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0" r:id="rId3"/>
    <p:sldId id="275" r:id="rId4"/>
    <p:sldId id="279" r:id="rId5"/>
    <p:sldId id="278" r:id="rId6"/>
    <p:sldId id="277" r:id="rId7"/>
    <p:sldId id="276" r:id="rId8"/>
    <p:sldId id="274" r:id="rId9"/>
    <p:sldId id="281" r:id="rId10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AE7E7"/>
    <a:srgbClr val="262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9817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8" name="object 8"/>
          <p:cNvGrpSpPr/>
          <p:nvPr userDrawn="1"/>
        </p:nvGrpSpPr>
        <p:grpSpPr>
          <a:xfrm>
            <a:off x="0" y="6642100"/>
            <a:ext cx="9144000" cy="216000"/>
            <a:chOff x="0" y="3345700"/>
            <a:chExt cx="4608195" cy="110489"/>
          </a:xfrm>
        </p:grpSpPr>
        <p:sp>
          <p:nvSpPr>
            <p:cNvPr id="9" name="object 9"/>
            <p:cNvSpPr/>
            <p:nvPr/>
          </p:nvSpPr>
          <p:spPr>
            <a:xfrm>
              <a:off x="0" y="3345700"/>
              <a:ext cx="1536065" cy="110489"/>
            </a:xfrm>
            <a:custGeom>
              <a:avLst/>
              <a:gdLst/>
              <a:ahLst/>
              <a:cxnLst/>
              <a:rect l="l" t="t" r="r" b="b"/>
              <a:pathLst>
                <a:path w="1536065" h="110489">
                  <a:moveTo>
                    <a:pt x="1535976" y="0"/>
                  </a:moveTo>
                  <a:lnTo>
                    <a:pt x="0" y="0"/>
                  </a:lnTo>
                  <a:lnTo>
                    <a:pt x="0" y="110350"/>
                  </a:lnTo>
                  <a:lnTo>
                    <a:pt x="1535976" y="1103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5700"/>
              <a:ext cx="1536065" cy="110489"/>
            </a:xfrm>
            <a:custGeom>
              <a:avLst/>
              <a:gdLst/>
              <a:ahLst/>
              <a:cxnLst/>
              <a:rect l="l" t="t" r="r" b="b"/>
              <a:pathLst>
                <a:path w="1536064" h="110489">
                  <a:moveTo>
                    <a:pt x="1535976" y="0"/>
                  </a:moveTo>
                  <a:lnTo>
                    <a:pt x="0" y="0"/>
                  </a:lnTo>
                  <a:lnTo>
                    <a:pt x="0" y="110350"/>
                  </a:lnTo>
                  <a:lnTo>
                    <a:pt x="1535976" y="1103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5700"/>
              <a:ext cx="1536065" cy="110489"/>
            </a:xfrm>
            <a:custGeom>
              <a:avLst/>
              <a:gdLst/>
              <a:ahLst/>
              <a:cxnLst/>
              <a:rect l="l" t="t" r="r" b="b"/>
              <a:pathLst>
                <a:path w="1536064" h="110489">
                  <a:moveTo>
                    <a:pt x="1535976" y="0"/>
                  </a:moveTo>
                  <a:lnTo>
                    <a:pt x="0" y="0"/>
                  </a:lnTo>
                  <a:lnTo>
                    <a:pt x="0" y="110350"/>
                  </a:lnTo>
                  <a:lnTo>
                    <a:pt x="1535976" y="1103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6" name="bg object 16"/>
          <p:cNvSpPr/>
          <p:nvPr userDrawn="1"/>
        </p:nvSpPr>
        <p:spPr>
          <a:xfrm>
            <a:off x="0" y="0"/>
            <a:ext cx="9144000" cy="576000"/>
          </a:xfrm>
          <a:custGeom>
            <a:avLst/>
            <a:gdLst/>
            <a:ahLst/>
            <a:cxnLst/>
            <a:rect l="l" t="t" r="r" b="b"/>
            <a:pathLst>
              <a:path w="4608195" h="349250">
                <a:moveTo>
                  <a:pt x="4608004" y="0"/>
                </a:moveTo>
                <a:lnTo>
                  <a:pt x="0" y="0"/>
                </a:lnTo>
                <a:lnTo>
                  <a:pt x="0" y="349097"/>
                </a:lnTo>
                <a:lnTo>
                  <a:pt x="4608004" y="34909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93700" y="1609725"/>
            <a:ext cx="8356600" cy="1158875"/>
          </a:xfrm>
          <a:prstGeom prst="roundRect">
            <a:avLst/>
          </a:prstGeom>
          <a:solidFill>
            <a:srgbClr val="3333B2"/>
          </a:solidFill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zh-CN" sz="4400" spc="30" dirty="0">
                <a:solidFill>
                  <a:srgbClr val="FFFFFF"/>
                </a:solidFill>
                <a:latin typeface="微软雅黑" charset="0"/>
                <a:ea typeface="微软雅黑" charset="0"/>
                <a:cs typeface="UKIJ CJK"/>
                <a:sym typeface="+mn-ea"/>
              </a:rPr>
              <a:t>卷积神经网络</a:t>
            </a:r>
            <a:endParaRPr lang="zh-CN" sz="4400" spc="30" dirty="0">
              <a:solidFill>
                <a:srgbClr val="FFFFFF"/>
              </a:solidFill>
              <a:latin typeface="微软雅黑" charset="0"/>
              <a:ea typeface="微软雅黑" charset="0"/>
              <a:cs typeface="UKIJ CJK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97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1q"/>
          <p:cNvPicPr>
            <a:picLocks noChangeAspect="1"/>
          </p:cNvPicPr>
          <p:nvPr/>
        </p:nvPicPr>
        <p:blipFill>
          <a:blip r:embed="rId1"/>
          <a:srcRect r="83117"/>
          <a:stretch>
            <a:fillRect/>
          </a:stretch>
        </p:blipFill>
        <p:spPr>
          <a:xfrm>
            <a:off x="8078470" y="130810"/>
            <a:ext cx="880110" cy="8496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8892" y="3510152"/>
            <a:ext cx="8586470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200" spc="-5" dirty="0">
                <a:latin typeface="Times New Roman" panose="02020703060505090304"/>
                <a:cs typeface="Times New Roman" panose="02020703060505090304"/>
              </a:rPr>
              <a:t>NAS</a:t>
            </a:r>
            <a:r>
              <a:rPr lang="zh-CN" altLang="en-US" sz="2200" spc="-5" dirty="0">
                <a:latin typeface="Times New Roman" panose="02020703060505090304"/>
                <a:cs typeface="Times New Roman" panose="02020703060505090304"/>
              </a:rPr>
              <a:t>搜索最佳网络架构</a:t>
            </a:r>
            <a:endParaRPr sz="2175" baseline="25000">
              <a:latin typeface="Times New Roman" panose="02020703060505090304"/>
              <a:cs typeface="Times New Roman" panose="0202070306050509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 panose="02020703060505090304"/>
              <a:cs typeface="Times New Roman" panose="02020703060505090304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800" spc="-5" dirty="0">
                <a:latin typeface="Times New Roman" panose="02020703060505090304"/>
                <a:cs typeface="Times New Roman" panose="02020703060505090304"/>
              </a:rPr>
              <a:t>桂林电子科技大学</a:t>
            </a:r>
            <a:endParaRPr sz="1800">
              <a:latin typeface="Times New Roman" panose="02020703060505090304"/>
              <a:cs typeface="Times New Roman" panose="02020703060505090304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lang="en-US" sz="1800" dirty="0">
                <a:latin typeface="Times New Roman" panose="02020703060505090304"/>
                <a:cs typeface="Times New Roman" panose="02020703060505090304"/>
              </a:rPr>
              <a:t>Zhang XX</a:t>
            </a:r>
            <a:endParaRPr sz="18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6" name="object 3"/>
          <p:cNvSpPr txBox="1"/>
          <p:nvPr/>
        </p:nvSpPr>
        <p:spPr>
          <a:xfrm>
            <a:off x="1773427" y="1426209"/>
            <a:ext cx="2011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Background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7" name="object 4"/>
          <p:cNvSpPr/>
          <p:nvPr/>
        </p:nvSpPr>
        <p:spPr>
          <a:xfrm>
            <a:off x="1377696" y="1509522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38" name="object 5"/>
          <p:cNvSpPr txBox="1"/>
          <p:nvPr/>
        </p:nvSpPr>
        <p:spPr>
          <a:xfrm>
            <a:off x="1459738" y="149504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1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9" name="object 6"/>
          <p:cNvSpPr txBox="1"/>
          <p:nvPr/>
        </p:nvSpPr>
        <p:spPr>
          <a:xfrm>
            <a:off x="1773427" y="2437383"/>
            <a:ext cx="1830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Motivation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0" name="object 7"/>
          <p:cNvSpPr/>
          <p:nvPr/>
        </p:nvSpPr>
        <p:spPr>
          <a:xfrm>
            <a:off x="1377696" y="2520695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41" name="object 8"/>
          <p:cNvSpPr txBox="1"/>
          <p:nvPr/>
        </p:nvSpPr>
        <p:spPr>
          <a:xfrm>
            <a:off x="1459738" y="250621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2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2" name="object 9"/>
          <p:cNvSpPr txBox="1"/>
          <p:nvPr/>
        </p:nvSpPr>
        <p:spPr>
          <a:xfrm>
            <a:off x="1773427" y="3448558"/>
            <a:ext cx="29032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R</a:t>
            </a:r>
            <a:r>
              <a:rPr sz="32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esearch </a:t>
            </a:r>
            <a:r>
              <a:rPr lang="en-US" sz="32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S</a:t>
            </a:r>
            <a:r>
              <a:rPr sz="32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tatus</a:t>
            </a:r>
            <a:endParaRPr sz="3200" dirty="0">
              <a:solidFill>
                <a:srgbClr val="3333B1"/>
              </a:solidFill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1377696" y="3531870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44" name="object 11"/>
          <p:cNvSpPr txBox="1"/>
          <p:nvPr/>
        </p:nvSpPr>
        <p:spPr>
          <a:xfrm>
            <a:off x="1459738" y="351739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3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5" name="object 12"/>
          <p:cNvSpPr txBox="1"/>
          <p:nvPr/>
        </p:nvSpPr>
        <p:spPr>
          <a:xfrm>
            <a:off x="1773427" y="4459478"/>
            <a:ext cx="35140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  <a:sym typeface="+mn-ea"/>
              </a:rPr>
              <a:t>Proposed</a:t>
            </a:r>
            <a:r>
              <a:rPr sz="3200" spc="-3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  <a:sym typeface="+mn-ea"/>
              </a:rPr>
              <a:t> </a:t>
            </a:r>
            <a:r>
              <a:rPr sz="3200" spc="-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  <a:sym typeface="+mn-ea"/>
              </a:rPr>
              <a:t>Method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6" name="object 13"/>
          <p:cNvSpPr/>
          <p:nvPr/>
        </p:nvSpPr>
        <p:spPr>
          <a:xfrm>
            <a:off x="1377696" y="4512564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6991" y="0"/>
                </a:moveTo>
                <a:lnTo>
                  <a:pt x="0" y="0"/>
                </a:lnTo>
                <a:lnTo>
                  <a:pt x="0" y="316992"/>
                </a:lnTo>
                <a:lnTo>
                  <a:pt x="316991" y="316992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47" name="object 14"/>
          <p:cNvSpPr txBox="1"/>
          <p:nvPr/>
        </p:nvSpPr>
        <p:spPr>
          <a:xfrm>
            <a:off x="1459738" y="449783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4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8" name="object 15"/>
          <p:cNvSpPr txBox="1"/>
          <p:nvPr/>
        </p:nvSpPr>
        <p:spPr>
          <a:xfrm>
            <a:off x="1773427" y="5470652"/>
            <a:ext cx="1877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Conclusion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49" name="object 16"/>
          <p:cNvSpPr/>
          <p:nvPr/>
        </p:nvSpPr>
        <p:spPr>
          <a:xfrm>
            <a:off x="1377696" y="5554217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6991" y="0"/>
                </a:moveTo>
                <a:lnTo>
                  <a:pt x="0" y="0"/>
                </a:lnTo>
                <a:lnTo>
                  <a:pt x="0" y="316991"/>
                </a:lnTo>
                <a:lnTo>
                  <a:pt x="316991" y="316991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50" name="object 17"/>
          <p:cNvSpPr txBox="1"/>
          <p:nvPr/>
        </p:nvSpPr>
        <p:spPr>
          <a:xfrm>
            <a:off x="1459738" y="553974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5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21" name="object 3"/>
          <p:cNvSpPr txBox="1"/>
          <p:nvPr/>
        </p:nvSpPr>
        <p:spPr>
          <a:xfrm>
            <a:off x="1773427" y="1426209"/>
            <a:ext cx="2011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Background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22" name="object 4"/>
          <p:cNvSpPr/>
          <p:nvPr/>
        </p:nvSpPr>
        <p:spPr>
          <a:xfrm>
            <a:off x="1377696" y="1509522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23" name="object 5"/>
          <p:cNvSpPr txBox="1"/>
          <p:nvPr/>
        </p:nvSpPr>
        <p:spPr>
          <a:xfrm>
            <a:off x="1459738" y="149504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1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1773427" y="2437383"/>
            <a:ext cx="183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Motivation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25" name="object 7"/>
          <p:cNvSpPr/>
          <p:nvPr/>
        </p:nvSpPr>
        <p:spPr>
          <a:xfrm>
            <a:off x="1377696" y="2520695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26" name="object 8"/>
          <p:cNvSpPr txBox="1"/>
          <p:nvPr/>
        </p:nvSpPr>
        <p:spPr>
          <a:xfrm>
            <a:off x="1459738" y="250621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2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1773427" y="3448558"/>
            <a:ext cx="2902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Proposed</a:t>
            </a:r>
            <a:r>
              <a:rPr sz="3200" spc="-3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 </a:t>
            </a:r>
            <a:r>
              <a:rPr sz="3200" spc="-1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Method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28" name="object 10"/>
          <p:cNvSpPr/>
          <p:nvPr/>
        </p:nvSpPr>
        <p:spPr>
          <a:xfrm>
            <a:off x="1377696" y="3531870"/>
            <a:ext cx="317500" cy="318135"/>
          </a:xfrm>
          <a:custGeom>
            <a:avLst/>
            <a:gdLst/>
            <a:ahLst/>
            <a:cxnLst/>
            <a:rect l="l" t="t" r="r" b="b"/>
            <a:pathLst>
              <a:path w="317500" h="318135">
                <a:moveTo>
                  <a:pt x="316991" y="0"/>
                </a:moveTo>
                <a:lnTo>
                  <a:pt x="0" y="0"/>
                </a:lnTo>
                <a:lnTo>
                  <a:pt x="0" y="317753"/>
                </a:lnTo>
                <a:lnTo>
                  <a:pt x="316991" y="317753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29" name="object 11"/>
          <p:cNvSpPr txBox="1"/>
          <p:nvPr/>
        </p:nvSpPr>
        <p:spPr>
          <a:xfrm>
            <a:off x="1459738" y="3517391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3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1773427" y="4459478"/>
            <a:ext cx="3514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Experimental</a:t>
            </a:r>
            <a:r>
              <a:rPr sz="3200" spc="-9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 </a:t>
            </a:r>
            <a:r>
              <a:rPr sz="3200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Results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1377696" y="4512564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6991" y="0"/>
                </a:moveTo>
                <a:lnTo>
                  <a:pt x="0" y="0"/>
                </a:lnTo>
                <a:lnTo>
                  <a:pt x="0" y="316992"/>
                </a:lnTo>
                <a:lnTo>
                  <a:pt x="316991" y="316992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32" name="object 14"/>
          <p:cNvSpPr txBox="1"/>
          <p:nvPr/>
        </p:nvSpPr>
        <p:spPr>
          <a:xfrm>
            <a:off x="1459738" y="4497832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4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3" name="object 15"/>
          <p:cNvSpPr txBox="1"/>
          <p:nvPr/>
        </p:nvSpPr>
        <p:spPr>
          <a:xfrm>
            <a:off x="1773427" y="5470652"/>
            <a:ext cx="1877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7E6E6"/>
                </a:solidFill>
                <a:latin typeface="Times New Roman" panose="02020703060505090304"/>
                <a:cs typeface="Times New Roman" panose="02020703060505090304"/>
              </a:rPr>
              <a:t>Conclusion</a:t>
            </a:r>
            <a:endParaRPr sz="32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34" name="object 16"/>
          <p:cNvSpPr/>
          <p:nvPr/>
        </p:nvSpPr>
        <p:spPr>
          <a:xfrm>
            <a:off x="1377696" y="5554217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6991" y="0"/>
                </a:moveTo>
                <a:lnTo>
                  <a:pt x="0" y="0"/>
                </a:lnTo>
                <a:lnTo>
                  <a:pt x="0" y="316991"/>
                </a:lnTo>
                <a:lnTo>
                  <a:pt x="316991" y="316991"/>
                </a:lnTo>
                <a:lnTo>
                  <a:pt x="31699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p/>
        </p:txBody>
      </p:sp>
      <p:sp>
        <p:nvSpPr>
          <p:cNvPr id="35" name="object 17"/>
          <p:cNvSpPr txBox="1"/>
          <p:nvPr/>
        </p:nvSpPr>
        <p:spPr>
          <a:xfrm>
            <a:off x="1459738" y="553974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5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object 2"/>
          <p:cNvSpPr txBox="1"/>
          <p:nvPr/>
        </p:nvSpPr>
        <p:spPr>
          <a:xfrm>
            <a:off x="405765" y="1281430"/>
            <a:ext cx="8276590" cy="41751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195"/>
              </a:spcBef>
              <a:buSzPct val="90000"/>
              <a:buFont typeface="Wingdings" panose="05000000000000000000"/>
              <a:buChar char="◼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 panose="02020703060505090304"/>
                <a:cs typeface="Times New Roman" panose="02020703060505090304"/>
              </a:rPr>
              <a:t>Why we try </a:t>
            </a:r>
            <a:r>
              <a:rPr sz="2400" b="1" spc="-5" dirty="0">
                <a:latin typeface="Times New Roman" panose="02020703060505090304"/>
                <a:cs typeface="Times New Roman" panose="02020703060505090304"/>
              </a:rPr>
              <a:t>designing </a:t>
            </a:r>
            <a:r>
              <a:rPr sz="2400" b="1" dirty="0">
                <a:latin typeface="Times New Roman" panose="02020703060505090304"/>
                <a:cs typeface="Times New Roman" panose="02020703060505090304"/>
              </a:rPr>
              <a:t>3D </a:t>
            </a:r>
            <a:r>
              <a:rPr sz="2400" b="1" spc="-5" dirty="0">
                <a:latin typeface="Times New Roman" panose="02020703060505090304"/>
                <a:cs typeface="Times New Roman" panose="02020703060505090304"/>
              </a:rPr>
              <a:t>house</a:t>
            </a:r>
            <a:r>
              <a:rPr sz="2400" b="1" spc="5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automatically</a:t>
            </a:r>
            <a:r>
              <a:rPr sz="2400" b="1" spc="-5" dirty="0">
                <a:latin typeface="Times New Roman" panose="02020703060505090304"/>
                <a:cs typeface="Times New Roman" panose="02020703060505090304"/>
              </a:rPr>
              <a:t>?</a:t>
            </a:r>
            <a:endParaRPr sz="2400">
              <a:latin typeface="Times New Roman" panose="02020703060505090304"/>
              <a:cs typeface="Times New Roman" panose="02020703060505090304"/>
            </a:endParaRPr>
          </a:p>
          <a:p>
            <a:pPr marL="371475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latin typeface="Times New Roman" panose="02020703060505090304"/>
                <a:cs typeface="Times New Roman" panose="02020703060505090304"/>
              </a:rPr>
              <a:t>Design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by humans has many</a:t>
            </a:r>
            <a:r>
              <a:rPr sz="2200" spc="-6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limitations:</a:t>
            </a:r>
            <a:endParaRPr sz="2200">
              <a:latin typeface="Times New Roman" panose="02020703060505090304"/>
              <a:cs typeface="Times New Roman" panose="02020703060505090304"/>
            </a:endParaRPr>
          </a:p>
          <a:p>
            <a:pPr marL="370840" lvl="1" indent="0">
              <a:lnSpc>
                <a:spcPct val="100000"/>
              </a:lnSpc>
              <a:spcBef>
                <a:spcPts val="1000"/>
              </a:spcBef>
              <a:buSzPct val="89000"/>
              <a:buFont typeface="Wingdings" panose="05000000000000000000"/>
              <a:buNone/>
              <a:tabLst>
                <a:tab pos="657860" algn="l"/>
              </a:tabLst>
            </a:pPr>
            <a:r>
              <a:rPr sz="2200" spc="-5" dirty="0">
                <a:latin typeface="Times New Roman" panose="02020703060505090304"/>
                <a:cs typeface="Times New Roman" panose="02020703060505090304"/>
              </a:rPr>
              <a:t>High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requirements for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professional </a:t>
            </a:r>
            <a:r>
              <a:rPr sz="2200" spc="-5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skills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and</a:t>
            </a:r>
            <a:r>
              <a:rPr sz="2200" spc="-45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tools</a:t>
            </a:r>
            <a:endParaRPr sz="2200">
              <a:latin typeface="Times New Roman" panose="02020703060505090304"/>
              <a:cs typeface="Times New Roman" panose="02020703060505090304"/>
            </a:endParaRPr>
          </a:p>
          <a:p>
            <a:pPr marL="370840" lvl="1" indent="0">
              <a:lnSpc>
                <a:spcPct val="100000"/>
              </a:lnSpc>
              <a:spcBef>
                <a:spcPts val="1000"/>
              </a:spcBef>
              <a:buSzPct val="89000"/>
              <a:buFont typeface="Wingdings" panose="05000000000000000000"/>
              <a:buNone/>
              <a:tabLst>
                <a:tab pos="657860" algn="l"/>
              </a:tabLst>
            </a:pPr>
            <a:r>
              <a:rPr sz="2200" spc="-5" dirty="0">
                <a:latin typeface="Times New Roman" panose="02020703060505090304"/>
                <a:cs typeface="Times New Roman" panose="02020703060505090304"/>
              </a:rPr>
              <a:t>High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time-consumption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(from a couple of days to </a:t>
            </a:r>
            <a:r>
              <a:rPr sz="2200" spc="-5" dirty="0">
                <a:latin typeface="Times New Roman" panose="02020703060505090304"/>
                <a:cs typeface="Times New Roman" panose="02020703060505090304"/>
              </a:rPr>
              <a:t>several</a:t>
            </a:r>
            <a:r>
              <a:rPr sz="2200" spc="-75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200" spc="-5" dirty="0">
                <a:latin typeface="Times New Roman" panose="02020703060505090304"/>
                <a:cs typeface="Times New Roman" panose="02020703060505090304"/>
              </a:rPr>
              <a:t>weeks)</a:t>
            </a:r>
            <a:endParaRPr sz="2200">
              <a:latin typeface="Times New Roman" panose="02020703060505090304"/>
              <a:cs typeface="Times New Roman" panose="02020703060505090304"/>
            </a:endParaRPr>
          </a:p>
          <a:p>
            <a:pPr lvl="1">
              <a:lnSpc>
                <a:spcPct val="100000"/>
              </a:lnSpc>
              <a:buFont typeface="Wingdings" panose="05000000000000000000"/>
              <a:buChar char="⚫"/>
            </a:pPr>
            <a:endParaRPr sz="2400">
              <a:latin typeface="Times New Roman" panose="02020703060505090304"/>
              <a:cs typeface="Times New Roman" panose="02020703060505090304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SzPct val="90000"/>
              <a:buFont typeface="Wingdings" panose="05000000000000000000"/>
              <a:buChar char="◼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 panose="02020703060505090304"/>
                <a:cs typeface="Times New Roman" panose="02020703060505090304"/>
              </a:rPr>
              <a:t>Why </a:t>
            </a:r>
            <a:r>
              <a:rPr sz="2400" b="1" spc="-5" dirty="0">
                <a:latin typeface="Times New Roman" panose="02020703060505090304"/>
                <a:cs typeface="Times New Roman" panose="02020703060505090304"/>
              </a:rPr>
              <a:t>we use </a:t>
            </a:r>
            <a:r>
              <a:rPr sz="2400" b="1" dirty="0">
                <a:latin typeface="Times New Roman" panose="02020703060505090304"/>
                <a:cs typeface="Times New Roman" panose="02020703060505090304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linguistic descriptions </a:t>
            </a:r>
            <a:r>
              <a:rPr sz="2400" b="1" spc="-5" dirty="0">
                <a:latin typeface="Times New Roman" panose="02020703060505090304"/>
                <a:cs typeface="Times New Roman" panose="02020703060505090304"/>
              </a:rPr>
              <a:t>as inputs?</a:t>
            </a:r>
            <a:endParaRPr sz="2400">
              <a:latin typeface="Times New Roman" panose="02020703060505090304"/>
              <a:cs typeface="Times New Roman" panose="02020703060505090304"/>
            </a:endParaRPr>
          </a:p>
          <a:p>
            <a:pPr marL="370840" lvl="1" indent="0">
              <a:lnSpc>
                <a:spcPct val="100000"/>
              </a:lnSpc>
              <a:spcBef>
                <a:spcPts val="1005"/>
              </a:spcBef>
              <a:buSzPct val="89000"/>
              <a:buFont typeface="Wingdings" panose="05000000000000000000"/>
              <a:buNone/>
              <a:tabLst>
                <a:tab pos="657860" algn="l"/>
              </a:tabLst>
            </a:pPr>
            <a:r>
              <a:rPr sz="2200" spc="-5" dirty="0">
                <a:latin typeface="Times New Roman" panose="02020703060505090304"/>
                <a:cs typeface="Times New Roman" panose="02020703060505090304"/>
              </a:rPr>
              <a:t>People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do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not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have design </a:t>
            </a:r>
            <a:r>
              <a:rPr sz="2200" spc="-5" dirty="0">
                <a:latin typeface="Times New Roman" panose="02020703060505090304"/>
                <a:cs typeface="Times New Roman" panose="02020703060505090304"/>
              </a:rPr>
              <a:t>knowledge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and experience of using designing</a:t>
            </a:r>
            <a:endParaRPr sz="2200" dirty="0">
              <a:latin typeface="Times New Roman" panose="02020703060505090304"/>
              <a:cs typeface="Times New Roman" panose="02020703060505090304"/>
            </a:endParaRPr>
          </a:p>
          <a:p>
            <a:pPr marL="370840" lvl="1" indent="0">
              <a:lnSpc>
                <a:spcPct val="100000"/>
              </a:lnSpc>
              <a:spcBef>
                <a:spcPts val="1005"/>
              </a:spcBef>
              <a:buSzPct val="89000"/>
              <a:buFont typeface="Wingdings" panose="05000000000000000000"/>
              <a:buNone/>
              <a:tabLst>
                <a:tab pos="657860" algn="l"/>
              </a:tabLst>
            </a:pPr>
            <a:r>
              <a:rPr lang="en-US" sz="2200" dirty="0">
                <a:latin typeface="Times New Roman" panose="02020703060505090304"/>
                <a:cs typeface="Times New Roman" panose="02020703060505090304"/>
              </a:rPr>
              <a:t>P</a:t>
            </a:r>
            <a:r>
              <a:rPr sz="2200" spc="-5" dirty="0">
                <a:latin typeface="Times New Roman" panose="02020703060505090304"/>
                <a:cs typeface="Times New Roman" panose="02020703060505090304"/>
              </a:rPr>
              <a:t>eople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have </a:t>
            </a:r>
            <a:r>
              <a:rPr sz="2200" spc="-5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strong </a:t>
            </a:r>
            <a:r>
              <a:rPr sz="2200" dirty="0">
                <a:solidFill>
                  <a:srgbClr val="006FC0"/>
                </a:solidFill>
                <a:latin typeface="Times New Roman" panose="02020703060505090304"/>
                <a:cs typeface="Times New Roman" panose="02020703060505090304"/>
              </a:rPr>
              <a:t>linguistic ability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to express our interests and</a:t>
            </a:r>
            <a:r>
              <a:rPr sz="2200" spc="-11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200" dirty="0">
                <a:latin typeface="Times New Roman" panose="02020703060505090304"/>
                <a:cs typeface="Times New Roman" panose="02020703060505090304"/>
              </a:rPr>
              <a:t>desire</a:t>
            </a:r>
            <a:endParaRPr sz="22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object 8"/>
          <p:cNvSpPr txBox="1"/>
          <p:nvPr/>
        </p:nvSpPr>
        <p:spPr>
          <a:xfrm>
            <a:off x="361696" y="971803"/>
            <a:ext cx="5488305" cy="50482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59054" rIns="0" bIns="0" rtlCol="0">
            <a:spAutoFit/>
          </a:bodyPr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Losses</a:t>
            </a:r>
            <a:endParaRPr sz="24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361696" y="1476247"/>
            <a:ext cx="5488305" cy="1721485"/>
          </a:xfrm>
          <a:prstGeom prst="rect">
            <a:avLst/>
          </a:prstGeom>
          <a:solidFill>
            <a:srgbClr val="EAE9F4"/>
          </a:solidFill>
        </p:spPr>
        <p:txBody>
          <a:bodyPr vert="horz" wrap="square" lIns="0" tIns="37465" rIns="0" bIns="0" rtlCol="0">
            <a:spAutoFit/>
          </a:bodyPr>
          <a:p>
            <a:pPr marL="433705" indent="-343535">
              <a:lnSpc>
                <a:spcPct val="100000"/>
              </a:lnSpc>
              <a:spcBef>
                <a:spcPts val="295"/>
              </a:spcBef>
              <a:buFont typeface="Wingdings" panose="05000000000000000000"/>
              <a:buChar char="◼"/>
              <a:tabLst>
                <a:tab pos="433705" algn="l"/>
                <a:tab pos="434340" algn="l"/>
              </a:tabLst>
            </a:pPr>
            <a:r>
              <a:rPr sz="2000" b="1" spc="-5" dirty="0">
                <a:latin typeface="Times New Roman" panose="02020703060505090304"/>
                <a:cs typeface="Times New Roman" panose="02020703060505090304"/>
              </a:rPr>
              <a:t>Adversarial</a:t>
            </a:r>
            <a:r>
              <a:rPr sz="2000" b="1" spc="-15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000" b="1" spc="-5" dirty="0">
                <a:latin typeface="Times New Roman" panose="02020703060505090304"/>
                <a:cs typeface="Times New Roman" panose="02020703060505090304"/>
              </a:rPr>
              <a:t>loss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90805">
              <a:lnSpc>
                <a:spcPts val="2155"/>
              </a:lnSpc>
              <a:spcBef>
                <a:spcPts val="5"/>
              </a:spcBef>
            </a:pPr>
            <a:r>
              <a:rPr sz="1800" spc="-5" dirty="0">
                <a:latin typeface="Times New Roman" panose="02020703060505090304"/>
                <a:cs typeface="Times New Roman" panose="02020703060505090304"/>
              </a:rPr>
              <a:t>Synthesize 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the </a:t>
            </a:r>
            <a:r>
              <a:rPr sz="1800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natural </a:t>
            </a:r>
            <a:r>
              <a:rPr sz="1800" spc="-5" dirty="0">
                <a:latin typeface="Times New Roman" panose="02020703060505090304"/>
                <a:cs typeface="Times New Roman" panose="02020703060505090304"/>
              </a:rPr>
              <a:t>images</a:t>
            </a:r>
            <a:endParaRPr sz="1800">
              <a:latin typeface="Times New Roman" panose="02020703060505090304"/>
              <a:cs typeface="Times New Roman" panose="02020703060505090304"/>
            </a:endParaRPr>
          </a:p>
          <a:p>
            <a:pPr marL="433705" indent="-343535">
              <a:lnSpc>
                <a:spcPts val="2395"/>
              </a:lnSpc>
              <a:buFont typeface="Wingdings" panose="05000000000000000000"/>
              <a:buChar char="◼"/>
              <a:tabLst>
                <a:tab pos="433705" algn="l"/>
                <a:tab pos="434340" algn="l"/>
              </a:tabLst>
            </a:pPr>
            <a:r>
              <a:rPr sz="2000" b="1" spc="-5" dirty="0">
                <a:latin typeface="Times New Roman" panose="02020703060505090304"/>
                <a:cs typeface="Times New Roman" panose="02020703060505090304"/>
              </a:rPr>
              <a:t>Material-aware and color-aware</a:t>
            </a:r>
            <a:r>
              <a:rPr sz="2000" b="1" spc="-1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000" b="1" spc="-5" dirty="0">
                <a:latin typeface="Times New Roman" panose="02020703060505090304"/>
                <a:cs typeface="Times New Roman" panose="02020703060505090304"/>
              </a:rPr>
              <a:t>loss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90805" marR="83820">
              <a:lnSpc>
                <a:spcPct val="100000"/>
              </a:lnSpc>
              <a:spcBef>
                <a:spcPts val="10"/>
              </a:spcBef>
              <a:tabLst>
                <a:tab pos="1050290" algn="l"/>
                <a:tab pos="1501775" algn="l"/>
                <a:tab pos="2486660" algn="l"/>
                <a:tab pos="3572510" algn="l"/>
                <a:tab pos="4507865" algn="l"/>
              </a:tabLst>
            </a:pPr>
            <a:r>
              <a:rPr sz="1800" spc="-5" dirty="0">
                <a:latin typeface="Times New Roman" panose="02020703060505090304"/>
                <a:cs typeface="Times New Roman" panose="02020703060505090304"/>
              </a:rPr>
              <a:t>Preserv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e	the	</a:t>
            </a:r>
            <a:r>
              <a:rPr sz="1800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seman</a:t>
            </a:r>
            <a:r>
              <a:rPr sz="1800" spc="-10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t</a:t>
            </a:r>
            <a:r>
              <a:rPr sz="1800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ic	al</a:t>
            </a:r>
            <a:r>
              <a:rPr sz="1800" spc="-10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i</a:t>
            </a:r>
            <a:r>
              <a:rPr sz="1800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gnment	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between	generated  </a:t>
            </a:r>
            <a:r>
              <a:rPr sz="1800" spc="-5" dirty="0">
                <a:latin typeface="Times New Roman" panose="02020703060505090304"/>
                <a:cs typeface="Times New Roman" panose="02020703060505090304"/>
              </a:rPr>
              <a:t>textures 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and given </a:t>
            </a:r>
            <a:r>
              <a:rPr sz="1800" spc="-5" dirty="0">
                <a:latin typeface="Times New Roman" panose="02020703060505090304"/>
                <a:cs typeface="Times New Roman" panose="02020703060505090304"/>
              </a:rPr>
              <a:t>texts</a:t>
            </a:r>
            <a:endParaRPr sz="18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61950" y="3952240"/>
            <a:ext cx="7392035" cy="375920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6985" rIns="0" bIns="0" rtlCol="0">
            <a:spAutoFit/>
          </a:bodyPr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2400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Texture</a:t>
            </a:r>
            <a:r>
              <a:rPr sz="2400" spc="-20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synthesis</a:t>
            </a:r>
            <a:endParaRPr sz="24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61950" y="4328160"/>
            <a:ext cx="7392035" cy="1741170"/>
          </a:xfrm>
          <a:prstGeom prst="rect">
            <a:avLst/>
          </a:prstGeom>
          <a:solidFill>
            <a:srgbClr val="EAE9F4"/>
          </a:solidFill>
        </p:spPr>
        <p:txBody>
          <a:bodyPr vert="horz" wrap="square" lIns="0" tIns="37465" rIns="0" bIns="0" rtlCol="0">
            <a:spAutoFit/>
          </a:bodyPr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434340" algn="l"/>
              </a:tabLst>
            </a:pPr>
            <a:r>
              <a:rPr sz="2000" b="1" dirty="0">
                <a:latin typeface="Times New Roman" panose="02020703060505090304"/>
                <a:cs typeface="Times New Roman" panose="02020703060505090304"/>
              </a:rPr>
              <a:t>Evaluation</a:t>
            </a:r>
            <a:r>
              <a:rPr sz="2000" b="1" spc="-2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000" b="1" dirty="0">
                <a:latin typeface="Times New Roman" panose="02020703060505090304"/>
                <a:cs typeface="Times New Roman" panose="02020703060505090304"/>
              </a:rPr>
              <a:t>metric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377190" indent="-286385">
              <a:lnSpc>
                <a:spcPct val="100000"/>
              </a:lnSpc>
              <a:spcBef>
                <a:spcPts val="505"/>
              </a:spcBef>
              <a:buFont typeface="Wingdings" panose="05000000000000000000"/>
              <a:buChar char=""/>
              <a:tabLst>
                <a:tab pos="377825" algn="l"/>
              </a:tabLst>
            </a:pPr>
            <a:r>
              <a:rPr sz="1800" dirty="0">
                <a:latin typeface="Times New Roman" panose="02020703060505090304"/>
                <a:cs typeface="Times New Roman" panose="02020703060505090304"/>
              </a:rPr>
              <a:t>Fréchet </a:t>
            </a:r>
            <a:r>
              <a:rPr sz="1800" spc="-5" dirty="0">
                <a:latin typeface="Times New Roman" panose="02020703060505090304"/>
                <a:cs typeface="Times New Roman" panose="02020703060505090304"/>
              </a:rPr>
              <a:t>Inception Distance</a:t>
            </a:r>
            <a:r>
              <a:rPr sz="1800" spc="5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(FID)</a:t>
            </a:r>
            <a:endParaRPr sz="1800">
              <a:latin typeface="Times New Roman" panose="02020703060505090304"/>
              <a:cs typeface="Times New Roman" panose="02020703060505090304"/>
            </a:endParaRPr>
          </a:p>
          <a:p>
            <a:pPr marL="377190" indent="-286385">
              <a:lnSpc>
                <a:spcPct val="100000"/>
              </a:lnSpc>
              <a:spcBef>
                <a:spcPts val="500"/>
              </a:spcBef>
              <a:buFont typeface="Wingdings" panose="05000000000000000000"/>
              <a:buChar char=""/>
              <a:tabLst>
                <a:tab pos="377825" algn="l"/>
              </a:tabLst>
            </a:pPr>
            <a:r>
              <a:rPr sz="1800" spc="-5" dirty="0">
                <a:latin typeface="Times New Roman" panose="02020703060505090304"/>
                <a:cs typeface="Times New Roman" panose="02020703060505090304"/>
              </a:rPr>
              <a:t>Multi-scale Structural Similarity</a:t>
            </a:r>
            <a:r>
              <a:rPr sz="1800" spc="2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(MS-SSIM)</a:t>
            </a:r>
            <a:endParaRPr sz="1800">
              <a:latin typeface="Times New Roman" panose="02020703060505090304"/>
              <a:cs typeface="Times New Roman" panose="02020703060505090304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  <a:tabLst>
                <a:tab pos="434340" algn="l"/>
              </a:tabLst>
            </a:pPr>
            <a:r>
              <a:rPr sz="2000" b="1" spc="-5" dirty="0">
                <a:latin typeface="Times New Roman" panose="02020703060505090304"/>
                <a:cs typeface="Times New Roman" panose="02020703060505090304"/>
              </a:rPr>
              <a:t>Baselines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377190" indent="-286385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"/>
              <a:tabLst>
                <a:tab pos="377190" algn="l"/>
                <a:tab pos="377825" algn="l"/>
              </a:tabLst>
            </a:pPr>
            <a:r>
              <a:rPr sz="1800" spc="-5" dirty="0">
                <a:latin typeface="Times New Roman" panose="02020703060505090304"/>
                <a:cs typeface="Times New Roman" panose="02020703060505090304"/>
              </a:rPr>
              <a:t>ACGAN, StackGAN-v2 </a:t>
            </a:r>
            <a:r>
              <a:rPr sz="1800" dirty="0">
                <a:latin typeface="Times New Roman" panose="02020703060505090304"/>
                <a:cs typeface="Times New Roman" panose="02020703060505090304"/>
              </a:rPr>
              <a:t>and</a:t>
            </a:r>
            <a:r>
              <a:rPr sz="1800" spc="-10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1800" spc="-5" dirty="0">
                <a:latin typeface="Times New Roman" panose="02020703060505090304"/>
                <a:cs typeface="Times New Roman" panose="02020703060505090304"/>
              </a:rPr>
              <a:t>PSGAN</a:t>
            </a:r>
            <a:endParaRPr sz="18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grpSp>
        <p:nvGrpSpPr>
          <p:cNvPr id="7" name="object 3"/>
          <p:cNvGrpSpPr/>
          <p:nvPr/>
        </p:nvGrpSpPr>
        <p:grpSpPr>
          <a:xfrm>
            <a:off x="499745" y="1216660"/>
            <a:ext cx="7601585" cy="4199890"/>
            <a:chOff x="499872" y="1216913"/>
            <a:chExt cx="11192510" cy="4749800"/>
          </a:xfrm>
        </p:grpSpPr>
        <p:sp>
          <p:nvSpPr>
            <p:cNvPr id="8" name="object 4"/>
            <p:cNvSpPr/>
            <p:nvPr/>
          </p:nvSpPr>
          <p:spPr>
            <a:xfrm>
              <a:off x="499872" y="1216913"/>
              <a:ext cx="11192510" cy="475615"/>
            </a:xfrm>
            <a:custGeom>
              <a:avLst/>
              <a:gdLst/>
              <a:ahLst/>
              <a:cxnLst/>
              <a:rect l="l" t="t" r="r" b="b"/>
              <a:pathLst>
                <a:path w="11192510" h="475614">
                  <a:moveTo>
                    <a:pt x="11192256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1192256" y="475488"/>
                  </a:lnTo>
                  <a:lnTo>
                    <a:pt x="11192256" y="0"/>
                  </a:lnTo>
                  <a:close/>
                </a:path>
              </a:pathLst>
            </a:custGeom>
            <a:solidFill>
              <a:srgbClr val="3333B1"/>
            </a:solidFill>
          </p:spPr>
          <p:txBody>
            <a:bodyPr wrap="square" lIns="0" tIns="0" rIns="0" bIns="0" rtlCol="0"/>
            <a:p/>
          </p:txBody>
        </p:sp>
        <p:sp>
          <p:nvSpPr>
            <p:cNvPr id="9" name="object 5"/>
            <p:cNvSpPr/>
            <p:nvPr/>
          </p:nvSpPr>
          <p:spPr>
            <a:xfrm>
              <a:off x="499872" y="1692401"/>
              <a:ext cx="11192510" cy="4274185"/>
            </a:xfrm>
            <a:custGeom>
              <a:avLst/>
              <a:gdLst/>
              <a:ahLst/>
              <a:cxnLst/>
              <a:rect l="l" t="t" r="r" b="b"/>
              <a:pathLst>
                <a:path w="11192510" h="4274185">
                  <a:moveTo>
                    <a:pt x="11192256" y="0"/>
                  </a:moveTo>
                  <a:lnTo>
                    <a:pt x="0" y="0"/>
                  </a:lnTo>
                  <a:lnTo>
                    <a:pt x="0" y="4274058"/>
                  </a:lnTo>
                  <a:lnTo>
                    <a:pt x="11192256" y="4274058"/>
                  </a:lnTo>
                  <a:lnTo>
                    <a:pt x="1119225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" name="object 6"/>
          <p:cNvSpPr txBox="1"/>
          <p:nvPr/>
        </p:nvSpPr>
        <p:spPr>
          <a:xfrm>
            <a:off x="579120" y="1280795"/>
            <a:ext cx="7362825" cy="362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 panose="02020703060505090304"/>
                <a:cs typeface="Times New Roman" panose="02020703060505090304"/>
              </a:rPr>
              <a:t>Contributions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473710" marR="6350" indent="-342900" algn="just">
              <a:lnSpc>
                <a:spcPct val="150000"/>
              </a:lnSpc>
              <a:spcBef>
                <a:spcPts val="600"/>
              </a:spcBef>
              <a:buClr>
                <a:srgbClr val="3333B1"/>
              </a:buClr>
              <a:buFont typeface="Wingdings" panose="05000000000000000000"/>
              <a:buChar char="◼"/>
              <a:tabLst>
                <a:tab pos="474345" algn="l"/>
              </a:tabLst>
            </a:pPr>
            <a:r>
              <a:rPr sz="2000" spc="-85" dirty="0">
                <a:latin typeface="Times New Roman" panose="02020703060505090304"/>
                <a:cs typeface="Times New Roman" panose="02020703060505090304"/>
              </a:rPr>
              <a:t>We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propose a </a:t>
            </a:r>
            <a:r>
              <a:rPr sz="2000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novel architecture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, called House Plan Generative Model (HPGM),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473710" marR="5080" indent="-342900" algn="just">
              <a:lnSpc>
                <a:spcPct val="150000"/>
              </a:lnSpc>
              <a:buClr>
                <a:srgbClr val="3333B1"/>
              </a:buClr>
              <a:buFont typeface="Wingdings" panose="05000000000000000000"/>
              <a:buChar char="◼"/>
              <a:tabLst>
                <a:tab pos="474345" algn="l"/>
              </a:tabLst>
            </a:pPr>
            <a:r>
              <a:rPr sz="2000" spc="-75" dirty="0">
                <a:latin typeface="Times New Roman" panose="02020703060505090304"/>
                <a:cs typeface="Times New Roman" panose="02020703060505090304"/>
              </a:rPr>
              <a:t>To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achieve the goal of synthesizing 3D building model from the text, we collect </a:t>
            </a:r>
            <a:r>
              <a:rPr sz="2000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a new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dataset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  cons</a:t>
            </a:r>
            <a:endParaRPr sz="2000">
              <a:latin typeface="Times New Roman" panose="02020703060505090304"/>
              <a:cs typeface="Times New Roman" panose="02020703060505090304"/>
            </a:endParaRPr>
          </a:p>
          <a:p>
            <a:pPr marL="473710" marR="5715" indent="-342900" algn="just">
              <a:lnSpc>
                <a:spcPct val="150000"/>
              </a:lnSpc>
              <a:buClr>
                <a:srgbClr val="3333B1"/>
              </a:buClr>
              <a:buFont typeface="Wingdings" panose="05000000000000000000"/>
              <a:buChar char="◼"/>
              <a:tabLst>
                <a:tab pos="474345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703060505090304"/>
                <a:cs typeface="Times New Roman" panose="02020703060505090304"/>
              </a:rPr>
              <a:t>Extensive experiments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show the </a:t>
            </a:r>
            <a:r>
              <a:rPr sz="2000" spc="-10" dirty="0">
                <a:latin typeface="Times New Roman" panose="02020703060505090304"/>
                <a:cs typeface="Times New Roman" panose="02020703060505090304"/>
              </a:rPr>
              <a:t>effectiveness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of our method on both qualitative and </a:t>
            </a:r>
            <a:r>
              <a:rPr sz="2000" spc="-220" dirty="0">
                <a:latin typeface="Times New Roman" panose="02020703060505090304"/>
                <a:cs typeface="Times New Roman" panose="02020703060505090304"/>
              </a:rPr>
              <a:t>quantitative 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metrics. </a:t>
            </a:r>
            <a:r>
              <a:rPr sz="2000" spc="-85" dirty="0">
                <a:latin typeface="Times New Roman" panose="02020703060505090304"/>
                <a:cs typeface="Times New Roman" panose="02020703060505090304"/>
              </a:rPr>
              <a:t>We </a:t>
            </a:r>
            <a:r>
              <a:rPr sz="2000" dirty="0">
                <a:latin typeface="Times New Roman" panose="02020703060505090304"/>
                <a:cs typeface="Times New Roman" panose="02020703060505090304"/>
              </a:rPr>
              <a:t>also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study </a:t>
            </a:r>
            <a:r>
              <a:rPr sz="2000" dirty="0">
                <a:latin typeface="Times New Roman" panose="02020703060505090304"/>
                <a:cs typeface="Times New Roman" panose="02020703060505090304"/>
              </a:rPr>
              <a:t>the </a:t>
            </a:r>
            <a:r>
              <a:rPr sz="2000" spc="-5" dirty="0">
                <a:latin typeface="Times New Roman" panose="02020703060505090304"/>
                <a:cs typeface="Times New Roman" panose="02020703060505090304"/>
              </a:rPr>
              <a:t>generalization ability </a:t>
            </a:r>
            <a:r>
              <a:rPr sz="2000" dirty="0">
                <a:latin typeface="Times New Roman" panose="02020703060505090304"/>
                <a:cs typeface="Times New Roman" panose="02020703060505090304"/>
              </a:rPr>
              <a:t>of </a:t>
            </a:r>
            <a:endParaRPr sz="20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object 7"/>
          <p:cNvSpPr txBox="1"/>
          <p:nvPr/>
        </p:nvSpPr>
        <p:spPr>
          <a:xfrm>
            <a:off x="292100" y="1047750"/>
            <a:ext cx="8344535" cy="1800000"/>
          </a:xfrm>
          <a:prstGeom prst="roundRect">
            <a:avLst/>
          </a:prstGeom>
          <a:solidFill>
            <a:srgbClr val="EAE9F4"/>
          </a:solidFill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7465" rIns="0" bIns="0" rtlCol="0">
            <a:spAutoFit/>
          </a:bodyPr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434340" algn="l"/>
              </a:tabLst>
            </a:pPr>
            <a:endParaRPr sz="18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292100" y="1047750"/>
            <a:ext cx="8345170" cy="4483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2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object 7"/>
          <p:cNvSpPr txBox="1"/>
          <p:nvPr/>
        </p:nvSpPr>
        <p:spPr>
          <a:xfrm>
            <a:off x="334645" y="3164205"/>
            <a:ext cx="8344535" cy="1800000"/>
          </a:xfrm>
          <a:prstGeom prst="roundRect">
            <a:avLst/>
          </a:prstGeom>
          <a:solidFill>
            <a:srgbClr val="EAE9F4"/>
          </a:solidFill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37465" rIns="0" bIns="0" rtlCol="0">
            <a:spAutoFit/>
          </a:bodyPr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434340" algn="l"/>
              </a:tabLst>
            </a:pPr>
            <a:endParaRPr sz="1800">
              <a:latin typeface="Times New Roman" panose="02020703060505090304"/>
              <a:cs typeface="Times New Roman" panose="02020703060505090304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334645" y="3164205"/>
            <a:ext cx="8345170" cy="4483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2285" y="1067435"/>
            <a:ext cx="170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 Regular" panose="02020703060505090304" charset="0"/>
                <a:cs typeface="Times New Roman Regular" panose="02020703060505090304" charset="0"/>
              </a:rPr>
              <a:t>Conclusion</a:t>
            </a:r>
            <a:endParaRPr lang="en-US" altLang="zh-CN" sz="2000">
              <a:solidFill>
                <a:schemeClr val="bg1"/>
              </a:solidFill>
              <a:latin typeface="Times New Roman Regular" panose="02020703060505090304" charset="0"/>
              <a:cs typeface="Times New Roman Regular" panose="0202070306050509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2285" y="1673225"/>
            <a:ext cx="2975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262687"/>
              </a:buClr>
              <a:buFont typeface="Wingdings" panose="05000000000000000000" charset="0"/>
              <a:buChar char=""/>
            </a:pPr>
            <a:r>
              <a:rPr lang="zh-CN" altLang="en-US" sz="1600"/>
              <a:t>优点：无需额外参数</a:t>
            </a:r>
            <a:endParaRPr lang="zh-CN" altLang="en-US" sz="1600"/>
          </a:p>
          <a:p>
            <a:pPr marL="285750" indent="-285750">
              <a:buClr>
                <a:srgbClr val="262687"/>
              </a:buClr>
              <a:buFont typeface="Wingdings" panose="05000000000000000000" charset="0"/>
              <a:buChar char=""/>
            </a:pPr>
            <a:r>
              <a:rPr lang="zh-CN" altLang="en-US" sz="1600"/>
              <a:t>缺点：语义建模能力差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5685" y="6632575"/>
            <a:ext cx="3029585" cy="234315"/>
          </a:xfrm>
        </p:spPr>
        <p:txBody>
          <a:bodyPr/>
          <a:p>
            <a:r>
              <a:rPr lang="zh-CN" altLang="en-US" smtClean="0"/>
              <a:t>第</a:t>
            </a:r>
            <a:fld id="{7D9BB5D0-35E4-459D-AEF3-FE4D7C45CC19}" type="slidenum">
              <a:rPr lang="zh-CN" altLang="en-US" smtClean="0"/>
            </a:fld>
            <a:r>
              <a:rPr lang="zh-CN" altLang="en-US" smtClean="0"/>
              <a:t>页 共</a:t>
            </a:r>
            <a:r>
              <a:rPr lang="en-US" altLang="zh-CN" smtClean="0"/>
              <a:t>18</a:t>
            </a:r>
            <a:r>
              <a:rPr lang="zh-CN" altLang="en-US" smtClean="0"/>
              <a:t>页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9585" y="6632575"/>
            <a:ext cx="3086100" cy="234315"/>
          </a:xfrm>
        </p:spPr>
        <p:txBody>
          <a:bodyPr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632575"/>
            <a:ext cx="3029585" cy="23431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2886836" y="2412746"/>
            <a:ext cx="3370579" cy="1889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838200" marR="5080" indent="-825500">
              <a:lnSpc>
                <a:spcPts val="7480"/>
              </a:lnSpc>
              <a:spcBef>
                <a:spcPts val="115"/>
              </a:spcBef>
            </a:pPr>
            <a:r>
              <a:rPr sz="6000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Thank</a:t>
            </a:r>
            <a:r>
              <a:rPr sz="6000" spc="-31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 </a:t>
            </a:r>
            <a:r>
              <a:rPr sz="6000" spc="-204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You  </a:t>
            </a:r>
            <a:r>
              <a:rPr sz="6000" spc="-5" dirty="0">
                <a:solidFill>
                  <a:srgbClr val="3333B1"/>
                </a:solidFill>
                <a:latin typeface="Times New Roman" panose="02020703060505090304"/>
                <a:cs typeface="Times New Roman" panose="02020703060505090304"/>
              </a:rPr>
              <a:t>Q&amp;A</a:t>
            </a:r>
            <a:endParaRPr sz="6000">
              <a:latin typeface="Times New Roman" panose="02020703060505090304"/>
              <a:cs typeface="Times New Roman" panose="0202070306050509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表格</Application>
  <PresentationFormat>宽屏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UKIJ CJK</vt:lpstr>
      <vt:lpstr>Times New Roman</vt:lpstr>
      <vt:lpstr>Wingdings</vt:lpstr>
      <vt:lpstr>Times New Roman Regular</vt:lpstr>
      <vt:lpstr>Wingdings</vt:lpstr>
      <vt:lpstr>Calibri</vt:lpstr>
      <vt:lpstr>Verdana</vt:lpstr>
      <vt:lpstr>宋体</vt:lpstr>
      <vt:lpstr>汉仪书宋二KW</vt:lpstr>
      <vt:lpstr>微软雅黑</vt:lpstr>
      <vt:lpstr>Arial Unicode MS</vt:lpstr>
      <vt:lpstr>Calibri Light</vt:lpstr>
      <vt:lpstr>Thonburi</vt:lpstr>
      <vt:lpstr>宋体-简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zcz</dc:creator>
  <cp:lastModifiedBy>zcz</cp:lastModifiedBy>
  <cp:revision>40</cp:revision>
  <dcterms:created xsi:type="dcterms:W3CDTF">2021-12-29T04:26:55Z</dcterms:created>
  <dcterms:modified xsi:type="dcterms:W3CDTF">2021-12-29T04:26:55Z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