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customXml/itemProps2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82" r:id="rId3"/>
    <p:sldId id="257" r:id="rId4"/>
    <p:sldId id="258" r:id="rId5"/>
    <p:sldId id="259" r:id="rId6"/>
    <p:sldId id="309" r:id="rId8"/>
    <p:sldId id="262" r:id="rId9"/>
    <p:sldId id="264" r:id="rId10"/>
    <p:sldId id="265" r:id="rId11"/>
    <p:sldId id="281" r:id="rId12"/>
  </p:sldIdLst>
  <p:sldSz cx="20104100" cy="11315700"/>
  <p:notesSz cx="20104100" cy="113157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0BD"/>
    <a:srgbClr val="0F5BA9"/>
    <a:srgbClr val="8282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65"/>
        <p:guide pos="223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customXml" Target="../customXml/item1.xml"/><Relationship Id="rId16" Type="http://schemas.openxmlformats.org/officeDocument/2006/relationships/customXmlProps" Target="../customXml/itemProps2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1777" cy="5677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11387671" y="0"/>
            <a:ext cx="8711777" cy="5677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657340" y="1414463"/>
            <a:ext cx="6789420" cy="3819049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2010410" y="5445681"/>
            <a:ext cx="16083280" cy="445555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10747951"/>
            <a:ext cx="8711777" cy="56774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11387671" y="10747951"/>
            <a:ext cx="8711777" cy="56774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608258" y="3175880"/>
            <a:ext cx="16887583" cy="27006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800" b="0" i="0">
                <a:solidFill>
                  <a:schemeClr val="bg1"/>
                </a:solidFill>
                <a:latin typeface="UKIJ CJK"/>
                <a:cs typeface="UKIJ CJK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6792"/>
            <a:ext cx="14072870" cy="2828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50" b="0" i="0">
                <a:solidFill>
                  <a:srgbClr val="686F76"/>
                </a:solidFill>
                <a:latin typeface="Noto Sans CJK JP Medium"/>
                <a:cs typeface="Noto Sans CJK JP Medium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50" b="0" i="0">
                <a:solidFill>
                  <a:srgbClr val="686F76"/>
                </a:solidFill>
                <a:latin typeface="Noto Sans CJK JP Medium"/>
                <a:cs typeface="Noto Sans CJK JP Medium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2611"/>
            <a:ext cx="8745284" cy="74683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2611"/>
            <a:ext cx="8745284" cy="74683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g object 17"/>
          <p:cNvSpPr/>
          <p:nvPr/>
        </p:nvSpPr>
        <p:spPr>
          <a:xfrm>
            <a:off x="0" y="0"/>
            <a:ext cx="5470525" cy="11308715"/>
          </a:xfrm>
          <a:custGeom>
            <a:avLst/>
            <a:gdLst/>
            <a:ahLst/>
            <a:cxnLst/>
            <a:rect l="l" t="t" r="r" b="b"/>
            <a:pathLst>
              <a:path w="5470525" h="11308715">
                <a:moveTo>
                  <a:pt x="5470179" y="0"/>
                </a:moveTo>
                <a:lnTo>
                  <a:pt x="0" y="0"/>
                </a:lnTo>
                <a:lnTo>
                  <a:pt x="0" y="11308555"/>
                </a:lnTo>
                <a:lnTo>
                  <a:pt x="5470179" y="11308555"/>
                </a:lnTo>
                <a:lnTo>
                  <a:pt x="5470179" y="0"/>
                </a:lnTo>
                <a:close/>
              </a:path>
            </a:pathLst>
          </a:custGeom>
          <a:solidFill>
            <a:srgbClr val="0F5BA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0" y="0"/>
            <a:ext cx="5470525" cy="11308715"/>
          </a:xfrm>
          <a:custGeom>
            <a:avLst/>
            <a:gdLst/>
            <a:ahLst/>
            <a:cxnLst/>
            <a:rect l="l" t="t" r="r" b="b"/>
            <a:pathLst>
              <a:path w="5470525" h="11308715">
                <a:moveTo>
                  <a:pt x="0" y="0"/>
                </a:moveTo>
                <a:lnTo>
                  <a:pt x="5470187" y="0"/>
                </a:lnTo>
                <a:lnTo>
                  <a:pt x="5470187" y="11308598"/>
                </a:lnTo>
                <a:lnTo>
                  <a:pt x="0" y="11308598"/>
                </a:lnTo>
                <a:lnTo>
                  <a:pt x="0" y="0"/>
                </a:lnTo>
                <a:close/>
              </a:path>
            </a:pathLst>
          </a:custGeom>
          <a:ln w="10476">
            <a:solidFill>
              <a:srgbClr val="0F5B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50" b="0" i="0">
                <a:solidFill>
                  <a:srgbClr val="686F76"/>
                </a:solidFill>
                <a:latin typeface="Noto Sans CJK JP Medium"/>
                <a:cs typeface="Noto Sans CJK JP Medium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513013" y="1851899"/>
            <a:ext cx="15078075" cy="3939540"/>
          </a:xfrm>
        </p:spPr>
        <p:txBody>
          <a:bodyPr anchor="b"/>
          <a:lstStyle>
            <a:lvl1pPr algn="ctr">
              <a:defRPr sz="9895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513013" y="5943363"/>
            <a:ext cx="15078075" cy="2732007"/>
          </a:xfrm>
        </p:spPr>
        <p:txBody>
          <a:bodyPr/>
          <a:lstStyle>
            <a:lvl1pPr marL="0" indent="0" algn="ctr">
              <a:buNone/>
              <a:defRPr sz="3960"/>
            </a:lvl1pPr>
            <a:lvl2pPr marL="753745" indent="0" algn="ctr">
              <a:buNone/>
              <a:defRPr sz="3300"/>
            </a:lvl2pPr>
            <a:lvl3pPr marL="1508125" indent="0" algn="ctr">
              <a:buNone/>
              <a:defRPr sz="2970"/>
            </a:lvl3pPr>
            <a:lvl4pPr marL="2261870" indent="0" algn="ctr">
              <a:buNone/>
              <a:defRPr sz="2640"/>
            </a:lvl4pPr>
            <a:lvl5pPr marL="3015615" indent="0" algn="ctr">
              <a:buNone/>
              <a:defRPr sz="2640"/>
            </a:lvl5pPr>
            <a:lvl6pPr marL="3769360" indent="0" algn="ctr">
              <a:buNone/>
              <a:defRPr sz="2640"/>
            </a:lvl6pPr>
            <a:lvl7pPr marL="4523740" indent="0" algn="ctr">
              <a:buNone/>
              <a:defRPr sz="2640"/>
            </a:lvl7pPr>
            <a:lvl8pPr marL="5277485" indent="0" algn="ctr">
              <a:buNone/>
              <a:defRPr sz="2640"/>
            </a:lvl8pPr>
            <a:lvl9pPr marL="6031230" indent="0" algn="ctr">
              <a:buNone/>
              <a:defRPr sz="264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 userDrawn="1"/>
        </p:nvSpPr>
        <p:spPr>
          <a:xfrm>
            <a:off x="662280" y="567189"/>
            <a:ext cx="123825" cy="564515"/>
          </a:xfrm>
          <a:custGeom>
            <a:avLst/>
            <a:gdLst/>
            <a:ahLst/>
            <a:cxnLst/>
            <a:rect l="l" t="t" r="r" b="b"/>
            <a:pathLst>
              <a:path w="123825" h="564515">
                <a:moveTo>
                  <a:pt x="123364" y="0"/>
                </a:moveTo>
                <a:lnTo>
                  <a:pt x="0" y="0"/>
                </a:lnTo>
                <a:lnTo>
                  <a:pt x="0" y="564255"/>
                </a:lnTo>
                <a:lnTo>
                  <a:pt x="123364" y="564255"/>
                </a:lnTo>
                <a:lnTo>
                  <a:pt x="123364" y="0"/>
                </a:lnTo>
                <a:close/>
              </a:path>
            </a:pathLst>
          </a:custGeom>
          <a:solidFill>
            <a:srgbClr val="0E57A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450600" y="3562666"/>
            <a:ext cx="5202899" cy="42170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50" b="0" i="0">
                <a:solidFill>
                  <a:srgbClr val="686F76"/>
                </a:solidFill>
                <a:latin typeface="Noto Sans CJK JP Medium"/>
                <a:cs typeface="Noto Sans CJK JP Medium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206003" y="4673904"/>
            <a:ext cx="14450060" cy="52965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23601"/>
            <a:ext cx="6433312" cy="5657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23601"/>
            <a:ext cx="4623943" cy="5657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23601"/>
            <a:ext cx="4623943" cy="5657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  <p:sp>
        <p:nvSpPr>
          <p:cNvPr id="3075" name="TextBox 4"/>
          <p:cNvSpPr txBox="1">
            <a:spLocks noChangeArrowheads="1"/>
          </p:cNvSpPr>
          <p:nvPr userDrawn="1"/>
        </p:nvSpPr>
        <p:spPr bwMode="auto">
          <a:xfrm>
            <a:off x="0" y="10947400"/>
            <a:ext cx="20182205" cy="368300"/>
          </a:xfrm>
          <a:prstGeom prst="rect">
            <a:avLst/>
          </a:prstGeom>
          <a:solidFill>
            <a:srgbClr val="0F5BA9"/>
          </a:solidFill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zh-CN" altLang="en-US" sz="1800">
                <a:solidFill>
                  <a:schemeClr val="bg1"/>
                </a:solidFill>
              </a:rPr>
              <a:t>共</a:t>
            </a:r>
            <a:r>
              <a:rPr lang="en-US" altLang="zh-CN" sz="1800">
                <a:solidFill>
                  <a:schemeClr val="bg1"/>
                </a:solidFill>
              </a:rPr>
              <a:t>16</a:t>
            </a:r>
            <a:r>
              <a:rPr lang="zh-CN" altLang="en-US" sz="1800">
                <a:solidFill>
                  <a:schemeClr val="bg1"/>
                </a:solidFill>
              </a:rPr>
              <a:t>页   第</a:t>
            </a:r>
            <a:fld id="{67F46562-68BC-4166-AFD2-089BC8F1B198}" type="slidenum">
              <a:rPr lang="zh-CN" altLang="en-US" sz="1800">
                <a:solidFill>
                  <a:schemeClr val="bg1"/>
                </a:solidFill>
              </a:rPr>
            </a:fld>
            <a:r>
              <a:rPr lang="zh-CN" altLang="en-US" sz="1800">
                <a:solidFill>
                  <a:schemeClr val="bg1"/>
                </a:solidFill>
              </a:rPr>
              <a:t>页</a:t>
            </a:r>
            <a:endParaRPr lang="zh-CN" altLang="en-US" sz="180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hemeOverride" Target="../theme/themeOverride2.xml"/><Relationship Id="rId1" Type="http://schemas.openxmlformats.org/officeDocument/2006/relationships/tags" Target="../tags/tag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-58206"/>
            <a:ext cx="20112477" cy="11452007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-11430" y="-58618"/>
            <a:ext cx="20123888" cy="11454102"/>
          </a:xfrm>
          <a:prstGeom prst="rect">
            <a:avLst/>
          </a:prstGeom>
          <a:solidFill>
            <a:schemeClr val="bg1">
              <a:lumMod val="95000"/>
              <a:alpha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150780" tIns="75390" rIns="150780" bIns="75390" numCol="1" anchor="t" anchorCtr="0" compatLnSpc="1">
            <a:noAutofit/>
          </a:bodyPr>
          <a:p>
            <a:pPr lvl="0" algn="l" fontAlgn="base">
              <a:buClrTx/>
              <a:buSzTx/>
              <a:buFont typeface="Arial" panose="020B0604020202090204" pitchFamily="34" charset="0"/>
            </a:pPr>
            <a:endParaRPr lang="zh-CN" altLang="en-US" sz="2970" smtClean="0">
              <a:ln>
                <a:noFill/>
              </a:ln>
              <a:effectLst/>
              <a:latin typeface="Arial" panose="020B0604020202090204" pitchFamily="34" charset="0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0" y="3044317"/>
            <a:ext cx="20125042" cy="3264822"/>
          </a:xfrm>
          <a:prstGeom prst="rect">
            <a:avLst/>
          </a:prstGeom>
          <a:solidFill>
            <a:srgbClr val="0055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97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703060505090304" pitchFamily="18" charset="0"/>
              <a:ea typeface="等线" panose="02010600030101010101" charset="-122"/>
              <a:cs typeface="Times New Roman" panose="02020703060505090304" pitchFamily="18" charset="0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ctrTitle"/>
          </p:nvPr>
        </p:nvSpPr>
        <p:spPr>
          <a:xfrm>
            <a:off x="2451735" y="3421380"/>
            <a:ext cx="15260320" cy="2715260"/>
          </a:xfrm>
          <a:noFill/>
        </p:spPr>
        <p:txBody>
          <a:bodyPr>
            <a:noAutofit/>
          </a:bodyPr>
          <a:p>
            <a:pPr>
              <a:lnSpc>
                <a:spcPct val="130000"/>
              </a:lnSpc>
            </a:pPr>
            <a:r>
              <a:rPr lang="en-US" altLang="zh-CN" sz="7915" spc="300" dirty="0">
                <a:solidFill>
                  <a:srgbClr val="FFFFFF"/>
                </a:solidFill>
                <a:latin typeface="Times New Roman" panose="02020703060505090304" pitchFamily="18" charset="0"/>
                <a:ea typeface="微软雅黑" charset="-122"/>
                <a:cs typeface="Times New Roman" panose="02020703060505090304" pitchFamily="18" charset="0"/>
              </a:rPr>
              <a:t>XXX</a:t>
            </a:r>
            <a:endParaRPr lang="en-US" altLang="zh-CN" sz="7915" spc="300" dirty="0">
              <a:solidFill>
                <a:srgbClr val="FFFFFF"/>
              </a:solidFill>
              <a:latin typeface="Times New Roman" panose="02020703060505090304" pitchFamily="18" charset="0"/>
              <a:ea typeface="微软雅黑" charset="-122"/>
              <a:cs typeface="Times New Roman" panose="0202070306050509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334659" y="10854279"/>
            <a:ext cx="3279503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charset="0"/>
                <a:ea typeface="微软雅黑" charset="0"/>
                <a:cs typeface="微软雅黑" charset="0"/>
              </a:rPr>
              <a:t>xx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charset="0"/>
                <a:ea typeface="微软雅黑" charset="0"/>
                <a:cs typeface="微软雅黑" charset="0"/>
              </a:rPr>
              <a:t>·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charset="0"/>
                <a:ea typeface="微软雅黑" charset="0"/>
                <a:cs typeface="微软雅黑" charset="0"/>
              </a:rPr>
              <a:t>2021-12-11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703060505090304" pitchFamily="18" charset="0"/>
                <a:ea typeface="等线" panose="02010600030101010101" charset="-122"/>
                <a:cs typeface="Times New Roman" panose="02020703060505090304" pitchFamily="18" charset="0"/>
              </a:rPr>
              <a:t>  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703060505090304" pitchFamily="18" charset="0"/>
              <a:ea typeface="微软雅黑" charset="-122"/>
              <a:cs typeface="Times New Roman" panose="0202070306050509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466205" y="7306310"/>
            <a:ext cx="723138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4000">
                <a:latin typeface="微软雅黑" charset="0"/>
                <a:ea typeface="微软雅黑" charset="0"/>
              </a:rPr>
              <a:t>学院：</a:t>
            </a:r>
            <a:endParaRPr lang="zh-CN" altLang="en-US" sz="4000">
              <a:latin typeface="微软雅黑" charset="0"/>
              <a:ea typeface="微软雅黑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466205" y="8328025"/>
            <a:ext cx="723138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4000">
                <a:latin typeface="微软雅黑" charset="0"/>
                <a:ea typeface="微软雅黑" charset="0"/>
              </a:rPr>
              <a:t>指导老师：</a:t>
            </a:r>
            <a:endParaRPr lang="zh-CN" altLang="en-US" sz="4000">
              <a:latin typeface="微软雅黑" charset="0"/>
              <a:ea typeface="微软雅黑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466205" y="9349740"/>
            <a:ext cx="723138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4000">
                <a:latin typeface="微软雅黑" charset="0"/>
                <a:ea typeface="微软雅黑" charset="0"/>
              </a:rPr>
              <a:t>汇报人：</a:t>
            </a:r>
            <a:endParaRPr lang="zh-CN" altLang="en-US" sz="4000"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组合 49"/>
          <p:cNvGrpSpPr/>
          <p:nvPr/>
        </p:nvGrpSpPr>
        <p:grpSpPr>
          <a:xfrm>
            <a:off x="8565515" y="2423160"/>
            <a:ext cx="8230870" cy="7179310"/>
            <a:chOff x="12659" y="3478"/>
            <a:chExt cx="12962" cy="11306"/>
          </a:xfrm>
        </p:grpSpPr>
        <p:grpSp>
          <p:nvGrpSpPr>
            <p:cNvPr id="39" name="组合 38"/>
            <p:cNvGrpSpPr/>
            <p:nvPr/>
          </p:nvGrpSpPr>
          <p:grpSpPr>
            <a:xfrm>
              <a:off x="12659" y="6009"/>
              <a:ext cx="12963" cy="1183"/>
              <a:chOff x="15168" y="8432"/>
              <a:chExt cx="12963" cy="1183"/>
            </a:xfrm>
          </p:grpSpPr>
          <p:grpSp>
            <p:nvGrpSpPr>
              <p:cNvPr id="14" name="object 2"/>
              <p:cNvGrpSpPr/>
              <p:nvPr/>
            </p:nvGrpSpPr>
            <p:grpSpPr>
              <a:xfrm>
                <a:off x="15168" y="8437"/>
                <a:ext cx="1178" cy="1178"/>
                <a:chOff x="7950338" y="3525930"/>
                <a:chExt cx="748030" cy="748030"/>
              </a:xfrm>
            </p:grpSpPr>
            <p:sp>
              <p:nvSpPr>
                <p:cNvPr id="15" name="object 3"/>
                <p:cNvSpPr/>
                <p:nvPr/>
              </p:nvSpPr>
              <p:spPr>
                <a:xfrm>
                  <a:off x="7955577" y="3531170"/>
                  <a:ext cx="737235" cy="7372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7234" h="737235">
                      <a:moveTo>
                        <a:pt x="389867" y="0"/>
                      </a:moveTo>
                      <a:lnTo>
                        <a:pt x="346290" y="47"/>
                      </a:lnTo>
                      <a:lnTo>
                        <a:pt x="302964" y="5212"/>
                      </a:lnTo>
                      <a:lnTo>
                        <a:pt x="260377" y="15494"/>
                      </a:lnTo>
                      <a:lnTo>
                        <a:pt x="219018" y="30891"/>
                      </a:lnTo>
                      <a:lnTo>
                        <a:pt x="179377" y="51404"/>
                      </a:lnTo>
                      <a:lnTo>
                        <a:pt x="141943" y="77033"/>
                      </a:lnTo>
                      <a:lnTo>
                        <a:pt x="107204" y="107776"/>
                      </a:lnTo>
                      <a:lnTo>
                        <a:pt x="76537" y="142582"/>
                      </a:lnTo>
                      <a:lnTo>
                        <a:pt x="50990" y="180072"/>
                      </a:lnTo>
                      <a:lnTo>
                        <a:pt x="30564" y="219759"/>
                      </a:lnTo>
                      <a:lnTo>
                        <a:pt x="15257" y="261152"/>
                      </a:lnTo>
                      <a:lnTo>
                        <a:pt x="5069" y="303762"/>
                      </a:lnTo>
                      <a:lnTo>
                        <a:pt x="0" y="347100"/>
                      </a:lnTo>
                      <a:lnTo>
                        <a:pt x="48" y="390677"/>
                      </a:lnTo>
                      <a:lnTo>
                        <a:pt x="5213" y="434004"/>
                      </a:lnTo>
                      <a:lnTo>
                        <a:pt x="15496" y="476591"/>
                      </a:lnTo>
                      <a:lnTo>
                        <a:pt x="30894" y="517950"/>
                      </a:lnTo>
                      <a:lnTo>
                        <a:pt x="51408" y="557590"/>
                      </a:lnTo>
                      <a:lnTo>
                        <a:pt x="77037" y="595023"/>
                      </a:lnTo>
                      <a:lnTo>
                        <a:pt x="107780" y="629760"/>
                      </a:lnTo>
                      <a:lnTo>
                        <a:pt x="142586" y="660427"/>
                      </a:lnTo>
                      <a:lnTo>
                        <a:pt x="180076" y="685974"/>
                      </a:lnTo>
                      <a:lnTo>
                        <a:pt x="219762" y="706401"/>
                      </a:lnTo>
                      <a:lnTo>
                        <a:pt x="261154" y="721709"/>
                      </a:lnTo>
                      <a:lnTo>
                        <a:pt x="303763" y="731898"/>
                      </a:lnTo>
                      <a:lnTo>
                        <a:pt x="347101" y="736969"/>
                      </a:lnTo>
                      <a:lnTo>
                        <a:pt x="390677" y="736921"/>
                      </a:lnTo>
                      <a:lnTo>
                        <a:pt x="434004" y="731757"/>
                      </a:lnTo>
                      <a:lnTo>
                        <a:pt x="476591" y="721476"/>
                      </a:lnTo>
                      <a:lnTo>
                        <a:pt x="517949" y="706078"/>
                      </a:lnTo>
                      <a:lnTo>
                        <a:pt x="557591" y="685565"/>
                      </a:lnTo>
                      <a:lnTo>
                        <a:pt x="595025" y="659937"/>
                      </a:lnTo>
                      <a:lnTo>
                        <a:pt x="629764" y="629194"/>
                      </a:lnTo>
                      <a:lnTo>
                        <a:pt x="660429" y="594388"/>
                      </a:lnTo>
                      <a:lnTo>
                        <a:pt x="685974" y="556897"/>
                      </a:lnTo>
                      <a:lnTo>
                        <a:pt x="706400" y="517211"/>
                      </a:lnTo>
                      <a:lnTo>
                        <a:pt x="721706" y="475818"/>
                      </a:lnTo>
                      <a:lnTo>
                        <a:pt x="731894" y="433207"/>
                      </a:lnTo>
                      <a:lnTo>
                        <a:pt x="736964" y="389868"/>
                      </a:lnTo>
                      <a:lnTo>
                        <a:pt x="736916" y="346291"/>
                      </a:lnTo>
                      <a:lnTo>
                        <a:pt x="731751" y="302963"/>
                      </a:lnTo>
                      <a:lnTo>
                        <a:pt x="721470" y="260375"/>
                      </a:lnTo>
                      <a:lnTo>
                        <a:pt x="706072" y="219015"/>
                      </a:lnTo>
                      <a:lnTo>
                        <a:pt x="685559" y="179373"/>
                      </a:lnTo>
                      <a:lnTo>
                        <a:pt x="659931" y="141939"/>
                      </a:lnTo>
                      <a:lnTo>
                        <a:pt x="629188" y="107200"/>
                      </a:lnTo>
                      <a:lnTo>
                        <a:pt x="594382" y="76535"/>
                      </a:lnTo>
                      <a:lnTo>
                        <a:pt x="556892" y="50989"/>
                      </a:lnTo>
                      <a:lnTo>
                        <a:pt x="517206" y="30564"/>
                      </a:lnTo>
                      <a:lnTo>
                        <a:pt x="475814" y="15257"/>
                      </a:lnTo>
                      <a:lnTo>
                        <a:pt x="433204" y="5069"/>
                      </a:lnTo>
                      <a:lnTo>
                        <a:pt x="389867" y="0"/>
                      </a:lnTo>
                      <a:close/>
                    </a:path>
                  </a:pathLst>
                </a:custGeom>
                <a:solidFill>
                  <a:srgbClr val="0F5BA9"/>
                </a:solidFill>
              </p:spPr>
              <p:txBody>
                <a:bodyPr wrap="square" lIns="0" tIns="0" rIns="0" bIns="0" rtlCol="0"/>
                <a:p/>
              </p:txBody>
            </p:sp>
            <p:sp>
              <p:nvSpPr>
                <p:cNvPr id="16" name="object 4"/>
                <p:cNvSpPr/>
                <p:nvPr/>
              </p:nvSpPr>
              <p:spPr>
                <a:xfrm>
                  <a:off x="7955576" y="3531168"/>
                  <a:ext cx="737235" cy="7372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7234" h="737235">
                      <a:moveTo>
                        <a:pt x="107203" y="107777"/>
                      </a:moveTo>
                      <a:lnTo>
                        <a:pt x="141941" y="77034"/>
                      </a:lnTo>
                      <a:lnTo>
                        <a:pt x="179375" y="51406"/>
                      </a:lnTo>
                      <a:lnTo>
                        <a:pt x="219016" y="30892"/>
                      </a:lnTo>
                      <a:lnTo>
                        <a:pt x="260375" y="15494"/>
                      </a:lnTo>
                      <a:lnTo>
                        <a:pt x="302962" y="5213"/>
                      </a:lnTo>
                      <a:lnTo>
                        <a:pt x="346288" y="47"/>
                      </a:lnTo>
                      <a:lnTo>
                        <a:pt x="389865" y="0"/>
                      </a:lnTo>
                      <a:lnTo>
                        <a:pt x="433203" y="5069"/>
                      </a:lnTo>
                      <a:lnTo>
                        <a:pt x="475813" y="15257"/>
                      </a:lnTo>
                      <a:lnTo>
                        <a:pt x="517205" y="30564"/>
                      </a:lnTo>
                      <a:lnTo>
                        <a:pt x="556891" y="50990"/>
                      </a:lnTo>
                      <a:lnTo>
                        <a:pt x="594382" y="76536"/>
                      </a:lnTo>
                      <a:lnTo>
                        <a:pt x="629187" y="107203"/>
                      </a:lnTo>
                      <a:lnTo>
                        <a:pt x="659930" y="141941"/>
                      </a:lnTo>
                      <a:lnTo>
                        <a:pt x="685559" y="179375"/>
                      </a:lnTo>
                      <a:lnTo>
                        <a:pt x="706072" y="219016"/>
                      </a:lnTo>
                      <a:lnTo>
                        <a:pt x="721470" y="260375"/>
                      </a:lnTo>
                      <a:lnTo>
                        <a:pt x="731752" y="302962"/>
                      </a:lnTo>
                      <a:lnTo>
                        <a:pt x="736917" y="346288"/>
                      </a:lnTo>
                      <a:lnTo>
                        <a:pt x="736965" y="389865"/>
                      </a:lnTo>
                      <a:lnTo>
                        <a:pt x="731895" y="433203"/>
                      </a:lnTo>
                      <a:lnTo>
                        <a:pt x="721707" y="475813"/>
                      </a:lnTo>
                      <a:lnTo>
                        <a:pt x="706400" y="517205"/>
                      </a:lnTo>
                      <a:lnTo>
                        <a:pt x="685974" y="556891"/>
                      </a:lnTo>
                      <a:lnTo>
                        <a:pt x="660428" y="594382"/>
                      </a:lnTo>
                      <a:lnTo>
                        <a:pt x="629761" y="629187"/>
                      </a:lnTo>
                      <a:lnTo>
                        <a:pt x="595023" y="659930"/>
                      </a:lnTo>
                      <a:lnTo>
                        <a:pt x="557589" y="685559"/>
                      </a:lnTo>
                      <a:lnTo>
                        <a:pt x="517948" y="706072"/>
                      </a:lnTo>
                      <a:lnTo>
                        <a:pt x="476590" y="721470"/>
                      </a:lnTo>
                      <a:lnTo>
                        <a:pt x="434002" y="731752"/>
                      </a:lnTo>
                      <a:lnTo>
                        <a:pt x="390676" y="736917"/>
                      </a:lnTo>
                      <a:lnTo>
                        <a:pt x="347099" y="736965"/>
                      </a:lnTo>
                      <a:lnTo>
                        <a:pt x="303761" y="731895"/>
                      </a:lnTo>
                      <a:lnTo>
                        <a:pt x="261151" y="721707"/>
                      </a:lnTo>
                      <a:lnTo>
                        <a:pt x="219759" y="706400"/>
                      </a:lnTo>
                      <a:lnTo>
                        <a:pt x="180073" y="685974"/>
                      </a:lnTo>
                      <a:lnTo>
                        <a:pt x="142583" y="660428"/>
                      </a:lnTo>
                      <a:lnTo>
                        <a:pt x="107777" y="629761"/>
                      </a:lnTo>
                      <a:lnTo>
                        <a:pt x="77034" y="595023"/>
                      </a:lnTo>
                      <a:lnTo>
                        <a:pt x="51406" y="557589"/>
                      </a:lnTo>
                      <a:lnTo>
                        <a:pt x="30892" y="517948"/>
                      </a:lnTo>
                      <a:lnTo>
                        <a:pt x="15494" y="476590"/>
                      </a:lnTo>
                      <a:lnTo>
                        <a:pt x="5213" y="434002"/>
                      </a:lnTo>
                      <a:lnTo>
                        <a:pt x="47" y="390676"/>
                      </a:lnTo>
                      <a:lnTo>
                        <a:pt x="0" y="347099"/>
                      </a:lnTo>
                      <a:lnTo>
                        <a:pt x="5069" y="303761"/>
                      </a:lnTo>
                      <a:lnTo>
                        <a:pt x="15257" y="261151"/>
                      </a:lnTo>
                      <a:lnTo>
                        <a:pt x="30564" y="219759"/>
                      </a:lnTo>
                      <a:lnTo>
                        <a:pt x="50990" y="180073"/>
                      </a:lnTo>
                      <a:lnTo>
                        <a:pt x="76536" y="142583"/>
                      </a:lnTo>
                      <a:lnTo>
                        <a:pt x="107203" y="107777"/>
                      </a:lnTo>
                      <a:close/>
                    </a:path>
                  </a:pathLst>
                </a:custGeom>
                <a:ln w="10476">
                  <a:solidFill>
                    <a:srgbClr val="0F5BA9"/>
                  </a:solidFill>
                </a:ln>
              </p:spPr>
              <p:txBody>
                <a:bodyPr wrap="square" lIns="0" tIns="0" rIns="0" bIns="0" rtlCol="0"/>
                <a:p/>
              </p:txBody>
            </p:sp>
          </p:grpSp>
          <p:sp>
            <p:nvSpPr>
              <p:cNvPr id="17" name="object 5"/>
              <p:cNvSpPr txBox="1"/>
              <p:nvPr/>
            </p:nvSpPr>
            <p:spPr>
              <a:xfrm>
                <a:off x="15534" y="8620"/>
                <a:ext cx="447" cy="819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p>
                <a:pPr marL="127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lang="en-US" sz="3300" b="0" spc="150" dirty="0">
                    <a:solidFill>
                      <a:srgbClr val="FFFFFF"/>
                    </a:solidFill>
                    <a:latin typeface="Noto Sans CJK JP Medium"/>
                    <a:cs typeface="Noto Sans CJK JP Medium"/>
                  </a:rPr>
                  <a:t>2</a:t>
                </a:r>
                <a:endParaRPr lang="en-US" sz="3300" b="0" spc="150" dirty="0">
                  <a:solidFill>
                    <a:srgbClr val="FFFFFF"/>
                  </a:solidFill>
                  <a:latin typeface="Noto Sans CJK JP Medium"/>
                  <a:cs typeface="Noto Sans CJK JP Medium"/>
                </a:endParaRPr>
              </a:p>
            </p:txBody>
          </p:sp>
          <p:sp>
            <p:nvSpPr>
              <p:cNvPr id="18" name="object 6"/>
              <p:cNvSpPr txBox="1">
                <a:spLocks noGrp="1"/>
              </p:cNvSpPr>
              <p:nvPr/>
            </p:nvSpPr>
            <p:spPr>
              <a:xfrm>
                <a:off x="16931" y="8432"/>
                <a:ext cx="11200" cy="1099"/>
              </a:xfrm>
              <a:prstGeom prst="rect">
                <a:avLst/>
              </a:prstGeom>
            </p:spPr>
            <p:txBody>
              <a:bodyPr vert="horz" wrap="square" lIns="0" tIns="13335" rIns="0" bIns="0" rtlCol="0">
                <a:spAutoFit/>
              </a:bodyPr>
              <a:lstStyle>
                <a:lvl1pPr>
                  <a:defRPr sz="4450" b="0" i="0">
                    <a:solidFill>
                      <a:srgbClr val="686F76"/>
                    </a:solidFill>
                    <a:latin typeface="Noto Sans CJK JP Medium"/>
                    <a:ea typeface="+mj-ea"/>
                    <a:cs typeface="Noto Sans CJK JP Medium"/>
                  </a:defRPr>
                </a:lvl1pPr>
              </a:lstStyle>
              <a:p>
                <a:pPr marL="12700">
                  <a:lnSpc>
                    <a:spcPct val="100000"/>
                  </a:lnSpc>
                  <a:spcBef>
                    <a:spcPts val="105"/>
                  </a:spcBef>
                </a:pPr>
                <a:r>
                  <a:rPr lang="zh-CN" spc="110" dirty="0">
                    <a:solidFill>
                      <a:srgbClr val="0E57A2"/>
                    </a:solidFill>
                  </a:rPr>
                  <a:t>研究现状</a:t>
                </a:r>
                <a:endParaRPr lang="zh-CN" spc="110" dirty="0">
                  <a:solidFill>
                    <a:srgbClr val="0E57A2"/>
                  </a:solidFill>
                </a:endParaRPr>
              </a:p>
            </p:txBody>
          </p:sp>
        </p:grpSp>
        <p:grpSp>
          <p:nvGrpSpPr>
            <p:cNvPr id="40" name="组合 39"/>
            <p:cNvGrpSpPr/>
            <p:nvPr/>
          </p:nvGrpSpPr>
          <p:grpSpPr>
            <a:xfrm>
              <a:off x="12659" y="8540"/>
              <a:ext cx="12963" cy="1183"/>
              <a:chOff x="14283" y="11316"/>
              <a:chExt cx="12963" cy="1183"/>
            </a:xfrm>
          </p:grpSpPr>
          <p:grpSp>
            <p:nvGrpSpPr>
              <p:cNvPr id="19" name="object 2"/>
              <p:cNvGrpSpPr/>
              <p:nvPr/>
            </p:nvGrpSpPr>
            <p:grpSpPr>
              <a:xfrm>
                <a:off x="14283" y="11321"/>
                <a:ext cx="1178" cy="1178"/>
                <a:chOff x="7950338" y="3525930"/>
                <a:chExt cx="748030" cy="748030"/>
              </a:xfrm>
            </p:grpSpPr>
            <p:sp>
              <p:nvSpPr>
                <p:cNvPr id="20" name="object 3"/>
                <p:cNvSpPr/>
                <p:nvPr/>
              </p:nvSpPr>
              <p:spPr>
                <a:xfrm>
                  <a:off x="7955577" y="3531170"/>
                  <a:ext cx="737235" cy="7372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7234" h="737235">
                      <a:moveTo>
                        <a:pt x="389867" y="0"/>
                      </a:moveTo>
                      <a:lnTo>
                        <a:pt x="346290" y="47"/>
                      </a:lnTo>
                      <a:lnTo>
                        <a:pt x="302964" y="5212"/>
                      </a:lnTo>
                      <a:lnTo>
                        <a:pt x="260377" y="15494"/>
                      </a:lnTo>
                      <a:lnTo>
                        <a:pt x="219018" y="30891"/>
                      </a:lnTo>
                      <a:lnTo>
                        <a:pt x="179377" y="51404"/>
                      </a:lnTo>
                      <a:lnTo>
                        <a:pt x="141943" y="77033"/>
                      </a:lnTo>
                      <a:lnTo>
                        <a:pt x="107204" y="107776"/>
                      </a:lnTo>
                      <a:lnTo>
                        <a:pt x="76537" y="142582"/>
                      </a:lnTo>
                      <a:lnTo>
                        <a:pt x="50990" y="180072"/>
                      </a:lnTo>
                      <a:lnTo>
                        <a:pt x="30564" y="219759"/>
                      </a:lnTo>
                      <a:lnTo>
                        <a:pt x="15257" y="261152"/>
                      </a:lnTo>
                      <a:lnTo>
                        <a:pt x="5069" y="303762"/>
                      </a:lnTo>
                      <a:lnTo>
                        <a:pt x="0" y="347100"/>
                      </a:lnTo>
                      <a:lnTo>
                        <a:pt x="48" y="390677"/>
                      </a:lnTo>
                      <a:lnTo>
                        <a:pt x="5213" y="434004"/>
                      </a:lnTo>
                      <a:lnTo>
                        <a:pt x="15496" y="476591"/>
                      </a:lnTo>
                      <a:lnTo>
                        <a:pt x="30894" y="517950"/>
                      </a:lnTo>
                      <a:lnTo>
                        <a:pt x="51408" y="557590"/>
                      </a:lnTo>
                      <a:lnTo>
                        <a:pt x="77037" y="595023"/>
                      </a:lnTo>
                      <a:lnTo>
                        <a:pt x="107780" y="629760"/>
                      </a:lnTo>
                      <a:lnTo>
                        <a:pt x="142586" y="660427"/>
                      </a:lnTo>
                      <a:lnTo>
                        <a:pt x="180076" y="685974"/>
                      </a:lnTo>
                      <a:lnTo>
                        <a:pt x="219762" y="706401"/>
                      </a:lnTo>
                      <a:lnTo>
                        <a:pt x="261154" y="721709"/>
                      </a:lnTo>
                      <a:lnTo>
                        <a:pt x="303763" y="731898"/>
                      </a:lnTo>
                      <a:lnTo>
                        <a:pt x="347101" y="736969"/>
                      </a:lnTo>
                      <a:lnTo>
                        <a:pt x="390677" y="736921"/>
                      </a:lnTo>
                      <a:lnTo>
                        <a:pt x="434004" y="731757"/>
                      </a:lnTo>
                      <a:lnTo>
                        <a:pt x="476591" y="721476"/>
                      </a:lnTo>
                      <a:lnTo>
                        <a:pt x="517949" y="706078"/>
                      </a:lnTo>
                      <a:lnTo>
                        <a:pt x="557591" y="685565"/>
                      </a:lnTo>
                      <a:lnTo>
                        <a:pt x="595025" y="659937"/>
                      </a:lnTo>
                      <a:lnTo>
                        <a:pt x="629764" y="629194"/>
                      </a:lnTo>
                      <a:lnTo>
                        <a:pt x="660429" y="594388"/>
                      </a:lnTo>
                      <a:lnTo>
                        <a:pt x="685974" y="556897"/>
                      </a:lnTo>
                      <a:lnTo>
                        <a:pt x="706400" y="517211"/>
                      </a:lnTo>
                      <a:lnTo>
                        <a:pt x="721706" y="475818"/>
                      </a:lnTo>
                      <a:lnTo>
                        <a:pt x="731894" y="433207"/>
                      </a:lnTo>
                      <a:lnTo>
                        <a:pt x="736964" y="389868"/>
                      </a:lnTo>
                      <a:lnTo>
                        <a:pt x="736916" y="346291"/>
                      </a:lnTo>
                      <a:lnTo>
                        <a:pt x="731751" y="302963"/>
                      </a:lnTo>
                      <a:lnTo>
                        <a:pt x="721470" y="260375"/>
                      </a:lnTo>
                      <a:lnTo>
                        <a:pt x="706072" y="219015"/>
                      </a:lnTo>
                      <a:lnTo>
                        <a:pt x="685559" y="179373"/>
                      </a:lnTo>
                      <a:lnTo>
                        <a:pt x="659931" y="141939"/>
                      </a:lnTo>
                      <a:lnTo>
                        <a:pt x="629188" y="107200"/>
                      </a:lnTo>
                      <a:lnTo>
                        <a:pt x="594382" y="76535"/>
                      </a:lnTo>
                      <a:lnTo>
                        <a:pt x="556892" y="50989"/>
                      </a:lnTo>
                      <a:lnTo>
                        <a:pt x="517206" y="30564"/>
                      </a:lnTo>
                      <a:lnTo>
                        <a:pt x="475814" y="15257"/>
                      </a:lnTo>
                      <a:lnTo>
                        <a:pt x="433204" y="5069"/>
                      </a:lnTo>
                      <a:lnTo>
                        <a:pt x="389867" y="0"/>
                      </a:lnTo>
                      <a:close/>
                    </a:path>
                  </a:pathLst>
                </a:custGeom>
                <a:solidFill>
                  <a:srgbClr val="0F5BA9"/>
                </a:solidFill>
              </p:spPr>
              <p:txBody>
                <a:bodyPr wrap="square" lIns="0" tIns="0" rIns="0" bIns="0" rtlCol="0"/>
                <a:p/>
              </p:txBody>
            </p:sp>
            <p:sp>
              <p:nvSpPr>
                <p:cNvPr id="21" name="object 4"/>
                <p:cNvSpPr/>
                <p:nvPr/>
              </p:nvSpPr>
              <p:spPr>
                <a:xfrm>
                  <a:off x="7955576" y="3531168"/>
                  <a:ext cx="737235" cy="7372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7234" h="737235">
                      <a:moveTo>
                        <a:pt x="107203" y="107777"/>
                      </a:moveTo>
                      <a:lnTo>
                        <a:pt x="141941" y="77034"/>
                      </a:lnTo>
                      <a:lnTo>
                        <a:pt x="179375" y="51406"/>
                      </a:lnTo>
                      <a:lnTo>
                        <a:pt x="219016" y="30892"/>
                      </a:lnTo>
                      <a:lnTo>
                        <a:pt x="260375" y="15494"/>
                      </a:lnTo>
                      <a:lnTo>
                        <a:pt x="302962" y="5213"/>
                      </a:lnTo>
                      <a:lnTo>
                        <a:pt x="346288" y="47"/>
                      </a:lnTo>
                      <a:lnTo>
                        <a:pt x="389865" y="0"/>
                      </a:lnTo>
                      <a:lnTo>
                        <a:pt x="433203" y="5069"/>
                      </a:lnTo>
                      <a:lnTo>
                        <a:pt x="475813" y="15257"/>
                      </a:lnTo>
                      <a:lnTo>
                        <a:pt x="517205" y="30564"/>
                      </a:lnTo>
                      <a:lnTo>
                        <a:pt x="556891" y="50990"/>
                      </a:lnTo>
                      <a:lnTo>
                        <a:pt x="594382" y="76536"/>
                      </a:lnTo>
                      <a:lnTo>
                        <a:pt x="629187" y="107203"/>
                      </a:lnTo>
                      <a:lnTo>
                        <a:pt x="659930" y="141941"/>
                      </a:lnTo>
                      <a:lnTo>
                        <a:pt x="685559" y="179375"/>
                      </a:lnTo>
                      <a:lnTo>
                        <a:pt x="706072" y="219016"/>
                      </a:lnTo>
                      <a:lnTo>
                        <a:pt x="721470" y="260375"/>
                      </a:lnTo>
                      <a:lnTo>
                        <a:pt x="731752" y="302962"/>
                      </a:lnTo>
                      <a:lnTo>
                        <a:pt x="736917" y="346288"/>
                      </a:lnTo>
                      <a:lnTo>
                        <a:pt x="736965" y="389865"/>
                      </a:lnTo>
                      <a:lnTo>
                        <a:pt x="731895" y="433203"/>
                      </a:lnTo>
                      <a:lnTo>
                        <a:pt x="721707" y="475813"/>
                      </a:lnTo>
                      <a:lnTo>
                        <a:pt x="706400" y="517205"/>
                      </a:lnTo>
                      <a:lnTo>
                        <a:pt x="685974" y="556891"/>
                      </a:lnTo>
                      <a:lnTo>
                        <a:pt x="660428" y="594382"/>
                      </a:lnTo>
                      <a:lnTo>
                        <a:pt x="629761" y="629187"/>
                      </a:lnTo>
                      <a:lnTo>
                        <a:pt x="595023" y="659930"/>
                      </a:lnTo>
                      <a:lnTo>
                        <a:pt x="557589" y="685559"/>
                      </a:lnTo>
                      <a:lnTo>
                        <a:pt x="517948" y="706072"/>
                      </a:lnTo>
                      <a:lnTo>
                        <a:pt x="476590" y="721470"/>
                      </a:lnTo>
                      <a:lnTo>
                        <a:pt x="434002" y="731752"/>
                      </a:lnTo>
                      <a:lnTo>
                        <a:pt x="390676" y="736917"/>
                      </a:lnTo>
                      <a:lnTo>
                        <a:pt x="347099" y="736965"/>
                      </a:lnTo>
                      <a:lnTo>
                        <a:pt x="303761" y="731895"/>
                      </a:lnTo>
                      <a:lnTo>
                        <a:pt x="261151" y="721707"/>
                      </a:lnTo>
                      <a:lnTo>
                        <a:pt x="219759" y="706400"/>
                      </a:lnTo>
                      <a:lnTo>
                        <a:pt x="180073" y="685974"/>
                      </a:lnTo>
                      <a:lnTo>
                        <a:pt x="142583" y="660428"/>
                      </a:lnTo>
                      <a:lnTo>
                        <a:pt x="107777" y="629761"/>
                      </a:lnTo>
                      <a:lnTo>
                        <a:pt x="77034" y="595023"/>
                      </a:lnTo>
                      <a:lnTo>
                        <a:pt x="51406" y="557589"/>
                      </a:lnTo>
                      <a:lnTo>
                        <a:pt x="30892" y="517948"/>
                      </a:lnTo>
                      <a:lnTo>
                        <a:pt x="15494" y="476590"/>
                      </a:lnTo>
                      <a:lnTo>
                        <a:pt x="5213" y="434002"/>
                      </a:lnTo>
                      <a:lnTo>
                        <a:pt x="47" y="390676"/>
                      </a:lnTo>
                      <a:lnTo>
                        <a:pt x="0" y="347099"/>
                      </a:lnTo>
                      <a:lnTo>
                        <a:pt x="5069" y="303761"/>
                      </a:lnTo>
                      <a:lnTo>
                        <a:pt x="15257" y="261151"/>
                      </a:lnTo>
                      <a:lnTo>
                        <a:pt x="30564" y="219759"/>
                      </a:lnTo>
                      <a:lnTo>
                        <a:pt x="50990" y="180073"/>
                      </a:lnTo>
                      <a:lnTo>
                        <a:pt x="76536" y="142583"/>
                      </a:lnTo>
                      <a:lnTo>
                        <a:pt x="107203" y="107777"/>
                      </a:lnTo>
                      <a:close/>
                    </a:path>
                  </a:pathLst>
                </a:custGeom>
                <a:ln w="10476">
                  <a:solidFill>
                    <a:srgbClr val="0F5BA9"/>
                  </a:solidFill>
                </a:ln>
              </p:spPr>
              <p:txBody>
                <a:bodyPr wrap="square" lIns="0" tIns="0" rIns="0" bIns="0" rtlCol="0"/>
                <a:p/>
              </p:txBody>
            </p:sp>
          </p:grpSp>
          <p:sp>
            <p:nvSpPr>
              <p:cNvPr id="22" name="object 5"/>
              <p:cNvSpPr txBox="1"/>
              <p:nvPr/>
            </p:nvSpPr>
            <p:spPr>
              <a:xfrm>
                <a:off x="14649" y="11504"/>
                <a:ext cx="447" cy="819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p>
                <a:pPr marL="127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lang="en-US" sz="3300" b="0" spc="150" dirty="0">
                    <a:solidFill>
                      <a:srgbClr val="FFFFFF"/>
                    </a:solidFill>
                    <a:latin typeface="Noto Sans CJK JP Medium"/>
                    <a:cs typeface="Noto Sans CJK JP Medium"/>
                  </a:rPr>
                  <a:t>3</a:t>
                </a:r>
                <a:endParaRPr lang="en-US" sz="3300" b="0" spc="150" dirty="0">
                  <a:solidFill>
                    <a:srgbClr val="FFFFFF"/>
                  </a:solidFill>
                  <a:latin typeface="Noto Sans CJK JP Medium"/>
                  <a:cs typeface="Noto Sans CJK JP Medium"/>
                </a:endParaRPr>
              </a:p>
            </p:txBody>
          </p:sp>
          <p:sp>
            <p:nvSpPr>
              <p:cNvPr id="23" name="object 6"/>
              <p:cNvSpPr txBox="1">
                <a:spLocks noGrp="1"/>
              </p:cNvSpPr>
              <p:nvPr/>
            </p:nvSpPr>
            <p:spPr>
              <a:xfrm>
                <a:off x="16046" y="11316"/>
                <a:ext cx="11200" cy="1099"/>
              </a:xfrm>
              <a:prstGeom prst="rect">
                <a:avLst/>
              </a:prstGeom>
            </p:spPr>
            <p:txBody>
              <a:bodyPr vert="horz" wrap="square" lIns="0" tIns="13335" rIns="0" bIns="0" rtlCol="0">
                <a:spAutoFit/>
              </a:bodyPr>
              <a:lstStyle>
                <a:lvl1pPr>
                  <a:defRPr sz="4450" b="0" i="0">
                    <a:solidFill>
                      <a:srgbClr val="686F76"/>
                    </a:solidFill>
                    <a:latin typeface="Noto Sans CJK JP Medium"/>
                    <a:ea typeface="+mj-ea"/>
                    <a:cs typeface="Noto Sans CJK JP Medium"/>
                  </a:defRPr>
                </a:lvl1pPr>
              </a:lstStyle>
              <a:p>
                <a:pPr marL="12700">
                  <a:lnSpc>
                    <a:spcPct val="100000"/>
                  </a:lnSpc>
                  <a:spcBef>
                    <a:spcPts val="105"/>
                  </a:spcBef>
                </a:pPr>
                <a:r>
                  <a:rPr lang="zh-CN" spc="110" dirty="0">
                    <a:solidFill>
                      <a:srgbClr val="0E57A2"/>
                    </a:solidFill>
                  </a:rPr>
                  <a:t>研究内容以及技术路线</a:t>
                </a:r>
                <a:endParaRPr lang="zh-CN" spc="110" dirty="0">
                  <a:solidFill>
                    <a:srgbClr val="0E57A2"/>
                  </a:solidFill>
                </a:endParaRPr>
              </a:p>
            </p:txBody>
          </p:sp>
        </p:grpSp>
        <p:grpSp>
          <p:nvGrpSpPr>
            <p:cNvPr id="41" name="组合 40"/>
            <p:cNvGrpSpPr/>
            <p:nvPr/>
          </p:nvGrpSpPr>
          <p:grpSpPr>
            <a:xfrm>
              <a:off x="12659" y="11071"/>
              <a:ext cx="12963" cy="1183"/>
              <a:chOff x="12886" y="14200"/>
              <a:chExt cx="12963" cy="1183"/>
            </a:xfrm>
          </p:grpSpPr>
          <p:grpSp>
            <p:nvGrpSpPr>
              <p:cNvPr id="24" name="object 2"/>
              <p:cNvGrpSpPr/>
              <p:nvPr/>
            </p:nvGrpSpPr>
            <p:grpSpPr>
              <a:xfrm>
                <a:off x="12886" y="14205"/>
                <a:ext cx="1178" cy="1178"/>
                <a:chOff x="7950338" y="3525930"/>
                <a:chExt cx="748030" cy="748030"/>
              </a:xfrm>
            </p:grpSpPr>
            <p:sp>
              <p:nvSpPr>
                <p:cNvPr id="25" name="object 3"/>
                <p:cNvSpPr/>
                <p:nvPr/>
              </p:nvSpPr>
              <p:spPr>
                <a:xfrm>
                  <a:off x="7955577" y="3531170"/>
                  <a:ext cx="737235" cy="7372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7234" h="737235">
                      <a:moveTo>
                        <a:pt x="389867" y="0"/>
                      </a:moveTo>
                      <a:lnTo>
                        <a:pt x="346290" y="47"/>
                      </a:lnTo>
                      <a:lnTo>
                        <a:pt x="302964" y="5212"/>
                      </a:lnTo>
                      <a:lnTo>
                        <a:pt x="260377" y="15494"/>
                      </a:lnTo>
                      <a:lnTo>
                        <a:pt x="219018" y="30891"/>
                      </a:lnTo>
                      <a:lnTo>
                        <a:pt x="179377" y="51404"/>
                      </a:lnTo>
                      <a:lnTo>
                        <a:pt x="141943" y="77033"/>
                      </a:lnTo>
                      <a:lnTo>
                        <a:pt x="107204" y="107776"/>
                      </a:lnTo>
                      <a:lnTo>
                        <a:pt x="76537" y="142582"/>
                      </a:lnTo>
                      <a:lnTo>
                        <a:pt x="50990" y="180072"/>
                      </a:lnTo>
                      <a:lnTo>
                        <a:pt x="30564" y="219759"/>
                      </a:lnTo>
                      <a:lnTo>
                        <a:pt x="15257" y="261152"/>
                      </a:lnTo>
                      <a:lnTo>
                        <a:pt x="5069" y="303762"/>
                      </a:lnTo>
                      <a:lnTo>
                        <a:pt x="0" y="347100"/>
                      </a:lnTo>
                      <a:lnTo>
                        <a:pt x="48" y="390677"/>
                      </a:lnTo>
                      <a:lnTo>
                        <a:pt x="5213" y="434004"/>
                      </a:lnTo>
                      <a:lnTo>
                        <a:pt x="15496" y="476591"/>
                      </a:lnTo>
                      <a:lnTo>
                        <a:pt x="30894" y="517950"/>
                      </a:lnTo>
                      <a:lnTo>
                        <a:pt x="51408" y="557590"/>
                      </a:lnTo>
                      <a:lnTo>
                        <a:pt x="77037" y="595023"/>
                      </a:lnTo>
                      <a:lnTo>
                        <a:pt x="107780" y="629760"/>
                      </a:lnTo>
                      <a:lnTo>
                        <a:pt x="142586" y="660427"/>
                      </a:lnTo>
                      <a:lnTo>
                        <a:pt x="180076" y="685974"/>
                      </a:lnTo>
                      <a:lnTo>
                        <a:pt x="219762" y="706401"/>
                      </a:lnTo>
                      <a:lnTo>
                        <a:pt x="261154" y="721709"/>
                      </a:lnTo>
                      <a:lnTo>
                        <a:pt x="303763" y="731898"/>
                      </a:lnTo>
                      <a:lnTo>
                        <a:pt x="347101" y="736969"/>
                      </a:lnTo>
                      <a:lnTo>
                        <a:pt x="390677" y="736921"/>
                      </a:lnTo>
                      <a:lnTo>
                        <a:pt x="434004" y="731757"/>
                      </a:lnTo>
                      <a:lnTo>
                        <a:pt x="476591" y="721476"/>
                      </a:lnTo>
                      <a:lnTo>
                        <a:pt x="517949" y="706078"/>
                      </a:lnTo>
                      <a:lnTo>
                        <a:pt x="557591" y="685565"/>
                      </a:lnTo>
                      <a:lnTo>
                        <a:pt x="595025" y="659937"/>
                      </a:lnTo>
                      <a:lnTo>
                        <a:pt x="629764" y="629194"/>
                      </a:lnTo>
                      <a:lnTo>
                        <a:pt x="660429" y="594388"/>
                      </a:lnTo>
                      <a:lnTo>
                        <a:pt x="685974" y="556897"/>
                      </a:lnTo>
                      <a:lnTo>
                        <a:pt x="706400" y="517211"/>
                      </a:lnTo>
                      <a:lnTo>
                        <a:pt x="721706" y="475818"/>
                      </a:lnTo>
                      <a:lnTo>
                        <a:pt x="731894" y="433207"/>
                      </a:lnTo>
                      <a:lnTo>
                        <a:pt x="736964" y="389868"/>
                      </a:lnTo>
                      <a:lnTo>
                        <a:pt x="736916" y="346291"/>
                      </a:lnTo>
                      <a:lnTo>
                        <a:pt x="731751" y="302963"/>
                      </a:lnTo>
                      <a:lnTo>
                        <a:pt x="721470" y="260375"/>
                      </a:lnTo>
                      <a:lnTo>
                        <a:pt x="706072" y="219015"/>
                      </a:lnTo>
                      <a:lnTo>
                        <a:pt x="685559" y="179373"/>
                      </a:lnTo>
                      <a:lnTo>
                        <a:pt x="659931" y="141939"/>
                      </a:lnTo>
                      <a:lnTo>
                        <a:pt x="629188" y="107200"/>
                      </a:lnTo>
                      <a:lnTo>
                        <a:pt x="594382" y="76535"/>
                      </a:lnTo>
                      <a:lnTo>
                        <a:pt x="556892" y="50989"/>
                      </a:lnTo>
                      <a:lnTo>
                        <a:pt x="517206" y="30564"/>
                      </a:lnTo>
                      <a:lnTo>
                        <a:pt x="475814" y="15257"/>
                      </a:lnTo>
                      <a:lnTo>
                        <a:pt x="433204" y="5069"/>
                      </a:lnTo>
                      <a:lnTo>
                        <a:pt x="389867" y="0"/>
                      </a:lnTo>
                      <a:close/>
                    </a:path>
                  </a:pathLst>
                </a:custGeom>
                <a:solidFill>
                  <a:srgbClr val="0F5BA9"/>
                </a:solidFill>
              </p:spPr>
              <p:txBody>
                <a:bodyPr wrap="square" lIns="0" tIns="0" rIns="0" bIns="0" rtlCol="0"/>
                <a:p/>
              </p:txBody>
            </p:sp>
            <p:sp>
              <p:nvSpPr>
                <p:cNvPr id="26" name="object 4"/>
                <p:cNvSpPr/>
                <p:nvPr/>
              </p:nvSpPr>
              <p:spPr>
                <a:xfrm>
                  <a:off x="7955576" y="3531168"/>
                  <a:ext cx="737235" cy="7372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7234" h="737235">
                      <a:moveTo>
                        <a:pt x="107203" y="107777"/>
                      </a:moveTo>
                      <a:lnTo>
                        <a:pt x="141941" y="77034"/>
                      </a:lnTo>
                      <a:lnTo>
                        <a:pt x="179375" y="51406"/>
                      </a:lnTo>
                      <a:lnTo>
                        <a:pt x="219016" y="30892"/>
                      </a:lnTo>
                      <a:lnTo>
                        <a:pt x="260375" y="15494"/>
                      </a:lnTo>
                      <a:lnTo>
                        <a:pt x="302962" y="5213"/>
                      </a:lnTo>
                      <a:lnTo>
                        <a:pt x="346288" y="47"/>
                      </a:lnTo>
                      <a:lnTo>
                        <a:pt x="389865" y="0"/>
                      </a:lnTo>
                      <a:lnTo>
                        <a:pt x="433203" y="5069"/>
                      </a:lnTo>
                      <a:lnTo>
                        <a:pt x="475813" y="15257"/>
                      </a:lnTo>
                      <a:lnTo>
                        <a:pt x="517205" y="30564"/>
                      </a:lnTo>
                      <a:lnTo>
                        <a:pt x="556891" y="50990"/>
                      </a:lnTo>
                      <a:lnTo>
                        <a:pt x="594382" y="76536"/>
                      </a:lnTo>
                      <a:lnTo>
                        <a:pt x="629187" y="107203"/>
                      </a:lnTo>
                      <a:lnTo>
                        <a:pt x="659930" y="141941"/>
                      </a:lnTo>
                      <a:lnTo>
                        <a:pt x="685559" y="179375"/>
                      </a:lnTo>
                      <a:lnTo>
                        <a:pt x="706072" y="219016"/>
                      </a:lnTo>
                      <a:lnTo>
                        <a:pt x="721470" y="260375"/>
                      </a:lnTo>
                      <a:lnTo>
                        <a:pt x="731752" y="302962"/>
                      </a:lnTo>
                      <a:lnTo>
                        <a:pt x="736917" y="346288"/>
                      </a:lnTo>
                      <a:lnTo>
                        <a:pt x="736965" y="389865"/>
                      </a:lnTo>
                      <a:lnTo>
                        <a:pt x="731895" y="433203"/>
                      </a:lnTo>
                      <a:lnTo>
                        <a:pt x="721707" y="475813"/>
                      </a:lnTo>
                      <a:lnTo>
                        <a:pt x="706400" y="517205"/>
                      </a:lnTo>
                      <a:lnTo>
                        <a:pt x="685974" y="556891"/>
                      </a:lnTo>
                      <a:lnTo>
                        <a:pt x="660428" y="594382"/>
                      </a:lnTo>
                      <a:lnTo>
                        <a:pt x="629761" y="629187"/>
                      </a:lnTo>
                      <a:lnTo>
                        <a:pt x="595023" y="659930"/>
                      </a:lnTo>
                      <a:lnTo>
                        <a:pt x="557589" y="685559"/>
                      </a:lnTo>
                      <a:lnTo>
                        <a:pt x="517948" y="706072"/>
                      </a:lnTo>
                      <a:lnTo>
                        <a:pt x="476590" y="721470"/>
                      </a:lnTo>
                      <a:lnTo>
                        <a:pt x="434002" y="731752"/>
                      </a:lnTo>
                      <a:lnTo>
                        <a:pt x="390676" y="736917"/>
                      </a:lnTo>
                      <a:lnTo>
                        <a:pt x="347099" y="736965"/>
                      </a:lnTo>
                      <a:lnTo>
                        <a:pt x="303761" y="731895"/>
                      </a:lnTo>
                      <a:lnTo>
                        <a:pt x="261151" y="721707"/>
                      </a:lnTo>
                      <a:lnTo>
                        <a:pt x="219759" y="706400"/>
                      </a:lnTo>
                      <a:lnTo>
                        <a:pt x="180073" y="685974"/>
                      </a:lnTo>
                      <a:lnTo>
                        <a:pt x="142583" y="660428"/>
                      </a:lnTo>
                      <a:lnTo>
                        <a:pt x="107777" y="629761"/>
                      </a:lnTo>
                      <a:lnTo>
                        <a:pt x="77034" y="595023"/>
                      </a:lnTo>
                      <a:lnTo>
                        <a:pt x="51406" y="557589"/>
                      </a:lnTo>
                      <a:lnTo>
                        <a:pt x="30892" y="517948"/>
                      </a:lnTo>
                      <a:lnTo>
                        <a:pt x="15494" y="476590"/>
                      </a:lnTo>
                      <a:lnTo>
                        <a:pt x="5213" y="434002"/>
                      </a:lnTo>
                      <a:lnTo>
                        <a:pt x="47" y="390676"/>
                      </a:lnTo>
                      <a:lnTo>
                        <a:pt x="0" y="347099"/>
                      </a:lnTo>
                      <a:lnTo>
                        <a:pt x="5069" y="303761"/>
                      </a:lnTo>
                      <a:lnTo>
                        <a:pt x="15257" y="261151"/>
                      </a:lnTo>
                      <a:lnTo>
                        <a:pt x="30564" y="219759"/>
                      </a:lnTo>
                      <a:lnTo>
                        <a:pt x="50990" y="180073"/>
                      </a:lnTo>
                      <a:lnTo>
                        <a:pt x="76536" y="142583"/>
                      </a:lnTo>
                      <a:lnTo>
                        <a:pt x="107203" y="107777"/>
                      </a:lnTo>
                      <a:close/>
                    </a:path>
                  </a:pathLst>
                </a:custGeom>
                <a:ln w="10476">
                  <a:solidFill>
                    <a:srgbClr val="0F5BA9"/>
                  </a:solidFill>
                </a:ln>
              </p:spPr>
              <p:txBody>
                <a:bodyPr wrap="square" lIns="0" tIns="0" rIns="0" bIns="0" rtlCol="0"/>
                <a:p/>
              </p:txBody>
            </p:sp>
          </p:grpSp>
          <p:sp>
            <p:nvSpPr>
              <p:cNvPr id="27" name="object 5"/>
              <p:cNvSpPr txBox="1"/>
              <p:nvPr/>
            </p:nvSpPr>
            <p:spPr>
              <a:xfrm>
                <a:off x="13252" y="14388"/>
                <a:ext cx="447" cy="819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p>
                <a:pPr marL="127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lang="en-US" sz="3300" b="0" spc="150" dirty="0">
                    <a:solidFill>
                      <a:srgbClr val="FFFFFF"/>
                    </a:solidFill>
                    <a:latin typeface="Noto Sans CJK JP Medium"/>
                    <a:cs typeface="Noto Sans CJK JP Medium"/>
                  </a:rPr>
                  <a:t>4</a:t>
                </a:r>
                <a:endParaRPr lang="en-US" sz="3300" b="0" spc="150" dirty="0">
                  <a:solidFill>
                    <a:srgbClr val="FFFFFF"/>
                  </a:solidFill>
                  <a:latin typeface="Noto Sans CJK JP Medium"/>
                  <a:cs typeface="Noto Sans CJK JP Medium"/>
                </a:endParaRPr>
              </a:p>
            </p:txBody>
          </p:sp>
          <p:sp>
            <p:nvSpPr>
              <p:cNvPr id="28" name="object 6"/>
              <p:cNvSpPr txBox="1">
                <a:spLocks noGrp="1"/>
              </p:cNvSpPr>
              <p:nvPr/>
            </p:nvSpPr>
            <p:spPr>
              <a:xfrm>
                <a:off x="14649" y="14200"/>
                <a:ext cx="11200" cy="1099"/>
              </a:xfrm>
              <a:prstGeom prst="rect">
                <a:avLst/>
              </a:prstGeom>
            </p:spPr>
            <p:txBody>
              <a:bodyPr vert="horz" wrap="square" lIns="0" tIns="13335" rIns="0" bIns="0" rtlCol="0">
                <a:spAutoFit/>
              </a:bodyPr>
              <a:lstStyle>
                <a:lvl1pPr>
                  <a:defRPr sz="4450" b="0" i="0">
                    <a:solidFill>
                      <a:srgbClr val="686F76"/>
                    </a:solidFill>
                    <a:latin typeface="Noto Sans CJK JP Medium"/>
                    <a:ea typeface="+mj-ea"/>
                    <a:cs typeface="Noto Sans CJK JP Medium"/>
                  </a:defRPr>
                </a:lvl1pPr>
              </a:lstStyle>
              <a:p>
                <a:pPr marL="12700">
                  <a:lnSpc>
                    <a:spcPct val="100000"/>
                  </a:lnSpc>
                  <a:spcBef>
                    <a:spcPts val="105"/>
                  </a:spcBef>
                </a:pPr>
                <a:r>
                  <a:rPr lang="zh-CN" spc="110" dirty="0">
                    <a:solidFill>
                      <a:srgbClr val="0E57A2"/>
                    </a:solidFill>
                    <a:sym typeface="+mn-ea"/>
                  </a:rPr>
                  <a:t>创新点以及预期研究成果</a:t>
                </a:r>
                <a:endParaRPr lang="zh-CN" spc="110" dirty="0">
                  <a:solidFill>
                    <a:srgbClr val="0E57A2"/>
                  </a:solidFill>
                </a:endParaRPr>
              </a:p>
            </p:txBody>
          </p:sp>
        </p:grpSp>
        <p:grpSp>
          <p:nvGrpSpPr>
            <p:cNvPr id="42" name="组合 41"/>
            <p:cNvGrpSpPr/>
            <p:nvPr/>
          </p:nvGrpSpPr>
          <p:grpSpPr>
            <a:xfrm>
              <a:off x="12659" y="13602"/>
              <a:ext cx="12963" cy="1183"/>
              <a:chOff x="12528" y="15937"/>
              <a:chExt cx="12963" cy="1183"/>
            </a:xfrm>
          </p:grpSpPr>
          <p:grpSp>
            <p:nvGrpSpPr>
              <p:cNvPr id="34" name="object 2"/>
              <p:cNvGrpSpPr/>
              <p:nvPr/>
            </p:nvGrpSpPr>
            <p:grpSpPr>
              <a:xfrm>
                <a:off x="12528" y="15942"/>
                <a:ext cx="1178" cy="1178"/>
                <a:chOff x="7950338" y="3525930"/>
                <a:chExt cx="748030" cy="748030"/>
              </a:xfrm>
            </p:grpSpPr>
            <p:sp>
              <p:nvSpPr>
                <p:cNvPr id="35" name="object 3"/>
                <p:cNvSpPr/>
                <p:nvPr/>
              </p:nvSpPr>
              <p:spPr>
                <a:xfrm>
                  <a:off x="7955577" y="3531170"/>
                  <a:ext cx="737235" cy="7372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7234" h="737235">
                      <a:moveTo>
                        <a:pt x="389867" y="0"/>
                      </a:moveTo>
                      <a:lnTo>
                        <a:pt x="346290" y="47"/>
                      </a:lnTo>
                      <a:lnTo>
                        <a:pt x="302964" y="5212"/>
                      </a:lnTo>
                      <a:lnTo>
                        <a:pt x="260377" y="15494"/>
                      </a:lnTo>
                      <a:lnTo>
                        <a:pt x="219018" y="30891"/>
                      </a:lnTo>
                      <a:lnTo>
                        <a:pt x="179377" y="51404"/>
                      </a:lnTo>
                      <a:lnTo>
                        <a:pt x="141943" y="77033"/>
                      </a:lnTo>
                      <a:lnTo>
                        <a:pt x="107204" y="107776"/>
                      </a:lnTo>
                      <a:lnTo>
                        <a:pt x="76537" y="142582"/>
                      </a:lnTo>
                      <a:lnTo>
                        <a:pt x="50990" y="180072"/>
                      </a:lnTo>
                      <a:lnTo>
                        <a:pt x="30564" y="219759"/>
                      </a:lnTo>
                      <a:lnTo>
                        <a:pt x="15257" y="261152"/>
                      </a:lnTo>
                      <a:lnTo>
                        <a:pt x="5069" y="303762"/>
                      </a:lnTo>
                      <a:lnTo>
                        <a:pt x="0" y="347100"/>
                      </a:lnTo>
                      <a:lnTo>
                        <a:pt x="48" y="390677"/>
                      </a:lnTo>
                      <a:lnTo>
                        <a:pt x="5213" y="434004"/>
                      </a:lnTo>
                      <a:lnTo>
                        <a:pt x="15496" y="476591"/>
                      </a:lnTo>
                      <a:lnTo>
                        <a:pt x="30894" y="517950"/>
                      </a:lnTo>
                      <a:lnTo>
                        <a:pt x="51408" y="557590"/>
                      </a:lnTo>
                      <a:lnTo>
                        <a:pt x="77037" y="595023"/>
                      </a:lnTo>
                      <a:lnTo>
                        <a:pt x="107780" y="629760"/>
                      </a:lnTo>
                      <a:lnTo>
                        <a:pt x="142586" y="660427"/>
                      </a:lnTo>
                      <a:lnTo>
                        <a:pt x="180076" y="685974"/>
                      </a:lnTo>
                      <a:lnTo>
                        <a:pt x="219762" y="706401"/>
                      </a:lnTo>
                      <a:lnTo>
                        <a:pt x="261154" y="721709"/>
                      </a:lnTo>
                      <a:lnTo>
                        <a:pt x="303763" y="731898"/>
                      </a:lnTo>
                      <a:lnTo>
                        <a:pt x="347101" y="736969"/>
                      </a:lnTo>
                      <a:lnTo>
                        <a:pt x="390677" y="736921"/>
                      </a:lnTo>
                      <a:lnTo>
                        <a:pt x="434004" y="731757"/>
                      </a:lnTo>
                      <a:lnTo>
                        <a:pt x="476591" y="721476"/>
                      </a:lnTo>
                      <a:lnTo>
                        <a:pt x="517949" y="706078"/>
                      </a:lnTo>
                      <a:lnTo>
                        <a:pt x="557591" y="685565"/>
                      </a:lnTo>
                      <a:lnTo>
                        <a:pt x="595025" y="659937"/>
                      </a:lnTo>
                      <a:lnTo>
                        <a:pt x="629764" y="629194"/>
                      </a:lnTo>
                      <a:lnTo>
                        <a:pt x="660429" y="594388"/>
                      </a:lnTo>
                      <a:lnTo>
                        <a:pt x="685974" y="556897"/>
                      </a:lnTo>
                      <a:lnTo>
                        <a:pt x="706400" y="517211"/>
                      </a:lnTo>
                      <a:lnTo>
                        <a:pt x="721706" y="475818"/>
                      </a:lnTo>
                      <a:lnTo>
                        <a:pt x="731894" y="433207"/>
                      </a:lnTo>
                      <a:lnTo>
                        <a:pt x="736964" y="389868"/>
                      </a:lnTo>
                      <a:lnTo>
                        <a:pt x="736916" y="346291"/>
                      </a:lnTo>
                      <a:lnTo>
                        <a:pt x="731751" y="302963"/>
                      </a:lnTo>
                      <a:lnTo>
                        <a:pt x="721470" y="260375"/>
                      </a:lnTo>
                      <a:lnTo>
                        <a:pt x="706072" y="219015"/>
                      </a:lnTo>
                      <a:lnTo>
                        <a:pt x="685559" y="179373"/>
                      </a:lnTo>
                      <a:lnTo>
                        <a:pt x="659931" y="141939"/>
                      </a:lnTo>
                      <a:lnTo>
                        <a:pt x="629188" y="107200"/>
                      </a:lnTo>
                      <a:lnTo>
                        <a:pt x="594382" y="76535"/>
                      </a:lnTo>
                      <a:lnTo>
                        <a:pt x="556892" y="50989"/>
                      </a:lnTo>
                      <a:lnTo>
                        <a:pt x="517206" y="30564"/>
                      </a:lnTo>
                      <a:lnTo>
                        <a:pt x="475814" y="15257"/>
                      </a:lnTo>
                      <a:lnTo>
                        <a:pt x="433204" y="5069"/>
                      </a:lnTo>
                      <a:lnTo>
                        <a:pt x="389867" y="0"/>
                      </a:lnTo>
                      <a:close/>
                    </a:path>
                  </a:pathLst>
                </a:custGeom>
                <a:solidFill>
                  <a:srgbClr val="0F5BA9"/>
                </a:solidFill>
              </p:spPr>
              <p:txBody>
                <a:bodyPr wrap="square" lIns="0" tIns="0" rIns="0" bIns="0" rtlCol="0"/>
                <a:p/>
              </p:txBody>
            </p:sp>
            <p:sp>
              <p:nvSpPr>
                <p:cNvPr id="36" name="object 4"/>
                <p:cNvSpPr/>
                <p:nvPr/>
              </p:nvSpPr>
              <p:spPr>
                <a:xfrm>
                  <a:off x="7955576" y="3531168"/>
                  <a:ext cx="737235" cy="7372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7234" h="737235">
                      <a:moveTo>
                        <a:pt x="107203" y="107777"/>
                      </a:moveTo>
                      <a:lnTo>
                        <a:pt x="141941" y="77034"/>
                      </a:lnTo>
                      <a:lnTo>
                        <a:pt x="179375" y="51406"/>
                      </a:lnTo>
                      <a:lnTo>
                        <a:pt x="219016" y="30892"/>
                      </a:lnTo>
                      <a:lnTo>
                        <a:pt x="260375" y="15494"/>
                      </a:lnTo>
                      <a:lnTo>
                        <a:pt x="302962" y="5213"/>
                      </a:lnTo>
                      <a:lnTo>
                        <a:pt x="346288" y="47"/>
                      </a:lnTo>
                      <a:lnTo>
                        <a:pt x="389865" y="0"/>
                      </a:lnTo>
                      <a:lnTo>
                        <a:pt x="433203" y="5069"/>
                      </a:lnTo>
                      <a:lnTo>
                        <a:pt x="475813" y="15257"/>
                      </a:lnTo>
                      <a:lnTo>
                        <a:pt x="517205" y="30564"/>
                      </a:lnTo>
                      <a:lnTo>
                        <a:pt x="556891" y="50990"/>
                      </a:lnTo>
                      <a:lnTo>
                        <a:pt x="594382" y="76536"/>
                      </a:lnTo>
                      <a:lnTo>
                        <a:pt x="629187" y="107203"/>
                      </a:lnTo>
                      <a:lnTo>
                        <a:pt x="659930" y="141941"/>
                      </a:lnTo>
                      <a:lnTo>
                        <a:pt x="685559" y="179375"/>
                      </a:lnTo>
                      <a:lnTo>
                        <a:pt x="706072" y="219016"/>
                      </a:lnTo>
                      <a:lnTo>
                        <a:pt x="721470" y="260375"/>
                      </a:lnTo>
                      <a:lnTo>
                        <a:pt x="731752" y="302962"/>
                      </a:lnTo>
                      <a:lnTo>
                        <a:pt x="736917" y="346288"/>
                      </a:lnTo>
                      <a:lnTo>
                        <a:pt x="736965" y="389865"/>
                      </a:lnTo>
                      <a:lnTo>
                        <a:pt x="731895" y="433203"/>
                      </a:lnTo>
                      <a:lnTo>
                        <a:pt x="721707" y="475813"/>
                      </a:lnTo>
                      <a:lnTo>
                        <a:pt x="706400" y="517205"/>
                      </a:lnTo>
                      <a:lnTo>
                        <a:pt x="685974" y="556891"/>
                      </a:lnTo>
                      <a:lnTo>
                        <a:pt x="660428" y="594382"/>
                      </a:lnTo>
                      <a:lnTo>
                        <a:pt x="629761" y="629187"/>
                      </a:lnTo>
                      <a:lnTo>
                        <a:pt x="595023" y="659930"/>
                      </a:lnTo>
                      <a:lnTo>
                        <a:pt x="557589" y="685559"/>
                      </a:lnTo>
                      <a:lnTo>
                        <a:pt x="517948" y="706072"/>
                      </a:lnTo>
                      <a:lnTo>
                        <a:pt x="476590" y="721470"/>
                      </a:lnTo>
                      <a:lnTo>
                        <a:pt x="434002" y="731752"/>
                      </a:lnTo>
                      <a:lnTo>
                        <a:pt x="390676" y="736917"/>
                      </a:lnTo>
                      <a:lnTo>
                        <a:pt x="347099" y="736965"/>
                      </a:lnTo>
                      <a:lnTo>
                        <a:pt x="303761" y="731895"/>
                      </a:lnTo>
                      <a:lnTo>
                        <a:pt x="261151" y="721707"/>
                      </a:lnTo>
                      <a:lnTo>
                        <a:pt x="219759" y="706400"/>
                      </a:lnTo>
                      <a:lnTo>
                        <a:pt x="180073" y="685974"/>
                      </a:lnTo>
                      <a:lnTo>
                        <a:pt x="142583" y="660428"/>
                      </a:lnTo>
                      <a:lnTo>
                        <a:pt x="107777" y="629761"/>
                      </a:lnTo>
                      <a:lnTo>
                        <a:pt x="77034" y="595023"/>
                      </a:lnTo>
                      <a:lnTo>
                        <a:pt x="51406" y="557589"/>
                      </a:lnTo>
                      <a:lnTo>
                        <a:pt x="30892" y="517948"/>
                      </a:lnTo>
                      <a:lnTo>
                        <a:pt x="15494" y="476590"/>
                      </a:lnTo>
                      <a:lnTo>
                        <a:pt x="5213" y="434002"/>
                      </a:lnTo>
                      <a:lnTo>
                        <a:pt x="47" y="390676"/>
                      </a:lnTo>
                      <a:lnTo>
                        <a:pt x="0" y="347099"/>
                      </a:lnTo>
                      <a:lnTo>
                        <a:pt x="5069" y="303761"/>
                      </a:lnTo>
                      <a:lnTo>
                        <a:pt x="15257" y="261151"/>
                      </a:lnTo>
                      <a:lnTo>
                        <a:pt x="30564" y="219759"/>
                      </a:lnTo>
                      <a:lnTo>
                        <a:pt x="50990" y="180073"/>
                      </a:lnTo>
                      <a:lnTo>
                        <a:pt x="76536" y="142583"/>
                      </a:lnTo>
                      <a:lnTo>
                        <a:pt x="107203" y="107777"/>
                      </a:lnTo>
                      <a:close/>
                    </a:path>
                  </a:pathLst>
                </a:custGeom>
                <a:ln w="10476">
                  <a:solidFill>
                    <a:srgbClr val="0F5BA9"/>
                  </a:solidFill>
                </a:ln>
              </p:spPr>
              <p:txBody>
                <a:bodyPr wrap="square" lIns="0" tIns="0" rIns="0" bIns="0" rtlCol="0"/>
                <a:p/>
              </p:txBody>
            </p:sp>
          </p:grpSp>
          <p:sp>
            <p:nvSpPr>
              <p:cNvPr id="37" name="object 5"/>
              <p:cNvSpPr txBox="1"/>
              <p:nvPr/>
            </p:nvSpPr>
            <p:spPr>
              <a:xfrm>
                <a:off x="12894" y="16125"/>
                <a:ext cx="447" cy="819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p>
                <a:pPr marL="127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lang="en-US" sz="3300" b="0" spc="150" dirty="0">
                    <a:solidFill>
                      <a:srgbClr val="FFFFFF"/>
                    </a:solidFill>
                    <a:latin typeface="Noto Sans CJK JP Medium"/>
                    <a:cs typeface="Noto Sans CJK JP Medium"/>
                  </a:rPr>
                  <a:t>5</a:t>
                </a:r>
                <a:endParaRPr lang="en-US" sz="3300" b="0" spc="150" dirty="0">
                  <a:solidFill>
                    <a:srgbClr val="FFFFFF"/>
                  </a:solidFill>
                  <a:latin typeface="Noto Sans CJK JP Medium"/>
                  <a:cs typeface="Noto Sans CJK JP Medium"/>
                </a:endParaRPr>
              </a:p>
            </p:txBody>
          </p:sp>
          <p:sp>
            <p:nvSpPr>
              <p:cNvPr id="38" name="object 6"/>
              <p:cNvSpPr txBox="1">
                <a:spLocks noGrp="1"/>
              </p:cNvSpPr>
              <p:nvPr/>
            </p:nvSpPr>
            <p:spPr>
              <a:xfrm>
                <a:off x="14291" y="15937"/>
                <a:ext cx="11200" cy="1099"/>
              </a:xfrm>
              <a:prstGeom prst="rect">
                <a:avLst/>
              </a:prstGeom>
            </p:spPr>
            <p:txBody>
              <a:bodyPr vert="horz" wrap="square" lIns="0" tIns="13335" rIns="0" bIns="0" rtlCol="0">
                <a:spAutoFit/>
              </a:bodyPr>
              <a:lstStyle>
                <a:lvl1pPr>
                  <a:defRPr sz="4450" b="0" i="0">
                    <a:solidFill>
                      <a:srgbClr val="686F76"/>
                    </a:solidFill>
                    <a:latin typeface="Noto Sans CJK JP Medium"/>
                    <a:ea typeface="+mj-ea"/>
                    <a:cs typeface="Noto Sans CJK JP Medium"/>
                  </a:defRPr>
                </a:lvl1pPr>
              </a:lstStyle>
              <a:p>
                <a:pPr marL="12700">
                  <a:lnSpc>
                    <a:spcPct val="100000"/>
                  </a:lnSpc>
                  <a:spcBef>
                    <a:spcPts val="105"/>
                  </a:spcBef>
                </a:pPr>
                <a:r>
                  <a:rPr lang="zh-CN" spc="110" dirty="0">
                    <a:solidFill>
                      <a:srgbClr val="0E57A2"/>
                    </a:solidFill>
                  </a:rPr>
                  <a:t>研究计划</a:t>
                </a:r>
                <a:endParaRPr lang="zh-CN" spc="110" dirty="0">
                  <a:solidFill>
                    <a:srgbClr val="0E57A2"/>
                  </a:solidFill>
                </a:endParaRPr>
              </a:p>
            </p:txBody>
          </p:sp>
        </p:grpSp>
        <p:grpSp>
          <p:nvGrpSpPr>
            <p:cNvPr id="43" name="组合 42"/>
            <p:cNvGrpSpPr/>
            <p:nvPr/>
          </p:nvGrpSpPr>
          <p:grpSpPr>
            <a:xfrm>
              <a:off x="12659" y="3478"/>
              <a:ext cx="12963" cy="1183"/>
              <a:chOff x="15168" y="8432"/>
              <a:chExt cx="12963" cy="1183"/>
            </a:xfrm>
          </p:grpSpPr>
          <p:grpSp>
            <p:nvGrpSpPr>
              <p:cNvPr id="44" name="object 2"/>
              <p:cNvGrpSpPr/>
              <p:nvPr/>
            </p:nvGrpSpPr>
            <p:grpSpPr>
              <a:xfrm>
                <a:off x="15168" y="8437"/>
                <a:ext cx="1178" cy="1178"/>
                <a:chOff x="7950338" y="3525930"/>
                <a:chExt cx="748030" cy="748030"/>
              </a:xfrm>
            </p:grpSpPr>
            <p:sp>
              <p:nvSpPr>
                <p:cNvPr id="45" name="object 3"/>
                <p:cNvSpPr/>
                <p:nvPr/>
              </p:nvSpPr>
              <p:spPr>
                <a:xfrm>
                  <a:off x="7955577" y="3531170"/>
                  <a:ext cx="737235" cy="7372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7234" h="737235">
                      <a:moveTo>
                        <a:pt x="389867" y="0"/>
                      </a:moveTo>
                      <a:lnTo>
                        <a:pt x="346290" y="47"/>
                      </a:lnTo>
                      <a:lnTo>
                        <a:pt x="302964" y="5212"/>
                      </a:lnTo>
                      <a:lnTo>
                        <a:pt x="260377" y="15494"/>
                      </a:lnTo>
                      <a:lnTo>
                        <a:pt x="219018" y="30891"/>
                      </a:lnTo>
                      <a:lnTo>
                        <a:pt x="179377" y="51404"/>
                      </a:lnTo>
                      <a:lnTo>
                        <a:pt x="141943" y="77033"/>
                      </a:lnTo>
                      <a:lnTo>
                        <a:pt x="107204" y="107776"/>
                      </a:lnTo>
                      <a:lnTo>
                        <a:pt x="76537" y="142582"/>
                      </a:lnTo>
                      <a:lnTo>
                        <a:pt x="50990" y="180072"/>
                      </a:lnTo>
                      <a:lnTo>
                        <a:pt x="30564" y="219759"/>
                      </a:lnTo>
                      <a:lnTo>
                        <a:pt x="15257" y="261152"/>
                      </a:lnTo>
                      <a:lnTo>
                        <a:pt x="5069" y="303762"/>
                      </a:lnTo>
                      <a:lnTo>
                        <a:pt x="0" y="347100"/>
                      </a:lnTo>
                      <a:lnTo>
                        <a:pt x="48" y="390677"/>
                      </a:lnTo>
                      <a:lnTo>
                        <a:pt x="5213" y="434004"/>
                      </a:lnTo>
                      <a:lnTo>
                        <a:pt x="15496" y="476591"/>
                      </a:lnTo>
                      <a:lnTo>
                        <a:pt x="30894" y="517950"/>
                      </a:lnTo>
                      <a:lnTo>
                        <a:pt x="51408" y="557590"/>
                      </a:lnTo>
                      <a:lnTo>
                        <a:pt x="77037" y="595023"/>
                      </a:lnTo>
                      <a:lnTo>
                        <a:pt x="107780" y="629760"/>
                      </a:lnTo>
                      <a:lnTo>
                        <a:pt x="142586" y="660427"/>
                      </a:lnTo>
                      <a:lnTo>
                        <a:pt x="180076" y="685974"/>
                      </a:lnTo>
                      <a:lnTo>
                        <a:pt x="219762" y="706401"/>
                      </a:lnTo>
                      <a:lnTo>
                        <a:pt x="261154" y="721709"/>
                      </a:lnTo>
                      <a:lnTo>
                        <a:pt x="303763" y="731898"/>
                      </a:lnTo>
                      <a:lnTo>
                        <a:pt x="347101" y="736969"/>
                      </a:lnTo>
                      <a:lnTo>
                        <a:pt x="390677" y="736921"/>
                      </a:lnTo>
                      <a:lnTo>
                        <a:pt x="434004" y="731757"/>
                      </a:lnTo>
                      <a:lnTo>
                        <a:pt x="476591" y="721476"/>
                      </a:lnTo>
                      <a:lnTo>
                        <a:pt x="517949" y="706078"/>
                      </a:lnTo>
                      <a:lnTo>
                        <a:pt x="557591" y="685565"/>
                      </a:lnTo>
                      <a:lnTo>
                        <a:pt x="595025" y="659937"/>
                      </a:lnTo>
                      <a:lnTo>
                        <a:pt x="629764" y="629194"/>
                      </a:lnTo>
                      <a:lnTo>
                        <a:pt x="660429" y="594388"/>
                      </a:lnTo>
                      <a:lnTo>
                        <a:pt x="685974" y="556897"/>
                      </a:lnTo>
                      <a:lnTo>
                        <a:pt x="706400" y="517211"/>
                      </a:lnTo>
                      <a:lnTo>
                        <a:pt x="721706" y="475818"/>
                      </a:lnTo>
                      <a:lnTo>
                        <a:pt x="731894" y="433207"/>
                      </a:lnTo>
                      <a:lnTo>
                        <a:pt x="736964" y="389868"/>
                      </a:lnTo>
                      <a:lnTo>
                        <a:pt x="736916" y="346291"/>
                      </a:lnTo>
                      <a:lnTo>
                        <a:pt x="731751" y="302963"/>
                      </a:lnTo>
                      <a:lnTo>
                        <a:pt x="721470" y="260375"/>
                      </a:lnTo>
                      <a:lnTo>
                        <a:pt x="706072" y="219015"/>
                      </a:lnTo>
                      <a:lnTo>
                        <a:pt x="685559" y="179373"/>
                      </a:lnTo>
                      <a:lnTo>
                        <a:pt x="659931" y="141939"/>
                      </a:lnTo>
                      <a:lnTo>
                        <a:pt x="629188" y="107200"/>
                      </a:lnTo>
                      <a:lnTo>
                        <a:pt x="594382" y="76535"/>
                      </a:lnTo>
                      <a:lnTo>
                        <a:pt x="556892" y="50989"/>
                      </a:lnTo>
                      <a:lnTo>
                        <a:pt x="517206" y="30564"/>
                      </a:lnTo>
                      <a:lnTo>
                        <a:pt x="475814" y="15257"/>
                      </a:lnTo>
                      <a:lnTo>
                        <a:pt x="433204" y="5069"/>
                      </a:lnTo>
                      <a:lnTo>
                        <a:pt x="389867" y="0"/>
                      </a:lnTo>
                      <a:close/>
                    </a:path>
                  </a:pathLst>
                </a:custGeom>
                <a:solidFill>
                  <a:srgbClr val="0F5BA9"/>
                </a:solidFill>
              </p:spPr>
              <p:txBody>
                <a:bodyPr wrap="square" lIns="0" tIns="0" rIns="0" bIns="0" rtlCol="0"/>
                <a:p/>
              </p:txBody>
            </p:sp>
            <p:sp>
              <p:nvSpPr>
                <p:cNvPr id="46" name="object 4"/>
                <p:cNvSpPr/>
                <p:nvPr/>
              </p:nvSpPr>
              <p:spPr>
                <a:xfrm>
                  <a:off x="7955576" y="3531168"/>
                  <a:ext cx="737235" cy="7372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7234" h="737235">
                      <a:moveTo>
                        <a:pt x="107203" y="107777"/>
                      </a:moveTo>
                      <a:lnTo>
                        <a:pt x="141941" y="77034"/>
                      </a:lnTo>
                      <a:lnTo>
                        <a:pt x="179375" y="51406"/>
                      </a:lnTo>
                      <a:lnTo>
                        <a:pt x="219016" y="30892"/>
                      </a:lnTo>
                      <a:lnTo>
                        <a:pt x="260375" y="15494"/>
                      </a:lnTo>
                      <a:lnTo>
                        <a:pt x="302962" y="5213"/>
                      </a:lnTo>
                      <a:lnTo>
                        <a:pt x="346288" y="47"/>
                      </a:lnTo>
                      <a:lnTo>
                        <a:pt x="389865" y="0"/>
                      </a:lnTo>
                      <a:lnTo>
                        <a:pt x="433203" y="5069"/>
                      </a:lnTo>
                      <a:lnTo>
                        <a:pt x="475813" y="15257"/>
                      </a:lnTo>
                      <a:lnTo>
                        <a:pt x="517205" y="30564"/>
                      </a:lnTo>
                      <a:lnTo>
                        <a:pt x="556891" y="50990"/>
                      </a:lnTo>
                      <a:lnTo>
                        <a:pt x="594382" y="76536"/>
                      </a:lnTo>
                      <a:lnTo>
                        <a:pt x="629187" y="107203"/>
                      </a:lnTo>
                      <a:lnTo>
                        <a:pt x="659930" y="141941"/>
                      </a:lnTo>
                      <a:lnTo>
                        <a:pt x="685559" y="179375"/>
                      </a:lnTo>
                      <a:lnTo>
                        <a:pt x="706072" y="219016"/>
                      </a:lnTo>
                      <a:lnTo>
                        <a:pt x="721470" y="260375"/>
                      </a:lnTo>
                      <a:lnTo>
                        <a:pt x="731752" y="302962"/>
                      </a:lnTo>
                      <a:lnTo>
                        <a:pt x="736917" y="346288"/>
                      </a:lnTo>
                      <a:lnTo>
                        <a:pt x="736965" y="389865"/>
                      </a:lnTo>
                      <a:lnTo>
                        <a:pt x="731895" y="433203"/>
                      </a:lnTo>
                      <a:lnTo>
                        <a:pt x="721707" y="475813"/>
                      </a:lnTo>
                      <a:lnTo>
                        <a:pt x="706400" y="517205"/>
                      </a:lnTo>
                      <a:lnTo>
                        <a:pt x="685974" y="556891"/>
                      </a:lnTo>
                      <a:lnTo>
                        <a:pt x="660428" y="594382"/>
                      </a:lnTo>
                      <a:lnTo>
                        <a:pt x="629761" y="629187"/>
                      </a:lnTo>
                      <a:lnTo>
                        <a:pt x="595023" y="659930"/>
                      </a:lnTo>
                      <a:lnTo>
                        <a:pt x="557589" y="685559"/>
                      </a:lnTo>
                      <a:lnTo>
                        <a:pt x="517948" y="706072"/>
                      </a:lnTo>
                      <a:lnTo>
                        <a:pt x="476590" y="721470"/>
                      </a:lnTo>
                      <a:lnTo>
                        <a:pt x="434002" y="731752"/>
                      </a:lnTo>
                      <a:lnTo>
                        <a:pt x="390676" y="736917"/>
                      </a:lnTo>
                      <a:lnTo>
                        <a:pt x="347099" y="736965"/>
                      </a:lnTo>
                      <a:lnTo>
                        <a:pt x="303761" y="731895"/>
                      </a:lnTo>
                      <a:lnTo>
                        <a:pt x="261151" y="721707"/>
                      </a:lnTo>
                      <a:lnTo>
                        <a:pt x="219759" y="706400"/>
                      </a:lnTo>
                      <a:lnTo>
                        <a:pt x="180073" y="685974"/>
                      </a:lnTo>
                      <a:lnTo>
                        <a:pt x="142583" y="660428"/>
                      </a:lnTo>
                      <a:lnTo>
                        <a:pt x="107777" y="629761"/>
                      </a:lnTo>
                      <a:lnTo>
                        <a:pt x="77034" y="595023"/>
                      </a:lnTo>
                      <a:lnTo>
                        <a:pt x="51406" y="557589"/>
                      </a:lnTo>
                      <a:lnTo>
                        <a:pt x="30892" y="517948"/>
                      </a:lnTo>
                      <a:lnTo>
                        <a:pt x="15494" y="476590"/>
                      </a:lnTo>
                      <a:lnTo>
                        <a:pt x="5213" y="434002"/>
                      </a:lnTo>
                      <a:lnTo>
                        <a:pt x="47" y="390676"/>
                      </a:lnTo>
                      <a:lnTo>
                        <a:pt x="0" y="347099"/>
                      </a:lnTo>
                      <a:lnTo>
                        <a:pt x="5069" y="303761"/>
                      </a:lnTo>
                      <a:lnTo>
                        <a:pt x="15257" y="261151"/>
                      </a:lnTo>
                      <a:lnTo>
                        <a:pt x="30564" y="219759"/>
                      </a:lnTo>
                      <a:lnTo>
                        <a:pt x="50990" y="180073"/>
                      </a:lnTo>
                      <a:lnTo>
                        <a:pt x="76536" y="142583"/>
                      </a:lnTo>
                      <a:lnTo>
                        <a:pt x="107203" y="107777"/>
                      </a:lnTo>
                      <a:close/>
                    </a:path>
                  </a:pathLst>
                </a:custGeom>
                <a:ln w="10476">
                  <a:solidFill>
                    <a:srgbClr val="0F5BA9"/>
                  </a:solidFill>
                </a:ln>
              </p:spPr>
              <p:txBody>
                <a:bodyPr wrap="square" lIns="0" tIns="0" rIns="0" bIns="0" rtlCol="0"/>
                <a:p/>
              </p:txBody>
            </p:sp>
          </p:grpSp>
          <p:sp>
            <p:nvSpPr>
              <p:cNvPr id="47" name="object 5"/>
              <p:cNvSpPr txBox="1"/>
              <p:nvPr/>
            </p:nvSpPr>
            <p:spPr>
              <a:xfrm>
                <a:off x="15534" y="8620"/>
                <a:ext cx="447" cy="819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p>
                <a:pPr marL="127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lang="en-US" sz="3300" b="0" spc="150" dirty="0">
                    <a:solidFill>
                      <a:srgbClr val="FFFFFF"/>
                    </a:solidFill>
                    <a:latin typeface="Noto Sans CJK JP Medium"/>
                    <a:cs typeface="Noto Sans CJK JP Medium"/>
                  </a:rPr>
                  <a:t>1</a:t>
                </a:r>
                <a:endParaRPr lang="en-US" sz="3300" b="0" spc="150" dirty="0">
                  <a:solidFill>
                    <a:srgbClr val="FFFFFF"/>
                  </a:solidFill>
                  <a:latin typeface="Noto Sans CJK JP Medium"/>
                  <a:cs typeface="Noto Sans CJK JP Medium"/>
                </a:endParaRPr>
              </a:p>
            </p:txBody>
          </p:sp>
          <p:sp>
            <p:nvSpPr>
              <p:cNvPr id="48" name="object 6"/>
              <p:cNvSpPr txBox="1">
                <a:spLocks noGrp="1"/>
              </p:cNvSpPr>
              <p:nvPr/>
            </p:nvSpPr>
            <p:spPr>
              <a:xfrm>
                <a:off x="16931" y="8432"/>
                <a:ext cx="11200" cy="1099"/>
              </a:xfrm>
              <a:prstGeom prst="rect">
                <a:avLst/>
              </a:prstGeom>
            </p:spPr>
            <p:txBody>
              <a:bodyPr vert="horz" wrap="square" lIns="0" tIns="13335" rIns="0" bIns="0" rtlCol="0">
                <a:spAutoFit/>
              </a:bodyPr>
              <a:lstStyle>
                <a:lvl1pPr>
                  <a:defRPr sz="4450" b="0" i="0">
                    <a:solidFill>
                      <a:srgbClr val="686F76"/>
                    </a:solidFill>
                    <a:latin typeface="Noto Sans CJK JP Medium"/>
                    <a:ea typeface="+mj-ea"/>
                    <a:cs typeface="Noto Sans CJK JP Medium"/>
                  </a:defRPr>
                </a:lvl1pPr>
              </a:lstStyle>
              <a:p>
                <a:pPr marL="12700">
                  <a:lnSpc>
                    <a:spcPct val="100000"/>
                  </a:lnSpc>
                  <a:spcBef>
                    <a:spcPts val="105"/>
                  </a:spcBef>
                </a:pPr>
                <a:r>
                  <a:rPr lang="zh-CN" spc="110" dirty="0">
                    <a:solidFill>
                      <a:srgbClr val="0E57A2"/>
                    </a:solidFill>
                  </a:rPr>
                  <a:t>研究背景以及意义</a:t>
                </a:r>
                <a:endParaRPr lang="zh-CN" spc="110" dirty="0">
                  <a:solidFill>
                    <a:srgbClr val="0E57A2"/>
                  </a:solidFill>
                </a:endParaRPr>
              </a:p>
            </p:txBody>
          </p:sp>
        </p:grpSp>
      </p:grpSp>
      <p:sp>
        <p:nvSpPr>
          <p:cNvPr id="4" name="文本框 3"/>
          <p:cNvSpPr txBox="1"/>
          <p:nvPr/>
        </p:nvSpPr>
        <p:spPr>
          <a:xfrm>
            <a:off x="1508760" y="3632200"/>
            <a:ext cx="2146300" cy="47078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5000" b="1">
                <a:solidFill>
                  <a:schemeClr val="bg1"/>
                </a:solidFill>
              </a:rPr>
              <a:t>目</a:t>
            </a:r>
            <a:endParaRPr lang="zh-CN" altLang="en-US" sz="15000" b="1">
              <a:solidFill>
                <a:schemeClr val="bg1"/>
              </a:solidFill>
            </a:endParaRPr>
          </a:p>
          <a:p>
            <a:r>
              <a:rPr lang="zh-CN" altLang="en-US" sz="15000" b="1">
                <a:solidFill>
                  <a:schemeClr val="bg1"/>
                </a:solidFill>
              </a:rPr>
              <a:t>录</a:t>
            </a:r>
            <a:endParaRPr lang="zh-CN" altLang="en-US" sz="15000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7088" y="480106"/>
            <a:ext cx="6482080" cy="6978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zh-CN" spc="135" dirty="0">
                <a:solidFill>
                  <a:srgbClr val="0E57A2"/>
                </a:solidFill>
              </a:rPr>
              <a:t>研究背景</a:t>
            </a:r>
            <a:endParaRPr lang="zh-CN" spc="135" dirty="0">
              <a:solidFill>
                <a:srgbClr val="0E57A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7088" y="480106"/>
            <a:ext cx="3220720" cy="6978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zh-CN" altLang="en-US" sz="4450" b="0" spc="10" dirty="0">
                <a:solidFill>
                  <a:srgbClr val="0C57A2"/>
                </a:solidFill>
                <a:latin typeface="Noto Sans CJK JP Medium"/>
                <a:cs typeface="Noto Sans CJK JP Medium"/>
              </a:rPr>
              <a:t>研究意义</a:t>
            </a:r>
            <a:endParaRPr lang="zh-CN" altLang="en-US" sz="4450" b="0" spc="10" dirty="0">
              <a:solidFill>
                <a:srgbClr val="0C57A2"/>
              </a:solidFill>
              <a:latin typeface="Noto Sans CJK JP Medium"/>
              <a:cs typeface="Noto Sans CJK JP Medium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6950" y="480060"/>
            <a:ext cx="2950210" cy="6978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zh-CN" spc="135" dirty="0">
                <a:solidFill>
                  <a:srgbClr val="0E57A2"/>
                </a:solidFill>
                <a:sym typeface="+mn-ea"/>
              </a:rPr>
              <a:t>研究现状</a:t>
            </a:r>
            <a:endParaRPr lang="zh-CN" spc="135" dirty="0">
              <a:solidFill>
                <a:srgbClr val="0E57A2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6950" y="480060"/>
            <a:ext cx="8137525" cy="6978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zh-CN" sz="4450" spc="135" dirty="0">
                <a:solidFill>
                  <a:srgbClr val="0E57A2"/>
                </a:solidFill>
              </a:rPr>
              <a:t>研究内容以及技术路线</a:t>
            </a:r>
            <a:r>
              <a:rPr lang="en-US" altLang="zh-CN" sz="4450" spc="135" dirty="0">
                <a:solidFill>
                  <a:srgbClr val="0E57A2"/>
                </a:solidFill>
              </a:rPr>
              <a:t>(</a:t>
            </a:r>
            <a:r>
              <a:rPr lang="zh-CN" altLang="en-US" sz="4450" spc="135" dirty="0">
                <a:solidFill>
                  <a:srgbClr val="0E57A2"/>
                </a:solidFill>
              </a:rPr>
              <a:t>重点</a:t>
            </a:r>
            <a:r>
              <a:rPr lang="en-US" altLang="zh-CN" sz="4450" spc="135" dirty="0">
                <a:solidFill>
                  <a:srgbClr val="0E57A2"/>
                </a:solidFill>
              </a:rPr>
              <a:t>)</a:t>
            </a:r>
            <a:endParaRPr lang="en-US" altLang="zh-CN" sz="4450" spc="135" dirty="0">
              <a:solidFill>
                <a:srgbClr val="0E57A2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6950" y="480060"/>
            <a:ext cx="7828280" cy="6978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zh-CN" spc="135" dirty="0">
                <a:solidFill>
                  <a:srgbClr val="0E57A2"/>
                </a:solidFill>
              </a:rPr>
              <a:t>创新点以及预期研究成果</a:t>
            </a:r>
            <a:endParaRPr lang="zh-CN" spc="114" dirty="0">
              <a:solidFill>
                <a:srgbClr val="0E57A2"/>
              </a:solidFill>
            </a:endParaRPr>
          </a:p>
        </p:txBody>
      </p:sp>
      <p:sp>
        <p:nvSpPr>
          <p:cNvPr id="4" name="object 3"/>
          <p:cNvSpPr txBox="1"/>
          <p:nvPr/>
        </p:nvSpPr>
        <p:spPr>
          <a:xfrm>
            <a:off x="996950" y="1619885"/>
            <a:ext cx="17726400" cy="31222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z="3200" b="1" spc="5" dirty="0">
                <a:solidFill>
                  <a:srgbClr val="0F5BA9"/>
                </a:solidFill>
                <a:latin typeface="宋体" charset="0"/>
                <a:ea typeface="宋体" charset="0"/>
                <a:cs typeface="宋体" charset="0"/>
              </a:rPr>
              <a:t>1</a:t>
            </a:r>
            <a:r>
              <a:rPr sz="3200" b="1" spc="5" dirty="0">
                <a:solidFill>
                  <a:srgbClr val="0F5BA9"/>
                </a:solidFill>
                <a:latin typeface="宋体" charset="0"/>
                <a:ea typeface="宋体" charset="0"/>
                <a:cs typeface="宋体" charset="0"/>
              </a:rPr>
              <a:t>.学位论文创新</a:t>
            </a:r>
            <a:endParaRPr sz="2950">
              <a:latin typeface="宋体" charset="0"/>
              <a:ea typeface="宋体" charset="0"/>
              <a:cs typeface="宋体" charset="0"/>
            </a:endParaRPr>
          </a:p>
          <a:p>
            <a:pPr marL="12700" fontAlgn="auto">
              <a:lnSpc>
                <a:spcPct val="150000"/>
              </a:lnSpc>
              <a:spcBef>
                <a:spcPts val="200"/>
              </a:spcBef>
            </a:pPr>
            <a:r>
              <a:rPr sz="2950">
                <a:solidFill>
                  <a:schemeClr val="tx1"/>
                </a:solidFill>
                <a:latin typeface="宋体" charset="0"/>
                <a:ea typeface="宋体" charset="0"/>
                <a:cs typeface="宋体" charset="0"/>
              </a:rPr>
              <a:t>（1）</a:t>
            </a:r>
            <a:endParaRPr sz="2950">
              <a:latin typeface="宋体" charset="0"/>
              <a:ea typeface="宋体" charset="0"/>
              <a:cs typeface="宋体" charset="0"/>
            </a:endParaRPr>
          </a:p>
          <a:p>
            <a:pPr marL="12700" fontAlgn="auto">
              <a:lnSpc>
                <a:spcPct val="150000"/>
              </a:lnSpc>
              <a:spcBef>
                <a:spcPts val="200"/>
              </a:spcBef>
            </a:pPr>
            <a:endParaRPr sz="2950">
              <a:latin typeface="宋体" charset="0"/>
              <a:ea typeface="宋体" charset="0"/>
              <a:cs typeface="宋体" charset="0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200" b="1" spc="5" dirty="0">
                <a:solidFill>
                  <a:srgbClr val="0F5BA9"/>
                </a:solidFill>
                <a:latin typeface="宋体" charset="0"/>
                <a:ea typeface="宋体" charset="0"/>
                <a:cs typeface="宋体" charset="0"/>
              </a:rPr>
              <a:t>2</a:t>
            </a:r>
            <a:r>
              <a:rPr lang="en-US" sz="3200" b="1" spc="5" dirty="0">
                <a:solidFill>
                  <a:srgbClr val="0F5BA9"/>
                </a:solidFill>
                <a:latin typeface="宋体" charset="0"/>
                <a:ea typeface="宋体" charset="0"/>
                <a:cs typeface="宋体" charset="0"/>
              </a:rPr>
              <a:t>.</a:t>
            </a:r>
            <a:r>
              <a:rPr sz="3200" b="1" spc="5" dirty="0">
                <a:solidFill>
                  <a:srgbClr val="0F5BA9"/>
                </a:solidFill>
                <a:latin typeface="宋体" charset="0"/>
                <a:ea typeface="宋体" charset="0"/>
                <a:cs typeface="宋体" charset="0"/>
              </a:rPr>
              <a:t>预期研究成果</a:t>
            </a:r>
            <a:endParaRPr sz="2950">
              <a:latin typeface="宋体" charset="0"/>
              <a:ea typeface="宋体" charset="0"/>
              <a:cs typeface="宋体" charset="0"/>
            </a:endParaRPr>
          </a:p>
          <a:p>
            <a:pPr marL="12700" fontAlgn="auto">
              <a:lnSpc>
                <a:spcPct val="150000"/>
              </a:lnSpc>
              <a:spcBef>
                <a:spcPts val="100"/>
              </a:spcBef>
            </a:pPr>
            <a:r>
              <a:rPr sz="2950">
                <a:solidFill>
                  <a:schemeClr val="tx1"/>
                </a:solidFill>
                <a:latin typeface="宋体" charset="0"/>
                <a:ea typeface="宋体" charset="0"/>
                <a:cs typeface="宋体" charset="0"/>
              </a:rPr>
              <a:t>（1）</a:t>
            </a:r>
            <a:endParaRPr sz="2950">
              <a:solidFill>
                <a:schemeClr val="tx1"/>
              </a:solidFill>
              <a:latin typeface="宋体" charset="0"/>
              <a:ea typeface="宋体" charset="0"/>
              <a:cs typeface="宋体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4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2386965" y="2613660"/>
          <a:ext cx="16332835" cy="66973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64410"/>
                <a:gridCol w="3843655"/>
                <a:gridCol w="10224770"/>
              </a:tblGrid>
              <a:tr h="713740">
                <a:tc>
                  <a:txBody>
                    <a:bodyPr/>
                    <a:p>
                      <a:pPr marL="993140">
                        <a:lnSpc>
                          <a:spcPct val="100000"/>
                        </a:lnSpc>
                        <a:spcBef>
                          <a:spcPts val="1425"/>
                        </a:spcBef>
                      </a:pPr>
                      <a:endParaRPr sz="2950">
                        <a:latin typeface="Noto Sans CJK JP Medium"/>
                        <a:cs typeface="Noto Sans CJK JP Medium"/>
                      </a:endParaRPr>
                    </a:p>
                  </a:txBody>
                  <a:tcPr marL="0" marR="0" marT="180975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  <a:solidFill>
                      <a:srgbClr val="0F5BA9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1425"/>
                        </a:spcBef>
                      </a:pPr>
                      <a:r>
                        <a:rPr lang="zh-CN" sz="2950" b="0" spc="17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时间段</a:t>
                      </a:r>
                      <a:endParaRPr lang="zh-CN" sz="2950" b="0" spc="175" dirty="0">
                        <a:solidFill>
                          <a:srgbClr val="FFFFFF"/>
                        </a:solidFill>
                        <a:latin typeface="Noto Sans CJK JP Medium"/>
                        <a:cs typeface="Noto Sans CJK JP Medium"/>
                      </a:endParaRPr>
                    </a:p>
                  </a:txBody>
                  <a:tcPr marL="0" marR="0" marT="180975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  <a:solidFill>
                      <a:srgbClr val="0F5BA9"/>
                    </a:solidFill>
                  </a:tcPr>
                </a:tc>
                <a:tc>
                  <a:txBody>
                    <a:bodyPr/>
                    <a:p>
                      <a:pPr marL="1270" algn="ctr">
                        <a:lnSpc>
                          <a:spcPct val="100000"/>
                        </a:lnSpc>
                        <a:spcBef>
                          <a:spcPts val="1425"/>
                        </a:spcBef>
                      </a:pPr>
                      <a:r>
                        <a:rPr lang="zh-CN" sz="2950" b="0" spc="5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完成内容</a:t>
                      </a:r>
                      <a:endParaRPr lang="zh-CN" sz="2950" b="0" spc="55" dirty="0">
                        <a:solidFill>
                          <a:srgbClr val="FFFFFF"/>
                        </a:solidFill>
                        <a:latin typeface="Noto Sans CJK JP Medium"/>
                        <a:cs typeface="Noto Sans CJK JP Medium"/>
                      </a:endParaRPr>
                    </a:p>
                  </a:txBody>
                  <a:tcPr marL="0" marR="0" marT="180975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  <a:solidFill>
                      <a:srgbClr val="0F5BA9"/>
                    </a:solidFill>
                  </a:tcPr>
                </a:tc>
              </a:tr>
              <a:tr h="624840">
                <a:tc rowSpan="8">
                  <a:txBody>
                    <a:bodyPr/>
                    <a:p>
                      <a:pPr algn="ctr" font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2950" spc="130" dirty="0">
                          <a:latin typeface="Times New Roman Regular" panose="02020703060505090304" charset="0"/>
                          <a:cs typeface="UKIJ CJK"/>
                        </a:rPr>
                        <a:t>年</a:t>
                      </a:r>
                      <a:endParaRPr sz="2950" spc="130" dirty="0">
                        <a:latin typeface="Times New Roman Regular" panose="02020703060505090304" charset="0"/>
                        <a:cs typeface="UKIJ CJK"/>
                      </a:endParaRPr>
                    </a:p>
                    <a:p>
                      <a:pPr algn="ctr" font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2950" spc="130" dirty="0">
                          <a:latin typeface="Times New Roman Regular" panose="02020703060505090304" charset="0"/>
                          <a:cs typeface="UKIJ CJK"/>
                        </a:rPr>
                        <a:t>度</a:t>
                      </a:r>
                      <a:endParaRPr sz="2950" spc="130" dirty="0">
                        <a:latin typeface="Times New Roman Regular" panose="02020703060505090304" charset="0"/>
                        <a:cs typeface="UKIJ CJK"/>
                      </a:endParaRPr>
                    </a:p>
                    <a:p>
                      <a:pPr algn="ctr" font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2950" spc="130" dirty="0">
                          <a:latin typeface="Times New Roman Regular" panose="02020703060505090304" charset="0"/>
                          <a:cs typeface="UKIJ CJK"/>
                        </a:rPr>
                        <a:t>研</a:t>
                      </a:r>
                      <a:endParaRPr sz="2950" spc="130" dirty="0">
                        <a:latin typeface="Times New Roman Regular" panose="02020703060505090304" charset="0"/>
                        <a:cs typeface="UKIJ CJK"/>
                      </a:endParaRPr>
                    </a:p>
                    <a:p>
                      <a:pPr algn="ctr" font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2950" spc="130" dirty="0">
                          <a:latin typeface="Times New Roman Regular" panose="02020703060505090304" charset="0"/>
                          <a:cs typeface="UKIJ CJK"/>
                        </a:rPr>
                        <a:t>究</a:t>
                      </a:r>
                      <a:endParaRPr sz="2950" spc="130" dirty="0">
                        <a:latin typeface="Times New Roman Regular" panose="02020703060505090304" charset="0"/>
                        <a:cs typeface="UKIJ CJK"/>
                      </a:endParaRPr>
                    </a:p>
                    <a:p>
                      <a:pPr algn="ctr" font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2950" spc="130" dirty="0">
                          <a:latin typeface="Times New Roman Regular" panose="02020703060505090304" charset="0"/>
                          <a:cs typeface="UKIJ CJK"/>
                        </a:rPr>
                        <a:t>计</a:t>
                      </a:r>
                      <a:endParaRPr sz="2950" spc="130" dirty="0">
                        <a:latin typeface="Times New Roman Regular" panose="02020703060505090304" charset="0"/>
                        <a:cs typeface="UKIJ CJK"/>
                      </a:endParaRPr>
                    </a:p>
                    <a:p>
                      <a:pPr algn="ctr" font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2950" spc="130" dirty="0">
                          <a:latin typeface="Times New Roman Regular" panose="02020703060505090304" charset="0"/>
                          <a:cs typeface="UKIJ CJK"/>
                        </a:rPr>
                        <a:t>划</a:t>
                      </a:r>
                      <a:endParaRPr sz="2950" spc="130" dirty="0">
                        <a:latin typeface="Times New Roman Regular" panose="02020703060505090304" charset="0"/>
                        <a:cs typeface="UKIJ CJK"/>
                      </a:endParaRPr>
                    </a:p>
                  </a:txBody>
                  <a:tcPr marL="0" marR="0" marT="4445" marB="0" anchor="ctr" anchorCtr="1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indent="0" algn="ctr" fontAlgn="ctr">
                        <a:buNone/>
                      </a:pPr>
                      <a:r>
                        <a:rPr sz="2950" spc="130" dirty="0">
                          <a:solidFill>
                            <a:schemeClr val="tx1"/>
                          </a:solidFill>
                          <a:latin typeface="Times New Roman Regular" panose="02020703060505090304" charset="0"/>
                          <a:cs typeface="Times New Roman Regular" panose="02020703060505090304" charset="0"/>
                        </a:rPr>
                        <a:t>2021.08-2021.10</a:t>
                      </a:r>
                      <a:endParaRPr sz="2950" spc="130" dirty="0">
                        <a:solidFill>
                          <a:schemeClr val="tx1"/>
                        </a:solidFill>
                        <a:latin typeface="Times New Roman Regular" panose="02020703060505090304" charset="0"/>
                        <a:cs typeface="Times New Roman Regular" panose="02020703060505090304" charset="0"/>
                      </a:endParaRPr>
                    </a:p>
                  </a:txBody>
                  <a:tcPr marL="0" marR="0" marT="0" marB="1" vert="horz" anchor="ctr" anchorCtr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indent="0" algn="ctr" fontAlgn="ctr">
                        <a:buNone/>
                      </a:pPr>
                      <a:r>
                        <a:rPr sz="2950" b="0" spc="130" dirty="0">
                          <a:solidFill>
                            <a:schemeClr val="tx1"/>
                          </a:solidFill>
                          <a:latin typeface="Times New Roman Regular" panose="02020703060505090304" charset="0"/>
                          <a:cs typeface="UKIJ CJK"/>
                        </a:rPr>
                        <a:t>阅读相关文献，初步拟定论文研究方向</a:t>
                      </a:r>
                      <a:endParaRPr sz="2950" b="0" spc="130" dirty="0">
                        <a:solidFill>
                          <a:schemeClr val="tx1"/>
                        </a:solidFill>
                        <a:latin typeface="Times New Roman Regular" panose="02020703060505090304" charset="0"/>
                        <a:cs typeface="UKIJ CJK"/>
                      </a:endParaRPr>
                    </a:p>
                  </a:txBody>
                  <a:tcPr marL="0" marR="0" marT="0" marB="1" vert="horz" anchor="ctr" anchorCtr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622300">
                <a:tc vMerge="1">
                  <a:tcPr marL="0" marR="0" marT="4445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indent="0" algn="ctr" fontAlgn="ctr">
                        <a:buNone/>
                      </a:pPr>
                      <a:r>
                        <a:rPr sz="2950" spc="130" dirty="0">
                          <a:solidFill>
                            <a:schemeClr val="tx1"/>
                          </a:solidFill>
                          <a:latin typeface="Times New Roman Regular" panose="02020703060505090304" charset="0"/>
                          <a:cs typeface="Times New Roman Regular" panose="02020703060505090304" charset="0"/>
                        </a:rPr>
                        <a:t>2021.11-2021.12</a:t>
                      </a:r>
                      <a:endParaRPr sz="2950" spc="130" dirty="0">
                        <a:solidFill>
                          <a:schemeClr val="tx1"/>
                        </a:solidFill>
                        <a:latin typeface="Times New Roman Regular" panose="02020703060505090304" charset="0"/>
                        <a:cs typeface="Times New Roman Regular" panose="02020703060505090304" charset="0"/>
                      </a:endParaRPr>
                    </a:p>
                  </a:txBody>
                  <a:tcPr marL="0" marR="0" marT="0" marB="1" vert="horz" anchor="ctr" anchorCtr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indent="0" algn="ctr" fontAlgn="ctr">
                        <a:buNone/>
                      </a:pPr>
                      <a:r>
                        <a:rPr sz="2950" b="0" spc="130" dirty="0">
                          <a:solidFill>
                            <a:schemeClr val="tx1"/>
                          </a:solidFill>
                          <a:latin typeface="Times New Roman Regular" panose="02020703060505090304" charset="0"/>
                          <a:cs typeface="UKIJ CJK"/>
                        </a:rPr>
                        <a:t>叙写开题报告，完成论文开题工作</a:t>
                      </a:r>
                      <a:endParaRPr sz="2950" b="0" spc="130" dirty="0">
                        <a:solidFill>
                          <a:schemeClr val="tx1"/>
                        </a:solidFill>
                        <a:latin typeface="Times New Roman Regular" panose="02020703060505090304" charset="0"/>
                        <a:cs typeface="UKIJ CJK"/>
                      </a:endParaRPr>
                    </a:p>
                  </a:txBody>
                  <a:tcPr marL="0" marR="0" marT="0" marB="1" vert="horz" anchor="ctr" anchorCtr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624840">
                <a:tc vMerge="1">
                  <a:tcPr marL="0" marR="0" marT="3175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indent="0" algn="ctr" fontAlgn="ctr">
                        <a:buNone/>
                      </a:pPr>
                      <a:r>
                        <a:rPr sz="2950" spc="130" dirty="0">
                          <a:solidFill>
                            <a:schemeClr val="tx1"/>
                          </a:solidFill>
                          <a:latin typeface="Times New Roman Regular" panose="02020703060505090304" charset="0"/>
                          <a:cs typeface="Times New Roman Regular" panose="02020703060505090304" charset="0"/>
                        </a:rPr>
                        <a:t>2022.01-2022.02</a:t>
                      </a:r>
                      <a:endParaRPr sz="2950" spc="130" dirty="0">
                        <a:solidFill>
                          <a:schemeClr val="tx1"/>
                        </a:solidFill>
                        <a:latin typeface="Times New Roman Regular" panose="02020703060505090304" charset="0"/>
                        <a:cs typeface="Times New Roman Regular" panose="02020703060505090304" charset="0"/>
                      </a:endParaRPr>
                    </a:p>
                  </a:txBody>
                  <a:tcPr marL="0" marR="0" marT="0" marB="1" vert="horz" anchor="ctr" anchorCtr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 fontAlgn="ctr">
                        <a:buNone/>
                      </a:pPr>
                      <a:r>
                        <a:rPr lang="en-US" sz="2950" spc="130" dirty="0">
                          <a:latin typeface="Times New Roman Regular" panose="02020703060505090304" charset="0"/>
                          <a:cs typeface="UKIJ CJK"/>
                          <a:sym typeface="+mn-ea"/>
                        </a:rPr>
                        <a:t>XX</a:t>
                      </a:r>
                      <a:endParaRPr sz="2950" b="0" spc="130" dirty="0">
                        <a:solidFill>
                          <a:schemeClr val="tx1"/>
                        </a:solidFill>
                        <a:latin typeface="Times New Roman Regular" panose="02020703060505090304" charset="0"/>
                        <a:cs typeface="UKIJ CJK"/>
                      </a:endParaRPr>
                    </a:p>
                  </a:txBody>
                  <a:tcPr marL="0" marR="0" marT="0" marB="1" vert="horz" anchor="ctr" anchorCtr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624840">
                <a:tc vMerge="1">
                  <a:tcPr/>
                </a:tc>
                <a:tc>
                  <a:txBody>
                    <a:bodyPr/>
                    <a:p>
                      <a:pPr algn="ctr" fontAlgn="ctr">
                        <a:buNone/>
                      </a:pPr>
                      <a:r>
                        <a:rPr sz="2950" spc="130" dirty="0">
                          <a:solidFill>
                            <a:schemeClr val="tx1"/>
                          </a:solidFill>
                          <a:latin typeface="Times New Roman Regular" panose="02020703060505090304" charset="0"/>
                          <a:cs typeface="UKIJ CJK"/>
                        </a:rPr>
                        <a:t>2022.03-2022.06</a:t>
                      </a:r>
                      <a:endParaRPr sz="2950" spc="130" dirty="0">
                        <a:solidFill>
                          <a:schemeClr val="tx1"/>
                        </a:solidFill>
                        <a:latin typeface="Times New Roman Regular" panose="02020703060505090304" charset="0"/>
                        <a:cs typeface="UKIJ CJK"/>
                      </a:endParaRPr>
                    </a:p>
                  </a:txBody>
                  <a:tcPr marL="0" marR="0" marT="0" marB="1" vert="horz" anchor="ctr" anchorCtr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 fontAlgn="ctr">
                        <a:buNone/>
                      </a:pPr>
                      <a:r>
                        <a:rPr lang="en-US" sz="2950" spc="130" dirty="0">
                          <a:latin typeface="Times New Roman Regular" panose="02020703060505090304" charset="0"/>
                          <a:cs typeface="UKIJ CJK"/>
                          <a:sym typeface="+mn-ea"/>
                        </a:rPr>
                        <a:t>XX</a:t>
                      </a:r>
                      <a:endParaRPr lang="en-US" sz="2950" b="0" spc="130" dirty="0">
                        <a:solidFill>
                          <a:schemeClr val="tx1"/>
                        </a:solidFill>
                        <a:latin typeface="Times New Roman Regular" panose="02020703060505090304" charset="0"/>
                        <a:cs typeface="UKIJ CJK"/>
                        <a:sym typeface="+mn-ea"/>
                      </a:endParaRPr>
                    </a:p>
                  </a:txBody>
                  <a:tcPr marL="0" marR="0" marT="0" marB="1" vert="horz" anchor="ctr" anchorCtr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624840">
                <a:tc vMerge="1">
                  <a:tcPr marL="0" marR="0" marT="4445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indent="0" algn="ctr" fontAlgn="ctr">
                        <a:buNone/>
                      </a:pPr>
                      <a:r>
                        <a:rPr sz="2950" spc="130" dirty="0">
                          <a:solidFill>
                            <a:schemeClr val="tx1"/>
                          </a:solidFill>
                          <a:latin typeface="Times New Roman Regular" panose="02020703060505090304" charset="0"/>
                          <a:cs typeface="Times New Roman Regular" panose="02020703060505090304" charset="0"/>
                        </a:rPr>
                        <a:t>2022.07-2022.09</a:t>
                      </a:r>
                      <a:endParaRPr sz="2950" spc="130" dirty="0">
                        <a:solidFill>
                          <a:schemeClr val="tx1"/>
                        </a:solidFill>
                        <a:latin typeface="Times New Roman Regular" panose="02020703060505090304" charset="0"/>
                        <a:cs typeface="Times New Roman Regular" panose="02020703060505090304" charset="0"/>
                      </a:endParaRPr>
                    </a:p>
                  </a:txBody>
                  <a:tcPr marL="0" marR="0" marT="0" marB="1" vert="horz" anchor="ctr" anchorCtr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indent="0" algn="ctr" fontAlgn="ctr">
                        <a:buNone/>
                      </a:pPr>
                      <a:r>
                        <a:rPr sz="2950" spc="130" dirty="0">
                          <a:latin typeface="Times New Roman Regular" panose="02020703060505090304" charset="0"/>
                          <a:cs typeface="UKIJ CJK"/>
                          <a:sym typeface="+mn-ea"/>
                        </a:rPr>
                        <a:t>进行实验和分析，得出结论</a:t>
                      </a:r>
                      <a:endParaRPr sz="2950" b="0" spc="130" dirty="0">
                        <a:solidFill>
                          <a:schemeClr val="tx1"/>
                        </a:solidFill>
                        <a:latin typeface="Times New Roman Regular" panose="02020703060505090304" charset="0"/>
                        <a:cs typeface="Times New Roman Regular" panose="02020703060505090304" charset="0"/>
                      </a:endParaRPr>
                    </a:p>
                  </a:txBody>
                  <a:tcPr marL="0" marR="0" marT="0" marB="1" vert="horz" anchor="ctr" anchorCtr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622935">
                <a:tc vMerge="1">
                  <a:tcPr/>
                </a:tc>
                <a:tc>
                  <a:txBody>
                    <a:bodyPr/>
                    <a:p>
                      <a:pPr indent="0" algn="ctr" fontAlgn="ctr">
                        <a:buNone/>
                      </a:pPr>
                      <a:r>
                        <a:rPr sz="2950" spc="130" dirty="0">
                          <a:solidFill>
                            <a:schemeClr val="tx1"/>
                          </a:solidFill>
                          <a:latin typeface="Times New Roman Regular" panose="02020703060505090304" charset="0"/>
                          <a:cs typeface="Times New Roman Regular" panose="02020703060505090304" charset="0"/>
                        </a:rPr>
                        <a:t>2022.10-2022.12</a:t>
                      </a:r>
                      <a:endParaRPr sz="2950" spc="130" dirty="0">
                        <a:solidFill>
                          <a:schemeClr val="tx1"/>
                        </a:solidFill>
                        <a:latin typeface="Times New Roman Regular" panose="02020703060505090304" charset="0"/>
                        <a:cs typeface="Times New Roman Regular" panose="02020703060505090304" charset="0"/>
                      </a:endParaRPr>
                    </a:p>
                  </a:txBody>
                  <a:tcPr marL="0" marR="0" marT="0" marB="1" vert="horz" anchor="ctr" anchorCtr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indent="0" algn="ctr" fontAlgn="ctr">
                        <a:buNone/>
                      </a:pPr>
                      <a:r>
                        <a:rPr sz="2950" b="0" spc="130" dirty="0">
                          <a:solidFill>
                            <a:schemeClr val="tx1"/>
                          </a:solidFill>
                          <a:latin typeface="Times New Roman Regular" panose="02020703060505090304" charset="0"/>
                          <a:cs typeface="UKIJ CJK"/>
                        </a:rPr>
                        <a:t>撰写小论文，并投稿</a:t>
                      </a:r>
                      <a:endParaRPr sz="2950" b="0" spc="130" dirty="0">
                        <a:solidFill>
                          <a:schemeClr val="tx1"/>
                        </a:solidFill>
                        <a:latin typeface="Times New Roman Regular" panose="02020703060505090304" charset="0"/>
                        <a:cs typeface="UKIJ CJK"/>
                      </a:endParaRPr>
                    </a:p>
                  </a:txBody>
                  <a:tcPr marL="0" marR="0" marT="0" marB="1" vert="horz" anchor="ctr" anchorCtr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624205">
                <a:tc vMerge="1">
                  <a:tcPr/>
                </a:tc>
                <a:tc>
                  <a:txBody>
                    <a:bodyPr/>
                    <a:p>
                      <a:pPr indent="0" algn="ctr" fontAlgn="ctr">
                        <a:buNone/>
                      </a:pPr>
                      <a:r>
                        <a:rPr sz="2950" spc="130" dirty="0">
                          <a:solidFill>
                            <a:schemeClr val="tx1"/>
                          </a:solidFill>
                          <a:latin typeface="Times New Roman Regular" panose="02020703060505090304" charset="0"/>
                          <a:cs typeface="Times New Roman Regular" panose="02020703060505090304" charset="0"/>
                        </a:rPr>
                        <a:t>2023.01-2023.03</a:t>
                      </a:r>
                      <a:endParaRPr sz="2950" spc="130" dirty="0">
                        <a:solidFill>
                          <a:schemeClr val="tx1"/>
                        </a:solidFill>
                        <a:latin typeface="Times New Roman Regular" panose="02020703060505090304" charset="0"/>
                        <a:cs typeface="Times New Roman Regular" panose="02020703060505090304" charset="0"/>
                      </a:endParaRPr>
                    </a:p>
                  </a:txBody>
                  <a:tcPr marL="0" marR="0" marT="0" marB="1" vert="horz" anchor="ctr" anchorCtr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indent="0" algn="ctr" fontAlgn="ctr">
                        <a:buNone/>
                      </a:pPr>
                      <a:r>
                        <a:rPr sz="2950" b="0" spc="130" dirty="0">
                          <a:solidFill>
                            <a:schemeClr val="tx1"/>
                          </a:solidFill>
                          <a:latin typeface="Times New Roman Regular" panose="02020703060505090304" charset="0"/>
                          <a:cs typeface="UKIJ CJK"/>
                        </a:rPr>
                        <a:t>撰写毕业论文</a:t>
                      </a:r>
                      <a:endParaRPr sz="2950" b="0" spc="130" dirty="0">
                        <a:solidFill>
                          <a:schemeClr val="tx1"/>
                        </a:solidFill>
                        <a:latin typeface="Times New Roman Regular" panose="02020703060505090304" charset="0"/>
                        <a:cs typeface="UKIJ CJK"/>
                      </a:endParaRPr>
                    </a:p>
                  </a:txBody>
                  <a:tcPr marL="0" marR="0" marT="0" marB="1" vert="horz" anchor="ctr" anchorCtr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624205">
                <a:tc vMerge="1">
                  <a:tcPr/>
                </a:tc>
                <a:tc>
                  <a:txBody>
                    <a:bodyPr/>
                    <a:p>
                      <a:pPr indent="0" algn="ctr" fontAlgn="ctr">
                        <a:buNone/>
                      </a:pPr>
                      <a:r>
                        <a:rPr sz="2950" spc="130" dirty="0">
                          <a:solidFill>
                            <a:schemeClr val="tx1"/>
                          </a:solidFill>
                          <a:latin typeface="Times New Roman Regular" panose="02020703060505090304" charset="0"/>
                          <a:cs typeface="Times New Roman Regular" panose="02020703060505090304" charset="0"/>
                        </a:rPr>
                        <a:t>2023.04-2023.05</a:t>
                      </a:r>
                      <a:endParaRPr sz="2950" spc="130" dirty="0">
                        <a:solidFill>
                          <a:schemeClr val="tx1"/>
                        </a:solidFill>
                        <a:latin typeface="Times New Roman Regular" panose="02020703060505090304" charset="0"/>
                        <a:cs typeface="Times New Roman Regular" panose="02020703060505090304" charset="0"/>
                      </a:endParaRPr>
                    </a:p>
                  </a:txBody>
                  <a:tcPr marL="0" marR="0" marT="0" marB="1" vert="horz" anchor="ctr" anchorCtr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indent="0" algn="ctr" fontAlgn="ctr">
                        <a:buNone/>
                      </a:pPr>
                      <a:r>
                        <a:rPr sz="2950" b="0" spc="130" dirty="0">
                          <a:solidFill>
                            <a:schemeClr val="tx1"/>
                          </a:solidFill>
                          <a:latin typeface="Times New Roman Regular" panose="02020703060505090304" charset="0"/>
                          <a:cs typeface="UKIJ CJK"/>
                        </a:rPr>
                        <a:t>准备毕业答辩</a:t>
                      </a:r>
                      <a:endParaRPr sz="2950" b="0" spc="130" dirty="0">
                        <a:solidFill>
                          <a:schemeClr val="tx1"/>
                        </a:solidFill>
                        <a:latin typeface="Times New Roman Regular" panose="02020703060505090304" charset="0"/>
                        <a:cs typeface="UKIJ CJK"/>
                      </a:endParaRPr>
                    </a:p>
                  </a:txBody>
                  <a:tcPr marL="0" marR="0" marT="0" marB="1" vert="horz" anchor="ctr" anchorCtr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2"/>
          <p:cNvSpPr txBox="1">
            <a:spLocks noGrp="1"/>
          </p:cNvSpPr>
          <p:nvPr/>
        </p:nvSpPr>
        <p:spPr>
          <a:xfrm>
            <a:off x="996950" y="480060"/>
            <a:ext cx="3477895" cy="6978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4450" b="0" i="0">
                <a:solidFill>
                  <a:srgbClr val="686F76"/>
                </a:solidFill>
                <a:latin typeface="Noto Sans CJK JP Medium"/>
                <a:ea typeface="+mj-ea"/>
                <a:cs typeface="Noto Sans CJK JP Medium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zh-CN" spc="135" dirty="0">
                <a:solidFill>
                  <a:srgbClr val="0E57A2"/>
                </a:solidFill>
              </a:rPr>
              <a:t>研究计划</a:t>
            </a:r>
            <a:endParaRPr lang="zh-CN" spc="135" dirty="0">
              <a:solidFill>
                <a:srgbClr val="0E57A2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117773" y="567206"/>
            <a:ext cx="2336750" cy="564237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635"/>
            <a:ext cx="20196810" cy="11315065"/>
          </a:xfrm>
          <a:custGeom>
            <a:avLst/>
            <a:gdLst/>
            <a:ahLst/>
            <a:cxnLst/>
            <a:rect l="l" t="t" r="r" b="b"/>
            <a:pathLst>
              <a:path w="20104100" h="11315065">
                <a:moveTo>
                  <a:pt x="0" y="11314449"/>
                </a:moveTo>
                <a:lnTo>
                  <a:pt x="0" y="0"/>
                </a:lnTo>
                <a:lnTo>
                  <a:pt x="20104099" y="0"/>
                </a:lnTo>
                <a:lnTo>
                  <a:pt x="20104099" y="11314449"/>
                </a:lnTo>
                <a:lnTo>
                  <a:pt x="0" y="11314449"/>
                </a:lnTo>
                <a:close/>
              </a:path>
            </a:pathLst>
          </a:custGeom>
          <a:solidFill>
            <a:srgbClr val="0D57A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080250" y="5299710"/>
            <a:ext cx="5944870" cy="14947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lang="zh-CN" sz="9600" spc="35" dirty="0">
                <a:solidFill>
                  <a:srgbClr val="FFFFFF"/>
                </a:solidFill>
              </a:rPr>
              <a:t>感谢观看！</a:t>
            </a:r>
            <a:endParaRPr sz="960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046b0647-0012-4c27-823c-6b4cb27ba6b3}"/>
  <p:tag name="TABLE_ENDDRAG_ORIGIN_RECT" val="1286*478"/>
  <p:tag name="TABLE_ENDDRAG_RECT" val="187*205*1286*527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FFFF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FFFFFF"/>
    </a:hlink>
    <a:folHlink>
      <a:srgbClr val="800080"/>
    </a:folHlink>
  </a:clrScheme>
</a:themeOverride>
</file>

<file path=customXml/item1.xml><?xml version="1.0" encoding="utf-8"?>
<s:customData xmlns="http://www.wps.cn/officeDocument/2013/wpsCustomData" xmlns:s="http://www.wps.cn/officeDocument/2013/wpsCustomData">
  <extobjs>
    <extobj name="334E55B0-647D-440b-865C-3EC943EB4CBC-1">
      <extobjdata type="334E55B0-647D-440b-865C-3EC943EB4CBC" data="ewogICAiSW1nU2V0dGluZ0pzb24iIDogIntcImRwaVwiOlwiNjAwXCIsXCJmb3JtYXRcIjpcIlBOR1wiLFwidHJhbnNwYXJlbnRcIjp0cnVlLFwiYXV0b1wiOmZhbHNlfSIsCiAgICJMYXRleCIgOiAiWEZzZ0lIQW9JRnh3YVNBZ1hHMXBaQ0I1S1QwZ1hIQnliMlJjYkdsdGFYUnpYM3QwUFRGOVhsUjVYM3RjY0dsZmRIMWVkQ3dnWEdadmNtRnNiQ0JjY0drZ1hHbHVJRXduWGxSY2NYRjFZV1FvTVNrZ1hGMD0iLAogICAiTGF0ZXhJbWdCYXNlNjQiIDogImlWQk9SdzBLR2dvQUFBQU5TVWhFVWdBQUJOd0FBQUR4QkFNQUFBRGluN2ZZQUFBQU1GQk1WRVgvLy84QUFBQUFBQUFBQUFBQUFBQUFBQUFBQUFBQUFBQUFBQUFBQUFBQUFBQUFBQUFBQUFBQUFBQUFBQUFBQUFBdjNhQjdBQUFBRDNSU1RsTUFNcnZ2M2F0bXpZa2lFSFpFVkprVnBLT1BBQUFBQ1hCSVdYTUFBQTdFQUFBT3hBR1ZLdzRiQUFBZ0FFbEVRVlI0QWUxZGJZd2t4MW1lL2JyZG1mMlloU2pLaHlMTlNrNHNRS0M1K0J3aGg0ZysyUnRaRU5BY1VTU0VsSGhXK2NQSG56MkU0YUlJYVU1RWdrTk9QQnNzSkNzZ1pzakZoSnhGOWlCSVNjU1BHUkVna1VDYVN3SkNRcEJkSlJnNStlRTVlOWMrMjVlNGVLdXE2N09ydXJ0NmUvZG1aOS8rTVYxZDlWYlZXMDg5WGZYVzI5VTlsY3JVSGNzdkpJNVBUVjBqc1VHVGdzQ0FKSTdEU2RFTjlaZzZCRnFFUFBDdTU1LzR5cGlRbDY5ZHUvYmtmWVM4TkhXTnhBWk5DQUl6aEh5ZnFWSW5aSjhGM2tKZW5SRGRVSTJwUTJDTnZKdTNxVUhJa0lkYXIweGRLN0ZCRTRMQUhObmhtb0FORjZzMCtPR0U2SVpxVEIwQ0l6R1VOYVhKdHZmYTFMVVNHelFoQ0xRdng0b1FjamNPalc1UGlHNm94dFFoUUc3eEpzR1M0Y1c0Y1hzWHA2NlYyS0RKUUdCVitOaVdDUkdEMnZiR1pPaUdXa3dkQXJOaUJwMGxSTENzdXo5MXpjUUdUUVlDdTYvSGVvRGI3V1ljSEc5TmhtNm94ZFFoc0hjcGJoSzQzZGJqWUhNNGRjM0VCazBHQWw4WEhGTnV0OHFYSjBNMTFHS0tFVkJ1dHlsdUpEWnRVaEJRYnJkSjBRajFtRjRFTkxmYjlEWVNXellwQ0dodXQwbFJDZldZWGdRMHQ5djBOaEpiTmlrSWFHNjNTVkVKOVpoZUJEUzMyL1EyRWxzMktRaG9icmRKVVFuMW1GNEUwTzAydlgwN2dTMUR0OXNFZHNyVXFvUnV0Nm50Mmtsc0dMcmRKckZYcGxZbmRMdE5iZGRPWXNQbTFHNjNTVlFQZFpvdUJORHRObDM5T2VHdFFiZmJoSGZRZEtuWEpIZW1xMEhZbWtsR0lNTHZna3h5OTB5WmJsVkM4RU1OVTlhbkU5eWNjK29sMHduV0VsV2JFZ1FXQ0xrOEpVM0Jaa3crQXVCMnV6cjVXcUtHVTRMQUhoR2ZDcG1TQm1FekpoYUJHNS8rRGlIay9yZmRtRmdOVWJHcFFhQVdBZGZpb3o4MXJjS0dUQ2dDMWVoZzg5RXJWNjVzUGhLSmp5Rk5xS2FvRmlLQUNDQUNpQUFpZ0FnZ0FvZ0FJb0FJSUFLSUFDS0FDQ0FDaUFBaWdBZ2dBb2dBSW9BSUlBS0lBQ0tBQ0NBQ2lBQWlnQWdnQW9nQUlvQUlJQUtJQUNLQUNDQUNpQUFpZ0FnZ0FvZ0FJb0FJSUFLSUFDS0FDQ0FDaUFBaWdBZ2dBb2dBSW9BSUlBS0lBQ0tRUUdCVmZLSWg3MW44VzMyaUpJeEFCRElSUUxwbFFvUUM1U0dBZENzUFN5d3BFd0drV3laRUtGQWVBdFVudjl0U1p0cy91STZ2cVBURHg1N3ZsMWYzUkphMC9FTGkrTlJFS25wcWxYcXJJTnlCdXdtQ2JvZGZkYWRQVmV4QXRGYWQ4ZE5qNWZid3VZaGptMDYzZzF2bDFqcVpwY0d0OThDN25uL2lLMk5DWHI1MjdkcVQ5eEh5MG1ScWVucTF1cDZIYnI4WTByNWFpUEFFeWNKZnVYNmZxVk1uWko4RjNvTC9hVkoyLzhBZmQ5QWpkWFE3NkFmVXVoejNWVUNXeVJCZEkrL21palFJR2ZKUTY1WEpVRzJLdElDcEk0dHVkME9hMnlDdmg0aFBqdXdjMmVIS0RBaUp0UnJnWCtpVTNUOE55cmIwMFMySVAyTnl1MndWVDZhOGtSakttdEprMjN2dFpLbytRN1dBcFpKRnQ0c2hjRVJrSTBSOEltVDdWSXYyNVZnWFFzUndQanFsZDA3Y2tFazh6V2ZUYlNOQWI3QUZid2FJVDRUbzU4bFBnaDdpRDB4Z3lmQmlyTmJleFluUWI1cVVXTXltMjZXQTlzS2Z1SzBIaUUrRWFKT0FmMjFWK05pVzFkL1FiVzlNaEg3VHBFVEpkRnZ3bVlHVGl4a01aM0NMeklvWmRKWkljNkM3UDdsYW4xTE5TcWJiSEhuNXRBR3hCSFFiVm5iRmdnaU1XV0VPakxkT1cxc21YdCtTNmRZallvRTM4UzBYQ2xMcnRWTFpFeVpEUTVrRHphR1FPUVhuZnc5UjloUDdlVnYwMUZaZXlWeHlKZE50bTV3NjUwR1AwS2NIWHhjbTUwQzYzU3Bmem9YZzBZUldmOG1iUDZpbjF3NTJ2QVVsRS9KN3ErYkxmWkJYTXQzYTVIeXljWk1kQS93U0V5bFZWTG5kVGtUdDhVUGVhb0o2dWkyVzA5N2l0SVNhMFdJdElSbXN0VDZlakN3ZVV5TGR2a2JpUXl6eWltdDFrams3aEZ6UzZsTnVOeTN5MklJTEtRdjVrSjZlQmZNei8xRU5tSU9lT3V6bkx6aFRza1M2d1REQmoxTkZ0eHJvdks1ZzB0eHVLdkw0UXMyMDUyUUJQZDBKTXBsRDZEWkRnblpvWkVCVkl0MHFOMjQ4UzhqYmJ3VDgvKzYzTnh6cXJRbWZoQ090L0NqWTFheWJKNXJicmZ5NkVpVXVrcTFFbklySTM5TUw1S3JLbGgwS29WdGw3MDUyZ2JrbHlxUmJwUkxxZG90KzVGQzBJUjZSTzlLS1J5MlNnd3ViOElldGoyOWVNQjYwTFJDaWp6Q2EyNjE0WGJsenRtR1JrbkxrN3VtdWZzZWtGQmduQmRGdHliQTFzZ3RQbFNpWGJxRnV0NmJyem1sN3RrT2x0aU16c1JIUDlPeDBVWW1EbjAyN3FtaHVOeVZ6WEtFbDZWRjIxNUMzcDFmeW0vNnNvaUM2VlZvbHpqYmwwcTBuSDIrNzhiTmp0OFd1SHkyaFJ0N1Fya29MTGovNXdRNmoycDEzUGZhRVpxeU5pREdoTlF4THJyVGEzUVdOU045TW1MbXdZMFRrN09uclJoT01FcHdYWVhUcjZiYXRzN3o4a2VYU2JWcyszczZud2E3RDVqZ1hXRWErbXBoVUUvajJLNWI4Mkh6c05sQnVOMHV3L010YVpCdjRJN0ZSSUs0c1owOTNYSk5FaXI1aGRGczJoditVWW5Na2xVdTNVTGZiZ3FNbGk0NjRIQTNKSTlJMmx3VXNTMlFPeUNmcGRsc2tsMDJ0djBnc3V1WHI2WE1CZmcxV1lSamRLbEc2aFdtMklmMnFYTG9aUm5oNnhTeDF4VEdTOWVRenl4d0ZoSW0wQ1BtUmxRTWNIN3FUdDNLU2JqZmJsSGcyc3VtV3I2ZDNRemZzQjlKdHU3elp0RlM2aGU5Mmk1SjJXdGMyYUN5Q0ZMK2tMcmJiVm5aNFFMK3ZSWjJrMjgweVVxc2ZCZldzMGEyU3E2ZmJvWWdGMG0zZUhvVTF3QUtEcGRJdGZMZGJOK24wYUIzYm5oTDY0UUJyK3FwQSszWHIvQ1RkYmd2YXVMcjZ3anNwMlJKMHk5UFRNOEZycTBDNnJTYm1oRUNTS2ZGUzZiWVdiR2YzN051NU1tTzR3WlNpSllSQXZjVFNaTmZjTVhXU2JyZUdOcTVTMVE3K3VKT2dXNTZlbnRWb213K2xRTHBWV3FXNXBrcWwyN3pob00vVDlNV0U1Mm50K0I3eTA2MUdRMHNyYXkwOXAzYTdXWUxsWHphMU9YRHR3VWYvYjcyU3BGdWVudFpwbTAvTFVMb05Tak9uUzZYYnJybkt5OUgyYzRrN3M1NFlnSElVazA5a0YraG1TemJONmJWeGNtNDN4eHpvb0Z1T25tNEdXL0toZE5zdGJRZ29sVzU3am9XbTNiL1dkV0k3NXA1aFMxblNSN3ZjSXlUaG9MS21yMEdTa0VlcjA1OTdOZ21XZzI3WlBWMmpyMXFFSGFGMFd5ak5lQ3VWYmdWZU1tM2JCSEErMThwRTh4dnZqQWcvM3VPWEhiT05sRWI2cXRWWHpTUWhEZmtTTDNhVC9rVUgzYko3ZXBrRXU4VkM2YlpTR2lxbDBxM0ZMYkg3QXpwbFpBMW10Y1J3bDZPd3Y2S1BDOFF4OUdZQXQ1ditOSjdLTFZqVlJlRjk1NjB1STJHUXRCbzYxbGdMSldUMzlIeW9rN2RTQ2FVYmVDUDE1WHRHdzlLU1M2VWJ0N09YUXU2Mk9RdjA1WVF4bDZZOVQvdFR3VFI2UHVqN01yamNibk9tVlFLT1E1dVF2dEtPSE45S2RxR0RidGs5M1RDdHp6eDZCZE90YWZWU25rcWNNbVhTRFh5azYxREpic2pyQ2t0bWY0TWY3SkpUejVSSWVQUkREaDc3dy85aHgzKy8zU3U1QW5LWHJkU0dpU000RG05YkVzZDFPZU9Zb0Z4MHkrenBzZG1FUFBvRzAyMDdPZkhucVNjcFV5YmRvTE5vQmVPcnlXcThNVlZyT09rbFhCWGVySEVDMUVydTM4bVNnblQ2aHQ5VlM4NTZoQUdiMzJ4Q1dobEt1MXh6VE5zdXVtWDJkTks1azZsak1OMTZ5V1ZOWmlWT2dUTHB0c1kyVjZ5RUxaUTY1a09FYnJCSEVSWUEvTU5zenZacGtiU3BRKzJhQmx2bVF6Und1MTIxSkk3cnNtN2RaN1FlRjkyeWVockc3R0FWZytrMlQrNEdWK0xNVUNiZGx0bjgwQXV6ZnJaTnRLSVF3NCsyNlBPRS9NRFpza1RrTHRETmlxeFpadlplMGxhM2NwUjJPWEpNMnk2NlpmWDBrbU5TemxJeW1HNEx3ZjU3andwbDBtMkdlaFZtb2kxUFZlN29Pdm5rdjZualg2MytkK2ZSWW1zUmVaOTJtUlljT2R4dWYzOUo1Ymp4NmU4QUllOS9XOEM3RmlwemNLanJtTFpkZEZNOVBYUGZJZCtzZCs2K2c0OUo2MkhSTVNsbktlT2pHeFQ4WVdmZTJFeHlwZ1ZGRnFiYlI2UDNETzJhdXJCVUdBUU91MkF1R1VlZzdRVFB6ZnEyR3A3cmJ0THRwa2tDYitXUnQwUXRlM0N3NDVpMk80N0JWZlYwOXlBaVB3WDFQQnNkdE1qTFFzZTY3WUo5K25ka08zZ2crZUswaDI0ekhTaFkzbi9MMFlac1ZMd0lsTmVGQTBYcDloYnlvUFp3KzB2ODFZd0Y4dko5QjhNd1hlaDZVVCsyUlBicUgwVjZQQ0dIcnBLYkNoK1IwWGZ1cEhvNXF0SEI1cVB3NnN6bUkxR1k4ZW1yTGlQZXdTeW43U1o3ZXZsZ0NFN3BQa3dmcis1VXZpMXQ5NUVNOFFxZk1VR0RxNlExN0tIYjZJMmRjMnAzU1ZlMzF3alp5bWhQdnVTQ2RGc0I4M3hiN21pQU5kOU5WdDJiV3cvZnlsZXZrbXFaK0lpRVd0dU1oNnZ6SWsyZDF3S01DaWpodHNwNWowTndsNjBuVk9pNE9DaDZ1Z0grSlhwekRkN29VMGV0eU40MUcxV05vSm5Xa2FqSFRiY1p1anRIbGx1SkZQTmdTWlgvcms3VXBrY1VwRnNEZHNYVzVYMEZDN3A5dmRDZ3NMRVdWWnZkbnJJd2cwc0hXUUo4bkhRWXZSeWsyWEVLd3gyYUxMN2pvcHZvNmViTlNxVkxYbHZpVzdhNjVMMDhmOU4waVkyU3NDVVhYMjY2WFljK0JWNXQ4SEtCME5xYkZLRnZCZkF5a3IvRjZGYUw0RVpRMjQxNjRnNU1scDhkMDlPMnZLbk5idlljUzFHOG1peXNrM1ROSjRWNGpNdnQ1cE05L3ZoWjYyRXRxN0hqb2x2YzAxVkt6MjN5YXZkRkppcjM2VVdDSHl3YXBsN3k0S05YV25mQUxMaENmcGIrL2k1MGxYVzQ2ZGJlQnpFNWg0RE55R3RpZVFzOERiZnE1SmZGNkxaQTNWVjFhUlZzcXlIWVdVbHE1S3lHbDNwVnBnRTJ4K2FWeHdrRnJITkFmNjk4SkZuTXFuNEhKcE9OR05yU29SRnpMeS9tWEZhQWsyNXhUNjlSeUFmUWhuV21OdXdEM1dFQmMySzVUbDc2VFlqZXZrelRPbHYwMTNFNDZUWkR0OS9CbVBZNnp3Qkx1TnNxNjhEbE1haTlRN2tVckJEWFRlVVhvV0owYTFDZGVvUXFTSSsyYTJiZ1NkbS9xNktCSUNvM3U5VWk5cVRnSE5zdnNxaU42bVo1Y3dIVFl4MjZ5c3g5TDYvcXVtVWtGT200UnJlNHArdDByT25LMVE1cy85Mm4yWUFmTitrNVBqcDhQZFc4U3ErRmVSZW5xWk9UYnJOMDBvVkpKU1laR0VnYktzY2UrYUc2RUtIcmdLam44TGtuaXRHTk5RZk1oTGppeUhXckNxVXl6OW9LU0w2YnRFalk4cDFCVUdGSU80dlpDeGl2UUYxN3M1T3p6Sk9KZEw0QTNuSFJMZTdwMFhsUXJDMHRDbmlwZ2taUWZtelJNeitXWTRvd1dHWkU5NGhVZVhiU2pTNUZLc0JpVml3YlRHN0tESldHYXhvQlJIMkg3eU1TaGVnMnd3WnkrVUl3M0dFK05pdUYvYUd4Y2p4MGhKb0RIcWl6ZTZweDI1ZTVuVnprKzBUcHlKQTBtcjNTeDUwd2N2VmZ4MFczdUtmSCs2QlNKTzBYTUswb1BTcHdIdEl6UDNvY3RoVkd0SE5lY0p4MEcyOUFHV3BNMnhiVE5pdTU1OEp1SWZLeGpROFdYQ2ZqdHhEZDFsaXI1SmhtV3BWRzhYa3VHbkxRcndxWFpUVytTL2svRzJ6SE4xeXlzQkNhUTE4NkpvUmttU2NUcysxU3hrbTN1S2RidHlvVjJFSWw3bXZBbkM0azZiNkRkYVZ4OHlJTHI3RmhmRUhjdXlvOURqbnB4bFpzTUdCQlBmUm95N21MWHRVMUp5dTlMbm9Vb2x1ZHRoU0djZFpndWtkUlRQaUZ0SmpuVmdqa1hSTGx6TVlEM3ZneUxiRzlRWDhkaDI3Mk9aTE5LTGdUWXl2WWpMODNWMTE5M1NkVWNOS045M1NOMnNudzVpSWIwa0FlYU1hWUI3UGZqc2dPWGNMRGMyd1luL2NPNWk2NjhhbDNMRWttQnhOV2VyMGtRNlFRM2Rqc0JnMjl6UnVxUm1EWjhKREFzaWdIaHZKOW5uRVVveHBkcGRjdDlrdEQxckZHTGxveC9rdTRPd0xXRmY1eVNrb1pTK0pvQlhyb1JzZXFWVHBVS2N1SzN1S01UWER1eXhJVzR2dS93WWJ4dW5lRjVhTGIwaHUwbUVpTVlwYUJkRS9weHY1d0FFaDJpVGUwWjY2T1pPdHpCdFIrOFpHWUdOcTNXTjRaYnBmb3hyQlJac2hlek1seXU4RmM1UmhxVStnMjg5UFFjbmh6TVlhOEFvNFF4ZytEYnJVZERrLzNOajJQWXZMeE9QM1hSYmNWK3RjNWNFL0dCb2RsSU5WZGJrSzl5SnpoUXFQYlA5Sm13VFEvNUpXWVZtWE9palV4K1RaTVd5d2F2c0JUbDVqSnV5TE1DUzBMRDlZTkowQWkyWWlnRFIwYU1mZjBJb1J1QXBYS0xwRjNIakNQalc1QXUzNmlJZEZsR2pXSW1aTkk5cityQU9ROXo4VWh4RGdiWjU2VGE1UmthU0V4aGVqR0ttaExEZHB5d2crcFdjbnV4U1pIVFJyQ2Nkb2NNM21YdlRReE55OXhUK082S3RjSTFZRnVmU1Btbmw0MGM0OXVXay92S1VNTm1NZm1TdWkvUkR0V3lGVWExOWFlQ3BneXJ0R05TUUJJVjdtb1pTQnBTcGhGQlY0VnAxdDhlMEY5cGxVWnFBQ0lDK2R1NGgzblVXeWUrQ2dFbUNlT2c3NWJnWkh0ZHF0dHVRVlBKclpqREI1eG5SMjVMdFNVMEhwYXVwN1kzTUlHTHhmZDF2ajkyWHBOSzhVSWV1bTJKOWU1UGROQWdzSFVLS0hvUldHNndTb3B2bnNzcXpKY0UvR2Rodm5ZL1NGTEdETkU1N1cxbDB4aUFSZmRmRU5oVjkwZXZKQlo3ODF2Vm5JOFYvbnBwdlUwYkhNVDJrQnptUDR1dXRVWk5WTCtQTUZMdDdZMDBiWWw4VmlOR3VlRkJvWE9oZWtHay90RlhxTmxWWWFySVI3TU4yd2pqWThBdTk1SjBFVTMzMnZOTUhLWXRreER0MDNDbFQ1aWp2eDBVejBOYmplNTJHekd0cFhMZHR0ak5zaUthL3prV252cHBtN0p0am1jelVrZUhxM2RoZWxXbDlPOFpWVVcwQ2ZlZGpTMjNPQ3IzSE14OG83amRadWZLWFVUMiswMnZwUWlmZXhKSWJhYldDcW9DWVh1M09CVEFZRGZ0NVZ0TWh0RStaZnNkTzlTUWF2QU1wRHVPZDMyNUdocldaV0p4bVZIRERoa0VWdmFLL0ZaYnJjT3ZIU3ozNGxXV1JNaDZuYTdhTVQ2WmwxRDZOZ3U4cTlNVlU5cmJqZTYwV2lMS3VlZ1c0MFA0MnZob3hzTWxlZDVpMjBENlo3NjNhaEtUYmt3N1psV0pkYzM2SGVYUWJjcWpFR1JkNWN6WXV5bG03NTNTV1R5bktuYmJWOVA4ejlSMUtXT0xaeWZicXFud1lyYmlCV2l6ZG1oWWVPcEFrK01uODNNaHRNTlpxeDlYb1kyenJHSStwRTJZZkF5NlcvaHlUUjJNMElSZTNLY1U4V0doV2Jad01OL3RaeGR6ck9tbDI3MksvaGFYanRJMjNsTGovUS80dEdsamkwYzhsUkJQUHNFVS9WbXJCQXdqMCt4d0x1aHBXUzhLMnZlNVdyaG9qN2JyU0V4VW8rTWVBNjVtOU9vNjZUMnU4SDdmZktKYVdWc1dwV0dRdmt1K0xpMks4R01jMFhNNUlYOXpIMVBNVlY3UFBUSVFUVGN1R1l4alh1Nk1JWDlLZWJDaFduZWtkMnROVVQxOUo2NnI0RjUvSmtCREVQR1hRUVp0N2tOb3ZiMmE0WHhvSTl1QTRtUk5wQ3lMRDN1VkRaTHVnNlllbzY3cHFTOEtqcTZ3WDZyMStOQ1drY2ZhTmtEbVlISkI5aGJ3MHhlN1cwTnFiVUlxRmNiUkl6djNCRERnUkNJTjArSXk1TSs3NG45RFhyRm5TUjM2TVl6RGdOOERVUGQxd05oaWNKdHY2VVhBZUVPSCs5Y3IrbkhrajY2S2M4OTBGa01wQ3lQYzcvVXlNTTFpQllEc3FWYTRja1VUTlR6dkN4dFY0eGRlTzVydGladFdUb3V4Z05BY3JxUTVWcWYrSkR4eVFEMGo3RVFXVEhoVEdZNDVoam5mc1dPaTI2cXA3WDd1aVZZQnVoZk5WVUZBcktJbEUrSit1aW0vSHA3YWlCbGhjVjdQTTJhRmlMaU81THZ0dktzUlVjM0dHMHY4UkpzcTlKVUtkOVZBMmFFR2Z0K2IzQmJGd0ExYmpTOXhJWS9TUmVEY0ZQTVBuSDh2RFdVV3VMSGZya3J4eXl0cW82TGJyS250ZnNhS0NXOEkwUlk5NkljOGRxOW1vUkZpano3NkJiSnA0aGpOWkN5WE01M0ZXUjUrUU5GNlFiZWo1Z0V0bFdadjI0bFNaOG5MSWpoVWtTMytUb01VSTZKTFJMVWVZRzhwaTVTUTNBYmlzbWZ5UTJzb1RRMTh6RWtCcityd0hhN0NYc1RNQmZCbHIydFNveHFQZjhXTlIvZGxCdFpHMGhaNCsvdG0xak05TjdpdldCYmxVWDZobjVFc0c3ZHBtSlVBeGZRWlYrWlZhK1JZT1dBNGNCd3U2M1lRNmtsZit5WDh5NHlPRWMzMmRPYU83Mm5wdENtZlplS2padTcxZ0NsTmNsUE43NyswTGNOODJ6VzI2eGFXV0hCb3FOYlhZNzcwQ3p2WkpmVVplVzdIMDVHUXZQdXdvSnF4MGlCSmY0NmpRRGEzVFlTOUl0dXdsRFdVMVVZVmpZR202K25sS2x5SFdOb1Zyb3R0VXFjZEpNOURST0tHTXM3aXF3RGM5U21HeWJPc3lLaFg0WmEyWHJRUjdkSUxKY0JMakY2OG55UmdaNWVWbGk0S04yZzdVTmUwOEN5S3RQcjc2cjdVaGRzSGxZNjNPMGhZOFd6UXFDYncyY1FpODJscE1tU0lBRCtjdDFoVUkzOEU3U2U3ZmpDMEtIOVJPbE91c21lN3NtNURzemxoMFRtaGtVTWVJSjlpYVhWelJ0TXlOT3pqMjRkTWVaZnQyNXg2SU5iZWdHRncwWHBCdm00QXJYSVAyZ250YUxQa3VJQjIwamNJMjlUajU5NXlyYlkvbUN0S1kxOE1Fa09qUWpQQldDdmQrK2JjbWJ6bEZaQ05DaStuaWltSTlhYldvcnE2VzI1aGVvNk9kZ1JJblVMTjdCdGVNZEE0THdRc3M0K3VzbXYwRFRWOHd1V0ZiU1ZGVnBsaFYwV3BSdE1kVGRaVFRCdUJGamRZSCtvZVVEVGRJNDhiMDhLTGNITGxtdmVFWGxIK1lhM2tWcktRYzYvaGxmMFJRSDM2dXhnRmppMGszYUo2dWsyWU1jNnZkYlNSclJaY1ZmR0RZR1c5bGtRT3NhY0VGVkxmWFJyeEYwSm5Xc3FjcTRzdklyU0RWRFlZUHAzMWN0b2xYOEd2T1R4Z0dxZUNzRXQ1N3hSNER1cjF2UUc0MkM4bEd5NkJnSlJKTXdkVjBVNDVkeldoOGpsU0cyMFNjbHp2RW11TDRVQk52dDJyYXFuSTNLbmU1a21mNDRjckV1eEpZc0pUWEU3QTJjTVQ2UE00WjlNZ2FGOUtqWUFSVlFORUFGZlVxUHhSeitLMGcwY1dZd04xQVlYTjlGbklhd2R0eHphUVlPc0c0Y0xBWHV0V1JFa0diYnNTd1g3anFMaXFBRTUzUEdueGluUFF2SGl1UXIvSTBlaGMyYlc0eExvSnFlNkh3Y3RYK2xiRmNxZWhoWDZxL09VUUNzdDlsWEJXQTV1UzczOUlCWHZpWU1FNFp1eml2VGFibFZ1MGo0RFh4VTBuMVBQaVVMdGtrS3ZDOVB0S1ViNFd2dEJhVlZXOWJFTmtOTlJFR3JCWU9TNGd5RTFNV1AyNUd3eklvWVBReFFWbjFmZ1hiVjFLODY0clAzR2M3OUthejE0N1BscjE2NDk5emdOcDVabzVENjJpeEY1VFN1N2R1MkZEOTdIRkR0ODEyUFBiMmtwc3FjQnVoOVdvOSt1ekxUTnZoZTJHczhEVXJmajNINHJ4emVaVnQ1RVh0NnBQQjM5UW1RWlNBMHgwMmlLRlFvV3B0dE1SSDZ0VXYzRUlYeUhiWVBYYkgyUjdaZWQralFKaVM0NVVnYmtWVE4yVzk1Z2RWbURLUkZmZlI1Zy9TOW5DbytrNW1MeXVKbVM0MFNTekkrY3dvSkFPelkwRFdSUE03ZmJuNUJEUW42dXI2Vlgyb1lWQW1PYWFOcllhOVo2NlZhRHA2WXRjdGZlN1FhejYyVzl5dUxod25TclBBTmZFb08yOVVUN2FxMUQrTlpUN3p5WUJpbDIrSExuQTdzdTFYZU5teDNhTTVLekg3alFoMmtOL0JKMDFNZSsrUm1meUZxa2RhUUkzdW43eEU4cVhrNlNyTUlhdWJESnZpcDI1Y3JqajBRYm1oS3lwOEgxQk1COUszcndJMW9xQkVmbXJQeUpENGprejk0WmlxQjE5dEt0VXYyRDZQRCtQZ3lScHJIUnpPbmV0T3BKWGhhblcrWHArOGpEdndYZTJkaXFYRHpZZ3VJSGwrQnBpK1ZCczJxdHUraTJJTVpJSWJ6MDRNMDRXR3Yrdm9oMG55bmY1T0Y3VjhHZDlkN0ZybGdtdms4VDJkTTljVjlia25sZGoxbzJQOTI0RU5qTjV6Vng2bW52NjlmRncwZWdHNjlVN3VvZFBFUWpPbHV3d3pSOUdiTzdRUVd0by9ySXVoV1QvN0wyWlVrMkNBenpaN3lua2xFdVRWVlB5L3ZhMG5vcGZOV1lSVGN3WDY3cXRTeDcxN2k2Vko3d2tla21mQW8xdGpSZ3Y0dGlFY2dVK042K3BVZkRqckRTQzF6K3pZY2s0WHp2bVJZbzlYaXpkQTJieTFlWDZ1bTJOR1pOV1NDa0daRjlsVVczUFRGanhVWE5XM05yZGcwK2lhUFNUVzQvcXRLUFdGVFlHd0RzQTBtaXd1UUxRWHRpbGhRaVpaeHJmNTc1RjJ4bFZGTmlHYnR5Q1psV3FPcHBlN1VvYzdXREh6QjU2UGFYWW9KcFdndlRYbGtyaGFMYksycy9GcmNXcHZrTjJYQjQ5WUhPb3lQOUdlZGl3b3N4SG1vWnptNHcrNDl4S1RheXB4T3JSWW1jRkpFeFdRRTMzZFpJdklBQ0o2aTVVaGpubXZlemFxWHBCVWUzTWZrNEw3MWhqcnM5K2tCMG9DdHI3eXVDTFFzODUxbi9yUXIzZnlvUXNxZXAyODB0dVdhUnd5Mmx4N3JwQnJQMVBwTUNsOHVHTGw2ekJqczlMVEJjakc2ZzBCdThvcmFwU3ZkMWlCN3JkQnZaUS8xTStybzFVUDlUTEQ0Mkh4UTVXNko2R2lDLzdSU0JkV1BBUTJ0V2hKTnVZQmJGYzJhRG1BYndVakNmM1lwQ2JERzZnUzNKU1FQajdudjFzcU9MY05YUjZaWjRuV0JOZm5oQXozZ0d3N3ZtR09KRVFQVTBkN3M1aGVoZmtRVWRUcm9CbjJPRjVENmt1TkRkWEl1YVhCb1VveHVNdS95T2d1eTN0SHBXMlhBYzZhTit4MzV3ZDkxemsyckZuSTJnb3BLL3ZhcW5lNVp6UXNzekgwb0hKOTBvRTFoZndtUHdmYTEwK3RDNmIxd2Y0YUlZM1RwaTE5cEFUS3BjaFVXbXNOZzV4T0pNQVlnYVgrV3krSnZqdFVYVjArQjIwMjlzSGIwVm4xV25DK2xoSjkxZ3N3NDNrQnFXSTY5cVBxUFZDd29PRjZOYks3NEJZQzY5cEZmWm9QZUIraW9nTlFmb29VK3VWZE11MEhPZnRmQW9jOEduOVhRN3hiTnZmOHNuQzBnbjNSYkk0VTJhc2NxM2hhZ3lGa3R6Z3hTMTNkcUVQNW5qMjBLVVptMDZjMWJsZ0xhNnVka2loNXViSDFjU0ZmOWZ3R2hDWnlNb3Ztdm5iNjNxYVhqMDdwL1MxTGZiL1VYcEtVNjZyY1pQdXIrVzJDeFI0Z0JSYkhUYk84KzBYNG5NaHgwMVJqUmpoWjl3dTdGL2k5RGJmb2JEclhoNTc0VmdPKzdwWjUvckFOMGVlT0ZUYnNtQWoxZXdBcHgwcTNUb2YvUENGL1FQaGt4SS9NUWZWQktYUnpzWG85dmlTMzFhYmRmNlkrNGxacldCUTFMcFpMdmR6cFY0cTZoYVRtbW9sN0drbEQwOUJyS3h3OVBRdmNPK0o4VVo3YWJiNThoWEs1VzNFdklETTgrczNORmt4aGU2S2thM1d1dnVUbVdtUzk3b0c1WE9rZGZoR2g3aUthUFdkcnVOZER2T3lId0dMMWJKTDZhMld2YjA5Z0g4YStUbUJjdUdWM21Ydzh3ck45MXFZL0pnUkE0c3RsWEdXVU93VWlNN1ZJeHVsUytTZzBjSStmbStXY0UyYjdXK2ZsQkxLeTc2bnp0bWxyTjlOVWgzZWVmdjZXNzZKaHdMWlRmZEt0Vy9pdzUvWW1qSmluOTFzNklMWGhha1crWFBZTFBiSiswNlkxT3V4UVk1bnRoSkI5UXU0WXhkTDVrTGU2djFBVDI5WkJyUlZrSDJwWWR1dGhpNzNnc2lzck1JTGJJbzNiUWlaQkFlNjdHeGEwenV5amg3bVNNVE1FQVI2TDZhZ2tOSVR3OWVTU25JVGtyNUtMa3RPbU81Zk8zMHdPc3k2YllZUDlrYXFZZDR3UjdJUVBWUHUvZ3kyZkkySWFpblZ6TldIV1l0dnNldnBoUzkybFVqUnpJeFBLWk11czNIM3UxNTVZYVcvK0VYcnRuWnlMSG5YenFGOWZSZmhCakYvNkhXY2hrd1B4TlNiRVpaa0Z3bTNWWXUzR1FWenNSbnVKZ1BXekpsNnp0dEV0WHZlMXRVY2s5NzZ6bkpoRExwNXRCN2w1cXd0ZDl6cEdEVVdVVGdtT25HSGdzdStDZU1zd2o1V1c3ek1kTnRRQjh3akM2ZFpZU3g3Um9DN0JzeCtsTW5MUTBlRDlCalE0c0tEVks2emRnNzNrSUxRZm1wUWFET0tkVjNOUWkyRjlIam9pc3RaMXdEMXVmYkQrVVVSckdwUjZEQkdLVTk1TlJhVEw5dUJBZDlEbHIwV0NZZitGLytPTDlvQ1podm1oRG9ja3B0dU5vVVQ3UkhjdlM5dWZYK29hdHNqRHVMQ01CbUlYYm9ieGRJSExaNUdtNFprb2hnNEdnSWZDNm1tK3NSQ04xQXlnNTlNKzdScXNQY1p4cUJjMUhNS08yaHVnUWtubWZoUTN4REdZY0JSS0F3QWsrM0JOdGc3OXE2V2N6SzkxVGFJV3p6eEFNUk9BSUMxV3ZQYVdTajFIcjRlYm1CN1J0UHZsT1JqWWJ1UEtnM2lmY0FBQU1kU1VSQlZQWkUvd2lWWWRhempvQjRLVStubGR4ODFkWmo0N0ExK3AxMS9MRDlRUWdnM1lMZ1F1R2pJWUIwT3hwK21Ec0lBYVJiRUZ3b2pBZ2dBb2dBSW9BSUlBS0lBQ0tBQ0NBQ2lBQWlnQWdnQW9nQUlvQUlJQUtJQUNLQUNDQUNpQUFpZ0FnZ0FvZ0FJb0FJSUFLSUFDS0FDQ0FDaUFBaWdBZ2dBb2dBSW9BSUlBS0lBQ0tBQ0NBQ2lBQWljQ29ScUhXR3AxSnZWUHBVSXZCUFpmNEoxNmxFQUpVdUJZRitubEsrUlpCdWVYQkNtUXdFQnRsLzV2YUZmNkdmcHVIL2w1QlJHaVlqQW1rSXdMZDMrMm5wa0xZQVhIcy8waTBESlV6T2c4Q2E1NHZqV3Q2RkMrLy9XMkFsam00YUpoZ3Noc0NjK3F1MHRBS1FibW5vWUZwZUJIcXViMVltTXlQZGtwaGdURGdDMnlUWHZ3Y2gzY0toeFJ4SkJOcmtmREl5R1lOMFMyS0NNZUVJUktsL1RTM0xRN3BKS0RCUUhBSDRUNFd0UExtUmJubFFRcGtNQk1SZngyZUlWWkJ1V1FoaGVnNEVGc2hCRGluNHh6NzB1K1hDQ1lXOENLeEU4ZmZFYy95Zkg5TE5DeU1tNUVNZy9qTS80TnpGekF4SXQweUlVQ0FEZ2RxTkd3UHk0bzBiL1F3NVNFYTZaV09FRXBrSUtMZmJsOFRNcXAwUGJva0NrRzRDQ1R3ZkFRSGxkclArcllpVGJrTVVqWFFUU09DNU9BTGdkaE1iUFg1OU0zazhQQlJGSTkwRUVuZ3VqZ0M0M2RaejVVYTY1WUlKaFZJUnlPdDJ3NlZDS295WW1BK0JuTHZkY0dXYUQwNlVTa2NnNTI0M3BGczZqSmlhRDRHY3U5MlFidm5nUktsMEJNYmtkcnFBU01XbGdrQUN6OFVSYUpHTmZKbVJidmx3UXFrVUJHcks3WllpUlpPUWJoa0FZWEkyQXZEM3VmbmNia2kzYkRCUklnc0IvU1hUYnlVZkttemlVNFVzQkRFOUFJRjUvcExwN0Jia3dXZW1BY0NoYUJFRTZ2d2wwKzVWeU96Y0ViSWxTa1hiVFNDQjU4SUlOTmhMcGpXeWsxa0MwaTBUSWhUSVFtQ2J1ZDNXWHMyU3c1VnBOa0lva1luQW1MM1RQTHFZS1ZoWnllMHl5UzRMSmM0b0FnTnl1Vktwa21GMjgrRzloa3ZaVWlpQkNLUWcwS0F2eGJ6cGxSUUpsblRqQysvb0V2THlOejl6STBzUzB4RUJQd0pMc0ZSWWx2dDVmWEl3a1lyanBrOEc0eEdCYkFUYTVJUFIrN0xFVnNqQmhjMUhIOSs4RUdVeU02c29URC9UQ014ODZQQm56alFBcDZmeC93K0VqSFhLKzBaa2Z3QUFBQUJKUlU1RXJrSmdnZz09Igp9Cg=="/>
    </extobj>
    <extobj name="334E55B0-647D-440b-865C-3EC943EB4CBC-2">
      <extobjdata type="334E55B0-647D-440b-865C-3EC943EB4CBC" data="ewogICAiSW1nU2V0dGluZ0pzb24iIDogIntcImRwaVwiOlwiNjAwXCIsXCJmb3JtYXRcIjpcIlBOR1wiLFwidHJhbnNwYXJlbnRcIjp0cnVlLFwiYXV0b1wiOmZhbHNlfSIsCiAgICJMYXRleCIgOiAiWEZzZ0lGeGlaWFJoSUNoaExTQmhZaTBwUFNCY1ltVjBZU2d0WVdFdElDMWhZbUlwSUQwZ1lXRmlJRnh4Y1hWaFpDZ3lLVnhkIiwKICAgIkxhdGV4SW1nQmFzZTY0IiA6ICJpVkJPUncwS0dnb0FBQUFOU1VoRVVnQUFCaG9BQUFCVEJBTUFBQUNiaHNBYUFBQUFNRkJNVkVYLy8vOEFBQUFBQUFBQUFBQUFBQUFBQUFBQUFBQUFBQUFBQUFBQUFBQUFBQUFBQUFBQUFBQUFBQUFBQUFBQUFBQXYzYUI3QUFBQUQzUlNUbE1BRUZTcjNlK1pab2t5Ukx0MnpTSTdwdDZnQUFBQUNYQklXWE1BQUE3RUFBQU94QUdWS3c0YkFBQVpVRWxFUVZSNEFkMWRUWXdreVZYTzZ1N3A2Yi9wYXRnZFlBR3B4dndlT05RZ0dTU3dVSTJ4a01YNlVHTnBFTUtzWFhOREF0azFTUHdjTUhSTEJnU3lVRGNYaE9EUVpmRW4xb2h1SkNTUUFGWDdnR1JPUGF0bEVRTEozY2lNc1JDb1orM3UzVm5HNCtCbFp2eTh6UGNpTXlJaktxdG04OUFWK2VMRisva2lJK1BGeThqc0pIRTV2bXZpd3RVNno2TUhyYWxjZXJrMVZmTlExQ0tTODNBUGRGWjBvS2Z6cTFmbmMvS2hXdTNLMCtyNmlMWGpqMFVVdG5paVdrUnlUczVYZEtDbjg0TjM1dVJDamRyTzhMVWFqbGpWeStJZ2xxaUZsTk1la25OeXY2b0QvWnpmRkpNNStWQ245dEhsVGgxTG5QcnAvOFdSczdCU1drTnlUZ2hVZHFETitXOTg3MGg4NEZiSjRyTzNTNFFablhiKzRKT2Yrb2ZSZlEvcDYrTDlIdHhPckN3Q04wUjdLeFFuSy8yWUtMQ0VNZ01rYTIxODZjOCsvNzQzM3FwbGk4RlEzWUVXNTc5SmlIc2pjVlhzK21XeEY4T2dlaGtEa1I2MzZ4a05SLytaS1VjcHNRZ2tneWRSaE05TENBV1dVcUlqV2V2c2N0cmI0cXUxZkRFWWFqcVFkZjY2ZUhLUUpKOHRXYmpmMWxwMWxNRlRISW8xVUt6NURaNGFhVW5DSTdBbWptdGJMaklEQlpaU1lpTlpqOGUxckx0YmlUdnFPcEJ6dmpOOVpTZDFvaThlSWw4MnhKdm9iSmJGdi9pdEh3Q0F6cjFVREwvbXhWN0R6Q09RSElrTWw1ckdpMXROZ2FXVUpDNlNEbUJzZlA1VE1DaS83c0FaekZMc3dHLytrZEc5MTk5VEVNbzQvNS9QOGs1ZkVqaVl1OWxtekF4aFdzSEsycE9McU1rZUhvSE9xSlViV0sydklRd1UyRElsTHBKdXRzTDBjTmVOTTRpcjJJR2Z6ZVlrOFVFc2tqcS9QYm90R2FiNEVqdUxIWnBqSzhwbElUekRzaTF4cHl5aitia0ZnUnVGdWJLNStIbTJwTUNXS1ZHUmRIUzFLMXFKUVFzZCtFVWhYdis1TXhnUnJ5QWpxZk0zOVl6UVJ6WmViMmN1eXkzYkZzSTM4aGxGWE9EeUNDUzdudEViUW5sUmloUllTb21KcEtQZkYwS2NPTEtHc09FT1hCOWRQZ0JadndyRDRhK1FUT0w4OUZqVjl0QlNvU2Z1Sy9Mc2Y2OEw0ZnVnYnhmUFk0RVc4Z2gwQ29Gam9JbzVOYWZBVWtwTUpCM2QzQlVSZTgrcXM5Q0JmUm40bndweGRXQ2FsSjNmdXRSMVhmRVZYUjYwdVlLRXBOdGpyZG10c0JJdmpMRWdzSXp1RFc0MkxSNFhCWlpTSWlMcENzQkFDRmZXQUQ3Y2dldmlwM0pKR3pBNW9OMDJaZWNQemVxK0szVDRzZDdxalhIRlA0NWNRaU0zQUxHMEtZOUFjdGptN0Jqb2dxMDVCWlpTSWlKcE02Tk1IL291RThzQ25NNXhCOTdVVys3Nk1EbnM2UFpsNTRjbnVxcG5uamhzdG5wajdEV0lJNGVlV1NqdEpTbndDQ1RUTm1kSFlsUWNBZ1dXVXBKNFNEb2EzZkZmSmpwS0xyRGhEaHpvTFRZd09lS0hWVVhudDFEcTZNSk1DSGhjRlZUTTVBVEdLNHJsM0ZTY3hscUlXUkJvZDNaMDg5bWJpd0pMS1VrMEpGM05XL0pmSnJxS1JueTRBOWZOUEE5RFVlaWhrWlNjdjRtV3IzMFRLVTM5TDA5a2lHOXgzQ0NPN01WS1dWc1EyUFJlMlB0NjNRSS9CWlpTa21oSXVqcTA2cjlNZEJXTitIQUhicUo1SGhCQU0wRFIrZjFqSTJDc1kvR09NR3RyVXorelVwTTRjbGtiRzJnV2p3QmNJM2NDQlM5QWN3b3NwU1RSa0hSMW1LNWRYRnY2OE9FTzdLSnRVWWN3T1p4clFRWG5PM2dPTUVOMnk4d1N1dDNzQ28zaXlBMDh3Z05zc3lBQVUraGVnTlRGYUVxQnBaUWtpWVdrczgrOUJzdEVaK0dhRVhkZ1h6dzdVUlhwUGlsOVVuUitEVDBEaGxUMGJkbGtwYzFuYjBtek9CS1BjT1ZwZzE4TEFza1EzVUFhaUYySUpoUllTZ0ZESXlIcDdISy93VExSV2JobXhCMklvNk5OR0EwUE5WZkIrV3RvUVhIRG9IS0krVTNMR1pXYXhaSFRPRGR2Q3dMcmthYWVHVUhtSnBZQ1N5a2dLUktTYmpZQkY3TjJjVzdyekZqb3dDbU1nQWV5NlJxVUh4c3gyUG1qdTRaK1pGSks0emhYbXBGZFdZSTRFZzNXU2xaVXVSc25zTGNnc05wcXJJamNpbG1rd0ZJSzZJdUVwTFBsd3pidU5JVU9QSU1SY0N6dGd4QUlQejdBemcvMnRBK2RrYm04aEpobyt1d0xQZEZrOEYzRVNmcFlFT2ppTk56c0laaU5CZ29zcFlEbVNFaTYrZ0JyRi8yVTE3V05QMStoQTgrRXVlRkNzSWpYQWRoNUZCeERQSFV1bGNMamEzLzF6VnRBSERueGI3MGlmSGY2c1RxMDAwbUNFSUIzRzlCc3lqWjhEb2dVV0VvQk55SWg2UW9JWEk0b1BuZHQ1Y3RYNk1BQmpJRGJVa0k2R3RCakJlVDhFa3FrbmhvYjE5cVl5b3g3emVMSVpmSFVpR2hjc2lDUTdEY0ozaHBiTWFPR0ZGaEtBZFZ4a0hUMmdWMjdPTGQyWlN4MDRCR01nSWxzV1lxVWtQT3JlamQzc29YMjl0M2dwckx2L0xGblAreHFTaVVmRVpURmtkL3kxNWQvdjFQWnJsUUpYcFVvVFU0dENDUm5UWUkzNGxsbUVVOXRZbXhORzZLSUFrc3BJRE1Pa3ZBbHIvZU9YcDhRR3drMVc3dDBQajM4ME9jSWIwUkNvUU5oQU9wQW9yU0tSczZ2cEZQVzl3M0Z2WC85ekVCOFFkdUNON05LWXVjZnhkVXczUnIrclY2WHJCYXBDMVJRRmtkK1VWeU56Q3BlYzFjVTFxUGs2U3dJUU9MdFZvVnV0b3A2bHJMeFZGWkFHSkVxb3NCU1Nxb3pEcExKdDQvRVBmRjBKK2w4Qmp0Q3FUMVlKbTRQeEU4SXMxMENONGhVTG5iZzcvL3R1WktiWmxqdnFwT0M4ejE0OS9tR3VBTEQwT0JKSUdoR2dWWGU4RlM4ZFo3ODhlWE9xb21uakVTZkVoV1V4cEhYeFNzNzI2ZDRyMjI5VEpNMHErZTFjbGdRZ0pYVGdiV05wWUo2bGpMeVZJdUlFREpWUklHbGxFeGpGQ1MzaFBoRXNqRjhQeVJRSjhZUGh0cUhxR1gzNm5QSi93aTlzZFR3eHlyWk96QjkrbllmcVRITzl4OUNSdUdyLy9FTi96WEV6K2NnYUg2TTJOUGl0NG5MOU9xWVB0d05qTllaUVRDTnZUbElKN0lOUDNpR2VtR1VXdGp3c0NBQTA2bXZRTVl6RU1GVGZXVTc4RE9LS0xDVWtrbU9nV1JuS240Y2hHMCtnOURqV052TFVXSHQ4a0wyTlBqSTcrNm5oYm9VN0IxNENLUGhGaEpobkIvdkpVbitSWTk3ZU52UDFPUmE4MllibzN4UnVmSTJzODhGU2E0dGNvSWdqdnpRMVNSdE92VmF1Zzd3aEZlcjJjSmdRV0RUZTZNVzV4a004RmpBV2N6WFpFNFJCWlpTTWdFeGtQd1RtWGtaL2dJZURSeDFLQzZuSDBuMWJzNHdXV1B2d0gxNHdVSERCZ1hqL0hBQ3A5L3p2ci83d1gvcWpQVER1aVFab2RHZE5UeVNkcWR2RHVubFNGYmorWWNUMUFPaCtiZnpqcnlFajhrTTVtbE15bTVCNEpyM0ZNaDVsc2FjenpLamdvR3JjNDFUUklHbGxFeHVCQ1RCd1llWnJDUG96Uk5sTFVlRnRZdkl2eHdLdFpwVHRZajFhKy9Ba1JDRmI2Rm81enRvbytzRmVpUlJES3l5bFVaK3VjTHVuYUIxQTZ6WHFLQStETmJ6RElWcnhWRmJnOHdwc2xpenZ2U3E3ZmhMellNS05nUzZmaXQ2RzBTc3YwaDl0Q0tyaUFKTEtaa0ZFWkE4bEZjNFBMd3d5VXg0ZjFCK01SZFJZZTJpSXFSUmpObWR4OURhZ2FuNk83aU5kbjRwdjNGbGRWdG0yb0x2S3B4Z2ZuQktMWXhPQzNzOENrd3VKNnlnc1g0YUFwamRjaEdUOC9TWmdRbFRuUFU0WVVSYkVJREhzNTVUSU90WlBPQVkwd3NrVmowRmxsSXlLZUZJd21oTTA1Tnd3TEpaTDdsWUtxeGRWSVppaU1QenZIbXN2OVlPVE1kbHVnVFdoM1orRlQ4aE42RVN6R0FQTkhOYUdPcFhSQUgxZkVJczFEdWZzSUtHZWd4QTh1dllXUlpjYW9VWkwyc0lwbHNQVHJRRkFZaHdxT3hLeTFqUDRnRlhxUnNxV2ZVVVdFckpCSWNqQ2RmWTdkeEdHQUg2SHN0U2dhZytSakgxamtmcmNORDExZzdjTGNmNjJ2a3MyYTRFalBWMURsbUJpYUttdnpDYVB5elBlNUFybHNVR1A2d2dpQ1BWdXhoUWY5ZGQ3QVgzakREOWlDVi9YRTRZMFJZRWtsMTFxMlBhY0NUV3MzakFjU294alZWUGdhV1VYRWc0a21QOTZqM28wUGRZbHRyVEF3ZHlzWVgxTFBZb3RHenJ3TTdJcUM4NTMzdU1sTzZLZCtRWlpLY09VQVhjS1BVUWdPSUVWL21WV1VGcERseUtXUzdzcDZxVDNkV2pxSTdUWG05QkFITE1DZ3g3VzF6RGVoWVBPS3lLSzdQcUtiQ1VrZ3NMUmhLbVpEVUVvS2k2azZmMnpTVTBFR2lYR09kWGM1cXRBK0VTMDFOWHlmazAyYTZQUTcxd2hEdk51U1pEQVlhVE90ODNRU0htY0N5emdrQ2JHcFFRS1Nra0hTUjJ5MzQ1dENteldCQ0F1OWJYeTZ5VjU2eG44WUNyMUEyVnJIb0tMS1hrZ29PUnZHWnVZM0FyVmQzSlU4Zm1FcHFhZ1ZIbm9XKzlyUVBodmlIek9FcWlkajVOdHV2alFxZllZZnpzYUhLMkx0TDc0ODVDcmtCWVlER0NJSTVVZ3hLRmxFaS9yYWpkc0RFNDBDMElKQU84QmI1ZUR1OFpUNjJYNXMzQks2TEFVa3F1S2hqSlU3UGdnM2ZHVkhmeTFLRzVoSVo2eGVqdGNsMERTd2QyNEdFSHZyWkJqSFkrUzdZcnVUMDlaa3VqQVlhNFd2YkE5aDAxSTZwbUhyKzhJTkM3SjRWMFM2bmdhdGxkUFh5cithcHFMUWo0amdiZU01NWFaVTdET2w0UkJaWlNjb1hCU0k3TVpRMTl1Q2ZkWUtsNFhTSEs2WnFHL2pQTkxLTUJvby9YU3R6SytZNU9oYVVNNElZY05kQUVqNTlkTS9laG9CREovRzgreGYvbldFakt6Z3ZxbStteUp5T2xiVjdncTcrTGxLWVAwWVBYWURZRWttbHBicWh4a2ZlTXB4b2YzTnhNK1J1cHA4QlNTbTVNS0pLUWR0R1gwcEh1VHA2SzFpNHdNRUpXb1FaSXBsVHVRTW15TDU2VnIwcmxQRTYycDI5QXFkVUJUSFpZL3RETWZTZ29OQnd3Ly9KSGVRM0FDeHFic1hja256d0FJMzlNak5Zb284R0dRSEttZzk5TVk1Mkx2R2M4MWJqZzVpYndOMU0vSnNCU1NtNk11aUNNYVg0bHNFOHZUZmYxeGNOVFllM3lwcFFPOTlaaXVzWlBheVYzcVFNbEx3ekY0M0l6NVh3aDJaNGNhdkNLb3dFU3lQcGhIQW9LamRBdWYrV1c4N3JweG1GTzBKa0plQURKRENtYlFOMDhVdzVvR3lPYWxXd0lsRWREall1OFp6d1ZHZXJtSmpSb3BCNTgwTzl5U1dBcEpiY21GTWxEMU5kbVpjbFQ0Uks2SXpHQWUyc2hDSkhrS0QvOGFEaGswcERLK1VLeVBVMEhTanVLb3dHV2FHclNTTHRsanhpN05nUU81cmo2UXBIVklram9YQmJFSi9rdCtkY1phU25wbytkWW9oclVtT1padGlGUUhnMDFMdktlOFZSa29adWIwS0NSZWxqajZYZTVKTENVa2xzVGl1U3BTU21obFNWUGhVdm92c1FBSW5KMXlVbEt2QjkyTkd5UG1NdFhPZDk3akxYdjZqQzh1RzZBc2FIajg2T1FRSThYQk5NbFdxUHJmQVMyekZLK1p1NTlGbzVhc2cwQnNtNm9sc1I3eGxPckpUV3E1UlZSWUNsRnFndEY4c3c4TlFVZEtrRG1xWEFKM1pKcVlXRG9BS3VSNHhXTjJIWERUVzZIZ1hLK2tHeUhOSW95clpoVDZwbG54ZkJRS21Bdzg0TGdEcXBTKzdBL3FoZ0xWWGdMVmNxTmFxN0tXaHNDbmprbDNqT2VXbWxQczBwZUVRV1dVcVMrUUNRNzBHKzNwU2l6c3VTcDhQYVRqalF1VUlEVnpITjdxNEZlblJnZVNLL2VNbWVxcEp3dkpOdlJWcGZpYURoQ2FVOFRGQ3BaSHIrOElKaUk3a29oYVdoeDRDNVFKNHJkbTVRNWJRaDRqZ2JlTTU1YU5pSENPYStJQWtzcFVua2drakFmNkkxdE1FODl6S1h5VkpoMWRhUnhxcmRyUmdDaEpJSWJEVGZVdnpRcDhDcm5DOGwyR01vcVlvRmwvN2xwc0d0c0JwNG5wc0szeEF1Q1JjeXhsSVJuZkFmaFhmSFVnYXVTeFlhQTU3Tm8zak9lV21sUHMwcGVFUVdXVXFTK1FDVFRWS3E2aS9YMHlwS253azFYOTlxWnVSRTJjN3lpRmZjc2VucDF6clNRenVPOS9kbUhFeDVMWHBqdEpxWVpqR0JWZ1lKQ1UrOWM0Z1hCazZNOUthS0xWbmtPVXRFL1h6SGM2NVpIRmErK3lyemZZRVVBUWtJVi9SclI5aEx2R1UrMVMybGN3eXVpd0ZLS1ZCbUlaRHFuSytPUDlMWERVNU9SdWFGQ3MvdXFYZXhmcGdOWDlaNk1qZmNnZGRMNUpUMWxwWFZ3WTc0dGVTQXJlMHNXNFdlczU3N0VCSVdtMnIzRUMrcHErT0RmdCtzbGhJdFVidWRsWndRUVc0NFRJdFNLQUppaUprclNpQ0h3bnZGVXBua29pVmZVSmNCU2l0UWNpQ1RFRW1ySmlWYVdQQlZ5VHVvK0E1Y1pqa0ZDVVNpMlp6cHdYKy9KNktvbkhta2I2ZnlxVGtmblJEMGhRS0w4Z1pFOU1DTllCb1YvdEdOcVBVcThvSjdKT1FPREdwQXVZcmt0N0dtd2FqdU9pVkFyQXZEd3hlZjloZ0VMRVU4bFJvUVRlRVU5QWl5bFNOMkJTTUk2VStkeTg1WGx4dmVuM3l6anFCQnNxMHNSR05SVy9uQU15aEpvQjE0M2V6SXU3aUoyNmZ4S1lUVEFNMnZGQWhidnFYSTJONXpJTTREelBoVFBEdVM1M3cvY3drNWtDeVFJaXBJSWFyM3VGZnFsSld5RzEvc05WZ1NTbnBuUHNYUkxtZmVNcDFwRWhKQjVSUlJZU3BGYUE1R0VXVUM5S1FoOW1BNk1HKzlrYjhVd1ZHQjRMTFdDT1NxYkdPSTkzNVoyWU4vc3lTaWtFcVh6UFJ3cGdaWGdnVHpNclE0SSsyYW02R2NoVkhGemoycFQvOHNMNnVvY0F5eTd2TzRWK29YV2V0VVdEanNDMXRkcVdVbThaenlWRlJCRzVCVlJZQ2xGNmcxRUVnSm9OWk5DOUpPR21PbHpISjRLa1pLNk1lLzZoUUorR0pFTzNGQzVMcEN6Zng4Sms4NzMxVTA1cllMeGJWaUdxR1dhSUo2a0hIQ01zOGwzU1NjRmNxcnJYMTZRZWhTWXJWdys3Q29yNWRNZk8vQnBWT0MxSTdCaVpzcENDLzZFOTR5bjhoS0NxTHdpQ2l5bFNMV0JTTUo2V2EwRjRESktBNkgrY2ZZaUFFT0ZWYlFhRFdmNmZia2c3L25HcEFNUDBWVjdkb0lhU2VmSE9pMEdkZnJyQmluZlZGdWMxV2krVWZiMGQxbE5nQ21yeDNGbzhuQkkwS2FlRytCZU1mRVFCMWJlOFdGbmVPMElHS3VZWm9URWU4WlRTZU53QXEvSXVLQ0FwUlNwT3hCSldHZXF1QUxTVm5kQTZPQWsrNG9JUXpYWEZvUUNhclJJTTJMK0dGOXpxZHNqR0tEeTZCU3VNK244VUp5bytnUnlNUi9USnpBZHFKVU8wTG82d3dRRFB3MWxyaldNOW5oQk1LSG1pc0VFdlJZenBsU1VSbWcycTJDcnFMSWpBTGU3bllxR3BTcmVNNTVhYWhyamxGZEVnYVVVcVQwVVNmT29hcHhIUDZOemtNeFQ5OVc2NFNhT1JtTEFVSkJSN3NBWFVSQytWZWpiM1BtTzJMK2pCYnhvN3R0QU85UmpIVTVnNmY4ZzU0TjdURG90NFArR2sxZTQvZVVGd1kwbHYrNWdyRDEwRTVSendVcm5sZzgvNWExQUFLdzZvQTFzRk40em5tcVRFVURuRlZGZ0tTVlhHb3prUUswYjBpZHVKL0NGd1d4RnlsTVAxWjEyTEhUYUpzQjNXOU55QjU3OTVIZGt4L2YrOGlkLzh3d3ZFYVR6UzVjOW5WUGZIaFptcmE3eUx0VUZjbTluT21HRmxORUhlOW1wOXgrTG9LR2N0NDZFV2ZTN3lBWng1eTU4ZHA0S0JPREc5c0Rlc0Z6RGU4WlR5MjBqbkZzVVVXQXBKZE1lak9TaFNuLzA0UklCM0phZnBISjU2b3E4MGlBWC9sb0UzNjBpaWgwSW0xTFFnWWVoZEg3MXJiV3JIU21zTHk3UGtkeE41VjFHVTV0amo5NGVwd21EVHVPTGtCZTBtdzgyc0tyMCtqWXlpQ3RlMXdzT3J0YUZWb0VBaExmNUxjQkZEdVNjNWZSZmhJaW51a24wNHVJVlVXQXBKVk1UakNROGg4b0ViWWhmeWlic1hoWkw4OVRyOHRvcUxGUzl2SFZqTG5iZ0FJMkZZdXBTT3IveWxXUW9SK2NMb3RqM2E0VUw3U0ovTG50ZG5CeW1jd1ArbDdKdWhpa3VYdEFOa1dIM3lITnFnQWdPaFlKS2hkZHZCUUtRVjc3cklZdjNqS2Q2aUhWbDVSVlJZQ2tsMHhDTUpHdyt2cFZLMnYwYTNOTmdic2ovSVQxUGhUdkhPYkJ1ajJZN05SUTdFRlpNK01CcElPbDg3ODNrVWZZWit1UkxRdnhiNm93K1lCWTcxeWZKVXA0Skc3d05IMVdHQy9Bd3UzaE50WHVKRjdROVNpZXU2eVA4eE05RjVqVWN6cmswSUR3VkNNQzdUejV1OHA3eFZHSkdPSUZYUklHbGxFeDNPSkw5N1BOenl6QVMwbHZ5dXJ4NmVPcWpiSG40aTE2UE54dEFWT2pBTklKREI4NWxTZWY3ZDVMdDRkTmZTMTc2RlNGK3RLUk9qblZKN1l1WGsrM2Z1SndrSFFnOGwwWW5KV2IzVTE3UUl4aUw2MVB4RVhjNUdhZGVqbm0yTSt4VkNIVHpDZEV3VjVkNHozaHF0YVJHdGJ3aUNpeWxwT3JDa1Z3U2NIVjhlZlJ5a3J3SXk0THZsdmRlbmdwRGNwTDhvYmlhTlBMVXVWR2hBOC9RVUlBaXZ0Rko1OU85L1Z1amxPM3l0OHM2Qm9YSWFmdE1YR2E1QXZqZkhGY2pQTTJVMjlXYzg0STZnMVQ4QjJ2YWt1cFR2eFFVYVErUDcvYnNDSGhHRDd4blBKV3hKSlRFSzZMQVVrcXFPUnpKNUgrRkdHWUp4ODRVL29YVmlmU0hwMEpjUGhTWEVGRE45Q2gwNERDOXpNM3hHR21Xem1kNyt6YysvYy8vL2pNSHFESXZIaFdqNXZXUGozNzY1N09hUHozN0FPVW16YTBFWHREMjc0dysrclBXTnJhS3FVL1doeFZTaFFEOG55RzJqWTNJZThaVGJUSUM2THdpQ2l5bGdOSndKSlBrOTk2NCtwdWQxSUdOajEvK2tIYUVwMzc1amF0L21XaWVHUlZjT3pCM3ZyaTN2MlRTdFVMQ3RWUzVHS2VRSjg3UWIyNU5KUUt3ZzJEU1hQUnoxVEljeVlWMDE2MERwZlBGVHdtVi9Ga0x6dGVVQk1ZLzNmSjhjazB0cUVRQWNoSzNhWk4zSlNVY3lZV0V4YTBEcGZQRlR3bVYvSUVSVTZJczNPa0tmbDdleUxwS0JKS2Uya0hRU1BiejFDZ2N5WVgwMXEwRHBmUEZUd21WL1Jua0NlUXllWUhPTDRJWDBkVUlMUHNsbFJZSUdWOVR3cEgwMWRnS3Yxc0hTdWQ3ajZ0c1dueUV4c0Z4ZlRVQzJ6UGRSbE9GZmR0MTRVaTJiYkdUUHJjT2xNNFgzdjhoNGxlRDR4QWlNaTZoSTlCKzlXYWlxeEdBMXljT21zbDl6bHBGUUhJeFBYYnBRT1Y4OFZOQ1pYOFVWNW0rTU9kcjRjTzFHZ0ZZT0J3dmpMZXpOQ1FDa3JNMHI3bHNsdzVVem1mSmRydXEvUVcvTS9iQ1V6NDFDQ2lnN0JpOU8yb2lJTG1ZUUxoMG9IUys3dVhtbGZDcmJhWVk3WWMrYllDOXVEVUdEa04zQmRiSVg1RHFjQ1FYeEJGaWhrTUhTdWVyayszd1NIR3huNzl0QjIvWlMrb1FnSTE3RXdMd3U0OFFBY2xGQmFXK0E1WHoxY2wyOEcvc3R6T2haVVJ1Qk9kWGsxb0VWb3ZiVTFyMnNDMTFFWkJzeTFSZlBmVWRxSnl2VHJhRDNoVngzMWQ3aS95NytrV2x4a3ByRVVpR2Z1OXBON1prcmcwaklEbFgrNnVVMTNhZ2NyNDYyUTRxdHNPVE5sV0dodFYxSXNSeHRRakFOd25mL1RuV0dFaUc5ZVVNVzlkMW9IWSsvZUpOOWRIWG42MnM1cHRIN2FiZU5OeGNlejBDUzU3dnBqYTNaWDR0WXlBNVArdHJOTmQxb0hhKy82QkdVcklWSHByWHFXaGNQNDRRdzlRamtKemkxOGtiRzd2UURXTWd1YmdPMW5TZ2ovUDdDNXRoM0dycHdkamFncWVad3kvRHRwQU10N1NSaE9vTzlISit6ZmRONVVZR04yblViMnVjN2o5cFl0NXoxS1kxSk9lRVNXVUgramwvcXI0MU95ZFhiR3JYVzB0M2JRVy9YMmZ6WVRIbzdTRTVKMytyT3REVCthVUZ6YW4wQWw3Tjl1eVYvanVlRFo0djloYVJuQk13RlIzbzYveVh6dWZrUTdYYUY5b3phL3NUMWFZODU3VXRJamtucENvNjBEai8vMkdoTGIxMSs3eTBBQUFBQUVsRlRrU3VRbUNDIgp9Cg=="/>
    </extobj>
    <extobj name="334E55B0-647D-440b-865C-3EC943EB4CBC-3">
      <extobjdata type="334E55B0-647D-440b-865C-3EC943EB4CBC" data="ewogICAiSW1nU2V0dGluZ0pzb24iIDogIntcImRwaVwiOlwiNjAwXCIsXCJmb3JtYXRcIjpcIlBOR1wiLFwidHJhbnNwYXJlbnRcIjp0cnVlLFwiYXV0b1wiOmZhbHNlfSIsCiAgICJMYXRleCIgOiAiWEZzZ0lIQW9iQ0JjYldsa0lIa3BQVnh6ZFcxY2JHbHRhWFJ6WDN0Y2NHazZJRnhpWlhSaElDaGNjR2twUFd4OWNDaGNjR2tnWEcxcFpDQjVLU0JjY1hGMVlXUW9NeWxjWFNBZyIsCiAgICJMYXRleEltZ0Jhc2U2NCIgOiAiaVZCT1J3MEtHZ29BQUFBTlNVaEVVZ0FBQkpRQUFBREZCQU1BQUFEd0diVTNBQUFBTUZCTVZFWC8vLzhBQUFBQUFBQUFBQUFBQUFBQUFBQUFBQUFBQUFBQUFBQUFBQUFBQUFBQUFBQUFBQUFBQUFBQUFBQUFBQUF2M2FCN0FBQUFEM1JTVGxNQU1ydnYzYXRtellraUVIWkVWSmtWcEtPUEFBQUFDWEJJV1hNQUFBN0VBQUFPeEFHVkt3NGJBQUFnQUVsRVFWUjRBZTFkWDR4a1Mxay9QZis3NTA4UDRVRk5TSHJJb2tHRDZSWDJxbnRCenNwRkRZajJtcGpnMy9TRStDRHlNQ3RnVUI3c2pWY2ZUSVFldVVaUmdXN1llOVZ3QXoyUkI4RkVlc0tmbUJqSmJCQ0pDUTg5SVJDREQ4ekt6TEozNzRVdHYvci9WWFZWbnpyVDU3VDBUSjJIUG5YcVZIMzExZS84emxkZmZhZk82U1M1c050VEpPLzJ2eGNXaTlpeHFSQTR5c3NrY24rcTltTGxDNHZBS0RlVlNQL0NnaEU3TmcwQ2pmeFVPcGltdlZqM3dpS3d4cW5rSGJVKyt0Y2YrUEludjlyQ2hMdDZZY0dJSFpzS2dRNW55ZTVrSVIvK3J5dUtUZCtkWERTZXZhd0kzT0VVZVpqWi80OTlUWkRwUVdiUldPQlNJckRKQ1hJVzBQbG54VGkzSFZBMkZybUVDSnh3TGgwSGRMM3lKQ3Q3TTZCb0xISUpFVmppVkFyemdENUJDejkvQ1ZHS1hRNUFvTXFwUlBZRHlpWkpGMG8vRjFReUZycDhDT3h4THQwSzZua054c1BUb0pLeDBPVkRZSmxUS2REV2JLU0UzTDE4SU1VZUJ5SFE0bHc2RENxYy9EMGhZUVlzVEZ3c2RaRVFhSEFxUFI3WXB6YUppd01Db2JwMHhkWTVsYjRWMlBHMXVEZ2dFS2xMV0t6SnVYUVEyUFYyWEJ3UWlOVDVpbjNwTUtQZTJtc3pDcWpUVCsycTVHd1M0dUZKNkxpMVFHNFhyVmNtZXJqQko0L3gwYVQwVEpIY2ZKTlhsVng2YkozdWV3WHhFM1dTVVVDZFhnb2RhbFNOS1JNYjNDcWQ5Z1BsdEs0R0Znd3RsbzBlbGtUdTRhTko2WmtpZVhMZHEwb3VQZHFadC9RZ2VGaW90ZDd0VmFxY0UxM09wWnVCMG52ZkRpd1lXaXdiUFNTcEZoNXVueVdTeTJRYktXa204K2l4UUE3Tnl1Tkh2Y0I0TXRSODZxdy9Yci9NbkZWT3BWQ0dySVU4L00yaGJ3QjZTRnFWWkM5amtNVm5pR1R6TzdKUnh6NkhIaDExRmFwZitPMnZ2ek4xRURRSGxTcmtqUTUxU3N6SzkvQWtTVno5bTBJOWpWNklrRHhVbWgyU3EyUjNndkxoZWl3clI3U2FzaHQ4T2lvbG8xbXZDUnB4czNSakFocjQxREIwS01TVnZHbU5ucmNJUHBHSFNyTkRzajM1YVVId0ZlMHFSMWtzLzhGZEYra2NWaWxaSTRWZUs0YzJWdFlXcDlJaks5dDN1SEhvTzNPZWZJMWVVTzFjVkpvVmttdGtaNkx5b1hwc0lFZndiZS90RU9JeUtubW9sTFJlbUtoWThTZkZ3NU83eFV2T2xJalJ5eXdNQlhKUmFWWklIaG1UcW8vOTl4T25yM3RQSC9jbThJcmVNY2JKRmZjeWpGeFU2azJZRG1BRkMwdjN1RmtLZDJnTGF6a3gwY3VXbTQ5S3MwR3lsaXBuR1Ryd0dRN20vVVBVbVVBOU9vWVZnakhPNWN6bm90STZ1WUhVbUVFUytFODNveU16YUpZMllhS1gzV2crS3MwR3lWWDhpUHV2eUlQMy9NQUgvZ25RUkM1em1CNHI1dXdVSG1uZGN3Q1NpMHBKT3RtTGM4aWZNcXZOcUtTbUQxTkt5MUhkUWkrN1pqNHF6UWJKUFJUcFdTSFA5V2t2L29NUTdLWUVYZEVCT2FaVjViYmdYb1dSajBwN3N4N2h4TU1UbHoyVkhTdG5iNkdYM1VoT0tzMEN5UnBCRTViaG96N3JCSTJ3SE92dUJPbGhQZDZzRStlOW5ZOUtTOWhpYW4zS1MxVzRWVHJ0bDllRVc3S0ZucnNRenMxSnBWa2d1WXptWFp0cVplRElNRXNoZWxRd0phSFBEZUlNZmVlajBpWUpXN2VQTVo0dVBlUmMycGxPU3U3YU5uclpBbkpTYVJaSU5wRDV1YU5HTmZvQ3hxSHFUNGdlQzRpU3RDSmNFMVVmSmZKUktXbk5lZ1cxZUhpaWdFQ3FsNW0wMGN0dUt5ZVZab0ZrRTRVQ2h1UXg0VzNUbCtoM2RIOENyaWltSkszWWRNK0RjbEpwU0E2MEZyTkkxVkxvT1d4bzFqR0xabTMwc3R2TVM2WHlrVFFzSzBUb2hNTkpmUVlVWFFuUW8ybWg3dzRySlRtcE5DQlhzMUV0dE1RUlk5S3NveEEyZXRsZHlrdWw4cEZjUUV1VWE0Q2llTnBOa3lqY2xLMUhUZFlVSUFBWG5kT2duRlJhbnJtekpCNmVlRDlxa24yUnoxSENSaTlBUkY0cWxZL2tBTjEvYlByUzU5MEFLcUdZVHJZZTY3ZzRpUENFbGZKYXBRMzNNQmtBOWJtTGRLRHJzTzJlVzhBNUt0cm9CWWpJUzZYeWtSeWlLYnRGSlJRa3lOWmpDWStIZ0lRbnJKU1hTZ2xCVWE4QWdBc28wbU5Nc3JwVGdOeEpJbXowSnBVVjUvSlNxWHdrVy9oU0FZaGl4a1FIT0dTVnN2Vm9XQkVnVDFncE41V2FpT29CQUJkUVJEdzhLWGhkMjJURmJQUW1sMlpuYzFPcGJDUXJ4Z0J5b3FKSjFFQWhYd25tWTdjbmQrL0VLdERBd1FSVU5hZXZsT3loQVJpSktUUFpocjdEZGx4bUc1WnNHejNydE9zd041WEtSbkxMc0Qzd3N2TnRyalpkTW8vWGFXZnFZVE5uU0ZDUUFVR1JsMG85UXcwa3FMeGtybythRktPR2pWNkExTnhVS2h2SnVqblArdUMvaVU3UTl3dnhORHhMRDZDZTJYMVBXQ24zQUxkRVhqQUZsMy9FWEVZWTZ2dmxOeVZhR0VNdm9PWGNWQ29ieVNQbjQzdm1OVXNEeGJxVnBjZWFNVkJDRmRQVjB0RGt0VXJMUkMzTjFFSktUb0ZGcGR1dGtwdlI0c2ZRMDZlOHFkeFVLaHZKcmdjdzhKcU5BVXJyVWJseTlrdXNmeXRYVG45L1gvWjAxUmdva3dUdWJHZFl5V2VWUU5odlNGbkdIcHhnNDNnV0J6RDdwQnVlZGhUVmJCaDZJYTM1cVBTVzlMRkRaLzJ5a2V3WXRrZXJNTEtRMUhwMFQxUHlJMUR3MmZTMFJlNzNSWlc2RlVxRUFmSjVMUTJsM0ZhcDBnRmhOMld4OVhSSEppa250OVhCakJMeTRjbGg4ZTJGb1plOC94Mk16UHBuL0pWWEQ1VytqMXhESHpQNEJETHBaU1BwKzBwUXk3THZTby8xMDhOTkFpK29WZExuOW1GWmszVE5qMVNLd3c4MzlnM25oWEJUNmVqUi9vcGVXZERGL3RHTWc0Vk02U04rRFI5MzltQ2F6RUQwbnRFY0VxbnhwOXB1S20yUWI4Q2s5MWpvQ0U5U0Q3UzY1U0lKL3A3em5vZDg2NVZ0cVVjRG5zdzF3WUFNSC9YcFVuVlp2V3Y1WERCQXl2N292dENVazBvVnVyaEZ5VXBTemFva1FkYktsRlRpa2ZnaVBMcWxDMm9zREwxcU9rYWw4VkhlVGFYR2Q1T2tybTdyUmVNcWxJc2tZT1lFQ2Y2SjZMcDVRdXJSQkpwM3ljTTF2cktwUzhTZDI3U01VTU5uN3B4VXVnTUFBR2QyZUpOQVVCVFNhaHN6U1ZPcDBvNDYvRnFpVzdxWXBzTFFFMFlSODJuY2IzTlNxWmJDUGJta1ppbzlhUUNZOXVVaXVXQTloSldBdGNqWnZrenp2ZENqU3FtM1I1N3I4cEZ0SU1mbFZQSkExQnFhWHJ1VzVhUlMreGdLcU9nRCtHVnkzSVRzRTh2ZWFWRWxwdUFhMEEycFVVaGpZZWlCTTBHdS9keTdXZy9lQlJ2NUNmcjdlOEFRYTNOU2Faays3S3JMUnhad29lU29RU3VYaStTaUlyQ2g2T2NNdzhoT0NUMjJxSzVENk9zMnl3V1hpRlBPcnREMGNOUTV3RlhvWkJGc2tYRFVJVkI2ajBsblAwT0NGcnZJN05wTC90MjNjWDFrd1hQdWMzd1JQazhMWWVqZElkOTZLMGpkdTBWRmQzYnByMk56VXFsQklleXAyN2h0RERwT0pCMlN6NWRWeDE2SkVGSDc4N2NROGxKYm50Q2pUbS9VcnBycHc0cU1ZMW9TZUhCQTkyb2pEc0hzcE1zcUxWRHpEZTZaSUJDTThEdEtVRElpanFqQ0hTQ3paeXNtb25uQ3BkL1VlaFNSQ2tPdmMzWklHMnZlcHIvWXJOQmp0VG1weE9yQStDaEtwWWFsY0NLcDVFMmI2T0c1RWhkMmhZTDR3Mk9DaFI1SFYrRk1tOGdRQXN6NWFRYmx3UzdkeXcxc05IVi9ISnVMU3RRWlRZQ1ZUQlM3cXc1MHpRWjJuR1Eyb09YYml2R1Z4Y01UNUxQSnBxZlpCNkczTG00a2NnaE5WU1FyeHBwMVVhbkN4b2dUT2NEQkRZNXZMQ2VTWTNMUG0zRTBkcDFxTFhxTnp2N1VsaWowT0RtR0U2blVOUUczaGcwL3NEL0VOYnhoSmJDKys3Z2dTNS9zd0U3Ym9qMDVmTEtUUFRMdWNpYkxxWTlKWkR3Q3c4VGsvSUdyd0xaeFpYTUtNb29Ib2Rmak44TUdJOUhLZUJSQVNIUlJhWXRWVmJiSWREb0JlZ2VTaG43VEhPeTVSby9rdzM5TXlDc3NzVUtQMXQwa2dRVW9rdXlnTExNK01CUGN4aFc4WVNVbmxkaHNFQXdOeUtaYld4bG9lbFNYbmowOW1OMEdmS2JialVKYkRFS3Z5ZHZjWXE4SUwzdU5ySXRLZFhveFlJUVFJNExwZEphTVpOY3pTUmtTOG1zbWlQeUsxcWlEREQ0cE0wVlFBQ2pFV0FXamszSC8xbTAzWEFseldDVnV4RThVZ2RSZHhTclY3YWQ3U2xTcENiZ01kS096ak1LMklQUTJCSktMeklRc2VRMkppMHFOZTZBclhBdTZnMDBiZW5aWUxwSW5paFNzTWZVRHZzN3B0anFpQ2E3SEpyMUp0RmVUQU9Dc3I3RHYwMUp5YXlnVEkzUGsza0dsTlhhOVVtbDlyQkcrWEFDa1dtUDdXa3FaWkkzYlk2WHlaUVNodHl4TVNvUE5OdXBlYjgxRnBlNHhLQVFFdXNuMTZwbVRvWEtSYk1zSnVJM0pTRTNTeEJtdVI0V09lK0NTQ2wzcHNsdkdBNXRLUTR0YVdyeURTaHZVeVFlekxHWnExZ2hmOTRVVnRNeFNVZzNDdHNjTEZCNkVYbTJmdDlpOVIvZEhnbGpqV3JpbzlCbGFGenlGUTE0Y0J1bHRWTEZjSkwxVUFvNUloYmd5U0krQm5xNEJxNWhWZ3VKOXBEUThXdkd0WjNWUWlWVUVNbDdsRWlERlVCVHlGcFdQanhzb1AwMVhiTUZXK0VkTkF0QmpuVXR2MGQzUUVRbmhmWGRSaVoxcEs4RGF5bWRnSjhwRnN1bXpTalRpYXR5UVNJOFJVWTRSNE1Jc01MelR5anNvZnYxT2hvOUtkUlZnc0VaNDFMRFJST2tIVFlBQXRzT0NHeHBsbzBkYjNPRHhsclkzNE82bGtyaTdRWWJwZE1MSTU1ME9GdERIam1FQXNNQU9NY0piV0E4VnQyREdsTjAyRnBYOFlTWG5ESTYyQ3dnTFk5d3pSM2d3ZkZpdjJhWHZFTGJkTGJqRmJQUllnMXVjdzYySHZ1WjlWSUpKa2FDZjVYUlN4OFFucklCOFA1V0dnT01oYWdIcEFjdVU1SW11ME51aWtqK3M1S1ZTV3cySmU0cFVySlZ5N3lYWkVjY2V2RGZZVkZjZEpjNlZsWTBlRThzL2xUL2g0OXcrS29GL2NJTXJaam1kMkJxY1MvUEpsZnhVYWdDTWJMUVdBdlFWaGJDU21sYkFJSENQRnJCOEpUaThJZXJaTzk4QXA4MXkyN3g1RmhYSGJGRmxIOE45WW1KUVJJTUI2TEZtUnN4SjIvQ09HdDV2VWRhVnAyQTVuVUFsbndOYlJNZTh2aEpNL25YMGlMYWs5ZEFXbEQ3TjUxRiswTHFQOUlIS3grZ1FKejFVUWtMSFJ2Z3lBY0NxMlduNlVaT3p2cDA3NVRIcXFBODkxa0tUVFdmVzgxTnBwSXk2NVhTaVN6aGxINXpWdlRNNE9yQnE0d04xTlpWUVdJazY1N3RVc0VXbGhwN2owYk40ODFBSjdOaFZYc3dlNGN1TmhtRFY3RFI5ZUhMZHpwejJPQUE5MmtTTk1COTBLeitWbXNxNTdwbE9wd2dOVHRzQlgzMC9sZWd0aWYwRWZVV0JaRHRDSGwxdHVFL1RBQkRiaS95aGVTaHkyYzVESlczSDhHMUxhOVJOOXgvTEtqdmROTjNGUXBvTFFJKzJzeVlkQitZL3VGcjIrVXA2OGp4UzlvblhMeGRKTTlwZHVmTEtRNmsxbUFranBxTDFHR2l5QXk1ODlBRk9xWm9nUWQ4WlVwemFlNmpVVU9GeFlLVUIzOEJndEpSVDhub2wxZ3gwU2ptRnN0MnA5d0hvMFRZV3VhTzY1QXZXZUwvYmpTYlBKNmJUbWJpUm5McEhRa0NYMjFGeGRLUjlYenBrR1Y2YTFnT1JIWERoMFZnd0pYZVJUcVpCUXljUzN3eHVxSnd0ZE51eWlqMGVCRFdFd0VldXZadDgwbXhXT004UmRQVDJlZXBOckFOQ3QwVUJIM3IwOUI1dldpL1RIaFBxc1Vwbzh0eXk3TGtUeVRHNTU4MFl5WWZJVkFCNzdDVDdTYTBTOW5lMUhvanNRemxUZzN0aFYrc0FSL1IyWGp2UVdTcmxzVW82UkFzQUcvWEcxOEdBckNQUXpyTjVINlVyRlFJVDBBczh3Z2ZXeWlxV2pSNlQwT0ZXM25wNUdndjNVQWxNd0ZWZURDM2c0QmxPSkxISXFkSU5iTUloRHFIdlErb3I0YXVpOVVCa2Iwa0dnZHEzdFNKd1p6eUVvOTR0bmFWU0hpcnBhTXRJMzdhc2tuUHQzM0lLNnJtM1l0WXJRZFB3cW9TckE2b241MHRrbzBmbEFvMlorQUh4R2xrUGxjQ28zK1NhMlU1bjRrU1NseTNnZDRCSEQrcEVLNDhhVk9KUGFrVXJTZzlFZHVpd05Gekc3RjlNeDRiSERnMDlWRW9WWnVpMlpkV0hqSllPU1NWbndSckEwMzdoYlFTZ1I5dVVMME5ydDJKTUV3K1ZJQUp3d012YVRtZFNMcExHMm03MkFQTlk2QXdxNGNGUDY0SElEc3JLUjBRdGZBZERYWHBuZE80S1dYam5vWkwyY05GdHkrcVYrNTRFVnMxTWcxbW1wclhnTFFBOTJxSzBSajFqNm1QbzRxRlNYUTRVTkp5elk5UW9GOGtsckNwMFUzdlBBMGpmUTVvb1BXQXdsdms5UGF3MTVRaE5xMEQrTHV5TXFDWE5wNXVYU21JMUJicHRlUVg3RFR1ZVcvNXZteGlUMG9JYURFQ1B0aVNYSk1KVjhEWHNwNUs0ZzZIdWdWRzVYQ1FYVkR3TEdxVWhPZVVlamVCZ0IybWk5QUNUSSsvV2ppYmlFTTlhajVpN3MrbGNuK0doVWtwWVNJNTl3MUphT3Q1NjZnMmNJKzJLVDRLSkxqNFN3TmFsWmFGSCs1S0tPeFBvY09qcG00ZEtjSGxFamFIbGRJTFFZNCtzSXJJQnNMNlcwMEllVHhlb3RLMVBhVDE2Q21Pd1l0ZGxpWVlhNmlCbnhPNmxCYWZINktGU1I0Nm1kN1RSWTdMQlNvbTdURFkxbXozMDRYWUpMUVdnQjYzQ0JPZ21hN3lPcm9pbGpZZEtNQzV6dk9oODNLaFNNcExnT0NPKzdOMy9HOVU0S0lLbndscVBQUlc2dklPK0sxREg5M0NEZFdJZ2J6OGxreVk4VkZKZm5HaWF4cERPWmZZTkFiTTVnR2FWZ1M2eXhRRDBvRGx3Y3pnZklISFYwN3lIU2pCM09tQTFZTzVqOXFCc0pKV1RScHRmMHJ5aWZ0UHpxQk5hanphY1lSY1hwamg2S0ZyQXhCc3dLZzEzVUgyVjlGQ3BJZnBOWjVFY0NsRmpCUS9CU2tycGlYSWlBVWtTZ0I3MDdVZ09Gc0FIamJIWmFRK1Y0RUx0c0lKZC9WNFFyMWcya3ZTakpHcXJrQitUYVJvTE9KUUhzTmQ2cE9SQjl4WTk4elIrazJBTlgzRUFnQVk4RDJrcGUvTlFDYXIwYWRFaHRMdU42eXhqanVJVHBhYkxpUVNBeWdIb1FhbW1kRUxoem5yazZhaUhTbENYbVFBNkhUZFpXRGFTWGNPQTdwMGVDc1ZQbEVmRU01UWU0SnMvdDBTN3Q5RmlYK3dTNVdHZDJMNUlzZ0RiZHVKNWc4dERwV3JLT1AwTWZMSExIT0VYOGNpcFdpZzdNY0VhVE5WMENIcHMvaU5jZm9CVlJ1N3NkbjFVZW9yZGU3WDJOY3ZwVE1wRzhraE54NmlxSytSK242bE14NW03TENWK2xCN2dFWDZubXY1dVVtbWIxOWdvUHlTM2FtM2xrbU01UGw4cGVURzV2NSs4UDMxRGFvM3dEV09jTlVTVmVBQjMwbUVaNG9QUW8xNzNQZEc2N2ZCb3BYeFVxcVRrVjVQcWsyY3dSTy9vMHBBcUcwbnJ3MytmSmZjcGc2cE5RbjdhclFjTGpMeVBuQkh5Nmo0dTBjWWpKV0RSc2o3MUpjdDZyRkpTZzZkd0xmSUMzTGJteEE5WUthdk9ibDlTSklDdDY3cVhaS0ZIWCtRNkVKMDlrVUdTc2M3N3FKUThBNS9VQVFFOUxZVFhMUnRKTlhBSlZidUV2UHhmdmdKTVlvdjR0UDVLRDRoYndMWDlZbnJ0Ti9WSm1qb3lSc3BuT3c4a0dHWXhyMVZLcW4rVW52MVFIMGhvanZCTi9KellrbFhhNGNnL0I1K3V6VEQwa2lkL1hqYnprUWVITW1udHZWUkszbitGdk81M3JHOHJRZVd5a2R6QTdqSzBWL3NFREcydy9XVGYxRnpwMGJQSkxzb3RlbThmVTVEUEtvbFM0S1JjeFJVZ0NOSEh4ek5KbHhVSllNOEJuTGRZS0hxbyszNHE4VUwybXJIeWtVeHRwK0F2Mzl3NmZmdW5rTTQwcWZYWXMyWllzdUJhNEV3cmcwcDFLeks0N3AzQnlJWkwyTitSYTJjS2x6MHRla2loTENyWkEwdjVTSGF4ajRNME5aTmFqN1kxdzVMbGdHd3lPWEdmUWFXUnhkUWxhN3liS0x1b2s2V3NDV0RLVFlzZTZtRUdsZEJ6WTE2cGZDUUhhcktBMUJ4TGFqM3NHWllxMmphbmZDcmZTcmlwOU9GdFVheHBUZUI2L3c5ZWQxbVJBT2ppdE9naE1OMVVxcjFJRklGTzdLRFNkR3k5WlJ3WGY1RDlwNEcwVGFYSDJBeExhYVNLcUJ4bndrbWxMZktnejBxRGwySjYzU2YyK09zVVdtem1pUkhZS0ZMMjFPZ2haZHhVT2lIdjVtVWFsbm1IajVvZW90cGxKS3N5c0RwUnVOSURabGppRWI1ZGZzc2lnWDFlSER1cEJIYi9tSjJIVU1PT0tNaDJOY3RJNFhObHBTRVNZTVlqaW10b2F2U1FLazRxQVg2UGVKbTJoZHdza0R3eEgxUWdaWFZTNjhIQ1N2b0VTdWt5S0hNODZhSVNmZURIclcrRG1Dc1gxOEw0T2Q3TUZEbEhrdGRUeVBCVW5SbzlKTmRKcFpGODFnN20vWEZVbUw0TlpacDc0MlJCQndQVERqaWxhajE0WU1SWnFCdkFTVHBVN28vVkJvU0ZFbXF0aVNnekNKb1VqQW1jSnFPOFNBQmJyZVJ6V01MUVF4MXpVZ25NTzE4T29OYWF5QnF6UUZMVFJMWTZ2dGQ2OUt6Sk9pcTdGSFRaWFZTQ2ZuT2ZIY2FXWXlTUnJpYnNHOGN6T0xoRHlCdkxhbVpxOUpCaVRpcDE1Q3Jxb1J6b1pJMlpJTm5DNjVKa3krWmU2d0dCa2J2bU9YVzA0Zk9pVkFtYWNGRUpsaUh3RWI1aEJhZXE1bk0rUTFCWkJ4QUpHTGViN3NiKzRjQ2Q3ODJkR2owazJVbWxscmdYd2JUZVJHWHBFK0l5MW9RYVRjREJVYVpyai9Sb1Q0ZytuNFI4Q2NwRnBXVnl4aTVLbFM4UDBBcXVsajZCMVcySlZKNUlRTmU4WEdPeXhqS21SZzlKZEZLcFRmZ2pGNzQ4QUpXZURaSmI1cU1LMUw1TWFqM2dRYU4veUZteVJpZFozZGk3cUxRcE9QaFpZajM1MnpPZGNFTlFTUWNuZnJOcnQxakx2QWV0R3RPamh3UTZxVFM2eWtwc3BQWnE0aGtoMlJMelI2U25tWlI2UFB0MUdJdkpLNy81SHZPMFBLcUdUQkpjVkVvNjlMOEtZWktobGt0eGtlSnpIbEwrTFBZd1hRK09CS3o1bGhLNUZTMENQU1RaU2FYVmIvVnBrUzU1RFNvSnlWa2gyY3VZZWlrOTRJN2xtNm1uT2hxZDlWWGFsM0JTNldueXFTVDVma0wreDZ5MW9OWmFtUGtsSGgzWlRzYUV0bnJCcEdOQ2lrQVBhZU9rVXEzMXduNVM2WkpIZlZRU2tyTkNjak5qeXFMMDJEdUYvNVo2L2FzczMxZ3J2UjdnMmppcFZEc2gxMUp5YWpFcE9ja3lsN3JwZ2xJUWpuYStjdVVVMzNyZW1lM0xMQUk5Sk50SnBlVGo1UFFKUWw3YlJ3VnBjbVpJRGlmREY2NUhOM3N5NktSU1V2M0g5T3psaDFiLzVmL0dXTmxsSHVhSkJHeUpXRmhoK2dTZ2g5cHlVeW41VzFpczlHZW9HRXZPRHNrMWErWm9hcEpEanpWeTI2dzdmdVNtMG5nNXlCbGxFOU5aYjRyTVRuZ2tJQmw2d3lMblZDQUFQU1RaUXlWVVFpZG5pR1RYbWpscEpTQ1ZSNDloWnZSaTRKOEJHcTNTbHcyT3JaelNEeUhzSHZ4NEFSejBvdlhKUmcrMU9PSGp1YWdVUzg0U3lmVUpxMTV6NmJHWjRjSFQ3d0hhSGZVZEQvSjV0VDR4ZWZLNzRaRUFNRXFGZTNMWjZPSE9CSzBPWWhWbWl1VElmelBtMCtORCs3aTNqdlNtdFNiY1VVUmtQWk1seWwvMW5HZkEwRXd5ejRiVVBBYk1xRGpwSUJNOVhQay83K0tqU2VtWklsbjlobGVWbWVyaDFXSW1KM0pFQWlxdDBoYnR6cVNyc1pGU0VjZ1RDWUNoY1BaQnIxSjdINFVYaU1EVDRXc0N2a1JEdGYwQzI0NmlMaFFDNFpFQXhpVHpPeUVYQ29uWW1la1FBRWZhczliWWtpdmVGUlNmcWJOT3hzT0lBRHdEblJBU1FmajhYWk0vaU9RUDRkR0ptSXdJTUFRQ0l3RWYvQm9ua3IzZU02SVlFWkFJSEdXdkNhaTk1Tk1kU1NUNzNTQXBKdTR2UFFKVldKbndJdC8ya2k5OCtXMmYvUG83TkkwZ2xXK3gwcVhIOXhJQkFKR0FmTnZzSCt0Y29xc3gxMTN0NUNPUythWE91ZTU1Vkw1WUJPaXJlUG0ybThVcUVLVmRGQVFnRXBCek83d29YWS85S0JRQitxcDV2aTNrUmExQ1ZZekM1Z09CUVQ0ZVFlbmcxU2p6QVVEVXNpZ0U0SE95T2JlSFJUVWQ1VVFFSWdJUmdZaEFSQ0FpRUJHSUNFUUVJZ0lSZ1loQVJDQWlFQkdJQ0VRRUlnSVJnWWhBUkNBaUVCR0lDRVFFSWdJUmdZaEFSQ0FpRUJHSUNFUUVJZ0lSZ1loQVJDQWlFQkdJQ0VRRUlnSVJnWWhBUkNBaUVCR0lDRVFFSWdLWEQ0SCs1ZXR5N0hFcENHdzg1aE83K2diZm1aZ2ZFWEFnc0hmZGtjbXlOdkwrcWFCUFVNeS9pQWg4dmtOK2NSdDNiR3ZDZitnZWhYMWRxZmFWOTc3NWllQ1AvdVBHWTNwK0VmZ3Q4ak52Smc4d2w5cGVvNVFrRzlsL01VV2hnUCtYamwrS24xOU9uRS96ajV6K00vM0hWZlFCNWEySi8veXpsL2tYVTFTUExmck5RVXpQOHlrWGE4MFJBdFgwSnRWMmhLNzc1SC9VMmdyMGxzQXV6UkVNVWRYcEVYaUtHNWxsY2tQSzJzejREOHFXLzcrcXBBaTZYeVR4VHdjd0hoYytYVXQzV1I4MzlmOEozTW40WC9wRzJCZHlCK0YvRUg3aFViNFVIVndWRTdLcS9ydkFkb1l6dEJYMngwdWo4TCs5dkJSSVgvaE9kbmQ0RjZ2cXo4bzM5VkRuN24yTlBIU2ZNSE5Qd3Y5TDBxd1lqK1lTZ1lvY3pDcktzMW5NL0kvbGJwQVQxTXB3dWVZU3I2aTBGNEZWT1ppdHFBRnVMOU1WR3FEWm5sZHlqWVFGb0x3QzRvbjVRbUIwUStpN3JBSkxyY3h3OW5LSXZka2dnVUdEK1FJc2F1dERvQ09mYmRUSjg3ek1wa3o0cXRDQWQ0Q3p0QmJEU240RUwrQ1ppdm9HOTU2Y2xxMEdtSnowVVRZV3ErUkJkcUZZNHNJZ3NDVy93VjFUZjZjMENQaVh3UlBGUUQ4UzlmaDliejg0Ri9ETW9oeXBsbFVRYUVqMk16czZDbkNEam5UTU0xTmVMREQvQ1BTdWlqNTBGVGs2bVJPNEpCbVE0OHkrZDJOWUtST2p1U3J3K1JiNnE0QlhNdFUzT3k5VlhkZzdUamF1a0d0LytFWHlHcG1uZ2dJMFkrT1hVZlhUSFZsbWxVZ0t5cHp4ZllmY0dzK01PWE9Md0VjUUV5QjVsM1prUlBRUTF0NU5SbWMvK0RKQ0h2UkZIemZ3azdOYTA2aXYxcUZzWmMveWtoaFdFb2hlakYwVjJ5Umd4VDd0VmdkZDVIUS9HZDcvSnBpZSs3TEQ2OWpGK1F1RFNUb0VZQlNTTmMxOURDdVplTXo3a2ZWWE9ML0ErcFBxUDEydXdrenM0eTF5N2RjL3B5SUFDNW93U1JXS291Mk1HVFVxWTFQTXp0Yk5BcnpzVDdGV0lLelVaNG40Y3hFUXFMWE8zcG9rMUxXbW5KRWJERm9ISXIwaWpWRk56ZHlYa0xmOE5QblpmVjVWdWVlOG9uejJ5MWJkSXJLeEpIOUF0NnFpQzdMZHVKOWpCRlpQZDBINzRVMHdJeWhjMk5PeHcyWDVCQzRaeXNkcWRiUXVvUFBqVUgyZDBtMTBDMzdRSmtTc3ZQUDE0OXNyV0xtNjRiNmpxakU1andnTXIxT3RPN3V3MGxxYUh6aXUvUWxrOEUyRmxXQjZ2OE96QnBwSzYreTlFL2JBOXdUb2lEZUNyQnpPMSttR2VxYW44MkpxWGhHb01UZWIvY29GYmxaWDlMaTFKT2RrRFQySEg3RDRKZnZ0SEpnMXM1K3ZEYVZBczJJOG1rc0VxbXlvV2FFR3BLN204VVpQOXBTeFdaQkdwQ0hOVTVLODc1QVczcnNLUC9ZU3BqVFRwMjVxNjBhbHhPMENJTEJLeDdhajd6aDdBbUVsc1MzTGNOSVJVZlRpcHpwd1BQWktiaXVUU2lRZ0lDNGJqL3Y1UUtCSERkTFEvWklJaEpYRXRpQzk1SkZGcFNvMVNPdlNLWmZGT3p4RUpRL0g5eFVSRHgwL0UzUG1Gb0V1WFlkMDRxUVNDaEVzU1NyWlZtbU4ycCt4ZHl3enJkSjZEQ3ZOTFdPOGlxYzM0RlRIU1NVVlZxSXZyWW0xazBmYVYySWlGK25UM1ZYYktxVlpiMHN1Wk0veG1QajRNejhJYkRLZkpYWDZTc3Q2NlczUDRYYXpUbzRld1c1UnJSc1FIYytrMHFKK0ZETS9XRVZOSnlLd3lpWmZraWhtMFVWdHE5VGNmYUNEQWF4d2g3cGFkWHNHbDJsekdrUkZQODAyNDlIY0l0Q2d2azVORGw5bU4zcjMxSEZIam1zNDJnMW5LeXc4TkZDUFdrUUY4VlJrODJYandlN1hzeERFSG5xVXB4cUppYmxHb0UxOUhmVHFMZTRNQ3hteEREM2h3cy9nNEJUL2xFRFBtdGxuUDROcjB4Vk4vN3FOVzR2cCtVYWd4bVptVmYzWURYZW5EWmViYnd1cXdBSXpRekpmckpmc1dhT2VYTlRrWEJsQUg5d2xLWTBwTkNPVkZKRHpuK0RmVGFyaUJ4MjFUKytLZnFYM1pBZEhhanhhVTR1ODJia3U4NUo2YUxrQXpWN0JpNXFrREx5SEJuY2hSbzZ6WW5yT0VWaGtSZ2JlbEwyck92S1V0RUFWUlloYVNxODgyNlRCRVljcEMyc1BMTGM5Y3hVbExIemJUamJRTTJRaEx1N21GNEU5UGpUcDFXNHc3RENMQVYxYVY1OEplRnJQdDJyR0xINkYwNjV1Wk5LdkExNmRETWtLQVFwdU9TTVFreXZHczkrekNLVDh4ZjBXOG9CZzVlTk5wdS9DdHp2Y1ZzRnFTVzIwakRkT0Z2bVNPUDdhUEswQUFBSGdTVVJCVkZqaTFzZGRyRnR1T0Q3SDBtQ1ZJSVNRd2JleFdqSGpleGdCc0E3N1ZMMFRGQTNvRUU2dlpQRmhnd2QvdXVRUGRCK0dtRFZpVHIrbEYxNnlna2QyeUZKWEZ5bkt2ZTdCV0hiTW1Gc0U1TnZXUjJvc1EyK2NOSzVXVWdnQ1ZaNGtiTklsT3RsVGJoTmtpRGVRd01qc1lBeXkzODZGOThZM0ExNm93MEpqK25zYWdTWGhXUzlwWnlqWmJJbjM0SVkza3crUnN5Y0krVkhjQitPYkFTMWhmbHFZWHpEVnAwOVRKbTdnaHpXdlR5d1JUODRYQWh1djRvTk1SZXdON1p0M2srVFpyNzc5Vnc2TjNCWGtWaVdmZlRVLzkyS3g1MGNWRlRvd2Fob0hIMnE5dG05a3hJTUxqRURxdnRicEMxbDkzaktIdTZ6aThmeEZSNkRpOFdXR25ueU54eURUNjlabFkrb1NJTER1Y1hpeXYwVTVSSzlDWFFLZ1loZXpFRmlneTBjY1crWVhjcE5VTDA1eDFJOVpsdzZCK3ZPZUxqY3psaHF0WlFVb1BYSmo5a1ZGb0hITDA3UEJhZDl6aG1mM01wMnBpZFhqeVF1SHdQQzJwMHNyMWtzbmRyRm1ITjlzU0M3NWNmUFFCMEIzNGdpM2hoN1krU1RFL0V1RmdIODEwYkw5Z29tQlMrRGZWQnAxNHNGRlJxRDJtTDkzazU1NVZNaHRmOFY0SmlKZ0lyQTg0Yjl6RzU1d2xDa2hIa1VFT0FMOGN6b3VOQ3BwWERyaXdpWG1lUkRZOUs2bFhYMlRwMHJNamdnNEVmaW9NeGN5YTc0VE1UOE1nZjhEY3pldWhWMVRuZ3dBQUFBQVNVVk9SSzVDWUlJPSIKfQo="/>
    </extobj>
    <extobj name="334E55B0-647D-440b-865C-3EC943EB4CBC-4">
      <extobjdata type="334E55B0-647D-440b-865C-3EC943EB4CBC" data="ewogICAiSW1nU2V0dGluZ0pzb24iIDogIntcImRwaVwiOlwiNjAwXCIsXCJmb3JtYXRcIjpcIlBOR1wiLFwidHJhbnNwYXJlbnRcIjp0cnVlLFwiYXV0b1wiOmZhbHNlfSIsCiAgICJMYXRleCIgOiAiWEZzZ0lFeHZjM01nUFNBdElGeHpkVzFjYkdsdGFYUnpYM3RKWDJrc2JGOXBJQ0JjYVc0Z1hHTm9hU0I5SUZ4c2IyY2djQ2hzWDJrZ1hHMXBaQ0I1WDJrcElGeHhjWFZoWkNnMEtWeGQiLAogICAiTGF0ZXhJbWdCYXNlNjQiIDogImlWQk9SdzBLR2dvQUFBQU5TVWhFVWdBQUJQRUFBQUMvQkFNQUFBQnRibFNrQUFBQU1GQk1WRVgvLy84QUFBQUFBQUFBQUFBQUFBQUFBQUFBQUFBQUFBQUFBQUFBQUFBQUFBQUFBQUFBQUFBQUFBQUFBQUFBQUFBdjNhQjdBQUFBRDNSU1RsTUF6ZS9kdXpKMmlabXJWQkJFWmlMRFdYNWhBQUFBQ1hCSVdYTUFBQTdFQUFBT3hBR1ZLdzRiQUFBZ0FFbEVRVlI0QWUxZGU0d2tSM252dlgzdjdNN2VZUU5CSUdaOUJ3a0d3cXg5Z1grTTNJc2RKWVJFbW9XRVJBcFJac1VqS0lxVTNUZzhMRURNQW45Z2c4S3VRNUJDSWp3YlFKRkpwT3ppQS9NSVppY09lU0hDYmdnaGlsQTBJK01ZUWtMMmJ2YXc3L3lxL0txNjNsMDkzVFBUTTN1K3JaTHV1aDVmZmZWOVgvLzZxNnF2cTJlRDRDcEt4VExwTmkxZlJlcDdWWTdNQXJQZDRvNlF6U01UMWc5OEZWbGdwbnZrUFg0VnFlOVZPVElMakhlUHZFZU9URmcvOE5Wa2dWb0V2YVFwdFBEVi8vdjZkMjYvVmNkbisycFMzK3R5WkJZWWlVRDFaR2NCQ3IvK05yVVYyZXBNNjF1OUJiSllvTUFSMVVvakx0d1RjczkzTW8zVXQzc0xaTERBZG9TbnhYVFN3cHNpMGgrbmszb0tiNEZVQzB4RmNMcVVTZ2lDWDJNTzhuSVdVay9qTFpCbWdUQ0MzbFlhSFcyZllORGJ5VUxxYWJ3RlVpeHdFQ0h2cVJTeXFIbVNFcTlsSXZWRTNnS2RMVEFYSWU5Q1p5clIra1ZRTDRpQ3Yzb0w5R09CZWdTOWpKN3NBVUllNjJjMDM5ZGJRRmhnTkVMZUU2TGMrVm9va1l6dXNUTWYzK290d04rZ3RUTnVIS1lKV2ZaRzh4Ykl3d0tya2ROYnlzaXI1bytyWkxTVUowdXh3RmlFdkt4SEFhYUpQNjZTWWxIZm5NMEM0ZzFhMWttMDhtZzJ2Z09qK2xTakc5YTNyWGRETFdpTFB5MXl3N2dtYXpSY09ZYWhxejdHWHVUMFhxTFhkY2lQSHZGeGxhbDJxNE4wc1NaeVBsYVZwU0pjeWtLVkQwMG5qWVlwUno3YWRNR0Z4WWNKeWZwYXJFajJ1MkNlUDJtOXF6ZkhoUjRYQitjdTdPUXZlZ0xIVGhvTlU0NEU4UVpZWFlxY1hsWkExUllIS0VzcTZ6SFNTS1hSQ0lvazIrc1pyUXZMRnNzMzJWV0RLbmZVYUloeURFcS9Ebnk3ZW9NV0JDZlNuVTd4Ti83ODlydHUzT3d3WnM5TkpYbVlzUGoxZjcvem12SnlaMDY5SWkrb0h1NTA1cHhicTlMSXhUSW1SNG1jUG5QRHFWT256dDU0bWx4MDlYZ2ExZkhQTVE0emlqeVJQaTlIUzhkQklHOWF2amZtSDg0TkNua3o1R1JHZS9SSnBqUnlNckxsTUw1Z3lIckxuSnl2aE1xTmFMcGR6eWpMTjFMcEJvZThtbnpNK2ZPU0lrdlBQaStvcFQ5Z0tXTm5hMVlhS2ZveExjWmx5L0hXTzE4VjNhNXJQLzdCdDZndVQ4OGNmNE9XM3h2Wjc5OUIxNDREOEhtejJvYmhPN2Rqa0xSM2ViMGpiNVNzRE9OdTZocko4WFEwT3VTZ0lkakxLYzVlOHJxaU0wVm9RbE1yUHlrTDlZRWc3MTVqWTQyRE5tbkJ4ZDZSVnlUcDY5a2M3R1ZxRkRFYzF4OG9oeHg0aFVtV2NoajdDbURSaENwSWVhNXNkZ2VDdkpMaDR6RGhwcDEwNkIxNXdlcFFWbEdtUmhFV1JuWGtPZVNnYzlUV0ZRQ2JIRVNnRHhGU21nUHBacVFUZzBEZW5Ca2ptU0NwY2VJK2tIZENibWE2MGJ0TFdrdWpxSGZOUUY1Y2psM2NxeTdIdVZMSnhSdTBSbjRDNHJuTWY1MjNTOVoxQ2JIZVNYUFRmU0J2YmhqVHJhVVIwdzZMSDkyMXgrWFlOZ2wwa3p6dDhsVThSVWhaMzZCbDBBK2Y4dWFQdkRyWjBZZWVUeitiM3dmeWdsQy8vL3E0T2VZdGpSaG5tTTRZT1NiSFJyN1RVNDdxZE04Szh4Wk5NbVRSUFFlN3h5Q1FOMDdNaitTcUpQV0ZSai9JMng3OFlzcldpRmx4MVVKZVRJNHdmWDFyMzQ0cnQxd0M3cEJXY3BOd0VNZ2IwMklxVkZEY29qUjUrMEhlNk9DL09iRTFvdXJRU0lQaDgydzVDaUE0bjZiNDA2YjlYb283a3VQS1poRElxNXJMdktCaTNpR1hzZnRCM2dUUkFyb3U1djNYMlJwUmppT1hMZVRaY3RBWWV0cjZ0bi9SaHNXQi81UmVmb0dFUVNDdllwM0V6N0RjNlFkNUJUTHdBMkcyUnZSMk4yKzJrR2ZMUVQvUFh4c1dNQVkvRGxhdE5HM21OZElBa0ZjZzVvT0JWNWhwNFR4TVhiMmRWV0ZtcUE5Nm9XZHJSRWN0a0RkWXlBc3NPV2c0cjhFRXZDcitBMUpva2lkQitsVnFBTWlic0FLT0djSjUvU0Z2YjlDVG1xMFJOZnJZSmF6ampIVmVZTW14aS92VTcrMjVndnJuL1FadEFNZ2J0ZnhYaG5CZWY4aWJ0d2JNL1hiWkd0RUJtZ3N4NUZseTdObkl6RjJ1NFRKczRrbENXc3hwMUFFZ3IycTVvUGtNeTUyK1p0c3h5OG5tWkJyRnh0WUlMWVZ5STRZOFM0NWFodld0R3VQS3ovRTNhR2JFckhleEI0QzhEV3RkWGMydzNPa0xlWFBXd3JKM2F5VDB0RFVDMmRnbHJQU3MyZGFTbzVSaGZac3c0SlZaSFJLV3R2S1JiZ0RJczRHR2NONU9tckI5SVE4cmtPVzBBZnBxdHpVQ3MrMlh4SkZueWdGZ1hrWGhQR3EvYW9TOG5ONmc1WTg4Qkg3TTI1d2huTmZmT2k4SWN3eXRtN0t6VWt3ak90bHV4WkZueWtFRFlDY2QzSjYrVmZ3Tm1ybXQ2bG1kYnBBMyszczNmQ1I5b0VsckRncXlMSGY2OG5rSVp5eWx5OVU3UlV5aklKakdTZWpZYkd2S1FiOFZYRXNhOUw2UGxzOTh3cHdKQ3Y5eEs3bnU3V2FIKy84b2JEOTdzUDdjSExCenFSSTV2VVN0T3ZlMldpM2szWDlYZU4zUFc2cis2TmJ5SWJYU1hFaElXMjhiditYd1k0emQzQzN0WjdjRTR4RnJ2Wjhsbkpmbzg3NWR2cjRoR0NkZm00T2QxbXlOSU1nZXBwdzQ4Z3c1WU5uRWNONm5DVGtzazhzdFRhVngzTmF6aEx4U3F3cCtCV1FoT1d6b2RVZVo1Mi9RVXFPem1XUTBrZmN2VUJYd2VyZmVGZW9qWGQ0cGxDNDF6aG56UjYxZEpyOEkwdnZLN1JBRXZOTzg5UU5xOE5HUDYveWMrUVNmOTFweWhzQzc4UFRHcEpNUzFSeGZKNHJCdEt1dEVab3cyVHFRWjhpQkxiMjE3SkFzUDBuYXZ4c1VWbzIzZmpYeW1wMmcrSys2bTV3a0YvOHlDSDRVNW5rZVU4clFTNGEvUWN2NnMxS2RoekNROTdma3duZUR3ajhaSnhLd2wvN1l6dWZyNUpFSEx1MEVUUjFFRSszR0RNRkhoK1BsUjF2QkorWE4zNU81YUdTRTh4WTd5NEJXTi9KbXlVY3c1RHJ2amVscmhXZXR5M3gra1hXTE15dmFHZ1hCRkgwRzRqN1BrR1BQM3ZwSzFnK1I5aFlLeFZCN0ZmVlo4bkxXdnFyZVFSZEtoOHUwYmlKSmJkWmhxUC9WcUJQSzZZaS9qcnhwRXFuNkpYNmxTc0U4TDhTRmZzUzNGUVExUFdaYnhRdXZDb3kzQ2tnQ09tSi9XYk9tUGp6NzYrRFFPYm1SVjMwc0NPWWxrSEY4ZXQzTlpWUnpqRzZLdm1wdGpURFpVaThlUjU0aFJ5MXBmWXZQVXA3TDVMbFhPMDFXNGorV01LZmlBQ09jTEdqUzBhNklCTFRRcEo2T1BxVFNrRmNvaVdld3FWNjAza3ZhTGNwK2orMGJqSkJxWllWQmNUSjZhMW9UNTFVcmxvdXJNc3hTSGgyU0UzbDBBeG1NeXRPSUI4VDRya2pqTmozWU13TzJSa0VRN21QME9QSU1PVXBKNGJ5YWVFNEFRU2pJMHJTd1hsQmE0VlZCWGN4cUk3bmNhY0cybjZ0NGc4WjhjVCtNMEZkRDN2ZUVSUUtjNzZHbXBTbmtFeGttM1UyNHZuZEV0ZlQvSWwzRk5NbWp0Uit6dWwzUnUyeHRORmN6aFBQY3MrMDBEWmZQUzFRMXBWdGxBMnIvNFZTSVZzbzlhMnNVVGJZTzVCbHl3RGVjZDRrQ29pVmVYNVluQy9mRWpIcWJiSndWcm1XeUhGdmZmdjRiU2VtYnJpSHpxOXVHVmtpTE9YRFVrQmNxaGpYaDlMQTlXR0NqeEhlb1V4UVhnQldmWmJHY2F6RktlMDZzWkhuRDRQUjVWVHJMd05QdE1MNklXU1RoQzFKR1kwZUVlZjl2YXhUUWRZYkw1K2x5SkliejZpcnFoTlV6bDdYRWxZUVZUL0txRWNJbjJYZzhWSHlQUTBGZ3B4WGVmVEFYUERZMHFWMWY3OE1vNU1HcnRRU2ZVY0k5L2E2MGV0a0cwRHoxZFRVNXBVQ21kZG9kRG5tRlhtVWkybXBHVnRvWkovSXFheURiazNncnkzblg3ZzBmM2JEcjhpdkhOQXJDRmNvOVB0dnFjaVNGODRCT2hsdktZVlg0ODNGaFhHaTdTVnVRcXR3UkFNTDJqZVo3VElxQldGcGluUWYyWHhnTnVOLy9BQXA1VGUzR1lnVVNQWHBOT2UvV05XQ3lZZmNXY0VFdGhRZVM4STZ3aWlFV25DWDJDV25KaGJ4eDlpUnNpTHNEQUFnUFlYUERHTWFZZG50L1pWdWpZREtLNHNlUnA4c0J3em9mQjJCTHlyb3RKb3dwWWZ1YWF0M2c4eTRnL0tTdHdCK0N1VHNkTm16YWZNc0gwYkR5NGVtZHUwUWU3S2doUkJRcWNoRmNzMzNaeGpwR0xRdGNCQUFyRXdmWGhpNE9FSmxoYStaQ0hndGRZQVMreWdIamFFV3BjNC95QUNYSGY3eXQveHBiSXo3Wk9ueWVMc2M4YnRGT2ZIRDh3SkU2UVYwVk5wWGZqRzhMNTBkWDJDZFpkempTeFRpZm82cUJNV2d5ei83MkpJeEVIaDZ0ODRwRG5mTU9KWTVXMVR3UWtZVmJiTUlSZmdnaU1lU0N6N0xpZzBNZG1Rem5RdDQ4NVFlSHd4OElyQVkwQWZVaEFyeWcyelFyOGl6Wkd2SEoxb0U4WFk0OWR6Z1A5bFllckNya0JreGJUT1RKMHg4V29zdForYllYN1lpNksrQmFCKzZRMXZzV1JTSnZWMHl3akNWd3RrOHpHR001R3FOcHRGUFF3UjU0SG9YZnhmMWhJTVI2cnhYMWlQNkhVZGYxOG1zdnV1em9RbDcxUFBxQkhiMGdJWnkzeERMWVlwZm9xeE10V2JKcExUbGtiWTBtK0FNZm4yMWhycE5pd0pvN25BZEFMZ2lTWUZ1b0JDUEpqcUxWalZ6UmVtVFgzTjZnU2VRQldldEtuU28zQlVsRTNneWRCSEZURm5nbnVDVDJsZ2ZYSGNXSEhhM1owc3FZa0RhMW9zaTZrRmRiUjZ2NjlZMERNVFhSL2E2MTVuYmNPTUc1LzZ1dDBRR2Y5RHNqcnlUM1hvWUVvZEtDeHFUNFJBb3QyNzlqME5HRkRQbEp3NUpXK3hFVnNaYWxTY1FhZTVkQ0lxK2kxcmJndHN0WFoySGliRHYrU3lBYlZUakNySHFKaW1IZnAxVVRpY0RxRWlXemtndDVYMnVCYUU4SzBKUVBRYkFoMW42Q2k3aURvcHpyMWRhb3RCYXhkeUp2VVF5TnUvTzR5S3NyWFNhMVpMRW01TVpkSU9UWkRkbEFNeVZVWFhpUFVkVmI0WC9kc2IrLzZ4SFd1S0UwbmV4TkdOVkxJZy9NOWxYMVBGOWVWZlFkeHBwcTU3bGQxUWtnWkQ0UENEUlVzc0o1YU5hR2tReGR5R09OZGJrZ3I4dndDdDdacWJVU28xSWhXY2t4djR5bGtaaHNYZXM4SlFjTmZKdzBaTGlmbG1BbGJYRU82MFkwMkliUlpCeUlpdTd3aGJjYlRIb29ZRWgzZXFJSFp1Z0NjOURVWTI4MXBrQWV0ZFNXcW9iN1p4UGF0cHdjTnBUTFVXUm9idkhTTGw4Nmc2RnFSODRLNTgxR250RWdRU0VSZVdxMUpEZTUxQkd1bXd6VUhUZnJjeWxaR29uSnRqUHlzT3kxOXR1VlpVaHpvUFJCcVN3bUFCRWF2dEJRRXZNRkZYbWVxdW9wTnc5Sm5FbnNEYnZreW1YbCs3NHVPMnZrQW5sMEdtaW9landvTEdnRnNaZWkybEIvV0FXaERMYXhhWkU5QnRaOWlvWHpmdGdTbmZWckV2S3doZUdyS2oyY1Yvd3J2Uy95b2RpR1dQVzVGQzJOS3V1Y3EyTzJWWEtnazI1UGV1YUNkbHVWK3FBQWxjUWp0TWV4b2FHQitnS1dWbWpIM3ROa3lQbFlsL2J6ZStRWnliclpZMi9aRFJaaVBPZ3oycEMxY2xiQU5IQ2UxY0pLRHY4YVJwNlJVdFM0VGEzN0JBYU81WTRhaU9lU2tJYzExbUpFZ2tjaktaeEhuY2RDakdWdUZhWkdjekljNTBDZWtnT1ByTG5xbUdKelNLaTJaQ3d5SUpZZXMyWFEwN1NteEg0Z3Fva1dNYXI2eUhNVUt1b05ZTS9pQ09SaDVTL2lKNVFYWFJ3d25pRi9jWUIyaGxCaklOaGVMcmdxSEtQV3FnaEZEaDJqcDExSVFoNXVJTDhYd09CNXU1Y3Nsek1OSXNtN3k1Z2E3Y29IMElrOG9leWVzYUREZ1BPMEg3cUlPUVFsYXZNV3JqUk5jT2hKN3FoN0k5cHBhbENDS3lpVklOTk5mY3Nqa0ljYjYwU2VlVXJLR2s3TmhTenl0MFNiclowZ29MTk9xMU5TRXZLMnBWUlllUzRsTWhrbzhreU41R1RyWHVjSjVOV3M5UzIrRElmME5DU3hJcldBU3Vwcm1wa1BvTTJDNnowaHF4TThaY2Nqemh3Z3FOTHFXd2FCUFByOE5SUTNHQ1dhVlFBdUNtOWNucXRhUlE2ZEZuaWUyblNmNXMzN0ZGVGRlMW5lUzE2U2tGZVJXMXVvdXlMSjdZellJOXIxdVpRTmpXWlVJTXZoODVRY0pmbnVoY3NRcmlFRE0ycFdobTIwZFYzd2xkdlFxaldEdnZBUFpWVHBmakFYamZwa2dra2dCNUVFOHVpK2ZrdEpOQytldmhQNHJhNzNCbCtwT0ZjYm1KT1hlQjg2K2Jkb0htaGtWNXBIV2pXTFVXWDgveVRrS2MreExiMWZ2RGMyMEV1TzJweXFESTBBUXp0cHd5ZzVRUFM0MWdCdnQ0d2l0YktxaFcyZVVpWGt2b2JtZGFNbW1LMG9FNmlXY1hlSURyVURQcC9IUktobDh5WktYR2RPSUkvdWJiY1V4Yno0WWRMVk5mNEZVRXMxeXR5dThrTUFZUlNvQWdRYmtvQWVsNWNyY3EwMmxrMUFucll6M3REdm1kVWYzbWZUcXNxeGFHalVFWGxLRGpvRkxPb3lqREhyQU1SYU9LK2tnTXBKZ2NVbHZSZnlBR3ZzWUtnSXdtQ1FXRnF4K3VkZmhPTm1rZHMrT1F2a3lka3k0Z2ZrWFdLNThrN3c4SzNFL2phVUQ3cXQvTkN1bUYwZzF4WnZwcGY0NFRLdFVXVVRrS2Z0ak1QNERaRGRzZkdtYzltQWtxSFIzQjB5WVdIV3BnVTFySktET3JkMTFZQ2dFNXRYQVdLMXNxTW1wNDR3Q0Y0dktJSHJrMUYrUEdwQm9hNTE0WFF5NEJMRFhSeTVnblYrMTJvK3o3bEFIbzFxYW5mdmdFL2w0eDA5MW9ieVE2dmlHWWM5OTVXV0tEMkowdVJLVlBXMTA4OVNiWG91QVhtNEV3c1JHZHdKWHhQTjNuTGRpdDRWZWR3SmJVeXJzZStpcVpGaUJ3ZW1ZTVNxbFJ4WUNoa1BZQkN5dVJlQXZDd1pRTG1vMEdRZldkRjZETFhFMnVmVWw4MVZ4eU4zZE9mekVJVXMyMm96aWJ2K1R5SVBLSXFVWml5MitTMlhyNHFjakRVL0ZJcWJENGhvQ0lhcDZWTG00Q1RyL3pseWl0enM1SlNBUE16aG14RTlIRThVeml0VUxwUU9XeVlUTkRiTW1qeExwa2FLY3h4NVNvNTVJRzlIa1dMT1hLSWxyR21pcVlRV2R2bFNFRGFTQ0JiR3c0TWNtWXgraUpMSDNFWUh6Q2VkeStsdkUwams3VW4zUWdXczhWcytwUzJJWTRJclAwUWZWckdBTWFZWlBQc0w2TGU2VGpzWHdzMmdKSTFNYTJSS1FCNjIyQ3NSRFc3emVaWTdkeGxmTFltN3d2dmozclY0ZGhBWFF5TTFRQng1U282cXNnZnJzQmQ1UUV6SENubXc4UXB0UENCcTZ1Q1BFT2hrOUhJK2o0MGtFeUtmLzBvNUdWc2lEeGx0TXliWVQzZTZwZElQc1IydGVNTVE2cmdBZERhaGNHbUxhajJHaDNmRG5JUm9OVTBKeUlQcjJJOEk0UDJXV0E0ZloweVJ4NkpLOFQ4d0lMS0R1Qm9hcVFIaXlGTnl3R2NwaU9HWkszTUI4Wk1XZ2dHZVd6SFp5cWUyeVBkamRMKzN5QWtQeElKRGREemFLOVlJT1lSVW9JTkVIdFlvS3Jna244MHBNZHU1MUlVUTUzazludHMxbnEzb2xrSTloVTQwOHpSaHpJcWtNemdtSTI4cm90dmxEbUlPcnRYNmhVUmFJUnl1d1RTdmdxR1JZaHBIbnBLaklqWmNFZm1EQW5EYStTNVlIdlpBMmxDV24xRnZqSVN6eC9IUkZVWjJoZnkzS3AxQm53Sko1Qm54RCt6QklnYzRZYnNYZlRnNHRLZDR1YVNXS3F1Njc5eGoyN2VaYUlvTlcvUU42N3JPUXVRVGtJY1JHaEVKRkY2bXVWR01lTUx3SjZpTVZVUjk4dnJmMEVneGpTTlB5UUdmcGMwZzQyWGhKdzZVZDY2SkZ3RjF0YVliNFI5ODQ1bVdxNUtTaWwycnNZOHNoM2t1cDJXblFoNU81VkQzeEJJTXRNVXljSDd2amFvYy80UHF5YWdhOHJ4TUVGVDFOL3Ziek5MUlh5Q2VRMXdLL09RZ29nTzlKaUFQMG0weE1ockJZcG5tRWwwWThXRlpEZjdiN2ZSOENLTGVyNFpHaW8wT2o2aFd5a0hESHBGRG93MkZtbHhEbzA4am9nWEp6Vkd1Umw0UlpmQjdrRnpkU1hLNHd1dG1CcXViR0RucnRTcFdQVms3Sk5MQnE1eU1HckZKRUI0c0tFbGdsd2c1Yy9hR1U2ZCs0WVAyeVNSMm1Kcy9tZUx0THVWay9Ld05CRVhWTG1NOGl0VVpuR21MRXRrcEFYa2dYMkdrMktsRThkUndpMjUvcEtBUm42cGRFVlhuOWIraGtXSUtGRm1UdkpRRFRacHZmeU5LYTFFL1BFRkxVVzZiOEY5U0VaK3lvYm9vbkhuMHdTY2pQTkFZUlQyUDh2KzhRaXJRWVY0OW5PcUxPOXp3VGE0Zm9DUFN4UzFMNXpwYVdyU3VFR3ArYmt5c2FXakxMa1BlNmhMTEw5QjVNUmFRcDAxSlBrL0d0MnA4TFZTZzhVVjU5MWhYL05ja0N5STdpS3Voa1JvQUR0bUtkZ281OEFObDRwSEJyNUJWVUpDbk1mYTR2NGFKbHppck1RSEI0SFVTWlpYbjhzYnhzcjVUVVlNZlVTNnZrQXJFaDQzZ2lsakNHYkdibzF4ZHVqenFwR1JxOHdlWDB3TUJGMnJNWVo1VGNVL3ExclQ3QVY5RmQzWU4ydVY3Sy9UOHFCaU4xcWlVNFBPdytIeWNFaUZjRVdHN2lJa0o4OVNXNmtsemRmbWdtUFU1bFF5TkZFOEtyM2VySW5KTWp2dHYvM2lKbXV6Nk85NzV6bmZlZmxkSTg4bzVZbDJ5QmNyeENubXg2Rm9JWHhsbHY2ak1mdTZ3d2VvS2poOEhGLzJPNG9xbmFEbVBjWDl3eHkzVUxOZmY4V0hHN1h2OFFmMGIvZFpTKzRvVS9jaVpHQmxydGtkSDZSTTVHN0lmY09UMUFFWkxrTkE0MzNJd3JmeGNYZTZHSlFuTEpDRXYyaFFXNm1mVU5wcWVoakU3NHhIWXQycHlMUm9hUlp6bk9Mekl0WC84RGpVV2s2TXVyS1ZmVmRqZ0FYSjVtWjdBMEZ6WjU4aXpjRHNMbnlFWDVGMUZ2UHd0NFB2bE9ubW1Zbi8wT1d5cW5zaEZpajFoSEw1dStoWWhIM3JERDk5RXlKOUs5bDhvQ3hwNkZURTcxb3lnMHhQRjhqT0Q4YnE1NHRkeEM1OTZzbENYdXcvRXNEWWxhejJUaER6c0N1OE9pcmNkUHFnbUo4emdNaVlXc1FDOGQzUm11ZWNOalJoM3VwRGpTVzVDNldNR09kNHZHdlNybUR6UkdYdmFrSkJYNkJML0dSYlROMklsdTZVa255bVI5bG5ZL2pXcTZnckl3UTN0NXlMR1h2djAyVk9uenA0dWl4VTdRRWZUM1pMN0ZQMWRWYVMvL3VvL3Z3OE54b29hMWo4ZlBFUi8zdGI4THRTWSt3RFBzTjBTL0ZCcWlMeHhUVUplOENYY0ZMamlBN1Z1Q3ByMmN6ZWhRaEFHMDl3S2hrYU02elE1ZlFhbXV3YTJVOGpMS01jOXp5QXZlTHNwMjhNZkxiZXYvWkJSVi96dEc4bDFyOTR5Nm82NmdLV0M1cXJ6bGViaHU4cG5YdDJRUEF1aDV2N3VEK1VXalJHY1lOdmlUNWZQL0lta1o1azlzcUJWM0ZlNnNDS0xJL29hVU5ZaWs0aTg0UHUza0ovNUx0Q20xaGNsZ3o4Nmo1aytWK2ViVDk3VUtKSG53T1ZJSEhsSURWVnQ1aG53a09hdm9tT1daK3Q5UHFqdWgzUTVUdGcrU1RVZXFEVzBxcVM1Wk9SRmROb3hQeXd2MTh6T3U0WllabHN1cFE0YTZmd0hMb2MrMkJIa0VSSXlKcjFCaXJDcXhVTXh6b2JoWEhRL3BBc3hhYS9EVkdNc0VpZWEwcENuUmM2eDIyNkpidEYxbGF5YkZYbVhPbWlrRHpWd09mVEJqaUEvbXRNcGxReWlZME93ckpPWjBiaDZiSThaMGFLWDNrblB4eUp4b2pFRmVWaGd5TTJOS1FSbEVKcFNDcDc1WFR0b3BBOHljRG4wd1k0Z1g3SGdNRUFSWnF4bEdmWWIybWphUi85YUxiSjFPOTRtbXFOSTNLZGFvcXl1YnVRVlhzOHBFQlpjRXNRc0pEaHpzeWpTbVZvdDhsVnRycmxFamZSUmhpQ0hQdHpRODFoc1BUYXNRZkduUUl5aHNEVlZaYXkzVkpSS1ZTTjNJRjdJR2JVb1JMK2RIcmJzK3FSMTNvYjQ0QTFMVytsODYzU0RRUThPaURTVnZLNFVKUDFlRXpYU0dROUJEbjI0b2VjUlVsa1oxcURUMW9vTms1NGFHakJNaUNwT3FhbFJrZFBjTHQyVWo3dFdxVTZmaDdBTjM4VFgxU09BbVc4OUNLcUxpdk91OG9lcU10OWNva2I2TUVPUVF4OXUySGxNV1B4dURHRmtPMEExb2U5dFdEalBLVVJCNGNSczM2YVFuSDdTckdRbEovSzJ4VmtoaEdoZklqb0IvWEIvOVgxUnBxRlo2UTlWWmI2NVJJMzBZWVlnaHo3Y3NQTkRES213TjZRdFhjRVJIZlZST0U5dmx2bWtlMUNqRStVdS9zV1NFM25Zd2tTei9ZajJFb0c5UkdVSEJ6aVRndVdZWTd6enFFalNTT005RkRtMDhZYWNwU0dWbmVHTldUSmZkdTBSYlhtRmNONWFnaVNqWmpkSmhWZHBPSlc4TDhzcTQwUmVTU3hwVnpYRU16ODhwdm5OeVVGSDg2aVVTUm9wRFhCU1FnOTJhZzFYUnhZaEZma1NORVdqZ3ZZcU80VTBzYmxxQlBCd09HdGRrVFkxUjZScVdXNDJZUVZZeFlwc3dya1JkU0l2WkVzNjlpM2dwaHhoblByQlZTQllwSU9jWGlVS2ZzNXJra1lhOFZEazBNWWJjcmFMa01xazlWNjlGMG14cUZwUi9WNW5yTjh3Ris2b05qTzNvVWRmVk5NWVp0dU5tMVJaNVp6SXEvUER1dklyQmtaZmFRZFR1dDh2T2FHc1dPZVRTOUJJWXo0Y09iUUJoNXJ0SnFTeW03RHo3RXJnSnJrczRZVkRjc3IxMEZOeXljZ2IxWjJqR3JBUVhxaklZNUNxR2prbjhyWVhHQTNPRGE1cHhPZkl0U0xZUW12bjFPWkRJOG85bTZDUkdtZEljcWdCaDV2RERMZVNkY1RhWWxiS0RuUkZuSXR2UmUwNE1LQUNpZmZkV1FMeVhuREh1OXg5aXdseGxZbGJYckRsN09GRTNrajBCd3hxNUtWR256ZWYxbzhPN1NhY2ZqRzY5RjlJMGtoeUhwSWNjcnpoWnVCbk1rK2h4ZXdZN2FURVRJa2N2cXNWQkY5NU15RS90U01wTjRBN2xtU05tZG5XNTBPenlWbHlJcThRUHRJS3htdmtraG8zM3JtU0VNNk9VL1pYazZiUnNPVG9UNHRlZTJNN2VUSnIzOUhrdVRBckMwWTNUazg2dGluS1BxSDFhN2JQM0lDRGZZa1B3a1IyUVJsWEovS0NMNUkyRGt4Mi9CTTRVKzU1WFJNMXAyeUtSa09USXlkMXVtUFRWVWhsdzN6eDFkMUlCdlVQMzNaanVYM0RIelNNeXJSQ0xiTnpacHpjeUFzZXh1Rzg5M1FjYWpVM05Uc09nOGJPR2cxUGpqUTVCOUdPZ0dyV2tBcSttVkdMc2tISWtzWnowdGdWcEZHN2R4aXB2ZWlQY0c1bW9NcUZwS05HUTVRakYyVzZaRkluMmQ4VE5STSt0ZWx5eU43SlY3VmdienFYUW85aDJPcndYaVVHblRRYXBoenAxc3liQWtjaU0vc3hSRURXOHg2L08zNHoyWjhTeXJpM0I2V1F6ellxbTJZZE5CcXFITm1relpPcW1meTZLalpNTis0eDFqbWZpaCswdXVIem1hMXVxQVZ0NFc2Ukc4WTFXYVBoeWpFTVhmVXh1Z21wL0xMMW1aak94K2U5QmJxelFCY2hGZnJEQUVNS2MzV25nNmQrR2xvQUh5Qm1qYzdPaEVEZTQwOURIYjNJVjZJRnNvZFVHUEJ3S3NRbmI0RThMSUE5UXlNVG4vdks4SGpKSjVneThmQkUzZ0xDQWxpNlpRcVFGYjdOY0dkOEpDWjQrS3UzUVBjV2FHWUtxUlR2Q1NQZ2FZZDR1eC9MOS9BV2tCYklFbEw1L04rL2o4TU9GL2xodEdUaE05NENQVmpnUVVKZStQcWs5STIvK00vZnV2MnVhSGtuc0xmWXd5QytpN2VBYlFHRVZMcE1LellMWC9ZVzZNRUNDS2wwbVRvZHB1eEJBTi9sbUZxZzNpWHVFazlzSGxQN2ViVjd0QUI5RzlaZGVxTEhrWHczYndIZEF0dmR3UTdVQzNwM24vY1c2TTBDK0JHYmJ0TmFieVA1WHQ0Q3VnWHdiWCszcWFYMzkzbHZBVzhCYndGdkFXOEJid0Z2QVc4QmJ3RnZBVzhCYndGdkFXOEJid0Z2QVc4QmJ3RnZBVzhCYndGdkFXOEJid0Z2QVc4QmJ3RnZBVzhCYndGdkFXOEJid0Z2QVc4QmJ3RnZBVzhCYndGdkFXOEJid0Z2QVc4QmJ3RnZBVzhCYndGdkFXOEJid0Z2QVc4QmJ3RnZnVUZaNE10dnZmT2FGdytLdWVkN1hDMncwVDU3NnRTcGEyNDhURFpBaU85di9ZKy9KOXZIdC9Sa2dSTC9yTnY5ZDdFWnkvZmgyMi8vMjR3OVdkZDM2bUNCci80anNQZVcvK2xBRVFSaGIzK3VxU05QMzNqc0xZRGZwazM3QzJkbC8yY0hqajFNQm1BQS9MMjg4NTNaNGtkK1ZqcFQrRlp2Z2U0dE1KYjZ0N3RudXZpRG85MlA3M3NjVnd2TXAvNEpnaWxDa28wemMvdXJ6dEwwRThra3ZzVmJ3R1dCYXVyZit4a2x5WDlGbmY4dEZ1eFNHaTdtdnM1YklORUNxNTA4R3V1MVN4NU42djB0SHBRaDVJTC9tZTRrSS9sNnR3VXE1SUs3UWRidWthUmZRc2FmdHIzKzMxcVMwR2U4QmJxd0FFbjJhSnhMTFduek8wZkk4N29ZeVpONkMyZ1dHQ2VKSGsxUWxjaEprVFd2RytUbFpvVXZlUXRrdGtCNk9DOUkydnhPK1QrMWw5bk1uakJtZ2ZSd0hsNXlOR0xkYUVXVDdEdnJmYVczUUFZTHBJZno4S2Rabkh4bVhTZFlabTlwUDZlaGtXOXBlWi8xRnRBc2tCN09HMG5ZL0k2U05ZMFB6MjVjTEpIRGxxd2ZTWHNsTENsOTVyaFpJRDJjTjUrdytXMDZ6dlJOWHRpQmkxUkJtRXJDM3VTNFdkbnJHN2RBN3dmKy9Ya0FBQVNKU1VSQlZPRzhzZ0tZWkx2N2VCQlVTSHVIVjR3ZGlweWs4Qmx2Z2NnQ1djSjVnRk04emJtT1RuMTJQd2gyQ1ZubjVQV2I0djE4amJjQXRVQ21jTjZpeTFaalpNdFZIUVNJMDNDb1Rrdm41NmIwdGNmWUFwbkNlZXN1QTgwbkhxQXZpMDN2eHN0Y0hYMmR0d0FzWUlYemx1TkdnVmZjMG1vbHhkNWxyZGJJcnBJSWxGUHRsbEh2Qzk0Q3lnSW5qQmNVRHpxbVIzakZIVVd2S0pxSjM2T0I1ejd0VVh1aDZ1ZHozZ0ttQmN4d1hzbHdieEhsR05Hako0cWk1dGphUmoyQTFVWGtKb2owaithWXZ1UXRFQVJtT0src3V6ZHVubm5qN2F5aXFCTWphZWZ6OE4wRy9VcHkxWDhxNlJHV2JBRXpuUGVwVjhZcHE4YW5hWXFpWWdEUGVMZGJwN0hudVlTM3ZmRVJmTTF4dEVBNTRRV0Zzc1dxaUpHb0twYkRyeFBvNlRsYWM1VnVNWnFKczdGRzZiUEgxUUpGL1ZXWDJ3Z1ZzdUJzU0Y3bkJhUHdnRE9PSmFPVGo2ODhsaGJBcWVMektZcVh5YWFUb3BuNGNRYU5KVzl1UCtuczVTdTlCWmdGcGxNL3RrVTRiOTlwckdyeUIybndwSThsOUhLeThwWEh6d0ptT00rbFA3eGl5MVVmbkhEc2d3Vmh5Zi82bERDRnY3b3RjS0R0U1lzZk9IeDNuR3FhN2habW44a2FESW9wc2hLbjVqVk5JejZkU09ZYmpxOEZBQkdwL1BhTGFvNVhHQ2NJM3BLTlJhRTVnMkk4WWVkQitlMGE3ejNrQ0Q3akxTQXNVRmZualdjdTdreHBtNG1aTzZJM0VBY0VXNFY1dGcyeEtDckpXd3k4RFhZdkRzVzQvbnJjTGFDRjgrNWRES1kwTjFibko0djM2UHVJdlUxcUtJdmlJUG50MklQRWRYanZ1QnZiNjY4c29JZno2c3VJd3kySk5teHBvd01uVFJwSTNtalFlcE1DT0UwNkJGVXN5eU42Z3ArL2Vndm9Gc0EzRS93UVp4RGdOeTcyVlBRWElibW9zRWNEZmhFSVRZb2dLRG1XaFl6N2c1ZnJkSTcyeVZ2QWJZSENmOVVRL2ZqTkhkWmErQmkrb0lnUVJzdjR6YnhvMFRjUGJFNnlBMUVXUlJDY0l5OTFNaTZFbTN0cS9lZ2s4WlhIMlFKWWpFVnBuVnVoS000UzAzTElZOHh6cU54ZWRGRUVtRlRYZUlOeE9YY1J3YjdrUmFCQjZ3dkgwQUlINURUK0lzSFpHMlZjYmtwTnZVSHcwT25mai9DMlNuNjIzZUxtTVNpQzRIT2s3WWdBRnNJbHJBSEorakUwcVZlNU53dk1hMEVWY0JnOXlkZ1VQOUQrc09CblVRUTFRbjV1V1RTSzYyZXhIc1FHNWJ3bys2dTNRSW9GVnMwWjhzUlNqTjZpQ0lwMXpOZlJhU24xYTdVbGl0alFiekZpMXZNVlNSWUk0YXordXlWYkQ5WmtWbVFzaWlBb3ZoL1FpMUtERTQyQUN6M3J6QzY4emwrOEJUcFlZSlllUHE2M0pFV3pJYk04WTFQUTZsKzlLMlRJazZmaEt6ZlI2bDN0aFRBdCsrUXRrR2dCK2dhanFCMTlxc1FvYllvWUFTcjREMXJnK05XU3E5blhlUXZFTERDQ0RjYklVN0o2TnY1YTFxS1FwSHFHLzZBRnRoalJLUU85emVlOUJWd1dtSUtYcXUvTGxoSDVka05XV1JTeVhzdE1pd2lNK1dtUlJ1R3ozZ0tXQlFyaEk3ZHBYMjl2ckZqdFFXQlJ4TnBSSVgvUW9zcmV2ajIwNVNMeWRkNENoZ1crRUY3ZmtoVVQyb3BQVmhvVXNsYkxUQXFYRjJDaGh3TUZGZVZETlNxZjlSWkl0c0RlWW5KYmNvdjZ1cnNRa3NPZFNmM25DWko3K1JadkFXV0JOKytvZlBhY0ZvditFaUVYeTgvUDN0VlRlZ3YwWVlGdmFuMi8vd3p5TEszb3MvbGI0UDhCOXArdlJrRDQvS0lBQUFBQVNVVk9SSzVDWUlJPSIKfQo="/>
    </extobj>
    <extobj name="334E55B0-647D-440b-865C-3EC943EB4CBC-5">
      <extobjdata type="334E55B0-647D-440b-865C-3EC943EB4CBC" data="ewogICAiSW1nU2V0dGluZ0pzb24iIDogIntcImZvcm1hdFwiOlwiUE5HXCIsXCJ0cmFuc3BhcmVudFwiOnRydWUsXCJhdXRvXCI6ZmFsc2UsXCJkcGlcIjoxMjAwfSIsCiAgICJMYXRleCIgOiAiWEZzZ0NseGlaV2RwYm50dFlYUnlhWGg5Q2x4aVpXZHBibnRoYkdsbmJtVmtmUXBsWDN0MExHbDlKajEzWGxRZ1hIUmhibWdnS0ZkelgzdDBMVEY5SzFab1gya3JZaWtnSUZ4eGNYVmhaQ1lvTlNrZ1hGd0tZVjk3ZEN4cGZTWTlaWGh3S0h0bFgzUXNhWDBwTHlCY2MzVnRYR3hwYldsMGMxOTdhVjU3SjMwOU1YMWViaUJsZUhBb1pWOTdkQ3hwWG5zbmZYMHBJRnh4Y1hWaFpDWW9OaWtnWEZ3S1kxOTBJQ1k5SUZ4emRXMWNiR2x0YVhSelgzdHBQVEY5WG00Z1lWOTdkQ3hwZldoZmFTQmNjWEYxWVdRbUtEY3BJRnhjQ25OZmRDWTlSMUpWS0hOZmUzUXRNWDBzWTE5MExHeGZlM1F0TVgwcElGeHhjWFZoWkNZb09Da2dYRndLSUZ4b1lYUjdlWDBnWDNRZ0pqMXpiMlowYldGNEtGZGVWSE5mZENrZ1hIRnhkV0ZrSmlnNUtTQmNYQXBNYjNOeklDWTlJQzBnWEhOMWJWeHNhVzFwZEhOZmUwbGZhU3hNWDJrZ0lGeHBiaUJjWTJocElIMGdYSEJ5YjJSY2JHbHRhWFJ6WDN0MFBURjlYbnRjYldsa0lFeGVhU0JjYldsa2ZTQmNiRzluSUhBb2JGOTBYbWtnWEcxcFpDQkpYMmtwSUZ4eGNYVmhaQ1lvTVRBcFhGd0tYR1Z1Wkh0aGJHbG5ibVZrZlNBS1hHVnVaSHR0WVhSeWFYaDlDbHhkIiwKICAgIkxhdGV4SW1nQmFzZTY0IiA6ICJpVkJPUncwS0dnb0FBQUFOU1VoRVVnQUFET29BQUFsOUJBTUFBQURCV3pXU0FBQUFNRkJNVkVYLy8vOEFBQUFBQUFBQUFBQUFBQUFBQUFBQUFBQUFBQUFBQUFBQUFBQUFBQUFBQUFBQUFBQUFBQUFBQUFBQUFBQXYzYUI3QUFBQUQzUlNUbE1BSWxSMnE4M2Q3N3VaRUdhSk1rVDkzNzMzQUFBQUNYQklXWE1BQUE3RUFBQU94QUdWS3c0YkFBQWdBRWxFUVZSNEFleTllNXg4eDFVZjJQUFRlNlQ1emNoc01LL1FzMkVKR0FnenpvZGxpWUZQTjBhMmhWa3lQNUpZVnN6akRoQmJ3bG5TUDBNa2dZRDBFR3hqbThmOEFQTVFFTHFkeEphTmdaa043QU4ybHg1WU1EZ1laakFRaDREcFhwT1lZT1BNMkpaK0k4bVc3cDVUZFI5VmRhdnV1NmR2ZDMvdkg5MTFUNTA2ZGVwYnArclU2OTdiYXVHYUpnSXJkK2E0UG1XYUdrQTJFQUFDUUFBSUxBMENsLzFjMTBlV0JoQVVGQWdBQVNBQUJLYUl3TTI1bkk3LzJCUlZnR2dnQUFTQUFCQllHZ1RHK2J6T2swc0RDQW9LQklBQUVBQUNVMFRnT0ovWCtlZ1VWWUJvSUFBRWdBQVFXQm9FK3NMclBQRzduLzhwUTFIbVh4RDM1Ly9Qei8wYzNhNyszSnZlOTJPQzhNelNBSUtDQWdFZ0FBU0F3UFFRRUljSnpwK3JaSkJ3TWovUGxBOHJIQWdDQVNBQUJJQUFFQ2lId0kza1VhNGZLbWxYaE5mWlZTaXRUeVRTbVVwQUdBZ0FBU0FBQklCQUtRVFd5YU5jVTFOZUVsNUhJNjMyZmYrcXlvTXdFQUFDUUFBSUFJRlNDR3o1dm41UTREYmhkVFkxWWNTMHB4RndBd1NBQUJBQUFrQ2dEQUw3dm4ra3BaUFA3d3cxMm9FeEg5SWljUU1FZ0FBUUFBSkFJQ2NDcTc3L3VNNUtIb1oyZW5UYVRiNi9yVk53QndTQUFCQUFBa0NnT0FLM0owNm4wV3FhN3h2UGhOS1JnMGx4MlVnQkJJQUFFQUFDUUVCSGdHWXhoenBsd0Y3SGVEcUg5bm8yZEM3Y0FRRWdBQVNBQUJBb2prRGJYR0JyOWRqclBLVkx1c1AzZFFMdWdBQVFBQUpBQUFpVVFLRGpHeStUcG8wZXVxN29vdTd3ejNVQzdvQUFFQUFDUUFBSWxFQ2c1Ky9xcWVUak9rYzY4VGIvQ1oyQU95QUFCSUFBRUFBQ3hSRlk4LzFOUFpWOFhHZGlFbzNqQlhvMDdvQUFFQUFDUUFBSTVFSGdOdk9NZEVzK3JtT2t2ZEY0a3RTSXhpMFFBQUpBQUFnQWdUd0kzT0ovekdBVGorc1lqL0MwYmpKM2Y0eEV1QVVDUUFBSUFBRWdrQU9CVS9PMFdrczhydk54SStrdGVPVzBnUWh1Z1FBUUFBSkFvQVFDTzM3WFNEWGdJMnpHNHpxdGRieHkyb0FKdDBBQUNBQUJJRkFDZ2VRN0I4VGpPbWVHcVBhQ3ZuSjZ6U2duYm9IQUJTRnc1d1hsczJ6WmxHclNxSXlMTkpOTGljTUUxc2QxV21QekFaNkxWSEo2ZWQzZTcwNVBPQ1FEQVRjQ2EvNkwzWkdJS1kxQXFTYU55aWlOZDVtRXliTnAxc2QxYUxQbldobnhEVSt6dW04K3JOUndoYUhld2lCd2czOCtXWmpDTktjZzVabzBLdU5DYS9DV3hHRUMvclJvY3RudGVDRmZPZjNzeE1OS0Z3bytNbHRpQkZaN2lkT2pTNHhHYlVVdjE2UlJHYlZWUUI1Qk55VU9FOXdpdkk2WmRtc1JYLzU1MlVmRE55c2E5eGVGQVBXUGk3aCtjRkh3MmZNcDI2UlJHWFk4cDBOZC9WdW0zRFo3SGZOeG5kYmwvOVhrVzREN0VUNGF0QUMxT0s5RldPbmpMVk8xMTEzWkpvM0txTDBxQ2dta2V2Tjk4M0dkUWhMbWhabStMTFFVNVp5WCtsZzJQV2w4dmJkc1paNXllY3MzYVZUR2xLc21YZndPZXgzemNaMzBKSE1hTzhJU3g1elczR0tvVGE5QXhDdDE2NjNLOGswYWxWRnZUUlNVMWllbnN4U1BoTks0NkxHQzJJQWRDTlNJd0duaWd5STFDbDlHVVZXYU5DcGpoaGF6d2s1bk1SL09NVkFkTFVjeGpWTGp0amtJMEVNS21PelVXUjFWbWpRcW84NmFLQ2lMaGd0MEhSVk1OVFAyMVUvLzNDKzUrNTRQbDhpZlRydWNEMHVrUTVMWkl2QUw3L3UvMy9pYSs1NllqNnI3aGZmOUVpbjd1RXZaWTZ6eDFtbE0xWm8wS3FQT3VpZ215LzY0VGpFWkY4Szl3ZzI2SjN4a3FUZVR0bjMvNlF0UkZKblVoY0RhWi96bWEvdXl4cHMvTHNxakxEVzJqOVlGRHVTMHFqVnBWTWJzVE1qK3VNN3M5SEhtZkd2US9mQmZpYm5PYXQvM0R6WGhOL3JuRDc3OEphKzc2NUYzdmV1ZGo5ejF1dGZjODRxSCt1ZEhFY3NmYy9TOU12cU5kNzN1SlJUdFB6NkpvaW1nY0x6eDd0ZThvbjk5UTQxZDJ2QWQvZk1IWC9McXV4NGhYTi8xeUJ2dkp1VHVlOGovRGhzY3YrMC85SXFYM0h2WFYvek11OTU1MSt2dXVhOXZUR2hXZ2pHR3FQaHRtNEFHMGVpNXcvaHlLa3RNbXcxU2VyNVZTVGJwWXVWQlpSVERxMGJ1TnJlVnhPTTZOV1pRbDZpS1hvZStYV2Q4SGZVNDdpWGlVT3pQK2pFeER1MnFwWW5KUVdoUGpWM2E4Q2lCQ3hNMmszakl4VjJWVysrdDVUUThpRDlKcG04VUpaK3liVXk0NjZ1MVpKTXVKaHVWVVF5dkdybEgzS3JuNFRHV2lsNW54emRmd2VaeHljMHI4anAwc3RKeTdTcklKem4ybE5qbERRNHN1Q1ZmdVVUNGFCMjFTS1I3SGZtUjIwQmEwL0hNcHl3NVdtd3UxbFdWeVNaZFRESXFveGhlTlhKVDFjM0grS3VhMStGeHRURmM5cmprNW5VV1FrczdsWmFyRzBiVGY5THJIQ214eXhzVUZwWEFicGdFSk9sMTlCcFNPL0xHbi8yNlNTbHhpcklFemw0U0NWQktJR0JwMGl6bEhjKzN5cnJrSFNYb3FJd0VKQmRFNkhOcmlmcmFDOHEwVERiVnZNNDR1WSs3eFNVM3J2UE5TTFY5STRwdkh4OUcwUlF3T1ZJNkd6WFpvb2ZmWXdITy8wNUxxUy8zRFU1anluMzVwWEY4NHpmaDEvSXArK2g4TEN4WWFxdHhwSEd5U1pPTzlPR1dKL1hCaTFEODAvcVdENGFoTW1aVXFmSnhuYjBaNVY0bzI5VTN2ZmZ6ZXJJZml0YkJjZ3VnaEZkTTVqZjl6ZmY5U2lDUXhYNzc3MzcrSDJ3b1BIZSs5MzFmSkxNVHYvLzQzMzNvenFFU1RjRjMvMG8vWWpqLzhyK2pSeTd2SGVINlN6OGVBZVA3WC90M1AvUXBWalJXUHZnVE1kcy8vMy8vempEQnRYcm5jeVRFODNEOGNQVk4yY3J5ZDBVbWlXS0NVQUlCVzVOdXRiaER1LzVjUTl6YU80aTZaeEJiTFZSR0FwS0xJZkEwZFk3ZWlYbFplb25DWG9jWGMxU1BFb0Y3Z3lnLy9aei9la1JUQW04Tm82OGZLdFE0dURZSUdMN3JKQ1lpUkFoc2hjZzk4VGxwZUh4bXdHYUhuMVBTZ0pTdXN6UWh6WW5MVm5iSDl4OXVqcjV6ckltalNjdDE3KzlRalc3bE9hTFhzTFJRVk1ac0RFQ3VyVnNxWkRicVpPYjZiTkVIRmZZNkkrZkNCaG1ldUJ3ZmVneGluWStMclBVRng3ZGxLcjVzREhJNFErQk0wa3UrTC9CVFZqWk5kcm15dW1lU20za3ZtOU9WRk9VTzhINkNGSFFLUkkzc1RUcmNiZjBudi9zQklXejEzYjhsTE16Nm9CUXFvd0RnTmJMZUlxcWtSb0ZURm5XSDBMZW8xK0dUL1ZmdG1wMUttM1NkSGZka3RQc0ZibTFtY0VmYk0xMEdxZ1RPLzBoR1dhbmgwM1hrNXBMYjlOdHVoaWJGU0dWVFN0TmliN3paSkpYblZCZFhrdzY5RGx2VmcvU29HUCtMYTg5U1VGU0dCWlFMSUxXNVJ1Wm9HMXp1UXhYMU9qd0UzYlNqS1FEd25aM2pNZU9UOWxpcWNJT0hkdGxMVGUxSjVCek9Qb0pHekE2ZWlXNlRBVGt1T2tsR05KR3lMZ285U1ZPTmNNRVNXeHBBK2VKY1RWcjFPdElDNWE5OVdJbkt5SWQyelZ3anJwT1NCNFErL2IvTm9DOFFObFRVNjV5Nkg0U1YvWVR6WlRrZGtaOXJva1NWd1ZhZU5aNnZ1YzdtUTl5T1JHNDNRMXYyMnVjYktVd0hRazRLUTVPaTJ0bktraTFpYWx5OXpnaEdxeU54ZVowcjFpeFJHVlpZcGszYzRXWlM4b0RRc2QrZHRucEorVDFXdUtqWDZidkxLSWZTVG9ranpzNjVQRWZxMFVsTjF6UXFxZnd5VVk0RmNKbkhBSGpNK3NvMFhLaGpjSFF3YWFsbUZMZVZyU3d2d20zT1NMMEZ5cmJ2YU5JT3IvUDQwRnAyVklZVmxta1RxZkpLSHhDYUc2OXpHNVZ4ejRGazhDaWlhNDFIOUhscFhvZVcvSXpIVEJ3WkxSdDV4SmJsKzA5bGxKdndUNTNxdElUM21oZUlCMXprZEdXNVc3eWFBUXFpc3hCd05tbUgxK25hQmFJeTdMaE1sMXJwY1ozQkxPWTZIcmZyZ25PZE1TVnhMZUxJL1Yvbkloa25wY3ZkVGRDRzVONTA2MmhPcFFmK09tc2VQWGFNV2FOU2U0eS9hMUFRY1RVazBNdWg3SDZXWDJwSVdScXR4cGlBdGpacHU5ZHg3aUdnTW1aUXpmSjg2M2E1bkhmbXhldVFhVG1YMG9OWEhuek1BVUdidTVHMDJTQjVyYUVqN1hLVDJ3STRwenNQd2RuSk9sc3R4SnlGN00zKzUrWFdOR01SMm8rSlpkanNjalJmTzJlVHRucWQ4NG1yUktnTUZ6SlRwSXNUUk9ZTHl2TG10ejhuWG9kZnFlYWNIVWtFbkFjcURpZ3RYZTVlYjh0M09heThNQzRvMzdwRUxuMjVpUTlqcEhOdzVWbmVLOUZNMEhJcHkrT2NhODNVZjI2MGNqZHBxOWR4dzQzS21FR2RWM3BjcHpjblhvY1gwZlpjNE1vSGdKeGRYOUIzT3AxV3E1ZDgwNDRycS9taVgrcDlZeVdGZzJNYXprbW1GRTZ0ZmpjMUcxay9SNms4dFVWV0xYTXVaYmxmZE50VGJXVlphRUh1Sm0zek90L2l4Z0tWNGNabWFqRmphZ0dsSDlmeDU4VHJuRklaVDF3UUJxL0VjWFdPUWQvNXRDczVMVkU2UmJ2U3pBZWRUS05TeVlJTk0rdngxaGlCTGNmeWZNUWh4VXlpKzZrRzZpbHpscks5OGsxdXFxV2ZJK0h1Sm0zeE92ODByV0NvakRSMHBoUFhvUTdadWJxVWtTV2RST2htc0V3aDJtT05pdzBWeWJEY2ZaL2MyWEo2M293amJ2U1dNT05iY1ZNbzhteEVIcWUrTVNCYkp6NWxSTmQ1T21jL3kvcldoWlIwSWJYRlZpMnpWSGFZb2MrSWlsVEpvV2ZJWDRMb25yTkpKNzNPRDZYaWdjcEloV2Nxa2Z2Y3BwMEQrZlFzYVcyMW04NHhqVmlQTlM3a2Rmak5zdTduT0RtV0xwZGJDa2JzenZTRGxPTnQweWoreGNrazA5aXJrbHY0WHRWVUdlU2FycVF5dEU3VGFpYzlhZkhZcW1VV3lsN1B5dmVBaXBSUjZpd1JTeDZmMHFSTnIzUCtWZWxZb1RMUzhabEdiSi9iOUZrNXlkU3RkTXVsckpMS1k0MExlUjJlcmx4MVppazNnSDFYVnhFY05uQ2RHS0Q1M3FGVDlIeEhFTkNWdXNiQW5kdlB0NGJRakROSC9jZFVlODVkdDFCTVhmOVZ5eXlVelp6OHNrM055MUh3dXBDdFYwNUtreWF2Yy9VUFg4UkdJNjV2bm1Ua2pNcklBS2orYURrdzJDc25tT3FyV3k1bGxWUWVHMU1ocjdORkNZNmNXUVpqSTlkQ1VMQk81RHBuZGF0emt1VE1jRjRpQ09qZEtycUdnODVKbXBCZXBrTWhOUzZ1ajY1YVpxR3NjMTRjQXNISXpOR3JEME8xRy9TZjBxUUpYQnBpUHV2dnZmWWgvNkg3ZjFTK2R6cE5jMVJHR2pwVGlaT3JJTnZsWk5OR2U3ZGN5aXFwUk1NdTVIVTR4WVl6Uy9tSWhlODdHSUlWTnRmNDlkUi8ycEZ3N3NrRTIyNlZRb1RBSHFZSUlmdWpMaUwxb3NyTGZzRkJxb1FDa1ZYTG5GUFpIdkc1TGJLQXZzdktTdlhrQWxCNm5RTEFvRElLZ0ZVTHEzeEU4cVNjclBGOGVKMnN3UXdaTUY5RE93Z2pFZWw4eUhRbWg4ZnRtdFpOOVNwNm5aWkVMbVdhMldxMXN4NFJiY2tGME4yNkMrZVFWN0hNZVpYdEVEVFhIQ3FBbkkxQVdwTXU3SFZRR2RtQTE4dXhUdWFmZGNySW1TTlZWOWNaT2JVSWoxVXVNdGZoTmJLMFJRK1dSNWRqN05rWGthNEZFUnFyRDZkVzBoa0w5cXA2SFI1RTB0Vk5LY2UrMDUySGllUVRNQmZWUlh2VnlweFgyUU9DNVN3c0lmNExJNURXcEF0N0hWUkdZZndySmhpVCtidDYxRXpSKytrOVNtYjZjZ3dlcTF6RTYyUlpWWjhGdWphMVpUL2lQT0oyNExzMmZNb1Zya21wdkdvOWNLdEY5c0hYRlhlaDZNREJVKzVZRVNOWE9EY3p1T3FLOXFxVk9hK3l2SVB0ZkROWVhXVlpZRGxwVGJxdzEwRmxYTFNsZE1qOFM5cy9KZTFldE1LdGxzY3FGL0U2SGVKUDA3UEhBbDByUFcwUjU1d1BEakszSlM0ZW9McHk5S3Ixd0szV1FHSjMxYTNRbzlrbkFOZUZrS0ZiUnEweEZjdk12V0dlMlM4ZjczTWRtcXkxUEFzcXJFUDRkUjFsSyt4MVVCa09KS2RHM3FmcUs5U0ZLNXJ3NDVWZDVmNkNnbDVSbGRtcmJLWW9KekJ3ZFg4N25CdGZWZ0YwYmpwTnNqWE4zQkM5cWw2bnc3aWxMaVVOc2s4QW5yS0lDK3VodldwbHpxMHNGMm95TjViUU9FVjdCTittUTZ2Q1hrZnNQMDRjMGtDZUFnSnMvV1dINjN4bXZqc0ZuVEpFZXF4eWdia09XYUhEWndRWkJZNWwyNWF2U013QzdGNW5nYzlOaTBubHJnMlQzTFF0QVZ4S1hkSG1lMlpGSHJNUTF3bkMzS3JrWmZTcWVaM2N5dTVUb2E3bFZRcDhCZ0twVGJxNDEwRmxHUGhPK1ZaMnF0MXl1WnhTeXltWnRGeUdNaFYxRERrNnF6Z0gzbmxNZlRoaXdBSWRUL1RjNUQ4cFkrMkhCcmI4cCtPTUZpM2tWZXVCVzYyeGhNNzlQQ1NOVzQ2eVVDTXQwZytEWkFrb0ZFKzU3UlpLb0RQblZyWkRoVXBaZWRTbDRzNUFJTFZKRi9jNnFBd0QzeW5meXNkMURzdmx3a09FYnJta1ZWSjVsRzMyRURuT2daNHFTdjhXd1RFTGRBdzlSLzdETXRaK3hHMkJ6MDNYTU5jNWtOQzVYdXZRb3ErRVppK2RDUmxaUnc3aTJxNFk4aXA1SGZtRVVoNWwyMVFzdHpldVdJaUZUNTdhcEl0N0hWVEd4VnFNZkZ4bm8xU21ZcDdVTFpXMFVpTHFHQXA1SFo2U3BhN2pkRmlndzRIMi9jT2VqSjVZbEY3a2M5TTFlSjExaVp6emxCL3RpbVgydkhtZmdMSFVUaG1TVjhuclNHWHp6R0c0MzNTOTVieU0zc3VWSnJWSkYvYzZxSXlMTlIvUkw3amVCWk9oaWpnbDJzMWdta0kwZFF3WmJrVFBkRURzcVIzQmlCam91cUluRTNkMzBHRGNFN0hXemN1RDBzZi9MSGsxamtRRjM2MmtGRy84MGVYc1hjbUN1bGtaNUgwQ0prdE96bml2VXBtbHNwbGxJbDE0amNpK1ZaaFQwYVZtR3hCNHppWmQzT3VnTWk3V21zWlVmZTVlSVYyWExVN2JUZWVaUnF6SCthWk9YdlJjKzhTZXFpYVBuT2phMVpPSnV6WU54dmRsOUtFbGV1QzJmUXYzdkpFOE95YjVpeUZuMHU1VnRKRi9Qc3lTSnNZMlZwZWZsYkpVZkxVeVMyVnRsbUlxSTk2TXVtbFNjWjhQZ1Q0MXlhNkx0YmpYUVdXNHNKd092VVBWbDc3cDRjeVhsa2ZvNmpyanB4YmhjYjc1dlk1WTlVanRDTVlzMEQ1NDJxRjMvZS9JNk8xa2djaStONVBVaGFGNFZiMk9HRU1TZWc1RVZ2czVURzlkb0Q5MGlLaWRYSzNNQjBMWmpUeGFNV2MzRHlONEVnaWtOK25pWGtjY25VWmxKSENlRmtHTTQvUDM0S29hY2x3M2c3cWlqcUdJMXhGZFgycEgwR2FCMXNkS3lMdzN3bWNkajlUQ3kvQkNuNXV1WVY5SG5sVnhQalZKejRSZlNZSnFVRTY1YWtxdUFSdWk4dHg2bFR6dFZuNWx1ZVZkemFNUmVCSUlwRGZwRWw0SGxaSEFlSW9FZWVhbW5QRnpUYzFrdU9aeHZ2azlKVzh1cFBkYUJ5elE2blZ1OW1rbi9GaEdkNVAxc05EbnBtdndPbUxsZ3RBN1NVTEhsRlBudSs4VWZvRytjMmRJWWF3bjZGWHlPZ00ybFh6S2Rvano2WHAwWGpvcDZVMjZoTmRCWlZ5a0RjbVBOKytWeVpKZlhrUlh0MHphYW1rOHpqZS8xMkdma3Q0UnJMTkFxOGdSRDBkSEl0YjJXYzNlWWovbzUxWHFnYW1TcWYyTGE5TmU0ZG1mMXFGMHBFVFpOV0I3cnVsVXltNDNuU010dHBkZjJWTml4WnZZMHNCMHg2VTM2UkplQjVYaEJyditHSG5JcUZ0QzhDbzFUNzdLcEMyUm5ackU0M3p6ZTUwUmNhZTljYnJWV21lQjFwRW5uWnR1dGJaazlCVlZCeEZlN0hQVE5jeDF3Zy9zYkNlZ1l3SWQrTnExUnFoRUtTSi9iYXRweTRTOVBFcTVCQmRSOW9Dc3l2WFJkSmQ4MENVQ0k4TE8zYVJMZUIxVXhnV2ExaHExTWJvZUxwSGxaNG1VT2J6T3MzN3ludjc1QS8vejU1VEl3NUhFNDZ6ejkwTTd4SjMrM0Y1d3dEZjU2TWdkb2w4NDVmeHNuZEZpbjV1dXdldUVIOWk1WnEzSmRwNDNrWW1ONHd2Y0FQRnNGVzFWMzBLVUs0cFhMVEZKRWo4ajRqcG1rZVFHUlVVZ3ZVbVg4RHJUcTR4bmZRRjFmL2YreUZCVmY4N0R6M25wK2YzUHpWT0d6KzUvazg1MjU5Lzg4L2Q5N20vMjJmTHBldjBYZi82SC9tQ29jNlRmL1VlWk1OUHJYUHEra1BFN0prNkpxMy8rdWUrOCs3NXVHUCt2Zi9JZS8veitIejBKNzgxL2owVkdYdWZTRzZsYVU3aGJmZUkrTTJWbzkvSmNoR1gwMVBaNTVYMU1BdWhLZGlhREhHUDFJS01QL3VSOS9mT1hmN216VEpvK1RibnhxdlRBb2hBa2dhODlhNG04UEc5WDA1NkFXZnNWcXV2cG91aFZLYk04czljVnBmM0RGL2JQLzFGSzR4U255aWRXWUVETVFLQlBOdVZ1MGlXOHpyUXE0KzB2SWszNXVyNmRVYVM1aVY0ZGlBSjluVTNoRFkzNE40anhWUXBsZFYra05INnVEeFdXMU9ES0Z4cEo1ZTFoSXRHZktIem52NTZJYnEyODc1ZmUrSnErWk9ySzZOVjNoR20rZjVoTXdCU1BHUUt2cy9vL1puR1REV1lkbFFvZUswbSt1R1ZmTENDMlpSWUpNeWZKRTd1R0p2VVRQQ25DOTcvR2pHcnlQV205VzAwL0hwVFNaWlZDZTRvNUp0bHlSQ0F0Nno5TGFiNy9nOVcwU2t2dE9iUk5TeFBGeVVreks3dnkyMUxYcnhsR2tVWkF1Tk1qZzRqYlBBaGtOT2tTWG1kS2xmSFpvY0hTLzZKVTlYRlFwbTZpcGk1NS9wY3BSTEZLY2I0UlUrUWhBZ1VTR1p6RUhHbWhHMTdRVHlRVkJOazNLRW4vV0pBZmZQVTlrbC9WU1hJRi9iMkk3Z3JTV3RCUk1lbmpROGxsL0hvY0o3M095b0REOG5Kd2k3SmVNMFRvdDhIQmlJL3IxQlovTzNsSXRBTXBQN0ZLZDFQNk8wVmphZjlicUNMOVA4a1M1K1R5cXZUQW9veUJpWjdaQ2t5d2J0cm9PazJDejdhN0duVGtET2JYNjB3MTNsVXFjNlRzeWc1cnlWZkNxRUpkeFdyY2xmQU8vd1VReUdqU0piek9WQ29qNkp6TzczMU5qd3poK2ttQkVqYVhsU2N3OTcrV3l6TTBsZHluczhMY1VJT3JUVXphZU4vaGRZWmhndlQvWUJ0RUNOVitEbzEwYjZQWTg2OWtSZGJrQk9hbkRJWld3dXVzY25NOXYvKzFmU0g0MjB4K2NlOXhuUEE2ZWJqRnFvZXBtUzVYTG93azEzdkV1ZW5vc0VFd3U0cVRib1VUcnBoa0RmMXRVWmJyOTc3bVBnNThwNVdua1VTdnN0Y1pjWWtkMjJvN3VaejJGcWNYQjkrUE9mVEFxOW5pTXhkMnk4UHBWU2x6cEN6cmV2M1ZMMlZOLzVsREYvR1E5WmtqRXVRMEJES2F0T0oxUHYxTEh2bVpMejVKa3lYanBsRVpjdng4L3Z0RHl1S3Z5QkNTU3luWmVqV09ZNjN2WDM5ZXEvV1hWSjVYR3NxSnZud3ZKdmJZK3RYM0xLNTY1dysrL041WDMvWElJNCs4NjUyUFBQTEd1KzUreVNzZTh1MTlmQ3dtRE9YMU9xU2gvMTNzYy9oNlA2dHd2aW5DOFUvQzYzd1dNZjBzeGEvKzc4enZ2eXhtalVNZXh3Z2ZRSVhQNUJiYVR1TFVsbER3TUdQaWVMVTROOTFxM2NMNVdZNjQ5Zk9kbStiUmdmOFBoZWsvNjhjcGVNV2lRVE5KWHBVZVdCVHBsTXR1Z1k0aWFTS1o4T01XR0FhY25tdUdMTVAvamc5UTRPMXN6dGREdTdJa3FVVHlxcFI1UUpxeEwvMFA5TWRXTEJhWXJ6bjA2Uk5USGdRY3laZVluTkdrSTYvelovc0VNVjNmUE1rRXEwOXM5VmFHR0JIN2p3Vlp2NDNrYjJacTBYd0dhdERicENYUERjMlB4NGkyZmhZVlFVd2ZrMXhSZk5GQVhxK3pwUTNzNlM3NWNTN1Q2OUQ2NmhNblVoOVJpT1EwamlJOWxzUW1jbHNlN25YbUhrcVpqdDlnNm1mQ3VOcVhoaEtVOXhrajlRMDVYaUpHU1ZqNE9RMFA1UFhKZEZ4MkdONDAvZCtyMGdPTHdyV3A4SFRaVHJtU0wyZjd6YnA2bko2R2lXK2x2OStUekdKQjlPR3NoQ1hqdlNwbEZzcCtsSStFbjh1eXNmdEpER1lDemZabHdVcnF1Y3pKTXBwMDRIVld2NUFBbHBkdFMxa0hzUDdLT09hc0g5c0lzNkVCc3RtQmhGRno5RTl6d2xjSmRibHdtN3JpSHRPZWltaGgxeDRSS2daVzdoU1hHTVA3M3lOdnhPOVFFMHd6Q0hWUmU2WEhXcjFNWTBtc3NPMzQxeWNCaCtRM3AzRWM2YkVnOWpyN2Viakh4SnorYWdMaHVZbkxmSHJpdG9BaU43UVRYZWRCdmpuemdDUWZzZHJ5SXRSMnczRFQvNzNLdW9yK3dmNDA1TUQ5VWxBRmwvQUpHTGFHZngvUzl5MlZGY1pWL2E5U1pxbnMwNnNrNDBqcVFRTVg1MnJnTVVVOVdWWGRwVXcvSnVSU21yVDBPcXNENG9xdTVKYXlqbHp0bGNIakRmL3hreWdYVWlyN1UxSVJkMU1EajRhTERCNlZibGZUVWhwL1RBdFdpRnp2SmRIU0ZyaVJ6cXpyVExIbG4wL1V5RGR6UGFqYlRSeTUrcWIzZmg2WGdLNXVpNTNRWVpTa3pVUnovc0d4SGtlUTE4bkgzU0ZtMDU5RWVjZ0FMZmJ3WlJxeVBEY3Q4dUhvanhxcGRnellqZWpnbGxINkJqVnFNRDlkaldkYWxscU9YT0hBOUN5ZEs3VkNQcFdlZGNsNStsVitVdmZGRWUralhCMUgwVzJ0Z1NwbGxzcWV2Y1gzbzNPbGJkTFVNZGtaVVZTR1lkWmFzc1VSMWtsSFRub2R3ZlFiLzkvd0YvNEg0czQwbHhHeDFGa1o0bENjMHBtSk41eHN6MzBWN0lkSG9mY0pMMzBGUXhwL055cGk2SFhpRGoyS3FoTEk4RHJSWkN6TVE0ejdiSWRsMTNwVUJPRjFkdnp2RHJubDBwVHFoYUlZajduSjYrem40aDRRczZYWGk2UlJnTXhVWENxTnd2TGNkS3RsUCtKR2lTWkdBdHZ0RGxuelVJMmdaY0VUOWI3QllhK3kxd21taVpheEE4VmN5MUYwUW91dVBWcW0vTmFZV3pUcGVDNGZSOVFRcWxKbXFlejM5QlY3RTZyYUc5NHBsNndHalpkUHhJQ0FTMm5Td3V0OEl2SDhySVRtOWo2Rno5TWJYYzJWc2VwUmx2cG9rd3orNnJ4WEZYbVdpU3pEUGhWUEgwMUo0OStPaWlqZFE3NWw5Q2hSZGlERDY5eWNtTmVNdVNaczAwd3hkcVc1RG4xQ2JVUEoxMk4reS9xOW9IK1lkblZ5YzJjY0h4RW5XQ2d2Slc4SzBneG9LQ2h5M0dMYWViNXowNXgyVjBpSmZ2citYaFJ1ZG9DQTNxMm1ZZUN3TFpYZXliY3JKdmZVdGtmK0U4TllFMUZmS2QxT3pGazhWS1hNVXRrWGFTMnRUd1pnc1dGU3JFMHhnWVVWVjNPcFUzZ0VYRXFUWnE5RHc1VHphRVgyYll6MHgxTWhhelBMTUpXbFNPUjdXTnpqbWp6cXNaOHVJcUtKdkk5R0tIcFVQbjF0U0JyL1NhUjJPSlEvaWlpMUJESzh6b2lPdWY0ckxTTzVhZC9WYU9KR25pSHIwakxLeTlSSWttQTFGby9wSDI2TjhuSDNpVGxySDQ4RjBqVlVjMi9kSEs2cDJZKzQ1VHMzUFNheHFpZWxIRWIrVTFvK3piM3hLbnVkd0dFYi9weEtUSTVEbjZBN1VEZ2cvSHovM2NiRXFNZkVvU05KTmJKWG9jeFNXZDNjamtsVHkxU1BsRnpuUWt5cWFidWNxZnNFWEVxVFpxOHowQ3htUkFsb1ZKdHkxVnNaNUdIbzJ0UHpzL1psT2t2VDcvYWpVV2lmQ3poVTlXMHpSVzNvVzRLUWEwVkRsWk1SenZBNlBjNzBlelFaZ21UcGJPUmNvN3ZhMTNkOWhDV281UWlFZVN6NXd5dkdYTXJCTFRhNXNnWVpMSkF1M1QyTVFvaWx0elQ3am42dW5ZVysyYnRlMmpjcEdrU051dkVxOU1DeUlBRjBCcklVUjhhemw2ZXNXMXd2L3FtdmoxUjNtTGlaSjMxaEhxOUNtYVd5dWlzWk8xVmQ1NWpEd2dvaVFWYVRKcS96ei9YbnBJUVhlSHlZQWwyOWxUSGlxalczaVR4alNTcEZtNnBSYXk5a0JRcGUxMzg0SzF0YS9aa0VQRUwyaVpwZ3hDUjFmQlcwL1dzcVUvVnd1dGVSTy9TNkd4R3RVcCtYU1RWRUdibzNHZ01ZdVR5em1kRFVZL1lQMzVTUFcwejBzaVlYZlpZWVF5cHlwRzJvSUdzNWNqSFdCdk9kbStZaTdLb0ZXUFdJb25laGFuU3p3cVNycG54eDdhUVZHTWl5R0RLRmpUemlCZ1NYZjkwY3FBcHF6ZVljYU9OVktMTlF5eGlHaTAzVks3YWlpaVdKNlJUQ2x0M2kwTEthdEloL1lxZ1d1T1BUWmEyRmdLdld5cEQ5clhuOGRqL2hoMVFOYXcyUHViakZyMkdHRXZHbWdtelhFNVYvaC9QVGVyWmpvY0cyeWxROW5PNTFnaFg5WFRVZnVmUjNxSkprdU1mNmRVK05CempDaFRlVDMyUHVENC95Y1FzTE9ETkZHUGNpZjJQMGZGdmt1SU91VTNlWCtjNU5qMG5UVFRXelo3UHUramFjR3Qyc3NGZWhCNVlsQ1hmTXpEb25sMjRlQ2JRWFBhZ1pkUXhGakIxRzhhbzlSVVZxbFRMYnpFaTBFdXRjVzhUc1ZWUjNHWk5uTlduaGRhNXB5QWlzemNtSHlsRnJaWXpZUEJPanFwMkw4em9Eb1VEaG4yMFZFVXY0bE05d2lVdDJ6U2NxVDUrejA5WTlwUXM0VkptcWgwVkZPVmRMeFJqUDJQU1RZNERkWk5iUzYvUU1zeERXWStsY1BDN2YwLzE4M0dKbjRXb3lTNDBpSkJyTEhlMElZcW1IdG1iWmF1VTdONzFEbW1vNWlaSk9hU05jeTZpT0c0Smx0NkljS2o5ZlIrOGFVaVlBQUNBQVNVUkJWSVlZT3ZCeXhTQlpiK1ZEQUluOStCSExQTE9tcUVyMHlwYzVVRlliNy9FVG80NERWK0xRejI1VmZaY3dmVmFUNXZacU5ERWE1ZERWZFlOVloyWEl0WkhFVG9JWERXUGRhdFFVdzkxT2llc29JM3N2V2hXWFoxTTNGSDQ1dnRUYXBBUjlVMkdxSVpqdWRRNWtxYlZCcXRUTU12RHptUG41dXFja0RZV0k1T3FZNEg0c0o3ZHd1THNaeGQwWE9lbVRwLzFvSHl6cytsUWhaTmtUOWQ0ZTVnSnJDRWkvcS9kTDlxUk5vQkxRdXhYMTZFdGt1NGFZY2M3ajQ4SGlwbm5XZkl1bEpnM0R5S1RVclZlK3pJR3llbGtsY1dqUlJYU2VXak8xTUlHVVJDQ3JTYlBYNlJySlJrUkxtMTdYV1JsanppdWhRVXM5VUc5b1YvZnRzZENnOE05aHVoNjA1ak1KT0dUdnJyTExudTJLU3VJdjFPZHM1MXF5MUp0MHI5T1daZGFYcGZwTXRQUzVIdE5mbXhqK010VlBPaWxQMEhOeTU1bzZENlRFSTZXOGw1V1R2VEpXTzdKeFU2NWxNaDVCYWNXVmE0d3BwejRWRFdZZjlNcjN3S0h5SklJdjNScGJyWjQ1R0EzNWpYOHhCRTEyRnlPV21UUU1JM0dwVzY5OG1hV3l4aWx4YXFwMGJWcDBFZTEwT3E3VGt0c0NrYkthTkhrZG94TENkeW1lT0ZHb3NUTGtFUDk4YU9SRlk5Y0xhL2R2RVVaWDlFY2JIeHZhOCsydE1hd2RscTB0TnNubHRDTXRtYUJwbE9vMzZWNW56SHJScGVVellJcW1ySXoybUI1NzBqQk5qNG1KbVdyTFkzSmVidEhQZDBPSmp2OWdiS0N5UmVlbUtZbk1UeHR3NXpzM3pjdU1tcW10QzFIejB0VjQ1WHZnRU9nZGlkM1Y4RjcrMDdLd1FkSGpvenZwcGFPSmZVanZzRlJ0RFRtTXFmenZsUyt6VkRaYytnNDA0WUczZG9vMzBsRDRJNE03aWtUQWpVQldreWJJRTdES29maXVVMmlObFNGWG43Um16OW1TQmdtdG5PcFVqZmlMTjk1VitQclJTVWF1eWxhMjZKbTFuVm01bzZLTFlOdlhweDBaT2VTSVR2YzZiVzVzZEdtQ3RwaGkwY05qZXRJZENYS2krZ0t2azNCZWRtN1J6eDlwV2lSdk9wUTdYWHRLVEVkWlhPcUwyR2g2eVZ6NXprMlBLYUdtLzRHUVpJNzhsV3diRmZUSzk4QmhPWTVGZ2MwOW1MWjk5QjhtaXY4bFh0b3NreU1ITExWeGN4MnA3SGFzUFlma3F2S3VUaFIzSW1ZNnJ0T1Myd0tSMXJuMmo5d0ZvbG5GWVNLVzAvamF1b1BHVW1ObGRFUldpVFpPM2VXdWx1WGMzWFNpWml5SFVwb1RIWXRTRzJYeUxKMjZ3VkwwTnQzckNOTXdNejIxcVViNWtuWjBhZjB6YTdQUFZNMmpDaDA5SnVmbEZub1lQWUdRb3Y2TWhFUjFIWWdzZHhKeDlHVDBaa1NnUFdLTDc0eWp3MUNIRW1yNjIwWUVJWFB6L3IzcURXVkVDTkNsR1NoWGJOWnNQZ0JqUzZTMkc0WWhzeWI0dlBKbGxzb2Fla2l2WTV2ZGl1M0NSTkdNNUxoTklwRFpwSGVNc3dRc1lrZFkwa1pTbXFUVVZ4bXl3cFhlSThoeXJMMnl3cVZIayttOWFLOUtyaVZyanJYRCtKb3pnVkhpV0VmbDhxVjdIUmxyakM3YXJGcmlTR0hvZFJKTlUxaEswb0k4SVNVbmQ1dVpOek1LSy9zTGRTd1NuNXVtcEI3TDBBWlF5bVF6VGZRK3BkS09TWXROUy9lSUswM1dET0s4OGoxd3FPMHBBMmV1aHRGaVE2TDJ3Z1Q2LzBDazFzeWJHWHBNemlsQ0Y1aDU1NVV2ODRDMU10MnA3SVJzVXhyUjBXbGpra3psd01BSXRCbm56UlFzVm9mSlNObkV1OGtJU2Ftdk11UUNtOW4vaWs1azZNbzlKMzNsaTc2OHFvaWNPZG5ZeUpJM0E3b2NQQitxWE56VkdiMjlxS25rQm9tYXFuZzQzZXZJWFZTamF6aGcxWkxEZ0tCYlQzUXVPOHl0OWRwQ1M0L0o2c1JFNm03bmJqUHZaa2JweHN5azdUWEU1NllwcVpDc0RWVjJrdG5ic3VpVFVIMVMxQ1BLa1kyMVp0cDdyaytxUy9USzk4Qmg1bTBxTDEzNmtQNVJ6WU9IckxaL2hzdHlERVpRejJ3SmlGYXRiWHJseXl5VTFVc2F2bG5XNmx5NEZITXpBbkdBUFF0eW00SGJMSmp6T2lkS1daWGwyRm9xWThTUy9HZE05V2dyMDJvRUpsL2EvYkh2LzR1MCtPbkcwVmd4ek9CVWxIRVkzdksvdGRUa25lcGVrVWozT2tGWHJmbEQrZW9weTZLckozUStVa3ZCNFIwbW00UEhjT3FSazN2TU1pWXNMZVZxTTVQMkJNaSs2aHNHSWxhaDBMcm1TWXE0S0VxazB5QzRvK2QvVlJROXZRQ2QxNzFTWGJwWHZnY09NNWVOM1dqUHVaK1hFeVBRNUhFM3VheThHK1poL0Zkcm0rWExMSlUxWjJCeTlHWHR6OWc2a2pONW96UzRUU0F3WnVBbUNYSTZRZlpXeWM0a1RNVXlhNm1NUGt2eWQwTzU0Zi9JUWd2amN2NXpFZlF4Yk02RTliRGRHRThBa2gyemJKSm5SazZrOFZXRFZQVTJ3K3VJWTNPR2U1Y3pzKzFFemg3aGFSbStKQXNuVWhiaVBtWEprMFNPT3VHQW1kUTFtMHZLdWVsVzYxaEdkNk5FK2M1TnQyUS9aSGo3WVNSbGlvRk9kUnNuN2J6cVVvSkRhTnFFbFRyaW5DY0I1TU11WmtjdVBzL3FSNHZNQm93VjIyYjVNa3RsZHcxMTVPRXBhMy9HVm1XTk1FVGdWa2NnVjVQV2s3UmE4bWw2eStwK3dGaFhaUVQ1bUgwY204R0pxVlBCK3c3cmVGZ3dVWDNzdDhUSGlWbVIrSTZ6a01XK1l1UkdQbURQSUZXOXpmQTZyYytrMVRFRDZIU3ZzMkZxdE1PRlN3NVBQQ1luN2NmT0xVelVVTVBNSjVpREtiUEJtN1Uxb1k3SVVBRnd5MWc1VEFpVUJPbDFNcjdzNFVoYmljd2ZNcnhhU1lKSTdGWDNPdEpJOUcxRzhrUkgrWlNUdTViWFRHWXhvTkdmNlkxWlJHVWR4dmNGUStYTGJGZFc3T1JaakpqVW9rcUtoNDhGMVZ4bTlseE4yZ1JJamduY2hsZFhaZERxTVY5REkzL3FuS3c3SENzZk1CamR0N0kzU1RRR2Q0S2FZOXBSbHlLeFBGUGx5M1orcEpJb1RFMWkyeUJWdmMzeU9xMjFQekN6U1BjNkpyZGNZYlB1eTFHOTV1VGVZaHM0U1REcmhIVm1Va2ZnSFcyS1BCS3h5cHBWMzIyOW1tQ1o3dU5EaldpOUtXQjkxdlFhOFpNNTM2c2FxZFNOVjkzcnlLNVlYeGc0MW05VFZKTXpwWW5KSWMwb1FSWnNWZHRtK1RKTFpUY05aYVdIVEJveHNmV3BscEpqS2lNOWJoTUk1R3JTWnFyZ2FKbXpWZFJWR1IycTFHUzFmaGJSYlAwdlRZRzZwcWF1ZXpsclBuSkZUNTErVXpUUHN2VDhzZ2VkR0VyUWtNc2tHUnlGYnkxNVo4bEk5VHJKSmNzZHJzQmtnL1dZbkpkN3hNd2JHWXBKdmVJdFFPcTZKa29TWWVaS0Q1enozTFRzVnlqN0owOFVZZFpnRWV1ekNsQ0ovNVdMM0JDdkV5dzRxR01FYXYrSnZWWlZmU1Y4SUVveVZDZ2lPTGFUUlZ6VnR1a3A5V3ptbTM0dmxUVk5UUjVwU2p3cno2SjZWQXg0blhSUWJiRWpybjRUWnh1alJ1TkVLWlpYVjJXd25NUzhocFo5N0ZPZDR3S3pYZG1VTXJzU3JkQzEzdnhjS08xQWxIRVMzdkwvV0pCVUNvZHB6RGswYVJYdlMzdWRvMFRHSHV1Y2RDODdkbkloN2hITHlESlIyVFhFcTJxMzZTc2ZZNWFoOU9NSGRoTktGRXMrY0VRcHo3OHlRNE1pMXBmTVJxUDg2eGNKWlJ2aWRZS0ZEYlVHQ095dXBySDdab3VMa3V5eE8weE9tb3VRVTdWdGVxVzlqbEEyTVJoYVoxM3R5dlpjRVc1QUVFTUlqQmpSakFhVkJNcmpWTzU5dEpvcXczWjBkKzIzS1dQdHU4ZWhkb0o3R041bC9JdW1wRzJRWmlTWVduU0hrZFF0WFpBU1RmSkdTK090cUZYZFhpYzU3TnZoMGlXSzB2S1luSmU3dzh6RGpLTEtvc1JIRzhmS0ZnOGxiYk1NNVloYnpuUFR3UnY1UmRyejcwMWJ3QzFrZmU2eXJQMzUrNzdrKzBSMjlIUFZ6V2ZFL01VampxdFByZFFSOWFNbmhoREhyVHpib2swZFI5bjFFUW9iVURrc0hjVStrNjNId2xxdG5HMXpDbVVlc0ZhSlhxSE5WSXUxVWhFOWlraGFkMWgyL0xzUTZCQnVtVTA2a1ZnWWpkRlhLa3dleWF5aE11U0NxcklZMzFyNzVUNkp0aS9KaTM0blowdHFyYktjaHhXVlp4YjBTQkdqV2RxYlpNNVRWMFVLc2tCZUo3Q1ZxQ1B6ZENNNVlKVGpJMjU1ejAxSDdrb20vK1pOSjdxRnJNOHBoVCtWSnE1ei9zM3RkZDRpRXhYOFRYcDlxMTV5bTBWZDFLYkdZejdUWWszSnhCNHJsZHlGRmFvNlZ1bnl0YzFwbEZrb215aWFySk9FTStMU2VWU081RVNPWTNDbElkRGgraCttY2RqaWRqaVZlNDdrVVZ3TmxiSE9lY1RtL3FZUC9wWWsvSlJOcGRZQlIxcGpiRVF5cGNjM2JCRVhUSk5iWlBveFZGSEtSSk5jejkvVTg1YWhtTmRaL2ZOZmV1ZmRubER1S0pHRG9DZGJwakNVNUFDa0VQY3haNW5JMENBRWU5NVBCbVE2TjYweHJMT00rSUduL0I3OEpwa3cvUDErVGFweWM4QWN5bjNKNEpiTTZNbFA0Ly9jWGtjZ0pGTVcrVDNNcDJRZzhsckVUUjcrU25TVEhwQXU2eW1UeWY1c1FNaEZJR1MzelNtVVdTcHJISk1QWGhtWG5BS3h0dnVFalc1b1lSbnduNGFBcUx3MEJtdGNVT1V1czYycE1yYWt2YithM3IxNTkwdGUwUStzLy9xdlcxVVNhNFhKL3MzT1N3OGN2K2h4bC9hdUpGT2h5Mk9adTZwc1I1TnM1MzFFUXBXVkhpN2dkWjcxenRjRytQUGZVVUt1eCtUcGVKMEJpMDVrYUJBa2pwRUdOeHZqNjNXV0VSOXhHL21KanRDUUY5NktsVE9aV1B4K1p4aGgvSThvTnIvMUdZbmpXMkh5MTU4dnZ5UjJOYWFuaDNZVUJRc0VqOUtsaHJFOUtYSXZ2T2VQYm14RU4ra0JzVnFtblNZVS9ITHJacytSTmxmYm5FS1pwYklKMUQxUi9tZ1dyU3E5VDFId09pb2krY0lEaGpRZnE4TFY0VlQydDM4elYwMlZNUkNaR0Q5ZmU2TG9vUWJaREsybW9USTFMbnlMS042MnFwZHNrbGRVRW9lMzhvOTl6YVN1Kzl4ZTU2ODl2UmFPRWhJRnczUzh6akhubmNqUUlFalFvbzYvWTR6R0pjelJ5YXUrOVJDa0lWTGVEamgzNWZwV0s1YzRJbDZEOVczNUwzLzlsMUlPd29rbStqOTcxdUZvWEZFeVgxQ3pPcGZzNEEydTZnNTlQMzg3azFQUWE2WndPWU04Tk1sRjdnZjV5bWh5cFpWWktydG5haUZGSkZjSmlhK21qczdNY2VIdmN6WHBCQW9qV1JPN2lRaEpxS2t5K2pJWDVmZUJuNTQ0c3BSblhCUExVazd1cGtTTVJlazJWSFdrTHpoU1NSd2VSRi9HTkdOSzMrZjBPcC9naFZWdy9uS3UyZ3VlNndnVEhXWVVVbzVUdzNWZFdpczUwUklFQzJYQm1uM3VjOU1rdzFoaWN3MjErb1JLamRaWHpPdU1LZk1TbDJaMUdsemF6VUNLUGd1SnBOdHVHTTc2dHo4QkV6elRtek4vZXg3akVnV21KR2w1U21XM2pmemswb045b1lGYlF3MWJDVWFPaTMrYnEwa25ZTmlTVlI0Wm9zRlFUMlVFVHdYSnJNNGZ2UGRudnZnL0dmbW90NExicFpESzJLeXd3RjlmbWxrWEpaNllldmI5VFpOVTlUNlgxMWw5aDZ3Qi81LzhYY0pmVGhxT0VqbDd6RFNkdVU2SFJROFRPZXFFWUNVc1dPNHd6azN6Ui9URUZiemVwMjJzdittaTlMdlZua3dhL1ZvMzRldTJ2bUplWisyRmtYYjVBOWQvV0Mrbzg2NGpaVVpya21QdFBKc3ptWWc0RUdtSEp0TVdrNnN0VFUyaHpMTGhuUmpLQnJQb3FQaHF0RWZGZ05kUkVja1g3aEJ1bVUwNklVcFlUWHdreUl6M1NHYjF5cEJQaStWZGdSZmNWMHhOR24vZlkvejFZek9uVEVvc0tWRy9OcXk3TkhtOHp1VWRvWTcvdGZMYzhBeTh6b2dWMk1nb2V6QWlEV0FibTFhakgzSExmVzZhTTMyckxILzh1MmRScFc3cksrWjFMQW9GSksvQXZNUWxKV2pzMFlrWHp6SzZTRTJiN0FxRVRZVW5QMXhweTlKTGw5bmU4QUxUdVdwVGg3S0tGblZ0OGFEWkVSZ1JicGxOT3BIVU5FU0R3U09aK3ZqZFlNaDFLMXBlN3BNOHdqaU9jZ2x1RUpPY3orbmpxR091a2dSOHR5ZEpsY3VSdyt0YzZyRTIvdU8vR21UV1ZLOGpnUXlkdFdmdTIyaEgzTWhEbVFQYU5DaEZmUWdVNUkrdHQ2emIrcHJrZGNheTJPSEdCam5ZaDlQZzB1SUduRFlKbUpBWUN0UVMxSERqbGZXMEhWWXJNWlVOdGdTN05zMjRjU1FTMkJoQjB4QVlNZEpaQTBrdEJkOXNjU3JiT1h6SldVOWxCS3NpWFNrejYxY1l4eVNMcTJueGN2cStwNm5sTWJTSm5la2I0eWNnTmU0cU45bGU1N0pReHYrdXlFSm00SFdFc1dXNWlmQ3BFcUdvZVc0NjJKMFBsd0J2c3ZTREtUQ3U3SENGS05kaGtybHU2MnVTMXptUVJROWZQazYzRmdDU2tBaEtqOU1tM0l2Y2hEdHpwS2xLOXNwNm5YMVdOaXhtcEVWUWZHdVp1WGp3T2hGVXVRTmJqUFNKbS8wWE5teHhwNXpLWEJtS0dldXBETG01WjQ1YTQxejBVSnNWMGtsemNHYzd6TU1GU2U1TTMyTGZ6NnhVeGt5dnMrSUpaVDQrakxLWmdkY1J4cFppb2xJM29XaGd5c29idlFQRnhRcFlPSVBNZjI1YXBsNzdpVUI0OEdjWjZyYzVLZ0twZXFCSlhtZGRGanVjc2V3WG1IUTdIdGVSaTFiZDZqQlpKWGhsdlU2ZkM1bzRFckxGVk1mSXZFOFJ5YzFNcTFZZ0tnaWtOK25MKzc3L1F3cDNHQlNwM0Y2bm5zcFlweXFsSzdPL2tVcU5pRFd4TEJYcTI5ai9BeTZoUDFUMWsvdmlaeXFKdyszNkQwNEhlK3hkTTZ2NGZpVFVlM0lZVXhycmRmcENWWC9DcXBybnBvTzNySVNialFYT1RRY0ZmMDVQU3BlL2xuNW1SREYxV2wrVHZFNHcrZ3ZHOURSUFNUeEhHYUNVL0pPVG1pdG1oR3pabXlhNXBudXZwTmVSaTdTSmhyY2pLdDErOUtGUGNhRTNya243cFJCenlwZzZPL1o5anUwbWdSQ3BMTFBSZ0xOUHFhcFhScHVrMEpYTTNVcGg0MGdzUzFrNW0wUWNjUW4xM1ZiUjRSaVBtNURLSFZzOVZDeEsxbHpucmF5ZGZ6NVJzcG1CMXhtekVxb09panB4c01kY3Zqam5semczM1dxcFI5enVNQUNQWmJoRHE1L25DZkh5WjVoZ3JOdjZtdVIxcEpXRW9KRUJiQ2VLN3lMSTdiUWpNM3BMd0doUzY3cW5tdG90STB2T2g2K1lTZnRDV1h0M3hsSDJHRk1LN2xVRXhnemNSS1VvWWJuK0V3eHlGRG8vbmN4WFlnMDA0T0c0NnBYUlpqRzVSNUI5NG8yTzJhaTZOanE4ejBYVW5hVUUvY2hVMjZ2LzRIVFdYR2VGTWZYOU42aXFOTmJyZUVKWHNlVndZOUw0MUNOdTdlUXFpbHBDVi9nUFh5UnpvTjlrdDlzbmFwM1cxeVN2RTV6RUNJWi9nOUQ5dUhCUzZYS2FORkZKSEdZZlBiMlZLYStrMTdHN3lMVEhkY1JYM2ZUV2F4WVY5ellFeG13QUUxc00wVG9jYVd0a2NyQmluUGlOaFhDaTZwVXhaakhKRGlUT1JnMko2ZkdaU3BtTHNDaWkzbDJ0QzlyRVVKL0c3ME9EVlAwMlk2N3pIcUdKUG55WWdkZHBzeHFIV2FVVi90djNqNGd2Y1c2NjFWS1B1TzM0ZTFuQzdQRi8xbWRONk5vMTQydTN2aVo1bmVDQkZXbC8xQW5yNW1wQ29kMjNCVndhaVc4RU5YSEdJTUZXa3VCWktpaVBLTmthTmcxV3VmVGdXTjdtZ2xUdjZJd2NsK0MyemNDNW1qVEgwWFUxZ1VQZ2RWeUd3NG1xVjhZcGkzSE9wd3lkeFBSNHp5QTIvbFl1L09qNHltS2JxdCtRZTlKbnBreTVUM2lkQS84c1pnOUdlZGRpQ29WbTRIWFcyUXkyTlMwc056dk1KZDhjNENXNXd5TnVRN0hZdG1GSm40Y1VIQ05QYm16VWJuMU44anJCYXgva09qek5YblNEU01WdHhGV1MyTythN2hHMmxsZlM2OGlKR1ZtSWRzbWxCM3VoaFZYcEQ5dHBhWEhqUUNDdFNRZUw0Y21UaitISjZjUjVENWxKVFpXeHhTYWJkelZFSEl2SjdKb2NJS1NUblIveWNIeTRoTWs1UDE0aWg1RmRMZjhPbHpyUlVtL0s2MzQxV1JrMzZWN25VVmJFWEFpWmxkZko3T3FPaGJZK1lYbkp0Z1lrWTdubnZEbnY5TmtDWGpEc1QzUTB0VnRmazd4T09FL2NaRUE2L3ZtUS8vTmRZaWlRR0g5Tzl3aGJhYThqdWtKOWo1VktlU0F0aHd3bmVZbHhtV3ZvbldRSEpVUkFRTzFvMHNIazB0SktSN0lxSElkWmFxcU1MWkdKSTQ5US8vQmY5SVpXMHdnNXl2Ni9XWmExNEs5bE04eWlnRzFTdjhNNUpWcnFnZm0wdlVWYVlWSzYxL0ZFa2Evb1VtZmdkY1FZdEt1cmtienJDRzE1OGV3VzIwaWxMNk1uL0IxRHk4bm5wRHc3NWRsQ1RLSjJhcmUrSm5rZHVTQW1wNXZrZ1lyMHNnTDF4TmhVZHVSVUZkTzV2Skp6SGFGVzRuemlTTlM0dlRtTFlYbUJCY2ZwbEhjT3BhWTE2WEFiTVZFVE5PSVIxNW05d0RWVnhtbGFIbWJPYldZMmliWGNId3MxQ3Y5czVzbGM5dUViR211UHMwcTAxT1JoWUMxUnVadFVyeFBVdnE3Y0xGYlloSlo3V1NVY3lSb2lKM2xzMjdjUnFQcDhJcVB2WEZET3lvTGk1YmhmMytvaWNwc3p6NUU4TjB1anZFNmZTeWRYMXFndTluSVhJa0RyS1RQQlNJZ3pxYlhkZTFXOFRtSkFzU09VVGJSSG9hMVlXRTBVcjdhQ0xLNmd0Q1l0TzZYRUlndUJFZlRFdTNaY2FxcU1zYWp2cS9ZOFRPcUltTzBERXBPemRlbUYvUWQrUDBGMUVxVFpDVjJLL0J3NUJTb1JiU0ZSSVZCUWtCS203RlhwSy9VTTRqdFp3ZDJZb083clNOM01EbllHY3gyeElMTWJLMmtQYlFuY2FBK1MxbmNOVDhrSlBCbDlTTjhRU0N5aTJBWGFxU0tieERCc1JOSnpXcDlkckVsdGxOY0pzQ09Iemt2ckZuQk43Y043MFJFa0h3SVE4aUxEV2cyNStiOWcyMVNUUm1FU3Z4dmRGQWkwZmJvU016a211Z1NLQmRlekFsbUFWU0tRMXFUbCtxdGx1YWMxRUZYaEd2YlVWQmx0a2NsdWVrMWQ3a2xWNHQvei95VTl4UjE5NXYzR2RDWWxkc0RzeGE5dFJZUXpPR0s1K2g2TzNNUGZOWkxRR0h0b2tHcTRUZlU2SHV1V1dOZWJnZGZKMXdPZkNuWHBOSVRsM0RSQnRTK2p0MmxhWWgrM1d1RDhrOTREUnlaWnJBMUVQV1p4NnpQbE9lN3psZG1SV0NGN3JnNVQ0Y2tNN2tqc3JyYjR3Kyt1cHlWc1VtUUhjczJJa3ZQRmFHR3FINFhveFVWOXppcC8yelFreTF1dlpKbmJuTGU1b0I4Y3BUaTA1aVNXQXdnV1hBVVJTRFB2ME9za20yblVocTI1MVZRWjYyd0ZMczhXWml4N1FjRVovWVJ4MXYvTGZjblh0Y1phaU9OSWJxSEFoa1ZVZ25UTUl2Vkp2UndmbWkzMWhucUgwb0VpYVY0bk9FcXliZWlzZXAzLzhwSllUWTlMa3BnRHlDY3pkTGZLQWd0eEMwVE9ERDBTdDJOV3dDZXZNN2J1MndROTV6VnlQM3VKdEhiQ1cwbmMrY1NJRThwRVBXOWg2ek9rT1cvVG1xVXprU1hDSzlrRGE2S0VsVEswTFdyWnUxcFUrbzJFWjlOZ0VtV0w1Tnl1K0xIQ2JkT1FMRy9MbHJsTjljMkYxQzdaUkJ6VFk5RkJYdEg0Y1pNSGdiUW1MYzNEWm1oVXNYeWQySE9vcVRLazErbmE4d2lwQjFJVDdUZU1zLzV2K2Y0Ly9GdjdCUlpFcHZBaGowaXhBZXV0VCtvbDZOc1Jpd3drM3l4bU1KUzZUZk02d1pCamFBaVdsWElrcUZ2SzRvbkhKWm1PMXhIK0w3SGthT2dWbmpWNmlqemFvUmxIOThlc24rOTNTZGlHSmRwQ1d1dHpBblBzcTUvUFBHQVc0N0tJS2s1cWxOY1p5UklTRkdObm03Y1dzUzBTRG8wNGRlRENYODJMQjdWYlJkdW1JVm5lZXJZZXk4cXBFMFZsbnVtMHdLejBKaHF4M01UbHV4YmRJcEFYZ2JRbUxZZmR0b2RJK3d5M2MvKzBwc29RaXhsWmxTbzdUcWxPOEJ1TlJHMFkwT3JmOThpUGZEWEJXdlpaWmIxakV4TkZmMkxvUG9YUFYxTU9hVjVIZHFpSmFjcTZBUGxJcUhkQlhrZDA5TW95akFGTmNDc1Y4ejlzUFRjZFBmQzhkN092VHkzdHdwajZxQ2hwdEpnV01tbzFWdFQ2UWlHWi80M3lPcWNDQ2ZZT1BjdDUxcFN5akRoaFlwNGd4WVcrdngxUEwycHFtMTVKcnlNc2FOY29Ub2VMb0l5dXRHalJRMjFySk56a1FTQ3RTUWVMTE1sbUtsZG1MVU5ibVdOTmxTSDczeXpuc0hvblgzK0RiZVBYUmZETzFHS1B4SVNlVjJzeis3RlVPZlZFZXF5MlBveVhjNHl3VFliWmVQNVJHS3p4WDNhYWU3RkU1VFRCRnF1bXJINEVUS0pwQnNwY2tOY1I1eXNjbzgxWWRhbVkvNHoxM0RTZmx4YlhsZnpucHZkRmdzUmJIM3RFdmhwbFc5RDZvblJaZ1VaNW5iWkFndDVFUW00aExucFdFU2graHhNbS9MYWdSc01aNVhCbVRXM1RxK0oxcmhqRjR1cDJUdkRXT1c1aXBNQnREZ1FZT0ZlVDVqamJtd3VDTGJaNGFxem5VMU5seUtuV05WMTJkSGZwaDZNZ0JjU3MvVVNsMk1PMFY3OUpNYnhsbjF3T3NpZVpKbFhZOUptV2cvUUVHa25vdTJHUTZyaE5lQjFsNERuZ3FqZm1ZWlJuVzVDUFJPNFg1WFU4eWpOMUFzdmF5SFViL3lQV2M5UFJGNkZlbWZ2Y3REelZrWnpQc3pKZFVmejRKNi8xeFNteVFvM3lPcUk5OC81alc3YWVMT1dqK0Q1aGxleGNtQmkvVEtzWGphZnFhcHRlU2E4amF2RktwTHdJeUlGM3duRUdUQWRja21rMFRGMkpCYnlqT25JMmFjOS95SC9nZWNsQ2l6YmhIdmZVVkJseVJ0Vk5aaThvby9PaEVqT21VdVI1WU9KUldWWWhXa2srcTJDZjFkYTlqbGllTkl0eTQxUU9FOUJ4TDc2VWhqYU9sZkZFbks0YndiUWx5RWNDc0l2eU9qdVVaK1lZUWE3SCtoOTNkQU9uUW0vL3llU0NqNlB1ZzMwdHN5WmFmUkswYWFRWnMzQ0RWdTIyVVY0bmNPaVAwWlpab2VQaHNnSHJVL253b3hNaGxWek5TUUJWWFczVEsrbDFSTXRUR2dPckphM2dxcU15NjY5M1IwWUxSMDVyMGgzSGhEcFl6cjdtQUtPdXl1ajdkQmxtRUdaSmc1Q1RNRXovSGVMTTB5SjI1RGhWREdFMmxQUXpDdmE0aEZlMXpBVzI1cnJPQVMrcTEzL0pOVXdGNGROWW1UNnJGdCtHbVhjRStVamNYcFRYNFR5akZabFFFZk0vc0VuelNHRElOaFo2MDA5ZUlJT3UxdHlWRUN2U29kRHd2ME55ODFoZnlKLzkzeWl2SXdkQy91TzArQkE2aSt3U0VJZGNyTmcxZUdWSDNnMm9kOFExVzFmYjlFcDZIZEVhbE1iQUdvNnBabjNuSXRxSTRrd0RDY3FGdjFRRU9vU2NxMG03bm0wSVd1VFFJYml1eW1DSG1PejNaS1p0dmJyM2lUTnpFWWJmL0NoblNLSTlUQnpxWHlEWjRuVkVvelJOK2RqbGZLdnBLdWVzdTdHUXJlaEFhL0FhRktNUmhzKzlISWtrRitWMVR0a09ZaVh0SWRtWk9RM21nR1h3MWJVblQxRGJncHVXbGZTTEY1ZE5tbmdZS0lmMTZaSlM3eHJsZFFKb3p4L044UkpXdFZReTNUV1ZST0YxQWV4bVFMMGxXbXVyclcxNkpiMk82QlIyQTcyQ1A1SmwyWmtLZVFacGtTRVQvaTBJcERYcFd4d0xHMk5DK3dJcVk0dHpPYlBvTEI1WDAwNEQ5SWxUSTFoVHRXNE9iRnkwaHhNN3owVlM5N21FVjdVY2hXcUcxNkVCOXFiR1ZOT04zSjlURU83RW5USnJacGxwU3ZLUlVPQ2l2TTRCWnpyTUtMT2N0eEhqb1pWeFhTcnVXSCt6SkRtVkNmUURodUtKbGVSbVY1OTRjMWlmSlJjWHFWRmVSdzVPZkgvSE9UeTFGME1PVGplTlNBRnNOSm1QdjBwUlc5djBTbm9kc1NDb04wYlpRSGFORWtTMysxVHZINHZ1RU1pUHdBRWg1MnJTWkc1RG02UmpUcE5zZkNGclhaVWhyTmJlbXQraUQ3dkUxcS9TZTRhYW1QK2pZQ3d2SkEvTjJJdS9GMERxZXJjWjJxaFJTcFVxdnNYRldTNjVZNjZzbXV6RTN3aGdOWkxOTnpoSGNpUkVqcFFabU1mY3ljMlhIU1lucDlJZWszTnppeTJiaWJNVU1pTHNHcE9aaWZoMXpwR3V4RHpGSlhaTDhsOHo0dGx5dWdZdHIvVVp5ZEp1RytWMTVFb1o0MkZ2aks2Q3REbEpvZ2ZwTURIYW53K1cxVWhFYlczVFM1cXRTME9kM2lmRjlNWW9Od3MzZExiNGpoTVVneVJPdTl5aHRDWk5ZMnl6MVFtd2VvUzJJNHJqK3hSWlIyV0lOK3RZVnk1V2VucWZKVGozaEc2cFA3MWdKSHhLR2hvOWUycTZhVVdPU0EvRDBBZE1NdGFUcHJTdEU3enpUYW1xWGp5bjZnczk5RWJJei9TSjYwZ0Ewdkc3RVRBZTAzUDdrV0xjWXZxM0hXVmxEd2dUSUIyVTBxaU1jdHh0VGl4VkRpUE1KbUp4bUNNaW5oaXNlYTNQU0paMjJ5aXZJdzl5TVJ6VzNzQlpEc1pLWHdobjFoMm1oclZFODR1TklIMXRiZE1yNjNWWU0yVUlSbm9OaUpJOGhCY296Ry84TTF0dkdJWC9kQVJTbS9RZ01nOVZpTFJDWjY5ZFcyVUlRZFpkV25yaGZGZlZTR3dsWi9WTFlsdEhwdG9uYzRtR1c2cWdDdzYzMlc3REZpanlGbVUyQjRqNTMrSlNVSCtQODFmOGV0d0hCQzh1TXhlWVR2MCtKemtTK1J3cnZaREg1R1JkaVM0bU9mMG94aTE2OWF3T0x4eVFkKzBReUZHcmEvM05rcWJOQmZKZlpzYjBMSWFUMC9wTVVXbjNqZkk2OGl3YW9lRnM4dmFpaU1wUE5ETnVlOUZJNjhab3BFTGJPbElLeHljUzJUT3dVNzJ5c3pQYTZRQUFJQUJKUkVGVVh1ZVVjdFlPbThpT3p0bXZpRG51RmJzU29LWWlrTnFrRHl5ckkrR0ExL1dRajNnWVJsbDdTYzA5UFZLWTdUREpROWFnRDZ2WHlWNFNROUJrdWh0OXVjQWl1bmF0czAveVhnaEY5SVhheXJBWUJCaW5abWhaYTJNNjZuUVl0OWhYcU0vMWl5alZJd2tOZWs4TU9JbDBBWU40UFk0TzFkSVZTd3JWNVM3RVlrTWVrM056NTJyZDRZQjhHR2F0LzRmbnNIUnF5cDB3cVc4ekdkZ2JQR3dTYzFxZm1TenR2bEZlSi96QWp0NGxwNmt2NC9wY3k0bHVRcGpFWHBDNkhhM1QxOWMydmJKZWgrZkQyZ3FzYUo1dUR5Z0dPcklwWklNQkRoV0IxQ1pOVzdUYktyTU1uN0kxNlpNTmxhbSt5bWh6UGhZRk9tYnVZMlpVZGJDSDF3TWJGNTUyMTg1em9WU2hpT1pBUlVuQ3lVU2d5Nk42VzZoUnd6YmpGZ01YdG56T1FVWVowNVFiL0dkR25PS0swTUdMMStQb1hTbDBHZHpFSkxvWTQyd0VrWXR4aTE3dlRHVHAvaEYyYlBRYUNuZmd6Zk1QTlc3MnorLzZEVVdBREk2cGxCT1R5c1FZUkRPMjFIMnp2RTZmQzBoWHQxQlo1QlJKWDdJaUFUc3M2U2lRdEIvSnJLOXRlbVc5RHJkR2JTZ2tyTGNicUpyOEV3ZFlKa2s2S05rSXNCRzRtalJOQ3JRcHA1VFc1eVRYaHk3UjlWV0d3enZRNjIrVVZTRldvME1LYWZaaTF5MDhkQ1hHTUJadlprODFSYXBjVDFNejhIelJJOHR1UFlqWXIyZm1xR1lUaE9WRExwdGh6THF5MmhkTURpWmhuUGh2KzN0dGdqcFkvVmFuWUV3TjEwaVVKS0l3eVlXWll0ekNkMlg1aTJBWjZLcVN1Um9NanJoMVZWcHFtR3h2bUdTZzhtaWpZY0hSb2VMa3NMNmtORGVsV1Y3SEUvVmxCY1JkQk1mak9xMEJDenVVNldnV1B3d2sxTmMydmJKZVI3VEdVQjlTUzlpTU5pWU1kQTMrUkJQUlNiakxpUUE3ZEdlVEhnVVB1S2l5WkFOMkpwRTd6bXFDOG1IdXRMUUZLQmJGYzZtSkxwUExZRGdpblVIZWRRSnJIeE43Wk80MnhndWpEVmlUelRnNzZtMCtqVWtxdWtUYmlEbHFEY2tqYVpHTDYvaTdrZmhnN2hBVEtHYTE3dytGeHhiTEptdkszQ2JnSGtiSlpVQjYxUVRVeGJqbG9DS3Jlb09zTmcwTndsdlJqUmVwZEpMWERSTkgvK3lsazlTYzFoZEp5UkZvbHRmWllaTzB0TVQwZ3NqcDVUV1RhY1NpSnBMNmFOeTY2MnViWGxtdkkxNU12aDNyS3pUdHh2ZG1hSjBLa3B6ZW0xeTR0eUhRSWV5Y1RacmMrU3ZOUktJeTFLN1NZS2l4TXRxa20zeXVNODZEdjZUMURmR3RDQkdiMWxFYjBlSHRPSkRGclNobERCT3lYOEQvQVd1K0cyZDA2bis4MVNlU3VwZzhpcHRtekZoVHlLTzhJdVNvb3oyTTVRNDRpdFJScnJlUUptTCtLZHJhallyWkJBdFlSd296QjRPKzNpUVg0NVpQaUdkT0pvUzZ6azVBcUsyWHh0RFZ2QjBveFF2ajlxMlRHczVaSFNhRTNCWCttK1YxT2dMYm9qTnVlV3h3MDBTaHpjSk9KTldMUDNaVVg5djB0QlpsWnA5Mnp5T3EzWWhCN0JTb0RUR0tDUUtueE83c09VMW0zR3NJakFrN1o1T20wZTM1aHNaT3ovZnpsWmlCeEV3MVZvWVlpM2RqMFJSYTg0eXVrR21zMFpuR1pyOFpTakt6VzFZTzdXbW1TaFVGakh0MktzaHVhOFRxQmMyU01xZis4bWhxT293NXIzRGY1YllveFBrRlMyeUhjZDUwWHYyYVBDNHF4aHp4QTM3UjUydk1OamhpOGNuNk9wYmtuTnp5elo3SlpicFlNUkVTTXAyZHYraENqQWR5RFFIR0xYVkJSd2JwRXltUFBZUG10cjYxNzVQRlRQKzFmL20yV1Y1blN4WWh0c2tFQmpaQ1c2UWFtbEZpc2l4RjBhckpSaFFkTUhLaWFtM1RVMTFISkQ1UGdQdVJ1REYyNkU0ZGhpVWtzQms3RFM3QkRZS0tBQTlKM0UxNjdQdmZyWEszV3V4VXJIdjhJVnVkbFRHaXJMVE82ZklPeldwTjh4Y0QyYjB3Lzh4LzBRTmR6V1M3RUlZQkZUQmNiMmkxNkVUNGh2enFUVHpEUE5ZbVBqVXJKYWNBWFNsVm4xU3Q5bGcxRmYyUm1DQnk5WEsvc05JWEJ6MVc3M3p2ZXovNEUwemo2enQrN2IzdnZYTkk0blR5RXovOW9UK3drTE80cFZyQk94amovaWtrNi85QzNhNU9pKy9rV3VKbVRNZ00wVWFSTVI5bXU3R01mVjNXMTJaQXNxODlteWJOOGpwalVZcTRQN1pwbktTTk9GVTRvb21qUmV2YkZQZWQ1T0MxaHJicGxmWTZZb2t0dERPeGtXRDBmWEVwT0VRWjVScnI2cWx3eHdpSTVZNFE2Z1FrM0ZxM1ZhcHN2aWxUblZvclF4amhVWnovditHKzVUQytsNkdDRDB5STBaWWkxQlIza2ZkQzlmQjBLVTBqZVpqSDFueDlHR2p4WnQvdkJzRnAvTzFRWG9GbklhejMxQ3dvWjc3ZUVOSStTY1lMOVB6bmYvcXhYTk1XQlpDYzRlODFTaUUzLzBLSytHZmh4YmpEbklVVkpHbzlqQTMrUGM1a2FCQ2pXekVkZHE2L1JXeHE0TlQzdjFPOXYyUzF2YUJNV2h1UnFVYXNVUFoxcHVZUmhwdmxkUTVFS1haRDVYTCtDOU95ZUdtR1VjQkZQYytSS2F1R3R1bVY5enJjRjc1S3FrUVRlMW9ER3ByNnFmZkVNTlcycWVhMWFPR01KcjFGYzRzTnBjekhqSFU4T2xkaXdpREhkOE9icXYrVWZaei95aGV4N0o5S3lGeG44a21DN0NLTW1WMHRrNHZ4SXVnN3JJd3MwdXJBRjB0WGIySFN0OHJNZjE2ZDgwOUJIN25GOG1Va21YS1BYSjNNcU1ONitPZi9YdDc5VVREUWo1NFpsTzJ6bUI4cHhoMldWNXdVNklaM2p2OTkwbFdiRm10OFF1dW5OVkxXelZyZjk3OHBOaE14NFBscVN5S1g5WTFJb1J6WG1VV2szQkM3YW9zcFJ2UEs5OEJLUnFLRXFXMWVZWTZDUFM1OE9LQ0txSEtYYnBmdTF6ekx6SEhNaVdMUWxXUzVnMTZGTXUrUXZVODRKMjZMbHZHdHFvVFlhdGhVS1FqblJpQ2pTZlBjNXNsaEpPMlB1VElTdS9sUk5BWHFyWXdWajdKNzRuTTRnMS84NVQ2RkxVNm5OU2F5ZTVGUVZVNkVCOFR1M01sS2NFK1pjSHVmdFBGL2xuSlpPdzRiNllCSlh6TWsybDlSNEhDcUdsQ21kSDMvSDd5YkdwelJLd3ZzS2ZJcnFSZjR4UituZ05Sa1RDRytyaE81Nk95bG5OY1JSNmV2WnNCQSt0T21tT3ZLc0hKcnNyZVN4TWQvWXlqaVB2MjN1TWphM0NkTU02WUltL1dKd1FPblNyKzJRem5xZjdQbU9tSUNZaXczcXRyYXd6MHU5MVBKT0I3bWtyQzEvZkJwWTVWbFFKRVYyNmFYWmdkcVhwWXdEOEllbTFBbnhucjRMN1p3eENSUlIvRXRRb1VRb05wUDIyWjlEMFUvS1RvWWtrb0RYcjVOazE5elpjaWRoL3Z2ZW8wd1l2LzY4eXg1ZDBpbkFxYktSYkNNd1N5Q0w0TDBiMWtkLy9xclg5Q256dXRFNUhpSmdrUzY5d1ZjNXErYnJoSjhKREM0cEJ0UnNydmtCVEVQOWprUU5NSzFJSVc4TGVaSGluRkhxb3dvZC9QbFBGRmtFQmdRejZaSmpPOHAxaC9HdDdsQzcrZEUvc3RmSFJyZnQxbFRkWWpIYW4yL2N2ZnJNcTlYLzc1VlpyTzhqcWkxaDYyS3BoQTl3a1Y1WjFMTTJTSDZBM2YzclVlU0tLcHEyL1FxZUozV1oxSCs1Ly9vdGF5Ry80T3h5cmJRVGNSUzJCWGJCQzBsYlVUb3BUVHAxWDJLUC8rUklXR3o5b1VVcE81d2tvWlQzWlh4TnBGbjhQTWRzbHMyOG1jTjNZc3JCck44ZXUycVNaM2R2ZlRrb29BL0ZXaHhRejhvYjdUU05qMzFiby95ZWtNaWs1VkJwSWZ2LzFBWUxicEUvK3ZsN2EzK1E2OTQrYjJ2dnV1UmQ3M3JrYnZ1ZnMwOXIzaEk5RFMzQ2ZMclF2SkxpTHhIQ1lweGh4bTJEa2lOajBWMzlrREgwZmNIM0NRaHY0bUVPWHkyVW56Zi8vc2hXZjh2Wm4xNld0ZGRzN3pPYlF6RG9VdFhGMzFFaWE0UExiR1greFJEVjJLVUUzd0lybUxiOUtwNEhibXlKdFRMY0RyaVEwSE5HYnhhY0c0MEthdEppNDBmR3ZMZEpVY0F4dW1DUk5IV3FjcHFyWXpieVl6azllMWZtc2hORURqV1dCMnlNd29xdTBYckdDd2x6VlNqM3U2eFJuVHg5b3E4THUxSWl2LzlJV1Y2LzJGZTMyakw0cSs5UUpIekg0NmpMNzJ3LyszUGpXK25IK0xCdG5VNm9XUTlTaDA3OFV0NGRoWHVuTUYvRXhiZjk3LzVjeHhwR0tEODF1Y1FZcENiNVhWNHZhSFlTUXd1RGxmYXk0eHl5VnU1Zm5GOU14bFpSOXYwU3RWMHFNdktPMGh0dWg3LzFaRGkrajhscmpOWEpPZ1pDR1EyYVcyMjRaOC9MMTNlRkNyanIxL1k5eCs4LzBmL2UwZkc0bnhTL2dGU200MXF3eUZyTnVRLy9iRlg5TSsvV2JQelAvM0plL29QdkY0alRVMjN2NkRWdlcvL1BZZjRQLzNOZS9ybjkvLzBUQUVUQnljZCtvWGtyZlRoMEw3dlQwTFdJditmU3ZYZ1AzanZUMy9BbGFpZzlibkU2UFJtZVIwdVlzcHFpSzU2ZlBlWjUvOHl2dEZDbDMrc2YvMTdiUlpWUjl2MEtubWRWdXZQWHRBN3Y5ZSs4S2tWWW9kUTZXb1UzT1JISUx0SmYxcWZBQTZ1eHc4ekpGOThaWWloVXpkRHJUaDZRQ1VwUG5LTDB5TjA4UWl3OFcybVoydC9QM3FVcHVNWGZkNGtTcG9lS0doOTZjTEMyR1o1blZhL3hBSmJXSlJDL3dPcTU2cHQwNnZvZGZJcVRLQ1VHOGpreldDeCtRaTlqQ1o5NlVYTXc1ZDFoS0xCMHlldWlVYVo5ZzFQMWdvc083T0NXWnNFMDFZWjhvc2hNS0E2NjZZbnViMmYzSmRTVXR4NmZWdTVxekZZMFByeTVkd3dyL1ArODMrUVQrK3FYSFcwVGU5aXZBNmYxVTArQTFzVmdPVkpQeUQ4dWhuRi9kT2Z2TStuZFphVEREWjVjUHFDSzJPZDlNKy9aQ2FtZG1lWjVRQkRreEFZVXcwM3RNNktXVjlPVUJ2bWRYSnFYWm10bHJicFhZelg0VVBXeGMrblZJWm9ZUVRVMnFSblVCbXN2KzJCQ1hzRjFiRmhhWmNNNnRRUTRBbEZyVWRVNnRPMG1QWGx6SGRKdlU0dGJkTzdHSzl6QzVua1V6bXJFMnhKQkdwdDBqT29qQTdWZjN4d2ZpVlpRSTNTSnU1Z1pyU3FSZUNtdVFqd2NrYldJYllaYWQ4aDFmSmJYMDRsbDlUcnRBbkx5bTNUdXhpdnMwV3FYc3RabldCTElsQnJrNTVCWmV4VC9VY2JOYXY5ak5NMng4UWRiRmp1UDVNRUE1UkdJdENqV2hzMlVyTmkxcGV6Q0V2cWRXcHBtOTdGZUIydTk0MmMxUWsyQ3dKMU51a1pWQVpWZjN5dzg3YXNsWmcrY2N2Rm1zdnBMMW13QUFYU3JCQVlVYTF0enlyejFIeEpzUUxXbHlvcWpseFNyOU1uTEN1M1RlOUN2QTYvMksvcWFidTR2cGN4TkNJRWEyclNNNmdNempKK3BVODdZN0ZWYkZoZUZiVjhZNWFEV2taYmFHaVoxNm1PZDV1b1d6SHJ5MXVDR3IzT2xieDV6cDZ2bnJicCtVVy9QMWVtNUZ4RFdDb3BnMXlZcHNZbVBZUEtFTzlPNklabDJjbFliQlVIWGE4Sjd2V21Ib3NLeTRML0NJRVoyRldVZDJxZ21QV2xpbElpNi9JNnRQS3dwNGh0ZUxDZXRua3haZWI5NnpseTZBMnMrUnFiOUF3cWcwL05SWS9yME5CelEwWDQzZjlKdmFQd0FYTkxsaTJZalFGT2MyOVgrdzA5VHBCcWZhWHhyTXZySEZzK1lWTmFxYWtucktkdFhreVp0NmdibVV3ZGtVWE9vTVltUFlQS0VNY3RUNEw2dVZYYnExa2xDNHhmYmlaWVJtUXQ0V0dDakdkakY3bks1NjVzSGFvM2JUelJrQktrV0Y4RkRldnlPdU1pMzUycW9HODlTVWRVeDlYYjVzV1V1ZGZRVVZBOU5YRWhVanBVM2ZVMDZSbFV4am9wNzRjd2JXbmJPbStobVBOSkdDZis5NGtrSCs1YUsvQ1FqeVlDTnpOQWdDZlIxMmFRYjFhV0tkYVhsVFFsdmk2dmM2bG5mYWRyU3M2empLcW5iVjVJbWZuY2I5MnZmSjBsOUxQSXU3WW1QWXZLT0dEWEVxQkdzN1p0QlVBMjQvaUFrWWpvRTBVKzNIVWpIaTFXb0dwNmtQZFBtdmhRWG9yMVZZQzBMcTlUUVlVWkpKMmp0c2xiVUhzemdHaVJzcXl0U2MraU10cGtBT0VUaExkR0lhNGVjU1ltbkxNSDlVWE13WGJPT0Q3NHRraDF1YWhsNldWOFRYQkc1WFpiWHhXRmx0UHJ6RkhiSEpPdTlhd09WVEdUT1U5YlY1T2VSV1dza3dHRVh6Yzk5aDlXYWtMczlPcWJmdUpMeG5LbHhvdU9JQ2hKRUd3cUFxZFV6Y1BtS2VlMnZpcTZpdStvblZXUk1JZHA1Nmx0N3FzdnBKaERyQnVoY2wxTmVoYVZ3Y3VEd1Z2c2FjNDJVZkM4bVdMbzJsTklMU2FJUmJnYmpFbVF5b1J3OHhEZ2FiUWNMalJLTjdmMVZWRlRqSmVXemV2TVVkdmtuUVIxZkZ1bHJwYzNiVTFOZWlhVndlUEM0RVZZby9qTk9GeVhQQTZsUzJ1OUhoRU9PZkxVMlBCaEdxN21Jc0NQWXpad1k4ZHRmVldnWkYrMmZNOHdlMVRvK1dpYmZISlJhRnFsa3BjK2JVMU5laWFWd1Y4NmxPY3RhVFY4VzYxS2NhclZlSVM0RTlnTHBkcFVlUkZ1T2dKVWMvRmJOaHVqck52NktxaTQ0cEdWTHArQmRxak0zSmMzdjIxdWhWMU9oVXBHMGhaVmVBMU5lamFWc1VQR3VrRjF1TElmcnJRRkZTcFd4NVUzZ3pMNVVXSStvdi9UYUMrSXFiaWFqd0NQSVU2YXA2YlQrc3FvdW5ybm5lOTkzK2QrUVkrS1N0ZjVEL3hmbi8raE8rOWsyMTZLYTM3YUpsVlF4a3VHbDZMQ3FoYXluaVk5bThwZ1k5MXJ0ZmlSVUI0cHhaZDRSMVo4MUVCRThIRzkzVmJyYlkzY0pJaFZSeWlCQU5jbTFWelRMcWYxbFZGVW5GMmpjbXJYMVRLUzVqSE4zTFJOL21yNTlqd2kzRENkYTJuU002cU1sVDU5Uy9iWFBtUGY5Ny9GUUxValdxOCtpUnZRNVBqWGZqazZnR0Nrd0cxekVhRGEvRmp6dEhOYlh3bGRsOXZydE9hbGJiYng4ZW9TeG0xSlVrZVRubFZsdk5XWFYzaCtPaW9lTDdFOXZoTSt6Q1BKN0JyNTBxZEZVUklFR29zQXpjZlBoODNUem1sOUpWUmRjcTh6TDIyVEJyaDRNVUVKODA0a3FhTkp6Nnd5L3Jid0k0OXRKRXIxUi8xdjN4em9YcWYxeDRMNXhRbGVFQnFPQU0vSHV3M1UwV2w5eFhXOXczL293VmU4NU43WDNmVVZQL1BPUis2Nit6VXZlY1Y5RHkzVHc4enowVGI1NlhNTVdvdGJkekpGRFUxNmhwWHhoNi8xSC9pUlliSlVUTm5SVjloYXJUOTdxWC8vOCt5OG9EWVpnYTJHbmlaT3M3NG00OWxBM2VhaWJkSldudG1uTkJES3VWQ3BlcE51YUdYc0I0K1F6a1V0UU1rVUJHajlxWWxMYkNrYUkyb1JFYUExbmQxRkxOY015bFM5U1RlME1qejVpdWtaUUlvc2EwYkFNMTQwVWJONGlBTUNPUkRnbzNiSnhmd2NDY0dTUktCcWsyNXFaZlFhZVBBcGlUNG9PUkNnMlRTR0VEbHdBc3MwRVdnMzhpemxORXM4UmRsVm0zUlRLd09mTjUraTBWeXNhSDRSd09SaXMwUnVRTUJBb0NlZk16ZW91QzJGUU5VbTNkREtXTlBmdzFZS0dpUnFDQUpidnYrcWhxZ0NOWllVQVhwbkpjNFMxRmYzMVpwMFV5dmpodUJ6T3ZYaEJFa3pRNEJXY1lOUEhNOU1CV1M4NUFoMHNMbFlwd1ZVYTlKTnJZeWJ4R3ZYNnNRSnNtYUh3SEV6SDltWkhTREkrWUlSb1BmcVg3L2dMQmM3dXlwTnVyR1ZjWUNkZ0FXeVducmJST0lORkF0VVBCU2w4UWlNZmYrVmpWZHluaFNzMHFRYld4bWQ4M21xQXVpYWdjQUFXN2taQ0NGNm1nalFhL2V1RDZlWndmTEpMdCtrbTFzWlBUd2t1a2lHVENNakhKNWVwQXFkczdMUVNWOU1kZXF0cy9KTnVyR1ZjUWtmd3FqWFJtWXRqVVpHbTdQV0Fma3ZLd0tyUFV4MWFxLzdzazI2dVpWeE0zOTZCOWZpSUVEdkpYNW1jVXFEa3N3WEF2U1M1TDM1MG5nT3RDM2JwSnRiR1owbWZuOXlEaXlodVNyU0FmK1Q1bW9IelJZYUFRK0hXYVpRdnlXYmRHTXJZd1ZQZEUzQlNtWXFjcTJISjdCbVdnRkxuRGs5WElKUEhOUmYvK1dhZEhNcjR5WnM2OVJ2SkRPV2VCdTh6b3hyWUdtenY5My82cVV0K3pRTFhxcEpON2N5anZHTTZEU3RaVGF5UDNVNG0zeVI2OUlqOFBsTGo4QjBBQ2pWcEp0YUdaZndBcFhwV0Fta0FnRWdBQVNBZ0FXQkxTeXdXVkFCQ1FnQUFTQUFCS2FDQUwybVp6SVZ3UkFLQklBQUVBQUNRQ0NCd0lIL2tRUU5CQ0FBQklBQUVBQUMwMEhnRk9jY3B3TXNwQUlCSUFBRWdJQUZnVHQrMEVJRUNRZ0FBU0FBQklBQUVBQUNRQUFJQUFFZ0FBU0FBQkFBQWtBQUNBQUJJQUFFZ0FBUUFBSkFBQWdBQVNBQUJJQUFFQUFDUUFBSUFBRWdBQVNBQUJBQUFrQUFDQUFCSUFBRWdBQVFBQUpBQUFnQUFTQUFCSUFBRUFBQ1FBQUlBQUVnQUFTQUFCQUFBa0FBQ0FBQklBQUVnQUFRQUFKQUFBZ0FBU0FBQklBQUVBQUNRQUFJQUFFZ0FBU0FBQkFBQWtBQUNBQUJJQUFFZ0FBUUFBSkFBQWdBQVNBQUJJQUFFQUFDUUFBSUFBRWdBQVNBQUJBQUFrQUFDQUFCSUFBRWdBQVFBQUpBQUFnQUFTQUFCSUFBRUFBQ1FBQUlBQUVnQUFTQUFCQUFBa0FBQ0FBQklBQUVnQUFRQUFKQUFBZ0FBU0FBQklBQUVBQUNRQUFJQUFFZ0FBU0FBQkFBQWtBQUNBQUJJQUFFZ0FBUUFBSkFBQWdBQVNBQUJJQUFFQUFDUUFBSUFBRWdBQVNBQUJBQUFrQUFDQUFCSUFBRWdBQVFBQUpBQUFnQUFTQUFCSUFBRUFBQ1FBQUlBQUVnQUFTQUFCQUFBa0FBQ0FBQklBQUVnQUFRQUFKQUFBZ0FBU0FBQklBQUVBQUNRQUFJQUFFZ0FBU0FBQkFBQWtBQUNBQUJJQUFFZ0FBUUFBSkFBQWdBQVNBQUJJQUFFQUFDUUFBSUFBRWdBQVNBQUJBQUFrQUFDQUFCSUFBRWdBQVFBQUpBQUFnQUFTQUFCSUFBRUFBQ1FBQUlBQUVnQUFTQUFCQUFBa0FBQ0FBQklBQUVnQUFRQUFKQUFBZ0FBU0FBQklBQUVBQUNRQUFJQUFFZ0FBU0FBQkFBQWtBQUNBQUJJQUFFZ0FBUUFBSkFBQWdBQVNBQUJJQUFFQUFDUUFBSUFBRWdBQVNBQUJBQUFrQUFDQUFCSUFBRWdBQVFBQUpBQUFnQUFTQUFCSUFBRUFBQ1FBQUlBQUVnQUFTQUFCQUFBa0FBQ0FBQklBQUVnQUFRQUFKQUFBZ0FBU0FBQklBQUVBQUNRQUFJQUFFZ0FBU0FBQkFBQWtBQUNBQUJJQUFFZ0FBUUFBSkFBQWdBQVNBQUJJQUFFQUFDUUFBSUFBRWdBQVNBQUJBQUFrQUFDQUFCSUFBRWdBQVFBQUpBQUFnQUFTQUFCSUFBRUFBQ1FBQUlBQUVnQUFTQUFCQUFBa0FBQ0FBQklBQUVnQUFRQUFKQUFBZ0FBU0FBQklBQUVBQUNRQUFJQUFFZ0FBU0FBQkFBQWtBQUNBQUJJQUFFZ0FBUUFBSkFBQWdBQVNBQUJJQUFFQUFDUUFBSUFBRWdBQVNBQUJBQUFrQUFDQUFCSUFBRWdBQVFBQUpBQUFnQUFTQUFCSUFBRUFBQ1FBQUlBQUVnQUFTQUFCQUFBa0FBQ0FBQklBQUVnRUFsQkM2OXlMLy91YkdFWC95ZCsvd0hmMkFTRXhBQ0FrQUFDQUFCSUZBYkFwZjdQbDFmSDhyN2JMNmo2NnRDQXY2QkFCQUFBa0FBQ05TSHdFZzRHYjhySmY0ZjhvNSszMUJmRnBBRUJJQUFFQUFDUUVBaWNMdnZmLzhIZTc1L2ZjajM3eWQzOHdQLzdvTy9UWC9uRzVJQnYwQUFDQUFCSUFBRWFrTmc3RC9UYXQxRVh1WUtpYnpOOTUrWXNPZ1JFVDdNQVZ4QUFBZ0FBU0FBQkdwRW9PZWZ0RnFYeWNrODJXcXQ5dnpINUF6bkVoRWVyekVYaUFJQ1FBQUlBQUVnUUFqYzRIK1VjU0FuNHc5YjcvSFBKM3hIMXc0UnRtVVF2MEFBQ0FBQklBQUVha0xnRnY4cVM2S05IZjlvcFI4ZklUZ2x3bTVOZVVBTUVBQUNRQUFJQUFHSlFFZk9hUGJKeVZ4NWxGZlpnbXVkQ0UrSE4vZ0hBa0FBQ0FBQklGQUxBbjFhV0tQTEl5ZnpsT2RmaTJUZVRJU1BSM2NJQUFFZ0FBU0FBQkNvQVlIYmcrbE5uNXpNZGYreFdDS2ZhbE51NHdpRWdBQVFBQUpBQUFpVVJlQld1WXkyU2o2R3JpdXhHUFk2T01RVzQ0RVFFQUFDUUFBSTFJREFnVHhNc0NhY2p2cGNLSyt3bmRlUUFVUUFBU0FBQklBQUVJZ1E2TWczNGZEak9UNC9MaHBkdDhEclJGZ2dBQVNBQUJBQUFqVWhzTzl2c2lSNkp3RmRSeHdNTGo3RGRqMjh3VDhRQUFKQUFBZ0FnVG9ROEgwaGhkZlRkQ2N6SmdMMmRlcUFHREtBQUJBQUFrQWdSR0ROZjBJRUQ5anJhSS9uaklnUVA3MFQ4dU1mQ0FBQklBQUVnRUI1Qkc3d1B5SVNiN0hYaVIvV0lkcUFDQjhyTHhncGdRQVFBQUpBQUFna0VGanpIeFkwOWpIeWNkR1FwVWNFYmZJVFJ1QWZDQUFCSUFBRWdFQlpCRlprUXZZeDJucmFDcnVoczdKU2tRNElBQUVnQUFTQWdCc0I4WkNvTnJPaGI3MzUvcDQ3QldLQUFCQUFBa0FBQ0pSRlFEeXVzNnVtdnBXOXpyWktRUmdJQUFFZ0FBU0FRRDBJM01FK1JqdE1zTTZValhxa1F3b1FBQUpBQUFnQUFSVUJmdW1hUDFFcFl5TGdoVGdxSWdnREFTQUFCSUJBWFFnY3NOZlJoQjBUQWErYzFpREJEUkFBQWtBQUNOU0V3Q241R1AxRkJEMml5RWQ1YXNvQ1lvQUFFQUFDUUFBSUJBand6RWI3aEp0NEJ6VU9Uc05BZ0FBUUFBSkFZQm9JZU9SMTFCZE95N2VCYXNjTHBwRXRaQUlCSUFBRWdNQlNJa0JPUjM4a2xMOXpvQjh2V0VwY1VHZ2dBQVNBQUJDWUFnS1gyY2ZzcVlKNW93ZEgyRlJFRUFZQ1FBQUlBSUc2RUJDUDYyeXIwZ2JrZGJTTkhqVVNZU0FBQklBQUVBQUNGUkFRait1Y3FBTDY1SFcwTitTb2tRZ0RBU0FBQklBQUVLaUF3QUg1R08xeEhmVU5PY01LZ3BFVUNBQUJJQUFFZ0VBQ0FkN0ZrVjkzQzZLVXQ3QTllcjZSNEFjQkNBQUJJQUFFZ0VCNUJQaHhuWStxeWNYa1p5Z294LzZtR29Nd0VBQUNRQUFJQUlHS0NIamtkYlJkbkE0UmduY1Y5UFdQdlZYTUNjbUJBQkFBQWtCZzZSRVFYOWM1VTJIb2tkZVJuNjllQzcyUEdvMHdFQUFDUUFBSUFJSFNDQ1FlMTFIZWgzTWJEbENYeGhVSmdRQVFBQUpBd0liQWJUU3o4WStVR0VHNEpnaTMrQjlXSWhBRUFrQUFDQUFCSUZBVmdadlo2MHdVS2V0TWtNL3ZqUFIzRmloTUNBSUJJQUFFZ0FBUUtJT0FPTEdtSm1UQ2RVbm9hZTVJWlVJWUNBQUJJQUFFZ0VBWkJMYkl5V2hmMXprbHdwTkMwdTM2Y3p4bHBDTU5FQUFDUUFBSUFBRVZnUUU1R2UybGEreDE1Q2ZkRHJDdG95S0ZNQkFBQWtBQUNGUkhvRWRPUnZ1NnpwZ0k4dm1kZlY4ZUtxaWVDU1FBQVNBQUJJQUFFR0FFa28vcnJKUFhFVWZYYmdpM2Q0QVVFQUFDUUFBSUFJRjZFQkN2K3R4VFpmRnIySVRYR1dHQlRjVUZZU0FBQklBQUVLaU9RUExyT3Z6WUtDKzUzZURqSld6VjhZVUVJQUFFZ0FBUVVCRVFYOWZaVUNtdEhkOS9yTlZhMlE5ZWk2UEY0UVlJQUFFZ0FBU0FRQVVFYnFHWmpYWnd1dFZpUi9UOEQrNWpxbE1CVmlRRkFrQUFDQUFCS3dLOGl5TmY5UmxGcjVMRDRldTdJd29DUUFBSUFBRWdBQVJxUVlEZjlYbGtTTHE5eDA3bnV3d3Fib0VBRUFBQ1FBQUlWRWJnUHo3MGd3a1psMytzLytEekUxUVFnQUFRQUFKQUFBZ0FBU0FBQklBQUVBQUNRQUFJQUFFZ0FBU0FBQkFBQWtBQUNBQUJJQUFFZ0FBUUFBSkFBQWdBQVNBQUJJQUFFQUFDUUFBSUFBRWdBQVNBQUJBQUFrQUFDQUFCSUFBRWdBQVFBQUpBQUFnQUFTQUFCSUFBRUFBQ1FBQUlBQUVnQUFTQUFCQUFBa0FBQ0FBQklBQUVnQUFRQUFKQUFBZ0FBU0FBQklBQUVBQUNRQUFJQUFFZ0FBU0FBQkFBQWtBQUNBQUJJQUFFZ0FBUUFBSkFBQWdBQVNBQUJJQUFFQUFDUUFBSUFBRWdBQVNBQUJBQUFrQUFDQUFCSUFBRWdBQVFBQUpBQUFnQUFTQUFCSUFBRUFBQ1FBQUlBQUVnQUFTQUFCQUFBa0FBQ0FBQklBQUVnQUFRQUFKQUFBZ0FBU0FBQklBQUVBQUNRQUFJQUFFZ0FBU0FBQkFBQWtBQUNBQUJJQUFFZ0FBUUFBSkFBQWdBQVNBQUJJQUFFQUFDUUFBSUFBRWdBQVNBQUJBQUFrQUFDQUFCSUFBRWdBQVFBQUpBQUFnQUFTQUFCSUFBRUFBQ1FBQUlBQUVnQUFTQUFCQUFBa0FBQ0FBQklBQUVnQUFRQUFKQUFBZ0FBU0FBQklBQUVBQUNRQUFJQUFFZ0FBU0FBQkFBQWtBQUNBQUJJQUFFZ0FBUUFBSkFBQWdBQVNBQUJJQUFFQUFDUUFBSUFBRWdBQVNBQUJBQUFrQUFDQUFCSUFBRWdBQVFBQUpBQUFnQUFTQUFCSUFBRUFBQ1FBQUlBQUVnQUFTQUFCQUFBa0FBQ0FBQklBQUVnQUFRQUFKQUFBZ0FBU0FBQklBQUVBQUNRQUFJQUFFZ0FBU0FBQkFBQWtBQUNBQUJJQUFFZ0FBUUFBSkFBQWdBQVNCUUZvRlB1cytmK3ZWMFdlV1FEZ2dBQVNBQUJCWU1nZU9wK3h6ZmYyekJNRU54Z0FBUUFBSkFvQ3dDZ3d2d092NndySFpJQndTQUFCQUFBb3VGd0lWNG5hUEZ3Z3lsQVFKQUFBZ0FnYklJN0Z6RVhPZHFXZTJRRGdnQUFTQUFCQllMZ1F2eE9oOEJiY1ROQUFBZ0FFbEVRVlJiTE14UUdpQUFCSUFBRUNpTHdJVjRuY2ZMYW9kMFFBQUlBQUVnc0ZnSXRDOWloYzAvV1N6UVVCb2dBQVNBQUJBb2ljQWx6ZXVjRDR1SitiazMzZm5lLy9hK1gzcm4zUy9WeENSdXVzWEVnaHNJQUFFZ0FBUVdGUUY5aVcydmRESGY5TUcvOTlwK3d0MEVoS2RLaTBWQ0lBQUVnQUFRV0NnRWJ0WTh4VWVybGUzZHY5blR4SVUzSDY4bUZxbUJBQkFBQWtCZ1VSQllDejJEL0srOEEvUHUzK25yRXZudWZGSFFRam1BQUJBQUFrQ2dJZ0lkelVrOFhGRWFKVjk5VG5MQ2MxaGRMQ1FBQVNBQUJJREFJaUJ3cStaMWFubG5XdEx2N0M0Q1VpZ0RFQUFDUUFBSVZFZGd0YSs1blhwbUphdi9weWJVZjZhNm5wQUFCSUFBRUFBQ0M0SEFxZVlnUGx4VG1kNityNHF0WlFwVmsyWVFBd1NBQUJBQUFyTkU0QTdWUGZqWDYxSmw5UXRWdVJ0MWlZVWNJQUFFZ0FBUW1ITUVQTlU5K05kcUs4MS9WdVFlMVNZVmdvQUFFQUFDUUdDK0VXZ3Izc0gzUDFKZllUNDVGbnkxUHFtUUJBU0FBQkFBQW5PTmdQNVdITC9HeGJDZmo5d09YanM5MXlZQzVZRUFFQUFDZFNJd2lKd0RCNjdVS1BwdG9lVGF0b3RxVkE2aWdBQVFBQUpBWUNZSTZHL0ZxZlgxTlo4VXVwM0pURXFHVElFQUVBQUNRS0I1Q0t5RXJrSCtUK3JVOFAyQjdMMDZoVUlXRUFBQ1FBQUl6RE1DSTgzdDFQQldIQVdNWXltN3J1ZUFGTWtJQWdFZ0FBU0F3SHdpY0tQbWRaNm90UkJyOHExc3RhN2IxYW9naEFFQklBQUVnTUFGSTJDOEZXZTcxdXh2a3k2dFZwa1FCZ1NBQUJBQUF2T013RmliN0R4ZGIxRzJoUEREZW9WQ0doQUFBa0FBQ013dkFqZG9YcWZtWTg0cllvMXRkMzdSZ2VaQUFBZ0FBU0JRTXdLZTVuYTY5VW9YSDFQQWE2ZnJCUlhTZ0FBUUFBTHpqTUNqbXRlcCswMENPeVM5M2pNSzg0dzFkQWNDUUFBSUFJSExtdGVwODYwNGpLMTRyWFdOYjlwQmZRRUJJQUFFZ01DY0l6RFEzRTZkYjhWaFlJNUorclU1UndqcUF3RWdBQVNBUUgwSTNLUjVuU2ZyRXl3azhXVG5yR2FaRUFjRWdBQVFXQVFFMWhwV2lKVktDMU9ySDhoYm5HbStGWWQwR1BoKzNadEZlVXRXa2E5cEJpR0tjMmZGUWlGNTR4QW9aV2V3ZzhiVll4bUZidTkzeXlTYlhwcnhZOFB5d2xjOS96QnY2cEUyMmFuM3JUaXRGaDFqcS9rOGR0NXlWZVJybkVGd2VkYjhGMWNzRnBJM0RJRlNkZ1k3YUZndGxsTm5kZC9mTFpkeVdxazYvcjhvTDVwZUM1RDdpVS85clRpUGw4L1VucEtlMlpuWVl4cE5iWjVCTUZ3MytPZVRSc01HNVFvaVVNN09ZQWNGWVc0bSs3TjlmN05abXIzRnp6OWRTV2graSsvbmYvOForUVhsMms0SXEwWm8rLzVlTlFrelNkMDhnMkFZVm52enVsNDVrMHFjZzB6TDJSbnNZQTZxTmxORk9qL2N0TjJIbGI1ZmZtdC95eStRZUt6NG5BSnpwRXhRSlFOOXNIUU9YenZkUUlNUWNGSW5kUzBuOEdDYkF3VEsyaG5zWUE0cU4wdkZrZS9YUGNiUHlqSXpuZ3hyTDVQSndiRHYrL2xmQ2FDL0ZlZDg2SkJabHJ4VHdBR1d6YVAyZEUwMENDNGtqVVh3MUczdHRUMDdnV1h0REhZd3V6cXJLK2ZiaXl4STFaVnBscHdLaHJWS3M1ZXpMUGx4UFBrbzVlckdFYldFNk8wSHRjaTVTQ0dOTkFnQlFKV3h5RVVpaUx6eUlGRGV6bUFIZWZCdE5NK29rZXNXNDlLVEhUTG1JZ3N4MDMwckRpMnhOVzRlbVdXTnpUUUkxbm9OcnhqS3FydzVpaTl2WjdDRE9hcG1xNnJVU1Q5bWpaZ3RrZFo4UzU0b3U0bTh6aVMvOHBTUmVtM2tUNW1MYzZkcHh3TXp0VzZvUVFpOVQzMy9TbVlCd0RBWENGU3hNOWpCWEZTeFc4bFJReHZ5VnRuSlR0djN6OTNGVGNZY3EwNm5kaC9STHJESGxOUnRGcFNtR2dSalFWTkg3T3pNd2lpbWtHY1ZPNE1kVEtGQ0xsQWtEZlZyMzBLdlJYMTZuVXk1WTJ6a1JmSWZuQ1pWZVc0VVgrWHlkSmY0eG5uckpodHJFQUpqcXR4cmJyQVJNejhJVkxNejJNSDgxTFJGMDNiOXg0VXR1WlFoN1pUY0V1a1ZQSzFzdkJWbnM0eXU3alFrdmU1Rk8zZG1kY1EwMXlDNGRQUlU3MGZyS0NWa3pCcUJhbllHTzVoMS9WWEpmN1ZmNVhuTUtqbG5wcjNaOXorU3laUmtvSjNHZ212L1c1UWl2dXArdm1abnZnYm5EVFlJVWRjMHB0aE1Wam9vODRaQVZUdURIY3hialN2NlV0ZGU5NXFTSXIxU2tPY2dKOFVsMFB0d0NyN1hnRlBFVjhrekRFNUYvN3U3NW1wSnFNRUdJU0J1TjNadTdyUUFSRmdRcUdwbnNBTUxxUE5DMnZGcjN6K3ZyZWdqM3kveE9zNTFjaUREWWpyUXVFbTVqb29sWGpEdUpoc0VRMDBubjVxNUQ3bGdkakR0NGxTMU05akJ0R3RvZXZLcDdzck1KNmFua0NxWjFtNUxIRmphS3A1cXJQaWNJdTgxVUpWZGtIQ2pEVUpnVE4zVjNvS0F2Y1RGeUdObnovcWRlL29QM3ZzalF6dE1zQU03TG5OQXBmNjJHWnV6Sys4NC8xNFRMMTc2UFRLSm1mZjd4YmVEdUFuRTExSVBwY2ROTVFoblBkTlR2WVdPS0RvRklXS0dDR1RiMlNWeUsrSzYvcStzZXNJT3JMRE1BN0ZYZE9kOVdvVWFrSUY5aXlsOHE4VEVvK0Q3Y0dTVzVLbVVhOC9VWTRudUcyTVFUc3pwVVkwaUR3RTc1U0JpbGdoazJ0a2ZLUTN5aDJ5YXdnNXNxTXdEamI4dTA0aHp2VzltRzBzODIwbnFGWjU0OEx5bDhQYTkvbGFjWnN6K1ptSS9qVEdJbE5MdmxOcnVTeEdJcUF0SElOUE9QcE03aE9oNm1VMUIySUVObFRtZ2pacXlXa0ZESDdxT0RNaDQzckpuMExKdStablB3aWZmTG5QdThWVTRmWlpTY3hNL2FvcEJwQ0IyVUh6akxrVWFvbWFCUUphZHZWODB4aWUrK0VOLy9obmZSOEh6aVVWSjJJRUZsRGtnOGNiSjFTYm9HWnhkM2pWMUllTXMrc2hPMnpKbk1zVW03NC9KdE9Ncm9VY3l3V0pTR21NUWFmRHliSFl6alFGeFRVY2d5ODQraWR2aStjL0tZbndDRFVsdHl3K3dnNlpYczEwL251ZHUycU11bHRwbUs3TjhuNEFPOVJkZFlpUC9VV0t6V1g4clRoUGZobm9oRmRJWWcwZ3RMZlZDSlU3VXA0cEU1SVVpa0dGbjRwdFgxemREbFM3MTdkMFU3Q0JFYUs3K1QwdS8xN25tWWc3WTUxaThEcTk4ZFl2bDFTLzRQaHdwblFkZnluVllMTStGNFc2TVFhUWlTbG91N2JnZ0ZaaTVpVXkzczlWOWFvcm5TaHNrSi9XTXBXeXdBd3NvelNmMW0vS2NkMC8yK01uVlBxL29FaHY3cVNzbGtOK1NHZ1MvZGI4VnA0UkNNMG5TYjRwQnBKYWVKNmFicVJ5SWJEWUM2WGIybDl3SzM2Q1c0RGg1MG9paVlRY3FSdk1TNXQyVXZVWW95MlpHMTdXRU11T2l1elRGMzRjajg5VGZpbk05b2NoU0VKcGpFS2x3ODV2MmtnT1UxQ1NJYkJJQzZYWW1ucDdUTjNJb3dYYXlBTENESkNiTnAxQ1gzb3h6MDYxZ3JuT1N3T3hXVXZFb1FVMGhyRk9DWVVxOE15cFFnWkx6bGZSL3pvUUxGREdta20vTVFYbjJTKzNkelVIQmxrVEZkRHZya0JVYVQyU3Q5dnluTE5qQURpeWdOSjFFbGRhUTlmRWROalRiYTBoNU9HT3pOeWUwVzJXUDFiWlpnK2l5TFNNNzgxeVlpT1lZUkRxa1k2cW5ZVG9MWWh1TVFLcWRpVlVIcmYxZGVpSFZ0ejc1a1lXREhUUzRraDJxOFJaSVF6WXdUa2tWKzM0TUdXaWhkMklUZjlHejFoSWVNYThYYXZCUDBaTnpEb2puaTl3Z2cwZ0hqbWZBeXprYlRjZGxUbUxUN1d6QTdXK2lGR1hGWTRydGpZeXdBd1dtT1FueVp0eGVNM1RsazVUK0UwT0xNbU9LS0xEb3c4K1ZYcldJeVVIYW9hVHhkU1ZIaWtWamFaQkJwRVBMTStDR2pKZlNGVVdzRFlGVU94T25waittSm51MmJKVXFLUWpERGl5Z05KekVFNHlUaHVoNFROT0xiWnN1OU1ST0VkZklNNVpyTmpuWk5Md1ZwMGtHa1Y1ZlBmdllOejBSWWh1Q1FLcWRqYWdGNjAxNG55bjY5Q2NzQ093Z1JHSnUvcW5LNnY2Q1dlbXlyL3pPNnpldGlkbU5QRzJOc1JKNUdGWFNrL0xBU2JsS1NyRnFOU2ZFSmhsRU9tUWpxcWdscktCMFVPWW1OczNPZVBWTjc1YkNEOHdmV3NvSE83Q0EwbWdTdjdPMTNCYklSUmFMbDh3SytNYTI3NWMrOWR5aHJPTHI0WXNzWlNQeW1nK0RFRkFkVUQxZGFRUm9VS0l3QXFsMkpsWWN0R0ZtdU9GNlpNa0lkbUFCcGRFa1hydTYybWdOaFhJN3BPWWt0NXJIRmM3VTh0NWtmTmwyTDNPck1aZU1jMklRakMzdkEyckhuT1lTOENWVk90WE9QRzZCUnlveWR6Q0ZybXNxTVFqRERpeWdOSnEwUlRWNTFHZ05oWEpqVW5NdnQ1cjlDdHZNcTVSWXVXd3ordHg2ekNQam5CZ0VROHVyb2NzM0xKaEhvN0xvbkdabndzWG9YendSSjZtcHZtMWVCM1pnd2JmUkpJOXFjcVBSR2dybGVHU1UrN3dTcndwZktWMm1VMG9kWDdrekxaMWZ3eEo2VlBZNU1BaUJXbStPZEcxWU5jOWNuVFE3RTAxUU84SFdDdWM2UnpiRllRYzJWSnBMbTVkaEFwK2t6UDNFRG8rTERrdGpIdG8zQ2FHcjlQNVE2ZnhubTNCZURFS2cxS0VLdWpaYnZKQjdPUVJTN1l5OWlMSHV6OXRBZkczYXN1dFFCT3pBaGt3emFkeEJOLzh3UWF2Rnh3bjh2QkN1RSs4d0wzT1N6K084b212SnJIbGVERUpVMndIVjBsbXlBa0ZwUGdKcGRpWWUxakhIalVHRHRKWU1kbUNGcGJIRXVhbXZIYks2N1p3d2JsVjd4MDg3TUhENU53OCtPU2N1ZWRqbXhpQzRNTHlOYkh0SFNwNkNnbWVtQ0tUWm1XaUErclpPcTlVUnpkSCswU3pZd1V6cnNuRG1YSmZkd3FsbWtJQThpYitiTTkvOWF2TzNjREl2ekh4K05qbHlncFBCTmpjR3dlWGdtbHEySmRDTStwdVg2RFE3by9hYlBJUXF6NVplc1pZUGRtQ0ZwYkhFSHRYdlptTzFVeFJiSjBWem5wS3Q4RDRjbWVFT1czMTAyUTFkVVcyaGduTmpFQUoxcnFUSlF1Ry9MSVZKc1RQZThyR2NIUm9RMGZXYVlrNEFPNWdYMnhFVlBCZks4bEFuNTNFQ1hoYStWcVZRZkdBdXZ1eVQraXJ5RzV4MmZneENnTGhQMVZTcHFodGNGUXV0V3BxZHlWbk5ybG4rbGQ5NTZCK2ZtTVRnSG5iZ0FLYVJaTjdUbTQ4bkh0aVZtRXU5RGtncnZBOUhTcFNEcmNqdlRCejVMQ0o1Zmd4Q29OK2hTcnE2aVBXdzZHVktzN094YUhuYlJTQ0FIUlJCYTlhOHQxQUY2K2ZpWjYyUkszL3hIcWFKSzFhanR5c3Y5ck1SeDljeXZSVm5mZ3hDVkhtYmFpbm51cXRtSXJpWk1RSnBkc1lUbDRLSFVOdVVBSFl3NHpyTm5mMHAxZGFjUEFmWkoxVzd1UXAyWFBsZzAvSytGV2VPRElKdGdUc3YxMXAvTGxzQjAyd1FTTEV6dWRKUTdKQUk3R0EyMVZndTF3RzEyamxab1dCVnozS1ZzbC9aa3hwdnhTazAyYytsWW1PWkdPVTVNUWpHa0JkcWNqL0cxVmpRbDFDeEZEc1RkWnAzRHplQURuWXdUemJVcDBiYm5RK0Z0MGpWWE0vT1ZIc2ZqZ1NEaDJMeHBiMzhkajdRS3F0bG4wcmRMWnY0NHRPSlErNmJGNTh2Y3F5SVFJcWRyWXVHbDZ1cFIwckFEaUlvbWgvZ0R0cDhCcmlwV3JNeDVscE00VWZHRGl1V1lsbmZpak5QQmlHcW1BMjRXN0d5a2Z6Q0VVaXpNeDVlK3Y1VHhYVGlKTjFpU2NBOUl3VEV4SFJqUnBrWHpKYjNXbklkWW1QM05Dd29QTUh1a1pENDZpYmlGNVF3VHdZaHFtQ2ZLbW1PVmdRWDFHd0tGeXZOemp6UjdxNFVrd2s3S0liWExMbjV3WlJjUGZrc2xRenlGaTluT3NtaENJMlZjczJKVWtXMWhlbUhQL054ekMrMVFQa2k1OGtnUklrNlZFVkx0QUNhcnhhYno1VmlaOEZIUTY4Vkt3VHNvQmhlcytRK29EWmJ2WWUrbUJLSVNmbDJqcnhvMkZQOUVLVllLQ1owZ21zalI3Nkx3REpQQmlId1BxVUt3cHZZNXM3MFV1eE12dm96OXpzWGc2TEREdWJIQmtiVVpvdHQyODJ1Yk9LdDAxZXk4Ni84UGh5WnhZQ2dpYS9kN0h3WGdtTkVSWjRYZ3hDQWMvZFY0TlBtQzFGSkMxQ0lGRHNMbmxxWUZDc2w3S0FZWHJQazNxRTJXM0RiYm5icTlrblpzK3pzSzc4UFIyYWh2eFVuNTd0NHNyVnJPTWRjR1FSanlROXE0T2gwdzYwcXFWNktuYTF6alJiZW1aMkNIWHpxajkxM2Z2K1hKblZmSk1yS1o3emdQditCMTMrT3MweC8vZHIrQTYvL1ZUWDZUMTdyUC9nREU1VWl3bi95VWdPczFlZmMwMy93QjA0U2pLMVduNm8zUjBjdVVqN3JDKzdwbjkvN0kwT0xtQnBJenlHbG41c3VaNStVemJGMHh1N0NWdFowNFluWVlIbVpoSWxyTThFd2JjS1NHMFJPZU1YSWVKS1RHV3hOUWFCUGpjclI4V3lKOWxaMHQ3bDJPMWo3Q2FHSC8wK2JBdGtVOUZqOVphNEh2cjdKTHYweWp3N28rZ2R4OUc5THlnL0ZGQkY2dnlBcllGM2k3cHBPRGZ5ZXdTaS9PNS96VTg5dmY1RVFRdSthMlU2SXFVNVlIUWpwWDU4cTZaaDRjcnlKczEzNWZUaFNpNUZRS2Z4NU9GVzEraU9YM0NCeUF5cU91Qi9sWmdkakl4QVFyeCs0WWxkbElKcGMwVlhUdXUzZ2hsN1k4ditaWGMwRm9BYU9RUlRVMnJGZTlrSVF2alVzN21lRkZCMFdjU2FSb3I0bDVMdTlIekorVDBnSy8yL25tR3ZoWGRyL1o0Y3k2UDhvamJGY1hDY1EvNGEwNUZ2RWxNTVl5VG5Wc3IzTWovM0VWNDZNMDNRdkdyZnNCcEViTDNIcXc5Ri81UllDeGd0R0lLM2o2WXRHVi9TTVU4MTJjSVBRNG9IWGVhU01HR1ovd2xjY1hqQkdVOC91a3dYUS9nT3Z1NGNEa2IrSTgxM2RKL3IxMS9VNCtzV1N6RlBLQjE3M1VxWm9mb000SC9nK3BnWW9YZUpFRDhpa0FyOVlxbnlmU0E0MFZ3WXMwRCsvOXpVczdQcUpJcUtXNEp0SjZ2MHZZTkViS2ZMYXhKQmpDYjlmMDFiVktnbFNycU1VeldxUFduYUR5QStvV0FnOXk4OFB6aVlnSUliRzlvNUhIQnFLRnpYKzZqWDk4L3QvT3J2SHFkY09idWUyZi8zWENhci9Lcit2UWtQUTgwa1RrS3RQaHo4U25kdDNmWUFrWGg1UU9Ga2RXMVRvMzZkb3dpRG9tVmQ2L2pudmc3eDlYLzlVQWRVbnpYMytBL0hKT2RQcURrMFFpSEgxZitLa1EwcWhYR0xIZktJUTdNRTFrc0VLRENuNnJ5aFU5OU1ySzMzLyt2TmFyZmVRNkxTRnJGdFlpdzI3aWpHVkQxanZ4YmNWUW1QT0w3b3U4cUdRWlRlSUlwWFdweHFhay9mWEZpbldZdk9tZER6aUFZbHd1VUwyUE5UM2ZHVW1Iblhhd1FwMXF2NjU3SVpwdytLbzFmS0lrTlkzWmFyWE9JWi9TeVh5L2I4djlWb2RXSTZ1a2l1NUxqSFlJczVYTWVlemc1bGZhNFZjd3JXNFRGdml0WGxpd0xESjFMOGtwM1RDQVhZLy9pczVGRi9yUlBLSDhiMDlKRkw2ajAxazdOc295YWFkc1N5VjNNMFJwZVZKY3RwQ0ZzL3VMQjdaeUpVWHhpUldSa1RoMitEQkFjNlZydk5oWVFGbEV5eTlRUlFCYnAvcXB1NWhVSkg4d1ZzQ2daU09KMmgxNHZqK0dsZXV2SjRVblZoS1ZuWGF3WWp6RERyVjFSNDlTaUIyalJiS3l1UXJ2NzRzQlBSeVAva3RWa0owVzhielNJRDdQNW9lZkxlay9IeFBmVGliSnBwZHBoOFRINDhBcVE0ZkQrcUxYSmQvdnNHUjBUVm1VblRuQ3JBcy83RW9KZm14SENmSlhNSXM5S2dzbk0raGhTRWdDYUN1dWVObHpEb0p5ZUxKR2UreFF0RzFsek5WWmJhbE40aENDTEoxTHN1NTlrTEFOSmw1VEpYbTZIakUyRExvWWtUUDgyQ2ZtTU94czd0UU5kb0JEMXo5ZnhGbTlXYnFjTnRNV1NRclcrdHhpYjR1TEdPck5mYjkzZmlPUTFRUlh4MVNHTnh1cTNWejZFQkVGeFZ2dmQzb3krOVNrQkR4amRBZE9ZMFFxZmVKcHM4U08wUkptMTJJWkx4YUY3a3VvdEQ1azJMZnZoQlNVbjdlRXBiRm80eXV1aG5GRnVRVmQ3eU0yYXJ2YlF1UGNzbWo2NktHT2pDSXJDclc0a2RVUVprMnJLWEF6Y3dSNkxncjdSYUtvb3VIekcrbG5vYVg5ZGUra0NtUFVTamxHaEZMUFhaQW14ZVU4VWFZRiszdjdoMFRaYUc4amlpUTJxTlI1MnFjd2RwUjNscHpRTVVuN2gyNXp0WnE3VE1lOGVCK0hMeVVpdG5vcVJYeTJwSFBicldKcEgrdGVrQ1VMQTh1Ujk2SFlSM1EveWlhZVNuRUNrR3RMR0ptYlJjbVZuelA3SEV4bFFDcGF5b1dMREVUU09JNmlUT1padWlZTTF0cWd5aUU3aW5EVlNnRm1HZU93SURxek5IeGlKNUxIQWlpN3Y2SmlWVDF2M0FsZjJ1cTJ2WFpBZTh2cTNzUlcvNHpQU2FwYlRKVmxlWkh2cG5MRXp0V1Z0Z3pKcC9VNzErTENzTHJaUDZRUE5ORWtJTDU2RVlZdngrd3JqTmJsNXpUNDhNd1NpNU9Ia2EzRlBDSUtRUExWZWJ4djBGTmRWUHFqRVRsekJXbXZuMGlHZmNwcDNqYWxrZ3NqcWs4bFNEcmhKcmVoeU9GRHJqczBiV3I1elNsT3hoRU1XRGJYRC9EWW1uQVBXTUVQS296UjhjenBpaTZxSjNUR3NobXFPZUlhZDN3enZiZlpvNmhMYVlnVFR4THBKNjd1dFcvenJJWDZNektXcC9MOHpJTm1DM2oyZnFPK215a0dIOXZQeHFPRkRxY1BON2VwNDVaT2lBeFQ3MUtVNTF1TEZvY01lQ1phM1QxS1duR3hFQTRmc1YxVVZyYTlYODZFbEU5OEdoVVBJL1VjYXoyaW13b09rdGQzc2p5ajZvckpTV0lvemFjcTdnY2c3TzZNcE55WUJBRjhSVGpxMG5CUkdDZkxRSjlhbENPanVkVU5yYXpWcXVuOUl1aVdlamRrRkdDMnV4QUtQQ3dJbDI0SWRMcXFrS2I3K0FXWTZ3dmU3VUl2eU9sVk9SbnVzb3RKN2c2Q0xaK2hDTWh3bUhBY0ZzNFZ4RDk1ZE9EMERuSmFJODQxYnhFNm5RSHd1ZktmSDlQeVorQzRhbHNuVnIyYmlmYXh1cHhYa08zSEk1MmpKQ2lSRnp3aytpdVlrRE1yamhYZVcxV0ZKY25PUXdpRDBvS0Q3V1cyUDRWT29MTlJTQ3Q0eG5KdG5aR3V3UHF1b2ZZWTMxVlNwSHFzZ014ck5lN2tIMnAwbDVLN25WSHJiMVE1bG5vOS9vUDUxTkRiSkNiNzZTaEZheXVrdnhSZmZPK1Q0bzhGczV1WlBwb2lhcDFFTTVDeEZ6blhIZGZyUTZYWVNNV0xaejRVL0c5SlRUaUpPWW1uYWZaZ3lWVkVSSXBNUW40T1MrOXZ2OS85dDQ5eXBibHJ1L2JjODY1cjduM25Ka2JEQ0lHTVJQQUVBY1dNM0VTekZMczdHR2hTREw1WXc3QlNHQmo5a0JBMGlMZ09jcUtoQ0xIMm9NUkQrUGx6SUI0KzdFM3hyb1g1S3pNckppd1lNWFdIaVhPd2l3ZU03eE1Bako3SnpnUUE0czVrdTQ5YzNWMXBjN3Y5NnQrVkZWWGQxZS85dTY5NTl0L3pIUlYvZXBYdi9wMGRmMjZIdDNiVkhSSXlVVURqcTFHOXpwTXFNVGtNTWFKcG1sTmhkQWd5cEtVNTZ1VHNya2d2MGdDZVIzUGhicmZIdloyaklkZHlXSnR3VFdxMEZRN21ITDU1dXJ5ampKcDF5aXYzWUJZb1lvdDgzZnNaZFdFVmVwemlKeUwxbXJ1YTduM3pRbEY3bnJqbmxYMitGRXdjaVg5YU55d0lWS1dkN2ppU08wR2xTN3VvVlpVNmxSMWd0WmJQclNEd2ZaRHFZeitFVS9Hd3k5cFdMRUxjbWc0SnZQMXNacERoTGVNVzNzeFhGSytjUkZmUmJQQldtY1pNT0dTYm5hRHlFS1RFUzhybTBjWmlZanVKSUc4am1kZjNXc1AxODJIN1o1MFhqbURuWWJhd2RxUXk5OHpzRzBva3k2TnlIWURJMVZrMmIrN1BsYXBUdDEraEthdTduNlNtMFo4MjBsSTdRQ0luVEVOaS9pSWR6SWZSdS8xaEtDTzlKdzBFcUpERzl2STlyUUhob2dWbUhDTzJLZEZpYlJISVRxdC8zOGFPMVgxZmxqT3RSMlJMWEZWTTBvZUdqWE1FUEtQUHFRaWsrUGNQMk0xU1RTSTB0eGtlODFCNld6SXNFQUNlUjNQUU4xdXRDWnQ5b3Z5QUdnL2oybDFhS2dkeUpDSjM0alVEdlhzbWJmaXJBazNjN3FmZERwbHpzNTlTdDhSamR1V0tMbVNveVRxZWV2eGZpQjVRbDhSZXAzbzZUN2VUS0FjakwwMEw5TnVrU3lWSURRUGtxSlNaMnBWeHh4dWt0REFNaW1WcjB6RWNmeGdJUmM4NWVJMFhSZGNkUzNzT09WWjJTTkhmTldvS1JjWkh4a0xvRldWcC9PaFFhU1pGTVJJRC9hd1FBakpuU0tRMS9FY3FydnR3VFI2Z0E0dFYwdllSNW4xYUtnZDdIUHgxbjJ1SG9lTFpsa3lMYXVTSUYxZDNPOTRuNXg1bEtXbWxQUTFNOGxFenVFa3lYMWgrZnlobUhDdUJNVEJCOUcwR20zZ2lvWUNWeUpsN1JTUWJsMGJwaFFPU3FlaVpTOHhScDBOQzFkWDdCelpZV0p3R2FadVNXblpvdnlpVU81dUE4cks3WGs3UjBYWkpOWGd1RncrckdlZ3Nzb0s1ZEVnZEVUUERMNVdEMmFjeS9CUUc4Qm5pQ0c2UXdUeU9wN0k2d3lpcml5eWU4SjM0Q3RSS1BXL21YYWdKaHVPVE8xcWcwSFJQaVl6VDgzUWMxelowb2VYWTVSOUdkYm5Bc2phVTMxUERybDR6UVZScWpKbFU5VktkVk54di8xWTdBNzZJbmF1cEtLL2FtUVVoZmdEQjNUc0pXSDdiSDNJQXFtdWxreHE3Z3JjU1dicitseWE1aFJ0YzlUVWJsanpWS0tLMkNBVkdVblZvby9acVBnNHFxYkVOeGNhaEVhS1BvQVZ2UXF0eGFaT3BVc3dKMk5TTW9qb0ZvRzhqbWVvYnJaM1d5djY0YS9HeGwxZHFrTE50SU9wbEc3MU1Xb3I2M3piMk8vOXdHdExIKytkcGFnNElnWlN4VE03WmFLdnBOQm9acXdMcUlGbTNEZVBXTVc3STRHdGVHd29uYVU5RXltUEdOcHlQWGZSeGlidFNFLzRYM21wbEllaDU0SG1yc0JwMHJxb2w4bDdtT24xdGxoZ1pobHBCbmR5M3pNMVpiMUN5aEZ3d1h4bzA1TmV1VXNLRGFTUW05MGdZbVE4YkxXZmQrUEU1RVM2Qkd0S0pFbkZXUmNKNUhVOGNnc0V3VHRUcjhmSUZGbzhyWk9xVmpQdFFQb2dlNStzR3VzOFNCVzVsQkZxOWlaMklIRWRqdldiN2RUcTZkVG9KdTc5ZUlydGhYR1VkUkwvS3V5UUw1NDlIRlZlNXp5UzVoZURjajl1MCtkMGZXZUR5a2xxRG1JZGRVLzZzY25GVHhTbmJFNnFUellzT0U1Tnlocko1UU9xeFhIQmNseVcxK0NmQXcxQ1p5VlhlNmJIT00vbE1TejFaT1FVUldSSENPUjFQTkdkWmkzcjBFZnpKU1h1K2V5cU5OSU9sR2V6bjZsVjdKNWQ0bktHdHdSajZqR04vSXFHOWtMZmRFYjFWQXY4eVlMTlo3N2h5emJqNnU4SFIrcGM5ZUQyYkxmeU92ZGpjVEZnT3c3YUowcEplbkF4elhWVnRwYUM4R0U4eGFldWJXSmRPcVAwUTd2cCtDU0dtOTZESk5qRTJZVmNwZWpQUVJNcXMzUnNTU2szdkVIRWNQcE00endPWnAxSWI2UGRNRmx5aU84T2dTMit0TnR1ZXpoSmpsVHlvVVNQVS9FcW9wRjJzQ1ZGN0ZsRnFIN3p6SXF0RWx6N2tpOGJWOG5YWUo2QlZESFZ6ZEs4bHVZdWhuR3ZyRXBXK3djeWV0Wmg5SUNnRnNYMkxHUFZqRm1TVnhodlcwSkpVSW1ueDJKazl6aVJxbmRHbm0wNzFQQ0U0TmpOMFNlUFNPYzVBczErRDBjVnBDaUliZlFudGZVano1cXlhUVNXanB2ZElCSm0wc25rTllkUWxKblpvL3BFQzg0NlNHQ0xyOW0yMnpCTzRzT2U1bEsvM3BMekhNS1o2cmFEQVN0SnJSMUp2NU8zdWRaZEUwZnNoYlljNGtpZVE1VHlET21oUkY4ZlN0QUV6OHl3UlhXQ2UwWmNGS0F1L0ZLZHk5YkUxR1NVTE9MRk0xcnltd3EyK2tnVi81L3dGWWhYaXVJVW1nZHE3dEdTSUVTS3I2UzRjUlIwL0plcmYrSklpS080aHB0eHFKR1RjTVFueHRHZnMwYVVPcFdnUWVoWTFGVHlUSTl5bi9PVlNYZFJibG5FZG9MQWxLL1p6RzBLSi9HUmVsOURiU2JTbjhoTkJaeXBaanRRRTBtcHhVVHBtZXhGY3JOd3Z4QVBtcHJRNDFlYVUwbzkyNmVxU0gyUEZ2ZVViYVgwdkJsOTM5T3hzTkp0OTc4cTc4UFlHcUU1aTRQMnlaQ3ZZM29KWitLSXM3TjZoN1dQTGUxemFTL2w1UlQ3VC9Ja3BnYThQRW4vdEIyMkt6N3NPVjkvUFlXU2FCQTZJcGx3OWJsRitkTFU3RzMwY25IZVBvRzhqaWU2MDVKdUtySm5TNUl5bjNnNXRXWTdVSS9scVJJdVdIVVRzeHg5Vm5RVzFXY2gvOFdFOUxCaFluelIrWEZiWUVwMlo4MXdQUlZUMzJLaDFDMTd5ckhhdzRKYy9NdXN5b2V2cXV4YTZmeEVucG5Ia2kwT1BwRTgwNGh4NlNjY1RjY0dpK3hwRWFsVGFoK3BOcE1TS2htaHhvMWlIZjNSbmdoSzZpa1U3MHNaS2Zzbk42cEJ4SlRFQi92c0VtQnFUWFFKY2NrNGFadEFYc2NqTndIOU9Vb1pJYmQvdWxlTDVCcG9CMzBwUFBWZ09lRG9ySjVwN1E4akF3ci95OUtUOVNKTVlhWm1CZGFIWEJmTkJ5ajExbXVPRzdiQWhETmxkSDJQeGROaElwVzZGYWVjTjBoMkl1eHdNTk9EUE0rcGFRZTNuM0VCU3REWFFHN0ZpLzlxZnVtQmxwWTZsWTdvS0s0RlVJb0FBQ0FBU1VSQlZCV3RSUXpUUUxYVWlxZUh3aUg2YzFKUlMyRzJWV3NRaFJYT0Y3aGk0QWY1TXBJNkpMbmNJYktIRG9qTWxVQmV4OE9YazQvZGxFVnFKSkkxTTljYlVxYWE3WUJWT0JaV0pWWmJhOWN0bzI1clR3L25uYXN1N2p4UHBPMjBjQ2h4WkpaemEyZytyVDlwKy93Ukk4Z1lTTjZPVjZMSk5UaGU1WlNMSFh1bWNPRm0welFnQ2ZWWlIrbzZmajdGcFJ0RXIxZUdmbEpHNzdGNHdLazJpdVQyNmRMc2pyVGM5aWx2Yzg1THQrWDl3bFBTbWh4Wnp6eCt1bktrVnF4QjVOVFVLMG1hOEptSDZDRmRtNXE5alVjcEVHbVF3SVJ2cDR5T1o4aHBkRnlteWdzbkhmWlNDU3FpZmp0UVhpSHVrYUp5dUZmSmZBQzZLREhRVm5kNHVtSlJRWFA0SDNydWJhT29Xd09xbnhIMXI0MTAvcWtqT3JKNnZyVkllTWhTcVpFaUVhSWpHZXRNT0poeDhjT1M3S0wrRE9Wd2xsNkdmbVFsLzM5L0ZEaGxZeHh0TFVxbi80THN2aFpobjFvRFJUdTVZamgwQjJLZjQxTU5GYldtc3ExWWcwalZyMlFFNDg0WTA1dWErSTVJYjdRMFpSRHFGSUVKWDl5TWptZklhWFNNVXhhclZ5dTAzVkNtUlAxMkVONkJ0bUdxM0JPenREQWtIbW5zVEVwSHltYUYxQXhVV3E3Rm1Dc0gzQThOS2RMNHRXamJBRFUxbURIYWk0WFYvcDhIY1RnOE9aWWlFMmZVNS9EWWxnckR5c09iRTN4M2Y1NHltRCszclV0bnFjb293WXdXWS9LN0dkbS9kOS9NWm9RMnlEd2pvcG1BNGthNjVjZ3pvRTU1cTlVZzZwRGd2SEtIT3A5dmJNMER1aXJ3T2phVlRvZjdmQ09OM1NZZWNwcGpVYm9ucjBWUXlpZmQrWG9EU3F2WERuWklnK05SUjIwYjNuWVdLek0wbDg2a2RPVDZrTlMvS3gwL3g1aDlycUdCNlhkZXp6SDVXODdWM3I2REFqdlYwL21lTFRWay9ab2Y2WE53YkV1RjRYQThxL1d4ZDM5NnlCbk9YUmxLMFhjcFVJTzQvTlZqdWZ3SHp0d3FjbEppdUp1anhrNTZucXNkSC9rMjJubjl3NnZWSVB6cjdaYVVCblhnVGpOakIzUmw4cDlXVEhtRUZrNmd6emZUMkczR2dOT2NjNmJoQkZoV0J6bWdYUFhhQVd0d2RNQWJFdTAyOTVUVDNCVnh4TzVRaDcvcGlKOWZsRlFsM25HMS9sbi9iQ0F4SHh2bm1xQmVFajNKbFpIZmhTTmxaNVpVK09iSnkzSDBCWmNZaDZ3VHhUcGV3L254UC9vL3hMN2d4eXc1RlN4SDM2RkNEYzhTMnh3aS9ITjMrWjhlT001K0VuTHA4NDBMaDMycS90bWJhSHpWWmNncDlkRVd0bVZ2RUJtVjlJNldCclh0STA0WHZiVnI0bE0rWkVvVHVPQzJucEdMTHljZGpxVnI5Y1J0UEtqck9tcTNnN0IvVEkybHJ0aWVESDgyb1NUL0FkYmQxNzlvZDhwNkRkby9EeEcreEI4Vy9jNDN2b1VyeHNlM0ZMaENOZlc0WFdEZmh1aXlWWVZGUG93emoxZ3NEbGtuTzZJamVBL1o5NGF2ZXZOUWhZSkhIN1RFd3VDRTB2M3BPM1FvZDdyblNFbWlpcndPVHo4K1NNU2JPN3NJYTYvK05hZFgxN1JpRFVLdldwWHpDYkhPdU5NdGRjY2ttWHBKd0pKQnNGTUVSblRKc2pvZVNUTzNWSVcyUnc5L0dWV3AzUTdDOWR1a2Z3d0xrcnZmNFFVNWVaOHFralg0eXJCemtkR3FsMlg2MnZIaUx4ZVpkQ3JTNHdLeEtVdWw3c1N3eUlNNHMrQ01ROWJKaUhYWXg5ZGVXbEpSc0RiOUo2U29XYVRQK2IvSTYzQ3pPWGZtckJtcFpuWkRHQzB0QjY1WWc2aEp2RGNnMmw3TE92Ujc2bzYyWHJkNDVHK1RRRjdISTJtT0RiaTlucG9PeWR5R1VMc2RoSnNKOXV5YWMxUE1XazBhWmlmWmFyb1FWcjBzMXljNnJyL21BOFdHN2JCMDRUTmduNlZTdldQWWQrN0ZwY2dGSHNkQjgyVElPb3pqN1g5dlpvcG9vU0ZKcG9hbVducmhxVlFzNVNqTmJFVnovZHhzTnMwc3pZUmtHVEJpOGMzTjZMUzFyRmlEc0t0WE1peXpIZmU5TW5GdlUzaEhlR21DMEp3STVIVThmWFdmT1o0NG9tOVR6ZHhXMW00SFc2cmtNMHQ5M2dZdU1lbWhsYUhEd2JDS3FxTGY5azEvKzMvLzUyTWZhL2M1UThab0w4blBGeUQ5eTJzYkhLdVBCdm9jekNnMnVzUXNFbHkvNDZ2Ly9uLzYyNG4rMUZsOSttSnl3VmhWM09aQnF2QTRZbHB6bGk5V2xEclpFUXpxVHl0K0xmenhvS2lZcFc4UUtZSWxJMlMzNnN3cjA0Q2d3ZXQ0b2VxS1VKL2IrZGh0VFhpck9SNWhveTVwMTUxeFFEcHJ0WU0rS2FERHRrdE5mZDkzRmlvYkhOeEpUdmxGUjA2a2hxa3FGcGsxNUd5TzV3QXpuK2hPZGtpSGlWT0pEclpqMlFsSFpIU2k0WWFSbDJQaDNKUGE5TlVEUmNwa3MxRHhPam5YZU9TY0RqWjFWQXRwMDErTzI2R2FUaXVYWEl4MG03ZWtVc0VoWGNJT05vaVVuU1VqZU5qcXVVNDQ4QmN0YVFURVd5SXdvVXVXMWZGY2NacitWbUZzUStSMVR1SVk0MlJBdVR5YmpKRXZEc2lEYjFxRnV2ZlBZekg5UkRiNnVwTjBzYzZjWHpEYTlOcExnWDBLZkpFcnlIaGRweTlGYW81dXdoRVpYaWQ4SmV0QmdVRmhjbTM2YWlVdng2TndRVEx4ZWhRVzZmZzMxTGVGTzlKclJCMHlLam5PYW1qSnk3cGFEU0t2cGo1cFUyTHQ2ZC81MHVEYkJENVFPeU16b1V1VzFmRnNjVnF1MTlsejE2TjJPMUFGcCtaYjFITFB6Rm1vVEl1N2s1enlpNDQ4bGpxbTFsNEt6Rklqa0lNQ3FZelhkZmFsU0cwUXVzTVJsMjVsc29iaS9ZMmgydlRWcGQxMTJ4TEZGbmdkM3VOeUZNazIvSCtMVWZHUmFwUk5GYlJhRGFJdWxSR2hMbmdHaVlvNEpGRjRuWWpHVXZ6UDYzZzI2SExTa1h4QkphNVJOTlk1aW1PTWs3cnRJTnlza0hyV09SVjdqS0xpd0JhbnhhSHVuekNqOGhOQzZ0WE5rNExxS1k5eFprc05wVWh0VWVpS0l5NXRNUlZXYmlCK1hjY3RGTWR1c2FZNFZPRmt5Z3EwWVpoVGhmaTJQV2NTUnpLYzdjelVlZ25oaEdON2JrMjlKUnUvditWcmJWY2JoSy85V1hKRHVwYXpyRVF6bmtYTFByMlpHaENhTXdHUGppZkg2MlE4amRSdEIrSEc2ZFJFMGc2MXIvUzhteUkyeVU2YU0xSy80cmdxVG8rZW0xMXRkTnJPbGVuMU5rVDNwaVVWK25KdFVTanY0aXNkV1Q3SlV0MmJVSW0xNWxSSGJITFJFNnZVL3NRdU93Nnp5WEdnNlpOOU5yQm1KWE50VXZvZE4xdHVycTQyaUZ5aml4TjUyT3Jibm9Za3F6MUtGU3VIeEtJSjVIVTg0U1JMYXNqUjYwVmpuUnl2VTZjZHBGNHNDU21OcUgxbFRYRndyOURhN0VmelZ5a2srTENrNWlrVEtCb1M5RVFxdFFzNTdjdEZidVkyWVl2S29jT2RtSXF0VFY4SzB4eGlxZ1NPMkdDcGJLOHphYlAzZVY0c2JPOHJTaXZXSUp6WHp6K1NoM0MrRHBndlRKM2V4dDhxU0RaRVlNclhiT1pXRmk0b2wvYzZyTE5PTzBpOVdCTGFkOGlLSGVadzhwQ1NmTnVwdTdwempRMDdtUXkzbldsS24ycFp2RDFRcEZLVERpSFZvMFQ1bExYTmtyQit0c1ZwcFo0MzY5QlhFMWdQZEFNYzUrSjF6aDBKS21xUTJUZ3lzL2duaENQRlMvOGM1U1JYckVHVXEzeEttcS8wVVNyV0hjSHRkSW1lTjkyVnVGbXhVNzVtTTNlZHc3bHN4eE5vZUl0a05ReldXYWNkcUdtRDFIZkVWdWwxbmJBVHkzNXdkMStTWTBaYjZOQkZLdldSeWxQT2E2eDhiSEg0ekYzU2xOT0tpMUtacFQwOGRDdnlpbFVlc1lnRzkwWEJlWmJDMXI2SEl3V3FSN0NNUjU0c2swckVyMWFES0ZGeEpicjJKVjgyMWpKTjZFSmZhdUc4VTI0VWRYcWJQTjFJYTRYQUZsK3pqSTRudkJGUzNWY3l3N2JudG9sMTFta0hZZjlvTnp2MXVzNkJzMHp4a0VmT3BFNUdodDhVMmkxcEhKT3QrbmJHam1UVzU4eWtGODh3NFVxa28yOVJGcGhabS82V2xHWmZjTHRVYVJkbmRtd1U1aG5FOHlqUStIOUZMN1B3MnVXdFZvTW9qZU1pQ042dFpUb3VYdVNMcE9WWjFORkhSZW40M3owQ0czeTdaM1E4UGVrS1hOdHFvckhPbnJOQ3RkdkJsaXJZVnE2V2UwN3NhQW5MWHA2c2VqaHplRWYrM28rV1A5NTdXYUErL05ianJFRE1TbGJQQWFsZEZrNnBCMWFzZktqTzNPMGpGOS9OczdjajE4RHoyYjQyL1FzdVRkdlRiZHV1d2xPVzJuYW5xYmQ1TnJNUzY4WXI4b1dqek9yRnJGYURLTXVCbDVDMWhVanVRWHduYk9YS09PWmp5cG9BK2ZrUnlPdDRlZ082K003ZHZaSFhPWGNhV3JzZFRLWGMxQjRXdFpsMzIxbW1UTW9WZGZYT25FV1I3eE5qeXY0cDJvNFZkaklsZTBtMUllQ2d3R1FsdFdkTERhVU8rczBzUUZOeUtwL3lPZ1VmQzRpS3FFMWZiQ3NjV0YxeERUSXY4dFIvR1NxeTIvLy9xN2pvckJsbGZ6WFprcXZWSUxMcjZVN3BNOTJ6T0kxYjhGRWN5aitSUWFMZXF2UEZrZG9CQW5rZFQwK2VRRjF6WlpIWFNkcUpYcFhhN1VCNmwzUzVwOXcwTXpad2JYR1Nia1JqNXdvQ3F5OTFiT2NiRUU2bzVBdWxVdFd1d3BOVXZCbmhmbDFIUGEwYnI5Nko0SkdaT1FxcGEvQXdDdWIvMzJJMCtTSzVxWXBHMFJpdU4rRml4bG1hUm81UHoyWEpsbzFmUCtTaUN3ZGpaZFZxOHF2VklMaGlhMytvVlMvL1ZHWkh0TjJKM0N0ZDVtZUpVMlYydDdEcHhPSTQ2UUNCdkk2bnAzb2V4N1JDMklObHRJemE3V0NIYi9IMDhzV0VZK003ZjJ6UTQ3U2k4VVdZNGRicmhtLy9GU056Ym1DZlN5MS9uT2NxRGIvYXJVMHE1SXVIcVJ0aXg3WXArMm96bVBXNlRyZ2pVYzhzRTJNSGRuWVZua3BSRDl5SmR1eUVoRDNwMjFrbExJWWtUN2RqcDFDdjEyZWJNdEprRjJOcm5ZOXk1Ty9LTEx0K2dycWxWcVZCRUEvcUJmWjhzVWlQb1MzS2Jaa3p3YmxxWkdUditYU1Vxd2lKY3lPUTEvSDBUdmt1ZDNVbjRZTlp4bk5uN1hhZ3ZFNXFka2Y2LzhnSFBxNWMzcjFEc1ZIN2MvMHQrZkNlR2JMd04rUUxhYWtqRmk5LzdHb3FIS2RxdEJpN1VJZUVLK3BLN0JnYlNiZFM3NUNJVktyL1Voc0RqUkxGRVdVNGxpMHA2c0FvS2hVb1R6K2xRaUpPcGJEdE1ERzh0R25SRVltbDZoV0pjWnM4aWdKTi8rZVMvUisvcTVTK0dnMUNxL2xGV2MraFBjTlMzdFRkcjZrMlRtVzFONk1SRzRJSWRJWkFYc2ZUVS90WmpZNUtHUjVPUW1mMEFMWGJnWFNiUWVyNVpjaDNmclJ1ZUtVZWpjSk4xcHdTSDdsdzd3MlYzRjZ1bEpZNGpmV1dPdG5VVkxoT1JWblo4UUhkamRwb1Q2bDlQTFh1S2xLcDEzVVUxQWlmNUpWSHpCUm1wWFpERER4U2dheS9wZWxuS0pwSVlWSGlqdmJVRzhYSi8zMFNTNjMyUlJMOC9MUWRCUnIrcjFiS0RIWU5sOUJUVzNlV3ZVRWtWT1RCZEp5RWM4K2tQOUZhN0xERU9FbWVtKy9ucWtkaXh3amtkVHc5ZGJNNTVqVFVpRGpyNjBlMTI4R1VPcEQwYnhHcnA4Rm9FbVdrdXBoVEVUWC81Q0xlQ1lLdi9PeGo1d2pPbmUvdTYwenRYcUZIMytkV2xzU0tHdTFHUzFKeXpnYWNLeHJ0aFhKWEtmY3NVaCszMVhDWGJYMVJVWHFHQ0tnbHZ5SGllMWFzRlR3VklmT1BKZUlWSExDS3VGN0hXZDZEeFdJcFd6SGJZc2MxRmQ0aDNkbGJQWnNwUllwWTlnYVJvSkE1eWNza25IdTJQcVRhSi9PWDNDNkxudHBpZmZKb2ZCSUhjYklFQlBJNm51akROK05VUFVLdmsrclpsR0R0ZHJCRnJTNDlYYUlLUFFpTkdhcDJxU2JjUlQ3Nms3c1ZpaHpwdC9kNm5HdkJEZldRemMzc1FsUEVWWVJVMFhyazNnOGlKRkVta2JKbktOU0NiVENMaFBpL3hHVnMvNUZ0SmtXUXl0TFhDOWZPMWZORVpBaFpOZFlTdFZObWxubDFKK1Z4YXFwelQ5V2FTOW1MbGFzeW5iZ1NEU0twMWltM3dpUlljTFpEZzlqRXo5QmtpYi83bFlhNlc2QWZ5WjBpa05meDlNTHY0RjZtTEE1WHB1MmVMWlNyM1E2a3hhWjZQQmxDUmJGcjBRVC8rck44ZkNxMzhRL0s2Yk1wYS9XSWlYUmJQS0tQT2prOWRZN25JN2E0WkVjbWp3aUJOVGdKZ25QVGJDWDF3SXpreFYwNnJCa2NqcktjV0pRdDcrV29TSWI4VmpuNlNVYmpUSTJwRDhLNHA1TWRJNGFVbW9UNnBCVVhCd2Z0WGRMbm1WTjdpMGFxQ2lNdVkra2JSSHc1SmxTYnpOblFXQ282dWZ2NkY4K2ljOWtPazlHMUpETHgyUVp6bThWQm5Dd0RBYjVtR1IxUEw5dzZ2WjJxaDNJQXhpNWNUYVoyT3hBRmRtZmFVNHNJWWVPOGJUNE5TVnJhTzJwR3FWTjZhdDJtTTM1NDlYK2FTbWxwSW1MQzRETTdtVCs3NlNwRGVZSURJNG04aVNXckhnbjJES253RjlGc2p6VWdHeklHRDhwTG5WaGFvdUN0NzR2TytMOHZmVDJQZnE3R1ZlZGgxSlBwUGZNcVJaNlFzcm9qSGk4ZGhCcWEvbmRJdW9OSDQ2YlZtdm9tWE1pS05BaXEyVDdWcHVyM1NYYkt6RVNjTWpmckZqREpJdFE1QWdPNlpoa2RUL1JiN3JzcG85VTJnNnh2R3RSdUI2b1hzb3Vka3FWeCszb3NNS2IzSkMxbFpqcmllVlZYbWRKSnA4NHpab3NyaytYNW5rNG11Zi9zZTM0NU5rdHgyWXZEZlBLWVBYNEo5NENjR1ZLOW5oRFNYc1NUWk80YU1teFFzMTU3bHBZb09Ma2VSNmYwWDNScjRiS255cmFvNXpqTkdvYktSTmZERE9VOFhqclBTS3NacmVZUjMxWlRTMUgyTGFwQTFzV2drV3E4NnJFTURZTHFPcVRhWkk1TEMxZ2N4N2Q1Z1NBblQ2a2cvNms4RDRVUWFaOUFUc2ZEWFJvZlJ5a3JOaVErNndsanlxbXBQQ1VpMUZESzdqZEhyRGJhTnJkaGRrMTlTckptajV6bDdhdDNDR1FTS3VybG5JS3RSOHI0SUdzSzRpcXVIVmZzZXlOanRpaGdMMnBQVS9lMnVqaVhVYWJ3LzRDejJ1WDFIWEZSdmlHbFpZMW1pWit1djArUzJmUi81NWYrZWFRejQvOEZGeFhiTnNrYXM4anc2eUJEQjN2a2xxN29pTTB6S3B4aFE2M29WV29RNFpjYUgxWUVralBtUzJ1YzBMVnhiTE5OQ3lLbU93VDZkTkhpRzk0MlMrMlFmbUJIWjcvSUk1SzEyNEdhM1RtemloMlNwZkhENEU1Z1dIVk1TWmtqdGtUUHZVQTlvMHNCc3lSK0FXZmlXU01mYXBWUDQ0d0RGZlUrcm5OOFQvVTVaTTFoSDZjOHc1VklqVTJkNmtyYTAxTWlhZ3JHb1gxV1kwQ09rM3BiaVUwY21Vdi84MGpOMXlWWlhXZUhYRlE4ZGozTUdrUExCT09KU3dIRlRYT2FjVVlXejJpMTZwUTVDKzJwcFZCc2xScUV2Q09hK2N4U2hJTEd0TmJhWlY2T0ViV2R6SW5Kdkl4SVd4eUJ2STVIalpNZEwyeEpwdFJEZGxTSjJ1MkFlbDA2ZGlOOTZyOGFBRVd1WlJSdEsxQ0pRNUwzMkI3d2VOaTNpYTVMVS8rY1E4b051QXQ5UG42eUhsQzlrcGtqRmRyVU05R29ZNmFINmZ4QzhsaTFVNU56MjVib0tZdU9yY2d3dU1OcEQ1MXA2ME1UOXBBa3MraXI2YWx6cDU0d1V0WnI0bzZHK3B5eFcxcFVuYm5UZWlQTmIyV0lWSXhXamYyOFltN3ZiS3ZVSU5TdmlWZWU4YlJ1N255RXg5VDQ0aWVXZkZHa2RvVkFYc2NUZm9Na2ZVMHY2RXJIeitPcG10UnZCME5XZjI0cW5uQmMzTGtOamM0MmQ4WmZVeE5OM3Noc3hsaExXTURwa0t0aitRWmxCbjMwSzNTdWF2dEFOUEJSenRpY3UzdzhQVkFkc0dKN0JhZlBjYWxIUXZGRk0zZmxoWkhibHp4blBoTGswdWZHNENoWkwxUDF0M3RoMUozTXlUcXh5RW1Nc2c1TFBTRHJ4UmVjUyszaU1YYUJjSjFrcXNHS05BaWlJTmRxVmhISDJpK00vWE15Tm5jejlkY0J5VGtUeU90NGVyM24rVTVJVDlrUE9GcDJnN21zSFZKYXZYYXd6K3IzRE4zcTVvOGV2aW1rcDhva3lKRWU0ejQvRER2aksxS2ZNYnZsenRoQ2JKL3J1T3RTL0dseDNiZFlKaDV4aEQ3SXlESkprMVo1VGd3eDViRHVHM0VVa0RHZjA0YWVla1U0R2xvYUdkY096VTQ0ajc2YUxNMXVLNnhZVFdGdGgyVnNwV3NVcHB4eXpjSnoreCt2MU8zWmtZMkU1UlpJVFdNMm90cFUwdWZxT1MvR3NqVUlxdGNXVjhhc1h6c2hHU2cvYkVjM3RMWkZJSy9qaVRvRXUydzFKWksxR3RSQU81aHltejB3aWxVM2Y3VFE4SlRwQ21YdXhYbkRHanBvV1VlRitRRTg5ZUJ2aUxZZmtENzB5RkhPMmpEdTFFZk1JZlk2a3NPOGwybXU2OXhTd2YwdkhRK01hTmtXOG1oc3hGRkErdnNUTzFhRjVUS21Iemdva2I3NnY2Zm55YVAvaExJbW5qL1Q4MFhueXB0R29aRmo5NHBLbTVLdXJFYkh6WGc3VXRIby93RnBEdExvR2kxRGxLMU9nNkRxVEFoYTFyVnFGSjA4amQ1dlZDV1V0VTRncitPaHdnLzVuclA3Yy9Wd21qV2NhYUFkU0NmNTBLaTdHQkl2VUQ1aHZtTzB3VlplR3ZLdXdKM2dGWW1XRGpYTGZGZkdOdUxFM2J0V1RhK1NUbjNJOVlvOXlJVUs2Y1k4YVM3cmMxTDRCcTladlQ1blRlLzl6YjFVKzV4bnJKZW16c210bWJ1dDgraFRaZVJRNE5QS09FYThWdFJGMGFnczYwSk9TRlBXczhKcFc0TlhNYzZ4dE9tdVNwM1kxV2tRUklFYlQ5NDFyd1BLeUN1RDZSTWpDb0hPRThqdGVIcnFKeVVmV0xWUVM5TlpsN3FCZGlBei9jWnVmN3I1aDlTUW8rZGdhd3ZibEpNc0l4M0JqYkQzRUs5NTRCQ1laNVJNZWpsbXNNaTRxRk5YWThySUNWSG9tT3M1MXF5OENFenZRa25pc1JNZElxekdQNXRheHZDVTlUMU1SMHZNRmlmdXBoUDdrVUZSMHBRRm80RDEvNExUK0xEaTlhQjB0MUVYOWFRNWl0WGxScVRHYUJSYTRpVGJJV2xTRlU1VkJXWVZjcGJOc2pvTmdtbytwR3VWYXBwbGlmakl5MEI1NWlNSm1RNFJvT2FSMmZHRXo2RjIzOWpuUFBGK1hyc3VUYlNESVJWZ1BOWWVCeC92VTF6a2RRYm14QkluT1NlRFROdDJ3dWw1OFpxTy90U1VianZFUnFjaHJnMlNybDZ0eGdUaHhnbnFuUDh4WlFsRFloMTU1M1BiekEyV29XT3NKV3h4eE4vVUlxSlRkbU5ablVPR2I2YVBEMW50b1U5S3N1anZVNW9jczZqSTlIOFpuVVZiVm5heXh4VURVcFRsSWlrdHF4N3BBa3ZFcUhXcHlMZ1NHU3VJOXFsK0s5RWdhcjZ1VXdxZFBHU1Z5Z0hoRGhESTYzam9RMXREdWhXTUhpejhhR1IyNTlCRU83aWlRdlhsZmhycTdFN1praU1oUmdPMFRSMGQxOEhxQ3ZYazZMd2ZiaVlRVGVNb2RsSC94ZmVkMmFWUHRPZjVjS3dUVGo3dEJCK1ZnZWw1a21YcTZPMFpIUThNVHhJeHVZalhCckV3c1UraW1lQU9LVEhWMzNJM1BFdFU4MWtlZlU2VFF6UEh6QjIrMnhHOUR6TjBEYTlVRHRaejM4NnN3dXlmRDl4SjlXSVZ6Zk42U2p4enIweURDQy9wa1dlOWE0bHQwSldQWm1kcktVTG1lUkxvMDJYTDdIakNLYllqd3lCNjZLWmoyNGpUQWsyMEF4a3ZuY1ZLMXdjMFNTdzNwZXAxbnJRYUd0dmo4YWc3RGIvanNrL2kwU3hXWE1iY1QyUWs4eTZyMk4rbng5M05PSTdyRmEzSHJBMnB5ejJtNEVHY1RCTm42Vjc0Z3JPOHRLUHpvRDFRa1pZNHJ6cVpzcXdWRndlM0tERWtGc2Z4NzdoOWZSeFNKeVNtbDJha2pqaVJqd2RHdEJIUWw5bnNLNnNKeWpUaHJoYWhuZks0TENOSmt5cC9xa2FiYzJvcks5TWc4amRIbHI4S2VUbXU2TXJuZEY5NVdaRzJPQUpUdW15WkhVK3ZKLzIvZVZrbmxDTm5xYkNSZGpDa0lwS082cmY0YzRBeTJhSGlkc3o1ZlJrQ1BQUkFPRll5YkgvV0FvR0hscVpFZHNnTXEwUDdUWW82VC9SVEYwOGQvNlZFMEJCeVV6YWtKcGJ2QkkvR2lYQjROdUE4SDMxTW02c2hmMFhQZzJsSnlzQmJ6UFF4cGFGTlZ0ZjJqS2k3Zy9TVno2VS9vUUxrZU5uUVl3YTRtbUd0UnRsamFKbUlVeXpNN0JUaUo1TE5WR3o5Q0xWejhuNTlSVjRhVnFSQlVGMWw2MkxHdGZKQzRTMTBRVmZlNDRIVFd4OEU1MElndCtNaEM0NjUwOWpXVEpGZUp0alRZc3pUUnRyQkZSVWFMK3pRa3l6N3ZVT0trMis2MEl5UlVieXNRQnlaVnVTRU5QZVZJOVYra3RpeHE1ZnpiNmlHZjAyTG1GQTQvQXpiK29BN1pzNFNULzNUQTBGNlc1cWFsZnNFWGFTalNOSG5zNWJ6S0dUOGwyRnJabmM5b1h6R0E4ZTlmWEpmZG1lU1MvK1V5K1lqcjJlWVVMcWFZU05kWjRhQldpQnY1bmJhMGpUTGdDeExqZmMwbTVvOVhaRUdRVkMybUZ1emNESzBEYWlnaHhscGlPNHNnZnlPSjl3VEZjMjZjeTNvZFEzTkk2VHIxVWc3a09tVXNBUGlCK3h0S21kSzVVb25TUDNQV0MrWFZuM0tUTERJVk4yNXJtQkI1eE15TzlxN1JTYXNmekdGallVVWVpSzQvcUF5amhieEdjZUlSRTVVREUxMmFaTnhLcTdYRTNCMEgxN0VBMWdacmY0M1VicjVYL3E1RUxPWndpRkpQVS9pZjRMOWZrbzZsNzZhamJYcmxhaVVNNzRnaXNNb2VkU3daT1JYVit5aFlTd3pzc0RGQ2ZWT2xQWDIxK3ZxNmN6TFBZbEJpTlNTTmdpeW5TdVNNNEdpTTdqMXV1SGJmMFdQS0hkT0JabVBvT1d5UTNveEJQSTdIdW9MdWF2UitoclZyWVU5bjh2a1p0ckJGYWxSejlscisrSCtLNTVpa2VrZzJ0Qm1GTHpCUlY0YVVYbUJLWXR2NWtuTUtVMm1zTDRpS3V4VGpzbXNqNDJqSVA4bmdVZmJFa0ZYU1dod1A2akdnSGRKL0s5SW12RkhmQXlOYzhnWEtNMVBEeW5MQzJOREtBN0l5R2d2RHRvbk81UTEvbzNIdFMraFVQQmp0a3h2ZzZPejZOT3dWQjJhZDAxcDRDWWxGNVpjNjE0cU5ZcTRJaW45NlNlSzUvL0RkcjZIY3lHMnovU1NXajFmK2diQnkzN21jZjB0K2NTZUdiTDhOK1FMWmFkS2I3U2RuWTZVYmhJbzZIaDZ2ZmR4czBpNkxia1R6VjdmcUZoRDdlRGVNR3lNLzJRUTliUHlvRTlkS2MwWW1VNXZTcUtacXhPR2NSSVlrYmpuZzFnNmM2TXgxTXNHd2Q4YWs4NzFQM285bjV0T1I3NkQ5K2cvcEdRZVpaeEowZnNreGZmb1p3eWk4WUZFeDM5a0lNY3I2OGRCOEE4bzlrTkR5bkM5SGFkYkp5U2xyWjlaaWIwMUtpUjQ2VC9nNlAvcHA0ZDA3bkE2TWdUTnBrOUxjblI4VEIvVDJhV29SK085WHU4MzRpdWRGbEZmTlgzb1NoRHZuT091M0hrOFl1V0J6SHJDOGNoV1EyVFpHd1FOemxOSExnNjV6U25MWHE1VWRxSXM5bVVuSTZXckJQSTdIckthTzdyZ2I0VG1VNWRQdmRobGRtV2FhZ2YvbUF0NjlKN3Y1dUptcWpoUi9aY0hxVFg0UHNtVWNDTWtuZm5RbkYydlZsTFljcXJrRzk3SS80UGd2eHBicGNqRDd6dmV3OG52VmtuU0U3NzRuamRSektPWkpjM0JVOWJESXprZUZiMzRXcFlMcnM4Y2dpcHFRc2tmemt3TlA1SDIxdGQrNXlIckNSNjl4aUhhcDRScyt1SzRYdHpNbVRramxiSTA5TlZjeHE2amdEQnFRTWw3N21TdTY4eWRWQ2YyaXRUYVR6aDE5SG5rN1hPSnk5c2dWT3ZqT2lSSGJxMTNndUFyUC9zNHJ3SGxacGQzb3EwZE9ma1prTm9OQWhOcUlEa2RUemk5SC94M2wyVHUzWitYMXBTZVprbXF3b3UramJTRDM1ZWk2RS9TYWY1QkdIV2VGTWRuMUdyTlZXOHoyUXBKdi8zQWlseFFjSDBVMW9qL1hmUFl4RHIrVkpRZWI2MzQ5Q2ptMnRsRDAyMU1tbGlMUEI5dzZOR1pwVlFMbmxKNnpzQzE5MU9zSURxa0NXaVoxV2tCL1hzL0ZIempyRmZRSktJTCs2MHA3VWtFVzdHZEJQVXpxa1gyYUVzWExIVytOdVFpc3gxcUtXV2V3a3ZlSUdTTmo2a2xoN0VkeGFaQWp4dmZybDVGUDdHVC9NSWJWRkRXdEt1ZkJrZ3RoRUJSeDlQcnliZy9DTjRlUFpMbjlRMHl6ZDlNTy9nM3F1bStxSFdhUHlOUmY4M2l4Skdmc09LeWcrd1dyU202Yk9IV1UvNFh0b2FQNisrNGRCWDI3dzRsOVdOSll1aUlkQ3hheGhHTGk5ZGYvL09TVXowdWFCTEdLWGNUdWYzcTB3T2xKUWplK1JlTm5IR0Ewd3ZwRjNpZDhFZUI4cWIzWmVZMkx0UThtZVJPelpteS9xSG5wT1lIL2hrYWtWenVCckgrTEIvU1lYeFFUcC9OaFRLUnAwVWUwUmUySUxlZUs4cjYwSjJFMkM0VEtPeDRlcjNQay9zditwUFhOL1I2RGJhRFd6OHl2UDZtdnpmVzRmMzZkdzNmL3N0NkJKM0xWdTRIVm1SMmNJdnJzWm1kUHVlVWUvL2lMY0gxbS8vMm44dXk2TzUvL0piZ0hmK0ZidFM5Zi9tVzRKdStQMFAra0dzWGpsNysrSTNEZDN6TnY2ZG5UWjNMRkY0cTFvajQ0OWNOZzNlODliMVplcnpvcitmUHNGRjUvL1pOd1ZzejNKcXlobWZSc3NiUWc4cTlsbEZUSzBCYTZXRmdiTVcySGx6MkJrR0FubUJ5bDhXa3FPMXNreFEzb2F4TFc2QmtuN0x1RmNnZ3VZTUVQRHFlM3AvaFpoUWVmeXUvRHZOdkI3SXFzSmR2bFpZNm9ucXM3RGMwWkc5SS9vU3Bob0pPK2FKdW0xSGxRbDcwMS9KM0UvaVV5RDNaSjkyQy9GTC9oenRkdVFBQUlBQkpSRUZVZ1R1cFJpeTd1VmE4V1EyYnltZWRmNE1nRzZkTXpzUFc1OVhFT0Y4L0gzR0h4aUhsbkRuaUVkVjFBbnpOdHd1TS9FeDVoaWJCbDF3THlucm1JUW5OOUlqV3oyVXkrY3k3R0RZd2J5bkRXMUVYQmVVUkltZFhXc3JtRWRIWVM4V1dpUENpZjdmRXVsdEcyVmRrNklFN2pYZVo3THFUYXNUMlNXdnhqVkdqZ0xsa25YK0RvR294dXR4NTI3RHErNnJweWVScHh0ZzlIeExuak4rYXpoZEZhcmNJak9qUzdSV1p0UDZGUE5IeU5SOG9rbHRBTzlnZysvMm56T1EyZkZoVWpXVk5WNi9yblBpYlB5VjJ0V2g0MGI5WDM4L3ZrNkc3N25vOVh1YjZ1MVdrWTFWM25ic1duczdVdlpqNU53aGljRXdYeElNYy9jcmltSW5KL3A0Wm41VTllRHpxVVZCWnRaQnZuOENVTGwydGprYzNjUUh0Z08zMzM4TFVyYzBFT3JvbXpya0RMdldBemtPVldwcy9wcVNna1A3dHJNa3gvem9QcVp5eFc1eE1hSDdLbEpUU1VjSi91MjFiZE96OEd3VFZlRWprUGxGYzg4ZkRaeEdaeTd3c2xrOUw4TFRyeStsb3hIU2ZRTzJPUjYvaUF0cEJuNXBlc2hpNXBsdmpPTjhpNlhCa3RPNUlYdktvVTY1ZFZ1L3NxaHVQVFgwbVExeDVKYTVQQ2dycFAxVm1xY2xaRkE4OTR0M2psc1NvaFNuVFJXeWJ0cXJWU0hEK0RTTGMzdVB4SERzSnAweGw4OEc0U25WM3FGVXMvWU5CbFlvdmY1N2FIWStPWUFIdDRKaWFYcnhRc3o3TWZmZEl2ZUllUGhrZlo2eE82L1Zac25QR1gyNm0rNUF5akd2VTBvditZMldXbXB6RzhLTlIxcFVkTmpoV2p3cC9qc29MZ20rT2drdjdmLzROSW56cDk2Z1kyV0g0dlkwcklsMDRYSGFxNDhhMzZVeEJaTmNKSE5LMUd6ZGs1QUxhQVZtZmRFaFBGYzBYRFVsYVRTbmR5M3g0Ym9qRkF0U01xSGJscWpXaERMczFMT1VDWTNlUVJYK2plT0d3d0lRdEt1YStXNGFIUVh2dXBPcXgzSTRENXkvaFZkZTVpSndqcmtmV0lORnAwSVF5MUdrUTRROFFGNnVnWlIxbEFMTXVaV0prTjI5K2EzNXVOZEtPLzYwU3FOL09Zdk1XMEE1azMrV0R5SUt0Z25sZVdTUlcwbmVLSEZTa2M0bis4d05FdVdwdFVJYUQ2algwb3ovVlBoOWJyYXdMTW5QbXpzckRvSXdrZHdhUFdMVUk3N0UyNGFGcm9TSnpieEJVVzI1U0hxL3IzQWxlRVRTeXVic1NhdDY4dUhyekZRdHRML01ydkdiSG94dTZnSFlnTzJEMklpUDJDK1o1dVlzS1JUYWEyME1SbGI3by8rcnRqRkxycXpXdm1CLzlpOXJ6SU1Qc3A5clRxdk16T1Zlcno4Mms4SDJDSEFVZFNacC9nNkNLVDVsZE1ZQ05jSXdzYjN3ZEZNdW5KWGhCNkg0NkdqSExRS0JteDZOWGNRSHRRSGJBbklWRzBLUDNwbTdQci8yMkhxSno2cUlpa1ozVmE3RnF1KytCVmVmYzRQcXcxbmFDWFBweHdZZlZwdTNqL1B5YkQ1bFB0Wk9LOHpPSjl0U1o0cWdleFZPSnl4UXgvd1pCZFBwMHNUeDJxRVQzbjJ5ejI2MUNkWWNLbWxYSmlEeUxKMUN6NDlFcnNJQjJJRnVoTDBNam5qUW1pTmN2Z3VCTGRmUFVSL1dqelFRcjhDeHJWazc5M25qQmFNL0tJbjJFNGFsdGdkeHdEdjBrMzdwUEo1U0lPODY0WnpweXhIUFV3R3ViYmtabWQvU1VpbXRoc2NoZFdKdXhwVi9YSVdQNlZQWHFEWUlVSEpNQ2o3ZG8rdUcwNjVURXE2MHJIM3A1dHpiNVFuZDFBbjI2N0xYYVdWejBBdHJCQmpmYXlJQWRZMW5uT1VxNW5rVnA4ais1SSs1R2k1bEcrbklIdUhNdU96SEV3OU9UeXRYT29aL292SjNzTVV3aVM1MWRrWkdYN2h5OHNuVGdUcW9heTQ5aDJUTjZWYlV1SXQvOEd3VFZrdUY1ck5OTXcyL2M3Wk40c3ZlK0JDWGVmT3RSVGdtTkVKMGpnWG9kajJib0l0ckJLYlc5YUFLSHVvdGR6WnhqU2tvMldFbkNrR0xVdXNjZG4rY3hUZGt5bkRLTHNzK052REpUYWlYSUFKRkRQNUY3b3ZZS0dsM0pyRGtibmgvV0wzcFNiT1V6MVZjdi83YnA2T2VXeHFWSTFHc1EvcS9yOUVLenVNbFcyaFBBYTdSSHBhb0c0UTRScU52TzRxb3NvaDFzVWR1TGVxUW40ek0yU1UxcW0xc3JTVGhjenBuV2ZvY2tyblpuVG5hNGVtVS9USFZZWjExa2l3cDAwOWVnWE5VWVRJa2EvaXB4dkQxYlU4eW43Q0xHVmx6TklQazRPalpyYXVsQzl2azNDUC9YZFVJK3NoL2xRUlZZMHhXNVNGWHF2Z3A1YW5VOEdvQkZ0SU1OYW52UmJ2K0w0RjJhTmJMU0hSanJqYktuNTBSa0JyVjM4MnBGZGVSMFJDeGlHTDQyWFZHZXNhK3dMWmROWDVNOHpwb2QwMlJ5VC9scFppOURZcHE0dlF5SnN0RnFNYVRTNDNmWm90cVdIeEc0K1RZSTc5ZDFvcXJMd1BJOENwWDVmMXh4WnE1TUdaQnRqMEN0amtjemF4SHRnS2NIdzkxRzlOZzAwNnhSRXlYbUlKenZRcG1QdWIySzc1Y051WHBsUDZ2R1hicHl4Qm83MzlOcytvbUd1N1ZSVS9zTUZ3RVNyZEhaU1BzeVJSUlg3LytFZ0FTcjhVd3k1SnJNdFVGNHY2NFRYYU1wbTdnWmhVcjg1K2w4L1NHelJGYUlkb0ZBclk0bnFjQkMyZ0UvbVlhTGtSTnoxWHFEMjdQMXRaUUJSWnl4eFZlWlV6WkpmWmJ0VEY3WkxMMUl3N2xlcmxyVmJQcUp4aWRMOTN0SlhuVkdWeTMrNXBHZE5yU3VzSjFlT3N5dE9INlFLWjI3VXhrVzBDRFU2enJSUXFzSGpSSEJqdVpvUGNRVEVkNCtLYmR5RW9XelpTSlFxK05KS3JxUWRzQnovbXJ0aHRhVmR4TmplajNaMVd1dFZQYkRwaHIraktFdXZ2em5Na1ZlZnJtS21GVGFROFRBc3Vrbk9LZDE5NWp4QXQzOVJKOXh4bWw3Umt6ZHdKUTBOcTJ6cmswVjh5K2dRWGkvcmhOVmlXR1hIWTFKM3Azb3ZvODA0ZitTRWVqWDZIaVNxaTZtSGV4VHM5MGtJOWFPbzVtMjBDSTFQMjgrSlQ5UHd1ZVVmbFY2dGp0VTJ1Vi9haUZycjZ5SjdKMHZ5MmFLNURQcFJ3SzkzcUV4NzVuRWU1L3hWQ2xmWWRmQncvU1pLNkZxSE8yRHBNUGNnMUpWMTZMekxhSkIrTDZ1RTdLcHZwbmdNSHVIeWFLNW8zd3ZBclU2bnJpRXhiUURkaVJIdlI2L0Vub1dtOEluYW43QmRDL2N5QTk2dlorcXNaUmhsTkdwQUMreVdPTTlIL3VZRXpHcGRtVFNqOVhkcmphQkV1ZVhwK2ZNdHc1UGszM3pXbzRhcDJxRTNQaUN3Wjk2N1Y0Tm95cG1YVVNEOEgxZEo2eVM0RDZwVUQvK2tNNXVoWHpJMGhrQ3RUcWVxQllMYWdkclE5b3QvSUhQT1E2Q2I0MHNDZi8zcVdIYWc3Z1JQY2QrNEtkWFpON2VxdStVcTF2aHliK2ZzMnhpRlpFS1p0T1BSTGZxdnNxWDJ6Z25UVjlLYWtkMFpBMnRva3FWL24vUjhEeWdsd0ZUcWN2TVMxWVg2dGRvRUR6bldtS1dkNHZGcTlDbWpHWGZFZENyaVBNT0VPalhhR2VSK1l0cUJ6OUo3WmFQYVA5MFpJOThJT2JGZlhPcFVyNDFTTUpuc2RUcW5QU1pRb1ZkMFBTOG1ibEZySkJPSnYwbzUySDFIWEpLQlUraVhVYmE3UCtEaHQ5UDU1ZE9yYlZBdThoSzRTcFBBNVVLMGpQMXBUSmpQY3JydkU2RGtCdHN6NnNZRmhxUmlaV21NK25wQUI4bThNYmNUY0U2N1N5cTBjTGF3ZWZKemZWQytvbnBONGJ2M0I2WlhxZjNteUw4NVpIUnEvUi9LRlVyWHlNZVRPeVZ6eGJteUtTdjBwK3EvVWk2ay9ORWxEc09xbEtsaVRCcy9Kbms2Zmo3R1ZXTXFwcG5LSlVwbjd0T2crQm5oQkxQZEd4aTV2N0VITXQ1RjBualZ5bW5QQ1MxUUtCT093dk5XV0E3K1BYdkN0NysvV00zbG4xN2Y5YUgzaFM4OVRWdTJlV09EVWNkbWNPQzdOcFJ2MTVwRzVIU21FZWZ2N2RhODVHVWwvZjNzbXh2K25zNGF0dDBhdFNjVmJ4My9CUFdUaGZ2akhVRUY5SWdOc2dkK0UrWmNhZFI2WHRKdEo1bzM5aDFVQ0h2UWdqVTYzalk1STYyZytQd0ZkS0ZVSjFib2V1di9uOStic2gzTU0xWC9HOS84cXQvdWx6QjFIZFhuMkxMTDRxNmxkMThpYUpVZW5qT25zRG45Zkp4a1lZUzZWdE0wSHl4dUVUdWJOSCt2RjhQVzFpRG1CSS8vOWQxYUk2bDJzYWU0eG83WUxJdkUxTG1TNkIreDlQUmRqREkzUDQwWDhDdGxuWnJ5SGV2ZHBSOFdoKzAwZE5LamE5cVA1Sk84bmJJVGl1K1lwaHhOZFlQbVdHMms4dklWaGhONDdYN2hVSk5DaXl1UWZRSllESUtXU3VvMUJaSmh5T2o5UUpSSTVuM29tNGFNUWdzSTRGQnpZNm5xKzNnc01xczhiSmR3QTIrZVkxalhLb0tORTV0eHpuVHpPMVJLVXRTd2p6M2U1YUtqU0pHdGVZR0l5M3hmM24wYnVFN0svVHFXSFlkNHRJYlBGbGNnNkNIenlDKzVkYUhXUjl0RGV0NlFkTGhab0xqTWwrKzI5SUthUkFiVk0yWlFOMk9wNnZ0b05wWDFPY012MjV4VTdwNXphT2NSdDd1T2l1WHhVLzY4YWhQOFJOM1NEMmV1eldhN0g3b3lGUTFhbDhnWGxiTm5wbHZtdndFVktaTW93bFVvSFdVVTErOVFYQ3hzYXQ1cW1pOWNFalNha254WG5vUGFvN0poNEc4N0owamdhUmxJRkM5bmFuYWRiUWQzRzIwVitycWhaelN6V3NjWlRlajdnVEIyOXFvM0ViZG9RNi82cjZYYVJrdlJtZW5abWJMU2xEYnBtdHNyTWhTZkZpcVM4M1NVaUorYXJRR0NzeXJRZkRRTkhsZFo2dmdDMyt5bWVDQjFPdE9rWVBTYTA5cmZja3NucDZBOHlValVLL2o2V283dUQzbkNmWEZYUFNuZ3VzM2Y5WDN2UGJ2LzlLUHZ2WU4zL25HdHd5RHJ5aHBCODJQbHUyWHZFcTQvZDk3aVdVTDBlc2YxdFozWFpaYVhaTmp0QWwzbVhWM1ArajJoZWYwWlpxYUcva2NTbk9qRnRZZ2VLSTllUkRZTDNoWGk2OWZLTEpSNXZHd1gzdmlOcGNlRXVkR29GN0gwOVYyOEJoRzRsNHQ2RUxySzd3eXpFbm9LbmV2MG1tWi9WS0ZGcmUxYmJwSEQzUUhoYVYzVEtCaWc1QlB2MFZyV0RUdzJkU3I5V3Uvcllmb25LNWZKTEpUNHZHUUxsVHpPejRzMHhDY0Q0R0s3VXlNNjJ3N09HM3lXWGcrMTJFaHBkQjZkOGw5YjNNeGsrWjlINDJ6UzVya0x2cGs1M09udklyN3dOcFRnbW5kUEhtOW00N3Vka3pGQmlIN01TN0RxajFwdENuK1V1S1htcFdlRUpsb00wR3diYWJsaEtaQnNBcS9MNTVUdzV1VFZMR2RDYURPdG9PKy83c0ROK2RLdTJvNjZ1VDZMRG1DdlA1bG9LMWN1eXBWS2k3Y05qMHVsY2xIbUwxWjgxcDlTcTRqVTYxQmJGQmRnNmpZSFdOWjV6bEt1WjVGYWZML21LTFU1c203SlY3eVdSdm1Qb29ZSlNEUWRRS2p5aDFQZDl2QjRZMTRTYlNCbGtYUEhPMXNucTVqRzczbmtqZlU0YVhyKzNYMEczblZ0dW5tTjFYUXpaRzNObVhZMEtGQXRRWnhTcGNrZXRDanE2Y1A4ZGpGSk52YnBLWkVKblJNZDBxMFB0cHVtL2NvMGlHR01LV1lRTFYyeG5vNzJ3NXVXYzI4R01LTmxSZ0ZKZVk0NWtTSkhvL3oraGYrMHFUZXI5V3phcCswNVh4bnRMSnlmc1p2WVY5Y1pYdDhNNDZxTklndHFteTAvZVBKK0l5TGxQMXEwWHhhYUFNSmg0OE4wMlRqVzVGOU5DYk5leFFweW83MGpoRVlWV2xuVklmdXRvUEhXNWltNzloRmE4b2M2c0xMdktmWFZMRzVlZ1pHdjVVUzVkSEpPQlZiTVlKZFdDdnVZVUJxSDFZMGFwSFpLaldJRGFwc3RFQjRZYnh2cTM1aXpsaG1YU2ZoY0F2YndQODFXcnJxUjR2a2dyS2JKVkNwblpFSjNXMEgvZXh2NURlTGJnVzA3YlR4b0YrTEM3V3JrendGOUFacDlGeWRKK2FYUnRXbjQ5eFB1SVRVKzFodGJqVktLSnVyYUpVRzhRUlZOcHpVcGsyeE04MWV1bGg4SEdsUjhndHdNbGk5YlEyQ2RDSDdmQkM3TlRzRjRhVWtVS1dkVVVVNzJ3N1c4REtaZnp1OGU5amdJb2wvc1RtU2srRGpPYW05SHIzVjJkandqRGVhdGZIdTRkcVE5VjdtMXFPamlWVWFCTTNTUi9lY2RmVTJtSU0xNmh0UXhCblgvc3AvSnB5Y21XVHBLRFNZVlpwQWxYYlc2M1czSFR6bTM1aExzMXE5REU5MXp1dTh1SmxQZVpDOGtKZ3ZXSnlxdGszZkx4WXNLWEhGWGUyU3ZsMVNvVUd3ODFaN29lbVJZRmRuUlFOWFBvekhoRDVGc0F1aFhOdTZiTjc1MDZWZmdjN1RoclFPRUtqUXp0anJsSDBWZmw0MXZXaGh4bVJldGkrZ25NOFlMNkRRbkNKdnpYSVNPZW5lZjFZZzRKM2MxclpwdFZyVXZkMkJmbUFxTkloOWNpVDhyTEIySE0yMGhVWHhLSWdPWS9SS3U1RGtEcjBxTTJuMlJYNjJRMnA1Q0ZSb1o3MWVWOXZCclJLenhjdHppV0JwQ3dUazJ5d3RmSXVPTytGb2QzQUxabmRQSlR1U0k5cGdkR0ZQaE1rWDJwS3RCbUk1elpMd1Z4dCtha2tYdnJwSEh4WXRuc0FPSnRnV2Z4R1d3NElSOVgvbTZuY2pkdisrcURXWDBCdFIzRmtsdkk3MTZBT2ZjeHdFMzJyWjJCY1c1bGM3UnpRZjk0R2ZqamNnV0RrUUJJR2xJMENmNlprdG5kRXdlQkVFMUVTWU1mdlRoQm5ockZLdzNZU3lKZEh4aytKY3JFRU4yODR3WHR3M054MHE3dmF3YUVscUNqTkJJRTNnZENsZnprdlhBekd0RTlpUnJ2Szg0WEx1RFZVUEhMMnMzN0Q2anFyN1BLbjBDN3k0WXg2L01Yem45c2owT3IzZkZPRXZOd1VSQW9HbEpYQ0ZMWlpMZSszbWEzZzcyNmJYUjhycGxGa3FuMis5MnludDE3OHJlUHYzajkyNjk4MFp0bDd2UTI4SzN2b2F0eXhpUVdENUNEenpkNWZQWmxpOENBSzhCQjU5bTZXeDhubEJYUjF6L25HZHhtclFncUpqZkJleEJhcFFDUUlnc0d3RUR0azdYSStiTlR0Mk9yeE5DNGNpTUZqV1RlUzRnQ0FBQWlEUUhBRzFiZnJEelNsa1RYOCtIT2pRUCtOdHlXWkxXVFp0aDQzdjJGZzJBckFYQkVBQUJIb2pjUkN6Smttcy9YRGlkSnI3UW1tVEZpNUdsL2x0Z3NYWWdGSkJBQVJBWUxFRStGMUY2Nlg1dWdiZEdvaE85Y2RlUUsrcmZJbnozMTNLcjI4dk1YQ1lEZ0lnMEVVQ1YrSWNUaG8wN1RPSG10UEI0MzFDOW5iWFB2V1htSVl6RUFBQkVKZ1RBZldwRnVzOWtqcGwzL3NoM2VjRS9yOVhWcWZRNWNqN0dENk11QndYQ2xhQ0FBaTBTRUJ0bXo1b3FvVDF6elY5anZxK1pWUGFsMXpQS2I0V3N1UlhFT2FEQUFqVUp6QmdMOUhVdHVtMW41TmQySWJqU2IrbFg5L29KZFhRdjFtZmFWalNxd1N6UVFBRVdpV2d0azAzOGlMbitoLzk0TkR3TnhKUVB6ZlRhaDJXUnZraFhoSmRtbXNGUTBFQUJGb2lvRjdtM0s2dGZmMTNmc1RoY3NqdjRBMlZtTzB0ZkFRK1pvRVRFQUNCRzBwQWJadXUrY2I4cS8vb1g3d3hQY2dKWTE2K29XUWQxWDc4SnYzbWc2UCtpQUlCRUFDQlh2VnQwKzkvLzdPdi90MHYrSTkrNFExdnluUTRrckFIeWhHQmZuQVpuZUkvQ0lBQUNOeElBdUV2WE9iN2pYcXBzeHNKMWxYcHRRQXZ6THE0SUE0RVFPQUdFWGl1bmtmeHlJMWRXM0Z6ZWd6TE9qRUxuSUFBQ054UUFnTVB2MUZQQkx1MjRxWjFnWGRFWXhZNEFRRVF1SmtFN3RUektENjVHLzZVOVJKZnAxc0JOcEV2OGVXRDZTQUFBazBRVU51bWZaeEhaWm43VGRpNUVqcDJNTUcyRXRjUmxRQUJFS2hPNEZabFgrS2Y4YXk2ZWF1VjgxNkF6K0dzMWhWRmJVQUFCRW9UbVBvN2o4cVNwWTFhMVF5bndVZFd0V3FvRndpQUFBaDRFVmdiVnZZbDNobXhWemk2RkZjQmhuMFJDL3dIQVJDNG1RVGEzellkNE1kMTRxYjF6TitOVDNFQ0FpQUFBamVTd01CN3hGSmQ4TUdOSkl0S2d3QUlnQUFJcEFqY3J1NUwvSE9lcDRwRkJBaUFBQWlBd0kwa3NPWHZPNnBMYnQ1SXRLZzBDSUFBQ0lCQWlrQy91aS94enRuZ0QyT243RWNFQ0lBQUNJREFNaEZRbjV2MmRpQ1ZCTEZaZUpsYUJHd0ZBUkFBZ1RZSnJIM0IvOXI2Z2MzQ2JWNUI2QVlCRUFBQkVBQUJFQUFCRUFBQkVBQUJFQUFCRUFBQkVBQUJFQUFCRUFBQkVBQUJFQUFCRUFBQkVBQUJFQUFCRUFBQkVBQUJFQUFCRUFBQkVBQUJFQUFCRUFBQkVBQUJFQUFCRUFBQkVBQUJFQUFCRUFBQkVBQUJFQUFCRUFBQkVBQUJFQUFCRUFBQkVBQUJFQUFCRUFBQkVBQUJFQUFCRUFBQkVBQUJFQUFCRUFBQkVBQUJFQUFCRUFBQkVBQUJFQUFCRUFBQkVBQUJFQUFCRUFBQkVBQUJFQUFCRUFBQkVBQUJFQUFCRUFBQkVBQUJFQUFCRUFBQkVBQUJFQUFCRUFBQkVBQUJFQUFCRUFBQkVBQUJFQUFCRUFBQkVBQUJFQUFCRUFBQkVBQUJFQUFCRUFBQkVBQUJFQUFCRUFBQkVBQUJFQUFCRUFBQkVBQUJFQUFCRUFBQkVBQUJFQUFCRUFBQkVBQUJFQUFCRUFBQkVBQUJFQUFCRUFBQkVBQUJFQUFCRUFBQkVBQUJFQUFCRUFBQkVBQUJFQUFCRUFBQkVBQUJFQUFCRUFBQkVBQUJFQUFCRUFBQkVBQUJFQUFCRUFBQkVBQUJFQUFCRUFBQkVBQUJFQUFCRUFBQkVBQUJFQUFCRUFBQkVBQUJFQUFCRUFBQkVBQUJFQUFCRUFBQkVBQUJFQUFCRUFBQkVBQUJFQUFCRUFBQkVBQUJFQUFCRUFBQkVBQUJFQUFCRUFBQkVBQUJFQUFCRUFDQkZTWHd6T0JyVjdSbXFCWUlnQUFJZ0VEbkNLd2ZCc0hiT21jVkRBSUJFQUFCRUZoTkFuZUNJSGkwbWxWRHJVQUFCRUFBQkRwSDRKUzhUakRybkZrd0NBUkFBQVJBWUNVSjlObnJuSzlrMVZBcEVBQUJFQUNCemhHZ1paMGcyTzJjV1RBSUJFQUFCRUJnRlFuY1phZURHYlpWdkxTb0V3aUFBQWgwa01BejdIU3VPMmdZVEFJQkVBQUJFRmhCQWsrdzEvbjRDbFlNVlFJQkVBQUJFT2dnZ1N2Mk9nY2ROQXdtZ1FBSWdBQUlyQ0NCZmZZNlp5dFlNVlFKQkVBQUJFQ2dnd1RZNmVBbDBRNWVHSmdFQWlBQUFxdEk0Qlo3blkrc1lzMVFKeEFBQVJBQWdlNFJlSks5emtIMzdJSkZJQUFDSUFBQ3EwaEF2b2V6dllvMVE1MUFBQVJBQUFTNlIyQkNReDBzNjNUdnVzQWlFQUFCRUZoTkFnUHlPbGpXV2MxcmkxcUJBQWlBUU9jSXJKSFRDZTUzeml3WUJBSWdBQUlnc0pJRTVIczRzNVdzR2lvRkFpQUFBaURRT1FLUDAxRG54YzVaQllOQUFBUkFBQVJXazhDVXZNNG5WN05xcUJVSWdBQUlnRURuQ0l6STYyQlpwM09YQlFhQkFBaUF3SW9TR0pMWG1hMW8zVkF0RUFBQkVBQ0JqaEc0UjA0SHl6b2R1eWd3QndSQUFBUldsc0FkOGpxZldObmFvV0lnQUFJZ0FBTGRJckJCWHVlb1d5YkJHaEFBQVJBQWdaVWxNQ0d2YzdteXRVUEZRQUFFUUFBRUZreGc3VXUrYkt5WmNCd0VMMm5CeGs3dkR2OTZZN3FnQ0FSQUFBUkFZR2tKWEFUQnV4UGoxOXRhMXRuQkhvV0VNczVBQUFSQTRNWVM0Ri9UdVU1cWY1dUNSMG13c1RQU2krOVlOMFlUaWtBQUJFQmdhUW4weWMwRVo3SDUvRDJjRnBaMTdoNGF2aTB1RGljZ0FBSWdBQUkzaWdEUHFBWEJTVnpuclNCNElRNDBkckkyb2tLMEVWVmppcUVJQkVBQUJFQmdxUWc4VGU0Z0NNNWptMm1WNThOeG9LbVRlN1JGQVY2bktaclFBd0lnQUFKTFRJRFhjZlE1dFdFUTdEVmNuZlhQSmFWMFlLelRNRmlvQXdFUUFJSGxJM0NML1VFeXA4YmZ3OWxzc0JiLytrOCs1MThPdVFnNjRIVWFCQXRWSUFBQ0lMQ2NCTmFINUEvZUZkditsTzZDNHRqS0orTFQyT053S2ZBNmxUa2lJd2lBQUFpc0RJRWQrdGhuTXJyWmFIWlpKL0k2MzBmTFJmQTZLOU5tVUJFUUFBRVFxRTdnN3V0ZlBFdHlrdzlLOXJNbDBWWFBsTmY1eHUwZXZFNVZoTWdIQWlBQUFxdE00TGpaWloxYndhT3ZmdThsQVlQWFdlVldnN3FCQUFpQVFGVUNRZkN4cWxsejg4SHI1T0pCSWdpQUFBamNUQUozZytEbFZtb09yOU1LVmlnRkFSQUFnU1VuTUdwMFdTZUJBYStUc01BWkNJQUFDSUJBUkdEdEY4YlJhYVAvNFhVYXhRbGxJQUFDSUFBQ3VRVGdkWEx4SUJFRVFBQUVRS0JSQXZBNmplS0VNaEFBQVJBQWdWd0M4RHE1ZUpBSUFpQUFBaURRS0FGNG5VWnhRaGtJZ0FBSWdFQXVBWGlkWER4SUJBRVFBQUVRYUpRQXZFNmpPS0VNQkVBQUJFQWdsd0M4VGk0ZUpJSUFDSUFBQ0RSS0FGNm5VWnhRQmdJZ0FBSWdrRXNBWGljWER4SkJBQVJBQUFRYUpRQ3YweWhPS0FNQkVBQ0JaU1J3NjNYRHQvL0tmQXlIMTVrUFo1UUNBaUFBQXQwbDhBei9ySFR3RFhNeEVGNW5McGhSQ0FpQUFBaDBsOEE5Y1RwQnNEY1BFK0YxNWtFWlpZQUFDSUJBaHduc0JNRlhmdlp4RUx3MER4dmhkZVpCR1dXQUFBaUFRSGNKM0E2Q2IrLzFucVE1dHBNNUdBbXZNd2ZJS0FJRVFBQUVPa3hnRW55VXJMdEZYdWNUYzdBU1htY09rRkVFQ0lBQUNIU1hBUDFXOVRaWlIvK0NGL3lzL016WGVoNnZjZWlEMTNGQVFSUUlnQUFJM0J3Q3o4dFFwN2RHWGlmd3FqV1BpdnlPNjgyMFFuaWROQlBFZ0FBSWdNQU5JckN2OXE3ZFkwZmk4QkpwRW8vNXVSeVdPay9uaHRkSk0wRU1DSUFBQ053Y0F2ZUM2ekhYOW1uMkVqTStLem9lWjBtLzR6eXRDMTRuelFReElBQUNJSEJ6Q0R3ZWZGd3FlNGY5eUtWUHZaL3g4emdzTlV2cmc5ZEpNMEVNQ0lBQUNOd2NBcFBnUUNyN0JIdUpzVmU5djVoRmZZNnZjNmlEMTNGQVFSUUlnQUFJM0JnQ2g4R1oxUFdLM01qMUhHb05yek1IeUNnQ0JFQUFCTHBLZ0paMWxHbkg1SFUrTmdjcjRYWG1BQmxGZ0FBSWdFQlhDZHdKWGhIVDFubkdERytKZHZVeXdTNFFBQUVRV0JFQ0c4R0hwU2IwV1p3Z1hPRnB0MllZNjdUTEY5cEJBQVJBb05NRWRvTDdZcDlzaDk2ZGc2bndPbk9BakNKQUFBUkFvS3NFK3VGbWdpbVBkY1p6c0JKZVp3NlFVUVFJZ0FBSWRKWEFWTDBqMnRzbnArUDVHYlo2VllIWHFjY1B1VUVBQkVCZ3VRbU1sZms4MVBua1BHb0Nyek1QeWlnREJFQUFCTHBOUUw2SDgyQWVOc0xyeklNeXlnQUJFQUNCYmhPUXpRVG44N0FSWG1jZWxGRUdDSUFBQ0hTYndKUm4yRGJuWVNPOHpqd29vd3dRQUFFUTZEYUJFVG1kbCtaaUlyek9YRENqRUJBQUFSRG9OQUVlNm54a0xoYkM2OHdGTXdvQkFSQUFnUzRUbU45bWdoNjhUcGNiQW13REFSQUFnYmtRa0o4SFBabExVZkE2YzhHTVFrQUFCRUNneXdTMmVJWnRMcHNKTU5icGNqdUFiU0FBQWlBd0h3SWpjam92enFjb2pIWG13eG1sZ0FBSWdFQ0hDUXpKNjZnZnNtN2RTSGlkMWhHakFCQUFBUkRvT0lGYjVIU0NoL014RWw1blBweFJDZ2lBQUFoMGw4QWNOeE5nWGFlN3pRQ1dnUUFJZ01DY0NHenhXRWR0SmxqM0tQS0xXZHpuK0RxSE1veDFIRkFRQlFJZ0FBSTNpZ0I3Z25BendYSHhoNmVmOFhFNFNtYVd4Z2l2azJhQ0dCQUFBUkM0V1FTRzVDUFVsd251QlI4cnJMcDhLZFRQODV5bmxjSHJwSmtnQmdSQUFBUnVGQUhaVFBCQXFuekg0N3M0c2dvRXIzT2ptZ2dxQ3dJZ0FBSU5FbmlTWGNpSktOencyTW9tVHNyTDYxeXJ0U0xEVkl4MURCd0lnQUFJZ01ETkkzREtMa1E1aUozZ2ZuSDlQL1NHNy9FNjN2TWFoeTU0SFFjVVJJRUFDSURBVFNJd0lhY1RiU1lJdGx1dU9ieE95NENoSGdSQUFBUzZUdUNZdk01SHhjaTd3WFhieHNMcnRFMFkra0VBQkVDZzR3U0c1SFZlRmh2dmhONm5SWVBoZFZxRUM5VWdBQUlnc0F3RXlPbUV5em5UNEVIYkJzUHJ0RTBZK2tFQUJFQ2cyd1RXMmV1Y2lJMkQ0S3h0VzBkY1d0dUZRRDhJZ0FBSWdFQjNDYkFmMkdYemJrZWJDbHEwZFI5ZXAwVzZVQTBDSUFBQ1MwQmdRSTVBeGpoWHdZZGJOM2ZJWG1lNzlXSlFBQWlBQUFpQVFGY0o5TWtQc05lNU93ZDM4S25zZER3K2dOQlZWckFMQkVBQUJFQ2dMb0hueVErY2s1SXJqNCt3VlM3cng1OTk5ZTkrOWo5OW5UaWRJSGpuTC83UGYvS3J6ejViV1JzeWdnQUlnQUFJTEMyQnA4a1ZIUFI2UHhYdEtXaWxJcngzelQ1YWZ6bW9sWnBBS1FpQUFBaUFRRDBDSS9vMndRZCtPZ2hlcWFjbU56ZThUaTRlSklJQUNJREFEU0p3T3h5RXRMbHRHbDduQmpVb1ZCVUVRQUFFOGduOHByaWRMODhYcXBkNmNmMXRiLzZtci9xZTk3ejJSMy9wUjMvZ3RkL3pWVzk4ODdjTk1jTldqeWx5Z3dBSWdNQ3lFdmpRbTRLM3VyNFF2YXoxZ2QwZ0FBSWdBQUlnQUFJZ0FBSWdBQUlnQUFJZ0FBSWdBQUlnQUFJZ0FBSWdBQUlnQUFJZ0FBSWdBQUlnQUFJZ0FBSWdBQUlnQUFJZ0FBSWdBQUlnQUFJZ0FBSWdBQUlnQUFJZ0FBSWdBQUlnQUFJZ0FBSWdBQUlnQUFJZ0FBSWdBQUlnQUFJZ0FBSWdBQUlnQUFJZ0FBSWdBQUlnQUFMdmVTaVVBQUFnQUVsRVFWUWdBQUlnQUFJZ0FBSWdBQUlnQUFJZ0FBSWdBQUlnQUFJZ0FBSWdBQUlnQUFJZ0FBSWdBQUlnQUFJZ0FBSWdBQUlnQUFJZ0FBSWdBQUlnQUFJZ0FBSWdBQUlnQUFJZ0FBSWdBQUlnQUFJZ0FBSWdBQUlnQUFJZ0FBSWdBQUlnQUFJZ0FBSWdBQUlnQUFJZ0FBSWdBQUlnQUFJZ0FBSWdBQUlnQUFJZ0FBSWdBQUlnQUFJZ0FBSWdBQUlnQUFJZ0FBSWdBQUlnQUFJZ0FBSWdBQUlnQUFJZ0FBSWdBQUlnQUFJZ0FBSWdBQUlnQUFJZ0FBSWdBQUlnQUFJZ0FBSWdBQUlnQUFJZ0FBSWdBQUlnQUFJZ0FBSWdBQUlnQUFJZ0FBSWdBQUlnQUFJZ0FBSWdBQUlnQUFJZ0FBSWdBQUlnQUFJZ0FBSWdBQUlnQUFJZ0FBSWdBQUlnQUFJZ0FBSWdBQUlnQUFJZ0FBSWdBQUlnQUFJZ0FBSWdBQUlnQUFJZ0FBSWdBQUlnQUFJZ0FBSWdBQUlnQUFJZ0FBSWdBQUlnQUFJZ0FBSWdBQUlnQUFJZ0FBSWdBQUlnQUFJZ0FBSWdBQUlnQUFJZ0FBSWdBQUlnQUFJZ0FBSWdBQUlnQUFJZ0FBSWdBQUlnQUFJZ0FBSWdBQUlnQUFJZ0FBSWdBQUlnQUFJZ0FBSWdBQUlnQUFJZ0FBSWdBQUlnQUFJZ0FBSWdBQUlnQUFJZ0FBSWdBQUlnQUFJZ0FBSWdBQUlnQUFJZ0FBSWdBQUlnQUFJZ0FBSWdBQUlnQUFJZ0FBSWdBQUlnQUFJZ0FBSWdBQUlnQUFJZ0FBSWdBQUlnQUFJZ0FBSWdBQUlnQUFJZ0FBSWdBQUlnQUFJZ0FBSWdBQUlnQUFJZ0FBSWdBQUlnQUFJZ0FBSWdBQUlnQUFJZ0FBSWdBQUlnQUFJZ0FBSWdBQUlnQUFJZ0FBSWdBQUlnQUFJZ0FBSWdBQUlnQUFJZ0FBSWdBQUlnQUFJZ0FBSWdBQUlnQUFJZ0FBSWdBQUlnQUFJZ0FBSWdBQUlnQUFJZ0FBSWdBQUlnQUFJZ0FBSWdBQUlnQUFJZ0FBSWdBQUlnQUFJZ0FBSWdBQUlnQUFJZ0FBSWdBQUlnQUFJZ0FBSWdBQUlnQUFJZ0FBSWdBQUlnQUFJZ0FBSWdBQUlnQUFJZ0FBTGRJdkM1dzBmZnNSbWJ0UDdIM3pXOGZ1dXZ4R0djZ0FBSWdBQUlnRUNEQlA0Z29PUEZXYWp4MWpFSGcrQ0Z5d2FMZ0NvUUFBRVFBQUVRVUFTZURyMU1HQnFxWUJDOE5BWWhFQUFCRUFBQkVHaWF3Q1I0NlFNL1E2N21tMW54dlVOeU43LzRSZitNZmMvYm1pNEora0FBQkVBQUJHNDhnYnRCTU92MUJqVEh4aWhHUWZBLzhIOFpBQ1ZyUFJ5RkF3UkFBQVJBQUFScUUzZzgrQVRwdUtLeHpVbXY5MXdRZktuU3VFTVI5MnNyaHdJUUFBRVFBQUVRTUFqMGcxMEtiNUNUZWJsM2R4aThPMHk4UXhFZk5RUVJBQUVRQUFFUUFJSGFCSWJYck9KeGNqS3Y5RjZWYkNHNFJ4R1BhaXVIQWhBQUFSQUFBUkRRQ2R4V0k1b255Y204dUQ3a1diYndvSWpnTWdyZ1B3aUFBQWlBQUFnMFFlQUptbGlqNHpGMk11OExQcGFvcE0xc3dYa1N4QmtJZ0FBSWdBQUkxQ2N3VWNPYko5anJIQVo3aWNJQlJXakJKQUZuSUFBQ0lBQUNJRkNWd0xHYVJqdGxyNk0yVDRlYUJoVEdKcmFxV0pFUEJFQUFCRURBUldBOWtNMEV2U241R1BPOVVKNWhlK0RLZ2pnUUFBRVFBQUVRcUVqZ2R2Q0M1TndScnpQVHRBemhkVFFhT0FVQkVBQUJFR2lDd0pQQlIwVE5pTDNPSzdwR2pqalFJM0FPQWlBQUFpQUFBalVKYkFRUFJRUFBweGxPaGo2VWczV2RtbkNSSFFSQUFBUkF3Q0l3RFk0NFpwMTlqUEY2am55STdjU1NSaEFFUUFBRVFBQUU2aERvQjl1Yy9SWTdIZTFsblY3dktZNDVxNk1hZVVFQUJFQUFCRURBSWpDOUhuT00rQmg1WFRSSzUwL2tHSU9mS0FIL1FRQUVRQUFFUUtBeWdVM0pLVDdHbUUvYllxOVRXU3N5Z2dBSWdBQUlnRUEyQVhsSjlGSlBuNURUZVVtUHdEa0lnQUFJZ0FBSU5FU0FYOWN4dnpCOVRESDRwWU9HOEVJTkNJQUFDSUNBUWVDQ2ZJeXhtYUJIRWNHSERSa0VRQUFFUUFBRVFLQVpBZ1B5TVovVVZjbnJPZy8wR0p5REFBaUFBQWlBUURNRTVIV2RoN3F1WjNpc3M2Zkg0QndFUUFBRVFBQUVtaUhBUHh4cWZtQmFOclZ0TjZNZFdrQUFCRUFBQkVCQUp5QWptM005WnNwK1NJL0FPUWlBQUFpQUFBZzBSRUIrU1hTbUt4dVIwekczRitpcE9BY0JFQUFCRUFDQjZnUTJVaU9iSWNVWTJ3dXFLMGRPRUFBQkVBQUJFREFJWEpHUE1WNEpsWVVlYkdFeklDRUFBaUFBQWlEUUVBRitYY2Q0SlZTK3kzYmVrSGFvQVFFUUFBRVFBQUdkd0lDOHppZjBpQ2NvQXQvKzFJbmdIQVJBQUFSQW9Da0M2ZGQxZHNqcGhGL0lXVytxRk9nQkFSQUFBUkFBQVNZZ3F6aEhPb3RqOGpwcXltMTkrRFk5QWVjZ0FBSWdBQUlnVUpPQXZLNnpxeW1Sd1kvNnVaMW5nbzlvQ1RnRkFSQUFBUkFBZ2JvRTVIV2RTMDNMYlY3V3VTOFJUd1RHajcxcFFqZ0ZBUkFBQVJBQWdTb0VUdG5KNkJubGV6aG5Fak0xdjVTalMrRWNCRUFBQkVBQUJDb1F1Q0tuWTd5dU0wM2MwQ2c0cjZBUldVQUFCRUFBQkVBZ2k4Q0luTXdyZWlKSGhOL0RHUWFiZWdyT1FRQUVRQUFFUUtBbWdVTnlNc2JuYnlnY3ZyL3p0RGtJcWxrUXNvTUFDSUFBQ0lCQTZuVWRpVGdRTUkrYjdnaXdRQUFFUUFBRVFLQW1nVnM4dEZFNzFwUW1lWC9uUk00bndWRk43Y2dPQWlBQUFpQUFBanFCMUVmWHhPdHNzd2lOZXJDc283UENPUWlBQUFpQVFGMENzazk2cG1tNXk0T2ZTNDU0TXRwVW9LWGlGQVJBQUFSQUFBUnFFRWk5cnROanJ5TmpuSDV3VUVNeHNvSUFDSUFBQ0lCQWlzQU8rUmpqZFozZWNlaDFuc1lFVzRvV0lrQUFCRUFBQk9vUnVDQWZZL3k2VHUrS1ltYWt0SStQc05WRGk5d2dBQUlnQUFJcEFnUHlNUjgyWXU5UXpGNnY5K2xCY0diRUl3QUNJQUFDSUFBQ2RRa015Y2ZjTjVVTWd1Q0ZML3JaQUVNZEV3dENJQUFDSUFBQzlRbndLbzQxcHZsSmlxTGorcksrZG1nQUFSQUFBUkFBQVozQTFQb0tHNmY5akRpZGMxME01eUFBQWlBQUFpRFFBSUc3My8zTzlKam0zNzdwK2h1M0cxQU9GU0FBQWlBQUFpQUFBaUFBQWlBQUFpQUFBaUFBQWlBQUFpQUFBaUFBQWlBQUFpQUFBaUFBQWlBQUFpQUFBaUFBQWlBQUFpQUFBaUFBQWlBQUFpQUFBaUFBQWlBQUFpQUFBaUFBQWlBQUFpQUFBaUFBQWlBQUFpQUFBaUFBQWlBQUFpQUFBaUFBQWlBQUFpQUFBaUFBQWlBQUFpQUFBaUFBQWlBQUFpQUFBaUFBQWlBQUFpQUFBaUFBQWlBQUFpQUFBaUFBQWlBQUFpQUFBaUFBQWlBQUFpQUFBaUFBQWlBQUFpQUFBaUFBQWlBQUFpQUFBaUFBQWlBQUFpQUFBaUFBQWlBQUFpQUFBaUFBQWlBQUFpQUFBaUFBQWlBQUFpQUFBaUFBQWlBQUFpQUFBaUFBQWlBQUFpQUFBaUFBQWlBQUFpQUFBaUFBQWlBQUFpQUFBaUFBQWlBQUFpQUFBaUFBQWlBQUFpQUFBaUFBQWlBQUFpQUFBaUFBQWlBQUFpQUFBaUFBQWlBQUFpQUFBaUFBQWlBQUFpQUFBaUFBQWlBQUFpQUFBaUFBQWlBQUFpQUFBaUFBQWlBQUFpQUFBaUFBQWlBQUFpQUFBaUFBQWlBQUFpQUFBaUFBQWlBQUFpQUFBaUFBQWlBQUFpQUFBaUFBQWlBQUFpQUFBaUFBQWlBQUFpQUFBaUFBQWlBQUFpQUFBaUFBQWlBQUFpQUFBaUFBQWlBQUFpQUFBaUFBQWlBQUFpQUFBaUFBQWlBQUFpQUFBaUFBQWlBQUFpQUFBaUFBQWlBQUFpQUFBaUFBQWlBQUFpQUFBaUFBQWlBQUFpQUFBcDBtc1BaZHc2RDE0N0xUQ0dBY0NJQUFDSURBM0FnODA3ckxvUUwyNWxZZEZBUUNJQUFDSU5CcEFrL053K3U4M0drRU1BNEVRQUFFUUdCdUJPYmlkVjZaVzNWUUVBaUFBQWlBUUtjSjNKbkhXT2U2MHdoZ0hBaUFBQWlBd053SXpNWHJCR2R6cXc4S0FnRVFBQUVRNkRLQitYaWQrMTFHQU50QUFBUkFBQVRtUm1CdEhqTnN3U2ZtVmg4VUJBSWdBQUlnMEdrQ080YmJlVmM1VzlmZi8reXJmL2RQdnVBdi9NQjNEZzAxZHVDRmNtb2hEUUlnQUFJZ3NLb0V6Q20ybHlwWGMvMnovdW1Qdk1YMk5uRjRYRmt2TW9JQUNJQUFDS3dVZ2NQWU5mREpicTI2M2YzQzF4bmE0c0I1TGJYSURBSWdBQUlnc0RJRXByRnI0SlBhS3pCM3YvQzdEWVVxOEdCbGNLRWlJQUFDSUFBQ3RRamNOcHpFOWJpV01zbjhqMzdJVU1tQmo5ZlhDZzBnQUFJZ0FBSXJRZURZOEJGN1RkUXA1WGNlTmFFVk9rQUFCRUFBQkZhQXdQT0cxMmxvVlBKUFRGOFd6RllBRktvQUFpQUFBaURRQUlGN2h0Y0pOaHRRU1NyV2Y5WlF1OWVNVm1nQkFSQUFBUkJZZWdJWGhuODRhS28rUDZIdmp2dHdVMXFoQndSQUFBUkFZTWtKUEdaNG5ZODFWcHQ3KzRsaWZIYTZNYXhRQkFJZ0FBSkxUc0Q2S3M1Mlk5VlpHOFZ1QjUrZGJvd3FGSUVBQ0lEQXNoUFlpWjBEbnpRNEdiYWVUTjZkTFRzazJBOENJQUFDSU5BUUFmT24zVjVzU0N1cldSOUZEdTJnUWExUUJRSWdBQUlnc05RRTlIWC9JRGh2c0M1cng2SGIrV1NEU3FFS0JFQUFCRUJncVFsc1JTTVMrZCtvZzdnWGVyVHEzeFZkYXJJd0hnUkFBQVJBSUUzZ2FjUHJOUEZWbktTTVowTGREYjBIbENqR0dRaUFBQWlBd0xJUzJEZmN6bEdqMWZoWFN2ZDVvMHFoREFSQUFBUkFZSWtKbUYvRitXaXpOUm1KMjNuWXJGSm9Bd0VRQUFFUVdGNENkNDJ4VG5EWmFFMXVpZktHUHZEV3FHVlFCZ0lnQUFJZ3NCZ0NmY1B0SERScnhLZXhjbngydWxtbzBBWUNJQUFDeTB6QS9Dck9DdzFYUmJaUHp4cFdDblVnQUFJZ0FBSkxTMkI5YUF4Mkd2NlN3QjFXZnJTMGNHQTRDSUFBQ0lCQTB3U3VESy9UNEZkeHhOQUwwdDYwenFZSlFCOElnQUFJZ01EOENMVDNWUnl1QTcrMDA5ekhyT2RIQlNXQkFBaUFBQWkwUkdCZ0RIWk9HaTZGQnpzTnE0UTZFQUFCRUFDQkpTYXdaWGlkUnIrS1ExUjRLTlh3WXRFU3M0YnBJQUFDSFNSd3Q0cE56MWJKaER4Q29NMnY0bEFCdEkzdEFLUkJBQVJBb0xNRW5oN3VsYmZ0YnZEbDVUTWhSMGhnM3hqczNHK1l5K05CMFBUNHFXRUxvUTRFUU9BbUUxZy9ydkprZkR1NG50MWthdlhxVG41Qk94citLazZQZnJBVW41MnVkNEdRR3dSQW9FVUNyd3FDN2ZMcTF3OERmSGVsUExZd1I2dGZ4ZW4xZG9KZ3M3SnR5QWdDSUFBQ3JSSzRGMVJ6SCtTc1RsbzFiS1dWOTdXaFRoQzhxK0c2MHB1aXVEWU5NNFU2RUFDQnBnaE1nbUMzaXE2MUlhWnhxbkJUZVo0MHZFN1RYOFdocng4OHJHNGJjb0lBQ0lCQWl3Um9POVVyMWRUVFlPZW9XazdrNnJYN1ZSeWFZbXQ2clFqWERBUkFBQVNhSVVCRG5ZcVRNYlEyZ1RYcnloZmh5aGpzTlAwRm16djQ3SFRsSzRPTUlBQUNyUktnb1U3bDZSM3FPTyszYXR3cUs0OStiRm81bjZaL21vQjJzYzFXbVI3cUJnSWdzTFFFYUtoVDJYUFFMNGhoc0ZQNXlnK013VTdGOFdabTZmdWRuZjFjLzkwditJVTN2SEg0dlptbUl3RUVRR0NWQ2RBR3R1dHg1UXBlVko2ZHExems2bVRjTXJ6T1J4cXUyRlluUHp2OWEzL2hEVzhKcTExeE1iRmhURkFIQWlBd2J3TFU5WDJpZXBtMFFSZUwxbFh4cWQrYWpsM1BabFU5N254M3V2alphZm1kMDdER2FEanVDNGRZRUZoeEFyeVQ2c3l1NC92ZmI4ZGtoZzhydldDYXFlNW1KWXhpajhNbmxlYzUzZERXWHZ1WDNBbUxqTjNYYWx6allXZVJWVURaSUFBQzlRalFoMWxTdjhSQ3orRGVTcmRxRFpXOGkxbE5RZk9yT0RkaHhva2VVdUxqNFdwZVZOUUtCRUFnbndBOWZCN1lFclM1S2pYOHNXV2lNTzJBcTdFc0ZHbTVvZit0citMTVZoK0Q3bldPVnIrNnFDRUlnRUNLQUg5dy85S09wY1dhdDlseG1XRnlXMGVaaVVqSUp6Q0pIL3o1cE9tdjR1U1h2WkRVLzNlWTFIaDNJUmFnVUJBQWdjVVNtTHAyQS9ERXp3ZDk3WHErOHBjTmZFdFlZVG56cXpnM1l4UDZqLzg3UDZ3OFQrcHBaNFV2TktvR0FpQVFFYUFaai92UmVmeC9nM3VGLy9ZWC8yK3ZQUVc4RVdzV1o4VkpLUUxXVjNGdXlOTi9XT3RTcENBTUFpQ3dHZ1JvTHMzeFFmd3RpZzJQYjN2elZ6bU8vMUt2UFUyeDNZQ3BJYjNHRFo1ZlJhRGwvMDNaMVhYTXRiMFpJN3NHMndwVWdjQktFSmc0cDhmTXJsRDZRL09QOGJNNnAraEFxcmVGZHIrS1U5MnVkbk1PdURuaGRaMTJJVU03Q0hTU0FFOTFQRWhiMXVkT0llOHdYcVBuRFFuYmFTV0k4U0l3TURqdmVlVlplcUVoVi9xbURPeVcvbXFoQWlEUUpBR2VZTnRPS3h4eHA1QjNmTkxJYzRncE5vTkhxUUJ0eHRBT1l4QlpTczh5Q2E5TGpSOHVrOG13RlFSQW9Ca0NOSlgyb2tQVFFPc0huYWZtK0lpMFZQNW90YVAwbXhYVjdsZHh1c255bmpTcSs5MDBEbGFCQUFpMFNXRG9udWR3ZWhvOWN0c3c2akZLTW1PTVpBUnlDWXgwc09rM2RuUHpMbW1pV3N3NlgxTHJZVFlJZ0VCMUFrOVJoM2VVenE0bVFJek8wQXhZSXh0K3c5NGMvYVIxSWlhTGdQbFZuTlRYaWJLeUxYTThQNlpndS8weVgwSFlEZ0pWQ1V6cDN0OU1aMVlUSU53eFpCd0hWcDVqNTA0NFN3aEJOd0g2OVRYOW1MbWxWaXAyUXlxOFVsVkNaVUFBQkx3SWtMZXdoaTJTalRlbDVSNlhsdllwU1krdE9BUjlDVXdNMWpmaDFTZGFDSFF2S1BvaWd4d0lnTUJ5RXVBeHpZY2RwdlBFVzk2UitqWXlmOWZseEtFSVVUNEVlQ05oY3JoMmQvaG9XU2FaQzY1dXFoVXRVdzFnS3dpQVFDVUNQTDErNU1ocGZod3M2UkNqcy90MkhsN1ljYmt2V3c1aEZ3RithVW83ZGwweXF4VTM0T3FhdSs5WHE0S29EUWlBZ0pzQVQzVFlrMlVzK1FSM0Nqbkhaa3JkSVQ1UGtHTGlIekUxV04rQWx5ZWx2Zy85QVVFU0JFQmdSUWlRcjNETzUyd1l2V0FxNEhpVGNVSkNMdisxSXFCYXJzWnRBL0hxLzFvUlh0ZHB1VUZCUFFoMGxRQy9uMmg4MmlZeWRFb2psMS84b2wvOTArOGZSekhKZjByYlMwTFIyU21wdWg4RjhMOHNnV1BDbHh4SFpiTXZtenhlMTFtMkt3WjdRYUFoQXZ5aXlBT1hya25Pd09YUStjdWh2Q0NPZVhvWFM2KzRHL1pWSEx5dTQ5VXFJQVFDcTBkZ2gxekZ1YXRhRjg3OTFDSkoyOXRjM29XM0UrREQ5UzZXWG5IV0MxS2JYcG1XVjBqTjRJNlh0d0t3SEFSQW9CcUJBYmtLWndkM25QMDVZUEpVNTY3U0RyTjB1WVFSWnhPNElIekpjV0FucjFqNGlxdjZhTVVxaGVxQUFBZ1VFc2dlbnh5Nko5NUlJMjN5ZGU0LzZQV3BIemtwTEJJQ0dRVFVuQk4zeG55cytsZHh4TWV1ZWlVenJqU2lRZUFtRStCM1FaMmJDWHJPRFFPQ2l0N2tjYitYYzByS0h0NWttdlhxYm4wVlo3dWV0cTduSGxCanlXaDZYVGNkOW9FQUNOUWdrT2tvcUF2Y3p0RGJENEl6WnhKdko4QnZRenJSZUVYdWNFY2NIMjdQN3FWb0dZU2tuaTh2ZzZXd0VRUkFvRWtDZmJyNTkxd0thVWYxMkJYZjY5R2tYTWFlQWQ2RmpabDZOeldmMkp2MFZSeTFkK0xBQnd0a1FBQUVWb25BSVRtS2JWZUZibWY2RDlwcm5mVnhTbElXekZ6YUVPZEZnSzlHY3B4NzVWbFNJZlc2RGxZQmwvVHl3V3dRcUV5QU54TUV6dHgzTWpkT2o3STl5ekZwUTBmaTVPa1ZPU1YreWVIYW5lNmxaaG1FMU5hSjdXVXdGVGFDQUFnMFNJQTNFN2lueXg3UFdxR2hxWkhNblVkOVV2ZWdRZk51bXFvYjlGV2NEZkd1NDV0MmhWRmZFTGp4QlBnVG40NHZxaEdYRGVlTG9KUkFyOUFmWkhIYkluVXIvWVNlVmZHbTRubXdtQnhIVGFudG9KNHJyaVlXQVR0NFpXQVNDTFJMZ085OTkxNnByU0JqZnhGMWpKZFpSckVUYy8xQ1hKWTg0aTBDNWxkeFZuay80QVY3bmN4QnM0VUZRUkFBZ1pVaE1LSmIzejBsZHBVUlR6OHhtdDBaeWkvQnJReWNCVlRFK2lwT3BudGZnR2tORnptZ2xvZlhkUnFHQ25VZ3NBUUVoblRyN3pudDdEdC82cTNYMjNML0JwelN3VnVuM1Z2aW5HVWdNa1ZBaGdCTVVZNkRWUHJLUkVqOU1vYlRLMU5KVkFRRVFNQW1JSS9XWjNhc2hFZkJ1VE4rNFB6Y2RDVEtmY2xlRk1ELzhnVE1yK0tzN215bEd0UzVoOW5scVNFSENJREFzaENRR2JGTnA3VS8vdXpZRlUrdldiZy9vS09FYWRFblkyYk9wUXh4S1FMV1YzSGNUd1NwWE1zWG9WN1gyVnMrdzJFeENJQkFMUUw4NHpyWHBUUk04MS9JNlpQQ1Q1UlNDR0dUd0E0UlRBNzNUZzh6eDFLRzFKaHVaWjNxVWw0VEdBMEM4eUJ3U3YxYnVWbWNZZjV1MXl0U21MM1pZQjVWV3ZZeVpQZ1p1NTJWM1ZyTUxTL2pKemFXL1FyQ2ZoQUFnUndDRTdyejh5Yk1VbG5wUzJHNVF4bnVUTnkvZ3BCU2hRZzNnVU5DbUJ3bmJxR2xqK1hIazVMRDdLV3ZNeW9BQWlEUTYrM1RyVjlxSDlGT0VPem1nZU1YZHR4ZjJNbkwxWHphM1o5NzQvRDZtNzdqRDV2WDNMckdMVVlZSDZXZUNlclo5aGsvK0picnQvN0ZlanE4YzE5d0RhTmg5dS84NEZ1Q2QvemxlUlh0YlNNRVFRQUVtaWN3cEZ2L1lRbTE2MW0vNXhicG9KL2V5ZjVLV3lUVSt2KzEvNFRONE9Pdmpsc3ZyT2tDNklVbzdiaWVWd1h1L3JBcTliOXV1ajV1ZlFNdVRYMFY0eDQvKy9EeDBxVmJGckVnQUFJclEwQysvWG0vUkhVeWY4OHQwaUZiazg2ajBJTCsvOFNoNnNYNDd3dmpCUmxSdmRpb0UxYVZLSE41cXBmWnV4MHorK3MxdEhoblhaZkt5VjZKLzNHb0trcC9YNXg1SzRBZ0NJREFVaEtReCtxVEVxYjNpOTRCbGRkRTU5UlJadG45ZjZsZTdLMy91WFNreTdlM3dmd3F6aXRaMVd3MC92YVFvYjM5ZXdiMGQ1YzFmOHBmT211MEFFdVp0QlBaWXkvUEtkZGYvUWE1V05HVW15V05JQWlBd0tvUWtQMVNKWG9YZXBta29GK1ExMDBlTHBUUHAzUC9HZnlkVFRMaUg3MmV6djdLUXEycFVMaU1RS1VTOHVleWdvcXlXWjRlVWxHUFBralovai8xY1RUYU5YSTlLNnVsaEx6YXFiZlg2OTJpa3EvLzRialhXLzhacnUzWGw5QUJVUkFBZ2VVandLL3JsUGtWdHB6ZmM0c3FQeVNOQzMzSjVLZTRUdGU3b1QzL0ozV200OGkyWmZuZjV5ckV4N3ZhTjN2dG1FcTdQcE9DZmovZ2oxSU1LS0xOZ3FYbDBlK2dyMVBKcjRSK2RaK05HTGRmVzVRQUFpQ3dPQUliZEo4SFkvL3lMd0xxS1BJUDZrVXlmam9oUDE5VHFUSnBHSGFnclBOZjVmd3VRMU5sTnEzSC9DcU8rK2VQR2kxend1M2dSS2xjUDZTOTlETHQ1ZjRGakdZS1B1VVNnODNlcDVIVEdZY3FaU2ZLL1diMFF3c0lnRUEzQ1V6cHppL3hhUUthUGl0OEY0Y2MweUsvWDgvUHprSHc1UnJ1L1VXYW85bFI0cFIyQ3VwSGthTXZvZGt0U3ROcFFmRHVLTzE5Tk9EWTRwZzJmNFpnaHd1NDd0SHlUckxkUTZvOW4yV3NxSzc0RHdJZ01HY0NmYnIxQy8xSVloTTlneGRPbmszS3FVeVVOM1AyK1ZSODBvR3lUdXBTWjgzb25wK1dLNjVGZk9TK2x0dUFVV3VIVk5TanpVZ1RkZjVIRjF4NG0xNW54QVc4MUpzRTE5dFJ1YjJlbERwT3dqZ0RBUkJZT1FKODc1Zm9XM1k4dmlkOXhkM0p3a0RKekZEU2dZb2RoeGsvMmJBd0k0c0xudTlYY1g2TEw5azNKMWJ0Qko4ODVLZzJaOWlrZ0kvU2RPajNKdVgydHJqVWNLSlBpOFlwQ0lEQTZoQVkwRjN1Mzdmd0RFajhSSndGWVl0VWxsa3F5dEpUTGY2WVM5YzdzdDVuL01LZzNOY1hxaFhjY0M3cGxMa3VjclRiRWN1V09YM0x4WlBCSXltMmNGeGJ2ZExxZFoxUDdKalBQTExGNE9YcVdwRVRCRUNnOHdTRzFMdDgwdHRLZWdJdjJEZE5xamE0dzVwNTYyeFc4RGt1M0ZoOWwyM1V5L2ZLemhaWEpEN2EvU3JPRlplajcxZUxkbTQvYVBiaTZOclU2enFmRElKelBWYldsOXF0ckY0Y3prRUFCT1pPUUo0NC9WY05waDdMT3Nycm5NMjlLbEtnTEZBWTgybXFkeXN4aVdnWmZ2ZDFjZGZ2Zi9Mbyt5d3Q1WVBtVjNHS1I1amxTNGh6M0pPS1hjWmhPcEVSWTJDQTFKTWJPRmRUaUlmV1U0ekVWcjlZRGRnRkZTQUFBdTBTa0lkYS94bU5nVTlISkxNazdVNEpaVUo1RlhlZ3h1NEllWTQzUnorWnVWMEpVOVpZL2hpN2RKV0syemNLdlY4cWJ6bmhLWmRrRGpCMlZPRzc1UlNWa1paV1FxVWNHWmx1YzdrbDlsUWFtUkVBQVJCWUFnTHlSUDNRMTFDVzNpNFVscGN1amdyRjJoQllHM0t2cGM4VnFSalRFWlVxZWNRYXl4LzErK3VvVzFabHQ3aWRXQ0hhTTZoc3FGSXZqY2hHQTZlcUJPdWRVRFhDYTdRZ0tBTUJFT2dVQWRueDljRFhwQ2U4bmtObGx1VEFWMmVqY3M5SlY2YjNsYkpRWUszMGxDclNISEtvcnRMajczbXBRbHpDMGRwS1dOak1KZE5JbkxnM3EvZFgyTm9jZElTaktXdDJWODJIamh1cEY1U0FBQWgwa1lEMExnZStsdlhwTmZKaVdmRmtENHZsV3BBWWNCZHQ3QndJSDZtTDkwQmtXWFBCS3NzZloxbjYvT1A3UnFuNkFNNWZoNCtrK0ZWclI0bk1kTldZbHl3dWQ2UnF0MnRLcXJHTy90aGdwaU1FQWlDdzdBVEt6WVlOZlRZVDlLVG44RjhyYWhDaGVrSy9yMnNNSDZuOU40ZnJtZmxjRFo4TUIrQVJNSGJSMlNvOXczSnQ0ckthME9nc1dIWDBSMmFhMm1CUW5acXB6UlU2bEpyWnRWTGVidWJLZ0RnUUFJR1ZJQ0N6SzN1ZVZlRkJ6RUd4clBSWUxiN3BrVzJCR3BkczZnSXFxdmlEQ25vZTgvejNmdUMxcFkvM3prd2RsVUw4Y3BSMldLT0NTaXBkbWFaU2hnR3QxNU1QaDllaDVpcEpqMU92NjZUZW8xSTcyeTUxU1p5REFBaXNGSUVON25MT1BhdDA2aWNyUFpZMVkrTlpRajB4dFJKaXpnR091SUwyVHFsNnhjd3Q5NVd5UGZ4cnJZQTBac1VoNjdjM0s2dXh6b1BHQ2trcFVnczRxUy9KcXZHZDVRSlRtUkVCQWlDd3ZBVEU2K3g2Mm45QjNaUEhZNmc4eHJZNU9aTmw3dlBTUDV0ZFpWL2lmTXpPMHJxNGVGa2dVL2JUMzBmdEdLSUtzWWVtS25hdm5TSlpxeHJVR0h2Y09Wckczc0dZVDNHQUFBaXNKSUV0N3RTMi9hckczc1JuVjVONEhXTkozMDkvYmFsanJvejZIY3hZMTViRW1lT2ZPTEhySndNeFB2cXoxNHE1VzZMZTFxM0dIR2NObExqMkpWODJkcWhSN2lVMWZwT25vTXlQK0gzS2UxN2pVSVVvRUFDQlpTSWdmYzYybjhYOC9PdTFGNHo3c1FYMDgyclN4dktMYW9QQmlWOE51eVlsVjRkcHl0SE84SEVndXUwaHJPcjlOeHNBUWdQa2R6dlVuRXF4cWVzeTVlaXNVUjAxd091WlF4ZWlRQUFFbG9pQTNPVXpQNE81by9EcStiam5zQmNLL0lxb0pVVnZFOUZoRDdLT0tlNXYxTks3dU16aDRvZlVpLzQwNFFUc3lxZ2lVdjM4RlpkcE9YQTdxMWVZQjAwdVBUdGNRSG9xYmNLeFdZODJmQ2tmZUpVS0lSQUFnYzRTa041bDVtZGVuMjU2ZS83Zm1aUGtGdUYxUmx4dThOQXk2ZDdycnI5amJNVXRUWEJmcWhUOU9XakJialhUWmJ0cTlUczNXYjEvR1RQNmJQeFpPc2VJNDlPUEpsTGhsRFVxdSt5cTlucnNTUmVIR0JBQWdhNFFFSzl6NldmTmtQb0pyMGRON2xDYTZMSDh6SXFrd25mNVQ2Snc3di9QR3VjbWR5VlIrUVRteVVlNms2NXZaMTgwcHg0bUJoeHRmcG90S1d2dEQ1UHpnak8xUWRweFRRNjVnUFJHeDZFN1drbzU1YlEyR0JUVUFja2dBQUpORXRqaE85blA2OGhjeko1UDRVUFNhYi8rNTVPdm5rejRVcVZYWlNZTDhJcFZhbWQ5RldlN2lvNzhQSHl0Z3VDK0xTU3hHVy82MG11bGU3WjhWbGk5Z25xZVNsYmVLRldBcW04cVdtV2ZzRkVMV0M5TUdZOElFQUNCR2dUa1R0NzBVaUM5K3BtUEtEL0h6dC9yVEtsVTYzdlRXY2J5dm9pOXJNUk94ZmU1VHZIeHJzWnRVMTRoTlFXbVh0YzVjQmQzVVdJa3E3NDFrSDRTVU10SnFRS1VlTW9IS2p2NnpDRzE2ODF0STJKQkFBUzZTbURDZDdLZjE5bnlGbVd2azNvVG8zVUN4MnlmMzNhSEt4TE1lS0J1M2N4eUJZUURPS2xhRzFEREtUeTdCYWpYZFU2Y3RvcEhHanVUMHBIaVhSeXpyZXAxblZRQnFycm5hVDBjczhNVTl0eHBpQVVCRUZnV0FuMitrOGRlMW81WTFFdHlRSUp6OXpyaFpKU1hNMkVIdFJ3UHpkWlhjYzY4K0pjUWtwNDh2Vlg1TVFLVTlSNlhlSVpMenpMRWZzY1FUWG03YlZ2TGhwUTdzNk5WbUY4Q3RqNk43UlpFTEFpQVFJY0o5UGsySDNzWnlKSit2bVJBa3FtOXVGNWwxQkJiV2R3QUFDQUFTVVJCVkJCU1Q4L3BGUXFIU2xsVWVPaEk2R0RVRldPUGp3ZE5XemdRMWFuRkV0WDdqNTJsblhJV1o0b3Jjb2NheldZNlFaU2tHOTVVekVtTFN3eVBtNzRpSXczUklBQUN5MExnZ205ekwyTmxCY0J2QjlFeDZYUzlvK0ZWVGxXaERhNkovV1VDdHpLcHluMTNXdGRpMVZ5WHFsdDZXM2hkYTlWSFB0Tjd5YTY0d0l3SGh3a2wrVDE5c0hWM1gvL2ltY1BLSFhjQmZZN09YQkw4amVGZmRhaENGQWlBd0ZJUkdQRnQ3bVd4VExyNHZTMnhFSzh6NFpyNHJWSEo5d3JPdldxOWVLR0JWQ3Y4czlld1BXcjFQdldPazNwZEorTVJZNTlzU1EyT3l0bzE0Z3FsQ3hod3RGOGpLMXNpNUVFQUJMcEI0SUp2Y3k5VFRsblNiekZrSVY1bndQWmxQWitiTlpTUEdNek11TTZHMUNkTnBYTEJvM0hEWm9hYkNmWnN0UU11TC8wMmpZZ05zNU5zTmRuaFF5NGcvVDRReC9xOWlaeXRHaWtnQUFLZEppQmVaK3hqWXA4N0JLKzEraDU3bll6cEdaK1NLc21FYzBWZUQrRmJYSlZLcFN3Z2s5cGp6QmEzMEI5dmlkclV4dW1NdDJtazlnTDZZVTBRR1FXb3VqNm9xUnpaUVFBRXVreWd6OTNPMk1mQ0FVdjY5VFlzT20rdkU3NTQ0alVZbTVCOS9pc1RQbkRhbEJtUnRlRXhhN3FjdmxJOHR2U3EzdisrRmF1Q2pTeUtxUUlPN0FLVytsT3RkbVVRQmdFUWNCS1ljTGV6NlV3eUk5Vlk0c0NNekFnTlNPZThlM1hWWWZsOXNXZWY3UE1hRkdYVWI3N1J5VmR4bWwvdzRGR3A0MXFwL1lEbnpubzJzaWlXOGJyT2hwaXo3U3dYa1NBQUFxdEJZTUwzdVkvWFVldk9SMTYxUGlTZG1SdVJ2RFNVRjFJZGx0OUxoRU95TDJQUm9uekJyZWNJNXc3SjV2UEd5eUtsZEtROHNISjBNMmR4alN5S1pieXVzeVBtT0l0RkpBaUF3SW9Ra1B2ODBxTXlxcDg0OFpEczlSYmhkYWJTWVFYYkhnWTJzakxoVVU1VEloTlZ0UlljZWZobWJjb0RuMHFKYnZ1M09NMmQ1QityQ2hqYkdmWlp0K05MQnJZY3dpQUFBc3RMNElydmN4K3ZzOFdDMXU5MFpsVjdTSkx6N2pzbVZDWWRQc08yUmxZbXN1cmVRbnc0ZWVqMUFteTU0c09OMDZrOUlqdU1NbU9PZEpLZDVGOTRSZ0ZjckdObm03OWVTSUlBQ0hTZWdMZlg2VXVQY09aVm9TSEpwdC9GOE1wYVdXZ2s5bms5aERleU1sSFowUEladzYvaXRQQXhtUEI3RGdlMlRRSXpOZSttcFBZSmRFYVNyU1k3N0M1QTdURjRtSjBOS1NBQUFzdFBZRXA5U0REenFNY3hDM3BKOW5vc09XK3ZvK3p6V2syU2xRbWY4WjBIbHJtSVRCbW81N3RTcFF4U24xdExMNFlkY25tcGVUZWxldGlFS2U0QzFLQnVyMVFWSUF3Q0lMQmtCS2JVaDNqNUVwYnptNHRUWHFmMjQzQkprRU94ejZ2VUxSWXRxWDZoNGhkU3QxbnpOb2ovVGYvVVo4YmJORkorSTR0aWFvTkVhbEN6SWZYY2JyNmUwQWdDSU5BZEFsdDhvM3ZNbTRYcnpwdGVsck5Pci83ZlM1dWZFSmZwdVNZd0lVR3ZRWkZmeWExTHFZbW41cmROOTNxbnpDejlMSkh4Tm8xVVZCYkZqbXJXV2IxY2RkL1dzaVBXMkxFSWd3QUlyQlFCZWJ6Y0xhNVN1TzVjTEVnUzhxamNSaWVaVjdwMFdINGZVOWtuMlkvbTZUTFRmdTlIeXgvdnZUUjExQXBOcFc0bnRYUzRNMitKNXRTNEwrTnRHdEVoczJBZURjWmRZQmlycHRMT2JSbStNSFBmaG1JYmdUQUlnRUM3Qk1UcmVIUm80UXFBbHpFeUxrcC9ZOHNyYjFVaE5Tbms5NUxva1BvMnIyOFlpREh2NDY2dzlOSGdXR3B0eUtVM3FEQmhQR1hONmMxcUdXL1RTTDVHRnNYVXpONHNNVVRPMURYTVdFNnlaQkVFQVJCWVZnTFN3ZXdWV3kvZXlmUG5DK1RISnYyNzllTENQU1RDVnltUGZFVWZlZ2dxa1F2cG1Vdi8yZll1b0Vqd09TbjdvRWlzU3ZxVnFFNU5ocDVLOU5pcGNZdlRuQ2tsSWtWSjZrTk1hdDdOLzhxVUtCQ2lJQUFDblNFZ1B3eDVWR3lPNnAvOFBxNG12VWZxSFpEaU11cEloRjdIWTlUV0s3a3lzYy9kYlBuanZFNXRqTHpIWEhnTDI2YXBrQjJwVjJwWU91SG8rRnFQRFdzNHpYUGNkZXQxdzdmL2lwRTVDckNTOUJCTGphZmpTMmlVKzdsdnVmN2FXWlFkLzBFQUJKYVlnTXl3SHhSWG9NLzlSTHFqY0dhVU5hQTVQN0tHTTJ6blRvUEN5TitYT3VoLzNwRXJyN0tOOUF6KzU3dDVscFJKVTRzczdRd2RsZGY1c0cyT09OcG82L3ZqNmlYaWU0ZDIzYSsveGM1bmhwOFpjbzV2TUNOVnlDZ2dGdGhpK2ZpVjVTZmlNeEw0ZVU1NXRCMkw0Z1FFUUdCcENjaFBWVDRvTmwvNkNVK3ZJLzJraDg3aVVrdEljTGRVc0J0dktDTEduNGZGSlV5TkRONkJ6V0xOZmhKOUtYTGJUN2lrMUpYb1RrRVljblEwQXJwU24zOExOMWxMaHVoUGJtbjNoa3BzenlFbFNWRUJjZm9GWjRpSFdCUHRReGgvb0ZUTiszc1hzV1U0QVFFUWFJNkFURGVsdXAyMC9rTzU3LzJtVm1UOGREK3RvOVdZb1JpNG5WTkdPQnhTSFZqNDE2UG1kMTluNVBBTFBQcStIRU5LSmFsZHpDVzIzSlhSUHBYYVBMQ3lxTm5LYUlwMHBMNXRkK3FvdUpYUERPNEV3VmQrOXJGek9zNHNJTTQyNUNMaVJhWkJNSXRTaU1HTGYrN2ZwOFNqS0FiL1FRQUVscGFBclB4SEhVeE9MYmhEY1BZZ2pqd3lQMy9pU0dnelNybkZ5N3dpcUF1MGo5MDgrVTZrVGNYa2xtaHVpZklqcTZKcVZmOGdqQjJxYjl2SkFxQ0l4Mzl5WFNGTnMzNTdyOGU1MHJhYkJVU2xTMU9NOTc2VFo0b1NldjNncGMwZS8xWmdOT3NYcCtBRUJFQmc2UWpJQUtCNDBTQjhTZFJ2clBNNDkwdno3cytWUzZIT0tlZjQ4V2Y1R0pCMXI4alpzL25pT1pybWxxUyt3ZWJIdmJ4UnAzeWxVbTVCdlUxem90U3RSUnNYMXdYWnAzS0dEeXA2dWVWTjVKVW9IcW1sVzVkUlFLeEZ4ZDRQdzdlVDZWeHlVcnNVdTBPNkxtTnBuSUFBQ0N3ckFlNUZValBzcWNxb3AxUFBOL2cyV09jc3BhUGRpQXN1TkxVWk55cnoxZ2VqczE1dlNITHBuakJKNzlTWmVQRGdtMXV5U2E2VVdyZlJTbEJMT0djcTVyWjUwU1hObysrbng1UnRVc0JQSytuVkdGVUFwK3VITWlZc3R2ZDRNdGMyVlExMFNycjI5QXc0QndFUVdFb0NBN3FYYzZkS3BGYmh4NG5USFlpcnpxZWswdXNuQjF5WnE4WmRjYUdaWG1mbk90WXJ3N2FIY2JEako4ZGNxK3ZObHF4VVBtM1gwajdsTXFNTCtGaGdmR1ZDMGl4NVYvQjUxYWhrQlNlVnZzWDZVOWRxeDRpZHhrOEdOTndUQzdjb2ZXbXVXNnJPaUFBQkVJZ0k3Tk85WE94TTFLc1VudlBxVTFLWlRNcEhCYlg4ZjRNTGpicEt1eXhhTXJpTTRtUmY5MUVVNnZqL05yZE5VOVhWcE5hWkJXSEVKQ00zdlJIMy9pTFZweVNmK2I1OU5TeVJ0WnBOUzM5dlFrcVN6V3BSS3JmRXBDbGV4RDhuZENlTXZLTGsxQ2J2S0RQK2d3QUlMQTJCUHQzTEdiL2ZwZFZCellsNGVwMEpxWXczd0dwS1dqMVZxOTJ4YnpITDJ0THNFY0ZkTTcyekliNDZhcTZxRlJQVnhLbnRkWVpjWnZRa3NtTitaZWlZa29xSHhyMTc0V3V0VXNETXRsMzhTMnBuQUplYVRQWU80Mi9TWGdYdkVnVVRTc2JuY215V0NJUEE4aEhnSjhqaWdja0dTMm5iV25Qck9TTEpWSitTbTZPQlJQVjUwbTJuSnBxalNib3IzNVVKcDZZNVI4cFFJVm5nYUx4MHRZWFpjc0ZxQUJTNWxwRzUyV0JJMTlaalVlenhjRjVPZEtVZUJWaEo0bC9DV3FtNlBnaEROQTg2RGs4UFEvL0R2c3FqNkRBWC9vRUFDSFNWd0NuM0FPTWk2MFRLMStzY2swWmpNYUJJZXhQcDZtMmNjNmVxNS9RdGRWT3VzRk9zZTVGaWE1dEw2RU9HWVVHYmNGemN2dytOZlNHK2kyS1Q0RUJvaW9zZnkybnl4LzI2am5wc09BbkZvbW0xSG4zQUtCdzNEOG1xbHhNdE9BTUJFRmhTQXJLZ1BDc3lma3AzUEIzUkEzQysrSkFrNS85UU9xSlM0N1VBdzhEMXczaStpT0w3Sk9hek1tR29XRXlBeG1oMEZNOS9WcmVPeHcrV1Z4UEhFcS9iVTBqWDdyc29GbzFQcmtoOXRFSVU2MUh6ZWdkeFdKMm9JVlkwTHRxS2wzQ2lZWk9NaGFLaGtKVVhRUkFBZ1NVaUlEZjdicEhCTzl3N2VYb2RHWFU4TE5MWWVQb1dHK2dzOWxWR3g4b2pNVC92MmJpSlpSV3FQUnh0Ylp0bWE2WU03Y0N3NjNtT0NxTFZuS2RNRCsyNUtFYkxPa29udzA1TnRpci9jbUtVcWw0b1RWeGN1QnVCWks1Q1U2Um9PNU9sQTBFUUFJRWxJQ0JQcjRVM2M1ODdJcy9lV2g2Vzc4Kzk2dElydWQ0OG9vZGtmV3pEOVpqL1NLd1NEdTZ6TS9mbFZkSm9aeEsvOXRDSVBaUkNvMUhqRStiNnl3WW5YaHJ5cnNDZGNDM0svUTZ5MnBxeWJXV1U2eGRkS0pxRTJ3elQ5OE1ad0ZPL29pMnRDSUlBQ0hTT2dKK1BHUEV0NytsMVpBTGxaTzRWbFlwRXZaWmVldDhZNm9pWTJjL3F3bDA2bHkremF2c2dXckJOdnZLVzdMU2dFcWp6SC9LbFBsS2xXVnZZcHB4VWJNZEdPRDhtanpRSHR2d1dLMG10SmNvSUtQb0syNVBKbkdqa2YvcVVaKzQ3STIzVEVRWUJFR2lBQVBjQWhiM3dpS1U4dlk2OFl6SnJ3TEtTS2taczRUaVY2U2ROczMxWEpsSjY1aDh4NFFyRkc0amJLWDlJSlJoVFlNZkJ4L3NVRjNtZGdiblhnSk5jbnQweWJpY2NLc21pNGE2Vm1QRzZqalNiYUJQS1RyeHY0RmEwcnNWanNDV1pHYlVyakRBSWdJQkI0Smp1NXNJWnAzMFNvc1BycnBkWkc2T0krUVNraTl1enkrS1IxMHlMbEltY1ZFZW9DWFRtVkcwbGpwNytXekxyaXZEb3kvMkVaM2RLY2FIWG9aSGhwbDR5TnhhUFJ0QVBmYVZvR3VzSytGd2FrK0hxT0ZhR3lPR3dpN1pSbkhFY0hiZkQ3WkF5UnNVV05nVUZmMEZndVFuMGZUcVNNbDVuZ3hTMnVlOHFDN2RzeURWbWkwaVNmNHpzNi9VY2JKM0h5b1NlWlVIblcyeXB0Y0dzY1ZOa2hCSDE4TDNlK29CV1pNUjkzNWVpbnJTdUpGdFUrSWhDbXhTdXg1SjluOFNqMTAwVDA0ZXNKYlVDSjVjdjFQMVlNcUM2Rzc0aktoTndlNGtTbklFQUNDd3RnU2wxQVlXVEpzZmNVWGc5NXZLbUkwL0JwcEh0VU1GaGR4ZXB2a3VHbTZPRktRbDVyRXhFQ2hiM241NzM2V2pkZlhNcEQrSmEvaFovZ1ZwR0hTcHV4MXhXOGw0VUd5dU5YQVA3T2FBbjdpV2VRWXVMN2gyU2NPaDFSdkcrYVhLRVNtS0RkYzBTYVp5QkFBZ3NMUUhlVWFUUHNUZ3JNdUI3M3RPWlhKQ2d4L093czV4YWtkSmJHdnVNNysxVHYzMXBLTzJUZFlWTzFzaXhvSURhTnYydXRrdS9JaDd4YkJjdGV2SDgyU0hGeVJmUHlQUHQ2UWFVWEJUVDNKZW1SV0t0N2RxY1BLRlMxUWlJaWpuVE1zZ3BweFkyVXpzVHdpQUFBbDBrSUZNWG13V1dEZWllcDhOalNyL1hHNURnd3dKOTdTVHZVTW1QTkNmekU5eDlXdjNYTVVWNVZhTWRFLzIxN3BPaDFxcUtmMlovU1ZrOUNobmRIUVRCTm1XZFVzSENpRHpmV0ZkVmNsRk1wdXJPZFFWODduNWRweWNUZStySzdGdmpVODdGbDlJY3RYSXNEaEFBZ1NVa0lJK2VWdGVjcWdaMVIzeEVXNHhTNlhvRUMrN3BFWE03dnp1a291T3VhZTFuMlpJZnMwcm51SVdNeEN3N2lvSnoyRGF0VExnaUlLcXpYeU5IOXpjNWtzdVdjUVZ0YURQczNHQjZtbHMzRXRPQktZdHYvdi9zdlh1WWJGbGQzNzM3ekwzUDlPaytHa0ZGN0E0b0ptRG8xZ2NOcnhHcmxSTnVqM203ZWNMQTRDVjF2TXdNd1dnMUFqTmtBbFMvand3TTZ2dDJLeGNaSlc4VkpEQ0l4RzR2aWFLRzZ1VEJWNGxJTnlHS3hqQlZ6M2hCZzlDTm5OTTFNd3l6Mzk5dnJYM2ZhNjI5YSs5VnRYZFZmL2NmM1d1dnkyLzkxbWV0dlg1NzNYWWwvWVV0RXRZdEhzTFRkMkpyOUIrbGYyaE8vRkJQWk5vdG5oSjNJQUFDVTBWQW5PUmJ6MUI1aC9zUGZ3TEVIRmU4UEsrWTQ0d3I5SDJzNUpVQmkvL2xYMi96VGRMb2lKV0pyWEhsYjFGdWo3VlBEdFFzeWc5RVhXaFRQajlJdDcvVURPYmFPdVQxUXNmNWhtVDMzeWYvRWFhNVdFeDZObE5hblc2Z1FPRG9VZlIxeC9tVFFJMGd4SEhFcm9mdGlBZWNJQUFDMDB1QUxVcFdQOXloT0hUbEdTU0lsL1NxYUR4RnFQbnFTL2UwaE9QMDI1S0tqTGd5a1V3K3NYdGh1OE1GbDNIbSsrOFoxZWtiM2tSL2h3T1prYWpERnpWVEc5QWFGQ2R0UnJUS1VlejBYalZITEZnRlMwbVJ4Rnczd3hleEh2c1JYK2tVbzZ5VmxEYzhRQUFFcHBGQWp4N3pyRi9MNGpoMG5lUW9IM2NxNmQyeU9SSmFpZktmaEo3ZW4zOTlsSkk1NHNwRUt2MmtQT2piY1hSdFR5Uzd2L0p3dWNPZ3QvKzA1M1VRVjRCZlVPUnNYTnhmZmFmZVRDQzN5TVUyZmZqSi9WeGpXOTFsWUk5eUhtR1U1VXZFZnhBQWdUb1MyS01IT2o1OW45YVM0OUMxblE1SitmQmJhZW93UmlyVzJEeit0TTJLOHZXYVp5a3lZZTFHV0psUVNKaUlGMzBtbTY1SmZRRG1Memd6MnUwWEdCM0hrZGI3K3hPRjVWaDV4cnN5bVJqVTdDWkUwTzBPWmRWTmU1TlBnek1RMDMzSjRDYjVxOFpIeVhpNEJ3RVFtQUlDL1BxZk5XMGlwdFh6ZGRmSEpPNmt3bUxQL2M0YjIrNmRMM3ZMMzFmcTBDZnRwdUNkV1hUWTN2bElaVG5zZXA1N1IzdDQyeTkwbzBJLzhjYjJxLzh3NmtIdUVSZkZsb2wxZWpPQjQ1eHJ2bVlsSWRtLy9adVh1Qy83SnY4bThsK2M4Y2tha0VmaXd3a0NJRkJuQXVJTGtCa0t5bmZ2WEMrYkc5VFZyR2VJcXk2NFFkcFZOLytYdTl3TU1aK1J6eTNTUWtTeEtMYWVXMUNIaW1EcGxLdDQ2OW5NblRNaWdnQUkxSnNBZDNBckdTcStoeU1kWkVRU3dXMktPTWdUc1pJNE5MdVRPWjFZaVdLeFRFWDNYdVU4WlV5YjRFWXNpdTBIdDFrT2JnbFpVN2RaTXJ6d0cwaVVZbzlCenRTSUJnSWdVRE1DSFhxaTE3TjArdXZXcTM4bUt3Nkg4K2FyU2ExSDVORW5FWWUweTl3NmtVaFN3ZTBxcSttdVZaQ3pNY3RGMW1ySkdDVVNLTWJRSnhHUEVrNEJwRVI2SkFVQkVLZ1ZnVDcxSlpaNkIzbnlQUDgycDBsekdIRmxZdExxZWZrSkxXdTRlTTROSmYraW1HNHpRUkdvVGNvNTEveHVFZUZJQXdJZ01Ha0NQSEZpYmRjWno0VThNdWtTNU00dnNUS1IrNzA5ZHdaV0lrNXkyL1FvQ2plb2JzTkZzYm1NcE1zVTJ4c1plVi93ekVpZ0Q0NXVKdWpxb3lFRUJFQmdTZ2p3cEZqV0pyYmNSZUc1a04zY3NTY2RNYjR5Y1gvKzZhSkpLdXB0bSs1T01zOWNlZTFRM1FZTE5mUHRqRDFsaHhUYjIweXc4MWd1K2RwSTR0VHFwZ2krc2NhTGhscjlFUUFDSUpBZzBLTCtvWnZ3SzNyTFBWTk5oeEJVcEVYU0xsU3ZrN21Kb2lpRlV1bUVhWFJmVVVyR1dCSXp2TURVM0pRMVBtNVRiRG1FdmxCMmRreHNKbGdSWlRxdThUdk5XS0JES0FqTUpJRWU5UTlyZGtyR2N5R1dkc3ZhVVNndVpablVDMVltU05kdVBMZ2VkeDFTc243YnBoMzV3emhiUHFQbGpJbFVzWmxBeHI0MnkwRDVNblgvVjRtSFYyMGI5WHhUMEdrT2Z4QUFBU1VCSGdGY1ZvYU03TWx6SVNXblUwYk9jNFFFUFZJdldKbTR0dXdyK0FnWmp4QzFwdHVtdmQrWVh2ZExzcEV4NkJBanRsMFJlN0hzWmhVZVFIdWJDYWJqSi9sOFNQZ1BBaUNnSm1EUlZQQmN5S1k2bHpyNGJwQjZ3Y3JFY2poZFZBZmRmQjM0eGQ3TmR6YktUektaLytLSGNmYTl2R2lndUJUTjlyLy96K2dkdWZlNEZETEthc2ttSVQ2TExxZjJ6dFY1SkowZ2dGc1FBQUV0Z2ZtMnRlMEUzR1VPdEJsVkh0QWs5WUlQaWUxa3ZLMVhvNjNjTmgwTXlLcFJRcG1yMkFwOTVBWGQ2QTgreFAzOG9ldCtaenhSajFEN213bEt6b3FKejRodUN2RTNscDJzaXl1Sk94QUFnWW9JTktpSGlMMjVGdGFqWmMxK0ZWYkJsSkRLR2N6MjBNSkQxeFMzb3JEN1djZVNnNFB4cUw3SWl2bWlWMlBMT3UrbGtPSEFEeFAvZDhoTEh0eGE4TmRrWXVFajNJakp1aldSb0ovNW94d2p5RVZVRUFDQnlnand2Tml1amR4NUUzWXdsckFoMEs0TU1WV3o1Y204ZjRTUDl0dFZ3eWlON0RaOTNhRnJqRk5ONEI0cDVtL0ZvT0d4TkFOU0ZUWXhpZm5LTnZrOElrS3ZMUXRhYkdIckNsa2JzV3hsNXZnTEFpQXdmUVI0Q2tQMkVDVjE1N2ZTN1pJeXhwaGNuRGIwOWR1cHBhWnkyM1N3UDNtTU1FWVd2VXlWNjUvcnVqRndzUml4WDgyZlQvUGtVbVJ2eEZaNmZMSklvdVJrWGVsaDA4aUZSZ0lRQUlIeEVLQVhiQ3NmSE9sVC83QTBIaFd0U0NYMS9FSGR6ZTZ3YTBXbVhTRWRWckdlUzJQYytmdXQ1REQyTXd4aW4wRmNhekdzbE9Qblp0bnZkdTRGR1Y4WDdnV3hpeDNTUUFBRUpremdtSjdycm9VOGR5SWJreTJJc3k2aVRlVThrRko3dGR6aExSYk9hOXExOGtUWG94SWVxVG1RTHZIM2VncWhhenZpNWJDSG1JUzdKakVJaWtiSzUyWnpKNWVJR3JWYzhNcFhDc1FDQVJDSUV1QjVIZmxpR3ZVZDJjM0xPbmVQbkdxQ0NUcWs0THJJai9yTi9RbG1uRGNyTnYrQlljeWJhRUx4K0VkdXZMMTF2YmhoWkxOQTEwbFVrU1o1Q01MSGlRV2ZhS1I4YnQ0OEovYTdVL3RheXBjRXNVQUFCR3BPZ0JjOExDenNjUGRReDc0OG9OOG5CVGZGM1dIWkplNUFwazFIZmJkTlV5bFpPYm04UWdlODFxTEZGbnVxRThlREd4U2Iyd0tsV29uR0xlRG1jN1BDNnZTeGI3b0FQaVFCZ1hvU29EN0N3aEdSVmI5YnFtY2g1ZTh3aUpYNnI2em5nS0srMjZhNVJqZW85MStpLzNNNy9reWJWOC9lRDV3THkrQjVPVnlVQTdvNWR2MjFJRDlrNVArMFlVNWtTRU9kM1pFVEl3RUlnRUE5Q2ZEYjZsRnAxVnJKN2JPbEpWb1d3UDBYYjhQNlFPUVRCWmF6S0NXdVNkVmdmNWZEM0tWTHBiVHlFN01oMlhZY1BoTEtvNWp3RW5zRHc2MEdJb0JYcUM0N3ppL2FzQlE5OFV1Qjg1M3lCaXpVR1M0UUFJRnFDWEMvY2Jtc0Nqd1RzbFpXeUhqVDgwL1gvTWlEejZSZXJMeU50YS9wbUxaTjMyeGpIRXVsbldzVHR3ODllY2QxZnpSUjlnWmhUWTZXT3pUdy9kQ3ZCeHNRRWlsR3V1V3gxUGQraG9aYUJ5TWxRMlFRQUlFNkUyaFllUHRmRnEra2RTNmxNMDlkcHJoMjY2Z21EU0xvR3RoV2JkSFdkcjMzQ2YwU2d4cldsczNDMVEwZVJZYVgvSXBwY2xnVWhvL2lhc2lNWTFONG82UkhYQkFBZ2ZvUm9DbTIwdWRYcUVldjhZY0pKUE56TGRHQkpUNGFWby82R05lMjZaNjF6OGc4UmNDN3NwVGk5VC9hcjFucHhLMk84MGNpOGd0U2NRdDRMRFJaMXBWdWdhUklBZ0lnVUZNQ1BNVzJYazQzUHFHK1gwN0VCRkl2UExNMWZPbFRKNURSNkZrY2M5YzZoZ1h6dHIyWnFVKzgwWDMxejNiVlJkdEk3a2Y1WHk5eFgvWnQ2cmlqK2k3OGJ2djBKelQ1amlvTDhVRUFCT3BCWU5YLzVjZkM2dEJpYzdMZktTenJMQ2FVYS9LSkFZTUZFRFRWbFI2Y1dKQ2JGTEhqSFNGTit1TWVCRUFBQkZRRTZBeEd5U2sybW1DN3JKSU12M3dFK01QTjQwQjRmK21QQStUVHZ5bS9INUF2TW1LQkFBaUFRRk5zaXkzT2dWY2xKdkpPWFZ6RmVxZWtDaWh0K1ZVbDdNZ2pscW9ncTM0dExQWmI1UWxoSUREekJHaUNyTlRMNnJLRlhYQXpEOWxRUVBrSlRmdmJNZWpqQUNlR2JPMEYyZG9wWjA4alNBSUJFS2cxQWY3Z3lhQ0VoclE1N0tCRThqT2Y5SkNIT3FXL0hwUEdTSi9tM0UzNzJ2ZFptSkJ4czY4NUpJSUFDRlJFZ1BZVHZLSjQxblRDRVhzSml1Tno1TGJwVXFOTmRlNGJOcjQ2b1JZZDg3MEczNE9POGNBTkNJQkFKZ0hxOTd3ZnVzK01xb2pRS0xrc3BCQjVwcnlPeFZESC9xaUU5ck9mVGdUa2RSanFUb1F6TWdHQldTSkFjenpyUmN0RFgyYWNUT2RXVk1HYXArT3Z6WVEvMVdsUjJYN0o1YnJjcXV5Vm1wL05uUTBpZ2dBSXpCQUIrcTdKdzBXTFE1M2J5NHVtUlRySGtkdW03U05rYTJiaE55eHlWRkZqbUNNU29vQUFDSUJBbEVDbjhJWUE2dHhPdTFGUmNJOUdvT25TTmJTLzg1dy9kN285bWlvRlk3ZHdTTFFnT1NRRGdUTk1nQVk3QlplemFkdTEvZmYwTTFRVDQ5bzJQZDhpcTdNeUNaRG5TdjlrNkNTMFJCNGdBQUkxSTlBcDJFVlI1NGFoVHBtNmJKQnhLTWplbUMxOTFOVjFqVEZzQlY0L29TR1ZMWDBoQndSQW9CWUU2Sk5kanhWUmhEcTM3U0xwa0VZUzRBK25XdmtsbWdUUStTYUpMYnhXbHhCbXZtMVkrRlZBY3c0SUJRRVFtRVVDcThVT2R6UW4xTFhOSW5JdVU1K01RNGtOaEZvc3ZLb3ptVitmbU1OcExXMHRJQUFFUU1CQVlLRlY1S3dmbmZUWk53aEZVQVlCM21oVzZyQ1VSajV0WjZmcnNpYlVxdmQxV05heHloUENRT0RzRUxpcG1OVjU0ZGtoTklhU2ptdmJkRU5ZbmJVeGFKd1NlWWd6b2lrbThBQUJFTWhGNEFuZFhOSGlrWjRldjhYZGFBUjIyRHJZM3pZdE44YTUzZEdVS1JUN1hKblBXaFRLRVlsQUFBUkFBQVFLRXFBTjYzUVYyc1poeXZFQzc1b2V5L2NPMHJtdVlvSXREUVUrSUFBQ0lGQlBBZzFoSGF5dmpIV0VXUGZ2SmxCb1drQWFUQ0FiWkFFQ0lBQUNJRkNld0ppMlRYOWFHaDEzcTd5R21STDJKbUxiTXRWQUJCQUFBUkFBZ1d3Q2ZXRWUxck1qamhUakZ6MmpNNUVmMXpuR0hzYVJLZ2VSUVFBRVFLQTZBdk50dGc4bGZtTkNxZm9IZktNemtjT2JOLy9mU2lYZ0NRSWdBQUlnVURzQzlGdWZkTjF0VjYrYkE2T0QzNSt3U3hiU1FBQUVRR0RLQ1lodDArNlMxVkpjMHc2c1RzSFB1VnBWQjhKQUFBUkFBQVRxUW1BYzI2YS9LalE2RS9weG5iclFoQjRnQUFJZ0FBSm1BajB4S3JHNmJmcnJnNEVPT2RiTjJTTVVCRUFBQkVEZ0xCR1FuMHF6K1Zub3VkK0xHaDJjb3psTHJRbGxCUUVRQUlFc0FzdkNSR3huUmNzZi9qZnlpd1MrNWNIUFN1ZEhoNWdnQUFJZ01QTUU1TFpwZS92TTNyM2hteHZ2UDM1V2V1YmJFQW9JQWlBQUF2a0ppTi82dExadCtnbHZUOWdjRjU5SHkxOFhpQWtDSUFBQ3MwOUFicHMrc2xIUVgvN2dTMUkyeHkzeXV4VTJsSUVNRUFBQkVBQ0JHaEtRaHprdGZKL3pQM3p3VFFxVFExNVdOOGZWa0NCVUFnRVFBQUVReUUrZ0owekZXdjRFaXBoekQvek9QNDN2SUlqYW42NGlCYnhBQUFSQUFBVE9KSUhpMjZibjMvK3VpNTk2OE5lKy9hMzN0S00ySnVXK2NpYTVvdEFnQUFJZ0FBSXFBc3NwSzJIYncvcFB4YW1LQVQ4UUFBRVFBSUZwSURDdm54aXpaWDIycG9FRGRBUUJFQUFCRUpnRUFibHQycGFCVWNvNW1FUTVrQWNJZ0FBSWdNQTBFRWllNkZUYWpYS2VTOVBBQVRxQ0FBaUFBQWhNZ0VENEd6amxMSXNodGUzZmlwc0FGV1FCQWlBQUFpQXdIZ0tyQm5OaEtlaUw0OUVjVWtFQUJFQUFCS2FPd0lJbHkySVNjekoxVktBd0NJQUFDSURBZUFnODNtUXVMSVd0ajBkMVNBVUJFQUFCRUpnMkFoUFlOdTNpeDNXbXJWVkFYeEFBQVJBWUY0RUpiSnQyOGVNNjQ2bzl5QVVCRUFDQmFTUFFzRFNKWmhLREg5ZVp0bFlCZlVFQUJFQmdUQVRtVE5iQ1Z0am54NlE4eElJQUNJQUFDRXdaZ1d0c1dSYVRuTzBwZ3dKMVFRQUVRQUFFeGtSQWZtN2FaRElzaEsyTVNYbUlCUUVRQUFFUW1EWUNYL2JiNDcrbWpRbjBCUUVRQUFFUUFBRVFBQUVRQUFFUUFBRVFBQUVRQUFFUUFBRVFBQUVRQUFFUUFBRVFBQUVRQUFFUUFBRVFBQUVRQUFFUUFBRVFBQUVRQUFFUUFBRVFBQUVRQUFFUUFBRVFBQUVRQUFFUUFBRVFBQUVRQUFFUUFBRVFBQUVRQUFFUUFBRVFBQUVRQUFFUUFBRVFBQUVRQUFFUUFBRVFBQUVRQUFFUUFBRVFBQUVRQUFFUUFBRVFBQUVRQUFFUUFBRVFBQUVRQUFFUUFBRVFBQUVRQUFFUUFBRVFBQUVRQUFFUUFBRVFBQUVRQUFFUUFBRVFBQUVRQUFFUUFBRVFBQUVRQUFFUUFBRVFBQUVRQUFFUUFBRVFBQUVRQUFFUUFBRVFBQUVRQUFFUUFBRVFBQUVRQUFFUUFBRVFBQUVRQUFFUUFBRVFBQUVRQUFFUUFBRVFBQUVRQUFFUUFBRVFBQUVRQUFFUUFBRVFBQUVRQUFFUUFBRVFBQUVRQUFFUUFBRVFBQUVRQUFFUUFBRVFBQUVRQUFFUUFBRVFBQUVRQUFFUUFBRVFBQUVRQUFFUUFBRVFBQUVRQUFFUUFBRVFBQUVRQUFFUUFBRVFBQUVRQUFFUUFBRVFBQUVRQUFFUUNQSHVSZ0FBSUFCSlJFRlVBQUVRQUFFUUFBRVFBQUVRQUFFUUFBRVFBQUVRQUFFUUFBRVFBQUVRQUFFUUFBRVFBQUVRQUFFUUFBRVFBQUVRQUFFUUFBRVFBQUVRQUFFUUFBRVFBQUVRQUFFUUFBRVFxSkxBM0RPZjNiV1cveWRQQjlaa1FSQUlnQUFJZ01BTUVqaDAzZGZiS3RZNTE5MjBKUXR5UUFBRVFBQUVacERBamE3ckRtMlZxK0c2bDIzSmdod1FBQUVRQUlFWkpFQ0d3blgzN1JUc2owblVsaDFSa0FJQ0lBQUNJRENMQk9iWjZMaTdWb3IyVlN3S1ZzY0tTd2dCQVJBQWdka2tjSjR0aFh0Z28zQi9MVVRCNnRoZ0NSa2dBQUlnTUtNRXJoR200cWg4NmQ3OVhDRUpZNTN5S0NFQkJFQUFCR2FYQU8wNmM5MHI1Y3EzOE1DRDMvNG1hWE13dzFZT0pWS0RBQWlBd0l3VG1HK1R1Ymk3WENGWFBZc3o1UCtZWVNzSEU2bEJBQVJBWUxZSmtNbTR1bFN1aUo3VmVmaHJZSFhLZ1VScUVBQUJFSmg5QWd2UHZicGZzcFRDNnB4K2wzTXpyRTVKa2tnT0FpQUFBaUNRVFdEVnZlM056Nkpvc0RyWnJCQURCRUFBQkVEQUZnRllIVnNrSVFjRVFBQUVRQ0NiQUt4T05pUEVBQUVRQUFFUXNFVUFWc2NXU2NnQkFSQUFBUkRJSmdDcms4MElNVUFBQkVBQUJHd1JnTld4UlJKeVFBQUVRQUFFc2duQTZtUXpRZ3dRQUFFUUFBRmJCR0IxYkpHRUhCQUFBUkFBZ1d3Q3NEclpqQkFEQkVBQUJFREFGZ0ZZSFZza0lRY0VRQUFFUUNDYkFLeE9OaVBFQUFFUUFBRVFzRVVBVnNjV1NjZ0JBUkFBQVJESUpnQ3JrODBJTVVBQUJFQUFCR3dSZ05XeFJSSnlRQUFFUUFBRXNnbkE2bVF6UWd3UUFBRVFPTHNFemoybi9lcVBXU3crckk1Rm1CQUZBaUFBQXJORzRPWTIvd3JiRDlvckZxeU9QWmFRQkFJZ0FBS3pSdUNDTURxdXUyNnRZTEE2MWxCQ0VBaUFBQWpNSEFINjNlbC8vcVFkMTMzSVdzbGdkYXloaENBUUFBRVFtRFVDMTdqdS8rVTROOUljMjY2dG9zSHEyQ0lKT1NBQUFpQXdjd1I2N2hlb1RPZkk2bnpKVnRsZ2RXeVJoQndRQUFFUW1EVUNDNjY3UW1XaWYrNlZTTm5tUG53cDMvWHNiaVNWNTRUVlNUT0JEd2lBQUFpQUFCTzRYd3gxbkRteU9tNkVDQzMyNUx4ZUVVbmxPV0YxMGt6Z0F3SWdBQUlnd0FRMjVONjFDMnhqbGtJa3padzJ4M1VmRFJQNUxsZ2Rud1QrZ3dBSWdBQUl4QWhjY0lkZDlqalBWbWJBTG5tMVlIVjhGUGdQQWlBQUFpQmdqY0QxN2hlRnJHdlp5aHlGWWc5elc1M0h3a1MrQzJNZG53VCtnd0FJZ0FBSXhBajAzTXZpL2dhMk10MHc2SnE4ZzUycmd6Q1I3NExWOFVuZ1B3aUFBQWlBUUl4QXk5MFg5OGRrZElheGtCSTNzRG9sNENFcENJQUFDTXd3QVZyV2thWGJJYXZ6c0syQ3d1cllJZ2s1SUFBQ0lEQmJCSzcxdHFETjh3UWJUb25PVnVXaU5DQUFBaUJRT3dLTDd1ZUZUdlJaSE5kYjRiR2dJOFk2RmlCQ0JBaUFBQWpNSUlGVmQxT1U2bnEyT211MkNnaXJZNHNrNUlBQUNJREFiQkZvZUpzSitteDF1cmJLQnF0aml5VGtnQUFJZ01Cc0VlakxNNkwwaFlMNFo5aktsUkpXcHh3L3BBWUJFQUNCbVNYUWxTWGpvWTdpdUdmQllzUHFGQVNIWkNBQUFpQndOZ2lJNytGc1dTc3JySTQxbEJBRUFpQUFBck5JUUd3bU9MQldNbGdkYXlnaENBUkFBQVJta1VDZlo5aVdySlVNVnNjYVNnZ0NBUkFBZ1ZrazBDR2o4NUM5Z3NIcTJHTUpTU0FBQWlBd2d3UjRxUE4zOXNvRnEyT1BKU1NCQUFpQXdPd1JzTHlad0lIVm1iMDJnaEtCQUFpQWdEMEMxL0ZZWjllZVBGZ2RleXdoQ1FSQUFBUm1qOEF5V3gxN213a3cxcG05Sm9JU2dRQUlnSUJGQWgweU9sY3R5c05ZeHlKTWlBSUJFQUNCbVNQUUpxc2pmOGphVHRGZ2RleHdoQlFRQUFFUW1Fa0M1OGpvdUNjV2l3YXJZeEVtUklFQUNJREFyQkd3dlprQTZ6cXoxa0pRSGhBQUFSQ3dTV0NaeHpweU04RzhML2VhRm52bXVLNE8vQ1RoZjR4MVFoWndnUUFJZ0FBSUpBZ2Nrbkh4TmhQcytCK2Vacjk4bDU4aUloUldKd0lEVGhBQUFSQUFnVGlCTnBrWCtXV0NDKzdEWGxEZW9ZN3JQaG9YeG5ld09ta204QUVCRUFBQkVKQUV4R2FDTGVHK052Z3VUalBmUUlkaXdlcWdJWUVBQ0lBQUNJeEE0RVkyTUxzaXdXS3dsVzAxdDlWNVJUb3JqSFhTVE9BREFpQUFBaUFnQ2V5eGdaR2JDVmJkVFkvS3dvZnZ6WGM5dTV2bUNLdVRaZ0lmRUFBQkVBQUJTYUJIUnNmZlRPQ3UyS0FDcTJPREltU0FBQWlBd0d3UzJDR3I4d1ZSdEFWM2FLV0lzRHBXTUVJSUNJQUFDTXdrZ1RaWm5VZEV5YTcxckUvWllzTHFsQ1dJOUNBQUFpQXd1d1RJNkhqTE9YMVhibVVyVzFaWW5iSUVrUjRFUUFBRVpwYkFQRnNkdVlXdDZlNWJLZVpOTFBMRWlpZ0lBUUVRQUFFUW1ERUNiQ0xXdUV6WCtKc0t5aGJ3V2xpZHNnaVJIZ1JBQUFSbWxrQ1RiSVFZNHh5N243ZFR5QnZZNnNpdkhkZ1JDQ2tnQUFJZ0FBSXpRNkRoV1owRjE4NithV2V1U1JKdENac1p6Q2dJQ0lBQUNJQ0FJSEEvV1lnRGNoMEhIMkVyQ21iKzRzVlBQZmkwWjNqZmNCdis5RzgvL2JNWEx5NFZsWVowSUFBQ0lBQUNzMGpnUEZtZHk0N3ppLzZlZ3VKbEZIdlhlSmdUdmJhS3kwTktFQUFCRUFDQkdTVFFvVzhUZk9qWGxkL3hISzIwc0RxajhVSnNFQUFCRURpVEJLN3hoaVppUzBFWkFyQTZaZWdoTFFpQUFBaWNGUUovSk16T0Mwb1g5MmIzcmp0dnYrWFdleTg5LzUwZnVlL1M4KzY1NWZZNzdySjA4TFMwYmhBQUFpQUFBaUJRR3dMLzZ5WHV5NzZ0TnRwQUVSQUFBUkFBQVJBQUFSQUFBUkFBQVJBQUFSQUFBUkFBQVJBQUFSQUFBUkFBQVJBQUFSQUFBUkFBQVJBQUFSQUFBUkFBQVJBQUFSQUFBUkFBQVJBQUFSQUFBUkFBQVJBQUFSQUFBUkFBQVJBQUFSQUFBUkFBQVJBQUFSQUFBUkFBQVJBQUFSQUFBUkFBQVJBQUFSQUFBUkFBQVJBQUFSQUFBUkFBQVJBQUFSQUFBUkFBQVJBQUFSQUFBUkFBQVJBQUFSQUFBUkFBQVJBQUFSQUFBUkFBQVJBQUFSQUFBUkFBQVJBQUFSQUFBUkFBQVJBQUFSQUFBUkFBQVJBQUFSQUFBUkFBQVJBQUFSQUFBUkFBQVJBQUFSQUFBUkFBQVJBQUFSQUFBUkFBQVJBQUFSQUFBUkFBQVJBQUFSQUFBUkFBQVJBQUFSQUFBUkFBQVJBQUFSQUFBUkFBQVJBQUFSQUFBUkFBQVJBQUFSQUFBUkFBQVJBQUFSQUFBUkFBQVJBQUFSQUFBUkFBQVJBQUFSQUFBUkFBQVJBQUFSQUFBUkFBQVJBQUFSQUFBUkFBQVJBQUFSQUFBUkFBQVJBQUFSQUFBUkFBQVJBQUFSQUFBUkFBQVJBQUFSQUFBUkFBQVJBQUFSQUFBUkFBQVJBQUFSQUFBUkFBQVJBQUFSQUFBUkFBQVJBQUFSQUFBUkFBQVJBQUFSQUFBUkFBQVJBQUFSQUFBUkFBQVJBQUFSQUFBUkFBQVJBQUFSQUFBUkFBQVJBQUFSQUFBUkFBQVJBQUFSQUFBUkFBQVJBQUFSQUFBUkFBQVJBQUFSQUFBUkFBQVJBQUFSQUFBUkFBQVJBQUFSQUFBUkFBQVJBQUFSQUFBUkFBQVJBQUFSQUFBUkFBQVJBQUFSQUFBUkFBQVJBQUFSQUFBUkFBQVJBQUFSQUFBUkFBQVJBQUFSQUFBUkFBQVJBQUFSQUFBUkFBQVJBQUFSQUFBUkFBQVJBQUFSQUFBUkFBQVJBQUFSQUFBUkFBQVJBQUFSQUFBUkFBQVJBQUFSQUFBUkFBQVJBQUFSQUFBUkFBQVJBQUFSQUFBUkFBQVJBQUFSQUFBUkFBQVJBQUFSQUFBUkFBQVJBQUFSQUFBUkFBQVJBQUFSQUFBUkFBQVJBQUFSQUFBUkFBQVJBQUFSQUFBUkFBQVJBQUFSQUFBUkFBQVJBQUFSQUFBUkFBQVJBQUFSQUFBUkFBQVJBQUFSQUFBUkFBQVJBQUFSQUFBUkFBQVJBQUFSQUFBUkFBQVJBQUFSQUFBUkFBQVJBQUFSQUFBUkFBQVJBQUFSQUFBUkFBQVJBQUFSQUFBUkFBQVJBQUFSQUFBUkFBQVJBQUFSQUFBUkFBQVJBQUFSQUFnWm9RV0tpSkhsQmpWQUlYUjAyQStDQmdpVUNoWGdNTjFoTDlxUmR6dnIwKzlXVTRtd1ZZY0Y5d05ndU9VbGRPb0ZDdmdRWmJlYjNWUklINUhmZHlUVlNCR3FNUnVNWWREa1pMZ2RnZ1lJVkFzVjRERGRZSy9Ca1E4bmpYWFptQllwekZJc3kzM0MrZXhYS2p6SlVUS05acm9NRldYbkgxVU9DQ2k1NnJIalZSUUF0NjluY0xKRU1TRUNoSG9HaXZnUVpianZ1c3BPNjU3dHFzbE9YTWxXT3U3VDUwNWdxTkFsZFBvR2l2Z1FaYmZkM1ZRSVB6cnZ0b0RkU0FDc1VJMEx2amRyR1VTQVVDaFFrVTd6WFFZQXREbjZHRTlOS0NPWnJwcmM4RkY0T2Q2YTI5cWRXOGVLK0JCbXU1MHVlKzhhMzMzT0hlK2FMLzJrMEl2dW1WQ1kvNjNOSkx5NVg2YUFOTlJpWnc3THFiSXlkQ0FoQW9RNkJNcjRFR1c0WjhNdTJmUDhmMXI2c2Zpd2Z1dVBIN0d0M1JTd3M2clJyVng4aXFuTU5nWjJSbVNGQ1NRSmxlQXcyMkpQeEk4bmR2K0NaSC9IKzBHd203MWoyTjNOWEtTVnRSaGxGVmE2VmM3WlY1MTRPLzl1Rjc3cmg2VkttaWg1Z2lyWlQvR2N5OFhLK0JCbXVweWN4OVM4em0wTTNEUzZIb1RuMG5zWlpkOTB1aG9uRGxKakQzdEkvYzAvWXFmVHQzcW5GRXZOWjF2ekFPdVpBSkFob0M1WG9OTkZnTjFoRzl6KzE0L1UvazM4T0JqSnZWQjJJVzNoU0pIWGNPNzN6RGY0MVlyVUFTT2Y2eE83enI5bHR1dmZmU2ZlLzg2RWMvOHRaTDk5N3o0dHZ2YXJzL0dZMnowSFFwenIyWG52OU9pdkc4ZTIrNS9TNzNSNkxob1h1Kzdicjc0UzFjdVFsRWEzdzlkNnF4Ukd6aGxPOVl1RUtvaGtEWlhnTU5WZ04ySk84UFVOOHRyMWU5NVZjLys4VFBmRmpjdjk2WDBYUGR6L3Z1eVAvcnZUUzZmeS85KzVISXZwTjJnQ2l2MkFuMUd4UlJmQUh4LzZSRGFCM2pRYmd6RWJnbWlyaGl1NzJNOGFxcHFoQm1tMERaWGdNTjFrS04vQSsvQi9xK3AzclM1djRqZSszS08xbzljN2NVMlN6NnliVC8vOVZTS2xtc3Q0c2tqRm1kdlVpQTcweEpFaDRiTGo3QnBpYVQ0VXV6Qk9HVnJxYU0xSGFEYVVNUjF1YnNJb1UwRTRHeXZRWWFySWx1dnJDLzUzVS9ENjFFNG44VmVWN3RDbzlqY3E1SGdueW55amFFUFpsd1hmMHRQN0wvbjJicmxOZGpmZ1QrdjV5T2NqVWFIcmlwK3QyajRBNk8vQVNpVm1lWVA5bDRZbEl2c0QwZXlaQUtBaWtDR2IzR3d2L3h4dmJ3dHVjL0s1VXU5RUNERFZrVWMvMmkxOFYvYnplV25tM1J5OWxIekludHg4TGt6VTFwMjVEMitjNUV3cmxXT2c3NURIZWo4VzVNeC9tQmFIamc3bU1oT21BeG1tTXVzaWhYK1htbisvRjVpZEZxRDdITEVERDJHdk8vNlhjK0R5V09qMFN5UklPTndDamk5STNPUDBzbS9nWnYzb08rQU9HNlM4bFF2cCsvK01RSGYrMGRiYitXZnVwem4vdlVweTVldlBpcEI1LzI0WmY0bnVuZlQ3bDQ4WUduZmJnWmhGOTl5MjgvL2VNWHUzSDVjdzg4K2JsQkRQZnFXejcwOFhpNGYwY21iTk4zNC8rSUJPYWYrSFZ0QVRrMnV6bWlFQ3ZSZVE1M1lFVVNoSUJBSmdGVHIzRmhKK3gzM0IvcWFtU2h3V3JBNVBRK0p6c2VOemttSVp2U0ZJTWQrclEzbVIrRE5IK2w1dTlpY1JhZTZkZmVXc3pmdTJIaDR2cENWeFhNZnY1cTAvQVBkVEVjbmlaUzJrTnRDZ1RFQ01nTklhcXRJckZvWTcvWmNOMjd4NTRKTWdBQkptRHFOUzV3YnhkZUR4OXBrS0hCYXNEazhxYWZOaExYenloaTB6d1hyYVpjeCtIR09aaTJrT0FlSkVRc1VNM3dkYldiQ0JDM3h6SndxS3RXaXZSSkVlVjBSWlZjK3ZVd002T0hreWRFcnJKdDVZazYxamg3K0Q3QldQbENlSVNBb2RlWUU5M2hTMy8xczEvNzVOOFZ2WTl1Z3l3YWJBVG95RTZxQWI2K1g1bVFxdURBRWZWZ25JTnBTUm5kcEl6NVF4a1E3TUNPUnVqTE1KTmd1Y242SUpvcTd1WnQ5OVgzbUhHZHB1dE9MczJ0VjY0MHIrK3VWSzRGRkRnTEJFeTlSb1BhNFdzSGtzS0ZuNk1iOThmVlNOQmcxVnh5K1g0RmcxV2ZBYVgwTk16NWt0enJaSnlEa1RJVXY1SXkzNVJCS3dwZGVqTElhRFE2Rk1ka2xsZzNsV3hGZHZCU0VwRGJOdmFWWVJQMXBEY1hUTEZObFBpWnpjelFhN3lIT3BUL0p3VHpHM1FiUDc0ZWhxSEJoaXhHZEYxb00xZjNTbGVkanQ0S1Rqc2loc2s0ZU9jK1ZSODE4YlpKcXl6SGhwQ3IzSkVkS05Pbk9LWWU4VmhNQVFiUjRSaVp3QTJpRnBaR1RtYzlBVldsY1JiWGVvWVFlRllKNkh1TmhYWmkxb2ZOemxEOWRLREJGbTQvaDZMVDBmZnNoRlplNjRZc3ZOMEVYMUpGOFRKWVNZZTFwR0JGU0JoM01XTzJ2NDB6N1NHc1FxNDlyZ1hUVnBGQ1Vnc2s0dFhEbFFMcGtBUUVSaVNnN3pYNnlRazFzZXF0N05qRWN2ZktpRGtqT2hONEh6M3FkS21Qd25DRTRFU09hY1RoSGE0NTRRVEpTODdQS2I3UE9TK3pkcnZKRk5GN3NqcW1xVDNXYmpzYUgrNVJDYXh5TmRSaGtNRUQ1cTFSdFVkOEVCaVpnTDdYb0RaNDJvM0xFMi9VUjNFL2VZY0dxNktTdzQ4SGxIUVpPaDFlZUJQWGtrRWMyUWErdGxWUlBBSHAzMG5nRGU5MHFiODQ0RXRhVm44VHdRL3Vrd0NUWW40OC9OY1M2QkJDNDlLWk5xWHRnQjFzUjdTTkZQSlVCUHJVNHRXOXh1TVZuUmkvbHIxQ0pZWjNXVDJxRElDbmtRQVRwV3ZORUtraFlwam5ZUG95amxwTVR3WWVKUFB3UmxIbWVqczJmKzZHNnQxZ01aTTU0bDVCb01YVll4cFBLdEtNeDZ0UGluVEhJeHBTUVNBa29PODFXb3FmVXVlMzQvUTdNMHREZ3cyWmp1RGl6WDkweFE5M0p0TEwxV1p6NTk0UVlqU2ZRL01FcERvMmVUelJmU3lSWC95Mlp6UjNGeWpmbE55NEFOeVpDY2g1emkxenBNbUU4anp0N21TeVFpNW5tSUMrMTZEVkFNVTJ5cDZ1WGFMQkZtcEZEZUpKMThDVTJMQUpMVWhHTHc5OEJmY3hoemVtU1kxSjltU2lrMWprNUUzSCtDc0d2QUM5blV5QysxRUl5SG5POVZHU2pDc3V6NVBqSFdKY2RDSFhKNkR2Tlk2Vk15dThNcTNjVDRBRzZ5TWQ1YjluRDE1blRPTXQraXV4K3dtbC9WQWMxK0VJM3ZwTmF2SmtWYWJhOUlVby83ZU1ZeUZxSlpvQmxsSVlQTk1FWkJ2WVR3ZFU0TlBLMkxCWWdVckljdllJNkh1TnRuS2RobnRBOWVvekdteUIxckVoK24zTmJ2UkEzbzZJdFJYY3B4MXM4K2xTSGRlaHlQNWV0YlZFd281SWxQcUtUaXdXcFgwazVoRy9vVnBYTjRkNE5OenBDY2g1emlWOWhBbUc5S2hGSEUwd1AyUjFKZ2xvZXczYXJxYnNiYmhkRGxTbzBHQlZWTXgrMmozTjhXU3J4Tnc4a1dVNnJrT3lSUHIwbDZHcDh2a2F4SE9MMzlFNGFUUHVFNzNqVVpSeFRTb2FHVzRsZ1QydWd6b2MxeUh0V0JkRGRTdjFoeWNJakVaQTMydmNyOWt3eTI5bTI2cE0wR0JWVk14K0hZSkoxNG81bHVnTHpOdmNUTWQxU0hoYlpPT2V4UFB4aDBCeDM4UWR6ZjhjSkx3aXQ5d2F0aUwzY0k1T1lKVXJKN1htTnJvY0d5bjROY2k4dWNSR0xwQnh0Z25vZTQyRzVoMlkzNnFWZ3lBMDJKR2JrcmROUURNdkZvcVRjekJIb1VmSzVlMVMyMDRGU0k4V1ZScGRpWlVoYjduSFBFTkdlUTgwVXNtYmU4d0RmVEJDY2hEb2NOVjhNVWZFQ1VUaG1Wck40dUFFY2tjV1o0T0F2dGVnanFxcllqQ25lMFRRWUZXNGpINE5Za25YcmpFU0JjcUpPRk9zdmhDa1BmWFRsc0dKcnMzYnltQStyck9uYVFkU215WUpYaklwaHJCTUF2U2sxV2ZuR0N1RENzMnNNMFFvUTZDcGEyUnNROVNDS1luNmJRZ05WZzFNNjV0cnJNR3B4YUVlTlhSUGVJT3FpeTdkY0VpR0pqY2J5Q0ZVeG94S3o3UmJBRzhhMnNyTkhTRG5PYmR5eHg5dnhBWTFsZDN4WmdIcFo1eUF2dGVneVIvMWFWQ0gycVY2NlJNTmRzVFdkRXhQT0YxM1p5Ympha3FhakhpaUhZNmhlMDl3ZUh6S1YySlVzeWQ5VCtLaUVuY2J5VlRSY0I0dFlUTkJsTWpvYnZudXNUNTZ3ckdrNERaaGJoQmp5UlpDenhBQmZhOUI1M2cwOC8ycjFDNjdLa1pvc0NvcWVyKzVOcEdrYTZDUDRvZHd0TVNpakI4ay83YzVobVlNNmpqQ2FsRjR3dXB3VGRLMUdSZVZ1R3VieGtLbzhnU3RBcmR5bm5PL1FNcHhKT0hKM014MXhuRmtESmxuaG9DKzExalVqblg2MUM2WFZJVFFZRlZVOUg1OFFKZXVoQ2xReG05UlBOTWJxR2RXZE4yRk41V1g3RTQ2bkgzR2JnQWFKaW4zamtnMUc1UjhYYWt4UFBNU2tQT2N5aWNxcndpTDhiaXBhQ1k1TE9ZQ1VXZVpnTDdYV05iTm80bHR2RWNxYUdpd0tpcDZ2dzQ5NEhSZDFzY0lRbllvM25ad2wzWmtITmZ4OXNvbE4wcXhMYU5ya0pZWCt0Q1MwbVo0bDNTeGhKV2tKKzVISXJESGRhQ2VzeDVKanFYSXJNM0FraXlJQVFFRkFYMnZzVXFOVC8zK3RhaHRsbWl3Q3NSYUwrKzduOW9kQU5HRUc0UjJMZXFSY0djYzEvRkdWWW01c2x6SGRXZ0FlNURJTEx3VlE2endGcTRpQlBoSnE4dHhIZEovaDdUWkxWSU9wQUdCWEFRTXZVYURHcCs2bjlOYkhUVFlYTlM5U010RW1LNkg4NlRwVU1RalE4U000enBjWlh5ZHhFUjQ4MjZhNVRzdktra2V4RkpGYjNoSjRxR29COXlqRStod3pTVDJ0STh1eFZxS0JtbXpaVTBhQklGQWtvQ2gxK0RHdDVtTUwrNzNLR1JKR2NKcDBHQ1ZhQlNlTGFLVkY5Z2hSVlNJQ0x6NkxFbjNtdUE0eHpJNE1aa25sN0V6MXBXV1RSbXpzYXRQZnhuUW1DNkhhQWYxK2RBelZYaGlURHhkT0tGdDNRa1llZzN1NTlTN3B2b1UwbFdXYkpsQzhEa05KWnEwcDlmbjUxc1dhV1NNS1NpY3I2TjBOc0tISzVPdmcxaDQrZU02Yk0zcTAxL0dDamMxTi9VNnJ1TTQzQ2ZVNVBNOFUxT0hVSFFVQW9aZWd6c3E5ZHpMS29Xb00wR0RWWE5SK3ZZSkkxMXF4c2tVdll6dHJCdENscVphSEtjcGd4TkQxRDNwYTlpaVJtb1lqK3QwU0FJR3Q4bktHdTFlem5PdWo1Wm9qTEhGMjlBWTVVUDBXU2RnNkRVYTFLRzQreXBBbEVnemw0OEdxK0tsOFdzeFlOMTRNcG1HTEwxNjRPbEZiQXRabW1vSmZ1Z2dZZUZJS0YrYnljeGk5OGJqT20xS3ZoNkxqcHRSQ2NneHIvSkpHMVdVbGZqQ0NxNVlFUVVoSUtBZ1lPZzFldFNocUhzNjZpNDE1MExRWUJXTU5WN2VYdWVjblRiVnhvbEdFSHQ3M3g3UVZJdmo1NVg0aWtDSHF6ZzU3WmJJaFNUck0rYmZvVlcvbVNTazRGWlBvRjdIZFVoUHJ0UjF2YjRJQVlGU0JFeTl4akUzdnVGUldqNzNjTHE1ZkU2em5rNENuelNCWldaRlZ6Y2RwUEJwbUljazNpWnMzWnFhdDRDVDJFemcwT3NEWHdORmZvR1g4YmlPZUUxZkN1TENVWVRBSHRkQmZZN3J5SzNUVzBWS2dqUWdrSU9BcWRkWTVJZkJmVjFhQ3A4NHZKejJGajQ3RklZR3E0RVQ5MjRTS3JweTdadDJuSVo1U0NLL1NhMGRsUnlMckpMMnhUK3UwNDByRnI4ekh0ZGhhMWFuL2pLdStwVGNyWExsMUduNXZrSDZmR2xLNEVITjZTTmc2alc4OStQOVZLbllIS1Y5WlRRMDJCUXVqWWQzVmtZN2Frd2tPMHlhakhnNGIrT2dhelB1Rzl6dHlPQkUxK2Fwa0Zqc0NSSkpCMGtlSkx6QzJ6MlNteEFhQnNLVmowQ0hLNmRPMjgrUFNSL2RYRzIrSWlFV0NPZ0ptSG9ONy9YNVNqZVp2R0Y0djBXRFRkTFMzWHRHUGU4cDhJNXUyNkNVdjB3ZEJWMEg2dHo4YjMvZUhRK1d5OWhsanV2MEtNL0VXbEU4Qzl4bEUyaHh6ZW1tckxPVDI0L0J2WUw1VmNSK25wQjRkZ2owcUgzcGVnMy9leTAvbnNBeDN6YThtYUhCSm1ocGIxY0pQVjlMMmhpeGdBMXpQOUFUc25TakV1OXpPY25UUEo3aDB5MEd5Zng3cG93M0tGdnp2dXRZSVhDaklGQzM0enJ5d0k1MkQ3NmlCUEFDZ1ZFSUdIc04yWkc1N2d2aUVua01kRG51RmQ2Sm1aN3d0aExYaFErKzhTNzN6aGM5cTVMTWMyZmFrbmgxZTUyVGNuYk1ReEt1U0xxU3FiejdWUm1hbk1YWms5NW1zMkU4cnRNbUNTZWFUQlBlMDFFckNhWEQyejk3MngzdW5iZCtSemYwc2VXUzg1enJ0c1Jaa0NOZVVnWVdCRUVFQ0NnSUdIc05yeWRMTHVJY1UwK2pmVUd2dnNIT2ZRdnBKNjZyKzRvUzE4WExIMG5xUnBwSlBWdm05ZDIyTEhFeWxiem4wU2xmQjRsZ3p4aHRKcnpqdDZiak9tTG16cHpjRXpZbHRSSXZlbmozNVUwQmtDYWVmaXYwdE9TU005bDFhcXZpQStVSGxvb0hNU0FRSjJEdU5mcmVrK1krdEJSSnhyOUVsbnhwRG9NcmI3RG5tNzdXOVAvblE4WHE1dktXLzNOditPdG9kd3B3eWJ6ak9vK3FTNmxiditsSVZBZnFWTkxYZUZ4SG1NNWRVM0l2YkZwcVJWMlUrVytOdEtuRXlGK2RZaFJmMlJLaWo5Z29xY2NSVjR5K05zY2hHVEpCd0RIM0d2NXFRSHhEeTN2cENWelhzcXU2d1o1cmlRN2l0bnRmM0NiSGNGK3JhTlVCUGFGbmV2eWgwMnZoU2JvUTl2ZEdUcG9WR2krdmc2UUV5VXEzR0NSamsyUjkveVBNV1E3R1UxTXJTVUxpZnFFajZ1cjBEUzhXLzllVWtZcDdMclBVV20wL0YrOHdKOFZMaEpRZ1lDQmc3alg4blUvMFVMd3dGTEtqL1J3T3g2bTR3YzQxU2RtcllrVm43aDlTcDFyZm5UaXNLRjlMSWRrU0xtKy9vYnFudUNCelN1MkZ0WE5jeDJ5MFJKbW1wMVpVVlRCSExaN2EvSzlRMlB6WHRhbE5kVld4aXZ2MVdIeTl0cDlUS1d1MXFhNDRYS1NzSHdHeGlXbWcxYXREamMrN0R2eElQQURhOUc4VS85c1VYdDB1MEI3bC9zcXVwOVpjeDNXL1I2RmlIYng4aTU1M00wR0d6dDU4bmJwaStnU0Zya0ZTaGx6R3pyRE1KRG1WTUJDMHlISzd3YTNPMGFOWVUxRXJxZ0xNZDBoNzk1VmUwQUtab0plcm9oWDMyMkQ1K2pucjRvS0xwMlE3V3krTmlwY0ZLZXRHSUtQWHVKK2ZCM21kSGtuZDU1c1pMM3VWTmxnZXUwWFdOdWdkdTY0L0FDOUdtYVJ0M3MwRUdTMW5tVVRSZGFDSzVnMTFJc05WTDVhblF3U1lJdm15ZG1NY1JlNVRudGx6UTlOVEs0cnlPejBxby90dmdwQ0ZsdTAyMWVZTXFudFJDMG9XY1J5U1JqbS9tUkZKQlNjSTVDSFFwOVpsNkRXOC9vb2lCWTN3Y2VSY040bXV0TUdTeVR0ZGltaEgvZDF1NUxaR3prVUIxZHJYZzNwUzNFQlZ3b1lJUzgydk9VNzU0em9zT25zU2MzcHFSWUh2ZlV6dlNqY01vY2xNcTIxS3pFbm4zbFFTNmpGT1Z5OVh2WTVUQThpZVhRS05qTmJGNGY3MWVzYkFkc2o4YnR5akdOa2QwWGlROHVwR2ZFcXRZOTV2UEI0MThraGxUSHhaNnNBMnBEUlZ6cUxiZEs5R2piRVhiVThtZWtTVkt2QXpIdGZwa0lUTWQrSXBxcFdnMUlIalhKdUtPQndFOStUWXNQdTdoWElqeUhvMGg4cmR4MVJvM2RtdnlwV0RBbE5Pb0VPTnk5UnJjSWNSWEx4bDlKRHVWb3lGcnJMQmtuYUpHYlViWEVzTEo4WXlGd2hzZWxnSEJkSXFrclNGT0pXMTkzN2pZRTJSU0ZTVmVaWE9jVXpIZGNSdnhXWE8vMDlScmFRaGtmS3Urd014Lyt2dHRpbjVqTzNIc3FqNlpwbEwzYTFhQytRL213U2ExTGlNdmNZR056L3ZHcTQ0ZjB6T256U2pXT2JZWFhPY01ZWHlDbjFpZnB4ZUpLdlJKYU9JY2xxRjlNMklselBZRTZjWWhYcDdsbjllSlVqMHFCbkRMWko4b2tvci9kcFVBczF1N1NEUkZOVktvSFBnRUljSEh1b0c5N1JKODNmZVpyZE4xZSs0anVNc1VyMGFOcEZFY01BSkFxTVN5T3cxL0VWdmJvWHVRMTlGZjR4R2l2S3ZzTUh5ODdzU1EvQVBVajZ4NE9wdS9GOVpzelFTMHg3WE9kOG1BcnJUc2swUmxrQ1dZR0k4cmlPMlhuOHBrU0o1TzBXMWtsVGRtVzh4b3UySXY5eEdyUm81UmlLTjVGem1MQXlMcXlNSnN4UlpQTVQxR241WktobkVWRTRnUjYreHlzOUU1THF5bEtGMWhRMTJJem5COWg1Vy9DQkRZV1B3d25NaVpjL3JQUDBabzB3T0ZPL1FKQy9MaG1jS2toRzhtZERVcU9UcnBNcmZxUmJqbGFlckRwVytwT2lCTmx4cy8zNUVHeXdEeGxBckdUbmFDK2E5TS9INU5Qazg3TnJMUXU2UnE5ZHhIYm5QeEdZaExmS0NxQ2tua0tQWG1HdDVmWlA4ZC9Vb3E4aGlZMVFsRFpaTEU5dUl6Ti91eWRoeGwxV2FQa3NZL2VwbXlWMzBaR1oxMlZseXZIQTVTNU04Ui9XSkhaSEw2YmVwcFhnN0ZCTXJZWW00SkhtUThBcHZ4UkRySkx4WHVjWlJLNnBTTTB6WUFBQWdBRWxFUVZSOHh1RW5HOUJtUkxUSGJEdmlWZGE1d1pWazZlMmpyQzUrZXZGU3RPM2Y0VDhJV0NTUXA5ZUl6YkdaTjAwTHphcHJzUHpDSCtzQzVjN2dVaGF3dzEzQzZOZGFWaVd0ZWpLalBWcFdHa1A0c2hSM0VFUjUveE0vOCtHVzlMd3lDSHpqRHZISlBQTnVFbkVpSjU0cWVpY2tiRVY5MHU1eDFFbzZsL0g0UEo0SkRyc1I0Y0luYXdOR0pINE9aNXN6U1N4SDVrZzIxaWppb2I4ODFpd2cvS3dTeU5Ock9KL21wOEsvWWd1clNtelZOZGhsVW5JN3FsTlBhSDBROVJyVkxWNUVoWmlSL21UbTJmSEVaVWJNcDNCUHI5MVBkWFVpcnBPSllzUERWTnlHYVJ1OG1OaTduRW9UODFpbVhMYWpQajJSN1VIVXE2WnV1YW9UVzdmeTJzTzJQWTNyZUZ6SEVSM0RpYjFDUWhJSUJBVHk5QnJPZkt6bnpad0txSzdCZHFnN093aktSZzc1c3I4ZjlSclZmU2k2eUpIL1pPYlo5a1FPUmxWSUhUOVdSVkZ0dis5SW5ZQjlGMlZFOHlTZjhXZDk4b3hyTzVUTFFWUUpDN1VTRlRkR3R6VExhNUVjL0MvWHJVZjhTanJsUmhDTEFrdnFJNUlMcGN3TncwWTJrSEVXQ2VUcE5SeEhISlFMdXJJWFpvQ3Fyc0cyU2NkWWR5OTE3bVlvYkF4K2IxRHVVUnlaTzlNc2I1eDIyaHJ0SGpJWUhlZFlKcnBzQkdEY0dTMm1NTmVONllWcXRtdkZuS08xVUdITFkyZWd2Qy9YeFp0WnVmekVtNTlOZ2VYVWthbkY4bFhOWnYxc2xBc3lha0FnVDY5QmFyNHYxcWRGMy8wVVphaXN3WXF0RWRIK1RiNll4bm9OaGI0WlhuLysxa3NqWDI4WlpBZ1ZuM2hncU9hVi9Dd3BRYmhueEs2R21vcmZlYUFNSGpLb2NpaXJkVGNRbzNBUTFCT0Z0K2UxeUJJTzlPRVVNcDVhTVdacEsxQ00ydU1yTHRMTDFvZkNoYUp5SThpU0xhWHR5QkVOS3VzZ2xwMnNJT1dzRWNqUmF6Q1N2NUxkay9mWC93Nm9CbFpsRFZZY2dWbUxhdFZtald2NTdQakhkUjZPcWx2Y0xXZHA0aC8vZVlKNFUzY05tdzZiakNkNXdpbWhCQ202bWZDSzNJcjJFME1lQ1pUT2FhcVZoUEo5Z2VjZzZ1dHRyY2tjeTBiVFpMaVhPWmVhSGRkeHhBdGI1bVI2UnNrUURBSXFBamw2RFVyMlIrTHBDLytZdThyS0dxeVlMbHlQRnZPUWRUNkkrdFRGTGFkVnJHMlk5Y1NkeEl2M2w2TEs5TFhsMVdnM25pcCtSMUFQNGo3UnUyVVdzUkwxU2JtbnFWYml5cyszdVhSeGUrQzlMY1EyR01SVGpYelg0MXhxZGx4SFdoM0Y5MkpITGgwU2dFQ1N3REszK0pXa2IrTCszL05UMGVhWS92WDZSSXpZcmJBNlZUUllNVld4RmRXRkp4QVZING1KUnFuSUxhWTJTVHRMVStkeWxpYStWWXhLOWhSUllmR1BpSVVGOW82ZW1DZjU2TDFrRUNaSnVwWTVnNVdrYit5K3VscFphUDlZVEpOUmI0UzlkT010Mlp2S1BCaFZsaUgrQmpPYzNMRGlrNmNEZ3pKQkVDdFZ6MGNuVUJHT0tTV3d6STFyeGF3OHo5NWNQV0xURTE3R1NSV09Wa1dERlFPMytPUDcvN2xYanN5bHF5aFU2RXFjRXFPVG90b3NNM1BYVFZYTER2c09CMnF4M2hxRmZpekV5ZnJHTDhWUnFORXFrWURxYW1YVnRPZGJqU1RtdThxRlMvNEN3UWI3bVpIRmhHVGZ0Rm1pcGJlUDdOeG9POFJtZGl6SFlhV3NGak5QcG9oekpnajB1WEVOakVXZGExS1UvY1RhanZIVURzdXNvc0h1Y2NhSkg0U2VONWF0dXNCbG9Xdk9IaUJielo0VWQ1U01LV2ZlSGt0Nnkvdnl4M1hrTHJpQldyem5XMW10MEdTWWVSaG5WSnNDMndMcVdqd2FENENHOURoWXUrVG9hY3VhdkF4QkRkZTluQkZGQkhQWnEzaUk4K2lHT05OTjRKZ2IxOEJZaGg3RkVGK1pQdVM0L3ZWeVF4cU9VMFdEbGYzYjZ3eWExU2RvMVFPNWEwZWxEU2t1TGF3cEFvN1NBZVN6S0JPWlQyVVlqK3RJcTZPVzdtZFpWYTNRVDM0bTFtUjhqWEwrOXpZT0pHUC9SZXMxbWc4TUpXUG11NWNiUWRielJTNGRpNzhabjh2Q2NkdW8yMkpUNmRKRFFDMElISFBqTXZZYS9MWXNwOHZFb0lmajgzWGExZXZQNFZVMFdLOFgvVzk2ellLUXJ6V29IMFFhcDJPVklkRzFaaWVUdGhDbTJGbTFMQUx1VnVZaUtqL3IxZGU4QjFBVXc5aCtmTnMyNlZxWjYxREo0enNCbEJEMG5uMkJMdC9yMDl6LzFzdkpDSkhEMFgxdHJCS2kwekw1bS9INXJFNmJJaXJhVTFva2ZFQmdSQUtadlliNDl1ZUtsT3B0eitXR2EreXIyaFJjUllQMWx0VGRmNXNKb1ZlSlZZeXExU05HZkhsb28wRUYzTjRhZDN6aFc4aVJlNjdVN3dDSFVvVmRVNGJtNHpyeWM4bExKZ0ZPTmJWeVlZY0xWOHJxQ0FueHplaTZndEtUc2E0THkvS1hmTFNXdTR6b1ZOWi9MV3A4SytXdjhHaFIxQ29lWW9VcThKb3hBajF1aHFaZTQ1TVVIdXlCZWgvSDlpNURpNnlxd2NvOVI2VGZxMzdGWEUyOGpMNXVqakx1MElhSFVjLysvZTlQNlRDZjlwSnh2UGVCTDZWU3lCMndta25VcHRSaEpaMHE5Q0dydFJuZXBWdzlGcUV2QThldm9sYm12NjdOaXBXeU91SjBxN24wQVk3REVvUDdaYk9pWlVRSCtrbkh1NS9MV2VVYzYvQkRYUEo4ZFNKNzNJS0FKTkRqVm1qb05YaHpiV1F5N1JzNHVuY2RhQmxXMVdDOXN4U3MzMnUrbzZ0Vnp4R3JFZWJWREVOaU8wSFVtWWhMSzYwamd1KzY4L1piYnIzMzBxVjdiN245THZaNGhUcStuS1ZSYm9pVGNpNnIwb2tjTW40V2syekdnU3F0NTlkZ0dWMURCTWVaZEsxODZuTlAvdjAycTBWWG1iR09aeTMzallXVGdXSUx1cG1DWGtxUEZkVyt3NVVTSFdhNjhNQ0QzLzRtem9pdnJkQmY3MnBTUkZnZFBSK0VGQ2ZRb0xabDZqVldLZmpsRWZFZGppOHZ4WXUxRjdGSkVhcG9zTjQ4azFUdjlHY2phaWVjT3hSRnIzNGk4bmh1TzFKTGJiZm9mKzlMUmd2K2FqYWt5MWthZDF1aEs5ZWd1clFXanVzNERSYmVWV1FiZWsyNFZnSndiZEpNaXpkVVQrdnFVM3E2dXRvSVlZQXdVRWZoL1VpdURjNUZNVGNxaFpRU0hlb2hXd0VCNGN4eVc1MXlXd0REM09FQ2dTaUJCcmZDYnRRbjV1YU9LZmJySXJ3eHlMdjBUYkpKTWZTaHNRenMzbkRHNGZXUTdqVlZIR005c1p2MXFOSkVYMk13enQ0R3FyQTAwcVhwblpabDZKcENpejBScEZvVDl3WWhxcUJRVHQ5NFhNYzVaT2xoYktXcnlYR0NhOXkxNGx1ZG4ySFZ5bGlkamxBNTE5dVRZS3dzZXc3UE51ZWpmUWNxSlRyTWZWVVV4bjM0YS9oL0xxdXpReEhMNEF2emhnc0U0Z1FPdVJYR3ZhSjMvQk5XOGZOcmtmbVMzV2pNcUx1eUJudk1wUWt2M2JFS3NRcXlHZFY0OG01bVJKZDJaa1ZqZFRTOVUwOElVMjVHbE1NZ1ZmL2hUU0dWK0hVZHgrbHd4aG4wSmxzcjB1cjg4SW93aUtwaVoyZ2JCRXVrR2pNZnhCS09Ic1hOWlo3aXljUmR4bkdkTXFJanVhMXlhVTYvUy81c0RxeE9oQXlja3lmUTRkYW96N1pGb1N2eDRLL2tGT0tLbTZOSUxPNVJ5enp2RVZHak9aTmQ5WEJGbVY2c2dod29neWJtdVNFWmFnY2FjOEVzdkl3by93N1gxQXA2MGxTQjNxZDNqdEpoaTFMbUkrbVFpSS81dUU2dXNjNWthK1djZTNyclc3aTBoMVM4RXEzUTI2Q2hiZVFSUmc3ajE4eDlScU1wM1RLZmJXVVllWllSSFpHNTZ0NzI1bWZSdmZnY0JheE9oQXlja3lmQWo2YmU2dkRiY0twZi9BWk93cGQ2T3k2VllZY0NTenp2SlNnMFdhL0lsVkpleUJhdi80TVMyVmhJeXIwSlhlYSs2bDBQUE8zM1pUejYrOUIzZkZ5M2hjMXBpMWpLZ1pQM0FZTDl0TTU5a2NpOW5BNkorSmlQNjBpcjA0M0VWem1iTXFQZzcyUnFoWnQyaVZib2NidXNLbERTcjAxWmFiNy9rSXlhdXBjanpyV1V2K2RSUnJSQzVtaFdwNUpwY29YVzhKb3RBc0xxZEhWbDZ0SFRkRGtaR1A2eTZGSXl5THRucTFOTmczMHY1Unk3dGxVcUxuTVVWY0FFL1Rxc2cyRVZPVkRGSHlrTWp3S3ZsRU4vWE1keHZMSE9RU3FSM0FuZ3VydnBrTkFuNDdpT2xORU40eXRkMWRSS1NhdXpMT3JIUFZDV0tPNHA4Si9FL1hMZnlSbFFYZVdXRXEzUUliL1ZhVkw1cTNtSUZXckRhNllJTlBqWjZtcUtOTittd0VFcTBGK3YxZlpYVFVwV1RZT2RaNE1YdlpTdi96MktVWFFhUGtXam9JY3c5N2srTmR5VzVURzlTK3VQNnpqK0lVMkZiZkZZclpoS1FMM1VwaW1jVVpwMjNvdTAxZFJLU2FzalNwYngzUTZQVEtsMXdqNFQxTDREbFJLdHFMalJyRTdWRDRtaUFQQ2FBUUk5YnZKTG1vSndFMVYxMjEvQmllZzYwYVJyVWxoRkRWWThWYXliZnlsNlcxdHo1WnJTNS9OdVNBWGpYOGhXSm0zS21LYk8zM0JjeDltVHlkZlRzdHN5cEpzT0NYMW9udWtndkV1N2VpeEQxMzZDNkpYVVNrbXJzeUhvNUpxaUs3Vk8yT0I4VkUrWm9GZEtkTUEvZE9TM09pMlRXcUZBdUVCZ1pBSTlidk82WG1PWndwU3JxZnhBMDZWNy9hNnl3ZjQ5cVZyd1Y5V3R0dzI2ajB5d1lJSlZxYUZLdllSRXJ5aHJDZS9vclp5bFVSN1hrZC9uVkgyS1Fld2Z6eHFVN21XODdZdGlIRVYxVWJxcnFKVkRBcGZMYUNnMUZsLzZONnhkUmhPVldpZmM0ZnJWN3BRckpUcXFvK2VHMVZGQWdkZUVDUmg3alExNkh0WlZDbmt6T3JxbDhCYWwwNzY5cWVUWjlQdlROdVVlWHJIVFJqSWYyM1BsaGJUdlN4VzEzVTBnMUZ1elVlNks5aU10UzJGS3c5U1FZYnQrM09DL2QwaFV1eWRFUk94bGROekhMRDNiNmpnVjFNb2hhVmJjNm5qZnd6RnZLL2RZTGpPRWdPdUlqalluMW15SWQ1eGxEaDFSb2lsNmZxdlRwb3pOYmNPVUQ4SkFRRS9BMUd1SWwrR0JNdTBxUHd6YVdiUTJoVlhYWU0rOW5YVUxydlZVQVd6UGxhY3l5T094SnhYVUdlNVFoTGVLWnV3L2UxS1lzdmZma1dFSG9VVFA1WjI4TW8rMmRqSXEwdFIrWWpsT3ZsWU9xZUJHYWpIOWtqZmVpNVZ5cUorTXkvaUx6aWhMNjNhU0ZPbmZseEh0eTRqK0g4M3FxRGNiUnVYQkRRS2pFekQxR3R4Q05ZK3QxeFYyMVJtMktXR1ZEZmJkdjBzSytGZjZPSXJ0dVhJMWhBeGZiMUlzMitxSWZpTERpbS9Jd2lxemJNdXd0VlNndHhpa2ZjM21CUFRpWVg3Yjc3UDBRVXEyeW1QU3RWTE82bmhiQjdYbUlGcEN4cDlka2RFVW9WdmEvdTNRSSs0cUl6b3VTZDdsdHpwY3NWVSt4Q3J0NFRjYkJQcmN1QWJxc3ZDZVc5M0QxT0IweVFPa3ZoZ09xcmJCTGp5anpVcndsWjdERWgyK2NsemdGMkFDLzcwUEEyUmo4aUlhaHlSdFVWTGxwS1kvUWJlU0twTjNJTVhZcjFLZnVKVktHUFhvYzg2RHFJL0JQZGxhS1dkMVBPemJodUlFUVcxaVlEVGVRY3kwSThkeG5hS2kwNW1OY2txVUsxYjM5S3Nrd3c4RThoTG9jK01hcUdQdlVaQ3V4UnNmRnBaWmRZTmQrRDNXZ3E3MEZ1NWw5bFlYZVhLKzNoQkdhU2xpV25pRG92U1FMWXpsV1phMGZhVW8za3lSWXUzRnN6cWJvWnkwaTE0OER0SytFUi9CY2ovaVlYWk9zbGJLV1IwUCs0RzVQQ0swMURyaElqZEdSZTNJZkV1SlZxaysybGluNm9kWVZRTDRUVDhCVTYvUm84ZEI5eVlzTjBBZHFBRlF1c3F0anVNOGhkV2dheW1wWkk4OHMzdjdaQ3JMOTdrKytNeDVMcE8yZEYwMjVPOVpGdVViZ2plUGxxYmdIeDlkTndqbURYQXBmTEg0b3ROY2kzbVpieVpYSytXc2pyUUd1dEY4ckl3Qy8zYk1LLzlOWDlTdUxuNHAwU3FodWEyT2VNQ05BMnlWZVBpQlFBNENwbDZqUXcvRXBrNEdQOVB1dWpLMExnMjJ3U3E2N241U3lRM3lWSTRMa2hIbC9aL2ZOL29sUGdTbUZ1ZjVTck9kWTh6VjR6S1l2eURnV1pZVFZZYmVPN3RpYk1jVHFIUWRxRkw1ZnMyc1ZYTFJmbmI5NkhuK04wU3VwV3NsT3l0dW9acGx5ZXpFL3U5dUwrV0lLdkN2NVlpb2lpSndhTitCU29sV1paZmI2b2hkRHVZMVBaVjgrSUZBTmdGVHI3RkRqNjIyUXhHOTJiWXlnN28wMkxrMkZVRFJyYkszY2x5Z0xNMTdXTWJJbDdZZkNmSm9TWm1aM2RxR2pMY1NKRXc3UE11eW5RNEpoa3FLN3Rlek92dXFWSjRmRGNoMFo3SzhHRUxJdWtGRUtzaE9yYVRFcGowT0NaeWkyT21JU3A4OWdUMVhlb0gvU0NrbDIzT0g4OUcrQTVVU3Jjbzh0OVVSWS9IOFQ0a3FML2lCZ0pxQXFkZG8wL093cGs3bU9HS1B6Nll5dERZTmRwa0trRGFjSTg2VmMrZFY0RnBSb29sNE5xVFF6SGh0R2E4YlNacDBMc3NveXJycXlUREZ4bDdQNmd5UzBpTDN0SHFucnVJZ2psamYydzV1OHppa3RydUpxQ1BXU2lLMTZyYWMxWkZhWnI4OFVNNGlxa3FEUEg2aWVyUzlleW5ScXV4eld4MHh0MmRhVEZSSmh4OEk1Q0ZnNmpYNGdkalhDUkdtUmQwbDFhYkJ5djNkNjRraWpEaFh2aUg2aFpIL0hDUnlUZDB1UzVISjNqY1p6enV0bU40VEVZbllrNktPSWw2QjAxTmZjWHpLMjAyZ1RPVWxQOVp1VS9UbGl5bWd5LzVkcnY5V2FpVkhUamFzVHZZV1ExS0U4ZWN5VHdxbDQ4ZDE1cnFKS0dWRUowVEoyOXhXUit6b1BsSEtnQ2NJbENOZzZqVzRMeHRveFhQb3RqSzBrZ2E3OFBiaDk2VzBhYkdTUWIvK1Yzd1h1KzQ4U0NWSmVYUmlLWExmcktVRUpUeThvY2JsaEhmeVZwN25NRzlFOXl4TE1xbTRiMHVORmJ1UjVEWkU0MjZCbG1JSFlEeVhqRjVzYkxVUzEwSjVWODdxN0FsdUNteGhYaGRFODRxMmlPRy9Da1B6dVdUMWJudVJkL3lwTmh1aWxRcGsxRmVZUnN4bGJJWDNjSUdBTlFLbVZzalAwMENiVTVOQzE1V2hWVFJZOFZuajF5ZlY2WkdPNFNSaG0rL2kxMGt5UmZxK0gwK1I5MjRwTFNudTQ1bVRyRWtNenpZWTEzWGJRaW5sNjdhL2FjSHZ6aUk2ZU9jZ3V4R3ZoSk5VekZqV2tSdXp0UlRIVnlzSlRWVzM1YXpPb21CcTNNVGxMYWZGV29SS0VaT2ZyTjQxR1dVKzJMdGhRN1F5VzlQekhrc2dYa2MzWTE2NEFRRTdCTVIwazZiWDRNZHBvTTFtZzBJUGxLRlZOTmhQaW1kL0thSFBIdnZ1ZTU1K0J5eGllbjgwSlkrS1dYaE9ORUZPOStuUFJFVW8zWjQ2eG42TkVzcmV6elVaSjdFa29sbVM5ajRpb2ZyQ2dHZjJ1a3J0aENmaFc5ZUhpaEF4MGFwVmJueTFrcUVXQng5U1hlWGFEYUNVSmZ0OW83RVhyU3ZSSUpTeURKNnllbzlralBQQmtOYUdhR1d1dWEyT21IL2RWY3FBSndpVUkyRHFOZHIwUksxb3hYZTBvUlUwMkhuV05US1o1bWt0bnVrbHZ3ZzdJazdzejVvZlZzSC9qdEJFc2N3ZjA2VXY5YjBjODR6ZmlEY0h6Ylk4YjBDajJyUG5HYVFBVDF3bzN4RXdRNmlJTDJ5bmJqRzgybG81SkhMRnJZNmNBTldWVEpUZEc0YktDcEovRlVOS0VWWDdweS9TZWNFM0JpOEhOa1FyODh4dGRVVDVxM3c4bE9yRGN5WUltSHFORmowUituYkhEN1c2VDZxZ3dYcFA2VmFpVGxpVFNNZnpyb3Q4TmNuelVlRzZxTlkvSVdSY3Q4dWtCMTBaT2pCbXVuWU5Xb2l4cGVaQXI3ZGxRRFZXOG9aSVIxckpaTTJ5ZTFGV1RqY2lxTFpXeWxrZHFidjU0NS96b2hXSlg1djZMN0pCYVZucUFock16NThiWFF5cnlZSm9aWmE1cmM0aUt6WlF5b0FuQ0pRa3dJMUwwMnZzVU5DNlZqdy8xT3JBQ2hwc241U2g2eVNoRVBlNXFkMWJiZkkwdnNNbWhJenIxdXVURDh6eVc2UXRYU3VHV040aXdMWXFpcWdMU3A4a3czSGJMTmpRc3l4bjdwc21JVTBTb2JOTmZRcWpLNW4zaEdxRkcyamtsVU5GeCtBbnV1ZlFDaVJqZnVOUzRDUHdId1czb3psMkdKRFA3emo1QllwU29wV0s1TFk2ZTZ4WVdFaWxNSGlDUURFQ3pVaXJUMGpneC9aeXdpKzg3U2c2ZEJsYVFZUGRJRlhwU3Zadi9OUW1UYXJZcTVxTUdCWnJjaTV2cktGZEZCR2FlSkhjcmtHdlpTNjZabGk2TElMVTMvQ1UwUFoxa3VkYmVib2RGcEl5N0o3SWFtdmxrRFFyYm5YRTFMUFc2cHlMZkJTMXo0aDFFTFA4T1czd0R0Ukp2dVQxT1RSTHhFamh1YTJPL2F4SDBoT1JaNXFBb2RjNHBpYXY3eE9icnF0WkNhK2d3YlpKVmJvdUo2cHFqL3lTQmtZc29tOG5JbFp5MjJHVk16NVk1NjNMRkQ2dXN5cnlTSlBoQXZkRTJJR3U3RFFXMDFSd05FV0RoT2pXcHRvaWc2cHE1WkJ5TjFtZFAvdm9mNDRXSk9rV3V1dG0ySTREUytFNERZcnB6NUVsaFRpT09aZjRjWjFXc1BQRmsyTVduYzRzMnllMzFlbFJxWXl0TGpzdnhBQUJEUUZ1MkpwZVk1R0M5UDBPQldwTVVvK0NKdHRnL1JIQlFhS1EzT2NtL2NURTFsb2lZaVczZTZRZFhWMVQ1bDRjM1doQ0pOMlFjcFJpRG1WWTlCTUQ3M210RjFQSzNsU21JMDlLdXE0TEMvMlBPWVB3TnVxcXVGYTQ2QWFyOHhRSy9oZFJkUlB1SFM2WVppYVdTblk1aU00Ui9UbXl3Tk4zWk9RaTl4RnV5OWdrdGV1bmsvK05vdU5SYzk3bHRqb2RLbFd1TTdJNU0wWTBFQWdKSEZQcjB2UWEzRDlyREpMajhGdmFlaWdtNnVwUTBHUWJySndPU1U4SXNTWkxVZFhJYlgrdVBKRkI3bHR2NzltNktRR1hnQzY5OGFmRWJSRkYvYnJkRVdHdXV4MW0wdkg3TnJtd2xCd0wraEdwUTh6ejZyREhHWFQ5UkxIL0ZkZktJU21tdHpxeThBY3hoV00zRFM1WWNucldpM0YvZERtc1RmRTAxc25KeWtVWUFmL0Y2SHpxYVRPSmppbWIreWEzMVdHRFoyeDF1Yk5FUkJCSUVqRDBHcUpYVEhiYWZucWUram55YitML0o5OWd2VTNBS1ZOSFQyMXFsTkFueFRWbU5sNk04ZDh4S0czUEpyS1hNekN1cTV2cDRVamVrRUw5dXIwaHNvaTlJQVNHV0ZMVG5RUHR1ZTRyY2lEZ2JZS2FIUWtWMThvaEthYTNPcEo5cXNXRUpkN2pnajBhM2tkY3RPSVYwamF1RTJibElpZFFCMUwyalJHcHdzY29PcUxQQ003Y1ZxZE5wZGZaMGhIeVExUVFVQkF3OUJyaUpYcGRrWWE5YU1pZ0d3ZE52c0Y2YjlXYkNWM1piS2FlbkFaNXFzY0ZpZFRqdjZWWFpycUdYWDFPb25Zb3pwWStpdis3YmFtQ2lpU3kyNHZ1dkQ0ZmRzVXR6bDdUOFRJN3pWdEZUQmV4YlhzdDV1WGZWRndyaDFRQ3JkWHh4cG1HdllIQ0lLaWIrSHVqVnR5MFRwaVppNkRuRHhYM2tpOFhKdEUrNUJILzU3VTY0a1RGeVlqQ0VSMEU4aEV3OUJwT2c1NWJ3NnV3dXA5ekttaXc4blgvYWpkUlpPNnpkeE4rZlBReCtVNlpqREtwZTAyM0hNbStROHJ5dFI3eFN6cGx6NVhhTlNHamJjajAvaVFPZVY0WDJwbFZFZGhOQ2hUM0RmTWdMRWdqZXNZVVpCRmNjYTBZclk2WVo2WGlQeElVSk9tUTJpZDkrWDZ1SFIxQmkwbTBOVlU4YnpiWGxJdXNPeTl4STdKWUpMeE1vdFVaWnZybXRUcGltTFdaS1E0UlFLQUlBVU92NGZDN3VHWnVmNzZ0N1FxcmFMQ2txRHRNUGZyVTc2UUhFaHhWWXkrTDhDdVZwc0hLUkx1d2hEUlJPUnhsUHhFUXZmVTYwTzJvWCtEdWNHcTZRamI5OEVWQ2pxUU9nc2dSQi9kT3BreURxS2JhNW95cnF4V2oxVGxtM2VoU1Q2R0owdTF3K0VwUTBOQkJhYmZEdTBXT2RoVGVSMTJadVFnajRNLzNOaU8xSktTWVJFZXpHY0dkMStxSVVkcnVDSUlSRlFUeUV6RDFHcUxwaGYxVlZDaTlocVU3ZEJtaGlnYmJjbC8xM1N0Ui9kak5SVXNOMVVSNVQ1SlJLN3IzOWtWcm4rNVY3dEg0V2pJbzZIVnQ2bnBxaU9SUkM5SUozNmdGQytYclBuKzJNK2RhTW1lZzRWbHRyUnlTWXRvWk5nNFVseDVzbjhPMzArSDBLaEJkTEJUUjByR0VUMll1OHJWQ3BxYmE2TWJsbUVUSFkrYSt5MnQxUk1zYzVCYUxpQ0F3RWdGK3RqUzloamg0bnVxM2hmU0dmZ0ttaWdiYlVQV2QvQ3Ava0dRaG52UHRwRzlWOXh0TVA5YUpSVFZoWGNVSE5MV2RKOGZ1c0FqZGluNWZoRVdzRGswY3JRUjVkRGhVdGJEek9QSVBvd1h4Vlk0ZGlxb1pPMVpiSzl6bGE4Rko4QlJqb0NxVDhCUHRPRDBEeHdZNWF1RWJKRVMzVHBpWmk1aGo5WlM4TmlYR0pGcXJ0amtncjlYaDcwZjRZekN6UklTQ3dPZ0U2Q0hTOVJyTzQ3bnRIU2xrOGx2eXVzS2Z2YXBvc0h1cW5wdEtGbjBwbGVxT1lhNWN3eUdQdDlER2RYOVNIYmREWXpWaEpkUEZpQ1JvVTEzUTFZMTRoYzVGR1JqT2x0MFk3WW5sRk50S0dOMXo4WEJWczJrNEZiZEJjY01kWGJIZ2FtdmxrQlRUV2gxdTllTGFqV2tjdTJsUmhEVDVYbUlBelpJMDVSZHJpT1pjMmhUc0tibVhHcGliUk1jMHpYK1QxK29za2w3cXJSVDU4MEpNRU5BUmFGRDcwajAxNGxWTXRYLzIyTkFtcTJpdzlGNGFmZjhVWmVVZWZUdFZhdFpPYVVoVE1TZmlzY0hxdUVPVlpYZDR3REVRZXpOTWsxMmlINkdZYW5VOXN4YlNPWTZhRTdsaW5ocXB6RFYxS2lreTZWUGVtbmY5YW12bGtCVFRXcDBPQllwclMxRWt6MnVaSXd3UzRYOUZTNTFMVVQrT2xDTG9SZWh3SUYvYVhFVDl5OWlkVkN4T3FSTWRWV0VFZDE2cmMweFo2M3FGRWJKRFZCQlFFdWhUKzlMMEd2SnJIOFBZUXlaazhFbU11NVhTeUxPU0J0dEtyUXZQdFpUbDR1SnFlbWhkZ2NicDc5a00xYUwyQjBqUjE4bWZpVEVkMXpua0F0RzFyMVRUMnlZWHpEVFNMcER0U0VTdUt6ZFZ3U3p5ZXlLeGpFN2V6S0RyM0V2WHlwKzBTWHJXZFhxZ1ZKQkxvVlBNNmZsQzAxTm9nVEJ4M2lqUnpQK0Uwc1d5TTY0VFp1ZlNaejI2bkNVSld1SC80YVVUdmZBbVRwUjFxWC9XTksvVllYaVdEVjVZTUxqT1BBRlRyK0dJK1ozMFhFdFAwVlVGSUN0cHNNdXBHVC9TTWIxdE91dXJXVUVoSnVaZ05lbjZ3VlNHYkhUNHJacG53YlpTb2I3SGwzVW9XRnhYL3JmdkYvdmZrcUhybmlkTmY1TE00SklIT1JNVi9CdVVKRDJ6RktSSk9NVG0zNmpNU1BoeXlWcVJZekZaQXNOZjlVdVQwZXJzK2VKTVhXdVBJcDEySStWeC9vSjh2ai9xSVorUTdaaFhlSk9kaTZDM3dpbXVUODFvaVlkdm04UGkxeklwa2VQYWpxZVNkM210VHBNeU9GRUpnQjhJV0NCZzZqVmtKKzJ1SjdMaFh4UlJ6YnZKYUpVMFdIcW5IKzVIMVh3SzZhaWFtTm9oL3pwTkhmQ1FqSytrMmZrYTl2eDVLaEdQVm5hakpmUGMvKzdlVys1b2M2VGdHdDUyeXkxdldFbEU3Y3ZneTU1M0p3RmxWUVFmUkJQOVkvSWFya1I5akc2eFpUR0dQb3hldGxhRWJGa0E0OTh3eDRqcmtNc1J1WTg1UmF0bm1hbzI0c2NVTnZsSC9UdkhtZi9XZEFMak9tRjJMc0t1aXVyZFNKNFJsWi9UV1F1ejkxMDkxanY3T3ZIalIvL250VG9zZmoyYUVHNFFzRWpBMUdzNGpuandUZ2V4L0xqbFh1M0d2S0kzMVRSWTJ1dDErazJCR3FKL3VMb1UzSWNPMXM3MGZodkduSkJMYkpVaXBWNGIxWGJ1VzFqUDF3c1ZObEpUTDhLN3lUSFMxMk1KdFVVM0U1eUdwTXgyWXhFVzJpd2lZckFYT3V5aDJkNFFTK3JkaUlXbmRWVUkrWldzbGZGWm5mazJGNU11MWR4bVVCaFNQektoOW9RZHVudTRHNFFLeHlKSE9ZcjdCWGM1Y2xtbDVEeUJtcW9aNzhmTEZhSjduR1gyZFJLb0VYSGt0RHIwdXFCdWRSRlJjSUpBWVFMR1hzTngvcGpiMytsS1JQd0gydVFUNzdzaW9lTGRQRGxESFEwZms1czN0THJmOTFRaGZlNXZtM1FUNlVyRFBNVmMrVlo0WHdQWEg1R3VmSjMrN0pLbnpmdzNOdG5EMjlKTWsySXFMVG1HNGtyTWxqbk9ob2prZGE0YnFTVTg4VXVZN3ZCWlhoWi8yK0xvUDY3S1VPZkg0SFZFUzlZSy84UlBqa3M5ZGoya2xOcXhEdHREdWg0Mld4Mmh2dnQvY3NublAvTmNrYUNid05BbjN6SzU4RFFhYlNhNTBFclZqS01UL1Y1S2t1TmFTMmdxYm5OYUhSRk5sUjUrSUdDRmdLblhvQXc2M01CUGZ5WEk2aS80M3RBdFZkVmc2YmxsUlcrOTlMd1hzME54S0o2TG9Kc3JENHBYZ2VNYmhMNnM4bmYvazg5ZWZPREo3MmdMajBlN1VwZjV0bXJkUXJma3dlL05zY3ViNVRsaXowOHJkZ2swUkdidXE3NzVzMDk4OEJsTm1YTk1RTlpOajlLa2N2VVRsYXlWODIrOU4vdjY3b0dmVyt5LzJlck1jVkd2THZtbVBaWXl2RGtuR3RYd1JWNmJjbitvRzRaSlY0UEVxT3BIaHViSVpaVUVuTjVEZjc0bnQrZ1BQaThieWhzK2xoUW43bk5hSFQ3OWtIOXBUNWtUUEVIQVFLQkhMVXpiYTlDNmduanczSDhwRjZ2L2RvZGl1MWU2ZW5tVk5kaHpRalZXajY4ckE2V0t4bWw0WllvSmVQNG5xWEw4N3l1RGpCK1hHcjl3a0t3V1RuUFg3WGVGU1hlRFpMNmpJUUo1UFBEMXFwWS9xNHdBQUNBQVNVUkJWSzVrTG9hTjQvcm16aGVROFgrUGt1aFhSNnFybFVQU1N6OEtjUzY4M2YzaGdaUFZ0NTRQTVpPMGY1dEd3ZlRVWXkwUk56c1hmMkV2M2NsbmlFN3Jrc01ucDlWWnBGSXBXMTJPTEJBRkJMSUo3Qmw3RGNmeEg3emh5L3czdnF2aXhWa2p1Ym9HT3k4V1E2ZzBQRnZWVmF2SDJtbW40ZFZKSnVENzE2eFYvUHF1U0xiZGlEdHdYbmpTNXo3NzhZdnZEOExlZi9HSkQzenVTZjhvQ0E4Y0MwMGgrZW9sL3ErWWR2SENSU1QrODhwQVpDREM2R0JEcm4vYmR5cXJsVVBTeTJCMVpKbXlySTZ6OEhQTWhLL2hUNmlhUFlka3JoTWFjNUhqcWROQkNuSXUwYWxVWm8rY1Z1ZVk4ajR4UzBJb0NKUWdrTkZyMEdobmg5dC9lRjFkTWVWV1pZT2QrK0E5ZDdqRDI5NzhvYTVPd3o0Vkk3TXIwaVVlbi84dk5VTzg3SHBvMzJKZUYwTGhQNllTTzlmaExQMUxyR0tvb3VuOHhJWVRYU0Q3VjFRcmVhek9mTVlNRzZ2L2hOK25Oblg3bTc5NWlXK1NWNjUxd294YzVwNTV4L0NsZzZSazhSbEI3WUpaS25aT2o1eFdaNE5hdzNwT2tZZ0dBcU1UeU93MW5MbmY4N3NrL3YrdlZhOThZYmIxYnJBTktrQjZMaVBVdmlxWHQ0R0ErYnJ1YS95MWZVdmFCTU9ONzlVSS9KdTJ5SmYrL0V1NUgwTVRUKzNOYVZmVVFUbDlHeVRCZXEza3NUcHo1dDBFMmVxTGRjTDFqSGpGY3NrbE9pUG5WSEJPcTlPbUNobWtFc01EQkt3Um9CYVcxV3Q4NGswY2lhL1QvemNqM3paRkdtVEVxUzU0aDdUVEwwSlVweGZsL04rZjhXSWVxTDNvRC82bmZUVisrUmt2Ymc5LytKdTBndWYvL0o5eTNzK1dpM2ZhYU9xQURqRmRWd2ZsOUIxTHJlU3hPZ3VtTlprOHl2TkVnZWF6RUdIeVlybmtFaDFta3MrVnorcnd4bW5OVDV6a3l3YXhRQ0NEUUlmYTJIcEdIT2NKNzNoSjI3M3p6ZC9SelloWTh3WkxSVFZ0bmNnb0hJSlZCUHJFdE53aXdGaHFKWS9WdVZEMkZXU1JWVmZPdlVWSUZjc2xsK2hJTHJtYythd083M3MwYkpISWxSTWlnWUNKUUovYVdMbGVJeUs5M2cwMjF6UjhwRFJ3NWlEQUwrV2xOanlOcDFieVdKMXIzTWR5Rk5BUWhaK2R6SFhDWXJua0VtMVFUUm1VeityY1FLVjZSSmtlbmlCZ2gwRHBYaU9xUnIwYmJHS3VQT3NsTlZvd3VIVUVlSGhyMk1TbVN4YjZqNmRXOGxpZG04b09mQnRVOW5CRmFpNHNVOVJWTEpkY29xUFo1SEhuc3pxclZLcmRQT0lRQndRS0VpamRhMFR6clhlRGpjK1YzNTg1TnhJdEdkdzZBaTNxcExxNndCeis0Nm1WUEZibnVyS2J4SGFvNk1FNjRYeGJmZTZ0V0M2NVJPZWdHNHVTeitwdzFuZ2ppNEhEalcwQ3JaSzlSbFNmZWpmWVJTcHArRHgxc2paUlJBc0d0NVpBajZDdWFVT3pBOFpUSzRla1ZkYmsxMkwyZ3FaWmZjb2pIQzdkcEpsb0xKWkxMdEZtN2RLaHVhd09mL2NDUCttV2hnY2Ztd1I2MU1ySzlCb1JYV3JlWUplcHBFRlBSTHAySTZyRFdaUUFXNDNMUlJOVHV2SFVTaDZyMDgvY2YyWXVGamYzY0xpMHJGa01LWlJMUHRGbTlkS2h1YXdPUnlxNTNwWE9HVDRnRUNOUXR0ZUlDS3Q1ZyszUjh4Uk13MStiNDRoZ3BHaHc2Z2lVcmZUeDFFb2VxM01ZRG54MWhUUDZpNDlpci90Uk5qU0xJWVZ5eVNmYXp6cnYvMXhXaDlkbU4vTktSRHdRS0VTZ2JLOFJ5YlRtRFhhRG5xZGdHbjQ1bkJ1SmxBRE9rUW5NdDh0dEp4aFByZVN4T3ExZzREdHlvVVVDM3JFWkRKZG9kS0plRENtVVN6N1JvNnFkeStxc1VxRUdvMHBHZkJBWWlVRFpYaU9TV2MwYmJKT2VweS81NnU1b1hrMzljUHpQUzZCQldOVWRiaTRKNDZtVkhGWm52dHplTzhmaFQ5MEduL1c3VVROMkxwWkxMdEc1OEVZajViSTZyWEl2RWRIODRBWUJIWUVHUFRzbGVvMkkySm8zV080a1RqeDE2VXRBM1lqbWNCWW53Q1BjM2VMSngxTXJPYXpPTmVIQXQ1ajJpNnk2bjNSVnM2eFRMSmRjb3Yyc2MvL1BZM1Y0VDJ2d2FwWmJNaUtDd0dnRVN2WWFZV1kxYjdEaUYreTJQSFh2eC9IcnNPTEt1WGdOb3ZpcHdqSFZTZzZyYzBQd0NsS3cvSHRVY0grU2ptWU0xcFJpaXVXU1M3UXlQNU5uSHF2REc5bTNUVUlRQmdJV0NKVHJOU0lLMUx6QmluMUIyNTYrTzNpMElqVlh6dGtLZnZtMGdKd3gxVW9PcTNOY1pvVEdKVjJtRHRvL0lIdGo0RW93S0paTEx0R0puTEp2ODFpZFBoVnFLVnNVWW9CQU9RS2xlbzFJMW5WdnNQUTgrUjNOemU2d0c5RWN6aklFam9scmNacmpxWlVPaXpVWGFpZFlrekhIMDRZdVVoYmVENDA3aCs3ZDZuakZjc2tsV3AyaHdmY21obkppaUVCQk81RjludWFZQ0FXQkVnVEs5UnBoeG5WdnNHMTY1ZzZrdWowY1NRanJyYXlMeDdpN2hZV01wMVkyU0NlejFWa29mUmFTcDZZZmxlV20rWUtCa2tEQlhQS0lWdVpuOUJRNzQ4eFdoMmZKTmZiVEtCcUJJREFhZ1hLOVJwQlg3UnRzaDU2b2RhRXVkUkw3Z2Q1d2xDVEFrMlRGRjNiR1V5dHQwc244OFlrYk5kOFN5QStEaHc3ZSthK2VibWRDd1Z6eWlNNnZxQitUYlZsR3FYbnpIQjROSHhqK2o0OUF1VjRqMEt2MkRiWlBUOVNtVVBjUWV3bUNhclBnYUFTOWJ3RmhZNm1WcjZDcXp1aGcrNlcrcU1BRjVhOWx5Mi9IMElMSm1ycm9CWFBKSTFxZG9jRjNyc2xRekxaNDFTK1NRUTZDUU1BQ2dVYVpYaVBJdi9ZTmxpY1l4QmNhdnpLWWFRdVVoNk1FQVg3Zk9DcWEzbTZ0dk92aUV4OTQwcTg5aHhUaTZ6Vi84S3VmKy9qRmkwclZXcG81TVdWa3RTZFA0eTFSME55T1A5T1dpbGMwbHh5aVUzbHBQZVl2WHZ6VWcwOTdSa3N3Y1ljLy9kdFAvK3pGaTZ4NCtxSTQ2bytZcHFQQ0J3VEtFQ2pWYXdRWjE3N0IwdTVXc2RQb0E1RlBGQVRhdzFHY0FBK1dMeGROYnJkV0RtWFBHdnZyNzI2T2FYaU5idE5aTEpiNTVuN0tadHR4NWluVGZYWE13cmxraTFabnFQUVZlOWRpU09obVN4V1ZmM1ppVFJVQVB4Q3dUS0JVcitIck1nVU45dkgwVFAzSWc4K2tIK2c5OHJYR2Z4c0VHbVhzdU5WYXlXMTFsaTJjaFp4clUxUDYwSk4zWFBkSE5SUUw1NUl0V3BPanlqdS8xVm5HajFlckFNSnZIQVJLOVJxZVFsUFFZT2VwZnhEWDdqZ2dubUdaTkZndXZoUGRhcTNrdGpxdEV0dnVncHArbjllZS9QM1RRWUR2S0o1THBtZy9peHovODFzZGVrRHdZWUljUkJIRkFvRlN2WWFYL3pRMDJITXQwVTE4cHdWa0VCRWh3SVBsOWNqOWFFNmJ0WEk0dk92MjIyNjU5dzJYN3Z2b2ZXKzlkTzh0TDc3OXJyWnFodTBtOTNRMEpkV3hueUxhMDVVbGRhaFRKcGNNMFpvY2xkNDN1M2ZkZWZzdHQ5NTc2Zm52L01oOWw1NTN6eTIzMzNHWGNvYU52aE9sbXl0VUNvWW5DQlFuVUs3WEVQbE9SNE5kZUdacitOS25GZ2VGbEdvQ3F4a2J4dFNwZk44S2FxVm42WjMrRTI5MFgvMnpYYjhneWYrbGNqR0xUbVpsNVo1V2s0S2ZBckVpRUVKQVFFK2dYSy9CY3RGZzlYUm5QNFRtY0lwUHNWV0FoOTZSSnJCb1BwbGNMT0tqK1lyTEZzVkJGQWlZQ0pUdk5kQmdUWHhuUHF3NVhkK01QSjdJTy8xa2NySFh0dmlMakxySlFudTVRQklJZUFUSzlocG9zR2U3S2RGUTl3dlRRNEJtbExmSHIrMWtjckZZanVVeVd4RXQ2Z0ZSWjRSQTJWNEREZmFNTkJSTk1ma3cvVUFUVmovdjYwdC9neTFQbVNhVFN4NU5jc1pwNGZSMFRsS0lab1ZBMlY0RERkWktOVXl2a0ZYWGZjWFVhTDg0aWFHT001bGM3RUduN3pGaUw0RTluSkNVVGFCY3I0RUdtMDE0dG1QUUZLdjhKdGswRlBPYTEwNUN5OG5rWXE4a2pZbk1POXJURjVLbW5rQzVYZ01OZHVvYlFOa0NISlk1c2xNMmM2UXZUNEMrR1cvbERGTjVUU0RoekJBbzAydWd3WjZaWnFJdEtIMmNYM3RFWDVzSUFmVWgwSGZkbDlkSEcyaHlKZ2lVNlRYUVlNOUVFekVYc29PMWFET2dlb2ZTbDk5T3UvVldFZHJOSG9IaXZRWWE3T3kxaHRGTFJLOHRVN1I1ZXZUeXpYZ0syc1dLb2M2TTEzRU5pMWU4MTBDRHJXRjFUbDRsZW0xWm1YeXV5TkVLZ2ZrV2hqcFdRRUxJYUFTSzlocG9zS054bnRYWTlGc1hqODFxMldhK1hQUUI0TzJaTHlRS1dEOENSWHNOTk5qNjFXVWxHdEh1KzZOS01rYW1wUWswc1Jla05FTUlLRUtnWUsrQkJsc0U5Z3ltV1dpNW16TllyTE5RSkRvNHNYOFd5b2t5MW81QXNWNEREYloyRlZtVlFqZkI2bFNGdm1TKzU5MFhscFNBNUNCUWpFQ2hYZ01OdGhqc1dVejFoTzRzbHVvc2xPbnBaNkdRS0dNdENSVHFOZEJnYTFtWFVBb0VRQUFFUUFBRVFBQUVRQUFFUUFBRVFBQUVRQUFFUUFBRVFBQUVRQUFFUUFBRVFBQUVRQUFFUUFBRVFBQUVRQUFFUUFBRVFBQUVRQUFFUUFBRVFBQUVRQUFFUUFBRVFBQUVRQUFFUUFBRVFBQUVRQUFFUUFBRVFBQUVRQUFFUUFBRVFBQUVRQUFFUUFBRVFBQUVRQUFFUUFBRVFBQUVRQUFFUUFBRVFBQUVRQUFFUUFBRVFBQUVRQUFFUUFBRVFBQUVRQUFFUUFBRVFBQUVRQUFFUUFBRVFBQUVRQUFFUUFBRVFBQUVRQUFFUUFBRVFBQUVRQUFFUUFBRVFBQUVRQUFFUUFBRVFBQUVRQUFFUUFBRVFBQUVRQUFFUUFBRVFBQUVRQUFFUUFBRVFBQUVRQUFFUUFBRVFBQUVRQUFFUUFBRVFBQUVRQUFFUUFBRVFBQUVRQUFFUUFBRVFBQUVRQUFFUUFBRVFBQUVRQUFFUUFBRVFBQUVRQUFFUUFBRVFBQUVRQUFFUUFBRVFBQUVRQUFFUUFBRVFBQUVRQUFFUUFBRVFBQUVRQUFFUUFBRVFBQUVRQUFFUUFBRVFBQUVRQUFFUUFBRVFBQUVRQUFFUUFBRVFBQUVRQUFFUUFBRVFBQUVRQUFFUUFBRVFBQUVRQUFFUUFBRVFBQUVRQUFFUUFBRVFBQUVRQUFFUUFBRVFBQUVRQUFFUUFBRVFBQUVRQUFFUUFBRVFBQUVRQUFFUUFBRVFBQUVRQUFFUUFBRVFBQUVRQUFFUUFBRVFBQUVRQUFFUUFBRVFBQUVRQUFFUUFBRVFBQUVRQUFFUUFBRVFBQUVRQUFFUUFBRVFBQUVRQUFFUUFBRVFBQUVRQUFFUUFBRVFBQUVRQUFFUUFBRVFBQUVRQUFFUUFBRVFBQUVRQUFFUUFBRVFBQUVRQUFFUUFBRVFBQUVRQUFFUUFBRVFBQUVRQUFFUUFBRVFBQUVRQUFFUUFBRVFBQUVRQUFFUUFBRVFBQUVRQUFFUUFBRVFBQUVRQUFFUUFBRVFBQUVRQUFFUUFBRVFBQUVRQUFFUUFBRVFBQUVRQUFFUUFBRVFBQUVRQUFFUUFBRVFBQUVRQUFFUUFBRVFBQUVRQUFFUUFBRVFBQUVRQUFFUUFBRVFBQUVRQUFFUU1BYWdibUxPYTZ2dHBZZEJJRUFDSUFBQ0p4bEFoZmNYTmZmbldWR0tEc0lnQUFJZ0lBdEF0Zm5NanJ1RlZ2NVFRNElnQUFJZ01CWkp0RFBaM1VlUHN1TVVIWVFBQUVRQUFGYkJBN3pXWjB2Mk1vUGNrQUFCRUFBQk00eWdiYXdPZy85d2RPL3Vpc3cvQWR4UC96UDczOC8zYzYvLzEwUHZrMTRQSGFXR2FIc0lBQUNJQUFDbGdpSXpRVERiNHBJU3htWkQ3RFA1eU14NEFRQkVBQUJFQUNCWWdTdUpZdHl1aDlKT3llc3p1V0lqL000OGpxSmVzQU5BaUFBQWlBQUFvVUlMSkpGMlkybVBDZXNUc3hydnUyNlc5RTRjSU1BQ0lBQUNJQkFJUUtycmh2ZktIQ1RzRG9yTVdFVWFUdm1nUnNRQUFFUUFBRVFLRUpneDNVUFl1bmsrWjF1ekc4dk1SNktCZUlHQkVBQUJFQUFCSElTbUhmZHEvR29aR0ZvcFNmdWQ1M3Jyc1Y5Y0FjQ0lBQUNJQUFDb3hNNG45cWRSck5wcnBzNEUwcGJEZ2FqeTBZS0VBQUJFQUFCRUlnVG9GSE1mdHludzFZbmNUcUgxbnFXNHJGd0J3SWdBQUlnQUFLakUxaE9UckE1TGJZNmo4UWwzZXk2Y1EvY2dRQUlnQUFJZ0VBQkFnMDM4VEZwV3VpaGF6TXU2bVozR1BmQUhRaUFBQWlBQUFnVUlOQnlMOGRUeWVNNkIzSFBtOXlINGg2NEF3RVFBQUVRQUlIUkNTeTQ3a284bFR5dU0waDZKcllYeElOeEJ3SWdBQUlnQUFKNUNOeVUzQ1B0eU9NNmliVFhKazZTSm9KeEN3SWdBQUlnQUFKNUNOemdmakVSVFJ6WFNSemhjYTVMcnY0a0V1RVdCRUFBQkVBQUJISVFPRTd1Vm5QRWNaMUhFMGx2d0NlbkUwUndDd0lnQUFJZ1VJREFocnVlU05YaExXeUo0enJPSWo0NW5jQ0VXeEFBQVJDWVFRSkhZeTlUK3BzRDRyak9TU0xqWmZ1Zm5KN0RzZE1FWk56T0JJR0ZJcVc0V0NRUjBvQ0FmUUsvY2NXK3pMakVjNm5OQk1yak9rNC9lWUFuTHFiSVhmOUt0MGd5cEFHQldoTTQzMTRmWGI4Rjl3V2pKMElLRUxCUDRIMHBrMkE5ai9UZU5PVnhIVnJzMmJXZGQ4Tjl2VzJSa0FjQ1ZST1kzMGtlZ011ajBUWHVjSkFuSHVLQXdIZ0p6TFhIdjNIc2h0Um1BdjVwMGZTMDI2SDlUMDYvTi9VQnVQSGloSFFRbUFDQng2Y093T1hKZEw2VjJrdWFKeG5pZ0lCbEFzY1Q2SmF2UzIwbXVFRlluV1JSVnUxLy9KT01LazZlSmpuamZzb0pYSENMbVE4eVZ0Wm5FNlljSmRTdmdBRDlCRUg4Tno3SG9jUDhrNUpTbDlucUpJL3JPQmQrSlJtdi9EMDlhTnZscFVBQ0NOU0lRSy9nRDFIUk94aStPVldqZWp5cnFsRDdQYWlnN0pTdDZ5YVA2NHhGRHp4b1k4RUtvUlVTb0ZmRmdzOE8zc0VxckRaazdSR2c5bHZKQk5RR1c1M2tjWjN4MUVvZmc1M3hnSVhVcWdqMENrK1UwUWNSTWRpcHF0cXk4NTMveHBlNGR6NzdLRHZpZE1lZzlydGVSUW5hTGwwbkU4bVo1c0JUVTNrVHlSaVpnTUJZQ05Dcll1SEREclNNdXprV3BTQzBQSUVMNG1YY1BWMHJMNnJPRXFqOVZ0SWp6N0hSbVZUelg4VmdwODV0RUxxTlNxQlg0dEdoSXd2MUd1ek0vZVNveFovWitITTdvbHQwM2VIK3pKYVJDMFp2UG5kWFVVQ3lkblFkVENacitvWFNTbVlSSjFNNjVITFdDTkRnZmRndFhPakR3ck56aGJNMEpuejhhZkd5R0FWUFgyQ0grc1RoclMraHYvVjZNYkJNa29jY1I1Wmw1aEtuUHE2VEsybUJTQnNGZC93VXlBcEpRR0RjQkpaZDkwdkY4NkJIYi95YlZ2T3JOOTkyWDU0LzlrekhmQS8xeGc4dk9jNjdxYi9hbk9HUzNwL2E5ci9oM25YN0xiZSs0Zm52L09oSDczdnI4KzY5NWZZNzduSmZHeEJZYUhMd3ZUTDQwdlB1b2VDMit5K0NZSEpFWW56azByMHZ2c1A5Z1dobzRGWWYxd21DTFR2b3Qzd1N2NTl0T1FPSUE0R0pFYUIrMmkwekE5TXFkTUIwWE1XalU5d1k3QWk0YzFReFF6STZvaE10dkc0M3JucXlLSmZLdVJzVFI1TlJpa3VnNEhqU1dDUmluRVlsTENZQ05XUEZaWTQyc1JXbHlvWjBVVEp3ZzRBVkF2UU9WV3JDbUo2OUVrTWxLMFVJaGREWEVsejNlOEw3TSt5aUlZRDNqdjZFVHExZURDelhDUTIyWXliRG9aOVZVMTJCMWVtclFtTWlVakhVTTVROUZsVHd5RUVCQ0pSZEpjdFhCVlJGRWhBd0U5aHczY3ZtR09aUVdsTXRzU3hrbGoxeUtBMTFKdmo2T2JKNmswelFKQkpIbk9HZk1KUE5TV1k5MGJ4NnFiY2V0ZFVKbERwbUhza3JOaGpzSjBQVnBvV2VuRlRlUVM3MkhXUmUxZGJQZmxhUUNBSmpKY0FiY1VUbnBNNWw0WU52dk11OTg4M1BVb2NLWDNyNHRnM0Jrd3dTUTUxWjdtTHp3K1NsYmpHR3ZZYjd4dG45ZVVzNk1aYjgycWI4RkxRb2R2am54d04wTjRhZW9TczJQazdGMkE0U1J4MXRUbjRTOVJtcm02ZkNEOGFhQTRTRHdHUUk5RTI3QWVaL2t4OHN2bDQxMEtwRFV6bnFkMEZ0aXJFRmlLRU9CanZNdDBHVjlubmZNY01MMFRSQm5GcGFtYi80d05QZXpxMVdYc09mL3RYUFJuOEphdTZKRHp4NXh3K2s1TC93OUk5L2RieEpManp0NThMd1YzMnorcTFNSHRmWmpxY2M1OTNxcEQ2RU1NNUNRRFlJT0U3TE1EUTRGM2syaC85TlI0dGZMUWU2d0luNmk2RU9GV2lHNTVQeThoUS9PSGFaWXZOWWdLNDY3VFBNVzRaYzhUWjA0N2lHS0RmOWVlMlNRaEQ5dElkMy9ZZ2lsTHorMUFzZS9xRTYzSEhrY1owMVhiQjlmeHErMW1jdTIzN3hJUEhNRU9DSkdOVlR5UURPY1FjZVh0cm5peDc4ZWl4ejhsRG5DN3lEQ2ZQZk4zRzlIVkFsZW9zY2RSbU5jcnV5ZVhIWGY2QVV5QzJiTDgzUGNDN0tVUDB3L1pNaXdsRGI2aDJad1pFeTg3RjQ4cHZFOWxna1F5Z0lUSkpBVHo4OVJxY1c2Qm8rK3g4OThUUFBaZGVwN2dIYnEwazNMNFk2SzA2UGROMmVKTU02NXRVbkNHSUVLaHlwRXkyK3lsKzc1THVtOUQ5Tjd3N1ZxdFBoWjNGdHFvUDlMUWZyNm1ESGtSTm8ybUIvQjdZdStUajhlek04VXpvT1hwQlpUd0s4UXJtbFVhM0REKzBWYVdyK2t0MjY5MlYrMzF6UkNKbWtOdzkxNkF2QVBPTjM1Z2M3VFlMZ012d2VPM1FMQXQ4NjlSL0xvWEcyNXV5a3RCcmFsdWtmNnRHYjNVUEM5a1ZEKzExbXJoTnRhTFNHaFNrMlE0MGdhRG9JOEN6QmlsclZ4NG1IeW44b1A4MTNzWTAra1ZTdFdreXh6VGZwb1dSOWVXNWtPNkxlR1hTS0xsZXNzbmNJQmwwbktnaThWOHZVcjZyUzFNdVBCelNiR3BXNDJIUWRxWVBsMWo3ZFFJblQ5Q254aWpxeDhPMVIrR1RYeTdpMDZ3YU5FQVFDMDBEZ1dMRURTT290SnloVy9FS0kxVmZkcVgrU0VqdnY0Q2VhN1AvMzBETXA3Q0tmeXErQlBwTXRmVHczc2F3anhxWWIzRGNtVCs5N2tVVllQT0dVM2QxQVJkT1lGYWZONWRhdVdzcTlBQ2FyczZjZFJrbElndDVrRDBnM00xU2FzdHFEdW1lVFFGdDd6SzFIRDZ6N3VwQ0tXRHQ5UlhnZmRmRWMrVXJVb3dyM2ZET1k3MkQ3czE2RkRyWEprM3RqT2ZWMHlDN1g3U3BVa3k4V1M0cVFxZkhxQkhXZVZya2xDaTRXdDlLQmppeTh5ZW9zNi9ZcGVOTGFMUDlFSVhwOFhuM3RLdGI0OG9Sa0VMQkxnRitKdDVVaXhRU0UvSXlYRjg2dmRwckJEdS9PM1ZLS21hQW5tNzVkTDcrZHN6N1lXU1VZN2lOTTQ1aGQ2clVQZVJqeWFJSjFaRHNyYm5qaVVKSktjSk1Mcm4wZDhuYVVhN1lpc0x5ZWVkRkdyaHR0cTNJZW14L1gyTUhZcEVNd0NFeUNRSjlhOFpJeW93YUZ4TCt2Umt1WjJqbDA2dVYxV3cyVTBzZmgyWXhNc3JNMVhSOUhKdE1pa3lyRWV4R1FwbVZOcGZnZVJ4SmJEbFNoMCtESGhWdlhLU29ZYUw5czYyODIwS1YybktZMDI3b0lFeit1UTRxd3FSVHZFanFsNEE4Q3RTZEFENlo2QVlUM2dTVmVFOFZqcW80dEZsNjcxWlkyUHN2WEtQbEowMnJMVWpwM2NVYlVHOFZ5NS90alNvbXJYTWVwZy8zS3FEWDFQS1lDcU4rYVNPRU5MbDdxY3psK1NTUWlnOUdsUjJEZmo2ejZQL0hqT3F3RVZlYkRLbVhnQndMVFFvRG50dFVURlB3NEp3MVNnLzFXbEdYamQ4NWRaY2pFUEp1eDNjSDhJbHF4UWhNcnVTSWp1V2l4SmtJdVBHZjRVNG9vNU5VaFNOUGRpVFVOeXpyT0lSZFBQeU1sUS9WRzYvb01neXlXemlZOVV1eVQxa3ZxMm9RdkNFd0ZBUjRmYktzMG5XdFRTUEtEQTJLSzdXNVZkREh5VjVzdlpmUXhlRkpSWXF0UVpEYlA4RXVoUEl3eXlPRGM0a3JXbkhiSlNGcVBZRGF1WDlLcTB1RGk2V2ZnMmlKVXV3T09sblgwb2puUFBxZWY2SEVkeXBTZndXM09IUmNJVENrQkh0RWNxWFJuYzVTYVlCQ3picHJIakRvd1RZaEsvQmo4ZGhLbmlSYmFaM213SSt1dmErWXM1NWlxZlZrd2E1Z1Z5bjN3cGpaU2owTHAydFpFRURiWDFXMXhjK2JiR1lQbEJndWY5T2Z0ZUF4dk5vYWEwc0liQkdwQ2dCNDg5YlIraDUrbzFQWWU4Wnl1S0hYdlVYeWwvVkxHdHU5SlUzd0pxMGVIWEN2ZjRHQy9uRGtsN2luckw1RllydDF0Slh5bjZYYVZpcm1pVlpoRDZkS1pwYVlJMWFhL0tkMys0em50Y1BwSld3QitVMUEvc25IbGNBY0NOU1hBM1k1eWdrVXVDM3d4cVhhUDRydVhrNzdpbnJzNTNlT3RUR0RaOHpBMXNwbHY2dDlqTFdkZVAzSEhYRk1KTTV6U1Vwd2tkZGRUL3RQajBWSzhHb1hhQ3dpNkJodHNOdGdQRThSY3kyNnEvY2ZDNVNIVWs3amYrTzgycUdJSDQ4OEdPWURBbUFqd0JNV1dTclpZd1VrZmdGdmt2a3o5TFBLR25zZFVvaWJrZDJONnJ1UGFNenpXT2VTYXlwcjlrYldzNjNVblZIRmxzdUczSnNONHRzOFFOQzJjc3UySVVPM3hsNTJNdHloNTNtZTdqUDVGMHZaSjY0bG5Xa1JScEFFQkpZRlZhc0VIcWhEUmFhWGZnc1ZxUVdyZVRRamdaekRyM1ZxVmt6Vy9uWldVcU1PRGxOZFo4V2hTZFdTK0JleHhwR25lRWNYdDBiQXNKY3VYZm5ueUdrR1RTNThhSXZzdGhJYjdSNzViK1Y5K3gyMU5HVFpHVDM1Vk1KUjVqRGxETkFqWUlOQ2tGcnlrRU9RZFpWaEpCc21kVWVxWDQ1WkdWbExHdU80WDBvSXZwTDNPaWc5VlJ2Wnh3bFdPcEg2Sm1BNU9mZEovVzYvcUlwZFBpOEg3RGx2NjNVb0t2RDU1YmlDWmp6eDlhN1pNeVRRVzd0blluZUhObVJZSVFrU2xCTFRqRXpuaG56WkljbExoc2xMcEJqME51OG9RZUU2Y2dEeDN2NVdSYjRlcUxLdHZ6UkJSYlRBWFlFV3ZnbWQxTkNNRGVkeEdhN1lhV2Q4QUVOSW5iN1BGRzZHK3pBZ0JnWG9UWU9PaTNFeXdSd0YwcGJVWDN1cmxHMDV6a2s0Qm55b0l5TjFwMnhsWnQ3ZzYxY3QwR1NuckVaelZBWHQyUmJQTjdGQTBadDBlR0pKOVlDNWxuOU5YTUttOFFkbXVtVlZES0FqVWxvRFdVRFQ0Z1ZKdDBHeXl2L3FqT0x5ZElHdjV1cllrWmsweE9SVjZZQzZXbkVmVmpBVE1TZXNSeXBOTjZzWW85Wk83SlRUTFczSTRTQkxVSThMTWZkTk9nOUpXMGVKWEtkdkw5YWdBYUFFQ0l4UGc1MlpkbGFwRkFjclpZMzdQY3BVZnpSYy80SG1xRWdhL3lST1FhdzRyNW96bDluaDFwMnRPV1pOUXRpcktzYnFubjZTZ0djM0pyNmlSQlBVQWZka29tVFBZNFVlaEFwdTlTTm1xcHh0cVVpMVFBd1FNQk5pNHJDakM1ZktONm1rOTVDZE44MDFFRGhrb3BNRnI4Z1RrM05LU09XTTVJRm8zUjZwemFKOWFuTnBtU0swOXc2SWVnWE5pY2FrbFpPMmJkaHlSZUd2eWZOaVdZanZCNUxralJ5c0VoSEZSU1pMZGtlcUZxaWNldFcxVkl2SHV0NnNNZ2Vla0NTeUxlc3JJVmZuVm80dzB0UXJ1VUNtM0RScDVtMkxVSjNxYUxpZW5TL25EQWJRd2RtU1FURUh5MVd6ZEhHa2NvVHl2T1BsTkRPTW9DV1NlUVFMOFVDcFhRMlYzcFByWVI1K1M2TjR2R3hSU3dhdmZHYXk0N0NLdmNqVmxmVGlGcDJyVU8rZXpNNmhGakRhcHYyL1F4SHQ3VWc0TXpydkRQUzYrWnBJc2M5KzBJNC9ybUxJM2FGWW1TQ3hJRGNwSVFGb1FxSXdBVDhNb2R6REo3a2cxWnkwZlZQVmMraktKdzN4elpiVVp5L2lRNnNLNDBNNnhqem5TRkw4MWkzV3BwVmk1NHpmU01LZzUzT0IrMGJUWklIUGZ0Q01YalV6Wng1V3hkOWVtYWx1M0p3NlNRR0NDQkxqWFVhNkdpdTVJT2ZXd1NFbDAzUmtiTWRPT29nbVc3TXhudGNQVnBGN1BDTmtjY3FRcHJqRWVxeHVOcG5jT1ZEbm1PM1F2ZTBONjFUc1ViZTliQzBFcFhlSlJNR2F2VEdiQnMwUGxQckVnQnlKQVlQSUV1UFZ1cWJMdFVRQmRpcFl0VjZuVno1cVlSVmVKZzkvRUNiUzUvcklHbmsyT3BCenNUbHpmUWhsbXZ1YklUWHF1YW1jbFRWTU5ERnZjc3ZkTk8zMm1WNG5OWHFXTVZhYXlFRVFrQW9HSkVtaFQ2MTFYNWRpaEFMb1VWc2VibE9pcVVvbVRpU3VxRVBoTm1JQThpYU5jSm85b0lpcFpPZGlOUktxeDg1Z0tZRFNhM2w1TTFVdlN0YlNpYWRqaTFzL3UxaHVNejVqOXVORHhLS3NTY3pldUFrSHUyU0VnM2dUM1ZlWGQ0UWRLT1E3eUppVldWS25FVnRKMVpRZzhKMHRBZnBwQU9ZNE5GWm42NHpvZGFxTkdvK2tmQkEzTEhMaU9LYVZoaTF2MnZ1bktqdXM0WWtWSlpVbUR3c0VCQW5VbElCNjZKWlYyTGJZNVNxdmpUVXJzcWxLSjV6Q2pwMU9tZzZkdEFuTHoxclpaN05RZjErRm1hbXh2Y3NpbityS1QwNkx2M1hoYjNCVERodXg5MDQ2VWJjemVqTDk0cU5na2NWUThQVktDUUdVRWVMWk0vY3JVcGhDNkZJK1VOeWx4V2FsMGc5Sm92bm1sakEvUGNSR1FMd2NIWnZIVGZseEg5UHZyeGpKeUs2WnJLUldKOWswN2pyZlpRSEY0NFByc1k1Z3k4WFpLOGdROHhDQjFiUUlaSVFzUXNFMWdqNTVIeFhzZVpTTWVWYVhWOFNZbFRwUzZIRk82ckgxVHlvVHd0RXhBV0xDbEdBQUFJQUJKUkVGVWJ2cFlNVXRkRk5XYzdwSE5xZW9US3ZwOWN4bTlobnlVVXByMlRUdmlHMDRVUTdIRkxYdmZ0Q05YT05kVGtpZmdJY3p0NWdReVFoWWdZSnRBajU0NDlWWVk3MkhkU3Vmb1dSMzFiRHFiTWNVam5KWUNuekVUNEpwUXZlTEhzdVdYQk0xZ054YXZyamRpM04wMWF0ZmlJcXErMDNUSXZ4T3EzZUpHM2ZxYVVTNTltYUFwSk4rZEVXMDh3VzNLKzJROG9pRVZCTVpLWUlQYXJucWJrM2lnbEdNZGJ5cGNiYXpFRy9aWVZWWUxQL2UyOXAwL3NhUU9td0xmejd6amp2Ynd0bWNmWmFuNloyKzd3eDIrNkdOWjBUaGNHQlRGRDFYRTBoNXlOU3ZQN1R0ZmQ4ZndSVStOUlhaKzZhMXZiTi8xb3UrSWV6ck9sNzNqeGUwN1gvU3NwTGZpL2dsdnUyUDRzdXlJRjM3L2p1R3R2OUNOQ0ZoNFIydjRNa1d4Y3pTM3BtekpLeEZwd2tuYkRBaTNkb3ZiVGNyTjFwNlFpMDk4NE1HbmZiZ3RKYnR2L2lkUC8rekh1MG41NXZzTEgzempYVzQrYUdwQk81UjUxclo0ZFVyNGdrQzFCUGpCVWI4eGVVL1VWbG8veitxbzU5SEVhc0lnbldqTVByOG8xTDJxekhodXpIbVhGLy9sVFkrMis3MUdZVUc4SzcrbGozZHp5eGNXL2Y4ajBRUi8wbzRHaGU3WExJV3hHc0w3bjRVZXpvVzNlekd2RENLK3pzSnpQZStIWXQ3UktKNTc0ZWRrekpndWluaC9JYU5kWFFuQ2JtNExyM1FPZmZMUEdGcHo5MHpYZmlETWM5d29wcGExVzl6NitqNTkzaE1wQmZ0L1Q3dkpIUFQzYzkvaXA3cWEwa3VmS2haeVNCTFVINWVMUmNNTkNOU05nSGpUMjFScTVUMFdXK2xBMHpkRzVKNmdnM1NpOGZwNGh0QjlxSnZPNXgrNER4MmxmZXZrOHgvOUxvaitQNndvZ2Fmci9MZEc0djI4dGdDTlNLeUlNeHEvSGZHUE9kZURXTy8xL0VPZjg2RTFPeDBFOFp4L0YvRmVDYjBWcm11Q21EK21DQTI5L3RKWGFiamllWjVyZTE3UmpFVllqd0xVUTdWQTNvWk1leEI0ZUk1ak1jaVgyOUFVUDl6UmRMZVRLZng3YndlQ3AxUHdiK0NIWi80LzN3d1N1YTYrSm8xeVZrbEVocjAxcGtjZ0NGUkVRRHcvdThyTXZlZENiM1hVVFY2Y0V0bFVTaHlmNXh3OXhhZHZvRC91RDZReTRabi9lbStxZXdwcFNQcmZlczhkL1AvZnBFcmdlU3pJN3ZQVjk3NkVvK2s3cXgwUm5Qb1RFZXYzdEtrNDRhK1B6N1ZkOTJWTmluRHFXK3hyeU1jZDN2cThGdjF6cjNSOWNlZUY5OHVrdDhybyt4RWRJY0I5OWIxTlNyL0d2bC8rL1AwZ01PSjRINFc3TDNzai8vV3pvU0lOYjcyblRUNUpDOU1oUDlvVFlMbzRDbDI3eVRpOGI1b3VHWnJhNGtidGVDbVp3ci9YV0oydUg1NzEvNXhnNk41Mjc0dmJsUHRRU1NGTGhyUE1pbWZHUWdRUXFCMEJzVEZBM2VyYjNLcVY2enJlV0VmZDVNV014Y21FQy9wSjEvMmhyclBRcGtlNG04eDZnd3FoK2h4S01sNWw5MS9CbVAvNUVlZi9aVHlIdGFuV1pJNjZYdXFIZWFYbHZIQ3VxZVBKazRzY04zWkZFZWl0VGlEemV0ZDlnZU0wU01RclpEWVhxS2M4L1ZpWGJyNmU1YjdPeXp6MEZyYnpSejF2eGIvemJVcDIrbDhvNUsrbDhhRFhnZUVnSFpGZlcxNUwvaGU0a1BJbDRuR3UrOG9seDVuL1RmTFpqcWNncmZRellUSnFnNkxRdFI1UFNGdW01WW1CdGdoTi9hVEJEU2tERjZhZmJ3N3Z2TzNXTjF5Njc3NzdQdnFSKys1NzY2WG4zWEw3WGU0cnd3aG1GNzhqdVZlZnhaSG0vaUVWUVAzNlpwYmhPRGV3M2tRRkZ3aE1HUUhxWEZTN2U3Z1UvRHpUdFpVdWtUK2RsUTVobnpZbCtydzZhRnkrdEE5SnpIQ3ZVdGFiaVV6RTJNdnRKbnhyZE1zdnpzTnY4eFg2S3VxRWxNck9keWllUHhBUy9aWnVZUEZwanBpNll2YWdrd3FXSHVFZStnMnhzNUhmTDRheVo2TWtEMHVYYzhpUmo2VEcvejk3N3g0bFQzTFZkMWFQUmpPakh2Mm1lM3dBQ1RoUWJiTkg1blhjelo0MUw5dFVZNFRRWXV4dTFrSVNXcnpWTmdpSlovOTRTR2dIaXlyYmt0QWFmTHA1MkVoZ3RrcGdhWVRnYkxmWEQ4Q0hRelVzQnN4aWR4dlpzS3dSMVFjNHdvdUJicVQ1L1hwbWhKUjc3NDNJekhobVpWVmwxcVBybTM5MFpVVGN1SEhqazVGeEl5SWpzK244R1gxS0VxbHdXaHZqVjV5bUh0YS9QK0ZwUnB2a256QWs5Q21wVWM5OStNcEo0VFR2MHM4UVA4cWI3SkJNWkRkTXBubkFNcDY3YWp5cDkyN3FkbjZaeWF1VFZzZzJSMmJDNElDcytaYSt6cnpXUzVKWFRhSklIcUNlVHBJVGVVQmdyZ1EyNkFhSWRNbDduRlRvZFhRbjVGVGdpREtOV1BOd2Nrd2RiQ1kzMHZOeGJkeWlhVVJOeCtYVVpkU21vRWZtbmVYYWFlWnprSWZ5c3dHSnBVNUh2OXZvcnlZcThYYzh6c2ZIYzRia2I4djU0NC8zYzAxOHBrUWVmM3dvUXY5UkMzMWNKa1N1Y0lzREhVcnY4Z2xOTjdJblRqTHFVUDdpbmVUdis1eE9oOHliRCtRMDhHZkFKUjJyaFBWRDZ2RkZpM3UxNUVzdjJzWElKand1NWdYNjhqYldmNUYweUpWT0M1RG5rbmZUVVBoM20wdjJoeU05UFVCcFM2cXFicTZBcG9PbmVhalNNK1lrZ3lTbGxVWVE1ankwZEZIQ1R3TXRuUW1DSURCL0FrTzZBOEtmSmxBajJ1QUdOK2xlS0tOMS8yZDFPYWVVWjdMUUxFN1dPM29aNkxtQjJzaENSTVRVV1JnM3Fnd2VzbHJ1b3hla0p3ODcwc2NjcEpPN1VqMExpWlNnMWtGSGRFdFhwQ2JVNlQycCs4VWVKZk1PK2NjNnliMzhjaDlTckV5TDduU1NwemV6OHJQb0xDWS9FZWYvSFduNG5jbE52MGxLQWxVOVN1NmxHcmxmNVdJTzAxVytjODZ5bXlyaFg2bmt2aG5qbjBzZHZlRVRyUVNyQ2gyeFV1L2RuQWREVkh6ZGs4UlFnZmZUS25KK3VwMk9KOUFqRDVkR1ZIMEN0Y2dDQW5VVGFOSDlGbGxXSGxBU0hkZStDV3I2RUp0QURDaFRSS1d2cXBLWVI5TCtWeFlkdG15ZFRUSm5rWis2N3JsTGF0UUpYZGhWb0pDc0U5NWM1dkVTOGJWNTJEOVRWK25VVHpCanpobE9ZSXhBLzNoR3hMWXBtVWNsOUd0bzRsaDVwSEJsUlE4NDJyZWRGYTBkVWxMZTE5STRvWHZPMGw3UlpQVXVaK0JESGorZDBsZWh0WHVWeTJzM1NCa0FIU3Z4Mk44aEYrUTFaTFZ2bXZMc3FlUXpPM3ZCdm1sYmNPd1FYNWRYV2JsNkUrMTJvV1ZscjFLV1dnUkFZREVKOUtqbGVuZStNblZJU1hSYys0YXJ1OS9xY0F3aDZvbG0zTXR2cDgrVHhiQmR3eFk2SGJBNXMvV0N0Z0hGSVI3UEg5Z2kxQ1BiRVJTU0x0cWFFbkZuV1ZndGVXUVhjUUtaL2pacDBjODNzamc2b2Y3K1VzSkRUcjlrcC9kR0kzMkRZM2Zsdlg3emNaRkVkdzI1L0pTMmV5U0o0U1Rwa2gxeWxMZkNkbTQyeHg1SlBFdFhVTDhNZWNRNTdHZUdQTHMxL1dGZVluN1daQm12SWF0OTB5UjFycElkMTlVT1hJUmM1VFJuVko2em92WndFdmdLM01naVpOdk9zeVBGSUFBQ2kwYWdUYmVjZCtjckl6ZlUzUmhvMTZvLzh4WWxkTjJhbks4L3c0clN3UGxNRlNkOTBGMjc2RDAyeDFoR3QxUG5IaHFTZFp1MkZRUC84Zmk3dVJKMjEvUWtSNTNaT2EyUXVuNVdsQjlnSlg1eHRIQ2xIVnFUMDNkcHFtTzlBaW5lblhhTVhJV2ovV0xrOFl1cDRwSGtQbXUyWFFqbG94V3pzeno3RlVsOGtDNnY4Z2hxeWREMmtiSitlcG5uQ0oyRkcvSmgrcjJiRnR0aHpMQkVCYmxaNTZxRU5FOFN4eWljelRhMFZ0YWZRQlZicmYzeEJMbVJCUVRtUmFBVGI3blNoWHQzQ0J1cWIrUElhclNrWHM2d1F0U0Q2ZEtrRDNMY0pOZHdnVzlPTXMvK3N0QURSMjZNWHAvS1Y1Nmt0dElIRjNVNlE2NTRTaVp5T1dTVnhwMXJrZXpEcVZGTlZuSk5QV1hYMUNCbGY3Q3gxakduTDNvN1Fib1Z3SlJYSCtkNXdvZ1NOMFNxblNFQ0NlYmI2RlJEdThtK1RIUEN0amlESkltN01CUUhUcVZCdWczNTBRek5RTFRhRlNRQWRRMVV1STF1V1ZaK3NoZGpKVWNEYkhka3hCak5nd1FRbURzQldUbi9jTmdNUGJRTXBEYTV2ZE9oaHFCdWJybkpUOTNZR3NOWG1WT1JvbTJEVmZkMlBYSHhkMTZpNmpyVzMvdmZVN1k4WHVRL01JWFgyeFRqOW5ndjROTHRxWTU2NkZIa1ZBYWN5ZXpEeldMMHVleURDbHpIN2RRZERGbkpuenpwRkM0UHNwK2l2Y2ZtOUVVLzJuZk1sSUtVYzdPY3d4RXJkcHdacmV4MUxCb3lpbEI3dUVuUFFISmtGMXMwRHptdUw2ZlJQNkxGSFhtays2YlZ2Z3hTY21EbHIyL2Y5SjQ3RkhnblYrSE1LcjFjNEpEeVBWTk9GRklnc0RnRXBFOTJKZ2VwZGJKdTdONnNrcmpOOXdrZHU2bW85U3ZyYjJHSFpNbFZGbWhuNDlRcnRzb2UveXZmdVQ5eFlVTldPZjdSTDFuZ2tGUnZtYkxpWUJ4ZlFYTUtPdHc2VVBkVitFaEQwb016ajd3OE5aKzFESkRFZHRvTkRybVFEN2ovVkpQV24zaVRRZHVlNnVoL1ZaTnJ6ODZHTEc5UDZYUWIyc2xrNUlTYzhLWVJvNWR5RDFTVVZNaVpzd3hZczVFamRLcTEyT1gzN0VianpMcG9OSFlhVWpWOUhOOXhsaVhxNHU1T29QbUlWSVY4L0FTcWtBVUVaa2RBQnEzWGtmSU8rWTVPMzg4elpjNGxJZVoxWk5HL2E4clhlMDRENmJTbmFyRmg5bHhIckVuNzBBa002YkhLOFkrZGtrVnhUMnFKQ25SbkJDdWV5SjVXVUo0cnR1cXVsZGtLaUNiYkJWdnBITmlRbXZYZGVCcHdhS1FERnJoeDVqVDZPODAva2R6WU9kV1VKcjBZdWRKUXg2cEtkamM3WE5rOXNuS0txVnR1c3kzT3BPU2NJaUk3LzdQeXRSWnJNU3F2WVdQSVNwM05Cdlh0bStiSjdYVm1HcDBvbjNoc1JwVTg3NUdxb3NsdVNUVVFBNEhaRXBBVmxydVJNdm1PRHM3aGp5VEJXeDdSYW1RejYwRkVadzNSejgyWGtkcHNtUDJvVnZWdUZ4T1h1NmZyT3ViUFdia0NlVDVwRFZkbEdPQ3NzTkd5RXgyMk15WDFVak5yMkd5WHlaa0NHd1Vzb1N1VzhYdXViRE5CdXNITFpxcTl6cmt6cmRUUlBtdnBXQjBQeGIydjV6Q29wbDNUUHVVdlVxL1NsaXpwSmdBbHg1Zkh0OS9VSWUrZGNrNXIydmRJdmpaMW90UmVtNW1HYnRYTXhLbk9tMVJhMTlRd2tPTFB6S2lTNStlY3M2UXN4RUJnWVFqSXZYOFFNVWZkam9IZHVYS2YwSjl1TUtONE11c2VEb3BWRm5tVmRjanlsTW9lU2VxUjdPU0Z5YTJkVnJqODcybTVFdGxEV3c5eDFNalhHcGJyMGJDblVVUURWMGVYckI1bzNTMjJRMnJuekt3b3gzTXpvNDVVbGJkc05XcFM0ejJOa0lXMzVOS1dwZEFlSzNGbVhXcmwwL0s0RGY1Y3dhYVpXejJSU1FIMXhCYmJ4N0I5amhKVGdaekxNTWpoZkpWLzcyWkQxTnIrdVIxWlBmWjBqeDNCbFRnemN4MUs4ZDdWTlVVaTV3UE8yWThrSWhvRUZwVkE0V3BZY0RoS05WR2RDN1g0YnJCYU1seVBQQ3NLWnBneU1uL29vQ1lLKzVhK0Z0K2FvL29sSzRjZGVCZm5IL3NvV3lCM3E1YUxVVjJnVFk5NzFrQVYxT1hwMitibUlRV2ptMGVFenRxczJwOHZOVE5IM21HQmZES3BkZWdXNE5aU0ZibmxGaFMwUkRrdXErNk54a2srQXhFbGlrWTYwUnFLTGZhY2ovdHM1eW1ZVzd6NjlJNGpsdTJiVGxjWnN4cHpkcXFmNWYwOGxaTkhkTWhneThWSXBTWnlIbGVjdFM0N0o2OGhjb0pBTVFFWkwrOUdaUFNJdHU4bTY3R2ovM3hiQ1VxMnRLZHc4MVlmcGduT2x0YXFGbVRPckRLa3k3WVdWNnprMFlIZi9mNFhqMzE4MytWb3ZTSXhwSDdENm5sUHVDZXhOdzRvM0U5NEd0WCtzeDB2WGtlb2JHZXhaQlV2cGRrK2poTmE2WVNSVndEcHVPdG9VWDdFV2N2VWU5aXlxNUhsR1lvT3AzdFVtcDFtMHJObkhPU0YrTmpYbXFSR041ZVpYajdoOUhRdVpDVVlBYjBaMC9TUnp6R1c1UUpiM09yYk55MHowRlBET0RVL2owOVpEVkgzdE1tVnYzUmpFUWFCQlNld3dRMzNMR1prbTFQOVhrVGZwbmwzWU9lWC9zUlpUN0VsS2cxUm41THFVNTJVM2IxSkZlenhjU3ErQUw4dE1zOXlpWXJ0cFduYWxWUmh5NHlTYzlXWmRyMTRIYUZjOEZZc1dlTFZ1T0xBa3psS0Y1aTBlOWx5SkpURHM1K3drSWh5ZEJlT3NQcDR1YnVNcDRxK2E4bFNEN3hqUlF5bDZsbGNqNEwwN3hmTWd3VXNnR2FpUHRlVk1IdjJFMlBCVDBaZTlvenYzUE96QWJVVFJjbEZ5eXJFS2pwY2hZbHVGMm51cHhPWmdVd2dNRDhDNG5Xc204QzBaY2czaFA4Mmgrb0dLV1hmRk03T1pmUm1EZUN6cERwT0hzcFhXRnBzcnRtNU5QUUQ3dXM2Q3E1QzV4RVpiQzBRU1g5dURkN1hPMzZ0cEdqVm1VYXJKcGQyeEFLTThoN0hYazJ5UlNDMWltY2pKV20xTWRCK3drTFJ5dEZ0T3VwVUljNnNSaTk3N1ZxeUpObTNJcmE1NnZrK3Q3VmZlTk5uV09rTkdlSDRLNFMya0Y0UE5NM3RKZDFNUmxsdFRqbXBCWjlteWRXZUNMbGRVK2M1Vi9ITWpDbDdmc0k1ZDhwS1F3NEVGb1JBa3h2dVZzd1kxZWZjZFpPUE9CTWZYVGRGd3VKMVJvMC9nemtuaW16bXp5VU8yU2k3NUJFVGdvbEtyREJUaHd4T3QyZ3B0VnlITTdNRTFTa0dCc09xTTNWNzh5eHJreFRsMDhBczJqcUp6SWRvR1VpN0RqWDE4cWFLS3RxemFVT0s3RnRGTkJwTmlkMTFZcFhqc2p2M2gyMFAzR2owT0t2TngxWlR5dXVvZlJXbUhzcW1LMGpxVkNzMzI4MkR6dERGTG5PcWtKQ3o3aWllYWxuRGpOTDZCZmRaYVhFSWdzQmlFR2p5YmIwVnMwWDhSOTZwYTdFN3laOXlManE2NFl5Y05ObDlGTlpYSER0SW4wR29nYS96WkVCMWJqdkZLdWFYeXFqc2NmWHpENU8vYnRrekVKbXVGU2NCTmRlSkR2UzNPWjgzUzdIVmhOMEVmUXd0blJjMHBmQmpPeGMvOWVkajM0MXVjcXpuSk5vY20wOVlkQ1pWOUthbEl2L0loSTZXck5aYzBKTFhVMW5QK3psQzRwckloRHo2RWJOOXFuVkJNMlpvYlMzSXMxVndKdFcyRndKK01YbnFZaUxOb3N1N05oT3BRaVlRbUIyQklkMk1CUThrQjV6czlsd1BKdC9FMFhUc2hnM2xKSGNaUHl4WlJleGVab1pheXVsYVNsWG5OdGxkYlNtcUphRGN1ak5kNlZ0RnFRVzIwRFZTMHpoN2FtZGtQUzl4R2E1WUp2VXdlZDc4WlpZQkN6akxYaVMzTGRGYmVRNTFKdEhtUTN1T1ZsTXlyeEFwMnZGUVBmZHhpaFJqOTlGMm1mSjBhSlRYVVpUTmFtem4rNlpsdXphWFl6aTNkdGFrN05JcUNKMUlsV3hudXo2aDNnM1dCYTh6SVQxa214c0J1ZmN2bzhXcm1ZS1Qza3grUlc2ZEJmRTZuV3l1cHRaOXRxemFETVZVSzJxQkFxby9WUDhITldLV1d2L3hPbTJTVm1QMHFIcy80cG9YOWRpazRweGxmQTBiMmRQdEhnc1kvYkUyVXFKOW0wU2RPOHRWRCtzOTV5aXlqbVpqTzdNVXBKYkcvQzEyMmdyNkVhL2pMUURtNmVxTUswRkgzdGNmbXZOTDViMk5yZW5rSi91dWlxckNKMkxKR3l0UnQ4RzZkaXRSQlNVZ01Ec0NWOXh3NHpNQitrL0RkQnpZOXJSdjNzT3hkRVRHV1p6azlDZTJoaXBEYS9tU2psVEdXRWZoWWxwc2pEdjhicXo5UVpVbVRLR0xyYVBseUg1Y3hWQWt2RTZiTWloL0ZBWGQ0WXdqT3VRMnkvaHJkTTFzemlIWDMzZGRFdTI2Ri82Zm53RjFMWTcwTmxrMzJoenJGTzMyOW1vTjhTQU9SMDJrUmxSU2JhK20wckoybnE4Z3NtcHZpMXQ5KzZhemw0TitwYUJPYWRJbjl0T3p5SytNc3JxUlJFU0R3S0lTMk9aN1A3c2JmU3Vibkc1M2VZOG1IMG9YeXMvOERCelRvVHhlUng4V3JTQzJuWFdLZTJ5c00zSS80amk3QXRMUDdGWlFjZ1VxT213ZUdSMi9CRzBSQ0kzMzFWYUFHR2cxamJvdXRqR2krN25wemlpbHhGa0IxUC9qMC9kb1llbU9GTEx2R2hJcStzaXBqSnJOSGJ0WmpiQjRETTgrUTBCT2xRbkpaUnB2N3B0T2x3Q05oY2I2OWszenY1QlF4dytudGtSL0J5TkhiaktMN0VZVklBRUVGcFBBZ08rQnpiaHRzb0poQ3d5VC9kVHJuSVl6OHBEWDZUL0NncFhFcnZkVE5WeVhiRzFJUjBxY094ZytuK0ZjTERVdS9DdE9rV3k4K1d1Umk2QXVRTElieUs2V3J0eW5icW1neW5pUUJvTy9hZ1VySVBNZUxhNmV5ZHgxTXl2ZDEyNTBVRnJQSk55bUVqVHZ6b1d0VXRWd3k0NjBRdVc4VGx0YVFiNnExck40dWx2Y3lIa1dGV21WUDNaQXJWbVRQZC82ejR2ejhrUEszV0lSd2JOZkxJTlVFRmc0QWdPK0h6Y0x6THBpZ1NjTWdmVk9zcGw2blMwajNqaGxyeFByREEyeHFrOVYvM2JYVXF0NmxHc3JUajBNNk50eGN3cTFHSzhjTi84Z3VPcW5KalQ1TU4yd2MwUHl4VUNycHhXN2hyeC9xbVNPL1lRMEpqTFpDRzNib0N4cXljOVJwenlIMThhVUNrYzJMVGI5UFpFYTl0Tmc0RmRxRUpvSVdySkhDdkdPanFSR3NXbWtwNjA1amFweDMzVDYrUWF4NXcyZjEwK0xEUHhla2N5SWlrbmIyQS9rUlJRSUxES0JGcmYvZm9HRk1pWTFlN1ozMFJOcVBUcU1MYzIxU2FlWnBVQjlsVW1xZ3o2elZLcCt0V3ZGcVhjY0wreTRPWVdhaENvN3ZtYkx0NEk3bjhCdVpCWWNTbEpzVXFsY1FOclIrb281UmcyOHQ4S0pIQnVaYkNqU251N1FiZzY5M2MzYmVhQlVGQlROeFc5ekRiMnNuSkllNWJ6T25wQkt6blN1L051bUVxRVdCdlBib01aOTAvUmZZWlVwNnUvOTcwM3I0Zjhla1lnN1IzZWtoT0dCRTRrZ0NDdzZnUlkzLzM2UmxiL0JFcS9LSk81MGFONmZlcDFJeGpibEtPd3JNbTJWbmpTcFdIc1VtL2FyVHY5NHduS1ZGajJ4TXRYNXNqMXlmSmVuU0hXWXpzTXFKVFdRTExIZEJNcGhYSG9LellnTjBkQTNvK3h6SWVXM0Q1WFA4OXZOa0xxMlJIbzdEMFlXelliME9HK3c3cW1aTW1XNlRrT3hYOUdUYjM3Si9sR3FsdWRTNk5qVXdmYW9sYTFZTWFYaTIxSlcrdWZwMDBnbWNZVWpLaWFEaHJzUkJZZ0dnVVVsY003TnY5QzQ5VFpKM0Z5bU1pMStZcU1XNWFNWmp6aEhtbUYydnkwcTFwMWpxYzd0d2paaTRNdlpBck1McFNUWmRENiszU2xhajhPRGI2VDBKRWVzVTFZMTd6djY3T0NRTlJSZHFRRUwrQU9JSzQ3Mm0wMkxZNTFKcmg3YmV4VVFGYjVtMjc1RFZ1anNjN01sWkFsd1JPZXNONGpuajBrT25lYzJYQW9kdXBYUVFtM2ZMcVRTa0dLblNxUy9ONmRoN2JKY3ZCOU9TMlBoZFZJUytGMHFBajF1L3NVV3l5TEdVNXRLNkVYeVFRTGRWOFk2alNPK200cVYxcEVxZlZTMm9VMlZNT1Q2dVJYY295aHY4RjJIUlNWMDl0Zys0L2htTzQ5YUljeSt2bUFsdGlWYnJDSkRUaDF4RlZvc0UzTmJYQmFUQ2dpY2M3Uy90SGZFMFk0OXNRcUlpcUtpcVhUbGNwKzFLdTBFeXMxMVdteFk5aTJGL0YvV2FXVWRTVTJmblQzc2JYbDB5cHd1cUI2VnFSTDU3ODFXVUo4c2tKNEZrN0pJZUowTUJVNldpWURjL0NNTS9taStPZTd4bHBzZitRSFZCNm5OU29GK1IybmkzbWRFZnplaXlFbVMxYWphNmFOYWJMdmJQM1lvemh0OFQxSmtCWG1jSmJaOEdVanAxcy9pZDBNbGNkWGlVNEVCSjdvMWQ5U0ltM0Q4dENYU1lTWCtaS1BOMGU1MmRQMWFqQU0yVmdGUjRjaGFSVk5BTmJNRE45b01pOWR4cnJtWnJzNjMyZDdzdmJNVDkzbEpXMUxUTFc1MTdwdG1jM1JwcWt6NkczYTk4b3pzVXBrZit5dGU1eUNXaW5nUVdGQUM0blg2STR4N3Y5d2hOMS9kb1Y4Wm1xbmRZdTZ3TnRQQ25WbHNIcFFKVlg2aVJ0VmRXNi8wcTA3L0tPN3AycGFiVzBpOWh5dUExUi9iVVRSVlpHZ1pSajljaXoxeDduRk9aK0xoMWxLVUY3enRFblRrcEVUeWVRV3JHYkFEdGlteWFZK2VHVkJpR2hQWkU1ZXBrQk81NkNPOXpwVXk0cTdLMjNPZjIwZ2pTYi9lVEhYZXNzdW9PUFF1WlV6K3R4c3FvTW5wb1FRakRyc0pEQmc0WFI0Q0xXN2MvVkgyL2xlV1VzY1BzcXhlTnZFSHdVcFJtMFJuNzNYVXFIcExtWkQrRmFPZC9ySE1rbm1hdi83ZmR5dXUrZCt1V1daTHhmZk5PSDJ1WGIvVHkyZUNiYzRadTBKS1N2a3QzUmRuR1kwVFZjUytFU09uS3A5WHNGbzc2dHJTTFRiRGIySnFHdU5wdHZNRzk4VFpJbUpoZ2Q5VTBrT3hRYTlUa3ZWOVc4bWVTajZUMkZyM1RYTUo2OXJKcVVMcHJ6M09FQ01halFFbE9JL0lkRXIrSTE1bkJNTmNHbWNnc0NBRXVIRm5tM2ZpTnYyb3ZsTnV4T25vTDRENVh6blJDdHFrYzlRZEV5OXIwcFFtbGVvT0Q0UDlZNWtsODBtTm1DRGZ1ZGlkLzdGV1hCVDNvQXZYRHdnT0lrV0t3dUwrV0EwZWRpTUtLRnJ0dmo1ekJZS3p5dlMxKzFOYldsWEFhdzNLZUUrem5iY3BkZWpia1hhb25OZFJpclRYZWE2M050aVRjdlQzbldyZE55M0dxMWVWVkpueTk5aXVrNFQyS0dYRVRGWHRhKzhHTWlNS0JCYVp3SUNiL1dZSkMzLzNINzhtZWQwL3VGQ1NxamNLUCtNbWlVUFNHUnpBbFNobmNwRVdWOFVwTnRnL2xsa3luOXlNc1hPdWNRZGpIbWEvcmVJdFI1UVdFSHRpb3RMVjR0aDFLaHo4bGVjQzN1S1hJYW9tRzVkR2pKeXFmRHR1OUpVWTI3ZWpWUVc4L2xNWmYybkx1cUVCWnc1NjNFeFM1a3pPWERaTHpFNU9sQlhLQjd2N3BwMHRidTNZMXdVemJWT2ZmSlF5Si9zYmVyTFdvZFFSajczZ2RhYStFbEF3RndMYjNQUzFMeWx2Z0g0RTNvM2tPQ1NkVHZjZmthd3l1czFWY1c3Z1lQL1laTUVxUzU1UzF4M2FvMkVlVCtUNjFGek5yWlZLMTEzcFZpNXRucFZad3RxUVVqZk5iUFo1VXdUc09BcXBmRjZyNmJHMGM5MTFCYnorVXhudmFiWWo5bGhoME9ObWN2SXNhYVRYVVFiclRRUWQ3N25OZ012Ulc5eG84dFRQdE5kMThwc2RLVEQ5YytPWFdPclpvd3dLZHVzeUVucEJvQ1lDVjl6eXZmNWpWR0Y2bUwwVGtldVF6dGpMaTVFczAwY0huMCtyN3NhcDM0RE04NVo4cGpkZ0NnMmZja2dtWlllQlRqMVlDUzlsRGxTR2ZyaGN0WXh6SEU3VXNVUFdVTFRaY01BQ1Bxb2hSL3QrdThPeGp0dlhUd0NmZGUzWVpsbGZzeTNXWWFIaVIxUGx2STZhczZtNWc3ZHZPdjF2UWNrQmwxN3p2bWxkd1FmK0NWY3RPM1oxZFA0akYzNC9Ed2ZQcEZyRmx6aVlENUVnTUZjQ2sza2QxWmxIdlZXSGJxZmlJV29OZFZZZHRIT2pEdVhHZGtyYm8waHZ5Y2VSbVhGdy9kUGJZcW42MDg5SzE4OXVyck1JNDRTckVlKzVSNjZla2FZV0t6QjhuS0ZjblVvUlBpcko1MHhxMGxlSEhmOFNlL2pVNDZKOXpaWUZhcDdrS0xRa1N2NHZVZjFoSCtYQXZIM1RqY1lWRzVPby8rNXdycHlQVTB6MXdSLzV0NnBRK2V2WHNkU3p4dzNPREs5VC9jV0J4bm9KRExuaFhvNWJScE56eFVmSm5EaHpyNk82MlRPN0tpMDJ4ZTBmT3hRM2NsSEcxak9EMEh1L2lHMlZZeWNycm1ncHN5T3l6cTd3TEtjYTNsOWs0ZERKRVd0d0ppZVduQlRoclk0MUpKL25NcFNENlZvS0dyb0N1M2FzL2s4OHZtWkxUTTJURHF3NE55Q2VhWVNlUm1xRlZIWFA3NmVIekNHUng1UzBzblhwbGxGVCtNNy8wSkZpNlk5L0VlWHlGVjg5dmRKNVZwTjVVQXNDZFJFWWNzTy9IRmU3R2h4R1I4bXMwK3VVeGkxalhIa1orTG5UTCtrZm5YdTYxSkw1dUtWWElmOWJIUVpIeDBHbVRmbU81Q3lMeUUvMEV4Ti9tS3hFVGtSVExoNDZFNUdDYlc2eEhRa2R6dWgxOWNyV1U3c2dYUUVudHN4WEI5SnY2QjNiQ3AyUW1GamtPRVZlalVpa1RSSzJ2cU9qMGVUNktLL3pvRGRHY1lVckROLzVKVlZ3WU1kRWsxTkdGU1ZOL215VUZOSkJZTUVJU090Mis0U1JOcmI0bm9pUGtqbHg1bDVueUtXNkR5azR6cDNYeUZKY2QyUWQ1eUR3d0tIWWF6ekdrWDRsUEN6UWExZXhpbHl4cXVMOVg4cHYzWTFYTkxob21YNDIrZHJOSnlXNlhmcUpxdEdGSTZ6Mk9odzRzVTVRVlg3TGlYV0NyTjhaVmpnU0ZOUjdMbm4rN2UrYmJqUzBrZXpBcnd6NHZwN0tZMTZrOFBpN1NBZVU0TTdSdmRMRjdyRnZYazhOSWtCZ3RnVGt6dDRadDh3OXVWbGl3Mng1cmo5eS9EbHVtYVBrVzJ5VHM2Nm4rbFduZjVRdWFJd3EvKzdieHorKzcyS1V1Y0YwL2V3OVp5ZVhKekE2cDl4NkZyRVZWRlRpbVUzNnJ1OXVSQUZGcTg3NnpCV0lPQ05wRkc1UDJlU3I0by9hbGNzOGRqWGI0YUZrN2R1UmJvaGxuS3Z1aWpRYStnMFpucHh2R3pQSlZGQlQ1bFhYUTMvOUxaV3E1YmNsZGZSM3J6UE1rYzUweUptM2FyRUxTa0dnUGdKeXc0Mmo0RE0yQUFBZ0FFbEVRVlM0Ky8zUzI5emNrNjZmSURIUzF4ZHZQWXJrbkNiNmlFM0srMnRSRlg5ZHA3eFhlQ2ZySGZ0d2U5K1NOWHVCRkpUUEUwOGtISnl5RENYSm5keGw1WEMzTmFMZkdybmhRRG0yeTB5blBvazRJN0hIdVFDTm9jUjZtOVhVSnNndFY3TWRibkhlWU4wTnVVT1NpUzcxcG5MYW0vTkY2U1NYYVd6MnF4MDRyUmsrbWdSMk1XZHlOWnlzZGJpUy9oSXFSNDk4OW5qRldjdTM1QnJNaDBvUW1JQ0EzUDY3NDJiazFoNGZaWlhielRwdW1hUGtPMnlTODVCQzlhczdkdFltQzlwUlJhRnpGaC8vMkNyU0dVMVRUMUx5c1h0VENnNjZzSjRrUmNmRDNCdjd6MTZzZ2pkRXc2WVZad1dhSW1CRmNTRHNqTlNpbVR2L2xZN1JYMjQ5RWMxOVQ3VVZjY1JDT1FzckxRdXdVSkJQSmtFbmFuYkdPN1dmSHhKV1BwQzN1RDNzamx0TUxiV2NON21TM2dSTDJzSDFxQUlIbkxVL1NncnBJTEJnQktSZjdvNXBsUHJNWTdUbmxudmM3WDdHTEdKc2NkVmZPemZxQnQrVzdtaHdRRkVqKzZtOC9EMVdNZjV4bG1zWTUyeWJTOHJIN2swcE9OanpkaVRwYmtSNThPMGxSM2JJR3F6SjBnUC94aElac0lBM1QyazBPZHE3K3NyRGQxTUZmWFVpOWZIZnVSbXdobXdhbzJYVHJPa3Z5N2haMXk3U1ZQM0xseWRUNUtSbFFlVVJ1YTRuN3NDRVpmUkdPNXFueldyZmRHYVovcTcyYmg0aFozSUxkWjFJTDloaVFGNHNJa0Jnd1FuSWFzbkJtRWFxWmZLOGIzU3l5M3FHMC84N0l0VUgxWEMyYXlzZThtMlo5cXVQSFhMSVBHNiszaFlQaG5wbWp2TG5PMEZsVnVSdkhyN3V6SXFnZ0F5N2N5L1RsQUxkWlN2T3BEdlNXREZxWUhEWFZXK0ZXNnpjdW9wN0tTc2x4ejI2UDA5cEREamFjMFluSEpzOVpYaElMMlJ0UzZ3ekJYWCtiODlEN3JoQWxhNnE0SXhldHQwVnNITXF3TGJhcXFPcGludm93TDdwZExNY3JVZlMwT1V5a0wycXFEdi81T1lyUEYySFRPZzRqWDYvOERML3ZQNHNUZk4rZXlRM3N1NWVMa1NBd0p3SmlBTXA3cHg4QzlXd05ycnNMSStLeDlYcGx6SmVqSG8rZldabmF2SHRtODVyOU9vOVIyV0hMUjRNRFRQaHNVNDJnOHJNeUhlVHZwdExNNGJPeFhubXkyYXFLL2MyS1pPZ0dwOUgrNXpnRXkybnJDT3VrT25ScU5PMVJEb3M0QmUreDlINXN5ZWRwY1d4bVQxWHVpTzk0bGovZzMwZGprMGYvVjBsWjFheE9xREdOZ2QyMHFIcm9RYXN5WmJ4UTJwWENjbmRTVnl2eGNMcVFSVXQ1ajJTTlJaZngvUXg4ckhwNzNEMVNBVjIwdGdPVjhjK3J0TTA3NWN2aE9mOVBTbEVnTUNDRVpCZUx0NnV3OVp1eUcyeEgwN1VOM0UwTlpacnluamxDYmRzTFVkc2FOcXZub2pWOWg5YlBCaTY4eEk3UzZuUS9lOEo2aklqNzNSWWt6c0xjUGIvS2RJaC85N2szRm5IYlNxVzg4Z1RmMHV1d3hwTUE1eVhWZFNpcFRQWklBMlN6M05HaDZ3dG02WHQ2VzFaUTQ1VmIvMGJaZHVhZThtV2taYWRLcjk2bklYNWhPWS9WbGgvVjZEdlJMcEJ0ZDVJejBDZW03VUdVeVRiNGxidnZ1bmZFQmFiWnNsMExzM3lWRWVtaG9xay9uUHRaTWlEYlpMSWlPZlJPQU9CeFNZZ3l4aCt4MUpzOUxiY0Qxc3hJZWt1N040aUpscGR2SG9pM0xjVmlwMXB2NnI4a2tTbGYvSkpoWjF2RnFFbnhRaXYwK0RZMU9MMHdYMGV6ZzNyU2ZiOVBNSStVemkyN0VnN3BMcit1MFprMDU3WXFFWExBME5BVGxVK3R5OVUwNG5VUDFMdnVTbkNUVEd6Nitpd05YZjgxMVZZWG5uY0xTdnJnOTR6SE9tMEx5eWhRRUNzSUp0Qys2YlRMZVEwenprTXo3b0NDaWVJV3UrSUZjZE9WcW1tZ2tVcFI5cFM0MmZIeVpBSEQwbHFuazA0dHdSbklEQUdBUmxjcFgxRklOL3ZIYjcyYzczb1BiNG40bzl3cGNlTDN5dWV1a29pNU9aMUJzS3FKN3liNmw5L25BLzVmOXcvSjZlUHB5bnorRlg5UzdZa2xackFQVWxtc1Y1SEM0d0s5S0I0TTgzbS9pb2MwV1FXVjArR2RvMmNQYU5raWxienBXTkRRRTdWNHQyK0U2MVdPQTkwTE8xQVZtY24zRlR5eHhZNjJkSzhsc3JxeFBUblNyTDIwNkQ4Ym5ncmUxTFJMVXNvRUJCVjlOQ21FM3h1bzV4Z2NxL2VmZE42MUhQWE1ZL3ZGcU1WdkVOYVpwc2kvMVMxMFlKcnlMWHk1cHlPZWdSQllQRUljTXRORjloOTY2U0xQblhqT1U5d3FVSUpTa2R3NldhcU9TeUZHbmN2RjZmNngxMjdaSG04YzJISHpTR1VQV3B3eW00VDJ0MHNUdlhsQWErakVyeUhLMW5HSWFueFZxT3lWRGxSS295TFM1NXN4eFJSRDhLMnpDZytWNzNubVJPdGhOUFlSOUtWSDdrczNneENDZXVpbjJQdmFNajA5cmdHenRobVlNd0RsYUJNckMyek13WEdTWWQxSmNtbmg1L2I2SjBaOTU4c2FOU0dzZ2xQaDJLQzk0eUxLMkJ0NldEMUhZb3NHQXNxQzJUa0Vab0hUMmdnc29IQWpBaTBxWDFIWitscjNQcTlaSFdUSGtRTlBPRk1tOUhrZWhLa2UzUDZLTlUvNnM0dExYYkkxcVdCK2YycTRiNXZTWWVzMjhyTVVxZ0RQWXN3VHZZelFmZGtRR3BHUEdtVy90cThUczgzeDl5a3NNazZrcjZyV2ptU1N5ZjZTb1RUcTM2U2pzSFZTdCtPSXp3MGhZMW5MUSs4N1VzdU10RkRGbkw2NDNiU3pkTFZpWERjZFNLOW9PaEtrblBQYVltazJpMlhKTDNrd010WlhjU2VWTnJ6T3V5QjNXR2ZERW11UnhWZFRtcVVGcVNEd013SjhMM2czTnE1RGFwamNyY05xYzc4TWhkenpvWjhlemx4dFFkUHVOQjB1NW91YllQanpINlY0MXNVNWNqVmJseWdBRFhjZDhmeTZyT1l1YmhhU0F1TWVudFVpK0IrTEoxWDByMkhScmxpT2hNNjV1elEvZGN5QXk3RGNlU1ViOGpSM3ZYdGNXUzJvYXFWcnRVcDUzcHFGZHhvaUhCYTlFWTJxdWU1NmROOUxhc2VIOWtESXVwbkx4MVZNcC9kZHlLOTRCRmJ4OGVabDBRUjZielQxeDZTbmpTdUl3WjRqbzBicnV0Z3BGTGRVUVhKd3VEQktDbWtnOERDRVdoUm84ODZDOWU2SVNYUzRkelVUWTRyNkxnSGxPeDNWcTd1aXNQU2h6cnVjMGlHT09OMzlielc3c3NxdHFTY3VpYmI1bTlBNXNtTnVXNTJ5RUwrMnIzcUo5MGhzbEZ5bS9PbHUvZU1lT04weUNMbVpUeFBYWVVXMm1NQjMzT2RjN1RYWkRvY214WFlUcnQzOWNqRTlUb2luRjZzN0Q5S3I3ZFp4NEV1WFhwZXArcVArT1hLUE1YdHRZMWFxbE9wQ2lsUFBaMHRvQitTRlF5L2JQbUpRc3FMK241dm04dzZjelRLdUc3SGlmU0Nza1I2N0VVakFnUVduY0FWMytreEkzdWNtQ1RPYzRVZXh3WEczNmtXVHZjN3F6UzFwbCtaT3ppbG5yT2hhZWVXbHR1aHVBTGpVN0c2ZjRXN3VWMU5GY2c5aWJtZzFxS3d0d0NqWHliMU9pdkRaczQyb3ByYzNabXJwOVF0MmgxZGh3Vjh6OWJtYU5NemNySEtEYVlOaFZSdEttTlVYMnZyMWRzVVV0ZmZTemNicUpsMXFsbUZUQmE4VGRwendPSXgwbklOQVBacGoyMm1JM09MZHJKS3RNbmJFdE9IMG1VOERTWlQyS1BDM1RocHpCZVpTT1JFZk5OcEpCSFJJTEM0QkU3NGp1dEg3RHZpUkhlc3JVYUd4NUVzRk0yNUlyZDNQTk8wS2RKSjJWNUhHZXBZSXQzajliU2xUWjlmK254L2R4ZjNON3VHOWlhRnZTNmV2OXhDaCt0UGpXeXFzeSt1Wm90MUdMMzRJODRFVmVud08zVE9adWFUWXRXY3BxdE5lRjQraCtxdzlKbU8xejhEanN0OFlpZGROZXRKZERwTGJrcklyc0toTyswbWhZY2taOVRDTGlrTkNTOFMzRThqN0Y4cGl2NmMyZEdWaHZTV0JidUpVZ21kd0lVY3NrRWpTeS9ubTBhcWdRQUl6SnFBUE82OWpKVEtkelFkOW5oWEp2WnAzeERLMktFc001OU55TURQN29mVkppMTd0S3oydFhWRFpzODI3b3JCK2d0R0E0cThNQ3lSYW5uTFdXcmNYRkFMMWNWRitsaXRYbnBpZzg2MmM5R1VJemt3akpGVFZiYnREUm9OeFhwTEN4di9KWHFQcTdtcjQ5V1Bmb3lpVlZCSVJTc3ZsNFlhUGM1b1AvRWdpMHcyS2hzWGtFNmJyR0xNUUl0MTBlRm5GNm1PSkViVzMwdzlVNXpydWM2K280SXBlemRMaXlMTnRVOG5qdzZlc05YaEpNU0N3Q0lUa01lOU94RUxEN2xkdTBQSklVZDVOMHF1UWFZWTEzbDRObWZTN2RuZGM1TU5kWjVWcUgyL3Nmck94bFFwUlJuM0tyZEVJbTZOaGxWZjVVckpQMFM0MzNlajg3QjYyLzQ0andpY3RaaU9NWlhwcEN0ZFdsWnRCUEIwS05YN2prTGxkZm82OWp5ZlZBeTVsQU5MK2ttT3lpNU1OaTlTS3RKK1ZFMVViYS96WkdEV0o3dERMR1JXV1Rvd2tCS2pzMFBkenAxcGNValI1SEhLcWQ3ck94cDQxT2N4UHFMSWtaNjBNU1FwdThVN3VoRUVnY1VrSUE5dHZXYXZiZVhXVDRmUk5WRkNtNk4yNHJXUm9leCtQTDJlRk9tZTdSbVlHT3FNczlYT3JZdDZiQmhINndaVC9CWTNCM2ZwVDFpUlVva3RLNnF4THIyazU3RU1JWmtpK2Y4cnpKQm9OQVpVbHRHclArZ085V1VCSjNHS1RqOEFkMmFwMG0rVXB2akpZMXltNmJMeWVaMkc1RmVzejFhN0hrNm4wcXE4MUFyOWxSb3I1NUhqdmtUYmtHb3hzdSs5NHJxNkRUazNxaTJwdWF2TVV5bzg0ekp1ZGx5RjU2R3RpQ3hhTUs3VE9nWWtOZExmdXVVaERBTHpKMURvSS9hNCtUdERWVmw0S1pyK2k4RHh6R3NtbHBxbDZuN3IxSXpUKzM3dHFMbUVIa3B1WHZ6elhzbERxc1dsRmNzeFNkZUtVbDhzS094cFZROStZV2R6UXRJVFgyZVJMZmZwU0pOTFR2cVpnRDdaa09oTEoxb21LbWtYK0tEaEJtU3R6M3J1UWg2eHd6cTZTa1cyaGUxRUZLZnprWlBrYVE2YkF4NjZvSUVhaVQyT05WNXdxSFNmZVFrcVlrOGxCN1JITWt3U2ZaaDg2NWRzdVJuNTlyUG9zSURjay9tVmNmT2s0VjRvYjVxSVh4QllZQUo4dzhWYStEa25KdmFZdWNreFgxdFFJZW1BTGdzRTZrbVNubVBUMEQxZ1E3MzlRUzJLS3ZLWmhvSmFUMm1PMmZjTE9QUzJEZ2hOZTl5NzNxWTZwSjIycjROalRsaGl4SnEveU54TjgxTlBkNWFlcTk4QnEvQjkyeFZIZTZwbHlwd3VDbGtmMGV5UWRPcU9SUEZSOHFFV3hhVVZhS2ZsTmpreTY0UDNrbWYzOHBCazNBNHRzS2tsMHd2YmRDL1VaTTNwTk1wTDFjK1E3S2VDdnRTVU1TM0xoV3Bsdk1CMjVpb1dtRjAzMWd1M0tXL3N6dldFRVFFQ0MwVGdpTnF1M2F2bHhxa2V4dTZrRDBuK3h1emRjM0YxSm1zcWJtVDk0VzJ5eTF6NDAwOXYzVGMwdUxwcDcxaS9VZkVTYUJWcTEwdmxoVEUzbG5uYi9lRTdLY2J1eUQxRlZ5emlld3hMVHZhUlpMM1dDenhmdk1jNjBuM01lYzRXUjN1cVpVcnpJUzExYUY0SE5zVzhDRlRIblNIcjZJbzBlVHZkbUU0NE1sMTRJMzBpWlpSUGtpcUxMa1gvU0JlOVk4ZDVJYVhiM2hWakNKMUx5ZWE4eWtpczZ2VEV1WXlpOThpOXVCd3I2Nk9qcXRSbzVMU3FNaEY2UUdBMkJGclVlR1Bkc0ZxbzJUVU5rVHZDV3hNd0pUWklvZGNybVFMMW5JdXpPOGgxWC9GTjZkL1RIQmR6c25ubUdaejFBdFNwRDdKZFBOa3haSXUzRElQdUhITE1xUkhqbjdaWXhPaXhmUW4rWjg1MFhPdVV0WTczekVTSzhhODAyUmhTemJHNlY3Yy9EQzJUdGR6YTlUYlpKUTV2WDRyT1gvemNZQlhwZ09ZRjFJUzRxYVdQaWtqMkt0eXFaRG1xcTZzUisxRzZWWWtCbVJhWDdNODVBcEpUUkJHSUhUYzdWN0hyUnBaODlpakRLaytqcHd3UklMQjRCSWJVOEwydVRwc3BQY2Jmc0d6ZUkvSGswb3B5QWxja0VITmpqbWlWUWRramxIZVM4blNKTEVuSDM3b282YU91cXl4M1VsM1U4NTQ1ZVQrRzdPMDZjZnd2WmV6WEZ3Y2M4UTJ1bUIyV3F4UWQyaXRaQVpidW5INUIydDFuZXRRbU1oOVZoNHYzL2ZZUnhlb0NXM1l5WjdpYnFhVi9Nbk9zL25lZGl0dk9IbXVJSzByZXFDVGI5SzZzR0hpWjVxVFpUM2hkMTlhZml0dS9HMlJEOEttUUVodHdxamtoczNOWEZEcjB4Z0ZyaDhGN2I4am1qQ3hVUmcwWEk4VWdBQUtMUjREbk03RWJqdnJvai9RdGsyVTdiZDYzVzJrNmNFNEsvVjRwSkZsdFhJL0t6WWZHNThrTmhlMyttc29ydVdSZXJXVkJiZFNuMmd0bjBoYy80OHR1YzcwMnMvZ1hjcTBDWXBrQW4xQnZaaitKdDFKMW9FY3kybEU4MXZFdW1WcWgzSGN6aWl2SXBraDU2aFVwVXg2ZS9QMU9IcS8rNzFwbUwvSG5FUW5iSnc1dnZaUHNhbUcxVGFVdklWcEV2RlM3N0E0a1RIOTZubC9VS1h1cHJsUXk4Q3NlemNGdGlHMlRpaFNGRVYzeGFUUEo2cW8xRDZqWVk3K1VGa1hIQm9LNXRFenU4eURPUUdCNUNJZ2Z5VHMxMi9DOTVIN2ZqRmx2MHcxUlBOVnBzTWkxbVdsRzUzSVg3dXJDM3A4azM4V21HcU5zU1NtNVpENExrNitTNU52TmNoNDRKSE5QelJoMUxvOU05QlJBcjR2ZHYvVEZyQmlwK29FVjVRZWVKQ25kdVZHWGZ1RUlpSC8ycG1QNnYvSjBIV0cxb1ZyNWxuUEhKNHI3MHZXNjAxYXJoVU1xV3ViRGROSDZxYTVPa3Z6ZFRRbXN0Y1dEOFZRNzlWZDBRZjkyS21qL0RraEsrVHM3M2d4SjI0Zy90eG1TaXByM1RaTTFCT0xHdXI0dmlsaCtSUEdqVndzMlNDcnVTTTNhNHh3RUZveUFEREd0bThFd2tEb21heTNuOTZtbHgrNytOQnVMN0thQldmNjJxZUNuKzFMaWY2THVTcFlIWFV2NFZnM3R2NTJsbmJxc081MGsrVXJWeTNMTWo3TFQrZEtRSGZLZmozOUZwZndFWlhMbUVvRXNzbzRZR2tWYnN1SU94QURxL3J3dVhmeXpQOEJRVlAzMkluTWdWazl6c2E1VkREMlFTVHZSdGIxRUxhSHg2cEJNc0dsRFd5YThuU1IvUndVR3Vvb2tybXZ4LzlDenduNG1hWjJja05DbzNuZkVZS05KS21iUUt1aEMzditNelBiMXo2UkM3K1VOSUV1UWJRSWZ6b09Sc3l2S1BtSVJOWklUMFNBd1p3S3lmcjhiTVlMSDJicS9ZNG1Qb21EYXNVZHlxT2NRVzdIVU91T2xhK0hSOHZxL0pqTjNIbUpqM2NuRGtLSmk2NGwxMmhiUy9XNnk1ZDdQOXlYcEUvOHRCZXk1VDVabG5UdmY1SCtuOE5wUDhWbnlnMWxTNUVSR0VtN1ZmZGtXNlhvamFhWHVUM3RyUTBidythZ0VzaC9kYUd5VHNuL1lhSkMvZDEwQUxkOHBmL0xqN1d6dTBxTW9jckYvUHZVcVhERFBydGdOYzNlc2ZCSFB3Kzl2a1lYL2lrN09XQ1p3c0VVaGcweFJVV1JHMk9kbEhKZWRZNkxRK2hHWitoV2ZLbm5YL3JETmRwOEdGTW1ZNFc0Z3dZNDZwL3pYZGhSQ0lMQWtCUGhXaUxieEFTWCtYRnFSajZYQXlJRzJQT1JNYzh6MmQ4RG0zYnpzQ3p2MDgvbjZuWlZOMjRRV0pZMWVNcmZ6MUJaNlB4bVRKSzkrMDR2ZmZDaG4zeElwNlRGSnZ2K210M1JZN01ZWUJrUXlxQW1KVTNWZlZ0YnUzaUM0ZHJ4VWNTLzVSQ1JORjlXaDNYR2k3R1hmU1FhZXBiTHA3ejlqcysrL2lkTnVMbFdrdEpLWHRXMFh0YzBDci8xQ3FtMHFOcUNZNUpWaTRUZW0ydHhmY2JFajZzcFdGOHdMTmlnNXZ2N21Gamg1V0YvSVY3NzRwUy9uaWdVK1ZjQzZaVzJ6TzdLVU5pbllIU2tGQVJCWVJBSURhcjEvRWpOTStwS3YvN09jZk9jdmttQmtFY2pJemt2bzdtalhTSzd6VkUwS3hFcnFvd1o4NGc2Q2p5aHU5Sko1blVhYXVqK1pUY3dPZTdPZ0tTZVBmTFRjdlMwekpYd3Vqekh5blJWaElZcjk5YlRzTC9aRnBEUGY5K0psV2U0Skw1b2laQ0dRRkZwTHNrcFF1VmRLeThmMnNsWkxNV2VHS2w2QVU4ZXhqbDNqNnlWSHpDUFQxSWpUVHcwMWdWUHV5THVCZUIzRlhtY25ubHhkeWdOWmZkam9weTZEbXNYZmp6YUhOV3dGRlNBU0JCYWR3QW0xWG45TW0xcXRPb3o3YjMzcEs3aVZ4eGFCVW1uNjVUdTRZRmhwU0ZaL0trdmxWUDROTDBmdHNibXUvK080MFV2bTFWc1cwZmlqYlRaSWpxOVJLeTlod1RzL2tJcDlWejhzWWNYeU5jaWV3MXNwVHVCRlN1MzNPTkVTUEFyUENudUU5eUlrMy9nc1VmWjFvYlRmVStYY001ekR2NWFvdjJWSnIrbHEvbkFXbXpxaS96bUw4VS9JMENLWHdoblloVzc2T2RPWWgyZ3FscDdYKzd1dWhtNWM5L3ZmMncrWEpWY3ZqTmpJSU83ZkNPTVVCSmFJQUErdENoYWR6dmtPeVk3NGtET3Q4UlhKWHFlQm1mLyttVjkrVGZMNjc3N2tjanRzdE9QL1NpNlp6OURzajMvYnl6dko2MS81UTM4d29zeVBmeHRWN0pVL1g5QjFHZ3FHWFBYaS9lMWErdVBmM0huOVYxd2FXZlBUUjEveGhsRENBNis0SDF2aSs4T1hKNi85OTdrQzgreUJ0M1Z1WHYxRGZUUHF2Vy9wdk02VGZ1OUxPamRmZFdxSy9lRmJPdmUvWENiYlpxeDV2azJWSGRIaWFNcGVOTU9sVzZBVUxiUFVTYy9YZnZyTnIwbHVYdjIvL1d3L3BvR3ZuanRIOTJYNVVaVTdwdktsRUFNQ0MwbEFGdEhpbHFYalQycmtTUkljeU5wNTkwaHMxNDZhUzBqR2d1NXF2U3laTDRKMTlTSVo4TFVhMFJIWGE4RXN0VzlRWlozUmhWczhyY0x0dTNGR21KckZtUkdjODJtTDZqUGFuenhNVWpOemxYTW1ndUp2SHdGcXZzbFdRYlUrdWNNU2RCamJQdVBpSFJLOGpDZlBMRVU5VVhmNkdsa3lQNTJaRGZNcXFFZlhZTlNpMDd4c3E3NWN2dEtqZXVtZmZMcGZWUERSVnhhbHpqanRpT3J6b1pGbFhwSFV3VWdwQ0lEQVloTG9VZnZkTFRKdDdkTnBVZUQxTC91OGZwR1FUdU1weG96V3lJdXQ0YkdnOTVTWmg4VkZDL3pGS3BjbXRjM1Z2UDNPVlY4UFdUWmRtbXN6MmxDK2VOSHRQVm4yUFpMYXlVSTRBWUhsSWpDazludGRsY204M0Z5MGhGNVZPU1AxY0syOHIxbHg1T2dsODVHNkYxMkFhNzRDempXOUREdzUyRW9EUy85Yjh0bGpoeXJkWC9yS29nS3JTb0NYblVhc2k1ZEh3MU9NV2J6Nk1OS2ljekxFVzNocFdYRnJJNVVzcDRCOEoyQWhKcHl6NFhkRlY3VTdtNkptVUlyejdIRXpYQ1EvalgwbW5JUllFRmg4QXJ3b1ZyQ0piYndLYkpPeTQvR3kxQ1BkSVVPOFRkSThLczZXek5jN285Y3g2ckd0WnEyeVAyU0Z1aVRhK0x3WUk1MUtycXY5N1BISnlKeVZwVzVwODYyRUlwUXNPb0ZEYXNIOWlvemtmajB5UEt1b2hISnFwT2YxTmk2UmNmbTkrcnpxWm5qbGJKcVZsR3lrV0tIOVRmdzJ6a0tzNmxaeWdUZTRrV2EzVUMreWR0Z2tvZjFLeW9NU0VKZ0hnUUcxNEoxcUN1YkZuVG44UzdkSHYvUG03OXNWNFBHdnQ1bE9scDd1cG9MTld6UkFUdXNrdi9KcGdxeWFWdEx0RE5DVnZqMExpazJxVGZic2tWcHNQM2pOenYzV0haUkRKQWdzSmdFZVhSMVVZeHAvWDJ2Mm8reEhPMVRzcTZ3YVhGR001Ly9rS3krN3FkemVZaXdGcHVaVTk4dlg4N2JXTFVqcG5PcDdHVXhad3NnQlZTYmJDUDVnN09GTngyL2RTMWhYbUx5NkJDcDBGYnlaWVBZVC94NlY2cmlZSTQ3NnNITk5lWU5kdHFPWWhwR2JUdm90Q1E2NW1oZTNwREpscXZFazFiZGJSbkFaWlBhb010bXp4MmErSUd6WnpndklzeC9kV1NZZ0FBTFRFRmp2VkxhZFlKdnVoc3RwYkpra3IzekEyQzVYMXRLOHQ1Qms2U250amgrSkRTTW5NV0VCOHF6OXpIL2ZWMmEwNkNMY25oV25FbWg1MjlldGViVGVwc3BrdzZXanlKeVZGNUM3SmNoQUJBUVdsVUNMMm5BMTQvN0R5dnpYR0t5YVpENGR4MFlXbWRWNFMrSWJMSlpLYmQrdXh6cjhGWDM5U1AySWFubDducTZuMTZ2b3QzT0x0aEZ6RzczV2xhVXBUVDlZN3lzU1NvZFBRUUZFZ3NDQ0UrQjFNYlBQbnRoYzNvU2RqZE1tMWpKdVJ1NWw2ZGcxOGcwNUlsdW5TQk5PS0RKOVVFc1R2SjAwL2piODlyakdYYWxKaDg2ZXZRMTFLbDJIQWRXNFgxcDZvUVhsSHpmYzFTWStHUnM5VUpPdjdHV0hoY1lCNDI0dEFYN0tYa2szeFc4UmRHZU9pUXJsdy9TYmJZN3dMR2xTWkhxelBwS2R6ZHplT2dwVWt6dnhzN0s2YU1Lb283ekYwc2tMVHJla3huTDF1aHJ2a2QrR0pZVy9YM0JybGhRWHF5bkJtcGtST0t4b2hXSklkOFBtekt6V0JhbFhjNnpOMzdKWjdhYnZXckpCNXFWdlQ1NG5UN2pKeXh4dVVkWDBqZ3A1dVgzbVYyR3U4SGlPWGNtd2FhNjFVSVh6ZGRRZTlQbUozNFpGaUVkM3V3dGdLMHdBZ2NrSlhGRXI3aytlUGN0SkUvOXMwMmNXV2ZlSjNreGdyblB6cHFiQUhoOWVTZFQvZlpuODBtWGRoczFRdjZ6TFVPMjRTTjR6a2M3b1ptakNYSXVpaHBjT0orWnFSd1dGZCtqeW5TazlnMEFibGhTNlh5UCtxQUlEb0FJRVprS0F4MDRWckZEd2tIUDJNd2oxUHcyc1hWdlVDVmx6SHczUitDYit3SC9xTXhQU05SV1NlbDVXZjBKMW4vM0R0Wm9xVmxKdGsrcmNMeW03NEdJOXFzcXUyRWdqbzlPd3NlM0FROHV3SkdKQllGRUo4R0p5QlNzVVBNcU8zQ2MxMXB4ZEpoMUdSeXRyVElGSkZ5K0hxeThuVUMrOVU2TkpNMWV0UHNXZ1BPK0Fhcms3Y3d2bVd5QmY4VnRTNXlGVlpWOW9uc2YyRXZDYXNoS1pMM1dVRGdMVEVHaFZzalMyblhicTA1Z3lkbDcxSU4zMEluempCcC9EN2xIOEpoV3dkcFN1dEkxZDJtSm0yT0FhNjJ0NFJDZjl4VFN6UHF2YTFyQ2p2bkxxMTh6TldYWUt2REJiYVhNTDVURUdOMk1jSUxETUJIaVdjakYxQlE3bnNyTkdyUzRaTDZqSU5xRGcxK0QwUyt6cjUvT1lrMDJOdDBCQms2NGZIZndQSzdqMit1RlZRWWJibHRTOE5TL0cwcForZVN6M0UvRlZ0TmFxdlk5MTIxb3I2aU1FdUtzNm1KWUZMM1BzVEt0ay9QeXlZZTJlNFROZlFIWUVwenFOdFE1MVRqLzdTVFFiK0lieHkxbmtIRU91c3JxRS9QRHE3aUxiV290dDNQWk9hOUU4YzZYY2ZML3VkejZiV3FyUnBrMHJLcmxaVFlVNEI0RzVFR2pGUjFhbDdXbk9aN3hKTitHWC85K2J1WlhyTk9XS2JhVjdOeVh4Y1ZzMlBLVzFQbEhWdXFRd24vTHZpaDN0ZVd4a3FZWHhPZzJLNURpT3FPY0htUkdIRk1tQmFCQllSQUsweERiMVhreTZXNHhIK3JPclpkdCt0UG94Zk12Rzd0Z1h5ZjM4bE9Ha1ptZG5qU1Z0U0xYa0pkSFc3Zk9wWmNBMW95T05NcmtYU3VhQlE3bWFueDh6YXJ1Q0VXSk1OK0pCWUhZRWVOYStPMTF4dkxQbWREb1ZrK1hldG5aQjMrbVFIZEwvQnJXOTl5M0o2NzYzSDB4YTRralp4M2R6U1RWWTFlVVhibjFiUzN3RlRkUHZmUGJoelpkL3FobGpudk9EbjEwekF1Y2dzS1FFYUFERno2S25PT2hSZldDMzhoUUt5MmFsTG5jcmx6Mm43aWUySXA1TDNiSXo3blBmSUJCNDBucmJabktsTGhaZDk5bS9LMWJLc29xRnFMbXYxQmZGSzhZSGRRdEVnSGFDVGJuRWRsVEJob1NKZ05Ed1BwL2J2Si82MytqNjJrVHFseUxUWWZwdUIzVytjMW5tbkRzbGNyZXI4VVdHd1Z4MmlzNzkrc0tBMjBpZ0hkbjNWYmF1dkpWc1RvUHNxeVQ1UjlyTS8wcFdKTjlZMXViYkl6ZlVxeTY4bCt2eTlsUnJqSnJ3d3RQT0dQTExLc3BMcUtmTGFqenNCZ0dMQUMyUUdlKzhXRW1sQWsxenhsRXFSMlZDL0NXZXYzbEI2aDc3SlRwTHZyMHl4Y3VqaUh6K3pjODFHbmRvd3ZuRzViRzZVa3VIb1UvdlZWckNRaWlqVjBSWDczV3NoU0FQSTZvbndKK0x1WnhDN1dIMFZlb3BsSmJNK3RIc2JGNzU0cGZ6VC9JdEpUUGRMckZ0cXZrYlhrb1g0ZjZjSnB4engwblB0bGJoaVJhTkszYm56aG9HZ0VBMUJLamYrcWJKTmRFenp2bnNKUkNUUDB2OGpmejUrNVBYWVpsejNtbHJCR2ZMWEl1cGJCK3N3dGZKYUFsMU5SNWZUZFVVa0hsWkNOQWlUZkF6TXVYc2IwMzVXS2hjS1ZHcGY2WDczS2MvTnlweXl4TWVhQXVDNkZzZXQ3ejZWRDNhRURQSGdjK00rRjdOYTgvT2pPcUhZbGFNd1BrVWMzZDZ0RExmN1p3LzhyYlhKSy8vOHM5YnNVdG1WbmZ0WDc3bTVtWC94b3hadGZQZTdkKzlTT3ZnOS91cmRsMVIzMXRNZ0w3Z05mR1hZb1pKOHJXM0dBMnF0Z3dFcUFIZjlnZnQ5SkUyM0dmTDBCWmhZMWtDTkZZOEt5dHJ5OUZuTlRFRXM1RWdOSHNDMUlCdjkrWnAyaDZPKzJ6MjdRb2wxa2lBeG9vZm5FdzliYnZHRUd3eWRNaFZIUUZxd0ZOK1lLTTZXMnJSOUM3Y1o3VndoZEk1RXFDeDR0WWt4ZE5ubmpFRW13UWM4bFJMb0RYZDd2OXFqYWxCV3hzYjJHcWdDcFZ6SlVEYk1qOHlpUUgwTlpMdUpQbVFCd1FxSlVEdjdOem03d0hSZlhaY0tTOG9BNEg1RTZCM2R2Z2QvM0dQOW5FT05RY0FBQ0FBU1VSQlZPVGJFTVl0Q3ZJZ1VFRGcxNmZaL1YrZ2R6R1NCc1lIQnhmRElsZ0JBbE1UdUhOby82K2FjZ3JwVFovVGNwS1FBb0Y2Q2ZTbWVPZXNYc3NxMEQ2NHQxbUJGcWdBZ2NVaThMekp2TTZYTGxZdFlNM0tFbGk3elc4c1BYQzVzdGNWRmIvTkJENitQMEh0L3NJRWVaQUZCRUFBQkVBQUJFQUFCRUFBQkVBQUJFQUFCRUFBQkVBQUJFQUFCRUFBQkVBQUJFQUFCRUFBQkVBQUJFQUFCRUFBQkVBQUJFQUFCRUFBQkVBQUJFQUFCRUFBQkVBQUJFQUFCRUFBQkVBQUJFQUFCRUFBQkVBQUJFQUFCRUFBQkVBQUJFQUFCRUFBQkVBQUJFQUFCRUFBQkVBQUJFQUFCRUFBQkVBQUJFQUFCRUFBQkVBQUJFQUFCRUFBQkVBQUJFQUFCRUFBQkVBQUJFQUFCRUFBQkVBQUJFQUFCRUFBQkVBQUJFQUFCRUFBQkVBQUJFQUFCRUFBQkVBQUJFQUFCRUFBQkVBQUJFQUFCRUFBQkVBQUJFQUFCRUFBQkVBQUJFQUFCRUFBQkVBQUJFQUFCRUFBQkVBQUJFQUFCRUFBQkVBQUJFQUFCRUFBQkVBQUJFQUFCRUFBQkVBQUJFQUFCRUFBQkVBQUJFQUFCRUFBQkVBQUJFQUFCRUFBQkVBQUJFQUFCRUFBQkVBQUJFQUFCRUFBQkVBQUJFQUFCRUFBQkVBQUJFQUFCRUFBQkVBQUJFQUFCRUFBQkVBQUJFQUFCRUFBQkVBQUJFQUFCRUFBQkVBQUJFQUFCRUFBQkVBQUJFQUFCRUFBQkVBQUJFQUFCRUFBQkVBQUJFQUFCRUFBQkVBQUJFQUFCRUFBQkVBQUJFQUFCRUFBQkVBQUJFQUFCRUFBQkVBQUJFQUFCRUFBQkVBQUJFQUFCRUFBQkVBQUJFQUFCRUFBQkVBQUJFQUFCRUFBQkVBQUJFQUFCRUFBQkVBQUJFQUFCRUFBQkVBQUJFQUFCRUFBQkVBQUJFQUFCRUFBQkVBQUJFQUFCRUFBQkVBQUJFQUFCRUFBQkVBQUJFQUFCRUFBQkVBQUJFQUFCRUFBQkVBQUJFQUFCRUFBQkVBQUJFQUFCRUFBQkVBQUJFQUFCRUFBQkVBQUJFQUFCRUFBQkVBQUJFQUFCRUFBQkVBQUJFQUFCRUFBQkVBQUJFQUFCRUFBQkVBQUJFQUFCRUFBQkVBQUJFQUFCRUFBQkVBQUJFQUFCRUFBQkVBQUJFQUFCRUFBQkVBQUJFQUFCRUFBQkVBQUJFQUFCRUFBQkVBQUJFQUFCRUFBQkVBQUJFQUFCRUFBQkVBQUJFQUFCRUFBQkVBQUJFQUFCRUFBQkVBQUJFQUFCRUFBQkVBQUJFQUFCRUFBQkVBQUJFQUFCRUFBQkVBQUJFQUFCRUFBQkVBQUJFQUFCRUFBQkVBQUJFQUFCRUFBQkVBQUJFQUFCRUFBQkVBQUJFQUFCRUFBQkVBQUJFQUFCRUFBQkVBQUJFQUFCRUFBQkVBQUJFQUFCRUFBQkVBQUJFQUFCRUFBQkVBQUJFQUFCRUFBQkVBQUJFQUFCRUFBQkVBQUJFQUFCRUFBQkVBQUJFREFKTEQyU1JkbUVPY2dBQUlnQUFJZ1VDT0I4K1NwR3JWRE5RaUFBQWlBQUFnWUJCNU1rdVRVQ09NVUJFQUFCRUFBQk9vanNFMWVaN2MrOWRBTUFpQUFBaUFBQWdhQlBYZ2Rnd1pPUVFBRVFBQUU2aVZ3U0Y1bnA5NGlvQjBFUUFBRVFBQUVOSUdqSkxrUEdDQUFBaUFBQWlBd0d3TERKSG5qYkVwQ0tTQUFBaUFBQWlEd1dQdHIrcUFBQWlBQUFpQUFBaUFBQWlBQUFpQUFBaUFBQWlBQUFpQUFBaUFBQWlBQUFpQUFBaUFBQWlBQUFpQUFBaUFBQWlBQUFpQUFBaUFBQWlBQUFpQUFBaUFBQWlBQUFpQUFBaUFBQWlBQUFpQUFBaUFBQWlBQUFpQUFBaUFBQWlBQUFpQUFBaUFBQWlBQUFsTVJXRC82eHFueU54Nzl3dVNySXYvUjdkMzNMNmZUamR3Z0FBSWdBQUszak1BalNkS2Zwa3JQNmRCL09iZ0p1NTJqNU5scFZDTXZDSUFBQ0lEQXJTT3drU1JiVTFScXZaMGs5TjkxbmdxcVNKSVBCT01SQ1FJZ0FBSWdzS29FbXRQOVA3YmZTSjYrWk05ekZ1QzNsaVFmREVRakNnUkFBQVJBWUhVSmtOYzVtN3oyYXgyZUtRMlQ1RThDT3Nqci9Ha2dHbEVnQUFJZ0FBS3JTMkE2ci9PdTVNT0VqbGJwbmdrUWhOY0pRRUVVQ0lBQUNLdzJnZW04emw1eVNmakk2OXdMVUlUWENVQkJGQWlBQUFpc05vR28xN256Rjk3M2NUbWE5Y2QvKzNjMjg2QStlMHd0b1pHTysxNWFvd0d2RTRDQ0tCQUFBUkJZYlFKUnI3T1h5UEZ0ZEhUVXFiOGg3YUhrTHRQYlRwS25BeFRoZFFKUUVBVUNJQUFDcTAyZ0dkdE5vRHlOK2RkL2RyT2Q3REE5Y2xDaHpXcndPcXZkdEZCN0VBQUJFQWdRaUhtZGRkUGZxSFBmczdUbERWTVd4UjYyQUZ0RWdRQUlnQUFJdUFSaVhxZnhVeS92S0dlai90NTg5V3ZQM0x4cmF1dmFjMGhpMzAyak1PWTZBU2lJQWdFUUFJSFZKdENNcmJBeGx2OXlLQzduL24vd054Snc4cU5xaXZNd0NXMXgyRG5nZFJ3Z0NJSUFDSUFBQ0JSNm5jWkF2TTVaQk5OalNaZFRydWhEYkNFSmVKMFFGY1NCQUFpQXdFb1RLUFk2NSt4MVF1L2lLR1pyOG5NVStRWUJ2TTVLdHl4VUhnUkFBQVJDQklxOURqbVVrWi93Sk9jUzNFeUE1em9oM29nREFSQUFnZFVtVU94MU91UlJSdjI3Z3VlVFNEY0VFWE9kRUJYRWdRQUlnTUJLRTJnVzdTYmdhVXg0ZjVyQmpEY1RYQnJoN0JSZUowT0JFeEFBQVJBQUFVV2dXZVIxSG1Xbk0rcWIxTnVSelFSWVlVTWJBd0VRQUFFUWNBa1VlcDBIeGV0Y3VubnNjRHY4WlFLOHIyTmpRZ2dFUUFBRVFJQUlGSG9kWGp4TGttSk92QW9YL2tmVldHRXJKb2RVRUFBQkVGaEJBczJpRlRSS0xObzRMYmllUnlLN1FYRHdPa0VzaUFRQkVBQ0JWU1pBanVVc1d2OEJlWlJSL3c5MGcwUXVneHJnZFlKWUVBa0NJQUFDcTB5Z1dlUjE5dGpyZktRWXp5RDk1enJ2Y2VYZ2RWd2lDSU1BQ0lEQXloTW85RG9kY2pySmRUR2p0dDVNOEp6azFCR0UxM0dBSUFnQ0lBQUNJTkFzbU91UTI2QWo5RG5wbk5zZGtwRE5CQThueDNtc25NSHJPRUFRQkFFUUFBRVFhQlo0blRLdjYvQm1naTVqM1BhK093MnZnK1lGQWlBQUFpRGdFQ2p5T21WZTErSE5CRnVzcyszdHNJYlhjVmdqQ0FJZ0FBSWdVT1IxeXJ5dWszNlo0STYvMXcxZUI4MExCRUFBQkVEQUlWRGtkU2h0NU9zNjUwbnlES3Q4eEg5VkZGN0hZWTBnQ0lBQUNJQkFrZGNac05mNTAySkd0TG42UXl6UlNuWmNRWGdkbHdqQ0lBQUNJTER5QklxOERubVVKUGx3TWFLZWVxRm5MZkMvMytCMWl0RWhGUVJBQUFSV2tFQ1IxK21RMHhuMXVzNUErYVYzSmQva3dZUFg4WkFnQWdSQUFBUlduVUF6dm5PYXZBWWQzV0pDSjdMQ2RxZVRYSGh5OERvZUVrU0FBQWlBd0tvVEtQQTY2blVkNzNHTlRZeUU3bSt1OVpJUDJORWNndGZ4bVNBR0JFQUFCRmFjUUlIWFVhL3IrSE1ZbXhodFlydmZTZTRIeE9CMWJGSUlnUUFJZ0FBSUZQMS9uVEt2NnpRYUQzUm9HUzc1bFFCS2VKMEFGRVNCQUFpQXdHb1RLSmpyVUZLU1BEMFN6d012U2I3cWMwTlM4RG9oS29nREFSQUFnWlVtVU9CMUJ1eDFQamc1SFhpZHlka2hKd2lBQUFqY1VnSUZYcWZNNnpwRlZPQjFpdWdnRFFSQUFBUldra0NCMStuUVZHZlU2enBGek9CMWl1Z2dEUVJBQUFSV2trRGM2NURUb0tNN09SVjRuY25aSVNjSWdBQUkzRklDY2E5VDZuV2RJaXJ3T2tWMGtBWUNJQUFDSzBrZzduWEt2YTVUQUExZXB3QU9ra0FBQkVCZ05RbkV2VTY1MTNVS3FNSHJGTUJCRWdpQUFBaXNKb0c0MTZHVU1xL3J4TEhCNjhUWklBVUVRQUFFVnBSQTNPc00yT3RNOGJvT3ZzTzJvazBLMVFZQkVBQ0JBZ0p4cnpQdDZ6cndPZ1hZa1FRQ0lBQUNLMG9nN25VNk5OV1o1blVkZUowVmJWS29OZ2lBQUFnVUVJaDZIWG9xUTBlM0lPdW9KRHpYR1VVSTZTQUFBaUN3Y2dTaVhtZnExM1V3MTFtNXhvUUtnd0FJZ01CSUFsR3ZNL1hyT3ZBNkkrRkRBQVJBQUFSV2prRFU2MHo5dWc2OHpzbzFKbFFZQkVBQUJFWVNpSG9kU3BqdWRSMTRuWkh3SVFBQ0lBQUNLMGNnNm5VRzdIV21lVjBIWG1mbEdoTXFEQUlnQUFJakNVUzl6dFN2NjhEcmpJUVBBUkFBQVJCWU9RSlJyOU9ocVU3NGRaMjF2MVNPRW5aT2wrTUVLUkFBQVJCWUlRSXhyMVB3dXM3RHlWa3BRUEE2cFRCQkNBUkFBQVJXaVVETTZ4Uzhyak5JamtzUmd0Y3BoUWxDSUFBQ0lMQktCR0plcCtCMW5jUGtvaFFoZUoxU21DQUVBaUFBQXF0RUlPWjE0cS9yM0VudWx3TUVyMU9PRTZSQUFBUkFZSVVJeEx3T3hVZGUxM213N0g1cWVKMFZha2VvS2dpQUFBaVVJeER6T2dQMk9zSFhkVTZTUHltbkdsNm5IQ2RJZ1FBSWdNQUtFWWg1bmZqck9xMWt2eHdmZUoxeW5DQUZBaUFBQWl0RUlPWjFPalRWQ2IrdTAwbE95L0dCMXluSENWSWdBQUlnc0VJRUlsNkhQQVlkM1FBSTJsTGREMFFIb3VCMUFsQVFCUUlnQUFLclRTRGlkZUt2Nnp5VVBGV1NHTHhPU1ZBUUF3RVFBSUhWSVJEeE92SFhkUWJKQjByU2dkY3BDUXBpSUFBQ0lMQTZCQ0plSi82NlRpZTVXNUlPdkU1SlVCQURBUkFBZ2RVaEVQRTZGQjErWGVkNVNjbnY0VFR3emVuVmFVV29LUWlBQUFpVUpSRHhPZ1AyT3FIWGRVaSszUGR3NEhYS1hnTElnUUFJZ01BS0VTQXZjaGFvYnZSMW5YYlo3K0hBNndTd0lnb0VRQUFFVnAxQXhPdDBFanF1ZlRpMHdCYWFBZm1DRklQbk9rRXNpQVFCRUFDQlZTWVE5anJrTU9qbyttQUdTZktzSHh1T2dkY0pjMEVzQ0lBQUNLd3dnV1p3aFMzMnVzNWpZVjhVNWdldkUrYUNXQkFBQVJCWVlRSmhyeE43WFdkSVhtZXJMQzE0bmJLa0lBY0NJQUFDSzBNZzdIVWlyK3Z3Vk9lbU5CcDRuZEtvSUFnQ0lBQUNxMElnN0hVb052UzZ6am5GUGxPYURMeE9hVlFRQkFFUUFJRlZJVUQrNWN5dmE0dmNpNzlaN1Q5ejdJZDk2VWdNdkU0RURLSkJBQVJBWUhVSk5JTmVweDN5THgvTGtjbEJhVmJ3T3FWUlFSQUVRQUFFVm9WQU0rUjF5Ri9RNGJ5dTgzc1NtZXlVSmdPdlV4b1ZCRUVBQkVCZ1ZRZzBRMTduWThUQkhKZ01mdVFIbE5NcCs4OTFLQys4amdrUTV5QUFBaUFBQWtUQTlUcHJuL0Ribi9iTHlzRjg2SThlVjhmN2Z1ZHozcUo5VHVsL3JrT3E0WFhRd2tBQUJFQUFCQndDanRkNUlQVXVzZCtQT1BrTGd2QTZCWENRQkFJZ0FBS3JTY0R4T2cvRnZFMGFmN2M4Sm5pZDhxd2dDUUlnQUFJclFzRHhPdXIxME5URkJIN0xieWJBQ3R1S05DRlVFd1JBQUFUR0lPQjRuVWRmRS9BMFJ0UlRZNmpHWEdjTVdCQUZBUkFBZ2RVZzRIaWRLaXNOcjFNbFRlZ0NBUkFBZ1Z0QkFGN25WbHhHVkFJRVFBQUVsb1FBdk02U1hDaVlDUUlnQUFLM2dnQzh6cTI0aktnRUNJQUFDQ3dKQVhpZEpibFFNQk1FUUFBRWJnVUJlSjFiY1JsUkNSQUFBUkJZRWdMd09rdHlvV0FtQ0lBQUNOd0tBdkE2dCtJeW9oSWdBQUlnc0NRRTRIV1c1RUxCVEJBQUFSQzRGUVRnZFc3RlpVUWxRQUFFUUdCSkNNRHJMTW1GZ3BrZ0FBSWdjQ3NJd092Y2lzdUlTb0FBQ0lEQWtoQ0ExMW1TQ3dVelFRQUVRT0JXRUlEWHVSV1hFWlVBQVJBQWdTVWhBSyt6SkJjS1pvSUFDSURBclNBQXIzTXJMaU1xQVFJZ0FBSkxRZ0JlWjBrdUZNd0VBUkFBZ1Z0QkFGN25WbHhHVkFJRVFBQUVsb1FBdk02U1hDaVlDUUlnQUFLM2dnQzh6cTI0aktnRUNJQUFDQ3dKQVhpZEpibFFNQk1FUUFBRWJnVUJlSjFiY1JsUkNSQUFBUkJZRWdMd09rdHlvV0FtQ0lBQUNOd0tBdkE2dCtJeW9oSWdBQUlnc0NRRTRIV1c1RUxCVEJBQUFSQzRGUVRJNit6VVZKRzFKUGxnVGFxaEZnUkFBQVJBWURrSmJDVEpWbDJXSjhrSDZsSU52U0FBQWlBQUFrdEo0SkVrNmRkbCtGSHliRjJxb1JjRVFBQUVRR0FwQ2F5M3Y3RTJ1OTk1LzdJMjNWQU1BaUFBQWlBQUFpQUFBaUFBQWlBQUFpQUFBaUFBQWlBQUFpQUFBaUFBQWlBQUFpQUFBaUFBQWlBQUFpQUFBaUFBQWlBQUFpQUFBaUFBQWlBQUFpQUFBaUFBQWlBQUFpQUFBaUFBQWlBQUFpQUFBaUFBQWlBQUFpQUFBaUFBQWlBQUFpQUFBaUFBQWlBQUFpQUFBaUFBQWlBQUFpQUFBaUFBQWlBQUFpQUFBaUFBQWlBQUFpQUFBaUFBQWlBQUFpQUFBaUFBQWlBQUFpQUFBaUFBQWlBQUFpQUFBaUFBQWlBQUFpQUFBaUFBQWlBQUFpQUFBaUFBQWlBQUFpQUFBaUFBQWlBQUFpQUFBaUFBQWlBQUFpQUFBaUFBQWlBQUFpQUFBaUFBQWlBQUFpQUFBaUFBQWlBQUFpQUFBaUFBQWlBQUFpQUFBaUFBQWlBQUFpQUFBaUFBQWlBQUFpQUFBaUFBQWlBQUFpQUFBaUFBQWlBQUFpQUFBaUFBQWlBQUFpQUFBaUFBQWlBQUFpQUFBaUFBQWlBQUFpQUFBaUFBQWlBQUFpQUFBaUFBQWlBQUFpQUFBaUFBQWlBQUFpQUFBaUFBQWlBQUFpQlFCNEVYdmlhcC9maHdIWWFuT285cU52OVAwNEx3Q3dJZ0FBSWdNRDJCODVvN2JWYi8xUFJteGpYQTY4VFpJQVVFUUFBRUZvNUFid1plSituWFdHMTRuUnJoUWpVSWdBQUlWRTFnSmw3bnJHcXJEWDN3T2dZTW5JSUFDSURBb2hQWW04VmM1MjZORk9CMWFvUUwxU0FBQWlCUU5ZR1plSjBQVlcyMW9ROWV4NENCVXhBQUFSQllkQUl6OFRyM2FxUUFyMU1qWEtnR0FSQUFnYW9KTkdleHdwWmNWRzEycmc5ZUoyZUJNeEFBQVJCWWVBSVBXRjducGorZXdlOTV4K1B2KytQZitSZi83cVd2c05SNGdkM3gxSTRqRGE4ekRpM0lnZ0FJZ01DOENkaExiTjJKelhuSGYvdWN0M1E4ZDZNam5wMVk3ZWlNNy9tRVAvNmNkcWpnZzlGNU00bU5rSUkzL05BZi9jZjNaQ0k0QVFFUUFBRVFxSURBUTFaLys4SHBOUDdhTHh4YTZ0SkE3Uy80L3grL2xCYVYveDZNVVplQTEvbksvM2VNL0JBRkFSQUFBUkFvUitCTzNrM3oyZFJQWUg3dGx6dTJSZzdkbExObEdxbmY5SW85R0VPZDUzWHVmOFlZdVNFS0FpQUFBaUJRbWtDTDNVSjJQRkU2WDFSdy9WUDhDYzlwVkxxeWhFYzdXU1hVeWNFWXFsMnZjMzlyak15M1hIVHRzNytnZjh1cmlPcUJBQWpNa3NBalZtZGR5VGZUZkw5ek1JTWEvVE9ySWtreVRwbXUxem1iZ2IzTFVzUjVrbnpIc3RnS08wRUFCSmFBd0hySDZxMnJtWldzLzVTbE5QbklMRUFNN0RJUHhpalQ4VG96TVhjTTgrWXB5cU9TR2F5UXpyT0tLQnNFUUdDMkJLNnN6dnBQS2lyOHg0OU10WlZNb1VaWjlxaFo0bFJ6bmFtZmJvMHlkWW5TVzB5MW1ySElFdFVhcG9JQUNOUkk0UGxXWjMyL3FwTFdQOVBVdTFtVjJpSTl0QlprSEFkRm9rNmFQZGY1Z0pPNnlzRjFJWHE4eWdoUWR4QUFnYW9KdEkydU9rbXE2MkIrejlCN1ZyWFJJWDBQR3dWT005ZnBocFN2YUp5YVFKNnRhTzFSYlJBQWdWb0lOSzNPdXNLQi9zZm1pdS9XWXJtajFGNWlPM0JTaTRMMlhPZWlTSFRGMHA0ajF4QkVWdXl5bzdvZ1VDOEIrNnM0eVdaMXBmMUU1bmJxL094MGJ1OWhWaDZkSE9UeEk4OHNyek9UaDFBalRWb1FBV2tjSUxJZ1Z3Tm1nTUJ0SWRBek8rdGt2OEpxL1ZpcXViTEhSWVhHbmFmRjhlOUJvYWlkYUhtZENtZDdkaW5MR0pJdGpoVzh4YldNZFlmTklBQUNkUkd3djRwVDZlZHJYcGo2Z2N1NmpEZjFYcVdsVGVWMTZ2eHFuR250Y3B4dko4bTlDcWUveTFGcFdBa0NJRkF2Z1RXenMwNlN5eXBMZTcvVzNhMVNhVXlYTldVNWlFa0Y0aWZPR05CMXk2THVmTkc5MDF0V0pWUUhCRUJnN2dRR2x0dXBkajNsWE9tdTZqMmdRbGJQTmV0eFVDaHFKMXBlNTloT1F3Z0VRQUFFUUtCaUFnK2F2WFh5ZEtYYTd4eUs4a3JYN1dJR1dsLzNPWWhKQmVJdHIzTVdFRUFVQ0lBQUNJQkFkUVNjcitMc1ZLZVpORDFQdWJSS2RVYVVXZDd6SUNJVWlyYThUclhWRHhXSE9CQUFBUkJZY1FKRGE3THo0V3BwYkl2eVdUd2MwQTVPVmVaZ2pGcFlYbWNXbG81aEcwUkJBQVJBNFBZUlVPOENwcTZuNG0zT2E0ZXMrR0FHMUt5UCs0eFRvT1YxdG1aZ0tZb0FBUkFBZ2RVbTBFNDlqdnp1Vmd0REhyZk00anZPOERyVlhqaG9Bd0VRQUlHNkNEeHBlWjJxdnlTd1I5cXIzYU1RNWdDdkUrYUNXQkFBQVJCWU5BS1BXVjZueXEvaWNFM0ZHMnpXWDJkNG5mb1pvd1FRQUFFUXFJUkF6M0k3KzVYb3pKV2NrL2JqUEZqWEdieE9YV1NoRndSQUFBUXFKbUM5WUprOFU3RjJkZ2ZYRmVzTXFJUFhDVUJCRkFpQUFBZ3NJb0U2djRwRDlhV3BWTlVQaXdJVTRYVUNVTHlvTzE1TWxSRy9YYVd5QWwxck0xaXhMU2dlU1NVSVhKU1FtVnprOGNtekl1ZUNFQmpRZENRL3F2MHFUcU5CMjlncTNvOGR3Z2F2RTZMaXhEM2EyWFZpcWd6K1JqS0x6WXBrOGZDcGZwVjJRMWYxQkg2eTF2K1FjU2Y1NHVwTmhzYlpFckRlNjAvdVZWMDR2Yk56V2JWT1R4Kzhqb2ZFaTFnL3F2WFZxWFp5NHhWWlMwUXIrWTVhOUVKcFZRVGVYZTlBOHpuSnpXVlZwa0xQdkFpUVh6Q09uWXJOYUNaSnQyS1Z2anA0SForSkcvT0NKTmx5NHlvTVV4T2F6ZExYdTVMa3RFSzdvYXBxQW11ZHBOYi9WTFYrT0l0Ris2cXBRSjlOWUdqNG5DU3ArS3M0RGZxZmxQVi9kaHBleDc2a2dSQnRrYS96QWRzZGFrU1hnV0tyajZKT3JlbzlMOVVidWNvYXIrb2VGdEQ0NlhpVkFkK0t1dHRmeGJucFYxeXB2UmwwRXZBNkl5L2FJRWxLVDJNZmVFbm5kZjlocEVaTGdMM09saFZUVzRBNm5XNXR5cUY0V2dLUEpza0hwOVZSbkovR0hiTjQ5YnpZQ0tST1NlREltdXpzVHFuTnpVNWZQM0NqS2cvRDY0eENTbjFCNmY4NThmd09ONGkvTTBxbGxjNXZHMjlaTWJVRjBPblVocllLeFlNa09hdENUNEVPakRzSzRDeExVcjFmeGFFbHR0S0Q3RW1Kd2V1TUlrZDlRZGxWaWNjNjVFSG8yQjJsMDB5Zm9kZHBEREhaTWRFdjFqa05iMnBmQUtXSk5TWTdpM1haeDdlbTNxL2lOUFpxM1RzbDFZWFhHWEhWcVM4b3ZadDFPMG4rNXAraitlOVlOL1lzdlE2VlZmbFd5eEg4a0Z5V3dHRE00VXBadlpZY1BUcmF0eUlRV0Q0QzV6eTB6WTZEaWl2UXJQOU5EbmlkRWRkc1VQNDJwY2Q4ZjAvZXN5bzlPZUt5WitsMUd1UVh1eU1xak9UNUVLRGh6UXhHQkxSK010YVlhRDRzVUdvaGdlZG1Ib2RQcXA0Z1AxaC9DNW01MTFuL2hFLzd5eTk5K1RjWFVsMmdSUElKa1YwaTY1L0lGZW44cmR6WWdUd01wdnQ2ck8yTU0vVTZkTG1yYnFSNS9YRTJEUUdhaFZUOW9ubklIQm9ubDEwd0RtVkgzQUlRY0w2S3MxV3RTYVI5czFxTm5yWVplcDMxWC9zWHYvRG0xeWczWGV0ckNWNGxwNGhvQmwzSW4vbVp0NzFDVmNRWUY5Q2ErUmFWeEh2U1NxL0prZnhNdlE0dDJ0Yi9ySEFLM0t1YmxYdVNpeGxVbjE1dEw5b285NkxrNXR1Kyt0VmY5dFlYLzQ5di85VmYvZFczZi8rTDMvcm1ML3ZxMTN4Ymt2d3ZNN0FOUlpRa1FFc1d4bEgxK3pWN3RZOUxadWgxektLV3hldXNkMEt2VU1qLzNOT1hQWGN3VDZyYldRWWlKVnNQaTAza2RlN1FCdzFlLzlWZjlzcTN2dmp0Ly9SWGYvWGZ2VjExRHAza1cwY1YvRkJTNzR1SW84cEhlb1FBYlV5cTg2Mnd2TlREb2kyVHppamE2TnBtc1BxWDI0aXpZZ0xQTXk1TTlRdXpIL1hpdW1mRHBpc1lhKy9DaGxueHJXSklLdFVzYWxtOERuWFNnUldwbGxIM3ZLdllVM3ZYMkl1TU0wV2R5T3M4YkZoZ25WNk91Qkt6R2xLUE1BUEpMZ0Z5Qm5YZjY2cklabkQycnMzaDVlSHdNWU52UXJwSUVJNFNvTlppSEdkUnVRVk5NRjBCdkk1M2tmYVNFQlNLelk1c2V2dVlmZ0JFVDRXVDVOTFRGSTJZeU9zMHMvS2RrNjFvT1RwaE1KdkhCNlBNUUxwTmdCYStadFN2VS91TVBLa2tpNlR4T2sxS0JmTTV2VzA0UXZNZ01MU3UwVWZtWWNJMFpjTHJGTkhqbXpDdzJHNTZuYnRwL29mMENvbDhFemFRS1pWemZ5ZnlPbGRXcXpNQ0l3c204N0NKeWIwRzh3OFBpbVlnMnJ6ZUd6WkhHbnJucDkvU1NWNy9KWjlhSUVpdHR4dExYbThiYmNrNi9kSllGc1RQZ1lBOU9vaVBJdVpnV3BraTRYV0tLQTNEajE1ZjJNbHZ5TjAwLzBEUGltVHhxNS9HanY2ZHlPdVlUNVp5VzVMa2Z4MVozanJaZmpaU0NnS3pKY0JiVUhaR0ZFblgvR3lFeVBwL2x6YUdyN21NaXRJVHBEK05KalllZi95M1ArMXoycW1hSkhuRC8vVi8vdEg3SG4rOEg4K0JsRGtRT01xdkVKMTE1MkRCTkVYTzBPczBHdTk0MzZmcjlyd2t6M1VPb3kvcnZPUFh2a2hkOTlPVS9xSCtvUE1WeFkvenJ3c204anFOdGNjZmY5L3YvR1ZOazB2ODdyLzA1LzdvOFk5TGpTbjQzVTdxZnd1c29IZ2toUWpRODhOUmordlg2V0ozUTNuenVEdDcxQkwwY2Y5ejgzajdqSi9kWE5wUmJvait0NGM2NGxyY0xBalBsQUFOSFl5amFGZmlUTTBxV2RoTXZRN1pSSnV2K0ZnT3I4T0xaZkZGalVPcFNacE9qM1VVY3I1aEF6c1FvdGRqTXErajFOM3BpQTFVNEVWVXY1dEFsVnE2R2JsYmgxc1hKbmVSUFNDTVZPNWo2RkozSTJrcStvNzRpcHRYdmxTMXpMT1lNQlUyNnMyZ29XNVh4ekVkaUo4dkFlNDFqS1A4N1Q5ZnMzWHBzL1k2RFJyVjBiRWNYbWRRdUJaeHpoWEpaalVQNm1XTGRZNGQ1NTllVE9OMUdnTXVqWTZ0OG8ySkRleVdGNGZrREFqd012MVpjVGx5bys0WHlheVROMG1Tdjlvbm1mZXkzN25aaWtpZmpINjAxMlJWbzhVaUJTQzZmZ0xTKzZpclJIOFA2aSt3eWhKbTduWFUzc3lsOERycm5TUzVHNGZkNDJ1ZWJlM1owSU5WK2U4WDR6U0NxYnpPRmR0UTZCdDkrd2ZMNHZSOTAyOXJESzJYWk1PWGNCMGZZejlTL0FtMTMyZUpIWlg5c1NNNmYzb3pySXQ5M0ZZNEtZM2RabDJqNTErcE9INW5Uc0QrS2s3V0RjM2Nqb2tLbkxuWGFVaHpYZ3F2d3d0c1czR3FmR01uSDByVHQzV1hJSE01ZmUrbmFZVy9VM21kQWR1UUpNOFdsdUFra29WWVluT1l6RG00TjJvZ29KL1k3QmZZS1hmeUQ2WUNEM1NvV2J3eERUbS9oeU9YMkhxVW00Nmk4aHlkQ002V0FBK0pqZU4wdHFWUFdkcnN2UTQxK1ZIMzJKUjFxaXI3VmZFajNnNVhKRnVOYituTkJFT083WTlod2xSZTU1eExHM1BGakF2Y0hjTkFpTlpOZ0s5SVlRZi9RSnNrNkNnUzJxTjBZekRIUTZiWW1Ja2E5b2pCY1p0elp6T251dXNQL1JNUTJGYVhTUC9OK3FFSk5NMCt5K3k5emhGek1tNlAyZGU1YkltZHdnYzA4Z0FuWDRFYjZ2a0QzL3dqYm1tNy9LbThqc0FNZmJUSExzTU90WmVFdjIzMUxRNDlURzNtb3FCK2YwZ3RVWTRDcnlONzZTOE5KVDNLRWRuYnhLc3pXNGFvZnlxbEZXMmw4Yk1nWnJZRTdLL2l6T2dWNDRxcU9IdXZ3OTN5VW5nZHZxemRPR2IxZ0dvM0UraXJNNjdkUjdMSUVpZFRlUjB1alE1ZGRvblNXR1E0OGlsQ1NVVVFxNFpBci9DNS9YLzVJcjdFY2hSNEhSNS9XSnRZNU03ZUNScklid2ZkRGFib1NHNlRkSXg0MWxTa0FXbTFFemhVRjBuL1BhNjl2QW9MbUwzWDZUR21aWmpyRE1uT3pUaHFOZFk0ZFFUa3BlSENPOXJKTU5uWFA3VVM3ajdvR0hPZ3c4UGlNOWNNaE9kR2dLOWljSVZrN1gxLy9FbS9ZSFl1KzFFYlpVSHQwa3JtNFYxay9FTXVxdUJGMFVaRDl3cGp6ZG10c2hHb24wQ1RybTkrUks1MC9XWk1VZ0s4VHBRYTNacEZ0NTNhQXU2NkpZazlpK29NSkV3ejE1RU5jK085SGtRV2NDODMxdjZEZ05XSXFvNEFqd0oyUStxR2VhZlNrZE80MXhsUXV1TklwQ202N1ZNVk15VHBmcWhFSGFjM1NHVmJaUXBFa1RRdkFrdjhWUng0blZpallXOFFISUhxRENlVTdxOUJERGsyZkt0SENwckc2OGhpL3ZnelIvS240N3pIR2pFYzBSVVJ1SW8xR1dsTTNLQ1NuenVYbjZqWGtVbnZnVzJQeEgydEhhZEQzRzZPZ3lrcWNrTktLMnorQmJtUk5Cc0NlK29xNmIvUnRqRWJZOFlxQlY0bmhvdkhlOTFZSXNWdjg5WDJKa005aWh6djY1clRlQjNkTzR3N2NSbVNrV041eGdJTVNKcWFRRHZXWlBnNjhmSFVWdU5jVHFJOWk4eHJMaDFMT0UrNExVYlg5TFNHS3ltdCtObVBVeGlDTXlmd3BMcEsrbTlrNThqTXJTcFRJTHhPakJMZmVSZXhSSXJ2OGRYMjFpQTRjcnlIVnRONG5TRVhOLzZieWR4SGRRdXFyWXZjNXdBQUlBQkpSRUZVaHFSWkV1QUdZTzBEeUFvZlVrcVNmT3ZuVWNRSXI5TWpPZTlEYmllY2V5dlRacDRjeHZ5UkVsS2xoWmY5VERVNG55Y0JtY3p5TlZaSFVXYzFUek1EWmNQckJLQklGTjJZM24xc3lsSzZ2d1EzL21hQ3FYWVR0RlI3T3pidEtuSE9Wb2I3dVJLWklWSXhBUjREaENjeHcrVDFiL3ErUDVEaWxCOElpelVhOGk5QXZlZkpzdC9saWFDMUF5cXpvSmRxVXpJZHA4RzhpRndVQWkyNVN1bWY4SlZlRkZzdE8rQjFMQng1Z0RkR0YwMWFuTmQxZEVaNURIdWNheWx4TnMxYzUwaTF1SzBTeFpnaWJIdWhSeldGY1Y0emdXMjZHbHVqeWlqMk92Sjg3OERWSWI3STJXS2daVTZvekpnTEl4SFZyTEFLNnhKZHNMQityS3V2Vm5neGRjRk1WdWJBNjBRdUM0OUE3MGJTT05wOVhVZUpOcmtGYkJaazg1T204VHBjR2gxOVgydHh6QjVsdWl3V1FlcXNDQndHTnFWNFpSZDduU0czZ2gwdkUxL21jT1BnamRiZTNDakx6MDJTRHJ5dWt4Rlp6SlAxamx5bjlNL3BZbG9ac0FwZUp3Q0ZvN2JwV3A1RjBqZzYvTHBPajNLTk9ZdVl3dXZvaGQweFg5Y2g0NGRrWnBkcmdXUHVCSGo0RXA2UW1LWVZlNTAyNlFpNGx3RkhINXRxMG5OdU9mR3hzZTRVdksweWFXNzhMZ2lCSzc3QTJWRzA0M1pCRE5abXdPdEVya2ViTG1iUnBFVjJEWGtTSGNybDdUQ0lsS0NqcC9BNms3MnVRK1d5OGN2VFJvdjVMWHNxTDhxT3ZoYUZYa2ZtSm9IQnpnbXBUcDROQWpxa2xHanp4dXM2UVdhTEYybjEzdU8rTEQ3SDZsaDJINHhoeUFhMzZQVFlHaU5qanpNVlBURVpRMWQ5b3NXRFFTcFg3bWgzRFVLVzNhN0hzMm9LcnpQaDZ6cU5CcnNydkxFejNuV3FTM3BJMTZJN1V2azVTVVVmeFVnN0NNeVhaR1FVM2xIYkltM0JXUkJib3UvdDBiNXdwTmtRcUpkQW15NWpma1F2YUwxR2pLOGRYaWZNakJmUUNsM2pObDlzZHcxaWdzMEUwK3hoMDcxRGVEUWJycGVLbGEwUVJRSklteG1CSHJXanJaR2xGWHFkSnFrSWJVcVVtOXNkR2FtaVRpaEhkSGgweGZxS0gydU9OQmdDc3lEUWxBdVYvaW5zc0daaFR0a3k0SFhDcEFydlNzN1M0MHZ0THFZMU9YSlROSzZIOWZxeFU4eDFobHpjK0svcmtBMTdsRzNIdHdVeE15ZFFjZ0J3TGxkNlAyeWVKQVo4aUt5OGhiZU44SGFDOEN5SWlsQ0Z4ZWRDWVNzUU8zc0NhaytUdEEzK283cWUyWnN4Ym9ud09tRmlMYnFHdStFa0ZYdklWOWxkZytEYlZhK3ZIOFczQ05scXAvQTZMYmFoWUtYRUxzZ01iVk8yQXpNQzUzTWl3SXVkN3BRNVlJcHlCQkd2MHlFZG9jdXBkdmQzQStwa0MyWjBGMHFiOVpXWmdZVTBJMjZXQlBiVXBkSi9JKzFqbGdhVktndGVKNHpwY01SZHAyN291MDdtRHVWUzA5ekhTajgzbWNMckhLbkdkdWxZVVNLNFFUbkx1c1VTNmlBeU1RRis5bEppWmVSY0xuVzRWd2x2NG1lTEpOTjEwRFpPdWd5bVpLL3I5Q1BKaUY0Y0FtcFRrMXhuK2hONHRyYzRwaHFXd09zWU1QSlQyWk9jQi8yejRKMHVrY29UUFZpbUt4RzFVM2dkM2RqNnZubWpZdmo1TTdZVGpLSTBpL1FoWFltd1g3QktML0k2OGw4T2dndW1oOXhDd2o3dGlGS09yU0t5Z0ZxWVc2SXRVWm5scTNlaVg1N2c2OHpINVhJUWdOY0pYaWZlVEJCL240R3lCRi9Ya2IxRTZsYmVLTk9WU05HVGV4M2Q0Z0piWm9OMU1pTjVYU2Y4bU5tVXdubjlCSHAwSmJxaml5bnlPdnl2U01PZnI5bmpoUEQ2WFl0UzFBREpLMXozQ1JpVmVHUVdNSUt2WTM0OHNZQVdCa3lDMXdsQWFUVDRSbmEzQ2xpQ2FtYTdhY1dwM2RRcWJydm9neU5XcnNtOURyc09PaWFaVnN2SFVpNHRPeENZQzRFT1hjSFQwU1VYZVowcmJnWEJZYTdLRmRUZXBDeVJOVmI5dWs1NGpoUlVoc2k1RWRCdlQzQUxvS053cER3M0c3MkM0WFU4SkJ6Qk43SzdWY0FTUE9GcjdNNFdCaFNYYmlZb3NSdFdLWnpjNitnR0YrazdMSE85UUlkTTNmVmlFVEZyQXJLYTVReGVRallvLzdFZlNsTGJLWVA3bDdoQmh2MlJqS3ZDczZEMGRaM3hOK1FIclVOa3JRVFdPM0tOMHo4N3RSWldsWEo0blNESkhsM0Z1OEVVSGJuTmw5bTlhNDhvVG0xSHZlTjVwS2l5eWIzT0J0c1FlL2s4V3A1SzZGSEc2eEV5U0s2ZkFLL1V1b09YVUtsRlh1ZVFkQ1JKS05lVnBKeUZrbVNKT0pTZ2hseVU4U0NjaXRqRklxQ3VzVnhvK3JNY241S0gxd20yb1E1ZHdOMWdpbzdza1lDM0J0ZWhPRFZDZkREK01vU3JkWEt2TTZUaTZBZ1BnTjFpblBBMlpjUVNpZ05sRGtGZXluVUhMeUV6enZsS1J5NjFKQVc5VGxPU2dnMUVkcjVzaFlyQzZ6cEJLb3NhYWZYZ1M3SUZ4TEw1WUF5eUc2cXRxNzliWTJUc2NaWUY3L0JrM2VPMHFGS0hYQXQzRFk3ajFDMCtMSjRwbVpvbjl6b3RMcS80RzZWbVFkWTVYNzR5dloyVkNZSEtDVnpSZFNoOGdLaExQT2NySGZZNjBsakQzYzJKNUxvT1dzMUp1OEdVdHVRcXZVUWMxSUhJbVJIUWwwdGR0TWdsblpreDVRcUMxd2x4a3VXSHpWQ0tqZ3UrcmlPUnh5TFJMdk9FV09tYTNPc2NxWVoycVcwYTY0ZWZDWlZaMlJsTEtZVEhKdENqNitBT1hrSktDcnlPdW9XRE94azNwSVdFSC94eDY3a2JLa3ExN2RBM3JFUFNpSnMzZ2FaYzVQUlBtU0hNdkMxdXdPdUVMZ0h2VUN2c2s0T3Y2OGhMZVR1czd6bnBwb0tRY2lkdWNxK2pHNXFqcjF4UTlyOWRsSk9GVkgwRUR1a2lCdnQrcDhnQ3I2TTJsUVIzTHltdkUvN3lUWXRLRGo0RlVIT244T1RKc1FyQkJTQ2craUxkR1N6SFYzSGdkVUx0NW9TdVllSDZVL0IxblVhYnNwMnl2cXRTNDFkVjhzUmVaNHJYZFJyeXpkSGdpNFVoSElpcmk0RE1LM1pMYUMvd091cDFuV0J6VlVuaEYyK3VxTEVHL1pIdUVzSzVTcGdLa1JrVDZOR1Z6SStER1pjK1NYRzN5T3U4OTIxZjlnV2JrekR3OHd6b0loWStlZ3ErcnROb1VUYjJPdVFQdG55bGtaaUp2YzRVcitzMEd0TGQ3VWRNUXZTc0NEeEtMYVpVV3lud09qeEVpbnhwUWpYVDRPS2J2RndXVE1Ick9yTzYraFdWbzY2eXRJSllRNmlvcEtyVUxKclhXZjl2Ly9nMXljMXJmK2hpM0FyKytCRmpmNm8vYnI2Zy9CNnBLbnhkUWU1MGJ3M3VTY3AyUmdxdnh2bmF6TVJlWjVyWGRScU5EdGw2SGF3OEltZEhRRDVtMHk5UjNqbGRyc2h1Z3FFa0JkOFYxdjFSVUwvTWcwSXAwclpIdFA5UVBocHQvZlRMTzhucnZ1UXluSnJGUHZiVGIvbTI1UFV2K3l0WlJQaWtwRmc0OHlyRnlpdmYwZ2prejliaTEzM0J2TTV2dFZONi8yQ3pFTjVqdi9DS3pzMnJjK2Ywc1RyZjE4WnovZVlyYmw1cnRmVDFUM2w1NS9YZkhmSnZIZEpXMkNWdmMzSGVvZ2FQWEE4YWpSK0xmdUVxWk56RVhtZURiUmhoWjZoQUZYZEVXY09QbWVONWtGSTFnV2pYN3haMEx0ZDYzNDNtOEVDU2dvdGxldG9TdkpWazBISVpVSGdsK3NaL1hXZnRMNnFNU2ZMWCtnRzFhVlF1ZHU4MGpRdjhsaFFMNUZ5OUtOVUNVdnBMOEZXY2hmSTY2NStaa3FQZmUxdng1clAyVTZuZ2R5a2g2dWpwK2Y5cmtvSm5vTytYTEYrWEszMkFPMTdLOWUvektIMG1UMHlDZDNncXVzYzUvZTBpUFRMN1ovL2xlQitwbWRqckRObUd5UGczdFRQK3k5MVljSHdjejRLVXlna002U29FbDduY2t2aHlSYTYxU2dwNkhUMGR2bkMxY1ZqdS9MTkFpdElYK3pSb0lJT0srdEZETVZIK1BOT1BpajNhenNXU0g1eFdMSnAvcFJMVTUxOVRycVhhMDN6NUxKTFhXZThKdU5lOTZjMGRQcm5aaWFHNWN5U0M4dWVaVFpKNm9KTWtiL2dyalVmcEo1WkpQZjlQa205SWxiS3dPdjVlR3BYK3ltcjdjUm9LL1VwZWY4ZXJmdFJTZnRzMDZaN1k2N1NVOVdjaCswYkhiVlB1SldpZm95dXkxQklEdWdxbEh0dWZ5OFhlRDFXMkowbitFSWhrZFhlMEZjb21XNTlDQ3R1aXI5VFRKa1B2ZjVKY042OVU5MjdVN1R4d0tIS3ZmaXV0eGRFdGZtcG9NRTlMaXBsWlZ2aDhuVm5teDluQ28xZ2dyNk9jenRmL0FURmIvLzg2QkRIbWRyVFR1Yzh5ZE5QMjVWOWo4aVNHZTlLN0VlUkhTZks2NzJSNTNkQ2xYYi91clhJVDdEaDV4RVBGYmdpV1ZTdXBnYUwrTTVlUWZMR2pyekE0c2RlaEd2RnhXYWc5bXRqa3ZORlVKTXlHUUk4dVF0QmZ1TVdmOCtVS3Z5V3Eya0ZRaS9ZNndhWXNiZmphTFVmdk02R3krbjVTUWN3THhiNi95cGxrSFNJNDlhSWJwMDF5OTJTZGUrMVQ2TjZMakh0S2loWFlzMXBKUTZHZi9nbnVoMThvSUF2a2RmNDhVL3ZybXM1amJRcmN2d2l4V3Q5andiOTdTZE9FWCtLekR6VGVsU1QvRTB0U000NXRXU1pIOG8yTnhxK1RnRnBXWWlYM1BvUHVzYytpcVB0OXpwMGY4aEQyTWc5N1p6SVpTbmE5K0VianQxNlJ2UFp6QS9IeHFJbTlEaG5PUjF4elljckRuSGV6VUFTSnRSUGdGbHZxNmRvNVg2NncxMmxMVXBIWE9RdldvMFA1L09tNjJsTmZ0RlFkVXZaamJFTTZjL2xvRHZ6RGtKZzhnL3FXdms1YTZ5WEpxNllSQytaZHhjaDBqWVhCMDNYb0x6cUR4ZkU2NzJaZ241L3h1c00zWkhEeDRUZFk4TnVWNEUveStkL29xUEdpN0FhT2JIamVGbDBpc2NWWmY1KytDaTQrVFh5WXN3ZGhnN1gyV1N4eXFESGthU1Ixdk9oSnZjNVVyK3MwR3JMa1gwME54cXN2cEEwQzNOQ2VOY0xSMHdLdjAyRWw0WTMrZXE1ekhGUjdSTGtDdmtyM0NNRmJMNmlISW1VVWxqb2R0Yi9oL21aQW1CY1IxS2hQRW1sS0Uvd3YyaVhGQWdXc2FsU2J3T1pIZDlFeExJelh1ZE1oYXQ5czRCTC9IUmdLU1F0L3VxOGsxL25Xb1lHWk5IRlpNd2pjUnlSS1NidWNnMjllSHQrUjhuc1hIS0grUDl1TmZZc01TY3JiRnEyazFWK1pLRlEwVTVqVTYrZ3JaOXpFcG9Vanp5WDc4VWd4Q05SSlFFWU9kOHVVVU9CMXFMSFNFUnh0Y2ZkTlJ6ZFlBcXNNK0pZSlh0ZFJkMkcrcml5UGpMNHBVQ2pkclpZM0l2dENUYkNrV0tDQVZZMTZVcTV6K2lmY0J5NFFtNFh4T2dOQ2RxOXZrdUU1emMybEdTUG5QWXJPRjdmVWFLNnJwRGdsdkY3eG9CNVVEVW1DdngyeWx5Um5LaytqUVcwOGVTSU55RytMWWlJcnprcXVTUUxGZnNuU1Z4aVkxT3ZvM2lGYzM4SVNKVkdjOS81b09ValVTRUJHVnFVdXdqbTN1UEFLbTZRVWVwMXdDUVBLR0dqbEowcGZxUm1ZUnJQTldiN0Q0TVFSN3JJMUpmUE5hbzhqZTZHUDhwUVVNOHBiK1ZQdVJJempZc0dCTElyWEVUdDJMVmhyaDhUUkc4S0pvREZFYXpOc1RYbVBUdTlhT3RMQVVMZnVFeVZON1RxL1Nab1VaMy9GcWtjeFJoR3BrdngzUUFMKzZ6cDUramhuazNxZERiWmg0dGQxMVBMOTlUaUdRclp5QWpJWE9TNmo5bHd1OW41QVZPMXM4VzhVRnRWem5mQTljY1VxZllVU25TUUhma29zUm01SmF3NGpZMEhmV0txRXM2TDJzSFBuU1JFbHhXTG1yR1I4VDlwSCt1ZGd3UmtzaXRkaGF1NWJsekp0M0hJQURwaHNONDlzY2xoUFZUakRSWjVrbkIzcG1md0dTKy9TVk9kZVAwc1ZCS2Raa0U3YUpGUTRTOTFqTllVU3Bycmk4MG05emhYYkVCbitGcGNvcWRKWmpUT2dMYUVUSW1NU2tQbXExZlJpQ3FnbmpseHMvWHpQRzU2eEp1MTFyb05hbTZ5eDd5V3Brb0lyWDU2c1JLajF0YTZadU40aDFkN2FMMXZxYkYrZ0dYZmZ6TWpuSmNYY2JLc2RsZzFReEZjZGhVUG1CUUMxSUY1SGJvK3V3Mk90UXd5ZHUwbVdqRy82dWFUazFDTW8yaG53ai9JVTQ0eTYyRTBKeWdPWnV6UVUyODFUWll1QmRUZHd1WVVyVnl6ZzNrQzV3dkhPSnZVNnVuYzRHNiswWEpxclVGakpYQlJuTlJHUTVuaFpSbm5jNjhnZDRkMG5TcWYyT3VIQnhRYTNBTC93TmtjbnlWWVpxMFRtWTFqY0dURzJPTTdWemJXMTFYNnlGME1hUzRwSjJmaWpDZWdaTDJQblkydXh3U3lJMTJrUktmLzUvUlVEdkxRQVBzbFI1aWhLZkVZMitlbGJ3bG5nZWVsZElVT0NEL2ZzOWJNMnFUU1gyRVRsaDdQTS9vbTZ4SGY5aEVsaUp2VTZiRFVkbDVPVXlYazRjMFhUdFVsTldQbDhKM3dSTHNwZ0dPbDFnZ01JZlhjWGVKMVR0M0IxUHdXbUlLNWdHcGF4WVhZRDZsaXAyRUVxb24vMzNBVzJkM0wxenh3cGZ1WnFyOE9GeFp4c2QxN0N5c1k4N24rUG8yVjVnd09yNnRZZ2V2RXF0UmhlUjhaci9uMGpRN1Z2c3FEMUdLNTFGMG1NbjlmS2RaSSt0SlRCNVkzVDFGdXNVODJGSkplc1dWaGxXTXIwUmxGenV1U2tqeFdjMU91dzBYU01WWllwZkVpWkYzMG1idHA3RzgrSGZBWDdaV3AyenBMQjNRUjZyaE84QXdxOWpvekFqdDNDdVRuU1lmZjdycEFaZmdHTHU3c1M1TUdPTTZiaDI4cGF1VkQrYXRkVVJ1Y2x4WnhjalNHYk1mN1JkL1VzYTFpSVovVjNyOGVDMVdveHZFNlRjWGszZ1Bvd3N0WCt4U0hZL2YyUTgxcENQdUpXK25CMGc0WGQ5WUFyampKS2wrMWQxNzZXTEVaZDRkTXNQTlhKaEY1SDl3NlRONjhqcXJRNXc1dXFFc2c4RVlFQnQ3eFNPZU5lUjFwclpMRlUzOTNoa2ErOHNkVjFTOWRaU285SGxPdHdYbmhUZTFXY3hRdSthNnk3U2oyTE1HNDhzYVdrbUd0M2oxR09mK3k0ZXBZMmZHaFYvbXloNjdFWVhrZUk5WDFRQXlacE5zdm5DdG90VTFLbUwrbDNic3dFNC93dy9UemJodVIzMWdOT09OS1kyd2lUdTBaMjkxUVZ1ZWxHVHhhZTBPdm9DMmN1Tm81WGZvOHFQY0paajZjUTBtTVRPS2RyNFBUTkVSMHNHWjdyVE94MVpDWGh3QzFQM1dIMnBNU1ZNY095NU8ydkVvcTVXNlpnbzBseFhUTm1JRUpuWmhTZGx4Unpjdkc2M0NTSFc3cXJkbm5DUTZ2NndhbnZ3bFJtSWJ5T0dCRWFYY2xveUp5Vks3UldmNjhtSGtWT2d0OFIxVm5Fd2JnM3VqZ1I0OE5Sb3ZHZzRCSTErUUtYNnkwS3RPaWtDYjJPN2gwbWIxM1NqNDAyRHhJMUV1Q3VzcHpubDZzVlhHR2IyT3ZJWFhmdDFrN2RJZVlnekpXd3c0ZDhMemhyYVNRaDBmdVdhSThFejh3WWtmSEdpeVhGVEVWOGZrN2FKemhPWFQxTEcxNm1yK0lzaE5jWmNuTXhKaHZabFpjN3l0eXgxbU5KdTc5WGQxM1J3My82RWtGNmExOXgvdlFoVDFxTStEWmpxU3E4OUpCSzArK0FsVGk3ZG96azhVNG45RG9iYklPelpERld3UVBPM2g4ckM0UXJKbkJFbDZEY0txZnFWTzF1WEJtamU1dmc4RU9uaFc4T3VYRzh1MDdkSWVtSzlNajZ5cjFpVDJFa3p4NjNMbHQ1aDJLc1RwNUYvQ2JZb2JnU1lxNWw3MkpkWXgvbDRMdGxMV2FZRzFOK2RCZlRTR1hWUW5pZE5zTUtZVkliYW81emdCMld0SnVLZXNCUnVOTDAzT3l4ZVl2ejJ5T3VSa05ORy9KQ3hBdnQ1bUh2VEc0cGYzem55WldLbU5EcjZONGgxQStWS3BiKzRTa2RtK1ZrSVZVUGdVTzZCT1ZHTCtkOHRZSnpuU0xQVXBTbW5yMTRqM3hVUWRheWRsSGRlMnlXT1M3VXdxTEdXRDlRdXdRc2Q2SnVibU8wSjFubHlhM3BkY0ppdmsyLysvMHZIdnY0dmt0Zno5TEdxTFZPdmg1OFdPd1hyVTZMNEhYVWJNVnNhUm1sSXdhWTN4bkt3OWozcVdxVjZXUW15Mm1lTkxNWFUwU2ZQVmZTSDhKTUxyTWNHMXpvV1JiMFR6b3NrRnZsQzR3VE02SFhrZHM2L3UrRVJsdlE1RXBjanBhRFJIMEUrQklVanBleW90WGxEbzB4aWp5TFRndk9nOVMvNi9DUzJteFQ2UmMrMUExcHJvRnJpMXVzeEJvZWlpMDdXWVhvcE1NeXJnRWx4VXc5T0JjQzZsb3dVemt1RmhqTEluZ2RlYTRTWHV6WlpvQjU0MVhXT3ZlcGdyeFpBSG1RN1ozcHNMQ1RYMzErMlhBejRuV3MrOFBXWGVuck9qTGszTElMS0JOcWMwMUt2dXdSMUhmQzJVK0RTWWljRVFHK0JPVUdwWEd2bysvZzRDcGFvZGVSNFpvN1kxZGpPSC9kS3dKRWphLzMvZFFCVjgzYW5pZHJjYnVtcE5UcHpJeWg4NUppVGk0RWlZQnFJd0tlL2h3c01KTkY4RG9EQmhXZXJFalhtSzhEcVZWazV6N3RjUFprcXdEeVhycDhwL3lGdmR5Y3puWHlXNmM1UXArYW0rMFdGRGhPMG9SekhiYVJqbkZLc21VRmJZRnZ0YVVScW9HQU5NZkFSQ0ZRbE9wUjhqYWFpK2c3MkowemlNQm9yK1BjUzJyWkxYWTM1b1dtWjIxcGhKZHBNUC9kbG9UTlBFSStPV0IvSlpGWHN0MFJZRmt4UXpGT05RRzl3VWpJbDEyNW5RKzhSZkE2aDh6SlhqWkxZY2dqbHZ6OUhEVXJjc1pua3IxdzFONUpOMDZIL1lXNlduZlRNaHROdG1jckMzb25hdGZjcVJjL1djUmtYa2RQcC9OcG9GZjQybWQvUWQrTE5DSTJ1SlpuUmdST1owMmdkcTlUNUpIVTF5bmNYbC9uZUtZY0NuVS9oUnJoZ0Z1WGRSTkplN052M1Y5TW5ycHdDeW9wNW1aRE9QMFB4d0tlLzFUVlFkV0FkZ0c4am5xNTJoMTBxYnFxRGo2Ym5FaVRkUGRwSGdybnN6Z2N1cmwxNHc3N0MrWGFyak1GUTFaNG1RVzlFK1g3TnIzNHlTSW04enI2dW9XcGlTSG41bmUxQTZZSnkrTkFBcUptUlVDZW5BY25LWjRGZERYcDJQZmk1VjlGY1ZKUWpXNGx3ZFUzNVhWYzk2TEh5K1VtWUEyMXdCWXF1c1UycFlNOXNmcEVZdXk3WnQydlQwa3hQeU5pR3R1Q09QMVQxWVBuR3NBdWdOZFJ5MmFocHB2ZVVsbmZ1aUZFN1FGVG95MlJ1M0U0ajJaN3JjUCtRbW05emhSY3NjTExMT2lkTkRuZDNaTGdTWldObU16cjZONGgwcDlRMlV5MTBFYXBOYnhPMmN0VWg1eE1XTU1OM3kzdW5OdmNETHpPaVpUajdIbDJqY25DZXlKOWtJWHprNTZrbU0xTGFYNWpMaEkrS3lrV3pyemlzV3BRcmE1ZytWWFNPVUJiQUsrajJsazJuN0VncUlXazdKblBoaEFkMStzOEw5czQzZVQ4WGwvc0duREZVaGVXSFZaZ3dPbmhGVUZMcmx4Z01xK2pTR1M3SlB5aVdtemtxUitmeFlpRzNTeUlrOWtUa05ZZEh6aVlCcDN6NWF6QjY3ak5XTnArMlVmUjZ2dFUxb3dtdFhsUDdOMU5nL1FyN1MxSmZzV0lDcDJXRkF0bFJkeWhVRS8vbUQ1L3NkZ3NnTmNaQ0tXN1FTN3E4WCsyblVBMXlXenFvN0swSlg4QjR1ZG15dzlTbEh1ak5ZYWlJTC83dHpsOEViUkhJdmM0M1hGOWNlbFJLWk41blN1MklmeVNreFNvOWlJVlFGR1BiYnVqckVONmpRUmtiVGx2ZDBVbG5jdmwzZytJcUdjcjRVL1k2THM3c3RiU0laM3VNeGxWVHNuWGRmU0V1eCt3cWkzMmRvMFV0YzZRSkQ5c3hBVk9TNG9GY2lKSzkyU0NudjZVWENhZEE3Y0Y4RHBIUXVrZ1dIbTlrWE5ISjZvbTZUd0JiVXYrczJCK2lYeE9Oa2JjWTFIUFgyeUxnbnlsWThEaHpiaStEcWVYNnl6aVNyS1V5YnlPN2gxU01KbTI5RVQxUldkcE1QQXJUN082Z1FSRXpZcUFYS1NJUzNCc1VOZDdYSytqLzc5T3BJaERhc2F1MTJsejI3YTNBVGlXR01FcmtmVkdjU3pCdXUyNW1WcElwOGh2L2VlR0N1KzBwSmlYRHhGRVFPOVpGUGJCbDNjWGhOSUNlQjNGcUJzR1lpZXFKdWw0SGRYQVQ4UDVKWFl0VGV1d091OGVQSmRDY2pjeTRIRGM2Nmo1MTkxVTU3Uy9rM21kTnR0WU1DTlQ3ZStpd0RqeE92c0ZBa2lxbThBQ2VCM24wd0RqdmE3VGxqYVlEOWNNWHBLU2pmWTR3ZWdSMy9CNWZVUFVQaTBwWm1lcU5iVDJNMjhmNi9pbm4xcXJPWVhLanhSMy9YZGg3Kzc1ZXgyOU9Md2JwdGtSZ05jNlVWbnI3THRSSWtVZGJLcGFGWFUzRGFhLzZsTGx6cWpGWmZiVFZPOVhUU082WHZ5RUVaTjVIVGFSam1pWnNuZ1RISVdtV1dSNVpHSGJaV3JscmY2VkhqYjhRTk90dHhvWmhTNlgyZ0lhWGs0cC9GK2lzZzNIOFRyY0dPbklIcVM2WmxoaExlemRUeVNrYitxdUlhOFh5M1VCMzJ1a1dLY2x4YXc4OVFaYXl1UXgvbTdWYTFDQjlpY3RLNzFWbllLY00wMmF2OWZSZzV2amNMVVBCV002RDFIdDNGa1ZFQWx2aTBCSW5TcHExMDNxaUliODdtOXh1TzlLWldHMVUyUW5DMDk1TXBIWDBUZThROEt3WkwxRGRYakNpUEJPeGVzY2VOR0ltQjJCS3IxT3NJY1o3WFVjLzZLN0EyZGNaeEY1N0F2U29ONHlGYnB6MWNnczJVMUYrYmROTFRJL25qNDEwNHp6ZGk1RFoxRXhJMGU5cCtuMHp6S3JPSEMzWG9zS3RPdCtRWnRYcWxNczBGWmIwdnk5am02N1orRXF0Z1ZndG45QVFqWk0xU3FLN3BOTXMxcWdjNXU3SGwzbFhrZkdsVmttNzBROVhMcnc0aWVNbU1qcjZNdVdjZkhMM3FaLzhManBSK2N4QW1OKzkwZHV5T3FleVZXOExsWC8rRnhIZHpSQnI2UHZyVWdSUjNRMzJmZVMvaEJ1ZU9LazdUekpka2FleU4yWVhBWXFvTjNkc1psMHBjVFR2emVuWm1KK1hsSXN6MUR6bVo2MnBXYVgrYzI3a3BwdDg5V2ZXL2I1NllzUk0zK3ZvOTdSREc2L0pFUkhRakh6S1hzU3ROQ3B1eTZkRFZsSmJtQkRjbTg2MFhxSklyODFleXptQ0JuQkppYzdkNnVSUE83cFJGNUhKaXFGV3hydWZORzl5RzJ0RFlUWEdmZEtWUzR2ZlhQZTdvcjBxOTVrUHlDaWU4VnF2TTRKdDIzM1h4VFloWjRuWnpxaUpiTEJPMFczejFSU01taFBwRExSMzVzdHJjZitLU2xtWjZveFpDMzVaY1lYbnBTN3BMWFlyTUVyOHdwWDJHc3Avdjl2Ny91ajVFdXErbnErKzRQZFh1WTc4MVdFaUc1bUZBOEdPV0dHaEVSallub2lLeTRrWmtZTnNCeElldkRJTGhKMFpvM3NSaUwybUFDdXluRkdFWFE5eEc2SjdDb2htZEdnQ1dMbzBZTWFEQ2N6RzA4Z0tteDNOaWVTRTRVWmxlOTNGbGg0dWZmVysxRlZyK3AxdmU3WFBkM2YrYncvdXF0dTNYdnIxdWZWcTFzLzN3dFVldjVlUjdtQ1lxK1R6aVNkQ0p4OXZYQ3FCTnM2eVJmdXNYVE9YOFRWZkRPVmtpYzhqZVVDWGRhU1dwUkxMa3NZeXV2RW9JMVN2ZUYxeXQ2cHl2a3JHZXZFcldLUjE5bDBXNzZiZnhyVTh4VjVCRmdOVFMzMCtaK3VMWDRRM0FmWDR2cTVMSHpKVDFQNHM1KzBMNWt3cVA5QU5sTm9qREdHcWR5MU4wWnJCcWl1dHpSVDdlK0tENUNkWFBMNWU1MTlCZE9CdTh6cmtwcDZDdVhLamJ1cXBzMVczZUltdGNIS2NoMkF1SHV3bHZJZU1Wc25qZG9CcVlVRmMxczIvNEQ0VUY3bmhFMHNPSzR6SUU5T0Z0dzJBeGpCTWk0RTVPRUxtNDZST21uc0NVdU1pdGNkaXJ6T1JzSnIvbk5GdHRaMTJseXJ6SS9HbXpJMVdyR0pLVVh1cmlkcXJFTnZEeWxpOXJ0ajZWYlJRRGFuN0RpSVQzNXBabkZJNk94ZmpjT0tVSjBybW9tTG9VS1Q1anQvcjlOVE1CMjRTNzZ1VXBORU5aMndtVVQ1ZjRFNXJJZEhUOWZDL0pqbGordUlBdjFGbUExbTYyaHlackRGeVVFemVxYWNKemFVMXpsaUc4ejNYSG5VZThuaWJEZTl5VWdZUHdLVjdDYW9xYXJnN0FiRjZ6cHI3cUkwU2RKNmNMYVVzbVczQUZPekx5VEcyNENjWHJPcjlKaHE2dkw4cVJUNWRVOFlCTEtadWhHTEVkQW1LSjFiMnFjQ3FQUDNPaWVxR29aNW5WcWJ1WTBtdjh1VU1JQ1pNMzljcHlma2FEbTlIMTBtZVBzSnl2R2RwdHlqQm9ieU9rMDJzZUM0VG9CUjRuVTJBaGpCTWk0RUtqbXZVMnRKVlhCNkhUVVA0SHZUUUpNRXpaM1R5WDZ0anIvRXZmVHBpNVZ2dW5qYllwUGwwbXBHWThNY2V5N1pVRGFuTEloeHg0SFFQWmhhTUl5S3NGbkN6QVdwVi9IUGNnbkJOc3RvTDJzbzUzVmtRN3JSUnhLVTEwSU1VUDVpMjJadHNFSDY0S2JMMFVXYkxZbXJMdDVPRWgzNWZ5aXZ3eGJTTlVybXNvdWp1bUtNWXNwRmxhM0c2elNsS2xoSHB4V2tzV000ZEFQTVQ0N3hLTlhpalRXMnQ5REYyK2szY3VJV3dPazU1S0hNVDJZL1JVek5mcHpUZ3JWYUlKdHVGc0lKQWtzSnZNNGFrWENkNy8vNWU1MFZoWkxITWErcjFFNkNrbm91anBOb1RUMG9aMmw2bHBBUEtYK3haaWVvTExRblRTelNzakFGMUpPOGFoSkhpQTNqZFZpR0xyUEpLR2tEdkU1SndLcG5sOHBzRE55OWVSekpEZDl3cGU5S2tyT05pWmNzRDF4aWFqZUFXWVhpNlJuUE1yOW9hYVZiMkhxU3I3TkhIWStadEw1bGJNRWZ0SlJRL090N2JnUFozTVc2NE5UNHFOUm9pNzVqeG5EV3ZFNnR3UlYySjBQbGFSeS9ONHNYaEpTL3lEMkNMZGFRdnBhYTVFODRmdXhUVlBGeG5hRytZQjNmTmVlc2lzOXVteTdsV0xPcGlFOFFBZWs4ak94MTJseGQ5ZnFibFVDOC96aEpBQUFnQUVsRVFWUjZGdDYzcXJWSXpOeGJFL1BudlVXcWtoemxZaHpwa2poZFNUUmxvVURjOGptV2ZDNjlYVW5GdjJ1NmxCWU9aTk1rRUV3UVdGZlltbk9uU2VKMC9KKy8xNUUyM3Jzd0hrT1lnU1VEbHF5NXJXOHh4bDRYa2NsUmFFRnVoLzJVeE9jZHRDZE5MUEtxN0lrV1EvRklrV0hHT25FZk5xekI4bGduWG1mUGt3anlKQkNveHVzMHBFS2E3aU8yWHZXUWZJOUhpd1ROWWMyK3FJb2MzaUtCNDZac0phaXRtSk1VL1QvZXhiQ2gwNUx3TzM5YnljbXZQNmRBdGtRci9sTUVIbGI0dmo0bFRGL2cvTDFPVDRHMDZzWm1WNlZxaVVkTVdVNElUK1ZZMkY2Q1dvOTUwMDNZaVFZMTc2WS9hY0xYVDlMdC93WnJNU2NtYkpaUzhXRzh6Z0xiRUJWOFhTZkFBdEVCcnhPQTFOaFlwTU1UVm5tbDFqdDNUcXVodWJ0R3h2V2s0eTRCVnlIVDY2d3dxZkRyT3Ixc0QyaFRlSjFQUXV6dFBNLzAvUE5hSWtvL1dmY3hiMklnVzE3d2dsUGlidlR4Rk1Ody9sNW5TZFZBVHczZGxWVGRWVFNaa3RUVytSWkZyZ1VDM0NCZWEwcUI3a3c4YnRqSmJsS1ArZnBaM0F5SlJVbitabEljKzhzZEo5bERITWJybkxDRnhrU2pSM2tCZVlFMUhCWXdJR25jQ0ZUamRaYjRSbVpERU4xb3VjZjVqbGJNd21MbWNsQ2JTYjZ0WlNLMW5uWFBXc0pyS29nMTl5UXA2c1RSM04vODd5b0dlK08yeFJqSVprbGQ5S2hxMHNNNk0rZUUxZmw3SGZWaytOcS9wbFJQYlk0eU52aUhCSzk2bTVOL05CQzdYV2JPYlp2Wlo2bzJlcXJWbGpoKzRGUEtpZW51VVJkVE4rL1pYR3dKYlJpdmN5UkcrTjdua0dndS9oZmNENHQ1a0RwV0JPU2NaYTVDT3JOVWQzekRsU1kzMHQxKzcwczljUTVIU0JNbm1rNWpTOVdyWlZjMlFxTnRBbXRKb3VKMXRtNXRTZlBseXdxZXFhU2RxMEpKQnVGc21nU0NLd0t0dC8yYUJvRE8zK3ZFby9FOU54cnFPZEFtclplaWU2Vk92M3l4Vm52bk9nTmNPTzdRdGNyZHlENW9FQ2VwbTZSdlFsNWd4bFZkVWd1cjhldXBSckdDak9pYVJTdUtEdU4xbW14aDZIS1dKL045MW5EZ1NRUjVJZ2p3TFFpcnZrZk02cDVoVTROMWZUb2d0WDFKcE14WnREUlJOcG9aUG0vd2NSMnEzUDFFZ2VqT2hqNEptZjlia3FZdGxlcUpLdHhRNG9NcVlDQWI2ZnpmcFQ2Q281amZlcHczYk5ZcHFvSHkzUE1wS2R6NWU1MzRUTUdhRzVDV1ZFN3R5VnlQbHVlYlFyeHZTLzZlNkxnbGMxUjFPN1p0K3JwbzBmeWEybld3Wi9QRjhZSEhkVTVJbjMrUk5LOTFHSzhqSm85MlhFZXRjaTNuN1FGbGNnandmUXhySHdxOFRyemQyV1YxVHlxSzRWa3lObmtlRE04dytMak9malpkRjd1b3pVeGhHbEpQV25xd0o2WHJnYm1XMkhhbzB4emhRTFphN1YyaXJ1eFAwWERNWWMwc2tHUlRiN1F6MWFhZXY5ZUpINW9OTjB5cUdtWFB4aHhQWUYvZXpXcFhzTk9KUDJhNFp1ZlRFbDM2ZGpEWlA1cmppK1VHSHRkaDIzUnRkbjUyZkFpdnd5SjBqZmJJc0hmMDdXNnliVVI4UEFoczBTM1ErenYrWEk3NGJybkhPdkUyWlpmc2lramxodmVLVldxUlVWUGpSN0hBRHg1bFRqSitEZHVPSTk5WXo2b2pLU010aVcyK3psM0tGOGhXVXdDSnpqSS95MmxHMTBsQWJlclZUaDlPWTduTzMrdkVIYXhOTnpxcUJtVmpoeHRsWWFiK24rS2FkZmFUYmpFWDFYMWNKKzZYNlU1UEdIZGNLb2kySURrZmUxTGxuYnpsTnBjTjRYWGltNmFOQUwzbStCTzZYSkNPUHgwcDQwZGdsMjVCV045Qk5hcDZMVTJ0aTV0L1Y1VnM4RDMyalRuRVcyVlBGdWtiZUZ5SHNrcmRWSnp0WG1wSEZsQ1Q1czQ1djR4SlBmZHJHY0VkQ21TcnJVdFJTLzhjdW5PZFhhcHE1VjQvM1FVNGY2OFRqOVMzblRqRlZYc3pUVnlJdHd2LysrZTl0SFgydXJjdXBnbURBOHBmMkJJeEFNdWF2SncyMk5RSWVyQW5GVHVoUEQwSnBQL3lMRytrMGNHQklieU9tc25QR2dBcmswc3ZhTDN1djFtMGZMVEJCY21UUVprZ0F0eFVoblZMQzd4T3ZJcXk3TEJiTmNVN2poUWl5Vnp4cVo2MnoxV2lhSDZZbm96TlJDQitOQStTdVBhL0ltcTBUdEg4Mjg5ZW9hV3I0Qlp6N2Vua1FEWmRKQTIzSmMvU1A2dXBndXNrb0hBNG51N1NuTC9YcVRXbHFwdzZjWW9IUWxuZFhNbXF2Vk9nZ0hqQytlUTZZS3BmWmp6NmdzbTJSMU9EdFNUOTAxdnltdzdFWlIxNmhGM2tJYnhPM0RwNFRIeHlpMDM4RGxkZU9xMU5URGswZEFhRXg0N0FVZkE5WUU3UERGdXRMV21yRG11YjNoUmlsbmt3b3c2dENIdkJFOWJUZHRuRXZjVytOOXRNdGJ4RitnZHR4aTducGxzZHlHYnJVWEV5YlpocjBhMXRacWxxMlRsYmtaak9na3lCMTFFUFZEcHlOM0NLemV1bnhQVm9MUTJYREVnK3VWbjBFNm1yeG0yUzRjcXBSL3N1OHlmZHVQMzhUTHQ0c2I1SDJFVWV3dXNvbXowcmhwZGJVcUtCT0swVG03WWozV1VhYUdOR29NdTNLaWlQSStiTTF6YVJYWkcwUFllZWxxUjRXbGJwSDIzb1VtMWhOOGNmZWpwM0VEc3BRVEVmcC9FMEVJK0NsbFBDUjRYVk5tT2ZxUWNwVTYwV3lLWkphTUg1RnloN1N2MWUrd2xOdzNVUlZIVmhkY3JMTWdWZVowa3FpdEh1cDZDcFdVcXRTOTRxZUNaU0tYZWd5Zm5rOXZPc1MrNGJ1Z2o3QWU4Mk5HRlBYR1EzYjgwU00ramFCb1dIOERwSFlvVHh4R2E1VUwzNzlxL2N6Y1pqV1lvWmFwS1NnblZqa3hteHNTQnd3amV5RTZKYTNYS2ptcVppKzZ6RjJRZVJCR01jbndyRng2UDNORUw4Y2RCb1dhZnBZZXFPSmFOOElyZEUrNkxPb01KcU0wSFdvNmtyVGlNcjRseGdlVTA4a0MyZkh5Z3BBbXFWZXVvZjZ5bndPbXFWd28yVW12OTZJa1dWaHZWcmFhUmtRQjRTZXorUGE1NUFhSWxqc1RKUnQvVTBwdTdtbjlBdVpaTTljSmEwS3pxRTEybEtVZlFuTmxOTVEydzZRY3ZlMm43S014NEpiUkZMTW1hemtoQ2RFQUxpTDQ1RE1qdVNXNzdoWkZWZHM4MThtaHAwWkUrUHlTRjdCMVkxV3Z3cytOM2drdEZyYTRwSkhVMUJISlJTYWQreFV2YmxOalZ3L2xwL1VuM2NOci8zd1diTDV3ZEtpc0REY2s5MjB2aVVCcWJBNjhpRWxtZFIxYTdBMUVRUEN5bTM3dms2clRMWGVuQjhuNWpSUGZhS3QxOG5Oamc2cXVzazYzdk9XWGZ1S3U5MTR0WkJmMkl6clYxeEpid2U1dkdiQ1NzWDBubXdQR0hBLzlnUldPQ2JzQnlTelJGemVtYllWQjAremF0UlZkNVhEeVR6dmlZVkw2TDZ4a1kxbm1EVGNtbXpSUzRYcFJJT1U4MDk1ak5FSllsN20vcUVkNCtaQnJPbGFoSElJN0RGQ0Y3cjVCT21peklGWGljZXFqdWhXbUVVdGVFTlBSamJRd0tvU3JwbVNVdUh6NTVPYTFLZW5tR0E2cmZGUGNUTERsL1pJdGxTalhsNXI2TWFFK09KVFV0Rlk3RmxpdkNRVEgraTAvUTBJSzdMSHZtbHFRaE1CQUVaNXNlVnFUakRJcStqZWlHZnpTdFFTOHUrQjJhZjZvZ3hYaDUwWElmVDE3SmMxTE81bUJIaWtESkhHKyt2YzBaNWQ4THpHSHJmTHBBdGx4OElLUUtxZGJvM2pVOXJZQnE4VHBmcnBMdkxwMnJpY1lvZWRldUdiU25WUk41QnFrb0ZlcEszUmVWY1BXMzJndkRIQnQyYTU1SkpqVk1yazhKb2VhOFR0dzY1SlNyTzVtSGxMc1dNd214bHFyQ1VvWVhxa0RnTUFyS2d2eFlpZVNUMWJzUE51c3VKZWdNZXM2bEc2TkF0Vk91eGxKNm1lbUF1UllxclFmejlUR0NmNVIzbmpGWDFmSDNHMkJMRzNOWTRsdGNyWUNCYnBoY2hHNEcySUgxc2s2Y3VQZzFlUnkzZTdMaXdFUlMxK1M4YTY1U2F2dEowTGpqdlNKT3BXcjlNQkJvT1dxeXBSMG5wczNwemZuT0N6SFo0R2dmTkdDMVkzdXZFcllQVC9jWjcvR1E0dEtqbGtndUtvWnM1TWdpVFJFQUdJMEcxNVVqcW5ZZDFoUk1kM1NSVjVUdWVFblZKeUpoTjIyYzEvbjAwUEFHbnorcXFhdGpQYWUreEVxMFRxVmFYOHU4M1o2c1BNK2xBdGt3QUlSdUIyZGcyVFZaUGc5Znh6a3ZIM3lUVW1sZnFvZXNWMzRhOUtINGlEMFBIWkZGVDJWb0draXlzSm1NU2E3Q1d4QTB1MlZOenRacjBYZzhUN3BELzhsNG5iaDIySGRvdlIyY2RKZ3VrZlE3NUx1bVI3dmxTUVo4SUF0STVPQTNKNmtocXI4ZnJTUHZ2ZUM2VzlNcWF5NlZOcWNZZW5oVm0xODZCV2hLY3JIZjVWQnUzYkhHcEQyUHJqRkpJa2wyME9Oc21MWkROVW9Lb2hzQUpJV3A0Y2kxdHFvTFQ0SFY0bGRLOWtLSzZVNGNaWWp4bnJFV3poTUVoOWR3ZW00d3FnMldUV050bmV6b1dVVVZGUy9Mc2RmUEx1ekp1c3pKeEtrcUo1YjNPQ3B0blRMR255cExSbHppL1FqTms5dVVnRlVUZ1BCQ1FKUkRIZ2t6ZUZsVjdOL0lKVEZIZHRzVmNZcGVyaVhlUmNaY1NqVm5hTnJONzl6NUtCMDN2bjZuQnlhR2RxMnBSMWpLeTZ0bVpEbzVUVytiNExKQXQwNHVRaFlCTW1ydkd2QmJmK1Vlbnd1c3NjV1YzOU5YVVp4S05CR0wwN2NrWkFHYVRNN0hQdURTWVpuVDRXSXY0b3I1VFg1c0ZrZ2Q1MXpoYUxmeExuTzZVOUJITGU1MDI1NUVyaXVqdnhyUG40dnc2dml5Wlh0NDlGbWxEMm5BSWJORjlUR3BUb1laQ3I4TU51S3Mrc0YvSmQ0eVNmRnFVYUR4TGJBeGR5d21EK2QvZ05NUHR1ZFdmTUY4eUc4QXE0a0dNSVVwa2RwVjY5b0ZzcGxHSWFRZzh6TWlidDBoTG5hYmdWSGdkTlZZL3lPUFNaQmoxcXNuRG9yTjhweTR2bWFld0tyc2pwN3ByOXZPZ3BzbFc4eXFJc3M1SzR0NHA5VlJ6cG5RcFdYL2tuRW9NWW5tdkU3Y091YnhKN1Zic1Z2blJON3kxa1NWSDlvbWpuSHZNcVFCaFpBUzRPbmwyUzVxNmovaDJlVnVVaGpOUjFlNWpVMUVhazNIV2FScU4zMXRMaWpvYUxRc2FtemNWbVN1WnNSK0F5WE10cHI0bUU2d3BNNjUyTkJJSHVXdTNwOUVDMlRRSkJFMEVtb3o4OUcrYkpxT253dXZVZGhtdjE1c1lVa3pOSEt6cTlBWXgvcUJPQ0EzSFhhbHRnMS8ydGVYdmszaEIvWW5JaExpWlNKNjBHOHpGV0dIaTlLQm1KRlZaMnV0SWMrRjJLclNzby9ReW9Ma2hYSm9sQjNyRVllK2lNQmdRbVFBQ2pZSDNLVGJpaUJqOVhrY0dya2J2ak1YazJYWnNNbEFxWlQ1bUkxYlBmK3BwYzlScFRyeThKUVowT0p4Yzh2VFlXK2NlWXI2cm5ZU0gvNWx5dHFwVE9Fd2xVbXVRU1VJZ1c4S09md3NCMVMvUTUwQXRodW1KVHQ3cnJIUHRNdWFUYXpXcHF2a2hnZ3daVGZJU1MvLzRFUGpGQlRVZnpRWnJ1emVuTGZkQVpoenk5SitxK0UwTy85SWloV1llbWF3N1ZOcnJ4SzJEcXptNU1WN0ZGY2RVYkVhWERDMzJTMjV6UWEwU2dSN2RoU0RmTC9YT085YVJMbFd1UW9ndjhyWkNVbzMydE1Lb1ZzdGRLZXJ5MUZxamVIbE16TWRUVHBMYTNuRXIrcjUvc0t4bEpFRVdOdWNXQTlsc1JZakhDS2dxMHA4RlBNN0o2MWpEQVRVc1A3QUJhMUxOdEo0MFdYS0pydDcxd0FOMzNFRmZvZjN3aC8vMko1OXVpem5qMGpFejF5L2pHZWZGUEQvbkc3c1dLN0doSmZXU3FiYU1SNllKM0pJWmt4a3E3WFhpMXNGeTNLSjBJVDdOSklPMVRUTWZLOWFtZ3BoUHZjV0E2QVFRV09EcUZKS1BhdlczZmF5U2JGZmtGVlorNkJPUlRZeDlMVlZzY1o3N3FkV1BXRlV1cmMyMFkwMUYvRWxQeXhNMThzK0ptbUE3TkVRRDJRd1pSRklFVkdmVTFTcWtMRk1UbUx6WDJlS3FhdmV5ZTB5MEcwR3h6WnIvaWp2NnpKNWVaei95eTRQeGpKOHBZOVo2aVZXOHdTRzdTM1QzVU9HRVJlS0hmejNhc1dYRnZCelY1akxpcGIxT1hCSWJMVmE2RXZ0bzhjMnJSaloycEVubE9MV0ppRThZQWVsQm1PMjIyd0srWFFVM2JKOVQxeXpSRnRHTUF6bEd1blREZEVxRDJPbjZyRTVUNGJramxXUlhHS2xtYXpwL3ZjbWNlenFKbHhCenc3QWFUNnBiMUVBMlV6ZGlDUUluY284T2sraFUvMC9lNndnNDlxeUNETmF0YnBQNktLMitMc2xJYm9tOC9mTjl5NE5RVmplbHBUOFI5UmFwY2U1TmFGQ0NOUnlMOWN1c3hiWkVhQnFybitiNnh5UmhYdmNkcG9tRmdkSmVwNkh5Y1UyZE5PTE5CRDFtNlJSbXl4d2JoUnhJSEQ4Q01paGRIWnlQZWo3c2llbE1Ubm83Vmo5RUhtMVhMVkZpQzFRQjlNY3d6aUxlQkptcHJ0WCtiWk1yQzE5N09sbTlkOGw4bGNGSG1NdnViOU9vS2xkRWRyYzdwclpBTmxNSXNSZ0J0Um5EY3VUVGlzN0V2WTdhcjJZN21OclR1THFhSzVOaTJ0V09oWnp5SHN4dFh2L1E0ck9qUjh6KytJbytoSGtxays2MUdUbmVZMTVYZ3RyZWRpcEp0eVpMOXh4cmtZUjFLUzZuRnAxWTF1c3dQMSt1c1ZndlhwOWRwL1RpQ2loYWNtMkJiaGZDRTBCQW12cWR3Ums5SkxjOE9qdjJzYmFKd1Z5Y2wwb2NMZnNFNUZTQzFyT3FOMVFXeVVBK2xYdm4yK0lFK3JPemw0ZHhNV1ZWR3hLdTJWelVVMHhPdUNXc2MxdU9CeXlRTGRHQmZ4MEJXUU9mbFg3a3hMMU9WOVZoZTE2clR0WFE3QkxKbHdYdC9wQzE2VTdwVXIvZnB0K0RmTGpKWEg5eGt6YmxJSXRKVnp0NVZuV1l4YjN4V0pvSk5RblIwN3hrdks5TVdSTC9ucm8wNTJrbHZjNWNPMWJ2dER3dURiTllQVjhyWTdudnVlYkJZa0owN0FpMDZFNXREOHpsM3pBYlgwOHNlbmhscW01TlQ1UW55bTd0TllZalVpYzlsL3FWanovMjdML1ZaUFY4ZmZvRGoxeUpyOXNmZmZZSFg2cW84cHVicnBPVG5hOU1sYzd0TXR0ZUdrOENTN25adjY2TEw1QXQwWXAvSFlFbUlXcjNPL1QwcVFwUDBPdFE3Zjc0bjd5ZHdlSHJGUi80K0NOWE5DaGtjZk9xOWxCOWdybTB6bGpDdTg1MDEvWGRDWWZyWDdtRno1UFQyRW1TdjVxVkhDWXg0MStPOW11MmFJbWN2UnFUYmVrOUMzbmVUS3RXTmFtQ1lMRFhxVjk1OUxIM1AyOHJ6ZVR4dHo3bmtTdFA3emhVeTN6THRpTWhJK1ZtOWJNa2hDYUlBRmNuL3l3WXQvNGZmK3czWHBEZTgranNMYi95eVVlSStuVGJ4aWJ4R0t1bGNvZDNiTFlzemdLbkZIMXlpd0poVjk2SHJaQmdOZ0E3WWpYZmsyV1JoS2lLbngwa0VmNS9KdkhaODNCeW5EU0VUVmVFY0l5QXRGZ0ZOV202Z0pxZzF6R3k0dnFwcjR2d1NqaGRuMWxNNFBtZkhNMHFkRUtPUC9mT2libnJNR1BLaFdSR2laNnlvM1RtVE56YzkrWVloU0ROdHZHY3BIeExsSzA4M1hTZlUyTXA5ZWU1aGJqU3BOUW5KSFJGVDB5bEhZRlFyL05ycE5wMTdlUjEzc3g4aDNtNlJsa2dqdUk1T0kwWndiRWgwS1g3a0c5LzQreVNwUmJpc2E5Y2Qwem00UFkwTzNkSnBPZ09zOFkxNHU5eElPekt1OGY1RmtrKzBaRnM2Ny9MV25LR2NScDltL3JhYzRXSmYrcC9rL2owRG1hU0VzaVdzT00vUTBBY3ZyYk9uS1ZNWThod0Jac2xMT1JtSzcyV1F3U05ySlJvWDVOVFJ3SStIYXY2VldFNDFOTFRvQUk0elRzTFhPMmtQTG1BK0JnYTU5Qk14TGRLNG0wdEV2eTBSMEpHUm1zNUpVeVFTUVgyS0cyemE2bVlXYWxyd1VXbE9uOER2WTVyRG84eVN3WmVodW9lMDR1OTNvbGIwbENEeVBnUjJLZjc0UFVOWmJ5T1RFaHJtcjZFNjREdWhheXlTRGRzbVloZFpneTdOaXdkRlAwRmx2eE1uMEpmdGl2QkRnVnpseGozaXE4Uit0eWZOb25SSE5URUFvRnNPZlVnU0RmWjMzMlpOb0FNVjdCWndyb0ZybVBKdFJ3aWFHU2xKUHU2WEh6OCtTM1BlZVRSWnpVbG5UN0ZuTHZxZnlQSk5QOXY3M2ZUaEtYN3oxdHA2Tm40MTBUL1dJdkV6NVkxRGlQSVQ5QzJRVWtqRFVwNlE2MzJ4OXBjWFpvbXpjUnBHZzBLQkhvZGFTVW82OXpsV0w5cEU1TjdNMFJxMFJHeGxEUTBsVVdnT2dSNFBjYTlna2g1bFBFNk5lbFhwYlBNMGpseWpqdGkyK1ZwNUhDRExBaThsbU5aL1krZUE3cGVmZWM5OHY4REhUMHRDNnRuKzlwZGQ5ejVFdUhMdjZwQWVBUFpNcjBJS1FST0JOVzlXWUhEY0FXYkpheGVrSExHUDhzaGdrWldTckJ2eUYxdTZqcWo2RnVNVkJXcHQwMGVJNVpiN2N3VTdBdmpvdm9Vd2RVN1pJM1UyZDlTSWwxaXo4OG5TSm84ejY5dTJxLzlrRFRab0xlalZJVCtqdXAxSE9jcnVLeHE3Y2xyQk5rdjh5dGVCaVJNQkFIcHBGSzFkRjZsdkU3dFAvSnRqNThaZVpUeW04bTBYSGpaUjRaR3Y5Qml1WkRydFpwNEZueW1KdXJmMFhOcFYyT0xQdDNQNUkxUUlKc2hnMGo4OHJzQkhjMHB3c2x3QlpzbERCdkc2OXgvOTZ2dWV1TWQ5RUtCQis5NDRFMHZ1ZWQrZXg1eS9xZTFxbm50TjEzV0hESEhqeDJycFBxN3I5eis2SC80cVdZcXRlWVNFZG9LODBpblVqWVJjT3phZ1pkYjNvM3BtMjUvS2d2VDVjaE1kaEt0K3RXNlVnSzlUdTJub3pQRzc0RTdYc2dBL2hRamVQZjlyZWphY2s2cHRHVGJPYkpCNEFMa0pRMFdSQ2FBZ0V5YytpcmlmSFQvM1M5KzR3c2ZmUEFkSDA2dUR6MUl6ODZMNzc3Zk1ZeFJIYklmV3lTcmYzK0w3Kzloa2YzOC9BN29tUlNKYTJsLzBPTE02SHI4MXpXcUhkVG1LSzc5Wk1kT1RlT0JiQ2svQW96QVE0TC81c3lBTVVHdkU0TEpzK1J4WVF4ZmNlemkvd2duZmIyZDhtWEprUUxIc3hqenRsbFErbmIxcitWZ0ZIMi9NNE9ZbmQySHQrdWdlbmVPdlRwRGZUNGcxT3ZZaGZiSFpmZlNuaitkVW1TK3JwQURpWk5CWUpkcTJrNDFXYzAzU1ZkMGR0ZWQ2aUZ5VFJWa0daMFE2MmtXSFNVMDk3NDN0ODVlOVphdkdLQmo3bjF2dWljNmU5V1BmS0JUeUJqSVZxampvaVdxRzErTTZ6UmhNbVZlcDFaL3hqZFIxWHoxVy90T2tLUVgveUpIMHBlMzZDR2lxK05JRTVJOGlQSG81VTlmMHJydlpjWFBpRXlqK1hUVnZ2ak5yZGY5bkN1MXh6YTRFZ3BvMVh1ZEpiWmlzU0JMTmMrb0xUMFg4aUp4bkFpczBMMnFxUFd2emEvem5ZK3ZueWkybWxuWGlsbVFPaU1JcUczVG41OFJhOG5NYWZNNnhjZzE2RkZ4VDN4ZEVyZmkzYlNqZG9CNVZtcGNlZktqdSt4S0tLU3hmZDRoa2tleWVxL1RKaXYwZDUwNE1uNFNzVGkySVRnNFFSb3ZBZ3QwSjZxWjZTSTc2KzhsYlhKOW45b3c1cmU5Uld4OWZ6SlNaZ2lCaHR6eTVkbXhlS2E4amd4MSttNXcxWnQySEV2cndpNWpGOSt1TkpmQ050M0lOVmRDSVcyWHBQeXpmRzdSNnIxT2k2eHcrK2JVZ2hOaTJVeGpDSndmQXJ6MXJNSlI1enpOZGtYM3ZlVS9EeW9RMTdxQ3pUZUR4SkUrUlFpb3hxMXN1M09lQlpncHI5T2pSOFhibkg2Q0VuUHZlMHFnbFcybDNwRlF3cVg5YzFibEp6N1loTElEM2NxOWpsVENBYmF2azZHclduRVJQQzhFWkovYTVEUG5TWmxaYXFjbWo5RHM1TmlqZTFsNE5tdnFpakpMWHFmZUluRFhmQkRLNCtzNytuQXozNWN5VTJhOG5hRDB4SWVZTUtDOXo1bGZ1ZGNKMkV4UWExSHhPamxUUURnSEJIaDh2RHp4ZkhtSzFUY3hNSEZqa09Fb0NNenh3MXg2WW4rVUhFZVduU1d2STdaMnZFWHVNdmpIN3VSOVRpdlR6ckl2S0x0Q1V4dm11STVzSjF0Mld6MGNkWW1MdWlpeWRZOEdIZzU5eHBNRzhtUVI0TW5PbmNsbVNibXRVSzU3RTg4VkdZNEJBYlZ0dXVDRS9CanlIRkhsTEhrZGRoMzVGeENtQU1oNFpqV05HZ0YreU1yTlkyK1JRTWZRTVRneXpIR2Q2cjNPRVZrZWJ5Ylk5ZXdZWUVOTGJLMFlYSEp3REkwQVY5dkpqenAyS1ZmVk14bmFjQWhPQndKOEs5MmZDWnNPK3h4V3pKTFhhUkM2QlcybHJHZnNPTXBJcERhSmx1dmRkMG5BNDhMY1dSQjFnWE01OWlhN0V5cWZZV3VSRVdweThMS3Z5RXZFc3VFMkI5UUpJOEJiWkNhK3dzTGZBQnV3elhIQ01DQzdJUkZRUzlabFY1T0h6S3dpc1ZueU9rMTZWRFlMeWszSnZ2UXRUaXUxVHNNZXBDZ3pseDA5enNXVlVFU3IydXVJODkyV0hHLzBGZm1JN093WEdZVzB5U0ZBOTJMaXU4bjRzZmVNZ3lkWGNPUlVCUUlOdXBYbnNUSTRpdTB6NUhYa3pNMWhRV0diaFA2cE0xMGQxeWsxanpITWM5a2dBMG92QmxYdGRXU2FiMDlnV1BEQXdac0owTk4xMXBSeklKNUhGNEEzRTJDd2V3NDN1L0lzcFpOWnRQQlFlWTRWS0p3aHJ5TTd4QTRLeXJ4T2o1TGI2NmhiczFrZ20wdXFVOHRjMW9Qc2tnR2xKMHVxOWpyN1pFUThaYi9pYVZrWUR2UjBjN2Y4bkFnUDA5M1ltWERlSzVSbmY4SjVJcnR4SU5Dak8xbXdzM2NjV1k2dWM0YThEamZQaFh0TWp5amRQWjRwZlZ5SGdHMlF0c1Z5QUpORTZlTTZsZThtNkpJUnlXWUNEMXk4Z0wxVHJtamdIaHNDdlBPeFlMbHlMUGx1bGU5U2pjVU9LQjBSQWU0Y3A4LzdpTG9tSno1RFhrY0dMUDBDYU5qcnVNYzZzcjNOMHdUN0ZQSWt4SjR2MFVtWHdkaTJNNm1BV1BWWVo1ZnNWZ091ZWQrWFcwNkk1YmpBSkNSTkZJRld5WTB1b3h2SGRXNjIxcDlITC9QMXFVRzFiRE8xYlpwdXhBeDVuWUV6YkcxNmx0eGVaNTlTeW02RTVyMUY3cEdUci80T2RWeW44ckZPSzdYN1J0OTBIem1tc3BPSHZqS0RQam9DWGJwam5kSFZsTkRBYTM4N0pmakJPcTBJY0IrejlKek11UmRtaHJ5T2JBa29HbjFzRWY2YlRrUlgrTmFVM1NoRTZzcWRwQnpxdUU3bFhvZUx1aUVvOUR3dm5tUDNQZWtwSGVkdEFWRVE0UDVxVWIydUhxWWU1YmhZdlZwb25EUUNhdWxnNXRab1o4anIxUHhlUlc1MmdWZHEwMU5XMG9YVWFpY2sweWxUalJZNGwrTXlFc3hiOFF5YmhrSXpPbkFhdzk1eHpaa0M0bmtnd0RXZzNLaDZWQ3QzSzMzajZLaldRSDVvQkxwVWRTTFBZejYwMHZFTHpwTFhhUlBBQldkdXhPLzNuWkMxU0xKSTFDbkVqWE9wTG1pUEJId3ZnblBtSU1TS3ZVNk5qRkRIVzI5SU5oWFllWk03UGV2WVJNVFBEd0Z5QXVWRzFTT2F5bFh1OVNQcWdQZ1VJTUEzc3ZCOUxWTmdvOHVFV2ZJNlM0Und3VFRadmplWlQyS1g3MDZ5VktrdWFJTUV5ciswdm1xdjB5UXJaSXh6NHB0R0k0N1B1ZW9DYU9lRXdCTGRzczRFOCtiM3c3cUh3Uk0wQWxtTmprQ1BidVFzemx2TWt0ZVJUK2I1bjVZMjNRQjNheXJmNWZFc2NoVGMra1pKSjBKZFZvOEJCWmxVUGNOV0k2dWxTYUhWbTJWbnZyd1hjTU9aQXVMNUlNRGJVTlltbVBYSzdPMjFuU0E2czVOVnZVVVZ4emVqTWMzRm1DV3ZJMHNXM2cyZjRscmNyYW00cS9MUE5YY0pqMHZjUEs0QzVWZnBxeDdyOEtIRFE3TDZ4RGRydzR2WGl5V0tCZGF4STlDYzdFYm1yV0hxNmRoQlFBWmxFWkJ2bWxRL1YvcVVPOWJLV2xLU2Y1YThqcnllL2N6WFlKNVFZK3BwVGZub1RmbDNlZFo0aW0wekhNL2hqdXRVUHRaaDcwdFcvNUozVWFxUm5PY0pMeG80eDR2QVV1SFVjZFY1ODlCcXRXcWwwRGQ1QkhoeXhkZm1qV0ROVWZrT2VzbmNac3JyaUxHdmRKZFFGdFk4V3doN2NuZjZic0VDYXFQVWpKa2MxMWxMMWZtOFk4b1FCNm9lNjlUYU5Pait3SHU5aTR3bGZhbHRMdUpqUUlDcnpzRVk5THBWTGszVXg3bHRBSFYwQkZUYjdXbnpSbEEvL3BjbHpaVFg0UVkxT3VzN0FXMVFrdS9KbGJRaDFtdHBCRnRpczVjYzEwbmJqb2M5NDY2YzhaVjdIZkYrZmpEWXpPT2NGU0NjS3dMTlNXNHFveTZ5ZDU3NlhGRkE1cVVRNk5LVDdHM3pTbWt5bUc4YllpT3VvV0J3WkxhOGpsajdoS3RVdjhnM3dMZXR1c1dKcFQ5QlVKTXB0alZYYms3YUFtZXltQ1MxUFd2NVNYcjZYN25YcWYwUE5pUjZVWnFER1ZncE5ZQXpaUkViRXdKTEpUZXVqR0lHN3laSk8wZWpLSUxzdVNJZ3N6dSt4ZHNSTEh2UytOOWdQVnRlcC9iVjNKNStSeDdTRzFwRVAvTjA0Y1VqRGRYQnB4YmE1OG55Tml5eENRbVo1ckU2U2JqNHYzcXZVL3ZZUzZOWGY3MG4xem9odGVaSkEvbThFR0JQc0R5aHpHbTdTZm45L1JPeURkbUVJOER0elRoZWJOUVlZa3RVdU5YQ09XTmVwMDZ6QTFIMFQreEMzdFppOG8vYVpJclhiMy9zZlpKSWl4Mi85YWxIbnU1Z0tTQVJPdUZUYkYweUlYMmNid3p1aEl6QjZ4U1VxRVlUYkFWbm5vb2trVFpHQkk0bU44VkdqOURtR0VzQzFaTkJvTDVGN2MwWW5tWHFsbTZNdXdRejVuVnE2dWpOdDNjTVhEN1c0aHZ3dlFaTlJTNUpDcWZHVjhrejRNMFNuWWwxeWlJOUw3UVUzR0dZc05mcFl0ZXNvODEwU1lJQUFDQUFTVVJCVko2Y080bVdFQ2YwUWxaK2d0SjU0SE12Tnd3WUZvRXhiWnV1MFN0ZXhqNy9PbXRlcC9hZUZqMDEwZFZmem03Vy9POHdKZnBuR1NVTExVaVMvdFBKRWdOQ05Cc1IvSm0ySm1XVHJ0THVCcjlNWjdKZWgzZXdqYjFTQlFBTEZoTUI2bUZPYURmemt0WTNNbTFBYkpZUTRFN3VVTXNHQXdyWkcyWUZmSUJPTzNubXZFNU5sbkI0dnV3UHVTejFQM3Fib0I5OW0xMHlpUk9FMXVWazh4TDVERTdmbTJvbWNFYW5NWW5tNlR0bXFqYzJXYTlEUjBTZHV6Rzg1aUZoTWdqMEp2VjVWNXFZT1p4TWtaRExHQkZRRFhmNHFuT3dLVnZCYXdQQktuT01zK2QxYXBkMnVYM242NzY3Vy9KUFA5K1NLNWtRZWtsNjhoOS9aZFBON2FDdVJORzlEcktESkc5TzJJNFRIZzRmSWszVzZ4QjJhdzdqUVRwdkJLaWY0ajBBWGFWdHRLNlhMajVXcVJlNkpvdEFWMXEwMWNvenBmZTRwQk0ybFN0UEZNNmcxNm5WdnFxVk9KSDQvN1g5cER6Vy82M1IyZDB2ZnVDT2QzejR3VHZ1Zk5OTDdtbEYzMm94RElyU0xIaWdvK0s1cS9SVFdidHBhRkFHbGIrYm9EQkRPc3N6b2VXRFFqT1FtRWVnTzVtMzR6V3lTcHEzQVpSWlFZRDdxbU41VXpsMXN6ZkhEc0pNZXAzYS9QTzJCSFgxOHpKdGthZHl3STZDQndkc3pKN0svOGtsdHI1TmRLeHpNb2s2VmZrOXVCQUs2VW1jd0NDRWFodTJNRjRIOWVscDB2VHRWRjRTWGxLb2ZnQmxtem1iWG9kSzhVVWZ1dk1scmJQNzducmgzKzNZWmFvMFRsczZBdmU5dGVpR0hhcTh1MUg0ZXlvbTZYV29UbDNyVkFvUGxGV0dRRHZ0dEZTbU1xK29GMFd2eVZOQm1URUU0bTNUbmNyTlptOVd2VmJiekpuMU9uWkJ4aGFueHVBd1NEa3h4bXNtTkMxM0VDVENUSlAwT2xTbjBPWUUzNWtKTTFML1p1d2JQZVphNkhaTStMYU9KVHUxYlRwd3hibUVCVlEvSmpFRkQ2OHo2SjVRWXhDMmVicEhYbWREdEIwRlNnanpCTDFPSFczT29MdDludW50OFU5dTBFa0FkRHZPOHg1WGxQYzZ0VFhqMkRiOUVHa2R3NzQ0dTlUd09qWWl1WGc3OEdVbC9CV2ZQMlBwdnhRNk9wS3NlQ1oxV1VKai82RTZoVFpuN0NnUG5RSDFiOGI4eE5QRURHWlloNzQvMHlPb1h2QTdoc3JTcE1ib2RQemxoTmNaaURIZDRxQlZHaHBKeU9qMFBlV080VTNRNnpRbk1Yb2VpQ2NZZkFnMG91RERZVDRWeFhTYW1Oa3A1a0RxTENDd1FzNmhWTmMyc0ZEdllyVjdnY3dqc01IckRBYVA3dkh4WUs1YWpWZmkvdWxqWDBjcjlrSHNzVW8rNTdNWW9uNWtIbXB6SmxDalJqYno0aXFnTXp2alBTdlJqQUozeGx6Y2V6QUxKZWVPNmpoMlBQS3FUbUJiTnhwTThEcUQ4WnZmQ25zZm5ubzFLZDIzY20zNzFnUmVRU0dGN0dhdmlSdGNhSENjQXdJZkNUMGNOcHh0cFhhNURKY0ZwQ2FBZ05vMnZWRjVUaWZzZENheHNSNWVKK0RlM1JybWRXcVh5SUhROWZjQ1ZHb3NLNU55QnQycmt4bFRhV1ZEc0J3QzdjQWp5ZVcwSnR5M2xUNGtuVWppZjRvUUdOZTJhYlZhRkxaMWFqUTQ0SFZDOFB1eVRnaFhyVGIvZFZ0bkwvdWFNTjZVYSs3OXgybDRySUZML2JHcWgvTFJFWmo3OWRGMUZHaDRUa0Vha21ZRkFYcXBFVjNWYjV0ZUY3MmZuUUFNOERvVEFCbFpBQUVnQUFRcVFxQXQzcUZma2JaVXpSK0wyb2xzTjRIWFNWRkhBQWdBQVNBdzdRaW9pYkRQVlcwbTdkdVhhN2xxeFE1OThEb09VRUFDQWtBQUNFd25BaXZpSEE0ck51NXlTem1kczRyMU90WEI2emhoQVJFSUFBRWdNSVVJakdmYmRMMnRuTTVrdHRZYlhtZTdCTWdMc1pYeXQxeENFS3hBQUFnQUFTQXdIQUwwVWlPNkt0NDJYVDhTcmZRejNnTmpjWkdUMlR6SnRJelgyVS9NNVArRDRRQ0VGQkFBQWtBQUNKUkFZSXNiM0xOT0NZa0ExdFRwVE9Eak9tUU92endzdlU0RDdFdFlsbElwQ3F3bVZQd0RBU0FBQklEQXVCQlEyNmJsZlkvVlpmRzFXV00ra2FaY0ZTTE90SXpYNldXR2p1T05RTlVoQ2sxQUFBZ0FnZXNFZ2JhMHUvMHFTelAzMDFwYjNxbFNzMDhYdlpzcnU4cDQwSlZNck93cllIeTJnQTRFZ0FBUUFBSitCT2lsUm5SVnVtMzZVbE4wcXA4SmZNNldDcmVnNVZqcVBldlpUQ0JwMlBURGhCUWdBQVNBQUJDb0JJRVRhYS8zS3RHbGxIeDVTM2NCUVcvWEh6bjNucDVsbVJmU05uWEJTYnhGWWVTaVFnRVFBQUpBWUpZUm1KTlc5L0hxaW5ENTdYbzdIa1hiMWFrdTBHUU1XY3E4YnRRd2RnemZGeXF3R1VsQUFBZ0FnUXVJZ05vMnZWbFZ5ZXRmWlRUakZEbXNTbldobmkwajIrTkNYajFSelM4bXdwT1pEZFR6UnhnSUFBRWdjTUVRYUhLTFc5VzI2Ym4zbWEwLzYxNmNCS0NtOHlqeDVyY25zWW5aRmU2dUpsRXE1QUVFZ0FBUXVPNFFVRHVPS3puSVdmK1R0N1d5OWpzSmpmVkRHK250c0p4SCtGcFNJN0ZUL2Ura0doRUFBa0FBQ0FDQk1TQ2cxa09XUjlaYy82T2ZhWmtOZUJ5cmRIT2MxMHhqV2FmRWQrVHFsdEZZMlBGQ2pBUWdBQVNBUUFVSXFKbXBFVCs3ZHZ1ZmZQQWxUby9EeElsc0M2TVB0WnZYV2lBMk41dGlFL25ZZHFCcFlBTUNRQUFJWEljSW5FaXJ1emRFeWQ3OTdpdTNQL3Jzdi82aE8xOXFOOXhtZkcwSTNhVkZ1bWFlVVJTNEo2L2V0QVhENStaS0d3a0JJQUFFZ01DRlIwQnRtN1piM2tyai9RbUFiTHo2VTFuL1BVSFpmaUpmMUo4TkVnUVRFQUFDUUFBSURJSEFRL2xXdDJMS0pENnVjMXZMWWZTTEF1QjRpa1B1YkRsQUVDeEFBQWdBQVNBd0RBSk5SN05iTGVtSlljd3FKL094TGFmSjN6aElTLzJ2T09XdVBYZVFJTktCQUJBQUFrQmdLQVNNendNNG0rQ1JpV1ZleERsVUdmN2Q3L2hzL1BSWEZDcjhvbDJmNExmajFFNGhja2dFQWtBQUNBeUp3Skd2M2EyT3ZqR2thU0ZpOVN1UHZ1K0hpMHk5K3Z6blBQSnVoNlozMy83WTg5d0RwRmpiUC8rdm43elNjUWlDQkFTQUFCQUFBc01qa050dlhOU0NENWwyTUx4NWd5UzlZeFhMMUk2bFNIMncyMkp5UkNjd09XaFpoaWdRQUFKQTRMcEdvT2RvYXFzbWpSRkFlSjB4Z2d2VlFBQUlBSUhLRVpoclZlMWk4dnJHK1RwTmVKM0txd1FVQWdFZ0FBVEdpTUQ0dDAxSDBUZ1BYY0xyakxGeVFEVVFBQUpBb0hJRW12bWhTZVdVN2NxdHpoVEM2MlJZSUFRRWdBQVFtSG9FYnFqY3hUZ1VIbzRSQm5pZE1ZSUwxVUFBQ0FDQnFoRlljamlKeWttTFZWdXQ2WVBYMGNCQUVBZ0FBU0F3N1FnMEtuY3hlWVdCTCtFY0RpcDRuZUZ3Z3hRUUFBSkE0RndRT01rN2ljb3BZLzFjRGJ6T3VkUWJaQW9FZ0FBUUdBNkJ1V2UvZit6WEdNK0lEbGRvU0FFQklBQUVnQUFRQUFKQUFBZ0FBU0FBQklBQUVBQUNRQUFJQUFFZ0FBU0FBQkFBQWtBQUNBQUJJQUFFZ0FBUUFBSkFBQWdBQVNBQUJJQUFFQUFDUUFBSUFBRWdBQVNBQUJBQUFrQUFDQUFCSUFBRWdBQVFBQUpBQUFnQUFTQUFCSUFBRUFBQ1FBQUlBQUVnQUFTQUFCQUFBa0FBQ0FBQklBQUVnQUFRQUFKQUFBZ0FBU0FBQklBQUVBQUNRQUFJQUFFZ0FBU0FBQkFBQWtBQUNBQUJJQUFFZ0FBUUFBSkFBQWdBQVNBQUJJQUFFQUFDUUFBSUFBRWdBQVNBQUJBQUFrQUFDQUFCSUFBRWdBQVFBQUpBQUFnQUFTQUFCSUFBRUFBQ1FBQUlBQUVnQUFTQUFCQUFBa0FBQ0FBQklBQUVnQUFRQUFKQUFBZ0FBU0FBQklBQUVBQUNRQUFJQUFFZ0FBU0FBQkFBQWtBQUNBQUJJQUFFZ0FBUUFBSkFBQWdBQVNBQUJJQUFFQUFDUUFBSUFBRWdBQVNBQUJBQUFrQUFDQUFCSUFBRWdBQVFBQUpBQUFnQUFTQUFCSUFBRUFBQ1FBQUlBQUVnQUFTQUFCQUFBa0FBQ0FBQklBQUVnQUFRQUFKQUFBZ0FBU0FBQklBQUVBQUNRQUFJQUFFZ0FBU0FBQkFBQWtBQUNBQUJJQUFFZ0FBUUFBSkFBQWdBQVNBQUJJQUFFQUFDUUFBSUFBRWdBQVNBQUJBQUFrQUFDQUFCSUFBRWdNQkVFUGpvdGY1RThrRW1RQUFJQUFFZ0FBUnFsNkpvQXpBQUFTQUFCSURBUkJINDc1OThwSk5sK1BPM2Yrb3JzdGgxSG1wRTBlWjFYa1FVRHdnQUFTQlFBUUwxNXRuZGQ3M3hoUSsrNDhNZmZ2REJuN3J6SmZkRWUwTnJ2VEdTNit4K3VsUXdXaDVhMld3SmZvVEt1ejFiSnNOYUlBQUVnTUI1SVBEazJEMWtmMzgydEJrTG1aSWtOTHdMRzlxS1VNRzUveGZLT1pqdlM3bTg4RHFEZ1FJSEVBQUNGeDZCV3hML2tQNS9kbWhNOWxNZGFXQjFhR1hqRnJ3dGl0YXF5dVAvU25uaGRhckNFM3FBQUJDNGpoR2d4dGU2aGgrZTNQYW1ld3hkOTkzOWx1bEY3aWlLUGwyTmRlLzhabFZxZUoxcThJUVdJQUFFcm04RTZyYy85b3kzeGM3aStiL3lxVWNXUnl2dS9LOHBYYS85WDZQcEdiZjBaVGF6TTJvdTg0OCs5bmQrT0FZUE0yeWpvZ2w1SUFBRUxnNEMxUEduNjBWVkZGZ05ucDZvUXRVNGRjak00dkdvT2F6RUh1ZU0vekhXR1JWT3lBTUJJSEJoRUdod3EzbXRrdUtxN1FrYmxlZ2FveEpaZ3hwWmYreDFQdlBsakIrOHpzaDRRZ0VRQUFJWEJZRjFialgvb3BMU3F1MEp5NVhvR3FPU0xoWDQ2c2o2eGV0Yys4YWF1RnA0blpIeGhBSWdBQVF1Q2dKYjdIV0czekt0dy9Ra1ZqWDZpb211Y2h4aDlyT2pUd091UksvNmtXOGc4K0IxeG5HUG9CTUlBSUhyRm9HNmVJck5Tc3EzeExwR0gwVlVZa3VCa2haWitZV0M5SEpKOERybDhBSTNFQUFDRnh3QmVva1lYWHVWb05CbFZhT1BJaXF4eGE5a2pxMDg5YWVYVElIWEtRa1kySUVBRUxqWUNOektiWEJGYjYrUkphTHFSaEZqdWpHeTAyNmpNdVh3T3BWQkNVVkFBQWhjQkFSdUZxL1RxYVNvTGRaVnpTaGk3aGx2dTBmVXNVcTZYbDZKZ2FKRVhobDNXSmsrZUozS29JUWlJQUFFTGdJQys5eW1WN054V3FhdUtubnBmLzI5TFRaTHZ3NHF1eG15NTZGZm1UcDRuY3FnaENJZ0FBUXVBZ0lyM0xSL3BwS1Nxa09paDZQcnVyU3IreHNWM2hsZGJheGhpUlZXcGcxNzJLcURFcHFBQUJDNENBaTB1UTMrODBwS3FyNTIwQjlaMTN2WUpQdGFHMWx0b3FCTHFpdmNhSWV4VGdJcy9vRUFFQUFDQVFoc2NmTSsvTHVtOVJ6VWNSMmRNbFQ0bDlpaTNIVThsQzZYMERycHJuQ2pIYnlPQzJUUWdBQVFBQUp1QktidnVNNE5pY081NzY0SDB1dU56M1diUHd5MVJSbDhmaGhCdHd5OGpoc1hVSUVBRUFBQ0xnU203cmpPWlJsOFJWZC9hOUZsYmdXMGlvL3JZRjJuZ25zQ0ZVQUFDRndjQktidXVNNFJEM1hPZm01OGQwRDJQT3hVcHg5am5lcXdoQ1lnQUFTdWZ3U203YmpPbDdEVHVibzhSdUJsejhOcWRSbkE2MVNISlRRQkFTQncvU093ejYzODlCelhtVyt4MDZsdTU0RGpCc3FlaHdwemdOZHhnQXdTRUFBQ1FNQ0RRSmRhK1NrNnJyTkMxbHpyZTJ5dGhyekVKYTVHbFdpQjE2a1FUS2dDQWtEZ3VrZGduZHZnS28vcmpEU0trTDBOaCtNRnZVc0ZmcnpDTE9CMUtnUVRxb0FBRUxqdUVXaFJHenc5eDNWT3lKZzNqQW56ZUhNY2x6ZSt6bDViUlZid09sV2dDQjFBQUFoY0VBVFVxOU0yS3ludEVqZm1JNDBpTHBPQ3E1MUtqTWtyVVdkWTJjYnN5bk9WcDhEcmxNY01Fa0FBQ0Z4WUJOU3IwL1lxS1grWFcvT1JQb1g5TkZLd1Zva3REaVd5YjRKTjFDNEhXMmtTdkU1cHlDQUFCSURBeFVWQXZUcHR1UklBWklsb3BFUC96U2o2ZENXbXVKVGNvbm1iT0RpU2kwenlnTmRKa01BL0VBQUNRR0FnQW1yYXFUT1FMNFNoeFczNWFRaW5oNGRQcks1NTBrenkvRzl2bmIzdXJZc21jVkNzZm9Vdk9SRDBteEs4TWtnaUtCMWVKd2dtTUFFQklBQUVHSUVsOWhSVkh0ZlpHUUZYMmtzUTlpN29TMXRzZG5UMmUrN01udkpEYnJwUVhjZDE1ajU0UjlqMS9FNWVNN3hPSGhOUWdBQVFBQUllQkxyY2VsZjVkWjFWVDBZaFpQSWxydy9ocSsyeTFYd2R1dGpuVzBWYkdub3NaNG10TUMzb3V0ZVNwQ2k4VGg0VFVJQUFFQUFDSGdUV3VhMzlnaWV4SEZrdEVSMlhFOUs1dWZrT0VuOG9pbjdnMlUyMi9KcHJrdTFwaFJ2cEdpUm1lNlVtMGNJdXh4Y1M0SFgwbTRnd0VBQUNRS0FRZ1JZM3RsUHlkWjM5ME0vZU5LUFB4VU9NeURIMm1Hc1Zmc2VBeDBuMkxvSXRSaUhvZ3RjcHJFNUlCQUpBQUFnVUk2Q082MndVTXdXbUxuR3piWThpQW1XRnJSMUZteUg4OUFHZVB2RWRjWDVublp3RWJiL21aTi9WSWlsN281Mm9ZblVETDhld0VHTWRIOVNnQXdFZ0FBUnNCTlJ4blVPYlBGUzh5MDIyUFlvb29ZbS9MOWNQNFY5UXVhZ1p2WnpIcEtHT3d6V2tldWZaeXRNMHFnSTNoQTUycnZZdFNZckM2K1F4QVFVSUFBRWc0RVpBdGR4OWQySko2anEzNS9Zb29vUU9hcjNEZHJDZHFDRlJ2Y1VaMGx5YmVUMWM3THZrUzZVN3BzaG9NWGlkMGZDRE5CQUFBaGNKQVhWY3A1b1NpeE93UnhFbFZKTXRSWU9VVE5OS1BDUTZZYTl6bHRFbFZOOHFmcGVwbkJWZHRZUkdpc0xyakFRZmhJRUFFTGhRQ0N4eHd4MDJ3aGlFaTFvaTJobkU1azhuSjdMcFQ5VlNMdjJXaXFpQm11VkJhSC9ic3NhYkN5NXdpWTl6NUJFSThEb2pnQWRSSUFBRUxoZ0NYVzZESGZ1eWhvQkJMUkZaUHFDTUhwcWhPeWpEWDFOK2J0dVFHVFRVcWZXNHhJYklxQkY0blZFUmhEd1FBQUlYQndGcTZVUG50UWFCTXZKeEhiS2tNeWdUTS8ySXJUZjNMOUJRcDloMU5VamtjVlBOaURGNG5SRUJoRGdRQUFJWENJRVd0Y0c1SFYxeCtlZWVjVndHaVZKTFJGLzBEVG5WdExtc3JEZVFMSTJGbmJvYzVjbnAxZ2k3VkdEVFVXbUpRd1hoZFlhQ0RVSkFBQWhjUkFRS2orc2NsWHYvOHhJN3NFQy9RUTMxbW8wM2JTN0w3VWV6ZWF5NDdFY3p4alkzUmRHcXhXUkYyY29STnRwWjJqZ0tyK01BQlNRZ0FBU0FnQXVCb3VNNlBHTldQRmxsYXV4eWV4NDRpcUNKdlp5SG9jMWxmMlpxSEJ4cmNaNmJHbDl6a0FYTzR6cWFnaUdDOERwRGdBWVJJQUFFTGlZQ1JjZDFWcWhCWHlzQkMzbVMwRkhFSmVMTWZVZUhwc3UyUzJRbnJBM084ODh6cWNGRG5lcVA2MkNzaytHUEVCQUFBa0NnR0lHaXRSajJJbXZGNGtacWl6M0FxVUh5UmRqWjViek9RaFR0K0FSOGRMRmYyL2k5TzNBL1h2WEhkZUIxZkhjSGRDQUFCSUNBamNBU2V3cXQxZGJUdHlocHdCcUp6bDdtdU03TnBEbzNGOWVMb2oxZFlVaFlKcmVpeFlTVlhNcGhFdmI4azIrcitMZ092STRIYXBDQkFCQUFBamtFdXR3R2U0N3I3SmI3Mmx1WjR6bzg0TmkwalRrcHQ0d2s0dnpxTnMzVDdBNytVbENQK0kxZGI3WVo1ZU5ZMXltUEdTU0FBQkM0b0Fpc2M2UHRlUTBOdGM5dktBRkxtZU02dEtSL2RtenJYbUZiL05mTGJYNkpTd0cyNHlReVllQm9xVUU1Qkc2MGMyYm9JTUxyT0VBQkNRZ0FBU0RnUXFERnJmeXBLNlZXdTl6OHJvNDd4VWt0V0NMNjRnTmI0djljKzFtYlZPdXlMUVZYVGdscjZMRkE0amJYODR0RnVWeDJpVDgzdVpmaktrV0ExeWtGRjVpQkFCQzR3QWdVSHRjcGljc1N0Ly91VVVUTE00ZG41dEJnQlFYWGpzbXVZclJwTGQyWVFFT2ROUmVQUVdQK3p4dVVrU1B3T2lORENBVkFBQWhjRUFTS2p1dVVoYURMN2JsekZISGI0TlVXemt3VXNCTFB0ZWF5aVBkZ0p5L1NhUWNNZGVTNHpyWkwwL0EwZUozaHNZTWtFQUFDRndzQnRSYlRyNlRRc3NMaUhFWGNIRGE0NklvRDhmOGNPODFzc1lCTXZ0MGFzdk5hanV1c09UVU5UWVRYR1JvNkNBSUJJSERCRUNoWWl5bU5oRFQvcHk2eFhuNi9tb3VOZGhQYzlZRDNldU56WFRLMVdvTzl6Z2FudFQzemU0YWNITmNSSjJXUVI0ckE2NHdFSDRTQkFCQzRRQWdzY1pQdE9hNVRFb2FDNHpyclljZCtUa29kRDByTTIrY2k4SnQwcU8zZlNZaisvd1ZtWC9TbkQ1TUNyek1NYXBBQkFrRGdJaUxRNVRZNGFLbC9JRHIrNHpwMHBpYW9tVjhLMlBlY04wTUdMMXlFb3lEMzJhTUNWM3hjQjZkRTgzY0ZGQ0FBQklDQUU0RjFhb1BUZmNkT2ptQ2kvN2pPRFVIdW9GYWpZWWpNbEFWbktZemk3Y2lQMElKTmlIU0RDcHk5aTJjdXlldUdMVVlpNExyYVQwU3lmNHgxTWl3UUFnSkFBQWdVSWREaWR2YTBpQ000emI5RTlLVDg2NldkV3VrMU9jT1lJcTZpVCtzN1FUT0Z1OFNldnUyNjNrcGVjbjBrV2tKK2tyTkJXaEhnZFRRd0VBUUNRQUFJK0JFb1dJdnhDM2xTbHJqSmRoN1g2VWFmOWNpWVpCb3RPYmZBbVZ5NTJEcG52RVpEbmRma2tod0VaazVjVGUzVzlIWFZvVU1kNTN3a3ZJNERhSkNBQUJBQUFua0VaQnR4MkZKL1h0aWlkTGs5ZHg3WDJRbzR1OG5LYUs3TUtXOWxaRWRQT09QUGRxTnJIVHZGRVJjL3U1MGtMS1grc01sS2dpN0hLaGk4VGdJby9vRUFFQUFDaFFqSVNueDA3T0M1N1p1aTd6eHcwUDBrR1hLNHhpcmtUSllOc2ZjMnIvMTlneEJIeUNNRVRaSlpzaksxOTNqZ1VFZFdnZFlTRGV2cGE5dFdnandPTTkyYkNHZi84RG9aRmdnQkFTQUFCQW9ROEs3RjNOQ2k5dldzbE50aENlZTZ6Sk9zUFdOZnk0ei93bVVWVFhNdHV1akZOR256NmZYWW5XSTJsU3A3SHBKeWtadEw4cHYvb1BlZ2tKbndmRWMyOERvaDBJTUhDQUFCSUZEcnNRTndyTVhVbTFGRUxpRGI2elVZSzVtNmNoNllhWnZ2dzNrWE9RaktkYzJoc3ExOXM4Q1I3Q0hKTzI2aTZQV2VaSk1zcjIwN2ptbTNtSmFabkNWaThEb2x3QUlyRUFBQ0Z4bUJCalgvcnJXVWowYVA5OW56SElhREkxTlhyaVVpY2tmNnZOdDhLL3J4R25rZXgvSUlPOEh0OEJ4VFR2S1BOREJMUmkwcDJSbFlZTjRrWlNWZDFra293LzNENnd5SEc2U0FBQkM0Y0Fqc2NodXMrd1NGd0Z5TFYySjYybWF2d2NoNGordlE2R0pURTM4YWJ4dmo0WW5EU3hCcnVxbFpFeGtVYkpDMmJGOWFNZmMrc1NhSFJPc3RsNWNzbG5lbXd1czRZUUVSQ0FBQklHQWp3TTIxWXkzbUlmRkVOQ3o0akMzZ2ozdVhpTnJHZTI3cVc3SjVnYkxkeSt1aThWTGlFZktKZmdwN2tsQ3ZzMFNzeVpUaUxXbklyenNvQlY0bkNDWXdBUUVnY09FUlVDc2lPemtjMXFNKzBjanJPTGVVemYvVlRrNmlWdVBtM05XSzg4eWJ4bitqZWhNQ0VUY2NTbHFHaDNJd09FbXlFeTl3enpVVkt2V2xSNEZyUWM1TWRTSzk3TnJsdkhVV2hJRUFFQUFDUUlCZklrUFhxbzNFWmJYb3NrVEwvbllTeGQ5RHV3d2NzMk5kVnVWbytrOU1YM1FpYTBXODlXRFRvYnRCQjI4YzVBRWtXVkp5bWVxUTR5Rlp2S1JFWW4wSHh4QWttVjA4SFVJUUlrQUFDQUNCQzRXQTU3ak96V3BOZjhYMEZ6RXlORVVXUlQrWWgybWR5STRsSWg1TzBVSk9lbTNKRkJwL2ltMG5wV1VCOGduSjlGZEdIQmhTSDNaemVFS0hKQTlMNHExNTNhRVdrUnc2YXpLN3FKZlN4UVFhRUFBQ1FPRENJN0JBVFhDMm95dUZZMFVOZjhpUE9NWXV5bFBsbS9nV3E4cjM5MCtJdXAxcXJsMVNLbmx3c0pwUjB4Q1BXZzdTV0dpQTgzRHJ5MnRnTDZqbURXa3h4bVZDWG1RZ1phN0orVnRIWVFkS2dRRUlBQUVnY09FUTZIRmptUjljTkdVaGhyNVA0RnFpWDJHWi9LSU16NWs1eGkreXpyNlhBWHVUbWtIYko5N0ZqSnFGZGwzanBTelpHYm9zV1R0bjdCejg2M0hXYzd2SlRKdURLWkJVdjNMbDQ0ODkrM2xieW9DenQ3ei9PWis4Y3NWWnJrQ0ZZQU1DUUFBSVhOY0lOTGk1ekkxbjV0UnlPeS82Yk9TTHo2MjI0K01JN2lXaStTWXpIMmRhbHRUV3RVWXk0TWhTVkdncCtPQk5KdG1qTE9oS1grbVpwYmhDRHhQclRxMVdQeHBtVkdVcEZKOHFtV3MvMnhZVG9rQUFDQUFCSUJBajBPVEc4Z3MySExlcEJwd1hLNWJ0dEZwTmRleHpBeVE2YWtPWDVsOVljcTdOUkgyZHY2dUdPQzF6c1NmTGhhZllnbDRkblluUW5ObFZ6aWJlSTVBbHVFTjBGaW02OW9GbjdFYlJkN3NaU2xEaGRVcUFCVllnQUFTQWdObzRuZHMwZGxrdDlKKzREODl3QTArWGpkNlNnM3A1WFlqNllPcEUzQlhQaVhtR0JDUnlyV01yTDR6M291aFJ6a2QzYmtVQ3Y4ak1kSlU0aStSVEI2L2pRd1owSUFBRWdJQURnWTlJNjV1Zm1WSWYyS1RSZ0d2NDBCU2hxRy9xbTl0aXN0SHcxNS9WVXF5R1cxdGtPZDZSY0dncVNHTDBaYmZvbFVrazVKL2VzUE9GbXVSa0RiUzh3czhVczF5N3Y3MGlub1FuUi9mZmQvZUw3M3JnamhlKzQwTVAzbkhubTE1ODl6MzMrOXlwUndYSVFBQUlBSUVMZ2NEUDMvNnBaLysydEw3UjJWdS84cE5QenhlYXR3ZmtIVkt0MWxaU0I1a0VyYWovQnJrb3ZqN3d5Qlc1Ym4vMEdUOGpmb2lKYXhsckhGb2lxcmlmWEVxTjNsSVRuZlh6ZEMvbGFYenE1b2dVT3ZMeENQMyttNlBYL1dUSGt3Z3lFQUFDUUFBSVZJN0F1N2lWMXEvOHJCYlBIdTA0TWw1U1ludHAwb3F1eHhYdXA2eEpnSnhFYm1Fb1NTTXZrdC9na0NUbS8ybVpoaGFtbGpoZlkweVY1d1FGQ0FBQklBQUV6Z3VCQnJmU3hyVnNtOEtiQ2ZvMmtlSnFzNW8yc0VqSE5JYStMT0o0czFyTHNZY2h5WXBYKzZOL25NUUcvc3RRcDhiemNtVjgxVUMxWUFBQ1FBQUlBSUVLRVpBWktXNnAwK3ZZMWs1REdJZS9JSzQyeWZ3amJSalVTblc0QS9wbUFwVUp2MHRnMjg0dmpUK1YxZnhzR2kwT3FLR09jb1hHcWxLeEdGS0JBQkFBQWtCZ2tnZzhsWmJCWDNYWEcza1JuRmJCWDN5UFk5OUEwemQ0bVAvbXMzOTVxK1oxZnEzRmJzSi9yZVVLZGhNeHIrYW9DYUhlWkYyL2wwU0wvK24welRKeDhJbFc5OUNzV0J5cFFBQUlBQUVnTUIwSThHWUMvMExKamRvTVczbDdsMGgzeHk4bWIzQ092c1hQa0tYUVMrSFU2ODkyU2VWSU5tVTZFUUlDUUFBSUFJSEpJOEJOLzVvMzIxdDhHNSs5RW5wQ08zMEJwMDdOd3A5Z0Z4SjlmeitqK0VJUEpRZFphVDZ3eUV2NjVFRUhBa0FBQ0FDQjZVQmdnVnJ4dnRlVW13cG15THhDYVFLcHBuMW4vcXUremo0a2lyN3JyLzFoeDg5RktlbFFoNzhGNUQ1ZVZDaVBSQ0FBQklBQUVKZ1NCTHJKbWM5M3V3eTZlWWczUTZkNitLMDNteHlyZC9qWGNhblh0N0VqMGErWDV6aHBxSE9naVBLRkcvZnVoNXdVQ0VBQUNBQUJJREIxQ0RUanpRUTNKTzI2WWVGQ3dUaklZSFJGMHMwRWpjKzVrcGwyaWJMUFg3R0hTWVhxelNqUm9GN3VzNXdtSVFBRWdBQVFBQUt6aEFDMzRyS1o0RW5xSmRHVzdiM2NlOWdzaHFKb2ozUjNtS0hsZnhYYTVkMjgwOUgyelNuMTVMN1NyWEJiekwrajZQZ0ZBa0FBQ0FDQkdVT0FOeFBzc00wcnNqUFp0cjZoUG94bWs4UGk3ZmpOQkplTWo0eGFzdlZmWlRkaVhtc1dUMU03R05wbFZ0Y2JmQ3daUklFQUVBQUNRR0FLRWVEVitXVzJxK2tjMVRSZDd3VU5MUWFwbHUzT056aytQYXJwZU9mYjJaSG8xN0dXU2tGOXFLTStJaDEvbXRwa1F3d0lBQUVnQUFTbUhvR1YrTTBFODQ3em8zd29zM0FQV25IcDBqY1Q5QVp0djU1N3hvZnVmQ0M5M3ZoY1M2L3hNVkQxMFlGRml3VlJJQUFFZ0FBUW1Ba0VqdUx2ejl6aVBDcDZROEVMYlFZV2ovM0RIblB0RmgwVkhhaUdQNWR3bUhHcEwyaXZaUVNFZ0FBUUFBSkFZSFlRV0kvVTlyQkd0bDZ2R1grejN0NXI5S0FnYjNJK0lNNGJ0RldaSUVHTGFUY3lOaVBzOGx3Y0ZuWXNrQkFGQWtBQUNNd0dBbTExa0hNdWNtNGJXUEY5SFNla2NMeFJvVStNUzlGR0NMdVBoNFk2TW1KSzBudWtOc0xDVGdJSC9vRUFFQUFDTTRWQU40bytUd1kvRk4zck1udnJjUmMxa01hSFJJLzV2UUpuaTRFU1RyWjFjNmdqM3ljVnhVNXVFSUVBRUFBQ1FHQ2FFZGlYR2JiNUZ2dUgzSFdEZUtRY09aREE3NGMrcU5VK09wS1NHczNUclJrWnFuT2lHd1lORVNBQUJJQUFFSmdOQkdoQWNtMXhydTArVWJOa05mZ2xpMFRqcUZmV3ZqUjViMmRKNFlSOVBUZWJKZ3M3OGJzS2J2dUdoQS8vUUFBSUFBRWdNQXNJSEpIYmFVWFhYRU1kT3NPek9Fb1JlQlBiUFZIMDNhUG9vTVdoSFV1K1IycWpzNDVRMjg1VFJwWUFva0FBQ0FBQjRaYWN2d0FBQVM1SlJFRlVJREExQ0Z4cWNTUHUvTGJhazUxbmVFcFkvdFdzK29sT0NZa2NhenZLTFMzSkMwRFZLSXkyVWVja1FBQUNRQUFJQUlGcFJ1RFNDNkx2L0hxbmdTdWpiVDRqblYrMWRlMzVIYWZ1UUNJTmRYSXJPUFVXT3pPWllyc2xOLzBXcUJkc1FBQUlBQUVnTUcwSTBMc0ZScHBncTZJOFI2NGQzU3ZzZFdSVDl0Rm9PeFdxc0JBNmdBQVFBQUpBb0JvRVRrWjVIVTQxSnRCZWg5eFFoNCtkOGtYdjZ2a0Y3VjNVMVdRSUxVQUFDQUFCSUhCT0NOREc1K1Z6eWpyTmRqKzYxa2tqV1VBTmRyN3hXZkhiZkxJRWhJQUFFQUFDUUdCV0ViaXNsazdPMWZ6OTZEV3UvT2RrOHpRUGVGWmR5YUFCQVNBQUJJREFEQ0x3WDQ3UDNlaExMM09iTU45bWx4TkZQK1JPQmhVSUFBRWdBQVNBUUtVSS9OSGJXdEdyN1U4aVZKb0RsQUVCSUhDOUlQRC9BVDQ0UlNWdlNPOVZBQUFBQUVsRlRrU3VRbUNDIgp9Cg=="/>
    </extobj>
    <extobj name="334E55B0-647D-440b-865C-3EC943EB4CBC-6">
      <extobjdata type="334E55B0-647D-440b-865C-3EC943EB4CBC" data="ewogICAiSW1nU2V0dGluZ0pzb24iIDogIntcImRwaVwiOlwiNjAwXCIsXCJmb3JtYXRcIjpcIlBOR1wiLFwidHJhbnNwYXJlbnRcIjp0cnVlLFwiYXV0b1wiOmZhbHNlfSIsCiAgICJMYXRleCIgOiAiWEZzZ1kxOTBJRnhkIiwKICAgIkxhdGV4SW1nQmFzZTY0IiA6ICJpVkJPUncwS0dnb0FBQUFOU1VoRVVnQUFBRGdBQUFBekJBTUFBQUF3YjlidUFBQUFNRkJNVkVYLy8vOEFBQUFBQUFBQUFBQUFBQUFBQUFBQUFBQUFBQUFBQUFBQUFBQUFBQUFBQUFBQUFBQUFBQUFBQUFBQUFBQXYzYUI3QUFBQUQzUlNUbE1BRUhhcjNlKzdJbVl5aVVUTm1WUjlodWZoQUFBQUNYQklXWE1BQUE3RUFBQU94QUdWS3c0YkFBQUNHVWxFUVZRNEVXMVVzVzRUUVJEZE13ayt4eGpzd2hVRmxwQkFxWTRDSVZIWkZJN1NIVklhSklxam95T1IrQUQ3RDVLRzJtbW80NGJhU0h4QThnR1JuRCtJazV3alRBeVBtWjNkemQ3ZVRYRXo4OTd1N016czdDbGxKSG8rWE82OHRGNVJ4L3ZBRVBoY1JNV0xNK3kyVmVNN3BtVzJjWW9QR3AydnltU0NHd0ZiNnhMWkFzNDArRFhEUWNqdTQ0K0c2aGx3RVpDUGdFOGFJcU5FenJGc2EzSkVaQkEyQnY1SnJCbVFpK1crRStDbk9NK0FzSlRVSFJSak9YVjd0RUZSbHhaNUdweW9Ob0ZyUzNwYVVreUFLdzgwWnZKWEc1bkx4MXZTQUhncktmUThXRXhxS0J0YlJJWnBLRXJrbHNrTkwxbjJSVWFTNUFqMnVpekIrbEM2TVFOKys3RFlmYnhuNDdMY01rSXp2R0tTeWx5d0xrZ2RHRE13Qndhc0MwSXQxUldjMkp2MjJRZW0zUlJXaDNkY000T1JBU2QwNWdnMmFwYWo0MFpGY2pKV1VhZVRZTlhwdExsUlpycjA5bm8yWm0zS1ZOVGlBZnNpWFJscVU2YWlraGFXVWxINmptM0Nlb0wxY1NjR2ZYL2tkSkJTVk9hUllGMjVIWFpxNW5oYnBsSk5OM3pOVkY2RnZVMWVmMm5peHFmckEvWVZsZWRHamxyeWxnSzh3UHBDVSs0MnRVYzl5ZW5KNzAwTlI1ZXhzQ2J0T2svelg5djNmdXIzNVI3V1Z1VEtEQWgySDdzeUswZ3p0QlVNUVJ2U2xvZmpLdnFKbEhseVhFVk85TkJHRlErQlZoL3FNbHVtbDhIMnVaN28yU0NBeFUzNEgxR3YrZzBTUCtIWitGYnhTSGp2RmlWVXM3UEFRRUg2ZUpOOUxDQ2UwM2lkZjJIM1AvTXhBSDF3dENmRUFBQUFBRWxGVGtTdVFtQ0MiCn0K"/>
    </extobj>
    <extobj name="334E55B0-647D-440b-865C-3EC943EB4CBC-7">
      <extobjdata type="334E55B0-647D-440b-865C-3EC943EB4CBC" data="ewogICAiSW1nU2V0dGluZ0pzb24iIDogIntcImRwaVwiOlwiNjAwXCIsXCJmb3JtYXRcIjpcIlBOR1wiLFwidHJhbnNwYXJlbnRcIjp0cnVlLFwiYXV0b1wiOmZhbHNlfSIsCiAgICJMYXRleCIgOiAiWEZzZ2JDQmNYUT09IiwKICAgIkxhdGV4SW1nQmFzZTY0IiA6ICJpVkJPUncwS0dnb0FBQUFOU1VoRVVnQUFBQk1BQUFBN0JBTUFBQUJyZ2F5a0FBQUFNRkJNVkVYLy8vOEFBQUFBQUFBQUFBQUFBQUFBQUFBQUFBQUFBQUFBQUFBQUFBQUFBQUFBQUFBQUFBQUFBQUFBQUFBQUFBQXYzYUI3QUFBQUQzUlNUbE1BSWtSVVpvbVpxODNkN3pKMnV4RERzbmJyQUFBQUNYQklXWE1BQUE3RUFBQU94QUdWS3c0YkFBQUErMGxFUVZRb0ZjWFNQVTRDUVFBRjRHZlFrTWlQM2dBU0RvQTNnSWJPZ3NxYXp0WWJ1QzNWY2dQMEJNc041QWJyRFpZRGtDRCtBQkwxOFdaNDBaYlF1TVhtbTgza3padlpBWUNUVnU5Mm1FMkNNb1luc0JSRkNiaStTY2xOSkhCS2ZwaWE4MnBXeVJlelJpYm1CZGszbjhpbW1YTWZxMkh4RzR1LzJNclJzVE92Y0VEc2o2ZXE3Y2hVMjRHcHRsZW0yczdNZ3ArVzJxNU10WDB6ZFFqL0ZkdDFCYlc5TkF0dUxiVmRtMnI3THA1TkFiVmRpbzBFMENFOGlQa0FPQ2Z2eEZUYmI1QmRNV3kvSFM5RktkeUJUdng3dFM5UnA2VDNJcVFzSXZOblVXRkFQV3VLV20yQzhyZWtjQ2IxKzhkSVhhSHgxalhuNldZYVB1NEFieTI5S2o1amlWd0FBQUFBU1VWT1JLNUNZSUk9Igp9Cg=="/>
    </extobj>
    <extobj name="334E55B0-647D-440b-865C-3EC943EB4CBC-8">
      <extobjdata type="334E55B0-647D-440b-865C-3EC943EB4CBC" data="ewogICAiSW1nU2V0dGluZ0pzb24iIDogIntcImRwaVwiOlwiNjAwXCIsXCJmb3JtYXRcIjpcIlBOR1wiLFwidHJhbnNwYXJlbnRcIjp0cnVlLFwiYXV0b1wiOmZhbHNlfSIsCiAgICJMYXRleCIgOiAiWEZzZ1hIQnBJRnhkIiwKICAgIkxhdGV4SW1nQmFzZTY0IiA6ICJpVkJPUncwS0dnb0FBQUFOU1VoRVVnQUFBQzRBQUFBbEJBTUFBQURQVU1iSEFBQUFNRkJNVkVYLy8vOEFBQUFBQUFBQUFBQUFBQUFBQUFBQUFBQUFBQUFBQUFBQUFBQUFBQUFBQUFBQUFBQUFBQUFBQUFBQUFBQXYzYUI3QUFBQUQzUlNUbE1BSW9uTjc5MUVFS3N5Vkx0bWRwbTBySHJZQUFBQUNYQklXWE1BQUE3RUFBQU94QUdWS3c0YkFBQUJZMGxFUVZRb0ZXV1NTMUxDUUJDR0p3U0pDZ29MOTFMbEFhQXFwVnZadUk0YjNZWWJSRStBYXpmeEJuQUVEMkJWdkFIZUFHOFExT0JiZi91UmlVbm9SVCsrN2tuM2RNWVlFdWNnUUVWV1k4WmVYSUVjakpqdnJXRXNDYmZXTWZyRXAwQjI1aC9DSnpuT1dQdlhoTDBBZHoxak9pL2tHL2VidFlpTGM3YnRaOWJkRDlZaWl5OHgzVmMyVTI0bzR1QldiQ1JrUGxKSzUxZnFwVU8yc1JhUkZ6MHBEL3BzUTlIc3hUUFdaZ3RqTnJobnpYS3BwZ0cyTGN3MExIUlR4dC9SVXdXbE5qTCtKbTVLak4xVXh0OUFyOFpsZzJhQ2l5cmZ4cEJCSk4xTHFiWnMxaXpxZktLRHBIVStVSkRVZVNEam03RFd0d01aMzZBMnZ3c1puL2k0TkF6LzRpWEhIdkJRNGJIK0hPSlhaVzdySE9qMWJLNlI5Nk84Zk0veUpqSnhpV3YvUERISHUzckFyNjFsRytKVHd6QS9xQkU5MERmMWtzckYyc1VZQStCUksxanZ3ejZEQ0RqOTUzUFlOWGFSdno1SlJ2akppM1lyQzJxYzJLMTR5VkZlOFFldm1OT3RVTFg0aEFBQUFBQkpSVTVFcmtKZ2dnPT0iCn0K"/>
    </extobj>
  </extobjs>
</s:customData>
</file>

<file path=customXml/itemProps2.xml><?xml version="1.0" encoding="utf-8"?>
<ds:datastoreItem xmlns:ds="http://schemas.openxmlformats.org/officeDocument/2006/customXml" ds:itemID="s:customData">
  <ds:schemaRefs>
    <ds:schemaRef ds:uri="http://www.wps.cn/officeDocument/2013/wpsCustom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388</Words>
  <Application>WPS 演示</Application>
  <PresentationFormat>On-screen Show (4:3)</PresentationFormat>
  <Paragraphs>145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41" baseType="lpstr">
      <vt:lpstr>Arial</vt:lpstr>
      <vt:lpstr>方正书宋_GBK</vt:lpstr>
      <vt:lpstr>Wingdings</vt:lpstr>
      <vt:lpstr>Noto Sans CJK JP Medium</vt:lpstr>
      <vt:lpstr>Thonburi</vt:lpstr>
      <vt:lpstr>宋体</vt:lpstr>
      <vt:lpstr>汉仪书宋二KW</vt:lpstr>
      <vt:lpstr>UKIJ CJK</vt:lpstr>
      <vt:lpstr>Times New Roman</vt:lpstr>
      <vt:lpstr>等线</vt:lpstr>
      <vt:lpstr>微软雅黑</vt:lpstr>
      <vt:lpstr>汉仪旗黑</vt:lpstr>
      <vt:lpstr>微软雅黑</vt:lpstr>
      <vt:lpstr>Wingdings</vt:lpstr>
      <vt:lpstr>Arial</vt:lpstr>
      <vt:lpstr>Arial Bold</vt:lpstr>
      <vt:lpstr>UnDotum</vt:lpstr>
      <vt:lpstr>Cambria Math</vt:lpstr>
      <vt:lpstr>宋体</vt:lpstr>
      <vt:lpstr>Wingdings</vt:lpstr>
      <vt:lpstr>Arial Regular</vt:lpstr>
      <vt:lpstr>Times New Roman Bold</vt:lpstr>
      <vt:lpstr>黑体</vt:lpstr>
      <vt:lpstr>Times New Roman Regular</vt:lpstr>
      <vt:lpstr>Calibri</vt:lpstr>
      <vt:lpstr>Verdana</vt:lpstr>
      <vt:lpstr>Arial Unicode MS</vt:lpstr>
      <vt:lpstr>思源宋体 CN</vt:lpstr>
      <vt:lpstr>汉仪中等线KW</vt:lpstr>
      <vt:lpstr>Kingsoft Math</vt:lpstr>
      <vt:lpstr>汉仪中黑KW</vt:lpstr>
      <vt:lpstr>Office Theme</vt:lpstr>
      <vt:lpstr>基于卷积神经网络的脱机手写 中文文本识别</vt:lpstr>
      <vt:lpstr>PowerPoint 演示文稿</vt:lpstr>
      <vt:lpstr>研究背景</vt:lpstr>
      <vt:lpstr>PowerPoint 演示文稿</vt:lpstr>
      <vt:lpstr>研究现状</vt:lpstr>
      <vt:lpstr>研究内容以及技术路线</vt:lpstr>
      <vt:lpstr>创新点以及预期研究成果</vt:lpstr>
      <vt:lpstr>PowerPoint 演示文稿</vt:lpstr>
      <vt:lpstr>感谢观看！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 Instance Distillation for  Object Detection</dc:title>
  <dc:creator/>
  <cp:lastModifiedBy>zcz</cp:lastModifiedBy>
  <cp:revision>577</cp:revision>
  <dcterms:created xsi:type="dcterms:W3CDTF">2022-01-02T14:55:34Z</dcterms:created>
  <dcterms:modified xsi:type="dcterms:W3CDTF">2022-01-02T14:55:34Z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1900-01-00T00:00:00Z</vt:filetime>
  </property>
  <property fmtid="{D5CDD505-2E9C-101B-9397-08002B2CF9AE}" pid="3" name="KSOProductBuildVer">
    <vt:lpwstr>2052-3.8.0.6081</vt:lpwstr>
  </property>
</Properties>
</file>