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83" r:id="rId13"/>
    <p:sldId id="284" r:id="rId14"/>
    <p:sldId id="285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C4785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9D9D9"/>
                </a:solidFill>
                <a:latin typeface="Noto Sans CJK JP Light"/>
                <a:cs typeface="Noto Sans CJK JP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6111240" y="2065019"/>
            <a:ext cx="5387340" cy="3450590"/>
          </a:xfrm>
          <a:custGeom>
            <a:avLst/>
            <a:gdLst/>
            <a:ahLst/>
            <a:cxnLst/>
            <a:rect l="l" t="t" r="r" b="b"/>
            <a:pathLst>
              <a:path w="5387340" h="3450590">
                <a:moveTo>
                  <a:pt x="5387340" y="3450335"/>
                </a:moveTo>
                <a:lnTo>
                  <a:pt x="0" y="3450335"/>
                </a:lnTo>
                <a:lnTo>
                  <a:pt x="0" y="0"/>
                </a:lnTo>
                <a:lnTo>
                  <a:pt x="5387340" y="0"/>
                </a:lnTo>
                <a:lnTo>
                  <a:pt x="5387340" y="34503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 userDrawn="1"/>
        </p:nvSpPr>
        <p:spPr>
          <a:xfrm>
            <a:off x="708660" y="2065019"/>
            <a:ext cx="5387340" cy="3450590"/>
          </a:xfrm>
          <a:custGeom>
            <a:avLst/>
            <a:gdLst/>
            <a:ahLst/>
            <a:cxnLst/>
            <a:rect l="l" t="t" r="r" b="b"/>
            <a:pathLst>
              <a:path w="5387340" h="3450590">
                <a:moveTo>
                  <a:pt x="5387340" y="3450335"/>
                </a:moveTo>
                <a:lnTo>
                  <a:pt x="0" y="3450335"/>
                </a:lnTo>
                <a:lnTo>
                  <a:pt x="0" y="0"/>
                </a:lnTo>
                <a:lnTo>
                  <a:pt x="5387340" y="0"/>
                </a:lnTo>
                <a:lnTo>
                  <a:pt x="5387340" y="345033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 userDrawn="1"/>
        </p:nvSpPr>
        <p:spPr>
          <a:xfrm>
            <a:off x="701573" y="2058428"/>
            <a:ext cx="5401310" cy="3463925"/>
          </a:xfrm>
          <a:custGeom>
            <a:avLst/>
            <a:gdLst/>
            <a:ahLst/>
            <a:cxnLst/>
            <a:rect l="l" t="t" r="r" b="b"/>
            <a:pathLst>
              <a:path w="5401310" h="3463925">
                <a:moveTo>
                  <a:pt x="5400776" y="3463823"/>
                </a:moveTo>
                <a:lnTo>
                  <a:pt x="0" y="3463823"/>
                </a:lnTo>
                <a:lnTo>
                  <a:pt x="0" y="0"/>
                </a:lnTo>
                <a:lnTo>
                  <a:pt x="5400776" y="0"/>
                </a:lnTo>
                <a:lnTo>
                  <a:pt x="5400776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451123"/>
                </a:lnTo>
                <a:lnTo>
                  <a:pt x="6350" y="3451123"/>
                </a:lnTo>
                <a:lnTo>
                  <a:pt x="12700" y="3457473"/>
                </a:lnTo>
                <a:lnTo>
                  <a:pt x="5400776" y="3457473"/>
                </a:lnTo>
                <a:lnTo>
                  <a:pt x="5400776" y="3463823"/>
                </a:lnTo>
                <a:close/>
              </a:path>
              <a:path w="5401310" h="346392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401310" h="3463925">
                <a:moveTo>
                  <a:pt x="5388076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388076" y="6349"/>
                </a:lnTo>
                <a:lnTo>
                  <a:pt x="5388076" y="12699"/>
                </a:lnTo>
                <a:close/>
              </a:path>
              <a:path w="5401310" h="3463925">
                <a:moveTo>
                  <a:pt x="5388076" y="3457473"/>
                </a:moveTo>
                <a:lnTo>
                  <a:pt x="5388076" y="6349"/>
                </a:lnTo>
                <a:lnTo>
                  <a:pt x="5394426" y="12699"/>
                </a:lnTo>
                <a:lnTo>
                  <a:pt x="5400776" y="12699"/>
                </a:lnTo>
                <a:lnTo>
                  <a:pt x="5400776" y="3451123"/>
                </a:lnTo>
                <a:lnTo>
                  <a:pt x="5394426" y="3451123"/>
                </a:lnTo>
                <a:lnTo>
                  <a:pt x="5388076" y="3457473"/>
                </a:lnTo>
                <a:close/>
              </a:path>
              <a:path w="5401310" h="3463925">
                <a:moveTo>
                  <a:pt x="5400776" y="12699"/>
                </a:moveTo>
                <a:lnTo>
                  <a:pt x="5394426" y="12699"/>
                </a:lnTo>
                <a:lnTo>
                  <a:pt x="5388076" y="6349"/>
                </a:lnTo>
                <a:lnTo>
                  <a:pt x="5400776" y="6349"/>
                </a:lnTo>
                <a:lnTo>
                  <a:pt x="5400776" y="12699"/>
                </a:lnTo>
                <a:close/>
              </a:path>
              <a:path w="5401310" h="3463925">
                <a:moveTo>
                  <a:pt x="12700" y="3457473"/>
                </a:moveTo>
                <a:lnTo>
                  <a:pt x="6350" y="3451123"/>
                </a:lnTo>
                <a:lnTo>
                  <a:pt x="12700" y="3451123"/>
                </a:lnTo>
                <a:lnTo>
                  <a:pt x="12700" y="3457473"/>
                </a:lnTo>
                <a:close/>
              </a:path>
              <a:path w="5401310" h="3463925">
                <a:moveTo>
                  <a:pt x="5388076" y="3457473"/>
                </a:moveTo>
                <a:lnTo>
                  <a:pt x="12700" y="3457473"/>
                </a:lnTo>
                <a:lnTo>
                  <a:pt x="12700" y="3451123"/>
                </a:lnTo>
                <a:lnTo>
                  <a:pt x="5388076" y="3451123"/>
                </a:lnTo>
                <a:lnTo>
                  <a:pt x="5388076" y="3457473"/>
                </a:lnTo>
                <a:close/>
              </a:path>
              <a:path w="5401310" h="3463925">
                <a:moveTo>
                  <a:pt x="5400776" y="3457473"/>
                </a:moveTo>
                <a:lnTo>
                  <a:pt x="5388076" y="3457473"/>
                </a:lnTo>
                <a:lnTo>
                  <a:pt x="5394426" y="3451123"/>
                </a:lnTo>
                <a:lnTo>
                  <a:pt x="5400776" y="3451123"/>
                </a:lnTo>
                <a:lnTo>
                  <a:pt x="5400776" y="345747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 userDrawn="1"/>
        </p:nvSpPr>
        <p:spPr>
          <a:xfrm>
            <a:off x="1362329" y="3099549"/>
            <a:ext cx="616585" cy="25400"/>
          </a:xfrm>
          <a:custGeom>
            <a:avLst/>
            <a:gdLst/>
            <a:ahLst/>
            <a:cxnLst/>
            <a:rect l="l" t="t" r="r" b="b"/>
            <a:pathLst>
              <a:path w="616585" h="25400">
                <a:moveTo>
                  <a:pt x="616305" y="25400"/>
                </a:moveTo>
                <a:lnTo>
                  <a:pt x="0" y="25400"/>
                </a:lnTo>
                <a:lnTo>
                  <a:pt x="0" y="0"/>
                </a:lnTo>
                <a:lnTo>
                  <a:pt x="616305" y="0"/>
                </a:lnTo>
                <a:lnTo>
                  <a:pt x="616305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C4785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5363" y="295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4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85248" y="4867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5" h="1694815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160" y="182879"/>
            <a:ext cx="11932920" cy="6492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86711" y="2420810"/>
            <a:ext cx="1593215" cy="1592580"/>
          </a:xfrm>
          <a:custGeom>
            <a:avLst/>
            <a:gdLst/>
            <a:ahLst/>
            <a:cxnLst/>
            <a:rect l="l" t="t" r="r" b="b"/>
            <a:pathLst>
              <a:path w="1593214" h="1592579">
                <a:moveTo>
                  <a:pt x="796683" y="1592173"/>
                </a:moveTo>
                <a:lnTo>
                  <a:pt x="748187" y="1590720"/>
                </a:lnTo>
                <a:lnTo>
                  <a:pt x="700459" y="1586417"/>
                </a:lnTo>
                <a:lnTo>
                  <a:pt x="653582" y="1579348"/>
                </a:lnTo>
                <a:lnTo>
                  <a:pt x="607640" y="1569595"/>
                </a:lnTo>
                <a:lnTo>
                  <a:pt x="562716" y="1557242"/>
                </a:lnTo>
                <a:lnTo>
                  <a:pt x="518892" y="1542372"/>
                </a:lnTo>
                <a:lnTo>
                  <a:pt x="476252" y="1525068"/>
                </a:lnTo>
                <a:lnTo>
                  <a:pt x="434878" y="1505415"/>
                </a:lnTo>
                <a:lnTo>
                  <a:pt x="394855" y="1483495"/>
                </a:lnTo>
                <a:lnTo>
                  <a:pt x="356264" y="1459392"/>
                </a:lnTo>
                <a:lnTo>
                  <a:pt x="319190" y="1433189"/>
                </a:lnTo>
                <a:lnTo>
                  <a:pt x="283715" y="1404969"/>
                </a:lnTo>
                <a:lnTo>
                  <a:pt x="249922" y="1374816"/>
                </a:lnTo>
                <a:lnTo>
                  <a:pt x="217895" y="1342813"/>
                </a:lnTo>
                <a:lnTo>
                  <a:pt x="187716" y="1309044"/>
                </a:lnTo>
                <a:lnTo>
                  <a:pt x="159469" y="1273591"/>
                </a:lnTo>
                <a:lnTo>
                  <a:pt x="133236" y="1236538"/>
                </a:lnTo>
                <a:lnTo>
                  <a:pt x="109101" y="1197969"/>
                </a:lnTo>
                <a:lnTo>
                  <a:pt x="87148" y="1157966"/>
                </a:lnTo>
                <a:lnTo>
                  <a:pt x="67458" y="1116614"/>
                </a:lnTo>
                <a:lnTo>
                  <a:pt x="50115" y="1073995"/>
                </a:lnTo>
                <a:lnTo>
                  <a:pt x="35202" y="1030193"/>
                </a:lnTo>
                <a:lnTo>
                  <a:pt x="22803" y="985291"/>
                </a:lnTo>
                <a:lnTo>
                  <a:pt x="13000" y="939373"/>
                </a:lnTo>
                <a:lnTo>
                  <a:pt x="5876" y="892522"/>
                </a:lnTo>
                <a:lnTo>
                  <a:pt x="1515" y="844821"/>
                </a:lnTo>
                <a:lnTo>
                  <a:pt x="0" y="796353"/>
                </a:lnTo>
                <a:lnTo>
                  <a:pt x="1515" y="747830"/>
                </a:lnTo>
                <a:lnTo>
                  <a:pt x="5876" y="700077"/>
                </a:lnTo>
                <a:lnTo>
                  <a:pt x="13000" y="653177"/>
                </a:lnTo>
                <a:lnTo>
                  <a:pt x="22803" y="607215"/>
                </a:lnTo>
                <a:lnTo>
                  <a:pt x="35202" y="562273"/>
                </a:lnTo>
                <a:lnTo>
                  <a:pt x="50115" y="518433"/>
                </a:lnTo>
                <a:lnTo>
                  <a:pt x="67458" y="475781"/>
                </a:lnTo>
                <a:lnTo>
                  <a:pt x="87148" y="434398"/>
                </a:lnTo>
                <a:lnTo>
                  <a:pt x="109101" y="394367"/>
                </a:lnTo>
                <a:lnTo>
                  <a:pt x="133236" y="355773"/>
                </a:lnTo>
                <a:lnTo>
                  <a:pt x="159469" y="318698"/>
                </a:lnTo>
                <a:lnTo>
                  <a:pt x="187716" y="283226"/>
                </a:lnTo>
                <a:lnTo>
                  <a:pt x="217895" y="249439"/>
                </a:lnTo>
                <a:lnTo>
                  <a:pt x="249922" y="217420"/>
                </a:lnTo>
                <a:lnTo>
                  <a:pt x="283715" y="187254"/>
                </a:lnTo>
                <a:lnTo>
                  <a:pt x="319190" y="159023"/>
                </a:lnTo>
                <a:lnTo>
                  <a:pt x="356264" y="132811"/>
                </a:lnTo>
                <a:lnTo>
                  <a:pt x="394855" y="108700"/>
                </a:lnTo>
                <a:lnTo>
                  <a:pt x="434878" y="86774"/>
                </a:lnTo>
                <a:lnTo>
                  <a:pt x="476252" y="67115"/>
                </a:lnTo>
                <a:lnTo>
                  <a:pt x="518892" y="49808"/>
                </a:lnTo>
                <a:lnTo>
                  <a:pt x="562716" y="34936"/>
                </a:lnTo>
                <a:lnTo>
                  <a:pt x="607640" y="22580"/>
                </a:lnTo>
                <a:lnTo>
                  <a:pt x="653582" y="12826"/>
                </a:lnTo>
                <a:lnTo>
                  <a:pt x="700459" y="5756"/>
                </a:lnTo>
                <a:lnTo>
                  <a:pt x="748187" y="1452"/>
                </a:lnTo>
                <a:lnTo>
                  <a:pt x="796683" y="0"/>
                </a:lnTo>
                <a:lnTo>
                  <a:pt x="845178" y="1452"/>
                </a:lnTo>
                <a:lnTo>
                  <a:pt x="892905" y="5756"/>
                </a:lnTo>
                <a:lnTo>
                  <a:pt x="939779" y="12826"/>
                </a:lnTo>
                <a:lnTo>
                  <a:pt x="985719" y="22580"/>
                </a:lnTo>
                <a:lnTo>
                  <a:pt x="1030641" y="34934"/>
                </a:lnTo>
                <a:lnTo>
                  <a:pt x="1074462" y="49805"/>
                </a:lnTo>
                <a:lnTo>
                  <a:pt x="1117097" y="67111"/>
                </a:lnTo>
                <a:lnTo>
                  <a:pt x="1158465" y="86767"/>
                </a:lnTo>
                <a:lnTo>
                  <a:pt x="1198481" y="108690"/>
                </a:lnTo>
                <a:lnTo>
                  <a:pt x="1237063" y="132797"/>
                </a:lnTo>
                <a:lnTo>
                  <a:pt x="1274127" y="159005"/>
                </a:lnTo>
                <a:lnTo>
                  <a:pt x="1309590" y="187231"/>
                </a:lnTo>
                <a:lnTo>
                  <a:pt x="1343368" y="217391"/>
                </a:lnTo>
                <a:lnTo>
                  <a:pt x="1375379" y="249401"/>
                </a:lnTo>
                <a:lnTo>
                  <a:pt x="1405539" y="283180"/>
                </a:lnTo>
                <a:lnTo>
                  <a:pt x="1433764" y="318643"/>
                </a:lnTo>
                <a:lnTo>
                  <a:pt x="1459972" y="355707"/>
                </a:lnTo>
                <a:lnTo>
                  <a:pt x="1484080" y="394288"/>
                </a:lnTo>
                <a:lnTo>
                  <a:pt x="1506003" y="434305"/>
                </a:lnTo>
                <a:lnTo>
                  <a:pt x="1525659" y="475672"/>
                </a:lnTo>
                <a:lnTo>
                  <a:pt x="1542964" y="518308"/>
                </a:lnTo>
                <a:lnTo>
                  <a:pt x="1557836" y="562128"/>
                </a:lnTo>
                <a:lnTo>
                  <a:pt x="1570190" y="607050"/>
                </a:lnTo>
                <a:lnTo>
                  <a:pt x="1579944" y="652990"/>
                </a:lnTo>
                <a:lnTo>
                  <a:pt x="1587014" y="699865"/>
                </a:lnTo>
                <a:lnTo>
                  <a:pt x="1591317" y="747591"/>
                </a:lnTo>
                <a:lnTo>
                  <a:pt x="1592770" y="796086"/>
                </a:lnTo>
                <a:lnTo>
                  <a:pt x="1591317" y="844582"/>
                </a:lnTo>
                <a:lnTo>
                  <a:pt x="1587014" y="892310"/>
                </a:lnTo>
                <a:lnTo>
                  <a:pt x="1579944" y="939186"/>
                </a:lnTo>
                <a:lnTo>
                  <a:pt x="1570190" y="985127"/>
                </a:lnTo>
                <a:lnTo>
                  <a:pt x="1557836" y="1030049"/>
                </a:lnTo>
                <a:lnTo>
                  <a:pt x="1542964" y="1073870"/>
                </a:lnTo>
                <a:lnTo>
                  <a:pt x="1525659" y="1116506"/>
                </a:lnTo>
                <a:lnTo>
                  <a:pt x="1506003" y="1157873"/>
                </a:lnTo>
                <a:lnTo>
                  <a:pt x="1484080" y="1197890"/>
                </a:lnTo>
                <a:lnTo>
                  <a:pt x="1459972" y="1236472"/>
                </a:lnTo>
                <a:lnTo>
                  <a:pt x="1433764" y="1273535"/>
                </a:lnTo>
                <a:lnTo>
                  <a:pt x="1405539" y="1308998"/>
                </a:lnTo>
                <a:lnTo>
                  <a:pt x="1375379" y="1342776"/>
                </a:lnTo>
                <a:lnTo>
                  <a:pt x="1343368" y="1374786"/>
                </a:lnTo>
                <a:lnTo>
                  <a:pt x="1309590" y="1404946"/>
                </a:lnTo>
                <a:lnTo>
                  <a:pt x="1274127" y="1433171"/>
                </a:lnTo>
                <a:lnTo>
                  <a:pt x="1237063" y="1459379"/>
                </a:lnTo>
                <a:lnTo>
                  <a:pt x="1198481" y="1483486"/>
                </a:lnTo>
                <a:lnTo>
                  <a:pt x="1158465" y="1505408"/>
                </a:lnTo>
                <a:lnTo>
                  <a:pt x="1117097" y="1525064"/>
                </a:lnTo>
                <a:lnTo>
                  <a:pt x="1074462" y="1542369"/>
                </a:lnTo>
                <a:lnTo>
                  <a:pt x="1030641" y="1557240"/>
                </a:lnTo>
                <a:lnTo>
                  <a:pt x="985719" y="1569594"/>
                </a:lnTo>
                <a:lnTo>
                  <a:pt x="939779" y="1579347"/>
                </a:lnTo>
                <a:lnTo>
                  <a:pt x="892905" y="1586417"/>
                </a:lnTo>
                <a:lnTo>
                  <a:pt x="845178" y="1590720"/>
                </a:lnTo>
                <a:lnTo>
                  <a:pt x="796683" y="1592173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C4785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28" y="2417000"/>
            <a:ext cx="812594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C4785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9455" y="1811655"/>
            <a:ext cx="10753089" cy="330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9D9D9"/>
                </a:solidFill>
                <a:latin typeface="Noto Sans CJK JP Light"/>
                <a:cs typeface="Noto Sans CJK JP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bg object 17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189230"/>
                </a:lnTo>
                <a:lnTo>
                  <a:pt x="0" y="667004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70103"/>
                </a:lnTo>
                <a:lnTo>
                  <a:pt x="12192000" y="189801"/>
                </a:lnTo>
                <a:lnTo>
                  <a:pt x="12001589" y="189801"/>
                </a:lnTo>
                <a:lnTo>
                  <a:pt x="12001589" y="6670040"/>
                </a:lnTo>
                <a:lnTo>
                  <a:pt x="193586" y="6670040"/>
                </a:lnTo>
                <a:lnTo>
                  <a:pt x="193586" y="189230"/>
                </a:lnTo>
                <a:lnTo>
                  <a:pt x="12192000" y="18923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4B7E"/>
          </a:solidFill>
        </p:spPr>
        <p:txBody>
          <a:bodyPr wrap="square" lIns="0" tIns="0" rIns="0" bIns="0" rtlCol="0"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247" y="4867655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5" h="1694815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363" y="295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4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4867655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5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7160" y="182879"/>
            <a:ext cx="11932920" cy="6492240"/>
            <a:chOff x="137160" y="182879"/>
            <a:chExt cx="11932920" cy="6492240"/>
          </a:xfrm>
        </p:grpSpPr>
        <p:sp>
          <p:nvSpPr>
            <p:cNvPr id="6" name="object 6"/>
            <p:cNvSpPr/>
            <p:nvPr/>
          </p:nvSpPr>
          <p:spPr>
            <a:xfrm>
              <a:off x="9985248" y="295655"/>
              <a:ext cx="1961514" cy="1694814"/>
            </a:xfrm>
            <a:custGeom>
              <a:avLst/>
              <a:gdLst/>
              <a:ahLst/>
              <a:cxnLst/>
              <a:rect l="l" t="t" r="r" b="b"/>
              <a:pathLst>
                <a:path w="1961515" h="1694814">
                  <a:moveTo>
                    <a:pt x="1961388" y="1694688"/>
                  </a:moveTo>
                  <a:lnTo>
                    <a:pt x="0" y="1694688"/>
                  </a:lnTo>
                  <a:lnTo>
                    <a:pt x="0" y="0"/>
                  </a:lnTo>
                  <a:lnTo>
                    <a:pt x="1961388" y="0"/>
                  </a:lnTo>
                  <a:lnTo>
                    <a:pt x="1961388" y="1694688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160" y="182879"/>
              <a:ext cx="11932920" cy="6492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952" y="1991042"/>
            <a:ext cx="82423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marR="5080" indent="-513715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" panose="020B0604020202090204"/>
                <a:cs typeface="Arial" panose="020B0604020202090204"/>
              </a:rPr>
              <a:t>XXX</a:t>
            </a:r>
            <a:endParaRPr lang="en-US" sz="2800" spc="-5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20" y="3558387"/>
            <a:ext cx="4598035" cy="8312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lang="en-US" sz="2000" dirty="0">
                <a:latin typeface="Noto Sans CJK JP Regular"/>
                <a:cs typeface="Noto Sans CJK JP Regular"/>
                <a:sym typeface="+mn-ea"/>
              </a:rPr>
              <a:t>XXX</a:t>
            </a:r>
            <a:endParaRPr sz="2000">
              <a:latin typeface="Arial" panose="020B0604020202090204"/>
              <a:cs typeface="Arial" panose="020B0604020202090204"/>
            </a:endParaRPr>
          </a:p>
          <a:p>
            <a:pPr marL="12700" marR="5080" algn="ctr">
              <a:lnSpc>
                <a:spcPts val="3160"/>
              </a:lnSpc>
              <a:spcBef>
                <a:spcPts val="150"/>
              </a:spcBef>
              <a:tabLst>
                <a:tab pos="1028065" algn="l"/>
                <a:tab pos="1789430" algn="l"/>
                <a:tab pos="2806065" algn="l"/>
                <a:tab pos="3822065" algn="l"/>
              </a:tabLst>
            </a:pPr>
            <a:r>
              <a:rPr lang="en-US" sz="2000" dirty="0">
                <a:latin typeface="Noto Sans CJK JP Regular"/>
                <a:cs typeface="Noto Sans CJK JP Regular"/>
              </a:rPr>
              <a:t>XXX</a:t>
            </a:r>
            <a:r>
              <a:rPr sz="2000" dirty="0">
                <a:latin typeface="Noto Sans CJK JP Regular"/>
                <a:cs typeface="Noto Sans CJK JP Regular"/>
              </a:rPr>
              <a:t>	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383435"/>
            <a:ext cx="2094230" cy="721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252525"/>
                </a:solidFill>
              </a:rPr>
              <a:t>系统结</a:t>
            </a:r>
            <a:r>
              <a:rPr sz="2800" spc="-5" dirty="0">
                <a:solidFill>
                  <a:srgbClr val="252525"/>
                </a:solidFill>
              </a:rPr>
              <a:t>构</a:t>
            </a:r>
            <a:endParaRPr sz="2800"/>
          </a:p>
          <a:p>
            <a:pPr algn="ctr">
              <a:lnSpc>
                <a:spcPct val="100000"/>
              </a:lnSpc>
              <a:spcBef>
                <a:spcPts val="155"/>
              </a:spcBef>
              <a:tabLst>
                <a:tab pos="958850" algn="l"/>
              </a:tabLst>
            </a:pPr>
            <a:r>
              <a:rPr sz="1400" spc="-1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r>
              <a:rPr sz="1400" spc="-204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y</a:t>
            </a:r>
            <a:r>
              <a:rPr sz="1400" spc="-2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r>
              <a:rPr sz="1400" spc="-204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</a:t>
            </a:r>
            <a:r>
              <a:rPr sz="1400" spc="-20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</a:t>
            </a:r>
            <a:r>
              <a:rPr sz="1400" spc="-204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m	S</a:t>
            </a:r>
            <a:r>
              <a:rPr sz="1400" spc="-2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</a:t>
            </a:r>
            <a:r>
              <a:rPr sz="1400" spc="-2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</a:t>
            </a:r>
            <a:r>
              <a:rPr sz="1400" spc="-2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u</a:t>
            </a:r>
            <a:r>
              <a:rPr sz="1400" spc="-2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c</a:t>
            </a:r>
            <a:r>
              <a:rPr sz="1400" spc="-2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</a:t>
            </a:r>
            <a:r>
              <a:rPr sz="1400" spc="-2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u</a:t>
            </a:r>
            <a:r>
              <a:rPr sz="1400" spc="-2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</a:t>
            </a:r>
            <a:r>
              <a:rPr sz="1400" spc="-2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316" y="457200"/>
            <a:ext cx="76200" cy="632460"/>
          </a:xfrm>
          <a:custGeom>
            <a:avLst/>
            <a:gdLst/>
            <a:ahLst/>
            <a:cxnLst/>
            <a:rect l="l" t="t" r="r" b="b"/>
            <a:pathLst>
              <a:path w="76200" h="632460">
                <a:moveTo>
                  <a:pt x="76200" y="632244"/>
                </a:moveTo>
                <a:lnTo>
                  <a:pt x="0" y="632244"/>
                </a:lnTo>
                <a:lnTo>
                  <a:pt x="0" y="0"/>
                </a:lnTo>
                <a:lnTo>
                  <a:pt x="76200" y="0"/>
                </a:lnTo>
                <a:lnTo>
                  <a:pt x="76200" y="63224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6278" y="2395727"/>
            <a:ext cx="9694130" cy="2066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295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4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160" y="182879"/>
            <a:ext cx="11932920" cy="6492240"/>
            <a:chOff x="137160" y="182879"/>
            <a:chExt cx="11932920" cy="6492240"/>
          </a:xfrm>
        </p:grpSpPr>
        <p:sp>
          <p:nvSpPr>
            <p:cNvPr id="4" name="object 4"/>
            <p:cNvSpPr/>
            <p:nvPr/>
          </p:nvSpPr>
          <p:spPr>
            <a:xfrm>
              <a:off x="9985248" y="4867656"/>
              <a:ext cx="1961514" cy="1694814"/>
            </a:xfrm>
            <a:custGeom>
              <a:avLst/>
              <a:gdLst/>
              <a:ahLst/>
              <a:cxnLst/>
              <a:rect l="l" t="t" r="r" b="b"/>
              <a:pathLst>
                <a:path w="1961515" h="1694815">
                  <a:moveTo>
                    <a:pt x="1961388" y="1694688"/>
                  </a:moveTo>
                  <a:lnTo>
                    <a:pt x="0" y="1694688"/>
                  </a:lnTo>
                  <a:lnTo>
                    <a:pt x="0" y="0"/>
                  </a:lnTo>
                  <a:lnTo>
                    <a:pt x="1961388" y="0"/>
                  </a:lnTo>
                  <a:lnTo>
                    <a:pt x="1961388" y="1694688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" y="182879"/>
              <a:ext cx="11932920" cy="6492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6711" y="2420810"/>
              <a:ext cx="1593215" cy="1592580"/>
            </a:xfrm>
            <a:custGeom>
              <a:avLst/>
              <a:gdLst/>
              <a:ahLst/>
              <a:cxnLst/>
              <a:rect l="l" t="t" r="r" b="b"/>
              <a:pathLst>
                <a:path w="1593214" h="1592579">
                  <a:moveTo>
                    <a:pt x="796683" y="1592173"/>
                  </a:moveTo>
                  <a:lnTo>
                    <a:pt x="748187" y="1590720"/>
                  </a:lnTo>
                  <a:lnTo>
                    <a:pt x="700459" y="1586417"/>
                  </a:lnTo>
                  <a:lnTo>
                    <a:pt x="653582" y="1579348"/>
                  </a:lnTo>
                  <a:lnTo>
                    <a:pt x="607640" y="1569595"/>
                  </a:lnTo>
                  <a:lnTo>
                    <a:pt x="562716" y="1557242"/>
                  </a:lnTo>
                  <a:lnTo>
                    <a:pt x="518892" y="1542372"/>
                  </a:lnTo>
                  <a:lnTo>
                    <a:pt x="476252" y="1525068"/>
                  </a:lnTo>
                  <a:lnTo>
                    <a:pt x="434878" y="1505415"/>
                  </a:lnTo>
                  <a:lnTo>
                    <a:pt x="394855" y="1483495"/>
                  </a:lnTo>
                  <a:lnTo>
                    <a:pt x="356264" y="1459392"/>
                  </a:lnTo>
                  <a:lnTo>
                    <a:pt x="319190" y="1433189"/>
                  </a:lnTo>
                  <a:lnTo>
                    <a:pt x="283715" y="1404969"/>
                  </a:lnTo>
                  <a:lnTo>
                    <a:pt x="249922" y="1374816"/>
                  </a:lnTo>
                  <a:lnTo>
                    <a:pt x="217895" y="1342813"/>
                  </a:lnTo>
                  <a:lnTo>
                    <a:pt x="187716" y="1309044"/>
                  </a:lnTo>
                  <a:lnTo>
                    <a:pt x="159469" y="1273591"/>
                  </a:lnTo>
                  <a:lnTo>
                    <a:pt x="133236" y="1236538"/>
                  </a:lnTo>
                  <a:lnTo>
                    <a:pt x="109101" y="1197969"/>
                  </a:lnTo>
                  <a:lnTo>
                    <a:pt x="87148" y="1157966"/>
                  </a:lnTo>
                  <a:lnTo>
                    <a:pt x="67458" y="1116614"/>
                  </a:lnTo>
                  <a:lnTo>
                    <a:pt x="50115" y="1073995"/>
                  </a:lnTo>
                  <a:lnTo>
                    <a:pt x="35202" y="1030193"/>
                  </a:lnTo>
                  <a:lnTo>
                    <a:pt x="22803" y="985291"/>
                  </a:lnTo>
                  <a:lnTo>
                    <a:pt x="13000" y="939373"/>
                  </a:lnTo>
                  <a:lnTo>
                    <a:pt x="5876" y="892522"/>
                  </a:lnTo>
                  <a:lnTo>
                    <a:pt x="1515" y="844821"/>
                  </a:lnTo>
                  <a:lnTo>
                    <a:pt x="0" y="796353"/>
                  </a:lnTo>
                  <a:lnTo>
                    <a:pt x="1515" y="747830"/>
                  </a:lnTo>
                  <a:lnTo>
                    <a:pt x="5876" y="700077"/>
                  </a:lnTo>
                  <a:lnTo>
                    <a:pt x="13000" y="653177"/>
                  </a:lnTo>
                  <a:lnTo>
                    <a:pt x="22803" y="607215"/>
                  </a:lnTo>
                  <a:lnTo>
                    <a:pt x="35202" y="562273"/>
                  </a:lnTo>
                  <a:lnTo>
                    <a:pt x="50115" y="518433"/>
                  </a:lnTo>
                  <a:lnTo>
                    <a:pt x="67458" y="475781"/>
                  </a:lnTo>
                  <a:lnTo>
                    <a:pt x="87148" y="434398"/>
                  </a:lnTo>
                  <a:lnTo>
                    <a:pt x="109101" y="394367"/>
                  </a:lnTo>
                  <a:lnTo>
                    <a:pt x="133236" y="355773"/>
                  </a:lnTo>
                  <a:lnTo>
                    <a:pt x="159469" y="318698"/>
                  </a:lnTo>
                  <a:lnTo>
                    <a:pt x="187716" y="283226"/>
                  </a:lnTo>
                  <a:lnTo>
                    <a:pt x="217895" y="249439"/>
                  </a:lnTo>
                  <a:lnTo>
                    <a:pt x="249922" y="217420"/>
                  </a:lnTo>
                  <a:lnTo>
                    <a:pt x="283715" y="187254"/>
                  </a:lnTo>
                  <a:lnTo>
                    <a:pt x="319190" y="159023"/>
                  </a:lnTo>
                  <a:lnTo>
                    <a:pt x="356264" y="132811"/>
                  </a:lnTo>
                  <a:lnTo>
                    <a:pt x="394855" y="108700"/>
                  </a:lnTo>
                  <a:lnTo>
                    <a:pt x="434878" y="86774"/>
                  </a:lnTo>
                  <a:lnTo>
                    <a:pt x="476252" y="67115"/>
                  </a:lnTo>
                  <a:lnTo>
                    <a:pt x="518892" y="49808"/>
                  </a:lnTo>
                  <a:lnTo>
                    <a:pt x="562716" y="34936"/>
                  </a:lnTo>
                  <a:lnTo>
                    <a:pt x="607640" y="22580"/>
                  </a:lnTo>
                  <a:lnTo>
                    <a:pt x="653582" y="12826"/>
                  </a:lnTo>
                  <a:lnTo>
                    <a:pt x="700459" y="5756"/>
                  </a:lnTo>
                  <a:lnTo>
                    <a:pt x="748187" y="1452"/>
                  </a:lnTo>
                  <a:lnTo>
                    <a:pt x="796683" y="0"/>
                  </a:lnTo>
                  <a:lnTo>
                    <a:pt x="845178" y="1452"/>
                  </a:lnTo>
                  <a:lnTo>
                    <a:pt x="892905" y="5756"/>
                  </a:lnTo>
                  <a:lnTo>
                    <a:pt x="939779" y="12826"/>
                  </a:lnTo>
                  <a:lnTo>
                    <a:pt x="985719" y="22580"/>
                  </a:lnTo>
                  <a:lnTo>
                    <a:pt x="1030641" y="34934"/>
                  </a:lnTo>
                  <a:lnTo>
                    <a:pt x="1074462" y="49805"/>
                  </a:lnTo>
                  <a:lnTo>
                    <a:pt x="1117097" y="67111"/>
                  </a:lnTo>
                  <a:lnTo>
                    <a:pt x="1158465" y="86767"/>
                  </a:lnTo>
                  <a:lnTo>
                    <a:pt x="1198481" y="108690"/>
                  </a:lnTo>
                  <a:lnTo>
                    <a:pt x="1237063" y="132797"/>
                  </a:lnTo>
                  <a:lnTo>
                    <a:pt x="1274127" y="159005"/>
                  </a:lnTo>
                  <a:lnTo>
                    <a:pt x="1309590" y="187231"/>
                  </a:lnTo>
                  <a:lnTo>
                    <a:pt x="1343368" y="217391"/>
                  </a:lnTo>
                  <a:lnTo>
                    <a:pt x="1375379" y="249401"/>
                  </a:lnTo>
                  <a:lnTo>
                    <a:pt x="1405539" y="283180"/>
                  </a:lnTo>
                  <a:lnTo>
                    <a:pt x="1433764" y="318643"/>
                  </a:lnTo>
                  <a:lnTo>
                    <a:pt x="1459972" y="355707"/>
                  </a:lnTo>
                  <a:lnTo>
                    <a:pt x="1484080" y="394288"/>
                  </a:lnTo>
                  <a:lnTo>
                    <a:pt x="1506003" y="434305"/>
                  </a:lnTo>
                  <a:lnTo>
                    <a:pt x="1525659" y="475672"/>
                  </a:lnTo>
                  <a:lnTo>
                    <a:pt x="1542964" y="518308"/>
                  </a:lnTo>
                  <a:lnTo>
                    <a:pt x="1557836" y="562128"/>
                  </a:lnTo>
                  <a:lnTo>
                    <a:pt x="1570190" y="607050"/>
                  </a:lnTo>
                  <a:lnTo>
                    <a:pt x="1579944" y="652990"/>
                  </a:lnTo>
                  <a:lnTo>
                    <a:pt x="1587014" y="699865"/>
                  </a:lnTo>
                  <a:lnTo>
                    <a:pt x="1591317" y="747591"/>
                  </a:lnTo>
                  <a:lnTo>
                    <a:pt x="1592770" y="796086"/>
                  </a:lnTo>
                  <a:lnTo>
                    <a:pt x="1591317" y="844582"/>
                  </a:lnTo>
                  <a:lnTo>
                    <a:pt x="1587014" y="892310"/>
                  </a:lnTo>
                  <a:lnTo>
                    <a:pt x="1579944" y="939186"/>
                  </a:lnTo>
                  <a:lnTo>
                    <a:pt x="1570190" y="985127"/>
                  </a:lnTo>
                  <a:lnTo>
                    <a:pt x="1557836" y="1030049"/>
                  </a:lnTo>
                  <a:lnTo>
                    <a:pt x="1542964" y="1073870"/>
                  </a:lnTo>
                  <a:lnTo>
                    <a:pt x="1525659" y="1116506"/>
                  </a:lnTo>
                  <a:lnTo>
                    <a:pt x="1506003" y="1157873"/>
                  </a:lnTo>
                  <a:lnTo>
                    <a:pt x="1484080" y="1197890"/>
                  </a:lnTo>
                  <a:lnTo>
                    <a:pt x="1459972" y="1236472"/>
                  </a:lnTo>
                  <a:lnTo>
                    <a:pt x="1433764" y="1273535"/>
                  </a:lnTo>
                  <a:lnTo>
                    <a:pt x="1405539" y="1308998"/>
                  </a:lnTo>
                  <a:lnTo>
                    <a:pt x="1375379" y="1342776"/>
                  </a:lnTo>
                  <a:lnTo>
                    <a:pt x="1343368" y="1374786"/>
                  </a:lnTo>
                  <a:lnTo>
                    <a:pt x="1309590" y="1404946"/>
                  </a:lnTo>
                  <a:lnTo>
                    <a:pt x="1274127" y="1433171"/>
                  </a:lnTo>
                  <a:lnTo>
                    <a:pt x="1237063" y="1459379"/>
                  </a:lnTo>
                  <a:lnTo>
                    <a:pt x="1198481" y="1483486"/>
                  </a:lnTo>
                  <a:lnTo>
                    <a:pt x="1158465" y="1505408"/>
                  </a:lnTo>
                  <a:lnTo>
                    <a:pt x="1117097" y="1525064"/>
                  </a:lnTo>
                  <a:lnTo>
                    <a:pt x="1074462" y="1542369"/>
                  </a:lnTo>
                  <a:lnTo>
                    <a:pt x="1030641" y="1557240"/>
                  </a:lnTo>
                  <a:lnTo>
                    <a:pt x="985719" y="1569594"/>
                  </a:lnTo>
                  <a:lnTo>
                    <a:pt x="939779" y="1579347"/>
                  </a:lnTo>
                  <a:lnTo>
                    <a:pt x="892905" y="1586417"/>
                  </a:lnTo>
                  <a:lnTo>
                    <a:pt x="845178" y="1590720"/>
                  </a:lnTo>
                  <a:lnTo>
                    <a:pt x="796683" y="1592173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85543" y="2070417"/>
            <a:ext cx="1193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61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5</a:t>
            </a:r>
            <a:endParaRPr sz="13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5"/>
              </a:spcBef>
              <a:tabLst>
                <a:tab pos="4207510" algn="l"/>
                <a:tab pos="5880100" algn="l"/>
                <a:tab pos="7553325" algn="l"/>
              </a:tabLst>
            </a:pPr>
            <a:r>
              <a:rPr spc="5" dirty="0"/>
              <a:t>总	结	展	望</a:t>
            </a:r>
            <a:endParaRPr spc="5" dirty="0"/>
          </a:p>
        </p:txBody>
      </p:sp>
      <p:sp>
        <p:nvSpPr>
          <p:cNvPr id="9" name="object 9"/>
          <p:cNvSpPr/>
          <p:nvPr/>
        </p:nvSpPr>
        <p:spPr>
          <a:xfrm>
            <a:off x="4663554" y="3416300"/>
            <a:ext cx="1112520" cy="25400"/>
          </a:xfrm>
          <a:custGeom>
            <a:avLst/>
            <a:gdLst/>
            <a:ahLst/>
            <a:cxnLst/>
            <a:rect l="l" t="t" r="r" b="b"/>
            <a:pathLst>
              <a:path w="1112520" h="25400">
                <a:moveTo>
                  <a:pt x="1112405" y="25400"/>
                </a:moveTo>
                <a:lnTo>
                  <a:pt x="0" y="25400"/>
                </a:lnTo>
                <a:lnTo>
                  <a:pt x="0" y="0"/>
                </a:lnTo>
                <a:lnTo>
                  <a:pt x="1112405" y="0"/>
                </a:lnTo>
                <a:lnTo>
                  <a:pt x="1112405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25810" y="3699205"/>
            <a:ext cx="23704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  <a:tab pos="731520" algn="l"/>
                <a:tab pos="1151890" algn="l"/>
                <a:tab pos="1572260" algn="l"/>
                <a:tab pos="1922780" algn="l"/>
                <a:tab pos="2240915" algn="l"/>
              </a:tabLst>
            </a:pPr>
            <a:r>
              <a:rPr sz="1600" spc="-13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-8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u	</a:t>
            </a:r>
            <a:r>
              <a:rPr sz="1600" spc="-1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m	m	</a:t>
            </a: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y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5695" y="3699205"/>
            <a:ext cx="1727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&amp;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8480" y="3699205"/>
            <a:ext cx="25615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  <a:tab pos="687070" algn="l"/>
                <a:tab pos="1049020" algn="l"/>
                <a:tab pos="1391285" algn="l"/>
                <a:tab pos="1752600" algn="l"/>
                <a:tab pos="2108200" algn="l"/>
                <a:tab pos="2458085" algn="l"/>
              </a:tabLst>
            </a:pP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o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-4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	</a:t>
            </a:r>
            <a:r>
              <a:rPr sz="16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c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383435"/>
            <a:ext cx="2094230" cy="721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252525"/>
                </a:solidFill>
              </a:rPr>
              <a:t>总结展</a:t>
            </a:r>
            <a:r>
              <a:rPr sz="2800" spc="-5" dirty="0">
                <a:solidFill>
                  <a:srgbClr val="252525"/>
                </a:solidFill>
              </a:rPr>
              <a:t>望</a:t>
            </a:r>
            <a:endParaRPr sz="2800"/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spc="2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Summary </a:t>
            </a:r>
            <a:r>
              <a:rPr sz="140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&amp;</a:t>
            </a:r>
            <a:r>
              <a:rPr sz="1400" spc="35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10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Prospect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316" y="457200"/>
            <a:ext cx="76200" cy="632460"/>
          </a:xfrm>
          <a:custGeom>
            <a:avLst/>
            <a:gdLst/>
            <a:ahLst/>
            <a:cxnLst/>
            <a:rect l="l" t="t" r="r" b="b"/>
            <a:pathLst>
              <a:path w="76200" h="632460">
                <a:moveTo>
                  <a:pt x="76200" y="632244"/>
                </a:moveTo>
                <a:lnTo>
                  <a:pt x="0" y="632244"/>
                </a:lnTo>
                <a:lnTo>
                  <a:pt x="0" y="0"/>
                </a:lnTo>
                <a:lnTo>
                  <a:pt x="76200" y="0"/>
                </a:lnTo>
                <a:lnTo>
                  <a:pt x="76200" y="63224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0855" y="2431059"/>
            <a:ext cx="360108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总结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Droid Sans Fallback"/>
              <a:cs typeface="Droid Sans Fallback"/>
            </a:endParaRPr>
          </a:p>
          <a:p>
            <a:pPr marL="285115" indent="-285115">
              <a:lnSpc>
                <a:spcPct val="100000"/>
              </a:lnSpc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数据分析和预处理很重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要</a:t>
            </a:r>
            <a:endParaRPr sz="2000">
              <a:latin typeface="Droid Sans Fallback"/>
              <a:cs typeface="Droid Sans Fallback"/>
            </a:endParaRPr>
          </a:p>
          <a:p>
            <a:pPr marL="285115" indent="-285115">
              <a:lnSpc>
                <a:spcPct val="100000"/>
              </a:lnSpc>
              <a:spcBef>
                <a:spcPts val="1200"/>
              </a:spcBef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先验信息有利于事件元素抽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取</a:t>
            </a:r>
            <a:endParaRPr sz="2000">
              <a:latin typeface="Droid Sans Fallback"/>
              <a:cs typeface="Droid Sans Fallback"/>
            </a:endParaRPr>
          </a:p>
          <a:p>
            <a:pPr marL="285115" indent="-285115">
              <a:lnSpc>
                <a:spcPct val="100000"/>
              </a:lnSpc>
              <a:spcBef>
                <a:spcPts val="1200"/>
              </a:spcBef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预训练模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型</a:t>
            </a:r>
            <a:endParaRPr sz="20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976" y="2431059"/>
            <a:ext cx="62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Droid Sans Fallback"/>
                <a:cs typeface="Droid Sans Fallback"/>
              </a:rPr>
              <a:t>展望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331" y="3099549"/>
            <a:ext cx="616585" cy="25400"/>
          </a:xfrm>
          <a:custGeom>
            <a:avLst/>
            <a:gdLst/>
            <a:ahLst/>
            <a:cxnLst/>
            <a:rect l="l" t="t" r="r" b="b"/>
            <a:pathLst>
              <a:path w="616584" h="25400">
                <a:moveTo>
                  <a:pt x="616305" y="25400"/>
                </a:moveTo>
                <a:lnTo>
                  <a:pt x="0" y="25400"/>
                </a:lnTo>
                <a:lnTo>
                  <a:pt x="0" y="0"/>
                </a:lnTo>
                <a:lnTo>
                  <a:pt x="616305" y="0"/>
                </a:lnTo>
                <a:lnTo>
                  <a:pt x="616305" y="254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1845" y="3305530"/>
            <a:ext cx="334708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300"/>
              </a:spcBef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404040"/>
                </a:solidFill>
                <a:latin typeface="Droid Sans Fallback"/>
                <a:cs typeface="Droid Sans Fallback"/>
              </a:rPr>
              <a:t>事件表填充建</a:t>
            </a:r>
            <a:r>
              <a:rPr sz="2000" spc="5" dirty="0">
                <a:solidFill>
                  <a:srgbClr val="404040"/>
                </a:solidFill>
                <a:latin typeface="Droid Sans Fallback"/>
                <a:cs typeface="Droid Sans Fallback"/>
              </a:rPr>
              <a:t>模</a:t>
            </a:r>
            <a:endParaRPr sz="2000">
              <a:latin typeface="Droid Sans Fallback"/>
              <a:cs typeface="Droid Sans Fallback"/>
            </a:endParaRPr>
          </a:p>
          <a:p>
            <a:pPr marL="285115" indent="-285115">
              <a:lnSpc>
                <a:spcPct val="100000"/>
              </a:lnSpc>
              <a:spcBef>
                <a:spcPts val="1200"/>
              </a:spcBef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404040"/>
                </a:solidFill>
                <a:latin typeface="Droid Sans Fallback"/>
                <a:cs typeface="Droid Sans Fallback"/>
              </a:rPr>
              <a:t>事件元素抽取利用全局信</a:t>
            </a:r>
            <a:r>
              <a:rPr sz="2000" spc="5" dirty="0">
                <a:solidFill>
                  <a:srgbClr val="404040"/>
                </a:solidFill>
                <a:latin typeface="Droid Sans Fallback"/>
                <a:cs typeface="Droid Sans Fallback"/>
              </a:rPr>
              <a:t>息</a:t>
            </a:r>
            <a:endParaRPr sz="2000">
              <a:latin typeface="Droid Sans Fallback"/>
              <a:cs typeface="Droid Sans Fallback"/>
            </a:endParaRPr>
          </a:p>
          <a:p>
            <a:pPr marL="285115" indent="-285115">
              <a:lnSpc>
                <a:spcPct val="100000"/>
              </a:lnSpc>
              <a:spcBef>
                <a:spcPts val="1200"/>
              </a:spcBef>
              <a:buFont typeface="Arial" panose="020B0604020202090204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404040"/>
                </a:solidFill>
                <a:latin typeface="Droid Sans Fallback"/>
                <a:cs typeface="Droid Sans Fallback"/>
              </a:rPr>
              <a:t>考虑远程监督数据的影</a:t>
            </a:r>
            <a:r>
              <a:rPr sz="2000" spc="5" dirty="0">
                <a:solidFill>
                  <a:srgbClr val="404040"/>
                </a:solidFill>
                <a:latin typeface="Droid Sans Fallback"/>
                <a:cs typeface="Droid Sans Fallback"/>
              </a:rPr>
              <a:t>响</a:t>
            </a:r>
            <a:endParaRPr sz="2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247" y="4867655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5" h="1694815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363" y="295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4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4867655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5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7160" y="182879"/>
            <a:ext cx="11932920" cy="6492240"/>
            <a:chOff x="137160" y="182879"/>
            <a:chExt cx="11932920" cy="6492240"/>
          </a:xfrm>
        </p:grpSpPr>
        <p:sp>
          <p:nvSpPr>
            <p:cNvPr id="6" name="object 6"/>
            <p:cNvSpPr/>
            <p:nvPr/>
          </p:nvSpPr>
          <p:spPr>
            <a:xfrm>
              <a:off x="9985248" y="295655"/>
              <a:ext cx="1961514" cy="1694814"/>
            </a:xfrm>
            <a:custGeom>
              <a:avLst/>
              <a:gdLst/>
              <a:ahLst/>
              <a:cxnLst/>
              <a:rect l="l" t="t" r="r" b="b"/>
              <a:pathLst>
                <a:path w="1961515" h="1694814">
                  <a:moveTo>
                    <a:pt x="1961388" y="1694688"/>
                  </a:moveTo>
                  <a:lnTo>
                    <a:pt x="0" y="1694688"/>
                  </a:lnTo>
                  <a:lnTo>
                    <a:pt x="0" y="0"/>
                  </a:lnTo>
                  <a:lnTo>
                    <a:pt x="1961388" y="0"/>
                  </a:lnTo>
                  <a:lnTo>
                    <a:pt x="1961388" y="1694688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160" y="182879"/>
              <a:ext cx="11932920" cy="6492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1602" y="3726014"/>
              <a:ext cx="1389380" cy="25400"/>
            </a:xfrm>
            <a:custGeom>
              <a:avLst/>
              <a:gdLst/>
              <a:ahLst/>
              <a:cxnLst/>
              <a:rect l="l" t="t" r="r" b="b"/>
              <a:pathLst>
                <a:path w="1389379" h="25400">
                  <a:moveTo>
                    <a:pt x="1388808" y="25400"/>
                  </a:moveTo>
                  <a:lnTo>
                    <a:pt x="0" y="25400"/>
                  </a:lnTo>
                  <a:lnTo>
                    <a:pt x="0" y="0"/>
                  </a:lnTo>
                  <a:lnTo>
                    <a:pt x="1388808" y="0"/>
                  </a:lnTo>
                  <a:lnTo>
                    <a:pt x="1388808" y="254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7670" y="1996342"/>
            <a:ext cx="6597015" cy="11385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998980" algn="l"/>
                <a:tab pos="3985895" algn="l"/>
                <a:tab pos="5973445" algn="l"/>
              </a:tabLst>
            </a:pPr>
            <a:r>
              <a:rPr sz="4800" dirty="0"/>
              <a:t>感	谢	观	看</a:t>
            </a:r>
            <a:endParaRPr sz="4800"/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84175" algn="l"/>
                <a:tab pos="760730" algn="l"/>
                <a:tab pos="1136650" algn="l"/>
                <a:tab pos="1513205" algn="l"/>
                <a:tab pos="1878330" algn="l"/>
                <a:tab pos="2555240" algn="l"/>
                <a:tab pos="2879090" algn="l"/>
                <a:tab pos="3258820" algn="l"/>
                <a:tab pos="3898900" algn="l"/>
                <a:tab pos="4330065" algn="l"/>
                <a:tab pos="4706620" algn="l"/>
                <a:tab pos="5022215" algn="l"/>
                <a:tab pos="5394960" algn="l"/>
                <a:tab pos="5772150" algn="l"/>
                <a:tab pos="6064885" algn="l"/>
                <a:tab pos="6442075" algn="l"/>
              </a:tabLst>
            </a:pPr>
            <a:r>
              <a:rPr sz="1800" spc="-85" dirty="0">
                <a:latin typeface="Verdana" panose="020B0804030504040204"/>
                <a:cs typeface="Verdana" panose="020B0804030504040204"/>
              </a:rPr>
              <a:t>T	</a:t>
            </a:r>
            <a:r>
              <a:rPr sz="1800" spc="-75" dirty="0">
                <a:latin typeface="Verdana" panose="020B0804030504040204"/>
                <a:cs typeface="Verdana" panose="020B0804030504040204"/>
              </a:rPr>
              <a:t>h	</a:t>
            </a:r>
            <a:r>
              <a:rPr sz="1800" spc="-25" dirty="0">
                <a:latin typeface="Verdana" panose="020B0804030504040204"/>
                <a:cs typeface="Verdana" panose="020B0804030504040204"/>
              </a:rPr>
              <a:t>a	</a:t>
            </a:r>
            <a:r>
              <a:rPr sz="1800" spc="-75" dirty="0">
                <a:latin typeface="Verdana" panose="020B0804030504040204"/>
                <a:cs typeface="Verdana" panose="020B0804030504040204"/>
              </a:rPr>
              <a:t>n	</a:t>
            </a:r>
            <a:r>
              <a:rPr sz="1800" spc="-90" dirty="0">
                <a:latin typeface="Verdana" panose="020B0804030504040204"/>
                <a:cs typeface="Verdana" panose="020B0804030504040204"/>
              </a:rPr>
              <a:t>k	</a:t>
            </a:r>
            <a:r>
              <a:rPr sz="1800" dirty="0">
                <a:latin typeface="Verdana" panose="020B0804030504040204"/>
                <a:cs typeface="Verdana" panose="020B0804030504040204"/>
              </a:rPr>
              <a:t>s	</a:t>
            </a:r>
            <a:r>
              <a:rPr sz="1800" spc="10" dirty="0">
                <a:latin typeface="Verdana" panose="020B0804030504040204"/>
                <a:cs typeface="Verdana" panose="020B0804030504040204"/>
              </a:rPr>
              <a:t>f	</a:t>
            </a:r>
            <a:r>
              <a:rPr sz="1800" spc="-10" dirty="0">
                <a:latin typeface="Verdana" panose="020B0804030504040204"/>
                <a:cs typeface="Verdana" panose="020B0804030504040204"/>
              </a:rPr>
              <a:t>o	</a:t>
            </a:r>
            <a:r>
              <a:rPr sz="1800" spc="-125" dirty="0">
                <a:latin typeface="Verdana" panose="020B0804030504040204"/>
                <a:cs typeface="Verdana" panose="020B0804030504040204"/>
              </a:rPr>
              <a:t>r	</a:t>
            </a:r>
            <a:r>
              <a:rPr sz="1800" spc="15" dirty="0">
                <a:latin typeface="Verdana" panose="020B0804030504040204"/>
                <a:cs typeface="Verdana" panose="020B0804030504040204"/>
              </a:rPr>
              <a:t>w	</a:t>
            </a:r>
            <a:r>
              <a:rPr sz="1800" spc="-25" dirty="0">
                <a:latin typeface="Verdana" panose="020B0804030504040204"/>
                <a:cs typeface="Verdana" panose="020B0804030504040204"/>
              </a:rPr>
              <a:t>a	</a:t>
            </a:r>
            <a:r>
              <a:rPr sz="1800" spc="-130" dirty="0">
                <a:latin typeface="Verdana" panose="020B0804030504040204"/>
                <a:cs typeface="Verdana" panose="020B0804030504040204"/>
              </a:rPr>
              <a:t>t	</a:t>
            </a:r>
            <a:r>
              <a:rPr sz="1800" spc="90" dirty="0">
                <a:latin typeface="Verdana" panose="020B0804030504040204"/>
                <a:cs typeface="Verdana" panose="020B0804030504040204"/>
              </a:rPr>
              <a:t>c	</a:t>
            </a:r>
            <a:r>
              <a:rPr sz="1800" spc="-75" dirty="0">
                <a:latin typeface="Verdana" panose="020B0804030504040204"/>
                <a:cs typeface="Verdana" panose="020B0804030504040204"/>
              </a:rPr>
              <a:t>h	</a:t>
            </a:r>
            <a:r>
              <a:rPr sz="1800" spc="-95" dirty="0">
                <a:latin typeface="Verdana" panose="020B0804030504040204"/>
                <a:cs typeface="Verdana" panose="020B0804030504040204"/>
              </a:rPr>
              <a:t>i	</a:t>
            </a:r>
            <a:r>
              <a:rPr sz="1800" spc="-75" dirty="0">
                <a:latin typeface="Verdana" panose="020B0804030504040204"/>
                <a:cs typeface="Verdana" panose="020B0804030504040204"/>
              </a:rPr>
              <a:t>n	</a:t>
            </a:r>
            <a:r>
              <a:rPr sz="1800" spc="-10" dirty="0">
                <a:latin typeface="Verdana" panose="020B0804030504040204"/>
                <a:cs typeface="Verdana" panose="020B0804030504040204"/>
              </a:rPr>
              <a:t>g</a:t>
            </a:r>
            <a:endParaRPr sz="18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8807" y="5737859"/>
            <a:ext cx="3957954" cy="824865"/>
          </a:xfrm>
          <a:custGeom>
            <a:avLst/>
            <a:gdLst/>
            <a:ahLst/>
            <a:cxnLst/>
            <a:rect l="l" t="t" r="r" b="b"/>
            <a:pathLst>
              <a:path w="3957954" h="824865">
                <a:moveTo>
                  <a:pt x="3957828" y="824484"/>
                </a:moveTo>
                <a:lnTo>
                  <a:pt x="0" y="824484"/>
                </a:lnTo>
                <a:lnTo>
                  <a:pt x="0" y="0"/>
                </a:lnTo>
                <a:lnTo>
                  <a:pt x="3957828" y="0"/>
                </a:lnTo>
                <a:lnTo>
                  <a:pt x="3957828" y="82448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9540" y="166369"/>
            <a:ext cx="11932920" cy="6492240"/>
            <a:chOff x="137160" y="182879"/>
            <a:chExt cx="11932920" cy="6492240"/>
          </a:xfrm>
        </p:grpSpPr>
        <p:sp>
          <p:nvSpPr>
            <p:cNvPr id="4" name="object 4"/>
            <p:cNvSpPr/>
            <p:nvPr/>
          </p:nvSpPr>
          <p:spPr>
            <a:xfrm>
              <a:off x="245364" y="295655"/>
              <a:ext cx="3957954" cy="824865"/>
            </a:xfrm>
            <a:custGeom>
              <a:avLst/>
              <a:gdLst/>
              <a:ahLst/>
              <a:cxnLst/>
              <a:rect l="l" t="t" r="r" b="b"/>
              <a:pathLst>
                <a:path w="3957954" h="824865">
                  <a:moveTo>
                    <a:pt x="3957828" y="824484"/>
                  </a:moveTo>
                  <a:lnTo>
                    <a:pt x="0" y="824484"/>
                  </a:lnTo>
                  <a:lnTo>
                    <a:pt x="0" y="0"/>
                  </a:lnTo>
                  <a:lnTo>
                    <a:pt x="3957828" y="0"/>
                  </a:lnTo>
                  <a:lnTo>
                    <a:pt x="3957828" y="824484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" y="182879"/>
              <a:ext cx="11932920" cy="6492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7016" y="1298168"/>
            <a:ext cx="2167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sz="4800" dirty="0"/>
              <a:t>目	录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987016" y="945121"/>
            <a:ext cx="2168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7185" algn="l"/>
                <a:tab pos="683895" algn="l"/>
                <a:tab pos="1022985" algn="l"/>
                <a:tab pos="1346200" algn="l"/>
                <a:tab pos="1652270" algn="l"/>
                <a:tab pos="1991995" algn="l"/>
              </a:tabLst>
            </a:pPr>
            <a:r>
              <a:rPr sz="2000" spc="-95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C	</a:t>
            </a:r>
            <a:r>
              <a:rPr sz="2000" spc="-105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O	</a:t>
            </a:r>
            <a:r>
              <a:rPr sz="2000" spc="-80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N	</a:t>
            </a:r>
            <a:r>
              <a:rPr sz="2000" spc="50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2000" spc="-114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E	</a:t>
            </a:r>
            <a:r>
              <a:rPr sz="2000" spc="-80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N	</a:t>
            </a:r>
            <a:r>
              <a:rPr sz="2000" spc="50" dirty="0">
                <a:solidFill>
                  <a:srgbClr val="1C4785"/>
                </a:solidFill>
                <a:latin typeface="Verdana" panose="020B0804030504040204"/>
                <a:cs typeface="Verdana" panose="020B0804030504040204"/>
              </a:rPr>
              <a:t>T</a:t>
            </a:r>
            <a:endParaRPr sz="20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048" y="2731516"/>
            <a:ext cx="644525" cy="643890"/>
          </a:xfrm>
          <a:custGeom>
            <a:avLst/>
            <a:gdLst/>
            <a:ahLst/>
            <a:cxnLst/>
            <a:rect l="l" t="t" r="r" b="b"/>
            <a:pathLst>
              <a:path w="644525" h="643889">
                <a:moveTo>
                  <a:pt x="322122" y="643775"/>
                </a:moveTo>
                <a:lnTo>
                  <a:pt x="274556" y="640286"/>
                </a:lnTo>
                <a:lnTo>
                  <a:pt x="229155" y="630150"/>
                </a:lnTo>
                <a:lnTo>
                  <a:pt x="186416" y="613871"/>
                </a:lnTo>
                <a:lnTo>
                  <a:pt x="146838" y="591949"/>
                </a:lnTo>
                <a:lnTo>
                  <a:pt x="110916" y="564885"/>
                </a:lnTo>
                <a:lnTo>
                  <a:pt x="79147" y="533180"/>
                </a:lnTo>
                <a:lnTo>
                  <a:pt x="52029" y="497335"/>
                </a:lnTo>
                <a:lnTo>
                  <a:pt x="30058" y="457851"/>
                </a:lnTo>
                <a:lnTo>
                  <a:pt x="13732" y="415230"/>
                </a:lnTo>
                <a:lnTo>
                  <a:pt x="3547" y="369972"/>
                </a:lnTo>
                <a:lnTo>
                  <a:pt x="0" y="322579"/>
                </a:lnTo>
                <a:lnTo>
                  <a:pt x="3547" y="274840"/>
                </a:lnTo>
                <a:lnTo>
                  <a:pt x="13732" y="229298"/>
                </a:lnTo>
                <a:lnTo>
                  <a:pt x="30058" y="186451"/>
                </a:lnTo>
                <a:lnTo>
                  <a:pt x="52029" y="146791"/>
                </a:lnTo>
                <a:lnTo>
                  <a:pt x="79147" y="110815"/>
                </a:lnTo>
                <a:lnTo>
                  <a:pt x="110916" y="79016"/>
                </a:lnTo>
                <a:lnTo>
                  <a:pt x="146838" y="51889"/>
                </a:lnTo>
                <a:lnTo>
                  <a:pt x="186416" y="29929"/>
                </a:lnTo>
                <a:lnTo>
                  <a:pt x="229155" y="13631"/>
                </a:lnTo>
                <a:lnTo>
                  <a:pt x="274556" y="3490"/>
                </a:lnTo>
                <a:lnTo>
                  <a:pt x="322122" y="0"/>
                </a:lnTo>
                <a:lnTo>
                  <a:pt x="369689" y="3489"/>
                </a:lnTo>
                <a:lnTo>
                  <a:pt x="415088" y="13627"/>
                </a:lnTo>
                <a:lnTo>
                  <a:pt x="457821" y="29915"/>
                </a:lnTo>
                <a:lnTo>
                  <a:pt x="497392" y="51855"/>
                </a:lnTo>
                <a:lnTo>
                  <a:pt x="533302" y="78950"/>
                </a:lnTo>
                <a:lnTo>
                  <a:pt x="565053" y="110701"/>
                </a:lnTo>
                <a:lnTo>
                  <a:pt x="592148" y="146611"/>
                </a:lnTo>
                <a:lnTo>
                  <a:pt x="614088" y="186182"/>
                </a:lnTo>
                <a:lnTo>
                  <a:pt x="630376" y="228916"/>
                </a:lnTo>
                <a:lnTo>
                  <a:pt x="640514" y="274315"/>
                </a:lnTo>
                <a:lnTo>
                  <a:pt x="644004" y="321881"/>
                </a:lnTo>
                <a:lnTo>
                  <a:pt x="640514" y="369448"/>
                </a:lnTo>
                <a:lnTo>
                  <a:pt x="630376" y="414847"/>
                </a:lnTo>
                <a:lnTo>
                  <a:pt x="614088" y="457582"/>
                </a:lnTo>
                <a:lnTo>
                  <a:pt x="592148" y="497155"/>
                </a:lnTo>
                <a:lnTo>
                  <a:pt x="565053" y="533066"/>
                </a:lnTo>
                <a:lnTo>
                  <a:pt x="533302" y="564819"/>
                </a:lnTo>
                <a:lnTo>
                  <a:pt x="497392" y="591915"/>
                </a:lnTo>
                <a:lnTo>
                  <a:pt x="457821" y="613857"/>
                </a:lnTo>
                <a:lnTo>
                  <a:pt x="415088" y="630146"/>
                </a:lnTo>
                <a:lnTo>
                  <a:pt x="369689" y="640285"/>
                </a:lnTo>
                <a:lnTo>
                  <a:pt x="322122" y="64377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51518" y="2602660"/>
            <a:ext cx="2597785" cy="8191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Droid Sans Fallback"/>
                <a:cs typeface="Droid Sans Fallback"/>
              </a:rPr>
              <a:t>任务定义</a:t>
            </a:r>
            <a:endParaRPr sz="2400">
              <a:latin typeface="Droid Sans Fallback"/>
              <a:cs typeface="Droid Sans Fallback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  <a:tabLst>
                <a:tab pos="979805" algn="l"/>
              </a:tabLst>
            </a:pPr>
            <a:r>
              <a:rPr sz="1400" spc="35" dirty="0">
                <a:latin typeface="Verdana" panose="020B0804030504040204"/>
                <a:cs typeface="Verdana" panose="020B0804030504040204"/>
              </a:rPr>
              <a:t>T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</a:t>
            </a:r>
            <a:r>
              <a:rPr sz="1400" spc="34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</a:t>
            </a:r>
            <a:r>
              <a:rPr sz="1400" spc="19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75" dirty="0">
                <a:latin typeface="Verdana" panose="020B0804030504040204"/>
                <a:cs typeface="Verdana" panose="020B0804030504040204"/>
              </a:rPr>
              <a:t>k	</a:t>
            </a:r>
            <a:r>
              <a:rPr sz="1400" spc="-95" dirty="0">
                <a:latin typeface="Verdana" panose="020B0804030504040204"/>
                <a:cs typeface="Verdana" panose="020B0804030504040204"/>
              </a:rPr>
              <a:t>D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 </a:t>
            </a:r>
            <a:r>
              <a:rPr sz="1400" spc="55" dirty="0">
                <a:latin typeface="Verdana" panose="020B0804030504040204"/>
                <a:cs typeface="Verdana" panose="020B0804030504040204"/>
              </a:rPr>
              <a:t>f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i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n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i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i </a:t>
            </a:r>
            <a:r>
              <a:rPr sz="1400" dirty="0">
                <a:latin typeface="Verdana" panose="020B0804030504040204"/>
                <a:cs typeface="Verdana" panose="020B0804030504040204"/>
              </a:rPr>
              <a:t>o</a:t>
            </a:r>
            <a:r>
              <a:rPr sz="1400" spc="-25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n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95288" y="2731516"/>
            <a:ext cx="643890" cy="643890"/>
          </a:xfrm>
          <a:custGeom>
            <a:avLst/>
            <a:gdLst/>
            <a:ahLst/>
            <a:cxnLst/>
            <a:rect l="l" t="t" r="r" b="b"/>
            <a:pathLst>
              <a:path w="643890" h="643889">
                <a:moveTo>
                  <a:pt x="321944" y="643775"/>
                </a:moveTo>
                <a:lnTo>
                  <a:pt x="274378" y="640286"/>
                </a:lnTo>
                <a:lnTo>
                  <a:pt x="228979" y="630150"/>
                </a:lnTo>
                <a:lnTo>
                  <a:pt x="186244" y="613871"/>
                </a:lnTo>
                <a:lnTo>
                  <a:pt x="146672" y="591949"/>
                </a:lnTo>
                <a:lnTo>
                  <a:pt x="110759" y="564885"/>
                </a:lnTo>
                <a:lnTo>
                  <a:pt x="79003" y="533180"/>
                </a:lnTo>
                <a:lnTo>
                  <a:pt x="51903" y="497335"/>
                </a:lnTo>
                <a:lnTo>
                  <a:pt x="29954" y="457851"/>
                </a:lnTo>
                <a:lnTo>
                  <a:pt x="13656" y="415230"/>
                </a:lnTo>
                <a:lnTo>
                  <a:pt x="3505" y="369972"/>
                </a:lnTo>
                <a:lnTo>
                  <a:pt x="0" y="322579"/>
                </a:lnTo>
                <a:lnTo>
                  <a:pt x="3505" y="274840"/>
                </a:lnTo>
                <a:lnTo>
                  <a:pt x="13656" y="229298"/>
                </a:lnTo>
                <a:lnTo>
                  <a:pt x="29954" y="186451"/>
                </a:lnTo>
                <a:lnTo>
                  <a:pt x="51903" y="146791"/>
                </a:lnTo>
                <a:lnTo>
                  <a:pt x="79003" y="110815"/>
                </a:lnTo>
                <a:lnTo>
                  <a:pt x="110759" y="79016"/>
                </a:lnTo>
                <a:lnTo>
                  <a:pt x="146672" y="51889"/>
                </a:lnTo>
                <a:lnTo>
                  <a:pt x="186244" y="29929"/>
                </a:lnTo>
                <a:lnTo>
                  <a:pt x="228979" y="13631"/>
                </a:lnTo>
                <a:lnTo>
                  <a:pt x="274378" y="3490"/>
                </a:lnTo>
                <a:lnTo>
                  <a:pt x="321944" y="0"/>
                </a:lnTo>
                <a:lnTo>
                  <a:pt x="369511" y="3489"/>
                </a:lnTo>
                <a:lnTo>
                  <a:pt x="414910" y="13627"/>
                </a:lnTo>
                <a:lnTo>
                  <a:pt x="457644" y="29915"/>
                </a:lnTo>
                <a:lnTo>
                  <a:pt x="497214" y="51855"/>
                </a:lnTo>
                <a:lnTo>
                  <a:pt x="533124" y="78950"/>
                </a:lnTo>
                <a:lnTo>
                  <a:pt x="564875" y="110701"/>
                </a:lnTo>
                <a:lnTo>
                  <a:pt x="591970" y="146611"/>
                </a:lnTo>
                <a:lnTo>
                  <a:pt x="613910" y="186182"/>
                </a:lnTo>
                <a:lnTo>
                  <a:pt x="630198" y="228916"/>
                </a:lnTo>
                <a:lnTo>
                  <a:pt x="640336" y="274315"/>
                </a:lnTo>
                <a:lnTo>
                  <a:pt x="643826" y="321881"/>
                </a:lnTo>
                <a:lnTo>
                  <a:pt x="640336" y="369448"/>
                </a:lnTo>
                <a:lnTo>
                  <a:pt x="630198" y="414847"/>
                </a:lnTo>
                <a:lnTo>
                  <a:pt x="613910" y="457582"/>
                </a:lnTo>
                <a:lnTo>
                  <a:pt x="591970" y="497155"/>
                </a:lnTo>
                <a:lnTo>
                  <a:pt x="564875" y="533066"/>
                </a:lnTo>
                <a:lnTo>
                  <a:pt x="533124" y="564819"/>
                </a:lnTo>
                <a:lnTo>
                  <a:pt x="497214" y="591915"/>
                </a:lnTo>
                <a:lnTo>
                  <a:pt x="457644" y="613857"/>
                </a:lnTo>
                <a:lnTo>
                  <a:pt x="414910" y="630146"/>
                </a:lnTo>
                <a:lnTo>
                  <a:pt x="369511" y="640285"/>
                </a:lnTo>
                <a:lnTo>
                  <a:pt x="321944" y="64377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38580" y="2602660"/>
            <a:ext cx="2597150" cy="8191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Droid Sans Fallback"/>
                <a:cs typeface="Droid Sans Fallback"/>
              </a:rPr>
              <a:t>数据分析</a:t>
            </a:r>
            <a:endParaRPr sz="2400">
              <a:latin typeface="Droid Sans Fallback"/>
              <a:cs typeface="Droid Sans Fallback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  <a:tabLst>
                <a:tab pos="1102995" algn="l"/>
              </a:tabLst>
            </a:pPr>
            <a:r>
              <a:rPr sz="1400" spc="-95" dirty="0">
                <a:latin typeface="Verdana" panose="020B0804030504040204"/>
                <a:cs typeface="Verdana" panose="020B0804030504040204"/>
              </a:rPr>
              <a:t>D 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 </a:t>
            </a:r>
            <a:r>
              <a:rPr sz="1400" spc="2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</a:t>
            </a:r>
            <a:r>
              <a:rPr sz="1400" spc="3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	</a:t>
            </a:r>
            <a:r>
              <a:rPr sz="1400" spc="60" dirty="0">
                <a:latin typeface="Verdana" panose="020B0804030504040204"/>
                <a:cs typeface="Verdana" panose="020B0804030504040204"/>
              </a:rPr>
              <a:t>A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n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l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y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i</a:t>
            </a:r>
            <a:r>
              <a:rPr sz="1400" spc="-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8048" y="3974249"/>
            <a:ext cx="644525" cy="643890"/>
          </a:xfrm>
          <a:custGeom>
            <a:avLst/>
            <a:gdLst/>
            <a:ahLst/>
            <a:cxnLst/>
            <a:rect l="l" t="t" r="r" b="b"/>
            <a:pathLst>
              <a:path w="644525" h="643889">
                <a:moveTo>
                  <a:pt x="322122" y="643775"/>
                </a:moveTo>
                <a:lnTo>
                  <a:pt x="274556" y="640285"/>
                </a:lnTo>
                <a:lnTo>
                  <a:pt x="229155" y="630146"/>
                </a:lnTo>
                <a:lnTo>
                  <a:pt x="186416" y="613858"/>
                </a:lnTo>
                <a:lnTo>
                  <a:pt x="146838" y="591917"/>
                </a:lnTo>
                <a:lnTo>
                  <a:pt x="110916" y="564821"/>
                </a:lnTo>
                <a:lnTo>
                  <a:pt x="79147" y="533070"/>
                </a:lnTo>
                <a:lnTo>
                  <a:pt x="52029" y="497161"/>
                </a:lnTo>
                <a:lnTo>
                  <a:pt x="30058" y="457592"/>
                </a:lnTo>
                <a:lnTo>
                  <a:pt x="13732" y="414861"/>
                </a:lnTo>
                <a:lnTo>
                  <a:pt x="3547" y="369467"/>
                </a:lnTo>
                <a:lnTo>
                  <a:pt x="0" y="321906"/>
                </a:lnTo>
                <a:lnTo>
                  <a:pt x="3547" y="274337"/>
                </a:lnTo>
                <a:lnTo>
                  <a:pt x="13732" y="228934"/>
                </a:lnTo>
                <a:lnTo>
                  <a:pt x="30058" y="186197"/>
                </a:lnTo>
                <a:lnTo>
                  <a:pt x="52029" y="146623"/>
                </a:lnTo>
                <a:lnTo>
                  <a:pt x="79147" y="110711"/>
                </a:lnTo>
                <a:lnTo>
                  <a:pt x="110916" y="78957"/>
                </a:lnTo>
                <a:lnTo>
                  <a:pt x="146838" y="51860"/>
                </a:lnTo>
                <a:lnTo>
                  <a:pt x="186416" y="29918"/>
                </a:lnTo>
                <a:lnTo>
                  <a:pt x="229155" y="13628"/>
                </a:lnTo>
                <a:lnTo>
                  <a:pt x="274556" y="3490"/>
                </a:lnTo>
                <a:lnTo>
                  <a:pt x="322122" y="0"/>
                </a:lnTo>
                <a:lnTo>
                  <a:pt x="369689" y="3490"/>
                </a:lnTo>
                <a:lnTo>
                  <a:pt x="415088" y="13628"/>
                </a:lnTo>
                <a:lnTo>
                  <a:pt x="457821" y="29918"/>
                </a:lnTo>
                <a:lnTo>
                  <a:pt x="497392" y="51859"/>
                </a:lnTo>
                <a:lnTo>
                  <a:pt x="533302" y="78956"/>
                </a:lnTo>
                <a:lnTo>
                  <a:pt x="565053" y="110709"/>
                </a:lnTo>
                <a:lnTo>
                  <a:pt x="592148" y="146620"/>
                </a:lnTo>
                <a:lnTo>
                  <a:pt x="614088" y="186192"/>
                </a:lnTo>
                <a:lnTo>
                  <a:pt x="630376" y="228927"/>
                </a:lnTo>
                <a:lnTo>
                  <a:pt x="640514" y="274327"/>
                </a:lnTo>
                <a:lnTo>
                  <a:pt x="644004" y="321894"/>
                </a:lnTo>
                <a:lnTo>
                  <a:pt x="640514" y="369457"/>
                </a:lnTo>
                <a:lnTo>
                  <a:pt x="630376" y="414854"/>
                </a:lnTo>
                <a:lnTo>
                  <a:pt x="614088" y="457587"/>
                </a:lnTo>
                <a:lnTo>
                  <a:pt x="592148" y="497158"/>
                </a:lnTo>
                <a:lnTo>
                  <a:pt x="565053" y="533068"/>
                </a:lnTo>
                <a:lnTo>
                  <a:pt x="533302" y="564820"/>
                </a:lnTo>
                <a:lnTo>
                  <a:pt x="497392" y="591916"/>
                </a:lnTo>
                <a:lnTo>
                  <a:pt x="457821" y="613857"/>
                </a:lnTo>
                <a:lnTo>
                  <a:pt x="415088" y="630146"/>
                </a:lnTo>
                <a:lnTo>
                  <a:pt x="369689" y="640285"/>
                </a:lnTo>
                <a:lnTo>
                  <a:pt x="322122" y="64377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51518" y="3845372"/>
            <a:ext cx="2597150" cy="8191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Droid Sans Fallback"/>
                <a:cs typeface="Droid Sans Fallback"/>
              </a:rPr>
              <a:t>数据处理</a:t>
            </a:r>
            <a:endParaRPr sz="2400">
              <a:latin typeface="Droid Sans Fallback"/>
              <a:cs typeface="Droid Sans Fallback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  <a:tabLst>
                <a:tab pos="793115" algn="l"/>
              </a:tabLst>
            </a:pPr>
            <a:r>
              <a:rPr sz="1400" spc="-95" dirty="0">
                <a:latin typeface="Verdana" panose="020B0804030504040204"/>
                <a:cs typeface="Verdana" panose="020B0804030504040204"/>
              </a:rPr>
              <a:t>D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</a:t>
            </a:r>
            <a:r>
              <a:rPr sz="1400" spc="-12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	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P</a:t>
            </a:r>
            <a:r>
              <a:rPr sz="1400" spc="-11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</a:t>
            </a:r>
            <a:r>
              <a:rPr sz="1400" spc="-11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</a:t>
            </a:r>
            <a:r>
              <a:rPr sz="1400" spc="-11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30" dirty="0">
                <a:latin typeface="Verdana" panose="020B0804030504040204"/>
                <a:cs typeface="Verdana" panose="020B0804030504040204"/>
              </a:rPr>
              <a:t>p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dirty="0">
                <a:latin typeface="Verdana" panose="020B0804030504040204"/>
                <a:cs typeface="Verdana" panose="020B0804030504040204"/>
              </a:rPr>
              <a:t>o</a:t>
            </a:r>
            <a:r>
              <a:rPr sz="1400" spc="-11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35" dirty="0">
                <a:latin typeface="Verdana" panose="020B0804030504040204"/>
                <a:cs typeface="Verdana" panose="020B0804030504040204"/>
              </a:rPr>
              <a:t>c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</a:t>
            </a:r>
            <a:r>
              <a:rPr sz="1400" spc="-10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i</a:t>
            </a:r>
            <a:r>
              <a:rPr sz="1400" spc="-10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n</a:t>
            </a:r>
            <a:r>
              <a:rPr sz="1400" spc="-114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0" dirty="0">
                <a:latin typeface="Verdana" panose="020B0804030504040204"/>
                <a:cs typeface="Verdana" panose="020B0804030504040204"/>
              </a:rPr>
              <a:t>g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5288" y="3974249"/>
            <a:ext cx="643890" cy="643890"/>
          </a:xfrm>
          <a:custGeom>
            <a:avLst/>
            <a:gdLst/>
            <a:ahLst/>
            <a:cxnLst/>
            <a:rect l="l" t="t" r="r" b="b"/>
            <a:pathLst>
              <a:path w="643890" h="643889">
                <a:moveTo>
                  <a:pt x="321944" y="643775"/>
                </a:moveTo>
                <a:lnTo>
                  <a:pt x="274378" y="640285"/>
                </a:lnTo>
                <a:lnTo>
                  <a:pt x="228979" y="630146"/>
                </a:lnTo>
                <a:lnTo>
                  <a:pt x="186244" y="613858"/>
                </a:lnTo>
                <a:lnTo>
                  <a:pt x="146672" y="591917"/>
                </a:lnTo>
                <a:lnTo>
                  <a:pt x="110759" y="564821"/>
                </a:lnTo>
                <a:lnTo>
                  <a:pt x="79003" y="533070"/>
                </a:lnTo>
                <a:lnTo>
                  <a:pt x="51903" y="497161"/>
                </a:lnTo>
                <a:lnTo>
                  <a:pt x="29954" y="457592"/>
                </a:lnTo>
                <a:lnTo>
                  <a:pt x="13656" y="414861"/>
                </a:lnTo>
                <a:lnTo>
                  <a:pt x="3505" y="369467"/>
                </a:lnTo>
                <a:lnTo>
                  <a:pt x="0" y="321906"/>
                </a:lnTo>
                <a:lnTo>
                  <a:pt x="3505" y="274337"/>
                </a:lnTo>
                <a:lnTo>
                  <a:pt x="13656" y="228934"/>
                </a:lnTo>
                <a:lnTo>
                  <a:pt x="29954" y="186197"/>
                </a:lnTo>
                <a:lnTo>
                  <a:pt x="51903" y="146623"/>
                </a:lnTo>
                <a:lnTo>
                  <a:pt x="79003" y="110711"/>
                </a:lnTo>
                <a:lnTo>
                  <a:pt x="110759" y="78957"/>
                </a:lnTo>
                <a:lnTo>
                  <a:pt x="146672" y="51860"/>
                </a:lnTo>
                <a:lnTo>
                  <a:pt x="186244" y="29918"/>
                </a:lnTo>
                <a:lnTo>
                  <a:pt x="228979" y="13628"/>
                </a:lnTo>
                <a:lnTo>
                  <a:pt x="274378" y="3490"/>
                </a:lnTo>
                <a:lnTo>
                  <a:pt x="321944" y="0"/>
                </a:lnTo>
                <a:lnTo>
                  <a:pt x="369511" y="3490"/>
                </a:lnTo>
                <a:lnTo>
                  <a:pt x="414910" y="13628"/>
                </a:lnTo>
                <a:lnTo>
                  <a:pt x="457644" y="29918"/>
                </a:lnTo>
                <a:lnTo>
                  <a:pt x="497214" y="51859"/>
                </a:lnTo>
                <a:lnTo>
                  <a:pt x="533124" y="78956"/>
                </a:lnTo>
                <a:lnTo>
                  <a:pt x="564875" y="110709"/>
                </a:lnTo>
                <a:lnTo>
                  <a:pt x="591970" y="146620"/>
                </a:lnTo>
                <a:lnTo>
                  <a:pt x="613910" y="186192"/>
                </a:lnTo>
                <a:lnTo>
                  <a:pt x="630198" y="228927"/>
                </a:lnTo>
                <a:lnTo>
                  <a:pt x="640336" y="274327"/>
                </a:lnTo>
                <a:lnTo>
                  <a:pt x="643826" y="321894"/>
                </a:lnTo>
                <a:lnTo>
                  <a:pt x="640336" y="369457"/>
                </a:lnTo>
                <a:lnTo>
                  <a:pt x="630198" y="414854"/>
                </a:lnTo>
                <a:lnTo>
                  <a:pt x="613910" y="457587"/>
                </a:lnTo>
                <a:lnTo>
                  <a:pt x="591970" y="497158"/>
                </a:lnTo>
                <a:lnTo>
                  <a:pt x="564875" y="533068"/>
                </a:lnTo>
                <a:lnTo>
                  <a:pt x="533124" y="564820"/>
                </a:lnTo>
                <a:lnTo>
                  <a:pt x="497214" y="591916"/>
                </a:lnTo>
                <a:lnTo>
                  <a:pt x="457644" y="613857"/>
                </a:lnTo>
                <a:lnTo>
                  <a:pt x="414910" y="630146"/>
                </a:lnTo>
                <a:lnTo>
                  <a:pt x="369511" y="640285"/>
                </a:lnTo>
                <a:lnTo>
                  <a:pt x="321944" y="64377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72462" y="4417542"/>
            <a:ext cx="13633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latin typeface="Verdana" panose="020B0804030504040204"/>
                <a:cs typeface="Verdana" panose="020B0804030504040204"/>
              </a:rPr>
              <a:t>S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u </a:t>
            </a:r>
            <a:r>
              <a:rPr sz="1400" spc="35" dirty="0">
                <a:latin typeface="Verdana" panose="020B0804030504040204"/>
                <a:cs typeface="Verdana" panose="020B0804030504040204"/>
              </a:rPr>
              <a:t>c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u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</a:t>
            </a:r>
            <a:r>
              <a:rPr sz="1400" spc="22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8580" y="3858041"/>
            <a:ext cx="1244600" cy="7994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Droid Sans Fallback"/>
                <a:cs typeface="Droid Sans Fallback"/>
              </a:rPr>
              <a:t>系统结构</a:t>
            </a:r>
            <a:endParaRPr sz="2400">
              <a:latin typeface="Droid Sans Fallback"/>
              <a:cs typeface="Droid Sans Fallback"/>
            </a:endParaRPr>
          </a:p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1400" spc="-110" dirty="0">
                <a:latin typeface="Verdana" panose="020B0804030504040204"/>
                <a:cs typeface="Verdana" panose="020B0804030504040204"/>
              </a:rPr>
              <a:t>S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y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</a:t>
            </a:r>
            <a:r>
              <a:rPr sz="1400" spc="12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m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8048" y="5132628"/>
            <a:ext cx="644525" cy="643890"/>
          </a:xfrm>
          <a:custGeom>
            <a:avLst/>
            <a:gdLst/>
            <a:ahLst/>
            <a:cxnLst/>
            <a:rect l="l" t="t" r="r" b="b"/>
            <a:pathLst>
              <a:path w="644525" h="643889">
                <a:moveTo>
                  <a:pt x="322122" y="643775"/>
                </a:moveTo>
                <a:lnTo>
                  <a:pt x="274556" y="640285"/>
                </a:lnTo>
                <a:lnTo>
                  <a:pt x="229155" y="630146"/>
                </a:lnTo>
                <a:lnTo>
                  <a:pt x="186416" y="613855"/>
                </a:lnTo>
                <a:lnTo>
                  <a:pt x="146838" y="591910"/>
                </a:lnTo>
                <a:lnTo>
                  <a:pt x="110916" y="564808"/>
                </a:lnTo>
                <a:lnTo>
                  <a:pt x="79147" y="533048"/>
                </a:lnTo>
                <a:lnTo>
                  <a:pt x="52029" y="497125"/>
                </a:lnTo>
                <a:lnTo>
                  <a:pt x="30058" y="457538"/>
                </a:lnTo>
                <a:lnTo>
                  <a:pt x="13732" y="414785"/>
                </a:lnTo>
                <a:lnTo>
                  <a:pt x="3547" y="369362"/>
                </a:lnTo>
                <a:lnTo>
                  <a:pt x="0" y="321767"/>
                </a:lnTo>
                <a:lnTo>
                  <a:pt x="3547" y="274229"/>
                </a:lnTo>
                <a:lnTo>
                  <a:pt x="13732" y="228853"/>
                </a:lnTo>
                <a:lnTo>
                  <a:pt x="30058" y="186138"/>
                </a:lnTo>
                <a:lnTo>
                  <a:pt x="52029" y="146582"/>
                </a:lnTo>
                <a:lnTo>
                  <a:pt x="79147" y="110683"/>
                </a:lnTo>
                <a:lnTo>
                  <a:pt x="110916" y="78939"/>
                </a:lnTo>
                <a:lnTo>
                  <a:pt x="146838" y="51850"/>
                </a:lnTo>
                <a:lnTo>
                  <a:pt x="186416" y="29913"/>
                </a:lnTo>
                <a:lnTo>
                  <a:pt x="229155" y="13627"/>
                </a:lnTo>
                <a:lnTo>
                  <a:pt x="274556" y="3489"/>
                </a:lnTo>
                <a:lnTo>
                  <a:pt x="322122" y="0"/>
                </a:lnTo>
                <a:lnTo>
                  <a:pt x="369689" y="3489"/>
                </a:lnTo>
                <a:lnTo>
                  <a:pt x="415088" y="13627"/>
                </a:lnTo>
                <a:lnTo>
                  <a:pt x="457821" y="29915"/>
                </a:lnTo>
                <a:lnTo>
                  <a:pt x="497392" y="51855"/>
                </a:lnTo>
                <a:lnTo>
                  <a:pt x="533302" y="78950"/>
                </a:lnTo>
                <a:lnTo>
                  <a:pt x="565053" y="110701"/>
                </a:lnTo>
                <a:lnTo>
                  <a:pt x="592148" y="146611"/>
                </a:lnTo>
                <a:lnTo>
                  <a:pt x="614088" y="186182"/>
                </a:lnTo>
                <a:lnTo>
                  <a:pt x="630376" y="228916"/>
                </a:lnTo>
                <a:lnTo>
                  <a:pt x="640514" y="274315"/>
                </a:lnTo>
                <a:lnTo>
                  <a:pt x="644004" y="321881"/>
                </a:lnTo>
                <a:lnTo>
                  <a:pt x="640514" y="369448"/>
                </a:lnTo>
                <a:lnTo>
                  <a:pt x="630376" y="414847"/>
                </a:lnTo>
                <a:lnTo>
                  <a:pt x="614088" y="457582"/>
                </a:lnTo>
                <a:lnTo>
                  <a:pt x="592148" y="497155"/>
                </a:lnTo>
                <a:lnTo>
                  <a:pt x="565053" y="533066"/>
                </a:lnTo>
                <a:lnTo>
                  <a:pt x="533302" y="564819"/>
                </a:lnTo>
                <a:lnTo>
                  <a:pt x="497392" y="591915"/>
                </a:lnTo>
                <a:lnTo>
                  <a:pt x="457821" y="613857"/>
                </a:lnTo>
                <a:lnTo>
                  <a:pt x="415088" y="630146"/>
                </a:lnTo>
                <a:lnTo>
                  <a:pt x="369689" y="640285"/>
                </a:lnTo>
                <a:lnTo>
                  <a:pt x="322122" y="643775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51518" y="5016420"/>
            <a:ext cx="2597150" cy="7994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Droid Sans Fallback"/>
                <a:cs typeface="Droid Sans Fallback"/>
              </a:rPr>
              <a:t>总结展望</a:t>
            </a:r>
            <a:endParaRPr sz="2400">
              <a:latin typeface="Droid Sans Fallback"/>
              <a:cs typeface="Droid Sans Fallback"/>
            </a:endParaRPr>
          </a:p>
          <a:p>
            <a:pPr marL="86360">
              <a:lnSpc>
                <a:spcPct val="100000"/>
              </a:lnSpc>
              <a:spcBef>
                <a:spcPts val="570"/>
              </a:spcBef>
              <a:tabLst>
                <a:tab pos="1268095" algn="l"/>
                <a:tab pos="1538605" algn="l"/>
              </a:tabLst>
            </a:pPr>
            <a:r>
              <a:rPr sz="1400" spc="-110" dirty="0">
                <a:latin typeface="Verdana" panose="020B0804030504040204"/>
                <a:cs typeface="Verdana" panose="020B0804030504040204"/>
              </a:rPr>
              <a:t>S</a:t>
            </a:r>
            <a:r>
              <a:rPr sz="1400" spc="-17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latin typeface="Verdana" panose="020B0804030504040204"/>
                <a:cs typeface="Verdana" panose="020B0804030504040204"/>
              </a:rPr>
              <a:t>u</a:t>
            </a:r>
            <a:r>
              <a:rPr sz="1400" spc="-18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m</a:t>
            </a:r>
            <a:r>
              <a:rPr sz="1400" spc="-17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10" dirty="0">
                <a:latin typeface="Verdana" panose="020B0804030504040204"/>
                <a:cs typeface="Verdana" panose="020B0804030504040204"/>
              </a:rPr>
              <a:t>m</a:t>
            </a:r>
            <a:r>
              <a:rPr sz="1400" spc="-18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65" dirty="0">
                <a:latin typeface="Verdana" panose="020B0804030504040204"/>
                <a:cs typeface="Verdana" panose="020B0804030504040204"/>
              </a:rPr>
              <a:t>a</a:t>
            </a:r>
            <a:r>
              <a:rPr sz="1400" spc="-17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</a:t>
            </a:r>
            <a:r>
              <a:rPr sz="1400" spc="-17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y	</a:t>
            </a:r>
            <a:r>
              <a:rPr sz="1400" dirty="0">
                <a:latin typeface="Verdana" panose="020B0804030504040204"/>
                <a:cs typeface="Verdana" panose="020B0804030504040204"/>
              </a:rPr>
              <a:t>&amp;	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P</a:t>
            </a:r>
            <a:r>
              <a:rPr sz="1400" spc="-1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latin typeface="Verdana" panose="020B0804030504040204"/>
                <a:cs typeface="Verdana" panose="020B0804030504040204"/>
              </a:rPr>
              <a:t>r</a:t>
            </a:r>
            <a:r>
              <a:rPr sz="1400" spc="-1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dirty="0">
                <a:latin typeface="Verdana" panose="020B0804030504040204"/>
                <a:cs typeface="Verdana" panose="020B0804030504040204"/>
              </a:rPr>
              <a:t>o</a:t>
            </a:r>
            <a:r>
              <a:rPr sz="1400" spc="-18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latin typeface="Verdana" panose="020B0804030504040204"/>
                <a:cs typeface="Verdana" panose="020B0804030504040204"/>
              </a:rPr>
              <a:t>s</a:t>
            </a:r>
            <a:r>
              <a:rPr sz="1400" spc="-1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30" dirty="0">
                <a:latin typeface="Verdana" panose="020B0804030504040204"/>
                <a:cs typeface="Verdana" panose="020B0804030504040204"/>
              </a:rPr>
              <a:t>p</a:t>
            </a:r>
            <a:r>
              <a:rPr sz="1400" spc="-180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latin typeface="Verdana" panose="020B0804030504040204"/>
                <a:cs typeface="Verdana" panose="020B0804030504040204"/>
              </a:rPr>
              <a:t>e</a:t>
            </a:r>
            <a:r>
              <a:rPr sz="1400" spc="-1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35" dirty="0">
                <a:latin typeface="Verdana" panose="020B0804030504040204"/>
                <a:cs typeface="Verdana" panose="020B0804030504040204"/>
              </a:rPr>
              <a:t>c</a:t>
            </a:r>
            <a:r>
              <a:rPr sz="1400" spc="-185" dirty="0"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latin typeface="Verdana" panose="020B0804030504040204"/>
                <a:cs typeface="Verdana" panose="020B0804030504040204"/>
              </a:rPr>
              <a:t>t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2025650" y="2886710"/>
            <a:ext cx="412750" cy="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143361"/>
                </a:solidFill>
              </a14:hiddenFill>
            </a:ext>
          </a:extLst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0 </a:t>
            </a:r>
            <a:r>
              <a:rPr lang="en-US"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1</a:t>
            </a:r>
            <a:endParaRPr lang="en-US" sz="1800" b="1" spc="-85" dirty="0">
              <a:solidFill>
                <a:srgbClr val="FFFFFF"/>
              </a:solidFill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593205" y="2886710"/>
            <a:ext cx="414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0 2</a:t>
            </a:r>
            <a:endParaRPr sz="1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1" name="object 15"/>
          <p:cNvSpPr txBox="1"/>
          <p:nvPr/>
        </p:nvSpPr>
        <p:spPr>
          <a:xfrm>
            <a:off x="2024380" y="4151630"/>
            <a:ext cx="412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0 </a:t>
            </a:r>
            <a:r>
              <a:rPr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3</a:t>
            </a:r>
            <a:endParaRPr sz="1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6610985" y="4151630"/>
            <a:ext cx="414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0 4</a:t>
            </a:r>
            <a:endParaRPr sz="1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3" name="object 22"/>
          <p:cNvSpPr txBox="1"/>
          <p:nvPr/>
        </p:nvSpPr>
        <p:spPr>
          <a:xfrm>
            <a:off x="2025650" y="5292090"/>
            <a:ext cx="414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0 5</a:t>
            </a:r>
            <a:endParaRPr sz="18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43" y="2070417"/>
            <a:ext cx="1193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61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1</a:t>
            </a:r>
            <a:endParaRPr sz="13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5731" y="2417000"/>
            <a:ext cx="584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>
                <a:solidFill>
                  <a:srgbClr val="1C4785"/>
                </a:solidFill>
                <a:latin typeface="Droid Sans Fallback"/>
                <a:cs typeface="Droid Sans Fallback"/>
              </a:rPr>
              <a:t>任</a:t>
            </a:r>
            <a:endParaRPr sz="44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554" y="3416300"/>
            <a:ext cx="1112520" cy="25400"/>
          </a:xfrm>
          <a:custGeom>
            <a:avLst/>
            <a:gdLst/>
            <a:ahLst/>
            <a:cxnLst/>
            <a:rect l="l" t="t" r="r" b="b"/>
            <a:pathLst>
              <a:path w="1112520" h="25400">
                <a:moveTo>
                  <a:pt x="1112405" y="25400"/>
                </a:moveTo>
                <a:lnTo>
                  <a:pt x="0" y="25400"/>
                </a:lnTo>
                <a:lnTo>
                  <a:pt x="0" y="0"/>
                </a:lnTo>
                <a:lnTo>
                  <a:pt x="1112405" y="0"/>
                </a:lnTo>
                <a:lnTo>
                  <a:pt x="1112405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5810" y="3699205"/>
            <a:ext cx="14789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4980" algn="l"/>
                <a:tab pos="920115" algn="l"/>
                <a:tab pos="1356360" algn="l"/>
              </a:tabLst>
            </a:pPr>
            <a:r>
              <a:rPr sz="1600" spc="35" dirty="0">
                <a:latin typeface="Verdana" panose="020B0804030504040204"/>
                <a:cs typeface="Verdana" panose="020B0804030504040204"/>
              </a:rPr>
              <a:t>T	</a:t>
            </a:r>
            <a:r>
              <a:rPr sz="1600" spc="-80" dirty="0">
                <a:latin typeface="Verdana" panose="020B0804030504040204"/>
                <a:cs typeface="Verdana" panose="020B0804030504040204"/>
              </a:rPr>
              <a:t>a	</a:t>
            </a:r>
            <a:r>
              <a:rPr sz="1600" spc="-25" dirty="0">
                <a:latin typeface="Verdana" panose="020B0804030504040204"/>
                <a:cs typeface="Verdana" panose="020B0804030504040204"/>
              </a:rPr>
              <a:t>s	</a:t>
            </a:r>
            <a:r>
              <a:rPr sz="1600" spc="-90" dirty="0">
                <a:latin typeface="Verdana" panose="020B0804030504040204"/>
                <a:cs typeface="Verdana" panose="020B0804030504040204"/>
              </a:rPr>
              <a:t>k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321" y="2417000"/>
            <a:ext cx="434149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4655" algn="l"/>
                <a:tab pos="3357245" algn="l"/>
              </a:tabLst>
            </a:pPr>
            <a:r>
              <a:rPr sz="4400" spc="5" dirty="0">
                <a:solidFill>
                  <a:srgbClr val="1C4785"/>
                </a:solidFill>
                <a:latin typeface="Droid Sans Fallback"/>
                <a:cs typeface="Droid Sans Fallback"/>
              </a:rPr>
              <a:t>务	定	义</a:t>
            </a:r>
            <a:endParaRPr sz="4400">
              <a:latin typeface="Droid Sans Fallback"/>
              <a:cs typeface="Droid Sans Fallback"/>
            </a:endParaRPr>
          </a:p>
          <a:p>
            <a:pPr marL="396240">
              <a:lnSpc>
                <a:spcPct val="100000"/>
              </a:lnSpc>
              <a:spcBef>
                <a:spcPts val="4805"/>
              </a:spcBef>
              <a:tabLst>
                <a:tab pos="871855" algn="l"/>
                <a:tab pos="1322070" algn="l"/>
                <a:tab pos="1734820" algn="l"/>
                <a:tab pos="2115820" algn="l"/>
                <a:tab pos="2567940" algn="l"/>
                <a:tab pos="2948940" algn="l"/>
                <a:tab pos="3372485" algn="l"/>
                <a:tab pos="3753485" algn="l"/>
                <a:tab pos="4210050" algn="l"/>
              </a:tabLst>
            </a:pPr>
            <a:r>
              <a:rPr sz="1600" spc="-120" dirty="0">
                <a:latin typeface="Verdana" panose="020B0804030504040204"/>
                <a:cs typeface="Verdana" panose="020B0804030504040204"/>
              </a:rPr>
              <a:t>D	</a:t>
            </a:r>
            <a:r>
              <a:rPr sz="1600" spc="-35" dirty="0">
                <a:latin typeface="Verdana" panose="020B0804030504040204"/>
                <a:cs typeface="Verdana" panose="020B0804030504040204"/>
              </a:rPr>
              <a:t>e	</a:t>
            </a:r>
            <a:r>
              <a:rPr sz="1600" spc="55" dirty="0">
                <a:latin typeface="Verdana" panose="020B0804030504040204"/>
                <a:cs typeface="Verdana" panose="020B0804030504040204"/>
              </a:rPr>
              <a:t>f	</a:t>
            </a:r>
            <a:r>
              <a:rPr sz="1600" spc="-65" dirty="0">
                <a:latin typeface="Verdana" panose="020B0804030504040204"/>
                <a:cs typeface="Verdana" panose="020B0804030504040204"/>
              </a:rPr>
              <a:t>i	</a:t>
            </a:r>
            <a:r>
              <a:rPr sz="1600" spc="-85" dirty="0">
                <a:latin typeface="Verdana" panose="020B0804030504040204"/>
                <a:cs typeface="Verdana" panose="020B0804030504040204"/>
              </a:rPr>
              <a:t>n	</a:t>
            </a:r>
            <a:r>
              <a:rPr sz="1600" spc="-65" dirty="0">
                <a:latin typeface="Verdana" panose="020B0804030504040204"/>
                <a:cs typeface="Verdana" panose="020B0804030504040204"/>
              </a:rPr>
              <a:t>i	</a:t>
            </a:r>
            <a:r>
              <a:rPr sz="1600" spc="75" dirty="0">
                <a:latin typeface="Verdana" panose="020B0804030504040204"/>
                <a:cs typeface="Verdana" panose="020B0804030504040204"/>
              </a:rPr>
              <a:t>t	</a:t>
            </a:r>
            <a:r>
              <a:rPr sz="1600" spc="-65" dirty="0">
                <a:latin typeface="Verdana" panose="020B0804030504040204"/>
                <a:cs typeface="Verdana" panose="020B0804030504040204"/>
              </a:rPr>
              <a:t>i	</a:t>
            </a:r>
            <a:r>
              <a:rPr sz="1600" spc="-5" dirty="0">
                <a:latin typeface="Verdana" panose="020B0804030504040204"/>
                <a:cs typeface="Verdana" panose="020B0804030504040204"/>
              </a:rPr>
              <a:t>o	</a:t>
            </a:r>
            <a:r>
              <a:rPr sz="1600" spc="-85" dirty="0">
                <a:latin typeface="Verdana" panose="020B0804030504040204"/>
                <a:cs typeface="Verdana" panose="020B0804030504040204"/>
              </a:rPr>
              <a:t>n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705" y="1666430"/>
            <a:ext cx="10227945" cy="343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任务：从文本中抽取事件类型和对应的事件要素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har char="•"/>
            </a:pPr>
            <a:endParaRPr sz="1800">
              <a:latin typeface="Noto Sans CJK JP Regular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输入</a:t>
            </a:r>
            <a:r>
              <a:rPr sz="2000" spc="5" dirty="0">
                <a:latin typeface="Noto Sans CJK JP Regular"/>
                <a:cs typeface="Noto Sans CJK JP Regular"/>
              </a:rPr>
              <a:t>：</a:t>
            </a:r>
            <a:endParaRPr sz="2000">
              <a:latin typeface="Noto Sans CJK JP Regular"/>
              <a:cs typeface="Noto Sans CJK JP Regular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1050"/>
              </a:spcBef>
              <a:buFont typeface="Arial" panose="020B0604020202090204"/>
              <a:buChar char="•"/>
              <a:tabLst>
                <a:tab pos="241300" algn="l"/>
              </a:tabLst>
            </a:pPr>
            <a:r>
              <a:rPr sz="2000" b="0" spc="-140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2017</a:t>
            </a:r>
            <a:r>
              <a:rPr sz="2000" b="0" spc="5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年</a:t>
            </a:r>
            <a:r>
              <a:rPr sz="2000" b="0" spc="15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-140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1</a:t>
            </a:r>
            <a:r>
              <a:rPr sz="2000" b="0" spc="5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月</a:t>
            </a:r>
            <a:r>
              <a:rPr sz="2000" b="0" spc="20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-140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12</a:t>
            </a:r>
            <a:r>
              <a:rPr sz="2000" b="0" spc="5" dirty="0">
                <a:solidFill>
                  <a:srgbClr val="006FC0"/>
                </a:solidFill>
                <a:latin typeface="Noto Sans CJK JP Medium"/>
                <a:cs typeface="Noto Sans CJK JP Medium"/>
              </a:rPr>
              <a:t>日</a:t>
            </a:r>
            <a:r>
              <a:rPr sz="2000" b="0" dirty="0">
                <a:latin typeface="Noto Sans CJK JP Light"/>
                <a:cs typeface="Noto Sans CJK JP Light"/>
              </a:rPr>
              <a:t>，长航凤凰股份有限公司（以下简称</a:t>
            </a:r>
            <a:r>
              <a:rPr sz="2000" b="0" spc="1170" dirty="0">
                <a:latin typeface="Noto Sans CJK JP Light"/>
                <a:cs typeface="Noto Sans CJK JP Light"/>
              </a:rPr>
              <a:t>“</a:t>
            </a:r>
            <a:r>
              <a:rPr sz="2000" b="0" dirty="0">
                <a:latin typeface="Noto Sans CJK JP Light"/>
                <a:cs typeface="Noto Sans CJK JP Light"/>
              </a:rPr>
              <a:t>公司</a:t>
            </a:r>
            <a:r>
              <a:rPr sz="2000" b="0" spc="585" dirty="0">
                <a:latin typeface="Noto Sans CJK JP Light"/>
                <a:cs typeface="Noto Sans CJK JP Light"/>
              </a:rPr>
              <a:t>”）</a:t>
            </a:r>
            <a:r>
              <a:rPr sz="2000" b="0" spc="15" dirty="0">
                <a:latin typeface="Noto Sans CJK JP Light"/>
                <a:cs typeface="Noto Sans CJK JP Light"/>
              </a:rPr>
              <a:t> </a:t>
            </a:r>
            <a:r>
              <a:rPr sz="2000" b="0" dirty="0">
                <a:latin typeface="Noto Sans CJK JP Light"/>
                <a:cs typeface="Noto Sans CJK JP Light"/>
              </a:rPr>
              <a:t>通过中国登记结算有限</a:t>
            </a:r>
            <a:r>
              <a:rPr sz="2000" b="0" spc="5" dirty="0">
                <a:latin typeface="Noto Sans CJK JP Light"/>
                <a:cs typeface="Noto Sans CJK JP Light"/>
              </a:rPr>
              <a:t>公 </a:t>
            </a:r>
            <a:r>
              <a:rPr sz="2000" b="0" dirty="0">
                <a:latin typeface="Noto Sans CJK JP Light"/>
                <a:cs typeface="Noto Sans CJK JP Light"/>
              </a:rPr>
              <a:t>司系统查询获知公司第一大股东</a:t>
            </a:r>
            <a:r>
              <a:rPr sz="2000" b="0" spc="5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天津顺航海运有限公司</a:t>
            </a:r>
            <a:r>
              <a:rPr sz="2000" b="0" dirty="0">
                <a:latin typeface="Noto Sans CJK JP Light"/>
                <a:cs typeface="Noto Sans CJK JP Light"/>
              </a:rPr>
              <a:t>（以下简称</a:t>
            </a:r>
            <a:r>
              <a:rPr sz="2000" b="0" spc="1170" dirty="0">
                <a:latin typeface="Noto Sans CJK JP Light"/>
                <a:cs typeface="Noto Sans CJK JP Light"/>
              </a:rPr>
              <a:t>“</a:t>
            </a:r>
            <a:r>
              <a:rPr sz="2000" b="0" dirty="0">
                <a:latin typeface="Noto Sans CJK JP Light"/>
                <a:cs typeface="Noto Sans CJK JP Light"/>
              </a:rPr>
              <a:t>顺航海运</a:t>
            </a:r>
            <a:r>
              <a:rPr sz="2000" b="0" spc="585" dirty="0">
                <a:latin typeface="Noto Sans CJK JP Light"/>
                <a:cs typeface="Noto Sans CJK JP Light"/>
              </a:rPr>
              <a:t>”）</a:t>
            </a:r>
            <a:r>
              <a:rPr sz="2000" b="0" dirty="0">
                <a:latin typeface="Noto Sans CJK JP Light"/>
                <a:cs typeface="Noto Sans CJK JP Light"/>
              </a:rPr>
              <a:t>持有</a:t>
            </a:r>
            <a:r>
              <a:rPr sz="2000" b="0" spc="5" dirty="0">
                <a:latin typeface="Noto Sans CJK JP Light"/>
                <a:cs typeface="Noto Sans CJK JP Light"/>
              </a:rPr>
              <a:t>公 </a:t>
            </a:r>
            <a:r>
              <a:rPr sz="2000" b="0" dirty="0">
                <a:latin typeface="Noto Sans CJK JP Light"/>
                <a:cs typeface="Noto Sans CJK JP Light"/>
              </a:rPr>
              <a:t>司股</a:t>
            </a:r>
            <a:r>
              <a:rPr sz="2000" b="0" spc="5" dirty="0">
                <a:latin typeface="Noto Sans CJK JP Light"/>
                <a:cs typeface="Noto Sans CJK JP Light"/>
              </a:rPr>
              <a:t>票</a:t>
            </a:r>
            <a:r>
              <a:rPr sz="2000" b="0" spc="25" dirty="0">
                <a:latin typeface="Noto Sans CJK JP Light"/>
                <a:cs typeface="Noto Sans CJK JP Light"/>
              </a:rPr>
              <a:t> </a:t>
            </a:r>
            <a:r>
              <a:rPr sz="2000" b="0" spc="-114" dirty="0">
                <a:solidFill>
                  <a:srgbClr val="00AF50"/>
                </a:solidFill>
                <a:latin typeface="Noto Sans CJK JP Medium"/>
                <a:cs typeface="Noto Sans CJK JP Medium"/>
              </a:rPr>
              <a:t>181,</a:t>
            </a:r>
            <a:r>
              <a:rPr sz="2000" b="0" spc="30" dirty="0">
                <a:solidFill>
                  <a:srgbClr val="00AF5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-114" dirty="0">
                <a:solidFill>
                  <a:srgbClr val="00AF50"/>
                </a:solidFill>
                <a:latin typeface="Noto Sans CJK JP Medium"/>
                <a:cs typeface="Noto Sans CJK JP Medium"/>
              </a:rPr>
              <a:t>015,</a:t>
            </a:r>
            <a:r>
              <a:rPr sz="2000" b="0" spc="30" dirty="0">
                <a:solidFill>
                  <a:srgbClr val="00AF5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-140" dirty="0">
                <a:solidFill>
                  <a:srgbClr val="00AF50"/>
                </a:solidFill>
                <a:latin typeface="Noto Sans CJK JP Medium"/>
                <a:cs typeface="Noto Sans CJK JP Medium"/>
              </a:rPr>
              <a:t>974</a:t>
            </a:r>
            <a:r>
              <a:rPr sz="2000" b="0" dirty="0">
                <a:latin typeface="Noto Sans CJK JP Light"/>
                <a:cs typeface="Noto Sans CJK JP Light"/>
              </a:rPr>
              <a:t>股，持股比</a:t>
            </a:r>
            <a:r>
              <a:rPr sz="2000" b="0" spc="5" dirty="0">
                <a:latin typeface="Noto Sans CJK JP Light"/>
                <a:cs typeface="Noto Sans CJK JP Light"/>
              </a:rPr>
              <a:t>例</a:t>
            </a:r>
            <a:r>
              <a:rPr sz="2000" b="0" spc="25" dirty="0">
                <a:latin typeface="Noto Sans CJK JP Light"/>
                <a:cs typeface="Noto Sans CJK JP Light"/>
              </a:rPr>
              <a:t> </a:t>
            </a:r>
            <a:r>
              <a:rPr sz="2000" b="0" spc="-45" dirty="0">
                <a:latin typeface="Noto Sans CJK JP Light"/>
                <a:cs typeface="Noto Sans CJK JP Light"/>
              </a:rPr>
              <a:t>17.89%</a:t>
            </a:r>
            <a:r>
              <a:rPr sz="2000" b="0" dirty="0">
                <a:latin typeface="Noto Sans CJK JP Light"/>
                <a:cs typeface="Noto Sans CJK JP Light"/>
              </a:rPr>
              <a:t>被天津市第二中级人民法院（以下简称</a:t>
            </a:r>
            <a:r>
              <a:rPr sz="2000" b="0" spc="1170" dirty="0">
                <a:latin typeface="Noto Sans CJK JP Light"/>
                <a:cs typeface="Noto Sans CJK JP Light"/>
              </a:rPr>
              <a:t>“</a:t>
            </a:r>
            <a:r>
              <a:rPr sz="2000" b="0" dirty="0">
                <a:latin typeface="Noto Sans CJK JP Light"/>
                <a:cs typeface="Noto Sans CJK JP Light"/>
              </a:rPr>
              <a:t>天津</a:t>
            </a:r>
            <a:r>
              <a:rPr sz="2000" b="0" spc="5" dirty="0">
                <a:latin typeface="Noto Sans CJK JP Light"/>
                <a:cs typeface="Noto Sans CJK JP Light"/>
              </a:rPr>
              <a:t>二 </a:t>
            </a:r>
            <a:r>
              <a:rPr sz="2000" b="0" dirty="0">
                <a:latin typeface="Noto Sans CJK JP Light"/>
                <a:cs typeface="Noto Sans CJK JP Light"/>
              </a:rPr>
              <a:t>中院</a:t>
            </a:r>
            <a:r>
              <a:rPr sz="2000" b="0" spc="585" dirty="0">
                <a:latin typeface="Noto Sans CJK JP Light"/>
                <a:cs typeface="Noto Sans CJK JP Light"/>
              </a:rPr>
              <a:t>”）</a:t>
            </a:r>
            <a:r>
              <a:rPr sz="2000" b="0" dirty="0">
                <a:latin typeface="Noto Sans CJK JP Light"/>
                <a:cs typeface="Noto Sans CJK JP Light"/>
              </a:rPr>
              <a:t>司法冻结，具体内容详见《关于公司股东股份被法院司法冻结的公告</a:t>
            </a:r>
            <a:r>
              <a:rPr sz="2000" b="0" spc="5" dirty="0">
                <a:latin typeface="Noto Sans CJK JP Light"/>
                <a:cs typeface="Noto Sans CJK JP Light"/>
              </a:rPr>
              <a:t>》</a:t>
            </a:r>
            <a:r>
              <a:rPr sz="2000" b="0" spc="-55" dirty="0">
                <a:latin typeface="Noto Sans CJK JP Light"/>
                <a:cs typeface="Noto Sans CJK JP Light"/>
              </a:rPr>
              <a:t> </a:t>
            </a:r>
            <a:r>
              <a:rPr sz="2000" b="0" dirty="0">
                <a:latin typeface="Noto Sans CJK JP Light"/>
                <a:cs typeface="Noto Sans CJK JP Light"/>
              </a:rPr>
              <a:t>公告编</a:t>
            </a:r>
            <a:r>
              <a:rPr sz="2000" b="0" spc="5" dirty="0">
                <a:latin typeface="Noto Sans CJK JP Light"/>
                <a:cs typeface="Noto Sans CJK JP Light"/>
              </a:rPr>
              <a:t>号 </a:t>
            </a:r>
            <a:r>
              <a:rPr sz="2000" b="0" spc="-65" dirty="0">
                <a:latin typeface="Noto Sans CJK JP Light"/>
                <a:cs typeface="Noto Sans CJK JP Light"/>
              </a:rPr>
              <a:t>2017-006</a:t>
            </a:r>
            <a:r>
              <a:rPr sz="2000" b="0" dirty="0">
                <a:latin typeface="Noto Sans CJK JP Light"/>
                <a:cs typeface="Noto Sans CJK JP Light"/>
              </a:rPr>
              <a:t>号</a:t>
            </a:r>
            <a:r>
              <a:rPr sz="2000" b="0" spc="5" dirty="0">
                <a:latin typeface="Noto Sans CJK JP Light"/>
                <a:cs typeface="Noto Sans CJK JP Light"/>
              </a:rPr>
              <a:t>。</a:t>
            </a:r>
            <a:endParaRPr sz="2000">
              <a:latin typeface="Noto Sans CJK JP Light"/>
              <a:cs typeface="Noto Sans CJK JP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1800">
              <a:latin typeface="Noto Sans CJK JP Light"/>
              <a:cs typeface="Noto Sans CJK JP Light"/>
            </a:endParaRPr>
          </a:p>
          <a:p>
            <a:pPr marL="241300" indent="-228600">
              <a:lnSpc>
                <a:spcPct val="100000"/>
              </a:lnSpc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输出</a:t>
            </a:r>
            <a:r>
              <a:rPr sz="2000" spc="5" dirty="0">
                <a:latin typeface="Noto Sans CJK JP Regular"/>
                <a:cs typeface="Noto Sans CJK JP Regular"/>
              </a:rPr>
              <a:t>：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386" y="383435"/>
            <a:ext cx="2094230" cy="721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252525"/>
                </a:solidFill>
              </a:rPr>
              <a:t>任务定</a:t>
            </a:r>
            <a:r>
              <a:rPr sz="2800" spc="-5" dirty="0">
                <a:solidFill>
                  <a:srgbClr val="252525"/>
                </a:solidFill>
              </a:rPr>
              <a:t>义</a:t>
            </a:r>
            <a:endParaRPr sz="2800"/>
          </a:p>
          <a:p>
            <a:pPr algn="ctr">
              <a:lnSpc>
                <a:spcPct val="100000"/>
              </a:lnSpc>
              <a:spcBef>
                <a:spcPts val="155"/>
              </a:spcBef>
              <a:tabLst>
                <a:tab pos="739775" algn="l"/>
              </a:tabLst>
            </a:pPr>
            <a:r>
              <a:rPr sz="14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 </a:t>
            </a:r>
            <a:r>
              <a:rPr sz="14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r>
              <a:rPr sz="1400" spc="-14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r>
              <a:rPr sz="1400" spc="-5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k	</a:t>
            </a:r>
            <a:r>
              <a:rPr sz="1400" spc="-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D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 </a:t>
            </a:r>
            <a:r>
              <a:rPr sz="1400" spc="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f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 </a:t>
            </a:r>
            <a:r>
              <a:rPr sz="1400" spc="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 </a:t>
            </a:r>
            <a:r>
              <a:rPr sz="140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o</a:t>
            </a:r>
            <a:r>
              <a:rPr sz="1400" spc="-2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316" y="457200"/>
            <a:ext cx="76200" cy="632460"/>
          </a:xfrm>
          <a:custGeom>
            <a:avLst/>
            <a:gdLst/>
            <a:ahLst/>
            <a:cxnLst/>
            <a:rect l="l" t="t" r="r" b="b"/>
            <a:pathLst>
              <a:path w="76200" h="632460">
                <a:moveTo>
                  <a:pt x="76200" y="632244"/>
                </a:moveTo>
                <a:lnTo>
                  <a:pt x="0" y="632244"/>
                </a:lnTo>
                <a:lnTo>
                  <a:pt x="0" y="0"/>
                </a:lnTo>
                <a:lnTo>
                  <a:pt x="76200" y="0"/>
                </a:lnTo>
                <a:lnTo>
                  <a:pt x="76200" y="63224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8790" y="5257241"/>
          <a:ext cx="8812530" cy="81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855"/>
                <a:gridCol w="2541270"/>
                <a:gridCol w="1609089"/>
                <a:gridCol w="1758314"/>
                <a:gridCol w="1758950"/>
              </a:tblGrid>
              <a:tr h="4013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 panose="02020703060505090304"/>
                        <a:cs typeface="Times New Roman" panose="02020703060505090304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500" b="0" spc="5" dirty="0">
                          <a:latin typeface="Noto Sans CJK JP Medium"/>
                          <a:cs typeface="Noto Sans CJK JP Medium"/>
                        </a:rPr>
                        <a:t>股权冻</a:t>
                      </a:r>
                      <a:r>
                        <a:rPr sz="1500" b="0" dirty="0">
                          <a:latin typeface="Noto Sans CJK JP Medium"/>
                          <a:cs typeface="Noto Sans CJK JP Medium"/>
                        </a:rPr>
                        <a:t>结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latin typeface="Noto Sans CJK JP Medium"/>
                          <a:cs typeface="Noto Sans CJK JP Medium"/>
                        </a:rPr>
                        <a:t>被冻结股</a:t>
                      </a:r>
                      <a:r>
                        <a:rPr sz="1500" b="0" dirty="0">
                          <a:latin typeface="Noto Sans CJK JP Medium"/>
                          <a:cs typeface="Noto Sans CJK JP Medium"/>
                        </a:rPr>
                        <a:t>东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latin typeface="Noto Sans CJK JP Medium"/>
                          <a:cs typeface="Noto Sans CJK JP Medium"/>
                        </a:rPr>
                        <a:t>冻结金</a:t>
                      </a:r>
                      <a:r>
                        <a:rPr sz="1500" b="0" dirty="0">
                          <a:latin typeface="Noto Sans CJK JP Medium"/>
                          <a:cs typeface="Noto Sans CJK JP Medium"/>
                        </a:rPr>
                        <a:t>额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latin typeface="Noto Sans CJK JP Medium"/>
                          <a:cs typeface="Noto Sans CJK JP Medium"/>
                        </a:rPr>
                        <a:t>冻结开始日</a:t>
                      </a:r>
                      <a:r>
                        <a:rPr sz="1500" b="0" dirty="0">
                          <a:latin typeface="Noto Sans CJK JP Medium"/>
                          <a:cs typeface="Noto Sans CJK JP Medium"/>
                        </a:rPr>
                        <a:t>期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latin typeface="Noto Sans CJK JP Medium"/>
                          <a:cs typeface="Noto Sans CJK JP Medium"/>
                        </a:rPr>
                        <a:t>冻结结束日</a:t>
                      </a:r>
                      <a:r>
                        <a:rPr sz="1500" b="0" dirty="0">
                          <a:latin typeface="Noto Sans CJK JP Medium"/>
                          <a:cs typeface="Noto Sans CJK JP Medium"/>
                        </a:rPr>
                        <a:t>期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320">
                <a:tc vMerge="1"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天津顺航海运有限公</a:t>
                      </a:r>
                      <a:r>
                        <a:rPr sz="1500" b="0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司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dirty="0">
                          <a:solidFill>
                            <a:srgbClr val="00AF50"/>
                          </a:solidFill>
                          <a:latin typeface="Noto Sans CJK JP Medium"/>
                          <a:cs typeface="Noto Sans CJK JP Medium"/>
                        </a:rPr>
                        <a:t>181, 015,</a:t>
                      </a:r>
                      <a:r>
                        <a:rPr sz="1500" b="0" spc="125" dirty="0">
                          <a:solidFill>
                            <a:srgbClr val="00AF50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500" b="0" spc="-105" dirty="0">
                          <a:solidFill>
                            <a:srgbClr val="00AF50"/>
                          </a:solidFill>
                          <a:latin typeface="Noto Sans CJK JP Medium"/>
                          <a:cs typeface="Noto Sans CJK JP Medium"/>
                        </a:rPr>
                        <a:t>974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b="0" spc="5" dirty="0">
                          <a:solidFill>
                            <a:srgbClr val="006FC0"/>
                          </a:solidFill>
                          <a:latin typeface="Noto Sans CJK JP Medium"/>
                          <a:cs typeface="Noto Sans CJK JP Medium"/>
                        </a:rPr>
                        <a:t>2017年1月12</a:t>
                      </a:r>
                      <a:r>
                        <a:rPr sz="1500" b="0" dirty="0">
                          <a:solidFill>
                            <a:srgbClr val="006FC0"/>
                          </a:solidFill>
                          <a:latin typeface="Noto Sans CJK JP Medium"/>
                          <a:cs typeface="Noto Sans CJK JP Medium"/>
                        </a:rPr>
                        <a:t>日</a:t>
                      </a:r>
                      <a:endParaRPr sz="15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500" dirty="0">
                          <a:latin typeface="Noto Sans CJK JP Black"/>
                          <a:cs typeface="Noto Sans CJK JP Black"/>
                        </a:rPr>
                        <a:t>-</a:t>
                      </a:r>
                      <a:endParaRPr sz="15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63" y="295656"/>
            <a:ext cx="1961514" cy="1694814"/>
          </a:xfrm>
          <a:custGeom>
            <a:avLst/>
            <a:gdLst/>
            <a:ahLst/>
            <a:cxnLst/>
            <a:rect l="l" t="t" r="r" b="b"/>
            <a:pathLst>
              <a:path w="1961514" h="1694814">
                <a:moveTo>
                  <a:pt x="1961388" y="1694688"/>
                </a:moveTo>
                <a:lnTo>
                  <a:pt x="0" y="1694688"/>
                </a:lnTo>
                <a:lnTo>
                  <a:pt x="0" y="0"/>
                </a:lnTo>
                <a:lnTo>
                  <a:pt x="1961388" y="0"/>
                </a:lnTo>
                <a:lnTo>
                  <a:pt x="1961388" y="1694688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160" y="182879"/>
            <a:ext cx="11932920" cy="6492240"/>
            <a:chOff x="137160" y="182879"/>
            <a:chExt cx="11932920" cy="6492240"/>
          </a:xfrm>
        </p:grpSpPr>
        <p:sp>
          <p:nvSpPr>
            <p:cNvPr id="4" name="object 4"/>
            <p:cNvSpPr/>
            <p:nvPr/>
          </p:nvSpPr>
          <p:spPr>
            <a:xfrm>
              <a:off x="9985248" y="4867656"/>
              <a:ext cx="1961514" cy="1694814"/>
            </a:xfrm>
            <a:custGeom>
              <a:avLst/>
              <a:gdLst/>
              <a:ahLst/>
              <a:cxnLst/>
              <a:rect l="l" t="t" r="r" b="b"/>
              <a:pathLst>
                <a:path w="1961515" h="1694815">
                  <a:moveTo>
                    <a:pt x="1961388" y="1694688"/>
                  </a:moveTo>
                  <a:lnTo>
                    <a:pt x="0" y="1694688"/>
                  </a:lnTo>
                  <a:lnTo>
                    <a:pt x="0" y="0"/>
                  </a:lnTo>
                  <a:lnTo>
                    <a:pt x="1961388" y="0"/>
                  </a:lnTo>
                  <a:lnTo>
                    <a:pt x="1961388" y="1694688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" y="182879"/>
              <a:ext cx="11932920" cy="6492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6711" y="2420810"/>
              <a:ext cx="1593215" cy="1592580"/>
            </a:xfrm>
            <a:custGeom>
              <a:avLst/>
              <a:gdLst/>
              <a:ahLst/>
              <a:cxnLst/>
              <a:rect l="l" t="t" r="r" b="b"/>
              <a:pathLst>
                <a:path w="1593214" h="1592579">
                  <a:moveTo>
                    <a:pt x="796683" y="1592173"/>
                  </a:moveTo>
                  <a:lnTo>
                    <a:pt x="748187" y="1590720"/>
                  </a:lnTo>
                  <a:lnTo>
                    <a:pt x="700459" y="1586417"/>
                  </a:lnTo>
                  <a:lnTo>
                    <a:pt x="653582" y="1579348"/>
                  </a:lnTo>
                  <a:lnTo>
                    <a:pt x="607640" y="1569595"/>
                  </a:lnTo>
                  <a:lnTo>
                    <a:pt x="562716" y="1557242"/>
                  </a:lnTo>
                  <a:lnTo>
                    <a:pt x="518892" y="1542372"/>
                  </a:lnTo>
                  <a:lnTo>
                    <a:pt x="476252" y="1525068"/>
                  </a:lnTo>
                  <a:lnTo>
                    <a:pt x="434878" y="1505415"/>
                  </a:lnTo>
                  <a:lnTo>
                    <a:pt x="394855" y="1483495"/>
                  </a:lnTo>
                  <a:lnTo>
                    <a:pt x="356264" y="1459392"/>
                  </a:lnTo>
                  <a:lnTo>
                    <a:pt x="319190" y="1433189"/>
                  </a:lnTo>
                  <a:lnTo>
                    <a:pt x="283715" y="1404969"/>
                  </a:lnTo>
                  <a:lnTo>
                    <a:pt x="249922" y="1374816"/>
                  </a:lnTo>
                  <a:lnTo>
                    <a:pt x="217895" y="1342813"/>
                  </a:lnTo>
                  <a:lnTo>
                    <a:pt x="187716" y="1309044"/>
                  </a:lnTo>
                  <a:lnTo>
                    <a:pt x="159469" y="1273591"/>
                  </a:lnTo>
                  <a:lnTo>
                    <a:pt x="133236" y="1236538"/>
                  </a:lnTo>
                  <a:lnTo>
                    <a:pt x="109101" y="1197969"/>
                  </a:lnTo>
                  <a:lnTo>
                    <a:pt x="87148" y="1157966"/>
                  </a:lnTo>
                  <a:lnTo>
                    <a:pt x="67458" y="1116614"/>
                  </a:lnTo>
                  <a:lnTo>
                    <a:pt x="50115" y="1073995"/>
                  </a:lnTo>
                  <a:lnTo>
                    <a:pt x="35202" y="1030193"/>
                  </a:lnTo>
                  <a:lnTo>
                    <a:pt x="22803" y="985291"/>
                  </a:lnTo>
                  <a:lnTo>
                    <a:pt x="13000" y="939373"/>
                  </a:lnTo>
                  <a:lnTo>
                    <a:pt x="5876" y="892522"/>
                  </a:lnTo>
                  <a:lnTo>
                    <a:pt x="1515" y="844821"/>
                  </a:lnTo>
                  <a:lnTo>
                    <a:pt x="0" y="796353"/>
                  </a:lnTo>
                  <a:lnTo>
                    <a:pt x="1515" y="747830"/>
                  </a:lnTo>
                  <a:lnTo>
                    <a:pt x="5876" y="700077"/>
                  </a:lnTo>
                  <a:lnTo>
                    <a:pt x="13000" y="653177"/>
                  </a:lnTo>
                  <a:lnTo>
                    <a:pt x="22803" y="607215"/>
                  </a:lnTo>
                  <a:lnTo>
                    <a:pt x="35202" y="562273"/>
                  </a:lnTo>
                  <a:lnTo>
                    <a:pt x="50115" y="518433"/>
                  </a:lnTo>
                  <a:lnTo>
                    <a:pt x="67458" y="475781"/>
                  </a:lnTo>
                  <a:lnTo>
                    <a:pt x="87148" y="434398"/>
                  </a:lnTo>
                  <a:lnTo>
                    <a:pt x="109101" y="394367"/>
                  </a:lnTo>
                  <a:lnTo>
                    <a:pt x="133236" y="355773"/>
                  </a:lnTo>
                  <a:lnTo>
                    <a:pt x="159469" y="318698"/>
                  </a:lnTo>
                  <a:lnTo>
                    <a:pt x="187716" y="283226"/>
                  </a:lnTo>
                  <a:lnTo>
                    <a:pt x="217895" y="249439"/>
                  </a:lnTo>
                  <a:lnTo>
                    <a:pt x="249922" y="217420"/>
                  </a:lnTo>
                  <a:lnTo>
                    <a:pt x="283715" y="187254"/>
                  </a:lnTo>
                  <a:lnTo>
                    <a:pt x="319190" y="159023"/>
                  </a:lnTo>
                  <a:lnTo>
                    <a:pt x="356264" y="132811"/>
                  </a:lnTo>
                  <a:lnTo>
                    <a:pt x="394855" y="108700"/>
                  </a:lnTo>
                  <a:lnTo>
                    <a:pt x="434878" y="86774"/>
                  </a:lnTo>
                  <a:lnTo>
                    <a:pt x="476252" y="67115"/>
                  </a:lnTo>
                  <a:lnTo>
                    <a:pt x="518892" y="49808"/>
                  </a:lnTo>
                  <a:lnTo>
                    <a:pt x="562716" y="34936"/>
                  </a:lnTo>
                  <a:lnTo>
                    <a:pt x="607640" y="22580"/>
                  </a:lnTo>
                  <a:lnTo>
                    <a:pt x="653582" y="12826"/>
                  </a:lnTo>
                  <a:lnTo>
                    <a:pt x="700459" y="5756"/>
                  </a:lnTo>
                  <a:lnTo>
                    <a:pt x="748187" y="1452"/>
                  </a:lnTo>
                  <a:lnTo>
                    <a:pt x="796683" y="0"/>
                  </a:lnTo>
                  <a:lnTo>
                    <a:pt x="845178" y="1452"/>
                  </a:lnTo>
                  <a:lnTo>
                    <a:pt x="892905" y="5756"/>
                  </a:lnTo>
                  <a:lnTo>
                    <a:pt x="939779" y="12826"/>
                  </a:lnTo>
                  <a:lnTo>
                    <a:pt x="985719" y="22580"/>
                  </a:lnTo>
                  <a:lnTo>
                    <a:pt x="1030641" y="34934"/>
                  </a:lnTo>
                  <a:lnTo>
                    <a:pt x="1074462" y="49805"/>
                  </a:lnTo>
                  <a:lnTo>
                    <a:pt x="1117097" y="67111"/>
                  </a:lnTo>
                  <a:lnTo>
                    <a:pt x="1158465" y="86767"/>
                  </a:lnTo>
                  <a:lnTo>
                    <a:pt x="1198481" y="108690"/>
                  </a:lnTo>
                  <a:lnTo>
                    <a:pt x="1237063" y="132797"/>
                  </a:lnTo>
                  <a:lnTo>
                    <a:pt x="1274127" y="159005"/>
                  </a:lnTo>
                  <a:lnTo>
                    <a:pt x="1309590" y="187231"/>
                  </a:lnTo>
                  <a:lnTo>
                    <a:pt x="1343368" y="217391"/>
                  </a:lnTo>
                  <a:lnTo>
                    <a:pt x="1375379" y="249401"/>
                  </a:lnTo>
                  <a:lnTo>
                    <a:pt x="1405539" y="283180"/>
                  </a:lnTo>
                  <a:lnTo>
                    <a:pt x="1433764" y="318643"/>
                  </a:lnTo>
                  <a:lnTo>
                    <a:pt x="1459972" y="355707"/>
                  </a:lnTo>
                  <a:lnTo>
                    <a:pt x="1484080" y="394288"/>
                  </a:lnTo>
                  <a:lnTo>
                    <a:pt x="1506003" y="434305"/>
                  </a:lnTo>
                  <a:lnTo>
                    <a:pt x="1525659" y="475672"/>
                  </a:lnTo>
                  <a:lnTo>
                    <a:pt x="1542964" y="518308"/>
                  </a:lnTo>
                  <a:lnTo>
                    <a:pt x="1557836" y="562128"/>
                  </a:lnTo>
                  <a:lnTo>
                    <a:pt x="1570190" y="607050"/>
                  </a:lnTo>
                  <a:lnTo>
                    <a:pt x="1579944" y="652990"/>
                  </a:lnTo>
                  <a:lnTo>
                    <a:pt x="1587014" y="699865"/>
                  </a:lnTo>
                  <a:lnTo>
                    <a:pt x="1591317" y="747591"/>
                  </a:lnTo>
                  <a:lnTo>
                    <a:pt x="1592770" y="796086"/>
                  </a:lnTo>
                  <a:lnTo>
                    <a:pt x="1591317" y="844582"/>
                  </a:lnTo>
                  <a:lnTo>
                    <a:pt x="1587014" y="892310"/>
                  </a:lnTo>
                  <a:lnTo>
                    <a:pt x="1579944" y="939186"/>
                  </a:lnTo>
                  <a:lnTo>
                    <a:pt x="1570190" y="985127"/>
                  </a:lnTo>
                  <a:lnTo>
                    <a:pt x="1557836" y="1030049"/>
                  </a:lnTo>
                  <a:lnTo>
                    <a:pt x="1542964" y="1073870"/>
                  </a:lnTo>
                  <a:lnTo>
                    <a:pt x="1525659" y="1116506"/>
                  </a:lnTo>
                  <a:lnTo>
                    <a:pt x="1506003" y="1157873"/>
                  </a:lnTo>
                  <a:lnTo>
                    <a:pt x="1484080" y="1197890"/>
                  </a:lnTo>
                  <a:lnTo>
                    <a:pt x="1459972" y="1236472"/>
                  </a:lnTo>
                  <a:lnTo>
                    <a:pt x="1433764" y="1273535"/>
                  </a:lnTo>
                  <a:lnTo>
                    <a:pt x="1405539" y="1308998"/>
                  </a:lnTo>
                  <a:lnTo>
                    <a:pt x="1375379" y="1342776"/>
                  </a:lnTo>
                  <a:lnTo>
                    <a:pt x="1343368" y="1374786"/>
                  </a:lnTo>
                  <a:lnTo>
                    <a:pt x="1309590" y="1404946"/>
                  </a:lnTo>
                  <a:lnTo>
                    <a:pt x="1274127" y="1433171"/>
                  </a:lnTo>
                  <a:lnTo>
                    <a:pt x="1237063" y="1459379"/>
                  </a:lnTo>
                  <a:lnTo>
                    <a:pt x="1198481" y="1483486"/>
                  </a:lnTo>
                  <a:lnTo>
                    <a:pt x="1158465" y="1505408"/>
                  </a:lnTo>
                  <a:lnTo>
                    <a:pt x="1117097" y="1525064"/>
                  </a:lnTo>
                  <a:lnTo>
                    <a:pt x="1074462" y="1542369"/>
                  </a:lnTo>
                  <a:lnTo>
                    <a:pt x="1030641" y="1557240"/>
                  </a:lnTo>
                  <a:lnTo>
                    <a:pt x="985719" y="1569594"/>
                  </a:lnTo>
                  <a:lnTo>
                    <a:pt x="939779" y="1579347"/>
                  </a:lnTo>
                  <a:lnTo>
                    <a:pt x="892905" y="1586417"/>
                  </a:lnTo>
                  <a:lnTo>
                    <a:pt x="845178" y="1590720"/>
                  </a:lnTo>
                  <a:lnTo>
                    <a:pt x="796683" y="1592173"/>
                  </a:lnTo>
                  <a:close/>
                </a:path>
              </a:pathLst>
            </a:custGeom>
            <a:solidFill>
              <a:srgbClr val="1C47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85543" y="2070417"/>
            <a:ext cx="1193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61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2</a:t>
            </a:r>
            <a:endParaRPr sz="13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5"/>
              </a:spcBef>
              <a:tabLst>
                <a:tab pos="4207510" algn="l"/>
                <a:tab pos="5880100" algn="l"/>
                <a:tab pos="7553325" algn="l"/>
              </a:tabLst>
            </a:pPr>
            <a:r>
              <a:rPr spc="5" dirty="0"/>
              <a:t>数	据	分	析</a:t>
            </a:r>
            <a:endParaRPr spc="5" dirty="0"/>
          </a:p>
        </p:txBody>
      </p:sp>
      <p:sp>
        <p:nvSpPr>
          <p:cNvPr id="9" name="object 9"/>
          <p:cNvSpPr/>
          <p:nvPr/>
        </p:nvSpPr>
        <p:spPr>
          <a:xfrm>
            <a:off x="4663554" y="3416300"/>
            <a:ext cx="1112520" cy="25400"/>
          </a:xfrm>
          <a:custGeom>
            <a:avLst/>
            <a:gdLst/>
            <a:ahLst/>
            <a:cxnLst/>
            <a:rect l="l" t="t" r="r" b="b"/>
            <a:pathLst>
              <a:path w="1112520" h="25400">
                <a:moveTo>
                  <a:pt x="1112405" y="25400"/>
                </a:moveTo>
                <a:lnTo>
                  <a:pt x="0" y="25400"/>
                </a:lnTo>
                <a:lnTo>
                  <a:pt x="0" y="0"/>
                </a:lnTo>
                <a:lnTo>
                  <a:pt x="1112405" y="0"/>
                </a:lnTo>
                <a:lnTo>
                  <a:pt x="1112405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25810" y="3699205"/>
            <a:ext cx="1676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D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7465" y="3699205"/>
            <a:ext cx="11391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875" algn="l"/>
                <a:tab pos="1013460" algn="l"/>
              </a:tabLst>
            </a:pP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7395" y="3699205"/>
            <a:ext cx="1727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4765" y="3699205"/>
            <a:ext cx="30753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860" algn="l"/>
                <a:tab pos="1043305" algn="l"/>
                <a:tab pos="1490980" algn="l"/>
                <a:tab pos="2007235" algn="l"/>
                <a:tab pos="2510790" algn="l"/>
                <a:tab pos="2958465" algn="l"/>
              </a:tabLst>
            </a:pPr>
            <a:r>
              <a:rPr sz="1600" spc="-8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	</a:t>
            </a: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	</a:t>
            </a:r>
            <a:r>
              <a:rPr sz="16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l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y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705" y="1570673"/>
            <a:ext cx="10160635" cy="1503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训练集中</a:t>
            </a:r>
            <a:r>
              <a:rPr sz="2000" spc="15" dirty="0">
                <a:latin typeface="Noto Sans CJK JP Regular"/>
                <a:cs typeface="Noto Sans CJK JP Regular"/>
              </a:rPr>
              <a:t>81.7%</a:t>
            </a:r>
            <a:r>
              <a:rPr sz="2000" dirty="0">
                <a:latin typeface="Noto Sans CJK JP Regular"/>
                <a:cs typeface="Noto Sans CJK JP Regular"/>
              </a:rPr>
              <a:t>的文本长度大于</a:t>
            </a:r>
            <a:r>
              <a:rPr sz="2000" spc="45" dirty="0">
                <a:latin typeface="Noto Sans CJK JP Regular"/>
                <a:cs typeface="Noto Sans CJK JP Regular"/>
              </a:rPr>
              <a:t>512</a:t>
            </a:r>
            <a:endParaRPr sz="2000">
              <a:latin typeface="Noto Sans CJK JP Regular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训练集中每个文本中只存在一种事件类</a:t>
            </a:r>
            <a:r>
              <a:rPr sz="2000" spc="5" dirty="0">
                <a:latin typeface="Noto Sans CJK JP Regular"/>
                <a:cs typeface="Noto Sans CJK JP Regular"/>
              </a:rPr>
              <a:t>型</a:t>
            </a:r>
            <a:endParaRPr sz="2000">
              <a:latin typeface="Noto Sans CJK JP Regular"/>
              <a:cs typeface="Noto Sans CJK JP Regular"/>
            </a:endParaRPr>
          </a:p>
          <a:p>
            <a:pPr marL="241300" marR="5080" indent="-228600">
              <a:lnSpc>
                <a:spcPts val="2160"/>
              </a:lnSpc>
              <a:spcBef>
                <a:spcPts val="103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训练集中股权质押、股权冻结、股东增持、股东减持的文本中一般存在多个同类型事件， 其余事件类型文本中只存在一个事</a:t>
            </a:r>
            <a:r>
              <a:rPr sz="2000" spc="5" dirty="0">
                <a:latin typeface="Noto Sans CJK JP Regular"/>
                <a:cs typeface="Noto Sans CJK JP Regular"/>
              </a:rPr>
              <a:t>件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386" y="383435"/>
            <a:ext cx="2094230" cy="721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252525"/>
                </a:solidFill>
              </a:rPr>
              <a:t>数据分</a:t>
            </a:r>
            <a:r>
              <a:rPr sz="2800" spc="-5" dirty="0">
                <a:solidFill>
                  <a:srgbClr val="252525"/>
                </a:solidFill>
              </a:rPr>
              <a:t>析</a:t>
            </a:r>
            <a:endParaRPr sz="2800"/>
          </a:p>
          <a:p>
            <a:pPr algn="ctr">
              <a:lnSpc>
                <a:spcPct val="100000"/>
              </a:lnSpc>
              <a:spcBef>
                <a:spcPts val="155"/>
              </a:spcBef>
              <a:tabLst>
                <a:tab pos="835660" algn="l"/>
              </a:tabLst>
            </a:pPr>
            <a:r>
              <a:rPr sz="1400" spc="-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D  </a:t>
            </a:r>
            <a:r>
              <a:rPr sz="14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r>
              <a:rPr sz="1400" spc="-1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</a:t>
            </a:r>
            <a:r>
              <a:rPr sz="1400" spc="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	</a:t>
            </a:r>
            <a:r>
              <a:rPr sz="1400" spc="6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 </a:t>
            </a:r>
            <a:r>
              <a:rPr sz="14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l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y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</a:t>
            </a:r>
            <a:r>
              <a:rPr sz="1400" spc="-4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316" y="457200"/>
            <a:ext cx="76200" cy="632460"/>
          </a:xfrm>
          <a:custGeom>
            <a:avLst/>
            <a:gdLst/>
            <a:ahLst/>
            <a:cxnLst/>
            <a:rect l="l" t="t" r="r" b="b"/>
            <a:pathLst>
              <a:path w="76200" h="632460">
                <a:moveTo>
                  <a:pt x="76200" y="632244"/>
                </a:moveTo>
                <a:lnTo>
                  <a:pt x="0" y="632244"/>
                </a:lnTo>
                <a:lnTo>
                  <a:pt x="0" y="0"/>
                </a:lnTo>
                <a:lnTo>
                  <a:pt x="76200" y="0"/>
                </a:lnTo>
                <a:lnTo>
                  <a:pt x="76200" y="63224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5340" y="3845052"/>
            <a:ext cx="3055619" cy="23766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16240" y="3821429"/>
            <a:ext cx="3316985" cy="240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2500" y="3851909"/>
            <a:ext cx="3306317" cy="2465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43" y="2070417"/>
            <a:ext cx="1193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61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3</a:t>
            </a:r>
            <a:endParaRPr sz="13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5731" y="2417000"/>
            <a:ext cx="560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4655" algn="l"/>
                <a:tab pos="3357245" algn="l"/>
                <a:tab pos="5030470" algn="l"/>
              </a:tabLst>
            </a:pPr>
            <a:r>
              <a:rPr sz="4400" spc="5" dirty="0">
                <a:solidFill>
                  <a:srgbClr val="1C4785"/>
                </a:solidFill>
                <a:latin typeface="Droid Sans Fallback"/>
                <a:cs typeface="Droid Sans Fallback"/>
              </a:rPr>
              <a:t>数	据	处	理</a:t>
            </a:r>
            <a:endParaRPr sz="44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554" y="3416300"/>
            <a:ext cx="1112520" cy="25400"/>
          </a:xfrm>
          <a:custGeom>
            <a:avLst/>
            <a:gdLst/>
            <a:ahLst/>
            <a:cxnLst/>
            <a:rect l="l" t="t" r="r" b="b"/>
            <a:pathLst>
              <a:path w="1112520" h="25400">
                <a:moveTo>
                  <a:pt x="1112405" y="25400"/>
                </a:moveTo>
                <a:lnTo>
                  <a:pt x="0" y="25400"/>
                </a:lnTo>
                <a:lnTo>
                  <a:pt x="0" y="0"/>
                </a:lnTo>
                <a:lnTo>
                  <a:pt x="1112405" y="0"/>
                </a:lnTo>
                <a:lnTo>
                  <a:pt x="1112405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5810" y="3699205"/>
            <a:ext cx="12280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590" algn="l"/>
                <a:tab pos="763270" algn="l"/>
                <a:tab pos="1102360" algn="l"/>
              </a:tabLst>
            </a:pPr>
            <a:r>
              <a:rPr sz="1600" spc="-12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D	</a:t>
            </a: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1600" spc="-8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3650" y="3699205"/>
            <a:ext cx="43764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730" algn="l"/>
                <a:tab pos="707390" algn="l"/>
                <a:tab pos="1073150" algn="l"/>
                <a:tab pos="1444625" algn="l"/>
                <a:tab pos="1772285" algn="l"/>
                <a:tab pos="2144395" algn="l"/>
                <a:tab pos="2504440" algn="l"/>
                <a:tab pos="2870200" algn="l"/>
                <a:tab pos="3222625" algn="l"/>
                <a:tab pos="3575050" algn="l"/>
                <a:tab pos="3871595" algn="l"/>
                <a:tab pos="4239260" algn="l"/>
              </a:tabLst>
            </a:pP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	</a:t>
            </a:r>
            <a:r>
              <a:rPr sz="1600" spc="-4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o	</a:t>
            </a:r>
            <a:r>
              <a:rPr sz="16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c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s	</a:t>
            </a:r>
            <a:r>
              <a:rPr sz="16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	</a:t>
            </a:r>
            <a:r>
              <a:rPr sz="1600" spc="-8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g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705" y="1571942"/>
            <a:ext cx="5086985" cy="220472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Font typeface="Arial" panose="020B060402020209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Noto Sans CJK JP Black"/>
                <a:cs typeface="Noto Sans CJK JP Black"/>
              </a:rPr>
              <a:t>回标数据</a:t>
            </a:r>
            <a:r>
              <a:rPr sz="2000" spc="-5" dirty="0">
                <a:latin typeface="Noto Sans CJK JP Black"/>
                <a:cs typeface="Noto Sans CJK JP Black"/>
              </a:rPr>
              <a:t>（</a:t>
            </a:r>
            <a:r>
              <a:rPr sz="2000" spc="-5" dirty="0">
                <a:latin typeface="Arial" panose="020B0604020202090204"/>
                <a:cs typeface="Arial" panose="020B0604020202090204"/>
              </a:rPr>
              <a:t>BIO</a:t>
            </a:r>
            <a:r>
              <a:rPr sz="2000" spc="-5" dirty="0">
                <a:latin typeface="Noto Sans CJK JP Black"/>
                <a:cs typeface="Noto Sans CJK JP Black"/>
              </a:rPr>
              <a:t>）</a:t>
            </a:r>
            <a:endParaRPr sz="2000">
              <a:latin typeface="Noto Sans CJK JP Black"/>
              <a:cs typeface="Noto Sans CJK JP Black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Arial" panose="020B0604020202090204"/>
                <a:cs typeface="Arial" panose="020B0604020202090204"/>
              </a:rPr>
              <a:t>B</a:t>
            </a:r>
            <a:r>
              <a:rPr sz="2000" b="0" spc="5" dirty="0">
                <a:latin typeface="Noto Sans CJK JP Light"/>
                <a:cs typeface="Noto Sans CJK JP Light"/>
              </a:rPr>
              <a:t>-{</a:t>
            </a:r>
            <a:r>
              <a:rPr sz="2000" b="0" dirty="0">
                <a:latin typeface="Noto Sans CJK JP Light"/>
                <a:cs typeface="Noto Sans CJK JP Light"/>
              </a:rPr>
              <a:t>事件类型</a:t>
            </a:r>
            <a:r>
              <a:rPr sz="2000" b="0" spc="20" dirty="0">
                <a:latin typeface="Noto Sans CJK JP Light"/>
                <a:cs typeface="Noto Sans CJK JP Light"/>
              </a:rPr>
              <a:t>}-{</a:t>
            </a:r>
            <a:r>
              <a:rPr sz="2000" b="0" dirty="0">
                <a:latin typeface="Noto Sans CJK JP Light"/>
                <a:cs typeface="Noto Sans CJK JP Light"/>
              </a:rPr>
              <a:t>事件元素角色</a:t>
            </a:r>
            <a:r>
              <a:rPr sz="2000" b="0" spc="35" dirty="0">
                <a:latin typeface="Noto Sans CJK JP Light"/>
                <a:cs typeface="Noto Sans CJK JP Light"/>
              </a:rPr>
              <a:t>}</a:t>
            </a:r>
            <a:endParaRPr sz="2000">
              <a:latin typeface="Noto Sans CJK JP Light"/>
              <a:cs typeface="Noto Sans CJK JP Light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 panose="020B0604020202090204"/>
              <a:buChar char="•"/>
              <a:tabLst>
                <a:tab pos="697865" algn="l"/>
                <a:tab pos="698500" algn="l"/>
              </a:tabLst>
            </a:pPr>
            <a:r>
              <a:rPr sz="1600" b="0" spc="-40" dirty="0">
                <a:latin typeface="Noto Sans CJK JP Light"/>
                <a:cs typeface="Noto Sans CJK JP Light"/>
              </a:rPr>
              <a:t>B-</a:t>
            </a:r>
            <a:r>
              <a:rPr sz="1600" b="0" dirty="0">
                <a:latin typeface="Noto Sans CJK JP Light"/>
                <a:cs typeface="Noto Sans CJK JP Light"/>
              </a:rPr>
              <a:t>股权冻结</a:t>
            </a:r>
            <a:r>
              <a:rPr sz="1600" b="0" spc="-5" dirty="0">
                <a:latin typeface="Noto Sans CJK JP Light"/>
                <a:cs typeface="Noto Sans CJK JP Light"/>
              </a:rPr>
              <a:t>-</a:t>
            </a:r>
            <a:r>
              <a:rPr sz="1600" b="0" dirty="0">
                <a:latin typeface="Noto Sans CJK JP Light"/>
                <a:cs typeface="Noto Sans CJK JP Light"/>
              </a:rPr>
              <a:t>被冻结的股东、</a:t>
            </a:r>
            <a:r>
              <a:rPr sz="1600" b="0" spc="-40" dirty="0">
                <a:latin typeface="Noto Sans CJK JP Light"/>
                <a:cs typeface="Noto Sans CJK JP Light"/>
              </a:rPr>
              <a:t>B-</a:t>
            </a:r>
            <a:r>
              <a:rPr sz="1600" b="0" dirty="0">
                <a:latin typeface="Noto Sans CJK JP Light"/>
                <a:cs typeface="Noto Sans CJK JP Light"/>
              </a:rPr>
              <a:t>股权冻结</a:t>
            </a:r>
            <a:r>
              <a:rPr sz="1600" b="0" spc="-5" dirty="0">
                <a:latin typeface="Noto Sans CJK JP Light"/>
                <a:cs typeface="Noto Sans CJK JP Light"/>
              </a:rPr>
              <a:t>-</a:t>
            </a:r>
            <a:r>
              <a:rPr sz="1600" b="0" dirty="0">
                <a:latin typeface="Noto Sans CJK JP Light"/>
                <a:cs typeface="Noto Sans CJK JP Light"/>
              </a:rPr>
              <a:t>冻结金</a:t>
            </a:r>
            <a:r>
              <a:rPr sz="1600" b="0" spc="-5" dirty="0">
                <a:latin typeface="Noto Sans CJK JP Light"/>
                <a:cs typeface="Noto Sans CJK JP Light"/>
              </a:rPr>
              <a:t>额</a:t>
            </a:r>
            <a:endParaRPr sz="1600">
              <a:latin typeface="Noto Sans CJK JP Light"/>
              <a:cs typeface="Noto Sans CJK JP Ligh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90204"/>
                <a:cs typeface="Arial" panose="020B0604020202090204"/>
              </a:rPr>
              <a:t>I</a:t>
            </a:r>
            <a:r>
              <a:rPr sz="20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2000" b="0" spc="10" dirty="0">
                <a:latin typeface="Noto Sans CJK JP Light"/>
                <a:cs typeface="Noto Sans CJK JP Light"/>
              </a:rPr>
              <a:t>-{</a:t>
            </a:r>
            <a:r>
              <a:rPr sz="2000" b="0" dirty="0">
                <a:latin typeface="Noto Sans CJK JP Light"/>
                <a:cs typeface="Noto Sans CJK JP Light"/>
              </a:rPr>
              <a:t>事件类型</a:t>
            </a:r>
            <a:r>
              <a:rPr sz="2000" b="0" spc="20" dirty="0">
                <a:latin typeface="Noto Sans CJK JP Light"/>
                <a:cs typeface="Noto Sans CJK JP Light"/>
              </a:rPr>
              <a:t>}-{</a:t>
            </a:r>
            <a:r>
              <a:rPr sz="2000" b="0" dirty="0">
                <a:latin typeface="Noto Sans CJK JP Light"/>
                <a:cs typeface="Noto Sans CJK JP Light"/>
              </a:rPr>
              <a:t>事件元素角色</a:t>
            </a:r>
            <a:r>
              <a:rPr sz="2000" b="0" spc="35" dirty="0">
                <a:latin typeface="Noto Sans CJK JP Light"/>
                <a:cs typeface="Noto Sans CJK JP Light"/>
              </a:rPr>
              <a:t>}</a:t>
            </a:r>
            <a:endParaRPr sz="2000">
              <a:latin typeface="Noto Sans CJK JP Light"/>
              <a:cs typeface="Noto Sans CJK JP Light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 panose="020B0604020202090204"/>
              <a:buChar char="•"/>
              <a:tabLst>
                <a:tab pos="697865" algn="l"/>
                <a:tab pos="698500" algn="l"/>
              </a:tabLst>
            </a:pPr>
            <a:r>
              <a:rPr sz="1600" b="0" dirty="0">
                <a:latin typeface="Noto Sans CJK JP Light"/>
                <a:cs typeface="Noto Sans CJK JP Light"/>
              </a:rPr>
              <a:t>I-股权冻结</a:t>
            </a:r>
            <a:r>
              <a:rPr sz="1600" b="0" spc="-5" dirty="0">
                <a:latin typeface="Noto Sans CJK JP Light"/>
                <a:cs typeface="Noto Sans CJK JP Light"/>
              </a:rPr>
              <a:t>-</a:t>
            </a:r>
            <a:r>
              <a:rPr sz="1600" b="0" dirty="0">
                <a:latin typeface="Noto Sans CJK JP Light"/>
                <a:cs typeface="Noto Sans CJK JP Light"/>
              </a:rPr>
              <a:t>被冻结的股东、I-股权冻结</a:t>
            </a:r>
            <a:r>
              <a:rPr sz="1600" b="0" spc="-5" dirty="0">
                <a:latin typeface="Noto Sans CJK JP Light"/>
                <a:cs typeface="Noto Sans CJK JP Light"/>
              </a:rPr>
              <a:t>-</a:t>
            </a:r>
            <a:r>
              <a:rPr sz="1600" b="0" dirty="0">
                <a:latin typeface="Noto Sans CJK JP Light"/>
                <a:cs typeface="Noto Sans CJK JP Light"/>
              </a:rPr>
              <a:t>冻结金</a:t>
            </a:r>
            <a:r>
              <a:rPr sz="1600" b="0" spc="-5" dirty="0">
                <a:latin typeface="Noto Sans CJK JP Light"/>
                <a:cs typeface="Noto Sans CJK JP Light"/>
              </a:rPr>
              <a:t>额</a:t>
            </a:r>
            <a:endParaRPr sz="1600">
              <a:latin typeface="Noto Sans CJK JP Light"/>
              <a:cs typeface="Noto Sans CJK JP Ligh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 panose="020B0604020202090204"/>
                <a:cs typeface="Arial" panose="020B0604020202090204"/>
              </a:rPr>
              <a:t>O</a:t>
            </a:r>
            <a:endParaRPr sz="2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386" y="383435"/>
            <a:ext cx="2094230" cy="721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252525"/>
                </a:solidFill>
              </a:rPr>
              <a:t>数据处</a:t>
            </a:r>
            <a:r>
              <a:rPr sz="2800" spc="-5" dirty="0">
                <a:solidFill>
                  <a:srgbClr val="252525"/>
                </a:solidFill>
              </a:rPr>
              <a:t>理</a:t>
            </a:r>
            <a:endParaRPr sz="2800"/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spc="-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D</a:t>
            </a:r>
            <a:r>
              <a:rPr sz="1400" spc="-3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a</a:t>
            </a:r>
            <a:r>
              <a:rPr sz="1400" spc="-3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ta</a:t>
            </a:r>
            <a:r>
              <a:rPr sz="1400" spc="33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</a:t>
            </a:r>
            <a:r>
              <a:rPr sz="1400" spc="-3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</a:t>
            </a:r>
            <a:r>
              <a:rPr sz="1400" spc="-3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</a:t>
            </a:r>
            <a:r>
              <a:rPr sz="1400" spc="-3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p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o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c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i</a:t>
            </a:r>
            <a:r>
              <a:rPr sz="1400" spc="-30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n</a:t>
            </a:r>
            <a:r>
              <a:rPr sz="1400" spc="-31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g</a:t>
            </a:r>
            <a:endParaRPr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316" y="457200"/>
            <a:ext cx="76200" cy="632460"/>
          </a:xfrm>
          <a:custGeom>
            <a:avLst/>
            <a:gdLst/>
            <a:ahLst/>
            <a:cxnLst/>
            <a:rect l="l" t="t" r="r" b="b"/>
            <a:pathLst>
              <a:path w="76200" h="632460">
                <a:moveTo>
                  <a:pt x="76200" y="632244"/>
                </a:moveTo>
                <a:lnTo>
                  <a:pt x="0" y="632244"/>
                </a:lnTo>
                <a:lnTo>
                  <a:pt x="0" y="0"/>
                </a:lnTo>
                <a:lnTo>
                  <a:pt x="76200" y="0"/>
                </a:lnTo>
                <a:lnTo>
                  <a:pt x="76200" y="632244"/>
                </a:lnTo>
                <a:close/>
              </a:path>
            </a:pathLst>
          </a:custGeom>
          <a:solidFill>
            <a:srgbClr val="1C478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31416" y="4000347"/>
          <a:ext cx="8147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/>
                <a:gridCol w="624840"/>
                <a:gridCol w="625474"/>
                <a:gridCol w="624839"/>
                <a:gridCol w="625475"/>
                <a:gridCol w="625475"/>
                <a:gridCol w="624839"/>
                <a:gridCol w="625475"/>
                <a:gridCol w="625475"/>
                <a:gridCol w="624839"/>
                <a:gridCol w="625475"/>
                <a:gridCol w="624840"/>
                <a:gridCol w="625475"/>
              </a:tblGrid>
              <a:tr h="3708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顺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航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海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FF0000"/>
                          </a:solidFill>
                          <a:latin typeface="Noto Sans CJK JP Medium"/>
                          <a:cs typeface="Noto Sans CJK JP Medium"/>
                        </a:rPr>
                        <a:t>运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被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冻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结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票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00AF50"/>
                          </a:solidFill>
                          <a:latin typeface="Noto Sans CJK JP Medium"/>
                          <a:cs typeface="Noto Sans CJK JP Medium"/>
                        </a:rPr>
                        <a:t>一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solidFill>
                            <a:srgbClr val="00AF50"/>
                          </a:solidFill>
                          <a:latin typeface="Noto Sans CJK JP Medium"/>
                          <a:cs typeface="Noto Sans CJK JP Medium"/>
                        </a:rPr>
                        <a:t>亿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0" dirty="0">
                          <a:latin typeface="Noto Sans CJK JP Medium"/>
                          <a:cs typeface="Noto Sans CJK JP Medium"/>
                        </a:rPr>
                        <a:t>。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 panose="020B0604020202090204"/>
                          <a:cs typeface="Arial" panose="020B0604020202090204"/>
                        </a:rPr>
                        <a:t>B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 panose="020B0604020202090204"/>
                          <a:cs typeface="Arial" panose="020B0604020202090204"/>
                        </a:rPr>
                        <a:t>I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 panose="020B0604020202090204"/>
                          <a:cs typeface="Arial" panose="020B0604020202090204"/>
                        </a:rPr>
                        <a:t>I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 panose="020B0604020202090204"/>
                          <a:cs typeface="Arial" panose="020B0604020202090204"/>
                        </a:rPr>
                        <a:t>I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1FB3A0"/>
                          </a:solidFill>
                          <a:latin typeface="Arial" panose="020B0604020202090204"/>
                          <a:cs typeface="Arial" panose="020B0604020202090204"/>
                        </a:rPr>
                        <a:t>B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1FB3A0"/>
                          </a:solidFill>
                          <a:latin typeface="Arial" panose="020B0604020202090204"/>
                          <a:cs typeface="Arial" panose="020B0604020202090204"/>
                        </a:rPr>
                        <a:t>I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 panose="020B0604020202090204"/>
                          <a:cs typeface="Arial" panose="020B0604020202090204"/>
                        </a:rPr>
                        <a:t>O</a:t>
                      </a:r>
                      <a:endParaRPr sz="1800">
                        <a:latin typeface="Arial" panose="020B0604020202090204"/>
                        <a:cs typeface="Arial" panose="020B060402020209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43" y="2070417"/>
            <a:ext cx="1193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615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4</a:t>
            </a:r>
            <a:endParaRPr sz="138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0911" y="2417000"/>
            <a:ext cx="2258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4655" algn="l"/>
              </a:tabLst>
            </a:pPr>
            <a:r>
              <a:rPr sz="4400" spc="5" dirty="0">
                <a:solidFill>
                  <a:srgbClr val="1C4785"/>
                </a:solidFill>
                <a:latin typeface="Droid Sans Fallback"/>
                <a:cs typeface="Droid Sans Fallback"/>
              </a:rPr>
              <a:t>结	构</a:t>
            </a:r>
            <a:endParaRPr sz="44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554" y="3416300"/>
            <a:ext cx="1112520" cy="25400"/>
          </a:xfrm>
          <a:custGeom>
            <a:avLst/>
            <a:gdLst/>
            <a:ahLst/>
            <a:cxnLst/>
            <a:rect l="l" t="t" r="r" b="b"/>
            <a:pathLst>
              <a:path w="1112520" h="25400">
                <a:moveTo>
                  <a:pt x="1112405" y="25400"/>
                </a:moveTo>
                <a:lnTo>
                  <a:pt x="0" y="25400"/>
                </a:lnTo>
                <a:lnTo>
                  <a:pt x="0" y="0"/>
                </a:lnTo>
                <a:lnTo>
                  <a:pt x="1112405" y="0"/>
                </a:lnTo>
                <a:lnTo>
                  <a:pt x="1112405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5810" y="2417000"/>
            <a:ext cx="238760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5"/>
              </a:spcBef>
              <a:tabLst>
                <a:tab pos="1814830" algn="l"/>
              </a:tabLst>
            </a:pPr>
            <a:r>
              <a:rPr sz="4400" spc="5" dirty="0">
                <a:solidFill>
                  <a:srgbClr val="1C4785"/>
                </a:solidFill>
                <a:latin typeface="Droid Sans Fallback"/>
                <a:cs typeface="Droid Sans Fallback"/>
              </a:rPr>
              <a:t>系	统</a:t>
            </a:r>
            <a:endParaRPr sz="44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805"/>
              </a:spcBef>
              <a:tabLst>
                <a:tab pos="427990" algn="l"/>
                <a:tab pos="836930" algn="l"/>
                <a:tab pos="1233170" algn="l"/>
                <a:tab pos="1616075" algn="l"/>
                <a:tab pos="2025650" algn="l"/>
              </a:tabLst>
            </a:pPr>
            <a:r>
              <a:rPr sz="1600" spc="-13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y	</a:t>
            </a:r>
            <a:r>
              <a:rPr sz="1600" spc="-2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	</a:t>
            </a:r>
            <a:r>
              <a:rPr sz="1600" spc="-1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m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785" y="3699205"/>
            <a:ext cx="32962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" algn="l"/>
                <a:tab pos="810895" algn="l"/>
                <a:tab pos="1182370" algn="l"/>
                <a:tab pos="1593850" algn="l"/>
                <a:tab pos="1998345" algn="l"/>
                <a:tab pos="2381885" algn="l"/>
                <a:tab pos="2794000" algn="l"/>
                <a:tab pos="3166110" algn="l"/>
              </a:tabLst>
            </a:pPr>
            <a:r>
              <a:rPr sz="1600" spc="-13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S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8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u	</a:t>
            </a:r>
            <a:r>
              <a:rPr sz="1600" spc="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c	</a:t>
            </a:r>
            <a:r>
              <a:rPr sz="1600" spc="7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t	</a:t>
            </a:r>
            <a:r>
              <a:rPr sz="1600" spc="-8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u	</a:t>
            </a:r>
            <a:r>
              <a:rPr sz="1600" spc="-70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r	</a:t>
            </a:r>
            <a:r>
              <a:rPr sz="1600" spc="-35" dirty="0">
                <a:solidFill>
                  <a:srgbClr val="252525"/>
                </a:solidFill>
                <a:latin typeface="Verdana" panose="020B0804030504040204"/>
                <a:cs typeface="Verdana" panose="020B0804030504040204"/>
              </a:rPr>
              <a:t>e</a:t>
            </a:r>
            <a:endParaRPr sz="16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On-screen Show (4:3)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方正书宋_GBK</vt:lpstr>
      <vt:lpstr>Wingdings</vt:lpstr>
      <vt:lpstr>Droid Sans Fallback</vt:lpstr>
      <vt:lpstr>Thonburi</vt:lpstr>
      <vt:lpstr>Noto Sans CJK JP Light</vt:lpstr>
      <vt:lpstr>Arial</vt:lpstr>
      <vt:lpstr>Noto Sans CJK JP Regular</vt:lpstr>
      <vt:lpstr>Verdana</vt:lpstr>
      <vt:lpstr>Noto Sans CJK JP Medium</vt:lpstr>
      <vt:lpstr>Times New Roman</vt:lpstr>
      <vt:lpstr>Noto Sans CJK JP Black</vt:lpstr>
      <vt:lpstr>Calibri</vt:lpstr>
      <vt:lpstr>Verdana</vt:lpstr>
      <vt:lpstr>宋体</vt:lpstr>
      <vt:lpstr>汉仪书宋二KW</vt:lpstr>
      <vt:lpstr>微软雅黑</vt:lpstr>
      <vt:lpstr>汉仪旗黑</vt:lpstr>
      <vt:lpstr>Arial Unicode MS</vt:lpstr>
      <vt:lpstr>Office Theme</vt:lpstr>
      <vt:lpstr>A Prior Information Enhanced Extraction Framework  for Document-level Financial Event Extraction</vt:lpstr>
      <vt:lpstr>目	录</vt:lpstr>
      <vt:lpstr>1</vt:lpstr>
      <vt:lpstr>T a s k	D e f i n i t i o n</vt:lpstr>
      <vt:lpstr>数	据	分	析</vt:lpstr>
      <vt:lpstr>D  a t a	A n a l y s i s</vt:lpstr>
      <vt:lpstr>3</vt:lpstr>
      <vt:lpstr>D a ta P r e p r o c e s s i n g</vt:lpstr>
      <vt:lpstr>4</vt:lpstr>
      <vt:lpstr>S y s t e m	S t r u c t u r e</vt:lpstr>
      <vt:lpstr>总	结	展	望</vt:lpstr>
      <vt:lpstr>Summary &amp; Prospect</vt:lpstr>
      <vt:lpstr>T	h	a	n	k	s	f	o	r	w	a	t	c	h	i	n	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Prior Information Enhanced Extraction Framework  for Document-level Financial Event Extraction</dc:title>
  <dc:creator/>
  <cp:lastModifiedBy>zcz</cp:lastModifiedBy>
  <cp:revision>6</cp:revision>
  <dcterms:created xsi:type="dcterms:W3CDTF">2022-01-02T15:05:12Z</dcterms:created>
  <dcterms:modified xsi:type="dcterms:W3CDTF">2022-01-02T15:05:12Z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2052-3.8.0.6081</vt:lpwstr>
  </property>
</Properties>
</file>