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306" r:id="rId3"/>
    <p:sldId id="257" r:id="rId4"/>
    <p:sldId id="299" r:id="rId5"/>
    <p:sldId id="311" r:id="rId6"/>
    <p:sldId id="312" r:id="rId7"/>
    <p:sldId id="313" r:id="rId8"/>
    <p:sldId id="315" r:id="rId9"/>
    <p:sldId id="314" r:id="rId10"/>
    <p:sldId id="286" r:id="rId11"/>
    <p:sldId id="310"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0"/>
    <p:restoredTop sz="89388"/>
  </p:normalViewPr>
  <p:slideViewPr>
    <p:cSldViewPr snapToGrid="0" snapToObjects="1">
      <p:cViewPr varScale="1">
        <p:scale>
          <a:sx n="109" d="100"/>
          <a:sy n="109" d="100"/>
        </p:scale>
        <p:origin x="240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11/25/21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11</a:t>
            </a:fld>
            <a:endParaRPr lang="en-US"/>
          </a:p>
        </p:txBody>
      </p:sp>
    </p:spTree>
    <p:extLst>
      <p:ext uri="{BB962C8B-B14F-4D97-AF65-F5344CB8AC3E}">
        <p14:creationId xmlns:p14="http://schemas.microsoft.com/office/powerpoint/2010/main" val="163846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12</a:t>
            </a:fld>
            <a:endParaRPr lang="en-US"/>
          </a:p>
        </p:txBody>
      </p:sp>
    </p:spTree>
    <p:extLst>
      <p:ext uri="{BB962C8B-B14F-4D97-AF65-F5344CB8AC3E}">
        <p14:creationId xmlns:p14="http://schemas.microsoft.com/office/powerpoint/2010/main" val="195945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11/25/21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verbruggen@ugent.be" TargetMode="External"/><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game. We will need your name in order to give you credit in the Sona, but your name will be immediately deleted after we finish data collection. The data we collect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 or the lead researcher Frederick Verbruggen at </a:t>
            </a:r>
            <a:r>
              <a:rPr lang="en-US" dirty="0">
                <a:latin typeface="Times New Roman" panose="02020603050405020304" pitchFamily="18" charset="0"/>
                <a:cs typeface="Times New Roman" panose="02020603050405020304" pitchFamily="18" charset="0"/>
                <a:hlinkClick r:id="rId3"/>
              </a:rPr>
              <a:t>frederick.verbruggen@ugent.be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play </a:t>
            </a:r>
            <a:r>
              <a:rPr lang="en-US" altLang="zh-CN"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0 games in total (1</a:t>
            </a:r>
            <a:r>
              <a:rPr lang="en-US" altLang="zh-CN"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guessing games and </a:t>
            </a:r>
            <a:r>
              <a:rPr lang="en-US" altLang="zh-CN" dirty="0">
                <a:latin typeface="Times New Roman" panose="02020603050405020304" pitchFamily="18" charset="0"/>
                <a:cs typeface="Times New Roman" panose="02020603050405020304" pitchFamily="18" charset="0"/>
              </a:rPr>
              <a:t>125</a:t>
            </a:r>
            <a:r>
              <a:rPr lang="en-US" dirty="0">
                <a:latin typeface="Times New Roman" panose="02020603050405020304" pitchFamily="18" charset="0"/>
                <a:cs typeface="Times New Roman" panose="02020603050405020304" pitchFamily="18" charset="0"/>
              </a:rPr>
              <a:t> choice games). At the end of the experiment, we will randomly pick 10 guessing games and 10 choice games. The points that you get on these games will be added up. We plan to recruit around 50 participants for this experiment. The one with the most points will receive a bonus of 10 euro via bank transfer.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do not include any breaks, so feel free to take short breaks between games, if necessary. Sometimes you may see the ‘Please wait…’ message – this means that the program is processing data and will resume soon. If there is anything unclear, press F to go back to previous pages and read the rules again. If everything is clear now, press J to start playing.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2071771"/>
            <a:ext cx="808576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first task. The program has randomly picked 10 guessing games and 10 choice games and recorded the total amount of points you have. We will reveal this at the end of </a:t>
            </a:r>
            <a:r>
              <a:rPr lang="en-US">
                <a:latin typeface="Times New Roman" panose="02020603050405020304" pitchFamily="18" charset="0"/>
                <a:cs typeface="Times New Roman" panose="02020603050405020304" pitchFamily="18" charset="0"/>
              </a:rPr>
              <a:t>the experiment.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second task, you will see 9 questions about your past experiences with gambling. For each question, indicate how often the situation described in the question has occurred to you, by selecting Never, Sometimes, Most of the time or Almost always. You will use the computer mouse or the touchpad to answer these questions.</a:t>
            </a:r>
          </a:p>
        </p:txBody>
      </p:sp>
      <p:sp>
        <p:nvSpPr>
          <p:cNvPr id="15" name="TextBox 14">
            <a:extLst>
              <a:ext uri="{FF2B5EF4-FFF2-40B4-BE49-F238E27FC236}">
                <a16:creationId xmlns:a16="http://schemas.microsoft.com/office/drawing/2014/main" id="{9E7A20CA-0632-4F4D-9AFF-C65AC72697AC}"/>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grpSp>
        <p:nvGrpSpPr>
          <p:cNvPr id="16" name="Group 15">
            <a:extLst>
              <a:ext uri="{FF2B5EF4-FFF2-40B4-BE49-F238E27FC236}">
                <a16:creationId xmlns:a16="http://schemas.microsoft.com/office/drawing/2014/main" id="{85979EA4-E847-5344-9243-C3223FBA9B01}"/>
              </a:ext>
            </a:extLst>
          </p:cNvPr>
          <p:cNvGrpSpPr/>
          <p:nvPr/>
        </p:nvGrpSpPr>
        <p:grpSpPr>
          <a:xfrm>
            <a:off x="701139" y="699848"/>
            <a:ext cx="7741722" cy="430306"/>
            <a:chOff x="-12991" y="1317811"/>
            <a:chExt cx="7741722" cy="430306"/>
          </a:xfrm>
        </p:grpSpPr>
        <p:sp>
          <p:nvSpPr>
            <p:cNvPr id="17" name="Rectangle 16">
              <a:extLst>
                <a:ext uri="{FF2B5EF4-FFF2-40B4-BE49-F238E27FC236}">
                  <a16:creationId xmlns:a16="http://schemas.microsoft.com/office/drawing/2014/main" id="{2D14D166-57DE-6740-8F76-515687CA6CA1}"/>
                </a:ext>
              </a:extLst>
            </p:cNvPr>
            <p:cNvSpPr/>
            <p:nvPr/>
          </p:nvSpPr>
          <p:spPr>
            <a:xfrm>
              <a:off x="-12991" y="1317811"/>
              <a:ext cx="5741438"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8" name="Rectangle 17">
              <a:extLst>
                <a:ext uri="{FF2B5EF4-FFF2-40B4-BE49-F238E27FC236}">
                  <a16:creationId xmlns:a16="http://schemas.microsoft.com/office/drawing/2014/main" id="{08222CE2-43BE-014C-8C5C-47576D035DB7}"/>
                </a:ext>
              </a:extLst>
            </p:cNvPr>
            <p:cNvSpPr/>
            <p:nvPr/>
          </p:nvSpPr>
          <p:spPr>
            <a:xfrm>
              <a:off x="5728447" y="1317811"/>
              <a:ext cx="819815"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9" name="Rectangle 18">
              <a:extLst>
                <a:ext uri="{FF2B5EF4-FFF2-40B4-BE49-F238E27FC236}">
                  <a16:creationId xmlns:a16="http://schemas.microsoft.com/office/drawing/2014/main" id="{A962C385-4085-7E46-AE1A-9FABDDCB59B6}"/>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Tree>
    <p:extLst>
      <p:ext uri="{BB962C8B-B14F-4D97-AF65-F5344CB8AC3E}">
        <p14:creationId xmlns:p14="http://schemas.microsoft.com/office/powerpoint/2010/main" val="687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2134039"/>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task, you will see 20 statements that describe ways in which people act and think. For each statement, please indicate how much you agree or disagree with the statement, by selecting Agree Strongly, Agree Somewhat, Disagree Somewhat or Disagree Strongly. Be sure to indicate your agreement or disagreement for every statement.</a:t>
            </a:r>
          </a:p>
        </p:txBody>
      </p:sp>
      <p:grpSp>
        <p:nvGrpSpPr>
          <p:cNvPr id="11" name="Group 10">
            <a:extLst>
              <a:ext uri="{FF2B5EF4-FFF2-40B4-BE49-F238E27FC236}">
                <a16:creationId xmlns:a16="http://schemas.microsoft.com/office/drawing/2014/main" id="{ED91590A-8C30-FE47-959D-4EC9E6155D48}"/>
              </a:ext>
            </a:extLst>
          </p:cNvPr>
          <p:cNvGrpSpPr/>
          <p:nvPr/>
        </p:nvGrpSpPr>
        <p:grpSpPr>
          <a:xfrm>
            <a:off x="701139" y="699848"/>
            <a:ext cx="7741722" cy="430306"/>
            <a:chOff x="-12991" y="1317811"/>
            <a:chExt cx="7741722" cy="430306"/>
          </a:xfrm>
        </p:grpSpPr>
        <p:sp>
          <p:nvSpPr>
            <p:cNvPr id="12" name="Rectangle 11">
              <a:extLst>
                <a:ext uri="{FF2B5EF4-FFF2-40B4-BE49-F238E27FC236}">
                  <a16:creationId xmlns:a16="http://schemas.microsoft.com/office/drawing/2014/main" id="{EDCD3EC6-B3E5-8D4C-8805-C2A14D5A933D}"/>
                </a:ext>
              </a:extLst>
            </p:cNvPr>
            <p:cNvSpPr/>
            <p:nvPr/>
          </p:nvSpPr>
          <p:spPr>
            <a:xfrm>
              <a:off x="-12991" y="1317811"/>
              <a:ext cx="5741438"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3" name="Rectangle 12">
              <a:extLst>
                <a:ext uri="{FF2B5EF4-FFF2-40B4-BE49-F238E27FC236}">
                  <a16:creationId xmlns:a16="http://schemas.microsoft.com/office/drawing/2014/main" id="{7819FED7-AFC5-5643-9AC4-E4D23A096D3D}"/>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4" name="Rectangle 13">
              <a:extLst>
                <a:ext uri="{FF2B5EF4-FFF2-40B4-BE49-F238E27FC236}">
                  <a16:creationId xmlns:a16="http://schemas.microsoft.com/office/drawing/2014/main" id="{32BB886D-F5CA-654E-81A8-909FAD8334B6}"/>
                </a:ext>
              </a:extLst>
            </p:cNvPr>
            <p:cNvSpPr/>
            <p:nvPr/>
          </p:nvSpPr>
          <p:spPr>
            <a:xfrm>
              <a:off x="6548262" y="1317811"/>
              <a:ext cx="1180469"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
        <p:nvSpPr>
          <p:cNvPr id="15" name="TextBox 14">
            <a:extLst>
              <a:ext uri="{FF2B5EF4-FFF2-40B4-BE49-F238E27FC236}">
                <a16:creationId xmlns:a16="http://schemas.microsoft.com/office/drawing/2014/main" id="{35F4AF07-4B36-564A-BF81-7A7238C4181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Tree>
    <p:extLst>
      <p:ext uri="{BB962C8B-B14F-4D97-AF65-F5344CB8AC3E}">
        <p14:creationId xmlns:p14="http://schemas.microsoft.com/office/powerpoint/2010/main" val="160432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2251973"/>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two simple games, and then answer some questions. The whole experiment will take around 35 minutes. The progress bar above shows you which task you are currently doing.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1C191675-CF72-A243-B681-A01A24D7A5CE}"/>
              </a:ext>
            </a:extLst>
          </p:cNvPr>
          <p:cNvGrpSpPr/>
          <p:nvPr/>
        </p:nvGrpSpPr>
        <p:grpSpPr>
          <a:xfrm>
            <a:off x="701139" y="699848"/>
            <a:ext cx="7741722" cy="430306"/>
            <a:chOff x="-12991" y="1317811"/>
            <a:chExt cx="7741722" cy="430306"/>
          </a:xfrm>
        </p:grpSpPr>
        <p:sp>
          <p:nvSpPr>
            <p:cNvPr id="16" name="Rectangle 15">
              <a:extLst>
                <a:ext uri="{FF2B5EF4-FFF2-40B4-BE49-F238E27FC236}">
                  <a16:creationId xmlns:a16="http://schemas.microsoft.com/office/drawing/2014/main" id="{8E8F5BBB-592F-314D-9D9D-7D758FC9A595}"/>
                </a:ext>
              </a:extLst>
            </p:cNvPr>
            <p:cNvSpPr/>
            <p:nvPr/>
          </p:nvSpPr>
          <p:spPr>
            <a:xfrm>
              <a:off x="-12991" y="1317811"/>
              <a:ext cx="5741438"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7" name="Rectangle 16">
              <a:extLst>
                <a:ext uri="{FF2B5EF4-FFF2-40B4-BE49-F238E27FC236}">
                  <a16:creationId xmlns:a16="http://schemas.microsoft.com/office/drawing/2014/main" id="{46D549D8-9A6A-2E41-A6EC-C88D5A897FCC}"/>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8" name="Rectangle 17">
              <a:extLst>
                <a:ext uri="{FF2B5EF4-FFF2-40B4-BE49-F238E27FC236}">
                  <a16:creationId xmlns:a16="http://schemas.microsoft.com/office/drawing/2014/main" id="{E52F722D-A3E8-094F-AC91-B26F7BDCB898}"/>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
        <p:nvSpPr>
          <p:cNvPr id="22" name="TextBox 21">
            <a:extLst>
              <a:ext uri="{FF2B5EF4-FFF2-40B4-BE49-F238E27FC236}">
                <a16:creationId xmlns:a16="http://schemas.microsoft.com/office/drawing/2014/main" id="{1154942E-8703-D949-AECB-50C5E8BAFF7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see the next page.</a:t>
            </a:r>
          </a:p>
        </p:txBody>
      </p:sp>
    </p:spTree>
    <p:extLst>
      <p:ext uri="{BB962C8B-B14F-4D97-AF65-F5344CB8AC3E}">
        <p14:creationId xmlns:p14="http://schemas.microsoft.com/office/powerpoint/2010/main" val="26826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468440"/>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will now explain the rules of the games. 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0003" y="2534256"/>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grpSp>
        <p:nvGrpSpPr>
          <p:cNvPr id="25" name="Group 24">
            <a:extLst>
              <a:ext uri="{FF2B5EF4-FFF2-40B4-BE49-F238E27FC236}">
                <a16:creationId xmlns:a16="http://schemas.microsoft.com/office/drawing/2014/main" id="{354B2D6B-3CB1-1F42-8EA1-8761A14F4B39}"/>
              </a:ext>
            </a:extLst>
          </p:cNvPr>
          <p:cNvGrpSpPr/>
          <p:nvPr/>
        </p:nvGrpSpPr>
        <p:grpSpPr>
          <a:xfrm>
            <a:off x="701139" y="699848"/>
            <a:ext cx="7741722" cy="430306"/>
            <a:chOff x="-12991" y="1317811"/>
            <a:chExt cx="7741722" cy="430306"/>
          </a:xfrm>
        </p:grpSpPr>
        <p:sp>
          <p:nvSpPr>
            <p:cNvPr id="26" name="Rectangle 25">
              <a:extLst>
                <a:ext uri="{FF2B5EF4-FFF2-40B4-BE49-F238E27FC236}">
                  <a16:creationId xmlns:a16="http://schemas.microsoft.com/office/drawing/2014/main" id="{7D822C11-333C-524C-9872-1E305A9E2795}"/>
                </a:ext>
              </a:extLst>
            </p:cNvPr>
            <p:cNvSpPr/>
            <p:nvPr/>
          </p:nvSpPr>
          <p:spPr>
            <a:xfrm>
              <a:off x="-12991" y="1317811"/>
              <a:ext cx="5741438"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27" name="Rectangle 26">
              <a:extLst>
                <a:ext uri="{FF2B5EF4-FFF2-40B4-BE49-F238E27FC236}">
                  <a16:creationId xmlns:a16="http://schemas.microsoft.com/office/drawing/2014/main" id="{DAB26992-1E7A-114C-BFFD-EB0FA33B71BE}"/>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28" name="Rectangle 27">
              <a:extLst>
                <a:ext uri="{FF2B5EF4-FFF2-40B4-BE49-F238E27FC236}">
                  <a16:creationId xmlns:a16="http://schemas.microsoft.com/office/drawing/2014/main" id="{757A09A3-6301-3A49-8AE4-927F2DE74730}"/>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Tree>
    <p:extLst>
      <p:ext uri="{BB962C8B-B14F-4D97-AF65-F5344CB8AC3E}">
        <p14:creationId xmlns:p14="http://schemas.microsoft.com/office/powerpoint/2010/main" val="75640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641371"/>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first task consists of two types of games,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alternate between these two types of games.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Before each game starts, you will see a message telling you which game you are going to play next (see a screen shot below). You need to press </a:t>
            </a:r>
            <a:r>
              <a:rPr lang="en-US" b="1" dirty="0">
                <a:latin typeface="Times New Roman" panose="02020603050405020304" pitchFamily="18" charset="0"/>
                <a:cs typeface="Times New Roman" panose="02020603050405020304" pitchFamily="18" charset="0"/>
              </a:rPr>
              <a:t>the space bar</a:t>
            </a:r>
            <a:r>
              <a:rPr lang="en-US" dirty="0">
                <a:latin typeface="Times New Roman" panose="02020603050405020304" pitchFamily="18" charset="0"/>
                <a:cs typeface="Times New Roman" panose="02020603050405020304" pitchFamily="18" charset="0"/>
              </a:rPr>
              <a:t> to start a game.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Graphical user interface, text&#10;&#10;Description automatically generated">
            <a:extLst>
              <a:ext uri="{FF2B5EF4-FFF2-40B4-BE49-F238E27FC236}">
                <a16:creationId xmlns:a16="http://schemas.microsoft.com/office/drawing/2014/main" id="{A27B94DC-CFBC-8749-BFB6-EB1921BE368C}"/>
              </a:ext>
            </a:extLst>
          </p:cNvPr>
          <p:cNvPicPr>
            <a:picLocks noChangeAspect="1"/>
          </p:cNvPicPr>
          <p:nvPr/>
        </p:nvPicPr>
        <p:blipFill>
          <a:blip r:embed="rId2"/>
          <a:stretch>
            <a:fillRect/>
          </a:stretch>
        </p:blipFill>
        <p:spPr>
          <a:xfrm>
            <a:off x="924339" y="3092460"/>
            <a:ext cx="7501199" cy="230335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you need to guess the color of a card. Sometimes you will see a card with both blue and yellow (see below) and need to guess the color of the other side of the card. You press F if you think the other side is blue, and J if you think the other side is yellow.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your guess, the card will be turned. If your guess is correct, you win 40 points; if your guess is incorrect, you lose 40 points.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5" name="Picture 4" descr="A picture containing square&#10;&#10;Description automatically generated">
            <a:extLst>
              <a:ext uri="{FF2B5EF4-FFF2-40B4-BE49-F238E27FC236}">
                <a16:creationId xmlns:a16="http://schemas.microsoft.com/office/drawing/2014/main" id="{B89DD466-11B1-974D-957F-7828B8155C47}"/>
              </a:ext>
            </a:extLst>
          </p:cNvPr>
          <p:cNvPicPr>
            <a:picLocks noChangeAspect="1"/>
          </p:cNvPicPr>
          <p:nvPr/>
        </p:nvPicPr>
        <p:blipFill>
          <a:blip r:embed="rId2"/>
          <a:stretch>
            <a:fillRect/>
          </a:stretch>
        </p:blipFill>
        <p:spPr>
          <a:xfrm>
            <a:off x="586529" y="3371026"/>
            <a:ext cx="8036659" cy="2404670"/>
          </a:xfrm>
          <a:prstGeom prst="rect">
            <a:avLst/>
          </a:prstGeom>
        </p:spPr>
      </p:pic>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Tree>
    <p:extLst>
      <p:ext uri="{BB962C8B-B14F-4D97-AF65-F5344CB8AC3E}">
        <p14:creationId xmlns:p14="http://schemas.microsoft.com/office/powerpoint/2010/main" val="28710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square&#10;&#10;Description automatically generated">
            <a:extLst>
              <a:ext uri="{FF2B5EF4-FFF2-40B4-BE49-F238E27FC236}">
                <a16:creationId xmlns:a16="http://schemas.microsoft.com/office/drawing/2014/main" id="{4D0677F7-83AB-8946-B001-35CC774EDC18}"/>
              </a:ext>
            </a:extLst>
          </p:cNvPr>
          <p:cNvPicPr>
            <a:picLocks noChangeAspect="1"/>
          </p:cNvPicPr>
          <p:nvPr/>
        </p:nvPicPr>
        <p:blipFill>
          <a:blip r:embed="rId2"/>
          <a:stretch>
            <a:fillRect/>
          </a:stretch>
        </p:blipFill>
        <p:spPr>
          <a:xfrm>
            <a:off x="579630" y="3458411"/>
            <a:ext cx="8026448" cy="2438714"/>
          </a:xfrm>
          <a:prstGeom prst="rect">
            <a:avLst/>
          </a:prstGeom>
        </p:spPr>
      </p:pic>
      <p:sp>
        <p:nvSpPr>
          <p:cNvPr id="5" name="TextBox 4">
            <a:extLst>
              <a:ext uri="{FF2B5EF4-FFF2-40B4-BE49-F238E27FC236}">
                <a16:creationId xmlns:a16="http://schemas.microsoft.com/office/drawing/2014/main" id="{F24654F7-B50D-154D-95F2-62F3930906CD}"/>
              </a:ext>
            </a:extLst>
          </p:cNvPr>
          <p:cNvSpPr txBox="1"/>
          <p:nvPr/>
        </p:nvSpPr>
        <p:spPr>
          <a:xfrm>
            <a:off x="537426" y="1067977"/>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Sometimes you will see a completely blue card or a completely yellow card (see below for a blue card). For these two cards, both sides have the same color. You therefore don’t need to guess. Instead, just press the F key if it is a blue card and press the J key if it is a yellow card.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 press the correct key, the card will be turned. For these two cards, </a:t>
            </a:r>
            <a:r>
              <a:rPr lang="en-US" b="1" dirty="0">
                <a:latin typeface="Times New Roman" panose="02020603050405020304" pitchFamily="18" charset="0"/>
                <a:cs typeface="Times New Roman" panose="02020603050405020304" pitchFamily="18" charset="0"/>
              </a:rPr>
              <a:t>you will not win or lose any points</a:t>
            </a:r>
            <a:r>
              <a:rPr lang="en-US" dirty="0">
                <a:latin typeface="Times New Roman" panose="02020603050405020304" pitchFamily="18" charset="0"/>
                <a:cs typeface="Times New Roman" panose="02020603050405020304" pitchFamily="18" charset="0"/>
              </a:rPr>
              <a:t>. However, it is still important that you respond correctly.</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36651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41084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see two choice options represented by two pie charts.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option is a guaranteed number of points. This option is represented by a pie chart that is 100% green (see the example below). If you choose this option, the probability of winning the points is 100%. In the example below, if you pick this option, you will be guaranteed to win 50 points.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55184" r="-1"/>
          <a:stretch/>
        </p:blipFill>
        <p:spPr>
          <a:xfrm>
            <a:off x="3543053" y="3619760"/>
            <a:ext cx="1998964" cy="2257668"/>
          </a:xfrm>
          <a:prstGeom prst="rect">
            <a:avLst/>
          </a:prstGeom>
          <a:ln w="25400">
            <a:noFill/>
          </a:ln>
        </p:spPr>
      </p:pic>
    </p:spTree>
    <p:extLst>
      <p:ext uri="{BB962C8B-B14F-4D97-AF65-F5344CB8AC3E}">
        <p14:creationId xmlns:p14="http://schemas.microsoft.com/office/powerpoint/2010/main" val="18567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1194" r="56377"/>
          <a:stretch/>
        </p:blipFill>
        <p:spPr>
          <a:xfrm>
            <a:off x="3543053" y="3608778"/>
            <a:ext cx="1998964" cy="2257668"/>
          </a:xfrm>
          <a:prstGeom prst="rect">
            <a:avLst/>
          </a:prstGeom>
          <a:ln w="25400">
            <a:noFill/>
          </a:ln>
        </p:spPr>
      </p:pic>
      <p:sp>
        <p:nvSpPr>
          <p:cNvPr id="8" name="TextBox 7">
            <a:extLst>
              <a:ext uri="{FF2B5EF4-FFF2-40B4-BE49-F238E27FC236}">
                <a16:creationId xmlns:a16="http://schemas.microsoft.com/office/drawing/2014/main" id="{269182A9-451C-C147-88F1-D3CC92B1FE7D}"/>
              </a:ext>
            </a:extLst>
          </p:cNvPr>
          <p:cNvSpPr txBox="1"/>
          <p:nvPr/>
        </p:nvSpPr>
        <p:spPr>
          <a:xfrm>
            <a:off x="586529" y="1133638"/>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Another option is a gamble option. This option is represented by a pie chart that contains both red and green areas (see the example below). The green area represents the probability that you will win the amount shown above the pie chart; the red area represents the probability that you will get nothing. Thus, the larger the green area, the higher the probability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example, if you pick this option, there is a 33% chance that you will win 150 points, and a 67% chance that you will get nothing (0 points).  </a:t>
            </a:r>
          </a:p>
        </p:txBody>
      </p:sp>
    </p:spTree>
    <p:extLst>
      <p:ext uri="{BB962C8B-B14F-4D97-AF65-F5344CB8AC3E}">
        <p14:creationId xmlns:p14="http://schemas.microsoft.com/office/powerpoint/2010/main" val="22204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86529" y="1674674"/>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two options will be shown side by side. Press the F key if you want to choose the left option and press the J key if you want to choose the right option. After your choice, the chosen pie chart will be turned. If the turned side is green, you win the number of points shown above the selected pie chart; if the turned side is red, you will get nothing (0 points).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128" t="-259" r="383" b="-400"/>
          <a:stretch/>
        </p:blipFill>
        <p:spPr>
          <a:xfrm>
            <a:off x="2361542" y="3601335"/>
            <a:ext cx="4437529" cy="2272553"/>
          </a:xfrm>
          <a:prstGeom prst="rect">
            <a:avLst/>
          </a:prstGeom>
          <a:ln w="25400">
            <a:noFill/>
          </a:ln>
        </p:spPr>
      </p:pic>
    </p:spTree>
    <p:extLst>
      <p:ext uri="{BB962C8B-B14F-4D97-AF65-F5344CB8AC3E}">
        <p14:creationId xmlns:p14="http://schemas.microsoft.com/office/powerpoint/2010/main" val="217033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9777</TotalTime>
  <Words>1390</Words>
  <Application>Microsoft Macintosh PowerPoint</Application>
  <PresentationFormat>On-screen Show (4:3)</PresentationFormat>
  <Paragraphs>64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859</cp:revision>
  <dcterms:created xsi:type="dcterms:W3CDTF">2019-02-11T16:12:18Z</dcterms:created>
  <dcterms:modified xsi:type="dcterms:W3CDTF">2021-11-25T15:08:36Z</dcterms:modified>
</cp:coreProperties>
</file>