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8" r:id="rId2"/>
    <p:sldId id="257" r:id="rId3"/>
    <p:sldId id="299" r:id="rId4"/>
    <p:sldId id="311" r:id="rId5"/>
    <p:sldId id="316" r:id="rId6"/>
    <p:sldId id="317" r:id="rId7"/>
    <p:sldId id="324" r:id="rId8"/>
    <p:sldId id="313" r:id="rId9"/>
    <p:sldId id="319" r:id="rId10"/>
    <p:sldId id="320" r:id="rId11"/>
    <p:sldId id="321" r:id="rId12"/>
    <p:sldId id="322" r:id="rId13"/>
    <p:sldId id="323" r:id="rId14"/>
    <p:sldId id="286" r:id="rId15"/>
    <p:sldId id="28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23"/>
    <p:restoredTop sz="89385"/>
  </p:normalViewPr>
  <p:slideViewPr>
    <p:cSldViewPr snapToGrid="0" snapToObjects="1">
      <p:cViewPr varScale="1">
        <p:scale>
          <a:sx n="95" d="100"/>
          <a:sy n="95" d="100"/>
        </p:scale>
        <p:origin x="244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12/12/22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6567A-8943-E94A-BBFA-FBE129BB0318}" type="slidenum">
              <a:rPr lang="en-US" smtClean="0"/>
              <a:t>15</a:t>
            </a:fld>
            <a:endParaRPr lang="en-US"/>
          </a:p>
        </p:txBody>
      </p:sp>
    </p:spTree>
    <p:extLst>
      <p:ext uri="{BB962C8B-B14F-4D97-AF65-F5344CB8AC3E}">
        <p14:creationId xmlns:p14="http://schemas.microsoft.com/office/powerpoint/2010/main" val="195945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12/12/22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12/12/22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12/12/22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12/12/22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12/12/22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12/12/22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12/12/22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ang.chen@ugent.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9119" y="878535"/>
            <a:ext cx="8085762"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Ghent University. In this experiment, you will play a simple wheel of fortune game. Afterwards you will answer some questions on how you generally think and act. The data we collect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Zhang Chen at </a:t>
            </a:r>
            <a:r>
              <a:rPr lang="en-US" dirty="0">
                <a:latin typeface="Times New Roman" panose="02020603050405020304" pitchFamily="18" charset="0"/>
                <a:cs typeface="Times New Roman" panose="02020603050405020304" pitchFamily="18" charset="0"/>
                <a:hlinkClick r:id="rId2"/>
              </a:rPr>
              <a:t>zhang.chen@ugent.be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00368"/>
            <a:ext cx="8085762"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numbers tell you how many cents you may win for each option.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the example below, if you choose F, you may win 20 cents; if you choose J, you may win 30 cents.</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2" name="Picture 1">
            <a:extLst>
              <a:ext uri="{FF2B5EF4-FFF2-40B4-BE49-F238E27FC236}">
                <a16:creationId xmlns:a16="http://schemas.microsoft.com/office/drawing/2014/main" id="{933F495C-434D-85C8-F741-3219BC4173A8}"/>
              </a:ext>
            </a:extLst>
          </p:cNvPr>
          <p:cNvPicPr>
            <a:picLocks noChangeAspect="1"/>
          </p:cNvPicPr>
          <p:nvPr/>
        </p:nvPicPr>
        <p:blipFill>
          <a:blip r:embed="rId2"/>
          <a:stretch>
            <a:fillRect/>
          </a:stretch>
        </p:blipFill>
        <p:spPr>
          <a:xfrm>
            <a:off x="989582" y="2554207"/>
            <a:ext cx="5188525" cy="3184862"/>
          </a:xfrm>
          <a:prstGeom prst="rect">
            <a:avLst/>
          </a:prstGeom>
          <a:ln w="19050">
            <a:solidFill>
              <a:schemeClr val="tx1"/>
            </a:solidFill>
          </a:ln>
        </p:spPr>
      </p:pic>
      <p:sp>
        <p:nvSpPr>
          <p:cNvPr id="4" name="Rectangle 3">
            <a:extLst>
              <a:ext uri="{FF2B5EF4-FFF2-40B4-BE49-F238E27FC236}">
                <a16:creationId xmlns:a16="http://schemas.microsoft.com/office/drawing/2014/main" id="{0415C810-E518-DF3B-1978-E315378ADC33}"/>
              </a:ext>
            </a:extLst>
          </p:cNvPr>
          <p:cNvSpPr/>
          <p:nvPr/>
        </p:nvSpPr>
        <p:spPr>
          <a:xfrm>
            <a:off x="1817076" y="2741868"/>
            <a:ext cx="3411416" cy="457200"/>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cxnSp>
        <p:nvCxnSpPr>
          <p:cNvPr id="9" name="Straight Arrow Connector 8">
            <a:extLst>
              <a:ext uri="{FF2B5EF4-FFF2-40B4-BE49-F238E27FC236}">
                <a16:creationId xmlns:a16="http://schemas.microsoft.com/office/drawing/2014/main" id="{BC47EDB7-78AE-F476-0579-6882B050165F}"/>
              </a:ext>
            </a:extLst>
          </p:cNvPr>
          <p:cNvCxnSpPr>
            <a:stCxn id="4" idx="3"/>
          </p:cNvCxnSpPr>
          <p:nvPr/>
        </p:nvCxnSpPr>
        <p:spPr>
          <a:xfrm>
            <a:off x="5228492" y="2970468"/>
            <a:ext cx="1195754" cy="586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094B156-BC80-CA9E-4369-3E2F2C0A4080}"/>
              </a:ext>
            </a:extLst>
          </p:cNvPr>
          <p:cNvSpPr txBox="1"/>
          <p:nvPr/>
        </p:nvSpPr>
        <p:spPr>
          <a:xfrm>
            <a:off x="6424246" y="2785802"/>
            <a:ext cx="2543908" cy="923330"/>
          </a:xfrm>
          <a:prstGeom prst="rect">
            <a:avLst/>
          </a:prstGeom>
          <a:noFill/>
        </p:spPr>
        <p:txBody>
          <a:bodyPr wrap="square" rtlCol="0">
            <a:spAutoFit/>
          </a:bodyPr>
          <a:lstStyle/>
          <a:p>
            <a:r>
              <a:rPr lang="en-BE" dirty="0">
                <a:latin typeface="Times New Roman" panose="02020603050405020304" pitchFamily="18" charset="0"/>
                <a:cs typeface="Times New Roman" panose="02020603050405020304" pitchFamily="18" charset="0"/>
              </a:rPr>
              <a:t>Numbers show how much money you can win from each option.</a:t>
            </a:r>
          </a:p>
        </p:txBody>
      </p:sp>
    </p:spTree>
    <p:extLst>
      <p:ext uri="{BB962C8B-B14F-4D97-AF65-F5344CB8AC3E}">
        <p14:creationId xmlns:p14="http://schemas.microsoft.com/office/powerpoint/2010/main" val="30255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00368"/>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pie charts tell you the chance of winning. The bigger the green area, the higher the chance of winning.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the example below, if you choose F, you have a 70% chance of winning 20 cents; if you choose J, you have a 30% chance of winning 30 cents.</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a:extLst>
              <a:ext uri="{FF2B5EF4-FFF2-40B4-BE49-F238E27FC236}">
                <a16:creationId xmlns:a16="http://schemas.microsoft.com/office/drawing/2014/main" id="{51128C8D-94DB-6EB9-B1A0-A335890F01F3}"/>
              </a:ext>
            </a:extLst>
          </p:cNvPr>
          <p:cNvPicPr>
            <a:picLocks noChangeAspect="1"/>
          </p:cNvPicPr>
          <p:nvPr/>
        </p:nvPicPr>
        <p:blipFill>
          <a:blip r:embed="rId2"/>
          <a:stretch>
            <a:fillRect/>
          </a:stretch>
        </p:blipFill>
        <p:spPr>
          <a:xfrm>
            <a:off x="989582" y="2554207"/>
            <a:ext cx="5188525" cy="3184862"/>
          </a:xfrm>
          <a:prstGeom prst="rect">
            <a:avLst/>
          </a:prstGeom>
          <a:ln w="19050">
            <a:solidFill>
              <a:schemeClr val="tx1"/>
            </a:solidFill>
          </a:ln>
        </p:spPr>
      </p:pic>
      <p:sp>
        <p:nvSpPr>
          <p:cNvPr id="4" name="Rectangle 3">
            <a:extLst>
              <a:ext uri="{FF2B5EF4-FFF2-40B4-BE49-F238E27FC236}">
                <a16:creationId xmlns:a16="http://schemas.microsoft.com/office/drawing/2014/main" id="{564B40EE-7A27-0D22-0A11-E4708D36199C}"/>
              </a:ext>
            </a:extLst>
          </p:cNvPr>
          <p:cNvSpPr/>
          <p:nvPr/>
        </p:nvSpPr>
        <p:spPr>
          <a:xfrm>
            <a:off x="1160584" y="3200399"/>
            <a:ext cx="4829908" cy="1969477"/>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cxnSp>
        <p:nvCxnSpPr>
          <p:cNvPr id="8" name="Straight Arrow Connector 7">
            <a:extLst>
              <a:ext uri="{FF2B5EF4-FFF2-40B4-BE49-F238E27FC236}">
                <a16:creationId xmlns:a16="http://schemas.microsoft.com/office/drawing/2014/main" id="{81D6CA94-8E00-3CB6-B385-42E3F14B1D10}"/>
              </a:ext>
            </a:extLst>
          </p:cNvPr>
          <p:cNvCxnSpPr>
            <a:cxnSpLocks/>
          </p:cNvCxnSpPr>
          <p:nvPr/>
        </p:nvCxnSpPr>
        <p:spPr>
          <a:xfrm>
            <a:off x="5990492" y="4134913"/>
            <a:ext cx="433754"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24239A7-7729-3DCE-E506-D3463286BD54}"/>
              </a:ext>
            </a:extLst>
          </p:cNvPr>
          <p:cNvSpPr txBox="1"/>
          <p:nvPr/>
        </p:nvSpPr>
        <p:spPr>
          <a:xfrm>
            <a:off x="6424246" y="3918640"/>
            <a:ext cx="2543908" cy="923330"/>
          </a:xfrm>
          <a:prstGeom prst="rect">
            <a:avLst/>
          </a:prstGeom>
          <a:noFill/>
        </p:spPr>
        <p:txBody>
          <a:bodyPr wrap="square" rtlCol="0">
            <a:spAutoFit/>
          </a:bodyPr>
          <a:lstStyle/>
          <a:p>
            <a:r>
              <a:rPr lang="en-BE" dirty="0">
                <a:latin typeface="Times New Roman" panose="02020603050405020304" pitchFamily="18" charset="0"/>
                <a:cs typeface="Times New Roman" panose="02020603050405020304" pitchFamily="18" charset="0"/>
              </a:rPr>
              <a:t>Pie charts show the probability of winning for each option.</a:t>
            </a:r>
          </a:p>
        </p:txBody>
      </p:sp>
    </p:spTree>
    <p:extLst>
      <p:ext uri="{BB962C8B-B14F-4D97-AF65-F5344CB8AC3E}">
        <p14:creationId xmlns:p14="http://schemas.microsoft.com/office/powerpoint/2010/main" val="139832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00368"/>
            <a:ext cx="8085762" cy="147732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Your task is to choose which wheel you want to play, by pressing F or J</a:t>
            </a:r>
            <a:r>
              <a:rPr lang="en-US" dirty="0">
                <a:latin typeface="Times New Roman" panose="02020603050405020304" pitchFamily="18" charset="0"/>
                <a:cs typeface="Times New Roman" panose="02020603050405020304" pitchFamily="18" charset="0"/>
              </a:rPr>
              <a:t>. After you have made your choice, the program will spin the chosen wheel.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black arrow ends up pointing at green, you win money; if the black arrow points at gray, then you do not win any money (see the example below). </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4" name="Picture 3">
            <a:extLst>
              <a:ext uri="{FF2B5EF4-FFF2-40B4-BE49-F238E27FC236}">
                <a16:creationId xmlns:a16="http://schemas.microsoft.com/office/drawing/2014/main" id="{CE110F89-34D6-B314-6A6F-5372386718BC}"/>
              </a:ext>
            </a:extLst>
          </p:cNvPr>
          <p:cNvPicPr>
            <a:picLocks noChangeAspect="1"/>
          </p:cNvPicPr>
          <p:nvPr/>
        </p:nvPicPr>
        <p:blipFill>
          <a:blip r:embed="rId2"/>
          <a:stretch>
            <a:fillRect/>
          </a:stretch>
        </p:blipFill>
        <p:spPr>
          <a:xfrm>
            <a:off x="2968997" y="2806213"/>
            <a:ext cx="3147075" cy="3051419"/>
          </a:xfrm>
          <a:prstGeom prst="rect">
            <a:avLst/>
          </a:prstGeom>
          <a:ln w="19050">
            <a:solidFill>
              <a:schemeClr val="tx1"/>
            </a:solidFill>
          </a:ln>
        </p:spPr>
      </p:pic>
    </p:spTree>
    <p:extLst>
      <p:ext uri="{BB962C8B-B14F-4D97-AF65-F5344CB8AC3E}">
        <p14:creationId xmlns:p14="http://schemas.microsoft.com/office/powerpoint/2010/main" val="69606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start Block 2.</a:t>
            </a:r>
          </a:p>
        </p:txBody>
      </p:sp>
      <p:sp>
        <p:nvSpPr>
          <p:cNvPr id="3" name="TextBox 2">
            <a:extLst>
              <a:ext uri="{FF2B5EF4-FFF2-40B4-BE49-F238E27FC236}">
                <a16:creationId xmlns:a16="http://schemas.microsoft.com/office/drawing/2014/main" id="{B54946AD-C3F2-A07E-B1ED-1A015C1168CF}"/>
              </a:ext>
            </a:extLst>
          </p:cNvPr>
          <p:cNvSpPr txBox="1"/>
          <p:nvPr/>
        </p:nvSpPr>
        <p:spPr>
          <a:xfrm>
            <a:off x="586529" y="18641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now receive 5 practice trials to get you familiar with the task.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rules are not clear to you, press F to read them again.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everything is clear, press J to start Block 2.</a:t>
            </a:r>
          </a:p>
        </p:txBody>
      </p:sp>
    </p:spTree>
    <p:extLst>
      <p:ext uri="{BB962C8B-B14F-4D97-AF65-F5344CB8AC3E}">
        <p14:creationId xmlns:p14="http://schemas.microsoft.com/office/powerpoint/2010/main" val="398644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763897"/>
            <a:ext cx="8085762" cy="535531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Time for the experimental blocks!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are going to alternate between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and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 We have included 4 blocks, and each block includes 52 </a:t>
            </a:r>
            <a:r>
              <a:rPr lang="en-US">
                <a:latin typeface="Times New Roman" panose="02020603050405020304" pitchFamily="18" charset="0"/>
                <a:cs typeface="Times New Roman" panose="02020603050405020304" pitchFamily="18" charset="0"/>
              </a:rPr>
              <a:t>games (5 </a:t>
            </a:r>
            <a:r>
              <a:rPr lang="en-US" dirty="0">
                <a:latin typeface="Times New Roman" panose="02020603050405020304" pitchFamily="18" charset="0"/>
                <a:cs typeface="Times New Roman" panose="02020603050405020304" pitchFamily="18" charset="0"/>
              </a:rPr>
              <a:t>minutes per block). After finishing each block, you can take a short break if needed.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the end of the experiment, we will randomly pick 4 guessing games and 4 choice games. The money that you have win or lost on these 8 games will be added up and paid to you as an extra bonus (maximum 1 British pound). If you end up with 0 and a negative number, then you won’t get an extra bonus. Since you don’t know which four games will be picked, your best strategy is to </a:t>
            </a:r>
            <a:r>
              <a:rPr lang="en-US" b="1" dirty="0">
                <a:latin typeface="Times New Roman" panose="02020603050405020304" pitchFamily="18" charset="0"/>
                <a:cs typeface="Times New Roman" panose="02020603050405020304" pitchFamily="18" charset="0"/>
              </a:rPr>
              <a:t>treat each game as if it is the only one that counts.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Press J to start the experimental blocks. Good luck!</a:t>
            </a:r>
          </a:p>
          <a:p>
            <a:pPr algn="just"/>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9117" y="1571720"/>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this last part of the experiment, you will see 20 statements that describe ways in which people act and think. For each statement, please indicate how much you agree or disagree with the statement, by selecting Agree Strongly, Agree Somewhat, Disagree somewhat or Disagree Strongly. You will need to use computer mouse or touchpad to do this task. Be sure to indicate your agreement or disagreement for every statement. Press the J key to start.</a:t>
            </a:r>
          </a:p>
        </p:txBody>
      </p:sp>
    </p:spTree>
    <p:extLst>
      <p:ext uri="{BB962C8B-B14F-4D97-AF65-F5344CB8AC3E}">
        <p14:creationId xmlns:p14="http://schemas.microsoft.com/office/powerpoint/2010/main" val="160432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0812" y="786000"/>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a simple wheel of fortune game. Afterwards you will answer some questions on how you generally think and act. The whole experiment will take around 25 minutes.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will use the F, J keys and the space bar to play. Put your left and right index fingers on the F and the J keys and put both thumbs on the space bar.</a:t>
            </a:r>
          </a:p>
        </p:txBody>
      </p:sp>
      <p:grpSp>
        <p:nvGrpSpPr>
          <p:cNvPr id="39" name="Group 38">
            <a:extLst>
              <a:ext uri="{FF2B5EF4-FFF2-40B4-BE49-F238E27FC236}">
                <a16:creationId xmlns:a16="http://schemas.microsoft.com/office/drawing/2014/main" id="{1BF01D38-081F-8343-BBBF-356EDF2E6F3D}"/>
              </a:ext>
            </a:extLst>
          </p:cNvPr>
          <p:cNvGrpSpPr/>
          <p:nvPr/>
        </p:nvGrpSpPr>
        <p:grpSpPr>
          <a:xfrm>
            <a:off x="808310" y="2686658"/>
            <a:ext cx="7543994" cy="3146611"/>
            <a:chOff x="322535" y="2339789"/>
            <a:chExt cx="8498929" cy="3590364"/>
          </a:xfrm>
        </p:grpSpPr>
        <p:pic>
          <p:nvPicPr>
            <p:cNvPr id="18" name="Picture 17" descr="A picture containing keyboard, computer, electronics, mouse&#10;&#10;Description automatically generated">
              <a:extLst>
                <a:ext uri="{FF2B5EF4-FFF2-40B4-BE49-F238E27FC236}">
                  <a16:creationId xmlns:a16="http://schemas.microsoft.com/office/drawing/2014/main" id="{0F43661E-6127-744F-98A3-78D0BD643BF7}"/>
                </a:ext>
              </a:extLst>
            </p:cNvPr>
            <p:cNvPicPr>
              <a:picLocks noChangeAspect="1"/>
            </p:cNvPicPr>
            <p:nvPr/>
          </p:nvPicPr>
          <p:blipFill rotWithShape="1">
            <a:blip r:embed="rId2"/>
            <a:srcRect l="1839" t="29803" r="2082" b="29608"/>
            <a:stretch/>
          </p:blipFill>
          <p:spPr>
            <a:xfrm>
              <a:off x="322535" y="2339789"/>
              <a:ext cx="8498929" cy="3590364"/>
            </a:xfrm>
            <a:prstGeom prst="rect">
              <a:avLst/>
            </a:prstGeom>
          </p:spPr>
        </p:pic>
        <p:sp>
          <p:nvSpPr>
            <p:cNvPr id="35" name="Rounded Rectangle 34">
              <a:extLst>
                <a:ext uri="{FF2B5EF4-FFF2-40B4-BE49-F238E27FC236}">
                  <a16:creationId xmlns:a16="http://schemas.microsoft.com/office/drawing/2014/main" id="{01247B1E-9800-1B43-98FB-5556283FF49D}"/>
                </a:ext>
              </a:extLst>
            </p:cNvPr>
            <p:cNvSpPr/>
            <p:nvPr/>
          </p:nvSpPr>
          <p:spPr>
            <a:xfrm>
              <a:off x="3191435" y="4152901"/>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7" name="Rounded Rectangle 36">
              <a:extLst>
                <a:ext uri="{FF2B5EF4-FFF2-40B4-BE49-F238E27FC236}">
                  <a16:creationId xmlns:a16="http://schemas.microsoft.com/office/drawing/2014/main" id="{AE415347-A480-814B-B8C4-CE52B1BEE147}"/>
                </a:ext>
              </a:extLst>
            </p:cNvPr>
            <p:cNvSpPr/>
            <p:nvPr/>
          </p:nvSpPr>
          <p:spPr>
            <a:xfrm>
              <a:off x="4890443" y="4161865"/>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8" name="Rounded Rectangle 37">
              <a:extLst>
                <a:ext uri="{FF2B5EF4-FFF2-40B4-BE49-F238E27FC236}">
                  <a16:creationId xmlns:a16="http://schemas.microsoft.com/office/drawing/2014/main" id="{27012AB9-A39B-274B-BC8B-DFF276FE8713}"/>
                </a:ext>
              </a:extLst>
            </p:cNvPr>
            <p:cNvSpPr/>
            <p:nvPr/>
          </p:nvSpPr>
          <p:spPr>
            <a:xfrm>
              <a:off x="2901071" y="5255559"/>
              <a:ext cx="2773588"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grpSp>
      <p:sp>
        <p:nvSpPr>
          <p:cNvPr id="20" name="TextBox 19">
            <a:extLst>
              <a:ext uri="{FF2B5EF4-FFF2-40B4-BE49-F238E27FC236}">
                <a16:creationId xmlns:a16="http://schemas.microsoft.com/office/drawing/2014/main" id="{874DAFD1-B3AF-CC43-ADD6-A485DE5B633D}"/>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Tree>
    <p:extLst>
      <p:ext uri="{BB962C8B-B14F-4D97-AF65-F5344CB8AC3E}">
        <p14:creationId xmlns:p14="http://schemas.microsoft.com/office/powerpoint/2010/main" val="7564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29119" y="1274417"/>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game consists of 6 blocks. The first two blocks are practice blocks and are quite short (about 1 minute per block). The remaining 4 blocks are experimental blocks and will be somewhat longer (</a:t>
            </a:r>
            <a:r>
              <a:rPr lang="en-US">
                <a:latin typeface="Times New Roman" panose="02020603050405020304" pitchFamily="18" charset="0"/>
                <a:cs typeface="Times New Roman" panose="02020603050405020304" pitchFamily="18" charset="0"/>
              </a:rPr>
              <a:t>about 5 </a:t>
            </a:r>
            <a:r>
              <a:rPr lang="en-US" dirty="0">
                <a:latin typeface="Times New Roman" panose="02020603050405020304" pitchFamily="18" charset="0"/>
                <a:cs typeface="Times New Roman" panose="02020603050405020304" pitchFamily="18" charset="0"/>
              </a:rPr>
              <a:t>minutes per block).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will now explain the rules of the first game,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games.</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E4776CD-DBEC-CF77-1E83-33861A8F3C49}"/>
              </a:ext>
            </a:extLst>
          </p:cNvPr>
          <p:cNvSpPr txBox="1"/>
          <p:nvPr/>
        </p:nvSpPr>
        <p:spPr>
          <a:xfrm>
            <a:off x="529119" y="3429000"/>
            <a:ext cx="8085762"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3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2717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the beginning of each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the program will tell you how many games there are in the current block, and which game you are going to play next (see an example below).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can </a:t>
            </a:r>
            <a:r>
              <a:rPr lang="en-US" b="1" dirty="0">
                <a:latin typeface="Times New Roman" panose="02020603050405020304" pitchFamily="18" charset="0"/>
                <a:cs typeface="Times New Roman" panose="02020603050405020304" pitchFamily="18" charset="0"/>
              </a:rPr>
              <a:t>press the space bar </a:t>
            </a:r>
            <a:r>
              <a:rPr lang="en-US" dirty="0">
                <a:latin typeface="Times New Roman" panose="02020603050405020304" pitchFamily="18" charset="0"/>
                <a:cs typeface="Times New Roman" panose="02020603050405020304" pitchFamily="18" charset="0"/>
              </a:rPr>
              <a:t>to start a game. </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pic>
        <p:nvPicPr>
          <p:cNvPr id="5" name="Picture 4">
            <a:extLst>
              <a:ext uri="{FF2B5EF4-FFF2-40B4-BE49-F238E27FC236}">
                <a16:creationId xmlns:a16="http://schemas.microsoft.com/office/drawing/2014/main" id="{FF66AAB9-79B2-7F59-F22C-405A09787745}"/>
              </a:ext>
            </a:extLst>
          </p:cNvPr>
          <p:cNvPicPr>
            <a:picLocks noChangeAspect="1"/>
          </p:cNvPicPr>
          <p:nvPr/>
        </p:nvPicPr>
        <p:blipFill>
          <a:blip r:embed="rId2"/>
          <a:stretch>
            <a:fillRect/>
          </a:stretch>
        </p:blipFill>
        <p:spPr>
          <a:xfrm>
            <a:off x="1222406" y="3429000"/>
            <a:ext cx="6640258" cy="1742342"/>
          </a:xfrm>
          <a:prstGeom prst="rect">
            <a:avLst/>
          </a:prstGeom>
          <a:ln w="19050">
            <a:solidFill>
              <a:schemeClr val="tx1"/>
            </a:solidFill>
          </a:ln>
        </p:spPr>
      </p:pic>
    </p:spTree>
    <p:extLst>
      <p:ext uri="{BB962C8B-B14F-4D97-AF65-F5344CB8AC3E}">
        <p14:creationId xmlns:p14="http://schemas.microsoft.com/office/powerpoint/2010/main" val="287105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145573"/>
            <a:ext cx="8085762"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a wheel, with both yellow and blue parts (see below). Your task is to guess after spinning the wheel, whether the arrow will point at yellow or blue.</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pic>
        <p:nvPicPr>
          <p:cNvPr id="4" name="Picture 3">
            <a:extLst>
              <a:ext uri="{FF2B5EF4-FFF2-40B4-BE49-F238E27FC236}">
                <a16:creationId xmlns:a16="http://schemas.microsoft.com/office/drawing/2014/main" id="{E44BA402-F30C-A90B-EF95-8F934FC56EEF}"/>
              </a:ext>
            </a:extLst>
          </p:cNvPr>
          <p:cNvPicPr>
            <a:picLocks noChangeAspect="1"/>
          </p:cNvPicPr>
          <p:nvPr/>
        </p:nvPicPr>
        <p:blipFill rotWithShape="1">
          <a:blip r:embed="rId2"/>
          <a:srcRect l="8303" t="2694" r="10126" b="1"/>
          <a:stretch/>
        </p:blipFill>
        <p:spPr>
          <a:xfrm>
            <a:off x="2133600" y="2286000"/>
            <a:ext cx="4712677" cy="3669323"/>
          </a:xfrm>
          <a:prstGeom prst="rect">
            <a:avLst/>
          </a:prstGeom>
          <a:ln w="19050">
            <a:solidFill>
              <a:schemeClr val="tx1"/>
            </a:solidFill>
          </a:ln>
        </p:spPr>
      </p:pic>
    </p:spTree>
    <p:extLst>
      <p:ext uri="{BB962C8B-B14F-4D97-AF65-F5344CB8AC3E}">
        <p14:creationId xmlns:p14="http://schemas.microsoft.com/office/powerpoint/2010/main" val="206634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040065"/>
            <a:ext cx="8085762" cy="369332"/>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
        <p:nvSpPr>
          <p:cNvPr id="3" name="TextBox 2">
            <a:extLst>
              <a:ext uri="{FF2B5EF4-FFF2-40B4-BE49-F238E27FC236}">
                <a16:creationId xmlns:a16="http://schemas.microsoft.com/office/drawing/2014/main" id="{1EE0C57C-C3CC-2873-3AD6-5E34AD57AC22}"/>
              </a:ext>
            </a:extLst>
          </p:cNvPr>
          <p:cNvSpPr txBox="1"/>
          <p:nvPr/>
        </p:nvSpPr>
        <p:spPr>
          <a:xfrm>
            <a:off x="257750" y="907504"/>
            <a:ext cx="8569569"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you think the arrow will point at yellow, </a:t>
            </a:r>
            <a:r>
              <a:rPr lang="en-US" b="1" dirty="0">
                <a:latin typeface="Times New Roman" panose="02020603050405020304" pitchFamily="18" charset="0"/>
                <a:cs typeface="Times New Roman" panose="02020603050405020304" pitchFamily="18" charset="0"/>
              </a:rPr>
              <a:t>press F</a:t>
            </a:r>
            <a:r>
              <a:rPr lang="en-US" dirty="0">
                <a:latin typeface="Times New Roman" panose="02020603050405020304" pitchFamily="18" charset="0"/>
                <a:cs typeface="Times New Roman" panose="02020603050405020304" pitchFamily="18" charset="0"/>
              </a:rPr>
              <a:t>; if you think the arrow will point at blue, </a:t>
            </a:r>
            <a:r>
              <a:rPr lang="en-US" b="1" dirty="0">
                <a:latin typeface="Times New Roman" panose="02020603050405020304" pitchFamily="18" charset="0"/>
                <a:cs typeface="Times New Roman" panose="02020603050405020304" pitchFamily="18" charset="0"/>
              </a:rPr>
              <a:t>press J</a:t>
            </a:r>
            <a:r>
              <a:rPr lang="en-US" dirty="0">
                <a:latin typeface="Times New Roman" panose="02020603050405020304" pitchFamily="18" charset="0"/>
                <a:cs typeface="Times New Roman" panose="02020603050405020304" pitchFamily="18" charset="0"/>
              </a:rPr>
              <a:t>. The program will then spin the wheel. If you guess correctly, you win 40 cents (see an example below); if you guess incorrectly, you lose 40 cents.</a:t>
            </a:r>
          </a:p>
        </p:txBody>
      </p:sp>
      <p:pic>
        <p:nvPicPr>
          <p:cNvPr id="8" name="Picture 7">
            <a:extLst>
              <a:ext uri="{FF2B5EF4-FFF2-40B4-BE49-F238E27FC236}">
                <a16:creationId xmlns:a16="http://schemas.microsoft.com/office/drawing/2014/main" id="{2F4B4CE3-5DB0-7ECC-0F77-41F06609B030}"/>
              </a:ext>
            </a:extLst>
          </p:cNvPr>
          <p:cNvPicPr>
            <a:picLocks noChangeAspect="1"/>
          </p:cNvPicPr>
          <p:nvPr/>
        </p:nvPicPr>
        <p:blipFill>
          <a:blip r:embed="rId2"/>
          <a:stretch>
            <a:fillRect/>
          </a:stretch>
        </p:blipFill>
        <p:spPr>
          <a:xfrm>
            <a:off x="2268416" y="2009314"/>
            <a:ext cx="4607168" cy="3941182"/>
          </a:xfrm>
          <a:prstGeom prst="rect">
            <a:avLst/>
          </a:prstGeom>
          <a:ln w="19050">
            <a:solidFill>
              <a:schemeClr val="tx1"/>
            </a:solidFill>
          </a:ln>
        </p:spPr>
      </p:pic>
    </p:spTree>
    <p:extLst>
      <p:ext uri="{BB962C8B-B14F-4D97-AF65-F5344CB8AC3E}">
        <p14:creationId xmlns:p14="http://schemas.microsoft.com/office/powerpoint/2010/main" val="136267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040065"/>
            <a:ext cx="8085762" cy="369332"/>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start Block 1.</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
        <p:nvSpPr>
          <p:cNvPr id="4" name="TextBox 3">
            <a:extLst>
              <a:ext uri="{FF2B5EF4-FFF2-40B4-BE49-F238E27FC236}">
                <a16:creationId xmlns:a16="http://schemas.microsoft.com/office/drawing/2014/main" id="{1B452688-4F22-D32A-FFD5-A28A77502EBF}"/>
              </a:ext>
            </a:extLst>
          </p:cNvPr>
          <p:cNvSpPr txBox="1"/>
          <p:nvPr/>
        </p:nvSpPr>
        <p:spPr>
          <a:xfrm>
            <a:off x="586529" y="18641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now receive 4 practice trials to get you familiar with the task.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rules are not clear to you, press F to read them again.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everything is clear, press J to start Block 1.</a:t>
            </a:r>
          </a:p>
        </p:txBody>
      </p:sp>
    </p:spTree>
    <p:extLst>
      <p:ext uri="{BB962C8B-B14F-4D97-AF65-F5344CB8AC3E}">
        <p14:creationId xmlns:p14="http://schemas.microsoft.com/office/powerpoint/2010/main" val="301531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270169"/>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Block 2 contains a different wheel of fortune game,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the beginning of each game, the program will tell you how many games there are in the current block, and which game you are going to play next (see below).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can </a:t>
            </a:r>
            <a:r>
              <a:rPr lang="en-US" b="1" dirty="0">
                <a:latin typeface="Times New Roman" panose="02020603050405020304" pitchFamily="18" charset="0"/>
                <a:cs typeface="Times New Roman" panose="02020603050405020304" pitchFamily="18" charset="0"/>
              </a:rPr>
              <a:t>press the space bar </a:t>
            </a:r>
            <a:r>
              <a:rPr lang="en-US" dirty="0">
                <a:latin typeface="Times New Roman" panose="02020603050405020304" pitchFamily="18" charset="0"/>
                <a:cs typeface="Times New Roman" panose="02020603050405020304" pitchFamily="18" charset="0"/>
              </a:rPr>
              <a:t>to start a game.</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4" name="Picture 3">
            <a:extLst>
              <a:ext uri="{FF2B5EF4-FFF2-40B4-BE49-F238E27FC236}">
                <a16:creationId xmlns:a16="http://schemas.microsoft.com/office/drawing/2014/main" id="{B2E70F8A-5E5C-3E61-3FDA-0004213575D4}"/>
              </a:ext>
            </a:extLst>
          </p:cNvPr>
          <p:cNvPicPr>
            <a:picLocks noChangeAspect="1"/>
          </p:cNvPicPr>
          <p:nvPr/>
        </p:nvPicPr>
        <p:blipFill>
          <a:blip r:embed="rId2"/>
          <a:stretch>
            <a:fillRect/>
          </a:stretch>
        </p:blipFill>
        <p:spPr>
          <a:xfrm>
            <a:off x="1236784" y="3692339"/>
            <a:ext cx="6687046" cy="1732396"/>
          </a:xfrm>
          <a:prstGeom prst="rect">
            <a:avLst/>
          </a:prstGeom>
          <a:ln w="19050">
            <a:solidFill>
              <a:schemeClr val="tx1"/>
            </a:solidFill>
          </a:ln>
        </p:spPr>
      </p:pic>
    </p:spTree>
    <p:extLst>
      <p:ext uri="{BB962C8B-B14F-4D97-AF65-F5344CB8AC3E}">
        <p14:creationId xmlns:p14="http://schemas.microsoft.com/office/powerpoint/2010/main" val="185677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85503"/>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After you start, you will see two wheels on screen (see an example below).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two wheels will have green and gray parts and have a number on top of them.</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a:extLst>
              <a:ext uri="{FF2B5EF4-FFF2-40B4-BE49-F238E27FC236}">
                <a16:creationId xmlns:a16="http://schemas.microsoft.com/office/drawing/2014/main" id="{D4312F05-E762-F8E6-D5C4-95C1B2B4B2BE}"/>
              </a:ext>
            </a:extLst>
          </p:cNvPr>
          <p:cNvPicPr>
            <a:picLocks noChangeAspect="1"/>
          </p:cNvPicPr>
          <p:nvPr/>
        </p:nvPicPr>
        <p:blipFill>
          <a:blip r:embed="rId2"/>
          <a:stretch>
            <a:fillRect/>
          </a:stretch>
        </p:blipFill>
        <p:spPr>
          <a:xfrm>
            <a:off x="1977737" y="2696216"/>
            <a:ext cx="5188525" cy="3184862"/>
          </a:xfrm>
          <a:prstGeom prst="rect">
            <a:avLst/>
          </a:prstGeom>
          <a:ln w="19050">
            <a:solidFill>
              <a:schemeClr val="tx1"/>
            </a:solidFill>
          </a:ln>
        </p:spPr>
      </p:pic>
    </p:spTree>
    <p:extLst>
      <p:ext uri="{BB962C8B-B14F-4D97-AF65-F5344CB8AC3E}">
        <p14:creationId xmlns:p14="http://schemas.microsoft.com/office/powerpoint/2010/main" val="3451755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10059</TotalTime>
  <Words>1387</Words>
  <Application>Microsoft Macintosh PowerPoint</Application>
  <PresentationFormat>On-screen Show (4:3)</PresentationFormat>
  <Paragraphs>81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Zhang Chen</cp:lastModifiedBy>
  <cp:revision>998</cp:revision>
  <dcterms:created xsi:type="dcterms:W3CDTF">2019-02-11T16:12:18Z</dcterms:created>
  <dcterms:modified xsi:type="dcterms:W3CDTF">2022-12-12T15:46:28Z</dcterms:modified>
</cp:coreProperties>
</file>