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83" r:id="rId2"/>
    <p:sldId id="331" r:id="rId3"/>
    <p:sldId id="339" r:id="rId4"/>
    <p:sldId id="340" r:id="rId5"/>
    <p:sldId id="390" r:id="rId6"/>
    <p:sldId id="403" r:id="rId7"/>
    <p:sldId id="386" r:id="rId8"/>
    <p:sldId id="379" r:id="rId9"/>
    <p:sldId id="391" r:id="rId10"/>
    <p:sldId id="392" r:id="rId11"/>
    <p:sldId id="393" r:id="rId12"/>
    <p:sldId id="394" r:id="rId13"/>
    <p:sldId id="404" r:id="rId14"/>
    <p:sldId id="406" r:id="rId15"/>
    <p:sldId id="407" r:id="rId16"/>
    <p:sldId id="408" r:id="rId17"/>
    <p:sldId id="387" r:id="rId18"/>
    <p:sldId id="400" r:id="rId19"/>
    <p:sldId id="405" r:id="rId20"/>
    <p:sldId id="401" r:id="rId21"/>
    <p:sldId id="402" r:id="rId22"/>
    <p:sldId id="38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96F54-01C6-461D-8A41-12C1DDCD75C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C67E3-6ED7-4B42-A903-8C9315A730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C67E3-6ED7-4B42-A903-8C9315A730D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60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70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1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75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20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27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67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8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42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95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854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C67E3-6ED7-4B42-A903-8C9315A730D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2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4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4A65A2-DBF0-4D06-B845-12DF6E1511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4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48220" y="3735141"/>
            <a:ext cx="2713321" cy="1179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223844" y="3735141"/>
            <a:ext cx="2713321" cy="1179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72594" y="3735141"/>
            <a:ext cx="2713321" cy="1179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748220" y="2214950"/>
            <a:ext cx="2713321" cy="1179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223844" y="2214950"/>
            <a:ext cx="2713321" cy="1179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72594" y="2214950"/>
            <a:ext cx="2713321" cy="1179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about my j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439341" y="0"/>
            <a:ext cx="7752659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05421" y="837400"/>
            <a:ext cx="1606193" cy="163922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60720" y="1522536"/>
            <a:ext cx="2973453" cy="308375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31786" y="1522536"/>
            <a:ext cx="2973453" cy="308375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96252" y="1522536"/>
            <a:ext cx="2973453" cy="308375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093778" y="0"/>
            <a:ext cx="6093777" cy="408051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093777" cy="408051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0" y="2098584"/>
            <a:ext cx="1467995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6" y="2098584"/>
            <a:ext cx="1467995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3" y="2098584"/>
            <a:ext cx="1467995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098584"/>
            <a:ext cx="1467995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4911" y="0"/>
            <a:ext cx="7154704" cy="343457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042207" y="3434576"/>
            <a:ext cx="7154704" cy="343457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64253" y="1925685"/>
            <a:ext cx="4083840" cy="23161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30425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08040" y="1068158"/>
            <a:ext cx="4220717" cy="26719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96579" y="1644112"/>
            <a:ext cx="2091948" cy="367873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620033" y="1579128"/>
            <a:ext cx="1427585" cy="14250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 b="0" i="0"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4910" y="1623060"/>
            <a:ext cx="12196911" cy="328041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10130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6" y="0"/>
            <a:ext cx="610130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"/>
          <p:cNvSpPr txBox="1"/>
          <p:nvPr>
            <p:custDataLst>
              <p:tags r:id="rId1"/>
            </p:custDataLst>
          </p:nvPr>
        </p:nvSpPr>
        <p:spPr>
          <a:xfrm>
            <a:off x="3280179" y="165583"/>
            <a:ext cx="7858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rgbClr val="F7AD68"/>
                </a:solidFill>
                <a:effectLst/>
                <a:uLnTx/>
                <a:uFillTx/>
                <a:latin typeface="Bauhaus 93" panose="04030905020B02020C02" pitchFamily="82" charset="0"/>
                <a:ea typeface=".黑体-日本语" panose="03000509000000000000" pitchFamily="65" charset="-122"/>
                <a:cs typeface=".黑体-日本语" panose="03000509000000000000" pitchFamily="65" charset="-122"/>
              </a:rPr>
              <a:t>2024 </a:t>
            </a:r>
          </a:p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300" normalizeH="0" baseline="0" noProof="0" dirty="0" err="1">
                <a:ln>
                  <a:noFill/>
                </a:ln>
                <a:solidFill>
                  <a:srgbClr val="F7AD68"/>
                </a:solidFill>
                <a:effectLst/>
                <a:uLnTx/>
                <a:uFillTx/>
                <a:latin typeface="Bauhaus 93" panose="04030905020B02020C02" pitchFamily="82" charset="0"/>
                <a:ea typeface=".黑体-日本语" panose="03000509000000000000" pitchFamily="65" charset="-122"/>
                <a:cs typeface=".黑体-日本语" panose="03000509000000000000" pitchFamily="65" charset="-122"/>
              </a:rPr>
              <a:t>OpenRank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F7AD68"/>
              </a:solidFill>
              <a:effectLst/>
              <a:uLnTx/>
              <a:uFillTx/>
              <a:latin typeface="Bauhaus 93" panose="04030905020B02020C02" pitchFamily="82" charset="0"/>
              <a:ea typeface=".黑体-日本语" panose="03000509000000000000" pitchFamily="65" charset="-122"/>
              <a:cs typeface=".黑体-日本语" panose="03000509000000000000" pitchFamily="65" charset="-122"/>
            </a:endParaRPr>
          </a:p>
        </p:txBody>
      </p:sp>
      <p:sp>
        <p:nvSpPr>
          <p:cNvPr id="10" name="PA-文本框 2"/>
          <p:cNvSpPr txBox="1"/>
          <p:nvPr>
            <p:custDataLst>
              <p:tags r:id="rId2"/>
            </p:custDataLst>
          </p:nvPr>
        </p:nvSpPr>
        <p:spPr>
          <a:xfrm>
            <a:off x="4660458" y="2665645"/>
            <a:ext cx="74565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spc="300" noProof="0" dirty="0">
                <a:solidFill>
                  <a:schemeClr val="accent1">
                    <a:lumMod val="7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基于</a:t>
            </a:r>
            <a:r>
              <a:rPr lang="en-US" altLang="zh-CN" sz="3600" spc="300" noProof="0" dirty="0" err="1">
                <a:solidFill>
                  <a:schemeClr val="accent1">
                    <a:lumMod val="7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OpenDigger</a:t>
            </a:r>
            <a:r>
              <a:rPr lang="zh-CN" altLang="en-US" sz="3600" spc="300" noProof="0" dirty="0">
                <a:solidFill>
                  <a:schemeClr val="accent1">
                    <a:lumMod val="7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与大模型</a:t>
            </a:r>
            <a:r>
              <a:rPr lang="zh-CN" altLang="en-US" sz="4000" spc="300" noProof="0" dirty="0">
                <a:solidFill>
                  <a:schemeClr val="accent1">
                    <a:lumMod val="75000"/>
                  </a:scheme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的</a:t>
            </a:r>
            <a:endParaRPr lang="en-US" altLang="zh-CN" sz="4000" spc="300" noProof="0" dirty="0">
              <a:solidFill>
                <a:schemeClr val="accent1">
                  <a:lumMod val="75000"/>
                </a:schemeClr>
              </a:solidFill>
              <a:latin typeface="印品粗朗体" panose="02000000000000000000" pitchFamily="2" charset="-122"/>
              <a:ea typeface="印品粗朗体" panose="02000000000000000000" pitchFamily="2" charset="-122"/>
              <a:cs typeface=".黑体-日本语" panose="03000509000000000000" pitchFamily="65" charset="-122"/>
            </a:endParaRP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4000" spc="300" noProof="0" dirty="0">
              <a:solidFill>
                <a:schemeClr val="accent1">
                  <a:lumMod val="75000"/>
                </a:schemeClr>
              </a:solidFill>
              <a:latin typeface="印品粗朗体" panose="02000000000000000000" pitchFamily="2" charset="-122"/>
              <a:ea typeface="印品粗朗体" panose="02000000000000000000" pitchFamily="2" charset="-122"/>
              <a:cs typeface=".黑体-日本语" panose="03000509000000000000" pitchFamily="65" charset="-122"/>
            </a:endParaRP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3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开源可视化大屏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印品粗朗体" panose="02000000000000000000" pitchFamily="2" charset="-122"/>
              <a:ea typeface="印品粗朗体" panose="02000000000000000000" pitchFamily="2" charset="-122"/>
              <a:cs typeface=".黑体-日本语" panose="03000509000000000000" pitchFamily="65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2496175" y="-2242751"/>
            <a:ext cx="7037914" cy="9100751"/>
            <a:chOff x="-2496175" y="-2242751"/>
            <a:chExt cx="7037914" cy="9100751"/>
          </a:xfrm>
        </p:grpSpPr>
        <p:sp>
          <p:nvSpPr>
            <p:cNvPr id="13" name="平行四边形 12"/>
            <p:cNvSpPr/>
            <p:nvPr/>
          </p:nvSpPr>
          <p:spPr>
            <a:xfrm flipH="1">
              <a:off x="2886896" y="9346"/>
              <a:ext cx="1376508" cy="1555063"/>
            </a:xfrm>
            <a:prstGeom prst="parallelogram">
              <a:avLst>
                <a:gd name="adj" fmla="val 706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-2496175" y="790833"/>
              <a:ext cx="7037914" cy="6067167"/>
            </a:xfrm>
            <a:prstGeom prst="triangle">
              <a:avLst/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83000">
                  <a:schemeClr val="accent1">
                    <a:lumMod val="95000"/>
                    <a:lumOff val="5000"/>
                  </a:schemeClr>
                </a:gs>
                <a:gs pos="100000">
                  <a:schemeClr val="accent5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-2496175" y="-2242751"/>
              <a:ext cx="7037914" cy="606716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0" y="1729946"/>
              <a:ext cx="3575150" cy="308202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1350834" y="4811971"/>
              <a:ext cx="2335354" cy="201323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sx="104000" sy="10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840723" y="3086838"/>
              <a:ext cx="1711181" cy="14751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PA-文本框 2"/>
          <p:cNvSpPr txBox="1"/>
          <p:nvPr>
            <p:custDataLst>
              <p:tags r:id="rId3"/>
            </p:custDataLst>
          </p:nvPr>
        </p:nvSpPr>
        <p:spPr>
          <a:xfrm>
            <a:off x="4660458" y="5356924"/>
            <a:ext cx="78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汇报人：</a:t>
            </a:r>
            <a:r>
              <a:rPr lang="zh-CN" altLang="en-US" sz="2400" spc="3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张春贤   无监督学习队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印品粗朗体" panose="02000000000000000000" pitchFamily="2" charset="-122"/>
              <a:ea typeface="印品粗朗体" panose="02000000000000000000" pitchFamily="2" charset="-122"/>
              <a:cs typeface=".黑体-日本语" panose="03000509000000000000" pitchFamily="65" charset="-122"/>
            </a:endParaRPr>
          </a:p>
        </p:txBody>
      </p:sp>
      <p:pic>
        <p:nvPicPr>
          <p:cNvPr id="8" name="图片 7" descr="timg"/>
          <p:cNvPicPr>
            <a:picLocks noChangeAspect="1"/>
          </p:cNvPicPr>
          <p:nvPr/>
        </p:nvPicPr>
        <p:blipFill>
          <a:blip r:embed="rId6"/>
          <a:srcRect l="4621" r="7432" b="11069"/>
          <a:stretch>
            <a:fillRect/>
          </a:stretch>
        </p:blipFill>
        <p:spPr>
          <a:xfrm>
            <a:off x="10187241" y="44149"/>
            <a:ext cx="2146300" cy="218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122CB9-C3A8-20EE-D1FB-1C735FEE3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18" y="1234715"/>
            <a:ext cx="7961905" cy="4323809"/>
          </a:xfrm>
          <a:prstGeom prst="rect">
            <a:avLst/>
          </a:prstGeom>
        </p:spPr>
      </p:pic>
      <p:sp>
        <p:nvSpPr>
          <p:cNvPr id="7" name="文本框 66">
            <a:extLst>
              <a:ext uri="{FF2B5EF4-FFF2-40B4-BE49-F238E27FC236}">
                <a16:creationId xmlns:a16="http://schemas.microsoft.com/office/drawing/2014/main" id="{2C109BE9-1819-E68A-26A5-CF6AC901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805" y="5636245"/>
            <a:ext cx="2308125" cy="58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项目语言构成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1A3FA3-6BDB-0B9D-50AB-495724E1F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734" y="1442033"/>
            <a:ext cx="2628571" cy="3590476"/>
          </a:xfrm>
          <a:prstGeom prst="rect">
            <a:avLst/>
          </a:prstGeom>
        </p:spPr>
      </p:pic>
      <p:sp>
        <p:nvSpPr>
          <p:cNvPr id="10" name="文本框 66">
            <a:extLst>
              <a:ext uri="{FF2B5EF4-FFF2-40B4-BE49-F238E27FC236}">
                <a16:creationId xmlns:a16="http://schemas.microsoft.com/office/drawing/2014/main" id="{A5BFFCBF-FED7-20F1-F0DC-5E693E17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956" y="5636245"/>
            <a:ext cx="2308125" cy="58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贡献者列表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1B8E0C-8A35-8477-BE9C-5BFA582CB712}"/>
              </a:ext>
            </a:extLst>
          </p:cNvPr>
          <p:cNvSpPr/>
          <p:nvPr/>
        </p:nvSpPr>
        <p:spPr>
          <a:xfrm>
            <a:off x="965959" y="234039"/>
            <a:ext cx="5957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现有可视化列举            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链接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http://opendigger.ohmyai.top 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3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7" name="文本框 66">
            <a:extLst>
              <a:ext uri="{FF2B5EF4-FFF2-40B4-BE49-F238E27FC236}">
                <a16:creationId xmlns:a16="http://schemas.microsoft.com/office/drawing/2014/main" id="{2C109BE9-1819-E68A-26A5-CF6AC901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73" y="5828206"/>
            <a:ext cx="5289098" cy="5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年度活跃值与活跃年图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6649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现有可视化列举                        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链接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http://opendigger.ohmyai.top 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18C9B6-E1BD-D7D1-F00E-F00A3B43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22" y="1157571"/>
            <a:ext cx="824761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6187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现有可视化列举                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链接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http://opendigger.ohmyai.top 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7A487-37D3-9005-F2FF-DBA33FED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16" y="630237"/>
            <a:ext cx="6203123" cy="4489102"/>
          </a:xfrm>
          <a:prstGeom prst="rect">
            <a:avLst/>
          </a:prstGeom>
        </p:spPr>
      </p:pic>
      <p:sp>
        <p:nvSpPr>
          <p:cNvPr id="9" name="文本框 66">
            <a:extLst>
              <a:ext uri="{FF2B5EF4-FFF2-40B4-BE49-F238E27FC236}">
                <a16:creationId xmlns:a16="http://schemas.microsoft.com/office/drawing/2014/main" id="{54B64E35-BA9F-5308-699F-B3A55B88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212" y="5647924"/>
            <a:ext cx="5908530" cy="5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项目基本信息与</a:t>
            </a:r>
            <a:r>
              <a:rPr lang="en-US" altLang="zh-CN" sz="2400" b="1" spc="3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OpenRank</a:t>
            </a: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变化趋势</a:t>
            </a:r>
          </a:p>
        </p:txBody>
      </p:sp>
    </p:spTree>
    <p:extLst>
      <p:ext uri="{BB962C8B-B14F-4D97-AF65-F5344CB8AC3E}">
        <p14:creationId xmlns:p14="http://schemas.microsoft.com/office/powerpoint/2010/main" val="9364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4960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一个基于大模型与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RAG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技术的仓库分析助手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10" name="图片 9" descr="徽标&#10;&#10;描述已自动生成">
            <a:extLst>
              <a:ext uri="{FF2B5EF4-FFF2-40B4-BE49-F238E27FC236}">
                <a16:creationId xmlns:a16="http://schemas.microsoft.com/office/drawing/2014/main" id="{466A6855-8319-C5CC-6DFF-FED22FE17D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25591" r="27706" b="32903"/>
          <a:stretch/>
        </p:blipFill>
        <p:spPr>
          <a:xfrm>
            <a:off x="947149" y="1828801"/>
            <a:ext cx="3059928" cy="28464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A39B83-A4B1-D12E-FF1E-02A49E9B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19" y="874787"/>
            <a:ext cx="4960012" cy="54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3227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点击按键可协助分析图表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654541-5C28-02EB-F227-F1B46C05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18" y="1425790"/>
            <a:ext cx="4676190" cy="3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0A1058-E0FF-FED6-AA8F-ED0E3BFDA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78" y="270112"/>
            <a:ext cx="4116254" cy="63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3635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分析总结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issue, pull request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0C9DF2-06D5-BE39-6F82-DC0F1D546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5" y="1260475"/>
            <a:ext cx="4600000" cy="10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19D6CA-1C10-E9D6-7960-AEC5EA576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303" y="223352"/>
            <a:ext cx="4457143" cy="6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自由提问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378DAD-B785-DDC0-8DAB-F6651242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9" y="1659870"/>
            <a:ext cx="4771429" cy="5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274A1-02D7-5D76-354E-815707A95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9" y="2655287"/>
            <a:ext cx="4855942" cy="29073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E1843E-18EC-274E-FB20-1F346DC68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4414"/>
            <a:ext cx="4026731" cy="64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5416061" y="0"/>
            <a:ext cx="9121141" cy="6858000"/>
          </a:xfrm>
          <a:prstGeom prst="parallelogram">
            <a:avLst>
              <a:gd name="adj" fmla="val 621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5665177" y="0"/>
            <a:ext cx="4053840" cy="3048000"/>
          </a:xfrm>
          <a:prstGeom prst="parallelogram">
            <a:avLst>
              <a:gd name="adj" fmla="val 62144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7951177" y="1676401"/>
            <a:ext cx="3535680" cy="304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7480846" y="-23447"/>
            <a:ext cx="1795039" cy="1547447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65357" y="2695272"/>
            <a:ext cx="4016228" cy="1410829"/>
            <a:chOff x="6090473" y="654444"/>
            <a:chExt cx="3012171" cy="1058121"/>
          </a:xfrm>
        </p:grpSpPr>
        <p:sp>
          <p:nvSpPr>
            <p:cNvPr id="44" name="矩形 43"/>
            <p:cNvSpPr/>
            <p:nvPr/>
          </p:nvSpPr>
          <p:spPr>
            <a:xfrm>
              <a:off x="6090473" y="1273984"/>
              <a:ext cx="3012171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印品粗朗体" panose="02000000000000000000" pitchFamily="2" charset="-122"/>
                  <a:ea typeface="印品粗朗体" panose="02000000000000000000" pitchFamily="2" charset="-122"/>
                  <a:cs typeface="+mn-cs"/>
                </a:rPr>
                <a:t>RepoAI</a:t>
              </a:r>
              <a:r>
                <a:rPr kumimoji="0" lang="zh-CN" altLang="en-US" sz="32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印品粗朗体" panose="02000000000000000000" pitchFamily="2" charset="-122"/>
                  <a:ea typeface="印品粗朗体" panose="02000000000000000000" pitchFamily="2" charset="-122"/>
                  <a:cs typeface="+mn-cs"/>
                </a:rPr>
                <a:t>技术原理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095999" y="654444"/>
              <a:ext cx="942975" cy="500089"/>
              <a:chOff x="6095999" y="654444"/>
              <a:chExt cx="942975" cy="500089"/>
            </a:xfrm>
          </p:grpSpPr>
          <p:sp>
            <p:nvSpPr>
              <p:cNvPr id="39" name="矩形: 圆角 38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107209" y="654444"/>
                <a:ext cx="729943" cy="500089"/>
                <a:chOff x="943942" y="2688081"/>
                <a:chExt cx="729943" cy="500089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943942" y="2688081"/>
                  <a:ext cx="540052" cy="500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6096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735" b="1" i="0" u="none" strike="noStrike" kern="20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 pitchFamily="34" charset="0"/>
                      <a:ea typeface="等线" panose="02010600030101010101" pitchFamily="2" charset="-122"/>
                      <a:cs typeface="+mn-cs"/>
                    </a:rPr>
                    <a:t>03</a:t>
                  </a:r>
                  <a:endParaRPr kumimoji="0" lang="zh-CN" altLang="en-US" sz="3735" b="1" i="0" u="none" strike="noStrike" kern="20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5" name="平行四边形 44"/>
          <p:cNvSpPr/>
          <p:nvPr/>
        </p:nvSpPr>
        <p:spPr>
          <a:xfrm>
            <a:off x="-2190542" y="-773724"/>
            <a:ext cx="4053840" cy="3048000"/>
          </a:xfrm>
          <a:prstGeom prst="parallelogram">
            <a:avLst>
              <a:gd name="adj" fmla="val 62144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21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7123472" y="1639481"/>
            <a:ext cx="4866968" cy="300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在开源大屏网站侧边添加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助手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在快捷键唤醒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助手后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助手基于当前展示的项目信息回答用户提出的任何问题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algn="l" defTabSz="609600">
              <a:lnSpc>
                <a:spcPct val="150000"/>
              </a:lnSpc>
            </a:pPr>
            <a:endParaRPr lang="en-US" altLang="zh-CN" sz="1600" u="sng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r>
              <a:rPr lang="zh-CN" altLang="en-US" sz="16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左边图片是</a:t>
            </a:r>
            <a:r>
              <a:rPr lang="en-US" altLang="zh-CN" sz="16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Repo</a:t>
            </a:r>
            <a:r>
              <a:rPr lang="zh-CN" altLang="en-US" sz="16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向用户介绍项目</a:t>
            </a:r>
            <a:endParaRPr lang="en-US" altLang="zh-CN" sz="1600" b="1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4960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一个基于大模型与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RAG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技术的仓库分析助手</a:t>
            </a: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5749CB-52AC-D711-7585-CDEFB369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60" y="1471835"/>
            <a:ext cx="6944284" cy="39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D65FE2-13A9-D2E2-5528-4AD650BC4AE3}"/>
              </a:ext>
            </a:extLst>
          </p:cNvPr>
          <p:cNvSpPr/>
          <p:nvPr/>
        </p:nvSpPr>
        <p:spPr>
          <a:xfrm>
            <a:off x="965959" y="234039"/>
            <a:ext cx="2465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技术原理 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-- RAG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10" name="图片 9" descr="徽标&#10;&#10;描述已自动生成">
            <a:extLst>
              <a:ext uri="{FF2B5EF4-FFF2-40B4-BE49-F238E27FC236}">
                <a16:creationId xmlns:a16="http://schemas.microsoft.com/office/drawing/2014/main" id="{466A6855-8319-C5CC-6DFF-FED22FE17D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25591" r="27706" b="32903"/>
          <a:stretch/>
        </p:blipFill>
        <p:spPr>
          <a:xfrm>
            <a:off x="947149" y="1828801"/>
            <a:ext cx="3059928" cy="28464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A39B83-A4B1-D12E-FF1E-02A49E9B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19" y="874787"/>
            <a:ext cx="4960012" cy="54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等腰三角形 51"/>
          <p:cNvSpPr/>
          <p:nvPr/>
        </p:nvSpPr>
        <p:spPr>
          <a:xfrm rot="3593897">
            <a:off x="-2862343" y="-1308282"/>
            <a:ext cx="5724686" cy="4935074"/>
          </a:xfrm>
          <a:prstGeom prst="triangle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3"/>
          <p:cNvSpPr txBox="1">
            <a:spLocks noChangeArrowheads="1"/>
          </p:cNvSpPr>
          <p:nvPr/>
        </p:nvSpPr>
        <p:spPr bwMode="auto">
          <a:xfrm>
            <a:off x="4244371" y="807103"/>
            <a:ext cx="37032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defTabSz="609600"/>
            <a:r>
              <a:rPr lang="en-US" altLang="zh-CN" sz="4800" spc="400" dirty="0">
                <a:solidFill>
                  <a:prstClr val="black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CONTENTS</a:t>
            </a:r>
            <a:endParaRPr lang="zh-CN" altLang="en-US" sz="4800" spc="400" dirty="0">
              <a:solidFill>
                <a:prstClr val="black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44626" y="2695272"/>
            <a:ext cx="2969602" cy="1051515"/>
            <a:chOff x="6095999" y="654444"/>
            <a:chExt cx="2227204" cy="788636"/>
          </a:xfrm>
        </p:grpSpPr>
        <p:sp>
          <p:nvSpPr>
            <p:cNvPr id="3" name="矩形 2"/>
            <p:cNvSpPr/>
            <p:nvPr/>
          </p:nvSpPr>
          <p:spPr>
            <a:xfrm>
              <a:off x="6107209" y="1166081"/>
              <a:ext cx="2215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defRPr/>
              </a:pPr>
              <a:r>
                <a:rPr lang="zh-CN" altLang="en-US" spc="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</a:rPr>
                <a:t>现实痛点与解决方案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095999" y="654444"/>
              <a:ext cx="942975" cy="500090"/>
              <a:chOff x="6095999" y="654444"/>
              <a:chExt cx="942975" cy="500090"/>
            </a:xfrm>
          </p:grpSpPr>
          <p:sp>
            <p:nvSpPr>
              <p:cNvPr id="32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00"/>
                <a:endParaRPr lang="zh-CN" altLang="en-US" sz="2400">
                  <a:solidFill>
                    <a:prstClr val="white"/>
                  </a:solidFill>
                  <a:latin typeface="Century Gothic" panose="020B0502020202020204" pitchFamily="34" charset="0"/>
                  <a:ea typeface="等线" panose="02010600030101010101" pitchFamily="2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6107209" y="654444"/>
                <a:ext cx="729943" cy="500090"/>
                <a:chOff x="943942" y="2688081"/>
                <a:chExt cx="729943" cy="50009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943942" y="2688081"/>
                  <a:ext cx="537647" cy="500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09600"/>
                  <a:r>
                    <a:rPr lang="en-US" altLang="zh-CN" sz="3735" b="1" kern="2000" dirty="0">
                      <a:solidFill>
                        <a:prstClr val="white"/>
                      </a:solidFill>
                      <a:latin typeface="Century Gothic" panose="020B0502020202020204" pitchFamily="34" charset="0"/>
                      <a:ea typeface="等线" panose="02010600030101010101" pitchFamily="2" charset="-122"/>
                    </a:rPr>
                    <a:t>01</a:t>
                  </a:r>
                  <a:endParaRPr lang="zh-CN" altLang="en-US" sz="3735" b="1" kern="2000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" name="组合 8"/>
          <p:cNvGrpSpPr/>
          <p:nvPr/>
        </p:nvGrpSpPr>
        <p:grpSpPr>
          <a:xfrm>
            <a:off x="2544630" y="4584328"/>
            <a:ext cx="1430719" cy="1081494"/>
            <a:chOff x="6095999" y="2071235"/>
            <a:chExt cx="1073040" cy="811120"/>
          </a:xfrm>
        </p:grpSpPr>
        <p:sp>
          <p:nvSpPr>
            <p:cNvPr id="17" name="矩形 16"/>
            <p:cNvSpPr/>
            <p:nvPr/>
          </p:nvSpPr>
          <p:spPr>
            <a:xfrm>
              <a:off x="6107209" y="2605356"/>
              <a:ext cx="10618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defRPr/>
              </a:pPr>
              <a:r>
                <a:rPr lang="zh-CN" altLang="en-US" spc="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</a:rPr>
                <a:t>项目展示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095999" y="2071235"/>
              <a:ext cx="942975" cy="500090"/>
              <a:chOff x="6095999" y="2071235"/>
              <a:chExt cx="942975" cy="500090"/>
            </a:xfrm>
          </p:grpSpPr>
          <p:sp>
            <p:nvSpPr>
              <p:cNvPr id="40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00"/>
                <a:endParaRPr lang="zh-CN" altLang="en-US" sz="2400">
                  <a:solidFill>
                    <a:prstClr val="white"/>
                  </a:solidFill>
                  <a:latin typeface="Century Gothic" panose="020B0502020202020204" pitchFamily="34" charset="0"/>
                  <a:ea typeface="等线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6107209" y="2071235"/>
                <a:ext cx="765564" cy="500090"/>
                <a:chOff x="3673121" y="2688081"/>
                <a:chExt cx="765564" cy="500090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>
                  <a:off x="3673121" y="2688081"/>
                  <a:ext cx="537647" cy="500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pPr defTabSz="609600"/>
                  <a:r>
                    <a:rPr lang="en-US" altLang="zh-CN" sz="3735" dirty="0">
                      <a:solidFill>
                        <a:prstClr val="white"/>
                      </a:solidFill>
                      <a:latin typeface="Century Gothic" panose="020B0502020202020204" pitchFamily="34" charset="0"/>
                      <a:ea typeface="等线" panose="02010600030101010101" pitchFamily="2" charset="-122"/>
                    </a:rPr>
                    <a:t>02</a:t>
                  </a:r>
                  <a:endParaRPr lang="zh-CN" altLang="en-US" sz="3735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0" name="直接连接符 29"/>
                <p:cNvCxnSpPr/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组合 11"/>
          <p:cNvGrpSpPr/>
          <p:nvPr/>
        </p:nvGrpSpPr>
        <p:grpSpPr>
          <a:xfrm>
            <a:off x="7947633" y="2652445"/>
            <a:ext cx="2691705" cy="1059031"/>
            <a:chOff x="6095999" y="3498928"/>
            <a:chExt cx="2018778" cy="794273"/>
          </a:xfrm>
        </p:grpSpPr>
        <p:sp>
          <p:nvSpPr>
            <p:cNvPr id="19" name="矩形 18"/>
            <p:cNvSpPr/>
            <p:nvPr/>
          </p:nvSpPr>
          <p:spPr>
            <a:xfrm>
              <a:off x="6107209" y="4016202"/>
              <a:ext cx="20075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60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印品粗朗体" panose="02000000000000000000" pitchFamily="2" charset="-122"/>
                  <a:ea typeface="印品粗朗体" panose="02000000000000000000" pitchFamily="2" charset="-122"/>
                  <a:cs typeface="+mn-cs"/>
                </a:rPr>
                <a:t>RepoAI</a:t>
              </a:r>
              <a:r>
                <a:rPr kumimoji="0" lang="zh-CN" altLang="en-US" sz="1800" b="0" i="0" u="none" strike="noStrike" kern="1200" cap="none" spc="6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印品粗朗体" panose="02000000000000000000" pitchFamily="2" charset="-122"/>
                  <a:ea typeface="印品粗朗体" panose="02000000000000000000" pitchFamily="2" charset="-122"/>
                  <a:cs typeface="+mn-cs"/>
                </a:rPr>
                <a:t>技术原理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095999" y="3498928"/>
              <a:ext cx="942975" cy="500090"/>
              <a:chOff x="6095999" y="3498928"/>
              <a:chExt cx="942975" cy="500090"/>
            </a:xfrm>
          </p:grpSpPr>
          <p:sp>
            <p:nvSpPr>
              <p:cNvPr id="42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00"/>
                <a:endParaRPr lang="zh-CN" altLang="en-US" sz="2400">
                  <a:solidFill>
                    <a:prstClr val="white"/>
                  </a:solidFill>
                  <a:latin typeface="Century Gothic" panose="020B0502020202020204" pitchFamily="34" charset="0"/>
                  <a:ea typeface="等线" panose="02010600030101010101" pitchFamily="2" charset="-122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6107209" y="3498928"/>
                <a:ext cx="721873" cy="500090"/>
                <a:chOff x="6380812" y="2688081"/>
                <a:chExt cx="721873" cy="500090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6380812" y="2688081"/>
                  <a:ext cx="537647" cy="500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pPr defTabSz="609600"/>
                  <a:r>
                    <a:rPr lang="en-US" altLang="zh-CN" sz="3735" dirty="0">
                      <a:solidFill>
                        <a:prstClr val="white"/>
                      </a:solidFill>
                      <a:latin typeface="Century Gothic" panose="020B0502020202020204" pitchFamily="34" charset="0"/>
                      <a:ea typeface="等线" panose="02010600030101010101" pitchFamily="2" charset="-122"/>
                    </a:rPr>
                    <a:t>03</a:t>
                  </a:r>
                  <a:endParaRPr lang="zh-CN" altLang="en-US" sz="3735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" name="等腰三角形 14"/>
          <p:cNvSpPr/>
          <p:nvPr/>
        </p:nvSpPr>
        <p:spPr>
          <a:xfrm rot="3593897">
            <a:off x="354756" y="-735094"/>
            <a:ext cx="3139720" cy="27066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3593897">
            <a:off x="784942" y="-488840"/>
            <a:ext cx="1923248" cy="165797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V="1">
            <a:off x="11006380" y="4613344"/>
            <a:ext cx="3870097" cy="4489312"/>
            <a:chOff x="10307719" y="4841606"/>
            <a:chExt cx="4935074" cy="5724686"/>
          </a:xfrm>
        </p:grpSpPr>
        <p:sp>
          <p:nvSpPr>
            <p:cNvPr id="63" name="等腰三角形 62"/>
            <p:cNvSpPr/>
            <p:nvPr/>
          </p:nvSpPr>
          <p:spPr>
            <a:xfrm rot="3593897">
              <a:off x="9912913" y="5236412"/>
              <a:ext cx="5724686" cy="4935074"/>
            </a:xfrm>
            <a:prstGeom prst="triangle">
              <a:avLst/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83000">
                  <a:schemeClr val="accent1">
                    <a:lumMod val="95000"/>
                    <a:lumOff val="5000"/>
                  </a:schemeClr>
                </a:gs>
                <a:gs pos="100000">
                  <a:schemeClr val="accent5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3593897">
              <a:off x="10808015" y="6918203"/>
              <a:ext cx="3139720" cy="27066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442452" y="1191426"/>
            <a:ext cx="11749548" cy="115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(1)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数据向量化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使用</a:t>
            </a:r>
            <a:r>
              <a:rPr lang="en-US" altLang="zh-CN" sz="1600" spc="3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OpenDigger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API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或者</a:t>
            </a:r>
            <a:r>
              <a:rPr lang="en-US" altLang="zh-CN" sz="1600" spc="3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Github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API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获取仓库源码或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issue</a:t>
            </a: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6575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基于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GitHub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仓库的网页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AI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助手 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技术方案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1.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数据向量化与存储 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7897E0-358E-89B4-AD99-F2DF18E81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76" y="1857571"/>
            <a:ext cx="5619048" cy="1571429"/>
          </a:xfrm>
          <a:prstGeom prst="rect">
            <a:avLst/>
          </a:prstGeom>
        </p:spPr>
      </p:pic>
      <p:sp>
        <p:nvSpPr>
          <p:cNvPr id="7" name="文本框 66">
            <a:extLst>
              <a:ext uri="{FF2B5EF4-FFF2-40B4-BE49-F238E27FC236}">
                <a16:creationId xmlns:a16="http://schemas.microsoft.com/office/drawing/2014/main" id="{00411CB6-74BD-E0FE-ECA2-77C2DA0F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2" y="3429000"/>
            <a:ext cx="11749548" cy="263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(2)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向量数据库存储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使用向量数据库（如 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Pinecone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、</a:t>
            </a:r>
            <a:r>
              <a:rPr lang="en-US" altLang="zh-CN" sz="1600" spc="3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Weaviate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、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Milvus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或 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FAISS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）存储嵌入向量，支持高效的语义检索。常用向量数据库的功能包括：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l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插入数据：存储文本块及其向量。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l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语义检索：通过相似性搜索（如余弦相似度）找到与用户问题最相关的文本块。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442452" y="935309"/>
            <a:ext cx="11749548" cy="78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(1)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问题理解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6904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基于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GitHub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仓库的网页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AI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助手 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RepoAI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技术方案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2.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检索增强生成（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RAG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）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7" name="文本框 66">
            <a:extLst>
              <a:ext uri="{FF2B5EF4-FFF2-40B4-BE49-F238E27FC236}">
                <a16:creationId xmlns:a16="http://schemas.microsoft.com/office/drawing/2014/main" id="{00411CB6-74BD-E0FE-ECA2-77C2DA0F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2" y="2707608"/>
            <a:ext cx="11749548" cy="115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(2)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语义检索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5584F-4F90-8978-EE3E-1A0CCF06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88" y="1514750"/>
            <a:ext cx="7657224" cy="10897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708488-326B-4F57-BBA3-56FC0D54B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663" y="3083008"/>
            <a:ext cx="5816698" cy="1276285"/>
          </a:xfrm>
          <a:prstGeom prst="rect">
            <a:avLst/>
          </a:prstGeom>
        </p:spPr>
      </p:pic>
      <p:sp>
        <p:nvSpPr>
          <p:cNvPr id="12" name="文本框 66">
            <a:extLst>
              <a:ext uri="{FF2B5EF4-FFF2-40B4-BE49-F238E27FC236}">
                <a16:creationId xmlns:a16="http://schemas.microsoft.com/office/drawing/2014/main" id="{3977C4EB-BC6C-2283-0159-3223A01AA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77" y="4369560"/>
            <a:ext cx="11749548" cy="78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(2)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上下文补充 生成答案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6CBAAF-4BBC-6ABD-443C-FBA8468F3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2" y="5164016"/>
            <a:ext cx="7351698" cy="9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-文本框 2"/>
          <p:cNvSpPr txBox="1"/>
          <p:nvPr>
            <p:custDataLst>
              <p:tags r:id="rId1"/>
            </p:custDataLst>
          </p:nvPr>
        </p:nvSpPr>
        <p:spPr>
          <a:xfrm>
            <a:off x="5515114" y="3693440"/>
            <a:ext cx="7858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感谢观看与指导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2496175" y="-2242751"/>
            <a:ext cx="7037914" cy="9100751"/>
            <a:chOff x="-2496175" y="-2242751"/>
            <a:chExt cx="7037914" cy="9100751"/>
          </a:xfrm>
        </p:grpSpPr>
        <p:sp>
          <p:nvSpPr>
            <p:cNvPr id="13" name="平行四边形 12"/>
            <p:cNvSpPr/>
            <p:nvPr/>
          </p:nvSpPr>
          <p:spPr>
            <a:xfrm flipH="1">
              <a:off x="2886896" y="9346"/>
              <a:ext cx="1376508" cy="1555063"/>
            </a:xfrm>
            <a:prstGeom prst="parallelogram">
              <a:avLst>
                <a:gd name="adj" fmla="val 706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-2496175" y="790833"/>
              <a:ext cx="7037914" cy="6067167"/>
            </a:xfrm>
            <a:prstGeom prst="triangle">
              <a:avLst/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83000">
                  <a:schemeClr val="accent1">
                    <a:lumMod val="95000"/>
                    <a:lumOff val="5000"/>
                  </a:schemeClr>
                </a:gs>
                <a:gs pos="100000">
                  <a:schemeClr val="accent5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-2496175" y="-2242751"/>
              <a:ext cx="7037914" cy="606716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0" y="1729946"/>
              <a:ext cx="3575150" cy="308202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1350834" y="4811971"/>
              <a:ext cx="2335354" cy="201323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sx="104000" sy="10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840723" y="3086838"/>
              <a:ext cx="1711181" cy="14751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PA-文本框 2"/>
          <p:cNvSpPr txBox="1"/>
          <p:nvPr>
            <p:custDataLst>
              <p:tags r:id="rId2"/>
            </p:custDataLst>
          </p:nvPr>
        </p:nvSpPr>
        <p:spPr>
          <a:xfrm>
            <a:off x="5549235" y="5587756"/>
            <a:ext cx="78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汇报人：</a:t>
            </a:r>
            <a:r>
              <a:rPr lang="zh-CN" altLang="en-US" sz="2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.黑体-日本语" panose="03000509000000000000" pitchFamily="65" charset="-122"/>
              </a:rPr>
              <a:t>张春贤   华东师范大学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印品粗朗体" panose="02000000000000000000" pitchFamily="2" charset="-122"/>
              <a:ea typeface="印品粗朗体" panose="02000000000000000000" pitchFamily="2" charset="-122"/>
              <a:cs typeface=".黑体-日本语" panose="03000509000000000000" pitchFamily="65" charset="-122"/>
            </a:endParaRPr>
          </a:p>
        </p:txBody>
      </p:sp>
      <p:pic>
        <p:nvPicPr>
          <p:cNvPr id="8" name="图片 7" descr="timg"/>
          <p:cNvPicPr>
            <a:picLocks noChangeAspect="1"/>
          </p:cNvPicPr>
          <p:nvPr/>
        </p:nvPicPr>
        <p:blipFill>
          <a:blip r:embed="rId5"/>
          <a:srcRect l="4621" r="7432" b="11069"/>
          <a:stretch>
            <a:fillRect/>
          </a:stretch>
        </p:blipFill>
        <p:spPr>
          <a:xfrm>
            <a:off x="9330690" y="404495"/>
            <a:ext cx="2146300" cy="218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5416061" y="0"/>
            <a:ext cx="9121141" cy="6858000"/>
          </a:xfrm>
          <a:prstGeom prst="parallelogram">
            <a:avLst>
              <a:gd name="adj" fmla="val 621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5665177" y="0"/>
            <a:ext cx="4053840" cy="3048000"/>
          </a:xfrm>
          <a:prstGeom prst="parallelogram">
            <a:avLst>
              <a:gd name="adj" fmla="val 62144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H="1">
            <a:off x="7951177" y="1676401"/>
            <a:ext cx="3535680" cy="304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flipV="1">
            <a:off x="7480846" y="-23447"/>
            <a:ext cx="1795039" cy="1547447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165355" y="2695272"/>
            <a:ext cx="4570482" cy="1410829"/>
            <a:chOff x="6090473" y="654444"/>
            <a:chExt cx="3427862" cy="1058121"/>
          </a:xfrm>
        </p:grpSpPr>
        <p:sp>
          <p:nvSpPr>
            <p:cNvPr id="44" name="矩形 43"/>
            <p:cNvSpPr/>
            <p:nvPr/>
          </p:nvSpPr>
          <p:spPr>
            <a:xfrm>
              <a:off x="6090473" y="1273984"/>
              <a:ext cx="3427862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00">
                <a:defRPr/>
              </a:pPr>
              <a:r>
                <a:rPr lang="zh-CN" altLang="en-US" sz="3200" spc="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</a:rPr>
                <a:t>现实痛点与解决方案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095999" y="654444"/>
              <a:ext cx="942975" cy="500090"/>
              <a:chOff x="6095999" y="654444"/>
              <a:chExt cx="942975" cy="500090"/>
            </a:xfrm>
          </p:grpSpPr>
          <p:sp>
            <p:nvSpPr>
              <p:cNvPr id="39" name="矩形: 圆角 38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00"/>
                <a:endParaRPr lang="zh-CN" altLang="en-US" sz="2400">
                  <a:solidFill>
                    <a:prstClr val="white"/>
                  </a:solidFill>
                  <a:latin typeface="Century Gothic" panose="020B0502020202020204" pitchFamily="34" charset="0"/>
                  <a:ea typeface="等线" panose="02010600030101010101" pitchFamily="2" charset="-122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107209" y="654444"/>
                <a:ext cx="729943" cy="500090"/>
                <a:chOff x="943942" y="2688081"/>
                <a:chExt cx="729943" cy="500090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943942" y="2688081"/>
                  <a:ext cx="537647" cy="500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09600"/>
                  <a:r>
                    <a:rPr lang="en-US" altLang="zh-CN" sz="3735" b="1" kern="2000" dirty="0">
                      <a:solidFill>
                        <a:prstClr val="white"/>
                      </a:solidFill>
                      <a:latin typeface="Century Gothic" panose="020B0502020202020204" pitchFamily="34" charset="0"/>
                      <a:ea typeface="等线" panose="02010600030101010101" pitchFamily="2" charset="-122"/>
                    </a:rPr>
                    <a:t>01</a:t>
                  </a:r>
                  <a:endParaRPr lang="zh-CN" altLang="en-US" sz="3735" b="1" kern="2000" dirty="0">
                    <a:solidFill>
                      <a:prstClr val="white"/>
                    </a:solidFill>
                    <a:latin typeface="Century Gothic" panose="020B0502020202020204" pitchFamily="34" charset="0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5" name="平行四边形 44"/>
          <p:cNvSpPr/>
          <p:nvPr/>
        </p:nvSpPr>
        <p:spPr>
          <a:xfrm>
            <a:off x="-2190542" y="-773724"/>
            <a:ext cx="4053840" cy="3048000"/>
          </a:xfrm>
          <a:prstGeom prst="parallelogram">
            <a:avLst>
              <a:gd name="adj" fmla="val 62144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21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6666271" y="1519084"/>
            <a:ext cx="5353664" cy="427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在刚接触一个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GitHub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开源项目时，开发者通常依赖于冗长的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README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文档。很多时候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开发者只是想初步了解一个开源项目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然而，这种大段文字堆砌的形式往往缺乏直观性，难以快速传递核心信息：项目的领域归属、解决的问题、核心功能及技术栈等要素被掩埋在文字海洋中。这样的信息展示方式不仅让初学者望而却步，也令高效开发者徒增时间成本。缺少一种可视化、模块化的展示手段，正是当今开发者与项目文档交互中的一大痛点。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这些可以利用可视化大屏来解决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现实痛点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代码仓库的「阅读门槛」：冗长文档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,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不直观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86416F-1B29-5910-D8C4-B6F3027D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6" y="1247830"/>
            <a:ext cx="5844158" cy="4653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6666271" y="1471541"/>
            <a:ext cx="5525729" cy="391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当前在 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GitHub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上查看项目 信息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时，用户只能逐条浏览，缺乏对整体情况的把握：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Bug 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集中在哪些模块，功能需求的主流方向，用户使用的常见问题等全局信息难以获取。同时，开发者响应速度与社区活跃度的直观评估也无从谈起。这种碎片化的展示方式，极大限制了开发者和用户对项目维护状态、发展潜力以及社区参与度的快速评估能力。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这些可以利用大模型对关键数据如</a:t>
            </a:r>
            <a:r>
              <a:rPr lang="en-US" altLang="zh-CN" sz="20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issue</a:t>
            </a:r>
            <a:r>
              <a:rPr lang="zh-CN" altLang="en-US" sz="20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进行分析提取出以上关键信息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528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现实痛点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从碎片到全局：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GitHub Issue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信息洞察的缺失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D252D1-B7FA-F3E3-F27F-9F75C171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53" y="1056981"/>
            <a:ext cx="6134043" cy="50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6666271" y="1471541"/>
            <a:ext cx="5525729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在面对大型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GitHub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项目时，开发者常希望快速理解其代码逻辑、架构设计与实现细节。然而，当代码仓库规模过大、内容超出大模型的最大</a:t>
            </a:r>
            <a:r>
              <a:rPr lang="en-US" altLang="zh-CN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Token</a:t>
            </a:r>
            <a:r>
              <a:rPr lang="zh-CN" altLang="en-US" sz="16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限制时，直接加载和处理全量代码变得不切实际。此外，若需同时分析多个相关项目，更是进一步增加了难度。在这种情况下，信息的碎片化和上下文的缺失，成为开发者全面理解项目的主要障碍。</a:t>
            </a: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endParaRPr lang="en-US" altLang="zh-CN" sz="1600" spc="300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algn="l" defTabSz="609600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解决方案：</a:t>
            </a:r>
            <a:r>
              <a:rPr lang="en-US" altLang="zh-CN" sz="20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RAG</a:t>
            </a:r>
            <a:r>
              <a:rPr lang="zh-CN" altLang="en-US" sz="20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（检索增强生成）技术应运而生，它通过将大型代码库转化为可查询的知识库，实现高效的信息提取与生成。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痛点：从碎片到全局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超大规模代码仓库的理解难题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AutoShape 2" descr="Chat with your code using RAG!">
            <a:extLst>
              <a:ext uri="{FF2B5EF4-FFF2-40B4-BE49-F238E27FC236}">
                <a16:creationId xmlns:a16="http://schemas.microsoft.com/office/drawing/2014/main" id="{6840AA0F-4DAC-C6BA-7372-3EB8A59ED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9F85A7B-4C14-E0F2-3D01-A3A43C7AD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5" y="1638300"/>
            <a:ext cx="617945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5416061" y="0"/>
            <a:ext cx="9121141" cy="6858000"/>
          </a:xfrm>
          <a:prstGeom prst="parallelogram">
            <a:avLst>
              <a:gd name="adj" fmla="val 621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5665177" y="0"/>
            <a:ext cx="4053840" cy="3048000"/>
          </a:xfrm>
          <a:prstGeom prst="parallelogram">
            <a:avLst>
              <a:gd name="adj" fmla="val 62144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7951177" y="1676401"/>
            <a:ext cx="3535680" cy="304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7480846" y="-23447"/>
            <a:ext cx="1795039" cy="1547447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65356" y="2695272"/>
            <a:ext cx="4243337" cy="1762399"/>
            <a:chOff x="6090473" y="654444"/>
            <a:chExt cx="3182503" cy="1321799"/>
          </a:xfrm>
        </p:grpSpPr>
        <p:grpSp>
          <p:nvGrpSpPr>
            <p:cNvPr id="37" name="组合 36"/>
            <p:cNvGrpSpPr/>
            <p:nvPr/>
          </p:nvGrpSpPr>
          <p:grpSpPr>
            <a:xfrm>
              <a:off x="6090473" y="1273984"/>
              <a:ext cx="3182503" cy="702259"/>
              <a:chOff x="6628289" y="713608"/>
              <a:chExt cx="3182503" cy="702259"/>
            </a:xfrm>
          </p:grpSpPr>
          <p:sp>
            <p:nvSpPr>
              <p:cNvPr id="43" name="文本框 66"/>
              <p:cNvSpPr txBox="1">
                <a:spLocks noChangeArrowheads="1"/>
              </p:cNvSpPr>
              <p:nvPr/>
            </p:nvSpPr>
            <p:spPr bwMode="auto">
              <a:xfrm>
                <a:off x="6628289" y="1152189"/>
                <a:ext cx="3182503" cy="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6096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628289" y="713608"/>
                <a:ext cx="1600439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600">
                  <a:defRPr/>
                </a:pPr>
                <a:r>
                  <a:rPr lang="zh-CN" altLang="en-US" sz="3200" spc="6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印品粗朗体" panose="02000000000000000000" pitchFamily="2" charset="-122"/>
                    <a:ea typeface="印品粗朗体" panose="02000000000000000000" pitchFamily="2" charset="-122"/>
                  </a:rPr>
                  <a:t>项目展示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95999" y="654444"/>
              <a:ext cx="942975" cy="500089"/>
              <a:chOff x="6095999" y="654444"/>
              <a:chExt cx="942975" cy="500089"/>
            </a:xfrm>
          </p:grpSpPr>
          <p:sp>
            <p:nvSpPr>
              <p:cNvPr id="39" name="矩形: 圆角 38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107209" y="654444"/>
                <a:ext cx="729943" cy="500089"/>
                <a:chOff x="943942" y="2688081"/>
                <a:chExt cx="729943" cy="500089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943942" y="2688081"/>
                  <a:ext cx="540052" cy="500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6096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735" b="1" i="0" u="none" strike="noStrike" kern="20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 pitchFamily="34" charset="0"/>
                      <a:ea typeface="等线" panose="02010600030101010101" pitchFamily="2" charset="-122"/>
                      <a:cs typeface="+mn-cs"/>
                    </a:rPr>
                    <a:t>02</a:t>
                  </a:r>
                  <a:endParaRPr kumimoji="0" lang="zh-CN" altLang="en-US" sz="3735" b="1" i="0" u="none" strike="noStrike" kern="20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5" name="平行四边形 44"/>
          <p:cNvSpPr/>
          <p:nvPr/>
        </p:nvSpPr>
        <p:spPr>
          <a:xfrm>
            <a:off x="-2190542" y="-773724"/>
            <a:ext cx="4053840" cy="3048000"/>
          </a:xfrm>
          <a:prstGeom prst="parallelogram">
            <a:avLst>
              <a:gd name="adj" fmla="val 62144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83000">
                <a:schemeClr val="accent1">
                  <a:lumMod val="95000"/>
                  <a:lumOff val="5000"/>
                </a:schemeClr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21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8"/>
          <p:cNvSpPr/>
          <p:nvPr/>
        </p:nvSpPr>
        <p:spPr bwMode="auto">
          <a:xfrm>
            <a:off x="2055273" y="4750639"/>
            <a:ext cx="803425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/>
            <a:r>
              <a:rPr lang="en-US" sz="5335" kern="2000" dirty="0">
                <a:solidFill>
                  <a:prstClr val="white"/>
                </a:solidFill>
                <a:latin typeface="Century Gothic" panose="020B0502020202020204" pitchFamily="34" charset="0"/>
                <a:sym typeface="Bebas Neue" charset="0"/>
              </a:rPr>
              <a:t>3</a:t>
            </a:r>
            <a:r>
              <a:rPr lang="en-US" sz="2400" kern="2000" dirty="0">
                <a:solidFill>
                  <a:prstClr val="white"/>
                </a:solidFill>
                <a:latin typeface="Century Gothic" panose="020B0502020202020204" pitchFamily="34" charset="0"/>
                <a:sym typeface="Bebas Neue" charset="0"/>
              </a:rPr>
              <a:t>%</a:t>
            </a:r>
            <a:endParaRPr lang="en-US" sz="6400" kern="2000" dirty="0">
              <a:solidFill>
                <a:prstClr val="white"/>
              </a:solidFill>
              <a:latin typeface="Century Gothic" panose="020B0502020202020204" pitchFamily="34" charset="0"/>
              <a:sym typeface="Bebas Neue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22" name="等腰三角形 21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947149" y="194900"/>
            <a:ext cx="827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OpenDigger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 AI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可视化大屏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: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搭建完成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 部署上线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,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链接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: http://opendigger.ohmyai.top 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6385201-FEB9-9873-C1E0-6AFC6E66317C}"/>
              </a:ext>
            </a:extLst>
          </p:cNvPr>
          <p:cNvSpPr/>
          <p:nvPr/>
        </p:nvSpPr>
        <p:spPr>
          <a:xfrm>
            <a:off x="947149" y="70551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介绍视频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BA3A0F-DFD5-EF20-2533-D6E70DE7BABD}"/>
              </a:ext>
            </a:extLst>
          </p:cNvPr>
          <p:cNvSpPr/>
          <p:nvPr/>
        </p:nvSpPr>
        <p:spPr>
          <a:xfrm>
            <a:off x="1107511" y="2366456"/>
            <a:ext cx="99769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因为原视频太大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, 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github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传不了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,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下面是百度网盘链接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,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希望理解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,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谢谢</a:t>
            </a:r>
            <a:endParaRPr lang="en-US" altLang="zh-CN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defTabSz="609600">
              <a:defRPr/>
            </a:pPr>
            <a:endParaRPr lang="en-US" altLang="zh-CN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通过百度网盘分享的文件：无监督学习队作品展示视频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_2024_12_31_05_09_11_57...</a:t>
            </a:r>
          </a:p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链接：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https://pan.baidu.com/s/14fxMXdwZKcIQBoMea8tB-g?pwd=pnil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提取码：</a:t>
            </a:r>
            <a:r>
              <a:rPr lang="en-US" altLang="zh-CN" sz="1600" b="1" dirty="0" err="1">
                <a:solidFill>
                  <a:srgbClr val="E9373D"/>
                </a:solidFill>
                <a:latin typeface="Century Gothic" panose="020B0502020202020204" pitchFamily="34" charset="0"/>
              </a:rPr>
              <a:t>pnil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 --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来自百度网盘超级会员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V8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的分享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66"/>
          <p:cNvSpPr txBox="1">
            <a:spLocks noChangeArrowheads="1"/>
          </p:cNvSpPr>
          <p:nvPr/>
        </p:nvSpPr>
        <p:spPr bwMode="auto">
          <a:xfrm>
            <a:off x="864956" y="5073674"/>
            <a:ext cx="2308125" cy="58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项目语言构成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7657" y="-278719"/>
            <a:ext cx="865640" cy="1004142"/>
            <a:chOff x="571288" y="-951626"/>
            <a:chExt cx="2706655" cy="3139720"/>
          </a:xfrm>
        </p:grpSpPr>
        <p:sp>
          <p:nvSpPr>
            <p:cNvPr id="18" name="等腰三角形 17"/>
            <p:cNvSpPr/>
            <p:nvPr/>
          </p:nvSpPr>
          <p:spPr>
            <a:xfrm rot="3593897">
              <a:off x="354756" y="-735094"/>
              <a:ext cx="3139720" cy="270665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3593897">
              <a:off x="784942" y="-488840"/>
              <a:ext cx="1923248" cy="165797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65959" y="234039"/>
            <a:ext cx="5957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defRPr/>
            </a:pP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现有可视化列举             </a:t>
            </a:r>
            <a:r>
              <a:rPr lang="zh-CN" altLang="en-US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链接</a:t>
            </a:r>
            <a:r>
              <a:rPr lang="en-US" altLang="zh-CN" sz="1600" b="1" dirty="0">
                <a:solidFill>
                  <a:srgbClr val="E9373D"/>
                </a:solidFill>
                <a:latin typeface="Century Gothic" panose="020B0502020202020204" pitchFamily="34" charset="0"/>
              </a:rPr>
              <a:t>: http://opendigger.ohmyai.top </a:t>
            </a:r>
            <a:endParaRPr lang="zh-CN" altLang="en-US" sz="1600" b="1" dirty="0">
              <a:solidFill>
                <a:srgbClr val="E9373D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rcRect l="4621" r="7432" b="11069"/>
          <a:stretch>
            <a:fillRect/>
          </a:stretch>
        </p:blipFill>
        <p:spPr>
          <a:xfrm>
            <a:off x="10952480" y="0"/>
            <a:ext cx="1239520" cy="1260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4EDE28-4E36-3A1D-0F1C-00D2DC99C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7" y="1195576"/>
            <a:ext cx="2628571" cy="35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5EFFEE-60B4-16C4-D83F-902C11773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269" y="1195576"/>
            <a:ext cx="3171429" cy="3590476"/>
          </a:xfrm>
          <a:prstGeom prst="rect">
            <a:avLst/>
          </a:prstGeom>
        </p:spPr>
      </p:pic>
      <p:sp>
        <p:nvSpPr>
          <p:cNvPr id="8" name="文本框 66">
            <a:extLst>
              <a:ext uri="{FF2B5EF4-FFF2-40B4-BE49-F238E27FC236}">
                <a16:creationId xmlns:a16="http://schemas.microsoft.com/office/drawing/2014/main" id="{1E4BB3E1-8827-321F-9BF0-DA742F2C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398" y="5073674"/>
            <a:ext cx="2308125" cy="58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贡献者词云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1B62A1-4182-129A-6698-0A14BBE1C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065" y="1162971"/>
            <a:ext cx="2885714" cy="3580952"/>
          </a:xfrm>
          <a:prstGeom prst="rect">
            <a:avLst/>
          </a:prstGeom>
        </p:spPr>
      </p:pic>
      <p:sp>
        <p:nvSpPr>
          <p:cNvPr id="11" name="文本框 66">
            <a:extLst>
              <a:ext uri="{FF2B5EF4-FFF2-40B4-BE49-F238E27FC236}">
                <a16:creationId xmlns:a16="http://schemas.microsoft.com/office/drawing/2014/main" id="{FF8825D3-32CF-2D9E-06E5-ADE8B534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595" y="5059154"/>
            <a:ext cx="2308125" cy="58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700"/>
              </a:lnSpc>
              <a:defRPr sz="500">
                <a:solidFill>
                  <a:schemeClr val="tx2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09600">
              <a:lnSpc>
                <a:spcPct val="15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仓库关系图</a:t>
            </a:r>
          </a:p>
        </p:txBody>
      </p:sp>
    </p:spTree>
    <p:extLst>
      <p:ext uri="{BB962C8B-B14F-4D97-AF65-F5344CB8AC3E}">
        <p14:creationId xmlns:p14="http://schemas.microsoft.com/office/powerpoint/2010/main" val="485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  <p:bldP spid="8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Theme">
  <a:themeElements>
    <a:clrScheme name="新年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373D"/>
      </a:accent1>
      <a:accent2>
        <a:srgbClr val="F7AD68"/>
      </a:accent2>
      <a:accent3>
        <a:srgbClr val="F9BA67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887</Words>
  <Application>Microsoft Office PowerPoint</Application>
  <PresentationFormat>宽屏</PresentationFormat>
  <Paragraphs>93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Montserrat Hairline</vt:lpstr>
      <vt:lpstr>等线</vt:lpstr>
      <vt:lpstr>印品粗朗体</vt:lpstr>
      <vt:lpstr>Arial</vt:lpstr>
      <vt:lpstr>Bauhaus 93</vt:lpstr>
      <vt:lpstr>Calibri</vt:lpstr>
      <vt:lpstr>Calibri Light</vt:lpstr>
      <vt:lpstr>Century Gothic</vt:lpstr>
      <vt:lpstr>Lato Light</vt:lpstr>
      <vt:lpstr>Poppins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450</dc:title>
  <dc:creator>007</dc:creator>
  <cp:lastModifiedBy>春贤 张</cp:lastModifiedBy>
  <cp:revision>116</cp:revision>
  <dcterms:created xsi:type="dcterms:W3CDTF">2019-03-25T13:12:00Z</dcterms:created>
  <dcterms:modified xsi:type="dcterms:W3CDTF">2025-01-03T23:59:59Z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