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60" r:id="rId5"/>
    <p:sldId id="261" r:id="rId6"/>
    <p:sldId id="257" r:id="rId7"/>
    <p:sldId id="259" r:id="rId9"/>
    <p:sldId id="262" r:id="rId10"/>
    <p:sldId id="268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B7E11-A15E-4F03-8181-AFB42984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EEA-00E6-47EF-AD39-C986F59278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CFEEA-00E6-47EF-AD39-C986F59278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D728-4891-40F7-830A-86E64E61DB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EF74-D506-4FE3-9E0F-285970C0F9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D728-4891-40F7-830A-86E64E61DB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EF74-D506-4FE3-9E0F-285970C0F9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D728-4891-40F7-830A-86E64E61DB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EF74-D506-4FE3-9E0F-285970C0F9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D728-4891-40F7-830A-86E64E61DB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EF74-D506-4FE3-9E0F-285970C0F9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D728-4891-40F7-830A-86E64E61DB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EF74-D506-4FE3-9E0F-285970C0F9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D728-4891-40F7-830A-86E64E61DB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EF74-D506-4FE3-9E0F-285970C0F9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D728-4891-40F7-830A-86E64E61DB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EF74-D506-4FE3-9E0F-285970C0F9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D728-4891-40F7-830A-86E64E61DB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EF74-D506-4FE3-9E0F-285970C0F9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D728-4891-40F7-830A-86E64E61DB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EF74-D506-4FE3-9E0F-285970C0F9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D728-4891-40F7-830A-86E64E61DB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EF74-D506-4FE3-9E0F-285970C0F9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D728-4891-40F7-830A-86E64E61DB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EF74-D506-4FE3-9E0F-285970C0F9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9D728-4891-40F7-830A-86E64E61DB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EF74-D506-4FE3-9E0F-285970C0F9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AwQRSTCQSJg&amp;list=PLWfX9jo0AdkzNmtJgzXyL_YlWKE2a8idw" TargetMode="External"/><Relationship Id="rId1" Type="http://schemas.openxmlformats.org/officeDocument/2006/relationships/hyperlink" Target="https://www.w3resource.com/python-exercises/numpy/basic/index.ph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towardsdatascience.com/jypyter-notebook-shortcuts-bf0101a98330" TargetMode="External"/><Relationship Id="rId2" Type="http://schemas.openxmlformats.org/officeDocument/2006/relationships/hyperlink" Target="mailto:git@github.com:ZhangChuye/numpy_quick_start.git" TargetMode="External"/><Relationship Id="rId1" Type="http://schemas.openxmlformats.org/officeDocument/2006/relationships/hyperlink" Target="https://www.youtube.com/watch?v=2WL-XTl2QY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 (programming language)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3" y="231407"/>
            <a:ext cx="4327984" cy="4742997"/>
          </a:xfrm>
          <a:prstGeom prst="rect">
            <a:avLst/>
          </a:prstGeom>
          <a:noFill/>
          <a:effectLst>
            <a:reflection stA="92000" endPos="65000" dist="508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77031"/>
            <a:ext cx="9144000" cy="23876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altLang="zh-CN" b="1" dirty="0"/>
              <a:t>NumPy Quick Start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/>
          </a:p>
          <a:p>
            <a:pPr algn="r"/>
            <a:r>
              <a:rPr lang="en-US" altLang="zh-CN" dirty="0"/>
              <a:t>Chuye Zhang</a:t>
            </a:r>
            <a:endParaRPr lang="en-US" altLang="zh-CN" dirty="0"/>
          </a:p>
          <a:p>
            <a:pPr algn="r"/>
            <a:r>
              <a:rPr lang="en-US" altLang="zh-CN" dirty="0"/>
              <a:t>2022.4.26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NumPy Basic: Exercises, Practice, Solution: </a:t>
            </a:r>
            <a:r>
              <a:rPr lang="en-US" altLang="zh-CN" dirty="0">
                <a:hlinkClick r:id="rId1"/>
              </a:rPr>
              <a:t>https://www.w3resource.com/python-exercises/numpy/basic/index.php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Tutorial: </a:t>
            </a:r>
            <a:r>
              <a:rPr lang="en-US" altLang="zh-CN" dirty="0">
                <a:hlinkClick r:id="rId2"/>
              </a:rPr>
              <a:t>https://www.youtube.com/watch?v=AwQRSTCQSJg&amp;list=PLWfX9jo0AdkzNmtJgzXyL_YlWKE2a8idw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CS112 slides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Practice makes perfect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Keep Learning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 (programming language)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3" y="231407"/>
            <a:ext cx="4327984" cy="4742997"/>
          </a:xfrm>
          <a:prstGeom prst="rect">
            <a:avLst/>
          </a:prstGeom>
          <a:noFill/>
          <a:effectLst>
            <a:reflection stA="92000" endPos="65000" dist="508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6075" y="2235200"/>
            <a:ext cx="9144000" cy="23876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altLang="zh-CN" b="1" dirty="0"/>
              <a:t>Thanks for Listening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3500" b="1" dirty="0"/>
              <a:t>Understand NumPy</a:t>
            </a:r>
            <a:endParaRPr lang="en-US" altLang="zh-CN" sz="3500" b="1" dirty="0"/>
          </a:p>
          <a:p>
            <a:pPr lvl="1">
              <a:lnSpc>
                <a:spcPct val="100000"/>
              </a:lnSpc>
            </a:pPr>
            <a:r>
              <a:rPr lang="en-US" altLang="zh-CN" sz="3000" dirty="0"/>
              <a:t>Why NumPy?</a:t>
            </a:r>
            <a:endParaRPr lang="en-US" altLang="zh-CN" sz="3000" dirty="0"/>
          </a:p>
          <a:p>
            <a:pPr lvl="1">
              <a:lnSpc>
                <a:spcPct val="100000"/>
              </a:lnSpc>
            </a:pPr>
            <a:r>
              <a:rPr lang="en-US" altLang="zh-CN" sz="3000" dirty="0"/>
              <a:t>Some basic knowledge </a:t>
            </a:r>
            <a:endParaRPr lang="en-US" altLang="zh-CN" sz="3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3500" b="1" dirty="0"/>
              <a:t>Small Practice</a:t>
            </a:r>
            <a:endParaRPr lang="en-US" altLang="zh-CN" sz="3500" b="1" dirty="0"/>
          </a:p>
          <a:p>
            <a:pPr lvl="1">
              <a:lnSpc>
                <a:spcPct val="100000"/>
              </a:lnSpc>
            </a:pPr>
            <a:r>
              <a:rPr lang="en-US" altLang="zh-CN" sz="3000" dirty="0"/>
              <a:t>Jupyter notebook</a:t>
            </a:r>
            <a:endParaRPr lang="en-US" altLang="zh-CN" sz="3000" dirty="0"/>
          </a:p>
          <a:p>
            <a:pPr lvl="1">
              <a:lnSpc>
                <a:spcPct val="100000"/>
              </a:lnSpc>
            </a:pPr>
            <a:r>
              <a:rPr lang="en-US" altLang="zh-CN" sz="3000" dirty="0"/>
              <a:t>Ubuntu tricks</a:t>
            </a:r>
            <a:endParaRPr lang="en-US" altLang="zh-CN" sz="3000" dirty="0"/>
          </a:p>
          <a:p>
            <a:pPr lvl="1">
              <a:lnSpc>
                <a:spcPct val="100000"/>
              </a:lnSpc>
            </a:pPr>
            <a:r>
              <a:rPr lang="en-US" altLang="zh-CN" sz="3000" dirty="0"/>
              <a:t>Array operation</a:t>
            </a:r>
            <a:endParaRPr lang="en-US" altLang="zh-CN" sz="3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3500" b="1" dirty="0"/>
              <a:t>Keep Learning</a:t>
            </a:r>
            <a:endParaRPr lang="en-US" altLang="zh-CN" sz="3500" b="1" dirty="0"/>
          </a:p>
        </p:txBody>
      </p:sp>
      <p:pic>
        <p:nvPicPr>
          <p:cNvPr id="1026" name="Picture 2" descr="NumPy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0970"/>
            <a:ext cx="5546800" cy="249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Zen of Python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altLang="zh-CN" dirty="0"/>
              <a:t>Beautiful is better than ugly. </a:t>
            </a:r>
            <a:endParaRPr lang="en-US" altLang="zh-CN" dirty="0"/>
          </a:p>
          <a:p>
            <a:r>
              <a:rPr lang="en-US" altLang="zh-CN" dirty="0"/>
              <a:t>Explicit is better than implicit.     </a:t>
            </a:r>
            <a:endParaRPr lang="en-US" altLang="zh-CN" dirty="0"/>
          </a:p>
          <a:p>
            <a:r>
              <a:rPr lang="en-US" altLang="zh-CN" dirty="0"/>
              <a:t>Simple is better than complex.     </a:t>
            </a:r>
            <a:endParaRPr lang="en-US" altLang="zh-CN" dirty="0"/>
          </a:p>
          <a:p>
            <a:r>
              <a:rPr lang="en-US" altLang="zh-CN" dirty="0"/>
              <a:t>Complex is better than complicated.     </a:t>
            </a:r>
            <a:endParaRPr lang="en-US" altLang="zh-CN" dirty="0"/>
          </a:p>
          <a:p>
            <a:r>
              <a:rPr lang="en-US" altLang="zh-CN" dirty="0"/>
              <a:t>Flat is better than nested.     </a:t>
            </a:r>
            <a:endParaRPr lang="en-US" altLang="zh-CN" dirty="0"/>
          </a:p>
          <a:p>
            <a:r>
              <a:rPr lang="en-US" altLang="zh-CN" dirty="0"/>
              <a:t>Sparse is better than dense.     </a:t>
            </a:r>
            <a:endParaRPr lang="en-US" altLang="zh-CN" dirty="0"/>
          </a:p>
          <a:p>
            <a:r>
              <a:rPr lang="en-US" altLang="zh-CN" dirty="0"/>
              <a:t>Readability counts.     </a:t>
            </a:r>
            <a:endParaRPr lang="en-US" altLang="zh-CN" dirty="0"/>
          </a:p>
          <a:p>
            <a:r>
              <a:rPr lang="en-US" altLang="zh-CN" dirty="0"/>
              <a:t>Special cases aren't special enough to break the rules.     </a:t>
            </a:r>
            <a:endParaRPr lang="en-US" altLang="zh-CN" dirty="0"/>
          </a:p>
          <a:p>
            <a:r>
              <a:rPr lang="en-US" altLang="zh-CN" dirty="0"/>
              <a:t>Although practicality beats purity. Errors should never pass silently. Unless explicitly silenced.     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Zen of Python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/>
              <a:t>There should be one-- and preferably only one --obvious way to do it.     </a:t>
            </a:r>
            <a:endParaRPr lang="en-US" altLang="zh-CN" dirty="0"/>
          </a:p>
          <a:p>
            <a:r>
              <a:rPr lang="en-US" altLang="zh-CN" dirty="0"/>
              <a:t>Although that way may not be obvious at first unless you're Dutch.     </a:t>
            </a:r>
            <a:endParaRPr lang="en-US" altLang="zh-CN" dirty="0"/>
          </a:p>
          <a:p>
            <a:r>
              <a:rPr lang="en-US" altLang="zh-CN" dirty="0"/>
              <a:t>Now is better than never.     </a:t>
            </a:r>
            <a:endParaRPr lang="en-US" altLang="zh-CN" dirty="0"/>
          </a:p>
          <a:p>
            <a:r>
              <a:rPr lang="en-US" altLang="zh-CN" dirty="0"/>
              <a:t>Although never is often better than *right* now.     </a:t>
            </a:r>
            <a:endParaRPr lang="en-US" altLang="zh-CN" dirty="0"/>
          </a:p>
          <a:p>
            <a:r>
              <a:rPr lang="en-US" altLang="zh-CN" dirty="0"/>
              <a:t>If the implementation is hard to explain, it's a bad idea.     </a:t>
            </a:r>
            <a:endParaRPr lang="en-US" altLang="zh-CN" dirty="0"/>
          </a:p>
          <a:p>
            <a:r>
              <a:rPr lang="en-US" altLang="zh-CN" dirty="0"/>
              <a:t>If the implementation is easy to explain, it may be a good idea.     </a:t>
            </a:r>
            <a:endParaRPr lang="en-US" altLang="zh-CN" dirty="0"/>
          </a:p>
          <a:p>
            <a:r>
              <a:rPr lang="en-US" altLang="zh-CN" dirty="0"/>
              <a:t>Namespaces are one honking great idea -- let's do more of those!</a:t>
            </a:r>
            <a:endParaRPr lang="en-US" altLang="zh-CN" dirty="0"/>
          </a:p>
          <a:p>
            <a:r>
              <a:rPr lang="en-US" altLang="zh-CN" dirty="0"/>
              <a:t>In the face of ambiguity, refuse the temptation to guess.    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Understand NumPy --- Why NumPy?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Effective and efficient (written by C)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Especially when </a:t>
            </a:r>
            <a:r>
              <a:rPr lang="en-US" altLang="zh-CN" i="1" dirty="0"/>
              <a:t>n</a:t>
            </a:r>
            <a:r>
              <a:rPr lang="en-US" altLang="zh-CN" dirty="0"/>
              <a:t> (array length) is large.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‘ndarray’ is not restricted by GIL (Global Interpreter Lock).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Convenient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Numerical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54622" y="4698412"/>
            <a:ext cx="680987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NumPy = Numerical + Python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Understand NumPy --- Basic knowledge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</a:rPr>
              <a:t>NumPy’s main object is the </a:t>
            </a:r>
            <a:r>
              <a:rPr lang="en-US" altLang="zh-CN" b="1" i="0" dirty="0">
                <a:effectLst/>
              </a:rPr>
              <a:t>homogeneous multidimensional array</a:t>
            </a:r>
            <a:r>
              <a:rPr lang="en-US" altLang="zh-CN" b="0" i="1" dirty="0">
                <a:effectLst/>
              </a:rPr>
              <a:t>. </a:t>
            </a:r>
            <a:r>
              <a:rPr lang="en-US" altLang="zh-CN" b="0" dirty="0">
                <a:effectLst/>
              </a:rPr>
              <a:t>It is a table of elements (usually numbers), all of the </a:t>
            </a:r>
            <a:r>
              <a:rPr lang="en-US" altLang="zh-CN" b="1" i="0" dirty="0">
                <a:effectLst/>
              </a:rPr>
              <a:t>same type</a:t>
            </a:r>
            <a:r>
              <a:rPr lang="en-US" altLang="zh-CN" b="0" i="0" dirty="0">
                <a:effectLst/>
              </a:rPr>
              <a:t>, indexed by a tuple of non-negative integers.</a:t>
            </a:r>
            <a:endParaRPr lang="en-US" altLang="zh-CN" b="0" i="0" dirty="0">
              <a:effectLst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</a:rPr>
              <a:t>NumPy’s array class is called ‘</a:t>
            </a:r>
            <a:r>
              <a:rPr lang="en-US" altLang="zh-CN" b="1" i="0" dirty="0" err="1">
                <a:effectLst/>
              </a:rPr>
              <a:t>ndarray</a:t>
            </a:r>
            <a:r>
              <a:rPr lang="en-US" altLang="zh-CN" b="1" i="0" dirty="0">
                <a:effectLst/>
              </a:rPr>
              <a:t>’</a:t>
            </a:r>
            <a:r>
              <a:rPr lang="en-US" altLang="zh-CN" b="0" i="0" dirty="0">
                <a:effectLst/>
              </a:rPr>
              <a:t>. It is also known by the alias array.</a:t>
            </a:r>
            <a:endParaRPr lang="en-US" altLang="zh-CN" b="0" i="0" dirty="0">
              <a:effectLst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</a:rPr>
              <a:t>Note that </a:t>
            </a:r>
            <a:r>
              <a:rPr lang="en-US" altLang="zh-CN" b="0" i="0" dirty="0" err="1">
                <a:effectLst/>
              </a:rPr>
              <a:t>numpy.array</a:t>
            </a:r>
            <a:r>
              <a:rPr lang="en-US" altLang="zh-CN" b="0" i="0" dirty="0">
                <a:effectLst/>
              </a:rPr>
              <a:t> is </a:t>
            </a:r>
            <a:r>
              <a:rPr lang="en-US" altLang="zh-CN" b="1" i="0" dirty="0">
                <a:effectLst/>
              </a:rPr>
              <a:t>not the same as</a:t>
            </a:r>
            <a:r>
              <a:rPr lang="en-US" altLang="zh-CN" b="0" i="0" dirty="0">
                <a:effectLst/>
              </a:rPr>
              <a:t> the Standard Python Library class </a:t>
            </a:r>
            <a:r>
              <a:rPr lang="en-US" altLang="zh-CN" b="0" i="0" dirty="0" err="1">
                <a:effectLst/>
              </a:rPr>
              <a:t>array.array</a:t>
            </a:r>
            <a:endParaRPr lang="en-US" altLang="zh-CN" b="0" i="0" dirty="0"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i="0" dirty="0">
                <a:effectLst/>
              </a:rPr>
              <a:t>Installation</a:t>
            </a:r>
            <a:endParaRPr lang="en-US" altLang="zh-CN" i="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zh-CN" i="0" dirty="0">
                <a:effectLst/>
              </a:rPr>
              <a:t>Please refer to </a:t>
            </a:r>
            <a:r>
              <a:rPr lang="en-US" altLang="zh-CN" i="0" u="none" strike="noStrike" dirty="0">
                <a:effectLst/>
                <a:hlinkClick r:id="rId1"/>
              </a:rPr>
              <a:t>https://www.youtube.com/watch?v=2WL-XTl2QYI</a:t>
            </a:r>
            <a:endParaRPr lang="en-US" altLang="zh-CN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i="0" dirty="0">
                <a:effectLst/>
              </a:rPr>
              <a:t>Useful Shortcuts</a:t>
            </a:r>
            <a:endParaRPr lang="en-US" altLang="zh-CN" i="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zh-CN" i="0" dirty="0" err="1">
                <a:effectLst/>
                <a:hlinkClick r:id="rId2"/>
              </a:rPr>
              <a:t>git@github.com:ZhangChuye</a:t>
            </a:r>
            <a:r>
              <a:rPr lang="en-US" altLang="zh-CN" i="0" dirty="0">
                <a:effectLst/>
                <a:hlinkClick r:id="rId2"/>
              </a:rPr>
              <a:t>/</a:t>
            </a:r>
            <a:r>
              <a:rPr lang="en-US" altLang="zh-CN" i="0" dirty="0" err="1">
                <a:effectLst/>
                <a:hlinkClick r:id="rId2"/>
              </a:rPr>
              <a:t>numpy_quick_start.git</a:t>
            </a:r>
            <a:endParaRPr lang="en-US" altLang="zh-CN" b="1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i="0" dirty="0">
                <a:effectLst/>
              </a:rPr>
              <a:t>Website recommendation </a:t>
            </a:r>
            <a:endParaRPr lang="en-US" altLang="zh-CN" i="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zh-CN" b="0" i="0" u="sng" dirty="0">
                <a:effectLst/>
                <a:hlinkClick r:id="rId3"/>
              </a:rPr>
              <a:t>https://towardsdatascience.com/jypyter-notebook-shortcuts-bf0101a98330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Small Practice --- Jupyter notebook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Small Practice --- Ubuntu tricks</a:t>
            </a:r>
            <a:endParaRPr lang="zh-CN" altLang="en-US" b="1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1140" y="1825625"/>
            <a:ext cx="66490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52320"/>
            <a:ext cx="10515600" cy="232854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600" i="0" dirty="0">
                <a:effectLst/>
              </a:rPr>
              <a:t>Coding with me!</a:t>
            </a:r>
            <a:endParaRPr lang="en-US" altLang="zh-CN" sz="3600" i="0" dirty="0">
              <a:effectLst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altLang="zh-CN" sz="3600" i="0" dirty="0">
              <a:effectLst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Small Practice  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rma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2268</Words>
  <Application>WPS Presentation</Application>
  <PresentationFormat>宽屏</PresentationFormat>
  <Paragraphs>83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Microsoft YaHei</vt:lpstr>
      <vt:lpstr>Droid Sans Fallback</vt:lpstr>
      <vt:lpstr>Arial Unicode MS</vt:lpstr>
      <vt:lpstr>SimSun</vt:lpstr>
      <vt:lpstr>等线</vt:lpstr>
      <vt:lpstr>Gubbi</vt:lpstr>
      <vt:lpstr>OpenSymbol</vt:lpstr>
      <vt:lpstr>SimSun</vt:lpstr>
      <vt:lpstr>Office 主题​​</vt:lpstr>
      <vt:lpstr>NumPy Quick Start</vt:lpstr>
      <vt:lpstr>Overview</vt:lpstr>
      <vt:lpstr>The Zen of Python</vt:lpstr>
      <vt:lpstr>The Zen of Python</vt:lpstr>
      <vt:lpstr>Understand NumPy --- Why NumPy?</vt:lpstr>
      <vt:lpstr>Understand NumPy --- Basic knowledge </vt:lpstr>
      <vt:lpstr>Small Practice --- Jupyter notebook</vt:lpstr>
      <vt:lpstr>Small Practice --- Jupyter notebook</vt:lpstr>
      <vt:lpstr>Small Practice --- Array creation </vt:lpstr>
      <vt:lpstr>Keep Learning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chuye</dc:creator>
  <cp:lastModifiedBy>zhang</cp:lastModifiedBy>
  <cp:revision>45</cp:revision>
  <dcterms:created xsi:type="dcterms:W3CDTF">2023-04-26T18:06:38Z</dcterms:created>
  <dcterms:modified xsi:type="dcterms:W3CDTF">2023-04-26T18:06:38Z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