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9" r:id="rId3"/>
    <p:sldId id="260" r:id="rId4"/>
    <p:sldId id="261" r:id="rId5"/>
    <p:sldId id="262" r:id="rId6"/>
    <p:sldId id="341" r:id="rId7"/>
    <p:sldId id="343" r:id="rId8"/>
    <p:sldId id="308" r:id="rId9"/>
    <p:sldId id="309" r:id="rId10"/>
    <p:sldId id="310" r:id="rId11"/>
    <p:sldId id="311" r:id="rId12"/>
    <p:sldId id="345" r:id="rId13"/>
    <p:sldId id="346" r:id="rId14"/>
    <p:sldId id="347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314" r:id="rId23"/>
    <p:sldId id="315" r:id="rId24"/>
    <p:sldId id="344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01" r:id="rId38"/>
    <p:sldId id="312" r:id="rId39"/>
    <p:sldId id="273" r:id="rId40"/>
    <p:sldId id="313" r:id="rId41"/>
    <p:sldId id="333" r:id="rId42"/>
    <p:sldId id="357" r:id="rId43"/>
    <p:sldId id="358" r:id="rId44"/>
    <p:sldId id="350" r:id="rId45"/>
    <p:sldId id="352" r:id="rId46"/>
    <p:sldId id="360" r:id="rId47"/>
    <p:sldId id="359" r:id="rId48"/>
    <p:sldId id="351" r:id="rId49"/>
    <p:sldId id="361" r:id="rId50"/>
    <p:sldId id="362" r:id="rId51"/>
    <p:sldId id="364" r:id="rId52"/>
    <p:sldId id="356" r:id="rId53"/>
    <p:sldId id="354" r:id="rId54"/>
    <p:sldId id="365" r:id="rId55"/>
    <p:sldId id="34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49" autoAdjust="0"/>
  </p:normalViewPr>
  <p:slideViewPr>
    <p:cSldViewPr>
      <p:cViewPr varScale="1">
        <p:scale>
          <a:sx n="55" d="100"/>
          <a:sy n="55" d="100"/>
        </p:scale>
        <p:origin x="15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8468-37BD-4E14-B80B-B8BE2A42BC83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5EDDD-0029-409E-94D2-C84E2C56D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0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5EDDD-0029-409E-94D2-C84E2C56DAA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5CD0-23BB-4BC6-90D8-3D0C1BCFA2F4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0D26-848D-4242-BB96-EA83A1A80852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F5E0-DF0C-4A84-815D-82707E2B46D3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FDD8-5EF0-4B18-9902-EC9E1313946A}" type="datetime1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532D792-A77A-430B-BB02-2B55C89D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D101-DA0B-4763-995F-E91F35E90813}" type="datetime1">
              <a:rPr lang="en-US" smtClean="0"/>
              <a:t>1/26/2020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C2ABF-D535-46EE-8F5F-C5AD27A6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8C32DA6-87A8-426F-9A69-095BB34F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86CD6-03C9-4D4A-92D2-3AA994B81DB3}" type="datetime1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421E-5D0D-4B6F-AB7E-93F40094D991}" type="datetime1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F101-B34F-421D-B573-C332683CC8B5}" type="datetime1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8E61-6480-48E5-B380-76C84B551DB9}" type="datetime1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68F-B4A9-4FD0-A3E8-6721543D8AE3}" type="datetime1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707-EFAB-44F6-8E0E-792ECD1D9C0A}" type="datetime1">
              <a:rPr lang="en-US" smtClean="0"/>
              <a:t>1/26/2020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0F3CD6-D7BB-4896-A9D3-AB5F16C8AECB}" type="datetime1">
              <a:rPr lang="en-US" smtClean="0"/>
              <a:t>1/26/2020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bit-micropython.readthedocs.io/en/latest/displa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learn.sparkfun.com/tutorials/what-is-a-circuit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ed.linear1.org/why-do-i-need-a-resistor-with-an-led/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bit-micropython.readthedocs.io/en/latest/tutorials/music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library/index.html" TargetMode="External"/><Relationship Id="rId2" Type="http://schemas.openxmlformats.org/officeDocument/2006/relationships/hyperlink" Target="https://microbit-micropython.readthedocs.io/en/lat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Python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00A1B-3C60-4728-A148-207DA139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305800" cy="1143000"/>
          </a:xfrm>
        </p:spPr>
        <p:txBody>
          <a:bodyPr>
            <a:normAutofit fontScale="90000"/>
          </a:bodyPr>
          <a:lstStyle/>
          <a:p>
            <a:pPr marL="804863" indent="-804863" eaLnBrk="1" hangingPunct="1">
              <a:defRPr/>
            </a:pPr>
            <a:r>
              <a:rPr lang="en-US" sz="4000" dirty="0"/>
              <a:t>Displaying Output with the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4000" dirty="0"/>
              <a:t> Statement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57200" y="1828800"/>
            <a:ext cx="8001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Arial Black" pitchFamily="34" charset="0"/>
              </a:rPr>
              <a:t>Strings and String Literals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A </a:t>
            </a:r>
            <a:r>
              <a:rPr lang="en-US" sz="2400" u="sng" dirty="0">
                <a:solidFill>
                  <a:srgbClr val="FF0066"/>
                </a:solidFill>
              </a:rPr>
              <a:t>string</a:t>
            </a:r>
            <a:r>
              <a:rPr lang="en-US" sz="2400" dirty="0">
                <a:solidFill>
                  <a:srgbClr val="FF0066"/>
                </a:solidFill>
              </a:rPr>
              <a:t> </a:t>
            </a:r>
            <a:r>
              <a:rPr lang="en-US" sz="2400" dirty="0"/>
              <a:t>is a sequence of characters that is used as data.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When a string appears in the code of a program, it is called a </a:t>
            </a:r>
            <a:r>
              <a:rPr lang="en-US" sz="2400" u="sng" dirty="0">
                <a:solidFill>
                  <a:srgbClr val="FF0066"/>
                </a:solidFill>
              </a:rPr>
              <a:t>string literal</a:t>
            </a:r>
            <a:r>
              <a:rPr lang="en-US" sz="2400" dirty="0"/>
              <a:t>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In Python, single-quotes (‘) or double-quotes (“) can be used to enclose string literals.</a:t>
            </a:r>
          </a:p>
          <a:p>
            <a:pPr>
              <a:spcBef>
                <a:spcPct val="50000"/>
              </a:spcBef>
            </a:pPr>
            <a:endParaRPr lang="en-US" sz="2400" u="sng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</a:pPr>
            <a:endParaRPr lang="en-US" sz="2400" dirty="0">
              <a:latin typeface="Arial Blac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157A4-743C-4CB5-B3DA-2F5F211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1143000"/>
          </a:xfrm>
        </p:spPr>
        <p:txBody>
          <a:bodyPr>
            <a:normAutofit fontScale="90000"/>
          </a:bodyPr>
          <a:lstStyle/>
          <a:p>
            <a:pPr marL="804863" indent="-804863" eaLnBrk="1" hangingPunct="1">
              <a:defRPr/>
            </a:pPr>
            <a:r>
              <a:rPr lang="en-US" sz="4000" dirty="0"/>
              <a:t>Displaying Output with the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4000" dirty="0"/>
              <a:t> Statement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8077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Strings and String Literals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n-lt"/>
              </a:rPr>
              <a:t>If a string literal contains either a single-quote or apostrophe, then enclose the string literal in double-quotes. 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n-lt"/>
              </a:rPr>
              <a:t>If a string literal contains a double-quote, then enclose the string literal in single-quotes.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n-lt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590800" y="3321843"/>
            <a:ext cx="2357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print ("don't hesitate")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90800" y="5410200"/>
            <a:ext cx="378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print ('my favorite class is "INFO 697"')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53397-BCC0-451B-A28A-B30542EF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EE92-7A91-43AA-B807-D5273EC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Output on the M:B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9BFD-350D-432C-9585-8E5EC59B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Display</a:t>
            </a:r>
          </a:p>
          <a:p>
            <a:pPr lvl="1"/>
            <a:r>
              <a:rPr lang="en-US" sz="2400" dirty="0"/>
              <a:t>This </a:t>
            </a:r>
            <a:r>
              <a:rPr lang="en-US" sz="2400" b="1" dirty="0"/>
              <a:t>module</a:t>
            </a:r>
            <a:r>
              <a:rPr lang="en-US" sz="2400" dirty="0"/>
              <a:t> controls the 5×5 LED display on the front of your board. </a:t>
            </a:r>
          </a:p>
          <a:p>
            <a:pPr lvl="1"/>
            <a:r>
              <a:rPr lang="en-US" sz="2400" dirty="0"/>
              <a:t>It can be used to display images, animations and even text.</a:t>
            </a:r>
          </a:p>
          <a:p>
            <a:r>
              <a:rPr lang="en-US" sz="2400" dirty="0"/>
              <a:t>Some useful </a:t>
            </a:r>
            <a:r>
              <a:rPr lang="en-US" sz="2400" b="1" dirty="0"/>
              <a:t>functions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microbit.display.scroll</a:t>
            </a:r>
            <a:r>
              <a:rPr lang="en-US" sz="2400" dirty="0"/>
              <a:t>(value,</a:t>
            </a:r>
            <a:r>
              <a:rPr lang="en-US" sz="2400" i="1" dirty="0"/>
              <a:t> delay=150, *, wait=True, loop=False, monospace=False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microbit.display.show</a:t>
            </a:r>
            <a:r>
              <a:rPr lang="en-US" sz="2400" dirty="0"/>
              <a:t>(image)</a:t>
            </a:r>
          </a:p>
          <a:p>
            <a:pPr lvl="1"/>
            <a:r>
              <a:rPr lang="en-US" sz="2400" dirty="0" err="1"/>
              <a:t>microbit.display.clear</a:t>
            </a:r>
            <a:r>
              <a:rPr lang="en-US" sz="2400" dirty="0"/>
              <a:t>()</a:t>
            </a:r>
          </a:p>
          <a:p>
            <a:r>
              <a:rPr lang="en-US" sz="2400" dirty="0"/>
              <a:t>Full reference: </a:t>
            </a:r>
            <a:r>
              <a:rPr lang="en-US" sz="2400" dirty="0">
                <a:hlinkClick r:id="rId2"/>
              </a:rPr>
              <a:t>https://microbit-micropython.readthedocs.io/en/latest/display.html</a:t>
            </a:r>
            <a:r>
              <a:rPr lang="en-US" sz="2400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B413-FA11-4393-82E7-DB8D7AC8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62B-0570-4CC4-AFE0-C7BA7031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7A3C-FFDA-42F4-94A5-C5372883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function</a:t>
            </a:r>
            <a:r>
              <a:rPr lang="en-US" sz="2800" dirty="0"/>
              <a:t> is a named container for a block of code</a:t>
            </a:r>
          </a:p>
          <a:p>
            <a:pPr lvl="1"/>
            <a:r>
              <a:rPr lang="en-US" sz="2800" dirty="0"/>
              <a:t>Typically code you want to easily reuse!</a:t>
            </a:r>
          </a:p>
          <a:p>
            <a:r>
              <a:rPr lang="en-US" sz="2800" dirty="0"/>
              <a:t>An </a:t>
            </a:r>
            <a:r>
              <a:rPr lang="en-US" sz="2800" b="1" dirty="0"/>
              <a:t>argument</a:t>
            </a:r>
            <a:r>
              <a:rPr lang="en-US" sz="2800" dirty="0"/>
              <a:t> is a way of passing data into a function</a:t>
            </a:r>
          </a:p>
          <a:p>
            <a:r>
              <a:rPr lang="en-US" sz="2800" dirty="0" err="1"/>
              <a:t>Microbit</a:t>
            </a:r>
            <a:r>
              <a:rPr lang="en-US" sz="2800" dirty="0"/>
              <a:t> </a:t>
            </a:r>
            <a:r>
              <a:rPr lang="en-US" sz="2800" b="1" dirty="0"/>
              <a:t>built-in</a:t>
            </a:r>
            <a:r>
              <a:rPr lang="en-US" sz="2800" dirty="0"/>
              <a:t> function examples:</a:t>
            </a:r>
          </a:p>
          <a:p>
            <a:pPr marL="411480" lvl="1" indent="0">
              <a:buNone/>
            </a:pPr>
            <a:r>
              <a:rPr lang="en-US" sz="2600" dirty="0" err="1"/>
              <a:t>microbit.display.show</a:t>
            </a:r>
            <a:r>
              <a:rPr lang="en-US" sz="2600" dirty="0"/>
              <a:t>(image)</a:t>
            </a:r>
          </a:p>
          <a:p>
            <a:pPr lvl="2"/>
            <a:r>
              <a:rPr lang="en-US" sz="2400" dirty="0"/>
              <a:t>This function has one required argument - </a:t>
            </a:r>
            <a:r>
              <a:rPr lang="en-US" sz="2400" i="1" dirty="0"/>
              <a:t>image</a:t>
            </a:r>
          </a:p>
          <a:p>
            <a:pPr marL="411480" lvl="1" indent="0">
              <a:buNone/>
            </a:pPr>
            <a:r>
              <a:rPr lang="en-US" sz="2600" dirty="0" err="1"/>
              <a:t>microbit.display.clear</a:t>
            </a:r>
            <a:r>
              <a:rPr lang="en-US" sz="2600" dirty="0"/>
              <a:t>()</a:t>
            </a:r>
          </a:p>
          <a:p>
            <a:pPr lvl="2"/>
            <a:r>
              <a:rPr lang="en-US" sz="2400" dirty="0"/>
              <a:t>This function has no arguments</a:t>
            </a:r>
          </a:p>
          <a:p>
            <a:endParaRPr lang="en-US" sz="2800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C9CE-008E-4735-A252-DBCDDDDE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71B1-A090-45F0-B856-D6A76A76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2BB2-25EA-4A22-A5D2-9851B07C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Functions</a:t>
            </a:r>
            <a:r>
              <a:rPr lang="en-US" sz="3200" dirty="0"/>
              <a:t> contain blocks of code…</a:t>
            </a:r>
          </a:p>
          <a:p>
            <a:r>
              <a:rPr lang="en-US" sz="3200" b="1" dirty="0"/>
              <a:t>Modules</a:t>
            </a:r>
            <a:r>
              <a:rPr lang="en-US" sz="3200" dirty="0"/>
              <a:t> are groups of functions</a:t>
            </a:r>
          </a:p>
          <a:p>
            <a:pPr lvl="1"/>
            <a:r>
              <a:rPr lang="en-US" sz="2800" dirty="0"/>
              <a:t>To use modules, we can use either the </a:t>
            </a:r>
            <a:r>
              <a:rPr lang="en-US" sz="2800" b="1" dirty="0"/>
              <a:t>import</a:t>
            </a:r>
            <a:r>
              <a:rPr lang="en-US" sz="2800" dirty="0"/>
              <a:t> or the </a:t>
            </a:r>
            <a:r>
              <a:rPr lang="en-US" sz="2800" b="1" dirty="0"/>
              <a:t>from</a:t>
            </a:r>
            <a:r>
              <a:rPr lang="en-US" sz="2800" dirty="0"/>
              <a:t> keyword</a:t>
            </a:r>
          </a:p>
          <a:p>
            <a:r>
              <a:rPr lang="en-US" sz="3200" dirty="0"/>
              <a:t>To be able to use all the </a:t>
            </a:r>
            <a:r>
              <a:rPr lang="en-US" sz="3200" dirty="0" err="1"/>
              <a:t>Micro:Bit</a:t>
            </a:r>
            <a:r>
              <a:rPr lang="en-US" sz="3200" dirty="0"/>
              <a:t> functions, we first import the </a:t>
            </a:r>
            <a:r>
              <a:rPr lang="en-US" sz="3200" dirty="0" err="1"/>
              <a:t>Micro:Bit</a:t>
            </a:r>
            <a:r>
              <a:rPr lang="en-US" sz="3200" dirty="0"/>
              <a:t> library:</a:t>
            </a:r>
          </a:p>
          <a:p>
            <a:pPr marL="411480" lvl="1" indent="0">
              <a:buNone/>
            </a:pPr>
            <a:r>
              <a:rPr lang="en-US" sz="2800" dirty="0"/>
              <a:t>		from </a:t>
            </a:r>
            <a:r>
              <a:rPr lang="en-US" sz="2800" dirty="0" err="1"/>
              <a:t>microbit</a:t>
            </a:r>
            <a:r>
              <a:rPr lang="en-US" sz="2800" dirty="0"/>
              <a:t> import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EC555-089F-4123-84B6-4A401ACC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5" name="Rectangle 3"/>
          <p:cNvGrpSpPr>
            <a:grpSpLocks/>
          </p:cNvGrpSpPr>
          <p:nvPr/>
        </p:nvGrpSpPr>
        <p:grpSpPr bwMode="auto">
          <a:xfrm>
            <a:off x="1365250" y="2736850"/>
            <a:ext cx="6492875" cy="2146300"/>
            <a:chOff x="860" y="1724"/>
            <a:chExt cx="4090" cy="1352"/>
          </a:xfrm>
        </p:grpSpPr>
        <p:pic>
          <p:nvPicPr>
            <p:cNvPr id="10246" name="Rectangl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1724"/>
              <a:ext cx="4090" cy="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864" y="1728"/>
              <a:ext cx="4080" cy="1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3200" b="1" dirty="0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dirty="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3200" dirty="0">
                  <a:latin typeface="Tekton Pro" pitchFamily="34" charset="0"/>
                </a:rPr>
                <a:t>A variable is a name that represents a value stored in the computer’s memory.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50" dirty="0">
                <a:latin typeface="Calibri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07985-3F3F-41E0-A95E-D6D56A4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7696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Creating Variables with Assignment Statements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800" kern="0" dirty="0">
              <a:latin typeface="Arial Black" pitchFamily="34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b="1" i="1" u="sng" kern="0" dirty="0">
                <a:solidFill>
                  <a:srgbClr val="FF0000"/>
                </a:solidFill>
                <a:latin typeface="+mn-lt"/>
              </a:rPr>
              <a:t>Assignment Statement</a:t>
            </a:r>
          </a:p>
          <a:p>
            <a:pPr marL="53975" lvl="3" indent="1588" algn="ctr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b="1" i="1" kern="0" dirty="0">
                <a:latin typeface="Arial Narrow" pitchFamily="34" charset="0"/>
              </a:rPr>
              <a:t>variable = expression</a:t>
            </a:r>
          </a:p>
          <a:p>
            <a:pPr marL="463550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+mn-lt"/>
              </a:rPr>
              <a:t> </a:t>
            </a:r>
          </a:p>
          <a:p>
            <a:pPr marL="914400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i="1" kern="0" dirty="0">
                <a:latin typeface="Arial Narrow" pitchFamily="34" charset="0"/>
              </a:rPr>
              <a:t>variable</a:t>
            </a:r>
            <a:r>
              <a:rPr lang="en-US" sz="2000" b="1" kern="0" dirty="0">
                <a:latin typeface="Arial Narrow" pitchFamily="34" charset="0"/>
              </a:rPr>
              <a:t> 		name of the variable</a:t>
            </a:r>
          </a:p>
          <a:p>
            <a:pPr marL="914400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i="1" kern="0" dirty="0">
                <a:latin typeface="Arial Narrow" pitchFamily="34" charset="0"/>
              </a:rPr>
              <a:t>=</a:t>
            </a:r>
            <a:r>
              <a:rPr lang="en-US" sz="2000" b="1" kern="0" dirty="0">
                <a:latin typeface="Arial Narrow" pitchFamily="34" charset="0"/>
              </a:rPr>
              <a:t> 		assignment operator</a:t>
            </a:r>
          </a:p>
          <a:p>
            <a:pPr marL="914400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i="1" kern="0" dirty="0">
                <a:latin typeface="Arial Narrow" pitchFamily="34" charset="0"/>
              </a:rPr>
              <a:t>expression</a:t>
            </a:r>
            <a:r>
              <a:rPr lang="en-US" sz="2000" b="1" kern="0" dirty="0">
                <a:latin typeface="Arial Narrow" pitchFamily="34" charset="0"/>
              </a:rPr>
              <a:t> 	value or piece of code that results in a value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57200" y="5334000"/>
            <a:ext cx="320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ea typeface="ＭＳ Ｐゴシック" charset="-128"/>
              </a:rPr>
              <a:t>The age variable references the value 25</a:t>
            </a:r>
          </a:p>
        </p:txBody>
      </p:sp>
      <p:pic>
        <p:nvPicPr>
          <p:cNvPr id="11271" name="Picture 8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562600"/>
            <a:ext cx="429418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F62DF-7DEB-4A53-AF28-CEC4AFCA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3200" kern="0" dirty="0">
                <a:latin typeface="Arial Black" pitchFamily="34" charset="0"/>
              </a:rPr>
              <a:t>Variable Naming Rules</a:t>
            </a:r>
          </a:p>
          <a:p>
            <a:pPr marL="463550" lvl="3" indent="-407988" eaLnBrk="1" hangingPunct="1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kern="0" dirty="0">
                <a:latin typeface="+mn-lt"/>
              </a:rPr>
              <a:t>Can not use Python key words</a:t>
            </a:r>
          </a:p>
          <a:p>
            <a:pPr marL="463550" lvl="3" indent="-407988" eaLnBrk="1" hangingPunct="1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kern="0" dirty="0">
                <a:latin typeface="+mn-lt"/>
              </a:rPr>
              <a:t>Can not contain spaces</a:t>
            </a:r>
          </a:p>
          <a:p>
            <a:pPr marL="463550" lvl="3" indent="-407988" eaLnBrk="1" hangingPunct="1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kern="0" dirty="0">
                <a:latin typeface="+mn-lt"/>
              </a:rPr>
              <a:t>First character must be one of the letters </a:t>
            </a:r>
            <a:r>
              <a:rPr lang="en-US" sz="2400" i="1" kern="0" dirty="0">
                <a:latin typeface="Arial Narrow" pitchFamily="34" charset="0"/>
              </a:rPr>
              <a:t>a</a:t>
            </a:r>
            <a:r>
              <a:rPr lang="en-US" sz="2400" kern="0" dirty="0">
                <a:latin typeface="+mn-lt"/>
              </a:rPr>
              <a:t> through </a:t>
            </a:r>
            <a:r>
              <a:rPr lang="en-US" sz="2400" i="1" kern="0" dirty="0">
                <a:latin typeface="Arial Narrow" pitchFamily="34" charset="0"/>
              </a:rPr>
              <a:t>z</a:t>
            </a:r>
            <a:r>
              <a:rPr lang="en-US" sz="2400" kern="0" dirty="0">
                <a:latin typeface="+mn-lt"/>
              </a:rPr>
              <a:t>, </a:t>
            </a:r>
            <a:r>
              <a:rPr lang="en-US" sz="2400" i="1" kern="0" dirty="0">
                <a:latin typeface="Arial Narrow" pitchFamily="34" charset="0"/>
              </a:rPr>
              <a:t>A</a:t>
            </a:r>
            <a:r>
              <a:rPr lang="en-US" sz="2400" kern="0" dirty="0">
                <a:latin typeface="+mn-lt"/>
              </a:rPr>
              <a:t> through </a:t>
            </a:r>
            <a:r>
              <a:rPr lang="en-US" sz="2400" i="1" kern="0" dirty="0">
                <a:latin typeface="Arial Narrow" pitchFamily="34" charset="0"/>
              </a:rPr>
              <a:t>Z</a:t>
            </a:r>
            <a:r>
              <a:rPr lang="en-US" sz="2400" kern="0" dirty="0">
                <a:latin typeface="+mn-lt"/>
              </a:rPr>
              <a:t>, or an underscore character(_)</a:t>
            </a:r>
          </a:p>
          <a:p>
            <a:pPr marL="463550" lvl="3" indent="-407988" eaLnBrk="1" hangingPunct="1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kern="0" dirty="0">
                <a:latin typeface="+mn-lt"/>
              </a:rPr>
              <a:t>After the first character use letters </a:t>
            </a:r>
            <a:r>
              <a:rPr lang="en-US" sz="2400" i="1" kern="0" dirty="0">
                <a:latin typeface="Arial Narrow" pitchFamily="34" charset="0"/>
              </a:rPr>
              <a:t>a</a:t>
            </a:r>
            <a:r>
              <a:rPr lang="en-US" sz="2400" kern="0" dirty="0">
                <a:latin typeface="+mn-lt"/>
              </a:rPr>
              <a:t> through </a:t>
            </a:r>
            <a:r>
              <a:rPr lang="en-US" sz="2400" i="1" kern="0" dirty="0">
                <a:latin typeface="Arial Narrow" pitchFamily="34" charset="0"/>
              </a:rPr>
              <a:t>z</a:t>
            </a:r>
            <a:r>
              <a:rPr lang="en-US" sz="2400" kern="0" dirty="0">
                <a:latin typeface="+mn-lt"/>
              </a:rPr>
              <a:t>, </a:t>
            </a:r>
            <a:r>
              <a:rPr lang="en-US" sz="2400" i="1" kern="0" dirty="0">
                <a:latin typeface="Arial Narrow" pitchFamily="34" charset="0"/>
              </a:rPr>
              <a:t>A</a:t>
            </a:r>
            <a:r>
              <a:rPr lang="en-US" sz="2400" kern="0" dirty="0">
                <a:latin typeface="+mn-lt"/>
              </a:rPr>
              <a:t> through </a:t>
            </a:r>
            <a:r>
              <a:rPr lang="en-US" sz="2400" i="1" kern="0" dirty="0">
                <a:latin typeface="Arial Narrow" pitchFamily="34" charset="0"/>
              </a:rPr>
              <a:t>Z</a:t>
            </a:r>
            <a:r>
              <a:rPr lang="en-US" sz="2400" kern="0" dirty="0">
                <a:latin typeface="+mn-lt"/>
              </a:rPr>
              <a:t>, digits </a:t>
            </a:r>
            <a:r>
              <a:rPr lang="en-US" sz="2400" i="1" kern="0" dirty="0">
                <a:latin typeface="Arial Narrow" pitchFamily="34" charset="0"/>
              </a:rPr>
              <a:t>0</a:t>
            </a:r>
            <a:r>
              <a:rPr lang="en-US" sz="2400" kern="0" dirty="0">
                <a:latin typeface="+mn-lt"/>
              </a:rPr>
              <a:t> through </a:t>
            </a:r>
            <a:r>
              <a:rPr lang="en-US" sz="2400" i="1" kern="0" dirty="0">
                <a:latin typeface="Arial Narrow" pitchFamily="34" charset="0"/>
              </a:rPr>
              <a:t>9</a:t>
            </a:r>
            <a:r>
              <a:rPr lang="en-US" sz="2400" kern="0" dirty="0">
                <a:latin typeface="+mn-lt"/>
              </a:rPr>
              <a:t>, or underscore</a:t>
            </a:r>
          </a:p>
          <a:p>
            <a:pPr marL="463550" lvl="3" indent="-407988" eaLnBrk="1" hangingPunct="1">
              <a:spcBef>
                <a:spcPts val="12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400" kern="0" dirty="0">
                <a:latin typeface="+mn-lt"/>
              </a:rPr>
              <a:t>Uppercase and lowercase characters are distinct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3200" kern="0" dirty="0">
              <a:latin typeface="Arial Black" pitchFamily="34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3200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32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3200" kern="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D4F13-7CCA-40B7-A950-8B96F0A4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D5FF-8F19-40FA-B155-8947B86B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 readability use one of the below styles for multiword variable name:</a:t>
            </a:r>
          </a:p>
          <a:p>
            <a:r>
              <a:rPr lang="en-US" sz="2400" dirty="0"/>
              <a:t>Use the underscore character to represent a space, aka “</a:t>
            </a:r>
            <a:r>
              <a:rPr lang="en-US" sz="2400" dirty="0" err="1"/>
              <a:t>snake_case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 err="1"/>
              <a:t>gross_pay</a:t>
            </a:r>
            <a:endParaRPr lang="en-US" sz="2400" dirty="0"/>
          </a:p>
          <a:p>
            <a:pPr lvl="1"/>
            <a:r>
              <a:rPr lang="en-US" sz="2400" dirty="0" err="1"/>
              <a:t>hot_dogs_sold_today</a:t>
            </a:r>
            <a:endParaRPr lang="en-US" sz="2400" dirty="0"/>
          </a:p>
          <a:p>
            <a:r>
              <a:rPr lang="en-US" sz="2400" dirty="0"/>
              <a:t>Or use “camelCase” with words uppercased</a:t>
            </a:r>
          </a:p>
          <a:p>
            <a:pPr lvl="1"/>
            <a:r>
              <a:rPr lang="en-US" sz="2400" dirty="0" err="1"/>
              <a:t>grossPay</a:t>
            </a:r>
            <a:endParaRPr lang="en-US" sz="2400" dirty="0"/>
          </a:p>
          <a:p>
            <a:pPr lvl="1"/>
            <a:r>
              <a:rPr lang="en-US" sz="2400" dirty="0" err="1"/>
              <a:t>hotDogsSoldToday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/>
              <a:t>Most importantly – stick to the convention used by your peers or the existing codebase!</a:t>
            </a:r>
          </a:p>
          <a:p>
            <a:endParaRPr lang="en-US" sz="24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1F78-6505-4669-86F7-584DA3F6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Variable Naming Rules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15366" name="TextBox 4"/>
          <p:cNvSpPr txBox="1">
            <a:spLocks noChangeArrowheads="1"/>
          </p:cNvSpPr>
          <p:nvPr/>
        </p:nvSpPr>
        <p:spPr bwMode="auto">
          <a:xfrm>
            <a:off x="381000" y="28194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/>
              <a:t>Sample variable names</a:t>
            </a:r>
          </a:p>
        </p:txBody>
      </p:sp>
      <p:pic>
        <p:nvPicPr>
          <p:cNvPr id="15367" name="Picture 8" descr="tbl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8184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09AD2-BF4D-414E-9028-F9B53934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is:</a:t>
            </a:r>
          </a:p>
          <a:p>
            <a:pPr lvl="1"/>
            <a:r>
              <a:rPr lang="en-US" sz="2800" dirty="0"/>
              <a:t>A general purpose, high-level programming language</a:t>
            </a:r>
          </a:p>
          <a:p>
            <a:r>
              <a:rPr lang="en-US" sz="2800" dirty="0"/>
              <a:t>It’s design philosophy emphasizes:</a:t>
            </a:r>
          </a:p>
          <a:p>
            <a:pPr lvl="1"/>
            <a:r>
              <a:rPr lang="en-US" sz="2800" dirty="0"/>
              <a:t>Code readability</a:t>
            </a:r>
          </a:p>
          <a:p>
            <a:pPr lvl="1"/>
            <a:r>
              <a:rPr lang="en-US" sz="2800" dirty="0"/>
              <a:t>Ease of learning</a:t>
            </a:r>
          </a:p>
          <a:p>
            <a:r>
              <a:rPr lang="en-US" sz="2800" dirty="0"/>
              <a:t>Comes with a large and comprehensive standard library</a:t>
            </a:r>
          </a:p>
        </p:txBody>
      </p:sp>
      <p:pic>
        <p:nvPicPr>
          <p:cNvPr id="4098" name="Picture 2" descr="http://www.cis.upenn.edu/~lhuang3/cse399-python/images/smilingpyth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1114" y="10886"/>
            <a:ext cx="2133600" cy="21336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D449-FB37-4080-B1A4-2C01E749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Displaying Multiple Items with the </a:t>
            </a:r>
            <a:r>
              <a:rPr lang="en-US" sz="2600" kern="0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600" kern="0" dirty="0">
                <a:latin typeface="Arial Black" pitchFamily="34" charset="0"/>
              </a:rPr>
              <a:t> Statement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Use a comma to separate the items.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38200" y="3487737"/>
            <a:ext cx="6400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#this program demonstrates a variable</a:t>
            </a:r>
          </a:p>
          <a:p>
            <a:endParaRPr lang="en-US" sz="2400" dirty="0"/>
          </a:p>
          <a:p>
            <a:r>
              <a:rPr lang="en-US" sz="2400" dirty="0"/>
              <a:t>room = 503</a:t>
            </a:r>
          </a:p>
          <a:p>
            <a:endParaRPr lang="en-US" sz="2400" dirty="0"/>
          </a:p>
          <a:p>
            <a:r>
              <a:rPr lang="en-US" sz="2400" dirty="0"/>
              <a:t>print ("I am staying in room number ", room)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92AD6-0290-4261-A60B-684656DF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420812"/>
            <a:ext cx="8077200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Variable Reassignment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Variables are called “variables” because they can reference different values while a program is running.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17415" name="TextBox 4"/>
          <p:cNvSpPr txBox="1">
            <a:spLocks noChangeArrowheads="1"/>
          </p:cNvSpPr>
          <p:nvPr/>
        </p:nvSpPr>
        <p:spPr bwMode="auto">
          <a:xfrm>
            <a:off x="6096000" y="3048000"/>
            <a:ext cx="2286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/>
              <a:t>  </a:t>
            </a:r>
            <a:r>
              <a:rPr lang="en-US"/>
              <a:t>Variable reassignment </a:t>
            </a:r>
            <a:br>
              <a:rPr lang="en-US"/>
            </a:br>
            <a:endParaRPr lang="en-US"/>
          </a:p>
          <a:p>
            <a:endParaRPr lang="en-US">
              <a:ea typeface="ＭＳ Ｐゴシック" charset="-128"/>
            </a:endParaRPr>
          </a:p>
        </p:txBody>
      </p:sp>
      <p:pic>
        <p:nvPicPr>
          <p:cNvPr id="17416" name="Picture 11" descr="fig02_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45" y="3941762"/>
            <a:ext cx="2570092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304800" y="3124200"/>
            <a:ext cx="5867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#This program demonstrates variable reassignment</a:t>
            </a:r>
          </a:p>
          <a:p>
            <a:r>
              <a:rPr lang="en-US" dirty="0"/>
              <a:t>#Assign a value to the dollars variable</a:t>
            </a:r>
          </a:p>
          <a:p>
            <a:endParaRPr lang="en-US" dirty="0"/>
          </a:p>
          <a:p>
            <a:r>
              <a:rPr lang="en-US" dirty="0"/>
              <a:t>dollars = 2.75</a:t>
            </a:r>
          </a:p>
          <a:p>
            <a:r>
              <a:rPr lang="en-US" dirty="0"/>
              <a:t>print ("I have", dollars, "in my account.")</a:t>
            </a:r>
          </a:p>
          <a:p>
            <a:endParaRPr lang="en-US" dirty="0"/>
          </a:p>
          <a:p>
            <a:r>
              <a:rPr lang="en-US" dirty="0"/>
              <a:t>#Reassign dollars so it represents a different value</a:t>
            </a:r>
          </a:p>
          <a:p>
            <a:endParaRPr lang="en-US" dirty="0"/>
          </a:p>
          <a:p>
            <a:r>
              <a:rPr lang="en-US" dirty="0"/>
              <a:t>dollars = 99.95</a:t>
            </a:r>
          </a:p>
          <a:p>
            <a:r>
              <a:rPr lang="en-US" dirty="0"/>
              <a:t>print ("I have", dollars, "in my account.")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27171-80A2-4112-BA8D-E64CF196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Numeric Data Types and Literals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A number that is written into a program’s code is called a </a:t>
            </a:r>
            <a:r>
              <a:rPr lang="en-US" sz="2600" i="1" u="sng" kern="0" dirty="0">
                <a:solidFill>
                  <a:srgbClr val="FF0000"/>
                </a:solidFill>
                <a:latin typeface="+mj-lt"/>
              </a:rPr>
              <a:t>numeric literal</a:t>
            </a:r>
            <a:r>
              <a:rPr lang="en-US" sz="2600" kern="0" dirty="0">
                <a:latin typeface="+mj-lt"/>
              </a:rPr>
              <a:t>.</a:t>
            </a:r>
          </a:p>
          <a:p>
            <a:pPr marL="463550" lvl="3" indent="-4079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kern="0" dirty="0">
                <a:latin typeface="+mj-lt"/>
              </a:rPr>
              <a:t>A numeric literal that is written as a whole number with no decimal point is considered an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+mj-lt"/>
              </a:rPr>
              <a:t>.</a:t>
            </a:r>
          </a:p>
          <a:p>
            <a:pPr marL="1427163" lvl="5" indent="-457200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For example: </a:t>
            </a:r>
          </a:p>
          <a:p>
            <a:pPr marL="1377950" lvl="5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7124, 503, and -9</a:t>
            </a:r>
          </a:p>
          <a:p>
            <a:pPr marL="1377950" lvl="5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463550" lvl="3" indent="-4079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kern="0" dirty="0">
                <a:latin typeface="+mj-lt"/>
              </a:rPr>
              <a:t>A numeric literal that is written with a decimal point is considered a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+mj-lt"/>
              </a:rPr>
              <a:t>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5181600"/>
            <a:ext cx="3886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5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For example: </a:t>
            </a:r>
          </a:p>
          <a:p>
            <a:pPr marL="519113" lvl="5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000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1.5, 3.1415, and 5.0</a:t>
            </a:r>
            <a:endParaRPr lang="en-US" sz="2600" kern="0" dirty="0">
              <a:ea typeface="ヒラギノ角ゴ Pro W3" pitchFamily="-48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CCFC0-00AD-401D-B5C2-BBFC4CA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Storing Strings with the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600" kern="0" dirty="0">
                <a:latin typeface="Arial Black" pitchFamily="34" charset="0"/>
              </a:rPr>
              <a:t> Data Type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The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600" kern="0" dirty="0">
                <a:latin typeface="+mj-lt"/>
              </a:rPr>
              <a:t> data type is used to store strings in memory.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838200" y="2971800"/>
            <a:ext cx="74676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#Create variables to reference two strings</a:t>
            </a:r>
          </a:p>
          <a:p>
            <a:endParaRPr lang="en-US" dirty="0"/>
          </a:p>
          <a:p>
            <a:r>
              <a:rPr lang="en-US" dirty="0" err="1"/>
              <a:t>first_name</a:t>
            </a:r>
            <a:r>
              <a:rPr lang="en-US" dirty="0"/>
              <a:t> = "Kate"</a:t>
            </a:r>
          </a:p>
          <a:p>
            <a:r>
              <a:rPr lang="en-US" dirty="0" err="1"/>
              <a:t>last_name</a:t>
            </a:r>
            <a:r>
              <a:rPr lang="en-US" dirty="0"/>
              <a:t> = "Smith"</a:t>
            </a:r>
          </a:p>
          <a:p>
            <a:endParaRPr lang="en-US" dirty="0"/>
          </a:p>
          <a:p>
            <a:r>
              <a:rPr lang="en-US" dirty="0"/>
              <a:t>#Display the values referenced by the variables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48B83-9010-4247-86D6-342BE312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F25B-E493-41E5-8E72-16018682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or Numeric Data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CFA1-2863-4A15-A107-87628A7F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phone number</a:t>
            </a:r>
          </a:p>
          <a:p>
            <a:r>
              <a:rPr lang="en-US" sz="3200" dirty="0"/>
              <a:t>An area code</a:t>
            </a:r>
          </a:p>
          <a:p>
            <a:r>
              <a:rPr lang="en-US" sz="3200" dirty="0"/>
              <a:t>The current temperature</a:t>
            </a:r>
          </a:p>
          <a:p>
            <a:r>
              <a:rPr lang="en-US" sz="3200" dirty="0"/>
              <a:t>A social security number</a:t>
            </a:r>
          </a:p>
          <a:p>
            <a:r>
              <a:rPr lang="en-US" sz="3200" dirty="0"/>
              <a:t>A zip code</a:t>
            </a:r>
          </a:p>
          <a:p>
            <a:endParaRPr lang="en-US" sz="3200" dirty="0"/>
          </a:p>
          <a:p>
            <a:r>
              <a:rPr lang="en-US" sz="3200" i="1" dirty="0"/>
              <a:t>Tip – if it’s data you would </a:t>
            </a:r>
            <a:r>
              <a:rPr lang="en-US" sz="3200" b="1" i="1" dirty="0"/>
              <a:t>not</a:t>
            </a:r>
            <a:r>
              <a:rPr lang="en-US" sz="3200" i="1" dirty="0"/>
              <a:t> use in a mathematical calculation it’s probably a string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59BEB-38FE-4579-B4FD-2234FDC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Calculations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1" name="Rectangle 3"/>
          <p:cNvGrpSpPr>
            <a:grpSpLocks/>
          </p:cNvGrpSpPr>
          <p:nvPr/>
        </p:nvGrpSpPr>
        <p:grpSpPr bwMode="auto">
          <a:xfrm>
            <a:off x="1365250" y="2736850"/>
            <a:ext cx="6492875" cy="2146300"/>
            <a:chOff x="860" y="1724"/>
            <a:chExt cx="4090" cy="1352"/>
          </a:xfrm>
        </p:grpSpPr>
        <p:pic>
          <p:nvPicPr>
            <p:cNvPr id="24582" name="Rectangl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1724"/>
              <a:ext cx="4090" cy="1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864" y="1728"/>
              <a:ext cx="4080" cy="1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</a:rPr>
                <a:t>Python has numerous operators that can be used to perform mathematical calculations.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latin typeface="Calibri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92A82-25F3-4241-AC86-A02C1D86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Performing Calculations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A programmer’s tools for performing calculations are </a:t>
            </a:r>
            <a:r>
              <a:rPr lang="en-US" sz="2600" b="1" i="1" kern="0" dirty="0">
                <a:solidFill>
                  <a:srgbClr val="FF0000"/>
                </a:solidFill>
                <a:latin typeface="+mj-lt"/>
              </a:rPr>
              <a:t>math operators</a:t>
            </a:r>
            <a:r>
              <a:rPr lang="en-US" sz="2600" kern="0" dirty="0">
                <a:latin typeface="+mj-lt"/>
              </a:rPr>
              <a:t>, and the following are provided by Python: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685800" y="3078163"/>
            <a:ext cx="7086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/>
              <a:t>Python math operators</a:t>
            </a:r>
            <a:endParaRPr lang="en-US" sz="2200">
              <a:ea typeface="ＭＳ Ｐゴシック" charset="-128"/>
            </a:endParaRPr>
          </a:p>
        </p:txBody>
      </p:sp>
      <p:pic>
        <p:nvPicPr>
          <p:cNvPr id="25607" name="Picture 8" descr="tbl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459663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17229-D800-4229-A139-F7B83B9D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Calculations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800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For Example</a:t>
            </a:r>
            <a:r>
              <a:rPr lang="en-US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: </a:t>
            </a: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A retail business is planning to have a storewide sale where the prices of all items will be 20 percent off. We have been asked to write a program to calculate the sale price of an item after the discount is subtracted.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447800" y="3227387"/>
            <a:ext cx="6324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#This program gets an item's original price and</a:t>
            </a:r>
          </a:p>
          <a:p>
            <a:r>
              <a:rPr lang="en-US" dirty="0"/>
              <a:t>#calculates its sale price, with a 20% discount</a:t>
            </a:r>
          </a:p>
          <a:p>
            <a:endParaRPr lang="en-US" dirty="0"/>
          </a:p>
          <a:p>
            <a:r>
              <a:rPr lang="en-US" dirty="0" err="1"/>
              <a:t>original_price</a:t>
            </a:r>
            <a:r>
              <a:rPr lang="en-US" dirty="0"/>
              <a:t> = 11.50</a:t>
            </a:r>
          </a:p>
          <a:p>
            <a:r>
              <a:rPr lang="en-US" dirty="0"/>
              <a:t>discount = </a:t>
            </a:r>
            <a:r>
              <a:rPr lang="en-US" dirty="0" err="1"/>
              <a:t>original_price</a:t>
            </a:r>
            <a:r>
              <a:rPr lang="en-US" dirty="0"/>
              <a:t> * .2</a:t>
            </a:r>
          </a:p>
          <a:p>
            <a:r>
              <a:rPr lang="en-US" dirty="0" err="1"/>
              <a:t>sale_price</a:t>
            </a:r>
            <a:r>
              <a:rPr lang="en-US" dirty="0"/>
              <a:t> = </a:t>
            </a:r>
            <a:r>
              <a:rPr lang="en-US" dirty="0" err="1"/>
              <a:t>original_price</a:t>
            </a:r>
            <a:r>
              <a:rPr lang="en-US" dirty="0"/>
              <a:t> - discount</a:t>
            </a:r>
          </a:p>
          <a:p>
            <a:endParaRPr lang="en-US" dirty="0"/>
          </a:p>
          <a:p>
            <a:r>
              <a:rPr lang="en-US" dirty="0"/>
              <a:t>#Display the sale price</a:t>
            </a:r>
          </a:p>
          <a:p>
            <a:r>
              <a:rPr lang="en-US" dirty="0"/>
              <a:t>print ("The sale price is", </a:t>
            </a:r>
            <a:r>
              <a:rPr lang="en-US" dirty="0" err="1"/>
              <a:t>sale_price</a:t>
            </a:r>
            <a:r>
              <a:rPr lang="en-US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5AD6D-84F6-44FF-A08F-20556E3D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Performing Calculations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524000"/>
            <a:ext cx="807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Integer Division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When an integer is divided by an integer the result will also be an integer. This behavior is known as </a:t>
            </a:r>
            <a:r>
              <a:rPr lang="en-US" sz="2600" i="1" u="sng" kern="0" dirty="0">
                <a:solidFill>
                  <a:srgbClr val="FF0000"/>
                </a:solidFill>
                <a:latin typeface="+mj-lt"/>
              </a:rPr>
              <a:t>integer division</a:t>
            </a:r>
            <a:r>
              <a:rPr lang="en-US" sz="2600" kern="0" dirty="0">
                <a:latin typeface="+mj-lt"/>
              </a:rPr>
              <a:t>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838200" y="3657600"/>
            <a:ext cx="7543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ea typeface="ヒラギノ角ゴ Pro W3" charset="-128"/>
                <a:cs typeface="Kartika" pitchFamily="18" charset="0"/>
              </a:rPr>
              <a:t>For Example: </a:t>
            </a:r>
          </a:p>
          <a:p>
            <a:r>
              <a:rPr lang="en-US" sz="2000" b="1" dirty="0" err="1">
                <a:latin typeface="Times New Roman" pitchFamily="18" charset="0"/>
                <a:ea typeface="ヒラギノ角ゴ Pro W3" charset="-128"/>
                <a:cs typeface="Kartika" pitchFamily="18" charset="0"/>
              </a:rPr>
              <a:t>num_add</a:t>
            </a:r>
            <a:r>
              <a:rPr lang="en-US" sz="2000" b="1" dirty="0">
                <a:latin typeface="Times New Roman" pitchFamily="18" charset="0"/>
                <a:ea typeface="ヒラギノ角ゴ Pro W3" charset="-128"/>
                <a:cs typeface="Kartika" pitchFamily="18" charset="0"/>
              </a:rPr>
              <a:t> = 17 + 5 	# the answer will be 22</a:t>
            </a:r>
          </a:p>
          <a:p>
            <a:r>
              <a:rPr lang="en-US" sz="2000" b="1" dirty="0" err="1">
                <a:latin typeface="Times New Roman" pitchFamily="18" charset="0"/>
                <a:ea typeface="ヒラギノ角ゴ Pro W3" charset="-128"/>
                <a:cs typeface="Kartika" pitchFamily="18" charset="0"/>
              </a:rPr>
              <a:t>num_div_int</a:t>
            </a:r>
            <a:r>
              <a:rPr lang="en-US" sz="2000" b="1" dirty="0">
                <a:latin typeface="Times New Roman" pitchFamily="18" charset="0"/>
                <a:ea typeface="ヒラギノ角ゴ Pro W3" charset="-128"/>
                <a:cs typeface="Kartika" pitchFamily="18" charset="0"/>
              </a:rPr>
              <a:t> = 3 / 2 	# the answer is 1; 0.5 is the fractional part</a:t>
            </a:r>
          </a:p>
          <a:p>
            <a:r>
              <a:rPr lang="en-US" sz="2000" b="1" dirty="0">
                <a:latin typeface="Times New Roman" pitchFamily="18" charset="0"/>
                <a:ea typeface="ヒラギノ角ゴ Pro W3" charset="-128"/>
                <a:cs typeface="Kartika" pitchFamily="18" charset="0"/>
              </a:rPr>
              <a:t>                		# and it is truncated.</a:t>
            </a:r>
          </a:p>
          <a:p>
            <a:r>
              <a:rPr lang="en-US" sz="2000" b="1" dirty="0" err="1">
                <a:latin typeface="Times New Roman" pitchFamily="18" charset="0"/>
                <a:ea typeface="ヒラギノ角ゴ Pro W3" charset="-128"/>
                <a:cs typeface="Kartika" pitchFamily="18" charset="0"/>
              </a:rPr>
              <a:t>num_div_real</a:t>
            </a:r>
            <a:r>
              <a:rPr lang="en-US" sz="2000" b="1" dirty="0">
                <a:latin typeface="Times New Roman" pitchFamily="18" charset="0"/>
                <a:ea typeface="ヒラギノ角ゴ Pro W3" charset="-128"/>
                <a:cs typeface="Kartika" pitchFamily="18" charset="0"/>
              </a:rPr>
              <a:t> = 3.0 / 2.0	# the answer is 1.5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A3995E-C5F8-4A4C-A91D-BD4405ED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Calculations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Operator Precedence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The precedence of the math operators, from highest to lowest, are: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685800" y="2971800"/>
            <a:ext cx="8001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b="1">
                <a:latin typeface="Times New Roman" pitchFamily="18" charset="0"/>
                <a:ea typeface="ヒラギノ角ゴ Pro W3" charset="-128"/>
                <a:cs typeface="Kartika" pitchFamily="18" charset="0"/>
              </a:rPr>
              <a:t>Operations that are enclosed in parentheses.</a:t>
            </a:r>
          </a:p>
          <a:p>
            <a:pPr marL="457200" indent="-457200">
              <a:buFontTx/>
              <a:buAutoNum type="arabicPeriod"/>
            </a:pPr>
            <a:r>
              <a:rPr lang="en-US" b="1">
                <a:latin typeface="Times New Roman" pitchFamily="18" charset="0"/>
                <a:ea typeface="ヒラギノ角ゴ Pro W3" charset="-128"/>
                <a:cs typeface="Kartika" pitchFamily="18" charset="0"/>
              </a:rPr>
              <a:t>Exponentiation **</a:t>
            </a:r>
          </a:p>
          <a:p>
            <a:pPr marL="457200" indent="-457200">
              <a:buFontTx/>
              <a:buAutoNum type="arabicPeriod"/>
            </a:pPr>
            <a:r>
              <a:rPr lang="en-US" b="1">
                <a:latin typeface="Times New Roman" pitchFamily="18" charset="0"/>
                <a:ea typeface="ヒラギノ角ゴ Pro W3" charset="-128"/>
                <a:cs typeface="Kartika" pitchFamily="18" charset="0"/>
              </a:rPr>
              <a:t>Multiplication *, division /, and remainder %</a:t>
            </a:r>
          </a:p>
          <a:p>
            <a:pPr marL="457200" indent="-457200">
              <a:buFontTx/>
              <a:buAutoNum type="arabicPeriod"/>
            </a:pPr>
            <a:r>
              <a:rPr lang="en-US" b="1">
                <a:latin typeface="Times New Roman" pitchFamily="18" charset="0"/>
                <a:ea typeface="ヒラギノ角ゴ Pro W3" charset="-128"/>
                <a:cs typeface="Kartika" pitchFamily="18" charset="0"/>
              </a:rPr>
              <a:t>Addition + and subtraction -</a:t>
            </a:r>
          </a:p>
        </p:txBody>
      </p:sp>
      <p:sp>
        <p:nvSpPr>
          <p:cNvPr id="28679" name="TextBox 4"/>
          <p:cNvSpPr txBox="1">
            <a:spLocks noChangeArrowheads="1"/>
          </p:cNvSpPr>
          <p:nvPr/>
        </p:nvSpPr>
        <p:spPr bwMode="auto">
          <a:xfrm>
            <a:off x="838200" y="4648200"/>
            <a:ext cx="373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  </a:t>
            </a:r>
            <a:r>
              <a:rPr lang="en-US"/>
              <a:t>Some expressions</a:t>
            </a:r>
          </a:p>
        </p:txBody>
      </p:sp>
      <p:pic>
        <p:nvPicPr>
          <p:cNvPr id="28680" name="Picture 9" descr="tbl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43488"/>
            <a:ext cx="586740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C7B5B-4E62-4603-AB44-A7B0C9A6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Widely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32B5-59AF-42AA-8538-F61D200A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can you do with Python?</a:t>
            </a:r>
          </a:p>
          <a:p>
            <a:pPr lvl="1"/>
            <a:r>
              <a:rPr lang="en-US" sz="2400" dirty="0"/>
              <a:t>Web development, scientific and numeric computing, machine learning, robotics, data science, automating boring stuff, etc.</a:t>
            </a:r>
          </a:p>
        </p:txBody>
      </p:sp>
      <p:sp>
        <p:nvSpPr>
          <p:cNvPr id="3074" name="AutoShape 2" descr="data:image/jpeg;base64,/9j/4AAQSkZJRgABAQAAAQABAAD/2wCEAAkGBhQSEBEUEhQVFRUSGBwaGBUVGBgaHBYYGRgeGSAdFx8ZHCcfIhwjGSEXIC8hJCcpLDgsGSAxNTAqNSYrLCkBCQoKDQsNGg8PGi0kHyQvLS8pMjU1KTIvKiwsMzYsLCwxNCwwMjQsLCwsNC8tLCwvLCwuLDQsLSwsLDUsNTQsKf/AABEIADcAlAMBIgACEQEDEQH/xAAcAAEBAAMBAQEBAAAAAAAAAAAABwQFBggBAwL/xABCEAABAwIDAwcHCQcFAAAAAAABAAIDBBEFByEGEjETQVFhcXOyIjI0coGRoRQXIyU1QlOTsTNUYoKU0dIWRFKiwf/EABoBAAIDAQEAAAAAAAAAAAAAAAADAgQFAQb/xAAmEQACAgICAQMEAwAAAAAAAAABAgADBBESMUEhI2ETM5GhQnGB/9oADAMBAAIRAxEAPwDdbX7V1UNZOyOZ7WtIs0bth5I6QtBJt7W/vD/c3+y/vMCT6xqfWHhC5eSRempqrNSkqOh4E8pdbb9ZgGOtnyZu5cwq8f7l/uZ/iqBlTtBPVRVJqJDIWPaG3toC0nmAUYmkVVyOP0NX3jPCVWzK0WokATQwXc2DkSZTURFhzbhEREIRERCEREQhEREIRERCEREQhEREJB8xZPrOq9YeBq5WSZdBmY4jFKr1h4GrlSV6ak+0v9Cectr91j8mfXOuq9kd+xq/XZ4SpAq/kd+xq+8Z4SkZv2T/AJLWINWiU1aDH9uqWjkEc73BxaHABhdoSRzdhW/UTzq9Pj7lvicsjGqW2zi00r7DWnISl4Dt7SVkvJQPcX7pdZzS24HG1+dbnEa9kEUkshIZG0ucQLmw6l5zw6pkoKuCUjymbklv+THtDvi02Vz2wqWyYVVPYbtfAXNPSCAR8E2/GWt149GLpvLqd9if1gW3FLWOkbA57jG3eILCNL20vxN+ZYEWalA54ZyjwSd3yo3AAk216NVxOSHpVT3I8bVgZsbMfJqvlmC0VTd3U2T7w9vne09CaMar6xrO/iQN9n0hYNfMua1G0O1dPRBhqHlvKEhoDS4m3HQc3D3rU5abTfK6FoefpYPIffnAHkuPa34gqZbVV78VxURw6t3uSi6N0HV3Zxd2JFWNysKv0O42y/SBl7PUtGB7Qw1cRmhLuTBI3ntLeHG1+YdK0eI5qUELi3lHSEceSaXD36BaHM8/IsMpqWC7Y3HccedzWi5v6ztStNlbsVS1kUstRd5Y/dEYcQALA7xtrrqOjRTSirgbW3rxItbZzFa635nb4fmrQSuDeUewnQcowgXPWLhdLieIsp4ZJZSQyMXcQLm3YFy9TlPQuLSxj4nNIILHk8Dfg64WxzB+zKzuz+oSWWpnUJv173Gg2KpLamt+dzD/AMST8tyfO3h/4kn5blMss8AhrKx0dQ0uYI3OsCW6gjnB6yqj81GHfgu/Mk/yVm2rHqbi3L9RFdl9i8hr9zo8HxaOqhZNCSWPvYkWOhtwPWiYThUdNC2GEbrGXsCSeJvxOvFfVntrZ11Lg3r1kGzP+1artb4AuYiiLjZoLj0AEn4L0XV7CUctQ+eWESSPIJ3ySNBbQXtwW2o8MiiFoo2Rj+Bob+gWoueqIFA6EoHDLMSTPPuHZfV81t2me0HnkG4P+1j8FWstdkJqCKYTlhdK5pAYSbWFtTZdiiq3Zb2rxPUfVjJWdjuFE86vT4+5b4nK2KJ51enx9w3xOUsH70jl/amTmDs9vYdh1W0asgijk9UsBaT2G49oX77L7QcrgVdTuPl08brdcbtR7jce5d7h+GNqMJghf5stNG3sJjFj2g2PsUGZNJRy1ER0Ja+GQdIOn6gEK1SfrIUPanYiLPaYN4I0Z2mSHpVT3I8YVL2v2dFbSSQm28dWOP3Xjh7DwPUVNMkPSqnuR4wrIq2WxXI2PiPxgGp0fmeaMMxqejNQxl2GVjong8Rrr/MNR7SqRk1svusfWSDV92RX5m/ed7Tp2A9K4jMlgGKVdgB5Q4dJYFddm2AUdKALAQx6D1ArOXZ7QI/l3EYye4Qf49TA222UFfTGK4a9p3o3HgHWtY9RGiiNRRVuFzXIkhfzPb5rx1HzXDqK9GlwFteK/Oqo2StLJGNe13FrgCD7CqdGSahxI2JZtoFh5A6MmWyWcW85sdcA2+gmboP5283aNOpdjmAfqus7v/0KN5jYJDS1z44NGbrXbt77hP3em3Pr0qk1T3HZol9940w49Fxb4WVi2pAUsT02RE12OQ6N66ElWyWNVFLOZKVnKSFhbbcc/wAkkXNm69Gq7D5yMW/dh/Tyf3WFkv8AaL+5d4mq369allWolmigMjj1sybDETEwqoc+CF8gs98bXOFrWcWgkWOo1uiy18WUZowiIiEIiIhCmuZOwVVW1TJYGsLRGGneeGm4c48LdYREyq1qm5LIWViwcTO9wOkdFS08b7b0cTGutqN5rADb2qf5iZazVVUJ6UMO+36QOdu+U3QH2i3uRF2u5q25rOPUrrxMyMs9h6mhnmfUNYGvj3RuvDtd4H9AqKiLllhtbk06iCteIkj20y0rKmunmibGWSEFpLwD5oHC3SFUcIpnR08DHecyNjTbXVrAD8QvqKVl7WKFPicSpUJI8zRbf7Ly11PGyF7WPjfvguJF9CNCOB1U+fspjkfkCSQj+GoFvi4FEU68hqxx0CPmQehXO/WZWAZOzvlElc8Bt7ljXbz39RdwHbqVRtqMJdNQTwQhu8+PdY3gBqLDqFgiKL5D2MGPjqSSlEUqPMlNFldikLt6Itjda12TWNujRZv+isc/Hd/UFfUTTm2HsD8RYxUHRP5lD2Hw+ogpAyscXS77jcu3/JJ01REVRjyJMsAc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6" name="Picture 4" descr="http://www.r2az.com/blog/wp-content/uploads/2010/10/NYS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5242" y="5414559"/>
            <a:ext cx="3064561" cy="1143000"/>
          </a:xfrm>
          <a:prstGeom prst="rect">
            <a:avLst/>
          </a:prstGeom>
          <a:noFill/>
        </p:spPr>
      </p:pic>
      <p:pic>
        <p:nvPicPr>
          <p:cNvPr id="3078" name="Picture 6" descr="http://tommytoy.typepad.com/.a/6a0133f3a4072c970b0153910e98b6970b-800w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174" y="3204837"/>
            <a:ext cx="2893101" cy="1928734"/>
          </a:xfrm>
          <a:prstGeom prst="rect">
            <a:avLst/>
          </a:prstGeom>
          <a:noFill/>
        </p:spPr>
      </p:pic>
      <p:pic>
        <p:nvPicPr>
          <p:cNvPr id="3080" name="Picture 8" descr="http://ninfield.files.wordpress.com/2011/10/youtube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3261" y="5266975"/>
            <a:ext cx="2047070" cy="1447343"/>
          </a:xfrm>
          <a:prstGeom prst="rect">
            <a:avLst/>
          </a:prstGeom>
          <a:noFill/>
        </p:spPr>
      </p:pic>
      <p:pic>
        <p:nvPicPr>
          <p:cNvPr id="3082" name="Picture 10" descr="http://upload.wikimedia.org/wikipedia/commons/2/25/Nasa-logo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667" y="4424916"/>
            <a:ext cx="2047069" cy="1752600"/>
          </a:xfrm>
          <a:prstGeom prst="rect">
            <a:avLst/>
          </a:prstGeom>
          <a:noFill/>
        </p:spPr>
      </p:pic>
      <p:pic>
        <p:nvPicPr>
          <p:cNvPr id="1026" name="Picture 2" descr="Image result for images reddit">
            <a:extLst>
              <a:ext uri="{FF2B5EF4-FFF2-40B4-BE49-F238E27FC236}">
                <a16:creationId xmlns:a16="http://schemas.microsoft.com/office/drawing/2014/main" id="{6D0E504D-1EAE-4817-B331-1757BDA9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24" y="3316099"/>
            <a:ext cx="1811902" cy="181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otify instagram">
            <a:extLst>
              <a:ext uri="{FF2B5EF4-FFF2-40B4-BE49-F238E27FC236}">
                <a16:creationId xmlns:a16="http://schemas.microsoft.com/office/drawing/2014/main" id="{01221A33-6EDD-465F-A94B-8B3D1FF1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429000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flix facebook">
            <a:extLst>
              <a:ext uri="{FF2B5EF4-FFF2-40B4-BE49-F238E27FC236}">
                <a16:creationId xmlns:a16="http://schemas.microsoft.com/office/drawing/2014/main" id="{5C4DCDCE-3AE1-4782-85C8-280A71F1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25" y="5290330"/>
            <a:ext cx="2099890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FFD4A-36BF-41D3-BC0F-4027F666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Calculations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Grouping with Parentheses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pic>
        <p:nvPicPr>
          <p:cNvPr id="29702" name="Picture 7" descr="tbl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74596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4"/>
          <p:cNvSpPr txBox="1">
            <a:spLocks noChangeArrowheads="1"/>
          </p:cNvSpPr>
          <p:nvPr/>
        </p:nvSpPr>
        <p:spPr bwMode="auto">
          <a:xfrm>
            <a:off x="609600" y="2514600"/>
            <a:ext cx="533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More expressions and their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AA1368-97EF-43DC-8EA7-0B398FD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/>
              <a:t>2-</a:t>
            </a:r>
            <a:fld id="{6D9985E5-5F0F-4926-AE9A-F071F2716503}" type="slidenum">
              <a:rPr lang="en-US" sz="1000"/>
              <a:pPr algn="r"/>
              <a:t>31</a:t>
            </a:fld>
            <a:endParaRPr lang="en-US" sz="10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Performing Calculations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533400" y="1284288"/>
            <a:ext cx="7696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 Black" pitchFamily="34" charset="0"/>
              </a:rPr>
              <a:t>The Exponent and Remainder Operators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** is the exponent operator. Its purpose is to raise a number to a power.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	</a:t>
            </a:r>
            <a:r>
              <a:rPr lang="en-US" sz="1600" b="1" u="sng" dirty="0"/>
              <a:t>For Example:</a:t>
            </a: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b="1" dirty="0"/>
              <a:t>	area = length**2</a:t>
            </a:r>
          </a:p>
          <a:p>
            <a:pPr>
              <a:spcBef>
                <a:spcPct val="50000"/>
              </a:spcBef>
            </a:pPr>
            <a:r>
              <a:rPr lang="en-US" sz="1600" b="1" dirty="0"/>
              <a:t>	</a:t>
            </a:r>
            <a:endParaRPr lang="en-US" b="1" dirty="0"/>
          </a:p>
          <a:p>
            <a:pPr>
              <a:spcBef>
                <a:spcPct val="50000"/>
              </a:spcBef>
            </a:pPr>
            <a:r>
              <a:rPr lang="en-US" b="1" dirty="0"/>
              <a:t>% is the remainder operator. Its purpose is to perform division and return the remainder.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	</a:t>
            </a:r>
            <a:r>
              <a:rPr lang="en-US" sz="1600" b="1" u="sng" dirty="0"/>
              <a:t>For Example:</a:t>
            </a:r>
          </a:p>
          <a:p>
            <a:pPr>
              <a:spcBef>
                <a:spcPct val="50000"/>
              </a:spcBef>
            </a:pPr>
            <a:r>
              <a:rPr lang="en-US" sz="1600" b="1" dirty="0"/>
              <a:t>	leftover = 17 % 3	#remainder is 2</a:t>
            </a:r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644999-4923-425A-BD79-D232F43C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Performing Calculations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Converting Math Formulas to Programming Statements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ts val="0"/>
              </a:spcBef>
              <a:buClr>
                <a:srgbClr val="EB9F27"/>
              </a:buClr>
              <a:tabLst>
                <a:tab pos="4518025" algn="l"/>
              </a:tabLst>
              <a:defRPr/>
            </a:pPr>
            <a:r>
              <a:rPr lang="en-US" sz="1600" b="1" kern="0" dirty="0">
                <a:latin typeface="+mj-lt"/>
              </a:rPr>
              <a:t>Algebraic Expression	Programming Expression</a:t>
            </a:r>
          </a:p>
          <a:p>
            <a:pPr marL="53975" lvl="3" indent="1588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x = </a:t>
            </a:r>
            <a:r>
              <a:rPr lang="en-US" sz="2600" u="sng" kern="0" dirty="0">
                <a:latin typeface="+mj-lt"/>
              </a:rPr>
              <a:t>a + b</a:t>
            </a:r>
            <a:r>
              <a:rPr lang="en-US" sz="2600" kern="0" dirty="0">
                <a:latin typeface="+mj-lt"/>
              </a:rPr>
              <a:t>				x = (a + b) / 3</a:t>
            </a:r>
          </a:p>
          <a:p>
            <a:pPr marL="53975" lvl="3" indent="1588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sz="2800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     3 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609600" y="4038600"/>
            <a:ext cx="662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/>
              <a:t>Algebraic and programming expressions</a:t>
            </a:r>
          </a:p>
        </p:txBody>
      </p:sp>
      <p:pic>
        <p:nvPicPr>
          <p:cNvPr id="31751" name="Picture 8" descr="tbl02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69342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82A1F-48BC-46CC-BFDC-89C07FAF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Performing Calculations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Data Type Conversion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Python follows the following rules when evaluating mathematical expressions: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31242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Arial Narrow" pitchFamily="34" charset="0"/>
              </a:rPr>
              <a:t>When an operation is performed on two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>
                <a:latin typeface="Arial Narrow" pitchFamily="34" charset="0"/>
              </a:rPr>
              <a:t>values, the result will be an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latin typeface="Arial Narrow" pitchFamily="34" charset="0"/>
              </a:rPr>
              <a:t>.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Arial Narrow" pitchFamily="34" charset="0"/>
              </a:rPr>
              <a:t>When an operation is performed on two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b="1" kern="0" dirty="0">
                <a:latin typeface="Arial Narrow" pitchFamily="34" charset="0"/>
              </a:rPr>
              <a:t>values, the result will be a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b="1" kern="0" dirty="0">
                <a:latin typeface="Arial Narrow" pitchFamily="34" charset="0"/>
              </a:rPr>
              <a:t>.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r>
              <a:rPr lang="en-US" sz="2000" b="1" kern="0" dirty="0">
                <a:latin typeface="Arial Narrow" pitchFamily="34" charset="0"/>
              </a:rPr>
              <a:t>When an operation is performed on an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kern="0" dirty="0">
                <a:latin typeface="Arial Narrow" pitchFamily="34" charset="0"/>
              </a:rPr>
              <a:t>and a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b="1" kern="0" dirty="0">
                <a:latin typeface="Arial Narrow" pitchFamily="34" charset="0"/>
              </a:rPr>
              <a:t>, the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>
                <a:latin typeface="Arial Narrow" pitchFamily="34" charset="0"/>
              </a:rPr>
              <a:t> value will be temporarily converted to a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000" b="1" kern="0" dirty="0">
                <a:latin typeface="Arial Narrow" pitchFamily="34" charset="0"/>
              </a:rPr>
              <a:t>and the result of the operation will be a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b="1" kern="0" dirty="0">
                <a:latin typeface="Arial Narrow" pitchFamily="34" charset="0"/>
              </a:rPr>
              <a:t>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64928-86B0-4D56-9D78-57446D1E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Performing Calculations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Data Type Conversion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Python built-in </a:t>
            </a:r>
            <a:r>
              <a:rPr lang="en-US" sz="2600" kern="0" dirty="0">
                <a:latin typeface="Courier New" pitchFamily="49" charset="0"/>
                <a:cs typeface="Courier New" pitchFamily="49" charset="0"/>
              </a:rPr>
              <a:t>float() </a:t>
            </a:r>
            <a:r>
              <a:rPr lang="en-US" sz="2600" kern="0" dirty="0">
                <a:latin typeface="+mj-lt"/>
              </a:rPr>
              <a:t>and </a:t>
            </a:r>
            <a:r>
              <a:rPr lang="en-US" sz="2600" kern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kern="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600" kern="0" dirty="0">
                <a:latin typeface="+mj-lt"/>
              </a:rPr>
              <a:t>functions.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For Example: </a:t>
            </a:r>
          </a:p>
          <a:p>
            <a:pPr marL="341313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x = 27.9</a:t>
            </a:r>
          </a:p>
          <a:p>
            <a:pPr marL="341313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y = </a:t>
            </a:r>
            <a:r>
              <a:rPr lang="en-US" b="1" kern="0" dirty="0" err="1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int</a:t>
            </a: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(x)   # y will be assigned 27</a:t>
            </a:r>
          </a:p>
          <a:p>
            <a:pPr marL="341313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x = -12.9</a:t>
            </a:r>
          </a:p>
          <a:p>
            <a:pPr marL="341313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y = </a:t>
            </a:r>
            <a:r>
              <a:rPr lang="en-US" b="1" kern="0" dirty="0" err="1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int</a:t>
            </a: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(x)   # y will be assigned -12</a:t>
            </a:r>
          </a:p>
          <a:p>
            <a:pPr marL="341313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y = 7</a:t>
            </a:r>
          </a:p>
          <a:p>
            <a:pPr marL="341313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x = float(y)  # x will be assigned 7.0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E44D2-15C9-4200-9DE0-AA234DBB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Calculations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Breaking Long Statements into Multiple Lines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+mj-lt"/>
              </a:rPr>
              <a:t>Python allows for a break in a statement into multiple lines by using the </a:t>
            </a:r>
            <a:r>
              <a:rPr lang="en-US" sz="2600" b="1" kern="0" dirty="0">
                <a:solidFill>
                  <a:srgbClr val="FF0000"/>
                </a:solidFill>
                <a:latin typeface="+mj-lt"/>
              </a:rPr>
              <a:t>line continuation characters</a:t>
            </a:r>
            <a:r>
              <a:rPr lang="en-US" sz="2600" kern="0" dirty="0">
                <a:latin typeface="+mj-lt"/>
              </a:rPr>
              <a:t>, which is a backslash (\).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For Example: </a:t>
            </a:r>
          </a:p>
          <a:p>
            <a:pPr marL="914400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print ‘We sold’, </a:t>
            </a:r>
            <a:r>
              <a:rPr lang="en-US" b="1" kern="0" dirty="0" err="1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units_sold</a:t>
            </a: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, \</a:t>
            </a:r>
          </a:p>
          <a:p>
            <a:pPr marL="914400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    ‘for a total of’, </a:t>
            </a:r>
            <a:r>
              <a:rPr lang="en-US" b="1" kern="0" dirty="0" err="1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sales_amount</a:t>
            </a:r>
            <a:endParaRPr lang="en-US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914400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result = var1 * 2 + var2 * 3 + \</a:t>
            </a:r>
          </a:p>
          <a:p>
            <a:pPr marL="914400" lvl="3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      var3 * 4 + var4 * 5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CC1BB-454E-43BC-83E6-A14F8E76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About Data Output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Escape Characters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905000"/>
            <a:ext cx="7620000" cy="419100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kern="0" dirty="0">
                <a:latin typeface="+mj-lt"/>
              </a:rPr>
              <a:t>A special character that is preceded with a backslash (\), appearing inside a string literal.</a:t>
            </a:r>
          </a:p>
          <a:p>
            <a:pPr marL="341313" lvl="3" indent="-285750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For Example: </a:t>
            </a:r>
          </a:p>
          <a:p>
            <a:pPr marL="627063" lvl="3" indent="-285750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print ‘One\</a:t>
            </a:r>
            <a:r>
              <a:rPr lang="en-US" b="1" kern="0" dirty="0" err="1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nTwo</a:t>
            </a: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\</a:t>
            </a:r>
            <a:r>
              <a:rPr lang="en-US" b="1" kern="0" dirty="0" err="1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nThree</a:t>
            </a: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’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b="1" u="sng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b="1" u="sng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Output</a:t>
            </a:r>
          </a:p>
          <a:p>
            <a:pPr marL="341313" lvl="3" indent="1588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One</a:t>
            </a:r>
          </a:p>
          <a:p>
            <a:pPr marL="341313" lvl="3" indent="1588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Two</a:t>
            </a:r>
          </a:p>
          <a:p>
            <a:pPr marL="341313" lvl="3" indent="1588" eaLnBrk="1" hangingPunct="1">
              <a:spcBef>
                <a:spcPts val="0"/>
              </a:spcBef>
              <a:buClr>
                <a:srgbClr val="EB9F27"/>
              </a:buClr>
              <a:defRPr/>
            </a:pPr>
            <a:r>
              <a:rPr lang="en-US" b="1" kern="0" dirty="0">
                <a:latin typeface="Kartika" pitchFamily="18" charset="0"/>
                <a:ea typeface="ヒラギノ角ゴ Pro W3" pitchFamily="-48" charset="-128"/>
                <a:cs typeface="Kartika" pitchFamily="18" charset="0"/>
              </a:rPr>
              <a:t>Three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35847" name="TextBox 4"/>
          <p:cNvSpPr txBox="1">
            <a:spLocks noChangeArrowheads="1"/>
          </p:cNvSpPr>
          <p:nvPr/>
        </p:nvSpPr>
        <p:spPr bwMode="auto">
          <a:xfrm>
            <a:off x="1385888" y="4814887"/>
            <a:ext cx="556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/>
              <a:t>Some of Python’s escape characters</a:t>
            </a:r>
          </a:p>
        </p:txBody>
      </p:sp>
      <p:pic>
        <p:nvPicPr>
          <p:cNvPr id="35848" name="Picture 9" descr="tbl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81600"/>
            <a:ext cx="5576888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8027A-9E33-4143-91A8-3DFBD6B8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 txBox="1">
            <a:spLocks noGrp="1"/>
          </p:cNvSpPr>
          <p:nvPr/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000"/>
              <a:t>2-</a:t>
            </a:r>
            <a:fld id="{BEE5DE9A-C522-40BE-8B7C-896650CFC2D2}" type="slidenum">
              <a:rPr lang="en-US" sz="1000"/>
              <a:pPr algn="r"/>
              <a:t>37</a:t>
            </a:fld>
            <a:endParaRPr lang="en-US" sz="100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371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r>
              <a:rPr lang="en-US" sz="2600" kern="0" dirty="0">
                <a:latin typeface="Arial Black" pitchFamily="34" charset="0"/>
              </a:rPr>
              <a:t>Displaying Multiple Items with the + Operator</a:t>
            </a: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buFont typeface="Arial" pitchFamily="34" charset="0"/>
              <a:buChar char="•"/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800" b="1" kern="0" dirty="0">
              <a:latin typeface="Kartika" pitchFamily="18" charset="0"/>
              <a:ea typeface="ヒラギノ角ゴ Pro W3" pitchFamily="-48" charset="-128"/>
              <a:cs typeface="Kartika" pitchFamily="18" charset="0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+mj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  <a:p>
            <a:pPr marL="53975" lvl="3" indent="1588" eaLnBrk="1" hangingPunct="1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kern="0" dirty="0">
              <a:latin typeface="Arial Black" pitchFamily="34" charset="0"/>
            </a:endParaRPr>
          </a:p>
          <a:p>
            <a:pPr marL="347663" lvl="5" indent="6350">
              <a:spcBef>
                <a:spcPct val="20000"/>
              </a:spcBef>
              <a:buClr>
                <a:srgbClr val="EB9F27"/>
              </a:buClr>
              <a:defRPr/>
            </a:pPr>
            <a:endParaRPr lang="en-US" sz="2600" b="1" kern="0" dirty="0">
              <a:latin typeface="+mn-lt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85800" y="2438400"/>
            <a:ext cx="76962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When the + is used with two strings, it performs </a:t>
            </a:r>
            <a:r>
              <a:rPr lang="en-US" b="1" u="sng" dirty="0">
                <a:solidFill>
                  <a:srgbClr val="FF0066"/>
                </a:solidFill>
              </a:rPr>
              <a:t>string concatenation</a:t>
            </a:r>
            <a:r>
              <a:rPr lang="en-US" b="1" dirty="0"/>
              <a:t>.</a:t>
            </a:r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r>
              <a:rPr lang="en-US" sz="1600" b="1" u="sng" dirty="0"/>
              <a:t>For Example:</a:t>
            </a:r>
          </a:p>
          <a:p>
            <a:pPr>
              <a:spcBef>
                <a:spcPct val="50000"/>
              </a:spcBef>
            </a:pPr>
            <a:r>
              <a:rPr lang="en-US" sz="1600" b="1" dirty="0"/>
              <a:t>    print (‘this is’ + ‘one string.’ )     # one string is appended to another</a:t>
            </a:r>
          </a:p>
          <a:p>
            <a:pPr>
              <a:spcBef>
                <a:spcPct val="50000"/>
              </a:spcBef>
            </a:pPr>
            <a:endParaRPr lang="en-US" sz="1600" b="1" dirty="0"/>
          </a:p>
          <a:p>
            <a:pPr>
              <a:spcBef>
                <a:spcPct val="50000"/>
              </a:spcBef>
            </a:pPr>
            <a:r>
              <a:rPr lang="en-US" sz="1600" b="1" dirty="0"/>
              <a:t>    </a:t>
            </a:r>
            <a:r>
              <a:rPr lang="en-US" sz="1600" b="1" u="sng" dirty="0"/>
              <a:t>Output:</a:t>
            </a:r>
          </a:p>
          <a:p>
            <a:pPr>
              <a:spcBef>
                <a:spcPct val="50000"/>
              </a:spcBef>
            </a:pPr>
            <a:r>
              <a:rPr lang="en-US" sz="1600" b="1" dirty="0"/>
              <a:t>    This is one string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More About Data Output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46308-EC3A-4EBC-9CE3-A0C7AD89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dirty="0"/>
              <a:t>Comments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97" name="Rectangle 3"/>
          <p:cNvGrpSpPr>
            <a:grpSpLocks/>
          </p:cNvGrpSpPr>
          <p:nvPr/>
        </p:nvGrpSpPr>
        <p:grpSpPr bwMode="auto">
          <a:xfrm>
            <a:off x="1365250" y="1822450"/>
            <a:ext cx="6492875" cy="3975100"/>
            <a:chOff x="860" y="1148"/>
            <a:chExt cx="4090" cy="2504"/>
          </a:xfrm>
        </p:grpSpPr>
        <p:pic>
          <p:nvPicPr>
            <p:cNvPr id="8198" name="Rectangl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1148"/>
              <a:ext cx="4090" cy="2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864" y="1152"/>
              <a:ext cx="4080" cy="2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 b="1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60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2800">
                  <a:latin typeface="Tekton Pro" pitchFamily="34" charset="0"/>
                </a:rPr>
                <a:t>Comments are notes of explanations that document lines or sections of a program. Comments are part of the program, but the Python interpreter ignores them.  They are intended for people who may be reading the source code.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00">
                <a:latin typeface="Calibri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03889-1174-4F7A-83B9-26071BB1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Comments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1600200" y="1677174"/>
            <a:ext cx="6035050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136525" algn="l"/>
              </a:tabLst>
            </a:pPr>
            <a:r>
              <a:rPr lang="en-US" sz="3200" b="1" dirty="0"/>
              <a:t>Two types of comments:</a:t>
            </a:r>
          </a:p>
          <a:p>
            <a:pPr>
              <a:tabLst>
                <a:tab pos="136525" algn="l"/>
              </a:tabLst>
            </a:pPr>
            <a:endParaRPr lang="en-US" sz="3200" dirty="0"/>
          </a:p>
          <a:p>
            <a:pPr>
              <a:buFontTx/>
              <a:buChar char="•"/>
              <a:tabLst>
                <a:tab pos="136525" algn="l"/>
              </a:tabLst>
            </a:pPr>
            <a:r>
              <a:rPr lang="en-US" sz="2800" b="1" dirty="0"/>
              <a:t>full line comment</a:t>
            </a:r>
          </a:p>
          <a:p>
            <a:pPr>
              <a:tabLst>
                <a:tab pos="136525" algn="l"/>
              </a:tabLst>
            </a:pPr>
            <a:endParaRPr lang="en-US" sz="2800" dirty="0"/>
          </a:p>
          <a:p>
            <a:pPr>
              <a:tabLst>
                <a:tab pos="136525" algn="l"/>
              </a:tabLst>
            </a:pPr>
            <a:r>
              <a:rPr lang="en-US" sz="2400" dirty="0"/>
              <a:t>	#This program calculates net pay</a:t>
            </a:r>
          </a:p>
          <a:p>
            <a:pPr>
              <a:tabLst>
                <a:tab pos="136525" algn="l"/>
              </a:tabLst>
            </a:pPr>
            <a:endParaRPr lang="en-US" sz="2400" dirty="0"/>
          </a:p>
          <a:p>
            <a:pPr>
              <a:buFontTx/>
              <a:buChar char="•"/>
              <a:tabLst>
                <a:tab pos="136525" algn="l"/>
              </a:tabLst>
            </a:pPr>
            <a:r>
              <a:rPr lang="en-US" sz="2800" b="1" dirty="0"/>
              <a:t>end line comment</a:t>
            </a:r>
          </a:p>
          <a:p>
            <a:pPr>
              <a:tabLst>
                <a:tab pos="136525" algn="l"/>
              </a:tabLst>
            </a:pPr>
            <a:endParaRPr lang="en-US" sz="2800" dirty="0"/>
          </a:p>
          <a:p>
            <a:pPr>
              <a:tabLst>
                <a:tab pos="136525" algn="l"/>
              </a:tabLst>
            </a:pPr>
            <a:r>
              <a:rPr lang="en-US" sz="2400" dirty="0"/>
              <a:t>	print (“John Smith”) #display the name</a:t>
            </a:r>
          </a:p>
          <a:p>
            <a:pPr>
              <a:tabLst>
                <a:tab pos="136525" algn="l"/>
              </a:tabLst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  <a:tabLst>
                <a:tab pos="136525" algn="l"/>
              </a:tabLst>
            </a:pPr>
            <a:r>
              <a:rPr lang="en-US" sz="2400" dirty="0"/>
              <a:t>Python begins a comment with a # character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08925-54E3-497C-A796-6A5596A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Using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</a:t>
            </a:r>
          </a:p>
          <a:p>
            <a:pPr lvl="1"/>
            <a:r>
              <a:rPr lang="en-US" sz="2400" dirty="0"/>
              <a:t>Python is a simple, minimalist language</a:t>
            </a:r>
          </a:p>
          <a:p>
            <a:r>
              <a:rPr lang="en-US" sz="2400" dirty="0"/>
              <a:t>Easy To Learn</a:t>
            </a:r>
          </a:p>
          <a:p>
            <a:pPr lvl="1"/>
            <a:r>
              <a:rPr lang="en-US" sz="2400" dirty="0"/>
              <a:t>Simple syntax, behavior, etc.</a:t>
            </a:r>
          </a:p>
          <a:p>
            <a:r>
              <a:rPr lang="en-US" sz="2400" dirty="0"/>
              <a:t>Free &amp; open source</a:t>
            </a:r>
          </a:p>
          <a:p>
            <a:r>
              <a:rPr lang="en-US" sz="2400" dirty="0"/>
              <a:t>High-Level Language</a:t>
            </a:r>
          </a:p>
          <a:p>
            <a:r>
              <a:rPr lang="en-US" sz="2400" dirty="0"/>
              <a:t>Portable</a:t>
            </a:r>
          </a:p>
          <a:p>
            <a:pPr lvl="1"/>
            <a:r>
              <a:rPr lang="en-US" sz="2400" dirty="0"/>
              <a:t>Runs on most any platform</a:t>
            </a:r>
          </a:p>
          <a:p>
            <a:r>
              <a:rPr lang="en-US" sz="2400" dirty="0"/>
              <a:t>Interpreted, not compiled</a:t>
            </a:r>
          </a:p>
          <a:p>
            <a:pPr lvl="1"/>
            <a:r>
              <a:rPr lang="en-US" sz="2400" dirty="0"/>
              <a:t>What does this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D4D8A-871C-44B5-846D-866861E9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60CF-DC97-473C-8528-C3610A70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You </a:t>
            </a:r>
            <a:r>
              <a:rPr lang="en-US" sz="2800" b="1" i="1" dirty="0"/>
              <a:t>should</a:t>
            </a:r>
            <a:r>
              <a:rPr lang="en-US" sz="2800" b="1" dirty="0"/>
              <a:t> use comments in your code!</a:t>
            </a:r>
          </a:p>
          <a:p>
            <a:pPr lvl="1"/>
            <a:r>
              <a:rPr lang="en-US" sz="2800" dirty="0"/>
              <a:t>Helps other people understand your program</a:t>
            </a:r>
          </a:p>
          <a:p>
            <a:pPr lvl="1"/>
            <a:r>
              <a:rPr lang="en-US" sz="2800" dirty="0"/>
              <a:t>Helps YOU to understand your program</a:t>
            </a:r>
          </a:p>
          <a:p>
            <a:endParaRPr lang="en-US" sz="28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96000" y="4114800"/>
            <a:ext cx="1246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8" name="Picture 8" descr="Image result for programmers that dont comment">
            <a:extLst>
              <a:ext uri="{FF2B5EF4-FFF2-40B4-BE49-F238E27FC236}">
                <a16:creationId xmlns:a16="http://schemas.microsoft.com/office/drawing/2014/main" id="{A6EF7790-BA17-437C-958D-59425B1A3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5"/>
          <a:stretch/>
        </p:blipFill>
        <p:spPr bwMode="auto">
          <a:xfrm>
            <a:off x="4800600" y="1567543"/>
            <a:ext cx="4200978" cy="45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F1EC6-E0CE-4CE6-9A0B-C51AC6A8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2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23DBC-0CED-48E8-AA1B-D6726FD79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simple circuits and sensors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462E9-0601-4C39-8DED-DD08B8C4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6" name="Picture 2" descr="Image result for microbit circuits">
            <a:extLst>
              <a:ext uri="{FF2B5EF4-FFF2-40B4-BE49-F238E27FC236}">
                <a16:creationId xmlns:a16="http://schemas.microsoft.com/office/drawing/2014/main" id="{839077AC-E5E8-4480-B616-0D6D28D4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6138332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19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75583-7234-42BD-97E8-D3CDCDA1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- What is a Circuit?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F9DFE-1999-4057-87A7-B655962E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Electricity flows through conductive materials </a:t>
            </a:r>
          </a:p>
          <a:p>
            <a:r>
              <a:rPr lang="en-US" sz="2800" dirty="0"/>
              <a:t>Electricity flows from </a:t>
            </a:r>
            <a:r>
              <a:rPr lang="en-US" sz="2800" i="1" dirty="0"/>
              <a:t>higher</a:t>
            </a:r>
            <a:r>
              <a:rPr lang="en-US" sz="2800" dirty="0"/>
              <a:t> to </a:t>
            </a:r>
            <a:r>
              <a:rPr lang="en-US" sz="2800" i="1" dirty="0"/>
              <a:t>lower</a:t>
            </a:r>
            <a:r>
              <a:rPr lang="en-US" sz="2800" dirty="0"/>
              <a:t> voltages</a:t>
            </a:r>
          </a:p>
          <a:p>
            <a:pPr lvl="1"/>
            <a:r>
              <a:rPr lang="en-US" sz="2800" dirty="0"/>
              <a:t>Every source of electricity has two sides a positive (+) and negative (-)</a:t>
            </a:r>
          </a:p>
          <a:p>
            <a:r>
              <a:rPr lang="en-US" sz="3000" dirty="0"/>
              <a:t>A </a:t>
            </a:r>
            <a:r>
              <a:rPr lang="en-US" sz="3000" b="1" dirty="0"/>
              <a:t>circuit</a:t>
            </a:r>
            <a:r>
              <a:rPr lang="en-US" sz="3000" dirty="0"/>
              <a:t> is simply </a:t>
            </a:r>
            <a:r>
              <a:rPr lang="en-US" sz="3000" i="1" dirty="0"/>
              <a:t>a circular path connecting positive to negative</a:t>
            </a:r>
            <a:r>
              <a:rPr lang="en-US" sz="3000" dirty="0"/>
              <a:t>, with something(s) in its path that </a:t>
            </a:r>
            <a:r>
              <a:rPr lang="en-US" sz="3000" i="1" dirty="0"/>
              <a:t>uses the current </a:t>
            </a:r>
            <a:r>
              <a:rPr lang="en-US" sz="3000" dirty="0"/>
              <a:t>in some way!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E36B9-1638-4A31-942F-C8EED34C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FAE1A-D25E-4099-8271-3841E4A16B32}"/>
              </a:ext>
            </a:extLst>
          </p:cNvPr>
          <p:cNvSpPr/>
          <p:nvPr/>
        </p:nvSpPr>
        <p:spPr>
          <a:xfrm>
            <a:off x="609600" y="6412468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reading -&gt; </a:t>
            </a:r>
            <a:r>
              <a:rPr lang="en-US" dirty="0">
                <a:hlinkClick r:id="rId2"/>
              </a:rPr>
              <a:t>https://learn.sparkfun.com/tutorials/what-is-a-circuit/all</a:t>
            </a:r>
            <a:endParaRPr lang="en-US" dirty="0"/>
          </a:p>
        </p:txBody>
      </p:sp>
      <p:pic>
        <p:nvPicPr>
          <p:cNvPr id="1026" name="Picture 2" descr="Image result for battery positive negative">
            <a:extLst>
              <a:ext uri="{FF2B5EF4-FFF2-40B4-BE49-F238E27FC236}">
                <a16:creationId xmlns:a16="http://schemas.microsoft.com/office/drawing/2014/main" id="{BB009687-B030-4F23-8A0B-ABED5BF9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11" y="2357279"/>
            <a:ext cx="118187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6F442A48-38DB-4F43-B4DB-11EB2377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41316"/>
            <a:ext cx="3381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01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FECF34-6C98-4D74-ADEA-7FDD2918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 + The </a:t>
            </a:r>
            <a:r>
              <a:rPr lang="en-US" dirty="0" err="1"/>
              <a:t>Microbit</a:t>
            </a:r>
            <a:r>
              <a:rPr lang="en-US" dirty="0"/>
              <a:t>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0544-9EFA-45D9-A079-5D419FFF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Microcontrollers’ </a:t>
            </a:r>
            <a:r>
              <a:rPr lang="en-US" sz="2400" b="1" dirty="0"/>
              <a:t>pin(s) </a:t>
            </a:r>
            <a:r>
              <a:rPr lang="en-US" sz="2400" dirty="0"/>
              <a:t>serve as dedicated power sources (+), ground (-), and general purpose input/output (GPIO)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425ED-1B7D-4FC5-AA5E-DD0721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2" descr="Schematic diagram of the BBC micro:bit and the functions of its pins">
            <a:extLst>
              <a:ext uri="{FF2B5EF4-FFF2-40B4-BE49-F238E27FC236}">
                <a16:creationId xmlns:a16="http://schemas.microsoft.com/office/drawing/2014/main" id="{1036FF47-406A-475A-AE01-05BD68ABD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89318"/>
            <a:ext cx="4643967" cy="439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13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DB1D-83E3-4CB3-B1C8-9463597B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External 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CF3C-FEA1-40D5-8887-4AE8EB04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will need an LED, a resistor, and TWO alligator clips</a:t>
            </a:r>
          </a:p>
          <a:p>
            <a:pPr lvl="1"/>
            <a:r>
              <a:rPr lang="en-US" sz="2600" dirty="0"/>
              <a:t>An always-on LED (that will eventually burn out!):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A0972-A724-47F9-BE80-93441A1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9220" name="Picture 4" descr="micro:bit and LED">
            <a:extLst>
              <a:ext uri="{FF2B5EF4-FFF2-40B4-BE49-F238E27FC236}">
                <a16:creationId xmlns:a16="http://schemas.microsoft.com/office/drawing/2014/main" id="{3C9872A9-7425-4953-A502-A9BE4DA84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6697957" cy="384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ED">
            <a:extLst>
              <a:ext uri="{FF2B5EF4-FFF2-40B4-BE49-F238E27FC236}">
                <a16:creationId xmlns:a16="http://schemas.microsoft.com/office/drawing/2014/main" id="{1AAD0084-44D9-4C78-B934-4FF3873A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45" y="4145371"/>
            <a:ext cx="2953212" cy="24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04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E0F979-28A0-4D22-9DE0-59917971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42" name="Picture 2" descr="Image result for microbit connect to led">
            <a:extLst>
              <a:ext uri="{FF2B5EF4-FFF2-40B4-BE49-F238E27FC236}">
                <a16:creationId xmlns:a16="http://schemas.microsoft.com/office/drawing/2014/main" id="{A7901F92-E3E6-4B72-B0F8-40FD0B59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3265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FF169-7CA2-4600-88E2-7150C6A9A48F}"/>
              </a:ext>
            </a:extLst>
          </p:cNvPr>
          <p:cNvSpPr/>
          <p:nvPr/>
        </p:nvSpPr>
        <p:spPr>
          <a:xfrm>
            <a:off x="5559988" y="152400"/>
            <a:ext cx="3355412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Why do you need a resistor with an LED? To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limit the current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in the LED to a safe value.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More -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http://led.linear1.org/why-do-i-need-a-resistor-with-an-led/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4E48C8-3773-470B-8456-CECBD303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3400" y="407181"/>
            <a:ext cx="5334000" cy="154783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 pin0 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Turn pin0</a:t>
            </a: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pin0.write_digital(0)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1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8D03C-56D9-4C46-9246-483AA3A4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 w/ Breakout Board Sensors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7FA1-CE2D-495D-ACF7-5349B525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Sensors can be purchased already soldered to a small </a:t>
            </a:r>
            <a:r>
              <a:rPr lang="en-US" sz="2800" b="1" dirty="0"/>
              <a:t>breakout board</a:t>
            </a:r>
            <a:r>
              <a:rPr lang="en-US" sz="2800" dirty="0"/>
              <a:t>, this allows you to easily wire it directly to a microcontroller!</a:t>
            </a:r>
          </a:p>
          <a:p>
            <a:r>
              <a:rPr lang="en-US" sz="2800" dirty="0"/>
              <a:t>The breakout board will have labeled pins:</a:t>
            </a:r>
          </a:p>
          <a:p>
            <a:pPr lvl="1"/>
            <a:r>
              <a:rPr lang="en-US" sz="2400" b="1" dirty="0"/>
              <a:t>V = Voltage </a:t>
            </a:r>
            <a:r>
              <a:rPr lang="en-US" sz="2400" dirty="0"/>
              <a:t>(or labeled as + or VCC or V1/V2)</a:t>
            </a:r>
          </a:p>
          <a:p>
            <a:pPr lvl="1"/>
            <a:r>
              <a:rPr lang="en-US" sz="2400" b="1" dirty="0"/>
              <a:t>G = Ground </a:t>
            </a:r>
            <a:r>
              <a:rPr lang="en-US" sz="2400" dirty="0"/>
              <a:t>(or labeled as - )</a:t>
            </a:r>
          </a:p>
          <a:p>
            <a:pPr lvl="1"/>
            <a:r>
              <a:rPr lang="en-US" sz="2400" b="1" dirty="0"/>
              <a:t>S = Signal</a:t>
            </a:r>
            <a:r>
              <a:rPr lang="en-US" sz="2400" dirty="0"/>
              <a:t>, for sending or receiving signals between the sensor and microcontroller, may have multiple signals!</a:t>
            </a:r>
          </a:p>
          <a:p>
            <a:r>
              <a:rPr lang="en-US" sz="2800" dirty="0"/>
              <a:t>We must </a:t>
            </a:r>
            <a:r>
              <a:rPr lang="en-US" sz="2800" b="1" dirty="0"/>
              <a:t>MATCH THESE EXACTLY </a:t>
            </a:r>
            <a:r>
              <a:rPr lang="en-US" sz="2800" dirty="0"/>
              <a:t>to the microcontroller pins with the same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5B3BE-9CE1-4BBA-A38C-28E7F384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77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DE7681-3D49-4673-8DA3-7513052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CD44-F510-4FA5-87B2-F0888CCA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1B464-81EB-4B52-947D-D4CB39A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050" name="Picture 2" descr="thumb">
            <a:extLst>
              <a:ext uri="{FF2B5EF4-FFF2-40B4-BE49-F238E27FC236}">
                <a16:creationId xmlns:a16="http://schemas.microsoft.com/office/drawing/2014/main" id="{769E629A-11FA-41D4-A823-29E71118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750"/>
            <a:ext cx="6409906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807AAE-A565-4C2E-95B6-BF9FB550667D}"/>
              </a:ext>
            </a:extLst>
          </p:cNvPr>
          <p:cNvSpPr txBox="1"/>
          <p:nvPr/>
        </p:nvSpPr>
        <p:spPr>
          <a:xfrm>
            <a:off x="4661562" y="172259"/>
            <a:ext cx="4177638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LED breakout board example:</a:t>
            </a:r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dirty="0"/>
              <a:t> goes to a numbered signal pin (pin0 in this example)</a:t>
            </a:r>
          </a:p>
          <a:p>
            <a:endParaRPr lang="en-US" sz="2400" dirty="0"/>
          </a:p>
          <a:p>
            <a:r>
              <a:rPr lang="en-US" sz="2400" b="1" dirty="0"/>
              <a:t>V/+ </a:t>
            </a:r>
            <a:r>
              <a:rPr lang="en-US" sz="2400" dirty="0"/>
              <a:t>goes to a red v1 voltage pin</a:t>
            </a:r>
          </a:p>
          <a:p>
            <a:endParaRPr lang="en-US" sz="2400" dirty="0"/>
          </a:p>
          <a:p>
            <a:r>
              <a:rPr lang="en-US" sz="2400" b="1" dirty="0"/>
              <a:t>G</a:t>
            </a:r>
            <a:r>
              <a:rPr lang="en-US" sz="2400" dirty="0"/>
              <a:t> goes to the black ground pin</a:t>
            </a:r>
          </a:p>
        </p:txBody>
      </p:sp>
    </p:spTree>
    <p:extLst>
      <p:ext uri="{BB962C8B-B14F-4D97-AF65-F5344CB8AC3E}">
        <p14:creationId xmlns:p14="http://schemas.microsoft.com/office/powerpoint/2010/main" val="842237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A8A8B-4925-49EA-A00C-3DC4D872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8194" name="Picture 2" descr="Schematic diagram of the BBC micro:bit and the functions of its pins">
            <a:extLst>
              <a:ext uri="{FF2B5EF4-FFF2-40B4-BE49-F238E27FC236}">
                <a16:creationId xmlns:a16="http://schemas.microsoft.com/office/drawing/2014/main" id="{FE472E78-A828-4E40-BAC9-EA69C91D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771"/>
            <a:ext cx="723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F35BCE6-5BBA-43B0-8503-ABAD7754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054881"/>
            <a:ext cx="4495800" cy="154783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 pin0 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Turn pin0</a:t>
            </a: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pin0.write_digital(0)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4B97264-7C47-49C2-BD30-C377EEDC0016}"/>
              </a:ext>
            </a:extLst>
          </p:cNvPr>
          <p:cNvSpPr/>
          <p:nvPr/>
        </p:nvSpPr>
        <p:spPr>
          <a:xfrm>
            <a:off x="762000" y="2726871"/>
            <a:ext cx="3657600" cy="1447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Pins we can turn on or off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FA8F50-6608-492E-8343-AF440745BD79}"/>
              </a:ext>
            </a:extLst>
          </p:cNvPr>
          <p:cNvSpPr/>
          <p:nvPr/>
        </p:nvSpPr>
        <p:spPr>
          <a:xfrm>
            <a:off x="914400" y="5410200"/>
            <a:ext cx="3657600" cy="1447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Pins we can turn on or off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889AA28-4D55-4483-B1DD-31CC5E14287B}"/>
              </a:ext>
            </a:extLst>
          </p:cNvPr>
          <p:cNvSpPr/>
          <p:nvPr/>
        </p:nvSpPr>
        <p:spPr>
          <a:xfrm>
            <a:off x="805543" y="4167164"/>
            <a:ext cx="3657600" cy="1447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Pins we can turn on or off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3E8CD72-FECB-4FEE-94D3-1167170BEEEE}"/>
              </a:ext>
            </a:extLst>
          </p:cNvPr>
          <p:cNvSpPr/>
          <p:nvPr/>
        </p:nvSpPr>
        <p:spPr>
          <a:xfrm>
            <a:off x="6324600" y="-76200"/>
            <a:ext cx="2514600" cy="1905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ground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6180C3D-7E46-4998-B7F1-DB31A4A01D61}"/>
              </a:ext>
            </a:extLst>
          </p:cNvPr>
          <p:cNvSpPr/>
          <p:nvPr/>
        </p:nvSpPr>
        <p:spPr>
          <a:xfrm>
            <a:off x="6199414" y="1371600"/>
            <a:ext cx="2514600" cy="14478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Always-on power</a:t>
            </a:r>
          </a:p>
        </p:txBody>
      </p:sp>
    </p:spTree>
    <p:extLst>
      <p:ext uri="{BB962C8B-B14F-4D97-AF65-F5344CB8AC3E}">
        <p14:creationId xmlns:p14="http://schemas.microsoft.com/office/powerpoint/2010/main" val="3408164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BA12FA-DFA1-4399-B95C-D5F7209A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to Flash LED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77D77-3196-4F69-B9F0-67DB12BB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Turning </a:t>
            </a:r>
            <a:r>
              <a:rPr lang="en-US" sz="2800" dirty="0">
                <a:solidFill>
                  <a:srgbClr val="FF0000"/>
                </a:solidFill>
              </a:rPr>
              <a:t>on</a:t>
            </a:r>
            <a:r>
              <a:rPr lang="en-US" sz="2800" dirty="0"/>
              <a:t> pin0 sends the signal to turn ON the LED</a:t>
            </a:r>
          </a:p>
          <a:p>
            <a:endParaRPr lang="en-US" sz="2800" dirty="0"/>
          </a:p>
          <a:p>
            <a:r>
              <a:rPr lang="en-US" sz="2800" dirty="0"/>
              <a:t>Turning </a:t>
            </a:r>
            <a:r>
              <a:rPr lang="en-US" sz="2800" dirty="0">
                <a:solidFill>
                  <a:srgbClr val="FF0000"/>
                </a:solidFill>
              </a:rPr>
              <a:t>off</a:t>
            </a:r>
            <a:r>
              <a:rPr lang="en-US" sz="2800" dirty="0"/>
              <a:t> pin0 tells the board to turn OFF the 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4383E-5CCF-41E9-9830-8696DF87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7597B-934D-4A84-9A0B-538A436E7A8A}"/>
              </a:ext>
            </a:extLst>
          </p:cNvPr>
          <p:cNvSpPr/>
          <p:nvPr/>
        </p:nvSpPr>
        <p:spPr>
          <a:xfrm>
            <a:off x="3733800" y="1295400"/>
            <a:ext cx="434340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from </a:t>
            </a:r>
            <a:r>
              <a:rPr lang="en-US" sz="2800" dirty="0" err="1"/>
              <a:t>microbit</a:t>
            </a:r>
            <a:r>
              <a:rPr lang="en-US" sz="2800" dirty="0"/>
              <a:t> import *</a:t>
            </a:r>
          </a:p>
          <a:p>
            <a:endParaRPr lang="en-US" sz="2800" dirty="0"/>
          </a:p>
          <a:p>
            <a:r>
              <a:rPr lang="en-US" sz="2800" dirty="0"/>
              <a:t># Flash led with signal wire </a:t>
            </a:r>
          </a:p>
          <a:p>
            <a:r>
              <a:rPr lang="en-US" sz="2800" dirty="0"/>
              <a:t># attached to pin0</a:t>
            </a:r>
          </a:p>
          <a:p>
            <a:r>
              <a:rPr lang="en-US" sz="2800" dirty="0"/>
              <a:t>while True:</a:t>
            </a:r>
          </a:p>
          <a:p>
            <a:r>
              <a:rPr lang="en-US" sz="2800" dirty="0"/>
              <a:t>    # Turn pin0 on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FF0000"/>
                </a:solidFill>
              </a:rPr>
              <a:t>pin0.write_digital(1)</a:t>
            </a:r>
          </a:p>
          <a:p>
            <a:r>
              <a:rPr lang="en-US" sz="2800" dirty="0"/>
              <a:t>    sleep(1000)</a:t>
            </a:r>
          </a:p>
          <a:p>
            <a:r>
              <a:rPr lang="en-US" sz="2800" dirty="0"/>
              <a:t>    # Turn pin0 off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rgbClr val="FF0000"/>
                </a:solidFill>
              </a:rPr>
              <a:t>pin0.write_digital(0)</a:t>
            </a:r>
          </a:p>
          <a:p>
            <a:r>
              <a:rPr lang="en-US" sz="2800" dirty="0"/>
              <a:t>    sleep(1000)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6DCFC-7AB4-4BC6-A33D-8749C9953EA8}"/>
              </a:ext>
            </a:extLst>
          </p:cNvPr>
          <p:cNvSpPr/>
          <p:nvPr/>
        </p:nvSpPr>
        <p:spPr>
          <a:xfrm>
            <a:off x="1143000" y="6398696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https://lms.pratt.edu/mod/resource/view.php?id=451288</a:t>
            </a:r>
          </a:p>
        </p:txBody>
      </p:sp>
    </p:spTree>
    <p:extLst>
      <p:ext uri="{BB962C8B-B14F-4D97-AF65-F5344CB8AC3E}">
        <p14:creationId xmlns:p14="http://schemas.microsoft.com/office/powerpoint/2010/main" val="314022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 relatively new language!</a:t>
            </a:r>
          </a:p>
          <a:p>
            <a:pPr lvl="1"/>
            <a:r>
              <a:rPr lang="en-US" dirty="0"/>
              <a:t>Python originated in the late 1980s</a:t>
            </a:r>
          </a:p>
          <a:p>
            <a:r>
              <a:rPr lang="en-US" dirty="0"/>
              <a:t>Developed by Guido Van </a:t>
            </a:r>
            <a:r>
              <a:rPr lang="en-US" dirty="0" err="1"/>
              <a:t>Rossom</a:t>
            </a:r>
            <a:r>
              <a:rPr lang="en-US" dirty="0"/>
              <a:t> (Dutch computer programmer), Python’s "Benevolent dictator for life”</a:t>
            </a:r>
          </a:p>
          <a:p>
            <a:pPr lvl="1"/>
            <a:r>
              <a:rPr lang="en-US" dirty="0"/>
              <a:t>Attempting to create an </a:t>
            </a:r>
            <a:r>
              <a:rPr lang="en-US" i="1" dirty="0"/>
              <a:t>extensible scripting </a:t>
            </a:r>
            <a:r>
              <a:rPr lang="en-US" dirty="0"/>
              <a:t>language</a:t>
            </a:r>
          </a:p>
          <a:p>
            <a:r>
              <a:rPr lang="en-US" dirty="0"/>
              <a:t>Python got its name from “Monty Python’s Flying Circus</a:t>
            </a:r>
          </a:p>
          <a:p>
            <a:pPr lvl="2"/>
            <a:r>
              <a:rPr lang="en-US" dirty="0"/>
              <a:t>BBC comedy series from the 1970s</a:t>
            </a:r>
          </a:p>
          <a:p>
            <a:endParaRPr lang="en-US" dirty="0"/>
          </a:p>
        </p:txBody>
      </p:sp>
      <p:sp>
        <p:nvSpPr>
          <p:cNvPr id="20482" name="AutoShape 2" descr="data:image/jpeg;base64,/9j/4AAQSkZJRgABAQAAAQABAAD/2wBDAAkGBwgHBgkIBwgKCgkLDRYPDQwMDRsUFRAWIB0iIiAdHx8kKDQsJCYxJx8fLT0tMTU3Ojo6Iys/RD84QzQ5Ojf/2wBDAQoKCg0MDRoPDxo3JR8lNzc3Nzc3Nzc3Nzc3Nzc3Nzc3Nzc3Nzc3Nzc3Nzc3Nzc3Nzc3Nzc3Nzc3Nzc3Nzc3Nzf/wAARCADIAMgDASIAAhEBAxEB/8QAGwAAAQUBAQAAAAAAAAAAAAAABQACAwQGAQf/xAA3EAACAQMDAgUDAgUDBAMAAAABAgMABBEFEiExQRMiUWFxBhQyQoEjUpGhsTPB4QcVFtFi8PH/xAAaAQADAQEBAQAAAAAAAAAAAAABAgMABAUG/8QAJREAAwEAAwEAAQQCAwAAAAAAAAECEQMSITEEBRNBUSIyFBUj/9oADAMBAAIRAxEAPwD1ilXNwpbxUxjp5Nd3Kqn+tRM4Xmqc87gOOi9fc0rrDYdvNQRDtZwpqNblZgNoJTuTQZxDmS5u5FEEfLHsPbPc1Fput2+oPO8PEUY2rnv7+1LrGzDutaq4JtbdsSsePjvQh73bGqmUkOwXce/qaq3byGZ5WJBdwid+O9V0nW5uViiHEbeXJHPNDfR+vhttJvQtuGby8Z20P1XW9rMoXcT0z0FQSXMVhbCPJeZh/SgF9qFvb/xJJN87f6aDt+1B0aZCK6ldSYMspRSeAo5b49KtreIifx3ZWPYnNZJdT8JvGmIZ+oGakuNUluYwwaGIdscmg2N1DN7Pbyk7XyR6DpTdLaUSFVl3A9Ac0Bi1VY2YN5sftzVyy1iR5f4QCj1rJBZpzdx2z4fcoP6D0zUU97OGM1rtCjrimLdfcRASguSO+AKjSwVH8QSOuedoPWj1YuoN6XrLMuLlQMj8x2+avy3akBsgg9xWftLZXTKgrg4wDwar3kkloxeNsxDquaV6gpJs1VvdK0g2kDjA96vLvlU9GrHaZerNFvRgWU5GDWmtLnxNgXOCOmaMUaljLDREDABz70wjHXFSncCQenaoWzmqjy9FSJrldxWHOUqWKVYxZMvvTTNQszsaltg8r8GiL+0ktYUiOULnjjis79Sal9jbYj5uLhtkYz/U0V1KfwEijDEEenesd9Uzlbq3lCbticHHC5pKZBLWDfri6uBpUVjByNoLkfFBfoua4TSpoY1PmbO71q4upePeGDaj78/mOvFMu7yOyg+1ttsZxyT2ob4NhZu7/iJSc7M7tvrQSG6ee8CqfCjzjcaZdXjSwiKyQgMctK3f3psNuVuFQHxGXB6d6UZBjVNSZAILMZkI5ZzwPehEduVPjzMTIxJAombeOyt3ur0gsx4Ufq9qzj388940irzjp2HtQSCi28ZdhvIVey9zS3pbjaVyP1EnpVNEaeYtn+J/KTxUv26StiVtpHYN1p0jMm++tk/NQW7nNWrPUI5QBH5FXoAOTQ02MKdwxpkjiE4iUZpsQpprfV2jbKJuA7seBRAalNMgAcLuHQDrWPt5kUDztg8nIopa3KEryWx2HSg3huum101mitMu+T2x2oXqks3hOVXkkYHf5qta3zzOsaDAXoPSiCQ+O5YseTgfFIx5nGU9BS6SaN1H8N22SK3Q+49K3FoBC3LnnjGP96AQRKtuykgHO4/NFLC8BGyTB5xmssBeh5LhXXBXOOM+lJwCciqMjhV64Rjjjsau2/8AEjBPXoaomJPhzbXdtTBK6EphuxCFpVOEpVgdzPbxnr/Sr+mMviEENkUFR89WxijelMGjL5J2+v8A7oadHM8kg10o86BmKkc5Hesd9Y3RScwYIjVB8kmi+q3Mk2sR9di8k9gaAfUs8F5MHckhWwxA/tUt9OZIDaVGFjku5AFJztX0oXdBZmMksm3e3CnvRea7ilREQsIl6AL1NArxTLcP4alnAwB/KPYUUMS3M0oURgruI4VedtGtKeOO28w3HGWYigdtbPEhe4yPRSQOfcVfF0LeDaXUytzjrigw4RaxcGeZQz4HRRUaqoi8iYAHVv1H1pjoFJdwXduntXWLPBgE59MUNKKCiHX7rKkYB7dSatXIygJjDj1J5FDZFkViVJz64qe3u5dpjkXdn1ptFckaTeG58p2+nWp5QJIjIE25NVnjV5Py2fJpptXB4O49tp4NU1C9WcDzLIFDBlzznFGLQF8ZwOaH21k24EgEmtFpljgqWGKnTKxAU063yPJnjqa0VlBulUH8cVQsrd1QImFGOTRm0hfO4yDA9qCWmo5LAFLKMHiqMhaBhKDjzDii7xqCMHOaoXcO+BgB7ilrxhS1FtbkPEpxlTxg0c0hi9oATllODWNs5mAMbZOOR85rYfT6MIH3dyCKfj9ZHkWIIha7tqXbXQtXwhpEFpVMFpVsBp54niswwm/J/SQaP6bG6QOWRgApAyaH2VhGXBYKBnkZo8TFBZE4woHeltJItdt+HnmoXEgM85YBiQq57H1oPdyGFQZsMNuSr8eY0dv7ISzrKhBjjYs2egrM6vBK8slzc7QvVFI/YVzjgW5d/GJiRQTwQvNQNJcBWcyEKvv+XxRJ444o1hRsZGWOelCpXWeXw1P8NaZMw2FZGYvIxOeSM1ah3PNu9ea4UAxGDyauWiKrDA6+vetTHn6W7a3Z8FuuKtC14wafaL5uuauAA9BXO/p1T8Bcuno3aoV03zEKvBo3sGaesa5zRWjagFLpAdMbOT60odDZSOce9aRYgRmrFtChIyKomxGkCIbBIkCIhLnvijNrYMkJ4AwOSRRWKKMxghQSO9EGiH2zFRniq9dIu8BcFuVQEY+KJxg+GMKK4IlW2Le1T2p/hDIzkZopCUyJ0cKCKiRCchuvWiOAQKb4IB3DvS1IVRmHTwLk56A7vmtv9PyJNp6OvX9XzWO+q2NvLG8YA3L0o99DXPj2soJ5B6UeNZRLl1zpqMUsU6lXThy6cxSrtKsAzdjDzkLn5pa6dmnybkBI5Cg9a7A/hnCk4papHHPaOZHIBXnHWp8qeFk/TLaI63cMvixBI0bJwOOPWsX9TXn32qFdu2JTkAnoOlbrWbhNO0Qw2wDEgAEDjmvL764SWdpFlfe2cso7D0qCRVEN/MN5jjPBGML2qK0iJwOfmuJC2x3SF2UdWHOKnVzHbbskE8Y9KwyHSBEyT5iT271ZtA0rbgOKFNNukCqMqvGa0GmJ5BkZz3pLeItxzrCFuu0Dr+9W1OKiVcAVKFLEYqB0D161NGuaShUxn06V0SqDiqSI2TqvFPjXDjBNQ/cc42k/tTfEuQ25I/LVcF7hiCTaACaIQTZhZSeMVmUvnUgSKR65FEY7sfbuVI5GBiiqwVzoWMoNk3qBin2sn8JfiqMTbrBwM52mq0V7tiAzyOuabsDrofRxnDEe1WYyGOBWWS+aZ8Ic7T1HT+tFrKR+CzZ+Oa26TpYCf+oytBY204HAYhiKf/0wvRJJMm4gBehon9T2kepaO0MrMuGBDbC2D8daBfSVlJpN9GwIltzx4iKcj5HWt/KF+wepUqgjnSRA6OGU9CDXTIPWujUceMmzSqsZh60q3ZB6sARxvnpVh4yUII4xzUyADtT8jaeO1Gq1B9MFrUiTXTaecFXBEe0H+5rFfYQtLJAw3EZGR29q3N3bsmr3M4zttoJGwehLVjLAFvGuTyC5UV591h6X4/GmnTB0mnizwseQW9OBUkdxdRISZDIvRUYBgfnNFlU3EL7lIK9DiqiWkrOqRJhE/In5ozWr0HLHV6iAXUPjCKexgkI/Jo/Ic/tWhsl05owQs8We3Df+qzcdrsuMN68E96P2aBY6XkYeJaXJI7JYy/3LDHRTGcmoFuIRyrkgf/E0yWq0sjIpwKQq14EiwZd+7g9M0z7hIuGIobJdzSKFiUlsVDDbXJmDSHI9D0p5QjQRk1u2hkKcs/oFrn/kEZ3AwuoB2ncOlNl0+O5YOEVCcZJ9amfSImtmRiNzHO8da6VM4c2129Q03sci7kYHIxTIL0xusZy3sO1B9Ri/7ftBfJ9j1p2mO0l/uB4UAE+vrUqnPS8Vrw9B02YNaMXjcDHOR1rOXFwHnl2ktFGeg7n3rT6IqSJ4bgEGhBsDa3N7HMmAspKuB+QPSnS0DeNgG41HUlkVYh4aZA4XOM0Usb/U7aKOSdldXYqDjFW7ZLN3AmjBIHUk1orSwtZYVQBCgHA64p21mEtpVr+E1jdl4rZ5BgSsQfjFHSbS3szAzLtA79jQS+h8O1HhoBs/H2rF6hfyNeGQSSNDjcct0xzQVYJ0Vs39vf4gXxGQE8kquM/PNNl1WJerCvLLj6qlIwsgUdMCh0/1DI/WVz+9L3ZdfjL+T1ibXYF6uM/NKvGpNadu7GlQ7Mf9mD3tTTs8dRWeOtRjuT+1Ot9YWaTb0U8ZqnY5Xw1/QtdhUWt0VYK0seCB+qsDp4WLT1yAf4rk5HfNbzWpVkcIrdOpA9qwuoKYLaZYv0ybgfZhXJyL06/xa/wcg6e/le4OwhY4/wBK9zRePC24lAwHBY59KzkDJyZCc5zitTEourPdHyoiwMdvWhmMfm/1M20rSXIx0HmPzRuwYsoHt60Ke12SBQOB1/rRnToscn0o2xeNYi0IdwyaY9irrz3q9tAFNLBGweaCN6welr4ZKg7WB9M08Fw2MqcVdMiuApXPPUdq48ak+VSfkU+Ji+kDNIo5AA7GpIInl/I5pwtZi3lgBB/mJxVoWtwUy8iRjH6RzVJFpALV7SOWdI0wX798VVtbdbaQJH0zySKJ3JigYrH5mbqx6k1TiGXJIpKfpbjnFpqNGk5XBHFGb9I8LNIo2MNrn/esxpUwWTbjFa+FfFg2nkEd6tPqJcqSegebSUzujG6M9CO1W7K0MDDD+X+U0xQyS7A4G0429KIxxlsEE/1rYSrUXWRHhZXz071519VQCMutoskOWBJI/Pk8Y7V6NbeUrnqaH6hp0NzMxdATnriub8vlXDHYXi8rGeD3EDtIzeHtJPRRxUBhcdjXs9x9N2j5PhDPxQy5+lLds7Ux+1edP6pP8o7U0zycowpV6Q/0fEx4U0qt/wBjxA8Kbajz1Fci1QpMGxnnoDQg1PawmaYeGQCOefavTYzN7KkkmmpeOg3qv4YxkVmVZ7iOR2QMUYgqP1ITx/Q5rRQzy2tgUuJicgcnB/ahGmyxpqq2siqkc4KKQOpJyKlWNYcnHTi9KtxpdmtipjjVZJOjYqx9P2htreSMyb9ykgkYwKvX9r4kqQRYCxnaD6epqtYv4moTpEMxohT5qa3S7eyDr2Jd5ZB1FWdPXIqSZSofcuccZ/enacozzx3oM0+SWJjtWqw8xJNS3T7mwvSoCdvFDRpXhKmAaswkZqgr+arEb84FUlhaC0bLt82MCqmo3SxQsAwqN59sfvQbUZiUOe/Wq9vCajWVIpDNdMWOeavqpXBUUDim+2kLEFgTkUri/e6YRxyvCvfHBqT06eqD9vIEmUk49K1OlXxJC7uMc1g7G2ZmXZK5+TnNHIre6MiRQSNGrflIOuPanhtEuWZfjYa1ucWt5DKpwJV5HuKIWF4GQYbJoFq1oz2UZDFniGQT39aj0a5yF56Cm7NMn1VR4bO0l3uCTViQDcfmh1g+WT3NW5J0DHzAjNef+qP/AM0c+f5CdRUDIDT2lB+KjaVexzXgYVSYwxDPSlS8UUqKlh9PHd3NWba6aNwFfZGOT3zQ7fXQ/vX2JY3dleQ3aqPEj3EAZY53fPpVC+0ueKfxVK5VgVx2NANOuobdi829jkYCnk1p9Yu86dFdQI6hkxg84PvUqnDnpY/CvNr8PgOzSCKRvzVvX2p+gMGZ50xtPA+K891GWa5l3vuXPQHjBr0T6ZTbpqburJmkqc9Gm9lokvQDkL5fNn/alZkqpHU0r4qGzu6dR80o2UZUHPHJpGNPwjdyTx261CSeO4rsp2tkDg0wHaeOQe1KUJEHNWFKouTwa5bqHb/NVNalNvMqYJwueO9UlAqs8FdXmFzwD2zVbKzAs5oZJOPEBmZVGf1HFXILmBVA3Bj2xzk0+i438GTwh2O0AbemBU0FlG8gYgZIx/zU0KmR28OJixHPFWrWKQykR25Yr1zQT0Ll/wBk5iW2gVxFk560UtZCRHgYb/FR2ks04Mf2eSvanTz3FjA101uoiAO4n9IHXNUxE3L+Nl8uPCaOTGD3NC47dbe5G3/TZsVRk1+01K3UW0gEmedp4xV60PjyxgdMZIPr2pX9wyTk01iRG8YbnIzWF1TV7qG+k8KTapY+Xritq7+CHkPG2PivMdWci7ORjjk+p70OWJtY0Dj/ANtCifUd2OpBqQfUlx3H96zgkrokHrXM/wATi/ov4aiL6lkHLLSrMCT3pUn/AA+L+jeFCuZrpFcxXoinVYbhuJAzzj0o5pmqO7rblVFqh5B6Be2aA0ucYHStmitaam80OK5Zp7dxNC43KCeQK0Ok2vgWFsCBkJj5rz2K/uYlRI5mVV7CvTdNmFxo9pcjncvJ6c9KnS8JvwB3o4dT0zk5qglw29iGG3PFFdaQhXAH5VmJpkjwAe3f2qeaNLwMhmJ8xyKZJhBwSaqW1yJAQxwc+vFTsyqOD0NJnpZPS3ZNlxtJAHWq2rAS3+TkkKAKSy7SAD71BJKrTsTz0FUh/wAE7RVvtKjn5IDY7VQh0ye1mikt5jsjfftIzn2rQowJO0dvWmeGFY44HoKbtn0eV2XpY06/dLmSWe2bwiAF8MZPvmj+k6npzTSk74yTwHTBrP25Eb7lOB3Bo7aTwEAyJkjqapEQ/hPk4ghYanaJdS4SQZbKkxtyKdqB/wC7WMlqkJjidiHLfqX496dFd22MYqdLlZPLFgVVSkR649wzd9o9vZxJ4EKrtGBtFTaSvhTAMpJGD0otqyrsXJx8UPssLJhm5+ai16N28L2uXAis24zvTCkdc44ryvUJT90coYxgEKeorcfVV2PCPmVRldpJwOmc9RnvXm88xkkYhiVydpNFLWGPET+J713xfeqe/wB6XiUeo/Yu+LSqj4lKt1N2LtcNONcoDja5Tq7HG8zhI1yx6D1ogORRtLKkaDLOcAetewy2X2Oh2FuFx4cQyB696D/RX0mkBW/1KJSUGUVufN/xWn1ty9kkhODzxQr4ct8na0kZPUB4yogI68+1ZHXLbbIzREDgFVHpWi1CcrIQDge3cUJvs3C5J5AxUJeMu4eaA/GZZJBnGGwKu/cfjhsknoaF3SbR4jZywOefeoxMSrLgdMcHoKo50VXgWuLwq3DAjtT7KVZQXdvPnHNAriV9yHGABjipbe9VeAvIORg00whats11uPKu4qrHqB6U/Zk4HNCItQDOGVid36WHSi9s6uw39OwpakpHJiE0TY4GKmWOQJgAkn0q9GN48oBI7VatDGhAUZOehFNMIZ8nhQtLa4lY+VwPetNptr4Ue4kl+5NR28qE4cKhzxzUkuoIkZ9QcVTEiNW2VNTk33QQ8KBwwHFDIZPClaPOxs5GeateL4kztJuCn+x9aqao5SViArlV5Y8EUjJr7gM+oNl1a3MBmRfDCsB+RBGe3Xp36cVhMRhuZdwH8ooj9QX/AI1wYwUkUZ2uWyQT16UGLU0rwqSMRk7c47Zpppua5mmNp00qbmlWMGDXKO6b9MXt7H40hW2h7NIDk/tV+H6ThRwbq+yo6rGmCf3NIpbDXPC+szNnZXF9L4dpE0j+g7Vsfov6Luri/wDu9SDQW9s4OARlyO3xTLi+s9Mtmg0+MRqepByWPuaDW31bc6bcboZ2KH8o2PlNUXGct/kuvF8PWr+6SMrDEu1Rxgdqoaq+/TeO2azNn9QQ6oFljYhs8qTyKLzThrFweD6Vz1T1pjTK8aMjfOS7E9c4qmWxmrF4cyNn1qqTj1rnPQXwrX9mjws6/wCpztQ/5oBJHLHIFJ839q0wkK5PVj6VUnjVsjbnPfHIqs3hKuPQC5xBuBLDJBA7/wDFRxSrHIUYgEj8quy2hC5VsA9R60NnQRvyhDepNdEtM56loJWUoR8lR5VJznrijllcvMQ4YkBeMDv6Vjo7naqjlWUnK9sVPp2otbTHbkKc49/amciKsN1bX7KCXJAXvnrRJb0IgbueQfasV99FIwQyEHIyGHPNGhM32ATLEjAyOuPipvwoq00sV5vDZYexHOKjaSQo+5suSD8/FBLOcbQwc8rkZH+auJeRz3jyxqPIdueSMdKKA2FPHZUZSuVYYx/ag+u6iI7bBZdz+UhsEf3qS81BYjufiJRwue3/AO1mtS1eO8eQvCEbd5ZIwDuA6Ahv80fppTXoGuW3SnG3A/lqE08nJ+abiiONrhp1cxRMNpV3FKsY9NuNZcnEc28js1DZ9VuC2H2qo/STj+hpUqth5i+gjUZRcKXimBUdcf8A3is1elwxH9DSpVhhtlqk9lIskT7Sp7Vu9K+rYb+BYbjbHN054BpUqlywnOsvxU0x1y2STnrVUnn/ABSpVwI9RfCJhuOcdqYQcZXoP7UqVMFELpj8Rke9Urq2EqkryD29KVKnT9J2kB57UxK6jBBP7iq/glSFIII9ulKlXRLbRy1K0s4k3tyemSPWidveTmFVaQlcDC+9KlRYEF47njzMEKhtpc85IqyuoRWyKjkecZB57jH7UqVB+DZoFvr15WYNgknow6UPpUqA43FcNKlWAcxXCKVKiY4aVKlR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4" name="Picture 4" descr="https://lh4.googleusercontent.com/-sTmobuvrAJQ/AAAAAAAAAAI/AAAAAAAAE58/1uqkN7lzXf0/s250-c-k/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95800"/>
            <a:ext cx="1847850" cy="1847850"/>
          </a:xfrm>
          <a:prstGeom prst="rect">
            <a:avLst/>
          </a:prstGeom>
          <a:noFill/>
        </p:spPr>
      </p:pic>
      <p:pic>
        <p:nvPicPr>
          <p:cNvPr id="20486" name="Picture 6" descr="http://thehealthcareblog.com/files/2009/10/monty_python_pos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362450"/>
            <a:ext cx="1247113" cy="1981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DA81-67FB-461E-A535-782BAE35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ED83-CB7F-47F4-A3A2-56E327E5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Three-LED Board!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FAFA-F7BF-4F1B-8AD6-47499B64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C9756-8EE3-4C62-A888-FFD3924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4098" name="Picture 2" descr="thumb">
            <a:extLst>
              <a:ext uri="{FF2B5EF4-FFF2-40B4-BE49-F238E27FC236}">
                <a16:creationId xmlns:a16="http://schemas.microsoft.com/office/drawing/2014/main" id="{7E1BC0A2-E0FB-4C88-B4F0-09A44951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04143" y="519906"/>
            <a:ext cx="5268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897FF-D82B-401F-B9C9-F8E91300EA50}"/>
              </a:ext>
            </a:extLst>
          </p:cNvPr>
          <p:cNvSpPr txBox="1"/>
          <p:nvPr/>
        </p:nvSpPr>
        <p:spPr>
          <a:xfrm>
            <a:off x="4495798" y="1600200"/>
            <a:ext cx="373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breakout board has </a:t>
            </a:r>
            <a:r>
              <a:rPr lang="en-US" sz="2400" b="1" dirty="0"/>
              <a:t>THREE signal lines </a:t>
            </a:r>
            <a:r>
              <a:rPr lang="en-US" sz="2400" dirty="0"/>
              <a:t>and a </a:t>
            </a:r>
            <a:r>
              <a:rPr lang="en-US" sz="2400" b="1" dirty="0"/>
              <a:t>GND line</a:t>
            </a:r>
          </a:p>
        </p:txBody>
      </p:sp>
    </p:spTree>
    <p:extLst>
      <p:ext uri="{BB962C8B-B14F-4D97-AF65-F5344CB8AC3E}">
        <p14:creationId xmlns:p14="http://schemas.microsoft.com/office/powerpoint/2010/main" val="914025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BA12FA-DFA1-4399-B95C-D5F7209A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Three-LED Board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77D77-3196-4F69-B9F0-67DB12BB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Turning on/off pin0 sends the signal to turn ON/OFF the </a:t>
            </a:r>
            <a:r>
              <a:rPr lang="en-US" sz="2800" dirty="0">
                <a:solidFill>
                  <a:srgbClr val="00B050"/>
                </a:solidFill>
              </a:rPr>
              <a:t>green LED</a:t>
            </a:r>
          </a:p>
          <a:p>
            <a:r>
              <a:rPr lang="en-US" sz="2800" dirty="0"/>
              <a:t>Turning on/off pin1 sends the signal to turn ON/OFF the </a:t>
            </a:r>
            <a:r>
              <a:rPr lang="en-US" sz="2800" b="1" dirty="0">
                <a:solidFill>
                  <a:srgbClr val="FFC000"/>
                </a:solidFill>
              </a:rPr>
              <a:t>yellow LED</a:t>
            </a:r>
          </a:p>
          <a:p>
            <a:r>
              <a:rPr lang="en-US" sz="2800" dirty="0"/>
              <a:t>Turning on/off pin2 sends the signal to turn ON/OFF the </a:t>
            </a:r>
            <a:r>
              <a:rPr lang="en-US" sz="2800" dirty="0">
                <a:solidFill>
                  <a:srgbClr val="FF0000"/>
                </a:solidFill>
              </a:rPr>
              <a:t>red LED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4383E-5CCF-41E9-9830-8696DF87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7597B-934D-4A84-9A0B-538A436E7A8A}"/>
              </a:ext>
            </a:extLst>
          </p:cNvPr>
          <p:cNvSpPr/>
          <p:nvPr/>
        </p:nvSpPr>
        <p:spPr>
          <a:xfrm>
            <a:off x="3733800" y="1295400"/>
            <a:ext cx="42672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microbit</a:t>
            </a:r>
            <a:r>
              <a:rPr lang="en-US" dirty="0"/>
              <a:t> import *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 # Turn pin0 on</a:t>
            </a:r>
          </a:p>
          <a:p>
            <a:r>
              <a:rPr lang="en-US" dirty="0"/>
              <a:t>    pin0.write_digital(1)</a:t>
            </a:r>
          </a:p>
          <a:p>
            <a:r>
              <a:rPr lang="en-US" dirty="0"/>
              <a:t>    sleep(1000)</a:t>
            </a:r>
          </a:p>
          <a:p>
            <a:r>
              <a:rPr lang="en-US" dirty="0"/>
              <a:t>    # Turn pin0 off</a:t>
            </a:r>
          </a:p>
          <a:p>
            <a:r>
              <a:rPr lang="en-US" dirty="0"/>
              <a:t>    pin0.write_digital(0)</a:t>
            </a:r>
          </a:p>
          <a:p>
            <a:r>
              <a:rPr lang="en-US" dirty="0"/>
              <a:t>    # Turn pin1 on</a:t>
            </a:r>
          </a:p>
          <a:p>
            <a:r>
              <a:rPr lang="en-US" dirty="0"/>
              <a:t>    pin1.write_digital(1)</a:t>
            </a:r>
          </a:p>
          <a:p>
            <a:r>
              <a:rPr lang="en-US" dirty="0"/>
              <a:t>    sleep(1000)</a:t>
            </a:r>
          </a:p>
          <a:p>
            <a:r>
              <a:rPr lang="en-US" dirty="0"/>
              <a:t>    # Turn pin1 off</a:t>
            </a:r>
          </a:p>
          <a:p>
            <a:r>
              <a:rPr lang="en-US" dirty="0"/>
              <a:t>    pin1.write_digital(0)</a:t>
            </a:r>
          </a:p>
          <a:p>
            <a:r>
              <a:rPr lang="en-US" dirty="0"/>
              <a:t>    # Turn pin2 on</a:t>
            </a:r>
          </a:p>
          <a:p>
            <a:r>
              <a:rPr lang="en-US" dirty="0"/>
              <a:t>    pin2.write_digital(1)</a:t>
            </a:r>
          </a:p>
          <a:p>
            <a:r>
              <a:rPr lang="en-US" dirty="0"/>
              <a:t>    sleep(1000)</a:t>
            </a:r>
          </a:p>
          <a:p>
            <a:r>
              <a:rPr lang="en-US" dirty="0"/>
              <a:t>    # Turn pin0 off</a:t>
            </a:r>
          </a:p>
          <a:p>
            <a:r>
              <a:rPr lang="en-US" dirty="0"/>
              <a:t>    pin2.write_digital(0)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B05-C3AF-425D-BFD1-3F9F291CC0AA}"/>
              </a:ext>
            </a:extLst>
          </p:cNvPr>
          <p:cNvSpPr/>
          <p:nvPr/>
        </p:nvSpPr>
        <p:spPr>
          <a:xfrm>
            <a:off x="990600" y="6469377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https://lms.pratt.edu/mod/resource/view.php?id=451305</a:t>
            </a:r>
          </a:p>
        </p:txBody>
      </p:sp>
    </p:spTree>
    <p:extLst>
      <p:ext uri="{BB962C8B-B14F-4D97-AF65-F5344CB8AC3E}">
        <p14:creationId xmlns:p14="http://schemas.microsoft.com/office/powerpoint/2010/main" val="203441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E57F-F99B-4018-95DE-49543C39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Realistic Stop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AAE1-EB36-4AB7-9A9A-B03A9AD5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Make the light green for awhile, then yellow briefly, then red, then repeat!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BABA7-32AA-40FA-A83F-3185267C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4FBB7-5B36-4ED6-BF50-4D74EC755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9"/>
          <a:stretch/>
        </p:blipFill>
        <p:spPr>
          <a:xfrm>
            <a:off x="5050971" y="2526196"/>
            <a:ext cx="3920773" cy="4240243"/>
          </a:xfrm>
          <a:prstGeom prst="rect">
            <a:avLst/>
          </a:prstGeom>
        </p:spPr>
      </p:pic>
      <p:pic>
        <p:nvPicPr>
          <p:cNvPr id="8" name="Picture 2" descr="thumb">
            <a:extLst>
              <a:ext uri="{FF2B5EF4-FFF2-40B4-BE49-F238E27FC236}">
                <a16:creationId xmlns:a16="http://schemas.microsoft.com/office/drawing/2014/main" id="{3AC9E4B3-BA65-478D-8D9F-1B141949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3625" y="2295919"/>
            <a:ext cx="3611561" cy="470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189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C29FF-5EE5-4E0F-A2E6-64483BF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a Buzzer “Song”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67AF3-21B0-4C74-9823-ECB97EF3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1268" name="Picture 4" descr="Image result for piezo buzzer positive negative">
            <a:extLst>
              <a:ext uri="{FF2B5EF4-FFF2-40B4-BE49-F238E27FC236}">
                <a16:creationId xmlns:a16="http://schemas.microsoft.com/office/drawing/2014/main" id="{A28D5F9F-B1D2-4ECA-B73A-9EA43C26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90" y="2703118"/>
            <a:ext cx="1639747" cy="168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umb">
            <a:extLst>
              <a:ext uri="{FF2B5EF4-FFF2-40B4-BE49-F238E27FC236}">
                <a16:creationId xmlns:a16="http://schemas.microsoft.com/office/drawing/2014/main" id="{FA43FFCF-252C-4FE1-9D86-6873C51F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15008" y="2133600"/>
            <a:ext cx="47625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A10D-22D0-4CFD-862C-C33E6414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songs here -&gt; </a:t>
            </a:r>
            <a:r>
              <a:rPr lang="en-US" dirty="0">
                <a:hlinkClick r:id="rId4"/>
              </a:rPr>
              <a:t>https://microbit-micropython.readthedocs.io/en/latest/tutorials/music.html</a:t>
            </a:r>
            <a:r>
              <a:rPr lang="en-US" dirty="0"/>
              <a:t>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6E174E-AA3A-4AE3-87C9-7DB4F6494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5399579"/>
            <a:ext cx="5219701" cy="1363171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import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8F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mport music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>
                <a:solidFill>
                  <a:srgbClr val="F8F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music.play</a:t>
            </a:r>
            <a:r>
              <a:rPr lang="en-US" altLang="en-US" sz="2800" dirty="0">
                <a:solidFill>
                  <a:srgbClr val="F8F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solidFill>
                  <a:srgbClr val="F8F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music.NYAN</a:t>
            </a:r>
            <a:r>
              <a:rPr lang="en-US" altLang="en-US" sz="2800" dirty="0">
                <a:solidFill>
                  <a:srgbClr val="F8F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8F9F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93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260E-2882-46C1-8B75-8A4CE83F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Crosswalk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D0D7-C811-4E0A-8F5F-AFDBEAC3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both the BUZZER and the THREE-LIGHT LED to the </a:t>
            </a:r>
            <a:r>
              <a:rPr lang="en-US" sz="2800" dirty="0" err="1"/>
              <a:t>Microbit</a:t>
            </a:r>
            <a:endParaRPr lang="en-US" sz="2800" dirty="0"/>
          </a:p>
          <a:p>
            <a:pPr lvl="1"/>
            <a:r>
              <a:rPr lang="en-US" sz="2600" i="1" dirty="0"/>
              <a:t>NOTE – the buzzer must be connected to pin0, other pins have reserved uses, good ones for the LEDs are pin1, pin2 and pin8</a:t>
            </a:r>
          </a:p>
          <a:p>
            <a:r>
              <a:rPr lang="en-US" sz="2800" dirty="0"/>
              <a:t>Make a song play while the light is RED so that visually-impaired users can know it is safe to cross.</a:t>
            </a:r>
          </a:p>
          <a:p>
            <a:pPr lvl="1"/>
            <a:r>
              <a:rPr lang="en-US" sz="2600" dirty="0"/>
              <a:t>Optionally, make a warning noise sound when the light turns YELLOW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AF7B-84A3-496C-B616-BE187336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6F71B-A7F4-4A20-B465-3835AAE7B6BD}"/>
              </a:ext>
            </a:extLst>
          </p:cNvPr>
          <p:cNvSpPr/>
          <p:nvPr/>
        </p:nvSpPr>
        <p:spPr>
          <a:xfrm>
            <a:off x="609600" y="622464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possible solution, if you get stuck! https://lms.pratt.edu/mod/resource/view.php?id=451326</a:t>
            </a:r>
          </a:p>
        </p:txBody>
      </p:sp>
    </p:spTree>
    <p:extLst>
      <p:ext uri="{BB962C8B-B14F-4D97-AF65-F5344CB8AC3E}">
        <p14:creationId xmlns:p14="http://schemas.microsoft.com/office/powerpoint/2010/main" val="3820552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333687-DFD1-4232-AEB6-4FFA0CBF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Plotter + Accelerometer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9F5980-EFC1-46BE-B56B-93F7EDE4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1) Flash the below code to your </a:t>
            </a:r>
            <a:r>
              <a:rPr lang="en-US" sz="2400" dirty="0" err="1"/>
              <a:t>Micro:Bit</a:t>
            </a:r>
            <a:r>
              <a:rPr lang="en-US" sz="2400" dirty="0"/>
              <a:t>, 2) then press the REPL and Plotter buttons, 3) then try moving your </a:t>
            </a:r>
            <a:r>
              <a:rPr lang="en-US" sz="2400" dirty="0" err="1"/>
              <a:t>Micro:Bit</a:t>
            </a:r>
            <a:r>
              <a:rPr lang="en-US" sz="2400" dirty="0"/>
              <a:t> around to see the accelerometer values generated: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also see what current gesture the </a:t>
            </a:r>
            <a:r>
              <a:rPr lang="en-US" sz="2400" dirty="0" err="1"/>
              <a:t>Micro:Bit</a:t>
            </a:r>
            <a:r>
              <a:rPr lang="en-US" sz="2400" dirty="0"/>
              <a:t> thinks is taking place with:</a:t>
            </a:r>
          </a:p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gesture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accelerometer.current_gesture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/>
              <a:t>Can you tell what accelerometer values generate the different gesture states?</a:t>
            </a:r>
          </a:p>
          <a:p>
            <a:pPr marL="11430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0F921-E9A6-4541-BCFA-C8D3FA21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AC2F9F-470F-458E-84FC-E805E867C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31970"/>
            <a:ext cx="7938517" cy="1794059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982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import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8F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sleep(20)   	print(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accelerometer.get_values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8F9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0DF2-6D2B-4B68-BBBB-29C11967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26A6-91A7-4731-BB7B-EC45B003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err="1"/>
              <a:t>MicroPython</a:t>
            </a:r>
            <a:r>
              <a:rPr lang="en-US" sz="2800" dirty="0"/>
              <a:t> is a lean and efficient implementation of the Python 3 programming language that includes a </a:t>
            </a:r>
            <a:r>
              <a:rPr lang="en-US" sz="2800" i="1" dirty="0"/>
              <a:t>small subset of the Python standard library</a:t>
            </a:r>
            <a:r>
              <a:rPr lang="en-US" sz="2800" dirty="0"/>
              <a:t> and is optimized to run on </a:t>
            </a:r>
            <a:r>
              <a:rPr lang="en-US" sz="2800" i="1" dirty="0"/>
              <a:t>microcontrollers</a:t>
            </a:r>
            <a:r>
              <a:rPr lang="en-US" sz="2800" dirty="0"/>
              <a:t> and in </a:t>
            </a:r>
            <a:r>
              <a:rPr lang="en-US" sz="2800" i="1" dirty="0"/>
              <a:t>constrained environments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Documentation of the </a:t>
            </a:r>
            <a:r>
              <a:rPr lang="en-US" sz="2800" b="1" dirty="0" err="1"/>
              <a:t>Micro:Bit’s</a:t>
            </a:r>
            <a:r>
              <a:rPr lang="en-US" sz="2800" b="1" dirty="0"/>
              <a:t> </a:t>
            </a:r>
            <a:r>
              <a:rPr lang="en-US" sz="2800" b="1" dirty="0" err="1"/>
              <a:t>MicroPython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>
                <a:hlinkClick r:id="rId2"/>
              </a:rPr>
              <a:t>https://microbit-micropython.readthedocs.io/en/latest/#</a:t>
            </a:r>
            <a:endParaRPr lang="en-US" sz="2400" dirty="0"/>
          </a:p>
          <a:p>
            <a:r>
              <a:rPr lang="en-US" sz="2600" dirty="0"/>
              <a:t>And the general </a:t>
            </a:r>
            <a:r>
              <a:rPr lang="en-US" sz="2600" b="1" dirty="0" err="1"/>
              <a:t>MicroPython</a:t>
            </a:r>
            <a:r>
              <a:rPr lang="en-US" sz="2600" dirty="0"/>
              <a:t> documentation:</a:t>
            </a:r>
          </a:p>
          <a:p>
            <a:pPr lvl="1"/>
            <a:r>
              <a:rPr lang="en-US" sz="2400" dirty="0">
                <a:hlinkClick r:id="rId3"/>
              </a:rPr>
              <a:t>https://docs.micropython.org/en/latest/library/index.html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07AA6-795F-4933-84AA-BE8A60E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8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A7AE-DF26-45B5-8D7D-97F2CD92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6681-1F6E-4FBA-9EA1-34BAF1EB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“</a:t>
            </a:r>
            <a:r>
              <a:rPr lang="en-US" sz="2800" b="1" dirty="0"/>
              <a:t>Flash</a:t>
            </a:r>
            <a:r>
              <a:rPr lang="en-US" sz="2800" dirty="0"/>
              <a:t>” button puts your Python code onto the connected </a:t>
            </a:r>
            <a:r>
              <a:rPr lang="en-US" sz="2800" dirty="0" err="1"/>
              <a:t>micro:bit</a:t>
            </a:r>
            <a:r>
              <a:rPr lang="en-US" sz="2800" dirty="0"/>
              <a:t> </a:t>
            </a:r>
          </a:p>
          <a:p>
            <a:r>
              <a:rPr lang="en-US" sz="2800" dirty="0"/>
              <a:t>The “</a:t>
            </a:r>
            <a:r>
              <a:rPr lang="en-US" sz="2800" b="1" dirty="0"/>
              <a:t>Files</a:t>
            </a:r>
            <a:r>
              <a:rPr lang="en-US" sz="2800" dirty="0"/>
              <a:t>” button lets you see the files on your </a:t>
            </a:r>
            <a:r>
              <a:rPr lang="en-US" sz="2800" dirty="0" err="1"/>
              <a:t>Micro:Bit</a:t>
            </a:r>
            <a:r>
              <a:rPr lang="en-US" sz="2800" dirty="0"/>
              <a:t> and copy to/from your computer</a:t>
            </a:r>
          </a:p>
          <a:p>
            <a:r>
              <a:rPr lang="en-US" sz="2800" dirty="0"/>
              <a:t>The “</a:t>
            </a:r>
            <a:r>
              <a:rPr lang="en-US" sz="2800" b="1" dirty="0"/>
              <a:t>REPL</a:t>
            </a:r>
            <a:r>
              <a:rPr lang="en-US" sz="2800" dirty="0"/>
              <a:t>” (stands for “Read, Evaluate, Print, Loop”) allows you to enter Python lines and interactively run them</a:t>
            </a:r>
          </a:p>
          <a:p>
            <a:r>
              <a:rPr lang="en-US" sz="2800" dirty="0"/>
              <a:t>The “</a:t>
            </a:r>
            <a:r>
              <a:rPr lang="en-US" sz="2800" b="1" dirty="0"/>
              <a:t>Plotter</a:t>
            </a:r>
            <a:r>
              <a:rPr lang="en-US" sz="2800" dirty="0"/>
              <a:t>” button opens Mu’s plotter. If your </a:t>
            </a:r>
            <a:r>
              <a:rPr lang="en-US" sz="2800" dirty="0" err="1"/>
              <a:t>micro:bit</a:t>
            </a:r>
            <a:r>
              <a:rPr lang="en-US" sz="2800" dirty="0"/>
              <a:t> is outputting tuples of numbers via the serial connection, the plotter will display them as a graph.</a:t>
            </a:r>
          </a:p>
        </p:txBody>
      </p:sp>
      <p:pic>
        <p:nvPicPr>
          <p:cNvPr id="2050" name="Picture 2" descr="Buttons from the micro:bit mode">
            <a:extLst>
              <a:ext uri="{FF2B5EF4-FFF2-40B4-BE49-F238E27FC236}">
                <a16:creationId xmlns:a16="http://schemas.microsoft.com/office/drawing/2014/main" id="{9B91014E-7D70-4068-B6EF-C8E72391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8039"/>
            <a:ext cx="4191000" cy="151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77D1C-D7F1-4171-8091-F20D004F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Variables, Expressions &amp; Statements</a:t>
            </a:r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A6864-770D-4C55-944D-FD0A35CD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1143000"/>
          </a:xfrm>
        </p:spPr>
        <p:txBody>
          <a:bodyPr>
            <a:normAutofit fontScale="90000"/>
          </a:bodyPr>
          <a:lstStyle/>
          <a:p>
            <a:pPr marL="804863" indent="-804863" eaLnBrk="1" hangingPunct="1">
              <a:defRPr/>
            </a:pPr>
            <a:r>
              <a:rPr lang="en-US" sz="4000" dirty="0"/>
              <a:t>Displaying Output with the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4000" dirty="0"/>
              <a:t> Statement</a:t>
            </a:r>
          </a:p>
        </p:txBody>
      </p:sp>
      <p:grpSp>
        <p:nvGrpSpPr>
          <p:cNvPr id="3076" name="Rectangle 3"/>
          <p:cNvGrpSpPr>
            <a:grpSpLocks/>
          </p:cNvGrpSpPr>
          <p:nvPr/>
        </p:nvGrpSpPr>
        <p:grpSpPr bwMode="auto">
          <a:xfrm>
            <a:off x="1292225" y="2432050"/>
            <a:ext cx="6486525" cy="2451100"/>
            <a:chOff x="814" y="1532"/>
            <a:chExt cx="4086" cy="1544"/>
          </a:xfrm>
        </p:grpSpPr>
        <p:pic>
          <p:nvPicPr>
            <p:cNvPr id="3077" name="Rectangle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1532"/>
              <a:ext cx="4086" cy="1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816" y="1536"/>
              <a:ext cx="4080" cy="1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1588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3200" b="1" dirty="0">
                  <a:latin typeface="Arial Black" pitchFamily="34" charset="0"/>
                </a:rPr>
                <a:t>Concept: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dirty="0">
                <a:latin typeface="Tekton Pro" pitchFamily="34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r>
                <a:rPr lang="en-US" sz="3200" dirty="0">
                  <a:latin typeface="Tekton Pro" pitchFamily="34" charset="0"/>
                </a:rPr>
                <a:t>You use the   </a:t>
              </a:r>
              <a:r>
                <a:rPr lang="en-US" sz="2800" b="1" dirty="0"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3200" dirty="0">
                  <a:latin typeface="Tekton Pro" pitchFamily="34" charset="0"/>
                </a:rPr>
                <a:t> statement to display output in a Python program.</a:t>
              </a:r>
            </a:p>
            <a:p>
              <a:pPr eaLnBrk="1" hangingPunct="1">
                <a:spcBef>
                  <a:spcPct val="20000"/>
                </a:spcBef>
                <a:buClr>
                  <a:srgbClr val="EB9F27"/>
                </a:buClr>
                <a:buFont typeface="Times" pitchFamily="18" charset="0"/>
                <a:buNone/>
              </a:pPr>
              <a:endParaRPr lang="en-US" sz="1050" dirty="0">
                <a:latin typeface="Calibri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C560E-F6EB-4AD2-8A01-B351B5BE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832</TotalTime>
  <Words>2995</Words>
  <Application>Microsoft Office PowerPoint</Application>
  <PresentationFormat>On-screen Show (4:3)</PresentationFormat>
  <Paragraphs>511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Black</vt:lpstr>
      <vt:lpstr>Arial Narrow</vt:lpstr>
      <vt:lpstr>Calibri</vt:lpstr>
      <vt:lpstr>Cambria</vt:lpstr>
      <vt:lpstr>Courier New</vt:lpstr>
      <vt:lpstr>Kartika</vt:lpstr>
      <vt:lpstr>Tekton Pro</vt:lpstr>
      <vt:lpstr>Times</vt:lpstr>
      <vt:lpstr>Times New Roman</vt:lpstr>
      <vt:lpstr>Adjacency</vt:lpstr>
      <vt:lpstr>Introduction to Python</vt:lpstr>
      <vt:lpstr>Python</vt:lpstr>
      <vt:lpstr>Python is Widely Used</vt:lpstr>
      <vt:lpstr>Why Are We Using Python?</vt:lpstr>
      <vt:lpstr>Brief History of Python</vt:lpstr>
      <vt:lpstr>MicroPython</vt:lpstr>
      <vt:lpstr>Mu Features</vt:lpstr>
      <vt:lpstr>Variables, Expressions &amp; Statements</vt:lpstr>
      <vt:lpstr>Displaying Output with the print Statement</vt:lpstr>
      <vt:lpstr>Displaying Output with the print Statement</vt:lpstr>
      <vt:lpstr>Displaying Output with the print Statement</vt:lpstr>
      <vt:lpstr>Displaying Output on the M:B</vt:lpstr>
      <vt:lpstr>Function Basics</vt:lpstr>
      <vt:lpstr>Module Basics</vt:lpstr>
      <vt:lpstr>Variables</vt:lpstr>
      <vt:lpstr>Variables</vt:lpstr>
      <vt:lpstr>Variables</vt:lpstr>
      <vt:lpstr>Variable Naming Rules</vt:lpstr>
      <vt:lpstr>Variables</vt:lpstr>
      <vt:lpstr>Variables</vt:lpstr>
      <vt:lpstr>Variables</vt:lpstr>
      <vt:lpstr>Variables</vt:lpstr>
      <vt:lpstr>Variables</vt:lpstr>
      <vt:lpstr>String or Numeric Data Type?</vt:lpstr>
      <vt:lpstr>Performing Calculations</vt:lpstr>
      <vt:lpstr> Performing Calculations</vt:lpstr>
      <vt:lpstr>Performing Calculations</vt:lpstr>
      <vt:lpstr> Performing Calculations</vt:lpstr>
      <vt:lpstr>Performing Calculations</vt:lpstr>
      <vt:lpstr>Performing Calculations</vt:lpstr>
      <vt:lpstr>Performing Calculations</vt:lpstr>
      <vt:lpstr> Performing Calculations</vt:lpstr>
      <vt:lpstr> Performing Calculations</vt:lpstr>
      <vt:lpstr> Performing Calculations</vt:lpstr>
      <vt:lpstr>Performing Calculations</vt:lpstr>
      <vt:lpstr>More About Data Output</vt:lpstr>
      <vt:lpstr>PowerPoint Presentation</vt:lpstr>
      <vt:lpstr>Comments</vt:lpstr>
      <vt:lpstr> Comments</vt:lpstr>
      <vt:lpstr> Comments</vt:lpstr>
      <vt:lpstr>Exercises</vt:lpstr>
      <vt:lpstr>First - What is a Circuit?</vt:lpstr>
      <vt:lpstr>Circuits + The Microbit!</vt:lpstr>
      <vt:lpstr>Controlling External LEDs</vt:lpstr>
      <vt:lpstr>PowerPoint Presentation</vt:lpstr>
      <vt:lpstr>Circuits w/ Breakout Board Sensors</vt:lpstr>
      <vt:lpstr>PowerPoint Presentation</vt:lpstr>
      <vt:lpstr>PowerPoint Presentation</vt:lpstr>
      <vt:lpstr>Python to Flash LED</vt:lpstr>
      <vt:lpstr>Three-LED Board!</vt:lpstr>
      <vt:lpstr>Three-LED Board Example</vt:lpstr>
      <vt:lpstr>Create a Realistic Stop Light</vt:lpstr>
      <vt:lpstr>Play a Buzzer “Song”</vt:lpstr>
      <vt:lpstr>Crosswalk Exercise</vt:lpstr>
      <vt:lpstr>Plotter + Accelerometer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monica</dc:creator>
  <cp:lastModifiedBy>mmaceli</cp:lastModifiedBy>
  <cp:revision>161</cp:revision>
  <dcterms:created xsi:type="dcterms:W3CDTF">2006-08-16T00:00:00Z</dcterms:created>
  <dcterms:modified xsi:type="dcterms:W3CDTF">2020-01-27T00:29:19Z</dcterms:modified>
</cp:coreProperties>
</file>