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0"/>
  </p:notesMasterIdLst>
  <p:handoutMasterIdLst>
    <p:handoutMasterId r:id="rId41"/>
  </p:handoutMasterIdLst>
  <p:sldIdLst>
    <p:sldId id="292" r:id="rId2"/>
    <p:sldId id="258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6" r:id="rId12"/>
    <p:sldId id="307" r:id="rId13"/>
    <p:sldId id="275" r:id="rId14"/>
    <p:sldId id="277" r:id="rId15"/>
    <p:sldId id="308" r:id="rId16"/>
    <p:sldId id="309" r:id="rId17"/>
    <p:sldId id="310" r:id="rId18"/>
    <p:sldId id="311" r:id="rId19"/>
    <p:sldId id="315" r:id="rId20"/>
    <p:sldId id="284" r:id="rId21"/>
    <p:sldId id="285" r:id="rId22"/>
    <p:sldId id="286" r:id="rId23"/>
    <p:sldId id="259" r:id="rId24"/>
    <p:sldId id="260" r:id="rId25"/>
    <p:sldId id="261" r:id="rId26"/>
    <p:sldId id="262" r:id="rId27"/>
    <p:sldId id="264" r:id="rId28"/>
    <p:sldId id="265" r:id="rId29"/>
    <p:sldId id="266" r:id="rId30"/>
    <p:sldId id="268" r:id="rId31"/>
    <p:sldId id="279" r:id="rId32"/>
    <p:sldId id="280" r:id="rId33"/>
    <p:sldId id="256" r:id="rId34"/>
    <p:sldId id="278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A1E318-2A2F-43CE-9D0E-BE3383D12D59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4186A5-D11C-4DE8-8FEF-DF6BF5ED9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AEB155-DEFA-4F59-8ED8-01564ED3CD44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AAEFAE-0975-4EF4-9516-4B756F201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1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F3C5626-D633-4C64-BB00-0FFF7543132E}" type="slidenum">
              <a:rPr lang="en-US" sz="1200">
                <a:ea typeface="ヒラギノ角ゴ Pro W3" charset="-128"/>
              </a:rPr>
              <a:pPr algn="r"/>
              <a:t>2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57B5DD4-FE48-460A-95D6-597FA58B5A3B}" type="slidenum">
              <a:rPr lang="en-US" sz="1200">
                <a:ea typeface="ヒラギノ角ゴ Pro W3" charset="-128"/>
              </a:rPr>
              <a:pPr algn="r"/>
              <a:t>11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6FE9C47-7B4A-4586-8EB9-561156F5C096}" type="slidenum">
              <a:rPr lang="en-US" sz="1200">
                <a:ea typeface="ヒラギノ角ゴ Pro W3" charset="-128"/>
              </a:rPr>
              <a:pPr algn="r"/>
              <a:t>12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978E559-0A7D-4938-B9A6-CE868F42B05F}" type="slidenum">
              <a:rPr lang="en-US" sz="1200">
                <a:ea typeface="ヒラギノ角ゴ Pro W3" charset="-128"/>
              </a:rPr>
              <a:pPr algn="r"/>
              <a:t>13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72F257-14BA-44B9-AC76-22FA917AFCD9}" type="slidenum">
              <a:rPr lang="en-US" sz="1200">
                <a:ea typeface="ヒラギノ角ゴ Pro W3" charset="-128"/>
              </a:rPr>
              <a:pPr algn="r"/>
              <a:t>14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EAA9B6C-11AD-4BE7-B23B-F8EBDA721D36}" type="slidenum">
              <a:rPr lang="en-US" sz="1200">
                <a:ea typeface="ヒラギノ角ゴ Pro W3" charset="-128"/>
              </a:rPr>
              <a:pPr algn="r"/>
              <a:t>15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D9E8477-498F-4698-BE34-155C2EBA4DE8}" type="slidenum">
              <a:rPr lang="en-US" sz="1200">
                <a:ea typeface="ヒラギノ角ゴ Pro W3" charset="-128"/>
              </a:rPr>
              <a:pPr algn="r"/>
              <a:t>16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B4DD3FB-B1FD-4D8C-9227-CDFFDE0365CA}" type="slidenum">
              <a:rPr lang="en-US" sz="1200">
                <a:ea typeface="ヒラギノ角ゴ Pro W3" charset="-128"/>
              </a:rPr>
              <a:pPr algn="r"/>
              <a:t>17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1EDFAE2-59CF-432C-A647-BA571FA8534D}" type="slidenum">
              <a:rPr lang="en-US" sz="1200">
                <a:ea typeface="ヒラギノ角ゴ Pro W3" charset="-128"/>
              </a:rPr>
              <a:pPr algn="r"/>
              <a:t>18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1427649-14D5-47FF-9B7A-51C3CAD581EB}" type="slidenum">
              <a:rPr lang="en-US" sz="1200">
                <a:ea typeface="ヒラギノ角ゴ Pro W3" charset="-128"/>
              </a:rPr>
              <a:pPr algn="r"/>
              <a:t>19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C0D7319-838A-4BD8-A82B-5B5B45AA8E06}" type="slidenum">
              <a:rPr lang="en-US" sz="1200">
                <a:ea typeface="ヒラギノ角ゴ Pro W3" charset="-128"/>
              </a:rPr>
              <a:pPr algn="r"/>
              <a:t>20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63FE24E-D80A-4671-A2DB-C865133703E1}" type="slidenum">
              <a:rPr lang="en-US" sz="1200">
                <a:ea typeface="ヒラギノ角ゴ Pro W3" charset="-128"/>
              </a:rPr>
              <a:pPr algn="r"/>
              <a:t>3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D9575D9-B629-4EE5-A53F-250029932234}" type="slidenum">
              <a:rPr lang="en-US" sz="1200">
                <a:ea typeface="ヒラギノ角ゴ Pro W3" charset="-128"/>
              </a:rPr>
              <a:pPr algn="r"/>
              <a:t>21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1C89344-8492-480B-AEEE-2DBAA5969B9A}" type="slidenum">
              <a:rPr lang="en-US" sz="1200">
                <a:ea typeface="ヒラギノ角ゴ Pro W3" charset="-128"/>
              </a:rPr>
              <a:pPr algn="r"/>
              <a:t>23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F4D0775-488A-4608-94D4-68E1144560DD}" type="slidenum">
              <a:rPr lang="en-US" sz="1200">
                <a:ea typeface="ヒラギノ角ゴ Pro W3" charset="-128"/>
              </a:rPr>
              <a:pPr algn="r"/>
              <a:t>24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4B42F9F-9CBF-4BB3-8EF6-8363E5617222}" type="slidenum">
              <a:rPr lang="en-US" sz="1200">
                <a:ea typeface="ヒラギノ角ゴ Pro W3" charset="-128"/>
              </a:rPr>
              <a:pPr algn="r"/>
              <a:t>25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03EEB53-E246-47C1-8BB1-47F633F560FD}" type="slidenum">
              <a:rPr lang="en-US" sz="1200">
                <a:ea typeface="ヒラギノ角ゴ Pro W3" charset="-128"/>
              </a:rPr>
              <a:pPr algn="r"/>
              <a:t>26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439FC0A-9311-4096-B47D-6DF18D5B1A83}" type="slidenum">
              <a:rPr lang="en-US" sz="1200">
                <a:ea typeface="ヒラギノ角ゴ Pro W3" charset="-128"/>
              </a:rPr>
              <a:pPr algn="r"/>
              <a:t>27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05D8373-D9CD-4856-B067-C1FCC2A30ACB}" type="slidenum">
              <a:rPr lang="en-US" sz="1200">
                <a:ea typeface="ヒラギノ角ゴ Pro W3" charset="-128"/>
              </a:rPr>
              <a:pPr algn="r"/>
              <a:t>28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49D78CB-9201-4234-9E67-3C0859AA90E7}" type="slidenum">
              <a:rPr lang="en-US" sz="1200">
                <a:ea typeface="ヒラギノ角ゴ Pro W3" charset="-128"/>
              </a:rPr>
              <a:pPr algn="r"/>
              <a:t>29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983EBA2-D8D6-4D21-AC3C-9E9E34E17A5A}" type="slidenum">
              <a:rPr lang="en-US" sz="1200">
                <a:ea typeface="ヒラギノ角ゴ Pro W3" charset="-128"/>
              </a:rPr>
              <a:pPr algn="r"/>
              <a:t>30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C101120-7796-4E82-901F-597A4BCA1734}" type="slidenum">
              <a:rPr lang="en-US" sz="1200">
                <a:ea typeface="ヒラギノ角ゴ Pro W3" charset="-128"/>
              </a:rPr>
              <a:pPr algn="r"/>
              <a:t>31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F7764FB-9C2B-48BA-B666-954889BE3454}" type="slidenum">
              <a:rPr lang="en-US" sz="1200">
                <a:ea typeface="ヒラギノ角ゴ Pro W3" charset="-128"/>
              </a:rPr>
              <a:pPr algn="r"/>
              <a:t>4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DF77ECC-26F8-421A-96ED-DF8C448C5249}" type="slidenum">
              <a:rPr lang="en-US" sz="1200">
                <a:ea typeface="ヒラギノ角ゴ Pro W3" charset="-128"/>
              </a:rPr>
              <a:pPr algn="r"/>
              <a:t>32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225FABE-FD29-41AE-8A6C-D2A2E8756D43}" type="slidenum">
              <a:rPr lang="en-US" sz="1200">
                <a:ea typeface="ヒラギノ角ゴ Pro W3" charset="-128"/>
              </a:rPr>
              <a:pPr algn="r"/>
              <a:t>5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0E11561-C766-47FE-B27F-EEC2C1BBEAC4}" type="slidenum">
              <a:rPr lang="en-US" sz="1200">
                <a:ea typeface="ヒラギノ角ゴ Pro W3" charset="-128"/>
              </a:rPr>
              <a:pPr algn="r"/>
              <a:t>6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171D478-24F3-4525-B469-AA892D862769}" type="slidenum">
              <a:rPr lang="en-US" sz="1200">
                <a:ea typeface="ヒラギノ角ゴ Pro W3" charset="-128"/>
              </a:rPr>
              <a:pPr algn="r"/>
              <a:t>7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87858FE-7D67-4538-9898-B16445AC0DFD}" type="slidenum">
              <a:rPr lang="en-US" sz="1200">
                <a:ea typeface="ヒラギノ角ゴ Pro W3" charset="-128"/>
              </a:rPr>
              <a:pPr algn="r"/>
              <a:t>8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8A8B722-54DB-45E6-85E0-6D5C4D2D0A14}" type="slidenum">
              <a:rPr lang="en-US" sz="1200">
                <a:ea typeface="ヒラギノ角ゴ Pro W3" charset="-128"/>
              </a:rPr>
              <a:pPr algn="r"/>
              <a:t>9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8297979-12F0-4939-BF68-3811D3575263}" type="slidenum">
              <a:rPr lang="en-US" sz="1200">
                <a:ea typeface="ヒラギノ角ゴ Pro W3" charset="-128"/>
              </a:rPr>
              <a:pPr algn="r"/>
              <a:t>10</a:t>
            </a:fld>
            <a:endParaRPr lang="en-US" sz="1200">
              <a:ea typeface="ヒラギノ角ゴ Pro W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A4672-741E-4FC1-8B9E-4A6BCAC581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32F19-CC9B-43A7-8733-D2AAAE841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3A70E-E4C2-4D65-B08F-8D21725EB5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ECC4-7B26-4B08-96C1-83CAF90B1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411AE-EDFF-40B9-AEA1-D7391C1FD8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5C405-2B8B-41E7-9CF3-272AD6EBA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416C-E68A-4241-B418-A038BDC42F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253B1-6B03-4CAC-8FD1-455E084E06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74118-A358-483D-A30C-EF34628C2A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79E3E-0C98-4245-B726-99E49A8ABC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D630EE-FA42-4EAC-8C0C-B7AFE9269F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42E525-51CD-4579-90B1-640B2698C3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aw.githubusercontent.com/Pratt-Institute/info697/master/servo_lib.p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att-Institute/info697/master/servo_demo.py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DD0D66-79B1-45E4-8355-F5C289271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77B4E-50BE-4E65-BDA5-0F1B6539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4672-741E-4FC1-8B9E-4A6BCAC581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879E99C7-9BD9-475A-8E68-6AF2E2A1F047}" type="slidenum">
              <a:rPr lang="en-US" sz="1000">
                <a:ea typeface="ヒラギノ角ゴ Pro W3" charset="-128"/>
              </a:rPr>
              <a:pPr algn="r"/>
              <a:t>10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82550-022F-4743-92D6-F2488AB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Dual alternative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ea typeface="ヒラギノ角ゴ Pro W3" pitchFamily="-48" charset="-128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7696200" cy="3846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In Python …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endParaRPr lang="en-US" sz="12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if 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condition: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else: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BDAE32A1-5218-4520-AB99-324F7C37E48F}" type="slidenum">
              <a:rPr lang="en-US" sz="1000">
                <a:ea typeface="ヒラギノ角ゴ Pro W3" charset="-128"/>
              </a:rPr>
              <a:pPr algn="r"/>
              <a:t>11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Decision Structures and 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016CE-437B-47BA-9331-2B96897C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412" name="Rectangle 3"/>
          <p:cNvGrpSpPr>
            <a:grpSpLocks/>
          </p:cNvGrpSpPr>
          <p:nvPr/>
        </p:nvGrpSpPr>
        <p:grpSpPr bwMode="auto">
          <a:xfrm>
            <a:off x="950913" y="2309813"/>
            <a:ext cx="7096125" cy="2603500"/>
            <a:chOff x="599" y="1455"/>
            <a:chExt cx="4470" cy="1640"/>
          </a:xfrm>
        </p:grpSpPr>
        <p:pic>
          <p:nvPicPr>
            <p:cNvPr id="17413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" y="1455"/>
              <a:ext cx="4470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601" y="1461"/>
              <a:ext cx="4464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To test more than one condition, a decision structure can be nested inside another decision structure.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85B8650A-B4BA-4401-BE4E-B67418E9E4BD}" type="slidenum">
              <a:rPr lang="en-US" sz="1000">
                <a:ea typeface="ヒラギノ角ゴ Pro W3" charset="-128"/>
              </a:rPr>
              <a:pPr algn="r"/>
              <a:t>12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Decision Structures and 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2616E-21D1-4CB3-97D7-D0F4A35D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2209800" y="19050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A nested decision structure</a:t>
            </a:r>
          </a:p>
        </p:txBody>
      </p:sp>
      <p:pic>
        <p:nvPicPr>
          <p:cNvPr id="18437" name="Picture 5" descr="fig04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57912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671BE354-5B38-4D34-B042-794C0B8323F8}" type="slidenum">
              <a:rPr lang="en-US" sz="1000">
                <a:ea typeface="ヒラギノ角ゴ Pro W3" charset="-128"/>
              </a:rPr>
              <a:pPr algn="r"/>
              <a:t>13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Decision Structures and 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FFEC3-DB2A-4765-9208-FBA2669C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4114800" cy="915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The </a:t>
            </a:r>
            <a:r>
              <a:rPr lang="en-US" sz="2800" b="1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if-</a:t>
            </a:r>
            <a:r>
              <a:rPr lang="en-US" sz="2800" b="1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elif</a:t>
            </a:r>
            <a:r>
              <a:rPr lang="en-US" sz="2800" b="1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-else</a:t>
            </a:r>
            <a:r>
              <a:rPr lang="en-US" sz="280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1828800"/>
            <a:ext cx="4953000" cy="4473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if </a:t>
            </a: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condition_1: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elif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condition_2: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else: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</a:t>
            </a: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0B39D6B4-8684-46DB-8860-7502FBDA595C}" type="slidenum">
              <a:rPr lang="en-US" sz="1000">
                <a:ea typeface="ヒラギノ角ゴ Pro W3" charset="-128"/>
              </a:rPr>
              <a:pPr algn="r"/>
              <a:t>14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A8C23-E38D-4B50-8387-D71DDBE7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1508" name="Rectangle 3"/>
          <p:cNvGrpSpPr>
            <a:grpSpLocks/>
          </p:cNvGrpSpPr>
          <p:nvPr/>
        </p:nvGrpSpPr>
        <p:grpSpPr bwMode="auto">
          <a:xfrm>
            <a:off x="987425" y="2054225"/>
            <a:ext cx="7096125" cy="3438525"/>
            <a:chOff x="622" y="1294"/>
            <a:chExt cx="4470" cy="2166"/>
          </a:xfrm>
        </p:grpSpPr>
        <p:pic>
          <p:nvPicPr>
            <p:cNvPr id="21509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294"/>
              <a:ext cx="4470" cy="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624" y="1296"/>
              <a:ext cx="4464" cy="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The logical </a:t>
              </a:r>
              <a:r>
                <a:rPr lang="en-US" sz="2800" b="1"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>
                  <a:latin typeface="Tekton Pro" pitchFamily="34" charset="0"/>
                </a:rPr>
                <a:t> operator and the logical</a:t>
              </a:r>
              <a:r>
                <a:rPr lang="en-US" sz="2800" b="1">
                  <a:latin typeface="Courier New" pitchFamily="49" charset="0"/>
                  <a:cs typeface="Courier New" pitchFamily="49" charset="0"/>
                </a:rPr>
                <a:t> or </a:t>
              </a:r>
              <a:r>
                <a:rPr lang="en-US" sz="2800">
                  <a:latin typeface="Tekton Pro" pitchFamily="34" charset="0"/>
                </a:rPr>
                <a:t>operator allow you to connect multiple Boolean expressions to create a compound expression. The logical </a:t>
              </a:r>
              <a:r>
                <a:rPr lang="en-US" sz="2800" b="1">
                  <a:latin typeface="Courier New" pitchFamily="49" charset="0"/>
                  <a:cs typeface="Courier New" pitchFamily="49" charset="0"/>
                </a:rPr>
                <a:t>not</a:t>
              </a:r>
              <a:r>
                <a:rPr lang="en-US" sz="2800">
                  <a:latin typeface="Tekton Pro" pitchFamily="34" charset="0"/>
                </a:rPr>
                <a:t> operator reverses the truth of a Boolean expression.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CBA6B09F-F4D0-48A0-A38B-F58B4184149E}" type="slidenum">
              <a:rPr lang="en-US" sz="1000">
                <a:ea typeface="ヒラギノ角ゴ Pro W3" charset="-128"/>
              </a:rPr>
              <a:pPr algn="r"/>
              <a:t>15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16EF8-7196-4DDE-BE8B-8ABF0349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57200" y="16002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Logical operators</a:t>
            </a:r>
          </a:p>
        </p:txBody>
      </p:sp>
      <p:pic>
        <p:nvPicPr>
          <p:cNvPr id="22533" name="Picture 5" descr="tbl04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459663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A6A37C44-C3B8-4644-B105-EDF619BF9C73}" type="slidenum">
              <a:rPr lang="en-US" sz="1000">
                <a:ea typeface="ヒラギノ角ゴ Pro W3" charset="-128"/>
              </a:rPr>
              <a:pPr algn="r"/>
              <a:t>16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BC706-9D61-47A8-A281-5A5CD8B9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57200" y="1676400"/>
            <a:ext cx="739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Compound Boolean expressions using logical operators</a:t>
            </a:r>
          </a:p>
        </p:txBody>
      </p:sp>
      <p:pic>
        <p:nvPicPr>
          <p:cNvPr id="23557" name="Picture 5" descr="tbl04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4596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CC60690C-1DB0-4F53-B84E-214029F2BA7E}" type="slidenum">
              <a:rPr lang="en-US" sz="1000">
                <a:ea typeface="ヒラギノ角ゴ Pro W3" charset="-128"/>
              </a:rPr>
              <a:pPr algn="r"/>
              <a:t>17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1DE16-47A0-4D11-9737-3D24300B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The </a:t>
            </a:r>
            <a:r>
              <a:rPr lang="en-US" sz="2600" b="1" kern="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600" kern="0" dirty="0">
                <a:latin typeface="Arial Black" pitchFamily="34" charset="0"/>
              </a:rPr>
              <a:t> Operator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5334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temperature &lt; 20 and minutes &gt; 12:</a:t>
            </a: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‘The temperature is in the danger zone.’</a:t>
            </a:r>
            <a:endParaRPr lang="en-US" sz="20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609600" y="2209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Truth table for the </a:t>
            </a:r>
            <a:r>
              <a:rPr lang="en-US">
                <a:latin typeface="Courier" charset="0"/>
                <a:ea typeface="ヒラギノ角ゴ Pro W3" charset="-128"/>
              </a:rPr>
              <a:t>and</a:t>
            </a:r>
            <a:r>
              <a:rPr lang="en-US">
                <a:ea typeface="ヒラギノ角ゴ Pro W3" charset="-128"/>
              </a:rPr>
              <a:t> operator</a:t>
            </a:r>
            <a:endParaRPr lang="en-US">
              <a:ea typeface="ＭＳ Ｐゴシック" charset="-128"/>
            </a:endParaRPr>
          </a:p>
        </p:txBody>
      </p:sp>
      <p:pic>
        <p:nvPicPr>
          <p:cNvPr id="24583" name="Picture 7" descr="tbl04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459663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6909BCB8-1F90-4AD8-81C2-A2A340F99122}" type="slidenum">
              <a:rPr lang="en-US" sz="1000">
                <a:ea typeface="ヒラギノ角ゴ Pro W3" charset="-128"/>
              </a:rPr>
              <a:pPr algn="r"/>
              <a:t>18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6D235-2DEE-48FD-B1A1-0A5054E3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The </a:t>
            </a:r>
            <a:r>
              <a:rPr lang="en-US" sz="2600" b="1" kern="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600" kern="0" dirty="0">
                <a:latin typeface="Arial Black" pitchFamily="34" charset="0"/>
              </a:rPr>
              <a:t> Operator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5334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temperature &lt; 20 or 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temperature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 &gt; 100:</a:t>
            </a: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‘The temperature is too extreme.’</a:t>
            </a:r>
            <a:endParaRPr lang="en-US" sz="20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533400" y="22098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Truth table for the </a:t>
            </a:r>
            <a:r>
              <a:rPr lang="en-US">
                <a:latin typeface="Courier" charset="0"/>
                <a:ea typeface="ヒラギノ角ゴ Pro W3" charset="-128"/>
              </a:rPr>
              <a:t>or</a:t>
            </a:r>
            <a:r>
              <a:rPr lang="en-US">
                <a:ea typeface="ヒラギノ角ゴ Pro W3" charset="-128"/>
              </a:rPr>
              <a:t> operator</a:t>
            </a:r>
            <a:endParaRPr lang="en-US">
              <a:ea typeface="ＭＳ Ｐゴシック" charset="-128"/>
            </a:endParaRPr>
          </a:p>
        </p:txBody>
      </p:sp>
      <p:pic>
        <p:nvPicPr>
          <p:cNvPr id="25607" name="Picture 7" descr="tbl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E0A301B5-09C2-4631-A48E-DBE764A725FE}" type="slidenum">
              <a:rPr lang="en-US" sz="1000">
                <a:ea typeface="ヒラギノ角ゴ Pro W3" charset="-128"/>
              </a:rPr>
              <a:pPr algn="r"/>
              <a:t>19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21021-8F5D-405E-9F84-F51519E3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>
                <a:latin typeface="Arial Black" pitchFamily="34" charset="0"/>
                <a:ea typeface="ヒラギノ角ゴ Pro W3" charset="-128"/>
              </a:rPr>
              <a:t>The </a:t>
            </a:r>
            <a:r>
              <a:rPr lang="en-US" sz="2600" b="1">
                <a:latin typeface="Courier New" pitchFamily="49" charset="0"/>
                <a:ea typeface="ヒラギノ角ゴ Pro W3" charset="-128"/>
                <a:cs typeface="Courier New" pitchFamily="49" charset="0"/>
              </a:rPr>
              <a:t>not</a:t>
            </a:r>
            <a:r>
              <a:rPr lang="en-US" sz="2600">
                <a:latin typeface="Arial Black" pitchFamily="34" charset="0"/>
                <a:ea typeface="ヒラギノ角ゴ Pro W3" charset="-128"/>
              </a:rPr>
              <a:t> Operator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5334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not(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temperature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 &gt; 100):</a:t>
            </a: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‘This is below the maximum temperature.’</a:t>
            </a:r>
            <a:endParaRPr lang="en-US" sz="20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pic>
        <p:nvPicPr>
          <p:cNvPr id="28678" name="Picture 6" descr="tbl04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4596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4"/>
          <p:cNvSpPr txBox="1">
            <a:spLocks noChangeArrowheads="1"/>
          </p:cNvSpPr>
          <p:nvPr/>
        </p:nvSpPr>
        <p:spPr bwMode="auto">
          <a:xfrm>
            <a:off x="762000" y="2590800"/>
            <a:ext cx="6400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700">
                <a:ea typeface="ヒラギノ角ゴ Pro W3" charset="-128"/>
              </a:rPr>
              <a:t>Truth table for the </a:t>
            </a:r>
            <a:r>
              <a:rPr lang="en-US" sz="1700">
                <a:latin typeface="Courier" charset="0"/>
                <a:ea typeface="ヒラギノ角ゴ Pro W3" charset="-128"/>
              </a:rPr>
              <a:t>not</a:t>
            </a:r>
            <a:r>
              <a:rPr lang="en-US" sz="1700">
                <a:ea typeface="ヒラギノ角ゴ Pro W3" charset="-128"/>
              </a:rPr>
              <a:t> operator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410670A4-46B8-4F1F-9769-19E1EA01E9EC}" type="slidenum">
              <a:rPr lang="en-US" sz="1000">
                <a:ea typeface="ヒラギノ角ゴ Pro W3" charset="-128"/>
              </a:rPr>
              <a:pPr algn="r"/>
              <a:t>2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208F7-BCE3-4BFE-B985-FDFA5F22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076" name="Rectangle 3"/>
          <p:cNvGrpSpPr>
            <a:grpSpLocks/>
          </p:cNvGrpSpPr>
          <p:nvPr/>
        </p:nvGrpSpPr>
        <p:grpSpPr bwMode="auto">
          <a:xfrm>
            <a:off x="987425" y="1822450"/>
            <a:ext cx="7096125" cy="3749675"/>
            <a:chOff x="622" y="1148"/>
            <a:chExt cx="4470" cy="2362"/>
          </a:xfrm>
        </p:grpSpPr>
        <p:pic>
          <p:nvPicPr>
            <p:cNvPr id="3077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148"/>
              <a:ext cx="4470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1152"/>
              <a:ext cx="4464" cy="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The  </a:t>
              </a:r>
              <a:r>
                <a:rPr lang="en-US" sz="2800" b="1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2800">
                  <a:latin typeface="Tekton Pro" pitchFamily="34" charset="0"/>
                </a:rPr>
                <a:t>statement is used to create a decision structure, which allows a program to have more than one path of execution. The</a:t>
              </a:r>
              <a:r>
                <a:rPr lang="en-US" sz="2800" b="1"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2800">
                  <a:latin typeface="Tekton Pro" pitchFamily="34" charset="0"/>
                </a:rPr>
                <a:t>statement causes one or more statements to execute only when a Boolean expression is true.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7C66EF70-4293-4A9D-B79A-11180B9A35B9}" type="slidenum">
              <a:rPr lang="en-US" sz="1000">
                <a:ea typeface="ヒラギノ角ゴ Pro W3" charset="-128"/>
              </a:rPr>
              <a:pPr algn="r"/>
              <a:t>20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987FC-9700-4710-BA0E-D41D9E6D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0724" name="Rectangle 3"/>
          <p:cNvGrpSpPr>
            <a:grpSpLocks/>
          </p:cNvGrpSpPr>
          <p:nvPr/>
        </p:nvGrpSpPr>
        <p:grpSpPr bwMode="auto">
          <a:xfrm>
            <a:off x="987425" y="2054225"/>
            <a:ext cx="7096125" cy="2908300"/>
            <a:chOff x="622" y="1294"/>
            <a:chExt cx="4470" cy="1832"/>
          </a:xfrm>
        </p:grpSpPr>
        <p:pic>
          <p:nvPicPr>
            <p:cNvPr id="30725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294"/>
              <a:ext cx="4470" cy="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624" y="1296"/>
              <a:ext cx="4464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  <a:ea typeface="ヒラギノ角ゴ Pro W3" charset="-128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  <a:ea typeface="ヒラギノ角ゴ Pro W3" charset="-128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  <a:ea typeface="ヒラギノ角ゴ Pro W3" charset="-128"/>
                </a:rPr>
                <a:t>A Boolean variable can reference one of two values: </a:t>
              </a:r>
              <a:r>
                <a:rPr lang="en-US" sz="2800" b="1">
                  <a:latin typeface="Courier New" pitchFamily="49" charset="0"/>
                  <a:ea typeface="ヒラギノ角ゴ Pro W3" charset="-128"/>
                  <a:cs typeface="Courier New" pitchFamily="49" charset="0"/>
                </a:rPr>
                <a:t>True</a:t>
              </a:r>
              <a:r>
                <a:rPr lang="en-US" sz="2800">
                  <a:latin typeface="Tekton Pro" pitchFamily="34" charset="0"/>
                  <a:ea typeface="ヒラギノ角ゴ Pro W3" charset="-128"/>
                </a:rPr>
                <a:t>  or </a:t>
              </a:r>
              <a:r>
                <a:rPr lang="en-US" sz="2800" b="1">
                  <a:latin typeface="Courier New" pitchFamily="49" charset="0"/>
                  <a:ea typeface="ヒラギノ角ゴ Pro W3" charset="-128"/>
                </a:rPr>
                <a:t>False</a:t>
              </a:r>
              <a:r>
                <a:rPr lang="en-US" sz="2800">
                  <a:latin typeface="Tekton Pro" pitchFamily="34" charset="0"/>
                  <a:ea typeface="ヒラギノ角ゴ Pro W3" charset="-128"/>
                </a:rPr>
                <a:t>. Boolean variables are commonly used as flags, which indicate whether a specific condition exists.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ea typeface="ヒラギノ角ゴ Pro W3" charset="-128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EAA2C121-7E56-4842-BF98-5DC33889E015}" type="slidenum">
              <a:rPr lang="en-US" sz="1000">
                <a:ea typeface="ヒラギノ角ゴ Pro W3" charset="-128"/>
              </a:rPr>
              <a:pPr algn="r"/>
              <a:t>21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C8F7B-D072-4B0F-B964-1E9E723E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3075" y="3992563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sales_quota_met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== True: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print ‘You have met your sales quota!.’</a:t>
            </a:r>
            <a:endParaRPr lang="en-US" sz="24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5334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sales_quota_met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: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print ‘You have met your sales quota!.’</a:t>
            </a:r>
            <a:endParaRPr lang="en-US" sz="24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86200" y="4876800"/>
            <a:ext cx="9144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algn="ctr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Arial Black" pitchFamily="34" charset="0"/>
              </a:rPr>
              <a:t>OR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1752600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sales &gt;= 50000: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sales_quota_met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True</a:t>
            </a:r>
            <a:endParaRPr lang="en-US" sz="2400" b="1" kern="0" dirty="0">
              <a:latin typeface="Courier New" pitchFamily="49" charset="0"/>
              <a:cs typeface="Courier New" pitchFamily="49" charset="0"/>
            </a:endParaRP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lvl="4" eaLnBrk="1" hangingPunct="1">
              <a:spcBef>
                <a:spcPts val="0"/>
              </a:spcBef>
              <a:buClr>
                <a:srgbClr val="EB9F27"/>
              </a:buClr>
              <a:tabLst>
                <a:tab pos="457200" algn="l"/>
              </a:tabLst>
              <a:defRPr/>
            </a:pPr>
            <a:r>
              <a:rPr lang="en-US" sz="2400" kern="0" dirty="0">
                <a:latin typeface="Arial Black" pitchFamily="34" charset="0"/>
              </a:rPr>
              <a:t>	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4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sales_quota_met</a:t>
            </a:r>
            <a:r>
              <a:rPr lang="en-US" sz="24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= False</a:t>
            </a:r>
            <a:endParaRPr lang="en-US" sz="2400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and Repetition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B5A6F-DAA0-446E-9529-694412A8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CBB8F-8219-4745-93F0-61B80E8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11AE-EDFF-40B9-AEA1-D7391C1FD8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8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BAC2C-C885-423F-BAD8-B12D6B00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6675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r>
              <a:rPr lang="en-US" sz="4300"/>
              <a:t>Introduction to Repetition Structures </a:t>
            </a:r>
          </a:p>
        </p:txBody>
      </p:sp>
      <p:grpSp>
        <p:nvGrpSpPr>
          <p:cNvPr id="3076" name="Rectangle 3"/>
          <p:cNvGrpSpPr>
            <a:grpSpLocks/>
          </p:cNvGrpSpPr>
          <p:nvPr/>
        </p:nvGrpSpPr>
        <p:grpSpPr bwMode="auto">
          <a:xfrm>
            <a:off x="987425" y="2206625"/>
            <a:ext cx="6565900" cy="2676525"/>
            <a:chOff x="622" y="1390"/>
            <a:chExt cx="4136" cy="1686"/>
          </a:xfrm>
        </p:grpSpPr>
        <p:pic>
          <p:nvPicPr>
            <p:cNvPr id="3077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390"/>
              <a:ext cx="4136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624" y="1392"/>
              <a:ext cx="4128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  <a:ea typeface="ヒラギノ角ゴ Pro W3" charset="-128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  <a:ea typeface="ヒラギノ角ゴ Pro W3" charset="-128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  <a:ea typeface="ヒラギノ角ゴ Pro W3" charset="-128"/>
                </a:rPr>
                <a:t>The  repetition structure causes a statement or set of statements to execute repeatedly.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ea typeface="ヒラギノ角ゴ Pro W3" charset="-128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A8EB5-67BF-4298-B8B5-AA9428BF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6675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r>
              <a:rPr lang="en-US" sz="4300"/>
              <a:t>Introduction to Repetition Structures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Condition-Controlled and Count-Controlled Loops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kern="0" dirty="0">
                <a:ea typeface="ヒラギノ角ゴ Pro W3" pitchFamily="-48" charset="-128"/>
              </a:rPr>
              <a:t>A </a:t>
            </a: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condition-controlled  loop </a:t>
            </a:r>
            <a:r>
              <a:rPr lang="en-US" sz="2600" b="1" kern="0" dirty="0">
                <a:ea typeface="ヒラギノ角ゴ Pro W3" pitchFamily="-48" charset="-128"/>
              </a:rPr>
              <a:t>uses a true/false condition to control the number of times that it repeats.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kern="0" dirty="0">
                <a:ea typeface="ヒラギノ角ゴ Pro W3" pitchFamily="-48" charset="-128"/>
              </a:rPr>
              <a:t>A </a:t>
            </a: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count-controlled  loop </a:t>
            </a:r>
            <a:r>
              <a:rPr lang="en-US" sz="2600" b="1" kern="0" dirty="0">
                <a:ea typeface="ヒラギノ角ゴ Pro W3" pitchFamily="-48" charset="-128"/>
              </a:rPr>
              <a:t>repeats a specific number of times.</a:t>
            </a: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97491-84F1-4DB9-92CB-C280C48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04800"/>
            <a:ext cx="860425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Loop: a Condition-Controlled Loop</a:t>
            </a:r>
          </a:p>
        </p:txBody>
      </p:sp>
      <p:grpSp>
        <p:nvGrpSpPr>
          <p:cNvPr id="5124" name="Rectangle 3"/>
          <p:cNvGrpSpPr>
            <a:grpSpLocks/>
          </p:cNvGrpSpPr>
          <p:nvPr/>
        </p:nvGrpSpPr>
        <p:grpSpPr bwMode="auto">
          <a:xfrm>
            <a:off x="987425" y="2206625"/>
            <a:ext cx="7023100" cy="3213100"/>
            <a:chOff x="622" y="1390"/>
            <a:chExt cx="4424" cy="2024"/>
          </a:xfrm>
        </p:grpSpPr>
        <p:pic>
          <p:nvPicPr>
            <p:cNvPr id="5125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390"/>
              <a:ext cx="4424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624" y="1392"/>
              <a:ext cx="4416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  <a:ea typeface="ヒラギノ角ゴ Pro W3" charset="-128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  <a:ea typeface="ヒラギノ角ゴ Pro W3" charset="-128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  <a:ea typeface="ヒラギノ角ゴ Pro W3" charset="-128"/>
                </a:rPr>
                <a:t>A condition-controlled loop causes a statement  or set of statements to repeat as long as a condition is true.  In Python you use the </a:t>
              </a:r>
              <a:r>
                <a:rPr lang="en-US" sz="2800" b="1">
                  <a:latin typeface="Courier New" pitchFamily="49" charset="0"/>
                  <a:ea typeface="ヒラギノ角ゴ Pro W3" charset="-128"/>
                  <a:cs typeface="Courier New" pitchFamily="49" charset="0"/>
                </a:rPr>
                <a:t>while</a:t>
              </a:r>
              <a:r>
                <a:rPr lang="en-US" sz="2800">
                  <a:latin typeface="Tekton Pro" pitchFamily="34" charset="0"/>
                  <a:ea typeface="ヒラギノ角ゴ Pro W3" charset="-128"/>
                </a:rPr>
                <a:t> statement to write a condition-controlled loop.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ea typeface="ヒラギノ角ゴ Pro W3" charset="-128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752600"/>
            <a:ext cx="4724400" cy="22590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In Python …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endParaRPr lang="en-US" sz="12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while 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condition: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</p:txBody>
      </p:sp>
      <p:pic>
        <p:nvPicPr>
          <p:cNvPr id="6149" name="Picture 5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20" y="4011613"/>
            <a:ext cx="3771900" cy="24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4"/>
          <p:cNvSpPr txBox="1">
            <a:spLocks noChangeArrowheads="1"/>
          </p:cNvSpPr>
          <p:nvPr/>
        </p:nvSpPr>
        <p:spPr bwMode="auto">
          <a:xfrm>
            <a:off x="4800600" y="3505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ea typeface="ヒラギノ角ゴ Pro W3" charset="-128"/>
              </a:rPr>
              <a:t>The logic of a </a:t>
            </a:r>
            <a:r>
              <a:rPr lang="en-US" dirty="0">
                <a:latin typeface="Courier" charset="0"/>
                <a:ea typeface="ヒラギノ角ゴ Pro W3" charset="-128"/>
              </a:rPr>
              <a:t>while</a:t>
            </a:r>
            <a:r>
              <a:rPr lang="en-US" dirty="0">
                <a:ea typeface="ヒラギノ角ゴ Pro W3" charset="-128"/>
              </a:rPr>
              <a:t> loop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304800"/>
            <a:ext cx="8604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/>
              <a:t> Loop: a Condition-Controlled Loop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7D13-C7D7-4E3E-A20F-361CDB986707}"/>
              </a:ext>
            </a:extLst>
          </p:cNvPr>
          <p:cNvSpPr txBox="1"/>
          <p:nvPr/>
        </p:nvSpPr>
        <p:spPr>
          <a:xfrm>
            <a:off x="304800" y="4267200"/>
            <a:ext cx="500372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</a:rPr>
              <a:t># Example from </a:t>
            </a:r>
            <a:r>
              <a:rPr lang="en-US" sz="2000" b="1" dirty="0" err="1">
                <a:latin typeface="Courier"/>
              </a:rPr>
              <a:t>Micro:Bit</a:t>
            </a:r>
            <a:endParaRPr lang="en-US" sz="2000" b="1" dirty="0">
              <a:latin typeface="Courier"/>
            </a:endParaRPr>
          </a:p>
          <a:p>
            <a:endParaRPr lang="en-US" sz="2000" dirty="0">
              <a:latin typeface="Courier"/>
            </a:endParaRPr>
          </a:p>
          <a:p>
            <a:r>
              <a:rPr lang="en-US" sz="2000" dirty="0">
                <a:latin typeface="Courier"/>
              </a:rPr>
              <a:t>while True:</a:t>
            </a:r>
          </a:p>
          <a:p>
            <a:r>
              <a:rPr lang="en-US" sz="2000" dirty="0">
                <a:latin typeface="Courier"/>
              </a:rPr>
              <a:t>	</a:t>
            </a:r>
            <a:r>
              <a:rPr lang="en-US" sz="2000" dirty="0" err="1">
                <a:latin typeface="Courier"/>
              </a:rPr>
              <a:t>display.scroll</a:t>
            </a:r>
            <a:r>
              <a:rPr lang="en-US" sz="2000" dirty="0">
                <a:latin typeface="Courier"/>
              </a:rPr>
              <a:t>(“Hi!”)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C9A3A-1C87-4D00-BB68-642802DD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685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The </a:t>
            </a:r>
            <a:r>
              <a:rPr lang="en-US" sz="2600" kern="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kern="0" dirty="0">
                <a:latin typeface="Arial Black" pitchFamily="34" charset="0"/>
              </a:rPr>
              <a:t> Loop is a Pretest Loop</a:t>
            </a:r>
            <a:r>
              <a:rPr lang="en-US" sz="2600" kern="0" dirty="0">
                <a:latin typeface="+mj-lt"/>
              </a:rPr>
              <a:t>, which means it tests its condition before performing an iteration.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b="1" kern="0" dirty="0">
              <a:ea typeface="ヒラギノ角ゴ Pro W3" pitchFamily="-48" charset="-128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04800"/>
            <a:ext cx="8604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/>
              <a:t> Loop: a Condition-Controlled Loop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23FAA-7718-4886-9527-4F0A218F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88C7F-2F53-4400-ABAC-92CEDF877106}"/>
              </a:ext>
            </a:extLst>
          </p:cNvPr>
          <p:cNvSpPr txBox="1"/>
          <p:nvPr/>
        </p:nvSpPr>
        <p:spPr>
          <a:xfrm>
            <a:off x="609600" y="3962400"/>
            <a:ext cx="7543800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Note – most microcontrollers will have the majority of their code within a </a:t>
            </a:r>
            <a:r>
              <a:rPr lang="en-US" sz="2800" i="1" dirty="0">
                <a:solidFill>
                  <a:srgbClr val="FF0000"/>
                </a:solidFill>
              </a:rPr>
              <a:t>while True: </a:t>
            </a:r>
            <a:r>
              <a:rPr lang="en-US" sz="2800" i="1" dirty="0"/>
              <a:t>loop! This keeps the device in a state of constantly running your code. In most other cases, e.g. web development, data mining scripts, we do not want this as this creates an </a:t>
            </a:r>
            <a:r>
              <a:rPr lang="en-US" sz="2800" i="1" dirty="0">
                <a:solidFill>
                  <a:srgbClr val="FF0000"/>
                </a:solidFill>
              </a:rPr>
              <a:t>infinite loop</a:t>
            </a:r>
            <a:r>
              <a:rPr lang="en-US" sz="2800" i="1" dirty="0"/>
              <a:t>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70732-6447-43AD-BDF2-D31AFA3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Loop:  a Count-Controlled Loop</a:t>
            </a:r>
          </a:p>
        </p:txBody>
      </p:sp>
      <p:grpSp>
        <p:nvGrpSpPr>
          <p:cNvPr id="11268" name="Rectangle 3"/>
          <p:cNvGrpSpPr>
            <a:grpSpLocks/>
          </p:cNvGrpSpPr>
          <p:nvPr/>
        </p:nvGrpSpPr>
        <p:grpSpPr bwMode="auto">
          <a:xfrm>
            <a:off x="987425" y="2359025"/>
            <a:ext cx="7023100" cy="2451100"/>
            <a:chOff x="622" y="1486"/>
            <a:chExt cx="4424" cy="1544"/>
          </a:xfrm>
        </p:grpSpPr>
        <p:pic>
          <p:nvPicPr>
            <p:cNvPr id="11269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486"/>
              <a:ext cx="4424" cy="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624" y="1488"/>
              <a:ext cx="4416" cy="1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  <a:ea typeface="ヒラギノ角ゴ Pro W3" charset="-128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  <a:ea typeface="ヒラギノ角ゴ Pro W3" charset="-128"/>
                </a:rPr>
                <a:t>A count-controlled loop iterates a specific number of times. In Python you use the </a:t>
              </a:r>
              <a:r>
                <a:rPr lang="en-US" sz="2800" b="1">
                  <a:latin typeface="Courier New" pitchFamily="49" charset="0"/>
                  <a:ea typeface="ヒラギノ角ゴ Pro W3" charset="-128"/>
                  <a:cs typeface="Courier New" pitchFamily="49" charset="0"/>
                </a:rPr>
                <a:t>for</a:t>
              </a:r>
              <a:r>
                <a:rPr lang="en-US" sz="2800">
                  <a:latin typeface="Tekton Pro" pitchFamily="34" charset="0"/>
                  <a:ea typeface="ヒラギノ角ゴ Pro W3" charset="-128"/>
                </a:rPr>
                <a:t> statement to write a count-controlled loop.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ea typeface="ヒラギノ角ゴ Pro W3" charset="-128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576E8-E4E3-4B45-8E5A-7BBC345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Loop:  a Count-Controlled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2170113"/>
            <a:ext cx="8521700" cy="2259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In Python …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endParaRPr lang="en-US" sz="1200" b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for 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variable in </a:t>
            </a: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[value1, value2, etc.]: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4EFA0F1D-EC3C-4249-BF37-910A16520689}" type="slidenum">
              <a:rPr lang="en-US" sz="1000">
                <a:ea typeface="ヒラギノ角ゴ Pro W3" charset="-128"/>
              </a:rPr>
              <a:pPr algn="r"/>
              <a:t>3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23EAE-79EC-46B5-BF2B-F2C1534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60325" indent="1588">
              <a:defRPr>
                <a:solidFill>
                  <a:schemeClr val="tx1"/>
                </a:solidFill>
                <a:latin typeface="Arial" charset="0"/>
              </a:defRPr>
            </a:lvl4pPr>
            <a:lvl5pPr marL="974725" indent="-455613">
              <a:defRPr>
                <a:solidFill>
                  <a:schemeClr val="tx1"/>
                </a:solidFill>
                <a:latin typeface="Arial" charset="0"/>
              </a:defRPr>
            </a:lvl5pPr>
            <a:lvl6pPr marL="1431925" indent="-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89125" indent="-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46325" indent="-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03525" indent="-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3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 b="1">
                <a:ea typeface="ヒラギノ角ゴ Pro W3" charset="-128"/>
              </a:rPr>
              <a:t>A 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control structure </a:t>
            </a:r>
            <a:r>
              <a:rPr lang="en-US" sz="2600" b="1">
                <a:ea typeface="ヒラギノ角ゴ Pro W3" charset="-128"/>
              </a:rPr>
              <a:t>is a logical design that controls the order in which a set of statements execute.</a:t>
            </a:r>
          </a:p>
          <a:p>
            <a:pPr lvl="4" eaLnBrk="1" hangingPunct="1">
              <a:spcBef>
                <a:spcPts val="18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b="1">
                <a:ea typeface="ヒラギノ角ゴ Pro W3" charset="-128"/>
              </a:rPr>
              <a:t>A 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sequence structure </a:t>
            </a:r>
            <a:r>
              <a:rPr lang="en-US" sz="2600" b="1">
                <a:ea typeface="ヒラギノ角ゴ Pro W3" charset="-128"/>
              </a:rPr>
              <a:t>is a set of statements that execute in the order that they appear.</a:t>
            </a:r>
          </a:p>
          <a:p>
            <a:pPr lvl="4" eaLnBrk="1" hangingPunct="1">
              <a:spcBef>
                <a:spcPts val="18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b="1">
                <a:ea typeface="ヒラギノ角ゴ Pro W3" charset="-128"/>
              </a:rPr>
              <a:t>A 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decision </a:t>
            </a:r>
            <a:r>
              <a:rPr lang="en-US" sz="2600" b="1">
                <a:ea typeface="ヒラギノ角ゴ Pro W3" charset="-128"/>
              </a:rPr>
              <a:t>(or 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selection</a:t>
            </a:r>
            <a:r>
              <a:rPr lang="en-US" sz="2600" b="1">
                <a:ea typeface="ヒラギノ角ゴ Pro W3" charset="-128"/>
              </a:rPr>
              <a:t>)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 structure </a:t>
            </a:r>
            <a:r>
              <a:rPr lang="en-US" sz="2600" b="1">
                <a:ea typeface="ヒラギノ角ゴ Pro W3" charset="-128"/>
              </a:rPr>
              <a:t>is a control structure that can execute a set of statements and perform a specific action only if a certain condition exists.</a:t>
            </a:r>
          </a:p>
          <a:p>
            <a:pPr lvl="3" eaLnBrk="1" hangingPunct="1">
              <a:spcBef>
                <a:spcPct val="20000"/>
              </a:spcBef>
              <a:buClr>
                <a:srgbClr val="EB9F27"/>
              </a:buClr>
            </a:pPr>
            <a:endParaRPr lang="en-US" sz="2600">
              <a:latin typeface="Arial Black" pitchFamily="34" charset="0"/>
              <a:ea typeface="ヒラギノ角ゴ Pro W3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B2438-80EB-4BCC-B0CE-E9C728C8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60425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Loop:  a Count-Controlled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25" y="2170113"/>
            <a:ext cx="8521700" cy="519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Using the </a:t>
            </a:r>
            <a:r>
              <a:rPr lang="en-US" sz="2800" b="1" dirty="0">
                <a:latin typeface="Courier New" pitchFamily="49" charset="0"/>
                <a:ea typeface="+mj-ea"/>
                <a:cs typeface="Courier New" pitchFamily="49" charset="0"/>
              </a:rPr>
              <a:t>range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 Function with the </a:t>
            </a:r>
            <a:r>
              <a:rPr lang="en-US" sz="2800" b="1" dirty="0">
                <a:latin typeface="Courier New" pitchFamily="49" charset="0"/>
                <a:ea typeface="+mj-ea"/>
                <a:cs typeface="Courier New" pitchFamily="49" charset="0"/>
              </a:rPr>
              <a:t>for</a:t>
            </a:r>
            <a:r>
              <a:rPr lang="en-US" sz="2600" kern="0" dirty="0">
                <a:latin typeface="Arial Black" pitchFamily="34" charset="0"/>
                <a:ea typeface="ヒラギノ角ゴ Pro W3" pitchFamily="-48" charset="-128"/>
              </a:rPr>
              <a:t>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419600"/>
            <a:ext cx="7924800" cy="1187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457200" eaLnBrk="1" hangingPunct="1">
              <a:spcBef>
                <a:spcPts val="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First argument, 1, is the starting value for the list</a:t>
            </a:r>
          </a:p>
          <a:p>
            <a:pPr marL="457200" lvl="4" indent="-457200" eaLnBrk="1" hangingPunct="1">
              <a:spcBef>
                <a:spcPts val="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Second argument, 10, is the ending limit of the list</a:t>
            </a:r>
          </a:p>
          <a:p>
            <a:pPr marL="457200" lvl="4" indent="-457200" eaLnBrk="1" hangingPunct="1">
              <a:spcBef>
                <a:spcPts val="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Third argument, 2, is the step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971800"/>
            <a:ext cx="8521700" cy="885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for 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num in </a:t>
            </a:r>
            <a:r>
              <a:rPr lang="en-US" sz="24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range</a:t>
            </a: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(1, 10, 2):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	print(num)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9896F-8DA6-4E66-88FF-DE06F9B4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 Nested Loops</a:t>
            </a:r>
          </a:p>
        </p:txBody>
      </p:sp>
      <p:grpSp>
        <p:nvGrpSpPr>
          <p:cNvPr id="26628" name="Rectangle 3"/>
          <p:cNvGrpSpPr>
            <a:grpSpLocks/>
          </p:cNvGrpSpPr>
          <p:nvPr/>
        </p:nvGrpSpPr>
        <p:grpSpPr bwMode="auto">
          <a:xfrm>
            <a:off x="987425" y="2584450"/>
            <a:ext cx="7023100" cy="2073275"/>
            <a:chOff x="622" y="1628"/>
            <a:chExt cx="4424" cy="1306"/>
          </a:xfrm>
        </p:grpSpPr>
        <p:pic>
          <p:nvPicPr>
            <p:cNvPr id="26629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" y="1628"/>
              <a:ext cx="4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624" y="1632"/>
              <a:ext cx="441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  <a:ea typeface="ヒラギノ角ゴ Pro W3" charset="-128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  <a:ea typeface="ヒラギノ角ゴ Pro W3" charset="-128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  <a:ea typeface="ヒラギノ角ゴ Pro W3" charset="-128"/>
                </a:rPr>
                <a:t>A loop that is inside another loop is called a nested loop.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ea typeface="ヒラギノ角ゴ Pro W3" charset="-128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5515A-F2A7-47E0-80C3-AFE5E8F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118-A358-483D-A30C-EF34628C2A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9075"/>
            <a:ext cx="8604250" cy="1143000"/>
          </a:xfrm>
        </p:spPr>
        <p:txBody>
          <a:bodyPr/>
          <a:lstStyle/>
          <a:p>
            <a:pPr eaLnBrk="1" hangingPunct="1"/>
            <a:r>
              <a:rPr lang="en-US"/>
              <a:t> Nested Loops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2000" y="4267200"/>
            <a:ext cx="73914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4" eaLnBrk="1" hangingPunct="1">
              <a:buClr>
                <a:srgbClr val="EB9F27"/>
              </a:buClr>
            </a:pPr>
            <a:r>
              <a:rPr lang="en-US" sz="2400" b="1">
                <a:ea typeface="ヒラギノ角ゴ Pro W3" charset="-128"/>
                <a:cs typeface="Courier New" pitchFamily="49" charset="0"/>
              </a:rPr>
              <a:t>About Nested Loops:</a:t>
            </a:r>
          </a:p>
          <a:p>
            <a:pPr marL="0" lvl="4" eaLnBrk="1" hangingPunct="1">
              <a:buClr>
                <a:srgbClr val="EB9F27"/>
              </a:buClr>
              <a:buFont typeface="Arial" charset="0"/>
              <a:buChar char="•"/>
            </a:pPr>
            <a:r>
              <a:rPr lang="en-US" b="1">
                <a:ea typeface="ヒラギノ角ゴ Pro W3" charset="-128"/>
                <a:cs typeface="Courier New" pitchFamily="49" charset="0"/>
              </a:rPr>
              <a:t>The inner loop goes through all of its iterations for every single iteration of the outer loop</a:t>
            </a:r>
          </a:p>
          <a:p>
            <a:pPr marL="0" lvl="4" eaLnBrk="1" hangingPunct="1">
              <a:buClr>
                <a:srgbClr val="EB9F27"/>
              </a:buClr>
              <a:buFont typeface="Arial" charset="0"/>
              <a:buChar char="•"/>
            </a:pPr>
            <a:r>
              <a:rPr lang="en-US" b="1">
                <a:ea typeface="ヒラギノ角ゴ Pro W3" charset="-128"/>
                <a:cs typeface="Courier New" pitchFamily="49" charset="0"/>
              </a:rPr>
              <a:t>Inner loops complete their iterations faster than outer loops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905000"/>
            <a:ext cx="90678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4" eaLnBrk="1" hangingPunct="1">
              <a:buClr>
                <a:srgbClr val="EB9F27"/>
              </a:buClr>
            </a:pPr>
            <a:r>
              <a:rPr lang="en-US" sz="2000" b="1" dirty="0">
                <a:latin typeface="Courier New" pitchFamily="49" charset="0"/>
                <a:ea typeface="ヒラギノ角ゴ Pro W3" charset="-128"/>
                <a:cs typeface="Courier New" pitchFamily="49" charset="0"/>
              </a:rPr>
              <a:t>for hours in range(24)</a:t>
            </a:r>
            <a:r>
              <a:rPr lang="en-US" sz="2000" b="1" i="1" dirty="0">
                <a:latin typeface="Courier New" pitchFamily="49" charset="0"/>
                <a:ea typeface="ヒラギノ角ゴ Pro W3" charset="-128"/>
                <a:cs typeface="Courier New" pitchFamily="49" charset="0"/>
              </a:rPr>
              <a:t>: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sz="2000" b="1" i="1" dirty="0">
                <a:latin typeface="Courier New" pitchFamily="49" charset="0"/>
                <a:ea typeface="ヒラギノ角ゴ Pro W3" charset="-128"/>
                <a:cs typeface="Courier New" pitchFamily="49" charset="0"/>
              </a:rPr>
              <a:t>	for minutes in range(60):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b="1" i="1" dirty="0">
                <a:latin typeface="Courier New" pitchFamily="49" charset="0"/>
                <a:ea typeface="ヒラギノ角ゴ Pro W3" charset="-128"/>
                <a:cs typeface="Courier New" pitchFamily="49" charset="0"/>
              </a:rPr>
              <a:t>		for seconds in range(60):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b="1" i="1" dirty="0">
                <a:latin typeface="Courier New" pitchFamily="49" charset="0"/>
                <a:ea typeface="ヒラギノ角ゴ Pro W3" charset="-128"/>
                <a:cs typeface="Courier New" pitchFamily="49" charset="0"/>
              </a:rPr>
              <a:t>			print hours, ‘:’, minutes, ‘:’, seconds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B7BD6A-9C30-46EF-A4A4-A48518EDD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Conditionals and Iteration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A0FD3-8DE7-477F-AD65-1D5C402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11AE-EDFF-40B9-AEA1-D7391C1FD8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 on the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 - Write a Python program for your </a:t>
            </a:r>
            <a:r>
              <a:rPr lang="en-US" sz="2400" dirty="0" err="1"/>
              <a:t>Micro:Bit</a:t>
            </a:r>
            <a:r>
              <a:rPr lang="en-US" sz="2400" dirty="0"/>
              <a:t> that simulates 10 tosses of a coin.</a:t>
            </a:r>
          </a:p>
          <a:p>
            <a:pPr lvl="1"/>
            <a:r>
              <a:rPr lang="en-US" sz="2400" dirty="0"/>
              <a:t>Then output the results - e.g. </a:t>
            </a:r>
            <a:r>
              <a:rPr lang="en-US" sz="2400" i="1" dirty="0"/>
              <a:t>Got 4 heads, 6 tails</a:t>
            </a:r>
            <a:r>
              <a:rPr lang="en-US" sz="2400" dirty="0"/>
              <a:t> - to the user</a:t>
            </a:r>
          </a:p>
          <a:p>
            <a:pPr lvl="1"/>
            <a:r>
              <a:rPr lang="en-US" sz="2400" i="1" dirty="0"/>
              <a:t>Hint</a:t>
            </a:r>
            <a:r>
              <a:rPr lang="en-US" sz="2400" dirty="0"/>
              <a:t> – we can use the random library’s </a:t>
            </a:r>
            <a:r>
              <a:rPr lang="en-US" sz="2400" dirty="0" err="1"/>
              <a:t>randint</a:t>
            </a:r>
            <a:r>
              <a:rPr lang="en-US" sz="2400" dirty="0"/>
              <a:t> function to give us a random number:</a:t>
            </a:r>
            <a:br>
              <a:rPr lang="en-US" sz="2400" dirty="0"/>
            </a:br>
            <a:endParaRPr lang="en-US" sz="2400" dirty="0"/>
          </a:p>
          <a:p>
            <a:pPr marL="77724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import random</a:t>
            </a:r>
          </a:p>
          <a:p>
            <a:pPr marL="77724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…</a:t>
            </a:r>
          </a:p>
          <a:p>
            <a:pPr marL="77724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myrandnum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random.randint</a:t>
            </a:r>
            <a:r>
              <a:rPr lang="en-US" sz="2200" dirty="0">
                <a:latin typeface="Consolas" panose="020B0609020204030204" pitchFamily="49" charset="0"/>
              </a:rPr>
              <a:t>(1, 2)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Go Further </a:t>
            </a:r>
            <a:r>
              <a:rPr lang="en-US" sz="2400" dirty="0"/>
              <a:t>– Repeat the series of 10 tosses anytime the user shakes the device, using the gesture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3ECC-8027-44B8-9543-562036A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ECC4-7B26-4B08-96C1-83CAF90B1AD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8" name="Picture 4" descr="http://t3.gstatic.com/images?q=tbn:ANd9GcQssWIE28Ye0AASKyEOCxsSHLqbtt55h3UwO1k_9-tb1hrYaWA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4846" y="3124200"/>
            <a:ext cx="1759154" cy="2028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066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F2E-7662-4662-829E-1AA82103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832D-C715-43B4-96F5-727B4383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 - Create a realistic heartbeat animation on your </a:t>
            </a:r>
            <a:r>
              <a:rPr lang="en-US" dirty="0" err="1"/>
              <a:t>Micro:Bit’s</a:t>
            </a:r>
            <a:r>
              <a:rPr lang="en-US" dirty="0"/>
              <a:t> screen using display(</a:t>
            </a:r>
            <a:r>
              <a:rPr lang="en-US" dirty="0" err="1"/>
              <a:t>Image.HEART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Tip: </a:t>
            </a:r>
            <a:r>
              <a:rPr lang="en-US" i="1" dirty="0"/>
              <a:t>the resting human heartbeat is typically between 60 and 80 beats per minute (bpm)</a:t>
            </a:r>
          </a:p>
          <a:p>
            <a:pPr lvl="1"/>
            <a:endParaRPr lang="en-US" dirty="0"/>
          </a:p>
          <a:p>
            <a:r>
              <a:rPr lang="en-US" b="1" dirty="0"/>
              <a:t>Go Further </a:t>
            </a:r>
            <a:r>
              <a:rPr lang="en-US" dirty="0"/>
              <a:t>- Modify your code with the following:</a:t>
            </a:r>
          </a:p>
          <a:p>
            <a:pPr lvl="1"/>
            <a:r>
              <a:rPr lang="en-US" dirty="0"/>
              <a:t>Pushing </a:t>
            </a:r>
            <a:r>
              <a:rPr lang="en-US" dirty="0" err="1"/>
              <a:t>Button_A</a:t>
            </a:r>
            <a:r>
              <a:rPr lang="en-US" dirty="0"/>
              <a:t> or shaking the device speeds up your heartbeat</a:t>
            </a:r>
          </a:p>
          <a:p>
            <a:pPr lvl="1"/>
            <a:r>
              <a:rPr lang="en-US" dirty="0"/>
              <a:t>Pushing </a:t>
            </a:r>
            <a:r>
              <a:rPr lang="en-US" dirty="0" err="1"/>
              <a:t>Button_B</a:t>
            </a:r>
            <a:r>
              <a:rPr lang="en-US" dirty="0"/>
              <a:t> slows down your heartbeat (but don’t let it stop entirely!)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1FC8-D68E-4585-858B-215AE52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ECC4-7B26-4B08-96C1-83CAF90B1AD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Image result for microbit heart icon">
            <a:extLst>
              <a:ext uri="{FF2B5EF4-FFF2-40B4-BE49-F238E27FC236}">
                <a16:creationId xmlns:a16="http://schemas.microsoft.com/office/drawing/2014/main" id="{5B472A79-16CD-4E2C-97DC-545108B5EF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66" y="5029200"/>
            <a:ext cx="2170468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3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162-F07E-4CEC-A858-C8CDB530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Pulse-Width Modulation (PWM) and </a:t>
            </a:r>
            <a:r>
              <a:rPr lang="en-US" dirty="0" err="1"/>
              <a:t>write_analog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B1C7-8646-4905-B317-5147DF6B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servo motor</a:t>
            </a:r>
            <a:r>
              <a:rPr lang="en-US" dirty="0"/>
              <a:t> can rotate to and hold a specific angle until it is told to rotate to a different angle</a:t>
            </a:r>
          </a:p>
          <a:p>
            <a:r>
              <a:rPr lang="en-US" dirty="0"/>
              <a:t>You can control the angle of the servo by sending it a </a:t>
            </a:r>
            <a:r>
              <a:rPr lang="en-US" b="1" dirty="0"/>
              <a:t>PWM (Pulse Width Modulation) </a:t>
            </a:r>
            <a:r>
              <a:rPr lang="en-US" dirty="0"/>
              <a:t>signal which is mapped to a specific angle from 0 to 180 degrees.</a:t>
            </a:r>
          </a:p>
          <a:p>
            <a:r>
              <a:rPr lang="en-US" dirty="0"/>
              <a:t>Diagram of 3 different PWM signals – all of them have the same period (and thus frequency), but they have different </a:t>
            </a:r>
            <a:r>
              <a:rPr lang="en-US" b="1" dirty="0"/>
              <a:t>duty cycles</a:t>
            </a:r>
            <a:r>
              <a:rPr lang="en-US" dirty="0"/>
              <a:t>, i.e. how long power is on and off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1052-7786-44DA-AEEE-4C4A5114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ECC4-7B26-4B08-96C1-83CAF90B1AD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 descr="_images/pwm.png">
            <a:extLst>
              <a:ext uri="{FF2B5EF4-FFF2-40B4-BE49-F238E27FC236}">
                <a16:creationId xmlns:a16="http://schemas.microsoft.com/office/drawing/2014/main" id="{7A0A560F-6D2E-4259-852B-AEEA2E1D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58335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0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8DDE-5AC7-4C13-8AFD-6131CCC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D8CF-F5D4-43F4-B964-7D48F84F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Servos (and other examples) are often easiest to work with with an additional software </a:t>
            </a:r>
            <a:r>
              <a:rPr lang="en-US" b="1" dirty="0"/>
              <a:t>library</a:t>
            </a:r>
            <a:r>
              <a:rPr lang="en-US" dirty="0"/>
              <a:t>, here’s one for servo: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https://raw.githubusercontent.com/Pratt-Institute/info697/master/servo_lib.py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To load a library, we must place the library Python file on our </a:t>
            </a:r>
            <a:r>
              <a:rPr lang="en-US" dirty="0" err="1"/>
              <a:t>Microbit</a:t>
            </a:r>
            <a:r>
              <a:rPr lang="en-US" dirty="0"/>
              <a:t>, before we write code using it.</a:t>
            </a:r>
          </a:p>
          <a:p>
            <a:pPr lvl="1"/>
            <a:r>
              <a:rPr lang="en-US" dirty="0"/>
              <a:t>Do this using the </a:t>
            </a:r>
            <a:r>
              <a:rPr lang="en-US" b="1" dirty="0"/>
              <a:t>Files</a:t>
            </a:r>
            <a:r>
              <a:rPr lang="en-US" dirty="0"/>
              <a:t> menu in Mu Editor; drag the library file from your computer (on the right) to the </a:t>
            </a:r>
            <a:r>
              <a:rPr lang="en-US" dirty="0" err="1"/>
              <a:t>Microbit</a:t>
            </a:r>
            <a:r>
              <a:rPr lang="en-US" dirty="0"/>
              <a:t> (on the left)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5441-019D-4FE3-9318-8F75F9C9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ECC4-7B26-4B08-96C1-83CAF90B1AD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CE9AD-2A57-49B4-A216-24B327DE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42" y="2183326"/>
            <a:ext cx="4321572" cy="3112274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1F28D02-C90B-4EA3-B6C9-C9AC7F56256F}"/>
              </a:ext>
            </a:extLst>
          </p:cNvPr>
          <p:cNvSpPr/>
          <p:nvPr/>
        </p:nvSpPr>
        <p:spPr>
          <a:xfrm rot="18394856">
            <a:off x="6228758" y="2028702"/>
            <a:ext cx="3429000" cy="167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servo_lib.py from right to left to copy to MB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F6C366B-7DDA-4111-80DE-1251E29CA179}"/>
              </a:ext>
            </a:extLst>
          </p:cNvPr>
          <p:cNvSpPr/>
          <p:nvPr/>
        </p:nvSpPr>
        <p:spPr>
          <a:xfrm>
            <a:off x="5562600" y="597177"/>
            <a:ext cx="1295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165726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34E-F966-41BE-9E7D-459CBB3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and Run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9B53-1971-4832-9E80-6E8203D1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00600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 - you need an additional power USB cable attached at the bottom of the extension shield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43CF6-E678-47D1-A5D3-7914ED75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ECC4-7B26-4B08-96C1-83CAF90B1AD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9CF9B-720B-4B71-AD6D-353BC2A1B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48000"/>
            <a:ext cx="4917016" cy="368776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2D8608-B1BF-451E-ABF2-B665F794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50281"/>
            <a:ext cx="4800600" cy="369331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servo_lib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Start at 0 degrees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Servo(pin0).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sleep(1000)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Servo(pin0).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sleep(1000)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Servo(pin0).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sleep(1000)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Servo(pin0).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(180)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sleep(1000)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1F77E-5BAB-4426-B09A-7F385CDD5F96}"/>
              </a:ext>
            </a:extLst>
          </p:cNvPr>
          <p:cNvSpPr/>
          <p:nvPr/>
        </p:nvSpPr>
        <p:spPr>
          <a:xfrm>
            <a:off x="41910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https://raw.githubusercontent.com/Pratt-Institute/info697/master/servo_demo.py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7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74906FC8-5D6F-4B0A-803C-B1772B3330B7}" type="slidenum">
              <a:rPr lang="en-US" sz="1000">
                <a:ea typeface="ヒラギノ角ゴ Pro W3" charset="-128"/>
              </a:rPr>
              <a:pPr algn="r"/>
              <a:t>4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103B4-ABE3-4B99-8ABF-E452FB58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449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Decision (selection) structure: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Diamond </a:t>
            </a:r>
            <a:r>
              <a:rPr lang="en-US" sz="2600" b="1" kern="0" dirty="0">
                <a:ea typeface="ヒラギノ角ゴ Pro W3" pitchFamily="-48" charset="-128"/>
              </a:rPr>
              <a:t>symbol represents a true/false condition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Single alternative </a:t>
            </a:r>
            <a:r>
              <a:rPr lang="en-US" sz="2600" b="1" kern="0" dirty="0">
                <a:ea typeface="ヒラギノ角ゴ Pro W3" pitchFamily="-48" charset="-128"/>
              </a:rPr>
              <a:t>decision structure provides only one alternative path of execution.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5410200" y="16002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A simple decision structure</a:t>
            </a:r>
            <a:endParaRPr lang="en-US">
              <a:ea typeface="ＭＳ Ｐゴシック" charset="-128"/>
            </a:endParaRPr>
          </a:p>
        </p:txBody>
      </p:sp>
      <p:pic>
        <p:nvPicPr>
          <p:cNvPr id="5126" name="Picture 6" descr="fig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3190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20EB6C91-EE75-461B-8208-1CE99E1D692D}" type="slidenum">
              <a:rPr lang="en-US" sz="1000">
                <a:ea typeface="ヒラギノ角ゴ Pro W3" charset="-128"/>
              </a:rPr>
              <a:pPr algn="r"/>
              <a:t>5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C4C23-C351-4354-A28A-FF76ABEB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Decision (selection) structure: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In Python …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kern="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600" b="1" i="1" kern="0" dirty="0">
                <a:latin typeface="Courier New" pitchFamily="49" charset="0"/>
                <a:cs typeface="Courier New" pitchFamily="49" charset="0"/>
              </a:rPr>
              <a:t>condition: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cs typeface="Courier New" pitchFamily="49" charset="0"/>
              </a:rPr>
              <a:t>	statement</a:t>
            </a: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Courier New" pitchFamily="49" charset="0"/>
                <a:cs typeface="Courier New" pitchFamily="49" charset="0"/>
              </a:rPr>
              <a:t>	etc.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1CB470FE-1EDA-4ADB-A403-1AA4EDE3AAEC}" type="slidenum">
              <a:rPr lang="en-US" sz="1000">
                <a:ea typeface="ヒラギノ角ゴ Pro W3" charset="-128"/>
              </a:rPr>
              <a:pPr algn="r"/>
              <a:t>6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EB741-E146-4D12-8A4C-82404C2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Boolean Expressions and Relational Operators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600" b="1" kern="0" dirty="0">
                <a:ea typeface="ヒラギノ角ゴ Pro W3" pitchFamily="-48" charset="-128"/>
              </a:rPr>
              <a:t>A </a:t>
            </a:r>
            <a:r>
              <a:rPr lang="en-US" sz="2600" b="1" i="1" kern="0" dirty="0">
                <a:solidFill>
                  <a:srgbClr val="FF0000"/>
                </a:solidFill>
                <a:ea typeface="ヒラギノ角ゴ Pro W3" pitchFamily="-48" charset="-128"/>
              </a:rPr>
              <a:t>relational operator </a:t>
            </a:r>
            <a:r>
              <a:rPr lang="en-US" sz="2600" b="1" kern="0" dirty="0">
                <a:ea typeface="ヒラギノ角ゴ Pro W3" pitchFamily="-48" charset="-128"/>
              </a:rPr>
              <a:t>determines whether a specific relationship exists between two values.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b="1" kern="0" dirty="0">
              <a:latin typeface="Arial Black" pitchFamily="34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533400" y="3733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Relational operators</a:t>
            </a:r>
          </a:p>
        </p:txBody>
      </p:sp>
      <p:pic>
        <p:nvPicPr>
          <p:cNvPr id="7174" name="Picture 6" descr="tbl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6477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C42CF191-9272-4C60-8186-EAAC1FF134C0}" type="slidenum">
              <a:rPr lang="en-US" sz="1000">
                <a:ea typeface="ヒラギノ角ゴ Pro W3" charset="-128"/>
              </a:rPr>
              <a:pPr algn="r"/>
              <a:t>7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A9AED-AAED-4907-87E6-44E34F88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>
                <a:latin typeface="Arial Black" pitchFamily="34" charset="0"/>
                <a:ea typeface="ヒラギノ角ゴ Pro W3" charset="-128"/>
              </a:rPr>
              <a:t>Boolean Expressions and Relational Operators</a:t>
            </a:r>
            <a:endParaRPr lang="en-US" sz="2600" b="1">
              <a:latin typeface="Arial Black" pitchFamily="34" charset="0"/>
              <a:ea typeface="ヒラギノ角ゴ Pro W3" charset="-128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09600" y="3124200"/>
            <a:ext cx="739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Boolean expressions using relational operators</a:t>
            </a:r>
          </a:p>
        </p:txBody>
      </p:sp>
      <p:pic>
        <p:nvPicPr>
          <p:cNvPr id="8198" name="Picture 6" descr="tbl04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68326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D8EEF00C-6725-4E7E-A2BE-D3A2028CCBC4}" type="slidenum">
              <a:rPr lang="en-US" sz="1000">
                <a:ea typeface="ヒラギノ角ゴ Pro W3" charset="-128"/>
              </a:rPr>
              <a:pPr algn="r"/>
              <a:t>8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3C1FE-9539-43F2-B62E-FB4C5411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244" name="Rectangle 3"/>
          <p:cNvGrpSpPr>
            <a:grpSpLocks/>
          </p:cNvGrpSpPr>
          <p:nvPr/>
        </p:nvGrpSpPr>
        <p:grpSpPr bwMode="auto">
          <a:xfrm>
            <a:off x="950913" y="2309813"/>
            <a:ext cx="7096125" cy="2603500"/>
            <a:chOff x="599" y="1455"/>
            <a:chExt cx="4470" cy="1640"/>
          </a:xfrm>
        </p:grpSpPr>
        <p:pic>
          <p:nvPicPr>
            <p:cNvPr id="10245" name="Rectangl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" y="1455"/>
              <a:ext cx="4470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601" y="1461"/>
              <a:ext cx="4464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An if-else statement will execute one block of statements if its condition is true, or another  block if its condition is false.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>
                <a:ea typeface="ヒラギノ角ゴ Pro W3" charset="-128"/>
              </a:rPr>
              <a:t>4-</a:t>
            </a:r>
            <a:fld id="{D46AD47F-822C-47F4-8D01-0F412463F8AC}" type="slidenum">
              <a:rPr lang="en-US" sz="1000">
                <a:ea typeface="ヒラギノ角ゴ Pro W3" charset="-128"/>
              </a:rPr>
              <a:pPr algn="r"/>
              <a:t>9</a:t>
            </a:fld>
            <a:endParaRPr lang="en-US" sz="1000">
              <a:ea typeface="ヒラギノ角ゴ Pro W3" charset="-128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920CF-002F-4F31-B137-D34480B7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53B1-6B03-4CAC-8FD1-455E084E06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53975" indent="1588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 b="1">
                <a:ea typeface="ヒラギノ角ゴ Pro W3" charset="-128"/>
              </a:rPr>
              <a:t>A </a:t>
            </a:r>
            <a:r>
              <a:rPr lang="en-US" sz="2600" b="1" i="1">
                <a:solidFill>
                  <a:srgbClr val="FF0000"/>
                </a:solidFill>
                <a:ea typeface="ヒラギノ角ゴ Pro W3" charset="-128"/>
              </a:rPr>
              <a:t>dual alternative </a:t>
            </a:r>
            <a:r>
              <a:rPr lang="en-US" sz="2600" b="1">
                <a:ea typeface="ヒラギノ角ゴ Pro W3" charset="-128"/>
              </a:rPr>
              <a:t>decision structure provides two possible paths of execution – one path is taken if a condition is true, and the other path is taken if the condition is false.</a:t>
            </a:r>
          </a:p>
          <a:p>
            <a:pPr lvl="3" eaLnBrk="1" hangingPunct="1">
              <a:spcBef>
                <a:spcPct val="20000"/>
              </a:spcBef>
              <a:buClr>
                <a:srgbClr val="EB9F27"/>
              </a:buClr>
            </a:pPr>
            <a:endParaRPr lang="en-US" sz="2600">
              <a:latin typeface="Arial Black" pitchFamily="34" charset="0"/>
              <a:ea typeface="ヒラギノ角ゴ Pro W3" charset="-128"/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752600" y="3276600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ea typeface="ヒラギノ角ゴ Pro W3" charset="-128"/>
              </a:rPr>
              <a:t>A dual alternative decision structure</a:t>
            </a:r>
          </a:p>
        </p:txBody>
      </p:sp>
      <p:pic>
        <p:nvPicPr>
          <p:cNvPr id="11270" name="Picture 6" descr="fig04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8768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522</TotalTime>
  <Words>1664</Words>
  <Application>Microsoft Office PowerPoint</Application>
  <PresentationFormat>On-screen Show (4:3)</PresentationFormat>
  <Paragraphs>307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Cambria</vt:lpstr>
      <vt:lpstr>Consolas</vt:lpstr>
      <vt:lpstr>Courier</vt:lpstr>
      <vt:lpstr>Courier New</vt:lpstr>
      <vt:lpstr>Tekton Pro</vt:lpstr>
      <vt:lpstr>Times</vt:lpstr>
      <vt:lpstr>Adjacency</vt:lpstr>
      <vt:lpstr>Conditionals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The if-else Statement</vt:lpstr>
      <vt:lpstr>The if-else Statement</vt:lpstr>
      <vt:lpstr>The if-else Statement</vt:lpstr>
      <vt:lpstr>Nested Decision Structures and the if-elif-else Statement</vt:lpstr>
      <vt:lpstr>Nested Decision Structures and the if-elif-else Statement</vt:lpstr>
      <vt:lpstr>Nested Decision Structures and the if-elif-else Statement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Boolean Variables</vt:lpstr>
      <vt:lpstr>Boolean Variables</vt:lpstr>
      <vt:lpstr>Iteration and Repetition</vt:lpstr>
      <vt:lpstr> Introduction to Repetition Structures </vt:lpstr>
      <vt:lpstr> Introduction to Repetition Structures </vt:lpstr>
      <vt:lpstr>The while Loop: a Condition-Controlled Loop</vt:lpstr>
      <vt:lpstr>PowerPoint Presentation</vt:lpstr>
      <vt:lpstr>PowerPoint Presentation</vt:lpstr>
      <vt:lpstr>The for Loop:  a Count-Controlled Loop</vt:lpstr>
      <vt:lpstr> The for Loop:  a Count-Controlled Loop</vt:lpstr>
      <vt:lpstr>The for Loop:  a Count-Controlled Loop</vt:lpstr>
      <vt:lpstr> Nested Loops</vt:lpstr>
      <vt:lpstr> Nested Loops</vt:lpstr>
      <vt:lpstr>Exercises</vt:lpstr>
      <vt:lpstr>Coin Toss on the Micro:Bit</vt:lpstr>
      <vt:lpstr>Heartbeat Exercise</vt:lpstr>
      <vt:lpstr> Pulse-Width Modulation (PWM) and write_analog()</vt:lpstr>
      <vt:lpstr>Servo Example</vt:lpstr>
      <vt:lpstr>Wire and Run Servo</vt:lpstr>
    </vt:vector>
  </TitlesOfParts>
  <Company>Camden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108 Week 1</dc:title>
  <dc:creator>Monica</dc:creator>
  <cp:lastModifiedBy>mmaceli</cp:lastModifiedBy>
  <cp:revision>72</cp:revision>
  <dcterms:created xsi:type="dcterms:W3CDTF">2010-09-19T22:27:05Z</dcterms:created>
  <dcterms:modified xsi:type="dcterms:W3CDTF">2020-02-10T14:21:53Z</dcterms:modified>
</cp:coreProperties>
</file>