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3"/>
  </p:notesMasterIdLst>
  <p:handoutMasterIdLst>
    <p:handoutMasterId r:id="rId34"/>
  </p:handoutMasterIdLst>
  <p:sldIdLst>
    <p:sldId id="256" r:id="rId2"/>
    <p:sldId id="285" r:id="rId3"/>
    <p:sldId id="258" r:id="rId4"/>
    <p:sldId id="263" r:id="rId5"/>
    <p:sldId id="264"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302" r:id="rId20"/>
    <p:sldId id="268" r:id="rId21"/>
    <p:sldId id="308" r:id="rId22"/>
    <p:sldId id="310" r:id="rId23"/>
    <p:sldId id="337" r:id="rId24"/>
    <p:sldId id="320" r:id="rId25"/>
    <p:sldId id="330" r:id="rId26"/>
    <p:sldId id="331" r:id="rId27"/>
    <p:sldId id="339" r:id="rId28"/>
    <p:sldId id="338" r:id="rId29"/>
    <p:sldId id="340" r:id="rId30"/>
    <p:sldId id="341" r:id="rId31"/>
    <p:sldId id="342"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831814A4-99CF-466E-AF6E-AA9D97CF62D6}" type="datetimeFigureOut">
              <a:rPr lang="en-US"/>
              <a:pPr>
                <a:defRPr/>
              </a:pPr>
              <a:t>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6B15E59-5CCA-4BB2-B693-83DEADA409A4}" type="slidenum">
              <a:rPr lang="en-US"/>
              <a:pPr>
                <a:defRPr/>
              </a:pPr>
              <a:t>‹#›</a:t>
            </a:fld>
            <a:endParaRPr lang="en-US"/>
          </a:p>
        </p:txBody>
      </p:sp>
    </p:spTree>
    <p:extLst>
      <p:ext uri="{BB962C8B-B14F-4D97-AF65-F5344CB8AC3E}">
        <p14:creationId xmlns:p14="http://schemas.microsoft.com/office/powerpoint/2010/main" val="45482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6F076CBC-049A-4933-92B0-C22F9454D1AE}" type="datetimeFigureOut">
              <a:rPr lang="en-US"/>
              <a:pPr>
                <a:defRPr/>
              </a:pPr>
              <a:t>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5C279900-CE81-440E-B5D0-251843E4C4B2}" type="slidenum">
              <a:rPr lang="en-US"/>
              <a:pPr>
                <a:defRPr/>
              </a:pPr>
              <a:t>‹#›</a:t>
            </a:fld>
            <a:endParaRPr lang="en-US"/>
          </a:p>
        </p:txBody>
      </p:sp>
    </p:spTree>
    <p:extLst>
      <p:ext uri="{BB962C8B-B14F-4D97-AF65-F5344CB8AC3E}">
        <p14:creationId xmlns:p14="http://schemas.microsoft.com/office/powerpoint/2010/main" val="37102440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8397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8F275D2-1946-4E81-9C6B-904B93DE20AC}" type="slidenum">
              <a:rPr lang="en-US" sz="1200">
                <a:ea typeface="ヒラギノ角ゴ Pro W3" charset="-128"/>
              </a:rPr>
              <a:pPr algn="r"/>
              <a:t>2</a:t>
            </a:fld>
            <a:endParaRPr lang="en-US" sz="1200">
              <a:ea typeface="ヒラギノ角ゴ Pro W3"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6DF615-737A-42AF-81C7-A2B964A28433}" type="slidenum">
              <a:rPr lang="en-US">
                <a:ea typeface="ヒラギノ角ゴ Pro W3" charset="-128"/>
              </a:rPr>
              <a:pPr/>
              <a:t>11</a:t>
            </a:fld>
            <a:endParaRPr lang="en-US">
              <a:ea typeface="ヒラギノ角ゴ Pro W3"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252509-216F-43E4-A4F6-BAD421986F71}" type="slidenum">
              <a:rPr lang="en-US">
                <a:ea typeface="ヒラギノ角ゴ Pro W3" charset="-128"/>
              </a:rPr>
              <a:pPr/>
              <a:t>12</a:t>
            </a:fld>
            <a:endParaRPr lang="en-US">
              <a:ea typeface="ヒラギノ角ゴ Pro W3"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0D7A8F-0784-4F3A-9883-F6D95A25B41C}" type="slidenum">
              <a:rPr lang="en-US">
                <a:ea typeface="ヒラギノ角ゴ Pro W3" charset="-128"/>
              </a:rPr>
              <a:pPr/>
              <a:t>13</a:t>
            </a:fld>
            <a:endParaRPr lang="en-US">
              <a:ea typeface="ヒラギノ角ゴ Pro W3"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8E0AF0-4A6D-4B52-BB7D-418BECDFD5CC}" type="slidenum">
              <a:rPr lang="en-US">
                <a:ea typeface="ヒラギノ角ゴ Pro W3" charset="-128"/>
              </a:rPr>
              <a:pPr/>
              <a:t>14</a:t>
            </a:fld>
            <a:endParaRPr lang="en-US">
              <a:ea typeface="ヒラギノ角ゴ Pro W3"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D460B08-16DE-4EA3-882D-AFFD8CCAD281}" type="slidenum">
              <a:rPr lang="en-US">
                <a:ea typeface="ヒラギノ角ゴ Pro W3" charset="-128"/>
              </a:rPr>
              <a:pPr/>
              <a:t>15</a:t>
            </a:fld>
            <a:endParaRPr lang="en-US">
              <a:ea typeface="ヒラギノ角ゴ Pro W3"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F9D5E6F-8DC6-4BB4-B003-D28F423577D8}" type="slidenum">
              <a:rPr lang="en-US">
                <a:ea typeface="ヒラギノ角ゴ Pro W3" charset="-128"/>
              </a:rPr>
              <a:pPr/>
              <a:t>16</a:t>
            </a:fld>
            <a:endParaRPr lang="en-US">
              <a:ea typeface="ヒラギノ角ゴ Pro W3"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AC31E1-1EBA-4984-AF95-91A32F1BEFB8}" type="slidenum">
              <a:rPr lang="en-US">
                <a:ea typeface="ヒラギノ角ゴ Pro W3" charset="-128"/>
              </a:rPr>
              <a:pPr/>
              <a:t>17</a:t>
            </a:fld>
            <a:endParaRPr lang="en-US">
              <a:ea typeface="ヒラギノ角ゴ Pro W3"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A0C6CBD-5DAE-4D5E-ADC1-E7BDAFD2C147}" type="slidenum">
              <a:rPr lang="en-US">
                <a:ea typeface="ヒラギノ角ゴ Pro W3" charset="-128"/>
              </a:rPr>
              <a:pPr/>
              <a:t>18</a:t>
            </a:fld>
            <a:endParaRPr lang="en-US">
              <a:ea typeface="ヒラギノ角ゴ Pro W3"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US"/>
          </a:p>
        </p:txBody>
      </p:sp>
      <p:sp>
        <p:nvSpPr>
          <p:cNvPr id="116740"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spcBef>
                <a:spcPct val="0"/>
              </a:spcBef>
              <a:buClrTx/>
            </a:pPr>
            <a:fld id="{0A75AA4E-EE08-49ED-B3DC-C1DB836F652F}" type="slidenum">
              <a:rPr lang="en-US" sz="1200">
                <a:latin typeface="Arial" charset="0"/>
              </a:rPr>
              <a:pPr algn="r" eaLnBrk="0" hangingPunct="0">
                <a:spcBef>
                  <a:spcPct val="0"/>
                </a:spcBef>
                <a:buClrTx/>
              </a:pPr>
              <a:t>19</a:t>
            </a:fld>
            <a:endParaRPr lang="en-US" sz="120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US"/>
          </a:p>
        </p:txBody>
      </p:sp>
      <p:sp>
        <p:nvSpPr>
          <p:cNvPr id="133124"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spcBef>
                <a:spcPct val="0"/>
              </a:spcBef>
              <a:buClrTx/>
            </a:pPr>
            <a:fld id="{8FCBC508-616C-401C-9DEA-A9D032388FE0}" type="slidenum">
              <a:rPr lang="en-US" sz="1200">
                <a:latin typeface="Arial" charset="0"/>
              </a:rPr>
              <a:pPr algn="r" eaLnBrk="0" hangingPunct="0">
                <a:spcBef>
                  <a:spcPct val="0"/>
                </a:spcBef>
                <a:buClrTx/>
              </a:pPr>
              <a:t>20</a:t>
            </a:fld>
            <a:endParaRPr lang="en-US" sz="120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658C21-544B-45E0-B69C-EDA12F2AFF2E}" type="slidenum">
              <a:rPr lang="en-US">
                <a:ea typeface="ヒラギノ角ゴ Pro W3" charset="-128"/>
              </a:rPr>
              <a:pPr/>
              <a:t>3</a:t>
            </a:fld>
            <a:endParaRPr lang="en-US">
              <a:ea typeface="ヒラギノ角ゴ Pro W3"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US"/>
          </a:p>
        </p:txBody>
      </p:sp>
      <p:sp>
        <p:nvSpPr>
          <p:cNvPr id="143364"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spcBef>
                <a:spcPct val="0"/>
              </a:spcBef>
              <a:buClrTx/>
            </a:pPr>
            <a:fld id="{F4398034-B107-44AF-8BBD-7C9164EEE19B}" type="slidenum">
              <a:rPr lang="en-US" sz="1200">
                <a:latin typeface="Arial" charset="0"/>
              </a:rPr>
              <a:pPr algn="r" eaLnBrk="0" hangingPunct="0">
                <a:spcBef>
                  <a:spcPct val="0"/>
                </a:spcBef>
                <a:buClrTx/>
              </a:pPr>
              <a:t>21</a:t>
            </a:fld>
            <a:endParaRPr lang="en-US" sz="120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endParaRPr lang="en-US"/>
          </a:p>
        </p:txBody>
      </p:sp>
      <p:sp>
        <p:nvSpPr>
          <p:cNvPr id="147460"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spcBef>
                <a:spcPct val="0"/>
              </a:spcBef>
              <a:buClrTx/>
            </a:pPr>
            <a:fld id="{38C424A4-DF39-4622-BE9B-2C06F961CF90}" type="slidenum">
              <a:rPr lang="en-US" sz="1200">
                <a:latin typeface="Arial" charset="0"/>
              </a:rPr>
              <a:pPr algn="r" eaLnBrk="0" hangingPunct="0">
                <a:spcBef>
                  <a:spcPct val="0"/>
                </a:spcBef>
                <a:buClrTx/>
              </a:pPr>
              <a:t>22</a:t>
            </a:fld>
            <a:endParaRPr lang="en-US" sz="12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BAED39-6323-41AE-98B0-956301BB8A25}" type="slidenum">
              <a:rPr lang="en-US">
                <a:ea typeface="ヒラギノ角ゴ Pro W3" charset="-128"/>
              </a:rPr>
              <a:pPr/>
              <a:t>4</a:t>
            </a:fld>
            <a:endParaRPr lang="en-US">
              <a:ea typeface="ヒラギノ角ゴ Pro W3"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06DFC7-1E31-41BA-ACA4-0FFED7FF91DD}" type="slidenum">
              <a:rPr lang="en-US">
                <a:ea typeface="ヒラギノ角ゴ Pro W3" charset="-128"/>
              </a:rPr>
              <a:pPr/>
              <a:t>5</a:t>
            </a:fld>
            <a:endParaRPr lang="en-US">
              <a:ea typeface="ヒラギノ角ゴ Pro W3"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A56884-F559-45B5-8F3E-B30D553A4818}" type="slidenum">
              <a:rPr lang="en-US">
                <a:ea typeface="ヒラギノ角ゴ Pro W3" charset="-128"/>
              </a:rPr>
              <a:pPr/>
              <a:t>6</a:t>
            </a:fld>
            <a:endParaRPr lang="en-US">
              <a:ea typeface="ヒラギノ角ゴ Pro W3"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BAAE81-97D0-489D-B94E-FB7FD95FB857}" type="slidenum">
              <a:rPr lang="en-US">
                <a:ea typeface="ヒラギノ角ゴ Pro W3" charset="-128"/>
              </a:rPr>
              <a:pPr/>
              <a:t>7</a:t>
            </a:fld>
            <a:endParaRPr lang="en-US">
              <a:ea typeface="ヒラギノ角ゴ Pro W3"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4DE9559-C28C-4FCC-B38D-04AFDAE790EC}" type="slidenum">
              <a:rPr lang="en-US">
                <a:ea typeface="ヒラギノ角ゴ Pro W3" charset="-128"/>
              </a:rPr>
              <a:pPr/>
              <a:t>8</a:t>
            </a:fld>
            <a:endParaRPr lang="en-US">
              <a:ea typeface="ヒラギノ角ゴ Pro W3"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BCA29C2-5481-46A2-B2D8-781C724DEEBC}" type="slidenum">
              <a:rPr lang="en-US">
                <a:ea typeface="ヒラギノ角ゴ Pro W3" charset="-128"/>
              </a:rPr>
              <a:pPr/>
              <a:t>9</a:t>
            </a:fld>
            <a:endParaRPr lang="en-US">
              <a:ea typeface="ヒラギノ角ゴ Pro W3"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ea typeface="ヒラギノ角ゴ Pro W3" charset="-128"/>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94E965-23EA-4B00-917C-0AB4E82087E8}" type="slidenum">
              <a:rPr lang="en-US">
                <a:ea typeface="ヒラギノ角ゴ Pro W3" charset="-128"/>
              </a:rPr>
              <a:pPr/>
              <a:t>10</a:t>
            </a:fld>
            <a:endParaRPr lang="en-US">
              <a:ea typeface="ヒラギノ角ゴ Pro W3"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DD46120-5AB8-4E5F-8DA5-99929CE0C260}"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566E26-8D68-4161-A7CA-A0304D5D90E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D75566-8268-4B5A-90BF-1C2B6C414B5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6F0516-98F2-446C-9B42-610753FDCC4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1EE6C20-5A19-4BF5-86AC-D0D57E9FB096}"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A189B1B-B5A1-4243-BF6C-1A3D9CC0BF4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428DAD2-02C1-4C09-BCA5-C162FB4491E2}"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83F3EDE-C3EA-41F2-8246-CDD7132500E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E761D9F-0A99-4526-8002-0AD9452E898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0285ED-BC3F-4488-A279-E9F8B604C1EB}"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56AEC80D-8AF1-4200-8676-FE8F35A010D2}"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698F4119-1345-41A9-B647-33C19F13A2B8}" type="slidenum">
              <a:rPr lang="en-US" smtClean="0"/>
              <a:pPr>
                <a:defRPr/>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microbit-micropython.readthedocs.io/en/latest/tutorials/buttons.html#handling-an-eve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microbit-micropython.readthedocs.io/en/latest/pin.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iki.keyestudio.com/Ks0028_keyestudio_Photocell_Sens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pPr eaLnBrk="1" hangingPunct="1"/>
            <a:r>
              <a:rPr lang="en-US" dirty="0"/>
              <a:t>Functions</a:t>
            </a:r>
          </a:p>
        </p:txBody>
      </p:sp>
      <p:sp>
        <p:nvSpPr>
          <p:cNvPr id="2051" name="Rectangle 3"/>
          <p:cNvSpPr>
            <a:spLocks noGrp="1" noChangeArrowheads="1"/>
          </p:cNvSpPr>
          <p:nvPr>
            <p:ph type="subTitle" idx="1"/>
          </p:nvPr>
        </p:nvSpPr>
        <p:spPr/>
        <p:txBody>
          <a:bodyPr>
            <a:normAutofit/>
          </a:bodyPr>
          <a:lstStyle/>
          <a:p>
            <a:pPr eaLnBrk="1" hangingPunct="1"/>
            <a:r>
              <a:rPr lang="en-US" dirty="0">
                <a:solidFill>
                  <a:srgbClr val="898989"/>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8600" y="76200"/>
            <a:ext cx="8686800" cy="1143000"/>
          </a:xfrm>
        </p:spPr>
        <p:txBody>
          <a:bodyPr/>
          <a:lstStyle/>
          <a:p>
            <a:pPr eaLnBrk="1" hangingPunct="1"/>
            <a:r>
              <a:rPr lang="en-US"/>
              <a:t> </a:t>
            </a:r>
            <a:r>
              <a:rPr lang="en-US" sz="3300"/>
              <a:t>Passing Arguments to Functions</a:t>
            </a:r>
          </a:p>
        </p:txBody>
      </p:sp>
      <p:sp>
        <p:nvSpPr>
          <p:cNvPr id="30722"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559200FB-31DE-4C47-B673-718D74ECC13D}" type="slidenum">
              <a:rPr lang="en-US" smtClean="0">
                <a:ea typeface="ヒラギノ角ゴ Pro W3" charset="-128"/>
              </a:rPr>
              <a:pPr algn="l">
                <a:defRPr/>
              </a:pPr>
              <a:t>10</a:t>
            </a:fld>
            <a:endParaRPr lang="en-US">
              <a:ea typeface="ヒラギノ角ゴ Pro W3" charset="-128"/>
            </a:endParaRPr>
          </a:p>
        </p:txBody>
      </p:sp>
      <p:pic>
        <p:nvPicPr>
          <p:cNvPr id="30725" name="Picture 6" descr="prg03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616" y="2133600"/>
            <a:ext cx="5330048"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228600" y="76200"/>
            <a:ext cx="8686800" cy="1143000"/>
          </a:xfrm>
        </p:spPr>
        <p:txBody>
          <a:bodyPr/>
          <a:lstStyle/>
          <a:p>
            <a:pPr eaLnBrk="1" hangingPunct="1"/>
            <a:r>
              <a:rPr lang="en-US" sz="3300"/>
              <a:t>Passing Arguments to Functions</a:t>
            </a:r>
          </a:p>
        </p:txBody>
      </p:sp>
      <p:sp>
        <p:nvSpPr>
          <p:cNvPr id="31746"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81ED5D28-C04B-40D9-9000-EE79DE20611D}" type="slidenum">
              <a:rPr lang="en-US" smtClean="0">
                <a:ea typeface="ヒラギノ角ゴ Pro W3" charset="-128"/>
              </a:rPr>
              <a:pPr algn="l">
                <a:defRPr/>
              </a:pPr>
              <a:t>11</a:t>
            </a:fld>
            <a:endParaRPr lang="en-US">
              <a:ea typeface="ヒラギノ角ゴ Pro W3" charset="-128"/>
            </a:endParaRPr>
          </a:p>
        </p:txBody>
      </p:sp>
      <p:sp>
        <p:nvSpPr>
          <p:cNvPr id="31748" name="TextBox 4"/>
          <p:cNvSpPr txBox="1">
            <a:spLocks noChangeArrowheads="1"/>
          </p:cNvSpPr>
          <p:nvPr/>
        </p:nvSpPr>
        <p:spPr bwMode="auto">
          <a:xfrm>
            <a:off x="304800" y="19812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dirty="0">
                <a:solidFill>
                  <a:srgbClr val="000000"/>
                </a:solidFill>
              </a:rPr>
              <a:t> </a:t>
            </a:r>
            <a:r>
              <a:rPr lang="en-US" dirty="0"/>
              <a:t>The </a:t>
            </a:r>
            <a:r>
              <a:rPr lang="en-US" dirty="0">
                <a:latin typeface="Courier" charset="0"/>
              </a:rPr>
              <a:t>value </a:t>
            </a:r>
            <a:r>
              <a:rPr lang="en-US" dirty="0"/>
              <a:t>variable is passed as an argument</a:t>
            </a:r>
          </a:p>
        </p:txBody>
      </p:sp>
      <p:sp>
        <p:nvSpPr>
          <p:cNvPr id="31749" name="TextBox 4"/>
          <p:cNvSpPr txBox="1">
            <a:spLocks noChangeArrowheads="1"/>
          </p:cNvSpPr>
          <p:nvPr/>
        </p:nvSpPr>
        <p:spPr bwMode="auto">
          <a:xfrm>
            <a:off x="4343400" y="1981200"/>
            <a:ext cx="4267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 </a:t>
            </a:r>
            <a:r>
              <a:rPr lang="en-US"/>
              <a:t>The </a:t>
            </a:r>
            <a:r>
              <a:rPr lang="en-US">
                <a:latin typeface="Courier" charset="0"/>
              </a:rPr>
              <a:t>value </a:t>
            </a:r>
            <a:r>
              <a:rPr lang="en-US"/>
              <a:t>variable and the </a:t>
            </a:r>
            <a:r>
              <a:rPr lang="en-US">
                <a:latin typeface="Courier" charset="0"/>
              </a:rPr>
              <a:t>number</a:t>
            </a:r>
            <a:r>
              <a:rPr lang="en-US"/>
              <a:t> parameter reference the same value</a:t>
            </a:r>
          </a:p>
          <a:p>
            <a:endParaRPr lang="en-US">
              <a:ea typeface="ＭＳ Ｐゴシック" charset="-128"/>
            </a:endParaRPr>
          </a:p>
        </p:txBody>
      </p:sp>
      <p:pic>
        <p:nvPicPr>
          <p:cNvPr id="31750" name="Picture 8" descr="fig03_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00400"/>
            <a:ext cx="3124200"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9" descr="fig03_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352800"/>
            <a:ext cx="396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28600" y="76200"/>
            <a:ext cx="8686800" cy="1143000"/>
          </a:xfrm>
        </p:spPr>
        <p:txBody>
          <a:bodyPr/>
          <a:lstStyle/>
          <a:p>
            <a:pPr eaLnBrk="1" hangingPunct="1"/>
            <a:r>
              <a:rPr lang="en-US" sz="3300"/>
              <a:t>Passing Arguments to Functions</a:t>
            </a:r>
          </a:p>
        </p:txBody>
      </p:sp>
      <p:sp>
        <p:nvSpPr>
          <p:cNvPr id="32770"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1D60EA82-8D15-4321-A07C-29050A94CF6E}" type="slidenum">
              <a:rPr lang="en-US" smtClean="0">
                <a:ea typeface="ヒラギノ角ゴ Pro W3" charset="-128"/>
              </a:rPr>
              <a:pPr algn="l">
                <a:defRPr/>
              </a:pPr>
              <a:t>12</a:t>
            </a:fld>
            <a:endParaRPr lang="en-US">
              <a:ea typeface="ヒラギノ角ゴ Pro W3" charset="-128"/>
            </a:endParaRPr>
          </a:p>
        </p:txBody>
      </p:sp>
      <p:sp>
        <p:nvSpPr>
          <p:cNvPr id="32772" name="Rectangle 3"/>
          <p:cNvSpPr txBox="1">
            <a:spLocks noChangeArrowheads="1"/>
          </p:cNvSpPr>
          <p:nvPr/>
        </p:nvSpPr>
        <p:spPr bwMode="auto">
          <a:xfrm>
            <a:off x="533400" y="1981200"/>
            <a:ext cx="7924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53975" indent="1588">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3" eaLnBrk="1" hangingPunct="1">
              <a:spcBef>
                <a:spcPct val="20000"/>
              </a:spcBef>
              <a:buClr>
                <a:srgbClr val="EB9F27"/>
              </a:buClr>
            </a:pPr>
            <a:r>
              <a:rPr lang="en-US" sz="2600" dirty="0">
                <a:latin typeface="Arial Black" pitchFamily="34" charset="0"/>
              </a:rPr>
              <a:t>Parameter Variable Scope</a:t>
            </a:r>
          </a:p>
          <a:p>
            <a:pPr lvl="3" eaLnBrk="1" hangingPunct="1">
              <a:spcBef>
                <a:spcPct val="20000"/>
              </a:spcBef>
              <a:buClr>
                <a:srgbClr val="EB9F27"/>
              </a:buClr>
            </a:pPr>
            <a:endParaRPr lang="en-US" sz="2600" dirty="0">
              <a:latin typeface="Arial Black" pitchFamily="34" charset="0"/>
            </a:endParaRPr>
          </a:p>
          <a:p>
            <a:pPr lvl="3" eaLnBrk="1" hangingPunct="1">
              <a:spcBef>
                <a:spcPct val="20000"/>
              </a:spcBef>
              <a:buClr>
                <a:srgbClr val="EB9F27"/>
              </a:buClr>
              <a:buFont typeface="Arial" charset="0"/>
              <a:buChar char="•"/>
            </a:pPr>
            <a:r>
              <a:rPr lang="en-US" sz="2600" dirty="0"/>
              <a:t>A parameter variable’s scope is the function in which the parameter is used.</a:t>
            </a:r>
          </a:p>
          <a:p>
            <a:pPr lvl="3" eaLnBrk="1" hangingPunct="1">
              <a:spcBef>
                <a:spcPct val="20000"/>
              </a:spcBef>
              <a:buClr>
                <a:srgbClr val="EB9F27"/>
              </a:buClr>
              <a:buFont typeface="Arial" charset="0"/>
              <a:buChar char="•"/>
            </a:pPr>
            <a:r>
              <a:rPr lang="en-US" sz="2600" dirty="0"/>
              <a:t>Inside the function, the parameter variable can be accessed, but no statement outside the function can access it. </a:t>
            </a:r>
          </a:p>
          <a:p>
            <a:pPr lvl="3" eaLnBrk="1" hangingPunct="1">
              <a:spcBef>
                <a:spcPct val="20000"/>
              </a:spcBef>
              <a:buClr>
                <a:srgbClr val="EB9F27"/>
              </a:buClr>
            </a:pPr>
            <a:endParaRPr lang="en-US" sz="2600" dirty="0"/>
          </a:p>
          <a:p>
            <a:pPr lvl="3" eaLnBrk="1" hangingPunct="1">
              <a:spcBef>
                <a:spcPct val="20000"/>
              </a:spcBef>
              <a:buClr>
                <a:srgbClr val="EB9F27"/>
              </a:buClr>
            </a:pPr>
            <a:endParaRPr lang="en-US" sz="2600" dirty="0">
              <a:latin typeface="Arial Black" pitchFamily="34" charset="0"/>
            </a:endParaRPr>
          </a:p>
          <a:p>
            <a:pPr lvl="3" eaLnBrk="1" hangingPunct="1">
              <a:spcBef>
                <a:spcPct val="20000"/>
              </a:spcBef>
              <a:buClr>
                <a:srgbClr val="EB9F27"/>
              </a:buClr>
            </a:pPr>
            <a:endParaRPr lang="en-US" sz="2600" dirty="0">
              <a:latin typeface="Arial Black" pitchFamily="34" charset="0"/>
            </a:endParaRPr>
          </a:p>
          <a:p>
            <a:pPr lvl="3" eaLnBrk="1" hangingPunct="1">
              <a:spcBef>
                <a:spcPct val="20000"/>
              </a:spcBef>
              <a:buClr>
                <a:srgbClr val="EB9F27"/>
              </a:buClr>
            </a:pPr>
            <a:endParaRPr lang="en-US" sz="2600" dirty="0">
              <a:latin typeface="Arial Black"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228600" y="76200"/>
            <a:ext cx="8686800" cy="1143000"/>
          </a:xfrm>
        </p:spPr>
        <p:txBody>
          <a:bodyPr/>
          <a:lstStyle/>
          <a:p>
            <a:pPr eaLnBrk="1" hangingPunct="1"/>
            <a:r>
              <a:rPr lang="en-US" sz="3300"/>
              <a:t>Passing Arguments to Functions</a:t>
            </a:r>
          </a:p>
        </p:txBody>
      </p:sp>
      <p:sp>
        <p:nvSpPr>
          <p:cNvPr id="33794"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C0B2FF2E-6A02-4393-B9C6-DC2479C6687B}" type="slidenum">
              <a:rPr lang="en-US" smtClean="0">
                <a:ea typeface="ヒラギノ角ゴ Pro W3" charset="-128"/>
              </a:rPr>
              <a:pPr algn="l">
                <a:defRPr/>
              </a:pPr>
              <a:t>13</a:t>
            </a:fld>
            <a:endParaRPr lang="en-US">
              <a:ea typeface="ヒラギノ角ゴ Pro W3" charset="-128"/>
            </a:endParaRPr>
          </a:p>
        </p:txBody>
      </p:sp>
      <p:sp>
        <p:nvSpPr>
          <p:cNvPr id="7" name="Rectangle 3"/>
          <p:cNvSpPr txBox="1">
            <a:spLocks noChangeArrowheads="1"/>
          </p:cNvSpPr>
          <p:nvPr/>
        </p:nvSpPr>
        <p:spPr bwMode="auto">
          <a:xfrm>
            <a:off x="381000" y="1371600"/>
            <a:ext cx="8077200" cy="685800"/>
          </a:xfrm>
          <a:prstGeom prst="rect">
            <a:avLst/>
          </a:prstGeom>
          <a:noFill/>
          <a:ln w="9525">
            <a:noFill/>
            <a:miter lim="800000"/>
            <a:headEnd/>
            <a:tailEnd/>
          </a:ln>
        </p:spPr>
        <p:txBody>
          <a:bodyPr/>
          <a:lstStyle/>
          <a:p>
            <a:pPr marL="53975" lvl="3" indent="1588" eaLnBrk="1" hangingPunct="1">
              <a:spcBef>
                <a:spcPct val="20000"/>
              </a:spcBef>
              <a:buClr>
                <a:srgbClr val="EB9F27"/>
              </a:buClr>
              <a:defRPr/>
            </a:pPr>
            <a:r>
              <a:rPr lang="en-US" sz="2600" kern="0" dirty="0">
                <a:latin typeface="Arial Black" pitchFamily="34" charset="0"/>
              </a:rPr>
              <a:t>Passing Multiple Arguments</a:t>
            </a:r>
            <a:endParaRPr lang="en-US" sz="2600" kern="0" dirty="0">
              <a:latin typeface="+mj-lt"/>
            </a:endParaRPr>
          </a:p>
          <a:p>
            <a:pPr marL="53975" lvl="3" indent="1588" eaLnBrk="1" hangingPunct="1">
              <a:spcBef>
                <a:spcPct val="20000"/>
              </a:spcBef>
              <a:buClr>
                <a:srgbClr val="EB9F27"/>
              </a:buClr>
              <a:defRPr/>
            </a:pPr>
            <a:endParaRPr lang="en-US" sz="2600" kern="0" dirty="0">
              <a:latin typeface="Arial Black" pitchFamily="34" charset="0"/>
            </a:endParaRPr>
          </a:p>
          <a:p>
            <a:pPr marL="53975" lvl="3" indent="1588" eaLnBrk="1" hangingPunct="1">
              <a:spcBef>
                <a:spcPct val="20000"/>
              </a:spcBef>
              <a:buClr>
                <a:srgbClr val="EB9F27"/>
              </a:buClr>
              <a:defRPr/>
            </a:pPr>
            <a:endParaRPr lang="en-US" sz="2600" kern="0" dirty="0">
              <a:latin typeface="Arial Black" pitchFamily="34" charset="0"/>
            </a:endParaRPr>
          </a:p>
          <a:p>
            <a:pPr marL="53975" lvl="3" indent="1588" eaLnBrk="1" hangingPunct="1">
              <a:spcBef>
                <a:spcPct val="20000"/>
              </a:spcBef>
              <a:buClr>
                <a:srgbClr val="EB9F27"/>
              </a:buClr>
              <a:defRPr/>
            </a:pPr>
            <a:endParaRPr lang="en-US" sz="2600" kern="0" dirty="0">
              <a:latin typeface="Arial Black" pitchFamily="34" charset="0"/>
            </a:endParaRPr>
          </a:p>
        </p:txBody>
      </p:sp>
      <p:pic>
        <p:nvPicPr>
          <p:cNvPr id="33798" name="Picture 7" descr="prg03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92247"/>
            <a:ext cx="6886575" cy="413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228600" y="76200"/>
            <a:ext cx="8686800" cy="609600"/>
          </a:xfrm>
        </p:spPr>
        <p:txBody>
          <a:bodyPr/>
          <a:lstStyle/>
          <a:p>
            <a:pPr eaLnBrk="1" hangingPunct="1"/>
            <a:r>
              <a:rPr lang="en-US" sz="3300"/>
              <a:t>Passing Arguments to Functions</a:t>
            </a:r>
          </a:p>
        </p:txBody>
      </p:sp>
      <p:sp>
        <p:nvSpPr>
          <p:cNvPr id="34818"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61393923-2ED3-4FF8-9F07-85AAE478FB73}" type="slidenum">
              <a:rPr lang="en-US" smtClean="0">
                <a:ea typeface="ヒラギノ角ゴ Pro W3" charset="-128"/>
              </a:rPr>
              <a:pPr algn="l">
                <a:defRPr/>
              </a:pPr>
              <a:t>14</a:t>
            </a:fld>
            <a:endParaRPr lang="en-US">
              <a:ea typeface="ヒラギノ角ゴ Pro W3" charset="-128"/>
            </a:endParaRPr>
          </a:p>
        </p:txBody>
      </p:sp>
      <p:sp>
        <p:nvSpPr>
          <p:cNvPr id="7" name="Rectangle 3"/>
          <p:cNvSpPr txBox="1">
            <a:spLocks noChangeArrowheads="1"/>
          </p:cNvSpPr>
          <p:nvPr/>
        </p:nvSpPr>
        <p:spPr bwMode="auto">
          <a:xfrm>
            <a:off x="381000" y="609600"/>
            <a:ext cx="8077200" cy="685800"/>
          </a:xfrm>
          <a:prstGeom prst="rect">
            <a:avLst/>
          </a:prstGeom>
          <a:noFill/>
          <a:ln w="9525">
            <a:noFill/>
            <a:miter lim="800000"/>
            <a:headEnd/>
            <a:tailEnd/>
          </a:ln>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53975" indent="1588">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3" eaLnBrk="1" hangingPunct="1">
              <a:spcBef>
                <a:spcPct val="20000"/>
              </a:spcBef>
              <a:buClr>
                <a:srgbClr val="EB9F27"/>
              </a:buClr>
            </a:pPr>
            <a:r>
              <a:rPr lang="en-US" sz="2600">
                <a:latin typeface="Arial Black" pitchFamily="34" charset="0"/>
              </a:rPr>
              <a:t>Making Changes to Parameters</a:t>
            </a:r>
          </a:p>
        </p:txBody>
      </p:sp>
      <p:sp>
        <p:nvSpPr>
          <p:cNvPr id="34821" name="TextBox 4"/>
          <p:cNvSpPr txBox="1">
            <a:spLocks noChangeArrowheads="1"/>
          </p:cNvSpPr>
          <p:nvPr/>
        </p:nvSpPr>
        <p:spPr bwMode="auto">
          <a:xfrm>
            <a:off x="2362200" y="2057400"/>
            <a:ext cx="533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solidFill>
                  <a:srgbClr val="000000"/>
                </a:solidFill>
              </a:rPr>
              <a:t> </a:t>
            </a:r>
            <a:r>
              <a:rPr lang="en-US"/>
              <a:t>(change_me.py)</a:t>
            </a:r>
          </a:p>
          <a:p>
            <a:endParaRPr lang="en-US">
              <a:ea typeface="ＭＳ Ｐゴシック" charset="-128"/>
            </a:endParaRPr>
          </a:p>
          <a:p>
            <a:endParaRPr lang="en-US"/>
          </a:p>
        </p:txBody>
      </p:sp>
      <p:pic>
        <p:nvPicPr>
          <p:cNvPr id="34822" name="Picture 7" descr="prg03_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295400"/>
            <a:ext cx="5410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Rectangle 8"/>
          <p:cNvSpPr>
            <a:spLocks noChangeArrowheads="1"/>
          </p:cNvSpPr>
          <p:nvPr/>
        </p:nvSpPr>
        <p:spPr bwMode="auto">
          <a:xfrm>
            <a:off x="1676400" y="5181600"/>
            <a:ext cx="4572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Output</a:t>
            </a:r>
          </a:p>
          <a:p>
            <a:r>
              <a:rPr lang="en-US"/>
              <a:t>The value is 99</a:t>
            </a:r>
          </a:p>
          <a:p>
            <a:r>
              <a:rPr lang="en-US"/>
              <a:t>I am changing the value.</a:t>
            </a:r>
          </a:p>
          <a:p>
            <a:r>
              <a:rPr lang="en-US"/>
              <a:t>Now the value is 0</a:t>
            </a:r>
          </a:p>
          <a:p>
            <a:r>
              <a:rPr lang="en-US"/>
              <a:t>Back in main the value is 99</a:t>
            </a:r>
          </a:p>
        </p:txBody>
      </p:sp>
      <p:sp>
        <p:nvSpPr>
          <p:cNvPr id="34825" name="Text Box 9"/>
          <p:cNvSpPr txBox="1">
            <a:spLocks noChangeArrowheads="1"/>
          </p:cNvSpPr>
          <p:nvPr/>
        </p:nvSpPr>
        <p:spPr bwMode="auto">
          <a:xfrm>
            <a:off x="228600" y="1905000"/>
            <a:ext cx="1828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Note – no side effect:  the value of variable value stays the same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228600" y="76200"/>
            <a:ext cx="8686800" cy="1143000"/>
          </a:xfrm>
        </p:spPr>
        <p:txBody>
          <a:bodyPr/>
          <a:lstStyle/>
          <a:p>
            <a:pPr eaLnBrk="1" hangingPunct="1"/>
            <a:r>
              <a:rPr lang="en-US" sz="3300"/>
              <a:t>Passing Arguments to Functions</a:t>
            </a:r>
          </a:p>
        </p:txBody>
      </p:sp>
      <p:sp>
        <p:nvSpPr>
          <p:cNvPr id="35842"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6A18B5C0-03A5-4FF2-B077-EEBEA89398D6}" type="slidenum">
              <a:rPr lang="en-US" smtClean="0">
                <a:ea typeface="ヒラギノ角ゴ Pro W3" charset="-128"/>
              </a:rPr>
              <a:pPr algn="l">
                <a:defRPr/>
              </a:pPr>
              <a:t>15</a:t>
            </a:fld>
            <a:endParaRPr lang="en-US">
              <a:ea typeface="ヒラギノ角ゴ Pro W3" charset="-128"/>
            </a:endParaRPr>
          </a:p>
        </p:txBody>
      </p:sp>
      <p:sp>
        <p:nvSpPr>
          <p:cNvPr id="35844" name="Rectangle 3"/>
          <p:cNvSpPr txBox="1">
            <a:spLocks noChangeArrowheads="1"/>
          </p:cNvSpPr>
          <p:nvPr/>
        </p:nvSpPr>
        <p:spPr bwMode="auto">
          <a:xfrm>
            <a:off x="381000" y="1371600"/>
            <a:ext cx="8077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53975" indent="1588">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3" eaLnBrk="1" hangingPunct="1">
              <a:spcBef>
                <a:spcPct val="20000"/>
              </a:spcBef>
              <a:buClr>
                <a:srgbClr val="EB9F27"/>
              </a:buClr>
            </a:pPr>
            <a:r>
              <a:rPr lang="en-US" sz="2600">
                <a:latin typeface="Arial Black" pitchFamily="34" charset="0"/>
              </a:rPr>
              <a:t>Keyword Arguments</a:t>
            </a:r>
          </a:p>
          <a:p>
            <a:pPr lvl="3" eaLnBrk="1" hangingPunct="1">
              <a:spcBef>
                <a:spcPct val="20000"/>
              </a:spcBef>
              <a:buClr>
                <a:srgbClr val="EB9F27"/>
              </a:buClr>
            </a:pPr>
            <a:r>
              <a:rPr lang="en-US" sz="2600"/>
              <a:t>Specifies which parameter the argument should be passed into. Its position in the function call does not matter.</a:t>
            </a:r>
          </a:p>
          <a:p>
            <a:pPr lvl="3" eaLnBrk="1" hangingPunct="1">
              <a:spcBef>
                <a:spcPct val="20000"/>
              </a:spcBef>
              <a:buClr>
                <a:srgbClr val="EB9F27"/>
              </a:buClr>
            </a:pPr>
            <a:endParaRPr lang="en-US" sz="2600">
              <a:latin typeface="Arial Black" pitchFamily="34" charset="0"/>
            </a:endParaRPr>
          </a:p>
          <a:p>
            <a:pPr lvl="3" eaLnBrk="1" hangingPunct="1">
              <a:spcBef>
                <a:spcPct val="20000"/>
              </a:spcBef>
              <a:buClr>
                <a:srgbClr val="EB9F27"/>
              </a:buClr>
            </a:pPr>
            <a:endParaRPr lang="en-US" sz="2600">
              <a:latin typeface="Arial Black" pitchFamily="34" charset="0"/>
            </a:endParaRPr>
          </a:p>
          <a:p>
            <a:pPr lvl="3" eaLnBrk="1" hangingPunct="1">
              <a:spcBef>
                <a:spcPct val="20000"/>
              </a:spcBef>
              <a:buClr>
                <a:srgbClr val="EB9F27"/>
              </a:buClr>
            </a:pPr>
            <a:endParaRPr lang="en-US" sz="2600">
              <a:latin typeface="Arial Black" pitchFamily="34" charset="0"/>
            </a:endParaRPr>
          </a:p>
        </p:txBody>
      </p:sp>
      <p:pic>
        <p:nvPicPr>
          <p:cNvPr id="35846" name="Picture 7" descr="prg03_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124200"/>
            <a:ext cx="5206884"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28600" y="76200"/>
            <a:ext cx="8686800" cy="1143000"/>
          </a:xfrm>
        </p:spPr>
        <p:txBody>
          <a:bodyPr/>
          <a:lstStyle/>
          <a:p>
            <a:pPr eaLnBrk="1" hangingPunct="1"/>
            <a:r>
              <a:rPr lang="en-US" sz="3300"/>
              <a:t>Global Variables and Global Constants</a:t>
            </a:r>
          </a:p>
        </p:txBody>
      </p:sp>
      <p:sp>
        <p:nvSpPr>
          <p:cNvPr id="36866"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9F940C14-36EF-49E3-BFCA-4ACE5D04EA3F}" type="slidenum">
              <a:rPr lang="en-US" smtClean="0">
                <a:ea typeface="ヒラギノ角ゴ Pro W3" charset="-128"/>
              </a:rPr>
              <a:pPr algn="l">
                <a:defRPr/>
              </a:pPr>
              <a:t>16</a:t>
            </a:fld>
            <a:endParaRPr lang="en-US">
              <a:ea typeface="ヒラギノ角ゴ Pro W3" charset="-128"/>
            </a:endParaRPr>
          </a:p>
        </p:txBody>
      </p:sp>
      <p:grpSp>
        <p:nvGrpSpPr>
          <p:cNvPr id="6" name="Rectangle 3"/>
          <p:cNvGrpSpPr>
            <a:grpSpLocks/>
          </p:cNvGrpSpPr>
          <p:nvPr/>
        </p:nvGrpSpPr>
        <p:grpSpPr bwMode="auto">
          <a:xfrm>
            <a:off x="835025" y="2584450"/>
            <a:ext cx="7553325" cy="2225675"/>
            <a:chOff x="526" y="1628"/>
            <a:chExt cx="4758" cy="1402"/>
          </a:xfrm>
        </p:grpSpPr>
        <p:pic>
          <p:nvPicPr>
            <p:cNvPr id="36868" name="Rectangl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 y="1628"/>
              <a:ext cx="4758" cy="1402"/>
            </a:xfrm>
            <a:prstGeom prst="rect">
              <a:avLst/>
            </a:prstGeom>
            <a:noFill/>
            <a:extLst>
              <a:ext uri="{909E8E84-426E-40DD-AFC4-6F175D3DCCD1}">
                <a14:hiddenFill xmlns:a14="http://schemas.microsoft.com/office/drawing/2010/main">
                  <a:solidFill>
                    <a:srgbClr val="FFFFFF"/>
                  </a:solidFill>
                </a14:hiddenFill>
              </a:ext>
            </a:extLst>
          </p:spPr>
        </p:pic>
        <p:sp>
          <p:nvSpPr>
            <p:cNvPr id="36869" name="Text Box 5"/>
            <p:cNvSpPr txBox="1">
              <a:spLocks noChangeArrowheads="1"/>
            </p:cNvSpPr>
            <p:nvPr/>
          </p:nvSpPr>
          <p:spPr bwMode="auto">
            <a:xfrm>
              <a:off x="528" y="1632"/>
              <a:ext cx="4752" cy="13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15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EB9F27"/>
                </a:buClr>
                <a:buFont typeface="Times" pitchFamily="18" charset="0"/>
                <a:buNone/>
              </a:pPr>
              <a:r>
                <a:rPr lang="en-US" sz="2800" b="1">
                  <a:latin typeface="Arial Black" pitchFamily="34" charset="0"/>
                </a:rPr>
                <a:t>Concept:</a:t>
              </a:r>
            </a:p>
            <a:p>
              <a:pPr eaLnBrk="1" hangingPunct="1">
                <a:spcBef>
                  <a:spcPct val="20000"/>
                </a:spcBef>
                <a:buClr>
                  <a:srgbClr val="EB9F27"/>
                </a:buClr>
                <a:buFont typeface="Times" pitchFamily="18" charset="0"/>
                <a:buNone/>
              </a:pPr>
              <a:endParaRPr lang="en-US" sz="1600">
                <a:latin typeface="Tekton Pro" pitchFamily="34" charset="0"/>
              </a:endParaRPr>
            </a:p>
            <a:p>
              <a:pPr eaLnBrk="1" hangingPunct="1">
                <a:spcBef>
                  <a:spcPct val="20000"/>
                </a:spcBef>
                <a:buClr>
                  <a:srgbClr val="EB9F27"/>
                </a:buClr>
                <a:buFont typeface="Times" pitchFamily="18" charset="0"/>
                <a:buNone/>
              </a:pPr>
              <a:r>
                <a:rPr lang="en-US" sz="2800">
                  <a:latin typeface="Tekton Pro" pitchFamily="34" charset="0"/>
                </a:rPr>
                <a:t>A global variable is accessible to all the functions in a program file.</a:t>
              </a:r>
            </a:p>
            <a:p>
              <a:pPr eaLnBrk="1" hangingPunct="1">
                <a:spcBef>
                  <a:spcPct val="20000"/>
                </a:spcBef>
                <a:buClr>
                  <a:srgbClr val="EB9F27"/>
                </a:buClr>
                <a:buFont typeface="Times" pitchFamily="18" charset="0"/>
                <a:buNone/>
              </a:pPr>
              <a:endParaRPr lang="en-US" sz="1000">
                <a:latin typeface="Calibri" pitchFamily="3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228600" y="76200"/>
            <a:ext cx="8686800" cy="1143000"/>
          </a:xfrm>
        </p:spPr>
        <p:txBody>
          <a:bodyPr/>
          <a:lstStyle/>
          <a:p>
            <a:pPr eaLnBrk="1" hangingPunct="1"/>
            <a:r>
              <a:rPr lang="en-US" sz="3300"/>
              <a:t>Global Variables and Global Constants</a:t>
            </a:r>
          </a:p>
        </p:txBody>
      </p:sp>
      <p:sp>
        <p:nvSpPr>
          <p:cNvPr id="37890"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38761B2B-7BB2-4976-A2E0-BD7AC45C6B24}" type="slidenum">
              <a:rPr lang="en-US" smtClean="0">
                <a:ea typeface="ヒラギノ角ゴ Pro W3" charset="-128"/>
              </a:rPr>
              <a:pPr algn="l">
                <a:defRPr/>
              </a:pPr>
              <a:t>17</a:t>
            </a:fld>
            <a:endParaRPr lang="en-US">
              <a:ea typeface="ヒラギノ角ゴ Pro W3" charset="-128"/>
            </a:endParaRPr>
          </a:p>
        </p:txBody>
      </p:sp>
      <p:pic>
        <p:nvPicPr>
          <p:cNvPr id="37892" name="Picture 5" descr="prg03_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99" y="2133600"/>
            <a:ext cx="527201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28600" y="76200"/>
            <a:ext cx="8686800" cy="1143000"/>
          </a:xfrm>
        </p:spPr>
        <p:txBody>
          <a:bodyPr/>
          <a:lstStyle/>
          <a:p>
            <a:pPr eaLnBrk="1" hangingPunct="1"/>
            <a:r>
              <a:rPr lang="en-US" sz="3300"/>
              <a:t>Global Variables and Global Constants</a:t>
            </a:r>
          </a:p>
        </p:txBody>
      </p:sp>
      <p:sp>
        <p:nvSpPr>
          <p:cNvPr id="38914"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F7EF2C4F-FF37-4B79-A4F8-5EAB11E90BC2}" type="slidenum">
              <a:rPr lang="en-US" smtClean="0">
                <a:ea typeface="ヒラギノ角ゴ Pro W3" charset="-128"/>
              </a:rPr>
              <a:pPr algn="l">
                <a:defRPr/>
              </a:pPr>
              <a:t>18</a:t>
            </a:fld>
            <a:endParaRPr lang="en-US">
              <a:ea typeface="ヒラギノ角ゴ Pro W3" charset="-128"/>
            </a:endParaRPr>
          </a:p>
        </p:txBody>
      </p:sp>
      <p:sp>
        <p:nvSpPr>
          <p:cNvPr id="6" name="Rectangle 3"/>
          <p:cNvSpPr txBox="1">
            <a:spLocks noChangeArrowheads="1"/>
          </p:cNvSpPr>
          <p:nvPr/>
        </p:nvSpPr>
        <p:spPr bwMode="auto">
          <a:xfrm>
            <a:off x="685800" y="1905000"/>
            <a:ext cx="7696200" cy="3505200"/>
          </a:xfrm>
          <a:prstGeom prst="rect">
            <a:avLst/>
          </a:prstGeom>
          <a:noFill/>
          <a:ln w="9525">
            <a:noFill/>
            <a:miter lim="800000"/>
            <a:headEnd/>
            <a:tailEnd/>
          </a:ln>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53975" indent="1588">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3" eaLnBrk="1" hangingPunct="1">
              <a:spcBef>
                <a:spcPct val="20000"/>
              </a:spcBef>
              <a:buClr>
                <a:srgbClr val="EB9F27"/>
              </a:buClr>
            </a:pPr>
            <a:r>
              <a:rPr lang="en-US" sz="2800" b="1">
                <a:latin typeface="Calibri" pitchFamily="34" charset="0"/>
              </a:rPr>
              <a:t>Restrict the use of global variables for the following reasons</a:t>
            </a:r>
            <a:r>
              <a:rPr lang="en-US" sz="2800">
                <a:latin typeface="Calibri" pitchFamily="34" charset="0"/>
              </a:rPr>
              <a:t>:</a:t>
            </a:r>
          </a:p>
          <a:p>
            <a:pPr lvl="3" eaLnBrk="1" hangingPunct="1">
              <a:spcBef>
                <a:spcPts val="1200"/>
              </a:spcBef>
              <a:buClr>
                <a:srgbClr val="EB9F27"/>
              </a:buClr>
              <a:buFont typeface="Arial" charset="0"/>
              <a:buChar char="•"/>
            </a:pPr>
            <a:r>
              <a:rPr lang="en-US" sz="2800">
                <a:latin typeface="Calibri" pitchFamily="34" charset="0"/>
              </a:rPr>
              <a:t>Global variables make debugging difficult</a:t>
            </a:r>
          </a:p>
          <a:p>
            <a:pPr lvl="3" eaLnBrk="1" hangingPunct="1">
              <a:spcBef>
                <a:spcPct val="20000"/>
              </a:spcBef>
              <a:buClr>
                <a:srgbClr val="EB9F27"/>
              </a:buClr>
              <a:buFont typeface="Arial" charset="0"/>
              <a:buChar char="•"/>
            </a:pPr>
            <a:r>
              <a:rPr lang="en-US" sz="2800">
                <a:latin typeface="Calibri" pitchFamily="34" charset="0"/>
              </a:rPr>
              <a:t>Functions that use global variables are usually dependent on those variables.</a:t>
            </a:r>
          </a:p>
          <a:p>
            <a:pPr lvl="3" eaLnBrk="1" hangingPunct="1">
              <a:spcBef>
                <a:spcPct val="20000"/>
              </a:spcBef>
              <a:buClr>
                <a:srgbClr val="EB9F27"/>
              </a:buClr>
              <a:buFont typeface="Arial" charset="0"/>
              <a:buChar char="•"/>
            </a:pPr>
            <a:r>
              <a:rPr lang="en-US" sz="2800">
                <a:latin typeface="Calibri" pitchFamily="34" charset="0"/>
              </a:rPr>
              <a:t>Global variables make a program hard to understand.</a:t>
            </a:r>
          </a:p>
          <a:p>
            <a:pPr lvl="3" eaLnBrk="1" hangingPunct="1">
              <a:spcBef>
                <a:spcPct val="20000"/>
              </a:spcBef>
              <a:buClr>
                <a:srgbClr val="EB9F27"/>
              </a:buClr>
            </a:pPr>
            <a:endParaRPr lang="en-US" sz="2600">
              <a:latin typeface="Arial Black" pitchFamily="34" charset="0"/>
            </a:endParaRPr>
          </a:p>
          <a:p>
            <a:pPr lvl="3" eaLnBrk="1" hangingPunct="1">
              <a:spcBef>
                <a:spcPct val="20000"/>
              </a:spcBef>
              <a:buClr>
                <a:srgbClr val="EB9F27"/>
              </a:buClr>
            </a:pPr>
            <a:endParaRPr lang="en-US" sz="2600">
              <a:latin typeface="Arial Black" pitchFamily="34" charset="0"/>
            </a:endParaRPr>
          </a:p>
          <a:p>
            <a:pPr lvl="3" eaLnBrk="1" hangingPunct="1">
              <a:spcBef>
                <a:spcPct val="20000"/>
              </a:spcBef>
              <a:buClr>
                <a:srgbClr val="EB9F27"/>
              </a:buClr>
            </a:pPr>
            <a:endParaRPr lang="en-US" sz="2600">
              <a:latin typeface="Arial Black"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3"/>
          <p:cNvSpPr txBox="1">
            <a:spLocks noGrp="1"/>
          </p:cNvSpPr>
          <p:nvPr/>
        </p:nvSpPr>
        <p:spPr bwMode="auto">
          <a:xfrm>
            <a:off x="7162800" y="6397625"/>
            <a:ext cx="1905000" cy="457200"/>
          </a:xfrm>
          <a:prstGeom prst="rect">
            <a:avLst/>
          </a:prstGeom>
          <a:noFill/>
          <a:ln w="9525">
            <a:noFill/>
            <a:miter lim="800000"/>
            <a:headEnd/>
            <a:tailEnd/>
          </a:ln>
        </p:spPr>
        <p:txBody>
          <a:bodyPr anchor="ctr"/>
          <a:lstStyle/>
          <a:p>
            <a:pPr algn="r" eaLnBrk="0" hangingPunct="0">
              <a:spcBef>
                <a:spcPct val="0"/>
              </a:spcBef>
              <a:buClrTx/>
            </a:pPr>
            <a:r>
              <a:rPr lang="en-US" sz="1000">
                <a:latin typeface="Arial" charset="0"/>
              </a:rPr>
              <a:t>6-</a:t>
            </a:r>
            <a:fld id="{BE5A08CB-5941-4677-AFAD-5970A76E68F8}" type="slidenum">
              <a:rPr lang="en-US" sz="1000">
                <a:latin typeface="Arial" charset="0"/>
              </a:rPr>
              <a:pPr algn="r" eaLnBrk="0" hangingPunct="0">
                <a:spcBef>
                  <a:spcPct val="0"/>
                </a:spcBef>
                <a:buClrTx/>
              </a:pPr>
              <a:t>19</a:t>
            </a:fld>
            <a:endParaRPr lang="en-US" sz="1000">
              <a:latin typeface="Arial" charset="0"/>
            </a:endParaRPr>
          </a:p>
        </p:txBody>
      </p:sp>
      <p:grpSp>
        <p:nvGrpSpPr>
          <p:cNvPr id="6" name="Rectangle 3"/>
          <p:cNvGrpSpPr>
            <a:grpSpLocks/>
          </p:cNvGrpSpPr>
          <p:nvPr/>
        </p:nvGrpSpPr>
        <p:grpSpPr bwMode="auto">
          <a:xfrm>
            <a:off x="762000" y="2209800"/>
            <a:ext cx="7712075" cy="4127500"/>
            <a:chOff x="476" y="1052"/>
            <a:chExt cx="4858" cy="2600"/>
          </a:xfrm>
        </p:grpSpPr>
        <p:pic>
          <p:nvPicPr>
            <p:cNvPr id="115717" name="Rectangle 3"/>
            <p:cNvPicPr>
              <a:picLocks noChangeArrowheads="1"/>
            </p:cNvPicPr>
            <p:nvPr/>
          </p:nvPicPr>
          <p:blipFill>
            <a:blip r:embed="rId3" cstate="print"/>
            <a:srcRect/>
            <a:stretch>
              <a:fillRect/>
            </a:stretch>
          </p:blipFill>
          <p:spPr bwMode="auto">
            <a:xfrm>
              <a:off x="476" y="1052"/>
              <a:ext cx="4858" cy="2600"/>
            </a:xfrm>
            <a:prstGeom prst="rect">
              <a:avLst/>
            </a:prstGeom>
            <a:noFill/>
          </p:spPr>
        </p:pic>
        <p:sp>
          <p:nvSpPr>
            <p:cNvPr id="115718" name="Text Box 6"/>
            <p:cNvSpPr txBox="1">
              <a:spLocks noChangeArrowheads="1"/>
            </p:cNvSpPr>
            <p:nvPr/>
          </p:nvSpPr>
          <p:spPr bwMode="auto">
            <a:xfrm>
              <a:off x="480" y="1056"/>
              <a:ext cx="4848" cy="2592"/>
            </a:xfrm>
            <a:prstGeom prst="rect">
              <a:avLst/>
            </a:prstGeom>
            <a:solidFill>
              <a:schemeClr val="bg1"/>
            </a:solidFill>
            <a:ln w="9525">
              <a:noFill/>
              <a:miter lim="800000"/>
              <a:headEnd/>
              <a:tailEnd/>
            </a:ln>
          </p:spPr>
          <p:txBody>
            <a:bodyPr/>
            <a:lstStyle/>
            <a:p>
              <a:pPr marL="111125" indent="-1588" algn="l">
                <a:spcBef>
                  <a:spcPct val="20000"/>
                </a:spcBef>
                <a:buFont typeface="Times" pitchFamily="18" charset="0"/>
                <a:buNone/>
              </a:pPr>
              <a:r>
                <a:rPr lang="en-US" sz="2800" b="1">
                  <a:latin typeface="Arial Black" pitchFamily="34" charset="0"/>
                </a:rPr>
                <a:t>Concept:</a:t>
              </a:r>
            </a:p>
            <a:p>
              <a:pPr marL="111125" indent="-1588" algn="l">
                <a:spcBef>
                  <a:spcPct val="20000"/>
                </a:spcBef>
                <a:buFont typeface="Times" pitchFamily="18" charset="0"/>
                <a:buNone/>
              </a:pPr>
              <a:endParaRPr lang="en-US" sz="1600">
                <a:latin typeface="Tekton Pro" pitchFamily="34" charset="0"/>
              </a:endParaRPr>
            </a:p>
            <a:p>
              <a:pPr marL="111125" indent="-1588" algn="l">
                <a:spcBef>
                  <a:spcPct val="20000"/>
                </a:spcBef>
                <a:buFont typeface="Times" pitchFamily="18" charset="0"/>
                <a:buNone/>
              </a:pPr>
              <a:r>
                <a:rPr lang="en-US" sz="2800">
                  <a:latin typeface="Tekton Pro" pitchFamily="34" charset="0"/>
                </a:rPr>
                <a:t>A value-returning function is a function that returns a value back to the part of the program that called it. Python, as well as most other programming languages, provides a library of prewritten functions that perform commonly needed tasks.  These libraries typically contain a function that generates random numbers.</a:t>
              </a:r>
            </a:p>
            <a:p>
              <a:pPr marL="111125" indent="-1588" algn="l">
                <a:spcBef>
                  <a:spcPct val="20000"/>
                </a:spcBef>
                <a:buFont typeface="Times" pitchFamily="18" charset="0"/>
                <a:buNone/>
              </a:pPr>
              <a:endParaRPr lang="en-US" sz="1000">
                <a:latin typeface="Arial" charset="0"/>
              </a:endParaRPr>
            </a:p>
          </p:txBody>
        </p:sp>
      </p:grpSp>
      <p:sp>
        <p:nvSpPr>
          <p:cNvPr id="7" name="Rectangle 2"/>
          <p:cNvSpPr txBox="1">
            <a:spLocks noChangeArrowheads="1"/>
          </p:cNvSpPr>
          <p:nvPr/>
        </p:nvSpPr>
        <p:spPr>
          <a:xfrm>
            <a:off x="88900" y="457200"/>
            <a:ext cx="85217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tabLst>
                <a:tab pos="627063" algn="l"/>
              </a:tabLst>
            </a:pPr>
            <a:r>
              <a:rPr lang="en-US" sz="3900" dirty="0"/>
              <a:t>Introduction to Value-Returning Functions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a:xfrm>
            <a:off x="457200" y="6356350"/>
            <a:ext cx="2133600" cy="365125"/>
          </a:xfrm>
          <a:prstGeom prst="rect">
            <a:avLst/>
          </a:prstGeom>
          <a:noFill/>
        </p:spPr>
        <p:txBody>
          <a:bodyPr anchor="ctr"/>
          <a:lstStyle/>
          <a:p>
            <a:pPr>
              <a:defRPr/>
            </a:pPr>
            <a:r>
              <a:rPr lang="en-US" sz="1200">
                <a:solidFill>
                  <a:schemeClr val="tx1">
                    <a:tint val="75000"/>
                  </a:schemeClr>
                </a:solidFill>
                <a:ea typeface="ヒラギノ角ゴ Pro W3" charset="-128"/>
              </a:rPr>
              <a:t>3-</a:t>
            </a:r>
            <a:fld id="{24A97321-AB59-40D0-8A58-242786E09706}" type="slidenum">
              <a:rPr lang="en-US" sz="1200">
                <a:solidFill>
                  <a:schemeClr val="tx1">
                    <a:tint val="75000"/>
                  </a:schemeClr>
                </a:solidFill>
                <a:ea typeface="ヒラギノ角ゴ Pro W3" charset="-128"/>
              </a:rPr>
              <a:pPr>
                <a:defRPr/>
              </a:pPr>
              <a:t>2</a:t>
            </a:fld>
            <a:endParaRPr lang="en-US" sz="1200">
              <a:solidFill>
                <a:schemeClr val="tx1">
                  <a:tint val="75000"/>
                </a:schemeClr>
              </a:solidFill>
              <a:ea typeface="ヒラギノ角ゴ Pro W3" charset="-128"/>
            </a:endParaRPr>
          </a:p>
        </p:txBody>
      </p:sp>
      <p:sp>
        <p:nvSpPr>
          <p:cNvPr id="82947" name="Rectangle 2"/>
          <p:cNvSpPr>
            <a:spLocks noGrp="1" noChangeArrowheads="1"/>
          </p:cNvSpPr>
          <p:nvPr>
            <p:ph type="title" idx="4294967295"/>
          </p:nvPr>
        </p:nvSpPr>
        <p:spPr>
          <a:xfrm>
            <a:off x="914400" y="609600"/>
            <a:ext cx="8229600" cy="1143000"/>
          </a:xfrm>
        </p:spPr>
        <p:txBody>
          <a:bodyPr/>
          <a:lstStyle/>
          <a:p>
            <a:pPr eaLnBrk="1" hangingPunct="1"/>
            <a:r>
              <a:rPr lang="en-US"/>
              <a:t>Introduction to Functions</a:t>
            </a:r>
            <a:br>
              <a:rPr lang="en-US"/>
            </a:br>
            <a:endParaRPr lang="en-US" b="1"/>
          </a:p>
        </p:txBody>
      </p:sp>
      <p:grpSp>
        <p:nvGrpSpPr>
          <p:cNvPr id="6" name="Rectangle 3"/>
          <p:cNvGrpSpPr>
            <a:grpSpLocks/>
          </p:cNvGrpSpPr>
          <p:nvPr/>
        </p:nvGrpSpPr>
        <p:grpSpPr bwMode="auto">
          <a:xfrm>
            <a:off x="1066800" y="2286000"/>
            <a:ext cx="6492875" cy="2146300"/>
            <a:chOff x="668" y="1486"/>
            <a:chExt cx="4090" cy="1640"/>
          </a:xfrm>
        </p:grpSpPr>
        <p:pic>
          <p:nvPicPr>
            <p:cNvPr id="82949" name="Rectangl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 y="1486"/>
              <a:ext cx="4090" cy="1640"/>
            </a:xfrm>
            <a:prstGeom prst="rect">
              <a:avLst/>
            </a:prstGeom>
            <a:noFill/>
            <a:extLst>
              <a:ext uri="{909E8E84-426E-40DD-AFC4-6F175D3DCCD1}">
                <a14:hiddenFill xmlns:a14="http://schemas.microsoft.com/office/drawing/2010/main">
                  <a:solidFill>
                    <a:srgbClr val="FFFFFF"/>
                  </a:solidFill>
                </a14:hiddenFill>
              </a:ext>
            </a:extLst>
          </p:spPr>
        </p:pic>
        <p:sp>
          <p:nvSpPr>
            <p:cNvPr id="82950" name="Text Box 6"/>
            <p:cNvSpPr txBox="1">
              <a:spLocks noChangeArrowheads="1"/>
            </p:cNvSpPr>
            <p:nvPr/>
          </p:nvSpPr>
          <p:spPr bwMode="auto">
            <a:xfrm>
              <a:off x="672" y="1488"/>
              <a:ext cx="4080" cy="1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15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EB9F27"/>
                </a:buClr>
                <a:buFont typeface="Times" pitchFamily="18" charset="0"/>
                <a:buNone/>
              </a:pPr>
              <a:r>
                <a:rPr lang="en-US" sz="3600" b="1" dirty="0">
                  <a:latin typeface="Arial Black" pitchFamily="34" charset="0"/>
                </a:rPr>
                <a:t>Concept:</a:t>
              </a:r>
            </a:p>
            <a:p>
              <a:pPr eaLnBrk="1" hangingPunct="1">
                <a:spcBef>
                  <a:spcPct val="20000"/>
                </a:spcBef>
                <a:buClr>
                  <a:srgbClr val="EB9F27"/>
                </a:buClr>
                <a:buFont typeface="Times" pitchFamily="18" charset="0"/>
                <a:buNone/>
              </a:pPr>
              <a:r>
                <a:rPr lang="en-US" sz="3600" dirty="0">
                  <a:latin typeface="Tekton Pro" pitchFamily="34" charset="0"/>
                </a:rPr>
                <a:t>A function is a group of statements that exists within a program for the purpose of performing a specific task.</a:t>
              </a:r>
            </a:p>
            <a:p>
              <a:pPr eaLnBrk="1" hangingPunct="1">
                <a:spcBef>
                  <a:spcPct val="20000"/>
                </a:spcBef>
                <a:buClr>
                  <a:srgbClr val="EB9F27"/>
                </a:buClr>
                <a:buFont typeface="Times" pitchFamily="18" charset="0"/>
                <a:buNone/>
              </a:pPr>
              <a:endParaRPr lang="en-US" sz="36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3"/>
          <p:cNvSpPr txBox="1">
            <a:spLocks noGrp="1"/>
          </p:cNvSpPr>
          <p:nvPr/>
        </p:nvSpPr>
        <p:spPr bwMode="auto">
          <a:xfrm>
            <a:off x="7162800" y="6397625"/>
            <a:ext cx="1905000" cy="457200"/>
          </a:xfrm>
          <a:prstGeom prst="rect">
            <a:avLst/>
          </a:prstGeom>
          <a:noFill/>
          <a:ln w="9525">
            <a:noFill/>
            <a:miter lim="800000"/>
            <a:headEnd/>
            <a:tailEnd/>
          </a:ln>
        </p:spPr>
        <p:txBody>
          <a:bodyPr anchor="ctr"/>
          <a:lstStyle/>
          <a:p>
            <a:pPr algn="r" eaLnBrk="0" hangingPunct="0">
              <a:spcBef>
                <a:spcPct val="0"/>
              </a:spcBef>
              <a:buClrTx/>
            </a:pPr>
            <a:r>
              <a:rPr lang="en-US" sz="1000">
                <a:latin typeface="Arial" charset="0"/>
              </a:rPr>
              <a:t>6-</a:t>
            </a:r>
            <a:fld id="{0E41F96D-1891-4477-A744-C847FC0CD472}" type="slidenum">
              <a:rPr lang="en-US" sz="1000">
                <a:latin typeface="Arial" charset="0"/>
              </a:rPr>
              <a:pPr algn="r" eaLnBrk="0" hangingPunct="0">
                <a:spcBef>
                  <a:spcPct val="0"/>
                </a:spcBef>
                <a:buClrTx/>
              </a:pPr>
              <a:t>20</a:t>
            </a:fld>
            <a:endParaRPr lang="en-US" sz="1000">
              <a:latin typeface="Arial" charset="0"/>
            </a:endParaRPr>
          </a:p>
        </p:txBody>
      </p:sp>
      <p:sp>
        <p:nvSpPr>
          <p:cNvPr id="5" name="Rectangle 4"/>
          <p:cNvSpPr/>
          <p:nvPr/>
        </p:nvSpPr>
        <p:spPr>
          <a:xfrm>
            <a:off x="914400" y="1577876"/>
            <a:ext cx="5715000" cy="2308324"/>
          </a:xfrm>
          <a:prstGeom prst="rect">
            <a:avLst/>
          </a:prstGeom>
        </p:spPr>
        <p:txBody>
          <a:bodyPr wrap="square">
            <a:spAutoFit/>
          </a:bodyPr>
          <a:lstStyle/>
          <a:p>
            <a:pPr marL="914400" lvl="4" algn="l">
              <a:spcBef>
                <a:spcPct val="0"/>
              </a:spcBef>
            </a:pPr>
            <a:endParaRPr lang="en-US" sz="2400" b="1" dirty="0">
              <a:latin typeface="Courier New" pitchFamily="49" charset="0"/>
              <a:cs typeface="Courier New" pitchFamily="49" charset="0"/>
            </a:endParaRPr>
          </a:p>
          <a:p>
            <a:pPr marL="914400" lvl="4" algn="l">
              <a:spcBef>
                <a:spcPct val="0"/>
              </a:spcBef>
            </a:pPr>
            <a:r>
              <a:rPr lang="en-US" sz="2400" b="1" dirty="0">
                <a:latin typeface="Courier New" pitchFamily="49" charset="0"/>
                <a:cs typeface="Courier New" pitchFamily="49" charset="0"/>
              </a:rPr>
              <a:t>def </a:t>
            </a:r>
            <a:r>
              <a:rPr lang="en-US" sz="2400" b="1" dirty="0" err="1">
                <a:latin typeface="Courier New" pitchFamily="49" charset="0"/>
                <a:cs typeface="Courier New" pitchFamily="49" charset="0"/>
              </a:rPr>
              <a:t>function_name</a:t>
            </a:r>
            <a:r>
              <a:rPr lang="en-US" sz="2400" b="1" dirty="0">
                <a:latin typeface="Courier New" pitchFamily="49" charset="0"/>
                <a:cs typeface="Courier New" pitchFamily="49" charset="0"/>
              </a:rPr>
              <a:t>()</a:t>
            </a:r>
            <a:r>
              <a:rPr lang="en-US" sz="2400" b="1" i="1" dirty="0">
                <a:latin typeface="Courier New" pitchFamily="49" charset="0"/>
                <a:cs typeface="Courier New" pitchFamily="49" charset="0"/>
              </a:rPr>
              <a:t>:</a:t>
            </a:r>
          </a:p>
          <a:p>
            <a:pPr marL="914400" lvl="4" algn="l">
              <a:spcBef>
                <a:spcPct val="0"/>
              </a:spcBef>
            </a:pPr>
            <a:r>
              <a:rPr lang="en-US" sz="2400" b="1" i="1" dirty="0">
                <a:latin typeface="Courier New" pitchFamily="49" charset="0"/>
                <a:cs typeface="Courier New" pitchFamily="49" charset="0"/>
              </a:rPr>
              <a:t>	statement</a:t>
            </a:r>
          </a:p>
          <a:p>
            <a:pPr marL="914400" lvl="4" algn="l">
              <a:spcBef>
                <a:spcPct val="0"/>
              </a:spcBef>
            </a:pPr>
            <a:r>
              <a:rPr lang="en-US" sz="2400" b="1" i="1" dirty="0">
                <a:latin typeface="Courier New" pitchFamily="49" charset="0"/>
                <a:cs typeface="Courier New" pitchFamily="49" charset="0"/>
              </a:rPr>
              <a:t>	statement</a:t>
            </a:r>
          </a:p>
          <a:p>
            <a:pPr marL="914400" lvl="4" algn="l">
              <a:spcBef>
                <a:spcPct val="0"/>
              </a:spcBef>
            </a:pPr>
            <a:r>
              <a:rPr lang="en-US" sz="2400" b="1" i="1" dirty="0">
                <a:latin typeface="Courier New" pitchFamily="49" charset="0"/>
                <a:cs typeface="Courier New" pitchFamily="49" charset="0"/>
              </a:rPr>
              <a:t>	etc.</a:t>
            </a:r>
          </a:p>
          <a:p>
            <a:pPr marL="914400" lvl="4" algn="l">
              <a:spcBef>
                <a:spcPct val="0"/>
              </a:spcBef>
            </a:pPr>
            <a:r>
              <a:rPr lang="en-US" sz="2400" b="1" i="1" dirty="0">
                <a:latin typeface="Courier New" pitchFamily="49" charset="0"/>
                <a:cs typeface="Courier New" pitchFamily="49" charset="0"/>
              </a:rPr>
              <a:t>	</a:t>
            </a:r>
            <a:r>
              <a:rPr lang="en-US" sz="2400" b="1" dirty="0">
                <a:latin typeface="Courier New" pitchFamily="49" charset="0"/>
                <a:cs typeface="Courier New" pitchFamily="49" charset="0"/>
              </a:rPr>
              <a:t>return</a:t>
            </a:r>
            <a:r>
              <a:rPr lang="en-US" sz="2400" b="1" i="1" dirty="0">
                <a:latin typeface="Courier New" pitchFamily="49" charset="0"/>
                <a:cs typeface="Courier New" pitchFamily="49" charset="0"/>
              </a:rPr>
              <a:t> expression</a:t>
            </a:r>
          </a:p>
        </p:txBody>
      </p:sp>
      <p:pic>
        <p:nvPicPr>
          <p:cNvPr id="132101" name="Picture 5" descr="fig06_05"/>
          <p:cNvPicPr>
            <a:picLocks noChangeAspect="1" noChangeArrowheads="1"/>
          </p:cNvPicPr>
          <p:nvPr/>
        </p:nvPicPr>
        <p:blipFill>
          <a:blip r:embed="rId3" cstate="print"/>
          <a:srcRect/>
          <a:stretch>
            <a:fillRect/>
          </a:stretch>
        </p:blipFill>
        <p:spPr bwMode="auto">
          <a:xfrm>
            <a:off x="1670050" y="4267200"/>
            <a:ext cx="5721350" cy="2057400"/>
          </a:xfrm>
          <a:prstGeom prst="rect">
            <a:avLst/>
          </a:prstGeom>
          <a:noFill/>
        </p:spPr>
      </p:pic>
      <p:sp>
        <p:nvSpPr>
          <p:cNvPr id="2" name="TextBox 4"/>
          <p:cNvSpPr txBox="1">
            <a:spLocks noChangeArrowheads="1"/>
          </p:cNvSpPr>
          <p:nvPr/>
        </p:nvSpPr>
        <p:spPr bwMode="auto">
          <a:xfrm>
            <a:off x="228600" y="4533900"/>
            <a:ext cx="2438400" cy="762000"/>
          </a:xfrm>
          <a:prstGeom prst="rect">
            <a:avLst/>
          </a:prstGeom>
          <a:noFill/>
          <a:ln w="25400" algn="ctr">
            <a:noFill/>
            <a:miter lim="800000"/>
            <a:headEnd/>
            <a:tailEnd/>
          </a:ln>
        </p:spPr>
        <p:txBody>
          <a:bodyPr>
            <a:spAutoFit/>
          </a:bodyPr>
          <a:lstStyle/>
          <a:p>
            <a:pPr algn="l" eaLnBrk="0" hangingPunct="0">
              <a:spcBef>
                <a:spcPct val="0"/>
              </a:spcBef>
              <a:buClrTx/>
            </a:pPr>
            <a:r>
              <a:rPr lang="en-US" sz="2200" dirty="0">
                <a:latin typeface="Arial" charset="0"/>
              </a:rPr>
              <a:t>Parts of the function</a:t>
            </a:r>
          </a:p>
        </p:txBody>
      </p:sp>
      <p:sp>
        <p:nvSpPr>
          <p:cNvPr id="7" name="Rectangle 2"/>
          <p:cNvSpPr txBox="1">
            <a:spLocks noChangeArrowheads="1"/>
          </p:cNvSpPr>
          <p:nvPr/>
        </p:nvSpPr>
        <p:spPr>
          <a:xfrm>
            <a:off x="152400" y="457200"/>
            <a:ext cx="8534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tabLst>
                <a:tab pos="627063" algn="l"/>
              </a:tabLst>
            </a:pPr>
            <a:r>
              <a:rPr lang="en-US" sz="3700"/>
              <a:t>Writing Your Own Value-Returning Functions</a:t>
            </a:r>
            <a:endParaRPr lang="en-US" sz="37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3"/>
          <p:cNvSpPr txBox="1">
            <a:spLocks noGrp="1"/>
          </p:cNvSpPr>
          <p:nvPr/>
        </p:nvSpPr>
        <p:spPr bwMode="auto">
          <a:xfrm>
            <a:off x="7162800" y="6397625"/>
            <a:ext cx="1905000" cy="457200"/>
          </a:xfrm>
          <a:prstGeom prst="rect">
            <a:avLst/>
          </a:prstGeom>
          <a:noFill/>
          <a:ln w="9525">
            <a:noFill/>
            <a:miter lim="800000"/>
            <a:headEnd/>
            <a:tailEnd/>
          </a:ln>
        </p:spPr>
        <p:txBody>
          <a:bodyPr anchor="ctr"/>
          <a:lstStyle/>
          <a:p>
            <a:pPr algn="r" eaLnBrk="0" hangingPunct="0">
              <a:spcBef>
                <a:spcPct val="0"/>
              </a:spcBef>
              <a:buClrTx/>
            </a:pPr>
            <a:r>
              <a:rPr lang="en-US" sz="1000">
                <a:latin typeface="Arial" charset="0"/>
              </a:rPr>
              <a:t>6-</a:t>
            </a:r>
            <a:fld id="{37AA4EBA-4DA2-4599-82C5-66A9EDBFF509}" type="slidenum">
              <a:rPr lang="en-US" sz="1000">
                <a:latin typeface="Arial" charset="0"/>
              </a:rPr>
              <a:pPr algn="r" eaLnBrk="0" hangingPunct="0">
                <a:spcBef>
                  <a:spcPct val="0"/>
                </a:spcBef>
                <a:buClrTx/>
              </a:pPr>
              <a:t>21</a:t>
            </a:fld>
            <a:endParaRPr lang="en-US" sz="1000">
              <a:latin typeface="Arial" charset="0"/>
            </a:endParaRPr>
          </a:p>
        </p:txBody>
      </p:sp>
      <p:sp>
        <p:nvSpPr>
          <p:cNvPr id="7" name="Rectangle 3"/>
          <p:cNvSpPr txBox="1">
            <a:spLocks noChangeArrowheads="1"/>
          </p:cNvSpPr>
          <p:nvPr/>
        </p:nvSpPr>
        <p:spPr bwMode="auto">
          <a:xfrm>
            <a:off x="533400" y="1905000"/>
            <a:ext cx="8077200" cy="4572000"/>
          </a:xfrm>
          <a:prstGeom prst="rect">
            <a:avLst/>
          </a:prstGeom>
          <a:noFill/>
          <a:ln w="9525">
            <a:noFill/>
            <a:miter lim="800000"/>
            <a:headEnd/>
            <a:tailEnd/>
          </a:ln>
        </p:spPr>
        <p:txBody>
          <a:bodyPr/>
          <a:lstStyle/>
          <a:p>
            <a:pPr marL="0" lvl="4" algn="l">
              <a:spcBef>
                <a:spcPts val="1800"/>
              </a:spcBef>
            </a:pPr>
            <a:r>
              <a:rPr lang="en-US" sz="2600" dirty="0">
                <a:latin typeface="Arial Black" pitchFamily="34" charset="0"/>
              </a:rPr>
              <a:t>Returning Strings</a:t>
            </a:r>
          </a:p>
          <a:p>
            <a:pPr marL="0" lvl="4" algn="l"/>
            <a:r>
              <a:rPr lang="en-US" sz="2600" dirty="0">
                <a:latin typeface="Arial" charset="0"/>
                <a:cs typeface="Courier New" pitchFamily="49" charset="0"/>
              </a:rPr>
              <a:t>def </a:t>
            </a:r>
            <a:r>
              <a:rPr lang="en-US" sz="2600" dirty="0" err="1">
                <a:latin typeface="Arial" charset="0"/>
                <a:cs typeface="Courier New" pitchFamily="49" charset="0"/>
              </a:rPr>
              <a:t>get_name</a:t>
            </a:r>
            <a:r>
              <a:rPr lang="en-US" sz="2600" dirty="0">
                <a:latin typeface="Arial" charset="0"/>
                <a:cs typeface="Courier New" pitchFamily="49" charset="0"/>
              </a:rPr>
              <a:t>():</a:t>
            </a:r>
          </a:p>
          <a:p>
            <a:pPr marL="0" lvl="4" algn="l"/>
            <a:r>
              <a:rPr lang="en-US" sz="2600" dirty="0">
                <a:latin typeface="Arial" charset="0"/>
                <a:cs typeface="Courier New" pitchFamily="49" charset="0"/>
              </a:rPr>
              <a:t>	</a:t>
            </a:r>
            <a:r>
              <a:rPr lang="en-US" sz="2600" dirty="0">
                <a:cs typeface="Courier New" pitchFamily="49" charset="0"/>
              </a:rPr>
              <a:t># Get the user’s name and return the name</a:t>
            </a:r>
          </a:p>
          <a:p>
            <a:pPr marL="0" lvl="4" algn="l"/>
            <a:r>
              <a:rPr lang="en-US" sz="2600" dirty="0">
                <a:latin typeface="Arial" charset="0"/>
                <a:cs typeface="Courier New" pitchFamily="49" charset="0"/>
              </a:rPr>
              <a:t>	name = input(‘Enter your name:’)</a:t>
            </a:r>
          </a:p>
          <a:p>
            <a:pPr marL="0" lvl="4" algn="l"/>
            <a:r>
              <a:rPr lang="en-US" sz="2600" dirty="0">
                <a:latin typeface="Arial" charset="0"/>
                <a:cs typeface="Courier New" pitchFamily="49" charset="0"/>
              </a:rPr>
              <a:t>	return name</a:t>
            </a:r>
          </a:p>
          <a:p>
            <a:pPr marL="0" lvl="4">
              <a:spcBef>
                <a:spcPts val="1800"/>
              </a:spcBef>
            </a:pPr>
            <a:r>
              <a:rPr lang="en-US" sz="2600" dirty="0">
                <a:latin typeface="Arial Black" pitchFamily="34" charset="0"/>
              </a:rPr>
              <a:t>Returning Boolean Values</a:t>
            </a:r>
          </a:p>
          <a:p>
            <a:pPr marL="0" lvl="4"/>
            <a:r>
              <a:rPr lang="en-US" sz="2600" dirty="0">
                <a:cs typeface="Courier New" pitchFamily="49" charset="0"/>
              </a:rPr>
              <a:t>def </a:t>
            </a:r>
            <a:r>
              <a:rPr lang="en-US" sz="2600" dirty="0" err="1">
                <a:cs typeface="Courier New" pitchFamily="49" charset="0"/>
              </a:rPr>
              <a:t>is_current_year</a:t>
            </a:r>
            <a:r>
              <a:rPr lang="en-US" sz="2600" dirty="0">
                <a:cs typeface="Courier New" pitchFamily="49" charset="0"/>
              </a:rPr>
              <a:t>(year):</a:t>
            </a:r>
          </a:p>
          <a:p>
            <a:pPr marL="0" lvl="4"/>
            <a:r>
              <a:rPr lang="en-US" sz="2600" dirty="0">
                <a:cs typeface="Courier New" pitchFamily="49" charset="0"/>
              </a:rPr>
              <a:t>	if (year == 2019):</a:t>
            </a:r>
          </a:p>
          <a:p>
            <a:pPr marL="0" lvl="4"/>
            <a:r>
              <a:rPr lang="en-US" sz="2600" dirty="0">
                <a:cs typeface="Courier New" pitchFamily="49" charset="0"/>
              </a:rPr>
              <a:t>		return True</a:t>
            </a:r>
          </a:p>
          <a:p>
            <a:pPr marL="0" lvl="4"/>
            <a:r>
              <a:rPr lang="en-US" sz="2600" dirty="0">
                <a:cs typeface="Courier New" pitchFamily="49" charset="0"/>
              </a:rPr>
              <a:t>	else:</a:t>
            </a:r>
          </a:p>
          <a:p>
            <a:pPr marL="0" lvl="4"/>
            <a:r>
              <a:rPr lang="en-US" sz="2600" dirty="0">
                <a:cs typeface="Courier New" pitchFamily="49" charset="0"/>
              </a:rPr>
              <a:t>		return False</a:t>
            </a:r>
          </a:p>
          <a:p>
            <a:pPr marL="0" lvl="4" algn="l"/>
            <a:endParaRPr lang="en-US" sz="2600" dirty="0">
              <a:latin typeface="Arial" charset="0"/>
              <a:cs typeface="Courier New" pitchFamily="49" charset="0"/>
            </a:endParaRPr>
          </a:p>
        </p:txBody>
      </p:sp>
      <p:sp>
        <p:nvSpPr>
          <p:cNvPr id="5" name="Rectangle 2"/>
          <p:cNvSpPr txBox="1">
            <a:spLocks noChangeArrowheads="1"/>
          </p:cNvSpPr>
          <p:nvPr/>
        </p:nvSpPr>
        <p:spPr>
          <a:xfrm>
            <a:off x="152400" y="457200"/>
            <a:ext cx="8534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tabLst>
                <a:tab pos="627063" algn="l"/>
              </a:tabLst>
            </a:pPr>
            <a:r>
              <a:rPr lang="en-US" sz="3700"/>
              <a:t>Writing Your Own Value-Returning Functions</a:t>
            </a:r>
            <a:endParaRPr lang="en-US" sz="3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Number Placeholder 3"/>
          <p:cNvSpPr txBox="1">
            <a:spLocks noGrp="1"/>
          </p:cNvSpPr>
          <p:nvPr/>
        </p:nvSpPr>
        <p:spPr bwMode="auto">
          <a:xfrm>
            <a:off x="7162800" y="6397625"/>
            <a:ext cx="1905000" cy="457200"/>
          </a:xfrm>
          <a:prstGeom prst="rect">
            <a:avLst/>
          </a:prstGeom>
          <a:noFill/>
          <a:ln w="9525">
            <a:noFill/>
            <a:miter lim="800000"/>
            <a:headEnd/>
            <a:tailEnd/>
          </a:ln>
        </p:spPr>
        <p:txBody>
          <a:bodyPr anchor="ctr"/>
          <a:lstStyle/>
          <a:p>
            <a:pPr algn="r" eaLnBrk="0" hangingPunct="0">
              <a:spcBef>
                <a:spcPct val="0"/>
              </a:spcBef>
              <a:buClrTx/>
            </a:pPr>
            <a:r>
              <a:rPr lang="en-US" sz="1000">
                <a:latin typeface="Arial" charset="0"/>
              </a:rPr>
              <a:t>6-</a:t>
            </a:r>
            <a:fld id="{12CF2295-C195-4320-BE6C-FE022CEC1D71}" type="slidenum">
              <a:rPr lang="en-US" sz="1000">
                <a:latin typeface="Arial" charset="0"/>
              </a:rPr>
              <a:pPr algn="r" eaLnBrk="0" hangingPunct="0">
                <a:spcBef>
                  <a:spcPct val="0"/>
                </a:spcBef>
                <a:buClrTx/>
              </a:pPr>
              <a:t>22</a:t>
            </a:fld>
            <a:endParaRPr lang="en-US" sz="1000">
              <a:latin typeface="Arial" charset="0"/>
            </a:endParaRPr>
          </a:p>
        </p:txBody>
      </p:sp>
      <p:sp>
        <p:nvSpPr>
          <p:cNvPr id="146436" name="Rectangle 3"/>
          <p:cNvSpPr txBox="1">
            <a:spLocks noChangeArrowheads="1"/>
          </p:cNvSpPr>
          <p:nvPr/>
        </p:nvSpPr>
        <p:spPr bwMode="auto">
          <a:xfrm>
            <a:off x="457200" y="1981200"/>
            <a:ext cx="8077200" cy="3200400"/>
          </a:xfrm>
          <a:prstGeom prst="rect">
            <a:avLst/>
          </a:prstGeom>
          <a:noFill/>
          <a:ln w="9525">
            <a:noFill/>
            <a:miter lim="800000"/>
            <a:headEnd/>
            <a:tailEnd/>
          </a:ln>
        </p:spPr>
        <p:txBody>
          <a:bodyPr/>
          <a:lstStyle/>
          <a:p>
            <a:pPr marL="0" lvl="4" algn="l">
              <a:spcBef>
                <a:spcPts val="1800"/>
              </a:spcBef>
            </a:pPr>
            <a:r>
              <a:rPr lang="en-US" sz="2600" dirty="0">
                <a:latin typeface="Arial Black" pitchFamily="34" charset="0"/>
              </a:rPr>
              <a:t>Returning Multiple Values</a:t>
            </a:r>
          </a:p>
          <a:p>
            <a:pPr marL="0" lvl="4" algn="l">
              <a:spcBef>
                <a:spcPts val="1800"/>
              </a:spcBef>
            </a:pPr>
            <a:r>
              <a:rPr lang="en-US" sz="3200" dirty="0" err="1">
                <a:cs typeface="Courier New" pitchFamily="49" charset="0"/>
              </a:rPr>
              <a:t>first_name</a:t>
            </a:r>
            <a:r>
              <a:rPr lang="en-US" sz="3200" dirty="0">
                <a:cs typeface="Courier New" pitchFamily="49" charset="0"/>
              </a:rPr>
              <a:t>, </a:t>
            </a:r>
            <a:r>
              <a:rPr lang="en-US" sz="3200" dirty="0" err="1">
                <a:cs typeface="Courier New" pitchFamily="49" charset="0"/>
              </a:rPr>
              <a:t>last_name</a:t>
            </a:r>
            <a:r>
              <a:rPr lang="en-US" sz="3200" dirty="0">
                <a:cs typeface="Courier New" pitchFamily="49" charset="0"/>
              </a:rPr>
              <a:t> = </a:t>
            </a:r>
            <a:r>
              <a:rPr lang="en-US" sz="3200" dirty="0" err="1">
                <a:cs typeface="Courier New" pitchFamily="49" charset="0"/>
              </a:rPr>
              <a:t>get_name</a:t>
            </a:r>
            <a:r>
              <a:rPr lang="en-US" sz="3200" dirty="0">
                <a:cs typeface="Courier New" pitchFamily="49" charset="0"/>
              </a:rPr>
              <a:t>()</a:t>
            </a:r>
          </a:p>
          <a:p>
            <a:pPr marL="0" lvl="4" algn="l">
              <a:spcBef>
                <a:spcPct val="0"/>
              </a:spcBef>
            </a:pPr>
            <a:endParaRPr lang="en-US" sz="2600" dirty="0">
              <a:cs typeface="Courier New" pitchFamily="49" charset="0"/>
            </a:endParaRPr>
          </a:p>
        </p:txBody>
      </p:sp>
      <p:sp>
        <p:nvSpPr>
          <p:cNvPr id="8" name="Rectangle 7"/>
          <p:cNvSpPr/>
          <p:nvPr/>
        </p:nvSpPr>
        <p:spPr>
          <a:xfrm>
            <a:off x="1447800" y="3430012"/>
            <a:ext cx="5867400" cy="3046988"/>
          </a:xfrm>
          <a:prstGeom prst="rect">
            <a:avLst/>
          </a:prstGeom>
          <a:ln w="28575">
            <a:solidFill>
              <a:srgbClr val="FF6600"/>
            </a:solidFill>
          </a:ln>
          <a:effectLst>
            <a:innerShdw blurRad="63500" dist="50800" dir="18900000">
              <a:prstClr val="black">
                <a:alpha val="50000"/>
              </a:prstClr>
            </a:innerShdw>
          </a:effectLst>
        </p:spPr>
        <p:txBody>
          <a:bodyPr>
            <a:spAutoFit/>
          </a:bodyPr>
          <a:lstStyle/>
          <a:p>
            <a:pPr marL="0" lvl="4" algn="l" defTabSz="171450"/>
            <a:r>
              <a:rPr lang="en-US" sz="2600" dirty="0" err="1">
                <a:cs typeface="Courier New" pitchFamily="49" charset="0"/>
              </a:rPr>
              <a:t>def</a:t>
            </a:r>
            <a:r>
              <a:rPr lang="en-US" sz="2600" dirty="0">
                <a:cs typeface="Courier New" pitchFamily="49" charset="0"/>
              </a:rPr>
              <a:t>  </a:t>
            </a:r>
            <a:r>
              <a:rPr lang="en-US" sz="2600" dirty="0" err="1">
                <a:cs typeface="Courier New" pitchFamily="49" charset="0"/>
              </a:rPr>
              <a:t>get_name</a:t>
            </a:r>
            <a:r>
              <a:rPr lang="en-US" sz="2600" dirty="0">
                <a:cs typeface="Courier New" pitchFamily="49" charset="0"/>
              </a:rPr>
              <a:t>():</a:t>
            </a:r>
          </a:p>
          <a:p>
            <a:pPr marL="0" lvl="4" algn="l" defTabSz="171450"/>
            <a:r>
              <a:rPr lang="en-US" sz="2600" dirty="0">
                <a:cs typeface="Courier New" pitchFamily="49" charset="0"/>
              </a:rPr>
              <a:t>		# Get the user’s first and last name.</a:t>
            </a:r>
          </a:p>
          <a:p>
            <a:pPr marL="0" lvl="4" algn="l" defTabSz="171450">
              <a:spcBef>
                <a:spcPct val="0"/>
              </a:spcBef>
            </a:pPr>
            <a:r>
              <a:rPr lang="en-US" sz="2600" dirty="0">
                <a:cs typeface="Courier New" pitchFamily="49" charset="0"/>
              </a:rPr>
              <a:t>		first = input(‘Enter your first name: ‘)</a:t>
            </a:r>
          </a:p>
          <a:p>
            <a:pPr marL="0" lvl="4" algn="l" defTabSz="171450">
              <a:spcBef>
                <a:spcPct val="0"/>
              </a:spcBef>
            </a:pPr>
            <a:r>
              <a:rPr lang="en-US" sz="2600" dirty="0">
                <a:cs typeface="Courier New" pitchFamily="49" charset="0"/>
              </a:rPr>
              <a:t>	  last = input(‘Enter your last name: ‘)</a:t>
            </a:r>
          </a:p>
          <a:p>
            <a:pPr marL="0" lvl="4" algn="l" defTabSz="171450">
              <a:spcBef>
                <a:spcPct val="0"/>
              </a:spcBef>
            </a:pPr>
            <a:r>
              <a:rPr lang="en-US" sz="2600" dirty="0">
                <a:cs typeface="Courier New" pitchFamily="49" charset="0"/>
              </a:rPr>
              <a:t>	</a:t>
            </a:r>
            <a:endParaRPr lang="en-US" sz="800" dirty="0">
              <a:latin typeface="Arial" charset="0"/>
              <a:cs typeface="Courier New" pitchFamily="49" charset="0"/>
            </a:endParaRPr>
          </a:p>
          <a:p>
            <a:pPr marL="0" lvl="4" algn="l" defTabSz="171450">
              <a:spcBef>
                <a:spcPct val="0"/>
              </a:spcBef>
            </a:pPr>
            <a:r>
              <a:rPr lang="en-US" sz="2600" dirty="0">
                <a:cs typeface="Courier New" pitchFamily="49" charset="0"/>
              </a:rPr>
              <a:t>	# Return both names.</a:t>
            </a:r>
          </a:p>
          <a:p>
            <a:pPr marL="0" lvl="4" algn="l" defTabSz="171450">
              <a:spcBef>
                <a:spcPct val="0"/>
              </a:spcBef>
            </a:pPr>
            <a:r>
              <a:rPr lang="en-US" sz="2600" dirty="0">
                <a:cs typeface="Courier New" pitchFamily="49" charset="0"/>
              </a:rPr>
              <a:t>   	return first, last</a:t>
            </a:r>
          </a:p>
        </p:txBody>
      </p:sp>
      <p:sp>
        <p:nvSpPr>
          <p:cNvPr id="6" name="Rectangle 2"/>
          <p:cNvSpPr txBox="1">
            <a:spLocks noChangeArrowheads="1"/>
          </p:cNvSpPr>
          <p:nvPr/>
        </p:nvSpPr>
        <p:spPr>
          <a:xfrm>
            <a:off x="152400" y="457200"/>
            <a:ext cx="8534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tabLst>
                <a:tab pos="627063" algn="l"/>
              </a:tabLst>
            </a:pPr>
            <a:r>
              <a:rPr lang="en-US" sz="3700"/>
              <a:t>Writing Your Own Value-Returning Functions</a:t>
            </a:r>
            <a:endParaRPr lang="en-US" sz="3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9AF7-5D95-4D72-918F-8BAB7A6EB873}"/>
              </a:ext>
            </a:extLst>
          </p:cNvPr>
          <p:cNvSpPr>
            <a:spLocks noGrp="1"/>
          </p:cNvSpPr>
          <p:nvPr>
            <p:ph type="title"/>
          </p:nvPr>
        </p:nvSpPr>
        <p:spPr/>
        <p:txBody>
          <a:bodyPr/>
          <a:lstStyle/>
          <a:p>
            <a:r>
              <a:rPr lang="en-US" dirty="0" err="1"/>
              <a:t>MicroBit</a:t>
            </a:r>
            <a:r>
              <a:rPr lang="en-US" dirty="0"/>
              <a:t> Built-in Functions</a:t>
            </a:r>
          </a:p>
        </p:txBody>
      </p:sp>
      <p:sp>
        <p:nvSpPr>
          <p:cNvPr id="3" name="Content Placeholder 2">
            <a:extLst>
              <a:ext uri="{FF2B5EF4-FFF2-40B4-BE49-F238E27FC236}">
                <a16:creationId xmlns:a16="http://schemas.microsoft.com/office/drawing/2014/main" id="{78EB0C8D-68C5-4DD0-AFD2-A7B1CC0082D4}"/>
              </a:ext>
            </a:extLst>
          </p:cNvPr>
          <p:cNvSpPr>
            <a:spLocks noGrp="1"/>
          </p:cNvSpPr>
          <p:nvPr>
            <p:ph sz="half" idx="1"/>
          </p:nvPr>
        </p:nvSpPr>
        <p:spPr>
          <a:xfrm>
            <a:off x="457200" y="1536192"/>
            <a:ext cx="3657600" cy="5321808"/>
          </a:xfrm>
        </p:spPr>
        <p:txBody>
          <a:bodyPr>
            <a:normAutofit fontScale="47500" lnSpcReduction="20000"/>
          </a:bodyPr>
          <a:lstStyle/>
          <a:p>
            <a:r>
              <a:rPr lang="en-US" dirty="0" err="1"/>
              <a:t>button_a</a:t>
            </a:r>
            <a:r>
              <a:rPr lang="en-US" dirty="0"/>
              <a:t> and </a:t>
            </a:r>
            <a:r>
              <a:rPr lang="en-US" dirty="0" err="1"/>
              <a:t>button_b</a:t>
            </a:r>
            <a:endParaRPr lang="en-US" dirty="0"/>
          </a:p>
          <a:p>
            <a:pPr lvl="1"/>
            <a:r>
              <a:rPr lang="en-US" dirty="0"/>
              <a:t>.</a:t>
            </a:r>
            <a:r>
              <a:rPr lang="en-US" dirty="0" err="1"/>
              <a:t>is_pressed</a:t>
            </a:r>
            <a:r>
              <a:rPr lang="en-US" dirty="0"/>
              <a:t>()</a:t>
            </a:r>
          </a:p>
          <a:p>
            <a:pPr lvl="1"/>
            <a:r>
              <a:rPr lang="en-US" dirty="0"/>
              <a:t>.</a:t>
            </a:r>
            <a:r>
              <a:rPr lang="en-US" dirty="0" err="1"/>
              <a:t>was_pressed</a:t>
            </a:r>
            <a:r>
              <a:rPr lang="en-US" dirty="0"/>
              <a:t>()</a:t>
            </a:r>
          </a:p>
          <a:p>
            <a:pPr lvl="1"/>
            <a:r>
              <a:rPr lang="en-US" dirty="0"/>
              <a:t>.</a:t>
            </a:r>
            <a:r>
              <a:rPr lang="en-US" dirty="0" err="1"/>
              <a:t>get_presses</a:t>
            </a:r>
            <a:r>
              <a:rPr lang="en-US" dirty="0"/>
              <a:t>()</a:t>
            </a:r>
          </a:p>
          <a:p>
            <a:pPr lvl="1"/>
            <a:r>
              <a:rPr lang="en-US" dirty="0"/>
              <a:t>.</a:t>
            </a:r>
            <a:r>
              <a:rPr lang="en-US" dirty="0" err="1"/>
              <a:t>reset_presses</a:t>
            </a:r>
            <a:r>
              <a:rPr lang="en-US" dirty="0"/>
              <a:t>()</a:t>
            </a:r>
          </a:p>
          <a:p>
            <a:pPr lvl="1"/>
            <a:endParaRPr lang="en-US" dirty="0"/>
          </a:p>
          <a:p>
            <a:r>
              <a:rPr lang="en-US" dirty="0"/>
              <a:t>display</a:t>
            </a:r>
          </a:p>
          <a:p>
            <a:pPr lvl="1"/>
            <a:r>
              <a:rPr lang="en-US" dirty="0"/>
              <a:t>.scroll(string, delay=400)</a:t>
            </a:r>
          </a:p>
          <a:p>
            <a:pPr lvl="1"/>
            <a:r>
              <a:rPr lang="en-US" dirty="0"/>
              <a:t>.show(image, delay=0, wait=True, loop=False, clear=False)</a:t>
            </a:r>
          </a:p>
          <a:p>
            <a:pPr lvl="1"/>
            <a:r>
              <a:rPr lang="en-US" dirty="0"/>
              <a:t>.show(</a:t>
            </a:r>
            <a:r>
              <a:rPr lang="en-US" dirty="0" err="1"/>
              <a:t>iterable</a:t>
            </a:r>
            <a:r>
              <a:rPr lang="en-US" dirty="0"/>
              <a:t>, delay=400, wait=True, loop=False, clear=False)</a:t>
            </a:r>
          </a:p>
          <a:p>
            <a:pPr lvl="1"/>
            <a:r>
              <a:rPr lang="en-US" dirty="0"/>
              <a:t>.</a:t>
            </a:r>
            <a:r>
              <a:rPr lang="en-US" dirty="0" err="1"/>
              <a:t>set_pixel</a:t>
            </a:r>
            <a:r>
              <a:rPr lang="en-US" dirty="0"/>
              <a:t>(x, y, brightness)</a:t>
            </a:r>
          </a:p>
          <a:p>
            <a:pPr lvl="1"/>
            <a:r>
              <a:rPr lang="en-US" dirty="0"/>
              <a:t>.clear()</a:t>
            </a:r>
          </a:p>
          <a:p>
            <a:pPr lvl="1"/>
            <a:r>
              <a:rPr lang="en-US" dirty="0"/>
              <a:t>brightness = </a:t>
            </a:r>
            <a:r>
              <a:rPr lang="en-US" dirty="0" err="1"/>
              <a:t>display.get_pixel</a:t>
            </a:r>
            <a:r>
              <a:rPr lang="en-US" dirty="0"/>
              <a:t>(x, y)</a:t>
            </a:r>
          </a:p>
          <a:p>
            <a:pPr lvl="1"/>
            <a:endParaRPr lang="en-US" dirty="0"/>
          </a:p>
          <a:p>
            <a:r>
              <a:rPr lang="en-US" dirty="0"/>
              <a:t>pin0..20 (not 17 or 18)</a:t>
            </a:r>
          </a:p>
          <a:p>
            <a:pPr lvl="1"/>
            <a:r>
              <a:rPr lang="en-US" dirty="0"/>
              <a:t>.</a:t>
            </a:r>
            <a:r>
              <a:rPr lang="en-US" dirty="0" err="1"/>
              <a:t>write_digital</a:t>
            </a:r>
            <a:r>
              <a:rPr lang="en-US" dirty="0"/>
              <a:t>(value)</a:t>
            </a:r>
          </a:p>
          <a:p>
            <a:pPr lvl="1"/>
            <a:r>
              <a:rPr lang="en-US" dirty="0"/>
              <a:t>.</a:t>
            </a:r>
            <a:r>
              <a:rPr lang="en-US" dirty="0" err="1"/>
              <a:t>write_analog</a:t>
            </a:r>
            <a:r>
              <a:rPr lang="en-US" dirty="0"/>
              <a:t>(value) # 0..1023</a:t>
            </a:r>
          </a:p>
          <a:p>
            <a:pPr lvl="1"/>
            <a:r>
              <a:rPr lang="en-US" dirty="0"/>
              <a:t>.</a:t>
            </a:r>
            <a:r>
              <a:rPr lang="en-US" dirty="0" err="1"/>
              <a:t>set_analog_period</a:t>
            </a:r>
            <a:r>
              <a:rPr lang="en-US" dirty="0"/>
              <a:t>(int)</a:t>
            </a:r>
          </a:p>
          <a:p>
            <a:pPr lvl="1"/>
            <a:r>
              <a:rPr lang="en-US" dirty="0"/>
              <a:t>.</a:t>
            </a:r>
            <a:r>
              <a:rPr lang="en-US" dirty="0" err="1"/>
              <a:t>set_analog_period_microseconds</a:t>
            </a:r>
            <a:r>
              <a:rPr lang="en-US" dirty="0"/>
              <a:t>(int)</a:t>
            </a:r>
          </a:p>
          <a:p>
            <a:pPr lvl="1"/>
            <a:r>
              <a:rPr lang="en-US" dirty="0"/>
              <a:t>.</a:t>
            </a:r>
            <a:r>
              <a:rPr lang="en-US" dirty="0" err="1"/>
              <a:t>is_touched</a:t>
            </a:r>
            <a:r>
              <a:rPr lang="en-US" dirty="0"/>
              <a:t>()</a:t>
            </a:r>
          </a:p>
          <a:p>
            <a:pPr lvl="1"/>
            <a:r>
              <a:rPr lang="en-US" dirty="0"/>
              <a:t>value = </a:t>
            </a:r>
            <a:r>
              <a:rPr lang="en-US" dirty="0" err="1"/>
              <a:t>pinX.read_analog</a:t>
            </a:r>
            <a:r>
              <a:rPr lang="en-US" dirty="0"/>
              <a:t>()</a:t>
            </a:r>
          </a:p>
          <a:p>
            <a:pPr lvl="1"/>
            <a:r>
              <a:rPr lang="en-US" dirty="0"/>
              <a:t>value = </a:t>
            </a:r>
            <a:r>
              <a:rPr lang="en-US" dirty="0" err="1"/>
              <a:t>pinX.read_digital</a:t>
            </a:r>
            <a:r>
              <a:rPr lang="en-US" dirty="0"/>
              <a:t>()</a:t>
            </a:r>
          </a:p>
          <a:p>
            <a:pPr lvl="1"/>
            <a:endParaRPr lang="en-US" dirty="0"/>
          </a:p>
          <a:p>
            <a:r>
              <a:rPr lang="en-US" dirty="0"/>
              <a:t>temperature </a:t>
            </a:r>
          </a:p>
          <a:p>
            <a:pPr lvl="1"/>
            <a:r>
              <a:rPr lang="en-US" dirty="0"/>
              <a:t>temperature()</a:t>
            </a:r>
          </a:p>
        </p:txBody>
      </p:sp>
      <p:sp>
        <p:nvSpPr>
          <p:cNvPr id="7" name="Content Placeholder 6">
            <a:extLst>
              <a:ext uri="{FF2B5EF4-FFF2-40B4-BE49-F238E27FC236}">
                <a16:creationId xmlns:a16="http://schemas.microsoft.com/office/drawing/2014/main" id="{B4C1E642-8CEB-4257-AD10-E383C71C3F7F}"/>
              </a:ext>
            </a:extLst>
          </p:cNvPr>
          <p:cNvSpPr>
            <a:spLocks noGrp="1"/>
          </p:cNvSpPr>
          <p:nvPr>
            <p:ph sz="half" idx="2"/>
          </p:nvPr>
        </p:nvSpPr>
        <p:spPr>
          <a:xfrm>
            <a:off x="4419600" y="1536192"/>
            <a:ext cx="3657600" cy="5321808"/>
          </a:xfrm>
        </p:spPr>
        <p:txBody>
          <a:bodyPr>
            <a:normAutofit fontScale="47500" lnSpcReduction="20000"/>
          </a:bodyPr>
          <a:lstStyle/>
          <a:p>
            <a:r>
              <a:rPr lang="en-US" dirty="0"/>
              <a:t>image = Image('90009:09090:00900:09090:90009:')</a:t>
            </a:r>
          </a:p>
          <a:p>
            <a:pPr lvl="1"/>
            <a:r>
              <a:rPr lang="en-US" dirty="0"/>
              <a:t>.width()</a:t>
            </a:r>
          </a:p>
          <a:p>
            <a:pPr lvl="1"/>
            <a:r>
              <a:rPr lang="en-US" dirty="0"/>
              <a:t>.height()</a:t>
            </a:r>
          </a:p>
          <a:p>
            <a:pPr lvl="1"/>
            <a:r>
              <a:rPr lang="en-US" dirty="0"/>
              <a:t>.</a:t>
            </a:r>
            <a:r>
              <a:rPr lang="en-US" dirty="0" err="1"/>
              <a:t>set_pixel</a:t>
            </a:r>
            <a:r>
              <a:rPr lang="en-US" dirty="0"/>
              <a:t>(x, y, value)</a:t>
            </a:r>
          </a:p>
          <a:p>
            <a:pPr lvl="1"/>
            <a:r>
              <a:rPr lang="en-US" dirty="0"/>
              <a:t>.brightness = </a:t>
            </a:r>
            <a:r>
              <a:rPr lang="en-US" dirty="0" err="1"/>
              <a:t>get_pixel</a:t>
            </a:r>
            <a:r>
              <a:rPr lang="en-US" dirty="0"/>
              <a:t>(x, y)</a:t>
            </a:r>
          </a:p>
          <a:p>
            <a:pPr lvl="1"/>
            <a:r>
              <a:rPr lang="en-US" dirty="0"/>
              <a:t>.</a:t>
            </a:r>
            <a:r>
              <a:rPr lang="en-US" dirty="0" err="1"/>
              <a:t>shift_left</a:t>
            </a:r>
            <a:r>
              <a:rPr lang="en-US" dirty="0"/>
              <a:t>(n)</a:t>
            </a:r>
          </a:p>
          <a:p>
            <a:pPr lvl="1"/>
            <a:r>
              <a:rPr lang="en-US" dirty="0"/>
              <a:t>.</a:t>
            </a:r>
            <a:r>
              <a:rPr lang="en-US" dirty="0" err="1"/>
              <a:t>shift_right</a:t>
            </a:r>
            <a:r>
              <a:rPr lang="en-US" dirty="0"/>
              <a:t>(n)</a:t>
            </a:r>
          </a:p>
          <a:p>
            <a:pPr lvl="1"/>
            <a:r>
              <a:rPr lang="en-US" dirty="0"/>
              <a:t>.</a:t>
            </a:r>
            <a:r>
              <a:rPr lang="en-US" dirty="0" err="1"/>
              <a:t>shift_up</a:t>
            </a:r>
            <a:r>
              <a:rPr lang="en-US" dirty="0"/>
              <a:t>(n)</a:t>
            </a:r>
          </a:p>
          <a:p>
            <a:pPr lvl="1"/>
            <a:r>
              <a:rPr lang="en-US" dirty="0"/>
              <a:t>.</a:t>
            </a:r>
            <a:r>
              <a:rPr lang="en-US" dirty="0" err="1"/>
              <a:t>shift_down</a:t>
            </a:r>
            <a:r>
              <a:rPr lang="en-US" dirty="0"/>
              <a:t>(n)</a:t>
            </a:r>
          </a:p>
          <a:p>
            <a:pPr lvl="1"/>
            <a:endParaRPr lang="en-US" dirty="0"/>
          </a:p>
          <a:p>
            <a:r>
              <a:rPr lang="en-US" dirty="0"/>
              <a:t>accelerometer</a:t>
            </a:r>
          </a:p>
          <a:p>
            <a:pPr lvl="1"/>
            <a:r>
              <a:rPr lang="en-US" dirty="0"/>
              <a:t>.</a:t>
            </a:r>
            <a:r>
              <a:rPr lang="en-US" dirty="0" err="1"/>
              <a:t>get_x</a:t>
            </a:r>
            <a:r>
              <a:rPr lang="en-US" dirty="0"/>
              <a:t>()</a:t>
            </a:r>
          </a:p>
          <a:p>
            <a:pPr lvl="1"/>
            <a:r>
              <a:rPr lang="en-US" dirty="0"/>
              <a:t>.</a:t>
            </a:r>
            <a:r>
              <a:rPr lang="en-US" dirty="0" err="1"/>
              <a:t>get_y</a:t>
            </a:r>
            <a:r>
              <a:rPr lang="en-US" dirty="0"/>
              <a:t>()</a:t>
            </a:r>
          </a:p>
          <a:p>
            <a:pPr lvl="1"/>
            <a:r>
              <a:rPr lang="en-US" dirty="0"/>
              <a:t>.</a:t>
            </a:r>
            <a:r>
              <a:rPr lang="en-US" dirty="0" err="1"/>
              <a:t>get_z</a:t>
            </a:r>
            <a:r>
              <a:rPr lang="en-US" dirty="0"/>
              <a:t>()</a:t>
            </a:r>
          </a:p>
          <a:p>
            <a:pPr lvl="1"/>
            <a:r>
              <a:rPr lang="en-US" dirty="0"/>
              <a:t>.</a:t>
            </a:r>
            <a:r>
              <a:rPr lang="en-US" dirty="0" err="1"/>
              <a:t>get_values</a:t>
            </a:r>
            <a:r>
              <a:rPr lang="en-US" dirty="0"/>
              <a:t>()</a:t>
            </a:r>
          </a:p>
          <a:p>
            <a:pPr lvl="1"/>
            <a:r>
              <a:rPr lang="en-US" dirty="0"/>
              <a:t>.</a:t>
            </a:r>
            <a:r>
              <a:rPr lang="en-US" dirty="0" err="1"/>
              <a:t>current_gesture</a:t>
            </a:r>
            <a:r>
              <a:rPr lang="en-US" dirty="0"/>
              <a:t>()</a:t>
            </a:r>
          </a:p>
          <a:p>
            <a:pPr lvl="1"/>
            <a:r>
              <a:rPr lang="en-US" dirty="0"/>
              <a:t>.</a:t>
            </a:r>
            <a:r>
              <a:rPr lang="en-US" dirty="0" err="1"/>
              <a:t>is_gesture</a:t>
            </a:r>
            <a:r>
              <a:rPr lang="en-US" dirty="0"/>
              <a:t>(“name”)</a:t>
            </a:r>
          </a:p>
          <a:p>
            <a:pPr lvl="1"/>
            <a:r>
              <a:rPr lang="en-US" dirty="0"/>
              <a:t>.</a:t>
            </a:r>
            <a:r>
              <a:rPr lang="en-US" dirty="0" err="1"/>
              <a:t>was_gesture</a:t>
            </a:r>
            <a:r>
              <a:rPr lang="en-US" dirty="0"/>
              <a:t>(“name”)</a:t>
            </a:r>
          </a:p>
          <a:p>
            <a:pPr lvl="1"/>
            <a:r>
              <a:rPr lang="en-US" dirty="0"/>
              <a:t>.</a:t>
            </a:r>
            <a:r>
              <a:rPr lang="en-US" dirty="0" err="1"/>
              <a:t>get_gestures</a:t>
            </a:r>
            <a:r>
              <a:rPr lang="en-US" dirty="0"/>
              <a:t>()</a:t>
            </a:r>
          </a:p>
          <a:p>
            <a:pPr lvl="1"/>
            <a:r>
              <a:rPr lang="en-US" dirty="0"/>
              <a:t>.</a:t>
            </a:r>
            <a:r>
              <a:rPr lang="en-US" dirty="0" err="1"/>
              <a:t>reset_gestures</a:t>
            </a:r>
            <a:r>
              <a:rPr lang="en-US" dirty="0"/>
              <a:t>()</a:t>
            </a:r>
          </a:p>
          <a:p>
            <a:pPr lvl="1"/>
            <a:r>
              <a:rPr lang="en-US" dirty="0"/>
              <a:t>Gestures: up, down, left, right, face up, face down, freefall, 3g, 6g, 8g, shake</a:t>
            </a:r>
          </a:p>
          <a:p>
            <a:pPr lvl="1"/>
            <a:endParaRPr lang="en-US" dirty="0"/>
          </a:p>
          <a:p>
            <a:r>
              <a:rPr lang="en-US" dirty="0"/>
              <a:t>compass</a:t>
            </a:r>
          </a:p>
          <a:p>
            <a:pPr lvl="1"/>
            <a:r>
              <a:rPr lang="en-US" dirty="0"/>
              <a:t>.calibrate()</a:t>
            </a:r>
          </a:p>
          <a:p>
            <a:pPr lvl="1"/>
            <a:r>
              <a:rPr lang="en-US" dirty="0"/>
              <a:t>.heading()</a:t>
            </a:r>
          </a:p>
          <a:p>
            <a:pPr lvl="1"/>
            <a:r>
              <a:rPr lang="en-US" dirty="0"/>
              <a:t>.</a:t>
            </a:r>
            <a:r>
              <a:rPr lang="en-US" dirty="0" err="1"/>
              <a:t>get_field_strength</a:t>
            </a:r>
            <a:r>
              <a:rPr lang="en-US" dirty="0"/>
              <a:t>()</a:t>
            </a:r>
          </a:p>
          <a:p>
            <a:pPr lvl="1"/>
            <a:r>
              <a:rPr lang="en-US" dirty="0"/>
              <a:t>.</a:t>
            </a:r>
            <a:r>
              <a:rPr lang="en-US" dirty="0" err="1"/>
              <a:t>is_calibrated</a:t>
            </a:r>
            <a:r>
              <a:rPr lang="en-US" dirty="0"/>
              <a:t>()</a:t>
            </a:r>
          </a:p>
          <a:p>
            <a:pPr lvl="1"/>
            <a:r>
              <a:rPr lang="en-US" dirty="0"/>
              <a:t>.</a:t>
            </a:r>
            <a:r>
              <a:rPr lang="en-US" dirty="0" err="1"/>
              <a:t>clear_calibration</a:t>
            </a:r>
            <a:r>
              <a:rPr lang="en-US" dirty="0"/>
              <a:t>()</a:t>
            </a:r>
          </a:p>
        </p:txBody>
      </p:sp>
      <p:sp>
        <p:nvSpPr>
          <p:cNvPr id="21" name="TextBox 20">
            <a:extLst>
              <a:ext uri="{FF2B5EF4-FFF2-40B4-BE49-F238E27FC236}">
                <a16:creationId xmlns:a16="http://schemas.microsoft.com/office/drawing/2014/main" id="{1EAB42CB-9BAD-4C9D-8320-CB53A00E0154}"/>
              </a:ext>
            </a:extLst>
          </p:cNvPr>
          <p:cNvSpPr txBox="1"/>
          <p:nvPr/>
        </p:nvSpPr>
        <p:spPr>
          <a:xfrm>
            <a:off x="1828800" y="182880"/>
            <a:ext cx="4834706" cy="369332"/>
          </a:xfrm>
          <a:prstGeom prst="rect">
            <a:avLst/>
          </a:prstGeom>
          <a:noFill/>
        </p:spPr>
        <p:txBody>
          <a:bodyPr wrap="square" rtlCol="0">
            <a:spAutoFit/>
          </a:bodyPr>
          <a:lstStyle/>
          <a:p>
            <a:r>
              <a:rPr lang="en-US" dirty="0"/>
              <a:t>See “microbit-quick-reference.pdf on the LMS</a:t>
            </a:r>
          </a:p>
        </p:txBody>
      </p:sp>
    </p:spTree>
    <p:extLst>
      <p:ext uri="{BB962C8B-B14F-4D97-AF65-F5344CB8AC3E}">
        <p14:creationId xmlns:p14="http://schemas.microsoft.com/office/powerpoint/2010/main" val="109588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Exercises</a:t>
            </a:r>
          </a:p>
        </p:txBody>
      </p:sp>
      <p:sp>
        <p:nvSpPr>
          <p:cNvPr id="8" name="Subtitle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3908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71D6D5-8715-4784-8B5F-FEFE5DA38B3C}"/>
              </a:ext>
            </a:extLst>
          </p:cNvPr>
          <p:cNvSpPr>
            <a:spLocks noGrp="1"/>
          </p:cNvSpPr>
          <p:nvPr>
            <p:ph type="title"/>
          </p:nvPr>
        </p:nvSpPr>
        <p:spPr/>
        <p:txBody>
          <a:bodyPr/>
          <a:lstStyle/>
          <a:p>
            <a:r>
              <a:rPr lang="en-US" dirty="0"/>
              <a:t>Button Inputs</a:t>
            </a:r>
          </a:p>
        </p:txBody>
      </p:sp>
      <p:sp>
        <p:nvSpPr>
          <p:cNvPr id="5" name="Content Placeholder 4">
            <a:extLst>
              <a:ext uri="{FF2B5EF4-FFF2-40B4-BE49-F238E27FC236}">
                <a16:creationId xmlns:a16="http://schemas.microsoft.com/office/drawing/2014/main" id="{EC77403C-724B-4869-8B57-DFFDC27EFF7F}"/>
              </a:ext>
            </a:extLst>
          </p:cNvPr>
          <p:cNvSpPr>
            <a:spLocks noGrp="1"/>
          </p:cNvSpPr>
          <p:nvPr>
            <p:ph idx="1"/>
          </p:nvPr>
        </p:nvSpPr>
        <p:spPr/>
        <p:txBody>
          <a:bodyPr>
            <a:normAutofit/>
          </a:bodyPr>
          <a:lstStyle/>
          <a:p>
            <a:r>
              <a:rPr lang="en-US" dirty="0"/>
              <a:t>Button functions are Boolean functions, i.e. they will return </a:t>
            </a:r>
            <a:r>
              <a:rPr lang="en-US" dirty="0">
                <a:latin typeface="Courier"/>
              </a:rPr>
              <a:t>True</a:t>
            </a:r>
            <a:r>
              <a:rPr lang="en-US" dirty="0"/>
              <a:t> or </a:t>
            </a:r>
            <a:r>
              <a:rPr lang="en-US" dirty="0">
                <a:latin typeface="Courier"/>
              </a:rPr>
              <a:t>False</a:t>
            </a:r>
            <a:r>
              <a:rPr lang="en-US" dirty="0"/>
              <a:t>:</a:t>
            </a:r>
          </a:p>
          <a:p>
            <a:pPr lvl="1"/>
            <a:r>
              <a:rPr lang="en-US" dirty="0" err="1">
                <a:latin typeface="Courier"/>
              </a:rPr>
              <a:t>button_a.is_pressed</a:t>
            </a:r>
            <a:r>
              <a:rPr lang="en-US" dirty="0">
                <a:latin typeface="Courier"/>
              </a:rPr>
              <a:t>()</a:t>
            </a:r>
          </a:p>
          <a:p>
            <a:pPr lvl="1"/>
            <a:r>
              <a:rPr lang="en-US" dirty="0" err="1">
                <a:latin typeface="Courier"/>
              </a:rPr>
              <a:t>button_b.is_pressed</a:t>
            </a:r>
            <a:r>
              <a:rPr lang="en-US" dirty="0">
                <a:latin typeface="Courier"/>
              </a:rPr>
              <a:t>()</a:t>
            </a:r>
          </a:p>
          <a:p>
            <a:r>
              <a:rPr lang="en-US" dirty="0"/>
              <a:t>If you’re pressing the button it returns True, otherwise it returns False</a:t>
            </a:r>
          </a:p>
          <a:p>
            <a:pPr lvl="1"/>
            <a:r>
              <a:rPr lang="en-US" dirty="0"/>
              <a:t>e.g. -&gt; </a:t>
            </a:r>
            <a:r>
              <a:rPr lang="en-US" dirty="0">
                <a:hlinkClick r:id="rId2"/>
              </a:rPr>
              <a:t>https://microbit-micropython.readthedocs.io/en/latest/tutorials/buttons.html#handling-an-event</a:t>
            </a:r>
            <a:endParaRPr lang="en-US" dirty="0"/>
          </a:p>
        </p:txBody>
      </p:sp>
      <p:sp>
        <p:nvSpPr>
          <p:cNvPr id="6" name="Rectangle 5">
            <a:extLst>
              <a:ext uri="{FF2B5EF4-FFF2-40B4-BE49-F238E27FC236}">
                <a16:creationId xmlns:a16="http://schemas.microsoft.com/office/drawing/2014/main" id="{F62D3EAC-57BF-4488-A385-D6831C21B9FE}"/>
              </a:ext>
            </a:extLst>
          </p:cNvPr>
          <p:cNvSpPr/>
          <p:nvPr/>
        </p:nvSpPr>
        <p:spPr>
          <a:xfrm>
            <a:off x="3048000" y="4611231"/>
            <a:ext cx="4038600" cy="2246769"/>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dirty="0"/>
              <a:t>from </a:t>
            </a:r>
            <a:r>
              <a:rPr lang="en-US" sz="2000" dirty="0" err="1"/>
              <a:t>microbit</a:t>
            </a:r>
            <a:r>
              <a:rPr lang="en-US" sz="2000" dirty="0"/>
              <a:t> import *</a:t>
            </a:r>
          </a:p>
          <a:p>
            <a:endParaRPr lang="en-US" sz="2000" dirty="0"/>
          </a:p>
          <a:p>
            <a:r>
              <a:rPr lang="en-US" sz="2000" dirty="0"/>
              <a:t>while True:</a:t>
            </a:r>
          </a:p>
          <a:p>
            <a:r>
              <a:rPr lang="en-US" sz="2000" dirty="0"/>
              <a:t>    if </a:t>
            </a:r>
            <a:r>
              <a:rPr lang="en-US" sz="2000" dirty="0" err="1"/>
              <a:t>button_a.is_pressed</a:t>
            </a:r>
            <a:r>
              <a:rPr lang="en-US" sz="2000" dirty="0"/>
              <a:t>():</a:t>
            </a:r>
          </a:p>
          <a:p>
            <a:r>
              <a:rPr lang="en-US" sz="2000" dirty="0"/>
              <a:t>        </a:t>
            </a:r>
            <a:r>
              <a:rPr lang="en-US" sz="2000" dirty="0" err="1"/>
              <a:t>display.show</a:t>
            </a:r>
            <a:r>
              <a:rPr lang="en-US" sz="2000" dirty="0"/>
              <a:t>(</a:t>
            </a:r>
            <a:r>
              <a:rPr lang="en-US" sz="2000" dirty="0" err="1"/>
              <a:t>Image.HAPPY</a:t>
            </a:r>
            <a:r>
              <a:rPr lang="en-US" sz="2000" dirty="0"/>
              <a:t>)</a:t>
            </a:r>
          </a:p>
          <a:p>
            <a:r>
              <a:rPr lang="en-US" sz="2000" dirty="0"/>
              <a:t>    </a:t>
            </a:r>
            <a:r>
              <a:rPr lang="en-US" sz="2000" dirty="0" err="1"/>
              <a:t>elif</a:t>
            </a:r>
            <a:r>
              <a:rPr lang="en-US" sz="2000" dirty="0"/>
              <a:t> </a:t>
            </a:r>
            <a:r>
              <a:rPr lang="en-US" sz="2000" dirty="0" err="1"/>
              <a:t>button_b.is_pressed</a:t>
            </a:r>
            <a:r>
              <a:rPr lang="en-US" sz="2000" dirty="0"/>
              <a:t>():</a:t>
            </a:r>
          </a:p>
          <a:p>
            <a:r>
              <a:rPr lang="en-US" sz="2000" dirty="0"/>
              <a:t>        </a:t>
            </a:r>
            <a:r>
              <a:rPr lang="en-US" sz="2000" dirty="0" err="1"/>
              <a:t>display.show</a:t>
            </a:r>
            <a:r>
              <a:rPr lang="en-US" sz="2000" dirty="0"/>
              <a:t>(</a:t>
            </a:r>
            <a:r>
              <a:rPr lang="en-US" sz="2000" dirty="0" err="1"/>
              <a:t>Image.SAD</a:t>
            </a:r>
            <a:r>
              <a:rPr lang="en-US" sz="2000" dirty="0"/>
              <a:t>)</a:t>
            </a:r>
          </a:p>
        </p:txBody>
      </p:sp>
    </p:spTree>
    <p:extLst>
      <p:ext uri="{BB962C8B-B14F-4D97-AF65-F5344CB8AC3E}">
        <p14:creationId xmlns:p14="http://schemas.microsoft.com/office/powerpoint/2010/main" val="74960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37B5-4F84-46CC-926F-E8B071DDFBAF}"/>
              </a:ext>
            </a:extLst>
          </p:cNvPr>
          <p:cNvSpPr>
            <a:spLocks noGrp="1"/>
          </p:cNvSpPr>
          <p:nvPr>
            <p:ph type="title"/>
          </p:nvPr>
        </p:nvSpPr>
        <p:spPr/>
        <p:txBody>
          <a:bodyPr/>
          <a:lstStyle/>
          <a:p>
            <a:r>
              <a:rPr lang="en-US" dirty="0"/>
              <a:t>Touch Inputs</a:t>
            </a:r>
          </a:p>
        </p:txBody>
      </p:sp>
      <p:sp>
        <p:nvSpPr>
          <p:cNvPr id="3" name="Content Placeholder 2">
            <a:extLst>
              <a:ext uri="{FF2B5EF4-FFF2-40B4-BE49-F238E27FC236}">
                <a16:creationId xmlns:a16="http://schemas.microsoft.com/office/drawing/2014/main" id="{A1DFED7B-FB0A-4D7B-9BCC-5CDDAA02EC9C}"/>
              </a:ext>
            </a:extLst>
          </p:cNvPr>
          <p:cNvSpPr>
            <a:spLocks noGrp="1"/>
          </p:cNvSpPr>
          <p:nvPr>
            <p:ph idx="1"/>
          </p:nvPr>
        </p:nvSpPr>
        <p:spPr/>
        <p:txBody>
          <a:bodyPr/>
          <a:lstStyle/>
          <a:p>
            <a:r>
              <a:rPr lang="en-US" dirty="0"/>
              <a:t>The numbered pins on your BBC </a:t>
            </a:r>
            <a:r>
              <a:rPr lang="en-US" dirty="0" err="1"/>
              <a:t>micro:bit</a:t>
            </a:r>
            <a:r>
              <a:rPr lang="en-US" dirty="0"/>
              <a:t> can detect when you touch one of them with your finger </a:t>
            </a:r>
          </a:p>
          <a:p>
            <a:pPr lvl="1"/>
            <a:r>
              <a:rPr lang="en-US" dirty="0"/>
              <a:t>You must touch the GND with one hand and touch the numbered pin with the other</a:t>
            </a:r>
          </a:p>
          <a:p>
            <a:r>
              <a:rPr lang="en-US" dirty="0"/>
              <a:t>Each pin serves as a touch input and its state can be read the </a:t>
            </a:r>
            <a:r>
              <a:rPr lang="en-US" dirty="0" err="1"/>
              <a:t>is_touched</a:t>
            </a:r>
            <a:r>
              <a:rPr lang="en-US" dirty="0"/>
              <a:t>() function, e.g. for pin0:</a:t>
            </a:r>
          </a:p>
          <a:p>
            <a:endParaRPr lang="en-US" dirty="0"/>
          </a:p>
          <a:p>
            <a:pPr marL="411480" lvl="1" indent="0">
              <a:buNone/>
            </a:pPr>
            <a:r>
              <a:rPr lang="en-US" dirty="0">
                <a:latin typeface="Courier"/>
              </a:rPr>
              <a:t>pin0.is_touched()</a:t>
            </a:r>
          </a:p>
          <a:p>
            <a:pPr marL="411480" lvl="1" indent="0">
              <a:buNone/>
            </a:pPr>
            <a:endParaRPr lang="en-US" dirty="0"/>
          </a:p>
        </p:txBody>
      </p:sp>
      <p:sp>
        <p:nvSpPr>
          <p:cNvPr id="4" name="Rectangle 3">
            <a:extLst>
              <a:ext uri="{FF2B5EF4-FFF2-40B4-BE49-F238E27FC236}">
                <a16:creationId xmlns:a16="http://schemas.microsoft.com/office/drawing/2014/main" id="{E61C7056-B635-454C-AD5D-9D6E7C872036}"/>
              </a:ext>
            </a:extLst>
          </p:cNvPr>
          <p:cNvSpPr/>
          <p:nvPr/>
        </p:nvSpPr>
        <p:spPr>
          <a:xfrm>
            <a:off x="3886200" y="4028817"/>
            <a:ext cx="4038600" cy="255454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dirty="0"/>
              <a:t>from </a:t>
            </a:r>
            <a:r>
              <a:rPr lang="en-US" sz="2000" dirty="0" err="1"/>
              <a:t>microbit</a:t>
            </a:r>
            <a:r>
              <a:rPr lang="en-US" sz="2000" dirty="0"/>
              <a:t> import *</a:t>
            </a:r>
          </a:p>
          <a:p>
            <a:endParaRPr lang="en-US" sz="2000" dirty="0"/>
          </a:p>
          <a:p>
            <a:r>
              <a:rPr lang="en-US" sz="2000" dirty="0"/>
              <a:t>while True:</a:t>
            </a:r>
          </a:p>
          <a:p>
            <a:r>
              <a:rPr lang="en-US" sz="2000" dirty="0"/>
              <a:t>    if pin0.is_touched():</a:t>
            </a:r>
          </a:p>
          <a:p>
            <a:r>
              <a:rPr lang="en-US" sz="2000" dirty="0"/>
              <a:t>        </a:t>
            </a:r>
            <a:r>
              <a:rPr lang="en-US" sz="2000" dirty="0" err="1"/>
              <a:t>display.show</a:t>
            </a:r>
            <a:r>
              <a:rPr lang="en-US" sz="2000" dirty="0"/>
              <a:t>(</a:t>
            </a:r>
            <a:r>
              <a:rPr lang="en-US" sz="2000" dirty="0" err="1"/>
              <a:t>Image.SURPRISED</a:t>
            </a:r>
            <a:r>
              <a:rPr lang="en-US" sz="2000" dirty="0"/>
              <a:t>)</a:t>
            </a:r>
          </a:p>
          <a:p>
            <a:r>
              <a:rPr lang="en-US" sz="2000" dirty="0"/>
              <a:t>        sleep(2000)</a:t>
            </a:r>
          </a:p>
          <a:p>
            <a:r>
              <a:rPr lang="en-US" sz="2000" dirty="0"/>
              <a:t>    else:</a:t>
            </a:r>
          </a:p>
          <a:p>
            <a:r>
              <a:rPr lang="en-US" sz="2000" dirty="0"/>
              <a:t>        </a:t>
            </a:r>
            <a:r>
              <a:rPr lang="en-US" sz="2000" dirty="0" err="1"/>
              <a:t>display.show</a:t>
            </a:r>
            <a:r>
              <a:rPr lang="en-US" sz="2000" dirty="0"/>
              <a:t>(</a:t>
            </a:r>
            <a:r>
              <a:rPr lang="en-US" sz="2000" dirty="0" err="1"/>
              <a:t>Image.ASLEEP</a:t>
            </a:r>
            <a:r>
              <a:rPr lang="en-US" sz="2000" dirty="0"/>
              <a:t>)</a:t>
            </a:r>
          </a:p>
        </p:txBody>
      </p:sp>
    </p:spTree>
    <p:extLst>
      <p:ext uri="{BB962C8B-B14F-4D97-AF65-F5344CB8AC3E}">
        <p14:creationId xmlns:p14="http://schemas.microsoft.com/office/powerpoint/2010/main" val="1674898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EEC0-C95F-4224-ADA6-AFB2CF4E99F1}"/>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1347F264-FD9E-494D-910F-A8DC2E464252}"/>
              </a:ext>
            </a:extLst>
          </p:cNvPr>
          <p:cNvSpPr>
            <a:spLocks noGrp="1"/>
          </p:cNvSpPr>
          <p:nvPr>
            <p:ph idx="1"/>
          </p:nvPr>
        </p:nvSpPr>
        <p:spPr>
          <a:xfrm>
            <a:off x="457199" y="1600200"/>
            <a:ext cx="4626935" cy="4800600"/>
          </a:xfrm>
        </p:spPr>
        <p:txBody>
          <a:bodyPr/>
          <a:lstStyle/>
          <a:p>
            <a:r>
              <a:rPr lang="en-US" b="1" dirty="0"/>
              <a:t>Exercise: </a:t>
            </a:r>
            <a:r>
              <a:rPr lang="en-US" dirty="0"/>
              <a:t>Read from the temp sensor and scroll the temp on the LEDs when button “A” is pressed</a:t>
            </a:r>
          </a:p>
          <a:p>
            <a:pPr lvl="1"/>
            <a:r>
              <a:rPr lang="en-US" dirty="0"/>
              <a:t>Hint – the </a:t>
            </a:r>
            <a:r>
              <a:rPr lang="en-US" i="1" dirty="0"/>
              <a:t>temperature() </a:t>
            </a:r>
            <a:r>
              <a:rPr lang="en-US" dirty="0"/>
              <a:t>function will give you the current temp</a:t>
            </a:r>
          </a:p>
          <a:p>
            <a:pPr lvl="1"/>
            <a:r>
              <a:rPr lang="en-US" i="1" dirty="0"/>
              <a:t>Bonus – convert the temp from C to F by writing your own function</a:t>
            </a:r>
          </a:p>
          <a:p>
            <a:pPr lvl="2"/>
            <a:endParaRPr lang="en-US" dirty="0"/>
          </a:p>
          <a:p>
            <a:r>
              <a:rPr lang="en-US" b="1" dirty="0"/>
              <a:t>Exercise: </a:t>
            </a:r>
            <a:r>
              <a:rPr lang="en-US" dirty="0"/>
              <a:t>Attach your </a:t>
            </a:r>
            <a:r>
              <a:rPr lang="en-US" dirty="0" err="1"/>
              <a:t>Micro:Bit</a:t>
            </a:r>
            <a:r>
              <a:rPr lang="en-US" dirty="0"/>
              <a:t> to a sensor, e.g. the LED or sound sensor, then have the sensor turn on when you touch pin0 and turn off when you touch pin1</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03E1025D-CB99-4C15-AD0D-47606A11027B}"/>
              </a:ext>
            </a:extLst>
          </p:cNvPr>
          <p:cNvSpPr/>
          <p:nvPr/>
        </p:nvSpPr>
        <p:spPr>
          <a:xfrm>
            <a:off x="5084135" y="1981200"/>
            <a:ext cx="4038600" cy="2862322"/>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dirty="0"/>
              <a:t>from </a:t>
            </a:r>
            <a:r>
              <a:rPr lang="en-US" sz="2000" dirty="0" err="1"/>
              <a:t>microbit</a:t>
            </a:r>
            <a:r>
              <a:rPr lang="en-US" sz="2000" dirty="0"/>
              <a:t> import *</a:t>
            </a:r>
          </a:p>
          <a:p>
            <a:endParaRPr lang="en-US" sz="2000" dirty="0"/>
          </a:p>
          <a:p>
            <a:r>
              <a:rPr lang="en-US" sz="2000" dirty="0"/>
              <a:t>while True:</a:t>
            </a:r>
          </a:p>
          <a:p>
            <a:r>
              <a:rPr lang="en-US" sz="2000" dirty="0"/>
              <a:t>    if </a:t>
            </a:r>
            <a:r>
              <a:rPr lang="en-US" sz="2000" dirty="0" err="1"/>
              <a:t>button_a.is_pressed</a:t>
            </a:r>
            <a:r>
              <a:rPr lang="en-US" sz="2000" dirty="0"/>
              <a:t>():</a:t>
            </a:r>
          </a:p>
          <a:p>
            <a:r>
              <a:rPr lang="en-US" sz="2000" dirty="0"/>
              <a:t>        </a:t>
            </a:r>
            <a:r>
              <a:rPr lang="en-US" sz="2000" dirty="0" err="1"/>
              <a:t>display.show</a:t>
            </a:r>
            <a:r>
              <a:rPr lang="en-US" sz="2000" dirty="0"/>
              <a:t>(</a:t>
            </a:r>
            <a:r>
              <a:rPr lang="en-US" sz="2000" dirty="0" err="1"/>
              <a:t>Image.HAPPY</a:t>
            </a:r>
            <a:r>
              <a:rPr lang="en-US" sz="2000" dirty="0"/>
              <a:t>)</a:t>
            </a:r>
          </a:p>
          <a:p>
            <a:r>
              <a:rPr lang="en-US" sz="2000" dirty="0"/>
              <a:t>    </a:t>
            </a:r>
            <a:r>
              <a:rPr lang="en-US" sz="2000" dirty="0" err="1"/>
              <a:t>elif</a:t>
            </a:r>
            <a:r>
              <a:rPr lang="en-US" sz="2000" dirty="0"/>
              <a:t> </a:t>
            </a:r>
            <a:r>
              <a:rPr lang="en-US" sz="2000" dirty="0" err="1"/>
              <a:t>button_b.is_pressed</a:t>
            </a:r>
            <a:r>
              <a:rPr lang="en-US" sz="2000" dirty="0"/>
              <a:t>():</a:t>
            </a:r>
          </a:p>
          <a:p>
            <a:r>
              <a:rPr lang="en-US" sz="2000" dirty="0"/>
              <a:t>        </a:t>
            </a:r>
            <a:r>
              <a:rPr lang="en-US" sz="2000" dirty="0" err="1"/>
              <a:t>display.show</a:t>
            </a:r>
            <a:r>
              <a:rPr lang="en-US" sz="2000" dirty="0"/>
              <a:t>(</a:t>
            </a:r>
            <a:r>
              <a:rPr lang="en-US" sz="2000" dirty="0" err="1"/>
              <a:t>Image.SAD</a:t>
            </a:r>
            <a:r>
              <a:rPr lang="en-US" sz="2000" dirty="0"/>
              <a:t>)</a:t>
            </a:r>
          </a:p>
          <a:p>
            <a:r>
              <a:rPr lang="en-US" sz="2000" dirty="0"/>
              <a:t>    </a:t>
            </a:r>
            <a:r>
              <a:rPr lang="en-US" sz="2000" dirty="0" err="1"/>
              <a:t>elif</a:t>
            </a:r>
            <a:r>
              <a:rPr lang="en-US" sz="2000" dirty="0"/>
              <a:t> pin0.is_touched():</a:t>
            </a:r>
          </a:p>
          <a:p>
            <a:r>
              <a:rPr lang="en-US" sz="2000" dirty="0"/>
              <a:t>        </a:t>
            </a:r>
            <a:r>
              <a:rPr lang="en-US" sz="2000" dirty="0" err="1"/>
              <a:t>display.show</a:t>
            </a:r>
            <a:r>
              <a:rPr lang="en-US" sz="2000" dirty="0"/>
              <a:t>(</a:t>
            </a:r>
            <a:r>
              <a:rPr lang="en-US" sz="2000" dirty="0" err="1"/>
              <a:t>Image.SURPRISED</a:t>
            </a:r>
            <a:r>
              <a:rPr lang="en-US" sz="2000" dirty="0"/>
              <a:t>)</a:t>
            </a:r>
          </a:p>
        </p:txBody>
      </p:sp>
    </p:spTree>
    <p:extLst>
      <p:ext uri="{BB962C8B-B14F-4D97-AF65-F5344CB8AC3E}">
        <p14:creationId xmlns:p14="http://schemas.microsoft.com/office/powerpoint/2010/main" val="1533102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1DDE-279F-4B74-BAC8-39E2873402AF}"/>
              </a:ext>
            </a:extLst>
          </p:cNvPr>
          <p:cNvSpPr>
            <a:spLocks noGrp="1"/>
          </p:cNvSpPr>
          <p:nvPr>
            <p:ph type="title"/>
          </p:nvPr>
        </p:nvSpPr>
        <p:spPr/>
        <p:txBody>
          <a:bodyPr/>
          <a:lstStyle/>
          <a:p>
            <a:r>
              <a:rPr lang="en-US" dirty="0"/>
              <a:t>Sensors – Analog or Digital?</a:t>
            </a:r>
          </a:p>
        </p:txBody>
      </p:sp>
      <p:sp>
        <p:nvSpPr>
          <p:cNvPr id="3" name="Content Placeholder 2">
            <a:extLst>
              <a:ext uri="{FF2B5EF4-FFF2-40B4-BE49-F238E27FC236}">
                <a16:creationId xmlns:a16="http://schemas.microsoft.com/office/drawing/2014/main" id="{43F63A8E-A077-48C9-BD39-001EED286F1C}"/>
              </a:ext>
            </a:extLst>
          </p:cNvPr>
          <p:cNvSpPr>
            <a:spLocks noGrp="1"/>
          </p:cNvSpPr>
          <p:nvPr>
            <p:ph idx="1"/>
          </p:nvPr>
        </p:nvSpPr>
        <p:spPr>
          <a:xfrm>
            <a:off x="457200" y="1600200"/>
            <a:ext cx="7620000" cy="2940111"/>
          </a:xfrm>
        </p:spPr>
        <p:txBody>
          <a:bodyPr>
            <a:normAutofit/>
          </a:bodyPr>
          <a:lstStyle/>
          <a:p>
            <a:r>
              <a:rPr lang="en-US" dirty="0"/>
              <a:t>Analog signals are </a:t>
            </a:r>
            <a:r>
              <a:rPr lang="en-US" b="1" dirty="0"/>
              <a:t>continuously varying </a:t>
            </a:r>
            <a:r>
              <a:rPr lang="en-US" dirty="0"/>
              <a:t>while digital signals are </a:t>
            </a:r>
            <a:r>
              <a:rPr lang="en-US" b="1" dirty="0"/>
              <a:t>binary (high or low)</a:t>
            </a:r>
          </a:p>
          <a:p>
            <a:pPr lvl="1"/>
            <a:r>
              <a:rPr lang="en-US" dirty="0"/>
              <a:t>Some sensors are </a:t>
            </a:r>
            <a:r>
              <a:rPr lang="en-US" b="1" dirty="0"/>
              <a:t>analog</a:t>
            </a:r>
            <a:r>
              <a:rPr lang="en-US" dirty="0"/>
              <a:t>, some are </a:t>
            </a:r>
            <a:r>
              <a:rPr lang="en-US" b="1" dirty="0"/>
              <a:t>digital</a:t>
            </a:r>
            <a:r>
              <a:rPr lang="en-US" dirty="0"/>
              <a:t> (some can even output both) </a:t>
            </a:r>
          </a:p>
          <a:p>
            <a:pPr lvl="1"/>
            <a:r>
              <a:rPr lang="en-US" dirty="0"/>
              <a:t>Some </a:t>
            </a:r>
            <a:r>
              <a:rPr lang="en-US" b="1" dirty="0"/>
              <a:t>output </a:t>
            </a:r>
            <a:r>
              <a:rPr lang="en-US" dirty="0"/>
              <a:t>data, others received </a:t>
            </a:r>
            <a:r>
              <a:rPr lang="en-US" b="1" dirty="0"/>
              <a:t>input</a:t>
            </a:r>
            <a:r>
              <a:rPr lang="en-US" dirty="0"/>
              <a:t> from our code</a:t>
            </a:r>
          </a:p>
          <a:p>
            <a:r>
              <a:rPr lang="en-US" dirty="0"/>
              <a:t>We need to know which it is to be able to interact with the sensor correctly in our Python code!</a:t>
            </a:r>
          </a:p>
          <a:p>
            <a:pPr lvl="1"/>
            <a:r>
              <a:rPr lang="en-US" dirty="0">
                <a:hlinkClick r:id="rId2"/>
              </a:rPr>
              <a:t>https://microbit-micropython.readthedocs.io/en/latest/pin.html</a:t>
            </a:r>
            <a:r>
              <a:rPr lang="en-US" dirty="0"/>
              <a:t> </a:t>
            </a:r>
          </a:p>
        </p:txBody>
      </p:sp>
      <p:pic>
        <p:nvPicPr>
          <p:cNvPr id="1028" name="Picture 4" descr="Image result for analog vs digital sensor">
            <a:extLst>
              <a:ext uri="{FF2B5EF4-FFF2-40B4-BE49-F238E27FC236}">
                <a16:creationId xmlns:a16="http://schemas.microsoft.com/office/drawing/2014/main" id="{2BD27693-DD84-41B0-B7AA-3012900FE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246" y="4511807"/>
            <a:ext cx="5410200" cy="2303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D75585-5E7D-4AF4-96CA-9AA0819A3FFD}"/>
              </a:ext>
            </a:extLst>
          </p:cNvPr>
          <p:cNvSpPr txBox="1"/>
          <p:nvPr/>
        </p:nvSpPr>
        <p:spPr>
          <a:xfrm>
            <a:off x="256954" y="4540311"/>
            <a:ext cx="2438400"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 DIGITAL PINS</a:t>
            </a:r>
          </a:p>
          <a:p>
            <a:r>
              <a:rPr lang="en-US" sz="2000" dirty="0" err="1"/>
              <a:t>read_digital</a:t>
            </a:r>
            <a:r>
              <a:rPr lang="en-US" sz="2000" dirty="0"/>
              <a:t>()</a:t>
            </a:r>
          </a:p>
          <a:p>
            <a:r>
              <a:rPr lang="en-US" sz="2000" dirty="0" err="1"/>
              <a:t>write_digital</a:t>
            </a:r>
            <a:r>
              <a:rPr lang="en-US" sz="2000" dirty="0"/>
              <a:t>(value)</a:t>
            </a:r>
          </a:p>
          <a:p>
            <a:endParaRPr lang="en-US" sz="2000" dirty="0"/>
          </a:p>
          <a:p>
            <a:r>
              <a:rPr lang="en-US" sz="2000" dirty="0"/>
              <a:t># ANALOG PINS</a:t>
            </a:r>
          </a:p>
          <a:p>
            <a:r>
              <a:rPr lang="en-US" sz="2000" dirty="0" err="1"/>
              <a:t>read_analog</a:t>
            </a:r>
            <a:r>
              <a:rPr lang="en-US" sz="2000" dirty="0"/>
              <a:t>()</a:t>
            </a:r>
          </a:p>
          <a:p>
            <a:r>
              <a:rPr lang="en-US" sz="2000" dirty="0" err="1"/>
              <a:t>write_analog</a:t>
            </a:r>
            <a:r>
              <a:rPr lang="en-US" sz="2000" dirty="0"/>
              <a:t>(value)</a:t>
            </a:r>
          </a:p>
        </p:txBody>
      </p:sp>
    </p:spTree>
    <p:extLst>
      <p:ext uri="{BB962C8B-B14F-4D97-AF65-F5344CB8AC3E}">
        <p14:creationId xmlns:p14="http://schemas.microsoft.com/office/powerpoint/2010/main" val="1061623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BBD1-F7A2-48E7-82BA-92582A09FB8F}"/>
              </a:ext>
            </a:extLst>
          </p:cNvPr>
          <p:cNvSpPr>
            <a:spLocks noGrp="1"/>
          </p:cNvSpPr>
          <p:nvPr>
            <p:ph type="title"/>
          </p:nvPr>
        </p:nvSpPr>
        <p:spPr/>
        <p:txBody>
          <a:bodyPr/>
          <a:lstStyle/>
          <a:p>
            <a:r>
              <a:rPr lang="en-US" dirty="0"/>
              <a:t>Photocell Sensor</a:t>
            </a:r>
          </a:p>
        </p:txBody>
      </p:sp>
      <p:sp>
        <p:nvSpPr>
          <p:cNvPr id="3" name="Content Placeholder 2">
            <a:extLst>
              <a:ext uri="{FF2B5EF4-FFF2-40B4-BE49-F238E27FC236}">
                <a16:creationId xmlns:a16="http://schemas.microsoft.com/office/drawing/2014/main" id="{2AF641F5-1472-4CD1-81F3-DA73B8BEDC3B}"/>
              </a:ext>
            </a:extLst>
          </p:cNvPr>
          <p:cNvSpPr>
            <a:spLocks noGrp="1"/>
          </p:cNvSpPr>
          <p:nvPr>
            <p:ph idx="1"/>
          </p:nvPr>
        </p:nvSpPr>
        <p:spPr/>
        <p:txBody>
          <a:bodyPr>
            <a:normAutofit/>
          </a:bodyPr>
          <a:lstStyle/>
          <a:p>
            <a:r>
              <a:rPr lang="en-US" sz="2400" dirty="0"/>
              <a:t>Read the docs to learn how to connect!</a:t>
            </a:r>
          </a:p>
          <a:p>
            <a:pPr lvl="1"/>
            <a:r>
              <a:rPr lang="en-US" sz="1800" dirty="0">
                <a:hlinkClick r:id="rId2"/>
              </a:rPr>
              <a:t>https://wiki.keyestudio.com/Ks0028_keyestudio_Photocell_Sensor</a:t>
            </a:r>
            <a:endParaRPr lang="en-US" sz="1800" dirty="0"/>
          </a:p>
          <a:p>
            <a:r>
              <a:rPr lang="en-US" sz="2400" dirty="0"/>
              <a:t>Note the specifications:</a:t>
            </a:r>
          </a:p>
          <a:p>
            <a:pPr lvl="1"/>
            <a:r>
              <a:rPr lang="en-US" sz="2400" dirty="0"/>
              <a:t>Interface Type: </a:t>
            </a:r>
            <a:r>
              <a:rPr lang="en-US" sz="2400" b="1" dirty="0">
                <a:solidFill>
                  <a:srgbClr val="FF0000"/>
                </a:solidFill>
              </a:rPr>
              <a:t>analog</a:t>
            </a:r>
          </a:p>
          <a:p>
            <a:pPr lvl="1"/>
            <a:r>
              <a:rPr lang="en-US" sz="2400" dirty="0"/>
              <a:t>Working Voltage: </a:t>
            </a:r>
            <a:r>
              <a:rPr lang="en-US" sz="2400" b="1" dirty="0">
                <a:solidFill>
                  <a:srgbClr val="FF0000"/>
                </a:solidFill>
              </a:rPr>
              <a:t>5V</a:t>
            </a:r>
            <a:endParaRPr lang="en-US" sz="2400" dirty="0"/>
          </a:p>
          <a:p>
            <a:r>
              <a:rPr lang="en-US" sz="2400" dirty="0"/>
              <a:t>For analog devices that output data, we </a:t>
            </a:r>
            <a:r>
              <a:rPr lang="en-US" sz="2400" b="1" dirty="0"/>
              <a:t>READ</a:t>
            </a:r>
            <a:r>
              <a:rPr lang="en-US" sz="2400" dirty="0"/>
              <a:t> the data using the function:</a:t>
            </a:r>
          </a:p>
          <a:p>
            <a:endParaRPr lang="en-US" sz="2400" dirty="0"/>
          </a:p>
          <a:p>
            <a:pPr marL="114300" indent="0">
              <a:buNone/>
            </a:pPr>
            <a:r>
              <a:rPr lang="en-US" sz="2800" dirty="0">
                <a:solidFill>
                  <a:srgbClr val="000000"/>
                </a:solidFill>
                <a:latin typeface="Courier New" panose="02070309020205020404" pitchFamily="49" charset="0"/>
              </a:rPr>
              <a:t>pin0</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read_analog</a:t>
            </a:r>
            <a:r>
              <a:rPr lang="en-US" sz="2800" b="1" dirty="0">
                <a:solidFill>
                  <a:srgbClr val="000080"/>
                </a:solidFill>
                <a:latin typeface="Courier New" panose="02070309020205020404" pitchFamily="49" charset="0"/>
              </a:rPr>
              <a:t>()</a:t>
            </a:r>
            <a:endParaRPr lang="en-US" sz="2800" dirty="0"/>
          </a:p>
          <a:p>
            <a:endParaRPr lang="en-US" sz="2400" dirty="0"/>
          </a:p>
        </p:txBody>
      </p:sp>
      <p:pic>
        <p:nvPicPr>
          <p:cNvPr id="2050" name="Picture 2" descr="Image result for keyestudio photocell sensor">
            <a:extLst>
              <a:ext uri="{FF2B5EF4-FFF2-40B4-BE49-F238E27FC236}">
                <a16:creationId xmlns:a16="http://schemas.microsoft.com/office/drawing/2014/main" id="{88C3D7E5-DD12-49B6-AE81-BA8B5107F8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33" r="20000"/>
          <a:stretch/>
        </p:blipFill>
        <p:spPr bwMode="auto">
          <a:xfrm rot="5400000">
            <a:off x="5926056" y="3418581"/>
            <a:ext cx="233172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43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t>Introduction to Functions</a:t>
            </a:r>
          </a:p>
        </p:txBody>
      </p:sp>
      <p:sp>
        <p:nvSpPr>
          <p:cNvPr id="14338"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BB71969E-4835-4EAC-A62F-2A0E61D8C638}" type="slidenum">
              <a:rPr lang="en-US" smtClean="0">
                <a:ea typeface="ヒラギノ角ゴ Pro W3" charset="-128"/>
              </a:rPr>
              <a:pPr algn="l">
                <a:defRPr/>
              </a:pPr>
              <a:t>3</a:t>
            </a:fld>
            <a:endParaRPr lang="en-US">
              <a:ea typeface="ヒラギノ角ゴ Pro W3" charset="-128"/>
            </a:endParaRPr>
          </a:p>
        </p:txBody>
      </p:sp>
      <p:sp>
        <p:nvSpPr>
          <p:cNvPr id="5" name="Rectangle 3"/>
          <p:cNvSpPr txBox="1">
            <a:spLocks noChangeArrowheads="1"/>
          </p:cNvSpPr>
          <p:nvPr/>
        </p:nvSpPr>
        <p:spPr bwMode="auto">
          <a:xfrm>
            <a:off x="609600" y="1295400"/>
            <a:ext cx="8077200" cy="533400"/>
          </a:xfrm>
          <a:prstGeom prst="rect">
            <a:avLst/>
          </a:prstGeom>
          <a:noFill/>
          <a:ln w="9525">
            <a:noFill/>
            <a:miter lim="800000"/>
            <a:headEnd/>
            <a:tailEnd/>
          </a:ln>
        </p:spPr>
        <p:txBody>
          <a:bodyPr/>
          <a:lstStyle/>
          <a:p>
            <a:pPr marL="53975" lvl="3" indent="1588" eaLnBrk="1" hangingPunct="1">
              <a:spcBef>
                <a:spcPct val="20000"/>
              </a:spcBef>
              <a:buClr>
                <a:srgbClr val="EB9F27"/>
              </a:buClr>
              <a:defRPr/>
            </a:pPr>
            <a:r>
              <a:rPr lang="en-US" sz="2600" kern="0" dirty="0">
                <a:latin typeface="Arial Black" pitchFamily="34" charset="0"/>
              </a:rPr>
              <a:t>Divide and Conquer</a:t>
            </a:r>
          </a:p>
        </p:txBody>
      </p:sp>
      <p:pic>
        <p:nvPicPr>
          <p:cNvPr id="14341" name="Picture 6" descr="fig03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057400"/>
            <a:ext cx="4792663"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4"/>
          <p:cNvSpPr txBox="1">
            <a:spLocks noChangeArrowheads="1"/>
          </p:cNvSpPr>
          <p:nvPr/>
        </p:nvSpPr>
        <p:spPr bwMode="auto">
          <a:xfrm>
            <a:off x="381000" y="3124200"/>
            <a:ext cx="2590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Using functions to divide and conquer a large task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0F09-D853-4936-A78E-7EC019EB4B27}"/>
              </a:ext>
            </a:extLst>
          </p:cNvPr>
          <p:cNvSpPr>
            <a:spLocks noGrp="1"/>
          </p:cNvSpPr>
          <p:nvPr>
            <p:ph type="title"/>
          </p:nvPr>
        </p:nvSpPr>
        <p:spPr/>
        <p:txBody>
          <a:bodyPr/>
          <a:lstStyle/>
          <a:p>
            <a:r>
              <a:rPr lang="en-US" dirty="0"/>
              <a:t>Photocell + Plotter Example</a:t>
            </a:r>
          </a:p>
        </p:txBody>
      </p:sp>
      <p:sp>
        <p:nvSpPr>
          <p:cNvPr id="3" name="Content Placeholder 2">
            <a:extLst>
              <a:ext uri="{FF2B5EF4-FFF2-40B4-BE49-F238E27FC236}">
                <a16:creationId xmlns:a16="http://schemas.microsoft.com/office/drawing/2014/main" id="{1AC3B883-9253-4DFC-BC95-3B885DB111C5}"/>
              </a:ext>
            </a:extLst>
          </p:cNvPr>
          <p:cNvSpPr>
            <a:spLocks noGrp="1"/>
          </p:cNvSpPr>
          <p:nvPr>
            <p:ph idx="1"/>
          </p:nvPr>
        </p:nvSpPr>
        <p:spPr>
          <a:xfrm>
            <a:off x="457200" y="1600200"/>
            <a:ext cx="3924300" cy="4800600"/>
          </a:xfrm>
        </p:spPr>
        <p:txBody>
          <a:bodyPr>
            <a:normAutofit/>
          </a:bodyPr>
          <a:lstStyle/>
          <a:p>
            <a:r>
              <a:rPr lang="en-US" sz="2400" dirty="0"/>
              <a:t>Wire the photocell as shown, with the signal line connected to </a:t>
            </a:r>
            <a:r>
              <a:rPr lang="en-US" sz="2400" b="1" dirty="0"/>
              <a:t>pin0</a:t>
            </a:r>
          </a:p>
          <a:p>
            <a:r>
              <a:rPr lang="en-US" sz="2400" dirty="0"/>
              <a:t>Flash the below code to your </a:t>
            </a:r>
            <a:r>
              <a:rPr lang="en-US" sz="2400" dirty="0" err="1"/>
              <a:t>Microbit</a:t>
            </a:r>
            <a:r>
              <a:rPr lang="en-US" sz="2400" dirty="0"/>
              <a:t>:</a:t>
            </a:r>
          </a:p>
          <a:p>
            <a:endParaRPr lang="en-US" sz="2400" dirty="0"/>
          </a:p>
          <a:p>
            <a:endParaRPr lang="en-US" sz="2400" dirty="0"/>
          </a:p>
          <a:p>
            <a:endParaRPr lang="en-US" sz="2400" dirty="0"/>
          </a:p>
          <a:p>
            <a:endParaRPr lang="en-US" sz="2400" dirty="0"/>
          </a:p>
          <a:p>
            <a:endParaRPr lang="en-US" sz="2400" dirty="0"/>
          </a:p>
          <a:p>
            <a:r>
              <a:rPr lang="en-US" sz="2400" dirty="0"/>
              <a:t>Open the </a:t>
            </a:r>
            <a:r>
              <a:rPr lang="en-US" sz="2400" b="1" dirty="0">
                <a:solidFill>
                  <a:srgbClr val="FF0000"/>
                </a:solidFill>
              </a:rPr>
              <a:t>plotter</a:t>
            </a:r>
            <a:r>
              <a:rPr lang="en-US" sz="2400" dirty="0"/>
              <a:t>!</a:t>
            </a:r>
          </a:p>
          <a:p>
            <a:endParaRPr lang="en-US" sz="2400" dirty="0"/>
          </a:p>
        </p:txBody>
      </p:sp>
      <p:sp>
        <p:nvSpPr>
          <p:cNvPr id="4" name="Rectangle 3">
            <a:extLst>
              <a:ext uri="{FF2B5EF4-FFF2-40B4-BE49-F238E27FC236}">
                <a16:creationId xmlns:a16="http://schemas.microsoft.com/office/drawing/2014/main" id="{B6686DA4-983B-46BC-9298-79F8CD6033DA}"/>
              </a:ext>
            </a:extLst>
          </p:cNvPr>
          <p:cNvSpPr/>
          <p:nvPr/>
        </p:nvSpPr>
        <p:spPr>
          <a:xfrm>
            <a:off x="228600" y="3657600"/>
            <a:ext cx="3924300"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a:t>from </a:t>
            </a:r>
            <a:r>
              <a:rPr lang="en-US" sz="2200" dirty="0" err="1"/>
              <a:t>microbit</a:t>
            </a:r>
            <a:r>
              <a:rPr lang="en-US" sz="2200" dirty="0"/>
              <a:t> import *</a:t>
            </a:r>
          </a:p>
          <a:p>
            <a:endParaRPr lang="en-US" sz="2200" dirty="0"/>
          </a:p>
          <a:p>
            <a:r>
              <a:rPr lang="en-US" sz="2200" dirty="0"/>
              <a:t>while True:</a:t>
            </a:r>
          </a:p>
          <a:p>
            <a:r>
              <a:rPr lang="en-US" sz="2200" dirty="0"/>
              <a:t>    value = pin0.read_analog()</a:t>
            </a:r>
          </a:p>
          <a:p>
            <a:r>
              <a:rPr lang="en-US" sz="2200" dirty="0"/>
              <a:t>    print((value,))</a:t>
            </a:r>
          </a:p>
          <a:p>
            <a:r>
              <a:rPr lang="en-US" sz="2200" dirty="0"/>
              <a:t>    sleep(100)</a:t>
            </a:r>
          </a:p>
        </p:txBody>
      </p:sp>
      <p:pic>
        <p:nvPicPr>
          <p:cNvPr id="3074" name="Picture 2" descr="thumb">
            <a:extLst>
              <a:ext uri="{FF2B5EF4-FFF2-40B4-BE49-F238E27FC236}">
                <a16:creationId xmlns:a16="http://schemas.microsoft.com/office/drawing/2014/main" id="{529AEFAA-FA9B-4038-BC98-FD2EDD402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1771650"/>
            <a:ext cx="47625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616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8F77-CC82-4E17-B270-928A055E8F98}"/>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89D935BF-86E5-497A-A6E2-4447886EAEF0}"/>
              </a:ext>
            </a:extLst>
          </p:cNvPr>
          <p:cNvSpPr>
            <a:spLocks noGrp="1"/>
          </p:cNvSpPr>
          <p:nvPr>
            <p:ph idx="1"/>
          </p:nvPr>
        </p:nvSpPr>
        <p:spPr/>
        <p:txBody>
          <a:bodyPr>
            <a:normAutofit/>
          </a:bodyPr>
          <a:lstStyle/>
          <a:p>
            <a:r>
              <a:rPr lang="en-US" sz="2400" dirty="0"/>
              <a:t>Do readings</a:t>
            </a:r>
          </a:p>
          <a:p>
            <a:r>
              <a:rPr lang="en-US" sz="2400" dirty="0"/>
              <a:t>Reflection essay #1 due on LMS</a:t>
            </a:r>
          </a:p>
          <a:p>
            <a:r>
              <a:rPr lang="en-US" sz="2400" dirty="0"/>
              <a:t>Practice connecting and working with one new sensor from the kit</a:t>
            </a:r>
          </a:p>
          <a:p>
            <a:pPr lvl="1"/>
            <a:r>
              <a:rPr lang="en-US" sz="2400" dirty="0"/>
              <a:t>First – look up the documentation to see how to wire it!</a:t>
            </a:r>
          </a:p>
          <a:p>
            <a:pPr lvl="1"/>
            <a:r>
              <a:rPr lang="en-US" sz="2400" dirty="0"/>
              <a:t>Next – based on whether it is analog or digital or provides input or output, write simple code to interact with it</a:t>
            </a:r>
          </a:p>
          <a:p>
            <a:pPr lvl="1"/>
            <a:r>
              <a:rPr lang="en-US" sz="2400" dirty="0"/>
              <a:t>We’ll share our findings next week in class</a:t>
            </a:r>
          </a:p>
        </p:txBody>
      </p:sp>
    </p:spTree>
    <p:extLst>
      <p:ext uri="{BB962C8B-B14F-4D97-AF65-F5344CB8AC3E}">
        <p14:creationId xmlns:p14="http://schemas.microsoft.com/office/powerpoint/2010/main" val="100148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Defining and Calling a Function</a:t>
            </a:r>
          </a:p>
        </p:txBody>
      </p:sp>
      <p:sp>
        <p:nvSpPr>
          <p:cNvPr id="19458"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743824C0-3BDC-4B4C-83CA-DC450DB9F35B}" type="slidenum">
              <a:rPr lang="en-US" smtClean="0">
                <a:ea typeface="ヒラギノ角ゴ Pro W3" charset="-128"/>
              </a:rPr>
              <a:pPr algn="l">
                <a:defRPr/>
              </a:pPr>
              <a:t>4</a:t>
            </a:fld>
            <a:endParaRPr lang="en-US">
              <a:ea typeface="ヒラギノ角ゴ Pro W3" charset="-128"/>
            </a:endParaRPr>
          </a:p>
        </p:txBody>
      </p:sp>
      <p:pic>
        <p:nvPicPr>
          <p:cNvPr id="19462" name="Picture 7" descr="fig03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400"/>
            <a:ext cx="7571166" cy="350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t>Defining and Calling a Function</a:t>
            </a:r>
          </a:p>
        </p:txBody>
      </p:sp>
      <p:sp>
        <p:nvSpPr>
          <p:cNvPr id="20482"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FF6D84C1-770E-49F6-B403-71504C9CAEFA}" type="slidenum">
              <a:rPr lang="en-US" smtClean="0">
                <a:ea typeface="ヒラギノ角ゴ Pro W3" charset="-128"/>
              </a:rPr>
              <a:pPr algn="l">
                <a:defRPr/>
              </a:pPr>
              <a:t>5</a:t>
            </a:fld>
            <a:endParaRPr lang="en-US">
              <a:ea typeface="ヒラギノ角ゴ Pro W3" charset="-128"/>
            </a:endParaRPr>
          </a:p>
        </p:txBody>
      </p:sp>
      <p:sp>
        <p:nvSpPr>
          <p:cNvPr id="5" name="Rectangle 3"/>
          <p:cNvSpPr txBox="1">
            <a:spLocks noChangeArrowheads="1"/>
          </p:cNvSpPr>
          <p:nvPr/>
        </p:nvSpPr>
        <p:spPr bwMode="auto">
          <a:xfrm>
            <a:off x="609600" y="1447800"/>
            <a:ext cx="6629400" cy="609600"/>
          </a:xfrm>
          <a:prstGeom prst="rect">
            <a:avLst/>
          </a:prstGeom>
          <a:noFill/>
          <a:ln w="9525">
            <a:noFill/>
            <a:miter lim="800000"/>
            <a:headEnd/>
            <a:tailEnd/>
          </a:ln>
        </p:spPr>
        <p:txBody>
          <a:bodyPr/>
          <a:lstStyle/>
          <a:p>
            <a:pPr marL="53975" lvl="3" indent="1588" eaLnBrk="1" hangingPunct="1">
              <a:spcBef>
                <a:spcPct val="20000"/>
              </a:spcBef>
              <a:buClr>
                <a:srgbClr val="EB9F27"/>
              </a:buClr>
              <a:defRPr/>
            </a:pPr>
            <a:r>
              <a:rPr lang="en-US" sz="2600" kern="0" dirty="0">
                <a:latin typeface="Arial Black" pitchFamily="34" charset="0"/>
              </a:rPr>
              <a:t>Indentation in Python</a:t>
            </a:r>
          </a:p>
          <a:p>
            <a:pPr marL="53975" lvl="3" indent="1588" eaLnBrk="1" hangingPunct="1">
              <a:spcBef>
                <a:spcPct val="20000"/>
              </a:spcBef>
              <a:buClr>
                <a:srgbClr val="EB9F27"/>
              </a:buClr>
              <a:defRPr/>
            </a:pPr>
            <a:endParaRPr lang="en-US" sz="2600" kern="0" dirty="0">
              <a:latin typeface="Arial Black" pitchFamily="34" charset="0"/>
            </a:endParaRPr>
          </a:p>
        </p:txBody>
      </p:sp>
      <p:sp>
        <p:nvSpPr>
          <p:cNvPr id="20485" name="TextBox 4"/>
          <p:cNvSpPr txBox="1">
            <a:spLocks noChangeArrowheads="1"/>
          </p:cNvSpPr>
          <p:nvPr/>
        </p:nvSpPr>
        <p:spPr bwMode="auto">
          <a:xfrm>
            <a:off x="457200" y="2590800"/>
            <a:ext cx="746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 </a:t>
            </a:r>
            <a:r>
              <a:rPr lang="en-US"/>
              <a:t>All of the statements in a block are indented</a:t>
            </a:r>
          </a:p>
          <a:p>
            <a:endParaRPr lang="en-US">
              <a:ea typeface="ＭＳ Ｐゴシック" charset="-128"/>
            </a:endParaRPr>
          </a:p>
        </p:txBody>
      </p:sp>
      <p:pic>
        <p:nvPicPr>
          <p:cNvPr id="20486" name="Picture 7" descr="fig03_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52800"/>
            <a:ext cx="76200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28600" y="76200"/>
            <a:ext cx="8686800" cy="1143000"/>
          </a:xfrm>
        </p:spPr>
        <p:txBody>
          <a:bodyPr/>
          <a:lstStyle/>
          <a:p>
            <a:pPr eaLnBrk="1" hangingPunct="1"/>
            <a:r>
              <a:rPr lang="en-US"/>
              <a:t> </a:t>
            </a:r>
            <a:r>
              <a:rPr lang="en-US" sz="3300"/>
              <a:t>Local Variables</a:t>
            </a:r>
          </a:p>
        </p:txBody>
      </p:sp>
      <p:sp>
        <p:nvSpPr>
          <p:cNvPr id="26626"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2DB7BB41-5649-4B6D-9AE7-89E8B5DFC737}" type="slidenum">
              <a:rPr lang="en-US" smtClean="0">
                <a:ea typeface="ヒラギノ角ゴ Pro W3" charset="-128"/>
              </a:rPr>
              <a:pPr algn="l">
                <a:defRPr/>
              </a:pPr>
              <a:t>6</a:t>
            </a:fld>
            <a:endParaRPr lang="en-US">
              <a:ea typeface="ヒラギノ角ゴ Pro W3" charset="-128"/>
            </a:endParaRPr>
          </a:p>
        </p:txBody>
      </p:sp>
      <p:grpSp>
        <p:nvGrpSpPr>
          <p:cNvPr id="6" name="Rectangle 3"/>
          <p:cNvGrpSpPr>
            <a:grpSpLocks/>
          </p:cNvGrpSpPr>
          <p:nvPr/>
        </p:nvGrpSpPr>
        <p:grpSpPr bwMode="auto">
          <a:xfrm>
            <a:off x="755650" y="1670050"/>
            <a:ext cx="7559675" cy="3749675"/>
            <a:chOff x="476" y="1052"/>
            <a:chExt cx="4762" cy="2362"/>
          </a:xfrm>
        </p:grpSpPr>
        <p:pic>
          <p:nvPicPr>
            <p:cNvPr id="26628" name="Rectangl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 y="1052"/>
              <a:ext cx="4762" cy="2362"/>
            </a:xfrm>
            <a:prstGeom prst="rect">
              <a:avLst/>
            </a:prstGeom>
            <a:noFill/>
            <a:extLst>
              <a:ext uri="{909E8E84-426E-40DD-AFC4-6F175D3DCCD1}">
                <a14:hiddenFill xmlns:a14="http://schemas.microsoft.com/office/drawing/2010/main">
                  <a:solidFill>
                    <a:srgbClr val="FFFFFF"/>
                  </a:solidFill>
                </a14:hiddenFill>
              </a:ext>
            </a:extLst>
          </p:spPr>
        </p:pic>
        <p:sp>
          <p:nvSpPr>
            <p:cNvPr id="26629" name="Text Box 5"/>
            <p:cNvSpPr txBox="1">
              <a:spLocks noChangeArrowheads="1"/>
            </p:cNvSpPr>
            <p:nvPr/>
          </p:nvSpPr>
          <p:spPr bwMode="auto">
            <a:xfrm>
              <a:off x="480" y="1056"/>
              <a:ext cx="4752" cy="23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15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EB9F27"/>
                </a:buClr>
                <a:buFont typeface="Times" pitchFamily="18" charset="0"/>
                <a:buNone/>
              </a:pPr>
              <a:r>
                <a:rPr lang="en-US" sz="2800" b="1">
                  <a:latin typeface="Arial Black" pitchFamily="34" charset="0"/>
                </a:rPr>
                <a:t>Concept:</a:t>
              </a:r>
            </a:p>
            <a:p>
              <a:pPr eaLnBrk="1" hangingPunct="1">
                <a:spcBef>
                  <a:spcPct val="20000"/>
                </a:spcBef>
                <a:buClr>
                  <a:srgbClr val="EB9F27"/>
                </a:buClr>
                <a:buFont typeface="Times" pitchFamily="18" charset="0"/>
                <a:buNone/>
              </a:pPr>
              <a:endParaRPr lang="en-US" sz="1600">
                <a:latin typeface="Tekton Pro" pitchFamily="34" charset="0"/>
              </a:endParaRPr>
            </a:p>
            <a:p>
              <a:pPr eaLnBrk="1" hangingPunct="1">
                <a:spcBef>
                  <a:spcPct val="20000"/>
                </a:spcBef>
                <a:buClr>
                  <a:srgbClr val="EB9F27"/>
                </a:buClr>
                <a:buFont typeface="Times" pitchFamily="18" charset="0"/>
                <a:buNone/>
              </a:pPr>
              <a:r>
                <a:rPr lang="en-US" sz="2800">
                  <a:latin typeface="Tekton Pro" pitchFamily="34" charset="0"/>
                </a:rPr>
                <a:t>A local variable is created inside a function and cannot be accessed by statements that are outside the function. Different functions can have local variables with the same names because the functions cannot see each others’ local variables.</a:t>
              </a:r>
            </a:p>
            <a:p>
              <a:pPr eaLnBrk="1" hangingPunct="1">
                <a:spcBef>
                  <a:spcPct val="20000"/>
                </a:spcBef>
                <a:buClr>
                  <a:srgbClr val="EB9F27"/>
                </a:buClr>
                <a:buFont typeface="Times" pitchFamily="18" charset="0"/>
                <a:buNone/>
              </a:pPr>
              <a:endParaRPr lang="en-US" sz="10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8600" y="76200"/>
            <a:ext cx="8686800" cy="1143000"/>
          </a:xfrm>
        </p:spPr>
        <p:txBody>
          <a:bodyPr/>
          <a:lstStyle/>
          <a:p>
            <a:pPr eaLnBrk="1" hangingPunct="1"/>
            <a:r>
              <a:rPr lang="en-US"/>
              <a:t> </a:t>
            </a:r>
            <a:r>
              <a:rPr lang="en-US" sz="3300"/>
              <a:t>Local Variables</a:t>
            </a:r>
          </a:p>
        </p:txBody>
      </p:sp>
      <p:sp>
        <p:nvSpPr>
          <p:cNvPr id="27650"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945C56F1-3D21-4448-8F50-41D53D059571}" type="slidenum">
              <a:rPr lang="en-US" smtClean="0">
                <a:ea typeface="ヒラギノ角ゴ Pro W3" charset="-128"/>
              </a:rPr>
              <a:pPr algn="l">
                <a:defRPr/>
              </a:pPr>
              <a:t>7</a:t>
            </a:fld>
            <a:endParaRPr lang="en-US">
              <a:ea typeface="ヒラギノ角ゴ Pro W3" charset="-128"/>
            </a:endParaRPr>
          </a:p>
        </p:txBody>
      </p:sp>
      <p:sp>
        <p:nvSpPr>
          <p:cNvPr id="5" name="Rectangle 3"/>
          <p:cNvSpPr txBox="1">
            <a:spLocks noChangeArrowheads="1"/>
          </p:cNvSpPr>
          <p:nvPr/>
        </p:nvSpPr>
        <p:spPr bwMode="auto">
          <a:xfrm>
            <a:off x="533400" y="1447800"/>
            <a:ext cx="8077200" cy="3657600"/>
          </a:xfrm>
          <a:prstGeom prst="rect">
            <a:avLst/>
          </a:prstGeom>
          <a:noFill/>
          <a:ln w="9525">
            <a:noFill/>
            <a:miter lim="800000"/>
            <a:headEnd/>
            <a:tailEnd/>
          </a:ln>
        </p:spPr>
        <p:txBody>
          <a:bodyPr/>
          <a:lstStyle/>
          <a:p>
            <a:pPr marL="53975" lvl="3" indent="1588" eaLnBrk="1" hangingPunct="1">
              <a:spcBef>
                <a:spcPct val="20000"/>
              </a:spcBef>
              <a:buClr>
                <a:srgbClr val="EB9F27"/>
              </a:buClr>
              <a:defRPr/>
            </a:pPr>
            <a:r>
              <a:rPr lang="en-US" sz="2600" kern="0" dirty="0">
                <a:latin typeface="Arial Black" pitchFamily="34" charset="0"/>
              </a:rPr>
              <a:t>Scope and Local Variables</a:t>
            </a:r>
          </a:p>
          <a:p>
            <a:pPr marL="53975" lvl="3" indent="1588" eaLnBrk="1" hangingPunct="1">
              <a:spcBef>
                <a:spcPct val="20000"/>
              </a:spcBef>
              <a:buClr>
                <a:srgbClr val="EB9F27"/>
              </a:buClr>
              <a:defRPr/>
            </a:pPr>
            <a:endParaRPr lang="en-US" sz="2600" kern="0" dirty="0">
              <a:latin typeface="Arial Black" pitchFamily="34" charset="0"/>
            </a:endParaRPr>
          </a:p>
          <a:p>
            <a:pPr marL="53975" lvl="3" indent="1588" eaLnBrk="1" hangingPunct="1">
              <a:spcBef>
                <a:spcPct val="20000"/>
              </a:spcBef>
              <a:buClr>
                <a:srgbClr val="EB9F27"/>
              </a:buClr>
              <a:defRPr/>
            </a:pPr>
            <a:r>
              <a:rPr lang="en-US" sz="2600" kern="0" dirty="0">
                <a:latin typeface="Arial" pitchFamily="34" charset="0"/>
                <a:cs typeface="Arial" pitchFamily="34" charset="0"/>
              </a:rPr>
              <a:t>A local variable’s scope is the function in which the variable is created</a:t>
            </a:r>
          </a:p>
          <a:p>
            <a:pPr marL="53975" lvl="3" indent="1588" eaLnBrk="1" hangingPunct="1">
              <a:spcBef>
                <a:spcPct val="20000"/>
              </a:spcBef>
              <a:buClr>
                <a:srgbClr val="EB9F27"/>
              </a:buClr>
              <a:defRPr/>
            </a:pPr>
            <a:endParaRPr lang="en-US" sz="2600" kern="0" dirty="0">
              <a:latin typeface="Arial Black" pitchFamily="34" charset="0"/>
            </a:endParaRPr>
          </a:p>
          <a:p>
            <a:pPr marL="53975" lvl="3" indent="1588" eaLnBrk="1" hangingPunct="1">
              <a:spcBef>
                <a:spcPct val="20000"/>
              </a:spcBef>
              <a:buClr>
                <a:srgbClr val="EB9F27"/>
              </a:buClr>
              <a:defRPr/>
            </a:pPr>
            <a:endParaRPr lang="en-US" sz="2600" kern="0" dirty="0">
              <a:latin typeface="Arial Black" pitchFamily="34" charset="0"/>
            </a:endParaRPr>
          </a:p>
          <a:p>
            <a:pPr marL="53975" lvl="3" indent="1588" eaLnBrk="1" hangingPunct="1">
              <a:spcBef>
                <a:spcPct val="20000"/>
              </a:spcBef>
              <a:buClr>
                <a:srgbClr val="EB9F27"/>
              </a:buClr>
              <a:defRPr/>
            </a:pPr>
            <a:endParaRPr lang="en-US" sz="2600" kern="0" dirty="0">
              <a:latin typeface="Arial Black"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 Local Variables</a:t>
            </a:r>
            <a:br>
              <a:rPr lang="en-US" dirty="0"/>
            </a:br>
            <a:endParaRPr lang="en-US" dirty="0"/>
          </a:p>
        </p:txBody>
      </p:sp>
      <p:sp>
        <p:nvSpPr>
          <p:cNvPr id="28674" name="Slide Number Placeholder 3"/>
          <p:cNvSpPr>
            <a:spLocks noGrp="1"/>
          </p:cNvSpPr>
          <p:nvPr>
            <p:ph type="sldNum" sz="quarter" idx="12"/>
          </p:nvPr>
        </p:nvSpPr>
        <p:spPr/>
        <p:txBody>
          <a:bodyPr/>
          <a:lstStyle/>
          <a:p>
            <a:r>
              <a:rPr lang="en-US"/>
              <a:t>3-</a:t>
            </a:r>
            <a:fld id="{29E4AF5E-C9A2-4E30-9DEE-239CD7E72771}" type="slidenum">
              <a:rPr lang="en-US" smtClean="0"/>
              <a:pPr/>
              <a:t>8</a:t>
            </a:fld>
            <a:endParaRPr lang="en-US"/>
          </a:p>
        </p:txBody>
      </p:sp>
      <p:pic>
        <p:nvPicPr>
          <p:cNvPr id="28676" name="Picture 5" descr="prg03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3" y="1981200"/>
            <a:ext cx="4313237"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8"/>
          <p:cNvSpPr txBox="1">
            <a:spLocks noChangeArrowheads="1"/>
          </p:cNvSpPr>
          <p:nvPr/>
        </p:nvSpPr>
        <p:spPr bwMode="auto">
          <a:xfrm>
            <a:off x="152400" y="52578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Calls main()</a:t>
            </a:r>
          </a:p>
        </p:txBody>
      </p:sp>
      <p:sp>
        <p:nvSpPr>
          <p:cNvPr id="28681" name="Line 9"/>
          <p:cNvSpPr>
            <a:spLocks noChangeShapeType="1"/>
          </p:cNvSpPr>
          <p:nvPr/>
        </p:nvSpPr>
        <p:spPr bwMode="auto">
          <a:xfrm>
            <a:off x="1066800" y="5943600"/>
            <a:ext cx="1295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Text Box 10"/>
          <p:cNvSpPr txBox="1">
            <a:spLocks noChangeArrowheads="1"/>
          </p:cNvSpPr>
          <p:nvPr/>
        </p:nvSpPr>
        <p:spPr bwMode="auto">
          <a:xfrm>
            <a:off x="304800" y="1752600"/>
            <a:ext cx="1828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Definition of main() – it drives the application by calling the other functions</a:t>
            </a:r>
          </a:p>
        </p:txBody>
      </p:sp>
      <p:sp>
        <p:nvSpPr>
          <p:cNvPr id="28683" name="Line 11"/>
          <p:cNvSpPr>
            <a:spLocks noChangeShapeType="1"/>
          </p:cNvSpPr>
          <p:nvPr/>
        </p:nvSpPr>
        <p:spPr bwMode="auto">
          <a:xfrm>
            <a:off x="2209800" y="2667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7"/>
          <p:cNvSpPr/>
          <p:nvPr/>
        </p:nvSpPr>
        <p:spPr>
          <a:xfrm>
            <a:off x="914400" y="1078468"/>
            <a:ext cx="6705600" cy="369332"/>
          </a:xfrm>
          <a:prstGeom prst="rect">
            <a:avLst/>
          </a:prstGeom>
        </p:spPr>
        <p:txBody>
          <a:bodyPr wrap="square">
            <a:spAutoFit/>
          </a:bodyPr>
          <a:lstStyle/>
          <a:p>
            <a:r>
              <a:rPr lang="en-US" dirty="0"/>
              <a:t>Note the use of a function called main that drives the application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28600" y="76200"/>
            <a:ext cx="8686800" cy="1143000"/>
          </a:xfrm>
        </p:spPr>
        <p:txBody>
          <a:bodyPr/>
          <a:lstStyle/>
          <a:p>
            <a:pPr eaLnBrk="1" hangingPunct="1"/>
            <a:r>
              <a:rPr lang="en-US" sz="3300"/>
              <a:t>Passing Arguments to Functions</a:t>
            </a:r>
          </a:p>
        </p:txBody>
      </p:sp>
      <p:sp>
        <p:nvSpPr>
          <p:cNvPr id="29698" name="Slide Number Placeholder 3"/>
          <p:cNvSpPr>
            <a:spLocks noGrp="1"/>
          </p:cNvSpPr>
          <p:nvPr>
            <p:ph type="sldNum" sz="quarter" idx="12"/>
          </p:nvPr>
        </p:nvSpPr>
        <p:spPr>
          <a:xfrm>
            <a:off x="457200" y="6356350"/>
            <a:ext cx="2133600" cy="365125"/>
          </a:xfrm>
        </p:spPr>
        <p:txBody>
          <a:bodyPr/>
          <a:lstStyle/>
          <a:p>
            <a:pPr algn="l">
              <a:defRPr/>
            </a:pPr>
            <a:r>
              <a:rPr lang="en-US">
                <a:ea typeface="ヒラギノ角ゴ Pro W3" charset="-128"/>
              </a:rPr>
              <a:t>3-</a:t>
            </a:r>
            <a:fld id="{4876B11D-34D4-4120-8951-D987DC63361D}" type="slidenum">
              <a:rPr lang="en-US" smtClean="0">
                <a:ea typeface="ヒラギノ角ゴ Pro W3" charset="-128"/>
              </a:rPr>
              <a:pPr algn="l">
                <a:defRPr/>
              </a:pPr>
              <a:t>9</a:t>
            </a:fld>
            <a:endParaRPr lang="en-US">
              <a:ea typeface="ヒラギノ角ゴ Pro W3" charset="-128"/>
            </a:endParaRPr>
          </a:p>
        </p:txBody>
      </p:sp>
      <p:grpSp>
        <p:nvGrpSpPr>
          <p:cNvPr id="6" name="Rectangle 3"/>
          <p:cNvGrpSpPr>
            <a:grpSpLocks/>
          </p:cNvGrpSpPr>
          <p:nvPr/>
        </p:nvGrpSpPr>
        <p:grpSpPr bwMode="auto">
          <a:xfrm>
            <a:off x="835025" y="2127250"/>
            <a:ext cx="7553325" cy="2987675"/>
            <a:chOff x="526" y="1340"/>
            <a:chExt cx="4758" cy="1882"/>
          </a:xfrm>
        </p:grpSpPr>
        <p:pic>
          <p:nvPicPr>
            <p:cNvPr id="29700" name="Rectangl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 y="1340"/>
              <a:ext cx="4758" cy="1882"/>
            </a:xfrm>
            <a:prstGeom prst="rect">
              <a:avLst/>
            </a:prstGeom>
            <a:noFill/>
            <a:extLst>
              <a:ext uri="{909E8E84-426E-40DD-AFC4-6F175D3DCCD1}">
                <a14:hiddenFill xmlns:a14="http://schemas.microsoft.com/office/drawing/2010/main">
                  <a:solidFill>
                    <a:srgbClr val="FFFFFF"/>
                  </a:solidFill>
                </a14:hiddenFill>
              </a:ext>
            </a:extLst>
          </p:spPr>
        </p:pic>
        <p:sp>
          <p:nvSpPr>
            <p:cNvPr id="29701" name="Text Box 5"/>
            <p:cNvSpPr txBox="1">
              <a:spLocks noChangeArrowheads="1"/>
            </p:cNvSpPr>
            <p:nvPr/>
          </p:nvSpPr>
          <p:spPr bwMode="auto">
            <a:xfrm>
              <a:off x="528" y="1344"/>
              <a:ext cx="4752" cy="18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158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EB9F27"/>
                </a:buClr>
                <a:buFont typeface="Times" pitchFamily="18" charset="0"/>
                <a:buNone/>
              </a:pPr>
              <a:r>
                <a:rPr lang="en-US" sz="2800" b="1">
                  <a:latin typeface="Arial Black" pitchFamily="34" charset="0"/>
                </a:rPr>
                <a:t>Concept:</a:t>
              </a:r>
            </a:p>
            <a:p>
              <a:pPr eaLnBrk="1" hangingPunct="1">
                <a:spcBef>
                  <a:spcPct val="20000"/>
                </a:spcBef>
                <a:buClr>
                  <a:srgbClr val="EB9F27"/>
                </a:buClr>
                <a:buFont typeface="Times" pitchFamily="18" charset="0"/>
                <a:buNone/>
              </a:pPr>
              <a:endParaRPr lang="en-US" sz="1600">
                <a:latin typeface="Tekton Pro" pitchFamily="34" charset="0"/>
              </a:endParaRPr>
            </a:p>
            <a:p>
              <a:pPr eaLnBrk="1" hangingPunct="1">
                <a:spcBef>
                  <a:spcPct val="20000"/>
                </a:spcBef>
                <a:buClr>
                  <a:srgbClr val="EB9F27"/>
                </a:buClr>
                <a:buFont typeface="Times" pitchFamily="18" charset="0"/>
                <a:buNone/>
              </a:pPr>
              <a:r>
                <a:rPr lang="en-US" sz="2800">
                  <a:latin typeface="Tekton Pro" pitchFamily="34" charset="0"/>
                </a:rPr>
                <a:t>An argument is any piece of data that is passed into a function when the function is called. A parameter is a variable that receives an argument that is passed into a function.</a:t>
              </a:r>
            </a:p>
            <a:p>
              <a:pPr eaLnBrk="1" hangingPunct="1">
                <a:spcBef>
                  <a:spcPct val="20000"/>
                </a:spcBef>
                <a:buClr>
                  <a:srgbClr val="EB9F27"/>
                </a:buClr>
                <a:buFont typeface="Times" pitchFamily="18" charset="0"/>
                <a:buNone/>
              </a:pPr>
              <a:endParaRPr lang="en-US" sz="1000">
                <a:latin typeface="Calibri" pitchFamily="34" charset="0"/>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556</TotalTime>
  <Words>1711</Words>
  <Application>Microsoft Office PowerPoint</Application>
  <PresentationFormat>On-screen Show (4:3)</PresentationFormat>
  <Paragraphs>286</Paragraphs>
  <Slides>31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Black</vt:lpstr>
      <vt:lpstr>Calibri</vt:lpstr>
      <vt:lpstr>Cambria</vt:lpstr>
      <vt:lpstr>Courier</vt:lpstr>
      <vt:lpstr>Courier New</vt:lpstr>
      <vt:lpstr>Tekton Pro</vt:lpstr>
      <vt:lpstr>Times</vt:lpstr>
      <vt:lpstr>Adjacency</vt:lpstr>
      <vt:lpstr>Functions</vt:lpstr>
      <vt:lpstr>Introduction to Functions </vt:lpstr>
      <vt:lpstr>Introduction to Functions</vt:lpstr>
      <vt:lpstr>Defining and Calling a Function</vt:lpstr>
      <vt:lpstr>Defining and Calling a Function</vt:lpstr>
      <vt:lpstr> Local Variables</vt:lpstr>
      <vt:lpstr> Local Variables</vt:lpstr>
      <vt:lpstr> Local Variables </vt:lpstr>
      <vt:lpstr>Passing Arguments to Functions</vt:lpstr>
      <vt:lpstr> Passing Arguments to Functions</vt:lpstr>
      <vt:lpstr>Passing Arguments to Functions</vt:lpstr>
      <vt:lpstr>Passing Arguments to Functions</vt:lpstr>
      <vt:lpstr>Passing Arguments to Functions</vt:lpstr>
      <vt:lpstr>Passing Arguments to Functions</vt:lpstr>
      <vt:lpstr>Passing Arguments to Functions</vt:lpstr>
      <vt:lpstr>Global Variables and Global Constants</vt:lpstr>
      <vt:lpstr>Global Variables and Global Constants</vt:lpstr>
      <vt:lpstr>Global Variables and Global Constants</vt:lpstr>
      <vt:lpstr>PowerPoint Presentation</vt:lpstr>
      <vt:lpstr>PowerPoint Presentation</vt:lpstr>
      <vt:lpstr>PowerPoint Presentation</vt:lpstr>
      <vt:lpstr>PowerPoint Presentation</vt:lpstr>
      <vt:lpstr>MicroBit Built-in Functions</vt:lpstr>
      <vt:lpstr>Exercises</vt:lpstr>
      <vt:lpstr>Button Inputs</vt:lpstr>
      <vt:lpstr>Touch Inputs</vt:lpstr>
      <vt:lpstr>Exercises</vt:lpstr>
      <vt:lpstr>Sensors – Analog or Digital?</vt:lpstr>
      <vt:lpstr>Photocell Sensor</vt:lpstr>
      <vt:lpstr>Photocell + Plotter Example</vt:lpstr>
      <vt:lpstr>For next week</vt:lpstr>
    </vt:vector>
  </TitlesOfParts>
  <Company>Camden County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108 Week 1</dc:title>
  <dc:creator>wtaylor</dc:creator>
  <cp:lastModifiedBy>mmaceli</cp:lastModifiedBy>
  <cp:revision>68</cp:revision>
  <dcterms:created xsi:type="dcterms:W3CDTF">2010-09-19T22:27:05Z</dcterms:created>
  <dcterms:modified xsi:type="dcterms:W3CDTF">2020-02-02T16:52:54Z</dcterms:modified>
</cp:coreProperties>
</file>