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handoutMasterIdLst>
    <p:handoutMasterId r:id="rId25"/>
  </p:handoutMasterIdLst>
  <p:sldIdLst>
    <p:sldId id="287" r:id="rId2"/>
    <p:sldId id="262" r:id="rId3"/>
    <p:sldId id="263" r:id="rId4"/>
    <p:sldId id="266" r:id="rId5"/>
    <p:sldId id="319" r:id="rId6"/>
    <p:sldId id="316" r:id="rId7"/>
    <p:sldId id="270" r:id="rId8"/>
    <p:sldId id="320" r:id="rId9"/>
    <p:sldId id="317" r:id="rId10"/>
    <p:sldId id="318" r:id="rId11"/>
    <p:sldId id="286" r:id="rId12"/>
    <p:sldId id="288" r:id="rId13"/>
    <p:sldId id="321" r:id="rId14"/>
    <p:sldId id="294" r:id="rId15"/>
    <p:sldId id="322" r:id="rId16"/>
    <p:sldId id="323" r:id="rId17"/>
    <p:sldId id="302" r:id="rId18"/>
    <p:sldId id="283" r:id="rId19"/>
    <p:sldId id="313" r:id="rId20"/>
    <p:sldId id="314" r:id="rId21"/>
    <p:sldId id="315" r:id="rId22"/>
    <p:sldId id="32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ts val="1200"/>
      </a:spcBef>
      <a:spcAft>
        <a:spcPct val="0"/>
      </a:spcAft>
      <a:buClr>
        <a:srgbClr val="EB9F27"/>
      </a:buClr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1pPr>
    <a:lvl2pPr marL="457200" algn="l" rtl="0" fontAlgn="base">
      <a:spcBef>
        <a:spcPts val="1200"/>
      </a:spcBef>
      <a:spcAft>
        <a:spcPct val="0"/>
      </a:spcAft>
      <a:buClr>
        <a:srgbClr val="EB9F27"/>
      </a:buClr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2pPr>
    <a:lvl3pPr marL="914400" algn="l" rtl="0" fontAlgn="base">
      <a:spcBef>
        <a:spcPts val="1200"/>
      </a:spcBef>
      <a:spcAft>
        <a:spcPct val="0"/>
      </a:spcAft>
      <a:buClr>
        <a:srgbClr val="EB9F27"/>
      </a:buClr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3pPr>
    <a:lvl4pPr marL="1371600" algn="l" rtl="0" fontAlgn="base">
      <a:spcBef>
        <a:spcPts val="1200"/>
      </a:spcBef>
      <a:spcAft>
        <a:spcPct val="0"/>
      </a:spcAft>
      <a:buClr>
        <a:srgbClr val="EB9F27"/>
      </a:buClr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4pPr>
    <a:lvl5pPr marL="1828800" algn="l" rtl="0" fontAlgn="base">
      <a:spcBef>
        <a:spcPts val="1200"/>
      </a:spcBef>
      <a:spcAft>
        <a:spcPct val="0"/>
      </a:spcAft>
      <a:buClr>
        <a:srgbClr val="EB9F27"/>
      </a:buClr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ヒラギノ角ゴ Pro W3" charset="-128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4660"/>
  </p:normalViewPr>
  <p:slideViewPr>
    <p:cSldViewPr>
      <p:cViewPr varScale="1">
        <p:scale>
          <a:sx n="62" d="100"/>
          <a:sy n="62" d="100"/>
        </p:scale>
        <p:origin x="124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32CDA2F2-1F22-4983-850A-FB330C7CCE86}" type="datetimeFigureOut">
              <a:rPr lang="en-US"/>
              <a:pPr>
                <a:defRPr/>
              </a:pPr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903E3C34-B569-4611-B33E-795BCB5F8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0670F6A9-08E6-4F7D-B556-562C5C6652B4}" type="datetimeFigureOut">
              <a:rPr lang="en-US"/>
              <a:pPr>
                <a:defRPr/>
              </a:pPr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Bef>
                <a:spcPct val="0"/>
              </a:spcBef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0B677723-E670-436F-B032-9AC4CE292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0"/>
              </a:spcBef>
              <a:buClrTx/>
            </a:pPr>
            <a:fld id="{F32AD40B-031F-4A53-BB0A-3E8995A51675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0"/>
              </a:spcBef>
              <a:buClrTx/>
            </a:pPr>
            <a:fld id="{D6573ADA-6C8B-4999-AE30-DF907D0689CA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0"/>
              </a:spcBef>
              <a:buClrTx/>
            </a:pPr>
            <a:fld id="{64312387-38E8-4B81-B2A4-4BE65B8E4EC2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0"/>
              </a:spcBef>
              <a:buClrTx/>
            </a:pPr>
            <a:fld id="{92D72F4B-2B75-458A-BD1C-541B2C0CEA04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4D0D-70ED-4D57-8A98-8463A1B0D9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C7DF1-9066-4C6A-85B7-66FD215F6A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1F5C4-B93D-4E55-8A55-4B025E276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49781-8C3A-4E5F-961D-DF2804D01D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9BA85-D24F-4F59-8330-AC92F1FE4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6CD3-E07C-41FC-9002-8D78BDDB65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40AE-3096-4E3F-B899-81218888B8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3B429-CC79-41FB-865A-525F5745FF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76E1A-2F68-49BC-AB41-CFD43393A6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890D92-AF00-48B5-B92F-C83CD8FA16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A28552-CE93-4F05-B73F-5C838A738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with.mu/en/tutorials/1.0/plott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ratt-Institute/info697/blob/master/mb_i2c_lcd1602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tt-Institute/info697/blob/master/lcd_demo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91ADB0-1634-42BA-AD6F-85CEED880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worlds #0 programmer mug">
            <a:extLst>
              <a:ext uri="{FF2B5EF4-FFF2-40B4-BE49-F238E27FC236}">
                <a16:creationId xmlns:a16="http://schemas.microsoft.com/office/drawing/2014/main" id="{904FB912-6DEE-4E23-BBD4-208138E2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5725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3280-684F-41C8-B9C9-5390CEE6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4D0D-70ED-4D57-8A98-8463A1B0D9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CEC0-991E-428B-BD94-38A68580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0DC6-2B92-472E-9069-EA4B446A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two ways to delete elements from lists – first, to delete an element with a particular value from a list:</a:t>
            </a:r>
          </a:p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highScores.remove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(24)</a:t>
            </a:r>
          </a:p>
          <a:p>
            <a:pPr marL="41148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Alternatively, you might want to delete an element at a specific position, if you know it:</a:t>
            </a:r>
          </a:p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highScores.pop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&lt;&lt;or&gt;&gt;</a:t>
            </a:r>
          </a:p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highScores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ABB7-3C05-4458-8B63-85FBE933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and 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9CE7B-00EB-46DF-8AC3-7281393B5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BF8E-0E18-492E-947B-09B345FF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49781-8C3A-4E5F-961D-DF2804D01D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Using Dictionaries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Dictionaries are </a:t>
            </a:r>
            <a:r>
              <a:rPr lang="en-US" sz="2800" i="1" dirty="0"/>
              <a:t>data structures </a:t>
            </a:r>
            <a:r>
              <a:rPr lang="en-US" sz="2800" dirty="0"/>
              <a:t>as are lists and tuples</a:t>
            </a:r>
          </a:p>
          <a:p>
            <a:r>
              <a:rPr lang="en-US" sz="2800" dirty="0"/>
              <a:t>Specifically, dictionaries are </a:t>
            </a:r>
            <a:r>
              <a:rPr lang="en-US" sz="2800" b="1" dirty="0"/>
              <a:t>mappings</a:t>
            </a:r>
          </a:p>
          <a:p>
            <a:pPr lvl="1"/>
            <a:r>
              <a:rPr lang="en-US" sz="2800" dirty="0"/>
              <a:t>Consist of key/value pairings</a:t>
            </a:r>
          </a:p>
          <a:p>
            <a:pPr lvl="1"/>
            <a:r>
              <a:rPr lang="en-US" sz="2800" dirty="0"/>
              <a:t>Each item in a dictionary has a unique key and with it a corresponding value</a:t>
            </a:r>
          </a:p>
        </p:txBody>
      </p:sp>
      <p:pic>
        <p:nvPicPr>
          <p:cNvPr id="6146" name="Picture 2" descr="Image result for python dictionary">
            <a:extLst>
              <a:ext uri="{FF2B5EF4-FFF2-40B4-BE49-F238E27FC236}">
                <a16:creationId xmlns:a16="http://schemas.microsoft.com/office/drawing/2014/main" id="{BF36A5FC-7486-4307-9A78-6F393D32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11687"/>
            <a:ext cx="52482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6F98-13AF-4755-A9A9-AD3247EC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B0CF-86AB-4BB5-8D84-6549D976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F36B-9991-4D94-AD71-3FC9700A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syntax to create a dictionary is as simple as enclosing the sequence of key value pairs in curly brackets, separating each key value pair with comas. </a:t>
            </a:r>
          </a:p>
          <a:p>
            <a:pPr lvl="1"/>
            <a:r>
              <a:rPr lang="en-US" sz="2400" dirty="0"/>
              <a:t>The separation of the key and the value is done with a colon.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mydictionary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{key1:value1,key2:value2…}</a:t>
            </a:r>
          </a:p>
          <a:p>
            <a:pPr marL="1143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For example, creating a dictionary to store student ids (as keys) and grades (as values):</a:t>
            </a:r>
          </a:p>
          <a:p>
            <a:pPr marL="11430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finalgrades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{"1324322":95,"9072245":85.5}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2FA2F-FCDD-4D56-80F9-96B994CE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access elements in a dictionary, we simply use square brackets and put inside the key to which we want to obtain the value, e.g.</a:t>
            </a:r>
          </a:p>
          <a:p>
            <a:endParaRPr lang="en-US" dirty="0"/>
          </a:p>
          <a:p>
            <a:pPr marL="41148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{"key1": 1, "key2": "value2", "key3" : [1,2,3]}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["key1"])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["key2"])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["key3"])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57262-7125-4017-A6C7-60481913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95F8-6DB1-42CF-8A15-F80DFA50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C41B-4F1F-4119-8659-286B6C15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len</a:t>
            </a:r>
            <a:r>
              <a:rPr lang="en-US" sz="2400" b="1" dirty="0"/>
              <a:t>(d)  </a:t>
            </a:r>
            <a:r>
              <a:rPr lang="en-US" sz="2400" dirty="0"/>
              <a:t>returns # of items(key/value pairs) in d</a:t>
            </a:r>
          </a:p>
          <a:p>
            <a:endParaRPr lang="en-US" sz="2400" dirty="0"/>
          </a:p>
          <a:p>
            <a:r>
              <a:rPr lang="en-US" sz="2400" b="1" dirty="0"/>
              <a:t>d[k]  </a:t>
            </a:r>
            <a:r>
              <a:rPr lang="en-US" sz="2400" dirty="0"/>
              <a:t>returns value associated with key k</a:t>
            </a:r>
          </a:p>
          <a:p>
            <a:endParaRPr lang="en-US" sz="2400" dirty="0"/>
          </a:p>
          <a:p>
            <a:r>
              <a:rPr lang="en-US" sz="2400" b="1" dirty="0"/>
              <a:t>d[k] = v </a:t>
            </a:r>
            <a:r>
              <a:rPr lang="en-US" sz="2400" dirty="0"/>
              <a:t>associates the value v with the key k</a:t>
            </a:r>
          </a:p>
          <a:p>
            <a:endParaRPr lang="en-US" sz="2400" dirty="0"/>
          </a:p>
          <a:p>
            <a:r>
              <a:rPr lang="en-US" sz="2400" b="1" dirty="0"/>
              <a:t>del d[k] </a:t>
            </a:r>
            <a:r>
              <a:rPr lang="en-US" sz="2400" dirty="0"/>
              <a:t>deletes the item with key k</a:t>
            </a:r>
          </a:p>
          <a:p>
            <a:endParaRPr lang="en-US" sz="2400" dirty="0"/>
          </a:p>
          <a:p>
            <a:r>
              <a:rPr lang="en-US" sz="2400" b="1" dirty="0"/>
              <a:t>“k” in d </a:t>
            </a:r>
            <a:r>
              <a:rPr lang="en-US" sz="2400" dirty="0"/>
              <a:t>checks whether there is an item in d that has the key 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5F60A-5316-44D9-8360-2914322A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203A-C680-4BE8-A680-60C6AB56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and 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6120-203D-4F4E-93E9-26EE7C7D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and adding elements to the dictionary is the same process:</a:t>
            </a:r>
          </a:p>
          <a:p>
            <a:pPr lvl="1"/>
            <a:r>
              <a:rPr lang="en-US" dirty="0"/>
              <a:t>We use square brackets enclosing the key for the value we want to add / modify and assign it a value. </a:t>
            </a:r>
          </a:p>
          <a:p>
            <a:pPr lvl="1"/>
            <a:r>
              <a:rPr lang="en-US" dirty="0"/>
              <a:t>If that key doesn’t exist, then the key value pair is added to the dictionary. </a:t>
            </a:r>
          </a:p>
          <a:p>
            <a:pPr lvl="1"/>
            <a:r>
              <a:rPr lang="en-US" dirty="0"/>
              <a:t>If it exists, then the value is updated.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90A9D-72C4-4EB4-BF5A-19151416341D}"/>
              </a:ext>
            </a:extLst>
          </p:cNvPr>
          <p:cNvSpPr/>
          <p:nvPr/>
        </p:nvSpPr>
        <p:spPr>
          <a:xfrm>
            <a:off x="1219200" y="4365248"/>
            <a:ext cx="8077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emptyDictionary</a:t>
            </a:r>
            <a:r>
              <a:rPr lang="en-US" sz="2000" dirty="0">
                <a:latin typeface="Courier New" panose="02070309020205020404" pitchFamily="49" charset="0"/>
              </a:rPr>
              <a:t> = {}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emptyDictionary</a:t>
            </a:r>
            <a:r>
              <a:rPr lang="en-US" sz="2000" dirty="0">
                <a:latin typeface="Courier New" panose="02070309020205020404" pitchFamily="49" charset="0"/>
              </a:rPr>
              <a:t>["key1"] = "value1" 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emptyDictionary</a:t>
            </a:r>
            <a:r>
              <a:rPr lang="en-US" sz="2000" dirty="0">
                <a:latin typeface="Courier New" panose="02070309020205020404" pitchFamily="49" charset="0"/>
              </a:rPr>
              <a:t>["key1"] = "updatedValue1"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0531-D82B-4B84-A592-4C194720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“get”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way of accessing an element is by calling the get method on the dictionary object and pass as input the key.</a:t>
            </a:r>
          </a:p>
          <a:p>
            <a:pPr lvl="1"/>
            <a:r>
              <a:rPr lang="en-US" sz="2400" dirty="0"/>
              <a:t>This returns the value for the key, if it exists. </a:t>
            </a:r>
          </a:p>
          <a:p>
            <a:pPr lvl="1"/>
            <a:r>
              <a:rPr lang="en-US" sz="2400" dirty="0"/>
              <a:t>If the key doesn’t exist, this call will return a default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04555-AAA3-4E9E-B405-E1F3F42EF78E}"/>
              </a:ext>
            </a:extLst>
          </p:cNvPr>
          <p:cNvSpPr/>
          <p:nvPr/>
        </p:nvSpPr>
        <p:spPr>
          <a:xfrm>
            <a:off x="838200" y="4114800"/>
            <a:ext cx="7239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</a:rPr>
              <a:t>myDictionary</a:t>
            </a:r>
            <a:r>
              <a:rPr lang="en-US" sz="1800" dirty="0">
                <a:latin typeface="Courier New" panose="02070309020205020404" pitchFamily="49" charset="0"/>
              </a:rPr>
              <a:t> = {"key1": "value1", "key2":"value2", "key3": "value3"}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myDictionary.get</a:t>
            </a:r>
            <a:r>
              <a:rPr lang="en-US" sz="1800" dirty="0">
                <a:latin typeface="Courier New" panose="02070309020205020404" pitchFamily="49" charset="0"/>
              </a:rPr>
              <a:t>("key1")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myDictionary.get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nonExistingKey</a:t>
            </a:r>
            <a:r>
              <a:rPr lang="en-US" sz="1800" dirty="0">
                <a:latin typeface="Courier New" panose="02070309020205020404" pitchFamily="49" charset="0"/>
              </a:rPr>
              <a:t>") 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myDictionary.get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nonExistingKey</a:t>
            </a:r>
            <a:r>
              <a:rPr lang="en-US" sz="1800" dirty="0">
                <a:latin typeface="Courier New" panose="02070309020205020404" pitchFamily="49" charset="0"/>
              </a:rPr>
              <a:t>", "the item was not found")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F913-AE62-46FD-A467-F2967E91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Tuples are sequences, just like lists</a:t>
            </a:r>
          </a:p>
          <a:p>
            <a:r>
              <a:rPr lang="en-US" sz="2400" dirty="0"/>
              <a:t>Tuples </a:t>
            </a:r>
            <a:r>
              <a:rPr lang="en-US" sz="2400" i="1" dirty="0"/>
              <a:t>cannot be changed</a:t>
            </a:r>
            <a:r>
              <a:rPr lang="en-US" sz="2400" dirty="0"/>
              <a:t>, i.e. they are immutable</a:t>
            </a:r>
          </a:p>
          <a:p>
            <a:r>
              <a:rPr lang="en-US" sz="2400" dirty="0"/>
              <a:t>Tuples use </a:t>
            </a:r>
            <a:r>
              <a:rPr lang="en-US" sz="2400" b="1" dirty="0"/>
              <a:t>parentheses</a:t>
            </a:r>
            <a:r>
              <a:rPr lang="en-US" sz="2400" dirty="0"/>
              <a:t>, whereas lists use square brackets, e.g. 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(1, 2, 3) 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create tuple</a:t>
            </a:r>
          </a:p>
          <a:p>
            <a:endParaRPr lang="en-US" sz="2400" dirty="0"/>
          </a:p>
          <a:p>
            <a:r>
              <a:rPr lang="en-US" sz="2400" dirty="0"/>
              <a:t>Any data printed out from your </a:t>
            </a:r>
            <a:r>
              <a:rPr lang="en-US" sz="2400" dirty="0" err="1"/>
              <a:t>Micro:Bit</a:t>
            </a:r>
            <a:r>
              <a:rPr lang="en-US" sz="2400" dirty="0"/>
              <a:t> as a tuple can be graphed in the plotter:</a:t>
            </a:r>
          </a:p>
          <a:p>
            <a:pPr lvl="2"/>
            <a:r>
              <a:rPr lang="en-US" sz="2000" dirty="0">
                <a:hlinkClick r:id="rId2"/>
              </a:rPr>
              <a:t>https://codewith.mu/en/tutorials/1.0/plotter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35DE-8376-4093-85E2-065598D5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50CD-F01F-4B8E-8667-279CE49DC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2AE1A-2E47-4DFA-9767-C685C1A2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49781-8C3A-4E5F-961D-DF2804D01D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A11D-0CC6-49BB-98B8-2F19A5EE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76" name="Rectangle 3"/>
          <p:cNvGrpSpPr>
            <a:grpSpLocks/>
          </p:cNvGrpSpPr>
          <p:nvPr/>
        </p:nvGrpSpPr>
        <p:grpSpPr bwMode="auto">
          <a:xfrm>
            <a:off x="841375" y="1517650"/>
            <a:ext cx="7461250" cy="4511675"/>
            <a:chOff x="530" y="956"/>
            <a:chExt cx="4700" cy="2842"/>
          </a:xfrm>
        </p:grpSpPr>
        <p:pic>
          <p:nvPicPr>
            <p:cNvPr id="3077" name="Rectangle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0" y="956"/>
              <a:ext cx="4700" cy="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533" y="960"/>
              <a:ext cx="4694" cy="2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11125" indent="-1588">
                <a:spcBef>
                  <a:spcPct val="20000"/>
                </a:spcBef>
                <a:buFont typeface="Times" pitchFamily="18" charset="0"/>
                <a:buNone/>
              </a:pPr>
              <a:r>
                <a:rPr lang="en-US" sz="2800" b="1" dirty="0">
                  <a:latin typeface="Arial Black" pitchFamily="34" charset="0"/>
                </a:rPr>
                <a:t>Concept:</a:t>
              </a:r>
            </a:p>
            <a:p>
              <a:pPr marL="111125" indent="-1588">
                <a:spcBef>
                  <a:spcPct val="20000"/>
                </a:spcBef>
                <a:buFont typeface="Times" pitchFamily="18" charset="0"/>
                <a:buNone/>
              </a:pPr>
              <a:endParaRPr lang="en-US" sz="1600" dirty="0">
                <a:latin typeface="Tekton Pro" pitchFamily="34" charset="0"/>
              </a:endParaRPr>
            </a:p>
            <a:p>
              <a:pPr marL="111125" indent="-1588">
                <a:spcBef>
                  <a:spcPct val="20000"/>
                </a:spcBef>
                <a:buFont typeface="Times" pitchFamily="18" charset="0"/>
                <a:buNone/>
              </a:pPr>
              <a:r>
                <a:rPr lang="en-US" sz="2800" dirty="0">
                  <a:latin typeface="+mn-lt"/>
                </a:rPr>
                <a:t>A list is an object that contains multiple data items.  Lists are mutable, which means that their contents can be changed during a program’s execution. Lists are dynamic data structures, meaning that items may be added to them or removed from them. You can use indexing, slicing, and various methods to work with lists in a program</a:t>
              </a:r>
            </a:p>
            <a:p>
              <a:pPr marL="111125" indent="-1588">
                <a:spcBef>
                  <a:spcPct val="20000"/>
                </a:spcBef>
                <a:buFont typeface="Times" pitchFamily="18" charset="0"/>
                <a:buNone/>
              </a:pPr>
              <a:endParaRPr lang="en-US" sz="1000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C9F81-B5C0-4C7E-B7E4-6F66A8AC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EB8DD-5120-4E67-B0DC-74FB7F7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+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CB495-BEDC-40F7-8A39-AC6D246C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Exercise 1</a:t>
            </a:r>
            <a:r>
              <a:rPr lang="en-US" sz="2400" dirty="0"/>
              <a:t>: Create a list with 5 or 6 strings containing your favorite built-in images for the </a:t>
            </a:r>
            <a:r>
              <a:rPr lang="en-US" sz="2400" dirty="0" err="1"/>
              <a:t>Micro:Bit</a:t>
            </a:r>
            <a:endParaRPr lang="en-US" sz="2400" dirty="0"/>
          </a:p>
          <a:p>
            <a:pPr lvl="1"/>
            <a:r>
              <a:rPr lang="en-US" sz="2400" dirty="0"/>
              <a:t>e.g. “</a:t>
            </a:r>
            <a:r>
              <a:rPr lang="en-US" sz="2400" dirty="0" err="1"/>
              <a:t>Image.HEART</a:t>
            </a:r>
            <a:r>
              <a:rPr lang="en-US" sz="2400" dirty="0"/>
              <a:t>”, etc.</a:t>
            </a:r>
          </a:p>
          <a:p>
            <a:r>
              <a:rPr lang="en-US" sz="2400" dirty="0"/>
              <a:t>Use a loop to display the first image, sleep for 3 seconds, then show the second image, sleep for 3 seconds, etc.</a:t>
            </a:r>
          </a:p>
          <a:p>
            <a:endParaRPr lang="en-US" sz="2400" dirty="0"/>
          </a:p>
          <a:p>
            <a:r>
              <a:rPr lang="en-US" sz="2400" b="1" dirty="0"/>
              <a:t>Exercise 2</a:t>
            </a:r>
            <a:r>
              <a:rPr lang="en-US" sz="2400" dirty="0"/>
              <a:t>: Modify your code to use a dictionary to store the image data. </a:t>
            </a:r>
          </a:p>
          <a:p>
            <a:r>
              <a:rPr lang="en-US" sz="2400" dirty="0"/>
              <a:t>Revise your loop to iterate through the dictionary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0719-120C-4817-B3A7-8825842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C721-407A-47A5-A149-1D595D32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+ Plotter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77AC-C2A6-46E1-BCE5-916EB1C9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Pick an external sensor that provides data output, e.g. the light sensor, the water sensor, moisture sensor, etc. </a:t>
            </a:r>
          </a:p>
          <a:p>
            <a:pPr lvl="1"/>
            <a:r>
              <a:rPr lang="en-US" sz="2200" dirty="0"/>
              <a:t>Wire the sensor to connect to your M:B, read data at interval</a:t>
            </a:r>
          </a:p>
          <a:p>
            <a:pPr lvl="1"/>
            <a:r>
              <a:rPr lang="en-US" sz="2200" dirty="0"/>
              <a:t>Print out data as a tuple, e.g.:</a:t>
            </a:r>
          </a:p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 = temperature() </a:t>
            </a:r>
          </a:p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pushed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button_a.get_presses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temp,pushed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# create tuple</a:t>
            </a:r>
          </a:p>
          <a:p>
            <a:r>
              <a:rPr lang="en-US" sz="2400" dirty="0"/>
              <a:t>Open the plotter while your program is running and check that the tuples are being plotted correctly!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6325-8E4E-4E2F-BC53-D7A34E2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800600"/>
          </a:xfrm>
        </p:spPr>
        <p:txBody>
          <a:bodyPr/>
          <a:lstStyle/>
          <a:p>
            <a:r>
              <a:rPr lang="en-US" b="1" dirty="0" smtClean="0"/>
              <a:t>Wire</a:t>
            </a:r>
            <a:r>
              <a:rPr lang="en-US" dirty="0" smtClean="0"/>
              <a:t> your LCD as shown, to the </a:t>
            </a:r>
            <a:r>
              <a:rPr lang="en-US" b="1" dirty="0" smtClean="0"/>
              <a:t>IIC pins </a:t>
            </a:r>
            <a:r>
              <a:rPr lang="en-US" dirty="0" smtClean="0"/>
              <a:t>(make sure the power jumpers are in </a:t>
            </a:r>
            <a:r>
              <a:rPr lang="en-US" b="1" dirty="0" smtClean="0"/>
              <a:t>5V</a:t>
            </a:r>
            <a:r>
              <a:rPr lang="en-US" dirty="0" smtClean="0"/>
              <a:t> position)</a:t>
            </a:r>
          </a:p>
          <a:p>
            <a:r>
              <a:rPr lang="en-US" dirty="0" smtClean="0"/>
              <a:t>Add this </a:t>
            </a:r>
            <a:r>
              <a:rPr lang="en-US" b="1" dirty="0" smtClean="0"/>
              <a:t>library</a:t>
            </a:r>
            <a:r>
              <a:rPr lang="en-US" dirty="0" smtClean="0"/>
              <a:t> to your MB via the Files button: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github.com/Pratt-Institute/info697/blob/master/mb_i2c_lcd1602.py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72" y="2298202"/>
            <a:ext cx="4584628" cy="45597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1000" y="5140925"/>
            <a:ext cx="4648200" cy="1412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525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mb_i2c_lcd1602 import 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525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525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l=LCD1620()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2525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l.puts</a:t>
            </a:r>
            <a:r>
              <a:rPr lang="en-US" sz="1800" dirty="0">
                <a:solidFill>
                  <a:srgbClr val="2525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('Hi',1,4)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648200" y="5334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https://github.com/Pratt-Institute/info697/blob/master/lcd_demo.py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848600" y="4768396"/>
            <a:ext cx="839506" cy="7721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3AEC65-04FE-4A4E-8B47-6A18F5EB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 list is an object that contains </a:t>
            </a:r>
            <a:r>
              <a:rPr lang="en-US" sz="2800" b="1" dirty="0"/>
              <a:t>multiple data items.</a:t>
            </a:r>
          </a:p>
          <a:p>
            <a:r>
              <a:rPr lang="en-US" sz="2800" dirty="0"/>
              <a:t> Each item that is stored in the list is called an </a:t>
            </a:r>
            <a:r>
              <a:rPr lang="en-US" sz="2800" b="1" dirty="0"/>
              <a:t>element</a:t>
            </a:r>
          </a:p>
          <a:p>
            <a:pPr marL="114300" indent="0">
              <a:buNone/>
            </a:pPr>
            <a:r>
              <a:rPr lang="en-US" sz="2800" dirty="0"/>
              <a:t>	For example:</a:t>
            </a:r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even_numbers</a:t>
            </a:r>
            <a:r>
              <a:rPr lang="en-US" sz="2800" dirty="0"/>
              <a:t> = [2, 4, 6, 8, 10]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 Elements are enclosed in brackets and separated by commas and may contain any data type</a:t>
            </a:r>
          </a:p>
          <a:p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6FCC-E27F-46CE-9B45-CE5D5570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FB3-9419-46ED-802B-35BFA69B5E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1447801"/>
            <a:ext cx="670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400" kern="0" dirty="0">
                <a:latin typeface="Arial Black" pitchFamily="34" charset="0"/>
                <a:ea typeface="ヒラギノ角ゴ Pro W3" pitchFamily="-48" charset="-128"/>
              </a:rPr>
              <a:t>Numeric Indexing</a:t>
            </a: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</a:rPr>
              <a:t>	</a:t>
            </a:r>
            <a:r>
              <a:rPr lang="en-US" sz="1800" b="1" kern="0" dirty="0" err="1">
                <a:latin typeface="Courier New" pitchFamily="49" charset="0"/>
                <a:ea typeface="ヒラギノ角ゴ Pro W3" pitchFamily="-48" charset="-128"/>
              </a:rPr>
              <a:t>my_list</a:t>
            </a:r>
            <a:r>
              <a:rPr lang="en-US" sz="1800" b="1" kern="0" dirty="0">
                <a:latin typeface="Courier New" pitchFamily="49" charset="0"/>
                <a:ea typeface="ヒラギノ角ゴ Pro W3" pitchFamily="-48" charset="-128"/>
              </a:rPr>
              <a:t> = [10, 20, 30, 40]</a:t>
            </a: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</a:endParaRP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</a:endParaRPr>
          </a:p>
          <a:p>
            <a:pPr marL="6350" lvl="5" defTabSz="231775">
              <a:spcBef>
                <a:spcPts val="600"/>
              </a:spcBef>
              <a:buClr>
                <a:srgbClr val="EB9F27"/>
              </a:buClr>
              <a:tabLst>
                <a:tab pos="231775" algn="l"/>
                <a:tab pos="2921000" algn="l"/>
              </a:tabLst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8309"/>
              </p:ext>
            </p:extLst>
          </p:nvPr>
        </p:nvGraphicFramePr>
        <p:xfrm>
          <a:off x="4267200" y="3124200"/>
          <a:ext cx="2819400" cy="4619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B2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 bwMode="auto">
          <a:xfrm>
            <a:off x="2362200" y="3124200"/>
            <a:ext cx="1066800" cy="367352"/>
          </a:xfrm>
          <a:prstGeom prst="borderCallout2">
            <a:avLst>
              <a:gd name="adj1" fmla="val 41041"/>
              <a:gd name="adj2" fmla="val 99130"/>
              <a:gd name="adj3" fmla="val 52187"/>
              <a:gd name="adj4" fmla="val 101030"/>
              <a:gd name="adj5" fmla="val 51829"/>
              <a:gd name="adj6" fmla="val 183610"/>
            </a:avLst>
          </a:prstGeom>
          <a:gradFill flip="none" rotWithShape="1">
            <a:gsLst>
              <a:gs pos="0">
                <a:srgbClr val="FFCC66">
                  <a:tint val="66000"/>
                  <a:satMod val="160000"/>
                </a:srgbClr>
              </a:gs>
              <a:gs pos="50000">
                <a:srgbClr val="FFCC66">
                  <a:tint val="44500"/>
                  <a:satMod val="160000"/>
                </a:srgbClr>
              </a:gs>
              <a:gs pos="100000">
                <a:srgbClr val="FFCC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0"/>
              </a:spcBef>
              <a:buClrTx/>
              <a:defRPr/>
            </a:pPr>
            <a:r>
              <a:rPr lang="en-US" sz="1600" b="1" dirty="0" err="1">
                <a:latin typeface="Courier New" pitchFamily="49" charset="0"/>
                <a:ea typeface="ヒラギノ角ゴ Pro W3" pitchFamily="-48" charset="-128"/>
              </a:rPr>
              <a:t>my_list</a:t>
            </a:r>
            <a:endParaRPr lang="en-US" sz="1600" b="1" dirty="0">
              <a:latin typeface="Courier New" pitchFamily="49" charset="0"/>
              <a:ea typeface="ヒラギノ角ゴ Pro W3" pitchFamily="-48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9435F2-9C79-470F-B617-DD66722A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67912"/>
              </p:ext>
            </p:extLst>
          </p:nvPr>
        </p:nvGraphicFramePr>
        <p:xfrm>
          <a:off x="4267200" y="3733800"/>
          <a:ext cx="2819400" cy="4619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F2BD19FF-280A-4467-BBAF-BE75D13845BA}"/>
              </a:ext>
            </a:extLst>
          </p:cNvPr>
          <p:cNvSpPr/>
          <p:nvPr/>
        </p:nvSpPr>
        <p:spPr>
          <a:xfrm>
            <a:off x="3591560" y="4195763"/>
            <a:ext cx="2095500" cy="22050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Index Position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FB5524-B1B6-49A5-9AC6-92099278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677-0DB4-438E-9C8B-5118542D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4DEB-BB24-44D3-93E8-B91E0506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To create a list we can tell Python the name of the list and what it will contain </a:t>
            </a:r>
          </a:p>
          <a:p>
            <a:pPr lvl="1"/>
            <a:r>
              <a:rPr lang="en-US" sz="2200" dirty="0"/>
              <a:t>To retrieve a list element we use the index position in []</a:t>
            </a:r>
          </a:p>
          <a:p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51E465-3EB5-47D1-A04A-4E7B357E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7620000" cy="276998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</a:rPr>
              <a:t>microbit</a:t>
            </a:r>
            <a:r>
              <a:rPr lang="en-US" altLang="en-US" sz="2000" dirty="0">
                <a:latin typeface="Courier New" panose="02070309020205020404" pitchFamily="49" charset="0"/>
              </a:rPr>
              <a:t> import *</a:t>
            </a:r>
          </a:p>
          <a:p>
            <a:pPr lvl="0" eaLnBrk="0" hangingPunct="0">
              <a:spcBef>
                <a:spcPct val="0"/>
              </a:spcBef>
              <a:buClrTx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 err="1">
                <a:latin typeface="Courier New" panose="02070309020205020404" pitchFamily="49" charset="0"/>
              </a:rPr>
              <a:t>highScores</a:t>
            </a:r>
            <a:r>
              <a:rPr lang="en-US" altLang="en-US" sz="2000" dirty="0">
                <a:latin typeface="Courier New" panose="02070309020205020404" pitchFamily="49" charset="0"/>
              </a:rPr>
              <a:t> = [25, 20, 10, 15, 30]       </a:t>
            </a:r>
          </a:p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>
                <a:latin typeface="Courier New" panose="02070309020205020404" pitchFamily="49" charset="0"/>
              </a:rPr>
              <a:t># Create a list and store some values in it.</a:t>
            </a:r>
          </a:p>
          <a:p>
            <a:pPr lvl="0" eaLnBrk="0" hangingPunct="0">
              <a:spcBef>
                <a:spcPct val="0"/>
              </a:spcBef>
              <a:buClrTx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>
                <a:latin typeface="Courier New" panose="02070309020205020404" pitchFamily="49" charset="0"/>
              </a:rPr>
              <a:t>print(</a:t>
            </a:r>
            <a:r>
              <a:rPr lang="en-US" altLang="en-US" sz="2000" dirty="0" err="1">
                <a:latin typeface="Courier New" panose="02070309020205020404" pitchFamily="49" charset="0"/>
              </a:rPr>
              <a:t>highScores</a:t>
            </a:r>
            <a:r>
              <a:rPr lang="en-US" altLang="en-US" sz="2000" dirty="0">
                <a:latin typeface="Courier New" panose="02070309020205020404" pitchFamily="49" charset="0"/>
              </a:rPr>
              <a:t>[0])                    </a:t>
            </a:r>
          </a:p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>
                <a:latin typeface="Courier New" panose="02070309020205020404" pitchFamily="49" charset="0"/>
              </a:rPr>
              <a:t># Print 25</a:t>
            </a:r>
          </a:p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>
                <a:latin typeface="Courier New" panose="02070309020205020404" pitchFamily="49" charset="0"/>
              </a:rPr>
              <a:t>print(</a:t>
            </a:r>
            <a:r>
              <a:rPr lang="en-US" altLang="en-US" sz="2000" dirty="0" err="1">
                <a:latin typeface="Courier New" panose="02070309020205020404" pitchFamily="49" charset="0"/>
              </a:rPr>
              <a:t>highScores</a:t>
            </a:r>
            <a:r>
              <a:rPr lang="en-US" altLang="en-US" sz="2000" dirty="0">
                <a:latin typeface="Courier New" panose="02070309020205020404" pitchFamily="49" charset="0"/>
              </a:rPr>
              <a:t>[3])                    </a:t>
            </a:r>
          </a:p>
          <a:p>
            <a:pPr lvl="0" eaLnBrk="0" hangingPunct="0">
              <a:spcBef>
                <a:spcPct val="0"/>
              </a:spcBef>
              <a:buClrTx/>
            </a:pPr>
            <a:r>
              <a:rPr lang="en-US" altLang="en-US" sz="2000" dirty="0">
                <a:latin typeface="Courier New" panose="02070309020205020404" pitchFamily="49" charset="0"/>
              </a:rPr>
              <a:t># Print 15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D9C2-34DE-4E3E-B9DE-C369096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9C87-7463-42D7-934B-9A174E98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In and 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DDE8-6248-48C9-B6A7-BE23A446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if a value exists or doesn’t exist in a list using </a:t>
            </a:r>
            <a:r>
              <a:rPr lang="en-US" sz="2400" b="1" dirty="0"/>
              <a:t>in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b="1" dirty="0"/>
              <a:t>not in</a:t>
            </a:r>
            <a:r>
              <a:rPr lang="en-US" sz="2400" dirty="0"/>
              <a:t>, e.g.: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pink","red","green","yellow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1143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"green"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print("Found green!")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print("No green")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0723-A4B1-4933-B2D2-FCADB05A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4F10-0646-49F5-8D70-F21F648B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length using 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function, e.g.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Other helpful methods:</a:t>
            </a:r>
          </a:p>
        </p:txBody>
      </p:sp>
      <p:pic>
        <p:nvPicPr>
          <p:cNvPr id="12293" name="Picture 5" descr="tbl08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28426"/>
            <a:ext cx="7200900" cy="412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53BA-A635-434A-8FFC-8DA480F9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ADE9-43FE-4037-8600-86704438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2537-314B-4954-9CF9-7E0179CA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['hi', 'hi', 'hi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loop from 0 to list end length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range(0,len(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6AD9-7A38-4D5F-9310-FB7F58BD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3F94-9BEE-4E22-9252-4FBAED4D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F4E5-914C-4C05-AF40-331E1743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an empty array and use a loop to append() values onto the list: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8D426-DB6D-4571-90E8-E7CE6810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49434"/>
            <a:ext cx="7620000" cy="310854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microbit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recordedTemperature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# Create an empty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in (100):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   # Add 100 temperature values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recordedTemperature.append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temperature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(1000)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96BA-6C72-4E7E-9350-4F001806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F1FB3-9419-46ED-802B-35BFA69B5E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5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1077</TotalTime>
  <Words>1051</Words>
  <Application>Microsoft Office PowerPoint</Application>
  <PresentationFormat>On-screen Show (4:3)</PresentationFormat>
  <Paragraphs>188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Consolas</vt:lpstr>
      <vt:lpstr>Courier New</vt:lpstr>
      <vt:lpstr>Tekton Pro</vt:lpstr>
      <vt:lpstr>Times</vt:lpstr>
      <vt:lpstr>Times New Roman</vt:lpstr>
      <vt:lpstr>ヒラギノ角ゴ Pro W3</vt:lpstr>
      <vt:lpstr>Adjacency</vt:lpstr>
      <vt:lpstr>Lists</vt:lpstr>
      <vt:lpstr> Lists</vt:lpstr>
      <vt:lpstr>Lists</vt:lpstr>
      <vt:lpstr>Lists</vt:lpstr>
      <vt:lpstr>Using Lists</vt:lpstr>
      <vt:lpstr>Lists – In and Not In</vt:lpstr>
      <vt:lpstr>List Methods</vt:lpstr>
      <vt:lpstr>Iterate Through List Example</vt:lpstr>
      <vt:lpstr>Append Example</vt:lpstr>
      <vt:lpstr>Delete from a List</vt:lpstr>
      <vt:lpstr>Dictionaries and Tuples</vt:lpstr>
      <vt:lpstr>Creating and Using Dictionaries</vt:lpstr>
      <vt:lpstr>Creating and Using Dictionaries</vt:lpstr>
      <vt:lpstr>Accessing Dictionary Data</vt:lpstr>
      <vt:lpstr>Dictionary Methods</vt:lpstr>
      <vt:lpstr>Updating and Adding Elements</vt:lpstr>
      <vt:lpstr>Dictionary “get” Method</vt:lpstr>
      <vt:lpstr>Tuples</vt:lpstr>
      <vt:lpstr>Examples</vt:lpstr>
      <vt:lpstr>Data Structures + Images</vt:lpstr>
      <vt:lpstr>Sensors + Plotter</vt:lpstr>
      <vt:lpstr>LCD Screen</vt:lpstr>
    </vt:vector>
  </TitlesOfParts>
  <Company>Camden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108 Week 1</dc:title>
  <dc:creator>Monica</dc:creator>
  <cp:lastModifiedBy>mmaceli</cp:lastModifiedBy>
  <cp:revision>91</cp:revision>
  <dcterms:created xsi:type="dcterms:W3CDTF">2010-09-19T22:27:05Z</dcterms:created>
  <dcterms:modified xsi:type="dcterms:W3CDTF">2020-02-12T18:22:46Z</dcterms:modified>
</cp:coreProperties>
</file>