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359" r:id="rId2"/>
    <p:sldId id="360" r:id="rId3"/>
    <p:sldId id="256" r:id="rId4"/>
    <p:sldId id="257" r:id="rId5"/>
    <p:sldId id="333"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72"/>
    <p:restoredTop sz="94655"/>
  </p:normalViewPr>
  <p:slideViewPr>
    <p:cSldViewPr snapToGrid="0">
      <p:cViewPr varScale="1">
        <p:scale>
          <a:sx n="68" d="100"/>
          <a:sy n="68" d="100"/>
        </p:scale>
        <p:origin x="248"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46A8C-92C1-5942-AAEF-B546E274B592}" type="datetimeFigureOut">
              <a:rPr lang="en-US" smtClean="0"/>
              <a:t>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690E6-1B35-AA4E-9254-C56C9B695122}" type="slidenum">
              <a:rPr lang="en-US" smtClean="0"/>
              <a:t>‹#›</a:t>
            </a:fld>
            <a:endParaRPr lang="en-US"/>
          </a:p>
        </p:txBody>
      </p:sp>
    </p:spTree>
    <p:extLst>
      <p:ext uri="{BB962C8B-B14F-4D97-AF65-F5344CB8AC3E}">
        <p14:creationId xmlns:p14="http://schemas.microsoft.com/office/powerpoint/2010/main" val="471077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Shape 714"/>
          <p:cNvSpPr>
            <a:spLocks noGrp="1" noRot="1" noChangeAspect="1"/>
          </p:cNvSpPr>
          <p:nvPr>
            <p:ph type="sldImg"/>
          </p:nvPr>
        </p:nvSpPr>
        <p:spPr>
          <a:prstGeom prst="rect">
            <a:avLst/>
          </a:prstGeom>
        </p:spPr>
        <p:txBody>
          <a:bodyPr/>
          <a:lstStyle/>
          <a:p>
            <a:endParaRPr/>
          </a:p>
        </p:txBody>
      </p:sp>
      <p:sp>
        <p:nvSpPr>
          <p:cNvPr id="715" name="Shape 715"/>
          <p:cNvSpPr>
            <a:spLocks noGrp="1"/>
          </p:cNvSpPr>
          <p:nvPr>
            <p:ph type="body" sz="quarter" idx="1"/>
          </p:nvPr>
        </p:nvSpPr>
        <p:spPr>
          <a:prstGeom prst="rect">
            <a:avLst/>
          </a:prstGeom>
        </p:spPr>
        <p:txBody>
          <a:bodyPr/>
          <a:lstStyle>
            <a:lvl1pPr>
              <a:lnSpc>
                <a:spcPct val="100000"/>
              </a:lnSpc>
              <a:defRPr sz="1600">
                <a:latin typeface="Lucida Grande"/>
                <a:ea typeface="Lucida Grande"/>
                <a:cs typeface="Lucida Grande"/>
                <a:sym typeface="Lucida Grande"/>
              </a:defRPr>
            </a:lvl1pPr>
          </a:lstStyle>
          <a:p>
            <a:r>
              <a:t>BIG PICTURE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Shape 765"/>
          <p:cNvSpPr>
            <a:spLocks noGrp="1" noRot="1" noChangeAspect="1"/>
          </p:cNvSpPr>
          <p:nvPr>
            <p:ph type="sldImg"/>
          </p:nvPr>
        </p:nvSpPr>
        <p:spPr>
          <a:prstGeom prst="rect">
            <a:avLst/>
          </a:prstGeom>
        </p:spPr>
        <p:txBody>
          <a:bodyPr/>
          <a:lstStyle/>
          <a:p>
            <a:endParaRPr/>
          </a:p>
        </p:txBody>
      </p:sp>
      <p:sp>
        <p:nvSpPr>
          <p:cNvPr id="766" name="Shape 766"/>
          <p:cNvSpPr>
            <a:spLocks noGrp="1"/>
          </p:cNvSpPr>
          <p:nvPr>
            <p:ph type="body" sz="quarter" idx="1"/>
          </p:nvPr>
        </p:nvSpPr>
        <p:spPr>
          <a:prstGeom prst="rect">
            <a:avLst/>
          </a:prstGeom>
        </p:spPr>
        <p:txBody>
          <a:bodyPr/>
          <a:lstStyle>
            <a:lvl1pPr>
              <a:lnSpc>
                <a:spcPct val="100000"/>
              </a:lnSpc>
              <a:defRPr sz="1600">
                <a:latin typeface="Lucida Grande"/>
                <a:ea typeface="Lucida Grande"/>
                <a:cs typeface="Lucida Grande"/>
                <a:sym typeface="Lucida Grande"/>
              </a:defRPr>
            </a:lvl1pPr>
          </a:lstStyle>
          <a:p>
            <a:r>
              <a:t>Effective communication of science is often more formulaic than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Shape 796"/>
          <p:cNvSpPr>
            <a:spLocks noGrp="1" noRot="1" noChangeAspect="1"/>
          </p:cNvSpPr>
          <p:nvPr>
            <p:ph type="sldImg"/>
          </p:nvPr>
        </p:nvSpPr>
        <p:spPr>
          <a:prstGeom prst="rect">
            <a:avLst/>
          </a:prstGeom>
        </p:spPr>
        <p:txBody>
          <a:bodyPr/>
          <a:lstStyle/>
          <a:p>
            <a:endParaRPr/>
          </a:p>
        </p:txBody>
      </p:sp>
      <p:sp>
        <p:nvSpPr>
          <p:cNvPr id="797" name="Shape 797"/>
          <p:cNvSpPr>
            <a:spLocks noGrp="1"/>
          </p:cNvSpPr>
          <p:nvPr>
            <p:ph type="body" sz="quarter" idx="1"/>
          </p:nvPr>
        </p:nvSpPr>
        <p:spPr>
          <a:prstGeom prst="rect">
            <a:avLst/>
          </a:prstGeom>
        </p:spPr>
        <p:txBody>
          <a:bodyPr/>
          <a:lstStyle>
            <a:lvl1pPr>
              <a:lnSpc>
                <a:spcPct val="100000"/>
              </a:lnSpc>
              <a:defRPr sz="1600">
                <a:latin typeface="Lucida Grande"/>
                <a:ea typeface="Lucida Grande"/>
                <a:cs typeface="Lucida Grande"/>
                <a:sym typeface="Lucida Grande"/>
              </a:defRPr>
            </a:lvl1pPr>
          </a:lstStyle>
          <a:p>
            <a:r>
              <a:t>There are many ways to come up with a confidence interval. confint() is useful for this.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78A8-5D40-A4B5-03D7-B33093FEB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0084F4-29E3-1B0C-08F2-5A9F53EE7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D04911-7DC1-4BCE-2B69-3ED497D015DD}"/>
              </a:ext>
            </a:extLst>
          </p:cNvPr>
          <p:cNvSpPr>
            <a:spLocks noGrp="1"/>
          </p:cNvSpPr>
          <p:nvPr>
            <p:ph type="dt" sz="half" idx="10"/>
          </p:nvPr>
        </p:nvSpPr>
        <p:spPr/>
        <p:txBody>
          <a:bodyPr/>
          <a:lstStyle/>
          <a:p>
            <a:fld id="{AFBDBC58-F567-2C4A-B0D7-3CCF272EEA4C}" type="datetimeFigureOut">
              <a:rPr lang="en-US" smtClean="0"/>
              <a:t>11/20/24</a:t>
            </a:fld>
            <a:endParaRPr lang="en-US"/>
          </a:p>
        </p:txBody>
      </p:sp>
      <p:sp>
        <p:nvSpPr>
          <p:cNvPr id="5" name="Footer Placeholder 4">
            <a:extLst>
              <a:ext uri="{FF2B5EF4-FFF2-40B4-BE49-F238E27FC236}">
                <a16:creationId xmlns:a16="http://schemas.microsoft.com/office/drawing/2014/main" id="{FE7D811C-B7EC-ABED-E811-B1D30FF62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2552F-6CFE-3375-C6BF-9AA30D76186C}"/>
              </a:ext>
            </a:extLst>
          </p:cNvPr>
          <p:cNvSpPr>
            <a:spLocks noGrp="1"/>
          </p:cNvSpPr>
          <p:nvPr>
            <p:ph type="sldNum" sz="quarter" idx="12"/>
          </p:nvPr>
        </p:nvSpPr>
        <p:spPr/>
        <p:txBody>
          <a:bodyPr/>
          <a:lstStyle/>
          <a:p>
            <a:fld id="{FEB9785D-8693-434A-8D37-E6A3296DA8A2}" type="slidenum">
              <a:rPr lang="en-US" smtClean="0"/>
              <a:t>‹#›</a:t>
            </a:fld>
            <a:endParaRPr lang="en-US"/>
          </a:p>
        </p:txBody>
      </p:sp>
    </p:spTree>
    <p:extLst>
      <p:ext uri="{BB962C8B-B14F-4D97-AF65-F5344CB8AC3E}">
        <p14:creationId xmlns:p14="http://schemas.microsoft.com/office/powerpoint/2010/main" val="301908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550D-6BA3-F30F-BE8E-F613AC895D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2C5D93-D468-BE9D-D558-8A4C1F664F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EB264-8A03-0DEB-F1D1-6A0E3D70B10F}"/>
              </a:ext>
            </a:extLst>
          </p:cNvPr>
          <p:cNvSpPr>
            <a:spLocks noGrp="1"/>
          </p:cNvSpPr>
          <p:nvPr>
            <p:ph type="dt" sz="half" idx="10"/>
          </p:nvPr>
        </p:nvSpPr>
        <p:spPr/>
        <p:txBody>
          <a:bodyPr/>
          <a:lstStyle/>
          <a:p>
            <a:fld id="{AFBDBC58-F567-2C4A-B0D7-3CCF272EEA4C}" type="datetimeFigureOut">
              <a:rPr lang="en-US" smtClean="0"/>
              <a:t>11/20/24</a:t>
            </a:fld>
            <a:endParaRPr lang="en-US"/>
          </a:p>
        </p:txBody>
      </p:sp>
      <p:sp>
        <p:nvSpPr>
          <p:cNvPr id="5" name="Footer Placeholder 4">
            <a:extLst>
              <a:ext uri="{FF2B5EF4-FFF2-40B4-BE49-F238E27FC236}">
                <a16:creationId xmlns:a16="http://schemas.microsoft.com/office/drawing/2014/main" id="{68CA5382-7364-FC75-4E24-7392A2D54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A46E8-CD20-4A44-687F-E348E178BDEF}"/>
              </a:ext>
            </a:extLst>
          </p:cNvPr>
          <p:cNvSpPr>
            <a:spLocks noGrp="1"/>
          </p:cNvSpPr>
          <p:nvPr>
            <p:ph type="sldNum" sz="quarter" idx="12"/>
          </p:nvPr>
        </p:nvSpPr>
        <p:spPr/>
        <p:txBody>
          <a:bodyPr/>
          <a:lstStyle/>
          <a:p>
            <a:fld id="{FEB9785D-8693-434A-8D37-E6A3296DA8A2}" type="slidenum">
              <a:rPr lang="en-US" smtClean="0"/>
              <a:t>‹#›</a:t>
            </a:fld>
            <a:endParaRPr lang="en-US"/>
          </a:p>
        </p:txBody>
      </p:sp>
    </p:spTree>
    <p:extLst>
      <p:ext uri="{BB962C8B-B14F-4D97-AF65-F5344CB8AC3E}">
        <p14:creationId xmlns:p14="http://schemas.microsoft.com/office/powerpoint/2010/main" val="341916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9AF4F7-8567-C825-1C39-6E706C5F43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CD80DB-DECB-C681-0DD8-2F1756DD7B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34497-A687-9739-6E93-C69CAEF986D0}"/>
              </a:ext>
            </a:extLst>
          </p:cNvPr>
          <p:cNvSpPr>
            <a:spLocks noGrp="1"/>
          </p:cNvSpPr>
          <p:nvPr>
            <p:ph type="dt" sz="half" idx="10"/>
          </p:nvPr>
        </p:nvSpPr>
        <p:spPr/>
        <p:txBody>
          <a:bodyPr/>
          <a:lstStyle/>
          <a:p>
            <a:fld id="{AFBDBC58-F567-2C4A-B0D7-3CCF272EEA4C}" type="datetimeFigureOut">
              <a:rPr lang="en-US" smtClean="0"/>
              <a:t>11/20/24</a:t>
            </a:fld>
            <a:endParaRPr lang="en-US"/>
          </a:p>
        </p:txBody>
      </p:sp>
      <p:sp>
        <p:nvSpPr>
          <p:cNvPr id="5" name="Footer Placeholder 4">
            <a:extLst>
              <a:ext uri="{FF2B5EF4-FFF2-40B4-BE49-F238E27FC236}">
                <a16:creationId xmlns:a16="http://schemas.microsoft.com/office/drawing/2014/main" id="{EDD3257B-D0A2-DA3B-6C62-EAFCFFB3F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47FBC-DC2A-4056-30A6-D078F71B0E62}"/>
              </a:ext>
            </a:extLst>
          </p:cNvPr>
          <p:cNvSpPr>
            <a:spLocks noGrp="1"/>
          </p:cNvSpPr>
          <p:nvPr>
            <p:ph type="sldNum" sz="quarter" idx="12"/>
          </p:nvPr>
        </p:nvSpPr>
        <p:spPr/>
        <p:txBody>
          <a:bodyPr/>
          <a:lstStyle/>
          <a:p>
            <a:fld id="{FEB9785D-8693-434A-8D37-E6A3296DA8A2}" type="slidenum">
              <a:rPr lang="en-US" smtClean="0"/>
              <a:t>‹#›</a:t>
            </a:fld>
            <a:endParaRPr lang="en-US"/>
          </a:p>
        </p:txBody>
      </p:sp>
    </p:spTree>
    <p:extLst>
      <p:ext uri="{BB962C8B-B14F-4D97-AF65-F5344CB8AC3E}">
        <p14:creationId xmlns:p14="http://schemas.microsoft.com/office/powerpoint/2010/main" val="1085526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copy 2">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914399" y="381000"/>
            <a:ext cx="10363202" cy="1600201"/>
          </a:xfrm>
          <a:prstGeom prst="rect">
            <a:avLst/>
          </a:prstGeom>
        </p:spPr>
        <p:txBody>
          <a:bodyPr lIns="72248" tIns="72248" rIns="72248" bIns="72248">
            <a:noAutofit/>
          </a:bodyPr>
          <a:lstStyle>
            <a:lvl1pPr marL="4465" marR="40638" indent="-4465" defTabSz="647677">
              <a:defRPr sz="4078">
                <a:uFill>
                  <a:solidFill>
                    <a:srgbClr val="000000"/>
                  </a:solidFill>
                </a:uFill>
                <a:latin typeface="Helvetica Neue"/>
                <a:ea typeface="Helvetica Neue"/>
                <a:cs typeface="Helvetica Neue"/>
                <a:sym typeface="Helvetica Neue"/>
              </a:defRPr>
            </a:lvl1pPr>
          </a:lstStyle>
          <a:p>
            <a:r>
              <a:t>Title Text</a:t>
            </a:r>
          </a:p>
        </p:txBody>
      </p:sp>
      <p:sp>
        <p:nvSpPr>
          <p:cNvPr id="118" name="Body Level One…"/>
          <p:cNvSpPr txBox="1">
            <a:spLocks noGrp="1"/>
          </p:cNvSpPr>
          <p:nvPr>
            <p:ph type="body" idx="1"/>
          </p:nvPr>
        </p:nvSpPr>
        <p:spPr>
          <a:xfrm>
            <a:off x="914399" y="1968500"/>
            <a:ext cx="10363202" cy="4889501"/>
          </a:xfrm>
          <a:prstGeom prst="rect">
            <a:avLst/>
          </a:prstGeom>
        </p:spPr>
        <p:txBody>
          <a:bodyPr lIns="72248" tIns="72248" rIns="72248" bIns="72248" anchor="t">
            <a:noAutofit/>
          </a:bodyPr>
          <a:lstStyle>
            <a:lvl1pPr marL="394805" marR="40638" indent="-363553" defTabSz="647677">
              <a:spcBef>
                <a:spcPts val="773"/>
              </a:spcBef>
              <a:buClr>
                <a:srgbClr val="000000"/>
              </a:buClr>
              <a:buSzPct val="100000"/>
              <a:buFont typeface="Helvetica Neue"/>
              <a:defRPr sz="2672">
                <a:uFill>
                  <a:solidFill>
                    <a:srgbClr val="000000"/>
                  </a:solidFill>
                </a:uFill>
              </a:defRPr>
            </a:lvl1pPr>
            <a:lvl2pPr marL="644632" marR="40638" indent="-291921" defTabSz="647677">
              <a:spcBef>
                <a:spcPts val="633"/>
              </a:spcBef>
              <a:buClr>
                <a:srgbClr val="000000"/>
              </a:buClr>
              <a:buSzPct val="100000"/>
              <a:buFont typeface="Helvetica Neue"/>
              <a:buChar char="–"/>
              <a:defRPr sz="2391">
                <a:uFill>
                  <a:solidFill>
                    <a:srgbClr val="000000"/>
                  </a:solidFill>
                </a:uFill>
              </a:defRPr>
            </a:lvl2pPr>
            <a:lvl3pPr marL="953413" marR="40638" indent="-243528" defTabSz="647677">
              <a:spcBef>
                <a:spcPts val="562"/>
              </a:spcBef>
              <a:buClr>
                <a:srgbClr val="000000"/>
              </a:buClr>
              <a:buSzPct val="100000"/>
              <a:buFont typeface="Helvetica Neue"/>
              <a:defRPr sz="2109">
                <a:uFill>
                  <a:solidFill>
                    <a:srgbClr val="000000"/>
                  </a:solidFill>
                </a:uFill>
              </a:defRPr>
            </a:lvl3pPr>
            <a:lvl4pPr marL="1305176" marR="40638" indent="-238116" defTabSz="647677">
              <a:spcBef>
                <a:spcPts val="492"/>
              </a:spcBef>
              <a:buClr>
                <a:srgbClr val="000000"/>
              </a:buClr>
              <a:buSzPct val="100000"/>
              <a:buFont typeface="Helvetica Neue"/>
              <a:buChar char="–"/>
              <a:defRPr sz="1687">
                <a:uFill>
                  <a:solidFill>
                    <a:srgbClr val="000000"/>
                  </a:solidFill>
                </a:uFill>
              </a:defRPr>
            </a:lvl4pPr>
            <a:lvl5pPr marL="1662351" marR="40638" indent="-238116" defTabSz="647677">
              <a:spcBef>
                <a:spcPts val="492"/>
              </a:spcBef>
              <a:buClr>
                <a:srgbClr val="000000"/>
              </a:buClr>
              <a:buSzPct val="100000"/>
              <a:buFont typeface="Helvetica Neue"/>
              <a:buChar char="»"/>
              <a:defRPr sz="1687">
                <a:uFill>
                  <a:solidFill>
                    <a:srgbClr val="000000"/>
                  </a:solidFill>
                </a:uFill>
              </a:defRP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9841235" y="6248400"/>
            <a:ext cx="332730" cy="240975"/>
          </a:xfrm>
          <a:prstGeom prst="rect">
            <a:avLst/>
          </a:prstGeom>
        </p:spPr>
        <p:txBody>
          <a:bodyPr lIns="72248" tIns="72248" rIns="72248" bIns="72248"/>
          <a:lstStyle>
            <a:lvl1pPr defTabSz="317488">
              <a:defRPr sz="984">
                <a:uFill>
                  <a:solidFill>
                    <a:srgbClr val="000000"/>
                  </a:solidFill>
                </a:u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400240577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A761-DCCD-06DA-F210-1549417A8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EAFB4-D7FB-A4CD-728B-DB4622103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E620E-613C-BC0F-2722-CD37B0F7CA2E}"/>
              </a:ext>
            </a:extLst>
          </p:cNvPr>
          <p:cNvSpPr>
            <a:spLocks noGrp="1"/>
          </p:cNvSpPr>
          <p:nvPr>
            <p:ph type="dt" sz="half" idx="10"/>
          </p:nvPr>
        </p:nvSpPr>
        <p:spPr/>
        <p:txBody>
          <a:bodyPr/>
          <a:lstStyle/>
          <a:p>
            <a:fld id="{AFBDBC58-F567-2C4A-B0D7-3CCF272EEA4C}" type="datetimeFigureOut">
              <a:rPr lang="en-US" smtClean="0"/>
              <a:t>11/20/24</a:t>
            </a:fld>
            <a:endParaRPr lang="en-US"/>
          </a:p>
        </p:txBody>
      </p:sp>
      <p:sp>
        <p:nvSpPr>
          <p:cNvPr id="5" name="Footer Placeholder 4">
            <a:extLst>
              <a:ext uri="{FF2B5EF4-FFF2-40B4-BE49-F238E27FC236}">
                <a16:creationId xmlns:a16="http://schemas.microsoft.com/office/drawing/2014/main" id="{F9DA7D65-1DD3-373D-089D-334AD2372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C0657-13BE-8DDF-00D5-1532AB58250A}"/>
              </a:ext>
            </a:extLst>
          </p:cNvPr>
          <p:cNvSpPr>
            <a:spLocks noGrp="1"/>
          </p:cNvSpPr>
          <p:nvPr>
            <p:ph type="sldNum" sz="quarter" idx="12"/>
          </p:nvPr>
        </p:nvSpPr>
        <p:spPr/>
        <p:txBody>
          <a:bodyPr/>
          <a:lstStyle/>
          <a:p>
            <a:fld id="{FEB9785D-8693-434A-8D37-E6A3296DA8A2}" type="slidenum">
              <a:rPr lang="en-US" smtClean="0"/>
              <a:t>‹#›</a:t>
            </a:fld>
            <a:endParaRPr lang="en-US"/>
          </a:p>
        </p:txBody>
      </p:sp>
    </p:spTree>
    <p:extLst>
      <p:ext uri="{BB962C8B-B14F-4D97-AF65-F5344CB8AC3E}">
        <p14:creationId xmlns:p14="http://schemas.microsoft.com/office/powerpoint/2010/main" val="234103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6410-75CC-3B53-4DD5-45BA16A347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4C6A48-E3D7-DE62-2EE2-18B701D4FC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6CFD7-7187-A226-3504-C66888E97CAC}"/>
              </a:ext>
            </a:extLst>
          </p:cNvPr>
          <p:cNvSpPr>
            <a:spLocks noGrp="1"/>
          </p:cNvSpPr>
          <p:nvPr>
            <p:ph type="dt" sz="half" idx="10"/>
          </p:nvPr>
        </p:nvSpPr>
        <p:spPr/>
        <p:txBody>
          <a:bodyPr/>
          <a:lstStyle/>
          <a:p>
            <a:fld id="{AFBDBC58-F567-2C4A-B0D7-3CCF272EEA4C}" type="datetimeFigureOut">
              <a:rPr lang="en-US" smtClean="0"/>
              <a:t>11/20/24</a:t>
            </a:fld>
            <a:endParaRPr lang="en-US"/>
          </a:p>
        </p:txBody>
      </p:sp>
      <p:sp>
        <p:nvSpPr>
          <p:cNvPr id="5" name="Footer Placeholder 4">
            <a:extLst>
              <a:ext uri="{FF2B5EF4-FFF2-40B4-BE49-F238E27FC236}">
                <a16:creationId xmlns:a16="http://schemas.microsoft.com/office/drawing/2014/main" id="{D746C457-61A9-E93A-DD9A-2EBB7FE04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E4EC4-FBA7-3815-7DF9-1BB1CB9D9DDF}"/>
              </a:ext>
            </a:extLst>
          </p:cNvPr>
          <p:cNvSpPr>
            <a:spLocks noGrp="1"/>
          </p:cNvSpPr>
          <p:nvPr>
            <p:ph type="sldNum" sz="quarter" idx="12"/>
          </p:nvPr>
        </p:nvSpPr>
        <p:spPr/>
        <p:txBody>
          <a:bodyPr/>
          <a:lstStyle/>
          <a:p>
            <a:fld id="{FEB9785D-8693-434A-8D37-E6A3296DA8A2}" type="slidenum">
              <a:rPr lang="en-US" smtClean="0"/>
              <a:t>‹#›</a:t>
            </a:fld>
            <a:endParaRPr lang="en-US"/>
          </a:p>
        </p:txBody>
      </p:sp>
    </p:spTree>
    <p:extLst>
      <p:ext uri="{BB962C8B-B14F-4D97-AF65-F5344CB8AC3E}">
        <p14:creationId xmlns:p14="http://schemas.microsoft.com/office/powerpoint/2010/main" val="355861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5B39-1E06-4F54-93DA-89362891A7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0847B-0072-0C04-12AD-B1E6EF68E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CD544-FE08-79AC-75D9-7F5C29271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CA980E-C573-DEC2-B3BC-2FB198713090}"/>
              </a:ext>
            </a:extLst>
          </p:cNvPr>
          <p:cNvSpPr>
            <a:spLocks noGrp="1"/>
          </p:cNvSpPr>
          <p:nvPr>
            <p:ph type="dt" sz="half" idx="10"/>
          </p:nvPr>
        </p:nvSpPr>
        <p:spPr/>
        <p:txBody>
          <a:bodyPr/>
          <a:lstStyle/>
          <a:p>
            <a:fld id="{AFBDBC58-F567-2C4A-B0D7-3CCF272EEA4C}" type="datetimeFigureOut">
              <a:rPr lang="en-US" smtClean="0"/>
              <a:t>11/20/24</a:t>
            </a:fld>
            <a:endParaRPr lang="en-US"/>
          </a:p>
        </p:txBody>
      </p:sp>
      <p:sp>
        <p:nvSpPr>
          <p:cNvPr id="6" name="Footer Placeholder 5">
            <a:extLst>
              <a:ext uri="{FF2B5EF4-FFF2-40B4-BE49-F238E27FC236}">
                <a16:creationId xmlns:a16="http://schemas.microsoft.com/office/drawing/2014/main" id="{56D05ACB-8B67-D07C-B28B-D3CC48037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20730-D24A-E846-8414-97313A21E813}"/>
              </a:ext>
            </a:extLst>
          </p:cNvPr>
          <p:cNvSpPr>
            <a:spLocks noGrp="1"/>
          </p:cNvSpPr>
          <p:nvPr>
            <p:ph type="sldNum" sz="quarter" idx="12"/>
          </p:nvPr>
        </p:nvSpPr>
        <p:spPr/>
        <p:txBody>
          <a:bodyPr/>
          <a:lstStyle/>
          <a:p>
            <a:fld id="{FEB9785D-8693-434A-8D37-E6A3296DA8A2}" type="slidenum">
              <a:rPr lang="en-US" smtClean="0"/>
              <a:t>‹#›</a:t>
            </a:fld>
            <a:endParaRPr lang="en-US"/>
          </a:p>
        </p:txBody>
      </p:sp>
    </p:spTree>
    <p:extLst>
      <p:ext uri="{BB962C8B-B14F-4D97-AF65-F5344CB8AC3E}">
        <p14:creationId xmlns:p14="http://schemas.microsoft.com/office/powerpoint/2010/main" val="363640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F97D-626A-71B3-6B12-AF413A6D08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7978DB-3C1E-9E5B-5DBD-B6D1DD1B6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E025CB-CF29-C8FF-510C-7A615C24EA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2C88EF-5955-E2F3-6AD6-2D8267862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E45F58-9977-D18B-59C5-67618C17F0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86A33E-F3F1-4E6D-91FD-3FA1940F8C91}"/>
              </a:ext>
            </a:extLst>
          </p:cNvPr>
          <p:cNvSpPr>
            <a:spLocks noGrp="1"/>
          </p:cNvSpPr>
          <p:nvPr>
            <p:ph type="dt" sz="half" idx="10"/>
          </p:nvPr>
        </p:nvSpPr>
        <p:spPr/>
        <p:txBody>
          <a:bodyPr/>
          <a:lstStyle/>
          <a:p>
            <a:fld id="{AFBDBC58-F567-2C4A-B0D7-3CCF272EEA4C}" type="datetimeFigureOut">
              <a:rPr lang="en-US" smtClean="0"/>
              <a:t>11/20/24</a:t>
            </a:fld>
            <a:endParaRPr lang="en-US"/>
          </a:p>
        </p:txBody>
      </p:sp>
      <p:sp>
        <p:nvSpPr>
          <p:cNvPr id="8" name="Footer Placeholder 7">
            <a:extLst>
              <a:ext uri="{FF2B5EF4-FFF2-40B4-BE49-F238E27FC236}">
                <a16:creationId xmlns:a16="http://schemas.microsoft.com/office/drawing/2014/main" id="{20413AED-4252-693A-3164-2C2750B769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12A00E-011E-1204-1900-4431F4360C93}"/>
              </a:ext>
            </a:extLst>
          </p:cNvPr>
          <p:cNvSpPr>
            <a:spLocks noGrp="1"/>
          </p:cNvSpPr>
          <p:nvPr>
            <p:ph type="sldNum" sz="quarter" idx="12"/>
          </p:nvPr>
        </p:nvSpPr>
        <p:spPr/>
        <p:txBody>
          <a:bodyPr/>
          <a:lstStyle/>
          <a:p>
            <a:fld id="{FEB9785D-8693-434A-8D37-E6A3296DA8A2}" type="slidenum">
              <a:rPr lang="en-US" smtClean="0"/>
              <a:t>‹#›</a:t>
            </a:fld>
            <a:endParaRPr lang="en-US"/>
          </a:p>
        </p:txBody>
      </p:sp>
    </p:spTree>
    <p:extLst>
      <p:ext uri="{BB962C8B-B14F-4D97-AF65-F5344CB8AC3E}">
        <p14:creationId xmlns:p14="http://schemas.microsoft.com/office/powerpoint/2010/main" val="102451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2488-6DBE-A21D-FD4E-52C1B5A2D4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E584D7-8E7B-730B-DDFA-D169D4AADEFB}"/>
              </a:ext>
            </a:extLst>
          </p:cNvPr>
          <p:cNvSpPr>
            <a:spLocks noGrp="1"/>
          </p:cNvSpPr>
          <p:nvPr>
            <p:ph type="dt" sz="half" idx="10"/>
          </p:nvPr>
        </p:nvSpPr>
        <p:spPr/>
        <p:txBody>
          <a:bodyPr/>
          <a:lstStyle/>
          <a:p>
            <a:fld id="{AFBDBC58-F567-2C4A-B0D7-3CCF272EEA4C}" type="datetimeFigureOut">
              <a:rPr lang="en-US" smtClean="0"/>
              <a:t>11/20/24</a:t>
            </a:fld>
            <a:endParaRPr lang="en-US"/>
          </a:p>
        </p:txBody>
      </p:sp>
      <p:sp>
        <p:nvSpPr>
          <p:cNvPr id="4" name="Footer Placeholder 3">
            <a:extLst>
              <a:ext uri="{FF2B5EF4-FFF2-40B4-BE49-F238E27FC236}">
                <a16:creationId xmlns:a16="http://schemas.microsoft.com/office/drawing/2014/main" id="{6ED040D8-7829-4570-F35F-2DF4E5C3E2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9EFE0C-3C64-105A-C0A7-0ECDDB033F4C}"/>
              </a:ext>
            </a:extLst>
          </p:cNvPr>
          <p:cNvSpPr>
            <a:spLocks noGrp="1"/>
          </p:cNvSpPr>
          <p:nvPr>
            <p:ph type="sldNum" sz="quarter" idx="12"/>
          </p:nvPr>
        </p:nvSpPr>
        <p:spPr/>
        <p:txBody>
          <a:bodyPr/>
          <a:lstStyle/>
          <a:p>
            <a:fld id="{FEB9785D-8693-434A-8D37-E6A3296DA8A2}" type="slidenum">
              <a:rPr lang="en-US" smtClean="0"/>
              <a:t>‹#›</a:t>
            </a:fld>
            <a:endParaRPr lang="en-US"/>
          </a:p>
        </p:txBody>
      </p:sp>
    </p:spTree>
    <p:extLst>
      <p:ext uri="{BB962C8B-B14F-4D97-AF65-F5344CB8AC3E}">
        <p14:creationId xmlns:p14="http://schemas.microsoft.com/office/powerpoint/2010/main" val="149828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C937A-7975-F361-0224-14B4A1F13AEC}"/>
              </a:ext>
            </a:extLst>
          </p:cNvPr>
          <p:cNvSpPr>
            <a:spLocks noGrp="1"/>
          </p:cNvSpPr>
          <p:nvPr>
            <p:ph type="dt" sz="half" idx="10"/>
          </p:nvPr>
        </p:nvSpPr>
        <p:spPr/>
        <p:txBody>
          <a:bodyPr/>
          <a:lstStyle/>
          <a:p>
            <a:fld id="{AFBDBC58-F567-2C4A-B0D7-3CCF272EEA4C}" type="datetimeFigureOut">
              <a:rPr lang="en-US" smtClean="0"/>
              <a:t>11/20/24</a:t>
            </a:fld>
            <a:endParaRPr lang="en-US"/>
          </a:p>
        </p:txBody>
      </p:sp>
      <p:sp>
        <p:nvSpPr>
          <p:cNvPr id="3" name="Footer Placeholder 2">
            <a:extLst>
              <a:ext uri="{FF2B5EF4-FFF2-40B4-BE49-F238E27FC236}">
                <a16:creationId xmlns:a16="http://schemas.microsoft.com/office/drawing/2014/main" id="{8E1CF1C8-82FA-AD48-286A-867478C7B5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AA4691-8A5E-4B0D-3478-467F4BEDD611}"/>
              </a:ext>
            </a:extLst>
          </p:cNvPr>
          <p:cNvSpPr>
            <a:spLocks noGrp="1"/>
          </p:cNvSpPr>
          <p:nvPr>
            <p:ph type="sldNum" sz="quarter" idx="12"/>
          </p:nvPr>
        </p:nvSpPr>
        <p:spPr/>
        <p:txBody>
          <a:bodyPr/>
          <a:lstStyle/>
          <a:p>
            <a:fld id="{FEB9785D-8693-434A-8D37-E6A3296DA8A2}" type="slidenum">
              <a:rPr lang="en-US" smtClean="0"/>
              <a:t>‹#›</a:t>
            </a:fld>
            <a:endParaRPr lang="en-US"/>
          </a:p>
        </p:txBody>
      </p:sp>
    </p:spTree>
    <p:extLst>
      <p:ext uri="{BB962C8B-B14F-4D97-AF65-F5344CB8AC3E}">
        <p14:creationId xmlns:p14="http://schemas.microsoft.com/office/powerpoint/2010/main" val="1936958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271E-5AAC-A4CD-81C5-7FFC16855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55C5A0-03F0-93DD-19FA-6B6A351D5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949E5F-B678-EB7B-697C-43C0A244F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EF567-80DA-FCF5-C87E-1E6FF62A025B}"/>
              </a:ext>
            </a:extLst>
          </p:cNvPr>
          <p:cNvSpPr>
            <a:spLocks noGrp="1"/>
          </p:cNvSpPr>
          <p:nvPr>
            <p:ph type="dt" sz="half" idx="10"/>
          </p:nvPr>
        </p:nvSpPr>
        <p:spPr/>
        <p:txBody>
          <a:bodyPr/>
          <a:lstStyle/>
          <a:p>
            <a:fld id="{AFBDBC58-F567-2C4A-B0D7-3CCF272EEA4C}" type="datetimeFigureOut">
              <a:rPr lang="en-US" smtClean="0"/>
              <a:t>11/20/24</a:t>
            </a:fld>
            <a:endParaRPr lang="en-US"/>
          </a:p>
        </p:txBody>
      </p:sp>
      <p:sp>
        <p:nvSpPr>
          <p:cNvPr id="6" name="Footer Placeholder 5">
            <a:extLst>
              <a:ext uri="{FF2B5EF4-FFF2-40B4-BE49-F238E27FC236}">
                <a16:creationId xmlns:a16="http://schemas.microsoft.com/office/drawing/2014/main" id="{AE3AD03D-5369-8871-9EF2-73109848A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2605B-0C70-D9B0-A472-2ADBFDC54976}"/>
              </a:ext>
            </a:extLst>
          </p:cNvPr>
          <p:cNvSpPr>
            <a:spLocks noGrp="1"/>
          </p:cNvSpPr>
          <p:nvPr>
            <p:ph type="sldNum" sz="quarter" idx="12"/>
          </p:nvPr>
        </p:nvSpPr>
        <p:spPr/>
        <p:txBody>
          <a:bodyPr/>
          <a:lstStyle/>
          <a:p>
            <a:fld id="{FEB9785D-8693-434A-8D37-E6A3296DA8A2}" type="slidenum">
              <a:rPr lang="en-US" smtClean="0"/>
              <a:t>‹#›</a:t>
            </a:fld>
            <a:endParaRPr lang="en-US"/>
          </a:p>
        </p:txBody>
      </p:sp>
    </p:spTree>
    <p:extLst>
      <p:ext uri="{BB962C8B-B14F-4D97-AF65-F5344CB8AC3E}">
        <p14:creationId xmlns:p14="http://schemas.microsoft.com/office/powerpoint/2010/main" val="324025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8C26-0A78-043D-8865-DC0D7A6A29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34ACFF-52DC-364C-65DC-8F712C0CD2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E14CF8-8B17-A859-B5B9-763069737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4BAFC-B9CC-BE61-E6FC-F0B8B1C8F4EF}"/>
              </a:ext>
            </a:extLst>
          </p:cNvPr>
          <p:cNvSpPr>
            <a:spLocks noGrp="1"/>
          </p:cNvSpPr>
          <p:nvPr>
            <p:ph type="dt" sz="half" idx="10"/>
          </p:nvPr>
        </p:nvSpPr>
        <p:spPr/>
        <p:txBody>
          <a:bodyPr/>
          <a:lstStyle/>
          <a:p>
            <a:fld id="{AFBDBC58-F567-2C4A-B0D7-3CCF272EEA4C}" type="datetimeFigureOut">
              <a:rPr lang="en-US" smtClean="0"/>
              <a:t>11/20/24</a:t>
            </a:fld>
            <a:endParaRPr lang="en-US"/>
          </a:p>
        </p:txBody>
      </p:sp>
      <p:sp>
        <p:nvSpPr>
          <p:cNvPr id="6" name="Footer Placeholder 5">
            <a:extLst>
              <a:ext uri="{FF2B5EF4-FFF2-40B4-BE49-F238E27FC236}">
                <a16:creationId xmlns:a16="http://schemas.microsoft.com/office/drawing/2014/main" id="{4AA4F453-05D2-724C-2D47-DBE25E65A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1B216-69A8-042B-49E6-0AC02805910B}"/>
              </a:ext>
            </a:extLst>
          </p:cNvPr>
          <p:cNvSpPr>
            <a:spLocks noGrp="1"/>
          </p:cNvSpPr>
          <p:nvPr>
            <p:ph type="sldNum" sz="quarter" idx="12"/>
          </p:nvPr>
        </p:nvSpPr>
        <p:spPr/>
        <p:txBody>
          <a:bodyPr/>
          <a:lstStyle/>
          <a:p>
            <a:fld id="{FEB9785D-8693-434A-8D37-E6A3296DA8A2}" type="slidenum">
              <a:rPr lang="en-US" smtClean="0"/>
              <a:t>‹#›</a:t>
            </a:fld>
            <a:endParaRPr lang="en-US"/>
          </a:p>
        </p:txBody>
      </p:sp>
    </p:spTree>
    <p:extLst>
      <p:ext uri="{BB962C8B-B14F-4D97-AF65-F5344CB8AC3E}">
        <p14:creationId xmlns:p14="http://schemas.microsoft.com/office/powerpoint/2010/main" val="385162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D0C0A-4CB5-8353-87AB-74AD89268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0695B0-8810-463B-0D2E-CEF8CBCC1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D8FDC-C3CE-505C-0BF5-7C7676E69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BDBC58-F567-2C4A-B0D7-3CCF272EEA4C}" type="datetimeFigureOut">
              <a:rPr lang="en-US" smtClean="0"/>
              <a:t>11/20/24</a:t>
            </a:fld>
            <a:endParaRPr lang="en-US"/>
          </a:p>
        </p:txBody>
      </p:sp>
      <p:sp>
        <p:nvSpPr>
          <p:cNvPr id="5" name="Footer Placeholder 4">
            <a:extLst>
              <a:ext uri="{FF2B5EF4-FFF2-40B4-BE49-F238E27FC236}">
                <a16:creationId xmlns:a16="http://schemas.microsoft.com/office/drawing/2014/main" id="{A7500FDC-20E6-D9DC-F68D-42F73BA7DC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8064EC0-8BBC-5784-ABF3-253AF964D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B9785D-8693-434A-8D37-E6A3296DA8A2}" type="slidenum">
              <a:rPr lang="en-US" smtClean="0"/>
              <a:t>‹#›</a:t>
            </a:fld>
            <a:endParaRPr lang="en-US"/>
          </a:p>
        </p:txBody>
      </p:sp>
    </p:spTree>
    <p:extLst>
      <p:ext uri="{BB962C8B-B14F-4D97-AF65-F5344CB8AC3E}">
        <p14:creationId xmlns:p14="http://schemas.microsoft.com/office/powerpoint/2010/main" val="1377492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B0B1-93AB-77AF-8357-C76D6A17A8CD}"/>
              </a:ext>
            </a:extLst>
          </p:cNvPr>
          <p:cNvSpPr>
            <a:spLocks noGrp="1"/>
          </p:cNvSpPr>
          <p:nvPr>
            <p:ph type="title"/>
          </p:nvPr>
        </p:nvSpPr>
        <p:spPr>
          <a:xfrm>
            <a:off x="2647949" y="-323854"/>
            <a:ext cx="10363202" cy="1600201"/>
          </a:xfrm>
        </p:spPr>
        <p:txBody>
          <a:bodyPr/>
          <a:lstStyle/>
          <a:p>
            <a:r>
              <a:rPr lang="en-US" dirty="0"/>
              <a:t>Dec 4-Final presentation</a:t>
            </a:r>
          </a:p>
        </p:txBody>
      </p:sp>
      <p:sp>
        <p:nvSpPr>
          <p:cNvPr id="3" name="Text Placeholder 2">
            <a:extLst>
              <a:ext uri="{FF2B5EF4-FFF2-40B4-BE49-F238E27FC236}">
                <a16:creationId xmlns:a16="http://schemas.microsoft.com/office/drawing/2014/main" id="{BFE29CCF-2582-C8E1-27DF-DCFD4A6C0541}"/>
              </a:ext>
            </a:extLst>
          </p:cNvPr>
          <p:cNvSpPr>
            <a:spLocks noGrp="1"/>
          </p:cNvSpPr>
          <p:nvPr>
            <p:ph type="body" idx="1"/>
          </p:nvPr>
        </p:nvSpPr>
        <p:spPr>
          <a:xfrm>
            <a:off x="666749" y="1212848"/>
            <a:ext cx="10534651" cy="5645152"/>
          </a:xfrm>
        </p:spPr>
        <p:txBody>
          <a:bodyPr/>
          <a:lstStyle/>
          <a:p>
            <a:pPr marL="31252" indent="0">
              <a:buNone/>
            </a:pPr>
            <a:r>
              <a:rPr lang="en-US" dirty="0"/>
              <a:t>Everyone will present, each person has 10 minutes for presentation, 5 minutes for question. </a:t>
            </a:r>
          </a:p>
          <a:p>
            <a:r>
              <a:rPr lang="en-US" dirty="0"/>
              <a:t>1. You can use your own dataset or the gall dataset from this course</a:t>
            </a:r>
          </a:p>
          <a:p>
            <a:r>
              <a:rPr lang="en-US" dirty="0"/>
              <a:t>2. Outline your research questions</a:t>
            </a:r>
          </a:p>
          <a:p>
            <a:r>
              <a:rPr lang="en-US" dirty="0"/>
              <a:t>3. Outline the analytical/statistical methods to address your research questions</a:t>
            </a:r>
          </a:p>
          <a:p>
            <a:r>
              <a:rPr lang="en-US" dirty="0"/>
              <a:t>4. You need use at least three of the statistical methods we learnt from this R course. </a:t>
            </a:r>
          </a:p>
          <a:p>
            <a:r>
              <a:rPr lang="en-US" dirty="0"/>
              <a:t>5. Describe the statistical model you used, explain why it is the appropriate method to address this question (check if it suits model assumptions, whether it’s the best fitted model). </a:t>
            </a:r>
          </a:p>
          <a:p>
            <a:r>
              <a:rPr lang="en-US" dirty="0"/>
              <a:t>6. Describe the result of your statistical models.</a:t>
            </a:r>
          </a:p>
        </p:txBody>
      </p:sp>
    </p:spTree>
    <p:extLst>
      <p:ext uri="{BB962C8B-B14F-4D97-AF65-F5344CB8AC3E}">
        <p14:creationId xmlns:p14="http://schemas.microsoft.com/office/powerpoint/2010/main" val="365663401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Describing model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dirty="0">
                <a:solidFill>
                  <a:schemeClr val="tx1"/>
                </a:solidFill>
              </a:rPr>
              <a:t>Describing models</a:t>
            </a:r>
          </a:p>
        </p:txBody>
      </p:sp>
      <p:sp>
        <p:nvSpPr>
          <p:cNvPr id="732" name="Make the goal of the analysis clear…"/>
          <p:cNvSpPr txBox="1"/>
          <p:nvPr/>
        </p:nvSpPr>
        <p:spPr>
          <a:xfrm>
            <a:off x="2073793" y="1935219"/>
            <a:ext cx="8044414" cy="2337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a:t>Make the </a:t>
            </a:r>
            <a:r>
              <a:rPr sz="2672" b="1"/>
              <a:t>goal</a:t>
            </a:r>
            <a:r>
              <a:rPr sz="2672"/>
              <a:t> of the analysis clear</a:t>
            </a:r>
          </a:p>
          <a:p>
            <a:pPr marL="751878" marR="36575" lvl="1" indent="-326790" defTabSz="582909">
              <a:buSzPct val="100000"/>
              <a:buChar char="•"/>
              <a:defRPr sz="3400" b="0">
                <a:solidFill>
                  <a:srgbClr val="797979"/>
                </a:solidFill>
                <a:uFill>
                  <a:solidFill>
                    <a:srgbClr val="FFFFFF"/>
                  </a:solidFill>
                </a:uFill>
              </a:defRPr>
            </a:pPr>
            <a:r>
              <a:rPr sz="2391"/>
              <a:t>“To assess how light influences plant growth…” </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type of analysis</a:t>
            </a:r>
          </a:p>
          <a:p>
            <a:pPr marL="751878" marR="36575" lvl="1" indent="-326790" defTabSz="582909">
              <a:buSzPct val="100000"/>
              <a:buChar char="•"/>
              <a:defRPr sz="3400" b="0">
                <a:solidFill>
                  <a:srgbClr val="797979"/>
                </a:solidFill>
                <a:uFill>
                  <a:solidFill>
                    <a:srgbClr val="FFFFFF"/>
                  </a:solidFill>
                </a:uFill>
              </a:defRPr>
            </a:pPr>
            <a:r>
              <a:rPr sz="2391"/>
              <a:t>“…we used a generalized linear model…”</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probability distribution</a:t>
            </a:r>
            <a:r>
              <a:rPr sz="2672"/>
              <a:t> used</a:t>
            </a:r>
          </a:p>
          <a:p>
            <a:pPr marL="751878" marR="36575" lvl="1" indent="-326790" defTabSz="582909">
              <a:buSzPct val="100000"/>
              <a:buChar char="•"/>
              <a:defRPr sz="3400" b="0">
                <a:solidFill>
                  <a:srgbClr val="797979"/>
                </a:solidFill>
                <a:uFill>
                  <a:solidFill>
                    <a:srgbClr val="FFFFFF"/>
                  </a:solidFill>
                </a:uFill>
              </a:defRPr>
            </a:pPr>
            <a:r>
              <a:rPr sz="2391"/>
              <a:t>“…with a gamma error distribution.”</a:t>
            </a:r>
          </a:p>
        </p:txBody>
      </p:sp>
      <p:sp>
        <p:nvSpPr>
          <p:cNvPr id="733" name="Rectangle"/>
          <p:cNvSpPr/>
          <p:nvPr/>
        </p:nvSpPr>
        <p:spPr>
          <a:xfrm>
            <a:off x="2189943" y="3856368"/>
            <a:ext cx="7332550" cy="453532"/>
          </a:xfrm>
          <a:prstGeom prst="rect">
            <a:avLst/>
          </a:prstGeom>
          <a:solidFill>
            <a:srgbClr val="FFFFFF"/>
          </a:solidFill>
          <a:ln w="12700">
            <a:miter lim="400000"/>
          </a:ln>
        </p:spPr>
        <p:txBody>
          <a:bodyPr lIns="34289" tIns="34289" rIns="34289" bIns="34289" anchor="ctr"/>
          <a:lstStyle/>
          <a:p>
            <a:pPr defTabSz="411465">
              <a:defRPr sz="3800"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672"/>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Describing model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dirty="0">
                <a:solidFill>
                  <a:schemeClr val="tx1"/>
                </a:solidFill>
              </a:rPr>
              <a:t>Describing models</a:t>
            </a:r>
          </a:p>
        </p:txBody>
      </p:sp>
      <p:sp>
        <p:nvSpPr>
          <p:cNvPr id="736" name="Make the goal of the analysis clear…"/>
          <p:cNvSpPr txBox="1"/>
          <p:nvPr/>
        </p:nvSpPr>
        <p:spPr>
          <a:xfrm>
            <a:off x="2073793" y="1935219"/>
            <a:ext cx="8044414" cy="2337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a:t>Make the </a:t>
            </a:r>
            <a:r>
              <a:rPr sz="2672" b="1"/>
              <a:t>goal</a:t>
            </a:r>
            <a:r>
              <a:rPr sz="2672"/>
              <a:t> of the analysis clear</a:t>
            </a:r>
          </a:p>
          <a:p>
            <a:pPr marL="751878" marR="36575" lvl="1" indent="-326790" defTabSz="582909">
              <a:buSzPct val="100000"/>
              <a:buChar char="•"/>
              <a:defRPr sz="3400" b="0">
                <a:solidFill>
                  <a:srgbClr val="797979"/>
                </a:solidFill>
                <a:uFill>
                  <a:solidFill>
                    <a:srgbClr val="FFFFFF"/>
                  </a:solidFill>
                </a:uFill>
              </a:defRPr>
            </a:pPr>
            <a:r>
              <a:rPr sz="2391"/>
              <a:t>“To assess how light influences plant growth…” </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type of analysis</a:t>
            </a:r>
          </a:p>
          <a:p>
            <a:pPr marL="751878" marR="36575" lvl="1" indent="-326790" defTabSz="582909">
              <a:buSzPct val="100000"/>
              <a:buChar char="•"/>
              <a:defRPr sz="3400" b="0">
                <a:solidFill>
                  <a:srgbClr val="797979"/>
                </a:solidFill>
                <a:uFill>
                  <a:solidFill>
                    <a:srgbClr val="FFFFFF"/>
                  </a:solidFill>
                </a:uFill>
              </a:defRPr>
            </a:pPr>
            <a:r>
              <a:rPr sz="2391"/>
              <a:t>“…we used a generalized linear model…”</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probability distribution</a:t>
            </a:r>
            <a:r>
              <a:rPr sz="2672"/>
              <a:t> used</a:t>
            </a:r>
          </a:p>
          <a:p>
            <a:pPr marL="751878" marR="36575" lvl="1" indent="-326790" defTabSz="582909">
              <a:buSzPct val="100000"/>
              <a:buChar char="•"/>
              <a:defRPr sz="3400" b="0">
                <a:solidFill>
                  <a:srgbClr val="797979"/>
                </a:solidFill>
                <a:uFill>
                  <a:solidFill>
                    <a:srgbClr val="FFFFFF"/>
                  </a:solidFill>
                </a:uFill>
              </a:defRPr>
            </a:pPr>
            <a:r>
              <a:rPr sz="2391"/>
              <a:t>“…with a gamma error distribution.”</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Describing model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dirty="0">
                <a:solidFill>
                  <a:schemeClr val="tx1"/>
                </a:solidFill>
              </a:rPr>
              <a:t>Describing models</a:t>
            </a:r>
          </a:p>
        </p:txBody>
      </p:sp>
      <p:sp>
        <p:nvSpPr>
          <p:cNvPr id="739" name="Make the goal of the analysis clear…"/>
          <p:cNvSpPr txBox="1"/>
          <p:nvPr/>
        </p:nvSpPr>
        <p:spPr>
          <a:xfrm>
            <a:off x="2073793" y="1935219"/>
            <a:ext cx="8044414" cy="34844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a:t>Make the </a:t>
            </a:r>
            <a:r>
              <a:rPr sz="2672" b="1"/>
              <a:t>goal</a:t>
            </a:r>
            <a:r>
              <a:rPr sz="2672"/>
              <a:t> of the analysis clear</a:t>
            </a:r>
          </a:p>
          <a:p>
            <a:pPr marL="751878" marR="36575" lvl="1" indent="-326790" defTabSz="582909">
              <a:buSzPct val="100000"/>
              <a:buChar char="•"/>
              <a:defRPr sz="3400" b="0">
                <a:solidFill>
                  <a:srgbClr val="797979"/>
                </a:solidFill>
                <a:uFill>
                  <a:solidFill>
                    <a:srgbClr val="FFFFFF"/>
                  </a:solidFill>
                </a:uFill>
              </a:defRPr>
            </a:pPr>
            <a:r>
              <a:rPr sz="2391"/>
              <a:t>“To assess how light influences plant growth…” </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type of analysis</a:t>
            </a:r>
          </a:p>
          <a:p>
            <a:pPr marL="751878" marR="36575" lvl="1" indent="-326790" defTabSz="582909">
              <a:buSzPct val="100000"/>
              <a:buChar char="•"/>
              <a:defRPr sz="3400" b="0">
                <a:solidFill>
                  <a:srgbClr val="797979"/>
                </a:solidFill>
                <a:uFill>
                  <a:solidFill>
                    <a:srgbClr val="FFFFFF"/>
                  </a:solidFill>
                </a:uFill>
              </a:defRPr>
            </a:pPr>
            <a:r>
              <a:rPr sz="2391"/>
              <a:t>“…we used a generalized linear model…”</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probability distribution</a:t>
            </a:r>
            <a:r>
              <a:rPr sz="2672"/>
              <a:t> used</a:t>
            </a:r>
          </a:p>
          <a:p>
            <a:pPr marL="751878" marR="36575" lvl="1" indent="-326790" defTabSz="582909">
              <a:buSzPct val="100000"/>
              <a:buChar char="•"/>
              <a:defRPr sz="3400" b="0">
                <a:solidFill>
                  <a:srgbClr val="797979"/>
                </a:solidFill>
                <a:uFill>
                  <a:solidFill>
                    <a:srgbClr val="FFFFFF"/>
                  </a:solidFill>
                </a:uFill>
              </a:defRPr>
            </a:pPr>
            <a:r>
              <a:rPr sz="2391"/>
              <a:t>“…with a gamma error distribution.”</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outcome and predictor variables</a:t>
            </a:r>
          </a:p>
          <a:p>
            <a:pPr marL="751878" marR="36575" lvl="1" indent="-326790" defTabSz="582909">
              <a:buSzPct val="100000"/>
              <a:buChar char="•"/>
              <a:defRPr sz="3400" b="0">
                <a:solidFill>
                  <a:srgbClr val="797979"/>
                </a:solidFill>
                <a:uFill>
                  <a:solidFill>
                    <a:srgbClr val="FFFFFF"/>
                  </a:solidFill>
                </a:uFill>
              </a:defRPr>
            </a:pPr>
            <a:r>
              <a:rPr sz="2391"/>
              <a:t>“The response variable was dry biomass and predictor variable was canopy openness.”</a:t>
            </a:r>
          </a:p>
        </p:txBody>
      </p:sp>
      <p:sp>
        <p:nvSpPr>
          <p:cNvPr id="740" name="Rectangle"/>
          <p:cNvSpPr/>
          <p:nvPr/>
        </p:nvSpPr>
        <p:spPr>
          <a:xfrm>
            <a:off x="2429725" y="4696412"/>
            <a:ext cx="7332550" cy="1079282"/>
          </a:xfrm>
          <a:prstGeom prst="rect">
            <a:avLst/>
          </a:prstGeom>
          <a:solidFill>
            <a:srgbClr val="FFFFFF"/>
          </a:solidFill>
          <a:ln w="12700">
            <a:miter lim="400000"/>
          </a:ln>
        </p:spPr>
        <p:txBody>
          <a:bodyPr lIns="34289" tIns="34289" rIns="34289" bIns="34289" anchor="ctr"/>
          <a:lstStyle/>
          <a:p>
            <a:pPr defTabSz="411465">
              <a:defRPr sz="3800"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672"/>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Describing model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dirty="0">
                <a:solidFill>
                  <a:schemeClr val="tx1"/>
                </a:solidFill>
              </a:rPr>
              <a:t>Describing models</a:t>
            </a:r>
          </a:p>
        </p:txBody>
      </p:sp>
      <p:sp>
        <p:nvSpPr>
          <p:cNvPr id="743" name="Make the goal of the analysis clear…"/>
          <p:cNvSpPr txBox="1"/>
          <p:nvPr/>
        </p:nvSpPr>
        <p:spPr>
          <a:xfrm>
            <a:off x="2073793" y="1935219"/>
            <a:ext cx="8044414" cy="34844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a:t>Make the </a:t>
            </a:r>
            <a:r>
              <a:rPr sz="2672" b="1"/>
              <a:t>goal</a:t>
            </a:r>
            <a:r>
              <a:rPr sz="2672"/>
              <a:t> of the analysis clear</a:t>
            </a:r>
          </a:p>
          <a:p>
            <a:pPr marL="751878" marR="36575" lvl="1" indent="-326790" defTabSz="582909">
              <a:buSzPct val="100000"/>
              <a:buChar char="•"/>
              <a:defRPr sz="3400" b="0">
                <a:solidFill>
                  <a:srgbClr val="797979"/>
                </a:solidFill>
                <a:uFill>
                  <a:solidFill>
                    <a:srgbClr val="FFFFFF"/>
                  </a:solidFill>
                </a:uFill>
              </a:defRPr>
            </a:pPr>
            <a:r>
              <a:rPr sz="2391"/>
              <a:t>“To assess how light influences plant growth…” </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type of analysis</a:t>
            </a:r>
          </a:p>
          <a:p>
            <a:pPr marL="751878" marR="36575" lvl="1" indent="-326790" defTabSz="582909">
              <a:buSzPct val="100000"/>
              <a:buChar char="•"/>
              <a:defRPr sz="3400" b="0">
                <a:solidFill>
                  <a:srgbClr val="797979"/>
                </a:solidFill>
                <a:uFill>
                  <a:solidFill>
                    <a:srgbClr val="FFFFFF"/>
                  </a:solidFill>
                </a:uFill>
              </a:defRPr>
            </a:pPr>
            <a:r>
              <a:rPr sz="2391"/>
              <a:t>“…we used a generalized linear model…”</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probability distribution</a:t>
            </a:r>
            <a:r>
              <a:rPr sz="2672"/>
              <a:t> used</a:t>
            </a:r>
          </a:p>
          <a:p>
            <a:pPr marL="751878" marR="36575" lvl="1" indent="-326790" defTabSz="582909">
              <a:buSzPct val="100000"/>
              <a:buChar char="•"/>
              <a:defRPr sz="3400" b="0">
                <a:solidFill>
                  <a:srgbClr val="797979"/>
                </a:solidFill>
                <a:uFill>
                  <a:solidFill>
                    <a:srgbClr val="FFFFFF"/>
                  </a:solidFill>
                </a:uFill>
              </a:defRPr>
            </a:pPr>
            <a:r>
              <a:rPr sz="2391"/>
              <a:t>“…with a gamma error distribution.”</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outcome and predictor variables</a:t>
            </a:r>
          </a:p>
          <a:p>
            <a:pPr marL="751878" marR="36575" lvl="1" indent="-326790" defTabSz="582909">
              <a:buSzPct val="100000"/>
              <a:buChar char="•"/>
              <a:defRPr sz="3400" b="0">
                <a:solidFill>
                  <a:srgbClr val="797979"/>
                </a:solidFill>
                <a:uFill>
                  <a:solidFill>
                    <a:srgbClr val="FFFFFF"/>
                  </a:solidFill>
                </a:uFill>
              </a:defRPr>
            </a:pPr>
            <a:r>
              <a:rPr sz="2391"/>
              <a:t>“The response variable was dry biomass and predictor variable was canopy openness.”</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Describing model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dirty="0">
                <a:solidFill>
                  <a:schemeClr val="tx1"/>
                </a:solidFill>
              </a:rPr>
              <a:t>Describing models</a:t>
            </a:r>
          </a:p>
        </p:txBody>
      </p:sp>
      <p:sp>
        <p:nvSpPr>
          <p:cNvPr id="746" name="Make the goal of the analysis clear…"/>
          <p:cNvSpPr txBox="1"/>
          <p:nvPr/>
        </p:nvSpPr>
        <p:spPr>
          <a:xfrm>
            <a:off x="2073793" y="1935219"/>
            <a:ext cx="8044414" cy="4263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a:t>Make the </a:t>
            </a:r>
            <a:r>
              <a:rPr sz="2672" b="1"/>
              <a:t>goal</a:t>
            </a:r>
            <a:r>
              <a:rPr sz="2672"/>
              <a:t> of the analysis clear</a:t>
            </a:r>
          </a:p>
          <a:p>
            <a:pPr marL="751878" marR="36575" lvl="1" indent="-326790" defTabSz="582909">
              <a:buSzPct val="100000"/>
              <a:buChar char="•"/>
              <a:defRPr sz="3400" b="0">
                <a:solidFill>
                  <a:srgbClr val="797979"/>
                </a:solidFill>
                <a:uFill>
                  <a:solidFill>
                    <a:srgbClr val="FFFFFF"/>
                  </a:solidFill>
                </a:uFill>
              </a:defRPr>
            </a:pPr>
            <a:r>
              <a:rPr sz="2391"/>
              <a:t>“To assess how light influences plant growth…” </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type of analysis</a:t>
            </a:r>
          </a:p>
          <a:p>
            <a:pPr marL="751878" marR="36575" lvl="1" indent="-326790" defTabSz="582909">
              <a:buSzPct val="100000"/>
              <a:buChar char="•"/>
              <a:defRPr sz="3400" b="0">
                <a:solidFill>
                  <a:srgbClr val="797979"/>
                </a:solidFill>
                <a:uFill>
                  <a:solidFill>
                    <a:srgbClr val="FFFFFF"/>
                  </a:solidFill>
                </a:uFill>
              </a:defRPr>
            </a:pPr>
            <a:r>
              <a:rPr sz="2391"/>
              <a:t>“…we used a generalized linear model…”</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probability distribution</a:t>
            </a:r>
            <a:r>
              <a:rPr sz="2672"/>
              <a:t> used</a:t>
            </a:r>
          </a:p>
          <a:p>
            <a:pPr marL="751878" marR="36575" lvl="1" indent="-326790" defTabSz="582909">
              <a:buSzPct val="100000"/>
              <a:buChar char="•"/>
              <a:defRPr sz="3400" b="0">
                <a:solidFill>
                  <a:srgbClr val="797979"/>
                </a:solidFill>
                <a:uFill>
                  <a:solidFill>
                    <a:srgbClr val="FFFFFF"/>
                  </a:solidFill>
                </a:uFill>
              </a:defRPr>
            </a:pPr>
            <a:r>
              <a:rPr sz="2391"/>
              <a:t>“…with a gamma error distribution.”</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outcome and predictor variables</a:t>
            </a:r>
          </a:p>
          <a:p>
            <a:pPr marL="751878" marR="36575" lvl="1" indent="-326790" defTabSz="582909">
              <a:buSzPct val="100000"/>
              <a:buChar char="•"/>
              <a:defRPr sz="3400" b="0">
                <a:solidFill>
                  <a:srgbClr val="797979"/>
                </a:solidFill>
                <a:uFill>
                  <a:solidFill>
                    <a:srgbClr val="FFFFFF"/>
                  </a:solidFill>
                </a:uFill>
              </a:defRPr>
            </a:pPr>
            <a:r>
              <a:rPr sz="2391"/>
              <a:t>“The response variable was dry biomass and predictor variable was canopy openness.”</a:t>
            </a:r>
          </a:p>
          <a:p>
            <a:pPr marL="386022" marR="36575" indent="-318108" defTabSz="582909">
              <a:buSzPct val="100000"/>
              <a:buChar char="•"/>
              <a:defRPr sz="3800" b="0">
                <a:solidFill>
                  <a:srgbClr val="797979"/>
                </a:solidFill>
                <a:uFill>
                  <a:solidFill>
                    <a:srgbClr val="FFFFFF"/>
                  </a:solidFill>
                </a:uFill>
              </a:defRPr>
            </a:pPr>
            <a:r>
              <a:rPr sz="2672"/>
              <a:t>Describe </a:t>
            </a:r>
            <a:r>
              <a:rPr sz="2672" b="1"/>
              <a:t>any random effects</a:t>
            </a:r>
            <a:r>
              <a:rPr sz="2672"/>
              <a:t>.</a:t>
            </a:r>
          </a:p>
          <a:p>
            <a:pPr marL="751878" marR="36575" lvl="1" indent="-326790" defTabSz="582909">
              <a:buSzPct val="100000"/>
              <a:buChar char="•"/>
              <a:defRPr sz="3400" b="0">
                <a:solidFill>
                  <a:srgbClr val="797979"/>
                </a:solidFill>
                <a:uFill>
                  <a:solidFill>
                    <a:srgbClr val="FFFFFF"/>
                  </a:solidFill>
                </a:uFill>
              </a:defRPr>
            </a:pPr>
            <a:r>
              <a:rPr sz="2391"/>
              <a:t>“We allowed random intercepts by study site ID.”</a:t>
            </a:r>
          </a:p>
        </p:txBody>
      </p:sp>
      <p:sp>
        <p:nvSpPr>
          <p:cNvPr id="747" name="Rectangle"/>
          <p:cNvSpPr/>
          <p:nvPr/>
        </p:nvSpPr>
        <p:spPr>
          <a:xfrm>
            <a:off x="2429725" y="5817399"/>
            <a:ext cx="7332550" cy="453531"/>
          </a:xfrm>
          <a:prstGeom prst="rect">
            <a:avLst/>
          </a:prstGeom>
          <a:solidFill>
            <a:srgbClr val="FFFFFF"/>
          </a:solidFill>
          <a:ln w="12700">
            <a:miter lim="400000"/>
          </a:ln>
        </p:spPr>
        <p:txBody>
          <a:bodyPr lIns="34289" tIns="34289" rIns="34289" bIns="34289" anchor="ctr"/>
          <a:lstStyle/>
          <a:p>
            <a:pPr defTabSz="411465">
              <a:defRPr sz="3800"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672"/>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Describing models"/>
          <p:cNvSpPr txBox="1"/>
          <p:nvPr/>
        </p:nvSpPr>
        <p:spPr>
          <a:xfrm>
            <a:off x="2073793" y="990614"/>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a:solidFill>
                  <a:schemeClr val="tx1"/>
                </a:solidFill>
              </a:rPr>
              <a:t>Describing models</a:t>
            </a:r>
          </a:p>
        </p:txBody>
      </p:sp>
      <p:sp>
        <p:nvSpPr>
          <p:cNvPr id="750" name="Make the goal of the analysis clear…"/>
          <p:cNvSpPr txBox="1"/>
          <p:nvPr/>
        </p:nvSpPr>
        <p:spPr>
          <a:xfrm>
            <a:off x="2073793" y="1984204"/>
            <a:ext cx="8044414" cy="4263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a:t>Make the </a:t>
            </a:r>
            <a:r>
              <a:rPr sz="2672" b="1"/>
              <a:t>goal</a:t>
            </a:r>
            <a:r>
              <a:rPr sz="2672"/>
              <a:t> of the analysis clear</a:t>
            </a:r>
          </a:p>
          <a:p>
            <a:pPr marL="751878" marR="36575" lvl="1" indent="-326790" defTabSz="582909">
              <a:buSzPct val="100000"/>
              <a:buChar char="•"/>
              <a:defRPr sz="3400" b="0">
                <a:solidFill>
                  <a:srgbClr val="797979"/>
                </a:solidFill>
                <a:uFill>
                  <a:solidFill>
                    <a:srgbClr val="FFFFFF"/>
                  </a:solidFill>
                </a:uFill>
              </a:defRPr>
            </a:pPr>
            <a:r>
              <a:rPr sz="2391"/>
              <a:t>“To assess how light influences plant growth…” </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type of analysis</a:t>
            </a:r>
          </a:p>
          <a:p>
            <a:pPr marL="751878" marR="36575" lvl="1" indent="-326790" defTabSz="582909">
              <a:buSzPct val="100000"/>
              <a:buChar char="•"/>
              <a:defRPr sz="3400" b="0">
                <a:solidFill>
                  <a:srgbClr val="797979"/>
                </a:solidFill>
                <a:uFill>
                  <a:solidFill>
                    <a:srgbClr val="FFFFFF"/>
                  </a:solidFill>
                </a:uFill>
              </a:defRPr>
            </a:pPr>
            <a:r>
              <a:rPr sz="2391"/>
              <a:t>“…we used a generalized linear model…”</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probability distribution</a:t>
            </a:r>
            <a:r>
              <a:rPr sz="2672"/>
              <a:t> used</a:t>
            </a:r>
          </a:p>
          <a:p>
            <a:pPr marL="751878" marR="36575" lvl="1" indent="-326790" defTabSz="582909">
              <a:buSzPct val="100000"/>
              <a:buChar char="•"/>
              <a:defRPr sz="3400" b="0">
                <a:solidFill>
                  <a:srgbClr val="797979"/>
                </a:solidFill>
                <a:uFill>
                  <a:solidFill>
                    <a:srgbClr val="FFFFFF"/>
                  </a:solidFill>
                </a:uFill>
              </a:defRPr>
            </a:pPr>
            <a:r>
              <a:rPr sz="2391"/>
              <a:t>“…with a gamma error distribution.”</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outcome and predictor variables</a:t>
            </a:r>
          </a:p>
          <a:p>
            <a:pPr marL="751878" marR="36575" lvl="1" indent="-326790" defTabSz="582909">
              <a:buSzPct val="100000"/>
              <a:buChar char="•"/>
              <a:defRPr sz="3400" b="0">
                <a:solidFill>
                  <a:srgbClr val="797979"/>
                </a:solidFill>
                <a:uFill>
                  <a:solidFill>
                    <a:srgbClr val="FFFFFF"/>
                  </a:solidFill>
                </a:uFill>
              </a:defRPr>
            </a:pPr>
            <a:r>
              <a:rPr sz="2391"/>
              <a:t>“The response variable was dry biomass and predictor variable was canopy openness.”</a:t>
            </a:r>
          </a:p>
          <a:p>
            <a:pPr marL="386022" marR="36575" indent="-318108" defTabSz="582909">
              <a:buSzPct val="100000"/>
              <a:buChar char="•"/>
              <a:defRPr sz="3800" b="0">
                <a:solidFill>
                  <a:srgbClr val="797979"/>
                </a:solidFill>
                <a:uFill>
                  <a:solidFill>
                    <a:srgbClr val="FFFFFF"/>
                  </a:solidFill>
                </a:uFill>
              </a:defRPr>
            </a:pPr>
            <a:r>
              <a:rPr sz="2672"/>
              <a:t>Describe </a:t>
            </a:r>
            <a:r>
              <a:rPr sz="2672" b="1"/>
              <a:t>any random effects</a:t>
            </a:r>
            <a:r>
              <a:rPr sz="2672"/>
              <a:t>.</a:t>
            </a:r>
          </a:p>
          <a:p>
            <a:pPr marL="751878" marR="36575" lvl="1" indent="-326790" defTabSz="582909">
              <a:buSzPct val="100000"/>
              <a:buChar char="•"/>
              <a:defRPr sz="3400" b="0">
                <a:solidFill>
                  <a:srgbClr val="797979"/>
                </a:solidFill>
                <a:uFill>
                  <a:solidFill>
                    <a:srgbClr val="FFFFFF"/>
                  </a:solidFill>
                </a:uFill>
              </a:defRPr>
            </a:pPr>
            <a:r>
              <a:rPr sz="2391"/>
              <a:t>“We allowed random intercepts by study site ID.”</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Describing model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dirty="0">
                <a:solidFill>
                  <a:schemeClr val="tx1"/>
                </a:solidFill>
              </a:rPr>
              <a:t>Describing models</a:t>
            </a:r>
          </a:p>
        </p:txBody>
      </p:sp>
      <p:sp>
        <p:nvSpPr>
          <p:cNvPr id="753" name="Describe how you implemented the model…"/>
          <p:cNvSpPr txBox="1"/>
          <p:nvPr/>
        </p:nvSpPr>
        <p:spPr>
          <a:xfrm>
            <a:off x="2073793" y="1935219"/>
            <a:ext cx="8044414" cy="1882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a:t>Describe </a:t>
            </a:r>
            <a:r>
              <a:rPr sz="2672" b="1"/>
              <a:t>how you implemented</a:t>
            </a:r>
            <a:r>
              <a:rPr sz="2672"/>
              <a:t> the model</a:t>
            </a:r>
          </a:p>
          <a:p>
            <a:pPr marL="751878" marR="36575" lvl="1" indent="-326790" defTabSz="582909">
              <a:buSzPct val="100000"/>
              <a:buChar char="•"/>
              <a:defRPr sz="3400" b="0">
                <a:solidFill>
                  <a:srgbClr val="797979"/>
                </a:solidFill>
                <a:uFill>
                  <a:solidFill>
                    <a:srgbClr val="FFFFFF"/>
                  </a:solidFill>
                </a:uFill>
              </a:defRPr>
            </a:pPr>
            <a:r>
              <a:rPr sz="2391"/>
              <a:t>“We performed GLMMs using the lme4 package in R (Bates et al. 2015).” </a:t>
            </a:r>
          </a:p>
          <a:p>
            <a:pPr marL="36163" marR="36575" defTabSz="582909">
              <a:defRPr sz="3400" b="0">
                <a:solidFill>
                  <a:srgbClr val="797979"/>
                </a:solidFill>
                <a:uFill>
                  <a:solidFill>
                    <a:srgbClr val="FFFFFF"/>
                  </a:solidFill>
                </a:uFill>
              </a:defRPr>
            </a:pPr>
            <a:endParaRPr sz="2391"/>
          </a:p>
          <a:p>
            <a:pPr marL="751878" marR="36575" lvl="1" indent="-326790" defTabSz="582909">
              <a:buSzPct val="100000"/>
              <a:buChar char="•"/>
              <a:defRPr sz="3400" b="0">
                <a:solidFill>
                  <a:srgbClr val="797979"/>
                </a:solidFill>
                <a:uFill>
                  <a:solidFill>
                    <a:srgbClr val="FFFFFF"/>
                  </a:solidFill>
                </a:uFill>
              </a:defRPr>
            </a:pPr>
            <a:r>
              <a:rPr sz="2391"/>
              <a:t>citation(“lme4”)</a:t>
            </a:r>
          </a:p>
        </p:txBody>
      </p:sp>
      <p:sp>
        <p:nvSpPr>
          <p:cNvPr id="754" name="Rectangle"/>
          <p:cNvSpPr/>
          <p:nvPr/>
        </p:nvSpPr>
        <p:spPr>
          <a:xfrm>
            <a:off x="2480078" y="2338990"/>
            <a:ext cx="8044414" cy="2180021"/>
          </a:xfrm>
          <a:prstGeom prst="rect">
            <a:avLst/>
          </a:prstGeom>
          <a:solidFill>
            <a:srgbClr val="FFFFFF"/>
          </a:solidFill>
          <a:ln w="12700">
            <a:miter lim="400000"/>
          </a:ln>
        </p:spPr>
        <p:txBody>
          <a:bodyPr lIns="34289" tIns="34289" rIns="34289" bIns="34289" anchor="ctr"/>
          <a:lstStyle/>
          <a:p>
            <a:pPr defTabSz="411465">
              <a:defRPr sz="3800"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672"/>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Describing model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dirty="0">
                <a:solidFill>
                  <a:schemeClr val="tx1"/>
                </a:solidFill>
              </a:rPr>
              <a:t>Describing models</a:t>
            </a:r>
          </a:p>
        </p:txBody>
      </p:sp>
      <p:sp>
        <p:nvSpPr>
          <p:cNvPr id="757" name="Describe how you implemented the model…"/>
          <p:cNvSpPr txBox="1"/>
          <p:nvPr/>
        </p:nvSpPr>
        <p:spPr>
          <a:xfrm>
            <a:off x="2073793" y="1935219"/>
            <a:ext cx="8044414" cy="1882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a:t>Describe </a:t>
            </a:r>
            <a:r>
              <a:rPr sz="2672" b="1"/>
              <a:t>how you implemented</a:t>
            </a:r>
            <a:r>
              <a:rPr sz="2672"/>
              <a:t> the model</a:t>
            </a:r>
          </a:p>
          <a:p>
            <a:pPr marL="751878" marR="36575" lvl="1" indent="-326790" defTabSz="582909">
              <a:buSzPct val="100000"/>
              <a:buChar char="•"/>
              <a:defRPr sz="3400" b="0">
                <a:solidFill>
                  <a:srgbClr val="797979"/>
                </a:solidFill>
                <a:uFill>
                  <a:solidFill>
                    <a:srgbClr val="FFFFFF"/>
                  </a:solidFill>
                </a:uFill>
              </a:defRPr>
            </a:pPr>
            <a:r>
              <a:rPr sz="2391"/>
              <a:t>“We performed GLMMs using the lme4 package in R (Bates et al. 2015).” </a:t>
            </a:r>
          </a:p>
          <a:p>
            <a:pPr marL="36163" marR="36575" defTabSz="582909">
              <a:defRPr sz="3400" b="0">
                <a:solidFill>
                  <a:srgbClr val="797979"/>
                </a:solidFill>
                <a:uFill>
                  <a:solidFill>
                    <a:srgbClr val="FFFFFF"/>
                  </a:solidFill>
                </a:uFill>
              </a:defRPr>
            </a:pPr>
            <a:endParaRPr sz="2391"/>
          </a:p>
          <a:p>
            <a:pPr marL="751878" marR="36575" lvl="1" indent="-326790" defTabSz="582909">
              <a:buSzPct val="100000"/>
              <a:buChar char="•"/>
              <a:defRPr sz="3400" b="0">
                <a:solidFill>
                  <a:srgbClr val="797979"/>
                </a:solidFill>
                <a:uFill>
                  <a:solidFill>
                    <a:srgbClr val="FFFFFF"/>
                  </a:solidFill>
                </a:uFill>
              </a:defRPr>
            </a:pPr>
            <a:r>
              <a:rPr sz="2391"/>
              <a:t>citation(“lme4”)</a:t>
            </a:r>
          </a:p>
        </p:txBody>
      </p:sp>
      <p:sp>
        <p:nvSpPr>
          <p:cNvPr id="758" name="Rectangle"/>
          <p:cNvSpPr/>
          <p:nvPr/>
        </p:nvSpPr>
        <p:spPr>
          <a:xfrm>
            <a:off x="2357959" y="3374014"/>
            <a:ext cx="7332550" cy="453531"/>
          </a:xfrm>
          <a:prstGeom prst="rect">
            <a:avLst/>
          </a:prstGeom>
          <a:solidFill>
            <a:srgbClr val="FFFFFF"/>
          </a:solidFill>
          <a:ln w="12700">
            <a:miter lim="400000"/>
          </a:ln>
        </p:spPr>
        <p:txBody>
          <a:bodyPr lIns="34289" tIns="34289" rIns="34289" bIns="34289" anchor="ctr"/>
          <a:lstStyle/>
          <a:p>
            <a:pPr defTabSz="411465">
              <a:defRPr sz="3800"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672"/>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Describing model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dirty="0">
                <a:solidFill>
                  <a:schemeClr val="tx1"/>
                </a:solidFill>
              </a:rPr>
              <a:t>Describing models</a:t>
            </a:r>
          </a:p>
        </p:txBody>
      </p:sp>
      <p:sp>
        <p:nvSpPr>
          <p:cNvPr id="761" name="Describe how you implemented the model…"/>
          <p:cNvSpPr txBox="1"/>
          <p:nvPr/>
        </p:nvSpPr>
        <p:spPr>
          <a:xfrm>
            <a:off x="2073793" y="1935219"/>
            <a:ext cx="8044414" cy="1882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a:t>Describe </a:t>
            </a:r>
            <a:r>
              <a:rPr sz="2672" b="1"/>
              <a:t>how you implemented</a:t>
            </a:r>
            <a:r>
              <a:rPr sz="2672"/>
              <a:t> the model</a:t>
            </a:r>
          </a:p>
          <a:p>
            <a:pPr marL="751878" marR="36575" lvl="1" indent="-326790" defTabSz="582909">
              <a:buSzPct val="100000"/>
              <a:buChar char="•"/>
              <a:defRPr sz="3400" b="0">
                <a:solidFill>
                  <a:srgbClr val="797979"/>
                </a:solidFill>
                <a:uFill>
                  <a:solidFill>
                    <a:srgbClr val="FFFFFF"/>
                  </a:solidFill>
                </a:uFill>
              </a:defRPr>
            </a:pPr>
            <a:r>
              <a:rPr sz="2391"/>
              <a:t>“We performed GLMMs using the lme4 package in R (Bates et al. 2015).” </a:t>
            </a:r>
          </a:p>
          <a:p>
            <a:pPr marL="36163" marR="36575" defTabSz="582909">
              <a:defRPr sz="3400" b="0">
                <a:solidFill>
                  <a:srgbClr val="797979"/>
                </a:solidFill>
                <a:uFill>
                  <a:solidFill>
                    <a:srgbClr val="FFFFFF"/>
                  </a:solidFill>
                </a:uFill>
              </a:defRPr>
            </a:pPr>
            <a:endParaRPr sz="2391"/>
          </a:p>
          <a:p>
            <a:pPr marL="751878" marR="36575" lvl="1" indent="-326790" defTabSz="582909">
              <a:buSzPct val="100000"/>
              <a:buChar char="•"/>
              <a:defRPr sz="3400" b="0">
                <a:solidFill>
                  <a:srgbClr val="797979"/>
                </a:solidFill>
                <a:uFill>
                  <a:solidFill>
                    <a:srgbClr val="FFFFFF"/>
                  </a:solidFill>
                </a:uFill>
              </a:defRPr>
            </a:pPr>
            <a:r>
              <a:rPr sz="2391"/>
              <a:t>citation(“lme4”)</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Describing model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dirty="0">
                <a:solidFill>
                  <a:schemeClr val="tx1"/>
                </a:solidFill>
              </a:rPr>
              <a:t>Describing models</a:t>
            </a:r>
          </a:p>
        </p:txBody>
      </p:sp>
      <p:sp>
        <p:nvSpPr>
          <p:cNvPr id="764" name="Describe how you implemented the model…"/>
          <p:cNvSpPr txBox="1"/>
          <p:nvPr/>
        </p:nvSpPr>
        <p:spPr>
          <a:xfrm>
            <a:off x="2073793" y="1935219"/>
            <a:ext cx="8044414" cy="26620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a:t>Describe </a:t>
            </a:r>
            <a:r>
              <a:rPr sz="2672" b="1"/>
              <a:t>how you implemented</a:t>
            </a:r>
            <a:r>
              <a:rPr sz="2672"/>
              <a:t> the model</a:t>
            </a:r>
          </a:p>
          <a:p>
            <a:pPr marL="751878" marR="36575" lvl="1" indent="-326790" defTabSz="582909">
              <a:buSzPct val="100000"/>
              <a:buChar char="•"/>
              <a:defRPr sz="3400" b="0">
                <a:solidFill>
                  <a:srgbClr val="797979"/>
                </a:solidFill>
                <a:uFill>
                  <a:solidFill>
                    <a:srgbClr val="FFFFFF"/>
                  </a:solidFill>
                </a:uFill>
              </a:defRPr>
            </a:pPr>
            <a:r>
              <a:rPr sz="2391"/>
              <a:t>“We performed GLMMs using the lme4 package in R (Bates et al. 2015).” </a:t>
            </a:r>
          </a:p>
          <a:p>
            <a:pPr marL="36163" marR="36575" defTabSz="582909">
              <a:defRPr sz="3400" b="0">
                <a:solidFill>
                  <a:srgbClr val="797979"/>
                </a:solidFill>
                <a:uFill>
                  <a:solidFill>
                    <a:srgbClr val="FFFFFF"/>
                  </a:solidFill>
                </a:uFill>
              </a:defRPr>
            </a:pPr>
            <a:endParaRPr sz="2391"/>
          </a:p>
          <a:p>
            <a:pPr marL="751878" marR="36575" lvl="1" indent="-326790" defTabSz="582909">
              <a:buSzPct val="100000"/>
              <a:buChar char="•"/>
              <a:defRPr sz="3400" b="0">
                <a:solidFill>
                  <a:srgbClr val="797979"/>
                </a:solidFill>
                <a:uFill>
                  <a:solidFill>
                    <a:srgbClr val="FFFFFF"/>
                  </a:solidFill>
                </a:uFill>
              </a:defRPr>
            </a:pPr>
            <a:r>
              <a:rPr sz="2391"/>
              <a:t>citation(“lme4”)</a:t>
            </a:r>
          </a:p>
          <a:p>
            <a:pPr marL="36163" marR="36575" defTabSz="582909">
              <a:defRPr sz="3400" b="0">
                <a:solidFill>
                  <a:srgbClr val="797979"/>
                </a:solidFill>
                <a:uFill>
                  <a:solidFill>
                    <a:srgbClr val="FFFFFF"/>
                  </a:solidFill>
                </a:uFill>
              </a:defRPr>
            </a:pPr>
            <a:endParaRPr sz="2391"/>
          </a:p>
          <a:p>
            <a:pPr marL="386022" marR="36575" indent="-318108" defTabSz="582909">
              <a:buSzPct val="100000"/>
              <a:buChar char="•"/>
              <a:defRPr sz="3800" b="0">
                <a:solidFill>
                  <a:srgbClr val="797979"/>
                </a:solidFill>
                <a:uFill>
                  <a:solidFill>
                    <a:srgbClr val="FFFFFF"/>
                  </a:solidFill>
                </a:uFill>
              </a:defRPr>
            </a:pPr>
            <a:r>
              <a:rPr sz="2672"/>
              <a:t>When in doubt, replicate what others are doing.</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0166EB-94F4-1262-00A7-24DB2967814D}"/>
              </a:ext>
            </a:extLst>
          </p:cNvPr>
          <p:cNvSpPr>
            <a:spLocks noGrp="1"/>
          </p:cNvSpPr>
          <p:nvPr>
            <p:ph type="body" idx="1"/>
          </p:nvPr>
        </p:nvSpPr>
        <p:spPr>
          <a:xfrm>
            <a:off x="457199" y="1924051"/>
            <a:ext cx="10363202" cy="4889501"/>
          </a:xfrm>
        </p:spPr>
        <p:txBody>
          <a:bodyPr/>
          <a:lstStyle/>
          <a:p>
            <a:r>
              <a:rPr lang="en-US" b="1" dirty="0"/>
              <a:t>Evaluation Process: </a:t>
            </a:r>
            <a:r>
              <a:rPr lang="en-US" dirty="0"/>
              <a:t>Each presentation will be reviewed by three individuals, with their comments and suggestions compiled in a shared Google Doc. I will provide the evaluation format within a week.  </a:t>
            </a:r>
          </a:p>
          <a:p>
            <a:endParaRPr lang="en-US" dirty="0"/>
          </a:p>
          <a:p>
            <a:r>
              <a:rPr lang="en-US" dirty="0"/>
              <a:t>After presenting, participants must respond to all feedback and submit their final data analysis results as either an HTML or PDF file (if knitting is unsuccessful). The final score will be based on how thoroughly the feedback was addressed.</a:t>
            </a:r>
          </a:p>
        </p:txBody>
      </p:sp>
      <p:sp>
        <p:nvSpPr>
          <p:cNvPr id="4" name="Title 1">
            <a:extLst>
              <a:ext uri="{FF2B5EF4-FFF2-40B4-BE49-F238E27FC236}">
                <a16:creationId xmlns:a16="http://schemas.microsoft.com/office/drawing/2014/main" id="{FB41C49D-65A4-1AF6-C48F-E0673AA6C066}"/>
              </a:ext>
            </a:extLst>
          </p:cNvPr>
          <p:cNvSpPr txBox="1">
            <a:spLocks/>
          </p:cNvSpPr>
          <p:nvPr/>
        </p:nvSpPr>
        <p:spPr>
          <a:xfrm>
            <a:off x="2628899" y="44448"/>
            <a:ext cx="10363202" cy="1600201"/>
          </a:xfrm>
          <a:prstGeom prst="rect">
            <a:avLst/>
          </a:prstGeom>
        </p:spPr>
        <p:txBody>
          <a:bodyPr vert="horz" lIns="72248" tIns="72248" rIns="72248" bIns="72248" rtlCol="0" anchor="ctr">
            <a:noAutofit/>
          </a:bodyPr>
          <a:lstStyle>
            <a:lvl1pPr marL="4465" marR="40638" indent="-4465" algn="l" defTabSz="647677" rtl="0" eaLnBrk="1" latinLnBrk="0" hangingPunct="1">
              <a:lnSpc>
                <a:spcPct val="90000"/>
              </a:lnSpc>
              <a:spcBef>
                <a:spcPct val="0"/>
              </a:spcBef>
              <a:buNone/>
              <a:defRPr sz="4078" kern="1200">
                <a:solidFill>
                  <a:schemeClr val="tx1"/>
                </a:solidFill>
                <a:uFill>
                  <a:solidFill>
                    <a:srgbClr val="000000"/>
                  </a:solidFill>
                </a:uFill>
                <a:latin typeface="Helvetica Neue"/>
                <a:ea typeface="Helvetica Neue"/>
                <a:cs typeface="Helvetica Neue"/>
                <a:sym typeface="Helvetica Neue"/>
              </a:defRPr>
            </a:lvl1pPr>
          </a:lstStyle>
          <a:p>
            <a:r>
              <a:rPr lang="en-US"/>
              <a:t>Dec 4-Final presentation</a:t>
            </a:r>
            <a:endParaRPr lang="en-US" dirty="0"/>
          </a:p>
        </p:txBody>
      </p:sp>
    </p:spTree>
    <p:extLst>
      <p:ext uri="{BB962C8B-B14F-4D97-AF65-F5344CB8AC3E}">
        <p14:creationId xmlns:p14="http://schemas.microsoft.com/office/powerpoint/2010/main" val="125255526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Describe results based on the direction, magnitude, and uncertainty of the effects"/>
          <p:cNvSpPr txBox="1"/>
          <p:nvPr/>
        </p:nvSpPr>
        <p:spPr>
          <a:xfrm>
            <a:off x="2073793" y="941630"/>
            <a:ext cx="8044414" cy="90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b="0">
                <a:solidFill>
                  <a:srgbClr val="797979"/>
                </a:solidFill>
                <a:uFill>
                  <a:solidFill>
                    <a:srgbClr val="FFFFFF"/>
                  </a:solidFill>
                </a:uFill>
              </a:defRPr>
            </a:lvl1pPr>
          </a:lstStyle>
          <a:p>
            <a:r>
              <a:rPr sz="2953" dirty="0">
                <a:solidFill>
                  <a:schemeClr val="tx1"/>
                </a:solidFill>
              </a:rPr>
              <a:t>Describe results based on the direction, magnitude, and uncertainty of the effects</a:t>
            </a:r>
          </a:p>
        </p:txBody>
      </p:sp>
      <p:sp>
        <p:nvSpPr>
          <p:cNvPr id="769" name="Direction of effect…"/>
          <p:cNvSpPr txBox="1"/>
          <p:nvPr/>
        </p:nvSpPr>
        <p:spPr>
          <a:xfrm>
            <a:off x="2073793" y="1935219"/>
            <a:ext cx="8044414" cy="151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b="1"/>
              <a:t>Direction</a:t>
            </a:r>
            <a:r>
              <a:rPr sz="2672"/>
              <a:t> of effect</a:t>
            </a:r>
          </a:p>
          <a:p>
            <a:pPr marL="751878" marR="36575" lvl="1" indent="-326790" defTabSz="582909">
              <a:buSzPct val="100000"/>
              <a:buChar char="•"/>
              <a:defRPr sz="3400" b="0">
                <a:solidFill>
                  <a:srgbClr val="797979"/>
                </a:solidFill>
                <a:uFill>
                  <a:solidFill>
                    <a:srgbClr val="FFFFFF"/>
                  </a:solidFill>
                </a:uFill>
              </a:defRPr>
            </a:pPr>
            <a:r>
              <a:rPr sz="2391"/>
              <a:t>Good: “Plant biomass was greater under more open forest canopies.”</a:t>
            </a:r>
          </a:p>
          <a:p>
            <a:pPr marL="751878" marR="36575" lvl="1" indent="-326790" defTabSz="582909">
              <a:buSzPct val="100000"/>
              <a:buChar char="•"/>
              <a:defRPr sz="3400" b="0">
                <a:solidFill>
                  <a:srgbClr val="797979"/>
                </a:solidFill>
                <a:uFill>
                  <a:solidFill>
                    <a:srgbClr val="FFFFFF"/>
                  </a:solidFill>
                </a:uFill>
              </a:defRPr>
            </a:pPr>
            <a:r>
              <a:rPr sz="2391"/>
              <a:t>Good: “Plant growth was unrelated to light level.”</a:t>
            </a:r>
          </a:p>
        </p:txBody>
      </p:sp>
      <p:sp>
        <p:nvSpPr>
          <p:cNvPr id="770" name="Rectangle"/>
          <p:cNvSpPr/>
          <p:nvPr/>
        </p:nvSpPr>
        <p:spPr>
          <a:xfrm>
            <a:off x="2167892" y="2326249"/>
            <a:ext cx="7954304" cy="1559043"/>
          </a:xfrm>
          <a:prstGeom prst="rect">
            <a:avLst/>
          </a:prstGeom>
          <a:solidFill>
            <a:srgbClr val="FFFFFF"/>
          </a:solidFill>
          <a:ln w="12700">
            <a:miter lim="400000"/>
          </a:ln>
        </p:spPr>
        <p:txBody>
          <a:bodyPr lIns="34289" tIns="34289" rIns="34289" bIns="34289" anchor="ctr"/>
          <a:lstStyle/>
          <a:p>
            <a:pPr defTabSz="411465">
              <a:defRPr sz="3800"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672"/>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Direction of effect…"/>
          <p:cNvSpPr txBox="1"/>
          <p:nvPr/>
        </p:nvSpPr>
        <p:spPr>
          <a:xfrm>
            <a:off x="2073793" y="1935219"/>
            <a:ext cx="8044414" cy="151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b="1"/>
              <a:t>Direction</a:t>
            </a:r>
            <a:r>
              <a:rPr sz="2672"/>
              <a:t> of effect</a:t>
            </a:r>
          </a:p>
          <a:p>
            <a:pPr marL="751878" marR="36575" lvl="1" indent="-326790" defTabSz="582909">
              <a:buSzPct val="100000"/>
              <a:buChar char="•"/>
              <a:defRPr sz="3400" b="0">
                <a:solidFill>
                  <a:srgbClr val="797979"/>
                </a:solidFill>
                <a:uFill>
                  <a:solidFill>
                    <a:srgbClr val="FFFFFF"/>
                  </a:solidFill>
                </a:uFill>
              </a:defRPr>
            </a:pPr>
            <a:r>
              <a:rPr sz="2391"/>
              <a:t>Good: “Plant biomass was greater under more open forest canopies.”</a:t>
            </a:r>
          </a:p>
          <a:p>
            <a:pPr marL="751878" marR="36575" lvl="1" indent="-326790" defTabSz="582909">
              <a:buSzPct val="100000"/>
              <a:buChar char="•"/>
              <a:defRPr sz="3400" b="0">
                <a:solidFill>
                  <a:srgbClr val="797979"/>
                </a:solidFill>
                <a:uFill>
                  <a:solidFill>
                    <a:srgbClr val="FFFFFF"/>
                  </a:solidFill>
                </a:uFill>
              </a:defRPr>
            </a:pPr>
            <a:r>
              <a:rPr sz="2391"/>
              <a:t>Good: “Plant growth was unrelated to light level.”</a:t>
            </a:r>
          </a:p>
        </p:txBody>
      </p:sp>
      <p:sp>
        <p:nvSpPr>
          <p:cNvPr id="773" name="Describe results based on the direction, magnitude, and uncertainty of the effects"/>
          <p:cNvSpPr txBox="1"/>
          <p:nvPr/>
        </p:nvSpPr>
        <p:spPr>
          <a:xfrm>
            <a:off x="2073793" y="941630"/>
            <a:ext cx="8044414" cy="90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b="0">
                <a:solidFill>
                  <a:srgbClr val="797979"/>
                </a:solidFill>
                <a:uFill>
                  <a:solidFill>
                    <a:srgbClr val="FFFFFF"/>
                  </a:solidFill>
                </a:uFill>
              </a:defRPr>
            </a:lvl1pPr>
          </a:lstStyle>
          <a:p>
            <a:r>
              <a:rPr sz="2953" dirty="0">
                <a:solidFill>
                  <a:schemeClr val="tx1"/>
                </a:solidFill>
              </a:rPr>
              <a:t>Describe results based on the direction, magnitude, and uncertainty of the effects</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Direction of effect…"/>
          <p:cNvSpPr txBox="1"/>
          <p:nvPr/>
        </p:nvSpPr>
        <p:spPr>
          <a:xfrm>
            <a:off x="2073793" y="1935219"/>
            <a:ext cx="8044414" cy="29866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b="1"/>
              <a:t>Direction</a:t>
            </a:r>
            <a:r>
              <a:rPr sz="2672"/>
              <a:t> of effect</a:t>
            </a:r>
          </a:p>
          <a:p>
            <a:pPr marL="751878" marR="36575" lvl="1" indent="-326790" defTabSz="582909">
              <a:buSzPct val="100000"/>
              <a:buChar char="•"/>
              <a:defRPr sz="3400" b="0">
                <a:solidFill>
                  <a:srgbClr val="797979"/>
                </a:solidFill>
                <a:uFill>
                  <a:solidFill>
                    <a:srgbClr val="FFFFFF"/>
                  </a:solidFill>
                </a:uFill>
              </a:defRPr>
            </a:pPr>
            <a:r>
              <a:rPr sz="2391"/>
              <a:t>Good: “Plant biomass was greater under more open forest canopies.”</a:t>
            </a:r>
          </a:p>
          <a:p>
            <a:pPr marL="751878" marR="36575" lvl="1" indent="-326790" defTabSz="582909">
              <a:buSzPct val="100000"/>
              <a:buChar char="•"/>
              <a:defRPr sz="3400" b="0">
                <a:solidFill>
                  <a:srgbClr val="797979"/>
                </a:solidFill>
                <a:uFill>
                  <a:solidFill>
                    <a:srgbClr val="FFFFFF"/>
                  </a:solidFill>
                </a:uFill>
              </a:defRPr>
            </a:pPr>
            <a:r>
              <a:rPr sz="2391"/>
              <a:t>Good: “Plant growth was unrelated to light level.”</a:t>
            </a:r>
          </a:p>
          <a:p>
            <a:pPr marL="36163" marR="36575" defTabSz="582909">
              <a:defRPr sz="3400" b="0">
                <a:solidFill>
                  <a:srgbClr val="797979"/>
                </a:solidFill>
                <a:uFill>
                  <a:solidFill>
                    <a:srgbClr val="FFFFFF"/>
                  </a:solidFill>
                </a:uFill>
              </a:defRPr>
            </a:pPr>
            <a:endParaRPr sz="2391"/>
          </a:p>
          <a:p>
            <a:pPr marL="751878" marR="36575" lvl="1" indent="-326790" defTabSz="582909">
              <a:buSzPct val="100000"/>
              <a:buChar char="•"/>
              <a:defRPr sz="3400" b="0">
                <a:solidFill>
                  <a:srgbClr val="797979"/>
                </a:solidFill>
                <a:uFill>
                  <a:solidFill>
                    <a:srgbClr val="FFFFFF"/>
                  </a:solidFill>
                </a:uFill>
              </a:defRPr>
            </a:pPr>
            <a:r>
              <a:rPr sz="2391"/>
              <a:t>Avoid: “Growth was related to light”</a:t>
            </a:r>
          </a:p>
          <a:p>
            <a:pPr marL="751878" marR="36575" lvl="1" indent="-326790" defTabSz="582909">
              <a:buSzPct val="100000"/>
              <a:buChar char="•"/>
              <a:defRPr sz="3400" b="0">
                <a:solidFill>
                  <a:srgbClr val="797979"/>
                </a:solidFill>
                <a:uFill>
                  <a:solidFill>
                    <a:srgbClr val="FFFFFF"/>
                  </a:solidFill>
                </a:uFill>
              </a:defRPr>
            </a:pPr>
            <a:r>
              <a:rPr sz="2391"/>
              <a:t>Avoid: “Plant biomass was significantly related to canopy openness.”</a:t>
            </a:r>
          </a:p>
        </p:txBody>
      </p:sp>
      <p:sp>
        <p:nvSpPr>
          <p:cNvPr id="776" name="Describe results based on the direction, magnitude, and uncertainty of the effects"/>
          <p:cNvSpPr txBox="1"/>
          <p:nvPr/>
        </p:nvSpPr>
        <p:spPr>
          <a:xfrm>
            <a:off x="2073793" y="941630"/>
            <a:ext cx="8044414" cy="90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b="0">
                <a:solidFill>
                  <a:srgbClr val="797979"/>
                </a:solidFill>
                <a:uFill>
                  <a:solidFill>
                    <a:srgbClr val="FFFFFF"/>
                  </a:solidFill>
                </a:uFill>
              </a:defRPr>
            </a:lvl1pPr>
          </a:lstStyle>
          <a:p>
            <a:r>
              <a:rPr sz="2953" dirty="0">
                <a:solidFill>
                  <a:schemeClr val="tx1"/>
                </a:solidFill>
              </a:rPr>
              <a:t>Describe results based on the direction, magnitude, and uncertainty of the effects</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agnitude of effect…"/>
          <p:cNvSpPr txBox="1"/>
          <p:nvPr/>
        </p:nvSpPr>
        <p:spPr>
          <a:xfrm>
            <a:off x="2073793" y="1935218"/>
            <a:ext cx="8044414" cy="1147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b="1"/>
              <a:t>Magnitude</a:t>
            </a:r>
            <a:r>
              <a:rPr sz="2672"/>
              <a:t> of effect</a:t>
            </a:r>
          </a:p>
          <a:p>
            <a:pPr marL="751878" marR="36575" lvl="1" indent="-326790" defTabSz="582909">
              <a:buSzPct val="100000"/>
              <a:buChar char="•"/>
              <a:defRPr sz="3400" b="0">
                <a:solidFill>
                  <a:srgbClr val="797979"/>
                </a:solidFill>
                <a:uFill>
                  <a:solidFill>
                    <a:srgbClr val="FFFFFF"/>
                  </a:solidFill>
                </a:uFill>
              </a:defRPr>
            </a:pPr>
            <a:r>
              <a:rPr sz="2391"/>
              <a:t>Good: “Plant growth increased with canopy openness (β</a:t>
            </a:r>
            <a:r>
              <a:rPr sz="1406"/>
              <a:t>light</a:t>
            </a:r>
            <a:r>
              <a:rPr sz="2391"/>
              <a:t> = 1.24 ± 0.12 SE)….”</a:t>
            </a:r>
          </a:p>
        </p:txBody>
      </p:sp>
      <p:sp>
        <p:nvSpPr>
          <p:cNvPr id="779" name="Rectangle"/>
          <p:cNvSpPr/>
          <p:nvPr/>
        </p:nvSpPr>
        <p:spPr>
          <a:xfrm>
            <a:off x="2429725" y="2376601"/>
            <a:ext cx="7332550" cy="1559043"/>
          </a:xfrm>
          <a:prstGeom prst="rect">
            <a:avLst/>
          </a:prstGeom>
          <a:solidFill>
            <a:srgbClr val="FFFFFF"/>
          </a:solidFill>
          <a:ln w="12700">
            <a:miter lim="400000"/>
          </a:ln>
        </p:spPr>
        <p:txBody>
          <a:bodyPr lIns="34289" tIns="34289" rIns="34289" bIns="34289" anchor="ctr"/>
          <a:lstStyle/>
          <a:p>
            <a:pPr defTabSz="411465">
              <a:defRPr sz="3800"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672"/>
          </a:p>
        </p:txBody>
      </p:sp>
      <p:sp>
        <p:nvSpPr>
          <p:cNvPr id="780" name="Describe results based on the direction, magnitude, and uncertainty of the effects"/>
          <p:cNvSpPr txBox="1"/>
          <p:nvPr/>
        </p:nvSpPr>
        <p:spPr>
          <a:xfrm>
            <a:off x="2073793" y="941630"/>
            <a:ext cx="8044414" cy="90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b="0">
                <a:solidFill>
                  <a:srgbClr val="797979"/>
                </a:solidFill>
                <a:uFill>
                  <a:solidFill>
                    <a:srgbClr val="FFFFFF"/>
                  </a:solidFill>
                </a:uFill>
              </a:defRPr>
            </a:lvl1pPr>
          </a:lstStyle>
          <a:p>
            <a:r>
              <a:rPr sz="2953" dirty="0">
                <a:solidFill>
                  <a:schemeClr val="tx1"/>
                </a:solidFill>
              </a:rPr>
              <a:t>Describe results based on the direction, magnitude, and uncertainty of the effects</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 name="Magnitude of effect…"/>
          <p:cNvSpPr txBox="1"/>
          <p:nvPr/>
        </p:nvSpPr>
        <p:spPr>
          <a:xfrm>
            <a:off x="2073793" y="1935218"/>
            <a:ext cx="8044414" cy="1147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b="1"/>
              <a:t>Magnitude</a:t>
            </a:r>
            <a:r>
              <a:rPr sz="2672"/>
              <a:t> of effect</a:t>
            </a:r>
          </a:p>
          <a:p>
            <a:pPr marL="751878" marR="36575" lvl="1" indent="-326790" defTabSz="582909">
              <a:buSzPct val="100000"/>
              <a:buChar char="•"/>
              <a:defRPr sz="3400" b="0">
                <a:solidFill>
                  <a:srgbClr val="797979"/>
                </a:solidFill>
                <a:uFill>
                  <a:solidFill>
                    <a:srgbClr val="FFFFFF"/>
                  </a:solidFill>
                </a:uFill>
              </a:defRPr>
            </a:pPr>
            <a:r>
              <a:rPr sz="2391"/>
              <a:t>Good: “Plant growth increased with canopy openness (β</a:t>
            </a:r>
            <a:r>
              <a:rPr sz="1406"/>
              <a:t>light</a:t>
            </a:r>
            <a:r>
              <a:rPr sz="2391"/>
              <a:t> = 1.24 ± 0.12 SE)….”</a:t>
            </a:r>
          </a:p>
        </p:txBody>
      </p:sp>
      <p:sp>
        <p:nvSpPr>
          <p:cNvPr id="783" name="Describe results based on the direction, magnitude, and uncertainty of the effects"/>
          <p:cNvSpPr txBox="1"/>
          <p:nvPr/>
        </p:nvSpPr>
        <p:spPr>
          <a:xfrm>
            <a:off x="2073793" y="941630"/>
            <a:ext cx="8044414" cy="90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b="0">
                <a:solidFill>
                  <a:srgbClr val="797979"/>
                </a:solidFill>
                <a:uFill>
                  <a:solidFill>
                    <a:srgbClr val="FFFFFF"/>
                  </a:solidFill>
                </a:uFill>
              </a:defRPr>
            </a:lvl1pPr>
          </a:lstStyle>
          <a:p>
            <a:r>
              <a:rPr sz="2953" dirty="0">
                <a:solidFill>
                  <a:schemeClr val="tx1"/>
                </a:solidFill>
              </a:rPr>
              <a:t>Describe results based on the direction, magnitude, and uncertainty of the effects</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Magnitude of effect…"/>
          <p:cNvSpPr txBox="1"/>
          <p:nvPr/>
        </p:nvSpPr>
        <p:spPr>
          <a:xfrm>
            <a:off x="2073793" y="1935219"/>
            <a:ext cx="8044414" cy="1882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b="1"/>
              <a:t>Magnitude</a:t>
            </a:r>
            <a:r>
              <a:rPr sz="2672"/>
              <a:t> of effect</a:t>
            </a:r>
          </a:p>
          <a:p>
            <a:pPr marL="751878" marR="36575" lvl="1" indent="-326790" defTabSz="582909">
              <a:buSzPct val="100000"/>
              <a:buChar char="•"/>
              <a:defRPr sz="3400" b="0">
                <a:solidFill>
                  <a:srgbClr val="797979"/>
                </a:solidFill>
                <a:uFill>
                  <a:solidFill>
                    <a:srgbClr val="FFFFFF"/>
                  </a:solidFill>
                </a:uFill>
              </a:defRPr>
            </a:pPr>
            <a:r>
              <a:rPr sz="2391"/>
              <a:t>Good: “Plant growth increased with canopy openness (β</a:t>
            </a:r>
            <a:r>
              <a:rPr sz="1406"/>
              <a:t>light</a:t>
            </a:r>
            <a:r>
              <a:rPr sz="2391"/>
              <a:t> = 1.24 ± 0.12 SE)….”</a:t>
            </a:r>
          </a:p>
          <a:p>
            <a:pPr marL="751878" marR="36575" lvl="1" indent="-326790" defTabSz="582909">
              <a:buSzPct val="100000"/>
              <a:buChar char="•"/>
              <a:defRPr sz="3400" b="0">
                <a:solidFill>
                  <a:srgbClr val="797979"/>
                </a:solidFill>
                <a:uFill>
                  <a:solidFill>
                    <a:srgbClr val="FFFFFF"/>
                  </a:solidFill>
                </a:uFill>
              </a:defRPr>
            </a:pPr>
            <a:r>
              <a:rPr sz="2391"/>
              <a:t>Better: “…with biomass accumulation 2.5 times higher in high light conditions than in low light conditions.”</a:t>
            </a:r>
          </a:p>
        </p:txBody>
      </p:sp>
      <p:sp>
        <p:nvSpPr>
          <p:cNvPr id="786" name="Describe results based on the direction, magnitude, and uncertainty of the effects"/>
          <p:cNvSpPr txBox="1"/>
          <p:nvPr/>
        </p:nvSpPr>
        <p:spPr>
          <a:xfrm>
            <a:off x="2073793" y="941630"/>
            <a:ext cx="8044414" cy="90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b="0">
                <a:solidFill>
                  <a:srgbClr val="797979"/>
                </a:solidFill>
                <a:uFill>
                  <a:solidFill>
                    <a:srgbClr val="FFFFFF"/>
                  </a:solidFill>
                </a:uFill>
              </a:defRPr>
            </a:lvl1pPr>
          </a:lstStyle>
          <a:p>
            <a:r>
              <a:rPr sz="2953" dirty="0">
                <a:solidFill>
                  <a:schemeClr val="tx1"/>
                </a:solidFill>
              </a:rPr>
              <a:t>Describe results based on the direction, magnitude, and uncertainty of the effects</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Magnitude of effect…"/>
          <p:cNvSpPr txBox="1"/>
          <p:nvPr/>
        </p:nvSpPr>
        <p:spPr>
          <a:xfrm>
            <a:off x="2073793" y="1935218"/>
            <a:ext cx="8044414" cy="33545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b="1"/>
              <a:t>Magnitude</a:t>
            </a:r>
            <a:r>
              <a:rPr sz="2672"/>
              <a:t> of effect</a:t>
            </a:r>
          </a:p>
          <a:p>
            <a:pPr marL="751878" marR="36575" lvl="1" indent="-326790" defTabSz="582909">
              <a:buSzPct val="100000"/>
              <a:buChar char="•"/>
              <a:defRPr sz="3400" b="0">
                <a:solidFill>
                  <a:srgbClr val="797979"/>
                </a:solidFill>
                <a:uFill>
                  <a:solidFill>
                    <a:srgbClr val="FFFFFF"/>
                  </a:solidFill>
                </a:uFill>
              </a:defRPr>
            </a:pPr>
            <a:r>
              <a:rPr sz="2391"/>
              <a:t>Good: “Plant growth increased with canopy openness (β</a:t>
            </a:r>
            <a:r>
              <a:rPr sz="1406"/>
              <a:t>light</a:t>
            </a:r>
            <a:r>
              <a:rPr sz="2391"/>
              <a:t> = 1.24 ± 0.12 SE)….”</a:t>
            </a:r>
          </a:p>
          <a:p>
            <a:pPr marL="751878" marR="36575" lvl="1" indent="-326790" defTabSz="582909">
              <a:buSzPct val="100000"/>
              <a:buChar char="•"/>
              <a:defRPr sz="3400" b="0">
                <a:solidFill>
                  <a:srgbClr val="797979"/>
                </a:solidFill>
                <a:uFill>
                  <a:solidFill>
                    <a:srgbClr val="FFFFFF"/>
                  </a:solidFill>
                </a:uFill>
              </a:defRPr>
            </a:pPr>
            <a:r>
              <a:rPr sz="2391"/>
              <a:t>Better: “…with biomass accumulation 2.5 times higher in high light conditions than in low light conditions.”</a:t>
            </a:r>
          </a:p>
          <a:p>
            <a:pPr marL="36163" marR="36575" defTabSz="582909">
              <a:defRPr sz="3400" b="0">
                <a:solidFill>
                  <a:srgbClr val="797979"/>
                </a:solidFill>
                <a:uFill>
                  <a:solidFill>
                    <a:srgbClr val="FFFFFF"/>
                  </a:solidFill>
                </a:uFill>
              </a:defRPr>
            </a:pPr>
            <a:endParaRPr sz="2391"/>
          </a:p>
          <a:p>
            <a:pPr marL="751878" marR="36575" lvl="1" indent="-326790" defTabSz="582909">
              <a:buSzPct val="100000"/>
              <a:buChar char="•"/>
              <a:defRPr sz="3400" b="0">
                <a:solidFill>
                  <a:srgbClr val="797979"/>
                </a:solidFill>
                <a:uFill>
                  <a:solidFill>
                    <a:srgbClr val="FFFFFF"/>
                  </a:solidFill>
                </a:uFill>
              </a:defRPr>
            </a:pPr>
            <a:r>
              <a:rPr sz="2391"/>
              <a:t>Avoid: “Growth was related to light”</a:t>
            </a:r>
          </a:p>
          <a:p>
            <a:pPr marL="751878" marR="36575" lvl="1" indent="-326790" defTabSz="582909">
              <a:buSzPct val="100000"/>
              <a:buChar char="•"/>
              <a:defRPr sz="3400" b="0">
                <a:solidFill>
                  <a:srgbClr val="797979"/>
                </a:solidFill>
                <a:uFill>
                  <a:solidFill>
                    <a:srgbClr val="FFFFFF"/>
                  </a:solidFill>
                </a:uFill>
              </a:defRPr>
            </a:pPr>
            <a:r>
              <a:rPr sz="2391"/>
              <a:t>Avoid: “Plant biomass was significantly related to canopy openness.”</a:t>
            </a:r>
          </a:p>
        </p:txBody>
      </p:sp>
      <p:sp>
        <p:nvSpPr>
          <p:cNvPr id="789" name="Describe results based on the direction, magnitude, and uncertainty of the effects"/>
          <p:cNvSpPr txBox="1"/>
          <p:nvPr/>
        </p:nvSpPr>
        <p:spPr>
          <a:xfrm>
            <a:off x="2073793" y="941630"/>
            <a:ext cx="8044414" cy="90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b="0">
                <a:solidFill>
                  <a:srgbClr val="797979"/>
                </a:solidFill>
                <a:uFill>
                  <a:solidFill>
                    <a:srgbClr val="FFFFFF"/>
                  </a:solidFill>
                </a:uFill>
              </a:defRPr>
            </a:lvl1pPr>
          </a:lstStyle>
          <a:p>
            <a:r>
              <a:rPr sz="2953">
                <a:solidFill>
                  <a:schemeClr val="tx1"/>
                </a:solidFill>
              </a:rPr>
              <a:t>Describe results based on the direction, magnitude, and uncertainty of the effects</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Uncertainty of effect size…"/>
          <p:cNvSpPr txBox="1"/>
          <p:nvPr/>
        </p:nvSpPr>
        <p:spPr>
          <a:xfrm>
            <a:off x="2073793" y="1935218"/>
            <a:ext cx="8044414" cy="1147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b="1"/>
              <a:t>Uncertainty</a:t>
            </a:r>
            <a:r>
              <a:rPr sz="2672"/>
              <a:t> of effect size</a:t>
            </a:r>
          </a:p>
          <a:p>
            <a:pPr marL="751878" marR="36575" lvl="1" indent="-326790" defTabSz="582909">
              <a:buSzPct val="100000"/>
              <a:buChar char="•"/>
              <a:defRPr sz="3400" b="0">
                <a:solidFill>
                  <a:srgbClr val="797979"/>
                </a:solidFill>
                <a:uFill>
                  <a:solidFill>
                    <a:srgbClr val="FFFFFF"/>
                  </a:solidFill>
                </a:uFill>
              </a:defRPr>
            </a:pPr>
            <a:r>
              <a:rPr sz="2391"/>
              <a:t>Good: “Plant growth increased with canopy openness (β</a:t>
            </a:r>
            <a:r>
              <a:rPr sz="1406"/>
              <a:t>light</a:t>
            </a:r>
            <a:r>
              <a:rPr sz="2391"/>
              <a:t> = 1.24 ± 0.12 SE)….”</a:t>
            </a:r>
          </a:p>
        </p:txBody>
      </p:sp>
      <p:sp>
        <p:nvSpPr>
          <p:cNvPr id="792" name="Describe results based on the direction, magnitude, and uncertainty of the effects"/>
          <p:cNvSpPr txBox="1"/>
          <p:nvPr/>
        </p:nvSpPr>
        <p:spPr>
          <a:xfrm>
            <a:off x="2073793" y="941630"/>
            <a:ext cx="8044414" cy="90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b="0">
                <a:solidFill>
                  <a:srgbClr val="797979"/>
                </a:solidFill>
                <a:uFill>
                  <a:solidFill>
                    <a:srgbClr val="FFFFFF"/>
                  </a:solidFill>
                </a:uFill>
              </a:defRPr>
            </a:lvl1pPr>
          </a:lstStyle>
          <a:p>
            <a:r>
              <a:rPr sz="2953" dirty="0">
                <a:solidFill>
                  <a:schemeClr val="tx1"/>
                </a:solidFill>
              </a:rPr>
              <a:t>Describe results based on the direction, magnitude, and uncertainty of the effects</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Uncertainty of effect size…"/>
          <p:cNvSpPr txBox="1"/>
          <p:nvPr/>
        </p:nvSpPr>
        <p:spPr>
          <a:xfrm>
            <a:off x="2073793" y="1935219"/>
            <a:ext cx="8044414" cy="1882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b="1"/>
              <a:t>Uncertainty</a:t>
            </a:r>
            <a:r>
              <a:rPr sz="2672"/>
              <a:t> of effect size</a:t>
            </a:r>
          </a:p>
          <a:p>
            <a:pPr marL="751878" marR="36575" lvl="1" indent="-326790" defTabSz="582909">
              <a:buSzPct val="100000"/>
              <a:buChar char="•"/>
              <a:defRPr sz="3400" b="0">
                <a:solidFill>
                  <a:srgbClr val="797979"/>
                </a:solidFill>
                <a:uFill>
                  <a:solidFill>
                    <a:srgbClr val="FFFFFF"/>
                  </a:solidFill>
                </a:uFill>
              </a:defRPr>
            </a:pPr>
            <a:r>
              <a:rPr sz="2391"/>
              <a:t>Good: “Plant growth increased with canopy openness (β</a:t>
            </a:r>
            <a:r>
              <a:rPr sz="1406"/>
              <a:t>light</a:t>
            </a:r>
            <a:r>
              <a:rPr sz="2391"/>
              <a:t> = 1.24 ± 0.12 SE)….”</a:t>
            </a:r>
          </a:p>
          <a:p>
            <a:pPr marL="751878" marR="36575" lvl="1" indent="-326790" defTabSz="582909">
              <a:buSzPct val="100000"/>
              <a:buChar char="•"/>
              <a:defRPr sz="3400" b="0">
                <a:solidFill>
                  <a:srgbClr val="797979"/>
                </a:solidFill>
                <a:uFill>
                  <a:solidFill>
                    <a:srgbClr val="FFFFFF"/>
                  </a:solidFill>
                </a:uFill>
              </a:defRPr>
            </a:pPr>
            <a:r>
              <a:rPr sz="2391"/>
              <a:t>Better: “Plant growth increased with canopy openness (β</a:t>
            </a:r>
            <a:r>
              <a:rPr sz="1406"/>
              <a:t>light</a:t>
            </a:r>
            <a:r>
              <a:rPr sz="2391"/>
              <a:t> = 1.24; 95% CI 1.01 - 1.37, </a:t>
            </a:r>
            <a:r>
              <a:rPr sz="2391" i="1"/>
              <a:t>p = </a:t>
            </a:r>
            <a:r>
              <a:rPr sz="2391"/>
              <a:t>0.002)….”</a:t>
            </a:r>
          </a:p>
        </p:txBody>
      </p:sp>
      <p:sp>
        <p:nvSpPr>
          <p:cNvPr id="795" name="Describe results based on the direction, magnitude, and uncertainty of the effects"/>
          <p:cNvSpPr txBox="1"/>
          <p:nvPr/>
        </p:nvSpPr>
        <p:spPr>
          <a:xfrm>
            <a:off x="2073793" y="941630"/>
            <a:ext cx="8044414" cy="90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b="0">
                <a:solidFill>
                  <a:srgbClr val="797979"/>
                </a:solidFill>
                <a:uFill>
                  <a:solidFill>
                    <a:srgbClr val="FFFFFF"/>
                  </a:solidFill>
                </a:uFill>
              </a:defRPr>
            </a:lvl1pPr>
          </a:lstStyle>
          <a:p>
            <a:r>
              <a:rPr sz="2953" dirty="0">
                <a:solidFill>
                  <a:schemeClr val="tx1"/>
                </a:solidFill>
              </a:rPr>
              <a:t>Describe results based on the direction, magnitude, and uncertainty of the effects</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Uncertainty of effect size…"/>
          <p:cNvSpPr txBox="1"/>
          <p:nvPr/>
        </p:nvSpPr>
        <p:spPr>
          <a:xfrm>
            <a:off x="2073793" y="1935219"/>
            <a:ext cx="8044414" cy="26187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b="1"/>
              <a:t>Uncertainty</a:t>
            </a:r>
            <a:r>
              <a:rPr sz="2672"/>
              <a:t> of effect size</a:t>
            </a:r>
          </a:p>
          <a:p>
            <a:pPr marL="751878" marR="36575" lvl="1" indent="-326790" defTabSz="582909">
              <a:buSzPct val="100000"/>
              <a:buChar char="•"/>
              <a:defRPr sz="3400" b="0">
                <a:solidFill>
                  <a:srgbClr val="797979"/>
                </a:solidFill>
                <a:uFill>
                  <a:solidFill>
                    <a:srgbClr val="FFFFFF"/>
                  </a:solidFill>
                </a:uFill>
              </a:defRPr>
            </a:pPr>
            <a:r>
              <a:rPr sz="2391"/>
              <a:t>Good: “Plant growth increased with canopy openness (β</a:t>
            </a:r>
            <a:r>
              <a:rPr sz="1406"/>
              <a:t>light</a:t>
            </a:r>
            <a:r>
              <a:rPr sz="2391"/>
              <a:t> = 1.24 ± 0.12 SE)….”</a:t>
            </a:r>
          </a:p>
          <a:p>
            <a:pPr marL="751878" marR="36575" lvl="1" indent="-326790" defTabSz="582909">
              <a:buSzPct val="100000"/>
              <a:buChar char="•"/>
              <a:defRPr sz="3400" b="0">
                <a:solidFill>
                  <a:srgbClr val="797979"/>
                </a:solidFill>
                <a:uFill>
                  <a:solidFill>
                    <a:srgbClr val="FFFFFF"/>
                  </a:solidFill>
                </a:uFill>
              </a:defRPr>
            </a:pPr>
            <a:r>
              <a:rPr sz="2391"/>
              <a:t>Better: “Plant growth increased with canopy openness (β</a:t>
            </a:r>
            <a:r>
              <a:rPr sz="1406"/>
              <a:t>light</a:t>
            </a:r>
            <a:r>
              <a:rPr sz="2391"/>
              <a:t> = 1.24; 95% CI 1.01 - 1.37, </a:t>
            </a:r>
            <a:r>
              <a:rPr sz="2391" i="1"/>
              <a:t>p = </a:t>
            </a:r>
            <a:r>
              <a:rPr sz="2391"/>
              <a:t>0.002)….”</a:t>
            </a:r>
          </a:p>
          <a:p>
            <a:pPr marL="36163" marR="36575" defTabSz="582909">
              <a:defRPr sz="3400" b="0">
                <a:solidFill>
                  <a:srgbClr val="797979"/>
                </a:solidFill>
                <a:uFill>
                  <a:solidFill>
                    <a:srgbClr val="FFFFFF"/>
                  </a:solidFill>
                </a:uFill>
              </a:defRPr>
            </a:pPr>
            <a:endParaRPr sz="2391"/>
          </a:p>
          <a:p>
            <a:pPr marL="751878" marR="36575" lvl="1" indent="-326790" defTabSz="582909">
              <a:buSzPct val="100000"/>
              <a:buChar char="•"/>
              <a:defRPr sz="3400" b="0">
                <a:solidFill>
                  <a:srgbClr val="797979"/>
                </a:solidFill>
                <a:uFill>
                  <a:solidFill>
                    <a:srgbClr val="FFFFFF"/>
                  </a:solidFill>
                </a:uFill>
              </a:defRPr>
            </a:pPr>
            <a:r>
              <a:rPr sz="2391"/>
              <a:t>Avoid: “Growth was related to light (P &lt; 0.05).”</a:t>
            </a:r>
          </a:p>
        </p:txBody>
      </p:sp>
      <p:sp>
        <p:nvSpPr>
          <p:cNvPr id="800" name="Describe results based on the direction, magnitude, and uncertainty of the effects"/>
          <p:cNvSpPr txBox="1"/>
          <p:nvPr/>
        </p:nvSpPr>
        <p:spPr>
          <a:xfrm>
            <a:off x="2073793" y="941630"/>
            <a:ext cx="8044414" cy="90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b="0">
                <a:solidFill>
                  <a:srgbClr val="797979"/>
                </a:solidFill>
                <a:uFill>
                  <a:solidFill>
                    <a:srgbClr val="FFFFFF"/>
                  </a:solidFill>
                </a:uFill>
              </a:defRPr>
            </a:lvl1pPr>
          </a:lstStyle>
          <a:p>
            <a:r>
              <a:rPr sz="2953" dirty="0">
                <a:solidFill>
                  <a:schemeClr val="tx1"/>
                </a:solidFill>
              </a:rPr>
              <a:t>Describe results based on the direction, magnitude, and uncertainty of the effects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4122E8-6EE4-3806-BF25-16467A7FB83A}"/>
              </a:ext>
            </a:extLst>
          </p:cNvPr>
          <p:cNvSpPr txBox="1"/>
          <p:nvPr/>
        </p:nvSpPr>
        <p:spPr>
          <a:xfrm>
            <a:off x="1140209" y="0"/>
            <a:ext cx="6642844" cy="707886"/>
          </a:xfrm>
          <a:prstGeom prst="rect">
            <a:avLst/>
          </a:prstGeom>
          <a:noFill/>
        </p:spPr>
        <p:txBody>
          <a:bodyPr wrap="none" rtlCol="0">
            <a:spAutoFit/>
          </a:bodyPr>
          <a:lstStyle/>
          <a:p>
            <a:r>
              <a:rPr lang="en-US" sz="4000" b="1" dirty="0"/>
              <a:t>Data visualization principle </a:t>
            </a:r>
          </a:p>
        </p:txBody>
      </p:sp>
      <p:sp>
        <p:nvSpPr>
          <p:cNvPr id="2" name="TextBox 1">
            <a:extLst>
              <a:ext uri="{FF2B5EF4-FFF2-40B4-BE49-F238E27FC236}">
                <a16:creationId xmlns:a16="http://schemas.microsoft.com/office/drawing/2014/main" id="{6DF639C1-0C27-1255-200D-E54CD10B6BD0}"/>
              </a:ext>
            </a:extLst>
          </p:cNvPr>
          <p:cNvSpPr txBox="1"/>
          <p:nvPr/>
        </p:nvSpPr>
        <p:spPr>
          <a:xfrm>
            <a:off x="369960" y="1210578"/>
            <a:ext cx="10482870" cy="1569660"/>
          </a:xfrm>
          <a:prstGeom prst="rect">
            <a:avLst/>
          </a:prstGeom>
          <a:noFill/>
        </p:spPr>
        <p:txBody>
          <a:bodyPr wrap="none" rtlCol="0">
            <a:spAutoFit/>
          </a:bodyPr>
          <a:lstStyle/>
          <a:p>
            <a:r>
              <a:rPr lang="en-US" sz="3200" dirty="0"/>
              <a:t>Your figure should be interpretable as a stand-alone object</a:t>
            </a:r>
          </a:p>
          <a:p>
            <a:endParaRPr lang="en-US" sz="3200" dirty="0"/>
          </a:p>
          <a:p>
            <a:r>
              <a:rPr lang="en-US" sz="3200" dirty="0"/>
              <a:t>1. Make your legend and axis labels big.</a:t>
            </a:r>
          </a:p>
        </p:txBody>
      </p:sp>
      <p:pic>
        <p:nvPicPr>
          <p:cNvPr id="9" name="Picture 8">
            <a:extLst>
              <a:ext uri="{FF2B5EF4-FFF2-40B4-BE49-F238E27FC236}">
                <a16:creationId xmlns:a16="http://schemas.microsoft.com/office/drawing/2014/main" id="{3317B5D3-0FAE-FDA2-0AC7-D4D88A287B15}"/>
              </a:ext>
            </a:extLst>
          </p:cNvPr>
          <p:cNvPicPr>
            <a:picLocks noChangeAspect="1"/>
          </p:cNvPicPr>
          <p:nvPr/>
        </p:nvPicPr>
        <p:blipFill>
          <a:blip r:embed="rId2"/>
          <a:stretch>
            <a:fillRect/>
          </a:stretch>
        </p:blipFill>
        <p:spPr>
          <a:xfrm>
            <a:off x="500589" y="3282930"/>
            <a:ext cx="4229100" cy="3467100"/>
          </a:xfrm>
          <a:prstGeom prst="rect">
            <a:avLst/>
          </a:prstGeom>
        </p:spPr>
      </p:pic>
      <p:pic>
        <p:nvPicPr>
          <p:cNvPr id="10" name="Picture 9">
            <a:extLst>
              <a:ext uri="{FF2B5EF4-FFF2-40B4-BE49-F238E27FC236}">
                <a16:creationId xmlns:a16="http://schemas.microsoft.com/office/drawing/2014/main" id="{7A72D099-DCEB-59D7-0B83-C31275273BBA}"/>
              </a:ext>
            </a:extLst>
          </p:cNvPr>
          <p:cNvPicPr>
            <a:picLocks noChangeAspect="1"/>
          </p:cNvPicPr>
          <p:nvPr/>
        </p:nvPicPr>
        <p:blipFill>
          <a:blip r:embed="rId3"/>
          <a:stretch>
            <a:fillRect/>
          </a:stretch>
        </p:blipFill>
        <p:spPr>
          <a:xfrm>
            <a:off x="5743557" y="3173507"/>
            <a:ext cx="4229100" cy="3467100"/>
          </a:xfrm>
          <a:prstGeom prst="rect">
            <a:avLst/>
          </a:prstGeom>
        </p:spPr>
      </p:pic>
    </p:spTree>
    <p:extLst>
      <p:ext uri="{BB962C8B-B14F-4D97-AF65-F5344CB8AC3E}">
        <p14:creationId xmlns:p14="http://schemas.microsoft.com/office/powerpoint/2010/main" val="88654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12C9E-EF64-A30A-A233-62D23410F43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0830102-DD3E-A2C3-CEC4-3A13AB76DCA8}"/>
              </a:ext>
            </a:extLst>
          </p:cNvPr>
          <p:cNvSpPr txBox="1"/>
          <p:nvPr/>
        </p:nvSpPr>
        <p:spPr>
          <a:xfrm>
            <a:off x="1140209" y="0"/>
            <a:ext cx="10722294" cy="707886"/>
          </a:xfrm>
          <a:prstGeom prst="rect">
            <a:avLst/>
          </a:prstGeom>
          <a:noFill/>
        </p:spPr>
        <p:txBody>
          <a:bodyPr wrap="none" rtlCol="0">
            <a:spAutoFit/>
          </a:bodyPr>
          <a:lstStyle/>
          <a:p>
            <a:r>
              <a:rPr lang="en-US" sz="4000" b="1" dirty="0"/>
              <a:t>Data visualization and presentation principle </a:t>
            </a:r>
          </a:p>
        </p:txBody>
      </p:sp>
      <p:sp>
        <p:nvSpPr>
          <p:cNvPr id="2" name="TextBox 1">
            <a:extLst>
              <a:ext uri="{FF2B5EF4-FFF2-40B4-BE49-F238E27FC236}">
                <a16:creationId xmlns:a16="http://schemas.microsoft.com/office/drawing/2014/main" id="{877790F8-6AD0-4E61-34B2-A75AF0AF60EA}"/>
              </a:ext>
            </a:extLst>
          </p:cNvPr>
          <p:cNvSpPr txBox="1"/>
          <p:nvPr/>
        </p:nvSpPr>
        <p:spPr>
          <a:xfrm>
            <a:off x="369960" y="1210578"/>
            <a:ext cx="10482870" cy="1569660"/>
          </a:xfrm>
          <a:prstGeom prst="rect">
            <a:avLst/>
          </a:prstGeom>
          <a:noFill/>
        </p:spPr>
        <p:txBody>
          <a:bodyPr wrap="none" rtlCol="0">
            <a:spAutoFit/>
          </a:bodyPr>
          <a:lstStyle/>
          <a:p>
            <a:r>
              <a:rPr lang="en-US" sz="3200" dirty="0"/>
              <a:t>Your figure should be interpretable as a stand-alone object</a:t>
            </a:r>
          </a:p>
          <a:p>
            <a:endParaRPr lang="en-US" sz="3200" dirty="0"/>
          </a:p>
          <a:p>
            <a:r>
              <a:rPr lang="en-US" sz="3200" dirty="0"/>
              <a:t>2. Use contrasting colors for the ink and labels.  </a:t>
            </a:r>
          </a:p>
        </p:txBody>
      </p:sp>
      <p:pic>
        <p:nvPicPr>
          <p:cNvPr id="6" name="Picture 5">
            <a:extLst>
              <a:ext uri="{FF2B5EF4-FFF2-40B4-BE49-F238E27FC236}">
                <a16:creationId xmlns:a16="http://schemas.microsoft.com/office/drawing/2014/main" id="{CEDE5117-E621-EF84-7B23-3AB2A0ACDF6C}"/>
              </a:ext>
            </a:extLst>
          </p:cNvPr>
          <p:cNvPicPr>
            <a:picLocks noChangeAspect="1"/>
          </p:cNvPicPr>
          <p:nvPr/>
        </p:nvPicPr>
        <p:blipFill rotWithShape="1">
          <a:blip r:embed="rId2"/>
          <a:srcRect l="6931" t="24851"/>
          <a:stretch/>
        </p:blipFill>
        <p:spPr>
          <a:xfrm>
            <a:off x="0" y="3356325"/>
            <a:ext cx="5040212" cy="3501675"/>
          </a:xfrm>
          <a:prstGeom prst="rect">
            <a:avLst/>
          </a:prstGeom>
        </p:spPr>
      </p:pic>
      <p:pic>
        <p:nvPicPr>
          <p:cNvPr id="7" name="Picture 6">
            <a:extLst>
              <a:ext uri="{FF2B5EF4-FFF2-40B4-BE49-F238E27FC236}">
                <a16:creationId xmlns:a16="http://schemas.microsoft.com/office/drawing/2014/main" id="{36403E36-E108-4F8C-FBCF-F43DD89CD106}"/>
              </a:ext>
            </a:extLst>
          </p:cNvPr>
          <p:cNvPicPr>
            <a:picLocks noChangeAspect="1"/>
          </p:cNvPicPr>
          <p:nvPr/>
        </p:nvPicPr>
        <p:blipFill>
          <a:blip r:embed="rId3"/>
          <a:srcRect l="35153" t="36542"/>
          <a:stretch/>
        </p:blipFill>
        <p:spPr>
          <a:xfrm>
            <a:off x="5611395" y="3272681"/>
            <a:ext cx="5040213" cy="3501676"/>
          </a:xfrm>
          <a:prstGeom prst="rect">
            <a:avLst/>
          </a:prstGeom>
        </p:spPr>
      </p:pic>
    </p:spTree>
    <p:extLst>
      <p:ext uri="{BB962C8B-B14F-4D97-AF65-F5344CB8AC3E}">
        <p14:creationId xmlns:p14="http://schemas.microsoft.com/office/powerpoint/2010/main" val="367549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Communicating regression result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a:solidFill>
                  <a:schemeClr val="tx1"/>
                </a:solidFill>
              </a:rPr>
              <a:t>Communicating regression results</a:t>
            </a:r>
          </a:p>
        </p:txBody>
      </p:sp>
      <p:sp>
        <p:nvSpPr>
          <p:cNvPr id="713" name="Describe the goal of the study…"/>
          <p:cNvSpPr txBox="1"/>
          <p:nvPr/>
        </p:nvSpPr>
        <p:spPr>
          <a:xfrm>
            <a:off x="2073793" y="1935219"/>
            <a:ext cx="8044414" cy="246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dirty="0"/>
              <a:t>Describe the goal of the study</a:t>
            </a:r>
          </a:p>
          <a:p>
            <a:pPr marL="36163" marR="36575" defTabSz="582909">
              <a:defRPr sz="3800" b="0">
                <a:solidFill>
                  <a:srgbClr val="797979"/>
                </a:solidFill>
                <a:uFill>
                  <a:solidFill>
                    <a:srgbClr val="FFFFFF"/>
                  </a:solidFill>
                </a:uFill>
              </a:defRPr>
            </a:pPr>
            <a:endParaRPr sz="2672" dirty="0"/>
          </a:p>
          <a:p>
            <a:pPr marL="386022" marR="36575" indent="-318108" defTabSz="582909">
              <a:buSzPct val="100000"/>
              <a:buChar char="•"/>
              <a:defRPr sz="3800" b="0">
                <a:solidFill>
                  <a:srgbClr val="797979"/>
                </a:solidFill>
                <a:uFill>
                  <a:solidFill>
                    <a:srgbClr val="FFFFFF"/>
                  </a:solidFill>
                </a:uFill>
              </a:defRPr>
            </a:pPr>
            <a:r>
              <a:rPr sz="2672" dirty="0"/>
              <a:t>Describe and justify analysis</a:t>
            </a:r>
          </a:p>
          <a:p>
            <a:pPr marL="36163" marR="36575" defTabSz="582909">
              <a:defRPr sz="3800" b="0">
                <a:solidFill>
                  <a:srgbClr val="797979"/>
                </a:solidFill>
                <a:uFill>
                  <a:solidFill>
                    <a:srgbClr val="FFFFFF"/>
                  </a:solidFill>
                </a:uFill>
              </a:defRPr>
            </a:pPr>
            <a:endParaRPr sz="2672" dirty="0"/>
          </a:p>
          <a:p>
            <a:pPr marL="386022" marR="36575" indent="-318108" defTabSz="582909">
              <a:buSzPct val="100000"/>
              <a:buChar char="•"/>
              <a:defRPr sz="3800" b="0">
                <a:solidFill>
                  <a:srgbClr val="797979"/>
                </a:solidFill>
                <a:uFill>
                  <a:solidFill>
                    <a:srgbClr val="FFFFFF"/>
                  </a:solidFill>
                </a:uFill>
              </a:defRPr>
            </a:pPr>
            <a:r>
              <a:rPr sz="2672" dirty="0"/>
              <a:t>Present the direction, magnitude and uncertainty of results</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Describing model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a:solidFill>
                  <a:schemeClr val="tx1"/>
                </a:solidFill>
              </a:rPr>
              <a:t>Describing models</a:t>
            </a:r>
          </a:p>
        </p:txBody>
      </p:sp>
      <p:sp>
        <p:nvSpPr>
          <p:cNvPr id="718" name="Make the goal of the analysis clear…"/>
          <p:cNvSpPr txBox="1"/>
          <p:nvPr/>
        </p:nvSpPr>
        <p:spPr>
          <a:xfrm>
            <a:off x="2073793" y="1935218"/>
            <a:ext cx="8044414" cy="7791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dirty="0"/>
              <a:t>Make the </a:t>
            </a:r>
            <a:r>
              <a:rPr sz="2672" b="1" dirty="0"/>
              <a:t>goal</a:t>
            </a:r>
            <a:r>
              <a:rPr sz="2672" dirty="0"/>
              <a:t> of the analysis clear</a:t>
            </a:r>
          </a:p>
          <a:p>
            <a:pPr marL="751878" marR="36575" lvl="1" indent="-326790" defTabSz="582909">
              <a:buSzPct val="100000"/>
              <a:buChar char="•"/>
              <a:defRPr sz="3400" b="0">
                <a:solidFill>
                  <a:srgbClr val="797979"/>
                </a:solidFill>
                <a:uFill>
                  <a:solidFill>
                    <a:srgbClr val="FFFFFF"/>
                  </a:solidFill>
                </a:uFill>
              </a:defRPr>
            </a:pPr>
            <a:r>
              <a:rPr sz="2391" dirty="0"/>
              <a:t>“To assess how light influences plant growth…” </a:t>
            </a:r>
          </a:p>
        </p:txBody>
      </p:sp>
      <p:sp>
        <p:nvSpPr>
          <p:cNvPr id="719" name="Rectangle"/>
          <p:cNvSpPr/>
          <p:nvPr/>
        </p:nvSpPr>
        <p:spPr>
          <a:xfrm>
            <a:off x="2318950" y="2348884"/>
            <a:ext cx="7332550" cy="453531"/>
          </a:xfrm>
          <a:prstGeom prst="rect">
            <a:avLst/>
          </a:prstGeom>
          <a:solidFill>
            <a:srgbClr val="FFFFFF"/>
          </a:solidFill>
          <a:ln w="12700">
            <a:miter lim="400000"/>
          </a:ln>
        </p:spPr>
        <p:txBody>
          <a:bodyPr lIns="34289" tIns="34289" rIns="34289" bIns="34289" anchor="ctr"/>
          <a:lstStyle/>
          <a:p>
            <a:pPr defTabSz="411465">
              <a:defRPr sz="3800"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672"/>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Describing model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dirty="0">
                <a:solidFill>
                  <a:schemeClr val="tx1"/>
                </a:solidFill>
              </a:rPr>
              <a:t>Describing models</a:t>
            </a:r>
          </a:p>
        </p:txBody>
      </p:sp>
      <p:sp>
        <p:nvSpPr>
          <p:cNvPr id="722" name="Make the goal of the analysis clear…"/>
          <p:cNvSpPr txBox="1"/>
          <p:nvPr/>
        </p:nvSpPr>
        <p:spPr>
          <a:xfrm>
            <a:off x="2073793" y="1935218"/>
            <a:ext cx="8044414" cy="7791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dirty="0"/>
              <a:t>Make the </a:t>
            </a:r>
            <a:r>
              <a:rPr sz="2672" b="1" dirty="0"/>
              <a:t>goal</a:t>
            </a:r>
            <a:r>
              <a:rPr sz="2672" dirty="0"/>
              <a:t> of the analysis clear</a:t>
            </a:r>
          </a:p>
          <a:p>
            <a:pPr marL="751878" marR="36575" lvl="1" indent="-326790" defTabSz="582909">
              <a:buSzPct val="100000"/>
              <a:buChar char="•"/>
              <a:defRPr sz="3400" b="0">
                <a:solidFill>
                  <a:srgbClr val="797979"/>
                </a:solidFill>
                <a:uFill>
                  <a:solidFill>
                    <a:srgbClr val="FFFFFF"/>
                  </a:solidFill>
                </a:uFill>
              </a:defRPr>
            </a:pPr>
            <a:r>
              <a:rPr sz="2391" dirty="0"/>
              <a:t>“To assess how light influences plant growth…” </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Describing model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dirty="0">
                <a:solidFill>
                  <a:schemeClr val="tx1"/>
                </a:solidFill>
              </a:rPr>
              <a:t>Describing models</a:t>
            </a:r>
          </a:p>
        </p:txBody>
      </p:sp>
      <p:sp>
        <p:nvSpPr>
          <p:cNvPr id="725" name="Make the goal of the analysis clear…"/>
          <p:cNvSpPr txBox="1"/>
          <p:nvPr/>
        </p:nvSpPr>
        <p:spPr>
          <a:xfrm>
            <a:off x="2073793" y="1935219"/>
            <a:ext cx="8044414" cy="15582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a:t>Make the </a:t>
            </a:r>
            <a:r>
              <a:rPr sz="2672" b="1"/>
              <a:t>goal</a:t>
            </a:r>
            <a:r>
              <a:rPr sz="2672"/>
              <a:t> of the analysis clear</a:t>
            </a:r>
          </a:p>
          <a:p>
            <a:pPr marL="751878" marR="36575" lvl="1" indent="-326790" defTabSz="582909">
              <a:buSzPct val="100000"/>
              <a:buChar char="•"/>
              <a:defRPr sz="3400" b="0">
                <a:solidFill>
                  <a:srgbClr val="797979"/>
                </a:solidFill>
                <a:uFill>
                  <a:solidFill>
                    <a:srgbClr val="FFFFFF"/>
                  </a:solidFill>
                </a:uFill>
              </a:defRPr>
            </a:pPr>
            <a:r>
              <a:rPr sz="2391"/>
              <a:t>“To assess how light influences plant growth…” </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type of analysis</a:t>
            </a:r>
          </a:p>
          <a:p>
            <a:pPr marL="751878" marR="36575" lvl="1" indent="-326790" defTabSz="582909">
              <a:buSzPct val="100000"/>
              <a:buChar char="•"/>
              <a:defRPr sz="3400" b="0">
                <a:solidFill>
                  <a:srgbClr val="797979"/>
                </a:solidFill>
                <a:uFill>
                  <a:solidFill>
                    <a:srgbClr val="FFFFFF"/>
                  </a:solidFill>
                </a:uFill>
              </a:defRPr>
            </a:pPr>
            <a:r>
              <a:rPr sz="2391"/>
              <a:t>“…we used a generalized linear model…”</a:t>
            </a:r>
          </a:p>
        </p:txBody>
      </p:sp>
      <p:sp>
        <p:nvSpPr>
          <p:cNvPr id="726" name="Rectangle"/>
          <p:cNvSpPr/>
          <p:nvPr/>
        </p:nvSpPr>
        <p:spPr>
          <a:xfrm>
            <a:off x="2429725" y="3113685"/>
            <a:ext cx="7332550" cy="453531"/>
          </a:xfrm>
          <a:prstGeom prst="rect">
            <a:avLst/>
          </a:prstGeom>
          <a:solidFill>
            <a:srgbClr val="FFFFFF"/>
          </a:solidFill>
          <a:ln w="12700">
            <a:miter lim="400000"/>
          </a:ln>
        </p:spPr>
        <p:txBody>
          <a:bodyPr lIns="34289" tIns="34289" rIns="34289" bIns="34289" anchor="ctr"/>
          <a:lstStyle/>
          <a:p>
            <a:pPr defTabSz="411465">
              <a:defRPr sz="3800"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672"/>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Describing models"/>
          <p:cNvSpPr txBox="1"/>
          <p:nvPr/>
        </p:nvSpPr>
        <p:spPr>
          <a:xfrm>
            <a:off x="2073793" y="941629"/>
            <a:ext cx="8044414" cy="45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51434" marR="52019" defTabSz="829055">
              <a:buClr>
                <a:srgbClr val="FFFFFF"/>
              </a:buClr>
              <a:buFont typeface="Helvetica Neue"/>
              <a:defRPr sz="4200">
                <a:solidFill>
                  <a:srgbClr val="797979"/>
                </a:solidFill>
                <a:uFill>
                  <a:solidFill>
                    <a:srgbClr val="FFFFFF"/>
                  </a:solidFill>
                </a:uFill>
              </a:defRPr>
            </a:lvl1pPr>
          </a:lstStyle>
          <a:p>
            <a:r>
              <a:rPr sz="2953">
                <a:solidFill>
                  <a:schemeClr val="tx1"/>
                </a:solidFill>
              </a:rPr>
              <a:t>Describing models</a:t>
            </a:r>
          </a:p>
        </p:txBody>
      </p:sp>
      <p:sp>
        <p:nvSpPr>
          <p:cNvPr id="729" name="Make the goal of the analysis clear…"/>
          <p:cNvSpPr txBox="1"/>
          <p:nvPr/>
        </p:nvSpPr>
        <p:spPr>
          <a:xfrm>
            <a:off x="2073793" y="1935219"/>
            <a:ext cx="8044414" cy="15582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86022" marR="36575" indent="-318108" defTabSz="582909">
              <a:buSzPct val="100000"/>
              <a:buChar char="•"/>
              <a:defRPr sz="3800" b="0">
                <a:solidFill>
                  <a:srgbClr val="797979"/>
                </a:solidFill>
                <a:uFill>
                  <a:solidFill>
                    <a:srgbClr val="FFFFFF"/>
                  </a:solidFill>
                </a:uFill>
              </a:defRPr>
            </a:pPr>
            <a:r>
              <a:rPr sz="2672"/>
              <a:t>Make the </a:t>
            </a:r>
            <a:r>
              <a:rPr sz="2672" b="1"/>
              <a:t>goal</a:t>
            </a:r>
            <a:r>
              <a:rPr sz="2672"/>
              <a:t> of the analysis clear</a:t>
            </a:r>
          </a:p>
          <a:p>
            <a:pPr marL="751878" marR="36575" lvl="1" indent="-326790" defTabSz="582909">
              <a:buSzPct val="100000"/>
              <a:buChar char="•"/>
              <a:defRPr sz="3400" b="0">
                <a:solidFill>
                  <a:srgbClr val="797979"/>
                </a:solidFill>
                <a:uFill>
                  <a:solidFill>
                    <a:srgbClr val="FFFFFF"/>
                  </a:solidFill>
                </a:uFill>
              </a:defRPr>
            </a:pPr>
            <a:r>
              <a:rPr sz="2391"/>
              <a:t>“To assess how light influences plant growth…” </a:t>
            </a:r>
          </a:p>
          <a:p>
            <a:pPr marL="386022" marR="36575" indent="-318108" defTabSz="582909">
              <a:buSzPct val="100000"/>
              <a:buChar char="•"/>
              <a:defRPr sz="3800" b="0">
                <a:solidFill>
                  <a:srgbClr val="797979"/>
                </a:solidFill>
                <a:uFill>
                  <a:solidFill>
                    <a:srgbClr val="FFFFFF"/>
                  </a:solidFill>
                </a:uFill>
              </a:defRPr>
            </a:pPr>
            <a:r>
              <a:rPr sz="2672"/>
              <a:t>Describe the </a:t>
            </a:r>
            <a:r>
              <a:rPr sz="2672" b="1"/>
              <a:t>type of analysis</a:t>
            </a:r>
          </a:p>
          <a:p>
            <a:pPr marL="751878" marR="36575" lvl="1" indent="-326790" defTabSz="582909">
              <a:buSzPct val="100000"/>
              <a:buChar char="•"/>
              <a:defRPr sz="3400" b="0">
                <a:solidFill>
                  <a:srgbClr val="797979"/>
                </a:solidFill>
                <a:uFill>
                  <a:solidFill>
                    <a:srgbClr val="FFFFFF"/>
                  </a:solidFill>
                </a:uFill>
              </a:defRPr>
            </a:pPr>
            <a:r>
              <a:rPr sz="2391"/>
              <a:t>“…we used a generalized linear model…”</a:t>
            </a: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1397</Words>
  <Application>Microsoft Macintosh PowerPoint</Application>
  <PresentationFormat>Widescreen</PresentationFormat>
  <Paragraphs>166</Paragraphs>
  <Slides>29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Aptos Display</vt:lpstr>
      <vt:lpstr>Arial</vt:lpstr>
      <vt:lpstr>Helvetica Neue</vt:lpstr>
      <vt:lpstr>Office Theme</vt:lpstr>
      <vt:lpstr>Dec 4-Final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Zhang, Linyi</dc:creator>
  <cp:lastModifiedBy>Zhang, Linyi</cp:lastModifiedBy>
  <cp:revision>4</cp:revision>
  <dcterms:created xsi:type="dcterms:W3CDTF">2024-11-20T12:37:49Z</dcterms:created>
  <dcterms:modified xsi:type="dcterms:W3CDTF">2024-11-20T16:55:35Z</dcterms:modified>
</cp:coreProperties>
</file>