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6"/>
  </p:notesMasterIdLst>
  <p:sldIdLst>
    <p:sldId id="256" r:id="rId2"/>
    <p:sldId id="257" r:id="rId3"/>
    <p:sldId id="258" r:id="rId4"/>
    <p:sldId id="261" r:id="rId5"/>
    <p:sldId id="262" r:id="rId6"/>
    <p:sldId id="259" r:id="rId7"/>
    <p:sldId id="263" r:id="rId8"/>
    <p:sldId id="264" r:id="rId9"/>
    <p:sldId id="266" r:id="rId10"/>
    <p:sldId id="265" r:id="rId11"/>
    <p:sldId id="267" r:id="rId12"/>
    <p:sldId id="268" r:id="rId13"/>
    <p:sldId id="269" r:id="rId14"/>
    <p:sldId id="271" r:id="rId15"/>
    <p:sldId id="270" r:id="rId16"/>
    <p:sldId id="272" r:id="rId17"/>
    <p:sldId id="273" r:id="rId18"/>
    <p:sldId id="274" r:id="rId19"/>
    <p:sldId id="275" r:id="rId20"/>
    <p:sldId id="276" r:id="rId21"/>
    <p:sldId id="277" r:id="rId22"/>
    <p:sldId id="278" r:id="rId23"/>
    <p:sldId id="279" r:id="rId24"/>
    <p:sldId id="26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72" autoAdjust="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6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C7AA9-D129-4156-AC18-27477C73F101}" type="datetimeFigureOut">
              <a:rPr lang="zh-CN" altLang="en-US" smtClean="0"/>
              <a:pPr/>
              <a:t>2016/10/8 Saturday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9DD8D4-EEBC-49A6-B315-CF72EB56C1B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F9DD8D4-EEBC-49A6-B315-CF72EB56C1B0}"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https://jcenter.bintray.com</a:t>
            </a:r>
            <a:endParaRPr lang="zh-CN" altLang="en-US" dirty="0"/>
          </a:p>
        </p:txBody>
      </p:sp>
      <p:sp>
        <p:nvSpPr>
          <p:cNvPr id="4" name="灯片编号占位符 3"/>
          <p:cNvSpPr>
            <a:spLocks noGrp="1"/>
          </p:cNvSpPr>
          <p:nvPr>
            <p:ph type="sldNum" sz="quarter" idx="10"/>
          </p:nvPr>
        </p:nvSpPr>
        <p:spPr/>
        <p:txBody>
          <a:bodyPr/>
          <a:lstStyle/>
          <a:p>
            <a:fld id="{FF9DD8D4-EEBC-49A6-B315-CF72EB56C1B0}"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2016/10/8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reenrobot/greenDAO" TargetMode="External"/><Relationship Id="rId2" Type="http://schemas.openxmlformats.org/officeDocument/2006/relationships/hyperlink" Target="http://greendao-orm.com/" TargetMode="External"/><Relationship Id="rId1" Type="http://schemas.openxmlformats.org/officeDocument/2006/relationships/slideLayout" Target="../slideLayouts/slideLayout1.xml"/><Relationship Id="rId5" Type="http://schemas.openxmlformats.org/officeDocument/2006/relationships/hyperlink" Target="http://greenrobot.org/files/greendao/javadoc/generator-2.1/" TargetMode="External"/><Relationship Id="rId4" Type="http://schemas.openxmlformats.org/officeDocument/2006/relationships/hyperlink" Target="http://greenrobot.org/files/greendao/javadoc/2.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lib.csdn.net/base/javae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pPr algn="ctr"/>
            <a:r>
              <a:rPr lang="en-US" altLang="zh-CN" sz="4000" dirty="0" smtClean="0">
                <a:solidFill>
                  <a:schemeClr val="tx1"/>
                </a:solidFill>
                <a:latin typeface="+mn-ea"/>
              </a:rPr>
              <a:t> Android</a:t>
            </a:r>
            <a:r>
              <a:rPr lang="zh-CN" altLang="en-US" sz="4000" dirty="0" smtClean="0">
                <a:solidFill>
                  <a:schemeClr val="tx1"/>
                </a:solidFill>
                <a:latin typeface="+mn-ea"/>
              </a:rPr>
              <a:t>的</a:t>
            </a:r>
            <a:r>
              <a:rPr lang="en-US" altLang="zh-CN" sz="4000" dirty="0" smtClean="0">
                <a:solidFill>
                  <a:schemeClr val="tx1"/>
                </a:solidFill>
                <a:latin typeface="+mn-ea"/>
              </a:rPr>
              <a:t>ORM</a:t>
            </a:r>
            <a:r>
              <a:rPr lang="zh-CN" altLang="en-US" sz="4000" dirty="0" smtClean="0">
                <a:solidFill>
                  <a:schemeClr val="tx1"/>
                </a:solidFill>
                <a:latin typeface="+mn-ea"/>
              </a:rPr>
              <a:t>框架</a:t>
            </a:r>
            <a:r>
              <a:rPr lang="en-US" altLang="zh-CN" sz="4000" dirty="0" smtClean="0">
                <a:solidFill>
                  <a:schemeClr val="tx1"/>
                </a:solidFill>
                <a:latin typeface="+mn-ea"/>
              </a:rPr>
              <a:t>GreenDao</a:t>
            </a: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en-US" altLang="zh-CN" dirty="0" smtClean="0">
                <a:solidFill>
                  <a:schemeClr val="tx1"/>
                </a:solidFill>
              </a:rPr>
              <a:t> </a:t>
            </a:r>
            <a:r>
              <a:rPr lang="en-US" altLang="zh-CN" dirty="0" err="1" smtClean="0">
                <a:solidFill>
                  <a:schemeClr val="tx1"/>
                </a:solidFill>
              </a:rPr>
              <a:t>schemaVersion</a:t>
            </a:r>
            <a:r>
              <a:rPr lang="en-US" altLang="zh-CN" dirty="0" smtClean="0">
                <a:solidFill>
                  <a:schemeClr val="tx1"/>
                </a:solidFill>
              </a:rPr>
              <a:t>----&gt;</a:t>
            </a:r>
            <a:r>
              <a:rPr lang="zh-CN" altLang="en-US" dirty="0" smtClean="0">
                <a:solidFill>
                  <a:schemeClr val="tx1"/>
                </a:solidFill>
              </a:rPr>
              <a:t>指定数据库</a:t>
            </a:r>
            <a:r>
              <a:rPr lang="en-US" altLang="zh-CN" dirty="0" smtClean="0">
                <a:solidFill>
                  <a:schemeClr val="tx1"/>
                </a:solidFill>
              </a:rPr>
              <a:t>schema</a:t>
            </a:r>
            <a:r>
              <a:rPr lang="zh-CN" altLang="en-US" dirty="0" smtClean="0">
                <a:solidFill>
                  <a:schemeClr val="tx1"/>
                </a:solidFill>
              </a:rPr>
              <a:t>版本号，迁移等操作会用到</a:t>
            </a:r>
          </a:p>
          <a:p>
            <a:r>
              <a:rPr lang="zh-CN" altLang="en-US" dirty="0" smtClean="0">
                <a:solidFill>
                  <a:schemeClr val="tx1"/>
                </a:solidFill>
              </a:rPr>
              <a:t>    </a:t>
            </a:r>
            <a:r>
              <a:rPr lang="en-US" altLang="zh-CN" dirty="0" err="1" smtClean="0">
                <a:solidFill>
                  <a:schemeClr val="tx1"/>
                </a:solidFill>
              </a:rPr>
              <a:t>daoPackage</a:t>
            </a:r>
            <a:r>
              <a:rPr lang="en-US" altLang="zh-CN" dirty="0" smtClean="0">
                <a:solidFill>
                  <a:schemeClr val="tx1"/>
                </a:solidFill>
              </a:rPr>
              <a:t>--------&gt;</a:t>
            </a:r>
            <a:r>
              <a:rPr lang="zh-CN" altLang="en-US" dirty="0" smtClean="0">
                <a:solidFill>
                  <a:schemeClr val="tx1"/>
                </a:solidFill>
              </a:rPr>
              <a:t>通过</a:t>
            </a:r>
            <a:r>
              <a:rPr lang="en-US" altLang="zh-CN" dirty="0" err="1" smtClean="0">
                <a:solidFill>
                  <a:schemeClr val="tx1"/>
                </a:solidFill>
              </a:rPr>
              <a:t>gradle</a:t>
            </a:r>
            <a:r>
              <a:rPr lang="zh-CN" altLang="en-US" dirty="0" smtClean="0">
                <a:solidFill>
                  <a:schemeClr val="tx1"/>
                </a:solidFill>
              </a:rPr>
              <a:t>插件生成的数据库相关文件的包名，默认为你的</a:t>
            </a:r>
            <a:r>
              <a:rPr lang="en-US" altLang="zh-CN" dirty="0" smtClean="0">
                <a:solidFill>
                  <a:schemeClr val="tx1"/>
                </a:solidFill>
              </a:rPr>
              <a:t>entity</a:t>
            </a:r>
            <a:r>
              <a:rPr lang="zh-CN" altLang="en-US" dirty="0" smtClean="0">
                <a:solidFill>
                  <a:schemeClr val="tx1"/>
                </a:solidFill>
              </a:rPr>
              <a:t>所在的包名</a:t>
            </a:r>
          </a:p>
          <a:p>
            <a:r>
              <a:rPr lang="zh-CN" altLang="en-US" dirty="0" smtClean="0">
                <a:solidFill>
                  <a:schemeClr val="tx1"/>
                </a:solidFill>
              </a:rPr>
              <a:t>    </a:t>
            </a:r>
            <a:r>
              <a:rPr lang="en-US" altLang="zh-CN" dirty="0" err="1" smtClean="0">
                <a:solidFill>
                  <a:schemeClr val="tx1"/>
                </a:solidFill>
              </a:rPr>
              <a:t>targetGenDir</a:t>
            </a:r>
            <a:r>
              <a:rPr lang="en-US" altLang="zh-CN" dirty="0" smtClean="0">
                <a:solidFill>
                  <a:schemeClr val="tx1"/>
                </a:solidFill>
              </a:rPr>
              <a:t>--------&gt;</a:t>
            </a:r>
            <a:r>
              <a:rPr lang="zh-CN" altLang="en-US" dirty="0" smtClean="0">
                <a:solidFill>
                  <a:schemeClr val="tx1"/>
                </a:solidFill>
              </a:rPr>
              <a:t>这就是我们上面说到的自定义生成数据库文件的目录了，可以将生成的文件放到我们的</a:t>
            </a:r>
            <a:r>
              <a:rPr lang="en-US" altLang="zh-CN" dirty="0" smtClean="0">
                <a:solidFill>
                  <a:schemeClr val="tx1"/>
                </a:solidFill>
              </a:rPr>
              <a:t>java</a:t>
            </a:r>
            <a:r>
              <a:rPr lang="zh-CN" altLang="en-US" dirty="0" smtClean="0">
                <a:solidFill>
                  <a:schemeClr val="tx1"/>
                </a:solidFill>
              </a:rPr>
              <a:t>目录中，而不是</a:t>
            </a:r>
            <a:r>
              <a:rPr lang="en-US" altLang="zh-CN" dirty="0" smtClean="0">
                <a:solidFill>
                  <a:schemeClr val="tx1"/>
                </a:solidFill>
              </a:rPr>
              <a:t>build</a:t>
            </a:r>
            <a:r>
              <a:rPr lang="zh-CN" altLang="en-US" dirty="0" smtClean="0">
                <a:solidFill>
                  <a:schemeClr val="tx1"/>
                </a:solidFill>
              </a:rPr>
              <a:t>中，这样就不用额外的设置资源目录了</a:t>
            </a:r>
          </a:p>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fontScale="25000" lnSpcReduction="20000"/>
          </a:bodyPr>
          <a:lstStyle/>
          <a:p>
            <a:r>
              <a:rPr lang="en-US" altLang="zh-CN" sz="11200" dirty="0" smtClean="0">
                <a:solidFill>
                  <a:schemeClr val="tx1"/>
                </a:solidFill>
                <a:latin typeface="+mn-ea"/>
              </a:rPr>
              <a:t>3</a:t>
            </a:r>
            <a:r>
              <a:rPr lang="zh-CN" altLang="en-US" sz="11200" dirty="0" smtClean="0">
                <a:solidFill>
                  <a:schemeClr val="tx1"/>
                </a:solidFill>
                <a:latin typeface="+mn-ea"/>
              </a:rPr>
              <a:t>、编写实体类</a:t>
            </a:r>
            <a:r>
              <a:rPr lang="en-US" altLang="zh-CN" sz="11200" dirty="0" smtClean="0">
                <a:solidFill>
                  <a:schemeClr val="tx1"/>
                </a:solidFill>
                <a:latin typeface="+mn-ea"/>
              </a:rPr>
              <a:t>User</a:t>
            </a:r>
          </a:p>
          <a:p>
            <a:r>
              <a:rPr lang="en-US" altLang="zh-CN" sz="6400" dirty="0" smtClean="0">
                <a:solidFill>
                  <a:schemeClr val="tx1"/>
                </a:solidFill>
              </a:rPr>
              <a:t>@Entity</a:t>
            </a:r>
            <a:br>
              <a:rPr lang="en-US" altLang="zh-CN" sz="6400" dirty="0" smtClean="0">
                <a:solidFill>
                  <a:schemeClr val="tx1"/>
                </a:solidFill>
              </a:rPr>
            </a:br>
            <a:r>
              <a:rPr lang="en-US" altLang="zh-CN" sz="6400" dirty="0" smtClean="0">
                <a:solidFill>
                  <a:schemeClr val="tx1"/>
                </a:solidFill>
              </a:rPr>
              <a:t>public class User {</a:t>
            </a:r>
            <a:br>
              <a:rPr lang="en-US" altLang="zh-CN" sz="6400" dirty="0" smtClean="0">
                <a:solidFill>
                  <a:schemeClr val="tx1"/>
                </a:solidFill>
              </a:rPr>
            </a:br>
            <a:r>
              <a:rPr lang="en-US" altLang="zh-CN" sz="6400" dirty="0" smtClean="0">
                <a:solidFill>
                  <a:schemeClr val="tx1"/>
                </a:solidFill>
              </a:rPr>
              <a:t>    @Id</a:t>
            </a:r>
            <a:br>
              <a:rPr lang="en-US" altLang="zh-CN" sz="6400" dirty="0" smtClean="0">
                <a:solidFill>
                  <a:schemeClr val="tx1"/>
                </a:solidFill>
              </a:rPr>
            </a:br>
            <a:r>
              <a:rPr lang="en-US" altLang="zh-CN" sz="6400" dirty="0" smtClean="0">
                <a:solidFill>
                  <a:schemeClr val="tx1"/>
                </a:solidFill>
              </a:rPr>
              <a:t>    private Long id;</a:t>
            </a:r>
            <a:br>
              <a:rPr lang="en-US" altLang="zh-CN" sz="6400" dirty="0" smtClean="0">
                <a:solidFill>
                  <a:schemeClr val="tx1"/>
                </a:solidFill>
              </a:rPr>
            </a:br>
            <a:r>
              <a:rPr lang="en-US" altLang="zh-CN" sz="6400" dirty="0" smtClean="0">
                <a:solidFill>
                  <a:schemeClr val="tx1"/>
                </a:solidFill>
              </a:rPr>
              <a:t>    private String name;</a:t>
            </a:r>
            <a:br>
              <a:rPr lang="en-US" altLang="zh-CN" sz="6400" dirty="0" smtClean="0">
                <a:solidFill>
                  <a:schemeClr val="tx1"/>
                </a:solidFill>
              </a:rPr>
            </a:br>
            <a:r>
              <a:rPr lang="en-US" altLang="zh-CN" sz="6400" dirty="0" smtClean="0">
                <a:solidFill>
                  <a:schemeClr val="tx1"/>
                </a:solidFill>
              </a:rPr>
              <a:t>    @Transient</a:t>
            </a:r>
            <a:br>
              <a:rPr lang="en-US" altLang="zh-CN" sz="6400" dirty="0" smtClean="0">
                <a:solidFill>
                  <a:schemeClr val="tx1"/>
                </a:solidFill>
              </a:rPr>
            </a:br>
            <a:r>
              <a:rPr lang="en-US" altLang="zh-CN" sz="6400" dirty="0" smtClean="0">
                <a:solidFill>
                  <a:schemeClr val="tx1"/>
                </a:solidFill>
              </a:rPr>
              <a:t>    private </a:t>
            </a:r>
            <a:r>
              <a:rPr lang="en-US" altLang="zh-CN" sz="6400" dirty="0" err="1" smtClean="0">
                <a:solidFill>
                  <a:schemeClr val="tx1"/>
                </a:solidFill>
              </a:rPr>
              <a:t>int</a:t>
            </a:r>
            <a:r>
              <a:rPr lang="en-US" altLang="zh-CN" sz="6400" dirty="0" smtClean="0">
                <a:solidFill>
                  <a:schemeClr val="tx1"/>
                </a:solidFill>
              </a:rPr>
              <a:t> </a:t>
            </a:r>
            <a:r>
              <a:rPr lang="en-US" altLang="zh-CN" sz="6400" dirty="0" err="1" smtClean="0">
                <a:solidFill>
                  <a:schemeClr val="tx1"/>
                </a:solidFill>
              </a:rPr>
              <a:t>tempData</a:t>
            </a:r>
            <a:r>
              <a:rPr lang="en-US" altLang="zh-CN" sz="6400" dirty="0" smtClean="0">
                <a:solidFill>
                  <a:schemeClr val="tx1"/>
                </a:solidFill>
              </a:rPr>
              <a:t>;</a:t>
            </a:r>
            <a:br>
              <a:rPr lang="en-US" altLang="zh-CN" sz="6400" dirty="0" smtClean="0">
                <a:solidFill>
                  <a:schemeClr val="tx1"/>
                </a:solidFill>
              </a:rPr>
            </a:br>
            <a:r>
              <a:rPr lang="en-US" altLang="zh-CN" sz="6400" dirty="0" smtClean="0">
                <a:solidFill>
                  <a:schemeClr val="tx1"/>
                </a:solidFill>
              </a:rPr>
              <a:t>    @Generated</a:t>
            </a:r>
            <a:br>
              <a:rPr lang="en-US" altLang="zh-CN" sz="6400" dirty="0" smtClean="0">
                <a:solidFill>
                  <a:schemeClr val="tx1"/>
                </a:solidFill>
              </a:rPr>
            </a:br>
            <a:r>
              <a:rPr lang="en-US" altLang="zh-CN" sz="6400" dirty="0" smtClean="0">
                <a:solidFill>
                  <a:schemeClr val="tx1"/>
                </a:solidFill>
              </a:rPr>
              <a:t>    public User() {</a:t>
            </a:r>
            <a:br>
              <a:rPr lang="en-US" altLang="zh-CN" sz="6400" dirty="0" smtClean="0">
                <a:solidFill>
                  <a:schemeClr val="tx1"/>
                </a:solidFill>
              </a:rPr>
            </a:b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    public String </a:t>
            </a:r>
            <a:r>
              <a:rPr lang="en-US" altLang="zh-CN" sz="6400" dirty="0" err="1" smtClean="0">
                <a:solidFill>
                  <a:schemeClr val="tx1"/>
                </a:solidFill>
              </a:rPr>
              <a:t>getName</a:t>
            </a: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        return </a:t>
            </a:r>
            <a:r>
              <a:rPr lang="en-US" altLang="zh-CN" sz="6400" dirty="0" err="1" smtClean="0">
                <a:solidFill>
                  <a:schemeClr val="tx1"/>
                </a:solidFill>
              </a:rPr>
              <a:t>this.name</a:t>
            </a:r>
            <a:r>
              <a:rPr lang="en-US" altLang="zh-CN" sz="6400" dirty="0" smtClean="0">
                <a:solidFill>
                  <a:schemeClr val="tx1"/>
                </a:solidFill>
              </a:rPr>
              <a:t>;</a:t>
            </a:r>
            <a:br>
              <a:rPr lang="en-US" altLang="zh-CN" sz="6400" dirty="0" smtClean="0">
                <a:solidFill>
                  <a:schemeClr val="tx1"/>
                </a:solidFill>
              </a:rPr>
            </a:b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    public void </a:t>
            </a:r>
            <a:r>
              <a:rPr lang="en-US" altLang="zh-CN" sz="6400" dirty="0" err="1" smtClean="0">
                <a:solidFill>
                  <a:schemeClr val="tx1"/>
                </a:solidFill>
              </a:rPr>
              <a:t>setName</a:t>
            </a:r>
            <a:r>
              <a:rPr lang="en-US" altLang="zh-CN" sz="6400" dirty="0" smtClean="0">
                <a:solidFill>
                  <a:schemeClr val="tx1"/>
                </a:solidFill>
              </a:rPr>
              <a:t>(String name) {</a:t>
            </a:r>
            <a:br>
              <a:rPr lang="en-US" altLang="zh-CN" sz="6400" dirty="0" smtClean="0">
                <a:solidFill>
                  <a:schemeClr val="tx1"/>
                </a:solidFill>
              </a:rPr>
            </a:br>
            <a:r>
              <a:rPr lang="en-US" altLang="zh-CN" sz="6400" dirty="0" smtClean="0">
                <a:solidFill>
                  <a:schemeClr val="tx1"/>
                </a:solidFill>
              </a:rPr>
              <a:t>        </a:t>
            </a:r>
            <a:r>
              <a:rPr lang="en-US" altLang="zh-CN" sz="6400" dirty="0" err="1" smtClean="0">
                <a:solidFill>
                  <a:schemeClr val="tx1"/>
                </a:solidFill>
              </a:rPr>
              <a:t>this.name</a:t>
            </a:r>
            <a:r>
              <a:rPr lang="en-US" altLang="zh-CN" sz="6400" dirty="0" smtClean="0">
                <a:solidFill>
                  <a:schemeClr val="tx1"/>
                </a:solidFill>
              </a:rPr>
              <a:t> = name;</a:t>
            </a:r>
            <a:br>
              <a:rPr lang="en-US" altLang="zh-CN" sz="6400" dirty="0" smtClean="0">
                <a:solidFill>
                  <a:schemeClr val="tx1"/>
                </a:solidFill>
              </a:rPr>
            </a:b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    public Long </a:t>
            </a:r>
            <a:r>
              <a:rPr lang="en-US" altLang="zh-CN" sz="6400" dirty="0" err="1" smtClean="0">
                <a:solidFill>
                  <a:schemeClr val="tx1"/>
                </a:solidFill>
              </a:rPr>
              <a:t>getId</a:t>
            </a: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        return </a:t>
            </a:r>
            <a:r>
              <a:rPr lang="en-US" altLang="zh-CN" sz="6400" dirty="0" err="1" smtClean="0">
                <a:solidFill>
                  <a:schemeClr val="tx1"/>
                </a:solidFill>
              </a:rPr>
              <a:t>this.id</a:t>
            </a:r>
            <a:r>
              <a:rPr lang="en-US" altLang="zh-CN" sz="6400" dirty="0" smtClean="0">
                <a:solidFill>
                  <a:schemeClr val="tx1"/>
                </a:solidFill>
              </a:rPr>
              <a:t>;</a:t>
            </a:r>
            <a:br>
              <a:rPr lang="en-US" altLang="zh-CN" sz="6400" dirty="0" smtClean="0">
                <a:solidFill>
                  <a:schemeClr val="tx1"/>
                </a:solidFill>
              </a:rPr>
            </a:b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    public void </a:t>
            </a:r>
            <a:r>
              <a:rPr lang="en-US" altLang="zh-CN" sz="6400" dirty="0" err="1" smtClean="0">
                <a:solidFill>
                  <a:schemeClr val="tx1"/>
                </a:solidFill>
              </a:rPr>
              <a:t>setId</a:t>
            </a:r>
            <a:r>
              <a:rPr lang="en-US" altLang="zh-CN" sz="6400" dirty="0" smtClean="0">
                <a:solidFill>
                  <a:schemeClr val="tx1"/>
                </a:solidFill>
              </a:rPr>
              <a:t>(Long id) {</a:t>
            </a:r>
            <a:br>
              <a:rPr lang="en-US" altLang="zh-CN" sz="6400" dirty="0" smtClean="0">
                <a:solidFill>
                  <a:schemeClr val="tx1"/>
                </a:solidFill>
              </a:rPr>
            </a:br>
            <a:r>
              <a:rPr lang="en-US" altLang="zh-CN" sz="6400" dirty="0" smtClean="0">
                <a:solidFill>
                  <a:schemeClr val="tx1"/>
                </a:solidFill>
              </a:rPr>
              <a:t>        </a:t>
            </a:r>
            <a:r>
              <a:rPr lang="en-US" altLang="zh-CN" sz="6400" dirty="0" err="1" smtClean="0">
                <a:solidFill>
                  <a:schemeClr val="tx1"/>
                </a:solidFill>
              </a:rPr>
              <a:t>this.id</a:t>
            </a:r>
            <a:r>
              <a:rPr lang="en-US" altLang="zh-CN" sz="6400" dirty="0" smtClean="0">
                <a:solidFill>
                  <a:schemeClr val="tx1"/>
                </a:solidFill>
              </a:rPr>
              <a:t> = id;</a:t>
            </a:r>
            <a:br>
              <a:rPr lang="en-US" altLang="zh-CN" sz="6400" dirty="0" smtClean="0">
                <a:solidFill>
                  <a:schemeClr val="tx1"/>
                </a:solidFill>
              </a:rPr>
            </a:b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    @Generated</a:t>
            </a:r>
            <a:br>
              <a:rPr lang="en-US" altLang="zh-CN" sz="6400" dirty="0" smtClean="0">
                <a:solidFill>
                  <a:schemeClr val="tx1"/>
                </a:solidFill>
              </a:rPr>
            </a:br>
            <a:r>
              <a:rPr lang="en-US" altLang="zh-CN" sz="6400" dirty="0" smtClean="0">
                <a:solidFill>
                  <a:schemeClr val="tx1"/>
                </a:solidFill>
              </a:rPr>
              <a:t>    public User(Long id, String name) {</a:t>
            </a:r>
            <a:br>
              <a:rPr lang="en-US" altLang="zh-CN" sz="6400" dirty="0" smtClean="0">
                <a:solidFill>
                  <a:schemeClr val="tx1"/>
                </a:solidFill>
              </a:rPr>
            </a:br>
            <a:r>
              <a:rPr lang="en-US" altLang="zh-CN" sz="6400" dirty="0" smtClean="0">
                <a:solidFill>
                  <a:schemeClr val="tx1"/>
                </a:solidFill>
              </a:rPr>
              <a:t>        </a:t>
            </a:r>
            <a:r>
              <a:rPr lang="en-US" altLang="zh-CN" sz="6400" dirty="0" err="1" smtClean="0">
                <a:solidFill>
                  <a:schemeClr val="tx1"/>
                </a:solidFill>
              </a:rPr>
              <a:t>this.id</a:t>
            </a:r>
            <a:r>
              <a:rPr lang="en-US" altLang="zh-CN" sz="6400" dirty="0" smtClean="0">
                <a:solidFill>
                  <a:schemeClr val="tx1"/>
                </a:solidFill>
              </a:rPr>
              <a:t> = id;</a:t>
            </a:r>
            <a:br>
              <a:rPr lang="en-US" altLang="zh-CN" sz="6400" dirty="0" smtClean="0">
                <a:solidFill>
                  <a:schemeClr val="tx1"/>
                </a:solidFill>
              </a:rPr>
            </a:br>
            <a:r>
              <a:rPr lang="en-US" altLang="zh-CN" sz="6400" dirty="0" smtClean="0">
                <a:solidFill>
                  <a:schemeClr val="tx1"/>
                </a:solidFill>
              </a:rPr>
              <a:t>        </a:t>
            </a:r>
            <a:r>
              <a:rPr lang="en-US" altLang="zh-CN" sz="6400" dirty="0" err="1" smtClean="0">
                <a:solidFill>
                  <a:schemeClr val="tx1"/>
                </a:solidFill>
              </a:rPr>
              <a:t>this.name</a:t>
            </a:r>
            <a:r>
              <a:rPr lang="en-US" altLang="zh-CN" sz="6400" dirty="0" smtClean="0">
                <a:solidFill>
                  <a:schemeClr val="tx1"/>
                </a:solidFill>
              </a:rPr>
              <a:t> = name;</a:t>
            </a:r>
            <a:br>
              <a:rPr lang="en-US" altLang="zh-CN" sz="6400" dirty="0" smtClean="0">
                <a:solidFill>
                  <a:schemeClr val="tx1"/>
                </a:solidFill>
              </a:rPr>
            </a:br>
            <a:r>
              <a:rPr lang="en-US" altLang="zh-CN" sz="6400" dirty="0" smtClean="0">
                <a:solidFill>
                  <a:schemeClr val="tx1"/>
                </a:solidFill>
              </a:rPr>
              <a:t>    }</a:t>
            </a:r>
            <a:br>
              <a:rPr lang="en-US" altLang="zh-CN" sz="6400" dirty="0" smtClean="0">
                <a:solidFill>
                  <a:schemeClr val="tx1"/>
                </a:solidFill>
              </a:rPr>
            </a:br>
            <a:r>
              <a:rPr lang="en-US" altLang="zh-CN" sz="6400" dirty="0" smtClean="0">
                <a:solidFill>
                  <a:schemeClr val="tx1"/>
                </a:solidFill>
              </a:rPr>
              <a:t>}</a:t>
            </a:r>
            <a:endParaRPr lang="en-US" altLang="zh-CN" sz="6400" dirty="0" smtClean="0">
              <a:solidFill>
                <a:schemeClr val="tx1"/>
              </a:solidFill>
              <a:latin typeface="+mn-ea"/>
            </a:endParaRPr>
          </a:p>
          <a:p>
            <a:r>
              <a:rPr lang="en-US" altLang="zh-CN" sz="6400" dirty="0" smtClean="0">
                <a:solidFill>
                  <a:schemeClr val="tx1"/>
                </a:solidFill>
                <a:latin typeface="+mn-ea"/>
              </a:rPr>
              <a:t>      </a:t>
            </a:r>
          </a:p>
          <a:p>
            <a:endParaRPr lang="en-US" altLang="zh-CN" dirty="0" smtClean="0">
              <a:solidFill>
                <a:schemeClr val="tx1"/>
              </a:solidFill>
              <a:latin typeface="+mn-ea"/>
            </a:endParaRPr>
          </a:p>
          <a:p>
            <a:r>
              <a:rPr lang="en-US" altLang="zh-CN" dirty="0" smtClean="0">
                <a:solidFill>
                  <a:schemeClr val="tx1"/>
                </a:solidFill>
                <a:latin typeface="+mn-ea"/>
              </a:rPr>
              <a:t>      </a:t>
            </a:r>
          </a:p>
          <a:p>
            <a:r>
              <a:rPr lang="en-US" altLang="zh-CN" dirty="0" smtClean="0">
                <a:solidFill>
                  <a:schemeClr val="tx1"/>
                </a:solidFill>
                <a:latin typeface="+mn-ea"/>
              </a:rPr>
              <a:t>    </a:t>
            </a:r>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en-US" altLang="zh-CN" dirty="0" smtClean="0">
                <a:solidFill>
                  <a:schemeClr val="tx1"/>
                </a:solidFill>
              </a:rPr>
              <a:t>@Entity</a:t>
            </a:r>
            <a:r>
              <a:rPr lang="zh-CN" altLang="en-US" dirty="0" smtClean="0">
                <a:solidFill>
                  <a:schemeClr val="tx1"/>
                </a:solidFill>
              </a:rPr>
              <a:t>：将我们的</a:t>
            </a:r>
            <a:r>
              <a:rPr lang="en-US" altLang="zh-CN" dirty="0" smtClean="0">
                <a:solidFill>
                  <a:schemeClr val="tx1"/>
                </a:solidFill>
              </a:rPr>
              <a:t>java</a:t>
            </a:r>
            <a:r>
              <a:rPr lang="zh-CN" altLang="en-US" dirty="0" smtClean="0">
                <a:solidFill>
                  <a:schemeClr val="tx1"/>
                </a:solidFill>
              </a:rPr>
              <a:t>普通类变为一个能够被</a:t>
            </a:r>
            <a:r>
              <a:rPr lang="en-US" altLang="zh-CN" dirty="0" err="1" smtClean="0">
                <a:solidFill>
                  <a:schemeClr val="tx1"/>
                </a:solidFill>
              </a:rPr>
              <a:t>greenDAO</a:t>
            </a:r>
            <a:r>
              <a:rPr lang="zh-CN" altLang="en-US" dirty="0" smtClean="0">
                <a:solidFill>
                  <a:schemeClr val="tx1"/>
                </a:solidFill>
              </a:rPr>
              <a:t>识别的数据库类型的实体类</a:t>
            </a:r>
          </a:p>
          <a:p>
            <a:r>
              <a:rPr lang="en-US" altLang="zh-CN" dirty="0" smtClean="0">
                <a:solidFill>
                  <a:schemeClr val="tx1"/>
                </a:solidFill>
              </a:rPr>
              <a:t>@Id</a:t>
            </a:r>
            <a:r>
              <a:rPr lang="zh-CN" altLang="en-US" dirty="0" smtClean="0">
                <a:solidFill>
                  <a:schemeClr val="tx1"/>
                </a:solidFill>
              </a:rPr>
              <a:t>：通过这个注解标记的字段必须是</a:t>
            </a:r>
            <a:r>
              <a:rPr lang="en-US" altLang="zh-CN" dirty="0" smtClean="0">
                <a:solidFill>
                  <a:schemeClr val="tx1"/>
                </a:solidFill>
              </a:rPr>
              <a:t>Long</a:t>
            </a:r>
            <a:r>
              <a:rPr lang="zh-CN" altLang="en-US" dirty="0" smtClean="0">
                <a:solidFill>
                  <a:schemeClr val="tx1"/>
                </a:solidFill>
              </a:rPr>
              <a:t>类型的，这个字段在数据库中表示它就是主键，并且它默认就是自增的</a:t>
            </a:r>
          </a:p>
          <a:p>
            <a:r>
              <a:rPr lang="en-US" altLang="zh-CN" dirty="0" smtClean="0">
                <a:solidFill>
                  <a:schemeClr val="tx1"/>
                </a:solidFill>
              </a:rPr>
              <a:t>@Transient</a:t>
            </a:r>
            <a:r>
              <a:rPr lang="zh-CN" altLang="en-US" dirty="0" smtClean="0">
                <a:solidFill>
                  <a:schemeClr val="tx1"/>
                </a:solidFill>
              </a:rPr>
              <a:t>：表明这个字段不会被写入数据库，只是作为一个普通的</a:t>
            </a:r>
            <a:r>
              <a:rPr lang="en-US" altLang="zh-CN" dirty="0" smtClean="0">
                <a:solidFill>
                  <a:schemeClr val="tx1"/>
                </a:solidFill>
              </a:rPr>
              <a:t>java</a:t>
            </a:r>
            <a:r>
              <a:rPr lang="zh-CN" altLang="en-US" dirty="0" smtClean="0">
                <a:solidFill>
                  <a:schemeClr val="tx1"/>
                </a:solidFill>
              </a:rPr>
              <a:t>类字段，用来临时存储数据的，不会被持久化</a:t>
            </a:r>
          </a:p>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en-US" altLang="zh-CN" dirty="0" smtClean="0">
                <a:solidFill>
                  <a:schemeClr val="tx1"/>
                </a:solidFill>
                <a:latin typeface="+mn-ea"/>
              </a:rPr>
              <a:t>4</a:t>
            </a:r>
            <a:r>
              <a:rPr lang="zh-CN" altLang="en-US" dirty="0" smtClean="0">
                <a:solidFill>
                  <a:schemeClr val="tx1"/>
                </a:solidFill>
                <a:latin typeface="+mn-ea"/>
              </a:rPr>
              <a:t>、</a:t>
            </a:r>
            <a:r>
              <a:rPr lang="en-US" altLang="zh-CN" dirty="0" smtClean="0">
                <a:solidFill>
                  <a:schemeClr val="tx1"/>
                </a:solidFill>
                <a:latin typeface="+mn-ea"/>
              </a:rPr>
              <a:t>Make Project</a:t>
            </a:r>
          </a:p>
          <a:p>
            <a:r>
              <a:rPr lang="zh-CN" altLang="en-US" dirty="0" smtClean="0">
                <a:solidFill>
                  <a:schemeClr val="tx1"/>
                </a:solidFill>
                <a:latin typeface="+mn-ea"/>
              </a:rPr>
              <a:t>点击</a:t>
            </a:r>
            <a:r>
              <a:rPr lang="en-US" altLang="zh-CN" dirty="0" smtClean="0">
                <a:solidFill>
                  <a:schemeClr val="tx1"/>
                </a:solidFill>
                <a:latin typeface="+mn-ea"/>
              </a:rPr>
              <a:t>Make Project</a:t>
            </a:r>
            <a:r>
              <a:rPr lang="zh-CN" altLang="en-US" dirty="0" smtClean="0">
                <a:solidFill>
                  <a:schemeClr val="tx1"/>
                </a:solidFill>
                <a:latin typeface="+mn-ea"/>
              </a:rPr>
              <a:t>，</a:t>
            </a:r>
            <a:r>
              <a:rPr lang="en-US" altLang="zh-CN" dirty="0" err="1" smtClean="0">
                <a:solidFill>
                  <a:schemeClr val="tx1"/>
                </a:solidFill>
                <a:latin typeface="+mn-ea"/>
              </a:rPr>
              <a:t>greenDAO</a:t>
            </a:r>
            <a:r>
              <a:rPr lang="zh-CN" altLang="en-US" dirty="0" smtClean="0">
                <a:solidFill>
                  <a:schemeClr val="tx1"/>
                </a:solidFill>
                <a:latin typeface="+mn-ea"/>
              </a:rPr>
              <a:t>自动生成相关代码</a:t>
            </a:r>
            <a:endParaRPr lang="en-US" altLang="zh-CN" dirty="0" smtClean="0">
              <a:solidFill>
                <a:schemeClr val="tx1"/>
              </a:solidFill>
              <a:latin typeface="+mn-ea"/>
            </a:endParaRPr>
          </a:p>
          <a:p>
            <a:endParaRPr lang="en-US" altLang="zh-CN" dirty="0" smtClean="0">
              <a:solidFill>
                <a:schemeClr val="tx1"/>
              </a:solidFill>
              <a:latin typeface="+mn-ea"/>
            </a:endParaRPr>
          </a:p>
          <a:p>
            <a:r>
              <a:rPr lang="en-US" altLang="zh-CN" dirty="0" smtClean="0">
                <a:solidFill>
                  <a:schemeClr val="tx1"/>
                </a:solidFill>
                <a:latin typeface="+mn-ea"/>
              </a:rPr>
              <a:t>   </a:t>
            </a:r>
            <a:endParaRPr lang="zh-CN" altLang="en-US" dirty="0">
              <a:solidFill>
                <a:schemeClr val="tx1"/>
              </a:solidFill>
              <a:latin typeface="+mn-ea"/>
            </a:endParaRPr>
          </a:p>
        </p:txBody>
      </p:sp>
      <p:pic>
        <p:nvPicPr>
          <p:cNvPr id="4098" name="Picture 2"/>
          <p:cNvPicPr>
            <a:picLocks noChangeAspect="1" noChangeArrowheads="1"/>
          </p:cNvPicPr>
          <p:nvPr/>
        </p:nvPicPr>
        <p:blipFill>
          <a:blip r:embed="rId2" cstate="print"/>
          <a:srcRect/>
          <a:stretch>
            <a:fillRect/>
          </a:stretch>
        </p:blipFill>
        <p:spPr bwMode="auto">
          <a:xfrm>
            <a:off x="467544" y="1700808"/>
            <a:ext cx="8316416"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lnSpcReduction="10000"/>
          </a:bodyPr>
          <a:lstStyle/>
          <a:p>
            <a:r>
              <a:rPr lang="en-US" altLang="zh-CN" dirty="0" err="1" smtClean="0">
                <a:solidFill>
                  <a:schemeClr val="tx1"/>
                </a:solidFill>
              </a:rPr>
              <a:t>DaoMaster</a:t>
            </a:r>
            <a:r>
              <a:rPr lang="zh-CN" altLang="en-US" dirty="0" smtClean="0">
                <a:solidFill>
                  <a:schemeClr val="tx1"/>
                </a:solidFill>
              </a:rPr>
              <a:t>：</a:t>
            </a:r>
            <a:r>
              <a:rPr lang="en-US" altLang="zh-CN" dirty="0" err="1" smtClean="0">
                <a:solidFill>
                  <a:schemeClr val="tx1"/>
                </a:solidFill>
              </a:rPr>
              <a:t>greenDAO</a:t>
            </a:r>
            <a:r>
              <a:rPr lang="zh-CN" altLang="en-US" dirty="0" smtClean="0">
                <a:solidFill>
                  <a:schemeClr val="tx1"/>
                </a:solidFill>
              </a:rPr>
              <a:t>的入口。</a:t>
            </a:r>
            <a:r>
              <a:rPr lang="en-US" altLang="zh-CN" dirty="0" err="1" smtClean="0">
                <a:solidFill>
                  <a:schemeClr val="tx1"/>
                </a:solidFill>
              </a:rPr>
              <a:t>DaoMaster</a:t>
            </a:r>
            <a:r>
              <a:rPr lang="zh-CN" altLang="en-US" dirty="0" smtClean="0">
                <a:solidFill>
                  <a:schemeClr val="tx1"/>
                </a:solidFill>
              </a:rPr>
              <a:t>持有数据库对象（</a:t>
            </a:r>
            <a:r>
              <a:rPr lang="en-US" altLang="zh-CN" dirty="0" err="1" smtClean="0">
                <a:solidFill>
                  <a:schemeClr val="tx1"/>
                </a:solidFill>
              </a:rPr>
              <a:t>SQLiteDatabase</a:t>
            </a:r>
            <a:r>
              <a:rPr lang="zh-CN" altLang="en-US" dirty="0" smtClean="0">
                <a:solidFill>
                  <a:schemeClr val="tx1"/>
                </a:solidFill>
              </a:rPr>
              <a:t>）并管理</a:t>
            </a:r>
            <a:r>
              <a:rPr lang="en-US" altLang="zh-CN" dirty="0" smtClean="0">
                <a:solidFill>
                  <a:schemeClr val="tx1"/>
                </a:solidFill>
              </a:rPr>
              <a:t>DAO</a:t>
            </a:r>
            <a:r>
              <a:rPr lang="zh-CN" altLang="en-US" dirty="0" smtClean="0">
                <a:solidFill>
                  <a:schemeClr val="tx1"/>
                </a:solidFill>
              </a:rPr>
              <a:t>类（非对象）。它有创建表或删除表的静态方法，其内部类</a:t>
            </a:r>
            <a:r>
              <a:rPr lang="en-US" altLang="zh-CN" dirty="0" err="1" smtClean="0">
                <a:solidFill>
                  <a:schemeClr val="tx1"/>
                </a:solidFill>
              </a:rPr>
              <a:t>OpenHelper</a:t>
            </a:r>
            <a:r>
              <a:rPr lang="zh-CN" altLang="en-US" dirty="0" smtClean="0">
                <a:solidFill>
                  <a:schemeClr val="tx1"/>
                </a:solidFill>
              </a:rPr>
              <a:t>和</a:t>
            </a:r>
            <a:r>
              <a:rPr lang="en-US" altLang="zh-CN" dirty="0" err="1" smtClean="0">
                <a:solidFill>
                  <a:schemeClr val="tx1"/>
                </a:solidFill>
              </a:rPr>
              <a:t>DevOpenHelper</a:t>
            </a:r>
            <a:r>
              <a:rPr lang="zh-CN" altLang="en-US" dirty="0" smtClean="0">
                <a:solidFill>
                  <a:schemeClr val="tx1"/>
                </a:solidFill>
              </a:rPr>
              <a:t>是</a:t>
            </a:r>
            <a:r>
              <a:rPr lang="en-US" altLang="zh-CN" dirty="0" err="1" smtClean="0">
                <a:solidFill>
                  <a:schemeClr val="tx1"/>
                </a:solidFill>
              </a:rPr>
              <a:t>SQLiteOpenHelper</a:t>
            </a:r>
            <a:r>
              <a:rPr lang="zh-CN" altLang="en-US" dirty="0" smtClean="0">
                <a:solidFill>
                  <a:schemeClr val="tx1"/>
                </a:solidFill>
              </a:rPr>
              <a:t>的实现。</a:t>
            </a:r>
            <a:endParaRPr lang="en-US" altLang="zh-CN" dirty="0" smtClean="0">
              <a:solidFill>
                <a:schemeClr val="tx1"/>
              </a:solidFill>
            </a:endParaRPr>
          </a:p>
          <a:p>
            <a:r>
              <a:rPr lang="en-US" altLang="zh-CN" dirty="0" err="1" smtClean="0">
                <a:solidFill>
                  <a:schemeClr val="tx1"/>
                </a:solidFill>
              </a:rPr>
              <a:t>DaoSession</a:t>
            </a:r>
            <a:r>
              <a:rPr lang="zh-CN" altLang="en-US" dirty="0" smtClean="0">
                <a:solidFill>
                  <a:schemeClr val="tx1"/>
                </a:solidFill>
              </a:rPr>
              <a:t>：管理所有的</a:t>
            </a:r>
            <a:r>
              <a:rPr lang="en-US" altLang="zh-CN" dirty="0" smtClean="0">
                <a:solidFill>
                  <a:schemeClr val="tx1"/>
                </a:solidFill>
              </a:rPr>
              <a:t>DAO</a:t>
            </a:r>
            <a:r>
              <a:rPr lang="zh-CN" altLang="en-US" dirty="0" smtClean="0">
                <a:solidFill>
                  <a:schemeClr val="tx1"/>
                </a:solidFill>
              </a:rPr>
              <a:t>对象，可通过相应的</a:t>
            </a:r>
            <a:r>
              <a:rPr lang="en-US" altLang="zh-CN" dirty="0" smtClean="0">
                <a:solidFill>
                  <a:schemeClr val="tx1"/>
                </a:solidFill>
              </a:rPr>
              <a:t>get</a:t>
            </a:r>
            <a:r>
              <a:rPr lang="zh-CN" altLang="en-US" dirty="0" smtClean="0">
                <a:solidFill>
                  <a:schemeClr val="tx1"/>
                </a:solidFill>
              </a:rPr>
              <a:t>方法获取</a:t>
            </a:r>
            <a:r>
              <a:rPr lang="en-US" altLang="zh-CN" dirty="0" smtClean="0">
                <a:solidFill>
                  <a:schemeClr val="tx1"/>
                </a:solidFill>
              </a:rPr>
              <a:t>DAO</a:t>
            </a:r>
            <a:r>
              <a:rPr lang="zh-CN" altLang="en-US" dirty="0" smtClean="0">
                <a:solidFill>
                  <a:schemeClr val="tx1"/>
                </a:solidFill>
              </a:rPr>
              <a:t>。</a:t>
            </a:r>
            <a:r>
              <a:rPr lang="en-US" altLang="zh-CN" dirty="0" err="1" smtClean="0">
                <a:solidFill>
                  <a:schemeClr val="tx1"/>
                </a:solidFill>
              </a:rPr>
              <a:t>DaoSession</a:t>
            </a:r>
            <a:r>
              <a:rPr lang="zh-CN" altLang="en-US" dirty="0" smtClean="0">
                <a:solidFill>
                  <a:schemeClr val="tx1"/>
                </a:solidFill>
              </a:rPr>
              <a:t>也提供了常见的持久化实体的方法，如：</a:t>
            </a:r>
            <a:r>
              <a:rPr lang="en-US" altLang="zh-CN" dirty="0" smtClean="0">
                <a:solidFill>
                  <a:schemeClr val="tx1"/>
                </a:solidFill>
              </a:rPr>
              <a:t>insert</a:t>
            </a:r>
            <a:r>
              <a:rPr lang="zh-CN" altLang="en-US" dirty="0" smtClean="0">
                <a:solidFill>
                  <a:schemeClr val="tx1"/>
                </a:solidFill>
              </a:rPr>
              <a:t>，</a:t>
            </a:r>
            <a:r>
              <a:rPr lang="en-US" altLang="zh-CN" dirty="0" smtClean="0">
                <a:solidFill>
                  <a:schemeClr val="tx1"/>
                </a:solidFill>
              </a:rPr>
              <a:t>load</a:t>
            </a:r>
            <a:r>
              <a:rPr lang="zh-CN" altLang="en-US" dirty="0" smtClean="0">
                <a:solidFill>
                  <a:schemeClr val="tx1"/>
                </a:solidFill>
              </a:rPr>
              <a:t>，</a:t>
            </a:r>
            <a:r>
              <a:rPr lang="en-US" altLang="zh-CN" dirty="0" smtClean="0">
                <a:solidFill>
                  <a:schemeClr val="tx1"/>
                </a:solidFill>
              </a:rPr>
              <a:t>update</a:t>
            </a:r>
            <a:r>
              <a:rPr lang="zh-CN" altLang="en-US" dirty="0" smtClean="0">
                <a:solidFill>
                  <a:schemeClr val="tx1"/>
                </a:solidFill>
              </a:rPr>
              <a:t>，</a:t>
            </a:r>
            <a:r>
              <a:rPr lang="en-US" altLang="zh-CN" dirty="0" smtClean="0">
                <a:solidFill>
                  <a:schemeClr val="tx1"/>
                </a:solidFill>
              </a:rPr>
              <a:t>refresh</a:t>
            </a:r>
            <a:r>
              <a:rPr lang="zh-CN" altLang="en-US" dirty="0" smtClean="0">
                <a:solidFill>
                  <a:schemeClr val="tx1"/>
                </a:solidFill>
              </a:rPr>
              <a:t>和</a:t>
            </a:r>
            <a:r>
              <a:rPr lang="en-US" altLang="zh-CN" dirty="0" smtClean="0">
                <a:solidFill>
                  <a:schemeClr val="tx1"/>
                </a:solidFill>
              </a:rPr>
              <a:t>delete</a:t>
            </a:r>
            <a:r>
              <a:rPr lang="zh-CN" altLang="en-US" dirty="0" smtClean="0">
                <a:solidFill>
                  <a:schemeClr val="tx1"/>
                </a:solidFill>
              </a:rPr>
              <a:t>。并且，一个</a:t>
            </a:r>
            <a:r>
              <a:rPr lang="en-US" altLang="zh-CN" dirty="0" err="1" smtClean="0">
                <a:solidFill>
                  <a:schemeClr val="tx1"/>
                </a:solidFill>
              </a:rPr>
              <a:t>DaoSession</a:t>
            </a:r>
            <a:r>
              <a:rPr lang="zh-CN" altLang="en-US" dirty="0" smtClean="0">
                <a:solidFill>
                  <a:schemeClr val="tx1"/>
                </a:solidFill>
              </a:rPr>
              <a:t>对象在一个作用域（</a:t>
            </a:r>
            <a:r>
              <a:rPr lang="en-US" altLang="zh-CN" dirty="0" smtClean="0">
                <a:solidFill>
                  <a:schemeClr val="tx1"/>
                </a:solidFill>
              </a:rPr>
              <a:t>identity scope</a:t>
            </a:r>
            <a:r>
              <a:rPr lang="zh-CN" altLang="en-US" dirty="0" smtClean="0">
                <a:solidFill>
                  <a:schemeClr val="tx1"/>
                </a:solidFill>
              </a:rPr>
              <a:t>）内保持会话。</a:t>
            </a:r>
            <a:endParaRPr lang="en-US" altLang="zh-CN" dirty="0" smtClean="0">
              <a:solidFill>
                <a:schemeClr val="tx1"/>
              </a:solidFill>
            </a:endParaRPr>
          </a:p>
          <a:p>
            <a:r>
              <a:rPr lang="en-US" altLang="zh-CN" dirty="0" err="1" smtClean="0">
                <a:solidFill>
                  <a:schemeClr val="tx1"/>
                </a:solidFill>
              </a:rPr>
              <a:t>XX</a:t>
            </a:r>
            <a:r>
              <a:rPr lang="en-US" altLang="zh-CN" dirty="0" err="1" smtClean="0">
                <a:solidFill>
                  <a:schemeClr val="tx1"/>
                </a:solidFill>
              </a:rPr>
              <a:t>Dao</a:t>
            </a:r>
            <a:r>
              <a:rPr lang="en-US" altLang="zh-CN" dirty="0" smtClean="0">
                <a:solidFill>
                  <a:schemeClr val="tx1"/>
                </a:solidFill>
              </a:rPr>
              <a:t> </a:t>
            </a:r>
            <a:r>
              <a:rPr lang="zh-CN" altLang="en-US" dirty="0" smtClean="0">
                <a:solidFill>
                  <a:schemeClr val="tx1"/>
                </a:solidFill>
              </a:rPr>
              <a:t>：实际生成的</a:t>
            </a:r>
            <a:r>
              <a:rPr lang="en-US" altLang="zh-CN" dirty="0" smtClean="0">
                <a:solidFill>
                  <a:schemeClr val="tx1"/>
                </a:solidFill>
              </a:rPr>
              <a:t>Dao</a:t>
            </a:r>
            <a:r>
              <a:rPr lang="zh-CN" altLang="en-US" dirty="0" smtClean="0">
                <a:solidFill>
                  <a:schemeClr val="tx1"/>
                </a:solidFill>
              </a:rPr>
              <a:t>类，通常对应具体的</a:t>
            </a:r>
            <a:r>
              <a:rPr lang="en-US" altLang="zh-CN" dirty="0" smtClean="0">
                <a:solidFill>
                  <a:schemeClr val="tx1"/>
                </a:solidFill>
              </a:rPr>
              <a:t>Java</a:t>
            </a:r>
            <a:r>
              <a:rPr lang="zh-CN" altLang="en-US" dirty="0" smtClean="0">
                <a:solidFill>
                  <a:schemeClr val="tx1"/>
                </a:solidFill>
              </a:rPr>
              <a:t>类，</a:t>
            </a:r>
            <a:r>
              <a:rPr lang="en-US" altLang="zh-CN" dirty="0" err="1" smtClean="0">
                <a:solidFill>
                  <a:schemeClr val="tx1"/>
                </a:solidFill>
              </a:rPr>
              <a:t>greenDao</a:t>
            </a:r>
            <a:r>
              <a:rPr lang="zh-CN" altLang="en-US" dirty="0" smtClean="0">
                <a:solidFill>
                  <a:schemeClr val="tx1"/>
                </a:solidFill>
              </a:rPr>
              <a:t>为每一个</a:t>
            </a:r>
            <a:r>
              <a:rPr lang="en-US" altLang="zh-CN" dirty="0" smtClean="0">
                <a:solidFill>
                  <a:schemeClr val="tx1"/>
                </a:solidFill>
              </a:rPr>
              <a:t>entity</a:t>
            </a:r>
            <a:r>
              <a:rPr lang="zh-CN" altLang="en-US" dirty="0" smtClean="0">
                <a:solidFill>
                  <a:schemeClr val="tx1"/>
                </a:solidFill>
              </a:rPr>
              <a:t>创建一个</a:t>
            </a:r>
            <a:r>
              <a:rPr lang="en-US" altLang="zh-CN" dirty="0" smtClean="0">
                <a:solidFill>
                  <a:schemeClr val="tx1"/>
                </a:solidFill>
              </a:rPr>
              <a:t>Dao</a:t>
            </a:r>
            <a:r>
              <a:rPr lang="zh-CN" altLang="en-US" dirty="0" smtClean="0">
                <a:solidFill>
                  <a:schemeClr val="tx1"/>
                </a:solidFill>
              </a:rPr>
              <a:t>，比</a:t>
            </a:r>
            <a:r>
              <a:rPr lang="en-US" altLang="zh-CN" dirty="0" err="1" smtClean="0">
                <a:solidFill>
                  <a:schemeClr val="tx1"/>
                </a:solidFill>
              </a:rPr>
              <a:t>DaoSession</a:t>
            </a:r>
            <a:r>
              <a:rPr lang="zh-CN" altLang="en-US" dirty="0" smtClean="0">
                <a:solidFill>
                  <a:schemeClr val="tx1"/>
                </a:solidFill>
              </a:rPr>
              <a:t>更加具体的会话层，提供批量插入，</a:t>
            </a:r>
            <a:r>
              <a:rPr lang="en-US" altLang="zh-CN" dirty="0" smtClean="0">
                <a:solidFill>
                  <a:schemeClr val="tx1"/>
                </a:solidFill>
              </a:rPr>
              <a:t>Count</a:t>
            </a:r>
            <a:r>
              <a:rPr lang="zh-CN" altLang="en-US" dirty="0" smtClean="0">
                <a:solidFill>
                  <a:schemeClr val="tx1"/>
                </a:solidFill>
              </a:rPr>
              <a:t>等功能。</a:t>
            </a:r>
            <a:endParaRPr lang="en-US" altLang="zh-CN" dirty="0" smtClean="0">
              <a:solidFill>
                <a:schemeClr val="tx1"/>
              </a:solidFill>
            </a:endParaRPr>
          </a:p>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en-US" altLang="zh-CN" dirty="0" smtClean="0">
                <a:solidFill>
                  <a:schemeClr val="tx1"/>
                </a:solidFill>
                <a:latin typeface="+mn-ea"/>
              </a:rPr>
              <a:t>5</a:t>
            </a:r>
            <a:r>
              <a:rPr lang="zh-CN" altLang="en-US" dirty="0" smtClean="0">
                <a:solidFill>
                  <a:schemeClr val="tx1"/>
                </a:solidFill>
                <a:latin typeface="+mn-ea"/>
              </a:rPr>
              <a:t>、对数据库进行增删改查操作</a:t>
            </a:r>
            <a:endParaRPr lang="en-US" altLang="zh-CN" dirty="0" smtClean="0">
              <a:solidFill>
                <a:schemeClr val="tx1"/>
              </a:solidFill>
              <a:latin typeface="+mn-ea"/>
            </a:endParaRPr>
          </a:p>
          <a:p>
            <a:r>
              <a:rPr lang="en-US" altLang="zh-CN" dirty="0" smtClean="0">
                <a:solidFill>
                  <a:schemeClr val="tx1"/>
                </a:solidFill>
                <a:latin typeface="+mn-ea"/>
              </a:rPr>
              <a:t>      5-1</a:t>
            </a:r>
            <a:r>
              <a:rPr lang="zh-CN" altLang="en-US" dirty="0" smtClean="0">
                <a:solidFill>
                  <a:schemeClr val="tx1"/>
                </a:solidFill>
                <a:latin typeface="+mn-ea"/>
              </a:rPr>
              <a:t>、初始化数据库</a:t>
            </a:r>
            <a:endParaRPr lang="en-US" altLang="zh-CN" dirty="0" smtClean="0">
              <a:solidFill>
                <a:schemeClr val="tx1"/>
              </a:solidFill>
              <a:latin typeface="+mn-ea"/>
            </a:endParaRPr>
          </a:p>
          <a:p>
            <a:r>
              <a:rPr lang="en-US" altLang="zh-CN" dirty="0" smtClean="0">
                <a:solidFill>
                  <a:schemeClr val="tx1"/>
                </a:solidFill>
                <a:latin typeface="+mn-ea"/>
              </a:rPr>
              <a:t>  </a:t>
            </a:r>
            <a:r>
              <a:rPr lang="en-US" altLang="zh-CN" dirty="0" err="1" smtClean="0">
                <a:solidFill>
                  <a:schemeClr val="tx1"/>
                </a:solidFill>
              </a:rPr>
              <a:t>DaoMaster.DevOpenHelper</a:t>
            </a:r>
            <a:r>
              <a:rPr lang="en-US" altLang="zh-CN" dirty="0" smtClean="0">
                <a:solidFill>
                  <a:schemeClr val="tx1"/>
                </a:solidFill>
              </a:rPr>
              <a:t> </a:t>
            </a:r>
            <a:r>
              <a:rPr lang="en-US" altLang="zh-CN" dirty="0" err="1" smtClean="0">
                <a:solidFill>
                  <a:schemeClr val="tx1"/>
                </a:solidFill>
              </a:rPr>
              <a:t>devOpenHelper</a:t>
            </a:r>
            <a:r>
              <a:rPr lang="en-US" altLang="zh-CN" dirty="0" smtClean="0">
                <a:solidFill>
                  <a:schemeClr val="tx1"/>
                </a:solidFill>
              </a:rPr>
              <a:t> = new </a:t>
            </a:r>
            <a:r>
              <a:rPr lang="en-US" altLang="zh-CN" dirty="0" err="1" smtClean="0">
                <a:solidFill>
                  <a:schemeClr val="tx1"/>
                </a:solidFill>
              </a:rPr>
              <a:t>DaoMaster.DevOpenHelper</a:t>
            </a:r>
            <a:r>
              <a:rPr lang="en-US" altLang="zh-CN" dirty="0" smtClean="0">
                <a:solidFill>
                  <a:schemeClr val="tx1"/>
                </a:solidFill>
              </a:rPr>
              <a:t>(</a:t>
            </a:r>
            <a:r>
              <a:rPr lang="en-US" altLang="zh-CN" dirty="0" err="1" smtClean="0">
                <a:solidFill>
                  <a:schemeClr val="tx1"/>
                </a:solidFill>
              </a:rPr>
              <a:t>MyApplication.</a:t>
            </a:r>
            <a:r>
              <a:rPr lang="en-US" altLang="zh-CN" i="1" dirty="0" err="1" smtClean="0">
                <a:solidFill>
                  <a:schemeClr val="tx1"/>
                </a:solidFill>
              </a:rPr>
              <a:t>getContext</a:t>
            </a:r>
            <a:r>
              <a:rPr lang="en-US" altLang="zh-CN" dirty="0" smtClean="0">
                <a:solidFill>
                  <a:schemeClr val="tx1"/>
                </a:solidFill>
              </a:rPr>
              <a:t>(), “test", null);</a:t>
            </a:r>
            <a:br>
              <a:rPr lang="en-US" altLang="zh-CN" dirty="0" smtClean="0">
                <a:solidFill>
                  <a:schemeClr val="tx1"/>
                </a:solidFill>
              </a:rPr>
            </a:br>
            <a:r>
              <a:rPr lang="en-US" altLang="zh-CN" dirty="0" err="1" smtClean="0">
                <a:solidFill>
                  <a:schemeClr val="tx1"/>
                </a:solidFill>
              </a:rPr>
              <a:t>DaoMaster</a:t>
            </a:r>
            <a:r>
              <a:rPr lang="en-US" altLang="zh-CN" dirty="0" smtClean="0">
                <a:solidFill>
                  <a:schemeClr val="tx1"/>
                </a:solidFill>
              </a:rPr>
              <a:t> </a:t>
            </a:r>
            <a:r>
              <a:rPr lang="en-US" altLang="zh-CN" dirty="0" err="1" smtClean="0">
                <a:solidFill>
                  <a:schemeClr val="tx1"/>
                </a:solidFill>
              </a:rPr>
              <a:t>mDaoMaster</a:t>
            </a:r>
            <a:r>
              <a:rPr lang="en-US" altLang="zh-CN" dirty="0" smtClean="0">
                <a:solidFill>
                  <a:schemeClr val="tx1"/>
                </a:solidFill>
              </a:rPr>
              <a:t> = new </a:t>
            </a:r>
            <a:r>
              <a:rPr lang="en-US" altLang="zh-CN" dirty="0" err="1" smtClean="0">
                <a:solidFill>
                  <a:schemeClr val="tx1"/>
                </a:solidFill>
              </a:rPr>
              <a:t>DaoMaster</a:t>
            </a:r>
            <a:r>
              <a:rPr lang="en-US" altLang="zh-CN" dirty="0" smtClean="0">
                <a:solidFill>
                  <a:schemeClr val="tx1"/>
                </a:solidFill>
              </a:rPr>
              <a:t>(</a:t>
            </a:r>
            <a:r>
              <a:rPr lang="en-US" altLang="zh-CN" dirty="0" err="1" smtClean="0">
                <a:solidFill>
                  <a:schemeClr val="tx1"/>
                </a:solidFill>
              </a:rPr>
              <a:t>devOpenHelper.getWritableDatabase</a:t>
            </a:r>
            <a:r>
              <a:rPr lang="en-US" altLang="zh-CN" dirty="0" smtClean="0">
                <a:solidFill>
                  <a:schemeClr val="tx1"/>
                </a:solidFill>
              </a:rPr>
              <a:t>());</a:t>
            </a:r>
            <a:br>
              <a:rPr lang="en-US" altLang="zh-CN" dirty="0" smtClean="0">
                <a:solidFill>
                  <a:schemeClr val="tx1"/>
                </a:solidFill>
              </a:rPr>
            </a:br>
            <a:r>
              <a:rPr lang="en-US" altLang="zh-CN" dirty="0" err="1" smtClean="0">
                <a:solidFill>
                  <a:schemeClr val="tx1"/>
                </a:solidFill>
              </a:rPr>
              <a:t>mDaoSession</a:t>
            </a:r>
            <a:r>
              <a:rPr lang="en-US" altLang="zh-CN" dirty="0" smtClean="0">
                <a:solidFill>
                  <a:schemeClr val="tx1"/>
                </a:solidFill>
              </a:rPr>
              <a:t> = </a:t>
            </a:r>
            <a:r>
              <a:rPr lang="en-US" altLang="zh-CN" dirty="0" err="1" smtClean="0">
                <a:solidFill>
                  <a:schemeClr val="tx1"/>
                </a:solidFill>
              </a:rPr>
              <a:t>mDaoMaster.newSession</a:t>
            </a:r>
            <a:r>
              <a:rPr lang="en-US" altLang="zh-CN" dirty="0" smtClean="0">
                <a:solidFill>
                  <a:schemeClr val="tx1"/>
                </a:solidFill>
              </a:rPr>
              <a:t>();</a:t>
            </a:r>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zh-CN" altLang="en-US" sz="2400" dirty="0" smtClean="0">
                <a:solidFill>
                  <a:schemeClr val="tx1"/>
                </a:solidFill>
                <a:latin typeface="+mn-ea"/>
              </a:rPr>
              <a:t>在</a:t>
            </a:r>
            <a:r>
              <a:rPr lang="en-US" altLang="zh-CN" sz="2400" dirty="0" smtClean="0">
                <a:solidFill>
                  <a:schemeClr val="tx1"/>
                </a:solidFill>
                <a:latin typeface="+mn-ea"/>
              </a:rPr>
              <a:t>Android</a:t>
            </a:r>
            <a:r>
              <a:rPr lang="zh-CN" altLang="en-US" sz="2400" dirty="0" smtClean="0">
                <a:solidFill>
                  <a:schemeClr val="tx1"/>
                </a:solidFill>
                <a:latin typeface="+mn-ea"/>
              </a:rPr>
              <a:t>开发过程中，数据缓存的开发可能会使用到</a:t>
            </a:r>
            <a:r>
              <a:rPr lang="en-US" altLang="zh-CN" sz="2400" dirty="0" smtClean="0">
                <a:solidFill>
                  <a:schemeClr val="tx1"/>
                </a:solidFill>
                <a:latin typeface="+mn-ea"/>
              </a:rPr>
              <a:t>SQLite3</a:t>
            </a:r>
            <a:r>
              <a:rPr lang="zh-CN" altLang="en-US" sz="2400" dirty="0" smtClean="0">
                <a:solidFill>
                  <a:schemeClr val="tx1"/>
                </a:solidFill>
                <a:latin typeface="+mn-ea"/>
              </a:rPr>
              <a:t>，在使用过程中，需要做很多额外的工作，编写</a:t>
            </a:r>
            <a:r>
              <a:rPr lang="en-US" altLang="zh-CN" sz="2400" dirty="0" smtClean="0">
                <a:solidFill>
                  <a:schemeClr val="tx1"/>
                </a:solidFill>
                <a:latin typeface="+mn-ea"/>
              </a:rPr>
              <a:t>Native SQL </a:t>
            </a:r>
            <a:r>
              <a:rPr lang="zh-CN" altLang="en-US" sz="2400" dirty="0" smtClean="0">
                <a:solidFill>
                  <a:schemeClr val="tx1"/>
                </a:solidFill>
                <a:latin typeface="+mn-ea"/>
              </a:rPr>
              <a:t>语句与解析查询结果等。所以后来</a:t>
            </a:r>
            <a:r>
              <a:rPr lang="en-US" altLang="zh-CN" sz="2400" dirty="0" smtClean="0">
                <a:solidFill>
                  <a:schemeClr val="tx1"/>
                </a:solidFill>
                <a:latin typeface="+mn-ea"/>
              </a:rPr>
              <a:t>Android</a:t>
            </a:r>
            <a:r>
              <a:rPr lang="zh-CN" altLang="en-US" sz="2400" dirty="0" smtClean="0">
                <a:solidFill>
                  <a:schemeClr val="tx1"/>
                </a:solidFill>
                <a:latin typeface="+mn-ea"/>
              </a:rPr>
              <a:t>的</a:t>
            </a:r>
            <a:r>
              <a:rPr lang="en-US" altLang="zh-CN" sz="2400" dirty="0" smtClean="0">
                <a:solidFill>
                  <a:schemeClr val="tx1"/>
                </a:solidFill>
                <a:latin typeface="+mn-ea"/>
              </a:rPr>
              <a:t>ORM</a:t>
            </a:r>
            <a:r>
              <a:rPr lang="zh-CN" altLang="en-US" sz="2400" dirty="0" smtClean="0">
                <a:solidFill>
                  <a:schemeClr val="tx1"/>
                </a:solidFill>
                <a:latin typeface="+mn-ea"/>
              </a:rPr>
              <a:t>框架就诞生了。</a:t>
            </a:r>
            <a:endParaRPr lang="en-US" altLang="zh-CN" sz="2400" dirty="0" smtClean="0">
              <a:solidFill>
                <a:schemeClr val="tx1"/>
              </a:solidFill>
              <a:latin typeface="+mn-ea"/>
            </a:endParaRPr>
          </a:p>
          <a:p>
            <a:endParaRPr lang="en-US" altLang="zh-CN" sz="2400" dirty="0" smtClean="0">
              <a:solidFill>
                <a:schemeClr val="tx1"/>
              </a:solidFill>
              <a:latin typeface="+mn-ea"/>
            </a:endParaRPr>
          </a:p>
          <a:p>
            <a:r>
              <a:rPr lang="zh-CN" altLang="en-US" sz="2400" dirty="0" smtClean="0">
                <a:solidFill>
                  <a:schemeClr val="tx1"/>
                </a:solidFill>
                <a:latin typeface="+mn-ea"/>
              </a:rPr>
              <a:t>目前</a:t>
            </a:r>
            <a:r>
              <a:rPr lang="en-US" altLang="zh-CN" sz="2400" dirty="0" smtClean="0">
                <a:solidFill>
                  <a:schemeClr val="tx1"/>
                </a:solidFill>
                <a:latin typeface="+mn-ea"/>
              </a:rPr>
              <a:t>Android</a:t>
            </a:r>
            <a:r>
              <a:rPr lang="zh-CN" altLang="en-US" sz="2400" dirty="0" smtClean="0">
                <a:solidFill>
                  <a:schemeClr val="tx1"/>
                </a:solidFill>
                <a:latin typeface="+mn-ea"/>
              </a:rPr>
              <a:t>流行的框架</a:t>
            </a:r>
            <a:r>
              <a:rPr lang="en-US" altLang="zh-CN" sz="2400" dirty="0" smtClean="0">
                <a:solidFill>
                  <a:schemeClr val="tx1"/>
                </a:solidFill>
                <a:latin typeface="+mn-ea"/>
              </a:rPr>
              <a:t>ORM</a:t>
            </a:r>
            <a:r>
              <a:rPr lang="zh-CN" altLang="en-US" sz="2400" dirty="0" smtClean="0">
                <a:solidFill>
                  <a:schemeClr val="tx1"/>
                </a:solidFill>
                <a:latin typeface="+mn-ea"/>
              </a:rPr>
              <a:t>框架</a:t>
            </a:r>
            <a:r>
              <a:rPr lang="en-US" altLang="zh-CN" sz="2400" dirty="0" smtClean="0">
                <a:solidFill>
                  <a:schemeClr val="tx1"/>
                </a:solidFill>
                <a:latin typeface="+mn-ea"/>
              </a:rPr>
              <a:t>GreenDao</a:t>
            </a:r>
            <a:r>
              <a:rPr lang="zh-CN" altLang="en-US" sz="2400" dirty="0" smtClean="0">
                <a:solidFill>
                  <a:schemeClr val="tx1"/>
                </a:solidFill>
                <a:latin typeface="+mn-ea"/>
              </a:rPr>
              <a:t>（性能上）。</a:t>
            </a:r>
            <a:endParaRPr lang="en-US" altLang="zh-CN" sz="2400" dirty="0" smtClean="0">
              <a:solidFill>
                <a:schemeClr val="tx1"/>
              </a:solidFill>
              <a:latin typeface="+mn-ea"/>
            </a:endParaRPr>
          </a:p>
          <a:p>
            <a:r>
              <a:rPr lang="zh-CN" altLang="en-US" sz="2400" dirty="0" smtClean="0">
                <a:solidFill>
                  <a:schemeClr val="tx1"/>
                </a:solidFill>
                <a:latin typeface="+mn-ea"/>
              </a:rPr>
              <a:t> </a:t>
            </a:r>
            <a:endParaRPr lang="en-US" altLang="zh-CN" sz="2400" dirty="0" smtClean="0">
              <a:solidFill>
                <a:schemeClr val="tx1"/>
              </a:solidFill>
              <a:latin typeface="+mn-ea"/>
            </a:endParaRPr>
          </a:p>
          <a:p>
            <a:r>
              <a:rPr lang="en-US" altLang="zh-CN" sz="2400" dirty="0" smtClean="0">
                <a:solidFill>
                  <a:schemeClr val="tx1"/>
                </a:solidFill>
                <a:latin typeface="+mn-ea"/>
              </a:rPr>
              <a:t>ORM</a:t>
            </a:r>
            <a:r>
              <a:rPr lang="zh-CN" altLang="en-US" sz="2400" dirty="0" smtClean="0">
                <a:solidFill>
                  <a:schemeClr val="tx1"/>
                </a:solidFill>
                <a:latin typeface="+mn-ea"/>
              </a:rPr>
              <a:t>：对象关系映射（</a:t>
            </a:r>
            <a:r>
              <a:rPr lang="en-US" altLang="zh-CN" sz="2400" dirty="0" smtClean="0">
                <a:solidFill>
                  <a:schemeClr val="tx1"/>
                </a:solidFill>
                <a:latin typeface="+mn-ea"/>
              </a:rPr>
              <a:t>Object  Relational Mapping</a:t>
            </a:r>
            <a:r>
              <a:rPr lang="zh-CN" altLang="en-US" sz="2400" dirty="0" smtClean="0">
                <a:solidFill>
                  <a:schemeClr val="tx1"/>
                </a:solidFill>
                <a:latin typeface="+mn-ea"/>
              </a:rPr>
              <a:t>，简称</a:t>
            </a:r>
            <a:r>
              <a:rPr lang="en-US" altLang="zh-CN" sz="2400" dirty="0" smtClean="0">
                <a:solidFill>
                  <a:schemeClr val="tx1"/>
                </a:solidFill>
                <a:latin typeface="+mn-ea"/>
              </a:rPr>
              <a:t>ORM</a:t>
            </a:r>
            <a:r>
              <a:rPr lang="zh-CN" altLang="en-US" sz="2400" dirty="0" smtClean="0">
                <a:solidFill>
                  <a:schemeClr val="tx1"/>
                </a:solidFill>
                <a:latin typeface="+mn-ea"/>
              </a:rPr>
              <a:t>，或</a:t>
            </a:r>
            <a:r>
              <a:rPr lang="en-US" altLang="zh-CN" sz="2400" dirty="0" smtClean="0">
                <a:solidFill>
                  <a:schemeClr val="tx1"/>
                </a:solidFill>
                <a:latin typeface="+mn-ea"/>
              </a:rPr>
              <a:t>O/RM</a:t>
            </a:r>
            <a:r>
              <a:rPr lang="zh-CN" altLang="en-US" sz="2400" dirty="0" smtClean="0">
                <a:solidFill>
                  <a:schemeClr val="tx1"/>
                </a:solidFill>
                <a:latin typeface="+mn-ea"/>
              </a:rPr>
              <a:t>，</a:t>
            </a:r>
            <a:r>
              <a:rPr lang="en-US" altLang="zh-CN" sz="2400" dirty="0" smtClean="0">
                <a:solidFill>
                  <a:schemeClr val="tx1"/>
                </a:solidFill>
                <a:latin typeface="+mn-ea"/>
              </a:rPr>
              <a:t>O/R mapping</a:t>
            </a:r>
            <a:r>
              <a:rPr lang="zh-CN" altLang="en-US" sz="2400" dirty="0" smtClean="0">
                <a:solidFill>
                  <a:schemeClr val="tx1"/>
                </a:solidFill>
                <a:latin typeface="+mn-ea"/>
              </a:rPr>
              <a:t>）。</a:t>
            </a:r>
            <a:endParaRPr lang="en-US" altLang="zh-CN" sz="2400" dirty="0" smtClean="0">
              <a:solidFill>
                <a:schemeClr val="tx1"/>
              </a:solidFill>
              <a:latin typeface="+mn-ea"/>
            </a:endParaRPr>
          </a:p>
          <a:p>
            <a:r>
              <a:rPr lang="zh-CN" altLang="en-US" sz="2400" dirty="0" smtClean="0">
                <a:solidFill>
                  <a:schemeClr val="tx1"/>
                </a:solidFill>
                <a:latin typeface="+mn-ea"/>
              </a:rPr>
              <a:t>即对象关系映射。</a:t>
            </a:r>
            <a:endParaRPr lang="en-US" altLang="zh-CN" sz="2400" dirty="0" smtClean="0">
              <a:solidFill>
                <a:schemeClr val="tx1"/>
              </a:solidFill>
              <a:latin typeface="+mn-ea"/>
            </a:endParaRPr>
          </a:p>
          <a:p>
            <a:r>
              <a:rPr lang="zh-CN" altLang="en-US" sz="2400" dirty="0" smtClean="0">
                <a:solidFill>
                  <a:schemeClr val="tx1"/>
                </a:solidFill>
                <a:latin typeface="+mn-ea"/>
              </a:rPr>
              <a:t>实现的思想是：将关系数据库中表的数据映射成为对象，以对象的形式展现，这样开发人员就可以把对数据库的操作转化为这些对象的操作。因此它的目的是方便开发人员以面向对象的思想来实现对数据库的操作。</a:t>
            </a:r>
            <a:endParaRPr lang="en-US" altLang="zh-CN" sz="2400" dirty="0" smtClean="0">
              <a:solidFill>
                <a:schemeClr val="tx1"/>
              </a:solidFill>
              <a:latin typeface="+mn-ea"/>
            </a:endParaRPr>
          </a:p>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endParaRPr lang="zh-CN" altLang="en-US" dirty="0">
              <a:solidFill>
                <a:schemeClr val="tx1"/>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836712"/>
            <a:ext cx="8892480" cy="5256584"/>
          </a:xfrm>
        </p:spPr>
        <p:txBody>
          <a:bodyPr>
            <a:normAutofit/>
          </a:bodyPr>
          <a:lstStyle/>
          <a:p>
            <a:r>
              <a:rPr lang="en-US" altLang="zh-CN" dirty="0" smtClean="0">
                <a:solidFill>
                  <a:schemeClr val="tx1"/>
                </a:solidFill>
                <a:latin typeface="+mn-ea"/>
              </a:rPr>
              <a:t>GreenDao</a:t>
            </a:r>
            <a:r>
              <a:rPr lang="zh-CN" altLang="en-US" dirty="0" smtClean="0">
                <a:solidFill>
                  <a:schemeClr val="tx1"/>
                </a:solidFill>
                <a:latin typeface="+mn-ea"/>
              </a:rPr>
              <a:t>官网：</a:t>
            </a:r>
            <a:r>
              <a:rPr lang="en-US" altLang="zh-CN" dirty="0" smtClean="0">
                <a:solidFill>
                  <a:schemeClr val="tx1"/>
                </a:solidFill>
                <a:latin typeface="+mn-ea"/>
                <a:hlinkClick r:id="rId2"/>
              </a:rPr>
              <a:t>http://greendao-orm.com/</a:t>
            </a:r>
            <a:endParaRPr lang="en-US" altLang="zh-CN" dirty="0" smtClean="0">
              <a:solidFill>
                <a:schemeClr val="tx1"/>
              </a:solidFill>
              <a:latin typeface="+mn-ea"/>
            </a:endParaRPr>
          </a:p>
          <a:p>
            <a:r>
              <a:rPr lang="zh-CN" altLang="en-US" dirty="0" smtClean="0">
                <a:solidFill>
                  <a:schemeClr val="tx1"/>
                </a:solidFill>
                <a:latin typeface="+mn-ea"/>
              </a:rPr>
              <a:t>项目下载地址：</a:t>
            </a:r>
            <a:r>
              <a:rPr lang="en-US" altLang="zh-CN" dirty="0" smtClean="0">
                <a:solidFill>
                  <a:schemeClr val="tx1"/>
                </a:solidFill>
                <a:latin typeface="+mn-ea"/>
                <a:hlinkClick r:id="rId3"/>
              </a:rPr>
              <a:t>https://github.com/greenrobot/greenDAO</a:t>
            </a:r>
            <a:endParaRPr lang="en-US" altLang="zh-CN" dirty="0" smtClean="0">
              <a:solidFill>
                <a:schemeClr val="tx1"/>
              </a:solidFill>
              <a:latin typeface="+mn-ea"/>
            </a:endParaRPr>
          </a:p>
          <a:p>
            <a:r>
              <a:rPr lang="en-US" altLang="zh-CN" dirty="0" smtClean="0">
                <a:solidFill>
                  <a:schemeClr val="tx1"/>
                </a:solidFill>
                <a:latin typeface="+mn-ea"/>
              </a:rPr>
              <a:t>API</a:t>
            </a:r>
            <a:r>
              <a:rPr lang="zh-CN" altLang="en-US" dirty="0" smtClean="0">
                <a:solidFill>
                  <a:schemeClr val="tx1"/>
                </a:solidFill>
                <a:latin typeface="+mn-ea"/>
              </a:rPr>
              <a:t>地址：</a:t>
            </a:r>
            <a:r>
              <a:rPr lang="en-US" altLang="zh-CN" dirty="0" smtClean="0">
                <a:solidFill>
                  <a:schemeClr val="tx1"/>
                </a:solidFill>
                <a:latin typeface="+mn-ea"/>
                <a:hlinkClick r:id="rId4"/>
              </a:rPr>
              <a:t>http://greenrobot.org/files/greendao/javadoc/2.1/</a:t>
            </a:r>
            <a:endParaRPr lang="en-US" altLang="zh-CN" dirty="0" smtClean="0">
              <a:solidFill>
                <a:schemeClr val="tx1"/>
              </a:solidFill>
              <a:latin typeface="+mn-ea"/>
            </a:endParaRPr>
          </a:p>
          <a:p>
            <a:r>
              <a:rPr lang="en-US" altLang="zh-CN" dirty="0" smtClean="0">
                <a:solidFill>
                  <a:schemeClr val="tx1"/>
                </a:solidFill>
                <a:latin typeface="+mn-ea"/>
              </a:rPr>
              <a:t>Generator API</a:t>
            </a:r>
            <a:r>
              <a:rPr lang="zh-CN" altLang="en-US" dirty="0" smtClean="0">
                <a:solidFill>
                  <a:schemeClr val="tx1"/>
                </a:solidFill>
                <a:latin typeface="+mn-ea"/>
              </a:rPr>
              <a:t>地址：</a:t>
            </a:r>
            <a:r>
              <a:rPr lang="en-US" altLang="zh-CN" dirty="0" smtClean="0">
                <a:solidFill>
                  <a:schemeClr val="tx1"/>
                </a:solidFill>
                <a:latin typeface="+mn-ea"/>
                <a:hlinkClick r:id="rId5"/>
              </a:rPr>
              <a:t>http://greenrobot.org/files/greendao/javadoc/generator-2.1/</a:t>
            </a:r>
            <a:endParaRPr lang="en-US" altLang="zh-CN" dirty="0" smtClean="0">
              <a:solidFill>
                <a:schemeClr val="tx1"/>
              </a:solidFill>
              <a:latin typeface="+mn-ea"/>
            </a:endParaRPr>
          </a:p>
          <a:p>
            <a:endParaRPr lang="en-US" altLang="zh-CN" dirty="0" smtClean="0">
              <a:solidFill>
                <a:schemeClr val="tx1"/>
              </a:solidFill>
              <a:latin typeface="+mn-ea"/>
            </a:endParaRPr>
          </a:p>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836712"/>
            <a:ext cx="8460432" cy="5328592"/>
          </a:xfrm>
        </p:spPr>
        <p:txBody>
          <a:bodyPr>
            <a:normAutofit/>
          </a:bodyPr>
          <a:lstStyle/>
          <a:p>
            <a:r>
              <a:rPr lang="zh-CN" altLang="en-US" dirty="0" smtClean="0">
                <a:solidFill>
                  <a:schemeClr val="tx1"/>
                </a:solidFill>
                <a:latin typeface="+mn-ea"/>
              </a:rPr>
              <a:t>关于</a:t>
            </a:r>
            <a:r>
              <a:rPr lang="en-US" altLang="zh-CN" dirty="0" smtClean="0">
                <a:solidFill>
                  <a:schemeClr val="tx1"/>
                </a:solidFill>
                <a:latin typeface="+mn-ea"/>
              </a:rPr>
              <a:t>greenDAO</a:t>
            </a:r>
            <a:r>
              <a:rPr lang="zh-CN" altLang="en-US" dirty="0" smtClean="0">
                <a:solidFill>
                  <a:schemeClr val="tx1"/>
                </a:solidFill>
                <a:latin typeface="+mn-ea"/>
              </a:rPr>
              <a:t>的描述：</a:t>
            </a:r>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r>
              <a:rPr lang="zh-CN" altLang="en-US" sz="2000" dirty="0" smtClean="0">
                <a:solidFill>
                  <a:schemeClr val="tx1"/>
                </a:solidFill>
                <a:latin typeface="+mn-ea"/>
              </a:rPr>
              <a:t>简单的说：</a:t>
            </a:r>
            <a:r>
              <a:rPr lang="en-US" altLang="zh-CN" sz="2000" dirty="0" smtClean="0">
                <a:solidFill>
                  <a:schemeClr val="tx1"/>
                </a:solidFill>
                <a:latin typeface="+mn-ea"/>
              </a:rPr>
              <a:t>greenDAO</a:t>
            </a:r>
            <a:r>
              <a:rPr lang="zh-CN" altLang="en-US" sz="2000" dirty="0" smtClean="0">
                <a:solidFill>
                  <a:schemeClr val="tx1"/>
                </a:solidFill>
                <a:latin typeface="+mn-ea"/>
              </a:rPr>
              <a:t>是一个将对象映射到</a:t>
            </a:r>
            <a:r>
              <a:rPr lang="en-US" altLang="zh-CN" sz="2000" dirty="0" err="1" smtClean="0">
                <a:solidFill>
                  <a:schemeClr val="tx1"/>
                </a:solidFill>
                <a:latin typeface="+mn-ea"/>
              </a:rPr>
              <a:t>SQLite</a:t>
            </a:r>
            <a:r>
              <a:rPr lang="en-US" altLang="zh-CN" sz="2000" dirty="0" smtClean="0">
                <a:solidFill>
                  <a:schemeClr val="tx1"/>
                </a:solidFill>
                <a:latin typeface="+mn-ea"/>
              </a:rPr>
              <a:t> </a:t>
            </a:r>
            <a:r>
              <a:rPr lang="zh-CN" altLang="en-US" sz="2000" dirty="0" smtClean="0">
                <a:solidFill>
                  <a:schemeClr val="tx1"/>
                </a:solidFill>
                <a:latin typeface="+mn-ea"/>
              </a:rPr>
              <a:t>数据库中的轻量且快速的</a:t>
            </a:r>
            <a:r>
              <a:rPr lang="en-US" altLang="zh-CN" sz="2000" dirty="0" smtClean="0">
                <a:solidFill>
                  <a:schemeClr val="tx1"/>
                </a:solidFill>
                <a:latin typeface="+mn-ea"/>
              </a:rPr>
              <a:t>ORM</a:t>
            </a:r>
            <a:r>
              <a:rPr lang="zh-CN" altLang="en-US" sz="2000" dirty="0" smtClean="0">
                <a:solidFill>
                  <a:schemeClr val="tx1"/>
                </a:solidFill>
                <a:latin typeface="+mn-ea"/>
              </a:rPr>
              <a:t>解决方案。</a:t>
            </a:r>
            <a:endParaRPr lang="en-US" altLang="zh-CN" sz="2000" dirty="0" smtClean="0">
              <a:solidFill>
                <a:schemeClr val="tx1"/>
              </a:solidFill>
              <a:latin typeface="+mn-ea"/>
            </a:endParaRPr>
          </a:p>
          <a:p>
            <a:r>
              <a:rPr lang="en-US" altLang="zh-CN" sz="2000" dirty="0" smtClean="0">
                <a:solidFill>
                  <a:schemeClr val="tx1"/>
                </a:solidFill>
                <a:latin typeface="+mn-ea"/>
              </a:rPr>
              <a:t>greenDAO</a:t>
            </a:r>
            <a:r>
              <a:rPr lang="zh-CN" altLang="en-US" sz="2000" dirty="0" smtClean="0">
                <a:solidFill>
                  <a:schemeClr val="tx1"/>
                </a:solidFill>
                <a:latin typeface="+mn-ea"/>
              </a:rPr>
              <a:t>优点：内存开销小、简易的</a:t>
            </a:r>
            <a:r>
              <a:rPr lang="en-US" altLang="zh-CN" sz="2000" dirty="0" smtClean="0">
                <a:solidFill>
                  <a:schemeClr val="tx1"/>
                </a:solidFill>
                <a:latin typeface="+mn-ea"/>
              </a:rPr>
              <a:t>API</a:t>
            </a:r>
            <a:r>
              <a:rPr lang="zh-CN" altLang="en-US" sz="2000" dirty="0" smtClean="0">
                <a:solidFill>
                  <a:schemeClr val="tx1"/>
                </a:solidFill>
                <a:latin typeface="+mn-ea"/>
              </a:rPr>
              <a:t>、性能高度优化等。</a:t>
            </a:r>
            <a:endParaRPr lang="en-US" altLang="zh-CN" sz="2000" dirty="0" smtClean="0">
              <a:solidFill>
                <a:schemeClr val="tx1"/>
              </a:solidFill>
              <a:latin typeface="+mn-ea"/>
            </a:endParaRPr>
          </a:p>
          <a:p>
            <a:r>
              <a:rPr lang="zh-CN" altLang="en-US" sz="2000" dirty="0" smtClean="0">
                <a:solidFill>
                  <a:schemeClr val="tx1"/>
                </a:solidFill>
                <a:latin typeface="+mn-ea"/>
              </a:rPr>
              <a:t>操作灵活：支持</a:t>
            </a:r>
            <a:r>
              <a:rPr lang="en-US" altLang="zh-CN" sz="2000" dirty="0" smtClean="0">
                <a:solidFill>
                  <a:schemeClr val="tx1"/>
                </a:solidFill>
                <a:latin typeface="+mn-ea"/>
              </a:rPr>
              <a:t>get</a:t>
            </a:r>
            <a:r>
              <a:rPr lang="zh-CN" altLang="en-US" sz="2000" dirty="0" smtClean="0">
                <a:solidFill>
                  <a:schemeClr val="tx1"/>
                </a:solidFill>
                <a:latin typeface="+mn-ea"/>
              </a:rPr>
              <a:t>、</a:t>
            </a:r>
            <a:r>
              <a:rPr lang="en-US" altLang="zh-CN" sz="2000" dirty="0" smtClean="0">
                <a:solidFill>
                  <a:schemeClr val="tx1"/>
                </a:solidFill>
                <a:latin typeface="+mn-ea"/>
              </a:rPr>
              <a:t>update</a:t>
            </a:r>
            <a:r>
              <a:rPr lang="zh-CN" altLang="en-US" sz="2000" dirty="0" smtClean="0">
                <a:solidFill>
                  <a:schemeClr val="tx1"/>
                </a:solidFill>
                <a:latin typeface="+mn-ea"/>
              </a:rPr>
              <a:t>、</a:t>
            </a:r>
            <a:r>
              <a:rPr lang="en-US" altLang="zh-CN" sz="2000" dirty="0" smtClean="0">
                <a:solidFill>
                  <a:schemeClr val="tx1"/>
                </a:solidFill>
                <a:latin typeface="+mn-ea"/>
              </a:rPr>
              <a:t>delete</a:t>
            </a:r>
            <a:r>
              <a:rPr lang="zh-CN" altLang="en-US" sz="2000" dirty="0" smtClean="0">
                <a:solidFill>
                  <a:schemeClr val="tx1"/>
                </a:solidFill>
                <a:latin typeface="+mn-ea"/>
              </a:rPr>
              <a:t>操作</a:t>
            </a:r>
            <a:endParaRPr lang="en-US" altLang="zh-CN" sz="2000" dirty="0" smtClean="0">
              <a:solidFill>
                <a:schemeClr val="tx1"/>
              </a:solidFill>
              <a:latin typeface="+mn-ea"/>
            </a:endParaRPr>
          </a:p>
          <a:p>
            <a:endParaRPr lang="en-US" altLang="zh-CN" sz="2000" dirty="0" smtClean="0">
              <a:solidFill>
                <a:schemeClr val="tx1"/>
              </a:solidFill>
              <a:latin typeface="+mn-ea"/>
            </a:endParaRPr>
          </a:p>
          <a:p>
            <a:endParaRPr lang="en-US" altLang="zh-CN" sz="2000"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en-US" altLang="zh-CN" dirty="0" smtClean="0">
              <a:solidFill>
                <a:schemeClr val="tx1"/>
              </a:solidFill>
              <a:latin typeface="+mn-ea"/>
            </a:endParaRPr>
          </a:p>
          <a:p>
            <a:endParaRPr lang="zh-CN" altLang="en-US" dirty="0">
              <a:solidFill>
                <a:schemeClr val="tx1"/>
              </a:solidFill>
              <a:latin typeface="+mn-ea"/>
            </a:endParaRPr>
          </a:p>
        </p:txBody>
      </p:sp>
      <p:pic>
        <p:nvPicPr>
          <p:cNvPr id="4099" name="Picture 3"/>
          <p:cNvPicPr>
            <a:picLocks noChangeAspect="1" noChangeArrowheads="1"/>
          </p:cNvPicPr>
          <p:nvPr/>
        </p:nvPicPr>
        <p:blipFill>
          <a:blip r:embed="rId3" cstate="print"/>
          <a:srcRect/>
          <a:stretch>
            <a:fillRect/>
          </a:stretch>
        </p:blipFill>
        <p:spPr bwMode="auto">
          <a:xfrm>
            <a:off x="467544" y="1412776"/>
            <a:ext cx="8020050"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en-US" altLang="zh-CN" dirty="0" err="1" smtClean="0">
                <a:solidFill>
                  <a:schemeClr val="tx1"/>
                </a:solidFill>
                <a:latin typeface="+mn-ea"/>
              </a:rPr>
              <a:t>greenDao</a:t>
            </a:r>
            <a:r>
              <a:rPr lang="zh-CN" altLang="en-US" dirty="0" smtClean="0">
                <a:solidFill>
                  <a:schemeClr val="tx1"/>
                </a:solidFill>
                <a:latin typeface="+mn-ea"/>
              </a:rPr>
              <a:t>的应用：</a:t>
            </a:r>
            <a:endParaRPr lang="zh-CN" altLang="en-US" dirty="0">
              <a:solidFill>
                <a:schemeClr val="tx1"/>
              </a:solidFill>
              <a:latin typeface="+mn-ea"/>
            </a:endParaRPr>
          </a:p>
        </p:txBody>
      </p:sp>
      <p:pic>
        <p:nvPicPr>
          <p:cNvPr id="2050" name="Picture 2"/>
          <p:cNvPicPr>
            <a:picLocks noChangeAspect="1" noChangeArrowheads="1"/>
          </p:cNvPicPr>
          <p:nvPr/>
        </p:nvPicPr>
        <p:blipFill>
          <a:blip r:embed="rId2" cstate="print"/>
          <a:srcRect/>
          <a:stretch>
            <a:fillRect/>
          </a:stretch>
        </p:blipFill>
        <p:spPr bwMode="auto">
          <a:xfrm>
            <a:off x="467544" y="1196752"/>
            <a:ext cx="8477250"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zh-CN" altLang="en-US" dirty="0" smtClean="0">
                <a:solidFill>
                  <a:schemeClr val="tx1"/>
                </a:solidFill>
                <a:latin typeface="+mn-ea"/>
              </a:rPr>
              <a:t>关于</a:t>
            </a:r>
            <a:r>
              <a:rPr lang="en-US" altLang="zh-CN" dirty="0" err="1" smtClean="0">
                <a:solidFill>
                  <a:schemeClr val="tx1"/>
                </a:solidFill>
                <a:latin typeface="+mn-ea"/>
              </a:rPr>
              <a:t>greenDAO</a:t>
            </a:r>
            <a:r>
              <a:rPr lang="zh-CN" altLang="en-US" dirty="0" smtClean="0">
                <a:solidFill>
                  <a:schemeClr val="tx1"/>
                </a:solidFill>
                <a:latin typeface="+mn-ea"/>
              </a:rPr>
              <a:t>的配置：</a:t>
            </a:r>
            <a:endParaRPr lang="en-US" altLang="zh-CN" dirty="0" smtClean="0">
              <a:solidFill>
                <a:schemeClr val="tx1"/>
              </a:solidFill>
              <a:latin typeface="+mn-ea"/>
            </a:endParaRPr>
          </a:p>
          <a:p>
            <a:r>
              <a:rPr lang="en-US" altLang="zh-CN" dirty="0" smtClean="0">
                <a:solidFill>
                  <a:schemeClr val="tx1"/>
                </a:solidFill>
              </a:rPr>
              <a:t> greenDAO3</a:t>
            </a:r>
            <a:r>
              <a:rPr lang="zh-CN" altLang="en-US" dirty="0" smtClean="0">
                <a:solidFill>
                  <a:schemeClr val="tx1"/>
                </a:solidFill>
              </a:rPr>
              <a:t>开始使用注解的方式定义实体类（</a:t>
            </a:r>
            <a:r>
              <a:rPr lang="en-US" altLang="zh-CN" dirty="0" smtClean="0">
                <a:solidFill>
                  <a:schemeClr val="tx1"/>
                </a:solidFill>
              </a:rPr>
              <a:t>entity</a:t>
            </a:r>
            <a:r>
              <a:rPr lang="zh-CN" altLang="en-US" dirty="0" smtClean="0">
                <a:solidFill>
                  <a:schemeClr val="tx1"/>
                </a:solidFill>
              </a:rPr>
              <a:t>），并且是通过安装</a:t>
            </a:r>
            <a:r>
              <a:rPr lang="en-US" altLang="zh-CN" dirty="0" err="1" smtClean="0">
                <a:solidFill>
                  <a:schemeClr val="tx1"/>
                </a:solidFill>
              </a:rPr>
              <a:t>gradle</a:t>
            </a:r>
            <a:r>
              <a:rPr lang="zh-CN" altLang="en-US" dirty="0" smtClean="0">
                <a:solidFill>
                  <a:schemeClr val="tx1"/>
                </a:solidFill>
              </a:rPr>
              <a:t>插件来生成代码。之前的版本则是通过建立一个独立的</a:t>
            </a:r>
            <a:r>
              <a:rPr lang="en-US" altLang="zh-CN" b="1" dirty="0" smtClean="0">
                <a:solidFill>
                  <a:schemeClr val="tx1"/>
                </a:solidFill>
                <a:hlinkClick r:id="rId3" tooltip="Java EE知识库"/>
              </a:rPr>
              <a:t>Java</a:t>
            </a:r>
            <a:r>
              <a:rPr lang="zh-CN" altLang="en-US" dirty="0" smtClean="0">
                <a:solidFill>
                  <a:schemeClr val="tx1"/>
                </a:solidFill>
              </a:rPr>
              <a:t>工程来存放生成的文件。</a:t>
            </a:r>
            <a:endParaRPr lang="en-US" altLang="zh-CN" dirty="0" smtClean="0">
              <a:solidFill>
                <a:schemeClr val="tx1"/>
              </a:solidFill>
            </a:endParaRPr>
          </a:p>
          <a:p>
            <a:r>
              <a:rPr lang="en-US" altLang="zh-CN" dirty="0" smtClean="0">
                <a:solidFill>
                  <a:schemeClr val="tx1"/>
                </a:solidFill>
              </a:rPr>
              <a:t>1</a:t>
            </a:r>
            <a:r>
              <a:rPr lang="zh-CN" altLang="en-US" dirty="0" smtClean="0">
                <a:solidFill>
                  <a:schemeClr val="tx1"/>
                </a:solidFill>
              </a:rPr>
              <a:t>、导入相关的包：</a:t>
            </a:r>
            <a:endParaRPr lang="en-US" altLang="zh-CN" dirty="0" smtClean="0">
              <a:solidFill>
                <a:schemeClr val="tx1"/>
              </a:solidFill>
            </a:endParaRPr>
          </a:p>
          <a:p>
            <a:r>
              <a:rPr lang="en-US" altLang="zh-CN" dirty="0" smtClean="0">
                <a:solidFill>
                  <a:schemeClr val="tx1"/>
                </a:solidFill>
              </a:rPr>
              <a:t>compile 'org.greenrobot:greendao:3.1.0'  </a:t>
            </a:r>
          </a:p>
          <a:p>
            <a:r>
              <a:rPr lang="en-US" altLang="zh-CN" dirty="0" smtClean="0">
                <a:solidFill>
                  <a:schemeClr val="tx1"/>
                </a:solidFill>
              </a:rPr>
              <a:t>compile 'org.greenrobot:greendao-generator:3.1.0'  </a:t>
            </a:r>
          </a:p>
          <a:p>
            <a:endParaRPr lang="en-US" altLang="zh-CN" dirty="0" smtClean="0">
              <a:solidFill>
                <a:schemeClr val="tx1"/>
              </a:solidFill>
            </a:endParaRPr>
          </a:p>
          <a:p>
            <a:endParaRPr lang="en-US" altLang="zh-CN" dirty="0" smtClean="0">
              <a:solidFill>
                <a:schemeClr val="tx1"/>
              </a:solidFill>
              <a:latin typeface="+mn-ea"/>
            </a:endParaRPr>
          </a:p>
          <a:p>
            <a:endParaRPr lang="zh-CN" altLang="en-US" dirty="0">
              <a:solidFill>
                <a:schemeClr val="tx1"/>
              </a:solidFill>
              <a:latin typeface="+mn-ea"/>
            </a:endParaRPr>
          </a:p>
        </p:txBody>
      </p:sp>
      <p:pic>
        <p:nvPicPr>
          <p:cNvPr id="1026" name="Picture 2"/>
          <p:cNvPicPr>
            <a:picLocks noChangeAspect="1" noChangeArrowheads="1"/>
          </p:cNvPicPr>
          <p:nvPr/>
        </p:nvPicPr>
        <p:blipFill>
          <a:blip r:embed="rId4" cstate="print"/>
          <a:srcRect/>
          <a:stretch>
            <a:fillRect/>
          </a:stretch>
        </p:blipFill>
        <p:spPr bwMode="auto">
          <a:xfrm>
            <a:off x="611560" y="4365104"/>
            <a:ext cx="7848872"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476672"/>
            <a:ext cx="8927976" cy="5688632"/>
          </a:xfrm>
        </p:spPr>
        <p:txBody>
          <a:bodyPr>
            <a:normAutofit fontScale="92500" lnSpcReduction="10000"/>
          </a:bodyPr>
          <a:lstStyle/>
          <a:p>
            <a:r>
              <a:rPr lang="en-US" altLang="zh-CN" dirty="0" smtClean="0">
                <a:solidFill>
                  <a:schemeClr val="tx1"/>
                </a:solidFill>
                <a:latin typeface="+mn-ea"/>
              </a:rPr>
              <a:t>2</a:t>
            </a:r>
            <a:r>
              <a:rPr lang="zh-CN" altLang="en-US" dirty="0" smtClean="0">
                <a:solidFill>
                  <a:schemeClr val="tx1"/>
                </a:solidFill>
                <a:latin typeface="+mn-ea"/>
              </a:rPr>
              <a:t>、</a:t>
            </a:r>
            <a:r>
              <a:rPr lang="zh-CN" altLang="en-US" b="1" dirty="0" smtClean="0">
                <a:solidFill>
                  <a:schemeClr val="tx1"/>
                </a:solidFill>
              </a:rPr>
              <a:t>配置</a:t>
            </a:r>
            <a:r>
              <a:rPr lang="en-US" altLang="zh-CN" b="1" dirty="0" err="1" smtClean="0">
                <a:solidFill>
                  <a:schemeClr val="tx1"/>
                </a:solidFill>
              </a:rPr>
              <a:t>gradle</a:t>
            </a:r>
            <a:endParaRPr lang="en-US" altLang="zh-CN" b="1" dirty="0" smtClean="0">
              <a:solidFill>
                <a:schemeClr val="tx1"/>
              </a:solidFill>
            </a:endParaRPr>
          </a:p>
          <a:p>
            <a:r>
              <a:rPr lang="en-US" altLang="zh-CN" b="1" dirty="0" smtClean="0">
                <a:solidFill>
                  <a:schemeClr val="tx1"/>
                </a:solidFill>
                <a:latin typeface="+mn-ea"/>
              </a:rPr>
              <a:t>     </a:t>
            </a:r>
            <a:r>
              <a:rPr lang="en-US" altLang="zh-CN" dirty="0" smtClean="0">
                <a:solidFill>
                  <a:schemeClr val="tx1"/>
                </a:solidFill>
              </a:rPr>
              <a:t>apply </a:t>
            </a:r>
            <a:r>
              <a:rPr lang="en-US" altLang="zh-CN" dirty="0" err="1" smtClean="0">
                <a:solidFill>
                  <a:schemeClr val="tx1"/>
                </a:solidFill>
              </a:rPr>
              <a:t>plugin</a:t>
            </a:r>
            <a:r>
              <a:rPr lang="en-US" altLang="zh-CN" dirty="0" smtClean="0">
                <a:solidFill>
                  <a:schemeClr val="tx1"/>
                </a:solidFill>
              </a:rPr>
              <a:t>: '</a:t>
            </a:r>
            <a:r>
              <a:rPr lang="en-US" altLang="zh-CN" dirty="0" err="1" smtClean="0">
                <a:solidFill>
                  <a:schemeClr val="tx1"/>
                </a:solidFill>
              </a:rPr>
              <a:t>org.greenrobot.greendao</a:t>
            </a:r>
            <a:r>
              <a:rPr lang="en-US" altLang="zh-CN" dirty="0" smtClean="0">
                <a:solidFill>
                  <a:schemeClr val="tx1"/>
                </a:solidFill>
              </a:rPr>
              <a:t>' </a:t>
            </a:r>
          </a:p>
          <a:p>
            <a:r>
              <a:rPr lang="en-US" altLang="zh-CN" dirty="0" smtClean="0">
                <a:solidFill>
                  <a:schemeClr val="tx1"/>
                </a:solidFill>
                <a:latin typeface="+mn-ea"/>
              </a:rPr>
              <a:t>     </a:t>
            </a:r>
            <a:r>
              <a:rPr lang="en-US" altLang="zh-CN" dirty="0" err="1" smtClean="0">
                <a:solidFill>
                  <a:schemeClr val="tx1"/>
                </a:solidFill>
              </a:rPr>
              <a:t>buildscript</a:t>
            </a:r>
            <a:r>
              <a:rPr lang="en-US" altLang="zh-CN" dirty="0" smtClean="0">
                <a:solidFill>
                  <a:schemeClr val="tx1"/>
                </a:solidFill>
              </a:rPr>
              <a:t> {</a:t>
            </a:r>
            <a:br>
              <a:rPr lang="en-US" altLang="zh-CN" dirty="0" smtClean="0">
                <a:solidFill>
                  <a:schemeClr val="tx1"/>
                </a:solidFill>
              </a:rPr>
            </a:br>
            <a:r>
              <a:rPr lang="en-US" altLang="zh-CN" dirty="0" smtClean="0">
                <a:solidFill>
                  <a:schemeClr val="tx1"/>
                </a:solidFill>
              </a:rPr>
              <a:t>    repositories {</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mavenCentral</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br>
              <a:rPr lang="en-US" altLang="zh-CN" dirty="0" smtClean="0">
                <a:solidFill>
                  <a:schemeClr val="tx1"/>
                </a:solidFill>
              </a:rPr>
            </a:br>
            <a:r>
              <a:rPr lang="en-US" altLang="zh-CN" dirty="0" smtClean="0">
                <a:solidFill>
                  <a:schemeClr val="tx1"/>
                </a:solidFill>
              </a:rPr>
              <a:t>    dependencies {</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classpath</a:t>
            </a:r>
            <a:r>
              <a:rPr lang="en-US" altLang="zh-CN" dirty="0" smtClean="0">
                <a:solidFill>
                  <a:schemeClr val="tx1"/>
                </a:solidFill>
              </a:rPr>
              <a:t> </a:t>
            </a:r>
            <a:r>
              <a:rPr lang="en-US" altLang="zh-CN" dirty="0" smtClean="0">
                <a:solidFill>
                  <a:schemeClr val="tx1"/>
                </a:solidFill>
              </a:rPr>
              <a:t>'org.greenrobot:greendao-gradle-plugin:3.1.0</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br>
              <a:rPr lang="en-US" altLang="zh-CN" dirty="0" smtClean="0">
                <a:solidFill>
                  <a:schemeClr val="tx1"/>
                </a:solidFill>
              </a:rPr>
            </a:br>
            <a:r>
              <a:rPr lang="en-US" altLang="zh-CN" dirty="0" smtClean="0">
                <a:solidFill>
                  <a:schemeClr val="tx1"/>
                </a:solidFill>
              </a:rPr>
              <a:t>}</a:t>
            </a:r>
            <a:br>
              <a:rPr lang="en-US" altLang="zh-CN" dirty="0" smtClean="0">
                <a:solidFill>
                  <a:schemeClr val="tx1"/>
                </a:solidFill>
              </a:rPr>
            </a:br>
            <a:r>
              <a:rPr lang="en-US" altLang="zh-CN" dirty="0" err="1" smtClean="0">
                <a:solidFill>
                  <a:schemeClr val="tx1"/>
                </a:solidFill>
              </a:rPr>
              <a:t>greendao</a:t>
            </a:r>
            <a:r>
              <a:rPr lang="en-US" altLang="zh-CN" dirty="0" smtClean="0">
                <a:solidFill>
                  <a:schemeClr val="tx1"/>
                </a:solidFill>
              </a:rPr>
              <a:t> {</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schemaVersion</a:t>
            </a:r>
            <a:r>
              <a:rPr lang="en-US" altLang="zh-CN" dirty="0" smtClean="0">
                <a:solidFill>
                  <a:schemeClr val="tx1"/>
                </a:solidFill>
              </a:rPr>
              <a:t> 1</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daoPackage</a:t>
            </a:r>
            <a:r>
              <a:rPr lang="en-US" altLang="zh-CN" dirty="0" smtClean="0">
                <a:solidFill>
                  <a:schemeClr val="tx1"/>
                </a:solidFill>
              </a:rPr>
              <a:t> '</a:t>
            </a:r>
            <a:r>
              <a:rPr lang="en-US" altLang="zh-CN" dirty="0" err="1" smtClean="0">
                <a:solidFill>
                  <a:schemeClr val="tx1"/>
                </a:solidFill>
              </a:rPr>
              <a:t>com.example.greendao.dao</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targetGenDir</a:t>
            </a:r>
            <a:r>
              <a:rPr lang="en-US" altLang="zh-CN" dirty="0" smtClean="0">
                <a:solidFill>
                  <a:schemeClr val="tx1"/>
                </a:solidFill>
              </a:rPr>
              <a:t> '</a:t>
            </a:r>
            <a:r>
              <a:rPr lang="en-US" altLang="zh-CN" dirty="0" err="1" smtClean="0">
                <a:solidFill>
                  <a:schemeClr val="tx1"/>
                </a:solidFill>
              </a:rPr>
              <a:t>src</a:t>
            </a:r>
            <a:r>
              <a:rPr lang="en-US" altLang="zh-CN" dirty="0" smtClean="0">
                <a:solidFill>
                  <a:schemeClr val="tx1"/>
                </a:solidFill>
              </a:rPr>
              <a:t>/main/java'</a:t>
            </a:r>
            <a:br>
              <a:rPr lang="en-US" altLang="zh-CN" dirty="0" smtClean="0">
                <a:solidFill>
                  <a:schemeClr val="tx1"/>
                </a:solidFill>
              </a:rPr>
            </a:br>
            <a:r>
              <a:rPr lang="en-US" altLang="zh-CN" dirty="0" smtClean="0">
                <a:solidFill>
                  <a:schemeClr val="tx1"/>
                </a:solidFill>
              </a:rPr>
              <a:t>}</a:t>
            </a:r>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a:bodyPr>
          <a:lstStyle/>
          <a:p>
            <a:r>
              <a:rPr lang="en-US" altLang="zh-CN" dirty="0" smtClean="0">
                <a:solidFill>
                  <a:schemeClr val="tx1"/>
                </a:solidFill>
                <a:latin typeface="+mn-ea"/>
              </a:rPr>
              <a:t>2</a:t>
            </a:r>
            <a:r>
              <a:rPr lang="zh-CN" altLang="en-US" dirty="0" smtClean="0">
                <a:solidFill>
                  <a:schemeClr val="tx1"/>
                </a:solidFill>
                <a:latin typeface="+mn-ea"/>
              </a:rPr>
              <a:t>、配置</a:t>
            </a:r>
            <a:r>
              <a:rPr lang="en-US" altLang="zh-CN" dirty="0" err="1" smtClean="0">
                <a:solidFill>
                  <a:schemeClr val="tx1"/>
                </a:solidFill>
                <a:latin typeface="+mn-ea"/>
              </a:rPr>
              <a:t>Gradle</a:t>
            </a:r>
            <a:endParaRPr lang="en-US" altLang="zh-CN" dirty="0" smtClean="0">
              <a:solidFill>
                <a:schemeClr val="tx1"/>
              </a:solidFill>
              <a:latin typeface="+mn-ea"/>
            </a:endParaRPr>
          </a:p>
          <a:p>
            <a:endParaRPr lang="zh-CN" altLang="en-US" dirty="0">
              <a:solidFill>
                <a:schemeClr val="tx1"/>
              </a:solidFill>
              <a:latin typeface="+mn-ea"/>
            </a:endParaRPr>
          </a:p>
        </p:txBody>
      </p:sp>
      <p:pic>
        <p:nvPicPr>
          <p:cNvPr id="3074" name="Picture 2"/>
          <p:cNvPicPr>
            <a:picLocks noChangeAspect="1" noChangeArrowheads="1"/>
          </p:cNvPicPr>
          <p:nvPr/>
        </p:nvPicPr>
        <p:blipFill>
          <a:blip r:embed="rId2" cstate="print"/>
          <a:srcRect/>
          <a:stretch>
            <a:fillRect/>
          </a:stretch>
        </p:blipFill>
        <p:spPr bwMode="auto">
          <a:xfrm>
            <a:off x="539552" y="1628800"/>
            <a:ext cx="8196584"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60432" cy="5688632"/>
          </a:xfrm>
        </p:spPr>
        <p:txBody>
          <a:bodyPr>
            <a:normAutofit lnSpcReduction="10000"/>
          </a:bodyPr>
          <a:lstStyle/>
          <a:p>
            <a:r>
              <a:rPr lang="en-US" altLang="zh-CN" dirty="0" smtClean="0">
                <a:solidFill>
                  <a:schemeClr val="tx1"/>
                </a:solidFill>
                <a:latin typeface="+mn-ea"/>
              </a:rPr>
              <a:t>2</a:t>
            </a:r>
            <a:r>
              <a:rPr lang="zh-CN" altLang="en-US" dirty="0" smtClean="0">
                <a:solidFill>
                  <a:schemeClr val="tx1"/>
                </a:solidFill>
                <a:latin typeface="+mn-ea"/>
              </a:rPr>
              <a:t>、配置</a:t>
            </a:r>
            <a:r>
              <a:rPr lang="en-US" altLang="zh-CN" dirty="0" err="1" smtClean="0">
                <a:solidFill>
                  <a:schemeClr val="tx1"/>
                </a:solidFill>
                <a:latin typeface="+mn-ea"/>
              </a:rPr>
              <a:t>Gradle</a:t>
            </a:r>
            <a:endParaRPr lang="en-US" altLang="zh-CN" dirty="0" smtClean="0">
              <a:solidFill>
                <a:schemeClr val="tx1"/>
              </a:solidFill>
              <a:latin typeface="+mn-ea"/>
            </a:endParaRPr>
          </a:p>
          <a:p>
            <a:r>
              <a:rPr lang="zh-CN" altLang="en-US" dirty="0" smtClean="0">
                <a:solidFill>
                  <a:schemeClr val="tx1"/>
                </a:solidFill>
              </a:rPr>
              <a:t>在</a:t>
            </a:r>
            <a:r>
              <a:rPr lang="en-US" altLang="zh-CN" dirty="0" err="1" smtClean="0">
                <a:solidFill>
                  <a:schemeClr val="tx1"/>
                </a:solidFill>
              </a:rPr>
              <a:t>gradle</a:t>
            </a:r>
            <a:r>
              <a:rPr lang="zh-CN" altLang="en-US" dirty="0" smtClean="0">
                <a:solidFill>
                  <a:schemeClr val="tx1"/>
                </a:solidFill>
              </a:rPr>
              <a:t>的根模块中加入上述代码后，</a:t>
            </a:r>
            <a:r>
              <a:rPr lang="en-US" altLang="zh-CN" dirty="0" smtClean="0">
                <a:solidFill>
                  <a:schemeClr val="tx1"/>
                </a:solidFill>
              </a:rPr>
              <a:t>sync project</a:t>
            </a:r>
            <a:r>
              <a:rPr lang="zh-CN" altLang="en-US" dirty="0" smtClean="0">
                <a:solidFill>
                  <a:schemeClr val="tx1"/>
                </a:solidFill>
              </a:rPr>
              <a:t>的时候，</a:t>
            </a:r>
            <a:r>
              <a:rPr lang="en-US" altLang="zh-CN" dirty="0" err="1" smtClean="0">
                <a:solidFill>
                  <a:schemeClr val="tx1"/>
                </a:solidFill>
              </a:rPr>
              <a:t>gradle</a:t>
            </a:r>
            <a:r>
              <a:rPr lang="zh-CN" altLang="en-US" dirty="0" smtClean="0">
                <a:solidFill>
                  <a:schemeClr val="tx1"/>
                </a:solidFill>
              </a:rPr>
              <a:t>会自动去</a:t>
            </a:r>
            <a:r>
              <a:rPr lang="en-US" altLang="zh-CN" dirty="0" smtClean="0">
                <a:solidFill>
                  <a:schemeClr val="tx1"/>
                </a:solidFill>
              </a:rPr>
              <a:t>maven</a:t>
            </a:r>
            <a:r>
              <a:rPr lang="zh-CN" altLang="en-US" dirty="0" smtClean="0">
                <a:solidFill>
                  <a:schemeClr val="tx1"/>
                </a:solidFill>
              </a:rPr>
              <a:t>仓库下载一个</a:t>
            </a:r>
            <a:r>
              <a:rPr lang="en-US" altLang="zh-CN" dirty="0" err="1" smtClean="0">
                <a:solidFill>
                  <a:schemeClr val="tx1"/>
                </a:solidFill>
              </a:rPr>
              <a:t>gradle</a:t>
            </a:r>
            <a:r>
              <a:rPr lang="zh-CN" altLang="en-US" dirty="0" smtClean="0">
                <a:solidFill>
                  <a:schemeClr val="tx1"/>
                </a:solidFill>
              </a:rPr>
              <a:t>的插件，当然了，这个插件就是为</a:t>
            </a:r>
            <a:r>
              <a:rPr lang="en-US" altLang="zh-CN" dirty="0" err="1" smtClean="0">
                <a:solidFill>
                  <a:schemeClr val="tx1"/>
                </a:solidFill>
              </a:rPr>
              <a:t>greenDAO</a:t>
            </a:r>
            <a:r>
              <a:rPr lang="zh-CN" altLang="en-US" dirty="0" smtClean="0">
                <a:solidFill>
                  <a:schemeClr val="tx1"/>
                </a:solidFill>
              </a:rPr>
              <a:t>服务的，用来生成数据库相关的代码。</a:t>
            </a:r>
          </a:p>
          <a:p>
            <a:r>
              <a:rPr lang="zh-CN" altLang="en-US" dirty="0" smtClean="0">
                <a:solidFill>
                  <a:schemeClr val="tx1"/>
                </a:solidFill>
              </a:rPr>
              <a:t>    简单的介绍下通过</a:t>
            </a:r>
            <a:r>
              <a:rPr lang="en-US" altLang="zh-CN" dirty="0" err="1" smtClean="0">
                <a:solidFill>
                  <a:schemeClr val="tx1"/>
                </a:solidFill>
              </a:rPr>
              <a:t>gradle</a:t>
            </a:r>
            <a:r>
              <a:rPr lang="zh-CN" altLang="en-US" dirty="0" smtClean="0">
                <a:solidFill>
                  <a:schemeClr val="tx1"/>
                </a:solidFill>
              </a:rPr>
              <a:t>插件生成数据库代码的步骤：每次在</a:t>
            </a:r>
            <a:r>
              <a:rPr lang="en-US" altLang="zh-CN" dirty="0" smtClean="0">
                <a:solidFill>
                  <a:schemeClr val="tx1"/>
                </a:solidFill>
              </a:rPr>
              <a:t>make project</a:t>
            </a:r>
            <a:r>
              <a:rPr lang="zh-CN" altLang="en-US" dirty="0" smtClean="0">
                <a:solidFill>
                  <a:schemeClr val="tx1"/>
                </a:solidFill>
              </a:rPr>
              <a:t>之前，它会扫描项目中所有的</a:t>
            </a:r>
            <a:r>
              <a:rPr lang="en-US" altLang="zh-CN" dirty="0" smtClean="0">
                <a:solidFill>
                  <a:schemeClr val="tx1"/>
                </a:solidFill>
              </a:rPr>
              <a:t>@Entity</a:t>
            </a:r>
            <a:r>
              <a:rPr lang="zh-CN" altLang="en-US" dirty="0" smtClean="0">
                <a:solidFill>
                  <a:schemeClr val="tx1"/>
                </a:solidFill>
              </a:rPr>
              <a:t>文件（</a:t>
            </a:r>
            <a:r>
              <a:rPr lang="en-US" altLang="zh-CN" dirty="0" err="1" smtClean="0">
                <a:solidFill>
                  <a:schemeClr val="tx1"/>
                </a:solidFill>
              </a:rPr>
              <a:t>greenDAO</a:t>
            </a:r>
            <a:r>
              <a:rPr lang="zh-CN" altLang="en-US" dirty="0" smtClean="0">
                <a:solidFill>
                  <a:schemeClr val="tx1"/>
                </a:solidFill>
              </a:rPr>
              <a:t>中数据库的实体类），根据实体类生成</a:t>
            </a:r>
            <a:r>
              <a:rPr lang="en-US" altLang="zh-CN" dirty="0" err="1" smtClean="0">
                <a:solidFill>
                  <a:schemeClr val="tx1"/>
                </a:solidFill>
              </a:rPr>
              <a:t>DaoSession</a:t>
            </a:r>
            <a:r>
              <a:rPr lang="zh-CN" altLang="en-US" dirty="0" smtClean="0">
                <a:solidFill>
                  <a:schemeClr val="tx1"/>
                </a:solidFill>
              </a:rPr>
              <a:t>、</a:t>
            </a:r>
            <a:r>
              <a:rPr lang="en-US" altLang="zh-CN" dirty="0" err="1" smtClean="0">
                <a:solidFill>
                  <a:schemeClr val="tx1"/>
                </a:solidFill>
              </a:rPr>
              <a:t>DaoMaster</a:t>
            </a:r>
            <a:r>
              <a:rPr lang="zh-CN" altLang="en-US" dirty="0" smtClean="0">
                <a:solidFill>
                  <a:schemeClr val="tx1"/>
                </a:solidFill>
              </a:rPr>
              <a:t>以及所有实体类的</a:t>
            </a:r>
            <a:r>
              <a:rPr lang="en-US" altLang="zh-CN" dirty="0" err="1" smtClean="0">
                <a:solidFill>
                  <a:schemeClr val="tx1"/>
                </a:solidFill>
              </a:rPr>
              <a:t>dao</a:t>
            </a:r>
            <a:r>
              <a:rPr lang="zh-CN" altLang="en-US" dirty="0" smtClean="0">
                <a:solidFill>
                  <a:schemeClr val="tx1"/>
                </a:solidFill>
              </a:rPr>
              <a:t>类，生成的文件默认目录为：</a:t>
            </a:r>
            <a:r>
              <a:rPr lang="en-US" altLang="zh-CN" dirty="0" smtClean="0">
                <a:solidFill>
                  <a:schemeClr val="tx1"/>
                </a:solidFill>
              </a:rPr>
              <a:t>build/generated/source/</a:t>
            </a:r>
            <a:r>
              <a:rPr lang="en-US" altLang="zh-CN" dirty="0" err="1" smtClean="0">
                <a:solidFill>
                  <a:schemeClr val="tx1"/>
                </a:solidFill>
              </a:rPr>
              <a:t>greendao</a:t>
            </a:r>
            <a:r>
              <a:rPr lang="zh-CN" altLang="en-US" dirty="0" smtClean="0">
                <a:solidFill>
                  <a:schemeClr val="tx1"/>
                </a:solidFill>
              </a:rPr>
              <a:t>，若不想修改生成的路径，可以将此路径设置为资源目录。我们也可以自定义这个路径，下面就来介绍如何在</a:t>
            </a:r>
            <a:r>
              <a:rPr lang="en-US" altLang="zh-CN" dirty="0" err="1" smtClean="0">
                <a:solidFill>
                  <a:schemeClr val="tx1"/>
                </a:solidFill>
              </a:rPr>
              <a:t>gradle</a:t>
            </a:r>
            <a:r>
              <a:rPr lang="zh-CN" altLang="en-US" dirty="0" smtClean="0">
                <a:solidFill>
                  <a:schemeClr val="tx1"/>
                </a:solidFill>
              </a:rPr>
              <a:t>中配置</a:t>
            </a:r>
            <a:r>
              <a:rPr lang="en-US" altLang="zh-CN" dirty="0" err="1" smtClean="0">
                <a:solidFill>
                  <a:schemeClr val="tx1"/>
                </a:solidFill>
              </a:rPr>
              <a:t>greenDAO</a:t>
            </a:r>
            <a:r>
              <a:rPr lang="zh-CN" altLang="en-US" dirty="0" smtClean="0">
                <a:solidFill>
                  <a:schemeClr val="tx1"/>
                </a:solidFill>
              </a:rPr>
              <a:t>的相关属性：</a:t>
            </a:r>
          </a:p>
          <a:p>
            <a:endParaRPr lang="zh-CN" altLang="en-US" dirty="0">
              <a:solidFill>
                <a:schemeClr val="tx1"/>
              </a:solidFill>
              <a:latin typeface="+mn-e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383</TotalTime>
  <Words>813</Words>
  <Application>Microsoft Office PowerPoint</Application>
  <PresentationFormat>全屏显示(4:3)</PresentationFormat>
  <Paragraphs>74</Paragraphs>
  <Slides>24</Slides>
  <Notes>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龙腾四海</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37</cp:revision>
  <dcterms:created xsi:type="dcterms:W3CDTF">2016-10-02T06:15:40Z</dcterms:created>
  <dcterms:modified xsi:type="dcterms:W3CDTF">2016-10-08T09:25:29Z</dcterms:modified>
</cp:coreProperties>
</file>