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4" r:id="rId3"/>
    <p:sldId id="310" r:id="rId4"/>
    <p:sldId id="346" r:id="rId5"/>
    <p:sldId id="353" r:id="rId6"/>
    <p:sldId id="355" r:id="rId7"/>
    <p:sldId id="349" r:id="rId8"/>
    <p:sldId id="350" r:id="rId9"/>
    <p:sldId id="354" r:id="rId10"/>
    <p:sldId id="366" r:id="rId11"/>
    <p:sldId id="365" r:id="rId12"/>
    <p:sldId id="367" r:id="rId13"/>
    <p:sldId id="356" r:id="rId14"/>
    <p:sldId id="345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948" y="84"/>
      </p:cViewPr>
      <p:guideLst>
        <p:guide orient="horz" pos="2160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7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066D5C-B32B-4721-BB34-4BD018D6F731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CE701B6-93C5-425C-AC47-83A7E47F79A4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67724" y="2093305"/>
            <a:ext cx="3106352" cy="3021844"/>
          </a:xfrm>
          <a:prstGeom prst="ellipse">
            <a:avLst/>
          </a:prstGeom>
          <a:solidFill>
            <a:schemeClr val="accent3"/>
          </a:solidFill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671004" y="2093305"/>
            <a:ext cx="2964292" cy="3021844"/>
          </a:xfrm>
          <a:prstGeom prst="ellipse">
            <a:avLst/>
          </a:prstGeom>
          <a:solidFill>
            <a:schemeClr val="accent3"/>
          </a:solidFill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617692" y="2093305"/>
            <a:ext cx="3021116" cy="3021844"/>
          </a:xfrm>
          <a:prstGeom prst="ellipse">
            <a:avLst/>
          </a:prstGeom>
          <a:solidFill>
            <a:schemeClr val="accent3"/>
          </a:solidFill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73162" y="847725"/>
            <a:ext cx="6356350" cy="5497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920962" y="1119672"/>
            <a:ext cx="5843199" cy="324705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02391" y="1556436"/>
            <a:ext cx="2203567" cy="386818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155371" y="1128583"/>
            <a:ext cx="2660822" cy="467085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41836" y="1690838"/>
            <a:ext cx="3645964" cy="2430312"/>
          </a:xfrm>
          <a:prstGeom prst="roundRect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lang="en-GB"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GB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228036" y="1690838"/>
            <a:ext cx="3645964" cy="2430312"/>
          </a:xfrm>
          <a:prstGeom prst="roundRect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lang="en-GB"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GB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114236" y="1690838"/>
            <a:ext cx="3645964" cy="2430312"/>
          </a:xfrm>
          <a:prstGeom prst="roundRect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lang="en-GB"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GB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EBF3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image" Target="../media/image18.png"/><Relationship Id="rId4" Type="http://schemas.openxmlformats.org/officeDocument/2006/relationships/tags" Target="../tags/tag21.xml"/><Relationship Id="rId3" Type="http://schemas.openxmlformats.org/officeDocument/2006/relationships/image" Target="../media/image17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Relationship Id="rId3" Type="http://schemas.openxmlformats.org/officeDocument/2006/relationships/tags" Target="../tags/tag26.xml"/><Relationship Id="rId2" Type="http://schemas.openxmlformats.org/officeDocument/2006/relationships/image" Target="../media/image19.png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15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2"/>
          <p:cNvSpPr txBox="1"/>
          <p:nvPr/>
        </p:nvSpPr>
        <p:spPr>
          <a:xfrm>
            <a:off x="1323975" y="989013"/>
            <a:ext cx="6910388" cy="706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000" b="1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实训日程</a:t>
            </a:r>
            <a:endParaRPr lang="zh-CN" altLang="en-US" sz="4000" b="1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341438"/>
            <a:ext cx="11064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3" name="组合 6"/>
          <p:cNvGrpSpPr/>
          <p:nvPr/>
        </p:nvGrpSpPr>
        <p:grpSpPr>
          <a:xfrm>
            <a:off x="1176338" y="2398713"/>
            <a:ext cx="2419350" cy="695325"/>
            <a:chOff x="1310186" y="3209189"/>
            <a:chExt cx="2418703" cy="696035"/>
          </a:xfrm>
        </p:grpSpPr>
        <p:sp>
          <p:nvSpPr>
            <p:cNvPr id="8" name="圆角矩形 7"/>
            <p:cNvSpPr/>
            <p:nvPr/>
          </p:nvSpPr>
          <p:spPr>
            <a:xfrm>
              <a:off x="1310186" y="3209189"/>
              <a:ext cx="696726" cy="69603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5" name="文本框 9"/>
            <p:cNvSpPr txBox="1"/>
            <p:nvPr/>
          </p:nvSpPr>
          <p:spPr>
            <a:xfrm>
              <a:off x="2123609" y="3296252"/>
              <a:ext cx="1605280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 dirty="0">
                  <a:solidFill>
                    <a:schemeClr val="tx2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项目概述</a:t>
              </a:r>
              <a:endParaRPr lang="zh-CN" altLang="en-US" sz="28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131" name="文本框 28"/>
          <p:cNvSpPr txBox="1"/>
          <p:nvPr/>
        </p:nvSpPr>
        <p:spPr>
          <a:xfrm>
            <a:off x="1958340" y="3785235"/>
            <a:ext cx="177165" cy="412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endParaRPr lang="zh-CN" altLang="en-US" sz="2800" b="1" dirty="0">
              <a:solidFill>
                <a:schemeClr val="tx2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138" name="组合 38"/>
          <p:cNvGrpSpPr/>
          <p:nvPr/>
        </p:nvGrpSpPr>
        <p:grpSpPr>
          <a:xfrm>
            <a:off x="6653530" y="3768725"/>
            <a:ext cx="3814968" cy="695325"/>
            <a:chOff x="1310186" y="3209189"/>
            <a:chExt cx="3815454" cy="696035"/>
          </a:xfrm>
        </p:grpSpPr>
        <p:sp>
          <p:nvSpPr>
            <p:cNvPr id="40" name="圆角矩形 39"/>
            <p:cNvSpPr/>
            <p:nvPr/>
          </p:nvSpPr>
          <p:spPr>
            <a:xfrm>
              <a:off x="1310186" y="3209189"/>
              <a:ext cx="695414" cy="69603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04</a:t>
              </a: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0" name="文本框 40"/>
            <p:cNvSpPr txBox="1"/>
            <p:nvPr/>
          </p:nvSpPr>
          <p:spPr>
            <a:xfrm>
              <a:off x="2097574" y="3296252"/>
              <a:ext cx="3028066" cy="5225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 dirty="0">
                  <a:solidFill>
                    <a:schemeClr val="tx2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交叉编译</a:t>
              </a:r>
              <a:r>
                <a:rPr lang="zh-CN" altLang="en-US" sz="2800" b="1" dirty="0">
                  <a:solidFill>
                    <a:schemeClr val="tx2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功能实现</a:t>
              </a:r>
              <a:endParaRPr lang="zh-CN" altLang="en-US" sz="28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38"/>
          <p:cNvGrpSpPr/>
          <p:nvPr/>
        </p:nvGrpSpPr>
        <p:grpSpPr>
          <a:xfrm>
            <a:off x="6653530" y="2358390"/>
            <a:ext cx="2392568" cy="695325"/>
            <a:chOff x="1310186" y="3209189"/>
            <a:chExt cx="2392873" cy="696035"/>
          </a:xfrm>
        </p:grpSpPr>
        <p:sp>
          <p:nvSpPr>
            <p:cNvPr id="3" name="圆角矩形 2"/>
            <p:cNvSpPr/>
            <p:nvPr>
              <p:custDataLst>
                <p:tags r:id="rId1"/>
              </p:custDataLst>
            </p:nvPr>
          </p:nvSpPr>
          <p:spPr>
            <a:xfrm>
              <a:off x="1310186" y="3209189"/>
              <a:ext cx="695414" cy="69603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文本框 40"/>
            <p:cNvSpPr txBox="1"/>
            <p:nvPr>
              <p:custDataLst>
                <p:tags r:id="rId2"/>
              </p:custDataLst>
            </p:nvPr>
          </p:nvSpPr>
          <p:spPr>
            <a:xfrm>
              <a:off x="2097574" y="3296252"/>
              <a:ext cx="1605485" cy="5225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 dirty="0">
                  <a:solidFill>
                    <a:schemeClr val="tx2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总体效果</a:t>
              </a:r>
              <a:endParaRPr lang="zh-CN" altLang="en-US" sz="28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38"/>
          <p:cNvGrpSpPr/>
          <p:nvPr/>
        </p:nvGrpSpPr>
        <p:grpSpPr>
          <a:xfrm>
            <a:off x="1176655" y="4935855"/>
            <a:ext cx="2392568" cy="695325"/>
            <a:chOff x="1310186" y="3209189"/>
            <a:chExt cx="2392873" cy="696035"/>
          </a:xfrm>
        </p:grpSpPr>
        <p:sp>
          <p:nvSpPr>
            <p:cNvPr id="7" name="圆角矩形 6"/>
            <p:cNvSpPr/>
            <p:nvPr>
              <p:custDataLst>
                <p:tags r:id="rId3"/>
              </p:custDataLst>
            </p:nvPr>
          </p:nvSpPr>
          <p:spPr>
            <a:xfrm>
              <a:off x="1310186" y="3209189"/>
              <a:ext cx="695414" cy="69603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05</a:t>
              </a: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文本框 40"/>
            <p:cNvSpPr txBox="1"/>
            <p:nvPr>
              <p:custDataLst>
                <p:tags r:id="rId4"/>
              </p:custDataLst>
            </p:nvPr>
          </p:nvSpPr>
          <p:spPr>
            <a:xfrm>
              <a:off x="2097574" y="3296252"/>
              <a:ext cx="1605485" cy="5225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 dirty="0">
                  <a:solidFill>
                    <a:schemeClr val="tx2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网络配置</a:t>
              </a:r>
              <a:endParaRPr lang="zh-CN" altLang="en-US" sz="28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38"/>
          <p:cNvGrpSpPr/>
          <p:nvPr/>
        </p:nvGrpSpPr>
        <p:grpSpPr>
          <a:xfrm>
            <a:off x="1177925" y="3716655"/>
            <a:ext cx="3459368" cy="695325"/>
            <a:chOff x="1310186" y="3209189"/>
            <a:chExt cx="3459809" cy="696035"/>
          </a:xfrm>
        </p:grpSpPr>
        <p:sp>
          <p:nvSpPr>
            <p:cNvPr id="14" name="圆角矩形 13"/>
            <p:cNvSpPr/>
            <p:nvPr>
              <p:custDataLst>
                <p:tags r:id="rId5"/>
              </p:custDataLst>
            </p:nvPr>
          </p:nvSpPr>
          <p:spPr>
            <a:xfrm>
              <a:off x="1310186" y="3209189"/>
              <a:ext cx="695414" cy="69603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03</a:t>
              </a: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文本框 40"/>
            <p:cNvSpPr txBox="1"/>
            <p:nvPr>
              <p:custDataLst>
                <p:tags r:id="rId6"/>
              </p:custDataLst>
            </p:nvPr>
          </p:nvSpPr>
          <p:spPr>
            <a:xfrm>
              <a:off x="2097574" y="3296252"/>
              <a:ext cx="2672421" cy="5225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 dirty="0">
                  <a:solidFill>
                    <a:schemeClr val="tx2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各模块</a:t>
              </a:r>
              <a:r>
                <a:rPr lang="zh-CN" altLang="en-US" sz="2800" b="1" dirty="0">
                  <a:solidFill>
                    <a:schemeClr val="tx2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功能实现</a:t>
              </a:r>
              <a:endParaRPr lang="zh-CN" altLang="en-US" sz="28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38"/>
          <p:cNvGrpSpPr/>
          <p:nvPr/>
        </p:nvGrpSpPr>
        <p:grpSpPr>
          <a:xfrm>
            <a:off x="6653530" y="5092700"/>
            <a:ext cx="2392363" cy="695325"/>
            <a:chOff x="1310186" y="3209189"/>
            <a:chExt cx="2392668" cy="696035"/>
          </a:xfrm>
        </p:grpSpPr>
        <p:sp>
          <p:nvSpPr>
            <p:cNvPr id="17" name="圆角矩形 16"/>
            <p:cNvSpPr/>
            <p:nvPr>
              <p:custDataLst>
                <p:tags r:id="rId7"/>
              </p:custDataLst>
            </p:nvPr>
          </p:nvSpPr>
          <p:spPr>
            <a:xfrm>
              <a:off x="1310186" y="3209189"/>
              <a:ext cx="695414" cy="69603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06</a:t>
              </a: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文本框 40"/>
            <p:cNvSpPr txBox="1"/>
            <p:nvPr>
              <p:custDataLst>
                <p:tags r:id="rId8"/>
              </p:custDataLst>
            </p:nvPr>
          </p:nvSpPr>
          <p:spPr>
            <a:xfrm>
              <a:off x="2097574" y="3296252"/>
              <a:ext cx="1605280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 dirty="0">
                  <a:solidFill>
                    <a:schemeClr val="tx2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心得体会</a:t>
              </a:r>
              <a:endParaRPr lang="zh-CN" altLang="en-US" sz="2800" b="1" dirty="0">
                <a:solidFill>
                  <a:schemeClr val="tx2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1341438"/>
            <a:ext cx="11064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06488" y="355600"/>
            <a:ext cx="10593388" cy="584200"/>
          </a:xfrm>
          <a:prstGeom prst="rect">
            <a:avLst/>
          </a:prstGeom>
          <a:noFill/>
        </p:spPr>
        <p:txBody>
          <a:bodyPr>
            <a:noAutofit/>
          </a:bodyPr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ea"/>
              </a:rPr>
              <a:t>各模块功能实现：</a:t>
            </a:r>
            <a:endParaRPr kumimoji="0" lang="zh-CN" altLang="en-US" sz="3200" b="1" kern="1200" cap="none" spc="0" normalizeH="0" baseline="0" noProof="1">
              <a:solidFill>
                <a:schemeClr val="accent5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endParaRPr kumimoji="0" lang="zh-CN" altLang="en-US" sz="2800" b="1" kern="1200" cap="none" spc="0" normalizeH="0" baseline="0" noProof="1">
              <a:solidFill>
                <a:schemeClr val="accent5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6805" y="1157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编写</a:t>
            </a:r>
            <a:r>
              <a:rPr lang="en-US" altLang="zh-CN"/>
              <a:t>LED</a:t>
            </a:r>
            <a:r>
              <a:rPr lang="zh-CN" altLang="en-US"/>
              <a:t>驱动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28825" y="2240280"/>
            <a:ext cx="2804160" cy="4187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821170" y="2216150"/>
            <a:ext cx="2619375" cy="421195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2201545" y="17437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LED_ON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6945630" y="17437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LED_OFF</a:t>
            </a:r>
            <a:endParaRPr lang="en-US" altLang="zh-CN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1341438"/>
            <a:ext cx="11064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06488" y="355600"/>
            <a:ext cx="10593388" cy="584200"/>
          </a:xfrm>
          <a:prstGeom prst="rect">
            <a:avLst/>
          </a:prstGeom>
          <a:noFill/>
        </p:spPr>
        <p:txBody>
          <a:bodyPr>
            <a:noAutofit/>
          </a:bodyPr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ea"/>
              </a:rPr>
              <a:t>各模块功能实现：</a:t>
            </a:r>
            <a:endParaRPr kumimoji="0" lang="zh-CN" altLang="en-US" sz="3200" b="1" kern="1200" cap="none" spc="0" normalizeH="0" baseline="0" noProof="1">
              <a:solidFill>
                <a:schemeClr val="accent5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endParaRPr kumimoji="0" lang="zh-CN" altLang="en-US" sz="2800" b="1" kern="1200" cap="none" spc="0" normalizeH="0" baseline="0" noProof="1">
              <a:solidFill>
                <a:schemeClr val="accent5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6805" y="1157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交叉编译并下载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7325" y="17437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启动a9， 配置网络：ifconfig eth0 192.168.20.5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7325" y="223012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下载：tftp -g -r Sen-20.4-v2 192.168.20.3</a:t>
            </a:r>
            <a:endParaRPr lang="zh-CN" altLang="en-US"/>
          </a:p>
          <a:p>
            <a:r>
              <a:rPr lang="zh-CN" altLang="en-US">
                <a:sym typeface="+mn-ea"/>
              </a:rPr>
              <a:t> 下载：tftp -g -r ledon 192.168.20.3</a:t>
            </a:r>
            <a:endParaRPr lang="zh-CN" altLang="en-US"/>
          </a:p>
          <a:p>
            <a:r>
              <a:rPr lang="zh-CN" altLang="en-US">
                <a:sym typeface="+mn-ea"/>
              </a:rPr>
              <a:t> 下载：tftp -g -r ledoff 192.168.20.3</a:t>
            </a:r>
            <a:endParaRPr lang="zh-CN" altLang="en-US"/>
          </a:p>
          <a:p>
            <a:r>
              <a:rPr lang="zh-CN" altLang="en-US">
                <a:sym typeface="+mn-ea"/>
              </a:rPr>
              <a:t> 下载：tftp -g -r hello.ko 192.168.20.3</a:t>
            </a:r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7325" y="362077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a9:  chmod 777 Sen-20.4-v2 </a:t>
            </a:r>
            <a:endParaRPr lang="zh-CN" altLang="en-US"/>
          </a:p>
          <a:p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chmod 777 ledon  </a:t>
            </a:r>
            <a:endParaRPr lang="zh-CN" altLang="en-US"/>
          </a:p>
          <a:p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chmod 777 ledoff  </a:t>
            </a:r>
            <a:endParaRPr lang="zh-CN" altLang="en-US"/>
          </a:p>
          <a:p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chmod 777 hello.ko</a:t>
            </a:r>
            <a:endParaRPr lang="zh-CN" altLang="en-US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7325" y="4932045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a9:</a:t>
            </a:r>
            <a:endParaRPr lang="zh-CN" altLang="en-US"/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 insmod hello.ko  </a:t>
            </a:r>
            <a:endParaRPr lang="zh-CN" altLang="en-US"/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 </a:t>
            </a:r>
            <a:r>
              <a:rPr lang="zh-CN" altLang="en-US">
                <a:sym typeface="+mn-ea"/>
              </a:rPr>
              <a:t>rm /dev/led </a:t>
            </a:r>
            <a:endParaRPr lang="zh-CN" altLang="en-US"/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 rmmod fs4412_led</a:t>
            </a:r>
            <a:endParaRPr lang="zh-CN" altLang="en-US"/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 mknod /dev/led c  254 0 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20775" y="1047750"/>
            <a:ext cx="10947400" cy="574675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1.</a:t>
            </a:r>
            <a:r>
              <a:rPr kumimoji="0" lang="zh-CN" altLang="en-US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将</a:t>
            </a:r>
            <a:r>
              <a:rPr kumimoji="0" lang="en-US" alt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VM</a:t>
            </a:r>
            <a:r>
              <a:rPr kumimoji="0" lang="zh-CN" altLang="en-US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虚拟机网络设置为桥接模式，然后在</a:t>
            </a:r>
            <a:r>
              <a:rPr kumimoji="0" lang="en-US" alt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pc</a:t>
            </a:r>
            <a:r>
              <a:rPr kumimoji="0" lang="zh-CN" altLang="en-US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端启动两个</a:t>
            </a:r>
            <a:r>
              <a:rPr kumimoji="0" lang="en-US" alt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vm</a:t>
            </a:r>
            <a:r>
              <a:rPr kumimoji="0" lang="zh-CN" altLang="en-US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网卡并在其属性中勾选</a:t>
            </a:r>
            <a:r>
              <a:rPr kumimoji="0" lang="en-US" alt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VMware Bridge Protocol</a:t>
            </a:r>
            <a:r>
              <a:rPr kumimoji="0" lang="zh-CN" altLang="en-US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选项，最后将</a:t>
            </a:r>
            <a:r>
              <a:rPr kumimoji="0" lang="en-US" alt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pc</a:t>
            </a:r>
            <a:r>
              <a:rPr kumimoji="0" lang="zh-CN" altLang="en-US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机以太网设置为静态</a:t>
            </a:r>
            <a:r>
              <a:rPr kumimoji="0" lang="en-US" alt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IP</a:t>
            </a:r>
            <a:r>
              <a:rPr kumimoji="0" lang="zh-CN" altLang="en-US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：</a:t>
            </a:r>
            <a:r>
              <a:rPr kumimoji="0" lang="en-US" alt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192.168.20.3</a:t>
            </a:r>
            <a:endParaRPr kumimoji="0" lang="en-US" altLang="zh-CN" sz="2000" b="1" kern="1200" cap="none" spc="0" normalizeH="0" baseline="0" noProof="1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endParaRPr kumimoji="0" lang="en-US" altLang="zh-CN" sz="2000" b="1" kern="1200" cap="none" spc="0" normalizeH="0" baseline="0" noProof="1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endParaRPr kumimoji="0" lang="en-US" altLang="zh-CN" sz="2000" b="1" kern="1200" cap="none" spc="0" normalizeH="0" baseline="0" noProof="1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endParaRPr kumimoji="0" lang="en-US" altLang="zh-CN" sz="2000" b="1" kern="1200" cap="none" spc="0" normalizeH="0" baseline="0" noProof="1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endParaRPr kumimoji="0" lang="en-US" altLang="zh-CN" sz="2000" b="1" kern="1200" cap="none" spc="0" normalizeH="0" baseline="0" noProof="1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2.</a:t>
            </a:r>
            <a:r>
              <a:rPr kumimoji="0" lang="zh-CN" altLang="en-US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设置</a:t>
            </a:r>
            <a:r>
              <a:rPr kumimoji="0" lang="en-US" alt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Linux</a:t>
            </a:r>
            <a:r>
              <a:rPr kumimoji="0" lang="zh-CN" altLang="en-US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网卡</a:t>
            </a:r>
            <a:r>
              <a:rPr kumimoji="0" lang="en-US" alt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IP </a:t>
            </a:r>
            <a:r>
              <a:rPr kumimoji="0" lang="zh-CN" altLang="en-US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执行：</a:t>
            </a:r>
            <a:r>
              <a:rPr kumimoji="0" lang="en-US" alt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sudo ifconfig eth0 192.168.20.4</a:t>
            </a:r>
            <a:r>
              <a:rPr kumimoji="0" lang="zh-CN" altLang="en-US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（该命令用于固定</a:t>
            </a:r>
            <a:r>
              <a:rPr kumimoji="0" lang="en-US" alt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IP</a:t>
            </a:r>
            <a:r>
              <a:rPr kumimoji="0" lang="zh-CN" altLang="en-US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）</a:t>
            </a:r>
            <a:endParaRPr kumimoji="0" lang="en-US" altLang="zh-CN" sz="2000" b="1" kern="1200" cap="none" spc="0" normalizeH="0" baseline="0" noProof="1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3.设置A9的网卡IP：</a:t>
            </a:r>
            <a:r>
              <a:rPr lang="zh-CN" altLang="en-US" sz="2000" b="1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执行：</a:t>
            </a:r>
            <a:r>
              <a:rPr lang="en-US" altLang="zh-CN" sz="2000" b="1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sudo ifconfig eth0 192.168.20.5</a:t>
            </a:r>
            <a:endParaRPr lang="en-US" altLang="zh-CN" sz="2000" b="1" noProof="1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4.A9</a:t>
            </a:r>
            <a:r>
              <a:rPr kumimoji="0" lang="zh-CN" altLang="en-US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开发板端、</a:t>
            </a:r>
            <a:r>
              <a:rPr kumimoji="0" lang="en-US" alt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Linux</a:t>
            </a:r>
            <a:r>
              <a:rPr kumimoji="0" lang="zh-CN" altLang="en-US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端和</a:t>
            </a:r>
            <a:r>
              <a:rPr kumimoji="0" lang="en-US" alt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PC</a:t>
            </a:r>
            <a:r>
              <a:rPr kumimoji="0" lang="zh-CN" altLang="en-US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机互</a:t>
            </a:r>
            <a:r>
              <a:rPr kumimoji="0" lang="en-US" alt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ping</a:t>
            </a:r>
            <a:r>
              <a:rPr kumimoji="0" lang="zh-CN" altLang="en-US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，查看网络是否畅通</a:t>
            </a:r>
            <a:endParaRPr kumimoji="0" lang="zh-CN" altLang="en-US" sz="2000" b="1" kern="1200" cap="none" spc="0" normalizeH="0" baseline="0" noProof="1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341438"/>
            <a:ext cx="11064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06488" y="355600"/>
            <a:ext cx="10593388" cy="584200"/>
          </a:xfrm>
          <a:prstGeom prst="rect">
            <a:avLst/>
          </a:prstGeom>
          <a:noFill/>
        </p:spPr>
        <p:txBody>
          <a:bodyPr>
            <a:noAutofit/>
          </a:bodyPr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ea"/>
              </a:rPr>
              <a:t>A9</a:t>
            </a:r>
            <a:r>
              <a:rPr kumimoji="0" lang="zh-CN" altLang="en-US" sz="3200" b="1" kern="1200" cap="none" spc="0" normalizeH="0" baseline="0" noProof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ea"/>
              </a:rPr>
              <a:t>开发板、</a:t>
            </a:r>
            <a:r>
              <a:rPr kumimoji="0" lang="en-US" altLang="zh-CN" sz="3200" b="1" kern="1200" cap="none" spc="0" normalizeH="0" baseline="0" noProof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ea"/>
              </a:rPr>
              <a:t>Linux</a:t>
            </a:r>
            <a:r>
              <a:rPr kumimoji="0" lang="zh-CN" altLang="en-US" sz="3200" b="1" kern="1200" cap="none" spc="0" normalizeH="0" baseline="0" noProof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ea"/>
              </a:rPr>
              <a:t>网络配置：</a:t>
            </a:r>
            <a:endParaRPr kumimoji="0" lang="zh-CN" altLang="en-US" sz="3200" b="1" kern="1200" cap="none" spc="0" normalizeH="0" baseline="0" noProof="1">
              <a:solidFill>
                <a:schemeClr val="accent5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endParaRPr kumimoji="0" lang="zh-CN" altLang="en-US" sz="3200" b="1" kern="1200" cap="none" spc="0" normalizeH="0" baseline="0" noProof="1">
              <a:solidFill>
                <a:schemeClr val="accent5"/>
              </a:solidFill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3316" name="图片 5"/>
          <p:cNvPicPr>
            <a:picLocks noChangeAspect="1"/>
          </p:cNvPicPr>
          <p:nvPr/>
        </p:nvPicPr>
        <p:blipFill>
          <a:blip r:embed="rId2"/>
          <a:srcRect t="66692" r="-3728"/>
          <a:stretch>
            <a:fillRect/>
          </a:stretch>
        </p:blipFill>
        <p:spPr>
          <a:xfrm>
            <a:off x="1258888" y="1854200"/>
            <a:ext cx="4168775" cy="852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7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63771" r="-1056" b="4250"/>
          <a:stretch>
            <a:fillRect/>
          </a:stretch>
        </p:blipFill>
        <p:spPr>
          <a:xfrm>
            <a:off x="5295900" y="1943100"/>
            <a:ext cx="4495800" cy="974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 descr=")9HI5{6CBH_~G$M[4FADC{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940" y="4052570"/>
            <a:ext cx="4130040" cy="1889760"/>
          </a:xfrm>
          <a:prstGeom prst="rect">
            <a:avLst/>
          </a:prstGeom>
        </p:spPr>
      </p:pic>
      <p:pic>
        <p:nvPicPr>
          <p:cNvPr id="6" name="图片 5" descr="R]V1DB8`N@F4ROX3TO%X~8V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915" y="4052570"/>
            <a:ext cx="4959350" cy="193548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352550" y="987425"/>
            <a:ext cx="691197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en-US" altLang="zh-CN" sz="4000" b="1" kern="1200" cap="none" spc="0" normalizeH="0" baseline="0" noProof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Chapter 6 </a:t>
            </a:r>
            <a:endParaRPr kumimoji="0" lang="en-US" altLang="zh-CN" sz="4000" b="1" kern="1200" cap="none" spc="0" normalizeH="0" baseline="0" noProof="1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ea"/>
              </a:rPr>
              <a:t>心得体会</a:t>
            </a:r>
            <a:endParaRPr kumimoji="0" lang="zh-CN" altLang="en-US" sz="3200" b="1" kern="1200" cap="none" spc="0" normalizeH="0" baseline="0" noProof="1">
              <a:solidFill>
                <a:schemeClr val="accent5"/>
              </a:solidFill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341438"/>
            <a:ext cx="11064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9" name="矩形 1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542925" y="2339975"/>
            <a:ext cx="5494338" cy="38309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457200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随着社会经济的发展和数字化转型的深入推进，物流行业将面临更多挑战和机遇，而物联网智慧仓储系统则可以帮助企业降低成本、提高效率、降低风险，增强市场竞争力。</a:t>
            </a:r>
            <a:endParaRPr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同时，我也意识到了团队协作的重要性，只有大家互相帮助才能一起克服困难。希望自己在所剩不多的大学时光里，能做到不荒废每一秒钟不断完善自己，超越自己，当走出校园的那一刻，成为一名真正技术高超的程序开发员。</a:t>
            </a:r>
            <a:endParaRPr lang="zh-CN" altLang="en-US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340" name="Group 30"/>
          <p:cNvGrpSpPr/>
          <p:nvPr/>
        </p:nvGrpSpPr>
        <p:grpSpPr>
          <a:xfrm>
            <a:off x="6037263" y="1309688"/>
            <a:ext cx="5935662" cy="4303712"/>
            <a:chOff x="8102600" y="806450"/>
            <a:chExt cx="1663700" cy="1206500"/>
          </a:xfrm>
        </p:grpSpPr>
        <p:sp>
          <p:nvSpPr>
            <p:cNvPr id="32" name="Rectangle 137"/>
            <p:cNvSpPr>
              <a:spLocks noChangeArrowheads="1"/>
            </p:cNvSpPr>
            <p:nvPr/>
          </p:nvSpPr>
          <p:spPr bwMode="auto">
            <a:xfrm>
              <a:off x="8102600" y="1892345"/>
              <a:ext cx="1663700" cy="120605"/>
            </a:xfrm>
            <a:prstGeom prst="rect">
              <a:avLst/>
            </a:prstGeom>
            <a:solidFill>
              <a:srgbClr val="C499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22A35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Freeform 138"/>
            <p:cNvSpPr/>
            <p:nvPr/>
          </p:nvSpPr>
          <p:spPr bwMode="auto">
            <a:xfrm>
              <a:off x="8715308" y="1050776"/>
              <a:ext cx="112575" cy="514465"/>
            </a:xfrm>
            <a:custGeom>
              <a:avLst/>
              <a:gdLst>
                <a:gd name="T0" fmla="*/ 0 w 71"/>
                <a:gd name="T1" fmla="*/ 291 h 324"/>
                <a:gd name="T2" fmla="*/ 0 w 71"/>
                <a:gd name="T3" fmla="*/ 116 h 324"/>
                <a:gd name="T4" fmla="*/ 71 w 71"/>
                <a:gd name="T5" fmla="*/ 0 h 324"/>
                <a:gd name="T6" fmla="*/ 71 w 71"/>
                <a:gd name="T7" fmla="*/ 324 h 324"/>
                <a:gd name="T8" fmla="*/ 0 w 71"/>
                <a:gd name="T9" fmla="*/ 291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24">
                  <a:moveTo>
                    <a:pt x="0" y="291"/>
                  </a:moveTo>
                  <a:lnTo>
                    <a:pt x="0" y="116"/>
                  </a:lnTo>
                  <a:lnTo>
                    <a:pt x="71" y="0"/>
                  </a:lnTo>
                  <a:lnTo>
                    <a:pt x="71" y="324"/>
                  </a:lnTo>
                  <a:lnTo>
                    <a:pt x="0" y="291"/>
                  </a:lnTo>
                  <a:close/>
                </a:path>
              </a:pathLst>
            </a:custGeom>
            <a:solidFill>
              <a:srgbClr val="FFC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22A35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4" name="Freeform 139"/>
            <p:cNvSpPr/>
            <p:nvPr/>
          </p:nvSpPr>
          <p:spPr bwMode="auto">
            <a:xfrm>
              <a:off x="8715308" y="1050776"/>
              <a:ext cx="112575" cy="514465"/>
            </a:xfrm>
            <a:custGeom>
              <a:avLst/>
              <a:gdLst>
                <a:gd name="T0" fmla="*/ 0 w 71"/>
                <a:gd name="T1" fmla="*/ 291 h 324"/>
                <a:gd name="T2" fmla="*/ 0 w 71"/>
                <a:gd name="T3" fmla="*/ 116 h 324"/>
                <a:gd name="T4" fmla="*/ 71 w 71"/>
                <a:gd name="T5" fmla="*/ 0 h 324"/>
                <a:gd name="T6" fmla="*/ 71 w 71"/>
                <a:gd name="T7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24">
                  <a:moveTo>
                    <a:pt x="0" y="291"/>
                  </a:moveTo>
                  <a:lnTo>
                    <a:pt x="0" y="116"/>
                  </a:lnTo>
                  <a:lnTo>
                    <a:pt x="71" y="0"/>
                  </a:lnTo>
                  <a:lnTo>
                    <a:pt x="71" y="3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22A35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Freeform 140"/>
            <p:cNvSpPr/>
            <p:nvPr/>
          </p:nvSpPr>
          <p:spPr bwMode="auto">
            <a:xfrm>
              <a:off x="8220069" y="1395236"/>
              <a:ext cx="495239" cy="492213"/>
            </a:xfrm>
            <a:custGeom>
              <a:avLst/>
              <a:gdLst>
                <a:gd name="T0" fmla="*/ 79 w 132"/>
                <a:gd name="T1" fmla="*/ 0 h 131"/>
                <a:gd name="T2" fmla="*/ 37 w 132"/>
                <a:gd name="T3" fmla="*/ 131 h 131"/>
                <a:gd name="T4" fmla="*/ 132 w 132"/>
                <a:gd name="T5" fmla="*/ 131 h 131"/>
                <a:gd name="T6" fmla="*/ 125 w 132"/>
                <a:gd name="T7" fmla="*/ 114 h 131"/>
                <a:gd name="T8" fmla="*/ 61 w 132"/>
                <a:gd name="T9" fmla="*/ 103 h 131"/>
                <a:gd name="T10" fmla="*/ 111 w 132"/>
                <a:gd name="T1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79" y="0"/>
                  </a:moveTo>
                  <a:cubicBezTo>
                    <a:pt x="79" y="0"/>
                    <a:pt x="0" y="114"/>
                    <a:pt x="37" y="131"/>
                  </a:cubicBezTo>
                  <a:cubicBezTo>
                    <a:pt x="93" y="131"/>
                    <a:pt x="132" y="131"/>
                    <a:pt x="132" y="131"/>
                  </a:cubicBezTo>
                  <a:cubicBezTo>
                    <a:pt x="125" y="114"/>
                    <a:pt x="125" y="114"/>
                    <a:pt x="125" y="114"/>
                  </a:cubicBezTo>
                  <a:cubicBezTo>
                    <a:pt x="125" y="114"/>
                    <a:pt x="68" y="113"/>
                    <a:pt x="61" y="103"/>
                  </a:cubicBezTo>
                  <a:cubicBezTo>
                    <a:pt x="55" y="93"/>
                    <a:pt x="111" y="32"/>
                    <a:pt x="111" y="32"/>
                  </a:cubicBezTo>
                </a:path>
              </a:pathLst>
            </a:custGeom>
            <a:solidFill>
              <a:srgbClr val="61C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22A35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6" name="Freeform 141"/>
            <p:cNvSpPr/>
            <p:nvPr/>
          </p:nvSpPr>
          <p:spPr bwMode="auto">
            <a:xfrm>
              <a:off x="8742450" y="1414373"/>
              <a:ext cx="495239" cy="473076"/>
            </a:xfrm>
            <a:custGeom>
              <a:avLst/>
              <a:gdLst>
                <a:gd name="T0" fmla="*/ 70 w 132"/>
                <a:gd name="T1" fmla="*/ 0 h 126"/>
                <a:gd name="T2" fmla="*/ 95 w 132"/>
                <a:gd name="T3" fmla="*/ 126 h 126"/>
                <a:gd name="T4" fmla="*/ 0 w 132"/>
                <a:gd name="T5" fmla="*/ 126 h 126"/>
                <a:gd name="T6" fmla="*/ 6 w 132"/>
                <a:gd name="T7" fmla="*/ 109 h 126"/>
                <a:gd name="T8" fmla="*/ 73 w 132"/>
                <a:gd name="T9" fmla="*/ 99 h 126"/>
                <a:gd name="T10" fmla="*/ 21 w 132"/>
                <a:gd name="T11" fmla="*/ 2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26">
                  <a:moveTo>
                    <a:pt x="70" y="0"/>
                  </a:moveTo>
                  <a:cubicBezTo>
                    <a:pt x="70" y="0"/>
                    <a:pt x="132" y="109"/>
                    <a:pt x="95" y="126"/>
                  </a:cubicBezTo>
                  <a:cubicBezTo>
                    <a:pt x="39" y="126"/>
                    <a:pt x="0" y="126"/>
                    <a:pt x="0" y="126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6" y="109"/>
                    <a:pt x="67" y="109"/>
                    <a:pt x="73" y="99"/>
                  </a:cubicBezTo>
                  <a:cubicBezTo>
                    <a:pt x="79" y="89"/>
                    <a:pt x="21" y="27"/>
                    <a:pt x="21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22A35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Freeform 142"/>
            <p:cNvSpPr/>
            <p:nvPr/>
          </p:nvSpPr>
          <p:spPr bwMode="auto">
            <a:xfrm>
              <a:off x="8605848" y="892342"/>
              <a:ext cx="335054" cy="442814"/>
            </a:xfrm>
            <a:custGeom>
              <a:avLst/>
              <a:gdLst>
                <a:gd name="T0" fmla="*/ 89 w 89"/>
                <a:gd name="T1" fmla="*/ 74 h 118"/>
                <a:gd name="T2" fmla="*/ 45 w 89"/>
                <a:gd name="T3" fmla="*/ 118 h 118"/>
                <a:gd name="T4" fmla="*/ 45 w 89"/>
                <a:gd name="T5" fmla="*/ 118 h 118"/>
                <a:gd name="T6" fmla="*/ 0 w 89"/>
                <a:gd name="T7" fmla="*/ 74 h 118"/>
                <a:gd name="T8" fmla="*/ 0 w 89"/>
                <a:gd name="T9" fmla="*/ 45 h 118"/>
                <a:gd name="T10" fmla="*/ 45 w 89"/>
                <a:gd name="T11" fmla="*/ 0 h 118"/>
                <a:gd name="T12" fmla="*/ 45 w 89"/>
                <a:gd name="T13" fmla="*/ 0 h 118"/>
                <a:gd name="T14" fmla="*/ 89 w 89"/>
                <a:gd name="T15" fmla="*/ 45 h 118"/>
                <a:gd name="T16" fmla="*/ 89 w 89"/>
                <a:gd name="T17" fmla="*/ 7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18">
                  <a:moveTo>
                    <a:pt x="89" y="74"/>
                  </a:moveTo>
                  <a:cubicBezTo>
                    <a:pt x="89" y="98"/>
                    <a:pt x="69" y="118"/>
                    <a:pt x="45" y="118"/>
                  </a:cubicBezTo>
                  <a:cubicBezTo>
                    <a:pt x="45" y="118"/>
                    <a:pt x="45" y="118"/>
                    <a:pt x="45" y="118"/>
                  </a:cubicBezTo>
                  <a:cubicBezTo>
                    <a:pt x="20" y="118"/>
                    <a:pt x="0" y="98"/>
                    <a:pt x="0" y="7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9" y="0"/>
                    <a:pt x="89" y="20"/>
                    <a:pt x="89" y="45"/>
                  </a:cubicBezTo>
                  <a:lnTo>
                    <a:pt x="89" y="74"/>
                  </a:lnTo>
                  <a:close/>
                </a:path>
              </a:pathLst>
            </a:custGeom>
            <a:solidFill>
              <a:srgbClr val="FFC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22A35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8" name="Freeform 143"/>
            <p:cNvSpPr/>
            <p:nvPr/>
          </p:nvSpPr>
          <p:spPr bwMode="auto">
            <a:xfrm>
              <a:off x="8516856" y="1358743"/>
              <a:ext cx="487230" cy="533602"/>
            </a:xfrm>
            <a:custGeom>
              <a:avLst/>
              <a:gdLst>
                <a:gd name="T0" fmla="*/ 4 w 130"/>
                <a:gd name="T1" fmla="*/ 142 h 142"/>
                <a:gd name="T2" fmla="*/ 0 w 130"/>
                <a:gd name="T3" fmla="*/ 6 h 142"/>
                <a:gd name="T4" fmla="*/ 53 w 130"/>
                <a:gd name="T5" fmla="*/ 0 h 142"/>
                <a:gd name="T6" fmla="*/ 69 w 130"/>
                <a:gd name="T7" fmla="*/ 23 h 142"/>
                <a:gd name="T8" fmla="*/ 83 w 130"/>
                <a:gd name="T9" fmla="*/ 0 h 142"/>
                <a:gd name="T10" fmla="*/ 130 w 130"/>
                <a:gd name="T11" fmla="*/ 10 h 142"/>
                <a:gd name="T12" fmla="*/ 118 w 130"/>
                <a:gd name="T13" fmla="*/ 142 h 142"/>
                <a:gd name="T14" fmla="*/ 4 w 130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42">
                  <a:moveTo>
                    <a:pt x="4" y="142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16" y="0"/>
                    <a:pt x="53" y="0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01" y="0"/>
                    <a:pt x="130" y="10"/>
                    <a:pt x="130" y="10"/>
                  </a:cubicBezTo>
                  <a:cubicBezTo>
                    <a:pt x="118" y="142"/>
                    <a:pt x="118" y="142"/>
                    <a:pt x="118" y="142"/>
                  </a:cubicBezTo>
                  <a:lnTo>
                    <a:pt x="4" y="142"/>
                  </a:lnTo>
                  <a:close/>
                </a:path>
              </a:pathLst>
            </a:custGeom>
            <a:solidFill>
              <a:srgbClr val="61C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22A35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9" name="Freeform 144"/>
            <p:cNvSpPr/>
            <p:nvPr/>
          </p:nvSpPr>
          <p:spPr bwMode="auto">
            <a:xfrm>
              <a:off x="8539104" y="903468"/>
              <a:ext cx="101451" cy="260348"/>
            </a:xfrm>
            <a:custGeom>
              <a:avLst/>
              <a:gdLst>
                <a:gd name="T0" fmla="*/ 24 w 27"/>
                <a:gd name="T1" fmla="*/ 69 h 69"/>
                <a:gd name="T2" fmla="*/ 5 w 27"/>
                <a:gd name="T3" fmla="*/ 45 h 69"/>
                <a:gd name="T4" fmla="*/ 18 w 27"/>
                <a:gd name="T5" fmla="*/ 2 h 69"/>
                <a:gd name="T6" fmla="*/ 27 w 27"/>
                <a:gd name="T7" fmla="*/ 15 h 69"/>
                <a:gd name="T8" fmla="*/ 24 w 27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69">
                  <a:moveTo>
                    <a:pt x="24" y="69"/>
                  </a:moveTo>
                  <a:cubicBezTo>
                    <a:pt x="24" y="69"/>
                    <a:pt x="9" y="62"/>
                    <a:pt x="5" y="45"/>
                  </a:cubicBezTo>
                  <a:cubicBezTo>
                    <a:pt x="0" y="22"/>
                    <a:pt x="6" y="0"/>
                    <a:pt x="18" y="2"/>
                  </a:cubicBezTo>
                  <a:cubicBezTo>
                    <a:pt x="24" y="12"/>
                    <a:pt x="27" y="15"/>
                    <a:pt x="27" y="15"/>
                  </a:cubicBezTo>
                  <a:cubicBezTo>
                    <a:pt x="27" y="15"/>
                    <a:pt x="22" y="58"/>
                    <a:pt x="24" y="69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22A35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0" name="Freeform 145"/>
            <p:cNvSpPr/>
            <p:nvPr/>
          </p:nvSpPr>
          <p:spPr bwMode="auto">
            <a:xfrm>
              <a:off x="8583600" y="806450"/>
              <a:ext cx="390674" cy="198487"/>
            </a:xfrm>
            <a:custGeom>
              <a:avLst/>
              <a:gdLst>
                <a:gd name="T0" fmla="*/ 16 w 104"/>
                <a:gd name="T1" fmla="*/ 41 h 53"/>
                <a:gd name="T2" fmla="*/ 62 w 104"/>
                <a:gd name="T3" fmla="*/ 53 h 53"/>
                <a:gd name="T4" fmla="*/ 97 w 104"/>
                <a:gd name="T5" fmla="*/ 11 h 53"/>
                <a:gd name="T6" fmla="*/ 59 w 104"/>
                <a:gd name="T7" fmla="*/ 6 h 53"/>
                <a:gd name="T8" fmla="*/ 12 w 104"/>
                <a:gd name="T9" fmla="*/ 9 h 53"/>
                <a:gd name="T10" fmla="*/ 16 w 104"/>
                <a:gd name="T11" fmla="*/ 4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53">
                  <a:moveTo>
                    <a:pt x="16" y="41"/>
                  </a:moveTo>
                  <a:cubicBezTo>
                    <a:pt x="16" y="41"/>
                    <a:pt x="32" y="53"/>
                    <a:pt x="62" y="53"/>
                  </a:cubicBezTo>
                  <a:cubicBezTo>
                    <a:pt x="92" y="53"/>
                    <a:pt x="104" y="34"/>
                    <a:pt x="97" y="11"/>
                  </a:cubicBezTo>
                  <a:cubicBezTo>
                    <a:pt x="88" y="19"/>
                    <a:pt x="76" y="12"/>
                    <a:pt x="59" y="6"/>
                  </a:cubicBezTo>
                  <a:cubicBezTo>
                    <a:pt x="41" y="0"/>
                    <a:pt x="23" y="0"/>
                    <a:pt x="12" y="9"/>
                  </a:cubicBezTo>
                  <a:cubicBezTo>
                    <a:pt x="0" y="18"/>
                    <a:pt x="5" y="34"/>
                    <a:pt x="16" y="41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22A35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1" name="Freeform 146"/>
            <p:cNvSpPr/>
            <p:nvPr/>
          </p:nvSpPr>
          <p:spPr bwMode="auto">
            <a:xfrm>
              <a:off x="8583600" y="914594"/>
              <a:ext cx="71638" cy="180686"/>
            </a:xfrm>
            <a:custGeom>
              <a:avLst/>
              <a:gdLst>
                <a:gd name="T0" fmla="*/ 19 w 19"/>
                <a:gd name="T1" fmla="*/ 13 h 48"/>
                <a:gd name="T2" fmla="*/ 11 w 19"/>
                <a:gd name="T3" fmla="*/ 48 h 48"/>
                <a:gd name="T4" fmla="*/ 0 w 19"/>
                <a:gd name="T5" fmla="*/ 20 h 48"/>
                <a:gd name="T6" fmla="*/ 6 w 19"/>
                <a:gd name="T7" fmla="*/ 0 h 48"/>
                <a:gd name="T8" fmla="*/ 19 w 19"/>
                <a:gd name="T9" fmla="*/ 1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8">
                  <a:moveTo>
                    <a:pt x="19" y="13"/>
                  </a:moveTo>
                  <a:cubicBezTo>
                    <a:pt x="19" y="13"/>
                    <a:pt x="7" y="34"/>
                    <a:pt x="11" y="48"/>
                  </a:cubicBezTo>
                  <a:cubicBezTo>
                    <a:pt x="2" y="37"/>
                    <a:pt x="0" y="20"/>
                    <a:pt x="0" y="2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19" y="13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22A35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Freeform 147"/>
            <p:cNvSpPr/>
            <p:nvPr/>
          </p:nvSpPr>
          <p:spPr bwMode="auto">
            <a:xfrm>
              <a:off x="8888397" y="911034"/>
              <a:ext cx="90326" cy="150868"/>
            </a:xfrm>
            <a:custGeom>
              <a:avLst/>
              <a:gdLst>
                <a:gd name="T0" fmla="*/ 0 w 24"/>
                <a:gd name="T1" fmla="*/ 14 h 40"/>
                <a:gd name="T2" fmla="*/ 12 w 24"/>
                <a:gd name="T3" fmla="*/ 40 h 40"/>
                <a:gd name="T4" fmla="*/ 18 w 24"/>
                <a:gd name="T5" fmla="*/ 8 h 40"/>
                <a:gd name="T6" fmla="*/ 12 w 24"/>
                <a:gd name="T7" fmla="*/ 0 h 40"/>
                <a:gd name="T8" fmla="*/ 0 w 24"/>
                <a:gd name="T9" fmla="*/ 1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0">
                  <a:moveTo>
                    <a:pt x="0" y="14"/>
                  </a:moveTo>
                  <a:cubicBezTo>
                    <a:pt x="0" y="14"/>
                    <a:pt x="13" y="19"/>
                    <a:pt x="12" y="40"/>
                  </a:cubicBezTo>
                  <a:cubicBezTo>
                    <a:pt x="24" y="25"/>
                    <a:pt x="18" y="8"/>
                    <a:pt x="18" y="8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22A35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3" name="Freeform 148"/>
            <p:cNvSpPr/>
            <p:nvPr/>
          </p:nvSpPr>
          <p:spPr bwMode="auto">
            <a:xfrm>
              <a:off x="8918654" y="1219001"/>
              <a:ext cx="795141" cy="586116"/>
            </a:xfrm>
            <a:custGeom>
              <a:avLst/>
              <a:gdLst>
                <a:gd name="T0" fmla="*/ 207 w 212"/>
                <a:gd name="T1" fmla="*/ 0 h 156"/>
                <a:gd name="T2" fmla="*/ 8 w 212"/>
                <a:gd name="T3" fmla="*/ 0 h 156"/>
                <a:gd name="T4" fmla="*/ 0 w 212"/>
                <a:gd name="T5" fmla="*/ 9 h 156"/>
                <a:gd name="T6" fmla="*/ 0 w 212"/>
                <a:gd name="T7" fmla="*/ 136 h 156"/>
                <a:gd name="T8" fmla="*/ 0 w 212"/>
                <a:gd name="T9" fmla="*/ 151 h 156"/>
                <a:gd name="T10" fmla="*/ 8 w 212"/>
                <a:gd name="T11" fmla="*/ 156 h 156"/>
                <a:gd name="T12" fmla="*/ 207 w 212"/>
                <a:gd name="T13" fmla="*/ 156 h 156"/>
                <a:gd name="T14" fmla="*/ 212 w 212"/>
                <a:gd name="T15" fmla="*/ 151 h 156"/>
                <a:gd name="T16" fmla="*/ 212 w 212"/>
                <a:gd name="T17" fmla="*/ 136 h 156"/>
                <a:gd name="T18" fmla="*/ 212 w 212"/>
                <a:gd name="T19" fmla="*/ 9 h 156"/>
                <a:gd name="T20" fmla="*/ 207 w 212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" h="156">
                  <a:moveTo>
                    <a:pt x="207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0" y="6"/>
                    <a:pt x="0" y="9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5" y="156"/>
                    <a:pt x="8" y="156"/>
                  </a:cubicBezTo>
                  <a:cubicBezTo>
                    <a:pt x="207" y="156"/>
                    <a:pt x="207" y="156"/>
                    <a:pt x="207" y="156"/>
                  </a:cubicBezTo>
                  <a:cubicBezTo>
                    <a:pt x="210" y="156"/>
                    <a:pt x="212" y="154"/>
                    <a:pt x="212" y="151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12" y="9"/>
                    <a:pt x="212" y="9"/>
                    <a:pt x="212" y="9"/>
                  </a:cubicBezTo>
                  <a:cubicBezTo>
                    <a:pt x="212" y="6"/>
                    <a:pt x="210" y="0"/>
                    <a:pt x="207" y="0"/>
                  </a:cubicBezTo>
                  <a:close/>
                </a:path>
              </a:pathLst>
            </a:custGeom>
            <a:solidFill>
              <a:srgbClr val="175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22A35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4" name="Freeform 149"/>
            <p:cNvSpPr/>
            <p:nvPr/>
          </p:nvSpPr>
          <p:spPr bwMode="auto">
            <a:xfrm>
              <a:off x="9218556" y="1631997"/>
              <a:ext cx="206461" cy="241211"/>
            </a:xfrm>
            <a:custGeom>
              <a:avLst/>
              <a:gdLst>
                <a:gd name="T0" fmla="*/ 6 w 55"/>
                <a:gd name="T1" fmla="*/ 0 h 64"/>
                <a:gd name="T2" fmla="*/ 0 w 55"/>
                <a:gd name="T3" fmla="*/ 64 h 64"/>
                <a:gd name="T4" fmla="*/ 55 w 55"/>
                <a:gd name="T5" fmla="*/ 64 h 64"/>
                <a:gd name="T6" fmla="*/ 49 w 55"/>
                <a:gd name="T7" fmla="*/ 0 h 64"/>
                <a:gd name="T8" fmla="*/ 6 w 55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4">
                  <a:moveTo>
                    <a:pt x="6" y="0"/>
                  </a:moveTo>
                  <a:cubicBezTo>
                    <a:pt x="4" y="21"/>
                    <a:pt x="2" y="42"/>
                    <a:pt x="0" y="64"/>
                  </a:cubicBezTo>
                  <a:cubicBezTo>
                    <a:pt x="19" y="64"/>
                    <a:pt x="37" y="64"/>
                    <a:pt x="55" y="64"/>
                  </a:cubicBezTo>
                  <a:cubicBezTo>
                    <a:pt x="53" y="42"/>
                    <a:pt x="51" y="21"/>
                    <a:pt x="49" y="0"/>
                  </a:cubicBezTo>
                  <a:cubicBezTo>
                    <a:pt x="35" y="0"/>
                    <a:pt x="20" y="0"/>
                    <a:pt x="6" y="0"/>
                  </a:cubicBez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22A35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5" name="Freeform 150"/>
            <p:cNvSpPr/>
            <p:nvPr/>
          </p:nvSpPr>
          <p:spPr bwMode="auto">
            <a:xfrm>
              <a:off x="9320007" y="1631997"/>
              <a:ext cx="105010" cy="241211"/>
            </a:xfrm>
            <a:custGeom>
              <a:avLst/>
              <a:gdLst>
                <a:gd name="T0" fmla="*/ 0 w 28"/>
                <a:gd name="T1" fmla="*/ 64 h 64"/>
                <a:gd name="T2" fmla="*/ 28 w 28"/>
                <a:gd name="T3" fmla="*/ 64 h 64"/>
                <a:gd name="T4" fmla="*/ 22 w 28"/>
                <a:gd name="T5" fmla="*/ 0 h 64"/>
                <a:gd name="T6" fmla="*/ 0 w 28"/>
                <a:gd name="T7" fmla="*/ 0 h 64"/>
                <a:gd name="T8" fmla="*/ 0 w 28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4">
                  <a:moveTo>
                    <a:pt x="0" y="64"/>
                  </a:moveTo>
                  <a:cubicBezTo>
                    <a:pt x="9" y="64"/>
                    <a:pt x="19" y="64"/>
                    <a:pt x="28" y="64"/>
                  </a:cubicBezTo>
                  <a:cubicBezTo>
                    <a:pt x="26" y="42"/>
                    <a:pt x="24" y="21"/>
                    <a:pt x="22" y="0"/>
                  </a:cubicBezTo>
                  <a:cubicBezTo>
                    <a:pt x="15" y="0"/>
                    <a:pt x="7" y="0"/>
                    <a:pt x="0" y="0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969A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22A35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6" name="Freeform 151"/>
            <p:cNvSpPr/>
            <p:nvPr/>
          </p:nvSpPr>
          <p:spPr bwMode="auto">
            <a:xfrm>
              <a:off x="9177175" y="1870093"/>
              <a:ext cx="289223" cy="17356"/>
            </a:xfrm>
            <a:custGeom>
              <a:avLst/>
              <a:gdLst>
                <a:gd name="T0" fmla="*/ 73 w 77"/>
                <a:gd name="T1" fmla="*/ 0 h 5"/>
                <a:gd name="T2" fmla="*/ 4 w 77"/>
                <a:gd name="T3" fmla="*/ 0 h 5"/>
                <a:gd name="T4" fmla="*/ 0 w 77"/>
                <a:gd name="T5" fmla="*/ 4 h 5"/>
                <a:gd name="T6" fmla="*/ 0 w 77"/>
                <a:gd name="T7" fmla="*/ 5 h 5"/>
                <a:gd name="T8" fmla="*/ 77 w 77"/>
                <a:gd name="T9" fmla="*/ 5 h 5"/>
                <a:gd name="T10" fmla="*/ 77 w 77"/>
                <a:gd name="T11" fmla="*/ 4 h 5"/>
                <a:gd name="T12" fmla="*/ 73 w 77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5">
                  <a:moveTo>
                    <a:pt x="7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2"/>
                    <a:pt x="75" y="0"/>
                    <a:pt x="73" y="0"/>
                  </a:cubicBezTo>
                  <a:close/>
                </a:path>
              </a:pathLst>
            </a:custGeom>
            <a:solidFill>
              <a:srgbClr val="175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22A35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4" name="Cross 23"/>
          <p:cNvSpPr/>
          <p:nvPr/>
        </p:nvSpPr>
        <p:spPr>
          <a:xfrm>
            <a:off x="8820150" y="438150"/>
            <a:ext cx="434975" cy="434975"/>
          </a:xfrm>
          <a:prstGeom prst="plus">
            <a:avLst>
              <a:gd name="adj" fmla="val 3451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Cross 26"/>
          <p:cNvSpPr/>
          <p:nvPr/>
        </p:nvSpPr>
        <p:spPr>
          <a:xfrm>
            <a:off x="10674350" y="1497013"/>
            <a:ext cx="333375" cy="333375"/>
          </a:xfrm>
          <a:prstGeom prst="plus">
            <a:avLst>
              <a:gd name="adj" fmla="val 3451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89990" y="662305"/>
            <a:ext cx="6911975" cy="1568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ea"/>
              </a:rPr>
              <a:t>实训简介</a:t>
            </a:r>
            <a:endParaRPr kumimoji="0" lang="en-US" altLang="zh-CN" sz="3200" b="1" kern="1200" cap="none" spc="0" normalizeH="0" baseline="0" noProof="1">
              <a:solidFill>
                <a:schemeClr val="accent5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ea"/>
              </a:rPr>
              <a:t>物联网智慧</a:t>
            </a:r>
            <a:r>
              <a:rPr kumimoji="0" lang="zh-CN" altLang="en-US" sz="3200" b="1" kern="1200" cap="none" spc="0" normalizeH="0" baseline="0" noProof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ea"/>
              </a:rPr>
              <a:t>仓储系统项目概述</a:t>
            </a:r>
            <a:endParaRPr kumimoji="0" lang="zh-CN" altLang="en-US" sz="3200" b="1" kern="1200" cap="none" spc="0" normalizeH="0" baseline="0" noProof="1">
              <a:solidFill>
                <a:schemeClr val="accent5"/>
              </a:solidFill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endParaRPr kumimoji="0" lang="zh-CN" altLang="en-US" sz="3200" b="1" kern="1200" cap="none" spc="0" normalizeH="0" baseline="0" noProof="1">
              <a:solidFill>
                <a:schemeClr val="accent5"/>
              </a:solidFill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341438"/>
            <a:ext cx="11064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7" name="矩形 1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962025" y="2466975"/>
            <a:ext cx="4730750" cy="34150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457200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chemeClr val="accent5"/>
                </a:solidFill>
                <a:latin typeface="+mn-lt"/>
                <a:ea typeface="+mn-ea"/>
                <a:sym typeface="+mn-ea"/>
              </a:rPr>
              <a:t>物联网智慧仓储</a:t>
            </a:r>
            <a:r>
              <a:rPr lang="zh-CN" altLang="en-US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是以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a9</a:t>
            </a:r>
            <a:r>
              <a:rPr lang="zh-CN" altLang="en-US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开发板为平台，是一种基于物联网技术的智能化仓库管理系统，通过连接仓库内的各种设备和传感器，实现对仓储环境、货物位置、库存数量等信息的实时监测和控制，提高仓储物流效率和精度。</a:t>
            </a:r>
            <a:endParaRPr lang="zh-CN" altLang="en-US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该系统可以有效地降低仓库管理成本，提高货物处理效率，同时在保障货物安全方面也具有极大的优势。</a:t>
            </a:r>
            <a:endParaRPr lang="zh-CN" altLang="en-US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15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3163" y="333375"/>
            <a:ext cx="1931987" cy="23987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700" y="373063"/>
            <a:ext cx="2349500" cy="2146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f612730e9afa9c60be8cbe84abccca5"/>
          <p:cNvPicPr>
            <a:picLocks noChangeAspect="1"/>
          </p:cNvPicPr>
          <p:nvPr/>
        </p:nvPicPr>
        <p:blipFill>
          <a:blip r:embed="rId3"/>
          <a:srcRect l="11945" t="616"/>
          <a:stretch>
            <a:fillRect/>
          </a:stretch>
        </p:blipFill>
        <p:spPr>
          <a:xfrm>
            <a:off x="6614795" y="2871470"/>
            <a:ext cx="5272405" cy="369189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06488" y="449263"/>
            <a:ext cx="6911975" cy="60483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ea"/>
              </a:rPr>
              <a:t>总体效果演示：</a:t>
            </a:r>
            <a:endParaRPr kumimoji="0" lang="zh-CN" altLang="en-US" sz="3200" b="1" kern="1200" cap="none" spc="0" normalizeH="0" baseline="0" noProof="1">
              <a:solidFill>
                <a:schemeClr val="accent5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endParaRPr kumimoji="0" lang="zh-CN" altLang="en-US" sz="3200" b="1" kern="1200" cap="none" spc="0" normalizeH="0" baseline="0" noProof="1">
              <a:solidFill>
                <a:schemeClr val="accent5"/>
              </a:solidFill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341438"/>
            <a:ext cx="11064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233488" y="1417638"/>
            <a:ext cx="10675938" cy="5351463"/>
          </a:xfrm>
          <a:prstGeom prst="rect">
            <a:avLst/>
          </a:prstGeom>
          <a:noFill/>
        </p:spPr>
        <p:txBody>
          <a:bodyPr>
            <a:noAutofit/>
          </a:bodyPr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物联网仓储系统数据回传功能实现如下：</a:t>
            </a:r>
            <a:endParaRPr kumimoji="0" lang="zh-CN" altLang="en-US" sz="2800" b="1" kern="1200" cap="none" spc="0" normalizeH="0" baseline="0" noProof="1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endParaRPr kumimoji="0" lang="zh-CN" altLang="en-US" sz="2800" b="1" kern="1200" cap="none" spc="0" normalizeH="0" baseline="0" noProof="1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7172" name="图片 4" descr="板子linux通讯"/>
          <p:cNvPicPr>
            <a:picLocks noChangeAspect="1"/>
          </p:cNvPicPr>
          <p:nvPr/>
        </p:nvPicPr>
        <p:blipFill>
          <a:blip r:embed="rId2"/>
          <a:srcRect t="11304" r="12297"/>
          <a:stretch>
            <a:fillRect/>
          </a:stretch>
        </p:blipFill>
        <p:spPr>
          <a:xfrm>
            <a:off x="1106488" y="1881188"/>
            <a:ext cx="9771062" cy="49768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06488" y="449263"/>
            <a:ext cx="6911975" cy="60483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ea"/>
              </a:rPr>
              <a:t>总体效果演示：</a:t>
            </a:r>
            <a:endParaRPr kumimoji="0" lang="zh-CN" altLang="en-US" sz="3200" b="1" kern="1200" cap="none" spc="0" normalizeH="0" baseline="0" noProof="1">
              <a:solidFill>
                <a:schemeClr val="accent5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endParaRPr kumimoji="0" lang="zh-CN" altLang="en-US" sz="3200" b="1" kern="1200" cap="none" spc="0" normalizeH="0" baseline="0" noProof="1">
              <a:solidFill>
                <a:schemeClr val="accent5"/>
              </a:solidFill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341438"/>
            <a:ext cx="11064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233488" y="1417638"/>
            <a:ext cx="10675938" cy="5351463"/>
          </a:xfrm>
          <a:prstGeom prst="rect">
            <a:avLst/>
          </a:prstGeom>
          <a:noFill/>
        </p:spPr>
        <p:txBody>
          <a:bodyPr>
            <a:noAutofit/>
          </a:bodyPr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物联网仓储系统远程控制功能实现如下：</a:t>
            </a:r>
            <a:endParaRPr kumimoji="0" lang="zh-CN" altLang="en-US" sz="2800" b="1" kern="1200" cap="none" spc="0" normalizeH="0" baseline="0" noProof="1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endParaRPr kumimoji="0" lang="zh-CN" altLang="en-US" sz="2800" b="1" kern="1200" cap="none" spc="0" normalizeH="0" baseline="0" noProof="1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8196" name="图片 5" descr="远程控制"/>
          <p:cNvPicPr>
            <a:picLocks noChangeAspect="1"/>
          </p:cNvPicPr>
          <p:nvPr/>
        </p:nvPicPr>
        <p:blipFill>
          <a:blip r:embed="rId2"/>
          <a:srcRect l="-171" t="1338" r="4088" b="-1775"/>
          <a:stretch>
            <a:fillRect/>
          </a:stretch>
        </p:blipFill>
        <p:spPr>
          <a:xfrm>
            <a:off x="1008063" y="2020888"/>
            <a:ext cx="9848850" cy="44116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06488" y="449263"/>
            <a:ext cx="6911975" cy="60483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ea"/>
              </a:rPr>
              <a:t>总体效果演示：</a:t>
            </a:r>
            <a:endParaRPr kumimoji="0" lang="zh-CN" altLang="en-US" sz="3200" b="1" kern="1200" cap="none" spc="0" normalizeH="0" baseline="0" noProof="1">
              <a:solidFill>
                <a:schemeClr val="accent5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endParaRPr kumimoji="0" lang="zh-CN" altLang="en-US" sz="3200" b="1" kern="1200" cap="none" spc="0" normalizeH="0" baseline="0" noProof="1">
              <a:solidFill>
                <a:schemeClr val="accent5"/>
              </a:solidFill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341438"/>
            <a:ext cx="11064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233488" y="1417638"/>
            <a:ext cx="10675938" cy="5351463"/>
          </a:xfrm>
          <a:prstGeom prst="rect">
            <a:avLst/>
          </a:prstGeom>
          <a:noFill/>
        </p:spPr>
        <p:txBody>
          <a:bodyPr>
            <a:noAutofit/>
          </a:bodyPr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物联网仓储系统远程控制功能实现如下：</a:t>
            </a:r>
            <a:endParaRPr kumimoji="0" lang="zh-CN" altLang="en-US" sz="2800" b="1" kern="1200" cap="none" spc="0" normalizeH="0" baseline="0" noProof="1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开灯：</a:t>
            </a:r>
            <a:r>
              <a:rPr kumimoji="0" lang="en-US" altLang="zh-CN" sz="28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                    </a:t>
            </a:r>
            <a:r>
              <a:rPr kumimoji="0" lang="zh-CN" altLang="en-US" sz="28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关灯：</a:t>
            </a:r>
            <a:endParaRPr kumimoji="0" lang="zh-CN" altLang="en-US" sz="2800" b="1" kern="1200" cap="none" spc="0" normalizeH="0" baseline="0" noProof="1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9220" name="图片 4" descr="7f9fb3d3f60cbfdc171acd7672a64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88" y="2257425"/>
            <a:ext cx="5102225" cy="3829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1" name="图片 6" descr="276e006d95dab04dc907fc7c405aa0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0" y="2257425"/>
            <a:ext cx="5178425" cy="3886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06488" y="1047750"/>
            <a:ext cx="10947400" cy="574675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ea"/>
              </a:rPr>
              <a:t>Sen</a:t>
            </a:r>
            <a:r>
              <a:rPr kumimoji="0" lang="zh-CN" altLang="en-US" sz="2800" b="1" kern="1200" cap="none" spc="0" normalizeH="0" baseline="0" noProof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ea"/>
              </a:rPr>
              <a:t>和</a:t>
            </a:r>
            <a:r>
              <a:rPr kumimoji="0" lang="en-US" altLang="zh-CN" sz="2800" b="1" kern="1200" cap="none" spc="0" normalizeH="0" baseline="0" noProof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ea"/>
              </a:rPr>
              <a:t>App</a:t>
            </a:r>
            <a:r>
              <a:rPr kumimoji="0" lang="zh-CN" altLang="en-US" sz="2800" b="1" kern="1200" cap="none" spc="0" normalizeH="0" baseline="0" noProof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ea"/>
              </a:rPr>
              <a:t>发送接收测试实现代码：</a:t>
            </a:r>
            <a:endParaRPr kumimoji="0" lang="en-US" altLang="zh-CN" sz="2800" b="1" kern="1200" cap="none" spc="0" normalizeH="0" baseline="0" noProof="1">
              <a:solidFill>
                <a:schemeClr val="accent5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信息采集端代码pthread_info.c:</a:t>
            </a:r>
            <a:r>
              <a:rPr kumimoji="0" lang="en-US" alt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           </a:t>
            </a:r>
            <a:r>
              <a:rPr kumimoji="0" lang="zh-CN" altLang="en-US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控制端代码pthread_ctl.c:</a:t>
            </a:r>
            <a:endParaRPr kumimoji="0" lang="zh-CN" altLang="en-US" sz="2000" b="1" kern="1200" cap="none" spc="0" normalizeH="0" baseline="0" noProof="1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341438"/>
            <a:ext cx="11064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06488" y="355600"/>
            <a:ext cx="10593388" cy="584200"/>
          </a:xfrm>
          <a:prstGeom prst="rect">
            <a:avLst/>
          </a:prstGeom>
          <a:noFill/>
        </p:spPr>
        <p:txBody>
          <a:bodyPr>
            <a:noAutofit/>
          </a:bodyPr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ea"/>
              </a:rPr>
              <a:t>各模块功能实现：</a:t>
            </a:r>
            <a:endParaRPr kumimoji="0" lang="zh-CN" altLang="en-US" sz="3200" b="1" kern="1200" cap="none" spc="0" normalizeH="0" baseline="0" noProof="1">
              <a:solidFill>
                <a:schemeClr val="accent5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endParaRPr kumimoji="0" lang="zh-CN" altLang="en-US" sz="3200" b="1" kern="1200" cap="none" spc="0" normalizeH="0" baseline="0" noProof="1">
              <a:solidFill>
                <a:schemeClr val="accent5"/>
              </a:solidFill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4" name="图片 4" descr="inf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8" y="1863725"/>
            <a:ext cx="3446462" cy="4932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图片 5" descr="ct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150" y="1863725"/>
            <a:ext cx="4029075" cy="4927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06488" y="1047750"/>
            <a:ext cx="10947400" cy="574675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ea"/>
              </a:rPr>
              <a:t>Sen</a:t>
            </a:r>
            <a:r>
              <a:rPr kumimoji="0" lang="zh-CN" altLang="en-US" sz="2800" b="1" kern="1200" cap="none" spc="0" normalizeH="0" baseline="0" noProof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ea"/>
              </a:rPr>
              <a:t>和</a:t>
            </a:r>
            <a:r>
              <a:rPr kumimoji="0" lang="en-US" altLang="zh-CN" sz="2800" b="1" kern="1200" cap="none" spc="0" normalizeH="0" baseline="0" noProof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ea"/>
              </a:rPr>
              <a:t>App</a:t>
            </a:r>
            <a:r>
              <a:rPr kumimoji="0" lang="zh-CN" altLang="en-US" sz="2800" b="1" kern="1200" cap="none" spc="0" normalizeH="0" baseline="0" noProof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ea"/>
              </a:rPr>
              <a:t>发送接收实现效果图：</a:t>
            </a:r>
            <a:endParaRPr kumimoji="0" lang="en-US" altLang="zh-CN" sz="2800" b="1" kern="1200" cap="none" spc="0" normalizeH="0" baseline="0" noProof="1">
              <a:solidFill>
                <a:schemeClr val="accent5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endParaRPr kumimoji="0" lang="zh-CN" altLang="en-US" sz="2000" b="1" kern="1200" cap="none" spc="0" normalizeH="0" baseline="0" noProof="1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341438"/>
            <a:ext cx="11064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06488" y="355600"/>
            <a:ext cx="10593388" cy="584200"/>
          </a:xfrm>
          <a:prstGeom prst="rect">
            <a:avLst/>
          </a:prstGeom>
          <a:noFill/>
        </p:spPr>
        <p:txBody>
          <a:bodyPr>
            <a:noAutofit/>
          </a:bodyPr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ea"/>
              </a:rPr>
              <a:t>各模块功能实现：</a:t>
            </a:r>
            <a:endParaRPr kumimoji="0" lang="zh-CN" altLang="en-US" sz="3200" b="1" kern="1200" cap="none" spc="0" normalizeH="0" baseline="0" noProof="1">
              <a:solidFill>
                <a:schemeClr val="accent5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endParaRPr kumimoji="0" lang="zh-CN" altLang="en-US" sz="3200" b="1" kern="1200" cap="none" spc="0" normalizeH="0" baseline="0" noProof="1">
              <a:solidFill>
                <a:schemeClr val="accent5"/>
              </a:solidFill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1268" name="图片 6" descr="代码完成开关效果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50" y="1703388"/>
            <a:ext cx="7707313" cy="4819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20775" y="1047750"/>
            <a:ext cx="10947400" cy="574675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en-US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1.</a:t>
            </a:r>
            <a:r>
              <a:rPr kumimoji="0" lang="zh-CN" altLang="en-US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将</a:t>
            </a:r>
            <a:r>
              <a:rPr kumimoji="0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gcc-4.6.4.tar.xz</a:t>
            </a:r>
            <a:r>
              <a:rPr kumimoji="0" 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复制到</a:t>
            </a:r>
            <a:r>
              <a:rPr kumimoji="0" lang="en-US" alt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/home/linux/</a:t>
            </a:r>
            <a:r>
              <a:rPr kumimoji="0" lang="zh-CN" altLang="en-US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，并解压成gcc-4.6.4文件</a:t>
            </a:r>
            <a:endParaRPr kumimoji="0" lang="zh-CN" altLang="en-US" sz="2000" b="1" kern="1200" cap="none" spc="0" normalizeH="0" baseline="0" noProof="1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2</a:t>
            </a:r>
            <a:r>
              <a:rPr kumimoji="0" lang="zh-CN" altLang="en-US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kumimoji="0" lang="en-US" alt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pwd</a:t>
            </a:r>
            <a:r>
              <a:rPr kumimoji="0" lang="zh-CN" altLang="en-US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命令显示路径</a:t>
            </a:r>
            <a:r>
              <a:rPr kumimoji="0" lang="en-US" alt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/home/linux/yizhi/gcc-4.6.4/bin</a:t>
            </a:r>
            <a:r>
              <a:rPr kumimoji="0" lang="zh-CN" altLang="en-US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，通过命令sudo vim /etc/environment</a:t>
            </a:r>
            <a:r>
              <a:rPr kumimoji="0" lang="en-US" alt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zh-CN" altLang="en-US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追加：:/home/linux/yizhi/gcc-4.6.4/bin"</a:t>
            </a:r>
            <a:endParaRPr kumimoji="0" lang="zh-CN" altLang="en-US" sz="2000" b="1" kern="1200" cap="none" spc="0" normalizeH="0" baseline="0" noProof="1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3.</a:t>
            </a:r>
            <a:r>
              <a:rPr lang="zh-CN" altLang="en-US" sz="2000" b="1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激活：source /etc/environment</a:t>
            </a:r>
            <a:r>
              <a:rPr lang="en-US" altLang="zh-CN" sz="2000" b="1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arm-none-linux-gnueabi-gcc -v</a:t>
            </a:r>
            <a:r>
              <a:rPr lang="zh-CN" altLang="en-US" sz="2000" b="1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查看</a:t>
            </a:r>
            <a:r>
              <a:rPr lang="en-US" altLang="zh-CN" sz="2000" b="1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gcc</a:t>
            </a:r>
            <a:r>
              <a:rPr lang="zh-CN" altLang="en-US" sz="2000" b="1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版本</a:t>
            </a:r>
            <a:endParaRPr lang="zh-CN" altLang="en-US" sz="2000" b="1" noProof="1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endParaRPr lang="en-US" altLang="zh-CN" sz="2000" b="1" noProof="1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endParaRPr lang="en-US" altLang="zh-CN" sz="2000" b="1" noProof="1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endParaRPr lang="en-US" altLang="zh-CN" sz="2000" b="1" noProof="1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4.编辑Makefile:更新：</a:t>
            </a:r>
            <a:endParaRPr kumimoji="0" lang="en-US" altLang="zh-CN" sz="2000" b="1" kern="1200" cap="none" spc="0" normalizeH="0" baseline="0" noProof="1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	CC=arm-none-linux-gnueabi-gcc</a:t>
            </a:r>
            <a:endParaRPr kumimoji="0" lang="en-US" altLang="zh-CN" sz="2000" b="1" kern="1200" cap="none" spc="0" normalizeH="0" baseline="0" noProof="1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endParaRPr kumimoji="0" lang="en-US" altLang="zh-CN" sz="2000" b="1" kern="1200" cap="none" spc="0" normalizeH="0" baseline="0" noProof="1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341438"/>
            <a:ext cx="11064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06488" y="355600"/>
            <a:ext cx="10593388" cy="584200"/>
          </a:xfrm>
          <a:prstGeom prst="rect">
            <a:avLst/>
          </a:prstGeom>
          <a:noFill/>
        </p:spPr>
        <p:txBody>
          <a:bodyPr>
            <a:noAutofit/>
          </a:bodyPr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ea"/>
              </a:rPr>
              <a:t>交叉编译功能实现：</a:t>
            </a:r>
            <a:endParaRPr kumimoji="0" lang="zh-CN" altLang="en-US" sz="3200" b="1" kern="1200" cap="none" spc="0" normalizeH="0" baseline="0" noProof="1">
              <a:solidFill>
                <a:schemeClr val="accent5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endParaRPr kumimoji="0" lang="zh-CN" altLang="en-US" sz="3200" b="1" kern="1200" cap="none" spc="0" normalizeH="0" baseline="0" noProof="1">
              <a:solidFill>
                <a:schemeClr val="accent5"/>
              </a:solidFill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2292" name="图片 3" descr="gcc版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3" y="2378075"/>
            <a:ext cx="5273675" cy="695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3" name="图片 1" descr="配置环境变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3" y="3998913"/>
            <a:ext cx="5273675" cy="1193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图片 2" descr="交叉编译效果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13" y="5251450"/>
            <a:ext cx="5270500" cy="1606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1341438"/>
            <a:ext cx="11064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06488" y="355600"/>
            <a:ext cx="10593388" cy="584200"/>
          </a:xfrm>
          <a:prstGeom prst="rect">
            <a:avLst/>
          </a:prstGeom>
          <a:noFill/>
        </p:spPr>
        <p:txBody>
          <a:bodyPr>
            <a:noAutofit/>
          </a:bodyPr>
          <a:p>
            <a:pPr marR="0" defTabSz="914400" fontAlgn="auto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1">
                <a:solidFill>
                  <a:schemeClr val="accent5"/>
                </a:solidFill>
                <a:latin typeface="+mn-lt"/>
                <a:ea typeface="+mn-ea"/>
                <a:cs typeface="+mn-cs"/>
                <a:sym typeface="+mn-ea"/>
              </a:rPr>
              <a:t>各模块功能实现：</a:t>
            </a:r>
            <a:endParaRPr kumimoji="0" lang="zh-CN" altLang="en-US" sz="3200" b="1" kern="1200" cap="none" spc="0" normalizeH="0" baseline="0" noProof="1">
              <a:solidFill>
                <a:schemeClr val="accent5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R="0" defTabSz="914400" fontAlgn="auto">
              <a:buClrTx/>
              <a:buSzTx/>
              <a:buFontTx/>
              <a:buNone/>
              <a:defRPr/>
            </a:pPr>
            <a:endParaRPr kumimoji="0" lang="zh-CN" altLang="en-US" sz="3200" b="1" kern="1200" cap="none" spc="0" normalizeH="0" baseline="0" noProof="1">
              <a:solidFill>
                <a:schemeClr val="accent5"/>
              </a:solidFill>
              <a:latin typeface="Calibri" panose="020F050202020403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6805" y="1157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交叉编译并下载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12215" y="17437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编译</a:t>
            </a:r>
            <a:r>
              <a:rPr lang="en-US" altLang="zh-CN">
                <a:sym typeface="+mn-ea"/>
              </a:rPr>
              <a:t>LED_ON</a:t>
            </a:r>
            <a:endParaRPr lang="en-US" altLang="zh-CN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34720" y="2329815"/>
            <a:ext cx="10937875" cy="62865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212215" y="34290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</a:t>
            </a:r>
            <a:r>
              <a:rPr lang="en-US" altLang="zh-CN"/>
              <a:t>LED_OFF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85190" y="4156710"/>
            <a:ext cx="11306810" cy="57213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PP_MARK_KEY" val="0cab58b4-54c3-43c7-ad37-f019684f579d"/>
  <p:tag name="COMMONDATA" val="eyJoZGlkIjoiYTNiNmI2N2Y4NTVjYjUxZDZjZGFiMDhkODkwYTczMjg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BUZZIER">
  <a:themeElements>
    <a:clrScheme name="BUZZIER">
      <a:dk1>
        <a:srgbClr val="222A35"/>
      </a:dk1>
      <a:lt1>
        <a:sysClr val="window" lastClr="FFFFFF"/>
      </a:lt1>
      <a:dk2>
        <a:srgbClr val="44546A"/>
      </a:dk2>
      <a:lt2>
        <a:srgbClr val="E7E6E6"/>
      </a:lt2>
      <a:accent1>
        <a:srgbClr val="2EB0BD"/>
      </a:accent1>
      <a:accent2>
        <a:srgbClr val="197B9F"/>
      </a:accent2>
      <a:accent3>
        <a:srgbClr val="0E468B"/>
      </a:accent3>
      <a:accent4>
        <a:srgbClr val="A0ACBA"/>
      </a:accent4>
      <a:accent5>
        <a:srgbClr val="7A90A0"/>
      </a:accent5>
      <a:accent6>
        <a:srgbClr val="5A6F84"/>
      </a:accent6>
      <a:hlink>
        <a:srgbClr val="0563C1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1591</Words>
  <Application>WPS 演示</Application>
  <PresentationFormat>宽屏</PresentationFormat>
  <Paragraphs>135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Calibri Light</vt:lpstr>
      <vt:lpstr>Arial Unicode MS</vt:lpstr>
      <vt:lpstr>等线</vt:lpstr>
      <vt:lpstr>BUZZIER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WPS_1663039004</cp:lastModifiedBy>
  <cp:revision>102</cp:revision>
  <dcterms:created xsi:type="dcterms:W3CDTF">2016-12-13T08:41:00Z</dcterms:created>
  <dcterms:modified xsi:type="dcterms:W3CDTF">2023-12-27T04:07:48Z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B6B78D98DD0743FB9DCBF905B18976AF_13</vt:lpwstr>
  </property>
</Properties>
</file>