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47" d="100"/>
          <a:sy n="47" d="100"/>
        </p:scale>
        <p:origin x="67" y="28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9CB30AE-06FF-4187-B691-4825431CEED6}" type="datetimeFigureOut">
              <a:rPr lang="zh-CN" altLang="en-US" smtClean="0"/>
              <a:t>2015/1/26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D0F54D-D04E-4EED-9CCA-DAFE76745D64}" type="slidenum">
              <a:rPr lang="zh-CN" altLang="en-US" smtClean="0"/>
              <a:t>‹#›</a:t>
            </a:fld>
            <a:endParaRPr lang="zh-CN" altLang="en-US"/>
          </a:p>
        </p:txBody>
      </p:sp>
    </p:spTree>
    <p:extLst>
      <p:ext uri="{BB962C8B-B14F-4D97-AF65-F5344CB8AC3E}">
        <p14:creationId xmlns:p14="http://schemas.microsoft.com/office/powerpoint/2010/main" val="1878796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9CB30AE-06FF-4187-B691-4825431CEED6}" type="datetimeFigureOut">
              <a:rPr lang="zh-CN" altLang="en-US" smtClean="0"/>
              <a:t>2015/1/26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D0F54D-D04E-4EED-9CCA-DAFE76745D64}" type="slidenum">
              <a:rPr lang="zh-CN" altLang="en-US" smtClean="0"/>
              <a:t>‹#›</a:t>
            </a:fld>
            <a:endParaRPr lang="zh-CN" altLang="en-US"/>
          </a:p>
        </p:txBody>
      </p:sp>
    </p:spTree>
    <p:extLst>
      <p:ext uri="{BB962C8B-B14F-4D97-AF65-F5344CB8AC3E}">
        <p14:creationId xmlns:p14="http://schemas.microsoft.com/office/powerpoint/2010/main" val="404526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9CB30AE-06FF-4187-B691-4825431CEED6}" type="datetimeFigureOut">
              <a:rPr lang="zh-CN" altLang="en-US" smtClean="0"/>
              <a:t>2015/1/26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D0F54D-D04E-4EED-9CCA-DAFE76745D64}" type="slidenum">
              <a:rPr lang="zh-CN" altLang="en-US" smtClean="0"/>
              <a:t>‹#›</a:t>
            </a:fld>
            <a:endParaRPr lang="zh-CN" altLang="en-US"/>
          </a:p>
        </p:txBody>
      </p:sp>
    </p:spTree>
    <p:extLst>
      <p:ext uri="{BB962C8B-B14F-4D97-AF65-F5344CB8AC3E}">
        <p14:creationId xmlns:p14="http://schemas.microsoft.com/office/powerpoint/2010/main" val="3121640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9CB30AE-06FF-4187-B691-4825431CEED6}" type="datetimeFigureOut">
              <a:rPr lang="zh-CN" altLang="en-US" smtClean="0"/>
              <a:t>2015/1/26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D0F54D-D04E-4EED-9CCA-DAFE76745D64}" type="slidenum">
              <a:rPr lang="zh-CN" altLang="en-US" smtClean="0"/>
              <a:t>‹#›</a:t>
            </a:fld>
            <a:endParaRPr lang="zh-CN" altLang="en-US"/>
          </a:p>
        </p:txBody>
      </p:sp>
    </p:spTree>
    <p:extLst>
      <p:ext uri="{BB962C8B-B14F-4D97-AF65-F5344CB8AC3E}">
        <p14:creationId xmlns:p14="http://schemas.microsoft.com/office/powerpoint/2010/main" val="1479213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9CB30AE-06FF-4187-B691-4825431CEED6}" type="datetimeFigureOut">
              <a:rPr lang="zh-CN" altLang="en-US" smtClean="0"/>
              <a:t>2015/1/26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D0F54D-D04E-4EED-9CCA-DAFE76745D64}" type="slidenum">
              <a:rPr lang="zh-CN" altLang="en-US" smtClean="0"/>
              <a:t>‹#›</a:t>
            </a:fld>
            <a:endParaRPr lang="zh-CN" altLang="en-US"/>
          </a:p>
        </p:txBody>
      </p:sp>
    </p:spTree>
    <p:extLst>
      <p:ext uri="{BB962C8B-B14F-4D97-AF65-F5344CB8AC3E}">
        <p14:creationId xmlns:p14="http://schemas.microsoft.com/office/powerpoint/2010/main" val="3006059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9CB30AE-06FF-4187-B691-4825431CEED6}" type="datetimeFigureOut">
              <a:rPr lang="zh-CN" altLang="en-US" smtClean="0"/>
              <a:t>2015/1/26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D0F54D-D04E-4EED-9CCA-DAFE76745D64}" type="slidenum">
              <a:rPr lang="zh-CN" altLang="en-US" smtClean="0"/>
              <a:t>‹#›</a:t>
            </a:fld>
            <a:endParaRPr lang="zh-CN" altLang="en-US"/>
          </a:p>
        </p:txBody>
      </p:sp>
    </p:spTree>
    <p:extLst>
      <p:ext uri="{BB962C8B-B14F-4D97-AF65-F5344CB8AC3E}">
        <p14:creationId xmlns:p14="http://schemas.microsoft.com/office/powerpoint/2010/main" val="680264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9CB30AE-06FF-4187-B691-4825431CEED6}" type="datetimeFigureOut">
              <a:rPr lang="zh-CN" altLang="en-US" smtClean="0"/>
              <a:t>2015/1/26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6D0F54D-D04E-4EED-9CCA-DAFE76745D64}" type="slidenum">
              <a:rPr lang="zh-CN" altLang="en-US" smtClean="0"/>
              <a:t>‹#›</a:t>
            </a:fld>
            <a:endParaRPr lang="zh-CN" altLang="en-US"/>
          </a:p>
        </p:txBody>
      </p:sp>
    </p:spTree>
    <p:extLst>
      <p:ext uri="{BB962C8B-B14F-4D97-AF65-F5344CB8AC3E}">
        <p14:creationId xmlns:p14="http://schemas.microsoft.com/office/powerpoint/2010/main" val="305901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9CB30AE-06FF-4187-B691-4825431CEED6}" type="datetimeFigureOut">
              <a:rPr lang="zh-CN" altLang="en-US" smtClean="0"/>
              <a:t>2015/1/26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6D0F54D-D04E-4EED-9CCA-DAFE76745D64}" type="slidenum">
              <a:rPr lang="zh-CN" altLang="en-US" smtClean="0"/>
              <a:t>‹#›</a:t>
            </a:fld>
            <a:endParaRPr lang="zh-CN" altLang="en-US"/>
          </a:p>
        </p:txBody>
      </p:sp>
    </p:spTree>
    <p:extLst>
      <p:ext uri="{BB962C8B-B14F-4D97-AF65-F5344CB8AC3E}">
        <p14:creationId xmlns:p14="http://schemas.microsoft.com/office/powerpoint/2010/main" val="2542928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9CB30AE-06FF-4187-B691-4825431CEED6}" type="datetimeFigureOut">
              <a:rPr lang="zh-CN" altLang="en-US" smtClean="0"/>
              <a:t>2015/1/26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6D0F54D-D04E-4EED-9CCA-DAFE76745D64}" type="slidenum">
              <a:rPr lang="zh-CN" altLang="en-US" smtClean="0"/>
              <a:t>‹#›</a:t>
            </a:fld>
            <a:endParaRPr lang="zh-CN" altLang="en-US"/>
          </a:p>
        </p:txBody>
      </p:sp>
    </p:spTree>
    <p:extLst>
      <p:ext uri="{BB962C8B-B14F-4D97-AF65-F5344CB8AC3E}">
        <p14:creationId xmlns:p14="http://schemas.microsoft.com/office/powerpoint/2010/main" val="3799194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9CB30AE-06FF-4187-B691-4825431CEED6}" type="datetimeFigureOut">
              <a:rPr lang="zh-CN" altLang="en-US" smtClean="0"/>
              <a:t>2015/1/26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D0F54D-D04E-4EED-9CCA-DAFE76745D64}" type="slidenum">
              <a:rPr lang="zh-CN" altLang="en-US" smtClean="0"/>
              <a:t>‹#›</a:t>
            </a:fld>
            <a:endParaRPr lang="zh-CN" altLang="en-US"/>
          </a:p>
        </p:txBody>
      </p:sp>
    </p:spTree>
    <p:extLst>
      <p:ext uri="{BB962C8B-B14F-4D97-AF65-F5344CB8AC3E}">
        <p14:creationId xmlns:p14="http://schemas.microsoft.com/office/powerpoint/2010/main" val="1428262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9CB30AE-06FF-4187-B691-4825431CEED6}" type="datetimeFigureOut">
              <a:rPr lang="zh-CN" altLang="en-US" smtClean="0"/>
              <a:t>2015/1/26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D0F54D-D04E-4EED-9CCA-DAFE76745D64}" type="slidenum">
              <a:rPr lang="zh-CN" altLang="en-US" smtClean="0"/>
              <a:t>‹#›</a:t>
            </a:fld>
            <a:endParaRPr lang="zh-CN" altLang="en-US"/>
          </a:p>
        </p:txBody>
      </p:sp>
    </p:spTree>
    <p:extLst>
      <p:ext uri="{BB962C8B-B14F-4D97-AF65-F5344CB8AC3E}">
        <p14:creationId xmlns:p14="http://schemas.microsoft.com/office/powerpoint/2010/main" val="2740352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CB30AE-06FF-4187-B691-4825431CEED6}" type="datetimeFigureOut">
              <a:rPr lang="zh-CN" altLang="en-US" smtClean="0"/>
              <a:t>2015/1/26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D0F54D-D04E-4EED-9CCA-DAFE76745D64}" type="slidenum">
              <a:rPr lang="zh-CN" altLang="en-US" smtClean="0"/>
              <a:t>‹#›</a:t>
            </a:fld>
            <a:endParaRPr lang="zh-CN" altLang="en-US"/>
          </a:p>
        </p:txBody>
      </p:sp>
    </p:spTree>
    <p:extLst>
      <p:ext uri="{BB962C8B-B14F-4D97-AF65-F5344CB8AC3E}">
        <p14:creationId xmlns:p14="http://schemas.microsoft.com/office/powerpoint/2010/main" val="3464713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宪章总则部分</a:t>
            </a:r>
            <a:r>
              <a:rPr lang="en-US" altLang="zh-CN" dirty="0" smtClean="0"/>
              <a:t/>
            </a:r>
            <a:br>
              <a:rPr lang="en-US" altLang="zh-CN" dirty="0" smtClean="0"/>
            </a:br>
            <a:endParaRPr lang="zh-CN" altLang="en-US" dirty="0"/>
          </a:p>
        </p:txBody>
      </p:sp>
      <p:sp>
        <p:nvSpPr>
          <p:cNvPr id="3" name="副标题 2"/>
          <p:cNvSpPr>
            <a:spLocks noGrp="1"/>
          </p:cNvSpPr>
          <p:nvPr>
            <p:ph type="subTitle" idx="1"/>
          </p:nvPr>
        </p:nvSpPr>
        <p:spPr/>
        <p:txBody>
          <a:bodyPr/>
          <a:lstStyle/>
          <a:p>
            <a:endParaRPr lang="en-US" altLang="zh-CN" dirty="0" smtClean="0"/>
          </a:p>
          <a:p>
            <a:endParaRPr lang="zh-CN" altLang="en-US" dirty="0"/>
          </a:p>
        </p:txBody>
      </p:sp>
    </p:spTree>
    <p:extLst>
      <p:ext uri="{BB962C8B-B14F-4D97-AF65-F5344CB8AC3E}">
        <p14:creationId xmlns:p14="http://schemas.microsoft.com/office/powerpoint/2010/main" val="414430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p:txBody>
          <a:bodyPr/>
          <a:lstStyle/>
          <a:p>
            <a:endParaRPr lang="zh-CN" altLang="en-US"/>
          </a:p>
        </p:txBody>
      </p:sp>
      <p:sp>
        <p:nvSpPr>
          <p:cNvPr id="4" name="文本框 3"/>
          <p:cNvSpPr txBox="1"/>
          <p:nvPr/>
        </p:nvSpPr>
        <p:spPr>
          <a:xfrm>
            <a:off x="0" y="309086"/>
            <a:ext cx="11982734" cy="2523768"/>
          </a:xfrm>
          <a:prstGeom prst="rect">
            <a:avLst/>
          </a:prstGeom>
          <a:noFill/>
        </p:spPr>
        <p:txBody>
          <a:bodyPr wrap="square" rtlCol="0">
            <a:spAutoFit/>
          </a:bodyPr>
          <a:lstStyle/>
          <a:p>
            <a:r>
              <a:rPr lang="zh-CN" altLang="zh-CN" sz="2800" b="1" dirty="0" smtClean="0"/>
              <a:t>序</a:t>
            </a:r>
            <a:r>
              <a:rPr lang="zh-CN" altLang="en-US" sz="2800" b="1" dirty="0" smtClean="0"/>
              <a:t>言</a:t>
            </a:r>
            <a:endParaRPr lang="zh-CN" altLang="zh-CN" sz="2800" b="1" dirty="0"/>
          </a:p>
          <a:p>
            <a:r>
              <a:rPr lang="zh-CN" altLang="zh-CN" sz="2800" dirty="0"/>
              <a:t>创客</a:t>
            </a:r>
            <a:r>
              <a:rPr lang="zh-CN" altLang="zh-CN" sz="2800" dirty="0" smtClean="0"/>
              <a:t>空间</a:t>
            </a:r>
            <a:r>
              <a:rPr lang="zh-CN" altLang="en-US" sz="2800" dirty="0" smtClean="0"/>
              <a:t>的理念</a:t>
            </a:r>
            <a:r>
              <a:rPr lang="zh-CN" altLang="zh-CN" sz="2800" dirty="0" smtClean="0"/>
              <a:t>是</a:t>
            </a:r>
            <a:r>
              <a:rPr lang="zh-CN" altLang="zh-CN" sz="2800" dirty="0" smtClean="0">
                <a:solidFill>
                  <a:srgbClr val="FF0000"/>
                </a:solidFill>
              </a:rPr>
              <a:t>自由</a:t>
            </a:r>
            <a:r>
              <a:rPr lang="zh-CN" altLang="zh-CN" sz="2800" dirty="0">
                <a:solidFill>
                  <a:srgbClr val="FF0000"/>
                </a:solidFill>
              </a:rPr>
              <a:t>、公平、</a:t>
            </a:r>
            <a:r>
              <a:rPr lang="zh-CN" altLang="zh-CN" sz="2800" dirty="0" smtClean="0">
                <a:solidFill>
                  <a:srgbClr val="FF0000"/>
                </a:solidFill>
              </a:rPr>
              <a:t>无私</a:t>
            </a:r>
            <a:endParaRPr lang="en-US" altLang="zh-CN" sz="2800" dirty="0" smtClean="0">
              <a:solidFill>
                <a:srgbClr val="FF0000"/>
              </a:solidFill>
            </a:endParaRPr>
          </a:p>
          <a:p>
            <a:r>
              <a:rPr lang="zh-CN" altLang="en-US" sz="2800" dirty="0" smtClean="0"/>
              <a:t>主</a:t>
            </a:r>
            <a:r>
              <a:rPr lang="zh-CN" altLang="zh-CN" sz="2800" dirty="0" smtClean="0"/>
              <a:t>旨</a:t>
            </a:r>
            <a:r>
              <a:rPr lang="zh-CN" altLang="en-US" sz="2800" dirty="0" smtClean="0"/>
              <a:t>是</a:t>
            </a:r>
            <a:r>
              <a:rPr lang="zh-CN" altLang="zh-CN" sz="2800" dirty="0" smtClean="0">
                <a:solidFill>
                  <a:srgbClr val="FF0000"/>
                </a:solidFill>
              </a:rPr>
              <a:t>培养</a:t>
            </a:r>
            <a:r>
              <a:rPr lang="zh-CN" altLang="zh-CN" sz="2800" dirty="0">
                <a:solidFill>
                  <a:srgbClr val="FF0000"/>
                </a:solidFill>
              </a:rPr>
              <a:t>能够灵活重组的人才</a:t>
            </a:r>
            <a:r>
              <a:rPr lang="zh-CN" altLang="zh-CN" sz="2800" dirty="0" smtClean="0">
                <a:solidFill>
                  <a:srgbClr val="FF0000"/>
                </a:solidFill>
              </a:rPr>
              <a:t>团队</a:t>
            </a:r>
            <a:endParaRPr lang="en-US" altLang="zh-CN" sz="2800" dirty="0" smtClean="0">
              <a:solidFill>
                <a:srgbClr val="FF0000"/>
              </a:solidFill>
            </a:endParaRPr>
          </a:p>
          <a:p>
            <a:r>
              <a:rPr lang="zh-CN" altLang="zh-CN" sz="2800" dirty="0" smtClean="0"/>
              <a:t>做出</a:t>
            </a:r>
            <a:r>
              <a:rPr lang="zh-CN" altLang="zh-CN" sz="2800" dirty="0">
                <a:solidFill>
                  <a:srgbClr val="FF0000"/>
                </a:solidFill>
              </a:rPr>
              <a:t>创新</a:t>
            </a:r>
            <a:r>
              <a:rPr lang="zh-CN" altLang="zh-CN" sz="2800" dirty="0"/>
              <a:t>的产品，进而在人和人，空间和空间的合作中</a:t>
            </a:r>
            <a:r>
              <a:rPr lang="zh-CN" altLang="zh-CN" sz="2800" dirty="0">
                <a:solidFill>
                  <a:srgbClr val="FF0000"/>
                </a:solidFill>
              </a:rPr>
              <a:t>利益</a:t>
            </a:r>
            <a:r>
              <a:rPr lang="zh-CN" altLang="zh-CN" sz="2800" dirty="0" smtClean="0">
                <a:solidFill>
                  <a:srgbClr val="FF0000"/>
                </a:solidFill>
              </a:rPr>
              <a:t>最大化</a:t>
            </a:r>
            <a:endParaRPr lang="en-US" altLang="zh-CN" sz="2800" dirty="0" smtClean="0"/>
          </a:p>
          <a:p>
            <a:r>
              <a:rPr lang="zh-CN" altLang="zh-CN" sz="2800" dirty="0" smtClean="0"/>
              <a:t>本</a:t>
            </a:r>
            <a:r>
              <a:rPr lang="zh-CN" altLang="zh-CN" sz="2800" dirty="0"/>
              <a:t>宪章对所有成员的行为做出了必要的规范，以保证其在空间内的工作顺利。</a:t>
            </a:r>
          </a:p>
          <a:p>
            <a:endParaRPr lang="zh-CN" altLang="en-US" dirty="0"/>
          </a:p>
        </p:txBody>
      </p:sp>
    </p:spTree>
    <p:extLst>
      <p:ext uri="{BB962C8B-B14F-4D97-AF65-F5344CB8AC3E}">
        <p14:creationId xmlns:p14="http://schemas.microsoft.com/office/powerpoint/2010/main" val="835979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每一位创客来到这里</a:t>
            </a:r>
            <a:r>
              <a:rPr lang="en-US" altLang="zh-CN" dirty="0" smtClean="0"/>
              <a:t>,</a:t>
            </a:r>
            <a:r>
              <a:rPr lang="zh-CN" altLang="en-US" dirty="0" smtClean="0"/>
              <a:t>都是为了得到一个可以在保障自己权益的情况下自由交流学习与分享的平台</a:t>
            </a:r>
            <a:r>
              <a:rPr lang="en-US" altLang="zh-CN" dirty="0" smtClean="0"/>
              <a:t>,</a:t>
            </a:r>
            <a:r>
              <a:rPr lang="zh-CN" altLang="en-US" dirty="0" smtClean="0"/>
              <a:t>我们要利用宪章构建一个和谐的平台</a:t>
            </a:r>
            <a:r>
              <a:rPr lang="en-US" altLang="zh-CN" dirty="0" smtClean="0"/>
              <a:t>.</a:t>
            </a:r>
            <a:r>
              <a:rPr lang="zh-CN" altLang="en-US" dirty="0" smtClean="0"/>
              <a:t>我们称其为创客盟会</a:t>
            </a:r>
            <a:r>
              <a:rPr lang="en-US" altLang="zh-CN" dirty="0" smtClean="0"/>
              <a:t>.</a:t>
            </a:r>
            <a:endParaRPr lang="zh-CN" altLang="en-US" dirty="0"/>
          </a:p>
        </p:txBody>
      </p:sp>
      <p:sp>
        <p:nvSpPr>
          <p:cNvPr id="3" name="内容占位符 2"/>
          <p:cNvSpPr>
            <a:spLocks noGrp="1"/>
          </p:cNvSpPr>
          <p:nvPr>
            <p:ph idx="1"/>
          </p:nvPr>
        </p:nvSpPr>
        <p:spPr>
          <a:xfrm>
            <a:off x="838200" y="2310063"/>
            <a:ext cx="10515600" cy="3866900"/>
          </a:xfrm>
        </p:spPr>
        <p:txBody>
          <a:bodyPr>
            <a:normAutofit/>
          </a:bodyPr>
          <a:lstStyle/>
          <a:p>
            <a:pPr marL="0" indent="0">
              <a:buNone/>
            </a:pPr>
            <a:r>
              <a:rPr lang="zh-CN" altLang="en-US" dirty="0" smtClean="0"/>
              <a:t>第一条</a:t>
            </a:r>
            <a:r>
              <a:rPr lang="en-US" altLang="zh-CN" dirty="0"/>
              <a:t>,</a:t>
            </a:r>
            <a:r>
              <a:rPr lang="zh-CN" altLang="en-US" dirty="0" smtClean="0"/>
              <a:t>盟会内全部成员均要遵守此项权利</a:t>
            </a:r>
            <a:endParaRPr lang="en-US" altLang="zh-CN" dirty="0" smtClean="0"/>
          </a:p>
          <a:p>
            <a:pPr marL="0" indent="0">
              <a:buNone/>
            </a:pPr>
            <a:r>
              <a:rPr lang="zh-CN" altLang="en-US" dirty="0" smtClean="0"/>
              <a:t>第二条</a:t>
            </a:r>
            <a:r>
              <a:rPr lang="en-US" altLang="zh-CN" dirty="0" smtClean="0"/>
              <a:t>,</a:t>
            </a:r>
            <a:r>
              <a:rPr lang="zh-CN" altLang="en-US" dirty="0" smtClean="0"/>
              <a:t>所有创客拥有平等的权利与义务</a:t>
            </a:r>
            <a:endParaRPr lang="en-US" altLang="zh-CN" dirty="0" smtClean="0"/>
          </a:p>
          <a:p>
            <a:pPr marL="0" indent="0">
              <a:buNone/>
            </a:pPr>
            <a:r>
              <a:rPr lang="zh-CN" altLang="en-US" dirty="0" smtClean="0"/>
              <a:t>第三条联盟按照所在国的国家法律法规及本章程自主管理内部事务，不受任何组织和个人的非法干涉。</a:t>
            </a:r>
            <a:endParaRPr lang="en-US" altLang="zh-CN" dirty="0" smtClean="0"/>
          </a:p>
          <a:p>
            <a:pPr marL="0" indent="0">
              <a:buNone/>
            </a:pPr>
            <a:r>
              <a:rPr lang="zh-CN" altLang="en-US" dirty="0" smtClean="0"/>
              <a:t>第四条</a:t>
            </a:r>
            <a:r>
              <a:rPr lang="en-US" altLang="zh-CN" dirty="0" smtClean="0"/>
              <a:t>,</a:t>
            </a:r>
            <a:r>
              <a:rPr lang="zh-CN" altLang="en-US" dirty="0" smtClean="0"/>
              <a:t>联盟根据自身条件，促进创客成员间的学术、技术交流与合作，推动跨学科交叉融合，鼓励自由探索和协调创新，加强对外交流与合作，提高广大创客的创新能力。</a:t>
            </a:r>
          </a:p>
          <a:p>
            <a:endParaRPr lang="zh-CN" altLang="en-US" dirty="0" smtClean="0"/>
          </a:p>
          <a:p>
            <a:endParaRPr lang="zh-CN" altLang="en-US" dirty="0"/>
          </a:p>
        </p:txBody>
      </p:sp>
    </p:spTree>
    <p:extLst>
      <p:ext uri="{BB962C8B-B14F-4D97-AF65-F5344CB8AC3E}">
        <p14:creationId xmlns:p14="http://schemas.microsoft.com/office/powerpoint/2010/main" val="700702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2711451" y="517525"/>
            <a:ext cx="6657975" cy="515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4000" b="1">
                <a:latin typeface="MDynastyHKS-Xbold" charset="0"/>
                <a:sym typeface="MDynastyHKS-Xbold" charset="0"/>
              </a:rPr>
              <a:t>第二章	</a:t>
            </a:r>
            <a:r>
              <a:rPr lang="zh-CN" altLang="en-US" sz="4000" b="1">
                <a:latin typeface="宋体" panose="02010600030101010101" pitchFamily="2" charset="-122"/>
                <a:sym typeface="宋体" panose="02010600030101010101" pitchFamily="2" charset="-122"/>
              </a:rPr>
              <a:t>成员</a:t>
            </a:r>
          </a:p>
          <a:p>
            <a:pPr algn="ctr"/>
            <a:endParaRPr lang="zh-CN" altLang="en-US" sz="1300" b="1">
              <a:latin typeface="宋体" panose="02010600030101010101" pitchFamily="2" charset="-122"/>
              <a:sym typeface="宋体" panose="02010600030101010101" pitchFamily="2" charset="-122"/>
            </a:endParaRPr>
          </a:p>
          <a:p>
            <a:pPr algn="ctr"/>
            <a:endParaRPr lang="zh-CN" altLang="en-US" sz="1300" b="1">
              <a:latin typeface="宋体" panose="02010600030101010101" pitchFamily="2" charset="-122"/>
              <a:sym typeface="宋体" panose="02010600030101010101" pitchFamily="2" charset="-122"/>
            </a:endParaRPr>
          </a:p>
          <a:p>
            <a:pPr algn="ctr"/>
            <a:endParaRPr lang="zh-CN" altLang="en-US" sz="1300" b="1">
              <a:latin typeface="宋体" panose="02010600030101010101" pitchFamily="2" charset="-122"/>
              <a:sym typeface="宋体" panose="02010600030101010101" pitchFamily="2" charset="-122"/>
            </a:endParaRPr>
          </a:p>
          <a:p>
            <a:pPr algn="ctr"/>
            <a:endParaRPr lang="zh-CN" altLang="en-US" sz="1300" b="1">
              <a:latin typeface="宋体" panose="02010600030101010101" pitchFamily="2" charset="-122"/>
              <a:sym typeface="宋体" panose="02010600030101010101" pitchFamily="2" charset="-122"/>
            </a:endParaRPr>
          </a:p>
          <a:p>
            <a:r>
              <a:rPr lang="zh-CN" altLang="en-US" sz="1600" b="1">
                <a:latin typeface="宋体" panose="02010600030101010101" pitchFamily="2" charset="-122"/>
                <a:sym typeface="宋体" panose="02010600030101010101" pitchFamily="2" charset="-122"/>
              </a:rPr>
              <a:t>第一条</a:t>
            </a:r>
            <a:r>
              <a:rPr lang="zh-CN" altLang="en-US" sz="1600" b="1">
                <a:latin typeface="Cambria" panose="02040503050406030204" pitchFamily="18" charset="0"/>
                <a:sym typeface="Cambria" panose="02040503050406030204" pitchFamily="18" charset="0"/>
              </a:rPr>
              <a:t>.</a:t>
            </a:r>
            <a:r>
              <a:rPr lang="zh-CN" altLang="en-US" sz="1600" b="1">
                <a:latin typeface="宋体" panose="02010600030101010101" pitchFamily="2" charset="-122"/>
                <a:sym typeface="宋体" panose="02010600030101010101" pitchFamily="2" charset="-122"/>
              </a:rPr>
              <a:t>	所有成员有权通过数字身份使用空间内</a:t>
            </a:r>
            <a:r>
              <a:rPr lang="zh-CN" altLang="en-US" sz="1600" b="1">
                <a:solidFill>
                  <a:srgbClr val="FF3300"/>
                </a:solidFill>
                <a:latin typeface="宋体" panose="02010600030101010101" pitchFamily="2" charset="-122"/>
                <a:sym typeface="宋体" panose="02010600030101010101" pitchFamily="2" charset="-122"/>
              </a:rPr>
              <a:t>一切</a:t>
            </a:r>
            <a:r>
              <a:rPr lang="zh-CN" altLang="en-US" sz="1600" b="1">
                <a:latin typeface="宋体" panose="02010600030101010101" pitchFamily="2" charset="-122"/>
                <a:sym typeface="宋体" panose="02010600030101010101" pitchFamily="2" charset="-122"/>
              </a:rPr>
              <a:t>技术资源以及环境资源。</a:t>
            </a:r>
          </a:p>
          <a:p>
            <a:r>
              <a:rPr lang="zh-CN" altLang="en-US" sz="1600" b="1">
                <a:latin typeface="宋体" panose="02010600030101010101" pitchFamily="2" charset="-122"/>
                <a:sym typeface="宋体" panose="02010600030101010101" pitchFamily="2" charset="-122"/>
              </a:rPr>
              <a:t>第二条</a:t>
            </a:r>
            <a:r>
              <a:rPr lang="zh-CN" altLang="en-US" sz="1600" b="1">
                <a:latin typeface="Cambria" panose="02040503050406030204" pitchFamily="18" charset="0"/>
                <a:sym typeface="Cambria" panose="02040503050406030204" pitchFamily="18" charset="0"/>
              </a:rPr>
              <a:t>.</a:t>
            </a:r>
            <a:r>
              <a:rPr lang="zh-CN" altLang="en-US" sz="1600" b="1">
                <a:latin typeface="宋体" panose="02010600030101010101" pitchFamily="2" charset="-122"/>
                <a:sym typeface="宋体" panose="02010600030101010101" pitchFamily="2" charset="-122"/>
              </a:rPr>
              <a:t>	所有成员</a:t>
            </a:r>
            <a:r>
              <a:rPr lang="zh-CN" altLang="en-US" sz="1600" b="1">
                <a:solidFill>
                  <a:srgbClr val="FF3300"/>
                </a:solidFill>
                <a:latin typeface="宋体" panose="02010600030101010101" pitchFamily="2" charset="-122"/>
                <a:sym typeface="宋体" panose="02010600030101010101" pitchFamily="2" charset="-122"/>
              </a:rPr>
              <a:t>均有</a:t>
            </a:r>
            <a:r>
              <a:rPr lang="zh-CN" altLang="en-US" sz="1600" b="1">
                <a:latin typeface="宋体" panose="02010600030101010101" pitchFamily="2" charset="-122"/>
                <a:sym typeface="宋体" panose="02010600030101010101" pitchFamily="2" charset="-122"/>
              </a:rPr>
              <a:t>自由加入团队和退出团队的权利，并可使用数字身份完成以上操作。</a:t>
            </a:r>
          </a:p>
          <a:p>
            <a:r>
              <a:rPr lang="zh-CN" altLang="en-US" sz="1600" b="1">
                <a:latin typeface="宋体" panose="02010600030101010101" pitchFamily="2" charset="-122"/>
                <a:sym typeface="宋体" panose="02010600030101010101" pitchFamily="2" charset="-122"/>
              </a:rPr>
              <a:t>第三条</a:t>
            </a:r>
            <a:r>
              <a:rPr lang="zh-CN" altLang="en-US" sz="1600" b="1">
                <a:latin typeface="Cambria" panose="02040503050406030204" pitchFamily="18" charset="0"/>
                <a:sym typeface="Cambria" panose="02040503050406030204" pitchFamily="18" charset="0"/>
              </a:rPr>
              <a:t>.</a:t>
            </a:r>
            <a:r>
              <a:rPr lang="zh-CN" altLang="en-US" sz="1600" b="1">
                <a:latin typeface="宋体" panose="02010600030101010101" pitchFamily="2" charset="-122"/>
                <a:sym typeface="宋体" panose="02010600030101010101" pitchFamily="2" charset="-122"/>
              </a:rPr>
              <a:t>	项目产品的所有权和知识产权均归</a:t>
            </a:r>
            <a:r>
              <a:rPr lang="zh-CN" altLang="en-US" sz="1600" b="1">
                <a:solidFill>
                  <a:srgbClr val="FF3300"/>
                </a:solidFill>
                <a:latin typeface="宋体" panose="02010600030101010101" pitchFamily="2" charset="-122"/>
                <a:sym typeface="宋体" panose="02010600030101010101" pitchFamily="2" charset="-122"/>
              </a:rPr>
              <a:t>所有</a:t>
            </a:r>
            <a:r>
              <a:rPr lang="zh-CN" altLang="en-US" sz="1600" b="1">
                <a:latin typeface="宋体" panose="02010600030101010101" pitchFamily="2" charset="-122"/>
                <a:sym typeface="宋体" panose="02010600030101010101" pitchFamily="2" charset="-122"/>
              </a:rPr>
              <a:t>的团队成员所有，数字平台将按时间轴独立保存关于项目的所有数据；团队有权分配项目出售的一切所得。当然，我们欢迎将其中部分捐给空间以维持平台运转。</a:t>
            </a:r>
          </a:p>
          <a:p>
            <a:r>
              <a:rPr lang="zh-CN" altLang="en-US" sz="1600" b="1">
                <a:latin typeface="宋体" panose="02010600030101010101" pitchFamily="2" charset="-122"/>
                <a:sym typeface="宋体" panose="02010600030101010101" pitchFamily="2" charset="-122"/>
              </a:rPr>
              <a:t>第四条</a:t>
            </a:r>
            <a:r>
              <a:rPr lang="zh-CN" altLang="en-US" sz="1600" b="1">
                <a:latin typeface="Cambria" panose="02040503050406030204" pitchFamily="18" charset="0"/>
                <a:sym typeface="Cambria" panose="02040503050406030204" pitchFamily="18" charset="0"/>
              </a:rPr>
              <a:t>.</a:t>
            </a:r>
            <a:r>
              <a:rPr lang="zh-CN" altLang="en-US" sz="1600" b="1">
                <a:latin typeface="宋体" panose="02010600030101010101" pitchFamily="2" charset="-122"/>
                <a:sym typeface="宋体" panose="02010600030101010101" pitchFamily="2" charset="-122"/>
              </a:rPr>
              <a:t>	所有成员均有</a:t>
            </a:r>
            <a:r>
              <a:rPr lang="zh-CN" altLang="en-US" sz="1600" b="1">
                <a:solidFill>
                  <a:srgbClr val="FF3300"/>
                </a:solidFill>
                <a:latin typeface="宋体" panose="02010600030101010101" pitchFamily="2" charset="-122"/>
                <a:sym typeface="宋体" panose="02010600030101010101" pitchFamily="2" charset="-122"/>
              </a:rPr>
              <a:t>免费</a:t>
            </a:r>
            <a:r>
              <a:rPr lang="zh-CN" altLang="en-US" sz="1600" b="1">
                <a:latin typeface="宋体" panose="02010600030101010101" pitchFamily="2" charset="-122"/>
                <a:sym typeface="宋体" panose="02010600030101010101" pitchFamily="2" charset="-122"/>
              </a:rPr>
              <a:t>参与空间所有只面对内部成员的活动的权利，以在活动中高效率地学习、全面完善自己的能力。</a:t>
            </a:r>
          </a:p>
          <a:p>
            <a:r>
              <a:rPr lang="zh-CN" altLang="en-US" sz="1600" b="1">
                <a:latin typeface="宋体" panose="02010600030101010101" pitchFamily="2" charset="-122"/>
                <a:sym typeface="宋体" panose="02010600030101010101" pitchFamily="2" charset="-122"/>
              </a:rPr>
              <a:t>第五条</a:t>
            </a:r>
            <a:r>
              <a:rPr lang="zh-CN" altLang="en-US" sz="1600" b="1">
                <a:latin typeface="Cambria" panose="02040503050406030204" pitchFamily="18" charset="0"/>
                <a:sym typeface="Cambria" panose="02040503050406030204" pitchFamily="18" charset="0"/>
              </a:rPr>
              <a:t>.</a:t>
            </a:r>
            <a:r>
              <a:rPr lang="zh-CN" altLang="en-US" sz="1600" b="1">
                <a:latin typeface="宋体" panose="02010600030101010101" pitchFamily="2" charset="-122"/>
                <a:sym typeface="宋体" panose="02010600030101010101" pitchFamily="2" charset="-122"/>
              </a:rPr>
              <a:t>	所有成员参与一切活动、在空间内做</a:t>
            </a:r>
            <a:r>
              <a:rPr lang="zh-CN" altLang="en-US" sz="1600" b="1">
                <a:solidFill>
                  <a:srgbClr val="FF3300"/>
                </a:solidFill>
                <a:latin typeface="宋体" panose="02010600030101010101" pitchFamily="2" charset="-122"/>
                <a:sym typeface="宋体" panose="02010600030101010101" pitchFamily="2" charset="-122"/>
              </a:rPr>
              <a:t>一切</a:t>
            </a:r>
            <a:r>
              <a:rPr lang="zh-CN" altLang="en-US" sz="1600" b="1">
                <a:latin typeface="宋体" panose="02010600030101010101" pitchFamily="2" charset="-122"/>
                <a:sym typeface="宋体" panose="02010600030101010101" pitchFamily="2" charset="-122"/>
              </a:rPr>
              <a:t>项目都需在数字平台上登记，以建立完整的时间轴，方便空间进行管理，提高效率。</a:t>
            </a:r>
          </a:p>
          <a:p>
            <a:r>
              <a:rPr lang="zh-CN" altLang="en-US" sz="1600" b="1">
                <a:latin typeface="宋体" panose="02010600030101010101" pitchFamily="2" charset="-122"/>
                <a:sym typeface="宋体" panose="02010600030101010101" pitchFamily="2" charset="-122"/>
              </a:rPr>
              <a:t>第六条</a:t>
            </a:r>
            <a:r>
              <a:rPr lang="zh-CN" altLang="en-US" sz="1600" b="1">
                <a:latin typeface="Cambria" panose="02040503050406030204" pitchFamily="18" charset="0"/>
                <a:sym typeface="Cambria" panose="02040503050406030204" pitchFamily="18" charset="0"/>
              </a:rPr>
              <a:t>.</a:t>
            </a:r>
            <a:r>
              <a:rPr lang="zh-CN" altLang="en-US" sz="1600" b="1">
                <a:latin typeface="宋体" panose="02010600030101010101" pitchFamily="2" charset="-122"/>
                <a:sym typeface="宋体" panose="02010600030101010101" pitchFamily="2" charset="-122"/>
              </a:rPr>
              <a:t>	所有成员均有义务</a:t>
            </a:r>
            <a:r>
              <a:rPr lang="zh-CN" altLang="en-US" sz="1600" b="1">
                <a:solidFill>
                  <a:srgbClr val="FF3300"/>
                </a:solidFill>
                <a:latin typeface="宋体" panose="02010600030101010101" pitchFamily="2" charset="-122"/>
                <a:sym typeface="宋体" panose="02010600030101010101" pitchFamily="2" charset="-122"/>
              </a:rPr>
              <a:t>分享</a:t>
            </a:r>
            <a:r>
              <a:rPr lang="zh-CN" altLang="en-US" sz="1600" b="1">
                <a:latin typeface="宋体" panose="02010600030101010101" pitchFamily="2" charset="-122"/>
                <a:sym typeface="宋体" panose="02010600030101010101" pitchFamily="2" charset="-122"/>
              </a:rPr>
              <a:t>自己的想法和技术；在项目完成之后需使用数字身份在平台上按照开源协议对空间成员公开所储存一切成熟的技术资料；以使所有成员的学习、工作高效。对于表现优异的团队，一级权限者有权给予一定量的XLP币以奖励。</a:t>
            </a:r>
            <a:endParaRPr lang="zh-CN" altLang="en-US" sz="1600"/>
          </a:p>
        </p:txBody>
      </p:sp>
    </p:spTree>
    <p:extLst>
      <p:ext uri="{BB962C8B-B14F-4D97-AF65-F5344CB8AC3E}">
        <p14:creationId xmlns:p14="http://schemas.microsoft.com/office/powerpoint/2010/main" val="1490968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管理制度</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a:t>
            </a:r>
            <a:r>
              <a:rPr lang="zh-CN" altLang="en-US" dirty="0" smtClean="0"/>
              <a:t>所有成员必须保证平台的设施的完整性</a:t>
            </a:r>
            <a:endParaRPr lang="en-US" altLang="zh-CN" dirty="0" smtClean="0"/>
          </a:p>
          <a:p>
            <a:pPr marL="0" indent="0">
              <a:buNone/>
            </a:pPr>
            <a:r>
              <a:rPr lang="en-US" altLang="zh-CN" dirty="0" smtClean="0"/>
              <a:t>2</a:t>
            </a:r>
            <a:r>
              <a:rPr lang="zh-CN" altLang="en-US" dirty="0" smtClean="0"/>
              <a:t>成员之间的纠纷，交由仲裁法庭裁决</a:t>
            </a:r>
            <a:endParaRPr lang="en-US" altLang="zh-CN" dirty="0" smtClean="0"/>
          </a:p>
          <a:p>
            <a:pPr marL="0" indent="0">
              <a:buNone/>
            </a:pPr>
            <a:r>
              <a:rPr lang="en-US" altLang="zh-CN" dirty="0" smtClean="0"/>
              <a:t>3</a:t>
            </a:r>
            <a:r>
              <a:rPr lang="zh-CN" altLang="en-US" dirty="0" smtClean="0"/>
              <a:t>对于违反规定的成员，将执行惩罚，从罚款到最高驱逐</a:t>
            </a:r>
            <a:endParaRPr lang="zh-CN" altLang="en-US" dirty="0"/>
          </a:p>
        </p:txBody>
      </p:sp>
    </p:spTree>
    <p:extLst>
      <p:ext uri="{BB962C8B-B14F-4D97-AF65-F5344CB8AC3E}">
        <p14:creationId xmlns:p14="http://schemas.microsoft.com/office/powerpoint/2010/main" val="1825963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对外制度</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对外交易时，必须有完整的记录</a:t>
            </a:r>
            <a:endParaRPr lang="en-US" altLang="zh-CN" dirty="0" smtClean="0"/>
          </a:p>
          <a:p>
            <a:r>
              <a:rPr lang="en-US" altLang="zh-CN" dirty="0" smtClean="0"/>
              <a:t>2.</a:t>
            </a:r>
            <a:r>
              <a:rPr lang="zh-CN" altLang="en-US" dirty="0" smtClean="0"/>
              <a:t>成员有对记录修改的权限</a:t>
            </a:r>
            <a:endParaRPr lang="zh-CN" altLang="en-US" dirty="0"/>
          </a:p>
        </p:txBody>
      </p:sp>
    </p:spTree>
    <p:extLst>
      <p:ext uri="{BB962C8B-B14F-4D97-AF65-F5344CB8AC3E}">
        <p14:creationId xmlns:p14="http://schemas.microsoft.com/office/powerpoint/2010/main" val="4266802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组织机构</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014733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联盟代表大会</a:t>
            </a:r>
            <a:endParaRPr lang="zh-CN" altLang="en-US" dirty="0"/>
          </a:p>
        </p:txBody>
      </p:sp>
      <p:sp>
        <p:nvSpPr>
          <p:cNvPr id="3" name="内容占位符 2"/>
          <p:cNvSpPr>
            <a:spLocks noGrp="1"/>
          </p:cNvSpPr>
          <p:nvPr>
            <p:ph idx="1"/>
          </p:nvPr>
        </p:nvSpPr>
        <p:spPr/>
        <p:txBody>
          <a:bodyPr/>
          <a:lstStyle/>
          <a:p>
            <a:r>
              <a:rPr lang="zh-CN" altLang="en-US" dirty="0" smtClean="0"/>
              <a:t>机构地位</a:t>
            </a:r>
            <a:endParaRPr lang="en-US" altLang="zh-CN" dirty="0" smtClean="0"/>
          </a:p>
          <a:p>
            <a:r>
              <a:rPr lang="zh-CN" altLang="en-US" dirty="0" smtClean="0"/>
              <a:t>产生方式</a:t>
            </a:r>
            <a:endParaRPr lang="en-US" altLang="zh-CN" dirty="0" smtClean="0"/>
          </a:p>
          <a:p>
            <a:r>
              <a:rPr lang="zh-CN" altLang="en-US" dirty="0" smtClean="0"/>
              <a:t>成员产生与任期</a:t>
            </a:r>
            <a:endParaRPr lang="en-US" altLang="zh-CN" dirty="0" smtClean="0"/>
          </a:p>
          <a:p>
            <a:r>
              <a:rPr lang="zh-CN" altLang="en-US" dirty="0"/>
              <a:t>召开</a:t>
            </a:r>
            <a:r>
              <a:rPr lang="zh-CN" altLang="en-US" dirty="0" smtClean="0"/>
              <a:t>周期</a:t>
            </a:r>
            <a:endParaRPr lang="en-US" altLang="zh-CN" dirty="0" smtClean="0"/>
          </a:p>
          <a:p>
            <a:r>
              <a:rPr lang="zh-CN" altLang="en-US" dirty="0"/>
              <a:t>议事规则</a:t>
            </a:r>
            <a:endParaRPr lang="en-US" altLang="zh-CN" dirty="0" smtClean="0"/>
          </a:p>
          <a:p>
            <a:endParaRPr lang="zh-CN" altLang="en-US" dirty="0"/>
          </a:p>
        </p:txBody>
      </p:sp>
    </p:spTree>
    <p:extLst>
      <p:ext uri="{BB962C8B-B14F-4D97-AF65-F5344CB8AC3E}">
        <p14:creationId xmlns:p14="http://schemas.microsoft.com/office/powerpoint/2010/main" val="4025007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常务理事会</a:t>
            </a:r>
            <a:endParaRPr lang="zh-CN" altLang="en-US" dirty="0"/>
          </a:p>
        </p:txBody>
      </p:sp>
      <p:sp>
        <p:nvSpPr>
          <p:cNvPr id="3" name="内容占位符 2"/>
          <p:cNvSpPr>
            <a:spLocks noGrp="1"/>
          </p:cNvSpPr>
          <p:nvPr>
            <p:ph idx="1"/>
          </p:nvPr>
        </p:nvSpPr>
        <p:spPr/>
        <p:txBody>
          <a:bodyPr/>
          <a:lstStyle/>
          <a:p>
            <a:r>
              <a:rPr lang="zh-CN" altLang="en-US" dirty="0" smtClean="0"/>
              <a:t>产生规则</a:t>
            </a:r>
            <a:endParaRPr lang="en-US" altLang="zh-CN" dirty="0" smtClean="0"/>
          </a:p>
          <a:p>
            <a:r>
              <a:rPr lang="zh-CN" altLang="en-US" dirty="0" smtClean="0"/>
              <a:t>职责权利</a:t>
            </a:r>
            <a:endParaRPr lang="en-US" altLang="zh-CN" dirty="0" smtClean="0"/>
          </a:p>
          <a:p>
            <a:r>
              <a:rPr lang="zh-CN" altLang="en-US" dirty="0"/>
              <a:t>成员</a:t>
            </a:r>
            <a:r>
              <a:rPr lang="zh-CN" altLang="en-US" dirty="0" smtClean="0"/>
              <a:t>任期</a:t>
            </a:r>
            <a:endParaRPr lang="en-US" altLang="zh-CN" smtClean="0"/>
          </a:p>
          <a:p>
            <a:endParaRPr lang="zh-CN" altLang="en-US"/>
          </a:p>
        </p:txBody>
      </p:sp>
    </p:spTree>
    <p:extLst>
      <p:ext uri="{BB962C8B-B14F-4D97-AF65-F5344CB8AC3E}">
        <p14:creationId xmlns:p14="http://schemas.microsoft.com/office/powerpoint/2010/main" val="762816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p:txBody>
          <a:bodyPr/>
          <a:lstStyle/>
          <a:p>
            <a:endParaRPr lang="zh-CN" altLang="en-US"/>
          </a:p>
        </p:txBody>
      </p:sp>
      <p:sp>
        <p:nvSpPr>
          <p:cNvPr id="4" name="文本框 3"/>
          <p:cNvSpPr txBox="1"/>
          <p:nvPr/>
        </p:nvSpPr>
        <p:spPr>
          <a:xfrm>
            <a:off x="0" y="309086"/>
            <a:ext cx="11982734" cy="2523768"/>
          </a:xfrm>
          <a:prstGeom prst="rect">
            <a:avLst/>
          </a:prstGeom>
          <a:noFill/>
        </p:spPr>
        <p:txBody>
          <a:bodyPr wrap="square" rtlCol="0">
            <a:spAutoFit/>
          </a:bodyPr>
          <a:lstStyle/>
          <a:p>
            <a:r>
              <a:rPr lang="zh-CN" altLang="zh-CN" sz="2800" b="1" dirty="0" smtClean="0"/>
              <a:t>序</a:t>
            </a:r>
            <a:r>
              <a:rPr lang="zh-CN" altLang="en-US" sz="2800" b="1" dirty="0" smtClean="0"/>
              <a:t>言</a:t>
            </a:r>
            <a:endParaRPr lang="zh-CN" altLang="zh-CN" sz="2800" b="1" dirty="0"/>
          </a:p>
          <a:p>
            <a:r>
              <a:rPr lang="zh-CN" altLang="zh-CN" sz="2800" dirty="0"/>
              <a:t>创客</a:t>
            </a:r>
            <a:r>
              <a:rPr lang="zh-CN" altLang="zh-CN" sz="2800" dirty="0" smtClean="0"/>
              <a:t>空间</a:t>
            </a:r>
            <a:r>
              <a:rPr lang="zh-CN" altLang="en-US" sz="2800" dirty="0" smtClean="0"/>
              <a:t>的理念</a:t>
            </a:r>
            <a:r>
              <a:rPr lang="zh-CN" altLang="zh-CN" sz="2800" dirty="0" smtClean="0"/>
              <a:t>是</a:t>
            </a:r>
            <a:r>
              <a:rPr lang="zh-CN" altLang="zh-CN" sz="2800" dirty="0" smtClean="0">
                <a:solidFill>
                  <a:srgbClr val="FF0000"/>
                </a:solidFill>
              </a:rPr>
              <a:t>自由</a:t>
            </a:r>
            <a:r>
              <a:rPr lang="zh-CN" altLang="zh-CN" sz="2800" dirty="0">
                <a:solidFill>
                  <a:srgbClr val="FF0000"/>
                </a:solidFill>
              </a:rPr>
              <a:t>、公平、</a:t>
            </a:r>
            <a:r>
              <a:rPr lang="zh-CN" altLang="zh-CN" sz="2800" dirty="0" smtClean="0">
                <a:solidFill>
                  <a:srgbClr val="FF0000"/>
                </a:solidFill>
              </a:rPr>
              <a:t>无私</a:t>
            </a:r>
            <a:endParaRPr lang="en-US" altLang="zh-CN" sz="2800" dirty="0" smtClean="0">
              <a:solidFill>
                <a:srgbClr val="FF0000"/>
              </a:solidFill>
            </a:endParaRPr>
          </a:p>
          <a:p>
            <a:r>
              <a:rPr lang="zh-CN" altLang="en-US" sz="2800" dirty="0" smtClean="0"/>
              <a:t>主</a:t>
            </a:r>
            <a:r>
              <a:rPr lang="zh-CN" altLang="zh-CN" sz="2800" dirty="0" smtClean="0"/>
              <a:t>旨</a:t>
            </a:r>
            <a:r>
              <a:rPr lang="zh-CN" altLang="en-US" sz="2800" dirty="0" smtClean="0"/>
              <a:t>是</a:t>
            </a:r>
            <a:r>
              <a:rPr lang="zh-CN" altLang="zh-CN" sz="2800" dirty="0" smtClean="0">
                <a:solidFill>
                  <a:srgbClr val="FF0000"/>
                </a:solidFill>
              </a:rPr>
              <a:t>培养</a:t>
            </a:r>
            <a:r>
              <a:rPr lang="zh-CN" altLang="zh-CN" sz="2800" dirty="0">
                <a:solidFill>
                  <a:srgbClr val="FF0000"/>
                </a:solidFill>
              </a:rPr>
              <a:t>能够灵活重组的人才</a:t>
            </a:r>
            <a:r>
              <a:rPr lang="zh-CN" altLang="zh-CN" sz="2800" dirty="0" smtClean="0">
                <a:solidFill>
                  <a:srgbClr val="FF0000"/>
                </a:solidFill>
              </a:rPr>
              <a:t>团队</a:t>
            </a:r>
            <a:endParaRPr lang="en-US" altLang="zh-CN" sz="2800" dirty="0" smtClean="0">
              <a:solidFill>
                <a:srgbClr val="FF0000"/>
              </a:solidFill>
            </a:endParaRPr>
          </a:p>
          <a:p>
            <a:r>
              <a:rPr lang="zh-CN" altLang="zh-CN" sz="2800" dirty="0" smtClean="0"/>
              <a:t>做出</a:t>
            </a:r>
            <a:r>
              <a:rPr lang="zh-CN" altLang="zh-CN" sz="2800" dirty="0">
                <a:solidFill>
                  <a:srgbClr val="FF0000"/>
                </a:solidFill>
              </a:rPr>
              <a:t>创新</a:t>
            </a:r>
            <a:r>
              <a:rPr lang="zh-CN" altLang="zh-CN" sz="2800" dirty="0"/>
              <a:t>的产品，进而在人和人，空间和空间的合作中</a:t>
            </a:r>
            <a:r>
              <a:rPr lang="zh-CN" altLang="zh-CN" sz="2800" dirty="0">
                <a:solidFill>
                  <a:srgbClr val="FF0000"/>
                </a:solidFill>
              </a:rPr>
              <a:t>利益</a:t>
            </a:r>
            <a:r>
              <a:rPr lang="zh-CN" altLang="zh-CN" sz="2800" dirty="0" smtClean="0">
                <a:solidFill>
                  <a:srgbClr val="FF0000"/>
                </a:solidFill>
              </a:rPr>
              <a:t>最大化</a:t>
            </a:r>
            <a:endParaRPr lang="en-US" altLang="zh-CN" sz="2800" dirty="0" smtClean="0"/>
          </a:p>
          <a:p>
            <a:r>
              <a:rPr lang="zh-CN" altLang="zh-CN" sz="2800" dirty="0" smtClean="0"/>
              <a:t>本</a:t>
            </a:r>
            <a:r>
              <a:rPr lang="zh-CN" altLang="zh-CN" sz="2800" dirty="0"/>
              <a:t>宪章对所有成员的行为做出了必要的规范，以保证其在空间内的工作顺利。</a:t>
            </a:r>
          </a:p>
          <a:p>
            <a:endParaRPr lang="zh-CN" altLang="en-US" dirty="0"/>
          </a:p>
        </p:txBody>
      </p:sp>
    </p:spTree>
    <p:extLst>
      <p:ext uri="{BB962C8B-B14F-4D97-AF65-F5344CB8AC3E}">
        <p14:creationId xmlns:p14="http://schemas.microsoft.com/office/powerpoint/2010/main" val="40907723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364</Words>
  <Application>Microsoft Office PowerPoint</Application>
  <PresentationFormat>宽屏</PresentationFormat>
  <Paragraphs>45</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MDynastyHKS-Xbold</vt:lpstr>
      <vt:lpstr>宋体</vt:lpstr>
      <vt:lpstr>Arial</vt:lpstr>
      <vt:lpstr>Calibri</vt:lpstr>
      <vt:lpstr>Calibri Light</vt:lpstr>
      <vt:lpstr>Cambria</vt:lpstr>
      <vt:lpstr>Office 主题</vt:lpstr>
      <vt:lpstr>宪章总则部分 </vt:lpstr>
      <vt:lpstr>每一位创客来到这里,都是为了得到一个可以在保障自己权益的情况下自由交流学习与分享的平台,我们要利用宪章构建一个和谐的平台.我们称其为创客盟会.</vt:lpstr>
      <vt:lpstr>PowerPoint 演示文稿</vt:lpstr>
      <vt:lpstr>管理制度</vt:lpstr>
      <vt:lpstr>对外制度</vt:lpstr>
      <vt:lpstr>组织机构</vt:lpstr>
      <vt:lpstr>联盟代表大会</vt:lpstr>
      <vt:lpstr>常务理事会</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宪章总则部分</dc:title>
  <dc:creator>MONKEY1</dc:creator>
  <cp:lastModifiedBy>MONKEY1</cp:lastModifiedBy>
  <cp:revision>4</cp:revision>
  <dcterms:created xsi:type="dcterms:W3CDTF">2015-01-26T04:44:29Z</dcterms:created>
  <dcterms:modified xsi:type="dcterms:W3CDTF">2015-01-26T05:20:46Z</dcterms:modified>
</cp:coreProperties>
</file>