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9" r:id="rId1"/>
  </p:sldMasterIdLst>
  <p:notesMasterIdLst>
    <p:notesMasterId r:id="rId7"/>
  </p:notes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snapToObjects="1">
      <p:cViewPr varScale="1">
        <p:scale>
          <a:sx n="105" d="100"/>
          <a:sy n="105" d="100"/>
        </p:scale>
        <p:origin x="8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E2283D-5A0A-6C41-B8C6-09FFCC67A683}" type="datetimeFigureOut">
              <a:rPr lang="en-US" smtClean="0"/>
              <a:t>1/10/21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93C8D-523D-8D41-A399-4DC2747DFDF4}" type="slidenum">
              <a:rPr lang="en-US" smtClean="0"/>
              <a:t>‹#›</a:t>
            </a:fld>
            <a:endParaRPr lang="en-US"/>
          </a:p>
        </p:txBody>
      </p:sp>
    </p:spTree>
    <p:extLst>
      <p:ext uri="{BB962C8B-B14F-4D97-AF65-F5344CB8AC3E}">
        <p14:creationId xmlns:p14="http://schemas.microsoft.com/office/powerpoint/2010/main" val="3577248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D93C8D-523D-8D41-A399-4DC2747DFDF4}" type="slidenum">
              <a:rPr lang="en-US" smtClean="0"/>
              <a:t>3</a:t>
            </a:fld>
            <a:endParaRPr lang="en-US"/>
          </a:p>
        </p:txBody>
      </p:sp>
    </p:spTree>
    <p:extLst>
      <p:ext uri="{BB962C8B-B14F-4D97-AF65-F5344CB8AC3E}">
        <p14:creationId xmlns:p14="http://schemas.microsoft.com/office/powerpoint/2010/main" val="413703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89CD1F8-8916-E24A-8BB7-BFFFDA075848}" type="datetimeFigureOut">
              <a:rPr lang="en-US" smtClean="0"/>
              <a:t>1/10/21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EC0A4750-F3BB-854F-A9FA-D5803ECEC5DD}" type="slidenum">
              <a:rPr lang="en-US" smtClean="0"/>
              <a:t>‹#›</a:t>
            </a:fld>
            <a:endParaRPr lang="en-US"/>
          </a:p>
        </p:txBody>
      </p:sp>
    </p:spTree>
    <p:extLst>
      <p:ext uri="{BB962C8B-B14F-4D97-AF65-F5344CB8AC3E}">
        <p14:creationId xmlns:p14="http://schemas.microsoft.com/office/powerpoint/2010/main" val="13680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CD1F8-8916-E24A-8BB7-BFFFDA075848}" type="datetimeFigureOut">
              <a:rPr lang="en-US" smtClean="0"/>
              <a:t>1/10/21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A4750-F3BB-854F-A9FA-D5803ECEC5DD}" type="slidenum">
              <a:rPr lang="en-US" smtClean="0"/>
              <a:t>‹#›</a:t>
            </a:fld>
            <a:endParaRPr lang="en-US"/>
          </a:p>
        </p:txBody>
      </p:sp>
    </p:spTree>
    <p:extLst>
      <p:ext uri="{BB962C8B-B14F-4D97-AF65-F5344CB8AC3E}">
        <p14:creationId xmlns:p14="http://schemas.microsoft.com/office/powerpoint/2010/main" val="547369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89CD1F8-8916-E24A-8BB7-BFFFDA075848}" type="datetimeFigureOut">
              <a:rPr lang="en-US" smtClean="0"/>
              <a:t>1/10/21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C0A4750-F3BB-854F-A9FA-D5803ECEC5DD}" type="slidenum">
              <a:rPr lang="en-US" smtClean="0"/>
              <a:t>‹#›</a:t>
            </a:fld>
            <a:endParaRPr lang="en-US"/>
          </a:p>
        </p:txBody>
      </p:sp>
    </p:spTree>
    <p:extLst>
      <p:ext uri="{BB962C8B-B14F-4D97-AF65-F5344CB8AC3E}">
        <p14:creationId xmlns:p14="http://schemas.microsoft.com/office/powerpoint/2010/main" val="2117563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CD1F8-8916-E24A-8BB7-BFFFDA075848}" type="datetimeFigureOut">
              <a:rPr lang="en-US" smtClean="0"/>
              <a:t>1/10/21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EC0A4750-F3BB-854F-A9FA-D5803ECEC5DD}" type="slidenum">
              <a:rPr lang="en-US" smtClean="0"/>
              <a:t>‹#›</a:t>
            </a:fld>
            <a:endParaRPr lang="en-US"/>
          </a:p>
        </p:txBody>
      </p:sp>
    </p:spTree>
    <p:extLst>
      <p:ext uri="{BB962C8B-B14F-4D97-AF65-F5344CB8AC3E}">
        <p14:creationId xmlns:p14="http://schemas.microsoft.com/office/powerpoint/2010/main" val="2700963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89CD1F8-8916-E24A-8BB7-BFFFDA075848}" type="datetimeFigureOut">
              <a:rPr lang="en-US" smtClean="0"/>
              <a:t>1/10/21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C0A4750-F3BB-854F-A9FA-D5803ECEC5DD}" type="slidenum">
              <a:rPr lang="en-US" smtClean="0"/>
              <a:t>‹#›</a:t>
            </a:fld>
            <a:endParaRPr lang="en-US"/>
          </a:p>
        </p:txBody>
      </p:sp>
    </p:spTree>
    <p:extLst>
      <p:ext uri="{BB962C8B-B14F-4D97-AF65-F5344CB8AC3E}">
        <p14:creationId xmlns:p14="http://schemas.microsoft.com/office/powerpoint/2010/main" val="1503220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9CD1F8-8916-E24A-8BB7-BFFFDA075848}" type="datetimeFigureOut">
              <a:rPr lang="en-US" smtClean="0"/>
              <a:t>1/10/21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A4750-F3BB-854F-A9FA-D5803ECEC5DD}" type="slidenum">
              <a:rPr lang="en-US" smtClean="0"/>
              <a:t>‹#›</a:t>
            </a:fld>
            <a:endParaRPr lang="en-US"/>
          </a:p>
        </p:txBody>
      </p:sp>
    </p:spTree>
    <p:extLst>
      <p:ext uri="{BB962C8B-B14F-4D97-AF65-F5344CB8AC3E}">
        <p14:creationId xmlns:p14="http://schemas.microsoft.com/office/powerpoint/2010/main" val="3354452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9CD1F8-8916-E24A-8BB7-BFFFDA075848}" type="datetimeFigureOut">
              <a:rPr lang="en-US" smtClean="0"/>
              <a:t>1/10/21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0A4750-F3BB-854F-A9FA-D5803ECEC5DD}" type="slidenum">
              <a:rPr lang="en-US" smtClean="0"/>
              <a:t>‹#›</a:t>
            </a:fld>
            <a:endParaRPr lang="en-US"/>
          </a:p>
        </p:txBody>
      </p:sp>
    </p:spTree>
    <p:extLst>
      <p:ext uri="{BB962C8B-B14F-4D97-AF65-F5344CB8AC3E}">
        <p14:creationId xmlns:p14="http://schemas.microsoft.com/office/powerpoint/2010/main" val="366912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9CD1F8-8916-E24A-8BB7-BFFFDA075848}" type="datetimeFigureOut">
              <a:rPr lang="en-US" smtClean="0"/>
              <a:t>1/10/21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0A4750-F3BB-854F-A9FA-D5803ECEC5DD}" type="slidenum">
              <a:rPr lang="en-US" smtClean="0"/>
              <a:t>‹#›</a:t>
            </a:fld>
            <a:endParaRPr lang="en-US"/>
          </a:p>
        </p:txBody>
      </p:sp>
    </p:spTree>
    <p:extLst>
      <p:ext uri="{BB962C8B-B14F-4D97-AF65-F5344CB8AC3E}">
        <p14:creationId xmlns:p14="http://schemas.microsoft.com/office/powerpoint/2010/main" val="1426354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CD1F8-8916-E24A-8BB7-BFFFDA075848}" type="datetimeFigureOut">
              <a:rPr lang="en-US" smtClean="0"/>
              <a:t>1/10/21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0A4750-F3BB-854F-A9FA-D5803ECEC5DD}" type="slidenum">
              <a:rPr lang="en-US" smtClean="0"/>
              <a:t>‹#›</a:t>
            </a:fld>
            <a:endParaRPr lang="en-US"/>
          </a:p>
        </p:txBody>
      </p:sp>
    </p:spTree>
    <p:extLst>
      <p:ext uri="{BB962C8B-B14F-4D97-AF65-F5344CB8AC3E}">
        <p14:creationId xmlns:p14="http://schemas.microsoft.com/office/powerpoint/2010/main" val="3637686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89CD1F8-8916-E24A-8BB7-BFFFDA075848}" type="datetimeFigureOut">
              <a:rPr lang="en-US" smtClean="0"/>
              <a:t>1/10/21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C0A4750-F3BB-854F-A9FA-D5803ECEC5DD}" type="slidenum">
              <a:rPr lang="en-US" smtClean="0"/>
              <a:t>‹#›</a:t>
            </a:fld>
            <a:endParaRPr lang="en-US"/>
          </a:p>
        </p:txBody>
      </p:sp>
    </p:spTree>
    <p:extLst>
      <p:ext uri="{BB962C8B-B14F-4D97-AF65-F5344CB8AC3E}">
        <p14:creationId xmlns:p14="http://schemas.microsoft.com/office/powerpoint/2010/main" val="4022764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CD1F8-8916-E24A-8BB7-BFFFDA075848}" type="datetimeFigureOut">
              <a:rPr lang="en-US" smtClean="0"/>
              <a:t>1/10/21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0A4750-F3BB-854F-A9FA-D5803ECEC5DD}" type="slidenum">
              <a:rPr lang="en-US" smtClean="0"/>
              <a:t>‹#›</a:t>
            </a:fld>
            <a:endParaRPr lang="en-US"/>
          </a:p>
        </p:txBody>
      </p:sp>
    </p:spTree>
    <p:extLst>
      <p:ext uri="{BB962C8B-B14F-4D97-AF65-F5344CB8AC3E}">
        <p14:creationId xmlns:p14="http://schemas.microsoft.com/office/powerpoint/2010/main" val="2870613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89CD1F8-8916-E24A-8BB7-BFFFDA075848}" type="datetimeFigureOut">
              <a:rPr lang="en-US" smtClean="0"/>
              <a:t>1/10/21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C0A4750-F3BB-854F-A9FA-D5803ECEC5D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80564096"/>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nZhang2020@u.northwestern.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49FFE-D980-834A-B214-E8A4C5D861B5}"/>
              </a:ext>
            </a:extLst>
          </p:cNvPr>
          <p:cNvSpPr>
            <a:spLocks noGrp="1"/>
          </p:cNvSpPr>
          <p:nvPr>
            <p:ph type="ctrTitle"/>
          </p:nvPr>
        </p:nvSpPr>
        <p:spPr>
          <a:xfrm>
            <a:off x="581188" y="1174811"/>
            <a:ext cx="10993549" cy="1475013"/>
          </a:xfrm>
        </p:spPr>
        <p:txBody>
          <a:bodyPr/>
          <a:lstStyle/>
          <a:p>
            <a:r>
              <a:rPr lang="en-US" dirty="0"/>
              <a:t>Musical timbre analysis and synthesis</a:t>
            </a:r>
          </a:p>
        </p:txBody>
      </p:sp>
      <p:sp>
        <p:nvSpPr>
          <p:cNvPr id="3" name="Subtitle 2">
            <a:extLst>
              <a:ext uri="{FF2B5EF4-FFF2-40B4-BE49-F238E27FC236}">
                <a16:creationId xmlns:a16="http://schemas.microsoft.com/office/drawing/2014/main" id="{3C22B05C-ADFB-F646-A966-7E9FCDC4C633}"/>
              </a:ext>
            </a:extLst>
          </p:cNvPr>
          <p:cNvSpPr>
            <a:spLocks noGrp="1"/>
          </p:cNvSpPr>
          <p:nvPr>
            <p:ph type="subTitle" idx="1"/>
          </p:nvPr>
        </p:nvSpPr>
        <p:spPr>
          <a:xfrm>
            <a:off x="581191" y="2649824"/>
            <a:ext cx="10993546" cy="590321"/>
          </a:xfrm>
        </p:spPr>
        <p:txBody>
          <a:bodyPr>
            <a:normAutofit/>
          </a:bodyPr>
          <a:lstStyle/>
          <a:p>
            <a:r>
              <a:rPr lang="en-US" sz="1800" dirty="0"/>
              <a:t>Master Thesis of Han Zhang</a:t>
            </a:r>
          </a:p>
        </p:txBody>
      </p:sp>
      <p:sp>
        <p:nvSpPr>
          <p:cNvPr id="4" name="TextBox 3">
            <a:extLst>
              <a:ext uri="{FF2B5EF4-FFF2-40B4-BE49-F238E27FC236}">
                <a16:creationId xmlns:a16="http://schemas.microsoft.com/office/drawing/2014/main" id="{5C0425F9-0735-0C42-8BBE-A49E78C6DC79}"/>
              </a:ext>
            </a:extLst>
          </p:cNvPr>
          <p:cNvSpPr txBox="1"/>
          <p:nvPr/>
        </p:nvSpPr>
        <p:spPr>
          <a:xfrm>
            <a:off x="581191" y="3125904"/>
            <a:ext cx="7718460" cy="1323439"/>
          </a:xfrm>
          <a:prstGeom prst="rect">
            <a:avLst/>
          </a:prstGeom>
          <a:noFill/>
        </p:spPr>
        <p:txBody>
          <a:bodyPr wrap="none" rtlCol="0">
            <a:spAutoFit/>
          </a:bodyPr>
          <a:lstStyle/>
          <a:p>
            <a:r>
              <a:rPr lang="en-US" sz="2000" dirty="0">
                <a:solidFill>
                  <a:schemeClr val="bg1"/>
                </a:solidFill>
              </a:rPr>
              <a:t>Master of Electrical and Electronic Engineering, Northwestern University</a:t>
            </a:r>
          </a:p>
          <a:p>
            <a:r>
              <a:rPr lang="en-US" sz="2000" dirty="0">
                <a:solidFill>
                  <a:schemeClr val="bg1"/>
                </a:solidFill>
                <a:hlinkClick r:id="rId2"/>
              </a:rPr>
              <a:t>HanZhang2020@u.northwestern.edu</a:t>
            </a:r>
            <a:endParaRPr lang="en-US" sz="2000" dirty="0">
              <a:solidFill>
                <a:schemeClr val="bg1"/>
              </a:solidFill>
            </a:endParaRPr>
          </a:p>
          <a:p>
            <a:endParaRPr lang="en-US" sz="2000" dirty="0">
              <a:solidFill>
                <a:schemeClr val="bg1"/>
              </a:solidFill>
            </a:endParaRPr>
          </a:p>
          <a:p>
            <a:r>
              <a:rPr lang="en-US" sz="2000" dirty="0">
                <a:solidFill>
                  <a:schemeClr val="bg1"/>
                </a:solidFill>
              </a:rPr>
              <a:t>Code: https://</a:t>
            </a:r>
            <a:r>
              <a:rPr lang="en-US" sz="2000" dirty="0" err="1">
                <a:solidFill>
                  <a:schemeClr val="bg1"/>
                </a:solidFill>
              </a:rPr>
              <a:t>github.com</a:t>
            </a:r>
            <a:r>
              <a:rPr lang="en-US" sz="2000" dirty="0">
                <a:solidFill>
                  <a:schemeClr val="bg1"/>
                </a:solidFill>
              </a:rPr>
              <a:t>/</a:t>
            </a:r>
            <a:r>
              <a:rPr lang="en-US" sz="2000" dirty="0" err="1">
                <a:solidFill>
                  <a:schemeClr val="bg1"/>
                </a:solidFill>
              </a:rPr>
              <a:t>ZhangHanpqqo</a:t>
            </a:r>
            <a:r>
              <a:rPr lang="en-US" sz="2000" dirty="0">
                <a:solidFill>
                  <a:schemeClr val="bg1"/>
                </a:solidFill>
              </a:rPr>
              <a:t>/</a:t>
            </a:r>
            <a:r>
              <a:rPr lang="en-US" sz="2000" dirty="0" err="1">
                <a:solidFill>
                  <a:schemeClr val="bg1"/>
                </a:solidFill>
              </a:rPr>
              <a:t>timbre_analysis_synthesis</a:t>
            </a:r>
            <a:endParaRPr lang="en-US" sz="2000" dirty="0">
              <a:solidFill>
                <a:schemeClr val="bg1"/>
              </a:solidFill>
            </a:endParaRPr>
          </a:p>
        </p:txBody>
      </p:sp>
    </p:spTree>
    <p:extLst>
      <p:ext uri="{BB962C8B-B14F-4D97-AF65-F5344CB8AC3E}">
        <p14:creationId xmlns:p14="http://schemas.microsoft.com/office/powerpoint/2010/main" val="115554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CFC0-03B0-734F-930B-119BB82A8E99}"/>
              </a:ext>
            </a:extLst>
          </p:cNvPr>
          <p:cNvSpPr>
            <a:spLocks noGrp="1"/>
          </p:cNvSpPr>
          <p:nvPr>
            <p:ph type="title"/>
          </p:nvPr>
        </p:nvSpPr>
        <p:spPr/>
        <p:txBody>
          <a:bodyPr/>
          <a:lstStyle/>
          <a:p>
            <a:r>
              <a:rPr lang="en-US" dirty="0"/>
              <a:t>Introduction</a:t>
            </a:r>
          </a:p>
        </p:txBody>
      </p:sp>
      <p:sp>
        <p:nvSpPr>
          <p:cNvPr id="8" name="Content Placeholder 7">
            <a:extLst>
              <a:ext uri="{FF2B5EF4-FFF2-40B4-BE49-F238E27FC236}">
                <a16:creationId xmlns:a16="http://schemas.microsoft.com/office/drawing/2014/main" id="{B61CFFE1-705C-664A-8AA3-18253AB4BD9D}"/>
              </a:ext>
            </a:extLst>
          </p:cNvPr>
          <p:cNvSpPr>
            <a:spLocks noGrp="1"/>
          </p:cNvSpPr>
          <p:nvPr>
            <p:ph idx="1"/>
          </p:nvPr>
        </p:nvSpPr>
        <p:spPr/>
        <p:txBody>
          <a:bodyPr anchor="t">
            <a:normAutofit/>
          </a:bodyPr>
          <a:lstStyle/>
          <a:p>
            <a:r>
              <a:rPr lang="en-US" b="1" dirty="0">
                <a:solidFill>
                  <a:schemeClr val="tx1"/>
                </a:solidFill>
              </a:rPr>
              <a:t>Motivation: </a:t>
            </a:r>
            <a:r>
              <a:rPr lang="en-US" dirty="0"/>
              <a:t>Timbre is one of the dominant attributes that composers and songwriters would consider for their pieces and songs. Meanwhile, it is the least describable and well-modeled attribute of musical sound. Previous works take efforts to relate timbre to multidimensional spaces or temporal and spectral descriptors by dissimilarity tests and multidimensional scaling(</a:t>
            </a:r>
            <a:r>
              <a:rPr lang="en-US" i="1" dirty="0"/>
              <a:t>[Grey, J. M., 1977][McAdams, S., 1995][Taffeta M., 2012], </a:t>
            </a:r>
            <a:r>
              <a:rPr lang="en-US" dirty="0"/>
              <a:t>etc.). However, morphological features of harmonics and their relationship with semantic descriptions remain to be found.</a:t>
            </a:r>
          </a:p>
          <a:p>
            <a:r>
              <a:rPr lang="en-US" b="1" dirty="0">
                <a:solidFill>
                  <a:schemeClr val="tx1"/>
                </a:solidFill>
              </a:rPr>
              <a:t>Thesis</a:t>
            </a:r>
            <a:r>
              <a:rPr lang="zh-CN" altLang="en-US" b="1" dirty="0">
                <a:solidFill>
                  <a:schemeClr val="tx1"/>
                </a:solidFill>
              </a:rPr>
              <a:t> </a:t>
            </a:r>
            <a:r>
              <a:rPr lang="en-US" altLang="zh-CN" b="1" dirty="0">
                <a:solidFill>
                  <a:schemeClr val="tx1"/>
                </a:solidFill>
              </a:rPr>
              <a:t>Description</a:t>
            </a:r>
            <a:r>
              <a:rPr lang="en-US" b="1" dirty="0">
                <a:solidFill>
                  <a:schemeClr val="tx1"/>
                </a:solidFill>
              </a:rPr>
              <a:t>: </a:t>
            </a:r>
            <a:r>
              <a:rPr lang="en-US" dirty="0"/>
              <a:t>By</a:t>
            </a:r>
            <a:r>
              <a:rPr lang="zh-CN" altLang="en-US" dirty="0"/>
              <a:t> </a:t>
            </a:r>
            <a:r>
              <a:rPr lang="en-US" altLang="zh-CN" dirty="0"/>
              <a:t>analyzing time-variant frequency, magnitude and phase of harmonics</a:t>
            </a:r>
            <a:r>
              <a:rPr lang="zh-CN" altLang="en-US" dirty="0"/>
              <a:t> </a:t>
            </a:r>
            <a:r>
              <a:rPr lang="en-US" altLang="zh-CN" dirty="0"/>
              <a:t>derived from the musical timbres of acoustic and electronic instruments and synthesizers, obtain a set of features that are adequate for timbre description and sound synthesis. Principle controlling parameters of timbre can be later determined. It is also possible to map the semantic descriptions that people use on timbre to the scales of these features, and with ML algorithms, characteristics of musical instruments are also attainable. Finally, a new approach of timbal sound design by assigning the parameters and forming the spectrum can be developed.</a:t>
            </a:r>
          </a:p>
        </p:txBody>
      </p:sp>
    </p:spTree>
    <p:extLst>
      <p:ext uri="{BB962C8B-B14F-4D97-AF65-F5344CB8AC3E}">
        <p14:creationId xmlns:p14="http://schemas.microsoft.com/office/powerpoint/2010/main" val="3720307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CFC0-03B0-734F-930B-119BB82A8E99}"/>
              </a:ext>
            </a:extLst>
          </p:cNvPr>
          <p:cNvSpPr>
            <a:spLocks noGrp="1"/>
          </p:cNvSpPr>
          <p:nvPr>
            <p:ph type="title"/>
          </p:nvPr>
        </p:nvSpPr>
        <p:spPr/>
        <p:txBody>
          <a:bodyPr/>
          <a:lstStyle/>
          <a:p>
            <a:r>
              <a:rPr lang="en-US" dirty="0"/>
              <a:t>Procedure</a:t>
            </a:r>
          </a:p>
        </p:txBody>
      </p:sp>
      <p:pic>
        <p:nvPicPr>
          <p:cNvPr id="14" name="Content Placeholder 13" descr="A picture containing screenshot&#10;&#10;Description automatically generated">
            <a:extLst>
              <a:ext uri="{FF2B5EF4-FFF2-40B4-BE49-F238E27FC236}">
                <a16:creationId xmlns:a16="http://schemas.microsoft.com/office/drawing/2014/main" id="{DC17B037-31B1-5A48-AD6E-CE85FB87008E}"/>
              </a:ext>
            </a:extLst>
          </p:cNvPr>
          <p:cNvPicPr>
            <a:picLocks noGrp="1" noChangeAspect="1"/>
          </p:cNvPicPr>
          <p:nvPr>
            <p:ph idx="1"/>
          </p:nvPr>
        </p:nvPicPr>
        <p:blipFill rotWithShape="1">
          <a:blip r:embed="rId3"/>
          <a:srcRect l="12888" t="27078" r="1926" b="2887"/>
          <a:stretch/>
        </p:blipFill>
        <p:spPr>
          <a:xfrm>
            <a:off x="2171205" y="1928199"/>
            <a:ext cx="7849589" cy="3377149"/>
          </a:xfrm>
        </p:spPr>
      </p:pic>
      <p:sp>
        <p:nvSpPr>
          <p:cNvPr id="15" name="TextBox 14">
            <a:extLst>
              <a:ext uri="{FF2B5EF4-FFF2-40B4-BE49-F238E27FC236}">
                <a16:creationId xmlns:a16="http://schemas.microsoft.com/office/drawing/2014/main" id="{E7A25ED6-5D3A-104E-BF6E-4C8053CEAC59}"/>
              </a:ext>
            </a:extLst>
          </p:cNvPr>
          <p:cNvSpPr txBox="1"/>
          <p:nvPr/>
        </p:nvSpPr>
        <p:spPr>
          <a:xfrm>
            <a:off x="1283143" y="5509513"/>
            <a:ext cx="9625712" cy="1200329"/>
          </a:xfrm>
          <a:prstGeom prst="rect">
            <a:avLst/>
          </a:prstGeom>
          <a:noFill/>
        </p:spPr>
        <p:txBody>
          <a:bodyPr wrap="square" rtlCol="0">
            <a:spAutoFit/>
          </a:bodyPr>
          <a:lstStyle/>
          <a:p>
            <a:r>
              <a:rPr lang="en-US" dirty="0"/>
              <a:t>Blocks with light green borders are problems to be focused, which are elaborated in the following slide. Blocks connected with dash lines are problems considered to be related but of lower priority.</a:t>
            </a:r>
          </a:p>
          <a:p>
            <a:endParaRPr lang="en-US" dirty="0"/>
          </a:p>
          <a:p>
            <a:r>
              <a:rPr lang="en-US" i="1" dirty="0"/>
              <a:t>* </a:t>
            </a:r>
            <a:r>
              <a:rPr lang="en-US" i="1" dirty="0" err="1"/>
              <a:t>HpR</a:t>
            </a:r>
            <a:r>
              <a:rPr lang="en-US" i="1" dirty="0"/>
              <a:t> Model refers to Harmonics plus Residual Model [Xavier Serra, 1990]</a:t>
            </a:r>
          </a:p>
        </p:txBody>
      </p:sp>
    </p:spTree>
    <p:extLst>
      <p:ext uri="{BB962C8B-B14F-4D97-AF65-F5344CB8AC3E}">
        <p14:creationId xmlns:p14="http://schemas.microsoft.com/office/powerpoint/2010/main" val="4070059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CFC0-03B0-734F-930B-119BB82A8E99}"/>
              </a:ext>
            </a:extLst>
          </p:cNvPr>
          <p:cNvSpPr>
            <a:spLocks noGrp="1"/>
          </p:cNvSpPr>
          <p:nvPr>
            <p:ph type="title"/>
          </p:nvPr>
        </p:nvSpPr>
        <p:spPr/>
        <p:txBody>
          <a:bodyPr/>
          <a:lstStyle/>
          <a:p>
            <a:r>
              <a:rPr lang="en-US" dirty="0"/>
              <a:t>Supposed works</a:t>
            </a:r>
          </a:p>
        </p:txBody>
      </p:sp>
      <p:sp>
        <p:nvSpPr>
          <p:cNvPr id="8" name="Content Placeholder 7">
            <a:extLst>
              <a:ext uri="{FF2B5EF4-FFF2-40B4-BE49-F238E27FC236}">
                <a16:creationId xmlns:a16="http://schemas.microsoft.com/office/drawing/2014/main" id="{B61CFFE1-705C-664A-8AA3-18253AB4BD9D}"/>
              </a:ext>
            </a:extLst>
          </p:cNvPr>
          <p:cNvSpPr>
            <a:spLocks noGrp="1"/>
          </p:cNvSpPr>
          <p:nvPr>
            <p:ph idx="1"/>
          </p:nvPr>
        </p:nvSpPr>
        <p:spPr>
          <a:xfrm>
            <a:off x="581192" y="2037993"/>
            <a:ext cx="11029615" cy="4998138"/>
          </a:xfrm>
        </p:spPr>
        <p:txBody>
          <a:bodyPr anchor="t">
            <a:normAutofit lnSpcReduction="10000"/>
          </a:bodyPr>
          <a:lstStyle/>
          <a:p>
            <a:r>
              <a:rPr lang="en-US" b="1" dirty="0">
                <a:solidFill>
                  <a:schemeClr val="tx1"/>
                </a:solidFill>
              </a:rPr>
              <a:t>Analyze morphological features: </a:t>
            </a:r>
            <a:r>
              <a:rPr lang="en-US" dirty="0"/>
              <a:t>Besides temporal and spectral envelop that are frequently mentioned, other features such as frequency fluctuation, inter-harmonics relationship, characteristics of phase spectrum and distributions of inharmonic components are also considered. With these features,</a:t>
            </a:r>
            <a:r>
              <a:rPr lang="zh-CN" altLang="en-US" dirty="0"/>
              <a:t> </a:t>
            </a:r>
            <a:r>
              <a:rPr lang="en-US" dirty="0"/>
              <a:t>musical sound can be described and fully synthesized. A descriptive result of changing one attribute or multiple attributes jointly is expected.</a:t>
            </a:r>
          </a:p>
          <a:p>
            <a:r>
              <a:rPr lang="en-US" b="1" dirty="0">
                <a:solidFill>
                  <a:schemeClr val="tx1"/>
                </a:solidFill>
              </a:rPr>
              <a:t>Find characteristics of musical instruments: </a:t>
            </a:r>
            <a:r>
              <a:rPr lang="en-US" dirty="0"/>
              <a:t>Timbres of the same instrument on different pitches have some variations, but perceptually they have some features in common with some others gradually changing</a:t>
            </a:r>
            <a:r>
              <a:rPr lang="zh-CN" altLang="en-US" dirty="0"/>
              <a:t> </a:t>
            </a:r>
            <a:r>
              <a:rPr lang="en-US" altLang="zh-CN" dirty="0"/>
              <a:t>along the scale</a:t>
            </a:r>
            <a:r>
              <a:rPr lang="en-US" dirty="0"/>
              <a:t>. Instruments of same orchestral family or with similar sonification principle may also share some properties while possessing their distinct features. By looking</a:t>
            </a:r>
            <a:r>
              <a:rPr lang="zh-CN" altLang="en-US" dirty="0"/>
              <a:t> </a:t>
            </a:r>
            <a:r>
              <a:rPr lang="en-US" altLang="zh-CN" dirty="0"/>
              <a:t>deeply into the consistency and variation within and between the instruments, an overall </a:t>
            </a:r>
            <a:r>
              <a:rPr lang="en-US" dirty="0"/>
              <a:t>characteristics of musical instruments can be expected. This may also relate to physical model of instruments and frequency modulating approach of sound synthesis.</a:t>
            </a:r>
            <a:endParaRPr lang="en-US" altLang="zh-CN" dirty="0"/>
          </a:p>
          <a:p>
            <a:r>
              <a:rPr lang="en-US" b="1" dirty="0">
                <a:solidFill>
                  <a:schemeClr val="tx1"/>
                </a:solidFill>
              </a:rPr>
              <a:t>Relate to timbre space and semantic descriptions:</a:t>
            </a:r>
            <a:r>
              <a:rPr lang="zh-CN" altLang="en-US" b="1" dirty="0">
                <a:solidFill>
                  <a:schemeClr val="tx1"/>
                </a:solidFill>
              </a:rPr>
              <a:t> </a:t>
            </a:r>
            <a:r>
              <a:rPr lang="en-US" altLang="zh-CN" dirty="0"/>
              <a:t>Timbre spaces derived from dissimilar tests largely rely on human perception. Semantic descriptions of timbre, such as bright, sharp, or directional, are subjective judgements as well. Investigating the mapping from timbre characteristics to perceptual perspective is also meaningful. Experiments involving human may be introduced in this further step.</a:t>
            </a:r>
            <a:endParaRPr lang="en-US" dirty="0"/>
          </a:p>
          <a:p>
            <a:r>
              <a:rPr lang="en-US" b="1" dirty="0">
                <a:solidFill>
                  <a:schemeClr val="tx1"/>
                </a:solidFill>
              </a:rPr>
              <a:t>Design a spectral sound synthesis model: </a:t>
            </a:r>
            <a:r>
              <a:rPr lang="en-US" altLang="zh-CN" dirty="0"/>
              <a:t>The final goal of this</a:t>
            </a:r>
            <a:r>
              <a:rPr lang="zh-CN" altLang="en-US" dirty="0"/>
              <a:t> </a:t>
            </a:r>
            <a:r>
              <a:rPr lang="en-US" altLang="zh-CN" dirty="0"/>
              <a:t>thesis is set to design a systematic model or  approach to generate timbral sounds from spectrum based on the features and their properties found in the previous steps.</a:t>
            </a:r>
            <a:endParaRPr lang="en-US" b="1" dirty="0">
              <a:solidFill>
                <a:schemeClr val="tx1"/>
              </a:solidFill>
            </a:endParaRPr>
          </a:p>
        </p:txBody>
      </p:sp>
    </p:spTree>
    <p:extLst>
      <p:ext uri="{BB962C8B-B14F-4D97-AF65-F5344CB8AC3E}">
        <p14:creationId xmlns:p14="http://schemas.microsoft.com/office/powerpoint/2010/main" val="2641033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CFC0-03B0-734F-930B-119BB82A8E99}"/>
              </a:ext>
            </a:extLst>
          </p:cNvPr>
          <p:cNvSpPr>
            <a:spLocks noGrp="1"/>
          </p:cNvSpPr>
          <p:nvPr>
            <p:ph type="title"/>
          </p:nvPr>
        </p:nvSpPr>
        <p:spPr/>
        <p:txBody>
          <a:bodyPr/>
          <a:lstStyle/>
          <a:p>
            <a:r>
              <a:rPr lang="en-US" dirty="0"/>
              <a:t>References</a:t>
            </a:r>
          </a:p>
        </p:txBody>
      </p:sp>
      <p:sp>
        <p:nvSpPr>
          <p:cNvPr id="8" name="Content Placeholder 7">
            <a:extLst>
              <a:ext uri="{FF2B5EF4-FFF2-40B4-BE49-F238E27FC236}">
                <a16:creationId xmlns:a16="http://schemas.microsoft.com/office/drawing/2014/main" id="{B61CFFE1-705C-664A-8AA3-18253AB4BD9D}"/>
              </a:ext>
            </a:extLst>
          </p:cNvPr>
          <p:cNvSpPr>
            <a:spLocks noGrp="1"/>
          </p:cNvSpPr>
          <p:nvPr>
            <p:ph idx="1"/>
          </p:nvPr>
        </p:nvSpPr>
        <p:spPr>
          <a:xfrm>
            <a:off x="581192" y="2037993"/>
            <a:ext cx="11029615" cy="4998138"/>
          </a:xfrm>
        </p:spPr>
        <p:txBody>
          <a:bodyPr anchor="t">
            <a:normAutofit/>
          </a:bodyPr>
          <a:lstStyle/>
          <a:p>
            <a:r>
              <a:rPr lang="en-US" dirty="0"/>
              <a:t>Grey, J. M. (1977). “Multidimensional perceptual scaling of musical timbres. ” Journal. the Acoustical Society of America, 61, 1270-1277. </a:t>
            </a:r>
          </a:p>
          <a:p>
            <a:r>
              <a:rPr lang="en-US" dirty="0"/>
              <a:t>McAdams, S., </a:t>
            </a:r>
            <a:r>
              <a:rPr lang="en-US" dirty="0" err="1"/>
              <a:t>Winsberg</a:t>
            </a:r>
            <a:r>
              <a:rPr lang="en-US" dirty="0"/>
              <a:t>, S., </a:t>
            </a:r>
            <a:r>
              <a:rPr lang="en-US" dirty="0" err="1"/>
              <a:t>Donnadieu</a:t>
            </a:r>
            <a:r>
              <a:rPr lang="en-US" dirty="0"/>
              <a:t>, S., De </a:t>
            </a:r>
            <a:r>
              <a:rPr lang="en-US" dirty="0" err="1"/>
              <a:t>Soete</a:t>
            </a:r>
            <a:r>
              <a:rPr lang="en-US" dirty="0"/>
              <a:t>, G., and </a:t>
            </a:r>
            <a:r>
              <a:rPr lang="en-US" dirty="0" err="1"/>
              <a:t>Krimphoff</a:t>
            </a:r>
            <a:r>
              <a:rPr lang="en-US" dirty="0"/>
              <a:t>, J. (1995). “Perceptual scaling of synthesized musical timbres: Common dimensions, specificities, and latent subject classes.” Psychol. Res. 58(3), 177–192.</a:t>
            </a:r>
          </a:p>
          <a:p>
            <a:r>
              <a:rPr lang="en-US" dirty="0"/>
              <a:t>Taffeta M. Elliott, Liberty S. Hamilton, and Frederic E. </a:t>
            </a:r>
            <a:r>
              <a:rPr lang="en-US" dirty="0" err="1"/>
              <a:t>Theunissen</a:t>
            </a:r>
            <a:r>
              <a:rPr lang="en-US" dirty="0"/>
              <a:t>. (2012). “Acoustic structure of the five perceptual dimensions of timbre in orchestral instrument tones.” Journal. the Acoustical Society of America,133(1), 389-404.</a:t>
            </a:r>
          </a:p>
          <a:p>
            <a:r>
              <a:rPr lang="en-US" dirty="0"/>
              <a:t>Xavier Serra and Julius Smith, III. (1990). “Spectral Modeling Synthesis: A Sound Analysis/Synthesis System Based on a Deterministic Plus Stochastic Decomposition.” Computer Music Journal. Vol. 14, No. 4. 12-24.</a:t>
            </a:r>
            <a:br>
              <a:rPr lang="en-US" dirty="0"/>
            </a:br>
            <a:br>
              <a:rPr lang="en-US" dirty="0"/>
            </a:br>
            <a:endParaRPr lang="en-US" dirty="0"/>
          </a:p>
          <a:p>
            <a:endParaRPr lang="en-US" dirty="0">
              <a:solidFill>
                <a:schemeClr val="tx1"/>
              </a:solidFill>
            </a:endParaRPr>
          </a:p>
        </p:txBody>
      </p:sp>
    </p:spTree>
    <p:extLst>
      <p:ext uri="{BB962C8B-B14F-4D97-AF65-F5344CB8AC3E}">
        <p14:creationId xmlns:p14="http://schemas.microsoft.com/office/powerpoint/2010/main" val="59667052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{006B4E4F-1369-0649-995A-0974EDB3B89C}tf10001123</Template>
  <TotalTime>6872</TotalTime>
  <Words>737</Words>
  <Application>Microsoft Macintosh PowerPoint</Application>
  <PresentationFormat>Widescreen</PresentationFormat>
  <Paragraphs>24</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Gill Sans MT</vt:lpstr>
      <vt:lpstr>Wingdings 2</vt:lpstr>
      <vt:lpstr>Dividend</vt:lpstr>
      <vt:lpstr>Musical timbre analysis and synthesis</vt:lpstr>
      <vt:lpstr>Introduction</vt:lpstr>
      <vt:lpstr>Procedure</vt:lpstr>
      <vt:lpstr>Supposed works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Musical timbre analysis and synthesis</dc:title>
  <dc:creator>Han Zhang</dc:creator>
  <cp:lastModifiedBy>Han Zhang</cp:lastModifiedBy>
  <cp:revision>63</cp:revision>
  <cp:lastPrinted>2020-09-01T17:41:19Z</cp:lastPrinted>
  <dcterms:created xsi:type="dcterms:W3CDTF">2020-08-28T01:57:40Z</dcterms:created>
  <dcterms:modified xsi:type="dcterms:W3CDTF">2021-01-10T20:08:18Z</dcterms:modified>
</cp:coreProperties>
</file>