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282" r:id="rId5"/>
    <p:sldId id="283" r:id="rId6"/>
    <p:sldId id="284" r:id="rId7"/>
    <p:sldId id="286" r:id="rId8"/>
    <p:sldId id="287" r:id="rId9"/>
    <p:sldId id="288" r:id="rId10"/>
    <p:sldId id="256" r:id="rId11"/>
    <p:sldId id="257" r:id="rId12"/>
    <p:sldId id="259" r:id="rId13"/>
    <p:sldId id="258" r:id="rId14"/>
    <p:sldId id="260" r:id="rId15"/>
    <p:sldId id="280" r:id="rId16"/>
    <p:sldId id="261" r:id="rId17"/>
    <p:sldId id="262" r:id="rId18"/>
    <p:sldId id="263" r:id="rId19"/>
    <p:sldId id="264" r:id="rId20"/>
    <p:sldId id="269" r:id="rId21"/>
    <p:sldId id="270" r:id="rId22"/>
    <p:sldId id="277" r:id="rId23"/>
    <p:sldId id="278" r:id="rId24"/>
  </p:sldIdLst>
  <p:sldSz cx="9144000" cy="6858000" type="screen4x3"/>
  <p:notesSz cx="6858000" cy="9144000"/>
  <p:custDataLst>
    <p:tags r:id="rId28"/>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pos="2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80"/>
        <p:guide pos="2828"/>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205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Hello</a:t>
            </a:r>
            <a:r>
              <a:rPr lang="zh-CN" altLang="en-US"/>
              <a:t>，</a:t>
            </a:r>
            <a:r>
              <a:rPr lang="en-US" altLang="zh-CN"/>
              <a:t>everyone</a:t>
            </a:r>
            <a:r>
              <a:rPr lang="zh-CN" altLang="en-US"/>
              <a:t>，</a:t>
            </a:r>
            <a:r>
              <a:rPr lang="en-US" altLang="zh-CN"/>
              <a:t>my project topic focuses</a:t>
            </a:r>
            <a:r>
              <a:rPr lang="en-US" altLang="zh-CN"/>
              <a:t> on building an attention-based feature-rich model for stance detection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Let me give you a quick introduction about my project scope.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sym typeface="+mn-ea"/>
              </a:rPr>
              <a:t>When it comes to the stance detection, It is a task defined as determining from the text whether the audience is in favor, against or neutral about the target.</a:t>
            </a:r>
            <a:endParaRPr lang="en-US" altLang="zh-CN">
              <a:sym typeface="+mn-ea"/>
            </a:endParaRPr>
          </a:p>
          <a:p>
            <a:r>
              <a:rPr lang="en-US" altLang="zh-CN">
                <a:sym typeface="+mn-ea"/>
              </a:rPr>
              <a:t>As for the fake news challenge, the fake news challenge stage-1 task is documentlevel stance detection, which requires the classification of an entire news article relative to a headline.</a:t>
            </a:r>
            <a:endParaRPr lang="en-US" altLang="zh-CN">
              <a:sym typeface="+mn-ea"/>
            </a:endParaRPr>
          </a:p>
          <a:p>
            <a:r>
              <a:rPr lang="en-US" altLang="zh-CN">
                <a:sym typeface="+mn-ea"/>
              </a:rPr>
              <a:t>According to the distribution of classes in training and test set of fake news challenge corpus shown in table 1, It is an unevenly distributed dataset. the imbalanced distribution of 4 class instances is fully </a:t>
            </a:r>
            <a:r>
              <a:rPr lang="en-US" altLang="zh-CN"/>
              <a:t>biased towards Unrelated class.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The motivation of my project  can be splitted into 2 parts:  First, the attention-based network show the effectiveness of predicting the stance for twitter task, but attention mechanism is not widely applied to deal with Fake News Challenge </a:t>
            </a:r>
            <a:r>
              <a:rPr lang="en-US" altLang="zh-CN">
                <a:sym typeface="+mn-ea"/>
              </a:rPr>
              <a:t>which share the similarity with twitter task. Secondly, Some study has indicated that incorporating handcrafted features contributed a lot to the outstanding stance detection performance.</a:t>
            </a:r>
            <a:endParaRPr lang="en-US" altLang="zh-CN">
              <a:sym typeface="+mn-ea"/>
            </a:endParaRPr>
          </a:p>
          <a:p>
            <a:r>
              <a:rPr lang="en-US" altLang="zh-CN"/>
              <a:t>Also, As i mentioned before, the main challenge for detecting the stance for Fake news challenge is how to alleviate the imbalanced distribution of FNC corpus.</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For the project, It is expected that an attention-based neural network can be applied to handle the fake news challenge with the help of promising feature set.</a:t>
            </a:r>
            <a:endParaRPr lang="en-US" altLang="zh-CN"/>
          </a:p>
          <a:p>
            <a:r>
              <a:rPr lang="en-US" altLang="zh-CN"/>
              <a:t>The project also aims at providing the evidence to evaluate the contribution of attention mechanism and useful handcrafted features incorporated. </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The main contribution of our project is:  First, we proposed a modified attention-based model named attention stackLSTM desighed for Fake news challenge and achieve a better prediction result than some state-of-art baseline method. More details about our proposed model performance will be given in the Part 2. Secondly, the experiment analysis demonstrates the effectiveness of introduced attention mechanism and helpful feature representation at the aspect of enhancing the overall stance detection performance with the obvious improvement on evaluation metrics of minority categories.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a:spLocks noGrp="1" noRot="1"/>
          </p:cNvSpPr>
          <p:nvPr>
            <p:ph type="sldImg"/>
          </p:nvPr>
        </p:nvSpPr>
        <p:spPr/>
      </p:sp>
      <p:sp>
        <p:nvSpPr>
          <p:cNvPr id="6146"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logo"/>
          <p:cNvPicPr>
            <a:picLocks noChangeAspect="1"/>
          </p:cNvPicPr>
          <p:nvPr/>
        </p:nvPicPr>
        <p:blipFill>
          <a:blip r:embed="rId1"/>
          <a:stretch>
            <a:fillRect/>
          </a:stretch>
        </p:blipFill>
        <p:spPr>
          <a:xfrm>
            <a:off x="0" y="0"/>
            <a:ext cx="2204720" cy="1678940"/>
          </a:xfrm>
          <a:prstGeom prst="rect">
            <a:avLst/>
          </a:prstGeom>
        </p:spPr>
      </p:pic>
      <p:sp>
        <p:nvSpPr>
          <p:cNvPr id="6" name="文本框 5"/>
          <p:cNvSpPr txBox="1"/>
          <p:nvPr/>
        </p:nvSpPr>
        <p:spPr>
          <a:xfrm>
            <a:off x="1112520" y="1938655"/>
            <a:ext cx="7026275" cy="829945"/>
          </a:xfrm>
          <a:prstGeom prst="rect">
            <a:avLst/>
          </a:prstGeom>
          <a:noFill/>
        </p:spPr>
        <p:txBody>
          <a:bodyPr wrap="square" rtlCol="0">
            <a:spAutoFit/>
          </a:bodyPr>
          <a:p>
            <a:pPr algn="ctr"/>
            <a:r>
              <a:rPr lang="en-US" altLang="zh-CN" sz="2400" b="1"/>
              <a:t> An Attention-based Feature-rich Model </a:t>
            </a:r>
            <a:endParaRPr lang="en-US" altLang="zh-CN" sz="2400" b="1"/>
          </a:p>
          <a:p>
            <a:pPr algn="ctr"/>
            <a:r>
              <a:rPr lang="en-US" altLang="zh-CN" sz="2400" b="1"/>
              <a:t>For Stance Detection In Fake News Challenge</a:t>
            </a:r>
            <a:endParaRPr lang="en-US" altLang="zh-CN" sz="2400" b="1"/>
          </a:p>
        </p:txBody>
      </p:sp>
      <p:sp>
        <p:nvSpPr>
          <p:cNvPr id="7" name="文本框 6"/>
          <p:cNvSpPr txBox="1"/>
          <p:nvPr/>
        </p:nvSpPr>
        <p:spPr>
          <a:xfrm>
            <a:off x="2967355" y="3591560"/>
            <a:ext cx="5859145" cy="1198880"/>
          </a:xfrm>
          <a:prstGeom prst="rect">
            <a:avLst/>
          </a:prstGeom>
          <a:noFill/>
        </p:spPr>
        <p:txBody>
          <a:bodyPr wrap="square" rtlCol="0" anchor="t">
            <a:spAutoFit/>
          </a:bodyPr>
          <a:p>
            <a:r>
              <a:rPr lang="en-US" altLang="zh-CN"/>
              <a:t>Studenet n</a:t>
            </a:r>
            <a:r>
              <a:rPr lang="zh-CN" altLang="en-US"/>
              <a:t>ame:Zhang,He</a:t>
            </a:r>
            <a:endParaRPr lang="zh-CN" altLang="en-US"/>
          </a:p>
          <a:p>
            <a:r>
              <a:rPr lang="zh-CN" altLang="en-US"/>
              <a:t>Student number:20020214</a:t>
            </a:r>
            <a:endParaRPr lang="zh-CN" altLang="en-US"/>
          </a:p>
          <a:p>
            <a:r>
              <a:rPr lang="zh-CN" altLang="en-US"/>
              <a:t>E-mail: k20020214@kcl.ac.uk</a:t>
            </a:r>
            <a:endParaRPr lang="zh-CN" altLang="en-US"/>
          </a:p>
          <a:p>
            <a:r>
              <a:rPr lang="zh-CN" altLang="en-US"/>
              <a:t>Supervisor: Cocarascu, Oana</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245745" y="1133475"/>
            <a:ext cx="4358005" cy="2934970"/>
          </a:xfrm>
          <a:prstGeom prst="rect">
            <a:avLst/>
          </a:prstGeom>
        </p:spPr>
      </p:pic>
      <p:sp>
        <p:nvSpPr>
          <p:cNvPr id="2049" name="文本框 1"/>
          <p:cNvSpPr txBox="1"/>
          <p:nvPr/>
        </p:nvSpPr>
        <p:spPr>
          <a:xfrm>
            <a:off x="12700" y="88900"/>
            <a:ext cx="6939280" cy="398780"/>
          </a:xfrm>
          <a:prstGeom prst="rect">
            <a:avLst/>
          </a:prstGeom>
          <a:noFill/>
          <a:ln w="9525">
            <a:noFill/>
          </a:ln>
        </p:spPr>
        <p:txBody>
          <a:bodyPr wrap="square" anchor="t">
            <a:spAutoFit/>
          </a:bodyPr>
          <a:p>
            <a:r>
              <a:rPr lang="en-US" altLang="zh-CN" sz="20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Incorporating useful features:</a:t>
            </a:r>
            <a:endParaRPr lang="en-US" altLang="zh-CN"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5" name="文本框 4"/>
          <p:cNvSpPr txBox="1"/>
          <p:nvPr/>
        </p:nvSpPr>
        <p:spPr>
          <a:xfrm>
            <a:off x="575310" y="876935"/>
            <a:ext cx="5657850" cy="306705"/>
          </a:xfrm>
          <a:prstGeom prst="rect">
            <a:avLst/>
          </a:prstGeom>
          <a:noFill/>
        </p:spPr>
        <p:txBody>
          <a:bodyPr wrap="square" rtlCol="0">
            <a:spAutoFit/>
          </a:bodyPr>
          <a:p>
            <a:r>
              <a:rPr lang="en-US" altLang="zh-CN" sz="1400"/>
              <a:t>inspired by the structure of stacklstm</a:t>
            </a:r>
            <a:endParaRPr lang="en-US" altLang="zh-CN" sz="1400"/>
          </a:p>
        </p:txBody>
      </p:sp>
      <p:sp>
        <p:nvSpPr>
          <p:cNvPr id="6" name="文本框 5"/>
          <p:cNvSpPr txBox="1"/>
          <p:nvPr/>
        </p:nvSpPr>
        <p:spPr>
          <a:xfrm>
            <a:off x="775335" y="4068445"/>
            <a:ext cx="4027170" cy="275590"/>
          </a:xfrm>
          <a:prstGeom prst="rect">
            <a:avLst/>
          </a:prstGeom>
          <a:noFill/>
        </p:spPr>
        <p:txBody>
          <a:bodyPr wrap="square" rtlCol="0">
            <a:spAutoFit/>
          </a:bodyPr>
          <a:p>
            <a:r>
              <a:rPr lang="en-US" altLang="zh-CN" sz="1200"/>
              <a:t>figure1: the structure of stacklstm</a:t>
            </a:r>
            <a:endParaRPr lang="en-US" altLang="zh-CN" sz="1200"/>
          </a:p>
        </p:txBody>
      </p:sp>
      <p:pic>
        <p:nvPicPr>
          <p:cNvPr id="7" name="图片 6"/>
          <p:cNvPicPr>
            <a:picLocks noChangeAspect="1"/>
          </p:cNvPicPr>
          <p:nvPr/>
        </p:nvPicPr>
        <p:blipFill>
          <a:blip r:embed="rId3"/>
          <a:stretch>
            <a:fillRect/>
          </a:stretch>
        </p:blipFill>
        <p:spPr>
          <a:xfrm>
            <a:off x="4725670" y="1133475"/>
            <a:ext cx="4239895" cy="2889885"/>
          </a:xfrm>
          <a:prstGeom prst="rect">
            <a:avLst/>
          </a:prstGeom>
        </p:spPr>
      </p:pic>
      <p:sp>
        <p:nvSpPr>
          <p:cNvPr id="8" name="文本框 7"/>
          <p:cNvSpPr txBox="1"/>
          <p:nvPr/>
        </p:nvSpPr>
        <p:spPr>
          <a:xfrm>
            <a:off x="5069840" y="4023360"/>
            <a:ext cx="4027170" cy="275590"/>
          </a:xfrm>
          <a:prstGeom prst="rect">
            <a:avLst/>
          </a:prstGeom>
          <a:noFill/>
        </p:spPr>
        <p:txBody>
          <a:bodyPr wrap="square" rtlCol="0">
            <a:spAutoFit/>
          </a:bodyPr>
          <a:p>
            <a:r>
              <a:rPr lang="en-US" altLang="zh-CN" sz="1200"/>
              <a:t>figure2: the structure of stack lstm with attention</a:t>
            </a:r>
            <a:endParaRPr lang="en-US" altLang="zh-CN" sz="1200"/>
          </a:p>
        </p:txBody>
      </p:sp>
      <p:sp>
        <p:nvSpPr>
          <p:cNvPr id="9" name="文本框 8"/>
          <p:cNvSpPr txBox="1"/>
          <p:nvPr/>
        </p:nvSpPr>
        <p:spPr>
          <a:xfrm>
            <a:off x="4943475" y="876935"/>
            <a:ext cx="5657850" cy="306705"/>
          </a:xfrm>
          <a:prstGeom prst="rect">
            <a:avLst/>
          </a:prstGeom>
          <a:noFill/>
        </p:spPr>
        <p:txBody>
          <a:bodyPr wrap="square" rtlCol="0">
            <a:spAutoFit/>
          </a:bodyPr>
          <a:p>
            <a:r>
              <a:rPr lang="en-US" altLang="zh-CN" sz="1400"/>
              <a:t>our model structure:</a:t>
            </a:r>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文本框 1"/>
          <p:cNvSpPr txBox="1"/>
          <p:nvPr/>
        </p:nvSpPr>
        <p:spPr>
          <a:xfrm>
            <a:off x="-59055" y="17145"/>
            <a:ext cx="8681085" cy="398780"/>
          </a:xfrm>
          <a:prstGeom prst="rect">
            <a:avLst/>
          </a:prstGeom>
          <a:noFill/>
          <a:ln w="9525">
            <a:noFill/>
          </a:ln>
        </p:spPr>
        <p:txBody>
          <a:bodyPr wrap="square" anchor="t">
            <a:spAutoFit/>
          </a:bodyPr>
          <a:p>
            <a:r>
              <a:rPr lang="en-US" altLang="zh-CN" sz="2000" b="1">
                <a:sym typeface="+mn-ea"/>
              </a:rPr>
              <a:t>Improved Model Selection Process: </a:t>
            </a:r>
            <a:r>
              <a:rPr lang="en-US" altLang="zh-CN" sz="20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Choosing useful features</a:t>
            </a:r>
            <a:endParaRPr lang="en-US" altLang="zh-CN"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3" name="文本框 2"/>
          <p:cNvSpPr txBox="1"/>
          <p:nvPr/>
        </p:nvSpPr>
        <p:spPr>
          <a:xfrm>
            <a:off x="1516380" y="487680"/>
            <a:ext cx="5680075" cy="275590"/>
          </a:xfrm>
          <a:prstGeom prst="rect">
            <a:avLst/>
          </a:prstGeom>
          <a:noFill/>
        </p:spPr>
        <p:txBody>
          <a:bodyPr wrap="none" rtlCol="0" anchor="t">
            <a:spAutoFit/>
          </a:bodyPr>
          <a:p>
            <a:r>
              <a:rPr lang="en-US" altLang="zh-CN" sz="1200">
                <a:effectLst>
                  <a:outerShdw blurRad="38100" dist="19050" dir="2700000" algn="tl" rotWithShape="0">
                    <a:schemeClr val="dk1">
                      <a:alpha val="40000"/>
                    </a:schemeClr>
                  </a:outerShdw>
                </a:effectLst>
                <a:sym typeface="+mn-ea"/>
              </a:rPr>
              <a:t>Table3: the average performance in validation set based on 5 fold cross validation</a:t>
            </a:r>
            <a:endParaRPr lang="zh-CN" altLang="en-US" sz="1200"/>
          </a:p>
        </p:txBody>
      </p:sp>
      <p:graphicFrame>
        <p:nvGraphicFramePr>
          <p:cNvPr id="4" name="表格 3"/>
          <p:cNvGraphicFramePr/>
          <p:nvPr>
            <p:custDataLst>
              <p:tags r:id="rId1"/>
            </p:custDataLst>
          </p:nvPr>
        </p:nvGraphicFramePr>
        <p:xfrm>
          <a:off x="57150" y="725170"/>
          <a:ext cx="9067800" cy="3709670"/>
        </p:xfrm>
        <a:graphic>
          <a:graphicData uri="http://schemas.openxmlformats.org/drawingml/2006/table">
            <a:tbl>
              <a:tblPr firstRow="1" bandRow="1">
                <a:tableStyleId>{5C22544A-7EE6-4342-B048-85BDC9FD1C3A}</a:tableStyleId>
              </a:tblPr>
              <a:tblGrid>
                <a:gridCol w="2189480"/>
                <a:gridCol w="1490980"/>
                <a:gridCol w="699135"/>
                <a:gridCol w="607695"/>
                <a:gridCol w="676275"/>
                <a:gridCol w="630555"/>
                <a:gridCol w="683260"/>
                <a:gridCol w="699770"/>
                <a:gridCol w="829945"/>
                <a:gridCol w="560705"/>
              </a:tblGrid>
              <a:tr h="273050">
                <a:tc>
                  <a:txBody>
                    <a:bodyPr/>
                    <a:p>
                      <a:pPr>
                        <a:buNone/>
                      </a:pPr>
                      <a:r>
                        <a:rPr lang="en-US" sz="900">
                          <a:solidFill>
                            <a:srgbClr val="000000"/>
                          </a:solidFill>
                          <a:latin typeface="宋体" panose="02010600030101010101" pitchFamily="2" charset="-122"/>
                        </a:rPr>
                        <a:t>features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word_embedding</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altLang="en-US" sz="900">
                          <a:solidFill>
                            <a:srgbClr val="000000"/>
                          </a:solidFill>
                          <a:latin typeface="宋体" panose="02010600030101010101" pitchFamily="2" charset="-122"/>
                        </a:rPr>
                        <a:t>with grad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Accuracy</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FNC_score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F1_agree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F1_disagree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F1_discuss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F1_unrelated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Macro_F1</a:t>
                      </a:r>
                      <a:endParaRPr lang="en-US" altLang="en-US" sz="900">
                        <a:solidFill>
                          <a:srgbClr val="000000"/>
                        </a:solidFill>
                        <a:latin typeface="宋体" panose="02010600030101010101" pitchFamily="2" charset="-122"/>
                      </a:endParaRPr>
                    </a:p>
                  </a:txBody>
                  <a:tcPr marL="12700" marR="12700" marT="12700" vert="horz" anchor="ctr"/>
                </a:tc>
              </a:tr>
              <a:tr h="281305">
                <a:tc>
                  <a:txBody>
                    <a:bodyPr/>
                    <a:p>
                      <a:pPr>
                        <a:buNone/>
                      </a:pPr>
                      <a:r>
                        <a:rPr lang="en-US" sz="900">
                          <a:solidFill>
                            <a:srgbClr val="000000"/>
                          </a:solidFill>
                          <a:latin typeface="宋体" panose="02010600030101010101" pitchFamily="2" charset="-122"/>
                        </a:rPr>
                        <a:t>Baseline and Topic model features</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glove.6B.200d</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0.9729</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0.9579</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0.8627</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0.6004</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0.9651</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0.9943</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0.8556</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r>
              <a:tr h="238760">
                <a:tc>
                  <a:txBody>
                    <a:bodyPr/>
                    <a:p>
                      <a:pPr>
                        <a:buNone/>
                      </a:pPr>
                      <a:r>
                        <a:rPr lang="en-US" sz="900">
                          <a:solidFill>
                            <a:srgbClr val="000000"/>
                          </a:solidFill>
                          <a:latin typeface="宋体" panose="02010600030101010101" pitchFamily="2" charset="-122"/>
                        </a:rPr>
                        <a:t>Baseline and Topic model features</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glove.twitter.27B.100d</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0.9731</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0.9561</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0.8632</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0.5856</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0.9637</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0.9948</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900">
                          <a:solidFill>
                            <a:srgbClr val="000000"/>
                          </a:solidFill>
                          <a:latin typeface="宋体" panose="02010600030101010101" pitchFamily="2" charset="-122"/>
                        </a:rPr>
                        <a:t>0.8518</a:t>
                      </a:r>
                      <a:endParaRPr lang="en-US" altLang="en-US" sz="900">
                        <a:solidFill>
                          <a:srgbClr val="000000"/>
                        </a:solidFill>
                        <a:latin typeface="宋体" panose="02010600030101010101" pitchFamily="2" charset="-122"/>
                      </a:endParaRPr>
                    </a:p>
                  </a:txBody>
                  <a:tcPr marL="12700" marR="12700" marT="12700" vert="horz" anchor="ctr">
                    <a:solidFill>
                      <a:srgbClr val="92D050"/>
                    </a:solidFill>
                  </a:tcPr>
                </a:tc>
              </a:tr>
              <a:tr h="203835">
                <a:tc>
                  <a:txBody>
                    <a:bodyPr/>
                    <a:p>
                      <a:pPr>
                        <a:buNone/>
                      </a:pPr>
                      <a:r>
                        <a:rPr lang="en-US" sz="900">
                          <a:solidFill>
                            <a:srgbClr val="000000"/>
                          </a:solidFill>
                          <a:latin typeface="宋体" panose="02010600030101010101" pitchFamily="2" charset="-122"/>
                        </a:rPr>
                        <a:t>All</a:t>
                      </a:r>
                      <a:endParaRPr lang="en-US" altLang="en-US" sz="900">
                        <a:solidFill>
                          <a:srgbClr val="000000"/>
                        </a:solidFill>
                        <a:latin typeface="宋体" panose="02010600030101010101" pitchFamily="2" charset="-122"/>
                      </a:endParaRPr>
                    </a:p>
                  </a:txBody>
                  <a:tcPr marL="12700" marR="12700" marT="12700" vert="horz" anchor="ctr">
                    <a:noFill/>
                  </a:tcPr>
                </a:tc>
                <a:tc>
                  <a:txBody>
                    <a:bodyPr/>
                    <a:p>
                      <a:pPr>
                        <a:buNone/>
                      </a:pPr>
                      <a:r>
                        <a:rPr lang="en-US" sz="900">
                          <a:solidFill>
                            <a:srgbClr val="000000"/>
                          </a:solidFill>
                          <a:latin typeface="宋体" panose="02010600030101010101" pitchFamily="2" charset="-122"/>
                        </a:rPr>
                        <a:t>glove.6B.200d</a:t>
                      </a:r>
                      <a:endParaRPr lang="en-US" altLang="en-US" sz="900">
                        <a:solidFill>
                          <a:srgbClr val="000000"/>
                        </a:solidFill>
                        <a:latin typeface="宋体" panose="02010600030101010101" pitchFamily="2" charset="-122"/>
                      </a:endParaRPr>
                    </a:p>
                  </a:txBody>
                  <a:tcPr marL="12700" marR="12700" marT="12700" vert="horz" anchor="ctr">
                    <a:noFill/>
                  </a:tcP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noFill/>
                  </a:tcPr>
                </a:tc>
                <a:tc>
                  <a:txBody>
                    <a:bodyPr/>
                    <a:p>
                      <a:pPr>
                        <a:buNone/>
                      </a:pPr>
                      <a:r>
                        <a:rPr lang="en-US" sz="900">
                          <a:solidFill>
                            <a:srgbClr val="000000"/>
                          </a:solidFill>
                          <a:latin typeface="宋体" panose="02010600030101010101" pitchFamily="2" charset="-122"/>
                        </a:rPr>
                        <a:t>0.9720</a:t>
                      </a:r>
                      <a:endParaRPr lang="en-US" altLang="en-US" sz="900">
                        <a:solidFill>
                          <a:srgbClr val="000000"/>
                        </a:solidFill>
                        <a:latin typeface="宋体" panose="02010600030101010101" pitchFamily="2" charset="-122"/>
                      </a:endParaRPr>
                    </a:p>
                  </a:txBody>
                  <a:tcPr marL="12700" marR="12700" marT="12700" vert="horz" anchor="ctr">
                    <a:noFill/>
                  </a:tcPr>
                </a:tc>
                <a:tc>
                  <a:txBody>
                    <a:bodyPr/>
                    <a:p>
                      <a:pPr>
                        <a:buNone/>
                      </a:pPr>
                      <a:r>
                        <a:rPr lang="en-US" sz="900">
                          <a:solidFill>
                            <a:srgbClr val="000000"/>
                          </a:solidFill>
                          <a:latin typeface="宋体" panose="02010600030101010101" pitchFamily="2" charset="-122"/>
                        </a:rPr>
                        <a:t>0.9551</a:t>
                      </a:r>
                      <a:endParaRPr lang="en-US" altLang="en-US" sz="900">
                        <a:solidFill>
                          <a:srgbClr val="000000"/>
                        </a:solidFill>
                        <a:latin typeface="宋体" panose="02010600030101010101" pitchFamily="2" charset="-122"/>
                      </a:endParaRPr>
                    </a:p>
                  </a:txBody>
                  <a:tcPr marL="12700" marR="12700" marT="12700" vert="horz" anchor="ctr">
                    <a:noFill/>
                  </a:tcPr>
                </a:tc>
                <a:tc>
                  <a:txBody>
                    <a:bodyPr/>
                    <a:p>
                      <a:pPr>
                        <a:buNone/>
                      </a:pPr>
                      <a:r>
                        <a:rPr lang="en-US" sz="900">
                          <a:solidFill>
                            <a:srgbClr val="000000"/>
                          </a:solidFill>
                          <a:latin typeface="宋体" panose="02010600030101010101" pitchFamily="2" charset="-122"/>
                        </a:rPr>
                        <a:t>0.8606</a:t>
                      </a:r>
                      <a:endParaRPr lang="en-US" altLang="en-US" sz="900">
                        <a:solidFill>
                          <a:srgbClr val="000000"/>
                        </a:solidFill>
                        <a:latin typeface="宋体" panose="02010600030101010101" pitchFamily="2" charset="-122"/>
                      </a:endParaRPr>
                    </a:p>
                  </a:txBody>
                  <a:tcPr marL="12700" marR="12700" marT="12700" vert="horz" anchor="ctr">
                    <a:noFill/>
                  </a:tcPr>
                </a:tc>
                <a:tc>
                  <a:txBody>
                    <a:bodyPr/>
                    <a:p>
                      <a:pPr>
                        <a:buNone/>
                      </a:pPr>
                      <a:r>
                        <a:rPr lang="en-US" sz="900">
                          <a:solidFill>
                            <a:srgbClr val="000000"/>
                          </a:solidFill>
                          <a:latin typeface="宋体" panose="02010600030101010101" pitchFamily="2" charset="-122"/>
                        </a:rPr>
                        <a:t>0.5886</a:t>
                      </a:r>
                      <a:endParaRPr lang="en-US" altLang="en-US" sz="900">
                        <a:solidFill>
                          <a:srgbClr val="000000"/>
                        </a:solidFill>
                        <a:latin typeface="宋体" panose="02010600030101010101" pitchFamily="2" charset="-122"/>
                      </a:endParaRPr>
                    </a:p>
                  </a:txBody>
                  <a:tcPr marL="12700" marR="12700" marT="12700" vert="horz" anchor="ctr">
                    <a:noFill/>
                  </a:tcPr>
                </a:tc>
                <a:tc>
                  <a:txBody>
                    <a:bodyPr/>
                    <a:p>
                      <a:pPr>
                        <a:buNone/>
                      </a:pPr>
                      <a:r>
                        <a:rPr lang="en-US" sz="900">
                          <a:solidFill>
                            <a:srgbClr val="000000"/>
                          </a:solidFill>
                          <a:latin typeface="宋体" panose="02010600030101010101" pitchFamily="2" charset="-122"/>
                        </a:rPr>
                        <a:t>0.9622</a:t>
                      </a:r>
                      <a:endParaRPr lang="en-US" altLang="en-US" sz="900">
                        <a:solidFill>
                          <a:srgbClr val="000000"/>
                        </a:solidFill>
                        <a:latin typeface="宋体" panose="02010600030101010101" pitchFamily="2" charset="-122"/>
                      </a:endParaRPr>
                    </a:p>
                  </a:txBody>
                  <a:tcPr marL="12700" marR="12700" marT="12700" vert="horz" anchor="ctr">
                    <a:noFill/>
                  </a:tcPr>
                </a:tc>
                <a:tc>
                  <a:txBody>
                    <a:bodyPr/>
                    <a:p>
                      <a:pPr>
                        <a:buNone/>
                      </a:pPr>
                      <a:r>
                        <a:rPr lang="en-US" sz="900">
                          <a:solidFill>
                            <a:srgbClr val="000000"/>
                          </a:solidFill>
                          <a:latin typeface="宋体" panose="02010600030101010101" pitchFamily="2" charset="-122"/>
                        </a:rPr>
                        <a:t>0.9940</a:t>
                      </a:r>
                      <a:endParaRPr lang="en-US" altLang="en-US" sz="900">
                        <a:solidFill>
                          <a:srgbClr val="000000"/>
                        </a:solidFill>
                        <a:latin typeface="宋体" panose="02010600030101010101" pitchFamily="2" charset="-122"/>
                      </a:endParaRPr>
                    </a:p>
                  </a:txBody>
                  <a:tcPr marL="12700" marR="12700" marT="12700" vert="horz" anchor="ctr">
                    <a:noFill/>
                  </a:tcPr>
                </a:tc>
                <a:tc>
                  <a:txBody>
                    <a:bodyPr/>
                    <a:p>
                      <a:pPr>
                        <a:buNone/>
                      </a:pPr>
                      <a:r>
                        <a:rPr lang="en-US" sz="900">
                          <a:solidFill>
                            <a:srgbClr val="000000"/>
                          </a:solidFill>
                          <a:latin typeface="宋体" panose="02010600030101010101" pitchFamily="2" charset="-122"/>
                        </a:rPr>
                        <a:t>0.8513</a:t>
                      </a:r>
                      <a:endParaRPr lang="en-US" altLang="en-US" sz="900">
                        <a:solidFill>
                          <a:srgbClr val="000000"/>
                        </a:solidFill>
                        <a:latin typeface="宋体" panose="02010600030101010101" pitchFamily="2" charset="-122"/>
                      </a:endParaRPr>
                    </a:p>
                  </a:txBody>
                  <a:tcPr marL="12700" marR="12700" marT="12700" vert="horz" anchor="ctr">
                    <a:noFill/>
                  </a:tcPr>
                </a:tc>
              </a:tr>
              <a:tr h="195580">
                <a:tc>
                  <a:txBody>
                    <a:bodyPr/>
                    <a:p>
                      <a:pPr>
                        <a:buNone/>
                      </a:pPr>
                      <a:r>
                        <a:rPr lang="en-US" sz="900">
                          <a:solidFill>
                            <a:srgbClr val="000000"/>
                          </a:solidFill>
                          <a:latin typeface="宋体" panose="02010600030101010101" pitchFamily="2" charset="-122"/>
                        </a:rPr>
                        <a:t>4 Baseline features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glove.twitter.27B.100d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0.9626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0.9373</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0.8519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0.6186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0.9414</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0.9868</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0.8495</a:t>
                      </a:r>
                      <a:endParaRPr lang="en-US" altLang="en-US" sz="900">
                        <a:solidFill>
                          <a:srgbClr val="000000"/>
                        </a:solidFill>
                        <a:latin typeface="宋体" panose="02010600030101010101" pitchFamily="2" charset="-122"/>
                      </a:endParaRPr>
                    </a:p>
                  </a:txBody>
                  <a:tcPr marL="12700" marR="12700" marT="12700" vert="horz" anchor="ctr"/>
                </a:tc>
              </a:tr>
              <a:tr h="195580">
                <a:tc>
                  <a:txBody>
                    <a:bodyPr/>
                    <a:p>
                      <a:pPr>
                        <a:buNone/>
                      </a:pPr>
                      <a:r>
                        <a:rPr lang="en-US" sz="900">
                          <a:solidFill>
                            <a:srgbClr val="000000"/>
                          </a:solidFill>
                          <a:latin typeface="宋体" panose="02010600030101010101" pitchFamily="2" charset="-122"/>
                        </a:rPr>
                        <a:t>4 Baseline features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glove.6B.200d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0.9613</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0.9457</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0.8524</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0.6120</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0.9417</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0.9852</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0.8478</a:t>
                      </a:r>
                      <a:endParaRPr lang="en-US" altLang="en-US" sz="900">
                        <a:solidFill>
                          <a:srgbClr val="000000"/>
                        </a:solidFill>
                        <a:latin typeface="宋体" panose="02010600030101010101" pitchFamily="2" charset="-122"/>
                      </a:endParaRPr>
                    </a:p>
                  </a:txBody>
                  <a:tcPr marL="12700" marR="12700" marT="12700" vert="horz" anchor="ctr"/>
                </a:tc>
              </a:tr>
              <a:tr h="195580">
                <a:tc>
                  <a:txBody>
                    <a:bodyPr/>
                    <a:p>
                      <a:pPr>
                        <a:buNone/>
                      </a:pPr>
                      <a:r>
                        <a:rPr lang="en-US" sz="900">
                          <a:solidFill>
                            <a:srgbClr val="000000"/>
                          </a:solidFill>
                          <a:latin typeface="宋体" panose="02010600030101010101" pitchFamily="2" charset="-122"/>
                        </a:rPr>
                        <a:t>All</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glove.twitter.27B.100d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0.9721</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0.9548</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0.8589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0.5627</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0.9625</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0.9947</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0.8447</a:t>
                      </a:r>
                      <a:endParaRPr lang="en-US" altLang="en-US" sz="900">
                        <a:solidFill>
                          <a:srgbClr val="000000"/>
                        </a:solidFill>
                        <a:latin typeface="宋体" panose="02010600030101010101" pitchFamily="2" charset="-122"/>
                      </a:endParaRPr>
                    </a:p>
                  </a:txBody>
                  <a:tcPr marL="12700" marR="12700" marT="12700" vert="horz" anchor="ctr"/>
                </a:tc>
              </a:tr>
              <a:tr h="210820">
                <a:tc>
                  <a:txBody>
                    <a:bodyPr/>
                    <a:p>
                      <a:pPr>
                        <a:buNone/>
                      </a:pPr>
                      <a:r>
                        <a:rPr lang="en-US" sz="900">
                          <a:solidFill>
                            <a:srgbClr val="000000"/>
                          </a:solidFill>
                          <a:latin typeface="宋体" panose="02010600030101010101" pitchFamily="2" charset="-122"/>
                        </a:rPr>
                        <a:t>4 Topic model features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glove.6B.200d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0.9676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0.9509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0.8467</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0.5846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0.9548</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0.9916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0.8444</a:t>
                      </a:r>
                      <a:endParaRPr lang="en-US" altLang="en-US" sz="900">
                        <a:solidFill>
                          <a:srgbClr val="000000"/>
                        </a:solidFill>
                        <a:latin typeface="宋体" panose="02010600030101010101" pitchFamily="2" charset="-122"/>
                      </a:endParaRPr>
                    </a:p>
                  </a:txBody>
                  <a:tcPr marL="12700" marR="12700" marT="12700" vert="horz" anchor="ctr"/>
                </a:tc>
              </a:tr>
              <a:tr h="195580">
                <a:tc>
                  <a:txBody>
                    <a:bodyPr/>
                    <a:p>
                      <a:pPr>
                        <a:buNone/>
                      </a:pPr>
                      <a:r>
                        <a:rPr lang="en-US" sz="900">
                          <a:solidFill>
                            <a:srgbClr val="000000"/>
                          </a:solidFill>
                          <a:latin typeface="宋体" panose="02010600030101010101" pitchFamily="2" charset="-122"/>
                        </a:rPr>
                        <a:t>4 Topic model features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glove.twitter.27B.100d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0.9663</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0.9479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0.8390</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0.5669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0.9555</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0.9916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0.8383</a:t>
                      </a:r>
                      <a:endParaRPr lang="en-US" altLang="en-US" sz="900">
                        <a:solidFill>
                          <a:srgbClr val="000000"/>
                        </a:solidFill>
                        <a:latin typeface="宋体" panose="02010600030101010101" pitchFamily="2" charset="-122"/>
                      </a:endParaRPr>
                    </a:p>
                  </a:txBody>
                  <a:tcPr marL="12700" marR="12700" marT="12700" vert="horz" anchor="ctr"/>
                </a:tc>
              </a:tr>
              <a:tr h="196215">
                <a:tc>
                  <a:txBody>
                    <a:bodyPr/>
                    <a:p>
                      <a:pPr>
                        <a:buNone/>
                      </a:pPr>
                      <a:r>
                        <a:rPr lang="en-US" sz="900">
                          <a:solidFill>
                            <a:srgbClr val="000000"/>
                          </a:solidFill>
                          <a:latin typeface="宋体" panose="02010600030101010101" pitchFamily="2" charset="-122"/>
                        </a:rPr>
                        <a:t>Baseline and BOW features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glove.6B.200d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0.9610</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0.9387</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0.8459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0.5654</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0.9399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0.9866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0.8344</a:t>
                      </a:r>
                      <a:endParaRPr lang="en-US" altLang="en-US" sz="900">
                        <a:solidFill>
                          <a:srgbClr val="000000"/>
                        </a:solidFill>
                        <a:latin typeface="宋体" panose="02010600030101010101" pitchFamily="2" charset="-122"/>
                      </a:endParaRPr>
                    </a:p>
                  </a:txBody>
                  <a:tcPr marL="12700" marR="12700" marT="12700" vert="horz" anchor="ctr"/>
                </a:tc>
              </a:tr>
              <a:tr h="195580">
                <a:tc>
                  <a:txBody>
                    <a:bodyPr/>
                    <a:p>
                      <a:pPr>
                        <a:buNone/>
                      </a:pPr>
                      <a:r>
                        <a:rPr lang="en-US" sz="900">
                          <a:solidFill>
                            <a:srgbClr val="000000"/>
                          </a:solidFill>
                          <a:latin typeface="宋体" panose="02010600030101010101" pitchFamily="2" charset="-122"/>
                        </a:rPr>
                        <a:t>NO features</a:t>
                      </a:r>
                      <a:endParaRPr 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glove.6B.200d</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0.9396</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0.9181</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0.8133</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0.6484</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0.9112</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0.9678</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0.8336</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r>
              <a:tr h="210820">
                <a:tc>
                  <a:txBody>
                    <a:bodyPr/>
                    <a:p>
                      <a:pPr>
                        <a:buNone/>
                      </a:pPr>
                      <a:r>
                        <a:rPr lang="en-US" sz="900">
                          <a:solidFill>
                            <a:srgbClr val="000000"/>
                          </a:solidFill>
                          <a:latin typeface="宋体" panose="02010600030101010101" pitchFamily="2" charset="-122"/>
                        </a:rPr>
                        <a:t>NO features</a:t>
                      </a:r>
                      <a:endParaRPr 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glove.twitter.27B.100d</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0.9404</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0.9199</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0.8089</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0.6456</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0.8895</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0.968</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900">
                          <a:solidFill>
                            <a:srgbClr val="000000"/>
                          </a:solidFill>
                          <a:latin typeface="宋体" panose="02010600030101010101" pitchFamily="2" charset="-122"/>
                        </a:rPr>
                        <a:t>0.8334</a:t>
                      </a:r>
                      <a:endParaRPr lang="en-US" altLang="en-US" sz="900">
                        <a:solidFill>
                          <a:srgbClr val="000000"/>
                        </a:solidFill>
                        <a:latin typeface="宋体" panose="02010600030101010101" pitchFamily="2" charset="-122"/>
                      </a:endParaRPr>
                    </a:p>
                  </a:txBody>
                  <a:tcPr marL="12700" marR="12700" marT="12700" vert="horz" anchor="ctr">
                    <a:solidFill>
                      <a:srgbClr val="FFFF00"/>
                    </a:solidFill>
                  </a:tcPr>
                </a:tc>
              </a:tr>
              <a:tr h="209550">
                <a:tc>
                  <a:txBody>
                    <a:bodyPr/>
                    <a:p>
                      <a:pPr>
                        <a:buNone/>
                      </a:pPr>
                      <a:r>
                        <a:rPr lang="en-US" sz="900">
                          <a:solidFill>
                            <a:srgbClr val="000000"/>
                          </a:solidFill>
                          <a:latin typeface="宋体" panose="02010600030101010101" pitchFamily="2" charset="-122"/>
                        </a:rPr>
                        <a:t>BOW and Topic model features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glove.6B.200d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0.9655</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0.9449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0.8324</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0.5213</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0.9553</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0.9916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0.8252</a:t>
                      </a:r>
                      <a:endParaRPr lang="en-US" altLang="en-US" sz="900">
                        <a:solidFill>
                          <a:srgbClr val="000000"/>
                        </a:solidFill>
                        <a:latin typeface="宋体" panose="02010600030101010101" pitchFamily="2" charset="-122"/>
                      </a:endParaRPr>
                    </a:p>
                  </a:txBody>
                  <a:tcPr marL="12700" marR="12700" marT="12700" vert="horz" anchor="ctr"/>
                </a:tc>
              </a:tr>
              <a:tr h="197485">
                <a:tc>
                  <a:txBody>
                    <a:bodyPr/>
                    <a:p>
                      <a:pPr>
                        <a:buNone/>
                      </a:pPr>
                      <a:r>
                        <a:rPr lang="en-US" sz="900">
                          <a:solidFill>
                            <a:srgbClr val="000000"/>
                          </a:solidFill>
                          <a:latin typeface="宋体" panose="02010600030101010101" pitchFamily="2" charset="-122"/>
                        </a:rPr>
                        <a:t>BOW and Topic model features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glove.twitter.27B.100d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0.9677</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0.9488</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0.8448</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0.5011</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0.9581</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0.9921</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0.8240</a:t>
                      </a:r>
                      <a:endParaRPr lang="en-US" altLang="en-US" sz="900">
                        <a:solidFill>
                          <a:srgbClr val="000000"/>
                        </a:solidFill>
                        <a:latin typeface="宋体" panose="02010600030101010101" pitchFamily="2" charset="-122"/>
                      </a:endParaRPr>
                    </a:p>
                  </a:txBody>
                  <a:tcPr marL="12700" marR="12700" marT="12700" vert="horz" anchor="ctr"/>
                </a:tc>
              </a:tr>
              <a:tr h="203200">
                <a:tc>
                  <a:txBody>
                    <a:bodyPr/>
                    <a:p>
                      <a:pPr>
                        <a:buNone/>
                      </a:pPr>
                      <a:r>
                        <a:rPr lang="en-US" sz="900">
                          <a:solidFill>
                            <a:srgbClr val="000000"/>
                          </a:solidFill>
                          <a:latin typeface="宋体" panose="02010600030101010101" pitchFamily="2" charset="-122"/>
                        </a:rPr>
                        <a:t>Baseline and BOW features</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glove.twitter.27B.100d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0.9547</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0.9291</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0.8182</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0.5563</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0.9251</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0.9856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0.8213</a:t>
                      </a:r>
                      <a:endParaRPr lang="en-US" altLang="en-US" sz="900">
                        <a:solidFill>
                          <a:srgbClr val="000000"/>
                        </a:solidFill>
                        <a:latin typeface="宋体" panose="02010600030101010101" pitchFamily="2" charset="-122"/>
                      </a:endParaRPr>
                    </a:p>
                  </a:txBody>
                  <a:tcPr marL="12700" marR="12700" marT="12700" vert="horz" anchor="ctr"/>
                </a:tc>
              </a:tr>
              <a:tr h="195580">
                <a:tc>
                  <a:txBody>
                    <a:bodyPr/>
                    <a:p>
                      <a:pPr>
                        <a:buNone/>
                      </a:pPr>
                      <a:r>
                        <a:rPr lang="en-US" sz="900">
                          <a:solidFill>
                            <a:srgbClr val="000000"/>
                          </a:solidFill>
                          <a:latin typeface="宋体" panose="02010600030101010101" pitchFamily="2" charset="-122"/>
                        </a:rPr>
                        <a:t>1 BOW feature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glove.6B.200d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0.9002</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0.8573</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0.6954</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0.4936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0.8458</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0.9432</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0.7445</a:t>
                      </a:r>
                      <a:endParaRPr lang="en-US" altLang="en-US" sz="900">
                        <a:solidFill>
                          <a:srgbClr val="000000"/>
                        </a:solidFill>
                        <a:latin typeface="宋体" panose="02010600030101010101" pitchFamily="2" charset="-122"/>
                      </a:endParaRPr>
                    </a:p>
                  </a:txBody>
                  <a:tcPr marL="12700" marR="12700" marT="12700" vert="horz" anchor="ctr"/>
                </a:tc>
              </a:tr>
              <a:tr h="311150">
                <a:tc>
                  <a:txBody>
                    <a:bodyPr/>
                    <a:p>
                      <a:pPr>
                        <a:buNone/>
                      </a:pPr>
                      <a:r>
                        <a:rPr lang="en-US" sz="900">
                          <a:solidFill>
                            <a:srgbClr val="000000"/>
                          </a:solidFill>
                          <a:latin typeface="宋体" panose="02010600030101010101" pitchFamily="2" charset="-122"/>
                        </a:rPr>
                        <a:t>1 BOW feature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glove.twitter.27B.100d</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TRUE</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0.8986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0.8468</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0.6839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0.5123</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0.8396</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0.9419</a:t>
                      </a:r>
                      <a:endParaRPr lang="en-US" altLang="en-US" sz="900">
                        <a:solidFill>
                          <a:srgbClr val="000000"/>
                        </a:solidFill>
                        <a:latin typeface="宋体" panose="02010600030101010101" pitchFamily="2" charset="-122"/>
                      </a:endParaRPr>
                    </a:p>
                  </a:txBody>
                  <a:tcPr marL="12700" marR="12700" marT="12700" vert="horz" anchor="ctr"/>
                </a:tc>
                <a:tc>
                  <a:txBody>
                    <a:bodyPr/>
                    <a:p>
                      <a:pPr>
                        <a:buNone/>
                      </a:pPr>
                      <a:r>
                        <a:rPr lang="en-US" sz="900">
                          <a:solidFill>
                            <a:srgbClr val="000000"/>
                          </a:solidFill>
                          <a:latin typeface="宋体" panose="02010600030101010101" pitchFamily="2" charset="-122"/>
                        </a:rPr>
                        <a:t>0.7444</a:t>
                      </a:r>
                      <a:endParaRPr lang="en-US" altLang="en-US" sz="900">
                        <a:solidFill>
                          <a:srgbClr val="000000"/>
                        </a:solidFill>
                        <a:latin typeface="宋体" panose="02010600030101010101" pitchFamily="2" charset="-122"/>
                      </a:endParaRPr>
                    </a:p>
                  </a:txBody>
                  <a:tcPr marL="12700" marR="12700" marT="12700" vert="horz" anchor="ctr"/>
                </a:tc>
              </a:tr>
            </a:tbl>
          </a:graphicData>
        </a:graphic>
      </p:graphicFrame>
      <p:sp>
        <p:nvSpPr>
          <p:cNvPr id="7" name="文本框 6"/>
          <p:cNvSpPr txBox="1"/>
          <p:nvPr/>
        </p:nvSpPr>
        <p:spPr>
          <a:xfrm>
            <a:off x="1516380" y="4434840"/>
            <a:ext cx="5283835" cy="275590"/>
          </a:xfrm>
          <a:prstGeom prst="rect">
            <a:avLst/>
          </a:prstGeom>
          <a:noFill/>
        </p:spPr>
        <p:txBody>
          <a:bodyPr wrap="none" rtlCol="0" anchor="t">
            <a:spAutoFit/>
          </a:bodyPr>
          <a:p>
            <a:r>
              <a:rPr lang="en-US" altLang="zh-CN" sz="1200">
                <a:effectLst>
                  <a:outerShdw blurRad="38100" dist="19050" dir="2700000" algn="tl" rotWithShape="0">
                    <a:schemeClr val="dk1">
                      <a:alpha val="40000"/>
                    </a:schemeClr>
                  </a:outerShdw>
                </a:effectLst>
                <a:sym typeface="+mn-ea"/>
              </a:rPr>
              <a:t>Table4: the average performance in test set based on 5 fold cross validation</a:t>
            </a:r>
            <a:endParaRPr lang="en-US" altLang="zh-CN" sz="1200">
              <a:effectLst>
                <a:outerShdw blurRad="38100" dist="19050" dir="2700000" algn="tl" rotWithShape="0">
                  <a:schemeClr val="dk1">
                    <a:alpha val="40000"/>
                  </a:schemeClr>
                </a:outerShdw>
              </a:effectLst>
              <a:sym typeface="+mn-ea"/>
            </a:endParaRPr>
          </a:p>
        </p:txBody>
      </p:sp>
      <p:graphicFrame>
        <p:nvGraphicFramePr>
          <p:cNvPr id="19" name="表格 18"/>
          <p:cNvGraphicFramePr/>
          <p:nvPr>
            <p:custDataLst>
              <p:tags r:id="rId2"/>
            </p:custDataLst>
          </p:nvPr>
        </p:nvGraphicFramePr>
        <p:xfrm>
          <a:off x="59690" y="4642802"/>
          <a:ext cx="9030335" cy="2164080"/>
        </p:xfrm>
        <a:graphic>
          <a:graphicData uri="http://schemas.openxmlformats.org/drawingml/2006/table">
            <a:tbl>
              <a:tblPr firstRow="1" bandRow="1">
                <a:tableStyleId>{5C22544A-7EE6-4342-B048-85BDC9FD1C3A}</a:tableStyleId>
              </a:tblPr>
              <a:tblGrid>
                <a:gridCol w="1517650"/>
                <a:gridCol w="1564640"/>
                <a:gridCol w="736600"/>
                <a:gridCol w="595630"/>
                <a:gridCol w="692785"/>
                <a:gridCol w="648970"/>
                <a:gridCol w="868680"/>
                <a:gridCol w="699770"/>
                <a:gridCol w="950595"/>
                <a:gridCol w="755015"/>
              </a:tblGrid>
              <a:tr h="363220">
                <a:tc>
                  <a:txBody>
                    <a:bodyPr/>
                    <a:p>
                      <a:pPr>
                        <a:buNone/>
                      </a:pPr>
                      <a:r>
                        <a:rPr lang="en-US" altLang="en-US" sz="1000">
                          <a:solidFill>
                            <a:srgbClr val="000000"/>
                          </a:solidFill>
                          <a:latin typeface="宋体" panose="02010600030101010101" pitchFamily="2" charset="-122"/>
                        </a:rPr>
                        <a:t>Features</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Word embedding</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with grad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Accuracy</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FNC score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agree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disagree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discuss</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unrelated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Macro F1</a:t>
                      </a:r>
                      <a:endParaRPr lang="en-US" altLang="en-US" sz="1000">
                        <a:solidFill>
                          <a:srgbClr val="000000"/>
                        </a:solidFill>
                        <a:latin typeface="宋体" panose="02010600030101010101" pitchFamily="2" charset="-122"/>
                      </a:endParaRPr>
                    </a:p>
                  </a:txBody>
                  <a:tcPr marL="12700" marR="12700" marT="12700" vert="horz" anchor="ctr"/>
                </a:tc>
              </a:tr>
              <a:tr h="286385">
                <a:tc>
                  <a:txBody>
                    <a:bodyPr/>
                    <a:p>
                      <a:pPr>
                        <a:buNone/>
                      </a:pPr>
                      <a:r>
                        <a:rPr lang="en-US" sz="1000">
                          <a:solidFill>
                            <a:srgbClr val="000000"/>
                          </a:solidFill>
                          <a:latin typeface="宋体" panose="02010600030101010101" pitchFamily="2" charset="-122"/>
                          <a:sym typeface="+mn-ea"/>
                        </a:rPr>
                        <a:t>Baseline and Topic model features</a:t>
                      </a:r>
                      <a:endParaRPr lang="en-US" altLang="en-US" sz="1000">
                        <a:solidFill>
                          <a:srgbClr val="000000"/>
                        </a:solidFill>
                        <a:latin typeface="宋体" panose="02010600030101010101" pitchFamily="2" charset="-122"/>
                        <a:sym typeface="+mn-ea"/>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glove.6B.200d</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0.8801</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0.7893</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0.4903</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0.1635</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0.7355</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0.9714</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0.5902</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r>
              <a:tr h="393700">
                <a:tc>
                  <a:txBody>
                    <a:bodyPr/>
                    <a:p>
                      <a:pPr>
                        <a:buNone/>
                      </a:pPr>
                      <a:r>
                        <a:rPr lang="en-US" sz="1000">
                          <a:solidFill>
                            <a:srgbClr val="000000"/>
                          </a:solidFill>
                          <a:latin typeface="宋体" panose="02010600030101010101" pitchFamily="2" charset="-122"/>
                          <a:sym typeface="+mn-ea"/>
                        </a:rPr>
                        <a:t>Baseline and Topic model features</a:t>
                      </a:r>
                      <a:endParaRPr lang="en-US" altLang="en-US" sz="1000">
                        <a:solidFill>
                          <a:srgbClr val="000000"/>
                        </a:solidFill>
                        <a:latin typeface="宋体" panose="02010600030101010101" pitchFamily="2" charset="-122"/>
                        <a:sym typeface="+mn-ea"/>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glove.twitter.27B.100d</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0.8865</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0.7988</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0.4688</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0.0976</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0.7659</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0.9707</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0.5865</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r>
              <a:tr h="226060">
                <a:tc>
                  <a:txBody>
                    <a:bodyPr/>
                    <a:p>
                      <a:pPr>
                        <a:buNone/>
                      </a:pPr>
                      <a:r>
                        <a:rPr lang="en-US" sz="1000">
                          <a:solidFill>
                            <a:srgbClr val="000000"/>
                          </a:solidFill>
                          <a:latin typeface="宋体" panose="02010600030101010101" pitchFamily="2" charset="-122"/>
                          <a:sym typeface="+mn-ea"/>
                        </a:rPr>
                        <a:t>All</a:t>
                      </a:r>
                      <a:endParaRPr lang="en-US" altLang="en-US" sz="1000">
                        <a:solidFill>
                          <a:srgbClr val="000000"/>
                        </a:solidFill>
                        <a:latin typeface="宋体" panose="02010600030101010101" pitchFamily="2" charset="-122"/>
                        <a:sym typeface="+mn-ea"/>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sym typeface="+mn-ea"/>
                        </a:rPr>
                        <a:t>glove.6B.200d</a:t>
                      </a:r>
                      <a:endParaRPr lang="en-US" altLang="en-US" sz="1000">
                        <a:solidFill>
                          <a:srgbClr val="000000"/>
                        </a:solidFill>
                        <a:latin typeface="宋体" panose="02010600030101010101" pitchFamily="2" charset="-122"/>
                        <a:sym typeface="+mn-ea"/>
                      </a:endParaRPr>
                    </a:p>
                  </a:txBody>
                  <a:tcPr marL="12700" marR="12700" marT="12700" vert="horz" anchor="ctr">
                    <a:solidFill>
                      <a:srgbClr val="00B050"/>
                    </a:solidFill>
                  </a:tcP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0.8875</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0.8125</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0.5069</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0.068</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0.7634</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0.9733</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000">
                          <a:solidFill>
                            <a:srgbClr val="000000"/>
                          </a:solidFill>
                          <a:latin typeface="宋体" panose="02010600030101010101" pitchFamily="2" charset="-122"/>
                        </a:rPr>
                        <a:t>0.5781</a:t>
                      </a:r>
                      <a:endParaRPr lang="en-US" altLang="en-US" sz="1000">
                        <a:solidFill>
                          <a:srgbClr val="000000"/>
                        </a:solidFill>
                        <a:latin typeface="宋体" panose="02010600030101010101" pitchFamily="2" charset="-122"/>
                      </a:endParaRPr>
                    </a:p>
                  </a:txBody>
                  <a:tcPr marL="12700" marR="12700" marT="12700" vert="horz" anchor="ctr">
                    <a:solidFill>
                      <a:srgbClr val="00B050"/>
                    </a:solidFill>
                  </a:tcPr>
                </a:tc>
              </a:tr>
              <a:tr h="226060">
                <a:tc>
                  <a:txBody>
                    <a:bodyPr/>
                    <a:p>
                      <a:pPr>
                        <a:buNone/>
                      </a:pPr>
                      <a:r>
                        <a:rPr lang="en-US" sz="1000">
                          <a:solidFill>
                            <a:srgbClr val="000000"/>
                          </a:solidFill>
                          <a:latin typeface="宋体" panose="02010600030101010101" pitchFamily="2" charset="-122"/>
                          <a:sym typeface="+mn-ea"/>
                        </a:rPr>
                        <a:t>Baseline and Topic model features</a:t>
                      </a:r>
                      <a:endParaRPr lang="en-US" altLang="en-US" sz="1000">
                        <a:solidFill>
                          <a:srgbClr val="000000"/>
                        </a:solidFill>
                        <a:latin typeface="宋体" panose="02010600030101010101" pitchFamily="2" charset="-122"/>
                        <a:sym typeface="+mn-ea"/>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glove.6B.200d</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True</a:t>
                      </a:r>
                      <a:endParaRPr 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0.6673</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0.5148</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0.2002</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0.0742</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0.3757</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0.8065</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0.3642</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r>
              <a:tr h="393700">
                <a:tc>
                  <a:txBody>
                    <a:bodyPr/>
                    <a:p>
                      <a:pPr>
                        <a:buNone/>
                      </a:pPr>
                      <a:r>
                        <a:rPr lang="en-US" sz="1000">
                          <a:solidFill>
                            <a:srgbClr val="000000"/>
                          </a:solidFill>
                          <a:latin typeface="宋体" panose="02010600030101010101" pitchFamily="2" charset="-122"/>
                          <a:sym typeface="+mn-ea"/>
                        </a:rPr>
                        <a:t>Baseline and Topic model features</a:t>
                      </a:r>
                      <a:endParaRPr lang="en-US" altLang="en-US" sz="1000">
                        <a:solidFill>
                          <a:srgbClr val="000000"/>
                        </a:solidFill>
                        <a:latin typeface="宋体" panose="02010600030101010101" pitchFamily="2" charset="-122"/>
                        <a:sym typeface="+mn-ea"/>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glove.twitter.27B.100d</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True</a:t>
                      </a:r>
                      <a:endParaRPr 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0.6608</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0.5107</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0.1880</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0.0287</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0.3730</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0.7972</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0.3467</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文本框 1"/>
          <p:cNvSpPr txBox="1"/>
          <p:nvPr/>
        </p:nvSpPr>
        <p:spPr>
          <a:xfrm>
            <a:off x="12700" y="17145"/>
            <a:ext cx="8772525" cy="398780"/>
          </a:xfrm>
          <a:prstGeom prst="rect">
            <a:avLst/>
          </a:prstGeom>
          <a:noFill/>
          <a:ln w="9525">
            <a:noFill/>
          </a:ln>
        </p:spPr>
        <p:txBody>
          <a:bodyPr wrap="square" anchor="t">
            <a:spAutoFit/>
          </a:bodyPr>
          <a:p>
            <a:r>
              <a:rPr lang="en-US" altLang="zh-CN" sz="2000" b="1">
                <a:sym typeface="+mn-ea"/>
              </a:rPr>
              <a:t>Improved Model Selection Process: </a:t>
            </a:r>
            <a:r>
              <a:rPr lang="en-US" altLang="zh-CN" sz="20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Using Bidirectional Lstm</a:t>
            </a:r>
            <a:endParaRPr lang="en-US" altLang="zh-CN"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graphicFrame>
        <p:nvGraphicFramePr>
          <p:cNvPr id="5" name="表格 4"/>
          <p:cNvGraphicFramePr/>
          <p:nvPr>
            <p:custDataLst>
              <p:tags r:id="rId1"/>
            </p:custDataLst>
          </p:nvPr>
        </p:nvGraphicFramePr>
        <p:xfrm>
          <a:off x="57150" y="1300480"/>
          <a:ext cx="9067800" cy="3634740"/>
        </p:xfrm>
        <a:graphic>
          <a:graphicData uri="http://schemas.openxmlformats.org/drawingml/2006/table">
            <a:tbl>
              <a:tblPr firstRow="1" bandRow="1">
                <a:tableStyleId>{5C22544A-7EE6-4342-B048-85BDC9FD1C3A}</a:tableStyleId>
              </a:tblPr>
              <a:tblGrid>
                <a:gridCol w="1750695"/>
                <a:gridCol w="1072013"/>
                <a:gridCol w="1127760"/>
                <a:gridCol w="501015"/>
                <a:gridCol w="708025"/>
                <a:gridCol w="604520"/>
                <a:gridCol w="601980"/>
                <a:gridCol w="733425"/>
                <a:gridCol w="642620"/>
                <a:gridCol w="797694"/>
                <a:gridCol w="528053"/>
              </a:tblGrid>
              <a:tr h="273050">
                <a:tc>
                  <a:txBody>
                    <a:bodyPr/>
                    <a:p>
                      <a:pPr>
                        <a:buNone/>
                      </a:pPr>
                      <a:r>
                        <a:rPr lang="en-US" sz="1200">
                          <a:solidFill>
                            <a:srgbClr val="000000"/>
                          </a:solidFill>
                          <a:latin typeface="宋体" panose="02010600030101010101" pitchFamily="2" charset="-122"/>
                        </a:rPr>
                        <a:t>features</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bidirectional</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word </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embedding</a:t>
                      </a:r>
                      <a:endParaRPr lang="en-US" sz="1200">
                        <a:solidFill>
                          <a:srgbClr val="000000"/>
                        </a:solidFill>
                        <a:latin typeface="宋体" panose="02010600030101010101" pitchFamily="2" charset="-122"/>
                      </a:endParaRPr>
                    </a:p>
                    <a:p>
                      <a:pPr>
                        <a:buNone/>
                      </a:pPr>
                      <a:r>
                        <a:rPr lang="en-US" altLang="en-US" sz="1200">
                          <a:solidFill>
                            <a:srgbClr val="000000"/>
                          </a:solidFill>
                          <a:latin typeface="宋体" panose="02010600030101010101" pitchFamily="2" charset="-122"/>
                        </a:rPr>
                        <a:t>(with grad)</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altLang="en-US" sz="1200">
                          <a:solidFill>
                            <a:srgbClr val="000000"/>
                          </a:solidFill>
                          <a:latin typeface="宋体" panose="02010600030101010101" pitchFamily="2" charset="-122"/>
                        </a:rPr>
                        <a:t>with </a:t>
                      </a:r>
                      <a:endParaRPr lang="en-US" altLang="en-US" sz="1200">
                        <a:solidFill>
                          <a:srgbClr val="000000"/>
                        </a:solidFill>
                        <a:latin typeface="宋体" panose="02010600030101010101" pitchFamily="2" charset="-122"/>
                      </a:endParaRPr>
                    </a:p>
                    <a:p>
                      <a:pPr>
                        <a:buNone/>
                      </a:pPr>
                      <a:r>
                        <a:rPr lang="en-US" altLang="en-US" sz="1200">
                          <a:solidFill>
                            <a:srgbClr val="000000"/>
                          </a:solidFill>
                          <a:latin typeface="宋体" panose="02010600030101010101" pitchFamily="2" charset="-122"/>
                        </a:rPr>
                        <a:t>grad</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Accuracy</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FNC </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score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F1 </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agree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F1 </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disagree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F1 </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discuss</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F1 unrelated</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Macro </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F1</a:t>
                      </a:r>
                      <a:endParaRPr lang="en-US" altLang="en-US" sz="1200">
                        <a:solidFill>
                          <a:srgbClr val="000000"/>
                        </a:solidFill>
                        <a:latin typeface="宋体" panose="02010600030101010101" pitchFamily="2" charset="-122"/>
                      </a:endParaRPr>
                    </a:p>
                  </a:txBody>
                  <a:tcPr marL="12700" marR="12700" marT="12700" vert="horz" anchor="ctr"/>
                </a:tc>
              </a:tr>
              <a:tr h="281305">
                <a:tc>
                  <a:txBody>
                    <a:bodyPr/>
                    <a:p>
                      <a:pPr>
                        <a:buNone/>
                      </a:pPr>
                      <a:r>
                        <a:rPr lang="en-US" sz="1200">
                          <a:solidFill>
                            <a:srgbClr val="000000"/>
                          </a:solidFill>
                          <a:latin typeface="宋体" panose="02010600030101010101" pitchFamily="2" charset="-122"/>
                        </a:rPr>
                        <a:t>4 Baseline features</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4 Topic model features</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glove.6B.200d</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0.9799</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0.9680</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0.9084</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0.7708</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0.9693</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0.9943</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0.9107</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r>
              <a:tr h="238760">
                <a:tc>
                  <a:txBody>
                    <a:bodyPr/>
                    <a:p>
                      <a:pPr>
                        <a:buNone/>
                      </a:pPr>
                      <a:r>
                        <a:rPr lang="en-US" sz="1200">
                          <a:solidFill>
                            <a:srgbClr val="000000"/>
                          </a:solidFill>
                          <a:latin typeface="宋体" panose="02010600030101010101" pitchFamily="2" charset="-122"/>
                        </a:rPr>
                        <a:t>4 Baseline features</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4 Topic model features</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glove.twitter.</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27B.100d</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0.9755</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0.9628</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0.8914</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0.7241</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0.9603</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0.9936</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0.8924</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r>
              <a:tr h="203835">
                <a:tc>
                  <a:txBody>
                    <a:bodyPr/>
                    <a:p>
                      <a:pPr>
                        <a:buNone/>
                      </a:pPr>
                      <a:r>
                        <a:rPr lang="en-US" sz="1200">
                          <a:solidFill>
                            <a:srgbClr val="000000"/>
                          </a:solidFill>
                          <a:latin typeface="宋体" panose="02010600030101010101" pitchFamily="2" charset="-122"/>
                        </a:rPr>
                        <a:t>All</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glove.6B.200d</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0.9729</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0.9590</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0.8703</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0.6337</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0.9616</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0.9938</a:t>
                      </a:r>
                      <a:endParaRPr lang="en-US" altLang="en-US" sz="1200">
                        <a:solidFill>
                          <a:srgbClr val="000000"/>
                        </a:solidFill>
                        <a:latin typeface="宋体" panose="02010600030101010101" pitchFamily="2" charset="-122"/>
                      </a:endParaRPr>
                    </a:p>
                  </a:txBody>
                  <a:tcPr marL="12700" marR="12700" marT="12700" vert="horz" anchor="ctr">
                    <a:noFill/>
                  </a:tcPr>
                </a:tc>
                <a:tc>
                  <a:txBody>
                    <a:bodyPr/>
                    <a:p>
                      <a:pPr>
                        <a:buNone/>
                      </a:pPr>
                      <a:r>
                        <a:rPr lang="en-US" sz="1200">
                          <a:solidFill>
                            <a:srgbClr val="000000"/>
                          </a:solidFill>
                          <a:latin typeface="宋体" panose="02010600030101010101" pitchFamily="2" charset="-122"/>
                        </a:rPr>
                        <a:t>0.8648</a:t>
                      </a:r>
                      <a:endParaRPr lang="en-US" altLang="en-US" sz="1200">
                        <a:solidFill>
                          <a:srgbClr val="000000"/>
                        </a:solidFill>
                        <a:latin typeface="宋体" panose="02010600030101010101" pitchFamily="2" charset="-122"/>
                      </a:endParaRPr>
                    </a:p>
                  </a:txBody>
                  <a:tcPr marL="12700" marR="12700" marT="12700" vert="horz" anchor="ctr"/>
                </a:tc>
              </a:tr>
              <a:tr h="332740">
                <a:tc>
                  <a:txBody>
                    <a:bodyPr/>
                    <a:p>
                      <a:pPr>
                        <a:buNone/>
                      </a:pPr>
                      <a:r>
                        <a:rPr lang="en-US" sz="1200">
                          <a:solidFill>
                            <a:srgbClr val="000000"/>
                          </a:solidFill>
                          <a:latin typeface="宋体" panose="02010600030101010101" pitchFamily="2" charset="-122"/>
                        </a:rPr>
                        <a:t>4 Baseline features</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4 Topic model features</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FALSE</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glove.6B.200d</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0.9739</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0.9580</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0.8680</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0.6000</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0.9663</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0.9948</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0.8573</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r>
              <a:tr h="195580">
                <a:tc>
                  <a:txBody>
                    <a:bodyPr/>
                    <a:p>
                      <a:pPr>
                        <a:buNone/>
                      </a:pPr>
                      <a:r>
                        <a:rPr lang="en-US" sz="1200">
                          <a:solidFill>
                            <a:srgbClr val="000000"/>
                          </a:solidFill>
                          <a:latin typeface="宋体" panose="02010600030101010101" pitchFamily="2" charset="-122"/>
                        </a:rPr>
                        <a:t>All</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FALSE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glove.6B.200d</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0.9721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0.9546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0.8644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0.5844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0.9629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0.8514</a:t>
                      </a:r>
                      <a:endParaRPr lang="en-US" altLang="en-US" sz="1200">
                        <a:solidFill>
                          <a:srgbClr val="000000"/>
                        </a:solidFill>
                        <a:latin typeface="宋体" panose="02010600030101010101" pitchFamily="2" charset="-122"/>
                      </a:endParaRPr>
                    </a:p>
                  </a:txBody>
                  <a:tcPr marL="12700" marR="12700" marT="12700" vert="horz" anchor="ctr"/>
                </a:tc>
              </a:tr>
              <a:tr h="195580">
                <a:tc>
                  <a:txBody>
                    <a:bodyPr/>
                    <a:p>
                      <a:pPr>
                        <a:buNone/>
                      </a:pPr>
                      <a:r>
                        <a:rPr lang="en-US" sz="1200">
                          <a:solidFill>
                            <a:srgbClr val="000000"/>
                          </a:solidFill>
                          <a:latin typeface="宋体" panose="02010600030101010101" pitchFamily="2" charset="-122"/>
                        </a:rPr>
                        <a:t>4 Baseline features</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4 Topic model features</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FALSE</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glove.twitter.</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27B.100d</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0.9728</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0.9563</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0.8675</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0.5663</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0.9643</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0.9943</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0.8481</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r>
              <a:tr h="210820">
                <a:tc>
                  <a:txBody>
                    <a:bodyPr/>
                    <a:p>
                      <a:pPr>
                        <a:buNone/>
                      </a:pPr>
                      <a:r>
                        <a:rPr lang="en-US" sz="1200">
                          <a:solidFill>
                            <a:srgbClr val="000000"/>
                          </a:solidFill>
                          <a:latin typeface="宋体" panose="02010600030101010101" pitchFamily="2" charset="-122"/>
                        </a:rPr>
                        <a:t>All</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FALSE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glove.twitter.27B.100d</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0.9721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0.9560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0.8598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0.5669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0.9624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0.8459</a:t>
                      </a:r>
                      <a:endParaRPr lang="en-US" altLang="en-US" sz="1200">
                        <a:solidFill>
                          <a:srgbClr val="000000"/>
                        </a:solidFill>
                        <a:latin typeface="宋体" panose="02010600030101010101" pitchFamily="2" charset="-122"/>
                      </a:endParaRPr>
                    </a:p>
                  </a:txBody>
                  <a:tcPr marL="12700" marR="12700" marT="12700" vert="horz" anchor="ctr"/>
                </a:tc>
              </a:tr>
              <a:tr h="195580">
                <a:tc>
                  <a:txBody>
                    <a:bodyPr/>
                    <a:p>
                      <a:pPr>
                        <a:buNone/>
                      </a:pPr>
                      <a:r>
                        <a:rPr lang="en-US" sz="1200">
                          <a:solidFill>
                            <a:srgbClr val="000000"/>
                          </a:solidFill>
                          <a:latin typeface="宋体" panose="02010600030101010101" pitchFamily="2" charset="-122"/>
                        </a:rPr>
                        <a:t>All</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glove.twitter.27B.100d</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TRUE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0.9565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0.9262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0.7737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0.5187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0.9348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0.9916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0.8047</a:t>
                      </a:r>
                      <a:endParaRPr lang="en-US" altLang="en-US" sz="1200">
                        <a:solidFill>
                          <a:srgbClr val="000000"/>
                        </a:solidFill>
                        <a:latin typeface="宋体" panose="02010600030101010101" pitchFamily="2" charset="-122"/>
                      </a:endParaRPr>
                    </a:p>
                  </a:txBody>
                  <a:tcPr marL="12700" marR="12700" marT="12700" vert="horz" anchor="ctr"/>
                </a:tc>
              </a:tr>
            </a:tbl>
          </a:graphicData>
        </a:graphic>
      </p:graphicFrame>
      <p:sp>
        <p:nvSpPr>
          <p:cNvPr id="18" name="文本框 17"/>
          <p:cNvSpPr txBox="1"/>
          <p:nvPr/>
        </p:nvSpPr>
        <p:spPr>
          <a:xfrm>
            <a:off x="1475740" y="1024890"/>
            <a:ext cx="5680075" cy="275590"/>
          </a:xfrm>
          <a:prstGeom prst="rect">
            <a:avLst/>
          </a:prstGeom>
          <a:noFill/>
        </p:spPr>
        <p:txBody>
          <a:bodyPr wrap="none" rtlCol="0" anchor="t">
            <a:spAutoFit/>
          </a:bodyPr>
          <a:p>
            <a:r>
              <a:rPr lang="en-US" altLang="zh-CN" sz="1200">
                <a:effectLst>
                  <a:outerShdw blurRad="38100" dist="19050" dir="2700000" algn="tl" rotWithShape="0">
                    <a:schemeClr val="dk1">
                      <a:alpha val="40000"/>
                    </a:schemeClr>
                  </a:outerShdw>
                </a:effectLst>
                <a:sym typeface="+mn-ea"/>
              </a:rPr>
              <a:t>Table5: the average performance in validation set based on 5 fold cross validation</a:t>
            </a:r>
            <a:endParaRPr lang="zh-CN"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0" y="0"/>
            <a:ext cx="9051290" cy="398780"/>
          </a:xfrm>
          <a:prstGeom prst="rect">
            <a:avLst/>
          </a:prstGeom>
          <a:noFill/>
        </p:spPr>
        <p:txBody>
          <a:bodyPr wrap="square" rtlCol="0">
            <a:spAutoFit/>
          </a:bodyPr>
          <a:p>
            <a:r>
              <a:rPr lang="en-US" altLang="zh-CN" sz="2000" b="1">
                <a:sym typeface="+mn-ea"/>
              </a:rPr>
              <a:t>Improved Model Selection Process: </a:t>
            </a:r>
            <a:r>
              <a:rPr lang="en-US" altLang="zh-CN" sz="2000" b="1"/>
              <a:t>Different layer numbers</a:t>
            </a:r>
            <a:endParaRPr lang="en-US" altLang="zh-CN" b="1"/>
          </a:p>
        </p:txBody>
      </p:sp>
      <p:graphicFrame>
        <p:nvGraphicFramePr>
          <p:cNvPr id="8" name="表格 7"/>
          <p:cNvGraphicFramePr/>
          <p:nvPr>
            <p:custDataLst>
              <p:tags r:id="rId1"/>
            </p:custDataLst>
          </p:nvPr>
        </p:nvGraphicFramePr>
        <p:xfrm>
          <a:off x="93980" y="1191895"/>
          <a:ext cx="8882380" cy="5113020"/>
        </p:xfrm>
        <a:graphic>
          <a:graphicData uri="http://schemas.openxmlformats.org/drawingml/2006/table">
            <a:tbl>
              <a:tblPr firstRow="1" bandRow="1">
                <a:tableStyleId>{5C22544A-7EE6-4342-B048-85BDC9FD1C3A}</a:tableStyleId>
              </a:tblPr>
              <a:tblGrid>
                <a:gridCol w="1222375"/>
                <a:gridCol w="1391285"/>
                <a:gridCol w="798830"/>
                <a:gridCol w="961390"/>
                <a:gridCol w="854075"/>
                <a:gridCol w="913130"/>
                <a:gridCol w="913765"/>
                <a:gridCol w="913765"/>
                <a:gridCol w="913765"/>
              </a:tblGrid>
              <a:tr h="228600">
                <a:tc>
                  <a:txBody>
                    <a:bodyPr/>
                    <a:p>
                      <a:pPr>
                        <a:buNone/>
                      </a:pPr>
                      <a:r>
                        <a:rPr lang="en-US" altLang="zh-CN" sz="1400" b="1">
                          <a:solidFill>
                            <a:schemeClr val="tx1"/>
                          </a:solidFill>
                          <a:latin typeface="Calibri" panose="020F0502020204030204" charset="0"/>
                          <a:cs typeface="Calibri" panose="020F0502020204030204" charset="0"/>
                        </a:rPr>
                        <a:t>5 dense layer</a:t>
                      </a:r>
                      <a:endParaRPr lang="en-US" altLang="zh-CN" sz="1400" b="1">
                        <a:solidFill>
                          <a:schemeClr val="tx1"/>
                        </a:solidFill>
                        <a:latin typeface="Calibri" panose="020F0502020204030204" charset="0"/>
                        <a:cs typeface="Calibri" panose="020F0502020204030204" charset="0"/>
                      </a:endParaRPr>
                    </a:p>
                  </a:txBody>
                  <a:tcPr/>
                </a:tc>
                <a:tc>
                  <a:txBody>
                    <a:bodyPr/>
                    <a:p>
                      <a:pPr>
                        <a:buNone/>
                      </a:pPr>
                      <a:r>
                        <a:rPr lang="en-US" sz="1400" b="1">
                          <a:solidFill>
                            <a:srgbClr val="000000"/>
                          </a:solidFill>
                          <a:latin typeface="Calibri" panose="020F0502020204030204" charset="0"/>
                          <a:cs typeface="Calibri" panose="020F0502020204030204" charset="0"/>
                        </a:rPr>
                        <a:t>Bilstm layer number</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Accuracy</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FNC score</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agree</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disagree</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discuss</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unrelated</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Macro F1</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r>
              <a:tr h="228600">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1</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0.9704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0.9504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0.8641</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0.6432</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0.9519</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0.9931</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0.8631</a:t>
                      </a:r>
                      <a:endParaRPr lang="en-US" altLang="en-US" sz="1400">
                        <a:solidFill>
                          <a:srgbClr val="000000"/>
                        </a:solidFill>
                        <a:latin typeface="宋体" panose="02010600030101010101" pitchFamily="2" charset="-122"/>
                      </a:endParaRPr>
                    </a:p>
                  </a:txBody>
                  <a:tcPr marL="12700" marR="12700" marT="12700" vert="horz" anchor="ctr"/>
                </a:tc>
              </a:tr>
              <a:tr h="228600">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2</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0.9771</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0.9648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0.8955</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0.6996</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0.9679</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0.9939</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0.8892</a:t>
                      </a:r>
                      <a:endParaRPr lang="en-US" altLang="en-US" sz="1400">
                        <a:solidFill>
                          <a:srgbClr val="000000"/>
                        </a:solidFill>
                        <a:latin typeface="宋体" panose="02010600030101010101" pitchFamily="2" charset="-122"/>
                      </a:endParaRPr>
                    </a:p>
                  </a:txBody>
                  <a:tcPr marL="12700" marR="12700" marT="12700" vert="horz" anchor="ctr"/>
                </a:tc>
              </a:tr>
              <a:tr h="228600">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3</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0.9742</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0.9573</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0.8864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0.6008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0.9638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0.9929</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0.8610</a:t>
                      </a:r>
                      <a:endParaRPr lang="en-US" altLang="en-US" sz="1400">
                        <a:solidFill>
                          <a:srgbClr val="000000"/>
                        </a:solidFill>
                        <a:latin typeface="宋体" panose="02010600030101010101" pitchFamily="2" charset="-122"/>
                      </a:endParaRPr>
                    </a:p>
                  </a:txBody>
                  <a:tcPr marL="12700" marR="12700" marT="12700" vert="horz" anchor="ctr"/>
                </a:tc>
              </a:tr>
              <a:tr h="253365">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0.9753</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0.9631</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0.8894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0.6705</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0.9640</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0.9935</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0.8794</a:t>
                      </a:r>
                      <a:endParaRPr lang="en-US" altLang="en-US" sz="1400">
                        <a:solidFill>
                          <a:srgbClr val="000000"/>
                        </a:solidFill>
                        <a:latin typeface="宋体" panose="02010600030101010101" pitchFamily="2" charset="-122"/>
                      </a:endParaRPr>
                    </a:p>
                  </a:txBody>
                  <a:tcPr marL="12700" marR="12700" marT="12700" vert="horz" anchor="ctr"/>
                </a:tc>
              </a:tr>
              <a:tr h="253365">
                <a:tc>
                  <a:txBody>
                    <a:bodyPr/>
                    <a:p>
                      <a:pPr>
                        <a:buNone/>
                      </a:pPr>
                      <a:r>
                        <a:rPr lang="en-US" altLang="zh-CN" sz="1400" b="1">
                          <a:solidFill>
                            <a:schemeClr val="tx1"/>
                          </a:solidFill>
                          <a:latin typeface="Calibri" panose="020F0502020204030204" charset="0"/>
                          <a:cs typeface="Calibri" panose="020F0502020204030204" charset="0"/>
                        </a:rPr>
                        <a:t>4 dense layer</a:t>
                      </a:r>
                      <a:endParaRPr lang="en-US" altLang="zh-CN" sz="1400" b="1">
                        <a:solidFill>
                          <a:schemeClr val="tx1"/>
                        </a:solidFill>
                        <a:latin typeface="Calibri" panose="020F0502020204030204" charset="0"/>
                        <a:cs typeface="Calibri" panose="020F0502020204030204" charset="0"/>
                      </a:endParaRPr>
                    </a:p>
                  </a:txBody>
                  <a:tcPr/>
                </a:tc>
                <a:tc>
                  <a:txBody>
                    <a:bodyPr/>
                    <a:p>
                      <a:pPr>
                        <a:buNone/>
                      </a:pPr>
                      <a:r>
                        <a:rPr lang="en-US" sz="1400" b="1">
                          <a:solidFill>
                            <a:srgbClr val="000000"/>
                          </a:solidFill>
                          <a:latin typeface="Calibri" panose="020F0502020204030204" charset="0"/>
                          <a:cs typeface="Calibri" panose="020F0502020204030204" charset="0"/>
                        </a:rPr>
                        <a:t>Bilstm layer number</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Accuracy</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FNC score</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agree</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disagree</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discuss</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unrelated</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Macro F1</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r>
              <a:tr h="253365">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1</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0.9749</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0.9597</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0.8826</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0.7048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0.9604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0.9941</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0.8855</a:t>
                      </a:r>
                      <a:endParaRPr lang="en-US" altLang="en-US" sz="1400">
                        <a:solidFill>
                          <a:srgbClr val="000000"/>
                        </a:solidFill>
                        <a:latin typeface="宋体" panose="02010600030101010101" pitchFamily="2" charset="-122"/>
                      </a:endParaRPr>
                    </a:p>
                  </a:txBody>
                  <a:tcPr marL="12700" marR="12700" marT="12700" vert="horz" anchor="ctr"/>
                </a:tc>
              </a:tr>
              <a:tr h="253365">
                <a:tc>
                  <a:txBody>
                    <a:bodyPr/>
                    <a:p>
                      <a:pPr>
                        <a:buNone/>
                      </a:pPr>
                      <a:endParaRPr lang="zh-CN" altLang="en-US" sz="1400"/>
                    </a:p>
                  </a:txBody>
                  <a:tcPr>
                    <a:solidFill>
                      <a:srgbClr val="FFFF00"/>
                    </a:solidFill>
                  </a:tcPr>
                </a:tc>
                <a:tc>
                  <a:txBody>
                    <a:bodyPr/>
                    <a:p>
                      <a:pPr>
                        <a:buNone/>
                      </a:pPr>
                      <a:r>
                        <a:rPr lang="en-US" sz="1400">
                          <a:solidFill>
                            <a:srgbClr val="000000"/>
                          </a:solidFill>
                          <a:latin typeface="宋体" panose="02010600030101010101" pitchFamily="2" charset="-122"/>
                        </a:rPr>
                        <a:t>2</a:t>
                      </a:r>
                      <a:endParaRPr lang="en-US" altLang="en-US" sz="14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400">
                          <a:solidFill>
                            <a:srgbClr val="000000"/>
                          </a:solidFill>
                          <a:latin typeface="宋体" panose="02010600030101010101" pitchFamily="2" charset="-122"/>
                        </a:rPr>
                        <a:t>0.9778</a:t>
                      </a:r>
                      <a:endParaRPr lang="en-US" altLang="en-US" sz="14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400">
                          <a:solidFill>
                            <a:srgbClr val="000000"/>
                          </a:solidFill>
                          <a:latin typeface="宋体" panose="02010600030101010101" pitchFamily="2" charset="-122"/>
                        </a:rPr>
                        <a:t>0.9669</a:t>
                      </a:r>
                      <a:endParaRPr lang="en-US" altLang="en-US" sz="14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400">
                          <a:solidFill>
                            <a:srgbClr val="000000"/>
                          </a:solidFill>
                          <a:latin typeface="宋体" panose="02010600030101010101" pitchFamily="2" charset="-122"/>
                        </a:rPr>
                        <a:t>0.8979</a:t>
                      </a:r>
                      <a:endParaRPr lang="en-US" altLang="en-US" sz="14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400">
                          <a:solidFill>
                            <a:srgbClr val="000000"/>
                          </a:solidFill>
                          <a:latin typeface="宋体" panose="02010600030101010101" pitchFamily="2" charset="-122"/>
                        </a:rPr>
                        <a:t>0.7441</a:t>
                      </a:r>
                      <a:endParaRPr lang="en-US" altLang="en-US" sz="14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400">
                          <a:solidFill>
                            <a:srgbClr val="000000"/>
                          </a:solidFill>
                          <a:latin typeface="宋体" panose="02010600030101010101" pitchFamily="2" charset="-122"/>
                        </a:rPr>
                        <a:t>0.9671</a:t>
                      </a:r>
                      <a:endParaRPr lang="en-US" altLang="en-US" sz="14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400">
                          <a:solidFill>
                            <a:srgbClr val="000000"/>
                          </a:solidFill>
                          <a:latin typeface="宋体" panose="02010600030101010101" pitchFamily="2" charset="-122"/>
                        </a:rPr>
                        <a:t>0.9941</a:t>
                      </a:r>
                      <a:endParaRPr lang="en-US" altLang="en-US" sz="14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400">
                          <a:solidFill>
                            <a:srgbClr val="000000"/>
                          </a:solidFill>
                          <a:latin typeface="宋体" panose="02010600030101010101" pitchFamily="2" charset="-122"/>
                        </a:rPr>
                        <a:t>0.9008</a:t>
                      </a:r>
                      <a:endParaRPr lang="en-US" altLang="en-US" sz="1400">
                        <a:solidFill>
                          <a:srgbClr val="000000"/>
                        </a:solidFill>
                        <a:latin typeface="宋体" panose="02010600030101010101" pitchFamily="2" charset="-122"/>
                      </a:endParaRPr>
                    </a:p>
                  </a:txBody>
                  <a:tcPr marL="12700" marR="12700" marT="12700" vert="horz" anchor="ctr">
                    <a:solidFill>
                      <a:srgbClr val="FFFF00"/>
                    </a:solidFill>
                  </a:tcPr>
                </a:tc>
              </a:tr>
              <a:tr h="253365">
                <a:tc>
                  <a:txBody>
                    <a:bodyPr/>
                    <a:p>
                      <a:pPr>
                        <a:buNone/>
                      </a:pPr>
                      <a:endParaRPr lang="zh-CN" altLang="en-US" sz="1400"/>
                    </a:p>
                  </a:txBody>
                  <a:tcPr>
                    <a:solidFill>
                      <a:srgbClr val="92D050"/>
                    </a:solidFill>
                  </a:tcPr>
                </a:tc>
                <a:tc>
                  <a:txBody>
                    <a:bodyPr/>
                    <a:p>
                      <a:pPr>
                        <a:buNone/>
                      </a:pPr>
                      <a:r>
                        <a:rPr lang="en-US" sz="1400">
                          <a:solidFill>
                            <a:srgbClr val="000000"/>
                          </a:solidFill>
                          <a:latin typeface="宋体" panose="02010600030101010101" pitchFamily="2" charset="-122"/>
                        </a:rPr>
                        <a:t>3</a:t>
                      </a:r>
                      <a:endParaRPr lang="en-US" altLang="en-US" sz="14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400">
                          <a:solidFill>
                            <a:srgbClr val="000000"/>
                          </a:solidFill>
                          <a:latin typeface="宋体" panose="02010600030101010101" pitchFamily="2" charset="-122"/>
                        </a:rPr>
                        <a:t>0.9813</a:t>
                      </a:r>
                      <a:endParaRPr lang="en-US" altLang="en-US" sz="14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400">
                          <a:solidFill>
                            <a:srgbClr val="000000"/>
                          </a:solidFill>
                          <a:latin typeface="宋体" panose="02010600030101010101" pitchFamily="2" charset="-122"/>
                        </a:rPr>
                        <a:t>0.9700</a:t>
                      </a:r>
                      <a:endParaRPr lang="en-US" altLang="en-US" sz="14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400">
                          <a:solidFill>
                            <a:srgbClr val="000000"/>
                          </a:solidFill>
                          <a:latin typeface="宋体" panose="02010600030101010101" pitchFamily="2" charset="-122"/>
                        </a:rPr>
                        <a:t>0.9184</a:t>
                      </a:r>
                      <a:endParaRPr lang="en-US" altLang="en-US" sz="14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400">
                          <a:solidFill>
                            <a:srgbClr val="000000"/>
                          </a:solidFill>
                          <a:latin typeface="宋体" panose="02010600030101010101" pitchFamily="2" charset="-122"/>
                        </a:rPr>
                        <a:t>0.7888</a:t>
                      </a:r>
                      <a:endParaRPr lang="en-US" altLang="en-US" sz="14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400">
                          <a:solidFill>
                            <a:srgbClr val="000000"/>
                          </a:solidFill>
                          <a:latin typeface="宋体" panose="02010600030101010101" pitchFamily="2" charset="-122"/>
                        </a:rPr>
                        <a:t>0.9701</a:t>
                      </a:r>
                      <a:endParaRPr lang="en-US" altLang="en-US" sz="14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400">
                          <a:solidFill>
                            <a:srgbClr val="000000"/>
                          </a:solidFill>
                          <a:latin typeface="宋体" panose="02010600030101010101" pitchFamily="2" charset="-122"/>
                        </a:rPr>
                        <a:t>0.9949</a:t>
                      </a:r>
                      <a:endParaRPr lang="en-US" altLang="en-US" sz="14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400">
                          <a:solidFill>
                            <a:srgbClr val="000000"/>
                          </a:solidFill>
                          <a:latin typeface="宋体" panose="02010600030101010101" pitchFamily="2" charset="-122"/>
                        </a:rPr>
                        <a:t>0.9181</a:t>
                      </a:r>
                      <a:endParaRPr lang="en-US" altLang="en-US" sz="1400">
                        <a:solidFill>
                          <a:srgbClr val="000000"/>
                        </a:solidFill>
                        <a:latin typeface="宋体" panose="02010600030101010101" pitchFamily="2" charset="-122"/>
                      </a:endParaRPr>
                    </a:p>
                  </a:txBody>
                  <a:tcPr marL="12700" marR="12700" marT="12700" vert="horz" anchor="ctr">
                    <a:solidFill>
                      <a:srgbClr val="92D050"/>
                    </a:solidFill>
                  </a:tcPr>
                </a:tc>
              </a:tr>
              <a:tr h="253365">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0.9785</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0.9672</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0.9023</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0.7409</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0.9668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0.9944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0.9011</a:t>
                      </a:r>
                      <a:endParaRPr lang="en-US" altLang="en-US" sz="1400">
                        <a:solidFill>
                          <a:srgbClr val="000000"/>
                        </a:solidFill>
                        <a:latin typeface="宋体" panose="02010600030101010101" pitchFamily="2" charset="-122"/>
                      </a:endParaRPr>
                    </a:p>
                  </a:txBody>
                  <a:tcPr marL="12700" marR="12700" marT="12700" vert="horz" anchor="ctr"/>
                </a:tc>
              </a:tr>
              <a:tr h="253365">
                <a:tc>
                  <a:txBody>
                    <a:bodyPr/>
                    <a:p>
                      <a:pPr>
                        <a:buNone/>
                      </a:pPr>
                      <a:r>
                        <a:rPr lang="en-US" altLang="zh-CN" sz="1400" b="1">
                          <a:solidFill>
                            <a:schemeClr val="tx1"/>
                          </a:solidFill>
                          <a:latin typeface="Calibri" panose="020F0502020204030204" charset="0"/>
                          <a:cs typeface="Calibri" panose="020F0502020204030204" charset="0"/>
                        </a:rPr>
                        <a:t>3 dense layer</a:t>
                      </a:r>
                      <a:endParaRPr lang="en-US" altLang="zh-CN" sz="1400" b="1">
                        <a:solidFill>
                          <a:schemeClr val="tx1"/>
                        </a:solidFill>
                        <a:latin typeface="Calibri" panose="020F0502020204030204" charset="0"/>
                        <a:cs typeface="Calibri" panose="020F0502020204030204" charset="0"/>
                      </a:endParaRPr>
                    </a:p>
                  </a:txBody>
                  <a:tcPr/>
                </a:tc>
                <a:tc>
                  <a:txBody>
                    <a:bodyPr/>
                    <a:p>
                      <a:pPr>
                        <a:buNone/>
                      </a:pPr>
                      <a:r>
                        <a:rPr lang="en-US" sz="1400" b="1">
                          <a:solidFill>
                            <a:srgbClr val="000000"/>
                          </a:solidFill>
                          <a:latin typeface="Calibri" panose="020F0502020204030204" charset="0"/>
                          <a:cs typeface="Calibri" panose="020F0502020204030204" charset="0"/>
                        </a:rPr>
                        <a:t>Bilstm layer number</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Accuracy</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FNC score</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agree</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disagree</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discuss</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F1 unrelated</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400" b="1">
                          <a:solidFill>
                            <a:srgbClr val="000000"/>
                          </a:solidFill>
                          <a:latin typeface="Calibri" panose="020F0502020204030204" charset="0"/>
                          <a:cs typeface="Calibri" panose="020F0502020204030204" charset="0"/>
                        </a:rPr>
                        <a:t>Macro F1</a:t>
                      </a:r>
                      <a:endParaRPr lang="en-US" altLang="en-US" sz="1400" b="1">
                        <a:solidFill>
                          <a:srgbClr val="000000"/>
                        </a:solidFill>
                        <a:latin typeface="Calibri" panose="020F0502020204030204" charset="0"/>
                        <a:cs typeface="Calibri" panose="020F0502020204030204" charset="0"/>
                      </a:endParaRPr>
                    </a:p>
                  </a:txBody>
                  <a:tcPr marL="12700" marR="12700" marT="12700" vert="horz" anchor="ctr"/>
                </a:tc>
              </a:tr>
              <a:tr h="253365">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1</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0.9746</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0.9578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0.8854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0.6666</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0.9606</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0.9938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0.8766</a:t>
                      </a:r>
                      <a:endParaRPr lang="en-US" altLang="en-US" sz="1400">
                        <a:solidFill>
                          <a:srgbClr val="000000"/>
                        </a:solidFill>
                        <a:latin typeface="宋体" panose="02010600030101010101" pitchFamily="2" charset="-122"/>
                      </a:endParaRPr>
                    </a:p>
                  </a:txBody>
                  <a:tcPr marL="12700" marR="12700" marT="12700" vert="horz" anchor="ctr"/>
                </a:tc>
              </a:tr>
              <a:tr h="253365">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2</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0.9814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0.9706</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0.9154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0.7791</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0.9718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0.9950</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0.9153</a:t>
                      </a:r>
                      <a:endParaRPr lang="en-US" altLang="en-US" sz="1400">
                        <a:solidFill>
                          <a:srgbClr val="000000"/>
                        </a:solidFill>
                        <a:latin typeface="宋体" panose="02010600030101010101" pitchFamily="2" charset="-122"/>
                      </a:endParaRPr>
                    </a:p>
                  </a:txBody>
                  <a:tcPr marL="12700" marR="12700" marT="12700" vert="horz" anchor="ctr"/>
                </a:tc>
              </a:tr>
              <a:tr h="253365">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3</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0.9792</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0.9656</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0.9115</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0.7782</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0.9656</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0.9938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0.9122</a:t>
                      </a:r>
                      <a:endParaRPr lang="en-US" altLang="en-US" sz="1400">
                        <a:solidFill>
                          <a:srgbClr val="000000"/>
                        </a:solidFill>
                        <a:latin typeface="宋体" panose="02010600030101010101" pitchFamily="2" charset="-122"/>
                      </a:endParaRPr>
                    </a:p>
                  </a:txBody>
                  <a:tcPr marL="12700" marR="12700" marT="12700" vert="horz" anchor="ctr"/>
                </a:tc>
              </a:tr>
              <a:tr h="253365">
                <a:tc>
                  <a:txBody>
                    <a:bodyPr/>
                    <a:p>
                      <a:pPr>
                        <a:buNone/>
                      </a:pPr>
                      <a:endParaRPr lang="zh-CN" altLang="en-US" sz="1400"/>
                    </a:p>
                  </a:txBody>
                  <a:tcPr/>
                </a:tc>
                <a:tc>
                  <a:txBody>
                    <a:bodyPr/>
                    <a:p>
                      <a:pPr>
                        <a:buNone/>
                      </a:pPr>
                      <a:r>
                        <a:rPr lang="en-US" sz="1400">
                          <a:solidFill>
                            <a:srgbClr val="000000"/>
                          </a:solidFill>
                          <a:latin typeface="宋体" panose="02010600030101010101" pitchFamily="2" charset="-122"/>
                        </a:rPr>
                        <a:t>4</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0.9760</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0.9658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0.8929</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0.7207</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0.9628</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0.9937</a:t>
                      </a:r>
                      <a:endParaRPr lang="en-US" altLang="en-US" sz="1400">
                        <a:solidFill>
                          <a:srgbClr val="000000"/>
                        </a:solidFill>
                        <a:latin typeface="宋体" panose="02010600030101010101" pitchFamily="2" charset="-122"/>
                      </a:endParaRPr>
                    </a:p>
                  </a:txBody>
                  <a:tcPr marL="12700" marR="12700" marT="12700" vert="horz" anchor="ctr"/>
                </a:tc>
                <a:tc>
                  <a:txBody>
                    <a:bodyPr/>
                    <a:p>
                      <a:pPr>
                        <a:buNone/>
                      </a:pPr>
                      <a:r>
                        <a:rPr lang="en-US" sz="1400">
                          <a:solidFill>
                            <a:srgbClr val="000000"/>
                          </a:solidFill>
                          <a:latin typeface="宋体" panose="02010600030101010101" pitchFamily="2" charset="-122"/>
                        </a:rPr>
                        <a:t>0.8925</a:t>
                      </a:r>
                      <a:endParaRPr lang="en-US" altLang="en-US" sz="1400">
                        <a:solidFill>
                          <a:srgbClr val="000000"/>
                        </a:solidFill>
                        <a:latin typeface="宋体" panose="02010600030101010101" pitchFamily="2" charset="-122"/>
                      </a:endParaRPr>
                    </a:p>
                  </a:txBody>
                  <a:tcPr marL="12700" marR="12700" marT="12700" vert="horz" anchor="ctr"/>
                </a:tc>
              </a:tr>
            </a:tbl>
          </a:graphicData>
        </a:graphic>
      </p:graphicFrame>
      <p:sp>
        <p:nvSpPr>
          <p:cNvPr id="4" name="文本框 3"/>
          <p:cNvSpPr txBox="1"/>
          <p:nvPr/>
        </p:nvSpPr>
        <p:spPr>
          <a:xfrm>
            <a:off x="1142365" y="885190"/>
            <a:ext cx="6663690" cy="306705"/>
          </a:xfrm>
          <a:prstGeom prst="rect">
            <a:avLst/>
          </a:prstGeom>
          <a:noFill/>
        </p:spPr>
        <p:txBody>
          <a:bodyPr wrap="none" rtlCol="0" anchor="t">
            <a:spAutoFit/>
          </a:bodyPr>
          <a:p>
            <a:r>
              <a:rPr lang="en-US" altLang="zh-CN" sz="1400">
                <a:effectLst>
                  <a:outerShdw blurRad="38100" dist="19050" dir="2700000" algn="tl" rotWithShape="0">
                    <a:schemeClr val="dk1">
                      <a:alpha val="40000"/>
                    </a:schemeClr>
                  </a:outerShdw>
                </a:effectLst>
                <a:sym typeface="+mn-ea"/>
              </a:rPr>
              <a:t>Table5:  the average performance in validation set based on 5 fold cross validation</a:t>
            </a:r>
            <a:endParaRPr lang="zh-CN"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8943340" cy="398780"/>
          </a:xfrm>
          <a:prstGeom prst="rect">
            <a:avLst/>
          </a:prstGeom>
          <a:noFill/>
        </p:spPr>
        <p:txBody>
          <a:bodyPr wrap="square" rtlCol="0">
            <a:spAutoFit/>
          </a:bodyPr>
          <a:p>
            <a:r>
              <a:rPr lang="en-US" altLang="zh-CN" sz="2000" b="1"/>
              <a:t>Improved Model Selection Process: Choosing the hyperparameters</a:t>
            </a:r>
            <a:endParaRPr lang="en-US" altLang="zh-CN" sz="2000"/>
          </a:p>
        </p:txBody>
      </p:sp>
      <p:graphicFrame>
        <p:nvGraphicFramePr>
          <p:cNvPr id="7" name="表格 6"/>
          <p:cNvGraphicFramePr/>
          <p:nvPr>
            <p:custDataLst>
              <p:tags r:id="rId1"/>
            </p:custDataLst>
          </p:nvPr>
        </p:nvGraphicFramePr>
        <p:xfrm>
          <a:off x="630555" y="1065530"/>
          <a:ext cx="7467600" cy="5505450"/>
        </p:xfrm>
        <a:graphic>
          <a:graphicData uri="http://schemas.openxmlformats.org/drawingml/2006/table">
            <a:tbl>
              <a:tblPr firstRow="1" bandRow="1">
                <a:tableStyleId>{5C22544A-7EE6-4342-B048-85BDC9FD1C3A}</a:tableStyleId>
              </a:tblPr>
              <a:tblGrid>
                <a:gridCol w="746760"/>
                <a:gridCol w="746760"/>
                <a:gridCol w="647065"/>
                <a:gridCol w="846455"/>
                <a:gridCol w="746760"/>
                <a:gridCol w="746760"/>
                <a:gridCol w="746760"/>
                <a:gridCol w="746760"/>
                <a:gridCol w="746760"/>
                <a:gridCol w="746760"/>
              </a:tblGrid>
              <a:tr h="393700">
                <a:tc>
                  <a:txBody>
                    <a:bodyPr/>
                    <a:p>
                      <a:pPr>
                        <a:buNone/>
                      </a:pPr>
                      <a:r>
                        <a:rPr lang="en-US" sz="1200">
                          <a:solidFill>
                            <a:srgbClr val="000000"/>
                          </a:solidFill>
                          <a:latin typeface="宋体" panose="02010600030101010101" pitchFamily="2" charset="-122"/>
                        </a:rPr>
                        <a:t>epoch </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num</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lr</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dropout</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rate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Accuracy</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FNC</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score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F1</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agree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F1</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disagree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F1</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discuss</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F1</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unrelated</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Macro</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F1</a:t>
                      </a:r>
                      <a:endParaRPr lang="en-US" altLang="en-US" sz="1200">
                        <a:solidFill>
                          <a:srgbClr val="000000"/>
                        </a:solidFill>
                        <a:latin typeface="宋体" panose="02010600030101010101" pitchFamily="2" charset="-122"/>
                      </a:endParaRPr>
                    </a:p>
                  </a:txBody>
                  <a:tcPr marL="12700" marR="12700" marT="12700" vert="horz" anchor="ctr"/>
                </a:tc>
              </a:tr>
              <a:tr h="232410">
                <a:tc>
                  <a:txBody>
                    <a:bodyPr/>
                    <a:p>
                      <a:pPr algn="l">
                        <a:buClrTx/>
                        <a:buSzTx/>
                        <a:buFontTx/>
                        <a:buNone/>
                      </a:pPr>
                      <a:r>
                        <a:rPr lang="en-US" sz="1200" b="0">
                          <a:solidFill>
                            <a:srgbClr val="000000"/>
                          </a:solidFill>
                          <a:latin typeface="宋体" panose="02010600030101010101" pitchFamily="2" charset="-122"/>
                        </a:rPr>
                        <a:t>40</a:t>
                      </a:r>
                      <a:endParaRPr lang="en-US" sz="1200" b="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b="0">
                          <a:solidFill>
                            <a:srgbClr val="000000"/>
                          </a:solidFill>
                          <a:latin typeface="宋体" panose="02010600030101010101" pitchFamily="2" charset="-122"/>
                        </a:rPr>
                        <a:t>0.0005</a:t>
                      </a:r>
                      <a:endParaRPr lang="en-US" sz="1200" b="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b="0">
                          <a:solidFill>
                            <a:srgbClr val="000000"/>
                          </a:solidFill>
                          <a:latin typeface="宋体" panose="02010600030101010101" pitchFamily="2" charset="-122"/>
                        </a:rPr>
                        <a:t>0.2</a:t>
                      </a:r>
                      <a:endParaRPr lang="en-US" sz="1200" b="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b="0">
                          <a:solidFill>
                            <a:srgbClr val="000000"/>
                          </a:solidFill>
                          <a:latin typeface="宋体" panose="02010600030101010101" pitchFamily="2" charset="-122"/>
                        </a:rPr>
                        <a:t>0.9786</a:t>
                      </a:r>
                      <a:endParaRPr lang="en-US" sz="1200" b="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0.9674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0.9007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0.7565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0.9668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0.9046</a:t>
                      </a:r>
                      <a:endParaRPr lang="en-US" altLang="en-US" sz="1200">
                        <a:solidFill>
                          <a:srgbClr val="000000"/>
                        </a:solidFill>
                        <a:latin typeface="宋体" panose="02010600030101010101" pitchFamily="2" charset="-122"/>
                      </a:endParaRPr>
                    </a:p>
                  </a:txBody>
                  <a:tcPr marL="12700" marR="12700" marT="12700" vert="horz" anchor="ctr"/>
                </a:tc>
              </a:tr>
              <a:tr h="210820">
                <a:tc>
                  <a:txBody>
                    <a:bodyPr/>
                    <a:p>
                      <a:pPr algn="l">
                        <a:buClrTx/>
                        <a:buSzTx/>
                        <a:buFontTx/>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0.0005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0.4</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0.9776</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0.9666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0.8965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0.7608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0.9632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0.9037</a:t>
                      </a:r>
                      <a:endParaRPr lang="en-US" altLang="en-US" sz="1200">
                        <a:solidFill>
                          <a:srgbClr val="000000"/>
                        </a:solidFill>
                        <a:latin typeface="宋体" panose="02010600030101010101" pitchFamily="2" charset="-122"/>
                      </a:endParaRPr>
                    </a:p>
                  </a:txBody>
                  <a:tcPr marL="12700" marR="12700" marT="12700" vert="horz" anchor="ctr"/>
                </a:tc>
              </a:tr>
              <a:tr h="273685">
                <a:tc>
                  <a:txBody>
                    <a:bodyPr/>
                    <a:p>
                      <a:pPr algn="l">
                        <a:buClrTx/>
                        <a:buSzTx/>
                        <a:buFontTx/>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0.0005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0.9797</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0.9679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0.9081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0.7909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0.9660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0.9149</a:t>
                      </a:r>
                      <a:endParaRPr lang="en-US" altLang="en-US" sz="1200">
                        <a:solidFill>
                          <a:srgbClr val="000000"/>
                        </a:solidFill>
                        <a:latin typeface="宋体" panose="02010600030101010101" pitchFamily="2" charset="-122"/>
                      </a:endParaRPr>
                    </a:p>
                  </a:txBody>
                  <a:tcPr marL="12700" marR="12700" marT="12700" vert="horz" anchor="ctr"/>
                </a:tc>
              </a:tr>
              <a:tr h="248920">
                <a:tc>
                  <a:txBody>
                    <a:bodyPr/>
                    <a:p>
                      <a:pPr algn="l">
                        <a:buClrTx/>
                        <a:buSzTx/>
                        <a:buFontTx/>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lgn="l">
                        <a:buClrTx/>
                        <a:buSzTx/>
                        <a:buFontTx/>
                        <a:buNone/>
                      </a:pPr>
                      <a:r>
                        <a:rPr lang="en-US" sz="1200">
                          <a:solidFill>
                            <a:srgbClr val="000000"/>
                          </a:solidFill>
                          <a:latin typeface="宋体" panose="02010600030101010101" pitchFamily="2" charset="-122"/>
                        </a:rPr>
                        <a:t>0.0005</a:t>
                      </a:r>
                      <a:endParaRPr 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lgn="l">
                        <a:buClrTx/>
                        <a:buSzTx/>
                        <a:buFontTx/>
                        <a:buNone/>
                      </a:pPr>
                      <a:r>
                        <a:rPr lang="en-US" sz="1200">
                          <a:solidFill>
                            <a:srgbClr val="000000"/>
                          </a:solidFill>
                          <a:latin typeface="宋体" panose="02010600030101010101" pitchFamily="2" charset="-122"/>
                        </a:rPr>
                        <a:t>0.8</a:t>
                      </a:r>
                      <a:endParaRPr 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lgn="l">
                        <a:buClrTx/>
                        <a:buSzTx/>
                        <a:buFontTx/>
                        <a:buNone/>
                      </a:pPr>
                      <a:r>
                        <a:rPr lang="en-US" sz="1200">
                          <a:solidFill>
                            <a:srgbClr val="000000"/>
                          </a:solidFill>
                          <a:latin typeface="宋体" panose="02010600030101010101" pitchFamily="2" charset="-122"/>
                        </a:rPr>
                        <a:t>0.9803</a:t>
                      </a:r>
                      <a:endParaRPr 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0.9695</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0.9175</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0.8086</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0.9652</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0.9942</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200">
                          <a:solidFill>
                            <a:srgbClr val="000000"/>
                          </a:solidFill>
                          <a:latin typeface="宋体" panose="02010600030101010101" pitchFamily="2" charset="-122"/>
                        </a:rPr>
                        <a:t>0.9214</a:t>
                      </a:r>
                      <a:endParaRPr lang="en-US" altLang="en-US" sz="1200">
                        <a:solidFill>
                          <a:srgbClr val="000000"/>
                        </a:solidFill>
                        <a:latin typeface="宋体" panose="02010600030101010101" pitchFamily="2" charset="-122"/>
                      </a:endParaRPr>
                    </a:p>
                  </a:txBody>
                  <a:tcPr marL="12700" marR="12700" marT="12700" vert="horz" anchor="ctr">
                    <a:solidFill>
                      <a:srgbClr val="92D050"/>
                    </a:solidFill>
                  </a:tcPr>
                </a:tc>
              </a:tr>
              <a:tr h="210820">
                <a:tc>
                  <a:txBody>
                    <a:bodyPr/>
                    <a:p>
                      <a:pPr algn="l">
                        <a:buClrTx/>
                        <a:buSzTx/>
                        <a:buFontTx/>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0.00075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0.2</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0.9776</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0.9643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0.8981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0.7675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0.9630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0.9939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0.9056</a:t>
                      </a:r>
                      <a:endParaRPr lang="en-US" altLang="en-US" sz="1200">
                        <a:solidFill>
                          <a:srgbClr val="000000"/>
                        </a:solidFill>
                        <a:latin typeface="宋体" panose="02010600030101010101" pitchFamily="2" charset="-122"/>
                      </a:endParaRPr>
                    </a:p>
                  </a:txBody>
                  <a:tcPr marL="12700" marR="12700" marT="12700" vert="horz" anchor="ctr"/>
                </a:tc>
              </a:tr>
              <a:tr h="266065">
                <a:tc>
                  <a:txBody>
                    <a:bodyPr/>
                    <a:p>
                      <a:pPr algn="l">
                        <a:buClrTx/>
                        <a:buSzTx/>
                        <a:buFontTx/>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0.00075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0.4</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0.9792</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0.9666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0.9026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0.7747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0.9646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0.9091</a:t>
                      </a:r>
                      <a:endParaRPr lang="en-US" altLang="en-US" sz="1200">
                        <a:solidFill>
                          <a:srgbClr val="000000"/>
                        </a:solidFill>
                        <a:latin typeface="宋体" panose="02010600030101010101" pitchFamily="2" charset="-122"/>
                      </a:endParaRPr>
                    </a:p>
                  </a:txBody>
                  <a:tcPr marL="12700" marR="12700" marT="12700" vert="horz" anchor="ctr"/>
                </a:tc>
              </a:tr>
              <a:tr h="210820">
                <a:tc>
                  <a:txBody>
                    <a:bodyPr/>
                    <a:p>
                      <a:pPr algn="l">
                        <a:buClrTx/>
                        <a:buSzTx/>
                        <a:buFontTx/>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0.00075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0.9795</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0.9704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0.9102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0.7893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0.9646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0.9146</a:t>
                      </a:r>
                      <a:endParaRPr lang="en-US" altLang="en-US" sz="1200">
                        <a:solidFill>
                          <a:srgbClr val="000000"/>
                        </a:solidFill>
                        <a:latin typeface="宋体" panose="02010600030101010101" pitchFamily="2" charset="-122"/>
                      </a:endParaRPr>
                    </a:p>
                  </a:txBody>
                  <a:tcPr marL="12700" marR="12700" marT="12700" vert="horz" anchor="ctr"/>
                </a:tc>
              </a:tr>
              <a:tr h="282575">
                <a:tc>
                  <a:txBody>
                    <a:bodyPr/>
                    <a:p>
                      <a:pPr algn="l">
                        <a:buClrTx/>
                        <a:buSzTx/>
                        <a:buFontTx/>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0.00075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0.8</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0.9814</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0.9712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0.9163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0.7916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0.9701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0.9950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0.9183</a:t>
                      </a:r>
                      <a:endParaRPr lang="en-US" altLang="en-US" sz="1200">
                        <a:solidFill>
                          <a:srgbClr val="000000"/>
                        </a:solidFill>
                        <a:latin typeface="宋体" panose="02010600030101010101" pitchFamily="2" charset="-122"/>
                      </a:endParaRPr>
                    </a:p>
                  </a:txBody>
                  <a:tcPr marL="12700" marR="12700" marT="12700" vert="horz" anchor="ctr"/>
                </a:tc>
              </a:tr>
              <a:tr h="240665">
                <a:tc>
                  <a:txBody>
                    <a:bodyPr/>
                    <a:p>
                      <a:pPr>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0.001</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0.9784</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0.9663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0.9027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0.7658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0.9648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0.9069</a:t>
                      </a:r>
                      <a:endParaRPr lang="en-US" altLang="en-US" sz="1200">
                        <a:solidFill>
                          <a:srgbClr val="000000"/>
                        </a:solidFill>
                        <a:latin typeface="宋体" panose="02010600030101010101" pitchFamily="2" charset="-122"/>
                      </a:endParaRPr>
                    </a:p>
                  </a:txBody>
                  <a:tcPr marL="12700" marR="12700" marT="12700" vert="horz" anchor="ctr"/>
                </a:tc>
              </a:tr>
              <a:tr h="264160">
                <a:tc>
                  <a:txBody>
                    <a:bodyPr/>
                    <a:p>
                      <a:pPr>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0.001</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0.4</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0.9797</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0.9684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0.9092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0.7901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0.9660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0.9149</a:t>
                      </a:r>
                      <a:endParaRPr lang="en-US" altLang="en-US" sz="1200">
                        <a:solidFill>
                          <a:srgbClr val="000000"/>
                        </a:solidFill>
                        <a:latin typeface="宋体" panose="02010600030101010101" pitchFamily="2" charset="-122"/>
                      </a:endParaRPr>
                    </a:p>
                  </a:txBody>
                  <a:tcPr marL="12700" marR="12700" marT="12700" vert="horz" anchor="ctr"/>
                </a:tc>
              </a:tr>
              <a:tr h="215265">
                <a:tc>
                  <a:txBody>
                    <a:bodyPr/>
                    <a:p>
                      <a:pPr>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0.001</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0.9795</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0.9679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0.9082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0.7444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0.9677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0.9037</a:t>
                      </a:r>
                      <a:endParaRPr lang="en-US" altLang="en-US" sz="1200">
                        <a:solidFill>
                          <a:srgbClr val="000000"/>
                        </a:solidFill>
                        <a:latin typeface="宋体" panose="02010600030101010101" pitchFamily="2" charset="-122"/>
                      </a:endParaRPr>
                    </a:p>
                  </a:txBody>
                  <a:tcPr marL="12700" marR="12700" marT="12700" vert="horz" anchor="ctr"/>
                </a:tc>
              </a:tr>
              <a:tr h="223520">
                <a:tc>
                  <a:txBody>
                    <a:bodyPr/>
                    <a:p>
                      <a:pPr>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0.001</a:t>
                      </a:r>
                      <a:endParaRPr 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0.8</a:t>
                      </a:r>
                      <a:endParaRPr 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0.9770</a:t>
                      </a:r>
                      <a:endParaRPr 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0.9644</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0.9009</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0.7320</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0.9653</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0.9930</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200">
                          <a:solidFill>
                            <a:srgbClr val="000000"/>
                          </a:solidFill>
                          <a:latin typeface="宋体" panose="02010600030101010101" pitchFamily="2" charset="-122"/>
                        </a:rPr>
                        <a:t>0.8978</a:t>
                      </a:r>
                      <a:endParaRPr lang="en-US" altLang="en-US" sz="1200">
                        <a:solidFill>
                          <a:srgbClr val="000000"/>
                        </a:solidFill>
                        <a:latin typeface="宋体" panose="02010600030101010101" pitchFamily="2" charset="-122"/>
                      </a:endParaRPr>
                    </a:p>
                  </a:txBody>
                  <a:tcPr marL="12700" marR="12700" marT="12700" vert="horz" anchor="ctr">
                    <a:solidFill>
                      <a:srgbClr val="FFFF00"/>
                    </a:solidFill>
                  </a:tcPr>
                </a:tc>
              </a:tr>
              <a:tr h="210820">
                <a:tc>
                  <a:txBody>
                    <a:bodyPr/>
                    <a:p>
                      <a:pPr>
                        <a:buNone/>
                      </a:pPr>
                      <a:r>
                        <a:rPr lang="en-US" sz="1200">
                          <a:solidFill>
                            <a:srgbClr val="000000"/>
                          </a:solidFill>
                          <a:latin typeface="宋体" panose="02010600030101010101" pitchFamily="2" charset="-122"/>
                        </a:rPr>
                        <a:t>40</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0.0015</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0.9782</a:t>
                      </a:r>
                      <a:endParaRPr 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0.9660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0.8995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0.7648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0.9655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0.9060</a:t>
                      </a:r>
                      <a:endParaRPr lang="en-US" altLang="en-US" sz="1200">
                        <a:solidFill>
                          <a:srgbClr val="000000"/>
                        </a:solidFill>
                        <a:latin typeface="宋体" panose="02010600030101010101" pitchFamily="2" charset="-122"/>
                      </a:endParaRPr>
                    </a:p>
                  </a:txBody>
                  <a:tcPr marL="12700" marR="12700" marT="12700" vert="horz" anchor="ctr"/>
                </a:tc>
              </a:tr>
              <a:tr h="210820">
                <a:tc>
                  <a:txBody>
                    <a:bodyPr/>
                    <a:p>
                      <a:pPr>
                        <a:buNone/>
                      </a:pPr>
                      <a:r>
                        <a:rPr lang="en-US" sz="1200">
                          <a:solidFill>
                            <a:srgbClr val="000000"/>
                          </a:solidFill>
                          <a:latin typeface="宋体" panose="02010600030101010101" pitchFamily="2" charset="-122"/>
                        </a:rPr>
                        <a:t>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0.0015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0.9760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0.9608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0.8945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0.7003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0.9617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0.9937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0.8875</a:t>
                      </a:r>
                      <a:endParaRPr lang="en-US" altLang="en-US" sz="1200">
                        <a:solidFill>
                          <a:srgbClr val="000000"/>
                        </a:solidFill>
                        <a:latin typeface="宋体" panose="02010600030101010101" pitchFamily="2" charset="-122"/>
                      </a:endParaRPr>
                    </a:p>
                  </a:txBody>
                  <a:tcPr marL="12700" marR="12700" marT="12700" vert="horz" anchor="ctr"/>
                </a:tc>
              </a:tr>
              <a:tr h="222885">
                <a:tc>
                  <a:txBody>
                    <a:bodyPr/>
                    <a:p>
                      <a:pPr>
                        <a:buNone/>
                      </a:pPr>
                      <a:r>
                        <a:rPr lang="en-US" sz="1200">
                          <a:solidFill>
                            <a:srgbClr val="000000"/>
                          </a:solidFill>
                          <a:latin typeface="宋体" panose="02010600030101010101" pitchFamily="2" charset="-122"/>
                        </a:rPr>
                        <a:t>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0.0015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0.9754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0.9607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0.8831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0.6748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0.9643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0.8791</a:t>
                      </a:r>
                      <a:endParaRPr lang="en-US" altLang="en-US" sz="1200">
                        <a:solidFill>
                          <a:srgbClr val="000000"/>
                        </a:solidFill>
                        <a:latin typeface="宋体" panose="02010600030101010101" pitchFamily="2" charset="-122"/>
                      </a:endParaRPr>
                    </a:p>
                  </a:txBody>
                  <a:tcPr marL="12700" marR="12700" marT="12700" vert="horz" anchor="ctr"/>
                </a:tc>
              </a:tr>
              <a:tr h="210820">
                <a:tc>
                  <a:txBody>
                    <a:bodyPr/>
                    <a:p>
                      <a:pPr>
                        <a:buNone/>
                      </a:pPr>
                      <a:r>
                        <a:rPr lang="en-US" sz="1200">
                          <a:solidFill>
                            <a:srgbClr val="000000"/>
                          </a:solidFill>
                          <a:latin typeface="宋体" panose="02010600030101010101" pitchFamily="2" charset="-122"/>
                        </a:rPr>
                        <a:t>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0.0015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0.9789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0.9657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0.7518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0.9684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0.9047</a:t>
                      </a:r>
                      <a:endParaRPr lang="en-US" altLang="en-US" sz="1200">
                        <a:solidFill>
                          <a:srgbClr val="000000"/>
                        </a:solidFill>
                        <a:latin typeface="宋体" panose="02010600030101010101" pitchFamily="2" charset="-122"/>
                      </a:endParaRPr>
                    </a:p>
                  </a:txBody>
                  <a:tcPr marL="12700" marR="12700" marT="12700" vert="horz" anchor="ctr"/>
                </a:tc>
              </a:tr>
              <a:tr h="210820">
                <a:tc>
                  <a:txBody>
                    <a:bodyPr/>
                    <a:p>
                      <a:pPr>
                        <a:buNone/>
                      </a:pPr>
                      <a:r>
                        <a:rPr lang="en-US" sz="1200">
                          <a:solidFill>
                            <a:srgbClr val="000000"/>
                          </a:solidFill>
                          <a:latin typeface="宋体" panose="02010600030101010101" pitchFamily="2" charset="-122"/>
                        </a:rPr>
                        <a:t>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0.9743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0.9573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0.8763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0.6454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0.9617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0.8694</a:t>
                      </a:r>
                      <a:endParaRPr lang="en-US" altLang="en-US" sz="1200">
                        <a:solidFill>
                          <a:srgbClr val="000000"/>
                        </a:solidFill>
                        <a:latin typeface="宋体" panose="02010600030101010101" pitchFamily="2" charset="-122"/>
                      </a:endParaRPr>
                    </a:p>
                  </a:txBody>
                  <a:tcPr marL="12700" marR="12700" marT="12700" vert="horz" anchor="ctr"/>
                </a:tc>
              </a:tr>
              <a:tr h="210820">
                <a:tc>
                  <a:txBody>
                    <a:bodyPr/>
                    <a:p>
                      <a:pPr>
                        <a:buNone/>
                      </a:pPr>
                      <a:r>
                        <a:rPr lang="en-US" sz="1200">
                          <a:solidFill>
                            <a:srgbClr val="000000"/>
                          </a:solidFill>
                          <a:latin typeface="宋体" panose="02010600030101010101" pitchFamily="2" charset="-122"/>
                        </a:rPr>
                        <a:t>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0.9754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0.9604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0.8900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0.6649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0.9624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0.8779</a:t>
                      </a:r>
                      <a:endParaRPr lang="en-US" altLang="en-US" sz="1200">
                        <a:solidFill>
                          <a:srgbClr val="000000"/>
                        </a:solidFill>
                        <a:latin typeface="宋体" panose="02010600030101010101" pitchFamily="2" charset="-122"/>
                      </a:endParaRPr>
                    </a:p>
                  </a:txBody>
                  <a:tcPr marL="12700" marR="12700" marT="12700" vert="horz" anchor="ctr"/>
                </a:tc>
              </a:tr>
              <a:tr h="210820">
                <a:tc>
                  <a:txBody>
                    <a:bodyPr/>
                    <a:p>
                      <a:pPr>
                        <a:buNone/>
                      </a:pPr>
                      <a:r>
                        <a:rPr lang="en-US" sz="1200">
                          <a:solidFill>
                            <a:srgbClr val="000000"/>
                          </a:solidFill>
                          <a:latin typeface="宋体" panose="02010600030101010101" pitchFamily="2" charset="-122"/>
                        </a:rPr>
                        <a:t>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0.9756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0.9614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0.8839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0.6647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0.9653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0.8771</a:t>
                      </a:r>
                      <a:endParaRPr lang="en-US" altLang="en-US" sz="1200">
                        <a:solidFill>
                          <a:srgbClr val="000000"/>
                        </a:solidFill>
                        <a:latin typeface="宋体" panose="02010600030101010101" pitchFamily="2" charset="-122"/>
                      </a:endParaRPr>
                    </a:p>
                  </a:txBody>
                  <a:tcPr marL="12700" marR="12700" marT="12700" vert="horz" anchor="ctr"/>
                </a:tc>
              </a:tr>
              <a:tr h="367665">
                <a:tc>
                  <a:txBody>
                    <a:bodyPr/>
                    <a:p>
                      <a:pPr>
                        <a:buNone/>
                      </a:pPr>
                      <a:r>
                        <a:rPr lang="en-US" sz="1200">
                          <a:solidFill>
                            <a:srgbClr val="000000"/>
                          </a:solidFill>
                          <a:latin typeface="宋体" panose="02010600030101010101" pitchFamily="2" charset="-122"/>
                        </a:rPr>
                        <a:t>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0.002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0.9720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0.9564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0.8653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0.6043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0.9569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0.9948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0.8553</a:t>
                      </a:r>
                      <a:endParaRPr lang="en-US" altLang="en-US" sz="1200">
                        <a:solidFill>
                          <a:srgbClr val="000000"/>
                        </a:solidFill>
                        <a:latin typeface="宋体" panose="02010600030101010101" pitchFamily="2" charset="-122"/>
                      </a:endParaRPr>
                    </a:p>
                  </a:txBody>
                  <a:tcPr marL="12700" marR="12700" marT="12700" vert="horz" anchor="ctr"/>
                </a:tc>
              </a:tr>
            </a:tbl>
          </a:graphicData>
        </a:graphic>
      </p:graphicFrame>
      <p:sp>
        <p:nvSpPr>
          <p:cNvPr id="18" name="文本框 17"/>
          <p:cNvSpPr txBox="1"/>
          <p:nvPr/>
        </p:nvSpPr>
        <p:spPr>
          <a:xfrm>
            <a:off x="1475740" y="829945"/>
            <a:ext cx="5770245" cy="275590"/>
          </a:xfrm>
          <a:prstGeom prst="rect">
            <a:avLst/>
          </a:prstGeom>
          <a:noFill/>
        </p:spPr>
        <p:txBody>
          <a:bodyPr wrap="none" rtlCol="0" anchor="t">
            <a:spAutoFit/>
          </a:bodyPr>
          <a:p>
            <a:r>
              <a:rPr lang="en-US" altLang="zh-CN" sz="1200">
                <a:effectLst>
                  <a:outerShdw blurRad="38100" dist="19050" dir="2700000" algn="tl" rotWithShape="0">
                    <a:schemeClr val="dk1">
                      <a:alpha val="40000"/>
                    </a:schemeClr>
                  </a:outerShdw>
                </a:effectLst>
                <a:sym typeface="+mn-ea"/>
              </a:rPr>
              <a:t>Table6:  The average performance in validation set based on 5 fold cross validation</a:t>
            </a:r>
            <a:endParaRPr lang="zh-CN"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9740" y="640715"/>
            <a:ext cx="7545705" cy="460375"/>
          </a:xfrm>
          <a:prstGeom prst="rect">
            <a:avLst/>
          </a:prstGeom>
          <a:noFill/>
        </p:spPr>
        <p:txBody>
          <a:bodyPr wrap="square" rtlCol="0">
            <a:spAutoFit/>
          </a:bodyPr>
          <a:p>
            <a:r>
              <a:rPr lang="en-US" altLang="zh-CN" sz="1200"/>
              <a:t>Applying 5 fold cross validation to train 5 models based on the following features using the performance in validation set to choose the parameter voting to get the results</a:t>
            </a:r>
            <a:endParaRPr lang="en-US" altLang="zh-CN" sz="1200"/>
          </a:p>
        </p:txBody>
      </p:sp>
      <p:sp>
        <p:nvSpPr>
          <p:cNvPr id="18" name="文本框 17"/>
          <p:cNvSpPr txBox="1"/>
          <p:nvPr/>
        </p:nvSpPr>
        <p:spPr>
          <a:xfrm>
            <a:off x="1752600" y="1342390"/>
            <a:ext cx="4991735" cy="275590"/>
          </a:xfrm>
          <a:prstGeom prst="rect">
            <a:avLst/>
          </a:prstGeom>
          <a:noFill/>
        </p:spPr>
        <p:txBody>
          <a:bodyPr wrap="none" rtlCol="0" anchor="t">
            <a:spAutoFit/>
          </a:bodyPr>
          <a:p>
            <a:r>
              <a:rPr lang="en-US" altLang="zh-CN" sz="1200">
                <a:effectLst>
                  <a:outerShdw blurRad="38100" dist="19050" dir="2700000" algn="tl" rotWithShape="0">
                    <a:schemeClr val="dk1">
                      <a:alpha val="40000"/>
                    </a:schemeClr>
                  </a:outerShdw>
                </a:effectLst>
                <a:sym typeface="+mn-ea"/>
              </a:rPr>
              <a:t>Table7: The hyperparameters choosing</a:t>
            </a:r>
            <a:r>
              <a:rPr lang="en-US" altLang="zh-CN" sz="1200">
                <a:effectLst>
                  <a:outerShdw blurRad="38100" dist="19050" dir="2700000" algn="tl" rotWithShape="0">
                    <a:schemeClr val="dk1">
                      <a:alpha val="40000"/>
                    </a:schemeClr>
                  </a:outerShdw>
                </a:effectLst>
                <a:sym typeface="+mn-ea"/>
              </a:rPr>
              <a:t> based on 5 fold cross validation</a:t>
            </a:r>
            <a:endParaRPr lang="zh-CN" altLang="en-US" sz="1200"/>
          </a:p>
        </p:txBody>
      </p:sp>
      <p:graphicFrame>
        <p:nvGraphicFramePr>
          <p:cNvPr id="3" name="表格 2"/>
          <p:cNvGraphicFramePr/>
          <p:nvPr>
            <p:custDataLst>
              <p:tags r:id="rId1"/>
            </p:custDataLst>
          </p:nvPr>
        </p:nvGraphicFramePr>
        <p:xfrm>
          <a:off x="590550" y="1633220"/>
          <a:ext cx="7284085" cy="3657600"/>
        </p:xfrm>
        <a:graphic>
          <a:graphicData uri="http://schemas.openxmlformats.org/drawingml/2006/table">
            <a:tbl>
              <a:tblPr firstRow="1" bandRow="1">
                <a:tableStyleId>{5C22544A-7EE6-4342-B048-85BDC9FD1C3A}</a:tableStyleId>
              </a:tblPr>
              <a:tblGrid>
                <a:gridCol w="3502025"/>
                <a:gridCol w="3782060"/>
              </a:tblGrid>
              <a:tr h="365760">
                <a:tc>
                  <a:txBody>
                    <a:bodyPr/>
                    <a:p>
                      <a:pPr algn="ctr">
                        <a:buNone/>
                      </a:pPr>
                      <a:r>
                        <a:rPr lang="en-US" altLang="zh-CN" sz="1400"/>
                        <a:t>Hyperparameter/Variable name</a:t>
                      </a:r>
                      <a:endParaRPr lang="en-US" altLang="zh-CN" sz="1400"/>
                    </a:p>
                  </a:txBody>
                  <a:tcPr/>
                </a:tc>
                <a:tc>
                  <a:txBody>
                    <a:bodyPr/>
                    <a:p>
                      <a:pPr algn="ctr">
                        <a:buNone/>
                      </a:pPr>
                      <a:endParaRPr lang="en-US" altLang="zh-CN" sz="1400"/>
                    </a:p>
                  </a:txBody>
                  <a:tcPr/>
                </a:tc>
              </a:tr>
              <a:tr h="365760">
                <a:tc>
                  <a:txBody>
                    <a:bodyPr/>
                    <a:p>
                      <a:pPr algn="ctr">
                        <a:buNone/>
                      </a:pPr>
                      <a:r>
                        <a:rPr lang="en-US" altLang="zh-CN" sz="1400"/>
                        <a:t>epoch number</a:t>
                      </a:r>
                      <a:endParaRPr lang="en-US" altLang="zh-CN" sz="1400"/>
                    </a:p>
                  </a:txBody>
                  <a:tcPr/>
                </a:tc>
                <a:tc>
                  <a:txBody>
                    <a:bodyPr/>
                    <a:p>
                      <a:pPr algn="ctr">
                        <a:buNone/>
                      </a:pPr>
                      <a:r>
                        <a:rPr lang="en-US" altLang="zh-CN" sz="1400"/>
                        <a:t>40</a:t>
                      </a:r>
                      <a:endParaRPr lang="en-US" altLang="zh-CN" sz="1400"/>
                    </a:p>
                  </a:txBody>
                  <a:tcPr/>
                </a:tc>
              </a:tr>
              <a:tr h="365760">
                <a:tc>
                  <a:txBody>
                    <a:bodyPr/>
                    <a:p>
                      <a:pPr algn="ctr">
                        <a:buNone/>
                      </a:pPr>
                      <a:r>
                        <a:rPr lang="en-US" altLang="zh-CN" sz="1400"/>
                        <a:t>learning rate</a:t>
                      </a:r>
                      <a:endParaRPr lang="en-US" altLang="zh-CN" sz="1400"/>
                    </a:p>
                  </a:txBody>
                  <a:tcPr/>
                </a:tc>
                <a:tc>
                  <a:txBody>
                    <a:bodyPr/>
                    <a:p>
                      <a:pPr algn="ctr">
                        <a:buNone/>
                      </a:pPr>
                      <a:r>
                        <a:rPr lang="en-US" altLang="zh-CN" sz="1400"/>
                        <a:t>0.0005</a:t>
                      </a:r>
                      <a:endParaRPr lang="en-US" altLang="zh-CN" sz="1400"/>
                    </a:p>
                  </a:txBody>
                  <a:tcPr/>
                </a:tc>
              </a:tr>
              <a:tr h="365760">
                <a:tc>
                  <a:txBody>
                    <a:bodyPr/>
                    <a:p>
                      <a:pPr algn="ctr">
                        <a:buNone/>
                      </a:pPr>
                      <a:r>
                        <a:rPr lang="en-US" altLang="zh-CN" sz="1400"/>
                        <a:t>batch size</a:t>
                      </a:r>
                      <a:endParaRPr lang="en-US" altLang="zh-CN" sz="1400"/>
                    </a:p>
                  </a:txBody>
                  <a:tcPr/>
                </a:tc>
                <a:tc>
                  <a:txBody>
                    <a:bodyPr/>
                    <a:p>
                      <a:pPr algn="ctr">
                        <a:buNone/>
                      </a:pPr>
                      <a:r>
                        <a:rPr lang="en-US" altLang="zh-CN" sz="1400"/>
                        <a:t>128</a:t>
                      </a:r>
                      <a:endParaRPr lang="en-US" altLang="zh-CN" sz="1400"/>
                    </a:p>
                  </a:txBody>
                  <a:tcPr/>
                </a:tc>
              </a:tr>
              <a:tr h="365760">
                <a:tc>
                  <a:txBody>
                    <a:bodyPr/>
                    <a:p>
                      <a:pPr algn="ctr">
                        <a:buNone/>
                      </a:pPr>
                      <a:r>
                        <a:rPr lang="en-US" altLang="zh-CN" sz="1400"/>
                        <a:t>layer number </a:t>
                      </a:r>
                      <a:endParaRPr lang="en-US" altLang="zh-CN" sz="1400"/>
                    </a:p>
                  </a:txBody>
                  <a:tcPr/>
                </a:tc>
                <a:tc>
                  <a:txBody>
                    <a:bodyPr/>
                    <a:p>
                      <a:pPr algn="ctr">
                        <a:buNone/>
                      </a:pPr>
                      <a:r>
                        <a:rPr lang="en-US" altLang="zh-CN" sz="1400"/>
                        <a:t>3</a:t>
                      </a:r>
                      <a:endParaRPr lang="en-US" altLang="zh-CN" sz="1400"/>
                    </a:p>
                  </a:txBody>
                  <a:tcPr/>
                </a:tc>
              </a:tr>
              <a:tr h="365760">
                <a:tc>
                  <a:txBody>
                    <a:bodyPr/>
                    <a:p>
                      <a:pPr algn="ctr">
                        <a:buNone/>
                      </a:pPr>
                      <a:r>
                        <a:rPr lang="en-US" altLang="zh-CN" sz="1400"/>
                        <a:t>dropout rate</a:t>
                      </a:r>
                      <a:endParaRPr lang="en-US" altLang="zh-CN" sz="1400"/>
                    </a:p>
                  </a:txBody>
                  <a:tcPr/>
                </a:tc>
                <a:tc>
                  <a:txBody>
                    <a:bodyPr/>
                    <a:p>
                      <a:pPr algn="ctr">
                        <a:buNone/>
                      </a:pPr>
                      <a:r>
                        <a:rPr lang="en-US" altLang="zh-CN" sz="1400"/>
                        <a:t>0.8</a:t>
                      </a:r>
                      <a:endParaRPr lang="en-US" altLang="zh-CN" sz="1400"/>
                    </a:p>
                  </a:txBody>
                  <a:tcPr/>
                </a:tc>
              </a:tr>
              <a:tr h="365760">
                <a:tc>
                  <a:txBody>
                    <a:bodyPr/>
                    <a:p>
                      <a:pPr algn="ctr">
                        <a:buNone/>
                      </a:pPr>
                      <a:r>
                        <a:rPr lang="en-US" altLang="zh-CN" sz="1400"/>
                        <a:t>weight  decay</a:t>
                      </a:r>
                      <a:endParaRPr lang="en-US" altLang="zh-CN" sz="1400"/>
                    </a:p>
                  </a:txBody>
                  <a:tcPr/>
                </a:tc>
                <a:tc>
                  <a:txBody>
                    <a:bodyPr/>
                    <a:p>
                      <a:pPr algn="ctr">
                        <a:buNone/>
                      </a:pPr>
                      <a:r>
                        <a:rPr lang="en-US" altLang="zh-CN" sz="1400"/>
                        <a:t>0</a:t>
                      </a:r>
                      <a:endParaRPr lang="en-US" altLang="zh-CN" sz="1400"/>
                    </a:p>
                  </a:txBody>
                  <a:tcPr/>
                </a:tc>
              </a:tr>
              <a:tr h="365760">
                <a:tc>
                  <a:txBody>
                    <a:bodyPr/>
                    <a:p>
                      <a:pPr algn="ctr">
                        <a:buNone/>
                      </a:pPr>
                      <a:r>
                        <a:rPr lang="en-US" altLang="zh-CN" sz="1400"/>
                        <a:t>incorporated features</a:t>
                      </a:r>
                      <a:endParaRPr lang="en-US" altLang="zh-CN" sz="1400"/>
                    </a:p>
                  </a:txBody>
                  <a:tcPr/>
                </a:tc>
                <a:tc>
                  <a:txBody>
                    <a:bodyPr/>
                    <a:p>
                      <a:pPr algn="ctr">
                        <a:buNone/>
                      </a:pPr>
                      <a:r>
                        <a:rPr lang="en-US" altLang="zh-CN" sz="1400"/>
                        <a:t>Baseline and Topic model features</a:t>
                      </a:r>
                      <a:endParaRPr lang="en-US" altLang="zh-CN" sz="1400"/>
                    </a:p>
                  </a:txBody>
                  <a:tcPr/>
                </a:tc>
              </a:tr>
              <a:tr h="365760">
                <a:tc>
                  <a:txBody>
                    <a:bodyPr/>
                    <a:p>
                      <a:pPr algn="ctr">
                        <a:buNone/>
                      </a:pPr>
                      <a:r>
                        <a:rPr lang="en-US" altLang="zh-CN" sz="1400"/>
                        <a:t>bidirectional</a:t>
                      </a:r>
                      <a:endParaRPr lang="en-US" altLang="zh-CN" sz="1400"/>
                    </a:p>
                  </a:txBody>
                  <a:tcPr/>
                </a:tc>
                <a:tc>
                  <a:txBody>
                    <a:bodyPr/>
                    <a:p>
                      <a:pPr algn="ctr">
                        <a:buNone/>
                      </a:pPr>
                      <a:r>
                        <a:rPr lang="en-US" altLang="zh-CN" sz="1400"/>
                        <a:t>TRUE</a:t>
                      </a:r>
                      <a:endParaRPr lang="en-US" altLang="zh-CN" sz="1400"/>
                    </a:p>
                  </a:txBody>
                  <a:tcPr/>
                </a:tc>
              </a:tr>
              <a:tr h="365760">
                <a:tc>
                  <a:txBody>
                    <a:bodyPr/>
                    <a:p>
                      <a:pPr algn="ctr">
                        <a:buNone/>
                      </a:pPr>
                      <a:r>
                        <a:rPr lang="en-US" altLang="zh-CN" sz="1400"/>
                        <a:t>word embedding</a:t>
                      </a:r>
                      <a:endParaRPr lang="en-US" altLang="zh-CN" sz="1400"/>
                    </a:p>
                  </a:txBody>
                  <a:tcPr/>
                </a:tc>
                <a:tc>
                  <a:txBody>
                    <a:bodyPr/>
                    <a:p>
                      <a:pPr algn="ctr">
                        <a:buNone/>
                      </a:pPr>
                      <a:r>
                        <a:rPr lang="en-US" altLang="zh-CN" sz="1400"/>
                        <a:t>glove.6B.200d</a:t>
                      </a:r>
                      <a:endParaRPr lang="en-US" altLang="zh-CN" sz="1400"/>
                    </a:p>
                  </a:txBody>
                  <a:tcPr/>
                </a:tc>
              </a:tr>
            </a:tbl>
          </a:graphicData>
        </a:graphic>
      </p:graphicFrame>
      <p:sp>
        <p:nvSpPr>
          <p:cNvPr id="6" name="文本框 5"/>
          <p:cNvSpPr txBox="1"/>
          <p:nvPr/>
        </p:nvSpPr>
        <p:spPr>
          <a:xfrm>
            <a:off x="0" y="0"/>
            <a:ext cx="4283710" cy="398780"/>
          </a:xfrm>
          <a:prstGeom prst="rect">
            <a:avLst/>
          </a:prstGeom>
          <a:noFill/>
        </p:spPr>
        <p:txBody>
          <a:bodyPr wrap="square" rtlCol="0">
            <a:spAutoFit/>
          </a:bodyPr>
          <a:p>
            <a:r>
              <a:rPr lang="en-US" altLang="zh-CN" sz="2000" b="1">
                <a:solidFill>
                  <a:schemeClr val="tx1"/>
                </a:solidFill>
                <a:effectLst>
                  <a:outerShdw blurRad="38100" dist="19050" dir="2700000" algn="tl" rotWithShape="0">
                    <a:schemeClr val="dk1">
                      <a:alpha val="40000"/>
                    </a:schemeClr>
                  </a:outerShdw>
                </a:effectLst>
              </a:rPr>
              <a:t>Improved Model Training Process</a:t>
            </a:r>
            <a:endParaRPr lang="en-US" altLang="zh-CN" sz="20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custDataLst>
              <p:tags r:id="rId1"/>
            </p:custDataLst>
          </p:nvPr>
        </p:nvGraphicFramePr>
        <p:xfrm>
          <a:off x="66675" y="1311910"/>
          <a:ext cx="8997950" cy="4373880"/>
        </p:xfrm>
        <a:graphic>
          <a:graphicData uri="http://schemas.openxmlformats.org/drawingml/2006/table">
            <a:tbl>
              <a:tblPr firstRow="1" bandRow="1">
                <a:tableStyleId>{5C22544A-7EE6-4342-B048-85BDC9FD1C3A}</a:tableStyleId>
              </a:tblPr>
              <a:tblGrid>
                <a:gridCol w="438785"/>
                <a:gridCol w="573405"/>
                <a:gridCol w="525780"/>
                <a:gridCol w="732790"/>
                <a:gridCol w="577850"/>
                <a:gridCol w="721360"/>
                <a:gridCol w="528955"/>
                <a:gridCol w="2092325"/>
                <a:gridCol w="486410"/>
                <a:gridCol w="581025"/>
                <a:gridCol w="506095"/>
                <a:gridCol w="654050"/>
                <a:gridCol w="579120"/>
              </a:tblGrid>
              <a:tr h="391795">
                <a:tc>
                  <a:txBody>
                    <a:bodyPr/>
                    <a:p>
                      <a:pPr>
                        <a:buNone/>
                      </a:pPr>
                      <a:r>
                        <a:rPr lang="en-US" altLang="en-US" sz="1200">
                          <a:solidFill>
                            <a:srgbClr val="000000"/>
                          </a:solidFill>
                          <a:latin typeface="宋体" panose="02010600030101010101" pitchFamily="2" charset="-122"/>
                        </a:rPr>
                        <a:t>Model</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FNC</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score</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Agree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Disagree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Discuss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Unrelated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Macro </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F1</a:t>
                      </a:r>
                      <a:endParaRPr lang="en-US" altLang="en-US" sz="1200">
                        <a:solidFill>
                          <a:srgbClr val="000000"/>
                        </a:solidFill>
                        <a:latin typeface="宋体" panose="02010600030101010101" pitchFamily="2" charset="-122"/>
                      </a:endParaRPr>
                    </a:p>
                  </a:txBody>
                  <a:tcPr marL="12700" marR="12700" marT="12700" vert="horz" anchor="ctr"/>
                </a:tc>
                <a:tc>
                  <a:txBody>
                    <a:bodyPr/>
                    <a:p>
                      <a:pPr algn="ctr">
                        <a:buNone/>
                      </a:pPr>
                      <a:r>
                        <a:rPr lang="en-US" sz="1200">
                          <a:solidFill>
                            <a:srgbClr val="000000"/>
                          </a:solidFill>
                          <a:latin typeface="宋体" panose="02010600030101010101" pitchFamily="2" charset="-122"/>
                        </a:rPr>
                        <a:t>Confusion matrix</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Agree AUC</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Disagree AUC</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Discuss AUC</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Unrelated AUC</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Macro AUC</a:t>
                      </a:r>
                      <a:endParaRPr lang="en-US" altLang="en-US" sz="1200">
                        <a:solidFill>
                          <a:srgbClr val="000000"/>
                        </a:solidFill>
                        <a:latin typeface="宋体" panose="02010600030101010101" pitchFamily="2" charset="-122"/>
                      </a:endParaRPr>
                    </a:p>
                  </a:txBody>
                  <a:tcPr marL="12700" marR="12700" marT="12700" vert="horz" anchor="ctr"/>
                </a:tc>
              </a:tr>
              <a:tr h="730885">
                <a:tc>
                  <a:txBody>
                    <a:bodyPr/>
                    <a:p>
                      <a:pPr>
                        <a:buNone/>
                      </a:pPr>
                      <a:r>
                        <a:rPr lang="en-US" sz="1200">
                          <a:solidFill>
                            <a:srgbClr val="000000"/>
                          </a:solidFill>
                          <a:latin typeface="宋体" panose="02010600030101010101" pitchFamily="2" charset="-122"/>
                        </a:rPr>
                        <a:t>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0.7830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0.5152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0.2414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0.6981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0.9759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0.6076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[[ 1065   207   458   173]</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190   176   143   188]</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949   348  2752   415]</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27    30    67 18225]]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0.9000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0.8456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0.8876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0.9904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0.9060</a:t>
                      </a:r>
                      <a:endParaRPr lang="en-US" altLang="en-US" sz="1200">
                        <a:solidFill>
                          <a:srgbClr val="000000"/>
                        </a:solidFill>
                        <a:latin typeface="宋体" panose="02010600030101010101" pitchFamily="2" charset="-122"/>
                      </a:endParaRPr>
                    </a:p>
                  </a:txBody>
                  <a:tcPr marL="12700" marR="12700" marT="12700" vert="horz" anchor="ctr"/>
                </a:tc>
              </a:tr>
              <a:tr h="789940">
                <a:tc>
                  <a:txBody>
                    <a:bodyPr/>
                    <a:p>
                      <a:pPr>
                        <a:buNone/>
                      </a:pPr>
                      <a:r>
                        <a:rPr lang="en-US" sz="1200">
                          <a:solidFill>
                            <a:srgbClr val="000000"/>
                          </a:solidFill>
                          <a:latin typeface="宋体" panose="02010600030101010101" pitchFamily="2" charset="-122"/>
                        </a:rPr>
                        <a:t>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0.7976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0.5061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0.2290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0.7333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0.9753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0.6109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  995   130   604   174]</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208   131   186   172]</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772   179  3101   412]</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54     7   103 18185]]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0.8926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0.7272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0.9071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0.9729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0.8750</a:t>
                      </a:r>
                      <a:endParaRPr lang="en-US" altLang="en-US" sz="1200">
                        <a:solidFill>
                          <a:srgbClr val="000000"/>
                        </a:solidFill>
                        <a:latin typeface="宋体" panose="02010600030101010101" pitchFamily="2" charset="-122"/>
                      </a:endParaRPr>
                    </a:p>
                  </a:txBody>
                  <a:tcPr marL="12700" marR="12700" marT="12700" vert="horz" anchor="ctr"/>
                </a:tc>
              </a:tr>
              <a:tr h="731520">
                <a:tc>
                  <a:txBody>
                    <a:bodyPr/>
                    <a:p>
                      <a:pPr>
                        <a:buNone/>
                      </a:pPr>
                      <a:r>
                        <a:rPr lang="en-US" sz="1200">
                          <a:solidFill>
                            <a:srgbClr val="000000"/>
                          </a:solidFill>
                          <a:latin typeface="宋体" panose="02010600030101010101" pitchFamily="2" charset="-122"/>
                        </a:rPr>
                        <a:t>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0.8078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0.4788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0.2744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0.7493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0.9771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0.6199</a:t>
                      </a:r>
                      <a:endParaRPr lang="en-US" altLang="en-US" sz="1200">
                        <a:solidFill>
                          <a:srgbClr val="000000"/>
                        </a:solidFill>
                        <a:latin typeface="宋体" panose="02010600030101010101" pitchFamily="2" charset="-122"/>
                      </a:endParaRPr>
                    </a:p>
                  </a:txBody>
                  <a:tcPr marL="12700" marR="12700" marT="12700" vert="horz" anchor="ctr"/>
                </a:tc>
                <a:tc>
                  <a:txBody>
                    <a:bodyPr/>
                    <a:p>
                      <a:pPr algn="ctr">
                        <a:buNone/>
                      </a:pPr>
                      <a:r>
                        <a:rPr lang="en-US" sz="1200">
                          <a:solidFill>
                            <a:srgbClr val="000000"/>
                          </a:solidFill>
                          <a:latin typeface="宋体" panose="02010600030101010101" pitchFamily="2" charset="-122"/>
                        </a:rPr>
                        <a:t>[[  842   218   708   135]</a:t>
                      </a:r>
                      <a:endParaRPr lang="en-US" sz="1200">
                        <a:solidFill>
                          <a:srgbClr val="000000"/>
                        </a:solidFill>
                        <a:latin typeface="宋体" panose="02010600030101010101" pitchFamily="2" charset="-122"/>
                      </a:endParaRPr>
                    </a:p>
                    <a:p>
                      <a:pPr algn="ctr">
                        <a:buNone/>
                      </a:pPr>
                      <a:r>
                        <a:rPr lang="en-US" sz="1200">
                          <a:solidFill>
                            <a:srgbClr val="000000"/>
                          </a:solidFill>
                          <a:latin typeface="宋体" panose="02010600030101010101" pitchFamily="2" charset="-122"/>
                        </a:rPr>
                        <a:t> [  146   190   208   153]</a:t>
                      </a:r>
                      <a:endParaRPr lang="en-US" sz="1200">
                        <a:solidFill>
                          <a:srgbClr val="000000"/>
                        </a:solidFill>
                        <a:latin typeface="宋体" panose="02010600030101010101" pitchFamily="2" charset="-122"/>
                      </a:endParaRPr>
                    </a:p>
                    <a:p>
                      <a:pPr algn="ctr">
                        <a:buNone/>
                      </a:pPr>
                      <a:r>
                        <a:rPr lang="en-US" sz="1200">
                          <a:solidFill>
                            <a:srgbClr val="000000"/>
                          </a:solidFill>
                          <a:latin typeface="宋体" panose="02010600030101010101" pitchFamily="2" charset="-122"/>
                        </a:rPr>
                        <a:t> [  609   220  3328   307]</a:t>
                      </a:r>
                      <a:endParaRPr lang="en-US" sz="1200">
                        <a:solidFill>
                          <a:srgbClr val="000000"/>
                        </a:solidFill>
                        <a:latin typeface="宋体" panose="02010600030101010101" pitchFamily="2" charset="-122"/>
                      </a:endParaRPr>
                    </a:p>
                    <a:p>
                      <a:pPr algn="ctr">
                        <a:buNone/>
                      </a:pPr>
                      <a:r>
                        <a:rPr lang="en-US" sz="1200">
                          <a:solidFill>
                            <a:srgbClr val="000000"/>
                          </a:solidFill>
                          <a:latin typeface="宋体" panose="02010600030101010101" pitchFamily="2" charset="-122"/>
                        </a:rPr>
                        <a:t> [   17    60   175 18097]]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0.8920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0.8042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0.9298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0.9867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0.9032</a:t>
                      </a:r>
                      <a:endParaRPr lang="en-US" altLang="en-US" sz="1200">
                        <a:solidFill>
                          <a:srgbClr val="000000"/>
                        </a:solidFill>
                        <a:latin typeface="宋体" panose="02010600030101010101" pitchFamily="2" charset="-122"/>
                      </a:endParaRPr>
                    </a:p>
                  </a:txBody>
                  <a:tcPr marL="12700" marR="12700" marT="12700" vert="horz" anchor="ctr"/>
                </a:tc>
              </a:tr>
              <a:tr h="730885">
                <a:tc>
                  <a:txBody>
                    <a:bodyPr/>
                    <a:p>
                      <a:pPr>
                        <a:buNone/>
                      </a:pPr>
                      <a:r>
                        <a:rPr lang="en-US" sz="1200">
                          <a:solidFill>
                            <a:srgbClr val="000000"/>
                          </a:solidFill>
                          <a:latin typeface="宋体" panose="02010600030101010101" pitchFamily="2" charset="-122"/>
                        </a:rPr>
                        <a:t>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0.8075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0.4618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0.2515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0.7574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0.9790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0.6124</a:t>
                      </a:r>
                      <a:endParaRPr lang="en-US" altLang="en-US" sz="1200">
                        <a:solidFill>
                          <a:srgbClr val="000000"/>
                        </a:solidFill>
                        <a:latin typeface="宋体" panose="02010600030101010101" pitchFamily="2" charset="-122"/>
                      </a:endParaRPr>
                    </a:p>
                  </a:txBody>
                  <a:tcPr marL="12700" marR="12700" marT="12700" vert="horz" anchor="ctr"/>
                </a:tc>
                <a:tc>
                  <a:txBody>
                    <a:bodyPr/>
                    <a:p>
                      <a:pPr algn="ctr">
                        <a:buNone/>
                      </a:pPr>
                      <a:r>
                        <a:rPr lang="en-US" sz="1200">
                          <a:solidFill>
                            <a:srgbClr val="000000"/>
                          </a:solidFill>
                          <a:latin typeface="宋体" panose="02010600030101010101" pitchFamily="2" charset="-122"/>
                        </a:rPr>
                        <a:t>[[  788   189   796   130]</a:t>
                      </a:r>
                      <a:endParaRPr lang="en-US" sz="1200">
                        <a:solidFill>
                          <a:srgbClr val="000000"/>
                        </a:solidFill>
                        <a:latin typeface="宋体" panose="02010600030101010101" pitchFamily="2" charset="-122"/>
                      </a:endParaRPr>
                    </a:p>
                    <a:p>
                      <a:pPr algn="ctr">
                        <a:buNone/>
                      </a:pPr>
                      <a:r>
                        <a:rPr lang="en-US" sz="1200">
                          <a:solidFill>
                            <a:srgbClr val="000000"/>
                          </a:solidFill>
                          <a:latin typeface="宋体" panose="02010600030101010101" pitchFamily="2" charset="-122"/>
                        </a:rPr>
                        <a:t> [  172   164   211   150]</a:t>
                      </a:r>
                      <a:endParaRPr lang="en-US" sz="1200">
                        <a:solidFill>
                          <a:srgbClr val="000000"/>
                        </a:solidFill>
                        <a:latin typeface="宋体" panose="02010600030101010101" pitchFamily="2" charset="-122"/>
                      </a:endParaRPr>
                    </a:p>
                    <a:p>
                      <a:pPr algn="ctr">
                        <a:buNone/>
                      </a:pPr>
                      <a:r>
                        <a:rPr lang="en-US" sz="1200">
                          <a:solidFill>
                            <a:srgbClr val="000000"/>
                          </a:solidFill>
                          <a:latin typeface="宋体" panose="02010600030101010101" pitchFamily="2" charset="-122"/>
                        </a:rPr>
                        <a:t> [  513   218  3382   351]</a:t>
                      </a:r>
                      <a:endParaRPr lang="en-US" sz="1200">
                        <a:solidFill>
                          <a:srgbClr val="000000"/>
                        </a:solidFill>
                        <a:latin typeface="宋体" panose="02010600030101010101" pitchFamily="2" charset="-122"/>
                      </a:endParaRPr>
                    </a:p>
                    <a:p>
                      <a:pPr algn="ctr">
                        <a:buNone/>
                      </a:pPr>
                      <a:r>
                        <a:rPr lang="en-US" sz="1200">
                          <a:solidFill>
                            <a:srgbClr val="000000"/>
                          </a:solidFill>
                          <a:latin typeface="宋体" panose="02010600030101010101" pitchFamily="2" charset="-122"/>
                        </a:rPr>
                        <a:t> [   37    36    78 18198]]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0.9107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0.8421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0.9419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0.9867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0.9204</a:t>
                      </a:r>
                      <a:endParaRPr lang="en-US" altLang="en-US" sz="1200">
                        <a:solidFill>
                          <a:srgbClr val="000000"/>
                        </a:solidFill>
                        <a:latin typeface="宋体" panose="02010600030101010101" pitchFamily="2" charset="-122"/>
                      </a:endParaRPr>
                    </a:p>
                  </a:txBody>
                  <a:tcPr marL="12700" marR="12700" marT="12700" vert="horz" anchor="ctr"/>
                </a:tc>
              </a:tr>
              <a:tr h="732155">
                <a:tc>
                  <a:txBody>
                    <a:bodyPr/>
                    <a:p>
                      <a:pPr>
                        <a:buNone/>
                      </a:pPr>
                      <a:r>
                        <a:rPr lang="en-US" sz="1200">
                          <a:solidFill>
                            <a:srgbClr val="000000"/>
                          </a:solidFill>
                          <a:latin typeface="宋体" panose="02010600030101010101" pitchFamily="2" charset="-122"/>
                        </a:rPr>
                        <a:t>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0.8069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0.5105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0.2290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0.7574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0.9759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0.6182</a:t>
                      </a:r>
                      <a:endParaRPr lang="en-US" altLang="en-US" sz="1200">
                        <a:solidFill>
                          <a:srgbClr val="000000"/>
                        </a:solidFill>
                        <a:latin typeface="宋体" panose="02010600030101010101" pitchFamily="2" charset="-122"/>
                      </a:endParaRPr>
                    </a:p>
                  </a:txBody>
                  <a:tcPr marL="12700" marR="12700" marT="12700" vert="horz" anchor="ctr"/>
                </a:tc>
                <a:tc>
                  <a:txBody>
                    <a:bodyPr/>
                    <a:p>
                      <a:pPr algn="ctr">
                        <a:buNone/>
                      </a:pPr>
                      <a:r>
                        <a:rPr lang="en-US" sz="1200">
                          <a:solidFill>
                            <a:srgbClr val="000000"/>
                          </a:solidFill>
                          <a:latin typeface="宋体" panose="02010600030101010101" pitchFamily="2" charset="-122"/>
                        </a:rPr>
                        <a:t>[[  959   173   607   164]</a:t>
                      </a:r>
                      <a:endParaRPr lang="en-US" sz="1200">
                        <a:solidFill>
                          <a:srgbClr val="000000"/>
                        </a:solidFill>
                        <a:latin typeface="宋体" panose="02010600030101010101" pitchFamily="2" charset="-122"/>
                      </a:endParaRPr>
                    </a:p>
                    <a:p>
                      <a:pPr algn="ctr">
                        <a:buNone/>
                      </a:pPr>
                      <a:r>
                        <a:rPr lang="en-US" sz="1200">
                          <a:solidFill>
                            <a:srgbClr val="000000"/>
                          </a:solidFill>
                          <a:latin typeface="宋体" panose="02010600030101010101" pitchFamily="2" charset="-122"/>
                        </a:rPr>
                        <a:t> [  190   135   176   196]</a:t>
                      </a:r>
                      <a:endParaRPr lang="en-US" sz="1200">
                        <a:solidFill>
                          <a:srgbClr val="000000"/>
                        </a:solidFill>
                        <a:latin typeface="宋体" panose="02010600030101010101" pitchFamily="2" charset="-122"/>
                      </a:endParaRPr>
                    </a:p>
                    <a:p>
                      <a:pPr algn="ctr">
                        <a:buNone/>
                      </a:pPr>
                      <a:r>
                        <a:rPr lang="en-US" sz="1200">
                          <a:solidFill>
                            <a:srgbClr val="000000"/>
                          </a:solidFill>
                          <a:latin typeface="宋体" panose="02010600030101010101" pitchFamily="2" charset="-122"/>
                        </a:rPr>
                        <a:t> [  673   153  3269   369]</a:t>
                      </a:r>
                      <a:endParaRPr lang="en-US" sz="1200">
                        <a:solidFill>
                          <a:srgbClr val="000000"/>
                        </a:solidFill>
                        <a:latin typeface="宋体" panose="02010600030101010101" pitchFamily="2" charset="-122"/>
                      </a:endParaRPr>
                    </a:p>
                    <a:p>
                      <a:pPr algn="ctr">
                        <a:buNone/>
                      </a:pPr>
                      <a:r>
                        <a:rPr lang="en-US" sz="1200">
                          <a:solidFill>
                            <a:srgbClr val="000000"/>
                          </a:solidFill>
                          <a:latin typeface="宋体" panose="02010600030101010101" pitchFamily="2" charset="-122"/>
                        </a:rPr>
                        <a:t> [   32    21   116 18180]]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0.8845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0.7580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0.9181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0.9853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0.8865</a:t>
                      </a:r>
                      <a:endParaRPr lang="en-US" altLang="en-US" sz="1200">
                        <a:solidFill>
                          <a:srgbClr val="000000"/>
                        </a:solidFill>
                        <a:latin typeface="宋体" panose="02010600030101010101" pitchFamily="2" charset="-122"/>
                      </a:endParaRPr>
                    </a:p>
                  </a:txBody>
                  <a:tcPr marL="12700" marR="12700" marT="12700" vert="horz" anchor="ctr"/>
                </a:tc>
              </a:tr>
            </a:tbl>
          </a:graphicData>
        </a:graphic>
      </p:graphicFrame>
      <p:sp>
        <p:nvSpPr>
          <p:cNvPr id="18" name="文本框 17"/>
          <p:cNvSpPr txBox="1"/>
          <p:nvPr/>
        </p:nvSpPr>
        <p:spPr>
          <a:xfrm>
            <a:off x="2930525" y="1036320"/>
            <a:ext cx="3825240" cy="275590"/>
          </a:xfrm>
          <a:prstGeom prst="rect">
            <a:avLst/>
          </a:prstGeom>
          <a:noFill/>
        </p:spPr>
        <p:txBody>
          <a:bodyPr wrap="none" rtlCol="0" anchor="t">
            <a:spAutoFit/>
          </a:bodyPr>
          <a:p>
            <a:r>
              <a:rPr lang="en-US" altLang="zh-CN" sz="1200">
                <a:effectLst>
                  <a:outerShdw blurRad="38100" dist="19050" dir="2700000" algn="tl" rotWithShape="0">
                    <a:schemeClr val="dk1">
                      <a:alpha val="40000"/>
                    </a:schemeClr>
                  </a:outerShdw>
                </a:effectLst>
                <a:sym typeface="+mn-ea"/>
              </a:rPr>
              <a:t>Table 8: Testing result based on </a:t>
            </a:r>
            <a:r>
              <a:rPr lang="en-US" altLang="zh-CN" sz="1200">
                <a:effectLst>
                  <a:outerShdw blurRad="38100" dist="19050" dir="2700000" algn="tl" rotWithShape="0">
                    <a:schemeClr val="dk1">
                      <a:alpha val="40000"/>
                    </a:schemeClr>
                  </a:outerShdw>
                </a:effectLst>
                <a:sym typeface="+mn-ea"/>
              </a:rPr>
              <a:t>5 fold cross validation</a:t>
            </a:r>
            <a:endParaRPr lang="zh-CN" altLang="en-US" sz="1200"/>
          </a:p>
        </p:txBody>
      </p:sp>
      <p:sp>
        <p:nvSpPr>
          <p:cNvPr id="2" name="文本框 1"/>
          <p:cNvSpPr txBox="1"/>
          <p:nvPr/>
        </p:nvSpPr>
        <p:spPr>
          <a:xfrm>
            <a:off x="0" y="0"/>
            <a:ext cx="4283710" cy="398780"/>
          </a:xfrm>
          <a:prstGeom prst="rect">
            <a:avLst/>
          </a:prstGeom>
          <a:noFill/>
        </p:spPr>
        <p:txBody>
          <a:bodyPr wrap="square" rtlCol="0">
            <a:spAutoFit/>
          </a:bodyPr>
          <a:p>
            <a:r>
              <a:rPr lang="en-US" altLang="zh-CN" sz="2000" b="1">
                <a:solidFill>
                  <a:schemeClr val="tx1"/>
                </a:solidFill>
                <a:effectLst>
                  <a:outerShdw blurRad="38100" dist="19050" dir="2700000" algn="tl" rotWithShape="0">
                    <a:schemeClr val="dk1">
                      <a:alpha val="40000"/>
                    </a:schemeClr>
                  </a:outerShdw>
                </a:effectLst>
              </a:rPr>
              <a:t>Improved Model Training Process</a:t>
            </a:r>
            <a:endParaRPr lang="en-US" altLang="zh-CN" sz="20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767080" y="1242060"/>
          <a:ext cx="7901940" cy="4277995"/>
        </p:xfrm>
        <a:graphic>
          <a:graphicData uri="http://schemas.openxmlformats.org/drawingml/2006/table">
            <a:tbl>
              <a:tblPr firstRow="1" bandRow="1">
                <a:tableStyleId>{5C22544A-7EE6-4342-B048-85BDC9FD1C3A}</a:tableStyleId>
              </a:tblPr>
              <a:tblGrid>
                <a:gridCol w="2033905"/>
                <a:gridCol w="1306830"/>
                <a:gridCol w="1004570"/>
                <a:gridCol w="977900"/>
                <a:gridCol w="1119505"/>
                <a:gridCol w="774065"/>
                <a:gridCol w="685165"/>
              </a:tblGrid>
              <a:tr h="413385">
                <a:tc>
                  <a:txBody>
                    <a:bodyPr/>
                    <a:p>
                      <a:pPr>
                        <a:buNone/>
                      </a:pPr>
                      <a:r>
                        <a:rPr lang="en-US" sz="1200" b="1">
                          <a:solidFill>
                            <a:schemeClr val="tx1"/>
                          </a:solidFill>
                          <a:latin typeface="宋体" panose="02010600030101010101" pitchFamily="2" charset="-122"/>
                        </a:rPr>
                        <a:t>Baseline Models</a:t>
                      </a:r>
                      <a:endParaRPr 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score</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agree</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disagree</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discuss</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unrelated</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FNC </a:t>
                      </a:r>
                      <a:endParaRPr lang="en-US" altLang="en-US" sz="1200" b="1">
                        <a:solidFill>
                          <a:schemeClr val="tx1"/>
                        </a:solidFill>
                        <a:latin typeface="宋体" panose="02010600030101010101" pitchFamily="2" charset="-122"/>
                      </a:endParaRPr>
                    </a:p>
                  </a:txBody>
                  <a:tcPr marL="12700" marR="12700" marT="12700" vert="horz" anchor="t"/>
                </a:tc>
              </a:tr>
              <a:tr h="291465">
                <a:tc>
                  <a:txBody>
                    <a:bodyPr/>
                    <a:p>
                      <a:pPr algn="l">
                        <a:buClrTx/>
                        <a:buSzTx/>
                        <a:buFontTx/>
                        <a:buNone/>
                      </a:pPr>
                      <a:r>
                        <a:rPr lang="en-US" sz="1200">
                          <a:solidFill>
                            <a:srgbClr val="000000"/>
                          </a:solidFill>
                          <a:latin typeface="宋体" panose="02010600030101010101" pitchFamily="2" charset="-122"/>
                        </a:rPr>
                        <a:t>TalosComb</a:t>
                      </a:r>
                      <a:endParaRPr lang="en-US" sz="1200">
                        <a:solidFill>
                          <a:srgbClr val="000000"/>
                        </a:solidFill>
                        <a:latin typeface="宋体" panose="02010600030101010101" pitchFamily="2" charset="-122"/>
                      </a:endParaRPr>
                    </a:p>
                  </a:txBody>
                  <a:tcPr marL="12700" marR="12700" marT="12700" vert="horz" anchor="t"/>
                </a:tc>
                <a:tc>
                  <a:txBody>
                    <a:bodyPr/>
                    <a:p>
                      <a:pPr algn="l">
                        <a:buClrTx/>
                        <a:buSzTx/>
                        <a:buFontTx/>
                        <a:buNone/>
                      </a:pPr>
                      <a:r>
                        <a:rPr lang="en-US" sz="1200" b="0">
                          <a:solidFill>
                            <a:schemeClr val="tx1"/>
                          </a:solidFill>
                          <a:latin typeface="宋体" panose="02010600030101010101" pitchFamily="2" charset="-122"/>
                        </a:rPr>
                        <a:t>58.2</a:t>
                      </a:r>
                      <a:endParaRPr lang="en-US" sz="1200" b="0">
                        <a:solidFill>
                          <a:schemeClr val="tx1"/>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53.9</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3.5</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76</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99.4</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82</a:t>
                      </a:r>
                      <a:endParaRPr lang="en-US" altLang="en-US" sz="1200">
                        <a:solidFill>
                          <a:srgbClr val="000000"/>
                        </a:solidFill>
                        <a:latin typeface="宋体" panose="02010600030101010101" pitchFamily="2" charset="-122"/>
                      </a:endParaRPr>
                    </a:p>
                  </a:txBody>
                  <a:tcPr marL="12700" marR="12700" marT="12700" vert="horz" anchor="t"/>
                </a:tc>
              </a:tr>
              <a:tr h="290830">
                <a:tc>
                  <a:txBody>
                    <a:bodyPr/>
                    <a:p>
                      <a:pPr>
                        <a:buNone/>
                      </a:pPr>
                      <a:r>
                        <a:rPr lang="en-US" sz="1200">
                          <a:solidFill>
                            <a:srgbClr val="000000"/>
                          </a:solidFill>
                          <a:latin typeface="宋体" panose="02010600030101010101" pitchFamily="2" charset="-122"/>
                        </a:rPr>
                        <a:t>UCLMR</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58.3</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47.9</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11.4</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74.7</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98.9</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81.7</a:t>
                      </a:r>
                      <a:endParaRPr lang="en-US" altLang="en-US" sz="1200">
                        <a:solidFill>
                          <a:srgbClr val="000000"/>
                        </a:solidFill>
                        <a:latin typeface="宋体" panose="02010600030101010101" pitchFamily="2" charset="-122"/>
                      </a:endParaRPr>
                    </a:p>
                  </a:txBody>
                  <a:tcPr marL="12700" marR="12700" marT="12700" vert="horz" anchor="t"/>
                </a:tc>
              </a:tr>
              <a:tr h="290195">
                <a:tc>
                  <a:txBody>
                    <a:bodyPr/>
                    <a:p>
                      <a:pPr algn="l">
                        <a:buClrTx/>
                        <a:buSzTx/>
                        <a:buFontTx/>
                        <a:buNone/>
                      </a:pPr>
                      <a:r>
                        <a:rPr lang="en-US" sz="1200">
                          <a:solidFill>
                            <a:srgbClr val="000000"/>
                          </a:solidFill>
                          <a:latin typeface="宋体" panose="02010600030101010101" pitchFamily="2" charset="-122"/>
                        </a:rPr>
                        <a:t>Athene</a:t>
                      </a:r>
                      <a:endParaRPr 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60.4</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48.7</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15.1</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78</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99.6</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82</a:t>
                      </a:r>
                      <a:endParaRPr lang="en-US" altLang="en-US" sz="1200">
                        <a:solidFill>
                          <a:srgbClr val="000000"/>
                        </a:solidFill>
                        <a:latin typeface="宋体" panose="02010600030101010101" pitchFamily="2" charset="-122"/>
                      </a:endParaRPr>
                    </a:p>
                  </a:txBody>
                  <a:tcPr marL="12700" marR="12700" marT="12700" vert="horz" anchor="t"/>
                </a:tc>
              </a:tr>
              <a:tr h="290830">
                <a:tc>
                  <a:txBody>
                    <a:bodyPr/>
                    <a:p>
                      <a:pPr>
                        <a:buNone/>
                      </a:pPr>
                      <a:r>
                        <a:rPr lang="en-US" sz="1200">
                          <a:solidFill>
                            <a:srgbClr val="000000"/>
                          </a:solidFill>
                          <a:latin typeface="宋体" panose="02010600030101010101" pitchFamily="2" charset="-122"/>
                        </a:rPr>
                        <a:t>stackLSTM</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60.9</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50.1</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18</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75.7</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99.5</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82.1</a:t>
                      </a:r>
                      <a:endParaRPr lang="en-US" altLang="en-US" sz="1200">
                        <a:solidFill>
                          <a:srgbClr val="000000"/>
                        </a:solidFill>
                        <a:latin typeface="宋体" panose="02010600030101010101" pitchFamily="2" charset="-122"/>
                      </a:endParaRPr>
                    </a:p>
                  </a:txBody>
                  <a:tcPr marL="12700" marR="12700" marT="12700" vert="horz" anchor="t"/>
                </a:tc>
              </a:tr>
              <a:tr h="290830">
                <a:tc>
                  <a:txBody>
                    <a:bodyPr/>
                    <a:p>
                      <a:pPr>
                        <a:buNone/>
                      </a:pPr>
                      <a:r>
                        <a:rPr lang="en-US" sz="1200">
                          <a:solidFill>
                            <a:srgbClr val="000000"/>
                          </a:solidFill>
                          <a:latin typeface="宋体" panose="02010600030101010101" pitchFamily="2" charset="-122"/>
                        </a:rPr>
                        <a:t>featMLP</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61.6</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50.3</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27.2</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72.43</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96.54</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78.59</a:t>
                      </a:r>
                      <a:endParaRPr lang="en-US" altLang="en-US" sz="1200">
                        <a:solidFill>
                          <a:srgbClr val="000000"/>
                        </a:solidFill>
                        <a:latin typeface="宋体" panose="02010600030101010101" pitchFamily="2" charset="-122"/>
                      </a:endParaRPr>
                    </a:p>
                  </a:txBody>
                  <a:tcPr marL="12700" marR="12700" marT="12700" vert="horz" anchor="t"/>
                </a:tc>
              </a:tr>
              <a:tr h="408305">
                <a:tc>
                  <a:txBody>
                    <a:bodyPr/>
                    <a:p>
                      <a:pPr>
                        <a:buNone/>
                      </a:pPr>
                      <a:r>
                        <a:rPr lang="en-US" altLang="en-US" sz="1200" b="1">
                          <a:solidFill>
                            <a:srgbClr val="000000"/>
                          </a:solidFill>
                          <a:latin typeface="宋体" panose="02010600030101010101" pitchFamily="2" charset="-122"/>
                        </a:rPr>
                        <a:t>Proposed Model</a:t>
                      </a:r>
                      <a:endParaRPr lang="en-US" altLang="en-US" sz="1200" b="1">
                        <a:solidFill>
                          <a:srgbClr val="000000"/>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score</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agree</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disagree</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 </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discuss</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unrelated</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FNC </a:t>
                      </a:r>
                      <a:endParaRPr lang="en-US" altLang="en-US" sz="1200" b="1">
                        <a:solidFill>
                          <a:schemeClr val="tx1"/>
                        </a:solidFill>
                        <a:latin typeface="宋体" panose="02010600030101010101" pitchFamily="2" charset="-122"/>
                      </a:endParaRPr>
                    </a:p>
                  </a:txBody>
                  <a:tcPr marL="12700" marR="12700" marT="12700" vert="horz" anchor="t"/>
                </a:tc>
              </a:tr>
              <a:tr h="419100">
                <a:tc>
                  <a:txBody>
                    <a:bodyPr/>
                    <a:p>
                      <a:pPr>
                        <a:buNone/>
                      </a:pPr>
                      <a:r>
                        <a:rPr lang="en-US" altLang="en-US" sz="1200" b="1">
                          <a:solidFill>
                            <a:srgbClr val="FF0000"/>
                          </a:solidFill>
                          <a:latin typeface="宋体" panose="02010600030101010101" pitchFamily="2" charset="-122"/>
                        </a:rPr>
                        <a:t>stackLSTM with attention</a:t>
                      </a:r>
                      <a:endParaRPr lang="en-US" altLang="en-US" sz="1200" b="1">
                        <a:solidFill>
                          <a:srgbClr val="FF0000"/>
                        </a:solidFill>
                        <a:latin typeface="宋体" panose="02010600030101010101" pitchFamily="2" charset="-122"/>
                      </a:endParaRPr>
                    </a:p>
                  </a:txBody>
                  <a:tcPr marL="12700" marR="12700" marT="12700" vert="horz" anchor="t"/>
                </a:tc>
                <a:tc>
                  <a:txBody>
                    <a:bodyPr/>
                    <a:p>
                      <a:pPr>
                        <a:buNone/>
                      </a:pPr>
                      <a:endParaRPr lang="en-US" sz="1200" b="1">
                        <a:solidFill>
                          <a:srgbClr val="FF0000"/>
                        </a:solidFill>
                        <a:latin typeface="宋体" panose="02010600030101010101" pitchFamily="2" charset="-122"/>
                        <a:sym typeface="+mn-ea"/>
                      </a:endParaRPr>
                    </a:p>
                    <a:p>
                      <a:pPr>
                        <a:buNone/>
                      </a:pPr>
                      <a:r>
                        <a:rPr lang="en-US" sz="1200" b="1">
                          <a:solidFill>
                            <a:srgbClr val="FF0000"/>
                          </a:solidFill>
                          <a:latin typeface="宋体" panose="02010600030101010101" pitchFamily="2" charset="-122"/>
                          <a:sym typeface="+mn-ea"/>
                        </a:rPr>
                        <a:t>62.51</a:t>
                      </a:r>
                      <a:endParaRPr lang="en-US" altLang="en-US" sz="1200" b="1">
                        <a:solidFill>
                          <a:srgbClr val="FF0000"/>
                        </a:solidFill>
                        <a:latin typeface="宋体" panose="02010600030101010101" pitchFamily="2" charset="-122"/>
                        <a:sym typeface="+mn-ea"/>
                      </a:endParaRPr>
                    </a:p>
                  </a:txBody>
                  <a:tcPr marL="12700" marR="12700" marT="12700" vert="horz" anchor="t"/>
                </a:tc>
                <a:tc>
                  <a:txBody>
                    <a:bodyPr/>
                    <a:p>
                      <a:pPr>
                        <a:buNone/>
                      </a:pPr>
                      <a:endParaRPr lang="en-US" sz="1200" b="1">
                        <a:solidFill>
                          <a:srgbClr val="FF0000"/>
                        </a:solidFill>
                        <a:latin typeface="宋体" panose="02010600030101010101" pitchFamily="2" charset="-122"/>
                      </a:endParaRPr>
                    </a:p>
                    <a:p>
                      <a:pPr>
                        <a:buNone/>
                      </a:pPr>
                      <a:r>
                        <a:rPr lang="en-US" sz="1200" b="1">
                          <a:solidFill>
                            <a:srgbClr val="FF0000"/>
                          </a:solidFill>
                          <a:latin typeface="宋体" panose="02010600030101010101" pitchFamily="2" charset="-122"/>
                        </a:rPr>
                        <a:t>52.33</a:t>
                      </a:r>
                      <a:endParaRPr lang="en-US" altLang="en-US" sz="1200" b="1">
                        <a:solidFill>
                          <a:srgbClr val="FF0000"/>
                        </a:solidFill>
                        <a:latin typeface="宋体" panose="02010600030101010101" pitchFamily="2" charset="-122"/>
                      </a:endParaRPr>
                    </a:p>
                  </a:txBody>
                  <a:tcPr marL="12700" marR="12700" marT="12700" vert="horz" anchor="ctr"/>
                </a:tc>
                <a:tc>
                  <a:txBody>
                    <a:bodyPr/>
                    <a:p>
                      <a:pPr>
                        <a:buNone/>
                      </a:pPr>
                      <a:endParaRPr lang="en-US" sz="1200" b="1">
                        <a:solidFill>
                          <a:srgbClr val="FF0000"/>
                        </a:solidFill>
                        <a:latin typeface="宋体" panose="02010600030101010101" pitchFamily="2" charset="-122"/>
                      </a:endParaRPr>
                    </a:p>
                    <a:p>
                      <a:pPr>
                        <a:buNone/>
                      </a:pPr>
                      <a:r>
                        <a:rPr lang="en-US" sz="1200" b="1">
                          <a:solidFill>
                            <a:srgbClr val="FF0000"/>
                          </a:solidFill>
                          <a:latin typeface="宋体" panose="02010600030101010101" pitchFamily="2" charset="-122"/>
                        </a:rPr>
                        <a:t>24.49</a:t>
                      </a:r>
                      <a:endParaRPr lang="en-US" altLang="en-US" sz="1200" b="1">
                        <a:solidFill>
                          <a:srgbClr val="FF0000"/>
                        </a:solidFill>
                        <a:latin typeface="宋体" panose="02010600030101010101" pitchFamily="2" charset="-122"/>
                      </a:endParaRPr>
                    </a:p>
                  </a:txBody>
                  <a:tcPr marL="12700" marR="12700" marT="12700" vert="horz" anchor="ctr"/>
                </a:tc>
                <a:tc>
                  <a:txBody>
                    <a:bodyPr/>
                    <a:p>
                      <a:pPr>
                        <a:buNone/>
                      </a:pPr>
                      <a:endParaRPr lang="en-US" sz="1200" b="1">
                        <a:solidFill>
                          <a:srgbClr val="FF0000"/>
                        </a:solidFill>
                        <a:latin typeface="宋体" panose="02010600030101010101" pitchFamily="2" charset="-122"/>
                      </a:endParaRPr>
                    </a:p>
                    <a:p>
                      <a:pPr>
                        <a:buNone/>
                      </a:pPr>
                      <a:r>
                        <a:rPr lang="en-US" sz="1200" b="1">
                          <a:solidFill>
                            <a:srgbClr val="FF0000"/>
                          </a:solidFill>
                          <a:latin typeface="宋体" panose="02010600030101010101" pitchFamily="2" charset="-122"/>
                        </a:rPr>
                        <a:t>75.44</a:t>
                      </a:r>
                      <a:endParaRPr lang="en-US" altLang="en-US" sz="1200" b="1">
                        <a:solidFill>
                          <a:srgbClr val="FF0000"/>
                        </a:solidFill>
                        <a:latin typeface="宋体" panose="02010600030101010101" pitchFamily="2" charset="-122"/>
                      </a:endParaRPr>
                    </a:p>
                  </a:txBody>
                  <a:tcPr marL="12700" marR="12700" marT="12700" vert="horz" anchor="ctr"/>
                </a:tc>
                <a:tc>
                  <a:txBody>
                    <a:bodyPr/>
                    <a:p>
                      <a:pPr>
                        <a:buNone/>
                      </a:pPr>
                      <a:endParaRPr lang="en-US" sz="1200" b="1">
                        <a:solidFill>
                          <a:srgbClr val="FF0000"/>
                        </a:solidFill>
                        <a:latin typeface="宋体" panose="02010600030101010101" pitchFamily="2" charset="-122"/>
                      </a:endParaRPr>
                    </a:p>
                    <a:p>
                      <a:pPr>
                        <a:buNone/>
                      </a:pPr>
                      <a:r>
                        <a:rPr lang="en-US" sz="1200" b="1">
                          <a:solidFill>
                            <a:srgbClr val="FF0000"/>
                          </a:solidFill>
                          <a:latin typeface="宋体" panose="02010600030101010101" pitchFamily="2" charset="-122"/>
                        </a:rPr>
                        <a:t>97.79</a:t>
                      </a:r>
                      <a:endParaRPr lang="en-US" altLang="en-US" sz="1200" b="1">
                        <a:solidFill>
                          <a:srgbClr val="FF0000"/>
                        </a:solidFill>
                        <a:latin typeface="宋体" panose="02010600030101010101" pitchFamily="2" charset="-122"/>
                      </a:endParaRPr>
                    </a:p>
                  </a:txBody>
                  <a:tcPr marL="12700" marR="12700" marT="12700" vert="horz" anchor="ctr"/>
                </a:tc>
                <a:tc>
                  <a:txBody>
                    <a:bodyPr/>
                    <a:p>
                      <a:pPr>
                        <a:buNone/>
                      </a:pPr>
                      <a:endParaRPr lang="en-US" sz="1200" b="1">
                        <a:solidFill>
                          <a:srgbClr val="FF0000"/>
                        </a:solidFill>
                        <a:latin typeface="宋体" panose="02010600030101010101" pitchFamily="2" charset="-122"/>
                        <a:sym typeface="+mn-ea"/>
                      </a:endParaRPr>
                    </a:p>
                    <a:p>
                      <a:pPr>
                        <a:buNone/>
                      </a:pPr>
                      <a:r>
                        <a:rPr lang="en-US" sz="1200" b="1">
                          <a:solidFill>
                            <a:srgbClr val="FF0000"/>
                          </a:solidFill>
                          <a:latin typeface="宋体" panose="02010600030101010101" pitchFamily="2" charset="-122"/>
                          <a:sym typeface="+mn-ea"/>
                        </a:rPr>
                        <a:t>80.97</a:t>
                      </a:r>
                      <a:endParaRPr lang="en-US" altLang="en-US" sz="1200" b="1">
                        <a:solidFill>
                          <a:srgbClr val="FF0000"/>
                        </a:solidFill>
                        <a:latin typeface="宋体" panose="02010600030101010101" pitchFamily="2" charset="-122"/>
                        <a:sym typeface="+mn-ea"/>
                      </a:endParaRPr>
                    </a:p>
                  </a:txBody>
                  <a:tcPr marL="12700" marR="12700" marT="12700" vert="horz" anchor="ctr"/>
                </a:tc>
              </a:tr>
              <a:tr h="419735">
                <a:tc>
                  <a:txBody>
                    <a:bodyPr/>
                    <a:p>
                      <a:pPr>
                        <a:buNone/>
                      </a:pPr>
                      <a:r>
                        <a:rPr lang="en-US" altLang="en-US" sz="1200" b="1">
                          <a:solidFill>
                            <a:srgbClr val="000000"/>
                          </a:solidFill>
                          <a:latin typeface="宋体" panose="02010600030101010101" pitchFamily="2" charset="-122"/>
                        </a:rPr>
                        <a:t>Superior Models</a:t>
                      </a:r>
                      <a:endParaRPr lang="en-US" altLang="en-US" sz="1200" b="1">
                        <a:solidFill>
                          <a:srgbClr val="000000"/>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score</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agree</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disagree</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discuss</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F1 </a:t>
                      </a:r>
                      <a:endParaRPr lang="en-US" sz="1200" b="1">
                        <a:solidFill>
                          <a:schemeClr val="tx1"/>
                        </a:solidFill>
                        <a:latin typeface="宋体" panose="02010600030101010101" pitchFamily="2" charset="-122"/>
                      </a:endParaRPr>
                    </a:p>
                    <a:p>
                      <a:pPr>
                        <a:buNone/>
                      </a:pPr>
                      <a:r>
                        <a:rPr lang="en-US" sz="1200" b="1">
                          <a:solidFill>
                            <a:schemeClr val="tx1"/>
                          </a:solidFill>
                          <a:latin typeface="宋体" panose="02010600030101010101" pitchFamily="2" charset="-122"/>
                        </a:rPr>
                        <a:t>unrelated</a:t>
                      </a:r>
                      <a:endParaRPr lang="en-US" altLang="en-US" sz="1200" b="1">
                        <a:solidFill>
                          <a:schemeClr val="tx1"/>
                        </a:solidFill>
                        <a:latin typeface="宋体" panose="02010600030101010101" pitchFamily="2" charset="-122"/>
                      </a:endParaRPr>
                    </a:p>
                  </a:txBody>
                  <a:tcPr marL="12700" marR="12700" marT="12700" vert="horz" anchor="t"/>
                </a:tc>
                <a:tc>
                  <a:txBody>
                    <a:bodyPr/>
                    <a:p>
                      <a:pPr>
                        <a:buNone/>
                      </a:pPr>
                      <a:r>
                        <a:rPr lang="en-US" sz="1200" b="1">
                          <a:solidFill>
                            <a:schemeClr val="tx1"/>
                          </a:solidFill>
                          <a:latin typeface="宋体" panose="02010600030101010101" pitchFamily="2" charset="-122"/>
                        </a:rPr>
                        <a:t>FNC </a:t>
                      </a:r>
                      <a:endParaRPr lang="en-US" altLang="en-US" sz="1200" b="1">
                        <a:solidFill>
                          <a:schemeClr val="tx1"/>
                        </a:solidFill>
                        <a:latin typeface="宋体" panose="02010600030101010101" pitchFamily="2" charset="-122"/>
                      </a:endParaRPr>
                    </a:p>
                  </a:txBody>
                  <a:tcPr marL="12700" marR="12700" marT="12700" vert="horz" anchor="t"/>
                </a:tc>
              </a:tr>
              <a:tr h="290830">
                <a:tc>
                  <a:txBody>
                    <a:bodyPr/>
                    <a:p>
                      <a:pPr>
                        <a:buNone/>
                      </a:pPr>
                      <a:r>
                        <a:rPr lang="en-US" sz="1200">
                          <a:solidFill>
                            <a:srgbClr val="000000"/>
                          </a:solidFill>
                          <a:latin typeface="宋体" panose="02010600030101010101" pitchFamily="2" charset="-122"/>
                        </a:rPr>
                        <a:t>BERT</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b="0">
                          <a:solidFill>
                            <a:schemeClr val="tx1"/>
                          </a:solidFill>
                          <a:latin typeface="宋体" panose="02010600030101010101" pitchFamily="2" charset="-122"/>
                        </a:rPr>
                        <a:t>72.82</a:t>
                      </a:r>
                      <a:endParaRPr lang="en-US" altLang="en-US" sz="1200" b="0">
                        <a:solidFill>
                          <a:schemeClr val="tx1"/>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64.7</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47.84</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80.07</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98.68</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86.16</a:t>
                      </a:r>
                      <a:endParaRPr lang="en-US" altLang="en-US" sz="1200">
                        <a:solidFill>
                          <a:srgbClr val="000000"/>
                        </a:solidFill>
                        <a:latin typeface="宋体" panose="02010600030101010101" pitchFamily="2" charset="-122"/>
                      </a:endParaRPr>
                    </a:p>
                  </a:txBody>
                  <a:tcPr marL="12700" marR="12700" marT="12700" vert="horz" anchor="t"/>
                </a:tc>
              </a:tr>
              <a:tr h="290830">
                <a:tc>
                  <a:txBody>
                    <a:bodyPr/>
                    <a:p>
                      <a:pPr>
                        <a:buNone/>
                      </a:pPr>
                      <a:r>
                        <a:rPr lang="en-US" sz="1200">
                          <a:solidFill>
                            <a:srgbClr val="000000"/>
                          </a:solidFill>
                          <a:latin typeface="宋体" panose="02010600030101010101" pitchFamily="2" charset="-122"/>
                        </a:rPr>
                        <a:t>XLNet</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76.06</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68.61</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54.85</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82.1</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98.65</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87.9</a:t>
                      </a:r>
                      <a:endParaRPr lang="en-US" altLang="en-US" sz="1200">
                        <a:solidFill>
                          <a:srgbClr val="000000"/>
                        </a:solidFill>
                        <a:latin typeface="宋体" panose="02010600030101010101" pitchFamily="2" charset="-122"/>
                      </a:endParaRPr>
                    </a:p>
                  </a:txBody>
                  <a:tcPr marL="12700" marR="12700" marT="12700" vert="horz" anchor="t"/>
                </a:tc>
              </a:tr>
              <a:tr h="290830">
                <a:tc>
                  <a:txBody>
                    <a:bodyPr/>
                    <a:p>
                      <a:pPr>
                        <a:buNone/>
                      </a:pPr>
                      <a:r>
                        <a:rPr lang="en-US" sz="1200">
                          <a:solidFill>
                            <a:srgbClr val="000000"/>
                          </a:solidFill>
                          <a:latin typeface="宋体" panose="02010600030101010101" pitchFamily="2" charset="-122"/>
                        </a:rPr>
                        <a:t>RoBERTa</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b="0">
                          <a:solidFill>
                            <a:schemeClr val="tx1"/>
                          </a:solidFill>
                          <a:latin typeface="宋体" panose="02010600030101010101" pitchFamily="2" charset="-122"/>
                        </a:rPr>
                        <a:t>78.12</a:t>
                      </a:r>
                      <a:endParaRPr lang="en-US" altLang="en-US" sz="1200" b="0">
                        <a:solidFill>
                          <a:schemeClr val="tx1"/>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70.71</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58.06</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84.57</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99.16</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89.17</a:t>
                      </a:r>
                      <a:endParaRPr lang="en-US" altLang="en-US" sz="1200">
                        <a:solidFill>
                          <a:srgbClr val="000000"/>
                        </a:solidFill>
                        <a:latin typeface="宋体" panose="02010600030101010101" pitchFamily="2" charset="-122"/>
                      </a:endParaRPr>
                    </a:p>
                  </a:txBody>
                  <a:tcPr marL="12700" marR="12700" marT="12700" vert="horz" anchor="t"/>
                </a:tc>
              </a:tr>
              <a:tr h="290830">
                <a:tc>
                  <a:txBody>
                    <a:bodyPr/>
                    <a:p>
                      <a:pPr>
                        <a:buNone/>
                      </a:pPr>
                      <a:r>
                        <a:rPr lang="en-US" sz="1200">
                          <a:solidFill>
                            <a:srgbClr val="000000"/>
                          </a:solidFill>
                          <a:latin typeface="宋体" panose="02010600030101010101" pitchFamily="2" charset="-122"/>
                        </a:rPr>
                        <a:t>CNN-LSTM + PCA</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97.8</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86</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76</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88</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99</a:t>
                      </a:r>
                      <a:endParaRPr lang="en-US" altLang="en-US" sz="1200">
                        <a:solidFill>
                          <a:srgbClr val="000000"/>
                        </a:solidFill>
                        <a:latin typeface="宋体" panose="02010600030101010101" pitchFamily="2" charset="-122"/>
                      </a:endParaRPr>
                    </a:p>
                  </a:txBody>
                  <a:tcPr marL="12700" marR="12700" marT="12700" vert="horz" anchor="t"/>
                </a:tc>
                <a:tc>
                  <a:txBody>
                    <a:bodyPr/>
                    <a:p>
                      <a:pPr>
                        <a:buNone/>
                      </a:pPr>
                      <a:r>
                        <a:rPr lang="en-US" sz="1200">
                          <a:solidFill>
                            <a:srgbClr val="000000"/>
                          </a:solidFill>
                          <a:latin typeface="宋体" panose="02010600030101010101" pitchFamily="2" charset="-122"/>
                        </a:rPr>
                        <a:t>----</a:t>
                      </a:r>
                      <a:endParaRPr lang="en-US" altLang="en-US" sz="1200">
                        <a:solidFill>
                          <a:srgbClr val="000000"/>
                        </a:solidFill>
                        <a:latin typeface="宋体" panose="02010600030101010101" pitchFamily="2" charset="-122"/>
                      </a:endParaRPr>
                    </a:p>
                  </a:txBody>
                  <a:tcPr marL="12700" marR="12700" marT="12700" vert="horz" anchor="t"/>
                </a:tc>
              </a:tr>
            </a:tbl>
          </a:graphicData>
        </a:graphic>
      </p:graphicFrame>
      <p:sp>
        <p:nvSpPr>
          <p:cNvPr id="10" name="文本框 9"/>
          <p:cNvSpPr txBox="1"/>
          <p:nvPr/>
        </p:nvSpPr>
        <p:spPr>
          <a:xfrm>
            <a:off x="1642745" y="966470"/>
            <a:ext cx="5443855" cy="275590"/>
          </a:xfrm>
          <a:prstGeom prst="rect">
            <a:avLst/>
          </a:prstGeom>
          <a:noFill/>
        </p:spPr>
        <p:txBody>
          <a:bodyPr wrap="square" rtlCol="0">
            <a:spAutoFit/>
          </a:bodyPr>
          <a:p>
            <a:r>
              <a:rPr lang="en-US" altLang="zh-CN" sz="1200"/>
              <a:t>Table 10:  The evaluation metrics compared with state of art baseline model</a:t>
            </a:r>
            <a:endParaRPr lang="en-US" altLang="zh-CN" sz="1200"/>
          </a:p>
        </p:txBody>
      </p:sp>
      <p:sp>
        <p:nvSpPr>
          <p:cNvPr id="2" name="文本框 1"/>
          <p:cNvSpPr txBox="1"/>
          <p:nvPr/>
        </p:nvSpPr>
        <p:spPr>
          <a:xfrm>
            <a:off x="0" y="0"/>
            <a:ext cx="6285865" cy="398780"/>
          </a:xfrm>
          <a:prstGeom prst="rect">
            <a:avLst/>
          </a:prstGeom>
          <a:noFill/>
        </p:spPr>
        <p:txBody>
          <a:bodyPr wrap="square" rtlCol="0">
            <a:spAutoFit/>
          </a:bodyPr>
          <a:p>
            <a:r>
              <a:rPr lang="en-US" altLang="zh-CN" sz="2000" b="1"/>
              <a:t>Improved Model Evaluation Process</a:t>
            </a:r>
            <a:endParaRPr lang="en-US" altLang="zh-CN"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 name="表格 21"/>
          <p:cNvGraphicFramePr/>
          <p:nvPr>
            <p:custDataLst>
              <p:tags r:id="rId1"/>
            </p:custDataLst>
          </p:nvPr>
        </p:nvGraphicFramePr>
        <p:xfrm>
          <a:off x="313055" y="1271905"/>
          <a:ext cx="8591550" cy="2545080"/>
        </p:xfrm>
        <a:graphic>
          <a:graphicData uri="http://schemas.openxmlformats.org/drawingml/2006/table">
            <a:tbl>
              <a:tblPr firstRow="1" bandRow="1">
                <a:tableStyleId>{5C22544A-7EE6-4342-B048-85BDC9FD1C3A}</a:tableStyleId>
              </a:tblPr>
              <a:tblGrid>
                <a:gridCol w="542290"/>
                <a:gridCol w="846455"/>
                <a:gridCol w="832485"/>
                <a:gridCol w="1042670"/>
                <a:gridCol w="1040130"/>
                <a:gridCol w="1516380"/>
                <a:gridCol w="850900"/>
                <a:gridCol w="1032510"/>
                <a:gridCol w="887730"/>
              </a:tblGrid>
              <a:tr h="424180">
                <a:tc>
                  <a:txBody>
                    <a:bodyPr/>
                    <a:p>
                      <a:pPr>
                        <a:buNone/>
                      </a:pPr>
                      <a:r>
                        <a:rPr lang="en-US" altLang="en-US" sz="1200">
                          <a:solidFill>
                            <a:srgbClr val="000000"/>
                          </a:solidFill>
                          <a:latin typeface="宋体" panose="02010600030101010101" pitchFamily="2" charset="-122"/>
                        </a:rPr>
                        <a:t>Model</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Accuracy</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Agree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Disagree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Macro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Confusion matrix</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Agree AUC</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Disagree AUC</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Macro AUC</a:t>
                      </a:r>
                      <a:endParaRPr lang="en-US" altLang="en-US" sz="1200">
                        <a:solidFill>
                          <a:srgbClr val="000000"/>
                        </a:solidFill>
                        <a:latin typeface="宋体" panose="02010600030101010101" pitchFamily="2" charset="-122"/>
                      </a:endParaRPr>
                    </a:p>
                  </a:txBody>
                  <a:tcPr marL="12700" marR="12700" marT="12700" vert="horz" anchor="ctr"/>
                </a:tc>
              </a:tr>
              <a:tr h="424180">
                <a:tc>
                  <a:txBody>
                    <a:bodyPr/>
                    <a:p>
                      <a:pPr>
                        <a:buNone/>
                      </a:pPr>
                      <a:r>
                        <a:rPr lang="en-US" altLang="en-US" sz="1200">
                          <a:solidFill>
                            <a:srgbClr val="000000"/>
                          </a:solidFill>
                          <a:latin typeface="宋体" panose="02010600030101010101" pitchFamily="2" charset="-122"/>
                        </a:rPr>
                        <a:t>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0.6911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0.7996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0.3269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0.5633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[[1602  301]</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[ 502  195]]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0.6500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0.6496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0.6503</a:t>
                      </a:r>
                      <a:endParaRPr lang="en-US" altLang="en-US" sz="1200">
                        <a:solidFill>
                          <a:srgbClr val="000000"/>
                        </a:solidFill>
                        <a:latin typeface="宋体" panose="02010600030101010101" pitchFamily="2" charset="-122"/>
                      </a:endParaRPr>
                    </a:p>
                  </a:txBody>
                  <a:tcPr marL="12700" marR="12700" marT="12700" vert="horz" anchor="ctr"/>
                </a:tc>
              </a:tr>
              <a:tr h="424180">
                <a:tc>
                  <a:txBody>
                    <a:bodyPr/>
                    <a:p>
                      <a:pPr>
                        <a:buNone/>
                      </a:pPr>
                      <a:r>
                        <a:rPr lang="en-US" altLang="en-US" sz="1200">
                          <a:solidFill>
                            <a:srgbClr val="000000"/>
                          </a:solidFill>
                          <a:latin typeface="宋体" panose="02010600030101010101" pitchFamily="2" charset="-122"/>
                        </a:rPr>
                        <a:t>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0.685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0.7961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0.3077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0.5519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[[1599  304]</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[ 515  182]]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0.6140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0.6195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0.6173</a:t>
                      </a:r>
                      <a:endParaRPr lang="en-US" altLang="en-US" sz="1200">
                        <a:solidFill>
                          <a:srgbClr val="000000"/>
                        </a:solidFill>
                        <a:latin typeface="宋体" panose="02010600030101010101" pitchFamily="2" charset="-122"/>
                      </a:endParaRPr>
                    </a:p>
                  </a:txBody>
                  <a:tcPr marL="12700" marR="12700" marT="12700" vert="horz" anchor="ctr"/>
                </a:tc>
              </a:tr>
              <a:tr h="424180">
                <a:tc>
                  <a:txBody>
                    <a:bodyPr/>
                    <a:p>
                      <a:pPr>
                        <a:buNone/>
                      </a:pPr>
                      <a:r>
                        <a:rPr lang="en-US" altLang="en-US" sz="1200">
                          <a:solidFill>
                            <a:srgbClr val="000000"/>
                          </a:solidFill>
                          <a:latin typeface="宋体" panose="02010600030101010101" pitchFamily="2" charset="-122"/>
                        </a:rPr>
                        <a:t>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0.6658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0.7756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0.3451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0.5604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[[1502  401]</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[ 468  229]]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0.6092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0.6126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0.6114</a:t>
                      </a:r>
                      <a:endParaRPr lang="en-US" altLang="en-US" sz="1200">
                        <a:solidFill>
                          <a:srgbClr val="000000"/>
                        </a:solidFill>
                        <a:latin typeface="宋体" panose="02010600030101010101" pitchFamily="2" charset="-122"/>
                      </a:endParaRPr>
                    </a:p>
                  </a:txBody>
                  <a:tcPr marL="12700" marR="12700" marT="12700" vert="horz" anchor="ctr"/>
                </a:tc>
              </a:tr>
              <a:tr h="424180">
                <a:tc>
                  <a:txBody>
                    <a:bodyPr/>
                    <a:p>
                      <a:pPr>
                        <a:buNone/>
                      </a:pPr>
                      <a:r>
                        <a:rPr lang="en-US" altLang="en-US" sz="1200">
                          <a:solidFill>
                            <a:srgbClr val="000000"/>
                          </a:solidFill>
                          <a:latin typeface="宋体" panose="02010600030101010101" pitchFamily="2" charset="-122"/>
                        </a:rPr>
                        <a:t>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0.6758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0.7891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0.2993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0.5442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[[1577  326]</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[ 517  180]]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0.5985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0.6003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0.5999</a:t>
                      </a:r>
                      <a:endParaRPr lang="en-US" altLang="en-US" sz="1200">
                        <a:solidFill>
                          <a:srgbClr val="000000"/>
                        </a:solidFill>
                        <a:latin typeface="宋体" panose="02010600030101010101" pitchFamily="2" charset="-122"/>
                      </a:endParaRPr>
                    </a:p>
                  </a:txBody>
                  <a:tcPr marL="12700" marR="12700" marT="12700" vert="horz" anchor="ctr"/>
                </a:tc>
              </a:tr>
              <a:tr h="424180">
                <a:tc>
                  <a:txBody>
                    <a:bodyPr/>
                    <a:p>
                      <a:pPr>
                        <a:buNone/>
                      </a:pPr>
                      <a:r>
                        <a:rPr lang="en-US" altLang="en-US" sz="1200">
                          <a:solidFill>
                            <a:srgbClr val="000000"/>
                          </a:solidFill>
                          <a:latin typeface="宋体" panose="02010600030101010101" pitchFamily="2" charset="-122"/>
                        </a:rPr>
                        <a:t>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0.6862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0.7976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0.3014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0.5495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[[1608  295]</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[ 521  176]]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0.5938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0.5936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0.5942</a:t>
                      </a:r>
                      <a:endParaRPr lang="en-US" altLang="en-US" sz="1200">
                        <a:solidFill>
                          <a:srgbClr val="000000"/>
                        </a:solidFill>
                        <a:latin typeface="宋体" panose="02010600030101010101" pitchFamily="2" charset="-122"/>
                      </a:endParaRPr>
                    </a:p>
                  </a:txBody>
                  <a:tcPr marL="12700" marR="12700" marT="12700" vert="horz" anchor="ctr"/>
                </a:tc>
              </a:tr>
            </a:tbl>
          </a:graphicData>
        </a:graphic>
      </p:graphicFrame>
      <p:graphicFrame>
        <p:nvGraphicFramePr>
          <p:cNvPr id="8" name="表格 7"/>
          <p:cNvGraphicFramePr/>
          <p:nvPr>
            <p:custDataLst>
              <p:tags r:id="rId2"/>
            </p:custDataLst>
          </p:nvPr>
        </p:nvGraphicFramePr>
        <p:xfrm>
          <a:off x="1616075" y="4958080"/>
          <a:ext cx="4987925" cy="817880"/>
        </p:xfrm>
        <a:graphic>
          <a:graphicData uri="http://schemas.openxmlformats.org/drawingml/2006/table">
            <a:tbl>
              <a:tblPr firstRow="1" bandRow="1">
                <a:tableStyleId>{5C22544A-7EE6-4342-B048-85BDC9FD1C3A}</a:tableStyleId>
              </a:tblPr>
              <a:tblGrid>
                <a:gridCol w="745490"/>
                <a:gridCol w="732790"/>
                <a:gridCol w="802640"/>
                <a:gridCol w="1078865"/>
                <a:gridCol w="1628140"/>
              </a:tblGrid>
              <a:tr h="408940">
                <a:tc>
                  <a:txBody>
                    <a:bodyPr/>
                    <a:p>
                      <a:pPr>
                        <a:buNone/>
                      </a:pPr>
                      <a:r>
                        <a:rPr lang="en-US" sz="1100">
                          <a:solidFill>
                            <a:srgbClr val="000000"/>
                          </a:solidFill>
                          <a:latin typeface="宋体" panose="02010600030101010101" pitchFamily="2" charset="-122"/>
                        </a:rPr>
                        <a:t>Accuracy</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Agree F1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Disagree F1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Macro F1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Confusion matrix</a:t>
                      </a:r>
                      <a:endParaRPr lang="en-US" altLang="en-US" sz="1100">
                        <a:solidFill>
                          <a:srgbClr val="000000"/>
                        </a:solidFill>
                        <a:latin typeface="宋体" panose="02010600030101010101" pitchFamily="2" charset="-122"/>
                      </a:endParaRPr>
                    </a:p>
                  </a:txBody>
                  <a:tcPr marL="12700" marR="12700" marT="12700" vert="horz" anchor="ctr"/>
                </a:tc>
              </a:tr>
              <a:tr h="408940">
                <a:tc>
                  <a:txBody>
                    <a:bodyPr/>
                    <a:p>
                      <a:pPr>
                        <a:buNone/>
                      </a:pPr>
                      <a:r>
                        <a:rPr lang="en-US" sz="1100">
                          <a:solidFill>
                            <a:srgbClr val="000000"/>
                          </a:solidFill>
                          <a:latin typeface="宋体" panose="02010600030101010101" pitchFamily="2" charset="-122"/>
                        </a:rPr>
                        <a:t>0.6912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0.8015</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0.3048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0.5531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[[1621  282]</a:t>
                      </a:r>
                      <a:endParaRPr lang="en-US" sz="1100">
                        <a:solidFill>
                          <a:srgbClr val="000000"/>
                        </a:solidFill>
                        <a:latin typeface="宋体" panose="02010600030101010101" pitchFamily="2" charset="-122"/>
                      </a:endParaRPr>
                    </a:p>
                    <a:p>
                      <a:pPr>
                        <a:buNone/>
                      </a:pPr>
                      <a:r>
                        <a:rPr lang="en-US" sz="1100">
                          <a:solidFill>
                            <a:srgbClr val="000000"/>
                          </a:solidFill>
                          <a:latin typeface="宋体" panose="02010600030101010101" pitchFamily="2" charset="-122"/>
                        </a:rPr>
                        <a:t> [ 521  176]]</a:t>
                      </a:r>
                      <a:endParaRPr lang="en-US" altLang="en-US" sz="1100">
                        <a:solidFill>
                          <a:srgbClr val="000000"/>
                        </a:solidFill>
                        <a:latin typeface="宋体" panose="02010600030101010101" pitchFamily="2" charset="-122"/>
                      </a:endParaRPr>
                    </a:p>
                  </a:txBody>
                  <a:tcPr marL="12700" marR="12700" marT="12700" vert="horz" anchor="ctr"/>
                </a:tc>
              </a:tr>
            </a:tbl>
          </a:graphicData>
        </a:graphic>
      </p:graphicFrame>
      <p:sp>
        <p:nvSpPr>
          <p:cNvPr id="2" name="文本框 1"/>
          <p:cNvSpPr txBox="1"/>
          <p:nvPr/>
        </p:nvSpPr>
        <p:spPr>
          <a:xfrm>
            <a:off x="0" y="0"/>
            <a:ext cx="8061960" cy="398780"/>
          </a:xfrm>
          <a:prstGeom prst="rect">
            <a:avLst/>
          </a:prstGeom>
          <a:noFill/>
        </p:spPr>
        <p:txBody>
          <a:bodyPr wrap="square" rtlCol="0">
            <a:spAutoFit/>
          </a:bodyPr>
          <a:p>
            <a:r>
              <a:rPr lang="en-US" altLang="zh-CN" sz="2000" b="1"/>
              <a:t>Attention StackLSTM Evaluation On Partial FNC Dataset</a:t>
            </a:r>
            <a:endParaRPr lang="en-US" altLang="zh-CN" sz="2000" b="1"/>
          </a:p>
        </p:txBody>
      </p:sp>
      <p:sp>
        <p:nvSpPr>
          <p:cNvPr id="3" name="文本框 2"/>
          <p:cNvSpPr txBox="1"/>
          <p:nvPr/>
        </p:nvSpPr>
        <p:spPr>
          <a:xfrm>
            <a:off x="676275" y="986155"/>
            <a:ext cx="8303895" cy="275590"/>
          </a:xfrm>
          <a:prstGeom prst="rect">
            <a:avLst/>
          </a:prstGeom>
          <a:noFill/>
        </p:spPr>
        <p:txBody>
          <a:bodyPr wrap="square" rtlCol="0">
            <a:spAutoFit/>
          </a:bodyPr>
          <a:p>
            <a:r>
              <a:rPr lang="en-US" altLang="zh-CN" sz="1200"/>
              <a:t>Table 11: the evaluation metrics on test sets for 5  attention stacklstm models obtained through 5 fold cross-validation</a:t>
            </a:r>
            <a:endParaRPr lang="en-US" altLang="zh-CN" sz="1200"/>
          </a:p>
        </p:txBody>
      </p:sp>
      <p:sp>
        <p:nvSpPr>
          <p:cNvPr id="4" name="文本框 3"/>
          <p:cNvSpPr txBox="1"/>
          <p:nvPr/>
        </p:nvSpPr>
        <p:spPr>
          <a:xfrm>
            <a:off x="127635" y="4508500"/>
            <a:ext cx="7842885" cy="460375"/>
          </a:xfrm>
          <a:prstGeom prst="rect">
            <a:avLst/>
          </a:prstGeom>
          <a:noFill/>
        </p:spPr>
        <p:txBody>
          <a:bodyPr wrap="square" rtlCol="0">
            <a:spAutoFit/>
          </a:bodyPr>
          <a:p>
            <a:pPr algn="ctr"/>
            <a:r>
              <a:rPr lang="en-US" altLang="zh-CN" sz="1200"/>
              <a:t>Table 12: the evaluation metric on test sets after applying designed voting scheme </a:t>
            </a:r>
            <a:endParaRPr lang="en-US" altLang="zh-CN" sz="1200"/>
          </a:p>
          <a:p>
            <a:pPr algn="ctr"/>
            <a:r>
              <a:rPr lang="en-US" altLang="zh-CN" sz="1200"/>
              <a:t>for 5  attention stacklstm models obtained through 5 cross-validation</a:t>
            </a:r>
            <a:endParaRPr lang="en-US" altLang="zh-CN"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表格 7"/>
          <p:cNvGraphicFramePr/>
          <p:nvPr>
            <p:custDataLst>
              <p:tags r:id="rId1"/>
            </p:custDataLst>
          </p:nvPr>
        </p:nvGraphicFramePr>
        <p:xfrm>
          <a:off x="1675765" y="4919980"/>
          <a:ext cx="5914390" cy="801370"/>
        </p:xfrm>
        <a:graphic>
          <a:graphicData uri="http://schemas.openxmlformats.org/drawingml/2006/table">
            <a:tbl>
              <a:tblPr firstRow="1" bandRow="1">
                <a:tableStyleId>{5C22544A-7EE6-4342-B048-85BDC9FD1C3A}</a:tableStyleId>
              </a:tblPr>
              <a:tblGrid>
                <a:gridCol w="1172210"/>
                <a:gridCol w="1057275"/>
                <a:gridCol w="1205161"/>
                <a:gridCol w="1026795"/>
                <a:gridCol w="1452718"/>
              </a:tblGrid>
              <a:tr h="400685">
                <a:tc>
                  <a:txBody>
                    <a:bodyPr/>
                    <a:p>
                      <a:pPr algn="l">
                        <a:buClrTx/>
                        <a:buSzTx/>
                        <a:buFontTx/>
                        <a:buNone/>
                      </a:pPr>
                      <a:r>
                        <a:rPr lang="en-US" sz="1100">
                          <a:solidFill>
                            <a:srgbClr val="000000"/>
                          </a:solidFill>
                          <a:latin typeface="宋体" panose="02010600030101010101" pitchFamily="2" charset="-122"/>
                        </a:rPr>
                        <a:t>Accuracy</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Agree F1</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Disagree F1</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Macro F1</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Confusion matrix</a:t>
                      </a:r>
                      <a:endParaRPr lang="en-US" sz="1100">
                        <a:solidFill>
                          <a:srgbClr val="000000"/>
                        </a:solidFill>
                        <a:latin typeface="宋体" panose="02010600030101010101" pitchFamily="2" charset="-122"/>
                      </a:endParaRPr>
                    </a:p>
                  </a:txBody>
                  <a:tcPr marL="12700" marR="12700" marT="12700" vert="horz" anchor="ctr"/>
                </a:tc>
              </a:tr>
              <a:tr h="400685">
                <a:tc>
                  <a:txBody>
                    <a:bodyPr/>
                    <a:p>
                      <a:pPr algn="l">
                        <a:buClrTx/>
                        <a:buSzTx/>
                        <a:buFontTx/>
                        <a:buNone/>
                      </a:pPr>
                      <a:r>
                        <a:rPr lang="en-US" sz="1100">
                          <a:solidFill>
                            <a:srgbClr val="000000"/>
                          </a:solidFill>
                          <a:latin typeface="宋体" panose="02010600030101010101" pitchFamily="2" charset="-122"/>
                        </a:rPr>
                        <a:t>0.7004</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0.8106</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0.2833</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0.5470</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[[1667  236]</a:t>
                      </a:r>
                      <a:endParaRPr lang="en-US" sz="1100">
                        <a:solidFill>
                          <a:srgbClr val="000000"/>
                        </a:solidFill>
                        <a:latin typeface="宋体" panose="02010600030101010101" pitchFamily="2" charset="-122"/>
                      </a:endParaRPr>
                    </a:p>
                    <a:p>
                      <a:pPr algn="l">
                        <a:buClrTx/>
                        <a:buSzTx/>
                        <a:buFontTx/>
                        <a:buNone/>
                      </a:pPr>
                      <a:r>
                        <a:rPr lang="en-US" sz="1100">
                          <a:solidFill>
                            <a:srgbClr val="000000"/>
                          </a:solidFill>
                          <a:latin typeface="宋体" panose="02010600030101010101" pitchFamily="2" charset="-122"/>
                        </a:rPr>
                        <a:t> [ 543  154]]</a:t>
                      </a:r>
                      <a:endParaRPr lang="en-US" sz="1100">
                        <a:solidFill>
                          <a:srgbClr val="000000"/>
                        </a:solidFill>
                        <a:latin typeface="宋体" panose="02010600030101010101" pitchFamily="2" charset="-122"/>
                      </a:endParaRPr>
                    </a:p>
                  </a:txBody>
                  <a:tcPr marL="12700" marR="12700" marT="12700" vert="horz" anchor="ctr"/>
                </a:tc>
              </a:tr>
            </a:tbl>
          </a:graphicData>
        </a:graphic>
      </p:graphicFrame>
      <p:sp>
        <p:nvSpPr>
          <p:cNvPr id="2" name="文本框 1"/>
          <p:cNvSpPr txBox="1"/>
          <p:nvPr/>
        </p:nvSpPr>
        <p:spPr>
          <a:xfrm>
            <a:off x="0" y="0"/>
            <a:ext cx="7446645" cy="398780"/>
          </a:xfrm>
          <a:prstGeom prst="rect">
            <a:avLst/>
          </a:prstGeom>
          <a:noFill/>
        </p:spPr>
        <p:txBody>
          <a:bodyPr wrap="square" rtlCol="0">
            <a:spAutoFit/>
          </a:bodyPr>
          <a:p>
            <a:r>
              <a:rPr lang="en-US" altLang="zh-CN" sz="2000" b="1"/>
              <a:t>Attention LSTM Evaluation ON Partial FNC Dataset</a:t>
            </a:r>
            <a:endParaRPr lang="en-US" altLang="zh-CN" sz="2000" b="1"/>
          </a:p>
        </p:txBody>
      </p:sp>
      <p:graphicFrame>
        <p:nvGraphicFramePr>
          <p:cNvPr id="10" name="表格 9"/>
          <p:cNvGraphicFramePr/>
          <p:nvPr>
            <p:custDataLst>
              <p:tags r:id="rId2"/>
            </p:custDataLst>
          </p:nvPr>
        </p:nvGraphicFramePr>
        <p:xfrm>
          <a:off x="918210" y="1217930"/>
          <a:ext cx="7340600" cy="2103120"/>
        </p:xfrm>
        <a:graphic>
          <a:graphicData uri="http://schemas.openxmlformats.org/drawingml/2006/table">
            <a:tbl>
              <a:tblPr firstRow="1" bandRow="1">
                <a:tableStyleId>{5C22544A-7EE6-4342-B048-85BDC9FD1C3A}</a:tableStyleId>
              </a:tblPr>
              <a:tblGrid>
                <a:gridCol w="492125"/>
                <a:gridCol w="870585"/>
                <a:gridCol w="1084157"/>
                <a:gridCol w="815622"/>
                <a:gridCol w="815622"/>
                <a:gridCol w="1154430"/>
                <a:gridCol w="714657"/>
                <a:gridCol w="739423"/>
                <a:gridCol w="653979"/>
              </a:tblGrid>
              <a:tr h="350520">
                <a:tc>
                  <a:txBody>
                    <a:bodyPr/>
                    <a:p>
                      <a:pPr algn="l">
                        <a:buClrTx/>
                        <a:buSzTx/>
                        <a:buFontTx/>
                        <a:buNone/>
                      </a:pPr>
                      <a:r>
                        <a:rPr lang="en-US" altLang="en-US" sz="1200">
                          <a:solidFill>
                            <a:srgbClr val="000000"/>
                          </a:solidFill>
                          <a:latin typeface="宋体" panose="02010600030101010101" pitchFamily="2" charset="-122"/>
                        </a:rPr>
                        <a:t>Model</a:t>
                      </a:r>
                      <a:endParaRPr lang="en-US" alt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Accuracy</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Agree F1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Disagree F1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Macro F1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Confusion matrix</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Agree AUC</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Disagree AUC</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Macro AUC</a:t>
                      </a:r>
                      <a:endParaRPr lang="en-US" sz="1200">
                        <a:solidFill>
                          <a:srgbClr val="000000"/>
                        </a:solidFill>
                        <a:latin typeface="宋体" panose="02010600030101010101" pitchFamily="2" charset="-122"/>
                      </a:endParaRPr>
                    </a:p>
                  </a:txBody>
                  <a:tcPr marL="12700" marR="12700" marT="12700" vert="horz" anchor="ctr"/>
                </a:tc>
              </a:tr>
              <a:tr h="350520">
                <a:tc>
                  <a:txBody>
                    <a:bodyPr/>
                    <a:p>
                      <a:pPr algn="l">
                        <a:buClrTx/>
                        <a:buSzTx/>
                        <a:buFontTx/>
                        <a:buNone/>
                      </a:pPr>
                      <a:r>
                        <a:rPr lang="en-US" altLang="en-US" sz="1200">
                          <a:solidFill>
                            <a:srgbClr val="000000"/>
                          </a:solidFill>
                          <a:latin typeface="宋体" panose="02010600030101010101" pitchFamily="2" charset="-122"/>
                        </a:rPr>
                        <a:t>1</a:t>
                      </a:r>
                      <a:endParaRPr lang="en-US" alt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0.7292</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0.8328</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0.2889</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0.5608</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[[1753  150]</a:t>
                      </a:r>
                      <a:endParaRPr lang="en-US" sz="1200">
                        <a:solidFill>
                          <a:srgbClr val="000000"/>
                        </a:solidFill>
                        <a:latin typeface="宋体" panose="02010600030101010101" pitchFamily="2" charset="-122"/>
                      </a:endParaRPr>
                    </a:p>
                    <a:p>
                      <a:pPr algn="l">
                        <a:buClrTx/>
                        <a:buSzTx/>
                        <a:buFontTx/>
                        <a:buNone/>
                      </a:pPr>
                      <a:r>
                        <a:rPr lang="en-US" sz="1200">
                          <a:solidFill>
                            <a:srgbClr val="000000"/>
                          </a:solidFill>
                          <a:latin typeface="宋体" panose="02010600030101010101" pitchFamily="2" charset="-122"/>
                        </a:rPr>
                        <a:t> [ 554  143]]</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0.6489</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0.6486</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0.6492</a:t>
                      </a:r>
                      <a:endParaRPr lang="en-US" sz="1200">
                        <a:solidFill>
                          <a:srgbClr val="000000"/>
                        </a:solidFill>
                        <a:latin typeface="宋体" panose="02010600030101010101" pitchFamily="2" charset="-122"/>
                      </a:endParaRPr>
                    </a:p>
                  </a:txBody>
                  <a:tcPr marL="12700" marR="12700" marT="12700" vert="horz" anchor="ctr"/>
                </a:tc>
              </a:tr>
              <a:tr h="350520">
                <a:tc>
                  <a:txBody>
                    <a:bodyPr/>
                    <a:p>
                      <a:pPr algn="l">
                        <a:buClrTx/>
                        <a:buSzTx/>
                        <a:buFontTx/>
                        <a:buNone/>
                      </a:pPr>
                      <a:r>
                        <a:rPr lang="en-US" altLang="en-US" sz="1200">
                          <a:solidFill>
                            <a:srgbClr val="000000"/>
                          </a:solidFill>
                          <a:latin typeface="宋体" panose="02010600030101010101" pitchFamily="2" charset="-122"/>
                        </a:rPr>
                        <a:t>2</a:t>
                      </a:r>
                      <a:endParaRPr lang="en-US" alt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0.7123</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0.8194</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0.2930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0.5562</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[[1697  206]</a:t>
                      </a:r>
                      <a:endParaRPr lang="en-US" sz="1200">
                        <a:solidFill>
                          <a:srgbClr val="000000"/>
                        </a:solidFill>
                        <a:latin typeface="宋体" panose="02010600030101010101" pitchFamily="2" charset="-122"/>
                      </a:endParaRPr>
                    </a:p>
                    <a:p>
                      <a:pPr algn="l">
                        <a:buClrTx/>
                        <a:buSzTx/>
                        <a:buFontTx/>
                        <a:buNone/>
                      </a:pPr>
                      <a:r>
                        <a:rPr lang="en-US" sz="1200">
                          <a:solidFill>
                            <a:srgbClr val="000000"/>
                          </a:solidFill>
                          <a:latin typeface="宋体" panose="02010600030101010101" pitchFamily="2" charset="-122"/>
                        </a:rPr>
                        <a:t> [ 542  155]]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0.6149</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0.6139</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0.6149</a:t>
                      </a:r>
                      <a:endParaRPr lang="en-US" sz="1200">
                        <a:solidFill>
                          <a:srgbClr val="000000"/>
                        </a:solidFill>
                        <a:latin typeface="宋体" panose="02010600030101010101" pitchFamily="2" charset="-122"/>
                      </a:endParaRPr>
                    </a:p>
                  </a:txBody>
                  <a:tcPr marL="12700" marR="12700" marT="12700" vert="horz" anchor="ctr"/>
                </a:tc>
              </a:tr>
              <a:tr h="350520">
                <a:tc>
                  <a:txBody>
                    <a:bodyPr/>
                    <a:p>
                      <a:pPr algn="l">
                        <a:buClrTx/>
                        <a:buSzTx/>
                        <a:buFontTx/>
                        <a:buNone/>
                      </a:pPr>
                      <a:r>
                        <a:rPr lang="en-US" altLang="en-US" sz="1200">
                          <a:solidFill>
                            <a:srgbClr val="000000"/>
                          </a:solidFill>
                          <a:latin typeface="宋体" panose="02010600030101010101" pitchFamily="2" charset="-122"/>
                        </a:rPr>
                        <a:t>3</a:t>
                      </a:r>
                      <a:endParaRPr lang="en-US" alt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0.7219</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0.8265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0.3001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0.5633</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[[1722  181]</a:t>
                      </a:r>
                      <a:endParaRPr lang="en-US" sz="1200">
                        <a:solidFill>
                          <a:srgbClr val="000000"/>
                        </a:solidFill>
                        <a:latin typeface="宋体" panose="02010600030101010101" pitchFamily="2" charset="-122"/>
                      </a:endParaRPr>
                    </a:p>
                    <a:p>
                      <a:pPr algn="l">
                        <a:buClrTx/>
                        <a:buSzTx/>
                        <a:buFontTx/>
                        <a:buNone/>
                      </a:pPr>
                      <a:r>
                        <a:rPr lang="en-US" sz="1200">
                          <a:solidFill>
                            <a:srgbClr val="000000"/>
                          </a:solidFill>
                          <a:latin typeface="宋体" panose="02010600030101010101" pitchFamily="2" charset="-122"/>
                        </a:rPr>
                        <a:t> [ 542  155]]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0.6513</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0.6586</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0.6554</a:t>
                      </a:r>
                      <a:endParaRPr lang="en-US" sz="1200">
                        <a:solidFill>
                          <a:srgbClr val="000000"/>
                        </a:solidFill>
                        <a:latin typeface="宋体" panose="02010600030101010101" pitchFamily="2" charset="-122"/>
                      </a:endParaRPr>
                    </a:p>
                  </a:txBody>
                  <a:tcPr marL="12700" marR="12700" marT="12700" vert="horz" anchor="ctr"/>
                </a:tc>
              </a:tr>
              <a:tr h="350520">
                <a:tc>
                  <a:txBody>
                    <a:bodyPr/>
                    <a:p>
                      <a:pPr algn="l">
                        <a:buClrTx/>
                        <a:buSzTx/>
                        <a:buFontTx/>
                        <a:buNone/>
                      </a:pPr>
                      <a:r>
                        <a:rPr lang="en-US" altLang="en-US" sz="1200">
                          <a:solidFill>
                            <a:srgbClr val="000000"/>
                          </a:solidFill>
                          <a:latin typeface="宋体" panose="02010600030101010101" pitchFamily="2" charset="-122"/>
                        </a:rPr>
                        <a:t>4</a:t>
                      </a:r>
                      <a:endParaRPr lang="en-US" alt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0.6985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0.8088</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0.2873</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0.5480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[[1658  245]</a:t>
                      </a:r>
                      <a:endParaRPr lang="en-US" sz="1200">
                        <a:solidFill>
                          <a:srgbClr val="000000"/>
                        </a:solidFill>
                        <a:latin typeface="宋体" panose="02010600030101010101" pitchFamily="2" charset="-122"/>
                      </a:endParaRPr>
                    </a:p>
                    <a:p>
                      <a:pPr algn="l">
                        <a:buClrTx/>
                        <a:buSzTx/>
                        <a:buFontTx/>
                        <a:buNone/>
                      </a:pPr>
                      <a:r>
                        <a:rPr lang="en-US" sz="1200">
                          <a:solidFill>
                            <a:srgbClr val="000000"/>
                          </a:solidFill>
                          <a:latin typeface="宋体" panose="02010600030101010101" pitchFamily="2" charset="-122"/>
                        </a:rPr>
                        <a:t> [ 539  158]]</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0.6292</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0.6387</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0.6344</a:t>
                      </a:r>
                      <a:endParaRPr lang="en-US" sz="1200">
                        <a:solidFill>
                          <a:srgbClr val="000000"/>
                        </a:solidFill>
                        <a:latin typeface="宋体" panose="02010600030101010101" pitchFamily="2" charset="-122"/>
                      </a:endParaRPr>
                    </a:p>
                  </a:txBody>
                  <a:tcPr marL="12700" marR="12700" marT="12700" vert="horz" anchor="ctr"/>
                </a:tc>
              </a:tr>
              <a:tr h="350520">
                <a:tc>
                  <a:txBody>
                    <a:bodyPr/>
                    <a:p>
                      <a:pPr algn="l">
                        <a:buClrTx/>
                        <a:buSzTx/>
                        <a:buFontTx/>
                        <a:buNone/>
                      </a:pPr>
                      <a:r>
                        <a:rPr lang="en-US" altLang="en-US" sz="1200">
                          <a:solidFill>
                            <a:srgbClr val="000000"/>
                          </a:solidFill>
                          <a:latin typeface="宋体" panose="02010600030101010101" pitchFamily="2" charset="-122"/>
                        </a:rPr>
                        <a:t>5</a:t>
                      </a:r>
                      <a:endParaRPr lang="en-US" alt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0.7104</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0.8148</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0.3366</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0.5757</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[[1656  247]</a:t>
                      </a:r>
                      <a:endParaRPr lang="en-US" sz="1200">
                        <a:solidFill>
                          <a:srgbClr val="000000"/>
                        </a:solidFill>
                        <a:latin typeface="宋体" panose="02010600030101010101" pitchFamily="2" charset="-122"/>
                      </a:endParaRPr>
                    </a:p>
                    <a:p>
                      <a:pPr algn="l">
                        <a:buClrTx/>
                        <a:buSzTx/>
                        <a:buFontTx/>
                        <a:buNone/>
                      </a:pPr>
                      <a:r>
                        <a:rPr lang="en-US" sz="1200">
                          <a:solidFill>
                            <a:srgbClr val="000000"/>
                          </a:solidFill>
                          <a:latin typeface="宋体" panose="02010600030101010101" pitchFamily="2" charset="-122"/>
                        </a:rPr>
                        <a:t> [ 506  191]]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0.6274</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0.6270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0.6276</a:t>
                      </a:r>
                      <a:endParaRPr lang="en-US" sz="1200">
                        <a:solidFill>
                          <a:srgbClr val="000000"/>
                        </a:solidFill>
                        <a:latin typeface="宋体" panose="02010600030101010101" pitchFamily="2" charset="-122"/>
                      </a:endParaRPr>
                    </a:p>
                  </a:txBody>
                  <a:tcPr marL="12700" marR="12700" marT="12700" vert="horz" anchor="ctr"/>
                </a:tc>
              </a:tr>
            </a:tbl>
          </a:graphicData>
        </a:graphic>
      </p:graphicFrame>
      <p:sp>
        <p:nvSpPr>
          <p:cNvPr id="12" name="文本框 11"/>
          <p:cNvSpPr txBox="1"/>
          <p:nvPr/>
        </p:nvSpPr>
        <p:spPr>
          <a:xfrm>
            <a:off x="918210" y="942340"/>
            <a:ext cx="7842885" cy="275590"/>
          </a:xfrm>
          <a:prstGeom prst="rect">
            <a:avLst/>
          </a:prstGeom>
          <a:noFill/>
        </p:spPr>
        <p:txBody>
          <a:bodyPr wrap="square" rtlCol="0">
            <a:spAutoFit/>
          </a:bodyPr>
          <a:p>
            <a:r>
              <a:rPr lang="en-US" altLang="zh-CN" sz="1200"/>
              <a:t>Table 13: the evaluation metrics on test sets for 5  attention lstm models obtained through 5 fold cross-validation</a:t>
            </a:r>
            <a:endParaRPr lang="en-US" altLang="zh-CN" sz="1200"/>
          </a:p>
        </p:txBody>
      </p:sp>
      <p:sp>
        <p:nvSpPr>
          <p:cNvPr id="13" name="文本框 12"/>
          <p:cNvSpPr txBox="1"/>
          <p:nvPr/>
        </p:nvSpPr>
        <p:spPr>
          <a:xfrm>
            <a:off x="1570990" y="4459605"/>
            <a:ext cx="5812155" cy="460375"/>
          </a:xfrm>
          <a:prstGeom prst="rect">
            <a:avLst/>
          </a:prstGeom>
          <a:noFill/>
        </p:spPr>
        <p:txBody>
          <a:bodyPr wrap="square" rtlCol="0" anchor="t">
            <a:spAutoFit/>
          </a:bodyPr>
          <a:p>
            <a:pPr algn="ctr"/>
            <a:r>
              <a:rPr lang="en-US" altLang="zh-CN" sz="1200">
                <a:sym typeface="+mn-ea"/>
              </a:rPr>
              <a:t>Table 14: the evaluation metric on test sets after applying designed voting scheme </a:t>
            </a:r>
            <a:endParaRPr lang="en-US" altLang="zh-CN" sz="1200"/>
          </a:p>
          <a:p>
            <a:pPr algn="ctr"/>
            <a:r>
              <a:rPr lang="en-US" altLang="zh-CN" sz="1200">
                <a:sym typeface="+mn-ea"/>
              </a:rPr>
              <a:t>for 5  attention lstm models obtained through 5 fold cross-validation</a:t>
            </a:r>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logo"/>
          <p:cNvPicPr>
            <a:picLocks noChangeAspect="1"/>
          </p:cNvPicPr>
          <p:nvPr/>
        </p:nvPicPr>
        <p:blipFill>
          <a:blip r:embed="rId1"/>
          <a:stretch>
            <a:fillRect/>
          </a:stretch>
        </p:blipFill>
        <p:spPr>
          <a:xfrm>
            <a:off x="0" y="0"/>
            <a:ext cx="2204720" cy="1678940"/>
          </a:xfrm>
          <a:prstGeom prst="rect">
            <a:avLst/>
          </a:prstGeom>
        </p:spPr>
      </p:pic>
      <p:sp>
        <p:nvSpPr>
          <p:cNvPr id="7" name="文本框 6"/>
          <p:cNvSpPr txBox="1"/>
          <p:nvPr/>
        </p:nvSpPr>
        <p:spPr>
          <a:xfrm>
            <a:off x="2153920" y="2665730"/>
            <a:ext cx="6990080" cy="645160"/>
          </a:xfrm>
          <a:prstGeom prst="rect">
            <a:avLst/>
          </a:prstGeom>
          <a:noFill/>
        </p:spPr>
        <p:txBody>
          <a:bodyPr wrap="square" rtlCol="0">
            <a:spAutoFit/>
          </a:bodyPr>
          <a:p>
            <a:r>
              <a:rPr lang="en-US" altLang="zh-CN" sz="3600" b="1"/>
              <a:t>Part1 : Scope</a:t>
            </a:r>
            <a:endParaRPr lang="en-US" altLang="zh-CN" sz="36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0" y="0"/>
            <a:ext cx="5594985" cy="398780"/>
          </a:xfrm>
          <a:prstGeom prst="rect">
            <a:avLst/>
          </a:prstGeom>
          <a:noFill/>
        </p:spPr>
        <p:txBody>
          <a:bodyPr wrap="square" rtlCol="0">
            <a:spAutoFit/>
          </a:bodyPr>
          <a:p>
            <a:r>
              <a:rPr lang="en-US" altLang="zh-CN" sz="2000" b="1"/>
              <a:t>StackLstm Evaluation On Partial Dataset </a:t>
            </a:r>
            <a:endParaRPr lang="zh-CN" altLang="en-US"/>
          </a:p>
        </p:txBody>
      </p:sp>
      <p:graphicFrame>
        <p:nvGraphicFramePr>
          <p:cNvPr id="2" name="表格 1"/>
          <p:cNvGraphicFramePr/>
          <p:nvPr>
            <p:custDataLst>
              <p:tags r:id="rId1"/>
            </p:custDataLst>
          </p:nvPr>
        </p:nvGraphicFramePr>
        <p:xfrm>
          <a:off x="582930" y="763270"/>
          <a:ext cx="8092440" cy="4189095"/>
        </p:xfrm>
        <a:graphic>
          <a:graphicData uri="http://schemas.openxmlformats.org/drawingml/2006/table">
            <a:tbl>
              <a:tblPr firstRow="1" bandRow="1">
                <a:tableStyleId>{5C22544A-7EE6-4342-B048-85BDC9FD1C3A}</a:tableStyleId>
              </a:tblPr>
              <a:tblGrid>
                <a:gridCol w="899160"/>
                <a:gridCol w="899160"/>
                <a:gridCol w="899160"/>
                <a:gridCol w="899160"/>
                <a:gridCol w="724535"/>
                <a:gridCol w="1073785"/>
                <a:gridCol w="899160"/>
                <a:gridCol w="899160"/>
                <a:gridCol w="899160"/>
              </a:tblGrid>
              <a:tr h="513715">
                <a:tc>
                  <a:txBody>
                    <a:bodyPr/>
                    <a:p>
                      <a:pPr algn="l">
                        <a:buClrTx/>
                        <a:buSzTx/>
                        <a:buFontTx/>
                        <a:buNone/>
                      </a:pPr>
                      <a:r>
                        <a:rPr lang="en-US" altLang="en-US" sz="1200">
                          <a:solidFill>
                            <a:srgbClr val="000000"/>
                          </a:solidFill>
                          <a:latin typeface="宋体" panose="02010600030101010101" pitchFamily="2" charset="-122"/>
                        </a:rPr>
                        <a:t>Model</a:t>
                      </a:r>
                      <a:endParaRPr lang="en-US" alt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Accuracy</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Agree F1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Disagree F1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Macro F1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Confusion matrix</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Agree AUC</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Disagree AUC</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Macro AUC</a:t>
                      </a:r>
                      <a:endParaRPr lang="en-US" sz="1200">
                        <a:solidFill>
                          <a:srgbClr val="000000"/>
                        </a:solidFill>
                        <a:latin typeface="宋体" panose="02010600030101010101" pitchFamily="2" charset="-122"/>
                      </a:endParaRPr>
                    </a:p>
                  </a:txBody>
                  <a:tcPr marL="12700" marR="12700" marT="12700" vert="horz" anchor="ctr"/>
                </a:tc>
              </a:tr>
              <a:tr h="735330">
                <a:tc>
                  <a:txBody>
                    <a:bodyPr/>
                    <a:p>
                      <a:pPr algn="l">
                        <a:buClrTx/>
                        <a:buSzTx/>
                        <a:buFontTx/>
                        <a:buNone/>
                      </a:pPr>
                      <a:r>
                        <a:rPr lang="en-US" altLang="en-US" sz="1200">
                          <a:solidFill>
                            <a:srgbClr val="000000"/>
                          </a:solidFill>
                          <a:latin typeface="宋体" panose="02010600030101010101" pitchFamily="2" charset="-122"/>
                        </a:rPr>
                        <a:t>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0.665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0.7763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0.3336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0.5549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[[1511  392]</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[ 479  218]]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0.6273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0.6289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0.6286</a:t>
                      </a:r>
                      <a:endParaRPr lang="en-US" altLang="en-US" sz="1200">
                        <a:solidFill>
                          <a:srgbClr val="000000"/>
                        </a:solidFill>
                        <a:latin typeface="宋体" panose="02010600030101010101" pitchFamily="2" charset="-122"/>
                      </a:endParaRPr>
                    </a:p>
                  </a:txBody>
                  <a:tcPr marL="12700" marR="12700" marT="12700" vert="horz" anchor="ctr"/>
                </a:tc>
              </a:tr>
              <a:tr h="734695">
                <a:tc>
                  <a:txBody>
                    <a:bodyPr/>
                    <a:p>
                      <a:pPr algn="l">
                        <a:buClrTx/>
                        <a:buSzTx/>
                        <a:buFontTx/>
                        <a:buNone/>
                      </a:pPr>
                      <a:r>
                        <a:rPr lang="en-US" altLang="en-US" sz="1200">
                          <a:solidFill>
                            <a:srgbClr val="000000"/>
                          </a:solidFill>
                          <a:latin typeface="宋体" panose="02010600030101010101" pitchFamily="2" charset="-122"/>
                        </a:rPr>
                        <a:t>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0.6900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0.8000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0.3099</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0.5550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[[1613  290]</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[ 516  181]]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0.6192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0.6303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0.6252</a:t>
                      </a:r>
                      <a:endParaRPr lang="en-US" altLang="en-US" sz="1200">
                        <a:solidFill>
                          <a:srgbClr val="000000"/>
                        </a:solidFill>
                        <a:latin typeface="宋体" panose="02010600030101010101" pitchFamily="2" charset="-122"/>
                      </a:endParaRPr>
                    </a:p>
                  </a:txBody>
                  <a:tcPr marL="12700" marR="12700" marT="12700" vert="horz" anchor="ctr"/>
                </a:tc>
              </a:tr>
              <a:tr h="735330">
                <a:tc>
                  <a:txBody>
                    <a:bodyPr/>
                    <a:p>
                      <a:pPr algn="l">
                        <a:buClrTx/>
                        <a:buSzTx/>
                        <a:buFontTx/>
                        <a:buNone/>
                      </a:pPr>
                      <a:r>
                        <a:rPr lang="en-US" altLang="en-US" sz="1200">
                          <a:solidFill>
                            <a:srgbClr val="000000"/>
                          </a:solidFill>
                          <a:latin typeface="宋体" panose="02010600030101010101" pitchFamily="2" charset="-122"/>
                        </a:rPr>
                        <a:t>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0.6942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0.8047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0.2958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0.5503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[[1638  265]</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[ 530  167]]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0.5957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0.5964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0.5965</a:t>
                      </a:r>
                      <a:endParaRPr lang="en-US" altLang="en-US" sz="1200">
                        <a:solidFill>
                          <a:srgbClr val="000000"/>
                        </a:solidFill>
                        <a:latin typeface="宋体" panose="02010600030101010101" pitchFamily="2" charset="-122"/>
                      </a:endParaRPr>
                    </a:p>
                  </a:txBody>
                  <a:tcPr marL="12700" marR="12700" marT="12700" vert="horz" anchor="ctr"/>
                </a:tc>
              </a:tr>
              <a:tr h="734695">
                <a:tc>
                  <a:txBody>
                    <a:bodyPr/>
                    <a:p>
                      <a:pPr algn="l">
                        <a:buClrTx/>
                        <a:buSzTx/>
                        <a:buFontTx/>
                        <a:buNone/>
                      </a:pPr>
                      <a:r>
                        <a:rPr lang="en-US" altLang="en-US" sz="1200">
                          <a:solidFill>
                            <a:srgbClr val="000000"/>
                          </a:solidFill>
                          <a:latin typeface="宋体" panose="02010600030101010101" pitchFamily="2" charset="-122"/>
                        </a:rPr>
                        <a:t>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0.7026</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0.8142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0.2560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0.5351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[[1694  209]</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[ 564  133]]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0.6242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0.6228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0.6240</a:t>
                      </a:r>
                      <a:endParaRPr lang="en-US" altLang="en-US" sz="1200">
                        <a:solidFill>
                          <a:srgbClr val="000000"/>
                        </a:solidFill>
                        <a:latin typeface="宋体" panose="02010600030101010101" pitchFamily="2" charset="-122"/>
                      </a:endParaRPr>
                    </a:p>
                  </a:txBody>
                  <a:tcPr marL="12700" marR="12700" marT="12700" vert="horz" anchor="ctr"/>
                </a:tc>
              </a:tr>
              <a:tr h="735330">
                <a:tc>
                  <a:txBody>
                    <a:bodyPr/>
                    <a:p>
                      <a:pPr algn="l">
                        <a:buClrTx/>
                        <a:buSzTx/>
                        <a:buFontTx/>
                        <a:buNone/>
                      </a:pPr>
                      <a:r>
                        <a:rPr lang="en-US" altLang="en-US" sz="1200">
                          <a:solidFill>
                            <a:srgbClr val="000000"/>
                          </a:solidFill>
                          <a:latin typeface="宋体" panose="02010600030101010101" pitchFamily="2" charset="-122"/>
                        </a:rPr>
                        <a:t>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0.6950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0.8065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0.2797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0.5431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[[1653  250]</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[ 543  154]]</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0.6011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0.6047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0.6034</a:t>
                      </a:r>
                      <a:endParaRPr lang="en-US" altLang="en-US" sz="1200">
                        <a:solidFill>
                          <a:srgbClr val="000000"/>
                        </a:solidFill>
                        <a:latin typeface="宋体" panose="02010600030101010101" pitchFamily="2" charset="-122"/>
                      </a:endParaRPr>
                    </a:p>
                  </a:txBody>
                  <a:tcPr marL="12700" marR="12700" marT="12700" vert="horz" anchor="ctr"/>
                </a:tc>
              </a:tr>
            </a:tbl>
          </a:graphicData>
        </a:graphic>
      </p:graphicFrame>
      <p:graphicFrame>
        <p:nvGraphicFramePr>
          <p:cNvPr id="3" name="表格 2"/>
          <p:cNvGraphicFramePr/>
          <p:nvPr>
            <p:custDataLst>
              <p:tags r:id="rId2"/>
            </p:custDataLst>
          </p:nvPr>
        </p:nvGraphicFramePr>
        <p:xfrm>
          <a:off x="2063115" y="5647690"/>
          <a:ext cx="5914390" cy="681990"/>
        </p:xfrm>
        <a:graphic>
          <a:graphicData uri="http://schemas.openxmlformats.org/drawingml/2006/table">
            <a:tbl>
              <a:tblPr firstRow="1" bandRow="1">
                <a:tableStyleId>{5C22544A-7EE6-4342-B048-85BDC9FD1C3A}</a:tableStyleId>
              </a:tblPr>
              <a:tblGrid>
                <a:gridCol w="1172210"/>
                <a:gridCol w="1057275"/>
                <a:gridCol w="1205230"/>
                <a:gridCol w="1026795"/>
                <a:gridCol w="1452880"/>
              </a:tblGrid>
              <a:tr h="257810">
                <a:tc>
                  <a:txBody>
                    <a:bodyPr/>
                    <a:p>
                      <a:pPr algn="l">
                        <a:buClrTx/>
                        <a:buSzTx/>
                        <a:buFontTx/>
                        <a:buNone/>
                      </a:pPr>
                      <a:r>
                        <a:rPr lang="en-US" sz="1200">
                          <a:solidFill>
                            <a:srgbClr val="000000"/>
                          </a:solidFill>
                          <a:latin typeface="宋体" panose="02010600030101010101" pitchFamily="2" charset="-122"/>
                        </a:rPr>
                        <a:t>Accuracy</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Agree F1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Disagree F1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Macro F1</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Confusion matrix</a:t>
                      </a:r>
                      <a:endParaRPr lang="en-US" sz="1200">
                        <a:solidFill>
                          <a:srgbClr val="000000"/>
                        </a:solidFill>
                        <a:latin typeface="宋体" panose="02010600030101010101" pitchFamily="2" charset="-122"/>
                      </a:endParaRPr>
                    </a:p>
                  </a:txBody>
                  <a:tcPr marL="12700" marR="12700" marT="12700" vert="horz" anchor="ctr"/>
                </a:tc>
              </a:tr>
              <a:tr h="393700">
                <a:tc>
                  <a:txBody>
                    <a:bodyPr/>
                    <a:p>
                      <a:pPr>
                        <a:buNone/>
                      </a:pPr>
                      <a:r>
                        <a:rPr lang="en-US" sz="1200">
                          <a:solidFill>
                            <a:srgbClr val="000000"/>
                          </a:solidFill>
                          <a:latin typeface="宋体" panose="02010600030101010101" pitchFamily="2" charset="-122"/>
                        </a:rPr>
                        <a:t>0.7015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0.8133</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0.2567</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0.5350</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[[1690  213]</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[ 563  134]]</a:t>
                      </a:r>
                      <a:endParaRPr lang="en-US" altLang="en-US" sz="1200">
                        <a:solidFill>
                          <a:srgbClr val="000000"/>
                        </a:solidFill>
                        <a:latin typeface="宋体" panose="02010600030101010101" pitchFamily="2" charset="-122"/>
                      </a:endParaRPr>
                    </a:p>
                  </a:txBody>
                  <a:tcPr marL="12700" marR="12700" marT="12700" vert="horz" anchor="ctr"/>
                </a:tc>
              </a:tr>
            </a:tbl>
          </a:graphicData>
        </a:graphic>
      </p:graphicFrame>
      <p:sp>
        <p:nvSpPr>
          <p:cNvPr id="12" name="文本框 11"/>
          <p:cNvSpPr txBox="1"/>
          <p:nvPr/>
        </p:nvSpPr>
        <p:spPr>
          <a:xfrm>
            <a:off x="1228090" y="487680"/>
            <a:ext cx="7842885" cy="275590"/>
          </a:xfrm>
          <a:prstGeom prst="rect">
            <a:avLst/>
          </a:prstGeom>
          <a:noFill/>
        </p:spPr>
        <p:txBody>
          <a:bodyPr wrap="square" rtlCol="0">
            <a:spAutoFit/>
          </a:bodyPr>
          <a:p>
            <a:r>
              <a:rPr lang="en-US" altLang="zh-CN" sz="1200"/>
              <a:t>Table 15: the evaluation metrics on test sets for 5  stacklstm models obtained through 5 fold cross-validation</a:t>
            </a:r>
            <a:endParaRPr lang="en-US" altLang="zh-CN" sz="1200"/>
          </a:p>
        </p:txBody>
      </p:sp>
      <p:sp>
        <p:nvSpPr>
          <p:cNvPr id="13" name="文本框 12"/>
          <p:cNvSpPr txBox="1"/>
          <p:nvPr/>
        </p:nvSpPr>
        <p:spPr>
          <a:xfrm>
            <a:off x="1809750" y="5193030"/>
            <a:ext cx="6211570" cy="460375"/>
          </a:xfrm>
          <a:prstGeom prst="rect">
            <a:avLst/>
          </a:prstGeom>
          <a:noFill/>
        </p:spPr>
        <p:txBody>
          <a:bodyPr wrap="square" rtlCol="0" anchor="t">
            <a:spAutoFit/>
          </a:bodyPr>
          <a:p>
            <a:pPr algn="ctr"/>
            <a:r>
              <a:rPr lang="en-US" altLang="zh-CN" sz="1200">
                <a:sym typeface="+mn-ea"/>
              </a:rPr>
              <a:t>Table 16: the evaluation metric on test sets after applying designed voting scheme </a:t>
            </a:r>
            <a:endParaRPr lang="en-US" altLang="zh-CN" sz="1200"/>
          </a:p>
          <a:p>
            <a:pPr algn="ctr"/>
            <a:r>
              <a:rPr lang="en-US" altLang="zh-CN" sz="1200">
                <a:sym typeface="+mn-ea"/>
              </a:rPr>
              <a:t>for 5 stacklstm models obtained through 5 fold cross-validation</a:t>
            </a:r>
            <a:endParaRPr lang="zh-CN"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表格 7"/>
          <p:cNvGraphicFramePr/>
          <p:nvPr>
            <p:custDataLst>
              <p:tags r:id="rId1"/>
            </p:custDataLst>
          </p:nvPr>
        </p:nvGraphicFramePr>
        <p:xfrm>
          <a:off x="911225" y="1365250"/>
          <a:ext cx="7331075" cy="1513840"/>
        </p:xfrm>
        <a:graphic>
          <a:graphicData uri="http://schemas.openxmlformats.org/drawingml/2006/table">
            <a:tbl>
              <a:tblPr firstRow="1" bandRow="1">
                <a:tableStyleId>{5C22544A-7EE6-4342-B048-85BDC9FD1C3A}</a:tableStyleId>
              </a:tblPr>
              <a:tblGrid>
                <a:gridCol w="1612900"/>
                <a:gridCol w="1000125"/>
                <a:gridCol w="1082675"/>
                <a:gridCol w="1158240"/>
                <a:gridCol w="995045"/>
                <a:gridCol w="1482090"/>
              </a:tblGrid>
              <a:tr h="241300">
                <a:tc>
                  <a:txBody>
                    <a:bodyPr/>
                    <a:p>
                      <a:pPr>
                        <a:buNone/>
                      </a:pPr>
                      <a:r>
                        <a:rPr lang="en-US" altLang="en-US" sz="1200">
                          <a:solidFill>
                            <a:srgbClr val="000000"/>
                          </a:solidFill>
                          <a:latin typeface="宋体" panose="02010600030101010101" pitchFamily="2" charset="-122"/>
                        </a:rPr>
                        <a:t>Model</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Accuracy</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Agree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Disagree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Macro F1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Confusion matrix</a:t>
                      </a:r>
                      <a:endParaRPr lang="en-US" altLang="en-US" sz="1200">
                        <a:solidFill>
                          <a:srgbClr val="000000"/>
                        </a:solidFill>
                        <a:latin typeface="宋体" panose="02010600030101010101" pitchFamily="2" charset="-122"/>
                      </a:endParaRPr>
                    </a:p>
                  </a:txBody>
                  <a:tcPr marL="12700" marR="12700" marT="12700" vert="horz" anchor="ctr"/>
                </a:tc>
              </a:tr>
              <a:tr h="393700">
                <a:tc>
                  <a:txBody>
                    <a:bodyPr/>
                    <a:p>
                      <a:pPr>
                        <a:buNone/>
                      </a:pPr>
                      <a:r>
                        <a:rPr lang="en-US" altLang="en-US" sz="1200">
                          <a:solidFill>
                            <a:srgbClr val="000000"/>
                          </a:solidFill>
                          <a:latin typeface="宋体" panose="02010600030101010101" pitchFamily="2" charset="-122"/>
                        </a:rPr>
                        <a:t>Attention StackLSTM</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0.6912</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0.8015</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0.3048</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0.5531</a:t>
                      </a:r>
                      <a:endParaRPr lang="en-US" altLang="en-US" sz="1200">
                        <a:solidFill>
                          <a:srgbClr val="000000"/>
                        </a:solidFill>
                        <a:latin typeface="宋体" panose="02010600030101010101" pitchFamily="2" charset="-122"/>
                      </a:endParaRPr>
                    </a:p>
                  </a:txBody>
                  <a:tcPr marL="12700" marR="12700" marT="12700" vert="horz" anchor="ctr"/>
                </a:tc>
                <a:tc>
                  <a:txBody>
                    <a:bodyPr/>
                    <a:p>
                      <a:pPr>
                        <a:buNone/>
                      </a:pPr>
                      <a:r>
                        <a:rPr lang="en-US" sz="1200">
                          <a:solidFill>
                            <a:srgbClr val="000000"/>
                          </a:solidFill>
                          <a:latin typeface="宋体" panose="02010600030101010101" pitchFamily="2" charset="-122"/>
                        </a:rPr>
                        <a:t>[[1621  282]</a:t>
                      </a:r>
                      <a:endParaRPr lang="en-US" sz="1200">
                        <a:solidFill>
                          <a:srgbClr val="000000"/>
                        </a:solidFill>
                        <a:latin typeface="宋体" panose="02010600030101010101" pitchFamily="2" charset="-122"/>
                      </a:endParaRPr>
                    </a:p>
                    <a:p>
                      <a:pPr>
                        <a:buNone/>
                      </a:pPr>
                      <a:r>
                        <a:rPr lang="en-US" sz="1200">
                          <a:solidFill>
                            <a:srgbClr val="000000"/>
                          </a:solidFill>
                          <a:latin typeface="宋体" panose="02010600030101010101" pitchFamily="2" charset="-122"/>
                        </a:rPr>
                        <a:t> [ 521  176]]</a:t>
                      </a:r>
                      <a:endParaRPr lang="en-US" altLang="en-US" sz="1200">
                        <a:solidFill>
                          <a:srgbClr val="000000"/>
                        </a:solidFill>
                        <a:latin typeface="宋体" panose="02010600030101010101" pitchFamily="2" charset="-122"/>
                      </a:endParaRPr>
                    </a:p>
                  </a:txBody>
                  <a:tcPr marL="12700" marR="12700" marT="12700" vert="horz" anchor="ctr"/>
                </a:tc>
              </a:tr>
              <a:tr h="320040">
                <a:tc>
                  <a:txBody>
                    <a:bodyPr/>
                    <a:p>
                      <a:pPr>
                        <a:buNone/>
                      </a:pPr>
                      <a:r>
                        <a:rPr lang="en-US" altLang="en-US" sz="1200">
                          <a:solidFill>
                            <a:srgbClr val="000000"/>
                          </a:solidFill>
                          <a:latin typeface="宋体" panose="02010600030101010101" pitchFamily="2" charset="-122"/>
                        </a:rPr>
                        <a:t>Attention LSTM</a:t>
                      </a:r>
                      <a:endParaRPr lang="en-US" alt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0.7004</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0.8106</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0.2833</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0.5470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[[1667  236]</a:t>
                      </a:r>
                      <a:endParaRPr lang="en-US" sz="1200">
                        <a:solidFill>
                          <a:srgbClr val="000000"/>
                        </a:solidFill>
                        <a:latin typeface="宋体" panose="02010600030101010101" pitchFamily="2" charset="-122"/>
                      </a:endParaRPr>
                    </a:p>
                    <a:p>
                      <a:pPr algn="l">
                        <a:buClrTx/>
                        <a:buSzTx/>
                        <a:buFontTx/>
                        <a:buNone/>
                      </a:pPr>
                      <a:r>
                        <a:rPr lang="en-US" sz="1200">
                          <a:solidFill>
                            <a:srgbClr val="000000"/>
                          </a:solidFill>
                          <a:latin typeface="宋体" panose="02010600030101010101" pitchFamily="2" charset="-122"/>
                        </a:rPr>
                        <a:t> [ 543  154]]</a:t>
                      </a:r>
                      <a:endParaRPr lang="en-US" sz="1200">
                        <a:solidFill>
                          <a:srgbClr val="000000"/>
                        </a:solidFill>
                        <a:latin typeface="宋体" panose="02010600030101010101" pitchFamily="2" charset="-122"/>
                      </a:endParaRPr>
                    </a:p>
                  </a:txBody>
                  <a:tcPr marL="12700" marR="12700" marT="12700" vert="horz" anchor="ctr"/>
                </a:tc>
              </a:tr>
              <a:tr h="320040">
                <a:tc>
                  <a:txBody>
                    <a:bodyPr/>
                    <a:p>
                      <a:pPr>
                        <a:buNone/>
                      </a:pPr>
                      <a:r>
                        <a:rPr lang="en-US" altLang="en-US" sz="1200">
                          <a:solidFill>
                            <a:srgbClr val="000000"/>
                          </a:solidFill>
                          <a:latin typeface="宋体" panose="02010600030101010101" pitchFamily="2" charset="-122"/>
                        </a:rPr>
                        <a:t>StackLSTM</a:t>
                      </a:r>
                      <a:endParaRPr lang="en-US" alt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0.7015</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0.8133</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0.2567</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0.5350</a:t>
                      </a:r>
                      <a:endParaRPr lang="en-US" sz="12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200">
                          <a:solidFill>
                            <a:srgbClr val="000000"/>
                          </a:solidFill>
                          <a:latin typeface="宋体" panose="02010600030101010101" pitchFamily="2" charset="-122"/>
                        </a:rPr>
                        <a:t>[[1690  213]</a:t>
                      </a:r>
                      <a:endParaRPr lang="en-US" sz="1200">
                        <a:solidFill>
                          <a:srgbClr val="000000"/>
                        </a:solidFill>
                        <a:latin typeface="宋体" panose="02010600030101010101" pitchFamily="2" charset="-122"/>
                      </a:endParaRPr>
                    </a:p>
                    <a:p>
                      <a:pPr algn="l">
                        <a:buClrTx/>
                        <a:buSzTx/>
                        <a:buFontTx/>
                        <a:buNone/>
                      </a:pPr>
                      <a:r>
                        <a:rPr lang="en-US" sz="1200">
                          <a:solidFill>
                            <a:srgbClr val="000000"/>
                          </a:solidFill>
                          <a:latin typeface="宋体" panose="02010600030101010101" pitchFamily="2" charset="-122"/>
                        </a:rPr>
                        <a:t> [ 563  134]]</a:t>
                      </a:r>
                      <a:endParaRPr lang="en-US" sz="1200">
                        <a:solidFill>
                          <a:srgbClr val="000000"/>
                        </a:solidFill>
                        <a:latin typeface="宋体" panose="02010600030101010101" pitchFamily="2" charset="-122"/>
                      </a:endParaRPr>
                    </a:p>
                  </a:txBody>
                  <a:tcPr marL="12700" marR="12700" marT="12700" vert="horz" anchor="ctr"/>
                </a:tc>
              </a:tr>
            </a:tbl>
          </a:graphicData>
        </a:graphic>
      </p:graphicFrame>
      <p:sp>
        <p:nvSpPr>
          <p:cNvPr id="10" name="文本框 9"/>
          <p:cNvSpPr txBox="1"/>
          <p:nvPr/>
        </p:nvSpPr>
        <p:spPr>
          <a:xfrm>
            <a:off x="2420620" y="1120140"/>
            <a:ext cx="6610985" cy="275590"/>
          </a:xfrm>
          <a:prstGeom prst="rect">
            <a:avLst/>
          </a:prstGeom>
          <a:noFill/>
        </p:spPr>
        <p:txBody>
          <a:bodyPr wrap="square" rtlCol="0">
            <a:spAutoFit/>
          </a:bodyPr>
          <a:p>
            <a:r>
              <a:rPr lang="en-US" altLang="zh-CN" sz="1200"/>
              <a:t>The evaluation metrics for 3 models on partial FNC test dataset</a:t>
            </a:r>
            <a:endParaRPr lang="en-US" altLang="zh-CN" sz="1200"/>
          </a:p>
        </p:txBody>
      </p:sp>
      <p:sp>
        <p:nvSpPr>
          <p:cNvPr id="11" name="文本框 10"/>
          <p:cNvSpPr txBox="1"/>
          <p:nvPr/>
        </p:nvSpPr>
        <p:spPr>
          <a:xfrm>
            <a:off x="678815" y="490855"/>
            <a:ext cx="8237855" cy="368300"/>
          </a:xfrm>
          <a:prstGeom prst="rect">
            <a:avLst/>
          </a:prstGeom>
          <a:noFill/>
        </p:spPr>
        <p:txBody>
          <a:bodyPr wrap="square" rtlCol="0">
            <a:spAutoFit/>
          </a:bodyPr>
          <a:p>
            <a:r>
              <a:rPr lang="en-US" altLang="zh-CN" sz="1800" b="1"/>
              <a:t>Attention Mechanism Analysis and Incorporated Feature Contribution</a:t>
            </a:r>
            <a:r>
              <a:rPr lang="en-US" altLang="zh-CN"/>
              <a:t>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595" y="362585"/>
            <a:ext cx="5852795" cy="460375"/>
          </a:xfrm>
          <a:prstGeom prst="rect">
            <a:avLst/>
          </a:prstGeom>
          <a:noFill/>
        </p:spPr>
        <p:txBody>
          <a:bodyPr wrap="square" rtlCol="0">
            <a:spAutoFit/>
          </a:bodyPr>
          <a:p>
            <a:r>
              <a:rPr lang="en-US" altLang="zh-CN" sz="2400" b="1"/>
              <a:t>Problem Definition:</a:t>
            </a:r>
            <a:endParaRPr lang="en-US" altLang="zh-CN" sz="2400" b="1"/>
          </a:p>
        </p:txBody>
      </p:sp>
      <p:sp>
        <p:nvSpPr>
          <p:cNvPr id="5" name="文本框 4"/>
          <p:cNvSpPr txBox="1"/>
          <p:nvPr/>
        </p:nvSpPr>
        <p:spPr>
          <a:xfrm>
            <a:off x="61595" y="1026160"/>
            <a:ext cx="9083040" cy="2030095"/>
          </a:xfrm>
          <a:prstGeom prst="rect">
            <a:avLst/>
          </a:prstGeom>
          <a:noFill/>
        </p:spPr>
        <p:txBody>
          <a:bodyPr wrap="square" rtlCol="0">
            <a:spAutoFit/>
          </a:bodyPr>
          <a:p>
            <a:r>
              <a:rPr lang="en-US" altLang="zh-CN" b="1"/>
              <a:t>Stance Detection:</a:t>
            </a:r>
            <a:r>
              <a:rPr lang="en-US" altLang="zh-CN"/>
              <a:t> </a:t>
            </a:r>
            <a:endParaRPr lang="en-US" altLang="zh-CN"/>
          </a:p>
          <a:p>
            <a:r>
              <a:rPr lang="zh-CN" altLang="en-US">
                <a:sym typeface="+mn-ea"/>
              </a:rPr>
              <a:t>(StD) represents a well established task in natural language processing and is often described by having two inputs</a:t>
            </a:r>
            <a:r>
              <a:rPr lang="en-US" altLang="zh-CN">
                <a:sym typeface="+mn-ea"/>
              </a:rPr>
              <a:t>:</a:t>
            </a:r>
            <a:endParaRPr lang="en-US" altLang="zh-CN">
              <a:sym typeface="+mn-ea"/>
            </a:endParaRPr>
          </a:p>
          <a:p>
            <a:r>
              <a:rPr lang="zh-CN" altLang="en-US">
                <a:sym typeface="+mn-ea"/>
              </a:rPr>
              <a:t>(1)a topic of a discussion and (2) a comment made by an author. </a:t>
            </a:r>
            <a:endParaRPr lang="zh-CN" altLang="en-US">
              <a:sym typeface="+mn-ea"/>
            </a:endParaRPr>
          </a:p>
          <a:p>
            <a:r>
              <a:rPr lang="zh-CN" altLang="en-US">
                <a:sym typeface="+mn-ea"/>
              </a:rPr>
              <a:t>Given these two inputs, the aim is to find out whether the author is in favor or against the topic.</a:t>
            </a:r>
            <a:endParaRPr lang="zh-CN" altLang="en-US"/>
          </a:p>
          <a:p>
            <a:endParaRPr lang="en-US" altLang="zh-CN"/>
          </a:p>
        </p:txBody>
      </p:sp>
      <p:sp>
        <p:nvSpPr>
          <p:cNvPr id="6" name="文本框 5"/>
          <p:cNvSpPr txBox="1"/>
          <p:nvPr/>
        </p:nvSpPr>
        <p:spPr>
          <a:xfrm>
            <a:off x="61595" y="2928620"/>
            <a:ext cx="8803640" cy="1476375"/>
          </a:xfrm>
          <a:prstGeom prst="rect">
            <a:avLst/>
          </a:prstGeom>
          <a:noFill/>
        </p:spPr>
        <p:txBody>
          <a:bodyPr wrap="square" rtlCol="0">
            <a:spAutoFit/>
          </a:bodyPr>
          <a:p>
            <a:r>
              <a:rPr lang="en-US" altLang="zh-CN" b="1"/>
              <a:t>Fake News Challenge:</a:t>
            </a:r>
            <a:endParaRPr lang="en-US" altLang="zh-CN" b="1"/>
          </a:p>
          <a:p>
            <a:r>
              <a:rPr lang="en-US" altLang="zh-CN"/>
              <a:t> Pomerleau and Rao (2017) organized the first Fake News Challenge2 (FNC-1) in order to foster the development of AI technology to automatically detect fake news. The task is to classify the stance of a single sentence of a news headline towards a specific claim.</a:t>
            </a:r>
            <a:endParaRPr lang="en-US" altLang="zh-CN" b="1"/>
          </a:p>
        </p:txBody>
      </p:sp>
      <p:graphicFrame>
        <p:nvGraphicFramePr>
          <p:cNvPr id="10" name="表格 15"/>
          <p:cNvGraphicFramePr>
            <a:graphicFrameLocks noGrp="1"/>
          </p:cNvGraphicFramePr>
          <p:nvPr>
            <p:custDataLst>
              <p:tags r:id="rId1"/>
            </p:custDataLst>
          </p:nvPr>
        </p:nvGraphicFramePr>
        <p:xfrm>
          <a:off x="420485" y="4773245"/>
          <a:ext cx="8223250" cy="1463040"/>
        </p:xfrm>
        <a:graphic>
          <a:graphicData uri="http://schemas.openxmlformats.org/drawingml/2006/table">
            <a:tbl>
              <a:tblPr firstRow="1" bandRow="1">
                <a:tableStyleId>{5C22544A-7EE6-4342-B048-85BDC9FD1C3A}</a:tableStyleId>
              </a:tblPr>
              <a:tblGrid>
                <a:gridCol w="1156335"/>
                <a:gridCol w="1294130"/>
                <a:gridCol w="1555115"/>
                <a:gridCol w="1398270"/>
                <a:gridCol w="1397000"/>
                <a:gridCol w="1422400"/>
              </a:tblGrid>
              <a:tr h="365760">
                <a:tc rowSpan="2">
                  <a:txBody>
                    <a:bodyPr/>
                    <a:p>
                      <a:pPr algn="ctr"/>
                      <a:r>
                        <a:rPr lang="en-US" altLang="zh-CN" dirty="0"/>
                        <a:t>Dataset</a:t>
                      </a:r>
                      <a:endParaRPr lang="zh-CN" altLang="en-US" dirty="0"/>
                    </a:p>
                  </a:txBody>
                  <a:tcPr/>
                </a:tc>
                <a:tc rowSpan="2">
                  <a:txBody>
                    <a:bodyPr/>
                    <a:p>
                      <a:pPr algn="ctr"/>
                      <a:r>
                        <a:rPr lang="en-US" altLang="zh-CN" dirty="0"/>
                        <a:t>Example pairs</a:t>
                      </a:r>
                      <a:endParaRPr lang="zh-CN" altLang="en-US" dirty="0"/>
                    </a:p>
                  </a:txBody>
                  <a:tcPr/>
                </a:tc>
                <a:tc gridSpan="4">
                  <a:txBody>
                    <a:bodyPr/>
                    <a:p>
                      <a:pPr algn="ctr"/>
                      <a:r>
                        <a:rPr lang="en-US" altLang="zh-CN" dirty="0"/>
                        <a:t>Classes</a:t>
                      </a:r>
                      <a:endParaRPr lang="zh-CN" altLang="en-US" dirty="0"/>
                    </a:p>
                  </a:txBody>
                  <a:tcPr/>
                </a:tc>
                <a:tc hMerge="1">
                  <a:tcPr/>
                </a:tc>
                <a:tc hMerge="1">
                  <a:tcPr/>
                </a:tc>
                <a:tc hMerge="1">
                  <a:tcPr/>
                </a:tc>
              </a:tr>
              <a:tr h="365760">
                <a:tc vMerge="1">
                  <a:tcPr/>
                </a:tc>
                <a:tc vMerge="1">
                  <a:tcPr/>
                </a:tc>
                <a:tc>
                  <a:txBody>
                    <a:bodyPr/>
                    <a:p>
                      <a:pPr algn="ctr"/>
                      <a:r>
                        <a:rPr lang="en-US" altLang="zh-CN" dirty="0"/>
                        <a:t>Unrelated</a:t>
                      </a:r>
                      <a:endParaRPr lang="zh-CN" altLang="en-US" dirty="0"/>
                    </a:p>
                  </a:txBody>
                  <a:tcPr/>
                </a:tc>
                <a:tc>
                  <a:txBody>
                    <a:bodyPr/>
                    <a:p>
                      <a:pPr algn="ctr"/>
                      <a:r>
                        <a:rPr lang="en-US" altLang="zh-CN" dirty="0"/>
                        <a:t>Discuss</a:t>
                      </a:r>
                      <a:endParaRPr lang="zh-CN" altLang="en-US" dirty="0"/>
                    </a:p>
                  </a:txBody>
                  <a:tcPr/>
                </a:tc>
                <a:tc>
                  <a:txBody>
                    <a:bodyPr/>
                    <a:p>
                      <a:pPr algn="ctr"/>
                      <a:r>
                        <a:rPr lang="en-US" altLang="zh-CN" dirty="0"/>
                        <a:t>Agree</a:t>
                      </a:r>
                      <a:endParaRPr lang="zh-CN" altLang="en-US" dirty="0"/>
                    </a:p>
                  </a:txBody>
                  <a:tcPr/>
                </a:tc>
                <a:tc>
                  <a:txBody>
                    <a:bodyPr/>
                    <a:p>
                      <a:pPr algn="ctr"/>
                      <a:r>
                        <a:rPr lang="en-US" altLang="zh-CN" dirty="0"/>
                        <a:t>Disagree</a:t>
                      </a:r>
                      <a:endParaRPr lang="zh-CN" altLang="en-US" dirty="0"/>
                    </a:p>
                  </a:txBody>
                  <a:tcPr/>
                </a:tc>
              </a:tr>
              <a:tr h="365760">
                <a:tc>
                  <a:txBody>
                    <a:bodyPr/>
                    <a:p>
                      <a:pPr algn="ctr"/>
                      <a:r>
                        <a:rPr lang="en-US" altLang="zh-CN" dirty="0"/>
                        <a:t>Training</a:t>
                      </a:r>
                      <a:endParaRPr lang="zh-CN" altLang="en-US" dirty="0"/>
                    </a:p>
                  </a:txBody>
                  <a:tcPr/>
                </a:tc>
                <a:tc>
                  <a:txBody>
                    <a:bodyPr/>
                    <a:p>
                      <a:pPr algn="ctr"/>
                      <a:r>
                        <a:rPr lang="en-US" altLang="zh-CN" dirty="0"/>
                        <a:t>49972</a:t>
                      </a:r>
                      <a:endParaRPr lang="zh-CN" altLang="en-US" dirty="0"/>
                    </a:p>
                  </a:txBody>
                  <a:tcPr/>
                </a:tc>
                <a:tc>
                  <a:txBody>
                    <a:bodyPr/>
                    <a:p>
                      <a:pPr algn="ctr"/>
                      <a:r>
                        <a:rPr lang="en-US" altLang="zh-CN" dirty="0"/>
                        <a:t>0.73</a:t>
                      </a:r>
                      <a:endParaRPr lang="zh-CN" altLang="en-US" dirty="0"/>
                    </a:p>
                  </a:txBody>
                  <a:tcPr/>
                </a:tc>
                <a:tc>
                  <a:txBody>
                    <a:bodyPr/>
                    <a:p>
                      <a:pPr algn="ctr"/>
                      <a:r>
                        <a:rPr lang="en-US" altLang="zh-CN" dirty="0"/>
                        <a:t>0.17</a:t>
                      </a:r>
                      <a:endParaRPr lang="zh-CN" altLang="en-US" dirty="0"/>
                    </a:p>
                  </a:txBody>
                  <a:tcPr/>
                </a:tc>
                <a:tc>
                  <a:txBody>
                    <a:bodyPr/>
                    <a:p>
                      <a:pPr algn="ctr"/>
                      <a:r>
                        <a:rPr lang="en-US" altLang="zh-CN" dirty="0"/>
                        <a:t>0.07</a:t>
                      </a:r>
                      <a:endParaRPr lang="zh-CN" altLang="en-US" dirty="0"/>
                    </a:p>
                  </a:txBody>
                  <a:tcPr/>
                </a:tc>
                <a:tc>
                  <a:txBody>
                    <a:bodyPr/>
                    <a:p>
                      <a:pPr algn="ctr"/>
                      <a:r>
                        <a:rPr lang="en-US" altLang="zh-CN" dirty="0"/>
                        <a:t>0.016</a:t>
                      </a:r>
                      <a:endParaRPr lang="zh-CN" altLang="en-US" dirty="0"/>
                    </a:p>
                  </a:txBody>
                  <a:tcPr/>
                </a:tc>
              </a:tr>
              <a:tr h="365760">
                <a:tc>
                  <a:txBody>
                    <a:bodyPr/>
                    <a:p>
                      <a:pPr algn="ctr"/>
                      <a:r>
                        <a:rPr lang="en-US" altLang="zh-CN" dirty="0"/>
                        <a:t>Test</a:t>
                      </a:r>
                      <a:endParaRPr lang="zh-CN" altLang="en-US" dirty="0"/>
                    </a:p>
                  </a:txBody>
                  <a:tcPr/>
                </a:tc>
                <a:tc>
                  <a:txBody>
                    <a:bodyPr/>
                    <a:p>
                      <a:pPr algn="ctr"/>
                      <a:r>
                        <a:rPr lang="en-US" altLang="zh-CN" dirty="0"/>
                        <a:t>25413</a:t>
                      </a:r>
                      <a:endParaRPr lang="zh-CN" altLang="en-US" dirty="0"/>
                    </a:p>
                  </a:txBody>
                  <a:tcPr/>
                </a:tc>
                <a:tc>
                  <a:txBody>
                    <a:bodyPr/>
                    <a:p>
                      <a:pPr algn="ctr"/>
                      <a:r>
                        <a:rPr lang="en-US" altLang="zh-CN" dirty="0"/>
                        <a:t>0.72</a:t>
                      </a:r>
                      <a:endParaRPr lang="zh-CN" altLang="en-US" dirty="0"/>
                    </a:p>
                  </a:txBody>
                  <a:tcPr/>
                </a:tc>
                <a:tc>
                  <a:txBody>
                    <a:bodyPr/>
                    <a:p>
                      <a:pPr algn="ctr"/>
                      <a:r>
                        <a:rPr lang="en-US" altLang="zh-CN" dirty="0"/>
                        <a:t>0.17</a:t>
                      </a:r>
                      <a:endParaRPr lang="zh-CN" altLang="en-US" dirty="0"/>
                    </a:p>
                  </a:txBody>
                  <a:tcPr/>
                </a:tc>
                <a:tc>
                  <a:txBody>
                    <a:bodyPr/>
                    <a:p>
                      <a:pPr algn="ctr"/>
                      <a:r>
                        <a:rPr lang="en-US" altLang="zh-CN" dirty="0"/>
                        <a:t>0.07</a:t>
                      </a:r>
                      <a:endParaRPr lang="zh-CN" altLang="en-US" dirty="0"/>
                    </a:p>
                  </a:txBody>
                  <a:tcPr/>
                </a:tc>
                <a:tc>
                  <a:txBody>
                    <a:bodyPr/>
                    <a:p>
                      <a:pPr algn="ctr"/>
                      <a:r>
                        <a:rPr lang="en-US" altLang="zh-CN" dirty="0"/>
                        <a:t>0.027</a:t>
                      </a:r>
                      <a:endParaRPr lang="zh-CN" altLang="en-US" dirty="0"/>
                    </a:p>
                  </a:txBody>
                  <a:tcPr/>
                </a:tc>
              </a:tr>
            </a:tbl>
          </a:graphicData>
        </a:graphic>
      </p:graphicFrame>
      <p:sp>
        <p:nvSpPr>
          <p:cNvPr id="8" name="文本框 7"/>
          <p:cNvSpPr txBox="1"/>
          <p:nvPr/>
        </p:nvSpPr>
        <p:spPr>
          <a:xfrm>
            <a:off x="1334770" y="4404995"/>
            <a:ext cx="6680200" cy="368300"/>
          </a:xfrm>
          <a:prstGeom prst="rect">
            <a:avLst/>
          </a:prstGeom>
          <a:noFill/>
        </p:spPr>
        <p:txBody>
          <a:bodyPr wrap="none" rtlCol="0" anchor="t">
            <a:spAutoFit/>
          </a:bodyPr>
          <a:p>
            <a:r>
              <a:rPr lang="en-US" altLang="zh-CN" dirty="0">
                <a:sym typeface="+mn-ea"/>
              </a:rPr>
              <a:t>Table 1: Distribution Of Classes In Training And Test Set Of FNC</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414655"/>
            <a:ext cx="5852795" cy="460375"/>
          </a:xfrm>
          <a:prstGeom prst="rect">
            <a:avLst/>
          </a:prstGeom>
          <a:noFill/>
        </p:spPr>
        <p:txBody>
          <a:bodyPr wrap="square" rtlCol="0">
            <a:spAutoFit/>
          </a:bodyPr>
          <a:p>
            <a:r>
              <a:rPr lang="en-US" altLang="zh-CN" sz="2400" b="1"/>
              <a:t>Motivation:</a:t>
            </a:r>
            <a:endParaRPr lang="en-US" altLang="zh-CN" sz="2400" b="1"/>
          </a:p>
        </p:txBody>
      </p:sp>
      <p:sp>
        <p:nvSpPr>
          <p:cNvPr id="6" name="文本框 5"/>
          <p:cNvSpPr txBox="1"/>
          <p:nvPr/>
        </p:nvSpPr>
        <p:spPr>
          <a:xfrm>
            <a:off x="0" y="1149350"/>
            <a:ext cx="9556115" cy="2306955"/>
          </a:xfrm>
          <a:prstGeom prst="rect">
            <a:avLst/>
          </a:prstGeom>
          <a:noFill/>
        </p:spPr>
        <p:txBody>
          <a:bodyPr wrap="square" rtlCol="0">
            <a:spAutoFit/>
          </a:bodyPr>
          <a:p>
            <a:r>
              <a:rPr lang="en-US" altLang="zh-CN"/>
              <a:t>1. The limited use of Attention Mechanism on the aspect of solving Fake News Challenge </a:t>
            </a:r>
            <a:endParaRPr lang="en-US" altLang="zh-CN"/>
          </a:p>
          <a:p>
            <a:r>
              <a:rPr lang="en-US" altLang="zh-CN"/>
              <a:t>    </a:t>
            </a:r>
            <a:endParaRPr lang="en-US" altLang="zh-CN"/>
          </a:p>
          <a:p>
            <a:r>
              <a:rPr lang="en-US" altLang="zh-CN"/>
              <a:t>    Attention-based Neural Networks are widely used on target-specific stance detection </a:t>
            </a:r>
            <a:endParaRPr lang="en-US" altLang="zh-CN"/>
          </a:p>
          <a:p>
            <a:r>
              <a:rPr lang="en-US" altLang="zh-CN"/>
              <a:t>to adress twitter task which is a classification task sharing the similarity with fake news challenge. </a:t>
            </a:r>
            <a:endParaRPr lang="en-US" altLang="zh-CN"/>
          </a:p>
          <a:p>
            <a:endParaRPr lang="en-US" altLang="zh-CN"/>
          </a:p>
          <a:p>
            <a:r>
              <a:rPr lang="en-US" altLang="zh-CN"/>
              <a:t>2. The importance of handcrafted features for the stance detection performance of Fake news Challenge </a:t>
            </a:r>
            <a:endParaRPr lang="en-US" altLang="zh-CN"/>
          </a:p>
        </p:txBody>
      </p:sp>
      <p:sp>
        <p:nvSpPr>
          <p:cNvPr id="7" name="文本框 6"/>
          <p:cNvSpPr txBox="1"/>
          <p:nvPr/>
        </p:nvSpPr>
        <p:spPr>
          <a:xfrm>
            <a:off x="0" y="4274185"/>
            <a:ext cx="4081780" cy="460375"/>
          </a:xfrm>
          <a:prstGeom prst="rect">
            <a:avLst/>
          </a:prstGeom>
          <a:noFill/>
        </p:spPr>
        <p:txBody>
          <a:bodyPr wrap="square" rtlCol="0">
            <a:spAutoFit/>
          </a:bodyPr>
          <a:p>
            <a:r>
              <a:rPr lang="en-US" altLang="zh-CN" sz="2400" b="1"/>
              <a:t>Challenge:</a:t>
            </a:r>
            <a:endParaRPr lang="en-US" altLang="zh-CN" sz="2400" b="1"/>
          </a:p>
        </p:txBody>
      </p:sp>
      <p:sp>
        <p:nvSpPr>
          <p:cNvPr id="8" name="文本框 7"/>
          <p:cNvSpPr txBox="1"/>
          <p:nvPr/>
        </p:nvSpPr>
        <p:spPr>
          <a:xfrm>
            <a:off x="60960" y="4826635"/>
            <a:ext cx="9556115" cy="368300"/>
          </a:xfrm>
          <a:prstGeom prst="rect">
            <a:avLst/>
          </a:prstGeom>
          <a:noFill/>
        </p:spPr>
        <p:txBody>
          <a:bodyPr wrap="square" rtlCol="0">
            <a:spAutoFit/>
          </a:bodyPr>
          <a:p>
            <a:r>
              <a:rPr lang="en-US" altLang="zh-CN"/>
              <a:t>The imbalanced distribution of FNC corpus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421005"/>
            <a:ext cx="4318000" cy="460375"/>
          </a:xfrm>
          <a:prstGeom prst="rect">
            <a:avLst/>
          </a:prstGeom>
          <a:noFill/>
        </p:spPr>
        <p:txBody>
          <a:bodyPr wrap="square" rtlCol="0">
            <a:spAutoFit/>
          </a:bodyPr>
          <a:p>
            <a:r>
              <a:rPr lang="en-US" altLang="zh-CN" sz="2400" b="1"/>
              <a:t>Aims and Objectives:</a:t>
            </a:r>
            <a:endParaRPr lang="en-US" altLang="zh-CN" sz="2400" b="1"/>
          </a:p>
        </p:txBody>
      </p:sp>
      <p:sp>
        <p:nvSpPr>
          <p:cNvPr id="5" name="文本框 4"/>
          <p:cNvSpPr txBox="1"/>
          <p:nvPr/>
        </p:nvSpPr>
        <p:spPr>
          <a:xfrm>
            <a:off x="263525" y="2193925"/>
            <a:ext cx="7960360" cy="2306955"/>
          </a:xfrm>
          <a:prstGeom prst="rect">
            <a:avLst/>
          </a:prstGeom>
          <a:noFill/>
        </p:spPr>
        <p:txBody>
          <a:bodyPr wrap="square" rtlCol="0">
            <a:spAutoFit/>
          </a:bodyPr>
          <a:p>
            <a:r>
              <a:rPr lang="en-US" altLang="zh-CN"/>
              <a:t>1.Build an attention-based neural network and combine useful features to handle stance detection on fake news challenge.</a:t>
            </a:r>
            <a:endParaRPr lang="en-US" altLang="zh-CN"/>
          </a:p>
          <a:p>
            <a:endParaRPr lang="en-US" altLang="zh-CN"/>
          </a:p>
          <a:p>
            <a:endParaRPr lang="en-US" altLang="zh-CN"/>
          </a:p>
          <a:p>
            <a:r>
              <a:rPr lang="en-US" altLang="zh-CN"/>
              <a:t>2.Explore the effectiveness of selected Attention Mechanism.</a:t>
            </a:r>
            <a:endParaRPr lang="en-US" altLang="zh-CN"/>
          </a:p>
          <a:p>
            <a:endParaRPr lang="en-US" altLang="zh-CN"/>
          </a:p>
          <a:p>
            <a:endParaRPr lang="en-US" altLang="zh-CN"/>
          </a:p>
          <a:p>
            <a:r>
              <a:rPr lang="en-US" altLang="zh-CN"/>
              <a:t>3.Quantify the contribution of promising features incorporated.</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359410"/>
            <a:ext cx="5079365" cy="460375"/>
          </a:xfrm>
          <a:prstGeom prst="rect">
            <a:avLst/>
          </a:prstGeom>
          <a:noFill/>
        </p:spPr>
        <p:txBody>
          <a:bodyPr wrap="square" rtlCol="0">
            <a:spAutoFit/>
          </a:bodyPr>
          <a:p>
            <a:r>
              <a:rPr lang="en-US" altLang="zh-CN" sz="2400" b="1"/>
              <a:t>Contribution:</a:t>
            </a:r>
            <a:endParaRPr lang="en-US" altLang="zh-CN" sz="2400" b="1"/>
          </a:p>
        </p:txBody>
      </p:sp>
      <p:sp>
        <p:nvSpPr>
          <p:cNvPr id="5" name="文本框 4"/>
          <p:cNvSpPr txBox="1"/>
          <p:nvPr/>
        </p:nvSpPr>
        <p:spPr>
          <a:xfrm>
            <a:off x="272415" y="1149350"/>
            <a:ext cx="7882255" cy="1753235"/>
          </a:xfrm>
          <a:prstGeom prst="rect">
            <a:avLst/>
          </a:prstGeom>
          <a:noFill/>
        </p:spPr>
        <p:txBody>
          <a:bodyPr wrap="square" rtlCol="0">
            <a:spAutoFit/>
          </a:bodyPr>
          <a:p>
            <a:r>
              <a:rPr lang="en-US" altLang="zh-CN"/>
              <a:t>1. Propose a modified attention-based model:  Attention StackLSTM which outperform some state-of-art baseline models designed for solving Fake News Challenge.</a:t>
            </a:r>
            <a:endParaRPr lang="en-US" altLang="zh-CN"/>
          </a:p>
          <a:p>
            <a:endParaRPr lang="en-US" altLang="zh-CN"/>
          </a:p>
          <a:p>
            <a:r>
              <a:rPr lang="en-US" altLang="zh-CN"/>
              <a:t>2. Demonstrate that the introduced attention mechanism and incorporated features are capable of favoring the classification of minority class.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508760" y="2696210"/>
            <a:ext cx="6990080" cy="1198880"/>
          </a:xfrm>
          <a:prstGeom prst="rect">
            <a:avLst/>
          </a:prstGeom>
          <a:noFill/>
        </p:spPr>
        <p:txBody>
          <a:bodyPr wrap="square" rtlCol="0">
            <a:spAutoFit/>
          </a:bodyPr>
          <a:p>
            <a:r>
              <a:rPr lang="en-US" altLang="zh-CN" sz="3600" b="1"/>
              <a:t>Part2 : The experiment detail for draw the conclusion</a:t>
            </a:r>
            <a:endParaRPr lang="en-US" altLang="zh-CN" sz="3600" b="1"/>
          </a:p>
        </p:txBody>
      </p:sp>
      <p:pic>
        <p:nvPicPr>
          <p:cNvPr id="5" name="图片 4" descr="logo"/>
          <p:cNvPicPr>
            <a:picLocks noChangeAspect="1"/>
          </p:cNvPicPr>
          <p:nvPr>
            <p:custDataLst>
              <p:tags r:id="rId1"/>
            </p:custDataLst>
          </p:nvPr>
        </p:nvPicPr>
        <p:blipFill>
          <a:blip r:embed="rId2"/>
          <a:stretch>
            <a:fillRect/>
          </a:stretch>
        </p:blipFill>
        <p:spPr>
          <a:xfrm>
            <a:off x="0" y="0"/>
            <a:ext cx="2204720" cy="1678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423795" y="454025"/>
            <a:ext cx="4373880" cy="3465195"/>
          </a:xfrm>
          <a:prstGeom prst="rect">
            <a:avLst/>
          </a:prstGeom>
        </p:spPr>
      </p:pic>
      <p:sp>
        <p:nvSpPr>
          <p:cNvPr id="3" name="文本框 2"/>
          <p:cNvSpPr txBox="1"/>
          <p:nvPr/>
        </p:nvSpPr>
        <p:spPr>
          <a:xfrm>
            <a:off x="0" y="85725"/>
            <a:ext cx="5852795" cy="368300"/>
          </a:xfrm>
          <a:prstGeom prst="rect">
            <a:avLst/>
          </a:prstGeom>
          <a:noFill/>
        </p:spPr>
        <p:txBody>
          <a:bodyPr wrap="square" rtlCol="0">
            <a:spAutoFit/>
          </a:bodyPr>
          <a:p>
            <a:r>
              <a:rPr lang="en-US" altLang="zh-CN" b="1"/>
              <a:t>Initial Network Structure:</a:t>
            </a:r>
            <a:r>
              <a:rPr lang="en-US" altLang="zh-CN"/>
              <a:t> Lstm with Attention</a:t>
            </a:r>
            <a:endParaRPr lang="en-US" altLang="zh-CN"/>
          </a:p>
        </p:txBody>
      </p:sp>
      <p:sp>
        <p:nvSpPr>
          <p:cNvPr id="4" name="文本框 3"/>
          <p:cNvSpPr txBox="1"/>
          <p:nvPr/>
        </p:nvSpPr>
        <p:spPr>
          <a:xfrm>
            <a:off x="-71755" y="4446905"/>
            <a:ext cx="3834130" cy="368300"/>
          </a:xfrm>
          <a:prstGeom prst="rect">
            <a:avLst/>
          </a:prstGeom>
          <a:noFill/>
        </p:spPr>
        <p:txBody>
          <a:bodyPr wrap="square" rtlCol="0">
            <a:spAutoFit/>
          </a:bodyPr>
          <a:p>
            <a:r>
              <a:rPr lang="en-US" altLang="zh-CN" b="1"/>
              <a:t>Default Experiment Setting:</a:t>
            </a:r>
            <a:endParaRPr lang="en-US" altLang="zh-CN" b="1"/>
          </a:p>
        </p:txBody>
      </p:sp>
      <p:graphicFrame>
        <p:nvGraphicFramePr>
          <p:cNvPr id="5" name="表格 4"/>
          <p:cNvGraphicFramePr/>
          <p:nvPr>
            <p:custDataLst>
              <p:tags r:id="rId2"/>
            </p:custDataLst>
          </p:nvPr>
        </p:nvGraphicFramePr>
        <p:xfrm>
          <a:off x="16510" y="4773930"/>
          <a:ext cx="8140700" cy="759460"/>
        </p:xfrm>
        <a:graphic>
          <a:graphicData uri="http://schemas.openxmlformats.org/drawingml/2006/table">
            <a:tbl>
              <a:tblPr firstRow="1" bandRow="1">
                <a:tableStyleId>{5C22544A-7EE6-4342-B048-85BDC9FD1C3A}</a:tableStyleId>
              </a:tblPr>
              <a:tblGrid>
                <a:gridCol w="729615"/>
                <a:gridCol w="497840"/>
                <a:gridCol w="685165"/>
                <a:gridCol w="682625"/>
                <a:gridCol w="797560"/>
                <a:gridCol w="751840"/>
                <a:gridCol w="454025"/>
                <a:gridCol w="800100"/>
                <a:gridCol w="2741930"/>
              </a:tblGrid>
              <a:tr h="396240">
                <a:tc>
                  <a:txBody>
                    <a:bodyPr/>
                    <a:p>
                      <a:pPr>
                        <a:buNone/>
                      </a:pPr>
                      <a:r>
                        <a:rPr lang="en-US" sz="1000">
                          <a:solidFill>
                            <a:srgbClr val="000000"/>
                          </a:solidFill>
                          <a:latin typeface="Calibri" panose="020F0502020204030204" charset="0"/>
                          <a:cs typeface="Calibri" panose="020F0502020204030204" charset="0"/>
                        </a:rPr>
                        <a:t>epoch num</a:t>
                      </a:r>
                      <a:endParaRPr lang="en-US" altLang="en-US" sz="1000">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000">
                          <a:solidFill>
                            <a:srgbClr val="000000"/>
                          </a:solidFill>
                          <a:latin typeface="Calibri" panose="020F0502020204030204" charset="0"/>
                          <a:cs typeface="Calibri" panose="020F0502020204030204" charset="0"/>
                        </a:rPr>
                        <a:t>lr</a:t>
                      </a:r>
                      <a:endParaRPr lang="en-US" altLang="en-US" sz="1000">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000">
                          <a:solidFill>
                            <a:srgbClr val="000000"/>
                          </a:solidFill>
                          <a:latin typeface="Calibri" panose="020F0502020204030204" charset="0"/>
                          <a:cs typeface="Calibri" panose="020F0502020204030204" charset="0"/>
                        </a:rPr>
                        <a:t>batch size</a:t>
                      </a:r>
                      <a:endParaRPr lang="en-US" altLang="en-US" sz="1000">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000">
                          <a:solidFill>
                            <a:srgbClr val="000000"/>
                          </a:solidFill>
                          <a:latin typeface="Calibri" panose="020F0502020204030204" charset="0"/>
                          <a:cs typeface="Calibri" panose="020F0502020204030204" charset="0"/>
                        </a:rPr>
                        <a:t>num layer</a:t>
                      </a:r>
                      <a:endParaRPr lang="en-US" altLang="en-US" sz="1000">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000">
                          <a:solidFill>
                            <a:srgbClr val="000000"/>
                          </a:solidFill>
                          <a:latin typeface="Calibri" panose="020F0502020204030204" charset="0"/>
                          <a:cs typeface="Calibri" panose="020F0502020204030204" charset="0"/>
                        </a:rPr>
                        <a:t>dropout rate</a:t>
                      </a:r>
                      <a:endParaRPr lang="en-US" altLang="en-US" sz="1000">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000">
                          <a:solidFill>
                            <a:srgbClr val="000000"/>
                          </a:solidFill>
                          <a:latin typeface="Calibri" panose="020F0502020204030204" charset="0"/>
                          <a:cs typeface="Calibri" panose="020F0502020204030204" charset="0"/>
                        </a:rPr>
                        <a:t>max length</a:t>
                      </a:r>
                      <a:endParaRPr lang="en-US" altLang="en-US" sz="1000">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000">
                          <a:solidFill>
                            <a:srgbClr val="000000"/>
                          </a:solidFill>
                          <a:latin typeface="Calibri" panose="020F0502020204030204" charset="0"/>
                          <a:cs typeface="Calibri" panose="020F0502020204030204" charset="0"/>
                        </a:rPr>
                        <a:t>device</a:t>
                      </a:r>
                      <a:endParaRPr lang="en-US" altLang="en-US" sz="1000">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sz="1000">
                          <a:solidFill>
                            <a:srgbClr val="000000"/>
                          </a:solidFill>
                          <a:latin typeface="Calibri" panose="020F0502020204030204" charset="0"/>
                          <a:cs typeface="Calibri" panose="020F0502020204030204" charset="0"/>
                        </a:rPr>
                        <a:t>weight decay</a:t>
                      </a:r>
                      <a:endParaRPr lang="en-US" altLang="en-US" sz="1000">
                        <a:solidFill>
                          <a:srgbClr val="000000"/>
                        </a:solidFill>
                        <a:latin typeface="Calibri" panose="020F0502020204030204" charset="0"/>
                        <a:cs typeface="Calibri" panose="020F0502020204030204" charset="0"/>
                      </a:endParaRPr>
                    </a:p>
                  </a:txBody>
                  <a:tcPr marL="12700" marR="12700" marT="12700" vert="horz" anchor="ctr"/>
                </a:tc>
                <a:tc>
                  <a:txBody>
                    <a:bodyPr/>
                    <a:p>
                      <a:pPr>
                        <a:buNone/>
                      </a:pPr>
                      <a:r>
                        <a:rPr lang="en-US" altLang="zh-CN" sz="1000">
                          <a:solidFill>
                            <a:schemeClr val="tx1"/>
                          </a:solidFill>
                          <a:latin typeface="Calibri" panose="020F0502020204030204" charset="0"/>
                          <a:cs typeface="Calibri" panose="020F0502020204030204" charset="0"/>
                        </a:rPr>
                        <a:t>word </a:t>
                      </a:r>
                      <a:r>
                        <a:rPr lang="en-US" sz="1000">
                          <a:solidFill>
                            <a:schemeClr val="tx1"/>
                          </a:solidFill>
                          <a:latin typeface="Calibri" panose="020F0502020204030204" charset="0"/>
                          <a:cs typeface="Calibri" panose="020F0502020204030204" charset="0"/>
                        </a:rPr>
                        <a:t>embeddings</a:t>
                      </a:r>
                      <a:endParaRPr lang="en-US" altLang="zh-CN" sz="1000">
                        <a:solidFill>
                          <a:schemeClr val="tx1"/>
                        </a:solidFill>
                        <a:latin typeface="Calibri" panose="020F0502020204030204" charset="0"/>
                        <a:cs typeface="Calibri" panose="020F0502020204030204" charset="0"/>
                      </a:endParaRPr>
                    </a:p>
                  </a:txBody>
                  <a:tcPr/>
                </a:tc>
              </a:tr>
              <a:tr h="363220">
                <a:tc>
                  <a:txBody>
                    <a:bodyPr/>
                    <a:p>
                      <a:pPr algn="l">
                        <a:buClrTx/>
                        <a:buSzTx/>
                        <a:buFontTx/>
                        <a:buNone/>
                      </a:pPr>
                      <a:r>
                        <a:rPr lang="en-US" sz="1100">
                          <a:solidFill>
                            <a:srgbClr val="000000"/>
                          </a:solidFill>
                          <a:latin typeface="宋体" panose="02010600030101010101" pitchFamily="2" charset="-122"/>
                        </a:rPr>
                        <a:t>40</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0.001</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128</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2</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0.8</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75</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cuda</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0</a:t>
                      </a:r>
                      <a:endParaRPr lang="en-US" sz="1100">
                        <a:solidFill>
                          <a:srgbClr val="000000"/>
                        </a:solidFill>
                        <a:latin typeface="宋体" panose="02010600030101010101" pitchFamily="2" charset="-122"/>
                      </a:endParaRPr>
                    </a:p>
                  </a:txBody>
                  <a:tcPr marL="12700" marR="12700" marT="12700" vert="horz" anchor="ctr"/>
                </a:tc>
                <a:tc>
                  <a:txBody>
                    <a:bodyPr/>
                    <a:p>
                      <a:pPr algn="l">
                        <a:buClrTx/>
                        <a:buSzTx/>
                        <a:buFontTx/>
                        <a:buNone/>
                      </a:pPr>
                      <a:r>
                        <a:rPr lang="en-US" sz="1100">
                          <a:solidFill>
                            <a:srgbClr val="000000"/>
                          </a:solidFill>
                          <a:latin typeface="宋体" panose="02010600030101010101" pitchFamily="2" charset="-122"/>
                        </a:rPr>
                        <a:t>glove.twitter.27B.50d </a:t>
                      </a:r>
                      <a:r>
                        <a:rPr lang="en-US" sz="1100">
                          <a:solidFill>
                            <a:srgbClr val="000000"/>
                          </a:solidFill>
                          <a:latin typeface="宋体" panose="02010600030101010101" pitchFamily="2" charset="-122"/>
                          <a:sym typeface="+mn-ea"/>
                        </a:rPr>
                        <a:t>(require grads)</a:t>
                      </a:r>
                      <a:endParaRPr lang="en-US" sz="1100">
                        <a:solidFill>
                          <a:srgbClr val="000000"/>
                        </a:solidFill>
                        <a:latin typeface="宋体" panose="02010600030101010101" pitchFamily="2" charset="-122"/>
                      </a:endParaRPr>
                    </a:p>
                  </a:txBody>
                  <a:tcPr marL="12700" marR="12700" marT="12700" vert="horz" anchor="ctr"/>
                </a:tc>
              </a:tr>
            </a:tbl>
          </a:graphicData>
        </a:graphic>
      </p:graphicFrame>
      <p:sp>
        <p:nvSpPr>
          <p:cNvPr id="8" name="文本框 7"/>
          <p:cNvSpPr txBox="1"/>
          <p:nvPr/>
        </p:nvSpPr>
        <p:spPr>
          <a:xfrm>
            <a:off x="-61595" y="5533390"/>
            <a:ext cx="3834130" cy="368300"/>
          </a:xfrm>
          <a:prstGeom prst="rect">
            <a:avLst/>
          </a:prstGeom>
          <a:noFill/>
        </p:spPr>
        <p:txBody>
          <a:bodyPr wrap="square" rtlCol="0">
            <a:spAutoFit/>
          </a:bodyPr>
          <a:p>
            <a:r>
              <a:rPr lang="en-US" altLang="zh-CN" b="1"/>
              <a:t>Experiment Results:</a:t>
            </a:r>
            <a:endParaRPr lang="en-US" altLang="zh-CN" b="1"/>
          </a:p>
        </p:txBody>
      </p:sp>
      <p:graphicFrame>
        <p:nvGraphicFramePr>
          <p:cNvPr id="9" name="表格 8"/>
          <p:cNvGraphicFramePr/>
          <p:nvPr>
            <p:custDataLst>
              <p:tags r:id="rId3"/>
            </p:custDataLst>
          </p:nvPr>
        </p:nvGraphicFramePr>
        <p:xfrm>
          <a:off x="36830" y="5901690"/>
          <a:ext cx="7142480" cy="822960"/>
        </p:xfrm>
        <a:graphic>
          <a:graphicData uri="http://schemas.openxmlformats.org/drawingml/2006/table">
            <a:tbl>
              <a:tblPr firstRow="1" bandRow="1">
                <a:tableStyleId>{5C22544A-7EE6-4342-B048-85BDC9FD1C3A}</a:tableStyleId>
              </a:tblPr>
              <a:tblGrid>
                <a:gridCol w="1002030"/>
                <a:gridCol w="855345"/>
                <a:gridCol w="824865"/>
                <a:gridCol w="901065"/>
                <a:gridCol w="1079500"/>
                <a:gridCol w="1146175"/>
                <a:gridCol w="1333500"/>
              </a:tblGrid>
              <a:tr h="411480">
                <a:tc>
                  <a:txBody>
                    <a:bodyPr/>
                    <a:p>
                      <a:pPr>
                        <a:buNone/>
                      </a:pPr>
                      <a:r>
                        <a:rPr lang="en-US" sz="1000">
                          <a:solidFill>
                            <a:srgbClr val="000000"/>
                          </a:solidFill>
                          <a:latin typeface="宋体" panose="02010600030101010101" pitchFamily="2" charset="-122"/>
                        </a:rPr>
                        <a:t>Accuracy</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FNC score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agree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disagree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discuss</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unrelated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Macro F1</a:t>
                      </a:r>
                      <a:endParaRPr lang="en-US" altLang="en-US" sz="1000">
                        <a:solidFill>
                          <a:srgbClr val="000000"/>
                        </a:solidFill>
                        <a:latin typeface="宋体" panose="02010600030101010101" pitchFamily="2" charset="-122"/>
                      </a:endParaRPr>
                    </a:p>
                  </a:txBody>
                  <a:tcPr marL="12700" marR="12700" marT="12700" vert="horz" anchor="ctr"/>
                </a:tc>
              </a:tr>
              <a:tr h="411480">
                <a:tc>
                  <a:txBody>
                    <a:bodyPr/>
                    <a:p>
                      <a:pPr>
                        <a:buNone/>
                      </a:pPr>
                      <a:r>
                        <a:rPr lang="en-US" sz="1100">
                          <a:solidFill>
                            <a:srgbClr val="000000"/>
                          </a:solidFill>
                          <a:latin typeface="宋体" panose="02010600030101010101" pitchFamily="2" charset="-122"/>
                        </a:rPr>
                        <a:t>0.646165348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0.50676966</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0.196519525</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0.043087971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0.353670162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0.78944493</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0.345680647</a:t>
                      </a:r>
                      <a:endParaRPr lang="en-US" altLang="en-US" sz="1100">
                        <a:solidFill>
                          <a:srgbClr val="000000"/>
                        </a:solidFill>
                        <a:latin typeface="宋体" panose="02010600030101010101" pitchFamily="2" charset="-122"/>
                      </a:endParaRPr>
                    </a:p>
                  </a:txBody>
                  <a:tcPr marL="12700" marR="12700" marT="12700" vert="horz"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75565" y="661987"/>
          <a:ext cx="8761730" cy="5130165"/>
        </p:xfrm>
        <a:graphic>
          <a:graphicData uri="http://schemas.openxmlformats.org/drawingml/2006/table">
            <a:tbl>
              <a:tblPr firstRow="1" bandRow="1">
                <a:tableStyleId>{5C22544A-7EE6-4342-B048-85BDC9FD1C3A}</a:tableStyleId>
              </a:tblPr>
              <a:tblGrid>
                <a:gridCol w="1969770"/>
                <a:gridCol w="779780"/>
                <a:gridCol w="699135"/>
                <a:gridCol w="797560"/>
                <a:gridCol w="923925"/>
                <a:gridCol w="822960"/>
                <a:gridCol w="805180"/>
                <a:gridCol w="1125220"/>
                <a:gridCol w="838200"/>
              </a:tblGrid>
              <a:tr h="219710">
                <a:tc>
                  <a:txBody>
                    <a:bodyPr/>
                    <a:p>
                      <a:pPr>
                        <a:buNone/>
                      </a:pPr>
                      <a:r>
                        <a:rPr lang="en-US" sz="1000">
                          <a:solidFill>
                            <a:srgbClr val="000000"/>
                          </a:solidFill>
                          <a:latin typeface="宋体" panose="02010600030101010101" pitchFamily="2" charset="-122"/>
                        </a:rPr>
                        <a:t>Word embedding</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with grad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Accuracy</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FNC score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agree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disagree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discuss</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unrelated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Macro F1</a:t>
                      </a:r>
                      <a:endParaRPr lang="en-US" altLang="en-US" sz="1000">
                        <a:solidFill>
                          <a:srgbClr val="000000"/>
                        </a:solidFill>
                        <a:latin typeface="宋体" panose="02010600030101010101" pitchFamily="2" charset="-122"/>
                      </a:endParaRPr>
                    </a:p>
                  </a:txBody>
                  <a:tcPr marL="12700" marR="12700" marT="12700" vert="horz" anchor="ctr"/>
                </a:tc>
              </a:tr>
              <a:tr h="226060">
                <a:tc>
                  <a:txBody>
                    <a:bodyPr/>
                    <a:p>
                      <a:pPr>
                        <a:buNone/>
                      </a:pPr>
                      <a:r>
                        <a:rPr lang="en-US" sz="1000">
                          <a:solidFill>
                            <a:srgbClr val="000000"/>
                          </a:solidFill>
                          <a:latin typeface="宋体" panose="02010600030101010101" pitchFamily="2" charset="-122"/>
                        </a:rPr>
                        <a:t>glove.twitter.27B.100d</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0.9396</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0.9181</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0.8130</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0.6484</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100">
                          <a:solidFill>
                            <a:srgbClr val="000000"/>
                          </a:solidFill>
                          <a:latin typeface="宋体" panose="02010600030101010101" pitchFamily="2" charset="-122"/>
                        </a:rPr>
                        <a:t>0.9112</a:t>
                      </a:r>
                      <a:endParaRPr lang="en-US" altLang="en-US" sz="11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0.9678</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0.8336</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r>
              <a:tr h="226060">
                <a:tc>
                  <a:txBody>
                    <a:bodyPr/>
                    <a:p>
                      <a:pPr>
                        <a:buNone/>
                      </a:pPr>
                      <a:r>
                        <a:rPr lang="en-US" sz="1000">
                          <a:solidFill>
                            <a:srgbClr val="000000"/>
                          </a:solidFill>
                          <a:latin typeface="宋体" panose="02010600030101010101" pitchFamily="2" charset="-122"/>
                        </a:rPr>
                        <a:t>glove.6B.200d</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0.9404</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0.9199</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0.8089</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0.6456</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100">
                          <a:solidFill>
                            <a:srgbClr val="000000"/>
                          </a:solidFill>
                          <a:latin typeface="宋体" panose="02010600030101010101" pitchFamily="2" charset="-122"/>
                        </a:rPr>
                        <a:t>0.8895</a:t>
                      </a:r>
                      <a:endParaRPr lang="en-US" altLang="en-US" sz="11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0.9680</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c>
                  <a:txBody>
                    <a:bodyPr/>
                    <a:p>
                      <a:pPr>
                        <a:buNone/>
                      </a:pPr>
                      <a:r>
                        <a:rPr lang="en-US" sz="1000">
                          <a:solidFill>
                            <a:srgbClr val="000000"/>
                          </a:solidFill>
                          <a:latin typeface="宋体" panose="02010600030101010101" pitchFamily="2" charset="-122"/>
                        </a:rPr>
                        <a:t>0.8334</a:t>
                      </a:r>
                      <a:endParaRPr lang="en-US" altLang="en-US" sz="1000">
                        <a:solidFill>
                          <a:srgbClr val="000000"/>
                        </a:solidFill>
                        <a:latin typeface="宋体" panose="02010600030101010101" pitchFamily="2" charset="-122"/>
                      </a:endParaRPr>
                    </a:p>
                  </a:txBody>
                  <a:tcPr marL="12700" marR="12700" marT="12700" vert="horz" anchor="ctr">
                    <a:solidFill>
                      <a:srgbClr val="92D050"/>
                    </a:solidFill>
                  </a:tcPr>
                </a:tc>
              </a:tr>
              <a:tr h="226060">
                <a:tc>
                  <a:txBody>
                    <a:bodyPr/>
                    <a:p>
                      <a:pPr>
                        <a:buNone/>
                      </a:pPr>
                      <a:r>
                        <a:rPr lang="en-US" sz="1100">
                          <a:solidFill>
                            <a:srgbClr val="000000"/>
                          </a:solidFill>
                          <a:latin typeface="宋体" panose="02010600030101010101" pitchFamily="2" charset="-122"/>
                        </a:rPr>
                        <a:t>glove.6B.300d</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alt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0.9487</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0.9342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0.8118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0.6162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altLang="en-US" sz="1100">
                          <a:solidFill>
                            <a:srgbClr val="000000"/>
                          </a:solidFill>
                          <a:latin typeface="宋体" panose="02010600030101010101" pitchFamily="2" charset="-122"/>
                        </a:rPr>
                        <a:t>0.9032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0.9772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0.8324</a:t>
                      </a:r>
                      <a:endParaRPr lang="en-US" altLang="en-US" sz="1100">
                        <a:solidFill>
                          <a:srgbClr val="000000"/>
                        </a:solidFill>
                        <a:latin typeface="宋体" panose="02010600030101010101" pitchFamily="2" charset="-122"/>
                      </a:endParaRPr>
                    </a:p>
                  </a:txBody>
                  <a:tcPr marL="12700" marR="12700" marT="12700" vert="horz" anchor="ctr"/>
                </a:tc>
              </a:tr>
              <a:tr h="226060">
                <a:tc>
                  <a:txBody>
                    <a:bodyPr/>
                    <a:p>
                      <a:pPr>
                        <a:buNone/>
                      </a:pPr>
                      <a:r>
                        <a:rPr lang="en-US" sz="1000">
                          <a:solidFill>
                            <a:srgbClr val="000000"/>
                          </a:solidFill>
                          <a:latin typeface="宋体" panose="02010600030101010101" pitchFamily="2" charset="-122"/>
                        </a:rPr>
                        <a:t>glove.6B.300d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0.9391</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0.9182</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0.8083</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0.6440</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0.9091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0.9667</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0.8321</a:t>
                      </a:r>
                      <a:endParaRPr lang="en-US" altLang="en-US" sz="1000">
                        <a:solidFill>
                          <a:srgbClr val="000000"/>
                        </a:solidFill>
                        <a:latin typeface="宋体" panose="02010600030101010101" pitchFamily="2" charset="-122"/>
                      </a:endParaRPr>
                    </a:p>
                  </a:txBody>
                  <a:tcPr marL="12700" marR="12700" marT="12700" vert="horz" anchor="ctr"/>
                </a:tc>
              </a:tr>
              <a:tr h="226060">
                <a:tc>
                  <a:txBody>
                    <a:bodyPr/>
                    <a:p>
                      <a:pPr>
                        <a:buNone/>
                      </a:pPr>
                      <a:r>
                        <a:rPr lang="en-US" sz="1000">
                          <a:solidFill>
                            <a:srgbClr val="000000"/>
                          </a:solidFill>
                          <a:latin typeface="宋体" panose="02010600030101010101" pitchFamily="2" charset="-122"/>
                        </a:rPr>
                        <a:t>glove.6B.100d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0.9403</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0.9180</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0.8064</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0.6313</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0.9090</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0.9686</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0.8289</a:t>
                      </a:r>
                      <a:endParaRPr lang="en-US" altLang="en-US" sz="1000">
                        <a:solidFill>
                          <a:srgbClr val="000000"/>
                        </a:solidFill>
                        <a:latin typeface="宋体" panose="02010600030101010101" pitchFamily="2" charset="-122"/>
                      </a:endParaRPr>
                    </a:p>
                  </a:txBody>
                  <a:tcPr marL="12700" marR="12700" marT="12700" vert="horz" anchor="ctr"/>
                </a:tc>
              </a:tr>
              <a:tr h="253365">
                <a:tc>
                  <a:txBody>
                    <a:bodyPr/>
                    <a:p>
                      <a:pPr>
                        <a:buNone/>
                      </a:pPr>
                      <a:r>
                        <a:rPr lang="en-US" sz="1100">
                          <a:solidFill>
                            <a:srgbClr val="000000"/>
                          </a:solidFill>
                          <a:latin typeface="宋体" panose="02010600030101010101" pitchFamily="2" charset="-122"/>
                        </a:rPr>
                        <a:t>crawl.300d.2M</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0.9480</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0.9318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0.8097</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0.5917</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altLang="en-US" sz="1100">
                          <a:solidFill>
                            <a:srgbClr val="000000"/>
                          </a:solidFill>
                          <a:latin typeface="宋体" panose="02010600030101010101" pitchFamily="2" charset="-122"/>
                        </a:rPr>
                        <a:t>0.9032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0.9776</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0.8254</a:t>
                      </a:r>
                      <a:endParaRPr lang="en-US" altLang="en-US" sz="1100">
                        <a:solidFill>
                          <a:srgbClr val="000000"/>
                        </a:solidFill>
                        <a:latin typeface="宋体" panose="02010600030101010101" pitchFamily="2" charset="-122"/>
                      </a:endParaRPr>
                    </a:p>
                  </a:txBody>
                  <a:tcPr marL="12700" marR="12700" marT="12700" vert="horz" anchor="ctr"/>
                </a:tc>
              </a:tr>
              <a:tr h="226060">
                <a:tc>
                  <a:txBody>
                    <a:bodyPr/>
                    <a:p>
                      <a:pPr>
                        <a:buNone/>
                      </a:pPr>
                      <a:r>
                        <a:rPr lang="en-US" sz="1000">
                          <a:solidFill>
                            <a:srgbClr val="000000"/>
                          </a:solidFill>
                          <a:latin typeface="宋体" panose="02010600030101010101" pitchFamily="2" charset="-122"/>
                        </a:rPr>
                        <a:t>fasttext.en.300d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0.9353</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0.9070</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0.7976</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0.6356</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0.8988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0.9650</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0.8243</a:t>
                      </a:r>
                      <a:endParaRPr lang="en-US" altLang="en-US" sz="1000">
                        <a:solidFill>
                          <a:srgbClr val="000000"/>
                        </a:solidFill>
                        <a:latin typeface="宋体" panose="02010600030101010101" pitchFamily="2" charset="-122"/>
                      </a:endParaRPr>
                    </a:p>
                  </a:txBody>
                  <a:tcPr marL="12700" marR="12700" marT="12700" vert="horz" anchor="ctr"/>
                </a:tc>
              </a:tr>
              <a:tr h="226060">
                <a:tc>
                  <a:txBody>
                    <a:bodyPr/>
                    <a:p>
                      <a:pPr>
                        <a:buNone/>
                      </a:pPr>
                      <a:r>
                        <a:rPr lang="en-US" sz="1100">
                          <a:solidFill>
                            <a:srgbClr val="000000"/>
                          </a:solidFill>
                          <a:latin typeface="宋体" panose="02010600030101010101" pitchFamily="2" charset="-122"/>
                        </a:rPr>
                        <a:t>glove.6B.200d</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0.9489</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0.9344</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0.8101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0.5834</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altLang="en-US" sz="1100">
                          <a:solidFill>
                            <a:srgbClr val="000000"/>
                          </a:solidFill>
                          <a:latin typeface="宋体" panose="02010600030101010101" pitchFamily="2" charset="-122"/>
                        </a:rPr>
                        <a:t>0.8963</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0.9781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0.8240</a:t>
                      </a:r>
                      <a:endParaRPr lang="en-US" altLang="en-US" sz="1100">
                        <a:solidFill>
                          <a:srgbClr val="000000"/>
                        </a:solidFill>
                        <a:latin typeface="宋体" panose="02010600030101010101" pitchFamily="2" charset="-122"/>
                      </a:endParaRPr>
                    </a:p>
                  </a:txBody>
                  <a:tcPr marL="12700" marR="12700" marT="12700" vert="horz" anchor="ctr"/>
                </a:tc>
              </a:tr>
              <a:tr h="226060">
                <a:tc>
                  <a:txBody>
                    <a:bodyPr/>
                    <a:p>
                      <a:pPr>
                        <a:buNone/>
                      </a:pPr>
                      <a:r>
                        <a:rPr lang="en-US" sz="1000">
                          <a:solidFill>
                            <a:srgbClr val="000000"/>
                          </a:solidFill>
                          <a:latin typeface="宋体" panose="02010600030101010101" pitchFamily="2" charset="-122"/>
                        </a:rPr>
                        <a:t>crawl.300d.2M</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0.9373</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0.9090</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0.7957</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0.6233</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0.9056</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0.9663</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0.8227</a:t>
                      </a:r>
                      <a:endParaRPr lang="en-US" altLang="en-US" sz="1000">
                        <a:solidFill>
                          <a:srgbClr val="000000"/>
                        </a:solidFill>
                        <a:latin typeface="宋体" panose="02010600030101010101" pitchFamily="2" charset="-122"/>
                      </a:endParaRPr>
                    </a:p>
                  </a:txBody>
                  <a:tcPr marL="12700" marR="12700" marT="12700" vert="horz" anchor="ctr"/>
                </a:tc>
              </a:tr>
              <a:tr h="226060">
                <a:tc>
                  <a:txBody>
                    <a:bodyPr/>
                    <a:p>
                      <a:pPr>
                        <a:buNone/>
                      </a:pPr>
                      <a:r>
                        <a:rPr lang="en-US" sz="1000">
                          <a:solidFill>
                            <a:srgbClr val="000000"/>
                          </a:solidFill>
                          <a:latin typeface="宋体" panose="02010600030101010101" pitchFamily="2" charset="-122"/>
                        </a:rPr>
                        <a:t>glove.twitter.27B.50d</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0.9390</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0.9182</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0.7988</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0.6085</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altLang="en-US" sz="1100">
                          <a:solidFill>
                            <a:srgbClr val="000000"/>
                          </a:solidFill>
                          <a:latin typeface="宋体" panose="02010600030101010101" pitchFamily="2" charset="-122"/>
                        </a:rPr>
                        <a:t>0.9033</a:t>
                      </a:r>
                      <a:endParaRPr lang="en-US" altLang="en-US" sz="11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0.9684</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000">
                          <a:solidFill>
                            <a:srgbClr val="000000"/>
                          </a:solidFill>
                          <a:latin typeface="宋体" panose="02010600030101010101" pitchFamily="2" charset="-122"/>
                        </a:rPr>
                        <a:t>0.8213</a:t>
                      </a:r>
                      <a:endParaRPr lang="en-US" altLang="en-US" sz="1000">
                        <a:solidFill>
                          <a:srgbClr val="000000"/>
                        </a:solidFill>
                        <a:latin typeface="宋体" panose="02010600030101010101" pitchFamily="2" charset="-122"/>
                      </a:endParaRPr>
                    </a:p>
                  </a:txBody>
                  <a:tcPr marL="12700" marR="12700" marT="12700" vert="horz" anchor="ctr">
                    <a:solidFill>
                      <a:srgbClr val="FFFF00"/>
                    </a:solidFill>
                  </a:tcPr>
                </a:tc>
              </a:tr>
              <a:tr h="226060">
                <a:tc>
                  <a:txBody>
                    <a:bodyPr/>
                    <a:p>
                      <a:pPr>
                        <a:buNone/>
                      </a:pPr>
                      <a:r>
                        <a:rPr lang="en-US" sz="1000">
                          <a:solidFill>
                            <a:srgbClr val="000000"/>
                          </a:solidFill>
                          <a:latin typeface="宋体" panose="02010600030101010101" pitchFamily="2" charset="-122"/>
                        </a:rPr>
                        <a:t>GoogleNews.vector300</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0.9327</a:t>
                      </a:r>
                      <a:endParaRPr lang="zh-CN"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0.9086</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0.7950</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0.6273</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0.8954</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0.9629</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0.8202</a:t>
                      </a:r>
                      <a:endParaRPr lang="en-US" altLang="en-US" sz="1000">
                        <a:solidFill>
                          <a:srgbClr val="000000"/>
                        </a:solidFill>
                        <a:latin typeface="宋体" panose="02010600030101010101" pitchFamily="2" charset="-122"/>
                      </a:endParaRPr>
                    </a:p>
                  </a:txBody>
                  <a:tcPr marL="12700" marR="12700" marT="12700" vert="horz" anchor="ctr"/>
                </a:tc>
              </a:tr>
              <a:tr h="226060">
                <a:tc>
                  <a:txBody>
                    <a:bodyPr/>
                    <a:p>
                      <a:pPr>
                        <a:buNone/>
                      </a:pPr>
                      <a:r>
                        <a:rPr lang="en-US" sz="1100">
                          <a:solidFill>
                            <a:srgbClr val="000000"/>
                          </a:solidFill>
                          <a:latin typeface="宋体" panose="02010600030101010101" pitchFamily="2" charset="-122"/>
                        </a:rPr>
                        <a:t>glove.6B.100d</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0.9474</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0.9323</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0.7951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0.5693</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altLang="en-US" sz="1100">
                          <a:solidFill>
                            <a:srgbClr val="000000"/>
                          </a:solidFill>
                          <a:latin typeface="宋体" panose="02010600030101010101" pitchFamily="2" charset="-122"/>
                        </a:rPr>
                        <a:t>0.9078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0.9790</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0.8165</a:t>
                      </a:r>
                      <a:endParaRPr lang="en-US" altLang="en-US" sz="1100">
                        <a:solidFill>
                          <a:srgbClr val="000000"/>
                        </a:solidFill>
                        <a:latin typeface="宋体" panose="02010600030101010101" pitchFamily="2" charset="-122"/>
                      </a:endParaRPr>
                    </a:p>
                  </a:txBody>
                  <a:tcPr marL="12700" marR="12700" marT="12700" vert="horz" anchor="ctr"/>
                </a:tc>
              </a:tr>
              <a:tr h="226060">
                <a:tc>
                  <a:txBody>
                    <a:bodyPr/>
                    <a:p>
                      <a:pPr>
                        <a:buNone/>
                      </a:pPr>
                      <a:r>
                        <a:rPr lang="en-US" sz="1000">
                          <a:solidFill>
                            <a:srgbClr val="000000"/>
                          </a:solidFill>
                          <a:latin typeface="宋体" panose="02010600030101010101" pitchFamily="2" charset="-122"/>
                        </a:rPr>
                        <a:t>glove.6B.50d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0.9394</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0.9171</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0.7988</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0.5850</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0.9105</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0.9689</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0.8158</a:t>
                      </a:r>
                      <a:endParaRPr lang="en-US" altLang="en-US" sz="1000">
                        <a:solidFill>
                          <a:srgbClr val="000000"/>
                        </a:solidFill>
                        <a:latin typeface="宋体" panose="02010600030101010101" pitchFamily="2" charset="-122"/>
                      </a:endParaRPr>
                    </a:p>
                  </a:txBody>
                  <a:tcPr marL="12700" marR="12700" marT="12700" vert="horz" anchor="ctr"/>
                </a:tc>
              </a:tr>
              <a:tr h="253365">
                <a:tc>
                  <a:txBody>
                    <a:bodyPr/>
                    <a:p>
                      <a:pPr>
                        <a:buNone/>
                      </a:pPr>
                      <a:r>
                        <a:rPr lang="en-US" sz="1100">
                          <a:solidFill>
                            <a:srgbClr val="000000"/>
                          </a:solidFill>
                          <a:latin typeface="宋体" panose="02010600030101010101" pitchFamily="2" charset="-122"/>
                        </a:rPr>
                        <a:t>fasttext.en.300d</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0.9449</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0.9240</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0.7998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0.5587</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altLang="en-US" sz="1100">
                          <a:solidFill>
                            <a:srgbClr val="000000"/>
                          </a:solidFill>
                          <a:latin typeface="宋体" panose="02010600030101010101" pitchFamily="2" charset="-122"/>
                        </a:rPr>
                        <a:t>0.8989</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0.9762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0.8125</a:t>
                      </a:r>
                      <a:endParaRPr lang="en-US" altLang="en-US" sz="1100">
                        <a:solidFill>
                          <a:srgbClr val="000000"/>
                        </a:solidFill>
                        <a:latin typeface="宋体" panose="02010600030101010101" pitchFamily="2" charset="-122"/>
                      </a:endParaRPr>
                    </a:p>
                  </a:txBody>
                  <a:tcPr marL="12700" marR="12700" marT="12700" vert="horz" anchor="ctr"/>
                </a:tc>
              </a:tr>
              <a:tr h="226060">
                <a:tc>
                  <a:txBody>
                    <a:bodyPr/>
                    <a:p>
                      <a:pPr>
                        <a:buNone/>
                      </a:pPr>
                      <a:r>
                        <a:rPr lang="en-US" sz="1000">
                          <a:solidFill>
                            <a:srgbClr val="000000"/>
                          </a:solidFill>
                          <a:latin typeface="宋体" panose="02010600030101010101" pitchFamily="2" charset="-122"/>
                        </a:rPr>
                        <a:t>wiki_news_300d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0.9292</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0.8979</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0.7812</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0.6077</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100">
                          <a:solidFill>
                            <a:srgbClr val="000000"/>
                          </a:solidFill>
                          <a:latin typeface="宋体" panose="02010600030101010101" pitchFamily="2" charset="-122"/>
                        </a:rPr>
                        <a:t>0.8932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0.9610</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0.8098</a:t>
                      </a:r>
                      <a:endParaRPr lang="en-US" altLang="en-US" sz="1000">
                        <a:solidFill>
                          <a:srgbClr val="000000"/>
                        </a:solidFill>
                        <a:latin typeface="宋体" panose="02010600030101010101" pitchFamily="2" charset="-122"/>
                      </a:endParaRPr>
                    </a:p>
                  </a:txBody>
                  <a:tcPr marL="12700" marR="12700" marT="12700" vert="horz" anchor="ctr"/>
                </a:tc>
              </a:tr>
              <a:tr h="226060">
                <a:tc>
                  <a:txBody>
                    <a:bodyPr/>
                    <a:p>
                      <a:pPr>
                        <a:buNone/>
                      </a:pPr>
                      <a:r>
                        <a:rPr lang="en-US" sz="1100">
                          <a:solidFill>
                            <a:srgbClr val="000000"/>
                          </a:solidFill>
                          <a:latin typeface="宋体" panose="02010600030101010101" pitchFamily="2" charset="-122"/>
                        </a:rPr>
                        <a:t>glove.twitter.27B.100d</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0.9417</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0.9219</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0.7839</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0.5302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altLang="en-US" sz="1100">
                          <a:solidFill>
                            <a:srgbClr val="000000"/>
                          </a:solidFill>
                          <a:latin typeface="宋体" panose="02010600030101010101" pitchFamily="2" charset="-122"/>
                        </a:rPr>
                        <a:t>0.8938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0.9747</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0.8010</a:t>
                      </a:r>
                      <a:endParaRPr lang="en-US" altLang="en-US" sz="1100">
                        <a:solidFill>
                          <a:srgbClr val="000000"/>
                        </a:solidFill>
                        <a:latin typeface="宋体" panose="02010600030101010101" pitchFamily="2" charset="-122"/>
                      </a:endParaRPr>
                    </a:p>
                  </a:txBody>
                  <a:tcPr marL="12700" marR="12700" marT="12700" vert="horz" anchor="ctr"/>
                </a:tc>
              </a:tr>
              <a:tr h="246380">
                <a:tc>
                  <a:txBody>
                    <a:bodyPr/>
                    <a:p>
                      <a:pPr>
                        <a:buNone/>
                      </a:pPr>
                      <a:r>
                        <a:rPr lang="en-US" sz="1100">
                          <a:solidFill>
                            <a:srgbClr val="000000"/>
                          </a:solidFill>
                          <a:latin typeface="宋体" panose="02010600030101010101" pitchFamily="2" charset="-122"/>
                        </a:rPr>
                        <a:t>glove.twitter.27B.50d</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0.9392</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0.9179</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0.7761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0.5304</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0.9071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0.9735</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0.7968</a:t>
                      </a:r>
                      <a:endParaRPr lang="en-US" altLang="en-US" sz="1100">
                        <a:solidFill>
                          <a:srgbClr val="000000"/>
                        </a:solidFill>
                        <a:latin typeface="宋体" panose="02010600030101010101" pitchFamily="2" charset="-122"/>
                      </a:endParaRPr>
                    </a:p>
                  </a:txBody>
                  <a:tcPr marL="12700" marR="12700" marT="12700" vert="horz" anchor="ctr"/>
                </a:tc>
              </a:tr>
              <a:tr h="210820">
                <a:tc>
                  <a:txBody>
                    <a:bodyPr/>
                    <a:p>
                      <a:pPr>
                        <a:buNone/>
                      </a:pPr>
                      <a:r>
                        <a:rPr lang="en-US" sz="1000">
                          <a:solidFill>
                            <a:srgbClr val="000000"/>
                          </a:solidFill>
                          <a:latin typeface="宋体" panose="02010600030101010101" pitchFamily="2" charset="-122"/>
                        </a:rPr>
                        <a:t>glove.twitter.27B.25d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True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0.9305</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0.9042</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0.7753</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0.5515</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0.8904</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0.9639</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0.7963</a:t>
                      </a:r>
                      <a:endParaRPr lang="en-US" altLang="en-US" sz="1000">
                        <a:solidFill>
                          <a:srgbClr val="000000"/>
                        </a:solidFill>
                        <a:latin typeface="宋体" panose="02010600030101010101" pitchFamily="2" charset="-122"/>
                      </a:endParaRPr>
                    </a:p>
                  </a:txBody>
                  <a:tcPr marL="12700" marR="12700" marT="12700" vert="horz" anchor="ctr"/>
                </a:tc>
              </a:tr>
              <a:tr h="226060">
                <a:tc>
                  <a:txBody>
                    <a:bodyPr/>
                    <a:p>
                      <a:pPr>
                        <a:buNone/>
                      </a:pPr>
                      <a:r>
                        <a:rPr lang="en-US" sz="1100">
                          <a:solidFill>
                            <a:srgbClr val="000000"/>
                          </a:solidFill>
                          <a:latin typeface="宋体" panose="02010600030101010101" pitchFamily="2" charset="-122"/>
                        </a:rPr>
                        <a:t>wiki_news_300d</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0.9357</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0.9146</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0.7584</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0.5178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0.8996</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0.9734</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0.7873</a:t>
                      </a:r>
                      <a:endParaRPr lang="en-US" altLang="en-US" sz="1100">
                        <a:solidFill>
                          <a:srgbClr val="000000"/>
                        </a:solidFill>
                        <a:latin typeface="宋体" panose="02010600030101010101" pitchFamily="2" charset="-122"/>
                      </a:endParaRPr>
                    </a:p>
                  </a:txBody>
                  <a:tcPr marL="12700" marR="12700" marT="12700" vert="horz" anchor="ctr"/>
                </a:tc>
              </a:tr>
              <a:tr h="277495">
                <a:tc>
                  <a:txBody>
                    <a:bodyPr/>
                    <a:p>
                      <a:pPr>
                        <a:buNone/>
                      </a:pPr>
                      <a:r>
                        <a:rPr lang="en-US" sz="1100">
                          <a:solidFill>
                            <a:srgbClr val="000000"/>
                          </a:solidFill>
                          <a:latin typeface="宋体" panose="02010600030101010101" pitchFamily="2" charset="-122"/>
                        </a:rPr>
                        <a:t>glove.6B.50d</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alt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0.9404</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0.9226</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0.7756</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0.4781</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0.9050</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0.9770</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0.7840</a:t>
                      </a:r>
                      <a:endParaRPr lang="en-US" altLang="en-US" sz="1100">
                        <a:solidFill>
                          <a:srgbClr val="000000"/>
                        </a:solidFill>
                        <a:latin typeface="宋体" panose="02010600030101010101" pitchFamily="2" charset="-122"/>
                      </a:endParaRPr>
                    </a:p>
                  </a:txBody>
                  <a:tcPr marL="12700" marR="12700" marT="12700" vert="horz" anchor="ctr"/>
                </a:tc>
              </a:tr>
              <a:tr h="278130">
                <a:tc>
                  <a:txBody>
                    <a:bodyPr/>
                    <a:p>
                      <a:pPr>
                        <a:buNone/>
                      </a:pPr>
                      <a:r>
                        <a:rPr lang="en-US" sz="1100">
                          <a:solidFill>
                            <a:srgbClr val="000000"/>
                          </a:solidFill>
                          <a:latin typeface="宋体" panose="02010600030101010101" pitchFamily="2" charset="-122"/>
                        </a:rPr>
                        <a:t>glove.twitter.27B.25d</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False</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0.9178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0.8896</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0.6848</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0.4713</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0.8615</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0.9667</a:t>
                      </a:r>
                      <a:endParaRPr lang="en-US" altLang="en-US" sz="1100">
                        <a:solidFill>
                          <a:srgbClr val="000000"/>
                        </a:solidFill>
                        <a:latin typeface="宋体" panose="02010600030101010101" pitchFamily="2" charset="-122"/>
                      </a:endParaRPr>
                    </a:p>
                  </a:txBody>
                  <a:tcPr marL="12700" marR="12700" marT="12700" vert="horz" anchor="ctr"/>
                </a:tc>
                <a:tc>
                  <a:txBody>
                    <a:bodyPr/>
                    <a:p>
                      <a:pPr>
                        <a:buNone/>
                      </a:pPr>
                      <a:r>
                        <a:rPr lang="en-US" sz="1100">
                          <a:solidFill>
                            <a:srgbClr val="000000"/>
                          </a:solidFill>
                          <a:latin typeface="宋体" panose="02010600030101010101" pitchFamily="2" charset="-122"/>
                        </a:rPr>
                        <a:t>0.7461</a:t>
                      </a:r>
                      <a:endParaRPr lang="en-US" altLang="en-US" sz="1100">
                        <a:solidFill>
                          <a:srgbClr val="000000"/>
                        </a:solidFill>
                        <a:latin typeface="宋体" panose="02010600030101010101" pitchFamily="2" charset="-122"/>
                      </a:endParaRPr>
                    </a:p>
                  </a:txBody>
                  <a:tcPr marL="12700" marR="12700" marT="12700" vert="horz" anchor="ctr"/>
                </a:tc>
              </a:tr>
            </a:tbl>
          </a:graphicData>
        </a:graphic>
      </p:graphicFrame>
      <p:sp>
        <p:nvSpPr>
          <p:cNvPr id="2" name="矩形 1"/>
          <p:cNvSpPr/>
          <p:nvPr/>
        </p:nvSpPr>
        <p:spPr>
          <a:xfrm>
            <a:off x="7576185" y="428625"/>
            <a:ext cx="1285875" cy="170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402" name="文本框 2"/>
          <p:cNvSpPr txBox="1"/>
          <p:nvPr/>
        </p:nvSpPr>
        <p:spPr>
          <a:xfrm>
            <a:off x="7630795" y="375920"/>
            <a:ext cx="1277938" cy="276225"/>
          </a:xfrm>
          <a:prstGeom prst="rect">
            <a:avLst/>
          </a:prstGeom>
          <a:noFill/>
          <a:ln w="9525">
            <a:noFill/>
          </a:ln>
        </p:spPr>
        <p:txBody>
          <a:bodyPr wrap="square" anchor="t">
            <a:spAutoFit/>
          </a:bodyPr>
          <a:p>
            <a:r>
              <a:rPr lang="en-US" altLang="zh-CN" sz="1200">
                <a:latin typeface="Arial" panose="020B0604020202020204" pitchFamily="34" charset="0"/>
                <a:ea typeface="宋体" panose="02010600030101010101" pitchFamily="2" charset="-122"/>
              </a:rPr>
              <a:t>baseline</a:t>
            </a:r>
            <a:endParaRPr lang="en-US" altLang="zh-CN" sz="1200">
              <a:latin typeface="Arial" panose="020B0604020202020204" pitchFamily="34" charset="0"/>
              <a:ea typeface="宋体" panose="02010600030101010101" pitchFamily="2" charset="-122"/>
            </a:endParaRPr>
          </a:p>
        </p:txBody>
      </p:sp>
      <p:sp>
        <p:nvSpPr>
          <p:cNvPr id="2049" name="文本框 1"/>
          <p:cNvSpPr txBox="1"/>
          <p:nvPr/>
        </p:nvSpPr>
        <p:spPr>
          <a:xfrm>
            <a:off x="0" y="0"/>
            <a:ext cx="8249920" cy="398780"/>
          </a:xfrm>
          <a:prstGeom prst="rect">
            <a:avLst/>
          </a:prstGeom>
          <a:noFill/>
          <a:ln w="9525">
            <a:noFill/>
          </a:ln>
        </p:spPr>
        <p:txBody>
          <a:bodyPr wrap="square" anchor="t">
            <a:spAutoFit/>
          </a:bodyPr>
          <a:p>
            <a:r>
              <a:rPr lang="en-US" altLang="zh-CN" sz="2000" b="1">
                <a:sym typeface="+mn-ea"/>
              </a:rPr>
              <a:t>Model Selection Process: </a:t>
            </a:r>
            <a:r>
              <a:rPr lang="en-US" altLang="zh-CN" sz="20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Choosing word embeddings</a:t>
            </a:r>
            <a:endParaRPr lang="en-US" altLang="zh-CN"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endParaRPr>
          </a:p>
        </p:txBody>
      </p:sp>
      <p:sp>
        <p:nvSpPr>
          <p:cNvPr id="3" name="文本框 2"/>
          <p:cNvSpPr txBox="1"/>
          <p:nvPr/>
        </p:nvSpPr>
        <p:spPr>
          <a:xfrm>
            <a:off x="879475" y="415925"/>
            <a:ext cx="6614160" cy="306705"/>
          </a:xfrm>
          <a:prstGeom prst="rect">
            <a:avLst/>
          </a:prstGeom>
          <a:noFill/>
        </p:spPr>
        <p:txBody>
          <a:bodyPr wrap="none" rtlCol="0" anchor="t">
            <a:spAutoFit/>
          </a:bodyPr>
          <a:p>
            <a:r>
              <a:rPr lang="en-US" altLang="zh-CN" sz="1400">
                <a:effectLst>
                  <a:outerShdw blurRad="38100" dist="19050" dir="2700000" algn="tl" rotWithShape="0">
                    <a:schemeClr val="dk1">
                      <a:alpha val="40000"/>
                    </a:schemeClr>
                  </a:outerShdw>
                </a:effectLst>
                <a:sym typeface="+mn-ea"/>
              </a:rPr>
              <a:t>Table1: the average performance in validation set based on 5 fold cross validation</a:t>
            </a:r>
            <a:endParaRPr lang="zh-CN" altLang="en-US" sz="1400"/>
          </a:p>
        </p:txBody>
      </p:sp>
      <p:sp>
        <p:nvSpPr>
          <p:cNvPr id="15" name="文本框 14"/>
          <p:cNvSpPr txBox="1"/>
          <p:nvPr/>
        </p:nvSpPr>
        <p:spPr>
          <a:xfrm>
            <a:off x="1183640" y="5720080"/>
            <a:ext cx="6149340" cy="306705"/>
          </a:xfrm>
          <a:prstGeom prst="rect">
            <a:avLst/>
          </a:prstGeom>
          <a:noFill/>
        </p:spPr>
        <p:txBody>
          <a:bodyPr wrap="none" rtlCol="0" anchor="t">
            <a:spAutoFit/>
          </a:bodyPr>
          <a:p>
            <a:r>
              <a:rPr lang="en-US" altLang="zh-CN" sz="1400">
                <a:effectLst>
                  <a:outerShdw blurRad="38100" dist="19050" dir="2700000" algn="tl" rotWithShape="0">
                    <a:schemeClr val="dk1">
                      <a:alpha val="40000"/>
                    </a:schemeClr>
                  </a:outerShdw>
                </a:effectLst>
                <a:sym typeface="+mn-ea"/>
              </a:rPr>
              <a:t>Table2: the average performance in t</a:t>
            </a:r>
            <a:r>
              <a:rPr lang="en-US" altLang="zh-CN" sz="1400">
                <a:effectLst>
                  <a:outerShdw blurRad="38100" dist="19050" dir="2700000" algn="tl" rotWithShape="0">
                    <a:schemeClr val="dk1">
                      <a:alpha val="40000"/>
                    </a:schemeClr>
                  </a:outerShdw>
                </a:effectLst>
                <a:sym typeface="+mn-ea"/>
              </a:rPr>
              <a:t>est </a:t>
            </a:r>
            <a:r>
              <a:rPr lang="en-US" altLang="zh-CN" sz="1400">
                <a:effectLst>
                  <a:outerShdw blurRad="38100" dist="19050" dir="2700000" algn="tl" rotWithShape="0">
                    <a:schemeClr val="dk1">
                      <a:alpha val="40000"/>
                    </a:schemeClr>
                  </a:outerShdw>
                </a:effectLst>
                <a:sym typeface="+mn-ea"/>
              </a:rPr>
              <a:t>set based on 5 fold cross validation</a:t>
            </a:r>
            <a:endParaRPr lang="zh-CN" altLang="en-US"/>
          </a:p>
        </p:txBody>
      </p:sp>
      <p:graphicFrame>
        <p:nvGraphicFramePr>
          <p:cNvPr id="16" name="表格 15"/>
          <p:cNvGraphicFramePr/>
          <p:nvPr>
            <p:custDataLst>
              <p:tags r:id="rId2"/>
            </p:custDataLst>
          </p:nvPr>
        </p:nvGraphicFramePr>
        <p:xfrm>
          <a:off x="75565" y="6233795"/>
          <a:ext cx="8556625" cy="678180"/>
        </p:xfrm>
        <a:graphic>
          <a:graphicData uri="http://schemas.openxmlformats.org/drawingml/2006/table">
            <a:tbl>
              <a:tblPr firstRow="1" bandRow="1">
                <a:tableStyleId>{5C22544A-7EE6-4342-B048-85BDC9FD1C3A}</a:tableStyleId>
              </a:tblPr>
              <a:tblGrid>
                <a:gridCol w="1652905"/>
                <a:gridCol w="497840"/>
                <a:gridCol w="505460"/>
                <a:gridCol w="983615"/>
                <a:gridCol w="983615"/>
                <a:gridCol w="982980"/>
                <a:gridCol w="983615"/>
                <a:gridCol w="982980"/>
                <a:gridCol w="983615"/>
              </a:tblGrid>
              <a:tr h="226060">
                <a:tc>
                  <a:txBody>
                    <a:bodyPr/>
                    <a:p>
                      <a:pPr>
                        <a:buNone/>
                      </a:pPr>
                      <a:r>
                        <a:rPr lang="en-US" sz="1100">
                          <a:solidFill>
                            <a:srgbClr val="000000"/>
                          </a:solidFill>
                          <a:latin typeface="宋体" panose="02010600030101010101" pitchFamily="2" charset="-122"/>
                        </a:rPr>
                        <a:t>glove.6B.200d</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True</a:t>
                      </a:r>
                      <a:endParaRPr 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0.6673</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0.5148</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0.2002</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0.0742</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0.3757</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0.8065</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0.3642</a:t>
                      </a:r>
                      <a:endParaRPr lang="en-US" altLang="en-US" sz="11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solidFill>
                      <a:srgbClr val="92D050"/>
                    </a:solidFill>
                  </a:tcPr>
                </a:tc>
              </a:tr>
              <a:tr h="226060">
                <a:tc>
                  <a:txBody>
                    <a:bodyPr/>
                    <a:p>
                      <a:pPr>
                        <a:buNone/>
                      </a:pPr>
                      <a:r>
                        <a:rPr lang="en-US" sz="1100">
                          <a:solidFill>
                            <a:srgbClr val="000000"/>
                          </a:solidFill>
                          <a:latin typeface="宋体" panose="02010600030101010101" pitchFamily="2" charset="-122"/>
                        </a:rPr>
                        <a:t>glove.twitter.27B.100d</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True</a:t>
                      </a:r>
                      <a:endParaRPr 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0.6608</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0.5107</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0.1880</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0.0287</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0.3730</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0.7972</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92D050"/>
                    </a:solidFill>
                  </a:tcPr>
                </a:tc>
                <a:tc>
                  <a:txBody>
                    <a:bodyPr/>
                    <a:p>
                      <a:pPr>
                        <a:buNone/>
                      </a:pPr>
                      <a:r>
                        <a:rPr lang="en-US" sz="1100">
                          <a:solidFill>
                            <a:srgbClr val="000000"/>
                          </a:solidFill>
                          <a:latin typeface="宋体" panose="02010600030101010101" pitchFamily="2" charset="-122"/>
                        </a:rPr>
                        <a:t>0.3467</a:t>
                      </a:r>
                      <a:endParaRPr lang="en-US" altLang="en-US" sz="11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solidFill>
                      <a:srgbClr val="92D050"/>
                    </a:solidFill>
                  </a:tcPr>
                </a:tc>
              </a:tr>
              <a:tr h="226060">
                <a:tc>
                  <a:txBody>
                    <a:bodyPr/>
                    <a:p>
                      <a:pPr>
                        <a:buNone/>
                      </a:pPr>
                      <a:r>
                        <a:rPr lang="en-US" sz="1100">
                          <a:solidFill>
                            <a:srgbClr val="000000"/>
                          </a:solidFill>
                          <a:latin typeface="宋体" panose="02010600030101010101" pitchFamily="2" charset="-122"/>
                        </a:rPr>
                        <a:t>glove.twitter.27B.50d</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FFFF00"/>
                    </a:solidFill>
                  </a:tcPr>
                </a:tc>
                <a:tc>
                  <a:txBody>
                    <a:bodyPr/>
                    <a:p>
                      <a:pPr>
                        <a:buNone/>
                      </a:pPr>
                      <a:r>
                        <a:rPr lang="en-US" sz="1100">
                          <a:solidFill>
                            <a:srgbClr val="000000"/>
                          </a:solidFill>
                          <a:latin typeface="宋体" panose="02010600030101010101" pitchFamily="2" charset="-122"/>
                        </a:rPr>
                        <a:t>True</a:t>
                      </a:r>
                      <a:endParaRPr 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FFFF00"/>
                    </a:solidFill>
                  </a:tcPr>
                </a:tc>
                <a:tc>
                  <a:txBody>
                    <a:bodyPr/>
                    <a:p>
                      <a:pPr>
                        <a:buNone/>
                      </a:pPr>
                      <a:r>
                        <a:rPr lang="en-US" sz="1100">
                          <a:solidFill>
                            <a:srgbClr val="000000"/>
                          </a:solidFill>
                          <a:latin typeface="宋体" panose="02010600030101010101" pitchFamily="2" charset="-122"/>
                        </a:rPr>
                        <a:t>0.6462</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FFFF00"/>
                    </a:solidFill>
                  </a:tcPr>
                </a:tc>
                <a:tc>
                  <a:txBody>
                    <a:bodyPr/>
                    <a:p>
                      <a:pPr>
                        <a:buNone/>
                      </a:pPr>
                      <a:r>
                        <a:rPr lang="en-US" sz="1100">
                          <a:solidFill>
                            <a:srgbClr val="000000"/>
                          </a:solidFill>
                          <a:latin typeface="宋体" panose="02010600030101010101" pitchFamily="2" charset="-122"/>
                        </a:rPr>
                        <a:t>0.5068</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FFFF00"/>
                    </a:solidFill>
                  </a:tcPr>
                </a:tc>
                <a:tc>
                  <a:txBody>
                    <a:bodyPr/>
                    <a:p>
                      <a:pPr>
                        <a:buNone/>
                      </a:pPr>
                      <a:r>
                        <a:rPr lang="en-US" sz="1100">
                          <a:solidFill>
                            <a:srgbClr val="000000"/>
                          </a:solidFill>
                          <a:latin typeface="宋体" panose="02010600030101010101" pitchFamily="2" charset="-122"/>
                        </a:rPr>
                        <a:t>0.19652</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FFFF00"/>
                    </a:solidFill>
                  </a:tcPr>
                </a:tc>
                <a:tc>
                  <a:txBody>
                    <a:bodyPr/>
                    <a:p>
                      <a:pPr>
                        <a:buNone/>
                      </a:pPr>
                      <a:r>
                        <a:rPr lang="en-US" sz="1100">
                          <a:solidFill>
                            <a:srgbClr val="000000"/>
                          </a:solidFill>
                          <a:latin typeface="宋体" panose="02010600030101010101" pitchFamily="2" charset="-122"/>
                        </a:rPr>
                        <a:t>0.0431</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FFFF00"/>
                    </a:solidFill>
                  </a:tcPr>
                </a:tc>
                <a:tc>
                  <a:txBody>
                    <a:bodyPr/>
                    <a:p>
                      <a:pPr>
                        <a:buNone/>
                      </a:pPr>
                      <a:r>
                        <a:rPr lang="en-US" sz="1100">
                          <a:solidFill>
                            <a:srgbClr val="000000"/>
                          </a:solidFill>
                          <a:latin typeface="宋体" panose="02010600030101010101" pitchFamily="2" charset="-122"/>
                        </a:rPr>
                        <a:t>0.3537</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FFFF00"/>
                    </a:solidFill>
                  </a:tcPr>
                </a:tc>
                <a:tc>
                  <a:txBody>
                    <a:bodyPr/>
                    <a:p>
                      <a:pPr>
                        <a:buNone/>
                      </a:pPr>
                      <a:r>
                        <a:rPr lang="en-US" sz="1100">
                          <a:solidFill>
                            <a:srgbClr val="000000"/>
                          </a:solidFill>
                          <a:latin typeface="宋体" panose="02010600030101010101" pitchFamily="2" charset="-122"/>
                        </a:rPr>
                        <a:t>0.7894</a:t>
                      </a:r>
                      <a:endParaRPr lang="en-US" altLang="en-US" sz="11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solidFill>
                      <a:srgbClr val="FFFF00"/>
                    </a:solidFill>
                  </a:tcPr>
                </a:tc>
                <a:tc>
                  <a:txBody>
                    <a:bodyPr/>
                    <a:p>
                      <a:pPr>
                        <a:buNone/>
                      </a:pPr>
                      <a:r>
                        <a:rPr lang="en-US" sz="1100">
                          <a:solidFill>
                            <a:srgbClr val="000000"/>
                          </a:solidFill>
                          <a:latin typeface="宋体" panose="02010600030101010101" pitchFamily="2" charset="-122"/>
                        </a:rPr>
                        <a:t>0.3457</a:t>
                      </a:r>
                      <a:endParaRPr lang="en-US" altLang="en-US" sz="11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solidFill>
                      <a:srgbClr val="FFFF00"/>
                    </a:solidFill>
                  </a:tcPr>
                </a:tc>
              </a:tr>
            </a:tbl>
          </a:graphicData>
        </a:graphic>
      </p:graphicFrame>
      <p:graphicFrame>
        <p:nvGraphicFramePr>
          <p:cNvPr id="19" name="表格 18"/>
          <p:cNvGraphicFramePr/>
          <p:nvPr>
            <p:custDataLst>
              <p:tags r:id="rId3"/>
            </p:custDataLst>
          </p:nvPr>
        </p:nvGraphicFramePr>
        <p:xfrm>
          <a:off x="75565" y="6014402"/>
          <a:ext cx="8761730" cy="878840"/>
        </p:xfrm>
        <a:graphic>
          <a:graphicData uri="http://schemas.openxmlformats.org/drawingml/2006/table">
            <a:tbl>
              <a:tblPr firstRow="1" bandRow="1">
                <a:tableStyleId>{5C22544A-7EE6-4342-B048-85BDC9FD1C3A}</a:tableStyleId>
              </a:tblPr>
              <a:tblGrid>
                <a:gridCol w="1969770"/>
                <a:gridCol w="779780"/>
                <a:gridCol w="699135"/>
                <a:gridCol w="797560"/>
                <a:gridCol w="923925"/>
                <a:gridCol w="822960"/>
                <a:gridCol w="805180"/>
                <a:gridCol w="1125220"/>
                <a:gridCol w="838200"/>
              </a:tblGrid>
              <a:tr h="219710">
                <a:tc>
                  <a:txBody>
                    <a:bodyPr/>
                    <a:p>
                      <a:pPr>
                        <a:buNone/>
                      </a:pPr>
                      <a:r>
                        <a:rPr lang="en-US" sz="1000">
                          <a:solidFill>
                            <a:srgbClr val="000000"/>
                          </a:solidFill>
                          <a:latin typeface="宋体" panose="02010600030101010101" pitchFamily="2" charset="-122"/>
                        </a:rPr>
                        <a:t>Word embedding(with grad)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altLang="en-US" sz="1000">
                          <a:solidFill>
                            <a:srgbClr val="000000"/>
                          </a:solidFill>
                          <a:latin typeface="宋体" panose="02010600030101010101" pitchFamily="2" charset="-122"/>
                        </a:rPr>
                        <a:t>with grad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Accuracy</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FNC score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agree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disagree</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discuss</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F1 unrelated</a:t>
                      </a:r>
                      <a:endParaRPr lang="en-US" altLang="en-US" sz="1000">
                        <a:solidFill>
                          <a:srgbClr val="000000"/>
                        </a:solidFill>
                        <a:latin typeface="宋体" panose="02010600030101010101" pitchFamily="2" charset="-122"/>
                      </a:endParaRPr>
                    </a:p>
                  </a:txBody>
                  <a:tcPr marL="12700" marR="12700" marT="12700" vert="horz" anchor="ctr"/>
                </a:tc>
                <a:tc>
                  <a:txBody>
                    <a:bodyPr/>
                    <a:p>
                      <a:pPr>
                        <a:buNone/>
                      </a:pPr>
                      <a:r>
                        <a:rPr lang="en-US" sz="1000">
                          <a:solidFill>
                            <a:srgbClr val="000000"/>
                          </a:solidFill>
                          <a:latin typeface="宋体" panose="02010600030101010101" pitchFamily="2" charset="-122"/>
                        </a:rPr>
                        <a:t>Macro F1</a:t>
                      </a:r>
                      <a:endParaRPr lang="en-US" altLang="en-US" sz="1000">
                        <a:solidFill>
                          <a:srgbClr val="000000"/>
                        </a:solidFill>
                        <a:latin typeface="宋体" panose="02010600030101010101" pitchFamily="2" charset="-122"/>
                      </a:endParaRPr>
                    </a:p>
                  </a:txBody>
                  <a:tcPr marL="12700" marR="12700" marT="12700" vert="horz" anchor="ctr"/>
                </a:tc>
              </a:tr>
              <a:tr h="219710">
                <a:tc>
                  <a:txBody>
                    <a:bodyPr/>
                    <a:p>
                      <a:pPr>
                        <a:buNone/>
                      </a:pPr>
                      <a:r>
                        <a:rPr lang="en-US" sz="1100">
                          <a:solidFill>
                            <a:srgbClr val="000000"/>
                          </a:solidFill>
                          <a:latin typeface="宋体" panose="02010600030101010101" pitchFamily="2" charset="-122"/>
                        </a:rPr>
                        <a:t>glove.6B.200d</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True</a:t>
                      </a:r>
                      <a:endParaRPr 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0.6673</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0.5148</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0.2002</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0.0742</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0.3757</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0.8065</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0.3642</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r>
              <a:tr h="219710">
                <a:tc>
                  <a:txBody>
                    <a:bodyPr/>
                    <a:p>
                      <a:pPr>
                        <a:buNone/>
                      </a:pPr>
                      <a:r>
                        <a:rPr lang="en-US" sz="1100">
                          <a:solidFill>
                            <a:srgbClr val="000000"/>
                          </a:solidFill>
                          <a:latin typeface="宋体" panose="02010600030101010101" pitchFamily="2" charset="-122"/>
                        </a:rPr>
                        <a:t>glove.twitter.27B.100d</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True</a:t>
                      </a:r>
                      <a:endParaRPr 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0.6608</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0.5107</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0.1880</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0.0287</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0.3730</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0.7972</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c>
                  <a:txBody>
                    <a:bodyPr/>
                    <a:p>
                      <a:pPr>
                        <a:buNone/>
                      </a:pPr>
                      <a:r>
                        <a:rPr lang="en-US" sz="1100">
                          <a:solidFill>
                            <a:srgbClr val="000000"/>
                          </a:solidFill>
                          <a:latin typeface="宋体" panose="02010600030101010101" pitchFamily="2" charset="-122"/>
                        </a:rPr>
                        <a:t>0.3467</a:t>
                      </a:r>
                      <a:endParaRPr lang="en-US" altLang="en-US" sz="1100">
                        <a:solidFill>
                          <a:srgbClr val="000000"/>
                        </a:solidFill>
                        <a:latin typeface="宋体" panose="02010600030101010101" pitchFamily="2" charset="-122"/>
                      </a:endParaRPr>
                    </a:p>
                  </a:txBody>
                  <a:tcPr marL="12700" marR="12700" marT="12700" vert="horz" anchor="ctr">
                    <a:solidFill>
                      <a:srgbClr val="00B050"/>
                    </a:solidFill>
                  </a:tcPr>
                </a:tc>
              </a:tr>
              <a:tr h="219710">
                <a:tc>
                  <a:txBody>
                    <a:bodyPr/>
                    <a:p>
                      <a:pPr>
                        <a:buNone/>
                      </a:pPr>
                      <a:r>
                        <a:rPr lang="en-US" sz="1100">
                          <a:solidFill>
                            <a:srgbClr val="000000"/>
                          </a:solidFill>
                          <a:latin typeface="宋体" panose="02010600030101010101" pitchFamily="2" charset="-122"/>
                        </a:rPr>
                        <a:t>glove.twitter.27B.50d</a:t>
                      </a:r>
                      <a:endParaRPr lang="en-US" altLang="en-US" sz="11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100">
                          <a:solidFill>
                            <a:srgbClr val="000000"/>
                          </a:solidFill>
                          <a:latin typeface="宋体" panose="02010600030101010101" pitchFamily="2" charset="-122"/>
                        </a:rPr>
                        <a:t>True</a:t>
                      </a:r>
                      <a:endParaRPr lang="en-US" sz="11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100">
                          <a:solidFill>
                            <a:srgbClr val="000000"/>
                          </a:solidFill>
                          <a:latin typeface="宋体" panose="02010600030101010101" pitchFamily="2" charset="-122"/>
                        </a:rPr>
                        <a:t>0.6462</a:t>
                      </a:r>
                      <a:endParaRPr lang="en-US" altLang="en-US" sz="11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100">
                          <a:solidFill>
                            <a:srgbClr val="000000"/>
                          </a:solidFill>
                          <a:latin typeface="宋体" panose="02010600030101010101" pitchFamily="2" charset="-122"/>
                        </a:rPr>
                        <a:t>0.5068</a:t>
                      </a:r>
                      <a:endParaRPr lang="en-US" altLang="en-US" sz="11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100">
                          <a:solidFill>
                            <a:srgbClr val="000000"/>
                          </a:solidFill>
                          <a:latin typeface="宋体" panose="02010600030101010101" pitchFamily="2" charset="-122"/>
                        </a:rPr>
                        <a:t>0.19652</a:t>
                      </a:r>
                      <a:endParaRPr lang="en-US" altLang="en-US" sz="11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100">
                          <a:solidFill>
                            <a:srgbClr val="000000"/>
                          </a:solidFill>
                          <a:latin typeface="宋体" panose="02010600030101010101" pitchFamily="2" charset="-122"/>
                        </a:rPr>
                        <a:t>0.0431</a:t>
                      </a:r>
                      <a:endParaRPr lang="en-US" altLang="en-US" sz="11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100">
                          <a:solidFill>
                            <a:srgbClr val="000000"/>
                          </a:solidFill>
                          <a:latin typeface="宋体" panose="02010600030101010101" pitchFamily="2" charset="-122"/>
                        </a:rPr>
                        <a:t>0.3537</a:t>
                      </a:r>
                      <a:endParaRPr lang="en-US" altLang="en-US" sz="11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100">
                          <a:solidFill>
                            <a:srgbClr val="000000"/>
                          </a:solidFill>
                          <a:latin typeface="宋体" panose="02010600030101010101" pitchFamily="2" charset="-122"/>
                        </a:rPr>
                        <a:t>0.7894</a:t>
                      </a:r>
                      <a:endParaRPr lang="en-US" altLang="en-US" sz="1100">
                        <a:solidFill>
                          <a:srgbClr val="000000"/>
                        </a:solidFill>
                        <a:latin typeface="宋体" panose="02010600030101010101" pitchFamily="2" charset="-122"/>
                      </a:endParaRPr>
                    </a:p>
                  </a:txBody>
                  <a:tcPr marL="12700" marR="12700" marT="12700" vert="horz" anchor="ctr">
                    <a:solidFill>
                      <a:srgbClr val="FFFF00"/>
                    </a:solidFill>
                  </a:tcPr>
                </a:tc>
                <a:tc>
                  <a:txBody>
                    <a:bodyPr/>
                    <a:p>
                      <a:pPr>
                        <a:buNone/>
                      </a:pPr>
                      <a:r>
                        <a:rPr lang="en-US" sz="1100">
                          <a:solidFill>
                            <a:srgbClr val="000000"/>
                          </a:solidFill>
                          <a:latin typeface="宋体" panose="02010600030101010101" pitchFamily="2" charset="-122"/>
                        </a:rPr>
                        <a:t>0.3457</a:t>
                      </a:r>
                      <a:endParaRPr lang="en-US" altLang="en-US" sz="1100">
                        <a:solidFill>
                          <a:srgbClr val="000000"/>
                        </a:solidFill>
                        <a:latin typeface="宋体" panose="02010600030101010101" pitchFamily="2" charset="-122"/>
                      </a:endParaRPr>
                    </a:p>
                  </a:txBody>
                  <a:tcPr marL="12700" marR="12700" marT="12700" vert="horz" anchor="ctr">
                    <a:solidFill>
                      <a:srgbClr val="FFFF00"/>
                    </a:solid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1328b7ca-e8c9-4c0f-a377-cac45000d4a0}"/>
  <p:tag name="TABLE_ENDDRAG_ORIGIN_RECT" val="647*103"/>
  <p:tag name="TABLE_ENDDRAG_RECT" val="20*371*647*103"/>
</p:tagLst>
</file>

<file path=ppt/tags/tag10.xml><?xml version="1.0" encoding="utf-8"?>
<p:tagLst xmlns:p="http://schemas.openxmlformats.org/presentationml/2006/main">
  <p:tag name="KSO_WM_UNIT_TABLE_BEAUTIFY" val="smartTable{32960f77-26d2-4773-b49b-75bb5cbae088}"/>
  <p:tag name="TABLE_ENDDRAG_ORIGIN_RECT" val="711*124"/>
  <p:tag name="TABLE_ENDDRAG_RECT" val="4*365*711*124"/>
</p:tagLst>
</file>

<file path=ppt/tags/tag11.xml><?xml version="1.0" encoding="utf-8"?>
<p:tagLst xmlns:p="http://schemas.openxmlformats.org/presentationml/2006/main">
  <p:tag name="KSO_WM_UNIT_TABLE_BEAUTIFY" val="smartTable{50796bfc-ae62-41c3-8a8a-0f2f8aa7b3c3}"/>
</p:tagLst>
</file>

<file path=ppt/tags/tag12.xml><?xml version="1.0" encoding="utf-8"?>
<p:tagLst xmlns:p="http://schemas.openxmlformats.org/presentationml/2006/main">
  <p:tag name="KSO_WM_UNIT_TABLE_BEAUTIFY" val="smartTable{48ea1d21-21ad-4c1d-bba7-d6da48539fd5}"/>
  <p:tag name="TABLE_ENDDRAG_ORIGIN_RECT" val="699*77"/>
  <p:tag name="TABLE_ENDDRAG_RECT" val="7*222*699*77"/>
</p:tagLst>
</file>

<file path=ppt/tags/tag13.xml><?xml version="1.0" encoding="utf-8"?>
<p:tagLst xmlns:p="http://schemas.openxmlformats.org/presentationml/2006/main">
  <p:tag name="KSO_WM_UNIT_TABLE_BEAUTIFY" val="smartTable{43362609-42ee-4692-9d18-787c7d705829}"/>
  <p:tag name="TABLE_ENDDRAG_ORIGIN_RECT" val="705*372"/>
  <p:tag name="TABLE_ENDDRAG_RECT" val="7*46*705*372"/>
</p:tagLst>
</file>

<file path=ppt/tags/tag14.xml><?xml version="1.0" encoding="utf-8"?>
<p:tagLst xmlns:p="http://schemas.openxmlformats.org/presentationml/2006/main">
  <p:tag name="KSO_WM_UNIT_TABLE_BEAUTIFY" val="smartTable{af090735-6ffb-4b19-b644-0815b5cd5337}"/>
  <p:tag name="TABLE_ENDDRAG_ORIGIN_RECT" val="573*252"/>
  <p:tag name="TABLE_ENDDRAG_RECT" val="60*178*573*252"/>
</p:tagLst>
</file>

<file path=ppt/tags/tag15.xml><?xml version="1.0" encoding="utf-8"?>
<p:tagLst xmlns:p="http://schemas.openxmlformats.org/presentationml/2006/main">
  <p:tag name="KSO_WM_UNIT_TABLE_BEAUTIFY" val="smartTable{7512c309-8a0c-4914-bf52-64a3ce8641bd}"/>
  <p:tag name="TABLE_ENDDRAG_ORIGIN_RECT" val="708*318"/>
  <p:tag name="TABLE_ENDDRAG_RECT" val="5*103*708*318"/>
</p:tagLst>
</file>

<file path=ppt/tags/tag16.xml><?xml version="1.0" encoding="utf-8"?>
<p:tagLst xmlns:p="http://schemas.openxmlformats.org/presentationml/2006/main">
  <p:tag name="KSO_WM_UNIT_TABLE_BEAUTIFY" val="smartTable{ae1b9ba1-5236-4baa-96c2-e9751e2aef96}"/>
  <p:tag name="TABLE_ENDDRAG_ORIGIN_RECT" val="622*336"/>
  <p:tag name="TABLE_ENDDRAG_RECT" val="60*97*622*336"/>
</p:tagLst>
</file>

<file path=ppt/tags/tag17.xml><?xml version="1.0" encoding="utf-8"?>
<p:tagLst xmlns:p="http://schemas.openxmlformats.org/presentationml/2006/main">
  <p:tag name="KSO_WM_UNIT_TABLE_BEAUTIFY" val="smartTable{2089f020-c2b3-4e0f-8a6e-a19ffe4669d5}"/>
  <p:tag name="TABLE_ENDDRAG_ORIGIN_RECT" val="676*191"/>
  <p:tag name="TABLE_ENDDRAG_RECT" val="24*100*676*191"/>
</p:tagLst>
</file>

<file path=ppt/tags/tag18.xml><?xml version="1.0" encoding="utf-8"?>
<p:tagLst xmlns:p="http://schemas.openxmlformats.org/presentationml/2006/main">
  <p:tag name="KSO_WM_UNIT_TABLE_BEAUTIFY" val="smartTable{9b92485d-c41e-412c-a903-4c959a34042b}"/>
  <p:tag name="TABLE_ENDDRAG_ORIGIN_RECT" val="392*64"/>
  <p:tag name="TABLE_ENDDRAG_RECT" val="30*298*392*64"/>
</p:tagLst>
</file>

<file path=ppt/tags/tag19.xml><?xml version="1.0" encoding="utf-8"?>
<p:tagLst xmlns:p="http://schemas.openxmlformats.org/presentationml/2006/main">
  <p:tag name="KSO_WM_UNIT_TABLE_BEAUTIFY" val="smartTable{6da40794-451b-42b8-81ab-febf386ed2c9}"/>
</p:tagLst>
</file>

<file path=ppt/tags/tag2.xml><?xml version="1.0" encoding="utf-8"?>
<p:tagLst xmlns:p="http://schemas.openxmlformats.org/presentationml/2006/main">
  <p:tag name="KSO_WM_UNIT_PLACING_PICTURE_USER_VIEWPORT" val="{&quot;height&quot;:2644,&quot;width&quot;:3472}"/>
</p:tagLst>
</file>

<file path=ppt/tags/tag20.xml><?xml version="1.0" encoding="utf-8"?>
<p:tagLst xmlns:p="http://schemas.openxmlformats.org/presentationml/2006/main">
  <p:tag name="KSO_WM_UNIT_TABLE_BEAUTIFY" val="smartTable{8ba2ba30-8cb6-461e-9449-8dac69ac0c3d}"/>
  <p:tag name="TABLE_ENDDRAG_ORIGIN_RECT" val="578*165"/>
  <p:tag name="TABLE_ENDDRAG_RECT" val="77*63*578*165"/>
</p:tagLst>
</file>

<file path=ppt/tags/tag21.xml><?xml version="1.0" encoding="utf-8"?>
<p:tagLst xmlns:p="http://schemas.openxmlformats.org/presentationml/2006/main">
  <p:tag name="KSO_WM_UNIT_TABLE_BEAUTIFY" val="smartTable{57aef534-d851-4068-84b9-704920b1d79e}"/>
  <p:tag name="TABLE_ENDDRAG_ORIGIN_RECT" val="637*329"/>
  <p:tag name="TABLE_ENDDRAG_RECT" val="73*60*637*329"/>
</p:tagLst>
</file>

<file path=ppt/tags/tag22.xml><?xml version="1.0" encoding="utf-8"?>
<p:tagLst xmlns:p="http://schemas.openxmlformats.org/presentationml/2006/main">
  <p:tag name="KSO_WM_UNIT_TABLE_BEAUTIFY" val="smartTable{1a16a848-0899-4bf3-8701-354d23f30a5a}"/>
  <p:tag name="TABLE_ENDDRAG_ORIGIN_RECT" val="465*48"/>
  <p:tag name="TABLE_ENDDRAG_RECT" val="140*313*465*48"/>
</p:tagLst>
</file>

<file path=ppt/tags/tag23.xml><?xml version="1.0" encoding="utf-8"?>
<p:tagLst xmlns:p="http://schemas.openxmlformats.org/presentationml/2006/main">
  <p:tag name="KSO_WM_UNIT_TABLE_BEAUTIFY" val="smartTable{19e945e5-ee83-4ae3-9dd0-5106b8592a92}"/>
  <p:tag name="TABLE_ENDDRAG_ORIGIN_RECT" val="577*93"/>
  <p:tag name="TABLE_ENDDRAG_RECT" val="113*163*577*93"/>
</p:tagLst>
</file>

<file path=ppt/tags/tag24.xml><?xml version="1.0" encoding="utf-8"?>
<p:tagLst xmlns:p="http://schemas.openxmlformats.org/presentationml/2006/main">
  <p:tag name="KSO_WPP_MARK_KEY" val="9267eb6d-0212-46ac-be54-bc2a294b5349"/>
  <p:tag name="COMMONDATA" val="eyJoZGlkIjoiN2Q5ZGM1NWIwNGYwZjc1ZTU0YzdiZDAwMjFkZDdhNTQifQ=="/>
</p:tagLst>
</file>

<file path=ppt/tags/tag3.xml><?xml version="1.0" encoding="utf-8"?>
<p:tagLst xmlns:p="http://schemas.openxmlformats.org/presentationml/2006/main">
  <p:tag name="KSO_WM_UNIT_TABLE_BEAUTIFY" val="smartTable{52c559d4-6d26-4c81-aa68-0c2bb90c1fa7}"/>
  <p:tag name="TABLE_ENDDRAG_ORIGIN_RECT" val="641*48"/>
  <p:tag name="TABLE_ENDDRAG_RECT" val="37*392*641*48"/>
</p:tagLst>
</file>

<file path=ppt/tags/tag4.xml><?xml version="1.0" encoding="utf-8"?>
<p:tagLst xmlns:p="http://schemas.openxmlformats.org/presentationml/2006/main">
  <p:tag name="KSO_WM_UNIT_TABLE_BEAUTIFY" val="smartTable{aa2d3feb-eeca-44f2-b920-d366150c1485}"/>
</p:tagLst>
</file>

<file path=ppt/tags/tag5.xml><?xml version="1.0" encoding="utf-8"?>
<p:tagLst xmlns:p="http://schemas.openxmlformats.org/presentationml/2006/main">
  <p:tag name="KSO_WM_UNIT_TABLE_BEAUTIFY" val="smartTable{973c9b72-58ea-49cd-aa59-1a96546cd4d5}"/>
  <p:tag name="TABLE_ENDDRAG_ORIGIN_RECT" val="689*404"/>
  <p:tag name="TABLE_ENDDRAG_RECT" val="6*94*689*404"/>
</p:tagLst>
</file>

<file path=ppt/tags/tag6.xml><?xml version="1.0" encoding="utf-8"?>
<p:tagLst xmlns:p="http://schemas.openxmlformats.org/presentationml/2006/main">
  <p:tag name="KSO_WM_UNIT_TABLE_BEAUTIFY" val="smartTable{2639ff07-253b-46b4-89cc-d914bf923b3b}"/>
  <p:tag name="TABLE_ENDDRAG_ORIGIN_RECT" val="673*45"/>
  <p:tag name="TABLE_ENDDRAG_RECT" val="5*490*673*45"/>
</p:tagLst>
</file>

<file path=ppt/tags/tag7.xml><?xml version="1.0" encoding="utf-8"?>
<p:tagLst xmlns:p="http://schemas.openxmlformats.org/presentationml/2006/main">
  <p:tag name="KSO_WM_UNIT_TABLE_BEAUTIFY" val="smartTable{568fb83d-0435-434a-89dd-69d3453d086b}"/>
</p:tagLst>
</file>

<file path=ppt/tags/tag8.xml><?xml version="1.0" encoding="utf-8"?>
<p:tagLst xmlns:p="http://schemas.openxmlformats.org/presentationml/2006/main">
  <p:tag name="KSO_WM_UNIT_PLACING_PICTURE_USER_VIEWPORT" val="{&quot;height&quot;:6305,&quot;width&quot;:10165}"/>
</p:tagLst>
</file>

<file path=ppt/tags/tag9.xml><?xml version="1.0" encoding="utf-8"?>
<p:tagLst xmlns:p="http://schemas.openxmlformats.org/presentationml/2006/main">
  <p:tag name="KSO_WM_UNIT_TABLE_BEAUTIFY" val="smartTable{3e86578c-9700-408a-8ccc-346f194d212e}"/>
  <p:tag name="TABLE_ENDDRAG_ORIGIN_RECT" val="714*288"/>
  <p:tag name="TABLE_ENDDRAG_RECT" val="4*57*714*288"/>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15230</Words>
  <Application>WPS 演示</Application>
  <PresentationFormat/>
  <Paragraphs>2976</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Calibri</vt:lpstr>
      <vt:lpstr>微软雅黑</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Marguerite</dc:creator>
  <cp:lastModifiedBy>果冻布丁双皮奶</cp:lastModifiedBy>
  <cp:revision>17</cp:revision>
  <dcterms:created xsi:type="dcterms:W3CDTF">2021-07-28T09:01:00Z</dcterms:created>
  <dcterms:modified xsi:type="dcterms:W3CDTF">2023-01-03T16:10:34Z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2052-11.1.0.13609</vt:lpwstr>
  </property>
  <property fmtid="{D5CDD505-2E9C-101B-9397-08002B2CF9AE}" pid="3" name="ICV">
    <vt:lpwstr>257BFD9982D04F23ACF901DC8149CDFC</vt:lpwstr>
  </property>
</Properties>
</file>