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  <p:sldMasterId id="2147483672" r:id="rId4"/>
  </p:sldMasterIdLst>
  <p:notesMasterIdLst>
    <p:notesMasterId r:id="rId8"/>
  </p:notesMasterIdLst>
  <p:handoutMasterIdLst>
    <p:handoutMasterId r:id="rId26"/>
  </p:handoutMasterIdLst>
  <p:sldIdLst>
    <p:sldId id="293" r:id="rId5"/>
    <p:sldId id="257" r:id="rId6"/>
    <p:sldId id="259" r:id="rId7"/>
    <p:sldId id="269" r:id="rId9"/>
    <p:sldId id="272" r:id="rId10"/>
    <p:sldId id="279" r:id="rId11"/>
    <p:sldId id="280" r:id="rId12"/>
    <p:sldId id="282" r:id="rId13"/>
    <p:sldId id="267" r:id="rId14"/>
    <p:sldId id="262" r:id="rId15"/>
    <p:sldId id="263" r:id="rId16"/>
    <p:sldId id="278" r:id="rId17"/>
    <p:sldId id="312" r:id="rId18"/>
    <p:sldId id="266" r:id="rId19"/>
    <p:sldId id="294" r:id="rId20"/>
    <p:sldId id="289" r:id="rId21"/>
    <p:sldId id="290" r:id="rId22"/>
    <p:sldId id="292" r:id="rId23"/>
    <p:sldId id="291" r:id="rId24"/>
    <p:sldId id="319" r:id="rId2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68" y="96"/>
      </p:cViewPr>
      <p:guideLst>
        <p:guide orient="horz" pos="2159"/>
        <p:guide pos="382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7" Type="http://schemas.openxmlformats.org/officeDocument/2006/relationships/image" Target="../media/image10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5" Type="http://schemas.openxmlformats.org/officeDocument/2006/relationships/image" Target="../media/image15.wmf"/><Relationship Id="rId4" Type="http://schemas.openxmlformats.org/officeDocument/2006/relationships/image" Target="../media/image14.wmf"/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22680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3602355"/>
            <a:ext cx="10515600" cy="165544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10515600" cy="447484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59100"/>
            <a:ext cx="10515600" cy="2781300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722120"/>
            <a:ext cx="10515600" cy="1102995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8001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70" y="1482090"/>
            <a:ext cx="5220970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368550"/>
            <a:ext cx="5222240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655" y="1482090"/>
            <a:ext cx="5097145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655" y="2368550"/>
            <a:ext cx="5097145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12700" y="-1905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0125" y="457200"/>
            <a:ext cx="4392295" cy="105537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49490" y="1694180"/>
            <a:ext cx="439356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505" y="-7620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575" y="457200"/>
            <a:ext cx="4279900" cy="105537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9575" y="1694180"/>
            <a:ext cx="428053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27025"/>
            <a:ext cx="10515600" cy="585025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70" t="1313" r="2131" b="15236"/>
          <a:stretch>
            <a:fillRect/>
          </a:stretch>
        </p:blipFill>
        <p:spPr>
          <a:xfrm>
            <a:off x="0" y="-1"/>
            <a:ext cx="12188968" cy="686235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5C16-BA6F-4C92-9EA9-67233FF267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1E9F-CDE5-4976-A53B-9F21ACD47DE9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3032" y="0"/>
            <a:ext cx="12192000" cy="6496595"/>
          </a:xfrm>
          <a:prstGeom prst="rect">
            <a:avLst/>
          </a:prstGeom>
          <a:gradFill flip="none" rotWithShape="1">
            <a:gsLst>
              <a:gs pos="19000">
                <a:schemeClr val="bg1">
                  <a:alpha val="9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61113" y="1371596"/>
            <a:ext cx="7086600" cy="1576659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1113" y="3040330"/>
            <a:ext cx="7086600" cy="747893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5C16-BA6F-4C92-9EA9-67233FF267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1E9F-CDE5-4976-A53B-9F21ACD47D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5C16-BA6F-4C92-9EA9-67233FF267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1E9F-CDE5-4976-A53B-9F21ACD47D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2601256" y="2342135"/>
            <a:ext cx="7055771" cy="1945650"/>
          </a:xfrm>
          <a:custGeom>
            <a:avLst/>
            <a:gdLst>
              <a:gd name="connsiteX0" fmla="*/ 1112071 w 4901184"/>
              <a:gd name="connsiteY0" fmla="*/ 0 h 1801368"/>
              <a:gd name="connsiteX1" fmla="*/ 4901184 w 4901184"/>
              <a:gd name="connsiteY1" fmla="*/ 0 h 1801368"/>
              <a:gd name="connsiteX2" fmla="*/ 4901184 w 4901184"/>
              <a:gd name="connsiteY2" fmla="*/ 1008251 h 1801368"/>
              <a:gd name="connsiteX3" fmla="*/ 3799357 w 4901184"/>
              <a:gd name="connsiteY3" fmla="*/ 1801368 h 1801368"/>
              <a:gd name="connsiteX4" fmla="*/ 0 w 4901184"/>
              <a:gd name="connsiteY4" fmla="*/ 1801368 h 1801368"/>
              <a:gd name="connsiteX5" fmla="*/ 0 w 4901184"/>
              <a:gd name="connsiteY5" fmla="*/ 800490 h 1801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01184" h="1801368">
                <a:moveTo>
                  <a:pt x="1112071" y="0"/>
                </a:moveTo>
                <a:lnTo>
                  <a:pt x="4901184" y="0"/>
                </a:lnTo>
                <a:lnTo>
                  <a:pt x="4901184" y="1008251"/>
                </a:lnTo>
                <a:lnTo>
                  <a:pt x="3799357" y="1801368"/>
                </a:lnTo>
                <a:lnTo>
                  <a:pt x="0" y="1801368"/>
                </a:lnTo>
                <a:lnTo>
                  <a:pt x="0" y="800490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prstClr val="white"/>
              </a:solidFill>
              <a:latin typeface="+mn-lt"/>
              <a:ea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1876710" y="1947862"/>
            <a:ext cx="3028473" cy="1638804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9" name="直接连接符 8"/>
          <p:cNvCxnSpPr/>
          <p:nvPr/>
        </p:nvCxnSpPr>
        <p:spPr>
          <a:xfrm flipH="1">
            <a:off x="7286817" y="3063825"/>
            <a:ext cx="3028474" cy="1638804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604" y="2399125"/>
            <a:ext cx="4519705" cy="621369"/>
          </a:xfrm>
        </p:spPr>
        <p:txBody>
          <a:bodyPr anchor="b">
            <a:normAutofit/>
          </a:bodyPr>
          <a:lstStyle>
            <a:lvl1pPr algn="r">
              <a:defRPr sz="24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99103" y="3123279"/>
            <a:ext cx="6201206" cy="73342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5C16-BA6F-4C92-9EA9-67233FF267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1E9F-CDE5-4976-A53B-9F21ACD47D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63040"/>
            <a:ext cx="5181600" cy="471392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63040"/>
            <a:ext cx="5181600" cy="471392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5C16-BA6F-4C92-9EA9-67233FF267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1E9F-CDE5-4976-A53B-9F21ACD47D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006475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98174"/>
            <a:ext cx="5157787" cy="561974"/>
          </a:xfrm>
        </p:spPr>
        <p:txBody>
          <a:bodyPr anchor="b"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343150"/>
            <a:ext cx="5157787" cy="384651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98174"/>
            <a:ext cx="5183188" cy="561974"/>
          </a:xfrm>
        </p:spPr>
        <p:txBody>
          <a:bodyPr anchor="b"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343150"/>
            <a:ext cx="5183188" cy="384651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5C16-BA6F-4C92-9EA9-67233FF267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1E9F-CDE5-4976-A53B-9F21ACD47D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41221" y="2530928"/>
            <a:ext cx="5135231" cy="915488"/>
          </a:xfrm>
        </p:spPr>
        <p:txBody>
          <a:bodyPr>
            <a:normAutofit/>
          </a:bodyPr>
          <a:lstStyle>
            <a:lvl1pPr algn="dist">
              <a:defRPr sz="5400"/>
            </a:lvl1pPr>
          </a:lstStyle>
          <a:p>
            <a:r>
              <a:rPr lang="zh-CN" altLang="en-US" dirty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5C16-BA6F-4C92-9EA9-67233FF267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1E9F-CDE5-4976-A53B-9F21ACD47DE9}" type="slidenum">
              <a:rPr lang="zh-CN" altLang="en-US" smtClean="0"/>
            </a:fld>
            <a:endParaRPr lang="zh-CN" altLang="en-US"/>
          </a:p>
        </p:txBody>
      </p:sp>
      <p:sp>
        <p:nvSpPr>
          <p:cNvPr id="7" name="空心弧 6"/>
          <p:cNvSpPr/>
          <p:nvPr/>
        </p:nvSpPr>
        <p:spPr bwMode="auto">
          <a:xfrm rot="7086271">
            <a:off x="6818498" y="2028752"/>
            <a:ext cx="1934898" cy="1934898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70" t="1313" r="2131" b="15236"/>
          <a:stretch>
            <a:fillRect/>
          </a:stretch>
        </p:blipFill>
        <p:spPr>
          <a:xfrm>
            <a:off x="0" y="-1"/>
            <a:ext cx="12188968" cy="686235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5C16-BA6F-4C92-9EA9-67233FF267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1E9F-CDE5-4976-A53B-9F21ACD47DE9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3032" y="0"/>
            <a:ext cx="12192000" cy="6496595"/>
          </a:xfrm>
          <a:prstGeom prst="rect">
            <a:avLst/>
          </a:prstGeom>
          <a:gradFill flip="none" rotWithShape="1">
            <a:gsLst>
              <a:gs pos="19000">
                <a:schemeClr val="bg1">
                  <a:alpha val="9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6" y="651162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707" y="651162"/>
            <a:ext cx="6172092" cy="54036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6" y="2251362"/>
            <a:ext cx="416520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5C16-BA6F-4C92-9EA9-67233FF267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1E9F-CDE5-4976-A53B-9F21ACD47D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75653" y="365125"/>
            <a:ext cx="1278146" cy="5811838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9099430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5C16-BA6F-4C92-9EA9-67233FF267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1E9F-CDE5-4976-A53B-9F21ACD47D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5C16-BA6F-4C92-9EA9-67233FF267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1E9F-CDE5-4976-A53B-9F21ACD47DE9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1" y="555626"/>
            <a:ext cx="10515600" cy="53879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5" Type="http://schemas.openxmlformats.org/officeDocument/2006/relationships/theme" Target="../theme/theme3.xml"/><Relationship Id="rId14" Type="http://schemas.openxmlformats.org/officeDocument/2006/relationships/tags" Target="../tags/tag6.xml"/><Relationship Id="rId13" Type="http://schemas.openxmlformats.org/officeDocument/2006/relationships/tags" Target="../tags/tag5.xml"/><Relationship Id="rId12" Type="http://schemas.openxmlformats.org/officeDocument/2006/relationships/tags" Target="../tags/tag4.xml"/><Relationship Id="rId11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202020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5759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0077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‒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511935" indent="-228600" algn="l" defTabSz="914400" rtl="0" eaLnBrk="1" fontAlgn="auto" latinLnBrk="0" hangingPunct="1">
        <a:lnSpc>
          <a:spcPct val="10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1943735" indent="-228600" algn="l" defTabSz="914400" rtl="0" eaLnBrk="1" fontAlgn="auto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6880" y="-12879"/>
            <a:ext cx="12198880" cy="6496595"/>
          </a:xfrm>
          <a:prstGeom prst="rect">
            <a:avLst/>
          </a:prstGeom>
          <a:gradFill flip="none" rotWithShape="1">
            <a:gsLst>
              <a:gs pos="19000">
                <a:schemeClr val="bg1">
                  <a:alpha val="9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6"/>
            <a:ext cx="10515600" cy="977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489166"/>
            <a:ext cx="10515600" cy="4687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25C16-BA6F-4C92-9EA9-67233FF267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F1E9F-CDE5-4976-A53B-9F21ACD47DE9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黑体" panose="02010609060101010101" charset="-122"/>
          <a:ea typeface="黑体" panose="0201060906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SzPct val="70000"/>
        <a:buFont typeface="Wingdings 2" panose="05020102010507070707" pitchFamily="18" charset="2"/>
        <a:buChar char=""/>
        <a:defRPr sz="2400" kern="1200">
          <a:solidFill>
            <a:schemeClr val="accent3">
              <a:lumMod val="75000"/>
            </a:schemeClr>
          </a:solidFill>
          <a:latin typeface="黑体" panose="02010609060101010101" charset="-122"/>
          <a:ea typeface="黑体" panose="02010609060101010101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3">
              <a:lumMod val="75000"/>
            </a:schemeClr>
          </a:solidFill>
          <a:latin typeface="黑体" panose="02010609060101010101" charset="-122"/>
          <a:ea typeface="黑体" panose="02010609060101010101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3">
              <a:lumMod val="75000"/>
            </a:schemeClr>
          </a:solidFill>
          <a:latin typeface="黑体" panose="02010609060101010101" charset="-122"/>
          <a:ea typeface="黑体" panose="02010609060101010101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3">
              <a:lumMod val="75000"/>
            </a:schemeClr>
          </a:solidFill>
          <a:latin typeface="黑体" panose="02010609060101010101" charset="-122"/>
          <a:ea typeface="黑体" panose="02010609060101010101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3">
              <a:lumMod val="75000"/>
            </a:schemeClr>
          </a:solidFill>
          <a:latin typeface="黑体" panose="02010609060101010101" charset="-122"/>
          <a:ea typeface="黑体" panose="0201060906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.bin"/><Relationship Id="rId8" Type="http://schemas.openxmlformats.org/officeDocument/2006/relationships/image" Target="../media/image14.wmf"/><Relationship Id="rId7" Type="http://schemas.openxmlformats.org/officeDocument/2006/relationships/oleObject" Target="../embeddings/oleObject11.bin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2.w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11.wmf"/><Relationship Id="rId13" Type="http://schemas.openxmlformats.org/officeDocument/2006/relationships/vmlDrawing" Target="../drawings/vmlDrawing2.vml"/><Relationship Id="rId12" Type="http://schemas.openxmlformats.org/officeDocument/2006/relationships/slideLayout" Target="../slideLayouts/slideLayout22.xml"/><Relationship Id="rId11" Type="http://schemas.openxmlformats.org/officeDocument/2006/relationships/tags" Target="../tags/tag16.xml"/><Relationship Id="rId10" Type="http://schemas.openxmlformats.org/officeDocument/2006/relationships/image" Target="../media/image15.wmf"/><Relationship Id="rId1" Type="http://schemas.openxmlformats.org/officeDocument/2006/relationships/oleObject" Target="../embeddings/oleObject8.bin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22.xml"/><Relationship Id="rId3" Type="http://schemas.openxmlformats.org/officeDocument/2006/relationships/tags" Target="../tags/tag17.xml"/><Relationship Id="rId2" Type="http://schemas.openxmlformats.org/officeDocument/2006/relationships/image" Target="../media/image16.wmf"/><Relationship Id="rId1" Type="http://schemas.openxmlformats.org/officeDocument/2006/relationships/oleObject" Target="../embeddings/oleObject13.bin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22.xml"/><Relationship Id="rId3" Type="http://schemas.openxmlformats.org/officeDocument/2006/relationships/tags" Target="../tags/tag18.xml"/><Relationship Id="rId2" Type="http://schemas.openxmlformats.org/officeDocument/2006/relationships/image" Target="../media/image17.wmf"/><Relationship Id="rId1" Type="http://schemas.openxmlformats.org/officeDocument/2006/relationships/oleObject" Target="../embeddings/oleObject14.bin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22.xml"/><Relationship Id="rId3" Type="http://schemas.openxmlformats.org/officeDocument/2006/relationships/tags" Target="../tags/tag19.xml"/><Relationship Id="rId2" Type="http://schemas.openxmlformats.org/officeDocument/2006/relationships/image" Target="../media/image18.wmf"/><Relationship Id="rId1" Type="http://schemas.openxmlformats.org/officeDocument/2006/relationships/oleObject" Target="../embeddings/oleObject15.bin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6.vml"/><Relationship Id="rId6" Type="http://schemas.openxmlformats.org/officeDocument/2006/relationships/slideLayout" Target="../slideLayouts/slideLayout22.xml"/><Relationship Id="rId5" Type="http://schemas.openxmlformats.org/officeDocument/2006/relationships/tags" Target="../tags/tag20.xml"/><Relationship Id="rId4" Type="http://schemas.openxmlformats.org/officeDocument/2006/relationships/image" Target="../media/image20.w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19.wmf"/><Relationship Id="rId1" Type="http://schemas.openxmlformats.org/officeDocument/2006/relationships/oleObject" Target="../embeddings/oleObject16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tags" Target="../tags/tag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2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tags" Target="../tags/tag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tags" Target="../tags/tag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tags" Target="../tags/tag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tags" Target="../tags/tag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tags" Target="../tags/tag26.xml"/><Relationship Id="rId1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7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wmf"/><Relationship Id="rId17" Type="http://schemas.openxmlformats.org/officeDocument/2006/relationships/vmlDrawing" Target="../drawings/vmlDrawing1.vml"/><Relationship Id="rId16" Type="http://schemas.openxmlformats.org/officeDocument/2006/relationships/slideLayout" Target="../slideLayouts/slideLayout22.xml"/><Relationship Id="rId15" Type="http://schemas.openxmlformats.org/officeDocument/2006/relationships/tags" Target="../tags/tag15.xml"/><Relationship Id="rId14" Type="http://schemas.openxmlformats.org/officeDocument/2006/relationships/image" Target="../media/image10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9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8.w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51275" y="2873375"/>
            <a:ext cx="4490085" cy="733425"/>
          </a:xfrm>
        </p:spPr>
        <p:txBody>
          <a:bodyPr/>
          <a:p>
            <a:r>
              <a:rPr lang="zh-CN" altLang="en-US" sz="3600"/>
              <a:t>第一部分：模型验证</a:t>
            </a:r>
            <a:endParaRPr lang="en-US" altLang="zh-CN" sz="3600"/>
          </a:p>
        </p:txBody>
      </p:sp>
      <p:sp>
        <p:nvSpPr>
          <p:cNvPr id="2" name="文本框 1"/>
          <p:cNvSpPr txBox="1"/>
          <p:nvPr/>
        </p:nvSpPr>
        <p:spPr>
          <a:xfrm>
            <a:off x="10607040" y="6422390"/>
            <a:ext cx="1452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13:45</a:t>
            </a:r>
            <a:endParaRPr lang="zh-CN" altLang="en-US" b="1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88035" y="636270"/>
          <a:ext cx="6931660" cy="462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" r:id="rId1" imgW="3429000" imgH="228600" progId="Equation.KSEE3">
                  <p:embed/>
                </p:oleObj>
              </mc:Choice>
              <mc:Fallback>
                <p:oleObj name="" r:id="rId1" imgW="3429000" imgH="228600" progId="Equation.KSEE3">
                  <p:embed/>
                  <p:pic>
                    <p:nvPicPr>
                      <p:cNvPr id="0" name="图片 103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88035" y="636270"/>
                        <a:ext cx="6931660" cy="462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-2147482603"/>
          <p:cNvGraphicFramePr>
            <a:graphicFrameLocks noChangeAspect="1"/>
          </p:cNvGraphicFramePr>
          <p:nvPr/>
        </p:nvGraphicFramePr>
        <p:xfrm>
          <a:off x="824865" y="1085850"/>
          <a:ext cx="668147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3" imgW="3390900" imgH="215900" progId="Equation.KSEE3">
                  <p:embed/>
                </p:oleObj>
              </mc:Choice>
              <mc:Fallback>
                <p:oleObj name="" r:id="rId3" imgW="3390900" imgH="2159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4865" y="1085850"/>
                        <a:ext cx="6681470" cy="42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-2147482610"/>
          <p:cNvGraphicFramePr>
            <a:graphicFrameLocks noChangeAspect="1"/>
          </p:cNvGraphicFramePr>
          <p:nvPr/>
        </p:nvGraphicFramePr>
        <p:xfrm>
          <a:off x="788035" y="1577340"/>
          <a:ext cx="5374640" cy="372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2933700" imgH="203200" progId="Equation.KSEE3">
                  <p:embed/>
                </p:oleObj>
              </mc:Choice>
              <mc:Fallback>
                <p:oleObj name="" r:id="rId5" imgW="2933700" imgH="203200" progId="Equation.KSEE3">
                  <p:embed/>
                  <p:pic>
                    <p:nvPicPr>
                      <p:cNvPr id="0" name="图片 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88035" y="1577340"/>
                        <a:ext cx="5374640" cy="3721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87718" y="2092960"/>
          <a:ext cx="6619875" cy="467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7" imgW="3416300" imgH="241300" progId="Equation.KSEE3">
                  <p:embed/>
                </p:oleObj>
              </mc:Choice>
              <mc:Fallback>
                <p:oleObj name="" r:id="rId7" imgW="34163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87718" y="2092960"/>
                        <a:ext cx="6619875" cy="467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4220" y="2703830"/>
          <a:ext cx="6042025" cy="445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9" imgW="3098800" imgH="228600" progId="Equation.KSEE3">
                  <p:embed/>
                </p:oleObj>
              </mc:Choice>
              <mc:Fallback>
                <p:oleObj name="" r:id="rId9" imgW="30988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44220" y="2703830"/>
                        <a:ext cx="6042025" cy="445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80490" y="830580"/>
          <a:ext cx="6830060" cy="5074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3556000" imgH="2641600" progId="Equation.KSEE3">
                  <p:embed/>
                </p:oleObj>
              </mc:Choice>
              <mc:Fallback>
                <p:oleObj name="" r:id="rId1" imgW="3556000" imgH="2641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80490" y="830580"/>
                        <a:ext cx="6830060" cy="5074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25400" y="187960"/>
            <a:ext cx="32905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Calibri" panose="020F0502020204030204" charset="0"/>
              </a:rPr>
              <a:t>②</a:t>
            </a:r>
            <a:r>
              <a:rPr lang="zh-CN" altLang="en-US" sz="2400"/>
              <a:t>数学模型：  </a:t>
            </a:r>
            <a:endParaRPr lang="zh-CN" altLang="en-US" sz="2400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75373" y="830580"/>
          <a:ext cx="7440295" cy="5074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3873500" imgH="2641600" progId="Equation.KSEE3">
                  <p:embed/>
                </p:oleObj>
              </mc:Choice>
              <mc:Fallback>
                <p:oleObj name="" r:id="rId1" imgW="3873500" imgH="2641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75373" y="830580"/>
                        <a:ext cx="7440295" cy="5074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25400" y="187960"/>
            <a:ext cx="32905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数学模型：  </a:t>
            </a:r>
            <a:endParaRPr lang="zh-CN" altLang="en-US" sz="2400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11948" y="830580"/>
          <a:ext cx="6367145" cy="5074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3314700" imgH="2641600" progId="Equation.KSEE3">
                  <p:embed/>
                </p:oleObj>
              </mc:Choice>
              <mc:Fallback>
                <p:oleObj name="" r:id="rId1" imgW="3314700" imgH="2641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11948" y="830580"/>
                        <a:ext cx="6367145" cy="5074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25400" y="187960"/>
            <a:ext cx="32905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数学模型：  </a:t>
            </a:r>
            <a:endParaRPr lang="zh-CN" altLang="en-US" sz="2400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-2147482608"/>
          <p:cNvGraphicFramePr>
            <a:graphicFrameLocks noChangeAspect="1"/>
          </p:cNvGraphicFramePr>
          <p:nvPr/>
        </p:nvGraphicFramePr>
        <p:xfrm>
          <a:off x="-59055" y="420688"/>
          <a:ext cx="10241280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5626100" imgH="660400" progId="Equation.KSEE3">
                  <p:embed/>
                </p:oleObj>
              </mc:Choice>
              <mc:Fallback>
                <p:oleObj name="" r:id="rId1" imgW="5626100" imgH="6604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-59055" y="420688"/>
                        <a:ext cx="10241280" cy="1203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-2147482607"/>
          <p:cNvGraphicFramePr>
            <a:graphicFrameLocks noChangeAspect="1"/>
          </p:cNvGraphicFramePr>
          <p:nvPr/>
        </p:nvGraphicFramePr>
        <p:xfrm>
          <a:off x="146368" y="2421890"/>
          <a:ext cx="11036300" cy="942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5651500" imgH="482600" progId="Equation.KSEE3">
                  <p:embed/>
                </p:oleObj>
              </mc:Choice>
              <mc:Fallback>
                <p:oleObj name="" r:id="rId3" imgW="5651500" imgH="4826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6368" y="2421890"/>
                        <a:ext cx="11036300" cy="9423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51275" y="2873375"/>
            <a:ext cx="4490085" cy="733425"/>
          </a:xfrm>
        </p:spPr>
        <p:txBody>
          <a:bodyPr>
            <a:normAutofit/>
          </a:bodyPr>
          <a:p>
            <a:r>
              <a:rPr lang="zh-CN" altLang="en-US" sz="3600"/>
              <a:t>第二部分：案例分析</a:t>
            </a:r>
            <a:endParaRPr lang="en-US" altLang="zh-CN" sz="3600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表格 2"/>
          <p:cNvGraphicFramePr/>
          <p:nvPr/>
        </p:nvGraphicFramePr>
        <p:xfrm>
          <a:off x="29210" y="70485"/>
          <a:ext cx="12132945" cy="7439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2850"/>
                <a:gridCol w="3217545"/>
                <a:gridCol w="3215640"/>
                <a:gridCol w="3216910"/>
              </a:tblGrid>
              <a:tr h="5295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模块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模块实例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ym typeface="+mn-ea"/>
                        </a:rPr>
                        <a:t>服务时间</a:t>
                      </a:r>
                      <a:endParaRPr lang="zh-CN" altLang="en-US" sz="2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ym typeface="+mn-ea"/>
                        </a:rPr>
                        <a:t>服务费用</a:t>
                      </a:r>
                      <a:endParaRPr lang="zh-CN" altLang="en-US" sz="2400">
                        <a:sym typeface="+mn-ea"/>
                      </a:endParaRPr>
                    </a:p>
                  </a:txBody>
                  <a:tcPr/>
                </a:tc>
              </a:tr>
              <a:tr h="7804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ym typeface="+mn-ea"/>
                        </a:rPr>
                        <a:t>装修咨询模块</a:t>
                      </a:r>
                      <a:endParaRPr lang="zh-CN" altLang="en-US" sz="20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zh-CN" alt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ym typeface="+mn-ea"/>
                        </a:rPr>
                        <a:t>现场样房观摩</a:t>
                      </a:r>
                      <a:r>
                        <a:rPr lang="en-US" altLang="zh-CN" sz="2000">
                          <a:sym typeface="+mn-ea"/>
                        </a:rPr>
                        <a:t>M11</a:t>
                      </a:r>
                      <a:endParaRPr lang="zh-CN" altLang="en-US" sz="20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2000">
                          <a:sym typeface="+mn-ea"/>
                        </a:rPr>
                        <a:t>线上模型展示</a:t>
                      </a:r>
                      <a:r>
                        <a:rPr lang="en-US" altLang="zh-CN" sz="2000">
                          <a:sym typeface="+mn-ea"/>
                        </a:rPr>
                        <a:t>M12</a:t>
                      </a:r>
                      <a:endParaRPr lang="en-US" altLang="zh-CN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800"/>
                    </a:p>
                    <a:p>
                      <a:pPr algn="ctr">
                        <a:buNone/>
                      </a:pP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800"/>
                    </a:p>
                  </a:txBody>
                  <a:tcPr/>
                </a:tc>
              </a:tr>
              <a:tr h="13049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/>
                        <a:t>量房与设计人员指派模块</a:t>
                      </a: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/>
                        <a:t>家装设计员</a:t>
                      </a:r>
                      <a:r>
                        <a:rPr lang="en-US" altLang="zh-CN" sz="2000"/>
                        <a:t>M21</a:t>
                      </a:r>
                      <a:endParaRPr lang="en-US" altLang="zh-CN" sz="2000"/>
                    </a:p>
                    <a:p>
                      <a:pPr algn="ctr">
                        <a:buNone/>
                      </a:pPr>
                      <a:r>
                        <a:rPr lang="zh-CN" altLang="en-US" sz="2000"/>
                        <a:t>助理家装设计师</a:t>
                      </a:r>
                      <a:r>
                        <a:rPr lang="en-US" altLang="zh-CN" sz="2000"/>
                        <a:t>M22</a:t>
                      </a:r>
                      <a:endParaRPr lang="en-US" altLang="zh-CN" sz="2000"/>
                    </a:p>
                    <a:p>
                      <a:pPr algn="ctr">
                        <a:buNone/>
                      </a:pPr>
                      <a:r>
                        <a:rPr lang="zh-CN" altLang="en-US" sz="2000"/>
                        <a:t>家装设计师</a:t>
                      </a:r>
                      <a:r>
                        <a:rPr lang="en-US" altLang="zh-CN" sz="2000"/>
                        <a:t>M23</a:t>
                      </a:r>
                      <a:endParaRPr lang="en-US" altLang="zh-CN" sz="2000"/>
                    </a:p>
                    <a:p>
                      <a:pPr algn="ctr">
                        <a:buNone/>
                      </a:pPr>
                      <a:r>
                        <a:rPr lang="zh-CN" altLang="en-US" sz="2000"/>
                        <a:t>高级家装设计师</a:t>
                      </a:r>
                      <a:r>
                        <a:rPr lang="en-US" altLang="zh-CN" sz="2000"/>
                        <a:t>M24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800"/>
                    </a:p>
                  </a:txBody>
                  <a:tcPr/>
                </a:tc>
              </a:tr>
              <a:tr h="126365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000"/>
                    </a:p>
                    <a:p>
                      <a:pPr algn="ctr">
                        <a:buNone/>
                      </a:pPr>
                      <a:r>
                        <a:rPr lang="zh-CN" altLang="en-US" sz="2000"/>
                        <a:t>装修档次与方案确定模块</a:t>
                      </a: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/>
                        <a:t>经济型</a:t>
                      </a:r>
                      <a:r>
                        <a:rPr lang="en-US" altLang="zh-CN" sz="2000"/>
                        <a:t>M31</a:t>
                      </a:r>
                      <a:endParaRPr lang="en-US" altLang="zh-CN" sz="2000"/>
                    </a:p>
                    <a:p>
                      <a:pPr algn="ctr">
                        <a:buNone/>
                      </a:pPr>
                      <a:r>
                        <a:rPr lang="zh-CN" altLang="en-US" sz="2000"/>
                        <a:t>中档型</a:t>
                      </a:r>
                      <a:r>
                        <a:rPr lang="en-US" altLang="zh-CN" sz="2000"/>
                        <a:t>M32</a:t>
                      </a:r>
                      <a:endParaRPr lang="en-US" altLang="zh-CN" sz="2000"/>
                    </a:p>
                    <a:p>
                      <a:pPr algn="ctr">
                        <a:buNone/>
                      </a:pPr>
                      <a:r>
                        <a:rPr lang="zh-CN" altLang="en-US" sz="2000"/>
                        <a:t>高档型</a:t>
                      </a:r>
                      <a:r>
                        <a:rPr lang="en-US" altLang="zh-CN" sz="2000"/>
                        <a:t>M33</a:t>
                      </a:r>
                      <a:endParaRPr lang="en-US" altLang="zh-CN" sz="2000"/>
                    </a:p>
                    <a:p>
                      <a:pPr algn="ctr">
                        <a:buNone/>
                      </a:pPr>
                      <a:r>
                        <a:rPr lang="zh-CN" altLang="en-US" sz="2000"/>
                        <a:t>豪华型</a:t>
                      </a:r>
                      <a:r>
                        <a:rPr lang="en-US" altLang="zh-CN" sz="2000"/>
                        <a:t>M34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800"/>
                    </a:p>
                  </a:txBody>
                  <a:tcPr/>
                </a:tc>
              </a:tr>
              <a:tr h="5848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 b="1">
                          <a:solidFill>
                            <a:srgbClr val="FF0000"/>
                          </a:solidFill>
                        </a:rPr>
                        <a:t>预算及订单确认模块</a:t>
                      </a:r>
                      <a:endParaRPr lang="zh-CN" altLang="en-US" sz="20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 b="1">
                          <a:solidFill>
                            <a:srgbClr val="FF0000"/>
                          </a:solidFill>
                        </a:rPr>
                        <a:t>全包</a:t>
                      </a:r>
                      <a:r>
                        <a:rPr lang="en-US" altLang="zh-CN" sz="2000" b="1">
                          <a:solidFill>
                            <a:srgbClr val="FF0000"/>
                          </a:solidFill>
                        </a:rPr>
                        <a:t>M31</a:t>
                      </a:r>
                      <a:endParaRPr lang="zh-CN" altLang="en-US" sz="2000" b="1">
                        <a:solidFill>
                          <a:srgbClr val="FF0000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2000" b="1">
                          <a:solidFill>
                            <a:srgbClr val="FF0000"/>
                          </a:solidFill>
                        </a:rPr>
                        <a:t>半包</a:t>
                      </a:r>
                      <a:r>
                        <a:rPr lang="en-US" altLang="zh-CN" sz="2000" b="1">
                          <a:solidFill>
                            <a:srgbClr val="FF0000"/>
                          </a:solidFill>
                        </a:rPr>
                        <a:t>M32</a:t>
                      </a:r>
                      <a:endParaRPr lang="zh-CN" altLang="en-US" sz="2000" b="1">
                        <a:solidFill>
                          <a:srgbClr val="FF0000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2000" b="1">
                          <a:solidFill>
                            <a:srgbClr val="FF0000"/>
                          </a:solidFill>
                        </a:rPr>
                        <a:t>清包</a:t>
                      </a:r>
                      <a:r>
                        <a:rPr lang="en-US" altLang="zh-CN" sz="2000" b="1">
                          <a:solidFill>
                            <a:srgbClr val="FF0000"/>
                          </a:solidFill>
                        </a:rPr>
                        <a:t>M33</a:t>
                      </a:r>
                      <a:endParaRPr lang="en-US" altLang="zh-CN" sz="20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8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8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7937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 b="0">
                          <a:solidFill>
                            <a:schemeClr val="tx1"/>
                          </a:solidFill>
                        </a:rPr>
                        <a:t>主料进场模块</a:t>
                      </a:r>
                      <a:endParaRPr lang="zh-CN" altLang="en-US" sz="20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</a:rPr>
                        <a:t>清包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</a:rPr>
                        <a:t>M41</a:t>
                      </a:r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</a:rPr>
                        <a:t>半包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</a:rPr>
                        <a:t>M42</a:t>
                      </a:r>
                      <a:endParaRPr lang="en-US" altLang="zh-CN" sz="18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8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8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937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/>
                        <a:t>主体拆改模块</a:t>
                      </a: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  <a:sym typeface="+mn-ea"/>
                        </a:rPr>
                        <a:t>    </a:t>
                      </a:r>
                      <a:r>
                        <a:rPr lang="en-US" altLang="zh-CN" sz="2000" b="0">
                          <a:solidFill>
                            <a:schemeClr val="tx1"/>
                          </a:solidFill>
                          <a:sym typeface="+mn-ea"/>
                        </a:rPr>
                        <a:t> </a:t>
                      </a:r>
                      <a:r>
                        <a:rPr lang="zh-CN" altLang="en-US" sz="2000" b="0">
                          <a:solidFill>
                            <a:schemeClr val="tx1"/>
                          </a:solidFill>
                          <a:sym typeface="+mn-ea"/>
                        </a:rPr>
                        <a:t>施工</a:t>
                      </a:r>
                      <a:r>
                        <a:rPr lang="en-US" altLang="zh-CN" sz="2000" b="0">
                          <a:solidFill>
                            <a:schemeClr val="tx1"/>
                          </a:solidFill>
                          <a:sym typeface="+mn-ea"/>
                        </a:rPr>
                        <a:t>&amp;&amp;</a:t>
                      </a:r>
                      <a:r>
                        <a:rPr lang="zh-CN" altLang="en-US" sz="2000" b="0">
                          <a:solidFill>
                            <a:schemeClr val="tx1"/>
                          </a:solidFill>
                          <a:sym typeface="+mn-ea"/>
                        </a:rPr>
                        <a:t>成品保护</a:t>
                      </a:r>
                      <a:r>
                        <a:rPr lang="en-US" altLang="zh-CN" sz="2000" b="0">
                          <a:solidFill>
                            <a:schemeClr val="tx1"/>
                          </a:solidFill>
                          <a:sym typeface="+mn-ea"/>
                        </a:rPr>
                        <a:t>M51</a:t>
                      </a:r>
                      <a:endParaRPr lang="en-US" altLang="zh-CN" sz="20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2000" b="0">
                          <a:solidFill>
                            <a:schemeClr val="tx1"/>
                          </a:solidFill>
                          <a:sym typeface="+mn-ea"/>
                        </a:rPr>
                        <a:t>仅施工</a:t>
                      </a:r>
                      <a:r>
                        <a:rPr lang="en-US" altLang="zh-CN" sz="2000" b="0">
                          <a:solidFill>
                            <a:schemeClr val="tx1"/>
                          </a:solidFill>
                          <a:sym typeface="+mn-ea"/>
                        </a:rPr>
                        <a:t>M52</a:t>
                      </a:r>
                      <a:endParaRPr lang="en-US" altLang="zh-CN" sz="20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8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表格 2"/>
          <p:cNvGraphicFramePr/>
          <p:nvPr/>
        </p:nvGraphicFramePr>
        <p:xfrm>
          <a:off x="29210" y="794385"/>
          <a:ext cx="12132945" cy="638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2850"/>
                <a:gridCol w="3217545"/>
                <a:gridCol w="3215640"/>
                <a:gridCol w="3216910"/>
              </a:tblGrid>
              <a:tr h="5848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 b="0">
                          <a:solidFill>
                            <a:schemeClr val="tx1"/>
                          </a:solidFill>
                          <a:sym typeface="+mn-ea"/>
                        </a:rPr>
                        <a:t>保洁模块</a:t>
                      </a:r>
                      <a:endParaRPr lang="zh-CN" altLang="en-US" sz="20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zh-CN" altLang="en-US" sz="20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 b="0">
                          <a:solidFill>
                            <a:schemeClr val="tx1"/>
                          </a:solidFill>
                          <a:sym typeface="+mn-ea"/>
                        </a:rPr>
                        <a:t>协同模式</a:t>
                      </a:r>
                      <a:r>
                        <a:rPr lang="en-US" altLang="zh-CN" sz="2000" b="0">
                          <a:solidFill>
                            <a:schemeClr val="tx1"/>
                          </a:solidFill>
                          <a:sym typeface="+mn-ea"/>
                        </a:rPr>
                        <a:t>M61</a:t>
                      </a:r>
                      <a:endParaRPr lang="en-US" altLang="zh-CN" sz="20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2000" b="0">
                          <a:solidFill>
                            <a:schemeClr val="tx1"/>
                          </a:solidFill>
                        </a:rPr>
                        <a:t>保洁公司模式</a:t>
                      </a:r>
                      <a:r>
                        <a:rPr lang="en-US" altLang="zh-CN" sz="2000" b="0">
                          <a:solidFill>
                            <a:schemeClr val="tx1"/>
                          </a:solidFill>
                        </a:rPr>
                        <a:t>M62</a:t>
                      </a:r>
                      <a:endParaRPr lang="en-US" altLang="zh-CN" sz="20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800"/>
                    </a:p>
                  </a:txBody>
                  <a:tcPr/>
                </a:tc>
              </a:tr>
              <a:tr h="100584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0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2000" b="0">
                          <a:solidFill>
                            <a:schemeClr val="tx1"/>
                          </a:solidFill>
                          <a:sym typeface="+mn-ea"/>
                        </a:rPr>
                        <a:t>水电改造模块</a:t>
                      </a:r>
                      <a:endParaRPr lang="zh-CN" altLang="en-US" sz="20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sym typeface="+mn-ea"/>
                        </a:rPr>
                        <a:t>清包施工模式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sym typeface="+mn-ea"/>
                        </a:rPr>
                        <a:t>M71</a:t>
                      </a:r>
                      <a:endParaRPr lang="zh-CN" altLang="en-US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sym typeface="+mn-ea"/>
                        </a:rPr>
                        <a:t>半包施工模式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sym typeface="+mn-ea"/>
                        </a:rPr>
                        <a:t>M72</a:t>
                      </a:r>
                      <a:endParaRPr lang="zh-CN" altLang="en-US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sym typeface="+mn-ea"/>
                        </a:rPr>
                        <a:t>成品水电模式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sym typeface="+mn-ea"/>
                        </a:rPr>
                        <a:t>M73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8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8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58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/>
                        <a:t>防水工程模块</a:t>
                      </a: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sym typeface="+mn-ea"/>
                        </a:rPr>
                        <a:t>聚合物水泥类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sym typeface="+mn-ea"/>
                        </a:rPr>
                        <a:t>M81</a:t>
                      </a:r>
                      <a:endParaRPr lang="zh-CN" altLang="en-US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sym typeface="+mn-ea"/>
                        </a:rPr>
                        <a:t>聚氨酯类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sym typeface="+mn-ea"/>
                        </a:rPr>
                        <a:t>M82</a:t>
                      </a:r>
                      <a:endParaRPr lang="en-US" altLang="zh-CN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sym typeface="+mn-ea"/>
                        </a:rPr>
                        <a:t>丙烯酸类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sym typeface="+mn-ea"/>
                        </a:rPr>
                        <a:t>M83</a:t>
                      </a:r>
                      <a:endParaRPr lang="en-US" altLang="zh-CN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sym typeface="+mn-ea"/>
                        </a:rPr>
                        <a:t>水泥灰浆类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sym typeface="+mn-ea"/>
                        </a:rPr>
                        <a:t>M84</a:t>
                      </a:r>
                      <a:endParaRPr lang="en-US" altLang="zh-CN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800"/>
                    </a:p>
                  </a:txBody>
                  <a:tcPr/>
                </a:tc>
              </a:tr>
              <a:tr h="5588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000"/>
                    </a:p>
                    <a:p>
                      <a:pPr algn="ctr">
                        <a:buNone/>
                      </a:pPr>
                      <a:endParaRPr lang="zh-CN" altLang="en-US" sz="2000"/>
                    </a:p>
                    <a:p>
                      <a:pPr algn="ctr">
                        <a:buNone/>
                      </a:pPr>
                      <a:r>
                        <a:rPr lang="zh-CN" altLang="en-US" sz="2000"/>
                        <a:t>瓷砖铺贴模块</a:t>
                      </a: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拼接组合铺贴</a:t>
                      </a:r>
                      <a:r>
                        <a:rPr lang="en-US" altLang="zh-CN" sz="1800"/>
                        <a:t>M91</a:t>
                      </a:r>
                      <a:endParaRPr lang="en-US" altLang="zh-CN" sz="1800"/>
                    </a:p>
                    <a:p>
                      <a:pPr algn="ctr">
                        <a:buNone/>
                      </a:pPr>
                      <a:r>
                        <a:rPr lang="zh-CN" altLang="en-US" sz="1800"/>
                        <a:t>干贴法</a:t>
                      </a:r>
                      <a:r>
                        <a:rPr lang="en-US" altLang="zh-CN" sz="1800"/>
                        <a:t>M92</a:t>
                      </a:r>
                      <a:endParaRPr lang="en-US" altLang="zh-CN" sz="1800"/>
                    </a:p>
                    <a:p>
                      <a:pPr algn="ctr">
                        <a:buNone/>
                      </a:pPr>
                      <a:r>
                        <a:rPr lang="zh-CN" altLang="en-US" sz="1800"/>
                        <a:t>多彩填缝</a:t>
                      </a:r>
                      <a:r>
                        <a:rPr lang="en-US" altLang="zh-CN" sz="1800"/>
                        <a:t>M93</a:t>
                      </a:r>
                      <a:endParaRPr lang="en-US" altLang="zh-CN" sz="1800"/>
                    </a:p>
                    <a:p>
                      <a:pPr algn="ctr">
                        <a:buNone/>
                      </a:pPr>
                      <a:r>
                        <a:rPr lang="zh-CN" altLang="en-US" sz="1800"/>
                        <a:t>倾斜铺贴</a:t>
                      </a:r>
                      <a:r>
                        <a:rPr lang="en-US" altLang="zh-CN" sz="1800"/>
                        <a:t>M94</a:t>
                      </a:r>
                      <a:endParaRPr lang="en-US" altLang="zh-CN" sz="1800"/>
                    </a:p>
                    <a:p>
                      <a:pPr algn="ctr">
                        <a:buNone/>
                      </a:pPr>
                      <a:r>
                        <a:rPr lang="zh-CN" altLang="en-US" sz="1800"/>
                        <a:t>留缝铺贴</a:t>
                      </a:r>
                      <a:r>
                        <a:rPr lang="en-US" altLang="zh-CN" sz="1800"/>
                        <a:t>M95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800"/>
                    </a:p>
                  </a:txBody>
                  <a:tcPr/>
                </a:tc>
              </a:tr>
              <a:tr h="558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 b="0">
                          <a:solidFill>
                            <a:schemeClr val="tx1"/>
                          </a:solidFill>
                          <a:sym typeface="+mn-ea"/>
                        </a:rPr>
                        <a:t>吊顶工程模块</a:t>
                      </a:r>
                      <a:endParaRPr lang="zh-CN" altLang="en-US" sz="20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平板吊顶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M101</a:t>
                      </a:r>
                      <a:endParaRPr lang="zh-CN" altLang="en-US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sym typeface="+mn-ea"/>
                        </a:rPr>
                        <a:t>异形吊顶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sym typeface="+mn-ea"/>
                        </a:rPr>
                        <a:t>M102</a:t>
                      </a:r>
                      <a:endParaRPr lang="en-US" altLang="zh-CN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sym typeface="+mn-ea"/>
                        </a:rPr>
                        <a:t>局部吊顶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sym typeface="+mn-ea"/>
                        </a:rPr>
                        <a:t>M103</a:t>
                      </a:r>
                      <a:endParaRPr lang="en-US" altLang="zh-CN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sym typeface="+mn-ea"/>
                        </a:rPr>
                        <a:t>格栅式吊顶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sym typeface="+mn-ea"/>
                        </a:rPr>
                        <a:t>M104</a:t>
                      </a:r>
                      <a:endParaRPr lang="en-US" altLang="zh-CN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sym typeface="+mn-ea"/>
                        </a:rPr>
                        <a:t>藻井式吊顶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sym typeface="+mn-ea"/>
                        </a:rPr>
                        <a:t>M105</a:t>
                      </a:r>
                      <a:endParaRPr lang="en-US" altLang="zh-CN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8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173970" y="3484880"/>
            <a:ext cx="19888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时间单位：天</a:t>
            </a:r>
            <a:endParaRPr lang="zh-CN" altLang="en-US" b="1"/>
          </a:p>
          <a:p>
            <a:r>
              <a:rPr lang="zh-CN" altLang="en-US" b="1"/>
              <a:t>费用单位：百元</a:t>
            </a:r>
            <a:endParaRPr lang="zh-CN" altLang="en-US" b="1"/>
          </a:p>
        </p:txBody>
      </p:sp>
      <p:graphicFrame>
        <p:nvGraphicFramePr>
          <p:cNvPr id="5" name="表格 4"/>
          <p:cNvGraphicFramePr/>
          <p:nvPr/>
        </p:nvGraphicFramePr>
        <p:xfrm>
          <a:off x="29210" y="20320"/>
          <a:ext cx="12132945" cy="253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2850"/>
                <a:gridCol w="3217545"/>
                <a:gridCol w="3215640"/>
                <a:gridCol w="3216910"/>
              </a:tblGrid>
              <a:tr h="70358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000"/>
                    </a:p>
                    <a:p>
                      <a:pPr algn="ctr">
                        <a:buNone/>
                      </a:pPr>
                      <a:r>
                        <a:rPr lang="zh-CN" altLang="en-US" sz="2000"/>
                        <a:t>油漆模块</a:t>
                      </a: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sym typeface="+mn-ea"/>
                        </a:rPr>
                        <a:t>刷漆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sym typeface="+mn-ea"/>
                        </a:rPr>
                        <a:t>M111</a:t>
                      </a:r>
                      <a:endParaRPr lang="zh-CN" altLang="en-US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800"/>
                        <a:t>滚涂</a:t>
                      </a:r>
                      <a:r>
                        <a:rPr lang="en-US" altLang="zh-CN" sz="1800"/>
                        <a:t>M112</a:t>
                      </a:r>
                      <a:endParaRPr lang="zh-CN" altLang="en-US" sz="1800"/>
                    </a:p>
                    <a:p>
                      <a:pPr algn="ctr">
                        <a:buNone/>
                      </a:pPr>
                      <a:r>
                        <a:rPr lang="zh-CN" altLang="en-US" sz="1800"/>
                        <a:t>喷涂</a:t>
                      </a:r>
                      <a:r>
                        <a:rPr lang="en-US" altLang="zh-CN" sz="1800"/>
                        <a:t>M113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800"/>
                    </a:p>
                  </a:txBody>
                  <a:tcPr/>
                </a:tc>
              </a:tr>
              <a:tr h="7035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/>
                        <a:t>安装模块</a:t>
                      </a: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私人定制版</a:t>
                      </a:r>
                      <a:r>
                        <a:rPr lang="en-US" altLang="zh-CN" sz="1800"/>
                        <a:t>M121</a:t>
                      </a:r>
                      <a:endParaRPr lang="zh-CN" altLang="en-US" sz="1800"/>
                    </a:p>
                    <a:p>
                      <a:pPr algn="ctr">
                        <a:buNone/>
                      </a:pPr>
                      <a:r>
                        <a:rPr lang="zh-CN" altLang="en-US" sz="1800"/>
                        <a:t>大众版</a:t>
                      </a:r>
                      <a:r>
                        <a:rPr lang="en-US" altLang="zh-CN" sz="1800"/>
                        <a:t>M122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800"/>
                    </a:p>
                  </a:txBody>
                  <a:tcPr/>
                </a:tc>
              </a:tr>
              <a:tr h="70358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000"/>
                    </a:p>
                    <a:p>
                      <a:pPr algn="ctr">
                        <a:buNone/>
                      </a:pPr>
                      <a:r>
                        <a:rPr lang="zh-CN" altLang="en-US" sz="2000"/>
                        <a:t>服务反馈模块</a:t>
                      </a: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电话回访</a:t>
                      </a:r>
                      <a:r>
                        <a:rPr lang="en-US" altLang="zh-CN" sz="1800"/>
                        <a:t>M131</a:t>
                      </a:r>
                      <a:endParaRPr lang="zh-CN" altLang="en-US" sz="1800"/>
                    </a:p>
                    <a:p>
                      <a:pPr algn="ctr">
                        <a:buNone/>
                      </a:pPr>
                      <a:r>
                        <a:rPr lang="zh-CN" altLang="en-US" sz="1800"/>
                        <a:t>网上调查问卷</a:t>
                      </a:r>
                      <a:r>
                        <a:rPr lang="en-US" altLang="zh-CN" sz="1800"/>
                        <a:t>M132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8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椭圆 2"/>
          <p:cNvSpPr/>
          <p:nvPr/>
        </p:nvSpPr>
        <p:spPr>
          <a:xfrm>
            <a:off x="0" y="1661795"/>
            <a:ext cx="1038225" cy="881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1"/>
                </a:solidFill>
              </a:rPr>
              <a:t>装修事项咨询模块</a:t>
            </a:r>
            <a:r>
              <a:rPr lang="en-US" altLang="zh-CN" sz="1400">
                <a:solidFill>
                  <a:schemeClr val="bg1"/>
                </a:solidFill>
              </a:rPr>
              <a:t>W1</a:t>
            </a:r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1210310" y="1683385"/>
            <a:ext cx="1214755" cy="859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1"/>
                </a:solidFill>
              </a:rPr>
              <a:t>量房与设计人员指派模块</a:t>
            </a:r>
            <a:r>
              <a:rPr lang="en-US" altLang="zh-CN" sz="1400">
                <a:solidFill>
                  <a:schemeClr val="bg1"/>
                </a:solidFill>
              </a:rPr>
              <a:t>W2</a:t>
            </a:r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2566670" y="1686560"/>
            <a:ext cx="1214755" cy="853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1"/>
                </a:solidFill>
              </a:rPr>
              <a:t>装修档次与方案确定模块</a:t>
            </a:r>
            <a:r>
              <a:rPr lang="en-US" altLang="zh-CN" sz="1400">
                <a:solidFill>
                  <a:schemeClr val="bg1"/>
                </a:solidFill>
              </a:rPr>
              <a:t>W3</a:t>
            </a:r>
            <a:endParaRPr lang="en-US" altLang="zh-CN" sz="1400">
              <a:solidFill>
                <a:schemeClr val="bg1"/>
              </a:solidFill>
            </a:endParaRPr>
          </a:p>
        </p:txBody>
      </p:sp>
      <p:cxnSp>
        <p:nvCxnSpPr>
          <p:cNvPr id="7" name="直接箭头连接符 6"/>
          <p:cNvCxnSpPr>
            <a:stCxn id="5" idx="6"/>
          </p:cNvCxnSpPr>
          <p:nvPr/>
        </p:nvCxnSpPr>
        <p:spPr>
          <a:xfrm>
            <a:off x="2425065" y="2113280"/>
            <a:ext cx="138430" cy="2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6"/>
          </p:cNvCxnSpPr>
          <p:nvPr/>
        </p:nvCxnSpPr>
        <p:spPr>
          <a:xfrm>
            <a:off x="3781425" y="2113280"/>
            <a:ext cx="334645" cy="4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0"/>
            <a:endCxn id="18" idx="2"/>
          </p:cNvCxnSpPr>
          <p:nvPr/>
        </p:nvCxnSpPr>
        <p:spPr>
          <a:xfrm flipV="1">
            <a:off x="3174365" y="790575"/>
            <a:ext cx="941705" cy="895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4116070" y="1661795"/>
            <a:ext cx="1051560" cy="853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1"/>
                </a:solidFill>
              </a:rPr>
              <a:t>主体拆改模块</a:t>
            </a:r>
            <a:r>
              <a:rPr lang="en-US" altLang="zh-CN" sz="1400">
                <a:solidFill>
                  <a:schemeClr val="bg1"/>
                </a:solidFill>
              </a:rPr>
              <a:t>W5</a:t>
            </a:r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116070" y="414655"/>
            <a:ext cx="1037590" cy="751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1"/>
                </a:solidFill>
              </a:rPr>
              <a:t>主料进场模块</a:t>
            </a:r>
            <a:r>
              <a:rPr lang="en-US" altLang="zh-CN" sz="1400">
                <a:solidFill>
                  <a:schemeClr val="bg1"/>
                </a:solidFill>
              </a:rPr>
              <a:t>W4</a:t>
            </a:r>
            <a:endParaRPr lang="en-US" altLang="zh-CN" sz="1400">
              <a:solidFill>
                <a:schemeClr val="bg1"/>
              </a:solidFill>
            </a:endParaRPr>
          </a:p>
        </p:txBody>
      </p:sp>
      <p:cxnSp>
        <p:nvCxnSpPr>
          <p:cNvPr id="20" name="直接箭头连接符 19"/>
          <p:cNvCxnSpPr>
            <a:stCxn id="16" idx="6"/>
            <a:endCxn id="21" idx="2"/>
          </p:cNvCxnSpPr>
          <p:nvPr/>
        </p:nvCxnSpPr>
        <p:spPr>
          <a:xfrm flipV="1">
            <a:off x="5167630" y="2085975"/>
            <a:ext cx="358775" cy="2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5526405" y="1656080"/>
            <a:ext cx="943610" cy="859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1"/>
                </a:solidFill>
              </a:rPr>
              <a:t>水电改造模块</a:t>
            </a:r>
            <a:r>
              <a:rPr lang="en-US" altLang="zh-CN" sz="1400">
                <a:solidFill>
                  <a:schemeClr val="bg1"/>
                </a:solidFill>
              </a:rPr>
              <a:t>W7</a:t>
            </a:r>
            <a:endParaRPr lang="en-US" altLang="zh-CN" sz="1400">
              <a:solidFill>
                <a:schemeClr val="bg1"/>
              </a:solidFill>
            </a:endParaRPr>
          </a:p>
        </p:txBody>
      </p:sp>
      <p:cxnSp>
        <p:nvCxnSpPr>
          <p:cNvPr id="23" name="直接箭头连接符 22"/>
          <p:cNvCxnSpPr>
            <a:stCxn id="18" idx="6"/>
            <a:endCxn id="21" idx="0"/>
          </p:cNvCxnSpPr>
          <p:nvPr/>
        </p:nvCxnSpPr>
        <p:spPr>
          <a:xfrm>
            <a:off x="5153660" y="790575"/>
            <a:ext cx="844550" cy="865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1" idx="6"/>
          </p:cNvCxnSpPr>
          <p:nvPr/>
        </p:nvCxnSpPr>
        <p:spPr>
          <a:xfrm>
            <a:off x="6470015" y="2085975"/>
            <a:ext cx="252730" cy="2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6722745" y="1656080"/>
            <a:ext cx="902970" cy="859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1"/>
                </a:solidFill>
              </a:rPr>
              <a:t>防水工程模块</a:t>
            </a:r>
            <a:r>
              <a:rPr lang="en-US" altLang="zh-CN" sz="1400">
                <a:solidFill>
                  <a:schemeClr val="bg1"/>
                </a:solidFill>
              </a:rPr>
              <a:t>W8</a:t>
            </a:r>
            <a:endParaRPr lang="en-US" altLang="zh-CN" sz="1400">
              <a:solidFill>
                <a:schemeClr val="bg1"/>
              </a:solidFill>
            </a:endParaRPr>
          </a:p>
        </p:txBody>
      </p:sp>
      <p:cxnSp>
        <p:nvCxnSpPr>
          <p:cNvPr id="28" name="直接箭头连接符 27"/>
          <p:cNvCxnSpPr>
            <a:stCxn id="25" idx="6"/>
            <a:endCxn id="29" idx="2"/>
          </p:cNvCxnSpPr>
          <p:nvPr/>
        </p:nvCxnSpPr>
        <p:spPr>
          <a:xfrm flipV="1">
            <a:off x="7625715" y="2080260"/>
            <a:ext cx="343535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7969250" y="1650365"/>
            <a:ext cx="902970" cy="859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1"/>
                </a:solidFill>
              </a:rPr>
              <a:t>吊顶工程模块</a:t>
            </a:r>
            <a:r>
              <a:rPr lang="en-US" altLang="zh-CN" sz="1400">
                <a:solidFill>
                  <a:schemeClr val="bg1"/>
                </a:solidFill>
              </a:rPr>
              <a:t>W10</a:t>
            </a:r>
            <a:endParaRPr lang="en-US" altLang="zh-CN" sz="1400">
              <a:solidFill>
                <a:schemeClr val="bg1"/>
              </a:solidFill>
            </a:endParaRPr>
          </a:p>
        </p:txBody>
      </p:sp>
      <p:cxnSp>
        <p:nvCxnSpPr>
          <p:cNvPr id="34" name="直接箭头连接符 33"/>
          <p:cNvCxnSpPr>
            <a:stCxn id="25" idx="0"/>
            <a:endCxn id="35" idx="2"/>
          </p:cNvCxnSpPr>
          <p:nvPr/>
        </p:nvCxnSpPr>
        <p:spPr>
          <a:xfrm flipV="1">
            <a:off x="7174230" y="966470"/>
            <a:ext cx="795020" cy="689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7969250" y="536575"/>
            <a:ext cx="902970" cy="859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1"/>
                </a:solidFill>
              </a:rPr>
              <a:t>瓷砖铺贴模块</a:t>
            </a:r>
            <a:r>
              <a:rPr lang="en-US" altLang="zh-CN" sz="1400">
                <a:solidFill>
                  <a:schemeClr val="bg1"/>
                </a:solidFill>
              </a:rPr>
              <a:t>W9</a:t>
            </a:r>
            <a:endParaRPr lang="en-US" altLang="zh-CN" sz="1400">
              <a:solidFill>
                <a:schemeClr val="bg1"/>
              </a:solidFill>
            </a:endParaRPr>
          </a:p>
        </p:txBody>
      </p:sp>
      <p:cxnSp>
        <p:nvCxnSpPr>
          <p:cNvPr id="36" name="直接箭头连接符 35"/>
          <p:cNvCxnSpPr>
            <a:stCxn id="29" idx="6"/>
            <a:endCxn id="60" idx="2"/>
          </p:cNvCxnSpPr>
          <p:nvPr/>
        </p:nvCxnSpPr>
        <p:spPr>
          <a:xfrm>
            <a:off x="8872220" y="2080260"/>
            <a:ext cx="3295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/>
          <p:cNvSpPr/>
          <p:nvPr/>
        </p:nvSpPr>
        <p:spPr>
          <a:xfrm>
            <a:off x="9201785" y="1650365"/>
            <a:ext cx="902970" cy="859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1"/>
                </a:solidFill>
              </a:rPr>
              <a:t>油漆工程模块</a:t>
            </a:r>
            <a:r>
              <a:rPr lang="en-US" altLang="zh-CN" sz="1400">
                <a:solidFill>
                  <a:schemeClr val="bg1"/>
                </a:solidFill>
              </a:rPr>
              <a:t>W11</a:t>
            </a:r>
            <a:endParaRPr lang="en-US" altLang="zh-CN" sz="1400">
              <a:solidFill>
                <a:schemeClr val="bg1"/>
              </a:solidFill>
            </a:endParaRPr>
          </a:p>
        </p:txBody>
      </p:sp>
      <p:cxnSp>
        <p:nvCxnSpPr>
          <p:cNvPr id="61" name="直接箭头连接符 60"/>
          <p:cNvCxnSpPr>
            <a:stCxn id="35" idx="6"/>
            <a:endCxn id="60" idx="0"/>
          </p:cNvCxnSpPr>
          <p:nvPr/>
        </p:nvCxnSpPr>
        <p:spPr>
          <a:xfrm>
            <a:off x="8872220" y="966470"/>
            <a:ext cx="781050" cy="6838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3" idx="6"/>
          </p:cNvCxnSpPr>
          <p:nvPr/>
        </p:nvCxnSpPr>
        <p:spPr>
          <a:xfrm flipV="1">
            <a:off x="1038225" y="2090420"/>
            <a:ext cx="172085" cy="12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60" idx="6"/>
          </p:cNvCxnSpPr>
          <p:nvPr/>
        </p:nvCxnSpPr>
        <p:spPr>
          <a:xfrm flipV="1">
            <a:off x="10104755" y="2077085"/>
            <a:ext cx="217805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椭圆 68"/>
          <p:cNvSpPr/>
          <p:nvPr/>
        </p:nvSpPr>
        <p:spPr>
          <a:xfrm>
            <a:off x="10322560" y="1649095"/>
            <a:ext cx="822325" cy="859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1"/>
                </a:solidFill>
              </a:rPr>
              <a:t>安装模块</a:t>
            </a:r>
            <a:r>
              <a:rPr lang="en-US" altLang="zh-CN" sz="1400">
                <a:solidFill>
                  <a:schemeClr val="bg1"/>
                </a:solidFill>
              </a:rPr>
              <a:t>W12</a:t>
            </a:r>
            <a:endParaRPr lang="en-US" altLang="zh-CN" sz="1400">
              <a:solidFill>
                <a:schemeClr val="bg1"/>
              </a:solidFill>
            </a:endParaRPr>
          </a:p>
        </p:txBody>
      </p:sp>
      <p:cxnSp>
        <p:nvCxnSpPr>
          <p:cNvPr id="72" name="直接箭头连接符 71"/>
          <p:cNvCxnSpPr>
            <a:stCxn id="69" idx="6"/>
          </p:cNvCxnSpPr>
          <p:nvPr/>
        </p:nvCxnSpPr>
        <p:spPr>
          <a:xfrm flipV="1">
            <a:off x="11144885" y="2077085"/>
            <a:ext cx="223520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/>
          <p:cNvSpPr/>
          <p:nvPr/>
        </p:nvSpPr>
        <p:spPr>
          <a:xfrm>
            <a:off x="11368405" y="1648460"/>
            <a:ext cx="822325" cy="8591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1"/>
                </a:solidFill>
              </a:rPr>
              <a:t>服务反馈模块</a:t>
            </a:r>
            <a:r>
              <a:rPr lang="en-US" altLang="zh-CN" sz="1400">
                <a:solidFill>
                  <a:schemeClr val="bg1"/>
                </a:solidFill>
              </a:rPr>
              <a:t>W13</a:t>
            </a:r>
            <a:endParaRPr lang="en-US" altLang="zh-CN" sz="1400">
              <a:solidFill>
                <a:schemeClr val="bg1"/>
              </a:solidFill>
            </a:endParaRPr>
          </a:p>
        </p:txBody>
      </p:sp>
      <p:cxnSp>
        <p:nvCxnSpPr>
          <p:cNvPr id="76" name="直接箭头连接符 75"/>
          <p:cNvCxnSpPr>
            <a:stCxn id="6" idx="4"/>
          </p:cNvCxnSpPr>
          <p:nvPr/>
        </p:nvCxnSpPr>
        <p:spPr>
          <a:xfrm>
            <a:off x="3174365" y="2540000"/>
            <a:ext cx="3863975" cy="1139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椭圆 76"/>
          <p:cNvSpPr/>
          <p:nvPr/>
        </p:nvSpPr>
        <p:spPr>
          <a:xfrm>
            <a:off x="7038340" y="3286760"/>
            <a:ext cx="897255" cy="7988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1"/>
                </a:solidFill>
              </a:rPr>
              <a:t>保洁模块</a:t>
            </a:r>
            <a:r>
              <a:rPr lang="en-US" altLang="zh-CN" sz="1400">
                <a:solidFill>
                  <a:schemeClr val="bg1"/>
                </a:solidFill>
              </a:rPr>
              <a:t>W6</a:t>
            </a:r>
            <a:endParaRPr lang="en-US" altLang="zh-CN" sz="1400">
              <a:solidFill>
                <a:schemeClr val="bg1"/>
              </a:solidFill>
            </a:endParaRPr>
          </a:p>
        </p:txBody>
      </p:sp>
      <p:cxnSp>
        <p:nvCxnSpPr>
          <p:cNvPr id="78" name="直接箭头连接符 77"/>
          <p:cNvCxnSpPr>
            <a:stCxn id="77" idx="6"/>
            <a:endCxn id="73" idx="4"/>
          </p:cNvCxnSpPr>
          <p:nvPr/>
        </p:nvCxnSpPr>
        <p:spPr>
          <a:xfrm flipV="1">
            <a:off x="7935595" y="2507615"/>
            <a:ext cx="3844290" cy="1178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椭圆 21"/>
          <p:cNvSpPr/>
          <p:nvPr/>
        </p:nvSpPr>
        <p:spPr>
          <a:xfrm>
            <a:off x="3988435" y="1675130"/>
            <a:ext cx="1590675" cy="727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康复模块</a:t>
            </a:r>
            <a:r>
              <a:rPr lang="en-US" altLang="zh-CN">
                <a:sym typeface="+mn-ea"/>
              </a:rPr>
              <a:t>W4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 flipV="1">
            <a:off x="5579110" y="2037715"/>
            <a:ext cx="346710" cy="2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5925820" y="1697355"/>
            <a:ext cx="1368425" cy="7150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护理模块</a:t>
            </a:r>
            <a:r>
              <a:rPr lang="en-US" altLang="zh-CN"/>
              <a:t>W5</a:t>
            </a:r>
            <a:endParaRPr lang="en-US" altLang="zh-CN"/>
          </a:p>
        </p:txBody>
      </p:sp>
      <p:cxnSp>
        <p:nvCxnSpPr>
          <p:cNvPr id="33" name="直接箭头连接符 32"/>
          <p:cNvCxnSpPr/>
          <p:nvPr/>
        </p:nvCxnSpPr>
        <p:spPr>
          <a:xfrm flipV="1">
            <a:off x="7294245" y="2035175"/>
            <a:ext cx="286385" cy="2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7580630" y="1604010"/>
            <a:ext cx="1351280" cy="8699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服务反馈模块</a:t>
            </a:r>
            <a:r>
              <a:rPr lang="en-US" altLang="zh-CN"/>
              <a:t>W6</a:t>
            </a:r>
            <a:endParaRPr lang="en-US" altLang="zh-CN"/>
          </a:p>
        </p:txBody>
      </p:sp>
      <p:cxnSp>
        <p:nvCxnSpPr>
          <p:cNvPr id="43" name="直接箭头连接符 42"/>
          <p:cNvCxnSpPr>
            <a:endCxn id="44" idx="2"/>
          </p:cNvCxnSpPr>
          <p:nvPr/>
        </p:nvCxnSpPr>
        <p:spPr>
          <a:xfrm flipV="1">
            <a:off x="3024505" y="958850"/>
            <a:ext cx="1285240" cy="656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/>
          <p:cNvSpPr/>
          <p:nvPr/>
        </p:nvSpPr>
        <p:spPr>
          <a:xfrm>
            <a:off x="4309745" y="567690"/>
            <a:ext cx="1720850" cy="782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远程监控模块</a:t>
            </a:r>
            <a:r>
              <a:rPr lang="en-US" altLang="zh-CN"/>
              <a:t>W3</a:t>
            </a:r>
            <a:endParaRPr lang="en-US" altLang="zh-CN"/>
          </a:p>
        </p:txBody>
      </p:sp>
      <p:cxnSp>
        <p:nvCxnSpPr>
          <p:cNvPr id="46" name="直接箭头连接符 45"/>
          <p:cNvCxnSpPr>
            <a:stCxn id="44" idx="6"/>
          </p:cNvCxnSpPr>
          <p:nvPr/>
        </p:nvCxnSpPr>
        <p:spPr>
          <a:xfrm>
            <a:off x="6030595" y="958850"/>
            <a:ext cx="2406015" cy="615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/>
          <p:cNvSpPr/>
          <p:nvPr/>
        </p:nvSpPr>
        <p:spPr>
          <a:xfrm>
            <a:off x="62230" y="5461635"/>
            <a:ext cx="1445260" cy="6769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FFF00"/>
                </a:solidFill>
              </a:rPr>
              <a:t>一键寻呼</a:t>
            </a:r>
            <a:r>
              <a:rPr lang="en-US" altLang="zh-CN">
                <a:solidFill>
                  <a:srgbClr val="FFFF00"/>
                </a:solidFill>
              </a:rPr>
              <a:t>M11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3548380" y="5430520"/>
            <a:ext cx="1626235" cy="789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FF0000"/>
                </a:solidFill>
              </a:rPr>
              <a:t>运动损伤康复</a:t>
            </a:r>
            <a:r>
              <a:rPr lang="en-US" altLang="zh-CN" b="1">
                <a:solidFill>
                  <a:srgbClr val="FF0000"/>
                </a:solidFill>
              </a:rPr>
              <a:t>M41</a:t>
            </a:r>
            <a:endParaRPr lang="en-US" altLang="zh-CN" b="1">
              <a:solidFill>
                <a:srgbClr val="FF0000"/>
              </a:solidFill>
            </a:endParaRPr>
          </a:p>
        </p:txBody>
      </p:sp>
      <p:cxnSp>
        <p:nvCxnSpPr>
          <p:cNvPr id="63" name="直接箭头连接符 62"/>
          <p:cNvCxnSpPr/>
          <p:nvPr/>
        </p:nvCxnSpPr>
        <p:spPr>
          <a:xfrm flipV="1">
            <a:off x="3295650" y="5816600"/>
            <a:ext cx="252730" cy="5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/>
          <p:cNvSpPr/>
          <p:nvPr/>
        </p:nvSpPr>
        <p:spPr>
          <a:xfrm>
            <a:off x="5541010" y="5403850"/>
            <a:ext cx="1522095" cy="856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FFFF00"/>
                </a:solidFill>
                <a:sym typeface="+mn-ea"/>
              </a:rPr>
              <a:t>基础专项护理</a:t>
            </a:r>
            <a:r>
              <a:rPr lang="en-US" altLang="zh-CN" b="1">
                <a:solidFill>
                  <a:srgbClr val="FFFF00"/>
                </a:solidFill>
                <a:sym typeface="+mn-ea"/>
              </a:rPr>
              <a:t>M62</a:t>
            </a:r>
            <a:endParaRPr lang="en-US" altLang="zh-CN" b="1">
              <a:solidFill>
                <a:srgbClr val="FFFF00"/>
              </a:solidFill>
              <a:sym typeface="+mn-ea"/>
            </a:endParaRPr>
          </a:p>
        </p:txBody>
      </p:sp>
      <p:cxnSp>
        <p:nvCxnSpPr>
          <p:cNvPr id="70" name="直接箭头连接符 69"/>
          <p:cNvCxnSpPr/>
          <p:nvPr/>
        </p:nvCxnSpPr>
        <p:spPr>
          <a:xfrm>
            <a:off x="5174615" y="5829300"/>
            <a:ext cx="366395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椭圆 71"/>
          <p:cNvSpPr/>
          <p:nvPr/>
        </p:nvSpPr>
        <p:spPr>
          <a:xfrm>
            <a:off x="7429500" y="5335270"/>
            <a:ext cx="1310005" cy="885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FFFF00"/>
                </a:solidFill>
                <a:sym typeface="+mn-ea"/>
              </a:rPr>
              <a:t>专人实地沟通</a:t>
            </a:r>
            <a:r>
              <a:rPr lang="en-US" altLang="zh-CN" b="1">
                <a:solidFill>
                  <a:srgbClr val="FFFF00"/>
                </a:solidFill>
                <a:sym typeface="+mn-ea"/>
              </a:rPr>
              <a:t>M72</a:t>
            </a:r>
            <a:endParaRPr lang="en-US" altLang="zh-CN" b="1">
              <a:solidFill>
                <a:srgbClr val="FFFF00"/>
              </a:solidFill>
              <a:sym typeface="+mn-ea"/>
            </a:endParaRPr>
          </a:p>
        </p:txBody>
      </p:sp>
      <p:cxnSp>
        <p:nvCxnSpPr>
          <p:cNvPr id="73" name="直接箭头连接符 72"/>
          <p:cNvCxnSpPr>
            <a:stCxn id="62" idx="0"/>
            <a:endCxn id="74" idx="2"/>
          </p:cNvCxnSpPr>
          <p:nvPr/>
        </p:nvCxnSpPr>
        <p:spPr>
          <a:xfrm flipV="1">
            <a:off x="4361815" y="4631690"/>
            <a:ext cx="1113155" cy="798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椭圆 73"/>
          <p:cNvSpPr/>
          <p:nvPr/>
        </p:nvSpPr>
        <p:spPr>
          <a:xfrm>
            <a:off x="5474970" y="4141470"/>
            <a:ext cx="1654810" cy="979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FFFF00"/>
                </a:solidFill>
              </a:rPr>
              <a:t>基本生理指标监控</a:t>
            </a:r>
            <a:r>
              <a:rPr lang="en-US" altLang="zh-CN" b="1">
                <a:solidFill>
                  <a:srgbClr val="FFFF00"/>
                </a:solidFill>
              </a:rPr>
              <a:t>M51</a:t>
            </a:r>
            <a:endParaRPr lang="en-US" altLang="zh-CN" b="1">
              <a:solidFill>
                <a:srgbClr val="FFFF00"/>
              </a:solidFill>
            </a:endParaRPr>
          </a:p>
        </p:txBody>
      </p:sp>
      <p:cxnSp>
        <p:nvCxnSpPr>
          <p:cNvPr id="75" name="直接箭头连接符 74"/>
          <p:cNvCxnSpPr>
            <a:stCxn id="74" idx="6"/>
            <a:endCxn id="72" idx="0"/>
          </p:cNvCxnSpPr>
          <p:nvPr/>
        </p:nvCxnSpPr>
        <p:spPr>
          <a:xfrm>
            <a:off x="7129780" y="4631690"/>
            <a:ext cx="955040" cy="703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>
          <a:xfrm>
            <a:off x="62230" y="1615440"/>
            <a:ext cx="1685925" cy="930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订单确认模块</a:t>
            </a:r>
            <a:r>
              <a:rPr lang="en-US" altLang="zh-CN">
                <a:solidFill>
                  <a:schemeClr val="bg1"/>
                </a:solidFill>
              </a:rPr>
              <a:t>W1</a:t>
            </a:r>
            <a:endParaRPr lang="en-US" altLang="zh-CN">
              <a:solidFill>
                <a:schemeClr val="bg1"/>
              </a:solidFill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3687445" y="2048510"/>
            <a:ext cx="300990" cy="12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/>
          <p:nvPr/>
        </p:nvCxnSpPr>
        <p:spPr>
          <a:xfrm flipV="1">
            <a:off x="1748155" y="2060575"/>
            <a:ext cx="300990" cy="12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2049145" y="1500505"/>
            <a:ext cx="1638300" cy="11322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人员派遣模块</a:t>
            </a:r>
            <a:r>
              <a:rPr lang="en-US" altLang="zh-CN">
                <a:solidFill>
                  <a:schemeClr val="bg1"/>
                </a:solidFill>
              </a:rPr>
              <a:t>W2</a:t>
            </a:r>
            <a:endParaRPr lang="en-US" altLang="zh-CN">
              <a:solidFill>
                <a:schemeClr val="bg1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1507490" y="5821680"/>
            <a:ext cx="260985" cy="7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1768475" y="5401310"/>
            <a:ext cx="1527175" cy="840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FFF00"/>
                </a:solidFill>
              </a:rPr>
              <a:t>大众医疗</a:t>
            </a:r>
            <a:r>
              <a:rPr lang="en-US" altLang="zh-CN">
                <a:solidFill>
                  <a:srgbClr val="FFFF00"/>
                </a:solidFill>
              </a:rPr>
              <a:t>M21</a:t>
            </a:r>
            <a:endParaRPr lang="en-US" altLang="zh-CN">
              <a:solidFill>
                <a:srgbClr val="FFFF00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7063105" y="5796915"/>
            <a:ext cx="366395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79705" y="175895"/>
            <a:ext cx="32994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第一个例子：</a:t>
            </a:r>
            <a:endParaRPr lang="zh-CN" altLang="en-US" sz="2400" b="1"/>
          </a:p>
        </p:txBody>
      </p:sp>
      <p:sp>
        <p:nvSpPr>
          <p:cNvPr id="6" name="文本框 5"/>
          <p:cNvSpPr txBox="1"/>
          <p:nvPr/>
        </p:nvSpPr>
        <p:spPr>
          <a:xfrm>
            <a:off x="328930" y="1252855"/>
            <a:ext cx="1059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0|0.1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2049145" y="1102995"/>
            <a:ext cx="1059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0.1|0.3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4640580" y="175895"/>
            <a:ext cx="1059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0.3|4.34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4115435" y="2473960"/>
            <a:ext cx="1059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0.3|3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6070600" y="2473960"/>
            <a:ext cx="1059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3|4.45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7726680" y="2473960"/>
            <a:ext cx="1204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4.45|5.01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206375" y="3154045"/>
            <a:ext cx="54927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最小费用：</a:t>
            </a:r>
            <a:r>
              <a:rPr lang="en-US" altLang="zh-CN" sz="2000"/>
              <a:t>0.2+0.13+0.3+1.12+3.59+0.2=5.54</a:t>
            </a:r>
            <a:endParaRPr lang="en-US" altLang="zh-CN" sz="200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1085" y="706120"/>
            <a:ext cx="9711055" cy="52806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表格 2"/>
          <p:cNvGraphicFramePr/>
          <p:nvPr/>
        </p:nvGraphicFramePr>
        <p:xfrm>
          <a:off x="3175" y="24765"/>
          <a:ext cx="12132945" cy="6160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2850"/>
                <a:gridCol w="3217545"/>
                <a:gridCol w="3215640"/>
                <a:gridCol w="3216910"/>
              </a:tblGrid>
              <a:tr h="5295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模块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模块实例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ym typeface="+mn-ea"/>
                        </a:rPr>
                        <a:t>服务时间</a:t>
                      </a:r>
                      <a:endParaRPr lang="zh-CN" altLang="en-US" sz="2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ym typeface="+mn-ea"/>
                        </a:rPr>
                        <a:t>服务费用</a:t>
                      </a:r>
                      <a:endParaRPr lang="zh-CN" altLang="en-US" sz="2400">
                        <a:sym typeface="+mn-ea"/>
                      </a:endParaRPr>
                    </a:p>
                  </a:txBody>
                  <a:tcPr/>
                </a:tc>
              </a:tr>
              <a:tr h="5829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/>
                        <a:t>订单确认模块</a:t>
                      </a: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zh-CN" sz="1800"/>
                        <a:t>一键寻呼</a:t>
                      </a:r>
                      <a:r>
                        <a:rPr lang="en-US" altLang="zh-CN" sz="1800"/>
                        <a:t>M11</a:t>
                      </a:r>
                      <a:endParaRPr lang="zh-CN" altLang="en-US" sz="1800"/>
                    </a:p>
                    <a:p>
                      <a:pPr algn="ctr">
                        <a:buNone/>
                      </a:pPr>
                      <a:r>
                        <a:rPr lang="zh-CN" altLang="en-US" sz="1800"/>
                        <a:t>其他线上形式</a:t>
                      </a:r>
                      <a:r>
                        <a:rPr lang="en-US" altLang="zh-CN" sz="1800"/>
                        <a:t>M12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1">
                          <a:solidFill>
                            <a:srgbClr val="00B050"/>
                          </a:solidFill>
                          <a:sym typeface="+mn-ea"/>
                        </a:rPr>
                        <a:t>0.1</a:t>
                      </a:r>
                      <a:endParaRPr lang="en-US" altLang="zh-CN" sz="1800" b="1">
                        <a:solidFill>
                          <a:srgbClr val="FF000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0.3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00B050"/>
                          </a:solidFill>
                          <a:sym typeface="+mn-ea"/>
                        </a:rPr>
                        <a:t>0.2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b="1">
                          <a:solidFill>
                            <a:srgbClr val="FF0000"/>
                          </a:solidFill>
                          <a:sym typeface="+mn-ea"/>
                        </a:rPr>
                        <a:t>0.1</a:t>
                      </a:r>
                      <a:endParaRPr lang="en-US" altLang="zh-CN" sz="1800"/>
                    </a:p>
                  </a:txBody>
                  <a:tcPr/>
                </a:tc>
              </a:tr>
              <a:tr h="5848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/>
                        <a:t>人员派遣模块</a:t>
                      </a: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大众医疗队</a:t>
                      </a:r>
                      <a:r>
                        <a:rPr lang="en-US" altLang="zh-CN" sz="1800"/>
                        <a:t>M21</a:t>
                      </a:r>
                      <a:endParaRPr lang="zh-CN" altLang="en-US" sz="1800"/>
                    </a:p>
                    <a:p>
                      <a:pPr algn="ctr">
                        <a:buNone/>
                      </a:pPr>
                      <a:r>
                        <a:rPr lang="zh-CN" altLang="en-US" sz="1800"/>
                        <a:t>家庭医疗队</a:t>
                      </a:r>
                      <a:r>
                        <a:rPr lang="en-US" altLang="zh-CN" sz="1800"/>
                        <a:t>M22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1">
                          <a:solidFill>
                            <a:srgbClr val="00B050"/>
                          </a:solidFill>
                          <a:sym typeface="+mn-ea"/>
                        </a:rPr>
                        <a:t>0.2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b="1">
                          <a:solidFill>
                            <a:srgbClr val="FF0000"/>
                          </a:solidFill>
                          <a:sym typeface="+mn-ea"/>
                        </a:rPr>
                        <a:t>0.15</a:t>
                      </a:r>
                      <a:endParaRPr lang="en-US" altLang="zh-CN" sz="1800" b="1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1">
                          <a:solidFill>
                            <a:srgbClr val="00B050"/>
                          </a:solidFill>
                          <a:sym typeface="+mn-ea"/>
                        </a:rPr>
                        <a:t>0.13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0.25</a:t>
                      </a:r>
                      <a:endParaRPr lang="en-US" altLang="zh-CN" sz="1800"/>
                    </a:p>
                  </a:txBody>
                  <a:tcPr/>
                </a:tc>
              </a:tr>
              <a:tr h="6019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sym typeface="+mn-ea"/>
                        </a:rPr>
                        <a:t>远程监测模快</a:t>
                      </a: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      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基本生理指标监控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M31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     </a:t>
                      </a:r>
                      <a:endParaRPr lang="zh-CN" altLang="en-US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             视频监控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M32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5.2</a:t>
                      </a:r>
                      <a:endParaRPr lang="en-US" altLang="zh-CN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b="1">
                          <a:solidFill>
                            <a:srgbClr val="00B050"/>
                          </a:solidFill>
                          <a:sym typeface="+mn-ea"/>
                        </a:rPr>
                        <a:t>4.04</a:t>
                      </a:r>
                      <a:endParaRPr lang="en-US" altLang="zh-CN" sz="1800" b="1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1">
                          <a:solidFill>
                            <a:srgbClr val="00B050"/>
                          </a:solidFill>
                          <a:sym typeface="+mn-ea"/>
                        </a:rPr>
                        <a:t>0.3</a:t>
                      </a:r>
                      <a:endParaRPr lang="en-US" altLang="zh-CN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0.9</a:t>
                      </a:r>
                      <a:endParaRPr lang="en-US" altLang="zh-CN" sz="1800"/>
                    </a:p>
                  </a:txBody>
                  <a:tcPr/>
                </a:tc>
              </a:tr>
              <a:tr h="8902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sym typeface="+mn-ea"/>
                        </a:rPr>
                        <a:t>康复模块</a:t>
                      </a:r>
                      <a:endParaRPr lang="zh-CN" altLang="en-US" sz="20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脑血 管病康复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M41</a:t>
                      </a:r>
                      <a:endParaRPr lang="zh-CN" altLang="en-US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运动损伤康复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M42</a:t>
                      </a:r>
                      <a:endParaRPr lang="zh-CN" altLang="en-US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骨科康复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M43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3.43</a:t>
                      </a:r>
                      <a:endParaRPr lang="en-US" altLang="zh-CN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3.12</a:t>
                      </a:r>
                      <a:endParaRPr lang="en-US" altLang="zh-CN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b="1">
                          <a:solidFill>
                            <a:srgbClr val="00B050"/>
                          </a:solidFill>
                          <a:sym typeface="+mn-ea"/>
                        </a:rPr>
                        <a:t>2.70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2.33</a:t>
                      </a:r>
                      <a:endParaRPr lang="en-US" altLang="zh-CN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b="1">
                          <a:solidFill>
                            <a:srgbClr val="00B050"/>
                          </a:solidFill>
                          <a:sym typeface="+mn-ea"/>
                        </a:rPr>
                        <a:t>1.12</a:t>
                      </a:r>
                      <a:endParaRPr lang="en-US" altLang="zh-CN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3.70</a:t>
                      </a:r>
                      <a:endParaRPr lang="en-US" altLang="zh-CN" sz="1800"/>
                    </a:p>
                  </a:txBody>
                  <a:tcPr/>
                </a:tc>
              </a:tr>
              <a:tr h="10585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sym typeface="+mn-ea"/>
                        </a:rPr>
                        <a:t>护理模块</a:t>
                      </a:r>
                      <a:endParaRPr lang="zh-CN" altLang="en-US" sz="20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基础专项护理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M51</a:t>
                      </a:r>
                      <a:endParaRPr lang="zh-CN" altLang="en-US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家庭一站式护理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M52</a:t>
                      </a:r>
                      <a:endParaRPr lang="en-US" altLang="zh-CN" sz="1800" b="0"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1">
                          <a:solidFill>
                            <a:srgbClr val="00B050"/>
                          </a:solidFill>
                          <a:sym typeface="+mn-ea"/>
                        </a:rPr>
                        <a:t>1.45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1.76</a:t>
                      </a:r>
                      <a:endParaRPr lang="en-US" altLang="zh-CN" sz="1800"/>
                    </a:p>
                    <a:p>
                      <a:pPr>
                        <a:buNone/>
                      </a:pP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1">
                          <a:solidFill>
                            <a:srgbClr val="00B050"/>
                          </a:solidFill>
                          <a:sym typeface="+mn-ea"/>
                        </a:rPr>
                        <a:t>3.59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sym typeface="+mn-ea"/>
                        </a:rPr>
                        <a:t>4.17</a:t>
                      </a:r>
                      <a:endParaRPr lang="en-US" altLang="zh-CN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5886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sym typeface="+mn-ea"/>
                        </a:rPr>
                        <a:t>反馈模块</a:t>
                      </a: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专人实地沟通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M61</a:t>
                      </a:r>
                      <a:endParaRPr lang="zh-CN" altLang="en-US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线上沟通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M62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1.47</a:t>
                      </a:r>
                      <a:endParaRPr lang="en-US" altLang="zh-CN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b="1">
                          <a:solidFill>
                            <a:srgbClr val="00B050"/>
                          </a:solidFill>
                          <a:sym typeface="+mn-ea"/>
                        </a:rPr>
                        <a:t>0.56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0.7</a:t>
                      </a:r>
                      <a:endParaRPr lang="en-US" altLang="zh-CN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b="1">
                          <a:solidFill>
                            <a:srgbClr val="00B050"/>
                          </a:solidFill>
                          <a:sym typeface="+mn-ea"/>
                        </a:rPr>
                        <a:t>0.2</a:t>
                      </a:r>
                      <a:endParaRPr lang="en-US" altLang="zh-CN" sz="1800" b="1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222885" y="5381625"/>
            <a:ext cx="9030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注：</a:t>
            </a:r>
            <a:r>
              <a:rPr lang="en-US" altLang="zh-CN" b="1"/>
              <a:t>M22</a:t>
            </a:r>
            <a:r>
              <a:rPr lang="zh-CN" altLang="en-US" b="1"/>
              <a:t>和</a:t>
            </a:r>
            <a:r>
              <a:rPr lang="en-US" altLang="zh-CN" b="1"/>
              <a:t>M52</a:t>
            </a:r>
            <a:r>
              <a:rPr lang="zh-CN" altLang="en-US" b="1"/>
              <a:t>互相包容，</a:t>
            </a:r>
            <a:r>
              <a:rPr lang="en-US" altLang="zh-CN" b="1"/>
              <a:t>M12</a:t>
            </a:r>
            <a:r>
              <a:rPr lang="zh-CN" altLang="en-US" b="1"/>
              <a:t>和</a:t>
            </a:r>
            <a:r>
              <a:rPr lang="en-US" altLang="zh-CN" b="1"/>
              <a:t>M51</a:t>
            </a:r>
            <a:r>
              <a:rPr lang="zh-CN" altLang="en-US" b="1"/>
              <a:t>互相排斥</a:t>
            </a:r>
            <a:endParaRPr lang="zh-CN" altLang="en-US" b="1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椭圆 2"/>
          <p:cNvSpPr/>
          <p:nvPr/>
        </p:nvSpPr>
        <p:spPr>
          <a:xfrm>
            <a:off x="184150" y="2284095"/>
            <a:ext cx="641350" cy="5295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  <a:latin typeface="Calibri" panose="020F0502020204030204" charset="0"/>
              </a:rPr>
              <a:t>1</a:t>
            </a:r>
            <a:endParaRPr lang="en-US" altLang="zh-CN">
              <a:solidFill>
                <a:schemeClr val="bg1"/>
              </a:solidFill>
              <a:latin typeface="Calibri" panose="020F0502020204030204" charset="0"/>
            </a:endParaRPr>
          </a:p>
        </p:txBody>
      </p:sp>
      <p:cxnSp>
        <p:nvCxnSpPr>
          <p:cNvPr id="9" name="直接箭头连接符 8"/>
          <p:cNvCxnSpPr>
            <a:stCxn id="3" idx="7"/>
            <a:endCxn id="12" idx="2"/>
          </p:cNvCxnSpPr>
          <p:nvPr/>
        </p:nvCxnSpPr>
        <p:spPr>
          <a:xfrm flipV="1">
            <a:off x="731520" y="1186815"/>
            <a:ext cx="1457960" cy="1174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2189480" y="922020"/>
            <a:ext cx="641350" cy="5295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  <a:latin typeface="Calibri" panose="020F0502020204030204" charset="0"/>
              </a:rPr>
              <a:t>2</a:t>
            </a:r>
            <a:endParaRPr lang="en-US" altLang="zh-CN">
              <a:solidFill>
                <a:schemeClr val="bg1"/>
              </a:solidFill>
              <a:latin typeface="Calibri" panose="020F0502020204030204" charset="0"/>
            </a:endParaRPr>
          </a:p>
        </p:txBody>
      </p:sp>
      <p:cxnSp>
        <p:nvCxnSpPr>
          <p:cNvPr id="14" name="直接箭头连接符 13"/>
          <p:cNvCxnSpPr>
            <a:stCxn id="3" idx="6"/>
          </p:cNvCxnSpPr>
          <p:nvPr/>
        </p:nvCxnSpPr>
        <p:spPr>
          <a:xfrm flipV="1">
            <a:off x="825500" y="2538730"/>
            <a:ext cx="1105535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1945005" y="2279015"/>
            <a:ext cx="641350" cy="5295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  <a:latin typeface="Calibri" panose="020F0502020204030204" charset="0"/>
              </a:rPr>
              <a:t>3</a:t>
            </a:r>
            <a:endParaRPr lang="en-US" altLang="zh-CN">
              <a:solidFill>
                <a:schemeClr val="bg1"/>
              </a:solidFill>
              <a:latin typeface="Calibri" panose="020F0502020204030204" charset="0"/>
            </a:endParaRPr>
          </a:p>
        </p:txBody>
      </p:sp>
      <p:cxnSp>
        <p:nvCxnSpPr>
          <p:cNvPr id="16" name="直接箭头连接符 15"/>
          <p:cNvCxnSpPr>
            <a:stCxn id="3" idx="5"/>
            <a:endCxn id="17" idx="2"/>
          </p:cNvCxnSpPr>
          <p:nvPr/>
        </p:nvCxnSpPr>
        <p:spPr>
          <a:xfrm>
            <a:off x="731520" y="2736215"/>
            <a:ext cx="2743835" cy="828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3475355" y="3299460"/>
            <a:ext cx="641350" cy="5295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  <a:latin typeface="Calibri" panose="020F0502020204030204" charset="0"/>
              </a:rPr>
              <a:t>4</a:t>
            </a:r>
            <a:endParaRPr lang="en-US" altLang="zh-CN">
              <a:solidFill>
                <a:schemeClr val="bg1"/>
              </a:solidFill>
              <a:latin typeface="Calibri" panose="020F0502020204030204" charset="0"/>
            </a:endParaRPr>
          </a:p>
        </p:txBody>
      </p:sp>
      <p:cxnSp>
        <p:nvCxnSpPr>
          <p:cNvPr id="23" name="直接箭头连接符 22"/>
          <p:cNvCxnSpPr>
            <a:stCxn id="15" idx="6"/>
            <a:endCxn id="24" idx="2"/>
          </p:cNvCxnSpPr>
          <p:nvPr/>
        </p:nvCxnSpPr>
        <p:spPr>
          <a:xfrm>
            <a:off x="2586355" y="2543810"/>
            <a:ext cx="2013585" cy="11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4599940" y="2290445"/>
            <a:ext cx="641350" cy="5295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  <a:latin typeface="Calibri" panose="020F0502020204030204" charset="0"/>
              </a:rPr>
              <a:t>5</a:t>
            </a:r>
            <a:endParaRPr lang="en-US" altLang="zh-CN">
              <a:solidFill>
                <a:schemeClr val="bg1"/>
              </a:solidFill>
              <a:latin typeface="Calibri" panose="020F0502020204030204" charset="0"/>
            </a:endParaRPr>
          </a:p>
        </p:txBody>
      </p:sp>
      <p:cxnSp>
        <p:nvCxnSpPr>
          <p:cNvPr id="25" name="直接箭头连接符 24"/>
          <p:cNvCxnSpPr>
            <a:stCxn id="12" idx="6"/>
            <a:endCxn id="24" idx="0"/>
          </p:cNvCxnSpPr>
          <p:nvPr/>
        </p:nvCxnSpPr>
        <p:spPr>
          <a:xfrm>
            <a:off x="2830830" y="1186815"/>
            <a:ext cx="2089785" cy="1103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>
            <a:stCxn id="17" idx="6"/>
          </p:cNvCxnSpPr>
          <p:nvPr/>
        </p:nvCxnSpPr>
        <p:spPr>
          <a:xfrm flipV="1">
            <a:off x="4116705" y="3529965"/>
            <a:ext cx="3219450" cy="34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24" idx="6"/>
          </p:cNvCxnSpPr>
          <p:nvPr/>
        </p:nvCxnSpPr>
        <p:spPr>
          <a:xfrm>
            <a:off x="5241290" y="2555240"/>
            <a:ext cx="2149475" cy="744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7336155" y="3164205"/>
            <a:ext cx="641350" cy="5295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  <a:latin typeface="Calibri" panose="020F0502020204030204" charset="0"/>
              </a:rPr>
              <a:t>6</a:t>
            </a:r>
            <a:endParaRPr lang="en-US" altLang="zh-CN">
              <a:solidFill>
                <a:schemeClr val="bg1"/>
              </a:solidFill>
              <a:latin typeface="Calibri" panose="020F05020202040302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41400" y="1326515"/>
            <a:ext cx="556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B050"/>
                </a:solidFill>
              </a:rPr>
              <a:t>W1</a:t>
            </a:r>
            <a:endParaRPr lang="en-US" altLang="zh-CN">
              <a:solidFill>
                <a:srgbClr val="00B05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20775" y="2170430"/>
            <a:ext cx="556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B050"/>
                </a:solidFill>
              </a:rPr>
              <a:t>W2</a:t>
            </a:r>
            <a:endParaRPr lang="en-US" altLang="zh-CN">
              <a:solidFill>
                <a:srgbClr val="00B05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632585" y="3195955"/>
            <a:ext cx="556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B050"/>
                </a:solidFill>
              </a:rPr>
              <a:t>W3</a:t>
            </a:r>
            <a:endParaRPr lang="en-US" altLang="zh-CN">
              <a:solidFill>
                <a:srgbClr val="00B05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597275" y="1217930"/>
            <a:ext cx="556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B050"/>
                </a:solidFill>
              </a:rPr>
              <a:t>W4</a:t>
            </a:r>
            <a:endParaRPr lang="en-US" altLang="zh-CN">
              <a:solidFill>
                <a:srgbClr val="00B05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134995" y="2170430"/>
            <a:ext cx="556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B050"/>
                </a:solidFill>
              </a:rPr>
              <a:t>W5</a:t>
            </a:r>
            <a:endParaRPr lang="en-US" altLang="zh-CN">
              <a:solidFill>
                <a:srgbClr val="00B05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344920" y="2555240"/>
            <a:ext cx="556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B050"/>
                </a:solidFill>
              </a:rPr>
              <a:t>W7</a:t>
            </a:r>
            <a:endParaRPr lang="en-US" altLang="zh-CN">
              <a:solidFill>
                <a:srgbClr val="00B05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241290" y="3161665"/>
            <a:ext cx="556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B050"/>
                </a:solidFill>
              </a:rPr>
              <a:t>W6</a:t>
            </a:r>
            <a:endParaRPr lang="en-US" altLang="zh-CN">
              <a:solidFill>
                <a:srgbClr val="00B050"/>
              </a:solidFill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 flipV="1">
            <a:off x="7977505" y="3448685"/>
            <a:ext cx="1436370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9413875" y="3185795"/>
            <a:ext cx="641350" cy="5295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  <a:latin typeface="Calibri" panose="020F0502020204030204" charset="0"/>
              </a:rPr>
              <a:t>7</a:t>
            </a:r>
            <a:endParaRPr lang="en-US" altLang="zh-CN">
              <a:solidFill>
                <a:schemeClr val="bg1"/>
              </a:solidFill>
              <a:latin typeface="Calibri" panose="020F050202020403020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8535670" y="3080385"/>
            <a:ext cx="556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B050"/>
                </a:solidFill>
              </a:rPr>
              <a:t>W8</a:t>
            </a:r>
            <a:endParaRPr lang="en-US" altLang="zh-CN">
              <a:solidFill>
                <a:srgbClr val="00B050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11760" y="229870"/>
            <a:ext cx="24168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第二个例子：</a:t>
            </a:r>
            <a:endParaRPr lang="zh-CN" altLang="en-US" sz="2000" b="1"/>
          </a:p>
        </p:txBody>
      </p:sp>
      <p:sp>
        <p:nvSpPr>
          <p:cNvPr id="33" name="文本框 32"/>
          <p:cNvSpPr txBox="1"/>
          <p:nvPr/>
        </p:nvSpPr>
        <p:spPr>
          <a:xfrm>
            <a:off x="84455" y="5231765"/>
            <a:ext cx="75774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最小费用：</a:t>
            </a:r>
            <a:r>
              <a:rPr lang="en-US" altLang="zh-CN" sz="2000"/>
              <a:t>4+13+9+11+7+2+8+16=70</a:t>
            </a:r>
            <a:endParaRPr lang="en-US" altLang="zh-CN" sz="2000"/>
          </a:p>
        </p:txBody>
      </p:sp>
      <p:sp>
        <p:nvSpPr>
          <p:cNvPr id="35" name="文本框 34"/>
          <p:cNvSpPr txBox="1"/>
          <p:nvPr/>
        </p:nvSpPr>
        <p:spPr>
          <a:xfrm>
            <a:off x="944245" y="1083310"/>
            <a:ext cx="909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0|2</a:t>
            </a:r>
            <a:endParaRPr lang="en-US" altLang="zh-CN"/>
          </a:p>
        </p:txBody>
      </p:sp>
      <p:sp>
        <p:nvSpPr>
          <p:cNvPr id="36" name="文本框 35"/>
          <p:cNvSpPr txBox="1"/>
          <p:nvPr/>
        </p:nvSpPr>
        <p:spPr>
          <a:xfrm>
            <a:off x="1279525" y="1922145"/>
            <a:ext cx="909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0|4</a:t>
            </a:r>
            <a:endParaRPr lang="en-US" altLang="zh-CN"/>
          </a:p>
        </p:txBody>
      </p:sp>
      <p:sp>
        <p:nvSpPr>
          <p:cNvPr id="37" name="文本框 36"/>
          <p:cNvSpPr txBox="1"/>
          <p:nvPr/>
        </p:nvSpPr>
        <p:spPr>
          <a:xfrm>
            <a:off x="1369695" y="3529965"/>
            <a:ext cx="909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0|13</a:t>
            </a:r>
            <a:endParaRPr lang="en-US" altLang="zh-CN"/>
          </a:p>
        </p:txBody>
      </p:sp>
      <p:sp>
        <p:nvSpPr>
          <p:cNvPr id="38" name="文本框 37"/>
          <p:cNvSpPr txBox="1"/>
          <p:nvPr/>
        </p:nvSpPr>
        <p:spPr>
          <a:xfrm>
            <a:off x="3418205" y="922020"/>
            <a:ext cx="909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2|7</a:t>
            </a:r>
            <a:endParaRPr lang="en-US" altLang="zh-CN"/>
          </a:p>
        </p:txBody>
      </p:sp>
      <p:sp>
        <p:nvSpPr>
          <p:cNvPr id="39" name="文本框 38"/>
          <p:cNvSpPr txBox="1"/>
          <p:nvPr/>
        </p:nvSpPr>
        <p:spPr>
          <a:xfrm>
            <a:off x="2830830" y="1915795"/>
            <a:ext cx="909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4|14</a:t>
            </a:r>
            <a:endParaRPr lang="en-US" altLang="zh-CN"/>
          </a:p>
        </p:txBody>
      </p:sp>
      <p:sp>
        <p:nvSpPr>
          <p:cNvPr id="40" name="文本框 39"/>
          <p:cNvSpPr txBox="1"/>
          <p:nvPr/>
        </p:nvSpPr>
        <p:spPr>
          <a:xfrm>
            <a:off x="5064760" y="3693795"/>
            <a:ext cx="909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13|26</a:t>
            </a:r>
            <a:endParaRPr lang="en-US" altLang="zh-CN"/>
          </a:p>
        </p:txBody>
      </p:sp>
      <p:sp>
        <p:nvSpPr>
          <p:cNvPr id="42" name="文本框 41"/>
          <p:cNvSpPr txBox="1"/>
          <p:nvPr/>
        </p:nvSpPr>
        <p:spPr>
          <a:xfrm>
            <a:off x="6168390" y="2186940"/>
            <a:ext cx="909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14|25</a:t>
            </a:r>
            <a:endParaRPr lang="en-US" altLang="zh-CN"/>
          </a:p>
        </p:txBody>
      </p:sp>
      <p:sp>
        <p:nvSpPr>
          <p:cNvPr id="43" name="文本框 42"/>
          <p:cNvSpPr txBox="1"/>
          <p:nvPr/>
        </p:nvSpPr>
        <p:spPr>
          <a:xfrm>
            <a:off x="8359140" y="2712085"/>
            <a:ext cx="909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26|31</a:t>
            </a:r>
            <a:endParaRPr lang="en-US" altLang="zh-CN"/>
          </a:p>
        </p:txBody>
      </p:sp>
      <p:sp>
        <p:nvSpPr>
          <p:cNvPr id="44" name="文本框 43"/>
          <p:cNvSpPr txBox="1"/>
          <p:nvPr/>
        </p:nvSpPr>
        <p:spPr>
          <a:xfrm>
            <a:off x="29845" y="6400165"/>
            <a:ext cx="6138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注：</a:t>
            </a:r>
            <a:r>
              <a:rPr lang="en-US" altLang="zh-CN" b="1"/>
              <a:t>M62</a:t>
            </a:r>
            <a:r>
              <a:rPr lang="zh-CN" altLang="en-US" b="1"/>
              <a:t>和</a:t>
            </a:r>
            <a:r>
              <a:rPr lang="en-US" altLang="zh-CN" b="1"/>
              <a:t>M81</a:t>
            </a:r>
            <a:r>
              <a:rPr lang="zh-CN" altLang="en-US" b="1"/>
              <a:t>互相包容，</a:t>
            </a:r>
            <a:r>
              <a:rPr lang="en-US" altLang="zh-CN" b="1"/>
              <a:t>M32</a:t>
            </a:r>
            <a:r>
              <a:rPr lang="zh-CN" altLang="en-US" b="1"/>
              <a:t>和</a:t>
            </a:r>
            <a:r>
              <a:rPr lang="en-US" altLang="zh-CN" b="1"/>
              <a:t>M51</a:t>
            </a:r>
            <a:r>
              <a:rPr lang="zh-CN" altLang="en-US" b="1"/>
              <a:t>互相排斥</a:t>
            </a:r>
            <a:endParaRPr lang="zh-CN" altLang="en-US" b="1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表格 2"/>
          <p:cNvGraphicFramePr/>
          <p:nvPr/>
        </p:nvGraphicFramePr>
        <p:xfrm>
          <a:off x="3175" y="24765"/>
          <a:ext cx="12132945" cy="6506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2850"/>
                <a:gridCol w="3217545"/>
                <a:gridCol w="3215640"/>
                <a:gridCol w="3216910"/>
              </a:tblGrid>
              <a:tr h="5295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模块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模块实例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ym typeface="+mn-ea"/>
                        </a:rPr>
                        <a:t>服务时间</a:t>
                      </a:r>
                      <a:endParaRPr lang="zh-CN" altLang="en-US" sz="2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ym typeface="+mn-ea"/>
                        </a:rPr>
                        <a:t>服务费用</a:t>
                      </a:r>
                      <a:endParaRPr lang="zh-CN" altLang="en-US" sz="2400">
                        <a:sym typeface="+mn-ea"/>
                      </a:endParaRPr>
                    </a:p>
                  </a:txBody>
                  <a:tcPr/>
                </a:tc>
              </a:tr>
              <a:tr h="6292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/>
                        <a:t>模块</a:t>
                      </a:r>
                      <a:r>
                        <a:rPr lang="en-US" altLang="zh-CN" sz="2000"/>
                        <a:t>1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M11</a:t>
                      </a:r>
                      <a:endParaRPr lang="zh-CN" altLang="en-US" sz="1800"/>
                    </a:p>
                    <a:p>
                      <a:pPr algn="ctr">
                        <a:buNone/>
                      </a:pPr>
                      <a:r>
                        <a:rPr lang="en-US" altLang="zh-CN" sz="1800"/>
                        <a:t>M12</a:t>
                      </a:r>
                      <a:endParaRPr lang="en-US" altLang="zh-CN" sz="1800"/>
                    </a:p>
                    <a:p>
                      <a:pPr algn="ctr">
                        <a:buNone/>
                      </a:pPr>
                      <a:r>
                        <a:rPr lang="en-US" altLang="zh-CN" sz="1800"/>
                        <a:t>M13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1">
                          <a:solidFill>
                            <a:srgbClr val="00B050"/>
                          </a:solidFill>
                          <a:sym typeface="+mn-ea"/>
                        </a:rPr>
                        <a:t>2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800"/>
                        <a:t>3</a:t>
                      </a:r>
                      <a:endParaRPr lang="en-US" altLang="zh-CN" sz="1800"/>
                    </a:p>
                    <a:p>
                      <a:pPr algn="ctr">
                        <a:buNone/>
                      </a:pPr>
                      <a:r>
                        <a:rPr lang="en-US" altLang="zh-CN" sz="1800"/>
                        <a:t>6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6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7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800" b="1">
                          <a:solidFill>
                            <a:srgbClr val="00B050"/>
                          </a:solidFill>
                        </a:rPr>
                        <a:t>4</a:t>
                      </a:r>
                      <a:endParaRPr lang="en-US" altLang="zh-CN" sz="1800" b="1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4667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/>
                        <a:t>模块</a:t>
                      </a:r>
                      <a:r>
                        <a:rPr lang="en-US" altLang="zh-CN" sz="2000"/>
                        <a:t>2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M21</a:t>
                      </a:r>
                      <a:endParaRPr lang="zh-CN" altLang="en-US" sz="1800"/>
                    </a:p>
                    <a:p>
                      <a:pPr algn="ctr">
                        <a:buNone/>
                      </a:pPr>
                      <a:r>
                        <a:rPr lang="en-US" altLang="zh-CN" sz="1800"/>
                        <a:t>M22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5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800" b="1">
                          <a:solidFill>
                            <a:srgbClr val="00B050"/>
                          </a:solidFill>
                        </a:rPr>
                        <a:t>4</a:t>
                      </a:r>
                      <a:endParaRPr lang="en-US" altLang="zh-CN" sz="1800" b="1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1">
                          <a:solidFill>
                            <a:srgbClr val="00B050"/>
                          </a:solidFill>
                          <a:sym typeface="+mn-ea"/>
                        </a:rPr>
                        <a:t>13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25</a:t>
                      </a:r>
                      <a:endParaRPr lang="en-US" altLang="zh-CN" sz="1800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sym typeface="+mn-ea"/>
                        </a:rPr>
                        <a:t>模快</a:t>
                      </a:r>
                      <a:r>
                        <a:rPr lang="en-US" altLang="zh-CN" sz="2000">
                          <a:solidFill>
                            <a:schemeClr val="tx1"/>
                          </a:solidFill>
                          <a:sym typeface="+mn-ea"/>
                        </a:rPr>
                        <a:t>3</a:t>
                      </a:r>
                      <a:endParaRPr lang="en-US" altLang="zh-CN" sz="20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 M31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     </a:t>
                      </a:r>
                      <a:endParaRPr lang="zh-CN" altLang="en-US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 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M32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rgbClr val="00B050"/>
                          </a:solidFill>
                          <a:sym typeface="+mn-ea"/>
                        </a:rPr>
                        <a:t>13</a:t>
                      </a:r>
                      <a:endParaRPr lang="en-US" altLang="zh-CN" sz="1800" b="1">
                        <a:solidFill>
                          <a:srgbClr val="00B050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sym typeface="+mn-ea"/>
                        </a:rPr>
                        <a:t>11</a:t>
                      </a:r>
                      <a:endParaRPr lang="en-US" altLang="zh-CN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1">
                          <a:solidFill>
                            <a:srgbClr val="FF0000"/>
                          </a:solidFill>
                          <a:sym typeface="+mn-ea"/>
                        </a:rPr>
                        <a:t>3</a:t>
                      </a:r>
                      <a:endParaRPr lang="en-US" altLang="zh-CN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800" b="1">
                          <a:solidFill>
                            <a:srgbClr val="00B050"/>
                          </a:solidFill>
                          <a:sym typeface="+mn-ea"/>
                        </a:rPr>
                        <a:t>9</a:t>
                      </a:r>
                      <a:endParaRPr lang="en-US" altLang="zh-CN" sz="1800" b="1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93091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0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sym typeface="+mn-ea"/>
                        </a:rPr>
                        <a:t>模块</a:t>
                      </a:r>
                      <a:r>
                        <a:rPr lang="en-US" altLang="zh-CN" sz="2000">
                          <a:solidFill>
                            <a:schemeClr val="tx1"/>
                          </a:solidFill>
                          <a:sym typeface="+mn-ea"/>
                        </a:rPr>
                        <a:t>4</a:t>
                      </a: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M41</a:t>
                      </a:r>
                      <a:endParaRPr lang="zh-CN" altLang="en-US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M42</a:t>
                      </a:r>
                      <a:endParaRPr lang="zh-CN" altLang="en-US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M43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sym typeface="+mn-ea"/>
                        </a:rPr>
                        <a:t>19</a:t>
                      </a:r>
                      <a:endParaRPr lang="en-US" altLang="zh-CN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800" b="1">
                          <a:solidFill>
                            <a:srgbClr val="00B050"/>
                          </a:solidFill>
                          <a:sym typeface="+mn-ea"/>
                        </a:rPr>
                        <a:t>5</a:t>
                      </a:r>
                      <a:endParaRPr lang="en-US" altLang="zh-CN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800"/>
                        <a:t>8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1">
                          <a:solidFill>
                            <a:srgbClr val="00B050"/>
                          </a:solidFill>
                          <a:sym typeface="+mn-ea"/>
                        </a:rPr>
                        <a:t>11</a:t>
                      </a:r>
                      <a:endParaRPr lang="en-US" altLang="zh-CN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sym typeface="+mn-ea"/>
                        </a:rPr>
                        <a:t>12</a:t>
                      </a:r>
                      <a:endParaRPr lang="en-US" altLang="zh-CN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17</a:t>
                      </a:r>
                      <a:endParaRPr lang="en-US" altLang="zh-CN" sz="1800"/>
                    </a:p>
                  </a:txBody>
                  <a:tcPr/>
                </a:tc>
              </a:tr>
              <a:tr h="5314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sym typeface="+mn-ea"/>
                        </a:rPr>
                        <a:t>模块</a:t>
                      </a:r>
                      <a:r>
                        <a:rPr lang="en-US" altLang="zh-CN" sz="2000">
                          <a:solidFill>
                            <a:schemeClr val="tx1"/>
                          </a:solidFill>
                          <a:sym typeface="+mn-ea"/>
                        </a:rPr>
                        <a:t>5</a:t>
                      </a: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M51</a:t>
                      </a:r>
                      <a:endParaRPr lang="zh-CN" altLang="en-US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M52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1">
                          <a:solidFill>
                            <a:srgbClr val="00B050"/>
                          </a:solidFill>
                          <a:sym typeface="+mn-ea"/>
                        </a:rPr>
                        <a:t>10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800"/>
                        <a:t>14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19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800" b="1">
                          <a:solidFill>
                            <a:srgbClr val="00B050"/>
                          </a:solidFill>
                          <a:sym typeface="+mn-ea"/>
                        </a:rPr>
                        <a:t>7</a:t>
                      </a:r>
                      <a:endParaRPr lang="en-US" altLang="zh-CN" sz="1800" b="1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4089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sym typeface="+mn-ea"/>
                        </a:rPr>
                        <a:t>模块</a:t>
                      </a:r>
                      <a:r>
                        <a:rPr lang="en-US" altLang="zh-CN" sz="2000">
                          <a:solidFill>
                            <a:schemeClr val="tx1"/>
                          </a:solidFill>
                          <a:sym typeface="+mn-ea"/>
                        </a:rPr>
                        <a:t>6</a:t>
                      </a:r>
                      <a:endParaRPr lang="en-US" altLang="zh-CN" sz="20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M61</a:t>
                      </a:r>
                      <a:endParaRPr lang="zh-CN" altLang="en-US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M62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1">
                          <a:solidFill>
                            <a:srgbClr val="FF0000"/>
                          </a:solidFill>
                          <a:sym typeface="+mn-ea"/>
                        </a:rPr>
                        <a:t>10</a:t>
                      </a:r>
                      <a:endParaRPr lang="en-US" altLang="zh-CN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800" b="1">
                          <a:solidFill>
                            <a:srgbClr val="00B050"/>
                          </a:solidFill>
                        </a:rPr>
                        <a:t>13</a:t>
                      </a:r>
                      <a:endParaRPr lang="en-US" altLang="zh-CN" sz="1800" b="1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7</a:t>
                      </a:r>
                      <a:endParaRPr lang="en-US" altLang="zh-CN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800" b="1">
                          <a:solidFill>
                            <a:srgbClr val="00B050"/>
                          </a:solidFill>
                          <a:sym typeface="+mn-ea"/>
                        </a:rPr>
                        <a:t>2</a:t>
                      </a:r>
                      <a:endParaRPr lang="en-US" altLang="zh-CN" sz="1800" b="1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93091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0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sym typeface="+mn-ea"/>
                        </a:rPr>
                        <a:t>模块</a:t>
                      </a:r>
                      <a:r>
                        <a:rPr lang="en-US" altLang="zh-CN" sz="2000">
                          <a:solidFill>
                            <a:schemeClr val="tx1"/>
                          </a:solidFill>
                          <a:sym typeface="+mn-ea"/>
                        </a:rPr>
                        <a:t>7</a:t>
                      </a:r>
                      <a:endParaRPr lang="en-US" altLang="zh-CN" sz="20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M71</a:t>
                      </a:r>
                      <a:endParaRPr lang="en-US" altLang="zh-CN" sz="1800"/>
                    </a:p>
                    <a:p>
                      <a:pPr algn="ctr">
                        <a:buNone/>
                      </a:pPr>
                      <a:r>
                        <a:rPr lang="en-US" altLang="zh-CN" sz="1800"/>
                        <a:t>M72</a:t>
                      </a:r>
                      <a:endParaRPr lang="en-US" altLang="zh-CN" sz="1800"/>
                    </a:p>
                    <a:p>
                      <a:pPr algn="ctr">
                        <a:buNone/>
                      </a:pPr>
                      <a:r>
                        <a:rPr lang="en-US" altLang="zh-CN" sz="1800"/>
                        <a:t>M73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12</a:t>
                      </a:r>
                      <a:endParaRPr lang="en-US" altLang="zh-CN" sz="1800"/>
                    </a:p>
                    <a:p>
                      <a:pPr algn="ctr">
                        <a:buNone/>
                      </a:pPr>
                      <a:r>
                        <a:rPr lang="en-US" altLang="zh-CN" sz="1800"/>
                        <a:t>14</a:t>
                      </a:r>
                      <a:endParaRPr lang="en-US" altLang="zh-CN" sz="1800"/>
                    </a:p>
                    <a:p>
                      <a:pPr algn="ctr">
                        <a:buNone/>
                      </a:pPr>
                      <a:r>
                        <a:rPr lang="en-US" altLang="zh-CN" sz="1800" b="1">
                          <a:solidFill>
                            <a:srgbClr val="00B050"/>
                          </a:solidFill>
                        </a:rPr>
                        <a:t>11</a:t>
                      </a:r>
                      <a:endParaRPr lang="en-US" altLang="zh-CN" sz="1800" b="1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12</a:t>
                      </a:r>
                      <a:endParaRPr lang="en-US" altLang="zh-CN" sz="1800"/>
                    </a:p>
                    <a:p>
                      <a:pPr algn="ctr">
                        <a:buNone/>
                      </a:pPr>
                      <a:r>
                        <a:rPr lang="en-US" altLang="zh-CN" sz="1800"/>
                        <a:t>9</a:t>
                      </a:r>
                      <a:endParaRPr lang="en-US" altLang="zh-CN" sz="1800"/>
                    </a:p>
                    <a:p>
                      <a:pPr algn="ctr">
                        <a:buNone/>
                      </a:pPr>
                      <a:r>
                        <a:rPr lang="en-US" altLang="zh-CN" sz="1800" b="1">
                          <a:solidFill>
                            <a:srgbClr val="00B050"/>
                          </a:solidFill>
                        </a:rPr>
                        <a:t>8</a:t>
                      </a:r>
                      <a:endParaRPr lang="en-US" altLang="zh-CN" sz="1800" b="1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5041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sym typeface="+mn-ea"/>
                        </a:rPr>
                        <a:t>模块</a:t>
                      </a:r>
                      <a:r>
                        <a:rPr lang="en-US" altLang="zh-CN" sz="2000">
                          <a:solidFill>
                            <a:schemeClr val="tx1"/>
                          </a:solidFill>
                          <a:sym typeface="+mn-ea"/>
                        </a:rPr>
                        <a:t>8</a:t>
                      </a:r>
                      <a:endParaRPr lang="en-US" altLang="zh-CN" sz="20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M81</a:t>
                      </a:r>
                      <a:endParaRPr lang="en-US" altLang="zh-CN" sz="1800"/>
                    </a:p>
                    <a:p>
                      <a:pPr algn="ctr">
                        <a:buNone/>
                      </a:pPr>
                      <a:r>
                        <a:rPr lang="en-US" altLang="zh-CN" sz="1800"/>
                        <a:t>M82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1">
                          <a:solidFill>
                            <a:srgbClr val="00B050"/>
                          </a:solidFill>
                        </a:rPr>
                        <a:t>5</a:t>
                      </a:r>
                      <a:endParaRPr lang="en-US" altLang="zh-CN" sz="1800"/>
                    </a:p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altLang="zh-CN" sz="18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1">
                          <a:solidFill>
                            <a:srgbClr val="00B050"/>
                          </a:solidFill>
                        </a:rPr>
                        <a:t>16</a:t>
                      </a:r>
                      <a:endParaRPr lang="en-US" altLang="zh-CN" sz="1800"/>
                    </a:p>
                    <a:p>
                      <a:pPr algn="ctr">
                        <a:buNone/>
                      </a:pPr>
                      <a:r>
                        <a:rPr lang="en-US" altLang="zh-CN" sz="1800" b="1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US" altLang="zh-CN" sz="18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椭圆 2"/>
          <p:cNvSpPr/>
          <p:nvPr/>
        </p:nvSpPr>
        <p:spPr>
          <a:xfrm>
            <a:off x="184150" y="2284095"/>
            <a:ext cx="641350" cy="5295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  <a:latin typeface="Calibri" panose="020F0502020204030204" charset="0"/>
              </a:rPr>
              <a:t>1</a:t>
            </a:r>
            <a:endParaRPr lang="en-US" altLang="zh-CN">
              <a:solidFill>
                <a:schemeClr val="bg1"/>
              </a:solidFill>
              <a:latin typeface="Calibri" panose="020F0502020204030204" charset="0"/>
            </a:endParaRPr>
          </a:p>
        </p:txBody>
      </p:sp>
      <p:cxnSp>
        <p:nvCxnSpPr>
          <p:cNvPr id="14" name="直接箭头连接符 13"/>
          <p:cNvCxnSpPr>
            <a:stCxn id="3" idx="6"/>
            <a:endCxn id="19" idx="2"/>
          </p:cNvCxnSpPr>
          <p:nvPr/>
        </p:nvCxnSpPr>
        <p:spPr>
          <a:xfrm flipV="1">
            <a:off x="825500" y="2533015"/>
            <a:ext cx="1471930" cy="15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631825" y="1658620"/>
            <a:ext cx="556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B050"/>
                </a:solidFill>
              </a:rPr>
              <a:t>W1</a:t>
            </a:r>
            <a:endParaRPr lang="en-US" altLang="zh-CN">
              <a:solidFill>
                <a:srgbClr val="00B050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11760" y="229870"/>
            <a:ext cx="24168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第三个例子：</a:t>
            </a:r>
            <a:endParaRPr lang="zh-CN" altLang="en-US" sz="2000" b="1"/>
          </a:p>
        </p:txBody>
      </p:sp>
      <p:sp>
        <p:nvSpPr>
          <p:cNvPr id="33" name="文本框 32"/>
          <p:cNvSpPr txBox="1"/>
          <p:nvPr/>
        </p:nvSpPr>
        <p:spPr>
          <a:xfrm>
            <a:off x="84455" y="5231765"/>
            <a:ext cx="75774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最小费用：</a:t>
            </a:r>
            <a:r>
              <a:rPr lang="en-US" altLang="zh-CN" sz="2000"/>
              <a:t>4+13+3+11+7+2+14+2+2+10=68</a:t>
            </a:r>
            <a:endParaRPr lang="en-US" altLang="zh-CN" sz="2000"/>
          </a:p>
        </p:txBody>
      </p:sp>
      <p:cxnSp>
        <p:nvCxnSpPr>
          <p:cNvPr id="2" name="直接箭头连接符 1"/>
          <p:cNvCxnSpPr>
            <a:stCxn id="3" idx="7"/>
            <a:endCxn id="18" idx="2"/>
          </p:cNvCxnSpPr>
          <p:nvPr/>
        </p:nvCxnSpPr>
        <p:spPr>
          <a:xfrm flipV="1">
            <a:off x="731520" y="1323340"/>
            <a:ext cx="1199515" cy="1038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1931035" y="1058545"/>
            <a:ext cx="641350" cy="5295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  <a:latin typeface="Calibri" panose="020F0502020204030204" charset="0"/>
              </a:rPr>
              <a:t>2</a:t>
            </a:r>
            <a:endParaRPr lang="en-US" altLang="zh-CN">
              <a:solidFill>
                <a:schemeClr val="bg1"/>
              </a:solidFill>
              <a:latin typeface="Calibri" panose="020F0502020204030204" charset="0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2297430" y="2268220"/>
            <a:ext cx="641350" cy="5295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  <a:latin typeface="Calibri" panose="020F0502020204030204" charset="0"/>
              </a:rPr>
              <a:t>3</a:t>
            </a:r>
            <a:endParaRPr lang="en-US" altLang="zh-CN">
              <a:solidFill>
                <a:schemeClr val="bg1"/>
              </a:solidFill>
              <a:latin typeface="Calibri" panose="020F0502020204030204" charset="0"/>
            </a:endParaRPr>
          </a:p>
        </p:txBody>
      </p:sp>
      <p:cxnSp>
        <p:nvCxnSpPr>
          <p:cNvPr id="27" name="直接箭头连接符 26"/>
          <p:cNvCxnSpPr>
            <a:stCxn id="3" idx="5"/>
          </p:cNvCxnSpPr>
          <p:nvPr/>
        </p:nvCxnSpPr>
        <p:spPr>
          <a:xfrm>
            <a:off x="731520" y="2736215"/>
            <a:ext cx="1172845" cy="1242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1904365" y="3693795"/>
            <a:ext cx="641350" cy="5295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  <a:latin typeface="Calibri" panose="020F0502020204030204" charset="0"/>
              </a:rPr>
              <a:t>4</a:t>
            </a:r>
            <a:endParaRPr lang="en-US" altLang="zh-CN">
              <a:solidFill>
                <a:schemeClr val="bg1"/>
              </a:solidFill>
              <a:latin typeface="Calibri" panose="020F0502020204030204" charset="0"/>
            </a:endParaRPr>
          </a:p>
        </p:txBody>
      </p:sp>
      <p:cxnSp>
        <p:nvCxnSpPr>
          <p:cNvPr id="34" name="直接箭头连接符 33"/>
          <p:cNvCxnSpPr>
            <a:stCxn id="19" idx="6"/>
            <a:endCxn id="41" idx="2"/>
          </p:cNvCxnSpPr>
          <p:nvPr/>
        </p:nvCxnSpPr>
        <p:spPr>
          <a:xfrm>
            <a:off x="2938780" y="2533015"/>
            <a:ext cx="1752600" cy="8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/>
          <p:cNvSpPr/>
          <p:nvPr/>
        </p:nvSpPr>
        <p:spPr>
          <a:xfrm>
            <a:off x="4691380" y="2276475"/>
            <a:ext cx="641350" cy="5295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  <a:latin typeface="Calibri" panose="020F0502020204030204" charset="0"/>
              </a:rPr>
              <a:t>6</a:t>
            </a:r>
            <a:endParaRPr lang="en-US" altLang="zh-CN">
              <a:solidFill>
                <a:schemeClr val="bg1"/>
              </a:solidFill>
              <a:latin typeface="Calibri" panose="020F0502020204030204" charset="0"/>
            </a:endParaRPr>
          </a:p>
        </p:txBody>
      </p:sp>
      <p:cxnSp>
        <p:nvCxnSpPr>
          <p:cNvPr id="48" name="直接箭头连接符 47"/>
          <p:cNvCxnSpPr>
            <a:stCxn id="28" idx="7"/>
            <a:endCxn id="41" idx="3"/>
          </p:cNvCxnSpPr>
          <p:nvPr/>
        </p:nvCxnSpPr>
        <p:spPr>
          <a:xfrm flipV="1">
            <a:off x="2451735" y="2728595"/>
            <a:ext cx="2333625" cy="10426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28" idx="6"/>
          </p:cNvCxnSpPr>
          <p:nvPr/>
        </p:nvCxnSpPr>
        <p:spPr>
          <a:xfrm flipV="1">
            <a:off x="2545715" y="3937635"/>
            <a:ext cx="2495550" cy="20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/>
          <p:cNvSpPr/>
          <p:nvPr/>
        </p:nvSpPr>
        <p:spPr>
          <a:xfrm>
            <a:off x="5041265" y="3683000"/>
            <a:ext cx="641350" cy="5295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  <a:latin typeface="Calibri" panose="020F0502020204030204" charset="0"/>
              </a:rPr>
              <a:t>7</a:t>
            </a:r>
            <a:endParaRPr lang="en-US" altLang="zh-CN">
              <a:solidFill>
                <a:schemeClr val="bg1"/>
              </a:solidFill>
              <a:latin typeface="Calibri" panose="020F0502020204030204" charset="0"/>
            </a:endParaRPr>
          </a:p>
        </p:txBody>
      </p:sp>
      <p:cxnSp>
        <p:nvCxnSpPr>
          <p:cNvPr id="51" name="直接箭头连接符 50"/>
          <p:cNvCxnSpPr>
            <a:stCxn id="18" idx="6"/>
          </p:cNvCxnSpPr>
          <p:nvPr/>
        </p:nvCxnSpPr>
        <p:spPr>
          <a:xfrm flipV="1">
            <a:off x="2572385" y="1303020"/>
            <a:ext cx="2386965" cy="20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/>
          <p:cNvSpPr/>
          <p:nvPr/>
        </p:nvSpPr>
        <p:spPr>
          <a:xfrm>
            <a:off x="4959350" y="1048385"/>
            <a:ext cx="641350" cy="5295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  <a:latin typeface="Calibri" panose="020F0502020204030204" charset="0"/>
              </a:rPr>
              <a:t>5</a:t>
            </a:r>
            <a:endParaRPr lang="en-US" altLang="zh-CN">
              <a:solidFill>
                <a:schemeClr val="bg1"/>
              </a:solidFill>
              <a:latin typeface="Calibri" panose="020F0502020204030204" charset="0"/>
            </a:endParaRPr>
          </a:p>
        </p:txBody>
      </p:sp>
      <p:cxnSp>
        <p:nvCxnSpPr>
          <p:cNvPr id="53" name="直接箭头连接符 52"/>
          <p:cNvCxnSpPr>
            <a:stCxn id="41" idx="6"/>
            <a:endCxn id="56" idx="2"/>
          </p:cNvCxnSpPr>
          <p:nvPr/>
        </p:nvCxnSpPr>
        <p:spPr>
          <a:xfrm flipV="1">
            <a:off x="5332730" y="2533015"/>
            <a:ext cx="2017395" cy="8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52" idx="6"/>
            <a:endCxn id="56" idx="1"/>
          </p:cNvCxnSpPr>
          <p:nvPr/>
        </p:nvCxnSpPr>
        <p:spPr>
          <a:xfrm>
            <a:off x="5600700" y="1313180"/>
            <a:ext cx="1843405" cy="1032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50" idx="6"/>
            <a:endCxn id="56" idx="3"/>
          </p:cNvCxnSpPr>
          <p:nvPr/>
        </p:nvCxnSpPr>
        <p:spPr>
          <a:xfrm flipV="1">
            <a:off x="5682615" y="2720340"/>
            <a:ext cx="1761490" cy="1227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椭圆 55"/>
          <p:cNvSpPr/>
          <p:nvPr/>
        </p:nvSpPr>
        <p:spPr>
          <a:xfrm>
            <a:off x="7350125" y="2268220"/>
            <a:ext cx="641350" cy="5295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  <a:latin typeface="Calibri" panose="020F0502020204030204" charset="0"/>
              </a:rPr>
              <a:t>8</a:t>
            </a:r>
            <a:endParaRPr lang="en-US" altLang="zh-CN">
              <a:solidFill>
                <a:schemeClr val="bg1"/>
              </a:solidFill>
              <a:latin typeface="Calibri" panose="020F0502020204030204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586740" y="1289050"/>
            <a:ext cx="842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0|2</a:t>
            </a:r>
            <a:endParaRPr lang="en-US" altLang="zh-CN"/>
          </a:p>
        </p:txBody>
      </p:sp>
      <p:sp>
        <p:nvSpPr>
          <p:cNvPr id="59" name="文本框 58"/>
          <p:cNvSpPr txBox="1"/>
          <p:nvPr/>
        </p:nvSpPr>
        <p:spPr>
          <a:xfrm>
            <a:off x="1347470" y="2548890"/>
            <a:ext cx="556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B050"/>
                </a:solidFill>
              </a:rPr>
              <a:t>W2</a:t>
            </a:r>
            <a:endParaRPr lang="en-US" altLang="zh-CN">
              <a:solidFill>
                <a:srgbClr val="00B050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871855" y="3590290"/>
            <a:ext cx="556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B050"/>
                </a:solidFill>
              </a:rPr>
              <a:t>W3</a:t>
            </a:r>
            <a:endParaRPr lang="en-US" altLang="zh-CN">
              <a:solidFill>
                <a:srgbClr val="00B050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3340100" y="920750"/>
            <a:ext cx="556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B050"/>
                </a:solidFill>
              </a:rPr>
              <a:t>W4</a:t>
            </a:r>
            <a:endParaRPr lang="en-US" altLang="zh-CN">
              <a:solidFill>
                <a:srgbClr val="00B050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3216275" y="2548890"/>
            <a:ext cx="556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B050"/>
                </a:solidFill>
              </a:rPr>
              <a:t>W5</a:t>
            </a:r>
            <a:endParaRPr lang="en-US" altLang="zh-CN">
              <a:solidFill>
                <a:srgbClr val="00B050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3084830" y="3325495"/>
            <a:ext cx="556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B050"/>
                </a:solidFill>
              </a:rPr>
              <a:t>W6</a:t>
            </a:r>
            <a:endParaRPr lang="en-US" altLang="zh-CN">
              <a:solidFill>
                <a:srgbClr val="00B050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4134485" y="3978275"/>
            <a:ext cx="556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B050"/>
                </a:solidFill>
              </a:rPr>
              <a:t>W7</a:t>
            </a:r>
            <a:endParaRPr lang="en-US" altLang="zh-CN">
              <a:solidFill>
                <a:srgbClr val="00B050"/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6400800" y="1468755"/>
            <a:ext cx="556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B050"/>
                </a:solidFill>
              </a:rPr>
              <a:t>W8</a:t>
            </a:r>
            <a:endParaRPr lang="en-US" altLang="zh-CN">
              <a:solidFill>
                <a:srgbClr val="00B050"/>
              </a:solidFill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817870" y="2548890"/>
            <a:ext cx="556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B050"/>
                </a:solidFill>
              </a:rPr>
              <a:t>W9</a:t>
            </a:r>
            <a:endParaRPr lang="en-US" altLang="zh-CN">
              <a:solidFill>
                <a:srgbClr val="00B050"/>
              </a:solidFill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6243955" y="3569335"/>
            <a:ext cx="714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B050"/>
                </a:solidFill>
              </a:rPr>
              <a:t>W10</a:t>
            </a:r>
            <a:endParaRPr lang="en-US" altLang="zh-CN">
              <a:solidFill>
                <a:srgbClr val="00B050"/>
              </a:solidFill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1205230" y="2164715"/>
            <a:ext cx="842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0|4</a:t>
            </a:r>
            <a:endParaRPr lang="en-US" altLang="zh-CN"/>
          </a:p>
        </p:txBody>
      </p:sp>
      <p:sp>
        <p:nvSpPr>
          <p:cNvPr id="69" name="文本框 68"/>
          <p:cNvSpPr txBox="1"/>
          <p:nvPr/>
        </p:nvSpPr>
        <p:spPr>
          <a:xfrm>
            <a:off x="731520" y="3325495"/>
            <a:ext cx="842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0|11</a:t>
            </a:r>
            <a:endParaRPr lang="en-US" altLang="zh-CN"/>
          </a:p>
        </p:txBody>
      </p:sp>
      <p:sp>
        <p:nvSpPr>
          <p:cNvPr id="70" name="文本框 69"/>
          <p:cNvSpPr txBox="1"/>
          <p:nvPr/>
        </p:nvSpPr>
        <p:spPr>
          <a:xfrm>
            <a:off x="3216275" y="628650"/>
            <a:ext cx="842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2|7</a:t>
            </a:r>
            <a:endParaRPr lang="en-US" altLang="zh-CN"/>
          </a:p>
        </p:txBody>
      </p:sp>
      <p:sp>
        <p:nvSpPr>
          <p:cNvPr id="71" name="文本框 70"/>
          <p:cNvSpPr txBox="1"/>
          <p:nvPr/>
        </p:nvSpPr>
        <p:spPr>
          <a:xfrm>
            <a:off x="3197225" y="2164715"/>
            <a:ext cx="842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4|14</a:t>
            </a:r>
            <a:endParaRPr lang="en-US" altLang="zh-CN"/>
          </a:p>
        </p:txBody>
      </p:sp>
      <p:sp>
        <p:nvSpPr>
          <p:cNvPr id="72" name="文本框 71"/>
          <p:cNvSpPr txBox="1"/>
          <p:nvPr/>
        </p:nvSpPr>
        <p:spPr>
          <a:xfrm>
            <a:off x="2498090" y="3065780"/>
            <a:ext cx="842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11|21</a:t>
            </a:r>
            <a:endParaRPr lang="en-US" altLang="zh-CN"/>
          </a:p>
        </p:txBody>
      </p:sp>
      <p:sp>
        <p:nvSpPr>
          <p:cNvPr id="73" name="文本框 72"/>
          <p:cNvSpPr txBox="1"/>
          <p:nvPr/>
        </p:nvSpPr>
        <p:spPr>
          <a:xfrm>
            <a:off x="3943350" y="3590290"/>
            <a:ext cx="842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11|22</a:t>
            </a:r>
            <a:endParaRPr lang="en-US" altLang="zh-CN"/>
          </a:p>
        </p:txBody>
      </p:sp>
      <p:sp>
        <p:nvSpPr>
          <p:cNvPr id="74" name="文本框 73"/>
          <p:cNvSpPr txBox="1"/>
          <p:nvPr/>
        </p:nvSpPr>
        <p:spPr>
          <a:xfrm>
            <a:off x="5532755" y="2164715"/>
            <a:ext cx="842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21|33</a:t>
            </a:r>
            <a:endParaRPr lang="en-US" altLang="zh-CN"/>
          </a:p>
        </p:txBody>
      </p:sp>
      <p:sp>
        <p:nvSpPr>
          <p:cNvPr id="75" name="文本框 74"/>
          <p:cNvSpPr txBox="1"/>
          <p:nvPr/>
        </p:nvSpPr>
        <p:spPr>
          <a:xfrm>
            <a:off x="5920740" y="3201035"/>
            <a:ext cx="842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22|32</a:t>
            </a:r>
            <a:endParaRPr lang="en-US" altLang="zh-CN"/>
          </a:p>
        </p:txBody>
      </p:sp>
      <p:sp>
        <p:nvSpPr>
          <p:cNvPr id="76" name="文本框 75"/>
          <p:cNvSpPr txBox="1"/>
          <p:nvPr/>
        </p:nvSpPr>
        <p:spPr>
          <a:xfrm>
            <a:off x="6180455" y="1100455"/>
            <a:ext cx="842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7|25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表格 2"/>
          <p:cNvGraphicFramePr/>
          <p:nvPr/>
        </p:nvGraphicFramePr>
        <p:xfrm>
          <a:off x="3175" y="24765"/>
          <a:ext cx="12132945" cy="679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2850"/>
                <a:gridCol w="3217545"/>
                <a:gridCol w="3215640"/>
                <a:gridCol w="3216910"/>
              </a:tblGrid>
              <a:tr h="5295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模块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模块实例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ym typeface="+mn-ea"/>
                        </a:rPr>
                        <a:t>服务时间</a:t>
                      </a:r>
                      <a:endParaRPr lang="zh-CN" altLang="en-US" sz="2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ym typeface="+mn-ea"/>
                        </a:rPr>
                        <a:t>服务费用</a:t>
                      </a:r>
                      <a:endParaRPr lang="zh-CN" altLang="en-US" sz="2400">
                        <a:sym typeface="+mn-ea"/>
                      </a:endParaRPr>
                    </a:p>
                  </a:txBody>
                  <a:tcPr/>
                </a:tc>
              </a:tr>
              <a:tr h="6292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/>
                        <a:t>模块</a:t>
                      </a:r>
                      <a:r>
                        <a:rPr lang="en-US" altLang="zh-CN" sz="2000"/>
                        <a:t>1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M11</a:t>
                      </a:r>
                      <a:endParaRPr lang="zh-CN" altLang="en-US" sz="1800"/>
                    </a:p>
                    <a:p>
                      <a:pPr algn="ctr">
                        <a:buNone/>
                      </a:pPr>
                      <a:r>
                        <a:rPr lang="en-US" altLang="zh-CN" sz="1800"/>
                        <a:t>M12</a:t>
                      </a:r>
                      <a:endParaRPr lang="en-US" altLang="zh-CN" sz="1800"/>
                    </a:p>
                    <a:p>
                      <a:pPr algn="ctr">
                        <a:buNone/>
                      </a:pPr>
                      <a:r>
                        <a:rPr lang="en-US" altLang="zh-CN" sz="1800"/>
                        <a:t>M13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1">
                          <a:solidFill>
                            <a:srgbClr val="00B050"/>
                          </a:solidFill>
                          <a:sym typeface="+mn-ea"/>
                        </a:rPr>
                        <a:t>2</a:t>
                      </a:r>
                      <a:endParaRPr lang="en-US" altLang="zh-CN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 sz="1800" b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altLang="zh-CN" sz="18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sym typeface="+mn-ea"/>
                        </a:rPr>
                        <a:t>6</a:t>
                      </a:r>
                      <a:endParaRPr lang="en-US" altLang="zh-CN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sym typeface="+mn-ea"/>
                        </a:rPr>
                        <a:t>7</a:t>
                      </a:r>
                      <a:endParaRPr lang="en-US" altLang="zh-CN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800" b="1">
                          <a:solidFill>
                            <a:srgbClr val="00B050"/>
                          </a:solidFill>
                        </a:rPr>
                        <a:t>4</a:t>
                      </a:r>
                      <a:endParaRPr lang="en-US" altLang="zh-CN" sz="1800" b="1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4667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/>
                        <a:t>模块</a:t>
                      </a:r>
                      <a:r>
                        <a:rPr lang="en-US" altLang="zh-CN" sz="2000"/>
                        <a:t>2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M21</a:t>
                      </a:r>
                      <a:endParaRPr lang="zh-CN" altLang="en-US" sz="1800"/>
                    </a:p>
                    <a:p>
                      <a:pPr algn="ctr">
                        <a:buNone/>
                      </a:pPr>
                      <a:r>
                        <a:rPr lang="en-US" altLang="zh-CN" sz="1800"/>
                        <a:t>M22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sym typeface="+mn-ea"/>
                        </a:rPr>
                        <a:t>5</a:t>
                      </a:r>
                      <a:endParaRPr lang="en-US" altLang="zh-CN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800" b="1">
                          <a:solidFill>
                            <a:srgbClr val="00B050"/>
                          </a:solidFill>
                        </a:rPr>
                        <a:t>4</a:t>
                      </a:r>
                      <a:endParaRPr lang="en-US" altLang="zh-CN" sz="1800" b="1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1">
                          <a:solidFill>
                            <a:srgbClr val="00B050"/>
                          </a:solidFill>
                          <a:sym typeface="+mn-ea"/>
                        </a:rPr>
                        <a:t>13</a:t>
                      </a:r>
                      <a:endParaRPr lang="en-US" altLang="zh-CN" sz="1800" b="1">
                        <a:solidFill>
                          <a:srgbClr val="00B050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sym typeface="+mn-ea"/>
                        </a:rPr>
                        <a:t>25</a:t>
                      </a:r>
                      <a:endParaRPr lang="en-US" altLang="zh-CN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4610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sym typeface="+mn-ea"/>
                        </a:rPr>
                        <a:t>模快</a:t>
                      </a:r>
                      <a:r>
                        <a:rPr lang="en-US" altLang="zh-CN" sz="2000">
                          <a:solidFill>
                            <a:schemeClr val="tx1"/>
                          </a:solidFill>
                          <a:sym typeface="+mn-ea"/>
                        </a:rPr>
                        <a:t>3</a:t>
                      </a:r>
                      <a:endParaRPr lang="en-US" altLang="zh-CN" sz="20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 M31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     </a:t>
                      </a:r>
                      <a:endParaRPr lang="zh-CN" altLang="en-US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 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M32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sym typeface="+mn-ea"/>
                        </a:rPr>
                        <a:t>13</a:t>
                      </a:r>
                      <a:endParaRPr lang="en-US" altLang="zh-CN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rgbClr val="00B050"/>
                          </a:solidFill>
                          <a:sym typeface="+mn-ea"/>
                        </a:rPr>
                        <a:t>11</a:t>
                      </a:r>
                      <a:endParaRPr lang="en-US" altLang="zh-CN" sz="1800" b="0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1">
                          <a:solidFill>
                            <a:srgbClr val="00B050"/>
                          </a:solidFill>
                          <a:sym typeface="+mn-ea"/>
                        </a:rPr>
                        <a:t>3</a:t>
                      </a:r>
                      <a:endParaRPr lang="en-US" altLang="zh-CN" sz="1800" b="1">
                        <a:solidFill>
                          <a:srgbClr val="00B050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sym typeface="+mn-ea"/>
                        </a:rPr>
                        <a:t>9</a:t>
                      </a:r>
                      <a:endParaRPr lang="en-US" altLang="zh-CN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93091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0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sym typeface="+mn-ea"/>
                        </a:rPr>
                        <a:t>模块</a:t>
                      </a:r>
                      <a:r>
                        <a:rPr lang="en-US" altLang="zh-CN" sz="2000">
                          <a:solidFill>
                            <a:schemeClr val="tx1"/>
                          </a:solidFill>
                          <a:sym typeface="+mn-ea"/>
                        </a:rPr>
                        <a:t>4</a:t>
                      </a: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M41</a:t>
                      </a:r>
                      <a:endParaRPr lang="zh-CN" altLang="en-US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M42</a:t>
                      </a:r>
                      <a:endParaRPr lang="zh-CN" altLang="en-US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M43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sym typeface="+mn-ea"/>
                        </a:rPr>
                        <a:t>19</a:t>
                      </a:r>
                      <a:endParaRPr lang="en-US" altLang="zh-CN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800" b="1">
                          <a:solidFill>
                            <a:srgbClr val="00B050"/>
                          </a:solidFill>
                          <a:sym typeface="+mn-ea"/>
                        </a:rPr>
                        <a:t>5</a:t>
                      </a:r>
                      <a:endParaRPr lang="en-US" altLang="zh-CN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altLang="zh-CN" sz="18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rgbClr val="00B050"/>
                          </a:solidFill>
                          <a:sym typeface="+mn-ea"/>
                        </a:rPr>
                        <a:t>11</a:t>
                      </a:r>
                      <a:endParaRPr lang="en-US" altLang="zh-CN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sym typeface="+mn-ea"/>
                        </a:rPr>
                        <a:t>12</a:t>
                      </a:r>
                      <a:endParaRPr lang="en-US" altLang="zh-CN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sym typeface="+mn-ea"/>
                        </a:rPr>
                        <a:t>17</a:t>
                      </a:r>
                      <a:endParaRPr lang="en-US" altLang="zh-CN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5314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sym typeface="+mn-ea"/>
                        </a:rPr>
                        <a:t>模块</a:t>
                      </a:r>
                      <a:r>
                        <a:rPr lang="en-US" altLang="zh-CN" sz="2000">
                          <a:solidFill>
                            <a:schemeClr val="tx1"/>
                          </a:solidFill>
                          <a:sym typeface="+mn-ea"/>
                        </a:rPr>
                        <a:t>5</a:t>
                      </a: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M51</a:t>
                      </a:r>
                      <a:endParaRPr lang="zh-CN" altLang="en-US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M52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1">
                          <a:solidFill>
                            <a:srgbClr val="00B050"/>
                          </a:solidFill>
                          <a:sym typeface="+mn-ea"/>
                        </a:rPr>
                        <a:t>10</a:t>
                      </a:r>
                      <a:endParaRPr lang="en-US" altLang="zh-CN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altLang="zh-CN" sz="18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sym typeface="+mn-ea"/>
                        </a:rPr>
                        <a:t>19</a:t>
                      </a:r>
                      <a:endParaRPr lang="en-US" altLang="zh-CN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800" b="1">
                          <a:solidFill>
                            <a:srgbClr val="00B050"/>
                          </a:solidFill>
                          <a:sym typeface="+mn-ea"/>
                        </a:rPr>
                        <a:t>7</a:t>
                      </a:r>
                      <a:endParaRPr lang="en-US" altLang="zh-CN" sz="1800" b="1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4089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sym typeface="+mn-ea"/>
                        </a:rPr>
                        <a:t>模块</a:t>
                      </a:r>
                      <a:r>
                        <a:rPr lang="en-US" altLang="zh-CN" sz="2000">
                          <a:solidFill>
                            <a:schemeClr val="tx1"/>
                          </a:solidFill>
                          <a:sym typeface="+mn-ea"/>
                        </a:rPr>
                        <a:t>6</a:t>
                      </a:r>
                      <a:endParaRPr lang="en-US" altLang="zh-CN" sz="20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M61</a:t>
                      </a:r>
                      <a:endParaRPr lang="zh-CN" altLang="en-US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M62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1">
                          <a:solidFill>
                            <a:srgbClr val="00B050"/>
                          </a:solidFill>
                          <a:sym typeface="+mn-ea"/>
                        </a:rPr>
                        <a:t>10</a:t>
                      </a:r>
                      <a:endParaRPr lang="en-US" altLang="zh-CN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altLang="zh-CN" sz="18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sym typeface="+mn-ea"/>
                        </a:rPr>
                        <a:t>7</a:t>
                      </a:r>
                      <a:endParaRPr lang="en-US" altLang="zh-CN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800" b="1">
                          <a:solidFill>
                            <a:srgbClr val="00B050"/>
                          </a:solidFill>
                          <a:sym typeface="+mn-ea"/>
                        </a:rPr>
                        <a:t>2</a:t>
                      </a:r>
                      <a:endParaRPr lang="en-US" altLang="zh-CN" sz="1800" b="1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93091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0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sym typeface="+mn-ea"/>
                        </a:rPr>
                        <a:t>模块</a:t>
                      </a:r>
                      <a:r>
                        <a:rPr lang="en-US" altLang="zh-CN" sz="2000">
                          <a:solidFill>
                            <a:schemeClr val="tx1"/>
                          </a:solidFill>
                          <a:sym typeface="+mn-ea"/>
                        </a:rPr>
                        <a:t>7</a:t>
                      </a:r>
                      <a:endParaRPr lang="en-US" altLang="zh-CN" sz="20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M71</a:t>
                      </a:r>
                      <a:endParaRPr lang="en-US" altLang="zh-CN" sz="1800"/>
                    </a:p>
                    <a:p>
                      <a:pPr algn="ctr">
                        <a:buNone/>
                      </a:pPr>
                      <a:r>
                        <a:rPr lang="en-US" altLang="zh-CN" sz="1800"/>
                        <a:t>M72</a:t>
                      </a:r>
                      <a:endParaRPr lang="en-US" altLang="zh-CN" sz="1800"/>
                    </a:p>
                    <a:p>
                      <a:pPr algn="ctr">
                        <a:buNone/>
                      </a:pPr>
                      <a:r>
                        <a:rPr lang="en-US" altLang="zh-CN" sz="1800"/>
                        <a:t>M73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altLang="zh-CN" sz="1800" b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altLang="zh-CN" sz="1800" b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800" b="1">
                          <a:solidFill>
                            <a:srgbClr val="00B050"/>
                          </a:solidFill>
                        </a:rPr>
                        <a:t>11</a:t>
                      </a:r>
                      <a:endParaRPr lang="en-US" altLang="zh-CN" sz="1800" b="1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altLang="zh-CN" sz="1800" b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800" b="1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altLang="zh-CN" sz="1800" b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800" b="1">
                          <a:solidFill>
                            <a:srgbClr val="00B050"/>
                          </a:solidFill>
                        </a:rPr>
                        <a:t>14</a:t>
                      </a:r>
                      <a:endParaRPr lang="en-US" altLang="zh-CN" sz="1800" b="1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93091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0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sym typeface="+mn-ea"/>
                        </a:rPr>
                        <a:t>模块</a:t>
                      </a:r>
                      <a:r>
                        <a:rPr lang="en-US" altLang="zh-CN" sz="2000">
                          <a:solidFill>
                            <a:schemeClr val="tx1"/>
                          </a:solidFill>
                          <a:sym typeface="+mn-ea"/>
                        </a:rPr>
                        <a:t>8</a:t>
                      </a:r>
                      <a:endParaRPr lang="en-US" altLang="zh-CN" sz="20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M81</a:t>
                      </a:r>
                      <a:endParaRPr lang="en-US" altLang="zh-CN" sz="1800"/>
                    </a:p>
                    <a:p>
                      <a:pPr algn="ctr">
                        <a:buNone/>
                      </a:pPr>
                      <a:r>
                        <a:rPr lang="en-US" altLang="zh-CN" sz="1800"/>
                        <a:t>M82</a:t>
                      </a:r>
                      <a:endParaRPr lang="en-US" altLang="zh-CN" sz="1800"/>
                    </a:p>
                    <a:p>
                      <a:pPr algn="ctr">
                        <a:buNone/>
                      </a:pPr>
                      <a:r>
                        <a:rPr lang="en-US" altLang="zh-CN" sz="1800"/>
                        <a:t>M83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altLang="zh-CN" sz="1800" b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800" b="1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en-US" altLang="zh-CN" sz="1800" b="1">
                        <a:solidFill>
                          <a:srgbClr val="00B050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altLang="zh-CN" sz="18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altLang="zh-CN" sz="1800" b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800" b="1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US" altLang="zh-CN" sz="1800" b="1">
                        <a:solidFill>
                          <a:srgbClr val="00B050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zh-CN" sz="18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表格 2"/>
          <p:cNvGraphicFramePr/>
          <p:nvPr/>
        </p:nvGraphicFramePr>
        <p:xfrm>
          <a:off x="3175" y="24765"/>
          <a:ext cx="12132945" cy="679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2850"/>
                <a:gridCol w="3217545"/>
                <a:gridCol w="3215640"/>
                <a:gridCol w="3216910"/>
              </a:tblGrid>
              <a:tr h="4089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sym typeface="+mn-ea"/>
                        </a:rPr>
                        <a:t>模块</a:t>
                      </a:r>
                      <a:r>
                        <a:rPr lang="en-US" altLang="zh-CN" sz="2000">
                          <a:solidFill>
                            <a:schemeClr val="tx1"/>
                          </a:solidFill>
                          <a:sym typeface="+mn-ea"/>
                        </a:rPr>
                        <a:t>9</a:t>
                      </a:r>
                      <a:endParaRPr lang="en-US" altLang="zh-CN" sz="20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M91</a:t>
                      </a:r>
                      <a:endParaRPr lang="zh-CN" altLang="en-US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M92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1">
                          <a:solidFill>
                            <a:srgbClr val="00B050"/>
                          </a:solidFill>
                          <a:sym typeface="+mn-ea"/>
                        </a:rPr>
                        <a:t>12</a:t>
                      </a:r>
                      <a:endParaRPr lang="en-US" altLang="zh-CN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altLang="zh-CN" sz="18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sym typeface="+mn-ea"/>
                        </a:rPr>
                        <a:t>7</a:t>
                      </a:r>
                      <a:endParaRPr lang="en-US" altLang="zh-CN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800" b="1">
                          <a:solidFill>
                            <a:srgbClr val="00B050"/>
                          </a:solidFill>
                          <a:sym typeface="+mn-ea"/>
                        </a:rPr>
                        <a:t>2</a:t>
                      </a:r>
                      <a:endParaRPr lang="en-US" altLang="zh-CN" sz="1800" b="1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93091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0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sym typeface="+mn-ea"/>
                        </a:rPr>
                        <a:t>模块</a:t>
                      </a:r>
                      <a:r>
                        <a:rPr lang="en-US" altLang="zh-CN" sz="2000">
                          <a:solidFill>
                            <a:schemeClr val="tx1"/>
                          </a:solidFill>
                          <a:sym typeface="+mn-ea"/>
                        </a:rPr>
                        <a:t>10</a:t>
                      </a:r>
                      <a:endParaRPr lang="en-US" altLang="zh-CN" sz="20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M101</a:t>
                      </a:r>
                      <a:endParaRPr lang="en-US" altLang="zh-CN" sz="1800"/>
                    </a:p>
                    <a:p>
                      <a:pPr algn="ctr">
                        <a:buNone/>
                      </a:pPr>
                      <a:r>
                        <a:rPr lang="en-US" altLang="zh-CN" sz="1800"/>
                        <a:t>M102</a:t>
                      </a:r>
                      <a:endParaRPr lang="en-US" altLang="zh-CN" sz="1800"/>
                    </a:p>
                    <a:p>
                      <a:pPr algn="ctr">
                        <a:buNone/>
                      </a:pPr>
                      <a:r>
                        <a:rPr lang="en-US" altLang="zh-CN" sz="1800"/>
                        <a:t>M103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rgbClr val="00B050"/>
                          </a:solidFill>
                        </a:rPr>
                        <a:t>10</a:t>
                      </a:r>
                      <a:endParaRPr lang="en-US" altLang="zh-CN" sz="1800" b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altLang="zh-CN" sz="1800" b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altLang="zh-CN" sz="18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altLang="zh-CN" sz="1800" b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800" b="1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altLang="zh-CN" sz="1800" b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800" b="1">
                          <a:solidFill>
                            <a:srgbClr val="00B050"/>
                          </a:solidFill>
                        </a:rPr>
                        <a:t>10</a:t>
                      </a:r>
                      <a:endParaRPr lang="en-US" altLang="zh-CN" sz="1800" b="1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5715" y="2199005"/>
            <a:ext cx="7251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注：</a:t>
            </a:r>
            <a:r>
              <a:rPr lang="en-US" altLang="zh-CN" b="1"/>
              <a:t>M73</a:t>
            </a:r>
            <a:r>
              <a:rPr lang="zh-CN" altLang="en-US" b="1"/>
              <a:t>与</a:t>
            </a:r>
            <a:r>
              <a:rPr lang="en-US" altLang="zh-CN" b="1"/>
              <a:t>M92</a:t>
            </a:r>
            <a:r>
              <a:rPr lang="zh-CN" altLang="en-US" b="1"/>
              <a:t>互相包容，</a:t>
            </a:r>
            <a:r>
              <a:rPr lang="en-US" altLang="zh-CN" b="1"/>
              <a:t>M32</a:t>
            </a:r>
            <a:r>
              <a:rPr lang="zh-CN" altLang="en-US" b="1"/>
              <a:t>与</a:t>
            </a:r>
            <a:r>
              <a:rPr lang="en-US" altLang="zh-CN" b="1"/>
              <a:t>M103</a:t>
            </a:r>
            <a:r>
              <a:rPr lang="zh-CN" altLang="en-US" b="1"/>
              <a:t>互相排斥</a:t>
            </a:r>
            <a:endParaRPr lang="zh-CN" altLang="en-US" b="1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5" name="文本框 114"/>
          <p:cNvSpPr txBox="1"/>
          <p:nvPr/>
        </p:nvSpPr>
        <p:spPr>
          <a:xfrm>
            <a:off x="146685" y="172720"/>
            <a:ext cx="5080000" cy="13220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2800" b="1">
                <a:latin typeface="Calibri" panose="020F0502020204030204" charset="0"/>
                <a:ea typeface="宋体" panose="02010600030101010101" pitchFamily="2" charset="-122"/>
              </a:rPr>
              <a:t>模型及假设：</a:t>
            </a:r>
            <a:endParaRPr lang="zh-CN" sz="2800" b="1">
              <a:latin typeface="Calibri" panose="020F0502020204030204" charset="0"/>
              <a:ea typeface="宋体" panose="02010600030101010101" pitchFamily="2" charset="-122"/>
            </a:endParaRPr>
          </a:p>
          <a:p>
            <a:pPr indent="0"/>
            <a:endParaRPr lang="en-US" sz="2800" b="0">
              <a:latin typeface="Calibri" panose="020F0502020204030204" charset="0"/>
              <a:ea typeface="宋体" panose="02010600030101010101" pitchFamily="2" charset="-122"/>
            </a:endParaRPr>
          </a:p>
          <a:p>
            <a:pPr indent="0"/>
            <a:r>
              <a:rPr lang="en-US" sz="2400" b="1">
                <a:latin typeface="Calibri" panose="020F0502020204030204" charset="0"/>
                <a:ea typeface="宋体" panose="02010600030101010101" pitchFamily="2" charset="-122"/>
              </a:rPr>
              <a:t>①</a:t>
            </a:r>
            <a:r>
              <a:rPr lang="zh-CN" sz="2400" b="1">
                <a:latin typeface="Calibri" panose="020F0502020204030204" charset="0"/>
                <a:ea typeface="宋体" panose="02010600030101010101" pitchFamily="2" charset="-122"/>
              </a:rPr>
              <a:t>符号说明</a:t>
            </a:r>
            <a:r>
              <a:rPr lang="zh-CN" sz="2400" b="0">
                <a:latin typeface="Calibri" panose="020F0502020204030204" charset="0"/>
                <a:ea typeface="宋体" panose="02010600030101010101" pitchFamily="2" charset="-122"/>
              </a:rPr>
              <a:t>：</a:t>
            </a:r>
            <a:endParaRPr lang="zh-CN" altLang="en-US" sz="2400"/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59130" y="1731010"/>
          <a:ext cx="7590155" cy="1001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3657600" imgH="482600" progId="Equation.KSEE3">
                  <p:embed/>
                </p:oleObj>
              </mc:Choice>
              <mc:Fallback>
                <p:oleObj name="" r:id="rId1" imgW="3657600" imgH="482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59130" y="1731010"/>
                        <a:ext cx="7590155" cy="1001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0411" y="2894965"/>
          <a:ext cx="9688195" cy="453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3" imgW="4610100" imgH="215900" progId="Equation.KSEE3">
                  <p:embed/>
                </p:oleObj>
              </mc:Choice>
              <mc:Fallback>
                <p:oleObj name="" r:id="rId3" imgW="4610100" imgH="2159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0411" y="2894965"/>
                        <a:ext cx="9688195" cy="453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0093" y="3348355"/>
          <a:ext cx="7428230" cy="483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5" imgW="3708400" imgH="241300" progId="Equation.KSEE3">
                  <p:embed/>
                </p:oleObj>
              </mc:Choice>
              <mc:Fallback>
                <p:oleObj name="" r:id="rId5" imgW="37084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0093" y="3348355"/>
                        <a:ext cx="7428230" cy="483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0093" y="3831590"/>
          <a:ext cx="8166735" cy="529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7" imgW="3721100" imgH="241300" progId="Equation.KSEE3">
                  <p:embed/>
                </p:oleObj>
              </mc:Choice>
              <mc:Fallback>
                <p:oleObj name="" r:id="rId7" imgW="3721100" imgH="2413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40093" y="3831590"/>
                        <a:ext cx="8166735" cy="529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0093" y="4600575"/>
          <a:ext cx="7663180" cy="490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" r:id="rId9" imgW="3568700" imgH="228600" progId="Equation.KSEE3">
                  <p:embed/>
                </p:oleObj>
              </mc:Choice>
              <mc:Fallback>
                <p:oleObj name="" r:id="rId9" imgW="3568700" imgH="2286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40093" y="4600575"/>
                        <a:ext cx="7663180" cy="490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0093" y="5309870"/>
          <a:ext cx="5349240" cy="42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" r:id="rId11" imgW="2540000" imgH="203200" progId="Equation.KSEE3">
                  <p:embed/>
                </p:oleObj>
              </mc:Choice>
              <mc:Fallback>
                <p:oleObj name="" r:id="rId11" imgW="2540000" imgH="203200" progId="Equation.KSEE3">
                  <p:embed/>
                  <p:pic>
                    <p:nvPicPr>
                      <p:cNvPr id="0" name="图片 103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40093" y="5309870"/>
                        <a:ext cx="5349240" cy="427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30860" y="5969635"/>
          <a:ext cx="6901180" cy="470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" r:id="rId13" imgW="3352800" imgH="228600" progId="Equation.KSEE3">
                  <p:embed/>
                </p:oleObj>
              </mc:Choice>
              <mc:Fallback>
                <p:oleObj name="" r:id="rId13" imgW="3352800" imgH="228600" progId="Equation.KSEE3">
                  <p:embed/>
                  <p:pic>
                    <p:nvPicPr>
                      <p:cNvPr id="0" name="图片 103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30860" y="5969635"/>
                        <a:ext cx="6901180" cy="470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393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393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393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393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393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393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393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160393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160393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160393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160393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160393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160393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160393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160393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160393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160393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160393"/>
</p:tagLst>
</file>

<file path=ppt/tags/tag5.xml><?xml version="1.0" encoding="utf-8"?>
<p:tagLst xmlns:p="http://schemas.openxmlformats.org/presentationml/2006/main">
  <p:tag name="KSO_WM_TAG_VERSION" val="1.0"/>
  <p:tag name="KSO_WM_TEMPLATE_CATEGORY" val="custom"/>
  <p:tag name="KSO_WM_TEMPLATE_INDEX" val="160393"/>
</p:tagLst>
</file>

<file path=ppt/tags/tag6.xml><?xml version="1.0" encoding="utf-8"?>
<p:tagLst xmlns:p="http://schemas.openxmlformats.org/presentationml/2006/main">
  <p:tag name="KSO_WM_TEMPLATE_THUMBS_INDEX" val="1、9、12、15、16、20、25、29、33"/>
  <p:tag name="KSO_WM_TEMPLATE_CATEGORY" val="custom"/>
  <p:tag name="KSO_WM_TEMPLATE_INDEX" val="160393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393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393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393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A000120140530A99PPBG">
  <a:themeElements>
    <a:clrScheme name="自定义 92">
      <a:dk1>
        <a:srgbClr val="3F3F3F"/>
      </a:dk1>
      <a:lt1>
        <a:sysClr val="window" lastClr="FFFFFF"/>
      </a:lt1>
      <a:dk2>
        <a:srgbClr val="3F3F3F"/>
      </a:dk2>
      <a:lt2>
        <a:srgbClr val="FFFFFF"/>
      </a:lt2>
      <a:accent1>
        <a:srgbClr val="869D59"/>
      </a:accent1>
      <a:accent2>
        <a:srgbClr val="B4B75C"/>
      </a:accent2>
      <a:accent3>
        <a:srgbClr val="6E9671"/>
      </a:accent3>
      <a:accent4>
        <a:srgbClr val="555835"/>
      </a:accent4>
      <a:accent5>
        <a:srgbClr val="236B5F"/>
      </a:accent5>
      <a:accent6>
        <a:srgbClr val="95B3D7"/>
      </a:accent6>
      <a:hlink>
        <a:srgbClr val="0070C0"/>
      </a:hlink>
      <a:folHlink>
        <a:srgbClr val="7F7F7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1721</Words>
  <Application>WPS 演示</Application>
  <PresentationFormat>宽屏</PresentationFormat>
  <Paragraphs>620</Paragraphs>
  <Slides>20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17</vt:i4>
      </vt:variant>
      <vt:variant>
        <vt:lpstr>幻灯片标题</vt:lpstr>
      </vt:variant>
      <vt:variant>
        <vt:i4>20</vt:i4>
      </vt:variant>
    </vt:vector>
  </HeadingPairs>
  <TitlesOfParts>
    <vt:vector size="51" baseType="lpstr">
      <vt:lpstr>Arial</vt:lpstr>
      <vt:lpstr>宋体</vt:lpstr>
      <vt:lpstr>Wingdings</vt:lpstr>
      <vt:lpstr>微软雅黑 Light</vt:lpstr>
      <vt:lpstr>微软雅黑</vt:lpstr>
      <vt:lpstr>黑体</vt:lpstr>
      <vt:lpstr>Wingdings 2</vt:lpstr>
      <vt:lpstr>Calibri</vt:lpstr>
      <vt:lpstr>Arial Unicode MS</vt:lpstr>
      <vt:lpstr>Wingdings</vt:lpstr>
      <vt:lpstr>等线</vt:lpstr>
      <vt:lpstr>Office 主题​​</vt:lpstr>
      <vt:lpstr>Office 主题</vt:lpstr>
      <vt:lpstr>A000120140530A99PPBG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洪波泳起</cp:lastModifiedBy>
  <cp:revision>492</cp:revision>
  <dcterms:created xsi:type="dcterms:W3CDTF">2017-08-03T09:01:00Z</dcterms:created>
  <dcterms:modified xsi:type="dcterms:W3CDTF">2018-10-10T11:05:07Z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2052-11.1.0.7849</vt:lpwstr>
  </property>
</Properties>
</file>