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x" ContentType="application/vnd.openxmlformats-officedocument.spreadsheetml.sheet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695" r:id="rId6"/>
    <p:sldId id="666" r:id="rId7"/>
    <p:sldId id="690" r:id="rId8"/>
    <p:sldId id="781" r:id="rId9"/>
    <p:sldId id="777" r:id="rId10"/>
    <p:sldId id="751" r:id="rId11"/>
    <p:sldId id="748" r:id="rId12"/>
    <p:sldId id="750" r:id="rId13"/>
    <p:sldId id="764" r:id="rId14"/>
    <p:sldId id="776" r:id="rId15"/>
    <p:sldId id="823" r:id="rId16"/>
    <p:sldId id="840" r:id="rId17"/>
    <p:sldId id="753" r:id="rId18"/>
    <p:sldId id="754" r:id="rId19"/>
    <p:sldId id="778" r:id="rId20"/>
    <p:sldId id="782" r:id="rId21"/>
    <p:sldId id="686" r:id="rId22"/>
    <p:sldId id="687" r:id="rId23"/>
    <p:sldId id="682" r:id="rId24"/>
    <p:sldId id="800" r:id="rId25"/>
    <p:sldId id="808" r:id="rId26"/>
    <p:sldId id="814" r:id="rId27"/>
    <p:sldId id="816" r:id="rId28"/>
    <p:sldId id="815" r:id="rId29"/>
    <p:sldId id="746" r:id="rId30"/>
    <p:sldId id="743" r:id="rId31"/>
    <p:sldId id="744" r:id="rId32"/>
    <p:sldId id="780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00"/>
    <a:srgbClr val="CC3300"/>
    <a:srgbClr val="202020"/>
    <a:srgbClr val="323232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wmf"/><Relationship Id="rId8" Type="http://schemas.openxmlformats.org/officeDocument/2006/relationships/image" Target="../media/image57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0" Type="http://schemas.openxmlformats.org/officeDocument/2006/relationships/image" Target="../media/image59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1" Type="http://schemas.openxmlformats.org/officeDocument/2006/relationships/image" Target="../media/image20.wmf"/><Relationship Id="rId10" Type="http://schemas.openxmlformats.org/officeDocument/2006/relationships/image" Target="../media/image6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2" Type="http://schemas.openxmlformats.org/officeDocument/2006/relationships/image" Target="../media/image39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6.wmf"/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C318B-334E-44D8-8BA3-DF6B5A0F2C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1113" y="1371596"/>
            <a:ext cx="7086600" cy="15766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1113" y="3040330"/>
            <a:ext cx="7086600" cy="74789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2601256" y="2342135"/>
            <a:ext cx="7055771" cy="1945650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prstClr val="white"/>
              </a:solidFill>
              <a:latin typeface="+mn-lt"/>
              <a:ea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76710" y="1947862"/>
            <a:ext cx="3028473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H="1">
            <a:off x="7286817" y="3063825"/>
            <a:ext cx="3028474" cy="1638804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604" y="2399125"/>
            <a:ext cx="4519705" cy="621369"/>
          </a:xfrm>
        </p:spPr>
        <p:txBody>
          <a:bodyPr anchor="b">
            <a:normAutofit/>
          </a:bodyPr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99103" y="3123279"/>
            <a:ext cx="6201206" cy="73342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6475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98174"/>
            <a:ext cx="5157787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43150"/>
            <a:ext cx="5157787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98174"/>
            <a:ext cx="5183188" cy="561974"/>
          </a:xfrm>
        </p:spPr>
        <p:txBody>
          <a:bodyPr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43150"/>
            <a:ext cx="5183188" cy="384651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41221" y="2530928"/>
            <a:ext cx="5135231" cy="915488"/>
          </a:xfrm>
        </p:spPr>
        <p:txBody>
          <a:bodyPr>
            <a:normAutofit/>
          </a:bodyPr>
          <a:lstStyle>
            <a:lvl1pPr algn="dist">
              <a:defRPr sz="54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空心弧 6"/>
          <p:cNvSpPr/>
          <p:nvPr/>
        </p:nvSpPr>
        <p:spPr bwMode="auto">
          <a:xfrm rot="7086271">
            <a:off x="6818498" y="2028752"/>
            <a:ext cx="1934898" cy="1934898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1313" r="2131" b="15236"/>
          <a:stretch>
            <a:fillRect/>
          </a:stretch>
        </p:blipFill>
        <p:spPr>
          <a:xfrm>
            <a:off x="0" y="-1"/>
            <a:ext cx="12188968" cy="686235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-3032" y="0"/>
            <a:ext cx="1219200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6" y="651162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707" y="651162"/>
            <a:ext cx="6172092" cy="5403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251362"/>
            <a:ext cx="416520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75653" y="365125"/>
            <a:ext cx="1278146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09943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1" y="555626"/>
            <a:ext cx="10515600" cy="53879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6880" y="-12879"/>
            <a:ext cx="12198880" cy="6496595"/>
          </a:xfrm>
          <a:prstGeom prst="rect">
            <a:avLst/>
          </a:prstGeom>
          <a:gradFill flip="none" rotWithShape="1">
            <a:gsLst>
              <a:gs pos="19000">
                <a:schemeClr val="bg1">
                  <a:alpha val="9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97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89166"/>
            <a:ext cx="10515600" cy="46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25C16-BA6F-4C92-9EA9-67233FF267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F1E9F-CDE5-4976-A53B-9F21ACD47DE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黑体" panose="02010609060101010101" charset="-122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SzPct val="70000"/>
        <a:buFont typeface="Wingdings 2" panose="05020102010507070707" pitchFamily="18" charset="2"/>
        <a:buChar char=""/>
        <a:defRPr sz="24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75000"/>
            </a:schemeClr>
          </a:solidFill>
          <a:latin typeface="黑体" panose="02010609060101010101" charset="-122"/>
          <a:ea typeface="黑体" panose="020106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14.xml"/><Relationship Id="rId22" Type="http://schemas.openxmlformats.org/officeDocument/2006/relationships/image" Target="../media/image20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6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6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7.xml"/><Relationship Id="rId2" Type="http://schemas.openxmlformats.org/officeDocument/2006/relationships/image" Target="../media/image24.wmf"/><Relationship Id="rId1" Type="http://schemas.openxmlformats.org/officeDocument/2006/relationships/package" Target="../embeddings/Workbook1.xlsx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9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6.bin"/><Relationship Id="rId27" Type="http://schemas.openxmlformats.org/officeDocument/2006/relationships/vmlDrawing" Target="../drawings/vmlDrawing7.vml"/><Relationship Id="rId26" Type="http://schemas.openxmlformats.org/officeDocument/2006/relationships/slideLayout" Target="../slideLayouts/slideLayout18.xml"/><Relationship Id="rId25" Type="http://schemas.openxmlformats.org/officeDocument/2006/relationships/tags" Target="../tags/tag21.xml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7.wmf"/><Relationship Id="rId2" Type="http://schemas.openxmlformats.org/officeDocument/2006/relationships/image" Target="../media/image28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5.xml"/><Relationship Id="rId2" Type="http://schemas.openxmlformats.org/officeDocument/2006/relationships/image" Target="../media/image40.wmf"/><Relationship Id="rId1" Type="http://schemas.openxmlformats.org/officeDocument/2006/relationships/package" Target="../embeddings/Workbook2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25" Type="http://schemas.openxmlformats.org/officeDocument/2006/relationships/vmlDrawing" Target="../drawings/vmlDrawing9.vml"/><Relationship Id="rId24" Type="http://schemas.openxmlformats.org/officeDocument/2006/relationships/slideLayout" Target="../slideLayouts/slideLayout18.xml"/><Relationship Id="rId23" Type="http://schemas.openxmlformats.org/officeDocument/2006/relationships/tags" Target="../tags/tag27.xml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47.bin"/><Relationship Id="rId20" Type="http://schemas.openxmlformats.org/officeDocument/2006/relationships/image" Target="../media/image48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5.bin"/><Relationship Id="rId16" Type="http://schemas.openxmlformats.org/officeDocument/2006/relationships/image" Target="../media/image6.wmf"/><Relationship Id="rId15" Type="http://schemas.openxmlformats.org/officeDocument/2006/relationships/oleObject" Target="../embeddings/oleObject44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1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8.xml"/><Relationship Id="rId20" Type="http://schemas.openxmlformats.org/officeDocument/2006/relationships/image" Target="../media/image59.wmf"/><Relationship Id="rId2" Type="http://schemas.openxmlformats.org/officeDocument/2006/relationships/image" Target="../media/image50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29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0.xml"/><Relationship Id="rId2" Type="http://schemas.openxmlformats.org/officeDocument/2006/relationships/image" Target="../media/image61.wmf"/><Relationship Id="rId1" Type="http://schemas.openxmlformats.org/officeDocument/2006/relationships/package" Target="../embeddings/Workbook3.xlsx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1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2.xml"/><Relationship Id="rId3" Type="http://schemas.openxmlformats.org/officeDocument/2006/relationships/image" Target="../media/image65.wmf"/><Relationship Id="rId2" Type="http://schemas.openxmlformats.org/officeDocument/2006/relationships/package" Target="../embeddings/Workbook4.xlsx"/><Relationship Id="rId1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0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3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416333" y="2395170"/>
            <a:ext cx="7086600" cy="747893"/>
          </a:xfrm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chemeClr val="tx1"/>
                </a:solidFill>
                <a:latin typeface="+mn-lt"/>
                <a:ea typeface="+mn-ea"/>
              </a:rPr>
              <a:t>服务模块组合优化</a:t>
            </a:r>
            <a:endParaRPr lang="zh-CN" altLang="en-US" sz="480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96225" y="5132705"/>
            <a:ext cx="3238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     </a:t>
            </a:r>
            <a:r>
              <a:rPr lang="zh-CN" altLang="en-US" sz="3200"/>
              <a:t>张洪波</a:t>
            </a:r>
            <a:endParaRPr lang="zh-CN" altLang="en-US" sz="32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7480" y="118110"/>
            <a:ext cx="16592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决策变量：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630" y="898525"/>
          <a:ext cx="785304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57600" imgH="482600" progId="Equation.KSEE3">
                  <p:embed/>
                </p:oleObj>
              </mc:Choice>
              <mc:Fallback>
                <p:oleObj name="" r:id="rId1" imgW="3657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5630" y="898525"/>
                        <a:ext cx="7853045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498" y="2426335"/>
          <a:ext cx="7428230" cy="483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708400" imgH="241300" progId="Equation.KSEE3">
                  <p:embed/>
                </p:oleObj>
              </mc:Choice>
              <mc:Fallback>
                <p:oleObj name="" r:id="rId3" imgW="3708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98" y="2426335"/>
                        <a:ext cx="7428230" cy="483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163" y="3006725"/>
          <a:ext cx="816673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721100" imgH="241300" progId="Equation.KSEE3">
                  <p:embed/>
                </p:oleObj>
              </mc:Choice>
              <mc:Fallback>
                <p:oleObj name="" r:id="rId5" imgW="37211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163" y="3006725"/>
                        <a:ext cx="816673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495" y="3643630"/>
          <a:ext cx="5293360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425700" imgH="228600" progId="Equation.KSEE3">
                  <p:embed/>
                </p:oleObj>
              </mc:Choice>
              <mc:Fallback>
                <p:oleObj name="" r:id="rId7" imgW="24257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1495" y="3643630"/>
                        <a:ext cx="5293360" cy="499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630" y="4280853"/>
          <a:ext cx="496189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2400300" imgH="228600" progId="Equation.KSEE3">
                  <p:embed/>
                </p:oleObj>
              </mc:Choice>
              <mc:Fallback>
                <p:oleObj name="" r:id="rId9" imgW="24003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5630" y="4280853"/>
                        <a:ext cx="496189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3" y="4755515"/>
          <a:ext cx="7663180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3568700" imgH="228600" progId="Equation.KSEE3">
                  <p:embed/>
                </p:oleObj>
              </mc:Choice>
              <mc:Fallback>
                <p:oleObj name="" r:id="rId11" imgW="35687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1023" y="4755515"/>
                        <a:ext cx="7663180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3" y="5246370"/>
          <a:ext cx="406400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1930400" imgH="203200" progId="Equation.KSEE3">
                  <p:embed/>
                </p:oleObj>
              </mc:Choice>
              <mc:Fallback>
                <p:oleObj name="" r:id="rId13" imgW="19304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1023" y="5246370"/>
                        <a:ext cx="406400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8958" y="5760720"/>
          <a:ext cx="6351905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5" imgW="3086100" imgH="228600" progId="Equation.KSEE3">
                  <p:embed/>
                </p:oleObj>
              </mc:Choice>
              <mc:Fallback>
                <p:oleObj name="" r:id="rId15" imgW="30861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8958" y="5760720"/>
                        <a:ext cx="6351905" cy="47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023" y="6231255"/>
          <a:ext cx="767524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17" imgW="3797300" imgH="241300" progId="Equation.KSEE3">
                  <p:embed/>
                </p:oleObj>
              </mc:Choice>
              <mc:Fallback>
                <p:oleObj name="" r:id="rId17" imgW="3797300" imgH="2413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023" y="6231255"/>
                        <a:ext cx="7675245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9" imgW="914400" imgH="215900" progId="Equation.KSEE3">
                  <p:embed/>
                </p:oleObj>
              </mc:Choice>
              <mc:Fallback>
                <p:oleObj name="" r:id="rId19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9305" y="1934845"/>
          <a:ext cx="576389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21" imgW="2743200" imgH="203200" progId="Equation.KSEE3">
                  <p:embed/>
                </p:oleObj>
              </mc:Choice>
              <mc:Fallback>
                <p:oleObj name="" r:id="rId21" imgW="2743200" imgH="2032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9305" y="1934845"/>
                        <a:ext cx="576389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3698" y="648335"/>
          <a:ext cx="6112510" cy="453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88665" imgH="2438400" progId="Equation.KSEE3">
                  <p:embed/>
                </p:oleObj>
              </mc:Choice>
              <mc:Fallback>
                <p:oleObj name="" r:id="rId1" imgW="3288665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698" y="648335"/>
                        <a:ext cx="6112510" cy="453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数学模型：  </a:t>
            </a:r>
            <a:endParaRPr lang="zh-CN" altLang="en-US" sz="24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7625" y="5480050"/>
          <a:ext cx="73723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3695700" imgH="660400" progId="Equation.KSEE3">
                  <p:embed/>
                </p:oleObj>
              </mc:Choice>
              <mc:Fallback>
                <p:oleObj name="" r:id="rId3" imgW="3695700" imgH="6604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25" y="5480050"/>
                        <a:ext cx="737235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565" y="671513"/>
          <a:ext cx="8994775" cy="448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38700" imgH="2413000" progId="Equation.KSEE3">
                  <p:embed/>
                </p:oleObj>
              </mc:Choice>
              <mc:Fallback>
                <p:oleObj name="" r:id="rId1" imgW="4838700" imgH="2413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2565" y="671513"/>
                        <a:ext cx="8994775" cy="448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数学模型：  </a:t>
            </a:r>
            <a:endParaRPr lang="zh-CN" altLang="en-US" sz="24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7625" y="5480050"/>
          <a:ext cx="73723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3695700" imgH="660400" progId="Equation.KSEE3">
                  <p:embed/>
                </p:oleObj>
              </mc:Choice>
              <mc:Fallback>
                <p:oleObj name="" r:id="rId3" imgW="3695700" imgH="6604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25" y="5480050"/>
                        <a:ext cx="737235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07205" y="1844675"/>
          <a:ext cx="3213735" cy="22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07205" y="1844675"/>
                        <a:ext cx="3213735" cy="220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664210"/>
            <a:ext cx="3983355" cy="27660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8425" y="170815"/>
            <a:ext cx="3356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代码实现：</a:t>
            </a:r>
            <a:endParaRPr lang="zh-CN" altLang="en-US" sz="2400" b="1"/>
          </a:p>
        </p:txBody>
      </p:sp>
      <p:pic>
        <p:nvPicPr>
          <p:cNvPr id="4" name="图片 3" descr="initial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865" y="547370"/>
            <a:ext cx="7211060" cy="5408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ParetoSolu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2205" y="257175"/>
            <a:ext cx="6965315" cy="52235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290" y="5900420"/>
            <a:ext cx="121227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1           0           1           0           0           1           0           0           1           1           0           0           1        8.72        5.01</a:t>
            </a:r>
            <a:endParaRPr lang="zh-CN" altLang="en-US"/>
          </a:p>
          <a:p>
            <a:r>
              <a:rPr lang="zh-CN" altLang="en-US"/>
              <a:t>1           0           1           0           0           1           0           1           0           1           0           0           1        6.14        5.43</a:t>
            </a:r>
            <a:endParaRPr lang="zh-CN" altLang="en-US"/>
          </a:p>
          <a:p>
            <a:r>
              <a:rPr lang="zh-CN" altLang="en-US"/>
              <a:t>1           0           1           0           1           0           0           1           0           1           0           0           1        5.54        6.06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98825" y="3168015"/>
            <a:ext cx="51066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案例的初步设想（二）：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960" y="51435"/>
            <a:ext cx="119780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400">
                <a:sym typeface="+mn-ea"/>
              </a:rPr>
              <a:t>我们选择了一家名为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的居家养老服务企业作为研究对象。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之前为一家老牌的社区养老院，为该社区附近的老人提供养老服务。近年来，随着人口老龄化社会的到来，居家养老服务的需求与日俱增，同时随着互联网在全球的迅猛发展，随之而来的互联网经济带来了全新的商业模式。互联网经济具有的高效率和打破地理桎梏的特点给了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公司启发。为了提高服务效率和服务范围，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公司从线下发展到线上，线上线下相结合。公司开发了居家养老服务平台，将服务的业务模块化，具体的服务模块名称、模块实例名称、模块实例的时间和费用见</a:t>
            </a:r>
            <a:r>
              <a:rPr lang="zh-CN" altLang="en-US" sz="2400" b="1">
                <a:sym typeface="+mn-ea"/>
              </a:rPr>
              <a:t>表二。</a:t>
            </a:r>
            <a:endParaRPr lang="zh-CN" altLang="en-US" sz="2400" b="1">
              <a:sym typeface="+mn-ea"/>
            </a:endParaRPr>
          </a:p>
          <a:p>
            <a:pPr indent="457200" fontAlgn="auto"/>
            <a:r>
              <a:rPr lang="zh-CN" altLang="en-US" sz="2400">
                <a:sym typeface="+mn-ea"/>
              </a:rPr>
              <a:t>居家养老服务组合优化的目标是寻找合适的模块实例的组合，以达到服务费用、服务时间、顾客满意度的整体最优。考虑到一些实际情况，这个组合优化问题需要满足一些约束条件：</a:t>
            </a:r>
            <a:endParaRPr lang="zh-CN" altLang="en-US" sz="2400">
              <a:sym typeface="+mn-ea"/>
            </a:endParaRPr>
          </a:p>
          <a:p>
            <a:pPr indent="457200" fontAlgn="auto"/>
            <a:endParaRPr lang="zh-CN" altLang="en-US" sz="2400">
              <a:sym typeface="+mn-ea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公司的预期利润率为   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en-US" altLang="zh-CN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根据经验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,</a:t>
            </a: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顾客所能承担的最高价格为</a:t>
            </a:r>
            <a:r>
              <a:rPr lang="zh-CN" altLang="en-US" sz="2400">
                <a:latin typeface="Arial" panose="020B0604020202020204" pitchFamily="34" charset="0"/>
                <a:ea typeface="MS Gothic" panose="020B0609070205080204" charset="-128"/>
                <a:cs typeface="Arial" panose="020B0604020202020204" pitchFamily="34" charset="0"/>
              </a:rPr>
              <a:t>¥</a:t>
            </a:r>
            <a:r>
              <a:rPr lang="en-US" altLang="zh-CN" sz="2400">
                <a:latin typeface="Arial" panose="020B0604020202020204" pitchFamily="34" charset="0"/>
                <a:ea typeface="MS Gothic" panose="020B0609070205080204" charset="-128"/>
                <a:cs typeface="Arial" panose="020B0604020202020204" pitchFamily="34" charset="0"/>
              </a:rPr>
              <a:t>1500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zh-CN" altLang="en-US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根据经验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,</a:t>
            </a: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顾客所能忍受的最长服务时间为  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  </a:t>
            </a:r>
            <a:endParaRPr lang="zh-CN" altLang="en-US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服务模块之间有先后顺序，顺序关系见图二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en-US" altLang="zh-CN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宋体" panose="02010600030101010101" pitchFamily="2" charset="-122"/>
              </a:rPr>
              <a:t>其中   和   为可选模块，其余为必选模块；</a:t>
            </a:r>
            <a:endParaRPr lang="en-US" altLang="zh-CN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模块实例之间的包含或排斥关系：    与      、   与    、   与     </a:t>
            </a:r>
            <a:r>
              <a:rPr lang="zh-CN" altLang="en-US" sz="2400"/>
              <a:t>互相包容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indent="0" fontAlgn="auto">
              <a:buFont typeface="Wingdings" panose="05000000000000000000" charset="0"/>
              <a:buNone/>
            </a:pPr>
            <a:r>
              <a:rPr lang="zh-CN" altLang="en-US" sz="2400" b="1"/>
              <a:t>             </a:t>
            </a:r>
            <a:r>
              <a:rPr lang="zh-CN" altLang="en-US" sz="2400"/>
              <a:t>与</a:t>
            </a:r>
            <a:r>
              <a:rPr lang="zh-CN" altLang="en-US" sz="2400" b="1"/>
              <a:t>         </a:t>
            </a:r>
            <a:r>
              <a:rPr lang="zh-CN" altLang="en-US" sz="2400"/>
              <a:t>互相排斥</a:t>
            </a:r>
            <a:r>
              <a:rPr lang="zh-CN" altLang="en-US" sz="2400" b="1"/>
              <a:t>；</a:t>
            </a:r>
            <a:endParaRPr lang="zh-CN" altLang="en-US" sz="2400" b="1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3400" y="4150360"/>
          <a:ext cx="553720" cy="29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30200" imgH="177165" progId="Equation.KSEE3">
                  <p:embed/>
                </p:oleObj>
              </mc:Choice>
              <mc:Fallback>
                <p:oleObj name="" r:id="rId1" imgW="330200" imgH="177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3400" y="4150360"/>
                        <a:ext cx="553720" cy="29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1058" y="4843145"/>
          <a:ext cx="508000" cy="33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66700" imgH="177165" progId="Equation.KSEE3">
                  <p:embed/>
                </p:oleObj>
              </mc:Choice>
              <mc:Fallback>
                <p:oleObj name="" r:id="rId3" imgW="2667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058" y="4843145"/>
                        <a:ext cx="508000" cy="33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84738" y="5995035"/>
          <a:ext cx="721360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405765" imgH="177165" progId="Equation.KSEE3">
                  <p:embed/>
                </p:oleObj>
              </mc:Choice>
              <mc:Fallback>
                <p:oleObj name="" r:id="rId5" imgW="405765" imgH="177165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4738" y="5995035"/>
                        <a:ext cx="721360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21058" y="5994718"/>
          <a:ext cx="85153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495300" imgH="177165" progId="Equation.KSEE3">
                  <p:embed/>
                </p:oleObj>
              </mc:Choice>
              <mc:Fallback>
                <p:oleObj name="" r:id="rId7" imgW="495300" imgH="177165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1058" y="5994718"/>
                        <a:ext cx="851535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4330" y="6341745"/>
          <a:ext cx="706755" cy="3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9" imgW="405765" imgH="177165" progId="Equation.KSEE3">
                  <p:embed/>
                </p:oleObj>
              </mc:Choice>
              <mc:Fallback>
                <p:oleObj name="" r:id="rId9" imgW="405765" imgH="177165" progId="Equation.KSEE3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24330" y="6341745"/>
                        <a:ext cx="706755" cy="30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2450" y="5995035"/>
          <a:ext cx="7143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" r:id="rId11" imgW="419100" imgH="177165" progId="Equation.KSEE3">
                  <p:embed/>
                </p:oleObj>
              </mc:Choice>
              <mc:Fallback>
                <p:oleObj name="" r:id="rId11" imgW="419100" imgH="177165" progId="Equation.KSEE3">
                  <p:embed/>
                  <p:pic>
                    <p:nvPicPr>
                      <p:cNvPr id="0" name="图片 4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02450" y="5995035"/>
                        <a:ext cx="714375" cy="30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05738" y="5997575"/>
          <a:ext cx="685165" cy="29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" r:id="rId13" imgW="405765" imgH="177165" progId="Equation.KSEE3">
                  <p:embed/>
                </p:oleObj>
              </mc:Choice>
              <mc:Fallback>
                <p:oleObj name="" r:id="rId13" imgW="405765" imgH="177165" progId="Equation.KSEE3">
                  <p:embed/>
                  <p:pic>
                    <p:nvPicPr>
                      <p:cNvPr id="0" name="图片 4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05738" y="5997575"/>
                        <a:ext cx="685165" cy="29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9965" y="6021070"/>
          <a:ext cx="706755" cy="27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" r:id="rId15" imgW="419100" imgH="165100" progId="Equation.KSEE3">
                  <p:embed/>
                </p:oleObj>
              </mc:Choice>
              <mc:Fallback>
                <p:oleObj name="" r:id="rId15" imgW="419100" imgH="165100" progId="Equation.KSEE3">
                  <p:embed/>
                  <p:pic>
                    <p:nvPicPr>
                      <p:cNvPr id="0" name="图片 4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609965" y="6021070"/>
                        <a:ext cx="706755" cy="27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6120" y="5995035"/>
          <a:ext cx="684530" cy="29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7" imgW="419100" imgH="177165" progId="Equation.KSEE3">
                  <p:embed/>
                </p:oleObj>
              </mc:Choice>
              <mc:Fallback>
                <p:oleObj name="" r:id="rId17" imgW="419100" imgH="177165" progId="Equation.KSEE3">
                  <p:embed/>
                  <p:pic>
                    <p:nvPicPr>
                      <p:cNvPr id="0" name="图片 4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96120" y="5995035"/>
                        <a:ext cx="684530" cy="29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6950" y="5653405"/>
          <a:ext cx="42291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19" imgW="254000" imgH="177165" progId="Equation.KSEE3">
                  <p:embed/>
                </p:oleObj>
              </mc:Choice>
              <mc:Fallback>
                <p:oleObj name="" r:id="rId19" imgW="254000" imgH="177165" progId="Equation.KSEE3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6950" y="5653405"/>
                        <a:ext cx="42291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7995" y="5653405"/>
          <a:ext cx="480060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21" imgW="316865" imgH="177165" progId="Equation.KSEE3">
                  <p:embed/>
                </p:oleObj>
              </mc:Choice>
              <mc:Fallback>
                <p:oleObj name="" r:id="rId21" imgW="316865" imgH="177165" progId="Equation.KSEE3">
                  <p:embed/>
                  <p:pic>
                    <p:nvPicPr>
                      <p:cNvPr id="0" name="图片 410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37995" y="5653405"/>
                        <a:ext cx="480060" cy="268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550" y="6328410"/>
          <a:ext cx="761365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3" imgW="419100" imgH="177165" progId="Equation.KSEE3">
                  <p:embed/>
                </p:oleObj>
              </mc:Choice>
              <mc:Fallback>
                <p:oleObj name="" r:id="rId23" imgW="419100" imgH="177165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550" y="6328410"/>
                        <a:ext cx="761365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29210" y="-541020"/>
          <a:ext cx="12132945" cy="855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4660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健康咨询模块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现场咨询</a:t>
                      </a:r>
                      <a:r>
                        <a:rPr lang="en-US" altLang="zh-CN" sz="1800"/>
                        <a:t>M111 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线上咨询</a:t>
                      </a:r>
                      <a:r>
                        <a:rPr lang="en-US" altLang="zh-CN" sz="1800"/>
                        <a:t>M112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79375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订单确认模块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线上确认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M121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线下确认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M122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0.05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0.02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0.08</a:t>
                      </a:r>
                      <a:endParaRPr lang="en-US" altLang="zh-CN" sz="1800"/>
                    </a:p>
                  </a:txBody>
                  <a:tcPr/>
                </a:tc>
              </a:tr>
              <a:tr h="172212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健康状况及需求评估模块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身心健康评估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M131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疾病现状等级评估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M132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健康史评估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M133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重大疾病早期预警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M134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居室环境与安全隐患评估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M135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0.1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0.15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76708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服务计划模块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公司派遣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M141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协作服务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M142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0.15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0.25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0.59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9296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人员调度模块</a:t>
                      </a:r>
                      <a:endParaRPr lang="zh-CN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普通人员</a:t>
                      </a:r>
                      <a:r>
                        <a:rPr lang="en-US" altLang="zh-CN" sz="1800">
                          <a:sym typeface="+mn-ea"/>
                        </a:rPr>
                        <a:t>M151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高级人员</a:t>
                      </a:r>
                      <a:r>
                        <a:rPr lang="en-US" altLang="zh-CN" sz="1800">
                          <a:sym typeface="+mn-ea"/>
                        </a:rPr>
                        <a:t>M152 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0.2 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0.1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722630">
                <a:tc>
                  <a:txBody>
                    <a:bodyPr/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endParaRPr lang="zh-CN" altLang="en-US" sz="2000" b="1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rgbClr val="FF3300"/>
                          </a:solidFill>
                          <a:sym typeface="+mn-ea"/>
                        </a:rPr>
                        <a:t>居家服务模</a:t>
                      </a:r>
                      <a:endParaRPr lang="zh-CN" altLang="en-US" sz="2000" b="1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endParaRPr lang="zh-CN" altLang="en-US" sz="2000" b="1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zh-CN" altLang="en-US" sz="2000" b="1">
                          <a:solidFill>
                            <a:srgbClr val="FF3300"/>
                          </a:solidFill>
                          <a:sym typeface="+mn-ea"/>
                        </a:rPr>
                        <a:t>块</a:t>
                      </a:r>
                      <a:endParaRPr lang="zh-CN" altLang="en-US" sz="2000" b="1">
                        <a:solidFill>
                          <a:srgbClr val="FF33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endParaRPr lang="en-US" altLang="zh-CN" sz="1800" b="1">
                        <a:solidFill>
                          <a:srgbClr val="FF3300"/>
                        </a:solidFill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 b="1">
                          <a:solidFill>
                            <a:srgbClr val="FF3300"/>
                          </a:solidFill>
                        </a:rPr>
                        <a:t> </a:t>
                      </a:r>
                      <a:r>
                        <a:rPr lang="zh-CN" altLang="en-US" sz="1800" b="1">
                          <a:solidFill>
                            <a:srgbClr val="FF3300"/>
                          </a:solidFill>
                          <a:sym typeface="+mn-ea"/>
                        </a:rPr>
                        <a:t>私人定制版</a:t>
                      </a:r>
                      <a:r>
                        <a:rPr lang="en-US" altLang="zh-CN" sz="1800" b="1">
                          <a:solidFill>
                            <a:srgbClr val="FF3300"/>
                          </a:solidFill>
                          <a:sym typeface="+mn-ea"/>
                        </a:rPr>
                        <a:t>M181</a:t>
                      </a:r>
                      <a:endParaRPr lang="en-US" altLang="zh-CN" sz="1800" b="1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endParaRPr lang="zh-CN" altLang="en-US" sz="1800" b="1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zh-CN" altLang="en-US" sz="1800" b="1">
                          <a:solidFill>
                            <a:srgbClr val="FF3300"/>
                          </a:solidFill>
                          <a:sym typeface="+mn-ea"/>
                        </a:rPr>
                        <a:t>通用版</a:t>
                      </a:r>
                      <a:r>
                        <a:rPr lang="en-US" altLang="zh-CN" sz="1800" b="1">
                          <a:solidFill>
                            <a:srgbClr val="FF3300"/>
                          </a:solidFill>
                          <a:sym typeface="+mn-ea"/>
                        </a:rPr>
                        <a:t>M182</a:t>
                      </a:r>
                      <a:r>
                        <a:rPr lang="en-US" altLang="zh-CN" sz="1800" b="1">
                          <a:solidFill>
                            <a:srgbClr val="FF3300"/>
                          </a:solidFill>
                        </a:rPr>
                        <a:t>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/>
                        <a:t>    </a:t>
                      </a:r>
                      <a:r>
                        <a:rPr lang="en-US" altLang="zh-CN" sz="1800"/>
                        <a:t>           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sym typeface="+mn-ea"/>
                        </a:rPr>
                        <a:t>2.0</a:t>
                      </a: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sym typeface="+mn-ea"/>
                        </a:rPr>
                        <a:t>2.5</a:t>
                      </a: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50000"/>
                        </a:lnSpc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sym typeface="+mn-ea"/>
                        </a:rPr>
                        <a:t>4.3</a:t>
                      </a: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lnSpc>
                          <a:spcPct val="50000"/>
                        </a:lnSpc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sym typeface="+mn-ea"/>
                        </a:rPr>
                        <a:t>2.7</a:t>
                      </a:r>
                      <a:endParaRPr lang="en-US" altLang="zh-CN" sz="1800" b="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en-US" altLang="zh-CN" sz="1800" b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85725" y="26035"/>
          <a:ext cx="12020550" cy="599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0"/>
                <a:gridCol w="3014345"/>
                <a:gridCol w="3016250"/>
                <a:gridCol w="3015615"/>
              </a:tblGrid>
              <a:tr h="1116965">
                <a:tc>
                  <a:txBody>
                    <a:bodyPr/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endParaRPr lang="zh-CN" altLang="en-US" sz="2000" b="0">
                        <a:sym typeface="+mn-ea"/>
                      </a:endParaRPr>
                    </a:p>
                    <a:p>
                      <a:pPr algn="ctr">
                        <a:lnSpc>
                          <a:spcPct val="50000"/>
                        </a:lnSpc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远程健康监测模块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基本生理指标监控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M161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 视频监控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M162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6.5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6.15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6896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康复模块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+mn-ea"/>
                          <a:sym typeface="+mn-ea"/>
                        </a:rPr>
                        <a:t>运动疗法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M171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作业疗法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M172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物理疗法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M173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1.70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2.86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3.0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9455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护理模块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基础专项护理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M191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家庭一站式护理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M192</a:t>
                      </a:r>
                      <a:endParaRPr lang="en-US" altLang="zh-CN" sz="18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1.45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2.26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 b="1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4.59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6.17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0414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1">
                          <a:solidFill>
                            <a:srgbClr val="FF0000"/>
                          </a:solidFill>
                          <a:sym typeface="+mn-ea"/>
                        </a:rPr>
                        <a:t>心理慰藉模块</a:t>
                      </a: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on-line M1101</a:t>
                      </a: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 b="1">
                          <a:solidFill>
                            <a:srgbClr val="FF0000"/>
                          </a:solidFill>
                          <a:sym typeface="+mn-ea"/>
                        </a:rPr>
                        <a:t>face-to-face M1102</a:t>
                      </a:r>
                      <a:endParaRPr lang="en-US" altLang="zh-CN" sz="1800" b="1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rgbClr val="FF3300"/>
                          </a:solidFill>
                          <a:sym typeface="+mn-ea"/>
                        </a:rPr>
                        <a:t>0.5</a:t>
                      </a:r>
                      <a:endParaRPr lang="en-US" altLang="zh-CN" sz="1800" b="0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rgbClr val="FF3300"/>
                          </a:solidFill>
                          <a:sym typeface="+mn-ea"/>
                        </a:rPr>
                        <a:t>1.0</a:t>
                      </a:r>
                      <a:endParaRPr lang="en-US" altLang="zh-CN" sz="18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330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3300"/>
                          </a:solidFill>
                        </a:rPr>
                        <a:t>0.50</a:t>
                      </a:r>
                      <a:endParaRPr lang="en-US" altLang="zh-CN" sz="1800">
                        <a:solidFill>
                          <a:srgbClr val="FF33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3300"/>
                          </a:solidFill>
                        </a:rPr>
                        <a:t>1.0</a:t>
                      </a:r>
                      <a:endParaRPr lang="en-US" altLang="zh-CN" sz="1800">
                        <a:solidFill>
                          <a:srgbClr val="FF3300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 b="0">
                        <a:solidFill>
                          <a:srgbClr val="FF33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反馈模块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0"/>
                        <a:t>专人实地沟通</a:t>
                      </a:r>
                      <a:r>
                        <a:rPr lang="en-US" altLang="zh-CN" b="0"/>
                        <a:t>M1111</a:t>
                      </a:r>
                      <a:endParaRPr lang="zh-CN" altLang="en-US" b="0"/>
                    </a:p>
                    <a:p>
                      <a:pPr algn="ctr">
                        <a:buNone/>
                      </a:pPr>
                      <a:r>
                        <a:rPr lang="zh-CN" altLang="en-US" b="0"/>
                        <a:t>线上沟通</a:t>
                      </a:r>
                      <a:r>
                        <a:rPr lang="en-US" altLang="zh-CN" b="0"/>
                        <a:t>M1112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0.36</a:t>
                      </a:r>
                      <a:endParaRPr lang="en-US" altLang="zh-CN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935845" y="6123940"/>
            <a:ext cx="2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时间单位：小时</a:t>
            </a:r>
            <a:endParaRPr lang="zh-CN" altLang="en-US"/>
          </a:p>
          <a:p>
            <a:r>
              <a:rPr lang="zh-CN" altLang="en-US"/>
              <a:t>费用单位：百元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51275" y="2873375"/>
            <a:ext cx="4490085" cy="733425"/>
          </a:xfrm>
        </p:spPr>
        <p:txBody>
          <a:bodyPr/>
          <a:p>
            <a:r>
              <a:rPr lang="zh-CN" altLang="en-US" sz="3600"/>
              <a:t>初步的案例设想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3515" y="109220"/>
            <a:ext cx="284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服务属性：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183515" y="754380"/>
            <a:ext cx="1160970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1.</a:t>
            </a:r>
            <a:r>
              <a:rPr lang="zh-CN" altLang="zh-CN" sz="3200"/>
              <a:t>全面且贴心的健康咨询</a:t>
            </a:r>
            <a:endParaRPr lang="zh-CN" altLang="en-US" sz="3200"/>
          </a:p>
          <a:p>
            <a:r>
              <a:rPr lang="en-US" altLang="zh-CN" sz="3200"/>
              <a:t>2.</a:t>
            </a:r>
            <a:r>
              <a:rPr lang="zh-CN" altLang="en-US" sz="3200"/>
              <a:t>考虑老年人的接受程度</a:t>
            </a:r>
            <a:endParaRPr lang="zh-CN" altLang="en-US" sz="3200"/>
          </a:p>
          <a:p>
            <a:r>
              <a:rPr lang="en-US" altLang="zh-CN" sz="3200"/>
              <a:t>3.</a:t>
            </a:r>
            <a:r>
              <a:rPr lang="zh-CN" altLang="en-US" sz="3200"/>
              <a:t>高水平的服务</a:t>
            </a:r>
            <a:endParaRPr lang="zh-CN" altLang="en-US" sz="3200"/>
          </a:p>
          <a:p>
            <a:r>
              <a:rPr lang="en-US" altLang="zh-CN" sz="3200"/>
              <a:t>4.</a:t>
            </a:r>
            <a:r>
              <a:rPr lang="zh-CN" altLang="en-US" sz="3200"/>
              <a:t>快速而准确的疾病的诊断</a:t>
            </a:r>
            <a:endParaRPr lang="zh-CN" altLang="en-US" sz="3200"/>
          </a:p>
          <a:p>
            <a:r>
              <a:rPr lang="en-US" altLang="zh-CN" sz="3200"/>
              <a:t>5.</a:t>
            </a:r>
            <a:r>
              <a:rPr lang="zh-CN" altLang="en-US" sz="3200">
                <a:sym typeface="+mn-ea"/>
              </a:rPr>
              <a:t>种类多样的康复服务</a:t>
            </a:r>
            <a:endParaRPr lang="zh-CN" altLang="en-US" sz="3200"/>
          </a:p>
          <a:p>
            <a:r>
              <a:rPr lang="en-US" altLang="zh-CN" sz="3200"/>
              <a:t>6.</a:t>
            </a:r>
            <a:r>
              <a:rPr lang="zh-CN" altLang="en-US" sz="3200">
                <a:sym typeface="+mn-ea"/>
              </a:rPr>
              <a:t>多层次的护理需求</a:t>
            </a:r>
            <a:endParaRPr lang="zh-CN" altLang="en-US" sz="3200">
              <a:sym typeface="+mn-ea"/>
            </a:endParaRPr>
          </a:p>
          <a:p>
            <a:r>
              <a:rPr lang="en-US" altLang="zh-CN" sz="3200"/>
              <a:t>7.</a:t>
            </a:r>
            <a:r>
              <a:rPr lang="zh-CN" altLang="en-US" sz="3200"/>
              <a:t>全方位的服务监控</a:t>
            </a:r>
            <a:endParaRPr lang="zh-CN" altLang="en-US" sz="3200"/>
          </a:p>
          <a:p>
            <a:r>
              <a:rPr lang="en-US" altLang="zh-CN" sz="3200"/>
              <a:t>8.</a:t>
            </a:r>
            <a:r>
              <a:rPr lang="zh-CN" altLang="en-US" sz="3200"/>
              <a:t>高效的心理疏导</a:t>
            </a:r>
            <a:endParaRPr lang="zh-CN" altLang="en-US" sz="3200"/>
          </a:p>
          <a:p>
            <a:r>
              <a:rPr lang="en-US" altLang="zh-CN" sz="3200"/>
              <a:t>9.</a:t>
            </a:r>
            <a:r>
              <a:rPr lang="zh-CN" altLang="en-US" sz="3200"/>
              <a:t>及时的反馈和改进</a:t>
            </a:r>
            <a:endParaRPr lang="zh-CN" altLang="en-US" sz="3200"/>
          </a:p>
          <a:p>
            <a:r>
              <a:rPr lang="en-US" altLang="zh-CN" sz="3200"/>
              <a:t>10.</a:t>
            </a:r>
            <a:r>
              <a:rPr lang="zh-CN" altLang="en-US" sz="3200"/>
              <a:t>舒适的居家环境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2075" y="2306320"/>
          <a:ext cx="3998595" cy="274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2075" y="2306320"/>
                        <a:ext cx="3998595" cy="274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25850" y="780415"/>
            <a:ext cx="533082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zh-CN" altLang="en-US" sz="3200">
                <a:solidFill>
                  <a:schemeClr val="accent4"/>
                </a:solidFill>
                <a:effectLst/>
              </a:rPr>
              <a:t>各个服务实例的综合性能表</a:t>
            </a:r>
            <a:endParaRPr lang="zh-CN" altLang="en-US" sz="3200">
              <a:solidFill>
                <a:schemeClr val="accent4"/>
              </a:solidFill>
              <a:effectLst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-6985" y="1630045"/>
            <a:ext cx="1129665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122680" y="1981200"/>
            <a:ext cx="2647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9255760" y="2005965"/>
            <a:ext cx="2476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387475" y="1659255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421890" y="1972945"/>
            <a:ext cx="24193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4318635" y="1616075"/>
            <a:ext cx="1034415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686050" y="1363980"/>
            <a:ext cx="1318895" cy="1177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686050" y="1503045"/>
            <a:ext cx="1384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健康状况与需求评估模块 </a:t>
            </a:r>
            <a:r>
              <a:rPr lang="en-US" altLang="zh-CN"/>
              <a:t>W3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600190" y="1981200"/>
            <a:ext cx="25400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814820" y="1641475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892290" y="1630045"/>
            <a:ext cx="878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康复模块</a:t>
            </a:r>
            <a:r>
              <a:rPr lang="en-US" altLang="zh-CN"/>
              <a:t>W7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7849235" y="1991360"/>
            <a:ext cx="44704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216015" y="2261235"/>
            <a:ext cx="1593215" cy="1174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7773670" y="2889250"/>
            <a:ext cx="1053465" cy="7721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296275" y="1651635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354695" y="1645920"/>
            <a:ext cx="901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护理模块</a:t>
            </a:r>
            <a:r>
              <a:rPr lang="en-US" altLang="zh-CN"/>
              <a:t>W9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>
            <a:off x="10680700" y="1986915"/>
            <a:ext cx="3041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984865" y="1665605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1026140" y="1659890"/>
            <a:ext cx="993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反馈模块</a:t>
            </a:r>
            <a:r>
              <a:rPr lang="en-US" altLang="zh-CN"/>
              <a:t>W11</a:t>
            </a:r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6323330" y="582930"/>
            <a:ext cx="1377950" cy="1022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701280" y="173990"/>
            <a:ext cx="1257300" cy="875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773670" y="173990"/>
            <a:ext cx="1184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远程健康监测模块</a:t>
            </a:r>
            <a:r>
              <a:rPr lang="en-US" altLang="zh-CN"/>
              <a:t>W6</a:t>
            </a:r>
            <a:endParaRPr lang="en-US" altLang="zh-CN"/>
          </a:p>
        </p:txBody>
      </p:sp>
      <p:cxnSp>
        <p:nvCxnSpPr>
          <p:cNvPr id="46" name="直接箭头连接符 45"/>
          <p:cNvCxnSpPr>
            <a:endCxn id="41" idx="0"/>
          </p:cNvCxnSpPr>
          <p:nvPr/>
        </p:nvCxnSpPr>
        <p:spPr>
          <a:xfrm>
            <a:off x="8856980" y="370205"/>
            <a:ext cx="2665730" cy="128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40" idx="4"/>
          </p:cNvCxnSpPr>
          <p:nvPr/>
        </p:nvCxnSpPr>
        <p:spPr>
          <a:xfrm flipV="1">
            <a:off x="8824595" y="2330450"/>
            <a:ext cx="2677795" cy="1078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-3810" y="1659890"/>
            <a:ext cx="1132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健康咨询模块</a:t>
            </a:r>
            <a:r>
              <a:rPr lang="en-US" altLang="zh-CN"/>
              <a:t>W1</a:t>
            </a:r>
            <a:endParaRPr lang="en-US" altLang="zh-CN"/>
          </a:p>
        </p:txBody>
      </p:sp>
      <p:sp>
        <p:nvSpPr>
          <p:cNvPr id="56" name="椭圆 55"/>
          <p:cNvSpPr/>
          <p:nvPr/>
        </p:nvSpPr>
        <p:spPr>
          <a:xfrm>
            <a:off x="-3810" y="5307330"/>
            <a:ext cx="1034415" cy="7454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现场咨询</a:t>
            </a:r>
            <a:endParaRPr lang="en-US" altLang="zh-CN">
              <a:sym typeface="+mn-ea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1030605" y="5646420"/>
            <a:ext cx="25146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560955" y="5247005"/>
            <a:ext cx="1417320" cy="808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疾病现状等级评估</a:t>
            </a:r>
            <a:endParaRPr lang="en-US" altLang="zh-CN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9448800" y="5716270"/>
            <a:ext cx="21463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1282065" y="5318760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线上确认</a:t>
            </a:r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2328545" y="5669280"/>
            <a:ext cx="2686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4284980" y="5343525"/>
            <a:ext cx="1101090" cy="6756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/>
              <a:t>协作服务</a:t>
            </a:r>
            <a:endParaRPr lang="zh-CN" altLang="zh-CN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5422265" y="5706745"/>
            <a:ext cx="3067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6959600" y="5198110"/>
            <a:ext cx="1113155" cy="875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运动疗法</a:t>
            </a:r>
            <a:endParaRPr lang="en-US" altLang="zh-CN"/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6763385" y="5685790"/>
            <a:ext cx="21844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206105" y="5305425"/>
            <a:ext cx="1242695" cy="766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基础专项护理</a:t>
            </a:r>
            <a:endParaRPr lang="en-US" altLang="zh-CN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8072755" y="5695950"/>
            <a:ext cx="133350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3" idx="6"/>
          </p:cNvCxnSpPr>
          <p:nvPr/>
        </p:nvCxnSpPr>
        <p:spPr>
          <a:xfrm>
            <a:off x="10984865" y="5670550"/>
            <a:ext cx="21971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11199495" y="5388610"/>
            <a:ext cx="969010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线上沟通</a:t>
            </a:r>
            <a:endParaRPr lang="zh-CN" altLang="en-US"/>
          </a:p>
        </p:txBody>
      </p:sp>
      <p:cxnSp>
        <p:nvCxnSpPr>
          <p:cNvPr id="73" name="直接箭头连接符 72"/>
          <p:cNvCxnSpPr>
            <a:stCxn id="10" idx="0"/>
            <a:endCxn id="74" idx="2"/>
          </p:cNvCxnSpPr>
          <p:nvPr/>
        </p:nvCxnSpPr>
        <p:spPr>
          <a:xfrm flipV="1">
            <a:off x="6246495" y="4352290"/>
            <a:ext cx="681990" cy="996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928485" y="3901440"/>
            <a:ext cx="1264285" cy="901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基本生理指标监控</a:t>
            </a:r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192770" y="4382770"/>
            <a:ext cx="3356610" cy="1000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0" idx="4"/>
            <a:endCxn id="77" idx="2"/>
          </p:cNvCxnSpPr>
          <p:nvPr/>
        </p:nvCxnSpPr>
        <p:spPr>
          <a:xfrm>
            <a:off x="6246495" y="6013450"/>
            <a:ext cx="1214755" cy="581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椭圆 76"/>
          <p:cNvSpPr/>
          <p:nvPr/>
        </p:nvSpPr>
        <p:spPr>
          <a:xfrm>
            <a:off x="7461250" y="6262370"/>
            <a:ext cx="1034415" cy="6648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通用版</a:t>
            </a:r>
            <a:endParaRPr lang="zh-CN" altLang="en-US"/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8495665" y="6073775"/>
            <a:ext cx="3138805" cy="53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345565" y="1685290"/>
            <a:ext cx="1118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订单确认模块</a:t>
            </a:r>
            <a:r>
              <a:rPr lang="en-US" altLang="zh-CN"/>
              <a:t>W2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5607050" y="1600200"/>
            <a:ext cx="1034415" cy="704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318635" y="1659255"/>
            <a:ext cx="116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服务计划模块</a:t>
            </a:r>
            <a:r>
              <a:rPr lang="en-US" altLang="zh-CN"/>
              <a:t>W4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607050" y="1616075"/>
            <a:ext cx="1168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人员调度模块</a:t>
            </a:r>
            <a:r>
              <a:rPr lang="en-US" altLang="zh-CN"/>
              <a:t>W5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346065" y="1978025"/>
            <a:ext cx="260985" cy="8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5728970" y="5348605"/>
            <a:ext cx="1034415" cy="664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普通人员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978275" y="5663565"/>
            <a:ext cx="30670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9503410" y="1591310"/>
            <a:ext cx="1177290" cy="7302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56750" y="1633855"/>
            <a:ext cx="112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心理慰藉服务</a:t>
            </a:r>
            <a:r>
              <a:rPr lang="en-US" altLang="zh-CN">
                <a:solidFill>
                  <a:schemeClr val="tx1"/>
                </a:solidFill>
              </a:rPr>
              <a:t>W10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646920" y="5287010"/>
            <a:ext cx="1337945" cy="76644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face-to-face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1130" y="2952750"/>
            <a:ext cx="11582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居家服务模块</a:t>
            </a:r>
            <a:r>
              <a:rPr lang="en-US" altLang="zh-CN"/>
              <a:t>W8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004945" y="2005965"/>
            <a:ext cx="313690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735" y="13335"/>
            <a:ext cx="44684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决策变量：    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4155" y="608965"/>
          <a:ext cx="7889875" cy="104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657600" imgH="482600" progId="Equation.KSEE3">
                  <p:embed/>
                </p:oleObj>
              </mc:Choice>
              <mc:Fallback>
                <p:oleObj name="" r:id="rId1" imgW="3657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4155" y="608965"/>
                        <a:ext cx="7889875" cy="1040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" y="3206115"/>
          <a:ext cx="713867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860800" imgH="241300" progId="Equation.KSEE3">
                  <p:embed/>
                </p:oleObj>
              </mc:Choice>
              <mc:Fallback>
                <p:oleObj name="" r:id="rId3" imgW="38608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" y="3206115"/>
                        <a:ext cx="713867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0" y="3779520"/>
          <a:ext cx="7597140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949700" imgH="241300" progId="Equation.KSEE3">
                  <p:embed/>
                </p:oleObj>
              </mc:Choice>
              <mc:Fallback>
                <p:oleObj name="" r:id="rId5" imgW="39497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" y="3779520"/>
                        <a:ext cx="7597140" cy="46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" y="4347845"/>
          <a:ext cx="464121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2616200" imgH="228600" progId="Equation.KSEE3">
                  <p:embed/>
                </p:oleObj>
              </mc:Choice>
              <mc:Fallback>
                <p:oleObj name="" r:id="rId7" imgW="26162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" y="4347845"/>
                        <a:ext cx="464121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90" y="4832985"/>
          <a:ext cx="462026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2590800" imgH="228600" progId="Equation.KSEE3">
                  <p:embed/>
                </p:oleObj>
              </mc:Choice>
              <mc:Fallback>
                <p:oleObj name="" r:id="rId9" imgW="25908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590" y="4832985"/>
                        <a:ext cx="4620260" cy="40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973" y="5346700"/>
          <a:ext cx="692848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3797300" imgH="228600" progId="Equation.KSEE3">
                  <p:embed/>
                </p:oleObj>
              </mc:Choice>
              <mc:Fallback>
                <p:oleObj name="" r:id="rId11" imgW="37973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73" y="5346700"/>
                        <a:ext cx="6928485" cy="41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93" y="5882005"/>
          <a:ext cx="3844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3" imgW="2120900" imgH="203200" progId="Equation.KSEE3">
                  <p:embed/>
                </p:oleObj>
              </mc:Choice>
              <mc:Fallback>
                <p:oleObj name="" r:id="rId13" imgW="21209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593" y="5882005"/>
                        <a:ext cx="384492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5" imgW="914400" imgH="215900" progId="Equation.KSEE3">
                  <p:embed/>
                </p:oleObj>
              </mc:Choice>
              <mc:Fallback>
                <p:oleObj name="" r:id="rId15" imgW="9144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593" y="2706370"/>
          <a:ext cx="6717665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17" imgW="3606165" imgH="215900" progId="Equation.KSEE3">
                  <p:embed/>
                </p:oleObj>
              </mc:Choice>
              <mc:Fallback>
                <p:oleObj name="" r:id="rId17" imgW="3606165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593" y="2706370"/>
                        <a:ext cx="6717665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73" y="1873885"/>
          <a:ext cx="51111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19" imgW="2628900" imgH="215900" progId="Equation.KSEE3">
                  <p:embed/>
                </p:oleObj>
              </mc:Choice>
              <mc:Fallback>
                <p:oleObj name="" r:id="rId19" imgW="2628900" imgH="2159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273" y="1873885"/>
                        <a:ext cx="51111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590" y="2293620"/>
          <a:ext cx="505015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21" imgW="2641600" imgH="215900" progId="Equation.KSEE3">
                  <p:embed/>
                </p:oleObj>
              </mc:Choice>
              <mc:Fallback>
                <p:oleObj name="" r:id="rId21" imgW="2641600" imgH="2159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590" y="2293620"/>
                        <a:ext cx="505015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15" y="1867853"/>
          <a:ext cx="7049135" cy="35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4267200" imgH="215900" progId="Equation.KSEE3">
                  <p:embed/>
                </p:oleObj>
              </mc:Choice>
              <mc:Fallback>
                <p:oleObj name="" r:id="rId1" imgW="4267200" imgH="215900" progId="Equation.KSEE3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15" y="1867853"/>
                        <a:ext cx="7049135" cy="35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1395730"/>
          <a:ext cx="482917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3" imgW="2705100" imgH="215900" progId="Equation.KSEE3">
                  <p:embed/>
                </p:oleObj>
              </mc:Choice>
              <mc:Fallback>
                <p:oleObj name="" r:id="rId3" imgW="2705100" imgH="215900" progId="Equation.KSEE3">
                  <p:embed/>
                  <p:pic>
                    <p:nvPicPr>
                      <p:cNvPr id="0" name="图片 10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98" y="1395730"/>
                        <a:ext cx="482917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15" y="2838450"/>
          <a:ext cx="7198995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" r:id="rId5" imgW="3987800" imgH="241300" progId="Equation.KSEE3">
                  <p:embed/>
                </p:oleObj>
              </mc:Choice>
              <mc:Fallback>
                <p:oleObj name="" r:id="rId5" imgW="3987800" imgH="241300" progId="Equation.KSEE3">
                  <p:embed/>
                  <p:pic>
                    <p:nvPicPr>
                      <p:cNvPr id="0" name="图片 10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" y="2838450"/>
                        <a:ext cx="7198995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3389948"/>
          <a:ext cx="63233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7" imgW="3543300" imgH="228600" progId="Equation.KSEE3">
                  <p:embed/>
                </p:oleObj>
              </mc:Choice>
              <mc:Fallback>
                <p:oleObj name="" r:id="rId7" imgW="3543300" imgH="2286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98" y="3389948"/>
                        <a:ext cx="63233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3915410"/>
          <a:ext cx="576199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9" imgW="3276600" imgH="228600" progId="Equation.KSEE3">
                  <p:embed/>
                </p:oleObj>
              </mc:Choice>
              <mc:Fallback>
                <p:oleObj name="" r:id="rId9" imgW="3276600" imgH="2286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098" y="3915410"/>
                        <a:ext cx="576199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2368550"/>
          <a:ext cx="4768850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1" imgW="2768600" imgH="203200" progId="Equation.KSEE3">
                  <p:embed/>
                </p:oleObj>
              </mc:Choice>
              <mc:Fallback>
                <p:oleObj name="" r:id="rId11" imgW="27686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098" y="2368550"/>
                        <a:ext cx="4768850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4921885"/>
          <a:ext cx="547814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3" imgW="3162300" imgH="215900" progId="Equation.KSEE3">
                  <p:embed/>
                </p:oleObj>
              </mc:Choice>
              <mc:Fallback>
                <p:oleObj name="" r:id="rId13" imgW="316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098" y="4921885"/>
                        <a:ext cx="547814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15" y="5386070"/>
          <a:ext cx="544449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5" imgW="3073400" imgH="215900" progId="Equation.KSEE3">
                  <p:embed/>
                </p:oleObj>
              </mc:Choice>
              <mc:Fallback>
                <p:oleObj name="" r:id="rId15" imgW="3073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415" y="5386070"/>
                        <a:ext cx="5444490" cy="38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98" y="5875020"/>
          <a:ext cx="6491605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7" imgW="3886200" imgH="215900" progId="Equation.KSEE3">
                  <p:embed/>
                </p:oleObj>
              </mc:Choice>
              <mc:Fallback>
                <p:oleObj name="" r:id="rId17" imgW="38862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098" y="5875020"/>
                        <a:ext cx="6491605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2540" y="6388100"/>
          <a:ext cx="651256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9" imgW="3898900" imgH="215900" progId="Equation.KSEE3">
                  <p:embed/>
                </p:oleObj>
              </mc:Choice>
              <mc:Fallback>
                <p:oleObj name="" r:id="rId19" imgW="3898900" imgH="2159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-2540" y="6388100"/>
                        <a:ext cx="6512560" cy="360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640" y="647383"/>
          <a:ext cx="90646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876800" imgH="2438400" progId="Equation.KSEE3">
                  <p:embed/>
                </p:oleObj>
              </mc:Choice>
              <mc:Fallback>
                <p:oleObj name="" r:id="rId1" imgW="4876800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" y="647383"/>
                        <a:ext cx="9064625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400" y="187960"/>
            <a:ext cx="3290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数学模型：  </a:t>
            </a:r>
            <a:endParaRPr lang="zh-CN" altLang="en-US" sz="2400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7625" y="5480050"/>
          <a:ext cx="737235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3" imgW="3695700" imgH="660400" progId="Equation.KSEE3">
                  <p:embed/>
                </p:oleObj>
              </mc:Choice>
              <mc:Fallback>
                <p:oleObj name="" r:id="rId3" imgW="3695700" imgH="6604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625" y="5480050"/>
                        <a:ext cx="7372350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4115" y="2891790"/>
          <a:ext cx="3963670" cy="272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1" imgW="971550" imgH="666750" progId="Excel.Sheet.12">
                  <p:embed/>
                </p:oleObj>
              </mc:Choice>
              <mc:Fallback>
                <p:oleObj name="" showAsIcon="1" r:id="rId1" imgW="971550" imgH="666750" progId="Excel.Sheet.12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14115" y="2891790"/>
                        <a:ext cx="3963670" cy="2721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01825" y="1069975"/>
            <a:ext cx="78320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案例二的实例展示表</a:t>
            </a:r>
            <a:endParaRPr lang="en-US" altLang="zh-CN" sz="320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191770"/>
            <a:ext cx="4107180" cy="3670935"/>
          </a:xfrm>
          <a:prstGeom prst="rect">
            <a:avLst/>
          </a:prstGeom>
        </p:spPr>
      </p:pic>
      <p:pic>
        <p:nvPicPr>
          <p:cNvPr id="4" name="图片 3" descr="bigeg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465" y="191770"/>
            <a:ext cx="7560945" cy="5671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0040" y="6256020"/>
            <a:ext cx="182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17280</a:t>
            </a:r>
            <a:endParaRPr lang="en-US" altLang="zh-CN" b="1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bigeg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256540"/>
            <a:ext cx="7613015" cy="570992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90610" y="4490085"/>
          <a:ext cx="3119755" cy="21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Excel.Sheet.12">
                  <p:embed/>
                </p:oleObj>
              </mc:Choice>
              <mc:Fallback>
                <p:oleObj name="" showAsIcon="1" r:id="rId2" imgW="971550" imgH="666750" progId="Excel.Shee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90610" y="4490085"/>
                        <a:ext cx="3119755" cy="214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5090" y="121285"/>
            <a:ext cx="3620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附录：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98425" y="621030"/>
            <a:ext cx="120707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老人需求大致分为三类：一是生理需求（护理与助餐）、心理（老年人社交服务，如老年大学）、上门辅助服务（家政等）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单圆角矩形 2"/>
          <p:cNvSpPr/>
          <p:nvPr/>
        </p:nvSpPr>
        <p:spPr>
          <a:xfrm>
            <a:off x="137795" y="288290"/>
            <a:ext cx="1369695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25" y="28829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健康咨询模块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72390" y="98615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" y="1009015"/>
            <a:ext cx="183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订单确认模块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111125" y="167513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390" y="1757680"/>
            <a:ext cx="157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大众医护模块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72390" y="3680460"/>
            <a:ext cx="1896110" cy="60833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385" y="3662045"/>
            <a:ext cx="194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健康状况及需求</a:t>
            </a:r>
            <a:endParaRPr lang="zh-CN" altLang="en-US" b="1">
              <a:solidFill>
                <a:srgbClr val="CC0000"/>
              </a:solidFill>
            </a:endParaRPr>
          </a:p>
          <a:p>
            <a:r>
              <a:rPr lang="zh-CN" altLang="en-US" b="1">
                <a:solidFill>
                  <a:srgbClr val="CC0000"/>
                </a:solidFill>
              </a:rPr>
              <a:t>评估模块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3042920" y="330200"/>
            <a:ext cx="1257300" cy="4089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099435" y="329565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护理模块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979420" y="968375"/>
            <a:ext cx="1257300" cy="4089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42920" y="102743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康复模块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6" name="单圆角矩形 25"/>
          <p:cNvSpPr/>
          <p:nvPr/>
        </p:nvSpPr>
        <p:spPr>
          <a:xfrm>
            <a:off x="45720" y="236156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2385" y="2402840"/>
            <a:ext cx="157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家庭医护模块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9" name="单圆角矩形 28"/>
          <p:cNvSpPr/>
          <p:nvPr/>
        </p:nvSpPr>
        <p:spPr>
          <a:xfrm>
            <a:off x="111125" y="4448175"/>
            <a:ext cx="1764665" cy="60833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5720" y="4429760"/>
            <a:ext cx="193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家庭一站式服务</a:t>
            </a:r>
            <a:endParaRPr lang="zh-CN" altLang="en-US" b="1">
              <a:solidFill>
                <a:srgbClr val="CC0000"/>
              </a:solidFill>
            </a:endParaRPr>
          </a:p>
          <a:p>
            <a:r>
              <a:rPr lang="zh-CN" altLang="en-US" b="1">
                <a:solidFill>
                  <a:srgbClr val="CC0000"/>
                </a:solidFill>
              </a:rPr>
              <a:t>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3042920" y="1710055"/>
            <a:ext cx="1223645" cy="3810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79420" y="171640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优惠模块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36" name="单圆角矩形 35"/>
          <p:cNvSpPr/>
          <p:nvPr/>
        </p:nvSpPr>
        <p:spPr>
          <a:xfrm>
            <a:off x="45720" y="292608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525" y="2967355"/>
            <a:ext cx="1816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临终关怀模块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39" name="单圆角矩形 38"/>
          <p:cNvSpPr/>
          <p:nvPr/>
        </p:nvSpPr>
        <p:spPr>
          <a:xfrm>
            <a:off x="111760" y="533844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11125" y="5379720"/>
            <a:ext cx="1684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临终护理模块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47" name="单圆角矩形 46"/>
          <p:cNvSpPr/>
          <p:nvPr/>
        </p:nvSpPr>
        <p:spPr>
          <a:xfrm>
            <a:off x="3099435" y="3270250"/>
            <a:ext cx="1210945" cy="39179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119120" y="3270250"/>
            <a:ext cx="117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复诊模块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51" name="单圆角矩形 50"/>
          <p:cNvSpPr/>
          <p:nvPr/>
        </p:nvSpPr>
        <p:spPr>
          <a:xfrm>
            <a:off x="3042920" y="251650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979420" y="2557780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关怀反馈模块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8" name="单圆角矩形 7"/>
          <p:cNvSpPr/>
          <p:nvPr/>
        </p:nvSpPr>
        <p:spPr>
          <a:xfrm>
            <a:off x="2921000" y="3856355"/>
            <a:ext cx="1623695" cy="5727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990215" y="3820160"/>
            <a:ext cx="1554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中医特色疗法模块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2954020" y="462407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58465" y="466534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紧急救助模块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4" name="单圆角矩形 33"/>
          <p:cNvSpPr/>
          <p:nvPr/>
        </p:nvSpPr>
        <p:spPr>
          <a:xfrm>
            <a:off x="3042920" y="537972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42920" y="5420995"/>
            <a:ext cx="162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社区服务模块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1" name="单圆角矩形 40"/>
          <p:cNvSpPr/>
          <p:nvPr/>
        </p:nvSpPr>
        <p:spPr>
          <a:xfrm>
            <a:off x="5130800" y="28829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5130800" y="329565"/>
            <a:ext cx="163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居家健康模块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3" name="单圆角矩形 52"/>
          <p:cNvSpPr/>
          <p:nvPr/>
        </p:nvSpPr>
        <p:spPr>
          <a:xfrm>
            <a:off x="5130800" y="94488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5130800" y="986155"/>
            <a:ext cx="163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专家会诊模块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5" name="单圆角矩形 54"/>
          <p:cNvSpPr/>
          <p:nvPr/>
        </p:nvSpPr>
        <p:spPr>
          <a:xfrm>
            <a:off x="5196205" y="163385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196840" y="1675130"/>
            <a:ext cx="156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法律援助模块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7" name="单圆角矩形 56"/>
          <p:cNvSpPr/>
          <p:nvPr/>
        </p:nvSpPr>
        <p:spPr>
          <a:xfrm>
            <a:off x="5168265" y="2300605"/>
            <a:ext cx="1623695" cy="5727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196205" y="2300605"/>
            <a:ext cx="171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智慧健康产品模块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0" name="单圆角矩形 59"/>
          <p:cNvSpPr/>
          <p:nvPr/>
        </p:nvSpPr>
        <p:spPr>
          <a:xfrm>
            <a:off x="5224780" y="3082925"/>
            <a:ext cx="1510665" cy="55499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5224145" y="3037840"/>
            <a:ext cx="1511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维修服务模块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单圆角矩形 2"/>
          <p:cNvSpPr/>
          <p:nvPr/>
        </p:nvSpPr>
        <p:spPr>
          <a:xfrm>
            <a:off x="137795" y="288290"/>
            <a:ext cx="1369695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25" y="28829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健康咨询模块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7" name="单圆角矩形 6"/>
          <p:cNvSpPr/>
          <p:nvPr/>
        </p:nvSpPr>
        <p:spPr>
          <a:xfrm>
            <a:off x="72390" y="98615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720" y="1009015"/>
            <a:ext cx="183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订单确认模块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4" name="单圆角矩形 13"/>
          <p:cNvSpPr/>
          <p:nvPr/>
        </p:nvSpPr>
        <p:spPr>
          <a:xfrm>
            <a:off x="111125" y="167513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390" y="1757680"/>
            <a:ext cx="157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外派人员模块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7" name="单圆角矩形 16"/>
          <p:cNvSpPr/>
          <p:nvPr/>
        </p:nvSpPr>
        <p:spPr>
          <a:xfrm>
            <a:off x="83820" y="2553335"/>
            <a:ext cx="1896110" cy="60833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13335" y="2516505"/>
            <a:ext cx="1948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健康状况及需求</a:t>
            </a:r>
            <a:endParaRPr lang="zh-CN" altLang="en-US" b="1">
              <a:solidFill>
                <a:srgbClr val="CC0000"/>
              </a:solidFill>
            </a:endParaRPr>
          </a:p>
          <a:p>
            <a:r>
              <a:rPr lang="zh-CN" altLang="en-US" b="1">
                <a:solidFill>
                  <a:srgbClr val="CC0000"/>
                </a:solidFill>
              </a:rPr>
              <a:t>评估模块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0" name="单圆角矩形 19"/>
          <p:cNvSpPr/>
          <p:nvPr/>
        </p:nvSpPr>
        <p:spPr>
          <a:xfrm>
            <a:off x="284480" y="4235450"/>
            <a:ext cx="1257300" cy="4089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6540" y="425577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护理模块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23" name="单圆角矩形 22"/>
          <p:cNvSpPr/>
          <p:nvPr/>
        </p:nvSpPr>
        <p:spPr>
          <a:xfrm>
            <a:off x="256540" y="5054600"/>
            <a:ext cx="1257300" cy="40894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5910" y="5074920"/>
            <a:ext cx="1130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康复模块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32" name="单圆角矩形 31"/>
          <p:cNvSpPr/>
          <p:nvPr/>
        </p:nvSpPr>
        <p:spPr>
          <a:xfrm>
            <a:off x="284480" y="3475355"/>
            <a:ext cx="1223645" cy="3810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4480" y="3488055"/>
            <a:ext cx="1223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</a:rPr>
              <a:t>医护模块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8" name="单圆角矩形 7"/>
          <p:cNvSpPr/>
          <p:nvPr/>
        </p:nvSpPr>
        <p:spPr>
          <a:xfrm>
            <a:off x="2381250" y="436245"/>
            <a:ext cx="1623695" cy="57277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服务监督及评价模块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单圆角矩形 10"/>
          <p:cNvSpPr/>
          <p:nvPr/>
        </p:nvSpPr>
        <p:spPr>
          <a:xfrm>
            <a:off x="210185" y="5875020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1765" y="5916295"/>
            <a:ext cx="1618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紧急救助模块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1" name="单圆角矩形 40"/>
          <p:cNvSpPr/>
          <p:nvPr/>
        </p:nvSpPr>
        <p:spPr>
          <a:xfrm>
            <a:off x="2381250" y="1512570"/>
            <a:ext cx="129159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381250" y="1553845"/>
            <a:ext cx="129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反馈模块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1" name="单圆角矩形 50"/>
          <p:cNvSpPr/>
          <p:nvPr/>
        </p:nvSpPr>
        <p:spPr>
          <a:xfrm>
            <a:off x="2276475" y="2333625"/>
            <a:ext cx="1501140" cy="45085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210435" y="2333625"/>
            <a:ext cx="163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C0000"/>
                </a:solidFill>
                <a:sym typeface="+mn-ea"/>
              </a:rPr>
              <a:t>定位服务模块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893820" y="2632710"/>
            <a:ext cx="477393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zh-CN" altLang="en-US" sz="3600" b="1">
                <a:solidFill>
                  <a:schemeClr val="accent4"/>
                </a:solidFill>
                <a:effectLst/>
              </a:rPr>
              <a:t>案例的初步设想（一）</a:t>
            </a:r>
            <a:endParaRPr lang="zh-CN" altLang="en-US" sz="3600" b="1">
              <a:solidFill>
                <a:schemeClr val="accent4"/>
              </a:solidFill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2405" y="525145"/>
            <a:ext cx="11807190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/>
            <a:r>
              <a:rPr lang="zh-CN" altLang="en-US" sz="2400">
                <a:sym typeface="+mn-ea"/>
              </a:rPr>
              <a:t>我们选择了一家名为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的居家养老服务企业作为研究对象。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之前为一家老牌的社区养老院，为该社区附近的老人提供养老服务。近年来，随着人口老龄化社会的到来，居家养老服务的需求与日俱增，同时随着互联网在全球的迅猛发展，随之而来的互联网经济带来了全新的商业模式。互联网经济具有的高效率和打破地理桎梏的特点给了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公司启发。为了提高服务效率和服务范围，</a:t>
            </a:r>
            <a:r>
              <a:rPr lang="en-US" altLang="zh-CN" sz="2400">
                <a:sym typeface="+mn-ea"/>
              </a:rPr>
              <a:t>HCS</a:t>
            </a:r>
            <a:r>
              <a:rPr lang="zh-CN" altLang="en-US" sz="2400">
                <a:sym typeface="+mn-ea"/>
              </a:rPr>
              <a:t>公司从线下发展到线上，线上线下相结合。公司开发了居家养老服务平台，将服务的业务模块化，具体的服务模块名称、模块实例名称、模块实例的时间和费用见</a:t>
            </a:r>
            <a:r>
              <a:rPr lang="zh-CN" altLang="en-US" sz="2400" b="1">
                <a:sym typeface="+mn-ea"/>
              </a:rPr>
              <a:t>表一。</a:t>
            </a:r>
            <a:endParaRPr lang="zh-CN" altLang="en-US" sz="2400" b="1">
              <a:sym typeface="+mn-ea"/>
            </a:endParaRPr>
          </a:p>
          <a:p>
            <a:pPr indent="457200" fontAlgn="auto"/>
            <a:r>
              <a:rPr lang="zh-CN" altLang="en-US" sz="2400">
                <a:sym typeface="+mn-ea"/>
              </a:rPr>
              <a:t>居家养老服务组合优化的目标是寻找合适的模块实例的组合，以达到服务费用、服务时间的整体最优。考虑到一些实际情况，这个组合优化问题需要满足一些约束条件：</a:t>
            </a:r>
            <a:endParaRPr lang="zh-CN" altLang="en-US" sz="2400">
              <a:sym typeface="+mn-ea"/>
            </a:endParaRPr>
          </a:p>
          <a:p>
            <a:pPr indent="457200" fontAlgn="auto"/>
            <a:endParaRPr lang="zh-CN" altLang="en-US" sz="2400">
              <a:sym typeface="+mn-ea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公司的预期利润率为    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en-US" altLang="zh-CN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根据经验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,</a:t>
            </a: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顾客所能承担的最高价格为</a:t>
            </a:r>
            <a:r>
              <a:rPr lang="zh-CN" altLang="en-US" sz="2400">
                <a:latin typeface="Arial" panose="020B0604020202020204" pitchFamily="34" charset="0"/>
                <a:ea typeface="MS Gothic" panose="020B0609070205080204" charset="-128"/>
                <a:cs typeface="Arial" panose="020B0604020202020204" pitchFamily="34" charset="0"/>
              </a:rPr>
              <a:t>¥</a:t>
            </a:r>
            <a:r>
              <a:rPr lang="en-US" altLang="zh-CN" sz="2400">
                <a:latin typeface="Arial" panose="020B0604020202020204" pitchFamily="34" charset="0"/>
                <a:ea typeface="MS Gothic" panose="020B0609070205080204" charset="-128"/>
                <a:cs typeface="Arial" panose="020B0604020202020204" pitchFamily="34" charset="0"/>
              </a:rPr>
              <a:t>1500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zh-CN" altLang="en-US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根据经验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,</a:t>
            </a: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顾客所能忍受的最长服务时间为  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  </a:t>
            </a:r>
            <a:endParaRPr lang="zh-CN" altLang="en-US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服务模块之间有先后顺序，顺序关系见图一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en-US" altLang="zh-CN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r>
              <a:rPr lang="zh-CN" altLang="en-US" sz="2400">
                <a:latin typeface="MS Gothic" panose="020B0609070205080204" charset="-128"/>
                <a:ea typeface="MS Gothic" panose="020B0609070205080204" charset="-128"/>
              </a:rPr>
              <a:t>模块实例之间的包含或排斥关系：家庭医疗队     和家庭一站式护理     </a:t>
            </a:r>
            <a:r>
              <a:rPr lang="en-US" altLang="zh-CN" sz="2400">
                <a:latin typeface="MS Gothic" panose="020B0609070205080204" charset="-128"/>
                <a:ea typeface="MS Gothic" panose="020B0609070205080204" charset="-128"/>
              </a:rPr>
              <a:t>;</a:t>
            </a:r>
            <a:endParaRPr lang="zh-CN" altLang="en-US" sz="2400">
              <a:latin typeface="MS Gothic" panose="020B0609070205080204" charset="-128"/>
              <a:ea typeface="MS Gothic" panose="020B0609070205080204" charset="-128"/>
            </a:endParaRPr>
          </a:p>
          <a:p>
            <a:pPr indent="0" fontAlgn="auto">
              <a:buFont typeface="Wingdings" panose="05000000000000000000" charset="0"/>
              <a:buChar char="l"/>
            </a:pPr>
            <a:endParaRPr lang="zh-CN" altLang="en-US" sz="2400" b="1"/>
          </a:p>
          <a:p>
            <a:endParaRPr lang="zh-CN" altLang="en-US" sz="24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0085" y="4221480"/>
          <a:ext cx="64389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330200" imgH="177165" progId="Equation.KSEE3">
                  <p:embed/>
                </p:oleObj>
              </mc:Choice>
              <mc:Fallback>
                <p:oleObj name="" r:id="rId1" imgW="3302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0085" y="4221480"/>
                        <a:ext cx="64389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1713" y="4963160"/>
          <a:ext cx="53530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66700" imgH="177165" progId="Equation.KSEE3">
                  <p:embed/>
                </p:oleObj>
              </mc:Choice>
              <mc:Fallback>
                <p:oleObj name="" r:id="rId3" imgW="2667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1713" y="4963160"/>
                        <a:ext cx="535305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3200" y="5715635"/>
          <a:ext cx="788035" cy="31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355600" imgH="165100" progId="Equation.KSEE3">
                  <p:embed/>
                </p:oleObj>
              </mc:Choice>
              <mc:Fallback>
                <p:oleObj name="" r:id="rId7" imgW="355600" imgH="1651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5715635"/>
                        <a:ext cx="788035" cy="31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8840" y="5699760"/>
          <a:ext cx="808355" cy="34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419100" imgH="177165" progId="Equation.KSEE3">
                  <p:embed/>
                </p:oleObj>
              </mc:Choice>
              <mc:Fallback>
                <p:oleObj name="" r:id="rId9" imgW="4191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68840" y="5699760"/>
                        <a:ext cx="808355" cy="342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表格 2"/>
          <p:cNvGraphicFramePr/>
          <p:nvPr/>
        </p:nvGraphicFramePr>
        <p:xfrm>
          <a:off x="3175" y="24765"/>
          <a:ext cx="12132945" cy="727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/>
                <a:gridCol w="3217545"/>
                <a:gridCol w="3215640"/>
                <a:gridCol w="3216910"/>
              </a:tblGrid>
              <a:tr h="5295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模块实例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服务时间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ym typeface="+mn-ea"/>
                        </a:rPr>
                        <a:t>服务费用</a:t>
                      </a:r>
                      <a:endParaRPr lang="zh-CN" altLang="en-US" sz="2400">
                        <a:sym typeface="+mn-ea"/>
                      </a:endParaRPr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健康咨询模块</a:t>
                      </a:r>
                      <a:endParaRPr lang="zh-CN" altLang="en-US" sz="20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现场咨询</a:t>
                      </a:r>
                      <a:r>
                        <a:rPr lang="en-US" altLang="zh-CN" sz="1800">
                          <a:sym typeface="+mn-ea"/>
                        </a:rPr>
                        <a:t>M111 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线上咨询</a:t>
                      </a:r>
                      <a:r>
                        <a:rPr lang="en-US" altLang="zh-CN" sz="1800">
                          <a:sym typeface="+mn-ea"/>
                        </a:rPr>
                        <a:t>M112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/>
                    </a:p>
                  </a:txBody>
                  <a:tcPr/>
                </a:tc>
              </a:tr>
              <a:tr h="582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订单确认模块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zh-CN" sz="1800"/>
                        <a:t>一键寻呼</a:t>
                      </a:r>
                      <a:r>
                        <a:rPr lang="en-US" altLang="zh-CN" sz="1800"/>
                        <a:t>M11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其他线上形式</a:t>
                      </a:r>
                      <a:r>
                        <a:rPr lang="en-US" altLang="zh-CN" sz="1800"/>
                        <a:t>M12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584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/>
                        <a:t>人员派遣模块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/>
                        <a:t>大众医疗队</a:t>
                      </a:r>
                      <a:r>
                        <a:rPr lang="en-US" altLang="zh-CN" sz="1800"/>
                        <a:t>M21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 sz="1800"/>
                        <a:t>家庭医疗队</a:t>
                      </a:r>
                      <a:r>
                        <a:rPr lang="en-US" altLang="zh-CN" sz="1800"/>
                        <a:t>M22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0.13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远程监测模快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      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基本生理指标监控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M31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             视频监控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M32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5.2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4.04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0.9</a:t>
                      </a:r>
                      <a:endParaRPr lang="en-US" altLang="zh-CN" sz="1800" b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899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康复模块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脑血 管病康复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运动损伤康复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M42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骨科康复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M43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3.43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2.70</a:t>
                      </a:r>
                      <a:endParaRPr lang="en-US" altLang="zh-CN" sz="1800" b="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2.33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sym typeface="+mn-ea"/>
                        </a:rPr>
                        <a:t>1.12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3.70</a:t>
                      </a:r>
                      <a:endParaRPr lang="en-US" altLang="zh-CN" sz="1800" b="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</a:tr>
              <a:tr h="10585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护理模块</a:t>
                      </a:r>
                      <a:endParaRPr lang="zh-CN" altLang="en-US" sz="20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基础专项护理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家庭一站式护理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M52</a:t>
                      </a:r>
                      <a:endParaRPr lang="en-US" altLang="zh-CN" sz="1800" b="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1.45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1.76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3.59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4.17</a:t>
                      </a:r>
                      <a:endParaRPr lang="en-US" altLang="zh-CN" sz="1800"/>
                    </a:p>
                  </a:txBody>
                  <a:tcPr/>
                </a:tc>
              </a:tr>
              <a:tr h="5067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反馈模块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专人实地沟通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M61</a:t>
                      </a:r>
                      <a:endParaRPr lang="zh-CN" altLang="en-US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线上沟通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M62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1.47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0.56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0.7</a:t>
                      </a:r>
                      <a:endParaRPr lang="en-US" altLang="zh-CN" sz="1800" b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0.2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椭圆 16"/>
          <p:cNvSpPr/>
          <p:nvPr/>
        </p:nvSpPr>
        <p:spPr>
          <a:xfrm>
            <a:off x="3039745" y="1757045"/>
            <a:ext cx="1563370" cy="715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订单确认模块</a:t>
            </a:r>
            <a:r>
              <a:rPr lang="en-US" altLang="zh-CN">
                <a:solidFill>
                  <a:schemeClr val="bg1"/>
                </a:solidFill>
              </a:rPr>
              <a:t>W2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4603115" y="2060575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4904105" y="1717040"/>
            <a:ext cx="1590675" cy="7277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人员派遣模块</a:t>
            </a:r>
            <a:r>
              <a:rPr lang="en-US" altLang="zh-CN"/>
              <a:t>W3</a:t>
            </a:r>
            <a:endParaRPr lang="en-US" altLang="zh-CN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494780" y="2072640"/>
            <a:ext cx="34671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841490" y="1757680"/>
            <a:ext cx="1368425" cy="715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康复模块</a:t>
            </a:r>
            <a:r>
              <a:rPr lang="en-US" altLang="zh-CN"/>
              <a:t>W5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209915" y="2102485"/>
            <a:ext cx="286385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8496300" y="1734185"/>
            <a:ext cx="1311275" cy="73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护理模块</a:t>
            </a:r>
            <a:r>
              <a:rPr lang="en-US" altLang="zh-CN"/>
              <a:t>W6</a:t>
            </a:r>
            <a:endParaRPr lang="en-US" altLang="zh-CN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9820275" y="2075180"/>
            <a:ext cx="38735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207625" y="1689735"/>
            <a:ext cx="1283970" cy="782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反馈模块</a:t>
            </a:r>
            <a:r>
              <a:rPr lang="en-US" altLang="zh-CN"/>
              <a:t>W7</a:t>
            </a:r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5720715" y="900430"/>
            <a:ext cx="1788795" cy="833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493000" y="462915"/>
            <a:ext cx="1720850" cy="782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远程监控模块</a:t>
            </a:r>
            <a:r>
              <a:rPr lang="en-US" altLang="zh-CN"/>
              <a:t>W4</a:t>
            </a:r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9208770" y="900430"/>
            <a:ext cx="1768475" cy="775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1928495" y="5527675"/>
            <a:ext cx="1457960" cy="5549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一键寻呼</a:t>
            </a:r>
            <a:r>
              <a:rPr lang="en-US" altLang="zh-CN">
                <a:solidFill>
                  <a:srgbClr val="FFFF00"/>
                </a:solidFill>
              </a:rPr>
              <a:t>M21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61" name="直接箭头连接符 60"/>
          <p:cNvCxnSpPr>
            <a:endCxn id="62" idx="2"/>
          </p:cNvCxnSpPr>
          <p:nvPr/>
        </p:nvCxnSpPr>
        <p:spPr>
          <a:xfrm flipV="1">
            <a:off x="3386455" y="5800090"/>
            <a:ext cx="39560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/>
          <p:cNvSpPr/>
          <p:nvPr/>
        </p:nvSpPr>
        <p:spPr>
          <a:xfrm>
            <a:off x="3782060" y="5405120"/>
            <a:ext cx="1626235" cy="78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大众医疗队</a:t>
            </a:r>
            <a:r>
              <a:rPr lang="en-US" altLang="zh-CN">
                <a:solidFill>
                  <a:srgbClr val="FFFF00"/>
                </a:solidFill>
              </a:rPr>
              <a:t>M31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408295" y="5763260"/>
            <a:ext cx="35687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5765165" y="5361940"/>
            <a:ext cx="1805940" cy="9099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运动损伤康复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M52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7935595" y="5361940"/>
            <a:ext cx="1773555" cy="833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基础专项护理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M61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7569200" y="5775960"/>
            <a:ext cx="36639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9709150" y="5735955"/>
            <a:ext cx="25273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9961880" y="5294630"/>
            <a:ext cx="141986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  <a:sym typeface="+mn-ea"/>
              </a:rPr>
              <a:t>线上沟通</a:t>
            </a:r>
            <a:r>
              <a:rPr lang="en-US" altLang="zh-CN" b="1">
                <a:solidFill>
                  <a:srgbClr val="FFFF00"/>
                </a:solidFill>
                <a:sym typeface="+mn-ea"/>
              </a:rPr>
              <a:t>M72</a:t>
            </a:r>
            <a:endParaRPr lang="en-US" altLang="zh-CN" b="1">
              <a:solidFill>
                <a:srgbClr val="FFFF00"/>
              </a:solidFill>
              <a:sym typeface="+mn-ea"/>
            </a:endParaRPr>
          </a:p>
        </p:txBody>
      </p:sp>
      <p:cxnSp>
        <p:nvCxnSpPr>
          <p:cNvPr id="73" name="直接箭头连接符 72"/>
          <p:cNvCxnSpPr>
            <a:endCxn id="74" idx="2"/>
          </p:cNvCxnSpPr>
          <p:nvPr/>
        </p:nvCxnSpPr>
        <p:spPr>
          <a:xfrm flipV="1">
            <a:off x="4576445" y="4550410"/>
            <a:ext cx="1978660" cy="90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/>
          <p:cNvSpPr/>
          <p:nvPr/>
        </p:nvSpPr>
        <p:spPr>
          <a:xfrm>
            <a:off x="6555105" y="4060190"/>
            <a:ext cx="1654810" cy="979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FF00"/>
                </a:solidFill>
              </a:rPr>
              <a:t>基本生理指标监控</a:t>
            </a:r>
            <a:r>
              <a:rPr lang="en-US" altLang="zh-CN" b="1">
                <a:solidFill>
                  <a:srgbClr val="FFFF00"/>
                </a:solidFill>
              </a:rPr>
              <a:t>M41</a:t>
            </a:r>
            <a:endParaRPr lang="en-US" altLang="zh-CN" b="1">
              <a:solidFill>
                <a:srgbClr val="FFFF00"/>
              </a:solidFill>
            </a:endParaRPr>
          </a:p>
        </p:txBody>
      </p:sp>
      <p:cxnSp>
        <p:nvCxnSpPr>
          <p:cNvPr id="75" name="直接箭头连接符 74"/>
          <p:cNvCxnSpPr>
            <a:stCxn id="74" idx="6"/>
            <a:endCxn id="72" idx="0"/>
          </p:cNvCxnSpPr>
          <p:nvPr/>
        </p:nvCxnSpPr>
        <p:spPr>
          <a:xfrm>
            <a:off x="8209915" y="4550410"/>
            <a:ext cx="2461895" cy="744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175385" y="1715770"/>
            <a:ext cx="1563370" cy="715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健康咨询模块</a:t>
            </a:r>
            <a:r>
              <a:rPr lang="en-US" altLang="zh-CN">
                <a:solidFill>
                  <a:schemeClr val="bg1"/>
                </a:solidFill>
              </a:rPr>
              <a:t>W1</a:t>
            </a:r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738755" y="2060575"/>
            <a:ext cx="300990" cy="12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0" y="5374640"/>
            <a:ext cx="1626235" cy="7899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FF00"/>
                </a:solidFill>
              </a:rPr>
              <a:t>现场咨询</a:t>
            </a:r>
            <a:r>
              <a:rPr lang="en-US" altLang="zh-CN">
                <a:solidFill>
                  <a:srgbClr val="FFFF00"/>
                </a:solidFill>
              </a:rPr>
              <a:t>M11</a:t>
            </a:r>
            <a:endParaRPr lang="en-US" altLang="zh-CN">
              <a:solidFill>
                <a:srgbClr val="FFFF00"/>
              </a:solidFill>
            </a:endParaRPr>
          </a:p>
        </p:txBody>
      </p:sp>
      <p:cxnSp>
        <p:nvCxnSpPr>
          <p:cNvPr id="6" name="直接箭头连接符 5"/>
          <p:cNvCxnSpPr>
            <a:endCxn id="60" idx="2"/>
          </p:cNvCxnSpPr>
          <p:nvPr/>
        </p:nvCxnSpPr>
        <p:spPr>
          <a:xfrm flipV="1">
            <a:off x="1626235" y="5805170"/>
            <a:ext cx="302260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1445895" y="24765"/>
          <a:ext cx="122002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175"/>
                <a:gridCol w="880110"/>
                <a:gridCol w="958215"/>
                <a:gridCol w="972820"/>
                <a:gridCol w="932180"/>
                <a:gridCol w="919480"/>
                <a:gridCol w="944245"/>
                <a:gridCol w="974090"/>
                <a:gridCol w="1010285"/>
              </a:tblGrid>
              <a:tr h="95885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zh-CN" altLang="en-US" sz="3200"/>
                        <a:t>序号</a:t>
                      </a:r>
                      <a:endParaRPr lang="zh-CN" altLang="en-US" sz="3200"/>
                    </a:p>
                  </a:txBody>
                  <a:tcPr/>
                </a:tc>
                <a:tc gridSpan="6">
                  <a:txBody>
                    <a:bodyPr/>
                    <a:p>
                      <a:pPr algn="ctr">
                        <a:buNone/>
                      </a:pPr>
                      <a:endParaRPr lang="zh-CN" altLang="en-US" sz="2400"/>
                    </a:p>
                    <a:p>
                      <a:pPr algn="ctr">
                        <a:buNone/>
                      </a:pPr>
                      <a:r>
                        <a:rPr lang="zh-CN" altLang="en-US" sz="3200"/>
                        <a:t>模块</a:t>
                      </a:r>
                      <a:endParaRPr lang="zh-CN" altLang="en-US" sz="32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                    </a:t>
                      </a:r>
                      <a:r>
                        <a:rPr lang="zh-CN" altLang="en-US" sz="3200"/>
                        <a:t>目标函数</a:t>
                      </a:r>
                      <a:endParaRPr lang="zh-CN" altLang="en-US" sz="3200"/>
                    </a:p>
                  </a:txBody>
                  <a:tcPr/>
                </a:tc>
                <a:tc hMerge="1">
                  <a:tcPr/>
                </a:tc>
              </a:tr>
              <a:tr h="54102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w1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w2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w6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Calibri" panose="020F0502020204030204" charset="0"/>
                        </a:rPr>
                        <a:t>cost</a:t>
                      </a:r>
                      <a:endParaRPr lang="en-US" altLang="zh-CN" sz="2400"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time</a:t>
                      </a:r>
                      <a:endParaRPr lang="en-US" altLang="zh-CN" sz="2400">
                        <a:sym typeface="+mn-ea"/>
                      </a:endParaRPr>
                    </a:p>
                  </a:txBody>
                  <a:tcPr/>
                </a:tc>
              </a:tr>
              <a:tr h="342900"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M111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M121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M132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M142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M151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M162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6.14</a:t>
                      </a: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</a:txBody>
                  <a:tcPr/>
                </a:tc>
                <a:tc rowSpan="4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5.43</a:t>
                      </a:r>
                      <a:endParaRPr lang="en-US" altLang="zh-CN" sz="2400"/>
                    </a:p>
                  </a:txBody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0.1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4.04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3.12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1.45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0.56</a:t>
                      </a:r>
                      <a:endParaRPr lang="en-US" altLang="zh-CN" sz="24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685800">
                <a:tc row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3.42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4.87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6858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4.34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3.42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4.87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5.43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457200">
                <a:tc rowSpan="2">
                  <a:txBody>
                    <a:bodyPr/>
                    <a:p>
                      <a:pPr algn="ctr">
                        <a:buNone/>
                      </a:pPr>
                      <a:endParaRPr lang="en-US" altLang="zh-CN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M111</a:t>
                      </a:r>
                      <a:endParaRPr lang="en-US" altLang="zh-CN" sz="24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M121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M131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M142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M151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M162</a:t>
                      </a:r>
                      <a:endParaRPr lang="en-US" altLang="zh-CN" sz="200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  5.54</a:t>
                      </a:r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endParaRPr lang="en-US" altLang="zh-CN" sz="2400"/>
                    </a:p>
                    <a:p>
                      <a:pPr>
                        <a:buNone/>
                      </a:pPr>
                      <a:r>
                        <a:rPr lang="en-US" altLang="zh-CN" sz="2400"/>
                        <a:t> 6.06</a:t>
                      </a:r>
                      <a:endParaRPr lang="zh-CN" altLang="en-US"/>
                    </a:p>
                  </a:txBody>
                  <a:tcPr/>
                </a:tc>
              </a:tr>
              <a:tr h="4572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0.1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0.2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  5.2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3.12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ym typeface="+mn-ea"/>
                        </a:rPr>
                        <a:t>1.45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0.56</a:t>
                      </a:r>
                      <a:endParaRPr lang="en-US" altLang="zh-CN" sz="240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685800">
                <a:tc rowSpan="2"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3.42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5.5</a:t>
                      </a:r>
                      <a:endParaRPr lang="en-US" altLang="zh-CN" sz="240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  <a:tr h="6858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0.1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0.3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5.5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3.42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4.87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6.06</a:t>
                      </a:r>
                      <a:endParaRPr lang="en-US" altLang="zh-CN" sz="24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650365" y="2644775"/>
          <a:ext cx="53340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77165" imgH="241300" progId="Equation.KSEE3">
                  <p:embed/>
                </p:oleObj>
              </mc:Choice>
              <mc:Fallback>
                <p:oleObj name="" r:id="rId1" imgW="177165" imgH="2413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0365" y="2644775"/>
                        <a:ext cx="53340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570990" y="3376295"/>
          <a:ext cx="69215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57225" imgH="540385" progId="Equation.KSEE3">
                  <p:embed/>
                </p:oleObj>
              </mc:Choice>
              <mc:Fallback>
                <p:oleObj name="" r:id="rId3" imgW="657225" imgH="54038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0990" y="3376295"/>
                        <a:ext cx="692150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0365" y="4939030"/>
          <a:ext cx="53340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77165" imgH="241300" progId="Equation.KSEE3">
                  <p:embed/>
                </p:oleObj>
              </mc:Choice>
              <mc:Fallback>
                <p:oleObj name="" r:id="rId5" imgW="177165" imgH="2413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50365" y="4939030"/>
                        <a:ext cx="533400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/>
          <p:nvPr/>
        </p:nvGraphicFramePr>
        <p:xfrm>
          <a:off x="1570990" y="5538470"/>
          <a:ext cx="69215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6" imgW="657225" imgH="540385" progId="Equation.KSEE3">
                  <p:embed/>
                </p:oleObj>
              </mc:Choice>
              <mc:Fallback>
                <p:oleObj name="" r:id="rId6" imgW="657225" imgH="540385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0990" y="5538470"/>
                        <a:ext cx="692150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26540" y="6334125"/>
            <a:ext cx="776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其中，模块实例</a:t>
            </a:r>
            <a:r>
              <a:rPr lang="en-US" altLang="zh-CN" b="1"/>
              <a:t>M122</a:t>
            </a:r>
            <a:r>
              <a:rPr lang="zh-CN" altLang="en-US" b="1"/>
              <a:t>和</a:t>
            </a:r>
            <a:r>
              <a:rPr lang="en-US" altLang="zh-CN" b="1"/>
              <a:t>M152</a:t>
            </a:r>
            <a:r>
              <a:rPr lang="zh-CN" altLang="en-US" b="1"/>
              <a:t>是相互包容的</a:t>
            </a:r>
            <a:endParaRPr lang="zh-CN" altLang="en-US" b="1"/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393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393"/>
  <p:tag name="KSO_WM_UNIT_TYPE" val="b"/>
  <p:tag name="KSO_WM_UNIT_INDEX" val="1"/>
  <p:tag name="KSO_WM_UNIT_ID" val="custom160393_1*b*1"/>
  <p:tag name="KSO_WM_UNIT_CLEAR" val="1"/>
  <p:tag name="KSO_WM_UNIT_LAYERLEVEL" val="1"/>
  <p:tag name="KSO_WM_UNIT_VALUE" val="60"/>
  <p:tag name="KSO_WM_UNIT_ISCONTENTSTITLE" val="0"/>
  <p:tag name="KSO_WM_UNIT_HIGHLIGHT" val="0"/>
  <p:tag name="KSO_WM_UNIT_COMPATIBLE" val="0"/>
  <p:tag name="KSO_WM_UNIT_PRESET_TEXT_INDEX" val="4"/>
  <p:tag name="KSO_WM_UNIT_PRESET_TEXT_LEN" val="26"/>
</p:tagLst>
</file>

<file path=ppt/tags/tag5.xml><?xml version="1.0" encoding="utf-8"?>
<p:tagLst xmlns:p="http://schemas.openxmlformats.org/presentationml/2006/main">
  <p:tag name="KSO_WM_TEMPLATE_THUMBS_INDEX" val="1、9、12、15、16、20、25、29、33"/>
  <p:tag name="KSO_WM_TEMPLATE_CATEGORY" val="custom"/>
  <p:tag name="KSO_WM_TEMPLATE_INDEX" val="160393"/>
  <p:tag name="KSO_WM_TAG_VERSION" val="1.0"/>
  <p:tag name="KSO_WM_SLIDE_ID" val="custom16039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39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自定义 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869D59"/>
      </a:accent1>
      <a:accent2>
        <a:srgbClr val="B4B75C"/>
      </a:accent2>
      <a:accent3>
        <a:srgbClr val="6E9671"/>
      </a:accent3>
      <a:accent4>
        <a:srgbClr val="555835"/>
      </a:accent4>
      <a:accent5>
        <a:srgbClr val="236B5F"/>
      </a:accent5>
      <a:accent6>
        <a:srgbClr val="95B3D7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3480</Words>
  <Application>WPS 演示</Application>
  <PresentationFormat>宽屏</PresentationFormat>
  <Paragraphs>701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29</vt:i4>
      </vt:variant>
    </vt:vector>
  </HeadingPairs>
  <TitlesOfParts>
    <vt:vector size="105" baseType="lpstr">
      <vt:lpstr>Arial</vt:lpstr>
      <vt:lpstr>宋体</vt:lpstr>
      <vt:lpstr>Wingdings</vt:lpstr>
      <vt:lpstr>微软雅黑 Light</vt:lpstr>
      <vt:lpstr>微软雅黑</vt:lpstr>
      <vt:lpstr>黑体</vt:lpstr>
      <vt:lpstr>Wingdings 2</vt:lpstr>
      <vt:lpstr>Wingdings</vt:lpstr>
      <vt:lpstr>MS Gothic</vt:lpstr>
      <vt:lpstr>Calibri</vt:lpstr>
      <vt:lpstr>Arial Unicode MS</vt:lpstr>
      <vt:lpstr>Office 主题</vt:lpstr>
      <vt:lpstr>A000120140530A99PPBG</vt:lpstr>
      <vt:lpstr>Excel.Sheet.12</vt:lpstr>
      <vt:lpstr>Excel.Sheet.12</vt:lpstr>
      <vt:lpstr>Excel.Sheet.12</vt:lpstr>
      <vt:lpstr>Excel.Sheet.12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洪波泳起</cp:lastModifiedBy>
  <cp:revision>350</cp:revision>
  <dcterms:created xsi:type="dcterms:W3CDTF">2017-08-03T09:01:00Z</dcterms:created>
  <dcterms:modified xsi:type="dcterms:W3CDTF">2018-09-26T12:45:12Z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2052-11.1.0.7832</vt:lpwstr>
  </property>
  <property fmtid="{D5CDD505-2E9C-101B-9397-08002B2CF9AE}" pid="3" name="KSORubyTemplateID">
    <vt:lpwstr>2</vt:lpwstr>
  </property>
</Properties>
</file>