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9" r:id="rId4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6" r:id="rId16"/>
    <p:sldId id="287" r:id="rId17"/>
    <p:sldId id="288" r:id="rId18"/>
    <p:sldId id="269" r:id="rId19"/>
    <p:sldId id="270" r:id="rId20"/>
    <p:sldId id="298" r:id="rId21"/>
    <p:sldId id="272" r:id="rId22"/>
    <p:sldId id="281" r:id="rId23"/>
    <p:sldId id="282" r:id="rId24"/>
    <p:sldId id="279" r:id="rId25"/>
    <p:sldId id="276" r:id="rId26"/>
    <p:sldId id="28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7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24.xml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26.bin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13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797083" y="2763470"/>
            <a:ext cx="7086600" cy="747893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tx1"/>
                </a:solidFill>
                <a:latin typeface="+mn-lt"/>
                <a:ea typeface="+mn-ea"/>
              </a:rPr>
              <a:t>服务模块组合优化</a:t>
            </a:r>
            <a:endParaRPr lang="zh-CN" altLang="en-US" sz="4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6225" y="5132705"/>
            <a:ext cx="323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   </a:t>
            </a:r>
            <a:r>
              <a:rPr lang="zh-CN" altLang="en-US" sz="3200"/>
              <a:t>张洪波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035" y="636270"/>
          <a:ext cx="693166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3429000" imgH="228600" progId="Equation.KSEE3">
                  <p:embed/>
                </p:oleObj>
              </mc:Choice>
              <mc:Fallback>
                <p:oleObj name="" r:id="rId1" imgW="34290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035" y="636270"/>
                        <a:ext cx="693166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03"/>
          <p:cNvGraphicFramePr>
            <a:graphicFrameLocks noChangeAspect="1"/>
          </p:cNvGraphicFramePr>
          <p:nvPr/>
        </p:nvGraphicFramePr>
        <p:xfrm>
          <a:off x="787718" y="1098550"/>
          <a:ext cx="675576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429000" imgH="203200" progId="Equation.KSEE3">
                  <p:embed/>
                </p:oleObj>
              </mc:Choice>
              <mc:Fallback>
                <p:oleObj name="" r:id="rId3" imgW="34290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18" y="1098550"/>
                        <a:ext cx="6755765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10"/>
          <p:cNvGraphicFramePr>
            <a:graphicFrameLocks noChangeAspect="1"/>
          </p:cNvGraphicFramePr>
          <p:nvPr/>
        </p:nvGraphicFramePr>
        <p:xfrm>
          <a:off x="788035" y="1577340"/>
          <a:ext cx="537464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933700" imgH="203200" progId="Equation.KSEE3">
                  <p:embed/>
                </p:oleObj>
              </mc:Choice>
              <mc:Fallback>
                <p:oleObj name="" r:id="rId5" imgW="2933700" imgH="2032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035" y="1577340"/>
                        <a:ext cx="5374640" cy="37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8123" y="636905"/>
          <a:ext cx="5810885" cy="486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0" imgH="2870200" progId="Equation.KSEE3">
                  <p:embed/>
                </p:oleObj>
              </mc:Choice>
              <mc:Fallback>
                <p:oleObj name="" r:id="rId1" imgW="3429000" imgH="287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8123" y="636905"/>
                        <a:ext cx="5810885" cy="486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alibri" panose="020F0502020204030204" charset="0"/>
              </a:rPr>
              <a:t>②</a:t>
            </a:r>
            <a:r>
              <a:rPr lang="zh-CN" altLang="en-US" sz="2400"/>
              <a:t>数学模型：  </a:t>
            </a:r>
            <a:endParaRPr lang="zh-CN" altLang="en-US" sz="2400"/>
          </a:p>
        </p:txBody>
      </p:sp>
      <p:graphicFrame>
        <p:nvGraphicFramePr>
          <p:cNvPr id="3" name="对象 -2147482608"/>
          <p:cNvGraphicFramePr>
            <a:graphicFrameLocks noChangeAspect="1"/>
          </p:cNvGraphicFramePr>
          <p:nvPr/>
        </p:nvGraphicFramePr>
        <p:xfrm>
          <a:off x="116205" y="5523230"/>
          <a:ext cx="381381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095500" imgH="711200" progId="Equation.KSEE3">
                  <p:embed/>
                </p:oleObj>
              </mc:Choice>
              <mc:Fallback>
                <p:oleObj name="" r:id="rId3" imgW="2095500" imgH="711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" y="5523230"/>
                        <a:ext cx="381381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29195" y="1882140"/>
            <a:ext cx="430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B050"/>
                </a:solidFill>
              </a:rPr>
              <a:t>CPLEX</a:t>
            </a:r>
            <a:r>
              <a:rPr lang="zh-CN" altLang="en-US" sz="2400" b="1">
                <a:solidFill>
                  <a:srgbClr val="00B050"/>
                </a:solidFill>
              </a:rPr>
              <a:t>作模型检验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graphicFrame>
        <p:nvGraphicFramePr>
          <p:cNvPr id="6" name="对象 -2147482607"/>
          <p:cNvGraphicFramePr>
            <a:graphicFrameLocks noChangeAspect="1"/>
          </p:cNvGraphicFramePr>
          <p:nvPr/>
        </p:nvGraphicFramePr>
        <p:xfrm>
          <a:off x="3930015" y="5667375"/>
          <a:ext cx="8092440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194300" imgH="482600" progId="Equation.KSEE3">
                  <p:embed/>
                </p:oleObj>
              </mc:Choice>
              <mc:Fallback>
                <p:oleObj name="" r:id="rId5" imgW="51943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0015" y="5667375"/>
                        <a:ext cx="8092440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510" y="175895"/>
            <a:ext cx="11941175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B050"/>
                </a:solidFill>
                <a:sym typeface="+mn-ea"/>
              </a:rPr>
              <a:t>CPLEX</a:t>
            </a:r>
            <a:r>
              <a:rPr lang="zh-CN" altLang="en-US" sz="2400" b="1">
                <a:solidFill>
                  <a:srgbClr val="00B050"/>
                </a:solidFill>
                <a:sym typeface="+mn-ea"/>
              </a:rPr>
              <a:t>作模型检验：</a:t>
            </a:r>
            <a:endParaRPr lang="zh-CN" altLang="en-US" sz="2400" b="1">
              <a:solidFill>
                <a:srgbClr val="00B050"/>
              </a:solidFill>
              <a:latin typeface="Calibri" panose="020F0502020204030204" charset="0"/>
              <a:sym typeface="+mn-ea"/>
            </a:endParaRPr>
          </a:p>
          <a:p>
            <a:r>
              <a:rPr lang="zh-CN" altLang="en-US" sz="2000">
                <a:latin typeface="Calibri" panose="020F0502020204030204" charset="0"/>
              </a:rPr>
              <a:t>①费用最小：</a:t>
            </a:r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0985" y="529590"/>
            <a:ext cx="6137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Calibri" panose="020F0502020204030204" charset="0"/>
              </a:rPr>
              <a:t>②时间的目标函数</a:t>
            </a:r>
            <a:endParaRPr lang="zh-CN" altLang="en-US" sz="20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850" y="1802765"/>
            <a:ext cx="2593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Calibri" panose="020F0502020204030204" charset="0"/>
              </a:rPr>
              <a:t>③</a:t>
            </a:r>
            <a:r>
              <a:rPr lang="zh-CN" altLang="en-US" sz="2400" b="1"/>
              <a:t>程序实现：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2738755"/>
            <a:ext cx="9382125" cy="3013075"/>
          </a:xfrm>
          <a:prstGeom prst="rect">
            <a:avLst/>
          </a:prstGeom>
        </p:spPr>
      </p:pic>
      <p:graphicFrame>
        <p:nvGraphicFramePr>
          <p:cNvPr id="3" name="对象 -2147482607"/>
          <p:cNvGraphicFramePr>
            <a:graphicFrameLocks noChangeAspect="1"/>
          </p:cNvGraphicFramePr>
          <p:nvPr/>
        </p:nvGraphicFramePr>
        <p:xfrm>
          <a:off x="282258" y="542925"/>
          <a:ext cx="1049210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880100" imgH="482600" progId="Equation.KSEE3">
                  <p:embed/>
                </p:oleObj>
              </mc:Choice>
              <mc:Fallback>
                <p:oleObj name="" r:id="rId2" imgW="58801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258" y="542925"/>
                        <a:ext cx="10492105" cy="861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aretoS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7755" y="929005"/>
            <a:ext cx="5622290" cy="4216400"/>
          </a:xfrm>
          <a:prstGeom prst="rect">
            <a:avLst/>
          </a:prstGeom>
        </p:spPr>
      </p:pic>
      <p:pic>
        <p:nvPicPr>
          <p:cNvPr id="6" name="图片 5" descr="initial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929005"/>
            <a:ext cx="5577840" cy="4183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1275" y="2873375"/>
            <a:ext cx="4490085" cy="733425"/>
          </a:xfrm>
        </p:spPr>
        <p:txBody>
          <a:bodyPr>
            <a:normAutofit/>
          </a:bodyPr>
          <a:p>
            <a:r>
              <a:rPr lang="zh-CN" altLang="en-US" sz="3600"/>
              <a:t>第二部分：案例二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815" y="104775"/>
            <a:ext cx="119126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案例的初步设想&lt;二&gt;</a:t>
            </a:r>
            <a:endParaRPr lang="zh-CN" altLang="en-US"/>
          </a:p>
          <a:p>
            <a:pPr indent="457200" fontAlgn="auto"/>
            <a:endParaRPr lang="zh-CN" altLang="en-US" sz="2800"/>
          </a:p>
          <a:p>
            <a:pPr indent="457200" fontAlgn="auto"/>
            <a:r>
              <a:rPr lang="zh-CN" altLang="en-US" sz="2800"/>
              <a:t>我们选择了一家名为土巴兔的装修公司作为研究对象。土巴兔是国内排名第一的装修网站，是中国互联网装修服务的开创者与领导者。自</a:t>
            </a:r>
            <a:r>
              <a:rPr lang="en-US" altLang="zh-CN" sz="2800"/>
              <a:t>2008</a:t>
            </a:r>
            <a:r>
              <a:rPr lang="zh-CN" altLang="en-US" sz="2800"/>
              <a:t>年创办以来，土巴兔始终秉承</a:t>
            </a:r>
            <a:r>
              <a:rPr lang="en-US" altLang="zh-CN" sz="2800"/>
              <a:t>“</a:t>
            </a:r>
            <a:r>
              <a:rPr lang="zh-CN" altLang="en-US" sz="2800"/>
              <a:t>客户第一</a:t>
            </a:r>
            <a:r>
              <a:rPr lang="en-US" altLang="zh-CN" sz="2800"/>
              <a:t>”</a:t>
            </a:r>
            <a:r>
              <a:rPr lang="zh-CN" altLang="en-US" sz="2800"/>
              <a:t>的经营理念，始终处于高速度而稳健的发展势态。目前，土巴兔已经开通</a:t>
            </a:r>
            <a:r>
              <a:rPr lang="en-US" altLang="zh-CN" sz="2800"/>
              <a:t>250</a:t>
            </a:r>
            <a:r>
              <a:rPr lang="zh-CN" altLang="en-US" sz="2800"/>
              <a:t>个城市的分站，汇集全国近</a:t>
            </a:r>
            <a:r>
              <a:rPr lang="en-US" altLang="zh-CN" sz="2800"/>
              <a:t>7</a:t>
            </a:r>
            <a:r>
              <a:rPr lang="zh-CN" altLang="en-US" sz="2800"/>
              <a:t>万家正规装修公司，</a:t>
            </a:r>
            <a:r>
              <a:rPr lang="en-US" altLang="zh-CN" sz="2800"/>
              <a:t>85</a:t>
            </a:r>
            <a:r>
              <a:rPr lang="zh-CN" altLang="en-US" sz="2800"/>
              <a:t>万名室内设计师以及</a:t>
            </a:r>
            <a:r>
              <a:rPr lang="en-US" altLang="zh-CN" sz="2800"/>
              <a:t>27</a:t>
            </a:r>
            <a:r>
              <a:rPr lang="zh-CN" altLang="en-US" sz="2800"/>
              <a:t>家分公司。公司通过线上线下相结合的形式开展业务。由于不同面积的房屋装修费用差异巨大，所以为了研究的方便，选择的研究对象为</a:t>
            </a:r>
            <a:r>
              <a:rPr lang="en-US" altLang="zh-CN" sz="2800"/>
              <a:t>90    </a:t>
            </a:r>
            <a:r>
              <a:rPr lang="zh-CN" altLang="en-US" sz="2800"/>
              <a:t>的住宅。考虑到公司的隐私，略去了一些服务项目。具体的服务模块名称、模块实例名称、模块实例的时间和费用见表一。</a:t>
            </a:r>
            <a:endParaRPr lang="zh-CN" altLang="en-US" sz="2800"/>
          </a:p>
          <a:p>
            <a:endParaRPr lang="zh-CN" altLang="en-US" sz="28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4350" y="3654425"/>
          <a:ext cx="39433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15900" imgH="203200" progId="Equation.KSEE3">
                  <p:embed/>
                </p:oleObj>
              </mc:Choice>
              <mc:Fallback>
                <p:oleObj name="" r:id="rId1" imgW="21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350" y="3654425"/>
                        <a:ext cx="394335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1275" y="2873375"/>
            <a:ext cx="4490085" cy="733425"/>
          </a:xfrm>
        </p:spPr>
        <p:txBody>
          <a:bodyPr/>
          <a:p>
            <a:r>
              <a:rPr lang="zh-CN" altLang="en-US" sz="3600"/>
              <a:t>第一部分：案例一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10607040" y="6422390"/>
            <a:ext cx="145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13:45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6880" y="1186180"/>
            <a:ext cx="1131887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 sz="2800">
                <a:sym typeface="+mn-ea"/>
              </a:rPr>
              <a:t>装修服务组合优化的目标是寻找合适的模块实例的组合，以达到服务费用、服务时间的整体最优。考虑到一些实际情况，这个组合优化问题需要满足一些约束条件：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a.公司的预期利润率为       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b.根据经验,顾客所能承担的装修服务的最高价格为￥</a:t>
            </a:r>
            <a:r>
              <a:rPr lang="en-US" altLang="zh-CN" sz="2800">
                <a:sym typeface="+mn-ea"/>
              </a:rPr>
              <a:t>100000</a:t>
            </a:r>
            <a:r>
              <a:rPr lang="zh-CN" altLang="en-US" sz="2800">
                <a:sym typeface="+mn-ea"/>
              </a:rPr>
              <a:t>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c.根据经验,顾客所能忍受的最长装修服务时间为</a:t>
            </a:r>
            <a:r>
              <a:rPr lang="en-US" altLang="zh-CN" sz="2800">
                <a:sym typeface="+mn-ea"/>
              </a:rPr>
              <a:t>1500h</a:t>
            </a:r>
            <a:r>
              <a:rPr lang="zh-CN" altLang="en-US" sz="2800">
                <a:sym typeface="+mn-ea"/>
              </a:rPr>
              <a:t>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d.服务模块之间有先后顺序，顺序关系见图示；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e.模块实例之间的包含或排斥关系：</a:t>
            </a:r>
            <a:endParaRPr lang="zh-CN" altLang="en-US" sz="2800">
              <a:sym typeface="+mn-ea"/>
            </a:endParaRPr>
          </a:p>
          <a:p>
            <a:pPr indent="457200" fontAlgn="auto"/>
            <a:r>
              <a:rPr lang="zh-CN" altLang="en-US" sz="2800">
                <a:sym typeface="+mn-ea"/>
              </a:rPr>
              <a:t>          包容关系：清包        和清包施工模式         ；半包         和半包施</a:t>
            </a:r>
            <a:endParaRPr lang="zh-CN" altLang="en-US" sz="2800">
              <a:sym typeface="+mn-ea"/>
            </a:endParaRPr>
          </a:p>
          <a:p>
            <a:pPr indent="457200" fontAlgn="auto"/>
            <a:r>
              <a:rPr lang="zh-CN" altLang="en-US" sz="2800">
                <a:sym typeface="+mn-ea"/>
              </a:rPr>
              <a:t>                                工模式        ；</a:t>
            </a:r>
            <a:endParaRPr lang="zh-CN" altLang="en-US" sz="2800">
              <a:sym typeface="+mn-ea"/>
            </a:endParaRPr>
          </a:p>
          <a:p>
            <a:pPr indent="457200" fontAlgn="auto"/>
            <a:r>
              <a:rPr lang="en-US" altLang="zh-CN" sz="2800">
                <a:sym typeface="+mn-ea"/>
              </a:rPr>
              <a:t>         </a:t>
            </a:r>
            <a:r>
              <a:rPr lang="zh-CN" altLang="en-US" sz="2800">
                <a:sym typeface="+mn-ea"/>
              </a:rPr>
              <a:t>排斥关系：清包         和进口材料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专业队伍        、一般材料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专</a:t>
            </a:r>
            <a:endParaRPr lang="zh-CN" altLang="en-US" sz="2800">
              <a:sym typeface="+mn-ea"/>
            </a:endParaRPr>
          </a:p>
          <a:p>
            <a:pPr indent="457200" fontAlgn="auto"/>
            <a:r>
              <a:rPr lang="zh-CN" altLang="en-US" sz="2800">
                <a:sym typeface="+mn-ea"/>
              </a:rPr>
              <a:t>                               业队伍         ；</a:t>
            </a:r>
            <a:endParaRPr lang="en-US" altLang="zh-CN" sz="2800" b="0">
              <a:solidFill>
                <a:schemeClr val="tx1"/>
              </a:solidFill>
              <a:sym typeface="+mn-ea"/>
            </a:endParaRPr>
          </a:p>
          <a:p>
            <a:pPr indent="457200" fontAlgn="auto"/>
            <a:endParaRPr lang="zh-CN" altLang="en-US" sz="2800">
              <a:sym typeface="+mn-ea"/>
            </a:endParaRPr>
          </a:p>
        </p:txBody>
      </p:sp>
      <p:graphicFrame>
        <p:nvGraphicFramePr>
          <p:cNvPr id="3" name="对象 -2147482606"/>
          <p:cNvGraphicFramePr>
            <a:graphicFrameLocks noChangeAspect="1"/>
          </p:cNvGraphicFramePr>
          <p:nvPr/>
        </p:nvGraphicFramePr>
        <p:xfrm>
          <a:off x="4458970" y="2530475"/>
          <a:ext cx="66675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6865" imgH="177165" progId="Equation.KSEE3">
                  <p:embed/>
                </p:oleObj>
              </mc:Choice>
              <mc:Fallback>
                <p:oleObj name="" r:id="rId1" imgW="3168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8970" y="2530475"/>
                        <a:ext cx="666750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4234498" y="4688840"/>
          <a:ext cx="71247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42900" imgH="177165" progId="Equation.KSEE3">
                  <p:embed/>
                </p:oleObj>
              </mc:Choice>
              <mc:Fallback>
                <p:oleObj name="" r:id="rId3" imgW="3429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4498" y="4688840"/>
                        <a:ext cx="712470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4"/>
          <p:cNvGraphicFramePr>
            <a:graphicFrameLocks noChangeAspect="1"/>
          </p:cNvGraphicFramePr>
          <p:nvPr/>
        </p:nvGraphicFramePr>
        <p:xfrm>
          <a:off x="7404100" y="4688840"/>
          <a:ext cx="69723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42900" imgH="177165" progId="Equation.KSEE3">
                  <p:embed/>
                </p:oleObj>
              </mc:Choice>
              <mc:Fallback>
                <p:oleObj name="" r:id="rId5" imgW="342900" imgH="1771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4100" y="4688840"/>
                        <a:ext cx="697230" cy="360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05"/>
          <p:cNvGraphicFramePr>
            <a:graphicFrameLocks noChangeAspect="1"/>
          </p:cNvGraphicFramePr>
          <p:nvPr/>
        </p:nvGraphicFramePr>
        <p:xfrm>
          <a:off x="9191943" y="4680585"/>
          <a:ext cx="73914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355600" imgH="177165" progId="Equation.KSEE3">
                  <p:embed/>
                </p:oleObj>
              </mc:Choice>
              <mc:Fallback>
                <p:oleObj name="" r:id="rId7" imgW="3556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1943" y="4680585"/>
                        <a:ext cx="739140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05"/>
          <p:cNvGraphicFramePr>
            <a:graphicFrameLocks noChangeAspect="1"/>
          </p:cNvGraphicFramePr>
          <p:nvPr/>
        </p:nvGraphicFramePr>
        <p:xfrm>
          <a:off x="4552633" y="5057775"/>
          <a:ext cx="73914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55600" imgH="177165" progId="Equation.KSEE3">
                  <p:embed/>
                </p:oleObj>
              </mc:Choice>
              <mc:Fallback>
                <p:oleObj name="" r:id="rId9" imgW="3556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52633" y="5057775"/>
                        <a:ext cx="739140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605"/>
          <p:cNvGraphicFramePr>
            <a:graphicFrameLocks noChangeAspect="1"/>
          </p:cNvGraphicFramePr>
          <p:nvPr/>
        </p:nvGraphicFramePr>
        <p:xfrm>
          <a:off x="4234498" y="5527040"/>
          <a:ext cx="71247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342900" imgH="177165" progId="Equation.KSEE3">
                  <p:embed/>
                </p:oleObj>
              </mc:Choice>
              <mc:Fallback>
                <p:oleObj name="" r:id="rId11" imgW="342900" imgH="1771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4498" y="5527040"/>
                        <a:ext cx="712470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04"/>
          <p:cNvGraphicFramePr>
            <a:graphicFrameLocks noChangeAspect="1"/>
          </p:cNvGraphicFramePr>
          <p:nvPr/>
        </p:nvGraphicFramePr>
        <p:xfrm>
          <a:off x="8373110" y="5535295"/>
          <a:ext cx="69723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342900" imgH="177165" progId="Equation.KSEE3">
                  <p:embed/>
                </p:oleObj>
              </mc:Choice>
              <mc:Fallback>
                <p:oleObj name="" r:id="rId12" imgW="342900" imgH="1771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73110" y="5535295"/>
                        <a:ext cx="697230" cy="360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04"/>
          <p:cNvGraphicFramePr>
            <a:graphicFrameLocks noChangeAspect="1"/>
          </p:cNvGraphicFramePr>
          <p:nvPr/>
        </p:nvGraphicFramePr>
        <p:xfrm>
          <a:off x="4552633" y="5974715"/>
          <a:ext cx="72326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355600" imgH="177165" progId="Equation.KSEE3">
                  <p:embed/>
                </p:oleObj>
              </mc:Choice>
              <mc:Fallback>
                <p:oleObj name="" r:id="rId14" imgW="355600" imgH="1771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52633" y="5974715"/>
                        <a:ext cx="723265" cy="360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9845" y="469265"/>
          <a:ext cx="12132945" cy="582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装修知识咨询模块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现场样房观摩</a:t>
                      </a:r>
                      <a:r>
                        <a:rPr lang="en-US" altLang="zh-CN" sz="2000">
                          <a:sym typeface="+mn-ea"/>
                        </a:rPr>
                        <a:t>M11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线上模型展示</a:t>
                      </a:r>
                      <a:r>
                        <a:rPr lang="en-US" altLang="zh-CN" sz="2000">
                          <a:sym typeface="+mn-ea"/>
                        </a:rPr>
                        <a:t>M12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0.8</a:t>
                      </a:r>
                      <a:endParaRPr lang="en-US" altLang="zh-CN" sz="1800"/>
                    </a:p>
                  </a:txBody>
                  <a:tcPr/>
                </a:tc>
              </a:tr>
              <a:tr h="15487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装修风格设计模块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简约</a:t>
                      </a:r>
                      <a:r>
                        <a:rPr lang="en-US" altLang="zh-CN" sz="2000"/>
                        <a:t>M21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简欧</a:t>
                      </a:r>
                      <a:r>
                        <a:rPr lang="en-US" altLang="zh-CN" sz="2000"/>
                        <a:t>M22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现代</a:t>
                      </a:r>
                      <a:r>
                        <a:rPr lang="en-US" altLang="zh-CN" sz="2000"/>
                        <a:t>M23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美式</a:t>
                      </a:r>
                      <a:r>
                        <a:rPr lang="en-US" altLang="zh-CN" sz="2000"/>
                        <a:t>M24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中式</a:t>
                      </a:r>
                      <a:r>
                        <a:rPr lang="en-US" altLang="zh-CN" sz="2000"/>
                        <a:t>M25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北欧</a:t>
                      </a:r>
                      <a:r>
                        <a:rPr lang="en-US" altLang="zh-CN" sz="2000"/>
                        <a:t>M26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3.5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预算及订单确认模块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全包</a:t>
                      </a:r>
                      <a:r>
                        <a:rPr lang="en-US" altLang="zh-CN" sz="2000"/>
                        <a:t>M31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半包</a:t>
                      </a:r>
                      <a:r>
                        <a:rPr lang="en-US" altLang="zh-CN" sz="2000"/>
                        <a:t>M32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清包</a:t>
                      </a:r>
                      <a:r>
                        <a:rPr lang="en-US" altLang="zh-CN" sz="2000"/>
                        <a:t>M33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0.8</a:t>
                      </a:r>
                      <a:endParaRPr lang="en-US" altLang="zh-CN" sz="1800"/>
                    </a:p>
                  </a:txBody>
                  <a:tcPr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监控模块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现场监控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/>
                        <a:t>远程视频监控</a:t>
                      </a:r>
                      <a:r>
                        <a:rPr lang="en-US" altLang="zh-CN" sz="2000" b="0"/>
                        <a:t>M42</a:t>
                      </a:r>
                      <a:endParaRPr lang="en-US" altLang="zh-CN" sz="2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/>
                        <a:t>1000</a:t>
                      </a:r>
                      <a:endParaRPr lang="en-US" altLang="zh-CN" sz="1800" b="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1440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拆改模块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            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     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sym typeface="+mn-ea"/>
                        </a:rPr>
                        <a:t>新房模式 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M51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sym typeface="+mn-ea"/>
                        </a:rPr>
                        <a:t>   </a:t>
                      </a:r>
                      <a:endParaRPr lang="zh-CN" altLang="en-US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sym typeface="+mn-ea"/>
                        </a:rPr>
                        <a:t>             二手房模式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M52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120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168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165" y="70485"/>
            <a:ext cx="4146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图一 服务模块及模块实例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9210" y="1170305"/>
          <a:ext cx="12132945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11601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水电改造模块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清包施工模式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半包施工模式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家装公司模式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M63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成品水电模式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M64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泥瓦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木工模块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进口材料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&amp;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专业队伍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M71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一般材料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&amp;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专业队伍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M72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专业队伍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M73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528(22)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504(21)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480(20)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800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600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300</a:t>
                      </a:r>
                      <a:endParaRPr lang="en-US" altLang="zh-CN" sz="1800"/>
                    </a:p>
                  </a:txBody>
                  <a:tcPr/>
                </a:tc>
              </a:tr>
              <a:tr h="7035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油漆模块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刷漆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M81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滚涂</a:t>
                      </a:r>
                      <a:r>
                        <a:rPr lang="en-US" altLang="zh-CN" sz="1800"/>
                        <a:t>M82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喷涂</a:t>
                      </a:r>
                      <a:r>
                        <a:rPr lang="en-US" altLang="zh-CN" sz="1800"/>
                        <a:t>M83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432(18)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360(15)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288(12)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250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330</a:t>
                      </a:r>
                      <a:endParaRPr lang="en-US" altLang="zh-CN" sz="180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安装模块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私人定制版</a:t>
                      </a:r>
                      <a:r>
                        <a:rPr lang="en-US" altLang="zh-CN" sz="1800"/>
                        <a:t>M91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大众版</a:t>
                      </a:r>
                      <a:r>
                        <a:rPr lang="en-US" altLang="zh-CN" sz="1800"/>
                        <a:t>M92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120(5)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96(4)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300</a:t>
                      </a:r>
                      <a:endParaRPr lang="en-US" altLang="zh-CN" sz="180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服务关怀模块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定期的电话回访</a:t>
                      </a:r>
                      <a:r>
                        <a:rPr lang="en-US" altLang="zh-CN" sz="1800"/>
                        <a:t>M101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随机回访</a:t>
                      </a:r>
                      <a:r>
                        <a:rPr lang="en-US" altLang="zh-CN" sz="1800"/>
                        <a:t>M102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基于投诉的回访</a:t>
                      </a:r>
                      <a:r>
                        <a:rPr lang="en-US" altLang="zh-CN" sz="1800"/>
                        <a:t>M103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15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173335" y="6146800"/>
            <a:ext cx="198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时间单位：小时</a:t>
            </a:r>
            <a:endParaRPr lang="zh-CN" altLang="en-US" b="1"/>
          </a:p>
          <a:p>
            <a:r>
              <a:rPr lang="zh-CN" altLang="en-US" b="1"/>
              <a:t>费用单位：百元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椭圆 16"/>
          <p:cNvSpPr/>
          <p:nvPr/>
        </p:nvSpPr>
        <p:spPr>
          <a:xfrm>
            <a:off x="1391285" y="1656715"/>
            <a:ext cx="1253490" cy="73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装修风格设计模块</a:t>
            </a:r>
            <a:r>
              <a:rPr lang="en-US" altLang="zh-CN" sz="1400">
                <a:solidFill>
                  <a:schemeClr val="bg1"/>
                </a:solidFill>
              </a:rPr>
              <a:t>W2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644775" y="2042795"/>
            <a:ext cx="1689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813685" y="1605915"/>
            <a:ext cx="123698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预算及订单确认模块</a:t>
            </a:r>
            <a:r>
              <a:rPr lang="en-US" altLang="zh-CN" sz="1400"/>
              <a:t>W3</a:t>
            </a:r>
            <a:endParaRPr lang="en-US" altLang="zh-CN" sz="14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050665" y="2020570"/>
            <a:ext cx="21209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262755" y="1659255"/>
            <a:ext cx="91884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拆改模块</a:t>
            </a:r>
            <a:r>
              <a:rPr lang="en-US" altLang="zh-CN" sz="1400"/>
              <a:t>W5</a:t>
            </a:r>
            <a:endParaRPr lang="en-US" altLang="zh-CN" sz="14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181600" y="1984375"/>
            <a:ext cx="18097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362575" y="1605915"/>
            <a:ext cx="1123315" cy="709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水电改造模块</a:t>
            </a:r>
            <a:r>
              <a:rPr lang="en-US" altLang="zh-CN" sz="1400"/>
              <a:t>W6</a:t>
            </a:r>
            <a:endParaRPr lang="en-US" altLang="zh-CN" sz="140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485890" y="1955800"/>
            <a:ext cx="1968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514965" y="1605915"/>
            <a:ext cx="1228725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顾客关怀模块</a:t>
            </a:r>
            <a:r>
              <a:rPr lang="en-US" altLang="zh-CN" sz="1400"/>
              <a:t>W10</a:t>
            </a:r>
            <a:endParaRPr lang="en-US" altLang="zh-CN" sz="1400"/>
          </a:p>
        </p:txBody>
      </p:sp>
      <p:cxnSp>
        <p:nvCxnSpPr>
          <p:cNvPr id="43" name="直接箭头连接符 42"/>
          <p:cNvCxnSpPr>
            <a:stCxn id="22" idx="0"/>
          </p:cNvCxnSpPr>
          <p:nvPr/>
        </p:nvCxnSpPr>
        <p:spPr>
          <a:xfrm flipV="1">
            <a:off x="3432175" y="775970"/>
            <a:ext cx="349885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931025" y="396875"/>
            <a:ext cx="1444625" cy="649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监控模块</a:t>
            </a:r>
            <a:r>
              <a:rPr lang="en-US" altLang="zh-CN" sz="1600"/>
              <a:t>W4</a:t>
            </a:r>
            <a:endParaRPr lang="en-US" altLang="zh-CN" sz="1600"/>
          </a:p>
        </p:txBody>
      </p:sp>
      <p:cxnSp>
        <p:nvCxnSpPr>
          <p:cNvPr id="46" name="直接箭头连接符 45"/>
          <p:cNvCxnSpPr>
            <a:stCxn id="44" idx="6"/>
          </p:cNvCxnSpPr>
          <p:nvPr/>
        </p:nvCxnSpPr>
        <p:spPr>
          <a:xfrm>
            <a:off x="8375650" y="721995"/>
            <a:ext cx="2856865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0" y="1644015"/>
            <a:ext cx="1214755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装修知识咨询模块</a:t>
            </a:r>
            <a:r>
              <a:rPr lang="en-US" altLang="zh-CN" sz="1400">
                <a:solidFill>
                  <a:schemeClr val="bg1"/>
                </a:solidFill>
              </a:rPr>
              <a:t>W1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214755" y="2033905"/>
            <a:ext cx="17653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2740" y="1563370"/>
            <a:ext cx="1170305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泥瓦</a:t>
            </a:r>
            <a:r>
              <a:rPr lang="en-US" altLang="zh-CN" sz="1400"/>
              <a:t>/</a:t>
            </a:r>
            <a:r>
              <a:rPr lang="zh-CN" altLang="en-US" sz="1400"/>
              <a:t>木工模块</a:t>
            </a:r>
            <a:r>
              <a:rPr lang="en-US" altLang="zh-CN" sz="1400"/>
              <a:t>W7</a:t>
            </a:r>
            <a:endParaRPr lang="en-US" altLang="zh-CN" sz="1400"/>
          </a:p>
        </p:txBody>
      </p:sp>
      <p:sp>
        <p:nvSpPr>
          <p:cNvPr id="8" name="椭圆 7"/>
          <p:cNvSpPr/>
          <p:nvPr/>
        </p:nvSpPr>
        <p:spPr>
          <a:xfrm>
            <a:off x="8019415" y="1595755"/>
            <a:ext cx="113601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油漆模块</a:t>
            </a:r>
            <a:r>
              <a:rPr lang="en-US" altLang="zh-CN" sz="1400"/>
              <a:t>W8</a:t>
            </a:r>
            <a:endParaRPr lang="en-US" altLang="zh-CN" sz="1400"/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 flipV="1">
            <a:off x="7853045" y="1928495"/>
            <a:ext cx="1663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322435" y="1605915"/>
            <a:ext cx="102616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安装模块</a:t>
            </a:r>
            <a:r>
              <a:rPr lang="en-US" altLang="zh-CN" sz="1400"/>
              <a:t>W9</a:t>
            </a:r>
            <a:endParaRPr lang="en-US" altLang="zh-CN" sz="14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156065" y="1917700"/>
            <a:ext cx="1663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0348595" y="1939290"/>
            <a:ext cx="16637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0" y="4653915"/>
            <a:ext cx="938530" cy="687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现场观摩</a:t>
            </a:r>
            <a:r>
              <a:rPr lang="en-US" altLang="zh-CN" sz="1400" b="1">
                <a:solidFill>
                  <a:srgbClr val="FFFF00"/>
                </a:solidFill>
              </a:rPr>
              <a:t>M11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214755" y="4653915"/>
            <a:ext cx="970280" cy="687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北欧</a:t>
            </a:r>
            <a:r>
              <a:rPr lang="en-US" altLang="zh-CN" sz="1400" b="1">
                <a:solidFill>
                  <a:srgbClr val="FFFF00"/>
                </a:solidFill>
              </a:rPr>
              <a:t>M26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948690" y="4993640"/>
            <a:ext cx="26606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185035" y="4985385"/>
            <a:ext cx="30607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491105" y="4552315"/>
            <a:ext cx="94107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全包</a:t>
            </a:r>
            <a:r>
              <a:rPr lang="en-US" altLang="zh-CN" sz="1400" b="1">
                <a:solidFill>
                  <a:srgbClr val="FFFF00"/>
                </a:solidFill>
              </a:rPr>
              <a:t>M31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432175" y="4975225"/>
            <a:ext cx="3987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830955" y="4625340"/>
            <a:ext cx="91884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新房模式</a:t>
            </a:r>
            <a:r>
              <a:rPr lang="en-US" altLang="zh-CN" sz="1400" b="1">
                <a:solidFill>
                  <a:srgbClr val="FFFF00"/>
                </a:solidFill>
              </a:rPr>
              <a:t>M51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50" name="直接箭头连接符 49"/>
          <p:cNvCxnSpPr>
            <a:stCxn id="47" idx="0"/>
          </p:cNvCxnSpPr>
          <p:nvPr/>
        </p:nvCxnSpPr>
        <p:spPr>
          <a:xfrm flipV="1">
            <a:off x="2961640" y="3776980"/>
            <a:ext cx="3627120" cy="7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588760" y="3406775"/>
            <a:ext cx="1444625" cy="649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FFFF00"/>
                </a:solidFill>
              </a:rPr>
              <a:t>现场监控</a:t>
            </a:r>
            <a:r>
              <a:rPr lang="en-US" altLang="zh-CN" sz="1600" b="1">
                <a:solidFill>
                  <a:srgbClr val="FFFF00"/>
                </a:solidFill>
              </a:rPr>
              <a:t>M41</a:t>
            </a:r>
            <a:endParaRPr lang="en-US" altLang="zh-CN" sz="1600" b="1">
              <a:solidFill>
                <a:srgbClr val="FFFF0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56200" y="4622800"/>
            <a:ext cx="923925" cy="805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成品水电</a:t>
            </a:r>
            <a:r>
              <a:rPr lang="en-US" altLang="zh-CN" sz="1400" b="1">
                <a:solidFill>
                  <a:srgbClr val="FFFF00"/>
                </a:solidFill>
              </a:rPr>
              <a:t>M64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736465" y="4975225"/>
            <a:ext cx="4197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411595" y="4606290"/>
            <a:ext cx="956945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专业队伍</a:t>
            </a:r>
            <a:r>
              <a:rPr lang="en-US" altLang="zh-CN" sz="1400" b="1">
                <a:solidFill>
                  <a:srgbClr val="FFFF00"/>
                </a:solidFill>
              </a:rPr>
              <a:t>M72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6080125" y="4967605"/>
            <a:ext cx="33147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759700" y="4618355"/>
            <a:ext cx="909955" cy="713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滚漆</a:t>
            </a:r>
            <a:r>
              <a:rPr lang="en-US" altLang="zh-CN" sz="1400" b="1">
                <a:solidFill>
                  <a:srgbClr val="FFFF00"/>
                </a:solidFill>
              </a:rPr>
              <a:t>M82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7368540" y="4951095"/>
            <a:ext cx="3911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669655" y="4975225"/>
            <a:ext cx="31115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8980805" y="4618355"/>
            <a:ext cx="105727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私人定制版</a:t>
            </a:r>
            <a:r>
              <a:rPr lang="en-US" altLang="zh-CN" sz="1400" b="1">
                <a:solidFill>
                  <a:srgbClr val="FFFF00"/>
                </a:solidFill>
              </a:rPr>
              <a:t>M91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10038080" y="4961255"/>
            <a:ext cx="3067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344785" y="4643120"/>
            <a:ext cx="1017905" cy="697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FF00"/>
                </a:solidFill>
              </a:rPr>
              <a:t>随机回访</a:t>
            </a:r>
            <a:r>
              <a:rPr lang="en-US" altLang="zh-CN" sz="1400" b="1">
                <a:solidFill>
                  <a:srgbClr val="FFFF00"/>
                </a:solidFill>
              </a:rPr>
              <a:t>M102</a:t>
            </a:r>
            <a:endParaRPr lang="en-US" altLang="zh-CN" sz="1400" b="1">
              <a:solidFill>
                <a:srgbClr val="FFFF00"/>
              </a:solidFill>
            </a:endParaRPr>
          </a:p>
        </p:txBody>
      </p:sp>
      <p:cxnSp>
        <p:nvCxnSpPr>
          <p:cNvPr id="66" name="直接箭头连接符 65"/>
          <p:cNvCxnSpPr>
            <a:stCxn id="51" idx="6"/>
          </p:cNvCxnSpPr>
          <p:nvPr/>
        </p:nvCxnSpPr>
        <p:spPr>
          <a:xfrm>
            <a:off x="8033385" y="3731895"/>
            <a:ext cx="2820035" cy="87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815" y="104775"/>
            <a:ext cx="119126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案例的初步设想&lt;一&gt;</a:t>
            </a:r>
            <a:endParaRPr lang="zh-CN" altLang="en-US"/>
          </a:p>
          <a:p>
            <a:pPr indent="457200" fontAlgn="auto"/>
            <a:endParaRPr lang="zh-CN" altLang="en-US" sz="2800"/>
          </a:p>
          <a:p>
            <a:pPr indent="457200" fontAlgn="auto"/>
            <a:r>
              <a:rPr lang="zh-CN" altLang="en-US" sz="2800"/>
              <a:t>我们选择了一家名为HCS的居家养老服务企业作为研究对象。HCS之前为一家老牌的社区养老院，为该社区附近的老人提供养老服务。近年来，随着人口老龄化社会的到来，居家养老服务的需求与日俱增，同时随着互联网在全球的迅猛发展，随之而来的互联网经济带来了全新的商业模式。互联网经济具有的高效率和打破地理桎梏的特点给了HCS公司启发。为了提高服务效率和服务范围，HCS公司从线下发展到线上，线上线下相结合。公司开发了居家养老服务平台，将服务的业务模块化。HCS居家养老服务平台区别于预约型平台，服务的人群一般是该公司的VIP客户，客户在网上确认订单以后，公司即派出相关人员，执行相应的模块任务，中间的服务时间连贯。具体的服务模块名称、模块实例名称、模块实例的时间和费用见表一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6880" y="1186180"/>
            <a:ext cx="113188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 sz="2800">
                <a:sym typeface="+mn-ea"/>
              </a:rPr>
              <a:t>居家养老服务组合优化的目标是寻找合适的模块实例的组合，以达到服务费用、服务时间的整体最优。考虑到一些实际情况，这个组合优化问题需要满足一些约束条件：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a.公司的预期利润率为        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b.根据经验,顾客所能承担的最高价格为￥1500；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c.根据经验,顾客所能忍受的最长服务时间为10h；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d.服务模块之间有先后顺序，顺序关系见图示；</a:t>
            </a:r>
            <a:endParaRPr lang="zh-CN" altLang="en-US" sz="2800"/>
          </a:p>
          <a:p>
            <a:pPr indent="457200" fontAlgn="auto"/>
            <a:r>
              <a:rPr lang="zh-CN" altLang="en-US" sz="2800">
                <a:sym typeface="+mn-ea"/>
              </a:rPr>
              <a:t>e.模块实例之间的包含或排斥关系：专家医师         和骨科康复          ；</a:t>
            </a:r>
            <a:endParaRPr lang="en-US" altLang="zh-CN" sz="2800">
              <a:sym typeface="+mn-ea"/>
            </a:endParaRPr>
          </a:p>
        </p:txBody>
      </p:sp>
      <p:graphicFrame>
        <p:nvGraphicFramePr>
          <p:cNvPr id="3" name="对象 -2147482606"/>
          <p:cNvGraphicFramePr>
            <a:graphicFrameLocks noChangeAspect="1"/>
          </p:cNvGraphicFramePr>
          <p:nvPr/>
        </p:nvGraphicFramePr>
        <p:xfrm>
          <a:off x="4445000" y="2530475"/>
          <a:ext cx="69469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0200" imgH="177165" progId="Equation.KSEE3">
                  <p:embed/>
                </p:oleObj>
              </mc:Choice>
              <mc:Fallback>
                <p:oleObj name="" r:id="rId1" imgW="3302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0" y="2530475"/>
                        <a:ext cx="694690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8041640" y="4228465"/>
          <a:ext cx="73850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55600" imgH="165100" progId="Equation.KSEE3">
                  <p:embed/>
                </p:oleObj>
              </mc:Choice>
              <mc:Fallback>
                <p:oleObj name="" r:id="rId3" imgW="355600" imgH="1651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1640" y="4228465"/>
                        <a:ext cx="738505" cy="343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4"/>
          <p:cNvGraphicFramePr>
            <a:graphicFrameLocks noChangeAspect="1"/>
          </p:cNvGraphicFramePr>
          <p:nvPr/>
        </p:nvGraphicFramePr>
        <p:xfrm>
          <a:off x="10530205" y="4228465"/>
          <a:ext cx="72263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55600" imgH="177165" progId="Equation.KSEE3">
                  <p:embed/>
                </p:oleObj>
              </mc:Choice>
              <mc:Fallback>
                <p:oleObj name="" r:id="rId5" imgW="355600" imgH="1771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30205" y="4228465"/>
                        <a:ext cx="722630" cy="360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727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健康咨询模块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现场咨询</a:t>
                      </a:r>
                      <a:r>
                        <a:rPr lang="en-US" altLang="zh-CN" sz="1800">
                          <a:sym typeface="+mn-ea"/>
                        </a:rPr>
                        <a:t>M111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线上咨询</a:t>
                      </a:r>
                      <a:r>
                        <a:rPr lang="en-US" altLang="zh-CN" sz="1800">
                          <a:sym typeface="+mn-ea"/>
                        </a:rPr>
                        <a:t>M112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/>
                    </a:p>
                  </a:txBody>
                  <a:tcPr/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订单确认模块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800"/>
                        <a:t>一键寻呼</a:t>
                      </a:r>
                      <a:r>
                        <a:rPr lang="en-US" altLang="zh-CN" sz="1800"/>
                        <a:t>M11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其他线上形式</a:t>
                      </a:r>
                      <a:r>
                        <a:rPr lang="en-US" altLang="zh-CN" sz="1800"/>
                        <a:t>M12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人员派遣模块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普通医师</a:t>
                      </a:r>
                      <a:r>
                        <a:rPr lang="en-US" altLang="zh-CN" sz="1800"/>
                        <a:t>M21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资深专家</a:t>
                      </a:r>
                      <a:r>
                        <a:rPr lang="en-US" altLang="zh-CN" sz="1800"/>
                        <a:t>M22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远程监测模快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基本生理指标监控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        视频监控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5.2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4.04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899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康复模块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脑血 管病康复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运动损伤康复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骨科康复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3.43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2.70</a:t>
                      </a:r>
                      <a:endParaRPr lang="en-US" altLang="zh-CN" sz="1800" b="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2.33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3.70</a:t>
                      </a:r>
                      <a:endParaRPr lang="en-US" altLang="zh-CN" sz="1800" b="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rgbClr val="FF0000"/>
                          </a:solidFill>
                          <a:sym typeface="+mn-ea"/>
                        </a:rPr>
                        <a:t>顾客关怀模块</a:t>
                      </a:r>
                      <a:endParaRPr lang="zh-CN" altLang="en-US" sz="20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定期的电话回访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M51</a:t>
                      </a:r>
                      <a:endParaRPr lang="zh-CN" altLang="en-US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家庭一站式护理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M52</a:t>
                      </a: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1.45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1.76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3.59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4.17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反馈模块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专人实地沟通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线上沟通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1.47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0.56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5922645" y="1717040"/>
            <a:ext cx="159067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人员派遣模块</a:t>
            </a:r>
            <a:r>
              <a:rPr lang="en-US" altLang="zh-CN">
                <a:solidFill>
                  <a:srgbClr val="FF0000"/>
                </a:solidFill>
              </a:rPr>
              <a:t>W4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7513320" y="2072640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860030" y="1734185"/>
            <a:ext cx="1368425" cy="71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康复模块</a:t>
            </a:r>
            <a:r>
              <a:rPr lang="en-US" altLang="zh-CN"/>
              <a:t>W6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9228455" y="2065655"/>
            <a:ext cx="28638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9514840" y="1675130"/>
            <a:ext cx="1351280" cy="869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服务反馈模块</a:t>
            </a:r>
            <a:r>
              <a:rPr lang="en-US" altLang="zh-CN"/>
              <a:t>W7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22" idx="0"/>
          </p:cNvCxnSpPr>
          <p:nvPr/>
        </p:nvCxnSpPr>
        <p:spPr>
          <a:xfrm flipV="1">
            <a:off x="6718300" y="1121410"/>
            <a:ext cx="795020" cy="595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513320" y="718185"/>
            <a:ext cx="172085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远程监控模块</a:t>
            </a:r>
            <a:r>
              <a:rPr lang="en-US" altLang="zh-CN"/>
              <a:t>W5</a:t>
            </a:r>
            <a:endParaRPr lang="en-US" altLang="zh-CN"/>
          </a:p>
        </p:txBody>
      </p:sp>
      <p:cxnSp>
        <p:nvCxnSpPr>
          <p:cNvPr id="46" name="直接箭头连接符 45"/>
          <p:cNvCxnSpPr>
            <a:stCxn id="44" idx="6"/>
          </p:cNvCxnSpPr>
          <p:nvPr/>
        </p:nvCxnSpPr>
        <p:spPr>
          <a:xfrm>
            <a:off x="9234170" y="1109345"/>
            <a:ext cx="940435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2230" y="5461635"/>
            <a:ext cx="1445260" cy="6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一键寻呼</a:t>
            </a:r>
            <a:r>
              <a:rPr lang="en-US" altLang="zh-CN">
                <a:solidFill>
                  <a:srgbClr val="FFFF00"/>
                </a:solidFill>
              </a:rPr>
              <a:t>M11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972685" y="5820410"/>
            <a:ext cx="39560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68290" y="5430520"/>
            <a:ext cx="1626235" cy="78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专家医师</a:t>
            </a:r>
            <a:r>
              <a:rPr lang="en-US" altLang="zh-CN" b="1">
                <a:solidFill>
                  <a:srgbClr val="FF0000"/>
                </a:solidFill>
              </a:rPr>
              <a:t>M41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3295650" y="5816600"/>
            <a:ext cx="25273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360920" y="5363845"/>
            <a:ext cx="152209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运动损伤康复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M62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994525" y="5829935"/>
            <a:ext cx="3663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9249410" y="5357495"/>
            <a:ext cx="1310005" cy="885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专人实地沟通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M72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3" name="直接箭头连接符 72"/>
          <p:cNvCxnSpPr>
            <a:stCxn id="12" idx="0"/>
            <a:endCxn id="74" idx="2"/>
          </p:cNvCxnSpPr>
          <p:nvPr/>
        </p:nvCxnSpPr>
        <p:spPr>
          <a:xfrm flipV="1">
            <a:off x="4271010" y="4726940"/>
            <a:ext cx="222758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498590" y="4236720"/>
            <a:ext cx="1654810" cy="979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</a:rPr>
              <a:t>基本生理指标监控</a:t>
            </a:r>
            <a:r>
              <a:rPr lang="en-US" altLang="zh-CN" b="1">
                <a:solidFill>
                  <a:srgbClr val="FFFF00"/>
                </a:solidFill>
              </a:rPr>
              <a:t>M51</a:t>
            </a:r>
            <a:endParaRPr lang="en-US" altLang="zh-CN" b="1">
              <a:solidFill>
                <a:srgbClr val="FFFF00"/>
              </a:solidFill>
            </a:endParaRPr>
          </a:p>
        </p:txBody>
      </p:sp>
      <p:cxnSp>
        <p:nvCxnSpPr>
          <p:cNvPr id="75" name="直接箭头连接符 74"/>
          <p:cNvCxnSpPr>
            <a:stCxn id="74" idx="6"/>
            <a:endCxn id="72" idx="0"/>
          </p:cNvCxnSpPr>
          <p:nvPr/>
        </p:nvCxnSpPr>
        <p:spPr>
          <a:xfrm>
            <a:off x="8153400" y="4726940"/>
            <a:ext cx="1751330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230" y="1615440"/>
            <a:ext cx="1685925" cy="930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订单确认模块</a:t>
            </a:r>
            <a:r>
              <a:rPr lang="en-US" altLang="zh-CN">
                <a:solidFill>
                  <a:schemeClr val="bg1"/>
                </a:solidFill>
              </a:rPr>
              <a:t>W1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87445" y="2048510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1748155" y="2060575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49145" y="1500505"/>
            <a:ext cx="1638300" cy="113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健康状况与需求评估模块</a:t>
            </a:r>
            <a:r>
              <a:rPr lang="en-US" altLang="zh-CN">
                <a:solidFill>
                  <a:schemeClr val="bg1"/>
                </a:solidFill>
              </a:rPr>
              <a:t>W2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88435" y="1689735"/>
            <a:ext cx="162560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服务计划模块</a:t>
            </a:r>
            <a:r>
              <a:rPr lang="en-US" altLang="zh-CN"/>
              <a:t>W3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14035" y="2048510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507490" y="5821680"/>
            <a:ext cx="26098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768475" y="5401310"/>
            <a:ext cx="1527175" cy="84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疾病现状等级评估</a:t>
            </a:r>
            <a:r>
              <a:rPr lang="en-US" altLang="zh-CN">
                <a:solidFill>
                  <a:srgbClr val="FFFF00"/>
                </a:solidFill>
              </a:rPr>
              <a:t>M21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48380" y="5480685"/>
            <a:ext cx="1445260" cy="6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协作服务</a:t>
            </a:r>
            <a:r>
              <a:rPr lang="en-US" altLang="zh-CN">
                <a:solidFill>
                  <a:srgbClr val="FFFF00"/>
                </a:solidFill>
              </a:rPr>
              <a:t>M31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883015" y="5796915"/>
            <a:ext cx="3663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3680" y="229870"/>
            <a:ext cx="4657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针对老年人的医疗服务平台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67945"/>
            <a:ext cx="8680450" cy="3947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490" y="4606925"/>
            <a:ext cx="9180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康复医学是一门以消除和减轻人的功能障碍，弥补和重建人的功能缺失，设法改善和提高人的各方面功能的医学学科，也就是功能障碍的预防、诊断、评估、治疗、训练和处理的医学学科。体育疗法是现代康复医学的重要内容和手段。而护理学是以自然科学和社会科学理论为基础的研究维护、促进、恢复人类健康的护理理论、知识、技能及其发展规律的综合性应用科学。护理学包含了自然科学，如生物学、物理学、化学、解剖学、生理学等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66440" y="11747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表二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模块实例之间的邻接矩阵图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/>
        </p:nvGraphicFramePr>
        <p:xfrm>
          <a:off x="1939925" y="713740"/>
          <a:ext cx="8482965" cy="5677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3245"/>
                <a:gridCol w="566420"/>
                <a:gridCol w="565150"/>
                <a:gridCol w="565785"/>
                <a:gridCol w="565150"/>
                <a:gridCol w="562610"/>
                <a:gridCol w="567055"/>
                <a:gridCol w="565150"/>
                <a:gridCol w="565785"/>
                <a:gridCol w="565785"/>
                <a:gridCol w="562610"/>
                <a:gridCol w="568325"/>
                <a:gridCol w="568325"/>
              </a:tblGrid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文本框 114"/>
          <p:cNvSpPr txBox="1"/>
          <p:nvPr/>
        </p:nvSpPr>
        <p:spPr>
          <a:xfrm>
            <a:off x="146685" y="17272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模型及假设：</a:t>
            </a:r>
            <a:endParaRPr lang="zh-CN" sz="28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①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符号说明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altLang="en-US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130" y="1731010"/>
          <a:ext cx="7590155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57600" imgH="482600" progId="Equation.KSEE3">
                  <p:embed/>
                </p:oleObj>
              </mc:Choice>
              <mc:Fallback>
                <p:oleObj name="" r:id="rId1" imgW="3657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130" y="1731010"/>
                        <a:ext cx="7590155" cy="100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8833" y="2921635"/>
          <a:ext cx="63246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3009900" imgH="203200" progId="Equation.KSEE3">
                  <p:embed/>
                </p:oleObj>
              </mc:Choice>
              <mc:Fallback>
                <p:oleObj name="" r:id="rId3" imgW="30099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833" y="2921635"/>
                        <a:ext cx="632460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3348355"/>
          <a:ext cx="742823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3708400" imgH="241300" progId="Equation.KSEE3">
                  <p:embed/>
                </p:oleObj>
              </mc:Choice>
              <mc:Fallback>
                <p:oleObj name="" r:id="rId5" imgW="3708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093" y="3348355"/>
                        <a:ext cx="7428230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3831590"/>
          <a:ext cx="816673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3721100" imgH="241300" progId="Equation.KSEE3">
                  <p:embed/>
                </p:oleObj>
              </mc:Choice>
              <mc:Fallback>
                <p:oleObj name="" r:id="rId7" imgW="37211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093" y="3831590"/>
                        <a:ext cx="816673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4466273"/>
          <a:ext cx="567245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2743200" imgH="228600" progId="Equation.KSEE3">
                  <p:embed/>
                </p:oleObj>
              </mc:Choice>
              <mc:Fallback>
                <p:oleObj name="" r:id="rId9" imgW="27432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0093" y="4466273"/>
                        <a:ext cx="567245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813" y="5062220"/>
          <a:ext cx="766318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3568700" imgH="228600" progId="Equation.KSEE3">
                  <p:embed/>
                </p:oleObj>
              </mc:Choice>
              <mc:Fallback>
                <p:oleObj name="" r:id="rId11" imgW="35687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813" y="5062220"/>
                        <a:ext cx="766318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813" y="5690235"/>
          <a:ext cx="534924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2540000" imgH="203200" progId="Equation.KSEE3">
                  <p:embed/>
                </p:oleObj>
              </mc:Choice>
              <mc:Fallback>
                <p:oleObj name="" r:id="rId13" imgW="25400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813" y="5690235"/>
                        <a:ext cx="534924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130" y="6254750"/>
          <a:ext cx="658749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3200400" imgH="228600" progId="Equation.KSEE3">
                  <p:embed/>
                </p:oleObj>
              </mc:Choice>
              <mc:Fallback>
                <p:oleObj name="" r:id="rId15" imgW="32004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9130" y="6254750"/>
                        <a:ext cx="658749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b"/>
  <p:tag name="KSO_WM_UNIT_INDEX" val="1"/>
  <p:tag name="KSO_WM_UNIT_ID" val="custom16039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SLIDE_ID" val="custom16039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WPS 演示</Application>
  <PresentationFormat>宽屏</PresentationFormat>
  <Paragraphs>828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23</vt:i4>
      </vt:variant>
    </vt:vector>
  </HeadingPairs>
  <TitlesOfParts>
    <vt:vector size="63" baseType="lpstr">
      <vt:lpstr>Arial</vt:lpstr>
      <vt:lpstr>宋体</vt:lpstr>
      <vt:lpstr>Wingdings</vt:lpstr>
      <vt:lpstr>微软雅黑 Light</vt:lpstr>
      <vt:lpstr>微软雅黑</vt:lpstr>
      <vt:lpstr>黑体</vt:lpstr>
      <vt:lpstr>Wingdings 2</vt:lpstr>
      <vt:lpstr>Calibri</vt:lpstr>
      <vt:lpstr>Times New Roman</vt:lpstr>
      <vt:lpstr>Arial Unicode MS</vt:lpstr>
      <vt:lpstr>Wingdings</vt:lpstr>
      <vt:lpstr>Office 主题</vt:lpstr>
      <vt:lpstr>A000120140530A99PPBG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洪波泳起</cp:lastModifiedBy>
  <cp:revision>241</cp:revision>
  <dcterms:created xsi:type="dcterms:W3CDTF">2017-08-03T09:01:00Z</dcterms:created>
  <dcterms:modified xsi:type="dcterms:W3CDTF">2018-10-01T12:28:29Z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