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564" r:id="rId3"/>
    <p:sldId id="646" r:id="rId5"/>
    <p:sldId id="606" r:id="rId6"/>
    <p:sldId id="608" r:id="rId7"/>
    <p:sldId id="609" r:id="rId8"/>
    <p:sldId id="610" r:id="rId9"/>
    <p:sldId id="611" r:id="rId10"/>
    <p:sldId id="612" r:id="rId11"/>
    <p:sldId id="613" r:id="rId12"/>
    <p:sldId id="614" r:id="rId13"/>
    <p:sldId id="615" r:id="rId14"/>
    <p:sldId id="616" r:id="rId15"/>
    <p:sldId id="617" r:id="rId16"/>
    <p:sldId id="618" r:id="rId17"/>
    <p:sldId id="619" r:id="rId18"/>
    <p:sldId id="620" r:id="rId19"/>
    <p:sldId id="621" r:id="rId20"/>
    <p:sldId id="622" r:id="rId21"/>
    <p:sldId id="623" r:id="rId22"/>
    <p:sldId id="624" r:id="rId23"/>
    <p:sldId id="625" r:id="rId24"/>
    <p:sldId id="626" r:id="rId25"/>
    <p:sldId id="627" r:id="rId26"/>
    <p:sldId id="628" r:id="rId27"/>
    <p:sldId id="629" r:id="rId28"/>
    <p:sldId id="630" r:id="rId29"/>
    <p:sldId id="631" r:id="rId30"/>
    <p:sldId id="632" r:id="rId31"/>
    <p:sldId id="633" r:id="rId32"/>
    <p:sldId id="634" r:id="rId33"/>
    <p:sldId id="635" r:id="rId34"/>
    <p:sldId id="636" r:id="rId35"/>
    <p:sldId id="637" r:id="rId36"/>
    <p:sldId id="638" r:id="rId37"/>
    <p:sldId id="639" r:id="rId38"/>
    <p:sldId id="640" r:id="rId39"/>
    <p:sldId id="641" r:id="rId40"/>
    <p:sldId id="642" r:id="rId41"/>
    <p:sldId id="643" r:id="rId42"/>
    <p:sldId id="644" r:id="rId43"/>
    <p:sldId id="645" r:id="rId44"/>
  </p:sldIdLst>
  <p:sldSz cx="9144000" cy="6858000" type="screen4x3"/>
  <p:notesSz cx="6858000" cy="9144000"/>
  <p:defaultTextStyle>
    <a:defPPr>
      <a:defRPr lang="zh-CN"/>
    </a:defPPr>
    <a:lvl1pPr marL="0" lvl="0"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20000"/>
      </a:lnSpc>
      <a:spcBef>
        <a:spcPct val="10000"/>
      </a:spcBef>
      <a:spcAft>
        <a:spcPct val="0"/>
      </a:spcAft>
      <a:buClr>
        <a:schemeClr val="accent2"/>
      </a:buClr>
      <a:buFont typeface="Wingdings" panose="05000000000000000000" pitchFamily="2" charset="2"/>
      <a:buChar char="o"/>
      <a:defRPr sz="30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a:srgbClr val="3366FF"/>
    <a:srgbClr val="CC0000"/>
    <a:srgbClr val="FF3300"/>
    <a:srgbClr val="339966"/>
    <a:srgbClr val="000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1907"/>
  </p:normalViewPr>
  <p:slideViewPr>
    <p:cSldViewPr showGuides="1">
      <p:cViewPr varScale="1">
        <p:scale>
          <a:sx n="78" d="100"/>
          <a:sy n="78" d="100"/>
        </p:scale>
        <p:origin x="-11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1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Algorithms in Mathematical Modeling</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3B54D015-9D14-4FDC-BDE7-EC285268BDAC}" type="datetime1">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spcBef>
                <a:spcPct val="0"/>
              </a:spcBef>
              <a:buClrTx/>
              <a:buFontTx/>
              <a:buNone/>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lnSpc>
                <a:spcPct val="100000"/>
              </a:lnSpc>
              <a:spcBef>
                <a:spcPct val="0"/>
              </a:spcBef>
              <a:buClrTx/>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Algorithms in Mathematical Modeling</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BA662811-F294-4C68-A9BC-E5265184E946}" type="datetime1">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spcBef>
                <a:spcPct val="0"/>
              </a:spcBef>
              <a:buClrTx/>
              <a:buFontTx/>
              <a:buNone/>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lnSpc>
                <a:spcPct val="100000"/>
              </a:lnSpc>
              <a:spcBef>
                <a:spcPct val="0"/>
              </a:spcBef>
              <a:buClrTx/>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txBox="1">
            <a:spLocks noGrp="1"/>
          </p:cNvSpPr>
          <p:nvPr>
            <p:ph type="hdr" sz="quarter"/>
          </p:nvPr>
        </p:nvSpPr>
        <p:spPr>
          <a:xfrm>
            <a:off x="0" y="0"/>
            <a:ext cx="2971800" cy="457200"/>
          </a:xfrm>
          <a:prstGeom prst="rect">
            <a:avLst/>
          </a:prstGeom>
          <a:noFill/>
          <a:ln w="9525">
            <a:noFill/>
          </a:ln>
        </p:spPr>
        <p:txBody>
          <a:bodyPr/>
          <a:p>
            <a:pPr lvl="0" eaLnBrk="1" hangingPunct="1">
              <a:spcBef>
                <a:spcPct val="0"/>
              </a:spcBef>
              <a:buClr>
                <a:schemeClr val="accent2"/>
              </a:buClr>
              <a:buChar char="o"/>
            </a:pPr>
            <a:r>
              <a:rPr lang="en-US" altLang="zh-CN" dirty="0"/>
              <a:t>Algorithms in Mathematical Modeling</a:t>
            </a:r>
            <a:endParaRPr lang="en-US" altLang="zh-CN" dirty="0"/>
          </a:p>
        </p:txBody>
      </p:sp>
      <p:sp>
        <p:nvSpPr>
          <p:cNvPr id="46083" name="Rectangle 3"/>
          <p:cNvSpPr txBox="1">
            <a:spLocks noGrp="1"/>
          </p:cNvSpPr>
          <p:nvPr>
            <p:ph type="dt" sz="half"/>
          </p:nvPr>
        </p:nvSpPr>
        <p:spPr>
          <a:xfrm>
            <a:off x="3884613" y="0"/>
            <a:ext cx="2971800" cy="457200"/>
          </a:xfrm>
          <a:prstGeom prst="rect">
            <a:avLst/>
          </a:prstGeom>
          <a:noFill/>
          <a:ln w="9525">
            <a:noFill/>
          </a:ln>
        </p:spPr>
        <p:txBody>
          <a:bodyPr/>
          <a:p>
            <a:pPr lvl="0" algn="r" eaLnBrk="1" hangingPunct="1">
              <a:spcBef>
                <a:spcPct val="0"/>
              </a:spcBef>
              <a:buClr>
                <a:schemeClr val="accent2"/>
              </a:buClr>
              <a:buChar char="o"/>
            </a:pPr>
            <a:fld id="{BB962C8B-B14F-4D97-AF65-F5344CB8AC3E}" type="datetime1">
              <a:rPr lang="zh-CN" altLang="en-US" dirty="0"/>
            </a:fld>
            <a:endParaRPr lang="zh-CN" altLang="en-US" dirty="0"/>
          </a:p>
        </p:txBody>
      </p:sp>
      <p:sp>
        <p:nvSpPr>
          <p:cNvPr id="4608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
                <a:schemeClr val="accent2"/>
              </a:buClr>
              <a:buChar char="o"/>
            </a:pPr>
            <a:fld id="{9A0DB2DC-4C9A-4742-B13C-FB6460FD3503}" type="slidenum">
              <a:rPr lang="en-US" altLang="zh-CN" dirty="0"/>
            </a:fld>
            <a:endParaRPr lang="en-US" altLang="zh-CN" dirty="0"/>
          </a:p>
        </p:txBody>
      </p:sp>
      <p:sp>
        <p:nvSpPr>
          <p:cNvPr id="46085" name="Rectangle 2"/>
          <p:cNvSpPr>
            <a:spLocks noRot="1" noTextEdit="1"/>
          </p:cNvSpPr>
          <p:nvPr>
            <p:ph type="sldImg"/>
          </p:nvPr>
        </p:nvSpPr>
        <p:spPr>
          <a:ln/>
        </p:spPr>
      </p:sp>
      <p:sp>
        <p:nvSpPr>
          <p:cNvPr id="46086"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2147483647" y="0"/>
              </a:cxn>
              <a:cxn ang="0">
                <a:pos x="2147483647" y="1314299689"/>
              </a:cxn>
              <a:cxn ang="0">
                <a:pos x="0" y="1314299689"/>
              </a:cxn>
              <a:cxn ang="0">
                <a:pos x="0" y="0"/>
              </a:cxn>
              <a:cxn ang="0">
                <a:pos x="2147483647"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35840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endParaRPr lang="zh-CN" altLang="en-US" noProof="0" smtClean="0"/>
          </a:p>
        </p:txBody>
      </p:sp>
      <p:sp>
        <p:nvSpPr>
          <p:cNvPr id="35840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endParaRPr lang="zh-CN" altLang="en-US"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566863"/>
            <a:ext cx="7958138" cy="109537"/>
          </a:xfrm>
          <a:custGeom>
            <a:avLst/>
            <a:gdLst/>
            <a:ahLst/>
            <a:cxnLst>
              <a:cxn ang="0">
                <a:pos x="0" y="0"/>
              </a:cxn>
              <a:cxn ang="0">
                <a:pos x="2147483647" y="0"/>
              </a:cxn>
              <a:cxn ang="0">
                <a:pos x="2147483647" y="1314263702"/>
              </a:cxn>
              <a:cxn ang="0">
                <a:pos x="0" y="1314263702"/>
              </a:cxn>
              <a:cxn ang="0">
                <a:pos x="0" y="0"/>
              </a:cxn>
              <a:cxn ang="0">
                <a:pos x="2147483647"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1030" name="Rectangle 15"/>
          <p:cNvSpPr>
            <a:spLocks noChangeArrowheads="1"/>
          </p:cNvSpPr>
          <p:nvPr/>
        </p:nvSpPr>
        <p:spPr bwMode="auto">
          <a:xfrm>
            <a:off x="0" y="6337300"/>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lvl="0" eaLnBrk="1" hangingPunct="1">
              <a:lnSpc>
                <a:spcPct val="100000"/>
              </a:lnSpc>
              <a:spcBef>
                <a:spcPct val="0"/>
              </a:spcBef>
              <a:buClrTx/>
              <a:buNone/>
            </a:pPr>
            <a:fld id="{9A0DB2DC-4C9A-4742-B13C-FB6460FD3503}" type="slidenum">
              <a:rPr lang="en-US" altLang="zh-CN" sz="2400" dirty="0">
                <a:latin typeface="Verdana" panose="020B0604030504040204" pitchFamily="34" charset="0"/>
              </a:rPr>
            </a:fld>
            <a:endParaRPr lang="en-US" altLang="zh-CN" sz="2400"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14.xml"/><Relationship Id="rId5" Type="http://schemas.openxmlformats.org/officeDocument/2006/relationships/image" Target="../media/image16.wmf"/><Relationship Id="rId4" Type="http://schemas.openxmlformats.org/officeDocument/2006/relationships/oleObject" Target="../embeddings/oleObject9.bin"/><Relationship Id="rId3" Type="http://schemas.openxmlformats.org/officeDocument/2006/relationships/image" Target="../media/image2.png"/><Relationship Id="rId2" Type="http://schemas.openxmlformats.org/officeDocument/2006/relationships/image" Target="../media/image15.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2.x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 Id="rId3" Type="http://schemas.openxmlformats.org/officeDocument/2006/relationships/oleObject" Target="../embeddings/oleObject11.bin"/><Relationship Id="rId2" Type="http://schemas.openxmlformats.org/officeDocument/2006/relationships/image" Target="../media/image23.wmf"/><Relationship Id="rId1"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2.xml"/><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2.xml"/><Relationship Id="rId3" Type="http://schemas.openxmlformats.org/officeDocument/2006/relationships/image" Target="../media/image35.wmf"/><Relationship Id="rId2" Type="http://schemas.openxmlformats.org/officeDocument/2006/relationships/oleObject" Target="../embeddings/oleObject14.bin"/><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4.xml"/><Relationship Id="rId4" Type="http://schemas.openxmlformats.org/officeDocument/2006/relationships/image" Target="../media/image37.wmf"/><Relationship Id="rId3" Type="http://schemas.openxmlformats.org/officeDocument/2006/relationships/oleObject" Target="../embeddings/oleObject16.bin"/><Relationship Id="rId2" Type="http://schemas.openxmlformats.org/officeDocument/2006/relationships/image" Target="../media/image36.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4.xml"/><Relationship Id="rId2" Type="http://schemas.openxmlformats.org/officeDocument/2006/relationships/image" Target="../media/image38.wmf"/><Relationship Id="rId1"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4.xml"/><Relationship Id="rId2" Type="http://schemas.openxmlformats.org/officeDocument/2006/relationships/image" Target="../media/image39.wmf"/><Relationship Id="rId1"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4.xml"/><Relationship Id="rId2" Type="http://schemas.openxmlformats.org/officeDocument/2006/relationships/image" Target="../media/image40.wmf"/><Relationship Id="rId1"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14.xml"/><Relationship Id="rId3" Type="http://schemas.openxmlformats.org/officeDocument/2006/relationships/image" Target="../media/image41.wmf"/><Relationship Id="rId2" Type="http://schemas.openxmlformats.org/officeDocument/2006/relationships/oleObject" Target="../embeddings/oleObject20.bin"/><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hyperlink" Target="http://iridia.ulb.ac.be/~mdorigo"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2.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8.png"/><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10.png"/><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2.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1042988" y="2708275"/>
            <a:ext cx="7272337" cy="893763"/>
          </a:xfrm>
          <a:ln/>
        </p:spPr>
        <p:txBody>
          <a:bodyPr vert="horz" wrap="square" lIns="91440" tIns="45720" rIns="91440" bIns="45720" anchor="b"/>
          <a:p>
            <a:pPr algn="ctr" eaLnBrk="1" hangingPunct="1">
              <a:spcBef>
                <a:spcPct val="20000"/>
              </a:spcBef>
              <a:buClr>
                <a:schemeClr val="accent2"/>
              </a:buClr>
              <a:buFont typeface="Wingdings" panose="05000000000000000000" pitchFamily="2" charset="2"/>
              <a:buNone/>
            </a:pPr>
            <a:r>
              <a:rPr lang="zh-CN" altLang="en-US" sz="5400" b="1" dirty="0">
                <a:solidFill>
                  <a:schemeClr val="tx1"/>
                </a:solidFill>
                <a:latin typeface="楷体" panose="02010609060101010101" pitchFamily="49" charset="-122"/>
                <a:ea typeface="楷体" panose="02010609060101010101" pitchFamily="49" charset="-122"/>
                <a:cs typeface="+mj-cs"/>
              </a:rPr>
              <a:t>第</a:t>
            </a:r>
            <a:r>
              <a:rPr lang="en-US" altLang="zh-CN" sz="5400" b="1" dirty="0">
                <a:solidFill>
                  <a:schemeClr val="tx1"/>
                </a:solidFill>
                <a:latin typeface="楷体" panose="02010609060101010101" pitchFamily="49" charset="-122"/>
                <a:ea typeface="楷体" panose="02010609060101010101" pitchFamily="49" charset="-122"/>
                <a:cs typeface="+mj-cs"/>
              </a:rPr>
              <a:t>5</a:t>
            </a:r>
            <a:r>
              <a:rPr lang="zh-CN" altLang="en-US" sz="5400" b="1" dirty="0">
                <a:solidFill>
                  <a:schemeClr val="tx1"/>
                </a:solidFill>
                <a:latin typeface="楷体" panose="02010609060101010101" pitchFamily="49" charset="-122"/>
                <a:ea typeface="楷体" panose="02010609060101010101" pitchFamily="49" charset="-122"/>
                <a:cs typeface="+mj-cs"/>
              </a:rPr>
              <a:t>讲  蚁群算法</a:t>
            </a:r>
            <a:endParaRPr lang="zh-CN" altLang="en-US" sz="5400" b="1" dirty="0">
              <a:solidFill>
                <a:schemeClr val="tx1"/>
              </a:solidFill>
              <a:latin typeface="楷体" panose="02010609060101010101" pitchFamily="49" charset="-122"/>
              <a:ea typeface="楷体" panose="020106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06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2291" name="Rectangle 5"/>
          <p:cNvSpPr>
            <a:spLocks noRot="1"/>
          </p:cNvSpPr>
          <p:nvPr/>
        </p:nvSpPr>
        <p:spPr>
          <a:xfrm>
            <a:off x="250825" y="17002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解决TSP问题</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当所有蚂蚁完成一次周游后，各路径上的信息素将进行更新：</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其中，</a:t>
            </a:r>
            <a:r>
              <a:rPr lang="el-GR" altLang="en-US" sz="2600" b="1" i="1" dirty="0">
                <a:solidFill>
                  <a:schemeClr val="folHlink"/>
                </a:solidFill>
                <a:latin typeface="Times New Roman" panose="02020603050405020304" pitchFamily="18" charset="0"/>
                <a:ea typeface="楷体_GB2312" pitchFamily="1" charset="-122"/>
              </a:rPr>
              <a:t>ρ</a:t>
            </a:r>
            <a:r>
              <a:rPr lang="zh-CN" altLang="en-US" sz="2600" b="1" dirty="0">
                <a:solidFill>
                  <a:schemeClr val="folHlink"/>
                </a:solidFill>
                <a:latin typeface="Times New Roman" panose="02020603050405020304" pitchFamily="18" charset="0"/>
                <a:ea typeface="楷体_GB2312" pitchFamily="1" charset="-122"/>
              </a:rPr>
              <a:t>（0&lt; </a:t>
            </a:r>
            <a:r>
              <a:rPr lang="el-GR" altLang="en-US" sz="2600" b="1" i="1" dirty="0">
                <a:solidFill>
                  <a:schemeClr val="folHlink"/>
                </a:solidFill>
                <a:latin typeface="Times New Roman" panose="02020603050405020304" pitchFamily="18" charset="0"/>
                <a:ea typeface="楷体_GB2312" pitchFamily="1" charset="-122"/>
              </a:rPr>
              <a:t>ρ</a:t>
            </a:r>
            <a:r>
              <a:rPr lang="zh-CN" altLang="en-US" sz="2600" b="1" dirty="0">
                <a:solidFill>
                  <a:schemeClr val="folHlink"/>
                </a:solidFill>
                <a:latin typeface="Times New Roman" panose="02020603050405020304" pitchFamily="18" charset="0"/>
                <a:ea typeface="楷体_GB2312" pitchFamily="1" charset="-122"/>
              </a:rPr>
              <a:t> &lt;1）表示路径上信息素的蒸发系数，</a:t>
            </a:r>
            <a:r>
              <a:rPr lang="zh-CN" altLang="en-US" sz="2600" b="1" i="1" dirty="0">
                <a:solidFill>
                  <a:schemeClr val="folHlink"/>
                </a:solidFill>
                <a:latin typeface="Times New Roman" panose="02020603050405020304" pitchFamily="18" charset="0"/>
                <a:ea typeface="楷体_GB2312" pitchFamily="1" charset="-122"/>
              </a:rPr>
              <a:t>Q</a:t>
            </a:r>
            <a:r>
              <a:rPr lang="zh-CN" altLang="en-US" sz="2600" b="1" dirty="0">
                <a:solidFill>
                  <a:schemeClr val="folHlink"/>
                </a:solidFill>
                <a:latin typeface="Times New Roman" panose="02020603050405020304" pitchFamily="18" charset="0"/>
                <a:ea typeface="楷体_GB2312" pitchFamily="1" charset="-122"/>
              </a:rPr>
              <a:t>为正常数，</a:t>
            </a:r>
            <a:r>
              <a:rPr lang="zh-CN" altLang="en-US" sz="2600" b="1" i="1" dirty="0">
                <a:solidFill>
                  <a:schemeClr val="folHlink"/>
                </a:solidFill>
                <a:latin typeface="Times New Roman" panose="02020603050405020304" pitchFamily="18" charset="0"/>
                <a:ea typeface="楷体_GB2312" pitchFamily="1" charset="-122"/>
              </a:rPr>
              <a:t>L</a:t>
            </a:r>
            <a:r>
              <a:rPr lang="zh-CN" altLang="en-US" sz="2600" b="1" i="1" baseline="-25000"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表示第</a:t>
            </a:r>
            <a:r>
              <a:rPr lang="zh-CN" altLang="en-US" sz="2600" b="1" i="1"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只蚂蚁在本次周游中所走过路径的长度。</a:t>
            </a:r>
            <a:r>
              <a:rPr lang="zh-CN" altLang="en-US" sz="2600" b="1" i="1" dirty="0">
                <a:solidFill>
                  <a:schemeClr val="folHlink"/>
                </a:solidFill>
                <a:latin typeface="Times New Roman" panose="02020603050405020304" pitchFamily="18" charset="0"/>
                <a:ea typeface="楷体_GB2312" pitchFamily="1" charset="-122"/>
              </a:rPr>
              <a:t>                                                  </a:t>
            </a:r>
            <a:endParaRPr lang="zh-CN" altLang="en-US" sz="2600" b="1" i="1" dirty="0">
              <a:solidFill>
                <a:schemeClr val="folHlink"/>
              </a:solidFill>
              <a:latin typeface="Times New Roman" panose="02020603050405020304" pitchFamily="18" charset="0"/>
              <a:ea typeface="楷体_GB2312" pitchFamily="1" charset="-122"/>
            </a:endParaRPr>
          </a:p>
        </p:txBody>
      </p:sp>
      <p:graphicFrame>
        <p:nvGraphicFramePr>
          <p:cNvPr id="12292" name="Object 7"/>
          <p:cNvGraphicFramePr>
            <a:graphicFrameLocks noChangeAspect="1"/>
          </p:cNvGraphicFramePr>
          <p:nvPr>
            <p:ph sz="half" idx="2"/>
          </p:nvPr>
        </p:nvGraphicFramePr>
        <p:xfrm>
          <a:off x="1060450" y="3284538"/>
          <a:ext cx="6203950" cy="1433512"/>
        </p:xfrm>
        <a:graphic>
          <a:graphicData uri="http://schemas.openxmlformats.org/presentationml/2006/ole">
            <mc:AlternateContent xmlns:mc="http://schemas.openxmlformats.org/markup-compatibility/2006">
              <mc:Choice xmlns:v="urn:schemas-microsoft-com:vml" Requires="v">
                <p:oleObj spid="_x0000_s3082" name="" r:id="rId1" imgW="3898900" imgH="889000" progId="Equation.3">
                  <p:embed/>
                </p:oleObj>
              </mc:Choice>
              <mc:Fallback>
                <p:oleObj name="" r:id="rId1" imgW="3898900" imgH="889000" progId="Equation.3">
                  <p:embed/>
                  <p:pic>
                    <p:nvPicPr>
                      <p:cNvPr id="0" name="图片 3081"/>
                      <p:cNvPicPr/>
                      <p:nvPr/>
                    </p:nvPicPr>
                    <p:blipFill>
                      <a:blip r:embed="rId2"/>
                      <a:srcRect/>
                      <a:stretch>
                        <a:fillRect/>
                      </a:stretch>
                    </p:blipFill>
                    <p:spPr>
                      <a:xfrm>
                        <a:off x="1060450" y="3284538"/>
                        <a:ext cx="6203950" cy="1433512"/>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580617"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163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13315" name="Picture 4"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13316"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算法流程</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endParaRPr lang="en-US" altLang="zh-CN" sz="2600" b="1" i="1" dirty="0">
              <a:solidFill>
                <a:schemeClr val="folHlink"/>
              </a:solidFill>
              <a:latin typeface="Times New Roman" panose="02020603050405020304" pitchFamily="18" charset="0"/>
              <a:ea typeface="楷体_GB2312" pitchFamily="1" charset="-122"/>
            </a:endParaRPr>
          </a:p>
        </p:txBody>
      </p:sp>
      <p:sp>
        <p:nvSpPr>
          <p:cNvPr id="581641"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graphicFrame>
        <p:nvGraphicFramePr>
          <p:cNvPr id="581639" name="Object 7"/>
          <p:cNvGraphicFramePr>
            <a:graphicFrameLocks noChangeAspect="1"/>
          </p:cNvGraphicFramePr>
          <p:nvPr>
            <p:ph sz="half" idx="2"/>
          </p:nvPr>
        </p:nvGraphicFramePr>
        <p:xfrm>
          <a:off x="2916238" y="260350"/>
          <a:ext cx="6005512" cy="6273800"/>
        </p:xfrm>
        <a:graphic>
          <a:graphicData uri="http://schemas.openxmlformats.org/presentationml/2006/ole">
            <mc:AlternateContent xmlns:mc="http://schemas.openxmlformats.org/markup-compatibility/2006">
              <mc:Choice xmlns:v="urn:schemas-microsoft-com:vml" Requires="v">
                <p:oleObj spid="_x0000_s3083" name="" r:id="rId2" imgW="4984115" imgH="5208270" progId="Visio.Drawing.11">
                  <p:embed/>
                </p:oleObj>
              </mc:Choice>
              <mc:Fallback>
                <p:oleObj name="" r:id="rId2" imgW="4984115" imgH="5208270" progId="Visio.Drawing.11">
                  <p:embed/>
                  <p:pic>
                    <p:nvPicPr>
                      <p:cNvPr id="0" name="图片 3082"/>
                      <p:cNvPicPr/>
                      <p:nvPr/>
                    </p:nvPicPr>
                    <p:blipFill>
                      <a:blip r:embed="rId3"/>
                      <a:srcRect/>
                      <a:stretch>
                        <a:fillRect/>
                      </a:stretch>
                    </p:blipFill>
                    <p:spPr>
                      <a:xfrm>
                        <a:off x="2916238" y="260350"/>
                        <a:ext cx="6005512" cy="6273800"/>
                      </a:xfrm>
                      <a:prstGeom prst="rect">
                        <a:avLst/>
                      </a:prstGeom>
                      <a:solidFill>
                        <a:schemeClr val="accent1">
                          <a:alpha val="100000"/>
                        </a:schemeClr>
                      </a:solidFill>
                      <a:ln w="38100">
                        <a:solidFill>
                          <a:srgbClr val="FF6600">
                            <a:alpha val="100000"/>
                          </a:srgbClr>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3"/>
          <p:cNvGraphicFramePr>
            <a:graphicFrameLocks noChangeAspect="1"/>
          </p:cNvGraphicFramePr>
          <p:nvPr>
            <p:ph sz="quarter" idx="2"/>
          </p:nvPr>
        </p:nvGraphicFramePr>
        <p:xfrm>
          <a:off x="3892550" y="2146300"/>
          <a:ext cx="4383088" cy="2228850"/>
        </p:xfrm>
        <a:graphic>
          <a:graphicData uri="http://schemas.openxmlformats.org/presentationml/2006/ole">
            <mc:AlternateContent xmlns:mc="http://schemas.openxmlformats.org/markup-compatibility/2006">
              <mc:Choice xmlns:v="urn:schemas-microsoft-com:vml" Requires="v">
                <p:oleObj spid="_x0000_s3081" name="" r:id="rId1" imgW="2552700" imgH="1282700" progId="Equation.3">
                  <p:embed/>
                </p:oleObj>
              </mc:Choice>
              <mc:Fallback>
                <p:oleObj name="" r:id="rId1" imgW="2552700" imgH="1282700" progId="Equation.3">
                  <p:embed/>
                  <p:pic>
                    <p:nvPicPr>
                      <p:cNvPr id="0" name="图片 3080"/>
                      <p:cNvPicPr/>
                      <p:nvPr/>
                    </p:nvPicPr>
                    <p:blipFill>
                      <a:blip r:embed="rId2"/>
                      <a:srcRect/>
                      <a:stretch>
                        <a:fillRect/>
                      </a:stretch>
                    </p:blipFill>
                    <p:spPr>
                      <a:xfrm>
                        <a:off x="3892550" y="2146300"/>
                        <a:ext cx="4383088" cy="2228850"/>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582660" name="Text Box 4"/>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14340" name="Picture 5" descr="BD21370_"/>
          <p:cNvPicPr>
            <a:picLocks noChangeAspect="1"/>
          </p:cNvPicPr>
          <p:nvPr/>
        </p:nvPicPr>
        <p:blipFill>
          <a:blip r:embed="rId3"/>
          <a:stretch>
            <a:fillRect/>
          </a:stretch>
        </p:blipFill>
        <p:spPr>
          <a:xfrm>
            <a:off x="36513" y="468313"/>
            <a:ext cx="9144000" cy="80962"/>
          </a:xfrm>
          <a:prstGeom prst="rect">
            <a:avLst/>
          </a:prstGeom>
          <a:noFill/>
          <a:ln w="9525">
            <a:noFill/>
          </a:ln>
        </p:spPr>
      </p:pic>
      <p:sp>
        <p:nvSpPr>
          <p:cNvPr id="14341" name="Rectangle 6"/>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初始参数</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城市数30;</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蚂蚁数30；</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=1;</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β</a:t>
            </a:r>
            <a:r>
              <a:rPr lang="zh-CN" altLang="en-US" sz="2600" b="1" dirty="0">
                <a:solidFill>
                  <a:schemeClr val="folHlink"/>
                </a:solidFill>
                <a:latin typeface="Times New Roman" panose="02020603050405020304" pitchFamily="18" charset="0"/>
                <a:ea typeface="楷体_GB2312" pitchFamily="1" charset="-122"/>
              </a:rPr>
              <a:t>=5;</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ρ</a:t>
            </a:r>
            <a:r>
              <a:rPr lang="zh-CN" altLang="en-US" sz="2600" b="1" dirty="0">
                <a:solidFill>
                  <a:schemeClr val="folHlink"/>
                </a:solidFill>
                <a:latin typeface="Times New Roman" panose="02020603050405020304" pitchFamily="18" charset="0"/>
                <a:ea typeface="楷体_GB2312" pitchFamily="1" charset="-122"/>
              </a:rPr>
              <a:t>=0.5;</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最大迭代代数200;</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r>
              <a:rPr lang="zh-CN" altLang="en-US" sz="2600" b="1" i="1" dirty="0">
                <a:solidFill>
                  <a:schemeClr val="folHlink"/>
                </a:solidFill>
                <a:latin typeface="Times New Roman" panose="02020603050405020304" pitchFamily="18" charset="0"/>
                <a:ea typeface="楷体_GB2312" pitchFamily="1" charset="-122"/>
              </a:rPr>
              <a:t>Q</a:t>
            </a:r>
            <a:r>
              <a:rPr lang="zh-CN" altLang="en-US" sz="2600" b="1" dirty="0">
                <a:solidFill>
                  <a:schemeClr val="folHlink"/>
                </a:solidFill>
                <a:latin typeface="Times New Roman" panose="02020603050405020304" pitchFamily="18" charset="0"/>
                <a:ea typeface="楷体_GB2312" pitchFamily="1" charset="-122"/>
              </a:rPr>
              <a:t>=100;</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p:txBody>
      </p:sp>
      <p:graphicFrame>
        <p:nvGraphicFramePr>
          <p:cNvPr id="14342" name="Object 8"/>
          <p:cNvGraphicFramePr>
            <a:graphicFrameLocks noChangeAspect="1"/>
          </p:cNvGraphicFramePr>
          <p:nvPr>
            <p:ph sz="quarter" idx="3"/>
          </p:nvPr>
        </p:nvGraphicFramePr>
        <p:xfrm>
          <a:off x="3851275" y="4508500"/>
          <a:ext cx="5113338" cy="1606550"/>
        </p:xfrm>
        <a:graphic>
          <a:graphicData uri="http://schemas.openxmlformats.org/presentationml/2006/ole">
            <mc:AlternateContent xmlns:mc="http://schemas.openxmlformats.org/markup-compatibility/2006">
              <mc:Choice xmlns:v="urn:schemas-microsoft-com:vml" Requires="v">
                <p:oleObj spid="_x0000_s3084" name="" r:id="rId4" imgW="2832100" imgH="889000" progId="Equation.3">
                  <p:embed/>
                </p:oleObj>
              </mc:Choice>
              <mc:Fallback>
                <p:oleObj name="" r:id="rId4" imgW="2832100" imgH="889000" progId="Equation.3">
                  <p:embed/>
                  <p:pic>
                    <p:nvPicPr>
                      <p:cNvPr id="0" name="图片 3083"/>
                      <p:cNvPicPr/>
                      <p:nvPr/>
                    </p:nvPicPr>
                    <p:blipFill>
                      <a:blip r:embed="rId5"/>
                      <a:srcRect/>
                      <a:stretch>
                        <a:fillRect/>
                      </a:stretch>
                    </p:blipFill>
                    <p:spPr>
                      <a:xfrm>
                        <a:off x="3851275" y="4508500"/>
                        <a:ext cx="5113338" cy="1606550"/>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582666" name="Rectangle 10"/>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8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5363"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15364"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3689"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470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6387"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16388"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4713"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573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7411"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17412"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5737"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675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8435"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18436"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6761"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777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9459"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19460"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7785"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880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0483"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运行结果</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20484" name="Picture 7"/>
          <p:cNvPicPr>
            <a:picLocks noChangeAspect="1"/>
          </p:cNvPicPr>
          <p:nvPr/>
        </p:nvPicPr>
        <p:blipFill>
          <a:blip r:embed="rId1"/>
          <a:stretch>
            <a:fillRect/>
          </a:stretch>
        </p:blipFill>
        <p:spPr>
          <a:xfrm>
            <a:off x="1905000" y="2524125"/>
            <a:ext cx="5334000" cy="4000500"/>
          </a:xfrm>
          <a:prstGeom prst="rect">
            <a:avLst/>
          </a:prstGeom>
          <a:noFill/>
          <a:ln w="9525">
            <a:noFill/>
          </a:ln>
        </p:spPr>
      </p:pic>
      <p:sp>
        <p:nvSpPr>
          <p:cNvPr id="588809" name="Rectangle 9"/>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982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1507"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三种模型</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en-US" altLang="zh-CN" sz="2600" b="1" i="1" dirty="0">
                <a:solidFill>
                  <a:schemeClr val="folHlink"/>
                </a:solidFill>
                <a:latin typeface="Times New Roman" panose="02020603050405020304" pitchFamily="18" charset="0"/>
                <a:ea typeface="楷体_GB2312" pitchFamily="1" charset="-122"/>
              </a:rPr>
              <a:t>ant-cycle</a:t>
            </a:r>
            <a:r>
              <a:rPr lang="zh-CN" altLang="en-US" sz="2600" b="1" dirty="0">
                <a:solidFill>
                  <a:schemeClr val="folHlink"/>
                </a:solidFill>
                <a:latin typeface="Times New Roman" panose="02020603050405020304" pitchFamily="18"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（蚁周）</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i="1" dirty="0">
                <a:solidFill>
                  <a:schemeClr val="folHlink"/>
                </a:solidFill>
                <a:latin typeface="Times New Roman" panose="02020603050405020304" pitchFamily="18" charset="0"/>
                <a:ea typeface="楷体_GB2312" pitchFamily="1" charset="-122"/>
              </a:rPr>
              <a:t>ant-quantity</a:t>
            </a:r>
            <a:r>
              <a:rPr lang="zh-CN" altLang="en-US" sz="2600" b="1" dirty="0">
                <a:solidFill>
                  <a:schemeClr val="folHlink"/>
                </a:solidFill>
                <a:latin typeface="Times New Roman" panose="02020603050405020304" pitchFamily="18"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（蚁量）</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i="1" dirty="0">
                <a:solidFill>
                  <a:schemeClr val="folHlink"/>
                </a:solidFill>
                <a:latin typeface="Times New Roman" panose="02020603050405020304" pitchFamily="18" charset="0"/>
                <a:ea typeface="楷体_GB2312" pitchFamily="1" charset="-122"/>
              </a:rPr>
              <a:t>ant-density</a:t>
            </a:r>
            <a:r>
              <a:rPr lang="en-US" altLang="zh-CN" sz="2600" b="1" dirty="0">
                <a:solidFill>
                  <a:schemeClr val="folHlink"/>
                </a:solidFill>
                <a:latin typeface="Times New Roman" panose="02020603050405020304" pitchFamily="18" charset="0"/>
                <a:ea typeface="楷体_GB2312" pitchFamily="1" charset="-122"/>
              </a:rPr>
              <a:t>:</a:t>
            </a:r>
            <a:endParaRPr lang="en-US" altLang="zh-CN"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en-US" altLang="zh-CN" sz="26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（蚁密）</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graphicFrame>
        <p:nvGraphicFramePr>
          <p:cNvPr id="21508" name="Object 5"/>
          <p:cNvGraphicFramePr>
            <a:graphicFrameLocks noChangeAspect="1"/>
          </p:cNvGraphicFramePr>
          <p:nvPr/>
        </p:nvGraphicFramePr>
        <p:xfrm>
          <a:off x="2916238" y="2708275"/>
          <a:ext cx="3724275" cy="915988"/>
        </p:xfrm>
        <a:graphic>
          <a:graphicData uri="http://schemas.openxmlformats.org/presentationml/2006/ole">
            <mc:AlternateContent xmlns:mc="http://schemas.openxmlformats.org/markup-compatibility/2006">
              <mc:Choice xmlns:v="urn:schemas-microsoft-com:vml" Requires="v">
                <p:oleObj spid="_x0000_s3087" name="" r:id="rId1" imgW="2576830" imgH="635000" progId="Equation.3">
                  <p:embed/>
                </p:oleObj>
              </mc:Choice>
              <mc:Fallback>
                <p:oleObj name="" r:id="rId1" imgW="2576830" imgH="635000" progId="Equation.3">
                  <p:embed/>
                  <p:pic>
                    <p:nvPicPr>
                      <p:cNvPr id="0" name="图片 3086"/>
                      <p:cNvPicPr/>
                      <p:nvPr/>
                    </p:nvPicPr>
                    <p:blipFill>
                      <a:blip r:embed="rId2"/>
                      <a:stretch>
                        <a:fillRect/>
                      </a:stretch>
                    </p:blipFill>
                    <p:spPr>
                      <a:xfrm>
                        <a:off x="2916238" y="2708275"/>
                        <a:ext cx="3724275" cy="915988"/>
                      </a:xfrm>
                      <a:prstGeom prst="rect">
                        <a:avLst/>
                      </a:prstGeom>
                      <a:gradFill rotWithShape="1">
                        <a:gsLst>
                          <a:gs pos="0">
                            <a:srgbClr val="CCFFFF"/>
                          </a:gs>
                          <a:gs pos="100000">
                            <a:schemeClr val="tx1">
                              <a:alpha val="23996"/>
                            </a:schemeClr>
                          </a:gs>
                        </a:gsLst>
                        <a:path path="shape">
                          <a:fillToRect l="50000" t="50000" r="50000" b="50000"/>
                        </a:path>
                        <a:tileRect/>
                      </a:gradFill>
                      <a:ln w="38100">
                        <a:noFill/>
                        <a:miter/>
                      </a:ln>
                    </p:spPr>
                  </p:pic>
                </p:oleObj>
              </mc:Fallback>
            </mc:AlternateContent>
          </a:graphicData>
        </a:graphic>
      </p:graphicFrame>
      <p:graphicFrame>
        <p:nvGraphicFramePr>
          <p:cNvPr id="21509" name="Object 6"/>
          <p:cNvGraphicFramePr>
            <a:graphicFrameLocks noChangeAspect="1"/>
          </p:cNvGraphicFramePr>
          <p:nvPr/>
        </p:nvGraphicFramePr>
        <p:xfrm>
          <a:off x="2916238" y="4941888"/>
          <a:ext cx="3887787" cy="762000"/>
        </p:xfrm>
        <a:graphic>
          <a:graphicData uri="http://schemas.openxmlformats.org/presentationml/2006/ole">
            <mc:AlternateContent xmlns:mc="http://schemas.openxmlformats.org/markup-compatibility/2006">
              <mc:Choice xmlns:v="urn:schemas-microsoft-com:vml" Requires="v">
                <p:oleObj spid="_x0000_s3086" name="" r:id="rId3" imgW="2462530" imgH="482600" progId="Equation.3">
                  <p:embed/>
                </p:oleObj>
              </mc:Choice>
              <mc:Fallback>
                <p:oleObj name="" r:id="rId3" imgW="2462530" imgH="482600" progId="Equation.3">
                  <p:embed/>
                  <p:pic>
                    <p:nvPicPr>
                      <p:cNvPr id="0" name="图片 3085"/>
                      <p:cNvPicPr/>
                      <p:nvPr/>
                    </p:nvPicPr>
                    <p:blipFill>
                      <a:blip r:embed="rId4"/>
                      <a:stretch>
                        <a:fillRect/>
                      </a:stretch>
                    </p:blipFill>
                    <p:spPr>
                      <a:xfrm>
                        <a:off x="2916238" y="4941888"/>
                        <a:ext cx="3887787" cy="762000"/>
                      </a:xfrm>
                      <a:prstGeom prst="rect">
                        <a:avLst/>
                      </a:prstGeom>
                      <a:gradFill rotWithShape="1">
                        <a:gsLst>
                          <a:gs pos="0">
                            <a:srgbClr val="CCFFFF"/>
                          </a:gs>
                          <a:gs pos="100000">
                            <a:schemeClr val="tx1">
                              <a:alpha val="23996"/>
                            </a:schemeClr>
                          </a:gs>
                        </a:gsLst>
                        <a:path path="shape">
                          <a:fillToRect l="50000" t="50000" r="50000" b="50000"/>
                        </a:path>
                        <a:tileRect/>
                      </a:gradFill>
                      <a:ln w="38100">
                        <a:noFill/>
                        <a:miter/>
                      </a:ln>
                    </p:spPr>
                  </p:pic>
                </p:oleObj>
              </mc:Fallback>
            </mc:AlternateContent>
          </a:graphicData>
        </a:graphic>
      </p:graphicFrame>
      <p:graphicFrame>
        <p:nvGraphicFramePr>
          <p:cNvPr id="21510" name="Object 7"/>
          <p:cNvGraphicFramePr>
            <a:graphicFrameLocks noChangeAspect="1"/>
          </p:cNvGraphicFramePr>
          <p:nvPr>
            <p:ph sz="half" idx="2"/>
          </p:nvPr>
        </p:nvGraphicFramePr>
        <p:xfrm>
          <a:off x="3016250" y="3829050"/>
          <a:ext cx="3641725" cy="957263"/>
        </p:xfrm>
        <a:graphic>
          <a:graphicData uri="http://schemas.openxmlformats.org/presentationml/2006/ole">
            <mc:AlternateContent xmlns:mc="http://schemas.openxmlformats.org/markup-compatibility/2006">
              <mc:Choice xmlns:v="urn:schemas-microsoft-com:vml" Requires="v">
                <p:oleObj spid="_x0000_s3085" name="" r:id="rId5" imgW="2551430" imgH="660400" progId="Equation.3">
                  <p:embed/>
                </p:oleObj>
              </mc:Choice>
              <mc:Fallback>
                <p:oleObj name="" r:id="rId5" imgW="2551430" imgH="660400" progId="Equation.3">
                  <p:embed/>
                  <p:pic>
                    <p:nvPicPr>
                      <p:cNvPr id="0" name="图片 3084"/>
                      <p:cNvPicPr/>
                      <p:nvPr/>
                    </p:nvPicPr>
                    <p:blipFill>
                      <a:blip r:embed="rId6"/>
                      <a:srcRect/>
                      <a:stretch>
                        <a:fillRect/>
                      </a:stretch>
                    </p:blipFill>
                    <p:spPr>
                      <a:xfrm>
                        <a:off x="3016250" y="3829050"/>
                        <a:ext cx="3641725" cy="957263"/>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589835" name="Rectangle 11"/>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ln/>
        </p:spPr>
        <p:txBody>
          <a:bodyPr vert="horz" wrap="square" lIns="91440" tIns="45720" rIns="91440" bIns="45720" anchor="b"/>
          <a:p>
            <a:endParaRPr lang="zh-CN" altLang="en-US" dirty="0"/>
          </a:p>
        </p:txBody>
      </p:sp>
      <p:pic>
        <p:nvPicPr>
          <p:cNvPr id="4099" name="内容占位符 3"/>
          <p:cNvPicPr>
            <a:picLocks noGrp="1" noChangeAspect="1"/>
          </p:cNvPicPr>
          <p:nvPr>
            <p:ph idx="1"/>
          </p:nvPr>
        </p:nvPicPr>
        <p:blipFill>
          <a:blip r:embed="rId1"/>
          <a:srcRect/>
          <a:stretch>
            <a:fillRect/>
          </a:stretch>
        </p:blipFill>
        <p:spPr>
          <a:xfrm>
            <a:off x="2124075" y="25400"/>
            <a:ext cx="4632325" cy="6807200"/>
          </a:xfr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085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2531"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三种模型</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在</a:t>
            </a:r>
            <a:r>
              <a:rPr lang="en-US" altLang="zh-CN" sz="2600" b="1" dirty="0">
                <a:solidFill>
                  <a:schemeClr val="folHlink"/>
                </a:solidFill>
                <a:latin typeface="Times New Roman" panose="02020603050405020304" pitchFamily="18" charset="0"/>
                <a:ea typeface="楷体_GB2312" pitchFamily="1" charset="-122"/>
              </a:rPr>
              <a:t>Ant-density</a:t>
            </a:r>
            <a:r>
              <a:rPr lang="zh-CN" altLang="en-US" sz="2600" b="1" dirty="0">
                <a:solidFill>
                  <a:schemeClr val="folHlink"/>
                </a:solidFill>
                <a:latin typeface="Times New Roman" panose="02020603050405020304" pitchFamily="18" charset="0"/>
                <a:ea typeface="楷体_GB2312" pitchFamily="1" charset="-122"/>
              </a:rPr>
              <a:t>和</a:t>
            </a:r>
            <a:r>
              <a:rPr lang="en-US" altLang="zh-CN" sz="2600" b="1" dirty="0">
                <a:solidFill>
                  <a:schemeClr val="folHlink"/>
                </a:solidFill>
                <a:latin typeface="Times New Roman" panose="02020603050405020304" pitchFamily="18" charset="0"/>
                <a:ea typeface="楷体_GB2312" pitchFamily="1" charset="-122"/>
              </a:rPr>
              <a:t>Ant-quantity</a:t>
            </a:r>
            <a:r>
              <a:rPr lang="zh-CN" altLang="en-US" sz="2600" b="1" dirty="0">
                <a:solidFill>
                  <a:schemeClr val="folHlink"/>
                </a:solidFill>
                <a:latin typeface="Times New Roman" panose="02020603050405020304" pitchFamily="18" charset="0"/>
                <a:ea typeface="楷体_GB2312" pitchFamily="1" charset="-122"/>
              </a:rPr>
              <a:t>中蚂蚁在两个位置节点间每移动一次后即更新信息素（局部信息），而在</a:t>
            </a:r>
            <a:r>
              <a:rPr lang="en-US" altLang="zh-CN" sz="2600" b="1" dirty="0">
                <a:solidFill>
                  <a:schemeClr val="folHlink"/>
                </a:solidFill>
                <a:latin typeface="Times New Roman" panose="02020603050405020304" pitchFamily="18" charset="0"/>
                <a:ea typeface="楷体_GB2312" pitchFamily="1" charset="-122"/>
              </a:rPr>
              <a:t>Ant-cycle</a:t>
            </a:r>
            <a:r>
              <a:rPr lang="zh-CN" altLang="en-US" sz="2600" b="1" dirty="0">
                <a:solidFill>
                  <a:schemeClr val="folHlink"/>
                </a:solidFill>
                <a:latin typeface="Times New Roman" panose="02020603050405020304" pitchFamily="18" charset="0"/>
                <a:ea typeface="楷体_GB2312" pitchFamily="1" charset="-122"/>
              </a:rPr>
              <a:t>中当所有的蚂蚁都完成了自己的行程后（全局信息）才对信息素进行更新。</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590856" name="Rectangle 8"/>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187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3555"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三种模型的比较</a:t>
            </a:r>
            <a:endParaRPr lang="zh-CN" altLang="en-US" sz="2600" b="1" dirty="0">
              <a:latin typeface="Times New Roman" panose="02020603050405020304" pitchFamily="18" charset="0"/>
              <a:ea typeface="黑体" panose="02010609060101010101" pitchFamily="49" charset="-122"/>
            </a:endParaRPr>
          </a:p>
          <a:p>
            <a:pPr marL="444500" lvl="0" indent="-444500" algn="ctr" eaLnBrk="1" hangingPunct="1">
              <a:lnSpc>
                <a:spcPct val="120000"/>
              </a:lnSpc>
              <a:spcBef>
                <a:spcPct val="10000"/>
              </a:spcBef>
              <a:buNone/>
            </a:pPr>
            <a:endParaRPr lang="zh-CN" altLang="en-US" sz="1900" b="1" dirty="0">
              <a:latin typeface="Times New Roman" panose="02020603050405020304" pitchFamily="18" charset="0"/>
              <a:ea typeface="楷体_GB2312" pitchFamily="1" charset="-122"/>
            </a:endParaRPr>
          </a:p>
          <a:p>
            <a:pPr marL="444500" lvl="0" indent="-444500" algn="ctr" eaLnBrk="1" hangingPunct="1">
              <a:lnSpc>
                <a:spcPct val="120000"/>
              </a:lnSpc>
              <a:spcBef>
                <a:spcPct val="10000"/>
              </a:spcBef>
              <a:buNone/>
            </a:pPr>
            <a:r>
              <a:rPr lang="zh-CN" altLang="en-US" sz="2100" b="1" dirty="0">
                <a:solidFill>
                  <a:schemeClr val="folHlink"/>
                </a:solidFill>
                <a:latin typeface="Times New Roman" panose="02020603050405020304" pitchFamily="18" charset="0"/>
                <a:ea typeface="楷体_GB2312" pitchFamily="1" charset="-122"/>
              </a:rPr>
              <a:t>模型</a:t>
            </a:r>
            <a:r>
              <a:rPr lang="en-US" altLang="zh-CN" sz="2100" b="1" i="1" dirty="0">
                <a:solidFill>
                  <a:schemeClr val="folHlink"/>
                </a:solidFill>
                <a:latin typeface="Times New Roman" panose="02020603050405020304" pitchFamily="18" charset="0"/>
                <a:ea typeface="楷体_GB2312" pitchFamily="1" charset="-122"/>
              </a:rPr>
              <a:t>ant-density</a:t>
            </a:r>
            <a:r>
              <a:rPr lang="en-US" altLang="zh-CN" sz="2100" b="1" dirty="0">
                <a:solidFill>
                  <a:schemeClr val="folHlink"/>
                </a:solidFill>
                <a:latin typeface="Times New Roman" panose="02020603050405020304" pitchFamily="18" charset="0"/>
                <a:ea typeface="楷体_GB2312" pitchFamily="1" charset="-122"/>
              </a:rPr>
              <a:t>, </a:t>
            </a:r>
            <a:r>
              <a:rPr lang="en-US" altLang="zh-CN" sz="2100" b="1" i="1" dirty="0">
                <a:solidFill>
                  <a:schemeClr val="folHlink"/>
                </a:solidFill>
                <a:latin typeface="Times New Roman" panose="02020603050405020304" pitchFamily="18" charset="0"/>
                <a:ea typeface="楷体_GB2312" pitchFamily="1" charset="-122"/>
              </a:rPr>
              <a:t>ant-quantity</a:t>
            </a:r>
            <a:r>
              <a:rPr lang="en-US" altLang="zh-CN" sz="2100" b="1" dirty="0">
                <a:solidFill>
                  <a:schemeClr val="folHlink"/>
                </a:solidFill>
                <a:latin typeface="Times New Roman" panose="02020603050405020304" pitchFamily="18" charset="0"/>
                <a:ea typeface="楷体_GB2312" pitchFamily="1" charset="-122"/>
              </a:rPr>
              <a:t>, </a:t>
            </a:r>
            <a:r>
              <a:rPr lang="en-US" altLang="zh-CN" sz="2100" b="1" i="1" dirty="0">
                <a:solidFill>
                  <a:schemeClr val="folHlink"/>
                </a:solidFill>
                <a:latin typeface="Times New Roman" panose="02020603050405020304" pitchFamily="18" charset="0"/>
                <a:ea typeface="楷体_GB2312" pitchFamily="1" charset="-122"/>
              </a:rPr>
              <a:t>ant-cycl</a:t>
            </a:r>
            <a:r>
              <a:rPr lang="en-US" altLang="zh-CN" sz="2100" b="1" dirty="0">
                <a:solidFill>
                  <a:schemeClr val="folHlink"/>
                </a:solidFill>
                <a:latin typeface="Times New Roman" panose="02020603050405020304" pitchFamily="18" charset="0"/>
                <a:ea typeface="楷体_GB2312" pitchFamily="1" charset="-122"/>
              </a:rPr>
              <a:t>e</a:t>
            </a:r>
            <a:r>
              <a:rPr lang="zh-CN" altLang="en-US" sz="2100" b="1" dirty="0">
                <a:solidFill>
                  <a:schemeClr val="folHlink"/>
                </a:solidFill>
                <a:latin typeface="Times New Roman" panose="02020603050405020304" pitchFamily="18" charset="0"/>
                <a:ea typeface="楷体_GB2312" pitchFamily="1" charset="-122"/>
              </a:rPr>
              <a:t>的比较</a:t>
            </a:r>
            <a:r>
              <a:rPr lang="en-US" altLang="zh-CN" sz="2100" b="1" dirty="0">
                <a:solidFill>
                  <a:schemeClr val="folHlink"/>
                </a:solidFill>
                <a:latin typeface="Times New Roman" panose="02020603050405020304" pitchFamily="18" charset="0"/>
                <a:ea typeface="楷体_GB2312" pitchFamily="1" charset="-122"/>
              </a:rPr>
              <a:t>(M. Dorigo,1996)</a:t>
            </a:r>
            <a:endParaRPr lang="en-US" altLang="zh-CN" sz="2600" b="1" dirty="0">
              <a:solidFill>
                <a:schemeClr val="folHlink"/>
              </a:solidFill>
              <a:latin typeface="Times New Roman" panose="02020603050405020304" pitchFamily="18" charset="0"/>
              <a:ea typeface="楷体_GB2312" pitchFamily="1" charset="-122"/>
            </a:endParaRPr>
          </a:p>
        </p:txBody>
      </p:sp>
      <p:sp>
        <p:nvSpPr>
          <p:cNvPr id="23556"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graphicFrame>
        <p:nvGraphicFramePr>
          <p:cNvPr id="591880" name="Group 8"/>
          <p:cNvGraphicFramePr>
            <a:graphicFrameLocks noGrp="1"/>
          </p:cNvGraphicFramePr>
          <p:nvPr>
            <p:ph sz="half" idx="1"/>
          </p:nvPr>
        </p:nvGraphicFramePr>
        <p:xfrm>
          <a:off x="468313" y="3644900"/>
          <a:ext cx="8374063" cy="2500313"/>
        </p:xfrm>
        <a:graphic>
          <a:graphicData uri="http://schemas.openxmlformats.org/drawingml/2006/table">
            <a:tbl>
              <a:tblPr/>
              <a:tblGrid>
                <a:gridCol w="1800225"/>
                <a:gridCol w="2387600"/>
                <a:gridCol w="2092325"/>
                <a:gridCol w="2093912"/>
              </a:tblGrid>
              <a:tr h="490538">
                <a:tc rowSpan="2">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模型</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参数集</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490538">
                <a:tc vMerge="1">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最好参数集</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平均结果</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最好结果</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ant-density</a:t>
                      </a:r>
                      <a:endParaRPr kumimoji="0" lang="en-US" altLang="zh-CN" sz="2000" b="1" i="1"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=0.01</a:t>
                      </a:r>
                      <a:endParaRPr kumimoji="0" lang="el-GR"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426.740</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424.635</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ant-quantity</a:t>
                      </a:r>
                      <a:endParaRPr kumimoji="0" lang="en-US" altLang="zh-CN" sz="2000" b="1" i="1"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=0.01</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427.315</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426.255</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rgbClr val="FF00FF"/>
                          </a:solidFill>
                          <a:effectLst/>
                          <a:latin typeface="Times New Roman" panose="02020603050405020304" pitchFamily="18" charset="0"/>
                          <a:ea typeface="楷体_GB2312" pitchFamily="1" charset="-122"/>
                        </a:rPr>
                        <a:t>☻</a:t>
                      </a:r>
                      <a:r>
                        <a:rPr kumimoji="0" lang="en-US" altLang="zh-CN"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   ant-cycl</a:t>
                      </a: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e</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anose="02020603050405020304"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=0.5</a:t>
                      </a:r>
                      <a:endParaRPr kumimoji="0" lang="zh-CN" altLang="en-US"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424.250</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423.741</a:t>
                      </a:r>
                      <a:endParaRPr kumimoji="0" lang="en-US" altLang="zh-CN" sz="20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1910" name="Rectangle 38"/>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289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24579" name="Picture 3" descr="BD21370_"/>
          <p:cNvPicPr>
            <a:picLocks noChangeAspect="1"/>
          </p:cNvPicPr>
          <p:nvPr/>
        </p:nvPicPr>
        <p:blipFill>
          <a:blip r:embed="rId1"/>
          <a:stretch>
            <a:fillRect/>
          </a:stretch>
        </p:blipFill>
        <p:spPr>
          <a:xfrm>
            <a:off x="0" y="476250"/>
            <a:ext cx="9144000" cy="80963"/>
          </a:xfrm>
          <a:prstGeom prst="rect">
            <a:avLst/>
          </a:prstGeom>
          <a:noFill/>
          <a:ln w="9525">
            <a:noFill/>
          </a:ln>
        </p:spPr>
      </p:pic>
      <p:sp>
        <p:nvSpPr>
          <p:cNvPr id="24580"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信息素的分布</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592902" name="Rectangle 6"/>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pic>
        <p:nvPicPr>
          <p:cNvPr id="24584" name="Picture 7"/>
          <p:cNvPicPr>
            <a:picLocks noChangeAspect="1"/>
          </p:cNvPicPr>
          <p:nvPr/>
        </p:nvPicPr>
        <p:blipFill>
          <a:blip r:embed="rId2"/>
          <a:stretch>
            <a:fillRect/>
          </a:stretch>
        </p:blipFill>
        <p:spPr>
          <a:xfrm>
            <a:off x="1262063" y="2825750"/>
            <a:ext cx="6621462" cy="3267075"/>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2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5603"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信息素的分布</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2600" b="1" dirty="0">
                <a:latin typeface="Times New Roman" panose="02020603050405020304" pitchFamily="18" charset="0"/>
                <a:ea typeface="黑体" panose="02010609060101010101" pitchFamily="49" charset="-122"/>
              </a:rPr>
              <a:t>     </a:t>
            </a:r>
            <a:r>
              <a:rPr lang="zh-CN" altLang="en-US" sz="2600" b="1" dirty="0">
                <a:solidFill>
                  <a:schemeClr val="folHlink"/>
                </a:solidFill>
                <a:latin typeface="Times New Roman" panose="02020603050405020304" pitchFamily="18" charset="0"/>
                <a:ea typeface="楷体_GB2312" pitchFamily="1" charset="-122"/>
              </a:rPr>
              <a:t>蒸发系数的影响：</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25604" name="Picture 7"/>
          <p:cNvPicPr>
            <a:picLocks noChangeAspect="1"/>
          </p:cNvPicPr>
          <p:nvPr/>
        </p:nvPicPr>
        <p:blipFill>
          <a:blip r:embed="rId1"/>
          <a:stretch>
            <a:fillRect/>
          </a:stretch>
        </p:blipFill>
        <p:spPr>
          <a:xfrm>
            <a:off x="755650" y="3787775"/>
            <a:ext cx="3744913" cy="2809875"/>
          </a:xfrm>
          <a:prstGeom prst="rect">
            <a:avLst/>
          </a:prstGeom>
          <a:noFill/>
          <a:ln w="9525">
            <a:noFill/>
          </a:ln>
        </p:spPr>
      </p:pic>
      <p:pic>
        <p:nvPicPr>
          <p:cNvPr id="25605" name="Picture 8"/>
          <p:cNvPicPr>
            <a:picLocks noChangeAspect="1"/>
          </p:cNvPicPr>
          <p:nvPr/>
        </p:nvPicPr>
        <p:blipFill>
          <a:blip r:embed="rId2"/>
          <a:stretch>
            <a:fillRect/>
          </a:stretch>
        </p:blipFill>
        <p:spPr>
          <a:xfrm>
            <a:off x="4572000" y="3787775"/>
            <a:ext cx="3744913" cy="2809875"/>
          </a:xfrm>
          <a:prstGeom prst="rect">
            <a:avLst/>
          </a:prstGeom>
          <a:noFill/>
          <a:ln w="9525">
            <a:noFill/>
          </a:ln>
        </p:spPr>
      </p:pic>
      <p:sp>
        <p:nvSpPr>
          <p:cNvPr id="25606" name="Text Box 9"/>
          <p:cNvSpPr txBox="1"/>
          <p:nvPr/>
        </p:nvSpPr>
        <p:spPr>
          <a:xfrm>
            <a:off x="2484438" y="5588000"/>
            <a:ext cx="1223962"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el-GR" altLang="en-US" sz="1800" b="1" i="1" dirty="0">
                <a:solidFill>
                  <a:srgbClr val="333333"/>
                </a:solidFill>
                <a:latin typeface="Times New Roman" panose="02020603050405020304" pitchFamily="18" charset="0"/>
                <a:cs typeface="Arial" panose="020B0604020202020204" pitchFamily="34" charset="0"/>
              </a:rPr>
              <a:t>ρ</a:t>
            </a:r>
            <a:r>
              <a:rPr lang="zh-CN" altLang="en-US" sz="1800" b="1" dirty="0">
                <a:solidFill>
                  <a:srgbClr val="333333"/>
                </a:solidFill>
                <a:latin typeface="Times New Roman" panose="02020603050405020304" pitchFamily="18" charset="0"/>
                <a:cs typeface="Arial" panose="020B0604020202020204" pitchFamily="34" charset="0"/>
              </a:rPr>
              <a:t>＝0.05</a:t>
            </a:r>
            <a:endParaRPr lang="el-GR" altLang="en-US" sz="1800" b="1" dirty="0">
              <a:solidFill>
                <a:srgbClr val="333333"/>
              </a:solidFill>
              <a:latin typeface="Times New Roman" panose="02020603050405020304" pitchFamily="18" charset="0"/>
              <a:ea typeface="Arial" panose="020B0604020202020204" pitchFamily="34" charset="0"/>
            </a:endParaRPr>
          </a:p>
        </p:txBody>
      </p:sp>
      <p:sp>
        <p:nvSpPr>
          <p:cNvPr id="25607" name="Text Box 10"/>
          <p:cNvSpPr txBox="1"/>
          <p:nvPr/>
        </p:nvSpPr>
        <p:spPr>
          <a:xfrm>
            <a:off x="5292725" y="5588000"/>
            <a:ext cx="1223963"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el-GR" altLang="en-US" sz="1800" b="1" i="1" dirty="0">
                <a:solidFill>
                  <a:srgbClr val="333333"/>
                </a:solidFill>
                <a:latin typeface="Times New Roman" panose="02020603050405020304" pitchFamily="18" charset="0"/>
                <a:cs typeface="Arial" panose="020B0604020202020204" pitchFamily="34" charset="0"/>
              </a:rPr>
              <a:t>ρ</a:t>
            </a:r>
            <a:r>
              <a:rPr lang="zh-CN" altLang="en-US" sz="1800" b="1" dirty="0">
                <a:solidFill>
                  <a:srgbClr val="333333"/>
                </a:solidFill>
                <a:latin typeface="Times New Roman" panose="02020603050405020304" pitchFamily="18" charset="0"/>
                <a:cs typeface="Arial" panose="020B0604020202020204" pitchFamily="34" charset="0"/>
              </a:rPr>
              <a:t>＝0.95</a:t>
            </a:r>
            <a:endParaRPr lang="el-GR" altLang="en-US" sz="1800" b="1" dirty="0">
              <a:solidFill>
                <a:srgbClr val="333333"/>
              </a:solidFill>
              <a:latin typeface="Times New Roman" panose="02020603050405020304" pitchFamily="18" charset="0"/>
              <a:ea typeface="Arial" panose="020B0604020202020204" pitchFamily="34" charset="0"/>
            </a:endParaRPr>
          </a:p>
        </p:txBody>
      </p:sp>
      <p:graphicFrame>
        <p:nvGraphicFramePr>
          <p:cNvPr id="25608" name="Object 11"/>
          <p:cNvGraphicFramePr>
            <a:graphicFrameLocks noChangeAspect="1"/>
          </p:cNvGraphicFramePr>
          <p:nvPr>
            <p:ph sz="half" idx="2"/>
          </p:nvPr>
        </p:nvGraphicFramePr>
        <p:xfrm>
          <a:off x="3690938" y="2051050"/>
          <a:ext cx="4856162" cy="1544638"/>
        </p:xfrm>
        <a:graphic>
          <a:graphicData uri="http://schemas.openxmlformats.org/presentationml/2006/ole">
            <mc:AlternateContent xmlns:mc="http://schemas.openxmlformats.org/markup-compatibility/2006">
              <mc:Choice xmlns:v="urn:schemas-microsoft-com:vml" Requires="v">
                <p:oleObj spid="_x0000_s3088" name="" r:id="rId3" imgW="2832100" imgH="889000" progId="Equation.3">
                  <p:embed/>
                </p:oleObj>
              </mc:Choice>
              <mc:Fallback>
                <p:oleObj name="" r:id="rId3" imgW="2832100" imgH="889000" progId="Equation.3">
                  <p:embed/>
                  <p:pic>
                    <p:nvPicPr>
                      <p:cNvPr id="0" name="图片 3087"/>
                      <p:cNvPicPr/>
                      <p:nvPr/>
                    </p:nvPicPr>
                    <p:blipFill>
                      <a:blip r:embed="rId4"/>
                      <a:srcRect/>
                      <a:stretch>
                        <a:fillRect/>
                      </a:stretch>
                    </p:blipFill>
                    <p:spPr>
                      <a:xfrm>
                        <a:off x="3690938" y="2051050"/>
                        <a:ext cx="4856162" cy="1544638"/>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593933" name="Rectangle 13"/>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494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6627"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参数</a:t>
            </a:r>
            <a:r>
              <a:rPr lang="el-GR" altLang="en-US" sz="2600" b="1" i="1" dirty="0">
                <a:latin typeface="Times New Roman" panose="02020603050405020304" pitchFamily="18" charset="0"/>
                <a:ea typeface="黑体" panose="02010609060101010101" pitchFamily="49" charset="-122"/>
              </a:rPr>
              <a:t>α</a:t>
            </a:r>
            <a:r>
              <a:rPr lang="zh-CN" altLang="en-US" sz="2600" b="1" dirty="0">
                <a:latin typeface="Times New Roman" panose="02020603050405020304" pitchFamily="18" charset="0"/>
                <a:ea typeface="黑体" panose="02010609060101010101" pitchFamily="49" charset="-122"/>
              </a:rPr>
              <a:t>、 </a:t>
            </a:r>
            <a:r>
              <a:rPr lang="el-GR" altLang="en-US" sz="2600" b="1" i="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rPr>
              <a:t>对算法性能的影响</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停滞现象（Stagnation behavior）：所有蚂蚁都选择相同的路径，即系统不再搜索更好的解。</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原因在于较好路径上的信息素远大于其他边上的，从而使所有蚂蚁都选择该路径。</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594952" name="Rectangle 8"/>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597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7651"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参数</a:t>
            </a:r>
            <a:r>
              <a:rPr lang="el-GR" altLang="en-US" sz="2600" b="1" i="1" dirty="0">
                <a:latin typeface="Times New Roman" panose="02020603050405020304" pitchFamily="18" charset="0"/>
                <a:ea typeface="黑体" panose="02010609060101010101" pitchFamily="49" charset="-122"/>
              </a:rPr>
              <a:t>α</a:t>
            </a:r>
            <a:r>
              <a:rPr lang="zh-CN" altLang="en-US" sz="2600" b="1" dirty="0">
                <a:latin typeface="Times New Roman" panose="02020603050405020304" pitchFamily="18" charset="0"/>
                <a:ea typeface="黑体" panose="02010609060101010101" pitchFamily="49" charset="-122"/>
              </a:rPr>
              <a:t>、 </a:t>
            </a:r>
            <a:r>
              <a:rPr lang="el-GR" altLang="en-US" sz="2600" b="1" i="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rPr>
              <a:t>对算法性能的影响</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取较大值时，意味着在选择路径时，路径上的信息素非常重要；当</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取较小值时，变成随机的贪婪算法。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27652" name="Picture 7"/>
          <p:cNvPicPr>
            <a:picLocks noChangeAspect="1"/>
          </p:cNvPicPr>
          <p:nvPr/>
        </p:nvPicPr>
        <p:blipFill>
          <a:blip r:embed="rId1"/>
          <a:stretch>
            <a:fillRect/>
          </a:stretch>
        </p:blipFill>
        <p:spPr>
          <a:xfrm>
            <a:off x="2843213" y="3573463"/>
            <a:ext cx="5400675" cy="3173412"/>
          </a:xfrm>
          <a:prstGeom prst="rect">
            <a:avLst/>
          </a:prstGeom>
          <a:noFill/>
          <a:ln w="9525">
            <a:noFill/>
          </a:ln>
        </p:spPr>
      </p:pic>
      <p:sp>
        <p:nvSpPr>
          <p:cNvPr id="595977" name="Rectangle 9"/>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699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8675"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参数</a:t>
            </a:r>
            <a:r>
              <a:rPr lang="el-GR" altLang="en-US" sz="2600" b="1" i="1" dirty="0">
                <a:latin typeface="Times New Roman" panose="02020603050405020304" pitchFamily="18" charset="0"/>
                <a:ea typeface="黑体" panose="02010609060101010101" pitchFamily="49" charset="-122"/>
              </a:rPr>
              <a:t>α</a:t>
            </a:r>
            <a:r>
              <a:rPr lang="zh-CN" altLang="en-US" sz="2600" b="1" dirty="0">
                <a:latin typeface="Times New Roman" panose="02020603050405020304" pitchFamily="18" charset="0"/>
                <a:ea typeface="黑体" panose="02010609060101010101" pitchFamily="49" charset="-122"/>
              </a:rPr>
              <a:t>、 </a:t>
            </a:r>
            <a:r>
              <a:rPr lang="el-GR" altLang="en-US" sz="2600" b="1" i="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rPr>
              <a:t>对算法性能的影响</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＝0，蚂蚁之间无协同作用；</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＝1，有协同作用</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28676" name="Picture 7"/>
          <p:cNvPicPr>
            <a:picLocks noChangeAspect="1"/>
          </p:cNvPicPr>
          <p:nvPr/>
        </p:nvPicPr>
        <p:blipFill>
          <a:blip r:embed="rId1"/>
          <a:stretch>
            <a:fillRect/>
          </a:stretch>
        </p:blipFill>
        <p:spPr>
          <a:xfrm>
            <a:off x="4787900" y="3573463"/>
            <a:ext cx="3603625" cy="2701925"/>
          </a:xfrm>
          <a:prstGeom prst="rect">
            <a:avLst/>
          </a:prstGeom>
          <a:noFill/>
          <a:ln w="9525">
            <a:noFill/>
          </a:ln>
        </p:spPr>
      </p:pic>
      <p:pic>
        <p:nvPicPr>
          <p:cNvPr id="28677" name="Picture 8"/>
          <p:cNvPicPr>
            <a:picLocks noChangeAspect="1"/>
          </p:cNvPicPr>
          <p:nvPr/>
        </p:nvPicPr>
        <p:blipFill>
          <a:blip r:embed="rId2"/>
          <a:stretch>
            <a:fillRect/>
          </a:stretch>
        </p:blipFill>
        <p:spPr>
          <a:xfrm>
            <a:off x="900113" y="3573463"/>
            <a:ext cx="3600450" cy="2700337"/>
          </a:xfrm>
          <a:prstGeom prst="rect">
            <a:avLst/>
          </a:prstGeom>
          <a:noFill/>
          <a:ln w="9525">
            <a:noFill/>
          </a:ln>
        </p:spPr>
      </p:pic>
      <p:sp>
        <p:nvSpPr>
          <p:cNvPr id="28678" name="Text Box 9"/>
          <p:cNvSpPr txBox="1"/>
          <p:nvPr/>
        </p:nvSpPr>
        <p:spPr>
          <a:xfrm>
            <a:off x="2484438" y="5445125"/>
            <a:ext cx="1223962"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el-GR" altLang="en-US" sz="1800" b="1" i="1" dirty="0">
                <a:solidFill>
                  <a:srgbClr val="333333"/>
                </a:solidFill>
                <a:latin typeface="Times New Roman" panose="02020603050405020304" pitchFamily="18" charset="0"/>
                <a:cs typeface="Times New Roman" panose="02020603050405020304" pitchFamily="18" charset="0"/>
              </a:rPr>
              <a:t>α</a:t>
            </a:r>
            <a:r>
              <a:rPr lang="zh-CN" altLang="en-US" sz="1800" b="1" dirty="0">
                <a:solidFill>
                  <a:srgbClr val="333333"/>
                </a:solidFill>
                <a:latin typeface="Times New Roman" panose="02020603050405020304" pitchFamily="18" charset="0"/>
                <a:cs typeface="Arial" panose="020B0604020202020204" pitchFamily="34" charset="0"/>
              </a:rPr>
              <a:t>＝0</a:t>
            </a:r>
            <a:endParaRPr lang="el-GR" altLang="en-US" sz="1800" b="1" dirty="0">
              <a:solidFill>
                <a:srgbClr val="333333"/>
              </a:solidFill>
              <a:latin typeface="Times New Roman" panose="02020603050405020304" pitchFamily="18" charset="0"/>
              <a:ea typeface="Arial" panose="020B0604020202020204" pitchFamily="34" charset="0"/>
            </a:endParaRPr>
          </a:p>
        </p:txBody>
      </p:sp>
      <p:sp>
        <p:nvSpPr>
          <p:cNvPr id="28679" name="Text Box 10"/>
          <p:cNvSpPr txBox="1"/>
          <p:nvPr/>
        </p:nvSpPr>
        <p:spPr>
          <a:xfrm>
            <a:off x="5292725" y="5445125"/>
            <a:ext cx="1223963"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el-GR" altLang="en-US" sz="1800" b="1" i="1" dirty="0">
                <a:solidFill>
                  <a:srgbClr val="333333"/>
                </a:solidFill>
                <a:latin typeface="Times New Roman" panose="02020603050405020304" pitchFamily="18" charset="0"/>
                <a:cs typeface="Times New Roman" panose="02020603050405020304" pitchFamily="18" charset="0"/>
              </a:rPr>
              <a:t>α</a:t>
            </a:r>
            <a:r>
              <a:rPr lang="zh-CN" altLang="en-US" sz="1800" b="1" dirty="0">
                <a:solidFill>
                  <a:srgbClr val="333333"/>
                </a:solidFill>
                <a:latin typeface="Times New Roman" panose="02020603050405020304" pitchFamily="18" charset="0"/>
                <a:cs typeface="Arial" panose="020B0604020202020204" pitchFamily="34" charset="0"/>
              </a:rPr>
              <a:t>＝1</a:t>
            </a:r>
            <a:endParaRPr lang="el-GR" altLang="en-US" sz="1800" b="1" dirty="0">
              <a:solidFill>
                <a:srgbClr val="333333"/>
              </a:solidFill>
              <a:latin typeface="Times New Roman" panose="02020603050405020304" pitchFamily="18" charset="0"/>
              <a:ea typeface="Arial" panose="020B0604020202020204" pitchFamily="34" charset="0"/>
            </a:endParaRPr>
          </a:p>
        </p:txBody>
      </p:sp>
      <p:sp>
        <p:nvSpPr>
          <p:cNvPr id="597004" name="Rectangle 12"/>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801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29699"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蚂蚁数</a:t>
            </a:r>
            <a:r>
              <a:rPr lang="en-US" altLang="zh-CN" sz="2600" b="1" i="1" dirty="0">
                <a:latin typeface="Times New Roman" panose="02020603050405020304" pitchFamily="18" charset="0"/>
                <a:ea typeface="黑体" panose="02010609060101010101" pitchFamily="49" charset="-122"/>
              </a:rPr>
              <a:t>m</a:t>
            </a:r>
            <a:r>
              <a:rPr lang="zh-CN" altLang="en-US" sz="2600" b="1" dirty="0">
                <a:latin typeface="Times New Roman" panose="02020603050405020304" pitchFamily="18" charset="0"/>
                <a:ea typeface="黑体" panose="02010609060101010101" pitchFamily="49" charset="-122"/>
              </a:rPr>
              <a:t>对算法的影响</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en-US" altLang="zh-CN" sz="2600" b="1" i="1" dirty="0">
                <a:solidFill>
                  <a:schemeClr val="folHlink"/>
                </a:solidFill>
                <a:latin typeface="Times New Roman" panose="02020603050405020304" pitchFamily="18" charset="0"/>
                <a:ea typeface="楷体_GB2312" pitchFamily="1" charset="-122"/>
              </a:rPr>
              <a:t>m</a:t>
            </a:r>
            <a:r>
              <a:rPr lang="en-US" altLang="zh-CN" sz="2600" b="1" dirty="0">
                <a:solidFill>
                  <a:schemeClr val="folHlink"/>
                </a:solidFill>
                <a:latin typeface="Times New Roman" panose="02020603050405020304" pitchFamily="18" charset="0"/>
                <a:ea typeface="楷体_GB2312" pitchFamily="1" charset="-122"/>
              </a:rPr>
              <a:t>≈</a:t>
            </a:r>
            <a:r>
              <a:rPr lang="en-US" altLang="zh-CN" sz="2600" b="1" i="1" dirty="0">
                <a:solidFill>
                  <a:schemeClr val="folHlink"/>
                </a:solidFill>
                <a:latin typeface="Times New Roman" panose="02020603050405020304" pitchFamily="18" charset="0"/>
                <a:ea typeface="楷体_GB2312" pitchFamily="1" charset="-122"/>
              </a:rPr>
              <a:t>n</a:t>
            </a:r>
            <a:r>
              <a:rPr lang="zh-CN" altLang="en-US" sz="2600" b="1" dirty="0">
                <a:solidFill>
                  <a:schemeClr val="folHlink"/>
                </a:solidFill>
                <a:latin typeface="Times New Roman" panose="02020603050405020304" pitchFamily="18" charset="0"/>
                <a:ea typeface="楷体_GB2312" pitchFamily="1" charset="-122"/>
              </a:rPr>
              <a:t>时，</a:t>
            </a:r>
            <a:r>
              <a:rPr lang="en-US" altLang="zh-CN" sz="2600" b="1" i="1" dirty="0">
                <a:solidFill>
                  <a:schemeClr val="folHlink"/>
                </a:solidFill>
                <a:latin typeface="Times New Roman" panose="02020603050405020304" pitchFamily="18" charset="0"/>
                <a:ea typeface="楷体_GB2312" pitchFamily="1" charset="-122"/>
              </a:rPr>
              <a:t>ant-cycle</a:t>
            </a:r>
            <a:r>
              <a:rPr lang="zh-CN" altLang="en-US" sz="2600" b="1" dirty="0">
                <a:solidFill>
                  <a:schemeClr val="folHlink"/>
                </a:solidFill>
                <a:latin typeface="Times New Roman" panose="02020603050405020304" pitchFamily="18" charset="0"/>
                <a:ea typeface="楷体_GB2312" pitchFamily="1" charset="-122"/>
              </a:rPr>
              <a:t>可以在最少迭代次数内找到最优解。</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pic>
        <p:nvPicPr>
          <p:cNvPr id="29700" name="Picture 7"/>
          <p:cNvPicPr>
            <a:picLocks noChangeAspect="1"/>
          </p:cNvPicPr>
          <p:nvPr/>
        </p:nvPicPr>
        <p:blipFill>
          <a:blip r:embed="rId1"/>
          <a:stretch>
            <a:fillRect/>
          </a:stretch>
        </p:blipFill>
        <p:spPr>
          <a:xfrm>
            <a:off x="34925" y="3987800"/>
            <a:ext cx="3097213" cy="2324100"/>
          </a:xfrm>
          <a:prstGeom prst="rect">
            <a:avLst/>
          </a:prstGeom>
          <a:noFill/>
          <a:ln w="9525">
            <a:noFill/>
          </a:ln>
        </p:spPr>
      </p:pic>
      <p:sp>
        <p:nvSpPr>
          <p:cNvPr id="29701" name="Text Box 8"/>
          <p:cNvSpPr txBox="1"/>
          <p:nvPr/>
        </p:nvSpPr>
        <p:spPr>
          <a:xfrm>
            <a:off x="1692275" y="5445125"/>
            <a:ext cx="1223963"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i="1" dirty="0">
                <a:solidFill>
                  <a:srgbClr val="333333"/>
                </a:solidFill>
                <a:latin typeface="Times New Roman" panose="02020603050405020304" pitchFamily="18" charset="0"/>
                <a:cs typeface="Times New Roman" panose="02020603050405020304" pitchFamily="18" charset="0"/>
              </a:rPr>
              <a:t>m</a:t>
            </a:r>
            <a:r>
              <a:rPr lang="zh-CN" altLang="en-US" sz="1800" b="1" dirty="0">
                <a:solidFill>
                  <a:srgbClr val="333333"/>
                </a:solidFill>
                <a:latin typeface="Times New Roman" panose="02020603050405020304" pitchFamily="18" charset="0"/>
                <a:cs typeface="Arial" panose="020B0604020202020204" pitchFamily="34" charset="0"/>
              </a:rPr>
              <a:t>＝15</a:t>
            </a:r>
            <a:endParaRPr lang="el-GR" altLang="en-US" sz="1800" b="1" dirty="0">
              <a:solidFill>
                <a:srgbClr val="333333"/>
              </a:solidFill>
              <a:latin typeface="Times New Roman" panose="02020603050405020304" pitchFamily="18" charset="0"/>
              <a:ea typeface="Arial" panose="020B0604020202020204" pitchFamily="34" charset="0"/>
            </a:endParaRPr>
          </a:p>
        </p:txBody>
      </p:sp>
      <p:pic>
        <p:nvPicPr>
          <p:cNvPr id="29702" name="Picture 9"/>
          <p:cNvPicPr>
            <a:picLocks noChangeAspect="1"/>
          </p:cNvPicPr>
          <p:nvPr/>
        </p:nvPicPr>
        <p:blipFill>
          <a:blip r:embed="rId2"/>
          <a:stretch>
            <a:fillRect/>
          </a:stretch>
        </p:blipFill>
        <p:spPr>
          <a:xfrm>
            <a:off x="6008688" y="3986213"/>
            <a:ext cx="3100387" cy="2325687"/>
          </a:xfrm>
          <a:prstGeom prst="rect">
            <a:avLst/>
          </a:prstGeom>
          <a:noFill/>
          <a:ln w="9525">
            <a:noFill/>
          </a:ln>
        </p:spPr>
      </p:pic>
      <p:sp>
        <p:nvSpPr>
          <p:cNvPr id="29703" name="Text Box 10"/>
          <p:cNvSpPr txBox="1"/>
          <p:nvPr/>
        </p:nvSpPr>
        <p:spPr>
          <a:xfrm>
            <a:off x="6516688" y="5445125"/>
            <a:ext cx="1223962"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i="1" dirty="0">
                <a:solidFill>
                  <a:srgbClr val="333333"/>
                </a:solidFill>
                <a:latin typeface="Times New Roman" panose="02020603050405020304" pitchFamily="18" charset="0"/>
                <a:cs typeface="Times New Roman" panose="02020603050405020304" pitchFamily="18" charset="0"/>
              </a:rPr>
              <a:t>m</a:t>
            </a:r>
            <a:r>
              <a:rPr lang="zh-CN" altLang="en-US" sz="1800" b="1" dirty="0">
                <a:solidFill>
                  <a:srgbClr val="333333"/>
                </a:solidFill>
                <a:latin typeface="Times New Roman" panose="02020603050405020304" pitchFamily="18" charset="0"/>
                <a:cs typeface="Arial" panose="020B0604020202020204" pitchFamily="34" charset="0"/>
              </a:rPr>
              <a:t>＝150</a:t>
            </a:r>
            <a:endParaRPr lang="el-GR" altLang="en-US" sz="1800" b="1" dirty="0">
              <a:solidFill>
                <a:srgbClr val="333333"/>
              </a:solidFill>
              <a:latin typeface="Times New Roman" panose="02020603050405020304" pitchFamily="18" charset="0"/>
              <a:ea typeface="Arial" panose="020B0604020202020204" pitchFamily="34" charset="0"/>
            </a:endParaRPr>
          </a:p>
        </p:txBody>
      </p:sp>
      <p:pic>
        <p:nvPicPr>
          <p:cNvPr id="29704" name="Picture 11"/>
          <p:cNvPicPr>
            <a:picLocks noChangeAspect="1"/>
          </p:cNvPicPr>
          <p:nvPr/>
        </p:nvPicPr>
        <p:blipFill>
          <a:blip r:embed="rId3"/>
          <a:stretch>
            <a:fillRect/>
          </a:stretch>
        </p:blipFill>
        <p:spPr>
          <a:xfrm>
            <a:off x="2987675" y="3994150"/>
            <a:ext cx="3097213" cy="2324100"/>
          </a:xfrm>
          <a:prstGeom prst="rect">
            <a:avLst/>
          </a:prstGeom>
          <a:noFill/>
          <a:ln w="9525">
            <a:noFill/>
          </a:ln>
        </p:spPr>
      </p:pic>
      <p:sp>
        <p:nvSpPr>
          <p:cNvPr id="29705" name="Text Box 12"/>
          <p:cNvSpPr txBox="1"/>
          <p:nvPr/>
        </p:nvSpPr>
        <p:spPr>
          <a:xfrm>
            <a:off x="3851275" y="5445125"/>
            <a:ext cx="1223963"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i="1" dirty="0">
                <a:solidFill>
                  <a:srgbClr val="333333"/>
                </a:solidFill>
                <a:latin typeface="Times New Roman" panose="02020603050405020304" pitchFamily="18" charset="0"/>
                <a:cs typeface="Times New Roman" panose="02020603050405020304" pitchFamily="18" charset="0"/>
              </a:rPr>
              <a:t>m</a:t>
            </a:r>
            <a:r>
              <a:rPr lang="zh-CN" altLang="en-US" sz="1800" b="1" dirty="0">
                <a:solidFill>
                  <a:srgbClr val="333333"/>
                </a:solidFill>
                <a:latin typeface="Times New Roman" panose="02020603050405020304" pitchFamily="18" charset="0"/>
                <a:cs typeface="Arial" panose="020B0604020202020204" pitchFamily="34" charset="0"/>
              </a:rPr>
              <a:t>＝30</a:t>
            </a:r>
            <a:endParaRPr lang="el-GR" altLang="en-US" sz="1800" b="1" dirty="0">
              <a:solidFill>
                <a:srgbClr val="333333"/>
              </a:solidFill>
              <a:latin typeface="Times New Roman" panose="02020603050405020304" pitchFamily="18" charset="0"/>
              <a:ea typeface="Arial" panose="020B0604020202020204" pitchFamily="34" charset="0"/>
            </a:endParaRPr>
          </a:p>
        </p:txBody>
      </p:sp>
      <p:sp>
        <p:nvSpPr>
          <p:cNvPr id="598030" name="Rectangle 14"/>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904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0723"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蚂蚁的初始分布</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两种情况实验：</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1</a:t>
            </a:r>
            <a:r>
              <a:rPr lang="zh-CN" altLang="en-US" sz="2600" b="1" dirty="0">
                <a:solidFill>
                  <a:schemeClr val="folHlink"/>
                </a:solidFill>
                <a:latin typeface="Times New Roman" panose="02020603050405020304" pitchFamily="18" charset="0"/>
                <a:ea typeface="楷体_GB2312" pitchFamily="1" charset="-122"/>
              </a:rPr>
              <a:t>）所有蚂蚁初始时刻放在同一城市；</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2</a:t>
            </a:r>
            <a:r>
              <a:rPr lang="zh-CN" altLang="en-US" sz="2600" b="1" dirty="0">
                <a:solidFill>
                  <a:schemeClr val="folHlink"/>
                </a:solidFill>
                <a:latin typeface="Times New Roman" panose="02020603050405020304" pitchFamily="18" charset="0"/>
                <a:ea typeface="楷体_GB2312" pitchFamily="1" charset="-122"/>
              </a:rPr>
              <a:t>）蚂蚁分布在不同城市中。</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第（</a:t>
            </a:r>
            <a:r>
              <a:rPr lang="en-US" altLang="zh-CN" sz="2600" b="1" dirty="0">
                <a:solidFill>
                  <a:schemeClr val="folHlink"/>
                </a:solidFill>
                <a:latin typeface="Times New Roman" panose="02020603050405020304" pitchFamily="18" charset="0"/>
                <a:ea typeface="楷体_GB2312" pitchFamily="1" charset="-122"/>
              </a:rPr>
              <a:t>2</a:t>
            </a:r>
            <a:r>
              <a:rPr lang="zh-CN" altLang="en-US" sz="2600" b="1" dirty="0">
                <a:solidFill>
                  <a:schemeClr val="folHlink"/>
                </a:solidFill>
                <a:latin typeface="Times New Roman" panose="02020603050405020304" pitchFamily="18" charset="0"/>
                <a:ea typeface="楷体_GB2312" pitchFamily="1" charset="-122"/>
              </a:rPr>
              <a:t>）中情况可获得较高性能。</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3</a:t>
            </a:r>
            <a:r>
              <a:rPr lang="zh-CN" altLang="en-US" sz="2600" b="1" dirty="0">
                <a:solidFill>
                  <a:schemeClr val="folHlink"/>
                </a:solidFill>
                <a:latin typeface="Times New Roman" panose="02020603050405020304" pitchFamily="18" charset="0"/>
                <a:ea typeface="楷体_GB2312" pitchFamily="1" charset="-122"/>
              </a:rPr>
              <a:t>）在不同城市分布时，随机分布与统一分布的差别不大。    </a:t>
            </a:r>
            <a:r>
              <a:rPr lang="zh-CN" altLang="en-US" sz="15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30724"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599049" name="Rectangle 9"/>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蚂蚁系统的参数设置和基本属性</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006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31747" name="Picture 3" descr="BD21370_"/>
          <p:cNvPicPr>
            <a:picLocks noChangeAspect="1"/>
          </p:cNvPicPr>
          <p:nvPr/>
        </p:nvPicPr>
        <p:blipFill>
          <a:blip r:embed="rId1"/>
          <a:stretch>
            <a:fillRect/>
          </a:stretch>
        </p:blipFill>
        <p:spPr>
          <a:xfrm>
            <a:off x="0" y="476250"/>
            <a:ext cx="9144000" cy="80963"/>
          </a:xfrm>
          <a:prstGeom prst="rect">
            <a:avLst/>
          </a:prstGeom>
          <a:noFill/>
          <a:ln w="9525">
            <a:noFill/>
          </a:ln>
        </p:spPr>
      </p:pic>
      <p:sp>
        <p:nvSpPr>
          <p:cNvPr id="31748"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优点</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较强的鲁棒性；</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分布式计算；</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易于与其他方法结合。</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缺点</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搜索时间较长；</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容易出现停滞现象。</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31749"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600071" name="Rectangle 7"/>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5.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蚂蚁系统的优点与不足</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241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5123" name="Picture 4" descr="BD21370_"/>
          <p:cNvPicPr>
            <a:picLocks noChangeAspect="1"/>
          </p:cNvPicPr>
          <p:nvPr/>
        </p:nvPicPr>
        <p:blipFill>
          <a:blip r:embed="rId1"/>
          <a:stretch>
            <a:fillRect/>
          </a:stretch>
        </p:blipFill>
        <p:spPr>
          <a:xfrm>
            <a:off x="0" y="476250"/>
            <a:ext cx="9144000" cy="80963"/>
          </a:xfrm>
          <a:prstGeom prst="rect">
            <a:avLst/>
          </a:prstGeom>
          <a:noFill/>
          <a:ln w="9525">
            <a:noFill/>
          </a:ln>
        </p:spPr>
      </p:pic>
      <p:sp>
        <p:nvSpPr>
          <p:cNvPr id="572421" name="Rectangle 5"/>
          <p:cNvSpPr>
            <a:spLocks noRot="1"/>
          </p:cNvSpPr>
          <p:nvPr/>
        </p:nvSpPr>
        <p:spPr>
          <a:xfrm>
            <a:off x="358775" y="1916113"/>
            <a:ext cx="8785225"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ea typeface="黑体" panose="02010609060101010101" pitchFamily="49" charset="-122"/>
              </a:rPr>
              <a:t>蚁群的自组织行为</a:t>
            </a:r>
            <a:endParaRPr lang="zh-CN" altLang="en-US" sz="2600" b="1" dirty="0">
              <a:solidFill>
                <a:schemeClr val="folHlink"/>
              </a:solidFill>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200" dirty="0"/>
              <a:t>Deneubourg (1990)</a:t>
            </a:r>
            <a:endParaRPr lang="en-US" altLang="zh-CN" sz="2200" dirty="0"/>
          </a:p>
          <a:p>
            <a:pPr marL="444500" lvl="0" indent="-444500" eaLnBrk="1" hangingPunct="1">
              <a:lnSpc>
                <a:spcPct val="120000"/>
              </a:lnSpc>
              <a:spcBef>
                <a:spcPct val="10000"/>
              </a:spcBef>
              <a:buNone/>
            </a:pPr>
            <a:r>
              <a:rPr lang="en-US" altLang="zh-CN"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Arial" panose="020B0604020202020204" pitchFamily="34" charset="0"/>
                <a:ea typeface="楷体_GB2312" pitchFamily="1" charset="-122"/>
              </a:rPr>
              <a:t>“</a:t>
            </a:r>
            <a:r>
              <a:rPr lang="zh-CN" altLang="en-US" sz="2600" b="1" dirty="0">
                <a:solidFill>
                  <a:schemeClr val="folHlink"/>
                </a:solidFill>
                <a:latin typeface="Times New Roman" panose="02020603050405020304" pitchFamily="18" charset="0"/>
                <a:ea typeface="楷体_GB2312" pitchFamily="1" charset="-122"/>
              </a:rPr>
              <a:t>双桥实验</a:t>
            </a:r>
            <a:r>
              <a:rPr lang="zh-CN" altLang="en-US" sz="2600" b="1" dirty="0">
                <a:solidFill>
                  <a:schemeClr val="folHlink"/>
                </a:solidFill>
                <a:latin typeface="Arial" panose="020B0604020202020204" pitchFamily="34"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endParaRPr lang="ja-JP" altLang="zh-CN" sz="2200" dirty="0">
              <a:solidFill>
                <a:srgbClr val="003364"/>
              </a:solidFill>
              <a:latin typeface="宋体" panose="02010600030101010101" pitchFamily="2" charset="-122"/>
            </a:endParaRPr>
          </a:p>
          <a:p>
            <a:pPr marL="444500" lvl="0" indent="-444500" eaLnBrk="1" hangingPunct="1"/>
            <a:r>
              <a:rPr lang="ja-JP" altLang="en-US" sz="2200" dirty="0">
                <a:solidFill>
                  <a:srgbClr val="003364"/>
                </a:solidFill>
                <a:latin typeface="宋体" panose="02010600030101010101" pitchFamily="2" charset="-122"/>
              </a:rPr>
              <a:t>蚂蚁在运动过程中，通过遗留在来往路</a:t>
            </a:r>
            <a:r>
              <a:rPr lang="zh-CN" altLang="en-US" sz="2200" dirty="0">
                <a:solidFill>
                  <a:srgbClr val="003364"/>
                </a:solidFill>
                <a:latin typeface="宋体" panose="02010600030101010101" pitchFamily="2" charset="-122"/>
              </a:rPr>
              <a:t>径</a:t>
            </a:r>
            <a:r>
              <a:rPr lang="ja-JP" altLang="en-US" sz="2200" dirty="0">
                <a:solidFill>
                  <a:srgbClr val="003364"/>
                </a:solidFill>
                <a:latin typeface="宋体" panose="02010600030101010101" pitchFamily="2" charset="-122"/>
              </a:rPr>
              <a:t>上的挥发性化学物质</a:t>
            </a:r>
            <a:endParaRPr lang="ja-JP" altLang="zh-CN" sz="2200" dirty="0">
              <a:solidFill>
                <a:srgbClr val="003364"/>
              </a:solidFill>
              <a:latin typeface="宋体" panose="02010600030101010101" pitchFamily="2" charset="-122"/>
            </a:endParaRPr>
          </a:p>
          <a:p>
            <a:pPr marL="444500" lvl="0" indent="-444500" eaLnBrk="1" hangingPunct="1">
              <a:buNone/>
            </a:pPr>
            <a:r>
              <a:rPr lang="ja-JP" altLang="en-US" sz="2200" dirty="0">
                <a:solidFill>
                  <a:srgbClr val="003364"/>
                </a:solidFill>
                <a:latin typeface="宋体" panose="02010600030101010101" pitchFamily="2" charset="-122"/>
              </a:rPr>
              <a:t>（信息素</a:t>
            </a:r>
            <a:r>
              <a:rPr lang="en-US" altLang="ja-JP" sz="2200" b="1" dirty="0">
                <a:solidFill>
                  <a:srgbClr val="003364"/>
                </a:solidFill>
                <a:latin typeface="宋体" panose="02010600030101010101" pitchFamily="2" charset="-122"/>
              </a:rPr>
              <a:t>,Pheromone</a:t>
            </a:r>
            <a:r>
              <a:rPr lang="ja-JP" altLang="en-US" sz="2200" dirty="0">
                <a:solidFill>
                  <a:srgbClr val="003364"/>
                </a:solidFill>
                <a:latin typeface="宋体" panose="02010600030101010101" pitchFamily="2" charset="-122"/>
              </a:rPr>
              <a:t>）来进行通信和协调。因此由大量蚂蚁组成的</a:t>
            </a:r>
            <a:endParaRPr lang="ja-JP" altLang="zh-CN" sz="2200" dirty="0">
              <a:solidFill>
                <a:srgbClr val="003364"/>
              </a:solidFill>
              <a:latin typeface="宋体" panose="02010600030101010101" pitchFamily="2" charset="-122"/>
            </a:endParaRPr>
          </a:p>
          <a:p>
            <a:pPr marL="444500" lvl="0" indent="-444500" eaLnBrk="1" hangingPunct="1">
              <a:buNone/>
            </a:pPr>
            <a:r>
              <a:rPr lang="ja-JP" altLang="en-US" sz="2200" dirty="0">
                <a:solidFill>
                  <a:srgbClr val="003364"/>
                </a:solidFill>
                <a:latin typeface="宋体" panose="02010600030101010101" pitchFamily="2" charset="-122"/>
              </a:rPr>
              <a:t>蚁群集体行为便表现出一种信息正反馈现象：</a:t>
            </a:r>
            <a:r>
              <a:rPr lang="ja-JP" altLang="en-US" sz="2200" dirty="0">
                <a:solidFill>
                  <a:srgbClr val="FF3300"/>
                </a:solidFill>
                <a:latin typeface="宋体" panose="02010600030101010101" pitchFamily="2" charset="-122"/>
              </a:rPr>
              <a:t>某一路径上走过的</a:t>
            </a:r>
            <a:endParaRPr lang="ja-JP" altLang="zh-CN" sz="2200" dirty="0">
              <a:solidFill>
                <a:srgbClr val="FF3300"/>
              </a:solidFill>
              <a:latin typeface="宋体" panose="02010600030101010101" pitchFamily="2" charset="-122"/>
            </a:endParaRPr>
          </a:p>
          <a:p>
            <a:pPr marL="444500" lvl="0" indent="-444500" eaLnBrk="1" hangingPunct="1">
              <a:buNone/>
            </a:pPr>
            <a:r>
              <a:rPr lang="ja-JP" altLang="en-US" sz="2200" dirty="0">
                <a:solidFill>
                  <a:srgbClr val="FF3300"/>
                </a:solidFill>
                <a:latin typeface="宋体" panose="02010600030101010101" pitchFamily="2" charset="-122"/>
              </a:rPr>
              <a:t>蚂蚁越多，则后来者选择该路径的概率就越大。</a:t>
            </a:r>
            <a:r>
              <a:rPr lang="ja-JP" altLang="en-US" sz="2200" dirty="0">
                <a:solidFill>
                  <a:srgbClr val="003364"/>
                </a:solidFill>
                <a:latin typeface="宋体" panose="02010600030101010101" pitchFamily="2" charset="-122"/>
              </a:rPr>
              <a:t> </a:t>
            </a:r>
            <a:endParaRPr lang="zh-CN" altLang="en-US" sz="2200" dirty="0">
              <a:solidFill>
                <a:srgbClr val="003364"/>
              </a:solidFill>
              <a:latin typeface="宋体" panose="02010600030101010101" pitchFamily="2" charset="-122"/>
            </a:endParaRPr>
          </a:p>
        </p:txBody>
      </p:sp>
      <p:sp>
        <p:nvSpPr>
          <p:cNvPr id="572422" name="Rectangle 6"/>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蚁群算法的起源</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pic>
        <p:nvPicPr>
          <p:cNvPr id="5128" name="Picture 9" descr="antrope"/>
          <p:cNvPicPr>
            <a:picLocks noChangeAspect="1"/>
          </p:cNvPicPr>
          <p:nvPr/>
        </p:nvPicPr>
        <p:blipFill>
          <a:blip r:embed="rId2"/>
          <a:stretch>
            <a:fillRect/>
          </a:stretch>
        </p:blipFill>
        <p:spPr>
          <a:xfrm>
            <a:off x="3563938" y="5516563"/>
            <a:ext cx="577850" cy="1066800"/>
          </a:xfrm>
          <a:prstGeom prst="rect">
            <a:avLst/>
          </a:prstGeom>
          <a:noFill/>
          <a:ln w="9525">
            <a:noFill/>
          </a:ln>
        </p:spPr>
      </p:pic>
      <p:pic>
        <p:nvPicPr>
          <p:cNvPr id="2" name="图片 1"/>
          <p:cNvPicPr>
            <a:picLocks noChangeAspect="1"/>
          </p:cNvPicPr>
          <p:nvPr/>
        </p:nvPicPr>
        <p:blipFill>
          <a:blip r:embed="rId3"/>
          <a:stretch>
            <a:fillRect/>
          </a:stretch>
        </p:blipFill>
        <p:spPr>
          <a:xfrm>
            <a:off x="1187450" y="557213"/>
            <a:ext cx="6985000" cy="3387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2421">
                                            <p:txEl>
                                              <p:charRg st="0" end="9"/>
                                            </p:txEl>
                                          </p:spTgt>
                                        </p:tgtEl>
                                        <p:attrNameLst>
                                          <p:attrName>style.visibility</p:attrName>
                                        </p:attrNameLst>
                                      </p:cBhvr>
                                      <p:to>
                                        <p:strVal val="visible"/>
                                      </p:to>
                                    </p:set>
                                    <p:animEffect transition="in" filter="fade">
                                      <p:cBhvr>
                                        <p:cTn id="7" dur="500"/>
                                        <p:tgtEl>
                                          <p:spTgt spid="572421">
                                            <p:txEl>
                                              <p:charRg st="0"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2421">
                                            <p:txEl>
                                              <p:charRg st="9" end="32"/>
                                            </p:txEl>
                                          </p:spTgt>
                                        </p:tgtEl>
                                        <p:attrNameLst>
                                          <p:attrName>style.visibility</p:attrName>
                                        </p:attrNameLst>
                                      </p:cBhvr>
                                      <p:to>
                                        <p:strVal val="visible"/>
                                      </p:to>
                                    </p:set>
                                    <p:animEffect transition="in" filter="fade">
                                      <p:cBhvr>
                                        <p:cTn id="10" dur="500"/>
                                        <p:tgtEl>
                                          <p:spTgt spid="572421">
                                            <p:txEl>
                                              <p:charRg st="9" end="3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2421">
                                            <p:txEl>
                                              <p:charRg st="32" end="43"/>
                                            </p:txEl>
                                          </p:spTgt>
                                        </p:tgtEl>
                                        <p:attrNameLst>
                                          <p:attrName>style.visibility</p:attrName>
                                        </p:attrNameLst>
                                      </p:cBhvr>
                                      <p:to>
                                        <p:strVal val="visible"/>
                                      </p:to>
                                    </p:set>
                                    <p:animEffect transition="in" filter="fade">
                                      <p:cBhvr>
                                        <p:cTn id="13" dur="500"/>
                                        <p:tgtEl>
                                          <p:spTgt spid="572421">
                                            <p:txEl>
                                              <p:charRg st="32" end="4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2421">
                                            <p:txEl>
                                              <p:charRg st="44" end="72"/>
                                            </p:txEl>
                                          </p:spTgt>
                                        </p:tgtEl>
                                        <p:attrNameLst>
                                          <p:attrName>style.visibility</p:attrName>
                                        </p:attrNameLst>
                                      </p:cBhvr>
                                      <p:to>
                                        <p:strVal val="visible"/>
                                      </p:to>
                                    </p:set>
                                    <p:animEffect transition="in" filter="fade">
                                      <p:cBhvr>
                                        <p:cTn id="23" dur="500"/>
                                        <p:tgtEl>
                                          <p:spTgt spid="572421">
                                            <p:txEl>
                                              <p:charRg st="44" end="7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72421">
                                            <p:txEl>
                                              <p:charRg st="72" end="107"/>
                                            </p:txEl>
                                          </p:spTgt>
                                        </p:tgtEl>
                                        <p:attrNameLst>
                                          <p:attrName>style.visibility</p:attrName>
                                        </p:attrNameLst>
                                      </p:cBhvr>
                                      <p:to>
                                        <p:strVal val="visible"/>
                                      </p:to>
                                    </p:set>
                                    <p:animEffect transition="in" filter="fade">
                                      <p:cBhvr>
                                        <p:cTn id="26" dur="500"/>
                                        <p:tgtEl>
                                          <p:spTgt spid="572421">
                                            <p:txEl>
                                              <p:charRg st="72" end="10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72421">
                                            <p:txEl>
                                              <p:charRg st="107" end="136"/>
                                            </p:txEl>
                                          </p:spTgt>
                                        </p:tgtEl>
                                        <p:attrNameLst>
                                          <p:attrName>style.visibility</p:attrName>
                                        </p:attrNameLst>
                                      </p:cBhvr>
                                      <p:to>
                                        <p:strVal val="visible"/>
                                      </p:to>
                                    </p:set>
                                    <p:animEffect transition="in" filter="fade">
                                      <p:cBhvr>
                                        <p:cTn id="29" dur="500"/>
                                        <p:tgtEl>
                                          <p:spTgt spid="572421">
                                            <p:txEl>
                                              <p:charRg st="107" end="13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72421">
                                            <p:txEl>
                                              <p:charRg st="136" end="159"/>
                                            </p:txEl>
                                          </p:spTgt>
                                        </p:tgtEl>
                                        <p:attrNameLst>
                                          <p:attrName>style.visibility</p:attrName>
                                        </p:attrNameLst>
                                      </p:cBhvr>
                                      <p:to>
                                        <p:strVal val="visible"/>
                                      </p:to>
                                    </p:set>
                                    <p:animEffect transition="in" filter="fade">
                                      <p:cBhvr>
                                        <p:cTn id="32" dur="500"/>
                                        <p:tgtEl>
                                          <p:spTgt spid="572421">
                                            <p:txEl>
                                              <p:charRg st="136"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109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32771"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32772"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最优解保留策略（Ant System with Elitist, AS</a:t>
            </a:r>
            <a:r>
              <a:rPr lang="zh-CN" altLang="en-US" sz="2600" b="1" baseline="-25000" dirty="0">
                <a:latin typeface="Times New Roman" panose="02020603050405020304" pitchFamily="18" charset="0"/>
                <a:ea typeface="黑体" panose="02010609060101010101" pitchFamily="49" charset="-122"/>
              </a:rPr>
              <a:t>elite</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每次迭代完成后，对全局最优解更进一步地进行利用；</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信息素更新策略</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σ</a:t>
            </a:r>
            <a:r>
              <a:rPr lang="zh-CN" altLang="en-US" sz="2600" b="1" dirty="0">
                <a:solidFill>
                  <a:schemeClr val="folHlink"/>
                </a:solidFill>
                <a:latin typeface="Times New Roman" panose="02020603050405020304" pitchFamily="18" charset="0"/>
                <a:ea typeface="楷体_GB2312" pitchFamily="1" charset="-122"/>
              </a:rPr>
              <a:t>为最优蚂蚁数，</a:t>
            </a:r>
            <a:r>
              <a:rPr lang="zh-CN" altLang="en-US" sz="2600" b="1" i="1" dirty="0">
                <a:solidFill>
                  <a:schemeClr val="folHlink"/>
                </a:solidFill>
                <a:latin typeface="Times New Roman" panose="02020603050405020304" pitchFamily="18" charset="0"/>
                <a:ea typeface="楷体_GB2312" pitchFamily="1" charset="-122"/>
              </a:rPr>
              <a:t>L</a:t>
            </a:r>
            <a:r>
              <a:rPr lang="zh-CN" altLang="en-US" sz="2600" b="1" i="1" baseline="30000" dirty="0">
                <a:solidFill>
                  <a:schemeClr val="folHlink"/>
                </a:solidFill>
                <a:latin typeface="Times New Roman" panose="02020603050405020304" pitchFamily="18" charset="0"/>
                <a:ea typeface="楷体_GB2312" pitchFamily="1" charset="-122"/>
              </a:rPr>
              <a:t>gb</a:t>
            </a:r>
            <a:r>
              <a:rPr lang="zh-CN" altLang="en-US" sz="2600" b="1" dirty="0">
                <a:solidFill>
                  <a:schemeClr val="folHlink"/>
                </a:solidFill>
                <a:latin typeface="Times New Roman" panose="02020603050405020304" pitchFamily="18" charset="0"/>
                <a:ea typeface="楷体_GB2312" pitchFamily="1" charset="-122"/>
              </a:rPr>
              <a:t>为全局最优解。</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601093" name="Rectangle 5"/>
          <p:cNvSpPr>
            <a:spLocks noGrp="1" noRot="1" noChangeArrowheads="1"/>
          </p:cNvSpPr>
          <p:nvPr>
            <p:ph type="body" sz="half" idx="1"/>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1094"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最优解保留策略蚂蚁系统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graphicFrame>
        <p:nvGraphicFramePr>
          <p:cNvPr id="32779" name="Object 7"/>
          <p:cNvGraphicFramePr>
            <a:graphicFrameLocks noChangeAspect="1"/>
          </p:cNvGraphicFramePr>
          <p:nvPr>
            <p:ph sz="half" idx="2"/>
          </p:nvPr>
        </p:nvGraphicFramePr>
        <p:xfrm>
          <a:off x="1116013" y="3546475"/>
          <a:ext cx="5327650" cy="1490663"/>
        </p:xfrm>
        <a:graphic>
          <a:graphicData uri="http://schemas.openxmlformats.org/presentationml/2006/ole">
            <mc:AlternateContent xmlns:mc="http://schemas.openxmlformats.org/markup-compatibility/2006">
              <mc:Choice xmlns:v="urn:schemas-microsoft-com:vml" Requires="v">
                <p:oleObj spid="_x0000_s3089" name="" r:id="rId2" imgW="3122930" imgH="862965" progId="Equation.3">
                  <p:embed/>
                </p:oleObj>
              </mc:Choice>
              <mc:Fallback>
                <p:oleObj name="" r:id="rId2" imgW="3122930" imgH="862965" progId="Equation.3">
                  <p:embed/>
                  <p:pic>
                    <p:nvPicPr>
                      <p:cNvPr id="0" name="图片 3088"/>
                      <p:cNvPicPr/>
                      <p:nvPr/>
                    </p:nvPicPr>
                    <p:blipFill>
                      <a:blip r:embed="rId3"/>
                      <a:srcRect/>
                      <a:stretch>
                        <a:fillRect/>
                      </a:stretch>
                    </p:blipFill>
                    <p:spPr>
                      <a:xfrm>
                        <a:off x="1116013" y="3546475"/>
                        <a:ext cx="5327650" cy="1490663"/>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601096" name="Rectangle 8"/>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1097" name="Rectangle 9"/>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最优解保留策略蚂蚁系统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211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3795"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最优解保留策略（</a:t>
            </a:r>
            <a:r>
              <a:rPr lang="en-US" altLang="zh-CN" sz="2600" b="1" dirty="0">
                <a:latin typeface="Times New Roman" panose="02020603050405020304" pitchFamily="18" charset="0"/>
                <a:ea typeface="黑体" panose="02010609060101010101" pitchFamily="49" charset="-122"/>
              </a:rPr>
              <a:t>Ant System with Elitist, AS</a:t>
            </a:r>
            <a:r>
              <a:rPr lang="en-US" altLang="zh-CN" sz="2600" b="1" baseline="-25000" dirty="0">
                <a:latin typeface="Times New Roman" panose="02020603050405020304" pitchFamily="18" charset="0"/>
                <a:ea typeface="黑体" panose="02010609060101010101" pitchFamily="49" charset="-122"/>
              </a:rPr>
              <a:t>elite</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该策略能够以更快的速度获得最好解，但是如果选择的精英过多则算法会由于较早收敛于局部次优解而导致搜索的过早停滞。</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33796"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602121"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2122" name="Rectangle 10"/>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最优解保留策略蚂蚁系统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
        <p:nvSpPr>
          <p:cNvPr id="602123" name="Rectangle 11"/>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2124" name="Rectangle 12"/>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最优解保留策略蚂蚁系统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313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34819"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34820"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蚁群系统（</a:t>
            </a:r>
            <a:r>
              <a:rPr lang="en-US" altLang="zh-CN" sz="2600" b="1" dirty="0">
                <a:latin typeface="Times New Roman" panose="02020603050405020304" pitchFamily="18" charset="0"/>
                <a:ea typeface="黑体" panose="02010609060101010101" pitchFamily="49" charset="-122"/>
              </a:rPr>
              <a:t>Ant Colony System, ACS</a:t>
            </a:r>
            <a:r>
              <a:rPr lang="zh-CN" altLang="en-US" sz="2600" b="1" dirty="0">
                <a:latin typeface="Times New Roman" panose="02020603050405020304" pitchFamily="18" charset="0"/>
                <a:ea typeface="黑体" panose="02010609060101010101" pitchFamily="49" charset="-122"/>
              </a:rPr>
              <a:t>）的改进之处</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a:t>
            </a:r>
            <a:r>
              <a:rPr lang="en-US" altLang="zh-CN" sz="2600" b="1" dirty="0">
                <a:solidFill>
                  <a:schemeClr val="folHlink"/>
                </a:solidFill>
                <a:latin typeface="Times New Roman" panose="02020603050405020304" pitchFamily="18" charset="0"/>
                <a:ea typeface="楷体_GB2312" pitchFamily="1" charset="-122"/>
              </a:rPr>
              <a:t>1</a:t>
            </a:r>
            <a:r>
              <a:rPr lang="zh-CN" altLang="en-US" sz="2600" b="1" dirty="0">
                <a:solidFill>
                  <a:schemeClr val="folHlink"/>
                </a:solidFill>
                <a:latin typeface="Times New Roman" panose="02020603050405020304" pitchFamily="18" charset="0"/>
                <a:ea typeface="楷体_GB2312" pitchFamily="1" charset="-122"/>
              </a:rPr>
              <a:t>）在选择下一城市时，更多地利用了当前最好解；</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2</a:t>
            </a:r>
            <a:r>
              <a:rPr lang="zh-CN" altLang="en-US" sz="2600" b="1" dirty="0">
                <a:solidFill>
                  <a:schemeClr val="folHlink"/>
                </a:solidFill>
                <a:latin typeface="Times New Roman" panose="02020603050405020304" pitchFamily="18" charset="0"/>
                <a:ea typeface="楷体_GB2312" pitchFamily="1" charset="-122"/>
              </a:rPr>
              <a:t>）只在全局最优解所属边上增加信息素；</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3</a:t>
            </a:r>
            <a:r>
              <a:rPr lang="zh-CN" altLang="en-US" sz="2600" b="1" dirty="0">
                <a:solidFill>
                  <a:schemeClr val="folHlink"/>
                </a:solidFill>
                <a:latin typeface="Times New Roman" panose="02020603050405020304" pitchFamily="18" charset="0"/>
                <a:ea typeface="楷体_GB2312" pitchFamily="1" charset="-122"/>
              </a:rPr>
              <a:t>）每次蚂蚁从城市 </a:t>
            </a:r>
            <a:r>
              <a:rPr lang="en-US" altLang="zh-CN" sz="2600" b="1" i="1" dirty="0">
                <a:solidFill>
                  <a:schemeClr val="folHlink"/>
                </a:solidFill>
                <a:latin typeface="Times New Roman" panose="02020603050405020304" pitchFamily="18" charset="0"/>
                <a:ea typeface="楷体_GB2312" pitchFamily="1" charset="-122"/>
              </a:rPr>
              <a:t>i </a:t>
            </a:r>
            <a:r>
              <a:rPr lang="zh-CN" altLang="en-US" sz="2600" b="1" dirty="0">
                <a:solidFill>
                  <a:schemeClr val="folHlink"/>
                </a:solidFill>
                <a:latin typeface="Times New Roman" panose="02020603050405020304" pitchFamily="18" charset="0"/>
                <a:ea typeface="楷体_GB2312" pitchFamily="1" charset="-122"/>
              </a:rPr>
              <a:t>转移到城市 </a:t>
            </a:r>
            <a:r>
              <a:rPr lang="en-US" altLang="zh-CN" sz="2600" b="1" i="1" dirty="0">
                <a:solidFill>
                  <a:schemeClr val="folHlink"/>
                </a:solidFill>
                <a:latin typeface="Times New Roman" panose="02020603050405020304" pitchFamily="18" charset="0"/>
                <a:ea typeface="楷体_GB2312" pitchFamily="1" charset="-122"/>
              </a:rPr>
              <a:t>j </a:t>
            </a:r>
            <a:r>
              <a:rPr lang="zh-CN" altLang="en-US" sz="2600" b="1" dirty="0">
                <a:solidFill>
                  <a:schemeClr val="folHlink"/>
                </a:solidFill>
                <a:latin typeface="Times New Roman" panose="02020603050405020304" pitchFamily="18" charset="0"/>
                <a:ea typeface="楷体_GB2312" pitchFamily="1" charset="-122"/>
              </a:rPr>
              <a:t>时，边 </a:t>
            </a:r>
            <a:r>
              <a:rPr lang="en-US" altLang="zh-CN" sz="2600" b="1" i="1" dirty="0">
                <a:solidFill>
                  <a:schemeClr val="folHlink"/>
                </a:solidFill>
                <a:latin typeface="Times New Roman" panose="02020603050405020304" pitchFamily="18" charset="0"/>
                <a:ea typeface="楷体_GB2312" pitchFamily="1" charset="-122"/>
              </a:rPr>
              <a:t>ij</a:t>
            </a:r>
            <a:r>
              <a:rPr lang="en-US" altLang="zh-CN" sz="26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上的信息素将会适当减少，从而实现一种信息素的局部调整以减少已选择过的路径再次被选择的概率。</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603141" name="Rectangle 5"/>
          <p:cNvSpPr>
            <a:spLocks noGrp="1" noRot="1" noChangeArrowheads="1"/>
          </p:cNvSpPr>
          <p:nvPr>
            <p:ph type="body" sz="half" idx="1"/>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endParaRPr>
          </a:p>
        </p:txBody>
      </p:sp>
      <p:sp>
        <p:nvSpPr>
          <p:cNvPr id="603142"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rgbClr val="FFFFCC"/>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6.2</a:t>
            </a:r>
            <a:r>
              <a:rPr kumimoji="0" lang="en-US" altLang="zh-CN"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a:t>
            </a:r>
            <a:r>
              <a:rPr kumimoji="0" lang="zh-CN" altLang="en-US"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rgbClr val="FFFF99"/>
              </a:solidFill>
              <a:effectLst/>
              <a:uLnTx/>
              <a:uFillTx/>
              <a:latin typeface="Verdana" panose="020B0604030504040204" pitchFamily="34" charset="0"/>
              <a:ea typeface="楷体_GB2312" pitchFamily="1" charset="-122"/>
              <a:cs typeface="+mn-cs"/>
            </a:endParaRPr>
          </a:p>
        </p:txBody>
      </p:sp>
      <p:pic>
        <p:nvPicPr>
          <p:cNvPr id="34827" name="Picture 7" descr="BD21370_"/>
          <p:cNvPicPr>
            <a:picLocks noChangeAspect="1"/>
          </p:cNvPicPr>
          <p:nvPr/>
        </p:nvPicPr>
        <p:blipFill>
          <a:blip r:embed="rId1"/>
          <a:stretch>
            <a:fillRect/>
          </a:stretch>
        </p:blipFill>
        <p:spPr>
          <a:xfrm>
            <a:off x="36513" y="476250"/>
            <a:ext cx="9144000" cy="80963"/>
          </a:xfrm>
          <a:prstGeom prst="rect">
            <a:avLst/>
          </a:prstGeom>
          <a:noFill/>
          <a:ln w="9525">
            <a:noFill/>
          </a:ln>
        </p:spPr>
      </p:pic>
      <p:sp>
        <p:nvSpPr>
          <p:cNvPr id="603144" name="Rectangle 8"/>
          <p:cNvSpPr>
            <a:spLocks noRot="1" noChangeArrowheads="1"/>
          </p:cNvSpPr>
          <p:nvPr/>
        </p:nvSpPr>
        <p:spPr bwMode="auto">
          <a:xfrm>
            <a:off x="0" y="1204913"/>
            <a:ext cx="9144000" cy="576261"/>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rgbClr val="FFFFCC"/>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6.2</a:t>
            </a:r>
            <a:r>
              <a:rPr kumimoji="0" lang="en-US" altLang="zh-CN"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a:t>
            </a:r>
            <a:r>
              <a:rPr kumimoji="0" lang="zh-CN" altLang="en-US"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rgbClr val="FFFF99"/>
              </a:solidFill>
              <a:effectLst/>
              <a:uLnTx/>
              <a:uFillTx/>
              <a:latin typeface="Verdana" panose="020B0604030504040204" pitchFamily="34" charset="0"/>
              <a:ea typeface="楷体_GB2312" pitchFamily="1" charset="-122"/>
              <a:cs typeface="+mn-cs"/>
            </a:endParaRPr>
          </a:p>
        </p:txBody>
      </p:sp>
      <p:sp>
        <p:nvSpPr>
          <p:cNvPr id="603145"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pic>
        <p:nvPicPr>
          <p:cNvPr id="34834" name="Picture 10" descr="BD21370_"/>
          <p:cNvPicPr>
            <a:picLocks noChangeAspect="1"/>
          </p:cNvPicPr>
          <p:nvPr/>
        </p:nvPicPr>
        <p:blipFill>
          <a:blip r:embed="rId1"/>
          <a:stretch>
            <a:fillRect/>
          </a:stretch>
        </p:blipFill>
        <p:spPr>
          <a:xfrm>
            <a:off x="36513" y="476250"/>
            <a:ext cx="9144000" cy="80963"/>
          </a:xfrm>
          <a:prstGeom prst="rect">
            <a:avLst/>
          </a:prstGeom>
          <a:noFill/>
          <a:ln w="9525">
            <a:noFill/>
          </a:ln>
        </p:spPr>
      </p:pic>
      <p:sp>
        <p:nvSpPr>
          <p:cNvPr id="603147"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
        <p:nvSpPr>
          <p:cNvPr id="603148" name="Rectangle 12"/>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3149" name="Rectangle 13"/>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6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5843"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可行解的构造</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伪随机比率选择规则：</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蚂蚁以概率</a:t>
            </a:r>
            <a:r>
              <a:rPr lang="en-US" altLang="zh-CN" sz="2600" b="1" i="1" dirty="0">
                <a:solidFill>
                  <a:schemeClr val="folHlink"/>
                </a:solidFill>
                <a:latin typeface="Times New Roman" panose="02020603050405020304" pitchFamily="18" charset="0"/>
                <a:ea typeface="楷体_GB2312" pitchFamily="1" charset="-122"/>
              </a:rPr>
              <a:t>q</a:t>
            </a:r>
            <a:r>
              <a:rPr lang="en-US" altLang="zh-CN" sz="2600" b="1" baseline="-25000" dirty="0">
                <a:solidFill>
                  <a:schemeClr val="folHlink"/>
                </a:solidFill>
                <a:latin typeface="Times New Roman" panose="02020603050405020304" pitchFamily="18" charset="0"/>
                <a:ea typeface="楷体_GB2312" pitchFamily="1" charset="-122"/>
              </a:rPr>
              <a:t>0</a:t>
            </a:r>
            <a:r>
              <a:rPr lang="zh-CN" altLang="en-US" sz="2600" b="1" dirty="0">
                <a:solidFill>
                  <a:schemeClr val="folHlink"/>
                </a:solidFill>
                <a:latin typeface="Times New Roman" panose="02020603050405020304" pitchFamily="18" charset="0"/>
                <a:ea typeface="楷体_GB2312" pitchFamily="1" charset="-122"/>
              </a:rPr>
              <a:t>（</a:t>
            </a:r>
            <a:r>
              <a:rPr lang="en-US" altLang="zh-CN" sz="2600" b="1" dirty="0">
                <a:solidFill>
                  <a:schemeClr val="folHlink"/>
                </a:solidFill>
                <a:latin typeface="Times New Roman" panose="02020603050405020304" pitchFamily="18" charset="0"/>
                <a:ea typeface="楷体_GB2312" pitchFamily="1" charset="-122"/>
              </a:rPr>
              <a:t>0</a:t>
            </a:r>
            <a:r>
              <a:rPr lang="zh-CN" altLang="en-US" sz="2600" b="1" dirty="0">
                <a:solidFill>
                  <a:schemeClr val="folHlink"/>
                </a:solidFill>
                <a:latin typeface="Times New Roman" panose="02020603050405020304" pitchFamily="18" charset="0"/>
                <a:ea typeface="楷体_GB2312" pitchFamily="1" charset="-122"/>
              </a:rPr>
              <a:t>～</a:t>
            </a:r>
            <a:r>
              <a:rPr lang="en-US" altLang="zh-CN" sz="2600" b="1" dirty="0">
                <a:solidFill>
                  <a:schemeClr val="folHlink"/>
                </a:solidFill>
                <a:latin typeface="Times New Roman" panose="02020603050405020304" pitchFamily="18" charset="0"/>
                <a:ea typeface="楷体_GB2312" pitchFamily="1" charset="-122"/>
              </a:rPr>
              <a:t>1</a:t>
            </a:r>
            <a:r>
              <a:rPr lang="zh-CN" altLang="en-US" sz="2600" b="1" dirty="0">
                <a:solidFill>
                  <a:schemeClr val="folHlink"/>
                </a:solidFill>
                <a:latin typeface="Times New Roman" panose="02020603050405020304" pitchFamily="18" charset="0"/>
                <a:ea typeface="楷体_GB2312" pitchFamily="1" charset="-122"/>
              </a:rPr>
              <a:t>间的常数）移动到最大可能的城市</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i="1" dirty="0">
                <a:solidFill>
                  <a:schemeClr val="folHlink"/>
                </a:solidFill>
                <a:latin typeface="Times New Roman" panose="02020603050405020304" pitchFamily="18" charset="0"/>
                <a:ea typeface="楷体_GB2312" pitchFamily="1" charset="-122"/>
              </a:rPr>
              <a:t>q</a:t>
            </a:r>
            <a:r>
              <a:rPr lang="zh-CN" altLang="en-US" sz="2600" b="1" dirty="0">
                <a:solidFill>
                  <a:schemeClr val="folHlink"/>
                </a:solidFill>
                <a:latin typeface="Times New Roman" panose="02020603050405020304" pitchFamily="18" charset="0"/>
                <a:ea typeface="楷体_GB2312" pitchFamily="1" charset="-122"/>
              </a:rPr>
              <a:t>为</a:t>
            </a:r>
            <a:r>
              <a:rPr lang="en-US" altLang="zh-CN" sz="2600" b="1" dirty="0">
                <a:solidFill>
                  <a:schemeClr val="folHlink"/>
                </a:solidFill>
                <a:latin typeface="Times New Roman" panose="02020603050405020304" pitchFamily="18" charset="0"/>
                <a:ea typeface="楷体_GB2312" pitchFamily="1" charset="-122"/>
              </a:rPr>
              <a:t>0</a:t>
            </a:r>
            <a:r>
              <a:rPr lang="zh-CN" altLang="en-US" sz="2600" b="1" dirty="0">
                <a:solidFill>
                  <a:schemeClr val="folHlink"/>
                </a:solidFill>
                <a:latin typeface="Times New Roman" panose="02020603050405020304" pitchFamily="18" charset="0"/>
                <a:ea typeface="楷体_GB2312" pitchFamily="1" charset="-122"/>
              </a:rPr>
              <a:t>～</a:t>
            </a:r>
            <a:r>
              <a:rPr lang="en-US" altLang="zh-CN" sz="2600" b="1" dirty="0">
                <a:solidFill>
                  <a:schemeClr val="folHlink"/>
                </a:solidFill>
                <a:latin typeface="Times New Roman" panose="02020603050405020304" pitchFamily="18" charset="0"/>
                <a:ea typeface="楷体_GB2312" pitchFamily="1" charset="-122"/>
              </a:rPr>
              <a:t>1</a:t>
            </a:r>
            <a:r>
              <a:rPr lang="zh-CN" altLang="en-US" sz="2600" b="1" dirty="0">
                <a:solidFill>
                  <a:schemeClr val="folHlink"/>
                </a:solidFill>
                <a:latin typeface="Times New Roman" panose="02020603050405020304" pitchFamily="18" charset="0"/>
                <a:ea typeface="楷体_GB2312" pitchFamily="1" charset="-122"/>
              </a:rPr>
              <a:t>的随机数，</a:t>
            </a:r>
            <a:r>
              <a:rPr lang="en-US" altLang="zh-CN" sz="2600" b="1" i="1" dirty="0">
                <a:solidFill>
                  <a:schemeClr val="folHlink"/>
                </a:solidFill>
                <a:latin typeface="Times New Roman" panose="02020603050405020304" pitchFamily="18" charset="0"/>
                <a:ea typeface="楷体_GB2312" pitchFamily="1" charset="-122"/>
              </a:rPr>
              <a:t>S</a:t>
            </a:r>
            <a:r>
              <a:rPr lang="zh-CN" altLang="en-US" sz="2600" b="1" dirty="0">
                <a:solidFill>
                  <a:schemeClr val="folHlink"/>
                </a:solidFill>
                <a:latin typeface="Times New Roman" panose="02020603050405020304" pitchFamily="18" charset="0"/>
                <a:ea typeface="楷体_GB2312" pitchFamily="1" charset="-122"/>
              </a:rPr>
              <a:t>为一随机变量，当</a:t>
            </a:r>
            <a:r>
              <a:rPr lang="en-US" altLang="zh-CN" sz="2600" b="1" i="1" dirty="0">
                <a:solidFill>
                  <a:schemeClr val="folHlink"/>
                </a:solidFill>
                <a:latin typeface="Times New Roman" panose="02020603050405020304" pitchFamily="18" charset="0"/>
                <a:ea typeface="楷体_GB2312" pitchFamily="1" charset="-122"/>
              </a:rPr>
              <a:t>q</a:t>
            </a:r>
            <a:r>
              <a:rPr lang="en-US" altLang="zh-CN" sz="2600" b="1" dirty="0">
                <a:solidFill>
                  <a:schemeClr val="folHlink"/>
                </a:solidFill>
                <a:latin typeface="Times New Roman" panose="02020603050405020304" pitchFamily="18" charset="0"/>
                <a:ea typeface="楷体_GB2312" pitchFamily="1" charset="-122"/>
              </a:rPr>
              <a:t>&gt; </a:t>
            </a:r>
            <a:r>
              <a:rPr lang="en-US" altLang="zh-CN" sz="2600" b="1" i="1" dirty="0">
                <a:solidFill>
                  <a:schemeClr val="folHlink"/>
                </a:solidFill>
                <a:latin typeface="Times New Roman" panose="02020603050405020304" pitchFamily="18" charset="0"/>
                <a:ea typeface="楷体_GB2312" pitchFamily="1" charset="-122"/>
              </a:rPr>
              <a:t>q</a:t>
            </a:r>
            <a:r>
              <a:rPr lang="en-US" altLang="zh-CN" sz="2600" b="1" baseline="-25000" dirty="0">
                <a:solidFill>
                  <a:schemeClr val="folHlink"/>
                </a:solidFill>
                <a:latin typeface="Times New Roman" panose="02020603050405020304" pitchFamily="18" charset="0"/>
                <a:ea typeface="楷体_GB2312" pitchFamily="1" charset="-122"/>
              </a:rPr>
              <a:t>0</a:t>
            </a:r>
            <a:r>
              <a:rPr lang="zh-CN" altLang="en-US" sz="2600" b="1" dirty="0">
                <a:solidFill>
                  <a:schemeClr val="folHlink"/>
                </a:solidFill>
                <a:latin typeface="Times New Roman" panose="02020603050405020304" pitchFamily="18" charset="0"/>
                <a:ea typeface="楷体_GB2312" pitchFamily="1" charset="-122"/>
              </a:rPr>
              <a:t>时，</a:t>
            </a:r>
            <a:r>
              <a:rPr lang="en-US" altLang="zh-CN" sz="2600" b="1" i="1" dirty="0">
                <a:solidFill>
                  <a:schemeClr val="folHlink"/>
                </a:solidFill>
                <a:latin typeface="Times New Roman" panose="02020603050405020304" pitchFamily="18" charset="0"/>
                <a:ea typeface="楷体_GB2312" pitchFamily="1" charset="-122"/>
              </a:rPr>
              <a:t>S</a:t>
            </a:r>
            <a:r>
              <a:rPr lang="zh-CN" altLang="en-US" sz="2600" b="1" dirty="0">
                <a:solidFill>
                  <a:schemeClr val="folHlink"/>
                </a:solidFill>
                <a:latin typeface="Times New Roman" panose="02020603050405020304" pitchFamily="18" charset="0"/>
                <a:ea typeface="楷体_GB2312" pitchFamily="1" charset="-122"/>
              </a:rPr>
              <a:t>以以下</a:t>
            </a:r>
            <a:r>
              <a:rPr lang="zh-CN" altLang="en-US" sz="2600" b="1" dirty="0">
                <a:solidFill>
                  <a:srgbClr val="FF00FF"/>
                </a:solidFill>
                <a:latin typeface="Times New Roman" panose="02020603050405020304" pitchFamily="18" charset="0"/>
                <a:ea typeface="楷体_GB2312" pitchFamily="1" charset="-122"/>
              </a:rPr>
              <a:t>概率</a:t>
            </a:r>
            <a:r>
              <a:rPr lang="zh-CN" altLang="en-US" sz="2600" b="1" dirty="0">
                <a:solidFill>
                  <a:schemeClr val="folHlink"/>
                </a:solidFill>
                <a:latin typeface="Times New Roman" panose="02020603050405020304" pitchFamily="18" charset="0"/>
                <a:ea typeface="楷体_GB2312" pitchFamily="1" charset="-122"/>
              </a:rPr>
              <a:t>来选择：</a:t>
            </a:r>
            <a:endParaRPr lang="zh-CN" altLang="en-US" sz="2600" b="1" dirty="0">
              <a:solidFill>
                <a:schemeClr val="folHlink"/>
              </a:solidFill>
              <a:latin typeface="Times New Roman" panose="02020603050405020304" pitchFamily="18" charset="0"/>
              <a:ea typeface="楷体_GB2312" pitchFamily="1" charset="-122"/>
            </a:endParaRPr>
          </a:p>
        </p:txBody>
      </p:sp>
      <p:graphicFrame>
        <p:nvGraphicFramePr>
          <p:cNvPr id="35844" name="Object 6"/>
          <p:cNvGraphicFramePr>
            <a:graphicFrameLocks noChangeAspect="1"/>
          </p:cNvGraphicFramePr>
          <p:nvPr>
            <p:ph sz="quarter" idx="2"/>
          </p:nvPr>
        </p:nvGraphicFramePr>
        <p:xfrm>
          <a:off x="1187450" y="3573463"/>
          <a:ext cx="4316413" cy="906462"/>
        </p:xfrm>
        <a:graphic>
          <a:graphicData uri="http://schemas.openxmlformats.org/presentationml/2006/ole">
            <mc:AlternateContent xmlns:mc="http://schemas.openxmlformats.org/markup-compatibility/2006">
              <mc:Choice xmlns:v="urn:schemas-microsoft-com:vml" Requires="v">
                <p:oleObj spid="_x0000_s3091" name="" r:id="rId1" imgW="2451100" imgH="508000" progId="Equation.3">
                  <p:embed/>
                </p:oleObj>
              </mc:Choice>
              <mc:Fallback>
                <p:oleObj name="" r:id="rId1" imgW="2451100" imgH="508000" progId="Equation.3">
                  <p:embed/>
                  <p:pic>
                    <p:nvPicPr>
                      <p:cNvPr id="0" name="图片 3090"/>
                      <p:cNvPicPr/>
                      <p:nvPr/>
                    </p:nvPicPr>
                    <p:blipFill>
                      <a:blip r:embed="rId2"/>
                      <a:srcRect/>
                      <a:stretch>
                        <a:fillRect/>
                      </a:stretch>
                    </p:blipFill>
                    <p:spPr>
                      <a:xfrm>
                        <a:off x="1187450" y="3573463"/>
                        <a:ext cx="4316413" cy="906462"/>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graphicFrame>
        <p:nvGraphicFramePr>
          <p:cNvPr id="604168" name="Object 8"/>
          <p:cNvGraphicFramePr>
            <a:graphicFrameLocks noChangeAspect="1"/>
          </p:cNvGraphicFramePr>
          <p:nvPr>
            <p:ph sz="quarter" idx="3"/>
          </p:nvPr>
        </p:nvGraphicFramePr>
        <p:xfrm>
          <a:off x="4716463" y="1628775"/>
          <a:ext cx="4248150" cy="1409700"/>
        </p:xfrm>
        <a:graphic>
          <a:graphicData uri="http://schemas.openxmlformats.org/presentationml/2006/ole">
            <mc:AlternateContent xmlns:mc="http://schemas.openxmlformats.org/markup-compatibility/2006">
              <mc:Choice xmlns:v="urn:schemas-microsoft-com:vml" Requires="v">
                <p:oleObj spid="_x0000_s3090" name="" r:id="rId3" imgW="2449830" imgH="812165" progId="Equation.3">
                  <p:embed/>
                </p:oleObj>
              </mc:Choice>
              <mc:Fallback>
                <p:oleObj name="" r:id="rId3" imgW="2449830" imgH="812165" progId="Equation.3">
                  <p:embed/>
                  <p:pic>
                    <p:nvPicPr>
                      <p:cNvPr id="0" name="图片 3089"/>
                      <p:cNvPicPr/>
                      <p:nvPr/>
                    </p:nvPicPr>
                    <p:blipFill>
                      <a:blip r:embed="rId4"/>
                      <a:srcRect/>
                      <a:stretch>
                        <a:fillRect/>
                      </a:stretch>
                    </p:blipFill>
                    <p:spPr>
                      <a:xfrm>
                        <a:off x="4716463" y="1628775"/>
                        <a:ext cx="4248150" cy="1409700"/>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grpSp>
        <p:nvGrpSpPr>
          <p:cNvPr id="604169" name="Group 9"/>
          <p:cNvGrpSpPr/>
          <p:nvPr/>
        </p:nvGrpSpPr>
        <p:grpSpPr>
          <a:xfrm>
            <a:off x="3995738" y="2708275"/>
            <a:ext cx="1296987" cy="3457575"/>
            <a:chOff x="0" y="0"/>
            <a:chExt cx="907" cy="817"/>
          </a:xfrm>
        </p:grpSpPr>
        <p:sp>
          <p:nvSpPr>
            <p:cNvPr id="35853" name="未知"/>
            <p:cNvSpPr/>
            <p:nvPr/>
          </p:nvSpPr>
          <p:spPr>
            <a:xfrm>
              <a:off x="0" y="0"/>
              <a:ext cx="907" cy="817"/>
            </a:xfrm>
            <a:custGeom>
              <a:avLst/>
              <a:gdLst/>
              <a:ahLst/>
              <a:cxnLst>
                <a:cxn ang="0">
                  <a:pos x="0" y="817"/>
                </a:cxn>
                <a:cxn ang="0">
                  <a:pos x="726" y="454"/>
                </a:cxn>
                <a:cxn ang="0">
                  <a:pos x="907" y="0"/>
                </a:cxn>
              </a:cxnLst>
              <a:pathLst>
                <a:path w="907" h="817">
                  <a:moveTo>
                    <a:pt x="0" y="817"/>
                  </a:moveTo>
                  <a:cubicBezTo>
                    <a:pt x="287" y="703"/>
                    <a:pt x="575" y="590"/>
                    <a:pt x="726" y="454"/>
                  </a:cubicBezTo>
                  <a:cubicBezTo>
                    <a:pt x="877" y="318"/>
                    <a:pt x="832" y="15"/>
                    <a:pt x="907" y="0"/>
                  </a:cubicBezTo>
                </a:path>
              </a:pathLst>
            </a:custGeom>
            <a:no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35854" name="Line 11"/>
            <p:cNvSpPr/>
            <p:nvPr/>
          </p:nvSpPr>
          <p:spPr>
            <a:xfrm flipH="1">
              <a:off x="817" y="0"/>
              <a:ext cx="90" cy="46"/>
            </a:xfrm>
            <a:prstGeom prst="line">
              <a:avLst/>
            </a:prstGeom>
            <a:ln w="38100" cap="flat" cmpd="sng">
              <a:solidFill>
                <a:srgbClr val="FF6600"/>
              </a:solidFill>
              <a:prstDash val="solid"/>
              <a:headEnd type="none" w="med" len="med"/>
              <a:tailEnd type="none" w="med" len="med"/>
            </a:ln>
          </p:spPr>
        </p:sp>
        <p:sp>
          <p:nvSpPr>
            <p:cNvPr id="35855" name="Line 12"/>
            <p:cNvSpPr/>
            <p:nvPr/>
          </p:nvSpPr>
          <p:spPr>
            <a:xfrm>
              <a:off x="907" y="0"/>
              <a:ext cx="0" cy="91"/>
            </a:xfrm>
            <a:prstGeom prst="line">
              <a:avLst/>
            </a:prstGeom>
            <a:ln w="38100" cap="flat" cmpd="sng">
              <a:solidFill>
                <a:srgbClr val="FF6600"/>
              </a:solidFill>
              <a:prstDash val="solid"/>
              <a:headEnd type="none" w="med" len="med"/>
              <a:tailEnd type="none" w="med" len="med"/>
            </a:ln>
          </p:spPr>
        </p:sp>
      </p:grpSp>
      <p:sp>
        <p:nvSpPr>
          <p:cNvPr id="604177" name="Rectangle 17"/>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4178" name="Rectangle 1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69"/>
                                        </p:tgtEl>
                                        <p:attrNameLst>
                                          <p:attrName>style.visibility</p:attrName>
                                        </p:attrNameLst>
                                      </p:cBhvr>
                                      <p:to>
                                        <p:strVal val="visible"/>
                                      </p:to>
                                    </p:set>
                                    <p:anim calcmode="lin" valueType="num">
                                      <p:cBhvr additive="base">
                                        <p:cTn id="7" dur="500" fill="hold"/>
                                        <p:tgtEl>
                                          <p:spTgt spid="604169"/>
                                        </p:tgtEl>
                                        <p:attrNameLst>
                                          <p:attrName>ppt_x</p:attrName>
                                        </p:attrNameLst>
                                      </p:cBhvr>
                                      <p:tavLst>
                                        <p:tav tm="0">
                                          <p:val>
                                            <p:strVal val="#ppt_x"/>
                                          </p:val>
                                        </p:tav>
                                        <p:tav tm="100000">
                                          <p:val>
                                            <p:strVal val="#ppt_x"/>
                                          </p:val>
                                        </p:tav>
                                      </p:tavLst>
                                    </p:anim>
                                    <p:anim calcmode="lin" valueType="num">
                                      <p:cBhvr additive="base">
                                        <p:cTn id="8" dur="500" fill="hold"/>
                                        <p:tgtEl>
                                          <p:spTgt spid="6041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68"/>
                                        </p:tgtEl>
                                        <p:attrNameLst>
                                          <p:attrName>style.visibility</p:attrName>
                                        </p:attrNameLst>
                                      </p:cBhvr>
                                      <p:to>
                                        <p:strVal val="visible"/>
                                      </p:to>
                                    </p:set>
                                    <p:anim calcmode="lin" valueType="num">
                                      <p:cBhvr additive="base">
                                        <p:cTn id="11" dur="500" fill="hold"/>
                                        <p:tgtEl>
                                          <p:spTgt spid="604168"/>
                                        </p:tgtEl>
                                        <p:attrNameLst>
                                          <p:attrName>ppt_x</p:attrName>
                                        </p:attrNameLst>
                                      </p:cBhvr>
                                      <p:tavLst>
                                        <p:tav tm="0">
                                          <p:val>
                                            <p:strVal val="#ppt_x"/>
                                          </p:val>
                                        </p:tav>
                                        <p:tav tm="100000">
                                          <p:val>
                                            <p:strVal val="#ppt_x"/>
                                          </p:val>
                                        </p:tav>
                                      </p:tavLst>
                                    </p:anim>
                                    <p:anim calcmode="lin" valueType="num">
                                      <p:cBhvr additive="base">
                                        <p:cTn id="12" dur="500" fill="hold"/>
                                        <p:tgtEl>
                                          <p:spTgt spid="604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518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6867" name="Rectangle 4"/>
          <p:cNvSpPr>
            <a:spLocks noRot="1"/>
          </p:cNvSpPr>
          <p:nvPr/>
        </p:nvSpPr>
        <p:spPr>
          <a:xfrm>
            <a:off x="250825" y="1916113"/>
            <a:ext cx="8893175"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局部信息素更新</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使已选的边对后来的蚂蚁具有较小的影响力，从而使蚂蚁对没有选中的边有更强的探索能力。</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当蚂蚁从城市</a:t>
            </a:r>
            <a:r>
              <a:rPr lang="zh-CN" altLang="en-US" sz="2600" b="1" i="1" dirty="0">
                <a:solidFill>
                  <a:schemeClr val="folHlink"/>
                </a:solidFill>
                <a:latin typeface="Times New Roman" panose="02020603050405020304" pitchFamily="18" charset="0"/>
                <a:ea typeface="楷体_GB2312" pitchFamily="1" charset="-122"/>
              </a:rPr>
              <a:t>i</a:t>
            </a:r>
            <a:r>
              <a:rPr lang="zh-CN" altLang="en-US" sz="2600" b="1" dirty="0">
                <a:solidFill>
                  <a:schemeClr val="folHlink"/>
                </a:solidFill>
                <a:latin typeface="Times New Roman" panose="02020603050405020304" pitchFamily="18" charset="0"/>
                <a:ea typeface="楷体_GB2312" pitchFamily="1" charset="-122"/>
              </a:rPr>
              <a:t>转移到城市</a:t>
            </a:r>
            <a:r>
              <a:rPr lang="zh-CN" altLang="en-US" sz="2600" b="1" i="1" dirty="0">
                <a:solidFill>
                  <a:schemeClr val="folHlink"/>
                </a:solidFill>
                <a:latin typeface="Times New Roman" panose="02020603050405020304" pitchFamily="18" charset="0"/>
                <a:ea typeface="楷体_GB2312" pitchFamily="1" charset="-122"/>
              </a:rPr>
              <a:t>j</a:t>
            </a:r>
            <a:r>
              <a:rPr lang="zh-CN" altLang="en-US" sz="2600" b="1" dirty="0">
                <a:solidFill>
                  <a:schemeClr val="folHlink"/>
                </a:solidFill>
                <a:latin typeface="Times New Roman" panose="02020603050405020304" pitchFamily="18" charset="0"/>
                <a:ea typeface="楷体_GB2312" pitchFamily="1" charset="-122"/>
              </a:rPr>
              <a:t>后，边</a:t>
            </a:r>
            <a:r>
              <a:rPr lang="zh-CN" altLang="en-US" sz="2600" b="1" i="1" dirty="0">
                <a:solidFill>
                  <a:schemeClr val="folHlink"/>
                </a:solidFill>
                <a:latin typeface="Times New Roman" panose="02020603050405020304" pitchFamily="18" charset="0"/>
                <a:ea typeface="楷体_GB2312" pitchFamily="1" charset="-122"/>
              </a:rPr>
              <a:t>ij</a:t>
            </a:r>
            <a:r>
              <a:rPr lang="zh-CN" altLang="en-US" sz="2600" b="1" dirty="0">
                <a:solidFill>
                  <a:schemeClr val="folHlink"/>
                </a:solidFill>
                <a:latin typeface="Times New Roman" panose="02020603050405020304" pitchFamily="18" charset="0"/>
                <a:ea typeface="楷体_GB2312" pitchFamily="1" charset="-122"/>
              </a:rPr>
              <a:t>上的信息素更新为：</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其中，</a:t>
            </a:r>
            <a:r>
              <a:rPr lang="el-GR" altLang="en-US" sz="2600" b="1" i="1" dirty="0">
                <a:solidFill>
                  <a:schemeClr val="folHlink"/>
                </a:solidFill>
                <a:latin typeface="Times New Roman" panose="02020603050405020304" pitchFamily="18" charset="0"/>
                <a:ea typeface="楷体_GB2312" pitchFamily="1" charset="-122"/>
              </a:rPr>
              <a:t>τ</a:t>
            </a:r>
            <a:r>
              <a:rPr lang="zh-CN" altLang="en-US" sz="2600" b="1" baseline="-25000" dirty="0">
                <a:solidFill>
                  <a:schemeClr val="folHlink"/>
                </a:solidFill>
                <a:latin typeface="Times New Roman" panose="02020603050405020304" pitchFamily="18" charset="0"/>
                <a:ea typeface="楷体_GB2312" pitchFamily="1" charset="-122"/>
              </a:rPr>
              <a:t>0</a:t>
            </a:r>
            <a:r>
              <a:rPr lang="zh-CN" altLang="en-US" sz="2600" b="1" dirty="0">
                <a:solidFill>
                  <a:schemeClr val="folHlink"/>
                </a:solidFill>
                <a:latin typeface="Times New Roman" panose="02020603050405020304" pitchFamily="18" charset="0"/>
                <a:ea typeface="楷体_GB2312" pitchFamily="1" charset="-122"/>
              </a:rPr>
              <a:t>为常数， </a:t>
            </a:r>
            <a:r>
              <a:rPr lang="el-GR" altLang="en-US" sz="2600" b="1" i="1" dirty="0">
                <a:solidFill>
                  <a:schemeClr val="folHlink"/>
                </a:solidFill>
                <a:latin typeface="Times New Roman" panose="02020603050405020304" pitchFamily="18" charset="0"/>
                <a:ea typeface="楷体_GB2312" pitchFamily="1" charset="-122"/>
              </a:rPr>
              <a:t>ξ</a:t>
            </a:r>
            <a:r>
              <a:rPr lang="el-GR" altLang="en-US" sz="2600" b="1" dirty="0">
                <a:solidFill>
                  <a:schemeClr val="folHlink"/>
                </a:solidFill>
                <a:latin typeface="Times New Roman" panose="02020603050405020304" pitchFamily="18" charset="0"/>
                <a:ea typeface="楷体_GB2312" pitchFamily="1" charset="-122"/>
              </a:rPr>
              <a:t>∈</a:t>
            </a:r>
            <a:r>
              <a:rPr lang="zh-CN" altLang="en-US" sz="2600" b="1" dirty="0">
                <a:solidFill>
                  <a:schemeClr val="folHlink"/>
                </a:solidFill>
                <a:latin typeface="Times New Roman" panose="02020603050405020304" pitchFamily="18" charset="0"/>
                <a:ea typeface="楷体_GB2312" pitchFamily="1" charset="-122"/>
              </a:rPr>
              <a:t>(0,1)为可调参数。</a:t>
            </a:r>
            <a:endParaRPr lang="zh-CN" altLang="en-US" sz="2600" b="1" dirty="0">
              <a:solidFill>
                <a:schemeClr val="folHlink"/>
              </a:solidFill>
              <a:latin typeface="Times New Roman" panose="02020603050405020304" pitchFamily="18" charset="0"/>
              <a:ea typeface="楷体_GB2312" pitchFamily="1" charset="-122"/>
            </a:endParaRPr>
          </a:p>
        </p:txBody>
      </p:sp>
      <p:graphicFrame>
        <p:nvGraphicFramePr>
          <p:cNvPr id="36868" name="Object 6"/>
          <p:cNvGraphicFramePr>
            <a:graphicFrameLocks noChangeAspect="1"/>
          </p:cNvGraphicFramePr>
          <p:nvPr>
            <p:ph sz="quarter" idx="2"/>
          </p:nvPr>
        </p:nvGraphicFramePr>
        <p:xfrm>
          <a:off x="1116013" y="4149725"/>
          <a:ext cx="2495550" cy="517525"/>
        </p:xfrm>
        <a:graphic>
          <a:graphicData uri="http://schemas.openxmlformats.org/presentationml/2006/ole">
            <mc:AlternateContent xmlns:mc="http://schemas.openxmlformats.org/markup-compatibility/2006">
              <mc:Choice xmlns:v="urn:schemas-microsoft-com:vml" Requires="v">
                <p:oleObj spid="_x0000_s3092" name="" r:id="rId1" imgW="1181100" imgH="241300" progId="Equation.3">
                  <p:embed/>
                </p:oleObj>
              </mc:Choice>
              <mc:Fallback>
                <p:oleObj name="" r:id="rId1" imgW="1181100" imgH="241300" progId="Equation.3">
                  <p:embed/>
                  <p:pic>
                    <p:nvPicPr>
                      <p:cNvPr id="0" name="图片 3091"/>
                      <p:cNvPicPr/>
                      <p:nvPr/>
                    </p:nvPicPr>
                    <p:blipFill>
                      <a:blip r:embed="rId2"/>
                      <a:srcRect/>
                      <a:stretch>
                        <a:fillRect/>
                      </a:stretch>
                    </p:blipFill>
                    <p:spPr>
                      <a:xfrm>
                        <a:off x="1116013" y="4149725"/>
                        <a:ext cx="2495550" cy="517525"/>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605193"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5194" name="Rectangle 10"/>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621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7891"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全局信息素更新</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只针对全局最优解进行更新：</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37892"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graphicFrame>
        <p:nvGraphicFramePr>
          <p:cNvPr id="37893" name="Object 7"/>
          <p:cNvGraphicFramePr>
            <a:graphicFrameLocks noChangeAspect="1"/>
          </p:cNvGraphicFramePr>
          <p:nvPr>
            <p:ph sz="quarter" idx="2"/>
          </p:nvPr>
        </p:nvGraphicFramePr>
        <p:xfrm>
          <a:off x="1060450" y="3281363"/>
          <a:ext cx="4586288" cy="1249362"/>
        </p:xfrm>
        <a:graphic>
          <a:graphicData uri="http://schemas.openxmlformats.org/presentationml/2006/ole">
            <mc:AlternateContent xmlns:mc="http://schemas.openxmlformats.org/markup-compatibility/2006">
              <mc:Choice xmlns:v="urn:schemas-microsoft-com:vml" Requires="v">
                <p:oleObj spid="_x0000_s3093" name="" r:id="rId1" imgW="2830830" imgH="761365" progId="Equation.3">
                  <p:embed/>
                </p:oleObj>
              </mc:Choice>
              <mc:Fallback>
                <p:oleObj name="" r:id="rId1" imgW="2830830" imgH="761365" progId="Equation.3">
                  <p:embed/>
                  <p:pic>
                    <p:nvPicPr>
                      <p:cNvPr id="0" name="图片 3092"/>
                      <p:cNvPicPr/>
                      <p:nvPr/>
                    </p:nvPicPr>
                    <p:blipFill>
                      <a:blip r:embed="rId2"/>
                      <a:srcRect/>
                      <a:stretch>
                        <a:fillRect/>
                      </a:stretch>
                    </p:blipFill>
                    <p:spPr>
                      <a:xfrm>
                        <a:off x="1060450" y="3281363"/>
                        <a:ext cx="4586288" cy="1249362"/>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606218" name="Rectangle 10"/>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6219"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723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38915"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38916"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最大－最小蚂蚁系统（max-min ant system, MMAS）的改进之处</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（1）每次迭代后，只有最优解（最优蚂蚁）所属路径上的信息被更新；</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（2）为了避免过早收敛，将各条路径可能的信息素限制于[</a:t>
            </a:r>
            <a:r>
              <a:rPr lang="el-GR" altLang="en-US" sz="2600" b="1" i="1" dirty="0">
                <a:solidFill>
                  <a:schemeClr val="folHlink"/>
                </a:solidFill>
                <a:latin typeface="Times New Roman" panose="02020603050405020304" pitchFamily="18" charset="0"/>
                <a:ea typeface="楷体_GB2312" pitchFamily="1" charset="-122"/>
              </a:rPr>
              <a:t>τ</a:t>
            </a:r>
            <a:r>
              <a:rPr lang="zh-CN" altLang="en-US" sz="2600" b="1" i="1" baseline="-25000" dirty="0">
                <a:solidFill>
                  <a:schemeClr val="folHlink"/>
                </a:solidFill>
                <a:latin typeface="Times New Roman" panose="02020603050405020304" pitchFamily="18" charset="0"/>
                <a:ea typeface="楷体_GB2312" pitchFamily="1" charset="-122"/>
              </a:rPr>
              <a:t>min</a:t>
            </a:r>
            <a:r>
              <a:rPr lang="zh-CN" altLang="en-US" sz="2600" b="1" i="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a:t>
            </a:r>
            <a:r>
              <a:rPr lang="el-GR" altLang="en-US" sz="2600" b="1" i="1" dirty="0">
                <a:solidFill>
                  <a:schemeClr val="folHlink"/>
                </a:solidFill>
                <a:latin typeface="Times New Roman" panose="02020603050405020304" pitchFamily="18" charset="0"/>
                <a:ea typeface="楷体_GB2312" pitchFamily="1" charset="-122"/>
              </a:rPr>
              <a:t>τ</a:t>
            </a:r>
            <a:r>
              <a:rPr lang="zh-CN" altLang="en-US" sz="2600" b="1" i="1" baseline="-25000" dirty="0">
                <a:solidFill>
                  <a:schemeClr val="folHlink"/>
                </a:solidFill>
                <a:latin typeface="Times New Roman" panose="02020603050405020304" pitchFamily="18" charset="0"/>
                <a:ea typeface="楷体_GB2312" pitchFamily="1" charset="-122"/>
              </a:rPr>
              <a:t>max</a:t>
            </a:r>
            <a:r>
              <a:rPr lang="zh-CN" altLang="en-US" sz="2600" b="1" dirty="0">
                <a:solidFill>
                  <a:schemeClr val="folHlink"/>
                </a:solidFill>
                <a:latin typeface="Times New Roman" panose="02020603050405020304" pitchFamily="18"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（3）初始时刻，各路径上信息素设置为</a:t>
            </a:r>
            <a:r>
              <a:rPr lang="el-GR" altLang="en-US" sz="2600" b="1" i="1" dirty="0">
                <a:solidFill>
                  <a:schemeClr val="folHlink"/>
                </a:solidFill>
                <a:latin typeface="Times New Roman" panose="02020603050405020304" pitchFamily="18" charset="0"/>
                <a:ea typeface="楷体_GB2312" pitchFamily="1" charset="-122"/>
              </a:rPr>
              <a:t>τ</a:t>
            </a:r>
            <a:r>
              <a:rPr lang="zh-CN" altLang="en-US" sz="2600" b="1" i="1" baseline="-25000" dirty="0">
                <a:solidFill>
                  <a:schemeClr val="folHlink"/>
                </a:solidFill>
                <a:latin typeface="Times New Roman" panose="02020603050405020304" pitchFamily="18" charset="0"/>
                <a:ea typeface="楷体_GB2312" pitchFamily="1" charset="-122"/>
              </a:rPr>
              <a:t>max</a:t>
            </a:r>
            <a:r>
              <a:rPr lang="zh-CN" altLang="en-US" sz="2600" b="1" dirty="0">
                <a:solidFill>
                  <a:schemeClr val="folHlink"/>
                </a:solidFill>
                <a:latin typeface="Times New Roman" panose="02020603050405020304" pitchFamily="18" charset="0"/>
                <a:ea typeface="楷体_GB2312" pitchFamily="1" charset="-122"/>
              </a:rPr>
              <a:t> ，在算法初始时刻，</a:t>
            </a:r>
            <a:r>
              <a:rPr lang="el-GR" altLang="en-US" sz="2600" b="1" i="1" dirty="0">
                <a:solidFill>
                  <a:schemeClr val="folHlink"/>
                </a:solidFill>
                <a:latin typeface="Times New Roman" panose="02020603050405020304" pitchFamily="18" charset="0"/>
                <a:ea typeface="楷体_GB2312" pitchFamily="1" charset="-122"/>
              </a:rPr>
              <a:t>ρ</a:t>
            </a:r>
            <a:r>
              <a:rPr lang="zh-CN" altLang="en-US" sz="2600" b="1" dirty="0">
                <a:solidFill>
                  <a:schemeClr val="folHlink"/>
                </a:solidFill>
                <a:latin typeface="Times New Roman" panose="02020603050405020304" pitchFamily="18" charset="0"/>
                <a:ea typeface="楷体_GB2312" pitchFamily="1" charset="-122"/>
              </a:rPr>
              <a:t>取较小值时算法有更好的发现较好解的能力。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607237" name="Rectangle 5"/>
          <p:cNvSpPr>
            <a:spLocks noGrp="1" noRot="1" noChangeArrowheads="1"/>
          </p:cNvSpPr>
          <p:nvPr>
            <p:ph type="body" sz="half" idx="1"/>
          </p:nvPr>
        </p:nvSpPr>
        <p:spPr bwMode="auto">
          <a:xfrm>
            <a:off x="0" y="549275"/>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7238"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最大－最小蚂蚁系统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
        <p:nvSpPr>
          <p:cNvPr id="607239" name="Rectangle 7"/>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最大－最小蚂蚁系统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pic>
        <p:nvPicPr>
          <p:cNvPr id="38926" name="Picture 8" descr="BD21370_"/>
          <p:cNvPicPr>
            <a:picLocks noChangeAspect="1"/>
          </p:cNvPicPr>
          <p:nvPr/>
        </p:nvPicPr>
        <p:blipFill>
          <a:blip r:embed="rId1"/>
          <a:stretch>
            <a:fillRect/>
          </a:stretch>
        </p:blipFill>
        <p:spPr>
          <a:xfrm>
            <a:off x="36513" y="476250"/>
            <a:ext cx="9144000" cy="80963"/>
          </a:xfrm>
          <a:prstGeom prst="rect">
            <a:avLst/>
          </a:prstGeom>
          <a:noFill/>
          <a:ln w="9525">
            <a:noFill/>
          </a:ln>
        </p:spPr>
      </p:pic>
      <p:sp>
        <p:nvSpPr>
          <p:cNvPr id="607241" name="Rectangle 9"/>
          <p:cNvSpPr>
            <a:spLocks noRot="1" noChangeArrowheads="1"/>
          </p:cNvSpPr>
          <p:nvPr/>
        </p:nvSpPr>
        <p:spPr bwMode="auto">
          <a:xfrm>
            <a:off x="0" y="1204913"/>
            <a:ext cx="9144000" cy="576261"/>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最大－最小蚂蚁系统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
        <p:nvSpPr>
          <p:cNvPr id="607242" name="Rectangle 10"/>
          <p:cNvSpPr>
            <a:spLocks noRot="1" noChangeArrowheads="1"/>
          </p:cNvSpPr>
          <p:nvPr/>
        </p:nvSpPr>
        <p:spPr bwMode="auto">
          <a:xfrm>
            <a:off x="0" y="541338"/>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7243"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最大－最小蚂蚁系统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825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39939"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信息素的全局更新</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使所有蚂蚁完成一次迭代后，进行信息素更新：</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39940"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graphicFrame>
        <p:nvGraphicFramePr>
          <p:cNvPr id="39941" name="Object 7"/>
          <p:cNvGraphicFramePr>
            <a:graphicFrameLocks noChangeAspect="1"/>
          </p:cNvGraphicFramePr>
          <p:nvPr>
            <p:ph sz="quarter" idx="2"/>
          </p:nvPr>
        </p:nvGraphicFramePr>
        <p:xfrm>
          <a:off x="1127125" y="3281363"/>
          <a:ext cx="4587875" cy="1206500"/>
        </p:xfrm>
        <a:graphic>
          <a:graphicData uri="http://schemas.openxmlformats.org/presentationml/2006/ole">
            <mc:AlternateContent xmlns:mc="http://schemas.openxmlformats.org/markup-compatibility/2006">
              <mc:Choice xmlns:v="urn:schemas-microsoft-com:vml" Requires="v">
                <p:oleObj spid="_x0000_s3094" name="" r:id="rId1" imgW="2932430" imgH="761365" progId="Equation.3">
                  <p:embed/>
                </p:oleObj>
              </mc:Choice>
              <mc:Fallback>
                <p:oleObj name="" r:id="rId1" imgW="2932430" imgH="761365" progId="Equation.3">
                  <p:embed/>
                  <p:pic>
                    <p:nvPicPr>
                      <p:cNvPr id="0" name="图片 3093"/>
                      <p:cNvPicPr/>
                      <p:nvPr/>
                    </p:nvPicPr>
                    <p:blipFill>
                      <a:blip r:embed="rId2"/>
                      <a:srcRect/>
                      <a:stretch>
                        <a:fillRect/>
                      </a:stretch>
                    </p:blipFill>
                    <p:spPr>
                      <a:xfrm>
                        <a:off x="1127125" y="3281363"/>
                        <a:ext cx="4587875" cy="1206500"/>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608266" name="Rectangle 10"/>
          <p:cNvSpPr>
            <a:spLocks noRot="1" noChangeArrowheads="1"/>
          </p:cNvSpPr>
          <p:nvPr/>
        </p:nvSpPr>
        <p:spPr bwMode="auto">
          <a:xfrm>
            <a:off x="0" y="541338"/>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8267"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最大－最小蚂蚁系统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928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40963"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40964"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基于排序的蚂蚁系统（</a:t>
            </a:r>
            <a:r>
              <a:rPr lang="en-US" altLang="zh-CN" sz="2600" b="1" dirty="0">
                <a:latin typeface="Times New Roman" panose="02020603050405020304" pitchFamily="18" charset="0"/>
                <a:ea typeface="黑体" panose="02010609060101010101" pitchFamily="49" charset="-122"/>
              </a:rPr>
              <a:t>rank-based version of ant system, AS</a:t>
            </a:r>
            <a:r>
              <a:rPr lang="en-US" altLang="zh-CN" sz="2600" b="1" baseline="-25000" dirty="0">
                <a:latin typeface="Times New Roman" panose="02020603050405020304" pitchFamily="18" charset="0"/>
                <a:ea typeface="黑体" panose="02010609060101010101" pitchFamily="49" charset="-122"/>
              </a:rPr>
              <a:t>rank</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每次迭代完成后，蚂蚁所经路径按从小到大的顺序排列，并对它们赋予不同权值，</a:t>
            </a:r>
            <a:r>
              <a:rPr lang="zh-CN" altLang="en-US" sz="2600" b="1" dirty="0">
                <a:solidFill>
                  <a:srgbClr val="FF00FF"/>
                </a:solidFill>
                <a:latin typeface="Times New Roman" panose="02020603050405020304" pitchFamily="18" charset="0"/>
                <a:ea typeface="楷体_GB2312" pitchFamily="1" charset="-122"/>
              </a:rPr>
              <a:t>路径越短权值越大</a:t>
            </a:r>
            <a:r>
              <a:rPr lang="zh-CN" altLang="en-US" sz="2600" b="1" dirty="0">
                <a:solidFill>
                  <a:schemeClr val="folHlink"/>
                </a:solidFill>
                <a:latin typeface="Times New Roman" panose="02020603050405020304" pitchFamily="18" charset="0"/>
                <a:ea typeface="楷体_GB2312" pitchFamily="1" charset="-122"/>
              </a:rPr>
              <a:t>。全局最优解权值为</a:t>
            </a:r>
            <a:r>
              <a:rPr lang="en-US" altLang="zh-CN" sz="2600" b="1" i="1" dirty="0">
                <a:solidFill>
                  <a:schemeClr val="folHlink"/>
                </a:solidFill>
                <a:latin typeface="Times New Roman" panose="02020603050405020304" pitchFamily="18" charset="0"/>
                <a:ea typeface="楷体_GB2312" pitchFamily="1" charset="-122"/>
              </a:rPr>
              <a:t>w</a:t>
            </a:r>
            <a:r>
              <a:rPr lang="zh-CN" altLang="en-US" sz="2600" b="1" dirty="0">
                <a:solidFill>
                  <a:schemeClr val="folHlink"/>
                </a:solidFill>
                <a:latin typeface="Times New Roman" panose="02020603050405020304" pitchFamily="18" charset="0"/>
                <a:ea typeface="楷体_GB2312" pitchFamily="1" charset="-122"/>
              </a:rPr>
              <a:t>，第</a:t>
            </a:r>
            <a:r>
              <a:rPr lang="en-US" altLang="zh-CN" sz="2600" b="1" i="1" dirty="0">
                <a:solidFill>
                  <a:schemeClr val="folHlink"/>
                </a:solidFill>
                <a:latin typeface="Times New Roman" panose="02020603050405020304" pitchFamily="18" charset="0"/>
                <a:ea typeface="楷体_GB2312" pitchFamily="1" charset="-122"/>
              </a:rPr>
              <a:t>r</a:t>
            </a:r>
            <a:r>
              <a:rPr lang="zh-CN" altLang="en-US" sz="2600" b="1" dirty="0">
                <a:solidFill>
                  <a:schemeClr val="folHlink"/>
                </a:solidFill>
                <a:latin typeface="Times New Roman" panose="02020603050405020304" pitchFamily="18" charset="0"/>
                <a:ea typeface="楷体_GB2312" pitchFamily="1" charset="-122"/>
              </a:rPr>
              <a:t>个最优解的权值为</a:t>
            </a:r>
            <a:r>
              <a:rPr lang="en-US" altLang="zh-CN" sz="2600" b="1" dirty="0">
                <a:solidFill>
                  <a:schemeClr val="folHlink"/>
                </a:solidFill>
                <a:latin typeface="Times New Roman" panose="02020603050405020304" pitchFamily="18" charset="0"/>
                <a:ea typeface="楷体_GB2312" pitchFamily="1" charset="-122"/>
              </a:rPr>
              <a:t>max{0,</a:t>
            </a:r>
            <a:r>
              <a:rPr lang="en-US" altLang="zh-CN" sz="2600" b="1" i="1" dirty="0">
                <a:solidFill>
                  <a:schemeClr val="folHlink"/>
                </a:solidFill>
                <a:latin typeface="Times New Roman" panose="02020603050405020304" pitchFamily="18" charset="0"/>
                <a:ea typeface="楷体_GB2312" pitchFamily="1" charset="-122"/>
              </a:rPr>
              <a:t>w</a:t>
            </a:r>
            <a:r>
              <a:rPr lang="en-US" altLang="zh-CN" sz="2600" b="1" dirty="0">
                <a:solidFill>
                  <a:schemeClr val="folHlink"/>
                </a:solidFill>
                <a:latin typeface="Times New Roman" panose="02020603050405020304" pitchFamily="18" charset="0"/>
                <a:ea typeface="楷体_GB2312" pitchFamily="1" charset="-122"/>
              </a:rPr>
              <a:t>-</a:t>
            </a:r>
            <a:r>
              <a:rPr lang="en-US" altLang="zh-CN" sz="2600" b="1" i="1" dirty="0">
                <a:solidFill>
                  <a:schemeClr val="folHlink"/>
                </a:solidFill>
                <a:latin typeface="Times New Roman" panose="02020603050405020304" pitchFamily="18" charset="0"/>
                <a:ea typeface="楷体_GB2312" pitchFamily="1" charset="-122"/>
              </a:rPr>
              <a:t>r</a:t>
            </a:r>
            <a:r>
              <a:rPr lang="en-US" altLang="zh-CN" sz="2600" b="1" dirty="0">
                <a:solidFill>
                  <a:schemeClr val="folHlink"/>
                </a:solidFill>
                <a:latin typeface="Times New Roman" panose="02020603050405020304" pitchFamily="18" charset="0"/>
                <a:ea typeface="楷体_GB2312" pitchFamily="1" charset="-122"/>
              </a:rPr>
              <a:t>}</a:t>
            </a: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609285" name="Rectangle 5"/>
          <p:cNvSpPr>
            <a:spLocks noGrp="1" noRot="1" noChangeArrowheads="1"/>
          </p:cNvSpPr>
          <p:nvPr>
            <p:ph type="body" sz="half" idx="1"/>
          </p:nvPr>
        </p:nvSpPr>
        <p:spPr bwMode="auto">
          <a:xfrm>
            <a:off x="0" y="549275"/>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6.4  </a:t>
            </a:r>
            <a:r>
              <a:rPr kumimoji="0" lang="zh-CN" altLang="en-US"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endParaRPr>
          </a:p>
        </p:txBody>
      </p:sp>
      <p:sp>
        <p:nvSpPr>
          <p:cNvPr id="609286"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rgbClr val="FFFFCC"/>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6.4</a:t>
            </a:r>
            <a:r>
              <a:rPr kumimoji="0" lang="en-US" altLang="zh-CN"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a:t>
            </a:r>
            <a:r>
              <a:rPr kumimoji="0" lang="zh-CN" altLang="en-US" sz="2600" b="1" i="0" u="none" strike="noStrike" kern="1200" cap="none" spc="0" normalizeH="0" baseline="0" noProof="0" smtClean="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基于排序的蚂蚁系统</a:t>
            </a:r>
            <a:endParaRPr kumimoji="0" lang="zh-CN" altLang="en-US" sz="2600" b="1" i="0" u="none" strike="noStrike" kern="1200" cap="none" spc="0" normalizeH="0" baseline="0" noProof="0" smtClean="0">
              <a:ln>
                <a:noFill/>
              </a:ln>
              <a:solidFill>
                <a:srgbClr val="FFFF99"/>
              </a:solidFill>
              <a:effectLst/>
              <a:uLnTx/>
              <a:uFillTx/>
              <a:latin typeface="Verdana" panose="020B0604030504040204" pitchFamily="34" charset="0"/>
              <a:ea typeface="楷体_GB2312" pitchFamily="1" charset="-122"/>
              <a:cs typeface="+mn-cs"/>
            </a:endParaRPr>
          </a:p>
        </p:txBody>
      </p:sp>
      <p:sp>
        <p:nvSpPr>
          <p:cNvPr id="609287" name="Rectangle 7"/>
          <p:cNvSpPr>
            <a:spLocks noRot="1" noChangeArrowheads="1"/>
          </p:cNvSpPr>
          <p:nvPr/>
        </p:nvSpPr>
        <p:spPr bwMode="auto">
          <a:xfrm>
            <a:off x="0" y="549275"/>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09288" name="Rectangle 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基于排序的蚂蚁系统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030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41987"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41988"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基于排序的蚂蚁系统（</a:t>
            </a:r>
            <a:r>
              <a:rPr lang="en-US" altLang="zh-CN" sz="2600" b="1" dirty="0">
                <a:latin typeface="Times New Roman" panose="02020603050405020304" pitchFamily="18" charset="0"/>
                <a:ea typeface="黑体" panose="02010609060101010101" pitchFamily="49" charset="-122"/>
              </a:rPr>
              <a:t>rank-based version of ant system, AS</a:t>
            </a:r>
            <a:r>
              <a:rPr lang="en-US" altLang="zh-CN" sz="2600" b="1" baseline="-25000" dirty="0">
                <a:latin typeface="Times New Roman" panose="02020603050405020304" pitchFamily="18" charset="0"/>
                <a:ea typeface="黑体" panose="02010609060101010101" pitchFamily="49" charset="-122"/>
              </a:rPr>
              <a:t>rank</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信息素更新：</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41989"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610310" name="Rectangle 6"/>
          <p:cNvSpPr>
            <a:spLocks noGrp="1" noRot="1" noChangeArrowheads="1"/>
          </p:cNvSpPr>
          <p:nvPr>
            <p:ph type="body" sz="half" idx="1"/>
          </p:nvPr>
        </p:nvSpPr>
        <p:spPr bwMode="auto">
          <a:xfrm>
            <a:off x="0" y="549275"/>
            <a:ext cx="9144000" cy="647699"/>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graphicFrame>
        <p:nvGraphicFramePr>
          <p:cNvPr id="41993" name="Object 7"/>
          <p:cNvGraphicFramePr>
            <a:graphicFrameLocks noChangeAspect="1"/>
          </p:cNvGraphicFramePr>
          <p:nvPr>
            <p:ph sz="quarter" idx="2"/>
          </p:nvPr>
        </p:nvGraphicFramePr>
        <p:xfrm>
          <a:off x="1060450" y="3759200"/>
          <a:ext cx="6678613" cy="1246188"/>
        </p:xfrm>
        <a:graphic>
          <a:graphicData uri="http://schemas.openxmlformats.org/presentationml/2006/ole">
            <mc:AlternateContent xmlns:mc="http://schemas.openxmlformats.org/markup-compatibility/2006">
              <mc:Choice xmlns:v="urn:schemas-microsoft-com:vml" Requires="v">
                <p:oleObj spid="_x0000_s3095" name="" r:id="rId2" imgW="3858895" imgH="711200" progId="Equation.3">
                  <p:embed/>
                </p:oleObj>
              </mc:Choice>
              <mc:Fallback>
                <p:oleObj name="" r:id="rId2" imgW="3858895" imgH="711200" progId="Equation.3">
                  <p:embed/>
                  <p:pic>
                    <p:nvPicPr>
                      <p:cNvPr id="0" name="图片 3094"/>
                      <p:cNvPicPr/>
                      <p:nvPr/>
                    </p:nvPicPr>
                    <p:blipFill>
                      <a:blip r:embed="rId3"/>
                      <a:srcRect/>
                      <a:stretch>
                        <a:fillRect/>
                      </a:stretch>
                    </p:blipFill>
                    <p:spPr>
                      <a:xfrm>
                        <a:off x="1060450" y="3759200"/>
                        <a:ext cx="6678613" cy="1246188"/>
                      </a:xfrm>
                      <a:prstGeom prst="rect">
                        <a:avLst/>
                      </a:prstGeom>
                      <a:gradFill rotWithShape="1">
                        <a:gsLst>
                          <a:gs pos="0">
                            <a:srgbClr val="CCFFFF">
                              <a:alpha val="100000"/>
                            </a:srgbClr>
                          </a:gs>
                          <a:gs pos="100000">
                            <a:schemeClr val="tx1">
                              <a:alpha val="23996"/>
                            </a:schemeClr>
                          </a:gs>
                        </a:gsLst>
                        <a:path path="shape">
                          <a:fillToRect l="50000" t="50000" r="50000" b="50000"/>
                        </a:path>
                        <a:tileRect/>
                      </a:gradFill>
                      <a:ln w="38100">
                        <a:miter/>
                      </a:ln>
                    </p:spPr>
                  </p:pic>
                </p:oleObj>
              </mc:Fallback>
            </mc:AlternateContent>
          </a:graphicData>
        </a:graphic>
      </p:graphicFrame>
      <p:sp>
        <p:nvSpPr>
          <p:cNvPr id="610312" name="Rectangle 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6.4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基于排序的蚂蚁系统</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446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6147" name="Rectangle 5"/>
          <p:cNvSpPr>
            <a:spLocks noRot="1"/>
          </p:cNvSpPr>
          <p:nvPr/>
        </p:nvSpPr>
        <p:spPr>
          <a:xfrm>
            <a:off x="250825" y="1916113"/>
            <a:ext cx="8785225"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ea typeface="黑体" panose="02010609060101010101" pitchFamily="49" charset="-122"/>
              </a:rPr>
              <a:t>提出蚁群系统</a:t>
            </a:r>
            <a:endParaRPr lang="zh-CN" altLang="en-US" sz="2600" b="1" dirty="0">
              <a:solidFill>
                <a:schemeClr val="folHlink"/>
              </a:solidFill>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r>
              <a:rPr lang="en-US" altLang="zh-CN" sz="2600" b="1" dirty="0">
                <a:solidFill>
                  <a:schemeClr val="folHlink"/>
                </a:solidFill>
                <a:latin typeface="Times New Roman" panose="02020603050405020304" pitchFamily="18" charset="0"/>
                <a:ea typeface="楷体_GB2312" pitchFamily="1" charset="-122"/>
              </a:rPr>
              <a:t>1992</a:t>
            </a:r>
            <a:r>
              <a:rPr lang="zh-CN" altLang="en-US" sz="2600" b="1" dirty="0">
                <a:solidFill>
                  <a:schemeClr val="folHlink"/>
                </a:solidFill>
                <a:latin typeface="Times New Roman" panose="02020603050405020304" pitchFamily="18" charset="0"/>
                <a:ea typeface="楷体_GB2312" pitchFamily="1" charset="-122"/>
              </a:rPr>
              <a:t>年，意大利学者</a:t>
            </a:r>
            <a:r>
              <a:rPr lang="en-US" altLang="zh-CN" sz="2600" b="1" dirty="0">
                <a:solidFill>
                  <a:schemeClr val="folHlink"/>
                </a:solidFill>
                <a:latin typeface="Times New Roman" panose="02020603050405020304" pitchFamily="18" charset="0"/>
                <a:ea typeface="楷体_GB2312" pitchFamily="1" charset="-122"/>
              </a:rPr>
              <a:t>M. Dorigo</a:t>
            </a:r>
            <a:r>
              <a:rPr lang="zh-CN" altLang="en-US" sz="2600" b="1" dirty="0">
                <a:solidFill>
                  <a:schemeClr val="folHlink"/>
                </a:solidFill>
                <a:latin typeface="Times New Roman" panose="02020603050405020304" pitchFamily="18" charset="0"/>
                <a:ea typeface="楷体_GB2312" pitchFamily="1" charset="-122"/>
              </a:rPr>
              <a:t>在其博士论文中提出</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蚂蚁系统（</a:t>
            </a:r>
            <a:r>
              <a:rPr lang="en-US" altLang="zh-CN" sz="2600" b="1" dirty="0">
                <a:solidFill>
                  <a:schemeClr val="folHlink"/>
                </a:solidFill>
                <a:latin typeface="Times New Roman" panose="02020603050405020304" pitchFamily="18" charset="0"/>
                <a:ea typeface="楷体_GB2312" pitchFamily="1" charset="-122"/>
              </a:rPr>
              <a:t>Ant System</a:t>
            </a:r>
            <a:r>
              <a:rPr lang="zh-CN" altLang="en-US" sz="2600" b="1" dirty="0">
                <a:solidFill>
                  <a:schemeClr val="folHlink"/>
                </a:solidFill>
                <a:latin typeface="Times New Roman" panose="02020603050405020304" pitchFamily="18"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近年来， </a:t>
            </a:r>
            <a:r>
              <a:rPr lang="en-US" altLang="zh-CN" sz="2600" b="1" dirty="0">
                <a:solidFill>
                  <a:schemeClr val="folHlink"/>
                </a:solidFill>
                <a:latin typeface="Times New Roman" panose="02020603050405020304" pitchFamily="18" charset="0"/>
                <a:ea typeface="楷体_GB2312" pitchFamily="1" charset="-122"/>
              </a:rPr>
              <a:t>M. Dorigo</a:t>
            </a:r>
            <a:r>
              <a:rPr lang="zh-CN" altLang="en-US" sz="2600" b="1" dirty="0">
                <a:solidFill>
                  <a:schemeClr val="folHlink"/>
                </a:solidFill>
                <a:latin typeface="Times New Roman" panose="02020603050405020304" pitchFamily="18" charset="0"/>
                <a:ea typeface="楷体_GB2312" pitchFamily="1" charset="-122"/>
              </a:rPr>
              <a:t>等人进一步将蚂蚁算法发展为一种通用的优化技术</a:t>
            </a:r>
            <a:r>
              <a:rPr lang="en-US" altLang="zh-CN" sz="2600" b="1" dirty="0">
                <a:solidFill>
                  <a:schemeClr val="folHlink"/>
                </a:solidFill>
                <a:latin typeface="Arial" panose="020B0604020202020204" pitchFamily="34" charset="0"/>
                <a:ea typeface="楷体_GB2312" pitchFamily="1" charset="-122"/>
              </a:rPr>
              <a:t>——</a:t>
            </a:r>
            <a:r>
              <a:rPr lang="zh-CN" altLang="en-US" sz="2600" b="1" dirty="0">
                <a:solidFill>
                  <a:schemeClr val="folHlink"/>
                </a:solidFill>
                <a:latin typeface="Times New Roman" panose="02020603050405020304" pitchFamily="18" charset="0"/>
                <a:ea typeface="楷体_GB2312" pitchFamily="1" charset="-122"/>
              </a:rPr>
              <a:t>蚁群优化（</a:t>
            </a:r>
            <a:r>
              <a:rPr lang="en-US" altLang="zh-CN" sz="2600" b="1" dirty="0">
                <a:solidFill>
                  <a:schemeClr val="folHlink"/>
                </a:solidFill>
                <a:latin typeface="Times New Roman" panose="02020603050405020304" pitchFamily="18" charset="0"/>
                <a:ea typeface="楷体_GB2312" pitchFamily="1" charset="-122"/>
              </a:rPr>
              <a:t>ant colony optimization, ACO</a:t>
            </a:r>
            <a:r>
              <a:rPr lang="zh-CN" altLang="en-US" sz="2600" b="1" dirty="0">
                <a:solidFill>
                  <a:schemeClr val="folHlink"/>
                </a:solidFill>
                <a:latin typeface="Times New Roman" panose="02020603050405020304" pitchFamily="18" charset="0"/>
                <a:ea typeface="楷体_GB2312" pitchFamily="1" charset="-122"/>
              </a:rPr>
              <a:t>）。</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19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en-US" altLang="zh-CN" sz="1900" b="1" dirty="0">
              <a:solidFill>
                <a:schemeClr val="folHlink"/>
              </a:solidFill>
              <a:latin typeface="Times New Roman" panose="02020603050405020304" pitchFamily="18" charset="0"/>
              <a:ea typeface="楷体_GB2312" pitchFamily="1" charset="-122"/>
            </a:endParaRPr>
          </a:p>
        </p:txBody>
      </p:sp>
      <p:sp>
        <p:nvSpPr>
          <p:cNvPr id="6148" name="AutoShape 7">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pic>
        <p:nvPicPr>
          <p:cNvPr id="6149" name="Picture 8" descr="picture">
            <a:hlinkClick r:id="rId1"/>
          </p:cNvPr>
          <p:cNvPicPr>
            <a:picLocks noChangeAspect="1"/>
          </p:cNvPicPr>
          <p:nvPr/>
        </p:nvPicPr>
        <p:blipFill>
          <a:blip r:embed="rId2"/>
          <a:stretch>
            <a:fillRect/>
          </a:stretch>
        </p:blipFill>
        <p:spPr>
          <a:xfrm>
            <a:off x="6443663" y="4465638"/>
            <a:ext cx="1547812" cy="2276475"/>
          </a:xfrm>
          <a:prstGeom prst="rect">
            <a:avLst/>
          </a:prstGeom>
          <a:noFill/>
          <a:ln w="9525">
            <a:noFill/>
          </a:ln>
        </p:spPr>
      </p:pic>
      <p:sp>
        <p:nvSpPr>
          <p:cNvPr id="574474" name="Rectangle 10"/>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1.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蚁群算法的起源</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133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43011"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43012"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优化结果比较</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对对称</a:t>
            </a:r>
            <a:r>
              <a:rPr lang="en-US" altLang="zh-CN" sz="2600" b="1" dirty="0">
                <a:solidFill>
                  <a:schemeClr val="folHlink"/>
                </a:solidFill>
                <a:latin typeface="Times New Roman" panose="02020603050405020304" pitchFamily="18" charset="0"/>
                <a:ea typeface="楷体_GB2312" pitchFamily="1" charset="-122"/>
              </a:rPr>
              <a:t>TSP</a:t>
            </a:r>
            <a:r>
              <a:rPr lang="zh-CN" altLang="en-US" sz="2600" b="1" dirty="0">
                <a:solidFill>
                  <a:schemeClr val="folHlink"/>
                </a:solidFill>
                <a:latin typeface="Times New Roman" panose="02020603050405020304" pitchFamily="18" charset="0"/>
                <a:ea typeface="楷体_GB2312" pitchFamily="1" charset="-122"/>
              </a:rPr>
              <a:t>各迭代</a:t>
            </a:r>
            <a:r>
              <a:rPr lang="en-US" altLang="zh-CN" sz="2600" b="1" dirty="0">
                <a:solidFill>
                  <a:schemeClr val="folHlink"/>
                </a:solidFill>
                <a:latin typeface="Times New Roman" panose="02020603050405020304" pitchFamily="18" charset="0"/>
                <a:ea typeface="楷体_GB2312" pitchFamily="1" charset="-122"/>
              </a:rPr>
              <a:t>10000</a:t>
            </a:r>
            <a:r>
              <a:rPr lang="zh-CN" altLang="en-US" sz="2600" b="1" dirty="0">
                <a:solidFill>
                  <a:schemeClr val="folHlink"/>
                </a:solidFill>
                <a:latin typeface="Times New Roman" panose="02020603050405020304" pitchFamily="18" charset="0"/>
                <a:ea typeface="楷体_GB2312" pitchFamily="1" charset="-122"/>
              </a:rPr>
              <a:t>次，对非对称</a:t>
            </a:r>
            <a:r>
              <a:rPr lang="en-US" altLang="zh-CN" sz="2600" b="1" dirty="0">
                <a:solidFill>
                  <a:schemeClr val="folHlink"/>
                </a:solidFill>
                <a:latin typeface="Times New Roman" panose="02020603050405020304" pitchFamily="18" charset="0"/>
                <a:ea typeface="楷体_GB2312" pitchFamily="1" charset="-122"/>
              </a:rPr>
              <a:t>TSP</a:t>
            </a:r>
            <a:r>
              <a:rPr lang="zh-CN" altLang="en-US" sz="2600" b="1" dirty="0">
                <a:solidFill>
                  <a:schemeClr val="folHlink"/>
                </a:solidFill>
                <a:latin typeface="Times New Roman" panose="02020603050405020304" pitchFamily="18" charset="0"/>
                <a:ea typeface="楷体_GB2312" pitchFamily="1" charset="-122"/>
              </a:rPr>
              <a:t>各迭代</a:t>
            </a:r>
            <a:r>
              <a:rPr lang="en-US" altLang="zh-CN" sz="2600" b="1" dirty="0">
                <a:solidFill>
                  <a:schemeClr val="folHlink"/>
                </a:solidFill>
                <a:latin typeface="Times New Roman" panose="02020603050405020304" pitchFamily="18" charset="0"/>
                <a:ea typeface="楷体_GB2312" pitchFamily="1" charset="-122"/>
              </a:rPr>
              <a:t>20000</a:t>
            </a:r>
            <a:r>
              <a:rPr lang="zh-CN" altLang="en-US" sz="2600" b="1" dirty="0">
                <a:solidFill>
                  <a:schemeClr val="folHlink"/>
                </a:solidFill>
                <a:latin typeface="Times New Roman" panose="02020603050405020304" pitchFamily="18" charset="0"/>
                <a:ea typeface="楷体_GB2312" pitchFamily="1" charset="-122"/>
              </a:rPr>
              <a:t>次：</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43013"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611334" name="Rectangle 6"/>
          <p:cNvSpPr>
            <a:spLocks noGrp="1" noRot="1" noChangeArrowheads="1"/>
          </p:cNvSpPr>
          <p:nvPr>
            <p:ph type="body" sz="half" idx="1"/>
          </p:nvPr>
        </p:nvSpPr>
        <p:spPr bwMode="auto">
          <a:xfrm>
            <a:off x="0" y="476250"/>
            <a:ext cx="9144000" cy="720724"/>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6.  </a:t>
            </a:r>
            <a:r>
              <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改进的蚁群优化算法 </a:t>
            </a:r>
            <a:endPar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611335" name="Rectangle 7"/>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6.5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各种蚁群优化算法的比较</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graphicFrame>
        <p:nvGraphicFramePr>
          <p:cNvPr id="611398" name="Group 70"/>
          <p:cNvGraphicFramePr>
            <a:graphicFrameLocks noGrp="1"/>
          </p:cNvGraphicFramePr>
          <p:nvPr>
            <p:ph sz="half" idx="1"/>
          </p:nvPr>
        </p:nvGraphicFramePr>
        <p:xfrm>
          <a:off x="611188" y="3573463"/>
          <a:ext cx="8231188" cy="3057525"/>
        </p:xfrm>
        <a:graphic>
          <a:graphicData uri="http://schemas.openxmlformats.org/drawingml/2006/table">
            <a:tbl>
              <a:tblPr/>
              <a:tblGrid>
                <a:gridCol w="1652587"/>
                <a:gridCol w="1646238"/>
                <a:gridCol w="1643062"/>
                <a:gridCol w="1646238"/>
                <a:gridCol w="1643062"/>
              </a:tblGrid>
              <a:tr h="376238">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TSP</a:t>
                      </a:r>
                      <a:r>
                        <a:rPr kumimoji="0" lang="zh-CN" altLang="en-US"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实例</a:t>
                      </a:r>
                      <a:endParaRPr kumimoji="0" lang="zh-CN" altLang="en-US" sz="1500" b="1" i="0" u="none" strike="noStrike" cap="none" normalizeH="0" baseline="0" smtClean="0">
                        <a:ln>
                          <a:noFill/>
                        </a:ln>
                        <a:solidFill>
                          <a:srgbClr val="FF6600"/>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MMAS</a:t>
                      </a:r>
                      <a:endPar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ACS</a:t>
                      </a:r>
                      <a:endPar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AS</a:t>
                      </a:r>
                      <a:r>
                        <a:rPr kumimoji="0" lang="en-US" altLang="zh-CN" sz="1500" b="1" i="0" u="none" strike="noStrike" cap="none" normalizeH="0" baseline="-25000" smtClean="0">
                          <a:ln>
                            <a:noFill/>
                          </a:ln>
                          <a:solidFill>
                            <a:srgbClr val="FF6600"/>
                          </a:solidFill>
                          <a:effectLst/>
                          <a:latin typeface="Times New Roman" panose="02020603050405020304" pitchFamily="18" charset="0"/>
                          <a:ea typeface="楷体_GB2312" pitchFamily="1" charset="-122"/>
                        </a:rPr>
                        <a:t>elite</a:t>
                      </a:r>
                      <a:endParaRPr kumimoji="0" lang="en-US" altLang="zh-CN" sz="1500" b="1" i="0" u="none" strike="noStrike" cap="none" normalizeH="0" baseline="-25000" smtClean="0">
                        <a:ln>
                          <a:noFill/>
                        </a:ln>
                        <a:solidFill>
                          <a:srgbClr val="FF6600"/>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rPr>
                        <a:t>AS</a:t>
                      </a:r>
                      <a:endParaRPr kumimoji="0" lang="en-US" altLang="zh-CN" sz="1500" b="1" i="0" u="none" strike="noStrike" cap="none" normalizeH="0" baseline="0" smtClean="0">
                        <a:ln>
                          <a:noFill/>
                        </a:ln>
                        <a:solidFill>
                          <a:srgbClr val="FF6600"/>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Eil51.tsp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427.6</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428.1</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428.3</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437.3</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kroA100.tsp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21320.3</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21420.0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21522.83</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22471.4</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D198.tsp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15972.5</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16054.0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16205.0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16705.6</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Lin318</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42220.2</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42570.0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43422.8</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45535.2</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Ry48p.atsp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14553.2</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14565.4</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14685.2</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15296.4</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Ft70.atsp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39040.2</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39099.0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39261.8</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39596.3</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Kro124p.atsp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36773.5</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36857.0</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37510.2</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38733.1</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Ftv170.atsp</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2828.8</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rPr>
                        <a:t>2826.5</a:t>
                      </a:r>
                      <a:endParaRPr kumimoji="0" lang="en-US" altLang="zh-CN" sz="1500" b="1" i="0" u="none" strike="noStrike" cap="none" normalizeH="0" baseline="0" smtClean="0">
                        <a:ln>
                          <a:noFill/>
                        </a:ln>
                        <a:solidFill>
                          <a:srgbClr val="FF00FF"/>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2952.4</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anose="020B0604030504040204" pitchFamily="34" charset="0"/>
                          <a:ea typeface="宋体" panose="02010600030101010101" pitchFamily="2" charset="-122"/>
                        </a:defRPr>
                      </a:lvl1pPr>
                      <a:lvl2pPr>
                        <a:spcBef>
                          <a:spcPct val="20000"/>
                        </a:spcBef>
                        <a:defRPr sz="2200">
                          <a:solidFill>
                            <a:schemeClr val="tx1"/>
                          </a:solidFill>
                          <a:latin typeface="Verdana" panose="020B0604030504040204" pitchFamily="34" charset="0"/>
                          <a:ea typeface="宋体" panose="02010600030101010101" pitchFamily="2" charset="-122"/>
                        </a:defRPr>
                      </a:lvl2pPr>
                      <a:lvl3pPr>
                        <a:spcBef>
                          <a:spcPct val="20000"/>
                        </a:spcBef>
                        <a:defRPr sz="21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5000"/>
                        </a:spcBef>
                        <a:defRPr>
                          <a:solidFill>
                            <a:schemeClr val="tx1"/>
                          </a:solidFill>
                          <a:latin typeface="Verdana" panose="020B0604030504040204" pitchFamily="34"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3154.5</a:t>
                      </a:r>
                      <a:endParaRPr kumimoji="0" lang="en-US" altLang="zh-CN" sz="15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235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44035" name="Picture 3"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44036" name="Rectangle 4"/>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典型应用列表</a:t>
            </a:r>
            <a:r>
              <a:rPr lang="zh-CN" altLang="en-US" sz="15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44037" name="AutoShape 5">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612358" name="Rectangle 6"/>
          <p:cNvSpPr>
            <a:spLocks noGrp="1" noRot="1" noChangeArrowheads="1"/>
          </p:cNvSpPr>
          <p:nvPr>
            <p:ph type="body" sz="half" idx="1"/>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7.  </a:t>
            </a:r>
            <a:r>
              <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蚁群优化算法的应用 </a:t>
            </a:r>
            <a:endParaRPr kumimoji="0" lang="zh-CN" altLang="en-US" sz="30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pic>
        <p:nvPicPr>
          <p:cNvPr id="44041" name="Picture 8"/>
          <p:cNvPicPr>
            <a:picLocks noChangeAspect="1"/>
          </p:cNvPicPr>
          <p:nvPr/>
        </p:nvPicPr>
        <p:blipFill>
          <a:blip r:embed="rId2"/>
          <a:stretch>
            <a:fillRect/>
          </a:stretch>
        </p:blipFill>
        <p:spPr>
          <a:xfrm>
            <a:off x="3132138" y="1268413"/>
            <a:ext cx="5021262" cy="5400675"/>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Rot="1"/>
          </p:cNvSpPr>
          <p:nvPr/>
        </p:nvSpPr>
        <p:spPr>
          <a:xfrm>
            <a:off x="358775" y="1844675"/>
            <a:ext cx="8316913" cy="43211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endParaRPr lang="en-US" altLang="zh-CN"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400" b="1" dirty="0">
              <a:solidFill>
                <a:schemeClr val="folHlink"/>
              </a:solidFill>
              <a:ea typeface="楷体_GB2312" pitchFamily="1" charset="-122"/>
            </a:endParaRPr>
          </a:p>
          <a:p>
            <a:pPr marL="444500" lvl="0" indent="-444500" eaLnBrk="1" hangingPunct="1">
              <a:lnSpc>
                <a:spcPct val="120000"/>
              </a:lnSpc>
              <a:spcBef>
                <a:spcPct val="10000"/>
              </a:spcBef>
              <a:buNone/>
            </a:pPr>
            <a:r>
              <a:rPr lang="en-US" altLang="zh-CN" sz="2400" b="1" dirty="0">
                <a:solidFill>
                  <a:schemeClr val="folHlink"/>
                </a:solidFill>
                <a:latin typeface="Times New Roman" panose="02020603050405020304" pitchFamily="18" charset="0"/>
                <a:ea typeface="楷体_GB2312" pitchFamily="1" charset="-122"/>
              </a:rPr>
              <a:t>             </a:t>
            </a:r>
            <a:r>
              <a:rPr lang="zh-CN" altLang="en-US" sz="2400" b="1" dirty="0">
                <a:solidFill>
                  <a:schemeClr val="folHlink"/>
                </a:solidFill>
                <a:latin typeface="Times New Roman" panose="02020603050405020304" pitchFamily="18" charset="0"/>
                <a:ea typeface="楷体_GB2312" pitchFamily="1" charset="-122"/>
              </a:rPr>
              <a:t>蚂蚁从</a:t>
            </a:r>
            <a:r>
              <a:rPr lang="en-US" altLang="zh-CN" sz="2400" b="1" dirty="0">
                <a:solidFill>
                  <a:schemeClr val="folHlink"/>
                </a:solidFill>
                <a:latin typeface="Times New Roman" panose="02020603050405020304" pitchFamily="18" charset="0"/>
                <a:ea typeface="楷体_GB2312" pitchFamily="1" charset="-122"/>
              </a:rPr>
              <a:t>A</a:t>
            </a:r>
            <a:r>
              <a:rPr lang="zh-CN" altLang="en-US" sz="2400" b="1" dirty="0">
                <a:solidFill>
                  <a:schemeClr val="folHlink"/>
                </a:solidFill>
                <a:latin typeface="Times New Roman" panose="02020603050405020304" pitchFamily="18" charset="0"/>
                <a:ea typeface="楷体_GB2312" pitchFamily="1" charset="-122"/>
              </a:rPr>
              <a:t>点出发，随机选择路线</a:t>
            </a:r>
            <a:r>
              <a:rPr lang="en-US" altLang="zh-CN" sz="2400" b="1" dirty="0">
                <a:solidFill>
                  <a:schemeClr val="folHlink"/>
                </a:solidFill>
                <a:latin typeface="Times New Roman" panose="02020603050405020304" pitchFamily="18" charset="0"/>
                <a:ea typeface="楷体_GB2312" pitchFamily="1" charset="-122"/>
              </a:rPr>
              <a:t>ABD</a:t>
            </a:r>
            <a:r>
              <a:rPr lang="zh-CN" altLang="en-US" sz="2400" b="1" dirty="0">
                <a:solidFill>
                  <a:schemeClr val="folHlink"/>
                </a:solidFill>
                <a:latin typeface="Times New Roman" panose="02020603050405020304" pitchFamily="18" charset="0"/>
                <a:ea typeface="楷体_GB2312" pitchFamily="1" charset="-122"/>
              </a:rPr>
              <a:t>或</a:t>
            </a:r>
            <a:r>
              <a:rPr lang="en-US" altLang="zh-CN" sz="2400" b="1" dirty="0">
                <a:solidFill>
                  <a:schemeClr val="folHlink"/>
                </a:solidFill>
                <a:latin typeface="Times New Roman" panose="02020603050405020304" pitchFamily="18" charset="0"/>
                <a:ea typeface="楷体_GB2312" pitchFamily="1" charset="-122"/>
              </a:rPr>
              <a:t>ACD</a:t>
            </a:r>
            <a:r>
              <a:rPr lang="zh-CN" altLang="en-US" sz="2400" b="1" dirty="0">
                <a:solidFill>
                  <a:schemeClr val="folHlink"/>
                </a:solidFill>
                <a:latin typeface="Times New Roman" panose="02020603050405020304" pitchFamily="18" charset="0"/>
                <a:ea typeface="楷体_GB2312" pitchFamily="1" charset="-122"/>
              </a:rPr>
              <a:t>。经过</a:t>
            </a:r>
            <a:r>
              <a:rPr lang="en-US" altLang="zh-CN" sz="2400" b="1" dirty="0">
                <a:solidFill>
                  <a:schemeClr val="folHlink"/>
                </a:solidFill>
                <a:latin typeface="Times New Roman" panose="02020603050405020304" pitchFamily="18" charset="0"/>
                <a:ea typeface="楷体_GB2312" pitchFamily="1" charset="-122"/>
              </a:rPr>
              <a:t>9</a:t>
            </a:r>
            <a:r>
              <a:rPr lang="zh-CN" altLang="en-US" sz="2400" b="1" dirty="0">
                <a:solidFill>
                  <a:schemeClr val="folHlink"/>
                </a:solidFill>
                <a:latin typeface="Times New Roman" panose="02020603050405020304" pitchFamily="18" charset="0"/>
                <a:ea typeface="楷体_GB2312" pitchFamily="1" charset="-122"/>
              </a:rPr>
              <a:t>个时间单位时：走</a:t>
            </a:r>
            <a:r>
              <a:rPr lang="en-US" altLang="zh-CN" sz="2400" b="1" dirty="0">
                <a:solidFill>
                  <a:schemeClr val="folHlink"/>
                </a:solidFill>
                <a:latin typeface="Times New Roman" panose="02020603050405020304" pitchFamily="18" charset="0"/>
                <a:ea typeface="楷体_GB2312" pitchFamily="1" charset="-122"/>
              </a:rPr>
              <a:t>ABD</a:t>
            </a:r>
            <a:r>
              <a:rPr lang="zh-CN" altLang="en-US" sz="2400" b="1" dirty="0">
                <a:solidFill>
                  <a:schemeClr val="folHlink"/>
                </a:solidFill>
                <a:latin typeface="Times New Roman" panose="02020603050405020304" pitchFamily="18" charset="0"/>
                <a:ea typeface="楷体_GB2312" pitchFamily="1" charset="-122"/>
              </a:rPr>
              <a:t>的蚂蚁到达终点，走</a:t>
            </a:r>
            <a:r>
              <a:rPr lang="en-US" altLang="zh-CN" sz="2400" b="1" dirty="0">
                <a:solidFill>
                  <a:schemeClr val="folHlink"/>
                </a:solidFill>
                <a:latin typeface="Times New Roman" panose="02020603050405020304" pitchFamily="18" charset="0"/>
                <a:ea typeface="楷体_GB2312" pitchFamily="1" charset="-122"/>
              </a:rPr>
              <a:t>ACD</a:t>
            </a:r>
            <a:r>
              <a:rPr lang="zh-CN" altLang="en-US" sz="2400" b="1" dirty="0">
                <a:solidFill>
                  <a:schemeClr val="folHlink"/>
                </a:solidFill>
                <a:latin typeface="Times New Roman" panose="02020603050405020304" pitchFamily="18" charset="0"/>
                <a:ea typeface="楷体_GB2312" pitchFamily="1" charset="-122"/>
              </a:rPr>
              <a:t>的蚂蚁刚好走到</a:t>
            </a:r>
            <a:r>
              <a:rPr lang="en-US" altLang="zh-CN" sz="2400" b="1" dirty="0">
                <a:solidFill>
                  <a:schemeClr val="folHlink"/>
                </a:solidFill>
                <a:latin typeface="Times New Roman" panose="02020603050405020304" pitchFamily="18" charset="0"/>
                <a:ea typeface="楷体_GB2312" pitchFamily="1" charset="-122"/>
              </a:rPr>
              <a:t>C</a:t>
            </a:r>
            <a:r>
              <a:rPr lang="zh-CN" altLang="en-US" sz="2400" b="1" dirty="0">
                <a:solidFill>
                  <a:schemeClr val="folHlink"/>
                </a:solidFill>
                <a:latin typeface="Times New Roman" panose="02020603050405020304" pitchFamily="18" charset="0"/>
                <a:ea typeface="楷体_GB2312" pitchFamily="1" charset="-122"/>
              </a:rPr>
              <a:t>点。</a:t>
            </a:r>
            <a:endParaRPr lang="zh-CN" altLang="en-US" sz="2400" b="1" dirty="0">
              <a:solidFill>
                <a:schemeClr val="folHlink"/>
              </a:solidFill>
              <a:latin typeface="Times New Roman" panose="02020603050405020304" pitchFamily="18" charset="0"/>
              <a:ea typeface="楷体_GB2312" pitchFamily="1" charset="-122"/>
            </a:endParaRPr>
          </a:p>
        </p:txBody>
      </p:sp>
      <p:sp>
        <p:nvSpPr>
          <p:cNvPr id="575492" name="Text Box 4"/>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7172" name="Picture 5"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575494" name="Rectangle 6"/>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蚁群算法的原理分析</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pic>
        <p:nvPicPr>
          <p:cNvPr id="7176" name="Picture 7"/>
          <p:cNvPicPr>
            <a:picLocks noChangeAspect="1"/>
          </p:cNvPicPr>
          <p:nvPr/>
        </p:nvPicPr>
        <p:blipFill>
          <a:blip r:embed="rId2"/>
          <a:stretch>
            <a:fillRect/>
          </a:stretch>
        </p:blipFill>
        <p:spPr>
          <a:xfrm>
            <a:off x="1187450" y="1844675"/>
            <a:ext cx="6553200" cy="3124200"/>
          </a:xfrm>
          <a:prstGeom prst="rect">
            <a:avLst/>
          </a:prstGeom>
          <a:noFill/>
          <a:ln w="9525">
            <a:noFill/>
          </a:ln>
        </p:spPr>
      </p:pic>
      <p:sp>
        <p:nvSpPr>
          <p:cNvPr id="7177" name="Text Box 8"/>
          <p:cNvSpPr txBox="1"/>
          <p:nvPr/>
        </p:nvSpPr>
        <p:spPr>
          <a:xfrm>
            <a:off x="1474788" y="1838325"/>
            <a:ext cx="649287"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蚁巢</a:t>
            </a:r>
            <a:endParaRPr lang="zh-CN" altLang="en-US" sz="1800" b="1" dirty="0">
              <a:solidFill>
                <a:srgbClr val="FF00FF"/>
              </a:solidFill>
              <a:latin typeface="Arial" panose="020B0604020202020204" pitchFamily="34" charset="0"/>
              <a:ea typeface="楷体_GB2312" pitchFamily="1" charset="-122"/>
            </a:endParaRPr>
          </a:p>
        </p:txBody>
      </p:sp>
      <p:sp>
        <p:nvSpPr>
          <p:cNvPr id="7178" name="Text Box 9"/>
          <p:cNvSpPr txBox="1"/>
          <p:nvPr/>
        </p:nvSpPr>
        <p:spPr>
          <a:xfrm>
            <a:off x="6804025" y="1844675"/>
            <a:ext cx="649288" cy="3667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食物</a:t>
            </a:r>
            <a:endParaRPr lang="zh-CN" altLang="en-US" sz="1800" b="1" dirty="0">
              <a:solidFill>
                <a:srgbClr val="FF00FF"/>
              </a:solidFill>
              <a:latin typeface="Arial" panose="020B0604020202020204" pitchFamily="34" charset="0"/>
              <a:ea typeface="楷体_GB2312" pitchFamily="1" charset="-122"/>
            </a:endParaRPr>
          </a:p>
        </p:txBody>
      </p:sp>
      <p:grpSp>
        <p:nvGrpSpPr>
          <p:cNvPr id="7179" name="Group 10"/>
          <p:cNvGrpSpPr>
            <a:grpSpLocks noChangeAspect="1"/>
          </p:cNvGrpSpPr>
          <p:nvPr/>
        </p:nvGrpSpPr>
        <p:grpSpPr>
          <a:xfrm>
            <a:off x="6899275" y="2894013"/>
            <a:ext cx="433388" cy="612775"/>
            <a:chOff x="0" y="-37"/>
            <a:chExt cx="2629" cy="446"/>
          </a:xfrm>
        </p:grpSpPr>
        <p:graphicFrame>
          <p:nvGraphicFramePr>
            <p:cNvPr id="7180" name="Object 11"/>
            <p:cNvGraphicFramePr>
              <a:graphicFrameLocks noChangeAspect="1"/>
            </p:cNvGraphicFramePr>
            <p:nvPr/>
          </p:nvGraphicFramePr>
          <p:xfrm>
            <a:off x="2253" y="-37"/>
            <a:ext cx="376" cy="291"/>
          </p:xfrm>
          <a:graphic>
            <a:graphicData uri="http://schemas.openxmlformats.org/presentationml/2006/ole">
              <mc:AlternateContent xmlns:mc="http://schemas.openxmlformats.org/markup-compatibility/2006">
                <mc:Choice xmlns:v="urn:schemas-microsoft-com:vml" Requires="v">
                  <p:oleObj spid="_x0000_s3076" name="" r:id="rId3" imgW="4167505" imgH="3469005" progId="MS_ClipArt_Gallery.2">
                    <p:embed/>
                  </p:oleObj>
                </mc:Choice>
                <mc:Fallback>
                  <p:oleObj name="" r:id="rId3" imgW="4167505" imgH="3469005" progId="MS_ClipArt_Gallery.2">
                    <p:embed/>
                    <p:pic>
                      <p:nvPicPr>
                        <p:cNvPr id="0" name="图片 3075"/>
                        <p:cNvPicPr/>
                        <p:nvPr/>
                      </p:nvPicPr>
                      <p:blipFill>
                        <a:blip r:embed="rId4"/>
                        <a:stretch>
                          <a:fillRect/>
                        </a:stretch>
                      </p:blipFill>
                      <p:spPr>
                        <a:xfrm>
                          <a:off x="2253" y="-37"/>
                          <a:ext cx="376" cy="291"/>
                        </a:xfrm>
                        <a:prstGeom prst="rect">
                          <a:avLst/>
                        </a:prstGeom>
                        <a:noFill/>
                        <a:ln w="38100">
                          <a:noFill/>
                          <a:miter/>
                        </a:ln>
                      </p:spPr>
                    </p:pic>
                  </p:oleObj>
                </mc:Fallback>
              </mc:AlternateContent>
            </a:graphicData>
          </a:graphic>
        </p:graphicFrame>
        <p:pic>
          <p:nvPicPr>
            <p:cNvPr id="7181" name="Picture 12" descr="Ant-3"/>
            <p:cNvPicPr>
              <a:picLocks noChangeAspect="1"/>
            </p:cNvPicPr>
            <p:nvPr/>
          </p:nvPicPr>
          <p:blipFill>
            <a:blip r:embed="rId5"/>
            <a:stretch>
              <a:fillRect/>
            </a:stretch>
          </p:blipFill>
          <p:spPr>
            <a:xfrm>
              <a:off x="0" y="0"/>
              <a:ext cx="181" cy="409"/>
            </a:xfrm>
            <a:prstGeom prst="rect">
              <a:avLst/>
            </a:prstGeom>
            <a:noFill/>
            <a:ln w="9525">
              <a:noFill/>
            </a:ln>
          </p:spPr>
        </p:pic>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651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8195" name="Rectangle 5"/>
          <p:cNvSpPr>
            <a:spLocks noRot="1"/>
          </p:cNvSpPr>
          <p:nvPr/>
        </p:nvSpPr>
        <p:spPr>
          <a:xfrm>
            <a:off x="250825" y="1844675"/>
            <a:ext cx="8785225" cy="44640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endParaRPr lang="en-US" altLang="zh-CN"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buNone/>
            </a:pPr>
            <a:r>
              <a:rPr lang="en-US" altLang="zh-CN" sz="2600" b="1" dirty="0">
                <a:solidFill>
                  <a:schemeClr val="folHlink"/>
                </a:solidFill>
                <a:latin typeface="Times New Roman" panose="02020603050405020304" pitchFamily="18" charset="0"/>
                <a:ea typeface="楷体_GB2312" pitchFamily="1" charset="-122"/>
              </a:rPr>
              <a:t>     </a:t>
            </a:r>
            <a:r>
              <a:rPr lang="en-US" altLang="zh-CN" sz="2400" b="1" dirty="0">
                <a:solidFill>
                  <a:schemeClr val="folHlink"/>
                </a:solidFill>
                <a:latin typeface="Times New Roman" panose="02020603050405020304" pitchFamily="18" charset="0"/>
                <a:ea typeface="楷体_GB2312" pitchFamily="1" charset="-122"/>
              </a:rPr>
              <a:t>      	  </a:t>
            </a:r>
            <a:r>
              <a:rPr lang="zh-CN" altLang="en-US" sz="2400" b="1" dirty="0">
                <a:solidFill>
                  <a:schemeClr val="folHlink"/>
                </a:solidFill>
                <a:latin typeface="Times New Roman" panose="02020603050405020304" pitchFamily="18" charset="0"/>
                <a:ea typeface="楷体_GB2312" pitchFamily="1" charset="-122"/>
              </a:rPr>
              <a:t>经过</a:t>
            </a:r>
            <a:r>
              <a:rPr lang="en-US" altLang="zh-CN" sz="2400" b="1" dirty="0">
                <a:solidFill>
                  <a:schemeClr val="folHlink"/>
                </a:solidFill>
                <a:latin typeface="Times New Roman" panose="02020603050405020304" pitchFamily="18" charset="0"/>
                <a:ea typeface="楷体_GB2312" pitchFamily="1" charset="-122"/>
              </a:rPr>
              <a:t>18</a:t>
            </a:r>
            <a:r>
              <a:rPr lang="zh-CN" altLang="en-US" sz="2400" b="1" dirty="0">
                <a:solidFill>
                  <a:schemeClr val="folHlink"/>
                </a:solidFill>
                <a:latin typeface="Times New Roman" panose="02020603050405020304" pitchFamily="18" charset="0"/>
                <a:ea typeface="楷体_GB2312" pitchFamily="1" charset="-122"/>
              </a:rPr>
              <a:t>个时间单位时：走</a:t>
            </a:r>
            <a:r>
              <a:rPr lang="en-US" altLang="zh-CN" sz="2400" b="1" dirty="0">
                <a:solidFill>
                  <a:schemeClr val="folHlink"/>
                </a:solidFill>
                <a:latin typeface="Times New Roman" panose="02020603050405020304" pitchFamily="18" charset="0"/>
                <a:ea typeface="楷体_GB2312" pitchFamily="1" charset="-122"/>
              </a:rPr>
              <a:t>ABD</a:t>
            </a:r>
            <a:r>
              <a:rPr lang="zh-CN" altLang="en-US" sz="2400" b="1" dirty="0">
                <a:solidFill>
                  <a:schemeClr val="folHlink"/>
                </a:solidFill>
                <a:latin typeface="Times New Roman" panose="02020603050405020304" pitchFamily="18" charset="0"/>
                <a:ea typeface="楷体_GB2312" pitchFamily="1" charset="-122"/>
              </a:rPr>
              <a:t>的蚂蚁到达终点后得到食物又返回了起点</a:t>
            </a:r>
            <a:r>
              <a:rPr lang="en-US" altLang="zh-CN" sz="2400" b="1" dirty="0">
                <a:solidFill>
                  <a:schemeClr val="folHlink"/>
                </a:solidFill>
                <a:latin typeface="Times New Roman" panose="02020603050405020304" pitchFamily="18" charset="0"/>
                <a:ea typeface="楷体_GB2312" pitchFamily="1" charset="-122"/>
              </a:rPr>
              <a:t>A</a:t>
            </a:r>
            <a:r>
              <a:rPr lang="zh-CN" altLang="en-US" sz="2400" b="1" dirty="0">
                <a:solidFill>
                  <a:schemeClr val="folHlink"/>
                </a:solidFill>
                <a:latin typeface="Times New Roman" panose="02020603050405020304" pitchFamily="18" charset="0"/>
                <a:ea typeface="楷体_GB2312" pitchFamily="1" charset="-122"/>
              </a:rPr>
              <a:t>，而走</a:t>
            </a:r>
            <a:r>
              <a:rPr lang="en-US" altLang="zh-CN" sz="2400" b="1" dirty="0">
                <a:solidFill>
                  <a:schemeClr val="folHlink"/>
                </a:solidFill>
                <a:latin typeface="Times New Roman" panose="02020603050405020304" pitchFamily="18" charset="0"/>
                <a:ea typeface="楷体_GB2312" pitchFamily="1" charset="-122"/>
              </a:rPr>
              <a:t>ACD</a:t>
            </a:r>
            <a:r>
              <a:rPr lang="zh-CN" altLang="en-US" sz="2400" b="1" dirty="0">
                <a:solidFill>
                  <a:schemeClr val="folHlink"/>
                </a:solidFill>
                <a:latin typeface="Times New Roman" panose="02020603050405020304" pitchFamily="18" charset="0"/>
                <a:ea typeface="楷体_GB2312" pitchFamily="1" charset="-122"/>
              </a:rPr>
              <a:t>的蚂蚁刚好走到</a:t>
            </a:r>
            <a:r>
              <a:rPr lang="en-US" altLang="zh-CN" sz="2400" b="1" dirty="0">
                <a:solidFill>
                  <a:schemeClr val="folHlink"/>
                </a:solidFill>
                <a:latin typeface="Times New Roman" panose="02020603050405020304" pitchFamily="18" charset="0"/>
                <a:ea typeface="楷体_GB2312" pitchFamily="1" charset="-122"/>
              </a:rPr>
              <a:t>D</a:t>
            </a:r>
            <a:r>
              <a:rPr lang="zh-CN" altLang="en-US" sz="2400" b="1" dirty="0">
                <a:solidFill>
                  <a:schemeClr val="folHlink"/>
                </a:solidFill>
                <a:latin typeface="Times New Roman" panose="02020603050405020304" pitchFamily="18" charset="0"/>
                <a:ea typeface="楷体_GB2312" pitchFamily="1" charset="-122"/>
              </a:rPr>
              <a:t>点。</a:t>
            </a:r>
            <a:endParaRPr lang="zh-CN" altLang="en-US" sz="2400" b="1" dirty="0">
              <a:solidFill>
                <a:schemeClr val="folHlink"/>
              </a:solidFill>
              <a:latin typeface="Times New Roman" panose="02020603050405020304" pitchFamily="18" charset="0"/>
              <a:ea typeface="楷体_GB2312" pitchFamily="1" charset="-122"/>
            </a:endParaRPr>
          </a:p>
        </p:txBody>
      </p:sp>
      <p:pic>
        <p:nvPicPr>
          <p:cNvPr id="8196" name="Picture 7"/>
          <p:cNvPicPr>
            <a:picLocks noChangeAspect="1"/>
          </p:cNvPicPr>
          <p:nvPr/>
        </p:nvPicPr>
        <p:blipFill>
          <a:blip r:embed="rId1"/>
          <a:stretch>
            <a:fillRect/>
          </a:stretch>
        </p:blipFill>
        <p:spPr>
          <a:xfrm>
            <a:off x="1187450" y="1700213"/>
            <a:ext cx="6588125" cy="3330575"/>
          </a:xfrm>
          <a:prstGeom prst="rect">
            <a:avLst/>
          </a:prstGeom>
          <a:noFill/>
          <a:ln w="9525">
            <a:noFill/>
          </a:ln>
        </p:spPr>
      </p:pic>
      <p:sp>
        <p:nvSpPr>
          <p:cNvPr id="8197" name="Text Box 8"/>
          <p:cNvSpPr txBox="1"/>
          <p:nvPr/>
        </p:nvSpPr>
        <p:spPr>
          <a:xfrm>
            <a:off x="1258888" y="1989138"/>
            <a:ext cx="649287" cy="3667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蚁巢</a:t>
            </a:r>
            <a:endParaRPr lang="zh-CN" altLang="en-US" sz="1800" b="1" dirty="0">
              <a:solidFill>
                <a:srgbClr val="FF00FF"/>
              </a:solidFill>
              <a:latin typeface="Arial" panose="020B0604020202020204" pitchFamily="34" charset="0"/>
              <a:ea typeface="楷体_GB2312" pitchFamily="1" charset="-122"/>
            </a:endParaRPr>
          </a:p>
        </p:txBody>
      </p:sp>
      <p:sp>
        <p:nvSpPr>
          <p:cNvPr id="8198" name="Text Box 9"/>
          <p:cNvSpPr txBox="1"/>
          <p:nvPr/>
        </p:nvSpPr>
        <p:spPr>
          <a:xfrm>
            <a:off x="7018338" y="1989138"/>
            <a:ext cx="649287" cy="3667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食物</a:t>
            </a:r>
            <a:endParaRPr lang="zh-CN" altLang="en-US" sz="1800" b="1" dirty="0">
              <a:solidFill>
                <a:srgbClr val="FF00FF"/>
              </a:solidFill>
              <a:latin typeface="Arial" panose="020B0604020202020204" pitchFamily="34" charset="0"/>
              <a:ea typeface="楷体_GB2312" pitchFamily="1" charset="-122"/>
            </a:endParaRPr>
          </a:p>
        </p:txBody>
      </p:sp>
      <p:sp>
        <p:nvSpPr>
          <p:cNvPr id="8199" name="Oval 10"/>
          <p:cNvSpPr/>
          <p:nvPr/>
        </p:nvSpPr>
        <p:spPr>
          <a:xfrm>
            <a:off x="2124075" y="2133600"/>
            <a:ext cx="287338" cy="503238"/>
          </a:xfrm>
          <a:prstGeom prst="ellipse">
            <a:avLst/>
          </a:prstGeom>
          <a:noFill/>
          <a:ln w="38100" cap="flat" cmpd="sng">
            <a:solidFill>
              <a:srgbClr val="FF6600"/>
            </a:solidFill>
            <a:prstDash val="solid"/>
            <a:headEnd type="none" w="med" len="med"/>
            <a:tailEnd type="none" w="med" len="med"/>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8200" name="Oval 11"/>
          <p:cNvSpPr/>
          <p:nvPr/>
        </p:nvSpPr>
        <p:spPr>
          <a:xfrm>
            <a:off x="1908175" y="2708275"/>
            <a:ext cx="287338" cy="215900"/>
          </a:xfrm>
          <a:prstGeom prst="ellipse">
            <a:avLst/>
          </a:prstGeom>
          <a:noFill/>
          <a:ln w="38100" cap="flat" cmpd="sng">
            <a:solidFill>
              <a:srgbClr val="FF6600"/>
            </a:solidFill>
            <a:prstDash val="solid"/>
            <a:headEnd type="none" w="med" len="med"/>
            <a:tailEnd type="none" w="med" len="med"/>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grpSp>
        <p:nvGrpSpPr>
          <p:cNvPr id="8201" name="Group 12"/>
          <p:cNvGrpSpPr>
            <a:grpSpLocks noChangeAspect="1"/>
          </p:cNvGrpSpPr>
          <p:nvPr/>
        </p:nvGrpSpPr>
        <p:grpSpPr>
          <a:xfrm>
            <a:off x="6969125" y="2894013"/>
            <a:ext cx="431800" cy="612775"/>
            <a:chOff x="0" y="-37"/>
            <a:chExt cx="2612" cy="446"/>
          </a:xfrm>
        </p:grpSpPr>
        <p:graphicFrame>
          <p:nvGraphicFramePr>
            <p:cNvPr id="8205" name="Object 13"/>
            <p:cNvGraphicFramePr>
              <a:graphicFrameLocks noChangeAspect="1"/>
            </p:cNvGraphicFramePr>
            <p:nvPr/>
          </p:nvGraphicFramePr>
          <p:xfrm>
            <a:off x="2238" y="-37"/>
            <a:ext cx="374" cy="291"/>
          </p:xfrm>
          <a:graphic>
            <a:graphicData uri="http://schemas.openxmlformats.org/presentationml/2006/ole">
              <mc:AlternateContent xmlns:mc="http://schemas.openxmlformats.org/markup-compatibility/2006">
                <mc:Choice xmlns:v="urn:schemas-microsoft-com:vml" Requires="v">
                  <p:oleObj spid="_x0000_s3077" name="" r:id="rId2" imgW="4167505" imgH="3469005" progId="MS_ClipArt_Gallery.2">
                    <p:embed/>
                  </p:oleObj>
                </mc:Choice>
                <mc:Fallback>
                  <p:oleObj name="" r:id="rId2" imgW="4167505" imgH="3469005" progId="MS_ClipArt_Gallery.2">
                    <p:embed/>
                    <p:pic>
                      <p:nvPicPr>
                        <p:cNvPr id="0" name="图片 3076"/>
                        <p:cNvPicPr/>
                        <p:nvPr/>
                      </p:nvPicPr>
                      <p:blipFill>
                        <a:blip r:embed="rId3"/>
                        <a:stretch>
                          <a:fillRect/>
                        </a:stretch>
                      </p:blipFill>
                      <p:spPr>
                        <a:xfrm>
                          <a:off x="2238" y="-37"/>
                          <a:ext cx="374" cy="291"/>
                        </a:xfrm>
                        <a:prstGeom prst="rect">
                          <a:avLst/>
                        </a:prstGeom>
                        <a:noFill/>
                        <a:ln w="38100">
                          <a:noFill/>
                          <a:miter/>
                        </a:ln>
                      </p:spPr>
                    </p:pic>
                  </p:oleObj>
                </mc:Fallback>
              </mc:AlternateContent>
            </a:graphicData>
          </a:graphic>
        </p:graphicFrame>
        <p:pic>
          <p:nvPicPr>
            <p:cNvPr id="8206" name="Picture 14" descr="Ant-3"/>
            <p:cNvPicPr>
              <a:picLocks noChangeAspect="1"/>
            </p:cNvPicPr>
            <p:nvPr/>
          </p:nvPicPr>
          <p:blipFill>
            <a:blip r:embed="rId4"/>
            <a:stretch>
              <a:fillRect/>
            </a:stretch>
          </p:blipFill>
          <p:spPr>
            <a:xfrm>
              <a:off x="0" y="0"/>
              <a:ext cx="181" cy="409"/>
            </a:xfrm>
            <a:prstGeom prst="rect">
              <a:avLst/>
            </a:prstGeom>
            <a:noFill/>
            <a:ln w="9525">
              <a:noFill/>
            </a:ln>
          </p:spPr>
        </p:pic>
      </p:grpSp>
      <p:sp>
        <p:nvSpPr>
          <p:cNvPr id="576528" name="Rectangle 16"/>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蚁群算法的原理分析</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Rot="1"/>
          </p:cNvSpPr>
          <p:nvPr/>
        </p:nvSpPr>
        <p:spPr>
          <a:xfrm>
            <a:off x="250825" y="1844675"/>
            <a:ext cx="8785225" cy="4392613"/>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endParaRPr lang="en-US" altLang="zh-CN"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pPr>
            <a:endParaRPr lang="en-US" altLang="zh-CN" sz="2600" b="1" dirty="0">
              <a:solidFill>
                <a:schemeClr val="folHlink"/>
              </a:solidFill>
              <a:ea typeface="楷体_GB2312" pitchFamily="1" charset="-122"/>
            </a:endParaRPr>
          </a:p>
          <a:p>
            <a:pPr marL="444500" lvl="0" indent="-444500" eaLnBrk="1" hangingPunct="1">
              <a:lnSpc>
                <a:spcPct val="120000"/>
              </a:lnSpc>
              <a:spcBef>
                <a:spcPct val="10000"/>
              </a:spcBef>
              <a:buNone/>
            </a:pPr>
            <a:r>
              <a:rPr lang="en-US" altLang="zh-CN" sz="2600" b="1" dirty="0">
                <a:solidFill>
                  <a:schemeClr val="folHlink"/>
                </a:solidFill>
                <a:latin typeface="Times New Roman" panose="02020603050405020304" pitchFamily="18" charset="0"/>
                <a:ea typeface="楷体_GB2312" pitchFamily="1" charset="-122"/>
              </a:rPr>
              <a:t>             </a:t>
            </a:r>
            <a:endParaRPr lang="en-US" altLang="zh-CN"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en-US" altLang="zh-CN" sz="2600" b="1" dirty="0">
                <a:solidFill>
                  <a:schemeClr val="folHlink"/>
                </a:solidFill>
                <a:latin typeface="Times New Roman" panose="02020603050405020304" pitchFamily="18" charset="0"/>
                <a:ea typeface="楷体_GB2312" pitchFamily="1" charset="-122"/>
              </a:rPr>
              <a:t>      </a:t>
            </a:r>
            <a:r>
              <a:rPr lang="zh-CN" altLang="en-US" sz="2400" b="1" dirty="0">
                <a:solidFill>
                  <a:schemeClr val="folHlink"/>
                </a:solidFill>
                <a:latin typeface="Times New Roman" panose="02020603050405020304" pitchFamily="18" charset="0"/>
                <a:ea typeface="楷体_GB2312" pitchFamily="1" charset="-122"/>
              </a:rPr>
              <a:t>最后的极限是所有的蚂蚁只选择</a:t>
            </a:r>
            <a:r>
              <a:rPr lang="en-US" altLang="zh-CN" sz="2400" b="1" dirty="0">
                <a:solidFill>
                  <a:schemeClr val="folHlink"/>
                </a:solidFill>
                <a:latin typeface="Times New Roman" panose="02020603050405020304" pitchFamily="18" charset="0"/>
                <a:ea typeface="楷体_GB2312" pitchFamily="1" charset="-122"/>
              </a:rPr>
              <a:t>ABD</a:t>
            </a:r>
            <a:r>
              <a:rPr lang="zh-CN" altLang="en-US" sz="2400" b="1" dirty="0">
                <a:solidFill>
                  <a:schemeClr val="folHlink"/>
                </a:solidFill>
                <a:latin typeface="Times New Roman" panose="02020603050405020304" pitchFamily="18" charset="0"/>
                <a:ea typeface="楷体_GB2312" pitchFamily="1" charset="-122"/>
              </a:rPr>
              <a:t>路线。（</a:t>
            </a:r>
            <a:r>
              <a:rPr lang="zh-CN" altLang="en-US" sz="2400" b="1" dirty="0">
                <a:solidFill>
                  <a:srgbClr val="FF00FF"/>
                </a:solidFill>
                <a:latin typeface="Times New Roman" panose="02020603050405020304" pitchFamily="18" charset="0"/>
                <a:ea typeface="楷体_GB2312" pitchFamily="1" charset="-122"/>
              </a:rPr>
              <a:t>正反馈</a:t>
            </a:r>
            <a:r>
              <a:rPr lang="zh-CN" altLang="en-US" sz="2400" b="1" dirty="0">
                <a:solidFill>
                  <a:schemeClr val="folHlink"/>
                </a:solidFill>
                <a:latin typeface="Times New Roman" panose="02020603050405020304" pitchFamily="18" charset="0"/>
                <a:ea typeface="楷体_GB2312" pitchFamily="1" charset="-122"/>
              </a:rPr>
              <a:t>过程）</a:t>
            </a:r>
            <a:endParaRPr lang="zh-CN" altLang="en-US" sz="2400" b="1" dirty="0">
              <a:solidFill>
                <a:schemeClr val="folHlink"/>
              </a:solidFill>
              <a:latin typeface="Times New Roman" panose="02020603050405020304" pitchFamily="18" charset="0"/>
              <a:ea typeface="楷体_GB2312" pitchFamily="1" charset="-122"/>
            </a:endParaRPr>
          </a:p>
        </p:txBody>
      </p:sp>
      <p:graphicFrame>
        <p:nvGraphicFramePr>
          <p:cNvPr id="9219" name="Object 3"/>
          <p:cNvGraphicFramePr>
            <a:graphicFrameLocks noChangeAspect="1"/>
          </p:cNvGraphicFramePr>
          <p:nvPr>
            <p:ph sz="half" idx="2"/>
          </p:nvPr>
        </p:nvGraphicFramePr>
        <p:xfrm>
          <a:off x="1463675" y="1984375"/>
          <a:ext cx="6138863" cy="3511550"/>
        </p:xfrm>
        <a:graphic>
          <a:graphicData uri="http://schemas.openxmlformats.org/presentationml/2006/ole">
            <mc:AlternateContent xmlns:mc="http://schemas.openxmlformats.org/markup-compatibility/2006">
              <mc:Choice xmlns:v="urn:schemas-microsoft-com:vml" Requires="v">
                <p:oleObj spid="_x0000_s3078" name="" r:id="rId1" imgW="6832600" imgH="3860800" progId="Photoshop.Image.7">
                  <p:embed/>
                </p:oleObj>
              </mc:Choice>
              <mc:Fallback>
                <p:oleObj name="" r:id="rId1" imgW="6832600" imgH="3860800" progId="Photoshop.Image.7">
                  <p:embed/>
                  <p:pic>
                    <p:nvPicPr>
                      <p:cNvPr id="0" name="图片 3077"/>
                      <p:cNvPicPr/>
                      <p:nvPr/>
                    </p:nvPicPr>
                    <p:blipFill>
                      <a:blip r:embed="rId2"/>
                      <a:srcRect/>
                      <a:stretch>
                        <a:fillRect/>
                      </a:stretch>
                    </p:blipFill>
                    <p:spPr>
                      <a:xfrm>
                        <a:off x="1463675" y="1984375"/>
                        <a:ext cx="6138863" cy="3511550"/>
                      </a:xfrm>
                      <a:prstGeom prst="rect">
                        <a:avLst/>
                      </a:prstGeom>
                      <a:noFill/>
                      <a:ln w="38100">
                        <a:miter/>
                      </a:ln>
                    </p:spPr>
                  </p:pic>
                </p:oleObj>
              </mc:Fallback>
            </mc:AlternateContent>
          </a:graphicData>
        </a:graphic>
      </p:graphicFrame>
      <p:sp>
        <p:nvSpPr>
          <p:cNvPr id="577541" name="Text Box 5"/>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9221" name="AutoShape 8">
            <a:hlinkClick r:id="" action="ppaction://noaction"/>
          </p:cNvPr>
          <p:cNvSpPr/>
          <p:nvPr/>
        </p:nvSpPr>
        <p:spPr>
          <a:xfrm>
            <a:off x="8675688" y="6524625"/>
            <a:ext cx="396875" cy="261938"/>
          </a:xfrm>
          <a:prstGeom prst="actionButtonBeginning">
            <a:avLst/>
          </a:prstGeom>
          <a:solidFill>
            <a:schemeClr val="accent1"/>
          </a:solidFill>
          <a:ln w="9525">
            <a:noFill/>
          </a:ln>
        </p:spPr>
        <p:txBody>
          <a:bodyPr wrap="none" anchor="ct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10000"/>
              </a:spcBef>
            </a:pPr>
            <a:endParaRPr lang="zh-CN" altLang="en-US" b="1" dirty="0">
              <a:latin typeface="Times New Roman" panose="02020603050405020304" pitchFamily="18" charset="0"/>
            </a:endParaRPr>
          </a:p>
        </p:txBody>
      </p:sp>
      <p:sp>
        <p:nvSpPr>
          <p:cNvPr id="9222" name="Text Box 9"/>
          <p:cNvSpPr txBox="1"/>
          <p:nvPr/>
        </p:nvSpPr>
        <p:spPr>
          <a:xfrm>
            <a:off x="1258888" y="2341563"/>
            <a:ext cx="649287" cy="3667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蚁巢</a:t>
            </a:r>
            <a:endParaRPr lang="zh-CN" altLang="en-US" sz="1800" b="1" dirty="0">
              <a:solidFill>
                <a:srgbClr val="FF00FF"/>
              </a:solidFill>
              <a:latin typeface="Arial" panose="020B0604020202020204" pitchFamily="34" charset="0"/>
              <a:ea typeface="楷体_GB2312" pitchFamily="1" charset="-122"/>
            </a:endParaRPr>
          </a:p>
        </p:txBody>
      </p:sp>
      <p:sp>
        <p:nvSpPr>
          <p:cNvPr id="9223" name="Text Box 10"/>
          <p:cNvSpPr txBox="1"/>
          <p:nvPr/>
        </p:nvSpPr>
        <p:spPr>
          <a:xfrm>
            <a:off x="7018338" y="2341563"/>
            <a:ext cx="649287" cy="366712"/>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Font typeface="Arial" panose="020B0604020202020204" pitchFamily="34" charset="0"/>
              <a:buNone/>
            </a:pPr>
            <a:r>
              <a:rPr lang="zh-CN" altLang="en-US" sz="1800" b="1" dirty="0">
                <a:solidFill>
                  <a:srgbClr val="FF00FF"/>
                </a:solidFill>
                <a:latin typeface="Arial" panose="020B0604020202020204" pitchFamily="34" charset="0"/>
                <a:ea typeface="楷体_GB2312" pitchFamily="1" charset="-122"/>
              </a:rPr>
              <a:t>食物</a:t>
            </a:r>
            <a:endParaRPr lang="zh-CN" altLang="en-US" sz="1800" b="1" dirty="0">
              <a:solidFill>
                <a:srgbClr val="FF00FF"/>
              </a:solidFill>
              <a:latin typeface="Arial" panose="020B0604020202020204" pitchFamily="34" charset="0"/>
              <a:ea typeface="楷体_GB2312" pitchFamily="1" charset="-122"/>
            </a:endParaRPr>
          </a:p>
        </p:txBody>
      </p:sp>
      <p:graphicFrame>
        <p:nvGraphicFramePr>
          <p:cNvPr id="9224" name="Object 11"/>
          <p:cNvGraphicFramePr>
            <a:graphicFrameLocks noChangeAspect="1"/>
          </p:cNvGraphicFramePr>
          <p:nvPr>
            <p:ph sz="half" idx="2"/>
          </p:nvPr>
        </p:nvGraphicFramePr>
        <p:xfrm>
          <a:off x="6929438" y="3144838"/>
          <a:ext cx="590550" cy="498475"/>
        </p:xfrm>
        <a:graphic>
          <a:graphicData uri="http://schemas.openxmlformats.org/presentationml/2006/ole">
            <mc:AlternateContent xmlns:mc="http://schemas.openxmlformats.org/markup-compatibility/2006">
              <mc:Choice xmlns:v="urn:schemas-microsoft-com:vml" Requires="v">
                <p:oleObj spid="_x0000_s3079" name="" r:id="rId3" imgW="4167505" imgH="3469005" progId="MS_ClipArt_Gallery.2">
                  <p:embed/>
                </p:oleObj>
              </mc:Choice>
              <mc:Fallback>
                <p:oleObj name="" r:id="rId3" imgW="4167505" imgH="3469005" progId="MS_ClipArt_Gallery.2">
                  <p:embed/>
                  <p:pic>
                    <p:nvPicPr>
                      <p:cNvPr id="0" name="图片 3078"/>
                      <p:cNvPicPr/>
                      <p:nvPr/>
                    </p:nvPicPr>
                    <p:blipFill>
                      <a:blip r:embed="rId4"/>
                      <a:srcRect/>
                      <a:stretch>
                        <a:fillRect/>
                      </a:stretch>
                    </p:blipFill>
                    <p:spPr>
                      <a:xfrm>
                        <a:off x="6929438" y="3144838"/>
                        <a:ext cx="590550" cy="498475"/>
                      </a:xfrm>
                      <a:prstGeom prst="rect">
                        <a:avLst/>
                      </a:prstGeom>
                      <a:noFill/>
                      <a:ln w="38100">
                        <a:miter/>
                      </a:ln>
                    </p:spPr>
                  </p:pic>
                </p:oleObj>
              </mc:Fallback>
            </mc:AlternateContent>
          </a:graphicData>
        </a:graphic>
      </p:graphicFrame>
      <p:pic>
        <p:nvPicPr>
          <p:cNvPr id="9225" name="Picture 12" descr="Ant-3"/>
          <p:cNvPicPr>
            <a:picLocks noChangeAspect="1"/>
          </p:cNvPicPr>
          <p:nvPr/>
        </p:nvPicPr>
        <p:blipFill>
          <a:blip r:embed="rId5"/>
          <a:stretch>
            <a:fillRect/>
          </a:stretch>
        </p:blipFill>
        <p:spPr>
          <a:xfrm>
            <a:off x="1331913" y="2997200"/>
            <a:ext cx="287337" cy="649288"/>
          </a:xfrm>
          <a:prstGeom prst="rect">
            <a:avLst/>
          </a:prstGeom>
          <a:noFill/>
          <a:ln w="9525">
            <a:noFill/>
          </a:ln>
        </p:spPr>
      </p:pic>
      <p:sp>
        <p:nvSpPr>
          <p:cNvPr id="577550" name="Rectangle 14"/>
          <p:cNvSpPr>
            <a:spLocks noRot="1" noChangeArrowheads="1"/>
          </p:cNvSpPr>
          <p:nvPr/>
        </p:nvSpPr>
        <p:spPr bwMode="auto">
          <a:xfrm>
            <a:off x="0" y="908050"/>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2.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蚁群算法的原理分析</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856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pic>
        <p:nvPicPr>
          <p:cNvPr id="10243" name="Picture 4" descr="BD21370_"/>
          <p:cNvPicPr>
            <a:picLocks noChangeAspect="1"/>
          </p:cNvPicPr>
          <p:nvPr/>
        </p:nvPicPr>
        <p:blipFill>
          <a:blip r:embed="rId1"/>
          <a:stretch>
            <a:fillRect/>
          </a:stretch>
        </p:blipFill>
        <p:spPr>
          <a:xfrm>
            <a:off x="36513" y="468313"/>
            <a:ext cx="9144000" cy="80962"/>
          </a:xfrm>
          <a:prstGeom prst="rect">
            <a:avLst/>
          </a:prstGeom>
          <a:noFill/>
          <a:ln w="9525">
            <a:noFill/>
          </a:ln>
        </p:spPr>
      </p:pic>
      <p:sp>
        <p:nvSpPr>
          <p:cNvPr id="10244"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解决TSP问题</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在算法的初始时刻，将</a:t>
            </a:r>
            <a:r>
              <a:rPr lang="zh-CN" altLang="en-US" sz="2600" b="1" i="1" dirty="0">
                <a:solidFill>
                  <a:schemeClr val="folHlink"/>
                </a:solidFill>
                <a:latin typeface="Times New Roman" panose="02020603050405020304" pitchFamily="18" charset="0"/>
                <a:ea typeface="楷体_GB2312" pitchFamily="1" charset="-122"/>
              </a:rPr>
              <a:t>m</a:t>
            </a:r>
            <a:r>
              <a:rPr lang="zh-CN" altLang="en-US" sz="2600" b="1" dirty="0">
                <a:solidFill>
                  <a:schemeClr val="folHlink"/>
                </a:solidFill>
                <a:latin typeface="Times New Roman" panose="02020603050405020304" pitchFamily="18" charset="0"/>
                <a:ea typeface="楷体_GB2312" pitchFamily="1" charset="-122"/>
              </a:rPr>
              <a:t>只蚂蚁随机放到</a:t>
            </a:r>
            <a:r>
              <a:rPr lang="zh-CN" altLang="en-US" sz="2600" b="1" i="1" dirty="0">
                <a:solidFill>
                  <a:schemeClr val="folHlink"/>
                </a:solidFill>
                <a:latin typeface="Times New Roman" panose="02020603050405020304" pitchFamily="18" charset="0"/>
                <a:ea typeface="楷体_GB2312" pitchFamily="1" charset="-122"/>
              </a:rPr>
              <a:t>n</a:t>
            </a:r>
            <a:r>
              <a:rPr lang="zh-CN" altLang="en-US" sz="2600" b="1" dirty="0">
                <a:solidFill>
                  <a:schemeClr val="folHlink"/>
                </a:solidFill>
                <a:latin typeface="Times New Roman" panose="02020603050405020304" pitchFamily="18" charset="0"/>
                <a:ea typeface="楷体_GB2312" pitchFamily="1" charset="-122"/>
              </a:rPr>
              <a:t>座城市;</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将每只蚂蚁 </a:t>
            </a:r>
            <a:r>
              <a:rPr lang="zh-CN" altLang="en-US" sz="2600" b="1" i="1"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的禁忌表</a:t>
            </a:r>
            <a:r>
              <a:rPr lang="zh-CN" altLang="en-US" sz="2600" b="1" i="1" dirty="0">
                <a:solidFill>
                  <a:schemeClr val="folHlink"/>
                </a:solidFill>
                <a:latin typeface="Times New Roman" panose="02020603050405020304" pitchFamily="18" charset="0"/>
                <a:ea typeface="楷体_GB2312" pitchFamily="1" charset="-122"/>
              </a:rPr>
              <a:t>tabu</a:t>
            </a:r>
            <a:r>
              <a:rPr lang="zh-CN" altLang="en-US" sz="2600" b="1" i="1" baseline="-25000"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a:t>
            </a:r>
            <a:r>
              <a:rPr lang="zh-CN" altLang="en-US" sz="2600" b="1" i="1" dirty="0">
                <a:solidFill>
                  <a:schemeClr val="folHlink"/>
                </a:solidFill>
                <a:latin typeface="Times New Roman" panose="02020603050405020304" pitchFamily="18" charset="0"/>
                <a:ea typeface="楷体_GB2312" pitchFamily="1" charset="-122"/>
              </a:rPr>
              <a:t>s</a:t>
            </a:r>
            <a:r>
              <a:rPr lang="zh-CN" altLang="en-US" sz="2600" b="1" dirty="0">
                <a:solidFill>
                  <a:schemeClr val="folHlink"/>
                </a:solidFill>
                <a:latin typeface="Times New Roman" panose="02020603050405020304" pitchFamily="18" charset="0"/>
                <a:ea typeface="楷体_GB2312" pitchFamily="1" charset="-122"/>
              </a:rPr>
              <a:t>)的第一个元素</a:t>
            </a:r>
            <a:r>
              <a:rPr lang="zh-CN" altLang="en-US" sz="2600" b="1" i="1" dirty="0">
                <a:solidFill>
                  <a:schemeClr val="folHlink"/>
                </a:solidFill>
                <a:latin typeface="Times New Roman" panose="02020603050405020304" pitchFamily="18" charset="0"/>
                <a:ea typeface="楷体_GB2312" pitchFamily="1" charset="-122"/>
              </a:rPr>
              <a:t>tabu</a:t>
            </a:r>
            <a:r>
              <a:rPr lang="zh-CN" altLang="en-US" sz="2600" b="1" i="1" baseline="-25000"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(1)设置为它当前所在城市;</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设各路径上的信息素</a:t>
            </a:r>
            <a:r>
              <a:rPr lang="el-GR" altLang="en-US" sz="2600" b="1" i="1" dirty="0">
                <a:solidFill>
                  <a:schemeClr val="folHlink"/>
                </a:solidFill>
                <a:latin typeface="Times New Roman" panose="02020603050405020304" pitchFamily="18" charset="0"/>
                <a:ea typeface="楷体_GB2312" pitchFamily="1" charset="-122"/>
              </a:rPr>
              <a:t>τ</a:t>
            </a:r>
            <a:r>
              <a:rPr lang="zh-CN" altLang="en-US" sz="2600" b="1" i="1" baseline="-25000" dirty="0">
                <a:solidFill>
                  <a:schemeClr val="folHlink"/>
                </a:solidFill>
                <a:latin typeface="Times New Roman" panose="02020603050405020304" pitchFamily="18" charset="0"/>
                <a:ea typeface="楷体_GB2312" pitchFamily="1" charset="-122"/>
              </a:rPr>
              <a:t>ij</a:t>
            </a:r>
            <a:r>
              <a:rPr lang="zh-CN" altLang="en-US" sz="2600" b="1" dirty="0">
                <a:solidFill>
                  <a:schemeClr val="folHlink"/>
                </a:solidFill>
                <a:latin typeface="Times New Roman" panose="02020603050405020304" pitchFamily="18" charset="0"/>
                <a:ea typeface="楷体_GB2312" pitchFamily="1" charset="-122"/>
              </a:rPr>
              <a:t>(0)=</a:t>
            </a:r>
            <a:r>
              <a:rPr lang="zh-CN" altLang="en-US" sz="2600" b="1" i="1" dirty="0">
                <a:solidFill>
                  <a:schemeClr val="folHlink"/>
                </a:solidFill>
                <a:latin typeface="Times New Roman" panose="02020603050405020304" pitchFamily="18" charset="0"/>
                <a:ea typeface="楷体_GB2312" pitchFamily="1" charset="-122"/>
              </a:rPr>
              <a:t>C</a:t>
            </a:r>
            <a:r>
              <a:rPr lang="zh-CN" altLang="en-US" sz="2600" b="1" dirty="0">
                <a:solidFill>
                  <a:schemeClr val="folHlink"/>
                </a:solidFill>
                <a:latin typeface="Times New Roman" panose="02020603050405020304" pitchFamily="18" charset="0"/>
                <a:ea typeface="楷体_GB2312" pitchFamily="1" charset="-122"/>
              </a:rPr>
              <a:t>（</a:t>
            </a:r>
            <a:r>
              <a:rPr lang="zh-CN" altLang="en-US" sz="2600" b="1" i="1" dirty="0">
                <a:solidFill>
                  <a:schemeClr val="folHlink"/>
                </a:solidFill>
                <a:latin typeface="Times New Roman" panose="02020603050405020304" pitchFamily="18" charset="0"/>
                <a:ea typeface="楷体_GB2312" pitchFamily="1" charset="-122"/>
              </a:rPr>
              <a:t>C</a:t>
            </a:r>
            <a:r>
              <a:rPr lang="zh-CN" altLang="en-US" sz="2600" b="1" dirty="0">
                <a:solidFill>
                  <a:schemeClr val="folHlink"/>
                </a:solidFill>
                <a:latin typeface="Times New Roman" panose="02020603050405020304" pitchFamily="18" charset="0"/>
                <a:ea typeface="楷体_GB2312" pitchFamily="1" charset="-122"/>
              </a:rPr>
              <a:t>为一较小的常数）;</a:t>
            </a:r>
            <a:endParaRPr lang="zh-CN" altLang="en-US" sz="2600" b="1" dirty="0">
              <a:solidFill>
                <a:schemeClr val="folHlink"/>
              </a:solidFill>
              <a:latin typeface="Times New Roman" panose="02020603050405020304" pitchFamily="18" charset="0"/>
              <a:ea typeface="楷体_GB2312" pitchFamily="1" charset="-122"/>
            </a:endParaRPr>
          </a:p>
        </p:txBody>
      </p:sp>
      <p:sp>
        <p:nvSpPr>
          <p:cNvPr id="578566" name="Rectangle 6"/>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958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00000"/>
              </a:lnSpc>
              <a:spcBef>
                <a:spcPct val="50000"/>
              </a:spcBef>
              <a:buClrTx/>
              <a:buSzTx/>
              <a:buFont typeface="Arial" panose="020B0604020202020204" pitchFamily="34" charset="0"/>
              <a:buNone/>
              <a:defRPr/>
            </a:pPr>
            <a:r>
              <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rPr>
              <a:t>智能优化计算</a:t>
            </a:r>
            <a:endParaRPr kumimoji="0" lang="zh-CN" altLang="en-US" sz="2400" b="0"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隶书" pitchFamily="49" charset="-122"/>
              <a:cs typeface="+mn-cs"/>
            </a:endParaRPr>
          </a:p>
        </p:txBody>
      </p:sp>
      <p:sp>
        <p:nvSpPr>
          <p:cNvPr id="11267" name="Rectangle 5"/>
          <p:cNvSpPr>
            <a:spLocks noRot="1"/>
          </p:cNvSpPr>
          <p:nvPr/>
        </p:nvSpPr>
        <p:spPr>
          <a:xfrm>
            <a:off x="250825" y="1916113"/>
            <a:ext cx="8540750" cy="4752975"/>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44500" lvl="0" indent="-444500" eaLnBrk="1" hangingPunct="1">
              <a:lnSpc>
                <a:spcPct val="120000"/>
              </a:lnSpc>
              <a:spcBef>
                <a:spcPct val="10000"/>
              </a:spcBef>
            </a:pPr>
            <a:r>
              <a:rPr lang="zh-CN" altLang="en-US" sz="2600" b="1" dirty="0">
                <a:latin typeface="Times New Roman" panose="02020603050405020304" pitchFamily="18" charset="0"/>
                <a:ea typeface="黑体" panose="02010609060101010101" pitchFamily="49" charset="-122"/>
              </a:rPr>
              <a:t>解决TSP问题</a:t>
            </a:r>
            <a:endParaRPr lang="zh-CN" altLang="en-US" sz="2600" b="1" dirty="0">
              <a:latin typeface="Times New Roman" panose="02020603050405020304" pitchFamily="18" charset="0"/>
              <a:ea typeface="黑体" panose="02010609060101010101" pitchFamily="49" charset="-122"/>
            </a:endParaRPr>
          </a:p>
          <a:p>
            <a:pPr marL="444500" lvl="0" indent="-444500" eaLnBrk="1" hangingPunct="1">
              <a:lnSpc>
                <a:spcPct val="120000"/>
              </a:lnSpc>
              <a:spcBef>
                <a:spcPct val="10000"/>
              </a:spcBef>
              <a:buNone/>
            </a:pPr>
            <a:r>
              <a:rPr lang="zh-CN" altLang="en-US" sz="1500" b="1" dirty="0">
                <a:solidFill>
                  <a:schemeClr val="folHlink"/>
                </a:solidFill>
                <a:latin typeface="Times New Roman" panose="02020603050405020304" pitchFamily="18" charset="0"/>
                <a:ea typeface="楷体_GB2312" pitchFamily="1" charset="-122"/>
              </a:rPr>
              <a:t>         </a:t>
            </a:r>
            <a:r>
              <a:rPr lang="zh-CN" altLang="en-US" sz="2600" b="1" dirty="0">
                <a:solidFill>
                  <a:schemeClr val="folHlink"/>
                </a:solidFill>
                <a:latin typeface="Times New Roman" panose="02020603050405020304" pitchFamily="18" charset="0"/>
                <a:ea typeface="楷体_GB2312" pitchFamily="1" charset="-122"/>
              </a:rPr>
              <a:t>每只蚂蚁根据路径上的信息素和启发式信息（两城市间距离）独立地选择下一座城市：</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在时刻</a:t>
            </a:r>
            <a:r>
              <a:rPr lang="zh-CN" altLang="en-US" sz="2600" b="1" i="1" dirty="0">
                <a:solidFill>
                  <a:schemeClr val="folHlink"/>
                </a:solidFill>
                <a:latin typeface="Times New Roman" panose="02020603050405020304" pitchFamily="18" charset="0"/>
                <a:ea typeface="楷体_GB2312" pitchFamily="1" charset="-122"/>
              </a:rPr>
              <a:t>t</a:t>
            </a:r>
            <a:r>
              <a:rPr lang="zh-CN" altLang="en-US" sz="2600" b="1" dirty="0">
                <a:solidFill>
                  <a:schemeClr val="folHlink"/>
                </a:solidFill>
                <a:latin typeface="Times New Roman" panose="02020603050405020304" pitchFamily="18" charset="0"/>
                <a:ea typeface="楷体_GB2312" pitchFamily="1" charset="-122"/>
              </a:rPr>
              <a:t>，蚂蚁</a:t>
            </a:r>
            <a:r>
              <a:rPr lang="zh-CN" altLang="en-US" sz="2600" b="1" i="1" dirty="0">
                <a:solidFill>
                  <a:schemeClr val="folHlink"/>
                </a:solidFill>
                <a:latin typeface="Times New Roman" panose="02020603050405020304" pitchFamily="18" charset="0"/>
                <a:ea typeface="楷体_GB2312" pitchFamily="1" charset="-122"/>
              </a:rPr>
              <a:t>k</a:t>
            </a:r>
            <a:r>
              <a:rPr lang="zh-CN" altLang="en-US" sz="2600" b="1" dirty="0">
                <a:solidFill>
                  <a:schemeClr val="folHlink"/>
                </a:solidFill>
                <a:latin typeface="Times New Roman" panose="02020603050405020304" pitchFamily="18" charset="0"/>
                <a:ea typeface="楷体_GB2312" pitchFamily="1" charset="-122"/>
              </a:rPr>
              <a:t>从城市</a:t>
            </a:r>
            <a:r>
              <a:rPr lang="zh-CN" altLang="en-US" sz="2600" b="1" i="1" dirty="0">
                <a:solidFill>
                  <a:schemeClr val="folHlink"/>
                </a:solidFill>
                <a:latin typeface="Times New Roman" panose="02020603050405020304" pitchFamily="18" charset="0"/>
                <a:ea typeface="楷体_GB2312" pitchFamily="1" charset="-122"/>
              </a:rPr>
              <a:t>i</a:t>
            </a:r>
            <a:r>
              <a:rPr lang="zh-CN" altLang="en-US" sz="2600" b="1" dirty="0">
                <a:solidFill>
                  <a:schemeClr val="folHlink"/>
                </a:solidFill>
                <a:latin typeface="Times New Roman" panose="02020603050405020304" pitchFamily="18" charset="0"/>
                <a:ea typeface="楷体_GB2312" pitchFamily="1" charset="-122"/>
              </a:rPr>
              <a:t>转移到城市</a:t>
            </a:r>
            <a:r>
              <a:rPr lang="zh-CN" altLang="en-US" sz="2600" b="1" i="1" dirty="0">
                <a:solidFill>
                  <a:schemeClr val="folHlink"/>
                </a:solidFill>
                <a:latin typeface="Times New Roman" panose="02020603050405020304" pitchFamily="18" charset="0"/>
                <a:ea typeface="楷体_GB2312" pitchFamily="1" charset="-122"/>
              </a:rPr>
              <a:t>j</a:t>
            </a:r>
            <a:r>
              <a:rPr lang="zh-CN" altLang="en-US" sz="2600" b="1" dirty="0">
                <a:solidFill>
                  <a:schemeClr val="folHlink"/>
                </a:solidFill>
                <a:latin typeface="Times New Roman" panose="02020603050405020304" pitchFamily="18" charset="0"/>
                <a:ea typeface="楷体_GB2312" pitchFamily="1" charset="-122"/>
              </a:rPr>
              <a:t>的概率为</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i="1" dirty="0">
                <a:solidFill>
                  <a:schemeClr val="folHlink"/>
                </a:solidFill>
                <a:latin typeface="Times New Roman" panose="02020603050405020304" pitchFamily="18" charset="0"/>
                <a:ea typeface="楷体_GB2312" pitchFamily="1" charset="-122"/>
              </a:rPr>
              <a:t>                                                           </a:t>
            </a:r>
            <a:r>
              <a:rPr lang="el-GR" altLang="en-US" sz="2600" b="1" i="1" dirty="0">
                <a:solidFill>
                  <a:schemeClr val="folHlink"/>
                </a:solidFill>
                <a:latin typeface="Times New Roman" panose="02020603050405020304" pitchFamily="18" charset="0"/>
                <a:ea typeface="楷体_GB2312" pitchFamily="1" charset="-122"/>
              </a:rPr>
              <a:t>α</a:t>
            </a:r>
            <a:r>
              <a:rPr lang="zh-CN" altLang="en-US" sz="2600" b="1" dirty="0">
                <a:solidFill>
                  <a:schemeClr val="folHlink"/>
                </a:solidFill>
                <a:latin typeface="Times New Roman" panose="02020603050405020304" pitchFamily="18" charset="0"/>
                <a:ea typeface="楷体_GB2312" pitchFamily="1" charset="-122"/>
              </a:rPr>
              <a:t>、</a:t>
            </a:r>
            <a:r>
              <a:rPr lang="el-GR" altLang="en-US" sz="2600" b="1" i="1" dirty="0">
                <a:solidFill>
                  <a:schemeClr val="folHlink"/>
                </a:solidFill>
                <a:latin typeface="Times New Roman" panose="02020603050405020304" pitchFamily="18" charset="0"/>
                <a:ea typeface="楷体_GB2312" pitchFamily="1" charset="-122"/>
              </a:rPr>
              <a:t>β</a:t>
            </a:r>
            <a:r>
              <a:rPr lang="zh-CN" altLang="en-US" sz="2600" b="1" dirty="0">
                <a:solidFill>
                  <a:schemeClr val="folHlink"/>
                </a:solidFill>
                <a:latin typeface="Times New Roman" panose="02020603050405020304" pitchFamily="18" charset="0"/>
                <a:ea typeface="楷体_GB2312" pitchFamily="1" charset="-122"/>
              </a:rPr>
              <a:t>分别表示信</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息素和启发式因子</a:t>
            </a:r>
            <a:endParaRPr lang="zh-CN" altLang="en-US" sz="2600" b="1" dirty="0">
              <a:solidFill>
                <a:schemeClr val="folHlink"/>
              </a:solidFill>
              <a:latin typeface="Times New Roman" panose="02020603050405020304" pitchFamily="18" charset="0"/>
              <a:ea typeface="楷体_GB2312" pitchFamily="1" charset="-122"/>
            </a:endParaRPr>
          </a:p>
          <a:p>
            <a:pPr marL="444500" lvl="0" indent="-444500" eaLnBrk="1" hangingPunct="1">
              <a:lnSpc>
                <a:spcPct val="120000"/>
              </a:lnSpc>
              <a:spcBef>
                <a:spcPct val="10000"/>
              </a:spcBef>
              <a:buNone/>
            </a:pPr>
            <a:r>
              <a:rPr lang="zh-CN" altLang="en-US" sz="2600" b="1" dirty="0">
                <a:solidFill>
                  <a:schemeClr val="folHlink"/>
                </a:solidFill>
                <a:latin typeface="Times New Roman" panose="02020603050405020304" pitchFamily="18" charset="0"/>
                <a:ea typeface="楷体_GB2312" pitchFamily="1" charset="-122"/>
              </a:rPr>
              <a:t>                                                           的相对重要程度。</a:t>
            </a:r>
            <a:endParaRPr lang="zh-CN" altLang="en-US" sz="2600" b="1" dirty="0">
              <a:solidFill>
                <a:schemeClr val="folHlink"/>
              </a:solidFill>
              <a:latin typeface="Times New Roman" panose="02020603050405020304" pitchFamily="18" charset="0"/>
              <a:ea typeface="楷体_GB2312" pitchFamily="1" charset="-122"/>
            </a:endParaRPr>
          </a:p>
        </p:txBody>
      </p:sp>
      <p:graphicFrame>
        <p:nvGraphicFramePr>
          <p:cNvPr id="11268" name="Object 7"/>
          <p:cNvGraphicFramePr>
            <a:graphicFrameLocks noChangeAspect="1"/>
          </p:cNvGraphicFramePr>
          <p:nvPr>
            <p:ph sz="half" idx="2"/>
          </p:nvPr>
        </p:nvGraphicFramePr>
        <p:xfrm>
          <a:off x="395288" y="4076700"/>
          <a:ext cx="4752975" cy="1985963"/>
        </p:xfrm>
        <a:graphic>
          <a:graphicData uri="http://schemas.openxmlformats.org/presentationml/2006/ole">
            <mc:AlternateContent xmlns:mc="http://schemas.openxmlformats.org/markup-compatibility/2006">
              <mc:Choice xmlns:v="urn:schemas-microsoft-com:vml" Requires="v">
                <p:oleObj spid="_x0000_s3080" name="" r:id="rId1" imgW="2552700" imgH="1066800" progId="Equation.3">
                  <p:embed/>
                </p:oleObj>
              </mc:Choice>
              <mc:Fallback>
                <p:oleObj name="" r:id="rId1" imgW="2552700" imgH="1066800" progId="Equation.3">
                  <p:embed/>
                  <p:pic>
                    <p:nvPicPr>
                      <p:cNvPr id="0" name="图片 3079"/>
                      <p:cNvPicPr/>
                      <p:nvPr/>
                    </p:nvPicPr>
                    <p:blipFill>
                      <a:blip r:embed="rId2"/>
                      <a:srcRect/>
                      <a:stretch>
                        <a:fillRect/>
                      </a:stretch>
                    </p:blipFill>
                    <p:spPr>
                      <a:xfrm>
                        <a:off x="395288" y="4076700"/>
                        <a:ext cx="4752975" cy="1985963"/>
                      </a:xfrm>
                      <a:prstGeom prst="rect">
                        <a:avLst/>
                      </a:prstGeom>
                      <a:solidFill>
                        <a:srgbClr val="66FF66">
                          <a:alpha val="23921"/>
                        </a:srgbClr>
                      </a:solidFill>
                      <a:ln w="38100">
                        <a:miter/>
                      </a:ln>
                    </p:spPr>
                  </p:pic>
                </p:oleObj>
              </mc:Fallback>
            </mc:AlternateContent>
          </a:graphicData>
        </a:graphic>
      </p:graphicFrame>
      <p:sp>
        <p:nvSpPr>
          <p:cNvPr id="11269" name="AutoShape 8"/>
          <p:cNvSpPr/>
          <p:nvPr/>
        </p:nvSpPr>
        <p:spPr>
          <a:xfrm>
            <a:off x="5435600" y="4076700"/>
            <a:ext cx="3313113" cy="503238"/>
          </a:xfrm>
          <a:prstGeom prst="wedgeRoundRectCallout">
            <a:avLst>
              <a:gd name="adj1" fmla="val -56324"/>
              <a:gd name="adj2" fmla="val 25708"/>
              <a:gd name="adj3" fmla="val 16667"/>
            </a:avLst>
          </a:prstGeom>
          <a:solidFill>
            <a:srgbClr val="FFFF99"/>
          </a:solidFill>
          <a:ln w="38100" cap="flat" cmpd="sng">
            <a:solidFill>
              <a:srgbClr val="FF66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1800" b="1" dirty="0">
                <a:solidFill>
                  <a:schemeClr val="folHlink"/>
                </a:solidFill>
                <a:latin typeface="Arial" panose="020B0604020202020204" pitchFamily="34" charset="0"/>
                <a:ea typeface="楷体_GB2312" pitchFamily="1" charset="-122"/>
              </a:rPr>
              <a:t>下一步允许的城市的集合</a:t>
            </a:r>
            <a:endParaRPr lang="zh-CN" altLang="en-US" sz="1800" b="1" dirty="0">
              <a:solidFill>
                <a:schemeClr val="folHlink"/>
              </a:solidFill>
              <a:latin typeface="Arial" panose="020B0604020202020204" pitchFamily="34" charset="0"/>
              <a:ea typeface="楷体_GB2312" pitchFamily="1" charset="-122"/>
            </a:endParaRPr>
          </a:p>
        </p:txBody>
      </p:sp>
      <p:sp>
        <p:nvSpPr>
          <p:cNvPr id="579594" name="Rectangle 10"/>
          <p:cNvSpPr>
            <a:spLocks noRot="1" noChangeArrowheads="1"/>
          </p:cNvSpPr>
          <p:nvPr/>
        </p:nvSpPr>
        <p:spPr bwMode="auto">
          <a:xfrm>
            <a:off x="0" y="981075"/>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anose="020B0604030504040204" pitchFamily="34" charset="0"/>
                <a:ea typeface="宋体" panose="02010600030101010101" pitchFamily="2" charset="-122"/>
              </a:defRPr>
            </a:lvl1pPr>
            <a:lvl2pPr marL="1177925" indent="-285750">
              <a:spcBef>
                <a:spcPct val="20000"/>
              </a:spcBef>
              <a:buChar char="n"/>
              <a:defRPr sz="2200">
                <a:solidFill>
                  <a:schemeClr val="tx1"/>
                </a:solidFill>
                <a:latin typeface="Verdana" panose="020B0604030504040204" pitchFamily="34" charset="0"/>
                <a:ea typeface="宋体" panose="02010600030101010101" pitchFamily="2" charset="-122"/>
              </a:defRPr>
            </a:lvl2pPr>
            <a:lvl3pPr marL="1586230" indent="-228600">
              <a:spcBef>
                <a:spcPct val="20000"/>
              </a:spcBef>
              <a:defRPr sz="2100">
                <a:solidFill>
                  <a:schemeClr val="tx1"/>
                </a:solidFill>
                <a:latin typeface="Verdana" panose="020B0604030504040204" pitchFamily="34" charset="0"/>
                <a:ea typeface="宋体" panose="02010600030101010101" pitchFamily="2" charset="-122"/>
              </a:defRPr>
            </a:lvl3pPr>
            <a:lvl4pPr marL="1993900" indent="-228600">
              <a:spcBef>
                <a:spcPct val="20000"/>
              </a:spcBef>
              <a:buChar char="n"/>
              <a:defRPr>
                <a:solidFill>
                  <a:schemeClr val="tx1"/>
                </a:solidFill>
                <a:latin typeface="Verdana" panose="020B0604030504040204" pitchFamily="34" charset="0"/>
                <a:ea typeface="宋体" panose="02010600030101010101" pitchFamily="2" charset="-122"/>
              </a:defRPr>
            </a:lvl4pPr>
            <a:lvl5pPr marL="2402205" indent="-228600">
              <a:spcBef>
                <a:spcPct val="25000"/>
              </a:spcBef>
              <a:buChar char="§"/>
              <a:defRPr>
                <a:solidFill>
                  <a:schemeClr val="tx1"/>
                </a:solidFill>
                <a:latin typeface="Verdana" panose="020B0604030504040204" pitchFamily="34" charset="0"/>
                <a:ea typeface="宋体" panose="02010600030101010101" pitchFamily="2" charset="-122"/>
              </a:defRPr>
            </a:lvl5pPr>
            <a:lvl6pPr marL="28594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33166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7738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4231005" indent="-228600" fontAlgn="base">
              <a:spcBef>
                <a:spcPct val="25000"/>
              </a:spcBef>
              <a:spcAft>
                <a:spcPct val="0"/>
              </a:spcAft>
              <a:buClr>
                <a:schemeClr val="accent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444500" marR="0" lvl="0" indent="-44450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3.  </a:t>
            </a:r>
            <a:r>
              <a:rPr kumimoji="0" lang="zh-CN" altLang="en-US" sz="2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蚂蚁系统的模型与实现</a:t>
            </a:r>
            <a:endParaRPr kumimoji="0" lang="zh-CN" altLang="en-US" sz="2600" b="1" i="0" u="none" strike="noStrike" kern="1200" cap="none" spc="0" normalizeH="0" baseline="0" noProof="0" smtClean="0">
              <a:ln>
                <a:noFill/>
              </a:ln>
              <a:solidFill>
                <a:schemeClr val="tx1"/>
              </a:solidFill>
              <a:effectLst/>
              <a:uLnTx/>
              <a:uFillTx/>
              <a:latin typeface="Verdana" panose="020B0604030504040204" pitchFamily="34" charset="0"/>
              <a:ea typeface="楷体_GB2312" pitchFamily="1" charset="-122"/>
              <a:cs typeface="+mn-cs"/>
            </a:endParaRP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anose="05000000000000000000" pitchFamily="2" charset="2"/>
          <a:buChar char="o"/>
          <a:def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anose="05000000000000000000" pitchFamily="2" charset="2"/>
          <a:buChar char="o"/>
          <a:def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4948</Words>
  <Application>WPS 演示</Application>
  <PresentationFormat>全屏显示(4:3)</PresentationFormat>
  <Paragraphs>574</Paragraphs>
  <Slides>41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20</vt:i4>
      </vt:variant>
      <vt:variant>
        <vt:lpstr>幻灯片标题</vt:lpstr>
      </vt:variant>
      <vt:variant>
        <vt:i4>41</vt:i4>
      </vt:variant>
    </vt:vector>
  </HeadingPairs>
  <TitlesOfParts>
    <vt:vector size="74" baseType="lpstr">
      <vt:lpstr>Arial</vt:lpstr>
      <vt:lpstr>宋体</vt:lpstr>
      <vt:lpstr>Wingdings</vt:lpstr>
      <vt:lpstr>Times New Roman</vt:lpstr>
      <vt:lpstr>Verdana</vt:lpstr>
      <vt:lpstr>楷体</vt:lpstr>
      <vt:lpstr>隶书</vt:lpstr>
      <vt:lpstr>黑体</vt:lpstr>
      <vt:lpstr>楷体_GB2312</vt:lpstr>
      <vt:lpstr>新宋体</vt:lpstr>
      <vt:lpstr>微软雅黑</vt:lpstr>
      <vt:lpstr>Arial Unicode MS</vt:lpstr>
      <vt:lpstr>Profile</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Photoshop.Image.7</vt:lpstr>
      <vt:lpstr>MS_ClipArt_Gallery.2</vt:lpstr>
      <vt:lpstr>Equation.3</vt:lpstr>
      <vt:lpstr>Equation.3</vt:lpstr>
      <vt:lpstr>Visio.Drawing.11</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  法</dc:title>
  <dc:creator>番茄花园</dc:creator>
  <cp:lastModifiedBy>洪波泳起</cp:lastModifiedBy>
  <cp:revision>289</cp:revision>
  <dcterms:created xsi:type="dcterms:W3CDTF">2006-04-21T15:12:29Z</dcterms:created>
  <dcterms:modified xsi:type="dcterms:W3CDTF">2018-06-17T10:39:22Z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