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 id="262" r:id="rId5"/>
    <p:sldId id="263" r:id="rId6"/>
    <p:sldId id="285" r:id="rId7"/>
    <p:sldId id="286" r:id="rId8"/>
    <p:sldId id="287" r:id="rId9"/>
    <p:sldId id="288" r:id="rId10"/>
    <p:sldId id="290" r:id="rId11"/>
    <p:sldId id="291" r:id="rId12"/>
    <p:sldId id="292" r:id="rId13"/>
    <p:sldId id="27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2" autoAdjust="0"/>
    <p:restoredTop sz="94660"/>
  </p:normalViewPr>
  <p:slideViewPr>
    <p:cSldViewPr snapToGrid="0">
      <p:cViewPr varScale="1">
        <p:scale>
          <a:sx n="148" d="100"/>
          <a:sy n="148" d="100"/>
        </p:scale>
        <p:origin x="4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F3AD6FE-A655-48E5-8928-3BB7170E3EC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3875" y="152400"/>
            <a:ext cx="1080000" cy="1078272"/>
          </a:xfrm>
          <a:prstGeom prst="rect">
            <a:avLst/>
          </a:prstGeom>
        </p:spPr>
      </p:pic>
      <p:sp>
        <p:nvSpPr>
          <p:cNvPr id="19" name="矩形: 圆角 18">
            <a:extLst>
              <a:ext uri="{FF2B5EF4-FFF2-40B4-BE49-F238E27FC236}">
                <a16:creationId xmlns:a16="http://schemas.microsoft.com/office/drawing/2014/main" id="{00B4B2AE-5779-410D-8CF6-57F1922C7753}"/>
              </a:ext>
            </a:extLst>
          </p:cNvPr>
          <p:cNvSpPr/>
          <p:nvPr userDrawn="1"/>
        </p:nvSpPr>
        <p:spPr>
          <a:xfrm>
            <a:off x="323850" y="1314450"/>
            <a:ext cx="11544300" cy="5010150"/>
          </a:xfrm>
          <a:prstGeom prst="roundRect">
            <a:avLst>
              <a:gd name="adj" fmla="val 1260"/>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标题 20">
            <a:extLst>
              <a:ext uri="{FF2B5EF4-FFF2-40B4-BE49-F238E27FC236}">
                <a16:creationId xmlns:a16="http://schemas.microsoft.com/office/drawing/2014/main" id="{E266E22F-7C52-41B4-A06C-9731C5122CAF}"/>
              </a:ext>
            </a:extLst>
          </p:cNvPr>
          <p:cNvSpPr>
            <a:spLocks noGrp="1"/>
          </p:cNvSpPr>
          <p:nvPr>
            <p:ph type="title"/>
          </p:nvPr>
        </p:nvSpPr>
        <p:spPr>
          <a:xfrm>
            <a:off x="1352550" y="288926"/>
            <a:ext cx="10515600" cy="825500"/>
          </a:xfrm>
          <a:prstGeom prst="rect">
            <a:avLst/>
          </a:prstGeom>
        </p:spPr>
        <p:txBody>
          <a:bodyPr/>
          <a:lstStyle>
            <a:lvl1pPr>
              <a:defRPr sz="3600" b="1">
                <a:solidFill>
                  <a:schemeClr val="bg1"/>
                </a:solidFill>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23" name="文本占位符 22">
            <a:extLst>
              <a:ext uri="{FF2B5EF4-FFF2-40B4-BE49-F238E27FC236}">
                <a16:creationId xmlns:a16="http://schemas.microsoft.com/office/drawing/2014/main" id="{14EEBAC9-70E1-4859-9815-D995954BF6AE}"/>
              </a:ext>
            </a:extLst>
          </p:cNvPr>
          <p:cNvSpPr>
            <a:spLocks noGrp="1"/>
          </p:cNvSpPr>
          <p:nvPr>
            <p:ph type="body" sz="quarter" idx="10"/>
          </p:nvPr>
        </p:nvSpPr>
        <p:spPr>
          <a:xfrm>
            <a:off x="685787" y="1564047"/>
            <a:ext cx="10953763" cy="4455753"/>
          </a:xfrm>
          <a:prstGeom prst="rect">
            <a:avLst/>
          </a:prstGeom>
        </p:spPr>
        <p:txBody>
          <a:bodyPr/>
          <a:lstStyle>
            <a:lvl1pPr>
              <a:defRPr>
                <a:solidFill>
                  <a:schemeClr val="tx1"/>
                </a:solidFill>
                <a:latin typeface="宋体" panose="02010600030101010101" pitchFamily="2" charset="-122"/>
                <a:ea typeface="宋体" panose="02010600030101010101" pitchFamily="2" charset="-122"/>
              </a:defRPr>
            </a:lvl1pPr>
            <a:lvl2pPr>
              <a:defRPr>
                <a:solidFill>
                  <a:schemeClr val="tx1"/>
                </a:solidFill>
                <a:latin typeface="宋体" panose="02010600030101010101" pitchFamily="2" charset="-122"/>
                <a:ea typeface="宋体" panose="02010600030101010101" pitchFamily="2" charset="-122"/>
              </a:defRPr>
            </a:lvl2pPr>
            <a:lvl3pPr>
              <a:defRPr>
                <a:solidFill>
                  <a:schemeClr val="tx1"/>
                </a:solidFill>
                <a:latin typeface="宋体" panose="02010600030101010101" pitchFamily="2" charset="-122"/>
                <a:ea typeface="宋体" panose="02010600030101010101" pitchFamily="2" charset="-122"/>
              </a:defRPr>
            </a:lvl3pPr>
            <a:lvl4pPr>
              <a:defRPr>
                <a:solidFill>
                  <a:schemeClr val="tx1"/>
                </a:solidFill>
                <a:latin typeface="宋体" panose="02010600030101010101" pitchFamily="2" charset="-122"/>
                <a:ea typeface="宋体" panose="02010600030101010101" pitchFamily="2" charset="-122"/>
              </a:defRPr>
            </a:lvl4pPr>
            <a:lvl5pPr>
              <a:defRPr>
                <a:solidFill>
                  <a:schemeClr val="tx1"/>
                </a:solidFill>
                <a:latin typeface="宋体" panose="02010600030101010101" pitchFamily="2" charset="-122"/>
                <a:ea typeface="宋体" panose="0201060003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05182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F3AD6FE-A655-48E5-8928-3BB7170E3EC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3875" y="152400"/>
            <a:ext cx="1080000" cy="1078272"/>
          </a:xfrm>
          <a:prstGeom prst="rect">
            <a:avLst/>
          </a:prstGeom>
        </p:spPr>
      </p:pic>
      <p:sp>
        <p:nvSpPr>
          <p:cNvPr id="19" name="矩形: 圆角 18">
            <a:extLst>
              <a:ext uri="{FF2B5EF4-FFF2-40B4-BE49-F238E27FC236}">
                <a16:creationId xmlns:a16="http://schemas.microsoft.com/office/drawing/2014/main" id="{00B4B2AE-5779-410D-8CF6-57F1922C7753}"/>
              </a:ext>
            </a:extLst>
          </p:cNvPr>
          <p:cNvSpPr/>
          <p:nvPr userDrawn="1"/>
        </p:nvSpPr>
        <p:spPr>
          <a:xfrm>
            <a:off x="323850" y="1314450"/>
            <a:ext cx="11544300" cy="5254624"/>
          </a:xfrm>
          <a:prstGeom prst="roundRect">
            <a:avLst>
              <a:gd name="adj" fmla="val 1260"/>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标题 20">
            <a:extLst>
              <a:ext uri="{FF2B5EF4-FFF2-40B4-BE49-F238E27FC236}">
                <a16:creationId xmlns:a16="http://schemas.microsoft.com/office/drawing/2014/main" id="{E266E22F-7C52-41B4-A06C-9731C5122CAF}"/>
              </a:ext>
            </a:extLst>
          </p:cNvPr>
          <p:cNvSpPr>
            <a:spLocks noGrp="1"/>
          </p:cNvSpPr>
          <p:nvPr>
            <p:ph type="title"/>
          </p:nvPr>
        </p:nvSpPr>
        <p:spPr>
          <a:xfrm>
            <a:off x="1263875" y="339727"/>
            <a:ext cx="10515600" cy="673099"/>
          </a:xfrm>
          <a:prstGeom prst="rect">
            <a:avLst/>
          </a:prstGeom>
        </p:spPr>
        <p:txBody>
          <a:bodyPr/>
          <a:lstStyle>
            <a:lvl1pPr>
              <a:defRPr sz="3600" b="1">
                <a:solidFill>
                  <a:schemeClr val="bg1"/>
                </a:solidFill>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23" name="文本占位符 22">
            <a:extLst>
              <a:ext uri="{FF2B5EF4-FFF2-40B4-BE49-F238E27FC236}">
                <a16:creationId xmlns:a16="http://schemas.microsoft.com/office/drawing/2014/main" id="{14EEBAC9-70E1-4859-9815-D995954BF6AE}"/>
              </a:ext>
            </a:extLst>
          </p:cNvPr>
          <p:cNvSpPr>
            <a:spLocks noGrp="1"/>
          </p:cNvSpPr>
          <p:nvPr>
            <p:ph type="body" sz="quarter" idx="10"/>
          </p:nvPr>
        </p:nvSpPr>
        <p:spPr>
          <a:xfrm>
            <a:off x="685787" y="1564047"/>
            <a:ext cx="10953763" cy="1579203"/>
          </a:xfrm>
          <a:prstGeom prst="rect">
            <a:avLst/>
          </a:prstGeom>
        </p:spPr>
        <p:txBody>
          <a:bodyPr/>
          <a:lstStyle>
            <a:lvl1pPr>
              <a:defRPr sz="1800">
                <a:solidFill>
                  <a:schemeClr val="tx1"/>
                </a:solidFill>
                <a:latin typeface="宋体" panose="02010600030101010101" pitchFamily="2" charset="-122"/>
                <a:ea typeface="宋体" panose="02010600030101010101" pitchFamily="2" charset="-122"/>
              </a:defRPr>
            </a:lvl1pPr>
            <a:lvl2pPr marL="457189" indent="0">
              <a:buNone/>
              <a:defRPr>
                <a:solidFill>
                  <a:schemeClr val="tx1"/>
                </a:solidFill>
                <a:latin typeface="宋体" panose="02010600030101010101" pitchFamily="2" charset="-122"/>
                <a:ea typeface="宋体" panose="02010600030101010101" pitchFamily="2" charset="-122"/>
              </a:defRPr>
            </a:lvl2pPr>
            <a:lvl3pPr marL="914377" indent="0">
              <a:buNone/>
              <a:defRPr>
                <a:solidFill>
                  <a:schemeClr val="tx1"/>
                </a:solidFill>
                <a:latin typeface="宋体" panose="02010600030101010101" pitchFamily="2" charset="-122"/>
                <a:ea typeface="宋体" panose="02010600030101010101" pitchFamily="2" charset="-122"/>
              </a:defRPr>
            </a:lvl3pPr>
            <a:lvl4pPr marL="1371566" indent="0">
              <a:buNone/>
              <a:defRPr>
                <a:solidFill>
                  <a:schemeClr val="tx1"/>
                </a:solidFill>
                <a:latin typeface="宋体" panose="02010600030101010101" pitchFamily="2" charset="-122"/>
                <a:ea typeface="宋体" panose="02010600030101010101" pitchFamily="2" charset="-122"/>
              </a:defRPr>
            </a:lvl4pPr>
            <a:lvl5pPr marL="1828755" indent="0">
              <a:buNone/>
              <a:defRPr>
                <a:solidFill>
                  <a:schemeClr val="tx1"/>
                </a:solidFill>
                <a:latin typeface="宋体" panose="02010600030101010101" pitchFamily="2" charset="-122"/>
                <a:ea typeface="宋体" panose="02010600030101010101" pitchFamily="2" charset="-122"/>
              </a:defRPr>
            </a:lvl5pPr>
          </a:lstStyle>
          <a:p>
            <a:pPr lvl="0"/>
            <a:r>
              <a:rPr lang="zh-CN" altLang="en-US" dirty="0"/>
              <a:t>单击此处编辑母版文本样式</a:t>
            </a:r>
          </a:p>
        </p:txBody>
      </p:sp>
    </p:spTree>
    <p:extLst>
      <p:ext uri="{BB962C8B-B14F-4D97-AF65-F5344CB8AC3E}">
        <p14:creationId xmlns:p14="http://schemas.microsoft.com/office/powerpoint/2010/main" val="912540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F3AD6FE-A655-48E5-8928-3BB7170E3EC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3875" y="152400"/>
            <a:ext cx="1080000" cy="1078272"/>
          </a:xfrm>
          <a:prstGeom prst="rect">
            <a:avLst/>
          </a:prstGeom>
        </p:spPr>
      </p:pic>
    </p:spTree>
    <p:extLst>
      <p:ext uri="{BB962C8B-B14F-4D97-AF65-F5344CB8AC3E}">
        <p14:creationId xmlns:p14="http://schemas.microsoft.com/office/powerpoint/2010/main" val="220369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3912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F996E72E-FA1F-4075-8649-064A79063A4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69906"/>
          </a:xfrm>
          <a:prstGeom prst="rect">
            <a:avLst/>
          </a:prstGeom>
        </p:spPr>
      </p:pic>
      <p:sp>
        <p:nvSpPr>
          <p:cNvPr id="19" name="矩形 18">
            <a:extLst>
              <a:ext uri="{FF2B5EF4-FFF2-40B4-BE49-F238E27FC236}">
                <a16:creationId xmlns:a16="http://schemas.microsoft.com/office/drawing/2014/main" id="{A28F074F-B812-4C69-82DD-86DE09E2D5FA}"/>
              </a:ext>
            </a:extLst>
          </p:cNvPr>
          <p:cNvSpPr/>
          <p:nvPr userDrawn="1"/>
        </p:nvSpPr>
        <p:spPr>
          <a:xfrm>
            <a:off x="0" y="-1"/>
            <a:ext cx="12192000" cy="686990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9435092-F07D-492A-90B1-6BE575999F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8023" y="379496"/>
            <a:ext cx="1535949" cy="1533492"/>
          </a:xfrm>
          <a:prstGeom prst="rect">
            <a:avLst/>
          </a:prstGeom>
        </p:spPr>
      </p:pic>
      <p:grpSp>
        <p:nvGrpSpPr>
          <p:cNvPr id="9" name="组合 8">
            <a:extLst>
              <a:ext uri="{FF2B5EF4-FFF2-40B4-BE49-F238E27FC236}">
                <a16:creationId xmlns:a16="http://schemas.microsoft.com/office/drawing/2014/main" id="{FEED0B68-0B43-4677-B350-9AB379C76508}"/>
              </a:ext>
            </a:extLst>
          </p:cNvPr>
          <p:cNvGrpSpPr/>
          <p:nvPr/>
        </p:nvGrpSpPr>
        <p:grpSpPr>
          <a:xfrm>
            <a:off x="3729034" y="3245814"/>
            <a:ext cx="5214940" cy="2576620"/>
            <a:chOff x="3729036" y="3703014"/>
            <a:chExt cx="5214940" cy="2576620"/>
          </a:xfrm>
        </p:grpSpPr>
        <p:sp>
          <p:nvSpPr>
            <p:cNvPr id="5" name="文本框 4">
              <a:extLst>
                <a:ext uri="{FF2B5EF4-FFF2-40B4-BE49-F238E27FC236}">
                  <a16:creationId xmlns:a16="http://schemas.microsoft.com/office/drawing/2014/main" id="{C43160BB-69A3-4506-AD5C-70349D0132B2}"/>
                </a:ext>
              </a:extLst>
            </p:cNvPr>
            <p:cNvSpPr txBox="1"/>
            <p:nvPr/>
          </p:nvSpPr>
          <p:spPr>
            <a:xfrm>
              <a:off x="4887533" y="3703014"/>
              <a:ext cx="2561017" cy="523220"/>
            </a:xfrm>
            <a:prstGeom prst="rect">
              <a:avLst/>
            </a:prstGeom>
            <a:noFill/>
          </p:spPr>
          <p:txBody>
            <a:bodyPr wrap="square" rtlCol="0">
              <a:spAutoFit/>
            </a:bodyPr>
            <a:lstStyle/>
            <a:p>
              <a:r>
                <a:rPr lang="zh-CN" altLang="en-US" sz="2800" b="1" dirty="0">
                  <a:solidFill>
                    <a:schemeClr val="bg1"/>
                  </a:solidFill>
                  <a:latin typeface="宋体" panose="02010600030101010101" pitchFamily="2" charset="-122"/>
                  <a:ea typeface="宋体" panose="02010600030101010101" pitchFamily="2" charset="-122"/>
                </a:rPr>
                <a:t>姓名：张一凡</a:t>
              </a:r>
            </a:p>
          </p:txBody>
        </p:sp>
        <p:sp>
          <p:nvSpPr>
            <p:cNvPr id="6" name="文本框 5">
              <a:extLst>
                <a:ext uri="{FF2B5EF4-FFF2-40B4-BE49-F238E27FC236}">
                  <a16:creationId xmlns:a16="http://schemas.microsoft.com/office/drawing/2014/main" id="{DCF8F6C5-1E76-4242-BCCF-B4A0C787D3C1}"/>
                </a:ext>
              </a:extLst>
            </p:cNvPr>
            <p:cNvSpPr txBox="1"/>
            <p:nvPr/>
          </p:nvSpPr>
          <p:spPr>
            <a:xfrm>
              <a:off x="4588664" y="4390904"/>
              <a:ext cx="3014665" cy="523220"/>
            </a:xfrm>
            <a:prstGeom prst="rect">
              <a:avLst/>
            </a:prstGeom>
            <a:noFill/>
          </p:spPr>
          <p:txBody>
            <a:bodyPr wrap="square" rtlCol="0">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8002118352</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2E9529A1-EA2B-432F-B169-A1CBC709E117}"/>
                </a:ext>
              </a:extLst>
            </p:cNvPr>
            <p:cNvSpPr txBox="1"/>
            <p:nvPr/>
          </p:nvSpPr>
          <p:spPr>
            <a:xfrm>
              <a:off x="4588664" y="5068524"/>
              <a:ext cx="3157539" cy="523220"/>
            </a:xfrm>
            <a:prstGeom prst="rect">
              <a:avLst/>
            </a:prstGeom>
            <a:noFill/>
          </p:spPr>
          <p:txBody>
            <a:bodyPr wrap="square" rtlCol="0">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指导老师：李向军</a:t>
              </a:r>
            </a:p>
          </p:txBody>
        </p:sp>
        <p:sp>
          <p:nvSpPr>
            <p:cNvPr id="8" name="文本框 7">
              <a:extLst>
                <a:ext uri="{FF2B5EF4-FFF2-40B4-BE49-F238E27FC236}">
                  <a16:creationId xmlns:a16="http://schemas.microsoft.com/office/drawing/2014/main" id="{DB133DFA-78E5-47F4-B173-87C5A93E9B5D}"/>
                </a:ext>
              </a:extLst>
            </p:cNvPr>
            <p:cNvSpPr txBox="1"/>
            <p:nvPr/>
          </p:nvSpPr>
          <p:spPr>
            <a:xfrm>
              <a:off x="3729036" y="5756414"/>
              <a:ext cx="5214940" cy="523220"/>
            </a:xfrm>
            <a:prstGeom prst="rect">
              <a:avLst/>
            </a:prstGeom>
            <a:noFill/>
          </p:spPr>
          <p:txBody>
            <a:bodyPr wrap="square" rtlCol="0">
              <a:spAutoFit/>
            </a:bodyPr>
            <a:lstStyle/>
            <a:p>
              <a:pPr algn="ct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班级：软件工程</a:t>
              </a: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1813</a:t>
              </a: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班</a:t>
              </a:r>
            </a:p>
          </p:txBody>
        </p:sp>
      </p:grpSp>
      <p:grpSp>
        <p:nvGrpSpPr>
          <p:cNvPr id="17" name="组合 16">
            <a:extLst>
              <a:ext uri="{FF2B5EF4-FFF2-40B4-BE49-F238E27FC236}">
                <a16:creationId xmlns:a16="http://schemas.microsoft.com/office/drawing/2014/main" id="{AEFE924E-E729-4B14-A2AF-4848B3A73717}"/>
              </a:ext>
            </a:extLst>
          </p:cNvPr>
          <p:cNvGrpSpPr/>
          <p:nvPr/>
        </p:nvGrpSpPr>
        <p:grpSpPr>
          <a:xfrm>
            <a:off x="753664" y="2017993"/>
            <a:ext cx="11165681" cy="737285"/>
            <a:chOff x="753665" y="1912988"/>
            <a:chExt cx="11165681" cy="737285"/>
          </a:xfrm>
        </p:grpSpPr>
        <p:sp>
          <p:nvSpPr>
            <p:cNvPr id="2" name="文本框 1">
              <a:extLst>
                <a:ext uri="{FF2B5EF4-FFF2-40B4-BE49-F238E27FC236}">
                  <a16:creationId xmlns:a16="http://schemas.microsoft.com/office/drawing/2014/main" id="{96BE7996-BBBF-445B-8957-C1FDBBAD15F0}"/>
                </a:ext>
              </a:extLst>
            </p:cNvPr>
            <p:cNvSpPr txBox="1"/>
            <p:nvPr/>
          </p:nvSpPr>
          <p:spPr>
            <a:xfrm>
              <a:off x="1338868" y="1912988"/>
              <a:ext cx="9995276" cy="646331"/>
            </a:xfrm>
            <a:prstGeom prst="rect">
              <a:avLst/>
            </a:prstGeom>
            <a:noFill/>
          </p:spPr>
          <p:txBody>
            <a:bodyPr wrap="square" rtlCol="0">
              <a:spAutoFit/>
            </a:bodyPr>
            <a:lstStyle/>
            <a:p>
              <a:pPr algn="ctr"/>
              <a:r>
                <a:rPr lang="zh-CN" altLang="en-US" sz="3600" b="1"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面向联邦学习框架的隐私保护研究与应用</a:t>
              </a:r>
            </a:p>
          </p:txBody>
        </p:sp>
        <p:cxnSp>
          <p:nvCxnSpPr>
            <p:cNvPr id="13" name="直接连接符 12">
              <a:extLst>
                <a:ext uri="{FF2B5EF4-FFF2-40B4-BE49-F238E27FC236}">
                  <a16:creationId xmlns:a16="http://schemas.microsoft.com/office/drawing/2014/main" id="{3DEB226C-F533-411F-B34D-1151D031314B}"/>
                </a:ext>
              </a:extLst>
            </p:cNvPr>
            <p:cNvCxnSpPr>
              <a:cxnSpLocks/>
            </p:cNvCxnSpPr>
            <p:nvPr/>
          </p:nvCxnSpPr>
          <p:spPr>
            <a:xfrm>
              <a:off x="753665" y="2650273"/>
              <a:ext cx="11165681" cy="0"/>
            </a:xfrm>
            <a:prstGeom prst="line">
              <a:avLst/>
            </a:prstGeom>
            <a:ln w="38100">
              <a:gradFill flip="none" rotWithShape="1">
                <a:gsLst>
                  <a:gs pos="83000">
                    <a:schemeClr val="accent1">
                      <a:lumMod val="5000"/>
                      <a:lumOff val="95000"/>
                    </a:schemeClr>
                  </a:gs>
                  <a:gs pos="100000">
                    <a:schemeClr val="bg1">
                      <a:alpha val="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5807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7E99D-3825-497E-B7BD-1E17EE292C9A}"/>
              </a:ext>
            </a:extLst>
          </p:cNvPr>
          <p:cNvSpPr>
            <a:spLocks noGrp="1"/>
          </p:cNvSpPr>
          <p:nvPr>
            <p:ph type="title"/>
          </p:nvPr>
        </p:nvSpPr>
        <p:spPr/>
        <p:txBody>
          <a:bodyPr/>
          <a:lstStyle/>
          <a:p>
            <a:r>
              <a:rPr lang="zh-CN" altLang="en-US" dirty="0"/>
              <a:t>项目进展</a:t>
            </a:r>
            <a:br>
              <a:rPr lang="en-US" altLang="zh-CN" dirty="0"/>
            </a:br>
            <a:endParaRPr lang="zh-CN" altLang="en-US" dirty="0"/>
          </a:p>
        </p:txBody>
      </p:sp>
      <p:sp>
        <p:nvSpPr>
          <p:cNvPr id="5" name="文本框 4">
            <a:extLst>
              <a:ext uri="{FF2B5EF4-FFF2-40B4-BE49-F238E27FC236}">
                <a16:creationId xmlns:a16="http://schemas.microsoft.com/office/drawing/2014/main" id="{C0E025C1-6ACB-F045-82A0-28A7EAD91D39}"/>
              </a:ext>
            </a:extLst>
          </p:cNvPr>
          <p:cNvSpPr txBox="1"/>
          <p:nvPr/>
        </p:nvSpPr>
        <p:spPr>
          <a:xfrm>
            <a:off x="556179" y="1675328"/>
            <a:ext cx="11223295" cy="400110"/>
          </a:xfrm>
          <a:prstGeom prst="rect">
            <a:avLst/>
          </a:prstGeom>
          <a:noFill/>
        </p:spPr>
        <p:txBody>
          <a:bodyPr wrap="square" rtlCol="0">
            <a:spAutoFit/>
          </a:bodyPr>
          <a:lstStyle/>
          <a:p>
            <a:pPr algn="ctr"/>
            <a:r>
              <a:rPr lang="zh-CN" altLang="en-US" sz="2000" b="1" dirty="0"/>
              <a:t>方案概览</a:t>
            </a:r>
            <a:endParaRPr lang="en-US" altLang="zh-CN" sz="2000" b="1" dirty="0"/>
          </a:p>
        </p:txBody>
      </p:sp>
      <p:pic>
        <p:nvPicPr>
          <p:cNvPr id="4" name="图片 3" descr="文本, 表格&#10;&#10;中度可信度描述已自动生成">
            <a:extLst>
              <a:ext uri="{FF2B5EF4-FFF2-40B4-BE49-F238E27FC236}">
                <a16:creationId xmlns:a16="http://schemas.microsoft.com/office/drawing/2014/main" id="{4B2963D8-990D-A64B-A32B-58144894F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263" y="2077382"/>
            <a:ext cx="3714708" cy="4440891"/>
          </a:xfrm>
          <a:prstGeom prst="rect">
            <a:avLst/>
          </a:prstGeom>
        </p:spPr>
      </p:pic>
      <p:sp>
        <p:nvSpPr>
          <p:cNvPr id="7" name="文本框 6">
            <a:extLst>
              <a:ext uri="{FF2B5EF4-FFF2-40B4-BE49-F238E27FC236}">
                <a16:creationId xmlns:a16="http://schemas.microsoft.com/office/drawing/2014/main" id="{6A50C50D-E6C1-F543-A7AB-4CD9BDD43B00}"/>
              </a:ext>
            </a:extLst>
          </p:cNvPr>
          <p:cNvSpPr txBox="1"/>
          <p:nvPr/>
        </p:nvSpPr>
        <p:spPr>
          <a:xfrm>
            <a:off x="7032619" y="2096036"/>
            <a:ext cx="4276164" cy="1169551"/>
          </a:xfrm>
          <a:prstGeom prst="rect">
            <a:avLst/>
          </a:prstGeom>
          <a:noFill/>
        </p:spPr>
        <p:txBody>
          <a:bodyPr wrap="square" rtlCol="0">
            <a:spAutoFit/>
          </a:bodyPr>
          <a:lstStyle/>
          <a:p>
            <a:r>
              <a:rPr kumimoji="1" lang="en-US" altLang="zh-CN" sz="1400" dirty="0"/>
              <a:t>Line</a:t>
            </a:r>
            <a:r>
              <a:rPr kumimoji="1" lang="zh-CN" altLang="en-US" sz="1400" dirty="0"/>
              <a:t> </a:t>
            </a:r>
            <a:r>
              <a:rPr kumimoji="1" lang="en-US" altLang="zh-CN" sz="1400" dirty="0"/>
              <a:t>19:</a:t>
            </a:r>
            <a:r>
              <a:rPr kumimoji="1" lang="zh-CN" altLang="en-US" sz="1400" dirty="0"/>
              <a:t>梯度压缩，</a:t>
            </a:r>
            <a:r>
              <a:rPr kumimoji="1" lang="en-US" altLang="zh-CN" sz="1400" dirty="0"/>
              <a:t>n</a:t>
            </a:r>
            <a:r>
              <a:rPr kumimoji="1" lang="zh-CN" altLang="en-US" sz="1400" dirty="0"/>
              <a:t>维</a:t>
            </a:r>
            <a:r>
              <a:rPr kumimoji="1" lang="en-US" altLang="zh-CN" sz="1400" dirty="0"/>
              <a:t>-&gt;m</a:t>
            </a:r>
            <a:r>
              <a:rPr kumimoji="1" lang="zh-CN" altLang="en-US" sz="1400" dirty="0"/>
              <a:t>维</a:t>
            </a:r>
            <a:endParaRPr kumimoji="1" lang="en-US" altLang="zh-CN" sz="1400" dirty="0"/>
          </a:p>
          <a:p>
            <a:endParaRPr kumimoji="1" lang="en-US" altLang="zh-CN" sz="1400" dirty="0"/>
          </a:p>
          <a:p>
            <a:r>
              <a:rPr kumimoji="1" lang="en-US" altLang="zh-CN" sz="1400" dirty="0"/>
              <a:t>Line</a:t>
            </a:r>
            <a:r>
              <a:rPr kumimoji="1" lang="zh-CN" altLang="en-US" sz="1400" dirty="0"/>
              <a:t> </a:t>
            </a:r>
            <a:r>
              <a:rPr kumimoji="1" lang="en-US" altLang="zh-CN" sz="1400" dirty="0"/>
              <a:t>20:</a:t>
            </a:r>
            <a:r>
              <a:rPr kumimoji="1" lang="zh-CN" altLang="en-US" sz="1400" dirty="0"/>
              <a:t>梯度裁切</a:t>
            </a:r>
            <a:endParaRPr kumimoji="1" lang="en-US" altLang="zh-CN" sz="1400" dirty="0"/>
          </a:p>
          <a:p>
            <a:endParaRPr kumimoji="1" lang="en-US" altLang="zh-CN" sz="1400" dirty="0"/>
          </a:p>
          <a:p>
            <a:r>
              <a:rPr kumimoji="1" lang="en-US" altLang="zh-CN" sz="1400" dirty="0"/>
              <a:t>Line21:</a:t>
            </a:r>
            <a:r>
              <a:rPr kumimoji="1" lang="zh-CN" altLang="en-US" sz="1400" dirty="0"/>
              <a:t>随机噪声                               添加到        中</a:t>
            </a:r>
          </a:p>
        </p:txBody>
      </p:sp>
      <p:pic>
        <p:nvPicPr>
          <p:cNvPr id="8" name="Picture 2" descr="截屏2021-12-19 16.24.53">
            <a:extLst>
              <a:ext uri="{FF2B5EF4-FFF2-40B4-BE49-F238E27FC236}">
                <a16:creationId xmlns:a16="http://schemas.microsoft.com/office/drawing/2014/main" id="{2375906D-4745-B54A-8DA1-6E2696227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774" y="2991058"/>
            <a:ext cx="1187750" cy="194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截屏2021-12-19 16.24.04">
            <a:extLst>
              <a:ext uri="{FF2B5EF4-FFF2-40B4-BE49-F238E27FC236}">
                <a16:creationId xmlns:a16="http://schemas.microsoft.com/office/drawing/2014/main" id="{AC6A6E88-4090-254A-A543-1F58FA8EB4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4749" y="2985323"/>
            <a:ext cx="272555" cy="22064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1E62B973-8869-C14F-BD73-C66C7959A5F7}"/>
              </a:ext>
            </a:extLst>
          </p:cNvPr>
          <p:cNvSpPr txBox="1"/>
          <p:nvPr/>
        </p:nvSpPr>
        <p:spPr>
          <a:xfrm>
            <a:off x="7136274" y="4277498"/>
            <a:ext cx="4276164" cy="954107"/>
          </a:xfrm>
          <a:prstGeom prst="rect">
            <a:avLst/>
          </a:prstGeom>
          <a:noFill/>
        </p:spPr>
        <p:txBody>
          <a:bodyPr wrap="square" rtlCol="0">
            <a:spAutoFit/>
          </a:bodyPr>
          <a:lstStyle/>
          <a:p>
            <a:r>
              <a:rPr kumimoji="1" lang="en-US" altLang="zh-CN" sz="1400" dirty="0"/>
              <a:t>Line</a:t>
            </a:r>
            <a:r>
              <a:rPr kumimoji="1" lang="zh-CN" altLang="en-US" sz="1400" dirty="0"/>
              <a:t> </a:t>
            </a:r>
            <a:r>
              <a:rPr kumimoji="1" lang="en-US" altLang="zh-CN" sz="1400" dirty="0"/>
              <a:t>8</a:t>
            </a:r>
            <a:r>
              <a:rPr kumimoji="1" lang="zh-CN" altLang="en-US" sz="1400" dirty="0"/>
              <a:t>，</a:t>
            </a:r>
            <a:r>
              <a:rPr kumimoji="1" lang="en-US" altLang="zh-CN" sz="1400" dirty="0"/>
              <a:t>9:</a:t>
            </a:r>
            <a:r>
              <a:rPr kumimoji="1" lang="zh-CN" altLang="en-US" sz="1400" dirty="0"/>
              <a:t>对模型进行聚合（平均），动量法更新</a:t>
            </a:r>
            <a:endParaRPr kumimoji="1" lang="en-US" altLang="zh-CN" sz="1400" dirty="0"/>
          </a:p>
          <a:p>
            <a:endParaRPr kumimoji="1" lang="en-US" altLang="zh-CN" sz="1400" dirty="0"/>
          </a:p>
          <a:p>
            <a:r>
              <a:rPr kumimoji="1" lang="en-US" altLang="zh-CN" sz="1400" dirty="0"/>
              <a:t>Line</a:t>
            </a:r>
            <a:r>
              <a:rPr kumimoji="1" lang="zh-CN" altLang="en-US" sz="1400" dirty="0"/>
              <a:t> </a:t>
            </a:r>
            <a:r>
              <a:rPr kumimoji="1" lang="en-US" altLang="zh-CN" sz="1400" dirty="0"/>
              <a:t>10</a:t>
            </a:r>
            <a:r>
              <a:rPr kumimoji="1" lang="zh-CN" altLang="en-US" sz="1400" dirty="0"/>
              <a:t>，</a:t>
            </a:r>
            <a:r>
              <a:rPr kumimoji="1" lang="en-US" altLang="zh-CN" sz="1400" dirty="0"/>
              <a:t>12:</a:t>
            </a:r>
            <a:r>
              <a:rPr kumimoji="1" lang="zh-CN" altLang="en-US" sz="1400" dirty="0"/>
              <a:t>误差累积（有损压缩）</a:t>
            </a:r>
            <a:endParaRPr kumimoji="1" lang="en-US" altLang="zh-CN" sz="1400" dirty="0"/>
          </a:p>
          <a:p>
            <a:endParaRPr kumimoji="1" lang="en-US" altLang="zh-CN" sz="1400" dirty="0"/>
          </a:p>
        </p:txBody>
      </p:sp>
      <p:sp>
        <p:nvSpPr>
          <p:cNvPr id="3" name="文本框 2">
            <a:extLst>
              <a:ext uri="{FF2B5EF4-FFF2-40B4-BE49-F238E27FC236}">
                <a16:creationId xmlns:a16="http://schemas.microsoft.com/office/drawing/2014/main" id="{CC17FCB9-149C-B04C-8BC7-09DCAB953A38}"/>
              </a:ext>
            </a:extLst>
          </p:cNvPr>
          <p:cNvSpPr txBox="1"/>
          <p:nvPr/>
        </p:nvSpPr>
        <p:spPr>
          <a:xfrm>
            <a:off x="546652" y="2445026"/>
            <a:ext cx="2591963" cy="1200329"/>
          </a:xfrm>
          <a:prstGeom prst="rect">
            <a:avLst/>
          </a:prstGeom>
          <a:noFill/>
        </p:spPr>
        <p:txBody>
          <a:bodyPr wrap="square" rtlCol="0">
            <a:spAutoFit/>
          </a:bodyPr>
          <a:lstStyle/>
          <a:p>
            <a:r>
              <a:rPr kumimoji="1" lang="zh-CN" altLang="en-US" dirty="0"/>
              <a:t>参考：</a:t>
            </a:r>
            <a:r>
              <a:rPr kumimoji="1" lang="en" altLang="zh-CN" dirty="0"/>
              <a:t>EuroSP21--Compression Boosts Differentially Private Federated Learning</a:t>
            </a:r>
            <a:endParaRPr kumimoji="1" lang="zh-CN" altLang="en-US" dirty="0"/>
          </a:p>
        </p:txBody>
      </p:sp>
    </p:spTree>
    <p:extLst>
      <p:ext uri="{BB962C8B-B14F-4D97-AF65-F5344CB8AC3E}">
        <p14:creationId xmlns:p14="http://schemas.microsoft.com/office/powerpoint/2010/main" val="178258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7E99D-3825-497E-B7BD-1E17EE292C9A}"/>
              </a:ext>
            </a:extLst>
          </p:cNvPr>
          <p:cNvSpPr>
            <a:spLocks noGrp="1"/>
          </p:cNvSpPr>
          <p:nvPr>
            <p:ph type="title"/>
          </p:nvPr>
        </p:nvSpPr>
        <p:spPr/>
        <p:txBody>
          <a:bodyPr/>
          <a:lstStyle/>
          <a:p>
            <a:r>
              <a:rPr lang="zh-CN" altLang="en-US" dirty="0"/>
              <a:t>项目问题</a:t>
            </a:r>
            <a:br>
              <a:rPr lang="en-US" altLang="zh-CN" dirty="0"/>
            </a:br>
            <a:endParaRPr lang="zh-CN" altLang="en-US" dirty="0"/>
          </a:p>
        </p:txBody>
      </p:sp>
      <p:sp>
        <p:nvSpPr>
          <p:cNvPr id="11" name="文本框 10">
            <a:extLst>
              <a:ext uri="{FF2B5EF4-FFF2-40B4-BE49-F238E27FC236}">
                <a16:creationId xmlns:a16="http://schemas.microsoft.com/office/drawing/2014/main" id="{6D0BB4A0-5F44-384B-9C4A-01A7AF992F5E}"/>
              </a:ext>
            </a:extLst>
          </p:cNvPr>
          <p:cNvSpPr txBox="1"/>
          <p:nvPr/>
        </p:nvSpPr>
        <p:spPr>
          <a:xfrm>
            <a:off x="1331486" y="2149114"/>
            <a:ext cx="9508023" cy="2246769"/>
          </a:xfrm>
          <a:prstGeom prst="rect">
            <a:avLst/>
          </a:prstGeom>
          <a:noFill/>
        </p:spPr>
        <p:txBody>
          <a:bodyPr wrap="square" rtlCol="0">
            <a:spAutoFit/>
          </a:bodyPr>
          <a:lstStyle/>
          <a:p>
            <a:pPr lvl="0" algn="ctr">
              <a:defRPr/>
            </a:pPr>
            <a:r>
              <a:rPr lang="en-US" altLang="zh-CN" sz="2000" dirty="0">
                <a:solidFill>
                  <a:schemeClr val="tx1">
                    <a:lumMod val="85000"/>
                    <a:lumOff val="15000"/>
                  </a:schemeClr>
                </a:solidFill>
                <a:cs typeface="+mn-ea"/>
                <a:sym typeface="+mn-lt"/>
              </a:rPr>
              <a:t>1</a:t>
            </a:r>
            <a:r>
              <a:rPr sz="2000" dirty="0">
                <a:solidFill>
                  <a:schemeClr val="tx1">
                    <a:lumMod val="85000"/>
                    <a:lumOff val="15000"/>
                  </a:schemeClr>
                </a:solidFill>
                <a:cs typeface="+mn-ea"/>
                <a:sym typeface="+mn-lt"/>
              </a:rPr>
              <a:t>、</a:t>
            </a:r>
            <a:r>
              <a:rPr lang="zh-CN" altLang="en-US" sz="2000" dirty="0">
                <a:solidFill>
                  <a:schemeClr val="tx1">
                    <a:lumMod val="85000"/>
                    <a:lumOff val="15000"/>
                  </a:schemeClr>
                </a:solidFill>
                <a:cs typeface="+mn-ea"/>
                <a:sym typeface="+mn-lt"/>
              </a:rPr>
              <a:t>模型压缩方法（感知压缩）代码实现遇到困难</a:t>
            </a:r>
            <a:endParaRPr sz="2000" dirty="0">
              <a:solidFill>
                <a:schemeClr val="tx1">
                  <a:lumMod val="85000"/>
                  <a:lumOff val="15000"/>
                </a:schemeClr>
              </a:solidFill>
              <a:cs typeface="+mn-ea"/>
              <a:sym typeface="+mn-lt"/>
            </a:endParaRPr>
          </a:p>
          <a:p>
            <a:pPr lvl="0" algn="ctr">
              <a:defRPr/>
            </a:pPr>
            <a:r>
              <a:rPr sz="2000" dirty="0" err="1">
                <a:solidFill>
                  <a:schemeClr val="tx1">
                    <a:lumMod val="85000"/>
                    <a:lumOff val="15000"/>
                  </a:schemeClr>
                </a:solidFill>
                <a:cs typeface="+mn-ea"/>
                <a:sym typeface="+mn-lt"/>
              </a:rPr>
              <a:t>解决思路</a:t>
            </a:r>
            <a:r>
              <a:rPr sz="2000" dirty="0">
                <a:solidFill>
                  <a:schemeClr val="tx1">
                    <a:lumMod val="85000"/>
                    <a:lumOff val="15000"/>
                  </a:schemeClr>
                </a:solidFill>
                <a:cs typeface="+mn-ea"/>
                <a:sym typeface="+mn-lt"/>
              </a:rPr>
              <a:t>：</a:t>
            </a:r>
            <a:r>
              <a:rPr lang="zh-CN" altLang="en-US" sz="2000" dirty="0">
                <a:solidFill>
                  <a:schemeClr val="tx1">
                    <a:lumMod val="85000"/>
                    <a:lumOff val="15000"/>
                  </a:schemeClr>
                </a:solidFill>
                <a:cs typeface="+mn-ea"/>
                <a:sym typeface="+mn-lt"/>
              </a:rPr>
              <a:t>重新深入阅读一遍文献，对所涉及的方法和知识进行深入学习（通信理论，信息论等）。</a:t>
            </a:r>
            <a:endParaRPr lang="en-US" altLang="zh-CN" sz="2000" dirty="0">
              <a:solidFill>
                <a:schemeClr val="tx1">
                  <a:lumMod val="85000"/>
                  <a:lumOff val="15000"/>
                </a:schemeClr>
              </a:solidFill>
              <a:cs typeface="+mn-ea"/>
              <a:sym typeface="+mn-lt"/>
            </a:endParaRPr>
          </a:p>
          <a:p>
            <a:pPr lvl="0" algn="ctr">
              <a:defRPr/>
            </a:pPr>
            <a:endParaRPr lang="en-US" sz="2000" dirty="0">
              <a:solidFill>
                <a:schemeClr val="tx1">
                  <a:lumMod val="85000"/>
                  <a:lumOff val="15000"/>
                </a:schemeClr>
              </a:solidFill>
              <a:cs typeface="+mn-ea"/>
              <a:sym typeface="+mn-lt"/>
            </a:endParaRPr>
          </a:p>
          <a:p>
            <a:pPr lvl="0" algn="ctr">
              <a:defRPr/>
            </a:pPr>
            <a:r>
              <a:rPr lang="en-US" altLang="zh-CN" sz="2000" dirty="0">
                <a:solidFill>
                  <a:schemeClr val="tx1">
                    <a:lumMod val="85000"/>
                    <a:lumOff val="15000"/>
                  </a:schemeClr>
                </a:solidFill>
                <a:cs typeface="+mn-ea"/>
                <a:sym typeface="+mn-lt"/>
              </a:rPr>
              <a:t>2</a:t>
            </a:r>
            <a:r>
              <a:rPr lang="zh-CN" altLang="en-US" sz="2000" dirty="0">
                <a:solidFill>
                  <a:schemeClr val="tx1">
                    <a:lumMod val="85000"/>
                    <a:lumOff val="15000"/>
                  </a:schemeClr>
                </a:solidFill>
                <a:cs typeface="+mn-ea"/>
                <a:sym typeface="+mn-lt"/>
              </a:rPr>
              <a:t>、差分隐私方法无法达到预期的性能</a:t>
            </a:r>
            <a:endParaRPr lang="en-US" altLang="zh-CN" sz="2000" dirty="0">
              <a:solidFill>
                <a:schemeClr val="tx1">
                  <a:lumMod val="85000"/>
                  <a:lumOff val="15000"/>
                </a:schemeClr>
              </a:solidFill>
              <a:cs typeface="+mn-ea"/>
              <a:sym typeface="+mn-lt"/>
            </a:endParaRPr>
          </a:p>
          <a:p>
            <a:pPr lvl="0" algn="ctr">
              <a:defRPr/>
            </a:pPr>
            <a:r>
              <a:rPr lang="zh-CN" altLang="en-US" sz="2000" dirty="0">
                <a:solidFill>
                  <a:schemeClr val="tx1">
                    <a:lumMod val="85000"/>
                    <a:lumOff val="15000"/>
                  </a:schemeClr>
                </a:solidFill>
                <a:cs typeface="+mn-ea"/>
                <a:sym typeface="+mn-lt"/>
              </a:rPr>
              <a:t>解决思路：去网上寻找差分隐私相关的高质量代码进行学习，分析这种差距从何而来，必要时候重写代码。</a:t>
            </a:r>
            <a:endParaRPr lang="en-US" sz="20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93326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7E99D-3825-497E-B7BD-1E17EE292C9A}"/>
              </a:ext>
            </a:extLst>
          </p:cNvPr>
          <p:cNvSpPr>
            <a:spLocks noGrp="1"/>
          </p:cNvSpPr>
          <p:nvPr>
            <p:ph type="title"/>
          </p:nvPr>
        </p:nvSpPr>
        <p:spPr/>
        <p:txBody>
          <a:bodyPr/>
          <a:lstStyle/>
          <a:p>
            <a:r>
              <a:rPr lang="zh-CN" altLang="en-US" dirty="0"/>
              <a:t>后期计划</a:t>
            </a:r>
            <a:br>
              <a:rPr lang="en-US" altLang="zh-CN" dirty="0"/>
            </a:br>
            <a:endParaRPr lang="zh-CN" altLang="en-US" dirty="0"/>
          </a:p>
        </p:txBody>
      </p:sp>
      <p:sp>
        <p:nvSpPr>
          <p:cNvPr id="4" name="矩形 3">
            <a:extLst>
              <a:ext uri="{FF2B5EF4-FFF2-40B4-BE49-F238E27FC236}">
                <a16:creationId xmlns:a16="http://schemas.microsoft.com/office/drawing/2014/main" id="{983B5EA7-FDD3-EC4D-A657-1CA174CE6EAC}"/>
              </a:ext>
            </a:extLst>
          </p:cNvPr>
          <p:cNvSpPr/>
          <p:nvPr/>
        </p:nvSpPr>
        <p:spPr>
          <a:xfrm>
            <a:off x="1263875" y="1871759"/>
            <a:ext cx="7944485" cy="1862433"/>
          </a:xfrm>
          <a:prstGeom prst="rect">
            <a:avLst/>
          </a:prstGeom>
        </p:spPr>
        <p:txBody>
          <a:bodyPr wrap="square">
            <a:spAutoFit/>
          </a:bodyPr>
          <a:lstStyle/>
          <a:p>
            <a:pPr>
              <a:lnSpc>
                <a:spcPct val="130000"/>
              </a:lnSpc>
            </a:pPr>
            <a:r>
              <a:rPr lang="zh-CN" altLang="en-US" dirty="0"/>
              <a:t>所选适用于联邦学习框架的隐私保护方法的对比实验设计与实验验证。包括：</a:t>
            </a:r>
            <a:r>
              <a:rPr lang="en-US" altLang="zh-CN" dirty="0"/>
              <a:t>1.</a:t>
            </a:r>
            <a:r>
              <a:rPr lang="zh-CN" altLang="en-US" dirty="0"/>
              <a:t>评价指标进行选取、学习和熟悉</a:t>
            </a:r>
            <a:endParaRPr lang="en-US" altLang="zh-CN" dirty="0"/>
          </a:p>
          <a:p>
            <a:pPr>
              <a:lnSpc>
                <a:spcPct val="130000"/>
              </a:lnSpc>
            </a:pPr>
            <a:r>
              <a:rPr lang="en-US" altLang="zh-CN" dirty="0"/>
              <a:t>2.</a:t>
            </a:r>
            <a:r>
              <a:rPr lang="zh-CN" altLang="en-US" dirty="0"/>
              <a:t>实验目标和思路确定</a:t>
            </a:r>
            <a:endParaRPr lang="en-US" altLang="zh-CN" dirty="0"/>
          </a:p>
          <a:p>
            <a:pPr>
              <a:lnSpc>
                <a:spcPct val="130000"/>
              </a:lnSpc>
            </a:pPr>
            <a:r>
              <a:rPr lang="en-US" altLang="zh-CN" dirty="0"/>
              <a:t>3.</a:t>
            </a:r>
            <a:r>
              <a:rPr lang="zh-CN" altLang="en-US" dirty="0"/>
              <a:t>对比实验设计、实施及实验结果分析，形成详细的对比实验分析报告</a:t>
            </a:r>
            <a:endParaRPr lang="en-US" altLang="zh-CN" dirty="0"/>
          </a:p>
          <a:p>
            <a:pPr>
              <a:lnSpc>
                <a:spcPct val="130000"/>
              </a:lnSpc>
            </a:pPr>
            <a:r>
              <a:rPr lang="en-US" altLang="zh-CN" dirty="0"/>
              <a:t>4.</a:t>
            </a:r>
            <a:r>
              <a:rPr lang="zh-CN" altLang="en-US" dirty="0"/>
              <a:t>第三次指导记录提交。</a:t>
            </a:r>
            <a:endParaRPr lang="zh-CN" altLang="en-US" b="1"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721990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8B65CFA-AF9E-4ADE-A0E4-793B6E0D18FC}"/>
              </a:ext>
            </a:extLst>
          </p:cNvPr>
          <p:cNvSpPr txBox="1"/>
          <p:nvPr/>
        </p:nvSpPr>
        <p:spPr>
          <a:xfrm>
            <a:off x="1338869" y="3818218"/>
            <a:ext cx="9995276" cy="646331"/>
          </a:xfrm>
          <a:prstGeom prst="rect">
            <a:avLst/>
          </a:prstGeom>
          <a:noFill/>
        </p:spPr>
        <p:txBody>
          <a:bodyPr wrap="square" rtlCol="0">
            <a:spAutoFit/>
          </a:bodyPr>
          <a:lstStyle/>
          <a:p>
            <a:pPr algn="ctr"/>
            <a:r>
              <a:rPr lang="zh-CN" altLang="en-US" sz="3600" b="1"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感谢在座各位老师的倾听和指导！</a:t>
            </a:r>
          </a:p>
        </p:txBody>
      </p:sp>
      <p:cxnSp>
        <p:nvCxnSpPr>
          <p:cNvPr id="4" name="直接连接符 3">
            <a:extLst>
              <a:ext uri="{FF2B5EF4-FFF2-40B4-BE49-F238E27FC236}">
                <a16:creationId xmlns:a16="http://schemas.microsoft.com/office/drawing/2014/main" id="{97B3CFD8-D071-45AB-B58E-4D9EBDEA42CC}"/>
              </a:ext>
            </a:extLst>
          </p:cNvPr>
          <p:cNvCxnSpPr>
            <a:cxnSpLocks/>
          </p:cNvCxnSpPr>
          <p:nvPr/>
        </p:nvCxnSpPr>
        <p:spPr>
          <a:xfrm>
            <a:off x="2362200" y="4555503"/>
            <a:ext cx="7943850" cy="0"/>
          </a:xfrm>
          <a:prstGeom prst="line">
            <a:avLst/>
          </a:prstGeom>
          <a:ln w="38100">
            <a:gradFill flip="none" rotWithShape="1">
              <a:gsLst>
                <a:gs pos="83000">
                  <a:schemeClr val="accent1">
                    <a:lumMod val="5000"/>
                    <a:lumOff val="95000"/>
                  </a:schemeClr>
                </a:gs>
                <a:gs pos="100000">
                  <a:schemeClr val="bg1">
                    <a:alpha val="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4128E237-C1E6-43C8-BFC8-7037E16CE8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8025" y="2179721"/>
            <a:ext cx="1535949" cy="1533492"/>
          </a:xfrm>
          <a:prstGeom prst="rect">
            <a:avLst/>
          </a:prstGeom>
        </p:spPr>
      </p:pic>
    </p:spTree>
    <p:extLst>
      <p:ext uri="{BB962C8B-B14F-4D97-AF65-F5344CB8AC3E}">
        <p14:creationId xmlns:p14="http://schemas.microsoft.com/office/powerpoint/2010/main" val="12269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F757428-5853-4003-A638-0DB3283829EB}"/>
              </a:ext>
            </a:extLst>
          </p:cNvPr>
          <p:cNvGrpSpPr/>
          <p:nvPr/>
        </p:nvGrpSpPr>
        <p:grpSpPr>
          <a:xfrm>
            <a:off x="0" y="437464"/>
            <a:ext cx="12192000" cy="6858000"/>
            <a:chOff x="0" y="0"/>
            <a:chExt cx="12192000" cy="6858000"/>
          </a:xfrm>
        </p:grpSpPr>
        <p:sp>
          <p:nvSpPr>
            <p:cNvPr id="5" name="矩形 4">
              <a:extLst>
                <a:ext uri="{FF2B5EF4-FFF2-40B4-BE49-F238E27FC236}">
                  <a16:creationId xmlns:a16="http://schemas.microsoft.com/office/drawing/2014/main" id="{18C87FB9-9596-4A34-853F-28BEFDBC91F7}"/>
                </a:ext>
              </a:extLst>
            </p:cNvPr>
            <p:cNvSpPr/>
            <p:nvPr/>
          </p:nvSpPr>
          <p:spPr>
            <a:xfrm>
              <a:off x="3505200" y="0"/>
              <a:ext cx="8686800" cy="6858000"/>
            </a:xfrm>
            <a:prstGeom prst="rect">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F9604C0E-FBFA-4613-AC9A-922E2B356394}"/>
                </a:ext>
              </a:extLst>
            </p:cNvPr>
            <p:cNvSpPr/>
            <p:nvPr/>
          </p:nvSpPr>
          <p:spPr>
            <a:xfrm>
              <a:off x="0" y="0"/>
              <a:ext cx="3505200" cy="6858000"/>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4E9FD8D0-A21A-4ABA-A1FE-7376F123D65F}"/>
              </a:ext>
            </a:extLst>
          </p:cNvPr>
          <p:cNvSpPr txBox="1"/>
          <p:nvPr/>
        </p:nvSpPr>
        <p:spPr>
          <a:xfrm>
            <a:off x="1624014" y="3220133"/>
            <a:ext cx="1157288"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目录</a:t>
            </a:r>
          </a:p>
        </p:txBody>
      </p:sp>
      <p:pic>
        <p:nvPicPr>
          <p:cNvPr id="4" name="图片 3">
            <a:extLst>
              <a:ext uri="{FF2B5EF4-FFF2-40B4-BE49-F238E27FC236}">
                <a16:creationId xmlns:a16="http://schemas.microsoft.com/office/drawing/2014/main" id="{E5DF7F85-7F52-4B9D-BD14-4A74E966E4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284" y="3003298"/>
            <a:ext cx="1081730" cy="1080000"/>
          </a:xfrm>
          <a:prstGeom prst="rect">
            <a:avLst/>
          </a:prstGeom>
        </p:spPr>
      </p:pic>
      <p:grpSp>
        <p:nvGrpSpPr>
          <p:cNvPr id="12" name="组合 11">
            <a:extLst>
              <a:ext uri="{FF2B5EF4-FFF2-40B4-BE49-F238E27FC236}">
                <a16:creationId xmlns:a16="http://schemas.microsoft.com/office/drawing/2014/main" id="{1F005009-49CB-4A0F-92A1-705B9891B7A6}"/>
              </a:ext>
            </a:extLst>
          </p:cNvPr>
          <p:cNvGrpSpPr/>
          <p:nvPr/>
        </p:nvGrpSpPr>
        <p:grpSpPr>
          <a:xfrm>
            <a:off x="5635560" y="4637214"/>
            <a:ext cx="4483233" cy="646331"/>
            <a:chOff x="6127617" y="1559896"/>
            <a:chExt cx="4483233" cy="646331"/>
          </a:xfrm>
        </p:grpSpPr>
        <p:sp>
          <p:nvSpPr>
            <p:cNvPr id="8" name="文本框 7">
              <a:extLst>
                <a:ext uri="{FF2B5EF4-FFF2-40B4-BE49-F238E27FC236}">
                  <a16:creationId xmlns:a16="http://schemas.microsoft.com/office/drawing/2014/main" id="{F3C8FDEA-151E-410F-B9FF-E8B5D7B0C78C}"/>
                </a:ext>
              </a:extLst>
            </p:cNvPr>
            <p:cNvSpPr txBox="1"/>
            <p:nvPr/>
          </p:nvSpPr>
          <p:spPr>
            <a:xfrm>
              <a:off x="6534149" y="1571625"/>
              <a:ext cx="4076701" cy="584775"/>
            </a:xfrm>
            <a:prstGeom prst="rect">
              <a:avLst/>
            </a:prstGeom>
            <a:noFill/>
          </p:spPr>
          <p:txBody>
            <a:bodyPr wrap="square" rtlCol="0">
              <a:spAutoFit/>
            </a:bodyPr>
            <a:lstStyle/>
            <a:p>
              <a:r>
                <a:rPr lang="zh-CN" altLang="en-US" sz="3200" b="1" dirty="0">
                  <a:solidFill>
                    <a:schemeClr val="bg1"/>
                  </a:solidFill>
                  <a:latin typeface="宋体" panose="02010600030101010101" pitchFamily="2" charset="-122"/>
                  <a:ea typeface="宋体" panose="02010600030101010101" pitchFamily="2" charset="-122"/>
                </a:rPr>
                <a:t>后期计划</a:t>
              </a:r>
            </a:p>
          </p:txBody>
        </p:sp>
        <p:sp>
          <p:nvSpPr>
            <p:cNvPr id="11" name="矩形 10">
              <a:extLst>
                <a:ext uri="{FF2B5EF4-FFF2-40B4-BE49-F238E27FC236}">
                  <a16:creationId xmlns:a16="http://schemas.microsoft.com/office/drawing/2014/main" id="{2F0DFAC5-4395-457B-886E-1767AEC23271}"/>
                </a:ext>
              </a:extLst>
            </p:cNvPr>
            <p:cNvSpPr/>
            <p:nvPr/>
          </p:nvSpPr>
          <p:spPr>
            <a:xfrm>
              <a:off x="6127617" y="1559896"/>
              <a:ext cx="415499" cy="646331"/>
            </a:xfrm>
            <a:prstGeom prst="rect">
              <a:avLst/>
            </a:prstGeom>
            <a:noFill/>
          </p:spPr>
          <p:txBody>
            <a:bodyPr wrap="none" lIns="91440" tIns="45720" rIns="91440" bIns="45720">
              <a:spAutoFit/>
            </a:bodyPr>
            <a:lstStyle/>
            <a:p>
              <a:pPr algn="ctr"/>
              <a:r>
                <a:rPr lang="en-US" altLang="zh-CN" sz="3600" dirty="0">
                  <a:ln w="0"/>
                  <a:solidFill>
                    <a:schemeClr val="bg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4</a:t>
              </a:r>
              <a:endParaRPr lang="zh-CN" altLang="en-US" sz="3600" b="0" cap="none" spc="0" dirty="0">
                <a:ln w="0"/>
                <a:solidFill>
                  <a:schemeClr val="bg1"/>
                </a:solidFill>
                <a:effectLst>
                  <a:outerShdw blurRad="38100" dist="19050" dir="2700000" algn="tl" rotWithShape="0">
                    <a:schemeClr val="dk1">
                      <a:alpha val="40000"/>
                    </a:schemeClr>
                  </a:outerShdw>
                </a:effectLst>
              </a:endParaRPr>
            </a:p>
          </p:txBody>
        </p:sp>
      </p:grpSp>
      <p:grpSp>
        <p:nvGrpSpPr>
          <p:cNvPr id="22" name="组合 21">
            <a:extLst>
              <a:ext uri="{FF2B5EF4-FFF2-40B4-BE49-F238E27FC236}">
                <a16:creationId xmlns:a16="http://schemas.microsoft.com/office/drawing/2014/main" id="{DA8E67CA-805F-4940-9287-DE393A176AEB}"/>
              </a:ext>
            </a:extLst>
          </p:cNvPr>
          <p:cNvGrpSpPr/>
          <p:nvPr/>
        </p:nvGrpSpPr>
        <p:grpSpPr>
          <a:xfrm>
            <a:off x="5635560" y="1272539"/>
            <a:ext cx="4483233" cy="646331"/>
            <a:chOff x="6127617" y="1559896"/>
            <a:chExt cx="4483233" cy="646331"/>
          </a:xfrm>
        </p:grpSpPr>
        <p:sp>
          <p:nvSpPr>
            <p:cNvPr id="23" name="文本框 22">
              <a:extLst>
                <a:ext uri="{FF2B5EF4-FFF2-40B4-BE49-F238E27FC236}">
                  <a16:creationId xmlns:a16="http://schemas.microsoft.com/office/drawing/2014/main" id="{92D42059-1C90-4329-A47D-B7C7A90BB3B0}"/>
                </a:ext>
              </a:extLst>
            </p:cNvPr>
            <p:cNvSpPr txBox="1"/>
            <p:nvPr/>
          </p:nvSpPr>
          <p:spPr>
            <a:xfrm>
              <a:off x="6534149" y="1571625"/>
              <a:ext cx="4076701" cy="584775"/>
            </a:xfrm>
            <a:prstGeom prst="rect">
              <a:avLst/>
            </a:prstGeom>
            <a:noFill/>
          </p:spPr>
          <p:txBody>
            <a:bodyPr wrap="square" rtlCol="0">
              <a:spAutoFit/>
            </a:bodyPr>
            <a:lstStyle/>
            <a:p>
              <a:r>
                <a:rPr lang="zh-CN" altLang="en-US" sz="3200" b="1" dirty="0">
                  <a:solidFill>
                    <a:schemeClr val="bg1"/>
                  </a:solidFill>
                  <a:latin typeface="宋体" panose="02010600030101010101" pitchFamily="2" charset="-122"/>
                  <a:ea typeface="宋体" panose="02010600030101010101" pitchFamily="2" charset="-122"/>
                </a:rPr>
                <a:t>项目概述</a:t>
              </a:r>
            </a:p>
          </p:txBody>
        </p:sp>
        <p:sp>
          <p:nvSpPr>
            <p:cNvPr id="24" name="矩形 23">
              <a:extLst>
                <a:ext uri="{FF2B5EF4-FFF2-40B4-BE49-F238E27FC236}">
                  <a16:creationId xmlns:a16="http://schemas.microsoft.com/office/drawing/2014/main" id="{1E5E861F-4907-4C3A-8960-841384298921}"/>
                </a:ext>
              </a:extLst>
            </p:cNvPr>
            <p:cNvSpPr/>
            <p:nvPr/>
          </p:nvSpPr>
          <p:spPr>
            <a:xfrm>
              <a:off x="6127617" y="1559896"/>
              <a:ext cx="415498" cy="646331"/>
            </a:xfrm>
            <a:prstGeom prst="rect">
              <a:avLst/>
            </a:prstGeom>
            <a:noFill/>
          </p:spPr>
          <p:txBody>
            <a:bodyPr wrap="none" lIns="91440" tIns="45720" rIns="91440" bIns="45720">
              <a:spAutoFit/>
            </a:bodyPr>
            <a:lstStyle/>
            <a:p>
              <a:pPr algn="ctr"/>
              <a:r>
                <a:rPr lang="en-US" altLang="zh-CN" sz="3600" b="0" cap="none" spc="0" dirty="0">
                  <a:ln w="0"/>
                  <a:solidFill>
                    <a:schemeClr val="bg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1</a:t>
              </a:r>
              <a:endParaRPr lang="zh-CN" altLang="en-US" sz="3600" b="0" cap="none" spc="0" dirty="0">
                <a:ln w="0"/>
                <a:solidFill>
                  <a:schemeClr val="bg1"/>
                </a:solidFill>
                <a:effectLst>
                  <a:outerShdw blurRad="38100" dist="19050" dir="2700000" algn="tl" rotWithShape="0">
                    <a:schemeClr val="dk1">
                      <a:alpha val="40000"/>
                    </a:schemeClr>
                  </a:outerShdw>
                </a:effectLst>
              </a:endParaRPr>
            </a:p>
          </p:txBody>
        </p:sp>
      </p:grpSp>
      <p:grpSp>
        <p:nvGrpSpPr>
          <p:cNvPr id="25" name="组合 24">
            <a:extLst>
              <a:ext uri="{FF2B5EF4-FFF2-40B4-BE49-F238E27FC236}">
                <a16:creationId xmlns:a16="http://schemas.microsoft.com/office/drawing/2014/main" id="{67294943-550A-4F9B-A558-EF0EC381C73D}"/>
              </a:ext>
            </a:extLst>
          </p:cNvPr>
          <p:cNvGrpSpPr/>
          <p:nvPr/>
        </p:nvGrpSpPr>
        <p:grpSpPr>
          <a:xfrm>
            <a:off x="5635560" y="2305868"/>
            <a:ext cx="4483233" cy="646331"/>
            <a:chOff x="6127617" y="1559896"/>
            <a:chExt cx="4483233" cy="646331"/>
          </a:xfrm>
        </p:grpSpPr>
        <p:sp>
          <p:nvSpPr>
            <p:cNvPr id="26" name="文本框 25">
              <a:extLst>
                <a:ext uri="{FF2B5EF4-FFF2-40B4-BE49-F238E27FC236}">
                  <a16:creationId xmlns:a16="http://schemas.microsoft.com/office/drawing/2014/main" id="{D2406BA9-F73F-468A-8E50-AAADBD6D804B}"/>
                </a:ext>
              </a:extLst>
            </p:cNvPr>
            <p:cNvSpPr txBox="1"/>
            <p:nvPr/>
          </p:nvSpPr>
          <p:spPr>
            <a:xfrm>
              <a:off x="6534149" y="1571625"/>
              <a:ext cx="4076701" cy="584775"/>
            </a:xfrm>
            <a:prstGeom prst="rect">
              <a:avLst/>
            </a:prstGeom>
            <a:noFill/>
          </p:spPr>
          <p:txBody>
            <a:bodyPr wrap="square" rtlCol="0">
              <a:spAutoFit/>
            </a:bodyPr>
            <a:lstStyle/>
            <a:p>
              <a:r>
                <a:rPr lang="zh-CN" altLang="en-US" sz="3200" b="1" dirty="0">
                  <a:solidFill>
                    <a:schemeClr val="bg1"/>
                  </a:solidFill>
                  <a:latin typeface="宋体" panose="02010600030101010101" pitchFamily="2" charset="-122"/>
                  <a:ea typeface="宋体" panose="02010600030101010101" pitchFamily="2" charset="-122"/>
                </a:rPr>
                <a:t>工作进展</a:t>
              </a:r>
            </a:p>
          </p:txBody>
        </p:sp>
        <p:sp>
          <p:nvSpPr>
            <p:cNvPr id="27" name="矩形 26">
              <a:extLst>
                <a:ext uri="{FF2B5EF4-FFF2-40B4-BE49-F238E27FC236}">
                  <a16:creationId xmlns:a16="http://schemas.microsoft.com/office/drawing/2014/main" id="{02A4A09D-D0C8-424E-B5C2-91A6D3A0C2F6}"/>
                </a:ext>
              </a:extLst>
            </p:cNvPr>
            <p:cNvSpPr/>
            <p:nvPr/>
          </p:nvSpPr>
          <p:spPr>
            <a:xfrm>
              <a:off x="6127617" y="1559896"/>
              <a:ext cx="415499" cy="646331"/>
            </a:xfrm>
            <a:prstGeom prst="rect">
              <a:avLst/>
            </a:prstGeom>
            <a:noFill/>
          </p:spPr>
          <p:txBody>
            <a:bodyPr wrap="none" lIns="91440" tIns="45720" rIns="91440" bIns="45720">
              <a:spAutoFit/>
            </a:bodyPr>
            <a:lstStyle/>
            <a:p>
              <a:pPr algn="ctr"/>
              <a:r>
                <a:rPr lang="en-US" altLang="zh-CN" sz="3600" dirty="0">
                  <a:ln w="0"/>
                  <a:solidFill>
                    <a:schemeClr val="bg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2</a:t>
              </a:r>
              <a:endParaRPr lang="zh-CN" altLang="en-US" sz="3600" b="0" cap="none" spc="0" dirty="0">
                <a:ln w="0"/>
                <a:solidFill>
                  <a:schemeClr val="bg1"/>
                </a:solidFill>
                <a:effectLst>
                  <a:outerShdw blurRad="38100" dist="19050" dir="2700000" algn="tl" rotWithShape="0">
                    <a:schemeClr val="dk1">
                      <a:alpha val="40000"/>
                    </a:schemeClr>
                  </a:outerShdw>
                </a:effectLst>
              </a:endParaRPr>
            </a:p>
          </p:txBody>
        </p:sp>
      </p:grpSp>
      <p:grpSp>
        <p:nvGrpSpPr>
          <p:cNvPr id="28" name="组合 27">
            <a:extLst>
              <a:ext uri="{FF2B5EF4-FFF2-40B4-BE49-F238E27FC236}">
                <a16:creationId xmlns:a16="http://schemas.microsoft.com/office/drawing/2014/main" id="{EAA69EAE-4372-4E71-9D22-A5A0CE5E6ED3}"/>
              </a:ext>
            </a:extLst>
          </p:cNvPr>
          <p:cNvGrpSpPr/>
          <p:nvPr/>
        </p:nvGrpSpPr>
        <p:grpSpPr>
          <a:xfrm>
            <a:off x="5635560" y="3434535"/>
            <a:ext cx="4483233" cy="646331"/>
            <a:chOff x="6127617" y="1559896"/>
            <a:chExt cx="4483233" cy="646331"/>
          </a:xfrm>
        </p:grpSpPr>
        <p:sp>
          <p:nvSpPr>
            <p:cNvPr id="29" name="文本框 28">
              <a:extLst>
                <a:ext uri="{FF2B5EF4-FFF2-40B4-BE49-F238E27FC236}">
                  <a16:creationId xmlns:a16="http://schemas.microsoft.com/office/drawing/2014/main" id="{4E721372-E962-43EB-8300-4A312B99E7E2}"/>
                </a:ext>
              </a:extLst>
            </p:cNvPr>
            <p:cNvSpPr txBox="1"/>
            <p:nvPr/>
          </p:nvSpPr>
          <p:spPr>
            <a:xfrm>
              <a:off x="6534149" y="1571625"/>
              <a:ext cx="4076701" cy="584775"/>
            </a:xfrm>
            <a:prstGeom prst="rect">
              <a:avLst/>
            </a:prstGeom>
            <a:noFill/>
          </p:spPr>
          <p:txBody>
            <a:bodyPr wrap="square" rtlCol="0">
              <a:spAutoFit/>
            </a:bodyPr>
            <a:lstStyle/>
            <a:p>
              <a:r>
                <a:rPr lang="zh-CN" altLang="en-US" sz="3200" b="1" dirty="0">
                  <a:solidFill>
                    <a:schemeClr val="bg1"/>
                  </a:solidFill>
                  <a:latin typeface="宋体" panose="02010600030101010101" pitchFamily="2" charset="-122"/>
                  <a:ea typeface="宋体" panose="02010600030101010101" pitchFamily="2" charset="-122"/>
                </a:rPr>
                <a:t>项目问题</a:t>
              </a:r>
            </a:p>
          </p:txBody>
        </p:sp>
        <p:sp>
          <p:nvSpPr>
            <p:cNvPr id="30" name="矩形 29">
              <a:extLst>
                <a:ext uri="{FF2B5EF4-FFF2-40B4-BE49-F238E27FC236}">
                  <a16:creationId xmlns:a16="http://schemas.microsoft.com/office/drawing/2014/main" id="{2A6B7CFD-84F0-414C-B1FF-D96D5F12994F}"/>
                </a:ext>
              </a:extLst>
            </p:cNvPr>
            <p:cNvSpPr/>
            <p:nvPr/>
          </p:nvSpPr>
          <p:spPr>
            <a:xfrm>
              <a:off x="6127617" y="1559896"/>
              <a:ext cx="415499" cy="646331"/>
            </a:xfrm>
            <a:prstGeom prst="rect">
              <a:avLst/>
            </a:prstGeom>
            <a:noFill/>
          </p:spPr>
          <p:txBody>
            <a:bodyPr wrap="none" lIns="91440" tIns="45720" rIns="91440" bIns="45720">
              <a:spAutoFit/>
            </a:bodyPr>
            <a:lstStyle/>
            <a:p>
              <a:pPr algn="ctr"/>
              <a:r>
                <a:rPr lang="en-US" altLang="zh-CN" sz="3600" b="0" cap="none" spc="0" dirty="0">
                  <a:ln w="0"/>
                  <a:solidFill>
                    <a:schemeClr val="bg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3</a:t>
              </a:r>
              <a:endParaRPr lang="zh-CN" altLang="en-US" sz="3600"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688619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7E99D-3825-497E-B7BD-1E17EE292C9A}"/>
              </a:ext>
            </a:extLst>
          </p:cNvPr>
          <p:cNvSpPr>
            <a:spLocks noGrp="1"/>
          </p:cNvSpPr>
          <p:nvPr>
            <p:ph type="title"/>
          </p:nvPr>
        </p:nvSpPr>
        <p:spPr/>
        <p:txBody>
          <a:bodyPr/>
          <a:lstStyle/>
          <a:p>
            <a:r>
              <a:rPr lang="zh-CN" altLang="en-US" dirty="0"/>
              <a:t>项目概述</a:t>
            </a:r>
          </a:p>
        </p:txBody>
      </p:sp>
      <p:sp>
        <p:nvSpPr>
          <p:cNvPr id="3" name="文本占位符 2">
            <a:extLst>
              <a:ext uri="{FF2B5EF4-FFF2-40B4-BE49-F238E27FC236}">
                <a16:creationId xmlns:a16="http://schemas.microsoft.com/office/drawing/2014/main" id="{CE0D40E7-0C38-4AE7-84A4-F697C2BFA5BB}"/>
              </a:ext>
            </a:extLst>
          </p:cNvPr>
          <p:cNvSpPr>
            <a:spLocks noGrp="1"/>
          </p:cNvSpPr>
          <p:nvPr>
            <p:ph type="body" sz="quarter" idx="10"/>
          </p:nvPr>
        </p:nvSpPr>
        <p:spPr>
          <a:xfrm>
            <a:off x="6281531" y="2484782"/>
            <a:ext cx="5039967" cy="2461177"/>
          </a:xfrm>
        </p:spPr>
        <p:txBody>
          <a:bodyPr/>
          <a:lstStyle/>
          <a:p>
            <a:pPr marL="0" indent="0">
              <a:lnSpc>
                <a:spcPct val="114000"/>
              </a:lnSpc>
              <a:buNone/>
            </a:pPr>
            <a:r>
              <a:rPr lang="zh-CN" altLang="en-US" dirty="0"/>
              <a:t>本课题旨在解决传统的联邦学习训练过程中用户与服务器交互时产生的隐私泄露问题，以加快模型收敛速度、降低通信成本且提供可靠隐私保障为目标，采用合适的策略改进性地提出一种新的面向联邦学习框架的隐私保护方法，验证方法的安全性和性能优劣，并设计实现一个基于隐私保护的联邦学习系统。</a:t>
            </a:r>
            <a:endParaRPr lang="en-US" altLang="zh-CN" dirty="0"/>
          </a:p>
        </p:txBody>
      </p:sp>
      <p:pic>
        <p:nvPicPr>
          <p:cNvPr id="1026" name="Picture 2">
            <a:extLst>
              <a:ext uri="{FF2B5EF4-FFF2-40B4-BE49-F238E27FC236}">
                <a16:creationId xmlns:a16="http://schemas.microsoft.com/office/drawing/2014/main" id="{5CA9528C-D389-044D-829D-00520EFCF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51" y="3788327"/>
            <a:ext cx="4413646" cy="253272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卡通画&#10;&#10;中度可信度描述已自动生成">
            <a:extLst>
              <a:ext uri="{FF2B5EF4-FFF2-40B4-BE49-F238E27FC236}">
                <a16:creationId xmlns:a16="http://schemas.microsoft.com/office/drawing/2014/main" id="{377FDB16-8AFC-A14E-B143-87765FEAE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819" y="1362627"/>
            <a:ext cx="3429000" cy="2425700"/>
          </a:xfrm>
          <a:prstGeom prst="rect">
            <a:avLst/>
          </a:prstGeom>
        </p:spPr>
      </p:pic>
    </p:spTree>
    <p:extLst>
      <p:ext uri="{BB962C8B-B14F-4D97-AF65-F5344CB8AC3E}">
        <p14:creationId xmlns:p14="http://schemas.microsoft.com/office/powerpoint/2010/main" val="225053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7E99D-3825-497E-B7BD-1E17EE292C9A}"/>
              </a:ext>
            </a:extLst>
          </p:cNvPr>
          <p:cNvSpPr>
            <a:spLocks noGrp="1"/>
          </p:cNvSpPr>
          <p:nvPr>
            <p:ph type="title"/>
          </p:nvPr>
        </p:nvSpPr>
        <p:spPr/>
        <p:txBody>
          <a:bodyPr/>
          <a:lstStyle/>
          <a:p>
            <a:r>
              <a:rPr lang="zh-CN" altLang="en-US" dirty="0"/>
              <a:t>本阶段任务</a:t>
            </a:r>
          </a:p>
        </p:txBody>
      </p:sp>
      <p:sp>
        <p:nvSpPr>
          <p:cNvPr id="5" name="文本占位符 4">
            <a:extLst>
              <a:ext uri="{FF2B5EF4-FFF2-40B4-BE49-F238E27FC236}">
                <a16:creationId xmlns:a16="http://schemas.microsoft.com/office/drawing/2014/main" id="{B1696506-026D-5A44-A072-7D168DD9AF36}"/>
              </a:ext>
            </a:extLst>
          </p:cNvPr>
          <p:cNvSpPr>
            <a:spLocks noGrp="1"/>
          </p:cNvSpPr>
          <p:nvPr>
            <p:ph type="body" sz="quarter" idx="10"/>
          </p:nvPr>
        </p:nvSpPr>
        <p:spPr>
          <a:xfrm>
            <a:off x="685787" y="1564047"/>
            <a:ext cx="4452743" cy="4657849"/>
          </a:xfrm>
        </p:spPr>
        <p:txBody>
          <a:bodyPr/>
          <a:lstStyle/>
          <a:p>
            <a:r>
              <a:rPr lang="zh-CN" altLang="en-US" sz="2400" dirty="0"/>
              <a:t>面向联邦学习框架的隐私保护方法选取、理论分析与代码复现。包括：</a:t>
            </a:r>
            <a:endParaRPr lang="en-US" altLang="zh-CN" sz="2400" dirty="0"/>
          </a:p>
          <a:p>
            <a:r>
              <a:rPr lang="zh-CN" altLang="en-US" sz="2400" dirty="0"/>
              <a:t>适用于联邦学习框架的隐私保护方法选取与学习；</a:t>
            </a:r>
            <a:endParaRPr lang="en-US" altLang="zh-CN" sz="2400" dirty="0"/>
          </a:p>
          <a:p>
            <a:r>
              <a:rPr lang="zh-CN" altLang="en-US" sz="2400" dirty="0"/>
              <a:t>所选方法原理、方法思路和方法伪代码描述分析；</a:t>
            </a:r>
            <a:endParaRPr lang="en-US" altLang="zh-CN" sz="2400" dirty="0"/>
          </a:p>
          <a:p>
            <a:r>
              <a:rPr lang="zh-CN" altLang="en-US" sz="2400" dirty="0"/>
              <a:t>算例分析研究；</a:t>
            </a:r>
            <a:endParaRPr lang="en-US" altLang="zh-CN" sz="2400" dirty="0"/>
          </a:p>
          <a:p>
            <a:r>
              <a:rPr lang="zh-CN" altLang="en-US" sz="2400" dirty="0"/>
              <a:t>所选方法代码复现；</a:t>
            </a:r>
            <a:endParaRPr lang="en-US" altLang="zh-CN" sz="2400" dirty="0"/>
          </a:p>
          <a:p>
            <a:r>
              <a:rPr lang="zh-CN" altLang="en-US" sz="2400" dirty="0"/>
              <a:t>第二次指导记录提交。</a:t>
            </a:r>
          </a:p>
        </p:txBody>
      </p:sp>
      <p:pic>
        <p:nvPicPr>
          <p:cNvPr id="8" name="图片 7" descr="一些文字和图片的手机截图&#10;&#10;中度可信度描述已自动生成">
            <a:extLst>
              <a:ext uri="{FF2B5EF4-FFF2-40B4-BE49-F238E27FC236}">
                <a16:creationId xmlns:a16="http://schemas.microsoft.com/office/drawing/2014/main" id="{C94E6593-1BE8-604D-9375-D13BA50BA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13" y="1245021"/>
            <a:ext cx="5283200" cy="5295900"/>
          </a:xfrm>
          <a:prstGeom prst="rect">
            <a:avLst/>
          </a:prstGeom>
        </p:spPr>
      </p:pic>
    </p:spTree>
    <p:extLst>
      <p:ext uri="{BB962C8B-B14F-4D97-AF65-F5344CB8AC3E}">
        <p14:creationId xmlns:p14="http://schemas.microsoft.com/office/powerpoint/2010/main" val="376691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7E99D-3825-497E-B7BD-1E17EE292C9A}"/>
              </a:ext>
            </a:extLst>
          </p:cNvPr>
          <p:cNvSpPr>
            <a:spLocks noGrp="1"/>
          </p:cNvSpPr>
          <p:nvPr>
            <p:ph type="title"/>
          </p:nvPr>
        </p:nvSpPr>
        <p:spPr/>
        <p:txBody>
          <a:bodyPr/>
          <a:lstStyle/>
          <a:p>
            <a:r>
              <a:rPr lang="zh-CN" altLang="en-US" dirty="0"/>
              <a:t>项目进展</a:t>
            </a:r>
            <a:br>
              <a:rPr lang="en-US" altLang="zh-CN" dirty="0"/>
            </a:br>
            <a:endParaRPr lang="zh-CN" altLang="en-US" dirty="0"/>
          </a:p>
        </p:txBody>
      </p:sp>
      <p:sp>
        <p:nvSpPr>
          <p:cNvPr id="14" name="文本占位符 13">
            <a:extLst>
              <a:ext uri="{FF2B5EF4-FFF2-40B4-BE49-F238E27FC236}">
                <a16:creationId xmlns:a16="http://schemas.microsoft.com/office/drawing/2014/main" id="{A2A8CB25-29CF-CF45-AFB6-CF8A50CCC4A2}"/>
              </a:ext>
            </a:extLst>
          </p:cNvPr>
          <p:cNvSpPr txBox="1">
            <a:spLocks noGrp="1"/>
          </p:cNvSpPr>
          <p:nvPr>
            <p:ph type="body" sz="quarter" idx="10"/>
          </p:nvPr>
        </p:nvSpPr>
        <p:spPr>
          <a:xfrm>
            <a:off x="685800" y="1563688"/>
            <a:ext cx="10953750" cy="3206006"/>
          </a:xfrm>
          <a:prstGeom prst="rect">
            <a:avLst/>
          </a:prstGeom>
          <a:noFill/>
        </p:spPr>
        <p:txBody>
          <a:bodyPr wrap="square" rtlCol="0" anchor="t">
            <a:spAutoFit/>
          </a:bodyPr>
          <a:lstStyle/>
          <a:p>
            <a:pPr marL="0" indent="0" algn="ctr">
              <a:buNone/>
            </a:pPr>
            <a:r>
              <a:rPr lang="zh-CN" altLang="en-US" sz="2000" dirty="0"/>
              <a:t>围绕本阶段毕设任务安排完成了如下工作</a:t>
            </a:r>
          </a:p>
          <a:p>
            <a:pPr algn="ctr"/>
            <a:endParaRPr lang="zh-CN" altLang="en-US" sz="2000" dirty="0"/>
          </a:p>
          <a:p>
            <a:r>
              <a:rPr lang="en-US" altLang="zh-CN" sz="2000" dirty="0"/>
              <a:t>&gt;</a:t>
            </a:r>
            <a:r>
              <a:rPr lang="zh-CN" altLang="en-US" sz="2000" dirty="0"/>
              <a:t>外文翻译</a:t>
            </a:r>
            <a:r>
              <a:rPr lang="en-US" altLang="zh-CN" sz="2000" dirty="0"/>
              <a:t>(</a:t>
            </a:r>
            <a:r>
              <a:rPr lang="zh-CN" altLang="en-US" sz="2000" dirty="0"/>
              <a:t>初稿</a:t>
            </a:r>
            <a:r>
              <a:rPr lang="en-US" altLang="zh-CN" sz="2000" dirty="0"/>
              <a:t>)</a:t>
            </a:r>
          </a:p>
          <a:p>
            <a:r>
              <a:rPr lang="en-US" altLang="zh-CN" sz="2000" dirty="0"/>
              <a:t>&gt;</a:t>
            </a:r>
            <a:r>
              <a:rPr lang="zh-CN" altLang="en-US" sz="2000" dirty="0"/>
              <a:t>毕业论文已完成大纲、第一章</a:t>
            </a:r>
            <a:endParaRPr lang="en-US" altLang="zh-CN" sz="2000" dirty="0"/>
          </a:p>
          <a:p>
            <a:r>
              <a:rPr lang="en-US" altLang="zh-CN" sz="2000" dirty="0"/>
              <a:t>&gt;FATE</a:t>
            </a:r>
            <a:r>
              <a:rPr lang="zh-CN" altLang="en-US" sz="2000" dirty="0"/>
              <a:t>框架部署</a:t>
            </a:r>
            <a:endParaRPr lang="en-US" altLang="zh-CN" sz="2000" dirty="0"/>
          </a:p>
          <a:p>
            <a:r>
              <a:rPr lang="en-US" altLang="zh-CN" sz="2000" dirty="0"/>
              <a:t>&gt;</a:t>
            </a:r>
            <a:r>
              <a:rPr lang="zh-CN" altLang="en-US" sz="2000" dirty="0"/>
              <a:t>实验部分（带宽占用还未测）</a:t>
            </a:r>
            <a:endParaRPr lang="en-US" altLang="zh-CN" sz="2000" dirty="0"/>
          </a:p>
          <a:p>
            <a:r>
              <a:rPr lang="en-US" altLang="zh-CN" sz="2000" dirty="0"/>
              <a:t>	</a:t>
            </a:r>
            <a:r>
              <a:rPr lang="zh-CN" altLang="en-US" sz="2000" dirty="0"/>
              <a:t>基于密码学的联邦学习</a:t>
            </a:r>
            <a:endParaRPr lang="en-US" altLang="zh-CN" sz="2000" dirty="0"/>
          </a:p>
          <a:p>
            <a:r>
              <a:rPr lang="en-US" altLang="zh-CN" sz="2000" dirty="0"/>
              <a:t>	</a:t>
            </a:r>
            <a:r>
              <a:rPr lang="zh-CN" altLang="en-US" sz="2000" dirty="0"/>
              <a:t>基于差分隐私的联邦学习</a:t>
            </a:r>
            <a:endParaRPr lang="en-US" altLang="zh-CN" sz="2000" dirty="0"/>
          </a:p>
        </p:txBody>
      </p:sp>
    </p:spTree>
    <p:extLst>
      <p:ext uri="{BB962C8B-B14F-4D97-AF65-F5344CB8AC3E}">
        <p14:creationId xmlns:p14="http://schemas.microsoft.com/office/powerpoint/2010/main" val="315894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7E99D-3825-497E-B7BD-1E17EE292C9A}"/>
              </a:ext>
            </a:extLst>
          </p:cNvPr>
          <p:cNvSpPr>
            <a:spLocks noGrp="1"/>
          </p:cNvSpPr>
          <p:nvPr>
            <p:ph type="title"/>
          </p:nvPr>
        </p:nvSpPr>
        <p:spPr/>
        <p:txBody>
          <a:bodyPr/>
          <a:lstStyle/>
          <a:p>
            <a:r>
              <a:rPr lang="zh-CN" altLang="en-US" dirty="0"/>
              <a:t>项目进展</a:t>
            </a:r>
            <a:br>
              <a:rPr lang="en-US" altLang="zh-CN"/>
            </a:br>
            <a:endParaRPr lang="zh-CN" altLang="en-US" dirty="0"/>
          </a:p>
        </p:txBody>
      </p:sp>
      <p:sp>
        <p:nvSpPr>
          <p:cNvPr id="14" name="文本占位符 13">
            <a:extLst>
              <a:ext uri="{FF2B5EF4-FFF2-40B4-BE49-F238E27FC236}">
                <a16:creationId xmlns:a16="http://schemas.microsoft.com/office/drawing/2014/main" id="{A2A8CB25-29CF-CF45-AFB6-CF8A50CCC4A2}"/>
              </a:ext>
            </a:extLst>
          </p:cNvPr>
          <p:cNvSpPr txBox="1">
            <a:spLocks noGrp="1"/>
          </p:cNvSpPr>
          <p:nvPr>
            <p:ph type="body" sz="quarter" idx="10"/>
          </p:nvPr>
        </p:nvSpPr>
        <p:spPr>
          <a:xfrm>
            <a:off x="685800" y="1563688"/>
            <a:ext cx="10953750" cy="1862048"/>
          </a:xfrm>
          <a:prstGeom prst="rect">
            <a:avLst/>
          </a:prstGeom>
          <a:noFill/>
        </p:spPr>
        <p:txBody>
          <a:bodyPr wrap="square" rtlCol="0" anchor="t">
            <a:spAutoFit/>
          </a:bodyPr>
          <a:lstStyle/>
          <a:p>
            <a:pPr marL="0" indent="0" algn="ctr">
              <a:buNone/>
            </a:pPr>
            <a:r>
              <a:rPr lang="zh-CN" altLang="en-US" sz="2000" dirty="0"/>
              <a:t>外文翻译</a:t>
            </a:r>
          </a:p>
          <a:p>
            <a:r>
              <a:rPr lang="en-US" altLang="zh-CN" sz="2000" dirty="0"/>
              <a:t>DEEP GRADIENT COMPRESSION:</a:t>
            </a:r>
            <a:br>
              <a:rPr lang="en-US" altLang="zh-CN" sz="2000" dirty="0"/>
            </a:br>
            <a:r>
              <a:rPr lang="en-US" altLang="zh-CN" sz="2000" dirty="0"/>
              <a:t>REDUCING THE COMMUNICATION BANDWIDTH FOR DISTRIBUTED TRAINING (</a:t>
            </a:r>
            <a:r>
              <a:rPr lang="en" altLang="zh-CN" dirty="0"/>
              <a:t>ICLR 2018</a:t>
            </a:r>
            <a:r>
              <a:rPr lang="en-US" altLang="zh-CN" sz="2000" dirty="0"/>
              <a:t>)</a:t>
            </a:r>
          </a:p>
          <a:p>
            <a:endParaRPr lang="en-US" altLang="zh-CN" sz="2000" dirty="0"/>
          </a:p>
          <a:p>
            <a:r>
              <a:rPr lang="zh-CN" altLang="en-US" sz="2000" dirty="0"/>
              <a:t>提出了梯度压缩的方法，极大的减少了训练时通信带宽的占用，</a:t>
            </a:r>
            <a:endParaRPr lang="en-US" altLang="zh-CN" sz="2000" dirty="0"/>
          </a:p>
        </p:txBody>
      </p:sp>
      <p:pic>
        <p:nvPicPr>
          <p:cNvPr id="4" name="图片 3" descr="文本, 信件&#10;&#10;描述已自动生成">
            <a:extLst>
              <a:ext uri="{FF2B5EF4-FFF2-40B4-BE49-F238E27FC236}">
                <a16:creationId xmlns:a16="http://schemas.microsoft.com/office/drawing/2014/main" id="{AF0AE581-CE76-7A46-A10B-9FFB3C86C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034" y="3352205"/>
            <a:ext cx="5143776" cy="3166068"/>
          </a:xfrm>
          <a:prstGeom prst="rect">
            <a:avLst/>
          </a:prstGeom>
        </p:spPr>
      </p:pic>
    </p:spTree>
    <p:extLst>
      <p:ext uri="{BB962C8B-B14F-4D97-AF65-F5344CB8AC3E}">
        <p14:creationId xmlns:p14="http://schemas.microsoft.com/office/powerpoint/2010/main" val="427142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7E99D-3825-497E-B7BD-1E17EE292C9A}"/>
              </a:ext>
            </a:extLst>
          </p:cNvPr>
          <p:cNvSpPr>
            <a:spLocks noGrp="1"/>
          </p:cNvSpPr>
          <p:nvPr>
            <p:ph type="title"/>
          </p:nvPr>
        </p:nvSpPr>
        <p:spPr/>
        <p:txBody>
          <a:bodyPr/>
          <a:lstStyle/>
          <a:p>
            <a:r>
              <a:rPr lang="zh-CN" altLang="en-US" dirty="0"/>
              <a:t>项目进展</a:t>
            </a:r>
            <a:br>
              <a:rPr lang="en-US" altLang="zh-CN"/>
            </a:br>
            <a:endParaRPr lang="zh-CN" altLang="en-US" dirty="0"/>
          </a:p>
        </p:txBody>
      </p:sp>
      <p:sp>
        <p:nvSpPr>
          <p:cNvPr id="5" name="文本框 4">
            <a:extLst>
              <a:ext uri="{FF2B5EF4-FFF2-40B4-BE49-F238E27FC236}">
                <a16:creationId xmlns:a16="http://schemas.microsoft.com/office/drawing/2014/main" id="{C0E025C1-6ACB-F045-82A0-28A7EAD91D39}"/>
              </a:ext>
            </a:extLst>
          </p:cNvPr>
          <p:cNvSpPr txBox="1"/>
          <p:nvPr/>
        </p:nvSpPr>
        <p:spPr>
          <a:xfrm>
            <a:off x="556179" y="1675328"/>
            <a:ext cx="11223295" cy="3908762"/>
          </a:xfrm>
          <a:prstGeom prst="rect">
            <a:avLst/>
          </a:prstGeom>
          <a:noFill/>
        </p:spPr>
        <p:txBody>
          <a:bodyPr wrap="square" rtlCol="0">
            <a:spAutoFit/>
          </a:bodyPr>
          <a:lstStyle/>
          <a:p>
            <a:pPr algn="ctr"/>
            <a:r>
              <a:rPr lang="zh-CN" altLang="en-US" sz="2000" b="1" dirty="0"/>
              <a:t>论文大纲</a:t>
            </a:r>
            <a:endParaRPr lang="en-US" altLang="zh-CN" sz="2000" b="1" dirty="0"/>
          </a:p>
          <a:p>
            <a:endParaRPr lang="en-US" altLang="zh-CN" sz="2000" b="1" dirty="0"/>
          </a:p>
          <a:p>
            <a:r>
              <a:rPr lang="zh-CN" altLang="en-US" sz="1600" b="1" dirty="0"/>
              <a:t>第一章：</a:t>
            </a:r>
            <a:r>
              <a:rPr lang="zh-CN" altLang="en-US" sz="1600" dirty="0"/>
              <a:t>绪论。介绍了联邦学习研究背景、研究意义和与本文研究内容相关的国内外研究现状，简要介绍了本文的主要研究内容和结构编排。</a:t>
            </a:r>
          </a:p>
          <a:p>
            <a:r>
              <a:rPr lang="zh-CN" altLang="en-US" sz="1600" b="1" dirty="0"/>
              <a:t>第二章：</a:t>
            </a:r>
            <a:r>
              <a:rPr lang="zh-CN" altLang="en-US" sz="1600" dirty="0"/>
              <a:t>相关理论基础。对本文提出的方案所涉及的理论基础进行介绍，主要介绍了联邦学习、差分隐私、梯度压缩和同态加密等，为后面提出的方案做知识铺垫。</a:t>
            </a:r>
          </a:p>
          <a:p>
            <a:r>
              <a:rPr lang="zh-CN" altLang="en-US" sz="1600" b="1" dirty="0"/>
              <a:t>第三章：</a:t>
            </a:r>
            <a:r>
              <a:rPr lang="zh-CN" altLang="en-US" sz="1600" dirty="0"/>
              <a:t>几种不同的方案对比分析与实验验证。拟用集中式机器学习，联邦学习，基于密码学加密的联邦学习和基于差分隐私的联邦学习。本章对各个方案原理、相关概念和算法特点进行介绍，通过实验仿真和验证对训练效果、资源占用和用时等进行分析，分析几种方案的优势和劣势。</a:t>
            </a:r>
          </a:p>
          <a:p>
            <a:r>
              <a:rPr lang="zh-CN" altLang="en-US" sz="1600" b="1" dirty="0"/>
              <a:t>第四章：</a:t>
            </a:r>
            <a:r>
              <a:rPr lang="zh-CN" altLang="en-US" sz="1600" dirty="0"/>
              <a:t>基于梯度压缩与差分隐私的联邦学习方案设计与实现。本章主要介绍所提出的基于梯度压缩与差分隐私的联邦学习方案的主要思想和算法流程。分析了方案中算法的关键步骤，给出了算法流程图。并进行了数据集分析、参数影响分析、模型准确度影响分析、资源占用分析、抵抗推理攻击能力的分析，以评估算法的先进性和可靠性。</a:t>
            </a:r>
          </a:p>
          <a:p>
            <a:r>
              <a:rPr lang="zh-CN" altLang="en-US" sz="1600" b="1" dirty="0"/>
              <a:t>第五章：</a:t>
            </a:r>
            <a:r>
              <a:rPr lang="zh-CN" altLang="en-US" sz="1600" dirty="0"/>
              <a:t>方案的图形化界面系统的设计与实现。本章主要描述了联邦学习图形化工具的设计过程和部分功能的实现细节，并模拟实际应用场景对工具进行了测试。</a:t>
            </a:r>
          </a:p>
          <a:p>
            <a:r>
              <a:rPr lang="zh-CN" altLang="en-US" sz="1600" b="1" dirty="0"/>
              <a:t>第六章：</a:t>
            </a:r>
            <a:r>
              <a:rPr lang="zh-CN" altLang="en-US" sz="1600" dirty="0"/>
              <a:t>总结与展望</a:t>
            </a:r>
          </a:p>
        </p:txBody>
      </p:sp>
    </p:spTree>
    <p:extLst>
      <p:ext uri="{BB962C8B-B14F-4D97-AF65-F5344CB8AC3E}">
        <p14:creationId xmlns:p14="http://schemas.microsoft.com/office/powerpoint/2010/main" val="17876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7E99D-3825-497E-B7BD-1E17EE292C9A}"/>
              </a:ext>
            </a:extLst>
          </p:cNvPr>
          <p:cNvSpPr>
            <a:spLocks noGrp="1"/>
          </p:cNvSpPr>
          <p:nvPr>
            <p:ph type="title"/>
          </p:nvPr>
        </p:nvSpPr>
        <p:spPr/>
        <p:txBody>
          <a:bodyPr/>
          <a:lstStyle/>
          <a:p>
            <a:r>
              <a:rPr lang="zh-CN" altLang="en-US" dirty="0"/>
              <a:t>项目进展</a:t>
            </a:r>
            <a:br>
              <a:rPr lang="en-US" altLang="zh-CN"/>
            </a:br>
            <a:endParaRPr lang="zh-CN" altLang="en-US" dirty="0"/>
          </a:p>
        </p:txBody>
      </p:sp>
      <p:sp>
        <p:nvSpPr>
          <p:cNvPr id="9" name="文本框 8">
            <a:extLst>
              <a:ext uri="{FF2B5EF4-FFF2-40B4-BE49-F238E27FC236}">
                <a16:creationId xmlns:a16="http://schemas.microsoft.com/office/drawing/2014/main" id="{DCF5DECD-877E-5D41-9363-2490EFCECFC4}"/>
              </a:ext>
            </a:extLst>
          </p:cNvPr>
          <p:cNvSpPr txBox="1"/>
          <p:nvPr/>
        </p:nvSpPr>
        <p:spPr>
          <a:xfrm>
            <a:off x="7826375" y="1538605"/>
            <a:ext cx="1952779" cy="369332"/>
          </a:xfrm>
          <a:prstGeom prst="rect">
            <a:avLst/>
          </a:prstGeom>
          <a:noFill/>
        </p:spPr>
        <p:txBody>
          <a:bodyPr wrap="none" rtlCol="0">
            <a:spAutoFit/>
          </a:bodyPr>
          <a:lstStyle/>
          <a:p>
            <a:r>
              <a:rPr lang="zh-CN" altLang="en-US" dirty="0"/>
              <a:t>实验环境</a:t>
            </a:r>
            <a:r>
              <a:rPr lang="en-US" altLang="zh-CN" dirty="0"/>
              <a:t>(</a:t>
            </a:r>
            <a:r>
              <a:rPr lang="zh-CN" altLang="en-US" dirty="0"/>
              <a:t>本地</a:t>
            </a:r>
            <a:r>
              <a:rPr lang="en-US" altLang="zh-CN" dirty="0"/>
              <a:t>PC)</a:t>
            </a:r>
          </a:p>
        </p:txBody>
      </p:sp>
      <p:sp>
        <p:nvSpPr>
          <p:cNvPr id="10" name="文本框 9">
            <a:extLst>
              <a:ext uri="{FF2B5EF4-FFF2-40B4-BE49-F238E27FC236}">
                <a16:creationId xmlns:a16="http://schemas.microsoft.com/office/drawing/2014/main" id="{08DE867D-BB06-2D4A-ADE5-FAAFF2590A08}"/>
              </a:ext>
            </a:extLst>
          </p:cNvPr>
          <p:cNvSpPr txBox="1"/>
          <p:nvPr/>
        </p:nvSpPr>
        <p:spPr>
          <a:xfrm>
            <a:off x="1961515" y="1538605"/>
            <a:ext cx="1866986" cy="646331"/>
          </a:xfrm>
          <a:prstGeom prst="rect">
            <a:avLst/>
          </a:prstGeom>
          <a:noFill/>
        </p:spPr>
        <p:txBody>
          <a:bodyPr wrap="none" rtlCol="0">
            <a:spAutoFit/>
          </a:bodyPr>
          <a:lstStyle/>
          <a:p>
            <a:pPr algn="l"/>
            <a:r>
              <a:rPr lang="zh-CN" altLang="en-US" dirty="0"/>
              <a:t>开发环境</a:t>
            </a:r>
          </a:p>
          <a:p>
            <a:pPr algn="ctr"/>
            <a:r>
              <a:rPr lang="en-US" altLang="zh-CN" dirty="0"/>
              <a:t>IDE:  </a:t>
            </a:r>
            <a:r>
              <a:rPr lang="en-US" altLang="zh-CN" dirty="0" err="1"/>
              <a:t>Pycharm</a:t>
            </a:r>
            <a:r>
              <a:rPr lang="zh-CN" altLang="en-US" dirty="0"/>
              <a:t>等</a:t>
            </a:r>
            <a:endParaRPr lang="en-US" altLang="zh-CN" dirty="0"/>
          </a:p>
        </p:txBody>
      </p:sp>
      <p:pic>
        <p:nvPicPr>
          <p:cNvPr id="13" name="图片 12" descr="文本&#10;&#10;描述已自动生成">
            <a:extLst>
              <a:ext uri="{FF2B5EF4-FFF2-40B4-BE49-F238E27FC236}">
                <a16:creationId xmlns:a16="http://schemas.microsoft.com/office/drawing/2014/main" id="{01FA3C26-599D-264A-AF9D-F29C0B17A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648" y="2293454"/>
            <a:ext cx="2870200" cy="1257300"/>
          </a:xfrm>
          <a:prstGeom prst="rect">
            <a:avLst/>
          </a:prstGeom>
        </p:spPr>
      </p:pic>
      <p:pic>
        <p:nvPicPr>
          <p:cNvPr id="15" name="图片 14" descr="文本&#10;&#10;描述已自动生成">
            <a:extLst>
              <a:ext uri="{FF2B5EF4-FFF2-40B4-BE49-F238E27FC236}">
                <a16:creationId xmlns:a16="http://schemas.microsoft.com/office/drawing/2014/main" id="{CF04F056-B3A2-BE40-AB21-897CAE363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5668" y="1928780"/>
            <a:ext cx="4111517" cy="3756991"/>
          </a:xfrm>
          <a:prstGeom prst="rect">
            <a:avLst/>
          </a:prstGeom>
        </p:spPr>
      </p:pic>
      <p:sp>
        <p:nvSpPr>
          <p:cNvPr id="16" name="文本框 15">
            <a:extLst>
              <a:ext uri="{FF2B5EF4-FFF2-40B4-BE49-F238E27FC236}">
                <a16:creationId xmlns:a16="http://schemas.microsoft.com/office/drawing/2014/main" id="{BEF19769-3677-2A42-8F53-F9DEE3DA3989}"/>
              </a:ext>
            </a:extLst>
          </p:cNvPr>
          <p:cNvSpPr txBox="1"/>
          <p:nvPr/>
        </p:nvSpPr>
        <p:spPr>
          <a:xfrm>
            <a:off x="755374" y="3807275"/>
            <a:ext cx="5136599" cy="369332"/>
          </a:xfrm>
          <a:prstGeom prst="rect">
            <a:avLst/>
          </a:prstGeom>
          <a:noFill/>
        </p:spPr>
        <p:txBody>
          <a:bodyPr wrap="none" rtlCol="0">
            <a:spAutoFit/>
          </a:bodyPr>
          <a:lstStyle/>
          <a:p>
            <a:r>
              <a:rPr lang="en" altLang="zh-CN" dirty="0"/>
              <a:t>jdk1.8+</a:t>
            </a:r>
            <a:r>
              <a:rPr lang="zh-CN" altLang="en" dirty="0"/>
              <a:t>、</a:t>
            </a:r>
            <a:r>
              <a:rPr lang="en" altLang="zh-CN" dirty="0"/>
              <a:t>Python3.6</a:t>
            </a:r>
            <a:r>
              <a:rPr lang="zh-CN" altLang="en" dirty="0"/>
              <a:t>、</a:t>
            </a:r>
            <a:r>
              <a:rPr lang="en" altLang="zh-CN" dirty="0"/>
              <a:t>python </a:t>
            </a:r>
            <a:r>
              <a:rPr lang="en" altLang="zh-CN" dirty="0" err="1"/>
              <a:t>virtualenv</a:t>
            </a:r>
            <a:r>
              <a:rPr lang="zh-CN" altLang="en" dirty="0"/>
              <a:t>、</a:t>
            </a:r>
            <a:r>
              <a:rPr lang="en" altLang="zh-CN" dirty="0"/>
              <a:t>mysql5.6+</a:t>
            </a:r>
            <a:endParaRPr kumimoji="1" lang="zh-CN" altLang="en-US" dirty="0"/>
          </a:p>
        </p:txBody>
      </p:sp>
    </p:spTree>
    <p:extLst>
      <p:ext uri="{BB962C8B-B14F-4D97-AF65-F5344CB8AC3E}">
        <p14:creationId xmlns:p14="http://schemas.microsoft.com/office/powerpoint/2010/main" val="10192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7E99D-3825-497E-B7BD-1E17EE292C9A}"/>
              </a:ext>
            </a:extLst>
          </p:cNvPr>
          <p:cNvSpPr>
            <a:spLocks noGrp="1"/>
          </p:cNvSpPr>
          <p:nvPr>
            <p:ph type="title"/>
          </p:nvPr>
        </p:nvSpPr>
        <p:spPr/>
        <p:txBody>
          <a:bodyPr/>
          <a:lstStyle/>
          <a:p>
            <a:r>
              <a:rPr lang="zh-CN" altLang="en-US" dirty="0"/>
              <a:t>项目进展</a:t>
            </a:r>
            <a:br>
              <a:rPr lang="en-US" altLang="zh-CN"/>
            </a:br>
            <a:endParaRPr lang="zh-CN" altLang="en-US" dirty="0"/>
          </a:p>
        </p:txBody>
      </p:sp>
      <p:sp>
        <p:nvSpPr>
          <p:cNvPr id="5" name="文本框 4">
            <a:extLst>
              <a:ext uri="{FF2B5EF4-FFF2-40B4-BE49-F238E27FC236}">
                <a16:creationId xmlns:a16="http://schemas.microsoft.com/office/drawing/2014/main" id="{C0E025C1-6ACB-F045-82A0-28A7EAD91D39}"/>
              </a:ext>
            </a:extLst>
          </p:cNvPr>
          <p:cNvSpPr txBox="1"/>
          <p:nvPr/>
        </p:nvSpPr>
        <p:spPr>
          <a:xfrm>
            <a:off x="556179" y="1675328"/>
            <a:ext cx="11223295" cy="646331"/>
          </a:xfrm>
          <a:prstGeom prst="rect">
            <a:avLst/>
          </a:prstGeom>
          <a:noFill/>
        </p:spPr>
        <p:txBody>
          <a:bodyPr wrap="square" rtlCol="0">
            <a:spAutoFit/>
          </a:bodyPr>
          <a:lstStyle/>
          <a:p>
            <a:pPr algn="ctr"/>
            <a:r>
              <a:rPr lang="zh-CN" altLang="en-US" sz="2000" b="1" dirty="0"/>
              <a:t>对比实验（部分）</a:t>
            </a:r>
            <a:endParaRPr lang="en-US" altLang="zh-CN" sz="2000" b="1" dirty="0"/>
          </a:p>
          <a:p>
            <a:endParaRPr lang="zh-CN" altLang="en-US" sz="1600" dirty="0"/>
          </a:p>
        </p:txBody>
      </p:sp>
      <p:sp>
        <p:nvSpPr>
          <p:cNvPr id="4" name="矩形 3">
            <a:extLst>
              <a:ext uri="{FF2B5EF4-FFF2-40B4-BE49-F238E27FC236}">
                <a16:creationId xmlns:a16="http://schemas.microsoft.com/office/drawing/2014/main" id="{03FDEFCF-3D81-1F42-AF67-6C367C795770}"/>
              </a:ext>
            </a:extLst>
          </p:cNvPr>
          <p:cNvSpPr/>
          <p:nvPr/>
        </p:nvSpPr>
        <p:spPr>
          <a:xfrm>
            <a:off x="5874122" y="2567063"/>
            <a:ext cx="3309353" cy="461665"/>
          </a:xfrm>
          <a:prstGeom prst="rect">
            <a:avLst/>
          </a:prstGeom>
        </p:spPr>
        <p:txBody>
          <a:bodyPr wrap="square">
            <a:spAutoFit/>
          </a:bodyPr>
          <a:lstStyle/>
          <a:p>
            <a:r>
              <a:rPr lang="zh-CN" altLang="en-US" sz="1200" b="1" dirty="0">
                <a:solidFill>
                  <a:srgbClr val="000000"/>
                </a:solidFill>
                <a:latin typeface="PingFang SC" panose="020B0400000000000000" pitchFamily="34" charset="-122"/>
                <a:ea typeface="PingFang SC" panose="020B0400000000000000" pitchFamily="34" charset="-122"/>
              </a:rPr>
              <a:t>同态一轮运算</a:t>
            </a:r>
            <a:r>
              <a:rPr lang="en-US" altLang="zh-CN" sz="1200" b="1" dirty="0">
                <a:solidFill>
                  <a:srgbClr val="000000"/>
                </a:solidFill>
                <a:latin typeface="Helvetica Neue" panose="02000503000000020004" pitchFamily="2" charset="0"/>
              </a:rPr>
              <a:t>50</a:t>
            </a:r>
            <a:r>
              <a:rPr lang="en" altLang="zh-CN" sz="1200" b="1" dirty="0" err="1">
                <a:solidFill>
                  <a:srgbClr val="000000"/>
                </a:solidFill>
                <a:latin typeface="Helvetica Neue" panose="02000503000000020004" pitchFamily="2" charset="0"/>
              </a:rPr>
              <a:t>min</a:t>
            </a:r>
            <a:r>
              <a:rPr lang="en" altLang="zh-CN" sz="1200" b="1" dirty="0" err="1">
                <a:solidFill>
                  <a:srgbClr val="000000"/>
                </a:solidFill>
                <a:latin typeface="PingFang SC" panose="020B0400000000000000" pitchFamily="34" charset="-122"/>
                <a:ea typeface="PingFang SC" panose="020B0400000000000000" pitchFamily="34" charset="-122"/>
              </a:rPr>
              <a:t>，</a:t>
            </a:r>
            <a:r>
              <a:rPr lang="en" altLang="zh-CN" sz="1200" b="1" dirty="0" err="1">
                <a:solidFill>
                  <a:srgbClr val="000000"/>
                </a:solidFill>
                <a:latin typeface="Helvetica Neue" panose="02000503000000020004" pitchFamily="2" charset="0"/>
              </a:rPr>
              <a:t>dp</a:t>
            </a:r>
            <a:r>
              <a:rPr lang="zh-CN" altLang="en-US" sz="1200" b="1" dirty="0">
                <a:solidFill>
                  <a:srgbClr val="000000"/>
                </a:solidFill>
                <a:latin typeface="PingFang SC" panose="020B0400000000000000" pitchFamily="34" charset="-122"/>
                <a:ea typeface="PingFang SC" panose="020B0400000000000000" pitchFamily="34" charset="-122"/>
              </a:rPr>
              <a:t>一轮</a:t>
            </a:r>
            <a:r>
              <a:rPr lang="en-US" altLang="zh-CN" sz="1200" b="1" dirty="0">
                <a:solidFill>
                  <a:srgbClr val="000000"/>
                </a:solidFill>
                <a:latin typeface="Helvetica Neue" panose="02000503000000020004" pitchFamily="2" charset="0"/>
              </a:rPr>
              <a:t>10</a:t>
            </a:r>
            <a:r>
              <a:rPr lang="en" altLang="zh-CN" sz="1200" b="1" dirty="0">
                <a:solidFill>
                  <a:srgbClr val="000000"/>
                </a:solidFill>
                <a:latin typeface="Helvetica Neue" panose="02000503000000020004" pitchFamily="2" charset="0"/>
              </a:rPr>
              <a:t>min</a:t>
            </a:r>
            <a:r>
              <a:rPr lang="en" altLang="zh-CN" sz="1200" b="1" dirty="0">
                <a:solidFill>
                  <a:srgbClr val="000000"/>
                </a:solidFill>
                <a:latin typeface="PingFang SC" panose="020B0400000000000000" pitchFamily="34" charset="-122"/>
                <a:ea typeface="PingFang SC" panose="020B0400000000000000" pitchFamily="34" charset="-122"/>
              </a:rPr>
              <a:t>，</a:t>
            </a:r>
            <a:r>
              <a:rPr lang="zh-CN" altLang="en-US" sz="1200" b="1" dirty="0">
                <a:solidFill>
                  <a:srgbClr val="000000"/>
                </a:solidFill>
                <a:latin typeface="PingFang SC" panose="020B0400000000000000" pitchFamily="34" charset="-122"/>
                <a:ea typeface="PingFang SC" panose="020B0400000000000000" pitchFamily="34" charset="-122"/>
              </a:rPr>
              <a:t>同态计算和通信成本高，但</a:t>
            </a:r>
            <a:r>
              <a:rPr lang="en" altLang="zh-CN" sz="1200" b="1" dirty="0" err="1">
                <a:solidFill>
                  <a:srgbClr val="000000"/>
                </a:solidFill>
                <a:latin typeface="Helvetica Neue" panose="02000503000000020004" pitchFamily="2" charset="0"/>
              </a:rPr>
              <a:t>dp</a:t>
            </a:r>
            <a:r>
              <a:rPr lang="zh-CN" altLang="en-US" sz="1200" b="1" dirty="0">
                <a:solidFill>
                  <a:srgbClr val="000000"/>
                </a:solidFill>
                <a:latin typeface="PingFang SC" panose="020B0400000000000000" pitchFamily="34" charset="-122"/>
                <a:ea typeface="PingFang SC" panose="020B0400000000000000" pitchFamily="34" charset="-122"/>
              </a:rPr>
              <a:t>得到的结果有精度损失。</a:t>
            </a:r>
          </a:p>
        </p:txBody>
      </p:sp>
      <p:graphicFrame>
        <p:nvGraphicFramePr>
          <p:cNvPr id="6" name="表格 5">
            <a:extLst>
              <a:ext uri="{FF2B5EF4-FFF2-40B4-BE49-F238E27FC236}">
                <a16:creationId xmlns:a16="http://schemas.microsoft.com/office/drawing/2014/main" id="{53C7901E-8142-D04B-98E2-888366236C26}"/>
              </a:ext>
            </a:extLst>
          </p:cNvPr>
          <p:cNvGraphicFramePr>
            <a:graphicFrameLocks noGrp="1"/>
          </p:cNvGraphicFramePr>
          <p:nvPr>
            <p:extLst>
              <p:ext uri="{D42A27DB-BD31-4B8C-83A1-F6EECF244321}">
                <p14:modId xmlns:p14="http://schemas.microsoft.com/office/powerpoint/2010/main" val="2926897359"/>
              </p:ext>
            </p:extLst>
          </p:nvPr>
        </p:nvGraphicFramePr>
        <p:xfrm>
          <a:off x="2255738" y="2321659"/>
          <a:ext cx="3054901" cy="2932034"/>
        </p:xfrm>
        <a:graphic>
          <a:graphicData uri="http://schemas.openxmlformats.org/drawingml/2006/table">
            <a:tbl>
              <a:tblPr/>
              <a:tblGrid>
                <a:gridCol w="594196">
                  <a:extLst>
                    <a:ext uri="{9D8B030D-6E8A-4147-A177-3AD203B41FA5}">
                      <a16:colId xmlns:a16="http://schemas.microsoft.com/office/drawing/2014/main" val="1978793336"/>
                    </a:ext>
                  </a:extLst>
                </a:gridCol>
                <a:gridCol w="1331152">
                  <a:extLst>
                    <a:ext uri="{9D8B030D-6E8A-4147-A177-3AD203B41FA5}">
                      <a16:colId xmlns:a16="http://schemas.microsoft.com/office/drawing/2014/main" val="1439559"/>
                    </a:ext>
                  </a:extLst>
                </a:gridCol>
                <a:gridCol w="1129553">
                  <a:extLst>
                    <a:ext uri="{9D8B030D-6E8A-4147-A177-3AD203B41FA5}">
                      <a16:colId xmlns:a16="http://schemas.microsoft.com/office/drawing/2014/main" val="4140654548"/>
                    </a:ext>
                  </a:extLst>
                </a:gridCol>
              </a:tblGrid>
              <a:tr h="301455">
                <a:tc>
                  <a:txBody>
                    <a:bodyPr/>
                    <a:lstStyle/>
                    <a:p>
                      <a:pPr algn="ctr"/>
                      <a:r>
                        <a:rPr lang="en" sz="1050" b="1">
                          <a:solidFill>
                            <a:srgbClr val="000000"/>
                          </a:solidFill>
                          <a:effectLst/>
                          <a:latin typeface="+mn-lt"/>
                        </a:rPr>
                        <a:t>epoch</a:t>
                      </a:r>
                      <a:endParaRPr lang="en"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 sz="1050" b="1" dirty="0" err="1">
                          <a:solidFill>
                            <a:srgbClr val="000000"/>
                          </a:solidFill>
                          <a:effectLst/>
                          <a:latin typeface="+mn-lt"/>
                        </a:rPr>
                        <a:t>paillier_acc</a:t>
                      </a:r>
                      <a:endParaRPr lang="en" sz="1050" dirty="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 sz="1050" b="1">
                          <a:solidFill>
                            <a:srgbClr val="000000"/>
                          </a:solidFill>
                          <a:effectLst/>
                          <a:latin typeface="+mn-lt"/>
                        </a:rPr>
                        <a:t>dp_acc</a:t>
                      </a:r>
                      <a:endParaRPr lang="en"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647118975"/>
                  </a:ext>
                </a:extLst>
              </a:tr>
              <a:tr h="244336">
                <a:tc>
                  <a:txBody>
                    <a:bodyPr/>
                    <a:lstStyle/>
                    <a:p>
                      <a:pPr algn="ctr"/>
                      <a:r>
                        <a:rPr lang="en-US" altLang="zh-CN" sz="1050" b="1">
                          <a:solidFill>
                            <a:srgbClr val="000000"/>
                          </a:solidFill>
                          <a:effectLst/>
                          <a:latin typeface="+mn-lt"/>
                        </a:rPr>
                        <a:t>1</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altLang="zh-CN" sz="1050">
                          <a:solidFill>
                            <a:srgbClr val="000000"/>
                          </a:solidFill>
                          <a:effectLst/>
                          <a:latin typeface="+mn-lt"/>
                        </a:rPr>
                        <a:t>36.74</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altLang="zh-CN" sz="1050">
                          <a:solidFill>
                            <a:srgbClr val="000000"/>
                          </a:solidFill>
                          <a:effectLst/>
                          <a:latin typeface="+mn-lt"/>
                        </a:rPr>
                        <a:t>31.47</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3309794"/>
                  </a:ext>
                </a:extLst>
              </a:tr>
              <a:tr h="244336">
                <a:tc>
                  <a:txBody>
                    <a:bodyPr/>
                    <a:lstStyle/>
                    <a:p>
                      <a:pPr algn="ctr"/>
                      <a:r>
                        <a:rPr lang="en-US" altLang="zh-CN" sz="1050" b="1" dirty="0">
                          <a:solidFill>
                            <a:srgbClr val="000000"/>
                          </a:solidFill>
                          <a:effectLst/>
                          <a:latin typeface="+mn-lt"/>
                        </a:rPr>
                        <a:t>2</a:t>
                      </a:r>
                      <a:endParaRPr lang="zh-CN" altLang="en-US" sz="1050" dirty="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altLang="zh-CN" sz="1050" dirty="0">
                          <a:solidFill>
                            <a:srgbClr val="000000"/>
                          </a:solidFill>
                          <a:effectLst/>
                          <a:latin typeface="+mn-lt"/>
                        </a:rPr>
                        <a:t>75.66</a:t>
                      </a:r>
                      <a:endParaRPr lang="zh-CN" altLang="en-US" sz="1050" dirty="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altLang="zh-CN" sz="1050">
                          <a:solidFill>
                            <a:srgbClr val="000000"/>
                          </a:solidFill>
                          <a:effectLst/>
                          <a:latin typeface="+mn-lt"/>
                        </a:rPr>
                        <a:t>46.29</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5738825"/>
                  </a:ext>
                </a:extLst>
              </a:tr>
              <a:tr h="244336">
                <a:tc>
                  <a:txBody>
                    <a:bodyPr/>
                    <a:lstStyle/>
                    <a:p>
                      <a:pPr algn="ctr"/>
                      <a:r>
                        <a:rPr lang="en-US" altLang="zh-CN" sz="1050" b="1">
                          <a:solidFill>
                            <a:srgbClr val="000000"/>
                          </a:solidFill>
                          <a:effectLst/>
                          <a:latin typeface="+mn-lt"/>
                        </a:rPr>
                        <a:t>3</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altLang="zh-CN" sz="1050">
                          <a:solidFill>
                            <a:srgbClr val="000000"/>
                          </a:solidFill>
                          <a:effectLst/>
                          <a:latin typeface="+mn-lt"/>
                        </a:rPr>
                        <a:t>81.35</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altLang="zh-CN" sz="1050" dirty="0">
                          <a:solidFill>
                            <a:srgbClr val="000000"/>
                          </a:solidFill>
                          <a:effectLst/>
                          <a:latin typeface="+mn-lt"/>
                        </a:rPr>
                        <a:t>49.81</a:t>
                      </a:r>
                      <a:endParaRPr lang="zh-CN" altLang="en-US" sz="1050" dirty="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567167"/>
                  </a:ext>
                </a:extLst>
              </a:tr>
              <a:tr h="244336">
                <a:tc>
                  <a:txBody>
                    <a:bodyPr/>
                    <a:lstStyle/>
                    <a:p>
                      <a:pPr algn="ctr"/>
                      <a:r>
                        <a:rPr lang="en-US" altLang="zh-CN" sz="1050" b="1">
                          <a:solidFill>
                            <a:srgbClr val="000000"/>
                          </a:solidFill>
                          <a:effectLst/>
                          <a:latin typeface="+mn-lt"/>
                        </a:rPr>
                        <a:t>4</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altLang="zh-CN" sz="1050">
                          <a:solidFill>
                            <a:srgbClr val="000000"/>
                          </a:solidFill>
                          <a:effectLst/>
                          <a:latin typeface="+mn-lt"/>
                        </a:rPr>
                        <a:t>82.93</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altLang="zh-CN" sz="1050">
                          <a:solidFill>
                            <a:srgbClr val="000000"/>
                          </a:solidFill>
                          <a:effectLst/>
                          <a:latin typeface="+mn-lt"/>
                        </a:rPr>
                        <a:t>48.64</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6987489"/>
                  </a:ext>
                </a:extLst>
              </a:tr>
              <a:tr h="244336">
                <a:tc>
                  <a:txBody>
                    <a:bodyPr/>
                    <a:lstStyle/>
                    <a:p>
                      <a:pPr algn="ctr"/>
                      <a:r>
                        <a:rPr lang="en-US" altLang="zh-CN" sz="1050" b="1">
                          <a:solidFill>
                            <a:srgbClr val="000000"/>
                          </a:solidFill>
                          <a:effectLst/>
                          <a:latin typeface="+mn-lt"/>
                        </a:rPr>
                        <a:t>5</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altLang="zh-CN" sz="1050">
                          <a:solidFill>
                            <a:srgbClr val="000000"/>
                          </a:solidFill>
                          <a:effectLst/>
                          <a:latin typeface="+mn-lt"/>
                        </a:rPr>
                        <a:t>84.63</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altLang="zh-CN" sz="1050">
                          <a:solidFill>
                            <a:srgbClr val="000000"/>
                          </a:solidFill>
                          <a:effectLst/>
                          <a:latin typeface="+mn-lt"/>
                        </a:rPr>
                        <a:t>52.76</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4182437"/>
                  </a:ext>
                </a:extLst>
              </a:tr>
              <a:tr h="244336">
                <a:tc>
                  <a:txBody>
                    <a:bodyPr/>
                    <a:lstStyle/>
                    <a:p>
                      <a:pPr algn="ctr"/>
                      <a:r>
                        <a:rPr lang="en-US" altLang="zh-CN" sz="1050" b="1">
                          <a:solidFill>
                            <a:srgbClr val="000000"/>
                          </a:solidFill>
                          <a:effectLst/>
                          <a:latin typeface="+mn-lt"/>
                        </a:rPr>
                        <a:t>6</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altLang="zh-CN" sz="1050">
                          <a:solidFill>
                            <a:srgbClr val="000000"/>
                          </a:solidFill>
                          <a:effectLst/>
                          <a:latin typeface="+mn-lt"/>
                        </a:rPr>
                        <a:t>85.42</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altLang="zh-CN" sz="1050">
                          <a:solidFill>
                            <a:srgbClr val="000000"/>
                          </a:solidFill>
                          <a:effectLst/>
                          <a:latin typeface="+mn-lt"/>
                        </a:rPr>
                        <a:t>65.19</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5080057"/>
                  </a:ext>
                </a:extLst>
              </a:tr>
              <a:tr h="244336">
                <a:tc>
                  <a:txBody>
                    <a:bodyPr/>
                    <a:lstStyle/>
                    <a:p>
                      <a:pPr algn="ctr"/>
                      <a:r>
                        <a:rPr lang="en-US" altLang="zh-CN" sz="1050" b="1">
                          <a:solidFill>
                            <a:srgbClr val="000000"/>
                          </a:solidFill>
                          <a:effectLst/>
                          <a:latin typeface="+mn-lt"/>
                        </a:rPr>
                        <a:t>7</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altLang="zh-CN" sz="1050" dirty="0">
                          <a:solidFill>
                            <a:srgbClr val="000000"/>
                          </a:solidFill>
                          <a:effectLst/>
                          <a:latin typeface="+mn-lt"/>
                        </a:rPr>
                        <a:t>84.65</a:t>
                      </a:r>
                      <a:endParaRPr lang="zh-CN" altLang="en-US" sz="1050" dirty="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altLang="zh-CN" sz="1050">
                          <a:solidFill>
                            <a:srgbClr val="000000"/>
                          </a:solidFill>
                          <a:effectLst/>
                          <a:latin typeface="+mn-lt"/>
                        </a:rPr>
                        <a:t>59.15</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7489882"/>
                  </a:ext>
                </a:extLst>
              </a:tr>
              <a:tr h="244336">
                <a:tc>
                  <a:txBody>
                    <a:bodyPr/>
                    <a:lstStyle/>
                    <a:p>
                      <a:pPr algn="ctr"/>
                      <a:r>
                        <a:rPr lang="en-US" altLang="zh-CN" sz="1050" b="1">
                          <a:solidFill>
                            <a:srgbClr val="000000"/>
                          </a:solidFill>
                          <a:effectLst/>
                          <a:latin typeface="+mn-lt"/>
                        </a:rPr>
                        <a:t>8</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altLang="zh-CN" sz="1050">
                          <a:solidFill>
                            <a:srgbClr val="000000"/>
                          </a:solidFill>
                          <a:effectLst/>
                          <a:latin typeface="+mn-lt"/>
                        </a:rPr>
                        <a:t>86.26</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altLang="zh-CN" sz="1050">
                          <a:solidFill>
                            <a:srgbClr val="000000"/>
                          </a:solidFill>
                          <a:effectLst/>
                          <a:latin typeface="+mn-lt"/>
                        </a:rPr>
                        <a:t>64.25</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0401814"/>
                  </a:ext>
                </a:extLst>
              </a:tr>
              <a:tr h="244336">
                <a:tc>
                  <a:txBody>
                    <a:bodyPr/>
                    <a:lstStyle/>
                    <a:p>
                      <a:pPr algn="ctr"/>
                      <a:r>
                        <a:rPr lang="en-US" altLang="zh-CN" sz="1050" b="1">
                          <a:solidFill>
                            <a:srgbClr val="000000"/>
                          </a:solidFill>
                          <a:effectLst/>
                          <a:latin typeface="+mn-lt"/>
                        </a:rPr>
                        <a:t>9</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altLang="zh-CN" sz="1050">
                          <a:solidFill>
                            <a:srgbClr val="000000"/>
                          </a:solidFill>
                          <a:effectLst/>
                          <a:latin typeface="+mn-lt"/>
                        </a:rPr>
                        <a:t>86.88</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altLang="zh-CN" sz="1050">
                          <a:solidFill>
                            <a:srgbClr val="000000"/>
                          </a:solidFill>
                          <a:effectLst/>
                          <a:latin typeface="+mn-lt"/>
                        </a:rPr>
                        <a:t>66.80</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0750561"/>
                  </a:ext>
                </a:extLst>
              </a:tr>
              <a:tr h="244336">
                <a:tc>
                  <a:txBody>
                    <a:bodyPr/>
                    <a:lstStyle/>
                    <a:p>
                      <a:pPr algn="ctr"/>
                      <a:r>
                        <a:rPr lang="en-US" altLang="zh-CN" sz="1050" b="1">
                          <a:solidFill>
                            <a:srgbClr val="000000"/>
                          </a:solidFill>
                          <a:effectLst/>
                          <a:latin typeface="+mn-lt"/>
                        </a:rPr>
                        <a:t>10</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US" altLang="zh-CN" sz="1050">
                          <a:solidFill>
                            <a:srgbClr val="000000"/>
                          </a:solidFill>
                          <a:effectLst/>
                          <a:latin typeface="+mn-lt"/>
                        </a:rPr>
                        <a:t>86.64</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altLang="zh-CN" sz="1050">
                          <a:solidFill>
                            <a:srgbClr val="000000"/>
                          </a:solidFill>
                          <a:effectLst/>
                          <a:latin typeface="+mn-lt"/>
                        </a:rPr>
                        <a:t>66.44</a:t>
                      </a:r>
                      <a:endParaRPr lang="zh-CN" altLang="en-US" sz="1050">
                        <a:effectLst/>
                        <a:latin typeface="+mn-lt"/>
                      </a:endParaRP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2467117"/>
                  </a:ext>
                </a:extLst>
              </a:tr>
              <a:tr h="187219">
                <a:tc gridSpan="3">
                  <a:txBody>
                    <a:bodyPr/>
                    <a:lstStyle/>
                    <a:p>
                      <a:pPr algn="ctr"/>
                      <a:r>
                        <a:rPr lang="en-US" altLang="zh-CN" sz="1050" b="1" dirty="0">
                          <a:solidFill>
                            <a:srgbClr val="000000"/>
                          </a:solidFill>
                          <a:effectLst/>
                          <a:latin typeface="+mn-lt"/>
                          <a:ea typeface="PingFang SC" panose="020B0400000000000000" pitchFamily="34" charset="-122"/>
                        </a:rPr>
                        <a:t>MINST</a:t>
                      </a:r>
                      <a:r>
                        <a:rPr lang="zh-CN" altLang="en-US" sz="1050" b="1" dirty="0">
                          <a:solidFill>
                            <a:srgbClr val="000000"/>
                          </a:solidFill>
                          <a:effectLst/>
                          <a:latin typeface="+mn-lt"/>
                          <a:ea typeface="PingFang SC" panose="020B0400000000000000" pitchFamily="34" charset="-122"/>
                        </a:rPr>
                        <a:t>数据集</a:t>
                      </a:r>
                    </a:p>
                  </a:txBody>
                  <a:tcPr marL="11773" marR="11773" marT="11773" marB="1177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hMerge="1">
                  <a:txBody>
                    <a:bodyPr/>
                    <a:lstStyle/>
                    <a:p>
                      <a:br>
                        <a:rPr lang="zh-CN" altLang="en-US" sz="600" dirty="0">
                          <a:effectLst/>
                          <a:latin typeface="Helvetica" pitchFamily="2" charset="0"/>
                        </a:rPr>
                      </a:br>
                      <a:endParaRPr lang="zh-CN" altLang="en-US" sz="600" dirty="0">
                        <a:effectLst/>
                        <a:latin typeface="Helvetica" pitchFamily="2" charset="0"/>
                      </a:endParaRPr>
                    </a:p>
                  </a:txBody>
                  <a:tcPr marL="11773" marR="11773" marT="11773" marB="117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br>
                        <a:rPr lang="zh-CN" altLang="en-US" sz="600" dirty="0">
                          <a:effectLst/>
                          <a:latin typeface="Helvetica" pitchFamily="2" charset="0"/>
                        </a:rPr>
                      </a:br>
                      <a:endParaRPr lang="zh-CN" altLang="en-US" sz="600" dirty="0">
                        <a:effectLst/>
                        <a:latin typeface="Helvetica" pitchFamily="2" charset="0"/>
                      </a:endParaRPr>
                    </a:p>
                  </a:txBody>
                  <a:tcPr marL="11773" marR="11773" marT="11773" marB="117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8756647"/>
                  </a:ext>
                </a:extLst>
              </a:tr>
            </a:tbl>
          </a:graphicData>
        </a:graphic>
      </p:graphicFrame>
      <p:sp>
        <p:nvSpPr>
          <p:cNvPr id="7" name="文本框 6">
            <a:extLst>
              <a:ext uri="{FF2B5EF4-FFF2-40B4-BE49-F238E27FC236}">
                <a16:creationId xmlns:a16="http://schemas.microsoft.com/office/drawing/2014/main" id="{143B0BB2-8F99-2740-B693-BDDF892B918C}"/>
              </a:ext>
            </a:extLst>
          </p:cNvPr>
          <p:cNvSpPr txBox="1"/>
          <p:nvPr/>
        </p:nvSpPr>
        <p:spPr>
          <a:xfrm>
            <a:off x="6003235" y="3250096"/>
            <a:ext cx="3001527" cy="584775"/>
          </a:xfrm>
          <a:prstGeom prst="rect">
            <a:avLst/>
          </a:prstGeom>
          <a:noFill/>
        </p:spPr>
        <p:txBody>
          <a:bodyPr wrap="none" rtlCol="0">
            <a:spAutoFit/>
          </a:bodyPr>
          <a:lstStyle/>
          <a:p>
            <a:r>
              <a:rPr kumimoji="1" lang="en-US" altLang="zh-CN" sz="1600" dirty="0" err="1"/>
              <a:t>Paillier</a:t>
            </a:r>
            <a:r>
              <a:rPr kumimoji="1" lang="zh-CN" altLang="en-US" sz="1600" dirty="0"/>
              <a:t>：基于密码学的联邦学习</a:t>
            </a:r>
            <a:endParaRPr kumimoji="1" lang="en-US" altLang="zh-CN" sz="1600" dirty="0"/>
          </a:p>
          <a:p>
            <a:r>
              <a:rPr kumimoji="1" lang="en-US" altLang="zh-CN" sz="1600" dirty="0" err="1"/>
              <a:t>Dp</a:t>
            </a:r>
            <a:r>
              <a:rPr kumimoji="1" lang="zh-CN" altLang="en-US" sz="1600" dirty="0"/>
              <a:t>：基于差分隐私的联邦学习</a:t>
            </a:r>
          </a:p>
        </p:txBody>
      </p:sp>
    </p:spTree>
    <p:extLst>
      <p:ext uri="{BB962C8B-B14F-4D97-AF65-F5344CB8AC3E}">
        <p14:creationId xmlns:p14="http://schemas.microsoft.com/office/powerpoint/2010/main" val="2287760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3709</TotalTime>
  <Words>945</Words>
  <Application>Microsoft Macintosh PowerPoint</Application>
  <PresentationFormat>宽屏</PresentationFormat>
  <Paragraphs>113</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宋体</vt:lpstr>
      <vt:lpstr>PingFang SC</vt:lpstr>
      <vt:lpstr>Arial</vt:lpstr>
      <vt:lpstr>Calibri</vt:lpstr>
      <vt:lpstr>Helvetica Neue</vt:lpstr>
      <vt:lpstr>Times New Roman</vt:lpstr>
      <vt:lpstr>Office 主题</vt:lpstr>
      <vt:lpstr>PowerPoint 演示文稿</vt:lpstr>
      <vt:lpstr>PowerPoint 演示文稿</vt:lpstr>
      <vt:lpstr>项目概述</vt:lpstr>
      <vt:lpstr>本阶段任务</vt:lpstr>
      <vt:lpstr>项目进展 </vt:lpstr>
      <vt:lpstr>项目进展 </vt:lpstr>
      <vt:lpstr>项目进展 </vt:lpstr>
      <vt:lpstr>项目进展 </vt:lpstr>
      <vt:lpstr>项目进展 </vt:lpstr>
      <vt:lpstr>项目进展 </vt:lpstr>
      <vt:lpstr>项目问题 </vt:lpstr>
      <vt:lpstr>后期计划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Victory</dc:creator>
  <cp:lastModifiedBy>张 一凡</cp:lastModifiedBy>
  <cp:revision>129</cp:revision>
  <dcterms:created xsi:type="dcterms:W3CDTF">2021-05-17T05:03:14Z</dcterms:created>
  <dcterms:modified xsi:type="dcterms:W3CDTF">2022-03-08T11:30:42Z</dcterms:modified>
</cp:coreProperties>
</file>