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86" r:id="rId4"/>
    <p:sldId id="264" r:id="rId5"/>
    <p:sldId id="287" r:id="rId6"/>
    <p:sldId id="289" r:id="rId7"/>
    <p:sldId id="288" r:id="rId8"/>
    <p:sldId id="291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D75"/>
    <a:srgbClr val="D58659"/>
    <a:srgbClr val="DCDD84"/>
    <a:srgbClr val="D5A254"/>
    <a:srgbClr val="94CB74"/>
    <a:srgbClr val="E5B852"/>
    <a:srgbClr val="80BCA3"/>
    <a:srgbClr val="DA936C"/>
    <a:srgbClr val="DC9A76"/>
    <a:srgbClr val="D88C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474" y="84"/>
      </p:cViewPr>
      <p:guideLst>
        <p:guide orient="horz" pos="7128"/>
        <p:guide pos="3526"/>
        <p:guide pos="1612"/>
        <p:guide pos="4087"/>
        <p:guide pos="6062"/>
        <p:guide pos="6617"/>
        <p:guide pos="8599"/>
        <p:guide pos="9128"/>
        <p:guide pos="11098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2C009-255A-4E59-A1AF-823DD11320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0211B-8C04-4108-8354-C4AA435E88B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18"/>
          <p:cNvSpPr>
            <a:spLocks noGrp="1"/>
          </p:cNvSpPr>
          <p:nvPr>
            <p:ph type="body" sz="quarter" idx="10" hasCustomPrompt="1"/>
          </p:nvPr>
        </p:nvSpPr>
        <p:spPr>
          <a:xfrm>
            <a:off x="8208010" y="1669415"/>
            <a:ext cx="3671454" cy="679450"/>
          </a:xfrm>
          <a:prstGeom prst="rect">
            <a:avLst/>
          </a:prstGeom>
        </p:spPr>
        <p:txBody>
          <a:bodyPr/>
          <a:lstStyle>
            <a:lvl1pPr algn="ctr">
              <a:defRPr sz="41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LOREM IPSUM</a:t>
            </a:r>
            <a:endParaRPr lang="en-US" dirty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20104100" cy="11309350"/>
          </a:xfrm>
          <a:prstGeom prst="rect">
            <a:avLst/>
          </a:prstGeom>
          <a:gradFill>
            <a:gsLst>
              <a:gs pos="20000">
                <a:srgbClr val="44ADDB"/>
              </a:gs>
              <a:gs pos="92000">
                <a:srgbClr val="4BBC8E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/>
          <p:nvPr/>
        </p:nvSpPr>
        <p:spPr bwMode="auto">
          <a:xfrm>
            <a:off x="7119938" y="-3175"/>
            <a:ext cx="4448175" cy="4684713"/>
          </a:xfrm>
          <a:custGeom>
            <a:avLst/>
            <a:gdLst/>
            <a:ahLst/>
            <a:cxnLst>
              <a:cxn ang="0">
                <a:pos x="0" y="1673"/>
              </a:cxn>
              <a:cxn ang="0">
                <a:pos x="2802" y="2951"/>
              </a:cxn>
              <a:cxn ang="0">
                <a:pos x="1743" y="0"/>
              </a:cxn>
              <a:cxn ang="0">
                <a:pos x="1390" y="0"/>
              </a:cxn>
              <a:cxn ang="0">
                <a:pos x="0" y="1673"/>
              </a:cxn>
            </a:cxnLst>
            <a:rect l="0" t="0" r="r" b="b"/>
            <a:pathLst>
              <a:path w="2802" h="2951">
                <a:moveTo>
                  <a:pt x="0" y="1673"/>
                </a:moveTo>
                <a:lnTo>
                  <a:pt x="2802" y="2951"/>
                </a:lnTo>
                <a:lnTo>
                  <a:pt x="1743" y="0"/>
                </a:lnTo>
                <a:lnTo>
                  <a:pt x="1390" y="0"/>
                </a:lnTo>
                <a:lnTo>
                  <a:pt x="0" y="1673"/>
                </a:lnTo>
                <a:close/>
              </a:path>
            </a:pathLst>
          </a:custGeom>
          <a:solidFill>
            <a:srgbClr val="48B39D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30" name="Freeform 6"/>
          <p:cNvSpPr/>
          <p:nvPr/>
        </p:nvSpPr>
        <p:spPr bwMode="auto">
          <a:xfrm>
            <a:off x="3175" y="2652713"/>
            <a:ext cx="11564938" cy="8653463"/>
          </a:xfrm>
          <a:custGeom>
            <a:avLst/>
            <a:gdLst/>
            <a:ahLst/>
            <a:cxnLst>
              <a:cxn ang="0">
                <a:pos x="4483" y="0"/>
              </a:cxn>
              <a:cxn ang="0">
                <a:pos x="219" y="5125"/>
              </a:cxn>
              <a:cxn ang="0">
                <a:pos x="0" y="5389"/>
              </a:cxn>
              <a:cxn ang="0">
                <a:pos x="0" y="5451"/>
              </a:cxn>
              <a:cxn ang="0">
                <a:pos x="5575" y="5451"/>
              </a:cxn>
              <a:cxn ang="0">
                <a:pos x="5709" y="5125"/>
              </a:cxn>
              <a:cxn ang="0">
                <a:pos x="7285" y="1278"/>
              </a:cxn>
              <a:cxn ang="0">
                <a:pos x="4483" y="0"/>
              </a:cxn>
            </a:cxnLst>
            <a:rect l="0" t="0" r="r" b="b"/>
            <a:pathLst>
              <a:path w="7285" h="5451">
                <a:moveTo>
                  <a:pt x="4483" y="0"/>
                </a:moveTo>
                <a:lnTo>
                  <a:pt x="219" y="5125"/>
                </a:lnTo>
                <a:lnTo>
                  <a:pt x="0" y="5389"/>
                </a:lnTo>
                <a:lnTo>
                  <a:pt x="0" y="5451"/>
                </a:lnTo>
                <a:lnTo>
                  <a:pt x="5575" y="5451"/>
                </a:lnTo>
                <a:lnTo>
                  <a:pt x="5709" y="5125"/>
                </a:lnTo>
                <a:lnTo>
                  <a:pt x="7285" y="1278"/>
                </a:lnTo>
                <a:lnTo>
                  <a:pt x="4483" y="0"/>
                </a:lnTo>
                <a:close/>
              </a:path>
            </a:pathLst>
          </a:custGeom>
          <a:solidFill>
            <a:srgbClr val="38A1A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31" name="Freeform 7"/>
          <p:cNvSpPr/>
          <p:nvPr/>
        </p:nvSpPr>
        <p:spPr bwMode="auto">
          <a:xfrm>
            <a:off x="1301750" y="-3175"/>
            <a:ext cx="8024813" cy="2655888"/>
          </a:xfrm>
          <a:custGeom>
            <a:avLst/>
            <a:gdLst/>
            <a:ahLst/>
            <a:cxnLst>
              <a:cxn ang="0">
                <a:pos x="3665" y="1673"/>
              </a:cxn>
              <a:cxn ang="0">
                <a:pos x="5055" y="0"/>
              </a:cxn>
              <a:cxn ang="0">
                <a:pos x="0" y="0"/>
              </a:cxn>
              <a:cxn ang="0">
                <a:pos x="3665" y="1673"/>
              </a:cxn>
            </a:cxnLst>
            <a:rect l="0" t="0" r="r" b="b"/>
            <a:pathLst>
              <a:path w="5055" h="1673">
                <a:moveTo>
                  <a:pt x="3665" y="1673"/>
                </a:moveTo>
                <a:lnTo>
                  <a:pt x="5055" y="0"/>
                </a:lnTo>
                <a:lnTo>
                  <a:pt x="0" y="0"/>
                </a:lnTo>
                <a:lnTo>
                  <a:pt x="3665" y="1673"/>
                </a:lnTo>
                <a:close/>
              </a:path>
            </a:pathLst>
          </a:custGeom>
          <a:solidFill>
            <a:srgbClr val="38A39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1032" name="Freeform 8"/>
          <p:cNvSpPr/>
          <p:nvPr/>
        </p:nvSpPr>
        <p:spPr bwMode="auto">
          <a:xfrm>
            <a:off x="3175" y="-3175"/>
            <a:ext cx="7116763" cy="11210925"/>
          </a:xfrm>
          <a:custGeom>
            <a:avLst/>
            <a:gdLst/>
            <a:ahLst/>
            <a:cxnLst>
              <a:cxn ang="0">
                <a:pos x="818" y="0"/>
              </a:cxn>
              <a:cxn ang="0">
                <a:pos x="0" y="0"/>
              </a:cxn>
              <a:cxn ang="0">
                <a:pos x="0" y="6798"/>
              </a:cxn>
              <a:cxn ang="0">
                <a:pos x="0" y="7062"/>
              </a:cxn>
              <a:cxn ang="0">
                <a:pos x="219" y="6798"/>
              </a:cxn>
              <a:cxn ang="0">
                <a:pos x="4483" y="1673"/>
              </a:cxn>
              <a:cxn ang="0">
                <a:pos x="818" y="0"/>
              </a:cxn>
            </a:cxnLst>
            <a:rect l="0" t="0" r="r" b="b"/>
            <a:pathLst>
              <a:path w="4483" h="7062">
                <a:moveTo>
                  <a:pt x="818" y="0"/>
                </a:moveTo>
                <a:lnTo>
                  <a:pt x="0" y="0"/>
                </a:lnTo>
                <a:lnTo>
                  <a:pt x="0" y="6798"/>
                </a:lnTo>
                <a:lnTo>
                  <a:pt x="0" y="7062"/>
                </a:lnTo>
                <a:lnTo>
                  <a:pt x="219" y="6798"/>
                </a:lnTo>
                <a:lnTo>
                  <a:pt x="4483" y="1673"/>
                </a:lnTo>
                <a:lnTo>
                  <a:pt x="818" y="0"/>
                </a:lnTo>
                <a:close/>
              </a:path>
            </a:pathLst>
          </a:custGeom>
          <a:solidFill>
            <a:srgbClr val="31939A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28" name="object 3"/>
          <p:cNvSpPr txBox="1"/>
          <p:nvPr/>
        </p:nvSpPr>
        <p:spPr>
          <a:xfrm>
            <a:off x="6573582" y="4723403"/>
            <a:ext cx="13153176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lang="zh-CN" altLang="en-US" sz="440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线积分卷积与双色调映射相结合的彩色素描模拟方法</a:t>
            </a:r>
            <a:endParaRPr sz="44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9" name="object 4"/>
          <p:cNvSpPr txBox="1"/>
          <p:nvPr/>
        </p:nvSpPr>
        <p:spPr>
          <a:xfrm>
            <a:off x="7472562" y="3998327"/>
            <a:ext cx="1904364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研究课题</a:t>
            </a:r>
            <a:endParaRPr sz="2450" dirty="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6501576" y="3805990"/>
            <a:ext cx="800622" cy="708329"/>
            <a:chOff x="6501576" y="3805990"/>
            <a:chExt cx="800622" cy="708329"/>
          </a:xfrm>
        </p:grpSpPr>
        <p:sp>
          <p:nvSpPr>
            <p:cNvPr id="31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2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3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5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14" name="object 4"/>
          <p:cNvSpPr txBox="1"/>
          <p:nvPr/>
        </p:nvSpPr>
        <p:spPr>
          <a:xfrm>
            <a:off x="6573581" y="6020431"/>
            <a:ext cx="10260185" cy="3770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17</a:t>
            </a:r>
            <a:r>
              <a:rPr lang="zh-CN" altLang="en-US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小组：张家侨</a:t>
            </a:r>
            <a:r>
              <a:rPr lang="en-US" altLang="zh-CN" sz="24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zh-CN" altLang="en-US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张涵玮  张骏</a:t>
            </a:r>
            <a:r>
              <a:rPr lang="en-US" altLang="zh-CN" sz="24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zh-CN" altLang="en-US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张彬熠</a:t>
            </a:r>
            <a:r>
              <a:rPr lang="en-US" altLang="zh-CN" sz="24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zh-CN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zh-CN" altLang="en-US" sz="2450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张漫榕  袁均良</a:t>
            </a:r>
            <a:endParaRPr sz="245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2050094" y="0"/>
            <a:ext cx="4001135" cy="11308715"/>
          </a:xfrm>
          <a:prstGeom prst="rect">
            <a:avLst/>
          </a:prstGeom>
          <a:solidFill>
            <a:srgbClr val="D58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6050915" y="0"/>
            <a:ext cx="4001135" cy="11308715"/>
          </a:xfrm>
          <a:prstGeom prst="rect">
            <a:avLst/>
          </a:prstGeom>
          <a:solidFill>
            <a:srgbClr val="D88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4052871" y="0"/>
            <a:ext cx="4001135" cy="11308715"/>
          </a:xfrm>
          <a:prstGeom prst="rect">
            <a:avLst/>
          </a:prstGeom>
          <a:solidFill>
            <a:srgbClr val="DC9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10052050" y="0"/>
            <a:ext cx="4001135" cy="11308715"/>
          </a:xfrm>
          <a:prstGeom prst="rect">
            <a:avLst/>
          </a:prstGeom>
          <a:solidFill>
            <a:srgbClr val="DA93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2050094" y="0"/>
            <a:ext cx="4001135" cy="11308715"/>
          </a:xfrm>
          <a:custGeom>
            <a:avLst/>
            <a:gdLst/>
            <a:ahLst/>
            <a:cxnLst/>
            <a:rect l="l" t="t" r="r" b="b"/>
            <a:pathLst>
              <a:path w="4001135" h="11308715">
                <a:moveTo>
                  <a:pt x="0" y="11308556"/>
                </a:moveTo>
                <a:lnTo>
                  <a:pt x="4000747" y="11308556"/>
                </a:lnTo>
                <a:lnTo>
                  <a:pt x="4000747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D58659"/>
          </a:solidFill>
        </p:spPr>
        <p:txBody>
          <a:bodyPr wrap="square" lIns="0" tIns="0" rIns="0" bIns="0" rtlCol="0">
            <a:spAutoFit/>
          </a:bodyPr>
          <a:lstStyle/>
          <a:p/>
        </p:txBody>
      </p:sp>
      <p:grpSp>
        <p:nvGrpSpPr>
          <p:cNvPr id="22" name="Группа 21"/>
          <p:cNvGrpSpPr/>
          <p:nvPr/>
        </p:nvGrpSpPr>
        <p:grpSpPr>
          <a:xfrm>
            <a:off x="7498777" y="1475641"/>
            <a:ext cx="5111586" cy="1156806"/>
            <a:chOff x="7498777" y="1475641"/>
            <a:chExt cx="5111586" cy="1156806"/>
          </a:xfrm>
          <a:noFill/>
        </p:grpSpPr>
        <p:sp>
          <p:nvSpPr>
            <p:cNvPr id="23" name="object 23"/>
            <p:cNvSpPr/>
            <p:nvPr/>
          </p:nvSpPr>
          <p:spPr>
            <a:xfrm>
              <a:off x="7503693" y="1480557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grpFill/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4" name="object 23"/>
            <p:cNvSpPr/>
            <p:nvPr/>
          </p:nvSpPr>
          <p:spPr>
            <a:xfrm>
              <a:off x="7498777" y="1475641"/>
              <a:ext cx="5106670" cy="1151890"/>
            </a:xfrm>
            <a:custGeom>
              <a:avLst/>
              <a:gdLst/>
              <a:ahLst/>
              <a:cxnLst/>
              <a:rect l="l" t="t" r="r" b="b"/>
              <a:pathLst>
                <a:path w="5106670" h="1151889">
                  <a:moveTo>
                    <a:pt x="5106535" y="1151797"/>
                  </a:moveTo>
                  <a:lnTo>
                    <a:pt x="0" y="1151797"/>
                  </a:lnTo>
                  <a:lnTo>
                    <a:pt x="0" y="0"/>
                  </a:lnTo>
                  <a:lnTo>
                    <a:pt x="5106535" y="0"/>
                  </a:lnTo>
                  <a:lnTo>
                    <a:pt x="5106535" y="1151797"/>
                  </a:lnTo>
                  <a:close/>
                </a:path>
              </a:pathLst>
            </a:custGeom>
            <a:grpFill/>
            <a:ln w="10470">
              <a:noFill/>
            </a:ln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21" name="Текст 2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概述</a:t>
            </a:r>
            <a:endParaRPr lang="ru-RU" dirty="0"/>
          </a:p>
        </p:txBody>
      </p:sp>
      <p:sp>
        <p:nvSpPr>
          <p:cNvPr id="29" name="object 5"/>
          <p:cNvSpPr/>
          <p:nvPr/>
        </p:nvSpPr>
        <p:spPr>
          <a:xfrm>
            <a:off x="0" y="4917839"/>
            <a:ext cx="20103465" cy="0"/>
          </a:xfrm>
          <a:custGeom>
            <a:avLst/>
            <a:gdLst/>
            <a:ahLst/>
            <a:cxnLst/>
            <a:rect l="l" t="t" r="r" b="b"/>
            <a:pathLst>
              <a:path w="20103465">
                <a:moveTo>
                  <a:pt x="0" y="0"/>
                </a:moveTo>
                <a:lnTo>
                  <a:pt x="20103450" y="0"/>
                </a:lnTo>
              </a:path>
            </a:pathLst>
          </a:custGeom>
          <a:ln w="20941">
            <a:solidFill>
              <a:srgbClr val="FFFFFF"/>
            </a:solidFill>
          </a:ln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0" name="Овал 29"/>
          <p:cNvSpPr/>
          <p:nvPr/>
        </p:nvSpPr>
        <p:spPr>
          <a:xfrm>
            <a:off x="10946038" y="3810000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14951981" y="3810000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940095" y="3810000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2905125" y="3810000"/>
            <a:ext cx="2247900" cy="2247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object 3"/>
          <p:cNvSpPr txBox="1"/>
          <p:nvPr/>
        </p:nvSpPr>
        <p:spPr>
          <a:xfrm>
            <a:off x="3138504" y="6733054"/>
            <a:ext cx="1824989" cy="49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 algn="ctr">
              <a:lnSpc>
                <a:spcPct val="101000"/>
              </a:lnSpc>
            </a:pPr>
            <a:r>
              <a:rPr lang="zh-CN" altLang="en-US" sz="3200" spc="-5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项目拆分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5" name="object 7"/>
          <p:cNvSpPr txBox="1"/>
          <p:nvPr/>
        </p:nvSpPr>
        <p:spPr>
          <a:xfrm>
            <a:off x="7139711" y="6733054"/>
            <a:ext cx="1824989" cy="49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 algn="ctr">
              <a:lnSpc>
                <a:spcPct val="101000"/>
              </a:lnSpc>
            </a:pPr>
            <a:r>
              <a:rPr lang="zh-CN" altLang="en-US" sz="3200" spc="-5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目前进度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9"/>
          <p:cNvSpPr txBox="1"/>
          <p:nvPr/>
        </p:nvSpPr>
        <p:spPr>
          <a:xfrm>
            <a:off x="11140919" y="6733054"/>
            <a:ext cx="1824989" cy="49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 algn="ctr">
              <a:lnSpc>
                <a:spcPct val="101000"/>
              </a:lnSpc>
            </a:pPr>
            <a:r>
              <a:rPr lang="zh-CN" altLang="en-US" sz="3200" spc="-5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彩图生成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7" name="object 11"/>
          <p:cNvSpPr txBox="1"/>
          <p:nvPr/>
        </p:nvSpPr>
        <p:spPr>
          <a:xfrm>
            <a:off x="14951981" y="6733054"/>
            <a:ext cx="2247899" cy="49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8100" algn="ctr">
              <a:lnSpc>
                <a:spcPct val="101000"/>
              </a:lnSpc>
            </a:pPr>
            <a:r>
              <a:rPr lang="zh-CN" altLang="en-US" sz="3200" spc="-5" dirty="0" smtClean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轮廓图生成</a:t>
            </a:r>
            <a:endParaRPr sz="32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13"/>
          <p:cNvSpPr txBox="1"/>
          <p:nvPr/>
        </p:nvSpPr>
        <p:spPr>
          <a:xfrm>
            <a:off x="3546716" y="4648655"/>
            <a:ext cx="1007744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300" b="1" spc="-20" dirty="0" smtClean="0">
                <a:solidFill>
                  <a:srgbClr val="4ABB8E"/>
                </a:solidFill>
                <a:latin typeface="Trebuchet MS" panose="020B0603020202020204"/>
                <a:cs typeface="Trebuchet MS" panose="020B0603020202020204"/>
              </a:rPr>
              <a:t>1</a:t>
            </a:r>
            <a:endParaRPr sz="33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9" name="object 14"/>
          <p:cNvSpPr txBox="1"/>
          <p:nvPr/>
        </p:nvSpPr>
        <p:spPr>
          <a:xfrm>
            <a:off x="7547850" y="4648655"/>
            <a:ext cx="1007744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300" b="1" spc="-20" dirty="0" smtClean="0">
                <a:solidFill>
                  <a:srgbClr val="4ABB8E"/>
                </a:solidFill>
                <a:latin typeface="Trebuchet MS" panose="020B0603020202020204"/>
                <a:cs typeface="Trebuchet MS" panose="020B0603020202020204"/>
              </a:rPr>
              <a:t>2</a:t>
            </a:r>
            <a:endParaRPr sz="33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0" name="object 15"/>
          <p:cNvSpPr txBox="1"/>
          <p:nvPr/>
        </p:nvSpPr>
        <p:spPr>
          <a:xfrm>
            <a:off x="11548985" y="4648655"/>
            <a:ext cx="1007744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300" b="1" spc="-20" dirty="0" smtClean="0">
                <a:solidFill>
                  <a:srgbClr val="4ABB8E"/>
                </a:solidFill>
                <a:latin typeface="Trebuchet MS" panose="020B0603020202020204"/>
                <a:cs typeface="Trebuchet MS" panose="020B0603020202020204"/>
              </a:rPr>
              <a:t>3</a:t>
            </a:r>
            <a:endParaRPr sz="33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1" name="object 16"/>
          <p:cNvSpPr txBox="1"/>
          <p:nvPr/>
        </p:nvSpPr>
        <p:spPr>
          <a:xfrm>
            <a:off x="15550120" y="4648655"/>
            <a:ext cx="1007744" cy="512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3300" b="1" spc="-20" dirty="0" smtClean="0">
                <a:solidFill>
                  <a:srgbClr val="4ABB8E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3300" dirty="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8314" y="3956695"/>
            <a:ext cx="20104100" cy="7359014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8314" y="674115"/>
            <a:ext cx="20104100" cy="3275556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0"/>
          </p:nvPr>
        </p:nvSpPr>
        <p:spPr>
          <a:xfrm>
            <a:off x="800097" y="4036196"/>
            <a:ext cx="5398975" cy="587595"/>
          </a:xfrm>
        </p:spPr>
        <p:txBody>
          <a:bodyPr/>
          <a:lstStyle/>
          <a:p>
            <a:pPr algn="l"/>
            <a:r>
              <a:rPr lang="zh-CN" altLang="en-US" sz="3200" dirty="0" smtClean="0"/>
              <a:t>如何由原图生成彩色素描图？</a:t>
            </a:r>
            <a:endParaRPr lang="ru-RU" sz="3200" dirty="0"/>
          </a:p>
        </p:txBody>
      </p:sp>
      <p:grpSp>
        <p:nvGrpSpPr>
          <p:cNvPr id="25" name="Группа 29"/>
          <p:cNvGrpSpPr/>
          <p:nvPr/>
        </p:nvGrpSpPr>
        <p:grpSpPr>
          <a:xfrm>
            <a:off x="0" y="3944976"/>
            <a:ext cx="800622" cy="708329"/>
            <a:chOff x="6501576" y="3805990"/>
            <a:chExt cx="800622" cy="708329"/>
          </a:xfrm>
        </p:grpSpPr>
        <p:sp>
          <p:nvSpPr>
            <p:cNvPr id="26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7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8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9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45" name="Прямоугольник 30"/>
          <p:cNvSpPr/>
          <p:nvPr/>
        </p:nvSpPr>
        <p:spPr>
          <a:xfrm>
            <a:off x="1473" y="676406"/>
            <a:ext cx="3098800" cy="2385876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38"/>
          <p:cNvGrpSpPr/>
          <p:nvPr/>
        </p:nvGrpSpPr>
        <p:grpSpPr>
          <a:xfrm>
            <a:off x="1290523" y="1555427"/>
            <a:ext cx="619125" cy="625475"/>
            <a:chOff x="11809413" y="4886325"/>
            <a:chExt cx="619125" cy="625475"/>
          </a:xfrm>
        </p:grpSpPr>
        <p:sp>
          <p:nvSpPr>
            <p:cNvPr id="47" name="Freeform 10"/>
            <p:cNvSpPr/>
            <p:nvPr/>
          </p:nvSpPr>
          <p:spPr bwMode="auto">
            <a:xfrm>
              <a:off x="11809413" y="4937125"/>
              <a:ext cx="569913" cy="5746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08"/>
                </a:cxn>
                <a:cxn ang="0">
                  <a:pos x="108" y="216"/>
                </a:cxn>
                <a:cxn ang="0">
                  <a:pos x="216" y="108"/>
                </a:cxn>
                <a:cxn ang="0">
                  <a:pos x="108" y="108"/>
                </a:cxn>
                <a:cxn ang="0">
                  <a:pos x="108" y="0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cubicBezTo>
                    <a:pt x="168" y="216"/>
                    <a:pt x="216" y="167"/>
                    <a:pt x="216" y="108"/>
                  </a:cubicBezTo>
                  <a:cubicBezTo>
                    <a:pt x="108" y="108"/>
                    <a:pt x="108" y="108"/>
                    <a:pt x="108" y="10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2144375" y="4886325"/>
              <a:ext cx="28416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08" y="108"/>
                </a:cxn>
                <a:cxn ang="0">
                  <a:pos x="0" y="0"/>
                </a:cxn>
              </a:cxnLst>
              <a:rect l="0" t="0" r="r" b="b"/>
              <a:pathLst>
                <a:path w="108" h="108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48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</p:grpSp>
      <p:sp>
        <p:nvSpPr>
          <p:cNvPr id="49" name="Прямоугольник 30"/>
          <p:cNvSpPr/>
          <p:nvPr/>
        </p:nvSpPr>
        <p:spPr>
          <a:xfrm>
            <a:off x="3100273" y="674115"/>
            <a:ext cx="3098800" cy="996177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项目拆分</a:t>
            </a:r>
            <a:endParaRPr lang="ru-RU" sz="4000" dirty="0"/>
          </a:p>
        </p:txBody>
      </p:sp>
      <p:sp>
        <p:nvSpPr>
          <p:cNvPr id="54" name="Текст 29"/>
          <p:cNvSpPr txBox="1"/>
          <p:nvPr/>
        </p:nvSpPr>
        <p:spPr>
          <a:xfrm>
            <a:off x="6339998" y="6563121"/>
            <a:ext cx="3860915" cy="548468"/>
          </a:xfrm>
          <a:prstGeom prst="rect">
            <a:avLst/>
          </a:prstGeom>
          <a:solidFill>
            <a:srgbClr val="5C4D75"/>
          </a:solidFill>
        </p:spPr>
        <p:txBody>
          <a:bodyPr/>
          <a:lstStyle>
            <a:lvl1pPr marL="0" algn="ctr">
              <a:defRPr sz="41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kern="0" dirty="0" smtClean="0"/>
              <a:t>模拟彩色素描图的需求：</a:t>
            </a:r>
            <a:endParaRPr lang="ru-RU" sz="2800" kern="0" dirty="0"/>
          </a:p>
        </p:txBody>
      </p:sp>
      <p:sp>
        <p:nvSpPr>
          <p:cNvPr id="56" name="Текст 29"/>
          <p:cNvSpPr txBox="1"/>
          <p:nvPr/>
        </p:nvSpPr>
        <p:spPr>
          <a:xfrm>
            <a:off x="11094184" y="5768412"/>
            <a:ext cx="3860915" cy="548468"/>
          </a:xfrm>
          <a:prstGeom prst="rect">
            <a:avLst/>
          </a:prstGeom>
          <a:solidFill>
            <a:srgbClr val="5C4D75"/>
          </a:solidFill>
        </p:spPr>
        <p:txBody>
          <a:bodyPr/>
          <a:lstStyle>
            <a:lvl1pPr marL="0" algn="ctr">
              <a:defRPr sz="41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/>
              <a:t>素描的颜色特点模拟</a:t>
            </a:r>
            <a:endParaRPr lang="ru-RU" altLang="zh-CN" sz="2800" kern="0" dirty="0"/>
          </a:p>
        </p:txBody>
      </p:sp>
      <p:sp>
        <p:nvSpPr>
          <p:cNvPr id="57" name="Текст 29"/>
          <p:cNvSpPr txBox="1"/>
          <p:nvPr/>
        </p:nvSpPr>
        <p:spPr>
          <a:xfrm>
            <a:off x="1625485" y="6138843"/>
            <a:ext cx="3860915" cy="1397024"/>
          </a:xfrm>
          <a:prstGeom prst="rect">
            <a:avLst/>
          </a:prstGeom>
          <a:solidFill>
            <a:srgbClr val="5C4D75"/>
          </a:solidFill>
        </p:spPr>
        <p:txBody>
          <a:bodyPr/>
          <a:lstStyle>
            <a:lvl1pPr marL="0" algn="ctr">
              <a:defRPr sz="41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kern="0" dirty="0" smtClean="0"/>
              <a:t>目标：</a:t>
            </a:r>
            <a:endParaRPr lang="en-US" altLang="zh-CN" sz="2800" kern="0" dirty="0" smtClean="0"/>
          </a:p>
          <a:p>
            <a:pPr algn="l"/>
            <a:r>
              <a:rPr lang="zh-CN" altLang="en-US" sz="2800" kern="0" dirty="0" smtClean="0"/>
              <a:t>由原图通过一定方法模拟彩色素描图</a:t>
            </a:r>
            <a:endParaRPr lang="ru-RU" sz="2800" kern="0" dirty="0"/>
          </a:p>
        </p:txBody>
      </p:sp>
      <p:cxnSp>
        <p:nvCxnSpPr>
          <p:cNvPr id="8" name="直接箭头连接符 7"/>
          <p:cNvCxnSpPr>
            <a:stCxn id="57" idx="3"/>
            <a:endCxn id="54" idx="1"/>
          </p:cNvCxnSpPr>
          <p:nvPr/>
        </p:nvCxnSpPr>
        <p:spPr>
          <a:xfrm>
            <a:off x="5486400" y="6837355"/>
            <a:ext cx="8535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Текст 29"/>
          <p:cNvSpPr txBox="1"/>
          <p:nvPr/>
        </p:nvSpPr>
        <p:spPr>
          <a:xfrm>
            <a:off x="11094184" y="7322036"/>
            <a:ext cx="3860915" cy="548468"/>
          </a:xfrm>
          <a:prstGeom prst="rect">
            <a:avLst/>
          </a:prstGeom>
          <a:solidFill>
            <a:srgbClr val="5C4D75"/>
          </a:solidFill>
        </p:spPr>
        <p:txBody>
          <a:bodyPr/>
          <a:lstStyle>
            <a:lvl1pPr marL="0" algn="ctr">
              <a:defRPr sz="41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/>
              <a:t>素描轮廓模拟</a:t>
            </a:r>
            <a:endParaRPr lang="en-US" altLang="zh-CN" sz="2800" kern="0" dirty="0"/>
          </a:p>
        </p:txBody>
      </p:sp>
      <p:cxnSp>
        <p:nvCxnSpPr>
          <p:cNvPr id="12" name="直接箭头连接符 11"/>
          <p:cNvCxnSpPr>
            <a:stCxn id="54" idx="3"/>
            <a:endCxn id="56" idx="1"/>
          </p:cNvCxnSpPr>
          <p:nvPr/>
        </p:nvCxnSpPr>
        <p:spPr>
          <a:xfrm flipV="1">
            <a:off x="10200913" y="6042646"/>
            <a:ext cx="893271" cy="794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4" idx="3"/>
            <a:endCxn id="59" idx="1"/>
          </p:cNvCxnSpPr>
          <p:nvPr/>
        </p:nvCxnSpPr>
        <p:spPr>
          <a:xfrm>
            <a:off x="10200913" y="6837355"/>
            <a:ext cx="893271" cy="7589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Текст 29"/>
          <p:cNvSpPr txBox="1"/>
          <p:nvPr/>
        </p:nvSpPr>
        <p:spPr>
          <a:xfrm>
            <a:off x="15599142" y="5768412"/>
            <a:ext cx="3860915" cy="548468"/>
          </a:xfrm>
          <a:prstGeom prst="rect">
            <a:avLst/>
          </a:prstGeom>
          <a:solidFill>
            <a:srgbClr val="5C4D75"/>
          </a:solidFill>
        </p:spPr>
        <p:txBody>
          <a:bodyPr/>
          <a:lstStyle>
            <a:lvl1pPr marL="0" algn="ctr">
              <a:defRPr sz="41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 smtClean="0"/>
              <a:t>彩色素描纹理图获取</a:t>
            </a:r>
            <a:endParaRPr lang="en-US" altLang="zh-CN" sz="2800" kern="0" dirty="0"/>
          </a:p>
        </p:txBody>
      </p:sp>
      <p:sp>
        <p:nvSpPr>
          <p:cNvPr id="61" name="Текст 29"/>
          <p:cNvSpPr txBox="1"/>
          <p:nvPr/>
        </p:nvSpPr>
        <p:spPr>
          <a:xfrm>
            <a:off x="15599141" y="7322036"/>
            <a:ext cx="3860915" cy="548468"/>
          </a:xfrm>
          <a:prstGeom prst="rect">
            <a:avLst/>
          </a:prstGeom>
          <a:solidFill>
            <a:srgbClr val="5C4D75"/>
          </a:solidFill>
        </p:spPr>
        <p:txBody>
          <a:bodyPr/>
          <a:lstStyle>
            <a:lvl1pPr marL="0" algn="ctr">
              <a:defRPr sz="4100">
                <a:solidFill>
                  <a:schemeClr val="bg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kern="0" dirty="0"/>
              <a:t>素描</a:t>
            </a:r>
            <a:r>
              <a:rPr lang="zh-CN" altLang="en-US" sz="2800" kern="0" dirty="0" smtClean="0"/>
              <a:t>轮廓图获取</a:t>
            </a:r>
            <a:endParaRPr lang="en-US" altLang="zh-CN" sz="2800" kern="0" dirty="0"/>
          </a:p>
        </p:txBody>
      </p:sp>
      <p:cxnSp>
        <p:nvCxnSpPr>
          <p:cNvPr id="17" name="直接箭头连接符 16"/>
          <p:cNvCxnSpPr>
            <a:stCxn id="56" idx="3"/>
            <a:endCxn id="60" idx="1"/>
          </p:cNvCxnSpPr>
          <p:nvPr/>
        </p:nvCxnSpPr>
        <p:spPr>
          <a:xfrm>
            <a:off x="14955099" y="6042646"/>
            <a:ext cx="6440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59" idx="3"/>
            <a:endCxn id="61" idx="1"/>
          </p:cNvCxnSpPr>
          <p:nvPr/>
        </p:nvCxnSpPr>
        <p:spPr>
          <a:xfrm>
            <a:off x="14955099" y="7596270"/>
            <a:ext cx="644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0" y="3949671"/>
            <a:ext cx="20104100" cy="7359014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8314" y="674115"/>
            <a:ext cx="20104100" cy="3275556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0"/>
          </p:nvPr>
        </p:nvSpPr>
        <p:spPr>
          <a:xfrm>
            <a:off x="800098" y="4036196"/>
            <a:ext cx="5207826" cy="587595"/>
          </a:xfrm>
        </p:spPr>
        <p:txBody>
          <a:bodyPr/>
          <a:lstStyle/>
          <a:p>
            <a:pPr algn="l"/>
            <a:r>
              <a:rPr lang="zh-CN" altLang="en-US" sz="3200" dirty="0" smtClean="0"/>
              <a:t>如何由原图生成彩色素描图</a:t>
            </a:r>
            <a:endParaRPr lang="ru-RU" sz="3200" dirty="0"/>
          </a:p>
        </p:txBody>
      </p:sp>
      <p:graphicFrame>
        <p:nvGraphicFramePr>
          <p:cNvPr id="40" name="object 8"/>
          <p:cNvGraphicFramePr>
            <a:graphicFrameLocks noGrp="1"/>
          </p:cNvGraphicFramePr>
          <p:nvPr/>
        </p:nvGraphicFramePr>
        <p:xfrm>
          <a:off x="8887500" y="10525472"/>
          <a:ext cx="445770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797"/>
                <a:gridCol w="2817817"/>
                <a:gridCol w="925086"/>
              </a:tblGrid>
              <a:tr h="421666">
                <a:tc>
                  <a:txBody>
                    <a:bodyPr/>
                    <a:lstStyle/>
                    <a:p>
                      <a:endParaRPr sz="285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lnB w="1047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1035" marR="650875" indent="-2540" algn="ctr">
                        <a:lnSpc>
                          <a:spcPct val="132000"/>
                        </a:lnSpc>
                      </a:pPr>
                      <a:r>
                        <a:rPr lang="zh-CN" altLang="en-US" sz="18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彩色素描纹理</a:t>
                      </a:r>
                      <a:endParaRPr sz="18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solidFill>
                      <a:srgbClr val="12796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75920" algn="l">
                        <a:lnSpc>
                          <a:spcPct val="100000"/>
                        </a:lnSpc>
                      </a:pPr>
                      <a:r>
                        <a:rPr lang="en-US" sz="20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50</a:t>
                      </a:r>
                      <a:r>
                        <a:rPr sz="20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%</a:t>
                      </a:r>
                      <a:endParaRPr sz="2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solidFill>
                      <a:srgbClr val="0F6253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endParaRPr sz="285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lnT w="1047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solidFill>
                      <a:srgbClr val="127967"/>
                    </a:solidFill>
                  </a:tcPr>
                </a:tc>
                <a:tc vMerge="1">
                  <a:tcPr marL="0" marR="0" marT="0" marB="0">
                    <a:solidFill>
                      <a:srgbClr val="0F6253"/>
                    </a:solidFill>
                  </a:tcPr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9737" y="5924821"/>
            <a:ext cx="2361905" cy="352380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34" y="4059598"/>
            <a:ext cx="2380952" cy="35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10" y="7870343"/>
            <a:ext cx="2390476" cy="35238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853" y="5896249"/>
            <a:ext cx="2380952" cy="3580952"/>
          </a:xfrm>
          <a:prstGeom prst="rect">
            <a:avLst/>
          </a:prstGeom>
        </p:spPr>
      </p:pic>
      <p:grpSp>
        <p:nvGrpSpPr>
          <p:cNvPr id="25" name="Группа 29"/>
          <p:cNvGrpSpPr/>
          <p:nvPr/>
        </p:nvGrpSpPr>
        <p:grpSpPr>
          <a:xfrm>
            <a:off x="0" y="3944976"/>
            <a:ext cx="800622" cy="708329"/>
            <a:chOff x="6501576" y="3805990"/>
            <a:chExt cx="800622" cy="708329"/>
          </a:xfrm>
        </p:grpSpPr>
        <p:sp>
          <p:nvSpPr>
            <p:cNvPr id="26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7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8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9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45" name="Прямоугольник 30"/>
          <p:cNvSpPr/>
          <p:nvPr/>
        </p:nvSpPr>
        <p:spPr>
          <a:xfrm>
            <a:off x="1473" y="676406"/>
            <a:ext cx="3098800" cy="2385876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38"/>
          <p:cNvGrpSpPr/>
          <p:nvPr/>
        </p:nvGrpSpPr>
        <p:grpSpPr>
          <a:xfrm>
            <a:off x="1290523" y="1555427"/>
            <a:ext cx="619125" cy="625475"/>
            <a:chOff x="11809413" y="4886325"/>
            <a:chExt cx="619125" cy="625475"/>
          </a:xfrm>
        </p:grpSpPr>
        <p:sp>
          <p:nvSpPr>
            <p:cNvPr id="47" name="Freeform 10"/>
            <p:cNvSpPr/>
            <p:nvPr/>
          </p:nvSpPr>
          <p:spPr bwMode="auto">
            <a:xfrm>
              <a:off x="11809413" y="4937125"/>
              <a:ext cx="569913" cy="5746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08"/>
                </a:cxn>
                <a:cxn ang="0">
                  <a:pos x="108" y="216"/>
                </a:cxn>
                <a:cxn ang="0">
                  <a:pos x="216" y="108"/>
                </a:cxn>
                <a:cxn ang="0">
                  <a:pos x="108" y="108"/>
                </a:cxn>
                <a:cxn ang="0">
                  <a:pos x="108" y="0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cubicBezTo>
                    <a:pt x="168" y="216"/>
                    <a:pt x="216" y="167"/>
                    <a:pt x="216" y="108"/>
                  </a:cubicBezTo>
                  <a:cubicBezTo>
                    <a:pt x="108" y="108"/>
                    <a:pt x="108" y="108"/>
                    <a:pt x="108" y="10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2144375" y="4886325"/>
              <a:ext cx="28416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08" y="108"/>
                </a:cxn>
                <a:cxn ang="0">
                  <a:pos x="0" y="0"/>
                </a:cxn>
              </a:cxnLst>
              <a:rect l="0" t="0" r="r" b="b"/>
              <a:pathLst>
                <a:path w="108" h="108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48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</p:grpSp>
      <p:sp>
        <p:nvSpPr>
          <p:cNvPr id="49" name="Прямоугольник 30"/>
          <p:cNvSpPr/>
          <p:nvPr/>
        </p:nvSpPr>
        <p:spPr>
          <a:xfrm>
            <a:off x="3100273" y="674115"/>
            <a:ext cx="3098800" cy="996177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项目拆分</a:t>
            </a:r>
            <a:endParaRPr lang="ru-RU" sz="4000" dirty="0"/>
          </a:p>
        </p:txBody>
      </p:sp>
      <p:sp>
        <p:nvSpPr>
          <p:cNvPr id="6" name="右箭头 5"/>
          <p:cNvSpPr/>
          <p:nvPr/>
        </p:nvSpPr>
        <p:spPr>
          <a:xfrm rot="2659393">
            <a:off x="3762122" y="8626950"/>
            <a:ext cx="3170517" cy="42190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18939915">
            <a:off x="3770244" y="6234902"/>
            <a:ext cx="3170517" cy="42190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object 8"/>
          <p:cNvGraphicFramePr>
            <a:graphicFrameLocks noGrp="1"/>
          </p:cNvGraphicFramePr>
          <p:nvPr/>
        </p:nvGraphicFramePr>
        <p:xfrm>
          <a:off x="8879186" y="4059598"/>
          <a:ext cx="445770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797"/>
                <a:gridCol w="2817817"/>
                <a:gridCol w="925086"/>
              </a:tblGrid>
              <a:tr h="421666">
                <a:tc>
                  <a:txBody>
                    <a:bodyPr/>
                    <a:lstStyle/>
                    <a:p>
                      <a:endParaRPr sz="285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lnB w="1047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1035" marR="650875" indent="-2540" algn="ctr">
                        <a:lnSpc>
                          <a:spcPct val="132000"/>
                        </a:lnSpc>
                      </a:pPr>
                      <a:r>
                        <a:rPr lang="zh-CN" altLang="en-US" sz="18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素描轮廓</a:t>
                      </a:r>
                      <a:endParaRPr sz="18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solidFill>
                      <a:srgbClr val="12796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75920" algn="l">
                        <a:lnSpc>
                          <a:spcPct val="100000"/>
                        </a:lnSpc>
                      </a:pPr>
                      <a:r>
                        <a:rPr lang="en-US" sz="20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50</a:t>
                      </a:r>
                      <a:r>
                        <a:rPr sz="20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%</a:t>
                      </a:r>
                      <a:endParaRPr sz="2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solidFill>
                      <a:srgbClr val="0F6253"/>
                    </a:solidFill>
                  </a:tcPr>
                </a:tc>
              </a:tr>
              <a:tr h="421662">
                <a:tc>
                  <a:txBody>
                    <a:bodyPr/>
                    <a:lstStyle/>
                    <a:p>
                      <a:endParaRPr sz="285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lnT w="1047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solidFill>
                      <a:srgbClr val="127967"/>
                    </a:solidFill>
                  </a:tcPr>
                </a:tc>
                <a:tc vMerge="1">
                  <a:tcPr marL="0" marR="0" marT="0" marB="0">
                    <a:solidFill>
                      <a:srgbClr val="0F6253"/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3" idx="3"/>
            <a:endCxn id="2" idx="1"/>
          </p:cNvCxnSpPr>
          <p:nvPr/>
        </p:nvCxnSpPr>
        <p:spPr>
          <a:xfrm>
            <a:off x="8879186" y="5835789"/>
            <a:ext cx="3250551" cy="18509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  <a:endCxn id="2" idx="1"/>
          </p:cNvCxnSpPr>
          <p:nvPr/>
        </p:nvCxnSpPr>
        <p:spPr>
          <a:xfrm flipV="1">
            <a:off x="8879186" y="7686726"/>
            <a:ext cx="3250551" cy="19455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9512300" y="7326216"/>
            <a:ext cx="1595736" cy="7210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合成</a:t>
            </a:r>
            <a:endParaRPr lang="zh-CN" altLang="en-US" sz="2800" dirty="0"/>
          </a:p>
        </p:txBody>
      </p:sp>
      <p:graphicFrame>
        <p:nvGraphicFramePr>
          <p:cNvPr id="32" name="object 8"/>
          <p:cNvGraphicFramePr>
            <a:graphicFrameLocks noGrp="1"/>
          </p:cNvGraphicFramePr>
          <p:nvPr/>
        </p:nvGraphicFramePr>
        <p:xfrm>
          <a:off x="14491642" y="5939444"/>
          <a:ext cx="4457700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4797"/>
                <a:gridCol w="3717503"/>
                <a:gridCol w="25400"/>
              </a:tblGrid>
              <a:tr h="421666">
                <a:tc>
                  <a:txBody>
                    <a:bodyPr/>
                    <a:lstStyle/>
                    <a:p>
                      <a:endParaRPr sz="285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lnB w="1047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61035" marR="650875" indent="-2540" algn="ctr">
                        <a:lnSpc>
                          <a:spcPct val="132000"/>
                        </a:lnSpc>
                      </a:pPr>
                      <a:r>
                        <a:rPr lang="zh-CN" altLang="en-US" sz="2400" spc="-5" dirty="0" smtClean="0">
                          <a:solidFill>
                            <a:srgbClr val="FFFFFF"/>
                          </a:solidFill>
                          <a:latin typeface="Trebuchet MS" panose="020B0603020202020204"/>
                          <a:cs typeface="Trebuchet MS" panose="020B0603020202020204"/>
                        </a:rPr>
                        <a:t>目标彩色素描图</a:t>
                      </a:r>
                      <a:endParaRPr sz="24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solidFill>
                      <a:srgbClr val="12796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75920" algn="l">
                        <a:lnSpc>
                          <a:spcPct val="100000"/>
                        </a:lnSpc>
                      </a:pPr>
                      <a:endParaRPr sz="200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solidFill>
                      <a:srgbClr val="0F6253"/>
                    </a:solidFill>
                  </a:tcPr>
                </a:tc>
              </a:tr>
              <a:tr h="421662">
                <a:tc>
                  <a:txBody>
                    <a:bodyPr/>
                    <a:lstStyle/>
                    <a:p>
                      <a:endParaRPr sz="2850" dirty="0">
                        <a:latin typeface="Trebuchet MS" panose="020B0603020202020204"/>
                        <a:cs typeface="Trebuchet MS" panose="020B0603020202020204"/>
                      </a:endParaRPr>
                    </a:p>
                  </a:txBody>
                  <a:tcPr marL="0" marR="0" marT="0" marB="0" anchor="ctr">
                    <a:lnT w="10470">
                      <a:solidFill>
                        <a:srgbClr val="FFFFFF"/>
                      </a:solidFill>
                      <a:prstDash val="solid"/>
                    </a:lnT>
                  </a:tcPr>
                </a:tc>
                <a:tc vMerge="1">
                  <a:tcPr marL="0" marR="0" marT="0" marB="0">
                    <a:solidFill>
                      <a:srgbClr val="127967"/>
                    </a:solidFill>
                  </a:tcPr>
                </a:tc>
                <a:tc vMerge="1">
                  <a:tcPr marL="0" marR="0" marT="0" marB="0">
                    <a:solidFill>
                      <a:srgbClr val="0F625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8314" y="3956695"/>
            <a:ext cx="20104100" cy="7359014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8314" y="674115"/>
            <a:ext cx="20104100" cy="3275556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0"/>
          </p:nvPr>
        </p:nvSpPr>
        <p:spPr>
          <a:xfrm>
            <a:off x="800097" y="4036196"/>
            <a:ext cx="6705603" cy="587595"/>
          </a:xfrm>
        </p:spPr>
        <p:txBody>
          <a:bodyPr/>
          <a:lstStyle/>
          <a:p>
            <a:pPr algn="l"/>
            <a:r>
              <a:rPr lang="zh-CN" altLang="en-US" sz="3200" dirty="0" smtClean="0"/>
              <a:t>如何生成彩色素描纹理图（彩图）？</a:t>
            </a:r>
            <a:endParaRPr lang="ru-RU" sz="3200" dirty="0"/>
          </a:p>
        </p:txBody>
      </p:sp>
      <p:grpSp>
        <p:nvGrpSpPr>
          <p:cNvPr id="25" name="Группа 29"/>
          <p:cNvGrpSpPr/>
          <p:nvPr/>
        </p:nvGrpSpPr>
        <p:grpSpPr>
          <a:xfrm>
            <a:off x="0" y="3944976"/>
            <a:ext cx="800622" cy="708329"/>
            <a:chOff x="6501576" y="3805990"/>
            <a:chExt cx="800622" cy="708329"/>
          </a:xfrm>
        </p:grpSpPr>
        <p:sp>
          <p:nvSpPr>
            <p:cNvPr id="26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7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8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9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45" name="Прямоугольник 30"/>
          <p:cNvSpPr/>
          <p:nvPr/>
        </p:nvSpPr>
        <p:spPr>
          <a:xfrm>
            <a:off x="1473" y="676406"/>
            <a:ext cx="3098800" cy="2385876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38"/>
          <p:cNvGrpSpPr/>
          <p:nvPr/>
        </p:nvGrpSpPr>
        <p:grpSpPr>
          <a:xfrm>
            <a:off x="1290523" y="1555427"/>
            <a:ext cx="619125" cy="625475"/>
            <a:chOff x="11809413" y="4886325"/>
            <a:chExt cx="619125" cy="625475"/>
          </a:xfrm>
        </p:grpSpPr>
        <p:sp>
          <p:nvSpPr>
            <p:cNvPr id="47" name="Freeform 10"/>
            <p:cNvSpPr/>
            <p:nvPr/>
          </p:nvSpPr>
          <p:spPr bwMode="auto">
            <a:xfrm>
              <a:off x="11809413" y="4937125"/>
              <a:ext cx="569913" cy="5746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08"/>
                </a:cxn>
                <a:cxn ang="0">
                  <a:pos x="108" y="216"/>
                </a:cxn>
                <a:cxn ang="0">
                  <a:pos x="216" y="108"/>
                </a:cxn>
                <a:cxn ang="0">
                  <a:pos x="108" y="108"/>
                </a:cxn>
                <a:cxn ang="0">
                  <a:pos x="108" y="0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cubicBezTo>
                    <a:pt x="168" y="216"/>
                    <a:pt x="216" y="167"/>
                    <a:pt x="216" y="108"/>
                  </a:cubicBezTo>
                  <a:cubicBezTo>
                    <a:pt x="108" y="108"/>
                    <a:pt x="108" y="108"/>
                    <a:pt x="108" y="10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2144375" y="4886325"/>
              <a:ext cx="28416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08" y="108"/>
                </a:cxn>
                <a:cxn ang="0">
                  <a:pos x="0" y="0"/>
                </a:cxn>
              </a:cxnLst>
              <a:rect l="0" t="0" r="r" b="b"/>
              <a:pathLst>
                <a:path w="108" h="108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48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</p:grpSp>
      <p:sp>
        <p:nvSpPr>
          <p:cNvPr id="49" name="Прямоугольник 30"/>
          <p:cNvSpPr/>
          <p:nvPr/>
        </p:nvSpPr>
        <p:spPr>
          <a:xfrm>
            <a:off x="3100273" y="674115"/>
            <a:ext cx="3098800" cy="996177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项目拆分</a:t>
            </a:r>
            <a:endParaRPr lang="ru-RU" sz="4000" dirty="0"/>
          </a:p>
        </p:txBody>
      </p:sp>
      <p:sp>
        <p:nvSpPr>
          <p:cNvPr id="2" name="圆角矩形 1"/>
          <p:cNvSpPr/>
          <p:nvPr/>
        </p:nvSpPr>
        <p:spPr>
          <a:xfrm>
            <a:off x="904127" y="5765800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K-means</a:t>
            </a:r>
            <a:r>
              <a:rPr lang="zh-CN" altLang="en-US" sz="2400" dirty="0" smtClean="0"/>
              <a:t>算法</a:t>
            </a:r>
            <a:endParaRPr lang="zh-CN" altLang="en-US" sz="2400" dirty="0"/>
          </a:p>
        </p:txBody>
      </p:sp>
      <p:sp>
        <p:nvSpPr>
          <p:cNvPr id="3" name="椭圆 2"/>
          <p:cNvSpPr/>
          <p:nvPr/>
        </p:nvSpPr>
        <p:spPr>
          <a:xfrm>
            <a:off x="4025900" y="5727700"/>
            <a:ext cx="27686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个主色调，得到图像分割图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7505700" y="5765800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计算聚类中心色与基本色差异，选取差异最小的基本色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0499956" y="5727700"/>
            <a:ext cx="27686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确定分割图每一块的主色调</a:t>
            </a:r>
            <a:endParaRPr lang="zh-CN" altLang="en-US" dirty="0"/>
          </a:p>
        </p:txBody>
      </p:sp>
      <p:sp>
        <p:nvSpPr>
          <p:cNvPr id="21" name="圆角矩形 20"/>
          <p:cNvSpPr/>
          <p:nvPr/>
        </p:nvSpPr>
        <p:spPr>
          <a:xfrm>
            <a:off x="13852239" y="5765800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双色调映射方法将剩余的基本色进行映射，计算与中心色的差异，选差异最小的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16974012" y="5746750"/>
            <a:ext cx="27686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确定分割图每一块的副色调</a:t>
            </a:r>
            <a:endParaRPr lang="zh-CN" altLang="en-US" dirty="0"/>
          </a:p>
        </p:txBody>
      </p:sp>
      <p:sp>
        <p:nvSpPr>
          <p:cNvPr id="23" name="圆角矩形 22"/>
          <p:cNvSpPr/>
          <p:nvPr/>
        </p:nvSpPr>
        <p:spPr>
          <a:xfrm>
            <a:off x="17153025" y="7940679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双色调映射方法</a:t>
            </a:r>
            <a:endParaRPr lang="zh-CN" altLang="en-US" sz="2000" dirty="0"/>
          </a:p>
        </p:txBody>
      </p:sp>
      <p:sp>
        <p:nvSpPr>
          <p:cNvPr id="24" name="椭圆 23"/>
          <p:cNvSpPr/>
          <p:nvPr/>
        </p:nvSpPr>
        <p:spPr>
          <a:xfrm>
            <a:off x="13673225" y="7940679"/>
            <a:ext cx="27686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确定主副色调密度</a:t>
            </a:r>
            <a:endParaRPr lang="zh-CN" altLang="en-US" dirty="0"/>
          </a:p>
        </p:txBody>
      </p:sp>
      <p:sp>
        <p:nvSpPr>
          <p:cNvPr id="31" name="圆角矩形 30"/>
          <p:cNvSpPr/>
          <p:nvPr/>
        </p:nvSpPr>
        <p:spPr>
          <a:xfrm>
            <a:off x="10678969" y="7959729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双色调映射方法融合主副色调</a:t>
            </a:r>
            <a:endParaRPr lang="zh-CN" altLang="en-US" sz="2000" dirty="0"/>
          </a:p>
        </p:txBody>
      </p:sp>
      <p:sp>
        <p:nvSpPr>
          <p:cNvPr id="32" name="椭圆 31"/>
          <p:cNvSpPr/>
          <p:nvPr/>
        </p:nvSpPr>
        <p:spPr>
          <a:xfrm>
            <a:off x="7199169" y="7940679"/>
            <a:ext cx="27686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彩色素描纹理图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2" idx="3"/>
            <a:endCxn id="3" idx="2"/>
          </p:cNvCxnSpPr>
          <p:nvPr/>
        </p:nvCxnSpPr>
        <p:spPr>
          <a:xfrm flipV="1">
            <a:off x="3314700" y="6356350"/>
            <a:ext cx="71120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6"/>
            <a:endCxn id="18" idx="1"/>
          </p:cNvCxnSpPr>
          <p:nvPr/>
        </p:nvCxnSpPr>
        <p:spPr>
          <a:xfrm>
            <a:off x="6794500" y="6356350"/>
            <a:ext cx="71120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18" idx="3"/>
            <a:endCxn id="19" idx="2"/>
          </p:cNvCxnSpPr>
          <p:nvPr/>
        </p:nvCxnSpPr>
        <p:spPr>
          <a:xfrm flipV="1">
            <a:off x="9916273" y="6356350"/>
            <a:ext cx="583683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9" idx="6"/>
            <a:endCxn id="21" idx="1"/>
          </p:cNvCxnSpPr>
          <p:nvPr/>
        </p:nvCxnSpPr>
        <p:spPr>
          <a:xfrm>
            <a:off x="13268556" y="6356350"/>
            <a:ext cx="583683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1" idx="3"/>
            <a:endCxn id="22" idx="2"/>
          </p:cNvCxnSpPr>
          <p:nvPr/>
        </p:nvCxnSpPr>
        <p:spPr>
          <a:xfrm>
            <a:off x="16262812" y="63754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2" idx="4"/>
            <a:endCxn id="23" idx="0"/>
          </p:cNvCxnSpPr>
          <p:nvPr/>
        </p:nvCxnSpPr>
        <p:spPr>
          <a:xfrm>
            <a:off x="18358312" y="7004050"/>
            <a:ext cx="0" cy="936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3" idx="1"/>
            <a:endCxn id="24" idx="6"/>
          </p:cNvCxnSpPr>
          <p:nvPr/>
        </p:nvCxnSpPr>
        <p:spPr>
          <a:xfrm flipH="1">
            <a:off x="16441825" y="8550279"/>
            <a:ext cx="711200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4" idx="2"/>
            <a:endCxn id="31" idx="3"/>
          </p:cNvCxnSpPr>
          <p:nvPr/>
        </p:nvCxnSpPr>
        <p:spPr>
          <a:xfrm flipH="1">
            <a:off x="13089542" y="8569329"/>
            <a:ext cx="5836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1" idx="1"/>
            <a:endCxn id="32" idx="6"/>
          </p:cNvCxnSpPr>
          <p:nvPr/>
        </p:nvCxnSpPr>
        <p:spPr>
          <a:xfrm flipH="1">
            <a:off x="9967769" y="8569329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1211" y="3949710"/>
            <a:ext cx="20104100" cy="7359014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8314" y="674115"/>
            <a:ext cx="20104100" cy="3275556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9"/>
          <p:cNvSpPr>
            <a:spLocks noGrp="1"/>
          </p:cNvSpPr>
          <p:nvPr>
            <p:ph type="body" sz="quarter" idx="10"/>
          </p:nvPr>
        </p:nvSpPr>
        <p:spPr>
          <a:xfrm>
            <a:off x="800097" y="4036196"/>
            <a:ext cx="6705603" cy="587595"/>
          </a:xfrm>
        </p:spPr>
        <p:txBody>
          <a:bodyPr/>
          <a:lstStyle/>
          <a:p>
            <a:pPr algn="l"/>
            <a:r>
              <a:rPr lang="zh-CN" altLang="en-US" sz="3200" dirty="0" smtClean="0"/>
              <a:t>如何生成素描轮廓图（轮廓图）？</a:t>
            </a:r>
            <a:endParaRPr lang="ru-RU" sz="3200" dirty="0"/>
          </a:p>
        </p:txBody>
      </p:sp>
      <p:grpSp>
        <p:nvGrpSpPr>
          <p:cNvPr id="25" name="Группа 29"/>
          <p:cNvGrpSpPr/>
          <p:nvPr/>
        </p:nvGrpSpPr>
        <p:grpSpPr>
          <a:xfrm>
            <a:off x="0" y="3944976"/>
            <a:ext cx="800622" cy="708329"/>
            <a:chOff x="6501576" y="3805990"/>
            <a:chExt cx="800622" cy="708329"/>
          </a:xfrm>
        </p:grpSpPr>
        <p:sp>
          <p:nvSpPr>
            <p:cNvPr id="26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7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8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9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45" name="Прямоугольник 30"/>
          <p:cNvSpPr/>
          <p:nvPr/>
        </p:nvSpPr>
        <p:spPr>
          <a:xfrm>
            <a:off x="1473" y="676406"/>
            <a:ext cx="3098800" cy="2385876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38"/>
          <p:cNvGrpSpPr/>
          <p:nvPr/>
        </p:nvGrpSpPr>
        <p:grpSpPr>
          <a:xfrm>
            <a:off x="1290523" y="1555427"/>
            <a:ext cx="619125" cy="625475"/>
            <a:chOff x="11809413" y="4886325"/>
            <a:chExt cx="619125" cy="625475"/>
          </a:xfrm>
        </p:grpSpPr>
        <p:sp>
          <p:nvSpPr>
            <p:cNvPr id="47" name="Freeform 10"/>
            <p:cNvSpPr/>
            <p:nvPr/>
          </p:nvSpPr>
          <p:spPr bwMode="auto">
            <a:xfrm>
              <a:off x="11809413" y="4937125"/>
              <a:ext cx="569913" cy="5746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08"/>
                </a:cxn>
                <a:cxn ang="0">
                  <a:pos x="108" y="216"/>
                </a:cxn>
                <a:cxn ang="0">
                  <a:pos x="216" y="108"/>
                </a:cxn>
                <a:cxn ang="0">
                  <a:pos x="108" y="108"/>
                </a:cxn>
                <a:cxn ang="0">
                  <a:pos x="108" y="0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cubicBezTo>
                    <a:pt x="168" y="216"/>
                    <a:pt x="216" y="167"/>
                    <a:pt x="216" y="108"/>
                  </a:cubicBezTo>
                  <a:cubicBezTo>
                    <a:pt x="108" y="108"/>
                    <a:pt x="108" y="108"/>
                    <a:pt x="108" y="10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2144375" y="4886325"/>
              <a:ext cx="28416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08" y="108"/>
                </a:cxn>
                <a:cxn ang="0">
                  <a:pos x="0" y="0"/>
                </a:cxn>
              </a:cxnLst>
              <a:rect l="0" t="0" r="r" b="b"/>
              <a:pathLst>
                <a:path w="108" h="108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48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</p:grpSp>
      <p:sp>
        <p:nvSpPr>
          <p:cNvPr id="49" name="Прямоугольник 30"/>
          <p:cNvSpPr/>
          <p:nvPr/>
        </p:nvSpPr>
        <p:spPr>
          <a:xfrm>
            <a:off x="3100273" y="674115"/>
            <a:ext cx="3098800" cy="996177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项目拆分</a:t>
            </a:r>
            <a:endParaRPr lang="ru-RU" sz="4000" dirty="0"/>
          </a:p>
        </p:txBody>
      </p:sp>
      <p:sp>
        <p:nvSpPr>
          <p:cNvPr id="2" name="圆角矩形 1"/>
          <p:cNvSpPr/>
          <p:nvPr/>
        </p:nvSpPr>
        <p:spPr>
          <a:xfrm>
            <a:off x="5862207" y="5262245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霓虹变换</a:t>
            </a:r>
            <a:endParaRPr lang="zh-CN" altLang="en-US" sz="2800" dirty="0" smtClean="0"/>
          </a:p>
        </p:txBody>
      </p:sp>
      <p:sp>
        <p:nvSpPr>
          <p:cNvPr id="3" name="椭圆 2"/>
          <p:cNvSpPr/>
          <p:nvPr/>
        </p:nvSpPr>
        <p:spPr>
          <a:xfrm>
            <a:off x="14890115" y="5262245"/>
            <a:ext cx="2921635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轮廓图结果</a:t>
            </a:r>
            <a:endParaRPr lang="zh-CN" altLang="en-US" sz="2800" dirty="0"/>
          </a:p>
        </p:txBody>
      </p:sp>
      <p:cxnSp>
        <p:nvCxnSpPr>
          <p:cNvPr id="5" name="直接箭头连接符 4"/>
          <p:cNvCxnSpPr>
            <a:stCxn id="7" idx="3"/>
            <a:endCxn id="3" idx="2"/>
          </p:cNvCxnSpPr>
          <p:nvPr/>
        </p:nvCxnSpPr>
        <p:spPr>
          <a:xfrm>
            <a:off x="12608560" y="5871845"/>
            <a:ext cx="2281555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1387475" y="5262245"/>
            <a:ext cx="25400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 smtClean="0"/>
              <a:t>原图</a:t>
            </a:r>
            <a:endParaRPr lang="zh-CN" altLang="en-US" sz="2800" dirty="0" smtClean="0"/>
          </a:p>
        </p:txBody>
      </p:sp>
      <p:cxnSp>
        <p:nvCxnSpPr>
          <p:cNvPr id="6" name="直接箭头连接符 5"/>
          <p:cNvCxnSpPr>
            <a:stCxn id="4" idx="6"/>
            <a:endCxn id="2" idx="1"/>
          </p:cNvCxnSpPr>
          <p:nvPr/>
        </p:nvCxnSpPr>
        <p:spPr>
          <a:xfrm flipV="1">
            <a:off x="3927475" y="5871845"/>
            <a:ext cx="1934845" cy="19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/>
        </p:nvSpPr>
        <p:spPr>
          <a:xfrm>
            <a:off x="10197987" y="5262245"/>
            <a:ext cx="2410573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dirty="0" smtClean="0"/>
              <a:t>后期处理</a:t>
            </a:r>
            <a:endParaRPr lang="zh-CN" altLang="en-US" sz="2800" dirty="0" smtClean="0"/>
          </a:p>
        </p:txBody>
      </p:sp>
      <p:cxnSp>
        <p:nvCxnSpPr>
          <p:cNvPr id="8" name="直接箭头连接符 7"/>
          <p:cNvCxnSpPr>
            <a:stCxn id="2" idx="3"/>
            <a:endCxn id="7" idx="1"/>
          </p:cNvCxnSpPr>
          <p:nvPr/>
        </p:nvCxnSpPr>
        <p:spPr>
          <a:xfrm>
            <a:off x="8272780" y="5871845"/>
            <a:ext cx="1925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94850" y="554672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94850" y="554672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110" y="6807835"/>
            <a:ext cx="12434570" cy="1017270"/>
          </a:xfrm>
          <a:prstGeom prst="rect">
            <a:avLst/>
          </a:prstGeom>
        </p:spPr>
      </p:pic>
      <p:pic>
        <p:nvPicPr>
          <p:cNvPr id="19" name="图片 18" descr="图片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70" y="9057005"/>
            <a:ext cx="7308850" cy="1587500"/>
          </a:xfrm>
          <a:prstGeom prst="rect">
            <a:avLst/>
          </a:prstGeom>
        </p:spPr>
      </p:pic>
      <p:pic>
        <p:nvPicPr>
          <p:cNvPr id="21" name="图片 20" descr="图片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2250" y="8113395"/>
            <a:ext cx="9685655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34"/>
          <p:cNvSpPr/>
          <p:nvPr/>
        </p:nvSpPr>
        <p:spPr>
          <a:xfrm>
            <a:off x="-8314" y="3945265"/>
            <a:ext cx="20104100" cy="7359014"/>
          </a:xfrm>
          <a:prstGeom prst="rect">
            <a:avLst/>
          </a:prstGeom>
          <a:solidFill>
            <a:srgbClr val="94CB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Прямоугольник 35"/>
          <p:cNvSpPr/>
          <p:nvPr/>
        </p:nvSpPr>
        <p:spPr>
          <a:xfrm>
            <a:off x="-8314" y="674115"/>
            <a:ext cx="20104100" cy="3275556"/>
          </a:xfrm>
          <a:prstGeom prst="rect">
            <a:avLst/>
          </a:prstGeom>
          <a:solidFill>
            <a:srgbClr val="D5A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5" name="Группа 29"/>
          <p:cNvGrpSpPr/>
          <p:nvPr/>
        </p:nvGrpSpPr>
        <p:grpSpPr>
          <a:xfrm>
            <a:off x="0" y="3944976"/>
            <a:ext cx="800622" cy="708329"/>
            <a:chOff x="6501576" y="3805990"/>
            <a:chExt cx="800622" cy="708329"/>
          </a:xfrm>
        </p:grpSpPr>
        <p:sp>
          <p:nvSpPr>
            <p:cNvPr id="26" name="object 5"/>
            <p:cNvSpPr/>
            <p:nvPr/>
          </p:nvSpPr>
          <p:spPr>
            <a:xfrm>
              <a:off x="7075503" y="3875999"/>
              <a:ext cx="226695" cy="262255"/>
            </a:xfrm>
            <a:custGeom>
              <a:avLst/>
              <a:gdLst/>
              <a:ahLst/>
              <a:cxnLst/>
              <a:rect l="l" t="t" r="r" b="b"/>
              <a:pathLst>
                <a:path w="226695" h="262254">
                  <a:moveTo>
                    <a:pt x="132153" y="0"/>
                  </a:moveTo>
                  <a:lnTo>
                    <a:pt x="0" y="158895"/>
                  </a:lnTo>
                  <a:lnTo>
                    <a:pt x="226160" y="262033"/>
                  </a:lnTo>
                  <a:lnTo>
                    <a:pt x="132153" y="0"/>
                  </a:lnTo>
                  <a:close/>
                </a:path>
              </a:pathLst>
            </a:custGeom>
            <a:solidFill>
              <a:srgbClr val="4ABA92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7" name="object 6"/>
            <p:cNvSpPr/>
            <p:nvPr/>
          </p:nvSpPr>
          <p:spPr>
            <a:xfrm>
              <a:off x="6701599" y="4034894"/>
              <a:ext cx="600075" cy="479425"/>
            </a:xfrm>
            <a:custGeom>
              <a:avLst/>
              <a:gdLst/>
              <a:ahLst/>
              <a:cxnLst/>
              <a:rect l="l" t="t" r="r" b="b"/>
              <a:pathLst>
                <a:path w="600075" h="479425">
                  <a:moveTo>
                    <a:pt x="373904" y="0"/>
                  </a:moveTo>
                  <a:lnTo>
                    <a:pt x="0" y="449588"/>
                  </a:lnTo>
                  <a:lnTo>
                    <a:pt x="446049" y="479179"/>
                  </a:lnTo>
                  <a:lnTo>
                    <a:pt x="600065" y="103138"/>
                  </a:lnTo>
                  <a:lnTo>
                    <a:pt x="373904" y="0"/>
                  </a:lnTo>
                  <a:close/>
                </a:path>
              </a:pathLst>
            </a:custGeom>
            <a:solidFill>
              <a:srgbClr val="23877A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8" name="object 7"/>
            <p:cNvSpPr/>
            <p:nvPr/>
          </p:nvSpPr>
          <p:spPr>
            <a:xfrm>
              <a:off x="6573588" y="3805995"/>
              <a:ext cx="634365" cy="229235"/>
            </a:xfrm>
            <a:custGeom>
              <a:avLst/>
              <a:gdLst/>
              <a:ahLst/>
              <a:cxnLst/>
              <a:rect l="l" t="t" r="r" b="b"/>
              <a:pathLst>
                <a:path w="634365" h="229235">
                  <a:moveTo>
                    <a:pt x="0" y="0"/>
                  </a:moveTo>
                  <a:lnTo>
                    <a:pt x="501911" y="228904"/>
                  </a:lnTo>
                  <a:lnTo>
                    <a:pt x="634064" y="700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887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29" name="object 8"/>
            <p:cNvSpPr/>
            <p:nvPr/>
          </p:nvSpPr>
          <p:spPr>
            <a:xfrm>
              <a:off x="6501576" y="3805995"/>
              <a:ext cx="200025" cy="678815"/>
            </a:xfrm>
            <a:custGeom>
              <a:avLst/>
              <a:gdLst/>
              <a:ahLst/>
              <a:cxnLst/>
              <a:rect l="l" t="t" r="r" b="b"/>
              <a:pathLst>
                <a:path w="200025" h="678814">
                  <a:moveTo>
                    <a:pt x="72008" y="0"/>
                  </a:moveTo>
                  <a:lnTo>
                    <a:pt x="0" y="332031"/>
                  </a:lnTo>
                  <a:lnTo>
                    <a:pt x="200025" y="678481"/>
                  </a:lnTo>
                  <a:lnTo>
                    <a:pt x="72008" y="0"/>
                  </a:lnTo>
                  <a:close/>
                </a:path>
              </a:pathLst>
            </a:custGeom>
            <a:solidFill>
              <a:srgbClr val="008185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  <p:sp>
          <p:nvSpPr>
            <p:cNvPr id="34" name="object 9"/>
            <p:cNvSpPr/>
            <p:nvPr/>
          </p:nvSpPr>
          <p:spPr>
            <a:xfrm>
              <a:off x="6573581" y="3805990"/>
              <a:ext cx="502284" cy="678815"/>
            </a:xfrm>
            <a:custGeom>
              <a:avLst/>
              <a:gdLst/>
              <a:ahLst/>
              <a:cxnLst/>
              <a:rect l="l" t="t" r="r" b="b"/>
              <a:pathLst>
                <a:path w="502284" h="678814">
                  <a:moveTo>
                    <a:pt x="0" y="0"/>
                  </a:moveTo>
                  <a:lnTo>
                    <a:pt x="128017" y="678492"/>
                  </a:lnTo>
                  <a:lnTo>
                    <a:pt x="501921" y="2289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616C"/>
            </a:solidFill>
          </p:spPr>
          <p:txBody>
            <a:bodyPr wrap="square" lIns="0" tIns="0" rIns="0" bIns="0" rtlCol="0">
              <a:spAutoFit/>
            </a:bodyPr>
            <a:lstStyle/>
            <a:p/>
          </p:txBody>
        </p:sp>
      </p:grpSp>
      <p:sp>
        <p:nvSpPr>
          <p:cNvPr id="45" name="Прямоугольник 30"/>
          <p:cNvSpPr/>
          <p:nvPr/>
        </p:nvSpPr>
        <p:spPr>
          <a:xfrm>
            <a:off x="1473" y="676406"/>
            <a:ext cx="3098800" cy="2385876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6" name="Группа 38"/>
          <p:cNvGrpSpPr/>
          <p:nvPr/>
        </p:nvGrpSpPr>
        <p:grpSpPr>
          <a:xfrm>
            <a:off x="1290523" y="1555427"/>
            <a:ext cx="619125" cy="625475"/>
            <a:chOff x="11809413" y="4886325"/>
            <a:chExt cx="619125" cy="625475"/>
          </a:xfrm>
        </p:grpSpPr>
        <p:sp>
          <p:nvSpPr>
            <p:cNvPr id="47" name="Freeform 10"/>
            <p:cNvSpPr/>
            <p:nvPr/>
          </p:nvSpPr>
          <p:spPr bwMode="auto">
            <a:xfrm>
              <a:off x="11809413" y="4937125"/>
              <a:ext cx="569913" cy="5746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0" y="108"/>
                </a:cxn>
                <a:cxn ang="0">
                  <a:pos x="108" y="216"/>
                </a:cxn>
                <a:cxn ang="0">
                  <a:pos x="216" y="108"/>
                </a:cxn>
                <a:cxn ang="0">
                  <a:pos x="108" y="108"/>
                </a:cxn>
                <a:cxn ang="0">
                  <a:pos x="108" y="0"/>
                </a:cxn>
              </a:cxnLst>
              <a:rect l="0" t="0" r="r" b="b"/>
              <a:pathLst>
                <a:path w="216" h="216">
                  <a:moveTo>
                    <a:pt x="108" y="0"/>
                  </a:moveTo>
                  <a:cubicBezTo>
                    <a:pt x="49" y="0"/>
                    <a:pt x="0" y="48"/>
                    <a:pt x="0" y="108"/>
                  </a:cubicBezTo>
                  <a:cubicBezTo>
                    <a:pt x="0" y="167"/>
                    <a:pt x="49" y="216"/>
                    <a:pt x="108" y="216"/>
                  </a:cubicBezTo>
                  <a:cubicBezTo>
                    <a:pt x="168" y="216"/>
                    <a:pt x="216" y="167"/>
                    <a:pt x="216" y="108"/>
                  </a:cubicBezTo>
                  <a:cubicBezTo>
                    <a:pt x="108" y="108"/>
                    <a:pt x="108" y="108"/>
                    <a:pt x="108" y="108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  <p:sp>
          <p:nvSpPr>
            <p:cNvPr id="48" name="Freeform 11"/>
            <p:cNvSpPr/>
            <p:nvPr/>
          </p:nvSpPr>
          <p:spPr bwMode="auto">
            <a:xfrm>
              <a:off x="12144375" y="4886325"/>
              <a:ext cx="284163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08" y="108"/>
                </a:cxn>
                <a:cxn ang="0">
                  <a:pos x="0" y="0"/>
                </a:cxn>
              </a:cxnLst>
              <a:rect l="0" t="0" r="r" b="b"/>
              <a:pathLst>
                <a:path w="108" h="108">
                  <a:moveTo>
                    <a:pt x="0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48"/>
                    <a:pt x="6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ru-RU"/>
            </a:p>
          </p:txBody>
        </p:sp>
      </p:grpSp>
      <p:sp>
        <p:nvSpPr>
          <p:cNvPr id="49" name="Прямоугольник 30"/>
          <p:cNvSpPr/>
          <p:nvPr/>
        </p:nvSpPr>
        <p:spPr>
          <a:xfrm>
            <a:off x="3100273" y="674115"/>
            <a:ext cx="3098800" cy="996177"/>
          </a:xfrm>
          <a:prstGeom prst="rect">
            <a:avLst/>
          </a:prstGeom>
          <a:solidFill>
            <a:srgbClr val="5C4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 smtClean="0"/>
              <a:t>目前进度</a:t>
            </a:r>
            <a:endParaRPr lang="zh-CN" altLang="en-US" sz="4000" dirty="0" smtClean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3306445"/>
            <a:ext cx="12184380" cy="5810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9505" y="3507740"/>
            <a:ext cx="7254875" cy="540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WPS 演示</Application>
  <PresentationFormat>自定义</PresentationFormat>
  <Paragraphs>105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Trebuchet MS</vt:lpstr>
      <vt:lpstr>Trebuchet MS</vt:lpstr>
      <vt:lpstr>Calibri</vt:lpstr>
      <vt:lpstr>微软雅黑</vt:lpstr>
      <vt:lpstr/>
      <vt:lpstr>Arial Unicode MS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Creative3</dc:title>
  <dc:creator>ПК</dc:creator>
  <cp:lastModifiedBy>DrPap</cp:lastModifiedBy>
  <cp:revision>51</cp:revision>
  <dcterms:created xsi:type="dcterms:W3CDTF">2014-09-25T11:38:00Z</dcterms:created>
  <dcterms:modified xsi:type="dcterms:W3CDTF">2017-10-30T00:18:49Z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2014-09-25T00:00:00Z</vt:filetime>
  </property>
  <property fmtid="{D5CDD505-2E9C-101B-9397-08002B2CF9AE}" pid="3" name="LastSaved">
    <vt:filetime>2014-09-25T00:00:00Z</vt:filetime>
  </property>
  <property fmtid="{D5CDD505-2E9C-101B-9397-08002B2CF9AE}" pid="4" name="KSOProductBuildVer">
    <vt:lpwstr>2052-10.1.0.6876</vt:lpwstr>
  </property>
</Properties>
</file>