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75" r:id="rId3"/>
    <p:sldId id="273" r:id="rId4"/>
    <p:sldId id="260" r:id="rId5"/>
    <p:sldId id="261" r:id="rId6"/>
    <p:sldId id="263" r:id="rId7"/>
    <p:sldId id="264" r:id="rId8"/>
    <p:sldId id="265" r:id="rId9"/>
    <p:sldId id="266" r:id="rId10"/>
    <p:sldId id="267" r:id="rId11"/>
    <p:sldId id="268" r:id="rId12"/>
    <p:sldId id="269" r:id="rId13"/>
    <p:sldId id="295" r:id="rId14"/>
    <p:sldId id="296" r:id="rId15"/>
    <p:sldId id="297" r:id="rId16"/>
    <p:sldId id="271" r:id="rId17"/>
    <p:sldId id="274" r:id="rId18"/>
    <p:sldId id="272" r:id="rId19"/>
    <p:sldId id="276" r:id="rId20"/>
    <p:sldId id="280" r:id="rId21"/>
    <p:sldId id="278" r:id="rId22"/>
    <p:sldId id="279" r:id="rId23"/>
    <p:sldId id="281" r:id="rId24"/>
    <p:sldId id="284" r:id="rId25"/>
    <p:sldId id="285" r:id="rId26"/>
    <p:sldId id="286" r:id="rId27"/>
    <p:sldId id="287" r:id="rId28"/>
    <p:sldId id="288" r:id="rId29"/>
    <p:sldId id="289" r:id="rId30"/>
    <p:sldId id="290" r:id="rId31"/>
    <p:sldId id="291" r:id="rId32"/>
    <p:sldId id="292" r:id="rId33"/>
    <p:sldId id="293" r:id="rId34"/>
    <p:sldId id="294" r:id="rId35"/>
    <p:sldId id="277" r:id="rId36"/>
    <p:sldId id="282" r:id="rId37"/>
    <p:sldId id="283" r:id="rId38"/>
    <p:sldId id="262" r:id="rId39"/>
    <p:sldId id="29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63" d="100"/>
          <a:sy n="63" d="100"/>
        </p:scale>
        <p:origin x="776" y="56"/>
      </p:cViewPr>
      <p:guideLst/>
    </p:cSldViewPr>
  </p:slideViewPr>
  <p:notesTextViewPr>
    <p:cViewPr>
      <p:scale>
        <a:sx n="1" d="1"/>
        <a:sy n="1" d="1"/>
      </p:scale>
      <p:origin x="0" y="0"/>
    </p:cViewPr>
  </p:notesTextViewPr>
  <p:notesViewPr>
    <p:cSldViewPr snapToGrid="0">
      <p:cViewPr varScale="1">
        <p:scale>
          <a:sx n="51" d="100"/>
          <a:sy n="51" d="100"/>
        </p:scale>
        <p:origin x="26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9332A80-088B-40CA-AE6B-D8876FA508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9E40392-44AD-489D-9C09-4D405DABAA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F014-B8B6-493E-B306-470E6B00510A}" type="datetimeFigureOut">
              <a:rPr lang="zh-CN" altLang="en-US" smtClean="0"/>
              <a:t>2018/1/22</a:t>
            </a:fld>
            <a:endParaRPr lang="zh-CN" altLang="en-US"/>
          </a:p>
        </p:txBody>
      </p:sp>
      <p:sp>
        <p:nvSpPr>
          <p:cNvPr id="4" name="页脚占位符 3">
            <a:extLst>
              <a:ext uri="{FF2B5EF4-FFF2-40B4-BE49-F238E27FC236}">
                <a16:creationId xmlns:a16="http://schemas.microsoft.com/office/drawing/2014/main" id="{7B1F04C6-D893-4098-8078-27CA7BBA88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CBE21D0-2FCA-4F9D-B945-101B068E89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40B9CC-17B2-4025-B51C-62430D75BF51}" type="slidenum">
              <a:rPr lang="zh-CN" altLang="en-US" smtClean="0"/>
              <a:t>‹#›</a:t>
            </a:fld>
            <a:endParaRPr lang="zh-CN" altLang="en-US"/>
          </a:p>
        </p:txBody>
      </p:sp>
    </p:spTree>
    <p:extLst>
      <p:ext uri="{BB962C8B-B14F-4D97-AF65-F5344CB8AC3E}">
        <p14:creationId xmlns:p14="http://schemas.microsoft.com/office/powerpoint/2010/main" val="1248918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5B188-B2A1-458E-A206-6D0EFF874AA3}" type="datetimeFigureOut">
              <a:rPr lang="zh-CN" altLang="en-US" smtClean="0"/>
              <a:t>2018/1/22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FDB6A-F728-4D54-BE9A-63B5A7064089}" type="slidenum">
              <a:rPr lang="zh-CN" altLang="en-US" smtClean="0"/>
              <a:t>‹#›</a:t>
            </a:fld>
            <a:endParaRPr lang="zh-CN" altLang="en-US"/>
          </a:p>
        </p:txBody>
      </p:sp>
    </p:spTree>
    <p:extLst>
      <p:ext uri="{BB962C8B-B14F-4D97-AF65-F5344CB8AC3E}">
        <p14:creationId xmlns:p14="http://schemas.microsoft.com/office/powerpoint/2010/main" val="223948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11</a:t>
            </a:fld>
            <a:endParaRPr lang="zh-CN" altLang="en-US"/>
          </a:p>
        </p:txBody>
      </p:sp>
    </p:spTree>
    <p:extLst>
      <p:ext uri="{BB962C8B-B14F-4D97-AF65-F5344CB8AC3E}">
        <p14:creationId xmlns:p14="http://schemas.microsoft.com/office/powerpoint/2010/main" val="1101018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20</a:t>
            </a:fld>
            <a:endParaRPr lang="zh-CN" altLang="en-US"/>
          </a:p>
        </p:txBody>
      </p:sp>
    </p:spTree>
    <p:extLst>
      <p:ext uri="{BB962C8B-B14F-4D97-AF65-F5344CB8AC3E}">
        <p14:creationId xmlns:p14="http://schemas.microsoft.com/office/powerpoint/2010/main" val="1412826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21</a:t>
            </a:fld>
            <a:endParaRPr lang="zh-CN" altLang="en-US"/>
          </a:p>
        </p:txBody>
      </p:sp>
    </p:spTree>
    <p:extLst>
      <p:ext uri="{BB962C8B-B14F-4D97-AF65-F5344CB8AC3E}">
        <p14:creationId xmlns:p14="http://schemas.microsoft.com/office/powerpoint/2010/main" val="1238317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22</a:t>
            </a:fld>
            <a:endParaRPr lang="zh-CN" altLang="en-US"/>
          </a:p>
        </p:txBody>
      </p:sp>
    </p:spTree>
    <p:extLst>
      <p:ext uri="{BB962C8B-B14F-4D97-AF65-F5344CB8AC3E}">
        <p14:creationId xmlns:p14="http://schemas.microsoft.com/office/powerpoint/2010/main" val="55305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23</a:t>
            </a:fld>
            <a:endParaRPr lang="zh-CN" altLang="en-US"/>
          </a:p>
        </p:txBody>
      </p:sp>
    </p:spTree>
    <p:extLst>
      <p:ext uri="{BB962C8B-B14F-4D97-AF65-F5344CB8AC3E}">
        <p14:creationId xmlns:p14="http://schemas.microsoft.com/office/powerpoint/2010/main" val="48117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24</a:t>
            </a:fld>
            <a:endParaRPr lang="zh-CN" altLang="en-US"/>
          </a:p>
        </p:txBody>
      </p:sp>
    </p:spTree>
    <p:extLst>
      <p:ext uri="{BB962C8B-B14F-4D97-AF65-F5344CB8AC3E}">
        <p14:creationId xmlns:p14="http://schemas.microsoft.com/office/powerpoint/2010/main" val="2551757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25</a:t>
            </a:fld>
            <a:endParaRPr lang="zh-CN" altLang="en-US"/>
          </a:p>
        </p:txBody>
      </p:sp>
    </p:spTree>
    <p:extLst>
      <p:ext uri="{BB962C8B-B14F-4D97-AF65-F5344CB8AC3E}">
        <p14:creationId xmlns:p14="http://schemas.microsoft.com/office/powerpoint/2010/main" val="3344550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26</a:t>
            </a:fld>
            <a:endParaRPr lang="zh-CN" altLang="en-US"/>
          </a:p>
        </p:txBody>
      </p:sp>
    </p:spTree>
    <p:extLst>
      <p:ext uri="{BB962C8B-B14F-4D97-AF65-F5344CB8AC3E}">
        <p14:creationId xmlns:p14="http://schemas.microsoft.com/office/powerpoint/2010/main" val="218757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27</a:t>
            </a:fld>
            <a:endParaRPr lang="zh-CN" altLang="en-US"/>
          </a:p>
        </p:txBody>
      </p:sp>
    </p:spTree>
    <p:extLst>
      <p:ext uri="{BB962C8B-B14F-4D97-AF65-F5344CB8AC3E}">
        <p14:creationId xmlns:p14="http://schemas.microsoft.com/office/powerpoint/2010/main" val="1402418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28</a:t>
            </a:fld>
            <a:endParaRPr lang="zh-CN" altLang="en-US"/>
          </a:p>
        </p:txBody>
      </p:sp>
    </p:spTree>
    <p:extLst>
      <p:ext uri="{BB962C8B-B14F-4D97-AF65-F5344CB8AC3E}">
        <p14:creationId xmlns:p14="http://schemas.microsoft.com/office/powerpoint/2010/main" val="110994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29</a:t>
            </a:fld>
            <a:endParaRPr lang="zh-CN" altLang="en-US"/>
          </a:p>
        </p:txBody>
      </p:sp>
    </p:spTree>
    <p:extLst>
      <p:ext uri="{BB962C8B-B14F-4D97-AF65-F5344CB8AC3E}">
        <p14:creationId xmlns:p14="http://schemas.microsoft.com/office/powerpoint/2010/main" val="423867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12</a:t>
            </a:fld>
            <a:endParaRPr lang="zh-CN" altLang="en-US"/>
          </a:p>
        </p:txBody>
      </p:sp>
    </p:spTree>
    <p:extLst>
      <p:ext uri="{BB962C8B-B14F-4D97-AF65-F5344CB8AC3E}">
        <p14:creationId xmlns:p14="http://schemas.microsoft.com/office/powerpoint/2010/main" val="1519302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30</a:t>
            </a:fld>
            <a:endParaRPr lang="zh-CN" altLang="en-US"/>
          </a:p>
        </p:txBody>
      </p:sp>
    </p:spTree>
    <p:extLst>
      <p:ext uri="{BB962C8B-B14F-4D97-AF65-F5344CB8AC3E}">
        <p14:creationId xmlns:p14="http://schemas.microsoft.com/office/powerpoint/2010/main" val="1638774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31</a:t>
            </a:fld>
            <a:endParaRPr lang="zh-CN" altLang="en-US"/>
          </a:p>
        </p:txBody>
      </p:sp>
    </p:spTree>
    <p:extLst>
      <p:ext uri="{BB962C8B-B14F-4D97-AF65-F5344CB8AC3E}">
        <p14:creationId xmlns:p14="http://schemas.microsoft.com/office/powerpoint/2010/main" val="2468123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32</a:t>
            </a:fld>
            <a:endParaRPr lang="zh-CN" altLang="en-US"/>
          </a:p>
        </p:txBody>
      </p:sp>
    </p:spTree>
    <p:extLst>
      <p:ext uri="{BB962C8B-B14F-4D97-AF65-F5344CB8AC3E}">
        <p14:creationId xmlns:p14="http://schemas.microsoft.com/office/powerpoint/2010/main" val="854715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33</a:t>
            </a:fld>
            <a:endParaRPr lang="zh-CN" altLang="en-US"/>
          </a:p>
        </p:txBody>
      </p:sp>
    </p:spTree>
    <p:extLst>
      <p:ext uri="{BB962C8B-B14F-4D97-AF65-F5344CB8AC3E}">
        <p14:creationId xmlns:p14="http://schemas.microsoft.com/office/powerpoint/2010/main" val="1230170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34</a:t>
            </a:fld>
            <a:endParaRPr lang="zh-CN" altLang="en-US"/>
          </a:p>
        </p:txBody>
      </p:sp>
    </p:spTree>
    <p:extLst>
      <p:ext uri="{BB962C8B-B14F-4D97-AF65-F5344CB8AC3E}">
        <p14:creationId xmlns:p14="http://schemas.microsoft.com/office/powerpoint/2010/main" val="2464363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35</a:t>
            </a:fld>
            <a:endParaRPr lang="zh-CN" altLang="en-US"/>
          </a:p>
        </p:txBody>
      </p:sp>
    </p:spTree>
    <p:extLst>
      <p:ext uri="{BB962C8B-B14F-4D97-AF65-F5344CB8AC3E}">
        <p14:creationId xmlns:p14="http://schemas.microsoft.com/office/powerpoint/2010/main" val="242183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36</a:t>
            </a:fld>
            <a:endParaRPr lang="zh-CN" altLang="en-US"/>
          </a:p>
        </p:txBody>
      </p:sp>
    </p:spTree>
    <p:extLst>
      <p:ext uri="{BB962C8B-B14F-4D97-AF65-F5344CB8AC3E}">
        <p14:creationId xmlns:p14="http://schemas.microsoft.com/office/powerpoint/2010/main" val="1364804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37</a:t>
            </a:fld>
            <a:endParaRPr lang="zh-CN" altLang="en-US"/>
          </a:p>
        </p:txBody>
      </p:sp>
    </p:spTree>
    <p:extLst>
      <p:ext uri="{BB962C8B-B14F-4D97-AF65-F5344CB8AC3E}">
        <p14:creationId xmlns:p14="http://schemas.microsoft.com/office/powerpoint/2010/main" val="492933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13</a:t>
            </a:fld>
            <a:endParaRPr lang="zh-CN" altLang="en-US"/>
          </a:p>
        </p:txBody>
      </p:sp>
    </p:spTree>
    <p:extLst>
      <p:ext uri="{BB962C8B-B14F-4D97-AF65-F5344CB8AC3E}">
        <p14:creationId xmlns:p14="http://schemas.microsoft.com/office/powerpoint/2010/main" val="358341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14</a:t>
            </a:fld>
            <a:endParaRPr lang="zh-CN" altLang="en-US"/>
          </a:p>
        </p:txBody>
      </p:sp>
    </p:spTree>
    <p:extLst>
      <p:ext uri="{BB962C8B-B14F-4D97-AF65-F5344CB8AC3E}">
        <p14:creationId xmlns:p14="http://schemas.microsoft.com/office/powerpoint/2010/main" val="561062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15</a:t>
            </a:fld>
            <a:endParaRPr lang="zh-CN" altLang="en-US"/>
          </a:p>
        </p:txBody>
      </p:sp>
    </p:spTree>
    <p:extLst>
      <p:ext uri="{BB962C8B-B14F-4D97-AF65-F5344CB8AC3E}">
        <p14:creationId xmlns:p14="http://schemas.microsoft.com/office/powerpoint/2010/main" val="3459818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16</a:t>
            </a:fld>
            <a:endParaRPr lang="zh-CN" altLang="en-US"/>
          </a:p>
        </p:txBody>
      </p:sp>
    </p:spTree>
    <p:extLst>
      <p:ext uri="{BB962C8B-B14F-4D97-AF65-F5344CB8AC3E}">
        <p14:creationId xmlns:p14="http://schemas.microsoft.com/office/powerpoint/2010/main" val="4187644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17</a:t>
            </a:fld>
            <a:endParaRPr lang="zh-CN" altLang="en-US"/>
          </a:p>
        </p:txBody>
      </p:sp>
    </p:spTree>
    <p:extLst>
      <p:ext uri="{BB962C8B-B14F-4D97-AF65-F5344CB8AC3E}">
        <p14:creationId xmlns:p14="http://schemas.microsoft.com/office/powerpoint/2010/main" val="49340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18</a:t>
            </a:fld>
            <a:endParaRPr lang="zh-CN" altLang="en-US"/>
          </a:p>
        </p:txBody>
      </p:sp>
    </p:spTree>
    <p:extLst>
      <p:ext uri="{BB962C8B-B14F-4D97-AF65-F5344CB8AC3E}">
        <p14:creationId xmlns:p14="http://schemas.microsoft.com/office/powerpoint/2010/main" val="3538293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8AFDB6A-F728-4D54-BE9A-63B5A7064089}" type="slidenum">
              <a:rPr lang="zh-CN" altLang="en-US" smtClean="0"/>
              <a:t>19</a:t>
            </a:fld>
            <a:endParaRPr lang="zh-CN" altLang="en-US"/>
          </a:p>
        </p:txBody>
      </p:sp>
    </p:spTree>
    <p:extLst>
      <p:ext uri="{BB962C8B-B14F-4D97-AF65-F5344CB8AC3E}">
        <p14:creationId xmlns:p14="http://schemas.microsoft.com/office/powerpoint/2010/main" val="225430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8BD1F-79DA-4A95-8716-5BEEF2CD52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7820038-F59C-4F55-B6C0-7278D9662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FA46798-3A26-4B26-AA39-90256FD01893}"/>
              </a:ext>
            </a:extLst>
          </p:cNvPr>
          <p:cNvSpPr>
            <a:spLocks noGrp="1"/>
          </p:cNvSpPr>
          <p:nvPr>
            <p:ph type="dt" sz="half" idx="10"/>
          </p:nvPr>
        </p:nvSpPr>
        <p:spPr/>
        <p:txBody>
          <a:bodyPr/>
          <a:lstStyle/>
          <a:p>
            <a:fld id="{67493590-F630-43CB-92B2-D39B446BC524}" type="datetimeFigureOut">
              <a:rPr lang="zh-CN" altLang="en-US" smtClean="0"/>
              <a:t>2018/1/22</a:t>
            </a:fld>
            <a:endParaRPr lang="zh-CN" altLang="en-US"/>
          </a:p>
        </p:txBody>
      </p:sp>
      <p:sp>
        <p:nvSpPr>
          <p:cNvPr id="5" name="页脚占位符 4">
            <a:extLst>
              <a:ext uri="{FF2B5EF4-FFF2-40B4-BE49-F238E27FC236}">
                <a16:creationId xmlns:a16="http://schemas.microsoft.com/office/drawing/2014/main" id="{8BFE3AF0-690B-4347-BB4B-9626231B5F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1CA933-CDCD-4DC2-8FC6-D4F370A531DB}"/>
              </a:ext>
            </a:extLst>
          </p:cNvPr>
          <p:cNvSpPr>
            <a:spLocks noGrp="1"/>
          </p:cNvSpPr>
          <p:nvPr>
            <p:ph type="sldNum" sz="quarter" idx="12"/>
          </p:nvPr>
        </p:nvSpPr>
        <p:spPr/>
        <p:txBody>
          <a:bodyPr/>
          <a:lstStyle/>
          <a:p>
            <a:fld id="{B402DA5C-61F4-4A37-BBF1-036D10A146A3}" type="slidenum">
              <a:rPr lang="zh-CN" altLang="en-US" smtClean="0"/>
              <a:t>‹#›</a:t>
            </a:fld>
            <a:endParaRPr lang="zh-CN" altLang="en-US"/>
          </a:p>
        </p:txBody>
      </p:sp>
    </p:spTree>
    <p:extLst>
      <p:ext uri="{BB962C8B-B14F-4D97-AF65-F5344CB8AC3E}">
        <p14:creationId xmlns:p14="http://schemas.microsoft.com/office/powerpoint/2010/main" val="263639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167DC-4A3E-49CE-80F5-FD4C7E7D533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76CADB-3F08-43BA-BC96-8DD9A0A212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B4E768E-0A30-4DBE-9B1D-FC1F4F612BB1}"/>
              </a:ext>
            </a:extLst>
          </p:cNvPr>
          <p:cNvSpPr>
            <a:spLocks noGrp="1"/>
          </p:cNvSpPr>
          <p:nvPr>
            <p:ph type="dt" sz="half" idx="10"/>
          </p:nvPr>
        </p:nvSpPr>
        <p:spPr/>
        <p:txBody>
          <a:bodyPr/>
          <a:lstStyle/>
          <a:p>
            <a:fld id="{67493590-F630-43CB-92B2-D39B446BC524}" type="datetimeFigureOut">
              <a:rPr lang="zh-CN" altLang="en-US" smtClean="0"/>
              <a:t>2018/1/22</a:t>
            </a:fld>
            <a:endParaRPr lang="zh-CN" altLang="en-US"/>
          </a:p>
        </p:txBody>
      </p:sp>
      <p:sp>
        <p:nvSpPr>
          <p:cNvPr id="5" name="页脚占位符 4">
            <a:extLst>
              <a:ext uri="{FF2B5EF4-FFF2-40B4-BE49-F238E27FC236}">
                <a16:creationId xmlns:a16="http://schemas.microsoft.com/office/drawing/2014/main" id="{8D5035E2-A3BC-4156-A84F-027BC36CEB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719EA3-4528-443C-85E9-8E7628A1B690}"/>
              </a:ext>
            </a:extLst>
          </p:cNvPr>
          <p:cNvSpPr>
            <a:spLocks noGrp="1"/>
          </p:cNvSpPr>
          <p:nvPr>
            <p:ph type="sldNum" sz="quarter" idx="12"/>
          </p:nvPr>
        </p:nvSpPr>
        <p:spPr/>
        <p:txBody>
          <a:bodyPr/>
          <a:lstStyle/>
          <a:p>
            <a:fld id="{B402DA5C-61F4-4A37-BBF1-036D10A146A3}" type="slidenum">
              <a:rPr lang="zh-CN" altLang="en-US" smtClean="0"/>
              <a:t>‹#›</a:t>
            </a:fld>
            <a:endParaRPr lang="zh-CN" altLang="en-US"/>
          </a:p>
        </p:txBody>
      </p:sp>
    </p:spTree>
    <p:extLst>
      <p:ext uri="{BB962C8B-B14F-4D97-AF65-F5344CB8AC3E}">
        <p14:creationId xmlns:p14="http://schemas.microsoft.com/office/powerpoint/2010/main" val="147168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A55D5B-1B0C-450A-9EE7-FF26DB3B87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3982B7-976A-4FA7-AED5-B106E15D5A3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B5820F-4231-4C25-B726-17C5BB968A16}"/>
              </a:ext>
            </a:extLst>
          </p:cNvPr>
          <p:cNvSpPr>
            <a:spLocks noGrp="1"/>
          </p:cNvSpPr>
          <p:nvPr>
            <p:ph type="dt" sz="half" idx="10"/>
          </p:nvPr>
        </p:nvSpPr>
        <p:spPr/>
        <p:txBody>
          <a:bodyPr/>
          <a:lstStyle/>
          <a:p>
            <a:fld id="{67493590-F630-43CB-92B2-D39B446BC524}" type="datetimeFigureOut">
              <a:rPr lang="zh-CN" altLang="en-US" smtClean="0"/>
              <a:t>2018/1/22</a:t>
            </a:fld>
            <a:endParaRPr lang="zh-CN" altLang="en-US"/>
          </a:p>
        </p:txBody>
      </p:sp>
      <p:sp>
        <p:nvSpPr>
          <p:cNvPr id="5" name="页脚占位符 4">
            <a:extLst>
              <a:ext uri="{FF2B5EF4-FFF2-40B4-BE49-F238E27FC236}">
                <a16:creationId xmlns:a16="http://schemas.microsoft.com/office/drawing/2014/main" id="{0D0142B0-F045-4A35-ADD7-4AAD11E5E2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CC7572-FFB4-4545-8F62-7A4E4DE5B242}"/>
              </a:ext>
            </a:extLst>
          </p:cNvPr>
          <p:cNvSpPr>
            <a:spLocks noGrp="1"/>
          </p:cNvSpPr>
          <p:nvPr>
            <p:ph type="sldNum" sz="quarter" idx="12"/>
          </p:nvPr>
        </p:nvSpPr>
        <p:spPr/>
        <p:txBody>
          <a:bodyPr/>
          <a:lstStyle/>
          <a:p>
            <a:fld id="{B402DA5C-61F4-4A37-BBF1-036D10A146A3}" type="slidenum">
              <a:rPr lang="zh-CN" altLang="en-US" smtClean="0"/>
              <a:t>‹#›</a:t>
            </a:fld>
            <a:endParaRPr lang="zh-CN" altLang="en-US"/>
          </a:p>
        </p:txBody>
      </p:sp>
    </p:spTree>
    <p:extLst>
      <p:ext uri="{BB962C8B-B14F-4D97-AF65-F5344CB8AC3E}">
        <p14:creationId xmlns:p14="http://schemas.microsoft.com/office/powerpoint/2010/main" val="288306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0A8652-1DB1-41A8-8AEC-E78051FFA3F9}"/>
              </a:ext>
            </a:extLst>
          </p:cNvPr>
          <p:cNvSpPr/>
          <p:nvPr userDrawn="1"/>
        </p:nvSpPr>
        <p:spPr>
          <a:xfrm>
            <a:off x="0" y="0"/>
            <a:ext cx="12192000" cy="115007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BECED336-FBC1-40C4-B34D-B98C5DE1BF11}"/>
              </a:ext>
            </a:extLst>
          </p:cNvPr>
          <p:cNvCxnSpPr/>
          <p:nvPr userDrawn="1"/>
        </p:nvCxnSpPr>
        <p:spPr>
          <a:xfrm>
            <a:off x="0" y="1074654"/>
            <a:ext cx="12192000" cy="0"/>
          </a:xfrm>
          <a:prstGeom prst="line">
            <a:avLst/>
          </a:prstGeom>
          <a:ln w="152400">
            <a:solidFill>
              <a:srgbClr val="FFFF00"/>
            </a:solidFill>
          </a:ln>
        </p:spPr>
        <p:style>
          <a:lnRef idx="1">
            <a:schemeClr val="accent4"/>
          </a:lnRef>
          <a:fillRef idx="0">
            <a:schemeClr val="accent4"/>
          </a:fillRef>
          <a:effectRef idx="0">
            <a:schemeClr val="accent4"/>
          </a:effectRef>
          <a:fontRef idx="minor">
            <a:schemeClr val="tx1"/>
          </a:fontRef>
        </p:style>
      </p:cxnSp>
      <p:sp>
        <p:nvSpPr>
          <p:cNvPr id="2" name="标题 1">
            <a:extLst>
              <a:ext uri="{FF2B5EF4-FFF2-40B4-BE49-F238E27FC236}">
                <a16:creationId xmlns:a16="http://schemas.microsoft.com/office/drawing/2014/main" id="{84400863-74D4-4498-9E7D-FE0B11720341}"/>
              </a:ext>
            </a:extLst>
          </p:cNvPr>
          <p:cNvSpPr>
            <a:spLocks noGrp="1"/>
          </p:cNvSpPr>
          <p:nvPr>
            <p:ph type="title"/>
          </p:nvPr>
        </p:nvSpPr>
        <p:spPr>
          <a:xfrm>
            <a:off x="838200" y="365125"/>
            <a:ext cx="10515600" cy="784945"/>
          </a:xfrm>
        </p:spPr>
        <p:txBody>
          <a:bodyPr>
            <a:normAutofit/>
          </a:bodyPr>
          <a:lstStyle>
            <a:lvl1pPr>
              <a:defRPr sz="3200">
                <a:solidFill>
                  <a:schemeClr val="accent4">
                    <a:lumMod val="5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80CCC939-917C-4107-B561-6C06449BFE9C}"/>
              </a:ext>
            </a:extLst>
          </p:cNvPr>
          <p:cNvSpPr>
            <a:spLocks noGrp="1"/>
          </p:cNvSpPr>
          <p:nvPr>
            <p:ph idx="1"/>
          </p:nvPr>
        </p:nvSpPr>
        <p:spPr>
          <a:xfrm>
            <a:off x="838200" y="1150070"/>
            <a:ext cx="10515600" cy="5618376"/>
          </a:xfrm>
        </p:spPr>
        <p:txBody>
          <a:bodyPr>
            <a:normAutofit/>
          </a:bodyPr>
          <a:lstStyle>
            <a:lvl1pPr marL="0" indent="0">
              <a:buFontTx/>
              <a:buNone/>
              <a:defRPr sz="2400"/>
            </a:lvl1pPr>
            <a:lvl2pPr marL="457200" indent="0">
              <a:buFontTx/>
              <a:buNone/>
              <a:defRPr sz="2000"/>
            </a:lvl2pPr>
            <a:lvl3pPr marL="914400" indent="0">
              <a:buFontTx/>
              <a:buNone/>
              <a:defRPr sz="1800"/>
            </a:lvl3pPr>
            <a:lvl4pPr marL="1371600" indent="0">
              <a:buFontTx/>
              <a:buNone/>
              <a:defRPr sz="1600"/>
            </a:lvl4pPr>
            <a:lvl5pPr marL="1828800" indent="0">
              <a:buFontTx/>
              <a:buNone/>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文本框 6">
            <a:extLst>
              <a:ext uri="{FF2B5EF4-FFF2-40B4-BE49-F238E27FC236}">
                <a16:creationId xmlns:a16="http://schemas.microsoft.com/office/drawing/2014/main" id="{74BC1149-BDA8-48DC-B1B8-F4754A8ABE33}"/>
              </a:ext>
            </a:extLst>
          </p:cNvPr>
          <p:cNvSpPr txBox="1"/>
          <p:nvPr userDrawn="1"/>
        </p:nvSpPr>
        <p:spPr>
          <a:xfrm>
            <a:off x="0" y="0"/>
            <a:ext cx="12192000" cy="369332"/>
          </a:xfrm>
          <a:prstGeom prst="rect">
            <a:avLst/>
          </a:prstGeom>
          <a:noFill/>
        </p:spPr>
        <p:txBody>
          <a:bodyPr wrap="square" rtlCol="0">
            <a:spAutoFit/>
          </a:bodyPr>
          <a:lstStyle/>
          <a:p>
            <a:pPr algn="r"/>
            <a:r>
              <a:rPr lang="zh-CN" altLang="en-US" i="0" dirty="0">
                <a:solidFill>
                  <a:schemeClr val="bg1"/>
                </a:solidFill>
              </a:rPr>
              <a:t>浅谈卷积定理在</a:t>
            </a:r>
            <a:r>
              <a:rPr lang="en-US" altLang="zh-CN" i="0" dirty="0">
                <a:solidFill>
                  <a:schemeClr val="bg1"/>
                </a:solidFill>
              </a:rPr>
              <a:t>OI</a:t>
            </a:r>
            <a:r>
              <a:rPr lang="zh-CN" altLang="en-US" i="0" dirty="0">
                <a:solidFill>
                  <a:schemeClr val="bg1"/>
                </a:solidFill>
              </a:rPr>
              <a:t>中的应用及扩展 </a:t>
            </a:r>
            <a:r>
              <a:rPr lang="en-US" altLang="zh-CN" i="0" dirty="0">
                <a:solidFill>
                  <a:schemeClr val="bg1"/>
                </a:solidFill>
              </a:rPr>
              <a:t>WC2018</a:t>
            </a:r>
            <a:r>
              <a:rPr lang="zh-CN" altLang="en-US" i="0" dirty="0">
                <a:solidFill>
                  <a:schemeClr val="bg1"/>
                </a:solidFill>
              </a:rPr>
              <a:t>营员交流 </a:t>
            </a:r>
            <a:r>
              <a:rPr lang="en-US" altLang="zh-CN" i="1" dirty="0">
                <a:solidFill>
                  <a:schemeClr val="bg1"/>
                </a:solidFill>
              </a:rPr>
              <a:t>CommonAnts</a:t>
            </a:r>
            <a:endParaRPr lang="zh-CN" altLang="en-US" i="1" dirty="0">
              <a:solidFill>
                <a:schemeClr val="bg1"/>
              </a:solidFill>
            </a:endParaRPr>
          </a:p>
        </p:txBody>
      </p:sp>
    </p:spTree>
    <p:extLst>
      <p:ext uri="{BB962C8B-B14F-4D97-AF65-F5344CB8AC3E}">
        <p14:creationId xmlns:p14="http://schemas.microsoft.com/office/powerpoint/2010/main" val="175323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C8883-5CEC-4F8C-B172-7685CABC21B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6AABEB9-D46B-49D9-A47D-57BB8F10E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9D8D1B2-8C1B-4496-BE35-DE428E4F2736}"/>
              </a:ext>
            </a:extLst>
          </p:cNvPr>
          <p:cNvSpPr>
            <a:spLocks noGrp="1"/>
          </p:cNvSpPr>
          <p:nvPr>
            <p:ph type="dt" sz="half" idx="10"/>
          </p:nvPr>
        </p:nvSpPr>
        <p:spPr/>
        <p:txBody>
          <a:bodyPr/>
          <a:lstStyle/>
          <a:p>
            <a:fld id="{67493590-F630-43CB-92B2-D39B446BC524}" type="datetimeFigureOut">
              <a:rPr lang="zh-CN" altLang="en-US" smtClean="0"/>
              <a:t>2018/1/22</a:t>
            </a:fld>
            <a:endParaRPr lang="zh-CN" altLang="en-US"/>
          </a:p>
        </p:txBody>
      </p:sp>
      <p:sp>
        <p:nvSpPr>
          <p:cNvPr id="5" name="页脚占位符 4">
            <a:extLst>
              <a:ext uri="{FF2B5EF4-FFF2-40B4-BE49-F238E27FC236}">
                <a16:creationId xmlns:a16="http://schemas.microsoft.com/office/drawing/2014/main" id="{E035AC72-A33A-4DEB-8FC1-0A53D994CE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970122-5373-44BC-8A42-4BD67545402D}"/>
              </a:ext>
            </a:extLst>
          </p:cNvPr>
          <p:cNvSpPr>
            <a:spLocks noGrp="1"/>
          </p:cNvSpPr>
          <p:nvPr>
            <p:ph type="sldNum" sz="quarter" idx="12"/>
          </p:nvPr>
        </p:nvSpPr>
        <p:spPr/>
        <p:txBody>
          <a:bodyPr/>
          <a:lstStyle/>
          <a:p>
            <a:fld id="{B402DA5C-61F4-4A37-BBF1-036D10A146A3}" type="slidenum">
              <a:rPr lang="zh-CN" altLang="en-US" smtClean="0"/>
              <a:t>‹#›</a:t>
            </a:fld>
            <a:endParaRPr lang="zh-CN" altLang="en-US"/>
          </a:p>
        </p:txBody>
      </p:sp>
    </p:spTree>
    <p:extLst>
      <p:ext uri="{BB962C8B-B14F-4D97-AF65-F5344CB8AC3E}">
        <p14:creationId xmlns:p14="http://schemas.microsoft.com/office/powerpoint/2010/main" val="345614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9A039-A4B5-44C7-B6A8-2C7EE582B2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4FF33A-5393-4E53-A8F9-FD027127A9C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1C99550-D56D-4B14-A7ED-F630C7392F5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6A02A79-25AA-4D02-A7F3-BB799F6CDCBA}"/>
              </a:ext>
            </a:extLst>
          </p:cNvPr>
          <p:cNvSpPr>
            <a:spLocks noGrp="1"/>
          </p:cNvSpPr>
          <p:nvPr>
            <p:ph type="dt" sz="half" idx="10"/>
          </p:nvPr>
        </p:nvSpPr>
        <p:spPr/>
        <p:txBody>
          <a:bodyPr/>
          <a:lstStyle/>
          <a:p>
            <a:fld id="{67493590-F630-43CB-92B2-D39B446BC524}" type="datetimeFigureOut">
              <a:rPr lang="zh-CN" altLang="en-US" smtClean="0"/>
              <a:t>2018/1/22</a:t>
            </a:fld>
            <a:endParaRPr lang="zh-CN" altLang="en-US"/>
          </a:p>
        </p:txBody>
      </p:sp>
      <p:sp>
        <p:nvSpPr>
          <p:cNvPr id="6" name="页脚占位符 5">
            <a:extLst>
              <a:ext uri="{FF2B5EF4-FFF2-40B4-BE49-F238E27FC236}">
                <a16:creationId xmlns:a16="http://schemas.microsoft.com/office/drawing/2014/main" id="{1768F123-EC40-46B2-B499-F3BCBF094B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19A51B-BE6E-46AD-A497-85195868D5C3}"/>
              </a:ext>
            </a:extLst>
          </p:cNvPr>
          <p:cNvSpPr>
            <a:spLocks noGrp="1"/>
          </p:cNvSpPr>
          <p:nvPr>
            <p:ph type="sldNum" sz="quarter" idx="12"/>
          </p:nvPr>
        </p:nvSpPr>
        <p:spPr/>
        <p:txBody>
          <a:bodyPr/>
          <a:lstStyle/>
          <a:p>
            <a:fld id="{B402DA5C-61F4-4A37-BBF1-036D10A146A3}" type="slidenum">
              <a:rPr lang="zh-CN" altLang="en-US" smtClean="0"/>
              <a:t>‹#›</a:t>
            </a:fld>
            <a:endParaRPr lang="zh-CN" altLang="en-US"/>
          </a:p>
        </p:txBody>
      </p:sp>
    </p:spTree>
    <p:extLst>
      <p:ext uri="{BB962C8B-B14F-4D97-AF65-F5344CB8AC3E}">
        <p14:creationId xmlns:p14="http://schemas.microsoft.com/office/powerpoint/2010/main" val="117925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3E47-2F25-415F-95A9-51185B78940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A4DBE3-552B-4112-9624-063A3BCB0B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9D8EEDD-EC3C-4C0F-81B3-B9BCEB0C08D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94389AA-8C83-4D9D-BBA1-F27D7A0C9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6DF852F-BDC2-4185-A552-9AEBCCAAC57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2A854CF-C271-4924-BD9F-637FAB7EB135}"/>
              </a:ext>
            </a:extLst>
          </p:cNvPr>
          <p:cNvSpPr>
            <a:spLocks noGrp="1"/>
          </p:cNvSpPr>
          <p:nvPr>
            <p:ph type="dt" sz="half" idx="10"/>
          </p:nvPr>
        </p:nvSpPr>
        <p:spPr/>
        <p:txBody>
          <a:bodyPr/>
          <a:lstStyle/>
          <a:p>
            <a:fld id="{67493590-F630-43CB-92B2-D39B446BC524}" type="datetimeFigureOut">
              <a:rPr lang="zh-CN" altLang="en-US" smtClean="0"/>
              <a:t>2018/1/22</a:t>
            </a:fld>
            <a:endParaRPr lang="zh-CN" altLang="en-US"/>
          </a:p>
        </p:txBody>
      </p:sp>
      <p:sp>
        <p:nvSpPr>
          <p:cNvPr id="8" name="页脚占位符 7">
            <a:extLst>
              <a:ext uri="{FF2B5EF4-FFF2-40B4-BE49-F238E27FC236}">
                <a16:creationId xmlns:a16="http://schemas.microsoft.com/office/drawing/2014/main" id="{6DE0D7E4-A36B-4F53-B7C1-D7F2A8252C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9FE07D-EEEC-4911-B8CB-9996272CF032}"/>
              </a:ext>
            </a:extLst>
          </p:cNvPr>
          <p:cNvSpPr>
            <a:spLocks noGrp="1"/>
          </p:cNvSpPr>
          <p:nvPr>
            <p:ph type="sldNum" sz="quarter" idx="12"/>
          </p:nvPr>
        </p:nvSpPr>
        <p:spPr/>
        <p:txBody>
          <a:bodyPr/>
          <a:lstStyle/>
          <a:p>
            <a:fld id="{B402DA5C-61F4-4A37-BBF1-036D10A146A3}" type="slidenum">
              <a:rPr lang="zh-CN" altLang="en-US" smtClean="0"/>
              <a:t>‹#›</a:t>
            </a:fld>
            <a:endParaRPr lang="zh-CN" altLang="en-US"/>
          </a:p>
        </p:txBody>
      </p:sp>
    </p:spTree>
    <p:extLst>
      <p:ext uri="{BB962C8B-B14F-4D97-AF65-F5344CB8AC3E}">
        <p14:creationId xmlns:p14="http://schemas.microsoft.com/office/powerpoint/2010/main" val="131683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99853-EAE9-4ED6-9CB5-1EF00CFDF2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25271C-272B-4225-B532-5404DF2032AC}"/>
              </a:ext>
            </a:extLst>
          </p:cNvPr>
          <p:cNvSpPr>
            <a:spLocks noGrp="1"/>
          </p:cNvSpPr>
          <p:nvPr>
            <p:ph type="dt" sz="half" idx="10"/>
          </p:nvPr>
        </p:nvSpPr>
        <p:spPr/>
        <p:txBody>
          <a:bodyPr/>
          <a:lstStyle/>
          <a:p>
            <a:fld id="{67493590-F630-43CB-92B2-D39B446BC524}" type="datetimeFigureOut">
              <a:rPr lang="zh-CN" altLang="en-US" smtClean="0"/>
              <a:t>2018/1/22</a:t>
            </a:fld>
            <a:endParaRPr lang="zh-CN" altLang="en-US"/>
          </a:p>
        </p:txBody>
      </p:sp>
      <p:sp>
        <p:nvSpPr>
          <p:cNvPr id="4" name="页脚占位符 3">
            <a:extLst>
              <a:ext uri="{FF2B5EF4-FFF2-40B4-BE49-F238E27FC236}">
                <a16:creationId xmlns:a16="http://schemas.microsoft.com/office/drawing/2014/main" id="{194C3E72-2B59-4018-971C-D478EB0856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5C6965-E254-417D-A61F-93C2F7CDFEC2}"/>
              </a:ext>
            </a:extLst>
          </p:cNvPr>
          <p:cNvSpPr>
            <a:spLocks noGrp="1"/>
          </p:cNvSpPr>
          <p:nvPr>
            <p:ph type="sldNum" sz="quarter" idx="12"/>
          </p:nvPr>
        </p:nvSpPr>
        <p:spPr/>
        <p:txBody>
          <a:bodyPr/>
          <a:lstStyle/>
          <a:p>
            <a:fld id="{B402DA5C-61F4-4A37-BBF1-036D10A146A3}" type="slidenum">
              <a:rPr lang="zh-CN" altLang="en-US" smtClean="0"/>
              <a:t>‹#›</a:t>
            </a:fld>
            <a:endParaRPr lang="zh-CN" altLang="en-US"/>
          </a:p>
        </p:txBody>
      </p:sp>
    </p:spTree>
    <p:extLst>
      <p:ext uri="{BB962C8B-B14F-4D97-AF65-F5344CB8AC3E}">
        <p14:creationId xmlns:p14="http://schemas.microsoft.com/office/powerpoint/2010/main" val="276752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A206AE-3D06-4574-B1FF-2EDE345FD57A}"/>
              </a:ext>
            </a:extLst>
          </p:cNvPr>
          <p:cNvSpPr>
            <a:spLocks noGrp="1"/>
          </p:cNvSpPr>
          <p:nvPr>
            <p:ph type="dt" sz="half" idx="10"/>
          </p:nvPr>
        </p:nvSpPr>
        <p:spPr/>
        <p:txBody>
          <a:bodyPr/>
          <a:lstStyle/>
          <a:p>
            <a:fld id="{67493590-F630-43CB-92B2-D39B446BC524}" type="datetimeFigureOut">
              <a:rPr lang="zh-CN" altLang="en-US" smtClean="0"/>
              <a:t>2018/1/22</a:t>
            </a:fld>
            <a:endParaRPr lang="zh-CN" altLang="en-US"/>
          </a:p>
        </p:txBody>
      </p:sp>
      <p:sp>
        <p:nvSpPr>
          <p:cNvPr id="3" name="页脚占位符 2">
            <a:extLst>
              <a:ext uri="{FF2B5EF4-FFF2-40B4-BE49-F238E27FC236}">
                <a16:creationId xmlns:a16="http://schemas.microsoft.com/office/drawing/2014/main" id="{BAC5C795-5743-4589-9FA6-62A1F525351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AE7BBF-9D53-4634-AA0A-2F00B8B22442}"/>
              </a:ext>
            </a:extLst>
          </p:cNvPr>
          <p:cNvSpPr>
            <a:spLocks noGrp="1"/>
          </p:cNvSpPr>
          <p:nvPr>
            <p:ph type="sldNum" sz="quarter" idx="12"/>
          </p:nvPr>
        </p:nvSpPr>
        <p:spPr/>
        <p:txBody>
          <a:bodyPr/>
          <a:lstStyle/>
          <a:p>
            <a:fld id="{B402DA5C-61F4-4A37-BBF1-036D10A146A3}" type="slidenum">
              <a:rPr lang="zh-CN" altLang="en-US" smtClean="0"/>
              <a:t>‹#›</a:t>
            </a:fld>
            <a:endParaRPr lang="zh-CN" altLang="en-US"/>
          </a:p>
        </p:txBody>
      </p:sp>
    </p:spTree>
    <p:extLst>
      <p:ext uri="{BB962C8B-B14F-4D97-AF65-F5344CB8AC3E}">
        <p14:creationId xmlns:p14="http://schemas.microsoft.com/office/powerpoint/2010/main" val="9749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B84F1-2C80-468A-980E-6F1F6EBD6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0CA208-FF41-4379-A74B-2242150AD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1200777-23B6-47A7-99A3-FC9809F70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59DFA3F-D28A-4C04-94B9-A02CB77481C9}"/>
              </a:ext>
            </a:extLst>
          </p:cNvPr>
          <p:cNvSpPr>
            <a:spLocks noGrp="1"/>
          </p:cNvSpPr>
          <p:nvPr>
            <p:ph type="dt" sz="half" idx="10"/>
          </p:nvPr>
        </p:nvSpPr>
        <p:spPr/>
        <p:txBody>
          <a:bodyPr/>
          <a:lstStyle/>
          <a:p>
            <a:fld id="{67493590-F630-43CB-92B2-D39B446BC524}" type="datetimeFigureOut">
              <a:rPr lang="zh-CN" altLang="en-US" smtClean="0"/>
              <a:t>2018/1/22</a:t>
            </a:fld>
            <a:endParaRPr lang="zh-CN" altLang="en-US"/>
          </a:p>
        </p:txBody>
      </p:sp>
      <p:sp>
        <p:nvSpPr>
          <p:cNvPr id="6" name="页脚占位符 5">
            <a:extLst>
              <a:ext uri="{FF2B5EF4-FFF2-40B4-BE49-F238E27FC236}">
                <a16:creationId xmlns:a16="http://schemas.microsoft.com/office/drawing/2014/main" id="{FC1CB886-EA64-4F97-B17F-8CE617E9E1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AC622E-0A81-488D-ADB6-B543C43F1E54}"/>
              </a:ext>
            </a:extLst>
          </p:cNvPr>
          <p:cNvSpPr>
            <a:spLocks noGrp="1"/>
          </p:cNvSpPr>
          <p:nvPr>
            <p:ph type="sldNum" sz="quarter" idx="12"/>
          </p:nvPr>
        </p:nvSpPr>
        <p:spPr/>
        <p:txBody>
          <a:bodyPr/>
          <a:lstStyle/>
          <a:p>
            <a:fld id="{B402DA5C-61F4-4A37-BBF1-036D10A146A3}" type="slidenum">
              <a:rPr lang="zh-CN" altLang="en-US" smtClean="0"/>
              <a:t>‹#›</a:t>
            </a:fld>
            <a:endParaRPr lang="zh-CN" altLang="en-US"/>
          </a:p>
        </p:txBody>
      </p:sp>
    </p:spTree>
    <p:extLst>
      <p:ext uri="{BB962C8B-B14F-4D97-AF65-F5344CB8AC3E}">
        <p14:creationId xmlns:p14="http://schemas.microsoft.com/office/powerpoint/2010/main" val="145180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DBC1C-62AE-4AC2-A03E-78F84F895B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F4A9DD-210A-4CBE-A5DF-FF6A69B72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37E480-6DF5-4246-8491-383F202AD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7492FEB-6C71-4F67-A5E0-BBE608D64115}"/>
              </a:ext>
            </a:extLst>
          </p:cNvPr>
          <p:cNvSpPr>
            <a:spLocks noGrp="1"/>
          </p:cNvSpPr>
          <p:nvPr>
            <p:ph type="dt" sz="half" idx="10"/>
          </p:nvPr>
        </p:nvSpPr>
        <p:spPr/>
        <p:txBody>
          <a:bodyPr/>
          <a:lstStyle/>
          <a:p>
            <a:fld id="{67493590-F630-43CB-92B2-D39B446BC524}" type="datetimeFigureOut">
              <a:rPr lang="zh-CN" altLang="en-US" smtClean="0"/>
              <a:t>2018/1/22</a:t>
            </a:fld>
            <a:endParaRPr lang="zh-CN" altLang="en-US"/>
          </a:p>
        </p:txBody>
      </p:sp>
      <p:sp>
        <p:nvSpPr>
          <p:cNvPr id="6" name="页脚占位符 5">
            <a:extLst>
              <a:ext uri="{FF2B5EF4-FFF2-40B4-BE49-F238E27FC236}">
                <a16:creationId xmlns:a16="http://schemas.microsoft.com/office/drawing/2014/main" id="{5B49562B-3B22-41B6-A53F-726C3DEA63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0F5743-562B-431A-B3DF-DDAFFBD09786}"/>
              </a:ext>
            </a:extLst>
          </p:cNvPr>
          <p:cNvSpPr>
            <a:spLocks noGrp="1"/>
          </p:cNvSpPr>
          <p:nvPr>
            <p:ph type="sldNum" sz="quarter" idx="12"/>
          </p:nvPr>
        </p:nvSpPr>
        <p:spPr/>
        <p:txBody>
          <a:bodyPr/>
          <a:lstStyle/>
          <a:p>
            <a:fld id="{B402DA5C-61F4-4A37-BBF1-036D10A146A3}" type="slidenum">
              <a:rPr lang="zh-CN" altLang="en-US" smtClean="0"/>
              <a:t>‹#›</a:t>
            </a:fld>
            <a:endParaRPr lang="zh-CN" altLang="en-US"/>
          </a:p>
        </p:txBody>
      </p:sp>
    </p:spTree>
    <p:extLst>
      <p:ext uri="{BB962C8B-B14F-4D97-AF65-F5344CB8AC3E}">
        <p14:creationId xmlns:p14="http://schemas.microsoft.com/office/powerpoint/2010/main" val="228846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0DBC0A-2B6F-4259-BE7B-2D623C76D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60D83958-C82E-4053-94BD-ECACCC10B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D305C3-CE2B-476F-A544-B76555CD7D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93590-F630-43CB-92B2-D39B446BC524}" type="datetimeFigureOut">
              <a:rPr lang="zh-CN" altLang="en-US" smtClean="0"/>
              <a:t>2018/1/22</a:t>
            </a:fld>
            <a:endParaRPr lang="zh-CN" altLang="en-US"/>
          </a:p>
        </p:txBody>
      </p:sp>
      <p:sp>
        <p:nvSpPr>
          <p:cNvPr id="5" name="页脚占位符 4">
            <a:extLst>
              <a:ext uri="{FF2B5EF4-FFF2-40B4-BE49-F238E27FC236}">
                <a16:creationId xmlns:a16="http://schemas.microsoft.com/office/drawing/2014/main" id="{7754A449-5475-4D93-9BB9-F651AA934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F1F064-27DA-4E56-993E-61220D293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2DA5C-61F4-4A37-BBF1-036D10A146A3}" type="slidenum">
              <a:rPr lang="zh-CN" altLang="en-US" smtClean="0"/>
              <a:t>‹#›</a:t>
            </a:fld>
            <a:endParaRPr lang="zh-CN" altLang="en-US"/>
          </a:p>
        </p:txBody>
      </p:sp>
    </p:spTree>
    <p:extLst>
      <p:ext uri="{BB962C8B-B14F-4D97-AF65-F5344CB8AC3E}">
        <p14:creationId xmlns:p14="http://schemas.microsoft.com/office/powerpoint/2010/main" val="157725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loj.ac/article/247"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1ECED-3134-4809-B136-D1AAEA7CAC32}"/>
              </a:ext>
            </a:extLst>
          </p:cNvPr>
          <p:cNvSpPr>
            <a:spLocks noGrp="1"/>
          </p:cNvSpPr>
          <p:nvPr>
            <p:ph type="ctrTitle"/>
          </p:nvPr>
        </p:nvSpPr>
        <p:spPr>
          <a:xfrm>
            <a:off x="1524000" y="2776538"/>
            <a:ext cx="9144000" cy="1381188"/>
          </a:xfrm>
        </p:spPr>
        <p:txBody>
          <a:bodyPr anchor="ctr">
            <a:normAutofit/>
          </a:bodyPr>
          <a:lstStyle/>
          <a:p>
            <a:r>
              <a:rPr lang="zh-CN" altLang="en-US" sz="4000" dirty="0"/>
              <a:t>浅谈卷积定理在</a:t>
            </a:r>
            <a:r>
              <a:rPr lang="en-US" altLang="zh-CN" sz="4000" dirty="0"/>
              <a:t>OI</a:t>
            </a:r>
            <a:r>
              <a:rPr lang="zh-CN" altLang="en-US" sz="4000" dirty="0"/>
              <a:t>中的应用及扩展</a:t>
            </a:r>
            <a:br>
              <a:rPr lang="en-US" altLang="zh-CN" sz="4000" dirty="0"/>
            </a:br>
            <a:r>
              <a:rPr lang="en-US" altLang="zh-CN" sz="2400" dirty="0"/>
              <a:t>WC2018</a:t>
            </a:r>
            <a:r>
              <a:rPr lang="zh-CN" altLang="en-US" sz="2400" dirty="0"/>
              <a:t>营员交流</a:t>
            </a:r>
          </a:p>
        </p:txBody>
      </p:sp>
      <p:sp>
        <p:nvSpPr>
          <p:cNvPr id="3" name="副标题 2">
            <a:extLst>
              <a:ext uri="{FF2B5EF4-FFF2-40B4-BE49-F238E27FC236}">
                <a16:creationId xmlns:a16="http://schemas.microsoft.com/office/drawing/2014/main" id="{FE712A42-070A-4A3D-BD56-F4F54C8B467F}"/>
              </a:ext>
            </a:extLst>
          </p:cNvPr>
          <p:cNvSpPr>
            <a:spLocks noGrp="1"/>
          </p:cNvSpPr>
          <p:nvPr>
            <p:ph type="subTitle" idx="1"/>
          </p:nvPr>
        </p:nvSpPr>
        <p:spPr>
          <a:xfrm>
            <a:off x="1524000" y="4495800"/>
            <a:ext cx="9144000" cy="762000"/>
          </a:xfrm>
        </p:spPr>
        <p:txBody>
          <a:bodyPr>
            <a:normAutofit/>
          </a:bodyPr>
          <a:lstStyle/>
          <a:p>
            <a:r>
              <a:rPr lang="zh-CN" altLang="en-US" sz="1800" dirty="0"/>
              <a:t>陕西省 西北工业大学附属中学 刘承奥</a:t>
            </a:r>
          </a:p>
        </p:txBody>
      </p:sp>
      <p:sp>
        <p:nvSpPr>
          <p:cNvPr id="4" name="副标题 2">
            <a:extLst>
              <a:ext uri="{FF2B5EF4-FFF2-40B4-BE49-F238E27FC236}">
                <a16:creationId xmlns:a16="http://schemas.microsoft.com/office/drawing/2014/main" id="{C37134BB-1194-49F8-9B82-6E181D4D6955}"/>
              </a:ext>
            </a:extLst>
          </p:cNvPr>
          <p:cNvSpPr txBox="1">
            <a:spLocks/>
          </p:cNvSpPr>
          <p:nvPr/>
        </p:nvSpPr>
        <p:spPr>
          <a:xfrm>
            <a:off x="6959600" y="4228846"/>
            <a:ext cx="1442720" cy="266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200" i="1" dirty="0"/>
              <a:t>CommonAnts</a:t>
            </a:r>
            <a:endParaRPr lang="zh-CN" altLang="en-US" sz="1200" i="1" dirty="0"/>
          </a:p>
        </p:txBody>
      </p:sp>
    </p:spTree>
    <p:extLst>
      <p:ext uri="{BB962C8B-B14F-4D97-AF65-F5344CB8AC3E}">
        <p14:creationId xmlns:p14="http://schemas.microsoft.com/office/powerpoint/2010/main" val="108014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卷积定理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现在我们得到了将循环卷积等两种卷积转化为点积的方法。形式化地表述这个性质：</a:t>
                </a:r>
                <a:endParaRPr lang="en-US" altLang="zh-CN" dirty="0"/>
              </a:p>
              <a:p>
                <a:r>
                  <a:rPr lang="zh-CN" altLang="en-US" dirty="0"/>
                  <a:t>（注意这里的前提条件回到了初始情况，即</a:t>
                </a:r>
                <a14:m>
                  <m:oMath xmlns:m="http://schemas.openxmlformats.org/officeDocument/2006/math">
                    <m:r>
                      <a:rPr lang="en-US" altLang="zh-CN" b="0" i="1" smtClean="0">
                        <a:latin typeface="Cambria Math" panose="02040503050406030204" pitchFamily="18" charset="0"/>
                      </a:rPr>
                      <m:t>𝑅</m:t>
                    </m:r>
                  </m:oMath>
                </a14:m>
                <a:r>
                  <a:rPr lang="zh-CN" altLang="en-US" dirty="0"/>
                  <a:t>是环，</a:t>
                </a:r>
                <a14:m>
                  <m:oMath xmlns:m="http://schemas.openxmlformats.org/officeDocument/2006/math">
                    <m:r>
                      <a:rPr lang="en-US" altLang="zh-CN" b="0" i="1" smtClean="0">
                        <a:latin typeface="Cambria Math" panose="02040503050406030204" pitchFamily="18" charset="0"/>
                      </a:rPr>
                      <m:t>𝐺</m:t>
                    </m:r>
                  </m:oMath>
                </a14:m>
                <a:r>
                  <a:rPr lang="zh-CN" altLang="en-US" dirty="0"/>
                  <a:t>是广群）</a:t>
                </a:r>
                <a:endParaRPr lang="en-US" altLang="zh-CN" dirty="0"/>
              </a:p>
              <a:p>
                <a:endParaRPr lang="en-US" altLang="zh-CN" dirty="0"/>
              </a:p>
              <a:p>
                <a:r>
                  <a:rPr lang="zh-CN" altLang="en-US" dirty="0"/>
                  <a:t>对于变换</a:t>
                </a:r>
                <a14:m>
                  <m:oMath xmlns:m="http://schemas.openxmlformats.org/officeDocument/2006/math">
                    <m:r>
                      <a:rPr lang="en-US" altLang="zh-CN" b="0" i="1" smtClean="0">
                        <a:latin typeface="Cambria Math" panose="02040503050406030204" pitchFamily="18" charset="0"/>
                      </a:rPr>
                      <m:t>𝑇</m:t>
                    </m:r>
                  </m:oMath>
                </a14:m>
                <a:r>
                  <a:rPr lang="zh-CN" altLang="en-US" dirty="0"/>
                  <a:t>和数列</a:t>
                </a:r>
                <a14:m>
                  <m:oMath xmlns:m="http://schemas.openxmlformats.org/officeDocument/2006/math">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，如果有：</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m:oMathPara>
                </a14:m>
                <a:endParaRPr lang="en-US" altLang="zh-CN" dirty="0"/>
              </a:p>
              <a:p>
                <a:endParaRPr lang="en-US" altLang="zh-CN" dirty="0"/>
              </a:p>
              <a:p>
                <a:r>
                  <a:rPr lang="zh-CN" altLang="en-US" b="0" dirty="0"/>
                  <a:t>称变换</a:t>
                </a:r>
                <a14:m>
                  <m:oMath xmlns:m="http://schemas.openxmlformats.org/officeDocument/2006/math">
                    <m:r>
                      <a:rPr lang="en-US" altLang="zh-CN" b="0" i="1" smtClean="0">
                        <a:latin typeface="Cambria Math" panose="02040503050406030204" pitchFamily="18" charset="0"/>
                      </a:rPr>
                      <m:t>𝑇</m:t>
                    </m:r>
                  </m:oMath>
                </a14:m>
                <a:r>
                  <a:rPr lang="zh-CN" altLang="en-US" dirty="0"/>
                  <a:t>满足</a:t>
                </a:r>
                <a:r>
                  <a:rPr lang="zh-CN" altLang="en-US" b="1" dirty="0"/>
                  <a:t>卷积定理</a:t>
                </a:r>
                <a:r>
                  <a:rPr lang="zh-CN" altLang="en-US" dirty="0"/>
                  <a:t>，这种性质为</a:t>
                </a:r>
                <a:r>
                  <a:rPr lang="zh-CN" altLang="en-US" b="1" dirty="0"/>
                  <a:t>卷积性</a:t>
                </a:r>
                <a:r>
                  <a:rPr lang="zh-CN" altLang="en-US" dirty="0"/>
                  <a:t>。</a:t>
                </a:r>
                <a:endParaRPr lang="en-US" altLang="zh-CN" dirty="0"/>
              </a:p>
              <a:p>
                <a:endParaRPr lang="en-US" altLang="zh-CN" dirty="0"/>
              </a:p>
              <a:p>
                <a:r>
                  <a:rPr lang="zh-CN" altLang="en-US" dirty="0"/>
                  <a:t>那么，变换</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𝑖𝑗</m:t>
                            </m:r>
                          </m:sup>
                        </m:sSubSup>
                      </m:e>
                    </m:nary>
                    <m:r>
                      <a:rPr lang="en-US" altLang="zh-CN" b="0" i="1" smtClean="0">
                        <a:latin typeface="Cambria Math" panose="02040503050406030204" pitchFamily="18" charset="0"/>
                      </a:rPr>
                      <m:t>}</m:t>
                    </m:r>
                  </m:oMath>
                </a14:m>
                <a:r>
                  <a:rPr lang="zh-CN" altLang="en-US" dirty="0"/>
                  <a:t>是卷积性的。</a:t>
                </a:r>
                <a:endParaRPr lang="en-US" altLang="zh-CN" dirty="0"/>
              </a:p>
              <a:p>
                <a:r>
                  <a:rPr lang="zh-CN" altLang="en-US" dirty="0"/>
                  <a:t>事实上，变换</a:t>
                </a:r>
                <a14:m>
                  <m:oMath xmlns:m="http://schemas.openxmlformats.org/officeDocument/2006/math">
                    <m:r>
                      <a:rPr lang="en-US" altLang="zh-CN" b="0" i="1" smtClean="0">
                        <a:latin typeface="Cambria Math" panose="02040503050406030204" pitchFamily="18" charset="0"/>
                      </a:rPr>
                      <m:t>𝐹</m:t>
                    </m:r>
                  </m:oMath>
                </a14:m>
                <a:r>
                  <a:rPr lang="zh-CN" altLang="en-US" dirty="0"/>
                  <a:t>就是</a:t>
                </a:r>
                <a:r>
                  <a:rPr lang="zh-CN" altLang="en-US" b="1" dirty="0"/>
                  <a:t>离散傅里叶变换（</a:t>
                </a:r>
                <a:r>
                  <a:rPr lang="en-US" altLang="zh-CN" b="1" dirty="0"/>
                  <a:t>Discrete Fourier Transform, DFT</a:t>
                </a:r>
                <a:r>
                  <a:rPr lang="zh-CN" altLang="en-US" b="1" dirty="0"/>
                  <a:t>）</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2"/>
                <a:stretch>
                  <a:fillRect l="-928" t="-15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2987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en-US" altLang="zh-CN" dirty="0"/>
              <a:t>DFT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Autofit/>
              </a:bodyPr>
              <a:lstStyle/>
              <a:p>
                <a:r>
                  <a:rPr lang="zh-CN" altLang="en-US" dirty="0"/>
                  <a:t>可以看到</a:t>
                </a:r>
                <a:r>
                  <a:rPr lang="en-US" altLang="zh-CN" dirty="0"/>
                  <a:t>DFT</a:t>
                </a:r>
                <a:r>
                  <a:rPr lang="zh-CN" altLang="en-US" dirty="0"/>
                  <a:t>存在的条件（对于</a:t>
                </a:r>
                <a:r>
                  <a:rPr lang="zh-CN" altLang="en-US" b="1" dirty="0"/>
                  <a:t>标量空间</a:t>
                </a:r>
                <a:r>
                  <a:rPr lang="zh-CN" altLang="en-US" dirty="0"/>
                  <a:t>，下同）：</a:t>
                </a:r>
                <a:endParaRPr lang="en-US" altLang="zh-CN" dirty="0"/>
              </a:p>
              <a:p>
                <a:pPr marL="457200" indent="-457200">
                  <a:buFont typeface="+mj-lt"/>
                  <a:buAutoNum type="arabicPeriod"/>
                </a:pPr>
                <a:r>
                  <a:rPr lang="zh-CN" altLang="en-US" dirty="0"/>
                  <a:t>数列长度</a:t>
                </a:r>
                <a14:m>
                  <m:oMath xmlns:m="http://schemas.openxmlformats.org/officeDocument/2006/math">
                    <m:r>
                      <a:rPr lang="en-US" altLang="zh-CN" i="1">
                        <a:latin typeface="Cambria Math" panose="02040503050406030204" pitchFamily="18" charset="0"/>
                      </a:rPr>
                      <m:t>𝑛</m:t>
                    </m:r>
                  </m:oMath>
                </a14:m>
                <a:r>
                  <a:rPr lang="zh-CN" altLang="en-US" dirty="0"/>
                  <a:t>有乘法逆元</a:t>
                </a:r>
                <a:endParaRPr lang="en-US" altLang="zh-CN" dirty="0"/>
              </a:p>
              <a:p>
                <a:pPr marL="457200" indent="-457200">
                  <a:buFont typeface="+mj-lt"/>
                  <a:buAutoNum type="arabicPeriod"/>
                </a:pPr>
                <a:r>
                  <a:rPr lang="zh-CN" altLang="en-US" dirty="0"/>
                  <a:t>存在最小阶为</a:t>
                </a:r>
                <a14:m>
                  <m:oMath xmlns:m="http://schemas.openxmlformats.org/officeDocument/2006/math">
                    <m:r>
                      <a:rPr lang="en-US" altLang="zh-CN" b="0" i="1" smtClean="0">
                        <a:latin typeface="Cambria Math" panose="02040503050406030204" pitchFamily="18" charset="0"/>
                      </a:rPr>
                      <m:t>𝑛</m:t>
                    </m:r>
                  </m:oMath>
                </a14:m>
                <a:r>
                  <a:rPr lang="zh-CN" altLang="en-US" dirty="0"/>
                  <a:t>的</a:t>
                </a:r>
                <a14:m>
                  <m:oMath xmlns:m="http://schemas.openxmlformats.org/officeDocument/2006/math">
                    <m:r>
                      <a:rPr lang="en-US" altLang="zh-CN" i="1">
                        <a:latin typeface="Cambria Math" panose="02040503050406030204" pitchFamily="18" charset="0"/>
                      </a:rPr>
                      <m:t>𝑛</m:t>
                    </m:r>
                  </m:oMath>
                </a14:m>
                <a:r>
                  <a:rPr lang="zh-CN" altLang="en-US" dirty="0"/>
                  <a:t>次单位根</a:t>
                </a:r>
                <a:endParaRPr lang="en-US" altLang="zh-CN" dirty="0"/>
              </a:p>
              <a:p>
                <a:r>
                  <a:rPr lang="zh-CN" altLang="en-US" dirty="0"/>
                  <a:t>我们需要变换是可逆的，即</a:t>
                </a:r>
                <a14:m>
                  <m:oMath xmlns:m="http://schemas.openxmlformats.org/officeDocument/2006/math">
                    <m:r>
                      <a:rPr lang="en-US" altLang="zh-CN" b="1" i="1">
                        <a:latin typeface="Cambria Math" panose="02040503050406030204" pitchFamily="18" charset="0"/>
                      </a:rPr>
                      <m:t>𝑻</m:t>
                    </m:r>
                  </m:oMath>
                </a14:m>
                <a:r>
                  <a:rPr lang="zh-CN" altLang="en-US" b="1" dirty="0"/>
                  <a:t>是单射</a:t>
                </a:r>
                <a:r>
                  <a:rPr lang="zh-CN" altLang="en-US" dirty="0"/>
                  <a:t>。 那么我们还需要：</a:t>
                </a:r>
                <a:endParaRPr lang="en-US" altLang="zh-CN" dirty="0"/>
              </a:p>
              <a:p>
                <a:pPr marL="457200" indent="-457200">
                  <a:buFont typeface="+mj-lt"/>
                  <a:buAutoNum type="arabicPeriod" startAt="3"/>
                </a:pPr>
                <a:r>
                  <a:rPr lang="zh-CN" altLang="en-US" dirty="0"/>
                  <a:t>求和引理</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0,</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−1</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r>
                          <a:rPr lang="en-US" altLang="zh-CN" i="1">
                            <a:latin typeface="Cambria Math" panose="02040503050406030204" pitchFamily="18" charset="0"/>
                          </a:rPr>
                          <m:t>−1</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𝑖𝑗</m:t>
                            </m:r>
                          </m:sup>
                        </m:sSubSup>
                      </m:e>
                    </m:nary>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=0]</m:t>
                    </m:r>
                  </m:oMath>
                </a14:m>
                <a:r>
                  <a:rPr lang="zh-CN" altLang="en-US" dirty="0"/>
                  <a:t>成立</a:t>
                </a:r>
                <a:endParaRPr lang="en-US" altLang="zh-CN" dirty="0"/>
              </a:p>
              <a:p>
                <a:r>
                  <a:rPr lang="en-US" altLang="zh-CN" dirty="0"/>
                  <a:t>DFT</a:t>
                </a:r>
                <a:r>
                  <a:rPr lang="zh-CN" altLang="en-US" dirty="0"/>
                  <a:t>的逆是：</a:t>
                </a:r>
                <a:endParaRPr lang="en-US" altLang="zh-CN" dirty="0"/>
              </a:p>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=0</m:t>
                          </m:r>
                        </m:sub>
                        <m:sup>
                          <m:r>
                            <a:rPr lang="en-US" altLang="zh-CN" i="1">
                              <a:latin typeface="Cambria Math" panose="02040503050406030204" pitchFamily="18" charset="0"/>
                            </a:rPr>
                            <m:t>𝑛</m:t>
                          </m:r>
                          <m:r>
                            <a:rPr lang="en-US" altLang="zh-CN" i="1">
                              <a:latin typeface="Cambria Math" panose="02040503050406030204" pitchFamily="18" charset="0"/>
                            </a:rPr>
                            <m:t>−1</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b="0" i="1" smtClean="0">
                                  <a:latin typeface="Cambria Math" panose="02040503050406030204" pitchFamily="18" charset="0"/>
                                </a:rPr>
                                <m:t>−</m:t>
                              </m:r>
                              <m:r>
                                <a:rPr lang="en-US" altLang="zh-CN" i="1">
                                  <a:latin typeface="Cambria Math" panose="02040503050406030204" pitchFamily="18" charset="0"/>
                                </a:rPr>
                                <m:t>𝑖𝑗</m:t>
                              </m:r>
                            </m:sup>
                          </m:sSubSup>
                        </m:e>
                      </m:nary>
                      <m:r>
                        <a:rPr lang="en-US" altLang="zh-CN" b="0" i="1" smtClean="0">
                          <a:latin typeface="Cambria Math" panose="02040503050406030204" pitchFamily="18" charset="0"/>
                        </a:rPr>
                        <m:t>}</m:t>
                      </m:r>
                    </m:oMath>
                  </m:oMathPara>
                </a14:m>
                <a:endParaRPr lang="en-US" altLang="zh-CN" dirty="0"/>
              </a:p>
              <a:p>
                <a:r>
                  <a:rPr lang="zh-CN" altLang="en-US" dirty="0"/>
                  <a:t>另外，当标量空间是域时，</a:t>
                </a:r>
                <a:r>
                  <a:rPr lang="en-US" altLang="zh-CN" dirty="0"/>
                  <a:t>2</a:t>
                </a:r>
                <a:r>
                  <a:rPr lang="zh-CN" altLang="en-US" dirty="0"/>
                  <a:t>蕴含</a:t>
                </a:r>
                <a:r>
                  <a:rPr lang="en-US" altLang="zh-CN" dirty="0"/>
                  <a:t>3</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2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4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en-US" altLang="zh-CN" dirty="0"/>
              <a:t>DFT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满足条件</a:t>
                </a:r>
                <a:r>
                  <a:rPr lang="en-US" altLang="zh-CN" dirty="0"/>
                  <a:t>1</a:t>
                </a:r>
                <a:r>
                  <a:rPr lang="zh-CN" altLang="en-US" dirty="0"/>
                  <a:t>和</a:t>
                </a:r>
                <a:r>
                  <a:rPr lang="en-US" altLang="zh-CN" dirty="0"/>
                  <a:t>2</a:t>
                </a:r>
                <a:r>
                  <a:rPr lang="zh-CN" altLang="en-US" dirty="0"/>
                  <a:t>的常见系统：</a:t>
                </a:r>
                <a:endParaRPr lang="en-US" altLang="zh-CN" dirty="0"/>
              </a:p>
              <a:p>
                <a:pPr marL="342900" indent="-342900">
                  <a:buFont typeface="Arial" panose="020B0604020202020204" pitchFamily="34" charset="0"/>
                  <a:buChar char="•"/>
                </a:pPr>
                <a:r>
                  <a:rPr lang="zh-CN" altLang="en-US" dirty="0"/>
                  <a:t>复数</a:t>
                </a:r>
                <a14:m>
                  <m:oMath xmlns:m="http://schemas.openxmlformats.org/officeDocument/2006/math">
                    <m:r>
                      <a:rPr lang="en-US" altLang="zh-CN" b="0" i="1" smtClean="0">
                        <a:latin typeface="Cambria Math" panose="02040503050406030204" pitchFamily="18" charset="0"/>
                      </a:rPr>
                      <m:t>ℂ</m:t>
                    </m:r>
                  </m:oMath>
                </a14:m>
                <a:endParaRPr lang="en-US" altLang="zh-CN" dirty="0"/>
              </a:p>
              <a:p>
                <a:pPr marL="342900" indent="-342900">
                  <a:buFont typeface="Arial" panose="020B0604020202020204" pitchFamily="34" charset="0"/>
                  <a:buChar char="•"/>
                </a:pPr>
                <a:r>
                  <a:rPr lang="zh-CN" altLang="en-US" dirty="0"/>
                  <a:t>模</a:t>
                </a:r>
                <a14:m>
                  <m:oMath xmlns:m="http://schemas.openxmlformats.org/officeDocument/2006/math">
                    <m:r>
                      <a:rPr lang="en-US" altLang="zh-CN" b="0" i="1" smtClean="0">
                        <a:latin typeface="Cambria Math" panose="02040503050406030204" pitchFamily="18" charset="0"/>
                      </a:rPr>
                      <m:t>𝑝</m:t>
                    </m:r>
                  </m:oMath>
                </a14:m>
                <a:r>
                  <a:rPr lang="zh-CN" altLang="en-US" dirty="0"/>
                  <a:t>剩余系</a:t>
                </a:r>
                <a14:m>
                  <m:oMath xmlns:m="http://schemas.openxmlformats.org/officeDocument/2006/math">
                    <m:r>
                      <a:rPr lang="en-US" altLang="zh-CN" b="0" i="1" smtClean="0">
                        <a:latin typeface="Cambria Math" panose="02040503050406030204" pitchFamily="18" charset="0"/>
                      </a:rPr>
                      <m:t>ℤ</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oMath>
                </a14:m>
                <a:r>
                  <a:rPr lang="zh-CN" altLang="en-US" dirty="0"/>
                  <a:t>，其中</a:t>
                </a:r>
                <a14:m>
                  <m:oMath xmlns:m="http://schemas.openxmlformats.org/officeDocument/2006/math">
                    <m:r>
                      <a:rPr lang="en-US" altLang="zh-CN" b="0" i="1" smtClean="0">
                        <a:latin typeface="Cambria Math" panose="02040503050406030204" pitchFamily="18" charset="0"/>
                      </a:rPr>
                      <m:t>𝑝</m:t>
                    </m:r>
                  </m:oMath>
                </a14:m>
                <a:r>
                  <a:rPr lang="zh-CN" altLang="en-US" dirty="0"/>
                  <a:t>为质数且</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oMath>
                </a14:m>
                <a:endParaRPr lang="en-US" altLang="zh-CN" dirty="0"/>
              </a:p>
              <a:p>
                <a:pPr marL="342900" indent="-342900">
                  <a:buFont typeface="Arial" panose="020B0604020202020204" pitchFamily="34" charset="0"/>
                  <a:buChar char="•"/>
                </a:pPr>
                <a:r>
                  <a:rPr lang="zh-CN" altLang="en-US" b="0" dirty="0"/>
                  <a:t>标量空间是域的</a:t>
                </a:r>
                <a14:m>
                  <m:oMath xmlns:m="http://schemas.openxmlformats.org/officeDocument/2006/math">
                    <m:r>
                      <a:rPr lang="en-US" altLang="zh-CN" b="0" i="1" smtClean="0">
                        <a:latin typeface="Cambria Math" panose="02040503050406030204" pitchFamily="18" charset="0"/>
                      </a:rPr>
                      <m:t>𝑛</m:t>
                    </m:r>
                  </m:oMath>
                </a14:m>
                <a:r>
                  <a:rPr lang="zh-CN" altLang="en-US" dirty="0"/>
                  <a:t>阶方阵（一个单位根为置换），较低阶的方阵也可能满足</a:t>
                </a:r>
                <a:endParaRPr lang="en-US" altLang="zh-CN" dirty="0"/>
              </a:p>
              <a:p>
                <a:pPr marL="342900" indent="-342900">
                  <a:buFont typeface="Arial" panose="020B0604020202020204" pitchFamily="34" charset="0"/>
                  <a:buChar char="•"/>
                </a:pPr>
                <a:r>
                  <a:rPr lang="zh-CN" altLang="en-US" dirty="0"/>
                  <a:t>某些具有</a:t>
                </a:r>
                <a14:m>
                  <m:oMath xmlns:m="http://schemas.openxmlformats.org/officeDocument/2006/math">
                    <m:r>
                      <a:rPr lang="en-US" altLang="zh-CN" b="0" i="1" smtClean="0">
                        <a:latin typeface="Cambria Math" panose="02040503050406030204" pitchFamily="18" charset="0"/>
                      </a:rPr>
                      <m:t>𝑛</m:t>
                    </m:r>
                  </m:oMath>
                </a14:m>
                <a:r>
                  <a:rPr lang="zh-CN" altLang="en-US" dirty="0"/>
                  <a:t>次单位根的二次域（</a:t>
                </a:r>
                <a:r>
                  <a:rPr lang="en-US" altLang="zh-CN" dirty="0"/>
                  <a:t>OI</a:t>
                </a:r>
                <a:r>
                  <a:rPr lang="zh-CN" altLang="en-US" dirty="0"/>
                  <a:t>中常见构造，最常见的是</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a14:m>
                <a:r>
                  <a:rPr lang="zh-CN" altLang="en-US" dirty="0"/>
                  <a:t>）</a:t>
                </a:r>
                <a:endParaRPr lang="en-US" altLang="zh-CN" dirty="0"/>
              </a:p>
              <a:p>
                <a:pPr marL="342900" indent="-342900">
                  <a:buFont typeface="Arial" panose="020B0604020202020204" pitchFamily="34" charset="0"/>
                  <a:buChar char="•"/>
                </a:pPr>
                <a:r>
                  <a:rPr lang="zh-CN" altLang="en-US" dirty="0"/>
                  <a:t>另一个满足</a:t>
                </a:r>
                <a:r>
                  <a:rPr lang="en-US" altLang="zh-CN" dirty="0"/>
                  <a:t>DFT</a:t>
                </a:r>
                <a:r>
                  <a:rPr lang="zh-CN" altLang="en-US" dirty="0"/>
                  <a:t>的环（高维</a:t>
                </a:r>
                <a:r>
                  <a:rPr lang="en-US" altLang="zh-CN" dirty="0"/>
                  <a:t>DFT</a:t>
                </a:r>
                <a:r>
                  <a:rPr lang="zh-CN" altLang="en-US" dirty="0"/>
                  <a:t>）</a:t>
                </a:r>
                <a:endParaRPr lang="en-US" altLang="zh-CN" dirty="0"/>
              </a:p>
              <a:p>
                <a:pPr marL="342900" indent="-342900">
                  <a:buFont typeface="Arial" panose="020B0604020202020204" pitchFamily="34" charset="0"/>
                  <a:buChar char="•"/>
                </a:pPr>
                <a:endParaRPr lang="en-US" altLang="zh-CN" dirty="0"/>
              </a:p>
              <a:p>
                <a:r>
                  <a:rPr lang="zh-CN" altLang="en-US" dirty="0"/>
                  <a:t>当系统不满足时可以考虑“扩域”即构造一个满足条件的超集。</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2182"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675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题 </a:t>
            </a:r>
            <a:r>
              <a:rPr lang="en-US" altLang="zh-CN" dirty="0" err="1"/>
              <a:t>LibreOJ</a:t>
            </a:r>
            <a:r>
              <a:rPr lang="en-US" altLang="zh-CN" dirty="0"/>
              <a:t> 6271 </a:t>
            </a:r>
            <a:r>
              <a:rPr lang="zh-CN" altLang="en-US" dirty="0"/>
              <a:t>生成树求和 加强版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fontScale="92500"/>
              </a:bodyPr>
              <a:lstStyle/>
              <a:p>
                <a:r>
                  <a:rPr lang="zh-CN" altLang="en-US" dirty="0"/>
                  <a:t>给一张</a:t>
                </a:r>
                <a14:m>
                  <m:oMath xmlns:m="http://schemas.openxmlformats.org/officeDocument/2006/math">
                    <m:r>
                      <a:rPr lang="en-US" altLang="zh-CN" b="0" i="1" smtClean="0">
                        <a:latin typeface="Cambria Math" panose="02040503050406030204" pitchFamily="18" charset="0"/>
                      </a:rPr>
                      <m:t>𝑛</m:t>
                    </m:r>
                  </m:oMath>
                </a14:m>
                <a:r>
                  <a:rPr lang="zh-CN" altLang="en-US" dirty="0"/>
                  <a:t>个点</a:t>
                </a:r>
                <a14:m>
                  <m:oMath xmlns:m="http://schemas.openxmlformats.org/officeDocument/2006/math">
                    <m:r>
                      <a:rPr lang="en-US" altLang="zh-CN" b="0" i="1" smtClean="0">
                        <a:latin typeface="Cambria Math" panose="02040503050406030204" pitchFamily="18" charset="0"/>
                      </a:rPr>
                      <m:t>𝑚</m:t>
                    </m:r>
                  </m:oMath>
                </a14:m>
                <a:r>
                  <a:rPr lang="zh-CN" altLang="en-US" dirty="0"/>
                  <a:t>条边的带权无向图</a:t>
                </a:r>
                <a14:m>
                  <m:oMath xmlns:m="http://schemas.openxmlformats.org/officeDocument/2006/math">
                    <m:r>
                      <a:rPr lang="en-US" altLang="zh-CN" b="0" i="1" smtClean="0">
                        <a:latin typeface="Cambria Math" panose="02040503050406030204" pitchFamily="18" charset="0"/>
                      </a:rPr>
                      <m:t>𝐺</m:t>
                    </m:r>
                  </m:oMath>
                </a14:m>
                <a:r>
                  <a:rPr lang="zh-CN" altLang="en-US" dirty="0"/>
                  <a:t>，定义</a:t>
                </a:r>
                <a14:m>
                  <m:oMath xmlns:m="http://schemas.openxmlformats.org/officeDocument/2006/math">
                    <m:r>
                      <a:rPr lang="en-US" altLang="zh-CN" b="0" i="1" smtClean="0">
                        <a:latin typeface="Cambria Math" panose="02040503050406030204" pitchFamily="18" charset="0"/>
                      </a:rPr>
                      <m:t>𝐺</m:t>
                    </m:r>
                  </m:oMath>
                </a14:m>
                <a:r>
                  <a:rPr lang="zh-CN" altLang="en-US" dirty="0"/>
                  <a:t>的一棵生成树的权值为它所包含的所有边的边权按三进制不进位加法相加所得的数。求图</a:t>
                </a:r>
                <a14:m>
                  <m:oMath xmlns:m="http://schemas.openxmlformats.org/officeDocument/2006/math">
                    <m:r>
                      <a:rPr lang="en-US" altLang="zh-CN" b="0" i="1" smtClean="0">
                        <a:latin typeface="Cambria Math" panose="02040503050406030204" pitchFamily="18" charset="0"/>
                      </a:rPr>
                      <m:t>𝐺</m:t>
                    </m:r>
                  </m:oMath>
                </a14:m>
                <a:r>
                  <a:rPr lang="zh-CN" altLang="en-US" dirty="0"/>
                  <a:t>生成树的权值和。模</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+7</m:t>
                    </m:r>
                  </m:oMath>
                </a14:m>
                <a:r>
                  <a:rPr lang="zh-CN" altLang="en-US" dirty="0"/>
                  <a:t>。</a:t>
                </a:r>
                <a:endParaRPr lang="en-US" altLang="zh-CN" dirty="0"/>
              </a:p>
              <a:p>
                <a:r>
                  <a:rPr lang="zh-CN" altLang="en-US" dirty="0"/>
                  <a:t>设</a:t>
                </a:r>
                <a14:m>
                  <m:oMath xmlns:m="http://schemas.openxmlformats.org/officeDocument/2006/math">
                    <m:r>
                      <a:rPr lang="en-US" altLang="zh-CN" b="0" i="1" smtClean="0">
                        <a:latin typeface="Cambria Math" panose="02040503050406030204" pitchFamily="18" charset="0"/>
                      </a:rPr>
                      <m:t>𝑐</m:t>
                    </m:r>
                  </m:oMath>
                </a14:m>
                <a:r>
                  <a:rPr lang="zh-CN" altLang="en-US" dirty="0"/>
                  <a:t>表示边权，</a:t>
                </a:r>
                <a14:m>
                  <m:oMath xmlns:m="http://schemas.openxmlformats.org/officeDocument/2006/math">
                    <m:r>
                      <a:rPr lang="en-US" altLang="zh-CN" b="0" i="0"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,0≤</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r>
                  <a:rPr lang="zh-CN" altLang="en-US" dirty="0"/>
                  <a:t>，无重边自环。</a:t>
                </a:r>
                <a:endParaRPr lang="en-US" altLang="zh-CN" dirty="0"/>
              </a:p>
              <a:p>
                <a:endParaRPr lang="en-US" altLang="zh-CN" dirty="0"/>
              </a:p>
              <a:p>
                <a:r>
                  <a:rPr lang="zh-CN" altLang="en-US" dirty="0"/>
                  <a:t>首先答案是位独立的。对于每一位，我们用</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来表示边权和模</a:t>
                </a:r>
                <a:r>
                  <a:rPr lang="en-US" altLang="zh-CN" dirty="0"/>
                  <a:t>3</a:t>
                </a:r>
                <a:r>
                  <a:rPr lang="zh-CN" altLang="en-US" dirty="0"/>
                  <a:t>每种情况的生成树个数。卷积定义为循环卷积。</a:t>
                </a:r>
                <a:endParaRPr lang="en-US" altLang="zh-CN" dirty="0"/>
              </a:p>
              <a:p>
                <a:r>
                  <a:rPr lang="zh-CN" altLang="en-US" dirty="0"/>
                  <a:t>然后使用矩阵树定理即可。为了加速我们考虑</a:t>
                </a:r>
                <a:r>
                  <a:rPr lang="en-US" altLang="zh-CN" dirty="0"/>
                  <a:t>DFT</a:t>
                </a:r>
                <a:r>
                  <a:rPr lang="zh-CN" altLang="en-US" dirty="0"/>
                  <a:t>。</a:t>
                </a:r>
                <a:endParaRPr lang="en-US" altLang="zh-CN" dirty="0"/>
              </a:p>
              <a:p>
                <a:r>
                  <a:rPr lang="en-US" altLang="zh-CN" dirty="0"/>
                  <a:t>DFT</a:t>
                </a:r>
                <a:r>
                  <a:rPr lang="zh-CN" altLang="en-US" dirty="0"/>
                  <a:t>需要三次单位根，我们考虑扩充数的范围，用</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m:t>
                        </m:r>
                      </m:sub>
                    </m:sSub>
                  </m:oMath>
                </a14:m>
                <a:r>
                  <a:rPr lang="zh-CN" altLang="en-US" dirty="0"/>
                  <a:t>来表示，其中</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都是模</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+7</m:t>
                    </m:r>
                  </m:oMath>
                </a14:m>
                <a:r>
                  <a:rPr lang="zh-CN" altLang="en-US" dirty="0"/>
                  <a:t>意义下的整数，</a:t>
                </a:r>
                <a14:m>
                  <m:oMath xmlns:m="http://schemas.openxmlformats.org/officeDocument/2006/math">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=0</m:t>
                    </m:r>
                  </m:oMath>
                </a14:m>
                <a:r>
                  <a:rPr lang="zh-CN" altLang="en-US" dirty="0"/>
                  <a:t>。</a:t>
                </a:r>
                <a:r>
                  <a:rPr lang="en-US" altLang="zh-CN" baseline="30000" dirty="0"/>
                  <a:t>[</a:t>
                </a:r>
                <a:r>
                  <a:rPr lang="zh-CN" altLang="en-US" baseline="30000" dirty="0"/>
                  <a:t>注</a:t>
                </a:r>
                <a:r>
                  <a:rPr lang="en-US" altLang="zh-CN" baseline="30000" dirty="0"/>
                  <a:t>1]</a:t>
                </a:r>
              </a:p>
              <a:p>
                <a:r>
                  <a:rPr lang="zh-CN" altLang="en-US" dirty="0"/>
                  <a:t>通过计算可知</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m:t>
                                </m:r>
                              </m:sub>
                            </m:sSub>
                          </m:e>
                        </m:d>
                      </m:e>
                      <m:sup>
                        <m:r>
                          <a:rPr lang="en-US" altLang="zh-CN" b="0" i="1" smtClean="0">
                            <a:latin typeface="Cambria Math" panose="02040503050406030204" pitchFamily="18" charset="0"/>
                          </a:rPr>
                          <m:t>−1</m:t>
                        </m:r>
                      </m:sup>
                    </m:sSup>
                  </m:oMath>
                </a14:m>
                <a:r>
                  <a:rPr lang="zh-CN" altLang="en-US" dirty="0"/>
                  <a:t>存在当且仅当</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m:t>
                    </m:r>
                  </m:oMath>
                </a14:m>
                <a:r>
                  <a:rPr lang="zh-CN" altLang="en-US" dirty="0"/>
                  <a:t>。其判别式为</a:t>
                </a:r>
                <a14:m>
                  <m:oMath xmlns:m="http://schemas.openxmlformats.org/officeDocument/2006/math">
                    <m:r>
                      <a:rPr lang="en-US" altLang="zh-CN" i="1">
                        <a:latin typeface="Cambria Math" panose="02040503050406030204" pitchFamily="18" charset="0"/>
                      </a:rPr>
                      <m:t>−3</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r>
                      <a:rPr lang="en-US" altLang="zh-CN" i="1">
                        <a:latin typeface="Cambria Math" panose="02040503050406030204" pitchFamily="18" charset="0"/>
                      </a:rPr>
                      <m:t>−3</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i="1">
                            <a:latin typeface="Cambria Math" panose="02040503050406030204" pitchFamily="18" charset="0"/>
                          </a:rPr>
                          <m:t>2</m:t>
                        </m:r>
                      </m:sup>
                    </m:sSup>
                  </m:oMath>
                </a14:m>
                <a:r>
                  <a:rPr lang="zh-CN" altLang="en-US" dirty="0"/>
                  <a:t>。由于</a:t>
                </a:r>
                <a14:m>
                  <m:oMath xmlns:m="http://schemas.openxmlformats.org/officeDocument/2006/math">
                    <m:r>
                      <a:rPr lang="en-US" altLang="zh-CN" b="0" i="1" smtClean="0">
                        <a:latin typeface="Cambria Math" panose="02040503050406030204" pitchFamily="18" charset="0"/>
                      </a:rPr>
                      <m:t>−3</m:t>
                    </m:r>
                  </m:oMath>
                </a14:m>
                <a:r>
                  <a:rPr lang="zh-CN" altLang="en-US" dirty="0"/>
                  <a:t>不是二次剩余，只能有</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=0</m:t>
                    </m:r>
                  </m:oMath>
                </a14:m>
                <a:r>
                  <a:rPr lang="zh-CN" altLang="en-US" dirty="0"/>
                  <a:t>。故这是一个域。</a:t>
                </a:r>
                <a:endParaRPr lang="en-US" altLang="zh-CN" dirty="0"/>
              </a:p>
              <a:p>
                <a:r>
                  <a:rPr lang="zh-CN" altLang="en-US" dirty="0"/>
                  <a:t>然后利用</a:t>
                </a:r>
                <a:r>
                  <a:rPr lang="en-US" altLang="zh-CN" dirty="0"/>
                  <a:t>DFT</a:t>
                </a:r>
                <a:r>
                  <a:rPr lang="zh-CN" altLang="en-US" dirty="0"/>
                  <a:t>加速计算即可。</a:t>
                </a:r>
                <a:endParaRPr lang="en-US" altLang="zh-CN" dirty="0"/>
              </a:p>
              <a:p>
                <a:endParaRPr lang="en-US" altLang="zh-CN" dirty="0"/>
              </a:p>
              <a:p>
                <a:r>
                  <a:rPr lang="en-US" altLang="zh-CN" sz="1800" dirty="0"/>
                  <a:t>[</a:t>
                </a:r>
                <a:r>
                  <a:rPr lang="zh-CN" altLang="en-US" sz="1800" dirty="0"/>
                  <a:t>注</a:t>
                </a:r>
                <a:r>
                  <a:rPr lang="en-US" altLang="zh-CN" sz="1800" dirty="0"/>
                  <a:t>1]</a:t>
                </a:r>
                <a:r>
                  <a:rPr lang="zh-CN" altLang="en-US" sz="1800" dirty="0"/>
                  <a:t>数域为</a:t>
                </a:r>
                <a14:m>
                  <m:oMath xmlns:m="http://schemas.openxmlformats.org/officeDocument/2006/math">
                    <m:r>
                      <a:rPr lang="en-US" altLang="zh-CN" sz="1800" b="0" i="1" smtClean="0">
                        <a:latin typeface="Cambria Math" panose="02040503050406030204" pitchFamily="18" charset="0"/>
                      </a:rPr>
                      <m:t>ℤ</m:t>
                    </m:r>
                    <m:r>
                      <a:rPr lang="en-US" altLang="zh-CN" sz="1800" b="0" i="1" smtClean="0">
                        <a:latin typeface="Cambria Math" panose="02040503050406030204" pitchFamily="18" charset="0"/>
                      </a:rPr>
                      <m:t>/</m:t>
                    </m:r>
                    <m:r>
                      <a:rPr lang="en-US" altLang="zh-CN" sz="1800" b="0" i="0"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9</m:t>
                        </m:r>
                      </m:sup>
                    </m:sSup>
                    <m:r>
                      <a:rPr lang="en-US" altLang="zh-CN" sz="1800" b="0" i="1" smtClean="0">
                        <a:latin typeface="Cambria Math" panose="02040503050406030204" pitchFamily="18" charset="0"/>
                      </a:rPr>
                      <m:t>+7)</m:t>
                    </m:r>
                    <m:d>
                      <m:dPr>
                        <m:begChr m:val="["/>
                        <m:endChr m:val="]"/>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𝜔</m:t>
                            </m:r>
                          </m:e>
                          <m:sub>
                            <m:r>
                              <a:rPr lang="en-US" altLang="zh-CN" sz="1800" b="0" i="1" smtClean="0">
                                <a:latin typeface="Cambria Math" panose="02040503050406030204" pitchFamily="18" charset="0"/>
                              </a:rPr>
                              <m:t>3</m:t>
                            </m:r>
                          </m:sub>
                        </m:sSub>
                      </m:e>
                    </m:d>
                  </m:oMath>
                </a14:m>
                <a:r>
                  <a:rPr lang="zh-CN" altLang="en-US" sz="1800" dirty="0"/>
                  <a:t>。能够类似使用的还有</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𝜔</m:t>
                        </m:r>
                      </m:e>
                      <m:sub>
                        <m:r>
                          <a:rPr lang="en-US" altLang="zh-CN" sz="1800" b="0" i="1" smtClean="0">
                            <a:latin typeface="Cambria Math" panose="02040503050406030204" pitchFamily="18" charset="0"/>
                          </a:rPr>
                          <m:t>4</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oMath>
                </a14:m>
                <a:r>
                  <a:rPr lang="zh-CN" altLang="en-US" sz="1800" dirty="0"/>
                  <a:t>和</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𝜔</m:t>
                        </m:r>
                      </m:e>
                      <m:sub>
                        <m:r>
                          <a:rPr lang="en-US" altLang="zh-CN" sz="1800" b="0" i="1" dirty="0" smtClean="0">
                            <a:latin typeface="Cambria Math" panose="02040503050406030204" pitchFamily="18" charset="0"/>
                          </a:rPr>
                          <m:t>6</m:t>
                        </m:r>
                      </m:sub>
                    </m:sSub>
                    <m:r>
                      <a:rPr lang="en-US" altLang="zh-CN" sz="1800" b="0" i="1" dirty="0" smtClean="0">
                        <a:latin typeface="Cambria Math" panose="02040503050406030204" pitchFamily="18" charset="0"/>
                      </a:rPr>
                      <m:t>(=1+</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𝜔</m:t>
                        </m:r>
                      </m:e>
                      <m:sub>
                        <m:r>
                          <a:rPr lang="en-US" altLang="zh-CN" sz="1800" b="0" i="1" dirty="0" smtClean="0">
                            <a:latin typeface="Cambria Math" panose="02040503050406030204" pitchFamily="18" charset="0"/>
                          </a:rPr>
                          <m:t>3</m:t>
                        </m:r>
                      </m:sub>
                    </m:sSub>
                    <m:r>
                      <a:rPr lang="en-US" altLang="zh-CN" sz="1800" b="0" i="1" dirty="0" smtClean="0">
                        <a:latin typeface="Cambria Math" panose="02040503050406030204" pitchFamily="18" charset="0"/>
                      </a:rPr>
                      <m:t>)</m:t>
                    </m:r>
                  </m:oMath>
                </a14:m>
                <a:r>
                  <a:rPr lang="zh-CN" altLang="en-US" sz="1800" dirty="0"/>
                  <a:t>。</a:t>
                </a:r>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754" t="-1629" r="-174" b="-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072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题 </a:t>
            </a:r>
            <a:r>
              <a:rPr lang="en-US" altLang="zh-CN" dirty="0" err="1"/>
              <a:t>CodeChef</a:t>
            </a:r>
            <a:r>
              <a:rPr lang="en-US" altLang="zh-CN" dirty="0"/>
              <a:t> DEC13 REALSET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给出一个长为</a:t>
                </a:r>
                <a14:m>
                  <m:oMath xmlns:m="http://schemas.openxmlformats.org/officeDocument/2006/math">
                    <m:r>
                      <a:rPr lang="en-US" altLang="zh-CN" b="0" i="1" smtClean="0">
                        <a:latin typeface="Cambria Math" panose="02040503050406030204" pitchFamily="18" charset="0"/>
                      </a:rPr>
                      <m:t>𝑛</m:t>
                    </m:r>
                  </m:oMath>
                </a14:m>
                <a:r>
                  <a:rPr lang="zh-CN" altLang="en-US" dirty="0"/>
                  <a:t>的整数列</a:t>
                </a:r>
                <a14:m>
                  <m:oMath xmlns:m="http://schemas.openxmlformats.org/officeDocument/2006/math">
                    <m:r>
                      <a:rPr lang="en-US" altLang="zh-CN" b="0" i="1" smtClean="0">
                        <a:latin typeface="Cambria Math" panose="02040503050406030204" pitchFamily="18" charset="0"/>
                      </a:rPr>
                      <m:t>𝐴</m:t>
                    </m:r>
                  </m:oMath>
                </a14:m>
                <a:r>
                  <a:rPr lang="zh-CN" altLang="en-US" dirty="0"/>
                  <a:t>，问是否存在一个长为</a:t>
                </a:r>
                <a14:m>
                  <m:oMath xmlns:m="http://schemas.openxmlformats.org/officeDocument/2006/math">
                    <m:r>
                      <a:rPr lang="en-US" altLang="zh-CN" b="0" i="1" smtClean="0">
                        <a:latin typeface="Cambria Math" panose="02040503050406030204" pitchFamily="18" charset="0"/>
                      </a:rPr>
                      <m:t>𝑛</m:t>
                    </m:r>
                  </m:oMath>
                </a14:m>
                <a:r>
                  <a:rPr lang="zh-CN" altLang="en-US" dirty="0"/>
                  <a:t>的数列</a:t>
                </a:r>
                <a14:m>
                  <m:oMath xmlns:m="http://schemas.openxmlformats.org/officeDocument/2006/math">
                    <m:r>
                      <a:rPr lang="en-US" altLang="zh-CN" b="0" i="1" smtClean="0">
                        <a:latin typeface="Cambria Math" panose="02040503050406030204" pitchFamily="18" charset="0"/>
                      </a:rPr>
                      <m:t>𝐵</m:t>
                    </m:r>
                  </m:oMath>
                </a14:m>
                <a:r>
                  <a:rPr lang="zh-CN" altLang="en-US" dirty="0"/>
                  <a:t>满足：</a:t>
                </a:r>
                <a:endParaRPr lang="en-US" altLang="zh-CN" dirty="0"/>
              </a:p>
              <a:p>
                <a:pPr marL="342900" indent="-34290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𝐵</m:t>
                    </m:r>
                  </m:oMath>
                </a14:m>
                <a:r>
                  <a:rPr lang="zh-CN" altLang="en-US" dirty="0"/>
                  <a:t>不全为</a:t>
                </a:r>
                <a14:m>
                  <m:oMath xmlns:m="http://schemas.openxmlformats.org/officeDocument/2006/math">
                    <m:r>
                      <a:rPr lang="en-US" altLang="zh-CN" b="0" i="1" smtClean="0">
                        <a:latin typeface="Cambria Math" panose="02040503050406030204" pitchFamily="18" charset="0"/>
                      </a:rPr>
                      <m:t>0</m:t>
                    </m:r>
                  </m:oMath>
                </a14:m>
                <a:endParaRPr lang="en-US" altLang="zh-CN" dirty="0"/>
              </a:p>
              <a:p>
                <a:pPr marL="342900" indent="-34290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ℤ</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=0</m:t>
                    </m:r>
                  </m:oMath>
                </a14:m>
                <a:endParaRPr lang="en-US" altLang="zh-CN" dirty="0"/>
              </a:p>
              <a:p>
                <a:endParaRPr lang="en-US" altLang="zh-C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≤1000</m:t>
                      </m:r>
                    </m:oMath>
                  </m:oMathPara>
                </a14:m>
                <a:endParaRPr lang="en-US" altLang="zh-CN" dirty="0"/>
              </a:p>
              <a:p>
                <a:endParaRPr lang="en-US" altLang="zh-CN" dirty="0"/>
              </a:p>
              <a:p>
                <a:r>
                  <a:rPr lang="zh-CN" altLang="en-US" dirty="0"/>
                  <a:t>令</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sub>
                    </m:sSub>
                  </m:oMath>
                </a14:m>
                <a:r>
                  <a:rPr lang="zh-CN" altLang="en-US" dirty="0"/>
                  <a:t>，上面两个条件等价于：</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1" i="1" smtClean="0">
                        <a:latin typeface="Cambria Math" panose="02040503050406030204" pitchFamily="18" charset="0"/>
                      </a:rPr>
                      <m:t>𝟎</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ℤ</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m:t>
                        </m:r>
                      </m:sup>
                    </m:sSup>
                    <m:r>
                      <a:rPr lang="en-US" altLang="zh-CN" b="0" i="1" smtClean="0">
                        <a:latin typeface="Cambria Math" panose="02040503050406030204" pitchFamily="18" charset="0"/>
                      </a:rPr>
                      <m:t>=</m:t>
                    </m:r>
                    <m:r>
                      <a:rPr lang="en-US" altLang="zh-CN" b="1" i="1" smtClean="0">
                        <a:latin typeface="Cambria Math" panose="02040503050406030204" pitchFamily="18" charset="0"/>
                      </a:rPr>
                      <m:t>𝟎</m:t>
                    </m:r>
                  </m:oMath>
                </a14:m>
                <a:r>
                  <a:rPr lang="zh-CN" altLang="en-US" dirty="0"/>
                  <a:t>。</a:t>
                </a:r>
                <a:endParaRPr lang="en-US" altLang="zh-CN" dirty="0"/>
              </a:p>
              <a:p>
                <a:r>
                  <a:rPr lang="zh-CN" altLang="en-US" dirty="0"/>
                  <a:t>两边</a:t>
                </a:r>
                <a:r>
                  <a:rPr lang="en-US" altLang="zh-CN" dirty="0"/>
                  <a:t>DFT</a:t>
                </a:r>
                <a:r>
                  <a:rPr lang="zh-CN" altLang="en-US" dirty="0"/>
                  <a:t>得：</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1" i="1" smtClean="0">
                          <a:latin typeface="Cambria Math" panose="02040503050406030204" pitchFamily="18" charset="0"/>
                        </a:rPr>
                        <m:t>𝟎</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1" i="1" smtClean="0">
                          <a:latin typeface="Cambria Math" panose="02040503050406030204" pitchFamily="18" charset="0"/>
                        </a:rPr>
                        <m:t>𝟎</m:t>
                      </m:r>
                    </m:oMath>
                  </m:oMathPara>
                </a14:m>
                <a:endParaRPr lang="en-US" altLang="zh-CN" b="1" dirty="0"/>
              </a:p>
              <a:p>
                <a:r>
                  <a:rPr lang="zh-CN" altLang="en-US" dirty="0"/>
                  <a:t>也即，</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zh-CN" altLang="en-US" dirty="0"/>
                  <a:t>至少一项为</a:t>
                </a:r>
                <a:r>
                  <a:rPr lang="en-US" altLang="zh-CN" dirty="0"/>
                  <a:t>0</a:t>
                </a:r>
                <a:r>
                  <a:rPr lang="zh-CN" altLang="en-US" dirty="0"/>
                  <a:t>，直接</a:t>
                </a:r>
                <a:r>
                  <a:rPr lang="en-US" altLang="zh-CN" dirty="0"/>
                  <a:t>DFT</a:t>
                </a:r>
                <a:r>
                  <a:rPr lang="zh-CN" altLang="en-US" dirty="0"/>
                  <a:t>判定即可。</a:t>
                </a:r>
                <a:endParaRPr lang="en-US" altLang="zh-CN" dirty="0"/>
              </a:p>
              <a:p>
                <a:endParaRPr lang="en-US" altLang="zh-CN" dirty="0"/>
              </a:p>
              <a:p>
                <a:r>
                  <a:rPr lang="zh-CN" altLang="en-US" dirty="0"/>
                  <a:t>利用分圆多项式有一些（常数）更加优越的做法，限于篇幅从略。</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1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5425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题 </a:t>
            </a:r>
            <a:r>
              <a:rPr lang="en-US" altLang="zh-CN" dirty="0" err="1"/>
              <a:t>Codeforces</a:t>
            </a:r>
            <a:r>
              <a:rPr lang="en-US" altLang="zh-CN" dirty="0"/>
              <a:t> 901E Cyclic Cipher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fontScale="92500"/>
              </a:bodyPr>
              <a:lstStyle/>
              <a:p>
                <a:r>
                  <a:rPr lang="zh-CN" altLang="en-US" dirty="0"/>
                  <a:t>长为</a:t>
                </a:r>
                <a14:m>
                  <m:oMath xmlns:m="http://schemas.openxmlformats.org/officeDocument/2006/math">
                    <m:r>
                      <a:rPr lang="en-US" altLang="zh-CN" b="0" i="1" smtClean="0">
                        <a:latin typeface="Cambria Math" panose="02040503050406030204" pitchFamily="18" charset="0"/>
                      </a:rPr>
                      <m:t>𝑛</m:t>
                    </m:r>
                  </m:oMath>
                </a14:m>
                <a:r>
                  <a:rPr lang="zh-CN" altLang="en-US" dirty="0"/>
                  <a:t>的数列</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满足：</a:t>
                </a:r>
                <a:endParaRPr lang="en-US" altLang="zh-CN" dirty="0"/>
              </a:p>
              <a:p>
                <a:pPr marL="342900" indent="-34290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的所有循环移位线性无关</a:t>
                </a:r>
                <a:endParaRPr lang="en-US" altLang="zh-CN" dirty="0"/>
              </a:p>
              <a:p>
                <a:pPr marL="342900" indent="-342900">
                  <a:buFont typeface="Arial" panose="020B0604020202020204" pitchFamily="34" charset="0"/>
                  <a:buChar cha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2</m:t>
                            </m:r>
                          </m:sup>
                        </m:sSup>
                      </m:e>
                    </m:nary>
                  </m:oMath>
                </a14:m>
                <a:endParaRPr lang="en-US" altLang="zh-CN" dirty="0"/>
              </a:p>
              <a:p>
                <a:r>
                  <a:rPr lang="zh-CN" altLang="en-US" dirty="0"/>
                  <a:t>给出</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，求</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的所有可能解（含无解）</a:t>
                </a:r>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m:oMathPara>
                </a14:m>
                <a:endParaRPr lang="en-US" altLang="zh-CN" dirty="0"/>
              </a:p>
              <a:p>
                <a:endParaRPr lang="en-US" altLang="zh-CN" dirty="0"/>
              </a:p>
              <a:p>
                <a:r>
                  <a:rPr lang="zh-CN" altLang="en-US" dirty="0"/>
                  <a:t>对于序列</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设差分</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sub>
                    </m:sSub>
                  </m:oMath>
                </a14:m>
                <a:r>
                  <a:rPr lang="zh-CN" altLang="en-US" dirty="0"/>
                  <a:t>。对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求差分得：</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e>
                                      </m:d>
                                      <m:r>
                                        <m:rPr>
                                          <m:sty m:val="p"/>
                                        </m:rPr>
                                        <a:rPr lang="en-US" altLang="zh-CN" i="1">
                                          <a:latin typeface="Cambria Math" panose="02040503050406030204" pitchFamily="18" charset="0"/>
                                        </a:rPr>
                                        <m:t>mod</m:t>
                                      </m:r>
                                      <m:r>
                                        <a:rPr lang="en-US" altLang="zh-CN" i="1">
                                          <a:latin typeface="Cambria Math" panose="02040503050406030204" pitchFamily="18" charset="0"/>
                                        </a:rPr>
                                        <m:t> </m:t>
                                      </m:r>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m:t>
                                      </m:r>
                                    </m:sub>
                                  </m:sSub>
                                </m:e>
                              </m:d>
                            </m:e>
                            <m:sup>
                              <m:r>
                                <a:rPr lang="en-US" altLang="zh-CN" b="0" i="1" smtClean="0">
                                  <a:latin typeface="Cambria Math" panose="02040503050406030204" pitchFamily="18" charset="0"/>
                                </a:rPr>
                                <m:t>2</m:t>
                              </m:r>
                            </m:sup>
                          </m:sSup>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i="1">
                              <a:latin typeface="Cambria Math" panose="02040503050406030204" pitchFamily="18" charset="0"/>
                            </a:rPr>
                            <m:t>𝑛</m:t>
                          </m:r>
                          <m:r>
                            <a:rPr lang="en-US" altLang="zh-CN" i="1">
                              <a:latin typeface="Cambria Math" panose="02040503050406030204" pitchFamily="18" charset="0"/>
                            </a:rPr>
                            <m:t>−1</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+1</m:t>
                                          </m:r>
                                        </m:e>
                                      </m:d>
                                      <m:r>
                                        <m:rPr>
                                          <m:sty m:val="p"/>
                                        </m:rPr>
                                        <a:rPr lang="en-US" altLang="zh-CN" i="1">
                                          <a:latin typeface="Cambria Math" panose="02040503050406030204" pitchFamily="18" charset="0"/>
                                        </a:rPr>
                                        <m:t>mod</m:t>
                                      </m:r>
                                      <m:r>
                                        <a:rPr lang="en-US" altLang="zh-CN" i="1">
                                          <a:latin typeface="Cambria Math" panose="02040503050406030204" pitchFamily="18" charset="0"/>
                                        </a:rPr>
                                        <m:t> </m:t>
                                      </m:r>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m:t>
                                      </m:r>
                                    </m:sub>
                                  </m:sSub>
                                </m:e>
                              </m:d>
                            </m:e>
                            <m:sup>
                              <m:r>
                                <a:rPr lang="en-US" altLang="zh-CN" i="1">
                                  <a:latin typeface="Cambria Math" panose="02040503050406030204" pitchFamily="18" charset="0"/>
                                </a:rPr>
                                <m:t>2</m:t>
                              </m:r>
                            </m:sup>
                          </m:sSup>
                        </m:e>
                      </m:nary>
                      <m:r>
                        <a:rPr lang="en-US" altLang="zh-CN" b="0" i="1" smtClean="0">
                          <a:latin typeface="Cambria Math" panose="02040503050406030204" pitchFamily="18" charset="0"/>
                        </a:rPr>
                        <m:t>=−2</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sub>
                          </m:sSub>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e>
                      </m:nary>
                    </m:oMath>
                  </m:oMathPara>
                </a14:m>
                <a:endParaRPr lang="en-US" altLang="zh-CN" dirty="0"/>
              </a:p>
              <a:p>
                <a:r>
                  <a:rPr lang="zh-CN" altLang="en-US" dirty="0"/>
                  <a:t>令</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sub>
                    </m:sSub>
                  </m:oMath>
                </a14:m>
                <a:r>
                  <a:rPr lang="zh-CN" altLang="en-US" dirty="0"/>
                  <a:t>，则</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𝑐</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i="1">
                            <a:latin typeface="Cambria Math" panose="02040503050406030204" pitchFamily="18" charset="0"/>
                          </a:rPr>
                          <m:t>ℤ</m:t>
                        </m:r>
                        <m:r>
                          <a:rPr lang="en-US" altLang="zh-CN" i="1">
                            <a:latin typeface="Cambria Math" panose="02040503050406030204" pitchFamily="18" charset="0"/>
                          </a:rPr>
                          <m:t>/</m:t>
                        </m:r>
                        <m:r>
                          <a:rPr lang="en-US" altLang="zh-CN" i="1">
                            <a:latin typeface="Cambria Math" panose="02040503050406030204" pitchFamily="18" charset="0"/>
                          </a:rPr>
                          <m:t>𝑛</m:t>
                        </m:r>
                      </m:sub>
                    </m:sSub>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𝑎</m:t>
                    </m:r>
                  </m:oMath>
                </a14:m>
                <a:r>
                  <a:rPr lang="zh-CN" altLang="en-US" dirty="0"/>
                  <a:t>。</a:t>
                </a:r>
                <a:r>
                  <a:rPr lang="en-US" altLang="zh-CN" dirty="0"/>
                  <a:t>DFT</a:t>
                </a:r>
                <a:r>
                  <a:rPr lang="zh-CN" altLang="en-US" dirty="0"/>
                  <a:t>求出</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𝑎</m:t>
                    </m:r>
                  </m:oMath>
                </a14:m>
                <a:r>
                  <a:rPr lang="zh-CN" altLang="en-US" dirty="0"/>
                  <a:t>，然后按原式列出关于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a14:m>
                <a:r>
                  <a:rPr lang="zh-CN" altLang="en-US" dirty="0"/>
                  <a:t>的方程（一个一元二次方程）求解即可。由于精度问题需要算出一个模数并使用</a:t>
                </a:r>
                <a:r>
                  <a:rPr lang="en-US" altLang="zh-CN" dirty="0"/>
                  <a:t>NTT</a:t>
                </a:r>
                <a:r>
                  <a:rPr lang="zh-CN" altLang="en-US" dirty="0"/>
                  <a:t>。</a:t>
                </a:r>
                <a:endParaRPr lang="en-US" altLang="zh-CN" dirty="0"/>
              </a:p>
              <a:p>
                <a:endParaRPr lang="en-US" altLang="zh-CN" dirty="0"/>
              </a:p>
              <a:p>
                <a:r>
                  <a:rPr lang="zh-CN" altLang="en-US" dirty="0"/>
                  <a:t>不用差分，直接利用</a:t>
                </a:r>
                <a:r>
                  <a:rPr lang="en-US" altLang="zh-CN" dirty="0"/>
                  <a:t>DFT</a:t>
                </a:r>
                <a:r>
                  <a:rPr lang="zh-CN" altLang="en-US" dirty="0"/>
                  <a:t>推导也是可以的，但要麻烦一些。</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754" t="-17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3978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变换与复合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a:xfrm>
                <a:off x="838200" y="1150070"/>
                <a:ext cx="10515600" cy="5707930"/>
              </a:xfrm>
            </p:spPr>
            <p:txBody>
              <a:bodyPr>
                <a:normAutofit fontScale="92500" lnSpcReduction="20000"/>
              </a:bodyPr>
              <a:lstStyle/>
              <a:p>
                <a:r>
                  <a:rPr lang="zh-CN" altLang="en-US" dirty="0"/>
                  <a:t>我们记标量空间为</a:t>
                </a:r>
                <a14:m>
                  <m:oMath xmlns:m="http://schemas.openxmlformats.org/officeDocument/2006/math">
                    <m:r>
                      <a:rPr lang="en-US" altLang="zh-CN" b="0" i="1" smtClean="0">
                        <a:latin typeface="Cambria Math" panose="02040503050406030204" pitchFamily="18" charset="0"/>
                      </a:rPr>
                      <m:t>𝑅</m:t>
                    </m:r>
                  </m:oMath>
                </a14:m>
                <a:r>
                  <a:rPr lang="zh-CN" altLang="en-US" dirty="0"/>
                  <a:t>，下标系统为</a:t>
                </a:r>
                <a14:m>
                  <m:oMath xmlns:m="http://schemas.openxmlformats.org/officeDocument/2006/math">
                    <m:r>
                      <a:rPr lang="en-US" altLang="zh-CN" b="0" i="1" smtClean="0">
                        <a:latin typeface="Cambria Math" panose="02040503050406030204" pitchFamily="18" charset="0"/>
                      </a:rPr>
                      <m:t>𝐺</m:t>
                    </m:r>
                  </m:oMath>
                </a14:m>
                <a:r>
                  <a:rPr lang="zh-CN" altLang="en-US" dirty="0"/>
                  <a:t>的向量空间为</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可以注意到</a:t>
                </a:r>
                <a:r>
                  <a:rPr lang="zh-CN" altLang="en-US" b="1" dirty="0"/>
                  <a:t>当</a:t>
                </a:r>
                <a14:m>
                  <m:oMath xmlns:m="http://schemas.openxmlformats.org/officeDocument/2006/math">
                    <m:r>
                      <a:rPr lang="en-US" altLang="zh-CN" b="1" i="1" smtClean="0">
                        <a:latin typeface="Cambria Math" panose="02040503050406030204" pitchFamily="18" charset="0"/>
                      </a:rPr>
                      <m:t>𝑮</m:t>
                    </m:r>
                  </m:oMath>
                </a14:m>
                <a:r>
                  <a:rPr lang="zh-CN" altLang="en-US" b="1" dirty="0"/>
                  <a:t>满足结合律时</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e>
                    </m:d>
                    <m:r>
                      <a:rPr lang="en-US" altLang="zh-CN" b="0" i="1" smtClean="0">
                        <a:latin typeface="Cambria Math" panose="02040503050406030204" pitchFamily="18" charset="0"/>
                      </a:rPr>
                      <m:t>,+,∗)</m:t>
                    </m:r>
                  </m:oMath>
                </a14:m>
                <a:r>
                  <a:rPr lang="zh-CN" altLang="en-US" dirty="0"/>
                  <a:t>和</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e>
                    </m:d>
                    <m:r>
                      <a:rPr lang="en-US" altLang="zh-CN" b="0" i="1" smtClean="0">
                        <a:latin typeface="Cambria Math" panose="02040503050406030204" pitchFamily="18" charset="0"/>
                      </a:rPr>
                      <m:t>,+,⋅)</m:t>
                    </m:r>
                  </m:oMath>
                </a14:m>
                <a:r>
                  <a:rPr lang="en-US" altLang="zh-CN" baseline="30000" dirty="0"/>
                  <a:t>[</a:t>
                </a:r>
                <a:r>
                  <a:rPr lang="zh-CN" altLang="en-US" baseline="30000" dirty="0"/>
                  <a:t>注</a:t>
                </a:r>
                <a:r>
                  <a:rPr lang="en-US" altLang="zh-CN" baseline="30000" dirty="0"/>
                  <a:t>1]</a:t>
                </a:r>
                <a:r>
                  <a:rPr lang="zh-CN" altLang="en-US" dirty="0"/>
                  <a:t>也分别构成了一个环。</a:t>
                </a:r>
                <a:endParaRPr lang="en-US" altLang="zh-CN" dirty="0"/>
              </a:p>
              <a:p>
                <a:r>
                  <a:rPr lang="zh-CN" altLang="en-US" dirty="0"/>
                  <a:t>我们将二者分别简记为</a:t>
                </a:r>
                <a14:m>
                  <m:oMath xmlns:m="http://schemas.openxmlformats.org/officeDocument/2006/math">
                    <m:r>
                      <a:rPr lang="en-US" altLang="zh-CN" b="0" i="1" smtClean="0">
                        <a:latin typeface="Cambria Math" panose="02040503050406030204" pitchFamily="18" charset="0"/>
                      </a:rPr>
                      <m:t>𝑅</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e>
                        </m:d>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𝑅</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e>
                        </m:d>
                      </m:e>
                      <m:sub>
                        <m:r>
                          <a:rPr lang="en-US" altLang="zh-CN" b="0" i="1" smtClean="0">
                            <a:latin typeface="Cambria Math" panose="02040503050406030204" pitchFamily="18" charset="0"/>
                          </a:rPr>
                          <m:t>⋅</m:t>
                        </m:r>
                      </m:sub>
                    </m:sSub>
                  </m:oMath>
                </a14:m>
                <a:r>
                  <a:rPr lang="zh-CN" altLang="en-US" dirty="0"/>
                  <a:t>。</a:t>
                </a:r>
                <a:endParaRPr lang="en-US" altLang="zh-CN" dirty="0"/>
              </a:p>
              <a:p>
                <a:endParaRPr lang="en-US" altLang="zh-CN" dirty="0"/>
              </a:p>
              <a:p>
                <a:r>
                  <a:rPr lang="zh-CN" altLang="en-US" dirty="0"/>
                  <a:t>那么，一个线性卷积性变换</a:t>
                </a:r>
                <a14:m>
                  <m:oMath xmlns:m="http://schemas.openxmlformats.org/officeDocument/2006/math">
                    <m:r>
                      <a:rPr lang="en-US" altLang="zh-CN" b="0" i="1" smtClean="0">
                        <a:latin typeface="Cambria Math" panose="02040503050406030204" pitchFamily="18" charset="0"/>
                      </a:rPr>
                      <m:t>𝑇</m:t>
                    </m:r>
                  </m:oMath>
                </a14:m>
                <a:r>
                  <a:rPr lang="zh-CN" altLang="en-US" dirty="0"/>
                  <a:t>即为</a:t>
                </a:r>
                <a14:m>
                  <m:oMath xmlns:m="http://schemas.openxmlformats.org/officeDocument/2006/math">
                    <m:r>
                      <a:rPr lang="en-US" altLang="zh-CN" b="0" i="1" smtClean="0">
                        <a:latin typeface="Cambria Math" panose="02040503050406030204" pitchFamily="18" charset="0"/>
                      </a:rPr>
                      <m:t>𝑅</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e>
                        </m:d>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𝑅</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e>
                        </m:d>
                      </m:e>
                      <m:sub>
                        <m:r>
                          <a:rPr lang="en-US" altLang="zh-CN" b="0" i="1" smtClean="0">
                            <a:latin typeface="Cambria Math" panose="02040503050406030204" pitchFamily="18" charset="0"/>
                          </a:rPr>
                          <m:t>⋅</m:t>
                        </m:r>
                      </m:sub>
                    </m:sSub>
                  </m:oMath>
                </a14:m>
                <a:r>
                  <a:rPr lang="zh-CN" altLang="en-US" dirty="0"/>
                  <a:t>的一个</a:t>
                </a:r>
                <a:r>
                  <a:rPr lang="zh-CN" altLang="en-US" b="1" dirty="0"/>
                  <a:t>同态映射</a:t>
                </a:r>
                <a:r>
                  <a:rPr lang="zh-CN" altLang="en-US" dirty="0"/>
                  <a:t>，当可逆时为</a:t>
                </a:r>
                <a:r>
                  <a:rPr lang="zh-CN" altLang="en-US" b="1" dirty="0"/>
                  <a:t>单同态映射</a:t>
                </a:r>
                <a:r>
                  <a:rPr lang="zh-CN" altLang="en-US" dirty="0"/>
                  <a:t>。</a:t>
                </a:r>
                <a:endParaRPr lang="en-US" altLang="zh-CN" dirty="0"/>
              </a:p>
              <a:p>
                <a:r>
                  <a:rPr lang="zh-CN" altLang="en-US" dirty="0"/>
                  <a:t>可以将其作为标量继续构造。对于下标系统</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zh-CN" altLang="en-US" dirty="0"/>
                  <a:t>，我们可以得到</a:t>
                </a:r>
                <a14:m>
                  <m:oMath xmlns:m="http://schemas.openxmlformats.org/officeDocument/2006/math">
                    <m:r>
                      <a:rPr lang="en-US" altLang="zh-CN" b="0" i="1" smtClean="0">
                        <a:latin typeface="Cambria Math" panose="02040503050406030204" pitchFamily="18" charset="0"/>
                      </a:rPr>
                      <m:t>𝑅</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e>
                        </m:d>
                      </m:e>
                      <m:sub>
                        <m:r>
                          <a:rPr lang="en-US" altLang="zh-CN" b="0" i="1" smtClean="0">
                            <a:latin typeface="Cambria Math" panose="02040503050406030204" pitchFamily="18" charset="0"/>
                          </a:rPr>
                          <m:t>∗</m:t>
                        </m:r>
                      </m:sub>
                    </m:sSub>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e>
                        </m:d>
                      </m:e>
                      <m:sub>
                        <m:r>
                          <a:rPr lang="en-US" altLang="zh-CN" b="0" i="1" smtClean="0">
                            <a:latin typeface="Cambria Math" panose="02040503050406030204" pitchFamily="18" charset="0"/>
                          </a:rPr>
                          <m:t>∗</m:t>
                        </m:r>
                      </m:sub>
                    </m:sSub>
                  </m:oMath>
                </a14:m>
                <a:r>
                  <a:rPr lang="zh-CN" altLang="en-US" dirty="0"/>
                  <a:t>，其与</a:t>
                </a:r>
                <a14:m>
                  <m:oMath xmlns:m="http://schemas.openxmlformats.org/officeDocument/2006/math">
                    <m:r>
                      <a:rPr lang="en-US" altLang="zh-CN" b="0" i="1" smtClean="0">
                        <a:latin typeface="Cambria Math" panose="02040503050406030204" pitchFamily="18" charset="0"/>
                      </a:rPr>
                      <m:t>𝑅</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e>
                        </m:d>
                      </m:e>
                      <m:sub>
                        <m:r>
                          <a:rPr lang="en-US" altLang="zh-CN" b="0" i="1" smtClean="0">
                            <a:latin typeface="Cambria Math" panose="02040503050406030204" pitchFamily="18" charset="0"/>
                          </a:rPr>
                          <m:t>∗</m:t>
                        </m:r>
                      </m:sub>
                    </m:sSub>
                  </m:oMath>
                </a14:m>
                <a:r>
                  <a:rPr lang="zh-CN" altLang="en-US" dirty="0"/>
                  <a:t>同构。</a:t>
                </a:r>
                <a:endParaRPr lang="en-US" altLang="zh-CN" dirty="0"/>
              </a:p>
              <a:p>
                <a:r>
                  <a:rPr lang="zh-CN" altLang="en-US" dirty="0"/>
                  <a:t>考虑</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zh-CN" altLang="en-US" dirty="0"/>
                  <a:t>，如果</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r>
                  <a:rPr lang="zh-CN" altLang="en-US" dirty="0"/>
                  <a:t>上有一个卷积性变换</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𝑅</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e>
                        </m:d>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𝑅</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e>
                        </m:d>
                      </m:e>
                      <m:sub>
                        <m:r>
                          <a:rPr lang="en-US" altLang="zh-CN" b="0" i="1" smtClean="0">
                            <a:latin typeface="Cambria Math" panose="02040503050406030204" pitchFamily="18" charset="0"/>
                          </a:rPr>
                          <m:t>⋅</m:t>
                        </m:r>
                      </m:sub>
                    </m:sSub>
                  </m:oMath>
                </a14:m>
                <a:r>
                  <a:rPr lang="zh-CN" altLang="en-US" dirty="0"/>
                  <a:t>，那么我们令</a:t>
                </a:r>
                <a:r>
                  <a:rPr lang="en-US" altLang="zh-CN" baseline="30000" dirty="0"/>
                  <a:t>[</a:t>
                </a:r>
                <a:r>
                  <a:rPr lang="zh-CN" altLang="en-US" baseline="30000" dirty="0"/>
                  <a:t>注</a:t>
                </a:r>
                <a:r>
                  <a:rPr lang="en-US" altLang="zh-CN" baseline="30000" dirty="0"/>
                  <a:t>2]</a:t>
                </a:r>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𝑅</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e>
                          </m:d>
                        </m:e>
                        <m:sub>
                          <m:r>
                            <a:rPr lang="en-US" altLang="zh-CN" b="0" i="1" smtClean="0">
                              <a:latin typeface="Cambria Math" panose="02040503050406030204" pitchFamily="18" charset="0"/>
                            </a:rPr>
                            <m:t>∗</m:t>
                          </m:r>
                        </m:sub>
                      </m:sSub>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e>
                          </m:d>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𝑅</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𝐺</m:t>
                                      </m:r>
                                    </m:e>
                                  </m:d>
                                </m:e>
                                <m:sub>
                                  <m:r>
                                    <a:rPr lang="en-US" altLang="zh-CN" i="1">
                                      <a:latin typeface="Cambria Math" panose="02040503050406030204" pitchFamily="18" charset="0"/>
                                    </a:rPr>
                                    <m:t>∗</m:t>
                                  </m:r>
                                </m:sub>
                              </m:sSub>
                            </m:e>
                          </m:d>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m:t>
                                      </m:r>
                                    </m:sup>
                                  </m:sSup>
                                </m:e>
                              </m:d>
                            </m:e>
                            <m:sub>
                              <m:r>
                                <a:rPr lang="en-US" altLang="zh-CN" i="1">
                                  <a:latin typeface="Cambria Math" panose="02040503050406030204" pitchFamily="18" charset="0"/>
                                </a:rPr>
                                <m:t>∗</m:t>
                              </m:r>
                            </m:sub>
                          </m:sSub>
                        </m:e>
                      </m:d>
                    </m:oMath>
                  </m:oMathPara>
                </a14:m>
                <a:endParaRPr lang="en-US" altLang="zh-CN" sz="1900" dirty="0"/>
              </a:p>
              <a:p>
                <a:r>
                  <a:rPr lang="zh-CN" altLang="en-US" dirty="0"/>
                  <a:t>即对于第一次变换后的点值再行变换。那么有</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oMath>
                </a14:m>
                <a:r>
                  <a:rPr lang="zh-CN" altLang="en-US" dirty="0"/>
                  <a:t>是卷积性变换，即：</a:t>
                </a:r>
                <a:r>
                  <a:rPr lang="zh-CN" altLang="en-US" b="1" dirty="0"/>
                  <a:t>卷积性变换的复合是卷积性变换</a:t>
                </a:r>
                <a:r>
                  <a:rPr lang="zh-CN" altLang="en-US" dirty="0"/>
                  <a:t>。</a:t>
                </a:r>
                <a:endParaRPr lang="en-US" altLang="zh-CN" dirty="0"/>
              </a:p>
              <a:p>
                <a:r>
                  <a:rPr lang="zh-CN" altLang="en-US" dirty="0"/>
                  <a:t>另外如果</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oMath>
                </a14:m>
                <a:r>
                  <a:rPr lang="zh-CN" altLang="en-US" dirty="0"/>
                  <a:t>，</a:t>
                </a:r>
                <a14:m>
                  <m:oMath xmlns:m="http://schemas.openxmlformats.org/officeDocument/2006/math">
                    <m:r>
                      <m:rPr>
                        <m:sty m:val="p"/>
                      </m:rPr>
                      <a:rPr lang="en-US" altLang="zh-CN" b="0" i="0" dirty="0" smtClean="0">
                        <a:latin typeface="Cambria Math" panose="02040503050406030204" pitchFamily="18" charset="0"/>
                      </a:rPr>
                      <m:t>R</m:t>
                    </m:r>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𝐺</m:t>
                    </m:r>
                    <m:r>
                      <a:rPr lang="en-US" altLang="zh-CN" b="0" i="1" dirty="0" smtClean="0">
                        <a:latin typeface="Cambria Math" panose="02040503050406030204" pitchFamily="18" charset="0"/>
                      </a:rPr>
                      <m:t>]</m:t>
                    </m:r>
                  </m:oMath>
                </a14:m>
                <a:r>
                  <a:rPr lang="zh-CN" altLang="en-US" dirty="0"/>
                  <a:t>上的卷积性变换也必能写成</a:t>
                </a:r>
                <a14:m>
                  <m:oMath xmlns:m="http://schemas.openxmlformats.org/officeDocument/2006/math">
                    <m:r>
                      <m:rPr>
                        <m:sty m:val="p"/>
                      </m:rPr>
                      <a:rPr lang="en-US" altLang="zh-CN" b="0" i="0" smtClean="0">
                        <a:latin typeface="Cambria Math" panose="02040503050406030204" pitchFamily="18" charset="0"/>
                      </a:rPr>
                      <m:t>R</m:t>
                    </m:r>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r>
                  <a:rPr lang="zh-CN" altLang="en-US" dirty="0"/>
                  <a:t>和</a:t>
                </a:r>
                <a14:m>
                  <m:oMath xmlns:m="http://schemas.openxmlformats.org/officeDocument/2006/math">
                    <m:r>
                      <m:rPr>
                        <m:sty m:val="p"/>
                      </m:rPr>
                      <a:rPr lang="en-US" altLang="zh-CN" b="0" i="0" dirty="0" smtClean="0">
                        <a:latin typeface="Cambria Math" panose="02040503050406030204" pitchFamily="18" charset="0"/>
                      </a:rPr>
                      <m:t>R</m:t>
                    </m:r>
                    <m: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𝐺</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oMath>
                </a14:m>
                <a:r>
                  <a:rPr lang="zh-CN" altLang="en-US" dirty="0"/>
                  <a:t>上的复合，考虑其中一个的幂等元与另一个的直和的子半群，构造出两个变换即可。</a:t>
                </a:r>
                <a:endParaRPr lang="en-US" altLang="zh-CN" dirty="0"/>
              </a:p>
              <a:p>
                <a:r>
                  <a:rPr lang="en-US" altLang="zh-CN" sz="1900" dirty="0"/>
                  <a:t>[</a:t>
                </a:r>
                <a:r>
                  <a:rPr lang="zh-CN" altLang="en-US" sz="1900" dirty="0"/>
                  <a:t>注</a:t>
                </a:r>
                <a:r>
                  <a:rPr lang="en-US" altLang="zh-CN" sz="1900" dirty="0"/>
                  <a:t>1]</a:t>
                </a:r>
                <a:r>
                  <a:rPr lang="zh-CN" altLang="en-US" sz="1900" dirty="0"/>
                  <a:t>对更一般的情况而言，应映射到</a:t>
                </a:r>
                <a14:m>
                  <m:oMath xmlns:m="http://schemas.openxmlformats.org/officeDocument/2006/math">
                    <m:r>
                      <a:rPr lang="en-US" altLang="zh-CN" sz="1900" b="0" i="1" smtClean="0">
                        <a:latin typeface="Cambria Math" panose="02040503050406030204" pitchFamily="18" charset="0"/>
                      </a:rPr>
                      <m:t>(</m:t>
                    </m:r>
                    <m:sSup>
                      <m:sSupPr>
                        <m:ctrlPr>
                          <a:rPr lang="en-US" altLang="zh-CN" sz="1900" b="0" i="1" smtClean="0">
                            <a:latin typeface="Cambria Math" panose="02040503050406030204" pitchFamily="18" charset="0"/>
                          </a:rPr>
                        </m:ctrlPr>
                      </m:sSupPr>
                      <m:e>
                        <m:r>
                          <a:rPr lang="en-US" altLang="zh-CN" sz="1900" b="0" i="1" smtClean="0">
                            <a:latin typeface="Cambria Math" panose="02040503050406030204" pitchFamily="18" charset="0"/>
                          </a:rPr>
                          <m:t>𝑅</m:t>
                        </m:r>
                      </m:e>
                      <m:sup>
                        <m:r>
                          <a:rPr lang="en-US" altLang="zh-CN" sz="1900" b="0" i="1" smtClean="0">
                            <a:latin typeface="Cambria Math" panose="02040503050406030204" pitchFamily="18" charset="0"/>
                          </a:rPr>
                          <m:t>∗</m:t>
                        </m:r>
                      </m:sup>
                    </m:sSup>
                    <m:d>
                      <m:dPr>
                        <m:begChr m:val="["/>
                        <m:endChr m:val="]"/>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𝐺</m:t>
                        </m:r>
                      </m:e>
                    </m:d>
                    <m:r>
                      <a:rPr lang="en-US" altLang="zh-CN" sz="1900" b="0" i="1" smtClean="0">
                        <a:latin typeface="Cambria Math" panose="02040503050406030204" pitchFamily="18" charset="0"/>
                      </a:rPr>
                      <m:t>,+,⋅)</m:t>
                    </m:r>
                  </m:oMath>
                </a14:m>
                <a:r>
                  <a:rPr lang="zh-CN" altLang="en-US" sz="1900" dirty="0"/>
                  <a:t>，但在有限情况下</a:t>
                </a:r>
                <a14:m>
                  <m:oMath xmlns:m="http://schemas.openxmlformats.org/officeDocument/2006/math">
                    <m:sSup>
                      <m:sSupPr>
                        <m:ctrlPr>
                          <a:rPr lang="en-US" altLang="zh-CN" sz="1900" b="0" i="1" smtClean="0">
                            <a:latin typeface="Cambria Math" panose="02040503050406030204" pitchFamily="18" charset="0"/>
                          </a:rPr>
                        </m:ctrlPr>
                      </m:sSupPr>
                      <m:e>
                        <m:r>
                          <a:rPr lang="en-US" altLang="zh-CN" sz="1900" b="0" i="1" smtClean="0">
                            <a:latin typeface="Cambria Math" panose="02040503050406030204" pitchFamily="18" charset="0"/>
                          </a:rPr>
                          <m:t>𝑅</m:t>
                        </m:r>
                      </m:e>
                      <m:sup>
                        <m:r>
                          <a:rPr lang="en-US" altLang="zh-CN" sz="1900" b="0" i="1" smtClean="0">
                            <a:latin typeface="Cambria Math" panose="02040503050406030204" pitchFamily="18" charset="0"/>
                          </a:rPr>
                          <m:t>∗</m:t>
                        </m:r>
                      </m:sup>
                    </m:sSup>
                  </m:oMath>
                </a14:m>
                <a:r>
                  <a:rPr lang="zh-CN" altLang="en-US" sz="1900" dirty="0"/>
                  <a:t>和</a:t>
                </a:r>
                <a14:m>
                  <m:oMath xmlns:m="http://schemas.openxmlformats.org/officeDocument/2006/math">
                    <m:r>
                      <a:rPr lang="en-US" altLang="zh-CN" sz="1900" b="0" i="1" dirty="0" smtClean="0">
                        <a:latin typeface="Cambria Math" panose="02040503050406030204" pitchFamily="18" charset="0"/>
                      </a:rPr>
                      <m:t>𝑅</m:t>
                    </m:r>
                  </m:oMath>
                </a14:m>
                <a:r>
                  <a:rPr lang="zh-CN" altLang="en-US" sz="1900" dirty="0"/>
                  <a:t>同构，且后文只讨论同构，故在此写为</a:t>
                </a:r>
                <a14:m>
                  <m:oMath xmlns:m="http://schemas.openxmlformats.org/officeDocument/2006/math">
                    <m:r>
                      <a:rPr lang="en-US" altLang="zh-CN" sz="1900" b="0" i="1" smtClean="0">
                        <a:latin typeface="Cambria Math" panose="02040503050406030204" pitchFamily="18" charset="0"/>
                      </a:rPr>
                      <m:t>𝑅</m:t>
                    </m:r>
                  </m:oMath>
                </a14:m>
                <a:r>
                  <a:rPr lang="zh-CN" altLang="en-US" sz="1900" dirty="0"/>
                  <a:t>。</a:t>
                </a:r>
                <a:endParaRPr lang="en-US" altLang="zh-CN" sz="1900" dirty="0"/>
              </a:p>
              <a:p>
                <a:r>
                  <a:rPr lang="en-US" altLang="zh-CN" sz="1900" dirty="0"/>
                  <a:t>[</a:t>
                </a:r>
                <a:r>
                  <a:rPr lang="zh-CN" altLang="en-US" sz="1900" dirty="0"/>
                  <a:t>注</a:t>
                </a:r>
                <a:r>
                  <a:rPr lang="en-US" altLang="zh-CN" sz="1900" dirty="0"/>
                  <a:t>2]</a:t>
                </a:r>
                <a:r>
                  <a:rPr lang="zh-CN" altLang="en-US" sz="1900" dirty="0"/>
                  <a:t>这里</a:t>
                </a:r>
                <a14:m>
                  <m:oMath xmlns:m="http://schemas.openxmlformats.org/officeDocument/2006/math">
                    <m:r>
                      <a:rPr lang="en-US" altLang="zh-CN" sz="1900" b="0" i="1" smtClean="0">
                        <a:latin typeface="Cambria Math" panose="02040503050406030204" pitchFamily="18" charset="0"/>
                      </a:rPr>
                      <m:t>𝑅</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𝐺</m:t>
                    </m:r>
                    <m:r>
                      <a:rPr lang="en-US" altLang="zh-CN" sz="1900" b="0" i="1" smtClean="0">
                        <a:latin typeface="Cambria Math" panose="02040503050406030204" pitchFamily="18" charset="0"/>
                      </a:rPr>
                      <m:t>]</m:t>
                    </m:r>
                  </m:oMath>
                </a14:m>
                <a:r>
                  <a:rPr lang="zh-CN" altLang="en-US" sz="1900" dirty="0"/>
                  <a:t>等记号用于表示其中任意元素，这种写法是为了表明元素各级下标的关系。</a:t>
                </a:r>
                <a:endParaRPr lang="en-US" altLang="zh-CN" sz="1900" dirty="0"/>
              </a:p>
              <a:p>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xfrm>
                <a:off x="838200" y="1150070"/>
                <a:ext cx="10515600" cy="5707930"/>
              </a:xfrm>
              <a:blipFill>
                <a:blip r:embed="rId3"/>
                <a:stretch>
                  <a:fillRect l="-754" t="-2778"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2779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变换与复合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a:xfrm>
                <a:off x="838200" y="1150070"/>
                <a:ext cx="10515600" cy="5026893"/>
              </a:xfrm>
            </p:spPr>
            <p:txBody>
              <a:bodyPr>
                <a:normAutofit/>
              </a:bodyPr>
              <a:lstStyle/>
              <a:p>
                <a:r>
                  <a:rPr lang="zh-CN" altLang="en-US" dirty="0"/>
                  <a:t>由复合，我们可以对</a:t>
                </a:r>
                <a14:m>
                  <m:oMath xmlns:m="http://schemas.openxmlformats.org/officeDocument/2006/math">
                    <m:r>
                      <a:rPr lang="en-US" altLang="zh-CN" b="0" i="1" smtClean="0">
                        <a:latin typeface="Cambria Math" panose="02040503050406030204" pitchFamily="18" charset="0"/>
                      </a:rPr>
                      <m:t>𝐺</m:t>
                    </m:r>
                  </m:oMath>
                </a14:m>
                <a:r>
                  <a:rPr lang="zh-CN" altLang="en-US" dirty="0"/>
                  <a:t>进行直和分解后，每一维分别处理。</a:t>
                </a:r>
                <a:endParaRPr lang="en-US" altLang="zh-CN" dirty="0"/>
              </a:p>
              <a:p>
                <a:endParaRPr lang="en-US" altLang="zh-CN" dirty="0"/>
              </a:p>
              <a:p>
                <a:r>
                  <a:rPr lang="zh-CN" altLang="en-US" dirty="0"/>
                  <a:t>高维</a:t>
                </a:r>
                <a:r>
                  <a:rPr lang="en-US" altLang="zh-CN" dirty="0"/>
                  <a:t>DFT</a:t>
                </a:r>
                <a:r>
                  <a:rPr lang="zh-CN" altLang="en-US" dirty="0"/>
                  <a:t>，</a:t>
                </a:r>
                <a:r>
                  <a:rPr lang="en-US" altLang="zh-CN" dirty="0"/>
                  <a:t>Walsh-Hadamard</a:t>
                </a:r>
                <a:r>
                  <a:rPr lang="zh-CN" altLang="en-US" dirty="0"/>
                  <a:t>变换（沃尔什变换）都是常见的例子，其中沃尔什变换的每一维下标都是定义在</a:t>
                </a:r>
                <a14:m>
                  <m:oMath xmlns:m="http://schemas.openxmlformats.org/officeDocument/2006/math">
                    <m:r>
                      <a:rPr lang="en-US" altLang="zh-CN" b="0" i="1" smtClean="0">
                        <a:latin typeface="Cambria Math" panose="02040503050406030204" pitchFamily="18" charset="0"/>
                      </a:rPr>
                      <m:t>{0,1}</m:t>
                    </m:r>
                  </m:oMath>
                </a14:m>
                <a:r>
                  <a:rPr lang="zh-CN" altLang="en-US" dirty="0"/>
                  <a:t>上的某种运算。</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xfrm>
                <a:off x="838200" y="1150070"/>
                <a:ext cx="10515600" cy="5026893"/>
              </a:xfrm>
              <a:blipFill>
                <a:blip r:embed="rId3"/>
                <a:stretch>
                  <a:fillRect l="-928" t="-2063"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328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中场</a:t>
            </a:r>
          </a:p>
        </p:txBody>
      </p:sp>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预备知识讲完啦！</a:t>
            </a:r>
            <a:endParaRPr lang="en-US" altLang="zh-CN" dirty="0"/>
          </a:p>
          <a:p>
            <a:endParaRPr lang="en-US" altLang="zh-CN" dirty="0"/>
          </a:p>
          <a:p>
            <a:r>
              <a:rPr lang="zh-CN" altLang="en-US" strike="sngStrike" dirty="0">
                <a:solidFill>
                  <a:schemeClr val="bg1">
                    <a:lumMod val="85000"/>
                  </a:schemeClr>
                </a:solidFill>
              </a:rPr>
              <a:t>掉线的同学们可以尝试重连了</a:t>
            </a:r>
            <a:r>
              <a:rPr lang="zh-CN" altLang="en-US" sz="1800" strike="sngStrike" dirty="0">
                <a:solidFill>
                  <a:schemeClr val="bg1">
                    <a:lumMod val="50000"/>
                  </a:schemeClr>
                </a:solidFill>
              </a:rPr>
              <a:t>怎么会掉线</a:t>
            </a:r>
          </a:p>
          <a:p>
            <a:endParaRPr lang="en-US" altLang="zh-CN" dirty="0"/>
          </a:p>
          <a:p>
            <a:r>
              <a:rPr lang="zh-CN" altLang="en-US" dirty="0"/>
              <a:t>下面我们进入正题：关于卷积性变换的讨论。</a:t>
            </a:r>
            <a:endParaRPr lang="en-US" altLang="zh-CN" dirty="0"/>
          </a:p>
        </p:txBody>
      </p:sp>
    </p:spTree>
    <p:extLst>
      <p:ext uri="{BB962C8B-B14F-4D97-AF65-F5344CB8AC3E}">
        <p14:creationId xmlns:p14="http://schemas.microsoft.com/office/powerpoint/2010/main" val="1741893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引入</a:t>
            </a:r>
          </a:p>
        </p:txBody>
      </p:sp>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a:xfrm>
            <a:off x="838200" y="1825625"/>
            <a:ext cx="10515600" cy="4351338"/>
          </a:xfrm>
        </p:spPr>
        <p:txBody>
          <a:bodyPr>
            <a:normAutofit/>
          </a:bodyPr>
          <a:lstStyle/>
          <a:p>
            <a:r>
              <a:rPr lang="zh-CN" altLang="en-US" dirty="0"/>
              <a:t>曾经，</a:t>
            </a:r>
            <a:endParaRPr lang="en-US" altLang="zh-CN" dirty="0"/>
          </a:p>
          <a:p>
            <a:r>
              <a:rPr lang="zh-CN" altLang="en-US" dirty="0"/>
              <a:t>我学习</a:t>
            </a:r>
            <a:r>
              <a:rPr lang="en-US" altLang="zh-CN" dirty="0"/>
              <a:t>FFT</a:t>
            </a:r>
            <a:r>
              <a:rPr lang="zh-CN" altLang="en-US" dirty="0"/>
              <a:t>的时候是这样的：</a:t>
            </a:r>
            <a:endParaRPr lang="en-US" altLang="zh-CN" dirty="0"/>
          </a:p>
          <a:p>
            <a:endParaRPr lang="en-US" altLang="zh-CN" dirty="0"/>
          </a:p>
          <a:p>
            <a:r>
              <a:rPr lang="zh-CN" altLang="en-US" dirty="0"/>
              <a:t>后来，</a:t>
            </a:r>
            <a:endParaRPr lang="en-US" altLang="zh-CN" dirty="0"/>
          </a:p>
          <a:p>
            <a:r>
              <a:rPr lang="zh-CN" altLang="en-US" dirty="0"/>
              <a:t>我学习</a:t>
            </a:r>
            <a:r>
              <a:rPr lang="en-US" altLang="zh-CN" dirty="0"/>
              <a:t>FWT</a:t>
            </a:r>
            <a:r>
              <a:rPr lang="zh-CN" altLang="en-US" dirty="0"/>
              <a:t>的时候是这样的：</a:t>
            </a:r>
            <a:endParaRPr lang="en-US" altLang="zh-CN" dirty="0"/>
          </a:p>
          <a:p>
            <a:endParaRPr lang="en-US" altLang="zh-CN" dirty="0"/>
          </a:p>
          <a:p>
            <a:endParaRPr lang="en-US" altLang="zh-CN" dirty="0"/>
          </a:p>
          <a:p>
            <a:r>
              <a:rPr lang="zh-CN" altLang="en-US" dirty="0"/>
              <a:t>相信不少</a:t>
            </a:r>
            <a:r>
              <a:rPr lang="en-US" altLang="zh-CN" dirty="0" err="1"/>
              <a:t>OIer</a:t>
            </a:r>
            <a:r>
              <a:rPr lang="zh-CN" altLang="en-US" dirty="0"/>
              <a:t>都和我一样有过这样的疑问：</a:t>
            </a:r>
            <a:endParaRPr lang="en-US" altLang="zh-CN" dirty="0"/>
          </a:p>
          <a:p>
            <a:pPr algn="ctr"/>
            <a:r>
              <a:rPr lang="zh-CN" altLang="en-US" sz="2800" b="1" dirty="0"/>
              <a:t>这些变换到底是怎么构造出来的啊？</a:t>
            </a:r>
            <a:endParaRPr lang="en-US" altLang="zh-CN" sz="2800" b="1" dirty="0"/>
          </a:p>
        </p:txBody>
      </p:sp>
      <p:pic>
        <p:nvPicPr>
          <p:cNvPr id="5" name="图片 4" descr="图片包含 文字&#10;&#10;已生成高可信度的说明">
            <a:extLst>
              <a:ext uri="{FF2B5EF4-FFF2-40B4-BE49-F238E27FC236}">
                <a16:creationId xmlns:a16="http://schemas.microsoft.com/office/drawing/2014/main" id="{090C0294-B0F4-4AEB-85A0-92822E4DE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81037"/>
            <a:ext cx="4588700" cy="3087045"/>
          </a:xfrm>
          <a:prstGeom prst="rect">
            <a:avLst/>
          </a:prstGeom>
        </p:spPr>
      </p:pic>
      <p:pic>
        <p:nvPicPr>
          <p:cNvPr id="7" name="图片 6" descr="图片包含 文字&#10;&#10;已生成极高可信度的说明">
            <a:extLst>
              <a:ext uri="{FF2B5EF4-FFF2-40B4-BE49-F238E27FC236}">
                <a16:creationId xmlns:a16="http://schemas.microsoft.com/office/drawing/2014/main" id="{618E2108-C07F-43BA-8CF6-E35E02F9A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7786" y="365125"/>
            <a:ext cx="4270564" cy="3740459"/>
          </a:xfrm>
          <a:prstGeom prst="rect">
            <a:avLst/>
          </a:prstGeom>
        </p:spPr>
      </p:pic>
      <p:pic>
        <p:nvPicPr>
          <p:cNvPr id="9" name="图片 8">
            <a:extLst>
              <a:ext uri="{FF2B5EF4-FFF2-40B4-BE49-F238E27FC236}">
                <a16:creationId xmlns:a16="http://schemas.microsoft.com/office/drawing/2014/main" id="{FDCD5245-1C06-4717-B66C-148ECC9536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5698" y="295433"/>
            <a:ext cx="2386548" cy="1929126"/>
          </a:xfrm>
          <a:prstGeom prst="rect">
            <a:avLst/>
          </a:prstGeom>
        </p:spPr>
      </p:pic>
      <p:pic>
        <p:nvPicPr>
          <p:cNvPr id="13" name="图片 12" descr="图片包含 屏幕截图&#10;&#10;已生成极高可信度的说明">
            <a:extLst>
              <a:ext uri="{FF2B5EF4-FFF2-40B4-BE49-F238E27FC236}">
                <a16:creationId xmlns:a16="http://schemas.microsoft.com/office/drawing/2014/main" id="{419E9F24-CCD2-417F-92A9-C8E7FCC68E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2554" y="1486619"/>
            <a:ext cx="7138528" cy="3366734"/>
          </a:xfrm>
          <a:prstGeom prst="rect">
            <a:avLst/>
          </a:prstGeom>
        </p:spPr>
      </p:pic>
      <p:grpSp>
        <p:nvGrpSpPr>
          <p:cNvPr id="19" name="组合 18">
            <a:extLst>
              <a:ext uri="{FF2B5EF4-FFF2-40B4-BE49-F238E27FC236}">
                <a16:creationId xmlns:a16="http://schemas.microsoft.com/office/drawing/2014/main" id="{E9391A7C-FEBD-4106-B5CA-CF4202502939}"/>
              </a:ext>
            </a:extLst>
          </p:cNvPr>
          <p:cNvGrpSpPr/>
          <p:nvPr/>
        </p:nvGrpSpPr>
        <p:grpSpPr>
          <a:xfrm>
            <a:off x="5503831" y="1960712"/>
            <a:ext cx="3624710" cy="2564355"/>
            <a:chOff x="5503831" y="1960712"/>
            <a:chExt cx="3624710" cy="2564355"/>
          </a:xfrm>
        </p:grpSpPr>
        <p:pic>
          <p:nvPicPr>
            <p:cNvPr id="15" name="图片 14" descr="图片包含 男士, 人员, 墙壁, 西装&#10;&#10;已生成极高可信度的说明">
              <a:extLst>
                <a:ext uri="{FF2B5EF4-FFF2-40B4-BE49-F238E27FC236}">
                  <a16:creationId xmlns:a16="http://schemas.microsoft.com/office/drawing/2014/main" id="{F0ED4828-5019-4ED1-B475-E964341947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35384" y="1960713"/>
              <a:ext cx="1780802" cy="2564354"/>
            </a:xfrm>
            <a:prstGeom prst="rect">
              <a:avLst/>
            </a:prstGeom>
          </p:spPr>
        </p:pic>
        <p:pic>
          <p:nvPicPr>
            <p:cNvPr id="17" name="图片 16" descr="图片包含 人员, 男士, 室内, 建筑物&#10;&#10;已生成极高可信度的说明">
              <a:extLst>
                <a:ext uri="{FF2B5EF4-FFF2-40B4-BE49-F238E27FC236}">
                  <a16:creationId xmlns:a16="http://schemas.microsoft.com/office/drawing/2014/main" id="{B018CCE8-9281-4E9C-B4AE-45F5782A13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6186" y="1960712"/>
              <a:ext cx="1746534" cy="2564355"/>
            </a:xfrm>
            <a:prstGeom prst="rect">
              <a:avLst/>
            </a:prstGeom>
          </p:spPr>
        </p:pic>
        <p:sp>
          <p:nvSpPr>
            <p:cNvPr id="18" name="文本框 17">
              <a:extLst>
                <a:ext uri="{FF2B5EF4-FFF2-40B4-BE49-F238E27FC236}">
                  <a16:creationId xmlns:a16="http://schemas.microsoft.com/office/drawing/2014/main" id="{294C8050-83B1-454F-BD44-A5977974EB81}"/>
                </a:ext>
              </a:extLst>
            </p:cNvPr>
            <p:cNvSpPr txBox="1"/>
            <p:nvPr/>
          </p:nvSpPr>
          <p:spPr>
            <a:xfrm>
              <a:off x="5503831" y="3866162"/>
              <a:ext cx="3624710" cy="646331"/>
            </a:xfrm>
            <a:prstGeom prst="rect">
              <a:avLst/>
            </a:prstGeom>
            <a:noFill/>
          </p:spPr>
          <p:txBody>
            <a:bodyPr wrap="none" rtlCol="0">
              <a:spAutoFit/>
            </a:bodyPr>
            <a:lstStyle/>
            <a:p>
              <a:pPr algn="ctr"/>
              <a:r>
                <a:rPr lang="zh-CN" altLang="en-US" dirty="0">
                  <a:solidFill>
                    <a:schemeClr val="bg1"/>
                  </a:solidFill>
                </a:rPr>
                <a:t>不要问我</a:t>
              </a:r>
              <a:endParaRPr lang="en-US" altLang="zh-CN" dirty="0">
                <a:solidFill>
                  <a:schemeClr val="bg1"/>
                </a:solidFill>
              </a:endParaRPr>
            </a:p>
            <a:p>
              <a:pPr algn="ctr"/>
              <a:r>
                <a:rPr lang="zh-CN" altLang="en-US" dirty="0">
                  <a:solidFill>
                    <a:schemeClr val="bg1"/>
                  </a:solidFill>
                </a:rPr>
                <a:t>我也不知道是哪个无聊的构造出来</a:t>
              </a:r>
            </a:p>
          </p:txBody>
        </p:sp>
      </p:grpSp>
      <p:pic>
        <p:nvPicPr>
          <p:cNvPr id="11" name="图片 10">
            <a:extLst>
              <a:ext uri="{FF2B5EF4-FFF2-40B4-BE49-F238E27FC236}">
                <a16:creationId xmlns:a16="http://schemas.microsoft.com/office/drawing/2014/main" id="{949FBADA-47CE-4A45-9FD9-EF51C811FBC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91261" y="4421496"/>
            <a:ext cx="3105310" cy="2222614"/>
          </a:xfrm>
          <a:prstGeom prst="rect">
            <a:avLst/>
          </a:prstGeom>
        </p:spPr>
      </p:pic>
    </p:spTree>
    <p:extLst>
      <p:ext uri="{BB962C8B-B14F-4D97-AF65-F5344CB8AC3E}">
        <p14:creationId xmlns:p14="http://schemas.microsoft.com/office/powerpoint/2010/main" val="41733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par>
                          <p:cTn id="13" fill="hold">
                            <p:stCondLst>
                              <p:cond delay="500"/>
                            </p:stCondLst>
                            <p:childTnLst>
                              <p:par>
                                <p:cTn id="14" presetID="22" presetClass="entr" presetSubtype="4" fill="hold" nodeType="afterEffect">
                                  <p:stCondLst>
                                    <p:cond delay="200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par>
                          <p:cTn id="27" fill="hold">
                            <p:stCondLst>
                              <p:cond delay="500"/>
                            </p:stCondLst>
                            <p:childTnLst>
                              <p:par>
                                <p:cTn id="28" presetID="22" presetClass="entr" presetSubtype="4" fill="hold" nodeType="afterEffect">
                                  <p:stCondLst>
                                    <p:cond delay="150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100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1ECED-3134-4809-B136-D1AAEA7CAC32}"/>
              </a:ext>
            </a:extLst>
          </p:cNvPr>
          <p:cNvSpPr>
            <a:spLocks noGrp="1"/>
          </p:cNvSpPr>
          <p:nvPr>
            <p:ph type="ctrTitle"/>
          </p:nvPr>
        </p:nvSpPr>
        <p:spPr>
          <a:xfrm>
            <a:off x="1524000" y="2776538"/>
            <a:ext cx="9144000" cy="1381188"/>
          </a:xfrm>
        </p:spPr>
        <p:txBody>
          <a:bodyPr anchor="ctr">
            <a:noAutofit/>
          </a:bodyPr>
          <a:lstStyle/>
          <a:p>
            <a:r>
              <a:rPr lang="zh-CN" altLang="en-US" sz="3200" dirty="0"/>
              <a:t>作者水平十分有限，课件中难免错漏及不合理之处。</a:t>
            </a:r>
            <a:br>
              <a:rPr lang="en-US" altLang="zh-CN" sz="3200" dirty="0"/>
            </a:br>
            <a:r>
              <a:rPr lang="zh-CN" altLang="en-US" sz="3200" dirty="0"/>
              <a:t>恳请各位批评指正。</a:t>
            </a:r>
            <a:endParaRPr lang="zh-CN" altLang="en-US" sz="2000" dirty="0"/>
          </a:p>
        </p:txBody>
      </p:sp>
    </p:spTree>
    <p:extLst>
      <p:ext uri="{BB962C8B-B14F-4D97-AF65-F5344CB8AC3E}">
        <p14:creationId xmlns:p14="http://schemas.microsoft.com/office/powerpoint/2010/main" val="18464948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构造卷积性变换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a:xfrm>
                <a:off x="838200" y="1150070"/>
                <a:ext cx="10515600" cy="5618376"/>
              </a:xfrm>
            </p:spPr>
            <p:txBody>
              <a:bodyPr>
                <a:normAutofit/>
              </a:bodyPr>
              <a:lstStyle/>
              <a:p>
                <a:r>
                  <a:rPr lang="zh-CN" altLang="en-US" dirty="0"/>
                  <a:t>我们讨论这样一个问题：对于一组</a:t>
                </a:r>
                <a14:m>
                  <m:oMath xmlns:m="http://schemas.openxmlformats.org/officeDocument/2006/math">
                    <m:r>
                      <a:rPr lang="en-US" altLang="zh-CN" b="0" i="1" smtClean="0">
                        <a:latin typeface="Cambria Math" panose="02040503050406030204" pitchFamily="18" charset="0"/>
                      </a:rPr>
                      <m:t>𝑅</m:t>
                    </m:r>
                  </m:oMath>
                </a14:m>
                <a:r>
                  <a:rPr lang="zh-CN" altLang="en-US" dirty="0"/>
                  <a:t>和</a:t>
                </a:r>
                <a14:m>
                  <m:oMath xmlns:m="http://schemas.openxmlformats.org/officeDocument/2006/math">
                    <m:r>
                      <a:rPr lang="en-US" altLang="zh-CN" b="0" i="1" dirty="0" smtClean="0">
                        <a:latin typeface="Cambria Math" panose="02040503050406030204" pitchFamily="18" charset="0"/>
                      </a:rPr>
                      <m:t>𝐺</m:t>
                    </m:r>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𝐺</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oMath>
                </a14:m>
                <a:r>
                  <a:rPr lang="zh-CN" altLang="en-US" dirty="0"/>
                  <a:t>，求卷积性变换</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e>
                        </m:d>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e>
                        </m:d>
                      </m:e>
                      <m:sub>
                        <m:r>
                          <a:rPr lang="en-US" altLang="zh-CN" b="0" i="1" smtClean="0">
                            <a:latin typeface="Cambria Math" panose="02040503050406030204" pitchFamily="18" charset="0"/>
                          </a:rPr>
                          <m:t>⋅</m:t>
                        </m:r>
                      </m:sub>
                    </m:sSub>
                  </m:oMath>
                </a14:m>
                <a:r>
                  <a:rPr lang="zh-CN" altLang="en-US" dirty="0"/>
                  <a:t>。</a:t>
                </a:r>
                <a:endParaRPr lang="en-US" altLang="zh-CN" dirty="0"/>
              </a:p>
              <a:p>
                <a:r>
                  <a:rPr lang="zh-CN" altLang="en-US" dirty="0"/>
                  <a:t>考虑到难度及实际应用，我们只讨论一部分情况，具体地，需要满足以下三点：</a:t>
                </a:r>
                <a:endParaRPr lang="en-US" altLang="zh-CN" dirty="0"/>
              </a:p>
              <a:p>
                <a:pPr marL="457200" indent="-457200">
                  <a:buFont typeface="+mj-lt"/>
                  <a:buAutoNum type="arabicPeriod"/>
                </a:pPr>
                <a:r>
                  <a:rPr lang="en-US" altLang="zh-CN" b="0" dirty="0"/>
                  <a:t> </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𝐺</m:t>
                    </m:r>
                  </m:oMath>
                </a14:m>
                <a:r>
                  <a:rPr lang="zh-CN" altLang="en-US" dirty="0"/>
                  <a:t>是</a:t>
                </a:r>
                <a:r>
                  <a:rPr lang="zh-CN" altLang="en-US" b="1" dirty="0"/>
                  <a:t>有限</a:t>
                </a:r>
                <a:r>
                  <a:rPr lang="zh-CN" altLang="en-US" dirty="0"/>
                  <a:t>的（但</a:t>
                </a:r>
                <a14:m>
                  <m:oMath xmlns:m="http://schemas.openxmlformats.org/officeDocument/2006/math">
                    <m:r>
                      <a:rPr lang="en-US" altLang="zh-CN" b="0" i="1" smtClean="0">
                        <a:latin typeface="Cambria Math" panose="02040503050406030204" pitchFamily="18" charset="0"/>
                      </a:rPr>
                      <m:t>𝑅</m:t>
                    </m:r>
                  </m:oMath>
                </a14:m>
                <a:r>
                  <a:rPr lang="zh-CN" altLang="en-US" dirty="0"/>
                  <a:t>可以不是）且有结合律（是个半群）</a:t>
                </a:r>
                <a:endParaRPr lang="en-US" altLang="zh-CN" dirty="0"/>
              </a:p>
              <a:p>
                <a:pPr marL="457200" indent="-457200">
                  <a:buFont typeface="+mj-lt"/>
                  <a:buAutoNum type="arabicPeriod"/>
                </a:pPr>
                <a:r>
                  <a:rPr lang="zh-CN" altLang="en-US" dirty="0"/>
                  <a:t>要求</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m:t>
                        </m:r>
                      </m:sup>
                    </m:sSup>
                  </m:oMath>
                </a14:m>
                <a:r>
                  <a:rPr lang="zh-CN" altLang="en-US" dirty="0"/>
                  <a:t>和</a:t>
                </a:r>
                <a14:m>
                  <m:oMath xmlns:m="http://schemas.openxmlformats.org/officeDocument/2006/math">
                    <m:r>
                      <a:rPr lang="en-US" altLang="zh-CN" b="0" i="1" dirty="0" smtClean="0">
                        <a:latin typeface="Cambria Math" panose="02040503050406030204" pitchFamily="18" charset="0"/>
                      </a:rPr>
                      <m:t>𝑅</m:t>
                    </m:r>
                  </m:oMath>
                </a14:m>
                <a:r>
                  <a:rPr lang="zh-CN" altLang="en-US" b="1" dirty="0"/>
                  <a:t>同构</a:t>
                </a:r>
                <a:endParaRPr lang="en-US" altLang="zh-CN" b="1" dirty="0"/>
              </a:p>
              <a:p>
                <a:pPr marL="457200" indent="-457200">
                  <a:buFont typeface="+mj-lt"/>
                  <a:buAutoNum type="arabicPeriod"/>
                </a:pPr>
                <a:r>
                  <a:rPr lang="zh-CN" altLang="en-US" dirty="0"/>
                  <a:t>要求</a:t>
                </a:r>
                <a14:m>
                  <m:oMath xmlns:m="http://schemas.openxmlformats.org/officeDocument/2006/math">
                    <m:r>
                      <a:rPr lang="en-US" altLang="zh-CN" b="0" i="1" smtClean="0">
                        <a:latin typeface="Cambria Math" panose="02040503050406030204" pitchFamily="18" charset="0"/>
                      </a:rPr>
                      <m:t>𝑇</m:t>
                    </m:r>
                  </m:oMath>
                </a14:m>
                <a:r>
                  <a:rPr lang="zh-CN" altLang="en-US" dirty="0"/>
                  <a:t>是</a:t>
                </a:r>
                <a:r>
                  <a:rPr lang="zh-CN" altLang="en-US" b="1" dirty="0"/>
                  <a:t>线性</a:t>
                </a:r>
                <a:r>
                  <a:rPr lang="zh-CN" altLang="en-US" dirty="0"/>
                  <a:t>映射</a:t>
                </a:r>
                <a:endParaRPr lang="en-US" altLang="zh-CN" dirty="0"/>
              </a:p>
              <a:p>
                <a:endParaRPr lang="en-US" altLang="zh-CN" dirty="0"/>
              </a:p>
              <a:p>
                <a:r>
                  <a:rPr lang="zh-CN" altLang="en-US" dirty="0"/>
                  <a:t>由于</a:t>
                </a:r>
                <a14:m>
                  <m:oMath xmlns:m="http://schemas.openxmlformats.org/officeDocument/2006/math">
                    <m:r>
                      <a:rPr lang="en-US" altLang="zh-CN" b="0" i="1" smtClean="0">
                        <a:latin typeface="Cambria Math" panose="02040503050406030204" pitchFamily="18" charset="0"/>
                      </a:rPr>
                      <m:t>𝐺</m:t>
                    </m:r>
                  </m:oMath>
                </a14:m>
                <a:r>
                  <a:rPr lang="zh-CN" altLang="en-US" dirty="0"/>
                  <a:t>有限且</a:t>
                </a:r>
                <a14:m>
                  <m:oMath xmlns:m="http://schemas.openxmlformats.org/officeDocument/2006/math">
                    <m:r>
                      <a:rPr lang="en-US" altLang="zh-CN" b="0" i="1" smtClean="0">
                        <a:latin typeface="Cambria Math" panose="02040503050406030204" pitchFamily="18" charset="0"/>
                      </a:rPr>
                      <m:t>𝑇</m:t>
                    </m:r>
                  </m:oMath>
                </a14:m>
                <a:r>
                  <a:rPr lang="zh-CN" altLang="en-US" dirty="0"/>
                  <a:t>是线性映射，</a:t>
                </a:r>
                <a14:m>
                  <m:oMath xmlns:m="http://schemas.openxmlformats.org/officeDocument/2006/math">
                    <m:r>
                      <a:rPr lang="en-US" altLang="zh-CN" b="0" i="1" smtClean="0">
                        <a:latin typeface="Cambria Math" panose="02040503050406030204" pitchFamily="18" charset="0"/>
                      </a:rPr>
                      <m:t>𝑇</m:t>
                    </m:r>
                  </m:oMath>
                </a14:m>
                <a:r>
                  <a:rPr lang="zh-CN" altLang="en-US" dirty="0"/>
                  <a:t>必然可以用一个矩阵来描述，我们将这个矩阵记作</a:t>
                </a:r>
                <a14:m>
                  <m:oMath xmlns:m="http://schemas.openxmlformats.org/officeDocument/2006/math">
                    <m:r>
                      <a:rPr lang="en-US" altLang="zh-CN" b="1" i="1" smtClean="0">
                        <a:latin typeface="Cambria Math" panose="02040503050406030204" pitchFamily="18" charset="0"/>
                      </a:rPr>
                      <m:t>𝑻</m:t>
                    </m:r>
                  </m:oMath>
                </a14:m>
                <a:r>
                  <a:rPr lang="zh-CN" altLang="en-US" dirty="0"/>
                  <a:t>，如果我们用一个列向量</a:t>
                </a:r>
                <a14:m>
                  <m:oMath xmlns:m="http://schemas.openxmlformats.org/officeDocument/2006/math">
                    <m:r>
                      <a:rPr lang="en-US" altLang="zh-CN" b="1" i="1" smtClean="0">
                        <a:latin typeface="Cambria Math" panose="02040503050406030204" pitchFamily="18" charset="0"/>
                      </a:rPr>
                      <m:t>𝒂</m:t>
                    </m:r>
                    <m:r>
                      <a:rPr lang="zh-CN" altLang="en-US" b="1" i="1">
                        <a:latin typeface="Cambria Math" panose="02040503050406030204" pitchFamily="18" charset="0"/>
                      </a:rPr>
                      <m:t>来</m:t>
                    </m:r>
                  </m:oMath>
                </a14:m>
                <a:r>
                  <a:rPr lang="zh-CN" altLang="en-US" dirty="0"/>
                  <a:t>表示元素，那么</a:t>
                </a:r>
                <a14:m>
                  <m:oMath xmlns:m="http://schemas.openxmlformats.org/officeDocument/2006/math">
                    <m:r>
                      <a:rPr lang="en-US" altLang="zh-CN" b="1" i="1" smtClean="0">
                        <a:latin typeface="Cambria Math" panose="02040503050406030204" pitchFamily="18" charset="0"/>
                      </a:rPr>
                      <m:t>𝑻</m:t>
                    </m:r>
                  </m:oMath>
                </a14:m>
                <a:r>
                  <a:rPr lang="zh-CN" altLang="en-US" dirty="0"/>
                  <a:t>满足：</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𝒂</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𝑻𝒂</m:t>
                      </m:r>
                    </m:oMath>
                  </m:oMathPara>
                </a14:m>
                <a:endParaRPr lang="en-US" altLang="zh-CN" b="1"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xfrm>
                <a:off x="838200" y="1150070"/>
                <a:ext cx="10515600" cy="5618376"/>
              </a:xfrm>
              <a:blipFill>
                <a:blip r:embed="rId3"/>
                <a:stretch>
                  <a:fillRect l="-928" t="-1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828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构造卷积性变换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列出卷积定理式：</a:t>
                </a:r>
                <a:endParaRPr lang="en-US" altLang="zh-CN" dirty="0"/>
              </a:p>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𝑻</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𝒃</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𝑻𝒂</m:t>
                      </m:r>
                      <m:r>
                        <a:rPr lang="en-US" altLang="zh-CN" b="1" i="1" smtClean="0">
                          <a:latin typeface="Cambria Math" panose="02040503050406030204" pitchFamily="18" charset="0"/>
                        </a:rPr>
                        <m:t>⋅</m:t>
                      </m:r>
                      <m:r>
                        <a:rPr lang="en-US" altLang="zh-CN" b="1" i="1" smtClean="0">
                          <a:latin typeface="Cambria Math" panose="02040503050406030204" pitchFamily="18" charset="0"/>
                        </a:rPr>
                        <m:t>𝑻𝒃</m:t>
                      </m:r>
                    </m:oMath>
                  </m:oMathPara>
                </a14:m>
                <a:endParaRPr lang="en-US" altLang="zh-CN" b="1" dirty="0"/>
              </a:p>
              <a:p>
                <a:r>
                  <a:rPr lang="zh-CN" altLang="en-US" dirty="0"/>
                  <a:t>考虑第</a:t>
                </a:r>
                <a14:m>
                  <m:oMath xmlns:m="http://schemas.openxmlformats.org/officeDocument/2006/math">
                    <m:r>
                      <a:rPr lang="en-US" altLang="zh-CN" b="0" i="1" smtClean="0">
                        <a:latin typeface="Cambria Math" panose="02040503050406030204" pitchFamily="18" charset="0"/>
                      </a:rPr>
                      <m:t>𝑖</m:t>
                    </m:r>
                  </m:oMath>
                </a14:m>
                <a:r>
                  <a:rPr lang="zh-CN" altLang="en-US" dirty="0"/>
                  <a:t>维，有：</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0" i="1" smtClean="0">
                                  <a:latin typeface="Cambria Math" panose="02040503050406030204" pitchFamily="18" charset="0"/>
                                </a:rPr>
                                <m:t>𝑖𝑗</m:t>
                              </m:r>
                            </m:sub>
                          </m:sSub>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up/>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0" i="1" smtClean="0">
                                      <a:latin typeface="Cambria Math" panose="02040503050406030204" pitchFamily="18" charset="0"/>
                                    </a:rPr>
                                    <m:t>𝑙</m:t>
                                  </m:r>
                                </m:sub>
                              </m:sSub>
                            </m:e>
                          </m:nary>
                        </m:e>
                      </m:nary>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=0</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𝑻</m:t>
                                  </m:r>
                                </m:e>
                                <m:sub>
                                  <m:r>
                                    <a:rPr lang="en-US" altLang="zh-CN"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𝒂</m:t>
                                  </m:r>
                                </m:e>
                                <m:sub>
                                  <m:r>
                                    <a:rPr lang="en-US" altLang="zh-CN" i="1">
                                      <a:latin typeface="Cambria Math" panose="02040503050406030204" pitchFamily="18" charset="0"/>
                                    </a:rPr>
                                    <m:t>𝑗</m:t>
                                  </m:r>
                                </m:sub>
                              </m:sSub>
                            </m:e>
                          </m:nary>
                        </m:e>
                      </m:d>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=0</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𝑻</m:t>
                                  </m:r>
                                </m:e>
                                <m:sub>
                                  <m:r>
                                    <a:rPr lang="en-US" altLang="zh-CN"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i="1">
                                      <a:latin typeface="Cambria Math" panose="02040503050406030204" pitchFamily="18" charset="0"/>
                                    </a:rPr>
                                    <m:t>𝑗</m:t>
                                  </m:r>
                                </m:sub>
                              </m:sSub>
                            </m:e>
                          </m:nary>
                        </m:e>
                      </m:d>
                    </m:oMath>
                  </m:oMathPara>
                </a14:m>
                <a:endParaRPr lang="en-US" altLang="zh-CN" b="0" dirty="0"/>
              </a:p>
              <a:p>
                <a:pPr/>
                <a14:m>
                  <m:oMathPara xmlns:m="http://schemas.openxmlformats.org/officeDocument/2006/math">
                    <m:oMathParaPr>
                      <m:jc m:val="centerGroup"/>
                    </m:oMathParaPr>
                    <m:oMath xmlns:m="http://schemas.openxmlformats.org/officeDocument/2006/math">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up/>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𝑻</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𝒂</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𝒃</m:t>
                              </m:r>
                            </m:e>
                            <m:sub>
                              <m:r>
                                <a:rPr lang="en-US" altLang="zh-CN" i="1">
                                  <a:latin typeface="Cambria Math" panose="02040503050406030204" pitchFamily="18" charset="0"/>
                                </a:rPr>
                                <m:t>𝑙</m:t>
                              </m:r>
                            </m:sub>
                          </m:sSub>
                        </m:e>
                      </m:nary>
                      <m:r>
                        <a:rPr lang="en-US" altLang="zh-CN" i="1">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up/>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0" i="1" smtClean="0">
                                  <a:latin typeface="Cambria Math" panose="02040503050406030204" pitchFamily="18" charset="0"/>
                                </a:rPr>
                                <m:t>𝑖𝑘</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0" i="1" smtClean="0">
                                  <a:latin typeface="Cambria Math" panose="02040503050406030204" pitchFamily="18" charset="0"/>
                                </a:rPr>
                                <m:t>𝑖𝑙</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0" i="1" smtClean="0">
                                  <a:latin typeface="Cambria Math" panose="02040503050406030204" pitchFamily="18" charset="0"/>
                                </a:rPr>
                                <m:t>𝑙</m:t>
                              </m:r>
                            </m:sub>
                          </m:sSub>
                        </m:e>
                      </m:nary>
                    </m:oMath>
                  </m:oMathPara>
                </a14:m>
                <a:endParaRPr lang="en-US" altLang="zh-CN" dirty="0"/>
              </a:p>
              <a:p>
                <a:r>
                  <a:rPr lang="zh-CN" altLang="en-US" dirty="0"/>
                  <a:t>上式两边对应系数相等</a:t>
                </a:r>
                <a:r>
                  <a:rPr lang="en-US" altLang="zh-CN" baseline="30000" dirty="0"/>
                  <a:t>[</a:t>
                </a:r>
                <a:r>
                  <a:rPr lang="zh-CN" altLang="en-US" baseline="30000" dirty="0"/>
                  <a:t>注</a:t>
                </a:r>
                <a:r>
                  <a:rPr lang="en-US" altLang="zh-CN" baseline="30000" dirty="0"/>
                  <a:t>1]</a:t>
                </a:r>
                <a:r>
                  <a:rPr lang="zh-CN" altLang="en-US" dirty="0"/>
                  <a:t>。</a:t>
                </a:r>
                <a:endParaRPr lang="en-US" altLang="zh-CN" dirty="0"/>
              </a:p>
              <a:p>
                <a:r>
                  <a:rPr lang="zh-CN" altLang="en-US" dirty="0"/>
                  <a:t>设行向量</a:t>
                </a:r>
                <a14:m>
                  <m:oMath xmlns:m="http://schemas.openxmlformats.org/officeDocument/2006/math">
                    <m:r>
                      <a:rPr lang="en-US" altLang="zh-CN" b="1" i="1" smtClean="0">
                        <a:latin typeface="Cambria Math" panose="02040503050406030204" pitchFamily="18" charset="0"/>
                      </a:rPr>
                      <m:t>𝒙</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0" i="1" smtClean="0">
                            <a:latin typeface="Cambria Math" panose="02040503050406030204" pitchFamily="18" charset="0"/>
                          </a:rPr>
                          <m:t>𝑖</m:t>
                        </m:r>
                      </m:sub>
                    </m:sSub>
                  </m:oMath>
                </a14:m>
                <a:r>
                  <a:rPr lang="zh-CN" altLang="en-US" dirty="0"/>
                  <a:t>，则</a:t>
                </a:r>
                <a14:m>
                  <m:oMath xmlns:m="http://schemas.openxmlformats.org/officeDocument/2006/math">
                    <m:r>
                      <a:rPr lang="en-US" altLang="zh-CN" b="1" i="1" smtClean="0">
                        <a:latin typeface="Cambria Math" panose="02040503050406030204" pitchFamily="18" charset="0"/>
                      </a:rPr>
                      <m:t>𝒙</m:t>
                    </m:r>
                  </m:oMath>
                </a14:m>
                <a:r>
                  <a:rPr lang="zh-CN" altLang="en-US" dirty="0"/>
                  <a:t>满足方程组：</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oMath>
                  </m:oMathPara>
                </a14:m>
                <a:endParaRPr lang="en-US" altLang="zh-CN" dirty="0"/>
              </a:p>
              <a:p>
                <a:r>
                  <a:rPr lang="zh-CN" altLang="en-US" dirty="0"/>
                  <a:t>这个方程组是后文内容的核心。</a:t>
                </a:r>
                <a:endParaRPr lang="en-US" altLang="zh-CN" dirty="0"/>
              </a:p>
              <a:p>
                <a:r>
                  <a:rPr lang="en-US" altLang="zh-CN" sz="1800" dirty="0"/>
                  <a:t>[</a:t>
                </a:r>
                <a:r>
                  <a:rPr lang="zh-CN" altLang="en-US" sz="1800" dirty="0"/>
                  <a:t>注</a:t>
                </a:r>
                <a:r>
                  <a:rPr lang="en-US" altLang="zh-CN" sz="1800" dirty="0"/>
                  <a:t>1]</a:t>
                </a:r>
                <a:r>
                  <a:rPr lang="zh-CN" altLang="en-US" sz="1800" dirty="0"/>
                  <a:t>此处，认为两边对应系数相等是恒等式成立的充要条件，忽略平凡情况。</a:t>
                </a:r>
                <a:endParaRPr lang="en-US" altLang="zh-CN" sz="1800"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1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5890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构造卷积性变换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我们得到，变换</a:t>
                </a:r>
                <a14:m>
                  <m:oMath xmlns:m="http://schemas.openxmlformats.org/officeDocument/2006/math">
                    <m:r>
                      <a:rPr lang="en-US" altLang="zh-CN" b="0" i="1" smtClean="0">
                        <a:latin typeface="Cambria Math" panose="02040503050406030204" pitchFamily="18" charset="0"/>
                      </a:rPr>
                      <m:t>𝑇</m:t>
                    </m:r>
                  </m:oMath>
                </a14:m>
                <a:r>
                  <a:rPr lang="zh-CN" altLang="en-US" dirty="0"/>
                  <a:t>在上文前提下满足卷积定理的充要条件是：</a:t>
                </a:r>
                <a:endParaRPr lang="en-US" altLang="zh-CN" dirty="0"/>
              </a:p>
              <a:p>
                <a:pPr marL="342900" indent="-342900">
                  <a:buFont typeface="Arial" panose="020B0604020202020204" pitchFamily="34" charset="0"/>
                  <a:buChar char="•"/>
                </a:pPr>
                <a:r>
                  <a:rPr lang="zh-CN" altLang="en-US" dirty="0"/>
                  <a:t>每行的行向量</a:t>
                </a:r>
                <a14:m>
                  <m:oMath xmlns:m="http://schemas.openxmlformats.org/officeDocument/2006/math">
                    <m:r>
                      <a:rPr lang="en-US" altLang="zh-CN" b="1" i="1" smtClean="0">
                        <a:latin typeface="Cambria Math" panose="02040503050406030204" pitchFamily="18" charset="0"/>
                      </a:rPr>
                      <m:t>𝒙</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0" i="1" smtClean="0">
                            <a:latin typeface="Cambria Math" panose="02040503050406030204" pitchFamily="18" charset="0"/>
                          </a:rPr>
                          <m:t>𝑖</m:t>
                        </m:r>
                      </m:sub>
                    </m:sSub>
                  </m:oMath>
                </a14:m>
                <a:r>
                  <a:rPr lang="zh-CN" altLang="en-US" dirty="0"/>
                  <a:t>满足方程组：</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oMath>
                  </m:oMathPara>
                </a14:m>
                <a:endParaRPr lang="en-US" altLang="zh-CN" dirty="0"/>
              </a:p>
              <a:p>
                <a:r>
                  <a:rPr lang="zh-CN" altLang="en-US" dirty="0"/>
                  <a:t>为了让</a:t>
                </a:r>
                <a14:m>
                  <m:oMath xmlns:m="http://schemas.openxmlformats.org/officeDocument/2006/math">
                    <m:r>
                      <a:rPr lang="en-US" altLang="zh-CN" b="0" i="1" smtClean="0">
                        <a:latin typeface="Cambria Math" panose="02040503050406030204" pitchFamily="18" charset="0"/>
                      </a:rPr>
                      <m:t>𝑇</m:t>
                    </m:r>
                  </m:oMath>
                </a14:m>
                <a:r>
                  <a:rPr lang="zh-CN" altLang="en-US" dirty="0"/>
                  <a:t>可逆，我们还需要：</a:t>
                </a:r>
                <a:endParaRPr lang="en-US" altLang="zh-CN" dirty="0"/>
              </a:p>
              <a:p>
                <a:pPr marL="342900" indent="-342900">
                  <a:buFont typeface="Arial" panose="020B0604020202020204" pitchFamily="34" charset="0"/>
                  <a:buChar char="•"/>
                </a:pP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𝑻</m:t>
                        </m:r>
                      </m:e>
                    </m:d>
                    <m:r>
                      <a:rPr lang="en-US" altLang="zh-CN" b="0" i="1" smtClean="0">
                        <a:latin typeface="Cambria Math" panose="02040503050406030204" pitchFamily="18" charset="0"/>
                      </a:rPr>
                      <m:t>≠0</m:t>
                    </m:r>
                  </m:oMath>
                </a14:m>
                <a:r>
                  <a:rPr lang="zh-CN" altLang="en-US" dirty="0"/>
                  <a:t>（即</a:t>
                </a:r>
                <a14:m>
                  <m:oMath xmlns:m="http://schemas.openxmlformats.org/officeDocument/2006/math">
                    <m:r>
                      <a:rPr lang="en-US" altLang="zh-CN" b="0"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线性无关）</a:t>
                </a:r>
                <a:endParaRPr lang="en-US" altLang="zh-CN" dirty="0"/>
              </a:p>
              <a:p>
                <a:endParaRPr lang="en-US" altLang="zh-CN" dirty="0"/>
              </a:p>
              <a:p>
                <a:r>
                  <a:rPr lang="zh-CN" altLang="en-US" dirty="0"/>
                  <a:t>考虑线性无关条件，我们称解</a:t>
                </a:r>
                <a14:m>
                  <m:oMath xmlns:m="http://schemas.openxmlformats.org/officeDocument/2006/math">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1" i="1" smtClean="0">
                        <a:latin typeface="Cambria Math" panose="02040503050406030204" pitchFamily="18" charset="0"/>
                      </a:rPr>
                      <m:t>𝟎</m:t>
                    </m:r>
                  </m:oMath>
                </a14:m>
                <a:r>
                  <a:rPr lang="zh-CN" altLang="en-US" dirty="0"/>
                  <a:t>是平凡的。</a:t>
                </a:r>
                <a:endParaRPr lang="en-US" altLang="zh-CN" dirty="0"/>
              </a:p>
              <a:p>
                <a:endParaRPr lang="en-US" altLang="zh-CN" dirty="0"/>
              </a:p>
              <a:p>
                <a:r>
                  <a:rPr lang="zh-CN" altLang="en-US" dirty="0"/>
                  <a:t>对于</a:t>
                </a:r>
                <a:r>
                  <a:rPr lang="en-US" altLang="zh-CN" dirty="0"/>
                  <a:t>DFT</a:t>
                </a:r>
                <a:r>
                  <a:rPr lang="zh-CN" altLang="en-US" dirty="0"/>
                  <a:t>，</a:t>
                </a:r>
                <a:r>
                  <a:rPr lang="en-US" altLang="zh-CN" dirty="0"/>
                  <a:t>Walsh-Hadamard</a:t>
                </a:r>
                <a:r>
                  <a:rPr lang="zh-CN" altLang="en-US" dirty="0"/>
                  <a:t>变换等情况，我们很容易通过解方程组得到变换。</a:t>
                </a:r>
                <a:endParaRPr lang="en-US" altLang="zh-CN" dirty="0"/>
              </a:p>
              <a:p>
                <a:r>
                  <a:rPr lang="zh-CN" altLang="en-US" dirty="0"/>
                  <a:t>但在更一般的情况下怎么做呢？</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2182"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8554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尝试与猜想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尝试一些特殊情况</a:t>
                </a:r>
                <a:r>
                  <a:rPr lang="en-US" altLang="zh-CN" dirty="0"/>
                  <a:t>……</a:t>
                </a:r>
              </a:p>
              <a:p>
                <a:endParaRPr lang="en-US" altLang="zh-CN" dirty="0"/>
              </a:p>
              <a:p>
                <a:r>
                  <a:rPr lang="zh-CN" altLang="en-US" dirty="0"/>
                  <a:t>然后我们观察出了一些特点：</a:t>
                </a:r>
                <a:endParaRPr lang="en-US" altLang="zh-CN" dirty="0"/>
              </a:p>
              <a:p>
                <a:pPr marL="342900" indent="-342900">
                  <a:buFont typeface="Arial" panose="020B0604020202020204" pitchFamily="34" charset="0"/>
                  <a:buChar char="•"/>
                </a:pPr>
                <a:r>
                  <a:rPr lang="zh-CN" altLang="en-US" dirty="0"/>
                  <a:t>当</a:t>
                </a:r>
                <a14:m>
                  <m:oMath xmlns:m="http://schemas.openxmlformats.org/officeDocument/2006/math">
                    <m:r>
                      <a:rPr lang="en-US" altLang="zh-CN" b="0" i="1" smtClean="0">
                        <a:latin typeface="Cambria Math" panose="02040503050406030204" pitchFamily="18" charset="0"/>
                      </a:rPr>
                      <m:t>𝐺</m:t>
                    </m:r>
                  </m:oMath>
                </a14:m>
                <a:r>
                  <a:rPr lang="zh-CN" altLang="en-US" dirty="0"/>
                  <a:t>不满足交换律时解的组数相当少，难以构成变换。</a:t>
                </a:r>
                <a:endParaRPr lang="en-US" altLang="zh-CN" dirty="0"/>
              </a:p>
              <a:p>
                <a:pPr marL="342900" indent="-342900">
                  <a:buFont typeface="Arial" panose="020B0604020202020204" pitchFamily="34" charset="0"/>
                  <a:buChar char="•"/>
                </a:pPr>
                <a:r>
                  <a:rPr lang="zh-CN" altLang="en-US" dirty="0"/>
                  <a:t>满足条件的</a:t>
                </a:r>
                <a14:m>
                  <m:oMath xmlns:m="http://schemas.openxmlformats.org/officeDocument/2006/math">
                    <m:r>
                      <a:rPr lang="en-US" altLang="zh-CN" b="0" i="1" smtClean="0">
                        <a:latin typeface="Cambria Math" panose="02040503050406030204" pitchFamily="18" charset="0"/>
                      </a:rPr>
                      <m:t>𝐺</m:t>
                    </m:r>
                  </m:oMath>
                </a14:m>
                <a:r>
                  <a:rPr lang="zh-CN" altLang="en-US" dirty="0"/>
                  <a:t>看起来都很“对称”。</a:t>
                </a:r>
                <a:endParaRPr lang="en-US" altLang="zh-CN" dirty="0"/>
              </a:p>
              <a:p>
                <a:endParaRPr lang="en-US" altLang="zh-CN" dirty="0"/>
              </a:p>
              <a:p>
                <a:r>
                  <a:rPr lang="zh-CN" altLang="en-US" dirty="0"/>
                  <a:t>那么，先讨论</a:t>
                </a:r>
                <a14:m>
                  <m:oMath xmlns:m="http://schemas.openxmlformats.org/officeDocument/2006/math">
                    <m:r>
                      <a:rPr lang="en-US" altLang="zh-CN" b="1" i="1" smtClean="0">
                        <a:latin typeface="Cambria Math" panose="02040503050406030204" pitchFamily="18" charset="0"/>
                      </a:rPr>
                      <m:t>𝑮</m:t>
                    </m:r>
                  </m:oMath>
                </a14:m>
                <a:r>
                  <a:rPr lang="zh-CN" altLang="en-US" b="1" dirty="0"/>
                  <a:t>满足交换律（即</a:t>
                </a:r>
                <a14:m>
                  <m:oMath xmlns:m="http://schemas.openxmlformats.org/officeDocument/2006/math">
                    <m:r>
                      <a:rPr lang="en-US" altLang="zh-CN" b="1" i="1" smtClean="0">
                        <a:latin typeface="Cambria Math" panose="02040503050406030204" pitchFamily="18" charset="0"/>
                      </a:rPr>
                      <m:t>𝑮</m:t>
                    </m:r>
                  </m:oMath>
                </a14:m>
                <a:r>
                  <a:rPr lang="zh-CN" altLang="en-US" b="1" dirty="0"/>
                  <a:t>是交换半群）</a:t>
                </a:r>
                <a:r>
                  <a:rPr lang="zh-CN" altLang="en-US" dirty="0"/>
                  <a:t>的情况。</a:t>
                </a:r>
                <a:r>
                  <a:rPr lang="zh-CN" altLang="en-US" sz="1400" strike="sngStrike" dirty="0"/>
                  <a:t>然而不交换的情况到最后也没有讨论</a:t>
                </a:r>
                <a:endParaRPr lang="en-US" altLang="zh-CN" strike="sngStrike" dirty="0"/>
              </a:p>
              <a:p>
                <a:r>
                  <a:rPr lang="zh-CN" altLang="en-US" dirty="0"/>
                  <a:t>通过进一步分析可以得到一个猜想：</a:t>
                </a:r>
                <a:endParaRPr lang="en-US" altLang="zh-CN" dirty="0"/>
              </a:p>
              <a:p>
                <a:r>
                  <a:rPr lang="zh-CN" altLang="en-US" dirty="0"/>
                  <a:t>对于有限交换半群</a:t>
                </a:r>
                <a14:m>
                  <m:oMath xmlns:m="http://schemas.openxmlformats.org/officeDocument/2006/math">
                    <m:r>
                      <a:rPr lang="en-US" altLang="zh-CN" b="0" i="1" smtClean="0">
                        <a:latin typeface="Cambria Math" panose="02040503050406030204" pitchFamily="18" charset="0"/>
                      </a:rPr>
                      <m:t>𝐺</m:t>
                    </m:r>
                  </m:oMath>
                </a14:m>
                <a:r>
                  <a:rPr lang="zh-CN" altLang="en-US" dirty="0"/>
                  <a:t>，</a:t>
                </a:r>
                <a14:m>
                  <m:oMath xmlns:m="http://schemas.openxmlformats.org/officeDocument/2006/math">
                    <m:r>
                      <a:rPr lang="en-US" altLang="zh-CN" b="0" i="1" dirty="0" smtClean="0">
                        <a:latin typeface="Cambria Math" panose="02040503050406030204" pitchFamily="18" charset="0"/>
                      </a:rPr>
                      <m:t>ℂ</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𝐺</m:t>
                    </m:r>
                    <m:r>
                      <a:rPr lang="en-US" altLang="zh-CN" b="0" i="1" dirty="0" smtClean="0">
                        <a:latin typeface="Cambria Math" panose="02040503050406030204" pitchFamily="18" charset="0"/>
                      </a:rPr>
                      <m:t>]</m:t>
                    </m:r>
                  </m:oMath>
                </a14:m>
                <a:r>
                  <a:rPr lang="zh-CN" altLang="en-US" dirty="0"/>
                  <a:t>存在合法变换的充要条件为：</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ℕ</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&gt;1,</m:t>
                      </m:r>
                      <m:r>
                        <m:rPr>
                          <m:lit/>
                        </m:rP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s</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t</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𝑗</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𝑖</m:t>
                      </m:r>
                    </m:oMath>
                  </m:oMathPara>
                </a14:m>
                <a:endParaRPr lang="en-US" altLang="zh-CN" dirty="0"/>
              </a:p>
              <a:p>
                <a:r>
                  <a:rPr lang="zh-CN" altLang="en-US" dirty="0"/>
                  <a:t>我们称这个性质为</a:t>
                </a:r>
                <a:r>
                  <a:rPr lang="zh-CN" altLang="en-US" b="1" dirty="0"/>
                  <a:t>循环律</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2096" b="-86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3D7D7C68-7F16-44BA-BC85-8B3DB2EF70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72" y="1168433"/>
            <a:ext cx="2466975" cy="2790825"/>
          </a:xfrm>
          <a:prstGeom prst="rect">
            <a:avLst/>
          </a:prstGeom>
        </p:spPr>
      </p:pic>
    </p:spTree>
    <p:extLst>
      <p:ext uri="{BB962C8B-B14F-4D97-AF65-F5344CB8AC3E}">
        <p14:creationId xmlns:p14="http://schemas.microsoft.com/office/powerpoint/2010/main" val="2335040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必要性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假设对于某个</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zh-CN" altLang="en-US" dirty="0"/>
                  <a:t>，不存在</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&gt;1</m:t>
                    </m:r>
                  </m:oMath>
                </a14:m>
                <a:r>
                  <a:rPr lang="zh-CN" altLang="en-US" dirty="0"/>
                  <a:t>使得</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𝑖</m:t>
                        </m:r>
                      </m:e>
                      <m:sup>
                        <m:r>
                          <a:rPr lang="en-US" altLang="zh-CN" b="0" i="1" dirty="0" smtClean="0">
                            <a:latin typeface="Cambria Math" panose="02040503050406030204" pitchFamily="18" charset="0"/>
                          </a:rPr>
                          <m:t>𝑗</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oMath>
                </a14:m>
                <a:r>
                  <a:rPr lang="zh-CN" altLang="en-US" dirty="0"/>
                  <a:t>，又由于</a:t>
                </a:r>
                <a14:m>
                  <m:oMath xmlns:m="http://schemas.openxmlformats.org/officeDocument/2006/math">
                    <m:r>
                      <a:rPr lang="en-US" altLang="zh-CN" b="0" i="1" smtClean="0">
                        <a:latin typeface="Cambria Math" panose="02040503050406030204" pitchFamily="18" charset="0"/>
                      </a:rPr>
                      <m:t>𝐺</m:t>
                    </m:r>
                  </m:oMath>
                </a14:m>
                <a:r>
                  <a:rPr lang="zh-CN" altLang="en-US" dirty="0"/>
                  <a:t>是有限的，那么必定存在一些正整数对</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a:t>满足</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𝑖</m:t>
                        </m:r>
                      </m:e>
                      <m:sup>
                        <m:r>
                          <a:rPr lang="en-US" altLang="zh-CN" b="0" i="1" dirty="0" smtClean="0">
                            <a:latin typeface="Cambria Math" panose="02040503050406030204" pitchFamily="18" charset="0"/>
                          </a:rPr>
                          <m:t>𝑥</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𝑖</m:t>
                        </m:r>
                      </m:e>
                      <m:sup>
                        <m:r>
                          <a:rPr lang="en-US" altLang="zh-CN" b="0" i="1" dirty="0" smtClean="0">
                            <a:latin typeface="Cambria Math" panose="02040503050406030204" pitchFamily="18" charset="0"/>
                          </a:rPr>
                          <m:t>𝑦</m:t>
                        </m:r>
                      </m:sup>
                    </m:sSup>
                  </m:oMath>
                </a14:m>
                <a:r>
                  <a:rPr lang="zh-CN" altLang="en-US" dirty="0"/>
                  <a:t>，我们考虑其中</a:t>
                </a:r>
                <a14:m>
                  <m:oMath xmlns:m="http://schemas.openxmlformats.org/officeDocument/2006/math">
                    <m:r>
                      <a:rPr lang="en-US" altLang="zh-CN" b="0" i="1" smtClean="0">
                        <a:latin typeface="Cambria Math" panose="02040503050406030204" pitchFamily="18" charset="0"/>
                      </a:rPr>
                      <m:t>𝑥</m:t>
                    </m:r>
                  </m:oMath>
                </a14:m>
                <a:r>
                  <a:rPr lang="zh-CN" altLang="en-US" dirty="0"/>
                  <a:t>最小的对中</a:t>
                </a:r>
                <a14:m>
                  <m:oMath xmlns:m="http://schemas.openxmlformats.org/officeDocument/2006/math">
                    <m:r>
                      <a:rPr lang="en-US" altLang="zh-CN" b="0" i="1" smtClean="0">
                        <a:latin typeface="Cambria Math" panose="02040503050406030204" pitchFamily="18" charset="0"/>
                      </a:rPr>
                      <m:t>𝑦</m:t>
                    </m:r>
                  </m:oMath>
                </a14:m>
                <a:r>
                  <a:rPr lang="zh-CN" altLang="en-US" dirty="0"/>
                  <a:t>也最小的一对。</a:t>
                </a:r>
                <a:endParaRPr lang="en-US" altLang="zh-CN" dirty="0"/>
              </a:p>
              <a:p>
                <a:r>
                  <a:rPr lang="zh-CN" altLang="en-US" dirty="0"/>
                  <a:t>那么由条件</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&gt;1</m:t>
                    </m:r>
                  </m:oMath>
                </a14:m>
                <a:r>
                  <a:rPr lang="zh-CN" altLang="en-US" dirty="0"/>
                  <a:t>，有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p>
                    </m:sSup>
                  </m:oMath>
                </a14:m>
                <a:r>
                  <a:rPr lang="zh-CN" altLang="en-US" dirty="0"/>
                  <a:t>。另由结合及交换律有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𝑎</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那么，</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𝑥</m:t>
                        </m:r>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𝑦</m:t>
                        </m:r>
                        <m:r>
                          <a:rPr lang="en-US" altLang="zh-CN" i="1">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𝑦</m:t>
                        </m:r>
                        <m:r>
                          <a:rPr lang="en-US" altLang="zh-CN" b="0" i="1" smtClean="0">
                            <a:latin typeface="Cambria Math" panose="02040503050406030204" pitchFamily="18" charset="0"/>
                          </a:rPr>
                          <m:t>−2</m:t>
                        </m:r>
                      </m:sup>
                    </m:sSup>
                  </m:oMath>
                </a14:m>
                <a:r>
                  <a:rPr lang="zh-CN" altLang="en-US" dirty="0"/>
                  <a:t>三者相等。</a:t>
                </a:r>
                <a:endParaRPr lang="en-US" altLang="zh-CN" dirty="0"/>
              </a:p>
              <a:p>
                <a:r>
                  <a:rPr lang="zh-CN" altLang="en-US" dirty="0"/>
                  <a:t>我们令向量</a:t>
                </a:r>
                <a14:m>
                  <m:oMath xmlns:m="http://schemas.openxmlformats.org/officeDocument/2006/math">
                    <m:r>
                      <a:rPr lang="en-US" altLang="zh-CN" b="1" i="1" smtClean="0">
                        <a:latin typeface="Cambria Math" panose="02040503050406030204" pitchFamily="18" charset="0"/>
                      </a:rPr>
                      <m:t>𝒂</m:t>
                    </m:r>
                  </m:oMath>
                </a14:m>
                <a:r>
                  <a:rPr lang="zh-CN" altLang="en-US" dirty="0"/>
                  <a:t>满足</a:t>
                </a:r>
                <a14:m>
                  <m:oMath xmlns:m="http://schemas.openxmlformats.org/officeDocument/2006/math">
                    <m:sSub>
                      <m:sSubPr>
                        <m:ctrlPr>
                          <a:rPr lang="en-US" altLang="zh-CN" b="0" i="1" dirty="0" smtClean="0">
                            <a:latin typeface="Cambria Math" panose="02040503050406030204" pitchFamily="18" charset="0"/>
                          </a:rPr>
                        </m:ctrlPr>
                      </m:sSubPr>
                      <m:e>
                        <m:r>
                          <a:rPr lang="en-US" altLang="zh-CN" b="1" i="1" dirty="0" smtClean="0">
                            <a:latin typeface="Cambria Math" panose="02040503050406030204" pitchFamily="18" charset="0"/>
                          </a:rPr>
                          <m:t>𝒂</m:t>
                        </m:r>
                      </m:e>
                      <m:sub>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𝑖</m:t>
                            </m:r>
                          </m:e>
                          <m:sup>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−1</m:t>
                            </m:r>
                          </m:sup>
                        </m:sSup>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𝒂</m:t>
                        </m:r>
                      </m:e>
                      <m:sub>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𝑖</m:t>
                            </m:r>
                          </m:e>
                          <m:sup>
                            <m:r>
                              <a:rPr lang="en-US" altLang="zh-CN" b="0" i="1" dirty="0" smtClean="0">
                                <a:latin typeface="Cambria Math" panose="02040503050406030204" pitchFamily="18" charset="0"/>
                              </a:rPr>
                              <m:t>𝑦</m:t>
                            </m:r>
                            <m:r>
                              <a:rPr lang="en-US" altLang="zh-CN" i="1" dirty="0">
                                <a:latin typeface="Cambria Math" panose="02040503050406030204" pitchFamily="18" charset="0"/>
                              </a:rPr>
                              <m:t>−1</m:t>
                            </m:r>
                          </m:sup>
                        </m:sSup>
                      </m:sub>
                    </m:sSub>
                    <m:r>
                      <a:rPr lang="en-US" altLang="zh-CN" b="0" i="1" dirty="0" smtClean="0">
                        <a:latin typeface="Cambria Math" panose="02040503050406030204" pitchFamily="18" charset="0"/>
                      </a:rPr>
                      <m:t>=−1</m:t>
                    </m:r>
                  </m:oMath>
                </a14:m>
                <a:r>
                  <a:rPr lang="zh-CN" altLang="en-US" dirty="0"/>
                  <a:t>，其余为</a:t>
                </a:r>
                <a14:m>
                  <m:oMath xmlns:m="http://schemas.openxmlformats.org/officeDocument/2006/math">
                    <m:r>
                      <a:rPr lang="en-US" altLang="zh-CN" b="0" i="1" smtClean="0">
                        <a:latin typeface="Cambria Math" panose="02040503050406030204" pitchFamily="18" charset="0"/>
                      </a:rPr>
                      <m:t>0</m:t>
                    </m:r>
                  </m:oMath>
                </a14:m>
                <a:r>
                  <a:rPr lang="zh-CN" altLang="en-US" dirty="0"/>
                  <a:t>。可以注意到</a:t>
                </a:r>
                <a14:m>
                  <m:oMath xmlns:m="http://schemas.openxmlformats.org/officeDocument/2006/math">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1" i="1" smtClean="0">
                        <a:latin typeface="Cambria Math" panose="02040503050406030204" pitchFamily="18" charset="0"/>
                      </a:rPr>
                      <m:t>𝟎</m:t>
                    </m:r>
                  </m:oMath>
                </a14:m>
                <a:r>
                  <a:rPr lang="zh-CN" altLang="en-US" dirty="0"/>
                  <a:t>，也即</a:t>
                </a:r>
                <a14:m>
                  <m:oMath xmlns:m="http://schemas.openxmlformats.org/officeDocument/2006/math">
                    <m:r>
                      <a:rPr lang="en-US" altLang="zh-CN" b="1" i="1" smtClean="0">
                        <a:latin typeface="Cambria Math" panose="02040503050406030204" pitchFamily="18" charset="0"/>
                      </a:rPr>
                      <m:t>𝑻𝒂</m:t>
                    </m:r>
                    <m:r>
                      <a:rPr lang="en-US" altLang="zh-CN" b="1" i="1" smtClean="0">
                        <a:latin typeface="Cambria Math" panose="02040503050406030204" pitchFamily="18" charset="0"/>
                      </a:rPr>
                      <m:t>⋅</m:t>
                    </m:r>
                    <m:r>
                      <a:rPr lang="en-US" altLang="zh-CN" b="1" i="1" smtClean="0">
                        <a:latin typeface="Cambria Math" panose="02040503050406030204" pitchFamily="18" charset="0"/>
                      </a:rPr>
                      <m:t>𝑻𝒂</m:t>
                    </m:r>
                    <m:r>
                      <a:rPr lang="en-US" altLang="zh-CN" b="1" i="1" smtClean="0">
                        <a:latin typeface="Cambria Math" panose="02040503050406030204" pitchFamily="18" charset="0"/>
                      </a:rPr>
                      <m:t>=</m:t>
                    </m:r>
                    <m:r>
                      <a:rPr lang="en-US" altLang="zh-CN" b="1" i="1" smtClean="0">
                        <a:latin typeface="Cambria Math" panose="02040503050406030204" pitchFamily="18" charset="0"/>
                      </a:rPr>
                      <m:t>𝑻</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zh-CN" altLang="en-US" dirty="0"/>
                  <a:t>。由</a:t>
                </a:r>
                <a14:m>
                  <m:oMath xmlns:m="http://schemas.openxmlformats.org/officeDocument/2006/math">
                    <m:r>
                      <a:rPr lang="en-US" altLang="zh-CN" b="1" i="1" smtClean="0">
                        <a:latin typeface="Cambria Math" panose="02040503050406030204" pitchFamily="18" charset="0"/>
                      </a:rPr>
                      <m:t>𝑻</m:t>
                    </m:r>
                  </m:oMath>
                </a14:m>
                <a:r>
                  <a:rPr lang="zh-CN" altLang="en-US" dirty="0"/>
                  <a:t>是单射可得</a:t>
                </a:r>
                <a14:m>
                  <m:oMath xmlns:m="http://schemas.openxmlformats.org/officeDocument/2006/math">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1" i="1" smtClean="0">
                        <a:latin typeface="Cambria Math" panose="02040503050406030204" pitchFamily="18" charset="0"/>
                      </a:rPr>
                      <m:t>𝟎</m:t>
                    </m:r>
                  </m:oMath>
                </a14:m>
                <a:r>
                  <a:rPr lang="zh-CN" altLang="en-US" dirty="0"/>
                  <a:t>，矛盾！</a:t>
                </a:r>
                <a:endParaRPr lang="en-US" altLang="zh-CN" dirty="0"/>
              </a:p>
              <a:p>
                <a:r>
                  <a:rPr lang="zh-CN" altLang="en-US" dirty="0"/>
                  <a:t>注意这里需要</a:t>
                </a:r>
                <a14:m>
                  <m:oMath xmlns:m="http://schemas.openxmlformats.org/officeDocument/2006/math">
                    <m:r>
                      <a:rPr lang="en-US" altLang="zh-CN" b="0" i="1" smtClean="0">
                        <a:latin typeface="Cambria Math" panose="02040503050406030204" pitchFamily="18" charset="0"/>
                      </a:rPr>
                      <m:t>𝑅</m:t>
                    </m:r>
                  </m:oMath>
                </a14:m>
                <a:r>
                  <a:rPr lang="zh-CN" altLang="en-US" dirty="0"/>
                  <a:t>的</a:t>
                </a:r>
                <a14:m>
                  <m:oMath xmlns:m="http://schemas.openxmlformats.org/officeDocument/2006/math">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a:t>这一性质。结合后面需要的性质，我们要求：</a:t>
                </a:r>
                <a:endParaRPr lang="en-US" altLang="zh-CN" dirty="0"/>
              </a:p>
              <a:p>
                <a14:m>
                  <m:oMath xmlns:m="http://schemas.openxmlformats.org/officeDocument/2006/math">
                    <m:r>
                      <a:rPr lang="en-US" altLang="zh-CN" b="1" i="1" smtClean="0">
                        <a:latin typeface="Cambria Math" panose="02040503050406030204" pitchFamily="18" charset="0"/>
                      </a:rPr>
                      <m:t>𝑹</m:t>
                    </m:r>
                  </m:oMath>
                </a14:m>
                <a:r>
                  <a:rPr lang="zh-CN" altLang="en-US" b="1" dirty="0"/>
                  <a:t>是无零因子环</a:t>
                </a:r>
                <a:r>
                  <a:rPr lang="zh-CN" altLang="en-US" dirty="0"/>
                  <a:t>（即</a:t>
                </a:r>
                <a14:m>
                  <m:oMath xmlns:m="http://schemas.openxmlformats.org/officeDocument/2006/math">
                    <m:r>
                      <a:rPr lang="en-US" altLang="zh-CN" b="0" i="1" smtClean="0">
                        <a:latin typeface="Cambria Math" panose="02040503050406030204" pitchFamily="18" charset="0"/>
                      </a:rPr>
                      <m:t>𝑅</m:t>
                    </m:r>
                  </m:oMath>
                </a14:m>
                <a:r>
                  <a:rPr lang="zh-CN" altLang="en-US" dirty="0"/>
                  <a:t>中非零元素乘积非零）。</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1629"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0794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充分性？构造？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fontScale="85000" lnSpcReduction="10000"/>
              </a:bodyPr>
              <a:lstStyle/>
              <a:p>
                <a:r>
                  <a:rPr lang="zh-CN" altLang="en-US" dirty="0"/>
                  <a:t>关于充分性，我们需要从</a:t>
                </a:r>
                <a14:m>
                  <m:oMath xmlns:m="http://schemas.openxmlformats.org/officeDocument/2006/math">
                    <m:r>
                      <a:rPr lang="en-US" altLang="zh-CN" b="0" i="1" smtClean="0">
                        <a:latin typeface="Cambria Math" panose="02040503050406030204" pitchFamily="18" charset="0"/>
                      </a:rPr>
                      <m:t>𝐺</m:t>
                    </m:r>
                  </m:oMath>
                </a14:m>
                <a:r>
                  <a:rPr lang="zh-CN" altLang="en-US" dirty="0"/>
                  <a:t>的结构方面考虑。设</a:t>
                </a:r>
                <a14:m>
                  <m:oMath xmlns:m="http://schemas.openxmlformats.org/officeDocument/2006/math">
                    <m:r>
                      <a:rPr lang="en-US" altLang="zh-CN" b="0" i="1" smtClean="0">
                        <a:latin typeface="Cambria Math" panose="02040503050406030204" pitchFamily="18" charset="0"/>
                      </a:rPr>
                      <m:t>𝐺</m:t>
                    </m:r>
                  </m:oMath>
                </a14:m>
                <a:r>
                  <a:rPr lang="zh-CN" altLang="en-US" dirty="0"/>
                  <a:t>中元素</a:t>
                </a:r>
                <a14:m>
                  <m:oMath xmlns:m="http://schemas.openxmlformats.org/officeDocument/2006/math">
                    <m:r>
                      <a:rPr lang="en-US" altLang="zh-CN" b="0" i="1" smtClean="0">
                        <a:latin typeface="Cambria Math" panose="02040503050406030204" pitchFamily="18" charset="0"/>
                      </a:rPr>
                      <m:t>𝑖</m:t>
                    </m:r>
                  </m:oMath>
                </a14:m>
                <a:r>
                  <a:rPr lang="zh-CN" altLang="en-US" dirty="0"/>
                  <a:t>的幂的最小正周期为</a:t>
                </a:r>
                <a14:m>
                  <m:oMath xmlns:m="http://schemas.openxmlformats.org/officeDocument/2006/math">
                    <m:r>
                      <m:rPr>
                        <m:sty m:val="p"/>
                      </m:rPr>
                      <a:rPr lang="en-US" altLang="zh-CN" b="0" i="0" smtClean="0">
                        <a:latin typeface="Cambria Math" panose="02040503050406030204" pitchFamily="18" charset="0"/>
                      </a:rPr>
                      <m:t>ord</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，定义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m:rPr>
                            <m:sty m:val="p"/>
                          </m:rPr>
                          <a:rPr lang="en-US" altLang="zh-CN" b="0" i="1" smtClean="0">
                            <a:latin typeface="Cambria Math" panose="02040503050406030204" pitchFamily="18" charset="0"/>
                          </a:rPr>
                          <m:t>ord</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p>
                    </m:sSup>
                    <m:r>
                      <a:rPr lang="zh-CN" altLang="en-US" i="1">
                        <a:latin typeface="Cambria Math" panose="02040503050406030204" pitchFamily="18" charset="0"/>
                      </a:rPr>
                      <m:t>，</m:t>
                    </m:r>
                  </m:oMath>
                </a14:m>
                <a:r>
                  <a:rPr lang="zh-CN" altLang="en-US" dirty="0"/>
                  <a:t>对于整数</a:t>
                </a:r>
                <a14:m>
                  <m:oMath xmlns:m="http://schemas.openxmlformats.org/officeDocument/2006/math">
                    <m:r>
                      <a:rPr lang="en-US" altLang="zh-CN" b="0" i="1" smtClean="0">
                        <a:latin typeface="Cambria Math" panose="02040503050406030204" pitchFamily="18" charset="0"/>
                      </a:rPr>
                      <m:t>𝑥</m:t>
                    </m:r>
                  </m:oMath>
                </a14:m>
                <a:r>
                  <a:rPr lang="zh-CN" altLang="en-US" dirty="0"/>
                  <a:t>定义</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𝑖</m:t>
                        </m:r>
                      </m:e>
                      <m:sup>
                        <m:r>
                          <a:rPr lang="en-US" altLang="zh-CN" b="0" i="1" dirty="0" smtClean="0">
                            <a:latin typeface="Cambria Math" panose="02040503050406030204" pitchFamily="18" charset="0"/>
                          </a:rPr>
                          <m:t>𝑥</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𝑖</m:t>
                        </m:r>
                      </m:e>
                      <m:sup>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 </m:t>
                        </m:r>
                        <m:r>
                          <m:rPr>
                            <m:sty m:val="p"/>
                          </m:rPr>
                          <a:rPr lang="en-US" altLang="zh-CN" b="0" i="1" dirty="0" smtClean="0">
                            <a:latin typeface="Cambria Math" panose="02040503050406030204" pitchFamily="18" charset="0"/>
                          </a:rPr>
                          <m:t>mod</m:t>
                        </m:r>
                        <m:r>
                          <a:rPr lang="en-US" altLang="zh-CN" b="0" i="1" dirty="0" smtClean="0">
                            <a:latin typeface="Cambria Math" panose="02040503050406030204" pitchFamily="18" charset="0"/>
                          </a:rPr>
                          <m:t> </m:t>
                        </m:r>
                        <m:r>
                          <m:rPr>
                            <m:sty m:val="p"/>
                          </m:rPr>
                          <a:rPr lang="en-US" altLang="zh-CN" b="0" i="1" dirty="0" smtClean="0">
                            <a:latin typeface="Cambria Math" panose="02040503050406030204" pitchFamily="18" charset="0"/>
                          </a:rPr>
                          <m:t>ord</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sup>
                    </m:sSup>
                  </m:oMath>
                </a14:m>
                <a:r>
                  <a:rPr lang="zh-CN" altLang="en-US" dirty="0"/>
                  <a:t>，生成的循环子群记作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𝑗</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=0,1,⋯,</m:t>
                        </m:r>
                        <m:r>
                          <m:rPr>
                            <m:sty m:val="p"/>
                          </m:rPr>
                          <a:rPr lang="en-US" altLang="zh-CN" b="0" i="1" smtClean="0">
                            <a:latin typeface="Cambria Math" panose="02040503050406030204" pitchFamily="18" charset="0"/>
                          </a:rPr>
                          <m:t>ord</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oMath>
                </a14:m>
                <a:r>
                  <a:rPr lang="zh-CN" altLang="en-US" dirty="0"/>
                  <a:t>。</a:t>
                </a:r>
                <a:endParaRPr lang="en-US" altLang="zh-CN" dirty="0"/>
              </a:p>
              <a:p>
                <a:r>
                  <a:rPr lang="zh-CN" altLang="en-US" b="1" dirty="0"/>
                  <a:t>引理</a:t>
                </a:r>
                <a:r>
                  <a:rPr lang="en-US" altLang="zh-CN" b="1" dirty="0"/>
                  <a:t> 1</a:t>
                </a:r>
                <a:r>
                  <a:rPr lang="en-US" altLang="zh-CN" dirty="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0</m:t>
                        </m:r>
                      </m:sup>
                    </m:sSup>
                  </m:oMath>
                </a14:m>
                <a:r>
                  <a:rPr lang="zh-CN" altLang="en-US" dirty="0"/>
                  <a:t>是</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中</m:t>
                    </m:r>
                  </m:oMath>
                </a14:m>
                <a:r>
                  <a:rPr lang="zh-CN" altLang="en-US" dirty="0"/>
                  <a:t>唯一的幂等元。</a:t>
                </a:r>
                <a:endParaRPr lang="en-US" altLang="zh-CN" dirty="0"/>
              </a:p>
              <a:p>
                <a:r>
                  <a:rPr lang="zh-CN" altLang="en-US" dirty="0"/>
                  <a:t>证：若</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𝑗</m:t>
                        </m:r>
                      </m:sup>
                    </m:sSup>
                  </m:oMath>
                </a14:m>
                <a:r>
                  <a:rPr lang="zh-CN" altLang="en-US" dirty="0"/>
                  <a:t>是幂等元，则</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=2</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ord</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oMath>
                </a14:m>
                <a:r>
                  <a:rPr lang="zh-CN" altLang="en-US" dirty="0"/>
                  <a:t>，</a:t>
                </a:r>
                <a14:m>
                  <m:oMath xmlns:m="http://schemas.openxmlformats.org/officeDocument/2006/math">
                    <m:r>
                      <a:rPr lang="en-US" altLang="zh-CN" i="1">
                        <a:latin typeface="Cambria Math" panose="02040503050406030204" pitchFamily="18" charset="0"/>
                      </a:rPr>
                      <m:t>𝑗</m:t>
                    </m:r>
                    <m:r>
                      <a:rPr lang="en-US" altLang="zh-CN" i="1">
                        <a:latin typeface="Cambria Math" panose="02040503050406030204" pitchFamily="18" charset="0"/>
                      </a:rPr>
                      <m:t>=0(</m:t>
                    </m:r>
                    <m:r>
                      <m:rPr>
                        <m:sty m:val="p"/>
                      </m:rPr>
                      <a:rPr lang="en-US" altLang="zh-CN" i="1">
                        <a:latin typeface="Cambria Math" panose="02040503050406030204" pitchFamily="18" charset="0"/>
                      </a:rPr>
                      <m:t>mod</m:t>
                    </m:r>
                    <m:r>
                      <a:rPr lang="en-US" altLang="zh-CN" i="1">
                        <a:latin typeface="Cambria Math" panose="02040503050406030204" pitchFamily="18" charset="0"/>
                      </a:rPr>
                      <m:t> </m:t>
                    </m:r>
                    <m:r>
                      <m:rPr>
                        <m:sty m:val="p"/>
                      </m:rPr>
                      <a:rPr lang="en-US" altLang="zh-CN" i="1">
                        <a:latin typeface="Cambria Math" panose="02040503050406030204" pitchFamily="18" charset="0"/>
                      </a:rPr>
                      <m:t>ord</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oMath>
                </a14:m>
                <a:r>
                  <a:rPr lang="zh-CN" altLang="en-US" dirty="0"/>
                  <a:t>。</a:t>
                </a:r>
                <a:endParaRPr lang="en-US" altLang="zh-CN" dirty="0"/>
              </a:p>
              <a:p>
                <a:endParaRPr lang="en-US" altLang="zh-CN" dirty="0"/>
              </a:p>
              <a:p>
                <a:r>
                  <a:rPr lang="zh-CN" altLang="en-US" b="1" dirty="0"/>
                  <a:t>引理 </a:t>
                </a:r>
                <a:r>
                  <a:rPr lang="en-US" altLang="zh-CN" b="1" dirty="0"/>
                  <a:t>2</a:t>
                </a:r>
                <a:r>
                  <a:rPr lang="en-US" altLang="zh-CN" dirty="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s</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t</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𝑦</m:t>
                            </m:r>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m:t>
                    </m:r>
                  </m:oMath>
                </a14:m>
                <a:endParaRPr lang="en-US" altLang="zh-CN" dirty="0"/>
              </a:p>
              <a:p>
                <a:r>
                  <a:rPr lang="zh-CN" altLang="en-US" dirty="0"/>
                  <a:t>证：两边同时求</a:t>
                </a:r>
                <a14:m>
                  <m:oMath xmlns:m="http://schemas.openxmlformats.org/officeDocument/2006/math">
                    <m:r>
                      <m:rPr>
                        <m:sty m:val="p"/>
                      </m:rPr>
                      <a:rPr lang="en-US" altLang="zh-CN" b="0" i="1" smtClean="0">
                        <a:latin typeface="Cambria Math" panose="02040503050406030204" pitchFamily="18" charset="0"/>
                      </a:rPr>
                      <m:t>ord</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ord</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次幂即可。</a:t>
                </a:r>
                <a:endParaRPr lang="en-US" altLang="zh-CN" dirty="0"/>
              </a:p>
              <a:p>
                <a:endParaRPr lang="en-US" altLang="zh-CN" dirty="0"/>
              </a:p>
              <a:p>
                <a:r>
                  <a:rPr lang="zh-CN" altLang="en-US" dirty="0"/>
                  <a:t>由这两个引理，我们可以按照</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0</m:t>
                        </m:r>
                      </m:sup>
                    </m:sSup>
                  </m:oMath>
                </a14:m>
                <a:r>
                  <a:rPr lang="zh-CN" altLang="en-US" dirty="0"/>
                  <a:t>对</a:t>
                </a:r>
                <a14:m>
                  <m:oMath xmlns:m="http://schemas.openxmlformats.org/officeDocument/2006/math">
                    <m:r>
                      <a:rPr lang="en-US" altLang="zh-CN" b="0" i="1" dirty="0" smtClean="0">
                        <a:latin typeface="Cambria Math" panose="02040503050406030204" pitchFamily="18" charset="0"/>
                      </a:rPr>
                      <m:t>𝐺</m:t>
                    </m:r>
                  </m:oMath>
                </a14:m>
                <a:r>
                  <a:rPr lang="zh-CN" altLang="en-US" dirty="0"/>
                  <a:t>进行划分</a:t>
                </a:r>
                <a:r>
                  <a:rPr lang="en-US" altLang="zh-CN" baseline="30000" dirty="0"/>
                  <a:t>[</a:t>
                </a:r>
                <a:r>
                  <a:rPr lang="zh-CN" altLang="en-US" baseline="30000" dirty="0"/>
                  <a:t>注</a:t>
                </a:r>
                <a:r>
                  <a:rPr lang="en-US" altLang="zh-CN" baseline="30000" dirty="0"/>
                  <a:t>1]</a:t>
                </a:r>
                <a:r>
                  <a:rPr lang="zh-CN" altLang="en-US" dirty="0"/>
                  <a:t>。</a:t>
                </a:r>
                <a:endParaRPr lang="en-US" altLang="zh-CN" dirty="0"/>
              </a:p>
              <a:p>
                <a:r>
                  <a:rPr lang="zh-CN" altLang="en-US" dirty="0"/>
                  <a:t>我们定义等价关系</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zh-CN" altLang="en-US" dirty="0"/>
                  <a:t>。</a:t>
                </a:r>
                <a:endParaRPr lang="en-US" altLang="zh-CN" dirty="0"/>
              </a:p>
              <a:p>
                <a:endParaRPr lang="en-US" altLang="zh-CN" dirty="0"/>
              </a:p>
              <a:p>
                <a:r>
                  <a:rPr lang="en-US" altLang="zh-CN" sz="1900" dirty="0"/>
                  <a:t>[</a:t>
                </a:r>
                <a:r>
                  <a:rPr lang="zh-CN" altLang="en-US" sz="1900" dirty="0"/>
                  <a:t>注</a:t>
                </a:r>
                <a:r>
                  <a:rPr lang="en-US" altLang="zh-CN" sz="1900" dirty="0"/>
                  <a:t>1]</a:t>
                </a:r>
                <a:r>
                  <a:rPr lang="zh-CN" altLang="en-US" sz="1900" dirty="0"/>
                  <a:t>实际上这就是交换半群的结构方法“半格分解”，一般的交换半群可分解为阿基米德半群的半格，在循环律条件下阿基米德半群可加强为交换群。</a:t>
                </a:r>
                <a:endParaRPr lang="en-US" altLang="zh-CN" sz="1900"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638" t="-10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187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充分性及构造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b="1" dirty="0"/>
                  <a:t>引理 </a:t>
                </a:r>
                <a:r>
                  <a:rPr lang="en-US" altLang="zh-CN" b="1" dirty="0"/>
                  <a:t>3</a:t>
                </a:r>
                <a:r>
                  <a:rPr lang="en-US" altLang="zh-CN" dirty="0"/>
                  <a:t> </a:t>
                </a:r>
                <a14:m>
                  <m:oMath xmlns:m="http://schemas.openxmlformats.org/officeDocument/2006/math">
                    <m:r>
                      <a:rPr lang="en-US" altLang="zh-CN" b="0" i="1" smtClean="0">
                        <a:latin typeface="Cambria Math" panose="02040503050406030204" pitchFamily="18" charset="0"/>
                      </a:rPr>
                      <m:t>∼</m:t>
                    </m:r>
                  </m:oMath>
                </a14:m>
                <a:r>
                  <a:rPr lang="zh-CN" altLang="en-US" dirty="0"/>
                  <a:t>是保运算的，即</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证：由引理</a:t>
                </a:r>
                <a:r>
                  <a:rPr lang="en-US" altLang="zh-CN" dirty="0"/>
                  <a:t>2</a:t>
                </a:r>
                <a:r>
                  <a:rPr lang="zh-CN" altLang="en-US" dirty="0"/>
                  <a:t>及</a:t>
                </a:r>
                <a14:m>
                  <m:oMath xmlns:m="http://schemas.openxmlformats.org/officeDocument/2006/math">
                    <m:r>
                      <a:rPr lang="en-US" altLang="zh-CN" b="0" i="1" smtClean="0">
                        <a:latin typeface="Cambria Math" panose="02040503050406030204" pitchFamily="18" charset="0"/>
                      </a:rPr>
                      <m:t>∘</m:t>
                    </m:r>
                  </m:oMath>
                </a14:m>
                <a:r>
                  <a:rPr lang="zh-CN" altLang="en-US" dirty="0"/>
                  <a:t>的交换律与结合律即得。</a:t>
                </a:r>
                <a:endParaRPr lang="en-US" altLang="zh-CN" dirty="0"/>
              </a:p>
              <a:p>
                <a:r>
                  <a:rPr lang="zh-CN" altLang="en-US" dirty="0"/>
                  <a:t>由此，我们可以定义等价类之间的运算：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zh-CN" altLang="en-US" i="1">
                        <a:latin typeface="Cambria Math" panose="02040503050406030204" pitchFamily="18" charset="0"/>
                      </a:rPr>
                      <m:t>，</m:t>
                    </m:r>
                  </m:oMath>
                </a14:m>
                <a:r>
                  <a:rPr lang="zh-CN" altLang="en-US" dirty="0"/>
                  <a:t>则等价类也构成了一个交换半群，记为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𝐶</m:t>
                        </m:r>
                      </m:sup>
                    </m:sSup>
                  </m:oMath>
                </a14:m>
                <a:r>
                  <a:rPr lang="zh-CN" altLang="en-US" dirty="0"/>
                  <a:t>。注意</a:t>
                </a:r>
                <a14:m>
                  <m:oMath xmlns:m="http://schemas.openxmlformats.org/officeDocument/2006/math">
                    <m:r>
                      <a:rPr lang="en-US" altLang="zh-CN" b="0" i="1" smtClean="0">
                        <a:latin typeface="Cambria Math" panose="02040503050406030204" pitchFamily="18" charset="0"/>
                      </a:rPr>
                      <m:t>𝐶</m:t>
                    </m:r>
                  </m:oMath>
                </a14:m>
                <a:r>
                  <a:rPr lang="zh-CN" altLang="en-US" dirty="0"/>
                  <a:t>只是一个记号而非变量（文字）。</a:t>
                </a:r>
                <a:endParaRPr lang="en-US" altLang="zh-CN" dirty="0"/>
              </a:p>
              <a:p>
                <a:r>
                  <a:rPr lang="zh-CN" altLang="en-US" dirty="0"/>
                  <a:t>由等价类的封闭性可得：</a:t>
                </a:r>
                <a:endParaRPr lang="en-US" altLang="zh-CN" dirty="0"/>
              </a:p>
              <a:p>
                <a:r>
                  <a:rPr lang="zh-CN" altLang="en-US" b="1" dirty="0"/>
                  <a:t>推论 </a:t>
                </a:r>
                <a:r>
                  <a:rPr lang="en-US" altLang="zh-CN" b="1" dirty="0"/>
                  <a:t>4</a:t>
                </a:r>
                <a:r>
                  <a:rPr lang="en-US" altLang="zh-CN"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𝐶</m:t>
                        </m:r>
                      </m:sup>
                    </m:sSup>
                  </m:oMath>
                </a14:m>
                <a:r>
                  <a:rPr lang="zh-CN" altLang="en-US" dirty="0"/>
                  <a:t>的元素全为幂等元。</a:t>
                </a:r>
                <a:endParaRPr lang="en-US" altLang="zh-CN" dirty="0"/>
              </a:p>
              <a:p>
                <a:endParaRPr lang="en-US" altLang="zh-CN" dirty="0"/>
              </a:p>
              <a:p>
                <a:r>
                  <a:rPr lang="zh-CN" altLang="en-US" dirty="0"/>
                  <a:t>我们推导等价类对方程组中</a:t>
                </a:r>
                <a14:m>
                  <m:oMath xmlns:m="http://schemas.openxmlformats.org/officeDocument/2006/math">
                    <m:r>
                      <a:rPr lang="en-US" altLang="zh-CN" b="0" i="1" smtClean="0">
                        <a:latin typeface="Cambria Math" panose="02040503050406030204" pitchFamily="18" charset="0"/>
                      </a:rPr>
                      <m:t>𝑥</m:t>
                    </m:r>
                  </m:oMath>
                </a14:m>
                <a:r>
                  <a:rPr lang="zh-CN" altLang="en-US" dirty="0"/>
                  <a:t>的影响：</a:t>
                </a:r>
                <a:r>
                  <a:rPr lang="en-US" altLang="zh-CN" baseline="30000" dirty="0"/>
                  <a:t>[</a:t>
                </a:r>
                <a:r>
                  <a:rPr lang="zh-CN" altLang="en-US" baseline="30000" dirty="0"/>
                  <a:t>注</a:t>
                </a:r>
                <a:r>
                  <a:rPr lang="en-US" altLang="zh-CN" baseline="30000" dirty="0"/>
                  <a:t>1]</a:t>
                </a:r>
              </a:p>
              <a:p>
                <a:endParaRPr lang="en-US" altLang="zh-CN" dirty="0"/>
              </a:p>
              <a:p>
                <a:r>
                  <a:rPr lang="en-US" altLang="zh-CN" sz="1900" dirty="0"/>
                  <a:t>[</a:t>
                </a:r>
                <a:r>
                  <a:rPr lang="zh-CN" altLang="en-US" sz="1900" dirty="0"/>
                  <a:t>注</a:t>
                </a:r>
                <a:r>
                  <a:rPr lang="en-US" altLang="zh-CN" sz="1900" dirty="0"/>
                  <a:t>1]</a:t>
                </a:r>
                <a:r>
                  <a:rPr lang="zh-CN" altLang="en-US" sz="1900" dirty="0"/>
                  <a:t>实际上我们是在证明</a:t>
                </a:r>
                <a14:m>
                  <m:oMath xmlns:m="http://schemas.openxmlformats.org/officeDocument/2006/math">
                    <m:sSup>
                      <m:sSupPr>
                        <m:ctrlPr>
                          <a:rPr lang="en-US" altLang="zh-CN" sz="1900" b="0" i="1" smtClean="0">
                            <a:latin typeface="Cambria Math" panose="02040503050406030204" pitchFamily="18" charset="0"/>
                          </a:rPr>
                        </m:ctrlPr>
                      </m:sSupPr>
                      <m:e>
                        <m:r>
                          <a:rPr lang="en-US" altLang="zh-CN" sz="1900" b="0" i="1" smtClean="0">
                            <a:latin typeface="Cambria Math" panose="02040503050406030204" pitchFamily="18" charset="0"/>
                          </a:rPr>
                          <m:t>𝐺</m:t>
                        </m:r>
                      </m:e>
                      <m:sup>
                        <m:r>
                          <a:rPr lang="en-US" altLang="zh-CN" sz="1900" b="0" i="1" smtClean="0">
                            <a:latin typeface="Cambria Math" panose="02040503050406030204" pitchFamily="18" charset="0"/>
                          </a:rPr>
                          <m:t>𝐶</m:t>
                        </m:r>
                      </m:sup>
                    </m:sSup>
                  </m:oMath>
                </a14:m>
                <a:r>
                  <a:rPr lang="zh-CN" altLang="en-US" sz="1900" dirty="0"/>
                  <a:t>是半格。</a:t>
                </a:r>
                <a:endParaRPr lang="en-US" altLang="zh-CN" sz="1900"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20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4821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充分性及构造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b="1" dirty="0"/>
                  <a:t>引理 </a:t>
                </a:r>
                <a:r>
                  <a:rPr lang="en-US" altLang="zh-CN" b="1" dirty="0"/>
                  <a:t>5</a:t>
                </a:r>
                <a:r>
                  <a:rPr lang="en-US" altLang="zh-CN" dirty="0"/>
                  <a:t> </a:t>
                </a:r>
                <a:r>
                  <a:rPr lang="zh-CN" altLang="en-US" dirty="0"/>
                  <a:t>对于方程组的解</a:t>
                </a:r>
                <a14:m>
                  <m:oMath xmlns:m="http://schemas.openxmlformats.org/officeDocument/2006/math">
                    <m:r>
                      <a:rPr lang="en-US" altLang="zh-CN" b="1" i="1" smtClean="0">
                        <a:latin typeface="Cambria Math" panose="02040503050406030204" pitchFamily="18" charset="0"/>
                      </a:rPr>
                      <m:t>𝒙</m:t>
                    </m:r>
                  </m:oMath>
                </a14:m>
                <a:r>
                  <a:rPr lang="zh-CN" altLang="en-US" dirty="0"/>
                  <a:t>，同一个等价类中的元素要么全为</a:t>
                </a:r>
                <a:r>
                  <a:rPr lang="en-US" altLang="zh-CN" dirty="0"/>
                  <a:t>0</a:t>
                </a:r>
                <a:r>
                  <a:rPr lang="zh-CN" altLang="en-US" dirty="0"/>
                  <a:t>，要么全非</a:t>
                </a:r>
                <a:r>
                  <a:rPr lang="en-US" altLang="zh-CN" dirty="0"/>
                  <a:t>0</a:t>
                </a:r>
                <a:r>
                  <a:rPr lang="zh-CN" altLang="en-US" dirty="0"/>
                  <a:t>。</a:t>
                </a:r>
                <a:endParaRPr lang="en-US" altLang="zh-CN" dirty="0"/>
              </a:p>
              <a:p>
                <a:r>
                  <a:rPr lang="zh-CN" altLang="en-US" dirty="0"/>
                  <a:t>证：由方程组，</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m:rPr>
                            <m:sty m:val="p"/>
                          </m:rPr>
                          <a:rPr lang="en-US" altLang="zh-CN" b="0" i="1" smtClean="0">
                            <a:latin typeface="Cambria Math" panose="02040503050406030204" pitchFamily="18" charset="0"/>
                          </a:rPr>
                          <m:t>ord</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m:rPr>
                                <m:sty m:val="p"/>
                              </m:rPr>
                              <a:rPr lang="en-US" altLang="zh-CN" b="0" i="1" smtClean="0">
                                <a:latin typeface="Cambria Math" panose="02040503050406030204" pitchFamily="18" charset="0"/>
                              </a:rPr>
                              <m:t>ord</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p>
                        </m:sSup>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0</m:t>
                            </m:r>
                          </m:sup>
                        </m:sSup>
                      </m:sub>
                    </m:sSub>
                  </m:oMath>
                </a14:m>
                <a:r>
                  <a:rPr lang="zh-CN" altLang="en-US" dirty="0"/>
                  <a:t>，故</a:t>
                </a:r>
                <a14:m>
                  <m:oMath xmlns:m="http://schemas.openxmlformats.org/officeDocument/2006/math">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0</m:t>
                            </m:r>
                          </m:sup>
                        </m:sSup>
                      </m:sub>
                    </m:sSub>
                    <m:r>
                      <a:rPr lang="en-US" altLang="zh-CN" b="0" i="1" smtClean="0">
                        <a:latin typeface="Cambria Math" panose="02040503050406030204" pitchFamily="18" charset="0"/>
                      </a:rPr>
                      <m:t>=0)</m:t>
                    </m:r>
                  </m:oMath>
                </a14:m>
                <a:r>
                  <a:rPr lang="zh-CN" altLang="en-US" dirty="0"/>
                  <a:t>。</a:t>
                </a:r>
                <a:endParaRPr lang="en-US" altLang="zh-CN" dirty="0"/>
              </a:p>
              <a:p>
                <a:endParaRPr lang="en-US" altLang="zh-CN" dirty="0"/>
              </a:p>
              <a:p>
                <a:r>
                  <a:rPr lang="zh-CN" altLang="en-US" dirty="0"/>
                  <a:t>对于一个等价类</a:t>
                </a:r>
                <a14:m>
                  <m:oMath xmlns:m="http://schemas.openxmlformats.org/officeDocument/2006/math">
                    <m:r>
                      <a:rPr lang="en-US" altLang="zh-CN" b="0" i="1" smtClean="0">
                        <a:latin typeface="Cambria Math" panose="02040503050406030204" pitchFamily="18" charset="0"/>
                      </a:rPr>
                      <m:t>𝑖</m:t>
                    </m:r>
                  </m:oMath>
                </a14:m>
                <a:r>
                  <a:rPr lang="zh-CN" altLang="en-US" dirty="0"/>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。我们有：</a:t>
                </a:r>
                <a:endParaRPr lang="en-US" altLang="zh-CN" dirty="0"/>
              </a:p>
              <a:p>
                <a:r>
                  <a:rPr lang="zh-CN" altLang="en-US" b="1" dirty="0"/>
                  <a:t>引理 </a:t>
                </a:r>
                <a:r>
                  <a:rPr lang="en-US" altLang="zh-CN" b="1" dirty="0"/>
                  <a:t>6</a:t>
                </a:r>
                <a:r>
                  <a:rPr lang="en-US" altLang="zh-CN" dirty="0"/>
                  <a:t> </a:t>
                </a:r>
                <a:r>
                  <a:rPr lang="zh-CN" altLang="en-US" dirty="0"/>
                  <a:t>不同元素对应的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oMath>
                </a14:m>
                <a:r>
                  <a:rPr lang="zh-CN" altLang="en-US" dirty="0"/>
                  <a:t>互不相等，即</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m:t>
                        </m:r>
                      </m:sub>
                    </m:sSub>
                  </m:oMath>
                </a14:m>
                <a:endParaRPr lang="en-US" altLang="zh-CN" dirty="0"/>
              </a:p>
              <a:p>
                <a:r>
                  <a:rPr lang="zh-CN" altLang="en-US" dirty="0"/>
                  <a:t>证：若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m:t>
                        </m:r>
                      </m:sub>
                    </m:sSub>
                  </m:oMath>
                </a14:m>
                <a:r>
                  <a:rPr lang="zh-CN" altLang="en-US" dirty="0"/>
                  <a:t>，由</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oMath>
                </a14:m>
                <a:r>
                  <a:rPr lang="zh-CN" altLang="en-US" dirty="0"/>
                  <a:t>，有</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oMath>
                </a14:m>
                <a:r>
                  <a:rPr lang="zh-CN" altLang="en-US" dirty="0"/>
                  <a:t>。</a:t>
                </a:r>
                <a:endParaRPr lang="en-US" altLang="zh-CN" dirty="0"/>
              </a:p>
              <a:p>
                <a:r>
                  <a:rPr lang="zh-CN" altLang="en-US" b="1" dirty="0"/>
                  <a:t>引理 </a:t>
                </a:r>
                <a:r>
                  <a:rPr lang="en-US" altLang="zh-CN" b="1" dirty="0"/>
                  <a:t>7</a:t>
                </a:r>
                <a:r>
                  <a:rPr lang="en-US" altLang="zh-CN" dirty="0"/>
                  <a:t> </a:t>
                </a:r>
                <a14:m>
                  <m:oMath xmlns:m="http://schemas.openxmlformats.org/officeDocument/2006/math">
                    <m:r>
                      <a:rPr lang="zh-CN" altLang="en-US" b="0" i="1" smtClean="0">
                        <a:latin typeface="Cambria Math" panose="02040503050406030204" pitchFamily="18" charset="0"/>
                      </a:rPr>
                      <m:t>一组</m:t>
                    </m:r>
                  </m:oMath>
                </a14:m>
                <a:r>
                  <a:rPr lang="zh-CN" altLang="en-US" dirty="0"/>
                  <a:t>非平凡解</a:t>
                </a:r>
                <a14:m>
                  <m:oMath xmlns:m="http://schemas.openxmlformats.org/officeDocument/2006/math">
                    <m:r>
                      <a:rPr lang="en-US" altLang="zh-CN" b="1" i="1" smtClean="0">
                        <a:latin typeface="Cambria Math" panose="02040503050406030204" pitchFamily="18" charset="0"/>
                      </a:rPr>
                      <m:t>𝒙</m:t>
                    </m:r>
                  </m:oMath>
                </a14:m>
                <a:r>
                  <a:rPr lang="zh-CN" altLang="en-US" dirty="0"/>
                  <a:t>中所有非</a:t>
                </a:r>
                <a14:m>
                  <m:oMath xmlns:m="http://schemas.openxmlformats.org/officeDocument/2006/math">
                    <m:r>
                      <a:rPr lang="en-US" altLang="zh-CN" b="0" i="1" smtClean="0">
                        <a:latin typeface="Cambria Math" panose="02040503050406030204" pitchFamily="18" charset="0"/>
                      </a:rPr>
                      <m:t>0</m:t>
                    </m:r>
                  </m:oMath>
                </a14:m>
                <a:r>
                  <a:rPr lang="zh-CN" altLang="en-US" dirty="0"/>
                  <a:t>等价类组成的集合必定是某个</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oMath>
                </a14:m>
                <a:r>
                  <a:rPr lang="zh-CN" altLang="en-US" dirty="0"/>
                  <a:t>。</a:t>
                </a:r>
                <a:endParaRPr lang="en-US" altLang="zh-CN" dirty="0"/>
              </a:p>
              <a:p>
                <a:r>
                  <a:rPr lang="zh-CN" altLang="en-US" dirty="0"/>
                  <a:t>证：考虑</a:t>
                </a:r>
                <a14:m>
                  <m:oMath xmlns:m="http://schemas.openxmlformats.org/officeDocument/2006/math">
                    <m:r>
                      <a:rPr lang="en-US" altLang="zh-CN" b="1" i="1" smtClean="0">
                        <a:latin typeface="Cambria Math" panose="02040503050406030204" pitchFamily="18" charset="0"/>
                      </a:rPr>
                      <m:t>𝒙</m:t>
                    </m:r>
                  </m:oMath>
                </a14:m>
                <a:r>
                  <a:rPr lang="zh-CN" altLang="en-US" dirty="0"/>
                  <a:t>中所有非</a:t>
                </a:r>
                <a14:m>
                  <m:oMath xmlns:m="http://schemas.openxmlformats.org/officeDocument/2006/math">
                    <m:r>
                      <a:rPr lang="en-US" altLang="zh-CN" i="1">
                        <a:latin typeface="Cambria Math" panose="02040503050406030204" pitchFamily="18" charset="0"/>
                      </a:rPr>
                      <m:t>0</m:t>
                    </m:r>
                  </m:oMath>
                </a14:m>
                <a:r>
                  <a:rPr lang="zh-CN" altLang="en-US" dirty="0"/>
                  <a:t>等价类组成的集合</a:t>
                </a:r>
                <a14:m>
                  <m:oMath xmlns:m="http://schemas.openxmlformats.org/officeDocument/2006/math">
                    <m:r>
                      <a:rPr lang="en-US" altLang="zh-CN" b="0" i="1" smtClean="0">
                        <a:latin typeface="Cambria Math" panose="02040503050406030204" pitchFamily="18" charset="0"/>
                      </a:rPr>
                      <m:t>𝑆</m:t>
                    </m:r>
                  </m:oMath>
                </a14:m>
                <a:r>
                  <a:rPr lang="zh-CN" altLang="en-US" dirty="0"/>
                  <a:t>，设</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i="1">
                                <a:latin typeface="Cambria Math" panose="02040503050406030204" pitchFamily="18" charset="0"/>
                              </a:rPr>
                              <m:t>∘</m:t>
                            </m:r>
                          </m:e>
                          <m:lim>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𝑆</m:t>
                            </m:r>
                          </m:lim>
                        </m:limLow>
                      </m:fName>
                      <m:e>
                        <m:r>
                          <a:rPr lang="en-US" altLang="zh-CN" i="1">
                            <a:latin typeface="Cambria Math" panose="02040503050406030204" pitchFamily="18" charset="0"/>
                          </a:rPr>
                          <m:t>𝑖</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zh-CN" altLang="en-US" dirty="0"/>
                  <a:t>，根据方程组及无零因子性，</a:t>
                </a:r>
                <a14:m>
                  <m:oMath xmlns:m="http://schemas.openxmlformats.org/officeDocument/2006/math">
                    <m:r>
                      <a:rPr lang="en-US" altLang="zh-CN" b="0" i="1" smtClean="0">
                        <a:latin typeface="Cambria Math" panose="02040503050406030204" pitchFamily="18" charset="0"/>
                      </a:rPr>
                      <m:t>𝑎</m:t>
                    </m:r>
                  </m:oMath>
                </a14:m>
                <a:r>
                  <a:rPr lang="zh-CN" altLang="en-US" dirty="0"/>
                  <a:t>非</a:t>
                </a:r>
                <a:r>
                  <a:rPr lang="en-US" altLang="zh-CN" dirty="0"/>
                  <a:t>0</a:t>
                </a:r>
                <a:r>
                  <a:rPr lang="zh-CN" altLang="en-US" dirty="0"/>
                  <a:t>。</a:t>
                </a:r>
                <a:endParaRPr lang="en-US" altLang="zh-CN" dirty="0"/>
              </a:p>
              <a:p>
                <a:r>
                  <a:rPr lang="zh-CN" altLang="en-US" dirty="0"/>
                  <a:t>由等价类幂等律，</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i="1">
                                    <a:latin typeface="Cambria Math" panose="02040503050406030204" pitchFamily="18" charset="0"/>
                                  </a:rPr>
                                  <m:t>∘</m:t>
                                </m:r>
                              </m:e>
                              <m:lim>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𝑆</m:t>
                                </m:r>
                              </m:lim>
                            </m:limLow>
                          </m:fName>
                          <m:e>
                            <m:r>
                              <a:rPr lang="en-US" altLang="zh-CN" b="0" i="1" smtClean="0">
                                <a:latin typeface="Cambria Math" panose="02040503050406030204" pitchFamily="18" charset="0"/>
                              </a:rPr>
                              <m:t>𝑗</m:t>
                            </m:r>
                          </m:e>
                        </m:func>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i="1">
                                <a:latin typeface="Cambria Math" panose="02040503050406030204" pitchFamily="18" charset="0"/>
                              </a:rPr>
                              <m:t>∘</m:t>
                            </m:r>
                          </m:e>
                          <m:lim>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𝑆</m:t>
                            </m:r>
                          </m:lim>
                        </m:limLow>
                      </m:fName>
                      <m:e>
                        <m:r>
                          <a:rPr lang="en-US" altLang="zh-CN" i="1">
                            <a:latin typeface="Cambria Math" panose="02040503050406030204" pitchFamily="18" charset="0"/>
                          </a:rPr>
                          <m:t>𝑗</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zh-CN" altLang="en-US" dirty="0"/>
                  <a:t>。故</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𝑎</m:t>
                        </m:r>
                      </m:sub>
                    </m:sSub>
                  </m:oMath>
                </a14:m>
                <a:r>
                  <a:rPr lang="zh-CN" altLang="en-US" dirty="0"/>
                  <a:t>。</a:t>
                </a:r>
                <a:endParaRPr lang="en-US" altLang="zh-CN" dirty="0"/>
              </a:p>
              <a:p>
                <a:r>
                  <a:rPr lang="zh-CN" altLang="en-US" dirty="0"/>
                  <a:t>另外，若</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=0</m:t>
                    </m:r>
                  </m:oMath>
                </a14:m>
                <a:r>
                  <a:rPr lang="zh-CN" altLang="en-US" dirty="0"/>
                  <a:t>，由方程组</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=0</m:t>
                    </m:r>
                  </m:oMath>
                </a14:m>
                <a:r>
                  <a:rPr lang="zh-CN" altLang="en-US" dirty="0"/>
                  <a:t>，矛盾。故</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。证毕。</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1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8591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充分性及构造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b="1" dirty="0"/>
                  <a:t>引理 </a:t>
                </a:r>
                <a:r>
                  <a:rPr lang="en-US" altLang="zh-CN" b="1" dirty="0"/>
                  <a:t>8</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zh-CN" altLang="en-US" dirty="0"/>
                  <a:t>是交换群。</a:t>
                </a:r>
                <a:endParaRPr lang="en-US" altLang="zh-CN" dirty="0"/>
              </a:p>
              <a:p>
                <a:r>
                  <a:rPr lang="zh-CN" altLang="en-US" dirty="0"/>
                  <a:t>证：由条件，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zh-CN" altLang="en-US" dirty="0"/>
                  <a:t>是交换的，只需证明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zh-CN" altLang="en-US" dirty="0"/>
                  <a:t>是群。</a:t>
                </a:r>
                <a:endParaRPr lang="en-US" altLang="zh-CN" dirty="0"/>
              </a:p>
              <a:p>
                <a:r>
                  <a:rPr lang="zh-CN" altLang="en-US" dirty="0"/>
                  <a:t>我们令幺元为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zh-CN" altLang="en-US" dirty="0"/>
                  <a:t>中的幂等元，</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m:rPr>
                            <m:sty m:val="p"/>
                          </m:rPr>
                          <a:rPr lang="en-US" altLang="zh-CN" b="0" i="1" smtClean="0">
                            <a:latin typeface="Cambria Math" panose="02040503050406030204" pitchFamily="18" charset="0"/>
                          </a:rPr>
                          <m:t>ord</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sup>
                    </m:sSup>
                  </m:oMath>
                </a14:m>
                <a:r>
                  <a:rPr lang="zh-CN" altLang="en-US" dirty="0"/>
                  <a:t>，验证即可。</a:t>
                </a:r>
                <a:endParaRPr lang="en-US" altLang="zh-CN" dirty="0"/>
              </a:p>
              <a:p>
                <a:endParaRPr lang="en-US" altLang="zh-CN" dirty="0"/>
              </a:p>
              <a:p>
                <a:r>
                  <a:rPr lang="zh-CN" altLang="en-US" dirty="0"/>
                  <a:t>有限交换群有一个非常好的性质：</a:t>
                </a:r>
                <a:endParaRPr lang="en-US" altLang="zh-CN" dirty="0"/>
              </a:p>
              <a:p>
                <a:r>
                  <a:rPr lang="zh-CN" altLang="en-US" b="1" dirty="0"/>
                  <a:t>引理 </a:t>
                </a:r>
                <a:r>
                  <a:rPr lang="en-US" altLang="zh-CN" b="1" dirty="0"/>
                  <a:t>9</a:t>
                </a:r>
                <a:r>
                  <a:rPr lang="zh-CN" altLang="en-US" b="1" dirty="0"/>
                  <a:t>（有限交换群基本定理）</a:t>
                </a:r>
                <a:r>
                  <a:rPr lang="zh-CN" altLang="en-US" dirty="0"/>
                  <a:t> 有限交换群</a:t>
                </a:r>
                <a14:m>
                  <m:oMath xmlns:m="http://schemas.openxmlformats.org/officeDocument/2006/math">
                    <m:r>
                      <a:rPr lang="en-US" altLang="zh-CN" b="0" i="1" smtClean="0">
                        <a:latin typeface="Cambria Math" panose="02040503050406030204" pitchFamily="18" charset="0"/>
                      </a:rPr>
                      <m:t>𝐺</m:t>
                    </m:r>
                  </m:oMath>
                </a14:m>
                <a:r>
                  <a:rPr lang="zh-CN" altLang="en-US" dirty="0"/>
                  <a:t>一定能分解成若干质数幂阶循环群的直和，即</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b="0" i="1" smtClean="0">
                                <a:latin typeface="Cambria Math" panose="02040503050406030204" pitchFamily="18" charset="0"/>
                              </a:rPr>
                              <m:t>⊕</m:t>
                            </m:r>
                          </m:e>
                          <m:lim>
                            <m:r>
                              <a:rPr lang="en-US" altLang="zh-CN" b="0" i="1" smtClean="0">
                                <a:latin typeface="Cambria Math" panose="02040503050406030204" pitchFamily="18" charset="0"/>
                              </a:rPr>
                              <m:t>𝑖</m:t>
                            </m:r>
                          </m:lim>
                        </m:limLow>
                      </m:fName>
                      <m:e>
                        <m:r>
                          <a:rPr lang="en-US" altLang="zh-CN" b="0" i="1" smtClean="0">
                            <a:latin typeface="Cambria Math" panose="02040503050406030204" pitchFamily="18" charset="0"/>
                          </a:rPr>
                          <m:t>ℤ</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sup>
                        </m:sSubSup>
                      </m:e>
                    </m:func>
                  </m:oMath>
                </a14:m>
                <a:r>
                  <a:rPr lang="zh-CN" altLang="en-US" dirty="0"/>
                  <a:t>，且在同构意义下分解方法唯一。</a:t>
                </a:r>
                <a:endParaRPr lang="en-US" altLang="zh-CN" dirty="0"/>
              </a:p>
              <a:p>
                <a:r>
                  <a:rPr lang="zh-CN" altLang="en-US" dirty="0"/>
                  <a:t>证：可以利用同余和整除性构造证明，限于篇幅从略。</a:t>
                </a:r>
                <a:endParaRPr lang="en-US" altLang="zh-CN" dirty="0"/>
              </a:p>
              <a:p>
                <a:endParaRPr lang="en-US" altLang="zh-CN" dirty="0"/>
              </a:p>
              <a:p>
                <a:r>
                  <a:rPr lang="zh-CN" altLang="en-US" dirty="0"/>
                  <a:t>按卷积性变换的性质将直和分为每一维考虑，我们发现了什么？</a:t>
                </a:r>
                <a:r>
                  <a:rPr lang="zh-CN" altLang="en-US" b="1" dirty="0"/>
                  <a:t>循环群</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2096"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969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充分性及构造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我们成功将每个等价类内问题转化成了循环卷积。使用</a:t>
                </a:r>
                <a:r>
                  <a:rPr lang="en-US" altLang="zh-CN" dirty="0"/>
                  <a:t>DFT</a:t>
                </a:r>
                <a:r>
                  <a:rPr lang="zh-CN" altLang="en-US" dirty="0"/>
                  <a:t>的结论即可。</a:t>
                </a:r>
                <a:endParaRPr lang="en-US" altLang="zh-CN" dirty="0"/>
              </a:p>
              <a:p>
                <a:r>
                  <a:rPr lang="zh-CN" altLang="en-US" dirty="0"/>
                  <a:t>对于一个等价类</a:t>
                </a:r>
                <a14:m>
                  <m:oMath xmlns:m="http://schemas.openxmlformats.org/officeDocument/2006/math">
                    <m:r>
                      <a:rPr lang="en-US" altLang="zh-CN" b="0" i="1" smtClean="0">
                        <a:latin typeface="Cambria Math" panose="02040503050406030204" pitchFamily="18" charset="0"/>
                      </a:rPr>
                      <m:t>𝑅</m:t>
                    </m:r>
                  </m:oMath>
                </a14:m>
                <a:r>
                  <a:rPr lang="zh-CN" altLang="en-US" dirty="0"/>
                  <a:t>，一个</a:t>
                </a:r>
                <a:r>
                  <a:rPr lang="en-US" altLang="zh-CN" dirty="0"/>
                  <a:t>DFT</a:t>
                </a:r>
                <a:r>
                  <a:rPr lang="zh-CN" altLang="en-US" dirty="0"/>
                  <a:t>可以提供恰好</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oMath>
                </a14:m>
                <a:r>
                  <a:rPr lang="zh-CN" altLang="en-US" dirty="0"/>
                  <a:t>组解。</a:t>
                </a:r>
                <a:endParaRPr lang="en-US" altLang="zh-CN" dirty="0"/>
              </a:p>
              <a:p>
                <a:r>
                  <a:rPr lang="zh-CN" altLang="en-US" dirty="0"/>
                  <a:t>我们得到一组解</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𝑅</m:t>
                        </m:r>
                      </m:sub>
                    </m:sSub>
                  </m:oMath>
                </a14:m>
                <a:r>
                  <a:rPr lang="zh-CN" altLang="en-US" dirty="0"/>
                  <a:t>后，尝试构造出一组完整的解</a:t>
                </a:r>
                <a14:m>
                  <m:oMath xmlns:m="http://schemas.openxmlformats.org/officeDocument/2006/math">
                    <m:r>
                      <a:rPr lang="en-US" altLang="zh-CN" b="1" i="1" smtClean="0">
                        <a:latin typeface="Cambria Math" panose="02040503050406030204" pitchFamily="18" charset="0"/>
                      </a:rPr>
                      <m:t>𝒙</m:t>
                    </m:r>
                  </m:oMath>
                </a14:m>
                <a:r>
                  <a:rPr lang="zh-CN" altLang="en-US" dirty="0"/>
                  <a:t>。设</a:t>
                </a:r>
                <a14:m>
                  <m:oMath xmlns:m="http://schemas.openxmlformats.org/officeDocument/2006/math">
                    <m:r>
                      <a:rPr lang="en-US" altLang="zh-CN" b="0" i="1" smtClean="0">
                        <a:latin typeface="Cambria Math" panose="02040503050406030204" pitchFamily="18" charset="0"/>
                      </a:rPr>
                      <m:t>𝑅</m:t>
                    </m:r>
                  </m:oMath>
                </a14:m>
                <a:r>
                  <a:rPr lang="zh-CN" altLang="en-US" dirty="0"/>
                  <a:t>的幂等元为</a:t>
                </a:r>
                <a14:m>
                  <m:oMath xmlns:m="http://schemas.openxmlformats.org/officeDocument/2006/math">
                    <m:r>
                      <a:rPr lang="en-US" altLang="zh-CN" b="0" i="1" smtClean="0">
                        <a:latin typeface="Cambria Math" panose="02040503050406030204" pitchFamily="18" charset="0"/>
                      </a:rPr>
                      <m:t>𝑒</m:t>
                    </m:r>
                  </m:oMath>
                </a14:m>
                <a:r>
                  <a:rPr lang="zh-CN" altLang="en-US" dirty="0"/>
                  <a:t>，必有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=1</m:t>
                    </m:r>
                  </m:oMath>
                </a14:m>
                <a:r>
                  <a:rPr lang="zh-CN" altLang="en-US" dirty="0"/>
                  <a:t>，</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 </m:t>
                    </m:r>
                    <m:r>
                      <m:rPr>
                        <m:sty m:val="p"/>
                      </m:rPr>
                      <a:rPr lang="en-US" altLang="zh-CN" b="0" i="1" dirty="0" smtClean="0">
                        <a:latin typeface="Cambria Math" panose="02040503050406030204" pitchFamily="18" charset="0"/>
                      </a:rPr>
                      <m:t>s</m:t>
                    </m:r>
                    <m:r>
                      <a:rPr lang="en-US" altLang="zh-CN" b="0" i="1" dirty="0" smtClean="0">
                        <a:latin typeface="Cambria Math" panose="02040503050406030204" pitchFamily="18" charset="0"/>
                      </a:rPr>
                      <m:t>.</m:t>
                    </m:r>
                    <m:r>
                      <m:rPr>
                        <m:sty m:val="p"/>
                      </m:rPr>
                      <a:rPr lang="en-US" altLang="zh-CN" b="0" i="1" dirty="0" smtClean="0">
                        <a:latin typeface="Cambria Math" panose="02040503050406030204" pitchFamily="18" charset="0"/>
                      </a:rPr>
                      <m:t>t</m:t>
                    </m:r>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𝑅</m:t>
                        </m:r>
                      </m:sub>
                    </m:sSub>
                  </m:oMath>
                </a14:m>
                <a:r>
                  <a:rPr lang="zh-CN" altLang="en-US" dirty="0"/>
                  <a:t>，由</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sub>
                    </m:sSub>
                  </m:oMath>
                </a14:m>
                <a:r>
                  <a:rPr lang="zh-CN" altLang="en-US" dirty="0"/>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𝑒</m:t>
                        </m:r>
                      </m:sub>
                    </m:sSub>
                  </m:oMath>
                </a14:m>
                <a:r>
                  <a:rPr lang="zh-CN" altLang="en-US" dirty="0"/>
                  <a:t>。注意到</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oMath>
                </a14:m>
                <a:r>
                  <a:rPr lang="zh-CN" altLang="en-US" dirty="0"/>
                  <a:t>，故其余等价类中元素的取值唯一确定。</a:t>
                </a:r>
                <a:endParaRPr lang="en-US" altLang="zh-CN" dirty="0"/>
              </a:p>
              <a:p>
                <a:r>
                  <a:rPr lang="zh-CN" altLang="en-US" dirty="0"/>
                  <a:t>现在我们证明</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oMath>
                </a14:m>
                <a:r>
                  <a:rPr lang="zh-CN" altLang="en-US" dirty="0"/>
                  <a:t>是合法解：</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oMath>
                </a14:m>
                <a:r>
                  <a:rPr lang="zh-CN" altLang="en-US" dirty="0"/>
                  <a:t>我们分类讨论：</a:t>
                </a:r>
                <a:endParaRPr lang="en-US" altLang="zh-CN" dirty="0"/>
              </a:p>
              <a:p>
                <a:pPr marL="457200" indent="-457200">
                  <a:buFont typeface="+mj-lt"/>
                  <a:buAutoNum type="arabicPeriod"/>
                </a:pP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C</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𝑅</m:t>
                        </m:r>
                      </m:sub>
                    </m:sSub>
                  </m:oMath>
                </a14:m>
                <a:r>
                  <a:rPr lang="zh-CN" altLang="en-US" dirty="0"/>
                  <a:t>，此时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𝑅</m:t>
                        </m:r>
                      </m:sub>
                    </m:sSub>
                  </m:oMath>
                </a14:m>
                <a:r>
                  <a:rPr lang="zh-CN" altLang="en-US" dirty="0"/>
                  <a:t>（否则若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𝑅</m:t>
                        </m:r>
                      </m:sub>
                    </m:sSub>
                  </m:oMath>
                </a14:m>
                <a:r>
                  <a:rPr lang="zh-CN" altLang="en-US" dirty="0"/>
                  <a:t>，有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𝑅</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oMath>
                </a14:m>
                <a:r>
                  <a:rPr lang="zh-CN" altLang="en-US" dirty="0"/>
                  <a:t>，矛盾），对应的方程</a:t>
                </a:r>
                <a14:m>
                  <m:oMath xmlns:m="http://schemas.openxmlformats.org/officeDocument/2006/math">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r>
                  <a:rPr lang="zh-CN" altLang="en-US" dirty="0"/>
                  <a:t>成立。</a:t>
                </a:r>
                <a:endParaRPr lang="en-US" altLang="zh-CN" dirty="0"/>
              </a:p>
              <a:p>
                <a:pPr marL="457200" indent="-457200">
                  <a:buFont typeface="+mj-lt"/>
                  <a:buAutoNum type="arabicPeriod"/>
                </a:pPr>
                <a:r>
                  <a:rPr lang="en-US" altLang="zh-CN" b="0" dirty="0"/>
                  <a:t> </a:t>
                </a:r>
                <a14:m>
                  <m:oMath xmlns:m="http://schemas.openxmlformats.org/officeDocument/2006/math">
                    <m:r>
                      <m:rPr>
                        <m:sty m:val="p"/>
                      </m:rPr>
                      <a:rPr lang="en-US" altLang="zh-CN" b="0" i="0" smtClean="0">
                        <a:latin typeface="Cambria Math" panose="02040503050406030204" pitchFamily="18" charset="0"/>
                      </a:rPr>
                      <m:t>i</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j</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oMath>
                </a14:m>
                <a:r>
                  <a:rPr lang="zh-CN" altLang="en-US" dirty="0"/>
                  <a:t>，由</a:t>
                </a:r>
                <a:r>
                  <a:rPr lang="en-US" altLang="zh-CN" dirty="0"/>
                  <a:t>DFT</a:t>
                </a:r>
                <a:r>
                  <a:rPr lang="zh-CN" altLang="en-US" dirty="0"/>
                  <a:t>一定成立。</a:t>
                </a:r>
                <a:endParaRPr lang="en-US" altLang="zh-CN" dirty="0"/>
              </a:p>
              <a:p>
                <a:pPr marL="457200" indent="-457200">
                  <a:buFont typeface="+mj-lt"/>
                  <a:buAutoNum type="arabicPeriod"/>
                </a:pPr>
                <a:r>
                  <a:rPr lang="zh-CN" altLang="en-US" dirty="0"/>
                  <a:t>否则，由</a:t>
                </a:r>
                <a:r>
                  <a:rPr lang="en-US" altLang="zh-CN" dirty="0"/>
                  <a:t>2</a:t>
                </a:r>
                <a:r>
                  <a:rPr lang="zh-CN" altLang="en-US"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oMath>
                </a14:m>
                <a:r>
                  <a:rPr lang="zh-CN" altLang="en-US" dirty="0"/>
                  <a:t>成立。</a:t>
                </a:r>
                <a:endParaRPr lang="en-US" altLang="zh-CN" dirty="0"/>
              </a:p>
              <a:p>
                <a:r>
                  <a:rPr lang="zh-CN" altLang="en-US" dirty="0"/>
                  <a:t>对每个等价类分别求一次，我们就得到了</a:t>
                </a:r>
                <a14:m>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𝑅</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𝐶</m:t>
                            </m:r>
                          </m:sup>
                        </m:sSup>
                      </m:sub>
                      <m:sup/>
                      <m:e>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个解。</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1846" r="-522" b="-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273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引入：卷积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fontScale="92500"/>
              </a:bodyPr>
              <a:lstStyle/>
              <a:p>
                <a:r>
                  <a:rPr lang="zh-CN" altLang="en-US" dirty="0"/>
                  <a:t>我们常常需要进行这样一类运算：</a:t>
                </a:r>
                <a:endParaRPr lang="en-US" altLang="zh-CN" dirty="0"/>
              </a:p>
              <a:p>
                <a:r>
                  <a:rPr lang="zh-CN" altLang="en-US" dirty="0"/>
                  <a:t>给定环</a:t>
                </a:r>
                <a14:m>
                  <m:oMath xmlns:m="http://schemas.openxmlformats.org/officeDocument/2006/math">
                    <m:r>
                      <a:rPr lang="en-US" altLang="zh-CN" b="0" i="1" smtClean="0">
                        <a:latin typeface="Cambria Math" panose="02040503050406030204" pitchFamily="18" charset="0"/>
                      </a:rPr>
                      <m:t>𝑅</m:t>
                    </m:r>
                  </m:oMath>
                </a14:m>
                <a:r>
                  <a:rPr lang="zh-CN" altLang="en-US" dirty="0"/>
                  <a:t>上的</a:t>
                </a:r>
                <a14:m>
                  <m:oMath xmlns:m="http://schemas.openxmlformats.org/officeDocument/2006/math">
                    <m:r>
                      <a:rPr lang="en-US" altLang="zh-CN" i="1">
                        <a:latin typeface="Cambria Math" panose="02040503050406030204" pitchFamily="18" charset="0"/>
                      </a:rPr>
                      <m:t>𝑛</m:t>
                    </m:r>
                  </m:oMath>
                </a14:m>
                <a:r>
                  <a:rPr lang="zh-CN" altLang="en-US" dirty="0"/>
                  <a:t>维向量</a:t>
                </a:r>
                <a:r>
                  <a:rPr lang="en-US" altLang="zh-CN" baseline="30000" dirty="0"/>
                  <a:t>[</a:t>
                </a:r>
                <a:r>
                  <a:rPr lang="zh-CN" altLang="en-US" baseline="30000" dirty="0"/>
                  <a:t>注</a:t>
                </a:r>
                <a:r>
                  <a:rPr lang="en-US" altLang="zh-CN" baseline="30000" dirty="0"/>
                  <a:t>1]</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和下标运算</a:t>
                </a:r>
                <a14:m>
                  <m:oMath xmlns:m="http://schemas.openxmlformats.org/officeDocument/2006/math">
                    <m:r>
                      <a:rPr lang="en-US" altLang="zh-CN" b="0" i="1" smtClean="0">
                        <a:latin typeface="Cambria Math" panose="02040503050406030204" pitchFamily="18" charset="0"/>
                      </a:rPr>
                      <m:t>∘</m:t>
                    </m:r>
                  </m:oMath>
                </a14:m>
                <a:r>
                  <a:rPr lang="zh-CN" altLang="en-US" dirty="0"/>
                  <a:t>，设</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a:t>，满足：</a:t>
                </a:r>
                <a:endParaRPr lang="en-US" altLang="zh-CN" dirty="0"/>
              </a:p>
              <a:p>
                <a:pPr marL="0" indent="0" algn="ctr">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up/>
                        <m:e>
                          <m:r>
                            <a:rPr lang="en-US" altLang="zh-CN" b="0" i="1" smtClean="0">
                              <a:latin typeface="Cambria Math" panose="02040503050406030204" pitchFamily="18" charset="0"/>
                            </a:rPr>
                            <m:t>[</m:t>
                          </m:r>
                          <m:r>
                            <m:rPr>
                              <m:brk m:alnAt="7"/>
                            </m:rP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e>
                      </m:nary>
                    </m:oMath>
                  </m:oMathPara>
                </a14:m>
                <a:endParaRPr lang="en-US" altLang="zh-CN" dirty="0"/>
              </a:p>
              <a:p>
                <a:r>
                  <a:rPr lang="zh-CN" altLang="en-US" dirty="0"/>
                  <a:t>（其中</a:t>
                </a:r>
                <a14:m>
                  <m:oMath xmlns:m="http://schemas.openxmlformats.org/officeDocument/2006/math">
                    <m:r>
                      <a:rPr lang="en-US" altLang="zh-CN" b="0" i="1" smtClean="0">
                        <a:latin typeface="Cambria Math" panose="02040503050406030204" pitchFamily="18" charset="0"/>
                      </a:rPr>
                      <m:t>[]</m:t>
                    </m:r>
                  </m:oMath>
                </a14:m>
                <a:r>
                  <a:rPr lang="zh-CN" altLang="en-US" dirty="0"/>
                  <a:t>表示取真值，真为</a:t>
                </a:r>
                <a:r>
                  <a:rPr lang="en-US" altLang="zh-CN" dirty="0"/>
                  <a:t>1</a:t>
                </a:r>
                <a:r>
                  <a:rPr lang="zh-CN" altLang="en-US" dirty="0"/>
                  <a:t>，假为</a:t>
                </a:r>
                <a:r>
                  <a:rPr lang="en-US" altLang="zh-CN" dirty="0"/>
                  <a:t>0</a:t>
                </a:r>
                <a:r>
                  <a:rPr lang="zh-CN" altLang="en-US" dirty="0"/>
                  <a:t>）</a:t>
                </a:r>
                <a:endParaRPr lang="en-US" altLang="zh-CN" dirty="0"/>
              </a:p>
              <a:p>
                <a:endParaRPr lang="en-US" altLang="zh-CN" dirty="0"/>
              </a:p>
              <a:p>
                <a:r>
                  <a:rPr lang="zh-CN" altLang="en-US" dirty="0"/>
                  <a:t>那么，称</a:t>
                </a:r>
                <a14:m>
                  <m:oMath xmlns:m="http://schemas.openxmlformats.org/officeDocument/2006/math">
                    <m:r>
                      <a:rPr lang="en-US" altLang="zh-CN" b="0" i="1" smtClean="0">
                        <a:latin typeface="Cambria Math" panose="02040503050406030204" pitchFamily="18" charset="0"/>
                      </a:rPr>
                      <m:t>𝐶</m:t>
                    </m:r>
                  </m:oMath>
                </a14:m>
                <a:r>
                  <a:rPr lang="zh-CN" altLang="en-US" dirty="0"/>
                  <a:t>为</a:t>
                </a:r>
                <a14:m>
                  <m:oMath xmlns:m="http://schemas.openxmlformats.org/officeDocument/2006/math">
                    <m:r>
                      <a:rPr lang="en-US" altLang="zh-CN" b="0" i="1" dirty="0" smtClean="0">
                        <a:latin typeface="Cambria Math" panose="02040503050406030204" pitchFamily="18" charset="0"/>
                      </a:rPr>
                      <m:t>𝐴</m:t>
                    </m:r>
                  </m:oMath>
                </a14:m>
                <a:r>
                  <a:rPr lang="zh-CN" altLang="en-US" dirty="0"/>
                  <a:t>和</a:t>
                </a:r>
                <a14:m>
                  <m:oMath xmlns:m="http://schemas.openxmlformats.org/officeDocument/2006/math">
                    <m:r>
                      <a:rPr lang="en-US" altLang="zh-CN" b="0" i="1" dirty="0" smtClean="0">
                        <a:latin typeface="Cambria Math" panose="02040503050406030204" pitchFamily="18" charset="0"/>
                      </a:rPr>
                      <m:t>𝐵</m:t>
                    </m:r>
                  </m:oMath>
                </a14:m>
                <a:r>
                  <a:rPr lang="zh-CN" altLang="en-US" dirty="0"/>
                  <a:t>关于</a:t>
                </a:r>
                <a14:m>
                  <m:oMath xmlns:m="http://schemas.openxmlformats.org/officeDocument/2006/math">
                    <m:r>
                      <a:rPr lang="en-US" altLang="zh-CN" b="0" i="1" dirty="0" smtClean="0">
                        <a:latin typeface="Cambria Math" panose="02040503050406030204" pitchFamily="18" charset="0"/>
                      </a:rPr>
                      <m:t>∘</m:t>
                    </m:r>
                  </m:oMath>
                </a14:m>
                <a:r>
                  <a:rPr lang="en-US" altLang="zh-CN" baseline="30000" dirty="0"/>
                  <a:t>[</a:t>
                </a:r>
                <a:r>
                  <a:rPr lang="zh-CN" altLang="en-US" baseline="30000" dirty="0"/>
                  <a:t>注</a:t>
                </a:r>
                <a:r>
                  <a:rPr lang="en-US" altLang="zh-CN" baseline="30000" dirty="0"/>
                  <a:t>2]</a:t>
                </a:r>
                <a:r>
                  <a:rPr lang="zh-CN" altLang="en-US" dirty="0"/>
                  <a:t>的离散卷积，以下简称</a:t>
                </a:r>
                <a:r>
                  <a:rPr lang="zh-CN" altLang="en-US" b="1" dirty="0"/>
                  <a:t>卷积</a:t>
                </a:r>
                <a:r>
                  <a:rPr lang="zh-CN" altLang="en-US" dirty="0"/>
                  <a:t>。</a:t>
                </a:r>
                <a:endParaRPr lang="en-US" altLang="zh-CN" dirty="0"/>
              </a:p>
              <a:p>
                <a:r>
                  <a:rPr lang="zh-CN" altLang="en-US" dirty="0"/>
                  <a:t>记为</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𝐵</m:t>
                    </m:r>
                  </m:oMath>
                </a14:m>
                <a:r>
                  <a:rPr lang="zh-CN" altLang="en-US" dirty="0"/>
                  <a:t>，不致引起混淆时简记为</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a:t>。</a:t>
                </a:r>
                <a14:m>
                  <m:oMath xmlns:m="http://schemas.openxmlformats.org/officeDocument/2006/math">
                    <m:r>
                      <a:rPr lang="en-US" altLang="zh-CN" b="0" i="1" dirty="0" smtClean="0">
                        <a:latin typeface="Cambria Math" panose="02040503050406030204" pitchFamily="18" charset="0"/>
                      </a:rPr>
                      <m:t>∗</m:t>
                    </m:r>
                  </m:oMath>
                </a14:m>
                <a:r>
                  <a:rPr lang="zh-CN" altLang="en-US" dirty="0"/>
                  <a:t>即为卷积算子。</a:t>
                </a:r>
                <a:endParaRPr lang="en-US" altLang="zh-CN" dirty="0"/>
              </a:p>
              <a:p>
                <a:endParaRPr lang="en-US" altLang="zh-CN" dirty="0"/>
              </a:p>
              <a:p>
                <a:r>
                  <a:rPr lang="en-US" altLang="zh-CN" sz="1800" dirty="0"/>
                  <a:t>[</a:t>
                </a:r>
                <a:r>
                  <a:rPr lang="zh-CN" altLang="en-US" sz="1800" dirty="0"/>
                  <a:t>注</a:t>
                </a:r>
                <a:r>
                  <a:rPr lang="en-US" altLang="zh-CN" sz="1800" dirty="0"/>
                  <a:t>1]</a:t>
                </a:r>
                <a:r>
                  <a:rPr lang="zh-CN" altLang="en-US" sz="1800" dirty="0"/>
                  <a:t>这里向量以一个</a:t>
                </a:r>
                <a14:m>
                  <m:oMath xmlns:m="http://schemas.openxmlformats.org/officeDocument/2006/math">
                    <m:r>
                      <a:rPr lang="en-US" altLang="zh-CN" sz="1800" b="0" i="1" smtClean="0">
                        <a:latin typeface="Cambria Math" panose="02040503050406030204" pitchFamily="18" charset="0"/>
                      </a:rPr>
                      <m:t>𝑛</m:t>
                    </m:r>
                  </m:oMath>
                </a14:m>
                <a:r>
                  <a:rPr lang="zh-CN" altLang="en-US" sz="1800" dirty="0"/>
                  <a:t>元组（坐标）理解。以下也用</a:t>
                </a:r>
                <a:r>
                  <a:rPr lang="zh-CN" altLang="en-US" sz="1800" b="1" dirty="0"/>
                  <a:t>数列</a:t>
                </a:r>
                <a:r>
                  <a:rPr lang="zh-CN" altLang="en-US" sz="1800" dirty="0"/>
                  <a:t>表示向量，即数列元素分别表示对应的每一维。</a:t>
                </a:r>
                <a:endParaRPr lang="en-US" altLang="zh-CN" sz="1800" dirty="0"/>
              </a:p>
              <a:p>
                <a:r>
                  <a:rPr lang="en-US" altLang="zh-CN" sz="1800" dirty="0"/>
                  <a:t>[</a:t>
                </a:r>
                <a:r>
                  <a:rPr lang="zh-CN" altLang="en-US" sz="1800" dirty="0"/>
                  <a:t>注</a:t>
                </a:r>
                <a:r>
                  <a:rPr lang="en-US" altLang="zh-CN" sz="1800" dirty="0"/>
                  <a:t>2]</a:t>
                </a:r>
                <a:r>
                  <a:rPr lang="zh-CN" altLang="en-US" sz="1800" dirty="0"/>
                  <a:t>为了简便，本文直接使用运算</a:t>
                </a:r>
                <a14:m>
                  <m:oMath xmlns:m="http://schemas.openxmlformats.org/officeDocument/2006/math">
                    <m:r>
                      <a:rPr lang="en-US" altLang="zh-CN" sz="1800" b="0" i="1" smtClean="0">
                        <a:latin typeface="Cambria Math" panose="02040503050406030204" pitchFamily="18" charset="0"/>
                      </a:rPr>
                      <m:t>∘</m:t>
                    </m:r>
                  </m:oMath>
                </a14:m>
                <a:r>
                  <a:rPr lang="zh-CN" altLang="en-US" sz="1800" dirty="0"/>
                  <a:t>代表下标的代数系统。</a:t>
                </a:r>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2"/>
                <a:stretch>
                  <a:fillRect l="-754" t="-1926"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9880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充分性及构造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a:xfrm>
                <a:off x="838200" y="1150070"/>
                <a:ext cx="10515600" cy="5636810"/>
              </a:xfrm>
            </p:spPr>
            <p:txBody>
              <a:bodyPr>
                <a:normAutofit fontScale="92500"/>
              </a:bodyPr>
              <a:lstStyle/>
              <a:p>
                <a:r>
                  <a:rPr lang="zh-CN" altLang="en-US" b="0" dirty="0"/>
                  <a:t>我们还需要证明这</a:t>
                </a:r>
                <a14:m>
                  <m:oMath xmlns:m="http://schemas.openxmlformats.org/officeDocument/2006/math">
                    <m:r>
                      <a:rPr lang="en-US" altLang="zh-CN" b="0" i="1" smtClean="0">
                        <a:latin typeface="Cambria Math" panose="02040503050406030204" pitchFamily="18" charset="0"/>
                      </a:rPr>
                      <m:t>𝑛</m:t>
                    </m:r>
                  </m:oMath>
                </a14:m>
                <a:r>
                  <a:rPr lang="zh-CN" altLang="en-US" dirty="0"/>
                  <a:t>个解线性无关。</a:t>
                </a:r>
                <a:endParaRPr lang="en-US" altLang="zh-CN" dirty="0"/>
              </a:p>
              <a:p>
                <a:r>
                  <a:rPr lang="zh-CN" altLang="en-US" dirty="0"/>
                  <a:t>我们将元素重新标号。标号方法如下：每次取出一个满足</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oMath>
                </a14:m>
                <a:r>
                  <a:rPr lang="zh-CN" altLang="en-US" dirty="0"/>
                  <a:t>的等价类</a:t>
                </a:r>
                <a14:m>
                  <m:oMath xmlns:m="http://schemas.openxmlformats.org/officeDocument/2006/math">
                    <m:r>
                      <a:rPr lang="en-US" altLang="zh-CN" b="0" i="1" smtClean="0">
                        <a:latin typeface="Cambria Math" panose="02040503050406030204" pitchFamily="18" charset="0"/>
                      </a:rPr>
                      <m:t>𝑖</m:t>
                    </m:r>
                  </m:oMath>
                </a14:m>
                <a:r>
                  <a:rPr lang="zh-CN" altLang="en-US" dirty="0"/>
                  <a:t>，将其中元素以任意顺序标上最小的</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oMath>
                </a14:m>
                <a:r>
                  <a:rPr lang="zh-CN" altLang="en-US" dirty="0"/>
                  <a:t>个编号。然后删去</a:t>
                </a:r>
                <a14:m>
                  <m:oMath xmlns:m="http://schemas.openxmlformats.org/officeDocument/2006/math">
                    <m:r>
                      <a:rPr lang="en-US" altLang="zh-CN" b="0" i="1" smtClean="0">
                        <a:latin typeface="Cambria Math" panose="02040503050406030204" pitchFamily="18" charset="0"/>
                      </a:rPr>
                      <m:t>𝑖</m:t>
                    </m:r>
                  </m:oMath>
                </a14:m>
                <a:r>
                  <a:rPr lang="zh-CN" altLang="en-US" dirty="0"/>
                  <a:t>并重复直到标号完成。</a:t>
                </a:r>
                <a:br>
                  <a:rPr lang="zh-CN" altLang="en-US" dirty="0"/>
                </a:br>
                <a:r>
                  <a:rPr lang="zh-CN" altLang="en-US" dirty="0"/>
                  <a:t>这种标号一定是存在的。一方面，删去</a:t>
                </a:r>
                <a14:m>
                  <m:oMath xmlns:m="http://schemas.openxmlformats.org/officeDocument/2006/math">
                    <m:r>
                      <a:rPr lang="en-US" altLang="zh-CN" b="0" i="1" smtClean="0">
                        <a:latin typeface="Cambria Math" panose="02040503050406030204" pitchFamily="18" charset="0"/>
                      </a:rPr>
                      <m:t>𝑖</m:t>
                    </m:r>
                  </m:oMath>
                </a14:m>
                <a:r>
                  <a:rPr lang="zh-CN" altLang="en-US" dirty="0"/>
                  <a:t>后的运算仍封闭，故删去这样的</a:t>
                </a:r>
                <a14:m>
                  <m:oMath xmlns:m="http://schemas.openxmlformats.org/officeDocument/2006/math">
                    <m:r>
                      <a:rPr lang="en-US" altLang="zh-CN" b="0" i="1" smtClean="0">
                        <a:latin typeface="Cambria Math" panose="02040503050406030204" pitchFamily="18" charset="0"/>
                      </a:rPr>
                      <m:t>𝑖</m:t>
                    </m:r>
                  </m:oMath>
                </a14:m>
                <a:r>
                  <a:rPr lang="zh-CN" altLang="en-US" dirty="0"/>
                  <a:t>后得到的是一个子问题。另一方面，非空时这样的</a:t>
                </a:r>
                <a14:m>
                  <m:oMath xmlns:m="http://schemas.openxmlformats.org/officeDocument/2006/math">
                    <m:r>
                      <a:rPr lang="en-US" altLang="zh-CN" b="0" i="1" smtClean="0">
                        <a:latin typeface="Cambria Math" panose="02040503050406030204" pitchFamily="18" charset="0"/>
                      </a:rPr>
                      <m:t>𝑖</m:t>
                    </m:r>
                  </m:oMath>
                </a14:m>
                <a:r>
                  <a:rPr lang="zh-CN" altLang="en-US" dirty="0"/>
                  <a:t>一定存在，因为若不存在，每个</a:t>
                </a:r>
                <a14:m>
                  <m:oMath xmlns:m="http://schemas.openxmlformats.org/officeDocument/2006/math">
                    <m:r>
                      <a:rPr lang="en-US" altLang="zh-CN" b="0" i="1" smtClean="0">
                        <a:latin typeface="Cambria Math" panose="02040503050406030204" pitchFamily="18" charset="0"/>
                      </a:rPr>
                      <m:t>𝑖</m:t>
                    </m:r>
                  </m:oMath>
                </a14:m>
                <a:r>
                  <a:rPr lang="zh-CN" altLang="en-US" dirty="0"/>
                  <a:t>都至少对应一个</a:t>
                </a:r>
                <a14:m>
                  <m:oMath xmlns:m="http://schemas.openxmlformats.org/officeDocument/2006/math">
                    <m:r>
                      <a:rPr lang="en-US" altLang="zh-CN" b="0" i="1" dirty="0" smtClean="0">
                        <a:latin typeface="Cambria Math" panose="02040503050406030204" pitchFamily="18" charset="0"/>
                      </a:rPr>
                      <m:t>𝑗</m:t>
                    </m:r>
                  </m:oMath>
                </a14:m>
                <a:r>
                  <a:rPr lang="zh-CN" altLang="en-US" dirty="0"/>
                  <a:t>满足</a:t>
                </a:r>
                <a14:m>
                  <m:oMath xmlns:m="http://schemas.openxmlformats.org/officeDocument/2006/math">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oMath>
                </a14:m>
                <a:r>
                  <a:rPr lang="zh-CN" altLang="en-US" dirty="0"/>
                  <a:t>，考虑图论模型，我们从</a:t>
                </a:r>
                <a14:m>
                  <m:oMath xmlns:m="http://schemas.openxmlformats.org/officeDocument/2006/math">
                    <m:r>
                      <a:rPr lang="en-US" altLang="zh-CN" b="0" i="1" dirty="0" smtClean="0">
                        <a:latin typeface="Cambria Math" panose="02040503050406030204" pitchFamily="18" charset="0"/>
                      </a:rPr>
                      <m:t>𝑖</m:t>
                    </m:r>
                  </m:oMath>
                </a14:m>
                <a:r>
                  <a:rPr lang="zh-CN" altLang="en-US" dirty="0"/>
                  <a:t>向</a:t>
                </a:r>
                <a14:m>
                  <m:oMath xmlns:m="http://schemas.openxmlformats.org/officeDocument/2006/math">
                    <m:r>
                      <a:rPr lang="en-US" altLang="zh-CN" b="0" i="1" dirty="0" smtClean="0">
                        <a:latin typeface="Cambria Math" panose="02040503050406030204" pitchFamily="18" charset="0"/>
                      </a:rPr>
                      <m:t>𝑗</m:t>
                    </m:r>
                  </m:oMath>
                </a14:m>
                <a:r>
                  <a:rPr lang="zh-CN" altLang="en-US" dirty="0"/>
                  <a:t>连一条有向边，可以发现边数与点数相等，又图是有限的，那么必定有环。由于每个等价类都不和自身连边，那么环中至少有两个不同元素。但对于一个环，考虑环中所有元素的</a:t>
                </a:r>
                <a14:m>
                  <m:oMath xmlns:m="http://schemas.openxmlformats.org/officeDocument/2006/math">
                    <m:r>
                      <a:rPr lang="en-US" altLang="zh-CN" b="0" i="1" dirty="0" smtClean="0">
                        <a:latin typeface="Cambria Math" panose="02040503050406030204" pitchFamily="18" charset="0"/>
                      </a:rPr>
                      <m:t>∘</m:t>
                    </m:r>
                  </m:oMath>
                </a14:m>
                <a:r>
                  <a:rPr lang="zh-CN" altLang="en-US" dirty="0"/>
                  <a:t>运算的结果，通过调整运算顺序可得该结果与环上每个元素相等，矛盾。</a:t>
                </a:r>
                <a:endParaRPr lang="en-US" altLang="zh-CN" dirty="0"/>
              </a:p>
              <a:p>
                <a:r>
                  <a:rPr lang="zh-CN" altLang="en-US" dirty="0"/>
                  <a:t>重新标号后，我们按非零元素对应的集合的等价类的顺序排列解，可以得到这种形式的矩阵：</a:t>
                </a:r>
                <a:endParaRPr lang="en-US" altLang="zh-CN" dirty="0"/>
              </a:p>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𝑻</m:t>
                      </m:r>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5"/>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1" i="1" smtClean="0">
                                        <a:latin typeface="Cambria Math" panose="02040503050406030204" pitchFamily="18" charset="0"/>
                                      </a:rPr>
                                      <m:t>𝑻</m:t>
                                    </m:r>
                                  </m:e>
                                  <m:sub>
                                    <m:r>
                                      <m:rPr>
                                        <m:brk m:alnAt="7"/>
                                      </m:rPr>
                                      <a:rPr lang="en-US" altLang="zh-CN" b="0" i="1" smtClean="0">
                                        <a:latin typeface="Cambria Math" panose="02040503050406030204" pitchFamily="18" charset="0"/>
                                      </a:rPr>
                                      <m:t>1</m:t>
                                    </m:r>
                                  </m:sub>
                                </m:sSub>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0" i="1" smtClean="0">
                                        <a:latin typeface="Cambria Math" panose="02040503050406030204" pitchFamily="18" charset="0"/>
                                      </a:rPr>
                                      <m:t>3</m:t>
                                    </m:r>
                                  </m:sub>
                                </m:sSub>
                              </m:e>
                              <m:e>
                                <m:r>
                                  <a:rPr lang="en-US" altLang="zh-CN" i="1" smtClean="0">
                                    <a:latin typeface="Cambria Math" panose="02040503050406030204" pitchFamily="18" charset="0"/>
                                  </a:rPr>
                                  <m:t>⋯</m:t>
                                </m:r>
                              </m:e>
                              <m:e>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i="1" smtClean="0">
                                    <a:latin typeface="Cambria Math" panose="02040503050406030204" pitchFamily="18" charset="0"/>
                                  </a:rPr>
                                  <m:t>⋮</m:t>
                                </m:r>
                              </m:e>
                              <m:e>
                                <m:r>
                                  <a:rPr lang="en-US" altLang="zh-CN" i="1" smtClean="0">
                                    <a:latin typeface="Cambria Math" panose="02040503050406030204" pitchFamily="18" charset="0"/>
                                  </a:rPr>
                                  <m:t>⋱</m:t>
                                </m:r>
                              </m:e>
                              <m:e>
                                <m:r>
                                  <a:rPr lang="en-US" altLang="zh-CN" i="1" smtClean="0">
                                    <a:latin typeface="Cambria Math" panose="02040503050406030204" pitchFamily="18" charset="0"/>
                                  </a:rPr>
                                  <m:t>⋮</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𝐶</m:t>
                                        </m:r>
                                      </m:sup>
                                    </m:sSup>
                                    <m:r>
                                      <a:rPr lang="en-US" altLang="zh-CN" b="0" i="1" smtClean="0">
                                        <a:latin typeface="Cambria Math" panose="02040503050406030204" pitchFamily="18" charset="0"/>
                                      </a:rPr>
                                      <m:t>|</m:t>
                                    </m:r>
                                  </m:sub>
                                </m:sSub>
                              </m:e>
                            </m:mr>
                          </m:m>
                        </m:e>
                      </m:d>
                    </m:oMath>
                  </m:oMathPara>
                </a14:m>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xfrm>
                <a:off x="838200" y="1150070"/>
                <a:ext cx="10515600" cy="5636810"/>
              </a:xfrm>
              <a:blipFill>
                <a:blip r:embed="rId3"/>
                <a:stretch>
                  <a:fillRect l="-754" t="-1732"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2497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充分性及构造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a:xfrm>
                <a:off x="838200" y="1150070"/>
                <a:ext cx="10515600" cy="5636810"/>
              </a:xfrm>
            </p:spPr>
            <p:txBody>
              <a:bodyPr>
                <a:normAutofit/>
              </a:bodyPr>
              <a:lstStyle/>
              <a:p>
                <a:r>
                  <a:rPr lang="zh-CN" altLang="en-US" b="0" dirty="0"/>
                  <a:t>则有</a:t>
                </a:r>
                <a14:m>
                  <m:oMath xmlns:m="http://schemas.openxmlformats.org/officeDocument/2006/math">
                    <m:r>
                      <m:rPr>
                        <m:sty m:val="p"/>
                      </m:rPr>
                      <a:rPr lang="en-US" altLang="zh-CN" b="0" i="0" smtClean="0">
                        <a:latin typeface="Cambria Math" panose="02040503050406030204" pitchFamily="18" charset="0"/>
                      </a:rPr>
                      <m:t>det</m:t>
                    </m:r>
                    <m:r>
                      <a:rPr lang="en-US" altLang="zh-CN" b="0" i="0" smtClean="0">
                        <a:latin typeface="Cambria Math" panose="02040503050406030204" pitchFamily="18" charset="0"/>
                      </a:rPr>
                      <m:t> </m:t>
                    </m:r>
                    <m:r>
                      <a:rPr lang="en-US" altLang="zh-CN" b="1" i="1" smtClean="0">
                        <a:latin typeface="Cambria Math" panose="02040503050406030204" pitchFamily="18" charset="0"/>
                      </a:rPr>
                      <m:t>𝑻</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m:rPr>
                            <m:sty m:val="p"/>
                          </m:rPr>
                          <a:rPr lang="en-US" altLang="zh-CN" b="0" i="1" smtClean="0">
                            <a:latin typeface="Cambria Math" panose="02040503050406030204" pitchFamily="18" charset="0"/>
                          </a:rPr>
                          <m:t>det</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0" i="1" smtClean="0">
                                <a:latin typeface="Cambria Math" panose="02040503050406030204" pitchFamily="18" charset="0"/>
                              </a:rPr>
                              <m:t>𝑖</m:t>
                            </m:r>
                          </m:sub>
                        </m:sSub>
                      </m:e>
                    </m:nary>
                  </m:oMath>
                </a14:m>
                <a:r>
                  <a:rPr lang="zh-CN" altLang="en-US" dirty="0"/>
                  <a:t>，由</a:t>
                </a:r>
                <a:r>
                  <a:rPr lang="en-US" altLang="zh-CN" dirty="0"/>
                  <a:t>DFT</a:t>
                </a:r>
                <a:r>
                  <a:rPr lang="zh-CN" altLang="en-US" dirty="0"/>
                  <a:t>后者非</a:t>
                </a:r>
                <a:r>
                  <a:rPr lang="en-US" altLang="zh-CN" dirty="0"/>
                  <a:t>0</a:t>
                </a:r>
                <a:r>
                  <a:rPr lang="zh-CN" altLang="en-US" dirty="0"/>
                  <a:t>，故前者也非</a:t>
                </a:r>
                <a:r>
                  <a:rPr lang="en-US" altLang="zh-CN" dirty="0"/>
                  <a:t>0</a:t>
                </a:r>
                <a:r>
                  <a:rPr lang="zh-CN" altLang="en-US" dirty="0"/>
                  <a:t>，行向量线性无关。</a:t>
                </a:r>
                <a:endParaRPr lang="en-US" altLang="zh-CN" dirty="0"/>
              </a:p>
              <a:p>
                <a:r>
                  <a:rPr lang="zh-CN" altLang="en-US" dirty="0"/>
                  <a:t>并且，由于主对角线上的矩阵都可逆，该矩阵一定可逆。</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𝑻</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5"/>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m:rPr>
                                        <m:brk m:alnAt="7"/>
                                      </m:rPr>
                                      <a:rPr lang="en-US" altLang="zh-CN" b="1" i="1">
                                        <a:latin typeface="Cambria Math" panose="02040503050406030204" pitchFamily="18" charset="0"/>
                                      </a:rPr>
                                      <m:t>𝑻</m:t>
                                    </m:r>
                                  </m:e>
                                  <m:sub>
                                    <m:r>
                                      <m:rPr>
                                        <m:brk m:alnAt="7"/>
                                      </m:rPr>
                                      <a:rPr lang="en-US" altLang="zh-CN" i="1">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0" i="1" smtClean="0">
                                        <a:latin typeface="Cambria Math" panose="02040503050406030204" pitchFamily="18" charset="0"/>
                                      </a:rPr>
                                      <m:t>1,2</m:t>
                                    </m:r>
                                  </m:sub>
                                </m:sSub>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0" i="1" smtClean="0">
                                        <a:latin typeface="Cambria Math" panose="02040503050406030204" pitchFamily="18" charset="0"/>
                                      </a:rPr>
                                      <m:t>1,3</m:t>
                                    </m:r>
                                  </m:sub>
                                </m:sSub>
                              </m:e>
                              <m:e>
                                <m:r>
                                  <a:rPr lang="en-US" altLang="zh-CN" i="1">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𝑐</m:t>
                                        </m:r>
                                      </m:sup>
                                    </m:sSup>
                                    <m:r>
                                      <a:rPr lang="en-US" altLang="zh-CN" b="0" i="1" smtClean="0">
                                        <a:latin typeface="Cambria Math" panose="02040503050406030204" pitchFamily="18" charset="0"/>
                                      </a:rPr>
                                      <m:t>|</m:t>
                                    </m:r>
                                  </m:sub>
                                </m:sSub>
                              </m:e>
                            </m:mr>
                            <m:mr>
                              <m:e>
                                <m:r>
                                  <a:rPr lang="en-US" altLang="zh-CN" i="1">
                                    <a:latin typeface="Cambria Math" panose="02040503050406030204" pitchFamily="18" charset="0"/>
                                  </a:rPr>
                                  <m:t>0</m:t>
                                </m:r>
                              </m:e>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𝑻</m:t>
                                    </m:r>
                                  </m:e>
                                  <m:sub>
                                    <m:r>
                                      <a:rPr lang="en-US" altLang="zh-CN" i="1">
                                        <a:latin typeface="Cambria Math" panose="02040503050406030204" pitchFamily="18" charset="0"/>
                                      </a:rPr>
                                      <m:t>2</m:t>
                                    </m:r>
                                  </m:sub>
                                </m:sSub>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0" i="1" smtClean="0">
                                        <a:latin typeface="Cambria Math" panose="02040503050406030204" pitchFamily="18" charset="0"/>
                                      </a:rPr>
                                      <m:t>2,3</m:t>
                                    </m:r>
                                  </m:sub>
                                </m:sSub>
                              </m:e>
                              <m:e>
                                <m:r>
                                  <a:rPr lang="en-US" altLang="zh-CN" i="1">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𝐶</m:t>
                                        </m:r>
                                      </m:sup>
                                    </m:sSup>
                                    <m:r>
                                      <a:rPr lang="en-US" altLang="zh-CN" b="0" i="1" smtClean="0">
                                        <a:latin typeface="Cambria Math" panose="02040503050406030204" pitchFamily="18" charset="0"/>
                                      </a:rPr>
                                      <m:t>|</m:t>
                                    </m:r>
                                  </m:sub>
                                </m:sSub>
                              </m:e>
                            </m:mr>
                            <m:mr>
                              <m:e>
                                <m:r>
                                  <a:rPr lang="en-US" altLang="zh-CN" i="1">
                                    <a:latin typeface="Cambria Math" panose="02040503050406030204" pitchFamily="18" charset="0"/>
                                  </a:rPr>
                                  <m:t>0</m:t>
                                </m:r>
                              </m:e>
                              <m:e>
                                <m:r>
                                  <a:rPr lang="en-US" altLang="zh-CN" i="1">
                                    <a:latin typeface="Cambria Math" panose="02040503050406030204" pitchFamily="18" charset="0"/>
                                  </a:rPr>
                                  <m:t>0</m:t>
                                </m:r>
                              </m:e>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𝑻</m:t>
                                    </m:r>
                                  </m:e>
                                  <m:sub>
                                    <m:r>
                                      <a:rPr lang="en-US" altLang="zh-CN" i="1">
                                        <a:latin typeface="Cambria Math" panose="02040503050406030204" pitchFamily="18" charset="0"/>
                                      </a:rPr>
                                      <m:t>3</m:t>
                                    </m:r>
                                  </m:sub>
                                </m:sSub>
                              </m:e>
                              <m:e>
                                <m:r>
                                  <a:rPr lang="en-US" altLang="zh-CN" i="1">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𝐶</m:t>
                                        </m:r>
                                      </m:sup>
                                    </m:sSup>
                                    <m:r>
                                      <a:rPr lang="en-US" altLang="zh-CN" b="0" i="1" smtClean="0">
                                        <a:latin typeface="Cambria Math" panose="02040503050406030204" pitchFamily="18" charset="0"/>
                                      </a:rPr>
                                      <m:t>|</m:t>
                                    </m:r>
                                  </m:sub>
                                </m:sSub>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𝑻</m:t>
                                    </m:r>
                                  </m:e>
                                  <m: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𝐺</m:t>
                                        </m:r>
                                      </m:e>
                                      <m:sup>
                                        <m:r>
                                          <a:rPr lang="en-US" altLang="zh-CN" b="0" i="1" smtClean="0">
                                            <a:latin typeface="Cambria Math" panose="02040503050406030204" pitchFamily="18" charset="0"/>
                                          </a:rPr>
                                          <m:t>𝐶</m:t>
                                        </m:r>
                                      </m:sup>
                                    </m:sSup>
                                    <m:r>
                                      <a:rPr lang="en-US" altLang="zh-CN" i="1">
                                        <a:latin typeface="Cambria Math" panose="02040503050406030204" pitchFamily="18" charset="0"/>
                                      </a:rPr>
                                      <m:t>|</m:t>
                                    </m:r>
                                  </m:sub>
                                </m:sSub>
                              </m:e>
                            </m:mr>
                          </m:m>
                        </m:e>
                      </m:d>
                    </m:oMath>
                  </m:oMathPara>
                </a14:m>
                <a:endParaRPr lang="en-US" altLang="zh-CN" dirty="0"/>
              </a:p>
              <a:p>
                <a:endParaRPr lang="en-US" altLang="zh-CN" dirty="0"/>
              </a:p>
              <a:p>
                <a:r>
                  <a:rPr lang="zh-CN" altLang="en-US" dirty="0"/>
                  <a:t>那么，我们解决了</a:t>
                </a:r>
                <a14:m>
                  <m:oMath xmlns:m="http://schemas.openxmlformats.org/officeDocument/2006/math">
                    <m:r>
                      <a:rPr lang="en-US" altLang="zh-CN" b="0" i="1" smtClean="0">
                        <a:latin typeface="Cambria Math" panose="02040503050406030204" pitchFamily="18" charset="0"/>
                      </a:rPr>
                      <m:t>𝑅</m:t>
                    </m:r>
                  </m:oMath>
                </a14:m>
                <a:r>
                  <a:rPr lang="zh-CN" altLang="en-US" dirty="0"/>
                  <a:t>是</a:t>
                </a:r>
                <a:r>
                  <a:rPr lang="zh-CN" altLang="en-US" b="1" dirty="0"/>
                  <a:t>无零因子环</a:t>
                </a:r>
                <a:r>
                  <a:rPr lang="zh-CN" altLang="en-US" dirty="0"/>
                  <a:t>的情况。</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xfrm>
                <a:off x="838200" y="1150070"/>
                <a:ext cx="10515600" cy="5636810"/>
              </a:xfrm>
              <a:blipFill>
                <a:blip r:embed="rId3"/>
                <a:stretch>
                  <a:fillRect l="-928" t="-112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3192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总结</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a:xfrm>
                <a:off x="838200" y="1150070"/>
                <a:ext cx="10515600" cy="5636810"/>
              </a:xfrm>
            </p:spPr>
            <p:txBody>
              <a:bodyPr>
                <a:normAutofit/>
              </a:bodyPr>
              <a:lstStyle/>
              <a:p>
                <a:r>
                  <a:rPr lang="zh-CN" altLang="en-US" b="1" dirty="0"/>
                  <a:t>问题</a:t>
                </a:r>
                <a:r>
                  <a:rPr lang="zh-CN" altLang="en-US" dirty="0"/>
                  <a:t>：</a:t>
                </a:r>
                <a:endParaRPr lang="en-US" altLang="zh-CN" dirty="0"/>
              </a:p>
              <a:p>
                <a:r>
                  <a:rPr lang="zh-CN" altLang="en-US" dirty="0"/>
                  <a:t>对于一组</a:t>
                </a:r>
                <a14:m>
                  <m:oMath xmlns:m="http://schemas.openxmlformats.org/officeDocument/2006/math">
                    <m:r>
                      <a:rPr lang="en-US" altLang="zh-CN" i="1">
                        <a:latin typeface="Cambria Math" panose="02040503050406030204" pitchFamily="18" charset="0"/>
                      </a:rPr>
                      <m:t>𝑅</m:t>
                    </m:r>
                  </m:oMath>
                </a14:m>
                <a:r>
                  <a:rPr lang="zh-CN" altLang="en-US" dirty="0"/>
                  <a:t>和</a:t>
                </a:r>
                <a14:m>
                  <m:oMath xmlns:m="http://schemas.openxmlformats.org/officeDocument/2006/math">
                    <m:r>
                      <a:rPr lang="en-US" altLang="zh-CN" i="1" dirty="0">
                        <a:latin typeface="Cambria Math" panose="02040503050406030204" pitchFamily="18" charset="0"/>
                      </a:rPr>
                      <m:t>𝐺</m:t>
                    </m:r>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𝐺</m:t>
                        </m:r>
                      </m:e>
                    </m:d>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oMath>
                </a14:m>
                <a:r>
                  <a:rPr lang="zh-CN" altLang="en-US" dirty="0"/>
                  <a:t>，求卷积性变换</a:t>
                </a:r>
                <a14:m>
                  <m:oMath xmlns:m="http://schemas.openxmlformats.org/officeDocument/2006/math">
                    <m:r>
                      <a:rPr lang="en-US" altLang="zh-CN" i="1">
                        <a:latin typeface="Cambria Math" panose="02040503050406030204" pitchFamily="18" charset="0"/>
                      </a:rPr>
                      <m:t>𝑇</m:t>
                    </m:r>
                    <m:r>
                      <a:rPr lang="en-US" altLang="zh-CN" i="1">
                        <a:latin typeface="Cambria Math" panose="02040503050406030204" pitchFamily="18" charset="0"/>
                      </a:rPr>
                      <m:t>:</m:t>
                    </m:r>
                    <m:r>
                      <a:rPr lang="en-US" altLang="zh-CN" i="1">
                        <a:latin typeface="Cambria Math" panose="02040503050406030204" pitchFamily="18" charset="0"/>
                      </a:rPr>
                      <m:t>𝑅</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𝐺</m:t>
                            </m:r>
                          </m:e>
                        </m:d>
                      </m:e>
                      <m:sub>
                        <m:r>
                          <a:rPr lang="en-US" altLang="zh-CN" i="1">
                            <a:latin typeface="Cambria Math" panose="02040503050406030204" pitchFamily="18" charset="0"/>
                          </a:rPr>
                          <m:t>∗</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𝐺</m:t>
                            </m:r>
                          </m:e>
                        </m:d>
                      </m:e>
                      <m:sub>
                        <m:r>
                          <a:rPr lang="en-US" altLang="zh-CN" i="1">
                            <a:latin typeface="Cambria Math" panose="02040503050406030204" pitchFamily="18" charset="0"/>
                          </a:rPr>
                          <m:t>⋅</m:t>
                        </m:r>
                      </m:sub>
                    </m:sSub>
                  </m:oMath>
                </a14:m>
                <a:r>
                  <a:rPr lang="zh-CN" altLang="en-US" dirty="0"/>
                  <a:t>。</a:t>
                </a:r>
                <a:endParaRPr lang="en-US" altLang="zh-CN" dirty="0"/>
              </a:p>
              <a:p>
                <a:r>
                  <a:rPr lang="zh-CN" altLang="en-US" b="1" dirty="0"/>
                  <a:t>条件</a:t>
                </a:r>
                <a:r>
                  <a:rPr lang="zh-CN" altLang="en-US" dirty="0"/>
                  <a:t>：</a:t>
                </a:r>
                <a:endParaRPr lang="en-US" altLang="zh-CN" dirty="0"/>
              </a:p>
              <a:p>
                <a:pPr marL="457200" indent="-457200">
                  <a:buFont typeface="+mj-lt"/>
                  <a:buAutoNum type="arabicPeriod"/>
                </a:pPr>
                <a:r>
                  <a:rPr lang="en-US" altLang="zh-CN" dirty="0"/>
                  <a:t> </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𝐺</m:t>
                    </m:r>
                  </m:oMath>
                </a14:m>
                <a:r>
                  <a:rPr lang="zh-CN" altLang="en-US" dirty="0"/>
                  <a:t>是</a:t>
                </a:r>
                <a:r>
                  <a:rPr lang="zh-CN" altLang="en-US" b="1" dirty="0"/>
                  <a:t>有限交换半群</a:t>
                </a:r>
                <a:endParaRPr lang="en-US" altLang="zh-CN" b="1" dirty="0"/>
              </a:p>
              <a:p>
                <a:pPr marL="457200" indent="-457200">
                  <a:buFont typeface="+mj-lt"/>
                  <a:buAutoNum type="arabicPeriod"/>
                </a:pP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m:t>
                        </m:r>
                      </m:sup>
                    </m:sSup>
                  </m:oMath>
                </a14:m>
                <a:r>
                  <a:rPr lang="zh-CN" altLang="en-US" dirty="0"/>
                  <a:t>和</a:t>
                </a:r>
                <a14:m>
                  <m:oMath xmlns:m="http://schemas.openxmlformats.org/officeDocument/2006/math">
                    <m:r>
                      <a:rPr lang="en-US" altLang="zh-CN" i="1" dirty="0">
                        <a:latin typeface="Cambria Math" panose="02040503050406030204" pitchFamily="18" charset="0"/>
                      </a:rPr>
                      <m:t>𝑅</m:t>
                    </m:r>
                  </m:oMath>
                </a14:m>
                <a:r>
                  <a:rPr lang="zh-CN" altLang="en-US" b="1" dirty="0"/>
                  <a:t>同构</a:t>
                </a:r>
                <a:endParaRPr lang="en-US" altLang="zh-CN" b="1" dirty="0"/>
              </a:p>
              <a:p>
                <a:pPr marL="457200" indent="-457200">
                  <a:buFont typeface="+mj-lt"/>
                  <a:buAutoNum type="arabicPeriod"/>
                </a:pPr>
                <a:r>
                  <a:rPr lang="en-US" altLang="zh-CN" dirty="0"/>
                  <a:t> </a:t>
                </a:r>
                <a14:m>
                  <m:oMath xmlns:m="http://schemas.openxmlformats.org/officeDocument/2006/math">
                    <m:r>
                      <a:rPr lang="en-US" altLang="zh-CN" i="1">
                        <a:latin typeface="Cambria Math" panose="02040503050406030204" pitchFamily="18" charset="0"/>
                      </a:rPr>
                      <m:t>𝑇</m:t>
                    </m:r>
                  </m:oMath>
                </a14:m>
                <a:r>
                  <a:rPr lang="zh-CN" altLang="en-US" dirty="0"/>
                  <a:t>是</a:t>
                </a:r>
                <a:r>
                  <a:rPr lang="zh-CN" altLang="en-US" b="1" dirty="0"/>
                  <a:t>线性</a:t>
                </a:r>
                <a:r>
                  <a:rPr lang="zh-CN" altLang="en-US" dirty="0"/>
                  <a:t>映射</a:t>
                </a:r>
                <a:endParaRPr lang="en-US" altLang="zh-CN" dirty="0"/>
              </a:p>
              <a:p>
                <a:pPr marL="457200" indent="-457200">
                  <a:buFont typeface="+mj-lt"/>
                  <a:buAutoNum type="arabicPeriod"/>
                </a:pPr>
                <a:r>
                  <a:rPr lang="en-US" altLang="zh-CN" dirty="0"/>
                  <a:t> </a:t>
                </a:r>
                <a14:m>
                  <m:oMath xmlns:m="http://schemas.openxmlformats.org/officeDocument/2006/math">
                    <m:r>
                      <a:rPr lang="en-US" altLang="zh-CN" b="0" i="1" smtClean="0">
                        <a:latin typeface="Cambria Math" panose="02040503050406030204" pitchFamily="18" charset="0"/>
                      </a:rPr>
                      <m:t>𝑅</m:t>
                    </m:r>
                  </m:oMath>
                </a14:m>
                <a:r>
                  <a:rPr lang="zh-CN" altLang="en-US" dirty="0"/>
                  <a:t>是</a:t>
                </a:r>
                <a:r>
                  <a:rPr lang="zh-CN" altLang="en-US" b="1" dirty="0"/>
                  <a:t>无零因子</a:t>
                </a:r>
                <a:r>
                  <a:rPr lang="zh-CN" altLang="en-US" dirty="0"/>
                  <a:t>环</a:t>
                </a:r>
                <a:endParaRPr lang="en-US" altLang="zh-CN" dirty="0"/>
              </a:p>
              <a:p>
                <a:r>
                  <a:rPr lang="zh-CN" altLang="en-US" b="1" dirty="0"/>
                  <a:t>结论</a:t>
                </a:r>
                <a:r>
                  <a:rPr lang="zh-CN" altLang="en-US" dirty="0"/>
                  <a:t>：</a:t>
                </a:r>
                <a:endParaRPr lang="en-US" altLang="zh-CN" dirty="0"/>
              </a:p>
              <a:p>
                <a:r>
                  <a:rPr lang="zh-CN" altLang="en-US" dirty="0"/>
                  <a:t>存在合法变换的充要条件是（同时成立）：</a:t>
                </a:r>
                <a:endParaRPr lang="en-US" altLang="zh-CN" dirty="0"/>
              </a:p>
              <a:p>
                <a:pPr marL="457200" indent="-457200">
                  <a:buFont typeface="+mj-lt"/>
                  <a:buAutoNum type="arabicPeriod"/>
                </a:pPr>
                <a:r>
                  <a:rPr lang="en-US" altLang="zh-CN" dirty="0"/>
                  <a:t> </a:t>
                </a:r>
                <a14:m>
                  <m:oMath xmlns:m="http://schemas.openxmlformats.org/officeDocument/2006/math">
                    <m:r>
                      <a:rPr lang="en-US" altLang="zh-CN" b="0" i="1" smtClean="0">
                        <a:latin typeface="Cambria Math" panose="02040503050406030204" pitchFamily="18" charset="0"/>
                      </a:rPr>
                      <m:t>𝐺</m:t>
                    </m:r>
                  </m:oMath>
                </a14:m>
                <a:r>
                  <a:rPr lang="zh-CN" altLang="en-US" dirty="0"/>
                  <a:t>满足循环性</a:t>
                </a:r>
                <a:endParaRPr lang="en-US" altLang="zh-CN" dirty="0"/>
              </a:p>
              <a:p>
                <a:pPr marL="457200" indent="-457200">
                  <a:buFont typeface="+mj-lt"/>
                  <a:buAutoNum type="arabicPeriod"/>
                </a:pPr>
                <a:r>
                  <a:rPr lang="zh-CN" altLang="en-US" dirty="0"/>
                  <a:t>对于</a:t>
                </a:r>
                <a14:m>
                  <m:oMath xmlns:m="http://schemas.openxmlformats.org/officeDocument/2006/math">
                    <m:r>
                      <a:rPr lang="en-US" altLang="zh-CN" b="0" i="1" smtClean="0">
                        <a:latin typeface="Cambria Math" panose="02040503050406030204" pitchFamily="18" charset="0"/>
                      </a:rPr>
                      <m:t>𝐺</m:t>
                    </m:r>
                  </m:oMath>
                </a14:m>
                <a:r>
                  <a:rPr lang="zh-CN" altLang="en-US" dirty="0"/>
                  <a:t>按上述方法分解的每个等价类</a:t>
                </a:r>
                <a14:m>
                  <m:oMath xmlns:m="http://schemas.openxmlformats.org/officeDocument/2006/math">
                    <m:r>
                      <a:rPr lang="en-US" altLang="zh-CN" b="0" i="1" smtClean="0">
                        <a:latin typeface="Cambria Math" panose="02040503050406030204" pitchFamily="18" charset="0"/>
                      </a:rPr>
                      <m:t>𝑖</m:t>
                    </m:r>
                  </m:oMath>
                </a14:m>
                <a:r>
                  <a:rPr lang="zh-CN" altLang="en-US" dirty="0"/>
                  <a:t>的每个直和因子</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𝑖𝑗</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ℤ</m:t>
                    </m:r>
                    <m:r>
                      <a:rPr lang="en-US" altLang="zh-CN" i="1" dirty="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𝑖𝑗</m:t>
                        </m:r>
                      </m:sub>
                      <m:sup>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𝑖𝑗</m:t>
                            </m:r>
                          </m:sub>
                        </m:sSub>
                      </m:sup>
                    </m:sSubSup>
                  </m:oMath>
                </a14:m>
                <a:r>
                  <a:rPr lang="zh-CN" altLang="en-US" dirty="0"/>
                  <a:t>，</a:t>
                </a:r>
                <a14:m>
                  <m:oMath xmlns:m="http://schemas.openxmlformats.org/officeDocument/2006/math">
                    <m:r>
                      <a:rPr lang="en-US" altLang="zh-CN" b="0" i="1" dirty="0" smtClean="0">
                        <a:latin typeface="Cambria Math" panose="02040503050406030204" pitchFamily="18" charset="0"/>
                      </a:rPr>
                      <m:t>𝑅</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𝑖𝑗</m:t>
                        </m:r>
                      </m:sub>
                    </m:sSub>
                    <m:r>
                      <a:rPr lang="en-US" altLang="zh-CN" b="0" i="1" dirty="0" smtClean="0">
                        <a:latin typeface="Cambria Math" panose="02040503050406030204" pitchFamily="18" charset="0"/>
                      </a:rPr>
                      <m:t>]</m:t>
                    </m:r>
                  </m:oMath>
                </a14:m>
                <a:r>
                  <a:rPr lang="zh-CN" altLang="en-US" dirty="0"/>
                  <a:t>存在</a:t>
                </a:r>
                <a:r>
                  <a:rPr lang="en-US" altLang="zh-CN" dirty="0"/>
                  <a:t>DFT</a:t>
                </a:r>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xfrm>
                <a:off x="838200" y="1150070"/>
                <a:ext cx="10515600" cy="5636810"/>
              </a:xfrm>
              <a:blipFill>
                <a:blip r:embed="rId3"/>
                <a:stretch>
                  <a:fillRect l="-928" t="-18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4266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a:xfrm>
                <a:off x="838200" y="1150070"/>
                <a:ext cx="10515600" cy="5636810"/>
              </a:xfrm>
            </p:spPr>
            <p:txBody>
              <a:bodyPr>
                <a:normAutofit/>
              </a:bodyPr>
              <a:lstStyle/>
              <a:p>
                <a:r>
                  <a:rPr lang="zh-CN" altLang="en-US" dirty="0"/>
                  <a:t>为了单位根的方便，以下我们在</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ℂ</m:t>
                    </m:r>
                  </m:oMath>
                </a14:m>
                <a:r>
                  <a:rPr lang="zh-CN" altLang="en-US" dirty="0"/>
                  <a:t>下讨论。其他情况与此类似（但有些结论可能不成立）。</a:t>
                </a:r>
                <a:endParaRPr lang="en-US" altLang="zh-CN" dirty="0"/>
              </a:p>
              <a:p>
                <a:endParaRPr lang="en-US" altLang="zh-CN" dirty="0"/>
              </a:p>
              <a:p>
                <a:r>
                  <a:rPr lang="zh-CN" altLang="en-US" dirty="0"/>
                  <a:t>由上文可见，对于一个</a:t>
                </a:r>
                <a14:m>
                  <m:oMath xmlns:m="http://schemas.openxmlformats.org/officeDocument/2006/math">
                    <m:r>
                      <a:rPr lang="en-US" altLang="zh-CN" b="0" i="1" smtClean="0">
                        <a:latin typeface="Cambria Math" panose="02040503050406030204" pitchFamily="18" charset="0"/>
                      </a:rPr>
                      <m:t>𝐺</m:t>
                    </m:r>
                  </m:oMath>
                </a14:m>
                <a:r>
                  <a:rPr lang="zh-CN" altLang="en-US" dirty="0"/>
                  <a:t>，</a:t>
                </a:r>
                <a14:m>
                  <m:oMath xmlns:m="http://schemas.openxmlformats.org/officeDocument/2006/math">
                    <m:r>
                      <a:rPr lang="en-US" altLang="zh-CN" b="0" i="1" dirty="0" smtClean="0">
                        <a:latin typeface="Cambria Math" panose="02040503050406030204" pitchFamily="18" charset="0"/>
                      </a:rPr>
                      <m:t>ℂ</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𝐺</m:t>
                    </m:r>
                    <m:r>
                      <a:rPr lang="en-US" altLang="zh-CN" b="0" i="1" dirty="0" smtClean="0">
                        <a:latin typeface="Cambria Math" panose="02040503050406030204" pitchFamily="18" charset="0"/>
                      </a:rPr>
                      <m:t>]</m:t>
                    </m:r>
                  </m:oMath>
                </a14:m>
                <a:r>
                  <a:rPr lang="zh-CN" altLang="en-US" dirty="0"/>
                  <a:t>下的可逆卷积性变换矩阵在关于置换相似的意义下是唯一的，也即：</a:t>
                </a:r>
                <a14:m>
                  <m:oMath xmlns:m="http://schemas.openxmlformats.org/officeDocument/2006/math">
                    <m:r>
                      <a:rPr lang="en-US" altLang="zh-CN" b="0" i="1" smtClean="0">
                        <a:latin typeface="Cambria Math" panose="02040503050406030204" pitchFamily="18" charset="0"/>
                      </a:rPr>
                      <m:t>∀</m:t>
                    </m:r>
                    <m:r>
                      <a:rPr lang="en-US" altLang="zh-CN" b="1" i="1" smtClean="0">
                        <a:latin typeface="Cambria Math" panose="02040503050406030204" pitchFamily="18" charset="0"/>
                      </a:rPr>
                      <m:t>𝑻</m:t>
                    </m:r>
                    <m:r>
                      <a:rPr lang="en-US" altLang="zh-CN" b="0" i="1" smtClean="0">
                        <a:latin typeface="Cambria Math" panose="02040503050406030204" pitchFamily="18" charset="0"/>
                      </a:rPr>
                      <m:t>,</m:t>
                    </m:r>
                    <m:r>
                      <a:rPr lang="en-US" altLang="zh-CN" b="1" i="1" smtClean="0">
                        <a:latin typeface="Cambria Math" panose="02040503050406030204" pitchFamily="18" charset="0"/>
                      </a:rPr>
                      <m:t>𝑿</m:t>
                    </m:r>
                    <m:r>
                      <m:rPr>
                        <m:nor/>
                      </m:rPr>
                      <a:rPr lang="zh-CN" altLang="en-US" dirty="0"/>
                      <m:t>满足条件</m:t>
                    </m:r>
                    <m:r>
                      <a:rPr lang="zh-CN" altLang="en-US" i="1" dirty="0" smtClean="0">
                        <a:latin typeface="Cambria Math" panose="02040503050406030204" pitchFamily="18" charset="0"/>
                      </a:rPr>
                      <m:t>，</m:t>
                    </m:r>
                    <m:r>
                      <a:rPr lang="en-US" altLang="zh-CN" b="0" i="1" smtClean="0">
                        <a:latin typeface="Cambria Math" panose="02040503050406030204" pitchFamily="18" charset="0"/>
                      </a:rPr>
                      <m:t>∃</m:t>
                    </m:r>
                    <m:r>
                      <a:rPr lang="zh-CN" altLang="en-US" i="1">
                        <a:latin typeface="Cambria Math" panose="02040503050406030204" pitchFamily="18" charset="0"/>
                      </a:rPr>
                      <m:t>置换</m:t>
                    </m:r>
                    <m:r>
                      <a:rPr lang="en-US" altLang="zh-CN" b="1" i="1" smtClean="0">
                        <a:latin typeface="Cambria Math" panose="02040503050406030204" pitchFamily="18" charset="0"/>
                      </a:rPr>
                      <m:t>𝑷</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s</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t</m:t>
                    </m:r>
                    <m:r>
                      <a:rPr lang="en-US" altLang="zh-CN" b="0" i="1" smtClean="0">
                        <a:latin typeface="Cambria Math" panose="02040503050406030204" pitchFamily="18" charset="0"/>
                      </a:rPr>
                      <m:t>. </m:t>
                    </m:r>
                    <m:r>
                      <a:rPr lang="en-US" altLang="zh-CN" b="1" i="1" smtClean="0">
                        <a:latin typeface="Cambria Math" panose="02040503050406030204" pitchFamily="18" charset="0"/>
                      </a:rPr>
                      <m:t>𝑻</m:t>
                    </m:r>
                    <m:r>
                      <a:rPr lang="en-US" altLang="zh-CN" b="0" i="1" smtClean="0">
                        <a:latin typeface="Cambria Math" panose="02040503050406030204" pitchFamily="18" charset="0"/>
                      </a:rPr>
                      <m:t>=</m:t>
                    </m:r>
                    <m:r>
                      <a:rPr lang="en-US" altLang="zh-CN" b="1" i="1" smtClean="0">
                        <a:latin typeface="Cambria Math" panose="02040503050406030204" pitchFamily="18" charset="0"/>
                      </a:rPr>
                      <m:t>𝑷𝑿</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𝑷</m:t>
                        </m:r>
                      </m:e>
                      <m:sup>
                        <m:r>
                          <a:rPr lang="en-US" altLang="zh-CN" b="0" i="1" smtClean="0">
                            <a:latin typeface="Cambria Math" panose="02040503050406030204" pitchFamily="18" charset="0"/>
                          </a:rPr>
                          <m:t>−1</m:t>
                        </m:r>
                      </m:sup>
                    </m:sSup>
                  </m:oMath>
                </a14:m>
                <a:r>
                  <a:rPr lang="zh-CN" altLang="en-US" dirty="0"/>
                  <a:t>。</a:t>
                </a:r>
                <a:endParaRPr lang="en-US" altLang="zh-CN" dirty="0"/>
              </a:p>
              <a:p>
                <a:endParaRPr lang="en-US" altLang="zh-CN" dirty="0"/>
              </a:p>
              <a:p>
                <a:r>
                  <a:rPr lang="zh-CN" altLang="en-US" dirty="0"/>
                  <a:t>给出一个合法的</a:t>
                </a:r>
                <a14:m>
                  <m:oMath xmlns:m="http://schemas.openxmlformats.org/officeDocument/2006/math">
                    <m:r>
                      <a:rPr lang="en-US" altLang="zh-CN" b="0" i="1" smtClean="0">
                        <a:latin typeface="Cambria Math" panose="02040503050406030204" pitchFamily="18" charset="0"/>
                      </a:rPr>
                      <m:t>𝐺</m:t>
                    </m:r>
                  </m:oMath>
                </a14:m>
                <a:r>
                  <a:rPr lang="zh-CN" altLang="en-US" dirty="0"/>
                  <a:t>后，如何快速算出变换呢？</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xfrm>
                <a:off x="838200" y="1150070"/>
                <a:ext cx="10515600" cy="5636810"/>
              </a:xfrm>
              <a:blipFill>
                <a:blip r:embed="rId3"/>
                <a:stretch>
                  <a:fillRect l="-928" t="-1840"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1944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a:xfrm>
                <a:off x="838200" y="1150070"/>
                <a:ext cx="10515600" cy="5636810"/>
              </a:xfrm>
            </p:spPr>
            <p:txBody>
              <a:bodyPr>
                <a:normAutofit fontScale="92500"/>
              </a:bodyPr>
              <a:lstStyle/>
              <a:p>
                <a:r>
                  <a:rPr lang="zh-CN" altLang="en-US" dirty="0"/>
                  <a:t>一个实现简单的算法是：首先处理出等价类，然后先决定每个等价类是否为</a:t>
                </a:r>
                <a14:m>
                  <m:oMath xmlns:m="http://schemas.openxmlformats.org/officeDocument/2006/math">
                    <m:r>
                      <a:rPr lang="en-US" altLang="zh-CN" b="0" i="1" smtClean="0">
                        <a:latin typeface="Cambria Math" panose="02040503050406030204" pitchFamily="18" charset="0"/>
                      </a:rPr>
                      <m:t>0</m:t>
                    </m:r>
                  </m:oMath>
                </a14:m>
                <a:r>
                  <a:rPr lang="zh-CN" altLang="en-US" dirty="0"/>
                  <a:t>，再将非</a:t>
                </a:r>
                <a:r>
                  <a:rPr lang="en-US" altLang="zh-CN" dirty="0"/>
                  <a:t>0</a:t>
                </a:r>
                <a:r>
                  <a:rPr lang="zh-CN" altLang="en-US" dirty="0"/>
                  <a:t>等价类中元素对应的取值用单位根的次数表示（相当于取对数）。</a:t>
                </a:r>
                <a:endParaRPr lang="en-US" altLang="zh-CN" dirty="0"/>
              </a:p>
              <a:p>
                <a:r>
                  <a:rPr lang="zh-CN" altLang="en-US" dirty="0"/>
                  <a:t>这样，方程组就变为线性，可以用高斯消元等方法求解，然后求逆矩阵即可。</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en-US" altLang="zh-CN" dirty="0"/>
              </a:p>
              <a:p>
                <a:r>
                  <a:rPr lang="zh-CN" altLang="en-US" dirty="0"/>
                  <a:t>使用其它矩阵算法的时间复杂度为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𝜔</m:t>
                        </m:r>
                      </m:sup>
                    </m:sSup>
                    <m:r>
                      <a:rPr lang="en-US" altLang="zh-CN" b="0" i="1" smtClean="0">
                        <a:latin typeface="Cambria Math" panose="02040503050406030204" pitchFamily="18" charset="0"/>
                      </a:rPr>
                      <m:t>)</m:t>
                    </m:r>
                  </m:oMath>
                </a14:m>
                <a:r>
                  <a:rPr lang="zh-CN" altLang="en-US" dirty="0"/>
                  <a:t>（这里</a:t>
                </a:r>
                <a14:m>
                  <m:oMath xmlns:m="http://schemas.openxmlformats.org/officeDocument/2006/math">
                    <m:r>
                      <a:rPr lang="en-US" altLang="zh-CN" b="0" i="1" smtClean="0">
                        <a:latin typeface="Cambria Math" panose="02040503050406030204" pitchFamily="18" charset="0"/>
                      </a:rPr>
                      <m:t>𝜔</m:t>
                    </m:r>
                  </m:oMath>
                </a14:m>
                <a:r>
                  <a:rPr lang="zh-CN" altLang="en-US" dirty="0"/>
                  <a:t>表示矩阵乘法、高斯消元、矩阵求逆的时间复杂度），目前最优的算法有</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≈2.37</m:t>
                    </m:r>
                  </m:oMath>
                </a14:m>
                <a:r>
                  <a:rPr lang="zh-CN" altLang="en-US" dirty="0"/>
                  <a:t>，在此不展开讨论。</a:t>
                </a:r>
                <a:endParaRPr lang="en-US" altLang="zh-CN" dirty="0"/>
              </a:p>
              <a:p>
                <a:endParaRPr lang="en-US" altLang="zh-CN" dirty="0"/>
              </a:p>
              <a:p>
                <a:r>
                  <a:rPr lang="zh-CN" altLang="en-US" dirty="0"/>
                  <a:t>注意到，对于一个输入乘法表的</a:t>
                </a:r>
                <a14:m>
                  <m:oMath xmlns:m="http://schemas.openxmlformats.org/officeDocument/2006/math">
                    <m:r>
                      <a:rPr lang="en-US" altLang="zh-CN" b="0" i="1" smtClean="0">
                        <a:latin typeface="Cambria Math" panose="02040503050406030204" pitchFamily="18" charset="0"/>
                      </a:rPr>
                      <m:t>𝑛</m:t>
                    </m:r>
                  </m:oMath>
                </a14:m>
                <a:r>
                  <a:rPr lang="zh-CN" altLang="en-US" dirty="0"/>
                  <a:t>阶交换群，可以在</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即输入规模时间内计算其直和分解的一组基。（只需要朴素算法和一些实现技巧，受篇幅所限不展开讨论）那么我们就可以在</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时间内直接用</a:t>
                </a:r>
                <a:r>
                  <a:rPr lang="en-US" altLang="zh-CN" dirty="0"/>
                  <a:t>DFT</a:t>
                </a:r>
                <a:r>
                  <a:rPr lang="zh-CN" altLang="en-US" dirty="0"/>
                  <a:t>公式算出其对应的变换和逆变换。</a:t>
                </a:r>
                <a:endParaRPr lang="en-US" altLang="zh-CN" dirty="0"/>
              </a:p>
              <a:p>
                <a:r>
                  <a:rPr lang="zh-CN" altLang="en-US" dirty="0"/>
                  <a:t>这样，我们可以对每个等价类执行分解算法，然后将解合并为变换矩阵。</a:t>
                </a:r>
                <a:endParaRPr lang="en-US" altLang="zh-CN" dirty="0"/>
              </a:p>
              <a:p>
                <a:r>
                  <a:rPr lang="zh-CN" altLang="en-US" dirty="0"/>
                  <a:t>遗憾的是，计算逆变换矩阵的时间复杂度仍然是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𝜔</m:t>
                        </m:r>
                      </m:sup>
                    </m:sSup>
                    <m:r>
                      <a:rPr lang="en-US" altLang="zh-CN" b="0" i="1" smtClean="0">
                        <a:latin typeface="Cambria Math" panose="02040503050406030204" pitchFamily="18" charset="0"/>
                      </a:rPr>
                      <m:t>)</m:t>
                    </m:r>
                  </m:oMath>
                </a14:m>
                <a:r>
                  <a:rPr lang="zh-CN" altLang="en-US" dirty="0"/>
                  <a:t>。时间瓶颈是计算</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𝐶</m:t>
                        </m:r>
                      </m:sup>
                    </m:sSup>
                  </m:oMath>
                </a14:m>
                <a:r>
                  <a:rPr lang="zh-CN" altLang="en-US" dirty="0"/>
                  <a:t>的逆变换。</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xfrm>
                <a:off x="838200" y="1150070"/>
                <a:ext cx="10515600" cy="5636810"/>
              </a:xfrm>
              <a:blipFill>
                <a:blip r:embed="rId3"/>
                <a:stretch>
                  <a:fillRect l="-754" t="-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3131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题 </a:t>
            </a:r>
            <a:r>
              <a:rPr lang="en-US" altLang="zh-CN" dirty="0" err="1"/>
              <a:t>LibreOJ</a:t>
            </a:r>
            <a:r>
              <a:rPr lang="en-US" altLang="zh-CN" dirty="0"/>
              <a:t> 548 </a:t>
            </a:r>
            <a:r>
              <a:rPr lang="zh-CN" altLang="en-US" dirty="0"/>
              <a:t>某少女附中的体育课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简略题意：给你一个</a:t>
                </a:r>
                <a14:m>
                  <m:oMath xmlns:m="http://schemas.openxmlformats.org/officeDocument/2006/math">
                    <m:r>
                      <a:rPr lang="en-US" altLang="zh-CN" b="0" i="1" smtClean="0">
                        <a:latin typeface="Cambria Math" panose="02040503050406030204" pitchFamily="18" charset="0"/>
                      </a:rPr>
                      <m:t>𝑚</m:t>
                    </m:r>
                  </m:oMath>
                </a14:m>
                <a:r>
                  <a:rPr lang="zh-CN" altLang="en-US" dirty="0"/>
                  <a:t>阶满足循环律的交换半群</a:t>
                </a:r>
                <a14:m>
                  <m:oMath xmlns:m="http://schemas.openxmlformats.org/officeDocument/2006/math">
                    <m:r>
                      <a:rPr lang="en-US" altLang="zh-CN" b="0" i="1" smtClean="0">
                        <a:latin typeface="Cambria Math" panose="02040503050406030204" pitchFamily="18" charset="0"/>
                      </a:rPr>
                      <m:t>𝐺</m:t>
                    </m:r>
                  </m:oMath>
                </a14:m>
                <a:r>
                  <a:rPr lang="zh-CN" altLang="en-US" dirty="0"/>
                  <a:t>，正整数</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，和向量</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ℤ</m:t>
                    </m:r>
                    <m:r>
                      <a:rPr lang="en-US" altLang="zh-CN" i="1">
                        <a:latin typeface="Cambria Math" panose="02040503050406030204" pitchFamily="18" charset="0"/>
                      </a:rPr>
                      <m:t>/232792561)[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𝑛</m:t>
                        </m:r>
                      </m:sup>
                    </m:sSup>
                    <m:r>
                      <a:rPr lang="en-US" altLang="zh-CN" i="1">
                        <a:latin typeface="Cambria Math" panose="02040503050406030204" pitchFamily="18" charset="0"/>
                      </a:rPr>
                      <m:t>]</m:t>
                    </m:r>
                  </m:oMath>
                </a14:m>
                <a:r>
                  <a:rPr lang="zh-CN" altLang="en-US" dirty="0"/>
                  <a:t>，让你求</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a14:m>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≤18,2≤</m:t>
                      </m:r>
                      <m:r>
                        <a:rPr lang="en-US" altLang="zh-CN" b="0" i="1" smtClean="0">
                          <a:latin typeface="Cambria Math" panose="02040503050406030204" pitchFamily="18" charset="0"/>
                        </a:rPr>
                        <m:t>𝑚</m:t>
                      </m:r>
                      <m:r>
                        <a:rPr lang="en-US" altLang="zh-CN" b="0" i="1" smtClean="0">
                          <a:latin typeface="Cambria Math" panose="02040503050406030204" pitchFamily="18" charset="0"/>
                        </a:rPr>
                        <m:t>≤22,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18</m:t>
                          </m:r>
                        </m:sup>
                      </m:sSup>
                    </m:oMath>
                  </m:oMathPara>
                </a14:m>
                <a:endParaRPr lang="en-US" altLang="zh-CN" dirty="0"/>
              </a:p>
              <a:p>
                <a:endParaRPr lang="en-US" altLang="zh-CN" dirty="0"/>
              </a:p>
              <a:p>
                <a:r>
                  <a:rPr lang="zh-CN" altLang="en-US" dirty="0"/>
                  <a:t>注意到</a:t>
                </a:r>
                <a14:m>
                  <m:oMath xmlns:m="http://schemas.openxmlformats.org/officeDocument/2006/math">
                    <m:r>
                      <a:rPr lang="en-US" altLang="zh-CN" b="0" i="1" smtClean="0">
                        <a:latin typeface="Cambria Math" panose="02040503050406030204" pitchFamily="18" charset="0"/>
                      </a:rPr>
                      <m:t>ℤ</m:t>
                    </m:r>
                    <m:r>
                      <a:rPr lang="en-US" altLang="zh-CN" b="0" i="1" smtClean="0">
                        <a:latin typeface="Cambria Math" panose="02040503050406030204" pitchFamily="18" charset="0"/>
                      </a:rPr>
                      <m:t>/232792561</m:t>
                    </m:r>
                  </m:oMath>
                </a14:m>
                <a:r>
                  <a:rPr lang="zh-CN" altLang="en-US" dirty="0"/>
                  <a:t>有</a:t>
                </a:r>
                <a:r>
                  <a:rPr lang="en-US" altLang="zh-CN" dirty="0"/>
                  <a:t>1</a:t>
                </a:r>
                <a:r>
                  <a:rPr lang="zh-CN" altLang="en-US" dirty="0"/>
                  <a:t>到</a:t>
                </a:r>
                <a:r>
                  <a:rPr lang="en-US" altLang="zh-CN" dirty="0"/>
                  <a:t>22</a:t>
                </a:r>
                <a:r>
                  <a:rPr lang="zh-CN" altLang="en-US" dirty="0"/>
                  <a:t>次单位根，于是直接构造变换用点值求幂即可。</a:t>
                </a:r>
                <a:endParaRPr lang="en-US" altLang="zh-CN" dirty="0"/>
              </a:p>
              <a:p>
                <a:r>
                  <a:rPr lang="zh-CN" altLang="en-US" strike="sngStrike" dirty="0"/>
                  <a:t>也可以爆搜变换。</a:t>
                </a:r>
                <a:endParaRPr lang="en-US" altLang="zh-CN" strike="sngStrike"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928" t="-1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5988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更多问题及扩展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pPr marL="342900" indent="-342900">
                  <a:buFont typeface="Arial" panose="020B0604020202020204" pitchFamily="34" charset="0"/>
                  <a:buChar char="•"/>
                </a:pPr>
                <a:r>
                  <a:rPr lang="zh-CN" altLang="en-US" dirty="0"/>
                  <a:t>更高效的算法</a:t>
                </a:r>
                <a:endParaRPr lang="en-US" altLang="zh-CN" dirty="0"/>
              </a:p>
              <a:p>
                <a:pPr marL="342900" indent="-342900">
                  <a:buFont typeface="Arial" panose="020B0604020202020204" pitchFamily="34" charset="0"/>
                  <a:buChar char="•"/>
                </a:pPr>
                <a:r>
                  <a:rPr lang="zh-CN" altLang="en-US" dirty="0"/>
                  <a:t>更多应用</a:t>
                </a:r>
                <a:endParaRPr lang="en-US" altLang="zh-CN" dirty="0"/>
              </a:p>
              <a:p>
                <a:pPr marL="342900" indent="-342900">
                  <a:buFont typeface="Arial" panose="020B0604020202020204" pitchFamily="34" charset="0"/>
                  <a:buChar char="•"/>
                </a:pPr>
                <a:r>
                  <a:rPr lang="zh-CN" altLang="en-US" strike="sngStrike" dirty="0"/>
                  <a:t>如何出题</a:t>
                </a:r>
                <a:endParaRPr lang="en-US" altLang="zh-CN" strike="sngStrike" dirty="0"/>
              </a:p>
              <a:p>
                <a:endParaRPr lang="en-US" altLang="zh-CN" strike="sngStrike" dirty="0"/>
              </a:p>
              <a:p>
                <a:pPr marL="342900" indent="-342900">
                  <a:buFont typeface="Arial" panose="020B0604020202020204" pitchFamily="34" charset="0"/>
                  <a:buChar char="•"/>
                </a:pPr>
                <a:r>
                  <a:rPr lang="zh-CN" altLang="en-US" dirty="0">
                    <a:latin typeface="Cambria Math" panose="02040503050406030204" pitchFamily="18" charset="0"/>
                  </a:rPr>
                  <a:t>参考中给出了在</a:t>
                </a:r>
                <a14:m>
                  <m:oMath xmlns:m="http://schemas.openxmlformats.org/officeDocument/2006/math">
                    <m:r>
                      <a:rPr lang="en-US" altLang="zh-CN" b="0" i="1" smtClean="0">
                        <a:latin typeface="Cambria Math" panose="02040503050406030204" pitchFamily="18" charset="0"/>
                      </a:rPr>
                      <m:t>ℂ</m:t>
                    </m:r>
                  </m:oMath>
                </a14:m>
                <a:r>
                  <a:rPr lang="zh-CN" altLang="en-US" dirty="0">
                    <a:latin typeface="Cambria Math" panose="02040503050406030204" pitchFamily="18" charset="0"/>
                  </a:rPr>
                  <a:t>下可解群的算法，这些群中含有非交换群。但我还没有查到半群的相关算法。似乎半群的资料都被群淹没了</a:t>
                </a:r>
                <a:r>
                  <a:rPr lang="en-US" altLang="zh-CN" dirty="0">
                    <a:latin typeface="Cambria Math" panose="02040503050406030204" pitchFamily="18" charset="0"/>
                  </a:rPr>
                  <a:t>……</a:t>
                </a:r>
              </a:p>
              <a:p>
                <a:pPr marL="342900" indent="-342900">
                  <a:buFont typeface="Arial" panose="020B0604020202020204" pitchFamily="34" charset="0"/>
                  <a:buChar char="•"/>
                </a:pPr>
                <a:endParaRPr lang="en-US" altLang="zh-CN" dirty="0">
                  <a:latin typeface="Cambria Math" panose="02040503050406030204" pitchFamily="18" charset="0"/>
                </a:endParaRPr>
              </a:p>
              <a:p>
                <a:pPr marL="342900" indent="-342900">
                  <a:buFont typeface="Arial" panose="020B0604020202020204" pitchFamily="34" charset="0"/>
                  <a:buChar char="•"/>
                </a:pPr>
                <a:r>
                  <a:rPr lang="zh-CN" altLang="en-US" dirty="0">
                    <a:latin typeface="Cambria Math" panose="02040503050406030204" pitchFamily="18" charset="0"/>
                  </a:rPr>
                  <a:t>许多资料的研究是基于表示论的，不过本文探讨的内容较为简单，不需要。</a:t>
                </a:r>
                <a:endParaRPr lang="en-US" altLang="zh-CN" dirty="0">
                  <a:latin typeface="Cambria Math" panose="02040503050406030204" pitchFamily="18" charset="0"/>
                </a:endParaRPr>
              </a:p>
              <a:p>
                <a:pPr marL="342900" indent="-342900">
                  <a:buFont typeface="Arial" panose="020B0604020202020204" pitchFamily="34" charset="0"/>
                  <a:buChar char="•"/>
                </a:pPr>
                <a:endParaRPr lang="en-US" altLang="zh-CN" dirty="0">
                  <a:latin typeface="Cambria Math" panose="02040503050406030204" pitchFamily="18" charset="0"/>
                </a:endParaRPr>
              </a:p>
              <a:p>
                <a:pPr marL="342900" indent="-342900">
                  <a:buFont typeface="Arial" panose="020B0604020202020204" pitchFamily="34" charset="0"/>
                  <a:buChar char="•"/>
                </a:pPr>
                <a:r>
                  <a:rPr lang="zh-CN" altLang="en-US" dirty="0">
                    <a:latin typeface="Cambria Math" panose="02040503050406030204" pitchFamily="18" charset="0"/>
                  </a:rPr>
                  <a:t>由于作者水平十分有限，没有了解更多内容，请感兴趣的同学自行查阅资料。</a:t>
                </a:r>
                <a:endParaRPr lang="en-US" altLang="zh-CN" dirty="0">
                  <a:latin typeface="Cambria Math" panose="02040503050406030204" pitchFamily="18" charset="0"/>
                </a:endParaRPr>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3"/>
                <a:stretch>
                  <a:fillRect l="-812" t="-1846" r="-15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8099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感谢</a:t>
            </a:r>
          </a:p>
        </p:txBody>
      </p:sp>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pPr marL="342900" indent="-342900">
              <a:buFont typeface="Arial" panose="020B0604020202020204" pitchFamily="34" charset="0"/>
              <a:buChar char="•"/>
            </a:pPr>
            <a:r>
              <a:rPr lang="zh-CN" altLang="en-US" dirty="0"/>
              <a:t>感谢</a:t>
            </a:r>
            <a:r>
              <a:rPr lang="en-US" altLang="zh-CN" dirty="0"/>
              <a:t>CCF</a:t>
            </a:r>
            <a:r>
              <a:rPr lang="zh-CN" altLang="en-US" dirty="0"/>
              <a:t>及雅礼中学提供营员交流的宝贵机会。</a:t>
            </a:r>
            <a:endParaRPr lang="en-US" altLang="zh-CN" dirty="0"/>
          </a:p>
          <a:p>
            <a:pPr marL="342900" indent="-342900">
              <a:buFont typeface="Arial" panose="020B0604020202020204" pitchFamily="34" charset="0"/>
              <a:buChar char="•"/>
            </a:pPr>
            <a:r>
              <a:rPr lang="zh-CN" altLang="en-US" dirty="0"/>
              <a:t>感谢张瑞喆教练、本校刘利丽老师和张明远、赵义凯、阮思凯、黄锦松等学长对我的帮助、培养和教导。</a:t>
            </a:r>
            <a:endParaRPr lang="en-US" altLang="zh-CN" dirty="0"/>
          </a:p>
          <a:p>
            <a:pPr marL="342900" indent="-342900">
              <a:buFont typeface="Arial" panose="020B0604020202020204" pitchFamily="34" charset="0"/>
              <a:buChar char="•"/>
            </a:pPr>
            <a:r>
              <a:rPr lang="zh-CN" altLang="en-US" dirty="0"/>
              <a:t>感谢唐珑珂、武弘勋学长及王泽宇同学等在内容方面的帮助。</a:t>
            </a:r>
            <a:endParaRPr lang="en-US" altLang="zh-CN" dirty="0"/>
          </a:p>
          <a:p>
            <a:pPr marL="342900" indent="-342900">
              <a:buFont typeface="Arial" panose="020B0604020202020204" pitchFamily="34" charset="0"/>
              <a:buChar char="•"/>
            </a:pPr>
            <a:r>
              <a:rPr lang="zh-CN" altLang="en-US"/>
              <a:t>感谢孙奕灿、任之洲学长为</a:t>
            </a:r>
            <a:r>
              <a:rPr lang="zh-CN" altLang="en-US" dirty="0"/>
              <a:t>本文验稿。</a:t>
            </a:r>
            <a:endParaRPr lang="en-US" altLang="zh-CN" dirty="0"/>
          </a:p>
        </p:txBody>
      </p:sp>
    </p:spTree>
    <p:extLst>
      <p:ext uri="{BB962C8B-B14F-4D97-AF65-F5344CB8AC3E}">
        <p14:creationId xmlns:p14="http://schemas.microsoft.com/office/powerpoint/2010/main" val="3098780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b="1" dirty="0"/>
              <a:t>参考：</a:t>
            </a:r>
            <a:endParaRPr lang="en-US" altLang="zh-CN" b="1" dirty="0"/>
          </a:p>
          <a:p>
            <a:r>
              <a:rPr lang="en-US" altLang="zh-CN" dirty="0"/>
              <a:t>[1]</a:t>
            </a:r>
            <a:r>
              <a:rPr lang="zh-CN" altLang="en-US" dirty="0"/>
              <a:t>吕凯风</a:t>
            </a:r>
            <a:r>
              <a:rPr lang="en-US" altLang="zh-CN" dirty="0"/>
              <a:t>. </a:t>
            </a:r>
            <a:r>
              <a:rPr lang="zh-CN" altLang="en-US" dirty="0"/>
              <a:t>集合幂级数的性质与应用及其快速算法</a:t>
            </a:r>
            <a:r>
              <a:rPr lang="en-US" altLang="zh-CN" dirty="0"/>
              <a:t>. 2015</a:t>
            </a:r>
            <a:r>
              <a:rPr lang="zh-CN" altLang="en-US" dirty="0"/>
              <a:t>年信息学奥林匹克中国国家集训队论文集</a:t>
            </a:r>
            <a:r>
              <a:rPr lang="en-US" altLang="zh-CN" dirty="0"/>
              <a:t>,2015:271-287 </a:t>
            </a:r>
          </a:p>
          <a:p>
            <a:r>
              <a:rPr lang="en-US" altLang="zh-CN" dirty="0"/>
              <a:t>[2]</a:t>
            </a:r>
            <a:r>
              <a:rPr lang="zh-CN" altLang="en-US" dirty="0"/>
              <a:t>刘承奥</a:t>
            </a:r>
            <a:r>
              <a:rPr lang="en-US" altLang="zh-CN" dirty="0"/>
              <a:t>. "Hello 2018" </a:t>
            </a:r>
            <a:r>
              <a:rPr lang="zh-CN" altLang="en-US" dirty="0"/>
              <a:t>题解</a:t>
            </a:r>
            <a:r>
              <a:rPr lang="en-US" altLang="zh-CN" dirty="0"/>
              <a:t>. </a:t>
            </a:r>
            <a:r>
              <a:rPr lang="en-US" altLang="zh-CN" dirty="0">
                <a:hlinkClick r:id="rId2"/>
              </a:rPr>
              <a:t>https://loj.ac/article/247</a:t>
            </a:r>
            <a:endParaRPr lang="en-US" altLang="zh-CN" dirty="0"/>
          </a:p>
          <a:p>
            <a:r>
              <a:rPr lang="zh-CN" altLang="en-US" b="1" dirty="0"/>
              <a:t>扩展：</a:t>
            </a:r>
            <a:endParaRPr lang="en-US" altLang="zh-CN" b="1" dirty="0"/>
          </a:p>
          <a:p>
            <a:r>
              <a:rPr lang="en-US" altLang="zh-CN" dirty="0"/>
              <a:t>[3]Clausen, Muller. Generating fast </a:t>
            </a:r>
            <a:r>
              <a:rPr lang="en-US" altLang="zh-CN" dirty="0" err="1"/>
              <a:t>fourier</a:t>
            </a:r>
            <a:r>
              <a:rPr lang="en-US" altLang="zh-CN" dirty="0"/>
              <a:t> transformation of solvable groups. Journal of symbolic computation,2003:137-156</a:t>
            </a:r>
          </a:p>
          <a:p>
            <a:r>
              <a:rPr lang="en-US" altLang="zh-CN" dirty="0"/>
              <a:t>[4]Clausen, Muller. A fast program generator of fast </a:t>
            </a:r>
            <a:r>
              <a:rPr lang="en-US" altLang="zh-CN" dirty="0" err="1"/>
              <a:t>fourier</a:t>
            </a:r>
            <a:r>
              <a:rPr lang="en-US" altLang="zh-CN" dirty="0"/>
              <a:t> transforms. Proceeding AAECC-13,1999:29-42</a:t>
            </a:r>
          </a:p>
          <a:p>
            <a:r>
              <a:rPr lang="en-US" altLang="zh-CN" dirty="0"/>
              <a:t>[5]Baum, Clausen. Computing irreducible representation of </a:t>
            </a:r>
            <a:r>
              <a:rPr lang="en-US" altLang="zh-CN" dirty="0" err="1"/>
              <a:t>supersolvable</a:t>
            </a:r>
            <a:r>
              <a:rPr lang="en-US" altLang="zh-CN" dirty="0"/>
              <a:t> groups. Math Comp,1994,63(207):353-359</a:t>
            </a:r>
          </a:p>
          <a:p>
            <a:endParaRPr lang="en-US" altLang="zh-CN" dirty="0"/>
          </a:p>
        </p:txBody>
      </p:sp>
    </p:spTree>
    <p:extLst>
      <p:ext uri="{BB962C8B-B14F-4D97-AF65-F5344CB8AC3E}">
        <p14:creationId xmlns:p14="http://schemas.microsoft.com/office/powerpoint/2010/main" val="3000070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1ECED-3134-4809-B136-D1AAEA7CAC32}"/>
              </a:ext>
            </a:extLst>
          </p:cNvPr>
          <p:cNvSpPr>
            <a:spLocks noGrp="1"/>
          </p:cNvSpPr>
          <p:nvPr>
            <p:ph type="ctrTitle"/>
          </p:nvPr>
        </p:nvSpPr>
        <p:spPr>
          <a:xfrm>
            <a:off x="1524000" y="2776538"/>
            <a:ext cx="9144000" cy="1381188"/>
          </a:xfrm>
        </p:spPr>
        <p:txBody>
          <a:bodyPr anchor="ctr">
            <a:normAutofit/>
          </a:bodyPr>
          <a:lstStyle/>
          <a:p>
            <a:r>
              <a:rPr lang="en-US" altLang="zh-CN" sz="4000" dirty="0"/>
              <a:t>Q&amp;A</a:t>
            </a:r>
            <a:endParaRPr lang="zh-CN" altLang="en-US" sz="2400" dirty="0"/>
          </a:p>
        </p:txBody>
      </p:sp>
      <p:sp>
        <p:nvSpPr>
          <p:cNvPr id="3" name="副标题 2">
            <a:extLst>
              <a:ext uri="{FF2B5EF4-FFF2-40B4-BE49-F238E27FC236}">
                <a16:creationId xmlns:a16="http://schemas.microsoft.com/office/drawing/2014/main" id="{FE712A42-070A-4A3D-BD56-F4F54C8B467F}"/>
              </a:ext>
            </a:extLst>
          </p:cNvPr>
          <p:cNvSpPr>
            <a:spLocks noGrp="1"/>
          </p:cNvSpPr>
          <p:nvPr>
            <p:ph type="subTitle" idx="1"/>
          </p:nvPr>
        </p:nvSpPr>
        <p:spPr>
          <a:xfrm>
            <a:off x="1524000" y="4495800"/>
            <a:ext cx="9144000" cy="762000"/>
          </a:xfrm>
        </p:spPr>
        <p:txBody>
          <a:bodyPr>
            <a:normAutofit/>
          </a:bodyPr>
          <a:lstStyle/>
          <a:p>
            <a:r>
              <a:rPr lang="en-US" altLang="zh-CN" sz="1800" dirty="0"/>
              <a:t>GL&amp;HF</a:t>
            </a:r>
          </a:p>
          <a:p>
            <a:r>
              <a:rPr lang="en-US" altLang="zh-CN" sz="1800" i="1" dirty="0"/>
              <a:t>CommonAnts</a:t>
            </a:r>
            <a:endParaRPr lang="zh-CN" altLang="en-US" sz="1800" i="1" dirty="0"/>
          </a:p>
        </p:txBody>
      </p:sp>
    </p:spTree>
    <p:extLst>
      <p:ext uri="{BB962C8B-B14F-4D97-AF65-F5344CB8AC3E}">
        <p14:creationId xmlns:p14="http://schemas.microsoft.com/office/powerpoint/2010/main" val="32484109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卷积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fontScale="92500"/>
              </a:bodyPr>
              <a:lstStyle/>
              <a:p>
                <a:r>
                  <a:rPr lang="zh-CN" altLang="en-US" dirty="0"/>
                  <a:t>可以看到，下标组成了一个定义了一个二元运算</a:t>
                </a:r>
                <a14:m>
                  <m:oMath xmlns:m="http://schemas.openxmlformats.org/officeDocument/2006/math">
                    <m:r>
                      <a:rPr lang="en-US" altLang="zh-CN" i="1">
                        <a:latin typeface="Cambria Math" panose="02040503050406030204" pitchFamily="18" charset="0"/>
                      </a:rPr>
                      <m:t>∘</m:t>
                    </m:r>
                  </m:oMath>
                </a14:m>
                <a:r>
                  <a:rPr lang="zh-CN" altLang="en-US" dirty="0"/>
                  <a:t>的代数系统，我们记作</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oMath>
                </a14:m>
                <a:r>
                  <a:rPr lang="zh-CN" altLang="en-US" dirty="0"/>
                  <a:t>，其中</a:t>
                </a:r>
                <a14:m>
                  <m:oMath xmlns:m="http://schemas.openxmlformats.org/officeDocument/2006/math">
                    <m:r>
                      <a:rPr lang="en-US" altLang="zh-CN" b="0" i="1" smtClean="0">
                        <a:latin typeface="Cambria Math" panose="02040503050406030204" pitchFamily="18" charset="0"/>
                      </a:rPr>
                      <m:t>𝑆</m:t>
                    </m:r>
                  </m:oMath>
                </a14:m>
                <a:r>
                  <a:rPr lang="zh-CN" altLang="en-US" dirty="0"/>
                  <a:t>表示下标集合，</a:t>
                </a:r>
                <a14:m>
                  <m:oMath xmlns:m="http://schemas.openxmlformats.org/officeDocument/2006/math">
                    <m:r>
                      <a:rPr lang="en-US" altLang="zh-CN" b="0" i="1" smtClean="0">
                        <a:latin typeface="Cambria Math" panose="02040503050406030204" pitchFamily="18" charset="0"/>
                      </a:rPr>
                      <m:t>∘</m:t>
                    </m:r>
                  </m:oMath>
                </a14:m>
                <a:r>
                  <a:rPr lang="zh-CN" altLang="en-US" dirty="0"/>
                  <a:t>是运算。故</a:t>
                </a:r>
                <a14:m>
                  <m:oMath xmlns:m="http://schemas.openxmlformats.org/officeDocument/2006/math">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𝐵</m:t>
                    </m:r>
                  </m:oMath>
                </a14:m>
                <a:r>
                  <a:rPr lang="zh-CN" altLang="en-US" dirty="0"/>
                  <a:t>也记作</a:t>
                </a:r>
                <a14:m>
                  <m:oMath xmlns:m="http://schemas.openxmlformats.org/officeDocument/2006/math">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𝐵</m:t>
                    </m:r>
                  </m:oMath>
                </a14:m>
                <a:r>
                  <a:rPr lang="zh-CN" altLang="en-US" dirty="0"/>
                  <a:t>。</a:t>
                </a:r>
                <a:endParaRPr lang="en-US" altLang="zh-CN" dirty="0"/>
              </a:p>
              <a:p>
                <a:r>
                  <a:rPr lang="zh-CN" altLang="en-US" dirty="0"/>
                  <a:t>以下是几种常见的卷积：</a:t>
                </a:r>
                <a:endParaRPr lang="en-US" altLang="zh-CN" dirty="0"/>
              </a:p>
              <a:p>
                <a:endParaRPr lang="en-US" altLang="zh-CN" dirty="0"/>
              </a:p>
              <a:p>
                <a:pPr marL="342900" indent="-342900">
                  <a:buFont typeface="Arial" panose="020B0604020202020204" pitchFamily="34" charset="0"/>
                  <a:buChar char="•"/>
                </a:pPr>
                <a:r>
                  <a:rPr lang="zh-CN" altLang="en-US" dirty="0"/>
                  <a:t>多项式（或者其它形式幂级数）的乘积等价于系数列关于</a:t>
                </a:r>
                <a14:m>
                  <m:oMath xmlns:m="http://schemas.openxmlformats.org/officeDocument/2006/math">
                    <m:r>
                      <a:rPr lang="en-US" altLang="zh-CN" b="0" i="1" smtClean="0">
                        <a:latin typeface="Cambria Math" panose="02040503050406030204" pitchFamily="18" charset="0"/>
                      </a:rPr>
                      <m:t>ℤ</m:t>
                    </m:r>
                  </m:oMath>
                </a14:m>
                <a:r>
                  <a:rPr lang="zh-CN" altLang="en-US" dirty="0"/>
                  <a:t>（</a:t>
                </a:r>
                <a:r>
                  <a:rPr lang="en-US" altLang="zh-CN" dirty="0"/>
                  <a:t>OI</a:t>
                </a:r>
                <a:r>
                  <a:rPr lang="zh-CN" altLang="en-US" dirty="0"/>
                  <a:t>中多是关于</a:t>
                </a:r>
                <a14:m>
                  <m:oMath xmlns:m="http://schemas.openxmlformats.org/officeDocument/2006/math">
                    <m:r>
                      <a:rPr lang="en-US" altLang="zh-CN" b="0" i="1" smtClean="0">
                        <a:latin typeface="Cambria Math" panose="02040503050406030204" pitchFamily="18" charset="0"/>
                      </a:rPr>
                      <m:t>ℕ</m:t>
                    </m:r>
                  </m:oMath>
                </a14:m>
                <a:r>
                  <a:rPr lang="zh-CN" altLang="en-US" dirty="0"/>
                  <a:t>）加法的卷积，也是卷积在</a:t>
                </a:r>
                <a:r>
                  <a:rPr lang="en-US" altLang="zh-CN" dirty="0"/>
                  <a:t>OI</a:t>
                </a:r>
                <a:r>
                  <a:rPr lang="zh-CN" altLang="en-US" dirty="0"/>
                  <a:t>中的通常意义。</a:t>
                </a:r>
                <a:endParaRPr lang="en-US" altLang="zh-CN" dirty="0"/>
              </a:p>
              <a:p>
                <a:pPr marL="342900" indent="-342900">
                  <a:buFont typeface="Arial" panose="020B0604020202020204" pitchFamily="34" charset="0"/>
                  <a:buChar char="•"/>
                </a:pPr>
                <a:r>
                  <a:rPr lang="zh-CN" altLang="en-US" dirty="0"/>
                  <a:t>循环卷积：下标系统为模</a:t>
                </a:r>
                <a14:m>
                  <m:oMath xmlns:m="http://schemas.openxmlformats.org/officeDocument/2006/math">
                    <m:r>
                      <a:rPr lang="en-US" altLang="zh-CN" b="0" i="1" smtClean="0">
                        <a:latin typeface="Cambria Math" panose="02040503050406030204" pitchFamily="18" charset="0"/>
                      </a:rPr>
                      <m:t>𝑛</m:t>
                    </m:r>
                  </m:oMath>
                </a14:m>
                <a:r>
                  <a:rPr lang="zh-CN" altLang="en-US" dirty="0"/>
                  <a:t>加法</a:t>
                </a:r>
                <a14:m>
                  <m:oMath xmlns:m="http://schemas.openxmlformats.org/officeDocument/2006/math">
                    <m:r>
                      <a:rPr lang="en-US" altLang="zh-CN" i="1">
                        <a:latin typeface="Cambria Math" panose="02040503050406030204" pitchFamily="18" charset="0"/>
                      </a:rPr>
                      <m:t>ℤ</m:t>
                    </m:r>
                    <m:r>
                      <a:rPr lang="en-US" altLang="zh-CN" i="1">
                        <a:latin typeface="Cambria Math" panose="02040503050406030204" pitchFamily="18" charset="0"/>
                      </a:rPr>
                      <m:t>/</m:t>
                    </m:r>
                    <m:r>
                      <a:rPr lang="en-US" altLang="zh-CN" i="1">
                        <a:latin typeface="Cambria Math" panose="02040503050406030204" pitchFamily="18" charset="0"/>
                      </a:rPr>
                      <m:t>𝑛</m:t>
                    </m:r>
                  </m:oMath>
                </a14:m>
                <a:r>
                  <a:rPr lang="zh-CN" altLang="en-US" dirty="0"/>
                  <a:t>。</a:t>
                </a:r>
                <a:endParaRPr lang="en-US" altLang="zh-CN" dirty="0"/>
              </a:p>
              <a:p>
                <a:pPr marL="342900" indent="-342900">
                  <a:buFont typeface="Arial" panose="020B0604020202020204" pitchFamily="34" charset="0"/>
                  <a:buChar char="•"/>
                </a:pPr>
                <a:r>
                  <a:rPr lang="zh-CN" altLang="en-US" dirty="0"/>
                  <a:t>位运算卷积：下标系统是</a:t>
                </a:r>
                <a14:m>
                  <m:oMath xmlns:m="http://schemas.openxmlformats.org/officeDocument/2006/math">
                    <m:r>
                      <a:rPr lang="en-US" altLang="zh-CN" b="0" i="1" smtClean="0">
                        <a:latin typeface="Cambria Math" panose="02040503050406030204" pitchFamily="18" charset="0"/>
                      </a:rPr>
                      <m:t>𝑛</m:t>
                    </m:r>
                  </m:oMath>
                </a14:m>
                <a:r>
                  <a:rPr lang="zh-CN" altLang="en-US" dirty="0"/>
                  <a:t>位二进制数的位运算（如异或，同或，且，或）。</a:t>
                </a:r>
                <a:endParaRPr lang="en-US" altLang="zh-CN" dirty="0"/>
              </a:p>
              <a:p>
                <a:pPr marL="342900" indent="-342900">
                  <a:buFont typeface="Arial" panose="020B0604020202020204" pitchFamily="34" charset="0"/>
                  <a:buChar char="•"/>
                </a:pPr>
                <a:r>
                  <a:rPr lang="zh-CN" altLang="en-US" dirty="0"/>
                  <a:t>子集卷积：下标是集合，下标运算对于两个交集非空的集合无定义，对于两个不相交集合定义为二者的并。</a:t>
                </a:r>
                <a:endParaRPr lang="en-US" altLang="zh-CN" dirty="0"/>
              </a:p>
              <a:p>
                <a:pPr marL="342900" indent="-342900">
                  <a:buFont typeface="Arial" panose="020B0604020202020204" pitchFamily="34" charset="0"/>
                  <a:buChar char="•"/>
                </a:pPr>
                <a:r>
                  <a:rPr lang="zh-CN" altLang="en-US" dirty="0"/>
                  <a:t>狄利克雷数论卷积：下标系统为正整数乘法。</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2"/>
                <a:stretch>
                  <a:fillRect l="-754" t="-17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407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卷积的封闭性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我们称一个卷积是</a:t>
                </a:r>
                <a:r>
                  <a:rPr lang="zh-CN" altLang="en-US" b="1" dirty="0"/>
                  <a:t>封闭</a:t>
                </a:r>
                <a:r>
                  <a:rPr lang="zh-CN" altLang="en-US" dirty="0"/>
                  <a:t>的，当且仅当下标运算</a:t>
                </a:r>
                <a14:m>
                  <m:oMath xmlns:m="http://schemas.openxmlformats.org/officeDocument/2006/math">
                    <m:r>
                      <a:rPr lang="en-US" altLang="zh-CN" b="0" i="1" smtClean="0">
                        <a:latin typeface="Cambria Math" panose="02040503050406030204" pitchFamily="18" charset="0"/>
                      </a:rPr>
                      <m:t>∘</m:t>
                    </m:r>
                  </m:oMath>
                </a14:m>
                <a:r>
                  <a:rPr lang="zh-CN" altLang="en-US" dirty="0"/>
                  <a:t>是封闭的</a:t>
                </a:r>
                <a:r>
                  <a:rPr lang="en-US" altLang="zh-CN" baseline="30000" dirty="0"/>
                  <a:t>[</a:t>
                </a:r>
                <a:r>
                  <a:rPr lang="zh-CN" altLang="en-US" baseline="30000" dirty="0"/>
                  <a:t>注</a:t>
                </a:r>
                <a:r>
                  <a:rPr lang="en-US" altLang="zh-CN" baseline="30000" dirty="0"/>
                  <a:t>1]</a:t>
                </a:r>
                <a:r>
                  <a:rPr lang="zh-CN" altLang="en-US" dirty="0"/>
                  <a:t>。</a:t>
                </a:r>
                <a:endParaRPr lang="en-US" altLang="zh-CN" dirty="0"/>
              </a:p>
              <a:p>
                <a:r>
                  <a:rPr lang="zh-CN" altLang="en-US" dirty="0"/>
                  <a:t>对于</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oMath>
                </a14:m>
                <a:r>
                  <a:rPr lang="zh-CN" altLang="en-US" dirty="0"/>
                  <a:t>，</a:t>
                </a:r>
                <a14:m>
                  <m:oMath xmlns:m="http://schemas.openxmlformats.org/officeDocument/2006/math">
                    <m:r>
                      <a:rPr lang="en-US" altLang="zh-CN" b="0" i="1" smtClean="0">
                        <a:latin typeface="Cambria Math" panose="02040503050406030204" pitchFamily="18" charset="0"/>
                      </a:rPr>
                      <m:t>∘</m:t>
                    </m:r>
                  </m:oMath>
                </a14:m>
                <a:r>
                  <a:rPr lang="zh-CN" altLang="en-US" dirty="0"/>
                  <a:t>封闭即：</a:t>
                </a:r>
                <a:endParaRPr lang="en-US" altLang="zh-CN" dirty="0"/>
              </a:p>
              <a:p>
                <a:pPr marL="342900" indent="-34290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m:t>
                    </m:r>
                  </m:oMath>
                </a14:m>
                <a:r>
                  <a:rPr lang="zh-CN" altLang="en-US" dirty="0"/>
                  <a:t>对于</a:t>
                </a:r>
                <a14:m>
                  <m:oMath xmlns:m="http://schemas.openxmlformats.org/officeDocument/2006/math">
                    <m:r>
                      <a:rPr lang="en-US" altLang="zh-CN" b="0" i="1" dirty="0" smtClean="0">
                        <a:latin typeface="Cambria Math" panose="02040503050406030204" pitchFamily="18" charset="0"/>
                      </a:rPr>
                      <m:t>𝑆</m:t>
                    </m:r>
                  </m:oMath>
                </a14:m>
                <a:r>
                  <a:rPr lang="zh-CN" altLang="en-US" dirty="0"/>
                  <a:t>中任意两个元素有定义</a:t>
                </a:r>
                <a:endParaRPr lang="en-US" altLang="zh-CN" dirty="0"/>
              </a:p>
              <a:p>
                <a:pPr marL="342900" indent="-34290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endParaRPr lang="en-US" altLang="zh-CN" dirty="0"/>
              </a:p>
              <a:p>
                <a:endParaRPr lang="en-US" altLang="zh-CN" dirty="0"/>
              </a:p>
              <a:p>
                <a:r>
                  <a:rPr lang="zh-CN" altLang="en-US" dirty="0"/>
                  <a:t>在上页的例子中，子集卷积不是封闭的，其余都是封闭的。</a:t>
                </a:r>
                <a:endParaRPr lang="en-US" altLang="zh-CN" dirty="0"/>
              </a:p>
              <a:p>
                <a:r>
                  <a:rPr lang="zh-CN" altLang="en-US" dirty="0"/>
                  <a:t>在处理不封闭卷积的问题时往往要转化成封闭的。例如处理子集卷积时，可以把下标系统扩大为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r>
                  <a:rPr lang="zh-CN" altLang="en-US" dirty="0"/>
                  <a:t>，其中</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oMath>
                </a14:m>
                <a:r>
                  <a:rPr lang="zh-CN" altLang="en-US" dirty="0"/>
                  <a:t>中的元素是个二元组，对于原序列分别表示集合与集合的大小，运算时大小相加，集合取并。</a:t>
                </a:r>
                <a:endParaRPr lang="en-US" altLang="zh-CN" dirty="0"/>
              </a:p>
              <a:p>
                <a:r>
                  <a:rPr lang="zh-CN" altLang="en-US" b="1" dirty="0"/>
                  <a:t>下文中只讨论封闭卷积。</a:t>
                </a:r>
                <a:endParaRPr lang="en-US" altLang="zh-CN" b="1" dirty="0"/>
              </a:p>
              <a:p>
                <a:pPr lvl="0"/>
                <a:r>
                  <a:rPr lang="en-US" altLang="zh-CN" sz="1800" dirty="0">
                    <a:solidFill>
                      <a:prstClr val="black"/>
                    </a:solidFill>
                  </a:rPr>
                  <a:t>[</a:t>
                </a:r>
                <a:r>
                  <a:rPr lang="zh-CN" altLang="en-US" sz="1800" dirty="0">
                    <a:solidFill>
                      <a:prstClr val="black"/>
                    </a:solidFill>
                  </a:rPr>
                  <a:t>注</a:t>
                </a:r>
                <a:r>
                  <a:rPr lang="en-US" altLang="zh-CN" sz="1800" dirty="0">
                    <a:solidFill>
                      <a:prstClr val="black"/>
                    </a:solidFill>
                  </a:rPr>
                  <a:t>1]</a:t>
                </a:r>
                <a:r>
                  <a:rPr lang="zh-CN" altLang="en-US" sz="1800" dirty="0">
                    <a:solidFill>
                      <a:prstClr val="black"/>
                    </a:solidFill>
                  </a:rPr>
                  <a:t>即下标系统</a:t>
                </a:r>
                <a14:m>
                  <m:oMath xmlns:m="http://schemas.openxmlformats.org/officeDocument/2006/math">
                    <m:r>
                      <a:rPr lang="en-US" altLang="zh-CN" sz="1800" b="0" i="1" smtClean="0">
                        <a:solidFill>
                          <a:prstClr val="black"/>
                        </a:solidFill>
                        <a:latin typeface="Cambria Math" panose="02040503050406030204" pitchFamily="18" charset="0"/>
                      </a:rPr>
                      <m:t>𝐺</m:t>
                    </m:r>
                  </m:oMath>
                </a14:m>
                <a:r>
                  <a:rPr lang="zh-CN" altLang="en-US" sz="1800" dirty="0">
                    <a:solidFill>
                      <a:prstClr val="black"/>
                    </a:solidFill>
                  </a:rPr>
                  <a:t>是广群</a:t>
                </a:r>
                <a:r>
                  <a:rPr lang="en-US" altLang="zh-CN" sz="1800" dirty="0">
                    <a:solidFill>
                      <a:prstClr val="black"/>
                    </a:solidFill>
                  </a:rPr>
                  <a:t>(</a:t>
                </a:r>
                <a:r>
                  <a:rPr lang="en-US" altLang="zh-CN" sz="1800" dirty="0" err="1">
                    <a:solidFill>
                      <a:prstClr val="black"/>
                    </a:solidFill>
                  </a:rPr>
                  <a:t>Magma,Groupoid</a:t>
                </a:r>
                <a:r>
                  <a:rPr lang="en-US" altLang="zh-CN" sz="1800" dirty="0">
                    <a:solidFill>
                      <a:prstClr val="black"/>
                    </a:solidFill>
                  </a:rPr>
                  <a:t>)</a:t>
                </a:r>
                <a:endParaRPr lang="zh-CN" altLang="en-US" sz="1800" dirty="0">
                  <a:solidFill>
                    <a:prstClr val="black"/>
                  </a:solidFill>
                </a:endParaRPr>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2"/>
                <a:stretch>
                  <a:fillRect l="-928" t="-2182"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008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多项式的点值表示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lnSpcReduction="10000"/>
              </a:bodyPr>
              <a:lstStyle/>
              <a:p>
                <a:r>
                  <a:rPr lang="zh-CN" altLang="en-US" dirty="0"/>
                  <a:t>卷积的形式较为复杂，不利于推导和计算。能否用简单形式表示呢？</a:t>
                </a:r>
                <a:endParaRPr lang="en-US" altLang="zh-CN" dirty="0"/>
              </a:p>
              <a:p>
                <a:endParaRPr lang="en-US" altLang="zh-CN" dirty="0"/>
              </a:p>
              <a:p>
                <a:r>
                  <a:rPr lang="zh-CN" altLang="en-US" dirty="0"/>
                  <a:t>考虑最常见的情况：有限次多项式。注意我们下面讨论多项式都认为系数空间是</a:t>
                </a:r>
                <a:r>
                  <a:rPr lang="zh-CN" altLang="en-US" b="1" dirty="0"/>
                  <a:t>域</a:t>
                </a:r>
                <a:r>
                  <a:rPr lang="zh-CN" altLang="en-US" dirty="0"/>
                  <a:t>。</a:t>
                </a:r>
                <a:endParaRPr lang="en-US" altLang="zh-CN" dirty="0"/>
              </a:p>
              <a:p>
                <a:r>
                  <a:rPr lang="zh-CN" altLang="en-US" dirty="0"/>
                  <a:t>我们知道，一个</a:t>
                </a:r>
                <a14:m>
                  <m:oMath xmlns:m="http://schemas.openxmlformats.org/officeDocument/2006/math">
                    <m:r>
                      <a:rPr lang="en-US" altLang="zh-CN" b="0" i="1" smtClean="0">
                        <a:latin typeface="Cambria Math" panose="02040503050406030204" pitchFamily="18" charset="0"/>
                      </a:rPr>
                      <m:t>𝑛</m:t>
                    </m:r>
                  </m:oMath>
                </a14:m>
                <a:r>
                  <a:rPr lang="zh-CN" altLang="en-US" dirty="0"/>
                  <a:t>次多项式（系数列长</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）可以由</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组点值唯一确定。而系数列和点值构成了一个线性方程组。我们有：</a:t>
                </a:r>
                <a:endParaRPr lang="en-US" altLang="zh-CN" dirty="0"/>
              </a:p>
              <a:p>
                <a:pPr algn="ctr"/>
                <a:r>
                  <a:rPr lang="zh-CN" altLang="en-US" b="1" dirty="0"/>
                  <a:t>点值的线性运算与多项式的线性运算等价</a:t>
                </a:r>
                <a:endParaRPr lang="en-US" altLang="zh-CN" dirty="0"/>
              </a:p>
              <a:p>
                <a:r>
                  <a:rPr lang="zh-CN" altLang="en-US" dirty="0"/>
                  <a:t>那么，我们尝试使用点值表示多项式。</a:t>
                </a:r>
                <a:endParaRPr lang="en-US" altLang="zh-CN" dirty="0"/>
              </a:p>
              <a:p>
                <a:endParaRPr lang="en-US" altLang="zh-CN" dirty="0"/>
              </a:p>
              <a:p>
                <a:r>
                  <a:rPr lang="zh-CN" altLang="en-US" dirty="0"/>
                  <a:t>此外，可以注意到点值的乘法对应了原序列的乘法，当点值的组数大于乘积多项式的次数时，点值的乘法也与多项式的乘法（即系数卷积）等价。</a:t>
                </a:r>
                <a:endParaRPr lang="en-US" altLang="zh-CN" dirty="0"/>
              </a:p>
              <a:p>
                <a:r>
                  <a:rPr lang="zh-CN" altLang="en-US" dirty="0"/>
                  <a:t>但是可以注意到，点值的组数在做乘法时是不变的，多项式的乘法却会使次数增加，点值乘法不可能与多项式乘法完全等价。那么它们之间的关系如何呢？</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2"/>
                <a:stretch>
                  <a:fillRect l="-928" t="-24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057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多项式的点值表示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rmAutofit/>
              </a:bodyPr>
              <a:lstStyle/>
              <a:p>
                <a:r>
                  <a:rPr lang="zh-CN" altLang="en-US" dirty="0"/>
                  <a:t>考虑两个</a:t>
                </a:r>
                <a14:m>
                  <m:oMath xmlns:m="http://schemas.openxmlformats.org/officeDocument/2006/math">
                    <m:r>
                      <a:rPr lang="en-US" altLang="zh-CN" b="0" i="1" smtClean="0">
                        <a:latin typeface="Cambria Math" panose="02040503050406030204" pitchFamily="18" charset="0"/>
                      </a:rPr>
                      <m:t>𝑛</m:t>
                    </m:r>
                  </m:oMath>
                </a14:m>
                <a:r>
                  <a:rPr lang="zh-CN" altLang="en-US" dirty="0"/>
                  <a:t>次多项式</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oMath>
                </a14:m>
                <a:r>
                  <a:rPr lang="zh-CN" altLang="en-US" dirty="0"/>
                  <a:t>和它们对应的各一组点值</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i="1">
                        <a:latin typeface="Cambria Math" panose="02040503050406030204" pitchFamily="18" charset="0"/>
                      </a:rPr>
                      <m:t>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oMath>
                </a14:m>
                <a:r>
                  <a:rPr lang="zh-CN" altLang="en-US" dirty="0"/>
                  <a:t>，且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互不相等。</a:t>
                </a:r>
                <a:endParaRPr lang="en-US" altLang="zh-CN" dirty="0"/>
              </a:p>
              <a:p>
                <a:r>
                  <a:rPr lang="zh-CN" altLang="en-US" dirty="0"/>
                  <a:t>由于：</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m:oMathPara>
                </a14:m>
                <a:endParaRPr lang="en-US" altLang="zh-CN" dirty="0"/>
              </a:p>
              <a:p>
                <a:r>
                  <a:rPr lang="zh-CN" altLang="en-US" dirty="0"/>
                  <a:t>那么，令多项式</a:t>
                </a:r>
                <a14:m>
                  <m:oMath xmlns:m="http://schemas.openxmlformats.org/officeDocument/2006/math">
                    <m:r>
                      <a:rPr lang="en-US" altLang="zh-CN" b="0" i="1" smtClean="0">
                        <a:latin typeface="Cambria Math" panose="02040503050406030204" pitchFamily="18" charset="0"/>
                      </a:rPr>
                      <m:t>h</m:t>
                    </m:r>
                  </m:oMath>
                </a14:m>
                <a:r>
                  <a:rPr lang="zh-CN" altLang="en-US" dirty="0"/>
                  <a:t>对应二者点值之积：</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=0,</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f>
                                <m:fPr>
                                  <m:ctrlPr>
                                    <a:rPr lang="en-US"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en>
                              </m:f>
                            </m:e>
                          </m:nary>
                        </m:e>
                      </m:nary>
                    </m:oMath>
                  </m:oMathPara>
                </a14:m>
                <a:endParaRPr lang="en-US" altLang="zh-CN" dirty="0"/>
              </a:p>
              <a:p>
                <a:r>
                  <a:rPr lang="zh-CN" altLang="en-US" dirty="0"/>
                  <a:t>可得：</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oMath>
                  </m:oMathPara>
                </a14:m>
                <a:endParaRPr lang="en-US" altLang="zh-CN" dirty="0"/>
              </a:p>
              <a:p>
                <a:r>
                  <a:rPr lang="zh-CN" altLang="en-US" dirty="0"/>
                  <a:t>我们把求值当作一种从多项式到点值列的变换：</a:t>
                </a:r>
                <a:endParaRPr lang="en-US" altLang="zh-C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oMath>
                  </m:oMathPara>
                </a14:m>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2"/>
                <a:stretch>
                  <a:fillRect l="-928" t="-1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804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多项式的点值表示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p:txBody>
              <a:bodyPr>
                <a:noAutofit/>
              </a:bodyPr>
              <a:lstStyle/>
              <a:p>
                <a:r>
                  <a:rPr lang="zh-CN" altLang="en-US" sz="2000" u="sng" dirty="0"/>
                  <a:t>对于两个</a:t>
                </a:r>
                <a:r>
                  <a:rPr lang="zh-CN" altLang="en-US" sz="2000" b="1" u="sng" dirty="0"/>
                  <a:t>序列</a:t>
                </a:r>
                <a:r>
                  <a:rPr lang="zh-CN" altLang="en-US" sz="2000" u="sng" dirty="0"/>
                  <a:t>，本文用</a:t>
                </a:r>
                <a:r>
                  <a:rPr lang="zh-CN" altLang="en-US" sz="2000" b="1" u="sng" dirty="0"/>
                  <a:t>点积</a:t>
                </a:r>
                <a:r>
                  <a:rPr lang="zh-CN" altLang="en-US" sz="2000" u="sng" dirty="0"/>
                  <a:t>表示二者的对应位置相乘</a:t>
                </a:r>
                <a:r>
                  <a:rPr lang="zh-CN" altLang="en-US" sz="2000" dirty="0"/>
                  <a:t>，记作</a:t>
                </a:r>
                <a14:m>
                  <m:oMath xmlns:m="http://schemas.openxmlformats.org/officeDocument/2006/math">
                    <m:r>
                      <a:rPr lang="en-US" altLang="zh-CN" sz="2000" i="1">
                        <a:latin typeface="Cambria Math" panose="02040503050406030204" pitchFamily="18" charset="0"/>
                      </a:rPr>
                      <m:t>⋅ </m:t>
                    </m:r>
                  </m:oMath>
                </a14:m>
                <a:r>
                  <a:rPr lang="zh-CN" altLang="en-US" sz="2000" dirty="0"/>
                  <a:t>（数或多项式等已定义乘法的则按照原意）。</a:t>
                </a:r>
                <a:endParaRPr lang="en-US" altLang="zh-CN" sz="2000" dirty="0"/>
              </a:p>
              <a:p>
                <a:r>
                  <a:rPr lang="zh-CN" altLang="en-US" sz="2000" dirty="0"/>
                  <a:t>我们有：</a:t>
                </a:r>
                <a:endParaRPr lang="en-US" altLang="zh-CN" sz="2000" dirty="0"/>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r>
                            <a:rPr lang="en-US" altLang="zh-CN" sz="2000" i="1" smtClean="0">
                              <a:latin typeface="Cambria Math" panose="02040503050406030204" pitchFamily="18" charset="0"/>
                            </a:rPr>
                            <m:t>𝑓</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𝑔</m:t>
                          </m:r>
                        </m:e>
                      </m:d>
                      <m:r>
                        <a:rPr lang="en-US" altLang="zh-CN" sz="2000" i="1">
                          <a:latin typeface="Cambria Math" panose="02040503050406030204" pitchFamily="18" charset="0"/>
                        </a:rPr>
                        <m:t>=</m:t>
                      </m:r>
                      <m:r>
                        <a:rPr lang="en-US" altLang="zh-CN" sz="2000" i="1">
                          <a:latin typeface="Cambria Math" panose="02040503050406030204" pitchFamily="18" charset="0"/>
                        </a:rPr>
                        <m:t>𝐹</m:t>
                      </m:r>
                      <m:r>
                        <a:rPr lang="en-US" altLang="zh-CN" sz="2000" i="1">
                          <a:latin typeface="Cambria Math" panose="02040503050406030204" pitchFamily="18" charset="0"/>
                        </a:rPr>
                        <m:t>(</m:t>
                      </m:r>
                      <m:r>
                        <a:rPr lang="en-US" altLang="zh-CN" sz="2000" i="1">
                          <a:latin typeface="Cambria Math" panose="02040503050406030204" pitchFamily="18" charset="0"/>
                        </a:rPr>
                        <m:t>𝑓</m:t>
                      </m:r>
                      <m:r>
                        <a:rPr lang="en-US" altLang="zh-CN" sz="2000" b="0" i="1" smtClean="0">
                          <a:latin typeface="Cambria Math" panose="02040503050406030204" pitchFamily="18" charset="0"/>
                        </a:rPr>
                        <m:t>⋅</m:t>
                      </m:r>
                      <m:r>
                        <a:rPr lang="en-US" altLang="zh-CN" sz="2000" i="1">
                          <a:latin typeface="Cambria Math" panose="02040503050406030204" pitchFamily="18" charset="0"/>
                        </a:rPr>
                        <m:t>𝑔</m:t>
                      </m:r>
                      <m:r>
                        <a:rPr lang="en-US" altLang="zh-CN" sz="2000" b="0" i="1" smtClean="0">
                          <a:latin typeface="Cambria Math" panose="02040503050406030204" pitchFamily="18" charset="0"/>
                        </a:rPr>
                        <m:t> </m:t>
                      </m:r>
                      <m:r>
                        <m:rPr>
                          <m:sty m:val="p"/>
                        </m:rPr>
                        <a:rPr lang="en-US" altLang="zh-CN" sz="2000" i="1">
                          <a:latin typeface="Cambria Math" panose="02040503050406030204" pitchFamily="18" charset="0"/>
                        </a:rPr>
                        <m:t>mod</m:t>
                      </m:r>
                      <m:r>
                        <a:rPr lang="en-US" altLang="zh-CN" sz="2000" i="1">
                          <a:latin typeface="Cambria Math" panose="02040503050406030204" pitchFamily="18" charset="0"/>
                        </a:rPr>
                        <m:t> </m:t>
                      </m:r>
                      <m:d>
                        <m:dPr>
                          <m:ctrlPr>
                            <a:rPr lang="en-US" altLang="zh-CN" sz="2000" i="1">
                              <a:latin typeface="Cambria Math" panose="02040503050406030204" pitchFamily="18" charset="0"/>
                            </a:rPr>
                          </m:ctrlPr>
                        </m:dPr>
                        <m:e>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=0</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nary>
                        </m:e>
                      </m:d>
                      <m:r>
                        <a:rPr lang="en-US" altLang="zh-CN" sz="2000" b="0" i="1" smtClean="0">
                          <a:latin typeface="Cambria Math" panose="02040503050406030204" pitchFamily="18" charset="0"/>
                        </a:rPr>
                        <m:t>)</m:t>
                      </m:r>
                    </m:oMath>
                  </m:oMathPara>
                </a14:m>
                <a:endParaRPr lang="en-US" altLang="zh-CN" sz="2000" dirty="0"/>
              </a:p>
              <a:p>
                <a:r>
                  <a:rPr lang="zh-CN" altLang="en-US" sz="2000" dirty="0"/>
                  <a:t>这个变换可以帮助研究和计算模</a:t>
                </a:r>
                <a14:m>
                  <m:oMath xmlns:m="http://schemas.openxmlformats.org/officeDocument/2006/math">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=0</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nary>
                  </m:oMath>
                </a14:m>
                <a:r>
                  <a:rPr lang="zh-CN" altLang="en-US" sz="2000" dirty="0"/>
                  <a:t>意义下的多项式。此处不过多展开。</a:t>
                </a:r>
                <a:endParaRPr lang="en-US" altLang="zh-CN" sz="2000" dirty="0"/>
              </a:p>
              <a:p>
                <a:endParaRPr lang="en-US" altLang="zh-CN" sz="2000" dirty="0"/>
              </a:p>
              <a:p>
                <a:r>
                  <a:rPr lang="zh-CN" altLang="en-US" sz="2000" dirty="0"/>
                  <a:t>我们看看由此还能得到什么。把多项式展开（</a:t>
                </a:r>
                <a14:m>
                  <m:oMath xmlns:m="http://schemas.openxmlformats.org/officeDocument/2006/math">
                    <m:d>
                      <m:dPr>
                        <m:begChr m:val="["/>
                        <m:endChr m:val="]"/>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𝑖</m:t>
                            </m:r>
                          </m:sup>
                        </m:sSup>
                      </m:e>
                    </m:d>
                    <m:r>
                      <a:rPr lang="en-US" altLang="zh-CN" sz="2000" b="0" i="1" smtClean="0">
                        <a:latin typeface="Cambria Math" panose="02040503050406030204" pitchFamily="18" charset="0"/>
                      </a:rPr>
                      <m:t>𝑓</m:t>
                    </m:r>
                  </m:oMath>
                </a14:m>
                <a:r>
                  <a:rPr lang="zh-CN" altLang="en-US" sz="2000" dirty="0"/>
                  <a:t>表示</a:t>
                </a:r>
                <a14:m>
                  <m:oMath xmlns:m="http://schemas.openxmlformats.org/officeDocument/2006/math">
                    <m:r>
                      <a:rPr lang="en-US" altLang="zh-CN" sz="2000" b="0" i="1" dirty="0" smtClean="0">
                        <a:latin typeface="Cambria Math" panose="02040503050406030204" pitchFamily="18" charset="0"/>
                      </a:rPr>
                      <m:t>𝑓</m:t>
                    </m:r>
                  </m:oMath>
                </a14:m>
                <a:r>
                  <a:rPr lang="zh-CN" altLang="en-US" sz="2000" dirty="0"/>
                  <a:t>的</a:t>
                </a:r>
                <a14:m>
                  <m:oMath xmlns:m="http://schemas.openxmlformats.org/officeDocument/2006/math">
                    <m:r>
                      <a:rPr lang="en-US" altLang="zh-CN" sz="2000" b="0" i="1" dirty="0" smtClean="0">
                        <a:latin typeface="Cambria Math" panose="02040503050406030204" pitchFamily="18" charset="0"/>
                      </a:rPr>
                      <m:t>𝑖</m:t>
                    </m:r>
                  </m:oMath>
                </a14:m>
                <a:r>
                  <a:rPr lang="zh-CN" altLang="en-US" sz="2000" dirty="0"/>
                  <a:t>次项系数，下同）：</a:t>
                </a:r>
                <a:endParaRPr lang="en-US" altLang="zh-CN" sz="2000" dirty="0"/>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𝑓</m:t>
                      </m:r>
                      <m:r>
                        <a:rPr lang="en-US" altLang="zh-CN" sz="2000" i="1">
                          <a:latin typeface="Cambria Math" panose="02040503050406030204" pitchFamily="18" charset="0"/>
                        </a:rPr>
                        <m:t>⋅</m:t>
                      </m:r>
                      <m:r>
                        <a:rPr lang="en-US" altLang="zh-CN" sz="2000" i="1">
                          <a:latin typeface="Cambria Math" panose="02040503050406030204" pitchFamily="18" charset="0"/>
                        </a:rPr>
                        <m:t>𝑔</m:t>
                      </m:r>
                      <m:r>
                        <a:rPr lang="en-US" altLang="zh-CN" sz="2000" i="1">
                          <a:latin typeface="Cambria Math" panose="02040503050406030204" pitchFamily="18" charset="0"/>
                        </a:rPr>
                        <m:t> </m:t>
                      </m:r>
                      <m:r>
                        <m:rPr>
                          <m:sty m:val="p"/>
                        </m:rPr>
                        <a:rPr lang="en-US" altLang="zh-CN" sz="2000" i="1">
                          <a:latin typeface="Cambria Math" panose="02040503050406030204" pitchFamily="18" charset="0"/>
                        </a:rPr>
                        <m:t>mod</m:t>
                      </m:r>
                      <m:r>
                        <a:rPr lang="en-US" altLang="zh-CN" sz="2000" i="1">
                          <a:latin typeface="Cambria Math" panose="02040503050406030204" pitchFamily="18" charset="0"/>
                        </a:rPr>
                        <m:t> </m:t>
                      </m:r>
                      <m:d>
                        <m:dPr>
                          <m:ctrlPr>
                            <a:rPr lang="en-US" altLang="zh-CN" sz="2000" i="1">
                              <a:latin typeface="Cambria Math" panose="02040503050406030204" pitchFamily="18" charset="0"/>
                            </a:rPr>
                          </m:ctrlPr>
                        </m:dPr>
                        <m:e>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=0</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nary>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𝑛</m:t>
                          </m:r>
                        </m:sup>
                        <m:e>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𝑛</m:t>
                              </m:r>
                            </m:sup>
                            <m:e>
                              <m:d>
                                <m:dPr>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𝑖</m:t>
                                          </m:r>
                                        </m:sup>
                                      </m:sSup>
                                    </m:e>
                                  </m:d>
                                  <m:r>
                                    <a:rPr lang="en-US" altLang="zh-CN" sz="2000" b="0" i="1" smtClean="0">
                                      <a:latin typeface="Cambria Math" panose="02040503050406030204" pitchFamily="18" charset="0"/>
                                    </a:rPr>
                                    <m:t>𝑓</m:t>
                                  </m:r>
                                  <m:d>
                                    <m:dPr>
                                      <m:begChr m:val="["/>
                                      <m:endChr m:val="]"/>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𝑗</m:t>
                                          </m:r>
                                        </m:sup>
                                      </m:sSup>
                                    </m:e>
                                  </m:d>
                                  <m:r>
                                    <a:rPr lang="en-US" altLang="zh-CN" sz="2000" i="1">
                                      <a:latin typeface="Cambria Math" panose="02040503050406030204" pitchFamily="18" charset="0"/>
                                    </a:rPr>
                                    <m:t>𝑔</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p>
                                  </m:sSup>
                                </m:e>
                              </m:d>
                              <m:r>
                                <a:rPr lang="en-US" altLang="zh-CN" sz="2000" b="0" i="1" smtClean="0">
                                  <a:latin typeface="Cambria Math" panose="02040503050406030204" pitchFamily="18" charset="0"/>
                                </a:rPr>
                                <m:t> </m:t>
                              </m:r>
                              <m:r>
                                <m:rPr>
                                  <m:sty m:val="p"/>
                                </m:rPr>
                                <a:rPr lang="en-US" altLang="zh-CN" sz="2000" b="0" i="1" smtClean="0">
                                  <a:latin typeface="Cambria Math" panose="02040503050406030204" pitchFamily="18" charset="0"/>
                                </a:rPr>
                                <m:t>mod</m:t>
                              </m:r>
                              <m:r>
                                <a:rPr lang="en-US" altLang="zh-CN" sz="2000" b="0" i="1" smtClean="0">
                                  <a:latin typeface="Cambria Math" panose="02040503050406030204" pitchFamily="18" charset="0"/>
                                </a:rPr>
                                <m:t> </m:t>
                              </m:r>
                              <m:d>
                                <m:dPr>
                                  <m:ctrlPr>
                                    <a:rPr lang="en-US" altLang="zh-CN" sz="2000" i="1">
                                      <a:latin typeface="Cambria Math" panose="02040503050406030204" pitchFamily="18" charset="0"/>
                                    </a:rPr>
                                  </m:ctrlPr>
                                </m:dPr>
                                <m:e>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=0</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nary>
                                </m:e>
                              </m:d>
                            </m:e>
                          </m:nary>
                        </m:e>
                      </m:nary>
                    </m:oMath>
                  </m:oMathPara>
                </a14:m>
                <a:endParaRPr lang="en-US" altLang="zh-CN" sz="2000" dirty="0"/>
              </a:p>
              <a:p>
                <a:r>
                  <a:rPr lang="zh-CN" altLang="en-US" sz="2000" dirty="0"/>
                  <a:t>由于</a:t>
                </a:r>
                <a14:m>
                  <m:oMath xmlns:m="http://schemas.openxmlformats.org/officeDocument/2006/math">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=0</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nary>
                  </m:oMath>
                </a14:m>
                <a:r>
                  <a:rPr lang="zh-CN" altLang="en-US" sz="2000" dirty="0"/>
                  <a:t>的</a:t>
                </a:r>
                <a14:m>
                  <m:oMath xmlns:m="http://schemas.openxmlformats.org/officeDocument/2006/math">
                    <m:r>
                      <a:rPr lang="en-US" altLang="zh-CN" sz="2000" b="0" i="1" smtClean="0">
                        <a:latin typeface="Cambria Math" panose="02040503050406030204" pitchFamily="18" charset="0"/>
                      </a:rPr>
                      <m:t>𝑛</m:t>
                    </m:r>
                  </m:oMath>
                </a14:m>
                <a:r>
                  <a:rPr lang="zh-CN" altLang="en-US" sz="2000" dirty="0"/>
                  <a:t>次项非零，每一项的贡献是一个线性递推。</a:t>
                </a:r>
                <a:endParaRPr lang="en-US" altLang="zh-CN" sz="2000" dirty="0"/>
              </a:p>
              <a:p>
                <a:r>
                  <a:rPr lang="zh-CN" altLang="en-US" sz="2000" dirty="0"/>
                  <a:t>但可以注意到当</a:t>
                </a:r>
                <a14:m>
                  <m:oMath xmlns:m="http://schemas.openxmlformats.org/officeDocument/2006/math">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=0</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nary>
                  </m:oMath>
                </a14:m>
                <a:r>
                  <a:rPr lang="zh-CN" altLang="en-US" sz="2000" dirty="0"/>
                  <a:t>只有至多</a:t>
                </a:r>
                <a:r>
                  <a:rPr lang="en-US" altLang="zh-CN" sz="2000" dirty="0"/>
                  <a:t>2</a:t>
                </a:r>
                <a:r>
                  <a:rPr lang="zh-CN" altLang="en-US" sz="2000" dirty="0"/>
                  <a:t>项且系数分别为</a:t>
                </a:r>
                <a14:m>
                  <m:oMath xmlns:m="http://schemas.openxmlformats.org/officeDocument/2006/math">
                    <m:r>
                      <a:rPr lang="en-US" altLang="zh-CN" sz="2000" b="0" i="1" smtClean="0">
                        <a:latin typeface="Cambria Math" panose="02040503050406030204" pitchFamily="18" charset="0"/>
                      </a:rPr>
                      <m:t>±1</m:t>
                    </m:r>
                  </m:oMath>
                </a14:m>
                <a:r>
                  <a:rPr lang="zh-CN" altLang="en-US" sz="2000" dirty="0"/>
                  <a:t>时，线性递推会退化，模意义下的多项式会变成卷积。</a:t>
                </a:r>
                <a:endParaRPr lang="en-US" altLang="zh-CN" sz="2000"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blipFill>
                <a:blip r:embed="rId2"/>
                <a:stretch>
                  <a:fillRect l="-638" t="-1681" r="-580" b="-231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450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A0597-3A05-4A72-88D9-A016AF8DEF55}"/>
              </a:ext>
            </a:extLst>
          </p:cNvPr>
          <p:cNvSpPr>
            <a:spLocks noGrp="1"/>
          </p:cNvSpPr>
          <p:nvPr>
            <p:ph type="title"/>
          </p:nvPr>
        </p:nvSpPr>
        <p:spPr/>
        <p:txBody>
          <a:bodyPr/>
          <a:lstStyle/>
          <a:p>
            <a:r>
              <a:rPr lang="zh-CN" altLang="en-US" dirty="0"/>
              <a:t>多项式的点值表示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24284-047B-4C2C-AAF8-32FAB596A60B}"/>
                  </a:ext>
                </a:extLst>
              </p:cNvPr>
              <p:cNvSpPr>
                <a:spLocks noGrp="1"/>
              </p:cNvSpPr>
              <p:nvPr>
                <p:ph idx="1"/>
              </p:nvPr>
            </p:nvSpPr>
            <p:spPr>
              <a:xfrm>
                <a:off x="838200" y="1150070"/>
                <a:ext cx="10515600" cy="5618376"/>
              </a:xfrm>
            </p:spPr>
            <p:txBody>
              <a:bodyPr>
                <a:normAutofit/>
              </a:bodyPr>
              <a:lstStyle/>
              <a:p>
                <a:r>
                  <a:rPr lang="zh-CN" altLang="en-US" dirty="0"/>
                  <a:t>当</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m:t>
                    </m:r>
                  </m:oMath>
                </a14:m>
                <a:r>
                  <a:rPr lang="zh-CN" altLang="en-US" dirty="0"/>
                  <a:t>时</a:t>
                </a:r>
                <a14:m>
                  <m:oMath xmlns:m="http://schemas.openxmlformats.org/officeDocument/2006/math">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oMath>
                </a14:m>
                <a:r>
                  <a:rPr lang="zh-CN" altLang="en-US" dirty="0"/>
                  <a:t>至少有两项，故我们只考虑恰好有两项的情况。</a:t>
                </a:r>
                <a:endParaRPr lang="en-US" altLang="zh-CN" dirty="0"/>
              </a:p>
              <a:p>
                <a:r>
                  <a:rPr lang="zh-CN" altLang="en-US" dirty="0"/>
                  <a:t>如果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中没有</a:t>
                </a:r>
                <a:r>
                  <a:rPr lang="en-US" altLang="zh-CN" dirty="0"/>
                  <a:t>0</a:t>
                </a:r>
                <a:r>
                  <a:rPr lang="zh-CN" altLang="en-US" dirty="0"/>
                  <a:t>，则只能是</a:t>
                </a:r>
                <a14:m>
                  <m:oMath xmlns:m="http://schemas.openxmlformats.org/officeDocument/2006/math">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−1</m:t>
                    </m:r>
                  </m:oMath>
                </a14:m>
                <a:r>
                  <a:rPr lang="zh-CN" altLang="en-US" dirty="0"/>
                  <a:t>；否则只能是</a:t>
                </a:r>
                <a14:m>
                  <m:oMath xmlns:m="http://schemas.openxmlformats.org/officeDocument/2006/math">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a:t>
                </a:r>
                <a:endParaRPr lang="en-US" altLang="zh-CN" dirty="0"/>
              </a:p>
              <a:p>
                <a:endParaRPr lang="en-US" altLang="zh-CN" dirty="0"/>
              </a:p>
              <a:p>
                <a:r>
                  <a:rPr lang="zh-CN" altLang="en-US" dirty="0"/>
                  <a:t>这两种情况下，模意义下的多项式乘法都与系数列的卷积等价，下标系统分别为模</a:t>
                </a:r>
                <a14:m>
                  <m:oMath xmlns:m="http://schemas.openxmlformats.org/officeDocument/2006/math">
                    <m:r>
                      <a:rPr lang="en-US" altLang="zh-CN" b="0" i="1" smtClean="0">
                        <a:latin typeface="Cambria Math" panose="02040503050406030204" pitchFamily="18" charset="0"/>
                      </a:rPr>
                      <m:t>𝑛</m:t>
                    </m:r>
                  </m:oMath>
                </a14:m>
                <a:r>
                  <a:rPr lang="zh-CN" altLang="en-US" dirty="0"/>
                  <a:t>加法</a:t>
                </a:r>
                <a14:m>
                  <m:oMath xmlns:m="http://schemas.openxmlformats.org/officeDocument/2006/math">
                    <m:r>
                      <a:rPr lang="en-US" altLang="zh-CN" b="0" i="1" dirty="0" smtClean="0">
                        <a:latin typeface="Cambria Math" panose="02040503050406030204" pitchFamily="18" charset="0"/>
                      </a:rPr>
                      <m:t>ℤ</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oMath>
                </a14:m>
                <a:r>
                  <a:rPr lang="zh-CN" altLang="en-US" dirty="0"/>
                  <a:t>和</a:t>
                </a:r>
                <a14:m>
                  <m:oMath xmlns:m="http://schemas.openxmlformats.org/officeDocument/2006/math">
                    <m:r>
                      <a:rPr lang="en-US" altLang="zh-CN" dirty="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0,1,⋯,</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m:t>
                    </m:r>
                    <m:r>
                      <a:rPr lang="zh-CN" altLang="en-US" i="1" dirty="0">
                        <a:latin typeface="Cambria Math" panose="02040503050406030204" pitchFamily="18" charset="0"/>
                      </a:rPr>
                      <m:t>，</m:t>
                    </m:r>
                  </m:oMath>
                </a14:m>
                <a:r>
                  <a:rPr lang="zh-CN" altLang="en-US" dirty="0"/>
                  <a:t>其中：</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=0</m:t>
                              </m:r>
                            </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−1</m:t>
                                  </m:r>
                                </m:e>
                              </m:d>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𝑎</m:t>
                              </m:r>
                              <m:r>
                                <a:rPr lang="en-US" altLang="zh-CN" b="0" i="1" smtClean="0">
                                  <a:latin typeface="Cambria Math" panose="02040503050406030204" pitchFamily="18" charset="0"/>
                                </a:rPr>
                                <m:t>≠0∧</m:t>
                              </m:r>
                              <m:r>
                                <a:rPr lang="en-US" altLang="zh-CN" b="0" i="1" smtClean="0">
                                  <a:latin typeface="Cambria Math" panose="02040503050406030204" pitchFamily="18" charset="0"/>
                                </a:rPr>
                                <m:t>𝑏</m:t>
                              </m:r>
                              <m:r>
                                <a:rPr lang="en-US" altLang="zh-CN" b="0" i="1" smtClean="0">
                                  <a:latin typeface="Cambria Math" panose="02040503050406030204" pitchFamily="18" charset="0"/>
                                </a:rPr>
                                <m:t>≠0</m:t>
                              </m:r>
                            </m:e>
                          </m:eqArr>
                        </m:e>
                      </m:d>
                    </m:oMath>
                  </m:oMathPara>
                </a14:m>
                <a:endParaRPr lang="en-US" altLang="zh-CN" dirty="0"/>
              </a:p>
              <a:p>
                <a:endParaRPr lang="en-US" altLang="zh-CN" dirty="0"/>
              </a:p>
              <a:p>
                <a:r>
                  <a:rPr lang="zh-CN" altLang="en-US" dirty="0"/>
                  <a:t>可以解出，对于这两种情况，</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oMath>
                </a14:m>
                <a:r>
                  <a:rPr lang="zh-CN" altLang="en-US" dirty="0"/>
                  <a:t>分别是互不相等的</a:t>
                </a:r>
                <a14:m>
                  <m:oMath xmlns:m="http://schemas.openxmlformats.org/officeDocument/2006/math">
                    <m:r>
                      <a:rPr lang="en-US" altLang="zh-CN" b="0" i="1" smtClean="0">
                        <a:latin typeface="Cambria Math" panose="02040503050406030204" pitchFamily="18" charset="0"/>
                      </a:rPr>
                      <m:t>𝑛</m:t>
                    </m:r>
                  </m:oMath>
                </a14:m>
                <a:r>
                  <a:rPr lang="zh-CN" altLang="en-US" dirty="0"/>
                  <a:t>次单位根，以及</a:t>
                </a:r>
                <a:r>
                  <a:rPr lang="en-US" altLang="zh-CN" dirty="0"/>
                  <a:t>0</a:t>
                </a:r>
                <a:r>
                  <a:rPr lang="zh-CN" altLang="en-US" dirty="0"/>
                  <a:t>和互不相等的</a:t>
                </a:r>
                <a14:m>
                  <m:oMath xmlns:m="http://schemas.openxmlformats.org/officeDocument/2006/math">
                    <m:r>
                      <a:rPr lang="en-US" altLang="zh-CN" i="1">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次单位根。</a:t>
                </a:r>
                <a:endParaRPr lang="en-US" altLang="zh-CN" dirty="0"/>
              </a:p>
            </p:txBody>
          </p:sp>
        </mc:Choice>
        <mc:Fallback xmlns="">
          <p:sp>
            <p:nvSpPr>
              <p:cNvPr id="3" name="内容占位符 2">
                <a:extLst>
                  <a:ext uri="{FF2B5EF4-FFF2-40B4-BE49-F238E27FC236}">
                    <a16:creationId xmlns:a16="http://schemas.microsoft.com/office/drawing/2014/main" id="{D6624284-047B-4C2C-AAF8-32FAB596A60B}"/>
                  </a:ext>
                </a:extLst>
              </p:cNvPr>
              <p:cNvSpPr>
                <a:spLocks noGrp="1" noRot="1" noChangeAspect="1" noMove="1" noResize="1" noEditPoints="1" noAdjustHandles="1" noChangeArrowheads="1" noChangeShapeType="1" noTextEdit="1"/>
              </p:cNvSpPr>
              <p:nvPr>
                <p:ph idx="1"/>
              </p:nvPr>
            </p:nvSpPr>
            <p:spPr>
              <a:xfrm>
                <a:off x="838200" y="1150070"/>
                <a:ext cx="10515600" cy="5618376"/>
              </a:xfrm>
              <a:blipFill>
                <a:blip r:embed="rId2"/>
                <a:stretch>
                  <a:fillRect l="-928" t="-11292"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43498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黑体_TimesNewRoman">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3495</TotalTime>
  <Words>4948</Words>
  <Application>Microsoft Office PowerPoint</Application>
  <PresentationFormat>宽屏</PresentationFormat>
  <Paragraphs>372</Paragraphs>
  <Slides>39</Slides>
  <Notes>27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等线</vt:lpstr>
      <vt:lpstr>黑体</vt:lpstr>
      <vt:lpstr>Arial</vt:lpstr>
      <vt:lpstr>Cambria Math</vt:lpstr>
      <vt:lpstr>Times New Roman</vt:lpstr>
      <vt:lpstr>Office 主题​​</vt:lpstr>
      <vt:lpstr>浅谈卷积定理在OI中的应用及扩展 WC2018营员交流</vt:lpstr>
      <vt:lpstr>作者水平十分有限，课件中难免错漏及不合理之处。 恳请各位批评指正。</vt:lpstr>
      <vt:lpstr>引入：卷积</vt:lpstr>
      <vt:lpstr>卷积</vt:lpstr>
      <vt:lpstr>卷积的封闭性</vt:lpstr>
      <vt:lpstr>多项式的点值表示</vt:lpstr>
      <vt:lpstr>多项式的点值表示</vt:lpstr>
      <vt:lpstr>多项式的点值表示</vt:lpstr>
      <vt:lpstr>多项式的点值表示</vt:lpstr>
      <vt:lpstr>卷积定理</vt:lpstr>
      <vt:lpstr>DFT</vt:lpstr>
      <vt:lpstr>DFT</vt:lpstr>
      <vt:lpstr>题 LibreOJ 6271 生成树求和 加强版</vt:lpstr>
      <vt:lpstr>题 CodeChef DEC13 REALSET</vt:lpstr>
      <vt:lpstr>题 Codeforces 901E Cyclic Cipher</vt:lpstr>
      <vt:lpstr>变换与复合</vt:lpstr>
      <vt:lpstr>变换与复合</vt:lpstr>
      <vt:lpstr>中场</vt:lpstr>
      <vt:lpstr>引入</vt:lpstr>
      <vt:lpstr>构造卷积性变换</vt:lpstr>
      <vt:lpstr>构造卷积性变换</vt:lpstr>
      <vt:lpstr>构造卷积性变换</vt:lpstr>
      <vt:lpstr>尝试与猜想</vt:lpstr>
      <vt:lpstr>必要性</vt:lpstr>
      <vt:lpstr>充分性？构造？</vt:lpstr>
      <vt:lpstr>充分性及构造</vt:lpstr>
      <vt:lpstr>充分性及构造</vt:lpstr>
      <vt:lpstr>充分性及构造</vt:lpstr>
      <vt:lpstr>充分性及构造</vt:lpstr>
      <vt:lpstr>充分性及构造</vt:lpstr>
      <vt:lpstr>充分性及构造</vt:lpstr>
      <vt:lpstr>总结</vt:lpstr>
      <vt:lpstr>算法</vt:lpstr>
      <vt:lpstr>算法</vt:lpstr>
      <vt:lpstr>题 LibreOJ 548 某少女附中的体育课</vt:lpstr>
      <vt:lpstr>更多问题及扩展</vt:lpstr>
      <vt:lpstr>感谢</vt:lpstr>
      <vt:lpstr>参考资料</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刘承奥</dc:creator>
  <cp:lastModifiedBy>刘承奥</cp:lastModifiedBy>
  <cp:revision>641</cp:revision>
  <dcterms:created xsi:type="dcterms:W3CDTF">2017-12-08T05:17:25Z</dcterms:created>
  <dcterms:modified xsi:type="dcterms:W3CDTF">2018-01-22T07:50:25Z</dcterms:modified>
</cp:coreProperties>
</file>