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89100"/>
            <a:ext cx="10464800" cy="3467100"/>
          </a:xfrm>
          <a:prstGeom prst="rect">
            <a:avLst/>
          </a:prstGeom>
        </p:spPr>
        <p:txBody>
          <a:bodyPr anchor="b"/>
          <a:lstStyle>
            <a:lvl1pPr algn="ctr"/>
          </a:lstStyle>
          <a:p>
            <a:pPr/>
            <a:r>
              <a:t>标题文本</a:t>
            </a:r>
          </a:p>
        </p:txBody>
      </p:sp>
      <p:sp>
        <p:nvSpPr>
          <p:cNvPr id="12" name="Shape 12"/>
          <p:cNvSpPr/>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4241831"/>
            <a:ext cx="10464800" cy="901638"/>
          </a:xfrm>
          <a:prstGeom prst="rect">
            <a:avLst/>
          </a:prstGeom>
        </p:spPr>
        <p:txBody>
          <a:bodyPr>
            <a:spAutoFit/>
          </a:bodyPr>
          <a:lstStyle>
            <a:lvl1pPr marL="0" indent="0" algn="ctr">
              <a:spcBef>
                <a:spcPts val="0"/>
              </a:spcBef>
              <a:buSzTx/>
              <a:buNone/>
            </a:lvl1pPr>
          </a:lstStyle>
          <a:p>
            <a:pPr/>
            <a:r>
              <a:t>“在此键入引文。”</a:t>
            </a:r>
          </a:p>
        </p:txBody>
      </p:sp>
      <p:sp>
        <p:nvSpPr>
          <p:cNvPr id="94" name="Shape 94"/>
          <p:cNvSpPr/>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Shape 21"/>
          <p:cNvSpPr/>
          <p:nvPr>
            <p:ph type="title"/>
          </p:nvPr>
        </p:nvSpPr>
        <p:spPr>
          <a:xfrm>
            <a:off x="1270000" y="6680200"/>
            <a:ext cx="10464800" cy="1270000"/>
          </a:xfrm>
          <a:prstGeom prst="rect">
            <a:avLst/>
          </a:prstGeom>
        </p:spPr>
        <p:txBody>
          <a:bodyPr anchor="b"/>
          <a:lstStyle>
            <a:lvl1pPr algn="ctr"/>
          </a:lstStyle>
          <a:p>
            <a:pPr/>
            <a:r>
              <a:t>标题文本</a:t>
            </a:r>
          </a:p>
        </p:txBody>
      </p:sp>
      <p:sp>
        <p:nvSpPr>
          <p:cNvPr id="22" name="Shape 22"/>
          <p:cNvSpPr/>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89300"/>
            <a:ext cx="10464800" cy="3175000"/>
          </a:xfrm>
          <a:prstGeom prst="rect">
            <a:avLst/>
          </a:prstGeom>
        </p:spPr>
        <p:txBody>
          <a:bodyPr/>
          <a:lstStyle>
            <a:lvl1pPr algn="ct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Shape 39"/>
          <p:cNvSpPr/>
          <p:nvPr>
            <p:ph type="title"/>
          </p:nvPr>
        </p:nvSpPr>
        <p:spPr>
          <a:xfrm>
            <a:off x="965200" y="1397000"/>
            <a:ext cx="5600700" cy="4038600"/>
          </a:xfrm>
          <a:prstGeom prst="rect">
            <a:avLst/>
          </a:prstGeom>
        </p:spPr>
        <p:txBody>
          <a:bodyPr anchor="b"/>
          <a:lstStyle>
            <a:lvl1pPr algn="ctr">
              <a:defRPr sz="6800"/>
            </a:lvl1pPr>
          </a:lstStyle>
          <a:p>
            <a:pPr/>
            <a:r>
              <a:t>标题文本</a:t>
            </a:r>
          </a:p>
        </p:txBody>
      </p:sp>
      <p:sp>
        <p:nvSpPr>
          <p:cNvPr id="40" name="Shape 40"/>
          <p:cNvSpPr/>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lvl1pPr algn="ct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lvl1pPr algn="ctr"/>
          </a:lstStyle>
          <a:p>
            <a:pPr/>
            <a:r>
              <a:t>标题文本</a:t>
            </a:r>
          </a:p>
        </p:txBody>
      </p:sp>
      <p:sp>
        <p:nvSpPr>
          <p:cNvPr id="57" name="Shape 57"/>
          <p:cNvSpPr/>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Shape 66"/>
          <p:cNvSpPr/>
          <p:nvPr>
            <p:ph type="title"/>
          </p:nvPr>
        </p:nvSpPr>
        <p:spPr>
          <a:prstGeom prst="rect">
            <a:avLst/>
          </a:prstGeom>
        </p:spPr>
        <p:txBody>
          <a:bodyPr/>
          <a:lstStyle>
            <a:lvl1pPr algn="ctr"/>
          </a:lstStyle>
          <a:p>
            <a:pPr/>
            <a:r>
              <a:t>标题文本</a:t>
            </a:r>
          </a:p>
        </p:txBody>
      </p:sp>
      <p:sp>
        <p:nvSpPr>
          <p:cNvPr id="67" name="Shape 67"/>
          <p:cNvSpPr/>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Shape 84"/>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Shape 85"/>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Shape 3"/>
          <p:cNvSpPr/>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Shape 4"/>
          <p:cNvSpPr/>
          <p:nvPr>
            <p:ph type="sldNum" sz="quarter" idx="2"/>
          </p:nvPr>
        </p:nvSpPr>
        <p:spPr>
          <a:xfrm>
            <a:off x="6337299" y="9296400"/>
            <a:ext cx="323479" cy="4572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1pPr>
      <a:lvl2pPr marL="0" marR="0" indent="2286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2pPr>
      <a:lvl3pPr marL="0" marR="0" indent="4572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3pPr>
      <a:lvl4pPr marL="0" marR="0" indent="6858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4pPr>
      <a:lvl5pPr marL="0" marR="0" indent="9144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5pPr>
      <a:lvl6pPr marL="0" marR="0" indent="11430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6pPr>
      <a:lvl7pPr marL="0" marR="0" indent="13716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7pPr>
      <a:lvl8pPr marL="0" marR="0" indent="16002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8pPr>
      <a:lvl9pPr marL="0" marR="0" indent="182880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sz="6000"/>
            </a:lvl1pPr>
          </a:lstStyle>
          <a:p>
            <a:pPr/>
            <a:r>
              <a:t>Potyczki Algorytmiczne 2017</a:t>
            </a:r>
          </a:p>
        </p:txBody>
      </p:sp>
      <p:sp>
        <p:nvSpPr>
          <p:cNvPr id="120" name="Shape 120"/>
          <p:cNvSpPr/>
          <p:nvPr>
            <p:ph type="subTitle" sz="quarter" idx="1"/>
          </p:nvPr>
        </p:nvSpPr>
        <p:spPr>
          <a:prstGeom prst="rect">
            <a:avLst/>
          </a:prstGeom>
        </p:spPr>
        <p:txBody>
          <a:bodyPr/>
          <a:lstStyle/>
          <a:p>
            <a:pPr defTabSz="560831">
              <a:defRPr sz="3455"/>
            </a:pPr>
            <a:r>
              <a:t>Syloviaely</a:t>
            </a:r>
          </a:p>
          <a:p>
            <a:pPr defTabSz="560831">
              <a:defRPr sz="3455"/>
            </a:pPr>
            <a:r>
              <a:t>Peking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2B Zapiekanki</a:t>
            </a:r>
          </a:p>
        </p:txBody>
      </p:sp>
      <p:sp>
        <p:nvSpPr>
          <p:cNvPr id="149" name="Shape 149"/>
          <p:cNvSpPr/>
          <p:nvPr>
            <p:ph type="body" idx="1"/>
          </p:nvPr>
        </p:nvSpPr>
        <p:spPr>
          <a:prstGeom prst="rect">
            <a:avLst/>
          </a:prstGeom>
        </p:spPr>
        <p:txBody>
          <a:bodyPr/>
          <a:lstStyle/>
          <a:p>
            <a:pPr marL="432308" indent="-432308" defTabSz="537463">
              <a:spcBef>
                <a:spcPts val="2700"/>
              </a:spcBef>
              <a:buBlip>
                <a:blip r:embed="rId2"/>
              </a:buBlip>
              <a:defRPr sz="3496"/>
            </a:pPr>
            <a:r>
              <a:t>你的做菜过程肯定是连续的一段一段</a:t>
            </a:r>
          </a:p>
          <a:p>
            <a:pPr marL="432308" indent="-432308" defTabSz="537463">
              <a:spcBef>
                <a:spcPts val="2700"/>
              </a:spcBef>
              <a:buBlip>
                <a:blip r:embed="rId2"/>
              </a:buBlip>
              <a:defRPr sz="3496"/>
            </a:pPr>
            <a:r>
              <a:t>如果 [l,r] 的人为连续的一段，那么菜的完成时间是 t[l]+id，人到达时间是 t[i]，求和相减即等待时间</a:t>
            </a:r>
          </a:p>
          <a:p>
            <a:pPr marL="432308" indent="-432308" defTabSz="537463">
              <a:spcBef>
                <a:spcPts val="2700"/>
              </a:spcBef>
              <a:buBlip>
                <a:blip r:embed="rId2"/>
              </a:buBlip>
              <a:defRPr sz="3496"/>
            </a:pPr>
            <a:r>
              <a:t>从小到大枚举 d，维护连续段，每一次只可能是两个连续段合并成一段，用并查集可以轻易的维护</a:t>
            </a:r>
          </a:p>
          <a:p>
            <a:pPr marL="432308" indent="-432308" defTabSz="537463">
              <a:spcBef>
                <a:spcPts val="2700"/>
              </a:spcBef>
              <a:buBlip>
                <a:blip r:embed="rId2"/>
              </a:buBlip>
              <a:defRPr sz="3496"/>
            </a:pPr>
            <a:r>
              <a:t>O(maxd + 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9"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5B Banany</a:t>
            </a:r>
          </a:p>
        </p:txBody>
      </p:sp>
      <p:sp>
        <p:nvSpPr>
          <p:cNvPr id="152" name="Shape 152"/>
          <p:cNvSpPr/>
          <p:nvPr>
            <p:ph type="body" idx="1"/>
          </p:nvPr>
        </p:nvSpPr>
        <p:spPr>
          <a:prstGeom prst="rect">
            <a:avLst/>
          </a:prstGeom>
        </p:spPr>
        <p:txBody>
          <a:bodyPr/>
          <a:lstStyle/>
          <a:p>
            <a:pPr marL="399415" indent="-399415" defTabSz="496570">
              <a:spcBef>
                <a:spcPts val="2500"/>
              </a:spcBef>
              <a:buBlip>
                <a:blip r:embed="rId2"/>
              </a:buBlip>
              <a:defRPr sz="3230"/>
            </a:pPr>
            <a:r>
              <a:t>一棵树，有点权和边权，一条路径 (u,v) 的权值定义为 v 的点权减去路径的边权和</a:t>
            </a:r>
          </a:p>
          <a:p>
            <a:pPr marL="399415" indent="-399415" defTabSz="496570">
              <a:spcBef>
                <a:spcPts val="2500"/>
              </a:spcBef>
              <a:buBlip>
                <a:blip r:embed="rId2"/>
              </a:buBlip>
              <a:defRPr sz="3230"/>
            </a:pPr>
            <a:r>
              <a:t>你第 0 天在 1 号点，每天你都会找一条从当前点出发的权值最大路径走过去</a:t>
            </a:r>
          </a:p>
          <a:p>
            <a:pPr marL="399415" indent="-399415" defTabSz="496570">
              <a:spcBef>
                <a:spcPts val="2500"/>
              </a:spcBef>
              <a:buBlip>
                <a:blip r:embed="rId2"/>
              </a:buBlip>
              <a:defRPr sz="3230"/>
            </a:pPr>
            <a:r>
              <a:t>同时每天会发生一次变化，单点修改点权或者边权</a:t>
            </a:r>
          </a:p>
          <a:p>
            <a:pPr marL="399415" indent="-399415" defTabSz="496570">
              <a:spcBef>
                <a:spcPts val="2500"/>
              </a:spcBef>
              <a:buBlip>
                <a:blip r:embed="rId2"/>
              </a:buBlip>
              <a:defRPr sz="3230"/>
            </a:pPr>
            <a:r>
              <a:t>模拟这个过程，即输出每天所在的点</a:t>
            </a:r>
          </a:p>
          <a:p>
            <a:pPr marL="399415" indent="-399415" defTabSz="496570">
              <a:spcBef>
                <a:spcPts val="2500"/>
              </a:spcBef>
              <a:buBlip>
                <a:blip r:embed="rId2"/>
              </a:buBlip>
              <a:defRPr sz="3230"/>
            </a:pPr>
            <a:r>
              <a:t>n,q &lt;= 100000</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2"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5B Banany</a:t>
            </a:r>
          </a:p>
        </p:txBody>
      </p:sp>
      <p:sp>
        <p:nvSpPr>
          <p:cNvPr id="155" name="Shape 155"/>
          <p:cNvSpPr/>
          <p:nvPr>
            <p:ph type="body" idx="1"/>
          </p:nvPr>
        </p:nvSpPr>
        <p:spPr>
          <a:prstGeom prst="rect">
            <a:avLst/>
          </a:prstGeom>
        </p:spPr>
        <p:txBody>
          <a:bodyPr/>
          <a:lstStyle/>
          <a:p>
            <a:pPr>
              <a:buBlip>
                <a:blip r:embed="rId2"/>
              </a:buBlip>
            </a:pPr>
            <a:r>
              <a:t>直接点分树</a:t>
            </a:r>
          </a:p>
          <a:p>
            <a:pPr>
              <a:buBlip>
                <a:blip r:embed="rId2"/>
              </a:buBlip>
            </a:pPr>
            <a:r>
              <a:t>需要搞个线段树来维护权值的修改</a:t>
            </a:r>
          </a:p>
          <a:p>
            <a:pPr>
              <a:buBlip>
                <a:blip r:embed="rId2"/>
              </a:buBlip>
            </a:pPr>
            <a:r>
              <a:t>O(n log^2 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5B Carcassonne</a:t>
            </a:r>
          </a:p>
        </p:txBody>
      </p:sp>
      <p:sp>
        <p:nvSpPr>
          <p:cNvPr id="158" name="Shape 158"/>
          <p:cNvSpPr/>
          <p:nvPr>
            <p:ph type="body" idx="1"/>
          </p:nvPr>
        </p:nvSpPr>
        <p:spPr>
          <a:prstGeom prst="rect">
            <a:avLst/>
          </a:prstGeom>
        </p:spPr>
        <p:txBody>
          <a:bodyPr/>
          <a:lstStyle/>
          <a:p>
            <a:pPr>
              <a:buBlip>
                <a:blip r:embed="rId2"/>
              </a:buBlip>
            </a:pPr>
            <a:r>
              <a:t>一个 n*n 的黑白网格，黑色部分四联通</a:t>
            </a:r>
          </a:p>
          <a:p>
            <a:pPr>
              <a:buBlip>
                <a:blip r:embed="rId2"/>
              </a:buBlip>
            </a:pPr>
            <a:r>
              <a:t>你需要把 K 个白色位置染黑，使得黑色仍联通</a:t>
            </a:r>
          </a:p>
          <a:p>
            <a:pPr>
              <a:buBlip>
                <a:blip r:embed="rId2"/>
              </a:buBlip>
            </a:pPr>
            <a:r>
              <a:t>问方案数，取模</a:t>
            </a:r>
          </a:p>
          <a:p>
            <a:pPr>
              <a:buBlip>
                <a:blip r:embed="rId2"/>
              </a:buBlip>
            </a:pPr>
            <a:r>
              <a:t>n &lt;= 3000 K &lt;= 4</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8"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5B Carcassonne</a:t>
            </a:r>
          </a:p>
        </p:txBody>
      </p:sp>
      <p:sp>
        <p:nvSpPr>
          <p:cNvPr id="161" name="Shape 161"/>
          <p:cNvSpPr/>
          <p:nvPr>
            <p:ph type="body" idx="1"/>
          </p:nvPr>
        </p:nvSpPr>
        <p:spPr>
          <a:prstGeom prst="rect">
            <a:avLst/>
          </a:prstGeom>
        </p:spPr>
        <p:txBody>
          <a:bodyPr/>
          <a:lstStyle/>
          <a:p>
            <a:pPr>
              <a:buBlip>
                <a:blip r:embed="rId2"/>
              </a:buBlip>
            </a:pPr>
            <a:r>
              <a:t>如果不考虑最开始的黑色部分，填进去的黑色部分一定是一个一个的联通块</a:t>
            </a:r>
          </a:p>
          <a:p>
            <a:pPr>
              <a:buBlip>
                <a:blip r:embed="rId2"/>
              </a:buBlip>
            </a:pPr>
            <a:r>
              <a:t>预处理所有大小 &lt;= 4 的联通块的形状</a:t>
            </a:r>
          </a:p>
          <a:p>
            <a:pPr>
              <a:buBlip>
                <a:blip r:embed="rId2"/>
              </a:buBlip>
            </a:pPr>
            <a:r>
              <a:t>每一个联通块至少有一个格子和原来的“主”联通块相邻</a:t>
            </a:r>
          </a:p>
          <a:p>
            <a:pPr>
              <a:buBlip>
                <a:blip r:embed="rId2"/>
              </a:buBlip>
            </a:pPr>
            <a:r>
              <a:t>怎么不重不漏？</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1"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5B Carcassonne</a:t>
            </a:r>
          </a:p>
        </p:txBody>
      </p:sp>
      <p:sp>
        <p:nvSpPr>
          <p:cNvPr id="164" name="Shape 164"/>
          <p:cNvSpPr/>
          <p:nvPr>
            <p:ph type="body" idx="1"/>
          </p:nvPr>
        </p:nvSpPr>
        <p:spPr>
          <a:prstGeom prst="rect">
            <a:avLst/>
          </a:prstGeom>
        </p:spPr>
        <p:txBody>
          <a:bodyPr/>
          <a:lstStyle/>
          <a:p>
            <a:pPr>
              <a:buBlip>
                <a:blip r:embed="rId2"/>
              </a:buBlip>
            </a:pPr>
            <a:r>
              <a:t>喜闻乐见的大分类讨论</a:t>
            </a:r>
          </a:p>
          <a:p>
            <a:pPr>
              <a:buBlip>
                <a:blip r:embed="rId2"/>
              </a:buBlip>
            </a:pPr>
            <a:r>
              <a:t>令与初始黑块相邻的格子为关键格</a:t>
            </a:r>
          </a:p>
          <a:p>
            <a:pPr lvl="1">
              <a:buBlip>
                <a:blip r:embed="rId2"/>
              </a:buBlip>
            </a:pPr>
            <a:r>
              <a:t>四个格子都是关键格</a:t>
            </a:r>
          </a:p>
          <a:p>
            <a:pPr lvl="1">
              <a:buBlip>
                <a:blip r:embed="rId2"/>
              </a:buBlip>
            </a:pPr>
            <a:r>
              <a:t>恰有一个非全关键格的联通块</a:t>
            </a:r>
          </a:p>
          <a:p>
            <a:pPr lvl="1">
              <a:buBlip>
                <a:blip r:embed="rId2"/>
              </a:buBlip>
            </a:pPr>
            <a:r>
              <a:t>有两个大小为 2 的非全关键格的联通块</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6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4"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2A Lloczyn</a:t>
            </a:r>
          </a:p>
        </p:txBody>
      </p:sp>
      <p:sp>
        <p:nvSpPr>
          <p:cNvPr id="167" name="Shape 167"/>
          <p:cNvSpPr/>
          <p:nvPr>
            <p:ph type="body" idx="1"/>
          </p:nvPr>
        </p:nvSpPr>
        <p:spPr>
          <a:prstGeom prst="rect">
            <a:avLst/>
          </a:prstGeom>
        </p:spPr>
        <p:txBody>
          <a:bodyPr/>
          <a:lstStyle/>
          <a:p>
            <a:pPr>
              <a:buBlip>
                <a:blip r:embed="rId2"/>
              </a:buBlip>
            </a:pPr>
            <a:r>
              <a:t>给出一个质数集合 S = {Pi}</a:t>
            </a:r>
          </a:p>
          <a:p>
            <a:pPr>
              <a:buBlip>
                <a:blip r:embed="rId2"/>
              </a:buBlip>
            </a:pPr>
            <a:r>
              <a:t>一个数是好的当且仅当它的所有质因子都在集合中</a:t>
            </a:r>
          </a:p>
          <a:p>
            <a:pPr>
              <a:buBlip>
                <a:blip r:embed="rId2"/>
              </a:buBlip>
            </a:pPr>
            <a:r>
              <a:t>求小于等于 N 的最大的好的数</a:t>
            </a:r>
          </a:p>
          <a:p>
            <a:pPr>
              <a:buBlip>
                <a:blip r:embed="rId2"/>
              </a:buBlip>
            </a:pPr>
            <a:r>
              <a:t>N &lt;= 1e18 Pi &lt;= 100, 8 M 空间 6s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7"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2A Lloczyn</a:t>
            </a:r>
          </a:p>
        </p:txBody>
      </p:sp>
      <p:sp>
        <p:nvSpPr>
          <p:cNvPr id="170" name="Shape 170"/>
          <p:cNvSpPr/>
          <p:nvPr>
            <p:ph type="body" idx="1"/>
          </p:nvPr>
        </p:nvSpPr>
        <p:spPr>
          <a:prstGeom prst="rect">
            <a:avLst/>
          </a:prstGeom>
        </p:spPr>
        <p:txBody>
          <a:bodyPr/>
          <a:lstStyle/>
          <a:p>
            <a:pPr>
              <a:buBlip>
                <a:blip r:embed="rId2"/>
              </a:buBlip>
            </a:pPr>
            <a:r>
              <a:t>&lt;= 100 只有 25 个质数</a:t>
            </a:r>
          </a:p>
          <a:p>
            <a:pPr>
              <a:buBlip>
                <a:blip r:embed="rId2"/>
              </a:buBlip>
            </a:pPr>
            <a:r>
              <a:t>meet in middle</a:t>
            </a:r>
          </a:p>
          <a:p>
            <a:pPr>
              <a:buBlip>
                <a:blip r:embed="rId2"/>
              </a:buBlip>
            </a:pPr>
            <a:r>
              <a:t>均匀选取一半的质数，大概只能生成 1e7 个可能的数</a:t>
            </a:r>
          </a:p>
          <a:p>
            <a:pPr>
              <a:buBlip>
                <a:blip r:embed="rId2"/>
              </a:buBlip>
            </a:pPr>
            <a:r>
              <a:t>排序后二分查找</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2A Lloczyn</a:t>
            </a:r>
          </a:p>
        </p:txBody>
      </p:sp>
      <p:sp>
        <p:nvSpPr>
          <p:cNvPr id="173" name="Shape 173"/>
          <p:cNvSpPr/>
          <p:nvPr>
            <p:ph type="body" idx="1"/>
          </p:nvPr>
        </p:nvSpPr>
        <p:spPr>
          <a:prstGeom prst="rect">
            <a:avLst/>
          </a:prstGeom>
        </p:spPr>
        <p:txBody>
          <a:bodyPr/>
          <a:lstStyle/>
          <a:p>
            <a:pPr>
              <a:buBlip>
                <a:blip r:embed="rId2"/>
              </a:buBlip>
            </a:pPr>
            <a:r>
              <a:t>太慢？</a:t>
            </a:r>
          </a:p>
          <a:p>
            <a:pPr>
              <a:buBlip>
                <a:blip r:embed="rId2"/>
              </a:buBlip>
            </a:pPr>
            <a:r>
              <a:t>绝大部分数都 &gt;= 1e12，故绝大部分查询都询问&lt;= 1e6 最大的数</a:t>
            </a:r>
          </a:p>
          <a:p>
            <a:pPr>
              <a:buBlip>
                <a:blip r:embed="rId2"/>
              </a:buBlip>
            </a:pPr>
            <a:r>
              <a:t>线性预处理所有这类询问 O(1) 查询</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2A Lloczyn</a:t>
            </a:r>
          </a:p>
        </p:txBody>
      </p:sp>
      <p:sp>
        <p:nvSpPr>
          <p:cNvPr id="176" name="Shape 176"/>
          <p:cNvSpPr/>
          <p:nvPr>
            <p:ph type="body" idx="1"/>
          </p:nvPr>
        </p:nvSpPr>
        <p:spPr>
          <a:prstGeom prst="rect">
            <a:avLst/>
          </a:prstGeom>
        </p:spPr>
        <p:txBody>
          <a:bodyPr/>
          <a:lstStyle/>
          <a:p>
            <a:pPr>
              <a:buBlip>
                <a:blip r:embed="rId2"/>
              </a:buBlip>
            </a:pPr>
            <a:r>
              <a:t>空间太大？</a:t>
            </a:r>
          </a:p>
          <a:p>
            <a:pPr>
              <a:buBlip>
                <a:blip r:embed="rId2"/>
              </a:buBlip>
            </a:pPr>
            <a:r>
              <a:t>meet in middle 的时候一定有一边 &lt;= 根号</a:t>
            </a:r>
          </a:p>
          <a:p>
            <a:pPr>
              <a:buBlip>
                <a:blip r:embed="rId2"/>
              </a:buBlip>
            </a:pPr>
            <a:r>
              <a:t>所以限定第一部分 &lt;= 根号，这样存下来的数就少了，然后交换两个集合再做一遍</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Zasady Gry</a:t>
            </a:r>
          </a:p>
        </p:txBody>
      </p:sp>
      <p:sp>
        <p:nvSpPr>
          <p:cNvPr id="123" name="Shape 123"/>
          <p:cNvSpPr/>
          <p:nvPr>
            <p:ph type="body" idx="1"/>
          </p:nvPr>
        </p:nvSpPr>
        <p:spPr>
          <a:prstGeom prst="rect">
            <a:avLst/>
          </a:prstGeom>
        </p:spPr>
        <p:txBody>
          <a:bodyPr/>
          <a:lstStyle/>
          <a:p>
            <a:pPr>
              <a:buBlip>
                <a:blip r:embed="rId2"/>
              </a:buBlip>
            </a:pPr>
            <a:r>
              <a:t>分为线上赛和线下赛（这儿只讲线上赛）</a:t>
            </a:r>
          </a:p>
          <a:p>
            <a:pPr>
              <a:buBlip>
                <a:blip r:embed="rId2"/>
              </a:buBlip>
            </a:pPr>
            <a:r>
              <a:t>线上赛一共 12 题，分为AB两组各 6 道</a:t>
            </a:r>
          </a:p>
          <a:p>
            <a:pPr>
              <a:buBlip>
                <a:blip r:embed="rId2"/>
              </a:buBlip>
            </a:pPr>
            <a:r>
              <a:t>类似 OI 赛制</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1A Permutacja</a:t>
            </a:r>
          </a:p>
        </p:txBody>
      </p:sp>
      <p:sp>
        <p:nvSpPr>
          <p:cNvPr id="179" name="Shape 179"/>
          <p:cNvSpPr/>
          <p:nvPr>
            <p:ph type="body" idx="1"/>
          </p:nvPr>
        </p:nvSpPr>
        <p:spPr>
          <a:prstGeom prst="rect">
            <a:avLst/>
          </a:prstGeom>
        </p:spPr>
        <p:txBody>
          <a:bodyPr/>
          <a:lstStyle>
            <a:lvl1pPr>
              <a:buBlip>
                <a:blip r:embed="rId2"/>
              </a:buBlip>
            </a:lvl1pPr>
          </a:lstStyle>
          <a:p>
            <a:pPr/>
            <a:r>
              <a:t>https://sio2.mimuw.edu.pl/contest/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1A Permutacja</a:t>
            </a:r>
          </a:p>
        </p:txBody>
      </p:sp>
      <p:sp>
        <p:nvSpPr>
          <p:cNvPr id="182" name="Shape 182"/>
          <p:cNvSpPr/>
          <p:nvPr>
            <p:ph type="body" idx="1"/>
          </p:nvPr>
        </p:nvSpPr>
        <p:spPr>
          <a:prstGeom prst="rect">
            <a:avLst/>
          </a:prstGeom>
        </p:spPr>
        <p:txBody>
          <a:bodyPr/>
          <a:lstStyle/>
          <a:p>
            <a:pPr>
              <a:buBlip>
                <a:blip r:embed="rId2"/>
              </a:buBlip>
            </a:pPr>
            <a:r>
              <a:t>一个长度为 n 的排列是好的当且仅当它的逆序对个数为 n*(n-1)/4</a:t>
            </a:r>
          </a:p>
          <a:p>
            <a:pPr>
              <a:buBlip>
                <a:blip r:embed="rId2"/>
              </a:buBlip>
            </a:pPr>
            <a:r>
              <a:t>给出 n 和 K，问字典序第 K 小的长度为 n 的好的排列</a:t>
            </a:r>
          </a:p>
          <a:p>
            <a:pPr>
              <a:buBlip>
                <a:blip r:embed="rId2"/>
              </a:buBlip>
            </a:pPr>
            <a:r>
              <a:t>n &lt;= 250000 K &lt;= 1e18</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1A Permutacja</a:t>
            </a:r>
          </a:p>
        </p:txBody>
      </p:sp>
      <p:sp>
        <p:nvSpPr>
          <p:cNvPr id="185" name="Shape 185"/>
          <p:cNvSpPr/>
          <p:nvPr>
            <p:ph type="body" idx="1"/>
          </p:nvPr>
        </p:nvSpPr>
        <p:spPr>
          <a:prstGeom prst="rect">
            <a:avLst/>
          </a:prstGeom>
        </p:spPr>
        <p:txBody>
          <a:bodyPr/>
          <a:lstStyle/>
          <a:p>
            <a:pPr>
              <a:buBlip>
                <a:blip r:embed="rId2"/>
              </a:buBlip>
            </a:pPr>
            <a:r>
              <a:t>K 的 1e18 相对 n! 是一个非常小的数</a:t>
            </a:r>
          </a:p>
          <a:p>
            <a:pPr>
              <a:buBlip>
                <a:blip r:embed="rId2"/>
              </a:buBlip>
            </a:pPr>
            <a:r>
              <a:t>令 dp[i][j] 表示长度为 i 逆序对个数恰好为 j 的排列个数，dp[i] 以 j = i*(i-1)/2 对称</a:t>
            </a:r>
          </a:p>
          <a:p>
            <a:pPr>
              <a:buBlip>
                <a:blip r:embed="rId2"/>
              </a:buBlip>
            </a:pPr>
            <a:r>
              <a:t>猜测只有当 i 和 j 都很小的时候，dp[i][j] 才能小于等于 1e18</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1A Permutacja</a:t>
            </a:r>
          </a:p>
        </p:txBody>
      </p:sp>
      <p:sp>
        <p:nvSpPr>
          <p:cNvPr id="188" name="Shape 188"/>
          <p:cNvSpPr/>
          <p:nvPr>
            <p:ph type="body" idx="1"/>
          </p:nvPr>
        </p:nvSpPr>
        <p:spPr>
          <a:prstGeom prst="rect">
            <a:avLst/>
          </a:prstGeom>
        </p:spPr>
        <p:txBody>
          <a:bodyPr/>
          <a:lstStyle/>
          <a:p>
            <a:pPr>
              <a:buBlip>
                <a:blip r:embed="rId2"/>
              </a:buBlip>
            </a:pPr>
            <a:r>
              <a:t>可以暴力 dp 出所有小于等于 1e18 的 dp[i][j]</a:t>
            </a:r>
          </a:p>
          <a:p>
            <a:pPr>
              <a:buBlip>
                <a:blip r:embed="rId2"/>
              </a:buBlip>
            </a:pPr>
            <a:r>
              <a:t>按位枚举，需要用一个树状数组来找当前第 k 大的值</a:t>
            </a:r>
          </a:p>
          <a:p>
            <a:pPr>
              <a:buBlip>
                <a:blip r:embed="rId2"/>
              </a:buBlip>
            </a:pPr>
            <a:r>
              <a:t>O(n log 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3A Praca domowa</a:t>
            </a:r>
          </a:p>
        </p:txBody>
      </p:sp>
      <p:sp>
        <p:nvSpPr>
          <p:cNvPr id="191" name="Shape 191"/>
          <p:cNvSpPr/>
          <p:nvPr>
            <p:ph type="body" idx="1"/>
          </p:nvPr>
        </p:nvSpPr>
        <p:spPr>
          <a:prstGeom prst="rect">
            <a:avLst/>
          </a:prstGeom>
        </p:spPr>
        <p:txBody>
          <a:bodyPr/>
          <a:lstStyle/>
          <a:p>
            <a:pPr>
              <a:buBlip>
                <a:blip r:embed="rId2"/>
              </a:buBlip>
            </a:pPr>
            <a:r>
              <a:t>一个长度为 n 的数列，进行了 m 次单点修改</a:t>
            </a:r>
          </a:p>
          <a:p>
            <a:pPr>
              <a:buBlip>
                <a:blip r:embed="rId2"/>
              </a:buBlip>
            </a:pPr>
            <a:r>
              <a:t>把第 i 次修改后的序列记为 Ai</a:t>
            </a:r>
          </a:p>
          <a:p>
            <a:pPr>
              <a:buBlip>
                <a:blip r:embed="rId2"/>
              </a:buBlip>
            </a:pPr>
            <a:r>
              <a:t>将 Ai 按照字典序排序（输出排序后的下标）</a:t>
            </a:r>
          </a:p>
          <a:p>
            <a:pPr>
              <a:buBlip>
                <a:blip r:embed="rId2"/>
              </a:buBlip>
            </a:pPr>
            <a:r>
              <a:t>n,m &lt;= 5e5 数字大小 1e9</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3A Praca domowa</a:t>
            </a:r>
          </a:p>
        </p:txBody>
      </p:sp>
      <p:sp>
        <p:nvSpPr>
          <p:cNvPr id="194" name="Shape 194"/>
          <p:cNvSpPr/>
          <p:nvPr>
            <p:ph type="body" idx="1"/>
          </p:nvPr>
        </p:nvSpPr>
        <p:spPr>
          <a:prstGeom prst="rect">
            <a:avLst/>
          </a:prstGeom>
        </p:spPr>
        <p:txBody>
          <a:bodyPr/>
          <a:lstStyle/>
          <a:p>
            <a:pPr>
              <a:buBlip>
                <a:blip r:embed="rId2"/>
              </a:buBlip>
            </a:pPr>
            <a:r>
              <a:t>m 个版本的数列可以用主席树得到</a:t>
            </a:r>
          </a:p>
          <a:p>
            <a:pPr>
              <a:buBlip>
                <a:blip r:embed="rId2"/>
              </a:buBlip>
            </a:pPr>
            <a:r>
              <a:t>比较两个版本的大小是 O(log n) 的</a:t>
            </a:r>
          </a:p>
          <a:p>
            <a:pPr>
              <a:buBlip>
                <a:blip r:embed="rId2"/>
              </a:buBlip>
            </a:pPr>
            <a:r>
              <a:t>直接快速排序 O(n log^2 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3A Praca domowa</a:t>
            </a:r>
          </a:p>
        </p:txBody>
      </p:sp>
      <p:sp>
        <p:nvSpPr>
          <p:cNvPr id="197" name="Shape 197"/>
          <p:cNvSpPr/>
          <p:nvPr>
            <p:ph type="body" idx="1"/>
          </p:nvPr>
        </p:nvSpPr>
        <p:spPr>
          <a:prstGeom prst="rect">
            <a:avLst/>
          </a:prstGeom>
        </p:spPr>
        <p:txBody>
          <a:bodyPr/>
          <a:lstStyle/>
          <a:p>
            <a:pPr>
              <a:buBlip>
                <a:blip r:embed="rId2"/>
              </a:buBlip>
            </a:pPr>
            <a:r>
              <a:t>在主席树上归并，对同一个位置不同版本的节点排序</a:t>
            </a:r>
          </a:p>
          <a:p>
            <a:pPr>
              <a:buBlip>
                <a:blip r:embed="rId2"/>
              </a:buBlip>
            </a:pPr>
            <a:r>
              <a:t>每一次用左儿子的相对顺序和右儿子的相对顺序作基数排序</a:t>
            </a:r>
          </a:p>
          <a:p>
            <a:pPr>
              <a:buBlip>
                <a:blip r:embed="rId2"/>
              </a:buBlip>
            </a:pPr>
            <a:r>
              <a:t>时间复杂度 O(节点数) 即 O(n log 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3B Mozaika</a:t>
            </a:r>
          </a:p>
        </p:txBody>
      </p:sp>
      <p:sp>
        <p:nvSpPr>
          <p:cNvPr id="200" name="Shape 200"/>
          <p:cNvSpPr/>
          <p:nvPr>
            <p:ph type="body" idx="1"/>
          </p:nvPr>
        </p:nvSpPr>
        <p:spPr>
          <a:prstGeom prst="rect">
            <a:avLst/>
          </a:prstGeom>
        </p:spPr>
        <p:txBody>
          <a:bodyPr/>
          <a:lstStyle/>
          <a:p>
            <a:pPr>
              <a:buBlip>
                <a:blip r:embed="rId2"/>
              </a:buBlip>
            </a:pPr>
            <a:r>
              <a:t>有 n 个和坐标轴平行的正方形（边长可能不同），它们互不重叠且恰好组成了一个长方形</a:t>
            </a:r>
          </a:p>
          <a:p>
            <a:pPr>
              <a:buBlip>
                <a:blip r:embed="rId2"/>
              </a:buBlip>
            </a:pPr>
            <a:r>
              <a:t>现在只给出正方形的左下角（长方形形态也未知），你需要给出一个边长的合法方案或者输出无解</a:t>
            </a:r>
          </a:p>
          <a:p>
            <a:pPr>
              <a:buBlip>
                <a:blip r:embed="rId2"/>
              </a:buBlip>
            </a:pPr>
            <a:r>
              <a:t>n&lt;=2000 T&lt;=50 坐标范围 1e9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3B Mozaika</a:t>
            </a:r>
          </a:p>
        </p:txBody>
      </p:sp>
      <p:sp>
        <p:nvSpPr>
          <p:cNvPr id="203" name="Shape 203"/>
          <p:cNvSpPr/>
          <p:nvPr>
            <p:ph type="body" idx="1"/>
          </p:nvPr>
        </p:nvSpPr>
        <p:spPr>
          <a:prstGeom prst="rect">
            <a:avLst/>
          </a:prstGeom>
        </p:spPr>
        <p:txBody>
          <a:bodyPr/>
          <a:lstStyle/>
          <a:p>
            <a:pPr>
              <a:buBlip>
                <a:blip r:embed="rId2"/>
              </a:buBlip>
            </a:pPr>
            <a:r>
              <a:t>矩形的左边界和下边界可以很容易确定</a:t>
            </a:r>
          </a:p>
          <a:p>
            <a:pPr>
              <a:buBlip>
                <a:blip r:embed="rId2"/>
              </a:buBlip>
            </a:pPr>
            <a:r>
              <a:t>问题1：怎么确定矩形的右边界和上边界</a:t>
            </a:r>
          </a:p>
          <a:p>
            <a:pPr>
              <a:buBlip>
                <a:blip r:embed="rId2"/>
              </a:buBlip>
            </a:pPr>
            <a:r>
              <a:t>问题2：怎么把正方形填进一个固定的矩形</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3"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a:r>
              <a:t>3B Mozaika</a:t>
            </a:r>
          </a:p>
        </p:txBody>
      </p:sp>
      <p:sp>
        <p:nvSpPr>
          <p:cNvPr id="206" name="Shape 206"/>
          <p:cNvSpPr/>
          <p:nvPr>
            <p:ph type="body" idx="1"/>
          </p:nvPr>
        </p:nvSpPr>
        <p:spPr>
          <a:prstGeom prst="rect">
            <a:avLst/>
          </a:prstGeom>
        </p:spPr>
        <p:txBody>
          <a:bodyPr/>
          <a:lstStyle/>
          <a:p>
            <a:pPr>
              <a:buBlip>
                <a:blip r:embed="rId2"/>
              </a:buBlip>
            </a:pPr>
            <a:r>
              <a:t>矩形左上角的正方形是确定了的</a:t>
            </a:r>
          </a:p>
          <a:p>
            <a:pPr>
              <a:buBlip>
                <a:blip r:embed="rId2"/>
              </a:buBlip>
            </a:pPr>
            <a:r>
              <a:t>枚举这个正方形右侧的正方形，则上边界就确定了</a:t>
            </a:r>
          </a:p>
          <a:p>
            <a:pPr>
              <a:buBlip>
                <a:blip r:embed="rId2"/>
              </a:buBlip>
            </a:pPr>
            <a:r>
              <a:t>如果这个正方形右侧没有正方形，则把这个正方形删去，剩下的正方形的上边界就确定了</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6"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Zasady Gry</a:t>
            </a:r>
          </a:p>
        </p:txBody>
      </p:sp>
      <p:pic>
        <p:nvPicPr>
          <p:cNvPr id="126" name="pasted-image.png"/>
          <p:cNvPicPr>
            <a:picLocks noChangeAspect="1"/>
          </p:cNvPicPr>
          <p:nvPr/>
        </p:nvPicPr>
        <p:blipFill>
          <a:blip r:embed="rId2">
            <a:extLst/>
          </a:blip>
          <a:stretch>
            <a:fillRect/>
          </a:stretch>
        </p:blipFill>
        <p:spPr>
          <a:xfrm>
            <a:off x="1270000" y="3217333"/>
            <a:ext cx="10464800" cy="4382695"/>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a:r>
              <a:t>3B Mozaika</a:t>
            </a:r>
          </a:p>
        </p:txBody>
      </p:sp>
      <p:sp>
        <p:nvSpPr>
          <p:cNvPr id="209" name="Shape 209"/>
          <p:cNvSpPr/>
          <p:nvPr>
            <p:ph type="body" idx="1"/>
          </p:nvPr>
        </p:nvSpPr>
        <p:spPr>
          <a:prstGeom prst="rect">
            <a:avLst/>
          </a:prstGeom>
        </p:spPr>
        <p:txBody>
          <a:bodyPr/>
          <a:lstStyle/>
          <a:p>
            <a:pPr>
              <a:buBlip>
                <a:blip r:embed="rId2"/>
              </a:buBlip>
            </a:pPr>
            <a:r>
              <a:t>确定了上边界之后，可以从左上角的正方形开始，依次放入紧贴上边界的正方形</a:t>
            </a:r>
          </a:p>
          <a:p>
            <a:pPr>
              <a:buBlip>
                <a:blip r:embed="rId2"/>
              </a:buBlip>
            </a:pPr>
            <a:r>
              <a:t>这样可以在 O(n) 时间内唯一确定一个右边界</a:t>
            </a:r>
          </a:p>
          <a:p>
            <a:pPr>
              <a:buBlip>
                <a:blip r:embed="rId2"/>
              </a:buBlip>
            </a:pPr>
            <a:r>
              <a:t>可以在 O(n^2) 的时间内确定 O(n) 个可能的矩形边界</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9"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3B Mozaika</a:t>
            </a:r>
          </a:p>
        </p:txBody>
      </p:sp>
      <p:sp>
        <p:nvSpPr>
          <p:cNvPr id="212" name="Shape 212"/>
          <p:cNvSpPr/>
          <p:nvPr>
            <p:ph type="body" idx="1"/>
          </p:nvPr>
        </p:nvSpPr>
        <p:spPr>
          <a:prstGeom prst="rect">
            <a:avLst/>
          </a:prstGeom>
        </p:spPr>
        <p:txBody>
          <a:bodyPr/>
          <a:lstStyle/>
          <a:p>
            <a:pPr marL="437006" indent="-437006" defTabSz="543305">
              <a:spcBef>
                <a:spcPts val="2700"/>
              </a:spcBef>
              <a:buBlip>
                <a:blip r:embed="rId2"/>
              </a:buBlip>
              <a:defRPr sz="3534"/>
            </a:pPr>
            <a:r>
              <a:t>需要在 O(n) 复杂度内判断是否可行</a:t>
            </a:r>
          </a:p>
          <a:p>
            <a:pPr marL="437006" indent="-437006" defTabSz="543305">
              <a:spcBef>
                <a:spcPts val="2700"/>
              </a:spcBef>
              <a:buBlip>
                <a:blip r:embed="rId2"/>
              </a:buBlip>
              <a:defRPr sz="3534"/>
            </a:pPr>
            <a:r>
              <a:t>从上到下填入正方形，维护上轮廓</a:t>
            </a:r>
          </a:p>
          <a:p>
            <a:pPr marL="437006" indent="-437006" defTabSz="543305">
              <a:spcBef>
                <a:spcPts val="2700"/>
              </a:spcBef>
              <a:buBlip>
                <a:blip r:embed="rId2"/>
              </a:buBlip>
              <a:defRPr sz="3534"/>
            </a:pPr>
            <a:r>
              <a:t>每一次考虑高度相同的一条线段，它的左端点下方必须放入一个正方形，这个左端点已经唯一确定</a:t>
            </a:r>
          </a:p>
          <a:p>
            <a:pPr marL="437006" indent="-437006" defTabSz="543305">
              <a:spcBef>
                <a:spcPts val="2700"/>
              </a:spcBef>
              <a:buBlip>
                <a:blip r:embed="rId2"/>
              </a:buBlip>
              <a:defRPr sz="3534"/>
            </a:pPr>
            <a:r>
              <a:t>重复这个过程直到所有正方形都被放入</a:t>
            </a:r>
          </a:p>
          <a:p>
            <a:pPr marL="437006" indent="-437006" defTabSz="543305">
              <a:spcBef>
                <a:spcPts val="2700"/>
              </a:spcBef>
              <a:buBlip>
                <a:blip r:embed="rId2"/>
              </a:buBlip>
              <a:defRPr sz="3534"/>
            </a:pPr>
            <a:r>
              <a:t>用一个哈希表维护坐标可以直接模拟</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5A Giewont</a:t>
            </a:r>
          </a:p>
        </p:txBody>
      </p:sp>
      <p:sp>
        <p:nvSpPr>
          <p:cNvPr id="215" name="Shape 215"/>
          <p:cNvSpPr/>
          <p:nvPr>
            <p:ph type="body" idx="1"/>
          </p:nvPr>
        </p:nvSpPr>
        <p:spPr>
          <a:prstGeom prst="rect">
            <a:avLst/>
          </a:prstGeom>
        </p:spPr>
        <p:txBody>
          <a:bodyPr/>
          <a:lstStyle/>
          <a:p>
            <a:pPr>
              <a:buBlip>
                <a:blip r:embed="rId2"/>
              </a:buBlip>
            </a:pPr>
            <a:r>
              <a:t>给出若干条整数坐标的闭合曲线，满足每条曲线都和坐标轴平行且曲线两两不交，保证存在一条包含所有其他曲线的曲线 s</a:t>
            </a:r>
          </a:p>
          <a:p>
            <a:pPr>
              <a:buBlip>
                <a:blip r:embed="rId2"/>
              </a:buBlip>
            </a:pPr>
            <a:r>
              <a:t>你可以再加上若干条满足上述条件的闭合曲线</a:t>
            </a:r>
          </a:p>
          <a:p>
            <a:pPr>
              <a:buBlip>
                <a:blip r:embed="rId2"/>
              </a:buBlip>
            </a:pPr>
            <a:r>
              <a:t>问在 s 内的曲线最多能嵌套几层（包括 s）</a:t>
            </a:r>
          </a:p>
          <a:p>
            <a:pPr>
              <a:buBlip>
                <a:blip r:embed="rId2"/>
              </a:buBlip>
            </a:pPr>
            <a:r>
              <a:t>总点数 50000 坐标范围 1e8</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a:r>
              <a:t>5A Giewont</a:t>
            </a:r>
          </a:p>
        </p:txBody>
      </p:sp>
      <p:sp>
        <p:nvSpPr>
          <p:cNvPr id="218" name="Shape 218"/>
          <p:cNvSpPr/>
          <p:nvPr>
            <p:ph type="body" sz="quarter" idx="1"/>
          </p:nvPr>
        </p:nvSpPr>
        <p:spPr>
          <a:xfrm>
            <a:off x="1270000" y="7308179"/>
            <a:ext cx="10464800" cy="1353222"/>
          </a:xfrm>
          <a:prstGeom prst="rect">
            <a:avLst/>
          </a:prstGeom>
        </p:spPr>
        <p:txBody>
          <a:bodyPr/>
          <a:lstStyle>
            <a:lvl1pPr>
              <a:buBlip>
                <a:blip r:embed="rId2"/>
              </a:buBlip>
            </a:lvl1pPr>
          </a:lstStyle>
          <a:p>
            <a:pPr/>
            <a:r>
              <a:t>虚线为自己添加的线，最大答案为 5</a:t>
            </a:r>
          </a:p>
        </p:txBody>
      </p:sp>
      <p:pic>
        <p:nvPicPr>
          <p:cNvPr id="219" name="pasted-image.png"/>
          <p:cNvPicPr>
            <a:picLocks noChangeAspect="1"/>
          </p:cNvPicPr>
          <p:nvPr/>
        </p:nvPicPr>
        <p:blipFill>
          <a:blip r:embed="rId3">
            <a:extLst/>
          </a:blip>
          <a:stretch>
            <a:fillRect/>
          </a:stretch>
        </p:blipFill>
        <p:spPr>
          <a:xfrm>
            <a:off x="3294562" y="2645677"/>
            <a:ext cx="6415676" cy="4462246"/>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5A Giewont</a:t>
            </a:r>
          </a:p>
        </p:txBody>
      </p:sp>
      <p:sp>
        <p:nvSpPr>
          <p:cNvPr id="222" name="Shape 222"/>
          <p:cNvSpPr/>
          <p:nvPr>
            <p:ph type="body" idx="1"/>
          </p:nvPr>
        </p:nvSpPr>
        <p:spPr>
          <a:prstGeom prst="rect">
            <a:avLst/>
          </a:prstGeom>
        </p:spPr>
        <p:txBody>
          <a:bodyPr/>
          <a:lstStyle/>
          <a:p>
            <a:pPr>
              <a:buBlip>
                <a:blip r:embed="rId2"/>
              </a:buBlip>
            </a:pPr>
            <a:r>
              <a:t>每一个格子都有一个权值 H，八联通的格子权值差距至多为 1</a:t>
            </a:r>
          </a:p>
          <a:p>
            <a:pPr>
              <a:buBlip>
                <a:blip r:embed="rId2"/>
              </a:buBlip>
            </a:pPr>
            <a:r>
              <a:t>同一条曲线内部边界的格子权值相同，外部边界权值相同，内部比外部严格大 1</a:t>
            </a:r>
          </a:p>
          <a:p>
            <a:pPr>
              <a:buBlip>
                <a:blip r:embed="rId2"/>
              </a:buBlip>
            </a:pPr>
            <a:r>
              <a:t>最外围曲线边界格子权值全为 0</a:t>
            </a:r>
          </a:p>
          <a:p>
            <a:pPr>
              <a:buBlip>
                <a:blip r:embed="rId2"/>
              </a:buBlip>
            </a:pPr>
            <a:r>
              <a:t>问权值最大值能是多少</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5A Giewont</a:t>
            </a:r>
          </a:p>
        </p:txBody>
      </p:sp>
      <p:sp>
        <p:nvSpPr>
          <p:cNvPr id="225" name="Shape 225"/>
          <p:cNvSpPr/>
          <p:nvPr>
            <p:ph type="body" idx="1"/>
          </p:nvPr>
        </p:nvSpPr>
        <p:spPr>
          <a:prstGeom prst="rect">
            <a:avLst/>
          </a:prstGeom>
        </p:spPr>
        <p:txBody>
          <a:bodyPr/>
          <a:lstStyle/>
          <a:p>
            <a:pPr>
              <a:buBlip>
                <a:blip r:embed="rId2"/>
              </a:buBlip>
            </a:pPr>
            <a:r>
              <a:t>问题 1：求每一条曲线外部边界格子的最大海拔</a:t>
            </a:r>
          </a:p>
          <a:p>
            <a:pPr>
              <a:buBlip>
                <a:blip r:embed="rId2"/>
              </a:buBlip>
            </a:pPr>
            <a:r>
              <a:t>问题 2：求出所有格子的最大海拔</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5"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5A Giewont</a:t>
            </a:r>
          </a:p>
        </p:txBody>
      </p:sp>
      <p:sp>
        <p:nvSpPr>
          <p:cNvPr id="228" name="Shape 228"/>
          <p:cNvSpPr/>
          <p:nvPr>
            <p:ph type="body" idx="1"/>
          </p:nvPr>
        </p:nvSpPr>
        <p:spPr>
          <a:prstGeom prst="rect">
            <a:avLst/>
          </a:prstGeom>
        </p:spPr>
        <p:txBody>
          <a:bodyPr/>
          <a:lstStyle/>
          <a:p>
            <a:pPr>
              <a:buBlip>
                <a:blip r:embed="rId2"/>
              </a:buBlip>
            </a:pPr>
            <a:r>
              <a:t>考虑曲线之间的权值限制关系</a:t>
            </a:r>
          </a:p>
          <a:p>
            <a:pPr>
              <a:buBlip>
                <a:blip r:embed="rId2"/>
              </a:buBlip>
            </a:pPr>
            <a:r>
              <a:t>考虑曲线 i 和曲线 j，i 的外部边界格子到曲线 j 的内部边界格子的最近距离为 d</a:t>
            </a:r>
          </a:p>
          <a:p>
            <a:pPr>
              <a:buBlip>
                <a:blip r:embed="rId2"/>
              </a:buBlip>
            </a:pPr>
            <a:r>
              <a:t>w[i] - d &lt;= w[j] &lt;= w[i] + d</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8"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5A Giewont</a:t>
            </a:r>
          </a:p>
        </p:txBody>
      </p:sp>
      <p:sp>
        <p:nvSpPr>
          <p:cNvPr id="231" name="Shape 231"/>
          <p:cNvSpPr/>
          <p:nvPr>
            <p:ph type="body" idx="1"/>
          </p:nvPr>
        </p:nvSpPr>
        <p:spPr>
          <a:prstGeom prst="rect">
            <a:avLst/>
          </a:prstGeom>
        </p:spPr>
        <p:txBody>
          <a:bodyPr/>
          <a:lstStyle/>
          <a:p>
            <a:pPr>
              <a:buBlip>
                <a:blip r:embed="rId2"/>
              </a:buBlip>
            </a:pPr>
            <a:r>
              <a:t>可以直接 O(n^2) 求出每一个曲线的 w[i]</a:t>
            </a:r>
          </a:p>
          <a:p>
            <a:pPr>
              <a:buBlip>
                <a:blip r:embed="rId2"/>
              </a:buBlip>
            </a:pPr>
            <a:r>
              <a:t>如何通过 w[i] 计算得到答案？</a:t>
            </a:r>
          </a:p>
          <a:p>
            <a:pPr>
              <a:buBlip>
                <a:blip r:embed="rId2"/>
              </a:buBlip>
            </a:pPr>
            <a:r>
              <a:t>考虑只有一个封闭曲线的情况。</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1"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5A Giewont</a:t>
            </a:r>
          </a:p>
        </p:txBody>
      </p:sp>
      <p:sp>
        <p:nvSpPr>
          <p:cNvPr id="234" name="Shape 234"/>
          <p:cNvSpPr/>
          <p:nvPr>
            <p:ph type="body" idx="1"/>
          </p:nvPr>
        </p:nvSpPr>
        <p:spPr>
          <a:prstGeom prst="rect">
            <a:avLst/>
          </a:prstGeom>
        </p:spPr>
        <p:txBody>
          <a:bodyPr/>
          <a:lstStyle/>
          <a:p>
            <a:pPr>
              <a:buBlip>
                <a:blip r:embed="rId2"/>
              </a:buBlip>
            </a:pPr>
            <a:r>
              <a:t>二分答案，相当于判断一堆矩形是否已经覆盖了一个封闭曲线</a:t>
            </a:r>
          </a:p>
          <a:p>
            <a:pPr>
              <a:buBlip>
                <a:blip r:embed="rId2"/>
              </a:buBlip>
            </a:pPr>
            <a:r>
              <a:t>扫描线</a:t>
            </a:r>
          </a:p>
          <a:p>
            <a:pPr>
              <a:buBlip>
                <a:blip r:embed="rId2"/>
              </a:buBlip>
            </a:pPr>
            <a:r>
              <a:t>O(n^2+nlogn)</a:t>
            </a:r>
          </a:p>
          <a:p>
            <a:pPr>
              <a:buBlip>
                <a:blip r:embed="rId2"/>
              </a:buBlip>
            </a:pPr>
            <a:r>
              <a:t>w y s 一下还是能通过这个题的</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4"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5A Giewont</a:t>
            </a:r>
          </a:p>
        </p:txBody>
      </p:sp>
      <p:sp>
        <p:nvSpPr>
          <p:cNvPr id="237" name="Shape 237"/>
          <p:cNvSpPr/>
          <p:nvPr>
            <p:ph type="body" idx="1"/>
          </p:nvPr>
        </p:nvSpPr>
        <p:spPr>
          <a:prstGeom prst="rect">
            <a:avLst/>
          </a:prstGeom>
        </p:spPr>
        <p:txBody>
          <a:bodyPr/>
          <a:lstStyle/>
          <a:p>
            <a:pPr>
              <a:buBlip>
                <a:blip r:embed="rId2"/>
              </a:buBlip>
            </a:pPr>
            <a:r>
              <a:t>瓶颈在求 w[i]，想办法优化这一部分</a:t>
            </a:r>
          </a:p>
          <a:p>
            <a:pPr>
              <a:buBlip>
                <a:blip r:embed="rId2"/>
              </a:buBlip>
            </a:pPr>
            <a:r>
              <a:t>求两个封闭曲线之间的距离，只需要考虑同方向之间的线段更新</a:t>
            </a:r>
          </a:p>
          <a:p>
            <a:pPr>
              <a:buBlip>
                <a:blip r:embed="rId2"/>
              </a:buBlip>
            </a:pPr>
            <a:r>
              <a:t>相当于 m 个三维点，两两之间连边权为切比雪夫距离的无向边，求最短路</a:t>
            </a:r>
          </a:p>
          <a:p>
            <a:pPr>
              <a:buBlip>
                <a:blip r:embed="rId2"/>
              </a:buBlip>
            </a:pPr>
            <a:r>
              <a:t>变成四维的 kd-tree O(n^7/4)</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Mały Prezent.</a:t>
            </a:r>
          </a:p>
        </p:txBody>
      </p:sp>
      <p:sp>
        <p:nvSpPr>
          <p:cNvPr id="129" name="Shape 129"/>
          <p:cNvSpPr/>
          <p:nvPr>
            <p:ph type="body" idx="1"/>
          </p:nvPr>
        </p:nvSpPr>
        <p:spPr>
          <a:prstGeom prst="rect">
            <a:avLst/>
          </a:prstGeom>
        </p:spPr>
        <p:txBody>
          <a:bodyPr/>
          <a:lstStyle>
            <a:lvl1pPr>
              <a:buBlip>
                <a:blip r:embed="rId2"/>
              </a:buBlip>
            </a:lvl1pPr>
          </a:lstStyle>
          <a:p>
            <a:pPr/>
            <a:r>
              <a:t>准备了一些 Steam 的小游戏</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5A Osady i warownie</a:t>
            </a:r>
          </a:p>
        </p:txBody>
      </p:sp>
      <p:sp>
        <p:nvSpPr>
          <p:cNvPr id="240" name="Shape 240"/>
          <p:cNvSpPr/>
          <p:nvPr>
            <p:ph type="body" idx="1"/>
          </p:nvPr>
        </p:nvSpPr>
        <p:spPr>
          <a:prstGeom prst="rect">
            <a:avLst/>
          </a:prstGeom>
        </p:spPr>
        <p:txBody>
          <a:bodyPr/>
          <a:lstStyle/>
          <a:p>
            <a:pPr marL="385318" indent="-385318" defTabSz="479044">
              <a:spcBef>
                <a:spcPts val="2400"/>
              </a:spcBef>
              <a:buBlip>
                <a:blip r:embed="rId2"/>
              </a:buBlip>
              <a:defRPr sz="3116"/>
            </a:pPr>
            <a:r>
              <a:t>一个 n * m 的棋盘，有一些位置是障碍，有一些位置上有人，保证非障碍点四联通</a:t>
            </a:r>
          </a:p>
          <a:p>
            <a:pPr marL="385318" indent="-385318" defTabSz="479044">
              <a:spcBef>
                <a:spcPts val="2400"/>
              </a:spcBef>
              <a:buBlip>
                <a:blip r:embed="rId2"/>
              </a:buBlip>
              <a:defRPr sz="3116"/>
            </a:pPr>
            <a:r>
              <a:t>在线进行若干次操作：</a:t>
            </a:r>
          </a:p>
          <a:p>
            <a:pPr lvl="1" marL="770636" indent="-385318" defTabSz="479044">
              <a:spcBef>
                <a:spcPts val="2400"/>
              </a:spcBef>
              <a:buBlip>
                <a:blip r:embed="rId2"/>
              </a:buBlip>
              <a:defRPr sz="3116"/>
            </a:pPr>
            <a:r>
              <a:t>将一个人移动到一个相邻位置</a:t>
            </a:r>
          </a:p>
          <a:p>
            <a:pPr lvl="1" marL="770636" indent="-385318" defTabSz="479044">
              <a:spcBef>
                <a:spcPts val="2400"/>
              </a:spcBef>
              <a:buBlip>
                <a:blip r:embed="rId2"/>
              </a:buBlip>
              <a:defRPr sz="3116"/>
            </a:pPr>
            <a:r>
              <a:t>把一个位置变成障碍，如果这个操作会使一对人无法互相到达了，就不进行这个操作。输出 01 表示是否成功</a:t>
            </a:r>
          </a:p>
          <a:p>
            <a:pPr marL="385318" indent="-385318" defTabSz="479044">
              <a:spcBef>
                <a:spcPts val="2400"/>
              </a:spcBef>
              <a:buBlip>
                <a:blip r:embed="rId2"/>
              </a:buBlip>
              <a:defRPr sz="3116"/>
            </a:pPr>
            <a:r>
              <a:t>n,m &lt;= 1000 操作次数不超过 1e6</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4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0"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5A Osady i warownie</a:t>
            </a:r>
          </a:p>
        </p:txBody>
      </p:sp>
      <p:sp>
        <p:nvSpPr>
          <p:cNvPr id="243" name="Shape 243"/>
          <p:cNvSpPr/>
          <p:nvPr>
            <p:ph type="body" idx="1"/>
          </p:nvPr>
        </p:nvSpPr>
        <p:spPr>
          <a:prstGeom prst="rect">
            <a:avLst/>
          </a:prstGeom>
        </p:spPr>
        <p:txBody>
          <a:bodyPr/>
          <a:lstStyle/>
          <a:p>
            <a:pPr>
              <a:buBlip>
                <a:blip r:embed="rId2"/>
              </a:buBlip>
            </a:pPr>
            <a:r>
              <a:t>考虑棋盘的对偶图</a:t>
            </a:r>
          </a:p>
          <a:p>
            <a:pPr lvl="1">
              <a:buBlip>
                <a:blip r:embed="rId2"/>
              </a:buBlip>
            </a:pPr>
            <a:r>
              <a:t>加点相当于在对偶图上加边</a:t>
            </a:r>
          </a:p>
          <a:p>
            <a:pPr lvl="1">
              <a:buBlip>
                <a:blip r:embed="rId2"/>
              </a:buBlip>
            </a:pPr>
            <a:r>
              <a:t>原图的联通块相当于对偶图上的一个环</a:t>
            </a:r>
          </a:p>
          <a:p>
            <a:pPr>
              <a:buBlip>
                <a:blip r:embed="rId2"/>
              </a:buBlip>
            </a:pPr>
            <a:r>
              <a:t>任意两人都能互相到达的条件等价于每个环内要么没人要么包含所有人</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3" grpId="1"/>
    </p:bldLst>
  </p:timing>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5A Osady i warownie</a:t>
            </a:r>
          </a:p>
        </p:txBody>
      </p:sp>
      <p:sp>
        <p:nvSpPr>
          <p:cNvPr id="246" name="Shape 246"/>
          <p:cNvSpPr/>
          <p:nvPr>
            <p:ph type="body" idx="1"/>
          </p:nvPr>
        </p:nvSpPr>
        <p:spPr>
          <a:prstGeom prst="rect">
            <a:avLst/>
          </a:prstGeom>
        </p:spPr>
        <p:txBody>
          <a:bodyPr/>
          <a:lstStyle/>
          <a:p>
            <a:pPr>
              <a:buBlip>
                <a:blip r:embed="rId2"/>
              </a:buBlip>
            </a:pPr>
            <a:r>
              <a:t>如果人不移动，那么所有人向右引一条射线</a:t>
            </a:r>
          </a:p>
          <a:p>
            <a:pPr>
              <a:buBlip>
                <a:blip r:embed="rId2"/>
              </a:buBlip>
            </a:pPr>
            <a:r>
              <a:t>给所有人随机一个权值，射线权值为人的权值</a:t>
            </a:r>
          </a:p>
          <a:p>
            <a:pPr>
              <a:buBlip>
                <a:blip r:embed="rId2"/>
              </a:buBlip>
            </a:pPr>
            <a:r>
              <a:t>每一条边的权值为经过这条边的射线权值的异或和，那么每一个联通块的人的权值的异或和相当于这个环所有边的异或和</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6"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5A Osady i warownie</a:t>
            </a:r>
          </a:p>
        </p:txBody>
      </p:sp>
      <p:sp>
        <p:nvSpPr>
          <p:cNvPr id="249" name="Shape 249"/>
          <p:cNvSpPr/>
          <p:nvPr>
            <p:ph type="body" idx="1"/>
          </p:nvPr>
        </p:nvSpPr>
        <p:spPr>
          <a:prstGeom prst="rect">
            <a:avLst/>
          </a:prstGeom>
        </p:spPr>
        <p:txBody>
          <a:bodyPr/>
          <a:lstStyle/>
          <a:p>
            <a:pPr>
              <a:buBlip>
                <a:blip r:embed="rId2"/>
              </a:buBlip>
            </a:pPr>
            <a:r>
              <a:t>动态加边维护环是并查集的经典问题</a:t>
            </a:r>
          </a:p>
          <a:p>
            <a:pPr>
              <a:buBlip>
                <a:blip r:embed="rId2"/>
              </a:buBlip>
            </a:pPr>
            <a:r>
              <a:t>维护对偶图的一颗生成树</a:t>
            </a:r>
          </a:p>
          <a:p>
            <a:pPr>
              <a:buBlip>
                <a:blip r:embed="rId2"/>
              </a:buBlip>
            </a:pPr>
            <a:r>
              <a:t>令所有人的权值异或和为 T</a:t>
            </a:r>
          </a:p>
          <a:p>
            <a:pPr>
              <a:buBlip>
                <a:blip r:embed="rId2"/>
              </a:buBlip>
            </a:pPr>
            <a:r>
              <a:t>非树边的权值必须为对应路径的权值异或和或者权值异或和再异或上 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9"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5A Osady i warownie</a:t>
            </a:r>
          </a:p>
        </p:txBody>
      </p:sp>
      <p:sp>
        <p:nvSpPr>
          <p:cNvPr id="252" name="Shape 252"/>
          <p:cNvSpPr/>
          <p:nvPr>
            <p:ph type="body" idx="1"/>
          </p:nvPr>
        </p:nvSpPr>
        <p:spPr>
          <a:prstGeom prst="rect">
            <a:avLst/>
          </a:prstGeom>
        </p:spPr>
        <p:txBody>
          <a:bodyPr/>
          <a:lstStyle/>
          <a:p>
            <a:pPr>
              <a:buBlip>
                <a:blip r:embed="rId2"/>
              </a:buBlip>
            </a:pPr>
            <a:r>
              <a:t>假设人会移动</a:t>
            </a:r>
          </a:p>
          <a:p>
            <a:pPr>
              <a:buBlip>
                <a:blip r:embed="rId2"/>
              </a:buBlip>
            </a:pPr>
            <a:r>
              <a:t>那么保持射线的初始部分不变，把开头部分移动成折线即可</a:t>
            </a:r>
          </a:p>
          <a:p>
            <a:pPr>
              <a:buBlip>
                <a:blip r:embed="rId2"/>
              </a:buBlip>
            </a:pPr>
            <a:r>
              <a:t>时间复杂度 O(qα(n))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2"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4B Działka</a:t>
            </a:r>
          </a:p>
        </p:txBody>
      </p:sp>
      <p:sp>
        <p:nvSpPr>
          <p:cNvPr id="255" name="Shape 255"/>
          <p:cNvSpPr/>
          <p:nvPr>
            <p:ph type="body" idx="1"/>
          </p:nvPr>
        </p:nvSpPr>
        <p:spPr>
          <a:prstGeom prst="rect">
            <a:avLst/>
          </a:prstGeom>
        </p:spPr>
        <p:txBody>
          <a:bodyPr/>
          <a:lstStyle/>
          <a:p>
            <a:pPr>
              <a:buBlip>
                <a:blip r:embed="rId2"/>
              </a:buBlip>
            </a:pPr>
            <a:r>
              <a:t>这是一个分布式题</a:t>
            </a:r>
          </a:p>
          <a:p>
            <a:pPr>
              <a:buBlip>
                <a:blip r:embed="rId2"/>
              </a:buBlip>
            </a:pPr>
            <a:r>
              <a:t>你的程序会被若干个线程同时运行，最终的运行时间由运行最慢的线程决定</a:t>
            </a:r>
          </a:p>
          <a:p>
            <a:pPr>
              <a:buBlip>
                <a:blip r:embed="rId2"/>
              </a:buBlip>
            </a:pPr>
            <a:r>
              <a:t>所以要尽量提高程序的并行性</a:t>
            </a:r>
          </a:p>
          <a:p>
            <a:pPr>
              <a:buBlip>
                <a:blip r:embed="rId2"/>
              </a:buBlip>
            </a:pPr>
            <a:r>
              <a:t>你可以用一些接口来在线程之间传递信息：</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5"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4B Działka</a:t>
            </a:r>
          </a:p>
        </p:txBody>
      </p:sp>
      <p:sp>
        <p:nvSpPr>
          <p:cNvPr id="258" name="Shape 258"/>
          <p:cNvSpPr/>
          <p:nvPr>
            <p:ph type="body" idx="1"/>
          </p:nvPr>
        </p:nvSpPr>
        <p:spPr>
          <a:prstGeom prst="rect">
            <a:avLst/>
          </a:prstGeom>
        </p:spPr>
        <p:txBody>
          <a:bodyPr/>
          <a:lstStyle/>
          <a:p>
            <a:pPr>
              <a:buBlip>
                <a:blip r:embed="rId2"/>
              </a:buBlip>
            </a:pPr>
          </a:p>
        </p:txBody>
      </p:sp>
      <p:pic>
        <p:nvPicPr>
          <p:cNvPr id="259" name="64B9F6ABA7F6351EB3A71C742ED30144.jpg"/>
          <p:cNvPicPr>
            <a:picLocks noChangeAspect="1"/>
          </p:cNvPicPr>
          <p:nvPr/>
        </p:nvPicPr>
        <p:blipFill>
          <a:blip r:embed="rId3">
            <a:extLst/>
          </a:blip>
          <a:stretch>
            <a:fillRect/>
          </a:stretch>
        </p:blipFill>
        <p:spPr>
          <a:xfrm>
            <a:off x="1526047" y="3437059"/>
            <a:ext cx="9952706" cy="4606682"/>
          </a:xfrm>
          <a:prstGeom prst="rect">
            <a:avLst/>
          </a:prstGeom>
          <a:ln w="12700">
            <a:miter lim="400000"/>
          </a:ln>
        </p:spPr>
      </p:pic>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p>
            <a:pPr/>
            <a:r>
              <a:t>4B Działka</a:t>
            </a:r>
          </a:p>
        </p:txBody>
      </p:sp>
      <p:sp>
        <p:nvSpPr>
          <p:cNvPr id="262" name="Shape 262"/>
          <p:cNvSpPr/>
          <p:nvPr>
            <p:ph type="body" idx="1"/>
          </p:nvPr>
        </p:nvSpPr>
        <p:spPr>
          <a:prstGeom prst="rect">
            <a:avLst/>
          </a:prstGeom>
        </p:spPr>
        <p:txBody>
          <a:bodyPr/>
          <a:lstStyle/>
          <a:p>
            <a:pPr>
              <a:buBlip>
                <a:blip r:embed="rId2"/>
              </a:buBlip>
            </a:pPr>
          </a:p>
        </p:txBody>
      </p:sp>
      <p:pic>
        <p:nvPicPr>
          <p:cNvPr id="263" name="7AA49E09CCF66C36F328D3AC151205E6.jpg"/>
          <p:cNvPicPr>
            <a:picLocks noChangeAspect="1"/>
          </p:cNvPicPr>
          <p:nvPr/>
        </p:nvPicPr>
        <p:blipFill>
          <a:blip r:embed="rId3">
            <a:extLst/>
          </a:blip>
          <a:stretch>
            <a:fillRect/>
          </a:stretch>
        </p:blipFill>
        <p:spPr>
          <a:xfrm>
            <a:off x="1362226" y="3829180"/>
            <a:ext cx="10280348" cy="3822440"/>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4B Działka</a:t>
            </a:r>
          </a:p>
        </p:txBody>
      </p:sp>
      <p:sp>
        <p:nvSpPr>
          <p:cNvPr id="266" name="Shape 266"/>
          <p:cNvSpPr/>
          <p:nvPr>
            <p:ph type="body" idx="1"/>
          </p:nvPr>
        </p:nvSpPr>
        <p:spPr>
          <a:prstGeom prst="rect">
            <a:avLst/>
          </a:prstGeom>
        </p:spPr>
        <p:txBody>
          <a:bodyPr/>
          <a:lstStyle/>
          <a:p>
            <a:pPr>
              <a:buBlip>
                <a:blip r:embed="rId2"/>
              </a:buBlip>
            </a:pPr>
            <a:r>
              <a:t>通信的接口限制了一些行为：</a:t>
            </a:r>
          </a:p>
          <a:p>
            <a:pPr lvl="1">
              <a:buBlip>
                <a:blip r:embed="rId2"/>
              </a:buBlip>
            </a:pPr>
            <a:r>
              <a:t>无法知道消息长度</a:t>
            </a:r>
          </a:p>
          <a:p>
            <a:pPr lvl="1">
              <a:buBlip>
                <a:blip r:embed="rId2"/>
              </a:buBlip>
            </a:pPr>
            <a:r>
              <a:t>不把消息读完会 RE</a:t>
            </a:r>
          </a:p>
          <a:p>
            <a:pPr lvl="1">
              <a:buBlip>
                <a:blip r:embed="rId2"/>
              </a:buBlip>
            </a:pPr>
            <a:r>
              <a:t>读的长度超过了消息的长度会 RE</a:t>
            </a:r>
          </a:p>
          <a:p>
            <a:pPr lvl="1">
              <a:buBlip>
                <a:blip r:embed="rId2"/>
              </a:buBlip>
            </a:pPr>
            <a:r>
              <a:t>传递不定长的信息？</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6"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a:r>
              <a:t>4B Działka</a:t>
            </a:r>
          </a:p>
        </p:txBody>
      </p:sp>
      <p:sp>
        <p:nvSpPr>
          <p:cNvPr id="269" name="Shape 269"/>
          <p:cNvSpPr/>
          <p:nvPr>
            <p:ph type="body" idx="1"/>
          </p:nvPr>
        </p:nvSpPr>
        <p:spPr>
          <a:prstGeom prst="rect">
            <a:avLst/>
          </a:prstGeom>
        </p:spPr>
        <p:txBody>
          <a:bodyPr/>
          <a:lstStyle/>
          <a:p>
            <a:pPr marL="404113" indent="-404113" defTabSz="502412">
              <a:spcBef>
                <a:spcPts val="2500"/>
              </a:spcBef>
              <a:buBlip>
                <a:blip r:embed="rId2"/>
              </a:buBlip>
              <a:defRPr sz="3268"/>
            </a:pPr>
            <a:r>
              <a:t>一个简单的小例题：</a:t>
            </a:r>
          </a:p>
          <a:p>
            <a:pPr lvl="1" marL="808227" indent="-404113" defTabSz="502412">
              <a:spcBef>
                <a:spcPts val="2500"/>
              </a:spcBef>
              <a:buBlip>
                <a:blip r:embed="rId2"/>
              </a:buBlip>
              <a:defRPr sz="3268"/>
            </a:pPr>
            <a:r>
              <a:t>有一个 1e9 长度的数列，你可以使用给出的接口访问某一个位置的值</a:t>
            </a:r>
          </a:p>
          <a:p>
            <a:pPr lvl="1" marL="808227" indent="-404113" defTabSz="502412">
              <a:spcBef>
                <a:spcPts val="2500"/>
              </a:spcBef>
              <a:buBlip>
                <a:blip r:embed="rId2"/>
              </a:buBlip>
              <a:defRPr sz="3268"/>
            </a:pPr>
            <a:r>
              <a:t>你需要求出所有数的和</a:t>
            </a:r>
          </a:p>
          <a:p>
            <a:pPr lvl="1" marL="808227" indent="-404113" defTabSz="502412">
              <a:spcBef>
                <a:spcPts val="2500"/>
              </a:spcBef>
              <a:buBlip>
                <a:blip r:embed="rId2"/>
              </a:buBlip>
              <a:defRPr sz="3268"/>
            </a:pPr>
            <a:r>
              <a:t>你可以使用 100 个线程</a:t>
            </a:r>
          </a:p>
          <a:p>
            <a:pPr marL="404113" indent="-404113" defTabSz="502412">
              <a:spcBef>
                <a:spcPts val="2500"/>
              </a:spcBef>
              <a:buBlip>
                <a:blip r:embed="rId2"/>
              </a:buBlip>
              <a:defRPr sz="3268"/>
            </a:pPr>
            <a:r>
              <a:t>将序列分成 100 段，每一个线程求一段的和并发送给0号线程累加答案并输出</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9"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Mały Prezent.</a:t>
            </a:r>
          </a:p>
        </p:txBody>
      </p:sp>
      <p:pic>
        <p:nvPicPr>
          <p:cNvPr id="132" name="pasted-image.png"/>
          <p:cNvPicPr>
            <a:picLocks noChangeAspect="1"/>
          </p:cNvPicPr>
          <p:nvPr/>
        </p:nvPicPr>
        <p:blipFill>
          <a:blip r:embed="rId2">
            <a:extLst/>
          </a:blip>
          <a:stretch>
            <a:fillRect/>
          </a:stretch>
        </p:blipFill>
        <p:spPr>
          <a:xfrm>
            <a:off x="2855812" y="2546194"/>
            <a:ext cx="7293176" cy="2917271"/>
          </a:xfrm>
          <a:prstGeom prst="rect">
            <a:avLst/>
          </a:prstGeom>
          <a:ln w="12700">
            <a:miter lim="400000"/>
          </a:ln>
        </p:spPr>
      </p:pic>
      <p:pic>
        <p:nvPicPr>
          <p:cNvPr id="133" name="pasted-image.png"/>
          <p:cNvPicPr>
            <a:picLocks noChangeAspect="1"/>
          </p:cNvPicPr>
          <p:nvPr/>
        </p:nvPicPr>
        <p:blipFill>
          <a:blip r:embed="rId3">
            <a:extLst/>
          </a:blip>
          <a:stretch>
            <a:fillRect/>
          </a:stretch>
        </p:blipFill>
        <p:spPr>
          <a:xfrm>
            <a:off x="2855812" y="5735018"/>
            <a:ext cx="7293176" cy="3199588"/>
          </a:xfrm>
          <a:prstGeom prst="rect">
            <a:avLst/>
          </a:prstGeom>
          <a:ln w="12700">
            <a:miter lim="400000"/>
          </a:ln>
        </p:spPr>
      </p:pic>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r>
              <a:t>4B Działka</a:t>
            </a:r>
          </a:p>
        </p:txBody>
      </p:sp>
      <p:sp>
        <p:nvSpPr>
          <p:cNvPr id="272" name="Shape 272"/>
          <p:cNvSpPr/>
          <p:nvPr>
            <p:ph type="body" idx="1"/>
          </p:nvPr>
        </p:nvSpPr>
        <p:spPr>
          <a:prstGeom prst="rect">
            <a:avLst/>
          </a:prstGeom>
        </p:spPr>
        <p:txBody>
          <a:bodyPr/>
          <a:lstStyle/>
          <a:p>
            <a:pPr>
              <a:buBlip>
                <a:blip r:embed="rId2"/>
              </a:buBlip>
            </a:pPr>
            <a:r>
              <a:t>一个 n * m 的 01 网格，你可以用给出的接口访问某一个位置的值</a:t>
            </a:r>
          </a:p>
          <a:p>
            <a:pPr>
              <a:buBlip>
                <a:blip r:embed="rId2"/>
              </a:buBlip>
            </a:pPr>
            <a:r>
              <a:t>问有多少个全 1 矩形</a:t>
            </a:r>
          </a:p>
          <a:p>
            <a:pPr>
              <a:buBlip>
                <a:blip r:embed="rId2"/>
              </a:buBlip>
            </a:pPr>
            <a:r>
              <a:t>n,m &lt;= 75000, 100 个线程</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2" grpId="1"/>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a:r>
              <a:t>4B Działka</a:t>
            </a:r>
          </a:p>
        </p:txBody>
      </p:sp>
      <p:sp>
        <p:nvSpPr>
          <p:cNvPr id="275" name="Shape 275"/>
          <p:cNvSpPr/>
          <p:nvPr>
            <p:ph type="body" idx="1"/>
          </p:nvPr>
        </p:nvSpPr>
        <p:spPr>
          <a:prstGeom prst="rect">
            <a:avLst/>
          </a:prstGeom>
        </p:spPr>
        <p:txBody>
          <a:bodyPr/>
          <a:lstStyle/>
          <a:p>
            <a:pPr>
              <a:buBlip>
                <a:blip r:embed="rId2"/>
              </a:buBlip>
            </a:pPr>
            <a:r>
              <a:t>如何划分问题？</a:t>
            </a:r>
          </a:p>
          <a:p>
            <a:pPr>
              <a:buBlip>
                <a:blip r:embed="rId2"/>
              </a:buBlip>
            </a:pPr>
            <a:r>
              <a:t>每一个线程处理连续的若干列，计算右边界在这些列中的矩形个数</a:t>
            </a:r>
          </a:p>
          <a:p>
            <a:pPr>
              <a:buBlip>
                <a:blip r:embed="rId2"/>
              </a:buBlip>
            </a:pPr>
            <a:r>
              <a:t>需要什么信息？</a:t>
            </a:r>
          </a:p>
          <a:p>
            <a:pPr>
              <a:buBlip>
                <a:blip r:embed="rId2"/>
              </a:buBlip>
            </a:pPr>
            <a:r>
              <a:t>每一行在边界左边的连续 1 的个数 L[i]</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5"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prstGeom prst="rect">
            <a:avLst/>
          </a:prstGeom>
        </p:spPr>
        <p:txBody>
          <a:bodyPr/>
          <a:lstStyle/>
          <a:p>
            <a:pPr/>
            <a:r>
              <a:t>4B Działka</a:t>
            </a:r>
          </a:p>
        </p:txBody>
      </p:sp>
      <p:sp>
        <p:nvSpPr>
          <p:cNvPr id="278" name="Shape 278"/>
          <p:cNvSpPr/>
          <p:nvPr>
            <p:ph type="body" idx="1"/>
          </p:nvPr>
        </p:nvSpPr>
        <p:spPr>
          <a:prstGeom prst="rect">
            <a:avLst/>
          </a:prstGeom>
        </p:spPr>
        <p:txBody>
          <a:bodyPr/>
          <a:lstStyle/>
          <a:p>
            <a:pPr>
              <a:buBlip>
                <a:blip r:embed="rId2"/>
              </a:buBlip>
            </a:pPr>
            <a:r>
              <a:t>串行传递？</a:t>
            </a:r>
          </a:p>
          <a:p>
            <a:pPr>
              <a:buBlip>
                <a:blip r:embed="rId2"/>
              </a:buBlip>
            </a:pPr>
            <a:r>
              <a:t>并行传递！</a:t>
            </a:r>
          </a:p>
          <a:p>
            <a:pPr>
              <a:buBlip>
                <a:blip r:embed="rId2"/>
              </a:buBlip>
            </a:pPr>
            <a:r>
              <a:t>已得 L[i] 怎么计算答案？</a:t>
            </a:r>
          </a:p>
          <a:p>
            <a:pPr>
              <a:buBlip>
                <a:blip r:embed="rId2"/>
              </a:buBlip>
            </a:pPr>
            <a:r>
              <a:t>单调栈</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8"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p>
            <a:pPr/>
            <a:r>
              <a:t>4A Skup akcji</a:t>
            </a:r>
          </a:p>
        </p:txBody>
      </p:sp>
      <p:sp>
        <p:nvSpPr>
          <p:cNvPr id="281" name="Shape 281"/>
          <p:cNvSpPr/>
          <p:nvPr>
            <p:ph type="body" idx="1"/>
          </p:nvPr>
        </p:nvSpPr>
        <p:spPr>
          <a:prstGeom prst="rect">
            <a:avLst/>
          </a:prstGeom>
        </p:spPr>
        <p:txBody>
          <a:bodyPr/>
          <a:lstStyle/>
          <a:p>
            <a:pPr>
              <a:buBlip>
                <a:blip r:embed="rId2"/>
              </a:buBlip>
            </a:pPr>
            <a:r>
              <a:t>这也是个通信题</a:t>
            </a:r>
          </a:p>
          <a:p>
            <a:pPr>
              <a:buBlip>
                <a:blip r:embed="rId2"/>
              </a:buBlip>
            </a:pPr>
            <a:r>
              <a:t>但是有一些线程对 (u,v)，他们的单向通信被阻断了，所有从 u 到 v 发的信息都会变成0。但是保证了存在一个线程可以直接或者间接接受到所有线程的信息</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1" grpId="1"/>
    </p:bldLst>
  </p:timing>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a:r>
              <a:t>4A Skup akcji</a:t>
            </a:r>
          </a:p>
        </p:txBody>
      </p:sp>
      <p:sp>
        <p:nvSpPr>
          <p:cNvPr id="284" name="Shape 284"/>
          <p:cNvSpPr/>
          <p:nvPr>
            <p:ph type="body" idx="1"/>
          </p:nvPr>
        </p:nvSpPr>
        <p:spPr>
          <a:prstGeom prst="rect">
            <a:avLst/>
          </a:prstGeom>
        </p:spPr>
        <p:txBody>
          <a:bodyPr/>
          <a:lstStyle/>
          <a:p>
            <a:pPr>
              <a:buBlip>
                <a:blip r:embed="rId2"/>
              </a:buBlip>
            </a:pPr>
            <a:r>
              <a:t>通信的接口限制了一些行为：</a:t>
            </a:r>
          </a:p>
          <a:p>
            <a:pPr lvl="1">
              <a:buBlip>
                <a:blip r:embed="rId2"/>
              </a:buBlip>
            </a:pPr>
            <a:r>
              <a:t>无法知道消息长度</a:t>
            </a:r>
          </a:p>
          <a:p>
            <a:pPr lvl="1">
              <a:buBlip>
                <a:blip r:embed="rId2"/>
              </a:buBlip>
            </a:pPr>
            <a:r>
              <a:t>不把消息读完会 RE</a:t>
            </a:r>
          </a:p>
          <a:p>
            <a:pPr lvl="1">
              <a:buBlip>
                <a:blip r:embed="rId2"/>
              </a:buBlip>
            </a:pPr>
            <a:r>
              <a:t>读的长度超过了消息的长度会 RE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8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4"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4A Skup akcji</a:t>
            </a:r>
          </a:p>
        </p:txBody>
      </p:sp>
      <p:sp>
        <p:nvSpPr>
          <p:cNvPr id="287" name="Shape 287"/>
          <p:cNvSpPr/>
          <p:nvPr>
            <p:ph type="body" idx="1"/>
          </p:nvPr>
        </p:nvSpPr>
        <p:spPr>
          <a:prstGeom prst="rect">
            <a:avLst/>
          </a:prstGeom>
        </p:spPr>
        <p:txBody>
          <a:bodyPr/>
          <a:lstStyle/>
          <a:p>
            <a:pPr>
              <a:buBlip>
                <a:blip r:embed="rId2"/>
              </a:buBlip>
            </a:pPr>
            <a:r>
              <a:t>你控制了若干个线程，每个线程有一些信息，你需要把这些信息汇总到一个线程里</a:t>
            </a:r>
          </a:p>
          <a:p>
            <a:pPr>
              <a:buBlip>
                <a:blip r:embed="rId2"/>
              </a:buBlip>
            </a:pPr>
            <a:r>
              <a:t>线程数 &lt;= 100，每个点发送信息不超过 1200</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7" grpId="1"/>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p>
            <a:pPr/>
            <a:r>
              <a:t>4A Skup akcji</a:t>
            </a:r>
          </a:p>
        </p:txBody>
      </p:sp>
      <p:sp>
        <p:nvSpPr>
          <p:cNvPr id="290" name="Shape 290"/>
          <p:cNvSpPr/>
          <p:nvPr>
            <p:ph type="body" idx="1"/>
          </p:nvPr>
        </p:nvSpPr>
        <p:spPr>
          <a:prstGeom prst="rect">
            <a:avLst/>
          </a:prstGeom>
        </p:spPr>
        <p:txBody>
          <a:bodyPr/>
          <a:lstStyle/>
          <a:p>
            <a:pPr>
              <a:buBlip>
                <a:blip r:embed="rId2"/>
              </a:buBlip>
            </a:pPr>
            <a:r>
              <a:t>对每一个点 i，可以求出哪些点可以发消息过来</a:t>
            </a:r>
          </a:p>
          <a:p>
            <a:pPr lvl="1">
              <a:buBlip>
                <a:blip r:embed="rId2"/>
              </a:buBlip>
            </a:pPr>
            <a:r>
              <a:t>所有点向其他点发一个 1</a:t>
            </a:r>
          </a:p>
          <a:p>
            <a:pPr>
              <a:buBlip>
                <a:blip r:embed="rId2"/>
              </a:buBlip>
            </a:pPr>
            <a:r>
              <a:t>暴力做法？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0"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a:r>
              <a:t>4A Skup akcji</a:t>
            </a:r>
          </a:p>
        </p:txBody>
      </p:sp>
      <p:sp>
        <p:nvSpPr>
          <p:cNvPr id="293" name="Shape 293"/>
          <p:cNvSpPr/>
          <p:nvPr>
            <p:ph type="body" idx="1"/>
          </p:nvPr>
        </p:nvSpPr>
        <p:spPr>
          <a:prstGeom prst="rect">
            <a:avLst/>
          </a:prstGeom>
        </p:spPr>
        <p:txBody>
          <a:bodyPr/>
          <a:lstStyle/>
          <a:p>
            <a:pPr>
              <a:buBlip>
                <a:blip r:embed="rId2"/>
              </a:buBlip>
            </a:pPr>
            <a:r>
              <a:t>每一个点向其他点发一遍自己的信息</a:t>
            </a:r>
          </a:p>
          <a:p>
            <a:pPr>
              <a:buBlip>
                <a:blip r:embed="rId2"/>
              </a:buBlip>
            </a:pPr>
            <a:r>
              <a:t>变成 0 的时候无法知道有多长，无法读完</a:t>
            </a:r>
          </a:p>
          <a:p>
            <a:pPr>
              <a:buBlip>
                <a:blip r:embed="rId2"/>
              </a:buBlip>
            </a:pPr>
            <a:r>
              <a:t>改进？</a:t>
            </a:r>
          </a:p>
          <a:p>
            <a:pPr>
              <a:buBlip>
                <a:blip r:embed="rId2"/>
              </a:buBlip>
            </a:pPr>
            <a:r>
              <a:t>已知了入边，利用入边“申请”信息。</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3"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prstGeom prst="rect">
            <a:avLst/>
          </a:prstGeom>
        </p:spPr>
        <p:txBody>
          <a:bodyPr/>
          <a:lstStyle/>
          <a:p>
            <a:pPr/>
            <a:r>
              <a:t>4A Skup akcji</a:t>
            </a:r>
          </a:p>
        </p:txBody>
      </p:sp>
      <p:sp>
        <p:nvSpPr>
          <p:cNvPr id="296" name="Shape 296"/>
          <p:cNvSpPr/>
          <p:nvPr>
            <p:ph type="body" idx="1"/>
          </p:nvPr>
        </p:nvSpPr>
        <p:spPr>
          <a:prstGeom prst="rect">
            <a:avLst/>
          </a:prstGeom>
        </p:spPr>
        <p:txBody>
          <a:bodyPr/>
          <a:lstStyle/>
          <a:p>
            <a:pPr>
              <a:buBlip>
                <a:blip r:embed="rId2"/>
              </a:buBlip>
            </a:pPr>
            <a:r>
              <a:t>暴力做法：</a:t>
            </a:r>
          </a:p>
          <a:p>
            <a:pPr lvl="1">
              <a:buBlip>
                <a:blip r:embed="rId2"/>
              </a:buBlip>
            </a:pPr>
            <a:r>
              <a:t>求出入边</a:t>
            </a:r>
          </a:p>
          <a:p>
            <a:pPr lvl="1">
              <a:buBlip>
                <a:blip r:embed="rId2"/>
              </a:buBlip>
            </a:pPr>
            <a:r>
              <a:t>向入边发送一个 0 然后开始监听</a:t>
            </a:r>
          </a:p>
          <a:p>
            <a:pPr lvl="1">
              <a:buBlip>
                <a:blip r:embed="rId2"/>
              </a:buBlip>
            </a:pPr>
            <a:r>
              <a:t>接受到来自 i 的 0 就把信息发给 i</a:t>
            </a:r>
          </a:p>
          <a:p>
            <a:pPr lvl="1">
              <a:buBlip>
                <a:blip r:embed="rId2"/>
              </a:buBlip>
            </a:pPr>
            <a:r>
              <a:t>一旦集齐 n 颗龙珠就召唤神龙</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6"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a:r>
              <a:t>4A Skup akcji</a:t>
            </a:r>
          </a:p>
        </p:txBody>
      </p:sp>
      <p:sp>
        <p:nvSpPr>
          <p:cNvPr id="299" name="Shape 299"/>
          <p:cNvSpPr/>
          <p:nvPr>
            <p:ph type="body" idx="1"/>
          </p:nvPr>
        </p:nvSpPr>
        <p:spPr>
          <a:prstGeom prst="rect">
            <a:avLst/>
          </a:prstGeom>
        </p:spPr>
        <p:txBody>
          <a:bodyPr/>
          <a:lstStyle/>
          <a:p>
            <a:pPr>
              <a:buBlip>
                <a:blip r:embed="rId2"/>
              </a:buBlip>
            </a:pPr>
            <a:r>
              <a:t>小细节：如何保证只输出一次？</a:t>
            </a:r>
          </a:p>
          <a:p>
            <a:pPr lvl="1">
              <a:buBlip>
                <a:blip r:embed="rId2"/>
              </a:buBlip>
            </a:pPr>
            <a:r>
              <a:t>输出后给所有点发一个消息</a:t>
            </a:r>
          </a:p>
          <a:p>
            <a:pPr lvl="2">
              <a:buBlip>
                <a:blip r:embed="rId2"/>
              </a:buBlip>
            </a:pPr>
            <a:r>
              <a:t>有可能拦不住早就输出了</a:t>
            </a:r>
          </a:p>
          <a:p>
            <a:pPr lvl="1">
              <a:buBlip>
                <a:blip r:embed="rId2"/>
              </a:buBlip>
            </a:pPr>
            <a:r>
              <a:t>从 1 到 n 考虑每一个位置，如果不能输出就给下一个位置发一个消息来激活</a:t>
            </a:r>
          </a:p>
          <a:p>
            <a:pPr lvl="2">
              <a:buBlip>
                <a:blip r:embed="rId2"/>
              </a:buBlip>
            </a:pPr>
            <a:r>
              <a:t>无法确定是否不能输出</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9"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r>
              <a:t>Mały Prezent.</a:t>
            </a:r>
          </a:p>
        </p:txBody>
      </p:sp>
      <p:pic>
        <p:nvPicPr>
          <p:cNvPr id="136" name="pasted-image.png"/>
          <p:cNvPicPr>
            <a:picLocks noChangeAspect="1"/>
          </p:cNvPicPr>
          <p:nvPr/>
        </p:nvPicPr>
        <p:blipFill>
          <a:blip r:embed="rId2">
            <a:extLst/>
          </a:blip>
          <a:stretch>
            <a:fillRect/>
          </a:stretch>
        </p:blipFill>
        <p:spPr>
          <a:xfrm>
            <a:off x="2942918" y="2387367"/>
            <a:ext cx="7118964" cy="3219405"/>
          </a:xfrm>
          <a:prstGeom prst="rect">
            <a:avLst/>
          </a:prstGeom>
          <a:ln w="12700">
            <a:miter lim="400000"/>
          </a:ln>
        </p:spPr>
      </p:pic>
      <p:pic>
        <p:nvPicPr>
          <p:cNvPr id="137" name="pasted-image.png"/>
          <p:cNvPicPr>
            <a:picLocks noChangeAspect="1"/>
          </p:cNvPicPr>
          <p:nvPr/>
        </p:nvPicPr>
        <p:blipFill>
          <a:blip r:embed="rId3">
            <a:extLst/>
          </a:blip>
          <a:stretch>
            <a:fillRect/>
          </a:stretch>
        </p:blipFill>
        <p:spPr>
          <a:xfrm>
            <a:off x="2942918" y="5742468"/>
            <a:ext cx="7118964" cy="3301224"/>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prstGeom prst="rect">
            <a:avLst/>
          </a:prstGeom>
        </p:spPr>
        <p:txBody>
          <a:bodyPr/>
          <a:lstStyle/>
          <a:p>
            <a:pPr/>
            <a:r>
              <a:t>4A Skup akcji</a:t>
            </a:r>
          </a:p>
        </p:txBody>
      </p:sp>
      <p:sp>
        <p:nvSpPr>
          <p:cNvPr id="302" name="Shape 302"/>
          <p:cNvSpPr/>
          <p:nvPr>
            <p:ph type="body" idx="1"/>
          </p:nvPr>
        </p:nvSpPr>
        <p:spPr>
          <a:prstGeom prst="rect">
            <a:avLst/>
          </a:prstGeom>
        </p:spPr>
        <p:txBody>
          <a:bodyPr/>
          <a:lstStyle/>
          <a:p>
            <a:pPr>
              <a:buBlip>
                <a:blip r:embed="rId2"/>
              </a:buBlip>
            </a:pPr>
            <a:r>
              <a:t>想办法找到一颗支撑树，那么就可以硬点根来输出，直接套用暴力做法，O(n) 次传递</a:t>
            </a:r>
          </a:p>
          <a:p>
            <a:pPr>
              <a:buBlip>
                <a:blip r:embed="rId2"/>
              </a:buBlip>
            </a:pPr>
            <a:r>
              <a:t>简单情况：根为 1 号</a:t>
            </a:r>
          </a:p>
          <a:p>
            <a:pPr>
              <a:buBlip>
                <a:blip r:embed="rId2"/>
              </a:buBlip>
            </a:pPr>
            <a:r>
              <a:t>倒着 BFS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2" grpId="1"/>
    </p:bldLst>
  </p:timing>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p>
            <a:pPr/>
            <a:r>
              <a:t>4A Skup akcji</a:t>
            </a:r>
          </a:p>
        </p:txBody>
      </p:sp>
      <p:sp>
        <p:nvSpPr>
          <p:cNvPr id="305" name="Shape 305"/>
          <p:cNvSpPr/>
          <p:nvPr>
            <p:ph type="body" idx="1"/>
          </p:nvPr>
        </p:nvSpPr>
        <p:spPr>
          <a:prstGeom prst="rect">
            <a:avLst/>
          </a:prstGeom>
        </p:spPr>
        <p:txBody>
          <a:bodyPr/>
          <a:lstStyle/>
          <a:p>
            <a:pPr>
              <a:buBlip>
                <a:blip r:embed="rId2"/>
              </a:buBlip>
            </a:pPr>
            <a:r>
              <a:t>1 处于态 2，其他点属于态 1</a:t>
            </a:r>
          </a:p>
          <a:p>
            <a:pPr>
              <a:buBlip>
                <a:blip r:embed="rId2"/>
              </a:buBlip>
            </a:pPr>
            <a:r>
              <a:t>态 1 的点收到 0 后进入态 2，且来源点为父亲</a:t>
            </a:r>
          </a:p>
          <a:p>
            <a:pPr>
              <a:buBlip>
                <a:blip r:embed="rId2"/>
              </a:buBlip>
            </a:pPr>
            <a:r>
              <a:t>态 2 的点向所有入边发送一个 0，进入态 3</a:t>
            </a:r>
          </a:p>
          <a:p>
            <a:pPr>
              <a:buBlip>
                <a:blip r:embed="rId2"/>
              </a:buBlip>
            </a:pPr>
            <a:r>
              <a:t>态 3 的点“忽略”所有的 0</a:t>
            </a:r>
          </a:p>
          <a:p>
            <a:pPr>
              <a:buBlip>
                <a:blip r:embed="rId2"/>
              </a:buBlip>
            </a:pPr>
            <a:r>
              <a:t>每个点 O(n) 次可以求出反向树</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0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5" grpId="1"/>
    </p:bldLst>
  </p:timing>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prstGeom prst="rect">
            <a:avLst/>
          </a:prstGeom>
        </p:spPr>
        <p:txBody>
          <a:bodyPr/>
          <a:lstStyle/>
          <a:p>
            <a:pPr/>
            <a:r>
              <a:t>4A Skup akcji</a:t>
            </a:r>
          </a:p>
        </p:txBody>
      </p:sp>
      <p:sp>
        <p:nvSpPr>
          <p:cNvPr id="308" name="Shape 308"/>
          <p:cNvSpPr/>
          <p:nvPr>
            <p:ph type="body" idx="1"/>
          </p:nvPr>
        </p:nvSpPr>
        <p:spPr>
          <a:prstGeom prst="rect">
            <a:avLst/>
          </a:prstGeom>
        </p:spPr>
        <p:txBody>
          <a:bodyPr/>
          <a:lstStyle/>
          <a:p>
            <a:pPr>
              <a:buBlip>
                <a:blip r:embed="rId2"/>
              </a:buBlip>
            </a:pPr>
            <a:r>
              <a:t>如何统计答案？</a:t>
            </a:r>
          </a:p>
          <a:p>
            <a:pPr>
              <a:buBlip>
                <a:blip r:embed="rId2"/>
              </a:buBlip>
            </a:pPr>
            <a:r>
              <a:t>每一个态 3 节点向父亲发送自己的信息（用 1 开头），如果接受到了信息则再转发给父亲</a:t>
            </a:r>
          </a:p>
          <a:p>
            <a:pPr>
              <a:buBlip>
                <a:blip r:embed="rId2"/>
              </a:buBlip>
            </a:pPr>
            <a:r>
              <a:t>节点 1 集齐信息后输出并给所有节点发送 K 个 0 表示结束</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8" grpId="1"/>
    </p:bldLst>
  </p:timing>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prstGeom prst="rect">
            <a:avLst/>
          </a:prstGeom>
        </p:spPr>
        <p:txBody>
          <a:bodyPr/>
          <a:lstStyle/>
          <a:p>
            <a:pPr/>
            <a:r>
              <a:t>4A Skup akcji</a:t>
            </a:r>
          </a:p>
        </p:txBody>
      </p:sp>
      <p:sp>
        <p:nvSpPr>
          <p:cNvPr id="311" name="Shape 311"/>
          <p:cNvSpPr/>
          <p:nvPr>
            <p:ph type="body" idx="1"/>
          </p:nvPr>
        </p:nvSpPr>
        <p:spPr>
          <a:prstGeom prst="rect">
            <a:avLst/>
          </a:prstGeom>
        </p:spPr>
        <p:txBody>
          <a:bodyPr/>
          <a:lstStyle/>
          <a:p>
            <a:pPr marL="460502" indent="-460502" defTabSz="572516">
              <a:spcBef>
                <a:spcPts val="2900"/>
              </a:spcBef>
              <a:buBlip>
                <a:blip r:embed="rId2"/>
              </a:buBlip>
              <a:defRPr sz="3724"/>
            </a:pPr>
            <a:r>
              <a:t>根节点不为 1 的情况？</a:t>
            </a:r>
          </a:p>
          <a:p>
            <a:pPr marL="460502" indent="-460502" defTabSz="572516">
              <a:spcBef>
                <a:spcPts val="2900"/>
              </a:spcBef>
              <a:buBlip>
                <a:blip r:embed="rId2"/>
              </a:buBlip>
              <a:defRPr sz="3724"/>
            </a:pPr>
            <a:r>
              <a:t>怎么判断 1 不是根？</a:t>
            </a:r>
          </a:p>
          <a:p>
            <a:pPr marL="460502" indent="-460502" defTabSz="572516">
              <a:spcBef>
                <a:spcPts val="2900"/>
              </a:spcBef>
              <a:buBlip>
                <a:blip r:embed="rId2"/>
              </a:buBlip>
              <a:defRPr sz="3724"/>
            </a:pPr>
            <a:r>
              <a:t>当一个点被访问到的时候，向所有点发送一个 0 表示它被访问了</a:t>
            </a:r>
          </a:p>
          <a:p>
            <a:pPr marL="460502" indent="-460502" defTabSz="572516">
              <a:spcBef>
                <a:spcPts val="2900"/>
              </a:spcBef>
              <a:buBlip>
                <a:blip r:embed="rId2"/>
              </a:buBlip>
              <a:defRPr sz="3724"/>
            </a:pPr>
            <a:r>
              <a:t>i 第一次接受到 j 发来的 0 时表示 j 被访问了，然后再按照之前的算法转移态</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1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1" grpId="1"/>
    </p:bldLst>
  </p:timing>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a:r>
              <a:t>4A Skup akcji</a:t>
            </a:r>
          </a:p>
        </p:txBody>
      </p:sp>
      <p:sp>
        <p:nvSpPr>
          <p:cNvPr id="314" name="Shape 314"/>
          <p:cNvSpPr/>
          <p:nvPr>
            <p:ph type="body" idx="1"/>
          </p:nvPr>
        </p:nvSpPr>
        <p:spPr>
          <a:prstGeom prst="rect">
            <a:avLst/>
          </a:prstGeom>
        </p:spPr>
        <p:txBody>
          <a:bodyPr/>
          <a:lstStyle/>
          <a:p>
            <a:pPr>
              <a:buBlip>
                <a:blip r:embed="rId2"/>
              </a:buBlip>
            </a:pPr>
            <a:r>
              <a:t>如果 1 的所有出边都已经把信息返回了还没有集齐，那么就从下一个位置还没有被访问的位置作为根，发送一个 0 开始 DFS</a:t>
            </a:r>
          </a:p>
          <a:p>
            <a:pPr>
              <a:buBlip>
                <a:blip r:embed="rId2"/>
              </a:buBlip>
            </a:pPr>
            <a:r>
              <a:t>如果还没有结束就找再下一个，直到有一个位置集齐所有信息后输出，并给全部节点发 K 个 0 结束</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4" grpId="1"/>
    </p:bldLst>
  </p:timing>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a:r>
              <a:t>4A Skup akcji</a:t>
            </a:r>
          </a:p>
        </p:txBody>
      </p:sp>
      <p:sp>
        <p:nvSpPr>
          <p:cNvPr id="317" name="Shape 317"/>
          <p:cNvSpPr/>
          <p:nvPr>
            <p:ph type="body" idx="1"/>
          </p:nvPr>
        </p:nvSpPr>
        <p:spPr>
          <a:prstGeom prst="rect">
            <a:avLst/>
          </a:prstGeom>
        </p:spPr>
        <p:txBody>
          <a:bodyPr/>
          <a:lstStyle/>
          <a:p>
            <a:pPr marL="432308" indent="-432308" defTabSz="537463">
              <a:spcBef>
                <a:spcPts val="2700"/>
              </a:spcBef>
              <a:buBlip>
                <a:blip r:embed="rId2"/>
              </a:buBlip>
              <a:defRPr sz="3496"/>
            </a:pPr>
            <a:r>
              <a:t>1 开始 DFS （发送 0 DFS）</a:t>
            </a:r>
          </a:p>
          <a:p>
            <a:pPr marL="432308" indent="-432308" defTabSz="537463">
              <a:spcBef>
                <a:spcPts val="2700"/>
              </a:spcBef>
              <a:buBlip>
                <a:blip r:embed="rId2"/>
              </a:buBlip>
              <a:defRPr sz="3496"/>
            </a:pPr>
            <a:r>
              <a:t>i 第一次收到 j 的 0 时表示 j 被访问了，第二次收到表示 j 是父亲，并开始收集子树信息传给 j</a:t>
            </a:r>
          </a:p>
          <a:p>
            <a:pPr marL="432308" indent="-432308" defTabSz="537463">
              <a:spcBef>
                <a:spcPts val="2700"/>
              </a:spcBef>
              <a:buBlip>
                <a:blip r:embed="rId2"/>
              </a:buBlip>
              <a:defRPr sz="3496"/>
            </a:pPr>
            <a:r>
              <a:t>如果 1 还没有结束就切换根</a:t>
            </a:r>
          </a:p>
          <a:p>
            <a:pPr marL="432308" indent="-432308" defTabSz="537463">
              <a:spcBef>
                <a:spcPts val="2700"/>
              </a:spcBef>
              <a:buBlip>
                <a:blip r:embed="rId2"/>
              </a:buBlip>
              <a:defRPr sz="3496"/>
            </a:pPr>
            <a:r>
              <a:t>一旦有节点集齐就输出并退出</a:t>
            </a:r>
          </a:p>
          <a:p>
            <a:pPr marL="432308" indent="-432308" defTabSz="537463">
              <a:spcBef>
                <a:spcPts val="2700"/>
              </a:spcBef>
              <a:buBlip>
                <a:blip r:embed="rId2"/>
              </a:buBlip>
              <a:defRPr sz="3496"/>
            </a:pPr>
            <a:r>
              <a:t>有一万个细节，每一个节点只有 O(n) 次操作</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1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1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7" grpId="1"/>
    </p:bldLst>
  </p:timing>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lvl1pPr defTabSz="531622">
              <a:defRPr sz="6552"/>
            </a:lvl1pPr>
          </a:lstStyle>
          <a:p>
            <a:pPr/>
            <a:r>
              <a:t>Potyczki Algorytmiczne 2017</a:t>
            </a:r>
          </a:p>
        </p:txBody>
      </p:sp>
      <p:sp>
        <p:nvSpPr>
          <p:cNvPr id="320" name="Shape 320"/>
          <p:cNvSpPr/>
          <p:nvPr>
            <p:ph type="body" idx="1"/>
          </p:nvPr>
        </p:nvSpPr>
        <p:spPr>
          <a:prstGeom prst="rect">
            <a:avLst/>
          </a:prstGeom>
        </p:spPr>
        <p:txBody>
          <a:bodyPr/>
          <a:lstStyle>
            <a:lvl1pPr>
              <a:buBlip>
                <a:blip r:embed="rId2"/>
              </a:buBlip>
            </a:lvl1pPr>
          </a:lstStyle>
          <a:p>
            <a:pPr/>
            <a:r>
              <a:t>Thank you sir.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1B Skarbonka</a:t>
            </a:r>
          </a:p>
        </p:txBody>
      </p:sp>
      <p:sp>
        <p:nvSpPr>
          <p:cNvPr id="140" name="Shape 140"/>
          <p:cNvSpPr/>
          <p:nvPr>
            <p:ph type="body" idx="1"/>
          </p:nvPr>
        </p:nvSpPr>
        <p:spPr>
          <a:prstGeom prst="rect">
            <a:avLst/>
          </a:prstGeom>
        </p:spPr>
        <p:txBody>
          <a:bodyPr/>
          <a:lstStyle/>
          <a:p>
            <a:pPr>
              <a:buBlip>
                <a:blip r:embed="rId2"/>
              </a:buBlip>
            </a:pPr>
            <a:r>
              <a:t>给出 n 个数 ai</a:t>
            </a:r>
          </a:p>
          <a:p>
            <a:pPr>
              <a:buBlip>
                <a:blip r:embed="rId2"/>
              </a:buBlip>
            </a:pPr>
            <a:r>
              <a:t>令 K 为 2^ai 之和</a:t>
            </a:r>
          </a:p>
          <a:p>
            <a:pPr>
              <a:buBlip>
                <a:blip r:embed="rId2"/>
              </a:buBlip>
            </a:pPr>
            <a:r>
              <a:t>找到最大的 b 使得 K &gt;= 2^b</a:t>
            </a:r>
          </a:p>
          <a:p>
            <a:pPr>
              <a:buBlip>
                <a:blip r:embed="rId2"/>
              </a:buBlip>
            </a:pPr>
            <a:r>
              <a:t>n &lt;= 1e6 ai &lt;= 201718</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0"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1B Skarbonka</a:t>
            </a:r>
          </a:p>
        </p:txBody>
      </p:sp>
      <p:sp>
        <p:nvSpPr>
          <p:cNvPr id="143" name="Shape 143"/>
          <p:cNvSpPr/>
          <p:nvPr>
            <p:ph type="body" idx="1"/>
          </p:nvPr>
        </p:nvSpPr>
        <p:spPr>
          <a:prstGeom prst="rect">
            <a:avLst/>
          </a:prstGeom>
        </p:spPr>
        <p:txBody>
          <a:bodyPr/>
          <a:lstStyle/>
          <a:p>
            <a:pPr>
              <a:buBlip>
                <a:blip r:embed="rId2"/>
              </a:buBlip>
            </a:pPr>
            <a:r>
              <a:t>让大家体验一下</a:t>
            </a:r>
          </a:p>
          <a:p>
            <a:pPr>
              <a:buBlip>
                <a:blip r:embed="rId2"/>
              </a:buBlip>
            </a:pPr>
            <a:r>
              <a:t>是真的有 Steam 游戏送的</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3"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2B Zapiekanki</a:t>
            </a:r>
          </a:p>
        </p:txBody>
      </p:sp>
      <p:sp>
        <p:nvSpPr>
          <p:cNvPr id="146" name="Shape 146"/>
          <p:cNvSpPr/>
          <p:nvPr>
            <p:ph type="body" idx="1"/>
          </p:nvPr>
        </p:nvSpPr>
        <p:spPr>
          <a:prstGeom prst="rect">
            <a:avLst/>
          </a:prstGeom>
        </p:spPr>
        <p:txBody>
          <a:bodyPr/>
          <a:lstStyle/>
          <a:p>
            <a:pPr marL="437006" indent="-437006" defTabSz="543305">
              <a:spcBef>
                <a:spcPts val="2700"/>
              </a:spcBef>
              <a:buBlip>
                <a:blip r:embed="rId2"/>
              </a:buBlip>
              <a:defRPr sz="3534"/>
            </a:pPr>
            <a:r>
              <a:t>你是一个小餐厅的老板，你从 0 时刻开始工作</a:t>
            </a:r>
          </a:p>
          <a:p>
            <a:pPr marL="437006" indent="-437006" defTabSz="543305">
              <a:spcBef>
                <a:spcPts val="2700"/>
              </a:spcBef>
              <a:buBlip>
                <a:blip r:embed="rId2"/>
              </a:buBlip>
              <a:defRPr sz="3534"/>
            </a:pPr>
            <a:r>
              <a:t>有 n 个人来你这儿吃饭，第 i 个人 ti 时刻到达</a:t>
            </a:r>
          </a:p>
          <a:p>
            <a:pPr marL="437006" indent="-437006" defTabSz="543305">
              <a:spcBef>
                <a:spcPts val="2700"/>
              </a:spcBef>
              <a:buBlip>
                <a:blip r:embed="rId2"/>
              </a:buBlip>
              <a:defRPr sz="3534"/>
            </a:pPr>
            <a:r>
              <a:t>你烧一份饭需要 d 单位时间，烧饭不能中断且烧好后必须马上给人吃掉</a:t>
            </a:r>
          </a:p>
          <a:p>
            <a:pPr marL="437006" indent="-437006" defTabSz="543305">
              <a:spcBef>
                <a:spcPts val="2700"/>
              </a:spcBef>
              <a:buBlip>
                <a:blip r:embed="rId2"/>
              </a:buBlip>
              <a:defRPr sz="3534"/>
            </a:pPr>
            <a:r>
              <a:t>m 次询问，每次给出 d 问最少的总等待时间</a:t>
            </a:r>
          </a:p>
          <a:p>
            <a:pPr marL="437006" indent="-437006" defTabSz="543305">
              <a:spcBef>
                <a:spcPts val="2700"/>
              </a:spcBef>
              <a:buBlip>
                <a:blip r:embed="rId2"/>
              </a:buBlip>
              <a:defRPr sz="3534"/>
            </a:pPr>
            <a:r>
              <a:t>n,m &lt;= 2e5 ti &lt;= 1e12 d&lt;=1e6</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4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4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6" grpId="1"/>
    </p:bldLst>
  </p:timing>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