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329" r:id="rId4"/>
    <p:sldId id="257" r:id="rId5"/>
    <p:sldId id="258" r:id="rId6"/>
    <p:sldId id="262" r:id="rId7"/>
    <p:sldId id="266" r:id="rId8"/>
    <p:sldId id="263" r:id="rId9"/>
    <p:sldId id="267" r:id="rId10"/>
    <p:sldId id="268" r:id="rId11"/>
    <p:sldId id="269" r:id="rId12"/>
    <p:sldId id="264" r:id="rId13"/>
    <p:sldId id="270" r:id="rId14"/>
    <p:sldId id="271" r:id="rId15"/>
    <p:sldId id="265" r:id="rId16"/>
    <p:sldId id="273" r:id="rId17"/>
    <p:sldId id="274" r:id="rId18"/>
    <p:sldId id="275" r:id="rId19"/>
    <p:sldId id="276" r:id="rId20"/>
    <p:sldId id="277" r:id="rId21"/>
    <p:sldId id="278" r:id="rId22"/>
    <p:sldId id="279" r:id="rId23"/>
    <p:sldId id="280" r:id="rId24"/>
    <p:sldId id="281" r:id="rId25"/>
    <p:sldId id="282" r:id="rId26"/>
    <p:sldId id="334" r:id="rId27"/>
    <p:sldId id="283" r:id="rId28"/>
    <p:sldId id="272"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30" r:id="rId63"/>
    <p:sldId id="331" r:id="rId64"/>
    <p:sldId id="332" r:id="rId65"/>
    <p:sldId id="333" r:id="rId66"/>
    <p:sldId id="318" r:id="rId67"/>
    <p:sldId id="320" r:id="rId68"/>
    <p:sldId id="321" r:id="rId69"/>
    <p:sldId id="322" r:id="rId70"/>
    <p:sldId id="323" r:id="rId71"/>
    <p:sldId id="324" r:id="rId72"/>
    <p:sldId id="325" r:id="rId73"/>
    <p:sldId id="326" r:id="rId74"/>
    <p:sldId id="327" r:id="rId75"/>
    <p:sldId id="328"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704" autoAdjust="0"/>
  </p:normalViewPr>
  <p:slideViewPr>
    <p:cSldViewPr snapToGrid="0">
      <p:cViewPr varScale="1">
        <p:scale>
          <a:sx n="83" d="100"/>
          <a:sy n="83" d="100"/>
        </p:scale>
        <p:origin x="662" y="62"/>
      </p:cViewPr>
      <p:guideLst/>
    </p:cSldViewPr>
  </p:slideViewPr>
  <p:outlineViewPr>
    <p:cViewPr>
      <p:scale>
        <a:sx n="33" d="100"/>
        <a:sy n="33" d="100"/>
      </p:scale>
      <p:origin x="0" y="-1073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91119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219988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84042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DB62623-63A7-44FE-8143-0CA6A3766C0E}"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3984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47757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40010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420196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2812033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3661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400660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04910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352124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56099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27518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373198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91992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9E8E900-8727-4AA0-9381-9804CE288F24}" type="datetimeFigureOut">
              <a:rPr lang="zh-CN" altLang="en-US" smtClean="0"/>
              <a:t>2018/2/6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33747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E8E900-8727-4AA0-9381-9804CE288F24}" type="datetimeFigureOut">
              <a:rPr lang="zh-CN" altLang="en-US" smtClean="0"/>
              <a:t>2018/2/6</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B62623-63A7-44FE-8143-0CA6A3766C0E}" type="slidenum">
              <a:rPr lang="zh-CN" altLang="en-US" smtClean="0"/>
              <a:t>‹#›</a:t>
            </a:fld>
            <a:endParaRPr lang="zh-CN" altLang="en-US"/>
          </a:p>
        </p:txBody>
      </p:sp>
    </p:spTree>
    <p:extLst>
      <p:ext uri="{BB962C8B-B14F-4D97-AF65-F5344CB8AC3E}">
        <p14:creationId xmlns:p14="http://schemas.microsoft.com/office/powerpoint/2010/main" val="10230896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b="1" dirty="0"/>
              <a:t>二维计算几何相关算法与实战</a:t>
            </a:r>
            <a:r>
              <a:rPr lang="zh-CN" altLang="zh-CN" b="1" dirty="0" smtClean="0"/>
              <a:t>应用</a:t>
            </a:r>
            <a:r>
              <a:rPr lang="en-US" altLang="zh-CN" b="1" dirty="0" smtClean="0"/>
              <a:t>      </a:t>
            </a:r>
            <a:r>
              <a:rPr lang="zh-CN" altLang="zh-CN" sz="4400" b="1" dirty="0" smtClean="0"/>
              <a:t>——</a:t>
            </a:r>
            <a:r>
              <a:rPr lang="zh-CN" altLang="zh-CN" sz="4400" b="1" dirty="0"/>
              <a:t>以及</a:t>
            </a:r>
            <a:r>
              <a:rPr lang="en-US" altLang="zh-CN" sz="4400" b="1" dirty="0"/>
              <a:t>IOI</a:t>
            </a:r>
            <a:r>
              <a:rPr lang="zh-CN" altLang="zh-CN" sz="4400" b="1" dirty="0"/>
              <a:t>题目选</a:t>
            </a:r>
            <a:r>
              <a:rPr lang="zh-CN" altLang="zh-CN" sz="4400" b="1" dirty="0" smtClean="0"/>
              <a:t>讲</a:t>
            </a:r>
            <a:endParaRPr lang="zh-CN" altLang="en-US" sz="4400" b="1" dirty="0"/>
          </a:p>
        </p:txBody>
      </p:sp>
      <p:sp>
        <p:nvSpPr>
          <p:cNvPr id="3" name="副标题 2"/>
          <p:cNvSpPr>
            <a:spLocks noGrp="1"/>
          </p:cNvSpPr>
          <p:nvPr>
            <p:ph type="subTitle" idx="1"/>
          </p:nvPr>
        </p:nvSpPr>
        <p:spPr/>
        <p:txBody>
          <a:bodyPr>
            <a:normAutofit/>
          </a:bodyPr>
          <a:lstStyle/>
          <a:p>
            <a:r>
              <a:rPr lang="zh-CN" altLang="en-US" sz="2800" b="1" dirty="0" smtClean="0"/>
              <a:t>清华大学  徐明宽</a:t>
            </a:r>
            <a:endParaRPr lang="zh-CN" altLang="en-US" sz="2800" b="1" dirty="0"/>
          </a:p>
        </p:txBody>
      </p:sp>
    </p:spTree>
    <p:extLst>
      <p:ext uri="{BB962C8B-B14F-4D97-AF65-F5344CB8AC3E}">
        <p14:creationId xmlns:p14="http://schemas.microsoft.com/office/powerpoint/2010/main" val="3217080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D1T3  </a:t>
            </a:r>
            <a:r>
              <a:rPr lang="en-US" altLang="zh-CN" b="1" dirty="0"/>
              <a:t>Toy </a:t>
            </a:r>
            <a:r>
              <a:rPr lang="en-US" altLang="zh-CN" b="1" dirty="0" smtClean="0"/>
              <a:t>Train  </a:t>
            </a:r>
            <a:r>
              <a:rPr lang="zh-CN" altLang="zh-CN" b="1" dirty="0"/>
              <a:t>玩具火车</a:t>
            </a:r>
            <a:endParaRPr lang="zh-CN" altLang="en-US" b="1" dirty="0"/>
          </a:p>
        </p:txBody>
      </p:sp>
      <p:sp>
        <p:nvSpPr>
          <p:cNvPr id="3" name="内容占位符 2"/>
          <p:cNvSpPr>
            <a:spLocks noGrp="1"/>
          </p:cNvSpPr>
          <p:nvPr>
            <p:ph idx="1"/>
          </p:nvPr>
        </p:nvSpPr>
        <p:spPr/>
        <p:txBody>
          <a:bodyPr>
            <a:noAutofit/>
          </a:bodyPr>
          <a:lstStyle/>
          <a:p>
            <a:r>
              <a:rPr lang="zh-CN" altLang="en-US" sz="3200" b="1" dirty="0"/>
              <a:t>算法：只要发现一个充电车站</a:t>
            </a:r>
            <a:r>
              <a:rPr lang="zh-CN" altLang="en-US" sz="3200" b="1" u="sng" dirty="0"/>
              <a:t>不能走到</a:t>
            </a:r>
            <a:r>
              <a:rPr lang="zh-CN" altLang="en-US" sz="3200" b="1" dirty="0"/>
              <a:t>任何一个充电车站（含自己），就把它改为不能</a:t>
            </a:r>
            <a:r>
              <a:rPr lang="zh-CN" altLang="en-US" sz="3200" b="1" dirty="0" smtClean="0"/>
              <a:t>充电。</a:t>
            </a:r>
            <a:endParaRPr lang="en-US" altLang="zh-CN" sz="3200" b="1" dirty="0" smtClean="0"/>
          </a:p>
          <a:p>
            <a:r>
              <a:rPr lang="zh-CN" altLang="en-US" sz="3200" b="1" dirty="0" smtClean="0">
                <a:latin typeface="Calibri" panose="020F0502020204030204" pitchFamily="34" charset="0"/>
                <a:cs typeface="Times New Roman" panose="02020603050405020304" pitchFamily="18" charset="0"/>
              </a:rPr>
              <a:t>最后</a:t>
            </a:r>
            <a:r>
              <a:rPr lang="en-US" altLang="zh-CN" sz="3200" b="1" dirty="0" smtClean="0">
                <a:latin typeface="Calibri" panose="020F0502020204030204" pitchFamily="34" charset="0"/>
                <a:cs typeface="Times New Roman" panose="02020603050405020304" pitchFamily="18" charset="0"/>
              </a:rPr>
              <a:t>Alice</a:t>
            </a:r>
            <a:r>
              <a:rPr lang="zh-CN" altLang="en-US" sz="3200" b="1" dirty="0" smtClean="0">
                <a:latin typeface="Calibri" panose="020F0502020204030204" pitchFamily="34" charset="0"/>
                <a:cs typeface="Times New Roman" panose="02020603050405020304" pitchFamily="18" charset="0"/>
              </a:rPr>
              <a:t>能赢 </a:t>
            </a:r>
            <a:r>
              <a:rPr lang="zh-CN" altLang="en-US" sz="3200" b="1" dirty="0" smtClean="0"/>
              <a:t>⇔ </a:t>
            </a:r>
            <a:r>
              <a:rPr lang="zh-CN" altLang="en-US" sz="3200" b="1" u="sng" dirty="0" smtClean="0"/>
              <a:t>能走到</a:t>
            </a:r>
            <a:r>
              <a:rPr lang="zh-CN" altLang="en-US" sz="3200" b="1" dirty="0" smtClean="0"/>
              <a:t>一个充电车站。</a:t>
            </a:r>
            <a:endParaRPr lang="en-US" altLang="zh-CN" sz="3200" b="1" dirty="0" smtClean="0"/>
          </a:p>
          <a:p>
            <a:r>
              <a:rPr lang="zh-CN" altLang="en-US" sz="3200" b="1" dirty="0">
                <a:latin typeface="Calibri" panose="020F0502020204030204" pitchFamily="34" charset="0"/>
                <a:cs typeface="Times New Roman" panose="02020603050405020304" pitchFamily="18" charset="0"/>
              </a:rPr>
              <a:t>证明：</a:t>
            </a:r>
            <a:r>
              <a:rPr lang="zh-CN" altLang="en-US" sz="3200" b="1" dirty="0" smtClean="0">
                <a:latin typeface="Calibri" panose="020F0502020204030204" pitchFamily="34" charset="0"/>
                <a:cs typeface="Times New Roman" panose="02020603050405020304" pitchFamily="18" charset="0"/>
              </a:rPr>
              <a:t>⇒ 方向是显然的。</a:t>
            </a:r>
            <a:endParaRPr lang="en-US" altLang="zh-CN" sz="3200" b="1" dirty="0" smtClean="0">
              <a:latin typeface="Calibri" panose="020F0502020204030204" pitchFamily="34" charset="0"/>
              <a:cs typeface="Times New Roman" panose="02020603050405020304" pitchFamily="18" charset="0"/>
            </a:endParaRPr>
          </a:p>
          <a:p>
            <a:r>
              <a:rPr lang="zh-CN" altLang="en-US" sz="3200" b="1" dirty="0" smtClean="0">
                <a:latin typeface="Calibri" panose="020F0502020204030204" pitchFamily="34" charset="0"/>
                <a:cs typeface="Times New Roman" panose="02020603050405020304" pitchFamily="18" charset="0"/>
              </a:rPr>
              <a:t>⇐ 最后每个充电车站都</a:t>
            </a:r>
            <a:r>
              <a:rPr lang="zh-CN" altLang="en-US" sz="3200" b="1" u="sng" dirty="0" smtClean="0">
                <a:latin typeface="Calibri" panose="020F0502020204030204" pitchFamily="34" charset="0"/>
                <a:cs typeface="Times New Roman" panose="02020603050405020304" pitchFamily="18" charset="0"/>
              </a:rPr>
              <a:t>能走到</a:t>
            </a:r>
            <a:r>
              <a:rPr lang="zh-CN" altLang="en-US" sz="3200" b="1" dirty="0">
                <a:latin typeface="Calibri" panose="020F0502020204030204" pitchFamily="34" charset="0"/>
                <a:cs typeface="Times New Roman" panose="02020603050405020304" pitchFamily="18" charset="0"/>
              </a:rPr>
              <a:t>一个充电车站。由于充电车站的数量是有限的，从任意一个充电车站开始向充电车站走，总</a:t>
            </a:r>
            <a:r>
              <a:rPr lang="zh-CN" altLang="en-US" sz="3200" b="1" u="sng" dirty="0">
                <a:latin typeface="Calibri" panose="020F0502020204030204" pitchFamily="34" charset="0"/>
                <a:cs typeface="Times New Roman" panose="02020603050405020304" pitchFamily="18" charset="0"/>
              </a:rPr>
              <a:t>能走到</a:t>
            </a:r>
            <a:r>
              <a:rPr lang="zh-CN" altLang="en-US" sz="3200" b="1" dirty="0">
                <a:latin typeface="Calibri" panose="020F0502020204030204" pitchFamily="34" charset="0"/>
                <a:cs typeface="Times New Roman" panose="02020603050405020304" pitchFamily="18" charset="0"/>
              </a:rPr>
              <a:t>一个包含至少一个充电车站的</a:t>
            </a:r>
            <a:r>
              <a:rPr lang="zh-CN" altLang="en-US" sz="3200" b="1" dirty="0" smtClean="0">
                <a:latin typeface="Calibri" panose="020F0502020204030204" pitchFamily="34" charset="0"/>
                <a:cs typeface="Times New Roman" panose="02020603050405020304" pitchFamily="18" charset="0"/>
              </a:rPr>
              <a:t>环。</a:t>
            </a:r>
            <a:endParaRPr lang="en-US" altLang="zh-CN" sz="3200" b="1"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1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D1T3  </a:t>
            </a:r>
            <a:r>
              <a:rPr lang="en-US" altLang="zh-CN" b="1" dirty="0"/>
              <a:t>Toy </a:t>
            </a:r>
            <a:r>
              <a:rPr lang="en-US" altLang="zh-CN" b="1" dirty="0" smtClean="0"/>
              <a:t>Train  </a:t>
            </a:r>
            <a:r>
              <a:rPr lang="zh-CN" altLang="zh-CN" b="1" dirty="0"/>
              <a:t>玩具火车</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实现</a:t>
            </a:r>
            <a:r>
              <a:rPr lang="zh-CN" altLang="en-US" sz="3200" b="1" dirty="0" smtClean="0">
                <a:sym typeface="Wingdings" panose="05000000000000000000" pitchFamily="2" charset="2"/>
              </a:rPr>
              <a:t>：（根据博弈定义的）</a:t>
            </a:r>
            <a:r>
              <a:rPr lang="en-US" altLang="zh-CN" sz="3200" b="1" dirty="0" err="1" smtClean="0">
                <a:sym typeface="Wingdings" panose="05000000000000000000" pitchFamily="2" charset="2"/>
              </a:rPr>
              <a:t>bfs</a:t>
            </a:r>
            <a:r>
              <a:rPr lang="en-US" altLang="zh-CN" sz="3200" b="1" dirty="0" smtClean="0">
                <a:sym typeface="Wingdings" panose="05000000000000000000" pitchFamily="2" charset="2"/>
              </a:rPr>
              <a:t> + </a:t>
            </a:r>
            <a:r>
              <a:rPr lang="zh-CN" altLang="en-US" sz="3200" b="1" dirty="0" smtClean="0">
                <a:sym typeface="Wingdings" panose="05000000000000000000" pitchFamily="2" charset="2"/>
              </a:rPr>
              <a:t>迭代</a:t>
            </a:r>
            <a:endParaRPr lang="en-US" altLang="zh-CN" sz="3200" b="1" dirty="0" smtClean="0">
              <a:sym typeface="Wingdings" panose="05000000000000000000" pitchFamily="2" charset="2"/>
            </a:endParaRPr>
          </a:p>
          <a:p>
            <a:r>
              <a:rPr lang="zh-CN" altLang="en-US" sz="3200" b="1" dirty="0" smtClean="0">
                <a:latin typeface="Calibri" panose="020F0502020204030204" pitchFamily="34" charset="0"/>
                <a:cs typeface="Times New Roman" panose="02020603050405020304" pitchFamily="18" charset="0"/>
                <a:sym typeface="Wingdings" panose="05000000000000000000" pitchFamily="2" charset="2"/>
              </a:rPr>
              <a:t>每次迭代把至少一个充电车站改成不能充电，所以迭代至多</a:t>
            </a:r>
            <a:r>
              <a:rPr lang="en-US" altLang="zh-CN" sz="3200" b="1" dirty="0" smtClean="0">
                <a:latin typeface="Calibri" panose="020F0502020204030204" pitchFamily="34" charset="0"/>
                <a:cs typeface="Times New Roman" panose="02020603050405020304" pitchFamily="18" charset="0"/>
                <a:sym typeface="Wingdings" panose="05000000000000000000" pitchFamily="2" charset="2"/>
              </a:rPr>
              <a:t>n</a:t>
            </a:r>
            <a:r>
              <a:rPr lang="zh-CN" altLang="en-US" sz="3200" b="1" dirty="0" smtClean="0">
                <a:latin typeface="Calibri" panose="020F0502020204030204" pitchFamily="34" charset="0"/>
                <a:cs typeface="Times New Roman" panose="02020603050405020304" pitchFamily="18" charset="0"/>
                <a:sym typeface="Wingdings" panose="05000000000000000000" pitchFamily="2" charset="2"/>
              </a:rPr>
              <a:t>次</a:t>
            </a:r>
            <a:endParaRPr lang="en-US" altLang="zh-CN" sz="3200" b="1" dirty="0" smtClean="0">
              <a:latin typeface="Calibri" panose="020F0502020204030204" pitchFamily="34" charset="0"/>
              <a:cs typeface="Times New Roman" panose="02020603050405020304" pitchFamily="18" charset="0"/>
              <a:sym typeface="Wingdings" panose="05000000000000000000" pitchFamily="2" charset="2"/>
            </a:endParaRPr>
          </a:p>
          <a:p>
            <a:r>
              <a:rPr lang="zh-CN" altLang="en-US" sz="3200" b="1" dirty="0">
                <a:latin typeface="Calibri" panose="020F0502020204030204" pitchFamily="34" charset="0"/>
                <a:cs typeface="Times New Roman" panose="02020603050405020304" pitchFamily="18" charset="0"/>
                <a:sym typeface="Wingdings" panose="05000000000000000000" pitchFamily="2" charset="2"/>
              </a:rPr>
              <a:t>时间复杂</a:t>
            </a:r>
            <a:r>
              <a:rPr lang="zh-CN" altLang="en-US" sz="3200" b="1" dirty="0" smtClean="0">
                <a:latin typeface="Calibri" panose="020F0502020204030204" pitchFamily="34" charset="0"/>
                <a:cs typeface="Times New Roman" panose="02020603050405020304" pitchFamily="18" charset="0"/>
                <a:sym typeface="Wingdings" panose="05000000000000000000" pitchFamily="2" charset="2"/>
              </a:rPr>
              <a:t>度：</a:t>
            </a:r>
            <a:r>
              <a:rPr lang="en-US" altLang="zh-CN" sz="3200" b="1" dirty="0" smtClean="0">
                <a:latin typeface="Calibri" panose="020F0502020204030204" pitchFamily="34" charset="0"/>
                <a:cs typeface="Times New Roman" panose="02020603050405020304" pitchFamily="18" charset="0"/>
                <a:sym typeface="Wingdings" panose="05000000000000000000" pitchFamily="2" charset="2"/>
              </a:rPr>
              <a:t>O(nm)</a:t>
            </a:r>
            <a:endParaRPr lang="en-US" altLang="zh-CN" sz="3200" b="1"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1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D2T1  </a:t>
            </a:r>
            <a:r>
              <a:rPr lang="en-US" altLang="zh-CN" b="1" dirty="0"/>
              <a:t>The Big Prize </a:t>
            </a:r>
            <a:r>
              <a:rPr lang="en-US" altLang="zh-CN" b="1" dirty="0" smtClean="0"/>
              <a:t> </a:t>
            </a:r>
            <a:r>
              <a:rPr lang="zh-CN" altLang="zh-CN" b="1" dirty="0" smtClean="0"/>
              <a:t>大奖</a:t>
            </a:r>
            <a:endParaRPr lang="zh-CN" altLang="en-US" b="1" dirty="0"/>
          </a:p>
        </p:txBody>
      </p:sp>
      <p:sp>
        <p:nvSpPr>
          <p:cNvPr id="3" name="内容占位符 2"/>
          <p:cNvSpPr>
            <a:spLocks noGrp="1"/>
          </p:cNvSpPr>
          <p:nvPr>
            <p:ph idx="1"/>
          </p:nvPr>
        </p:nvSpPr>
        <p:spPr/>
        <p:txBody>
          <a:bodyPr>
            <a:noAutofit/>
          </a:bodyPr>
          <a:lstStyle/>
          <a:p>
            <a:r>
              <a:rPr lang="zh-CN" altLang="zh-CN" sz="3200" b="1" dirty="0"/>
              <a:t>交互题。</a:t>
            </a:r>
            <a:endParaRPr lang="zh-CN" altLang="zh-CN" sz="3200" dirty="0"/>
          </a:p>
          <a:p>
            <a:r>
              <a:rPr lang="zh-CN" altLang="zh-CN" sz="3200" b="1" dirty="0"/>
              <a:t>现在有一个数组</a:t>
            </a:r>
            <a:r>
              <a:rPr lang="en-US" altLang="zh-CN" sz="3200" b="1" dirty="0"/>
              <a:t>a[0..n-1]</a:t>
            </a:r>
            <a:r>
              <a:rPr lang="zh-CN" altLang="zh-CN" sz="3200" b="1" dirty="0"/>
              <a:t>，</a:t>
            </a:r>
            <a:r>
              <a:rPr lang="zh-CN" altLang="zh-CN" sz="3200" b="1" dirty="0" smtClean="0"/>
              <a:t>里面</a:t>
            </a:r>
            <a:r>
              <a:rPr lang="zh-CN" altLang="en-US" sz="3200" b="1" dirty="0" smtClean="0"/>
              <a:t>恰有</a:t>
            </a:r>
            <a:r>
              <a:rPr lang="en-US" altLang="zh-CN" sz="3200" b="1" dirty="0" smtClean="0"/>
              <a:t>1</a:t>
            </a:r>
            <a:r>
              <a:rPr lang="zh-CN" altLang="en-US" sz="3200" b="1" dirty="0" smtClean="0"/>
              <a:t>个</a:t>
            </a:r>
            <a:r>
              <a:rPr lang="en-US" altLang="zh-CN" sz="3200" b="1" dirty="0" smtClean="0"/>
              <a:t>1</a:t>
            </a:r>
            <a:r>
              <a:rPr lang="zh-CN" altLang="en-US" sz="3200" b="1" dirty="0" smtClean="0"/>
              <a:t>，而且</a:t>
            </a:r>
            <a:r>
              <a:rPr lang="zh-CN" altLang="zh-CN" sz="3200" b="1" dirty="0" smtClean="0"/>
              <a:t>如果</a:t>
            </a:r>
            <a:r>
              <a:rPr lang="zh-CN" altLang="zh-CN" sz="3200" b="1" dirty="0"/>
              <a:t>有</a:t>
            </a:r>
            <a:r>
              <a:rPr lang="en-US" altLang="zh-CN" sz="3200" b="1" dirty="0"/>
              <a:t>k</a:t>
            </a:r>
            <a:r>
              <a:rPr lang="zh-CN" altLang="zh-CN" sz="3200" b="1" dirty="0"/>
              <a:t>个</a:t>
            </a:r>
            <a:r>
              <a:rPr lang="en-US" altLang="zh-CN" sz="3200" b="1" dirty="0"/>
              <a:t>t-1</a:t>
            </a:r>
            <a:r>
              <a:rPr lang="zh-CN" altLang="zh-CN" sz="3200" b="1" dirty="0"/>
              <a:t>，那么就有严格大于</a:t>
            </a:r>
            <a:r>
              <a:rPr lang="en-US" altLang="zh-CN" sz="3200" b="1" dirty="0"/>
              <a:t>k</a:t>
            </a:r>
            <a:r>
              <a:rPr lang="en-US" altLang="zh-CN" sz="3200" b="1" baseline="30000" dirty="0"/>
              <a:t>2</a:t>
            </a:r>
            <a:r>
              <a:rPr lang="zh-CN" altLang="zh-CN" sz="3200" b="1" dirty="0"/>
              <a:t>个</a:t>
            </a:r>
            <a:r>
              <a:rPr lang="en-US" altLang="zh-CN" sz="3200" b="1" dirty="0" smtClean="0"/>
              <a:t>t</a:t>
            </a:r>
            <a:r>
              <a:rPr lang="zh-CN" altLang="en-US" sz="3200" b="1" dirty="0" smtClean="0"/>
              <a:t>。记最大值为</a:t>
            </a:r>
            <a:r>
              <a:rPr lang="en-US" altLang="zh-CN" sz="3200" b="1" dirty="0" smtClean="0"/>
              <a:t>v</a:t>
            </a:r>
            <a:r>
              <a:rPr lang="zh-CN" altLang="en-US" sz="3200" b="1" dirty="0" smtClean="0"/>
              <a:t>。</a:t>
            </a:r>
            <a:endParaRPr lang="zh-CN" altLang="zh-CN" sz="3200" dirty="0"/>
          </a:p>
          <a:p>
            <a:r>
              <a:rPr lang="zh-CN" altLang="zh-CN" sz="3200" b="1" dirty="0"/>
              <a:t>你</a:t>
            </a:r>
            <a:r>
              <a:rPr lang="zh-CN" altLang="zh-CN" sz="3200" b="1" dirty="0" smtClean="0"/>
              <a:t>可以</a:t>
            </a:r>
            <a:r>
              <a:rPr lang="zh-CN" altLang="en-US" sz="3200" b="1" dirty="0" smtClean="0"/>
              <a:t>对位置</a:t>
            </a:r>
            <a:r>
              <a:rPr lang="en-US" altLang="zh-CN" sz="3200" b="1" dirty="0" err="1" smtClean="0"/>
              <a:t>i</a:t>
            </a:r>
            <a:r>
              <a:rPr lang="zh-CN" altLang="en-US" sz="3200" b="1" dirty="0" smtClean="0"/>
              <a:t>进行</a:t>
            </a:r>
            <a:r>
              <a:rPr lang="zh-CN" altLang="zh-CN" sz="3200" b="1" dirty="0" smtClean="0"/>
              <a:t>询问，</a:t>
            </a:r>
            <a:r>
              <a:rPr lang="zh-CN" altLang="en-US" sz="3200" b="1" dirty="0" smtClean="0"/>
              <a:t>得到</a:t>
            </a:r>
            <a:r>
              <a:rPr lang="en-US" altLang="zh-CN" sz="3200" b="1" dirty="0" smtClean="0"/>
              <a:t>a[</a:t>
            </a:r>
            <a:r>
              <a:rPr lang="en-US" altLang="zh-CN" sz="3200" b="1" dirty="0" err="1" smtClean="0"/>
              <a:t>i</a:t>
            </a:r>
            <a:r>
              <a:rPr lang="en-US" altLang="zh-CN" sz="3200" b="1" dirty="0"/>
              <a:t>]</a:t>
            </a:r>
            <a:r>
              <a:rPr lang="zh-CN" altLang="zh-CN" sz="3200" b="1" dirty="0"/>
              <a:t>左侧和右侧小于</a:t>
            </a:r>
            <a:r>
              <a:rPr lang="en-US" altLang="zh-CN" sz="3200" b="1" dirty="0"/>
              <a:t>a[</a:t>
            </a:r>
            <a:r>
              <a:rPr lang="en-US" altLang="zh-CN" sz="3200" b="1" dirty="0" err="1"/>
              <a:t>i</a:t>
            </a:r>
            <a:r>
              <a:rPr lang="en-US" altLang="zh-CN" sz="3200" b="1" dirty="0"/>
              <a:t>]</a:t>
            </a:r>
            <a:r>
              <a:rPr lang="zh-CN" altLang="zh-CN" sz="3200" b="1" dirty="0"/>
              <a:t>的数的数量。</a:t>
            </a:r>
            <a:endParaRPr lang="zh-CN" altLang="zh-CN" sz="3200" dirty="0"/>
          </a:p>
          <a:p>
            <a:r>
              <a:rPr lang="zh-CN" altLang="zh-CN" sz="3200" b="1" dirty="0"/>
              <a:t>现在你只知道数组大小</a:t>
            </a:r>
            <a:r>
              <a:rPr lang="en-US" altLang="zh-CN" sz="3200" b="1" dirty="0"/>
              <a:t>n</a:t>
            </a:r>
            <a:r>
              <a:rPr lang="zh-CN" altLang="zh-CN" sz="3200" b="1" dirty="0"/>
              <a:t>（</a:t>
            </a:r>
            <a:r>
              <a:rPr lang="en-US" altLang="zh-CN" sz="3200" b="1" dirty="0"/>
              <a:t>3 ≤ n ≤ 200 000</a:t>
            </a:r>
            <a:r>
              <a:rPr lang="zh-CN" altLang="zh-CN" sz="3200" b="1" dirty="0"/>
              <a:t>），你要在不超过</a:t>
            </a:r>
            <a:r>
              <a:rPr lang="en-US" altLang="zh-CN" sz="3200" b="1" dirty="0"/>
              <a:t>5 000</a:t>
            </a:r>
            <a:r>
              <a:rPr lang="zh-CN" altLang="zh-CN" sz="3200" b="1" dirty="0"/>
              <a:t>（满分数据范围）次询问内找出</a:t>
            </a:r>
            <a:r>
              <a:rPr lang="en-US" altLang="zh-CN" sz="3200" b="1" dirty="0"/>
              <a:t>1</a:t>
            </a:r>
            <a:r>
              <a:rPr lang="zh-CN" altLang="zh-CN" sz="3200" b="1" dirty="0"/>
              <a:t>的位置</a:t>
            </a:r>
            <a:r>
              <a:rPr lang="zh-CN" altLang="zh-CN" sz="3200" b="1" dirty="0" smtClean="0"/>
              <a:t>。</a:t>
            </a:r>
            <a:endParaRPr lang="en-US" altLang="zh-CN" sz="3200" b="1" dirty="0" smtClean="0"/>
          </a:p>
          <a:p>
            <a:pPr lvl="0"/>
            <a:r>
              <a:rPr lang="zh-CN" altLang="zh-CN" sz="3200" b="1" dirty="0"/>
              <a:t>子任务</a:t>
            </a:r>
            <a:r>
              <a:rPr lang="en-US" altLang="zh-CN" sz="3200" b="1" dirty="0"/>
              <a:t>1(20</a:t>
            </a:r>
            <a:r>
              <a:rPr lang="zh-CN" altLang="zh-CN" sz="3200" b="1" dirty="0"/>
              <a:t>分</a:t>
            </a:r>
            <a:r>
              <a:rPr lang="en-US" altLang="zh-CN" sz="3200" b="1" dirty="0"/>
              <a:t>)</a:t>
            </a:r>
            <a:r>
              <a:rPr lang="zh-CN" altLang="zh-CN" sz="3200" b="1" dirty="0"/>
              <a:t>：</a:t>
            </a:r>
            <a:r>
              <a:rPr lang="en-US" altLang="zh-CN" sz="3200" b="1" dirty="0"/>
              <a:t>v=2</a:t>
            </a:r>
            <a:r>
              <a:rPr lang="zh-CN" altLang="zh-CN" sz="3200" b="1" dirty="0"/>
              <a:t>，询问次数限制为</a:t>
            </a:r>
            <a:r>
              <a:rPr lang="en-US" altLang="zh-CN" sz="3200" b="1" dirty="0"/>
              <a:t>10 000</a:t>
            </a:r>
            <a:r>
              <a:rPr lang="zh-CN" altLang="zh-CN" sz="3200" b="1" dirty="0" smtClean="0"/>
              <a:t>。</a:t>
            </a:r>
            <a:endParaRPr lang="zh-CN" altLang="zh-CN" sz="3200" dirty="0"/>
          </a:p>
        </p:txBody>
      </p:sp>
    </p:spTree>
    <p:extLst>
      <p:ext uri="{BB962C8B-B14F-4D97-AF65-F5344CB8AC3E}">
        <p14:creationId xmlns:p14="http://schemas.microsoft.com/office/powerpoint/2010/main" val="107117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D2T1  </a:t>
            </a:r>
            <a:r>
              <a:rPr lang="en-US" altLang="zh-CN" b="1" dirty="0"/>
              <a:t>The Big Prize </a:t>
            </a:r>
            <a:r>
              <a:rPr lang="en-US" altLang="zh-CN" b="1" dirty="0" smtClean="0"/>
              <a:t> </a:t>
            </a:r>
            <a:r>
              <a:rPr lang="zh-CN" altLang="zh-CN" b="1" dirty="0" smtClean="0"/>
              <a:t>大奖</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子任务</a:t>
            </a:r>
            <a:r>
              <a:rPr lang="en-US" altLang="zh-CN" sz="3200" b="1" dirty="0" smtClean="0"/>
              <a:t>1</a:t>
            </a:r>
            <a:r>
              <a:rPr lang="zh-CN" altLang="en-US" sz="3200" b="1" dirty="0" smtClean="0"/>
              <a:t>提示我们二分查找。</a:t>
            </a:r>
            <a:endParaRPr lang="en-US" altLang="zh-CN" sz="3200" b="1" dirty="0" smtClean="0"/>
          </a:p>
          <a:p>
            <a:r>
              <a:rPr lang="zh-CN" altLang="en-US" sz="3200" b="1" dirty="0" smtClean="0"/>
              <a:t>不等于</a:t>
            </a:r>
            <a:r>
              <a:rPr lang="en-US" altLang="zh-CN" sz="3200" b="1" dirty="0" smtClean="0"/>
              <a:t>v</a:t>
            </a:r>
            <a:r>
              <a:rPr lang="zh-CN" altLang="en-US" sz="3200" b="1" dirty="0" smtClean="0"/>
              <a:t>的数的数量至多有</a:t>
            </a:r>
            <a:r>
              <a:rPr lang="en-US" altLang="zh-CN" sz="3200" b="1" dirty="0" smtClean="0"/>
              <a:t>472</a:t>
            </a:r>
            <a:r>
              <a:rPr lang="zh-CN" altLang="en-US" sz="3200" b="1" dirty="0" smtClean="0"/>
              <a:t>个。考虑把它们全部二分查找出来。</a:t>
            </a:r>
            <a:endParaRPr lang="en-US" altLang="zh-CN" sz="3200" b="1" dirty="0"/>
          </a:p>
          <a:p>
            <a:r>
              <a:rPr lang="zh-CN" altLang="en-US" sz="3200" b="1" dirty="0" smtClean="0"/>
              <a:t>询问</a:t>
            </a:r>
            <a:r>
              <a:rPr lang="en-US" altLang="zh-CN" sz="3200" b="1" dirty="0" smtClean="0"/>
              <a:t>473</a:t>
            </a:r>
            <a:r>
              <a:rPr lang="zh-CN" altLang="en-US" sz="3200" b="1" dirty="0" smtClean="0"/>
              <a:t>个位置，必有一个等于</a:t>
            </a:r>
            <a:r>
              <a:rPr lang="en-US" altLang="zh-CN" sz="3200" b="1" dirty="0" smtClean="0"/>
              <a:t>v</a:t>
            </a:r>
            <a:r>
              <a:rPr lang="zh-CN" altLang="en-US" sz="3200" b="1" dirty="0" smtClean="0"/>
              <a:t>的数（注意，一旦得到一个等于</a:t>
            </a:r>
            <a:r>
              <a:rPr lang="en-US" altLang="zh-CN" sz="3200" b="1" dirty="0" smtClean="0"/>
              <a:t>v</a:t>
            </a:r>
            <a:r>
              <a:rPr lang="zh-CN" altLang="en-US" sz="3200" b="1" dirty="0" smtClean="0"/>
              <a:t>的数即不再询问，否则无法得到满分），由此得出不等于</a:t>
            </a:r>
            <a:r>
              <a:rPr lang="en-US" altLang="zh-CN" sz="3200" b="1" dirty="0" smtClean="0"/>
              <a:t>v</a:t>
            </a:r>
            <a:r>
              <a:rPr lang="zh-CN" altLang="en-US" sz="3200" b="1" dirty="0" smtClean="0"/>
              <a:t>的数的数量。</a:t>
            </a:r>
            <a:endParaRPr lang="en-US" altLang="zh-CN" sz="3200" b="1" dirty="0" smtClean="0"/>
          </a:p>
          <a:p>
            <a:r>
              <a:rPr lang="zh-CN" altLang="en-US" sz="3200" b="1" dirty="0"/>
              <a:t>二</a:t>
            </a:r>
            <a:r>
              <a:rPr lang="zh-CN" altLang="en-US" sz="3200" b="1" dirty="0" smtClean="0"/>
              <a:t>分查找时记录区间中剩余不</a:t>
            </a:r>
            <a:r>
              <a:rPr lang="zh-CN" altLang="en-US" sz="3200" b="1" dirty="0"/>
              <a:t>等于</a:t>
            </a:r>
            <a:r>
              <a:rPr lang="en-US" altLang="zh-CN" sz="3200" b="1" dirty="0"/>
              <a:t>v</a:t>
            </a:r>
            <a:r>
              <a:rPr lang="zh-CN" altLang="en-US" sz="3200" b="1" dirty="0"/>
              <a:t>的数</a:t>
            </a:r>
            <a:r>
              <a:rPr lang="zh-CN" altLang="en-US" sz="3200" b="1" dirty="0" smtClean="0"/>
              <a:t>的个数，如果是</a:t>
            </a:r>
            <a:r>
              <a:rPr lang="en-US" altLang="zh-CN" sz="3200" b="1" dirty="0" smtClean="0"/>
              <a:t>0</a:t>
            </a:r>
            <a:r>
              <a:rPr lang="zh-CN" altLang="en-US" sz="3200" b="1" dirty="0" smtClean="0"/>
              <a:t>的话直接</a:t>
            </a:r>
            <a:r>
              <a:rPr lang="en-US" altLang="zh-CN" sz="3200" b="1" dirty="0" smtClean="0"/>
              <a:t>return</a:t>
            </a:r>
            <a:r>
              <a:rPr lang="zh-CN" altLang="en-US" sz="3200" b="1" dirty="0" smtClean="0"/>
              <a:t>即可。</a:t>
            </a:r>
            <a:endParaRPr lang="en-US" altLang="zh-CN" sz="3200" b="1" dirty="0" smtClean="0"/>
          </a:p>
        </p:txBody>
      </p:sp>
    </p:spTree>
    <p:extLst>
      <p:ext uri="{BB962C8B-B14F-4D97-AF65-F5344CB8AC3E}">
        <p14:creationId xmlns:p14="http://schemas.microsoft.com/office/powerpoint/2010/main" val="11142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D2T1  </a:t>
            </a:r>
            <a:r>
              <a:rPr lang="en-US" altLang="zh-CN" b="1" dirty="0"/>
              <a:t>The Big Prize </a:t>
            </a:r>
            <a:r>
              <a:rPr lang="en-US" altLang="zh-CN" b="1" dirty="0" smtClean="0"/>
              <a:t> </a:t>
            </a:r>
            <a:r>
              <a:rPr lang="zh-CN" altLang="zh-CN" b="1" dirty="0" smtClean="0"/>
              <a:t>大奖</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如何得到出题人的最优解</a:t>
            </a:r>
            <a:r>
              <a:rPr lang="en-US" altLang="zh-CN" sz="3200" b="1" dirty="0" smtClean="0"/>
              <a:t>4759</a:t>
            </a:r>
            <a:r>
              <a:rPr lang="zh-CN" altLang="en-US" sz="3200" b="1" dirty="0" smtClean="0"/>
              <a:t>次查询？</a:t>
            </a:r>
            <a:endParaRPr lang="en-US" altLang="zh-CN" sz="3200" b="1" dirty="0" smtClean="0"/>
          </a:p>
          <a:p>
            <a:r>
              <a:rPr lang="zh-CN" altLang="en-US" sz="3200" b="1" dirty="0" smtClean="0"/>
              <a:t>实际上我们并不需要找到一个等于</a:t>
            </a:r>
            <a:r>
              <a:rPr lang="en-US" altLang="zh-CN" sz="3200" b="1" dirty="0" smtClean="0"/>
              <a:t>v</a:t>
            </a:r>
            <a:r>
              <a:rPr lang="zh-CN" altLang="en-US" sz="3200" b="1" dirty="0" smtClean="0"/>
              <a:t>的数，我们可以在“每一层”分别二分查找。</a:t>
            </a:r>
            <a:endParaRPr lang="en-US" altLang="zh-CN" sz="3200" b="1" dirty="0" smtClean="0"/>
          </a:p>
          <a:p>
            <a:r>
              <a:rPr lang="zh-CN" altLang="en-US" sz="3200" b="1" dirty="0" smtClean="0"/>
              <a:t>类似地，记录区间中剩余小于</a:t>
            </a:r>
            <a:r>
              <a:rPr lang="zh-CN" altLang="en-US" sz="3200" b="1" dirty="0"/>
              <a:t>该层的</a:t>
            </a:r>
            <a:r>
              <a:rPr lang="zh-CN" altLang="en-US" sz="3200" b="1" dirty="0" smtClean="0"/>
              <a:t>数的个数。如果是</a:t>
            </a:r>
            <a:r>
              <a:rPr lang="en-US" altLang="zh-CN" sz="3200" b="1" dirty="0" smtClean="0"/>
              <a:t>0</a:t>
            </a:r>
            <a:r>
              <a:rPr lang="zh-CN" altLang="en-US" sz="3200" b="1" dirty="0" smtClean="0"/>
              <a:t>的话，把该区间及其包含的其他层的区间也删除。</a:t>
            </a:r>
            <a:endParaRPr lang="en-US" altLang="zh-CN" sz="3200" b="1" dirty="0" smtClean="0"/>
          </a:p>
          <a:p>
            <a:r>
              <a:rPr lang="zh-CN" altLang="en-US" sz="3200" b="1" dirty="0" smtClean="0"/>
              <a:t>当时我还是去找了一个等于</a:t>
            </a:r>
            <a:r>
              <a:rPr lang="en-US" altLang="zh-CN" sz="3200" b="1" dirty="0" smtClean="0"/>
              <a:t>v</a:t>
            </a:r>
            <a:r>
              <a:rPr lang="zh-CN" altLang="en-US" sz="3200" b="1" dirty="0" smtClean="0"/>
              <a:t>的数，于是只做到了</a:t>
            </a:r>
            <a:r>
              <a:rPr lang="en-US" altLang="zh-CN" sz="3200" b="1" dirty="0" smtClean="0"/>
              <a:t>4760</a:t>
            </a:r>
            <a:r>
              <a:rPr lang="zh-CN" altLang="en-US" sz="3200" b="1" dirty="0" smtClean="0"/>
              <a:t>次询问</a:t>
            </a:r>
            <a:r>
              <a:rPr lang="en-US" altLang="zh-CN" sz="3200" b="1" dirty="0" smtClean="0"/>
              <a:t>…</a:t>
            </a:r>
            <a:r>
              <a:rPr lang="zh-CN" altLang="en-US" sz="3200" b="1" dirty="0" smtClean="0"/>
              <a:t>其实把第一次询问改成最中间的位置就是</a:t>
            </a:r>
            <a:r>
              <a:rPr lang="en-US" altLang="zh-CN" sz="3200" b="1" dirty="0" smtClean="0"/>
              <a:t>4759</a:t>
            </a:r>
            <a:r>
              <a:rPr lang="zh-CN" altLang="en-US" sz="3200" b="1" dirty="0" smtClean="0"/>
              <a:t>次了</a:t>
            </a:r>
            <a:endParaRPr lang="en-US" altLang="zh-CN" sz="3200" b="1" dirty="0" smtClean="0"/>
          </a:p>
          <a:p>
            <a:r>
              <a:rPr lang="en-US" altLang="zh-CN" sz="3200" b="1" dirty="0" smtClean="0"/>
              <a:t>4759 = 472 </a:t>
            </a:r>
            <a:r>
              <a:rPr lang="zh-CN" altLang="en-US" sz="3200" b="1" dirty="0" smtClean="0"/>
              <a:t>* </a:t>
            </a:r>
            <a:r>
              <a:rPr lang="en-US" altLang="zh-CN" sz="3200" b="1" dirty="0" smtClean="0"/>
              <a:t>9 + 511</a:t>
            </a:r>
          </a:p>
        </p:txBody>
      </p:sp>
    </p:spTree>
    <p:extLst>
      <p:ext uri="{BB962C8B-B14F-4D97-AF65-F5344CB8AC3E}">
        <p14:creationId xmlns:p14="http://schemas.microsoft.com/office/powerpoint/2010/main" val="5858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zh-CN" sz="3200" b="1" dirty="0"/>
              <a:t>交互题。</a:t>
            </a:r>
            <a:endParaRPr lang="zh-CN" altLang="zh-CN" sz="3200" dirty="0"/>
          </a:p>
          <a:p>
            <a:r>
              <a:rPr lang="zh-CN" altLang="zh-CN" sz="3200" b="1" dirty="0"/>
              <a:t>给定一个简单无向连通图，其中有一棵生成树的</a:t>
            </a:r>
            <a:r>
              <a:rPr lang="en-US" altLang="zh-CN" sz="3200" b="1" dirty="0"/>
              <a:t>n-1</a:t>
            </a:r>
            <a:r>
              <a:rPr lang="zh-CN" altLang="zh-CN" sz="3200" b="1" dirty="0"/>
              <a:t>条边是黑色的，其它边都是白色的（你不知道每条边的颜色）。你可以询问任意一棵生成树，交互库会返回其中黑色边的数量，现在你需要在</a:t>
            </a:r>
            <a:r>
              <a:rPr lang="en-US" altLang="zh-CN" sz="3200" b="1" dirty="0"/>
              <a:t>q</a:t>
            </a:r>
            <a:r>
              <a:rPr lang="zh-CN" altLang="zh-CN" sz="3200" b="1" dirty="0"/>
              <a:t>次询问内找出所有黑色的边</a:t>
            </a:r>
            <a:r>
              <a:rPr lang="zh-CN" altLang="zh-CN" sz="3200" b="1" dirty="0" smtClean="0"/>
              <a:t>。</a:t>
            </a:r>
            <a:endParaRPr lang="en-US" altLang="zh-CN" sz="3200" b="1" dirty="0" smtClean="0"/>
          </a:p>
          <a:p>
            <a:r>
              <a:rPr lang="zh-CN" altLang="zh-CN" sz="2800" b="1" dirty="0"/>
              <a:t>子任务</a:t>
            </a:r>
            <a:r>
              <a:rPr lang="en-US" altLang="zh-CN" sz="2800" b="1" dirty="0"/>
              <a:t>1</a:t>
            </a:r>
            <a:r>
              <a:rPr lang="zh-CN" altLang="zh-CN" sz="2800" b="1" dirty="0"/>
              <a:t>、</a:t>
            </a:r>
            <a:r>
              <a:rPr lang="en-US" altLang="zh-CN" sz="2800" b="1" dirty="0"/>
              <a:t>2</a:t>
            </a:r>
            <a:r>
              <a:rPr lang="zh-CN" altLang="zh-CN" sz="2800" b="1" dirty="0"/>
              <a:t>、</a:t>
            </a:r>
            <a:r>
              <a:rPr lang="en-US" altLang="zh-CN" sz="2800" b="1" dirty="0"/>
              <a:t>3(51</a:t>
            </a:r>
            <a:r>
              <a:rPr lang="zh-CN" altLang="zh-CN" sz="2800" b="1" dirty="0"/>
              <a:t>分</a:t>
            </a:r>
            <a:r>
              <a:rPr lang="en-US" altLang="zh-CN" sz="2800" b="1" dirty="0"/>
              <a:t>)</a:t>
            </a:r>
            <a:r>
              <a:rPr lang="zh-CN" altLang="zh-CN" sz="2800" b="1" dirty="0"/>
              <a:t>：</a:t>
            </a:r>
            <a:r>
              <a:rPr lang="en-US" altLang="zh-CN" sz="2800" b="1" dirty="0"/>
              <a:t>2 ≤ n ≤ 240</a:t>
            </a:r>
            <a:r>
              <a:rPr lang="zh-CN" altLang="zh-CN" sz="2800" b="1" dirty="0"/>
              <a:t>，</a:t>
            </a:r>
            <a:r>
              <a:rPr lang="en-US" altLang="zh-CN" sz="2800" b="1" dirty="0"/>
              <a:t>q = 30 000</a:t>
            </a:r>
            <a:r>
              <a:rPr lang="zh-CN" altLang="zh-CN" sz="2800" b="1" dirty="0"/>
              <a:t>。</a:t>
            </a:r>
            <a:endParaRPr lang="zh-CN" altLang="zh-CN" sz="2800" dirty="0"/>
          </a:p>
          <a:p>
            <a:r>
              <a:rPr lang="zh-CN" altLang="zh-CN" sz="2800" b="1" dirty="0"/>
              <a:t>子任务</a:t>
            </a:r>
            <a:r>
              <a:rPr lang="en-US" altLang="zh-CN" sz="2800" b="1" dirty="0"/>
              <a:t>4(19</a:t>
            </a:r>
            <a:r>
              <a:rPr lang="zh-CN" altLang="zh-CN" sz="2800" b="1" dirty="0"/>
              <a:t>分</a:t>
            </a:r>
            <a:r>
              <a:rPr lang="en-US" altLang="zh-CN" sz="2800" b="1" dirty="0"/>
              <a:t>)</a:t>
            </a:r>
            <a:r>
              <a:rPr lang="zh-CN" altLang="zh-CN" sz="2800" b="1" dirty="0"/>
              <a:t>：</a:t>
            </a:r>
            <a:r>
              <a:rPr lang="en-US" altLang="zh-CN" sz="2800" b="1" dirty="0"/>
              <a:t>2 ≤ n ≤ 500</a:t>
            </a:r>
            <a:r>
              <a:rPr lang="zh-CN" altLang="zh-CN" sz="2800" b="1" dirty="0"/>
              <a:t>，</a:t>
            </a:r>
            <a:r>
              <a:rPr lang="en-US" altLang="zh-CN" sz="2800" b="1" dirty="0"/>
              <a:t>q = 12 000</a:t>
            </a:r>
            <a:r>
              <a:rPr lang="zh-CN" altLang="zh-CN" sz="2800" b="1" dirty="0"/>
              <a:t>，给定的图是完全图</a:t>
            </a:r>
            <a:endParaRPr lang="zh-CN" altLang="zh-CN" sz="2800" dirty="0"/>
          </a:p>
          <a:p>
            <a:r>
              <a:rPr lang="zh-CN" altLang="zh-CN" sz="2800" b="1" dirty="0"/>
              <a:t>子任务</a:t>
            </a:r>
            <a:r>
              <a:rPr lang="en-US" altLang="zh-CN" sz="2800" b="1" dirty="0"/>
              <a:t>5(30</a:t>
            </a:r>
            <a:r>
              <a:rPr lang="zh-CN" altLang="zh-CN" sz="2800" b="1" dirty="0"/>
              <a:t>分</a:t>
            </a:r>
            <a:r>
              <a:rPr lang="en-US" altLang="zh-CN" sz="2800" b="1" dirty="0"/>
              <a:t>)</a:t>
            </a:r>
            <a:r>
              <a:rPr lang="zh-CN" altLang="zh-CN" sz="2800" b="1" dirty="0"/>
              <a:t>：</a:t>
            </a:r>
            <a:r>
              <a:rPr lang="en-US" altLang="zh-CN" sz="2800" b="1" dirty="0"/>
              <a:t>2 ≤ n ≤ 500</a:t>
            </a:r>
            <a:r>
              <a:rPr lang="zh-CN" altLang="zh-CN" sz="2800" b="1" dirty="0"/>
              <a:t>，</a:t>
            </a:r>
            <a:r>
              <a:rPr lang="en-US" altLang="zh-CN" sz="2800" b="1" dirty="0"/>
              <a:t>q = 8 000</a:t>
            </a:r>
            <a:r>
              <a:rPr lang="zh-CN" altLang="zh-CN" sz="2800" b="1" dirty="0"/>
              <a:t>。</a:t>
            </a:r>
            <a:endParaRPr lang="zh-CN" altLang="zh-CN" sz="4000" dirty="0"/>
          </a:p>
        </p:txBody>
      </p:sp>
    </p:spTree>
    <p:extLst>
      <p:ext uri="{BB962C8B-B14F-4D97-AF65-F5344CB8AC3E}">
        <p14:creationId xmlns:p14="http://schemas.microsoft.com/office/powerpoint/2010/main" val="39036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zh-CN" sz="3200" b="1" dirty="0" smtClean="0"/>
              <a:t>子</a:t>
            </a:r>
            <a:r>
              <a:rPr lang="zh-CN" altLang="zh-CN" sz="3200" b="1" dirty="0"/>
              <a:t>任务</a:t>
            </a:r>
            <a:r>
              <a:rPr lang="en-US" altLang="zh-CN" sz="3200" b="1" dirty="0"/>
              <a:t>1</a:t>
            </a:r>
            <a:r>
              <a:rPr lang="zh-CN" altLang="zh-CN" sz="3200" b="1" dirty="0"/>
              <a:t>、</a:t>
            </a:r>
            <a:r>
              <a:rPr lang="en-US" altLang="zh-CN" sz="3200" b="1" dirty="0"/>
              <a:t>2</a:t>
            </a:r>
            <a:r>
              <a:rPr lang="zh-CN" altLang="zh-CN" sz="3200" b="1" dirty="0"/>
              <a:t>、</a:t>
            </a:r>
            <a:r>
              <a:rPr lang="en-US" altLang="zh-CN" sz="3200" b="1" dirty="0"/>
              <a:t>3(51</a:t>
            </a:r>
            <a:r>
              <a:rPr lang="zh-CN" altLang="zh-CN" sz="3200" b="1" dirty="0"/>
              <a:t>分</a:t>
            </a:r>
            <a:r>
              <a:rPr lang="en-US" altLang="zh-CN" sz="3200" b="1" dirty="0"/>
              <a:t>)</a:t>
            </a:r>
            <a:r>
              <a:rPr lang="zh-CN" altLang="zh-CN" sz="3200" b="1" dirty="0"/>
              <a:t>：</a:t>
            </a:r>
            <a:r>
              <a:rPr lang="en-US" altLang="zh-CN" sz="3200" b="1" dirty="0"/>
              <a:t>2 ≤ n ≤ 240</a:t>
            </a:r>
            <a:r>
              <a:rPr lang="zh-CN" altLang="zh-CN" sz="3200" b="1" dirty="0"/>
              <a:t>，</a:t>
            </a:r>
            <a:r>
              <a:rPr lang="en-US" altLang="zh-CN" sz="3200" b="1" dirty="0"/>
              <a:t>q = 30 000</a:t>
            </a:r>
            <a:r>
              <a:rPr lang="zh-CN" altLang="zh-CN" sz="3200" b="1" dirty="0" smtClean="0"/>
              <a:t>。</a:t>
            </a:r>
            <a:endParaRPr lang="en-US" altLang="zh-CN" sz="3200" b="1" dirty="0" smtClean="0"/>
          </a:p>
          <a:p>
            <a:r>
              <a:rPr lang="zh-CN" altLang="en-US" sz="3200" b="1" dirty="0" smtClean="0"/>
              <a:t>允许我们查询 </a:t>
            </a:r>
            <a:r>
              <a:rPr lang="en-US" altLang="zh-CN" sz="3200" b="1" dirty="0" smtClean="0"/>
              <a:t>n(n – 1) / 2 + O(n) </a:t>
            </a:r>
            <a:r>
              <a:rPr lang="zh-CN" altLang="en-US" sz="3200" b="1" dirty="0" smtClean="0"/>
              <a:t>次。</a:t>
            </a:r>
            <a:endParaRPr lang="en-US" altLang="zh-CN" sz="3200" b="1" dirty="0" smtClean="0"/>
          </a:p>
          <a:p>
            <a:r>
              <a:rPr lang="zh-CN" altLang="en-US" sz="3200" b="1" dirty="0"/>
              <a:t>首先我们可以搞出任意一棵生成树（并查询其中的黑边数量作为初始值 </a:t>
            </a:r>
            <a:r>
              <a:rPr lang="en-US" altLang="zh-CN" sz="3200" b="1" dirty="0" smtClean="0"/>
              <a:t>start</a:t>
            </a:r>
            <a:r>
              <a:rPr lang="zh-CN" altLang="en-US" sz="3200" b="1" dirty="0" smtClean="0"/>
              <a:t>），</a:t>
            </a:r>
            <a:r>
              <a:rPr lang="zh-CN" altLang="en-US" sz="3200" b="1" dirty="0"/>
              <a:t>那么每条非树边都覆盖了树上的一条路径，非树</a:t>
            </a:r>
            <a:r>
              <a:rPr lang="zh-CN" altLang="en-US" sz="3200" b="1" dirty="0" smtClean="0"/>
              <a:t>边和</a:t>
            </a:r>
            <a:r>
              <a:rPr lang="zh-CN" altLang="en-US" sz="3200" b="1" dirty="0"/>
              <a:t>它覆盖的路径形成了一个环</a:t>
            </a:r>
            <a:r>
              <a:rPr lang="zh-CN" altLang="en-US" sz="3200" b="1" dirty="0" smtClean="0"/>
              <a:t>。</a:t>
            </a:r>
            <a:endParaRPr lang="en-US" altLang="zh-CN" sz="3200" b="1" dirty="0" smtClean="0"/>
          </a:p>
          <a:p>
            <a:r>
              <a:rPr lang="zh-CN" altLang="en-US" sz="3200" b="1" dirty="0"/>
              <a:t>最开始，每条边的颜色都没有确定。我们可以依次处理每条非树</a:t>
            </a:r>
            <a:r>
              <a:rPr lang="zh-CN" altLang="en-US" sz="3200" b="1" dirty="0" smtClean="0"/>
              <a:t>边。</a:t>
            </a:r>
            <a:endParaRPr lang="zh-CN" altLang="zh-CN" sz="3200" b="1" dirty="0"/>
          </a:p>
        </p:txBody>
      </p:sp>
    </p:spTree>
    <p:extLst>
      <p:ext uri="{BB962C8B-B14F-4D97-AF65-F5344CB8AC3E}">
        <p14:creationId xmlns:p14="http://schemas.microsoft.com/office/powerpoint/2010/main" val="371461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a:t>情况一：这条非树边形成的环上每条边的颜色都没有</a:t>
            </a:r>
            <a:r>
              <a:rPr lang="zh-CN" altLang="en-US" sz="3200" b="1" dirty="0" smtClean="0"/>
              <a:t>确定。</a:t>
            </a:r>
            <a:endParaRPr lang="en-US" altLang="zh-CN" sz="3200" b="1" dirty="0" smtClean="0"/>
          </a:p>
          <a:p>
            <a:r>
              <a:rPr lang="zh-CN" altLang="en-US" sz="3200" b="1" dirty="0"/>
              <a:t>那么我们可以对这条非树边覆盖的每一条边，把树上这条边删去并加上这条非树边进行一次查询</a:t>
            </a:r>
            <a:r>
              <a:rPr lang="zh-CN" altLang="en-US" sz="3200" b="1" dirty="0" smtClean="0"/>
              <a:t>。</a:t>
            </a:r>
            <a:endParaRPr lang="en-US" altLang="zh-CN" sz="3200" b="1" dirty="0" smtClean="0"/>
          </a:p>
          <a:p>
            <a:r>
              <a:rPr lang="zh-CN" altLang="en-US" sz="3200" b="1" dirty="0" smtClean="0"/>
              <a:t>情况</a:t>
            </a:r>
            <a:r>
              <a:rPr lang="zh-CN" altLang="en-US" sz="3200" b="1" dirty="0"/>
              <a:t>二：这条非树边形成的环上有至少一条边的颜色已经被确定了</a:t>
            </a:r>
            <a:r>
              <a:rPr lang="zh-CN" altLang="en-US" sz="3200" b="1" dirty="0" smtClean="0"/>
              <a:t>。</a:t>
            </a:r>
            <a:endParaRPr lang="en-US" altLang="zh-CN" sz="3200" b="1" dirty="0" smtClean="0"/>
          </a:p>
          <a:p>
            <a:r>
              <a:rPr lang="zh-CN" altLang="en-US" sz="3200" b="1" dirty="0"/>
              <a:t>那么我们可以先将这条边删去并加上非树边得到非树边的颜色，再对这个环上的每一条颜色未确定的边，把这条边删去并加上非树边进行一次查询，即可得到这条边的颜色。</a:t>
            </a:r>
            <a:endParaRPr lang="zh-CN" altLang="zh-CN" sz="3200" b="1" dirty="0"/>
          </a:p>
        </p:txBody>
      </p:sp>
    </p:spTree>
    <p:extLst>
      <p:ext uri="{BB962C8B-B14F-4D97-AF65-F5344CB8AC3E}">
        <p14:creationId xmlns:p14="http://schemas.microsoft.com/office/powerpoint/2010/main" val="9123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如果还有边未确定颜色？</a:t>
            </a:r>
            <a:endParaRPr lang="en-US" altLang="zh-CN" sz="3200" b="1" dirty="0" smtClean="0"/>
          </a:p>
          <a:p>
            <a:r>
              <a:rPr lang="zh-CN" altLang="en-US" sz="3200" b="1" dirty="0" smtClean="0"/>
              <a:t>一定是黑边</a:t>
            </a:r>
            <a:endParaRPr lang="en-US" altLang="zh-CN" sz="3200" b="1" dirty="0" smtClean="0"/>
          </a:p>
          <a:p>
            <a:r>
              <a:rPr lang="zh-CN" altLang="en-US" sz="3200" b="1" dirty="0" smtClean="0"/>
              <a:t>查询至多 </a:t>
            </a:r>
            <a:r>
              <a:rPr lang="en-US" altLang="zh-CN" sz="3200" b="1" dirty="0" smtClean="0"/>
              <a:t>n(n – 1) / 2 </a:t>
            </a:r>
            <a:r>
              <a:rPr lang="zh-CN" altLang="en-US" sz="3200" b="1" dirty="0" smtClean="0"/>
              <a:t>次，</a:t>
            </a:r>
            <a:r>
              <a:rPr lang="zh-CN" altLang="en-US" sz="3200" b="1" dirty="0"/>
              <a:t>时间复杂</a:t>
            </a:r>
            <a:r>
              <a:rPr lang="zh-CN" altLang="en-US" sz="3200" b="1" dirty="0" smtClean="0"/>
              <a:t>度</a:t>
            </a:r>
            <a:r>
              <a:rPr lang="en-US" altLang="zh-CN" sz="3200" b="1" dirty="0" smtClean="0"/>
              <a:t>O(n</a:t>
            </a:r>
            <a:r>
              <a:rPr lang="en-US" altLang="zh-CN" sz="3200" b="1" baseline="30000" dirty="0" smtClean="0"/>
              <a:t>3</a:t>
            </a:r>
            <a:r>
              <a:rPr lang="en-US" altLang="zh-CN" sz="3200" b="1" dirty="0" smtClean="0"/>
              <a:t>)</a:t>
            </a:r>
            <a:r>
              <a:rPr lang="zh-CN" altLang="en-US" sz="3200" b="1" dirty="0" smtClean="0"/>
              <a:t>，可以得到</a:t>
            </a:r>
            <a:r>
              <a:rPr lang="en-US" altLang="zh-CN" sz="3200" b="1" dirty="0" smtClean="0"/>
              <a:t>51</a:t>
            </a:r>
            <a:r>
              <a:rPr lang="zh-CN" altLang="en-US" sz="3200" b="1" dirty="0" smtClean="0"/>
              <a:t>分。</a:t>
            </a:r>
            <a:endParaRPr lang="en-US" altLang="zh-CN" sz="3200" b="1" dirty="0"/>
          </a:p>
        </p:txBody>
      </p:sp>
    </p:spTree>
    <p:extLst>
      <p:ext uri="{BB962C8B-B14F-4D97-AF65-F5344CB8AC3E}">
        <p14:creationId xmlns:p14="http://schemas.microsoft.com/office/powerpoint/2010/main" val="15468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zh-CN" sz="3200" b="1" dirty="0"/>
              <a:t>子任务</a:t>
            </a:r>
            <a:r>
              <a:rPr lang="en-US" altLang="zh-CN" sz="3200" b="1" dirty="0"/>
              <a:t>4(19</a:t>
            </a:r>
            <a:r>
              <a:rPr lang="zh-CN" altLang="zh-CN" sz="3200" b="1" dirty="0"/>
              <a:t>分</a:t>
            </a:r>
            <a:r>
              <a:rPr lang="en-US" altLang="zh-CN" sz="3200" b="1" dirty="0"/>
              <a:t>)</a:t>
            </a:r>
            <a:r>
              <a:rPr lang="zh-CN" altLang="zh-CN" sz="3200" b="1" dirty="0"/>
              <a:t>：</a:t>
            </a:r>
            <a:r>
              <a:rPr lang="en-US" altLang="zh-CN" sz="3200" b="1" dirty="0"/>
              <a:t>2 ≤ n ≤ 500</a:t>
            </a:r>
            <a:r>
              <a:rPr lang="zh-CN" altLang="zh-CN" sz="3200" b="1" dirty="0"/>
              <a:t>，</a:t>
            </a:r>
            <a:r>
              <a:rPr lang="en-US" altLang="zh-CN" sz="3200" b="1" dirty="0"/>
              <a:t>q = 12 000</a:t>
            </a:r>
            <a:r>
              <a:rPr lang="zh-CN" altLang="zh-CN" sz="3200" b="1" dirty="0"/>
              <a:t>，给定的图是完全图</a:t>
            </a:r>
            <a:endParaRPr lang="zh-CN" altLang="zh-CN" sz="3200" dirty="0"/>
          </a:p>
          <a:p>
            <a:r>
              <a:rPr lang="zh-CN" altLang="en-US" sz="3200" b="1" dirty="0"/>
              <a:t>我们不能再对每条边查询一次了。注意到黑边（</a:t>
            </a:r>
            <a:r>
              <a:rPr lang="en-US" altLang="zh-CN" sz="3200" b="1" dirty="0"/>
              <a:t>n – 1 </a:t>
            </a:r>
            <a:r>
              <a:rPr lang="zh-CN" altLang="en-US" sz="3200" b="1" dirty="0"/>
              <a:t>条）相对于总边数（至多 </a:t>
            </a:r>
            <a:r>
              <a:rPr lang="en-US" altLang="zh-CN" sz="3200" b="1" dirty="0"/>
              <a:t>n(n – 1) / 2 </a:t>
            </a:r>
            <a:r>
              <a:rPr lang="zh-CN" altLang="en-US" sz="3200" b="1" dirty="0"/>
              <a:t>条）非常少，我们可以考虑二分查找出所有黑边</a:t>
            </a:r>
            <a:r>
              <a:rPr lang="zh-CN" altLang="en-US" sz="3200" b="1" dirty="0" smtClean="0"/>
              <a:t>。</a:t>
            </a:r>
            <a:endParaRPr lang="en-US" altLang="zh-CN" sz="3200" b="1" dirty="0" smtClean="0"/>
          </a:p>
          <a:p>
            <a:r>
              <a:rPr lang="zh-CN" altLang="en-US" sz="3200" b="1" dirty="0"/>
              <a:t>首先，通过和子任务 </a:t>
            </a:r>
            <a:r>
              <a:rPr lang="en-US" altLang="zh-CN" sz="3200" b="1" dirty="0"/>
              <a:t>1</a:t>
            </a:r>
            <a:r>
              <a:rPr lang="zh-CN" altLang="en-US" sz="3200" b="1" dirty="0"/>
              <a:t>、</a:t>
            </a:r>
            <a:r>
              <a:rPr lang="en-US" altLang="zh-CN" sz="3200" b="1" dirty="0"/>
              <a:t>2</a:t>
            </a:r>
            <a:r>
              <a:rPr lang="zh-CN" altLang="en-US" sz="3200" b="1" dirty="0"/>
              <a:t>、</a:t>
            </a:r>
            <a:r>
              <a:rPr lang="en-US" altLang="zh-CN" sz="3200" b="1" dirty="0"/>
              <a:t>3 </a:t>
            </a:r>
            <a:r>
              <a:rPr lang="zh-CN" altLang="en-US" sz="3200" b="1" dirty="0"/>
              <a:t>相同的算法，我们可以通过 </a:t>
            </a:r>
            <a:r>
              <a:rPr lang="en-US" altLang="zh-CN" sz="3200" b="1" dirty="0"/>
              <a:t>n </a:t>
            </a:r>
            <a:r>
              <a:rPr lang="zh-CN" altLang="en-US" sz="3200" b="1" dirty="0"/>
              <a:t>次查询得出 </a:t>
            </a:r>
            <a:r>
              <a:rPr lang="en-US" altLang="zh-CN" sz="3200" b="1" dirty="0"/>
              <a:t>(0</a:t>
            </a:r>
            <a:r>
              <a:rPr lang="en-US" altLang="zh-CN" sz="3200" b="1" dirty="0" smtClean="0"/>
              <a:t>, 1</a:t>
            </a:r>
            <a:r>
              <a:rPr lang="en-US" altLang="zh-CN" sz="3200" b="1" dirty="0"/>
              <a:t>), (1</a:t>
            </a:r>
            <a:r>
              <a:rPr lang="en-US" altLang="zh-CN" sz="3200" b="1" dirty="0" smtClean="0"/>
              <a:t>, 2</a:t>
            </a:r>
            <a:r>
              <a:rPr lang="en-US" altLang="zh-CN" sz="3200" b="1" dirty="0"/>
              <a:t>), (2</a:t>
            </a:r>
            <a:r>
              <a:rPr lang="en-US" altLang="zh-CN" sz="3200" b="1" dirty="0" smtClean="0"/>
              <a:t>, 3</a:t>
            </a:r>
            <a:r>
              <a:rPr lang="en-US" altLang="zh-CN" sz="3200" b="1" dirty="0"/>
              <a:t>), </a:t>
            </a:r>
            <a:r>
              <a:rPr lang="en-US" altLang="zh-CN" sz="3200" b="1" dirty="0" smtClean="0"/>
              <a:t>……, </a:t>
            </a:r>
            <a:r>
              <a:rPr lang="en-US" altLang="zh-CN" sz="3200" b="1" dirty="0"/>
              <a:t>(</a:t>
            </a:r>
            <a:r>
              <a:rPr lang="en-US" altLang="zh-CN" sz="3200" b="1" dirty="0" smtClean="0"/>
              <a:t>n – 2, n – 1), </a:t>
            </a:r>
            <a:r>
              <a:rPr lang="en-US" altLang="zh-CN" sz="3200" b="1" dirty="0"/>
              <a:t>(</a:t>
            </a:r>
            <a:r>
              <a:rPr lang="en-US" altLang="zh-CN" sz="3200" b="1" dirty="0" smtClean="0"/>
              <a:t>n – 1, 0</a:t>
            </a:r>
            <a:r>
              <a:rPr lang="en-US" altLang="zh-CN" sz="3200" b="1" dirty="0"/>
              <a:t>) </a:t>
            </a:r>
            <a:r>
              <a:rPr lang="zh-CN" altLang="en-US" sz="3200" b="1" dirty="0"/>
              <a:t>这 </a:t>
            </a:r>
            <a:r>
              <a:rPr lang="en-US" altLang="zh-CN" sz="3200" b="1" dirty="0"/>
              <a:t>n </a:t>
            </a:r>
            <a:r>
              <a:rPr lang="zh-CN" altLang="en-US" sz="3200" b="1" dirty="0"/>
              <a:t>条边的颜色。</a:t>
            </a:r>
            <a:endParaRPr lang="zh-CN" altLang="zh-CN" sz="3200" b="1" dirty="0"/>
          </a:p>
        </p:txBody>
      </p:sp>
    </p:spTree>
    <p:extLst>
      <p:ext uri="{BB962C8B-B14F-4D97-AF65-F5344CB8AC3E}">
        <p14:creationId xmlns:p14="http://schemas.microsoft.com/office/powerpoint/2010/main" val="8635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引言</a:t>
            </a:r>
            <a:endParaRPr lang="zh-CN" altLang="en-US" b="1" dirty="0"/>
          </a:p>
        </p:txBody>
      </p:sp>
      <p:sp>
        <p:nvSpPr>
          <p:cNvPr id="3" name="内容占位符 2"/>
          <p:cNvSpPr>
            <a:spLocks noGrp="1"/>
          </p:cNvSpPr>
          <p:nvPr>
            <p:ph idx="1"/>
          </p:nvPr>
        </p:nvSpPr>
        <p:spPr/>
        <p:txBody>
          <a:bodyPr>
            <a:normAutofit/>
          </a:bodyPr>
          <a:lstStyle/>
          <a:p>
            <a:r>
              <a:rPr lang="zh-CN" altLang="en-US" sz="3200" b="1" dirty="0" smtClean="0"/>
              <a:t>计算几何</a:t>
            </a:r>
            <a:endParaRPr lang="en-US" altLang="zh-CN" sz="3200" b="1" dirty="0" smtClean="0"/>
          </a:p>
          <a:p>
            <a:pPr lvl="1"/>
            <a:r>
              <a:rPr lang="en-US" altLang="zh-CN" sz="2800" b="1" dirty="0" smtClean="0"/>
              <a:t>NOI2005 </a:t>
            </a:r>
            <a:r>
              <a:rPr lang="zh-CN" altLang="en-US" sz="2800" b="1" dirty="0" smtClean="0"/>
              <a:t>月下柠檬树</a:t>
            </a:r>
            <a:endParaRPr lang="en-US" altLang="zh-CN" sz="2800" b="1" dirty="0" smtClean="0"/>
          </a:p>
          <a:p>
            <a:pPr lvl="1"/>
            <a:r>
              <a:rPr lang="en-US" altLang="zh-CN" sz="2800" b="1" dirty="0" smtClean="0"/>
              <a:t>NOI2009 </a:t>
            </a:r>
            <a:r>
              <a:rPr lang="zh-CN" altLang="en-US" sz="2800" b="1" dirty="0" smtClean="0"/>
              <a:t>描边</a:t>
            </a:r>
            <a:endParaRPr lang="en-US" altLang="zh-CN" sz="2800" b="1" dirty="0" smtClean="0"/>
          </a:p>
          <a:p>
            <a:pPr lvl="1"/>
            <a:r>
              <a:rPr lang="en-US" altLang="zh-CN" sz="2800" b="1" dirty="0" smtClean="0"/>
              <a:t>NOI2011 </a:t>
            </a:r>
            <a:r>
              <a:rPr lang="zh-CN" altLang="en-US" sz="2800" b="1" dirty="0" smtClean="0"/>
              <a:t>智能车比赛</a:t>
            </a:r>
            <a:endParaRPr lang="en-US" altLang="zh-CN" sz="2800" b="1" dirty="0" smtClean="0"/>
          </a:p>
          <a:p>
            <a:pPr lvl="1"/>
            <a:r>
              <a:rPr lang="en-US" altLang="zh-CN" sz="2800" b="1" dirty="0" smtClean="0"/>
              <a:t>NOI2017 </a:t>
            </a:r>
            <a:r>
              <a:rPr lang="zh-CN" altLang="en-US" sz="2800" b="1" dirty="0" smtClean="0"/>
              <a:t>分身术</a:t>
            </a:r>
            <a:endParaRPr lang="zh-CN" altLang="en-US" sz="2800" b="1" dirty="0"/>
          </a:p>
        </p:txBody>
      </p:sp>
    </p:spTree>
    <p:extLst>
      <p:ext uri="{BB962C8B-B14F-4D97-AF65-F5344CB8AC3E}">
        <p14:creationId xmlns:p14="http://schemas.microsoft.com/office/powerpoint/2010/main" val="15457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a:t>这样，我们就可以（相当于）每次查询不是一整棵生成树</a:t>
            </a:r>
            <a:r>
              <a:rPr lang="en-US" altLang="zh-CN" sz="3200" b="1" dirty="0"/>
              <a:t>——</a:t>
            </a:r>
            <a:r>
              <a:rPr lang="zh-CN" altLang="en-US" sz="3200" b="1" dirty="0"/>
              <a:t>例如我们只想查询 </a:t>
            </a:r>
            <a:r>
              <a:rPr lang="en-US" altLang="zh-CN" sz="3200" b="1" dirty="0"/>
              <a:t>(5</a:t>
            </a:r>
            <a:r>
              <a:rPr lang="en-US" altLang="zh-CN" sz="3200" b="1" dirty="0" smtClean="0"/>
              <a:t>, 3</a:t>
            </a:r>
            <a:r>
              <a:rPr lang="en-US" altLang="zh-CN" sz="3200" b="1" dirty="0"/>
              <a:t>), (5</a:t>
            </a:r>
            <a:r>
              <a:rPr lang="en-US" altLang="zh-CN" sz="3200" b="1" dirty="0" smtClean="0"/>
              <a:t>, 8</a:t>
            </a:r>
            <a:r>
              <a:rPr lang="en-US" altLang="zh-CN" sz="3200" b="1" dirty="0"/>
              <a:t>), (5</a:t>
            </a:r>
            <a:r>
              <a:rPr lang="en-US" altLang="zh-CN" sz="3200" b="1" dirty="0" smtClean="0"/>
              <a:t>, 9</a:t>
            </a:r>
            <a:r>
              <a:rPr lang="en-US" altLang="zh-CN" sz="3200" b="1" dirty="0"/>
              <a:t>) </a:t>
            </a:r>
            <a:r>
              <a:rPr lang="zh-CN" altLang="en-US" sz="3200" b="1" dirty="0"/>
              <a:t>这些边，就可以加上 </a:t>
            </a:r>
            <a:r>
              <a:rPr lang="en-US" altLang="zh-CN" sz="3200" b="1" dirty="0"/>
              <a:t>(0</a:t>
            </a:r>
            <a:r>
              <a:rPr lang="en-US" altLang="zh-CN" sz="3200" b="1" dirty="0" smtClean="0"/>
              <a:t>, 1</a:t>
            </a:r>
            <a:r>
              <a:rPr lang="en-US" altLang="zh-CN" sz="3200" b="1" dirty="0"/>
              <a:t>), (1</a:t>
            </a:r>
            <a:r>
              <a:rPr lang="en-US" altLang="zh-CN" sz="3200" b="1" dirty="0" smtClean="0"/>
              <a:t>, 2</a:t>
            </a:r>
            <a:r>
              <a:rPr lang="en-US" altLang="zh-CN" sz="3200" b="1" dirty="0"/>
              <a:t>), (2</a:t>
            </a:r>
            <a:r>
              <a:rPr lang="en-US" altLang="zh-CN" sz="3200" b="1" dirty="0" smtClean="0"/>
              <a:t>, 3</a:t>
            </a:r>
            <a:r>
              <a:rPr lang="en-US" altLang="zh-CN" sz="3200" b="1" dirty="0"/>
              <a:t>), (3</a:t>
            </a:r>
            <a:r>
              <a:rPr lang="en-US" altLang="zh-CN" sz="3200" b="1" dirty="0" smtClean="0"/>
              <a:t>, 4</a:t>
            </a:r>
            <a:r>
              <a:rPr lang="en-US" altLang="zh-CN" sz="3200" b="1" dirty="0"/>
              <a:t>), (5</a:t>
            </a:r>
            <a:r>
              <a:rPr lang="en-US" altLang="zh-CN" sz="3200" b="1" dirty="0" smtClean="0"/>
              <a:t>, 6</a:t>
            </a:r>
            <a:r>
              <a:rPr lang="en-US" altLang="zh-CN" sz="3200" b="1" dirty="0"/>
              <a:t>), (6</a:t>
            </a:r>
            <a:r>
              <a:rPr lang="en-US" altLang="zh-CN" sz="3200" b="1" dirty="0" smtClean="0"/>
              <a:t>, 7</a:t>
            </a:r>
            <a:r>
              <a:rPr lang="en-US" altLang="zh-CN" sz="3200" b="1" dirty="0"/>
              <a:t>), (9</a:t>
            </a:r>
            <a:r>
              <a:rPr lang="en-US" altLang="zh-CN" sz="3200" b="1" dirty="0" smtClean="0"/>
              <a:t>, 10</a:t>
            </a:r>
            <a:r>
              <a:rPr lang="en-US" altLang="zh-CN" sz="3200" b="1" dirty="0"/>
              <a:t>), (10</a:t>
            </a:r>
            <a:r>
              <a:rPr lang="en-US" altLang="zh-CN" sz="3200" b="1" dirty="0" smtClean="0"/>
              <a:t>, 11</a:t>
            </a:r>
            <a:r>
              <a:rPr lang="en-US" altLang="zh-CN" sz="3200" b="1" dirty="0"/>
              <a:t>), </a:t>
            </a:r>
            <a:r>
              <a:rPr lang="en-US" altLang="zh-CN" sz="3200" b="1" dirty="0" smtClean="0"/>
              <a:t>……, </a:t>
            </a:r>
            <a:r>
              <a:rPr lang="en-US" altLang="zh-CN" sz="3200" b="1" dirty="0"/>
              <a:t>(</a:t>
            </a:r>
            <a:r>
              <a:rPr lang="en-US" altLang="zh-CN" sz="3200" b="1" dirty="0" smtClean="0"/>
              <a:t>n – 2, n – 1) </a:t>
            </a:r>
            <a:r>
              <a:rPr lang="zh-CN" altLang="en-US" sz="3200" b="1" dirty="0"/>
              <a:t>这些已知的边来补成一棵生成树</a:t>
            </a:r>
            <a:r>
              <a:rPr lang="zh-CN" altLang="en-US" sz="3200" b="1" dirty="0" smtClean="0"/>
              <a:t>。</a:t>
            </a:r>
            <a:endParaRPr lang="en-US" altLang="zh-CN" sz="3200" b="1" dirty="0" smtClean="0"/>
          </a:p>
        </p:txBody>
      </p:sp>
    </p:spTree>
    <p:extLst>
      <p:ext uri="{BB962C8B-B14F-4D97-AF65-F5344CB8AC3E}">
        <p14:creationId xmlns:p14="http://schemas.microsoft.com/office/powerpoint/2010/main" val="3472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a:t>于是，可以依次对每个点连出的所有未确定颜色的边进行二分</a:t>
            </a:r>
            <a:r>
              <a:rPr lang="zh-CN" altLang="en-US" sz="3200" b="1" dirty="0" smtClean="0"/>
              <a:t>查找。</a:t>
            </a:r>
            <a:endParaRPr lang="en-US" altLang="zh-CN" sz="3200" b="1" dirty="0" smtClean="0"/>
          </a:p>
          <a:p>
            <a:r>
              <a:rPr lang="zh-CN" altLang="en-US" sz="3200" b="1" dirty="0" smtClean="0"/>
              <a:t>每个</a:t>
            </a:r>
            <a:r>
              <a:rPr lang="zh-CN" altLang="en-US" sz="3200" b="1" dirty="0"/>
              <a:t>点需要先整体查询一次看有没有黑边，每条黑边需要 </a:t>
            </a:r>
            <a:r>
              <a:rPr lang="zh-CN" altLang="en-US" sz="3200" b="1" dirty="0" smtClean="0"/>
              <a:t>⌈</a:t>
            </a:r>
            <a:r>
              <a:rPr lang="en-US" altLang="zh-CN" sz="3200" b="1" dirty="0" smtClean="0"/>
              <a:t>log</a:t>
            </a:r>
            <a:r>
              <a:rPr lang="en-US" altLang="zh-CN" sz="3200" b="1" baseline="-25000" dirty="0" smtClean="0"/>
              <a:t>2</a:t>
            </a:r>
            <a:r>
              <a:rPr lang="en-US" altLang="zh-CN" sz="3200" b="1" dirty="0" smtClean="0"/>
              <a:t>n</a:t>
            </a:r>
            <a:r>
              <a:rPr lang="zh-CN" altLang="en-US" sz="3200" b="1" dirty="0" smtClean="0"/>
              <a:t>⌉ 次</a:t>
            </a:r>
            <a:r>
              <a:rPr lang="zh-CN" altLang="en-US" sz="3200" b="1" dirty="0"/>
              <a:t>查询确定，所以总查询次数至多为 </a:t>
            </a:r>
            <a:r>
              <a:rPr lang="en-US" altLang="zh-CN" sz="3200" b="1" dirty="0"/>
              <a:t>2n + (</a:t>
            </a:r>
            <a:r>
              <a:rPr lang="en-US" altLang="zh-CN" sz="3200" b="1" dirty="0" smtClean="0"/>
              <a:t>n – 1) </a:t>
            </a:r>
            <a:r>
              <a:rPr lang="zh-CN" altLang="en-US" sz="3200" b="1" dirty="0"/>
              <a:t>⌈</a:t>
            </a:r>
            <a:r>
              <a:rPr lang="en-US" altLang="zh-CN" sz="3200" b="1" dirty="0"/>
              <a:t>log</a:t>
            </a:r>
            <a:r>
              <a:rPr lang="en-US" altLang="zh-CN" sz="3200" b="1" baseline="-25000" dirty="0"/>
              <a:t>2</a:t>
            </a:r>
            <a:r>
              <a:rPr lang="en-US" altLang="zh-CN" sz="3200" b="1" dirty="0"/>
              <a:t>n</a:t>
            </a:r>
            <a:r>
              <a:rPr lang="zh-CN" altLang="en-US" sz="3200" b="1" dirty="0"/>
              <a:t>⌉ </a:t>
            </a:r>
            <a:r>
              <a:rPr lang="zh-CN" altLang="en-US" sz="3200" b="1" dirty="0" smtClean="0"/>
              <a:t>，</a:t>
            </a:r>
            <a:r>
              <a:rPr lang="zh-CN" altLang="en-US" sz="3200" b="1" dirty="0"/>
              <a:t>时间复杂度为 </a:t>
            </a:r>
            <a:r>
              <a:rPr lang="en-US" altLang="zh-CN" sz="3200" b="1" dirty="0" smtClean="0"/>
              <a:t>O(n</a:t>
            </a:r>
            <a:r>
              <a:rPr lang="en-US" altLang="zh-CN" sz="3200" b="1" baseline="30000" dirty="0" smtClean="0"/>
              <a:t>2</a:t>
            </a:r>
            <a:r>
              <a:rPr lang="en-US" altLang="zh-CN" sz="3200" b="1" dirty="0" smtClean="0"/>
              <a:t> log n)</a:t>
            </a:r>
            <a:r>
              <a:rPr lang="zh-CN" altLang="en-US" sz="3200" b="1" dirty="0"/>
              <a:t>，结合上述算法可以得到 </a:t>
            </a:r>
            <a:r>
              <a:rPr lang="en-US" altLang="zh-CN" sz="3200" b="1" dirty="0"/>
              <a:t>70 </a:t>
            </a:r>
            <a:r>
              <a:rPr lang="zh-CN" altLang="en-US" sz="3200" b="1" dirty="0"/>
              <a:t>分。</a:t>
            </a:r>
            <a:endParaRPr lang="en-US" altLang="zh-CN" sz="3200" b="1" dirty="0" smtClean="0"/>
          </a:p>
        </p:txBody>
      </p:sp>
    </p:spTree>
    <p:extLst>
      <p:ext uri="{BB962C8B-B14F-4D97-AF65-F5344CB8AC3E}">
        <p14:creationId xmlns:p14="http://schemas.microsoft.com/office/powerpoint/2010/main" val="11799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zh-CN" sz="3200" b="1" dirty="0"/>
              <a:t>子任务</a:t>
            </a:r>
            <a:r>
              <a:rPr lang="en-US" altLang="zh-CN" sz="3200" b="1" dirty="0"/>
              <a:t>5(30</a:t>
            </a:r>
            <a:r>
              <a:rPr lang="zh-CN" altLang="zh-CN" sz="3200" b="1" dirty="0"/>
              <a:t>分</a:t>
            </a:r>
            <a:r>
              <a:rPr lang="en-US" altLang="zh-CN" sz="3200" b="1" dirty="0"/>
              <a:t>)</a:t>
            </a:r>
            <a:r>
              <a:rPr lang="zh-CN" altLang="zh-CN" sz="3200" b="1" dirty="0"/>
              <a:t>：</a:t>
            </a:r>
            <a:r>
              <a:rPr lang="en-US" altLang="zh-CN" sz="3200" b="1" dirty="0"/>
              <a:t>2 ≤ n ≤ 500</a:t>
            </a:r>
            <a:r>
              <a:rPr lang="zh-CN" altLang="zh-CN" sz="3200" b="1" dirty="0"/>
              <a:t>，</a:t>
            </a:r>
            <a:r>
              <a:rPr lang="en-US" altLang="zh-CN" sz="3200" b="1" dirty="0"/>
              <a:t>q = 8 000</a:t>
            </a:r>
            <a:r>
              <a:rPr lang="zh-CN" altLang="zh-CN" sz="3200" b="1" dirty="0" smtClean="0"/>
              <a:t>。</a:t>
            </a:r>
            <a:endParaRPr lang="en-US" altLang="zh-CN" sz="3200" b="1" dirty="0" smtClean="0"/>
          </a:p>
          <a:p>
            <a:r>
              <a:rPr lang="zh-CN" altLang="en-US" sz="3200" b="1" dirty="0"/>
              <a:t>满分算法其实就是上述两个算法结合起来</a:t>
            </a:r>
            <a:r>
              <a:rPr lang="zh-CN" altLang="en-US" sz="3200" b="1" dirty="0" smtClean="0"/>
              <a:t>。</a:t>
            </a:r>
            <a:endParaRPr lang="en-US" altLang="zh-CN" sz="3200" b="1" dirty="0" smtClean="0"/>
          </a:p>
          <a:p>
            <a:r>
              <a:rPr lang="zh-CN" altLang="en-US" sz="3200" b="1" dirty="0"/>
              <a:t>在子任务 </a:t>
            </a:r>
            <a:r>
              <a:rPr lang="en-US" altLang="zh-CN" sz="3200" b="1" dirty="0"/>
              <a:t>1</a:t>
            </a:r>
            <a:r>
              <a:rPr lang="zh-CN" altLang="en-US" sz="3200" b="1" dirty="0"/>
              <a:t>、</a:t>
            </a:r>
            <a:r>
              <a:rPr lang="en-US" altLang="zh-CN" sz="3200" b="1" dirty="0"/>
              <a:t>2</a:t>
            </a:r>
            <a:r>
              <a:rPr lang="zh-CN" altLang="en-US" sz="3200" b="1" dirty="0"/>
              <a:t>、</a:t>
            </a:r>
            <a:r>
              <a:rPr lang="en-US" altLang="zh-CN" sz="3200" b="1" dirty="0"/>
              <a:t>3 </a:t>
            </a:r>
            <a:r>
              <a:rPr lang="zh-CN" altLang="en-US" sz="3200" b="1" dirty="0"/>
              <a:t>的算法中处理每条非树边时，</a:t>
            </a:r>
            <a:r>
              <a:rPr lang="zh-CN" altLang="en-US" sz="3200" b="1" u="sng" dirty="0"/>
              <a:t>如果这条非树边覆盖的每条边的颜色都已经被确定了</a:t>
            </a:r>
            <a:r>
              <a:rPr lang="zh-CN" altLang="en-US" sz="3200" b="1" dirty="0"/>
              <a:t>，我们不要花 </a:t>
            </a:r>
            <a:r>
              <a:rPr lang="en-US" altLang="zh-CN" sz="3200" b="1" dirty="0"/>
              <a:t>1 </a:t>
            </a:r>
            <a:r>
              <a:rPr lang="zh-CN" altLang="en-US" sz="3200" b="1" dirty="0"/>
              <a:t>次询问确定这条非树边的颜色，而先暂不确定它</a:t>
            </a:r>
            <a:r>
              <a:rPr lang="zh-CN" altLang="en-US" sz="3200" b="1" dirty="0" smtClean="0"/>
              <a:t>。</a:t>
            </a:r>
            <a:endParaRPr lang="en-US" altLang="zh-CN" sz="3200" b="1" dirty="0" smtClean="0"/>
          </a:p>
          <a:p>
            <a:r>
              <a:rPr lang="zh-CN" altLang="en-US" sz="3200" b="1" dirty="0" smtClean="0"/>
              <a:t>不要</a:t>
            </a:r>
            <a:r>
              <a:rPr lang="zh-CN" altLang="en-US" sz="3200" b="1" dirty="0"/>
              <a:t>小看这 </a:t>
            </a:r>
            <a:r>
              <a:rPr lang="en-US" altLang="zh-CN" sz="3200" b="1" dirty="0"/>
              <a:t>1 </a:t>
            </a:r>
            <a:r>
              <a:rPr lang="zh-CN" altLang="en-US" sz="3200" b="1" dirty="0"/>
              <a:t>次查询：这样做即可在不超过 </a:t>
            </a:r>
            <a:r>
              <a:rPr lang="en-US" altLang="zh-CN" sz="3200" b="1" dirty="0"/>
              <a:t>2n </a:t>
            </a:r>
            <a:r>
              <a:rPr lang="zh-CN" altLang="en-US" sz="3200" b="1" dirty="0"/>
              <a:t>次查询内确定一棵生成树上每条边的颜色，而不需要 </a:t>
            </a:r>
            <a:r>
              <a:rPr lang="en-US" altLang="zh-CN" sz="3200" b="1" dirty="0" smtClean="0"/>
              <a:t>n(n – 1) / 2 </a:t>
            </a:r>
            <a:r>
              <a:rPr lang="zh-CN" altLang="en-US" sz="3200" b="1" dirty="0"/>
              <a:t>次查询了。</a:t>
            </a:r>
            <a:endParaRPr lang="en-US" altLang="zh-CN" sz="3200" b="1" dirty="0" smtClean="0"/>
          </a:p>
        </p:txBody>
      </p:sp>
    </p:spTree>
    <p:extLst>
      <p:ext uri="{BB962C8B-B14F-4D97-AF65-F5344CB8AC3E}">
        <p14:creationId xmlns:p14="http://schemas.microsoft.com/office/powerpoint/2010/main" val="281855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a:t>然后，我们再对每个点连出的所有未确定颜色的边进行二分查找即可，每次希望查询的边是一棵树，我们可以通过补上</a:t>
            </a:r>
            <a:r>
              <a:rPr lang="zh-CN" altLang="en-US" sz="3200" b="1" u="sng" dirty="0"/>
              <a:t>不在这棵树上的点以及这棵树在初始生成树中深度最小的点</a:t>
            </a:r>
            <a:r>
              <a:rPr lang="zh-CN" altLang="en-US" sz="3200" b="1" dirty="0"/>
              <a:t>（除了初始生成树的根）在初始生成树中</a:t>
            </a:r>
            <a:r>
              <a:rPr lang="zh-CN" altLang="en-US" sz="3200" b="1" u="sng" dirty="0"/>
              <a:t>向它父亲连的边</a:t>
            </a:r>
            <a:r>
              <a:rPr lang="zh-CN" altLang="en-US" sz="3200" b="1" dirty="0"/>
              <a:t>来补成一棵生成树进行查询</a:t>
            </a:r>
            <a:r>
              <a:rPr lang="zh-CN" altLang="en-US" sz="3200" b="1" dirty="0" smtClean="0"/>
              <a:t>。</a:t>
            </a:r>
            <a:endParaRPr lang="en-US" altLang="zh-CN" sz="3200" b="1" dirty="0" smtClean="0"/>
          </a:p>
          <a:p>
            <a:r>
              <a:rPr lang="zh-CN" altLang="en-US" sz="3200" b="1" dirty="0" smtClean="0"/>
              <a:t>注意</a:t>
            </a:r>
            <a:r>
              <a:rPr lang="zh-CN" altLang="en-US" sz="3200" b="1" dirty="0"/>
              <a:t>二分查找的过程中右半部分的黑边数量等于整体的黑边数量减去左半部分的黑边数量，不要再查询一次，否则会带来 </a:t>
            </a:r>
            <a:r>
              <a:rPr lang="en-US" altLang="zh-CN" sz="3200" b="1" dirty="0"/>
              <a:t>2 </a:t>
            </a:r>
            <a:r>
              <a:rPr lang="zh-CN" altLang="en-US" sz="3200" b="1" dirty="0"/>
              <a:t>倍的查询常数，只能得到 </a:t>
            </a:r>
            <a:r>
              <a:rPr lang="en-US" altLang="zh-CN" sz="3200" b="1" dirty="0"/>
              <a:t>70 </a:t>
            </a:r>
            <a:r>
              <a:rPr lang="zh-CN" altLang="en-US" sz="3200" b="1" dirty="0"/>
              <a:t>分。</a:t>
            </a:r>
            <a:endParaRPr lang="en-US" altLang="zh-CN" sz="3200" b="1" dirty="0" smtClean="0"/>
          </a:p>
        </p:txBody>
      </p:sp>
    </p:spTree>
    <p:extLst>
      <p:ext uri="{BB962C8B-B14F-4D97-AF65-F5344CB8AC3E}">
        <p14:creationId xmlns:p14="http://schemas.microsoft.com/office/powerpoint/2010/main" val="142117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D2T2 </a:t>
            </a:r>
            <a:r>
              <a:rPr lang="en-US" altLang="zh-CN" b="1" dirty="0" smtClean="0"/>
              <a:t> </a:t>
            </a:r>
            <a:r>
              <a:rPr lang="en-US" altLang="zh-CN" b="1" dirty="0" err="1" smtClean="0"/>
              <a:t>Simurgh</a:t>
            </a:r>
            <a:r>
              <a:rPr lang="en-US" altLang="zh-CN" b="1" dirty="0" smtClean="0"/>
              <a:t>  </a:t>
            </a:r>
            <a:r>
              <a:rPr lang="zh-CN" altLang="zh-CN" b="1" dirty="0" smtClean="0"/>
              <a:t>西</a:t>
            </a:r>
            <a:r>
              <a:rPr lang="zh-CN" altLang="zh-CN" b="1" dirty="0"/>
              <a:t>默夫</a:t>
            </a:r>
            <a:endParaRPr lang="zh-CN" altLang="en-US" b="1" dirty="0"/>
          </a:p>
        </p:txBody>
      </p:sp>
      <p:sp>
        <p:nvSpPr>
          <p:cNvPr id="3" name="内容占位符 2"/>
          <p:cNvSpPr>
            <a:spLocks noGrp="1"/>
          </p:cNvSpPr>
          <p:nvPr>
            <p:ph idx="1"/>
          </p:nvPr>
        </p:nvSpPr>
        <p:spPr/>
        <p:txBody>
          <a:bodyPr>
            <a:noAutofit/>
          </a:bodyPr>
          <a:lstStyle/>
          <a:p>
            <a:r>
              <a:rPr lang="zh-CN" altLang="en-US" sz="3200" b="1" dirty="0"/>
              <a:t>总查询次数至多为 </a:t>
            </a:r>
            <a:r>
              <a:rPr lang="en-US" altLang="zh-CN" sz="3200" b="1" dirty="0"/>
              <a:t>3n + (</a:t>
            </a:r>
            <a:r>
              <a:rPr lang="en-US" altLang="zh-CN" sz="3200" b="1" dirty="0" smtClean="0"/>
              <a:t>n – 1) </a:t>
            </a:r>
            <a:r>
              <a:rPr lang="zh-CN" altLang="en-US" sz="3200" b="1" dirty="0"/>
              <a:t>⌈</a:t>
            </a:r>
            <a:r>
              <a:rPr lang="en-US" altLang="zh-CN" sz="3200" b="1" dirty="0"/>
              <a:t>log</a:t>
            </a:r>
            <a:r>
              <a:rPr lang="en-US" altLang="zh-CN" sz="3200" b="1" baseline="-25000" dirty="0"/>
              <a:t>2</a:t>
            </a:r>
            <a:r>
              <a:rPr lang="en-US" altLang="zh-CN" sz="3200" b="1" dirty="0"/>
              <a:t>n</a:t>
            </a:r>
            <a:r>
              <a:rPr lang="zh-CN" altLang="en-US" sz="3200" b="1" dirty="0"/>
              <a:t>⌉ </a:t>
            </a:r>
            <a:r>
              <a:rPr lang="zh-CN" altLang="en-US" sz="3200" b="1" dirty="0" smtClean="0"/>
              <a:t>，</a:t>
            </a:r>
            <a:r>
              <a:rPr lang="zh-CN" altLang="en-US" sz="3200" b="1" dirty="0"/>
              <a:t>时间复杂度为 </a:t>
            </a:r>
            <a:r>
              <a:rPr lang="en-US" altLang="zh-CN" sz="3200" b="1" dirty="0" smtClean="0"/>
              <a:t>O(n</a:t>
            </a:r>
            <a:r>
              <a:rPr lang="en-US" altLang="zh-CN" sz="3200" b="1" baseline="30000" dirty="0" smtClean="0"/>
              <a:t>2</a:t>
            </a:r>
            <a:r>
              <a:rPr lang="en-US" altLang="zh-CN" sz="3200" b="1" dirty="0" smtClean="0"/>
              <a:t> log n)</a:t>
            </a:r>
            <a:r>
              <a:rPr lang="zh-CN" altLang="en-US" sz="3200" b="1" dirty="0"/>
              <a:t>，可以得到 </a:t>
            </a:r>
            <a:r>
              <a:rPr lang="en-US" altLang="zh-CN" sz="3200" b="1" dirty="0"/>
              <a:t>100 </a:t>
            </a:r>
            <a:r>
              <a:rPr lang="zh-CN" altLang="en-US" sz="3200" b="1" dirty="0"/>
              <a:t>分</a:t>
            </a:r>
            <a:r>
              <a:rPr lang="zh-CN" altLang="en-US" sz="3200" b="1" dirty="0" smtClean="0"/>
              <a:t>。</a:t>
            </a:r>
            <a:endParaRPr lang="en-US" altLang="zh-CN" sz="3200" b="1" dirty="0" smtClean="0"/>
          </a:p>
          <a:p>
            <a:r>
              <a:rPr lang="zh-CN" altLang="en-US" sz="3200" b="1" dirty="0" smtClean="0"/>
              <a:t>（</a:t>
            </a:r>
            <a:r>
              <a:rPr lang="en-US" altLang="zh-CN" sz="3200" b="1" dirty="0" smtClean="0"/>
              <a:t>n </a:t>
            </a:r>
            <a:r>
              <a:rPr lang="en-US" altLang="zh-CN" sz="3200" b="1" dirty="0"/>
              <a:t>≤ 500</a:t>
            </a:r>
            <a:r>
              <a:rPr lang="zh-CN" altLang="zh-CN" sz="3200" b="1" dirty="0"/>
              <a:t>，</a:t>
            </a:r>
            <a:r>
              <a:rPr lang="en-US" altLang="zh-CN" sz="3200" b="1" dirty="0"/>
              <a:t>q = 8 </a:t>
            </a:r>
            <a:r>
              <a:rPr lang="en-US" altLang="zh-CN" sz="3200" b="1" dirty="0" smtClean="0"/>
              <a:t>000</a:t>
            </a:r>
            <a:r>
              <a:rPr lang="zh-CN" altLang="en-US" sz="3200" b="1" dirty="0" smtClean="0"/>
              <a:t>，</a:t>
            </a:r>
            <a:r>
              <a:rPr lang="en-US" altLang="zh-CN" sz="3200" b="1" dirty="0"/>
              <a:t> 3n + (n – 1) </a:t>
            </a:r>
            <a:r>
              <a:rPr lang="zh-CN" altLang="en-US" sz="3200" b="1" dirty="0"/>
              <a:t>⌈</a:t>
            </a:r>
            <a:r>
              <a:rPr lang="en-US" altLang="zh-CN" sz="3200" b="1" dirty="0"/>
              <a:t>log</a:t>
            </a:r>
            <a:r>
              <a:rPr lang="en-US" altLang="zh-CN" sz="3200" b="1" baseline="-25000" dirty="0"/>
              <a:t>2</a:t>
            </a:r>
            <a:r>
              <a:rPr lang="en-US" altLang="zh-CN" sz="3200" b="1" dirty="0"/>
              <a:t>n</a:t>
            </a:r>
            <a:r>
              <a:rPr lang="zh-CN" altLang="en-US" sz="3200" b="1" dirty="0"/>
              <a:t>⌉ </a:t>
            </a:r>
            <a:r>
              <a:rPr lang="en-US" altLang="zh-CN" sz="3200" b="1" dirty="0" smtClean="0"/>
              <a:t>= 5 991</a:t>
            </a:r>
            <a:r>
              <a:rPr lang="zh-CN" altLang="en-US" sz="3200" b="1" dirty="0" smtClean="0"/>
              <a:t>）</a:t>
            </a:r>
            <a:endParaRPr lang="en-US" altLang="zh-CN" sz="3200" b="1" dirty="0" smtClean="0"/>
          </a:p>
        </p:txBody>
      </p:sp>
    </p:spTree>
    <p:extLst>
      <p:ext uri="{BB962C8B-B14F-4D97-AF65-F5344CB8AC3E}">
        <p14:creationId xmlns:p14="http://schemas.microsoft.com/office/powerpoint/2010/main" val="113612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b="1" dirty="0"/>
              <a:t>二维计算几何相关算法与实战应用</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2725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目标：</a:t>
            </a:r>
            <a:r>
              <a:rPr lang="en-US" altLang="zh-CN" b="1" dirty="0" smtClean="0"/>
              <a:t>《</a:t>
            </a:r>
            <a:r>
              <a:rPr lang="zh-CN" altLang="en-US" b="1" dirty="0" smtClean="0"/>
              <a:t>计算体积</a:t>
            </a:r>
            <a:r>
              <a:rPr lang="en-US" altLang="zh-CN" b="1" dirty="0" smtClean="0"/>
              <a:t>》</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输入</a:t>
            </a:r>
            <a:r>
              <a:rPr lang="en-US" altLang="zh-CN" sz="3200" b="1" dirty="0"/>
              <a:t>n</a:t>
            </a:r>
            <a:r>
              <a:rPr lang="zh-CN" altLang="en-US" sz="3200" b="1" dirty="0"/>
              <a:t>条指令，每条指令为以下五种之一：</a:t>
            </a:r>
          </a:p>
          <a:p>
            <a:r>
              <a:rPr lang="zh-CN" altLang="en-US" sz="3200" b="1" dirty="0"/>
              <a:t>创建一个球（输入球心坐标和半径）；</a:t>
            </a:r>
          </a:p>
          <a:p>
            <a:r>
              <a:rPr lang="zh-CN" altLang="en-US" sz="3200" b="1" dirty="0"/>
              <a:t>创建一个每条边都和坐标轴平行的长方体（输入坐标）；</a:t>
            </a:r>
          </a:p>
          <a:p>
            <a:r>
              <a:rPr lang="zh-CN" altLang="en-US" sz="3200" b="1" dirty="0"/>
              <a:t>输入在这条指令前面的两条指令编号</a:t>
            </a:r>
            <a:r>
              <a:rPr lang="en-US" altLang="zh-CN" sz="3200" b="1" dirty="0" err="1"/>
              <a:t>i</a:t>
            </a:r>
            <a:r>
              <a:rPr lang="zh-CN" altLang="en-US" sz="3200" b="1" dirty="0"/>
              <a:t>、</a:t>
            </a:r>
            <a:r>
              <a:rPr lang="en-US" altLang="zh-CN" sz="3200" b="1" dirty="0"/>
              <a:t>j</a:t>
            </a:r>
            <a:r>
              <a:rPr lang="zh-CN" altLang="en-US" sz="3200" b="1" dirty="0"/>
              <a:t>，创建一个立体图形为第</a:t>
            </a:r>
            <a:r>
              <a:rPr lang="en-US" altLang="zh-CN" sz="3200" b="1" dirty="0" err="1"/>
              <a:t>i</a:t>
            </a:r>
            <a:r>
              <a:rPr lang="zh-CN" altLang="en-US" sz="3200" b="1" dirty="0"/>
              <a:t>条指令与第</a:t>
            </a:r>
            <a:r>
              <a:rPr lang="en-US" altLang="zh-CN" sz="3200" b="1" dirty="0"/>
              <a:t>j</a:t>
            </a:r>
            <a:r>
              <a:rPr lang="zh-CN" altLang="en-US" sz="3200" b="1" dirty="0"/>
              <a:t>条指令的交</a:t>
            </a:r>
            <a:r>
              <a:rPr lang="en-US" altLang="zh-CN" sz="3200" b="1" dirty="0"/>
              <a:t>/</a:t>
            </a:r>
            <a:r>
              <a:rPr lang="zh-CN" altLang="en-US" sz="3200" b="1" dirty="0"/>
              <a:t>并</a:t>
            </a:r>
            <a:r>
              <a:rPr lang="en-US" altLang="zh-CN" sz="3200" b="1" dirty="0"/>
              <a:t>/</a:t>
            </a:r>
            <a:r>
              <a:rPr lang="zh-CN" altLang="en-US" sz="3200" b="1" dirty="0"/>
              <a:t>差</a:t>
            </a:r>
            <a:r>
              <a:rPr lang="zh-CN" altLang="en-US" sz="3200" b="1" dirty="0" smtClean="0"/>
              <a:t>。</a:t>
            </a:r>
            <a:endParaRPr lang="en-US" altLang="zh-CN" sz="3200" b="1" dirty="0" smtClean="0"/>
          </a:p>
          <a:p>
            <a:r>
              <a:rPr lang="zh-CN" altLang="en-US" sz="3200" b="1" dirty="0"/>
              <a:t>对于每一条指令，输出它创建的立体图形的体积。</a:t>
            </a:r>
          </a:p>
          <a:p>
            <a:r>
              <a:rPr lang="en-US" altLang="zh-CN" sz="3200" b="1" dirty="0"/>
              <a:t>n ≤ 50</a:t>
            </a:r>
            <a:r>
              <a:rPr lang="zh-CN" altLang="en-US" sz="3200" b="1" dirty="0"/>
              <a:t>，坐标范围为绝对值不超过</a:t>
            </a:r>
            <a:r>
              <a:rPr lang="en-US" altLang="zh-CN" sz="3200" b="1" dirty="0"/>
              <a:t>2</a:t>
            </a:r>
            <a:r>
              <a:rPr lang="zh-CN" altLang="en-US" sz="3200" b="1" dirty="0"/>
              <a:t>的实数，允许误差不超过</a:t>
            </a:r>
            <a:r>
              <a:rPr lang="en-US" altLang="zh-CN" sz="3200" b="1" dirty="0"/>
              <a:t>0.005</a:t>
            </a:r>
            <a:r>
              <a:rPr lang="zh-CN" altLang="en-US" sz="3200" b="1" dirty="0"/>
              <a:t>。题目来源：范浩强，</a:t>
            </a:r>
            <a:r>
              <a:rPr lang="en-US" altLang="zh-CN" sz="3200" b="1" dirty="0"/>
              <a:t>2017</a:t>
            </a:r>
            <a:r>
              <a:rPr lang="zh-CN" altLang="en-US" sz="3200" b="1" dirty="0"/>
              <a:t>年北京冬令营</a:t>
            </a:r>
            <a:r>
              <a:rPr lang="zh-CN" altLang="en-US" sz="3200" b="1" dirty="0" smtClean="0"/>
              <a:t>训练</a:t>
            </a:r>
            <a:endParaRPr lang="zh-CN" altLang="en-US" sz="3200" b="1" dirty="0"/>
          </a:p>
        </p:txBody>
      </p:sp>
    </p:spTree>
    <p:extLst>
      <p:ext uri="{BB962C8B-B14F-4D97-AF65-F5344CB8AC3E}">
        <p14:creationId xmlns:p14="http://schemas.microsoft.com/office/powerpoint/2010/main" val="418551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Part 1  </a:t>
            </a:r>
            <a:r>
              <a:rPr lang="zh-CN" altLang="en-US" b="1" dirty="0" smtClean="0"/>
              <a:t>点与向量</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3021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点与向量</a:t>
            </a:r>
            <a:endParaRPr lang="zh-CN" altLang="en-US" b="1" dirty="0"/>
          </a:p>
        </p:txBody>
      </p:sp>
      <p:sp>
        <p:nvSpPr>
          <p:cNvPr id="3" name="内容占位符 2"/>
          <p:cNvSpPr>
            <a:spLocks noGrp="1"/>
          </p:cNvSpPr>
          <p:nvPr>
            <p:ph idx="1"/>
          </p:nvPr>
        </p:nvSpPr>
        <p:spPr/>
        <p:txBody>
          <a:bodyPr>
            <a:noAutofit/>
          </a:bodyPr>
          <a:lstStyle/>
          <a:p>
            <a:r>
              <a:rPr lang="zh-CN" altLang="en-US" sz="3200" b="1" dirty="0"/>
              <a:t>在二维平面中，点与向量的坐标都是</a:t>
            </a:r>
            <a:r>
              <a:rPr lang="en-US" altLang="zh-CN" sz="3200" b="1" dirty="0"/>
              <a:t>(x, y)</a:t>
            </a:r>
            <a:r>
              <a:rPr lang="zh-CN" altLang="en-US" sz="3200" b="1" dirty="0"/>
              <a:t>的形式。任意一点</a:t>
            </a:r>
            <a:r>
              <a:rPr lang="en-US" altLang="zh-CN" sz="3200" b="1" dirty="0"/>
              <a:t>(x, y)</a:t>
            </a:r>
            <a:r>
              <a:rPr lang="zh-CN" altLang="en-US" sz="3200" b="1" dirty="0"/>
              <a:t>都可以看作是从原点</a:t>
            </a:r>
            <a:r>
              <a:rPr lang="en-US" altLang="zh-CN" sz="3200" b="1" dirty="0"/>
              <a:t>(0, 0)</a:t>
            </a:r>
            <a:r>
              <a:rPr lang="zh-CN" altLang="en-US" sz="3200" b="1" dirty="0"/>
              <a:t>出发到该点的向量</a:t>
            </a:r>
            <a:r>
              <a:rPr lang="en-US" altLang="zh-CN" sz="3200" b="1" dirty="0"/>
              <a:t>(x, y)</a:t>
            </a:r>
            <a:r>
              <a:rPr lang="zh-CN" altLang="en-US" sz="3200" b="1" dirty="0"/>
              <a:t>。</a:t>
            </a:r>
          </a:p>
          <a:p>
            <a:r>
              <a:rPr lang="zh-CN" altLang="en-US" sz="3200" b="1" dirty="0"/>
              <a:t>记向量</a:t>
            </a:r>
            <a:r>
              <a:rPr lang="en-US" altLang="zh-CN" sz="3200" b="1" dirty="0"/>
              <a:t>a</a:t>
            </a:r>
            <a:r>
              <a:rPr lang="zh-CN" altLang="en-US" sz="3200" b="1" dirty="0"/>
              <a:t>的坐标为</a:t>
            </a:r>
            <a:r>
              <a:rPr lang="en-US" altLang="zh-CN" sz="3200" b="1" dirty="0"/>
              <a:t>(</a:t>
            </a:r>
            <a:r>
              <a:rPr lang="en-US" altLang="zh-CN" sz="3200" b="1" dirty="0" err="1"/>
              <a:t>a.x</a:t>
            </a:r>
            <a:r>
              <a:rPr lang="en-US" altLang="zh-CN" sz="3200" b="1" dirty="0"/>
              <a:t>, </a:t>
            </a:r>
            <a:r>
              <a:rPr lang="en-US" altLang="zh-CN" sz="3200" b="1" dirty="0" err="1"/>
              <a:t>a.y</a:t>
            </a:r>
            <a:r>
              <a:rPr lang="en-US" altLang="zh-CN" sz="3200" b="1" dirty="0"/>
              <a:t>)</a:t>
            </a:r>
            <a:r>
              <a:rPr lang="zh-CN" altLang="en-US" sz="3200" b="1" dirty="0"/>
              <a:t>。</a:t>
            </a:r>
          </a:p>
        </p:txBody>
      </p:sp>
    </p:spTree>
    <p:extLst>
      <p:ext uri="{BB962C8B-B14F-4D97-AF65-F5344CB8AC3E}">
        <p14:creationId xmlns:p14="http://schemas.microsoft.com/office/powerpoint/2010/main" val="267663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 </a:t>
            </a:r>
            <a:r>
              <a:rPr lang="zh-CN" altLang="en-US" b="1" dirty="0" smtClean="0"/>
              <a:t>向量的加减与数乘</a:t>
            </a:r>
            <a:endParaRPr lang="zh-CN" altLang="en-US" b="1" dirty="0"/>
          </a:p>
        </p:txBody>
      </p:sp>
      <p:sp>
        <p:nvSpPr>
          <p:cNvPr id="3" name="内容占位符 2"/>
          <p:cNvSpPr>
            <a:spLocks noGrp="1"/>
          </p:cNvSpPr>
          <p:nvPr>
            <p:ph idx="1"/>
          </p:nvPr>
        </p:nvSpPr>
        <p:spPr/>
        <p:txBody>
          <a:bodyPr>
            <a:noAutofit/>
          </a:bodyPr>
          <a:lstStyle/>
          <a:p>
            <a:r>
              <a:rPr lang="en-US" altLang="zh-CN" sz="3200" b="1" dirty="0"/>
              <a:t>a + b = (</a:t>
            </a:r>
            <a:r>
              <a:rPr lang="en-US" altLang="zh-CN" sz="3200" b="1" dirty="0" err="1"/>
              <a:t>a.x</a:t>
            </a:r>
            <a:r>
              <a:rPr lang="en-US" altLang="zh-CN" sz="3200" b="1" dirty="0"/>
              <a:t> + </a:t>
            </a:r>
            <a:r>
              <a:rPr lang="en-US" altLang="zh-CN" sz="3200" b="1" dirty="0" err="1"/>
              <a:t>b.x</a:t>
            </a:r>
            <a:r>
              <a:rPr lang="en-US" altLang="zh-CN" sz="3200" b="1" dirty="0"/>
              <a:t>, </a:t>
            </a:r>
            <a:r>
              <a:rPr lang="en-US" altLang="zh-CN" sz="3200" b="1" dirty="0" err="1"/>
              <a:t>a.y</a:t>
            </a:r>
            <a:r>
              <a:rPr lang="en-US" altLang="zh-CN" sz="3200" b="1" dirty="0"/>
              <a:t> + </a:t>
            </a:r>
            <a:r>
              <a:rPr lang="en-US" altLang="zh-CN" sz="3200" b="1" dirty="0" err="1"/>
              <a:t>b.y</a:t>
            </a:r>
            <a:r>
              <a:rPr lang="en-US" altLang="zh-CN" sz="3200" b="1" dirty="0"/>
              <a:t>)</a:t>
            </a:r>
          </a:p>
          <a:p>
            <a:r>
              <a:rPr lang="en-US" altLang="zh-CN" sz="3200" b="1" dirty="0"/>
              <a:t>a – b = (</a:t>
            </a:r>
            <a:r>
              <a:rPr lang="en-US" altLang="zh-CN" sz="3200" b="1" dirty="0" err="1"/>
              <a:t>a.x</a:t>
            </a:r>
            <a:r>
              <a:rPr lang="en-US" altLang="zh-CN" sz="3200" b="1" dirty="0"/>
              <a:t> – </a:t>
            </a:r>
            <a:r>
              <a:rPr lang="en-US" altLang="zh-CN" sz="3200" b="1" dirty="0" err="1"/>
              <a:t>b.x</a:t>
            </a:r>
            <a:r>
              <a:rPr lang="en-US" altLang="zh-CN" sz="3200" b="1" dirty="0"/>
              <a:t>, </a:t>
            </a:r>
            <a:r>
              <a:rPr lang="en-US" altLang="zh-CN" sz="3200" b="1" dirty="0" err="1"/>
              <a:t>a.y</a:t>
            </a:r>
            <a:r>
              <a:rPr lang="en-US" altLang="zh-CN" sz="3200" b="1" dirty="0"/>
              <a:t> – </a:t>
            </a:r>
            <a:r>
              <a:rPr lang="en-US" altLang="zh-CN" sz="3200" b="1" dirty="0" err="1"/>
              <a:t>b.y</a:t>
            </a:r>
            <a:r>
              <a:rPr lang="en-US" altLang="zh-CN" sz="3200" b="1" dirty="0"/>
              <a:t>)</a:t>
            </a:r>
          </a:p>
          <a:p>
            <a:r>
              <a:rPr lang="en-US" altLang="zh-CN" sz="3200" b="1" dirty="0"/>
              <a:t>k * a = (k * </a:t>
            </a:r>
            <a:r>
              <a:rPr lang="en-US" altLang="zh-CN" sz="3200" b="1" dirty="0" err="1"/>
              <a:t>a.x</a:t>
            </a:r>
            <a:r>
              <a:rPr lang="en-US" altLang="zh-CN" sz="3200" b="1" dirty="0"/>
              <a:t>, k * </a:t>
            </a:r>
            <a:r>
              <a:rPr lang="en-US" altLang="zh-CN" sz="3200" b="1" dirty="0" err="1"/>
              <a:t>a.y</a:t>
            </a:r>
            <a:r>
              <a:rPr lang="en-US" altLang="zh-CN" sz="3200" b="1" dirty="0"/>
              <a:t>) = a * k</a:t>
            </a:r>
          </a:p>
          <a:p>
            <a:r>
              <a:rPr lang="zh-CN" altLang="en-US" sz="3200" b="1" dirty="0"/>
              <a:t>类似地，我们可以定义“数除”</a:t>
            </a:r>
            <a:r>
              <a:rPr lang="zh-CN" altLang="en-US" sz="3200" b="1" dirty="0" smtClean="0"/>
              <a:t>：</a:t>
            </a:r>
            <a:endParaRPr lang="en-US" altLang="zh-CN" sz="3200" b="1" dirty="0" smtClean="0"/>
          </a:p>
          <a:p>
            <a:r>
              <a:rPr lang="en-US" altLang="zh-CN" sz="3200" b="1" dirty="0" smtClean="0"/>
              <a:t>a </a:t>
            </a:r>
            <a:r>
              <a:rPr lang="en-US" altLang="zh-CN" sz="3200" b="1" dirty="0"/>
              <a:t>/ k = (</a:t>
            </a:r>
            <a:r>
              <a:rPr lang="en-US" altLang="zh-CN" sz="3200" b="1" dirty="0" err="1"/>
              <a:t>a.x</a:t>
            </a:r>
            <a:r>
              <a:rPr lang="en-US" altLang="zh-CN" sz="3200" b="1" dirty="0"/>
              <a:t> / k, </a:t>
            </a:r>
            <a:r>
              <a:rPr lang="en-US" altLang="zh-CN" sz="3200" b="1" dirty="0" err="1"/>
              <a:t>a.y</a:t>
            </a:r>
            <a:r>
              <a:rPr lang="en-US" altLang="zh-CN" sz="3200" b="1" dirty="0"/>
              <a:t> / 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054" y="2194560"/>
            <a:ext cx="3943692" cy="4366638"/>
          </a:xfrm>
          <a:prstGeom prst="rect">
            <a:avLst/>
          </a:prstGeom>
        </p:spPr>
      </p:pic>
    </p:spTree>
    <p:extLst>
      <p:ext uri="{BB962C8B-B14F-4D97-AF65-F5344CB8AC3E}">
        <p14:creationId xmlns:p14="http://schemas.microsoft.com/office/powerpoint/2010/main" val="9941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目录</a:t>
            </a:r>
            <a:endParaRPr lang="zh-CN" altLang="en-US" b="1" dirty="0"/>
          </a:p>
        </p:txBody>
      </p:sp>
      <p:sp>
        <p:nvSpPr>
          <p:cNvPr id="3" name="内容占位符 2"/>
          <p:cNvSpPr>
            <a:spLocks noGrp="1"/>
          </p:cNvSpPr>
          <p:nvPr>
            <p:ph idx="1"/>
          </p:nvPr>
        </p:nvSpPr>
        <p:spPr/>
        <p:txBody>
          <a:bodyPr>
            <a:normAutofit/>
          </a:bodyPr>
          <a:lstStyle/>
          <a:p>
            <a:r>
              <a:rPr lang="en-US" altLang="zh-CN" sz="3200" b="1" dirty="0" smtClean="0"/>
              <a:t>IOI2017 </a:t>
            </a:r>
            <a:r>
              <a:rPr lang="zh-CN" altLang="en-US" sz="3200" b="1" dirty="0" smtClean="0"/>
              <a:t>题目选讲</a:t>
            </a:r>
            <a:endParaRPr lang="en-US" altLang="zh-CN" sz="3200" b="1" dirty="0" smtClean="0"/>
          </a:p>
          <a:p>
            <a:r>
              <a:rPr lang="zh-CN" altLang="zh-CN" sz="3200" b="1" dirty="0"/>
              <a:t>二维计算几何相关算法与实战</a:t>
            </a:r>
            <a:r>
              <a:rPr lang="zh-CN" altLang="zh-CN" sz="3200" b="1" dirty="0" smtClean="0"/>
              <a:t>应用</a:t>
            </a:r>
            <a:endParaRPr lang="en-US" altLang="zh-CN" sz="3200" b="1" dirty="0" smtClean="0"/>
          </a:p>
          <a:p>
            <a:pPr lvl="1"/>
            <a:r>
              <a:rPr lang="zh-CN" altLang="en-US" sz="3000" b="1" dirty="0" smtClean="0"/>
              <a:t>点与向量</a:t>
            </a:r>
            <a:endParaRPr lang="en-US" altLang="zh-CN" sz="3000" b="1" dirty="0" smtClean="0"/>
          </a:p>
          <a:p>
            <a:pPr lvl="1"/>
            <a:r>
              <a:rPr lang="zh-CN" altLang="en-US" sz="3000" b="1" dirty="0" smtClean="0"/>
              <a:t>直线、线段、射线</a:t>
            </a:r>
            <a:endParaRPr lang="en-US" altLang="zh-CN" sz="3000" b="1" dirty="0" smtClean="0"/>
          </a:p>
          <a:p>
            <a:pPr lvl="1"/>
            <a:r>
              <a:rPr lang="zh-CN" altLang="en-US" sz="3000" b="1" dirty="0" smtClean="0"/>
              <a:t>凸包</a:t>
            </a:r>
            <a:endParaRPr lang="en-US" altLang="zh-CN" sz="3000" b="1" dirty="0" smtClean="0"/>
          </a:p>
          <a:p>
            <a:pPr lvl="1"/>
            <a:r>
              <a:rPr lang="zh-CN" altLang="en-US" sz="3000" b="1" dirty="0" smtClean="0"/>
              <a:t>圆与圆弧</a:t>
            </a:r>
            <a:endParaRPr lang="en-US" altLang="zh-CN" sz="3000" b="1" dirty="0" smtClean="0"/>
          </a:p>
          <a:p>
            <a:pPr lvl="1"/>
            <a:r>
              <a:rPr lang="zh-CN" altLang="en-US" sz="3000" b="1" dirty="0"/>
              <a:t>边可以是圆弧的</a:t>
            </a:r>
            <a:r>
              <a:rPr lang="zh-CN" altLang="en-US" sz="3000" b="1" dirty="0" smtClean="0"/>
              <a:t>多边形</a:t>
            </a:r>
            <a:endParaRPr lang="en-US" altLang="zh-CN" sz="3000" b="1" dirty="0" smtClean="0"/>
          </a:p>
        </p:txBody>
      </p:sp>
    </p:spTree>
    <p:extLst>
      <p:ext uri="{BB962C8B-B14F-4D97-AF65-F5344CB8AC3E}">
        <p14:creationId xmlns:p14="http://schemas.microsoft.com/office/powerpoint/2010/main" val="387804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 </a:t>
            </a:r>
            <a:r>
              <a:rPr lang="zh-CN" altLang="zh-CN" b="1" dirty="0" smtClean="0"/>
              <a:t>向量</a:t>
            </a:r>
            <a:r>
              <a:rPr lang="zh-CN" altLang="zh-CN" b="1" dirty="0"/>
              <a:t>的模长、单位向量、法向量</a:t>
            </a:r>
            <a:endParaRPr lang="zh-CN" altLang="en-US" b="1" dirty="0"/>
          </a:p>
        </p:txBody>
      </p:sp>
      <p:sp>
        <p:nvSpPr>
          <p:cNvPr id="3" name="内容占位符 2"/>
          <p:cNvSpPr>
            <a:spLocks noGrp="1"/>
          </p:cNvSpPr>
          <p:nvPr>
            <p:ph idx="1"/>
          </p:nvPr>
        </p:nvSpPr>
        <p:spPr/>
        <p:txBody>
          <a:bodyPr>
            <a:noAutofit/>
          </a:bodyPr>
          <a:lstStyle/>
          <a:p>
            <a:r>
              <a:rPr lang="zh-CN" altLang="en-US" sz="3200" b="1" dirty="0"/>
              <a:t>模</a:t>
            </a:r>
            <a:r>
              <a:rPr lang="zh-CN" altLang="en-US" sz="3200" b="1" dirty="0" smtClean="0"/>
              <a:t>长（长度；模）：</a:t>
            </a:r>
            <a:r>
              <a:rPr lang="en-US" altLang="zh-CN" sz="3200" b="1" dirty="0"/>
              <a:t>|a| = </a:t>
            </a:r>
            <a:r>
              <a:rPr lang="en-US" altLang="zh-CN" sz="3200" b="1" dirty="0" err="1"/>
              <a:t>sqrt</a:t>
            </a:r>
            <a:r>
              <a:rPr lang="en-US" altLang="zh-CN" sz="3200" b="1" dirty="0"/>
              <a:t>(</a:t>
            </a:r>
            <a:r>
              <a:rPr lang="en-US" altLang="zh-CN" sz="3200" b="1" dirty="0" err="1"/>
              <a:t>a.x</a:t>
            </a:r>
            <a:r>
              <a:rPr lang="en-US" altLang="zh-CN" sz="3200" b="1" dirty="0"/>
              <a:t> * </a:t>
            </a:r>
            <a:r>
              <a:rPr lang="en-US" altLang="zh-CN" sz="3200" b="1" dirty="0" err="1"/>
              <a:t>a.x</a:t>
            </a:r>
            <a:r>
              <a:rPr lang="en-US" altLang="zh-CN" sz="3200" b="1" dirty="0"/>
              <a:t> + </a:t>
            </a:r>
            <a:r>
              <a:rPr lang="en-US" altLang="zh-CN" sz="3200" b="1" dirty="0" err="1"/>
              <a:t>a.y</a:t>
            </a:r>
            <a:r>
              <a:rPr lang="en-US" altLang="zh-CN" sz="3200" b="1" dirty="0"/>
              <a:t> * </a:t>
            </a:r>
            <a:r>
              <a:rPr lang="en-US" altLang="zh-CN" sz="3200" b="1" dirty="0" err="1"/>
              <a:t>a.y</a:t>
            </a:r>
            <a:r>
              <a:rPr lang="en-US" altLang="zh-CN" sz="3200" b="1" dirty="0"/>
              <a:t>)</a:t>
            </a:r>
          </a:p>
          <a:p>
            <a:r>
              <a:rPr lang="zh-CN" altLang="en-US" sz="3200" b="1" dirty="0"/>
              <a:t>单位向量：模长为</a:t>
            </a:r>
            <a:r>
              <a:rPr lang="en-US" altLang="zh-CN" sz="3200" b="1" dirty="0"/>
              <a:t>1</a:t>
            </a:r>
            <a:r>
              <a:rPr lang="zh-CN" altLang="en-US" sz="3200" b="1" dirty="0"/>
              <a:t>的向量。与</a:t>
            </a:r>
            <a:r>
              <a:rPr lang="en-US" altLang="zh-CN" sz="3200" b="1" dirty="0"/>
              <a:t>a</a:t>
            </a:r>
            <a:r>
              <a:rPr lang="zh-CN" altLang="en-US" sz="3200" b="1" dirty="0"/>
              <a:t>方向相同的单位向量</a:t>
            </a:r>
            <a:r>
              <a:rPr lang="en-US" altLang="zh-CN" sz="3200" b="1" dirty="0" err="1"/>
              <a:t>a.unit</a:t>
            </a:r>
            <a:r>
              <a:rPr lang="en-US" altLang="zh-CN" sz="3200" b="1" dirty="0"/>
              <a:t>() = a / |a|</a:t>
            </a:r>
            <a:r>
              <a:rPr lang="zh-CN" altLang="en-US" sz="3200" b="1" dirty="0"/>
              <a:t>。</a:t>
            </a:r>
          </a:p>
          <a:p>
            <a:r>
              <a:rPr lang="en-US" altLang="zh-CN" sz="3200" b="1" dirty="0"/>
              <a:t>a</a:t>
            </a:r>
            <a:r>
              <a:rPr lang="zh-CN" altLang="en-US" sz="3200" b="1" dirty="0"/>
              <a:t>的法向量：与</a:t>
            </a:r>
            <a:r>
              <a:rPr lang="en-US" altLang="zh-CN" sz="3200" b="1" dirty="0"/>
              <a:t>a</a:t>
            </a:r>
            <a:r>
              <a:rPr lang="zh-CN" altLang="en-US" sz="3200" b="1" dirty="0"/>
              <a:t>垂直的向量，有无穷多个。例如可取</a:t>
            </a:r>
            <a:r>
              <a:rPr lang="en-US" altLang="zh-CN" sz="3200" b="1" dirty="0" err="1"/>
              <a:t>a.normal</a:t>
            </a:r>
            <a:r>
              <a:rPr lang="en-US" altLang="zh-CN" sz="3200" b="1" dirty="0"/>
              <a:t>() = (-</a:t>
            </a:r>
            <a:r>
              <a:rPr lang="en-US" altLang="zh-CN" sz="3200" b="1" dirty="0" err="1"/>
              <a:t>a.y</a:t>
            </a:r>
            <a:r>
              <a:rPr lang="en-US" altLang="zh-CN" sz="3200" b="1" dirty="0"/>
              <a:t>, </a:t>
            </a:r>
            <a:r>
              <a:rPr lang="en-US" altLang="zh-CN" sz="3200" b="1" dirty="0" err="1"/>
              <a:t>a.x</a:t>
            </a:r>
            <a:r>
              <a:rPr lang="en-US" altLang="zh-CN" sz="3200" b="1" dirty="0"/>
              <a:t>)</a:t>
            </a:r>
            <a:r>
              <a:rPr lang="zh-CN" altLang="en-US" sz="3200" b="1" dirty="0"/>
              <a:t>。</a:t>
            </a:r>
          </a:p>
          <a:p>
            <a:r>
              <a:rPr lang="zh-CN" altLang="en-US" sz="3200" b="1" dirty="0"/>
              <a:t>非零向量</a:t>
            </a:r>
            <a:r>
              <a:rPr lang="en-US" altLang="zh-CN" sz="3200" b="1" dirty="0"/>
              <a:t>a</a:t>
            </a:r>
            <a:r>
              <a:rPr lang="zh-CN" altLang="en-US" sz="3200" b="1" dirty="0"/>
              <a:t>有两个单位法向量，即</a:t>
            </a:r>
            <a:r>
              <a:rPr lang="en-US" altLang="zh-CN" sz="3200" b="1" dirty="0"/>
              <a:t>±</a:t>
            </a:r>
            <a:r>
              <a:rPr lang="en-US" altLang="zh-CN" sz="3200" b="1" dirty="0" err="1"/>
              <a:t>a.unit</a:t>
            </a:r>
            <a:r>
              <a:rPr lang="en-US" altLang="zh-CN" sz="3200" b="1" dirty="0"/>
              <a:t>().normal()</a:t>
            </a:r>
            <a:r>
              <a:rPr lang="zh-CN" altLang="en-US" sz="3200" b="1" dirty="0"/>
              <a:t>。</a:t>
            </a:r>
          </a:p>
        </p:txBody>
      </p:sp>
    </p:spTree>
    <p:extLst>
      <p:ext uri="{BB962C8B-B14F-4D97-AF65-F5344CB8AC3E}">
        <p14:creationId xmlns:p14="http://schemas.microsoft.com/office/powerpoint/2010/main" val="1473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 </a:t>
            </a:r>
            <a:r>
              <a:rPr lang="zh-CN" altLang="zh-CN" b="1" dirty="0" smtClean="0"/>
              <a:t>向量的</a:t>
            </a:r>
            <a:r>
              <a:rPr lang="zh-CN" altLang="en-US" b="1" dirty="0" smtClean="0"/>
              <a:t>点乘与叉乘</a:t>
            </a:r>
            <a:endParaRPr lang="zh-CN" altLang="en-US" b="1" dirty="0"/>
          </a:p>
        </p:txBody>
      </p:sp>
      <p:sp>
        <p:nvSpPr>
          <p:cNvPr id="3" name="内容占位符 2"/>
          <p:cNvSpPr>
            <a:spLocks noGrp="1"/>
          </p:cNvSpPr>
          <p:nvPr>
            <p:ph idx="1"/>
          </p:nvPr>
        </p:nvSpPr>
        <p:spPr>
          <a:xfrm>
            <a:off x="685800" y="2194560"/>
            <a:ext cx="7647495" cy="4024125"/>
          </a:xfrm>
        </p:spPr>
        <p:txBody>
          <a:bodyPr>
            <a:noAutofit/>
          </a:bodyPr>
          <a:lstStyle/>
          <a:p>
            <a:r>
              <a:rPr lang="zh-CN" altLang="en-US" sz="3200" b="1" dirty="0"/>
              <a:t>点</a:t>
            </a:r>
            <a:r>
              <a:rPr lang="zh-CN" altLang="en-US" sz="3200" b="1" dirty="0" smtClean="0"/>
              <a:t>乘（点积）：</a:t>
            </a:r>
            <a:r>
              <a:rPr lang="en-US" altLang="zh-CN" sz="3200" b="1" dirty="0"/>
              <a:t>dot(a, b) = </a:t>
            </a:r>
            <a:r>
              <a:rPr lang="en-US" altLang="zh-CN" sz="3200" b="1" dirty="0" err="1"/>
              <a:t>a.x</a:t>
            </a:r>
            <a:r>
              <a:rPr lang="en-US" altLang="zh-CN" sz="3200" b="1" dirty="0"/>
              <a:t> * </a:t>
            </a:r>
            <a:r>
              <a:rPr lang="en-US" altLang="zh-CN" sz="3200" b="1" dirty="0" err="1"/>
              <a:t>b.x</a:t>
            </a:r>
            <a:r>
              <a:rPr lang="en-US" altLang="zh-CN" sz="3200" b="1" dirty="0"/>
              <a:t> + </a:t>
            </a:r>
            <a:r>
              <a:rPr lang="en-US" altLang="zh-CN" sz="3200" b="1" dirty="0" err="1"/>
              <a:t>a.y</a:t>
            </a:r>
            <a:r>
              <a:rPr lang="en-US" altLang="zh-CN" sz="3200" b="1" dirty="0"/>
              <a:t> * </a:t>
            </a:r>
            <a:r>
              <a:rPr lang="en-US" altLang="zh-CN" sz="3200" b="1" dirty="0" err="1"/>
              <a:t>b.y</a:t>
            </a:r>
            <a:r>
              <a:rPr lang="en-US" altLang="zh-CN" sz="3200" b="1" dirty="0"/>
              <a:t> = |a| * |b| * cos &lt;a, b&gt;</a:t>
            </a:r>
          </a:p>
          <a:p>
            <a:r>
              <a:rPr lang="zh-CN" altLang="en-US" sz="3200" b="1" dirty="0"/>
              <a:t>叉</a:t>
            </a:r>
            <a:r>
              <a:rPr lang="zh-CN" altLang="en-US" sz="3200" b="1" dirty="0" smtClean="0"/>
              <a:t>乘（叉积）：</a:t>
            </a:r>
            <a:r>
              <a:rPr lang="en-US" altLang="zh-CN" sz="3200" b="1" dirty="0" err="1"/>
              <a:t>det</a:t>
            </a:r>
            <a:r>
              <a:rPr lang="en-US" altLang="zh-CN" sz="3200" b="1" dirty="0"/>
              <a:t>(a, b) = </a:t>
            </a:r>
            <a:r>
              <a:rPr lang="en-US" altLang="zh-CN" sz="3200" b="1" dirty="0" err="1"/>
              <a:t>a.x</a:t>
            </a:r>
            <a:r>
              <a:rPr lang="en-US" altLang="zh-CN" sz="3200" b="1" dirty="0"/>
              <a:t> * </a:t>
            </a:r>
            <a:r>
              <a:rPr lang="en-US" altLang="zh-CN" sz="3200" b="1" dirty="0" err="1"/>
              <a:t>b.y</a:t>
            </a:r>
            <a:r>
              <a:rPr lang="en-US" altLang="zh-CN" sz="3200" b="1" dirty="0"/>
              <a:t> - </a:t>
            </a:r>
            <a:r>
              <a:rPr lang="en-US" altLang="zh-CN" sz="3200" b="1" dirty="0" err="1"/>
              <a:t>a.y</a:t>
            </a:r>
            <a:r>
              <a:rPr lang="en-US" altLang="zh-CN" sz="3200" b="1" dirty="0"/>
              <a:t> * </a:t>
            </a:r>
            <a:r>
              <a:rPr lang="en-US" altLang="zh-CN" sz="3200" b="1" dirty="0" err="1"/>
              <a:t>b.x</a:t>
            </a:r>
            <a:r>
              <a:rPr lang="en-US" altLang="zh-CN" sz="3200" b="1" dirty="0"/>
              <a:t> = |a| * |b| * sin &lt;a, b&gt;</a:t>
            </a:r>
          </a:p>
          <a:p>
            <a:r>
              <a:rPr lang="zh-CN" altLang="en-US" sz="3200" b="1" dirty="0"/>
              <a:t>其中</a:t>
            </a:r>
            <a:r>
              <a:rPr lang="en-US" altLang="zh-CN" sz="3200" b="1" dirty="0"/>
              <a:t>&lt;a, b&gt;</a:t>
            </a:r>
            <a:r>
              <a:rPr lang="zh-CN" altLang="en-US" sz="3200" b="1" dirty="0"/>
              <a:t>表示两向量的夹角。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622" y="2888248"/>
            <a:ext cx="2392888" cy="2636748"/>
          </a:xfrm>
          <a:prstGeom prst="rect">
            <a:avLst/>
          </a:prstGeom>
        </p:spPr>
      </p:pic>
    </p:spTree>
    <p:extLst>
      <p:ext uri="{BB962C8B-B14F-4D97-AF65-F5344CB8AC3E}">
        <p14:creationId xmlns:p14="http://schemas.microsoft.com/office/powerpoint/2010/main" val="19187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 </a:t>
            </a:r>
            <a:r>
              <a:rPr lang="zh-CN" altLang="en-US" b="1" dirty="0" smtClean="0"/>
              <a:t>关于两个点</a:t>
            </a:r>
            <a:endParaRPr lang="zh-CN" altLang="en-US" b="1" dirty="0"/>
          </a:p>
        </p:txBody>
      </p:sp>
      <p:sp>
        <p:nvSpPr>
          <p:cNvPr id="3" name="内容占位符 2"/>
          <p:cNvSpPr>
            <a:spLocks noGrp="1"/>
          </p:cNvSpPr>
          <p:nvPr>
            <p:ph idx="1"/>
          </p:nvPr>
        </p:nvSpPr>
        <p:spPr/>
        <p:txBody>
          <a:bodyPr>
            <a:noAutofit/>
          </a:bodyPr>
          <a:lstStyle/>
          <a:p>
            <a:r>
              <a:rPr lang="en-US" altLang="zh-CN" sz="3200" b="1" dirty="0"/>
              <a:t>a</a:t>
            </a:r>
            <a:r>
              <a:rPr lang="zh-CN" altLang="en-US" sz="3200" b="1" dirty="0"/>
              <a:t>和</a:t>
            </a:r>
            <a:r>
              <a:rPr lang="en-US" altLang="zh-CN" sz="3200" b="1" dirty="0"/>
              <a:t>b</a:t>
            </a:r>
            <a:r>
              <a:rPr lang="zh-CN" altLang="en-US" sz="3200" b="1" dirty="0"/>
              <a:t>的中点：</a:t>
            </a:r>
            <a:r>
              <a:rPr lang="en-US" altLang="zh-CN" sz="3200" b="1" dirty="0"/>
              <a:t>(a + b) / 2</a:t>
            </a:r>
          </a:p>
          <a:p>
            <a:r>
              <a:rPr lang="en-US" altLang="zh-CN" sz="3200" b="1" dirty="0"/>
              <a:t>a</a:t>
            </a:r>
            <a:r>
              <a:rPr lang="zh-CN" altLang="en-US" sz="3200" b="1" dirty="0"/>
              <a:t>关于</a:t>
            </a:r>
            <a:r>
              <a:rPr lang="en-US" altLang="zh-CN" sz="3200" b="1" dirty="0"/>
              <a:t>b</a:t>
            </a:r>
            <a:r>
              <a:rPr lang="zh-CN" altLang="en-US" sz="3200" b="1" dirty="0"/>
              <a:t>的对称点：</a:t>
            </a:r>
            <a:r>
              <a:rPr lang="en-US" altLang="zh-CN" sz="3200" b="1" dirty="0"/>
              <a:t>2 * b – a</a:t>
            </a:r>
          </a:p>
          <a:p>
            <a:r>
              <a:rPr lang="zh-CN" altLang="en-US" sz="3200" b="1" dirty="0"/>
              <a:t>点</a:t>
            </a:r>
            <a:r>
              <a:rPr lang="en-US" altLang="zh-CN" sz="3200" b="1" dirty="0"/>
              <a:t>a</a:t>
            </a:r>
            <a:r>
              <a:rPr lang="zh-CN" altLang="en-US" sz="3200" b="1" dirty="0"/>
              <a:t>与点</a:t>
            </a:r>
            <a:r>
              <a:rPr lang="en-US" altLang="zh-CN" sz="3200" b="1" dirty="0"/>
              <a:t>b</a:t>
            </a:r>
            <a:r>
              <a:rPr lang="zh-CN" altLang="en-US" sz="3200" b="1" dirty="0"/>
              <a:t>的距离：</a:t>
            </a:r>
            <a:r>
              <a:rPr lang="en-US" altLang="zh-CN" sz="3200" b="1" dirty="0"/>
              <a:t>|a – b|</a:t>
            </a:r>
          </a:p>
        </p:txBody>
      </p:sp>
    </p:spTree>
    <p:extLst>
      <p:ext uri="{BB962C8B-B14F-4D97-AF65-F5344CB8AC3E}">
        <p14:creationId xmlns:p14="http://schemas.microsoft.com/office/powerpoint/2010/main" val="281032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Part 2  </a:t>
            </a:r>
            <a:r>
              <a:rPr lang="zh-CN" altLang="en-US" b="1" dirty="0" smtClean="0"/>
              <a:t>直线、线段、射线</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8520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en-US" altLang="zh-CN" b="1" dirty="0" smtClean="0"/>
              <a:t> </a:t>
            </a:r>
            <a:r>
              <a:rPr lang="zh-CN" altLang="en-US" b="1" dirty="0" smtClean="0"/>
              <a:t>直线、线段、射线</a:t>
            </a:r>
            <a:endParaRPr lang="zh-CN" altLang="en-US" b="1" dirty="0"/>
          </a:p>
        </p:txBody>
      </p:sp>
      <p:sp>
        <p:nvSpPr>
          <p:cNvPr id="3" name="内容占位符 2"/>
          <p:cNvSpPr>
            <a:spLocks noGrp="1"/>
          </p:cNvSpPr>
          <p:nvPr>
            <p:ph idx="1"/>
          </p:nvPr>
        </p:nvSpPr>
        <p:spPr/>
        <p:txBody>
          <a:bodyPr>
            <a:noAutofit/>
          </a:bodyPr>
          <a:lstStyle/>
          <a:p>
            <a:r>
              <a:rPr lang="zh-CN" altLang="en-US" sz="3200" b="1" dirty="0"/>
              <a:t>直线、线段、射线均能由两个不重合的点唯一确定。记</a:t>
            </a:r>
            <a:r>
              <a:rPr lang="en-US" altLang="zh-CN" sz="3200" b="1" dirty="0" err="1"/>
              <a:t>l.a</a:t>
            </a:r>
            <a:r>
              <a:rPr lang="zh-CN" altLang="en-US" sz="3200" b="1" dirty="0"/>
              <a:t>、</a:t>
            </a:r>
            <a:r>
              <a:rPr lang="en-US" altLang="zh-CN" sz="3200" b="1" dirty="0" err="1"/>
              <a:t>l.b</a:t>
            </a:r>
            <a:r>
              <a:rPr lang="zh-CN" altLang="en-US" sz="3200" b="1" dirty="0"/>
              <a:t>表示直线</a:t>
            </a:r>
            <a:r>
              <a:rPr lang="en-US" altLang="zh-CN" sz="3200" b="1" dirty="0"/>
              <a:t>l</a:t>
            </a:r>
            <a:r>
              <a:rPr lang="zh-CN" altLang="en-US" sz="3200" b="1" dirty="0"/>
              <a:t>上的两点，或线段</a:t>
            </a:r>
            <a:r>
              <a:rPr lang="en-US" altLang="zh-CN" sz="3200" b="1" dirty="0" smtClean="0"/>
              <a:t>l</a:t>
            </a:r>
            <a:r>
              <a:rPr lang="zh-CN" altLang="en-US" sz="3200" b="1" dirty="0" smtClean="0"/>
              <a:t>的</a:t>
            </a:r>
            <a:r>
              <a:rPr lang="zh-CN" altLang="en-US" sz="3200" b="1" dirty="0"/>
              <a:t>两个端点，或射线</a:t>
            </a:r>
            <a:r>
              <a:rPr lang="en-US" altLang="zh-CN" sz="3200" b="1" dirty="0" smtClean="0"/>
              <a:t>l</a:t>
            </a:r>
            <a:r>
              <a:rPr lang="zh-CN" altLang="en-US" sz="3200" b="1" dirty="0" smtClean="0"/>
              <a:t>的</a:t>
            </a:r>
            <a:r>
              <a:rPr lang="zh-CN" altLang="en-US" sz="3200" b="1" dirty="0"/>
              <a:t>端点及其上一点。</a:t>
            </a:r>
          </a:p>
          <a:p>
            <a:r>
              <a:rPr lang="zh-CN" altLang="en-US" sz="3200" b="1" dirty="0"/>
              <a:t>直线、线段、射线</a:t>
            </a:r>
            <a:r>
              <a:rPr lang="en-US" altLang="zh-CN" sz="3200" b="1" dirty="0"/>
              <a:t>l</a:t>
            </a:r>
            <a:r>
              <a:rPr lang="zh-CN" altLang="en-US" sz="3200" b="1" dirty="0"/>
              <a:t>的方向向量是</a:t>
            </a:r>
            <a:r>
              <a:rPr lang="en-US" altLang="zh-CN" sz="3200" b="1" dirty="0" err="1"/>
              <a:t>l.b</a:t>
            </a:r>
            <a:r>
              <a:rPr lang="en-US" altLang="zh-CN" sz="3200" b="1" dirty="0"/>
              <a:t> – </a:t>
            </a:r>
            <a:r>
              <a:rPr lang="en-US" altLang="zh-CN" sz="3200" b="1" dirty="0" err="1"/>
              <a:t>l.a</a:t>
            </a:r>
            <a:r>
              <a:rPr lang="zh-CN" altLang="en-US" sz="3200" b="1" dirty="0"/>
              <a:t>。</a:t>
            </a:r>
          </a:p>
        </p:txBody>
      </p:sp>
    </p:spTree>
    <p:extLst>
      <p:ext uri="{BB962C8B-B14F-4D97-AF65-F5344CB8AC3E}">
        <p14:creationId xmlns:p14="http://schemas.microsoft.com/office/powerpoint/2010/main" val="20810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2.1 </a:t>
            </a:r>
            <a:r>
              <a:rPr lang="zh-CN" altLang="zh-CN" sz="3600" b="1" dirty="0" smtClean="0"/>
              <a:t>判断</a:t>
            </a:r>
            <a:r>
              <a:rPr lang="zh-CN" altLang="zh-CN" sz="3600" b="1" dirty="0"/>
              <a:t>直线上一点</a:t>
            </a:r>
            <a:r>
              <a:rPr lang="en-US" altLang="zh-CN" sz="3600" b="1" cap="none" dirty="0"/>
              <a:t>p</a:t>
            </a:r>
            <a:r>
              <a:rPr lang="zh-CN" altLang="zh-CN" sz="3600" b="1" dirty="0"/>
              <a:t>是否在线段</a:t>
            </a:r>
            <a:r>
              <a:rPr lang="en-US" altLang="zh-CN" sz="3600" b="1" dirty="0"/>
              <a:t>/</a:t>
            </a:r>
            <a:r>
              <a:rPr lang="zh-CN" altLang="zh-CN" sz="3600" b="1" dirty="0"/>
              <a:t>射线上</a:t>
            </a:r>
            <a:endParaRPr lang="zh-CN" altLang="en-US" sz="3600" b="1" dirty="0"/>
          </a:p>
        </p:txBody>
      </p:sp>
      <p:sp>
        <p:nvSpPr>
          <p:cNvPr id="3" name="内容占位符 2"/>
          <p:cNvSpPr>
            <a:spLocks noGrp="1"/>
          </p:cNvSpPr>
          <p:nvPr>
            <p:ph idx="1"/>
          </p:nvPr>
        </p:nvSpPr>
        <p:spPr/>
        <p:txBody>
          <a:bodyPr>
            <a:noAutofit/>
          </a:bodyPr>
          <a:lstStyle/>
          <a:p>
            <a:r>
              <a:rPr lang="zh-CN" altLang="en-US" sz="3200" b="1" dirty="0"/>
              <a:t>线段：</a:t>
            </a:r>
            <a:r>
              <a:rPr lang="en-US" altLang="zh-CN" sz="3200" b="1" dirty="0"/>
              <a:t>dot(p – </a:t>
            </a:r>
            <a:r>
              <a:rPr lang="en-US" altLang="zh-CN" sz="3200" b="1" dirty="0" err="1"/>
              <a:t>l.a</a:t>
            </a:r>
            <a:r>
              <a:rPr lang="en-US" altLang="zh-CN" sz="3200" b="1" dirty="0"/>
              <a:t>, p – </a:t>
            </a:r>
            <a:r>
              <a:rPr lang="en-US" altLang="zh-CN" sz="3200" b="1" dirty="0" err="1"/>
              <a:t>l.b</a:t>
            </a:r>
            <a:r>
              <a:rPr lang="en-US" altLang="zh-CN" sz="3200" b="1" dirty="0"/>
              <a:t>) &lt;= 0</a:t>
            </a:r>
          </a:p>
          <a:p>
            <a:r>
              <a:rPr lang="zh-CN" altLang="en-US" sz="3200" b="1" dirty="0"/>
              <a:t>射线：</a:t>
            </a:r>
            <a:r>
              <a:rPr lang="en-US" altLang="zh-CN" sz="3200" b="1" dirty="0"/>
              <a:t>dot(p – </a:t>
            </a:r>
            <a:r>
              <a:rPr lang="en-US" altLang="zh-CN" sz="3200" b="1" dirty="0" err="1"/>
              <a:t>l.a</a:t>
            </a:r>
            <a:r>
              <a:rPr lang="en-US" altLang="zh-CN" sz="3200" b="1" dirty="0"/>
              <a:t>, </a:t>
            </a:r>
            <a:r>
              <a:rPr lang="en-US" altLang="zh-CN" sz="3200" b="1" dirty="0" err="1"/>
              <a:t>l.b</a:t>
            </a:r>
            <a:r>
              <a:rPr lang="en-US" altLang="zh-CN" sz="3200" b="1" dirty="0"/>
              <a:t> – </a:t>
            </a:r>
            <a:r>
              <a:rPr lang="en-US" altLang="zh-CN" sz="3200" b="1" dirty="0" err="1"/>
              <a:t>l.a</a:t>
            </a:r>
            <a:r>
              <a:rPr lang="en-US" altLang="zh-CN" sz="3200" b="1" dirty="0"/>
              <a:t>) &gt;= 0</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564" y="3703658"/>
            <a:ext cx="6370872" cy="1005928"/>
          </a:xfrm>
          <a:prstGeom prst="rect">
            <a:avLst/>
          </a:prstGeom>
        </p:spPr>
      </p:pic>
    </p:spTree>
    <p:extLst>
      <p:ext uri="{BB962C8B-B14F-4D97-AF65-F5344CB8AC3E}">
        <p14:creationId xmlns:p14="http://schemas.microsoft.com/office/powerpoint/2010/main" val="366982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2.2 2.3 </a:t>
            </a:r>
            <a:r>
              <a:rPr lang="zh-CN" altLang="zh-CN" b="1" dirty="0" smtClean="0"/>
              <a:t>两</a:t>
            </a:r>
            <a:r>
              <a:rPr lang="zh-CN" altLang="zh-CN" b="1" dirty="0"/>
              <a:t>直线</a:t>
            </a:r>
            <a:r>
              <a:rPr lang="en-US" altLang="zh-CN" b="1" cap="none" dirty="0"/>
              <a:t>a, </a:t>
            </a:r>
            <a:r>
              <a:rPr lang="en-US" altLang="zh-CN" b="1" cap="none" dirty="0" smtClean="0"/>
              <a:t>b</a:t>
            </a:r>
            <a:r>
              <a:rPr lang="zh-CN" altLang="en-US" b="1" cap="none" dirty="0" smtClean="0"/>
              <a:t>判断平行及</a:t>
            </a:r>
            <a:r>
              <a:rPr lang="zh-CN" altLang="zh-CN" b="1" dirty="0" smtClean="0"/>
              <a:t>求</a:t>
            </a:r>
            <a:r>
              <a:rPr lang="zh-CN" altLang="zh-CN" b="1" dirty="0"/>
              <a:t>交</a:t>
            </a:r>
            <a:endParaRPr lang="zh-CN" altLang="en-US" sz="3600" b="1" dirty="0"/>
          </a:p>
        </p:txBody>
      </p:sp>
      <p:sp>
        <p:nvSpPr>
          <p:cNvPr id="3" name="内容占位符 2"/>
          <p:cNvSpPr>
            <a:spLocks noGrp="1"/>
          </p:cNvSpPr>
          <p:nvPr>
            <p:ph idx="1"/>
          </p:nvPr>
        </p:nvSpPr>
        <p:spPr>
          <a:xfrm>
            <a:off x="685800" y="2194560"/>
            <a:ext cx="5938736" cy="4024125"/>
          </a:xfrm>
        </p:spPr>
        <p:txBody>
          <a:bodyPr>
            <a:noAutofit/>
          </a:bodyPr>
          <a:lstStyle/>
          <a:p>
            <a:r>
              <a:rPr lang="zh-CN" altLang="en-US" sz="3200" b="1" dirty="0"/>
              <a:t>两</a:t>
            </a:r>
            <a:r>
              <a:rPr lang="zh-CN" altLang="en-US" sz="3200" b="1" dirty="0" smtClean="0"/>
              <a:t>直线平行 ⇔ 它们的方向向量叉乘结果为</a:t>
            </a:r>
            <a:r>
              <a:rPr lang="en-US" altLang="zh-CN" sz="3200" b="1" dirty="0" smtClean="0"/>
              <a:t>0</a:t>
            </a:r>
            <a:endParaRPr lang="en-US" altLang="zh-CN" sz="3200" b="1" dirty="0"/>
          </a:p>
          <a:p>
            <a:r>
              <a:rPr lang="zh-CN" altLang="en-US" sz="3200" b="1" dirty="0" smtClean="0"/>
              <a:t>两条不平行的直线求交：面积法</a:t>
            </a:r>
            <a:endParaRPr lang="en-US" altLang="zh-CN" sz="3200" b="1" dirty="0" smtClean="0"/>
          </a:p>
          <a:p>
            <a:r>
              <a:rPr lang="en-US" altLang="zh-CN" sz="3200" b="1" dirty="0"/>
              <a:t>s1 = </a:t>
            </a:r>
            <a:r>
              <a:rPr lang="en-US" altLang="zh-CN" sz="3200" b="1" dirty="0" err="1"/>
              <a:t>det</a:t>
            </a:r>
            <a:r>
              <a:rPr lang="en-US" altLang="zh-CN" sz="3200" b="1" dirty="0"/>
              <a:t>(</a:t>
            </a:r>
            <a:r>
              <a:rPr lang="en-US" altLang="zh-CN" sz="3200" b="1" dirty="0" err="1"/>
              <a:t>b.b</a:t>
            </a:r>
            <a:r>
              <a:rPr lang="en-US" altLang="zh-CN" sz="3200" b="1" dirty="0"/>
              <a:t> - </a:t>
            </a:r>
            <a:r>
              <a:rPr lang="en-US" altLang="zh-CN" sz="3200" b="1" dirty="0" err="1"/>
              <a:t>a.a</a:t>
            </a:r>
            <a:r>
              <a:rPr lang="en-US" altLang="zh-CN" sz="3200" b="1" dirty="0"/>
              <a:t>, </a:t>
            </a:r>
            <a:r>
              <a:rPr lang="en-US" altLang="zh-CN" sz="3200" b="1" dirty="0" err="1"/>
              <a:t>b.a</a:t>
            </a:r>
            <a:r>
              <a:rPr lang="en-US" altLang="zh-CN" sz="3200" b="1" dirty="0"/>
              <a:t> - </a:t>
            </a:r>
            <a:r>
              <a:rPr lang="en-US" altLang="zh-CN" sz="3200" b="1" dirty="0" err="1"/>
              <a:t>a.a</a:t>
            </a:r>
            <a:r>
              <a:rPr lang="en-US" altLang="zh-CN" sz="3200" b="1" dirty="0"/>
              <a:t>);</a:t>
            </a:r>
          </a:p>
          <a:p>
            <a:r>
              <a:rPr lang="en-US" altLang="zh-CN" sz="3200" b="1" dirty="0"/>
              <a:t>s2 = </a:t>
            </a:r>
            <a:r>
              <a:rPr lang="en-US" altLang="zh-CN" sz="3200" b="1" dirty="0" err="1"/>
              <a:t>det</a:t>
            </a:r>
            <a:r>
              <a:rPr lang="en-US" altLang="zh-CN" sz="3200" b="1" dirty="0"/>
              <a:t>(</a:t>
            </a:r>
            <a:r>
              <a:rPr lang="en-US" altLang="zh-CN" sz="3200" b="1" dirty="0" err="1"/>
              <a:t>b.a</a:t>
            </a:r>
            <a:r>
              <a:rPr lang="en-US" altLang="zh-CN" sz="3200" b="1" dirty="0"/>
              <a:t> - </a:t>
            </a:r>
            <a:r>
              <a:rPr lang="en-US" altLang="zh-CN" sz="3200" b="1" dirty="0" err="1"/>
              <a:t>a.b</a:t>
            </a:r>
            <a:r>
              <a:rPr lang="en-US" altLang="zh-CN" sz="3200" b="1" dirty="0"/>
              <a:t>, </a:t>
            </a:r>
            <a:r>
              <a:rPr lang="en-US" altLang="zh-CN" sz="3200" b="1" dirty="0" err="1"/>
              <a:t>b.b</a:t>
            </a:r>
            <a:r>
              <a:rPr lang="en-US" altLang="zh-CN" sz="3200" b="1" dirty="0"/>
              <a:t> - </a:t>
            </a:r>
            <a:r>
              <a:rPr lang="en-US" altLang="zh-CN" sz="3200" b="1" dirty="0" err="1"/>
              <a:t>a.b</a:t>
            </a:r>
            <a:r>
              <a:rPr lang="en-US" altLang="zh-CN" sz="3200" b="1" dirty="0"/>
              <a:t>);</a:t>
            </a:r>
          </a:p>
          <a:p>
            <a:r>
              <a:rPr lang="en-US" altLang="zh-CN" sz="3200" b="1" dirty="0"/>
              <a:t>o = </a:t>
            </a:r>
            <a:r>
              <a:rPr lang="en-US" altLang="zh-CN" sz="3200" b="1" dirty="0" err="1"/>
              <a:t>a.a</a:t>
            </a:r>
            <a:r>
              <a:rPr lang="en-US" altLang="zh-CN" sz="3200" b="1" dirty="0"/>
              <a:t> + (</a:t>
            </a:r>
            <a:r>
              <a:rPr lang="en-US" altLang="zh-CN" sz="3200" b="1" dirty="0" err="1"/>
              <a:t>a.b</a:t>
            </a:r>
            <a:r>
              <a:rPr lang="en-US" altLang="zh-CN" sz="3200" b="1" dirty="0"/>
              <a:t> - </a:t>
            </a:r>
            <a:r>
              <a:rPr lang="en-US" altLang="zh-CN" sz="3200" b="1" dirty="0" err="1"/>
              <a:t>a.a</a:t>
            </a:r>
            <a:r>
              <a:rPr lang="en-US" altLang="zh-CN" sz="3200" b="1" dirty="0"/>
              <a:t>) * s1 / (s1 + s2);</a:t>
            </a:r>
          </a:p>
          <a:p>
            <a:endParaRPr lang="en-US" altLang="zh-CN" sz="32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56" y="2286215"/>
            <a:ext cx="4560965" cy="3840813"/>
          </a:xfrm>
          <a:prstGeom prst="rect">
            <a:avLst/>
          </a:prstGeom>
        </p:spPr>
      </p:pic>
    </p:spTree>
    <p:extLst>
      <p:ext uri="{BB962C8B-B14F-4D97-AF65-F5344CB8AC3E}">
        <p14:creationId xmlns:p14="http://schemas.microsoft.com/office/powerpoint/2010/main" val="12908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2.4 </a:t>
            </a:r>
            <a:r>
              <a:rPr lang="zh-CN" altLang="en-US" b="1" dirty="0" smtClean="0"/>
              <a:t>两</a:t>
            </a:r>
            <a:r>
              <a:rPr lang="zh-CN" altLang="zh-CN" b="1" dirty="0" smtClean="0"/>
              <a:t>直线</a:t>
            </a:r>
            <a:r>
              <a:rPr lang="en-US" altLang="zh-CN" b="1" dirty="0"/>
              <a:t>/</a:t>
            </a:r>
            <a:r>
              <a:rPr lang="zh-CN" altLang="zh-CN" b="1" dirty="0"/>
              <a:t>线段</a:t>
            </a:r>
            <a:r>
              <a:rPr lang="en-US" altLang="zh-CN" b="1" dirty="0"/>
              <a:t>/</a:t>
            </a:r>
            <a:r>
              <a:rPr lang="zh-CN" altLang="zh-CN" b="1" dirty="0" smtClean="0"/>
              <a:t>射线求交</a:t>
            </a:r>
            <a:r>
              <a:rPr lang="en-US" altLang="zh-CN" b="1" dirty="0" smtClean="0"/>
              <a:t/>
            </a:r>
            <a:br>
              <a:rPr lang="en-US" altLang="zh-CN" b="1" dirty="0" smtClean="0"/>
            </a:br>
            <a:r>
              <a:rPr lang="en-US" altLang="zh-CN" b="1" dirty="0" smtClean="0"/>
              <a:t>2.7 </a:t>
            </a:r>
            <a:r>
              <a:rPr lang="zh-CN" altLang="en-US" b="1" dirty="0" smtClean="0"/>
              <a:t>线段的垂直平分线</a:t>
            </a:r>
            <a:endParaRPr lang="zh-CN" altLang="en-US" b="1" dirty="0"/>
          </a:p>
        </p:txBody>
      </p:sp>
      <p:sp>
        <p:nvSpPr>
          <p:cNvPr id="3" name="内容占位符 2"/>
          <p:cNvSpPr>
            <a:spLocks noGrp="1"/>
          </p:cNvSpPr>
          <p:nvPr>
            <p:ph idx="1"/>
          </p:nvPr>
        </p:nvSpPr>
        <p:spPr/>
        <p:txBody>
          <a:bodyPr>
            <a:noAutofit/>
          </a:bodyPr>
          <a:lstStyle/>
          <a:p>
            <a:r>
              <a:rPr lang="zh-CN" altLang="en-US" sz="3200" b="1" dirty="0"/>
              <a:t>两</a:t>
            </a:r>
            <a:r>
              <a:rPr lang="zh-CN" altLang="zh-CN" sz="3200" b="1" dirty="0"/>
              <a:t>直线</a:t>
            </a:r>
            <a:r>
              <a:rPr lang="en-US" altLang="zh-CN" sz="3200" b="1" dirty="0"/>
              <a:t>/</a:t>
            </a:r>
            <a:r>
              <a:rPr lang="zh-CN" altLang="zh-CN" sz="3200" b="1" dirty="0"/>
              <a:t>线段</a:t>
            </a:r>
            <a:r>
              <a:rPr lang="en-US" altLang="zh-CN" sz="3200" b="1" dirty="0"/>
              <a:t>/</a:t>
            </a:r>
            <a:r>
              <a:rPr lang="zh-CN" altLang="zh-CN" sz="3200" b="1" dirty="0"/>
              <a:t>射线求</a:t>
            </a:r>
            <a:r>
              <a:rPr lang="zh-CN" altLang="zh-CN" sz="3200" b="1" dirty="0" smtClean="0"/>
              <a:t>交</a:t>
            </a:r>
            <a:r>
              <a:rPr lang="zh-CN" altLang="en-US" sz="3200" b="1" dirty="0" smtClean="0"/>
              <a:t>：先</a:t>
            </a:r>
            <a:r>
              <a:rPr lang="zh-CN" altLang="en-US" sz="3200" b="1" dirty="0"/>
              <a:t>计算两直线交点，再看是否同时位于两直线</a:t>
            </a:r>
            <a:r>
              <a:rPr lang="en-US" altLang="zh-CN" sz="3200" b="1" dirty="0"/>
              <a:t>/</a:t>
            </a:r>
            <a:r>
              <a:rPr lang="zh-CN" altLang="en-US" sz="3200" b="1" dirty="0"/>
              <a:t>线段</a:t>
            </a:r>
            <a:r>
              <a:rPr lang="en-US" altLang="zh-CN" sz="3200" b="1" dirty="0"/>
              <a:t>/</a:t>
            </a:r>
            <a:r>
              <a:rPr lang="zh-CN" altLang="en-US" sz="3200" b="1" dirty="0"/>
              <a:t>射线上</a:t>
            </a:r>
            <a:r>
              <a:rPr lang="zh-CN" altLang="en-US" sz="3200" b="1" dirty="0" smtClean="0"/>
              <a:t>。</a:t>
            </a:r>
            <a:endParaRPr lang="en-US" altLang="zh-CN" sz="3200" b="1" dirty="0" smtClean="0"/>
          </a:p>
          <a:p>
            <a:r>
              <a:rPr lang="zh-CN" altLang="en-US" sz="3200" b="1" dirty="0" smtClean="0"/>
              <a:t>线段的</a:t>
            </a:r>
            <a:r>
              <a:rPr lang="zh-CN" altLang="en-US" sz="3200" b="1" dirty="0"/>
              <a:t>垂直平分线：过线段中点的与线段垂直的直线。</a:t>
            </a:r>
          </a:p>
        </p:txBody>
      </p:sp>
    </p:spTree>
    <p:extLst>
      <p:ext uri="{BB962C8B-B14F-4D97-AF65-F5344CB8AC3E}">
        <p14:creationId xmlns:p14="http://schemas.microsoft.com/office/powerpoint/2010/main" val="102966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2.5 2.6 </a:t>
            </a:r>
            <a:r>
              <a:rPr lang="zh-CN" altLang="en-US" b="1" dirty="0" smtClean="0"/>
              <a:t>点到直线的投影点与对称点</a:t>
            </a:r>
            <a:endParaRPr lang="zh-CN" altLang="en-US" b="1" dirty="0"/>
          </a:p>
        </p:txBody>
      </p:sp>
      <p:sp>
        <p:nvSpPr>
          <p:cNvPr id="3" name="内容占位符 2"/>
          <p:cNvSpPr>
            <a:spLocks noGrp="1"/>
          </p:cNvSpPr>
          <p:nvPr>
            <p:ph idx="1"/>
          </p:nvPr>
        </p:nvSpPr>
        <p:spPr/>
        <p:txBody>
          <a:bodyPr>
            <a:noAutofit/>
          </a:bodyPr>
          <a:lstStyle/>
          <a:p>
            <a:r>
              <a:rPr lang="en-US" altLang="zh-CN" sz="3200" b="1" dirty="0"/>
              <a:t>projection(l, p) = </a:t>
            </a:r>
            <a:r>
              <a:rPr lang="en-US" altLang="zh-CN" sz="3200" b="1" dirty="0" err="1"/>
              <a:t>l.a</a:t>
            </a:r>
            <a:r>
              <a:rPr lang="en-US" altLang="zh-CN" sz="3200" b="1" dirty="0"/>
              <a:t> + dot(p – </a:t>
            </a:r>
            <a:r>
              <a:rPr lang="en-US" altLang="zh-CN" sz="3200" b="1" dirty="0" err="1"/>
              <a:t>l.a</a:t>
            </a:r>
            <a:r>
              <a:rPr lang="en-US" altLang="zh-CN" sz="3200" b="1" dirty="0"/>
              <a:t>, (</a:t>
            </a:r>
            <a:r>
              <a:rPr lang="en-US" altLang="zh-CN" sz="3200" b="1" dirty="0" err="1"/>
              <a:t>l.b</a:t>
            </a:r>
            <a:r>
              <a:rPr lang="en-US" altLang="zh-CN" sz="3200" b="1" dirty="0"/>
              <a:t> – </a:t>
            </a:r>
            <a:r>
              <a:rPr lang="en-US" altLang="zh-CN" sz="3200" b="1" dirty="0" err="1"/>
              <a:t>l.a</a:t>
            </a:r>
            <a:r>
              <a:rPr lang="en-US" altLang="zh-CN" sz="3200" b="1" dirty="0"/>
              <a:t>).unit()) * (</a:t>
            </a:r>
            <a:r>
              <a:rPr lang="en-US" altLang="zh-CN" sz="3200" b="1" dirty="0" err="1"/>
              <a:t>l.b</a:t>
            </a:r>
            <a:r>
              <a:rPr lang="en-US" altLang="zh-CN" sz="3200" b="1" dirty="0"/>
              <a:t> – </a:t>
            </a:r>
            <a:r>
              <a:rPr lang="en-US" altLang="zh-CN" sz="3200" b="1" dirty="0" err="1"/>
              <a:t>l.a</a:t>
            </a:r>
            <a:r>
              <a:rPr lang="en-US" altLang="zh-CN" sz="3200" b="1" dirty="0"/>
              <a:t>).unit</a:t>
            </a:r>
            <a:r>
              <a:rPr lang="en-US" altLang="zh-CN" sz="3200" b="1" dirty="0" smtClean="0"/>
              <a:t>()</a:t>
            </a:r>
          </a:p>
          <a:p>
            <a:r>
              <a:rPr lang="en-US" altLang="zh-CN" sz="3200" b="1" dirty="0" smtClean="0"/>
              <a:t>P</a:t>
            </a:r>
            <a:r>
              <a:rPr lang="zh-CN" altLang="en-US" sz="3200" b="1" dirty="0" smtClean="0"/>
              <a:t>关于直线</a:t>
            </a:r>
            <a:r>
              <a:rPr lang="en-US" altLang="zh-CN" sz="3200" b="1" dirty="0" smtClean="0"/>
              <a:t>AB</a:t>
            </a:r>
            <a:r>
              <a:rPr lang="zh-CN" altLang="en-US" sz="3200" b="1" dirty="0" smtClean="0"/>
              <a:t>的对称点</a:t>
            </a:r>
            <a:r>
              <a:rPr lang="en-US" altLang="zh-CN" sz="3200" b="1" dirty="0" smtClean="0"/>
              <a:t/>
            </a:r>
            <a:br>
              <a:rPr lang="en-US" altLang="zh-CN" sz="3200" b="1" dirty="0" smtClean="0"/>
            </a:br>
            <a:r>
              <a:rPr lang="zh-CN" altLang="en-US" sz="3200" b="1" dirty="0" smtClean="0"/>
              <a:t>即为</a:t>
            </a:r>
            <a:r>
              <a:rPr lang="en-US" altLang="zh-CN" sz="3200" b="1" dirty="0" smtClean="0"/>
              <a:t>P</a:t>
            </a:r>
            <a:r>
              <a:rPr lang="zh-CN" altLang="en-US" sz="3200" b="1" dirty="0" smtClean="0"/>
              <a:t>关于投影点</a:t>
            </a:r>
            <a:r>
              <a:rPr lang="en-US" altLang="zh-CN" sz="3200" b="1" dirty="0" smtClean="0"/>
              <a:t>H</a:t>
            </a:r>
            <a:r>
              <a:rPr lang="zh-CN" altLang="en-US" sz="3200" b="1" dirty="0" smtClean="0"/>
              <a:t>的</a:t>
            </a:r>
            <a:r>
              <a:rPr lang="en-US" altLang="zh-CN" sz="3200" b="1" dirty="0" smtClean="0"/>
              <a:t/>
            </a:r>
            <a:br>
              <a:rPr lang="en-US" altLang="zh-CN" sz="3200" b="1" dirty="0" smtClean="0"/>
            </a:br>
            <a:r>
              <a:rPr lang="zh-CN" altLang="en-US" sz="3200" b="1" dirty="0" smtClean="0"/>
              <a:t>对称点。</a:t>
            </a:r>
            <a:endParaRPr lang="zh-CN" altLang="en-US" sz="32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209" y="2985838"/>
            <a:ext cx="5273496" cy="3017782"/>
          </a:xfrm>
          <a:prstGeom prst="rect">
            <a:avLst/>
          </a:prstGeom>
        </p:spPr>
      </p:pic>
    </p:spTree>
    <p:extLst>
      <p:ext uri="{BB962C8B-B14F-4D97-AF65-F5344CB8AC3E}">
        <p14:creationId xmlns:p14="http://schemas.microsoft.com/office/powerpoint/2010/main" val="18837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Part 3  </a:t>
            </a:r>
            <a:r>
              <a:rPr lang="zh-CN" altLang="en-US" b="1" dirty="0" smtClean="0"/>
              <a:t>凸包</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7825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t>填坑：</a:t>
            </a:r>
            <a:r>
              <a:rPr lang="en-US" altLang="zh-CN" b="1" dirty="0" smtClean="0"/>
              <a:t>IOI2017 </a:t>
            </a:r>
            <a:r>
              <a:rPr lang="zh-CN" altLang="en-US" b="1" dirty="0" smtClean="0"/>
              <a:t>题目选讲</a:t>
            </a:r>
            <a:endParaRPr lang="zh-CN" altLang="en-US" b="1"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05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3.1 </a:t>
            </a:r>
            <a:r>
              <a:rPr lang="zh-CN" altLang="en-US" b="1" dirty="0" smtClean="0"/>
              <a:t>静态凸包</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支持：</a:t>
            </a:r>
            <a:endParaRPr lang="en-US" altLang="zh-CN" sz="3200" b="1" dirty="0" smtClean="0"/>
          </a:p>
          <a:p>
            <a:pPr lvl="1"/>
            <a:r>
              <a:rPr lang="zh-CN" altLang="en-US" sz="3000" b="1" dirty="0" smtClean="0"/>
              <a:t>初始</a:t>
            </a:r>
            <a:r>
              <a:rPr lang="zh-CN" altLang="en-US" sz="3000" b="1" dirty="0"/>
              <a:t>构造（</a:t>
            </a:r>
            <a:r>
              <a:rPr lang="en-US" altLang="zh-CN" sz="3000" b="1" dirty="0"/>
              <a:t>O(n log n)</a:t>
            </a:r>
            <a:r>
              <a:rPr lang="zh-CN" altLang="en-US" sz="3000" b="1" dirty="0" smtClean="0"/>
              <a:t>）</a:t>
            </a:r>
            <a:endParaRPr lang="en-US" altLang="zh-CN" sz="3000" b="1" dirty="0" smtClean="0"/>
          </a:p>
          <a:p>
            <a:pPr lvl="1"/>
            <a:r>
              <a:rPr lang="zh-CN" altLang="en-US" sz="3000" b="1" dirty="0" smtClean="0"/>
              <a:t>查询</a:t>
            </a:r>
            <a:r>
              <a:rPr lang="zh-CN" altLang="en-US" sz="3000" b="1" dirty="0"/>
              <a:t>面积（</a:t>
            </a:r>
            <a:r>
              <a:rPr lang="en-US" altLang="zh-CN" sz="3000" b="1" dirty="0"/>
              <a:t>O(1)</a:t>
            </a:r>
            <a:r>
              <a:rPr lang="zh-CN" altLang="en-US" sz="3000" b="1" dirty="0" smtClean="0"/>
              <a:t>）</a:t>
            </a:r>
            <a:endParaRPr lang="en-US" altLang="zh-CN" sz="3000" b="1" dirty="0" smtClean="0"/>
          </a:p>
          <a:p>
            <a:pPr lvl="1"/>
            <a:r>
              <a:rPr lang="zh-CN" altLang="en-US" sz="3000" b="1" dirty="0" smtClean="0"/>
              <a:t>查询</a:t>
            </a:r>
            <a:r>
              <a:rPr lang="zh-CN" altLang="en-US" sz="3000" b="1" dirty="0"/>
              <a:t>凸包中所有点（</a:t>
            </a:r>
            <a:r>
              <a:rPr lang="en-US" altLang="zh-CN" sz="3000" b="1" dirty="0"/>
              <a:t>O(n)</a:t>
            </a:r>
            <a:r>
              <a:rPr lang="zh-CN" altLang="en-US" sz="3000" b="1" dirty="0" smtClean="0"/>
              <a:t>）</a:t>
            </a:r>
            <a:endParaRPr lang="en-US" altLang="zh-CN" sz="3000" b="1" dirty="0" smtClean="0"/>
          </a:p>
          <a:p>
            <a:r>
              <a:rPr lang="zh-CN" altLang="en-US" sz="3200" b="1" dirty="0"/>
              <a:t>首先将所有顶点按横坐标排序（这是</a:t>
            </a:r>
            <a:r>
              <a:rPr lang="en-US" altLang="zh-CN" sz="3200" b="1" dirty="0"/>
              <a:t>O(n log n)</a:t>
            </a:r>
            <a:r>
              <a:rPr lang="zh-CN" altLang="en-US" sz="3200" b="1" dirty="0"/>
              <a:t>瓶颈，后面只需</a:t>
            </a:r>
            <a:r>
              <a:rPr lang="en-US" altLang="zh-CN" sz="3200" b="1" dirty="0"/>
              <a:t>O(n)</a:t>
            </a:r>
            <a:r>
              <a:rPr lang="zh-CN" altLang="en-US" sz="3200" b="1" dirty="0"/>
              <a:t>），然后按横坐标从小到大遍历每个顶点，维护两个单调栈记录上凸壳和下凸壳，最后把两个单调栈像链表一样首尾相接即得到了整个</a:t>
            </a:r>
            <a:r>
              <a:rPr lang="zh-CN" altLang="en-US" sz="3200" b="1" dirty="0" smtClean="0"/>
              <a:t>凸包。</a:t>
            </a:r>
            <a:endParaRPr lang="zh-CN" altLang="en-US" sz="3200" b="1" dirty="0"/>
          </a:p>
        </p:txBody>
      </p:sp>
    </p:spTree>
    <p:extLst>
      <p:ext uri="{BB962C8B-B14F-4D97-AF65-F5344CB8AC3E}">
        <p14:creationId xmlns:p14="http://schemas.microsoft.com/office/powerpoint/2010/main" val="270561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3.1 </a:t>
            </a:r>
            <a:r>
              <a:rPr lang="zh-CN" altLang="en-US" b="1" dirty="0" smtClean="0"/>
              <a:t>静态凸包</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面积：“叉乘一圈”</a:t>
            </a:r>
            <a:endParaRPr lang="zh-CN" altLang="en-US" sz="32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828" y="1970720"/>
            <a:ext cx="6931753" cy="4471804"/>
          </a:xfrm>
          <a:prstGeom prst="rect">
            <a:avLst/>
          </a:prstGeom>
        </p:spPr>
      </p:pic>
    </p:spTree>
    <p:extLst>
      <p:ext uri="{BB962C8B-B14F-4D97-AF65-F5344CB8AC3E}">
        <p14:creationId xmlns:p14="http://schemas.microsoft.com/office/powerpoint/2010/main" val="1464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练习</a:t>
            </a:r>
            <a:r>
              <a:rPr lang="en-US" altLang="zh-CN" b="1" dirty="0" smtClean="0"/>
              <a:t>1 《</a:t>
            </a:r>
            <a:r>
              <a:rPr lang="zh-CN" altLang="en-US" b="1" dirty="0" smtClean="0"/>
              <a:t>集合的面积</a:t>
            </a:r>
            <a:r>
              <a:rPr lang="en-US" altLang="zh-CN" b="1" dirty="0" smtClean="0"/>
              <a:t>》</a:t>
            </a:r>
            <a:endParaRPr lang="zh-CN" altLang="en-US" b="1" dirty="0"/>
          </a:p>
        </p:txBody>
      </p:sp>
      <p:sp>
        <p:nvSpPr>
          <p:cNvPr id="3" name="内容占位符 2"/>
          <p:cNvSpPr>
            <a:spLocks noGrp="1"/>
          </p:cNvSpPr>
          <p:nvPr>
            <p:ph idx="1"/>
          </p:nvPr>
        </p:nvSpPr>
        <p:spPr/>
        <p:txBody>
          <a:bodyPr>
            <a:noAutofit/>
          </a:bodyPr>
          <a:lstStyle/>
          <a:p>
            <a:r>
              <a:rPr lang="zh-CN" altLang="en-US" sz="3200" b="1" dirty="0"/>
              <a:t>输入两个点集</a:t>
            </a:r>
            <a:r>
              <a:rPr lang="en-US" altLang="zh-CN" sz="3200" b="1" dirty="0"/>
              <a:t>A</a:t>
            </a:r>
            <a:r>
              <a:rPr lang="zh-CN" altLang="en-US" sz="3200" b="1" dirty="0"/>
              <a:t>、</a:t>
            </a:r>
            <a:r>
              <a:rPr lang="en-US" altLang="zh-CN" sz="3200" b="1" dirty="0"/>
              <a:t>B</a:t>
            </a:r>
            <a:r>
              <a:rPr lang="zh-CN" altLang="en-US" sz="3200" b="1" dirty="0"/>
              <a:t>，定义</a:t>
            </a:r>
            <a:r>
              <a:rPr lang="en-US" altLang="zh-CN" sz="3200" b="1" dirty="0"/>
              <a:t>A + B = {a + b | </a:t>
            </a:r>
            <a:r>
              <a:rPr lang="en-US" altLang="zh-CN" sz="3200" b="1" dirty="0" err="1"/>
              <a:t>a∈A</a:t>
            </a:r>
            <a:r>
              <a:rPr lang="en-US" altLang="zh-CN" sz="3200" b="1" dirty="0"/>
              <a:t>, </a:t>
            </a:r>
            <a:r>
              <a:rPr lang="en-US" altLang="zh-CN" sz="3200" b="1" dirty="0" err="1"/>
              <a:t>b∈B</a:t>
            </a:r>
            <a:r>
              <a:rPr lang="en-US" altLang="zh-CN" sz="3200" b="1" dirty="0"/>
              <a:t>}</a:t>
            </a:r>
            <a:r>
              <a:rPr lang="zh-CN" altLang="en-US" sz="3200" b="1" dirty="0"/>
              <a:t>（两个点作为向量的加法），求点集</a:t>
            </a:r>
            <a:r>
              <a:rPr lang="en-US" altLang="zh-CN" sz="3200" b="1" dirty="0"/>
              <a:t>A + B</a:t>
            </a:r>
            <a:r>
              <a:rPr lang="zh-CN" altLang="en-US" sz="3200" b="1" dirty="0"/>
              <a:t>的凸包的面积（为了避免小数，输出答案乘</a:t>
            </a:r>
            <a:r>
              <a:rPr lang="en-US" altLang="zh-CN" sz="3200" b="1" dirty="0"/>
              <a:t>2</a:t>
            </a:r>
            <a:r>
              <a:rPr lang="zh-CN" altLang="en-US" sz="3200" b="1" dirty="0"/>
              <a:t>）。</a:t>
            </a:r>
          </a:p>
          <a:p>
            <a:r>
              <a:rPr lang="en-US" altLang="zh-CN" sz="3200" b="1" dirty="0"/>
              <a:t>|A|, |B| ≤ 100 000</a:t>
            </a:r>
            <a:r>
              <a:rPr lang="zh-CN" altLang="en-US" sz="3200" b="1" dirty="0"/>
              <a:t>，坐标范围不超过</a:t>
            </a:r>
            <a:r>
              <a:rPr lang="en-US" altLang="zh-CN" sz="3200" b="1" dirty="0"/>
              <a:t>10</a:t>
            </a:r>
            <a:r>
              <a:rPr lang="en-US" altLang="zh-CN" sz="3200" b="1" baseline="30000" dirty="0"/>
              <a:t>8</a:t>
            </a:r>
            <a:r>
              <a:rPr lang="zh-CN" altLang="en-US" sz="3200" b="1" dirty="0" smtClean="0"/>
              <a:t>。</a:t>
            </a:r>
            <a:endParaRPr lang="en-US" altLang="zh-CN" sz="3200" b="1" dirty="0" smtClean="0"/>
          </a:p>
          <a:p>
            <a:r>
              <a:rPr lang="zh-CN" altLang="en-US" sz="3200" b="1" dirty="0" smtClean="0"/>
              <a:t>来源：清华集训</a:t>
            </a:r>
            <a:r>
              <a:rPr lang="en-US" altLang="zh-CN" sz="3200" b="1" dirty="0" smtClean="0"/>
              <a:t>2011</a:t>
            </a:r>
            <a:endParaRPr lang="zh-CN" altLang="en-US" sz="3200" b="1" dirty="0"/>
          </a:p>
        </p:txBody>
      </p:sp>
    </p:spTree>
    <p:extLst>
      <p:ext uri="{BB962C8B-B14F-4D97-AF65-F5344CB8AC3E}">
        <p14:creationId xmlns:p14="http://schemas.microsoft.com/office/powerpoint/2010/main" val="37236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练习</a:t>
            </a:r>
            <a:r>
              <a:rPr lang="en-US" altLang="zh-CN" b="1" dirty="0" smtClean="0"/>
              <a:t>1 《</a:t>
            </a:r>
            <a:r>
              <a:rPr lang="zh-CN" altLang="en-US" b="1" dirty="0" smtClean="0"/>
              <a:t>集合的面积</a:t>
            </a:r>
            <a:r>
              <a:rPr lang="en-US" altLang="zh-CN" b="1" dirty="0" smtClean="0"/>
              <a:t>》</a:t>
            </a:r>
            <a:endParaRPr lang="zh-CN" altLang="en-US" b="1" dirty="0"/>
          </a:p>
        </p:txBody>
      </p:sp>
      <p:sp>
        <p:nvSpPr>
          <p:cNvPr id="3" name="内容占位符 2"/>
          <p:cNvSpPr>
            <a:spLocks noGrp="1"/>
          </p:cNvSpPr>
          <p:nvPr>
            <p:ph idx="1"/>
          </p:nvPr>
        </p:nvSpPr>
        <p:spPr/>
        <p:txBody>
          <a:bodyPr>
            <a:noAutofit/>
          </a:bodyPr>
          <a:lstStyle/>
          <a:p>
            <a:r>
              <a:rPr lang="zh-CN" altLang="en-US" sz="3200" b="1" dirty="0"/>
              <a:t>考虑点集</a:t>
            </a:r>
            <a:r>
              <a:rPr lang="en-US" altLang="zh-CN" sz="3200" b="1" dirty="0"/>
              <a:t>A + B</a:t>
            </a:r>
            <a:r>
              <a:rPr lang="zh-CN" altLang="en-US" sz="3200" b="1" dirty="0"/>
              <a:t>的凸包上的每一个点</a:t>
            </a:r>
            <a:r>
              <a:rPr lang="en-US" altLang="zh-CN" sz="3200" b="1" dirty="0"/>
              <a:t>c = a + b</a:t>
            </a:r>
            <a:r>
              <a:rPr lang="zh-CN" altLang="en-US" sz="3200" b="1" dirty="0"/>
              <a:t>，那么</a:t>
            </a:r>
            <a:r>
              <a:rPr lang="en-US" altLang="zh-CN" sz="3200" b="1" dirty="0"/>
              <a:t>a</a:t>
            </a:r>
            <a:r>
              <a:rPr lang="zh-CN" altLang="en-US" sz="3200" b="1" dirty="0"/>
              <a:t>一定位于</a:t>
            </a:r>
            <a:r>
              <a:rPr lang="en-US" altLang="zh-CN" sz="3200" b="1" dirty="0"/>
              <a:t>A</a:t>
            </a:r>
            <a:r>
              <a:rPr lang="zh-CN" altLang="en-US" sz="3200" b="1" dirty="0"/>
              <a:t>的凸包上，</a:t>
            </a:r>
            <a:r>
              <a:rPr lang="en-US" altLang="zh-CN" sz="3200" b="1" dirty="0"/>
              <a:t>b</a:t>
            </a:r>
            <a:r>
              <a:rPr lang="zh-CN" altLang="en-US" sz="3200" b="1" dirty="0"/>
              <a:t>一定位于</a:t>
            </a:r>
            <a:r>
              <a:rPr lang="en-US" altLang="zh-CN" sz="3200" b="1" dirty="0"/>
              <a:t>B</a:t>
            </a:r>
            <a:r>
              <a:rPr lang="zh-CN" altLang="en-US" sz="3200" b="1" dirty="0"/>
              <a:t>的凸包上</a:t>
            </a:r>
            <a:r>
              <a:rPr lang="zh-CN" altLang="en-US" sz="3200" b="1" dirty="0" smtClean="0"/>
              <a:t>。</a:t>
            </a:r>
            <a:endParaRPr lang="en-US" altLang="zh-CN" sz="3200" b="1" dirty="0" smtClean="0"/>
          </a:p>
          <a:p>
            <a:r>
              <a:rPr lang="zh-CN" altLang="en-US" sz="3200" b="1" dirty="0" smtClean="0"/>
              <a:t>花</a:t>
            </a:r>
            <a:r>
              <a:rPr lang="en-US" altLang="zh-CN" sz="3200" b="1" dirty="0"/>
              <a:t>O(n log n)</a:t>
            </a:r>
            <a:r>
              <a:rPr lang="zh-CN" altLang="en-US" sz="3200" b="1" dirty="0"/>
              <a:t>的时间分别求出</a:t>
            </a:r>
            <a:r>
              <a:rPr lang="en-US" altLang="zh-CN" sz="3200" b="1" dirty="0"/>
              <a:t>A</a:t>
            </a:r>
            <a:r>
              <a:rPr lang="zh-CN" altLang="en-US" sz="3200" b="1" dirty="0"/>
              <a:t>的凸包和</a:t>
            </a:r>
            <a:r>
              <a:rPr lang="en-US" altLang="zh-CN" sz="3200" b="1" dirty="0"/>
              <a:t>B</a:t>
            </a:r>
            <a:r>
              <a:rPr lang="zh-CN" altLang="en-US" sz="3200" b="1" dirty="0"/>
              <a:t>的凸包，则我们发现</a:t>
            </a:r>
            <a:r>
              <a:rPr lang="en-US" altLang="zh-CN" sz="3200" b="1" dirty="0"/>
              <a:t>A + B</a:t>
            </a:r>
            <a:r>
              <a:rPr lang="zh-CN" altLang="en-US" sz="3200" b="1" dirty="0"/>
              <a:t>的凸包就是</a:t>
            </a:r>
            <a:r>
              <a:rPr lang="en-US" altLang="zh-CN" sz="3200" b="1" dirty="0"/>
              <a:t>A</a:t>
            </a:r>
            <a:r>
              <a:rPr lang="zh-CN" altLang="en-US" sz="3200" b="1" dirty="0"/>
              <a:t>的凸包的边和</a:t>
            </a:r>
            <a:r>
              <a:rPr lang="en-US" altLang="zh-CN" sz="3200" b="1" dirty="0"/>
              <a:t>B</a:t>
            </a:r>
            <a:r>
              <a:rPr lang="zh-CN" altLang="en-US" sz="3200" b="1" dirty="0"/>
              <a:t>的凸包的边按极角排序后首尾相连所得图形</a:t>
            </a:r>
            <a:r>
              <a:rPr lang="zh-CN" altLang="en-US" sz="3200" b="1" dirty="0" smtClean="0"/>
              <a:t>。</a:t>
            </a:r>
            <a:endParaRPr lang="en-US" altLang="zh-CN" sz="3200" b="1" dirty="0" smtClean="0"/>
          </a:p>
          <a:p>
            <a:r>
              <a:rPr lang="zh-CN" altLang="en-US" sz="3200" b="1" dirty="0" smtClean="0"/>
              <a:t>拿</a:t>
            </a:r>
            <a:r>
              <a:rPr lang="zh-CN" altLang="en-US" sz="3200" b="1" dirty="0"/>
              <a:t>两个指针扫一遍就可以了。</a:t>
            </a:r>
          </a:p>
        </p:txBody>
      </p:sp>
    </p:spTree>
    <p:extLst>
      <p:ext uri="{BB962C8B-B14F-4D97-AF65-F5344CB8AC3E}">
        <p14:creationId xmlns:p14="http://schemas.microsoft.com/office/powerpoint/2010/main" val="27475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 </a:t>
            </a:r>
            <a:r>
              <a:rPr lang="zh-CN" altLang="en-US" b="1" dirty="0" smtClean="0"/>
              <a:t>动态凸包</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支持：</a:t>
            </a:r>
            <a:endParaRPr lang="en-US" altLang="zh-CN" sz="3200" b="1" dirty="0" smtClean="0"/>
          </a:p>
          <a:p>
            <a:pPr lvl="1"/>
            <a:r>
              <a:rPr lang="zh-CN" altLang="en-US" sz="3000" b="1" dirty="0" smtClean="0"/>
              <a:t>初始</a:t>
            </a:r>
            <a:r>
              <a:rPr lang="zh-CN" altLang="en-US" sz="3000" b="1" dirty="0"/>
              <a:t>构造（</a:t>
            </a:r>
            <a:r>
              <a:rPr lang="en-US" altLang="zh-CN" sz="3000" b="1" dirty="0"/>
              <a:t>O(n log n)</a:t>
            </a:r>
            <a:r>
              <a:rPr lang="zh-CN" altLang="en-US" sz="3000" b="1" dirty="0" smtClean="0"/>
              <a:t>）</a:t>
            </a:r>
            <a:endParaRPr lang="en-US" altLang="zh-CN" sz="3000" b="1" dirty="0" smtClean="0"/>
          </a:p>
          <a:p>
            <a:pPr lvl="1"/>
            <a:r>
              <a:rPr lang="zh-CN" altLang="en-US" sz="3000" b="1" dirty="0" smtClean="0"/>
              <a:t>查询</a:t>
            </a:r>
            <a:r>
              <a:rPr lang="zh-CN" altLang="en-US" sz="3000" b="1" dirty="0"/>
              <a:t>面积（</a:t>
            </a:r>
            <a:r>
              <a:rPr lang="en-US" altLang="zh-CN" sz="3000" b="1" dirty="0"/>
              <a:t>O(1)</a:t>
            </a:r>
            <a:r>
              <a:rPr lang="zh-CN" altLang="en-US" sz="3000" b="1" dirty="0" smtClean="0"/>
              <a:t>）</a:t>
            </a:r>
            <a:endParaRPr lang="en-US" altLang="zh-CN" sz="3000" b="1" dirty="0" smtClean="0"/>
          </a:p>
          <a:p>
            <a:pPr lvl="1"/>
            <a:r>
              <a:rPr lang="zh-CN" altLang="en-US" sz="3000" b="1" dirty="0" smtClean="0"/>
              <a:t>查询</a:t>
            </a:r>
            <a:r>
              <a:rPr lang="zh-CN" altLang="en-US" sz="3000" b="1" dirty="0"/>
              <a:t>凸包中所有点（</a:t>
            </a:r>
            <a:r>
              <a:rPr lang="en-US" altLang="zh-CN" sz="3000" b="1" dirty="0"/>
              <a:t>O(n)</a:t>
            </a:r>
            <a:r>
              <a:rPr lang="zh-CN" altLang="en-US" sz="3000" b="1" dirty="0" smtClean="0"/>
              <a:t>）</a:t>
            </a:r>
            <a:endParaRPr lang="en-US" altLang="zh-CN" sz="3000" b="1" dirty="0" smtClean="0"/>
          </a:p>
          <a:p>
            <a:pPr lvl="1"/>
            <a:r>
              <a:rPr lang="zh-CN" altLang="en-US" sz="3000" b="1" dirty="0" smtClean="0"/>
              <a:t>动态插入（均摊</a:t>
            </a:r>
            <a:r>
              <a:rPr lang="en-US" altLang="zh-CN" sz="3000" b="1" dirty="0" smtClean="0"/>
              <a:t>O(log n)</a:t>
            </a:r>
            <a:r>
              <a:rPr lang="zh-CN" altLang="en-US" sz="3000" b="1" dirty="0" smtClean="0"/>
              <a:t>）</a:t>
            </a:r>
            <a:endParaRPr lang="en-US" altLang="zh-CN" sz="3000" b="1" dirty="0" smtClean="0"/>
          </a:p>
          <a:p>
            <a:pPr lvl="1"/>
            <a:r>
              <a:rPr lang="zh-CN" altLang="en-US" sz="3000" b="1" dirty="0" smtClean="0"/>
              <a:t>查询给定点是否在凸包内（</a:t>
            </a:r>
            <a:r>
              <a:rPr lang="en-US" altLang="zh-CN" sz="3000" b="1" dirty="0" smtClean="0"/>
              <a:t>O(log n)</a:t>
            </a:r>
            <a:r>
              <a:rPr lang="zh-CN" altLang="en-US" sz="3000" b="1" dirty="0" smtClean="0"/>
              <a:t>）</a:t>
            </a:r>
            <a:endParaRPr lang="en-US" altLang="zh-CN" sz="3000" b="1" dirty="0" smtClean="0"/>
          </a:p>
          <a:p>
            <a:r>
              <a:rPr lang="zh-CN" altLang="en-US" sz="3400" b="1" dirty="0"/>
              <a:t>练习（裸题）：</a:t>
            </a:r>
            <a:r>
              <a:rPr lang="en-US" altLang="zh-CN" sz="3400" b="1" dirty="0" err="1"/>
              <a:t>Codeforces</a:t>
            </a:r>
            <a:r>
              <a:rPr lang="en-US" altLang="zh-CN" sz="3400" b="1" dirty="0"/>
              <a:t> 70D Professor's task</a:t>
            </a:r>
            <a:endParaRPr lang="zh-CN" altLang="en-US" sz="3400" b="1" dirty="0"/>
          </a:p>
        </p:txBody>
      </p:sp>
    </p:spTree>
    <p:extLst>
      <p:ext uri="{BB962C8B-B14F-4D97-AF65-F5344CB8AC3E}">
        <p14:creationId xmlns:p14="http://schemas.microsoft.com/office/powerpoint/2010/main" val="20793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 </a:t>
            </a:r>
            <a:r>
              <a:rPr lang="zh-CN" altLang="en-US" b="1" dirty="0" smtClean="0"/>
              <a:t>动态凸包</a:t>
            </a:r>
            <a:endParaRPr lang="zh-CN" altLang="en-US" b="1" dirty="0"/>
          </a:p>
        </p:txBody>
      </p:sp>
      <p:sp>
        <p:nvSpPr>
          <p:cNvPr id="3" name="内容占位符 2"/>
          <p:cNvSpPr>
            <a:spLocks noGrp="1"/>
          </p:cNvSpPr>
          <p:nvPr>
            <p:ph idx="1"/>
          </p:nvPr>
        </p:nvSpPr>
        <p:spPr/>
        <p:txBody>
          <a:bodyPr>
            <a:noAutofit/>
          </a:bodyPr>
          <a:lstStyle/>
          <a:p>
            <a:r>
              <a:rPr lang="zh-CN" altLang="en-US" sz="3200" b="1" dirty="0"/>
              <a:t>用两棵平衡树（关键字为横坐标，可用</a:t>
            </a:r>
            <a:r>
              <a:rPr lang="en-US" altLang="zh-CN" sz="3200" b="1" dirty="0" err="1"/>
              <a:t>std</a:t>
            </a:r>
            <a:r>
              <a:rPr lang="en-US" altLang="zh-CN" sz="3200" b="1" dirty="0"/>
              <a:t>::map</a:t>
            </a:r>
            <a:r>
              <a:rPr lang="zh-CN" altLang="en-US" sz="3200" b="1" dirty="0"/>
              <a:t>）分别维护上凸壳、下凸壳，插入时分别向上、下凸壳插入</a:t>
            </a:r>
            <a:endParaRPr lang="en-US" altLang="zh-CN" sz="3200" b="1" dirty="0" smtClean="0"/>
          </a:p>
          <a:p>
            <a:r>
              <a:rPr lang="zh-CN" altLang="en-US" sz="3200" b="1" dirty="0" smtClean="0"/>
              <a:t>另外维护凸包的面积</a:t>
            </a:r>
            <a:endParaRPr lang="en-US" altLang="zh-CN" sz="3200" b="1" dirty="0" smtClean="0"/>
          </a:p>
          <a:p>
            <a:r>
              <a:rPr lang="zh-CN" altLang="en-US" sz="3200" b="1" dirty="0"/>
              <a:t>先查找应插入到的位置，然后计算新插入点到左右相邻的点的向量的叉乘来判断新点是否在新凸包上（这一步就是查询一点是否在凸包内</a:t>
            </a:r>
            <a:r>
              <a:rPr lang="zh-CN" altLang="en-US" sz="3200" b="1" dirty="0" smtClean="0"/>
              <a:t>）</a:t>
            </a:r>
            <a:endParaRPr lang="en-US" altLang="zh-CN" sz="3200" b="1" dirty="0" smtClean="0"/>
          </a:p>
          <a:p>
            <a:r>
              <a:rPr lang="zh-CN" altLang="en-US" sz="3200" b="1" dirty="0"/>
              <a:t>再依次向左、向右删除那些不在新凸包上的</a:t>
            </a:r>
            <a:r>
              <a:rPr lang="zh-CN" altLang="en-US" sz="3200" b="1" dirty="0" smtClean="0"/>
              <a:t>点即可</a:t>
            </a:r>
            <a:endParaRPr lang="zh-CN" altLang="en-US" sz="3200" b="1" dirty="0"/>
          </a:p>
        </p:txBody>
      </p:sp>
    </p:spTree>
    <p:extLst>
      <p:ext uri="{BB962C8B-B14F-4D97-AF65-F5344CB8AC3E}">
        <p14:creationId xmlns:p14="http://schemas.microsoft.com/office/powerpoint/2010/main" val="125027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 </a:t>
            </a:r>
            <a:r>
              <a:rPr lang="zh-CN" altLang="en-US" b="1" dirty="0" smtClean="0"/>
              <a:t>动态半平面交</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支持：</a:t>
            </a:r>
            <a:endParaRPr lang="en-US" altLang="zh-CN" sz="3200" b="1" dirty="0" smtClean="0"/>
          </a:p>
          <a:p>
            <a:pPr lvl="1"/>
            <a:r>
              <a:rPr lang="zh-CN" altLang="en-US" sz="3000" b="1" dirty="0" smtClean="0"/>
              <a:t>初始</a:t>
            </a:r>
            <a:r>
              <a:rPr lang="zh-CN" altLang="en-US" sz="3000" b="1" dirty="0"/>
              <a:t>构造（</a:t>
            </a:r>
            <a:r>
              <a:rPr lang="en-US" altLang="zh-CN" sz="3000" b="1" dirty="0"/>
              <a:t>O(n log n)</a:t>
            </a:r>
            <a:r>
              <a:rPr lang="zh-CN" altLang="en-US" sz="3000" b="1" dirty="0" smtClean="0"/>
              <a:t>）</a:t>
            </a:r>
            <a:endParaRPr lang="en-US" altLang="zh-CN" sz="3000" b="1" dirty="0" smtClean="0"/>
          </a:p>
          <a:p>
            <a:pPr lvl="1"/>
            <a:r>
              <a:rPr lang="zh-CN" altLang="en-US" sz="3000" b="1" dirty="0" smtClean="0"/>
              <a:t>查询</a:t>
            </a:r>
            <a:r>
              <a:rPr lang="zh-CN" altLang="en-US" sz="3000" b="1" dirty="0"/>
              <a:t>面积（</a:t>
            </a:r>
            <a:r>
              <a:rPr lang="en-US" altLang="zh-CN" sz="3000" b="1" dirty="0"/>
              <a:t>O(1)</a:t>
            </a:r>
            <a:r>
              <a:rPr lang="zh-CN" altLang="en-US" sz="3000" b="1" dirty="0" smtClean="0"/>
              <a:t>）</a:t>
            </a:r>
            <a:endParaRPr lang="en-US" altLang="zh-CN" sz="3000" b="1" dirty="0" smtClean="0"/>
          </a:p>
          <a:p>
            <a:pPr lvl="1"/>
            <a:r>
              <a:rPr lang="zh-CN" altLang="en-US" sz="3000" b="1" dirty="0" smtClean="0"/>
              <a:t>查询</a:t>
            </a:r>
            <a:r>
              <a:rPr lang="zh-CN" altLang="en-US" sz="3000" b="1" dirty="0"/>
              <a:t>凸包中所有点（</a:t>
            </a:r>
            <a:r>
              <a:rPr lang="en-US" altLang="zh-CN" sz="3000" b="1" dirty="0"/>
              <a:t>O(n)</a:t>
            </a:r>
            <a:r>
              <a:rPr lang="zh-CN" altLang="en-US" sz="3000" b="1" dirty="0" smtClean="0"/>
              <a:t>）</a:t>
            </a:r>
            <a:endParaRPr lang="en-US" altLang="zh-CN" sz="3000" b="1" dirty="0" smtClean="0"/>
          </a:p>
          <a:p>
            <a:pPr lvl="1"/>
            <a:r>
              <a:rPr lang="zh-CN" altLang="en-US" sz="3000" b="1" dirty="0" smtClean="0"/>
              <a:t>动态插入（均摊</a:t>
            </a:r>
            <a:r>
              <a:rPr lang="en-US" altLang="zh-CN" sz="3000" b="1" dirty="0" smtClean="0"/>
              <a:t>O(log n)</a:t>
            </a:r>
            <a:r>
              <a:rPr lang="zh-CN" altLang="en-US" sz="3000" b="1" dirty="0" smtClean="0"/>
              <a:t>）</a:t>
            </a:r>
            <a:endParaRPr lang="en-US" altLang="zh-CN" sz="3000" b="1" dirty="0" smtClean="0"/>
          </a:p>
          <a:p>
            <a:pPr lvl="1"/>
            <a:r>
              <a:rPr lang="zh-CN" altLang="en-US" sz="3000" b="1" dirty="0" smtClean="0"/>
              <a:t>查询给定点是否在凸包内（</a:t>
            </a:r>
            <a:r>
              <a:rPr lang="en-US" altLang="zh-CN" sz="3000" b="1" dirty="0" smtClean="0"/>
              <a:t>O(log n)</a:t>
            </a:r>
            <a:r>
              <a:rPr lang="zh-CN" altLang="en-US" sz="3000" b="1" dirty="0" smtClean="0"/>
              <a:t>）</a:t>
            </a:r>
            <a:endParaRPr lang="en-US" altLang="zh-CN" sz="3000" b="1" dirty="0" smtClean="0"/>
          </a:p>
          <a:p>
            <a:pPr lvl="1"/>
            <a:r>
              <a:rPr lang="zh-CN" altLang="en-US" sz="3000" b="1" dirty="0" smtClean="0"/>
              <a:t>插入一个半平面（即和一个半平面取交）（均摊</a:t>
            </a:r>
            <a:r>
              <a:rPr lang="en-US" altLang="zh-CN" sz="3000" b="1" dirty="0" smtClean="0"/>
              <a:t>O(log n)</a:t>
            </a:r>
            <a:r>
              <a:rPr lang="zh-CN" altLang="en-US" sz="3000" b="1" dirty="0" smtClean="0"/>
              <a:t>）</a:t>
            </a:r>
            <a:endParaRPr lang="zh-CN" altLang="en-US" sz="3400" b="1" dirty="0"/>
          </a:p>
        </p:txBody>
      </p:sp>
    </p:spTree>
    <p:extLst>
      <p:ext uri="{BB962C8B-B14F-4D97-AF65-F5344CB8AC3E}">
        <p14:creationId xmlns:p14="http://schemas.microsoft.com/office/powerpoint/2010/main" val="24275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 </a:t>
            </a:r>
            <a:r>
              <a:rPr lang="zh-CN" altLang="en-US" b="1" dirty="0" smtClean="0"/>
              <a:t>动态半平面交</a:t>
            </a:r>
            <a:endParaRPr lang="zh-CN" altLang="en-US" b="1" dirty="0"/>
          </a:p>
        </p:txBody>
      </p:sp>
      <p:sp>
        <p:nvSpPr>
          <p:cNvPr id="3" name="内容占位符 2"/>
          <p:cNvSpPr>
            <a:spLocks noGrp="1"/>
          </p:cNvSpPr>
          <p:nvPr>
            <p:ph idx="1"/>
          </p:nvPr>
        </p:nvSpPr>
        <p:spPr>
          <a:xfrm>
            <a:off x="685800" y="2194560"/>
            <a:ext cx="7047689" cy="4024125"/>
          </a:xfrm>
        </p:spPr>
        <p:txBody>
          <a:bodyPr>
            <a:noAutofit/>
          </a:bodyPr>
          <a:lstStyle/>
          <a:p>
            <a:r>
              <a:rPr lang="zh-CN" altLang="en-US" sz="3200" b="1" dirty="0"/>
              <a:t>在动态凸包的基础上，再用两棵平衡树（关键字为极角（斜率</a:t>
            </a:r>
            <a:r>
              <a:rPr lang="zh-CN" altLang="en-US" sz="3200" b="1" dirty="0" smtClean="0"/>
              <a:t>），</a:t>
            </a:r>
            <a:r>
              <a:rPr lang="zh-CN" altLang="en-US" sz="3200" b="1" dirty="0"/>
              <a:t>可用</a:t>
            </a:r>
            <a:r>
              <a:rPr lang="en-US" altLang="zh-CN" sz="3200" b="1" dirty="0" err="1"/>
              <a:t>std</a:t>
            </a:r>
            <a:r>
              <a:rPr lang="en-US" altLang="zh-CN" sz="3200" b="1" dirty="0"/>
              <a:t>::</a:t>
            </a:r>
            <a:r>
              <a:rPr lang="en-US" altLang="zh-CN" sz="3200" b="1" dirty="0" smtClean="0"/>
              <a:t>map</a:t>
            </a:r>
            <a:r>
              <a:rPr lang="zh-CN" altLang="en-US" sz="3200" b="1" dirty="0" smtClean="0"/>
              <a:t>）</a:t>
            </a:r>
            <a:r>
              <a:rPr lang="zh-CN" altLang="en-US" sz="3200" b="1" dirty="0"/>
              <a:t>维护上凸壳、下凸壳的</a:t>
            </a:r>
            <a:r>
              <a:rPr lang="zh-CN" altLang="en-US" sz="3200" b="1" dirty="0" smtClean="0"/>
              <a:t>边</a:t>
            </a:r>
            <a:endParaRPr lang="en-US" altLang="zh-CN" sz="3200" b="1" dirty="0" smtClean="0"/>
          </a:p>
          <a:p>
            <a:r>
              <a:rPr lang="zh-CN" altLang="en-US" sz="3200" b="1" dirty="0"/>
              <a:t>插入半平面</a:t>
            </a:r>
            <a:r>
              <a:rPr lang="zh-CN" altLang="en-US" sz="3200" b="1" dirty="0" smtClean="0"/>
              <a:t>时在要</a:t>
            </a:r>
            <a:r>
              <a:rPr lang="zh-CN" altLang="en-US" sz="3200" b="1" dirty="0"/>
              <a:t>删去的</a:t>
            </a:r>
            <a:r>
              <a:rPr lang="zh-CN" altLang="en-US" sz="3200" b="1" dirty="0" smtClean="0"/>
              <a:t>部分那边的</a:t>
            </a:r>
            <a:r>
              <a:rPr lang="zh-CN" altLang="en-US" sz="3200" b="1" dirty="0"/>
              <a:t>边中</a:t>
            </a:r>
            <a:r>
              <a:rPr lang="zh-CN" altLang="en-US" sz="3200" b="1" dirty="0" smtClean="0"/>
              <a:t>查询斜率</a:t>
            </a:r>
            <a:r>
              <a:rPr lang="zh-CN" altLang="en-US" sz="3200" b="1" dirty="0"/>
              <a:t>最接近半平面的边</a:t>
            </a:r>
            <a:endParaRPr lang="en-US" altLang="zh-CN" sz="3200" b="1" dirty="0" smtClean="0"/>
          </a:p>
          <a:p>
            <a:r>
              <a:rPr lang="zh-CN" altLang="en-US" sz="3200" b="1" dirty="0"/>
              <a:t>再依次向左、向右（注意可能会跨过上</a:t>
            </a:r>
            <a:r>
              <a:rPr lang="en-US" altLang="zh-CN" sz="3200" b="1" dirty="0"/>
              <a:t>/</a:t>
            </a:r>
            <a:r>
              <a:rPr lang="zh-CN" altLang="en-US" sz="3200" b="1" dirty="0"/>
              <a:t>下凸壳的分界点</a:t>
            </a:r>
            <a:r>
              <a:rPr lang="zh-CN" altLang="en-US" sz="3200" b="1" dirty="0" smtClean="0"/>
              <a:t>）删除</a:t>
            </a:r>
            <a:endParaRPr lang="en-US" altLang="zh-CN" sz="3200" b="1" dirty="0" smtClean="0"/>
          </a:p>
          <a:p>
            <a:r>
              <a:rPr lang="zh-CN" altLang="en-US" sz="3200" b="1" dirty="0" smtClean="0"/>
              <a:t>最后插入新交点，并更新对应的边</a:t>
            </a:r>
            <a:endParaRPr lang="zh-CN" altLang="en-US" sz="32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395" y="2263353"/>
            <a:ext cx="3941406" cy="3886537"/>
          </a:xfrm>
          <a:prstGeom prst="rect">
            <a:avLst/>
          </a:prstGeom>
        </p:spPr>
      </p:pic>
    </p:spTree>
    <p:extLst>
      <p:ext uri="{BB962C8B-B14F-4D97-AF65-F5344CB8AC3E}">
        <p14:creationId xmlns:p14="http://schemas.microsoft.com/office/powerpoint/2010/main" val="205359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Part </a:t>
            </a:r>
            <a:r>
              <a:rPr lang="en-US" altLang="zh-CN" b="1" dirty="0"/>
              <a:t>4</a:t>
            </a:r>
            <a:r>
              <a:rPr lang="en-US" altLang="zh-CN" b="1" dirty="0" smtClean="0"/>
              <a:t>  </a:t>
            </a:r>
            <a:r>
              <a:rPr lang="zh-CN" altLang="en-US" b="1" dirty="0" smtClean="0"/>
              <a:t>圆与圆弧</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26998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 </a:t>
            </a:r>
            <a:r>
              <a:rPr lang="zh-CN" altLang="en-US" b="1" dirty="0" smtClean="0"/>
              <a:t>圆与圆弧</a:t>
            </a:r>
            <a:endParaRPr lang="zh-CN" altLang="en-US" b="1" dirty="0"/>
          </a:p>
        </p:txBody>
      </p:sp>
      <p:sp>
        <p:nvSpPr>
          <p:cNvPr id="3" name="内容占位符 2"/>
          <p:cNvSpPr>
            <a:spLocks noGrp="1"/>
          </p:cNvSpPr>
          <p:nvPr>
            <p:ph idx="1"/>
          </p:nvPr>
        </p:nvSpPr>
        <p:spPr/>
        <p:txBody>
          <a:bodyPr>
            <a:noAutofit/>
          </a:bodyPr>
          <a:lstStyle/>
          <a:p>
            <a:r>
              <a:rPr lang="zh-CN" altLang="en-US" sz="3200" b="1" dirty="0"/>
              <a:t>记</a:t>
            </a:r>
            <a:r>
              <a:rPr lang="en-US" altLang="zh-CN" sz="3200" b="1" dirty="0" err="1"/>
              <a:t>o.o</a:t>
            </a:r>
            <a:r>
              <a:rPr lang="zh-CN" altLang="en-US" sz="3200" b="1" dirty="0"/>
              <a:t>为圆</a:t>
            </a:r>
            <a:r>
              <a:rPr lang="en-US" altLang="zh-CN" sz="3200" b="1" dirty="0"/>
              <a:t>o</a:t>
            </a:r>
            <a:r>
              <a:rPr lang="zh-CN" altLang="en-US" sz="3200" b="1" dirty="0"/>
              <a:t>的圆心，</a:t>
            </a:r>
            <a:r>
              <a:rPr lang="en-US" altLang="zh-CN" sz="3200" b="1" dirty="0" err="1"/>
              <a:t>o.r</a:t>
            </a:r>
            <a:r>
              <a:rPr lang="zh-CN" altLang="en-US" sz="3200" b="1" dirty="0"/>
              <a:t>为圆</a:t>
            </a:r>
            <a:r>
              <a:rPr lang="en-US" altLang="zh-CN" sz="3200" b="1" dirty="0"/>
              <a:t>o</a:t>
            </a:r>
            <a:r>
              <a:rPr lang="zh-CN" altLang="en-US" sz="3200" b="1" dirty="0"/>
              <a:t>的半径</a:t>
            </a:r>
            <a:r>
              <a:rPr lang="zh-CN" altLang="en-US" sz="3200" b="1" dirty="0" smtClean="0"/>
              <a:t>。</a:t>
            </a:r>
            <a:endParaRPr lang="en-US" altLang="zh-CN" sz="3200" b="1" dirty="0" smtClean="0"/>
          </a:p>
          <a:p>
            <a:r>
              <a:rPr lang="zh-CN" altLang="en-US" sz="3200" b="1" dirty="0" smtClean="0"/>
              <a:t>对于</a:t>
            </a:r>
            <a:r>
              <a:rPr lang="zh-CN" altLang="en-US" sz="3200" b="1" dirty="0"/>
              <a:t>一段圆弧</a:t>
            </a:r>
            <a:r>
              <a:rPr lang="en-US" altLang="zh-CN" sz="3200" b="1" dirty="0"/>
              <a:t>o</a:t>
            </a:r>
            <a:r>
              <a:rPr lang="zh-CN" altLang="en-US" sz="3200" b="1" dirty="0"/>
              <a:t>，我们额外记录圆弧的两个端点</a:t>
            </a:r>
            <a:r>
              <a:rPr lang="en-US" altLang="zh-CN" sz="3200" b="1" dirty="0" err="1"/>
              <a:t>o.a</a:t>
            </a:r>
            <a:r>
              <a:rPr lang="zh-CN" altLang="en-US" sz="3200" b="1" dirty="0"/>
              <a:t>、</a:t>
            </a:r>
            <a:r>
              <a:rPr lang="en-US" altLang="zh-CN" sz="3200" b="1" dirty="0" err="1"/>
              <a:t>o.b</a:t>
            </a:r>
            <a:r>
              <a:rPr lang="zh-CN" altLang="en-US" sz="3200" b="1" dirty="0"/>
              <a:t>，表示</a:t>
            </a:r>
            <a:r>
              <a:rPr lang="en-US" altLang="zh-CN" sz="3200" b="1" dirty="0"/>
              <a:t>o</a:t>
            </a:r>
            <a:r>
              <a:rPr lang="zh-CN" altLang="en-US" sz="3200" b="1" dirty="0"/>
              <a:t>是从</a:t>
            </a:r>
            <a:r>
              <a:rPr lang="en-US" altLang="zh-CN" sz="3200" b="1" dirty="0" err="1"/>
              <a:t>o.a</a:t>
            </a:r>
            <a:r>
              <a:rPr lang="zh-CN" altLang="en-US" sz="3200" b="1" dirty="0"/>
              <a:t>开始以</a:t>
            </a:r>
            <a:r>
              <a:rPr lang="en-US" altLang="zh-CN" sz="3200" b="1" dirty="0" err="1"/>
              <a:t>o.o</a:t>
            </a:r>
            <a:r>
              <a:rPr lang="zh-CN" altLang="en-US" sz="3200" b="1" dirty="0"/>
              <a:t>为圆心逆时针旋转到</a:t>
            </a:r>
            <a:r>
              <a:rPr lang="en-US" altLang="zh-CN" sz="3200" b="1" dirty="0" err="1"/>
              <a:t>o.b</a:t>
            </a:r>
            <a:r>
              <a:rPr lang="zh-CN" altLang="en-US" sz="3200" b="1" dirty="0"/>
              <a:t>所得的圆弧。</a:t>
            </a:r>
            <a:endParaRPr lang="zh-CN" altLang="en-US" sz="3400" b="1" dirty="0"/>
          </a:p>
        </p:txBody>
      </p:sp>
    </p:spTree>
    <p:extLst>
      <p:ext uri="{BB962C8B-B14F-4D97-AF65-F5344CB8AC3E}">
        <p14:creationId xmlns:p14="http://schemas.microsoft.com/office/powerpoint/2010/main" val="23515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D1t2  Wiring  </a:t>
            </a:r>
            <a:r>
              <a:rPr lang="zh-CN" altLang="en-US" b="1" dirty="0" smtClean="0"/>
              <a:t>接线</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数轴上有</a:t>
            </a:r>
            <a:r>
              <a:rPr lang="en-US" altLang="zh-CN" sz="3200" b="1" dirty="0" smtClean="0"/>
              <a:t>n</a:t>
            </a:r>
            <a:r>
              <a:rPr lang="zh-CN" altLang="en-US" sz="3200" b="1" dirty="0" smtClean="0"/>
              <a:t>个红点和</a:t>
            </a:r>
            <a:r>
              <a:rPr lang="en-US" altLang="zh-CN" sz="3200" b="1" dirty="0" smtClean="0"/>
              <a:t>m</a:t>
            </a:r>
            <a:r>
              <a:rPr lang="zh-CN" altLang="en-US" sz="3200" b="1" dirty="0" smtClean="0"/>
              <a:t>个蓝点，现在你可以连一些电线，使得每个点上至少有一条电线连接到一个颜色不同的点上，求电线总长度的最小值。</a:t>
            </a:r>
            <a:endParaRPr lang="en-US" altLang="zh-CN" sz="3200" b="1" dirty="0" smtClean="0"/>
          </a:p>
          <a:p>
            <a:r>
              <a:rPr lang="en-US" altLang="zh-CN" sz="3200" b="1" dirty="0" smtClean="0"/>
              <a:t>n, m </a:t>
            </a:r>
            <a:r>
              <a:rPr lang="zh-CN" altLang="en-US" sz="3200" b="1" dirty="0" smtClean="0"/>
              <a:t>≤ </a:t>
            </a:r>
            <a:r>
              <a:rPr lang="en-US" altLang="zh-CN" sz="3200" b="1" dirty="0" smtClean="0"/>
              <a:t>100 000</a:t>
            </a:r>
            <a:r>
              <a:rPr lang="zh-CN" altLang="en-US" sz="3200" b="1" dirty="0" smtClean="0"/>
              <a:t>，坐标范围 ≤ </a:t>
            </a:r>
            <a:r>
              <a:rPr lang="en-US" altLang="zh-CN" sz="3200" b="1" dirty="0" smtClean="0"/>
              <a:t>10</a:t>
            </a:r>
            <a:r>
              <a:rPr lang="en-US" altLang="zh-CN" sz="3200" b="1" baseline="30000" dirty="0" smtClean="0"/>
              <a:t>9</a:t>
            </a:r>
            <a:r>
              <a:rPr lang="zh-CN" altLang="en-US" sz="3200" b="1" dirty="0" smtClean="0"/>
              <a:t>，</a:t>
            </a:r>
            <a:r>
              <a:rPr lang="en-US" altLang="zh-CN" sz="3200" b="1" dirty="0" err="1" smtClean="0"/>
              <a:t>n+m</a:t>
            </a:r>
            <a:r>
              <a:rPr lang="zh-CN" altLang="en-US" sz="3200" b="1" dirty="0" smtClean="0"/>
              <a:t>个点的坐标两两不同</a:t>
            </a:r>
            <a:endParaRPr lang="en-US" altLang="zh-CN" sz="3200" b="1" dirty="0" smtClean="0"/>
          </a:p>
          <a:p>
            <a:r>
              <a:rPr lang="zh-CN" altLang="en-US" sz="3200" b="1" dirty="0" smtClean="0"/>
              <a:t>子任务</a:t>
            </a:r>
            <a:r>
              <a:rPr lang="en-US" altLang="zh-CN" sz="3200" b="1" dirty="0" smtClean="0"/>
              <a:t>2(13</a:t>
            </a:r>
            <a:r>
              <a:rPr lang="zh-CN" altLang="en-US" sz="3200" b="1" dirty="0" smtClean="0"/>
              <a:t>分</a:t>
            </a:r>
            <a:r>
              <a:rPr lang="en-US" altLang="zh-CN" sz="3200" b="1" dirty="0" smtClean="0"/>
              <a:t>)</a:t>
            </a:r>
            <a:r>
              <a:rPr lang="zh-CN" altLang="en-US" sz="3200" b="1" dirty="0" smtClean="0"/>
              <a:t>：所有红点坐标小于所有蓝点坐标</a:t>
            </a:r>
            <a:endParaRPr lang="zh-CN" altLang="en-US" sz="3200" b="1" dirty="0"/>
          </a:p>
        </p:txBody>
      </p:sp>
    </p:spTree>
    <p:extLst>
      <p:ext uri="{BB962C8B-B14F-4D97-AF65-F5344CB8AC3E}">
        <p14:creationId xmlns:p14="http://schemas.microsoft.com/office/powerpoint/2010/main" val="9590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4.1 </a:t>
            </a:r>
            <a:r>
              <a:rPr lang="zh-CN" altLang="zh-CN" b="1" dirty="0" smtClean="0"/>
              <a:t>判断</a:t>
            </a:r>
            <a:r>
              <a:rPr lang="zh-CN" altLang="zh-CN" b="1" dirty="0"/>
              <a:t>一点在圆内、圆上还是圆外</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一点在圆内 ⇔ 该点到圆心的距离小于半径</a:t>
            </a:r>
            <a:endParaRPr lang="en-US" altLang="zh-CN" sz="3200" b="1" dirty="0" smtClean="0"/>
          </a:p>
          <a:p>
            <a:pPr lvl="0"/>
            <a:r>
              <a:rPr lang="zh-CN" altLang="en-US" sz="3200" b="1" dirty="0">
                <a:solidFill>
                  <a:prstClr val="white"/>
                </a:solidFill>
              </a:rPr>
              <a:t>一点在</a:t>
            </a:r>
            <a:r>
              <a:rPr lang="zh-CN" altLang="en-US" sz="3200" b="1" dirty="0" smtClean="0">
                <a:solidFill>
                  <a:prstClr val="white"/>
                </a:solidFill>
              </a:rPr>
              <a:t>圆上 </a:t>
            </a:r>
            <a:r>
              <a:rPr lang="zh-CN" altLang="en-US" sz="3200" b="1" dirty="0">
                <a:solidFill>
                  <a:prstClr val="white"/>
                </a:solidFill>
              </a:rPr>
              <a:t>⇔ 该点到圆心的</a:t>
            </a:r>
            <a:r>
              <a:rPr lang="zh-CN" altLang="en-US" sz="3200" b="1" dirty="0" smtClean="0">
                <a:solidFill>
                  <a:prstClr val="white"/>
                </a:solidFill>
              </a:rPr>
              <a:t>距离等于半径</a:t>
            </a:r>
            <a:endParaRPr lang="en-US" altLang="zh-CN" sz="3200" b="1" dirty="0" smtClean="0">
              <a:solidFill>
                <a:prstClr val="white"/>
              </a:solidFill>
            </a:endParaRPr>
          </a:p>
          <a:p>
            <a:pPr lvl="0"/>
            <a:r>
              <a:rPr lang="zh-CN" altLang="en-US" sz="3200" b="1" dirty="0">
                <a:solidFill>
                  <a:prstClr val="white"/>
                </a:solidFill>
              </a:rPr>
              <a:t>一点在</a:t>
            </a:r>
            <a:r>
              <a:rPr lang="zh-CN" altLang="en-US" sz="3200" b="1" dirty="0" smtClean="0">
                <a:solidFill>
                  <a:prstClr val="white"/>
                </a:solidFill>
              </a:rPr>
              <a:t>圆外 </a:t>
            </a:r>
            <a:r>
              <a:rPr lang="zh-CN" altLang="en-US" sz="3200" b="1" dirty="0">
                <a:solidFill>
                  <a:prstClr val="white"/>
                </a:solidFill>
              </a:rPr>
              <a:t>⇔ 该点到圆心的</a:t>
            </a:r>
            <a:r>
              <a:rPr lang="zh-CN" altLang="en-US" sz="3200" b="1" dirty="0" smtClean="0">
                <a:solidFill>
                  <a:prstClr val="white"/>
                </a:solidFill>
              </a:rPr>
              <a:t>距离大于半径</a:t>
            </a:r>
            <a:endParaRPr lang="zh-CN" altLang="en-US" sz="3200" b="1" dirty="0">
              <a:solidFill>
                <a:prstClr val="white"/>
              </a:solidFill>
            </a:endParaRPr>
          </a:p>
        </p:txBody>
      </p:sp>
    </p:spTree>
    <p:extLst>
      <p:ext uri="{BB962C8B-B14F-4D97-AF65-F5344CB8AC3E}">
        <p14:creationId xmlns:p14="http://schemas.microsoft.com/office/powerpoint/2010/main" val="368234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4.2 </a:t>
            </a:r>
            <a:r>
              <a:rPr lang="zh-CN" altLang="en-US" b="1" dirty="0" smtClean="0"/>
              <a:t>圆线求交</a:t>
            </a:r>
            <a:endParaRPr lang="zh-CN" altLang="en-US" b="1" dirty="0"/>
          </a:p>
        </p:txBody>
      </p:sp>
      <p:sp>
        <p:nvSpPr>
          <p:cNvPr id="3" name="内容占位符 2"/>
          <p:cNvSpPr>
            <a:spLocks noGrp="1"/>
          </p:cNvSpPr>
          <p:nvPr>
            <p:ph idx="1"/>
          </p:nvPr>
        </p:nvSpPr>
        <p:spPr>
          <a:xfrm>
            <a:off x="4824920" y="2194560"/>
            <a:ext cx="6681280" cy="4024125"/>
          </a:xfrm>
        </p:spPr>
        <p:txBody>
          <a:bodyPr>
            <a:noAutofit/>
          </a:bodyPr>
          <a:lstStyle/>
          <a:p>
            <a:r>
              <a:rPr lang="zh-CN" altLang="en-US" sz="3200" b="1" dirty="0" smtClean="0"/>
              <a:t>先</a:t>
            </a:r>
            <a:r>
              <a:rPr lang="zh-CN" altLang="en-US" sz="3200" b="1" dirty="0"/>
              <a:t>作</a:t>
            </a:r>
            <a:r>
              <a:rPr lang="zh-CN" altLang="en-US" sz="3200" b="1" dirty="0" smtClean="0"/>
              <a:t>圆心到直线的投影点，记为</a:t>
            </a:r>
            <a:r>
              <a:rPr lang="en-US" altLang="zh-CN" sz="3200" b="1" dirty="0" smtClean="0"/>
              <a:t>h</a:t>
            </a:r>
            <a:r>
              <a:rPr lang="zh-CN" altLang="en-US" sz="3200" b="1" dirty="0" smtClean="0"/>
              <a:t>。</a:t>
            </a:r>
            <a:endParaRPr lang="en-US" altLang="zh-CN" sz="3200" b="1" dirty="0" smtClean="0"/>
          </a:p>
          <a:p>
            <a:r>
              <a:rPr lang="en-US" altLang="zh-CN" sz="3200" b="1" dirty="0">
                <a:solidFill>
                  <a:prstClr val="white"/>
                </a:solidFill>
              </a:rPr>
              <a:t>h</a:t>
            </a:r>
            <a:r>
              <a:rPr lang="zh-CN" altLang="en-US" sz="3200" b="1" dirty="0">
                <a:solidFill>
                  <a:prstClr val="white"/>
                </a:solidFill>
              </a:rPr>
              <a:t>到任一交点的</a:t>
            </a:r>
            <a:r>
              <a:rPr lang="zh-CN" altLang="en-US" sz="3200" b="1" dirty="0" smtClean="0">
                <a:solidFill>
                  <a:prstClr val="white"/>
                </a:solidFill>
              </a:rPr>
              <a:t>距离：</a:t>
            </a:r>
            <a:r>
              <a:rPr lang="en-US" altLang="zh-CN" sz="3200" b="1" dirty="0" smtClean="0">
                <a:solidFill>
                  <a:prstClr val="white"/>
                </a:solidFill>
              </a:rPr>
              <a:t/>
            </a:r>
            <a:br>
              <a:rPr lang="en-US" altLang="zh-CN" sz="3200" b="1" dirty="0" smtClean="0">
                <a:solidFill>
                  <a:prstClr val="white"/>
                </a:solidFill>
              </a:rPr>
            </a:br>
            <a:r>
              <a:rPr lang="en-US" altLang="zh-CN" sz="3200" b="1" dirty="0" smtClean="0">
                <a:solidFill>
                  <a:prstClr val="white"/>
                </a:solidFill>
              </a:rPr>
              <a:t>d = </a:t>
            </a:r>
            <a:r>
              <a:rPr lang="en-US" altLang="zh-CN" sz="3200" b="1" dirty="0" err="1" smtClean="0">
                <a:solidFill>
                  <a:prstClr val="white"/>
                </a:solidFill>
              </a:rPr>
              <a:t>sqrt</a:t>
            </a:r>
            <a:r>
              <a:rPr lang="en-US" altLang="zh-CN" sz="3200" b="1" dirty="0" smtClean="0">
                <a:solidFill>
                  <a:prstClr val="white"/>
                </a:solidFill>
              </a:rPr>
              <a:t>(o.r</a:t>
            </a:r>
            <a:r>
              <a:rPr lang="en-US" altLang="zh-CN" sz="3200" b="1" baseline="30000" dirty="0" smtClean="0">
                <a:solidFill>
                  <a:prstClr val="white"/>
                </a:solidFill>
              </a:rPr>
              <a:t>2</a:t>
            </a:r>
            <a:r>
              <a:rPr lang="en-US" altLang="zh-CN" sz="3200" b="1" dirty="0" smtClean="0">
                <a:solidFill>
                  <a:prstClr val="white"/>
                </a:solidFill>
              </a:rPr>
              <a:t> </a:t>
            </a:r>
            <a:r>
              <a:rPr lang="en-US" altLang="zh-CN" sz="3200" b="1" dirty="0">
                <a:solidFill>
                  <a:prstClr val="white"/>
                </a:solidFill>
              </a:rPr>
              <a:t>– |</a:t>
            </a:r>
            <a:r>
              <a:rPr lang="en-US" altLang="zh-CN" sz="3200" b="1" dirty="0" err="1">
                <a:solidFill>
                  <a:prstClr val="white"/>
                </a:solidFill>
              </a:rPr>
              <a:t>o.o</a:t>
            </a:r>
            <a:r>
              <a:rPr lang="en-US" altLang="zh-CN" sz="3200" b="1" dirty="0">
                <a:solidFill>
                  <a:prstClr val="white"/>
                </a:solidFill>
              </a:rPr>
              <a:t> – </a:t>
            </a:r>
            <a:r>
              <a:rPr lang="en-US" altLang="zh-CN" sz="3200" b="1" dirty="0" smtClean="0">
                <a:solidFill>
                  <a:prstClr val="white"/>
                </a:solidFill>
              </a:rPr>
              <a:t>h|</a:t>
            </a:r>
            <a:r>
              <a:rPr lang="en-US" altLang="zh-CN" sz="3200" b="1" baseline="30000" dirty="0" smtClean="0">
                <a:solidFill>
                  <a:prstClr val="white"/>
                </a:solidFill>
              </a:rPr>
              <a:t>2</a:t>
            </a:r>
            <a:r>
              <a:rPr lang="en-US" altLang="zh-CN" sz="3200" b="1" dirty="0" smtClean="0">
                <a:solidFill>
                  <a:prstClr val="white"/>
                </a:solidFill>
              </a:rPr>
              <a:t>)</a:t>
            </a:r>
          </a:p>
          <a:p>
            <a:r>
              <a:rPr lang="zh-CN" altLang="en-US" sz="3200" b="1" dirty="0" smtClean="0">
                <a:solidFill>
                  <a:prstClr val="white"/>
                </a:solidFill>
              </a:rPr>
              <a:t>开根号前小于</a:t>
            </a:r>
            <a:r>
              <a:rPr lang="en-US" altLang="zh-CN" sz="3200" b="1" dirty="0" smtClean="0">
                <a:solidFill>
                  <a:prstClr val="white"/>
                </a:solidFill>
              </a:rPr>
              <a:t>0</a:t>
            </a:r>
            <a:r>
              <a:rPr lang="zh-CN" altLang="en-US" sz="3200" b="1" dirty="0" smtClean="0">
                <a:solidFill>
                  <a:prstClr val="white"/>
                </a:solidFill>
              </a:rPr>
              <a:t>即无交点</a:t>
            </a:r>
            <a:endParaRPr lang="en-US" altLang="zh-CN" sz="3200" b="1" dirty="0" smtClean="0">
              <a:solidFill>
                <a:prstClr val="white"/>
              </a:solidFill>
            </a:endParaRPr>
          </a:p>
          <a:p>
            <a:r>
              <a:rPr lang="zh-CN" altLang="en-US" sz="3200" b="1" dirty="0" smtClean="0">
                <a:solidFill>
                  <a:prstClr val="white"/>
                </a:solidFill>
              </a:rPr>
              <a:t>等于</a:t>
            </a:r>
            <a:r>
              <a:rPr lang="en-US" altLang="zh-CN" sz="3200" b="1" dirty="0" smtClean="0">
                <a:solidFill>
                  <a:prstClr val="white"/>
                </a:solidFill>
              </a:rPr>
              <a:t>0</a:t>
            </a:r>
            <a:r>
              <a:rPr lang="zh-CN" altLang="en-US" sz="3200" b="1" dirty="0" smtClean="0">
                <a:solidFill>
                  <a:prstClr val="white"/>
                </a:solidFill>
              </a:rPr>
              <a:t>则有唯一交点</a:t>
            </a:r>
            <a:r>
              <a:rPr lang="en-US" altLang="zh-CN" sz="3200" b="1" dirty="0" smtClean="0">
                <a:solidFill>
                  <a:prstClr val="white"/>
                </a:solidFill>
              </a:rPr>
              <a:t>h</a:t>
            </a:r>
          </a:p>
          <a:p>
            <a:r>
              <a:rPr lang="zh-CN" altLang="en-US" sz="3200" b="1" dirty="0" smtClean="0">
                <a:solidFill>
                  <a:prstClr val="white"/>
                </a:solidFill>
              </a:rPr>
              <a:t>否则有两个交点：</a:t>
            </a:r>
            <a:r>
              <a:rPr lang="en-US" altLang="zh-CN" sz="3200" b="1" dirty="0" smtClean="0">
                <a:solidFill>
                  <a:prstClr val="white"/>
                </a:solidFill>
              </a:rPr>
              <a:t/>
            </a:r>
            <a:br>
              <a:rPr lang="en-US" altLang="zh-CN" sz="3200" b="1" dirty="0" smtClean="0">
                <a:solidFill>
                  <a:prstClr val="white"/>
                </a:solidFill>
              </a:rPr>
            </a:br>
            <a:r>
              <a:rPr lang="en-US" altLang="zh-CN" sz="3200" b="1" dirty="0" smtClean="0">
                <a:solidFill>
                  <a:prstClr val="white"/>
                </a:solidFill>
              </a:rPr>
              <a:t>h ± d * (</a:t>
            </a:r>
            <a:r>
              <a:rPr lang="en-US" altLang="zh-CN" sz="3200" b="1" dirty="0" err="1" smtClean="0">
                <a:solidFill>
                  <a:prstClr val="white"/>
                </a:solidFill>
              </a:rPr>
              <a:t>o.o</a:t>
            </a:r>
            <a:r>
              <a:rPr lang="en-US" altLang="zh-CN" sz="3200" b="1" dirty="0" smtClean="0">
                <a:solidFill>
                  <a:prstClr val="white"/>
                </a:solidFill>
              </a:rPr>
              <a:t> – h).unit().normal()</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46206"/>
            <a:ext cx="4069433" cy="3920831"/>
          </a:xfrm>
          <a:prstGeom prst="rect">
            <a:avLst/>
          </a:prstGeom>
        </p:spPr>
      </p:pic>
    </p:spTree>
    <p:extLst>
      <p:ext uri="{BB962C8B-B14F-4D97-AF65-F5344CB8AC3E}">
        <p14:creationId xmlns:p14="http://schemas.microsoft.com/office/powerpoint/2010/main" val="211255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4.3 </a:t>
            </a:r>
            <a:r>
              <a:rPr lang="zh-CN" altLang="en-US" b="1" dirty="0" smtClean="0"/>
              <a:t>两圆求交</a:t>
            </a:r>
            <a:endParaRPr lang="zh-CN" altLang="en-US" b="1" dirty="0"/>
          </a:p>
        </p:txBody>
      </p:sp>
      <p:sp>
        <p:nvSpPr>
          <p:cNvPr id="3" name="内容占位符 2"/>
          <p:cNvSpPr>
            <a:spLocks noGrp="1"/>
          </p:cNvSpPr>
          <p:nvPr>
            <p:ph idx="1"/>
          </p:nvPr>
        </p:nvSpPr>
        <p:spPr>
          <a:xfrm>
            <a:off x="6634264" y="2194560"/>
            <a:ext cx="4871936" cy="4024125"/>
          </a:xfrm>
        </p:spPr>
        <p:txBody>
          <a:bodyPr>
            <a:noAutofit/>
          </a:bodyPr>
          <a:lstStyle/>
          <a:p>
            <a:r>
              <a:rPr lang="zh-CN" altLang="en-US" sz="3200" b="1" dirty="0"/>
              <a:t>如果两圆</a:t>
            </a:r>
            <a:r>
              <a:rPr lang="zh-CN" altLang="en-US" sz="3200" b="1" dirty="0" smtClean="0"/>
              <a:t>同心则</a:t>
            </a:r>
            <a:r>
              <a:rPr lang="zh-CN" altLang="en-US" sz="3200" b="1" dirty="0"/>
              <a:t>无</a:t>
            </a:r>
            <a:r>
              <a:rPr lang="zh-CN" altLang="en-US" sz="3200" b="1" dirty="0" smtClean="0"/>
              <a:t>交点</a:t>
            </a:r>
            <a:endParaRPr lang="en-US" altLang="zh-CN" sz="3200" b="1" dirty="0" smtClean="0"/>
          </a:p>
          <a:p>
            <a:r>
              <a:rPr lang="zh-CN" altLang="en-US" sz="3200" b="1" dirty="0" smtClean="0"/>
              <a:t>否则</a:t>
            </a:r>
            <a:r>
              <a:rPr lang="zh-CN" altLang="en-US" sz="3200" b="1" dirty="0"/>
              <a:t>，我们可以求出圆</a:t>
            </a:r>
            <a:r>
              <a:rPr lang="en-US" altLang="zh-CN" sz="3200" b="1" dirty="0"/>
              <a:t>o1</a:t>
            </a:r>
            <a:r>
              <a:rPr lang="zh-CN" altLang="en-US" sz="3200" b="1" dirty="0"/>
              <a:t>到两圆根轴的距离：</a:t>
            </a:r>
          </a:p>
          <a:p>
            <a:r>
              <a:rPr lang="en-US" altLang="zh-CN" sz="3200" b="1" dirty="0" smtClean="0"/>
              <a:t>a </a:t>
            </a:r>
            <a:r>
              <a:rPr lang="en-US" altLang="zh-CN" sz="3200" b="1" dirty="0"/>
              <a:t>= (|o2.o – </a:t>
            </a:r>
            <a:r>
              <a:rPr lang="en-US" altLang="zh-CN" sz="3200" b="1" dirty="0" smtClean="0"/>
              <a:t>o1.o|</a:t>
            </a:r>
            <a:r>
              <a:rPr lang="en-US" altLang="zh-CN" sz="3200" b="1" baseline="30000" dirty="0" smtClean="0"/>
              <a:t>2</a:t>
            </a:r>
            <a:r>
              <a:rPr lang="en-US" altLang="zh-CN" sz="3200" b="1" dirty="0" smtClean="0"/>
              <a:t> </a:t>
            </a:r>
            <a:r>
              <a:rPr lang="en-US" altLang="zh-CN" sz="3200" b="1" dirty="0"/>
              <a:t>+ </a:t>
            </a:r>
            <a:r>
              <a:rPr lang="en-US" altLang="zh-CN" sz="3200" b="1" dirty="0" smtClean="0"/>
              <a:t>o1.r</a:t>
            </a:r>
            <a:r>
              <a:rPr lang="en-US" altLang="zh-CN" sz="3200" b="1" baseline="30000" dirty="0" smtClean="0"/>
              <a:t>2</a:t>
            </a:r>
            <a:r>
              <a:rPr lang="en-US" altLang="zh-CN" sz="3200" b="1" dirty="0" smtClean="0"/>
              <a:t> </a:t>
            </a:r>
            <a:r>
              <a:rPr lang="en-US" altLang="zh-CN" sz="3200" b="1" dirty="0"/>
              <a:t>– </a:t>
            </a:r>
            <a:r>
              <a:rPr lang="en-US" altLang="zh-CN" sz="3200" b="1" dirty="0" smtClean="0"/>
              <a:t>o2.r</a:t>
            </a:r>
            <a:r>
              <a:rPr lang="en-US" altLang="zh-CN" sz="3200" b="1" baseline="30000" dirty="0" smtClean="0"/>
              <a:t>2</a:t>
            </a:r>
            <a:r>
              <a:rPr lang="en-US" altLang="zh-CN" sz="3200" b="1" dirty="0"/>
              <a:t>) / (2 * |o2.o – o1.o|);</a:t>
            </a:r>
          </a:p>
          <a:p>
            <a:r>
              <a:rPr lang="zh-CN" altLang="en-US" sz="3200" b="1" dirty="0"/>
              <a:t>之后和圆线求交类似。</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77" y="2303743"/>
            <a:ext cx="6169687" cy="3805758"/>
          </a:xfrm>
          <a:prstGeom prst="rect">
            <a:avLst/>
          </a:prstGeom>
        </p:spPr>
      </p:pic>
      <p:sp>
        <p:nvSpPr>
          <p:cNvPr id="6" name="文本框 5"/>
          <p:cNvSpPr txBox="1"/>
          <p:nvPr/>
        </p:nvSpPr>
        <p:spPr>
          <a:xfrm>
            <a:off x="464577" y="1534181"/>
            <a:ext cx="8073958" cy="523220"/>
          </a:xfrm>
          <a:prstGeom prst="rect">
            <a:avLst/>
          </a:prstGeom>
          <a:noFill/>
        </p:spPr>
        <p:txBody>
          <a:bodyPr wrap="square" rtlCol="0">
            <a:spAutoFit/>
          </a:bodyPr>
          <a:lstStyle/>
          <a:p>
            <a:r>
              <a:rPr lang="en-US" altLang="zh-CN" sz="2800" b="1" dirty="0" smtClean="0"/>
              <a:t>((a + b)</a:t>
            </a:r>
            <a:r>
              <a:rPr lang="en-US" altLang="zh-CN" sz="2800" b="1" baseline="30000" dirty="0" smtClean="0"/>
              <a:t>2</a:t>
            </a:r>
            <a:r>
              <a:rPr lang="en-US" altLang="zh-CN" sz="2800" b="1" dirty="0" smtClean="0"/>
              <a:t> + (a</a:t>
            </a:r>
            <a:r>
              <a:rPr lang="en-US" altLang="zh-CN" sz="2800" b="1" baseline="30000" dirty="0" smtClean="0"/>
              <a:t>2</a:t>
            </a:r>
            <a:r>
              <a:rPr lang="en-US" altLang="zh-CN" sz="2800" b="1" dirty="0" smtClean="0"/>
              <a:t> + c</a:t>
            </a:r>
            <a:r>
              <a:rPr lang="en-US" altLang="zh-CN" sz="2800" b="1" baseline="30000" dirty="0" smtClean="0"/>
              <a:t>2</a:t>
            </a:r>
            <a:r>
              <a:rPr lang="en-US" altLang="zh-CN" sz="2800" b="1" dirty="0" smtClean="0"/>
              <a:t>) – (b</a:t>
            </a:r>
            <a:r>
              <a:rPr lang="en-US" altLang="zh-CN" sz="2800" b="1" baseline="30000" dirty="0" smtClean="0"/>
              <a:t>2 </a:t>
            </a:r>
            <a:r>
              <a:rPr lang="en-US" altLang="zh-CN" sz="2800" b="1" dirty="0" smtClean="0"/>
              <a:t>+ c</a:t>
            </a:r>
            <a:r>
              <a:rPr lang="en-US" altLang="zh-CN" sz="2800" b="1" baseline="30000" dirty="0" smtClean="0"/>
              <a:t>2</a:t>
            </a:r>
            <a:r>
              <a:rPr lang="en-US" altLang="zh-CN" sz="2800" b="1" dirty="0" smtClean="0"/>
              <a:t>)) / (2(a + b)) = a</a:t>
            </a:r>
            <a:endParaRPr lang="zh-CN" altLang="en-US" sz="2800" b="1" dirty="0"/>
          </a:p>
        </p:txBody>
      </p:sp>
    </p:spTree>
    <p:extLst>
      <p:ext uri="{BB962C8B-B14F-4D97-AF65-F5344CB8AC3E}">
        <p14:creationId xmlns:p14="http://schemas.microsoft.com/office/powerpoint/2010/main" val="18854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4.4 </a:t>
            </a:r>
            <a:r>
              <a:rPr lang="zh-CN" altLang="zh-CN" b="1" dirty="0" smtClean="0"/>
              <a:t>判断</a:t>
            </a:r>
            <a:r>
              <a:rPr lang="zh-CN" altLang="en-US" b="1" dirty="0" smtClean="0"/>
              <a:t>圆上</a:t>
            </a:r>
            <a:r>
              <a:rPr lang="zh-CN" altLang="zh-CN" b="1" dirty="0" smtClean="0"/>
              <a:t>一点</a:t>
            </a:r>
            <a:r>
              <a:rPr lang="zh-CN" altLang="en-US" b="1" dirty="0" smtClean="0"/>
              <a:t>是否在圆弧上</a:t>
            </a:r>
            <a:r>
              <a:rPr lang="en-US" altLang="zh-CN" b="1" dirty="0" smtClean="0"/>
              <a:t/>
            </a:r>
            <a:br>
              <a:rPr lang="en-US" altLang="zh-CN" b="1" dirty="0" smtClean="0"/>
            </a:br>
            <a:r>
              <a:rPr lang="en-US" altLang="zh-CN" b="1" dirty="0" smtClean="0"/>
              <a:t>4.5 </a:t>
            </a:r>
            <a:r>
              <a:rPr lang="zh-CN" altLang="zh-CN" b="1" dirty="0" smtClean="0"/>
              <a:t>直线</a:t>
            </a:r>
            <a:r>
              <a:rPr lang="en-US" altLang="zh-CN" b="1" dirty="0"/>
              <a:t>/</a:t>
            </a:r>
            <a:r>
              <a:rPr lang="zh-CN" altLang="zh-CN" b="1" dirty="0"/>
              <a:t>线段</a:t>
            </a:r>
            <a:r>
              <a:rPr lang="en-US" altLang="zh-CN" b="1" dirty="0"/>
              <a:t>/</a:t>
            </a:r>
            <a:r>
              <a:rPr lang="zh-CN" altLang="zh-CN" b="1" dirty="0"/>
              <a:t>射线</a:t>
            </a:r>
            <a:r>
              <a:rPr lang="en-US" altLang="zh-CN" b="1" dirty="0"/>
              <a:t>/</a:t>
            </a:r>
            <a:r>
              <a:rPr lang="zh-CN" altLang="zh-CN" b="1" dirty="0"/>
              <a:t>圆</a:t>
            </a:r>
            <a:r>
              <a:rPr lang="en-US" altLang="zh-CN" b="1" dirty="0"/>
              <a:t>/</a:t>
            </a:r>
            <a:r>
              <a:rPr lang="zh-CN" altLang="zh-CN" b="1" dirty="0" smtClean="0"/>
              <a:t>圆弧</a:t>
            </a:r>
            <a:r>
              <a:rPr lang="zh-CN" altLang="en-US" b="1" dirty="0" smtClean="0"/>
              <a:t>求交</a:t>
            </a:r>
            <a:endParaRPr lang="zh-CN" altLang="en-US" b="1" dirty="0"/>
          </a:p>
        </p:txBody>
      </p:sp>
      <p:sp>
        <p:nvSpPr>
          <p:cNvPr id="3" name="内容占位符 2"/>
          <p:cNvSpPr>
            <a:spLocks noGrp="1"/>
          </p:cNvSpPr>
          <p:nvPr>
            <p:ph idx="1"/>
          </p:nvPr>
        </p:nvSpPr>
        <p:spPr/>
        <p:txBody>
          <a:bodyPr>
            <a:noAutofit/>
          </a:bodyPr>
          <a:lstStyle/>
          <a:p>
            <a:r>
              <a:rPr lang="zh-CN" altLang="zh-CN" sz="3200" b="1" dirty="0"/>
              <a:t>判断</a:t>
            </a:r>
            <a:r>
              <a:rPr lang="zh-CN" altLang="en-US" sz="3200" b="1" dirty="0"/>
              <a:t>圆上</a:t>
            </a:r>
            <a:r>
              <a:rPr lang="zh-CN" altLang="zh-CN" sz="3200" b="1" dirty="0" smtClean="0"/>
              <a:t>一点</a:t>
            </a:r>
            <a:r>
              <a:rPr lang="en-US" altLang="zh-CN" sz="3200" b="1" dirty="0" smtClean="0"/>
              <a:t>p</a:t>
            </a:r>
            <a:r>
              <a:rPr lang="zh-CN" altLang="en-US" sz="3200" b="1" dirty="0" smtClean="0"/>
              <a:t>是否</a:t>
            </a:r>
            <a:r>
              <a:rPr lang="zh-CN" altLang="en-US" sz="3200" b="1" dirty="0"/>
              <a:t>在</a:t>
            </a:r>
            <a:r>
              <a:rPr lang="zh-CN" altLang="en-US" sz="3200" b="1" dirty="0" smtClean="0"/>
              <a:t>圆弧</a:t>
            </a:r>
            <a:r>
              <a:rPr lang="en-US" altLang="zh-CN" sz="3200" b="1" dirty="0" smtClean="0"/>
              <a:t>o</a:t>
            </a:r>
            <a:r>
              <a:rPr lang="zh-CN" altLang="en-US" sz="3200" b="1" dirty="0" smtClean="0"/>
              <a:t>上：</a:t>
            </a:r>
            <a:r>
              <a:rPr lang="en-US" altLang="zh-CN" sz="3200" b="1" dirty="0" smtClean="0"/>
              <a:t/>
            </a:r>
            <a:br>
              <a:rPr lang="en-US" altLang="zh-CN" sz="3200" b="1" dirty="0" smtClean="0"/>
            </a:br>
            <a:r>
              <a:rPr lang="en-US" altLang="zh-CN" sz="3200" b="1" dirty="0" err="1" smtClean="0"/>
              <a:t>det</a:t>
            </a:r>
            <a:r>
              <a:rPr lang="en-US" altLang="zh-CN" sz="3200" b="1" dirty="0" smtClean="0"/>
              <a:t>(</a:t>
            </a:r>
            <a:r>
              <a:rPr lang="en-US" altLang="zh-CN" sz="3200" b="1" dirty="0" err="1" smtClean="0"/>
              <a:t>o.a</a:t>
            </a:r>
            <a:r>
              <a:rPr lang="en-US" altLang="zh-CN" sz="3200" b="1" dirty="0" smtClean="0"/>
              <a:t> </a:t>
            </a:r>
            <a:r>
              <a:rPr lang="en-US" altLang="zh-CN" sz="3200" b="1" dirty="0"/>
              <a:t>- p, </a:t>
            </a:r>
            <a:r>
              <a:rPr lang="en-US" altLang="zh-CN" sz="3200" b="1" dirty="0" err="1"/>
              <a:t>o.b</a:t>
            </a:r>
            <a:r>
              <a:rPr lang="en-US" altLang="zh-CN" sz="3200" b="1" dirty="0"/>
              <a:t> - p) &lt;= 0</a:t>
            </a:r>
          </a:p>
          <a:p>
            <a:r>
              <a:rPr lang="zh-CN" altLang="zh-CN" sz="3200" b="1" dirty="0" smtClean="0"/>
              <a:t>直线</a:t>
            </a:r>
            <a:r>
              <a:rPr lang="en-US" altLang="zh-CN" sz="3200" b="1" dirty="0"/>
              <a:t>/</a:t>
            </a:r>
            <a:r>
              <a:rPr lang="zh-CN" altLang="zh-CN" sz="3200" b="1" dirty="0"/>
              <a:t>线段</a:t>
            </a:r>
            <a:r>
              <a:rPr lang="en-US" altLang="zh-CN" sz="3200" b="1" dirty="0"/>
              <a:t>/</a:t>
            </a:r>
            <a:r>
              <a:rPr lang="zh-CN" altLang="zh-CN" sz="3200" b="1" dirty="0"/>
              <a:t>射线</a:t>
            </a:r>
            <a:r>
              <a:rPr lang="en-US" altLang="zh-CN" sz="3200" b="1" dirty="0"/>
              <a:t>/</a:t>
            </a:r>
            <a:r>
              <a:rPr lang="zh-CN" altLang="zh-CN" sz="3200" b="1" dirty="0"/>
              <a:t>圆</a:t>
            </a:r>
            <a:r>
              <a:rPr lang="en-US" altLang="zh-CN" sz="3200" b="1" dirty="0"/>
              <a:t>/</a:t>
            </a:r>
            <a:r>
              <a:rPr lang="zh-CN" altLang="zh-CN" sz="3200" b="1" dirty="0"/>
              <a:t>圆弧</a:t>
            </a:r>
            <a:r>
              <a:rPr lang="zh-CN" altLang="en-US" sz="3200" b="1" dirty="0"/>
              <a:t>求</a:t>
            </a:r>
            <a:r>
              <a:rPr lang="zh-CN" altLang="en-US" sz="3200" b="1" dirty="0" smtClean="0"/>
              <a:t>交：先</a:t>
            </a:r>
            <a:r>
              <a:rPr lang="zh-CN" altLang="en-US" sz="3200" b="1" dirty="0"/>
              <a:t>计算直线</a:t>
            </a:r>
            <a:r>
              <a:rPr lang="en-US" altLang="zh-CN" sz="3200" b="1" dirty="0"/>
              <a:t>/</a:t>
            </a:r>
            <a:r>
              <a:rPr lang="zh-CN" altLang="en-US" sz="3200" b="1" dirty="0"/>
              <a:t>圆与直线</a:t>
            </a:r>
            <a:r>
              <a:rPr lang="en-US" altLang="zh-CN" sz="3200" b="1" dirty="0"/>
              <a:t>/</a:t>
            </a:r>
            <a:r>
              <a:rPr lang="zh-CN" altLang="en-US" sz="3200" b="1" dirty="0"/>
              <a:t>圆交点，再分别判断所得的</a:t>
            </a:r>
            <a:r>
              <a:rPr lang="en-US" altLang="zh-CN" sz="3200" b="1" dirty="0"/>
              <a:t>0~2</a:t>
            </a:r>
            <a:r>
              <a:rPr lang="zh-CN" altLang="en-US" sz="3200" b="1" dirty="0"/>
              <a:t>个点是否同时位于两直线</a:t>
            </a:r>
            <a:r>
              <a:rPr lang="en-US" altLang="zh-CN" sz="3200" b="1" dirty="0"/>
              <a:t>/</a:t>
            </a:r>
            <a:r>
              <a:rPr lang="zh-CN" altLang="en-US" sz="3200" b="1" dirty="0"/>
              <a:t>线段</a:t>
            </a:r>
            <a:r>
              <a:rPr lang="en-US" altLang="zh-CN" sz="3200" b="1" dirty="0"/>
              <a:t>/</a:t>
            </a:r>
            <a:r>
              <a:rPr lang="zh-CN" altLang="en-US" sz="3200" b="1" dirty="0"/>
              <a:t>射线</a:t>
            </a:r>
            <a:r>
              <a:rPr lang="en-US" altLang="zh-CN" sz="3200" b="1" dirty="0"/>
              <a:t>/</a:t>
            </a:r>
            <a:r>
              <a:rPr lang="zh-CN" altLang="en-US" sz="3200" b="1" dirty="0"/>
              <a:t>圆</a:t>
            </a:r>
            <a:r>
              <a:rPr lang="en-US" altLang="zh-CN" sz="3200" b="1" dirty="0"/>
              <a:t>/</a:t>
            </a:r>
            <a:r>
              <a:rPr lang="zh-CN" altLang="en-US" sz="3200" b="1" dirty="0"/>
              <a:t>圆弧上</a:t>
            </a:r>
            <a:endParaRPr lang="zh-CN" altLang="en-US" sz="3200" b="1" dirty="0">
              <a:solidFill>
                <a:prstClr val="white"/>
              </a:solidFill>
            </a:endParaRPr>
          </a:p>
        </p:txBody>
      </p:sp>
    </p:spTree>
    <p:extLst>
      <p:ext uri="{BB962C8B-B14F-4D97-AF65-F5344CB8AC3E}">
        <p14:creationId xmlns:p14="http://schemas.microsoft.com/office/powerpoint/2010/main" val="16827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4.6 </a:t>
            </a:r>
            <a:r>
              <a:rPr lang="zh-CN" altLang="en-US" b="1" dirty="0" smtClean="0"/>
              <a:t>点到圆的切点</a:t>
            </a:r>
            <a:endParaRPr lang="zh-CN" altLang="en-US"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37" y="1931913"/>
            <a:ext cx="5859526" cy="4560203"/>
          </a:xfrm>
          <a:prstGeom prst="rect">
            <a:avLst/>
          </a:prstGeom>
        </p:spPr>
      </p:pic>
    </p:spTree>
    <p:extLst>
      <p:ext uri="{BB962C8B-B14F-4D97-AF65-F5344CB8AC3E}">
        <p14:creationId xmlns:p14="http://schemas.microsoft.com/office/powerpoint/2010/main" val="4269614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4.6 </a:t>
            </a:r>
            <a:r>
              <a:rPr lang="zh-CN" altLang="en-US" b="1" dirty="0" smtClean="0"/>
              <a:t>点到圆的切点（法二）</a:t>
            </a:r>
            <a:endParaRPr lang="zh-CN" altLang="en-US"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74" y="2057401"/>
            <a:ext cx="6865453" cy="3972651"/>
          </a:xfrm>
          <a:prstGeom prst="rect">
            <a:avLst/>
          </a:prstGeom>
        </p:spPr>
      </p:pic>
    </p:spTree>
    <p:extLst>
      <p:ext uri="{BB962C8B-B14F-4D97-AF65-F5344CB8AC3E}">
        <p14:creationId xmlns:p14="http://schemas.microsoft.com/office/powerpoint/2010/main" val="3100325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4.7 </a:t>
            </a:r>
            <a:r>
              <a:rPr lang="zh-CN" altLang="en-US" b="1" dirty="0" smtClean="0"/>
              <a:t>两圆的内外公切线</a:t>
            </a:r>
            <a:endParaRPr lang="zh-CN" altLang="en-US"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514" y="1898648"/>
            <a:ext cx="6576630" cy="4480948"/>
          </a:xfrm>
          <a:prstGeom prst="rect">
            <a:avLst/>
          </a:prstGeom>
        </p:spPr>
      </p:pic>
    </p:spTree>
    <p:extLst>
      <p:ext uri="{BB962C8B-B14F-4D97-AF65-F5344CB8AC3E}">
        <p14:creationId xmlns:p14="http://schemas.microsoft.com/office/powerpoint/2010/main" val="7705265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4.7 </a:t>
            </a:r>
            <a:r>
              <a:rPr lang="zh-CN" altLang="en-US" b="1" dirty="0" smtClean="0"/>
              <a:t>两圆的内外公切线</a:t>
            </a:r>
            <a:endParaRPr lang="zh-CN" alt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92" y="1689479"/>
            <a:ext cx="7384420" cy="4938188"/>
          </a:xfrm>
          <a:prstGeom prst="rect">
            <a:avLst/>
          </a:prstGeom>
        </p:spPr>
      </p:pic>
    </p:spTree>
    <p:extLst>
      <p:ext uri="{BB962C8B-B14F-4D97-AF65-F5344CB8AC3E}">
        <p14:creationId xmlns:p14="http://schemas.microsoft.com/office/powerpoint/2010/main" val="24162607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4.8 </a:t>
            </a:r>
            <a:r>
              <a:rPr lang="zh-CN" altLang="en-US" b="1" dirty="0" smtClean="0"/>
              <a:t>三角形的外接圆</a:t>
            </a:r>
            <a:endParaRPr lang="zh-CN" altLang="en-US" b="1" dirty="0"/>
          </a:p>
        </p:txBody>
      </p:sp>
      <p:sp>
        <p:nvSpPr>
          <p:cNvPr id="3" name="内容占位符 2"/>
          <p:cNvSpPr>
            <a:spLocks noGrp="1"/>
          </p:cNvSpPr>
          <p:nvPr>
            <p:ph idx="1"/>
          </p:nvPr>
        </p:nvSpPr>
        <p:spPr/>
        <p:txBody>
          <a:bodyPr>
            <a:noAutofit/>
          </a:bodyPr>
          <a:lstStyle/>
          <a:p>
            <a:r>
              <a:rPr lang="zh-CN" altLang="en-US" sz="3200" b="1" dirty="0"/>
              <a:t>圆心为两边的垂直平分线的</a:t>
            </a:r>
            <a:r>
              <a:rPr lang="zh-CN" altLang="en-US" sz="3200" b="1" dirty="0" smtClean="0"/>
              <a:t>交点</a:t>
            </a:r>
            <a:endParaRPr lang="en-US" altLang="zh-CN" sz="3200" b="1" dirty="0" smtClean="0"/>
          </a:p>
          <a:p>
            <a:r>
              <a:rPr lang="zh-CN" altLang="en-US" sz="3200" b="1" dirty="0">
                <a:solidFill>
                  <a:prstClr val="white"/>
                </a:solidFill>
              </a:rPr>
              <a:t>半径为圆心到任一顶点的距离</a:t>
            </a:r>
          </a:p>
        </p:txBody>
      </p:sp>
    </p:spTree>
    <p:extLst>
      <p:ext uri="{BB962C8B-B14F-4D97-AF65-F5344CB8AC3E}">
        <p14:creationId xmlns:p14="http://schemas.microsoft.com/office/powerpoint/2010/main" val="32870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cap="none" dirty="0" smtClean="0"/>
              <a:t>练习</a:t>
            </a:r>
            <a:r>
              <a:rPr lang="en-US" altLang="zh-CN" b="1" cap="none" dirty="0" smtClean="0"/>
              <a:t>2 《Tetragon》</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输入一个凸四边形的</a:t>
            </a:r>
            <a:r>
              <a:rPr lang="en-US" altLang="zh-CN" sz="3200" b="1" dirty="0"/>
              <a:t>3</a:t>
            </a:r>
            <a:r>
              <a:rPr lang="zh-CN" altLang="en-US" sz="3200" b="1" dirty="0"/>
              <a:t>条等长的边的中点，求原四边形或判断无解</a:t>
            </a:r>
            <a:r>
              <a:rPr lang="zh-CN" altLang="en-US" sz="3200" b="1" dirty="0" smtClean="0"/>
              <a:t>。</a:t>
            </a:r>
            <a:endParaRPr lang="en-US" altLang="zh-CN" sz="3200" b="1" dirty="0" smtClean="0"/>
          </a:p>
          <a:p>
            <a:r>
              <a:rPr lang="zh-CN" altLang="en-US" sz="3200" b="1" dirty="0" smtClean="0">
                <a:solidFill>
                  <a:prstClr val="white"/>
                </a:solidFill>
              </a:rPr>
              <a:t>题目来源：</a:t>
            </a:r>
            <a:r>
              <a:rPr lang="en-US" altLang="zh-CN" sz="3200" b="1" dirty="0" err="1">
                <a:solidFill>
                  <a:prstClr val="white"/>
                </a:solidFill>
              </a:rPr>
              <a:t>Codeforces</a:t>
            </a:r>
            <a:r>
              <a:rPr lang="en-US" altLang="zh-CN" sz="3200" b="1" dirty="0">
                <a:solidFill>
                  <a:prstClr val="white"/>
                </a:solidFill>
              </a:rPr>
              <a:t> 23D</a:t>
            </a:r>
            <a:endParaRPr lang="zh-CN" altLang="en-US" sz="3200" b="1" dirty="0">
              <a:solidFill>
                <a:prstClr val="white"/>
              </a:solidFill>
            </a:endParaRPr>
          </a:p>
        </p:txBody>
      </p:sp>
    </p:spTree>
    <p:extLst>
      <p:ext uri="{BB962C8B-B14F-4D97-AF65-F5344CB8AC3E}">
        <p14:creationId xmlns:p14="http://schemas.microsoft.com/office/powerpoint/2010/main" val="33904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D1t2  Wiring  </a:t>
            </a:r>
            <a:r>
              <a:rPr lang="zh-CN" altLang="en-US" b="1" dirty="0" smtClean="0"/>
              <a:t>接线</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所有红点坐标小于所有蓝点坐标：贪心</a:t>
            </a:r>
            <a:endParaRPr lang="en-US" altLang="zh-CN" sz="3200" b="1" dirty="0" smtClean="0"/>
          </a:p>
          <a:p>
            <a:r>
              <a:rPr lang="zh-CN" altLang="en-US" sz="3200" b="1" dirty="0"/>
              <a:t>一定有一种最优策略可以切成若干段“红红</a:t>
            </a:r>
            <a:r>
              <a:rPr lang="en-US" altLang="zh-CN" sz="3200" b="1" dirty="0"/>
              <a:t>……</a:t>
            </a:r>
            <a:r>
              <a:rPr lang="zh-CN" altLang="en-US" sz="3200" b="1" dirty="0"/>
              <a:t>红蓝蓝</a:t>
            </a:r>
            <a:r>
              <a:rPr lang="en-US" altLang="zh-CN" sz="3200" b="1" dirty="0"/>
              <a:t>……</a:t>
            </a:r>
            <a:r>
              <a:rPr lang="zh-CN" altLang="en-US" sz="3200" b="1" dirty="0"/>
              <a:t>蓝”或者“蓝蓝</a:t>
            </a:r>
            <a:r>
              <a:rPr lang="en-US" altLang="zh-CN" sz="3200" b="1" dirty="0"/>
              <a:t>……</a:t>
            </a:r>
            <a:r>
              <a:rPr lang="zh-CN" altLang="en-US" sz="3200" b="1" dirty="0"/>
              <a:t>蓝红红</a:t>
            </a:r>
            <a:r>
              <a:rPr lang="en-US" altLang="zh-CN" sz="3200" b="1" dirty="0"/>
              <a:t>……</a:t>
            </a:r>
            <a:r>
              <a:rPr lang="zh-CN" altLang="en-US" sz="3200" b="1" dirty="0"/>
              <a:t>红</a:t>
            </a:r>
            <a:r>
              <a:rPr lang="zh-CN" altLang="en-US" sz="3200" b="1" dirty="0" smtClean="0"/>
              <a:t>”</a:t>
            </a:r>
            <a:endParaRPr lang="en-US" altLang="zh-CN" sz="3200" b="1" dirty="0" smtClean="0"/>
          </a:p>
          <a:p>
            <a:r>
              <a:rPr lang="en-US" altLang="zh-CN" sz="3200" b="1" dirty="0" smtClean="0"/>
              <a:t>O(n</a:t>
            </a:r>
            <a:r>
              <a:rPr lang="en-US" altLang="zh-CN" sz="3200" b="1" baseline="30000" dirty="0" smtClean="0"/>
              <a:t>2</a:t>
            </a:r>
            <a:r>
              <a:rPr lang="en-US" altLang="zh-CN" sz="3200" b="1" dirty="0" smtClean="0"/>
              <a:t>) DP</a:t>
            </a:r>
          </a:p>
          <a:p>
            <a:r>
              <a:rPr lang="zh-CN" altLang="en-US" sz="3200" b="1" dirty="0" smtClean="0"/>
              <a:t>前缀和</a:t>
            </a:r>
            <a:r>
              <a:rPr lang="en-US" altLang="zh-CN" sz="3200" b="1" dirty="0" smtClean="0"/>
              <a:t>+</a:t>
            </a:r>
            <a:r>
              <a:rPr lang="zh-CN" altLang="en-US" sz="3200" b="1" dirty="0" smtClean="0"/>
              <a:t>单调栈优化 </a:t>
            </a:r>
            <a:r>
              <a:rPr lang="en-US" altLang="zh-CN" sz="3200" b="1" dirty="0" smtClean="0">
                <a:sym typeface="Wingdings" panose="05000000000000000000" pitchFamily="2" charset="2"/>
              </a:rPr>
              <a:t> O(n)</a:t>
            </a:r>
            <a:endParaRPr lang="zh-CN" altLang="en-US" sz="3200" b="1" dirty="0"/>
          </a:p>
        </p:txBody>
      </p:sp>
    </p:spTree>
    <p:extLst>
      <p:ext uri="{BB962C8B-B14F-4D97-AF65-F5344CB8AC3E}">
        <p14:creationId xmlns:p14="http://schemas.microsoft.com/office/powerpoint/2010/main" val="18830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cap="none" dirty="0" smtClean="0"/>
              <a:t>练习</a:t>
            </a:r>
            <a:r>
              <a:rPr lang="en-US" altLang="zh-CN" b="1" cap="none" dirty="0" smtClean="0"/>
              <a:t>2 《Tetragon》</a:t>
            </a:r>
            <a:endParaRPr lang="zh-CN" altLang="en-US" b="1" cap="none" dirty="0"/>
          </a:p>
        </p:txBody>
      </p:sp>
      <p:sp>
        <p:nvSpPr>
          <p:cNvPr id="3" name="内容占位符 2"/>
          <p:cNvSpPr>
            <a:spLocks noGrp="1"/>
          </p:cNvSpPr>
          <p:nvPr>
            <p:ph idx="1"/>
          </p:nvPr>
        </p:nvSpPr>
        <p:spPr>
          <a:xfrm>
            <a:off x="6702356" y="2194560"/>
            <a:ext cx="4803843" cy="4024125"/>
          </a:xfrm>
        </p:spPr>
        <p:txBody>
          <a:bodyPr>
            <a:noAutofit/>
          </a:bodyPr>
          <a:lstStyle/>
          <a:p>
            <a:r>
              <a:rPr lang="zh-CN" altLang="en-US" sz="3200" b="1" dirty="0" smtClean="0"/>
              <a:t>倍长</a:t>
            </a:r>
            <a:r>
              <a:rPr lang="en-US" altLang="zh-CN" sz="3200" b="1" dirty="0" smtClean="0"/>
              <a:t>BA</a:t>
            </a:r>
            <a:r>
              <a:rPr lang="zh-CN" altLang="en-US" sz="3200" b="1" dirty="0" smtClean="0"/>
              <a:t>至</a:t>
            </a:r>
            <a:r>
              <a:rPr lang="en-US" altLang="zh-CN" sz="3200" b="1" dirty="0" smtClean="0"/>
              <a:t>B’</a:t>
            </a:r>
          </a:p>
          <a:p>
            <a:r>
              <a:rPr lang="zh-CN" altLang="en-US" sz="3200" b="1" dirty="0" smtClean="0">
                <a:solidFill>
                  <a:prstClr val="white"/>
                </a:solidFill>
              </a:rPr>
              <a:t>三角形</a:t>
            </a:r>
            <a:r>
              <a:rPr lang="en-US" altLang="zh-CN" sz="3200" b="1" dirty="0" smtClean="0">
                <a:solidFill>
                  <a:prstClr val="white"/>
                </a:solidFill>
              </a:rPr>
              <a:t>B’AC</a:t>
            </a:r>
            <a:r>
              <a:rPr lang="zh-CN" altLang="en-US" sz="3200" b="1" dirty="0" smtClean="0">
                <a:solidFill>
                  <a:prstClr val="white"/>
                </a:solidFill>
              </a:rPr>
              <a:t>的外接圆圆心为原四边形的一个顶点</a:t>
            </a:r>
            <a:endParaRPr lang="en-US" altLang="zh-CN" sz="3200" b="1" dirty="0" smtClean="0">
              <a:solidFill>
                <a:prstClr val="white"/>
              </a:solidFill>
            </a:endParaRPr>
          </a:p>
          <a:p>
            <a:r>
              <a:rPr lang="zh-CN" altLang="en-US" sz="3200" b="1" dirty="0" smtClean="0">
                <a:solidFill>
                  <a:prstClr val="white"/>
                </a:solidFill>
              </a:rPr>
              <a:t>判断是否为凸四边形</a:t>
            </a:r>
            <a:endParaRPr lang="en-US" altLang="zh-CN" sz="3200" b="1" dirty="0" smtClean="0">
              <a:solidFill>
                <a:prstClr val="white"/>
              </a:solidFill>
            </a:endParaRPr>
          </a:p>
          <a:p>
            <a:r>
              <a:rPr lang="zh-CN" altLang="en-US" sz="3200" b="1" dirty="0" smtClean="0">
                <a:solidFill>
                  <a:prstClr val="white"/>
                </a:solidFill>
              </a:rPr>
              <a:t>检查其他方案</a:t>
            </a:r>
            <a:endParaRPr lang="en-US" altLang="zh-CN" sz="3200" b="1" dirty="0" smtClean="0">
              <a:solidFill>
                <a:prstClr val="white"/>
              </a:solidFill>
            </a:endParaRPr>
          </a:p>
          <a:p>
            <a:endParaRPr lang="zh-CN" altLang="en-US" sz="3200" b="1" dirty="0">
              <a:solidFill>
                <a:prstClr val="white"/>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68347"/>
            <a:ext cx="5761219" cy="5441152"/>
          </a:xfrm>
          <a:prstGeom prst="rect">
            <a:avLst/>
          </a:prstGeom>
        </p:spPr>
      </p:pic>
    </p:spTree>
    <p:extLst>
      <p:ext uri="{BB962C8B-B14F-4D97-AF65-F5344CB8AC3E}">
        <p14:creationId xmlns:p14="http://schemas.microsoft.com/office/powerpoint/2010/main" val="389257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5379" y="764373"/>
            <a:ext cx="8840821" cy="1293028"/>
          </a:xfrm>
        </p:spPr>
        <p:txBody>
          <a:bodyPr>
            <a:normAutofit/>
          </a:bodyPr>
          <a:lstStyle/>
          <a:p>
            <a:r>
              <a:rPr lang="en-US" altLang="zh-CN" b="1" dirty="0"/>
              <a:t>4.9 </a:t>
            </a:r>
            <a:r>
              <a:rPr lang="zh-CN" altLang="zh-CN" b="1" dirty="0"/>
              <a:t>圆弧的弧长与对应扇形、弓形面积</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劣弧</a:t>
            </a:r>
            <a:r>
              <a:rPr lang="en-US" altLang="zh-CN" sz="3200" b="1" dirty="0"/>
              <a:t>(</a:t>
            </a:r>
            <a:r>
              <a:rPr lang="en-US" altLang="zh-CN" sz="3200" b="1" dirty="0" err="1"/>
              <a:t>o.o</a:t>
            </a:r>
            <a:r>
              <a:rPr lang="en-US" altLang="zh-CN" sz="3200" b="1" dirty="0"/>
              <a:t>, </a:t>
            </a:r>
            <a:r>
              <a:rPr lang="en-US" altLang="zh-CN" sz="3200" b="1" dirty="0" err="1"/>
              <a:t>o.a</a:t>
            </a:r>
            <a:r>
              <a:rPr lang="en-US" altLang="zh-CN" sz="3200" b="1" dirty="0"/>
              <a:t>, </a:t>
            </a:r>
            <a:r>
              <a:rPr lang="en-US" altLang="zh-CN" sz="3200" b="1" dirty="0" err="1"/>
              <a:t>o.b</a:t>
            </a:r>
            <a:r>
              <a:rPr lang="en-US" altLang="zh-CN" sz="3200" b="1" dirty="0"/>
              <a:t>)</a:t>
            </a:r>
            <a:r>
              <a:rPr lang="zh-CN" altLang="en-US" sz="3200" b="1" dirty="0"/>
              <a:t>的弧长是</a:t>
            </a:r>
            <a:r>
              <a:rPr lang="en-US" altLang="zh-CN" sz="3200" b="1" dirty="0" err="1"/>
              <a:t>acos</a:t>
            </a:r>
            <a:r>
              <a:rPr lang="en-US" altLang="zh-CN" sz="3200" b="1" dirty="0"/>
              <a:t>(1 – |</a:t>
            </a:r>
            <a:r>
              <a:rPr lang="en-US" altLang="zh-CN" sz="3200" b="1" dirty="0" err="1"/>
              <a:t>o.a</a:t>
            </a:r>
            <a:r>
              <a:rPr lang="en-US" altLang="zh-CN" sz="3200" b="1" dirty="0"/>
              <a:t> – </a:t>
            </a:r>
            <a:r>
              <a:rPr lang="en-US" altLang="zh-CN" sz="3200" b="1" dirty="0" smtClean="0"/>
              <a:t>o.b|</a:t>
            </a:r>
            <a:r>
              <a:rPr lang="en-US" altLang="zh-CN" sz="3200" b="1" baseline="30000" dirty="0" smtClean="0"/>
              <a:t>2</a:t>
            </a:r>
            <a:r>
              <a:rPr lang="en-US" altLang="zh-CN" sz="3200" b="1" dirty="0" smtClean="0"/>
              <a:t> </a:t>
            </a:r>
            <a:r>
              <a:rPr lang="en-US" altLang="zh-CN" sz="3200" b="1" dirty="0"/>
              <a:t>/ (</a:t>
            </a:r>
            <a:r>
              <a:rPr lang="en-US" altLang="zh-CN" sz="3200" b="1" dirty="0" smtClean="0"/>
              <a:t>2o.r</a:t>
            </a:r>
            <a:r>
              <a:rPr lang="en-US" altLang="zh-CN" sz="3200" b="1" baseline="30000" dirty="0" smtClean="0"/>
              <a:t>2</a:t>
            </a:r>
            <a:r>
              <a:rPr lang="en-US" altLang="zh-CN" sz="3200" b="1" dirty="0"/>
              <a:t>)) * </a:t>
            </a:r>
            <a:r>
              <a:rPr lang="en-US" altLang="zh-CN" sz="3200" b="1" dirty="0" err="1"/>
              <a:t>o.r</a:t>
            </a:r>
            <a:r>
              <a:rPr lang="zh-CN" altLang="en-US" sz="3200" b="1" dirty="0" smtClean="0"/>
              <a:t>。</a:t>
            </a:r>
            <a:endParaRPr lang="en-US" altLang="zh-CN" sz="3200" b="1" dirty="0" smtClean="0"/>
          </a:p>
          <a:p>
            <a:r>
              <a:rPr lang="zh-CN" altLang="en-US" sz="3200" b="1" dirty="0" smtClean="0"/>
              <a:t>注意</a:t>
            </a:r>
            <a:r>
              <a:rPr lang="zh-CN" altLang="en-US" sz="3200" b="1" dirty="0"/>
              <a:t>在</a:t>
            </a:r>
            <a:r>
              <a:rPr lang="en-US" altLang="zh-CN" sz="3200" b="1" dirty="0" err="1"/>
              <a:t>acos</a:t>
            </a:r>
            <a:r>
              <a:rPr lang="zh-CN" altLang="en-US" sz="3200" b="1" dirty="0"/>
              <a:t>之前特判</a:t>
            </a:r>
            <a:r>
              <a:rPr lang="en-US" altLang="zh-CN" sz="3200" b="1" dirty="0"/>
              <a:t>±1</a:t>
            </a:r>
            <a:r>
              <a:rPr lang="zh-CN" altLang="en-US" sz="3200" b="1" dirty="0"/>
              <a:t>的情况避免精度误差导致出错</a:t>
            </a:r>
            <a:r>
              <a:rPr lang="zh-CN" altLang="en-US" sz="3200" b="1" dirty="0" smtClean="0"/>
              <a:t>。</a:t>
            </a:r>
            <a:endParaRPr lang="en-US" altLang="zh-CN" sz="3200" b="1" dirty="0" smtClean="0"/>
          </a:p>
          <a:p>
            <a:r>
              <a:rPr lang="zh-CN" altLang="en-US" sz="3200" b="1" dirty="0">
                <a:solidFill>
                  <a:prstClr val="white"/>
                </a:solidFill>
              </a:rPr>
              <a:t>如果是优弧，弧长等于</a:t>
            </a:r>
            <a:r>
              <a:rPr lang="en-US" altLang="zh-CN" sz="3200" b="1" dirty="0">
                <a:solidFill>
                  <a:prstClr val="white"/>
                </a:solidFill>
              </a:rPr>
              <a:t>2π * </a:t>
            </a:r>
            <a:r>
              <a:rPr lang="en-US" altLang="zh-CN" sz="3200" b="1" dirty="0" err="1">
                <a:solidFill>
                  <a:prstClr val="white"/>
                </a:solidFill>
              </a:rPr>
              <a:t>o.r</a:t>
            </a:r>
            <a:r>
              <a:rPr lang="zh-CN" altLang="en-US" sz="3200" b="1" dirty="0">
                <a:solidFill>
                  <a:prstClr val="white"/>
                </a:solidFill>
              </a:rPr>
              <a:t>减去劣弧弧长。</a:t>
            </a:r>
          </a:p>
          <a:p>
            <a:r>
              <a:rPr lang="zh-CN" altLang="en-US" sz="3200" b="1" dirty="0">
                <a:solidFill>
                  <a:prstClr val="white"/>
                </a:solidFill>
              </a:rPr>
              <a:t>对应扇形面积是弧长乘半径除以</a:t>
            </a:r>
            <a:r>
              <a:rPr lang="en-US" altLang="zh-CN" sz="3200" b="1" dirty="0">
                <a:solidFill>
                  <a:prstClr val="white"/>
                </a:solidFill>
              </a:rPr>
              <a:t>2</a:t>
            </a:r>
            <a:r>
              <a:rPr lang="zh-CN" altLang="en-US" sz="3200" b="1" dirty="0">
                <a:solidFill>
                  <a:prstClr val="white"/>
                </a:solidFill>
              </a:rPr>
              <a:t>。</a:t>
            </a:r>
          </a:p>
          <a:p>
            <a:r>
              <a:rPr lang="zh-CN" altLang="en-US" sz="3200" b="1" dirty="0">
                <a:solidFill>
                  <a:prstClr val="white"/>
                </a:solidFill>
              </a:rPr>
              <a:t>对应弓形面积是扇形面积减去三角形面积</a:t>
            </a:r>
            <a:r>
              <a:rPr lang="zh-CN" altLang="en-US" sz="3200" b="1" dirty="0" smtClean="0">
                <a:solidFill>
                  <a:prstClr val="white"/>
                </a:solidFill>
              </a:rPr>
              <a:t>。</a:t>
            </a:r>
            <a:endParaRPr lang="zh-CN" altLang="en-US" sz="3200" b="1" dirty="0">
              <a:solidFill>
                <a:prstClr val="white"/>
              </a:solidFill>
            </a:endParaRPr>
          </a:p>
        </p:txBody>
      </p:sp>
    </p:spTree>
    <p:extLst>
      <p:ext uri="{BB962C8B-B14F-4D97-AF65-F5344CB8AC3E}">
        <p14:creationId xmlns:p14="http://schemas.microsoft.com/office/powerpoint/2010/main" val="266563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5379" y="764373"/>
            <a:ext cx="8840821" cy="1293028"/>
          </a:xfrm>
        </p:spPr>
        <p:txBody>
          <a:bodyPr>
            <a:normAutofit/>
          </a:bodyPr>
          <a:lstStyle/>
          <a:p>
            <a:r>
              <a:rPr lang="en-US" altLang="zh-CN" b="1" cap="none" dirty="0" err="1" smtClean="0"/>
              <a:t>simpson</a:t>
            </a:r>
            <a:r>
              <a:rPr lang="en-US" altLang="zh-CN" b="1" cap="none" dirty="0" smtClean="0"/>
              <a:t> </a:t>
            </a:r>
            <a:r>
              <a:rPr lang="zh-CN" altLang="en-US" b="1" cap="none" dirty="0" smtClean="0"/>
              <a:t>积分</a:t>
            </a:r>
            <a:endParaRPr lang="zh-CN" altLang="en-US" b="1" cap="none"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3200" b="1" dirty="0" smtClean="0">
                    <a:solidFill>
                      <a:prstClr val="white"/>
                    </a:solidFill>
                  </a:rPr>
                  <a:t>积分计算面积：</a:t>
                </a:r>
                <a14:m>
                  <m:oMath xmlns:m="http://schemas.openxmlformats.org/officeDocument/2006/math">
                    <m:r>
                      <a:rPr lang="en-US" altLang="zh-CN" sz="3200" b="1" i="0" smtClean="0">
                        <a:latin typeface="Cambria Math" panose="02040503050406030204" pitchFamily="18" charset="0"/>
                      </a:rPr>
                      <m:t>𝐒</m:t>
                    </m:r>
                    <m:r>
                      <a:rPr lang="en-US" altLang="zh-CN" sz="3200" b="1" i="0" smtClean="0">
                        <a:latin typeface="Cambria Math" panose="02040503050406030204" pitchFamily="18" charset="0"/>
                      </a:rPr>
                      <m:t>= </m:t>
                    </m:r>
                    <m:nary>
                      <m:naryPr>
                        <m:ctrlPr>
                          <a:rPr lang="en-US" altLang="zh-CN" sz="3200" b="1" i="1" smtClean="0">
                            <a:latin typeface="Cambria Math" panose="02040503050406030204" pitchFamily="18" charset="0"/>
                          </a:rPr>
                        </m:ctrlPr>
                      </m:naryPr>
                      <m:sub>
                        <m:r>
                          <m:rPr>
                            <m:brk m:alnAt="23"/>
                          </m:rPr>
                          <a:rPr lang="en-US" altLang="zh-CN" sz="3200" b="1" i="1" smtClean="0">
                            <a:latin typeface="Cambria Math" panose="02040503050406030204" pitchFamily="18" charset="0"/>
                          </a:rPr>
                          <m:t>𝒍</m:t>
                        </m:r>
                      </m:sub>
                      <m:sup>
                        <m:r>
                          <a:rPr lang="en-US" altLang="zh-CN" sz="3200" b="1" i="1" smtClean="0">
                            <a:latin typeface="Cambria Math" panose="02040503050406030204" pitchFamily="18" charset="0"/>
                          </a:rPr>
                          <m:t>𝒓</m:t>
                        </m:r>
                      </m:sup>
                      <m:e>
                        <m:r>
                          <a:rPr lang="en-US" altLang="zh-CN" sz="3200" b="1" i="1" smtClean="0">
                            <a:latin typeface="Cambria Math" panose="02040503050406030204" pitchFamily="18" charset="0"/>
                          </a:rPr>
                          <m:t>𝒚</m:t>
                        </m:r>
                        <m:d>
                          <m:dPr>
                            <m:ctrlPr>
                              <a:rPr lang="en-US" altLang="zh-CN" sz="3200" b="1" i="1" smtClean="0">
                                <a:latin typeface="Cambria Math" panose="02040503050406030204" pitchFamily="18" charset="0"/>
                              </a:rPr>
                            </m:ctrlPr>
                          </m:dPr>
                          <m:e>
                            <m:r>
                              <a:rPr lang="en-US" altLang="zh-CN" sz="3200" b="1" i="1" smtClean="0">
                                <a:latin typeface="Cambria Math" panose="02040503050406030204" pitchFamily="18" charset="0"/>
                              </a:rPr>
                              <m:t>𝒙</m:t>
                            </m:r>
                          </m:e>
                        </m:d>
                        <m:r>
                          <m:rPr>
                            <m:nor/>
                          </m:rPr>
                          <a:rPr lang="en-US" altLang="zh-CN" sz="3200" b="1" i="0" smtClean="0">
                            <a:latin typeface="Cambria Math" panose="02040503050406030204" pitchFamily="18" charset="0"/>
                          </a:rPr>
                          <m:t>d</m:t>
                        </m:r>
                        <m:r>
                          <a:rPr lang="en-US" altLang="zh-CN" sz="3200" b="1" i="1" smtClean="0">
                            <a:latin typeface="Cambria Math" panose="02040503050406030204" pitchFamily="18" charset="0"/>
                          </a:rPr>
                          <m:t>𝒙</m:t>
                        </m:r>
                      </m:e>
                    </m:nary>
                  </m:oMath>
                </a14:m>
                <a:endParaRPr lang="en-US" altLang="zh-CN" sz="3200" b="1" dirty="0" smtClean="0"/>
              </a:p>
              <a:p>
                <a:r>
                  <a:rPr lang="en-US" altLang="zh-CN" sz="3200" b="1" dirty="0" smtClean="0">
                    <a:solidFill>
                      <a:prstClr val="white"/>
                    </a:solidFill>
                  </a:rPr>
                  <a:t>simpson </a:t>
                </a:r>
                <a:r>
                  <a:rPr lang="zh-CN" altLang="en-US" sz="3200" b="1" dirty="0" smtClean="0">
                    <a:solidFill>
                      <a:prstClr val="white"/>
                    </a:solidFill>
                  </a:rPr>
                  <a:t>积分：</a:t>
                </a:r>
                <a14:m>
                  <m:oMath xmlns:m="http://schemas.openxmlformats.org/officeDocument/2006/math">
                    <m:nary>
                      <m:naryPr>
                        <m:ctrlPr>
                          <a:rPr lang="en-US" altLang="zh-CN" sz="3200" b="1" i="1">
                            <a:latin typeface="Cambria Math" panose="02040503050406030204" pitchFamily="18" charset="0"/>
                          </a:rPr>
                        </m:ctrlPr>
                      </m:naryPr>
                      <m:sub>
                        <m:r>
                          <m:rPr>
                            <m:brk m:alnAt="23"/>
                          </m:rPr>
                          <a:rPr lang="en-US" altLang="zh-CN" sz="3200" b="1" i="1">
                            <a:latin typeface="Cambria Math" panose="02040503050406030204" pitchFamily="18" charset="0"/>
                          </a:rPr>
                          <m:t>𝒍</m:t>
                        </m:r>
                      </m:sub>
                      <m:sup>
                        <m:r>
                          <a:rPr lang="en-US" altLang="zh-CN" sz="3200" b="1" i="1">
                            <a:latin typeface="Cambria Math" panose="02040503050406030204" pitchFamily="18" charset="0"/>
                          </a:rPr>
                          <m:t>𝒓</m:t>
                        </m:r>
                      </m:sup>
                      <m:e>
                        <m:r>
                          <a:rPr lang="en-US" altLang="zh-CN" sz="3200" b="1" i="1">
                            <a:latin typeface="Cambria Math" panose="02040503050406030204" pitchFamily="18" charset="0"/>
                          </a:rPr>
                          <m:t>𝒚</m:t>
                        </m:r>
                        <m:d>
                          <m:dPr>
                            <m:ctrlPr>
                              <a:rPr lang="en-US" altLang="zh-CN" sz="3200" b="1" i="1">
                                <a:latin typeface="Cambria Math" panose="02040503050406030204" pitchFamily="18" charset="0"/>
                              </a:rPr>
                            </m:ctrlPr>
                          </m:dPr>
                          <m:e>
                            <m:r>
                              <a:rPr lang="en-US" altLang="zh-CN" sz="3200" b="1" i="1">
                                <a:latin typeface="Cambria Math" panose="02040503050406030204" pitchFamily="18" charset="0"/>
                              </a:rPr>
                              <m:t>𝒙</m:t>
                            </m:r>
                          </m:e>
                        </m:d>
                        <m:r>
                          <m:rPr>
                            <m:nor/>
                          </m:rPr>
                          <a:rPr lang="en-US" altLang="zh-CN" sz="3200" b="1">
                            <a:latin typeface="Cambria Math" panose="02040503050406030204" pitchFamily="18" charset="0"/>
                          </a:rPr>
                          <m:t>d</m:t>
                        </m:r>
                        <m:r>
                          <a:rPr lang="en-US" altLang="zh-CN" sz="3200" b="1" i="1">
                            <a:latin typeface="Cambria Math" panose="02040503050406030204" pitchFamily="18" charset="0"/>
                          </a:rPr>
                          <m:t>𝒙</m:t>
                        </m:r>
                      </m:e>
                    </m:nary>
                    <m:r>
                      <a:rPr lang="en-US" altLang="zh-CN" sz="3200" b="1" i="1" smtClean="0">
                        <a:latin typeface="Cambria Math" panose="02040503050406030204" pitchFamily="18" charset="0"/>
                        <a:ea typeface="Cambria Math" panose="02040503050406030204" pitchFamily="18" charset="0"/>
                      </a:rPr>
                      <m:t>≈</m:t>
                    </m:r>
                    <m:f>
                      <m:fPr>
                        <m:ctrlPr>
                          <a:rPr lang="en-US" altLang="zh-CN" sz="3200" b="1" i="1" smtClean="0">
                            <a:latin typeface="Cambria Math" panose="02040503050406030204" pitchFamily="18" charset="0"/>
                            <a:ea typeface="Cambria Math" panose="02040503050406030204" pitchFamily="18" charset="0"/>
                          </a:rPr>
                        </m:ctrlPr>
                      </m:fPr>
                      <m:num>
                        <m:r>
                          <a:rPr lang="en-US" altLang="zh-CN" sz="3200" b="1" i="1" smtClean="0">
                            <a:latin typeface="Cambria Math" panose="02040503050406030204" pitchFamily="18" charset="0"/>
                            <a:ea typeface="Cambria Math" panose="02040503050406030204" pitchFamily="18" charset="0"/>
                          </a:rPr>
                          <m:t>𝒓</m:t>
                        </m:r>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𝒍</m:t>
                        </m:r>
                      </m:num>
                      <m:den>
                        <m:r>
                          <a:rPr lang="en-US" altLang="zh-CN" sz="3200" b="1" i="1" smtClean="0">
                            <a:latin typeface="Cambria Math" panose="02040503050406030204" pitchFamily="18" charset="0"/>
                            <a:ea typeface="Cambria Math" panose="02040503050406030204" pitchFamily="18" charset="0"/>
                          </a:rPr>
                          <m:t>𝟔</m:t>
                        </m:r>
                      </m:den>
                    </m:f>
                    <m:d>
                      <m:dPr>
                        <m:ctrlPr>
                          <a:rPr lang="en-US" altLang="zh-CN" sz="3200" b="1" i="1" smtClean="0">
                            <a:latin typeface="Cambria Math" panose="02040503050406030204" pitchFamily="18" charset="0"/>
                            <a:ea typeface="Cambria Math" panose="02040503050406030204" pitchFamily="18" charset="0"/>
                          </a:rPr>
                        </m:ctrlPr>
                      </m:dPr>
                      <m:e>
                        <m:r>
                          <a:rPr lang="en-US" altLang="zh-CN" sz="3200" b="1" i="1" smtClean="0">
                            <a:latin typeface="Cambria Math" panose="02040503050406030204" pitchFamily="18" charset="0"/>
                            <a:ea typeface="Cambria Math" panose="02040503050406030204" pitchFamily="18" charset="0"/>
                          </a:rPr>
                          <m:t>𝒚</m:t>
                        </m:r>
                        <m:d>
                          <m:dPr>
                            <m:ctrlPr>
                              <a:rPr lang="en-US" altLang="zh-CN" sz="3200" b="1" i="1" smtClean="0">
                                <a:latin typeface="Cambria Math" panose="02040503050406030204" pitchFamily="18" charset="0"/>
                                <a:ea typeface="Cambria Math" panose="02040503050406030204" pitchFamily="18" charset="0"/>
                              </a:rPr>
                            </m:ctrlPr>
                          </m:dPr>
                          <m:e>
                            <m:r>
                              <a:rPr lang="en-US" altLang="zh-CN" sz="3200" b="1" i="1" smtClean="0">
                                <a:latin typeface="Cambria Math" panose="02040503050406030204" pitchFamily="18" charset="0"/>
                                <a:ea typeface="Cambria Math" panose="02040503050406030204" pitchFamily="18" charset="0"/>
                              </a:rPr>
                              <m:t>𝒍</m:t>
                            </m:r>
                          </m:e>
                        </m:d>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𝟒</m:t>
                        </m:r>
                        <m:r>
                          <a:rPr lang="en-US" altLang="zh-CN" sz="3200" b="1" i="1" smtClean="0">
                            <a:latin typeface="Cambria Math" panose="02040503050406030204" pitchFamily="18" charset="0"/>
                            <a:ea typeface="Cambria Math" panose="02040503050406030204" pitchFamily="18" charset="0"/>
                          </a:rPr>
                          <m:t>𝒚</m:t>
                        </m:r>
                        <m:d>
                          <m:dPr>
                            <m:ctrlPr>
                              <a:rPr lang="en-US" altLang="zh-CN" sz="3200" b="1" i="1" smtClean="0">
                                <a:latin typeface="Cambria Math" panose="02040503050406030204" pitchFamily="18" charset="0"/>
                                <a:ea typeface="Cambria Math" panose="02040503050406030204" pitchFamily="18" charset="0"/>
                              </a:rPr>
                            </m:ctrlPr>
                          </m:dPr>
                          <m:e>
                            <m:f>
                              <m:fPr>
                                <m:ctrlPr>
                                  <a:rPr lang="en-US" altLang="zh-CN" sz="3200" b="1" i="1" smtClean="0">
                                    <a:latin typeface="Cambria Math" panose="02040503050406030204" pitchFamily="18" charset="0"/>
                                    <a:ea typeface="Cambria Math" panose="02040503050406030204" pitchFamily="18" charset="0"/>
                                  </a:rPr>
                                </m:ctrlPr>
                              </m:fPr>
                              <m:num>
                                <m:r>
                                  <a:rPr lang="en-US" altLang="zh-CN" sz="3200" b="1" i="1" smtClean="0">
                                    <a:latin typeface="Cambria Math" panose="02040503050406030204" pitchFamily="18" charset="0"/>
                                    <a:ea typeface="Cambria Math" panose="02040503050406030204" pitchFamily="18" charset="0"/>
                                  </a:rPr>
                                  <m:t>𝒍</m:t>
                                </m:r>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𝒓</m:t>
                                </m:r>
                              </m:num>
                              <m:den>
                                <m:r>
                                  <a:rPr lang="en-US" altLang="zh-CN" sz="3200" b="1" i="1" smtClean="0">
                                    <a:latin typeface="Cambria Math" panose="02040503050406030204" pitchFamily="18" charset="0"/>
                                    <a:ea typeface="Cambria Math" panose="02040503050406030204" pitchFamily="18" charset="0"/>
                                  </a:rPr>
                                  <m:t>𝟐</m:t>
                                </m:r>
                              </m:den>
                            </m:f>
                          </m:e>
                        </m:d>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𝒚</m:t>
                        </m:r>
                        <m:d>
                          <m:dPr>
                            <m:ctrlPr>
                              <a:rPr lang="en-US" altLang="zh-CN" sz="3200" b="1" i="1" smtClean="0">
                                <a:latin typeface="Cambria Math" panose="02040503050406030204" pitchFamily="18" charset="0"/>
                                <a:ea typeface="Cambria Math" panose="02040503050406030204" pitchFamily="18" charset="0"/>
                              </a:rPr>
                            </m:ctrlPr>
                          </m:dPr>
                          <m:e>
                            <m:r>
                              <a:rPr lang="en-US" altLang="zh-CN" sz="3200" b="1" i="1" smtClean="0">
                                <a:latin typeface="Cambria Math" panose="02040503050406030204" pitchFamily="18" charset="0"/>
                                <a:ea typeface="Cambria Math" panose="02040503050406030204" pitchFamily="18" charset="0"/>
                              </a:rPr>
                              <m:t>𝒓</m:t>
                            </m:r>
                          </m:e>
                        </m:d>
                      </m:e>
                    </m:d>
                  </m:oMath>
                </a14:m>
                <a:endParaRPr lang="en-US" altLang="zh-CN" sz="3200" b="1" dirty="0" smtClean="0">
                  <a:solidFill>
                    <a:prstClr val="white"/>
                  </a:solidFill>
                </a:endParaRPr>
              </a:p>
              <a:p>
                <a:r>
                  <a:rPr lang="zh-CN" altLang="en-US" sz="3200" b="1" dirty="0" smtClean="0">
                    <a:solidFill>
                      <a:prstClr val="white"/>
                    </a:solidFill>
                  </a:rPr>
                  <a:t>例：计算函数 </a:t>
                </a:r>
                <a:r>
                  <a:rPr lang="en-US" altLang="zh-CN" sz="3200" b="1" dirty="0" smtClean="0">
                    <a:solidFill>
                      <a:prstClr val="white"/>
                    </a:solidFill>
                  </a:rPr>
                  <a:t>y = 1 – x</a:t>
                </a:r>
                <a:r>
                  <a:rPr lang="en-US" altLang="zh-CN" sz="3200" b="1" baseline="30000" dirty="0" smtClean="0">
                    <a:solidFill>
                      <a:prstClr val="white"/>
                    </a:solidFill>
                  </a:rPr>
                  <a:t>2</a:t>
                </a:r>
                <a:r>
                  <a:rPr lang="en-US" altLang="zh-CN" sz="3200" b="1" dirty="0" smtClean="0">
                    <a:solidFill>
                      <a:prstClr val="white"/>
                    </a:solidFill>
                  </a:rPr>
                  <a:t/>
                </a:r>
                <a:br>
                  <a:rPr lang="en-US" altLang="zh-CN" sz="3200" b="1" dirty="0" smtClean="0">
                    <a:solidFill>
                      <a:prstClr val="white"/>
                    </a:solidFill>
                  </a:rPr>
                </a:br>
                <a:r>
                  <a:rPr lang="zh-CN" altLang="en-US" sz="3200" b="1" dirty="0" smtClean="0">
                    <a:solidFill>
                      <a:prstClr val="white"/>
                    </a:solidFill>
                  </a:rPr>
                  <a:t>在</a:t>
                </a:r>
                <a:r>
                  <a:rPr lang="en-US" altLang="zh-CN" sz="3200" b="1" dirty="0" smtClean="0">
                    <a:solidFill>
                      <a:prstClr val="white"/>
                    </a:solidFill>
                  </a:rPr>
                  <a:t>x</a:t>
                </a:r>
                <a:r>
                  <a:rPr lang="zh-CN" altLang="en-US" sz="3200" b="1" dirty="0" smtClean="0">
                    <a:solidFill>
                      <a:prstClr val="white"/>
                    </a:solidFill>
                  </a:rPr>
                  <a:t>轴上方部分的面积。</a:t>
                </a:r>
                <a:endParaRPr lang="en-US" altLang="zh-CN" sz="3200" b="1" dirty="0" smtClean="0">
                  <a:solidFill>
                    <a:prstClr val="white"/>
                  </a:solidFill>
                </a:endParaRPr>
              </a:p>
              <a:p>
                <a:r>
                  <a:rPr lang="en-US" altLang="zh-CN" sz="3200" b="1" dirty="0" smtClean="0">
                    <a:solidFill>
                      <a:prstClr val="white"/>
                    </a:solidFill>
                  </a:rPr>
                  <a:t>(0 + 4 * 1 + 0) / 6 * 2 = 4/3</a:t>
                </a:r>
              </a:p>
              <a:p>
                <a:r>
                  <a:rPr lang="en-US" altLang="zh-CN" sz="3200" b="1" dirty="0" err="1" smtClean="0">
                    <a:solidFill>
                      <a:prstClr val="white"/>
                    </a:solidFill>
                  </a:rPr>
                  <a:t>simpson</a:t>
                </a:r>
                <a:r>
                  <a:rPr lang="en-US" altLang="zh-CN" sz="3200" b="1" dirty="0" smtClean="0">
                    <a:solidFill>
                      <a:prstClr val="white"/>
                    </a:solidFill>
                  </a:rPr>
                  <a:t> </a:t>
                </a:r>
                <a:r>
                  <a:rPr lang="zh-CN" altLang="en-US" sz="3200" b="1" dirty="0" smtClean="0">
                    <a:solidFill>
                      <a:prstClr val="white"/>
                    </a:solidFill>
                  </a:rPr>
                  <a:t>积分公式</a:t>
                </a:r>
                <a:r>
                  <a:rPr lang="en-US" altLang="zh-CN" sz="3200" b="1" dirty="0" smtClean="0">
                    <a:solidFill>
                      <a:prstClr val="white"/>
                    </a:solidFill>
                  </a:rPr>
                  <a:t/>
                </a:r>
                <a:br>
                  <a:rPr lang="en-US" altLang="zh-CN" sz="3200" b="1" dirty="0" smtClean="0">
                    <a:solidFill>
                      <a:prstClr val="white"/>
                    </a:solidFill>
                  </a:rPr>
                </a:br>
                <a:r>
                  <a:rPr lang="zh-CN" altLang="en-US" sz="3200" b="1" dirty="0" smtClean="0">
                    <a:solidFill>
                      <a:prstClr val="white"/>
                    </a:solidFill>
                  </a:rPr>
                  <a:t>对于不超过</a:t>
                </a:r>
                <a:r>
                  <a:rPr lang="en-US" altLang="zh-CN" sz="3200" b="1" dirty="0" smtClean="0">
                    <a:solidFill>
                      <a:prstClr val="white"/>
                    </a:solidFill>
                  </a:rPr>
                  <a:t>3</a:t>
                </a:r>
                <a:r>
                  <a:rPr lang="zh-CN" altLang="en-US" sz="3200" b="1" dirty="0" smtClean="0">
                    <a:solidFill>
                      <a:prstClr val="white"/>
                    </a:solidFill>
                  </a:rPr>
                  <a:t>次的多项式是正确的。</a:t>
                </a:r>
                <a:endParaRPr lang="zh-CN" altLang="en-US" sz="3200" b="1" dirty="0">
                  <a:solidFill>
                    <a:prstClr val="white"/>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96" t="-2424" b="-7727"/>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938" y="3895710"/>
            <a:ext cx="3490262" cy="2530060"/>
          </a:xfrm>
          <a:prstGeom prst="rect">
            <a:avLst/>
          </a:prstGeom>
        </p:spPr>
      </p:pic>
    </p:spTree>
    <p:extLst>
      <p:ext uri="{BB962C8B-B14F-4D97-AF65-F5344CB8AC3E}">
        <p14:creationId xmlns:p14="http://schemas.microsoft.com/office/powerpoint/2010/main" val="9023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5379" y="764373"/>
            <a:ext cx="8840821" cy="1293028"/>
          </a:xfrm>
        </p:spPr>
        <p:txBody>
          <a:bodyPr>
            <a:normAutofit/>
          </a:bodyPr>
          <a:lstStyle/>
          <a:p>
            <a:r>
              <a:rPr lang="en-US" altLang="zh-CN" b="1" cap="none" dirty="0" err="1" smtClean="0"/>
              <a:t>simpson</a:t>
            </a:r>
            <a:r>
              <a:rPr lang="en-US" altLang="zh-CN" b="1" cap="none" dirty="0" smtClean="0"/>
              <a:t> </a:t>
            </a:r>
            <a:r>
              <a:rPr lang="zh-CN" altLang="en-US" b="1" cap="none" dirty="0" smtClean="0"/>
              <a:t>积分</a:t>
            </a:r>
            <a:endParaRPr lang="zh-CN" altLang="en-US" b="1" cap="none" dirty="0"/>
          </a:p>
        </p:txBody>
      </p:sp>
      <p:sp>
        <p:nvSpPr>
          <p:cNvPr id="3" name="内容占位符 2"/>
          <p:cNvSpPr>
            <a:spLocks noGrp="1"/>
          </p:cNvSpPr>
          <p:nvPr>
            <p:ph idx="1"/>
          </p:nvPr>
        </p:nvSpPr>
        <p:spPr>
          <a:xfrm>
            <a:off x="3718822" y="2194560"/>
            <a:ext cx="7787378" cy="4024125"/>
          </a:xfrm>
        </p:spPr>
        <p:txBody>
          <a:bodyPr>
            <a:noAutofit/>
          </a:bodyPr>
          <a:lstStyle/>
          <a:p>
            <a:r>
              <a:rPr lang="zh-CN" altLang="en-US" sz="3200" b="1" dirty="0" smtClean="0">
                <a:solidFill>
                  <a:prstClr val="white"/>
                </a:solidFill>
              </a:rPr>
              <a:t>例：计算单位圆的面积（约</a:t>
            </a:r>
            <a:r>
              <a:rPr lang="en-US" altLang="zh-CN" sz="3200" b="1" dirty="0" smtClean="0">
                <a:solidFill>
                  <a:prstClr val="white"/>
                </a:solidFill>
              </a:rPr>
              <a:t>3.1416</a:t>
            </a:r>
            <a:r>
              <a:rPr lang="zh-CN" altLang="en-US" sz="3200" b="1" dirty="0" smtClean="0">
                <a:solidFill>
                  <a:prstClr val="white"/>
                </a:solidFill>
              </a:rPr>
              <a:t>）。</a:t>
            </a:r>
            <a:endParaRPr lang="en-US" altLang="zh-CN" sz="3200" b="1" dirty="0" smtClean="0">
              <a:solidFill>
                <a:prstClr val="white"/>
              </a:solidFill>
            </a:endParaRPr>
          </a:p>
          <a:p>
            <a:r>
              <a:rPr lang="en-US" altLang="zh-CN" sz="3200" b="1" dirty="0" smtClean="0">
                <a:solidFill>
                  <a:prstClr val="white"/>
                </a:solidFill>
              </a:rPr>
              <a:t>(0 + 4 * (1 – (-1)) + 0) / 6 * 2 = 8/3 </a:t>
            </a:r>
            <a:r>
              <a:rPr lang="zh-CN" altLang="en-US" sz="3200" b="1" dirty="0" smtClean="0">
                <a:solidFill>
                  <a:prstClr val="white"/>
                </a:solidFill>
              </a:rPr>
              <a:t>≈ </a:t>
            </a:r>
            <a:r>
              <a:rPr lang="en-US" altLang="zh-CN" sz="3200" b="1" dirty="0" smtClean="0">
                <a:solidFill>
                  <a:prstClr val="white"/>
                </a:solidFill>
              </a:rPr>
              <a:t>2.667</a:t>
            </a:r>
          </a:p>
          <a:p>
            <a:r>
              <a:rPr lang="zh-CN" altLang="en-US" sz="3200" b="1" dirty="0" smtClean="0">
                <a:solidFill>
                  <a:prstClr val="white"/>
                </a:solidFill>
              </a:rPr>
              <a:t>分两段计算</a:t>
            </a:r>
            <a:r>
              <a:rPr lang="zh-CN" altLang="en-US" sz="3200" b="1" dirty="0" smtClean="0">
                <a:solidFill>
                  <a:prstClr val="white"/>
                </a:solidFill>
                <a:sym typeface="Wingdings" panose="05000000000000000000" pitchFamily="2" charset="2"/>
              </a:rPr>
              <a:t>：</a:t>
            </a:r>
            <a:r>
              <a:rPr lang="en-US" altLang="zh-CN" sz="3200" b="1" dirty="0" smtClean="0">
                <a:solidFill>
                  <a:prstClr val="white"/>
                </a:solidFill>
                <a:sym typeface="Wingdings" panose="05000000000000000000" pitchFamily="2" charset="2"/>
              </a:rPr>
              <a:t/>
            </a:r>
            <a:br>
              <a:rPr lang="en-US" altLang="zh-CN" sz="3200" b="1" dirty="0" smtClean="0">
                <a:solidFill>
                  <a:prstClr val="white"/>
                </a:solidFill>
                <a:sym typeface="Wingdings" panose="05000000000000000000" pitchFamily="2" charset="2"/>
              </a:rPr>
            </a:br>
            <a:r>
              <a:rPr lang="en-US" altLang="zh-CN" sz="3200" b="1" dirty="0" smtClean="0">
                <a:solidFill>
                  <a:prstClr val="white"/>
                </a:solidFill>
                <a:sym typeface="Wingdings" panose="05000000000000000000" pitchFamily="2" charset="2"/>
              </a:rPr>
              <a:t>2 * (0 + 4 * 1.732 + 2) / 6 * 1 </a:t>
            </a:r>
            <a:r>
              <a:rPr lang="zh-CN" altLang="en-US" sz="3200" b="1" dirty="0" smtClean="0">
                <a:solidFill>
                  <a:prstClr val="white"/>
                </a:solidFill>
              </a:rPr>
              <a:t>≈ </a:t>
            </a:r>
            <a:r>
              <a:rPr lang="en-US" altLang="zh-CN" sz="3200" b="1" dirty="0" smtClean="0">
                <a:solidFill>
                  <a:prstClr val="white"/>
                </a:solidFill>
              </a:rPr>
              <a:t>2.976</a:t>
            </a:r>
          </a:p>
          <a:p>
            <a:r>
              <a:rPr lang="zh-CN" altLang="en-US" sz="3200" b="1" dirty="0" smtClean="0">
                <a:solidFill>
                  <a:prstClr val="white"/>
                </a:solidFill>
              </a:rPr>
              <a:t>分四段计算：</a:t>
            </a:r>
            <a:r>
              <a:rPr lang="en-US" altLang="zh-CN" sz="3200" b="1" dirty="0">
                <a:solidFill>
                  <a:prstClr val="white"/>
                </a:solidFill>
              </a:rPr>
              <a:t/>
            </a:r>
            <a:br>
              <a:rPr lang="en-US" altLang="zh-CN" sz="3200" b="1" dirty="0">
                <a:solidFill>
                  <a:prstClr val="white"/>
                </a:solidFill>
              </a:rPr>
            </a:br>
            <a:r>
              <a:rPr lang="en-US" altLang="zh-CN" sz="3200" b="1" dirty="0" smtClean="0">
                <a:solidFill>
                  <a:prstClr val="white"/>
                </a:solidFill>
              </a:rPr>
              <a:t>2 * ((0 + 4 * 1.323 + 1.732) / 6 * 0.5 + </a:t>
            </a:r>
            <a:br>
              <a:rPr lang="en-US" altLang="zh-CN" sz="3200" b="1" dirty="0" smtClean="0">
                <a:solidFill>
                  <a:prstClr val="white"/>
                </a:solidFill>
              </a:rPr>
            </a:br>
            <a:r>
              <a:rPr lang="en-US" altLang="zh-CN" sz="3200" b="1" dirty="0" smtClean="0">
                <a:solidFill>
                  <a:prstClr val="white"/>
                </a:solidFill>
              </a:rPr>
              <a:t>(1.732 + 4 * 1.936 + 2) / 6 * 0.5)</a:t>
            </a:r>
            <a:r>
              <a:rPr lang="zh-CN" altLang="en-US" sz="3200" b="1" dirty="0" smtClean="0">
                <a:solidFill>
                  <a:prstClr val="white"/>
                </a:solidFill>
              </a:rPr>
              <a:t> ≈</a:t>
            </a:r>
            <a:r>
              <a:rPr lang="en-US" altLang="zh-CN" sz="3200" b="1" dirty="0" smtClean="0">
                <a:solidFill>
                  <a:prstClr val="white"/>
                </a:solidFill>
              </a:rPr>
              <a:t>3.084</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7401"/>
            <a:ext cx="3033022" cy="3033022"/>
          </a:xfrm>
          <a:prstGeom prst="rect">
            <a:avLst/>
          </a:prstGeom>
        </p:spPr>
      </p:pic>
    </p:spTree>
    <p:extLst>
      <p:ext uri="{BB962C8B-B14F-4D97-AF65-F5344CB8AC3E}">
        <p14:creationId xmlns:p14="http://schemas.microsoft.com/office/powerpoint/2010/main" val="13916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5379" y="764373"/>
            <a:ext cx="8840821" cy="1293028"/>
          </a:xfrm>
        </p:spPr>
        <p:txBody>
          <a:bodyPr>
            <a:normAutofit/>
          </a:bodyPr>
          <a:lstStyle/>
          <a:p>
            <a:r>
              <a:rPr lang="zh-CN" altLang="en-US" b="1" cap="none" dirty="0" smtClean="0"/>
              <a:t>自适应 </a:t>
            </a:r>
            <a:r>
              <a:rPr lang="en-US" altLang="zh-CN" b="1" cap="none" dirty="0" err="1" smtClean="0"/>
              <a:t>simpson</a:t>
            </a:r>
            <a:r>
              <a:rPr lang="en-US" altLang="zh-CN" b="1" cap="none" dirty="0" smtClean="0"/>
              <a:t> </a:t>
            </a:r>
            <a:r>
              <a:rPr lang="zh-CN" altLang="en-US" b="1" cap="none" dirty="0" smtClean="0"/>
              <a:t>积分</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solidFill>
                  <a:prstClr val="white"/>
                </a:solidFill>
              </a:rPr>
              <a:t>如果</a:t>
            </a:r>
            <a:r>
              <a:rPr lang="zh-CN" altLang="en-US" sz="3200" b="1" dirty="0" smtClean="0">
                <a:solidFill>
                  <a:prstClr val="white"/>
                </a:solidFill>
              </a:rPr>
              <a:t>分两半计算面积和直接计算的误差绝对值很小的话就直接返回，否则递归计算</a:t>
            </a:r>
            <a:endParaRPr lang="en-US" altLang="zh-CN" sz="3200" b="1" dirty="0" smtClean="0">
              <a:solidFill>
                <a:prstClr val="white"/>
              </a:solidFill>
            </a:endParaRPr>
          </a:p>
          <a:p>
            <a:r>
              <a:rPr lang="zh-CN" altLang="en-US" sz="3200" b="1" dirty="0" smtClean="0">
                <a:solidFill>
                  <a:prstClr val="white"/>
                </a:solidFill>
              </a:rPr>
              <a:t>例：</a:t>
            </a:r>
            <a:r>
              <a:rPr lang="en-US" altLang="zh-CN" sz="3200" b="1" dirty="0" smtClean="0">
                <a:solidFill>
                  <a:prstClr val="white"/>
                </a:solidFill>
              </a:rPr>
              <a:t>《</a:t>
            </a:r>
            <a:r>
              <a:rPr lang="zh-CN" altLang="en-US" sz="3200" b="1" dirty="0" smtClean="0">
                <a:solidFill>
                  <a:prstClr val="white"/>
                </a:solidFill>
              </a:rPr>
              <a:t>月下柠檬树</a:t>
            </a:r>
            <a:r>
              <a:rPr lang="en-US" altLang="zh-CN" sz="3200" b="1" dirty="0" smtClean="0">
                <a:solidFill>
                  <a:prstClr val="white"/>
                </a:solidFill>
              </a:rPr>
              <a:t>》</a:t>
            </a:r>
            <a:r>
              <a:rPr lang="zh-CN" altLang="en-US" sz="3200" b="1" dirty="0" smtClean="0">
                <a:solidFill>
                  <a:prstClr val="white"/>
                </a:solidFill>
              </a:rPr>
              <a:t>（</a:t>
            </a:r>
            <a:r>
              <a:rPr lang="en-US" altLang="zh-CN" sz="3200" b="1" dirty="0" smtClean="0">
                <a:solidFill>
                  <a:prstClr val="white"/>
                </a:solidFill>
              </a:rPr>
              <a:t>NOI2005</a:t>
            </a:r>
            <a:r>
              <a:rPr lang="zh-CN" altLang="en-US" sz="3200" b="1" dirty="0" smtClean="0">
                <a:solidFill>
                  <a:prstClr val="white"/>
                </a:solidFill>
              </a:rPr>
              <a:t>）</a:t>
            </a:r>
            <a:endParaRPr lang="en-US" altLang="zh-CN" sz="3200" b="1" dirty="0" smtClean="0">
              <a:solidFill>
                <a:prstClr val="white"/>
              </a:solidFill>
            </a:endParaRPr>
          </a:p>
          <a:p>
            <a:r>
              <a:rPr lang="zh-CN" altLang="en-US" sz="3200" b="1" dirty="0" smtClean="0">
                <a:solidFill>
                  <a:prstClr val="white"/>
                </a:solidFill>
              </a:rPr>
              <a:t>问题可转化为求若干</a:t>
            </a:r>
            <a:r>
              <a:rPr lang="en-US" altLang="zh-CN" sz="3200" b="1" dirty="0" smtClean="0">
                <a:solidFill>
                  <a:prstClr val="white"/>
                </a:solidFill>
              </a:rPr>
              <a:t>(</a:t>
            </a:r>
            <a:r>
              <a:rPr lang="zh-CN" altLang="en-US" sz="3200" b="1" dirty="0" smtClean="0">
                <a:solidFill>
                  <a:prstClr val="white"/>
                </a:solidFill>
              </a:rPr>
              <a:t>≤</a:t>
            </a:r>
            <a:r>
              <a:rPr lang="en-US" altLang="zh-CN" sz="3200" b="1" dirty="0" smtClean="0">
                <a:solidFill>
                  <a:prstClr val="white"/>
                </a:solidFill>
              </a:rPr>
              <a:t>500)</a:t>
            </a:r>
            <a:r>
              <a:rPr lang="zh-CN" altLang="en-US" sz="3200" b="1" dirty="0" smtClean="0">
                <a:solidFill>
                  <a:prstClr val="white"/>
                </a:solidFill>
              </a:rPr>
              <a:t>个圆心在</a:t>
            </a:r>
            <a:r>
              <a:rPr lang="en-US" altLang="zh-CN" sz="3200" b="1" dirty="0" smtClean="0">
                <a:solidFill>
                  <a:prstClr val="white"/>
                </a:solidFill>
              </a:rPr>
              <a:t>x</a:t>
            </a:r>
            <a:r>
              <a:rPr lang="zh-CN" altLang="en-US" sz="3200" b="1" dirty="0" smtClean="0">
                <a:solidFill>
                  <a:prstClr val="white"/>
                </a:solidFill>
              </a:rPr>
              <a:t>轴上的圆及所有相邻两圆公切线围成的图形的面积。</a:t>
            </a:r>
            <a:endParaRPr lang="en-US" altLang="zh-CN" sz="3200" b="1" dirty="0" smtClean="0">
              <a:solidFill>
                <a:prstClr val="white"/>
              </a:solidFill>
            </a:endParaRPr>
          </a:p>
          <a:p>
            <a:r>
              <a:rPr lang="zh-CN" altLang="en-US" sz="3200" b="1" dirty="0" smtClean="0">
                <a:solidFill>
                  <a:prstClr val="white"/>
                </a:solidFill>
              </a:rPr>
              <a:t>直接自适应</a:t>
            </a:r>
            <a:r>
              <a:rPr lang="en-US" altLang="zh-CN" sz="3200" b="1" dirty="0" err="1" smtClean="0">
                <a:solidFill>
                  <a:prstClr val="white"/>
                </a:solidFill>
              </a:rPr>
              <a:t>simpson</a:t>
            </a:r>
            <a:r>
              <a:rPr lang="zh-CN" altLang="en-US" sz="3200" b="1" dirty="0" smtClean="0">
                <a:solidFill>
                  <a:prstClr val="white"/>
                </a:solidFill>
              </a:rPr>
              <a:t>积分计算，每次计算</a:t>
            </a:r>
            <a:r>
              <a:rPr lang="en-US" altLang="zh-CN" sz="3200" b="1" dirty="0" smtClean="0">
                <a:solidFill>
                  <a:prstClr val="white"/>
                </a:solidFill>
              </a:rPr>
              <a:t>y(x)</a:t>
            </a:r>
            <a:r>
              <a:rPr lang="zh-CN" altLang="en-US" sz="3200" b="1" smtClean="0">
                <a:solidFill>
                  <a:prstClr val="white"/>
                </a:solidFill>
              </a:rPr>
              <a:t>时枚举所有圆弧和公切线取最大值减去最小值即可</a:t>
            </a:r>
            <a:endParaRPr lang="zh-CN" altLang="en-US" sz="3200" b="1" dirty="0">
              <a:solidFill>
                <a:prstClr val="white"/>
              </a:solidFill>
            </a:endParaRPr>
          </a:p>
        </p:txBody>
      </p:sp>
    </p:spTree>
    <p:extLst>
      <p:ext uri="{BB962C8B-B14F-4D97-AF65-F5344CB8AC3E}">
        <p14:creationId xmlns:p14="http://schemas.microsoft.com/office/powerpoint/2010/main" val="28995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5379" y="764373"/>
            <a:ext cx="8840821" cy="1293028"/>
          </a:xfrm>
        </p:spPr>
        <p:txBody>
          <a:bodyPr>
            <a:normAutofit/>
          </a:bodyPr>
          <a:lstStyle/>
          <a:p>
            <a:r>
              <a:rPr lang="zh-CN" altLang="en-US" b="1" cap="none" dirty="0" smtClean="0"/>
              <a:t>积分的其他应用</a:t>
            </a:r>
            <a:endParaRPr lang="zh-CN" altLang="en-US" b="1" cap="none"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3200" b="1" dirty="0" smtClean="0">
                    <a:solidFill>
                      <a:prstClr val="white"/>
                    </a:solidFill>
                  </a:rPr>
                  <a:t>计算体积：</a:t>
                </a:r>
                <a14:m>
                  <m:oMath xmlns:m="http://schemas.openxmlformats.org/officeDocument/2006/math">
                    <m:r>
                      <a:rPr lang="en-US" altLang="zh-CN" sz="3200" b="1" i="0" smtClean="0">
                        <a:latin typeface="Cambria Math" panose="02040503050406030204" pitchFamily="18" charset="0"/>
                      </a:rPr>
                      <m:t>𝐕</m:t>
                    </m:r>
                    <m:r>
                      <a:rPr lang="en-US" altLang="zh-CN" sz="3200" b="1">
                        <a:latin typeface="Cambria Math" panose="02040503050406030204" pitchFamily="18" charset="0"/>
                      </a:rPr>
                      <m:t>= </m:t>
                    </m:r>
                    <m:nary>
                      <m:naryPr>
                        <m:ctrlPr>
                          <a:rPr lang="en-US" altLang="zh-CN" sz="3200" b="1" i="1">
                            <a:latin typeface="Cambria Math" panose="02040503050406030204" pitchFamily="18" charset="0"/>
                          </a:rPr>
                        </m:ctrlPr>
                      </m:naryPr>
                      <m:sub>
                        <m:r>
                          <m:rPr>
                            <m:brk m:alnAt="23"/>
                          </m:rPr>
                          <a:rPr lang="en-US" altLang="zh-CN" sz="3200" b="1" i="1" smtClean="0">
                            <a:latin typeface="Cambria Math" panose="02040503050406030204" pitchFamily="18" charset="0"/>
                          </a:rPr>
                          <m:t>𝒍</m:t>
                        </m:r>
                      </m:sub>
                      <m:sup>
                        <m:r>
                          <a:rPr lang="en-US" altLang="zh-CN" sz="3200" b="1" i="1">
                            <a:latin typeface="Cambria Math" panose="02040503050406030204" pitchFamily="18" charset="0"/>
                          </a:rPr>
                          <m:t>𝒓</m:t>
                        </m:r>
                      </m:sup>
                      <m:e>
                        <m:r>
                          <a:rPr lang="en-US" altLang="zh-CN" sz="3200" b="1" i="1" smtClean="0">
                            <a:latin typeface="Cambria Math" panose="02040503050406030204" pitchFamily="18" charset="0"/>
                          </a:rPr>
                          <m:t>𝑺</m:t>
                        </m:r>
                        <m:d>
                          <m:dPr>
                            <m:ctrlPr>
                              <a:rPr lang="en-US" altLang="zh-CN" sz="3200" b="1" i="1">
                                <a:latin typeface="Cambria Math" panose="02040503050406030204" pitchFamily="18" charset="0"/>
                              </a:rPr>
                            </m:ctrlPr>
                          </m:dPr>
                          <m:e>
                            <m:r>
                              <a:rPr lang="en-US" altLang="zh-CN" sz="3200" b="1" i="1" smtClean="0">
                                <a:latin typeface="Cambria Math" panose="02040503050406030204" pitchFamily="18" charset="0"/>
                              </a:rPr>
                              <m:t>𝒛</m:t>
                            </m:r>
                          </m:e>
                        </m:d>
                        <m:r>
                          <m:rPr>
                            <m:nor/>
                          </m:rPr>
                          <a:rPr lang="en-US" altLang="zh-CN" sz="3200" b="1">
                            <a:latin typeface="Cambria Math" panose="02040503050406030204" pitchFamily="18" charset="0"/>
                          </a:rPr>
                          <m:t>d</m:t>
                        </m:r>
                        <m:r>
                          <a:rPr lang="en-US" altLang="zh-CN" sz="3200" b="1" i="1" smtClean="0">
                            <a:latin typeface="Cambria Math" panose="02040503050406030204" pitchFamily="18" charset="0"/>
                          </a:rPr>
                          <m:t>𝒛</m:t>
                        </m:r>
                      </m:e>
                    </m:nary>
                  </m:oMath>
                </a14:m>
                <a:endParaRPr lang="en-US" altLang="zh-CN" sz="3200" b="1" dirty="0" smtClean="0">
                  <a:solidFill>
                    <a:prstClr val="white"/>
                  </a:solidFill>
                </a:endParaRPr>
              </a:p>
              <a:p>
                <a:r>
                  <a:rPr lang="zh-CN" altLang="en-US" sz="3200" b="1" dirty="0" smtClean="0">
                    <a:solidFill>
                      <a:prstClr val="white"/>
                    </a:solidFill>
                  </a:rPr>
                  <a:t>计算曲线绕</a:t>
                </a:r>
                <a:r>
                  <a:rPr lang="en-US" altLang="zh-CN" sz="3200" b="1" dirty="0" smtClean="0">
                    <a:solidFill>
                      <a:prstClr val="white"/>
                    </a:solidFill>
                  </a:rPr>
                  <a:t>x</a:t>
                </a:r>
                <a:r>
                  <a:rPr lang="zh-CN" altLang="en-US" sz="3200" b="1" dirty="0" smtClean="0">
                    <a:solidFill>
                      <a:prstClr val="white"/>
                    </a:solidFill>
                  </a:rPr>
                  <a:t>轴旋转生成旋转体体积：</a:t>
                </a:r>
                <a14:m>
                  <m:oMath xmlns:m="http://schemas.openxmlformats.org/officeDocument/2006/math">
                    <m:r>
                      <a:rPr lang="en-US" altLang="zh-CN" sz="3200" b="1" i="0" smtClean="0">
                        <a:latin typeface="Cambria Math" panose="02040503050406030204" pitchFamily="18" charset="0"/>
                      </a:rPr>
                      <m:t>𝐕</m:t>
                    </m:r>
                    <m:r>
                      <a:rPr lang="en-US" altLang="zh-CN" sz="3200" b="1">
                        <a:latin typeface="Cambria Math" panose="02040503050406030204" pitchFamily="18" charset="0"/>
                      </a:rPr>
                      <m:t>=</m:t>
                    </m:r>
                    <m:r>
                      <a:rPr lang="zh-CN" altLang="en-US" sz="3200" b="1" i="1" smtClean="0">
                        <a:latin typeface="Cambria Math" panose="02040503050406030204" pitchFamily="18" charset="0"/>
                      </a:rPr>
                      <m:t>𝝅</m:t>
                    </m:r>
                    <m:nary>
                      <m:naryPr>
                        <m:ctrlPr>
                          <a:rPr lang="en-US" altLang="zh-CN" sz="3200" b="1" i="1">
                            <a:latin typeface="Cambria Math" panose="02040503050406030204" pitchFamily="18" charset="0"/>
                          </a:rPr>
                        </m:ctrlPr>
                      </m:naryPr>
                      <m:sub>
                        <m:r>
                          <m:rPr>
                            <m:brk m:alnAt="23"/>
                          </m:rPr>
                          <a:rPr lang="en-US" altLang="zh-CN" sz="3200" b="1" i="1">
                            <a:latin typeface="Cambria Math" panose="02040503050406030204" pitchFamily="18" charset="0"/>
                          </a:rPr>
                          <m:t>𝒍</m:t>
                        </m:r>
                      </m:sub>
                      <m:sup>
                        <m:r>
                          <a:rPr lang="en-US" altLang="zh-CN" sz="3200" b="1" i="1">
                            <a:latin typeface="Cambria Math" panose="02040503050406030204" pitchFamily="18" charset="0"/>
                          </a:rPr>
                          <m:t>𝒓</m:t>
                        </m:r>
                      </m:sup>
                      <m:e>
                        <m:sSup>
                          <m:sSupPr>
                            <m:ctrlPr>
                              <a:rPr lang="en-US" altLang="zh-CN" sz="3200" b="1" i="1" smtClean="0">
                                <a:latin typeface="Cambria Math" panose="02040503050406030204" pitchFamily="18" charset="0"/>
                              </a:rPr>
                            </m:ctrlPr>
                          </m:sSupPr>
                          <m:e>
                            <m:d>
                              <m:dPr>
                                <m:ctrlPr>
                                  <a:rPr lang="en-US" altLang="zh-CN" sz="3200" b="1" i="1" smtClean="0">
                                    <a:latin typeface="Cambria Math" panose="02040503050406030204" pitchFamily="18" charset="0"/>
                                  </a:rPr>
                                </m:ctrlPr>
                              </m:dPr>
                              <m:e>
                                <m:r>
                                  <a:rPr lang="en-US" altLang="zh-CN" sz="3200" b="1" i="1" smtClean="0">
                                    <a:latin typeface="Cambria Math" panose="02040503050406030204" pitchFamily="18" charset="0"/>
                                  </a:rPr>
                                  <m:t>𝒇</m:t>
                                </m:r>
                                <m:d>
                                  <m:dPr>
                                    <m:ctrlPr>
                                      <a:rPr lang="en-US" altLang="zh-CN" sz="3200" b="1" i="1" smtClean="0">
                                        <a:latin typeface="Cambria Math" panose="02040503050406030204" pitchFamily="18" charset="0"/>
                                      </a:rPr>
                                    </m:ctrlPr>
                                  </m:dPr>
                                  <m:e>
                                    <m:r>
                                      <a:rPr lang="en-US" altLang="zh-CN" sz="3200" b="1" i="1" smtClean="0">
                                        <a:latin typeface="Cambria Math" panose="02040503050406030204" pitchFamily="18" charset="0"/>
                                      </a:rPr>
                                      <m:t>𝒙</m:t>
                                    </m:r>
                                  </m:e>
                                </m:d>
                              </m:e>
                            </m:d>
                          </m:e>
                          <m:sup>
                            <m:r>
                              <a:rPr lang="en-US" altLang="zh-CN" sz="3200" b="1" i="1" smtClean="0">
                                <a:latin typeface="Cambria Math" panose="02040503050406030204" pitchFamily="18" charset="0"/>
                              </a:rPr>
                              <m:t>𝟐</m:t>
                            </m:r>
                          </m:sup>
                        </m:sSup>
                        <m:r>
                          <m:rPr>
                            <m:nor/>
                          </m:rPr>
                          <a:rPr lang="en-US" altLang="zh-CN" sz="3200" b="1">
                            <a:latin typeface="Cambria Math" panose="02040503050406030204" pitchFamily="18" charset="0"/>
                          </a:rPr>
                          <m:t>d</m:t>
                        </m:r>
                        <m:r>
                          <a:rPr lang="en-US" altLang="zh-CN" sz="3200" b="1" i="1" smtClean="0">
                            <a:latin typeface="Cambria Math" panose="02040503050406030204" pitchFamily="18" charset="0"/>
                          </a:rPr>
                          <m:t>𝒙</m:t>
                        </m:r>
                      </m:e>
                    </m:nary>
                  </m:oMath>
                </a14:m>
                <a:endParaRPr lang="en-US" altLang="zh-CN" sz="3200" b="1" dirty="0" smtClean="0">
                  <a:solidFill>
                    <a:prstClr val="white"/>
                  </a:solidFill>
                </a:endParaRPr>
              </a:p>
              <a:p>
                <a:r>
                  <a:rPr lang="zh-CN" altLang="en-US" sz="3200" b="1" dirty="0" smtClean="0">
                    <a:solidFill>
                      <a:prstClr val="white"/>
                    </a:solidFill>
                  </a:rPr>
                  <a:t>计算光滑曲线弧长：</a:t>
                </a:r>
                <a14:m>
                  <m:oMath xmlns:m="http://schemas.openxmlformats.org/officeDocument/2006/math">
                    <m:r>
                      <a:rPr lang="en-US" altLang="zh-CN" sz="3200" b="1" i="0" smtClean="0">
                        <a:latin typeface="Cambria Math" panose="02040503050406030204" pitchFamily="18" charset="0"/>
                      </a:rPr>
                      <m:t>𝐋</m:t>
                    </m:r>
                    <m:r>
                      <a:rPr lang="en-US" altLang="zh-CN" sz="3200" b="1">
                        <a:latin typeface="Cambria Math" panose="02040503050406030204" pitchFamily="18" charset="0"/>
                      </a:rPr>
                      <m:t>= </m:t>
                    </m:r>
                    <m:nary>
                      <m:naryPr>
                        <m:ctrlPr>
                          <a:rPr lang="en-US" altLang="zh-CN" sz="3200" b="1" i="1">
                            <a:latin typeface="Cambria Math" panose="02040503050406030204" pitchFamily="18" charset="0"/>
                          </a:rPr>
                        </m:ctrlPr>
                      </m:naryPr>
                      <m:sub>
                        <m:r>
                          <m:rPr>
                            <m:brk m:alnAt="23"/>
                          </m:rPr>
                          <a:rPr lang="en-US" altLang="zh-CN" sz="3200" b="1" i="1">
                            <a:latin typeface="Cambria Math" panose="02040503050406030204" pitchFamily="18" charset="0"/>
                          </a:rPr>
                          <m:t>𝒍</m:t>
                        </m:r>
                      </m:sub>
                      <m:sup>
                        <m:r>
                          <a:rPr lang="en-US" altLang="zh-CN" sz="3200" b="1" i="1">
                            <a:latin typeface="Cambria Math" panose="02040503050406030204" pitchFamily="18" charset="0"/>
                          </a:rPr>
                          <m:t>𝒓</m:t>
                        </m:r>
                      </m:sup>
                      <m:e>
                        <m:rad>
                          <m:radPr>
                            <m:degHide m:val="on"/>
                            <m:ctrlPr>
                              <a:rPr lang="en-US" altLang="zh-CN" sz="3200" b="1" i="1" smtClean="0">
                                <a:latin typeface="Cambria Math" panose="02040503050406030204" pitchFamily="18" charset="0"/>
                              </a:rPr>
                            </m:ctrlPr>
                          </m:radPr>
                          <m:deg/>
                          <m:e>
                            <m:r>
                              <a:rPr lang="en-US" altLang="zh-CN" sz="3200" b="1" i="1" smtClean="0">
                                <a:latin typeface="Cambria Math" panose="02040503050406030204" pitchFamily="18" charset="0"/>
                              </a:rPr>
                              <m:t>𝟏</m:t>
                            </m:r>
                            <m:r>
                              <a:rPr lang="en-US" altLang="zh-CN" sz="3200" b="1" i="1" smtClean="0">
                                <a:latin typeface="Cambria Math" panose="02040503050406030204" pitchFamily="18" charset="0"/>
                              </a:rPr>
                              <m:t>+</m:t>
                            </m:r>
                            <m:sSup>
                              <m:sSupPr>
                                <m:ctrlPr>
                                  <a:rPr lang="en-US" altLang="zh-CN" sz="3200" b="1" i="1" smtClean="0">
                                    <a:latin typeface="Cambria Math" panose="02040503050406030204" pitchFamily="18" charset="0"/>
                                  </a:rPr>
                                </m:ctrlPr>
                              </m:sSupPr>
                              <m:e>
                                <m:d>
                                  <m:dPr>
                                    <m:ctrlPr>
                                      <a:rPr lang="en-US" altLang="zh-CN" sz="3200" b="1"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𝒇</m:t>
                                        </m:r>
                                      </m:e>
                                      <m:sup>
                                        <m:r>
                                          <a:rPr lang="en-US" altLang="zh-CN" sz="3200" b="1" i="1" smtClean="0">
                                            <a:latin typeface="Cambria Math" panose="02040503050406030204" pitchFamily="18" charset="0"/>
                                          </a:rPr>
                                          <m:t>′</m:t>
                                        </m:r>
                                      </m:sup>
                                    </m:sSup>
                                    <m:d>
                                      <m:dPr>
                                        <m:ctrlPr>
                                          <a:rPr lang="en-US" altLang="zh-CN" sz="3200" b="1" i="1" smtClean="0">
                                            <a:latin typeface="Cambria Math" panose="02040503050406030204" pitchFamily="18" charset="0"/>
                                          </a:rPr>
                                        </m:ctrlPr>
                                      </m:dPr>
                                      <m:e>
                                        <m:r>
                                          <a:rPr lang="en-US" altLang="zh-CN" sz="3200" b="1" i="1" smtClean="0">
                                            <a:latin typeface="Cambria Math" panose="02040503050406030204" pitchFamily="18" charset="0"/>
                                          </a:rPr>
                                          <m:t>𝒙</m:t>
                                        </m:r>
                                      </m:e>
                                    </m:d>
                                  </m:e>
                                </m:d>
                              </m:e>
                              <m:sup>
                                <m:r>
                                  <a:rPr lang="en-US" altLang="zh-CN" sz="3200" b="1" i="1" smtClean="0">
                                    <a:latin typeface="Cambria Math" panose="02040503050406030204" pitchFamily="18" charset="0"/>
                                  </a:rPr>
                                  <m:t>𝟐</m:t>
                                </m:r>
                              </m:sup>
                            </m:sSup>
                          </m:e>
                        </m:rad>
                        <m:r>
                          <m:rPr>
                            <m:nor/>
                          </m:rPr>
                          <a:rPr lang="en-US" altLang="zh-CN" sz="3200" b="1">
                            <a:latin typeface="Cambria Math" panose="02040503050406030204" pitchFamily="18" charset="0"/>
                          </a:rPr>
                          <m:t>d</m:t>
                        </m:r>
                        <m:r>
                          <a:rPr lang="en-US" altLang="zh-CN" sz="3200" b="1" i="1" smtClean="0">
                            <a:latin typeface="Cambria Math" panose="02040503050406030204" pitchFamily="18" charset="0"/>
                          </a:rPr>
                          <m:t>𝒙</m:t>
                        </m:r>
                      </m:e>
                    </m:nary>
                  </m:oMath>
                </a14:m>
                <a:endParaRPr lang="en-US" altLang="zh-CN" sz="3200" b="1" dirty="0" smtClean="0">
                  <a:solidFill>
                    <a:prstClr val="white"/>
                  </a:solidFill>
                </a:endParaRPr>
              </a:p>
              <a:p>
                <a:r>
                  <a:rPr lang="zh-CN" altLang="en-US" sz="3200" b="1" dirty="0" smtClean="0">
                    <a:solidFill>
                      <a:prstClr val="white"/>
                    </a:solidFill>
                  </a:rPr>
                  <a:t>计算光滑曲线绕</a:t>
                </a:r>
                <a:r>
                  <a:rPr lang="en-US" altLang="zh-CN" sz="3200" b="1" dirty="0" smtClean="0">
                    <a:solidFill>
                      <a:prstClr val="white"/>
                    </a:solidFill>
                  </a:rPr>
                  <a:t>x</a:t>
                </a:r>
                <a:r>
                  <a:rPr lang="zh-CN" altLang="en-US" sz="3200" b="1" dirty="0" smtClean="0">
                    <a:solidFill>
                      <a:prstClr val="white"/>
                    </a:solidFill>
                  </a:rPr>
                  <a:t>轴旋转生成旋转体的侧面积：</a:t>
                </a:r>
                <a:r>
                  <a:rPr lang="en-US" altLang="zh-CN" sz="3200" b="1" dirty="0">
                    <a:solidFill>
                      <a:prstClr val="white"/>
                    </a:solidFill>
                  </a:rPr>
                  <a:t/>
                </a:r>
                <a:br>
                  <a:rPr lang="en-US" altLang="zh-CN" sz="3200" b="1" dirty="0">
                    <a:solidFill>
                      <a:prstClr val="white"/>
                    </a:solidFill>
                  </a:rPr>
                </a:br>
                <a14:m>
                  <m:oMath xmlns:m="http://schemas.openxmlformats.org/officeDocument/2006/math">
                    <m:r>
                      <a:rPr lang="en-US" altLang="zh-CN" sz="3200" b="1" i="0" smtClean="0">
                        <a:latin typeface="Cambria Math" panose="02040503050406030204" pitchFamily="18" charset="0"/>
                      </a:rPr>
                      <m:t>𝐒</m:t>
                    </m:r>
                    <m:r>
                      <a:rPr lang="en-US" altLang="zh-CN" sz="3200" b="1">
                        <a:latin typeface="Cambria Math" panose="02040503050406030204" pitchFamily="18" charset="0"/>
                      </a:rPr>
                      <m:t>=</m:t>
                    </m:r>
                    <m:r>
                      <a:rPr lang="en-US" altLang="zh-CN" sz="3200" b="1" i="1" smtClean="0">
                        <a:latin typeface="Cambria Math" panose="02040503050406030204" pitchFamily="18" charset="0"/>
                      </a:rPr>
                      <m:t>𝟐</m:t>
                    </m:r>
                    <m:r>
                      <a:rPr lang="zh-CN" altLang="en-US" sz="3200" b="1" i="1" smtClean="0">
                        <a:latin typeface="Cambria Math" panose="02040503050406030204" pitchFamily="18" charset="0"/>
                      </a:rPr>
                      <m:t>𝝅</m:t>
                    </m:r>
                    <m:nary>
                      <m:naryPr>
                        <m:ctrlPr>
                          <a:rPr lang="en-US" altLang="zh-CN" sz="3200" b="1" i="1">
                            <a:latin typeface="Cambria Math" panose="02040503050406030204" pitchFamily="18" charset="0"/>
                          </a:rPr>
                        </m:ctrlPr>
                      </m:naryPr>
                      <m:sub>
                        <m:r>
                          <m:rPr>
                            <m:brk m:alnAt="23"/>
                          </m:rPr>
                          <a:rPr lang="en-US" altLang="zh-CN" sz="3200" b="1" i="1">
                            <a:latin typeface="Cambria Math" panose="02040503050406030204" pitchFamily="18" charset="0"/>
                          </a:rPr>
                          <m:t>𝒍</m:t>
                        </m:r>
                      </m:sub>
                      <m:sup>
                        <m:r>
                          <a:rPr lang="en-US" altLang="zh-CN" sz="3200" b="1" i="1">
                            <a:latin typeface="Cambria Math" panose="02040503050406030204" pitchFamily="18" charset="0"/>
                          </a:rPr>
                          <m:t>𝒓</m:t>
                        </m:r>
                      </m:sup>
                      <m:e>
                        <m:d>
                          <m:dPr>
                            <m:begChr m:val="|"/>
                            <m:endChr m:val="|"/>
                            <m:ctrlPr>
                              <a:rPr lang="en-US" altLang="zh-CN" sz="3200" b="1" i="1" smtClean="0">
                                <a:latin typeface="Cambria Math" panose="02040503050406030204" pitchFamily="18" charset="0"/>
                              </a:rPr>
                            </m:ctrlPr>
                          </m:dPr>
                          <m:e>
                            <m:r>
                              <a:rPr lang="en-US" altLang="zh-CN" sz="3200" b="1" i="1" smtClean="0">
                                <a:latin typeface="Cambria Math" panose="02040503050406030204" pitchFamily="18" charset="0"/>
                              </a:rPr>
                              <m:t>𝒇</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𝒙</m:t>
                            </m:r>
                            <m:r>
                              <a:rPr lang="en-US" altLang="zh-CN" sz="3200" b="1" i="1" smtClean="0">
                                <a:latin typeface="Cambria Math" panose="02040503050406030204" pitchFamily="18" charset="0"/>
                              </a:rPr>
                              <m:t>)</m:t>
                            </m:r>
                          </m:e>
                        </m:d>
                        <m:rad>
                          <m:radPr>
                            <m:degHide m:val="on"/>
                            <m:ctrlPr>
                              <a:rPr lang="en-US" altLang="zh-CN" sz="3200" b="1" i="1">
                                <a:latin typeface="Cambria Math" panose="02040503050406030204" pitchFamily="18" charset="0"/>
                              </a:rPr>
                            </m:ctrlPr>
                          </m:radPr>
                          <m:deg/>
                          <m:e>
                            <m:r>
                              <a:rPr lang="en-US" altLang="zh-CN" sz="3200" b="1" i="1">
                                <a:latin typeface="Cambria Math" panose="02040503050406030204" pitchFamily="18" charset="0"/>
                              </a:rPr>
                              <m:t>𝟏</m:t>
                            </m:r>
                            <m:r>
                              <a:rPr lang="en-US" altLang="zh-CN" sz="3200" b="1" i="1">
                                <a:latin typeface="Cambria Math" panose="02040503050406030204" pitchFamily="18" charset="0"/>
                              </a:rPr>
                              <m:t>+</m:t>
                            </m:r>
                            <m:sSup>
                              <m:sSupPr>
                                <m:ctrlPr>
                                  <a:rPr lang="en-US" altLang="zh-CN" sz="3200" b="1" i="1">
                                    <a:latin typeface="Cambria Math" panose="02040503050406030204" pitchFamily="18" charset="0"/>
                                  </a:rPr>
                                </m:ctrlPr>
                              </m:sSupPr>
                              <m:e>
                                <m:d>
                                  <m:dPr>
                                    <m:ctrlPr>
                                      <a:rPr lang="en-US" altLang="zh-CN" sz="3200" b="1" i="1">
                                        <a:latin typeface="Cambria Math" panose="02040503050406030204" pitchFamily="18" charset="0"/>
                                      </a:rPr>
                                    </m:ctrlPr>
                                  </m:dPr>
                                  <m:e>
                                    <m:sSup>
                                      <m:sSupPr>
                                        <m:ctrlPr>
                                          <a:rPr lang="en-US" altLang="zh-CN" sz="3200" b="1" i="1">
                                            <a:latin typeface="Cambria Math" panose="02040503050406030204" pitchFamily="18" charset="0"/>
                                          </a:rPr>
                                        </m:ctrlPr>
                                      </m:sSupPr>
                                      <m:e>
                                        <m:r>
                                          <a:rPr lang="en-US" altLang="zh-CN" sz="3200" b="1" i="1">
                                            <a:latin typeface="Cambria Math" panose="02040503050406030204" pitchFamily="18" charset="0"/>
                                          </a:rPr>
                                          <m:t>𝒇</m:t>
                                        </m:r>
                                      </m:e>
                                      <m:sup>
                                        <m:r>
                                          <a:rPr lang="en-US" altLang="zh-CN" sz="3200" b="1" i="1">
                                            <a:latin typeface="Cambria Math" panose="02040503050406030204" pitchFamily="18" charset="0"/>
                                          </a:rPr>
                                          <m:t>′</m:t>
                                        </m:r>
                                      </m:sup>
                                    </m:sSup>
                                    <m:d>
                                      <m:dPr>
                                        <m:ctrlPr>
                                          <a:rPr lang="en-US" altLang="zh-CN" sz="3200" b="1" i="1">
                                            <a:latin typeface="Cambria Math" panose="02040503050406030204" pitchFamily="18" charset="0"/>
                                          </a:rPr>
                                        </m:ctrlPr>
                                      </m:dPr>
                                      <m:e>
                                        <m:r>
                                          <a:rPr lang="en-US" altLang="zh-CN" sz="3200" b="1" i="1">
                                            <a:latin typeface="Cambria Math" panose="02040503050406030204" pitchFamily="18" charset="0"/>
                                          </a:rPr>
                                          <m:t>𝒙</m:t>
                                        </m:r>
                                      </m:e>
                                    </m:d>
                                  </m:e>
                                </m:d>
                              </m:e>
                              <m:sup>
                                <m:r>
                                  <a:rPr lang="en-US" altLang="zh-CN" sz="3200" b="1" i="1">
                                    <a:latin typeface="Cambria Math" panose="02040503050406030204" pitchFamily="18" charset="0"/>
                                  </a:rPr>
                                  <m:t>𝟐</m:t>
                                </m:r>
                              </m:sup>
                            </m:sSup>
                          </m:e>
                        </m:rad>
                        <m:r>
                          <m:rPr>
                            <m:nor/>
                          </m:rPr>
                          <a:rPr lang="en-US" altLang="zh-CN" sz="3200" b="1">
                            <a:latin typeface="Cambria Math" panose="02040503050406030204" pitchFamily="18" charset="0"/>
                          </a:rPr>
                          <m:t>d</m:t>
                        </m:r>
                        <m:r>
                          <a:rPr lang="en-US" altLang="zh-CN" sz="3200" b="1" i="1">
                            <a:latin typeface="Cambria Math" panose="02040503050406030204" pitchFamily="18" charset="0"/>
                          </a:rPr>
                          <m:t>𝒙</m:t>
                        </m:r>
                      </m:e>
                    </m:nary>
                  </m:oMath>
                </a14:m>
                <a:endParaRPr lang="en-US" altLang="zh-CN" sz="3200" b="1" dirty="0" smtClean="0">
                  <a:solidFill>
                    <a:prstClr val="white"/>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96" t="-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225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Part 5  </a:t>
            </a:r>
            <a:r>
              <a:rPr lang="zh-CN" altLang="en-US" b="1" dirty="0" smtClean="0"/>
              <a:t>边可以是圆弧的多边形</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3681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 </a:t>
            </a:r>
            <a:r>
              <a:rPr lang="zh-CN" altLang="en-US" b="1" dirty="0" smtClean="0"/>
              <a:t>边</a:t>
            </a:r>
            <a:r>
              <a:rPr lang="zh-CN" altLang="en-US" b="1" dirty="0"/>
              <a:t>可以是圆弧的多边形</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以横坐标为第一关键字、纵坐标为第二关键字存储所有边（线段和圆弧），保证任两条边的横坐标区间要么相同要么不相交（可能需要把一些边切成几段来做到这一点）</a:t>
            </a:r>
            <a:r>
              <a:rPr lang="zh-CN" altLang="en-US" sz="3200" b="1" dirty="0" smtClean="0"/>
              <a:t>。</a:t>
            </a:r>
            <a:endParaRPr lang="en-US" altLang="zh-CN" sz="3200" b="1" dirty="0" smtClean="0"/>
          </a:p>
          <a:p>
            <a:r>
              <a:rPr lang="zh-CN" altLang="en-US" sz="3200" b="1" dirty="0" smtClean="0">
                <a:solidFill>
                  <a:prstClr val="white"/>
                </a:solidFill>
              </a:rPr>
              <a:t>另外维护多边形</a:t>
            </a:r>
            <a:r>
              <a:rPr lang="zh-CN" altLang="en-US" sz="3200" b="1" dirty="0">
                <a:solidFill>
                  <a:prstClr val="white"/>
                </a:solidFill>
              </a:rPr>
              <a:t>的</a:t>
            </a:r>
            <a:r>
              <a:rPr lang="zh-CN" altLang="en-US" sz="3200" b="1" dirty="0" smtClean="0">
                <a:solidFill>
                  <a:prstClr val="white"/>
                </a:solidFill>
              </a:rPr>
              <a:t>面积。</a:t>
            </a:r>
            <a:endParaRPr lang="en-US" altLang="zh-CN" sz="3200" b="1" dirty="0" smtClean="0">
              <a:solidFill>
                <a:prstClr val="white"/>
              </a:solidFill>
            </a:endParaRPr>
          </a:p>
          <a:p>
            <a:r>
              <a:rPr lang="zh-CN" altLang="en-US" sz="3200" b="1" dirty="0" smtClean="0">
                <a:solidFill>
                  <a:prstClr val="white"/>
                </a:solidFill>
              </a:rPr>
              <a:t>存储的边数可能是原多边形</a:t>
            </a:r>
            <a:r>
              <a:rPr lang="en-US" altLang="zh-CN" sz="3200" b="1" dirty="0" smtClean="0">
                <a:solidFill>
                  <a:prstClr val="white"/>
                </a:solidFill>
              </a:rPr>
              <a:t/>
            </a:r>
            <a:br>
              <a:rPr lang="en-US" altLang="zh-CN" sz="3200" b="1" dirty="0" smtClean="0">
                <a:solidFill>
                  <a:prstClr val="white"/>
                </a:solidFill>
              </a:rPr>
            </a:br>
            <a:r>
              <a:rPr lang="zh-CN" altLang="en-US" sz="3200" b="1" dirty="0" smtClean="0">
                <a:solidFill>
                  <a:prstClr val="white"/>
                </a:solidFill>
              </a:rPr>
              <a:t>边数的平方级别。</a:t>
            </a:r>
            <a:endParaRPr lang="zh-CN" altLang="en-US" sz="3200" b="1" dirty="0">
              <a:solidFill>
                <a:prstClr val="white"/>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724" y="3786170"/>
            <a:ext cx="4215749" cy="2432515"/>
          </a:xfrm>
          <a:prstGeom prst="rect">
            <a:avLst/>
          </a:prstGeom>
        </p:spPr>
      </p:pic>
    </p:spTree>
    <p:extLst>
      <p:ext uri="{BB962C8B-B14F-4D97-AF65-F5344CB8AC3E}">
        <p14:creationId xmlns:p14="http://schemas.microsoft.com/office/powerpoint/2010/main" val="35590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5.1 </a:t>
            </a:r>
            <a:r>
              <a:rPr lang="zh-CN" altLang="zh-CN" b="1" dirty="0" smtClean="0"/>
              <a:t>求</a:t>
            </a:r>
            <a:r>
              <a:rPr lang="zh-CN" altLang="zh-CN" b="1" dirty="0"/>
              <a:t>两个多边形的交</a:t>
            </a:r>
            <a:r>
              <a:rPr lang="en-US" altLang="zh-CN" b="1" dirty="0"/>
              <a:t>/</a:t>
            </a:r>
            <a:r>
              <a:rPr lang="zh-CN" altLang="zh-CN" b="1" dirty="0"/>
              <a:t>并</a:t>
            </a:r>
            <a:r>
              <a:rPr lang="en-US" altLang="zh-CN" b="1" dirty="0"/>
              <a:t>/</a:t>
            </a:r>
            <a:r>
              <a:rPr lang="zh-CN" altLang="zh-CN" b="1" dirty="0"/>
              <a:t>差</a:t>
            </a:r>
            <a:r>
              <a:rPr lang="en-US" altLang="zh-CN" b="1" dirty="0"/>
              <a:t>/</a:t>
            </a:r>
            <a:r>
              <a:rPr lang="zh-CN" altLang="zh-CN" b="1" dirty="0"/>
              <a:t>异或</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先提取出两个多边形各自横坐标的第一段，两两求交点，将所有交点以横坐标为第一关键字、纵坐标为第二关键字</a:t>
            </a:r>
            <a:r>
              <a:rPr lang="zh-CN" altLang="en-US" sz="3200" b="1" dirty="0" smtClean="0"/>
              <a:t>排序</a:t>
            </a:r>
            <a:endParaRPr lang="en-US" altLang="zh-CN" sz="3200" b="1" dirty="0" smtClean="0"/>
          </a:p>
          <a:p>
            <a:r>
              <a:rPr lang="zh-CN" altLang="en-US" sz="3200" b="1" dirty="0">
                <a:solidFill>
                  <a:prstClr val="white"/>
                </a:solidFill>
              </a:rPr>
              <a:t>然后扫描线，依次处理交点划分出来的每个横坐标</a:t>
            </a:r>
            <a:r>
              <a:rPr lang="zh-CN" altLang="en-US" sz="3200" b="1" dirty="0" smtClean="0">
                <a:solidFill>
                  <a:prstClr val="white"/>
                </a:solidFill>
              </a:rPr>
              <a:t>区间</a:t>
            </a:r>
            <a:endParaRPr lang="en-US" altLang="zh-CN" sz="3200" b="1" dirty="0" smtClean="0">
              <a:solidFill>
                <a:prstClr val="white"/>
              </a:solidFill>
            </a:endParaRPr>
          </a:p>
          <a:p>
            <a:r>
              <a:rPr lang="zh-CN" altLang="en-US" sz="3200" b="1" dirty="0">
                <a:solidFill>
                  <a:prstClr val="white"/>
                </a:solidFill>
              </a:rPr>
              <a:t>将两个多边形这一段的边以与区间中点对应的与</a:t>
            </a:r>
            <a:r>
              <a:rPr lang="en-US" altLang="zh-CN" sz="3200" b="1" dirty="0">
                <a:solidFill>
                  <a:prstClr val="white"/>
                </a:solidFill>
              </a:rPr>
              <a:t>x</a:t>
            </a:r>
            <a:r>
              <a:rPr lang="zh-CN" altLang="en-US" sz="3200" b="1" dirty="0">
                <a:solidFill>
                  <a:prstClr val="white"/>
                </a:solidFill>
              </a:rPr>
              <a:t>轴垂直的直线的交点的纵坐标为关键字排序，进而知道每一个两斜边可以为圆弧的“梯形”是否属于第一个多边形、是否属于第二个多边形</a:t>
            </a:r>
          </a:p>
        </p:txBody>
      </p:sp>
    </p:spTree>
    <p:extLst>
      <p:ext uri="{BB962C8B-B14F-4D97-AF65-F5344CB8AC3E}">
        <p14:creationId xmlns:p14="http://schemas.microsoft.com/office/powerpoint/2010/main" val="273656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5.1 </a:t>
            </a:r>
            <a:r>
              <a:rPr lang="zh-CN" altLang="zh-CN" b="1" dirty="0" smtClean="0"/>
              <a:t>求</a:t>
            </a:r>
            <a:r>
              <a:rPr lang="zh-CN" altLang="zh-CN" b="1" dirty="0"/>
              <a:t>两个多边形的交</a:t>
            </a:r>
            <a:r>
              <a:rPr lang="en-US" altLang="zh-CN" b="1" dirty="0"/>
              <a:t>/</a:t>
            </a:r>
            <a:r>
              <a:rPr lang="zh-CN" altLang="zh-CN" b="1" dirty="0"/>
              <a:t>并</a:t>
            </a:r>
            <a:r>
              <a:rPr lang="en-US" altLang="zh-CN" b="1" dirty="0"/>
              <a:t>/</a:t>
            </a:r>
            <a:r>
              <a:rPr lang="zh-CN" altLang="zh-CN" b="1" dirty="0"/>
              <a:t>差</a:t>
            </a:r>
            <a:r>
              <a:rPr lang="en-US" altLang="zh-CN" b="1" dirty="0"/>
              <a:t>/</a:t>
            </a:r>
            <a:r>
              <a:rPr lang="zh-CN" altLang="zh-CN" b="1" dirty="0"/>
              <a:t>异或</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如果在所求图形内的话将其两斜边加入答案多边形，同时将其面积也计入答案多边形的面积</a:t>
            </a:r>
            <a:r>
              <a:rPr lang="zh-CN" altLang="en-US" sz="3200" b="1" dirty="0" smtClean="0"/>
              <a:t>中</a:t>
            </a:r>
            <a:endParaRPr lang="en-US" altLang="zh-CN" sz="3200" b="1" dirty="0" smtClean="0"/>
          </a:p>
          <a:p>
            <a:r>
              <a:rPr lang="zh-CN" altLang="en-US" sz="3200" b="1" dirty="0">
                <a:solidFill>
                  <a:prstClr val="white"/>
                </a:solidFill>
              </a:rPr>
              <a:t>在上述过程后，两个多边形各自横坐标的第一段必有至少一个多边形的被处理完了，将指针移动到下一段，以此类推</a:t>
            </a:r>
          </a:p>
        </p:txBody>
      </p:sp>
    </p:spTree>
    <p:extLst>
      <p:ext uri="{BB962C8B-B14F-4D97-AF65-F5344CB8AC3E}">
        <p14:creationId xmlns:p14="http://schemas.microsoft.com/office/powerpoint/2010/main" val="159700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D1t2  Wiring  </a:t>
            </a:r>
            <a:r>
              <a:rPr lang="zh-CN" altLang="en-US" b="1" dirty="0" smtClean="0"/>
              <a:t>接线</a:t>
            </a:r>
            <a:endParaRPr lang="zh-CN" altLang="en-US" b="1" dirty="0"/>
          </a:p>
        </p:txBody>
      </p:sp>
      <p:sp>
        <p:nvSpPr>
          <p:cNvPr id="3" name="内容占位符 2"/>
          <p:cNvSpPr>
            <a:spLocks noGrp="1"/>
          </p:cNvSpPr>
          <p:nvPr>
            <p:ph idx="1"/>
          </p:nvPr>
        </p:nvSpPr>
        <p:spPr/>
        <p:txBody>
          <a:bodyPr>
            <a:noAutofit/>
          </a:bodyPr>
          <a:lstStyle/>
          <a:p>
            <a:r>
              <a:rPr lang="en-US" altLang="zh-CN" sz="3200" b="1" dirty="0" smtClean="0"/>
              <a:t>1:06:10</a:t>
            </a:r>
            <a:r>
              <a:rPr lang="zh-CN" altLang="en-US" sz="3200" b="1" dirty="0" smtClean="0"/>
              <a:t>交上去只有这</a:t>
            </a:r>
            <a:r>
              <a:rPr lang="en-US" altLang="zh-CN" sz="3200" b="1" dirty="0" smtClean="0"/>
              <a:t>13</a:t>
            </a:r>
            <a:r>
              <a:rPr lang="zh-CN" altLang="en-US" sz="3200" b="1" dirty="0" smtClean="0"/>
              <a:t>分</a:t>
            </a:r>
            <a:endParaRPr lang="en-US" altLang="zh-CN" sz="3200" b="1" dirty="0" smtClean="0"/>
          </a:p>
          <a:p>
            <a:r>
              <a:rPr lang="zh-CN" altLang="en-US" sz="3200" b="1" dirty="0" smtClean="0"/>
              <a:t>手构“红蓝红蓝红”的例子发现程序输出无解</a:t>
            </a:r>
            <a:endParaRPr lang="en-US" altLang="zh-CN" sz="3200" b="1" dirty="0" smtClean="0"/>
          </a:p>
          <a:p>
            <a:r>
              <a:rPr lang="zh-CN" altLang="en-US" sz="3200" b="1" dirty="0" smtClean="0"/>
              <a:t>还有一种转移：直接连最近异色点</a:t>
            </a:r>
            <a:endParaRPr lang="en-US" altLang="zh-CN" sz="3200" b="1" dirty="0" smtClean="0"/>
          </a:p>
          <a:p>
            <a:r>
              <a:rPr lang="en-US" altLang="zh-CN" sz="3200" b="1" dirty="0" smtClean="0"/>
              <a:t>1:08:55</a:t>
            </a:r>
            <a:r>
              <a:rPr lang="zh-CN" altLang="en-US" sz="3200" b="1" dirty="0" smtClean="0"/>
              <a:t> </a:t>
            </a:r>
            <a:r>
              <a:rPr lang="en-US" altLang="zh-CN" sz="3200" b="1" dirty="0" smtClean="0"/>
              <a:t>AC</a:t>
            </a:r>
            <a:endParaRPr lang="zh-CN" altLang="en-US" sz="3200" b="1" dirty="0"/>
          </a:p>
        </p:txBody>
      </p:sp>
    </p:spTree>
    <p:extLst>
      <p:ext uri="{BB962C8B-B14F-4D97-AF65-F5344CB8AC3E}">
        <p14:creationId xmlns:p14="http://schemas.microsoft.com/office/powerpoint/2010/main" val="406522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练习</a:t>
            </a:r>
            <a:r>
              <a:rPr lang="en-US" altLang="zh-CN" b="1" dirty="0" smtClean="0"/>
              <a:t>3 《</a:t>
            </a:r>
            <a:r>
              <a:rPr lang="zh-CN" altLang="en-US" b="1" dirty="0" smtClean="0"/>
              <a:t>计算体积</a:t>
            </a:r>
            <a:r>
              <a:rPr lang="en-US" altLang="zh-CN" b="1" dirty="0" smtClean="0"/>
              <a:t>》</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输入</a:t>
            </a:r>
            <a:r>
              <a:rPr lang="en-US" altLang="zh-CN" sz="3200" b="1" dirty="0"/>
              <a:t>n</a:t>
            </a:r>
            <a:r>
              <a:rPr lang="zh-CN" altLang="en-US" sz="3200" b="1" dirty="0"/>
              <a:t>条指令，每条指令为以下五种之一：</a:t>
            </a:r>
          </a:p>
          <a:p>
            <a:r>
              <a:rPr lang="zh-CN" altLang="en-US" sz="3200" b="1" dirty="0"/>
              <a:t>创建一个球（输入球心坐标和半径）；</a:t>
            </a:r>
          </a:p>
          <a:p>
            <a:r>
              <a:rPr lang="zh-CN" altLang="en-US" sz="3200" b="1" dirty="0"/>
              <a:t>创建一个每条边都和坐标轴平行的长方体（输入坐标）；</a:t>
            </a:r>
          </a:p>
          <a:p>
            <a:r>
              <a:rPr lang="zh-CN" altLang="en-US" sz="3200" b="1" dirty="0"/>
              <a:t>输入在这条指令前面的两条指令编号</a:t>
            </a:r>
            <a:r>
              <a:rPr lang="en-US" altLang="zh-CN" sz="3200" b="1" dirty="0" err="1"/>
              <a:t>i</a:t>
            </a:r>
            <a:r>
              <a:rPr lang="zh-CN" altLang="en-US" sz="3200" b="1" dirty="0"/>
              <a:t>、</a:t>
            </a:r>
            <a:r>
              <a:rPr lang="en-US" altLang="zh-CN" sz="3200" b="1" dirty="0"/>
              <a:t>j</a:t>
            </a:r>
            <a:r>
              <a:rPr lang="zh-CN" altLang="en-US" sz="3200" b="1" dirty="0"/>
              <a:t>，创建一个立体图形为第</a:t>
            </a:r>
            <a:r>
              <a:rPr lang="en-US" altLang="zh-CN" sz="3200" b="1" dirty="0" err="1"/>
              <a:t>i</a:t>
            </a:r>
            <a:r>
              <a:rPr lang="zh-CN" altLang="en-US" sz="3200" b="1" dirty="0"/>
              <a:t>条指令与第</a:t>
            </a:r>
            <a:r>
              <a:rPr lang="en-US" altLang="zh-CN" sz="3200" b="1" dirty="0"/>
              <a:t>j</a:t>
            </a:r>
            <a:r>
              <a:rPr lang="zh-CN" altLang="en-US" sz="3200" b="1" dirty="0"/>
              <a:t>条指令的交</a:t>
            </a:r>
            <a:r>
              <a:rPr lang="en-US" altLang="zh-CN" sz="3200" b="1" dirty="0"/>
              <a:t>/</a:t>
            </a:r>
            <a:r>
              <a:rPr lang="zh-CN" altLang="en-US" sz="3200" b="1" dirty="0"/>
              <a:t>并</a:t>
            </a:r>
            <a:r>
              <a:rPr lang="en-US" altLang="zh-CN" sz="3200" b="1" dirty="0"/>
              <a:t>/</a:t>
            </a:r>
            <a:r>
              <a:rPr lang="zh-CN" altLang="en-US" sz="3200" b="1" dirty="0"/>
              <a:t>差</a:t>
            </a:r>
            <a:r>
              <a:rPr lang="zh-CN" altLang="en-US" sz="3200" b="1" dirty="0" smtClean="0"/>
              <a:t>。</a:t>
            </a:r>
            <a:endParaRPr lang="en-US" altLang="zh-CN" sz="3200" b="1" dirty="0" smtClean="0"/>
          </a:p>
          <a:p>
            <a:r>
              <a:rPr lang="zh-CN" altLang="en-US" sz="3200" b="1" dirty="0"/>
              <a:t>对于每一条指令，输出它创建的立体图形的体积。</a:t>
            </a:r>
          </a:p>
          <a:p>
            <a:r>
              <a:rPr lang="en-US" altLang="zh-CN" sz="3200" b="1" dirty="0"/>
              <a:t>n ≤ 50</a:t>
            </a:r>
            <a:r>
              <a:rPr lang="zh-CN" altLang="en-US" sz="3200" b="1" dirty="0"/>
              <a:t>，坐标范围为绝对值不超过</a:t>
            </a:r>
            <a:r>
              <a:rPr lang="en-US" altLang="zh-CN" sz="3200" b="1" dirty="0"/>
              <a:t>2</a:t>
            </a:r>
            <a:r>
              <a:rPr lang="zh-CN" altLang="en-US" sz="3200" b="1" dirty="0"/>
              <a:t>的实数，允许误差不超过</a:t>
            </a:r>
            <a:r>
              <a:rPr lang="en-US" altLang="zh-CN" sz="3200" b="1" dirty="0"/>
              <a:t>0.005</a:t>
            </a:r>
            <a:r>
              <a:rPr lang="zh-CN" altLang="en-US" sz="3200" b="1" dirty="0" smtClean="0"/>
              <a:t>。</a:t>
            </a:r>
            <a:r>
              <a:rPr lang="zh-CN" altLang="en-US" sz="3200" b="1" dirty="0"/>
              <a:t>题目</a:t>
            </a:r>
            <a:r>
              <a:rPr lang="zh-CN" altLang="en-US" sz="3200" b="1" dirty="0" smtClean="0"/>
              <a:t>来源：范浩强</a:t>
            </a:r>
            <a:r>
              <a:rPr lang="zh-CN" altLang="en-US" sz="3200" b="1" dirty="0"/>
              <a:t>，</a:t>
            </a:r>
            <a:r>
              <a:rPr lang="en-US" altLang="zh-CN" sz="3200" b="1" dirty="0"/>
              <a:t>2017</a:t>
            </a:r>
            <a:r>
              <a:rPr lang="zh-CN" altLang="en-US" sz="3200" b="1" dirty="0"/>
              <a:t>年北京冬令营训练</a:t>
            </a:r>
          </a:p>
        </p:txBody>
      </p:sp>
    </p:spTree>
    <p:extLst>
      <p:ext uri="{BB962C8B-B14F-4D97-AF65-F5344CB8AC3E}">
        <p14:creationId xmlns:p14="http://schemas.microsoft.com/office/powerpoint/2010/main" val="15952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练习</a:t>
            </a:r>
            <a:r>
              <a:rPr lang="en-US" altLang="zh-CN" b="1" dirty="0" smtClean="0"/>
              <a:t>3 《</a:t>
            </a:r>
            <a:r>
              <a:rPr lang="zh-CN" altLang="en-US" b="1" dirty="0" smtClean="0"/>
              <a:t>计算体积</a:t>
            </a:r>
            <a:r>
              <a:rPr lang="en-US" altLang="zh-CN" b="1" dirty="0" smtClean="0"/>
              <a:t>》</a:t>
            </a:r>
            <a:endParaRPr lang="zh-CN" altLang="en-US" b="1" cap="none"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3200" b="1" dirty="0" smtClean="0"/>
                  <a:t>直接用自适应</a:t>
                </a:r>
                <a:r>
                  <a:rPr lang="en-US" altLang="zh-CN" sz="3200" b="1" dirty="0" err="1"/>
                  <a:t>simpson</a:t>
                </a:r>
                <a:r>
                  <a:rPr lang="zh-CN" altLang="en-US" sz="3200" b="1" dirty="0"/>
                  <a:t>积分计算所求体积，把问题转化为边可以是圆弧的多边形</a:t>
                </a:r>
                <a:r>
                  <a:rPr lang="zh-CN" altLang="en-US" sz="3200" b="1" dirty="0" smtClean="0"/>
                  <a:t>面积</a:t>
                </a:r>
                <a:endParaRPr lang="en-US" altLang="zh-CN" sz="3200" b="1" dirty="0" smtClean="0"/>
              </a:p>
              <a:p>
                <a14:m>
                  <m:oMath xmlns:m="http://schemas.openxmlformats.org/officeDocument/2006/math">
                    <m:r>
                      <a:rPr lang="en-US" altLang="zh-CN" sz="3200" b="1">
                        <a:latin typeface="Cambria Math" panose="02040503050406030204" pitchFamily="18" charset="0"/>
                      </a:rPr>
                      <m:t>𝐕</m:t>
                    </m:r>
                    <m:r>
                      <a:rPr lang="en-US" altLang="zh-CN" sz="3200" b="1">
                        <a:latin typeface="Cambria Math" panose="02040503050406030204" pitchFamily="18" charset="0"/>
                      </a:rPr>
                      <m:t>= </m:t>
                    </m:r>
                    <m:nary>
                      <m:naryPr>
                        <m:ctrlPr>
                          <a:rPr lang="en-US" altLang="zh-CN" sz="3200" b="1" i="1">
                            <a:latin typeface="Cambria Math" panose="02040503050406030204" pitchFamily="18" charset="0"/>
                          </a:rPr>
                        </m:ctrlPr>
                      </m:naryPr>
                      <m:sub>
                        <m:r>
                          <m:rPr>
                            <m:brk m:alnAt="23"/>
                          </m:rP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𝟐</m:t>
                        </m:r>
                      </m:sub>
                      <m:sup>
                        <m:r>
                          <a:rPr lang="en-US" altLang="zh-CN" sz="3200" b="1" i="1" smtClean="0">
                            <a:latin typeface="Cambria Math" panose="02040503050406030204" pitchFamily="18" charset="0"/>
                          </a:rPr>
                          <m:t>𝟐</m:t>
                        </m:r>
                      </m:sup>
                      <m:e>
                        <m:r>
                          <a:rPr lang="en-US" altLang="zh-CN" sz="3200" b="1" i="1">
                            <a:latin typeface="Cambria Math" panose="02040503050406030204" pitchFamily="18" charset="0"/>
                          </a:rPr>
                          <m:t>𝑺</m:t>
                        </m:r>
                        <m:d>
                          <m:dPr>
                            <m:ctrlPr>
                              <a:rPr lang="en-US" altLang="zh-CN" sz="3200" b="1" i="1">
                                <a:latin typeface="Cambria Math" panose="02040503050406030204" pitchFamily="18" charset="0"/>
                              </a:rPr>
                            </m:ctrlPr>
                          </m:dPr>
                          <m:e>
                            <m:r>
                              <a:rPr lang="en-US" altLang="zh-CN" sz="3200" b="1" i="1">
                                <a:latin typeface="Cambria Math" panose="02040503050406030204" pitchFamily="18" charset="0"/>
                              </a:rPr>
                              <m:t>𝒛</m:t>
                            </m:r>
                          </m:e>
                        </m:d>
                        <m:r>
                          <m:rPr>
                            <m:nor/>
                          </m:rPr>
                          <a:rPr lang="en-US" altLang="zh-CN" sz="3200" b="1">
                            <a:latin typeface="Cambria Math" panose="02040503050406030204" pitchFamily="18" charset="0"/>
                          </a:rPr>
                          <m:t>d</m:t>
                        </m:r>
                        <m:r>
                          <a:rPr lang="en-US" altLang="zh-CN" sz="3200" b="1" i="1">
                            <a:latin typeface="Cambria Math" panose="02040503050406030204" pitchFamily="18" charset="0"/>
                          </a:rPr>
                          <m:t>𝒛</m:t>
                        </m:r>
                      </m:e>
                    </m:nary>
                  </m:oMath>
                </a14:m>
                <a:endParaRPr lang="en-US" altLang="zh-CN" sz="3200" b="1" dirty="0" smtClean="0"/>
              </a:p>
              <a:p>
                <a:r>
                  <a:rPr lang="zh-CN" altLang="en-US" sz="3200" b="1" dirty="0" smtClean="0"/>
                  <a:t>如果</a:t>
                </a:r>
                <a:r>
                  <a:rPr lang="zh-CN" altLang="en-US" sz="3200" b="1" dirty="0"/>
                  <a:t>我们现在要求第</a:t>
                </a:r>
                <a:r>
                  <a:rPr lang="en-US" altLang="zh-CN" sz="3200" b="1" dirty="0"/>
                  <a:t>a</a:t>
                </a:r>
                <a:r>
                  <a:rPr lang="zh-CN" altLang="en-US" sz="3200" b="1" dirty="0"/>
                  <a:t>条指令的立体图形被</a:t>
                </a:r>
                <a:r>
                  <a:rPr lang="en-US" altLang="zh-CN" sz="3200" b="1" dirty="0"/>
                  <a:t>z = z0</a:t>
                </a:r>
                <a:r>
                  <a:rPr lang="zh-CN" altLang="en-US" sz="3200" b="1" dirty="0"/>
                  <a:t>切得的多边形面积，而第</a:t>
                </a:r>
                <a:r>
                  <a:rPr lang="en-US" altLang="zh-CN" sz="3200" b="1" dirty="0"/>
                  <a:t>a</a:t>
                </a:r>
                <a:r>
                  <a:rPr lang="zh-CN" altLang="en-US" sz="3200" b="1" dirty="0"/>
                  <a:t>条指令的图形是第</a:t>
                </a:r>
                <a:r>
                  <a:rPr lang="en-US" altLang="zh-CN" sz="3200" b="1" dirty="0"/>
                  <a:t>b</a:t>
                </a:r>
                <a:r>
                  <a:rPr lang="zh-CN" altLang="en-US" sz="3200" b="1" dirty="0"/>
                  <a:t>条和第</a:t>
                </a:r>
                <a:r>
                  <a:rPr lang="en-US" altLang="zh-CN" sz="3200" b="1" dirty="0"/>
                  <a:t>c</a:t>
                </a:r>
                <a:r>
                  <a:rPr lang="zh-CN" altLang="en-US" sz="3200" b="1" dirty="0"/>
                  <a:t>条的交，那么我们就去计算（第</a:t>
                </a:r>
                <a:r>
                  <a:rPr lang="en-US" altLang="zh-CN" sz="3200" b="1" dirty="0"/>
                  <a:t>b</a:t>
                </a:r>
                <a:r>
                  <a:rPr lang="zh-CN" altLang="en-US" sz="3200" b="1" dirty="0"/>
                  <a:t>条指令的立体图形被</a:t>
                </a:r>
                <a:r>
                  <a:rPr lang="en-US" altLang="zh-CN" sz="3200" b="1" dirty="0"/>
                  <a:t>z = z0</a:t>
                </a:r>
                <a:r>
                  <a:rPr lang="zh-CN" altLang="en-US" sz="3200" b="1" dirty="0"/>
                  <a:t>切得的多边形和第</a:t>
                </a:r>
                <a:r>
                  <a:rPr lang="en-US" altLang="zh-CN" sz="3200" b="1" dirty="0"/>
                  <a:t>c</a:t>
                </a:r>
                <a:r>
                  <a:rPr lang="zh-CN" altLang="en-US" sz="3200" b="1" dirty="0"/>
                  <a:t>条指令的立体图形被</a:t>
                </a:r>
                <a:r>
                  <a:rPr lang="en-US" altLang="zh-CN" sz="3200" b="1" dirty="0"/>
                  <a:t>z = z0</a:t>
                </a:r>
                <a:r>
                  <a:rPr lang="zh-CN" altLang="en-US" sz="3200" b="1" dirty="0"/>
                  <a:t>切得的多边形的交）的面积，</a:t>
                </a:r>
                <a:r>
                  <a:rPr lang="zh-CN" altLang="en-US" sz="3200" b="1" dirty="0" smtClean="0"/>
                  <a:t>以此类推</a:t>
                </a:r>
                <a:endParaRPr lang="en-US" altLang="zh-CN" sz="3200"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96" t="-3636" r="-789" b="-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8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练习</a:t>
            </a:r>
            <a:r>
              <a:rPr lang="en-US" altLang="zh-CN" b="1" dirty="0" smtClean="0"/>
              <a:t>3 《</a:t>
            </a:r>
            <a:r>
              <a:rPr lang="zh-CN" altLang="en-US" b="1" dirty="0" smtClean="0"/>
              <a:t>计算体积</a:t>
            </a:r>
            <a:r>
              <a:rPr lang="en-US" altLang="zh-CN" b="1" dirty="0" smtClean="0"/>
              <a:t>》</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对（第</a:t>
            </a:r>
            <a:r>
              <a:rPr lang="en-US" altLang="zh-CN" sz="3200" b="1" dirty="0"/>
              <a:t>a</a:t>
            </a:r>
            <a:r>
              <a:rPr lang="zh-CN" altLang="en-US" sz="3200" b="1" dirty="0"/>
              <a:t>条指令的立体图形被</a:t>
            </a:r>
            <a:r>
              <a:rPr lang="en-US" altLang="zh-CN" sz="3200" b="1" dirty="0"/>
              <a:t>z = z0</a:t>
            </a:r>
            <a:r>
              <a:rPr lang="zh-CN" altLang="en-US" sz="3200" b="1" dirty="0"/>
              <a:t>切得的多边形）进行记忆</a:t>
            </a:r>
            <a:r>
              <a:rPr lang="zh-CN" altLang="en-US" sz="3200" b="1" dirty="0" smtClean="0"/>
              <a:t>化</a:t>
            </a:r>
            <a:endParaRPr lang="en-US" altLang="zh-CN" sz="3200" b="1" dirty="0" smtClean="0"/>
          </a:p>
          <a:p>
            <a:r>
              <a:rPr lang="zh-CN" altLang="en-US" sz="3200" b="1" dirty="0"/>
              <a:t>当</a:t>
            </a:r>
            <a:r>
              <a:rPr lang="en-US" altLang="zh-CN" sz="3200" b="1" dirty="0"/>
              <a:t>z = z0</a:t>
            </a:r>
            <a:r>
              <a:rPr lang="zh-CN" altLang="en-US" sz="3200" b="1" dirty="0"/>
              <a:t>恰好是某个长方体的上</a:t>
            </a:r>
            <a:r>
              <a:rPr lang="en-US" altLang="zh-CN" sz="3200" b="1" dirty="0"/>
              <a:t>/</a:t>
            </a:r>
            <a:r>
              <a:rPr lang="zh-CN" altLang="en-US" sz="3200" b="1" dirty="0"/>
              <a:t>下表面时，需要标注我们现在要求的是</a:t>
            </a:r>
            <a:r>
              <a:rPr lang="en-US" altLang="zh-CN" sz="3200" b="1" dirty="0"/>
              <a:t>z = z0 + eps</a:t>
            </a:r>
            <a:r>
              <a:rPr lang="zh-CN" altLang="en-US" sz="3200" b="1" dirty="0"/>
              <a:t>还是</a:t>
            </a:r>
            <a:r>
              <a:rPr lang="en-US" altLang="zh-CN" sz="3200" b="1" dirty="0"/>
              <a:t>z = z0 – </a:t>
            </a:r>
            <a:r>
              <a:rPr lang="en-US" altLang="zh-CN" sz="3200" b="1" dirty="0" smtClean="0"/>
              <a:t>eps</a:t>
            </a:r>
            <a:br>
              <a:rPr lang="en-US" altLang="zh-CN" sz="3200" b="1" dirty="0" smtClean="0"/>
            </a:br>
            <a:r>
              <a:rPr lang="zh-CN" altLang="en-US" sz="3200" b="1" dirty="0" smtClean="0"/>
              <a:t>（或许不会恰好是？）</a:t>
            </a:r>
            <a:endParaRPr lang="en-US" altLang="zh-CN" sz="3200" b="1" dirty="0" smtClean="0"/>
          </a:p>
          <a:p>
            <a:r>
              <a:rPr lang="zh-CN" altLang="en-US" sz="3200" b="1" dirty="0"/>
              <a:t>最终可以做到误差比标程（八叉树）还要小</a:t>
            </a:r>
          </a:p>
        </p:txBody>
      </p:sp>
    </p:spTree>
    <p:extLst>
      <p:ext uri="{BB962C8B-B14F-4D97-AF65-F5344CB8AC3E}">
        <p14:creationId xmlns:p14="http://schemas.microsoft.com/office/powerpoint/2010/main" val="270456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t>总结与讨论</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04122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总结与讨论</a:t>
            </a:r>
            <a:endParaRPr lang="zh-CN" altLang="en-US" b="1" cap="none" dirty="0"/>
          </a:p>
        </p:txBody>
      </p:sp>
      <p:sp>
        <p:nvSpPr>
          <p:cNvPr id="3" name="内容占位符 2"/>
          <p:cNvSpPr>
            <a:spLocks noGrp="1"/>
          </p:cNvSpPr>
          <p:nvPr>
            <p:ph idx="1"/>
          </p:nvPr>
        </p:nvSpPr>
        <p:spPr/>
        <p:txBody>
          <a:bodyPr>
            <a:noAutofit/>
          </a:bodyPr>
          <a:lstStyle/>
          <a:p>
            <a:r>
              <a:rPr lang="zh-CN" altLang="en-US" sz="3200" b="1" dirty="0"/>
              <a:t>希望大家都能通过这堂课学习、巩固自己的计算几何知识，培养几何思维，并能在今后的比赛中学以致用。</a:t>
            </a:r>
          </a:p>
          <a:p>
            <a:r>
              <a:rPr lang="zh-CN" altLang="en-US" sz="3200" b="1" dirty="0"/>
              <a:t>作为去年的</a:t>
            </a:r>
            <a:r>
              <a:rPr lang="en-US" altLang="zh-CN" sz="3200" b="1" dirty="0"/>
              <a:t>IOI</a:t>
            </a:r>
            <a:r>
              <a:rPr lang="zh-CN" altLang="en-US" sz="3200" b="1" dirty="0"/>
              <a:t>参赛选手，我发现</a:t>
            </a:r>
            <a:r>
              <a:rPr lang="en-US" altLang="zh-CN" sz="3200" b="1" dirty="0"/>
              <a:t>IOI</a:t>
            </a:r>
            <a:r>
              <a:rPr lang="zh-CN" altLang="en-US" sz="3200" b="1" dirty="0"/>
              <a:t>中一些题的样例很弱，一些题细节很多、并没有一眼看上去那么好写，同时部分分会有一些提示作用。希望正在学习和将要参加</a:t>
            </a:r>
            <a:r>
              <a:rPr lang="en-US" altLang="zh-CN" sz="3200" b="1" dirty="0"/>
              <a:t>IOI</a:t>
            </a:r>
            <a:r>
              <a:rPr lang="zh-CN" altLang="en-US" sz="3200" b="1" dirty="0"/>
              <a:t>的选手们在参加比赛时能静下心来，觉得一眼看出来满分算法的话不要急着写，而要先想想题目样例以外的情况；想不出来满分算法的话不要死盯着，先看看部分分，不仅是为了先拿点分心里踏实，更是有可能使整道题目迎刃而解。</a:t>
            </a:r>
          </a:p>
        </p:txBody>
      </p:sp>
    </p:spTree>
    <p:extLst>
      <p:ext uri="{BB962C8B-B14F-4D97-AF65-F5344CB8AC3E}">
        <p14:creationId xmlns:p14="http://schemas.microsoft.com/office/powerpoint/2010/main" val="359689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b="1" dirty="0" smtClean="0"/>
              <a:t>祝大家明天比赛顺利！</a:t>
            </a:r>
            <a:endParaRPr lang="zh-CN" altLang="en-US" b="1" dirty="0"/>
          </a:p>
        </p:txBody>
      </p:sp>
      <p:sp>
        <p:nvSpPr>
          <p:cNvPr id="2" name="副标题 1"/>
          <p:cNvSpPr>
            <a:spLocks noGrp="1"/>
          </p:cNvSpPr>
          <p:nvPr>
            <p:ph type="subTitle" idx="1"/>
          </p:nvPr>
        </p:nvSpPr>
        <p:spPr/>
        <p:txBody>
          <a:bodyPr>
            <a:normAutofit/>
          </a:bodyPr>
          <a:lstStyle/>
          <a:p>
            <a:r>
              <a:rPr lang="zh-CN" altLang="en-US" sz="2800" b="1" dirty="0" smtClean="0"/>
              <a:t>欢迎提问</a:t>
            </a:r>
            <a:endParaRPr lang="zh-CN" altLang="en-US" sz="2800" b="1" dirty="0"/>
          </a:p>
        </p:txBody>
      </p:sp>
    </p:spTree>
    <p:extLst>
      <p:ext uri="{BB962C8B-B14F-4D97-AF65-F5344CB8AC3E}">
        <p14:creationId xmlns:p14="http://schemas.microsoft.com/office/powerpoint/2010/main" val="13620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D1T3  </a:t>
            </a:r>
            <a:r>
              <a:rPr lang="en-US" altLang="zh-CN" b="1" dirty="0"/>
              <a:t>Toy </a:t>
            </a:r>
            <a:r>
              <a:rPr lang="en-US" altLang="zh-CN" b="1" dirty="0" smtClean="0"/>
              <a:t>Train  </a:t>
            </a:r>
            <a:r>
              <a:rPr lang="zh-CN" altLang="zh-CN" b="1" dirty="0"/>
              <a:t>玩具火车</a:t>
            </a:r>
            <a:endParaRPr lang="zh-CN" altLang="en-US" b="1" dirty="0"/>
          </a:p>
        </p:txBody>
      </p:sp>
      <p:sp>
        <p:nvSpPr>
          <p:cNvPr id="3" name="内容占位符 2"/>
          <p:cNvSpPr>
            <a:spLocks noGrp="1"/>
          </p:cNvSpPr>
          <p:nvPr>
            <p:ph idx="1"/>
          </p:nvPr>
        </p:nvSpPr>
        <p:spPr/>
        <p:txBody>
          <a:bodyPr>
            <a:noAutofit/>
          </a:bodyPr>
          <a:lstStyle/>
          <a:p>
            <a:r>
              <a:rPr lang="zh-CN" altLang="zh-CN" sz="2800" b="1" dirty="0" smtClean="0"/>
              <a:t>铁路系统</a:t>
            </a:r>
            <a:r>
              <a:rPr lang="zh-CN" altLang="en-US" sz="2800" b="1" dirty="0" smtClean="0"/>
              <a:t>是</a:t>
            </a:r>
            <a:r>
              <a:rPr lang="en-US" altLang="zh-CN" sz="2800" b="1" dirty="0" smtClean="0"/>
              <a:t>n</a:t>
            </a:r>
            <a:r>
              <a:rPr lang="zh-CN" altLang="en-US" sz="2800" b="1" dirty="0" smtClean="0"/>
              <a:t>点</a:t>
            </a:r>
            <a:r>
              <a:rPr lang="en-US" altLang="zh-CN" sz="2800" b="1" dirty="0" smtClean="0"/>
              <a:t>m</a:t>
            </a:r>
            <a:r>
              <a:rPr lang="zh-CN" altLang="en-US" sz="2800" b="1" dirty="0" smtClean="0"/>
              <a:t>边</a:t>
            </a:r>
            <a:r>
              <a:rPr lang="zh-CN" altLang="zh-CN" sz="2800" b="1" dirty="0" smtClean="0"/>
              <a:t>无</a:t>
            </a:r>
            <a:r>
              <a:rPr lang="zh-CN" altLang="zh-CN" sz="2800" b="1" dirty="0"/>
              <a:t>重边但可能有自环的</a:t>
            </a:r>
            <a:r>
              <a:rPr lang="zh-CN" altLang="zh-CN" sz="2800" b="1" dirty="0" smtClean="0"/>
              <a:t>有向图。</a:t>
            </a:r>
            <a:r>
              <a:rPr lang="zh-CN" altLang="zh-CN" sz="2800" b="1" dirty="0"/>
              <a:t>每当火车到达一个充电车站，它就会被充满</a:t>
            </a:r>
            <a:r>
              <a:rPr lang="zh-CN" altLang="zh-CN" sz="2800" b="1" dirty="0" smtClean="0"/>
              <a:t>电</a:t>
            </a:r>
            <a:r>
              <a:rPr lang="zh-CN" altLang="en-US" sz="2800" b="1" dirty="0" smtClean="0"/>
              <a:t>，</a:t>
            </a:r>
            <a:r>
              <a:rPr lang="zh-CN" altLang="zh-CN" sz="2800" b="1" dirty="0" smtClean="0"/>
              <a:t>能</a:t>
            </a:r>
            <a:r>
              <a:rPr lang="zh-CN" altLang="zh-CN" sz="2800" b="1" dirty="0"/>
              <a:t>走过</a:t>
            </a:r>
            <a:r>
              <a:rPr lang="en-US" altLang="zh-CN" sz="2800" b="1" dirty="0"/>
              <a:t>n</a:t>
            </a:r>
            <a:r>
              <a:rPr lang="zh-CN" altLang="zh-CN" sz="2800" b="1" dirty="0"/>
              <a:t>段轨道</a:t>
            </a:r>
            <a:r>
              <a:rPr lang="zh-CN" altLang="zh-CN" sz="2800" b="1" dirty="0" smtClean="0"/>
              <a:t>。每个</a:t>
            </a:r>
            <a:r>
              <a:rPr lang="zh-CN" altLang="zh-CN" sz="2800" b="1" dirty="0"/>
              <a:t>车站要么属于</a:t>
            </a:r>
            <a:r>
              <a:rPr lang="en-US" altLang="zh-CN" sz="2800" b="1" dirty="0"/>
              <a:t>Alice</a:t>
            </a:r>
            <a:r>
              <a:rPr lang="zh-CN" altLang="zh-CN" sz="2800" b="1" dirty="0"/>
              <a:t>要么属于</a:t>
            </a:r>
            <a:r>
              <a:rPr lang="en-US" altLang="zh-CN" sz="2800" b="1" dirty="0" smtClean="0"/>
              <a:t>Bob</a:t>
            </a:r>
            <a:r>
              <a:rPr lang="zh-CN" altLang="en-US" sz="2800" b="1" dirty="0" smtClean="0"/>
              <a:t>。</a:t>
            </a:r>
            <a:r>
              <a:rPr lang="zh-CN" altLang="zh-CN" sz="2800" b="1" dirty="0" smtClean="0"/>
              <a:t>游戏</a:t>
            </a:r>
            <a:r>
              <a:rPr lang="zh-CN" altLang="zh-CN" sz="2800" b="1" dirty="0"/>
              <a:t>开始时有一辆充满电的火车停在车站</a:t>
            </a:r>
            <a:r>
              <a:rPr lang="en-US" altLang="zh-CN" sz="2800" b="1" dirty="0"/>
              <a:t>s</a:t>
            </a:r>
            <a:r>
              <a:rPr lang="zh-CN" altLang="zh-CN" sz="2800" b="1" dirty="0"/>
              <a:t>，每当火车首次进入某一车站时，该车站的拥有者都要扳定</a:t>
            </a:r>
            <a:r>
              <a:rPr lang="zh-CN" altLang="zh-CN" sz="2800" b="1" dirty="0" smtClean="0"/>
              <a:t>开关</a:t>
            </a:r>
            <a:r>
              <a:rPr lang="zh-CN" altLang="en-US" sz="2800" b="1" dirty="0" smtClean="0"/>
              <a:t>，之后开关会</a:t>
            </a:r>
            <a:r>
              <a:rPr lang="zh-CN" altLang="zh-CN" sz="2800" b="1" dirty="0" smtClean="0"/>
              <a:t>保持状态</a:t>
            </a:r>
            <a:r>
              <a:rPr lang="zh-CN" altLang="zh-CN" sz="2800" b="1" dirty="0"/>
              <a:t>不变直到游戏结束。</a:t>
            </a:r>
            <a:endParaRPr lang="zh-CN" altLang="zh-CN" sz="2800" dirty="0"/>
          </a:p>
          <a:p>
            <a:r>
              <a:rPr lang="zh-CN" altLang="zh-CN" sz="2800" b="1" dirty="0"/>
              <a:t>如果火车能一直连续行驶，</a:t>
            </a:r>
            <a:r>
              <a:rPr lang="en-US" altLang="zh-CN" sz="2800" b="1" dirty="0"/>
              <a:t>Alice</a:t>
            </a:r>
            <a:r>
              <a:rPr lang="zh-CN" altLang="zh-CN" sz="2800" b="1" dirty="0"/>
              <a:t>就赢了；否则火车最后会把电用光而停车，这样</a:t>
            </a:r>
            <a:r>
              <a:rPr lang="en-US" altLang="zh-CN" sz="2800" b="1" dirty="0"/>
              <a:t>Bob</a:t>
            </a:r>
            <a:r>
              <a:rPr lang="zh-CN" altLang="zh-CN" sz="2800" b="1" dirty="0"/>
              <a:t>就赢了。现在问如果双方都按最优策略玩，对于哪些初始车站</a:t>
            </a:r>
            <a:r>
              <a:rPr lang="en-US" altLang="zh-CN" sz="2800" b="1" dirty="0"/>
              <a:t>s</a:t>
            </a:r>
            <a:r>
              <a:rPr lang="zh-CN" altLang="zh-CN" sz="2800" b="1" dirty="0"/>
              <a:t>，</a:t>
            </a:r>
            <a:r>
              <a:rPr lang="en-US" altLang="zh-CN" sz="2800" b="1" dirty="0" smtClean="0"/>
              <a:t>Alice</a:t>
            </a:r>
            <a:r>
              <a:rPr lang="zh-CN" altLang="zh-CN" sz="2800" b="1" dirty="0" smtClean="0"/>
              <a:t>能</a:t>
            </a:r>
            <a:r>
              <a:rPr lang="zh-CN" altLang="zh-CN" sz="2800" b="1" dirty="0"/>
              <a:t>赢。</a:t>
            </a:r>
            <a:endParaRPr lang="zh-CN" altLang="zh-CN" sz="2800" dirty="0"/>
          </a:p>
          <a:p>
            <a:r>
              <a:rPr lang="en-US" altLang="zh-CN" sz="2800" b="1" dirty="0"/>
              <a:t>1 ≤ n ≤ 5 000, n ≤ m ≤ 20 000</a:t>
            </a:r>
            <a:r>
              <a:rPr lang="zh-CN" altLang="zh-CN" sz="2800" b="1" dirty="0"/>
              <a:t>。保证每个点出度不为</a:t>
            </a:r>
            <a:r>
              <a:rPr lang="en-US" altLang="zh-CN" sz="2800" b="1" dirty="0"/>
              <a:t>0</a:t>
            </a:r>
            <a:r>
              <a:rPr lang="zh-CN" altLang="zh-CN" sz="2800" b="1" dirty="0"/>
              <a:t>。</a:t>
            </a:r>
            <a:endParaRPr lang="zh-CN" altLang="zh-CN" sz="2800" dirty="0"/>
          </a:p>
        </p:txBody>
      </p:sp>
    </p:spTree>
    <p:extLst>
      <p:ext uri="{BB962C8B-B14F-4D97-AF65-F5344CB8AC3E}">
        <p14:creationId xmlns:p14="http://schemas.microsoft.com/office/powerpoint/2010/main" val="42623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D1T3  </a:t>
            </a:r>
            <a:r>
              <a:rPr lang="en-US" altLang="zh-CN" b="1" dirty="0"/>
              <a:t>Toy </a:t>
            </a:r>
            <a:r>
              <a:rPr lang="en-US" altLang="zh-CN" b="1" dirty="0" smtClean="0"/>
              <a:t>Train  </a:t>
            </a:r>
            <a:r>
              <a:rPr lang="zh-CN" altLang="zh-CN" b="1" dirty="0"/>
              <a:t>玩具火车</a:t>
            </a:r>
            <a:endParaRPr lang="zh-CN" altLang="en-US" b="1" dirty="0"/>
          </a:p>
        </p:txBody>
      </p:sp>
      <p:sp>
        <p:nvSpPr>
          <p:cNvPr id="3" name="内容占位符 2"/>
          <p:cNvSpPr>
            <a:spLocks noGrp="1"/>
          </p:cNvSpPr>
          <p:nvPr>
            <p:ph idx="1"/>
          </p:nvPr>
        </p:nvSpPr>
        <p:spPr/>
        <p:txBody>
          <a:bodyPr>
            <a:noAutofit/>
          </a:bodyPr>
          <a:lstStyle/>
          <a:p>
            <a:r>
              <a:rPr lang="zh-CN" altLang="en-US" sz="3200" b="1" dirty="0" smtClean="0"/>
              <a:t>火车一定会走入一个环</a:t>
            </a:r>
            <a:endParaRPr lang="en-US" altLang="zh-CN" sz="3200" b="1" dirty="0" smtClean="0"/>
          </a:p>
          <a:p>
            <a:r>
              <a:rPr lang="en-US" altLang="zh-CN" sz="3200" b="1" dirty="0" smtClean="0"/>
              <a:t>Alice</a:t>
            </a:r>
            <a:r>
              <a:rPr lang="zh-CN" altLang="en-US" sz="3200" b="1" dirty="0" smtClean="0"/>
              <a:t>能赢 ⇔ 环里有充电车站</a:t>
            </a:r>
            <a:endParaRPr lang="en-US" altLang="zh-CN" sz="3200" b="1" dirty="0" smtClean="0"/>
          </a:p>
          <a:p>
            <a:r>
              <a:rPr lang="zh-CN" altLang="zh-CN" sz="3200" b="1" dirty="0">
                <a:latin typeface="Calibri" panose="020F0502020204030204" pitchFamily="34" charset="0"/>
                <a:cs typeface="Times New Roman" panose="02020603050405020304" pitchFamily="18" charset="0"/>
              </a:rPr>
              <a:t>为了方便描述，所有“</a:t>
            </a:r>
            <a:r>
              <a:rPr lang="zh-CN" altLang="zh-CN" sz="3200" b="1" u="sng" dirty="0">
                <a:latin typeface="Calibri" panose="020F0502020204030204" pitchFamily="34" charset="0"/>
                <a:cs typeface="Times New Roman" panose="02020603050405020304" pitchFamily="18" charset="0"/>
              </a:rPr>
              <a:t>能走到</a:t>
            </a:r>
            <a:r>
              <a:rPr lang="zh-CN" altLang="zh-CN" sz="3200" b="1" dirty="0">
                <a:latin typeface="Calibri" panose="020F0502020204030204" pitchFamily="34" charset="0"/>
                <a:cs typeface="Times New Roman" panose="02020603050405020304" pitchFamily="18" charset="0"/>
              </a:rPr>
              <a:t>”或“</a:t>
            </a:r>
            <a:r>
              <a:rPr lang="zh-CN" altLang="zh-CN" sz="3200" b="1" u="sng" dirty="0">
                <a:latin typeface="Calibri" panose="020F0502020204030204" pitchFamily="34" charset="0"/>
                <a:cs typeface="Times New Roman" panose="02020603050405020304" pitchFamily="18" charset="0"/>
              </a:rPr>
              <a:t>不能走到</a:t>
            </a:r>
            <a:r>
              <a:rPr lang="zh-CN" altLang="zh-CN" sz="3200" b="1" dirty="0">
                <a:latin typeface="Calibri" panose="020F0502020204030204" pitchFamily="34" charset="0"/>
                <a:cs typeface="Times New Roman" panose="02020603050405020304" pitchFamily="18" charset="0"/>
              </a:rPr>
              <a:t>”都指的是在双方都按最优策略玩前提下的，即</a:t>
            </a:r>
            <a:r>
              <a:rPr lang="en-US" altLang="zh-CN" sz="3200" b="1" dirty="0">
                <a:latin typeface="Calibri" panose="020F0502020204030204" pitchFamily="34" charset="0"/>
                <a:cs typeface="Times New Roman" panose="02020603050405020304" pitchFamily="18" charset="0"/>
              </a:rPr>
              <a:t> Alice </a:t>
            </a:r>
            <a:r>
              <a:rPr lang="zh-CN" altLang="zh-CN" sz="3200" b="1" dirty="0">
                <a:latin typeface="Calibri" panose="020F0502020204030204" pitchFamily="34" charset="0"/>
                <a:cs typeface="Times New Roman" panose="02020603050405020304" pitchFamily="18" charset="0"/>
              </a:rPr>
              <a:t>希望能走到而</a:t>
            </a:r>
            <a:r>
              <a:rPr lang="en-US" altLang="zh-CN" sz="3200" b="1" dirty="0">
                <a:latin typeface="Calibri" panose="020F0502020204030204" pitchFamily="34" charset="0"/>
                <a:cs typeface="Times New Roman" panose="02020603050405020304" pitchFamily="18" charset="0"/>
              </a:rPr>
              <a:t> Bob </a:t>
            </a:r>
            <a:r>
              <a:rPr lang="zh-CN" altLang="zh-CN" sz="3200" b="1" dirty="0">
                <a:latin typeface="Calibri" panose="020F0502020204030204" pitchFamily="34" charset="0"/>
                <a:cs typeface="Times New Roman" panose="02020603050405020304" pitchFamily="18" charset="0"/>
              </a:rPr>
              <a:t>希望不能走到</a:t>
            </a:r>
            <a:r>
              <a:rPr lang="zh-CN" altLang="zh-CN" sz="3200" b="1" dirty="0" smtClean="0">
                <a:latin typeface="Calibri" panose="020F0502020204030204" pitchFamily="34" charset="0"/>
                <a:cs typeface="Times New Roman" panose="02020603050405020304" pitchFamily="18" charset="0"/>
              </a:rPr>
              <a:t>。</a:t>
            </a:r>
            <a:endParaRPr lang="en-US" altLang="zh-CN" sz="3200" b="1" dirty="0" smtClean="0">
              <a:latin typeface="Calibri" panose="020F0502020204030204" pitchFamily="34" charset="0"/>
              <a:cs typeface="Times New Roman" panose="02020603050405020304" pitchFamily="18" charset="0"/>
            </a:endParaRPr>
          </a:p>
          <a:p>
            <a:r>
              <a:rPr lang="zh-CN" altLang="zh-CN" sz="3200" b="1" dirty="0">
                <a:latin typeface="Calibri" panose="020F0502020204030204" pitchFamily="34" charset="0"/>
                <a:cs typeface="Times New Roman" panose="02020603050405020304" pitchFamily="18" charset="0"/>
              </a:rPr>
              <a:t>如果一个充电车站</a:t>
            </a:r>
            <a:r>
              <a:rPr lang="zh-CN" altLang="zh-CN" sz="3200" b="1" u="sng" dirty="0">
                <a:latin typeface="Calibri" panose="020F0502020204030204" pitchFamily="34" charset="0"/>
                <a:cs typeface="Times New Roman" panose="02020603050405020304" pitchFamily="18" charset="0"/>
              </a:rPr>
              <a:t>不能走到</a:t>
            </a:r>
            <a:r>
              <a:rPr lang="zh-CN" altLang="zh-CN" sz="3200" b="1" dirty="0">
                <a:latin typeface="Calibri" panose="020F0502020204030204" pitchFamily="34" charset="0"/>
                <a:cs typeface="Times New Roman" panose="02020603050405020304" pitchFamily="18" charset="0"/>
              </a:rPr>
              <a:t>任何一个充电车站（含自己），那么把这个充电车站改为不能充电不会对答案造成任何影响</a:t>
            </a:r>
            <a:r>
              <a:rPr lang="zh-CN" altLang="zh-CN" sz="3200" b="1" dirty="0" smtClean="0">
                <a:latin typeface="Calibri" panose="020F0502020204030204" pitchFamily="34" charset="0"/>
                <a:cs typeface="Times New Roman" panose="02020603050405020304" pitchFamily="18" charset="0"/>
              </a:rPr>
              <a:t>。</a:t>
            </a:r>
            <a:endParaRPr lang="en-US" altLang="zh-CN" sz="3200" b="1"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092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水汽尾迹</Template>
  <TotalTime>1279</TotalTime>
  <Words>4642</Words>
  <Application>Microsoft Office PowerPoint</Application>
  <PresentationFormat>宽屏</PresentationFormat>
  <Paragraphs>297</Paragraphs>
  <Slides>75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宋体</vt:lpstr>
      <vt:lpstr>Arial</vt:lpstr>
      <vt:lpstr>Calibri</vt:lpstr>
      <vt:lpstr>Cambria Math</vt:lpstr>
      <vt:lpstr>Century Gothic</vt:lpstr>
      <vt:lpstr>Times New Roman</vt:lpstr>
      <vt:lpstr>Wingdings</vt:lpstr>
      <vt:lpstr>水汽尾迹</vt:lpstr>
      <vt:lpstr>二维计算几何相关算法与实战应用      ——以及IOI题目选讲</vt:lpstr>
      <vt:lpstr>引言</vt:lpstr>
      <vt:lpstr>目录</vt:lpstr>
      <vt:lpstr>填坑：IOI2017 题目选讲</vt:lpstr>
      <vt:lpstr>D1t2  Wiring  接线</vt:lpstr>
      <vt:lpstr>D1t2  Wiring  接线</vt:lpstr>
      <vt:lpstr>D1t2  Wiring  接线</vt:lpstr>
      <vt:lpstr>D1T3  Toy Train  玩具火车</vt:lpstr>
      <vt:lpstr>D1T3  Toy Train  玩具火车</vt:lpstr>
      <vt:lpstr>D1T3  Toy Train  玩具火车</vt:lpstr>
      <vt:lpstr>D1T3  Toy Train  玩具火车</vt:lpstr>
      <vt:lpstr>D2T1  The Big Prize  大奖</vt:lpstr>
      <vt:lpstr>D2T1  The Big Prize  大奖</vt:lpstr>
      <vt:lpstr>D2T1  The Big Prize  大奖</vt:lpstr>
      <vt:lpstr>D2T2  Simurgh  西默夫</vt:lpstr>
      <vt:lpstr>D2T2  Simurgh  西默夫</vt:lpstr>
      <vt:lpstr>D2T2  Simurgh  西默夫</vt:lpstr>
      <vt:lpstr>D2T2  Simurgh  西默夫</vt:lpstr>
      <vt:lpstr>D2T2  Simurgh  西默夫</vt:lpstr>
      <vt:lpstr>D2T2  Simurgh  西默夫</vt:lpstr>
      <vt:lpstr>D2T2  Simurgh  西默夫</vt:lpstr>
      <vt:lpstr>D2T2  Simurgh  西默夫</vt:lpstr>
      <vt:lpstr>D2T2  Simurgh  西默夫</vt:lpstr>
      <vt:lpstr>D2T2  Simurgh  西默夫</vt:lpstr>
      <vt:lpstr>二维计算几何相关算法与实战应用</vt:lpstr>
      <vt:lpstr>目标：《计算体积》</vt:lpstr>
      <vt:lpstr>Part 1  点与向量</vt:lpstr>
      <vt:lpstr>1 点与向量</vt:lpstr>
      <vt:lpstr>1.1 向量的加减与数乘</vt:lpstr>
      <vt:lpstr>1.2 向量的模长、单位向量、法向量</vt:lpstr>
      <vt:lpstr>1.3 向量的点乘与叉乘</vt:lpstr>
      <vt:lpstr>1.4 关于两个点</vt:lpstr>
      <vt:lpstr>Part 2  直线、线段、射线</vt:lpstr>
      <vt:lpstr>2 直线、线段、射线</vt:lpstr>
      <vt:lpstr>2.1 判断直线上一点p是否在线段/射线上</vt:lpstr>
      <vt:lpstr>2.2 2.3 两直线a, b判断平行及求交</vt:lpstr>
      <vt:lpstr>2.4 两直线/线段/射线求交 2.7 线段的垂直平分线</vt:lpstr>
      <vt:lpstr>2.5 2.6 点到直线的投影点与对称点</vt:lpstr>
      <vt:lpstr>Part 3  凸包</vt:lpstr>
      <vt:lpstr>3.1 静态凸包</vt:lpstr>
      <vt:lpstr>3.1 静态凸包</vt:lpstr>
      <vt:lpstr>练习1 《集合的面积》</vt:lpstr>
      <vt:lpstr>练习1 《集合的面积》</vt:lpstr>
      <vt:lpstr>3.2 动态凸包</vt:lpstr>
      <vt:lpstr>3.2 动态凸包</vt:lpstr>
      <vt:lpstr>3.3 动态半平面交</vt:lpstr>
      <vt:lpstr>3.3 动态半平面交</vt:lpstr>
      <vt:lpstr>Part 4  圆与圆弧</vt:lpstr>
      <vt:lpstr>4 圆与圆弧</vt:lpstr>
      <vt:lpstr>4.1 判断一点在圆内、圆上还是圆外</vt:lpstr>
      <vt:lpstr>4.2 圆线求交</vt:lpstr>
      <vt:lpstr>4.3 两圆求交</vt:lpstr>
      <vt:lpstr>4.4 判断圆上一点是否在圆弧上 4.5 直线/线段/射线/圆/圆弧求交</vt:lpstr>
      <vt:lpstr>4.6 点到圆的切点</vt:lpstr>
      <vt:lpstr>4.6 点到圆的切点（法二）</vt:lpstr>
      <vt:lpstr>4.7 两圆的内外公切线</vt:lpstr>
      <vt:lpstr>4.7 两圆的内外公切线</vt:lpstr>
      <vt:lpstr>4.8 三角形的外接圆</vt:lpstr>
      <vt:lpstr>练习2 《Tetragon》</vt:lpstr>
      <vt:lpstr>练习2 《Tetragon》</vt:lpstr>
      <vt:lpstr>4.9 圆弧的弧长与对应扇形、弓形面积</vt:lpstr>
      <vt:lpstr>simpson 积分</vt:lpstr>
      <vt:lpstr>simpson 积分</vt:lpstr>
      <vt:lpstr>自适应 simpson 积分</vt:lpstr>
      <vt:lpstr>积分的其他应用</vt:lpstr>
      <vt:lpstr>Part 5  边可以是圆弧的多边形</vt:lpstr>
      <vt:lpstr>5 边可以是圆弧的多边形</vt:lpstr>
      <vt:lpstr>5.1 求两个多边形的交/并/差/异或</vt:lpstr>
      <vt:lpstr>5.1 求两个多边形的交/并/差/异或</vt:lpstr>
      <vt:lpstr>练习3 《计算体积》</vt:lpstr>
      <vt:lpstr>练习3 《计算体积》</vt:lpstr>
      <vt:lpstr>练习3 《计算体积》</vt:lpstr>
      <vt:lpstr>总结与讨论</vt:lpstr>
      <vt:lpstr>总结与讨论</vt:lpstr>
      <vt:lpstr>祝大家明天比赛顺利！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计算几何与数学</dc:title>
  <dc:creator>xmk</dc:creator>
  <cp:lastModifiedBy>xmk</cp:lastModifiedBy>
  <cp:revision>71</cp:revision>
  <dcterms:created xsi:type="dcterms:W3CDTF">2018-01-22T13:47:21Z</dcterms:created>
  <dcterms:modified xsi:type="dcterms:W3CDTF">2018-02-06T14:34:03Z</dcterms:modified>
</cp:coreProperties>
</file>