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7" r:id="rId1"/>
    <p:sldMasterId id="2147483669" r:id="rId2"/>
  </p:sldMasterIdLst>
  <p:notesMasterIdLst>
    <p:notesMasterId r:id="rId31"/>
  </p:notesMasterIdLst>
  <p:sldIdLst>
    <p:sldId id="256" r:id="rId3"/>
    <p:sldId id="257" r:id="rId4"/>
    <p:sldId id="258" r:id="rId5"/>
    <p:sldId id="282" r:id="rId6"/>
    <p:sldId id="316" r:id="rId7"/>
    <p:sldId id="284" r:id="rId8"/>
    <p:sldId id="315" r:id="rId9"/>
    <p:sldId id="317" r:id="rId10"/>
    <p:sldId id="285" r:id="rId11"/>
    <p:sldId id="319" r:id="rId12"/>
    <p:sldId id="318" r:id="rId13"/>
    <p:sldId id="320" r:id="rId14"/>
    <p:sldId id="321" r:id="rId15"/>
    <p:sldId id="322" r:id="rId16"/>
    <p:sldId id="323" r:id="rId17"/>
    <p:sldId id="324" r:id="rId18"/>
    <p:sldId id="325" r:id="rId19"/>
    <p:sldId id="331" r:id="rId20"/>
    <p:sldId id="326" r:id="rId21"/>
    <p:sldId id="332" r:id="rId22"/>
    <p:sldId id="327" r:id="rId23"/>
    <p:sldId id="328" r:id="rId24"/>
    <p:sldId id="329" r:id="rId25"/>
    <p:sldId id="330" r:id="rId26"/>
    <p:sldId id="298" r:id="rId27"/>
    <p:sldId id="299" r:id="rId28"/>
    <p:sldId id="333" r:id="rId29"/>
    <p:sldId id="30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07" autoAdjust="0"/>
    <p:restoredTop sz="94660"/>
  </p:normalViewPr>
  <p:slideViewPr>
    <p:cSldViewPr snapToGrid="0" showGuides="1">
      <p:cViewPr varScale="1">
        <p:scale>
          <a:sx n="74" d="100"/>
          <a:sy n="74" d="100"/>
        </p:scale>
        <p:origin x="198" y="6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50295A-D548-463D-A0FB-7869A4CA0027}" type="datetimeFigureOut">
              <a:rPr lang="zh-CN" altLang="en-US" smtClean="0"/>
              <a:t>2020/7/29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F0AFC-48CF-49C0-954B-6A141C32AE05}" type="slidenum">
              <a:rPr lang="zh-CN" altLang="en-US" smtClean="0"/>
              <a:t>‹#›</a:t>
            </a:fld>
            <a:endParaRPr lang="zh-CN" altLang="en-US"/>
          </a:p>
        </p:txBody>
      </p:sp>
    </p:spTree>
    <p:extLst>
      <p:ext uri="{BB962C8B-B14F-4D97-AF65-F5344CB8AC3E}">
        <p14:creationId xmlns:p14="http://schemas.microsoft.com/office/powerpoint/2010/main" val="2603402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37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42B6578-AAF6-4D63-A545-F6C311EB50A4}" type="datetimeFigureOut">
              <a:rPr lang="zh-CN" altLang="en-US" smtClean="0"/>
              <a:t>2020/7/29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2CCA8F1-65B7-4168-9E5A-D348FEC2CD71}" type="slidenum">
              <a:rPr lang="zh-CN" altLang="en-US" smtClean="0"/>
              <a:t>‹#›</a:t>
            </a:fld>
            <a:endParaRPr lang="zh-CN" altLang="en-US"/>
          </a:p>
        </p:txBody>
      </p:sp>
    </p:spTree>
    <p:extLst>
      <p:ext uri="{BB962C8B-B14F-4D97-AF65-F5344CB8AC3E}">
        <p14:creationId xmlns:p14="http://schemas.microsoft.com/office/powerpoint/2010/main" val="186092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0" y="463101"/>
            <a:ext cx="142875" cy="416822"/>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endParaRPr>
          </a:p>
        </p:txBody>
      </p:sp>
      <p:sp>
        <p:nvSpPr>
          <p:cNvPr id="7" name="Text Placeholder 10"/>
          <p:cNvSpPr>
            <a:spLocks noGrp="1"/>
          </p:cNvSpPr>
          <p:nvPr>
            <p:ph type="body" sz="quarter" idx="13"/>
          </p:nvPr>
        </p:nvSpPr>
        <p:spPr>
          <a:xfrm>
            <a:off x="252193" y="463101"/>
            <a:ext cx="3817473" cy="416822"/>
          </a:xfrm>
        </p:spPr>
        <p:txBody>
          <a:bodyPr lIns="0" tIns="0" rIns="0" bIns="0" anchor="ctr" anchorCtr="0">
            <a:noAutofit/>
          </a:bodyPr>
          <a:lstStyle>
            <a:lvl1pPr marL="0" indent="0">
              <a:buNone/>
              <a:defRPr sz="20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endParaRPr lang="id-ID" dirty="0"/>
          </a:p>
        </p:txBody>
      </p:sp>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4293426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81546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303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42B6578-AAF6-4D63-A545-F6C311EB50A4}" type="datetimeFigureOut">
              <a:rPr lang="zh-CN" altLang="en-US" smtClean="0"/>
              <a:t>2020/7/29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2CCA8F1-65B7-4168-9E5A-D348FEC2CD71}" type="slidenum">
              <a:rPr lang="zh-CN" altLang="en-US" smtClean="0"/>
              <a:t>‹#›</a:t>
            </a:fld>
            <a:endParaRPr lang="zh-CN" altLang="en-US"/>
          </a:p>
        </p:txBody>
      </p:sp>
    </p:spTree>
    <p:extLst>
      <p:ext uri="{BB962C8B-B14F-4D97-AF65-F5344CB8AC3E}">
        <p14:creationId xmlns:p14="http://schemas.microsoft.com/office/powerpoint/2010/main" val="28078789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8325228" y="6545425"/>
            <a:ext cx="775136" cy="246221"/>
          </a:xfrm>
          <a:prstGeom prst="rect">
            <a:avLst/>
          </a:prstGeom>
        </p:spPr>
        <p:txBody>
          <a:bodyPr wrap="square">
            <a:spAutoFit/>
          </a:bodyPr>
          <a:lstStyle/>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模板下载：</a:t>
            </a:r>
            <a:r>
              <a:rPr lang="en-US" altLang="zh-CN" sz="100" dirty="0">
                <a:solidFill>
                  <a:schemeClr val="bg1">
                    <a:lumMod val="95000"/>
                  </a:schemeClr>
                </a:solidFill>
                <a:latin typeface="Calibri"/>
                <a:ea typeface="宋体"/>
              </a:rPr>
              <a:t>www.1ppt.com/moban/     </a:t>
            </a:r>
            <a:r>
              <a:rPr lang="zh-CN" altLang="en-US" sz="100" dirty="0">
                <a:solidFill>
                  <a:schemeClr val="bg1">
                    <a:lumMod val="95000"/>
                  </a:schemeClr>
                </a:solidFill>
                <a:latin typeface="Calibri"/>
                <a:ea typeface="宋体"/>
              </a:rPr>
              <a:t>行业</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www.1ppt.com/hangye/ </a:t>
            </a:r>
          </a:p>
          <a:p>
            <a:r>
              <a:rPr lang="zh-CN" altLang="en-US" sz="100" dirty="0">
                <a:solidFill>
                  <a:schemeClr val="bg1">
                    <a:lumMod val="95000"/>
                  </a:schemeClr>
                </a:solidFill>
                <a:latin typeface="Calibri"/>
                <a:ea typeface="宋体"/>
              </a:rPr>
              <a:t>节日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www.1ppt.com/jieri/           PPT</a:t>
            </a:r>
            <a:r>
              <a:rPr lang="zh-CN" altLang="en-US" sz="100" dirty="0">
                <a:solidFill>
                  <a:schemeClr val="bg1">
                    <a:lumMod val="95000"/>
                  </a:schemeClr>
                </a:solidFill>
                <a:latin typeface="Calibri"/>
                <a:ea typeface="宋体"/>
              </a:rPr>
              <a:t>素材下载：</a:t>
            </a:r>
            <a:r>
              <a:rPr lang="en-US" altLang="zh-CN" sz="100" dirty="0">
                <a:solidFill>
                  <a:schemeClr val="bg1">
                    <a:lumMod val="95000"/>
                  </a:schemeClr>
                </a:solidFill>
                <a:latin typeface="Calibri"/>
                <a:ea typeface="宋体"/>
              </a:rPr>
              <a:t>www.1ppt.com/sucai/</a:t>
            </a:r>
          </a:p>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背景图片：</a:t>
            </a:r>
            <a:r>
              <a:rPr lang="en-US" altLang="zh-CN" sz="100" dirty="0">
                <a:solidFill>
                  <a:schemeClr val="bg1">
                    <a:lumMod val="95000"/>
                  </a:schemeClr>
                </a:solidFill>
                <a:latin typeface="Calibri"/>
                <a:ea typeface="宋体"/>
              </a:rPr>
              <a:t>www.1ppt.com/beijing/      PPT</a:t>
            </a:r>
            <a:r>
              <a:rPr lang="zh-CN" altLang="en-US" sz="100" dirty="0">
                <a:solidFill>
                  <a:schemeClr val="bg1">
                    <a:lumMod val="95000"/>
                  </a:schemeClr>
                </a:solidFill>
                <a:latin typeface="Calibri"/>
                <a:ea typeface="宋体"/>
              </a:rPr>
              <a:t>图表下载：</a:t>
            </a:r>
            <a:r>
              <a:rPr lang="en-US" altLang="zh-CN" sz="100" dirty="0">
                <a:solidFill>
                  <a:schemeClr val="bg1">
                    <a:lumMod val="95000"/>
                  </a:schemeClr>
                </a:solidFill>
                <a:latin typeface="Calibri"/>
                <a:ea typeface="宋体"/>
              </a:rPr>
              <a:t>www.1ppt.com/tubiao/      </a:t>
            </a:r>
          </a:p>
          <a:p>
            <a:r>
              <a:rPr lang="zh-CN" altLang="en-US" sz="100" dirty="0">
                <a:solidFill>
                  <a:schemeClr val="bg1">
                    <a:lumMod val="95000"/>
                  </a:schemeClr>
                </a:solidFill>
                <a:latin typeface="Calibri"/>
                <a:ea typeface="宋体"/>
              </a:rPr>
              <a:t>优秀</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下载：</a:t>
            </a:r>
            <a:r>
              <a:rPr lang="en-US" altLang="zh-CN" sz="100" dirty="0">
                <a:solidFill>
                  <a:schemeClr val="bg1">
                    <a:lumMod val="95000"/>
                  </a:schemeClr>
                </a:solidFill>
                <a:latin typeface="Calibri"/>
                <a:ea typeface="宋体"/>
              </a:rPr>
              <a:t>www.1ppt.com/xiazai/        PPT</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www.1ppt.com/powerpoint/      </a:t>
            </a:r>
          </a:p>
          <a:p>
            <a:r>
              <a:rPr lang="en-US" altLang="zh-CN" sz="100" dirty="0">
                <a:solidFill>
                  <a:schemeClr val="bg1">
                    <a:lumMod val="95000"/>
                  </a:schemeClr>
                </a:solidFill>
                <a:latin typeface="Calibri"/>
                <a:ea typeface="宋体"/>
              </a:rPr>
              <a:t>Word</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www.1ppt.com/word/              Excel</a:t>
            </a:r>
            <a:r>
              <a:rPr lang="zh-CN" altLang="en-US" sz="100" dirty="0">
                <a:solidFill>
                  <a:schemeClr val="bg1">
                    <a:lumMod val="95000"/>
                  </a:schemeClr>
                </a:solidFill>
                <a:latin typeface="Calibri"/>
                <a:ea typeface="宋体"/>
              </a:rPr>
              <a:t>教程：</a:t>
            </a:r>
            <a:r>
              <a:rPr lang="en-US" altLang="zh-CN" sz="100" dirty="0">
                <a:solidFill>
                  <a:schemeClr val="bg1">
                    <a:lumMod val="95000"/>
                  </a:schemeClr>
                </a:solidFill>
                <a:latin typeface="Calibri"/>
                <a:ea typeface="宋体"/>
              </a:rPr>
              <a:t>www.1ppt.com/excel/  </a:t>
            </a:r>
          </a:p>
          <a:p>
            <a:r>
              <a:rPr lang="zh-CN" altLang="en-US" sz="100" dirty="0">
                <a:solidFill>
                  <a:schemeClr val="bg1">
                    <a:lumMod val="95000"/>
                  </a:schemeClr>
                </a:solidFill>
                <a:latin typeface="Calibri"/>
                <a:ea typeface="宋体"/>
              </a:rPr>
              <a:t>资料下载：</a:t>
            </a:r>
            <a:r>
              <a:rPr lang="en-US" altLang="zh-CN" sz="100" dirty="0">
                <a:solidFill>
                  <a:schemeClr val="bg1">
                    <a:lumMod val="95000"/>
                  </a:schemeClr>
                </a:solidFill>
                <a:latin typeface="Calibri"/>
                <a:ea typeface="宋体"/>
              </a:rPr>
              <a:t>www.1ppt.com/ziliao/                PPT</a:t>
            </a:r>
            <a:r>
              <a:rPr lang="zh-CN" altLang="en-US" sz="100" dirty="0">
                <a:solidFill>
                  <a:schemeClr val="bg1">
                    <a:lumMod val="95000"/>
                  </a:schemeClr>
                </a:solidFill>
                <a:latin typeface="Calibri"/>
                <a:ea typeface="宋体"/>
              </a:rPr>
              <a:t>课件下载：</a:t>
            </a:r>
            <a:r>
              <a:rPr lang="en-US" altLang="zh-CN" sz="100" dirty="0">
                <a:solidFill>
                  <a:schemeClr val="bg1">
                    <a:lumMod val="95000"/>
                  </a:schemeClr>
                </a:solidFill>
                <a:latin typeface="Calibri"/>
                <a:ea typeface="宋体"/>
              </a:rPr>
              <a:t>www.1ppt.com/kejian/ </a:t>
            </a:r>
          </a:p>
          <a:p>
            <a:r>
              <a:rPr lang="zh-CN" altLang="en-US" sz="100" dirty="0">
                <a:solidFill>
                  <a:schemeClr val="bg1">
                    <a:lumMod val="95000"/>
                  </a:schemeClr>
                </a:solidFill>
                <a:latin typeface="Calibri"/>
                <a:ea typeface="宋体"/>
              </a:rPr>
              <a:t>范文下载：</a:t>
            </a:r>
            <a:r>
              <a:rPr lang="en-US" altLang="zh-CN" sz="100" dirty="0">
                <a:solidFill>
                  <a:schemeClr val="bg1">
                    <a:lumMod val="95000"/>
                  </a:schemeClr>
                </a:solidFill>
                <a:latin typeface="Calibri"/>
                <a:ea typeface="宋体"/>
              </a:rPr>
              <a:t>www.1ppt.com/fanwen/             </a:t>
            </a:r>
            <a:r>
              <a:rPr lang="zh-CN" altLang="en-US" sz="100" dirty="0">
                <a:solidFill>
                  <a:schemeClr val="bg1">
                    <a:lumMod val="95000"/>
                  </a:schemeClr>
                </a:solidFill>
                <a:latin typeface="Calibri"/>
                <a:ea typeface="宋体"/>
              </a:rPr>
              <a:t>试卷下载：</a:t>
            </a:r>
            <a:r>
              <a:rPr lang="en-US" altLang="zh-CN" sz="100" dirty="0">
                <a:solidFill>
                  <a:schemeClr val="bg1">
                    <a:lumMod val="95000"/>
                  </a:schemeClr>
                </a:solidFill>
                <a:latin typeface="Calibri"/>
                <a:ea typeface="宋体"/>
              </a:rPr>
              <a:t>www.1ppt.com/shiti/  </a:t>
            </a:r>
          </a:p>
          <a:p>
            <a:r>
              <a:rPr lang="zh-CN" altLang="en-US" sz="100" dirty="0">
                <a:solidFill>
                  <a:schemeClr val="bg1">
                    <a:lumMod val="95000"/>
                  </a:schemeClr>
                </a:solidFill>
                <a:latin typeface="Calibri"/>
                <a:ea typeface="宋体"/>
              </a:rPr>
              <a:t>教案下载：</a:t>
            </a:r>
            <a:r>
              <a:rPr lang="en-US" altLang="zh-CN" sz="100" dirty="0">
                <a:solidFill>
                  <a:schemeClr val="bg1">
                    <a:lumMod val="95000"/>
                  </a:schemeClr>
                </a:solidFill>
                <a:latin typeface="Calibri"/>
                <a:ea typeface="宋体"/>
              </a:rPr>
              <a:t>www.1ppt.com/jiaoan/        </a:t>
            </a:r>
          </a:p>
          <a:p>
            <a:r>
              <a:rPr lang="zh-CN" altLang="en-US" sz="100" dirty="0">
                <a:solidFill>
                  <a:schemeClr val="bg1">
                    <a:lumMod val="95000"/>
                  </a:schemeClr>
                </a:solidFill>
                <a:latin typeface="Calibri"/>
                <a:ea typeface="宋体"/>
              </a:rPr>
              <a:t>字体下载：</a:t>
            </a:r>
            <a:r>
              <a:rPr lang="en-US" altLang="zh-CN" sz="100" dirty="0">
                <a:solidFill>
                  <a:schemeClr val="bg1">
                    <a:lumMod val="95000"/>
                  </a:schemeClr>
                </a:solidFill>
                <a:latin typeface="Calibri"/>
                <a:ea typeface="宋体"/>
              </a:rPr>
              <a:t>www.1ppt.com/ziti/</a:t>
            </a:r>
          </a:p>
          <a:p>
            <a:r>
              <a:rPr lang="en-US" altLang="zh-CN" sz="100" dirty="0">
                <a:solidFill>
                  <a:schemeClr val="bg1">
                    <a:lumMod val="95000"/>
                  </a:schemeClr>
                </a:solidFill>
                <a:latin typeface="Calibri"/>
                <a:ea typeface="宋体"/>
              </a:rPr>
              <a:t> </a:t>
            </a:r>
            <a:endParaRPr lang="zh-CN" altLang="en-US" sz="100" dirty="0">
              <a:solidFill>
                <a:schemeClr val="bg1">
                  <a:lumMod val="95000"/>
                </a:schemeClr>
              </a:solidFill>
              <a:latin typeface="Calibri"/>
              <a:ea typeface="宋体"/>
            </a:endParaRPr>
          </a:p>
        </p:txBody>
      </p:sp>
    </p:spTree>
    <p:extLst>
      <p:ext uri="{BB962C8B-B14F-4D97-AF65-F5344CB8AC3E}">
        <p14:creationId xmlns:p14="http://schemas.microsoft.com/office/powerpoint/2010/main" val="1998945731"/>
      </p:ext>
    </p:extLst>
  </p:cSld>
  <p:clrMap bg1="lt1" tx1="dk1" bg2="lt2" tx2="dk2" accent1="accent1" accent2="accent2" accent3="accent3" accent4="accent4" accent5="accent5" accent6="accent6" hlink="hlink" folHlink="folHlink"/>
  <p:sldLayoutIdLst>
    <p:sldLayoutId id="2147483668" r:id="rId1"/>
    <p:sldLayoutId id="2147483673" r:id="rId2"/>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aleway" panose="020B0003030101060003" pitchFamily="34" charset="0"/>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aleway" panose="020B0003030101060003" pitchFamily="34" charset="0"/>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aleway" panose="020B0003030101060003" pitchFamily="34" charset="0"/>
              </a:defRPr>
            </a:lvl1pPr>
          </a:lstStyle>
          <a:p>
            <a:pPr>
              <a:defRPr/>
            </a:pPr>
            <a:fld id="{FCEE2C88-6C8F-484D-AF69-578F576B1F44}"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2511787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86" r:id="rId4"/>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959688" y="-627739"/>
            <a:ext cx="8511676" cy="79155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 name="文本框 8"/>
          <p:cNvSpPr txBox="1"/>
          <p:nvPr/>
        </p:nvSpPr>
        <p:spPr>
          <a:xfrm>
            <a:off x="2835691" y="1902227"/>
            <a:ext cx="6759670" cy="212365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4400" b="1" dirty="0"/>
              <a:t>浅谈开关点连通性</a:t>
            </a:r>
            <a:endParaRPr lang="en-US" altLang="zh-CN" sz="4400" b="1" dirty="0"/>
          </a:p>
          <a:p>
            <a:pPr algn="ctr"/>
            <a:r>
              <a:rPr lang="en-US" altLang="zh-CN" sz="4400" b="1" dirty="0"/>
              <a:t>Dynamic Subgraph Connectivity</a:t>
            </a:r>
            <a:endParaRPr lang="zh-CN" altLang="zh-CN" sz="4400" b="1" dirty="0"/>
          </a:p>
        </p:txBody>
      </p:sp>
      <p:sp>
        <p:nvSpPr>
          <p:cNvPr id="7" name="文本框 3"/>
          <p:cNvSpPr txBox="1"/>
          <p:nvPr/>
        </p:nvSpPr>
        <p:spPr>
          <a:xfrm>
            <a:off x="3247388" y="4121170"/>
            <a:ext cx="573786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50000"/>
                    <a:lumOff val="50000"/>
                  </a:schemeClr>
                </a:solidFill>
                <a:effectLst/>
                <a:uLnTx/>
                <a:uFillTx/>
                <a:cs typeface="+mn-ea"/>
                <a:sym typeface="+mn-lt"/>
              </a:rPr>
              <a:t>成都七中  蒋明润 党星宇</a:t>
            </a:r>
          </a:p>
        </p:txBody>
      </p:sp>
      <p:sp>
        <p:nvSpPr>
          <p:cNvPr id="8" name="椭圆 7"/>
          <p:cNvSpPr/>
          <p:nvPr/>
        </p:nvSpPr>
        <p:spPr>
          <a:xfrm>
            <a:off x="1588485" y="-1160759"/>
            <a:ext cx="9254082" cy="921337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9" name="组合 8"/>
          <p:cNvGrpSpPr/>
          <p:nvPr/>
        </p:nvGrpSpPr>
        <p:grpSpPr>
          <a:xfrm>
            <a:off x="2063111" y="930360"/>
            <a:ext cx="8065769" cy="5446338"/>
            <a:chOff x="2063111" y="930360"/>
            <a:chExt cx="8065769" cy="5446338"/>
          </a:xfrm>
        </p:grpSpPr>
        <p:sp>
          <p:nvSpPr>
            <p:cNvPr id="10" name="椭圆 9"/>
            <p:cNvSpPr/>
            <p:nvPr/>
          </p:nvSpPr>
          <p:spPr>
            <a:xfrm>
              <a:off x="2063111" y="9303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椭圆 10"/>
            <p:cNvSpPr/>
            <p:nvPr/>
          </p:nvSpPr>
          <p:spPr>
            <a:xfrm>
              <a:off x="9787942" y="60357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12" name="自由: 形状 34"/>
          <p:cNvSpPr/>
          <p:nvPr/>
        </p:nvSpPr>
        <p:spPr>
          <a:xfrm rot="2700000">
            <a:off x="6145376" y="5876946"/>
            <a:ext cx="140300" cy="140300"/>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61303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50000" decel="50000" fill="hold" nodeType="withEffect">
                                  <p:stCondLst>
                                    <p:cond delay="0"/>
                                  </p:stCondLst>
                                  <p:childTnLst>
                                    <p:animRot by="10800000">
                                      <p:cBhvr>
                                        <p:cTn id="6"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8"/>
              <p:cNvSpPr txBox="1"/>
              <p:nvPr/>
            </p:nvSpPr>
            <p:spPr>
              <a:xfrm>
                <a:off x="4585333" y="2655193"/>
                <a:ext cx="5730644" cy="238264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kumimoji="1" lang="zh-CN" altLang="en-US" sz="4400" dirty="0">
                    <a:solidFill>
                      <a:schemeClr val="tx1">
                        <a:lumMod val="75000"/>
                        <a:lumOff val="25000"/>
                      </a:schemeClr>
                    </a:solidFill>
                    <a:cs typeface="+mn-ea"/>
                    <a:sym typeface="+mn-lt"/>
                  </a:rPr>
                  <a:t>修改</a:t>
                </a:r>
                <a14:m>
                  <m:oMath xmlns:m="http://schemas.openxmlformats.org/officeDocument/2006/math">
                    <m:r>
                      <a:rPr kumimoji="1" lang="zh-CN" altLang="en-US" sz="4400" i="1" dirty="0">
                        <a:solidFill>
                          <a:schemeClr val="tx1">
                            <a:lumMod val="75000"/>
                            <a:lumOff val="25000"/>
                          </a:schemeClr>
                        </a:solidFill>
                        <a:latin typeface="Cambria Math" panose="02040503050406030204" pitchFamily="18" charset="0"/>
                        <a:cs typeface="+mn-ea"/>
                        <a:sym typeface="+mn-lt"/>
                      </a:rPr>
                      <m:t>时间复杂度为</m:t>
                    </m:r>
                    <m:acc>
                      <m:accPr>
                        <m:chr m:val="̃"/>
                        <m:ctrlPr>
                          <a:rPr kumimoji="1" lang="zh-CN" altLang="en-US" sz="4400" i="1">
                            <a:solidFill>
                              <a:schemeClr val="tx1">
                                <a:lumMod val="75000"/>
                                <a:lumOff val="25000"/>
                              </a:schemeClr>
                            </a:solidFill>
                            <a:latin typeface="Cambria Math" panose="02040503050406030204" pitchFamily="18" charset="0"/>
                            <a:cs typeface="+mn-ea"/>
                            <a:sym typeface="+mn-lt"/>
                          </a:rPr>
                        </m:ctrlPr>
                      </m:accPr>
                      <m:e>
                        <m:r>
                          <a:rPr kumimoji="1" lang="en-US" altLang="zh-CN" sz="4400" i="1">
                            <a:solidFill>
                              <a:schemeClr val="tx1">
                                <a:lumMod val="75000"/>
                                <a:lumOff val="25000"/>
                              </a:schemeClr>
                            </a:solidFill>
                            <a:latin typeface="Cambria Math" panose="02040503050406030204" pitchFamily="18" charset="0"/>
                            <a:cs typeface="+mn-ea"/>
                            <a:sym typeface="+mn-lt"/>
                          </a:rPr>
                          <m:t>𝑂</m:t>
                        </m:r>
                      </m:e>
                    </m:acc>
                    <m:r>
                      <a:rPr kumimoji="1" lang="en-US" altLang="zh-CN" sz="4400" i="1">
                        <a:solidFill>
                          <a:schemeClr val="tx1">
                            <a:lumMod val="75000"/>
                            <a:lumOff val="25000"/>
                          </a:schemeClr>
                        </a:solidFill>
                        <a:latin typeface="Cambria Math" panose="02040503050406030204" pitchFamily="18" charset="0"/>
                        <a:cs typeface="+mn-ea"/>
                        <a:sym typeface="+mn-lt"/>
                      </a:rPr>
                      <m:t>(</m:t>
                    </m:r>
                    <m:sSup>
                      <m:sSupPr>
                        <m:ctrlPr>
                          <a:rPr kumimoji="1" lang="en-US" altLang="zh-CN" sz="4400" i="1" smtClean="0">
                            <a:solidFill>
                              <a:schemeClr val="tx1">
                                <a:lumMod val="75000"/>
                                <a:lumOff val="25000"/>
                              </a:schemeClr>
                            </a:solidFill>
                            <a:latin typeface="Cambria Math" panose="02040503050406030204" pitchFamily="18" charset="0"/>
                            <a:cs typeface="+mn-ea"/>
                            <a:sym typeface="+mn-lt"/>
                          </a:rPr>
                        </m:ctrlPr>
                      </m:sSupPr>
                      <m:e>
                        <m:r>
                          <a:rPr kumimoji="1" lang="en-US" altLang="zh-CN" sz="4400" i="1">
                            <a:solidFill>
                              <a:schemeClr val="tx1">
                                <a:lumMod val="75000"/>
                                <a:lumOff val="25000"/>
                              </a:schemeClr>
                            </a:solidFill>
                            <a:latin typeface="Cambria Math" panose="02040503050406030204" pitchFamily="18" charset="0"/>
                            <a:cs typeface="+mn-ea"/>
                            <a:sym typeface="+mn-lt"/>
                          </a:rPr>
                          <m:t>𝑚</m:t>
                        </m:r>
                      </m:e>
                      <m:sup>
                        <m:f>
                          <m:fPr>
                            <m:ctrlPr>
                              <a:rPr kumimoji="1" lang="en-US" altLang="zh-CN" sz="4400" i="1">
                                <a:solidFill>
                                  <a:schemeClr val="tx1">
                                    <a:lumMod val="75000"/>
                                    <a:lumOff val="25000"/>
                                  </a:schemeClr>
                                </a:solidFill>
                                <a:latin typeface="Cambria Math" panose="02040503050406030204" pitchFamily="18" charset="0"/>
                                <a:cs typeface="+mn-ea"/>
                                <a:sym typeface="+mn-lt"/>
                              </a:rPr>
                            </m:ctrlPr>
                          </m:fPr>
                          <m:num>
                            <m:r>
                              <a:rPr kumimoji="1" lang="en-US" altLang="zh-CN" sz="4400" i="1">
                                <a:solidFill>
                                  <a:schemeClr val="tx1">
                                    <a:lumMod val="75000"/>
                                    <a:lumOff val="25000"/>
                                  </a:schemeClr>
                                </a:solidFill>
                                <a:latin typeface="Cambria Math" panose="02040503050406030204" pitchFamily="18" charset="0"/>
                                <a:cs typeface="+mn-ea"/>
                                <a:sym typeface="+mn-lt"/>
                              </a:rPr>
                              <m:t>2</m:t>
                            </m:r>
                          </m:num>
                          <m:den>
                            <m:r>
                              <a:rPr kumimoji="1" lang="en-US" altLang="zh-CN" sz="4400" i="1">
                                <a:solidFill>
                                  <a:schemeClr val="tx1">
                                    <a:lumMod val="75000"/>
                                    <a:lumOff val="25000"/>
                                  </a:schemeClr>
                                </a:solidFill>
                                <a:latin typeface="Cambria Math" panose="02040503050406030204" pitchFamily="18" charset="0"/>
                                <a:cs typeface="+mn-ea"/>
                                <a:sym typeface="+mn-lt"/>
                              </a:rPr>
                              <m:t>3</m:t>
                            </m:r>
                          </m:den>
                        </m:f>
                      </m:sup>
                    </m:sSup>
                    <m:r>
                      <a:rPr kumimoji="1" lang="en-US" altLang="zh-CN" sz="4400" i="1">
                        <a:solidFill>
                          <a:schemeClr val="tx1">
                            <a:lumMod val="75000"/>
                            <a:lumOff val="25000"/>
                          </a:schemeClr>
                        </a:solidFill>
                        <a:latin typeface="Cambria Math" panose="02040503050406030204" pitchFamily="18" charset="0"/>
                        <a:cs typeface="+mn-ea"/>
                        <a:sym typeface="+mn-lt"/>
                      </a:rPr>
                      <m:t>)</m:t>
                    </m:r>
                  </m:oMath>
                </a14:m>
                <a:r>
                  <a:rPr kumimoji="1" lang="zh-CN" altLang="en-US" sz="4400" dirty="0">
                    <a:solidFill>
                      <a:schemeClr val="tx1">
                        <a:lumMod val="75000"/>
                        <a:lumOff val="25000"/>
                      </a:schemeClr>
                    </a:solidFill>
                    <a:cs typeface="+mn-ea"/>
                    <a:sym typeface="+mn-lt"/>
                  </a:rPr>
                  <a:t>的开关点连通性</a:t>
                </a:r>
              </a:p>
              <a:p>
                <a:pPr>
                  <a:defRPr/>
                </a:pP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mc:Choice>
        <mc:Fallback xmlns="">
          <p:sp>
            <p:nvSpPr>
              <p:cNvPr id="3" name="文本框 8"/>
              <p:cNvSpPr txBox="1">
                <a:spLocks noRot="1" noChangeAspect="1" noMove="1" noResize="1" noEditPoints="1" noAdjustHandles="1" noChangeArrowheads="1" noChangeShapeType="1" noTextEdit="1"/>
              </p:cNvSpPr>
              <p:nvPr/>
            </p:nvSpPr>
            <p:spPr>
              <a:xfrm>
                <a:off x="4585333" y="2655193"/>
                <a:ext cx="5730644" cy="2382640"/>
              </a:xfrm>
              <a:prstGeom prst="rect">
                <a:avLst/>
              </a:prstGeom>
              <a:blipFill>
                <a:blip r:embed="rId2"/>
                <a:stretch>
                  <a:fillRect l="-4255" t="-5128" r="-3191"/>
                </a:stretch>
              </a:blipFill>
            </p:spPr>
            <p:txBody>
              <a:bodyPr/>
              <a:lstStyle/>
              <a:p>
                <a:r>
                  <a:rPr lang="zh-CN" altLang="en-US">
                    <a:noFill/>
                  </a:rPr>
                  <a:t> </a:t>
                </a:r>
              </a:p>
            </p:txBody>
          </p:sp>
        </mc:Fallback>
      </mc:AlternateContent>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3</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1738355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11</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11</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sym typeface="+mn-lt"/>
              </a:rPr>
              <a:t>问题描述</a:t>
            </a:r>
            <a:endParaRPr lang="zh-CN" altLang="en-US" sz="2000" dirty="0">
              <a:latin typeface="+mn-lt"/>
              <a:cs typeface="+mn-ea"/>
              <a:sym typeface="+mn-lt"/>
            </a:endParaRPr>
          </a:p>
        </p:txBody>
      </p:sp>
      <p:sp>
        <p:nvSpPr>
          <p:cNvPr id="37" name="文本框 36"/>
          <p:cNvSpPr txBox="1"/>
          <p:nvPr/>
        </p:nvSpPr>
        <p:spPr>
          <a:xfrm>
            <a:off x="1081825" y="1416676"/>
            <a:ext cx="6915955" cy="461665"/>
          </a:xfrm>
          <a:prstGeom prst="rect">
            <a:avLst/>
          </a:prstGeom>
          <a:noFill/>
        </p:spPr>
        <p:txBody>
          <a:bodyPr wrap="square" rtlCol="0">
            <a:spAutoFit/>
          </a:bodyPr>
          <a:lstStyle/>
          <a:p>
            <a:endParaRPr lang="zh-CN" altLang="en-US" sz="2400" dirty="0"/>
          </a:p>
        </p:txBody>
      </p:sp>
      <mc:AlternateContent xmlns:mc="http://schemas.openxmlformats.org/markup-compatibility/2006" xmlns:a14="http://schemas.microsoft.com/office/drawing/2010/main">
        <mc:Choice Requires="a14">
          <p:sp>
            <p:nvSpPr>
              <p:cNvPr id="61" name="文本框 60"/>
              <p:cNvSpPr txBox="1"/>
              <p:nvPr/>
            </p:nvSpPr>
            <p:spPr>
              <a:xfrm>
                <a:off x="1081825" y="1416676"/>
                <a:ext cx="8190965" cy="1385059"/>
              </a:xfrm>
              <a:prstGeom prst="rect">
                <a:avLst/>
              </a:prstGeom>
              <a:noFill/>
            </p:spPr>
            <p:txBody>
              <a:bodyPr wrap="square" rtlCol="0">
                <a:spAutoFit/>
              </a:bodyPr>
              <a:lstStyle/>
              <a:p>
                <a:r>
                  <a:rPr lang="zh-CN" altLang="en-US" sz="2800" dirty="0"/>
                  <a:t>给出一张图</a:t>
                </a:r>
                <a14:m>
                  <m:oMath xmlns:m="http://schemas.openxmlformats.org/officeDocument/2006/math">
                    <m:r>
                      <a:rPr lang="en-US" altLang="zh-CN" sz="2800" b="0" i="1" smtClean="0">
                        <a:latin typeface="Cambria Math" panose="02040503050406030204" pitchFamily="18" charset="0"/>
                      </a:rPr>
                      <m:t>𝐺</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𝑉</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𝐸</m:t>
                    </m:r>
                    <m:r>
                      <a:rPr lang="en-US" altLang="zh-CN" sz="2800" b="0" i="1" smtClean="0">
                        <a:latin typeface="Cambria Math" panose="02040503050406030204" pitchFamily="18" charset="0"/>
                      </a:rPr>
                      <m:t>)</m:t>
                    </m:r>
                  </m:oMath>
                </a14:m>
                <a:r>
                  <a:rPr lang="zh-CN" altLang="en-US" sz="2800" dirty="0"/>
                  <a:t>和一个点集</a:t>
                </a:r>
                <a14:m>
                  <m:oMath xmlns:m="http://schemas.openxmlformats.org/officeDocument/2006/math">
                    <m:r>
                      <a:rPr lang="en-US" altLang="zh-CN" sz="2800" b="0" i="1" smtClean="0">
                        <a:latin typeface="Cambria Math" panose="02040503050406030204" pitchFamily="18" charset="0"/>
                      </a:rPr>
                      <m:t>𝑆</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𝑉</m:t>
                    </m:r>
                  </m:oMath>
                </a14:m>
                <a:r>
                  <a:rPr lang="zh-CN" altLang="en-US" sz="2800" dirty="0"/>
                  <a:t>，要求支持：</a:t>
                </a:r>
                <a:endParaRPr lang="en-US" altLang="zh-CN" sz="2800" dirty="0"/>
              </a:p>
              <a:p>
                <a:r>
                  <a:rPr lang="en-US" altLang="zh-CN" sz="2800" dirty="0"/>
                  <a:t>      1.</a:t>
                </a:r>
                <a:r>
                  <a:rPr lang="zh-CN" altLang="en-US" sz="2800" dirty="0"/>
                  <a:t>将</a:t>
                </a:r>
                <a14:m>
                  <m:oMath xmlns:m="http://schemas.openxmlformats.org/officeDocument/2006/math">
                    <m:r>
                      <a:rPr lang="en-US" altLang="zh-CN" sz="2800" b="0" i="1" smtClean="0">
                        <a:latin typeface="Cambria Math" panose="02040503050406030204" pitchFamily="18" charset="0"/>
                      </a:rPr>
                      <m:t>𝑉</m:t>
                    </m:r>
                  </m:oMath>
                </a14:m>
                <a:r>
                  <a:rPr lang="zh-CN" altLang="en-US" sz="2800" dirty="0"/>
                  <a:t>中的一个</a:t>
                </a:r>
                <a:r>
                  <a:rPr lang="zh-CN" altLang="en-US" sz="2800" dirty="0" smtClean="0"/>
                  <a:t>节点</a:t>
                </a:r>
                <a14:m>
                  <m:oMath xmlns:m="http://schemas.openxmlformats.org/officeDocument/2006/math">
                    <m:r>
                      <a:rPr lang="en-US" altLang="zh-CN" sz="2800" b="0" i="1" smtClean="0">
                        <a:latin typeface="Cambria Math" panose="02040503050406030204" pitchFamily="18" charset="0"/>
                      </a:rPr>
                      <m:t>𝑢</m:t>
                    </m:r>
                  </m:oMath>
                </a14:m>
                <a:r>
                  <a:rPr lang="zh-CN" altLang="en-US" sz="2800" dirty="0"/>
                  <a:t>加入</a:t>
                </a:r>
                <a14:m>
                  <m:oMath xmlns:m="http://schemas.openxmlformats.org/officeDocument/2006/math">
                    <m:r>
                      <a:rPr lang="en-US" altLang="zh-CN" sz="2800" b="0" i="1" dirty="0" smtClean="0">
                        <a:latin typeface="Cambria Math" panose="02040503050406030204" pitchFamily="18" charset="0"/>
                      </a:rPr>
                      <m:t>𝑆</m:t>
                    </m:r>
                  </m:oMath>
                </a14:m>
                <a:r>
                  <a:rPr lang="zh-CN" altLang="en-US" sz="2800" dirty="0"/>
                  <a:t>中，或者从</a:t>
                </a:r>
                <a14:m>
                  <m:oMath xmlns:m="http://schemas.openxmlformats.org/officeDocument/2006/math">
                    <m:r>
                      <a:rPr lang="en-US" altLang="zh-CN" sz="2800" b="0" i="1" smtClean="0">
                        <a:latin typeface="Cambria Math" panose="02040503050406030204" pitchFamily="18" charset="0"/>
                      </a:rPr>
                      <m:t>𝑆</m:t>
                    </m:r>
                  </m:oMath>
                </a14:m>
                <a:r>
                  <a:rPr lang="zh-CN" altLang="en-US" sz="2800" dirty="0"/>
                  <a:t>中删除</a:t>
                </a:r>
                <a:endParaRPr lang="en-US" altLang="zh-CN" sz="2800" dirty="0"/>
              </a:p>
              <a:p>
                <a:r>
                  <a:rPr lang="en-US" altLang="zh-CN" sz="2800" dirty="0"/>
                  <a:t>      2.</a:t>
                </a:r>
                <a:r>
                  <a:rPr lang="zh-CN" altLang="en-US" sz="2800" dirty="0"/>
                  <a:t>查询两个</a:t>
                </a:r>
                <a:r>
                  <a:rPr lang="zh-CN" altLang="en-US" sz="2800" dirty="0" smtClean="0"/>
                  <a:t>节点</a:t>
                </a:r>
                <a14:m>
                  <m:oMath xmlns:m="http://schemas.openxmlformats.org/officeDocument/2006/math">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𝑣</m:t>
                    </m:r>
                  </m:oMath>
                </a14:m>
                <a:r>
                  <a:rPr lang="zh-CN" altLang="en-US" sz="2800" dirty="0"/>
                  <a:t>是否在</a:t>
                </a:r>
                <a14:m>
                  <m:oMath xmlns:m="http://schemas.openxmlformats.org/officeDocument/2006/math">
                    <m:r>
                      <a:rPr lang="en-US" altLang="zh-CN" sz="2800" b="0" i="1" smtClean="0">
                        <a:latin typeface="Cambria Math" panose="02040503050406030204" pitchFamily="18" charset="0"/>
                      </a:rPr>
                      <m:t>𝐺</m:t>
                    </m:r>
                    <m:r>
                      <a:rPr lang="zh-CN" altLang="en-US" sz="2800" i="1">
                        <a:latin typeface="Cambria Math" panose="02040503050406030204" pitchFamily="18" charset="0"/>
                      </a:rPr>
                      <m:t>的</m:t>
                    </m:r>
                    <m:r>
                      <a:rPr lang="en-US" altLang="zh-CN" sz="2800" b="0" i="1" smtClean="0">
                        <a:latin typeface="Cambria Math" panose="02040503050406030204" pitchFamily="18" charset="0"/>
                      </a:rPr>
                      <m:t>𝑆</m:t>
                    </m:r>
                  </m:oMath>
                </a14:m>
                <a:r>
                  <a:rPr lang="zh-CN" altLang="en-US" sz="2800" dirty="0"/>
                  <a:t>导出子图中连通</a:t>
                </a:r>
              </a:p>
            </p:txBody>
          </p:sp>
        </mc:Choice>
        <mc:Fallback xmlns="">
          <p:sp>
            <p:nvSpPr>
              <p:cNvPr id="61" name="文本框 60"/>
              <p:cNvSpPr txBox="1">
                <a:spLocks noRot="1" noChangeAspect="1" noMove="1" noResize="1" noEditPoints="1" noAdjustHandles="1" noChangeArrowheads="1" noChangeShapeType="1" noTextEdit="1"/>
              </p:cNvSpPr>
              <p:nvPr/>
            </p:nvSpPr>
            <p:spPr>
              <a:xfrm>
                <a:off x="1081825" y="1416676"/>
                <a:ext cx="8190965" cy="1385059"/>
              </a:xfrm>
              <a:prstGeom prst="rect">
                <a:avLst/>
              </a:prstGeom>
              <a:blipFill rotWithShape="0">
                <a:blip r:embed="rId2"/>
                <a:stretch>
                  <a:fillRect l="-1488" t="-4386" r="-5952" b="-109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3206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12</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12</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sym typeface="+mn-lt"/>
              </a:rPr>
              <a:t>约定</a:t>
            </a:r>
            <a:endParaRPr lang="zh-CN" altLang="en-US" sz="2000" dirty="0">
              <a:latin typeface="+mn-lt"/>
              <a:cs typeface="+mn-ea"/>
              <a:sym typeface="+mn-lt"/>
            </a:endParaRPr>
          </a:p>
        </p:txBody>
      </p:sp>
      <p:sp>
        <p:nvSpPr>
          <p:cNvPr id="37" name="文本框 36"/>
          <p:cNvSpPr txBox="1"/>
          <p:nvPr/>
        </p:nvSpPr>
        <p:spPr>
          <a:xfrm>
            <a:off x="1081825" y="1416676"/>
            <a:ext cx="6915955" cy="461665"/>
          </a:xfrm>
          <a:prstGeom prst="rect">
            <a:avLst/>
          </a:prstGeom>
          <a:noFill/>
        </p:spPr>
        <p:txBody>
          <a:bodyPr wrap="square" rtlCol="0">
            <a:spAutoFit/>
          </a:bodyPr>
          <a:lstStyle/>
          <a:p>
            <a:endParaRPr lang="zh-CN" altLang="en-US" sz="2400" dirty="0"/>
          </a:p>
        </p:txBody>
      </p:sp>
      <mc:AlternateContent xmlns:mc="http://schemas.openxmlformats.org/markup-compatibility/2006" xmlns:a14="http://schemas.microsoft.com/office/drawing/2010/main">
        <mc:Choice Requires="a14">
          <p:sp>
            <p:nvSpPr>
              <p:cNvPr id="61" name="文本框 60"/>
              <p:cNvSpPr txBox="1"/>
              <p:nvPr/>
            </p:nvSpPr>
            <p:spPr>
              <a:xfrm>
                <a:off x="1081825" y="1416676"/>
                <a:ext cx="8190965" cy="1815882"/>
              </a:xfrm>
              <a:prstGeom prst="rect">
                <a:avLst/>
              </a:prstGeom>
              <a:noFill/>
            </p:spPr>
            <p:txBody>
              <a:bodyPr wrap="square" rtlCol="0">
                <a:spAutoFit/>
              </a:bodyPr>
              <a:lstStyle/>
              <a:p>
                <a:r>
                  <a:rPr lang="zh-CN" altLang="en-US" sz="2800" dirty="0"/>
                  <a:t>      我们约定，在</a:t>
                </a:r>
                <a14:m>
                  <m:oMath xmlns:m="http://schemas.openxmlformats.org/officeDocument/2006/math">
                    <m:r>
                      <a:rPr lang="en-US" altLang="zh-CN" sz="2800" b="0" i="1" smtClean="0">
                        <a:latin typeface="Cambria Math" panose="02040503050406030204" pitchFamily="18" charset="0"/>
                      </a:rPr>
                      <m:t>𝑆</m:t>
                    </m:r>
                  </m:oMath>
                </a14:m>
                <a:r>
                  <a:rPr lang="zh-CN" altLang="en-US" sz="2800" dirty="0"/>
                  <a:t>中的节点被称为</a:t>
                </a:r>
                <a:r>
                  <a:rPr lang="zh-CN" altLang="en-US" sz="2800" dirty="0">
                    <a:solidFill>
                      <a:srgbClr val="FF0000"/>
                    </a:solidFill>
                  </a:rPr>
                  <a:t>打开的</a:t>
                </a:r>
                <a:r>
                  <a:rPr lang="zh-CN" altLang="en-US" sz="2800" dirty="0"/>
                  <a:t>节点，在</a:t>
                </a:r>
                <a14:m>
                  <m:oMath xmlns:m="http://schemas.openxmlformats.org/officeDocument/2006/math">
                    <m:r>
                      <a:rPr lang="en-US" altLang="zh-CN" sz="2800" b="0" i="1" smtClean="0">
                        <a:latin typeface="Cambria Math" panose="02040503050406030204" pitchFamily="18" charset="0"/>
                      </a:rPr>
                      <m:t>𝑆</m:t>
                    </m:r>
                  </m:oMath>
                </a14:m>
                <a:r>
                  <a:rPr lang="zh-CN" altLang="en-US" sz="2800" dirty="0"/>
                  <a:t>外的节点被称为</a:t>
                </a:r>
                <a:r>
                  <a:rPr lang="zh-CN" altLang="en-US" sz="2800" dirty="0">
                    <a:solidFill>
                      <a:srgbClr val="FF0000"/>
                    </a:solidFill>
                  </a:rPr>
                  <a:t>关闭的</a:t>
                </a:r>
                <a:r>
                  <a:rPr lang="zh-CN" altLang="en-US" sz="2800" dirty="0"/>
                  <a:t>节点。这也是我们将</a:t>
                </a:r>
                <a:r>
                  <a:rPr lang="en-US" altLang="zh-CN" sz="2800" dirty="0"/>
                  <a:t>dynamic subgraph connectivity</a:t>
                </a:r>
                <a:r>
                  <a:rPr lang="zh-CN" altLang="en-US" sz="2800" dirty="0"/>
                  <a:t>翻译为开关点连通性的原因。</a:t>
                </a:r>
              </a:p>
            </p:txBody>
          </p:sp>
        </mc:Choice>
        <mc:Fallback xmlns="">
          <p:sp>
            <p:nvSpPr>
              <p:cNvPr id="61" name="文本框 60"/>
              <p:cNvSpPr txBox="1">
                <a:spLocks noRot="1" noChangeAspect="1" noMove="1" noResize="1" noEditPoints="1" noAdjustHandles="1" noChangeArrowheads="1" noChangeShapeType="1" noTextEdit="1"/>
              </p:cNvSpPr>
              <p:nvPr/>
            </p:nvSpPr>
            <p:spPr>
              <a:xfrm>
                <a:off x="1081825" y="1416676"/>
                <a:ext cx="8190965" cy="1815882"/>
              </a:xfrm>
              <a:prstGeom prst="rect">
                <a:avLst/>
              </a:prstGeom>
              <a:blipFill>
                <a:blip r:embed="rId2"/>
                <a:stretch>
                  <a:fillRect l="-1488" t="-3356" b="-83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6597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13</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13</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37" name="文本框 36"/>
          <p:cNvSpPr txBox="1"/>
          <p:nvPr/>
        </p:nvSpPr>
        <p:spPr>
          <a:xfrm>
            <a:off x="1081825" y="1416676"/>
            <a:ext cx="6915955" cy="461665"/>
          </a:xfrm>
          <a:prstGeom prst="rect">
            <a:avLst/>
          </a:prstGeom>
          <a:noFill/>
        </p:spPr>
        <p:txBody>
          <a:bodyPr wrap="square" rtlCol="0">
            <a:spAutoFit/>
          </a:bodyPr>
          <a:lstStyle/>
          <a:p>
            <a:endParaRPr lang="zh-CN" altLang="en-US" sz="2400" dirty="0"/>
          </a:p>
        </p:txBody>
      </p:sp>
      <mc:AlternateContent xmlns:mc="http://schemas.openxmlformats.org/markup-compatibility/2006" xmlns:a14="http://schemas.microsoft.com/office/drawing/2010/main">
        <mc:Choice Requires="a14">
          <p:sp>
            <p:nvSpPr>
              <p:cNvPr id="61" name="文本框 60"/>
              <p:cNvSpPr txBox="1"/>
              <p:nvPr/>
            </p:nvSpPr>
            <p:spPr>
              <a:xfrm>
                <a:off x="1081825" y="1416676"/>
                <a:ext cx="8937938" cy="2390078"/>
              </a:xfrm>
              <a:prstGeom prst="rect">
                <a:avLst/>
              </a:prstGeom>
              <a:noFill/>
            </p:spPr>
            <p:txBody>
              <a:bodyPr wrap="square" rtlCol="0">
                <a:spAutoFit/>
              </a:bodyPr>
              <a:lstStyle/>
              <a:p>
                <a:r>
                  <a:rPr lang="zh-CN" altLang="en-US" sz="2800" dirty="0" smtClean="0"/>
                  <a:t>      将点集</a:t>
                </a:r>
                <a14:m>
                  <m:oMath xmlns:m="http://schemas.openxmlformats.org/officeDocument/2006/math">
                    <m:r>
                      <a:rPr lang="en-US" altLang="zh-CN" sz="2800" b="0" i="1" smtClean="0">
                        <a:latin typeface="Cambria Math" panose="02040503050406030204" pitchFamily="18" charset="0"/>
                      </a:rPr>
                      <m:t>𝑉</m:t>
                    </m:r>
                  </m:oMath>
                </a14:m>
                <a:r>
                  <a:rPr lang="zh-CN" altLang="en-US" sz="2800" dirty="0"/>
                  <a:t>划分成两个部分，</a:t>
                </a:r>
                <a14:m>
                  <m:oMath xmlns:m="http://schemas.openxmlformats.org/officeDocument/2006/math">
                    <m:r>
                      <a:rPr lang="en-US" altLang="zh-CN" sz="2800" b="0" i="1" smtClean="0">
                        <a:latin typeface="Cambria Math" panose="02040503050406030204" pitchFamily="18" charset="0"/>
                      </a:rPr>
                      <m:t>𝑃</m:t>
                    </m:r>
                  </m:oMath>
                </a14:m>
                <a:r>
                  <a:rPr lang="zh-CN" altLang="en-US" sz="2800" dirty="0"/>
                  <a:t>和</a:t>
                </a:r>
                <a14:m>
                  <m:oMath xmlns:m="http://schemas.openxmlformats.org/officeDocument/2006/math">
                    <m:r>
                      <a:rPr lang="en-US" altLang="zh-CN" sz="2800" b="0" i="1" dirty="0" smtClean="0">
                        <a:latin typeface="Cambria Math" panose="02040503050406030204" pitchFamily="18" charset="0"/>
                      </a:rPr>
                      <m:t>𝑄</m:t>
                    </m:r>
                    <m:r>
                      <a:rPr lang="zh-CN" altLang="en-US" sz="2800" i="1" dirty="0">
                        <a:latin typeface="Cambria Math" panose="02040503050406030204" pitchFamily="18" charset="0"/>
                      </a:rPr>
                      <m:t>，</m:t>
                    </m:r>
                  </m:oMath>
                </a14:m>
                <a:r>
                  <a:rPr lang="zh-CN" altLang="en-US" sz="2800" dirty="0"/>
                  <a:t>其中</a:t>
                </a:r>
                <a14:m>
                  <m:oMath xmlns:m="http://schemas.openxmlformats.org/officeDocument/2006/math">
                    <m:r>
                      <a:rPr lang="en-US" altLang="zh-CN" sz="2800" i="1">
                        <a:latin typeface="Cambria Math" panose="02040503050406030204" pitchFamily="18" charset="0"/>
                      </a:rPr>
                      <m:t>𝑃</m:t>
                    </m:r>
                  </m:oMath>
                </a14:m>
                <a:r>
                  <a:rPr lang="zh-CN" altLang="en-US" sz="2800" dirty="0"/>
                  <a:t>只能包含打开的</a:t>
                </a:r>
                <a:r>
                  <a:rPr lang="zh-CN" altLang="en-US" sz="2800" dirty="0" smtClean="0"/>
                  <a:t>节点，</a:t>
                </a:r>
                <a:r>
                  <a:rPr lang="en-US" altLang="zh-CN" sz="2800" dirty="0"/>
                  <a:t> </a:t>
                </a:r>
                <a14:m>
                  <m:oMath xmlns:m="http://schemas.openxmlformats.org/officeDocument/2006/math">
                    <m:r>
                      <a:rPr lang="en-US" altLang="zh-CN" sz="2800" i="1" dirty="0">
                        <a:latin typeface="Cambria Math" panose="02040503050406030204" pitchFamily="18" charset="0"/>
                      </a:rPr>
                      <m:t>𝑄</m:t>
                    </m:r>
                  </m:oMath>
                </a14:m>
                <a:r>
                  <a:rPr lang="zh-CN" altLang="en-US" sz="2800" dirty="0" smtClean="0"/>
                  <a:t>是</a:t>
                </a:r>
                <a14:m>
                  <m:oMath xmlns:m="http://schemas.openxmlformats.org/officeDocument/2006/math">
                    <m:r>
                      <a:rPr lang="en-US" altLang="zh-CN" sz="2800" i="1">
                        <a:latin typeface="Cambria Math" panose="02040503050406030204" pitchFamily="18" charset="0"/>
                      </a:rPr>
                      <m:t>𝑃</m:t>
                    </m:r>
                  </m:oMath>
                </a14:m>
                <a:r>
                  <a:rPr lang="zh-CN" altLang="en-US" sz="2800" dirty="0" smtClean="0"/>
                  <a:t>的补集。初始状态</a:t>
                </a:r>
                <a:r>
                  <a:rPr lang="zh-CN" altLang="en-US" sz="2800" dirty="0"/>
                  <a:t>下</a:t>
                </a:r>
                <a14:m>
                  <m:oMath xmlns:m="http://schemas.openxmlformats.org/officeDocument/2006/math">
                    <m:r>
                      <a:rPr lang="en-US" altLang="zh-CN" sz="2800" b="0" i="1" smtClean="0">
                        <a:latin typeface="Cambria Math" panose="02040503050406030204" pitchFamily="18" charset="0"/>
                      </a:rPr>
                      <m:t>𝑃</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𝑆</m:t>
                    </m:r>
                  </m:oMath>
                </a14:m>
                <a:r>
                  <a:rPr lang="zh-CN" altLang="en-US" sz="2800" dirty="0" smtClean="0"/>
                  <a:t>。每</a:t>
                </a:r>
                <a:r>
                  <a:rPr lang="zh-CN" altLang="en-US" sz="2800" dirty="0"/>
                  <a:t>进行</a:t>
                </a:r>
                <a14:m>
                  <m:oMath xmlns:m="http://schemas.openxmlformats.org/officeDocument/2006/math">
                    <m:r>
                      <a:rPr lang="en-US" altLang="zh-CN" sz="2800" b="0" i="1" smtClean="0">
                        <a:latin typeface="Cambria Math" panose="02040503050406030204" pitchFamily="18" charset="0"/>
                      </a:rPr>
                      <m:t>𝑞</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𝑚</m:t>
                        </m:r>
                      </m:num>
                      <m:den>
                        <m:r>
                          <a:rPr lang="en-US" altLang="zh-CN" sz="2800" b="0" i="1" smtClean="0">
                            <a:latin typeface="Cambria Math" panose="02040503050406030204" pitchFamily="18" charset="0"/>
                          </a:rPr>
                          <m:t>𝐷</m:t>
                        </m:r>
                      </m:den>
                    </m:f>
                  </m:oMath>
                </a14:m>
                <a:r>
                  <a:rPr lang="zh-CN" altLang="en-US" sz="2800" dirty="0"/>
                  <a:t>次修改操作，就将</a:t>
                </a:r>
                <a14:m>
                  <m:oMath xmlns:m="http://schemas.openxmlformats.org/officeDocument/2006/math">
                    <m:r>
                      <a:rPr lang="en-US" altLang="zh-CN" sz="2800" b="0" i="1" smtClean="0">
                        <a:latin typeface="Cambria Math" panose="02040503050406030204" pitchFamily="18" charset="0"/>
                      </a:rPr>
                      <m:t>𝑄</m:t>
                    </m:r>
                  </m:oMath>
                </a14:m>
                <a:r>
                  <a:rPr lang="zh-CN" altLang="en-US" sz="2800" dirty="0"/>
                  <a:t>中所有打开的节点移动到</a:t>
                </a:r>
                <a14:m>
                  <m:oMath xmlns:m="http://schemas.openxmlformats.org/officeDocument/2006/math">
                    <m:r>
                      <a:rPr lang="en-US" altLang="zh-CN" sz="2800" b="0" i="1" smtClean="0">
                        <a:latin typeface="Cambria Math" panose="02040503050406030204" pitchFamily="18" charset="0"/>
                      </a:rPr>
                      <m:t>𝑃</m:t>
                    </m:r>
                  </m:oMath>
                </a14:m>
                <a:r>
                  <a:rPr lang="zh-CN" altLang="en-US" sz="2800" dirty="0"/>
                  <a:t>中并重构整个数据结构，以保证</a:t>
                </a:r>
                <a14:m>
                  <m:oMath xmlns:m="http://schemas.openxmlformats.org/officeDocument/2006/math">
                    <m:r>
                      <a:rPr lang="en-US" altLang="zh-CN" sz="2800" b="0" i="1" smtClean="0">
                        <a:latin typeface="Cambria Math" panose="02040503050406030204" pitchFamily="18" charset="0"/>
                      </a:rPr>
                      <m:t>𝑄</m:t>
                    </m:r>
                  </m:oMath>
                </a14:m>
                <a:r>
                  <a:rPr lang="zh-CN" altLang="en-US" sz="2800" dirty="0"/>
                  <a:t>中最多只有</a:t>
                </a:r>
                <a14:m>
                  <m:oMath xmlns:m="http://schemas.openxmlformats.org/officeDocument/2006/math">
                    <m:r>
                      <a:rPr lang="en-US" altLang="zh-CN" sz="2800" b="0" i="1" smtClean="0">
                        <a:latin typeface="Cambria Math" panose="02040503050406030204" pitchFamily="18" charset="0"/>
                      </a:rPr>
                      <m:t>𝑞</m:t>
                    </m:r>
                  </m:oMath>
                </a14:m>
                <a:r>
                  <a:rPr lang="zh-CN" altLang="en-US" sz="2800" dirty="0"/>
                  <a:t>个打开的节点。除此之外，</a:t>
                </a:r>
                <a14:m>
                  <m:oMath xmlns:m="http://schemas.openxmlformats.org/officeDocument/2006/math">
                    <m:r>
                      <a:rPr lang="en-US" altLang="zh-CN" sz="2800" b="0" i="1" smtClean="0">
                        <a:latin typeface="Cambria Math" panose="02040503050406030204" pitchFamily="18" charset="0"/>
                      </a:rPr>
                      <m:t>𝑄</m:t>
                    </m:r>
                  </m:oMath>
                </a14:m>
                <a:r>
                  <a:rPr lang="zh-CN" altLang="en-US" sz="2800" dirty="0"/>
                  <a:t>中节点不能移动到</a:t>
                </a:r>
                <a14:m>
                  <m:oMath xmlns:m="http://schemas.openxmlformats.org/officeDocument/2006/math">
                    <m:r>
                      <a:rPr lang="en-US" altLang="zh-CN" sz="2800" b="0" i="1" smtClean="0">
                        <a:latin typeface="Cambria Math" panose="02040503050406030204" pitchFamily="18" charset="0"/>
                      </a:rPr>
                      <m:t>𝑃</m:t>
                    </m:r>
                  </m:oMath>
                </a14:m>
                <a:r>
                  <a:rPr lang="zh-CN" altLang="en-US" sz="2800" dirty="0"/>
                  <a:t>中。</a:t>
                </a:r>
              </a:p>
            </p:txBody>
          </p:sp>
        </mc:Choice>
        <mc:Fallback xmlns="">
          <p:sp>
            <p:nvSpPr>
              <p:cNvPr id="61" name="文本框 60"/>
              <p:cNvSpPr txBox="1">
                <a:spLocks noRot="1" noChangeAspect="1" noMove="1" noResize="1" noEditPoints="1" noAdjustHandles="1" noChangeArrowheads="1" noChangeShapeType="1" noTextEdit="1"/>
              </p:cNvSpPr>
              <p:nvPr/>
            </p:nvSpPr>
            <p:spPr>
              <a:xfrm>
                <a:off x="1081825" y="1416676"/>
                <a:ext cx="8937938" cy="2390078"/>
              </a:xfrm>
              <a:prstGeom prst="rect">
                <a:avLst/>
              </a:prstGeom>
              <a:blipFill rotWithShape="0">
                <a:blip r:embed="rId2"/>
                <a:stretch>
                  <a:fillRect l="-1363" t="-2551" b="-63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7647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14</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14</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37" name="文本框 36"/>
          <p:cNvSpPr txBox="1"/>
          <p:nvPr/>
        </p:nvSpPr>
        <p:spPr>
          <a:xfrm>
            <a:off x="1081825" y="1416676"/>
            <a:ext cx="6915955" cy="461665"/>
          </a:xfrm>
          <a:prstGeom prst="rect">
            <a:avLst/>
          </a:prstGeom>
          <a:noFill/>
        </p:spPr>
        <p:txBody>
          <a:bodyPr wrap="square" rtlCol="0">
            <a:spAutoFit/>
          </a:bodyPr>
          <a:lstStyle/>
          <a:p>
            <a:endParaRPr lang="zh-CN" altLang="en-US" sz="2400" dirty="0"/>
          </a:p>
        </p:txBody>
      </p:sp>
      <mc:AlternateContent xmlns:mc="http://schemas.openxmlformats.org/markup-compatibility/2006" xmlns:a14="http://schemas.microsoft.com/office/drawing/2010/main">
        <mc:Choice Requires="a14">
          <p:sp>
            <p:nvSpPr>
              <p:cNvPr id="61" name="文本框 60"/>
              <p:cNvSpPr txBox="1"/>
              <p:nvPr/>
            </p:nvSpPr>
            <p:spPr>
              <a:xfrm>
                <a:off x="1081825" y="1416676"/>
                <a:ext cx="8937938" cy="1959191"/>
              </a:xfrm>
              <a:prstGeom prst="rect">
                <a:avLst/>
              </a:prstGeom>
              <a:noFill/>
            </p:spPr>
            <p:txBody>
              <a:bodyPr wrap="square" rtlCol="0">
                <a:spAutoFit/>
              </a:bodyPr>
              <a:lstStyle/>
              <a:p>
                <a:r>
                  <a:rPr lang="zh-CN" altLang="en-US" sz="2800" dirty="0"/>
                  <a:t>      使用只需要支持边修改的动态图连通性来维护</a:t>
                </a:r>
                <a14:m>
                  <m:oMath xmlns:m="http://schemas.openxmlformats.org/officeDocument/2006/math">
                    <m:r>
                      <a:rPr lang="en-US" altLang="zh-CN" sz="2800" b="0" i="1" smtClean="0">
                        <a:latin typeface="Cambria Math" panose="02040503050406030204" pitchFamily="18" charset="0"/>
                      </a:rPr>
                      <m:t>𝐺</m:t>
                    </m:r>
                  </m:oMath>
                </a14:m>
                <a:r>
                  <a:rPr lang="zh-CN" altLang="en-US" sz="2800" dirty="0"/>
                  <a:t>的</a:t>
                </a:r>
                <a14:m>
                  <m:oMath xmlns:m="http://schemas.openxmlformats.org/officeDocument/2006/math">
                    <m:r>
                      <a:rPr lang="en-US" altLang="zh-CN" sz="2800" b="0" i="1" dirty="0" smtClean="0">
                        <a:latin typeface="Cambria Math" panose="02040503050406030204" pitchFamily="18" charset="0"/>
                      </a:rPr>
                      <m:t>𝑃</m:t>
                    </m:r>
                  </m:oMath>
                </a14:m>
                <a:r>
                  <a:rPr lang="zh-CN" altLang="en-US" sz="2800" dirty="0"/>
                  <a:t>导出子图。对于</a:t>
                </a:r>
                <a14:m>
                  <m:oMath xmlns:m="http://schemas.openxmlformats.org/officeDocument/2006/math">
                    <m:r>
                      <a:rPr lang="en-US" altLang="zh-CN" sz="2800" i="1">
                        <a:latin typeface="Cambria Math" panose="02040503050406030204" pitchFamily="18" charset="0"/>
                      </a:rPr>
                      <m:t>𝐺</m:t>
                    </m:r>
                  </m:oMath>
                </a14:m>
                <a:r>
                  <a:rPr lang="zh-CN" altLang="en-US" sz="2800" dirty="0"/>
                  <a:t>的</a:t>
                </a:r>
                <a14:m>
                  <m:oMath xmlns:m="http://schemas.openxmlformats.org/officeDocument/2006/math">
                    <m:r>
                      <a:rPr lang="en-US" altLang="zh-CN" sz="2800" i="1" dirty="0">
                        <a:latin typeface="Cambria Math" panose="02040503050406030204" pitchFamily="18" charset="0"/>
                      </a:rPr>
                      <m:t>𝑃</m:t>
                    </m:r>
                  </m:oMath>
                </a14:m>
                <a:r>
                  <a:rPr lang="zh-CN" altLang="en-US" sz="2800" dirty="0"/>
                  <a:t>导出子图中的每个连通分量，如果这个连通分量中所有点在图</a:t>
                </a:r>
                <a14:m>
                  <m:oMath xmlns:m="http://schemas.openxmlformats.org/officeDocument/2006/math">
                    <m:r>
                      <a:rPr lang="en-US" altLang="zh-CN" sz="2800" b="0" i="1" smtClean="0">
                        <a:latin typeface="Cambria Math" panose="02040503050406030204" pitchFamily="18" charset="0"/>
                      </a:rPr>
                      <m:t>𝐺</m:t>
                    </m:r>
                  </m:oMath>
                </a14:m>
                <a:r>
                  <a:rPr lang="zh-CN" altLang="en-US" sz="2800" dirty="0"/>
                  <a:t>中的度数和大于</a:t>
                </a:r>
                <a14:m>
                  <m:oMath xmlns:m="http://schemas.openxmlformats.org/officeDocument/2006/math">
                    <m:r>
                      <a:rPr lang="en-US" altLang="zh-CN" sz="2800" b="0" i="1" smtClean="0">
                        <a:latin typeface="Cambria Math" panose="02040503050406030204" pitchFamily="18" charset="0"/>
                      </a:rPr>
                      <m:t>𝐷</m:t>
                    </m:r>
                  </m:oMath>
                </a14:m>
                <a:r>
                  <a:rPr lang="zh-CN" altLang="en-US" sz="2800" dirty="0"/>
                  <a:t>，则称其为</a:t>
                </a:r>
                <a:r>
                  <a:rPr lang="zh-CN" altLang="en-US" sz="2800" dirty="0">
                    <a:solidFill>
                      <a:srgbClr val="FF0000"/>
                    </a:solidFill>
                  </a:rPr>
                  <a:t>大块</a:t>
                </a:r>
                <a:r>
                  <a:rPr lang="zh-CN" altLang="en-US" sz="2800" dirty="0"/>
                  <a:t>。否则称其为</a:t>
                </a:r>
                <a:r>
                  <a:rPr lang="zh-CN" altLang="en-US" sz="2800" dirty="0">
                    <a:solidFill>
                      <a:srgbClr val="FF0000"/>
                    </a:solidFill>
                  </a:rPr>
                  <a:t>小块</a:t>
                </a:r>
                <a:r>
                  <a:rPr lang="zh-CN" altLang="en-US" sz="2800" dirty="0"/>
                  <a:t>。显然最多只有</a:t>
                </a:r>
                <a14:m>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𝑚</m:t>
                        </m:r>
                      </m:num>
                      <m:den>
                        <m:r>
                          <a:rPr lang="en-US" altLang="zh-CN" sz="2800" b="0" i="1" smtClean="0">
                            <a:latin typeface="Cambria Math" panose="02040503050406030204" pitchFamily="18" charset="0"/>
                          </a:rPr>
                          <m:t>𝐷</m:t>
                        </m:r>
                      </m:den>
                    </m:f>
                    <m:r>
                      <a:rPr lang="en-US" altLang="zh-CN" sz="2800" b="0" i="1" smtClean="0">
                        <a:latin typeface="Cambria Math" panose="02040503050406030204" pitchFamily="18" charset="0"/>
                      </a:rPr>
                      <m:t>)</m:t>
                    </m:r>
                  </m:oMath>
                </a14:m>
                <a:r>
                  <a:rPr lang="zh-CN" altLang="en-US" sz="2800" dirty="0"/>
                  <a:t>个大块。</a:t>
                </a:r>
              </a:p>
            </p:txBody>
          </p:sp>
        </mc:Choice>
        <mc:Fallback xmlns="">
          <p:sp>
            <p:nvSpPr>
              <p:cNvPr id="61" name="文本框 60"/>
              <p:cNvSpPr txBox="1">
                <a:spLocks noRot="1" noChangeAspect="1" noMove="1" noResize="1" noEditPoints="1" noAdjustHandles="1" noChangeArrowheads="1" noChangeShapeType="1" noTextEdit="1"/>
              </p:cNvSpPr>
              <p:nvPr/>
            </p:nvSpPr>
            <p:spPr>
              <a:xfrm>
                <a:off x="1081825" y="1416676"/>
                <a:ext cx="8937938" cy="1959191"/>
              </a:xfrm>
              <a:prstGeom prst="rect">
                <a:avLst/>
              </a:prstGeom>
              <a:blipFill>
                <a:blip r:embed="rId2"/>
                <a:stretch>
                  <a:fillRect l="-1363" t="-3106" r="-136" b="-27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8829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15</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15</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37" name="文本框 36"/>
          <p:cNvSpPr txBox="1"/>
          <p:nvPr/>
        </p:nvSpPr>
        <p:spPr>
          <a:xfrm>
            <a:off x="1081825" y="1416676"/>
            <a:ext cx="6915955" cy="461665"/>
          </a:xfrm>
          <a:prstGeom prst="rect">
            <a:avLst/>
          </a:prstGeom>
          <a:noFill/>
        </p:spPr>
        <p:txBody>
          <a:bodyPr wrap="square" rtlCol="0">
            <a:spAutoFit/>
          </a:bodyPr>
          <a:lstStyle/>
          <a:p>
            <a:endParaRPr lang="zh-CN" altLang="en-US" sz="2400" dirty="0"/>
          </a:p>
        </p:txBody>
      </p:sp>
      <mc:AlternateContent xmlns:mc="http://schemas.openxmlformats.org/markup-compatibility/2006" xmlns:a14="http://schemas.microsoft.com/office/drawing/2010/main">
        <mc:Choice Requires="a14">
          <p:sp>
            <p:nvSpPr>
              <p:cNvPr id="61" name="文本框 60"/>
              <p:cNvSpPr txBox="1"/>
              <p:nvPr/>
            </p:nvSpPr>
            <p:spPr>
              <a:xfrm>
                <a:off x="1081825" y="1297610"/>
                <a:ext cx="8937938" cy="3251852"/>
              </a:xfrm>
              <a:prstGeom prst="rect">
                <a:avLst/>
              </a:prstGeom>
              <a:noFill/>
            </p:spPr>
            <p:txBody>
              <a:bodyPr wrap="square" rtlCol="0">
                <a:spAutoFit/>
              </a:bodyPr>
              <a:lstStyle/>
              <a:p>
                <a:r>
                  <a:rPr lang="zh-CN" altLang="en-US" sz="2800" dirty="0"/>
                  <a:t>      建立一张新图</a:t>
                </a:r>
                <a14:m>
                  <m:oMath xmlns:m="http://schemas.openxmlformats.org/officeDocument/2006/math">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𝐺</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𝑉</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𝐸</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oMath>
                </a14:m>
                <a:r>
                  <a:rPr lang="zh-CN" altLang="en-US" sz="2800" dirty="0"/>
                  <a:t>和一个新点集</a:t>
                </a:r>
                <a14:m>
                  <m:oMath xmlns:m="http://schemas.openxmlformats.org/officeDocument/2006/math">
                    <m:r>
                      <a:rPr lang="en-US" altLang="zh-CN" sz="2800" b="0" i="1" smtClean="0">
                        <a:latin typeface="Cambria Math" panose="02040503050406030204" pitchFamily="18" charset="0"/>
                      </a:rPr>
                      <m:t>𝑆</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𝑉</m:t>
                    </m:r>
                    <m:r>
                      <a:rPr lang="en-US" altLang="zh-CN" sz="2800" b="0" i="1" smtClean="0">
                        <a:latin typeface="Cambria Math" panose="02040503050406030204" pitchFamily="18" charset="0"/>
                        <a:ea typeface="Cambria Math" panose="02040503050406030204" pitchFamily="18" charset="0"/>
                      </a:rPr>
                      <m:t>′</m:t>
                    </m:r>
                  </m:oMath>
                </a14:m>
                <a:r>
                  <a:rPr lang="zh-CN" altLang="en-US" sz="2800" dirty="0"/>
                  <a:t>，其中</a:t>
                </a:r>
                <a14:m>
                  <m:oMath xmlns:m="http://schemas.openxmlformats.org/officeDocument/2006/math">
                    <m:r>
                      <a:rPr lang="en-US" altLang="zh-CN" sz="2800" b="0" i="1" smtClean="0">
                        <a:latin typeface="Cambria Math" panose="02040503050406030204" pitchFamily="18" charset="0"/>
                      </a:rPr>
                      <m:t>𝑉</m:t>
                    </m:r>
                    <m:r>
                      <a:rPr lang="en-US" altLang="zh-CN" sz="2800" b="0" i="1" smtClean="0">
                        <a:latin typeface="Cambria Math" panose="02040503050406030204" pitchFamily="18" charset="0"/>
                      </a:rPr>
                      <m:t>′</m:t>
                    </m:r>
                  </m:oMath>
                </a14:m>
                <a:r>
                  <a:rPr lang="zh-CN" altLang="en-US" sz="2800" dirty="0"/>
                  <a:t>中的每一个节点对应一个大块或者一个</a:t>
                </a:r>
                <a14:m>
                  <m:oMath xmlns:m="http://schemas.openxmlformats.org/officeDocument/2006/math">
                    <m:r>
                      <a:rPr lang="en-US" altLang="zh-CN" sz="2800" b="0" i="1" smtClean="0">
                        <a:latin typeface="Cambria Math" panose="02040503050406030204" pitchFamily="18" charset="0"/>
                      </a:rPr>
                      <m:t>𝑄</m:t>
                    </m:r>
                  </m:oMath>
                </a14:m>
                <a:r>
                  <a:rPr lang="zh-CN" altLang="en-US" sz="2800" dirty="0"/>
                  <a:t>中的节点。</a:t>
                </a:r>
                <a14:m>
                  <m:oMath xmlns:m="http://schemas.openxmlformats.org/officeDocument/2006/math">
                    <m:r>
                      <a:rPr lang="en-US" altLang="zh-CN" sz="2800" b="0" i="1" smtClean="0">
                        <a:latin typeface="Cambria Math" panose="02040503050406030204" pitchFamily="18" charset="0"/>
                      </a:rPr>
                      <m:t>𝐸</m:t>
                    </m:r>
                    <m:r>
                      <a:rPr lang="en-US" altLang="zh-CN" sz="2800" b="0" i="1" smtClean="0">
                        <a:latin typeface="Cambria Math" panose="02040503050406030204" pitchFamily="18" charset="0"/>
                      </a:rPr>
                      <m:t>′</m:t>
                    </m:r>
                  </m:oMath>
                </a14:m>
                <a:r>
                  <a:rPr lang="zh-CN" altLang="en-US" sz="2800" dirty="0"/>
                  <a:t>中</a:t>
                </a:r>
                <a:r>
                  <a:rPr lang="zh-CN" altLang="en-US" sz="2800" dirty="0" smtClean="0"/>
                  <a:t>的边有</a:t>
                </a:r>
                <a:r>
                  <a:rPr lang="en-US" altLang="zh-CN" sz="2800" dirty="0"/>
                  <a:t>3</a:t>
                </a:r>
                <a:r>
                  <a:rPr lang="zh-CN" altLang="en-US" sz="2800" dirty="0"/>
                  <a:t>种，第一种是图</a:t>
                </a:r>
                <a14:m>
                  <m:oMath xmlns:m="http://schemas.openxmlformats.org/officeDocument/2006/math">
                    <m:r>
                      <a:rPr lang="en-US" altLang="zh-CN" sz="2800" b="0" i="1" smtClean="0">
                        <a:latin typeface="Cambria Math" panose="02040503050406030204" pitchFamily="18" charset="0"/>
                      </a:rPr>
                      <m:t>𝐺</m:t>
                    </m:r>
                  </m:oMath>
                </a14:m>
                <a:r>
                  <a:rPr lang="zh-CN" altLang="en-US" sz="2800" dirty="0"/>
                  <a:t>中的连接两个</a:t>
                </a:r>
                <a14:m>
                  <m:oMath xmlns:m="http://schemas.openxmlformats.org/officeDocument/2006/math">
                    <m:r>
                      <a:rPr lang="en-US" altLang="zh-CN" sz="2800" i="1">
                        <a:latin typeface="Cambria Math" panose="02040503050406030204" pitchFamily="18" charset="0"/>
                      </a:rPr>
                      <m:t>𝑄</m:t>
                    </m:r>
                  </m:oMath>
                </a14:m>
                <a:r>
                  <a:rPr lang="zh-CN" altLang="en-US" sz="2800" dirty="0"/>
                  <a:t>中节点的边，第二种是连接一个</a:t>
                </a:r>
                <a14:m>
                  <m:oMath xmlns:m="http://schemas.openxmlformats.org/officeDocument/2006/math">
                    <m:r>
                      <a:rPr lang="en-US" altLang="zh-CN" sz="2800" i="1">
                        <a:latin typeface="Cambria Math" panose="02040503050406030204" pitchFamily="18" charset="0"/>
                      </a:rPr>
                      <m:t>𝑄</m:t>
                    </m:r>
                  </m:oMath>
                </a14:m>
                <a:r>
                  <a:rPr lang="zh-CN" altLang="en-US" sz="2800" dirty="0"/>
                  <a:t>中节点和一个大块的边，第三种代表两个</a:t>
                </a:r>
                <a14:m>
                  <m:oMath xmlns:m="http://schemas.openxmlformats.org/officeDocument/2006/math">
                    <m:r>
                      <a:rPr lang="en-US" altLang="zh-CN" sz="2800" b="0" i="1" smtClean="0">
                        <a:latin typeface="Cambria Math" panose="02040503050406030204" pitchFamily="18" charset="0"/>
                      </a:rPr>
                      <m:t>𝑄</m:t>
                    </m:r>
                  </m:oMath>
                </a14:m>
                <a:r>
                  <a:rPr lang="zh-CN" altLang="en-US" sz="2800" dirty="0"/>
                  <a:t>中的点可以通过一个小块相连。</a:t>
                </a:r>
                <a14:m>
                  <m:oMath xmlns:m="http://schemas.openxmlformats.org/officeDocument/2006/math">
                    <m:r>
                      <a:rPr lang="en-US" altLang="zh-CN" sz="2800" b="0" i="1" smtClean="0">
                        <a:latin typeface="Cambria Math" panose="02040503050406030204" pitchFamily="18" charset="0"/>
                      </a:rPr>
                      <m:t>𝑆</m:t>
                    </m:r>
                    <m:r>
                      <a:rPr lang="en-US" altLang="zh-CN" sz="2800" b="0" i="1" smtClean="0">
                        <a:latin typeface="Cambria Math" panose="02040503050406030204" pitchFamily="18" charset="0"/>
                      </a:rPr>
                      <m:t>′</m:t>
                    </m:r>
                  </m:oMath>
                </a14:m>
                <a:r>
                  <a:rPr lang="zh-CN" altLang="en-US" sz="2800" dirty="0"/>
                  <a:t>包含所有对应大块的节点和</a:t>
                </a:r>
                <a14:m>
                  <m:oMath xmlns:m="http://schemas.openxmlformats.org/officeDocument/2006/math">
                    <m:r>
                      <a:rPr lang="en-US" altLang="zh-CN" sz="2800" i="1">
                        <a:latin typeface="Cambria Math" panose="02040503050406030204" pitchFamily="18" charset="0"/>
                      </a:rPr>
                      <m:t>𝑄</m:t>
                    </m:r>
                  </m:oMath>
                </a14:m>
                <a:r>
                  <a:rPr lang="zh-CN" altLang="en-US" sz="2800" dirty="0"/>
                  <a:t>中打开的节点。显然</a:t>
                </a:r>
                <a14:m>
                  <m:oMath xmlns:m="http://schemas.openxmlformats.org/officeDocument/2006/math">
                    <m:r>
                      <a:rPr lang="en-US" altLang="zh-CN" sz="2800" b="0" i="1" smtClean="0">
                        <a:latin typeface="Cambria Math" panose="02040503050406030204" pitchFamily="18" charset="0"/>
                      </a:rPr>
                      <m:t>𝑆</m:t>
                    </m:r>
                    <m:r>
                      <a:rPr lang="en-US" altLang="zh-CN" sz="2800" b="0" i="1" smtClean="0">
                        <a:latin typeface="Cambria Math" panose="02040503050406030204" pitchFamily="18" charset="0"/>
                      </a:rPr>
                      <m:t>′</m:t>
                    </m:r>
                  </m:oMath>
                </a14:m>
                <a:r>
                  <a:rPr lang="zh-CN" altLang="en-US" sz="2800" dirty="0"/>
                  <a:t>中只有</a:t>
                </a:r>
                <a14:m>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𝑚</m:t>
                        </m:r>
                      </m:num>
                      <m:den>
                        <m:r>
                          <a:rPr lang="en-US" altLang="zh-CN" sz="2800" b="0" i="1" smtClean="0">
                            <a:latin typeface="Cambria Math" panose="02040503050406030204" pitchFamily="18" charset="0"/>
                          </a:rPr>
                          <m:t>𝐷</m:t>
                        </m:r>
                      </m:den>
                    </m:f>
                    <m:r>
                      <a:rPr lang="en-US" altLang="zh-CN" sz="2800" b="0" i="1" smtClean="0">
                        <a:latin typeface="Cambria Math" panose="02040503050406030204" pitchFamily="18" charset="0"/>
                      </a:rPr>
                      <m:t>)</m:t>
                    </m:r>
                  </m:oMath>
                </a14:m>
                <a:r>
                  <a:rPr lang="zh-CN" altLang="en-US" sz="2800" dirty="0"/>
                  <a:t>个节点。</a:t>
                </a:r>
              </a:p>
            </p:txBody>
          </p:sp>
        </mc:Choice>
        <mc:Fallback xmlns="">
          <p:sp>
            <p:nvSpPr>
              <p:cNvPr id="61" name="文本框 60"/>
              <p:cNvSpPr txBox="1">
                <a:spLocks noRot="1" noChangeAspect="1" noMove="1" noResize="1" noEditPoints="1" noAdjustHandles="1" noChangeArrowheads="1" noChangeShapeType="1" noTextEdit="1"/>
              </p:cNvSpPr>
              <p:nvPr/>
            </p:nvSpPr>
            <p:spPr>
              <a:xfrm>
                <a:off x="1081825" y="1297610"/>
                <a:ext cx="8937938" cy="3251852"/>
              </a:xfrm>
              <a:prstGeom prst="rect">
                <a:avLst/>
              </a:prstGeom>
              <a:blipFill rotWithShape="0">
                <a:blip r:embed="rId2"/>
                <a:stretch>
                  <a:fillRect l="-1363" t="-2064" r="-954" b="-4503"/>
                </a:stretch>
              </a:blipFill>
            </p:spPr>
            <p:txBody>
              <a:bodyPr/>
              <a:lstStyle/>
              <a:p>
                <a:r>
                  <a:rPr lang="zh-CN" altLang="en-US">
                    <a:noFill/>
                  </a:rPr>
                  <a:t> </a:t>
                </a:r>
              </a:p>
            </p:txBody>
          </p:sp>
        </mc:Fallback>
      </mc:AlternateContent>
      <p:sp>
        <p:nvSpPr>
          <p:cNvPr id="2" name="椭圆 1"/>
          <p:cNvSpPr/>
          <p:nvPr/>
        </p:nvSpPr>
        <p:spPr>
          <a:xfrm>
            <a:off x="1236372" y="4765183"/>
            <a:ext cx="334850" cy="347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496355" y="4765183"/>
            <a:ext cx="334850" cy="347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2" idx="6"/>
            <a:endCxn id="8" idx="2"/>
          </p:cNvCxnSpPr>
          <p:nvPr/>
        </p:nvCxnSpPr>
        <p:spPr>
          <a:xfrm>
            <a:off x="1571222" y="4939048"/>
            <a:ext cx="925133" cy="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1" name="椭圆 10"/>
          <p:cNvSpPr/>
          <p:nvPr/>
        </p:nvSpPr>
        <p:spPr>
          <a:xfrm>
            <a:off x="3870096" y="4765183"/>
            <a:ext cx="334850" cy="347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48513" y="4636394"/>
            <a:ext cx="1429555" cy="5795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大块</a:t>
            </a:r>
          </a:p>
        </p:txBody>
      </p:sp>
      <p:cxnSp>
        <p:nvCxnSpPr>
          <p:cNvPr id="10" name="直接连接符 9"/>
          <p:cNvCxnSpPr>
            <a:stCxn id="11" idx="6"/>
            <a:endCxn id="7" idx="1"/>
          </p:cNvCxnSpPr>
          <p:nvPr/>
        </p:nvCxnSpPr>
        <p:spPr>
          <a:xfrm flipV="1">
            <a:off x="4204946" y="4926169"/>
            <a:ext cx="843567" cy="12879"/>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5" name="椭圆 14"/>
          <p:cNvSpPr/>
          <p:nvPr/>
        </p:nvSpPr>
        <p:spPr>
          <a:xfrm>
            <a:off x="6971758" y="4765183"/>
            <a:ext cx="334850" cy="347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150175" y="4636394"/>
            <a:ext cx="1429555" cy="5795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小块</a:t>
            </a:r>
          </a:p>
        </p:txBody>
      </p:sp>
      <p:cxnSp>
        <p:nvCxnSpPr>
          <p:cNvPr id="17" name="直接连接符 16"/>
          <p:cNvCxnSpPr>
            <a:stCxn id="15" idx="6"/>
            <a:endCxn id="16" idx="1"/>
          </p:cNvCxnSpPr>
          <p:nvPr/>
        </p:nvCxnSpPr>
        <p:spPr>
          <a:xfrm flipV="1">
            <a:off x="7306608" y="4926169"/>
            <a:ext cx="843567" cy="1287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8" name="直接连接符 17"/>
          <p:cNvCxnSpPr/>
          <p:nvPr/>
        </p:nvCxnSpPr>
        <p:spPr>
          <a:xfrm flipV="1">
            <a:off x="9579730" y="4913290"/>
            <a:ext cx="843567" cy="12879"/>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9" name="椭圆 18"/>
          <p:cNvSpPr/>
          <p:nvPr/>
        </p:nvSpPr>
        <p:spPr>
          <a:xfrm>
            <a:off x="10423297" y="4739425"/>
            <a:ext cx="334850" cy="347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1081826" y="5228823"/>
                <a:ext cx="2189408" cy="369332"/>
              </a:xfrm>
              <a:prstGeom prst="rect">
                <a:avLst/>
              </a:prstGeom>
              <a:noFill/>
            </p:spPr>
            <p:txBody>
              <a:bodyPr wrap="square" rtlCol="0">
                <a:spAutoFit/>
              </a:bodyPr>
              <a:lstStyle/>
              <a:p>
                <a:r>
                  <a:rPr lang="zh-CN" altLang="en-US" dirty="0"/>
                  <a:t>连接</a:t>
                </a:r>
                <a14:m>
                  <m:oMath xmlns:m="http://schemas.openxmlformats.org/officeDocument/2006/math">
                    <m:r>
                      <a:rPr lang="en-US" altLang="zh-CN" b="0" i="1" smtClean="0">
                        <a:latin typeface="Cambria Math" panose="02040503050406030204" pitchFamily="18" charset="0"/>
                      </a:rPr>
                      <m:t>𝑄</m:t>
                    </m:r>
                  </m:oMath>
                </a14:m>
                <a:r>
                  <a:rPr lang="zh-CN" altLang="en-US" dirty="0"/>
                  <a:t>中节点的边</a:t>
                </a:r>
              </a:p>
            </p:txBody>
          </p:sp>
        </mc:Choice>
        <mc:Fallback xmlns="">
          <p:sp>
            <p:nvSpPr>
              <p:cNvPr id="12" name="文本框 11"/>
              <p:cNvSpPr txBox="1">
                <a:spLocks noRot="1" noChangeAspect="1" noMove="1" noResize="1" noEditPoints="1" noAdjustHandles="1" noChangeArrowheads="1" noChangeShapeType="1" noTextEdit="1"/>
              </p:cNvSpPr>
              <p:nvPr/>
            </p:nvSpPr>
            <p:spPr>
              <a:xfrm>
                <a:off x="1081826" y="5228823"/>
                <a:ext cx="2189408" cy="369332"/>
              </a:xfrm>
              <a:prstGeom prst="rect">
                <a:avLst/>
              </a:prstGeom>
              <a:blipFill rotWithShape="0">
                <a:blip r:embed="rId3"/>
                <a:stretch>
                  <a:fillRect l="-2222"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3960243" y="5228823"/>
                <a:ext cx="2766812" cy="646331"/>
              </a:xfrm>
              <a:prstGeom prst="rect">
                <a:avLst/>
              </a:prstGeom>
              <a:noFill/>
            </p:spPr>
            <p:txBody>
              <a:bodyPr wrap="square" rtlCol="0">
                <a:spAutoFit/>
              </a:bodyPr>
              <a:lstStyle/>
              <a:p>
                <a:pPr algn="ctr"/>
                <a:r>
                  <a:rPr lang="zh-CN" altLang="en-US" dirty="0"/>
                  <a:t>连接</a:t>
                </a:r>
                <a14:m>
                  <m:oMath xmlns:m="http://schemas.openxmlformats.org/officeDocument/2006/math">
                    <m:r>
                      <a:rPr lang="zh-CN" altLang="en-US" b="0" i="1" dirty="0">
                        <a:latin typeface="Cambria Math" panose="02040503050406030204" pitchFamily="18" charset="0"/>
                      </a:rPr>
                      <m:t>一个</m:t>
                    </m:r>
                    <m:r>
                      <a:rPr lang="en-US" altLang="zh-CN" b="0" i="1" smtClean="0">
                        <a:latin typeface="Cambria Math" panose="02040503050406030204" pitchFamily="18" charset="0"/>
                      </a:rPr>
                      <m:t>𝑄</m:t>
                    </m:r>
                  </m:oMath>
                </a14:m>
                <a:r>
                  <a:rPr lang="zh-CN" altLang="en-US" dirty="0"/>
                  <a:t>中节点和一个大块的边</a:t>
                </a:r>
              </a:p>
            </p:txBody>
          </p:sp>
        </mc:Choice>
        <mc:Fallback xmlns="">
          <p:sp>
            <p:nvSpPr>
              <p:cNvPr id="21" name="文本框 20"/>
              <p:cNvSpPr txBox="1">
                <a:spLocks noRot="1" noChangeAspect="1" noMove="1" noResize="1" noEditPoints="1" noAdjustHandles="1" noChangeArrowheads="1" noChangeShapeType="1" noTextEdit="1"/>
              </p:cNvSpPr>
              <p:nvPr/>
            </p:nvSpPr>
            <p:spPr>
              <a:xfrm>
                <a:off x="3960243" y="5228823"/>
                <a:ext cx="2766812" cy="646331"/>
              </a:xfrm>
              <a:prstGeom prst="rect">
                <a:avLst/>
              </a:prstGeom>
              <a:blipFill>
                <a:blip r:embed="rId4"/>
                <a:stretch>
                  <a:fillRect t="-5660"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7636094" y="5242282"/>
                <a:ext cx="2654127" cy="646331"/>
              </a:xfrm>
              <a:prstGeom prst="rect">
                <a:avLst/>
              </a:prstGeom>
              <a:noFill/>
            </p:spPr>
            <p:txBody>
              <a:bodyPr wrap="square" rtlCol="0">
                <a:spAutoFit/>
              </a:bodyPr>
              <a:lstStyle/>
              <a:p>
                <a:pPr algn="ctr"/>
                <a:r>
                  <a:rPr lang="zh-CN" altLang="en-US" dirty="0"/>
                  <a:t>两个</a:t>
                </a:r>
                <a14:m>
                  <m:oMath xmlns:m="http://schemas.openxmlformats.org/officeDocument/2006/math">
                    <m:r>
                      <a:rPr lang="en-US" altLang="zh-CN" b="0" i="1" smtClean="0">
                        <a:latin typeface="Cambria Math" panose="02040503050406030204" pitchFamily="18" charset="0"/>
                      </a:rPr>
                      <m:t>𝑄</m:t>
                    </m:r>
                  </m:oMath>
                </a14:m>
                <a:r>
                  <a:rPr lang="zh-CN" altLang="en-US" dirty="0"/>
                  <a:t>中节点通过一个</a:t>
                </a:r>
                <a:endParaRPr lang="en-US" altLang="zh-CN" dirty="0"/>
              </a:p>
              <a:p>
                <a:pPr algn="ctr"/>
                <a:r>
                  <a:rPr lang="zh-CN" altLang="en-US" dirty="0"/>
                  <a:t>小块相连</a:t>
                </a:r>
              </a:p>
            </p:txBody>
          </p:sp>
        </mc:Choice>
        <mc:Fallback xmlns="">
          <p:sp>
            <p:nvSpPr>
              <p:cNvPr id="22" name="文本框 21"/>
              <p:cNvSpPr txBox="1">
                <a:spLocks noRot="1" noChangeAspect="1" noMove="1" noResize="1" noEditPoints="1" noAdjustHandles="1" noChangeArrowheads="1" noChangeShapeType="1" noTextEdit="1"/>
              </p:cNvSpPr>
              <p:nvPr/>
            </p:nvSpPr>
            <p:spPr>
              <a:xfrm>
                <a:off x="7636094" y="5242282"/>
                <a:ext cx="2654127" cy="646331"/>
              </a:xfrm>
              <a:prstGeom prst="rect">
                <a:avLst/>
              </a:prstGeom>
              <a:blipFill>
                <a:blip r:embed="rId5"/>
                <a:stretch>
                  <a:fillRect t="-5660"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1864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16</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16</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修改操作</a:t>
            </a:r>
          </a:p>
        </p:txBody>
      </p:sp>
      <p:sp>
        <p:nvSpPr>
          <p:cNvPr id="37" name="文本框 36"/>
          <p:cNvSpPr txBox="1"/>
          <p:nvPr/>
        </p:nvSpPr>
        <p:spPr>
          <a:xfrm>
            <a:off x="1081825" y="1416676"/>
            <a:ext cx="6915955" cy="461665"/>
          </a:xfrm>
          <a:prstGeom prst="rect">
            <a:avLst/>
          </a:prstGeom>
          <a:noFill/>
        </p:spPr>
        <p:txBody>
          <a:bodyPr wrap="square" rtlCol="0">
            <a:spAutoFit/>
          </a:bodyPr>
          <a:lstStyle/>
          <a:p>
            <a:endParaRPr lang="zh-CN" altLang="en-US" sz="2400" dirty="0"/>
          </a:p>
        </p:txBody>
      </p:sp>
      <mc:AlternateContent xmlns:mc="http://schemas.openxmlformats.org/markup-compatibility/2006" xmlns:a14="http://schemas.microsoft.com/office/drawing/2010/main">
        <mc:Choice Requires="a14">
          <p:sp>
            <p:nvSpPr>
              <p:cNvPr id="61" name="文本框 60"/>
              <p:cNvSpPr txBox="1"/>
              <p:nvPr/>
            </p:nvSpPr>
            <p:spPr>
              <a:xfrm>
                <a:off x="1081825" y="1416676"/>
                <a:ext cx="8937938" cy="2533386"/>
              </a:xfrm>
              <a:prstGeom prst="rect">
                <a:avLst/>
              </a:prstGeom>
              <a:noFill/>
            </p:spPr>
            <p:txBody>
              <a:bodyPr wrap="square" rtlCol="0">
                <a:spAutoFit/>
              </a:bodyPr>
              <a:lstStyle/>
              <a:p>
                <a:r>
                  <a:rPr lang="zh-CN" altLang="en-US" sz="2800" dirty="0"/>
                  <a:t>      使用只需要支持边修改的动态图连通性来维护</a:t>
                </a:r>
                <a14:m>
                  <m:oMath xmlns:m="http://schemas.openxmlformats.org/officeDocument/2006/math">
                    <m:r>
                      <a:rPr lang="en-US" altLang="zh-CN" sz="2800" b="0" i="1" smtClean="0">
                        <a:latin typeface="Cambria Math" panose="02040503050406030204" pitchFamily="18" charset="0"/>
                      </a:rPr>
                      <m:t>𝐺</m:t>
                    </m:r>
                    <m:r>
                      <a:rPr lang="en-US" altLang="zh-CN" sz="2800" b="0" i="1" smtClean="0">
                        <a:latin typeface="Cambria Math" panose="02040503050406030204" pitchFamily="18" charset="0"/>
                      </a:rPr>
                      <m:t>′</m:t>
                    </m:r>
                  </m:oMath>
                </a14:m>
                <a:r>
                  <a:rPr lang="zh-CN" altLang="en-US" sz="2800" dirty="0"/>
                  <a:t>的</a:t>
                </a:r>
                <a14:m>
                  <m:oMath xmlns:m="http://schemas.openxmlformats.org/officeDocument/2006/math">
                    <m:r>
                      <a:rPr lang="en-US" altLang="zh-CN" sz="2800" b="0" i="1" dirty="0" smtClean="0">
                        <a:latin typeface="Cambria Math" panose="02040503050406030204" pitchFamily="18" charset="0"/>
                      </a:rPr>
                      <m:t>𝑆</m:t>
                    </m:r>
                    <m:r>
                      <a:rPr lang="en-US" altLang="zh-CN" sz="2800" b="0" i="1" dirty="0" smtClean="0">
                        <a:latin typeface="Cambria Math" panose="02040503050406030204" pitchFamily="18" charset="0"/>
                      </a:rPr>
                      <m:t>′</m:t>
                    </m:r>
                  </m:oMath>
                </a14:m>
                <a:r>
                  <a:rPr lang="zh-CN" altLang="en-US" sz="2800" dirty="0"/>
                  <a:t>导出子图。</a:t>
                </a:r>
                <a:endParaRPr lang="en-US" altLang="zh-CN" sz="2800" dirty="0"/>
              </a:p>
              <a:p>
                <a:r>
                  <a:rPr lang="en-US" altLang="zh-CN" sz="2800" dirty="0"/>
                  <a:t>      </a:t>
                </a:r>
                <a:r>
                  <a:rPr lang="zh-CN" altLang="en-US" sz="2800" dirty="0"/>
                  <a:t>由于</a:t>
                </a:r>
                <a14:m>
                  <m:oMath xmlns:m="http://schemas.openxmlformats.org/officeDocument/2006/math">
                    <m:r>
                      <a:rPr lang="en-US" altLang="zh-CN" sz="2800" b="0" i="1" smtClean="0">
                        <a:latin typeface="Cambria Math" panose="02040503050406030204" pitchFamily="18" charset="0"/>
                      </a:rPr>
                      <m:t>𝑆</m:t>
                    </m:r>
                    <m:r>
                      <a:rPr lang="en-US" altLang="zh-CN" sz="2800" b="0" i="1" smtClean="0">
                        <a:latin typeface="Cambria Math" panose="02040503050406030204" pitchFamily="18" charset="0"/>
                      </a:rPr>
                      <m:t>′</m:t>
                    </m:r>
                  </m:oMath>
                </a14:m>
                <a:r>
                  <a:rPr lang="zh-CN" altLang="en-US" sz="2800" dirty="0"/>
                  <a:t>中只有</a:t>
                </a:r>
                <a14:m>
                  <m:oMath xmlns:m="http://schemas.openxmlformats.org/officeDocument/2006/math">
                    <m:r>
                      <a:rPr lang="en-US" altLang="zh-CN" sz="2800" i="1">
                        <a:latin typeface="Cambria Math" panose="02040503050406030204" pitchFamily="18" charset="0"/>
                      </a:rPr>
                      <m:t>𝑂</m:t>
                    </m:r>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𝑚</m:t>
                        </m:r>
                      </m:num>
                      <m:den>
                        <m:r>
                          <a:rPr lang="en-US" altLang="zh-CN" sz="2800" i="1">
                            <a:latin typeface="Cambria Math" panose="02040503050406030204" pitchFamily="18" charset="0"/>
                          </a:rPr>
                          <m:t>𝐷</m:t>
                        </m:r>
                      </m:den>
                    </m:f>
                    <m:r>
                      <a:rPr lang="en-US" altLang="zh-CN" sz="2800" i="1">
                        <a:latin typeface="Cambria Math" panose="02040503050406030204" pitchFamily="18" charset="0"/>
                      </a:rPr>
                      <m:t>)</m:t>
                    </m:r>
                  </m:oMath>
                </a14:m>
                <a:r>
                  <a:rPr lang="zh-CN" altLang="en-US" sz="2800" dirty="0"/>
                  <a:t>个节点，所以对</a:t>
                </a:r>
                <a14:m>
                  <m:oMath xmlns:m="http://schemas.openxmlformats.org/officeDocument/2006/math">
                    <m:r>
                      <a:rPr lang="en-US" altLang="zh-CN" sz="2800" b="0" i="1" smtClean="0">
                        <a:latin typeface="Cambria Math" panose="02040503050406030204" pitchFamily="18" charset="0"/>
                      </a:rPr>
                      <m:t>𝑄</m:t>
                    </m:r>
                  </m:oMath>
                </a14:m>
                <a:r>
                  <a:rPr lang="zh-CN" altLang="en-US" sz="2800" dirty="0"/>
                  <a:t>中节点进行修改时，可以暴力枚举</a:t>
                </a:r>
                <a14:m>
                  <m:oMath xmlns:m="http://schemas.openxmlformats.org/officeDocument/2006/math">
                    <m:r>
                      <a:rPr lang="en-US" altLang="zh-CN" sz="2800" b="0" i="1" smtClean="0">
                        <a:latin typeface="Cambria Math" panose="02040503050406030204" pitchFamily="18" charset="0"/>
                      </a:rPr>
                      <m:t>𝑆</m:t>
                    </m:r>
                    <m:r>
                      <a:rPr lang="en-US" altLang="zh-CN" sz="2800" b="0" i="1" smtClean="0">
                        <a:latin typeface="Cambria Math" panose="02040503050406030204" pitchFamily="18" charset="0"/>
                      </a:rPr>
                      <m:t>′</m:t>
                    </m:r>
                  </m:oMath>
                </a14:m>
                <a:r>
                  <a:rPr lang="zh-CN" altLang="en-US" sz="2800" dirty="0"/>
                  <a:t>中的每一个节点，判断是否有边相连。时间复杂度为</a:t>
                </a:r>
                <a14:m>
                  <m:oMath xmlns:m="http://schemas.openxmlformats.org/officeDocument/2006/math">
                    <m:acc>
                      <m:accPr>
                        <m:chr m:val="̃"/>
                        <m:ctrlPr>
                          <a:rPr lang="zh-CN" altLang="en-US" sz="2800" i="1" smtClean="0">
                            <a:latin typeface="Cambria Math" panose="02040503050406030204" pitchFamily="18" charset="0"/>
                          </a:rPr>
                        </m:ctrlPr>
                      </m:accPr>
                      <m:e>
                        <m:r>
                          <a:rPr lang="en-US" altLang="zh-CN" sz="2800" b="0" i="1" smtClean="0">
                            <a:latin typeface="Cambria Math" panose="02040503050406030204" pitchFamily="18" charset="0"/>
                          </a:rPr>
                          <m:t>𝑂</m:t>
                        </m:r>
                      </m:e>
                    </m:acc>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𝑚</m:t>
                        </m:r>
                      </m:num>
                      <m:den>
                        <m:r>
                          <a:rPr lang="en-US" altLang="zh-CN" sz="2800" b="0" i="1" smtClean="0">
                            <a:latin typeface="Cambria Math" panose="02040503050406030204" pitchFamily="18" charset="0"/>
                          </a:rPr>
                          <m:t>𝐷</m:t>
                        </m:r>
                      </m:den>
                    </m:f>
                    <m:r>
                      <a:rPr lang="en-US" altLang="zh-CN" sz="2800" b="0" i="1" smtClean="0">
                        <a:latin typeface="Cambria Math" panose="02040503050406030204" pitchFamily="18" charset="0"/>
                      </a:rPr>
                      <m:t>)</m:t>
                    </m:r>
                  </m:oMath>
                </a14:m>
                <a:r>
                  <a:rPr lang="zh-CN" altLang="en-US" sz="2800" dirty="0"/>
                  <a:t>。</a:t>
                </a:r>
              </a:p>
            </p:txBody>
          </p:sp>
        </mc:Choice>
        <mc:Fallback xmlns="">
          <p:sp>
            <p:nvSpPr>
              <p:cNvPr id="61" name="文本框 60"/>
              <p:cNvSpPr txBox="1">
                <a:spLocks noRot="1" noChangeAspect="1" noMove="1" noResize="1" noEditPoints="1" noAdjustHandles="1" noChangeArrowheads="1" noChangeShapeType="1" noTextEdit="1"/>
              </p:cNvSpPr>
              <p:nvPr/>
            </p:nvSpPr>
            <p:spPr>
              <a:xfrm>
                <a:off x="1081825" y="1416676"/>
                <a:ext cx="8937938" cy="2533386"/>
              </a:xfrm>
              <a:prstGeom prst="rect">
                <a:avLst/>
              </a:prstGeom>
              <a:blipFill>
                <a:blip r:embed="rId2"/>
                <a:stretch>
                  <a:fillRect l="-1363" t="-2404" r="-68" b="-19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1158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17</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17</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修改操作</a:t>
            </a:r>
          </a:p>
        </p:txBody>
      </p:sp>
      <p:sp>
        <p:nvSpPr>
          <p:cNvPr id="37" name="文本框 36"/>
          <p:cNvSpPr txBox="1"/>
          <p:nvPr/>
        </p:nvSpPr>
        <p:spPr>
          <a:xfrm>
            <a:off x="1081825" y="1416676"/>
            <a:ext cx="6915955" cy="461665"/>
          </a:xfrm>
          <a:prstGeom prst="rect">
            <a:avLst/>
          </a:prstGeom>
          <a:noFill/>
        </p:spPr>
        <p:txBody>
          <a:bodyPr wrap="square" rtlCol="0">
            <a:spAutoFit/>
          </a:bodyPr>
          <a:lstStyle/>
          <a:p>
            <a:endParaRPr lang="zh-CN" altLang="en-US" sz="2400" dirty="0"/>
          </a:p>
        </p:txBody>
      </p:sp>
      <mc:AlternateContent xmlns:mc="http://schemas.openxmlformats.org/markup-compatibility/2006" xmlns:a14="http://schemas.microsoft.com/office/drawing/2010/main">
        <mc:Choice Requires="a14">
          <p:sp>
            <p:nvSpPr>
              <p:cNvPr id="61" name="文本框 60"/>
              <p:cNvSpPr txBox="1"/>
              <p:nvPr/>
            </p:nvSpPr>
            <p:spPr>
              <a:xfrm>
                <a:off x="1081825" y="1416676"/>
                <a:ext cx="8937938" cy="2257285"/>
              </a:xfrm>
              <a:prstGeom prst="rect">
                <a:avLst/>
              </a:prstGeom>
              <a:noFill/>
            </p:spPr>
            <p:txBody>
              <a:bodyPr wrap="square" rtlCol="0">
                <a:spAutoFit/>
              </a:bodyPr>
              <a:lstStyle/>
              <a:p>
                <a:r>
                  <a:rPr lang="zh-CN" altLang="en-US" sz="2800" dirty="0"/>
                  <a:t>      如果要对</a:t>
                </a:r>
                <a14:m>
                  <m:oMath xmlns:m="http://schemas.openxmlformats.org/officeDocument/2006/math">
                    <m:r>
                      <a:rPr lang="en-US" altLang="zh-CN" sz="2800" b="0" i="1" smtClean="0">
                        <a:latin typeface="Cambria Math" panose="02040503050406030204" pitchFamily="18" charset="0"/>
                      </a:rPr>
                      <m:t>𝑃</m:t>
                    </m:r>
                  </m:oMath>
                </a14:m>
                <a:r>
                  <a:rPr lang="zh-CN" altLang="en-US" sz="2800" dirty="0"/>
                  <a:t>中的节点进行修改，需要将</a:t>
                </a:r>
                <a14:m>
                  <m:oMath xmlns:m="http://schemas.openxmlformats.org/officeDocument/2006/math">
                    <m:r>
                      <a:rPr lang="en-US" altLang="zh-CN" sz="2800" b="0" i="1" smtClean="0">
                        <a:latin typeface="Cambria Math" panose="02040503050406030204" pitchFamily="18" charset="0"/>
                      </a:rPr>
                      <m:t>𝑃</m:t>
                    </m:r>
                  </m:oMath>
                </a14:m>
                <a:r>
                  <a:rPr lang="zh-CN" altLang="en-US" sz="2800" dirty="0"/>
                  <a:t>中的节点移动到</a:t>
                </a:r>
                <a14:m>
                  <m:oMath xmlns:m="http://schemas.openxmlformats.org/officeDocument/2006/math">
                    <m:r>
                      <a:rPr lang="en-US" altLang="zh-CN" sz="2800" b="0" i="1" smtClean="0">
                        <a:latin typeface="Cambria Math" panose="02040503050406030204" pitchFamily="18" charset="0"/>
                      </a:rPr>
                      <m:t>𝑄</m:t>
                    </m:r>
                  </m:oMath>
                </a14:m>
                <a:r>
                  <a:rPr lang="zh-CN" altLang="en-US" sz="2800" dirty="0"/>
                  <a:t>中。</a:t>
                </a:r>
                <a:endParaRPr lang="en-US" altLang="zh-CN" sz="2800" dirty="0"/>
              </a:p>
              <a:p>
                <a:r>
                  <a:rPr lang="en-US" altLang="zh-CN" sz="2800" dirty="0"/>
                  <a:t>      </a:t>
                </a:r>
                <a:r>
                  <a:rPr lang="zh-CN" altLang="en-US" sz="2800" dirty="0"/>
                  <a:t>如果这个节点是小块中的节点，可以暴力枚举这次修改影响到的边，时间复杂度为</a:t>
                </a:r>
                <a14:m>
                  <m:oMath xmlns:m="http://schemas.openxmlformats.org/officeDocument/2006/math">
                    <m:acc>
                      <m:accPr>
                        <m:chr m:val="̃"/>
                        <m:ctrlPr>
                          <a:rPr lang="zh-CN" altLang="en-US" sz="2800" i="1" smtClean="0">
                            <a:latin typeface="Cambria Math" panose="02040503050406030204" pitchFamily="18" charset="0"/>
                          </a:rPr>
                        </m:ctrlPr>
                      </m:accPr>
                      <m:e>
                        <m:r>
                          <a:rPr lang="en-US" altLang="zh-CN" sz="2800" b="0" i="1" smtClean="0">
                            <a:latin typeface="Cambria Math" panose="02040503050406030204" pitchFamily="18" charset="0"/>
                          </a:rPr>
                          <m:t>𝑂</m:t>
                        </m:r>
                      </m:e>
                    </m:acc>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𝐷</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m:t>
                    </m:r>
                  </m:oMath>
                </a14:m>
                <a:r>
                  <a:rPr lang="zh-CN" altLang="en-US" sz="2800" dirty="0"/>
                  <a:t>。</a:t>
                </a:r>
                <a:endParaRPr lang="en-US" altLang="zh-CN" sz="2800" dirty="0"/>
              </a:p>
              <a:p>
                <a:r>
                  <a:rPr lang="en-US" altLang="zh-CN" sz="2800" dirty="0"/>
                  <a:t>      </a:t>
                </a:r>
                <a:endParaRPr lang="zh-CN" altLang="en-US" sz="2800" dirty="0"/>
              </a:p>
            </p:txBody>
          </p:sp>
        </mc:Choice>
        <mc:Fallback xmlns="">
          <p:sp>
            <p:nvSpPr>
              <p:cNvPr id="61" name="文本框 60"/>
              <p:cNvSpPr txBox="1">
                <a:spLocks noRot="1" noChangeAspect="1" noMove="1" noResize="1" noEditPoints="1" noAdjustHandles="1" noChangeArrowheads="1" noChangeShapeType="1" noTextEdit="1"/>
              </p:cNvSpPr>
              <p:nvPr/>
            </p:nvSpPr>
            <p:spPr>
              <a:xfrm>
                <a:off x="1081825" y="1416676"/>
                <a:ext cx="8937938" cy="2257285"/>
              </a:xfrm>
              <a:prstGeom prst="rect">
                <a:avLst/>
              </a:prstGeom>
              <a:blipFill>
                <a:blip r:embed="rId2"/>
                <a:stretch>
                  <a:fillRect l="-1363" t="-26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00379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18</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18</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修改操作</a:t>
            </a:r>
          </a:p>
        </p:txBody>
      </p:sp>
      <p:sp>
        <p:nvSpPr>
          <p:cNvPr id="37" name="文本框 36"/>
          <p:cNvSpPr txBox="1"/>
          <p:nvPr/>
        </p:nvSpPr>
        <p:spPr>
          <a:xfrm>
            <a:off x="1081825" y="1416676"/>
            <a:ext cx="6915955" cy="461665"/>
          </a:xfrm>
          <a:prstGeom prst="rect">
            <a:avLst/>
          </a:prstGeom>
          <a:noFill/>
        </p:spPr>
        <p:txBody>
          <a:bodyPr wrap="square" rtlCol="0">
            <a:spAutoFit/>
          </a:bodyPr>
          <a:lstStyle/>
          <a:p>
            <a:endParaRPr lang="zh-CN" altLang="en-US" sz="2400" dirty="0"/>
          </a:p>
        </p:txBody>
      </p:sp>
      <mc:AlternateContent xmlns:mc="http://schemas.openxmlformats.org/markup-compatibility/2006" xmlns:a14="http://schemas.microsoft.com/office/drawing/2010/main">
        <mc:Choice Requires="a14">
          <p:sp>
            <p:nvSpPr>
              <p:cNvPr id="61" name="文本框 60"/>
              <p:cNvSpPr txBox="1"/>
              <p:nvPr/>
            </p:nvSpPr>
            <p:spPr>
              <a:xfrm>
                <a:off x="1081825" y="1416676"/>
                <a:ext cx="8937938" cy="2677656"/>
              </a:xfrm>
              <a:prstGeom prst="rect">
                <a:avLst/>
              </a:prstGeom>
              <a:noFill/>
            </p:spPr>
            <p:txBody>
              <a:bodyPr wrap="square" rtlCol="0">
                <a:spAutoFit/>
              </a:bodyPr>
              <a:lstStyle/>
              <a:p>
                <a:r>
                  <a:rPr lang="en-US" altLang="zh-CN" sz="2800" dirty="0"/>
                  <a:t>       </a:t>
                </a:r>
                <a:r>
                  <a:rPr lang="zh-CN" altLang="en-US" sz="2800" dirty="0"/>
                  <a:t>如果这个节点是大块中的节点，这次修改会将大块分裂成若干个大块和小块。注意到分裂出的大块中，最多只有一个大块中所有点在</a:t>
                </a:r>
                <a14:m>
                  <m:oMath xmlns:m="http://schemas.openxmlformats.org/officeDocument/2006/math">
                    <m:r>
                      <a:rPr lang="en-US" altLang="zh-CN" sz="2800" b="0" i="1" smtClean="0">
                        <a:latin typeface="Cambria Math" panose="02040503050406030204" pitchFamily="18" charset="0"/>
                      </a:rPr>
                      <m:t>𝐺</m:t>
                    </m:r>
                  </m:oMath>
                </a14:m>
                <a:r>
                  <a:rPr lang="zh-CN" altLang="en-US" sz="2800" dirty="0"/>
                  <a:t>中的度数和会超过原来的大块的一半。用图</a:t>
                </a:r>
                <a14:m>
                  <m:oMath xmlns:m="http://schemas.openxmlformats.org/officeDocument/2006/math">
                    <m:r>
                      <a:rPr lang="en-US" altLang="zh-CN" sz="2800" b="0" i="1" smtClean="0">
                        <a:latin typeface="Cambria Math" panose="02040503050406030204" pitchFamily="18" charset="0"/>
                      </a:rPr>
                      <m:t>𝐺</m:t>
                    </m:r>
                    <m:r>
                      <a:rPr lang="en-US" altLang="zh-CN" sz="2800" b="0" i="1" smtClean="0">
                        <a:latin typeface="Cambria Math" panose="02040503050406030204" pitchFamily="18" charset="0"/>
                      </a:rPr>
                      <m:t>′</m:t>
                    </m:r>
                  </m:oMath>
                </a14:m>
                <a:r>
                  <a:rPr lang="zh-CN" altLang="en-US" sz="2800" dirty="0"/>
                  <a:t>中对应原来的大块的节点对应这个大块，然后暴力枚举与这次修改移动的节点或者其余的大块和小块相连的边来处理这次修改对</a:t>
                </a:r>
                <a14:m>
                  <m:oMath xmlns:m="http://schemas.openxmlformats.org/officeDocument/2006/math">
                    <m:r>
                      <a:rPr lang="en-US" altLang="zh-CN" sz="2800" b="0" i="1" smtClean="0">
                        <a:latin typeface="Cambria Math" panose="02040503050406030204" pitchFamily="18" charset="0"/>
                      </a:rPr>
                      <m:t>𝐺</m:t>
                    </m:r>
                    <m:r>
                      <a:rPr lang="en-US" altLang="zh-CN" sz="2800" b="0" i="1" smtClean="0">
                        <a:latin typeface="Cambria Math" panose="02040503050406030204" pitchFamily="18" charset="0"/>
                      </a:rPr>
                      <m:t>′</m:t>
                    </m:r>
                  </m:oMath>
                </a14:m>
                <a:r>
                  <a:rPr lang="zh-CN" altLang="en-US" sz="2800" dirty="0"/>
                  <a:t>的影响。</a:t>
                </a:r>
              </a:p>
            </p:txBody>
          </p:sp>
        </mc:Choice>
        <mc:Fallback xmlns="">
          <p:sp>
            <p:nvSpPr>
              <p:cNvPr id="61" name="文本框 60"/>
              <p:cNvSpPr txBox="1">
                <a:spLocks noRot="1" noChangeAspect="1" noMove="1" noResize="1" noEditPoints="1" noAdjustHandles="1" noChangeArrowheads="1" noChangeShapeType="1" noTextEdit="1"/>
              </p:cNvSpPr>
              <p:nvPr/>
            </p:nvSpPr>
            <p:spPr>
              <a:xfrm>
                <a:off x="1081825" y="1416676"/>
                <a:ext cx="8937938" cy="2677656"/>
              </a:xfrm>
              <a:prstGeom prst="rect">
                <a:avLst/>
              </a:prstGeom>
              <a:blipFill>
                <a:blip r:embed="rId2"/>
                <a:stretch>
                  <a:fillRect l="-1363" t="-2273" b="-52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94714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19</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19</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sym typeface="+mn-lt"/>
              </a:rPr>
              <a:t>修改操作的时间复杂度分析</a:t>
            </a:r>
            <a:endParaRPr lang="zh-CN" altLang="en-US" sz="2000" dirty="0">
              <a:latin typeface="+mn-lt"/>
              <a:cs typeface="+mn-ea"/>
              <a:sym typeface="+mn-lt"/>
            </a:endParaRPr>
          </a:p>
        </p:txBody>
      </p:sp>
      <p:sp>
        <p:nvSpPr>
          <p:cNvPr id="37" name="文本框 36"/>
          <p:cNvSpPr txBox="1"/>
          <p:nvPr/>
        </p:nvSpPr>
        <p:spPr>
          <a:xfrm>
            <a:off x="1081825" y="1416676"/>
            <a:ext cx="6915955" cy="461665"/>
          </a:xfrm>
          <a:prstGeom prst="rect">
            <a:avLst/>
          </a:prstGeom>
          <a:noFill/>
        </p:spPr>
        <p:txBody>
          <a:bodyPr wrap="square" rtlCol="0">
            <a:spAutoFit/>
          </a:bodyPr>
          <a:lstStyle/>
          <a:p>
            <a:endParaRPr lang="zh-CN" altLang="en-US" sz="2400" dirty="0"/>
          </a:p>
        </p:txBody>
      </p:sp>
      <mc:AlternateContent xmlns:mc="http://schemas.openxmlformats.org/markup-compatibility/2006" xmlns:a14="http://schemas.microsoft.com/office/drawing/2010/main">
        <mc:Choice Requires="a14">
          <p:sp>
            <p:nvSpPr>
              <p:cNvPr id="61" name="文本框 60"/>
              <p:cNvSpPr txBox="1"/>
              <p:nvPr/>
            </p:nvSpPr>
            <p:spPr>
              <a:xfrm>
                <a:off x="1081825" y="1416676"/>
                <a:ext cx="9697792" cy="1959191"/>
              </a:xfrm>
              <a:prstGeom prst="rect">
                <a:avLst/>
              </a:prstGeom>
              <a:noFill/>
            </p:spPr>
            <p:txBody>
              <a:bodyPr wrap="square" rtlCol="0">
                <a:spAutoFit/>
              </a:bodyPr>
              <a:lstStyle/>
              <a:p>
                <a:r>
                  <a:rPr lang="zh-CN" altLang="en-US" sz="2800" dirty="0"/>
                  <a:t>      修改</a:t>
                </a:r>
                <a14:m>
                  <m:oMath xmlns:m="http://schemas.openxmlformats.org/officeDocument/2006/math">
                    <m:r>
                      <a:rPr lang="en-US" altLang="zh-CN" sz="2800" b="0" i="1" smtClean="0">
                        <a:latin typeface="Cambria Math" panose="02040503050406030204" pitchFamily="18" charset="0"/>
                      </a:rPr>
                      <m:t>𝑄</m:t>
                    </m:r>
                  </m:oMath>
                </a14:m>
                <a:r>
                  <a:rPr lang="zh-CN" altLang="en-US" sz="2800" dirty="0"/>
                  <a:t>中的节点和修改小块中节点的情况的时间复杂度已经确定为</a:t>
                </a:r>
                <a14:m>
                  <m:oMath xmlns:m="http://schemas.openxmlformats.org/officeDocument/2006/math">
                    <m:acc>
                      <m:accPr>
                        <m:chr m:val="̃"/>
                        <m:ctrlPr>
                          <a:rPr lang="zh-CN" altLang="en-US" sz="2800" i="1" smtClean="0">
                            <a:latin typeface="Cambria Math" panose="02040503050406030204" pitchFamily="18" charset="0"/>
                          </a:rPr>
                        </m:ctrlPr>
                      </m:accPr>
                      <m:e>
                        <m:r>
                          <a:rPr lang="en-US" altLang="zh-CN" sz="2800" b="0" i="1" smtClean="0">
                            <a:latin typeface="Cambria Math" panose="02040503050406030204" pitchFamily="18" charset="0"/>
                          </a:rPr>
                          <m:t>𝑂</m:t>
                        </m:r>
                      </m:e>
                    </m:acc>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𝑚</m:t>
                        </m:r>
                      </m:num>
                      <m:den>
                        <m:r>
                          <a:rPr lang="en-US" altLang="zh-CN" sz="2800" b="0" i="1" smtClean="0">
                            <a:latin typeface="Cambria Math" panose="02040503050406030204" pitchFamily="18" charset="0"/>
                          </a:rPr>
                          <m:t>𝐷</m:t>
                        </m:r>
                      </m:den>
                    </m:f>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𝐷</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m:t>
                    </m:r>
                  </m:oMath>
                </a14:m>
                <a:r>
                  <a:rPr lang="zh-CN" altLang="en-US" sz="2800" dirty="0"/>
                  <a:t>，现在分析修改大块中的节点和重构整个数据结构的时间复杂度。</a:t>
                </a:r>
                <a:endParaRPr lang="en-US" altLang="zh-CN" sz="2800" dirty="0"/>
              </a:p>
              <a:p>
                <a:r>
                  <a:rPr lang="en-US" altLang="zh-CN" sz="2800" dirty="0"/>
                  <a:t>      </a:t>
                </a:r>
                <a:endParaRPr lang="zh-CN" altLang="en-US" sz="2800" dirty="0"/>
              </a:p>
            </p:txBody>
          </p:sp>
        </mc:Choice>
        <mc:Fallback xmlns="">
          <p:sp>
            <p:nvSpPr>
              <p:cNvPr id="61" name="文本框 60"/>
              <p:cNvSpPr txBox="1">
                <a:spLocks noRot="1" noChangeAspect="1" noMove="1" noResize="1" noEditPoints="1" noAdjustHandles="1" noChangeArrowheads="1" noChangeShapeType="1" noTextEdit="1"/>
              </p:cNvSpPr>
              <p:nvPr/>
            </p:nvSpPr>
            <p:spPr>
              <a:xfrm>
                <a:off x="1081825" y="1416676"/>
                <a:ext cx="9697792" cy="1959191"/>
              </a:xfrm>
              <a:prstGeom prst="rect">
                <a:avLst/>
              </a:prstGeom>
              <a:blipFill>
                <a:blip r:embed="rId2"/>
                <a:stretch>
                  <a:fillRect l="-1257" t="-3106" r="-3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9162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30294" y="1156645"/>
            <a:ext cx="3061161" cy="751139"/>
            <a:chOff x="4123410" y="1826618"/>
            <a:chExt cx="3061161" cy="751139"/>
          </a:xfrm>
        </p:grpSpPr>
        <p:grpSp>
          <p:nvGrpSpPr>
            <p:cNvPr id="3" name="组合 2"/>
            <p:cNvGrpSpPr/>
            <p:nvPr/>
          </p:nvGrpSpPr>
          <p:grpSpPr>
            <a:xfrm>
              <a:off x="4123410" y="1826618"/>
              <a:ext cx="738875" cy="751139"/>
              <a:chOff x="2498710" y="2311467"/>
              <a:chExt cx="1748840" cy="1777866"/>
            </a:xfrm>
          </p:grpSpPr>
          <p:sp>
            <p:nvSpPr>
              <p:cNvPr id="7" name="椭圆 6"/>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1</a:t>
                </a:r>
                <a:endParaRPr lang="zh-CN" altLang="en-US" sz="3200" dirty="0"/>
              </a:p>
            </p:txBody>
          </p:sp>
          <p:sp>
            <p:nvSpPr>
              <p:cNvPr id="8" name="椭圆 7"/>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9" name="椭圆 8"/>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10" name="椭圆 9"/>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4"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defRPr/>
              </a:pPr>
              <a:r>
                <a:rPr kumimoji="1" lang="zh-CN" altLang="en-US" sz="2000" dirty="0">
                  <a:solidFill>
                    <a:schemeClr val="tx1">
                      <a:lumMod val="75000"/>
                      <a:lumOff val="25000"/>
                    </a:schemeClr>
                  </a:solidFill>
                  <a:cs typeface="+mn-ea"/>
                </a:rPr>
                <a:t>简介</a:t>
              </a:r>
              <a:endPar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6" name="直接连接符 5"/>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3347416" y="2144659"/>
            <a:ext cx="3061161" cy="751139"/>
            <a:chOff x="4123410" y="1826618"/>
            <a:chExt cx="3061161" cy="751139"/>
          </a:xfrm>
        </p:grpSpPr>
        <p:grpSp>
          <p:nvGrpSpPr>
            <p:cNvPr id="12" name="组合 11"/>
            <p:cNvGrpSpPr/>
            <p:nvPr/>
          </p:nvGrpSpPr>
          <p:grpSpPr>
            <a:xfrm>
              <a:off x="4123410" y="1826618"/>
              <a:ext cx="738875" cy="751139"/>
              <a:chOff x="2498710" y="2311467"/>
              <a:chExt cx="1748840" cy="1777866"/>
            </a:xfrm>
          </p:grpSpPr>
          <p:sp>
            <p:nvSpPr>
              <p:cNvPr id="16" name="椭圆 1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2</a:t>
                </a:r>
                <a:endParaRPr lang="zh-CN" altLang="en-US" sz="3200" dirty="0"/>
              </a:p>
            </p:txBody>
          </p:sp>
          <p:sp>
            <p:nvSpPr>
              <p:cNvPr id="17" name="椭圆 1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18" name="椭圆 1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19" name="椭圆 1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13"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前置知识</a:t>
              </a:r>
            </a:p>
          </p:txBody>
        </p:sp>
        <p:cxnSp>
          <p:nvCxnSpPr>
            <p:cNvPr id="15" name="直接连接符 14"/>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3356652" y="3198670"/>
            <a:ext cx="5825985" cy="751139"/>
            <a:chOff x="4123410" y="1826618"/>
            <a:chExt cx="5825985" cy="751139"/>
          </a:xfrm>
        </p:grpSpPr>
        <p:grpSp>
          <p:nvGrpSpPr>
            <p:cNvPr id="21" name="组合 20"/>
            <p:cNvGrpSpPr/>
            <p:nvPr/>
          </p:nvGrpSpPr>
          <p:grpSpPr>
            <a:xfrm>
              <a:off x="4123410" y="1826618"/>
              <a:ext cx="738875" cy="751139"/>
              <a:chOff x="2498710" y="2311467"/>
              <a:chExt cx="1748840" cy="1777866"/>
            </a:xfrm>
          </p:grpSpPr>
          <p:sp>
            <p:nvSpPr>
              <p:cNvPr id="25" name="椭圆 24"/>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3</a:t>
                </a:r>
                <a:endParaRPr lang="zh-CN" altLang="en-US" sz="3200" dirty="0"/>
              </a:p>
            </p:txBody>
          </p:sp>
          <p:sp>
            <p:nvSpPr>
              <p:cNvPr id="26" name="椭圆 25"/>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27" name="椭圆 26"/>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28" name="椭圆 27"/>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mc:AlternateContent xmlns:mc="http://schemas.openxmlformats.org/markup-compatibility/2006" xmlns:a14="http://schemas.microsoft.com/office/drawing/2010/main">
          <mc:Choice Requires="a14">
            <p:sp>
              <p:nvSpPr>
                <p:cNvPr id="22" name="文本框 8"/>
                <p:cNvSpPr txBox="1"/>
                <p:nvPr/>
              </p:nvSpPr>
              <p:spPr>
                <a:xfrm>
                  <a:off x="4927755" y="1844007"/>
                  <a:ext cx="5021640" cy="51520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dirty="0">
                      <a:solidFill>
                        <a:schemeClr val="tx1">
                          <a:lumMod val="75000"/>
                          <a:lumOff val="25000"/>
                        </a:schemeClr>
                      </a:solidFill>
                      <a:cs typeface="+mn-ea"/>
                      <a:sym typeface="+mn-lt"/>
                    </a:rPr>
                    <a:t>修改</a:t>
                  </a:r>
                  <a14:m>
                    <m:oMath xmlns:m="http://schemas.openxmlformats.org/officeDocument/2006/math">
                      <m:r>
                        <a:rPr kumimoji="1" lang="zh-CN" altLang="en-US" sz="2000" i="1" dirty="0" smtClean="0">
                          <a:solidFill>
                            <a:schemeClr val="tx1">
                              <a:lumMod val="75000"/>
                              <a:lumOff val="25000"/>
                            </a:schemeClr>
                          </a:solidFill>
                          <a:latin typeface="Cambria Math" panose="02040503050406030204" pitchFamily="18" charset="0"/>
                          <a:cs typeface="+mn-ea"/>
                          <a:sym typeface="+mn-lt"/>
                        </a:rPr>
                        <m:t>时间</m:t>
                      </m:r>
                      <m:r>
                        <a:rPr kumimoji="1" lang="zh-CN" altLang="en-US" sz="2000" i="1" dirty="0">
                          <a:solidFill>
                            <a:schemeClr val="tx1">
                              <a:lumMod val="75000"/>
                              <a:lumOff val="25000"/>
                            </a:schemeClr>
                          </a:solidFill>
                          <a:latin typeface="Cambria Math" panose="02040503050406030204" pitchFamily="18" charset="0"/>
                          <a:cs typeface="+mn-ea"/>
                          <a:sym typeface="+mn-lt"/>
                        </a:rPr>
                        <m:t>复杂度</m:t>
                      </m:r>
                      <m:r>
                        <a:rPr kumimoji="1" lang="zh-CN" altLang="en-US" sz="2000" i="1" dirty="0" smtClean="0">
                          <a:solidFill>
                            <a:schemeClr val="tx1">
                              <a:lumMod val="75000"/>
                              <a:lumOff val="25000"/>
                            </a:schemeClr>
                          </a:solidFill>
                          <a:latin typeface="Cambria Math" panose="02040503050406030204" pitchFamily="18" charset="0"/>
                          <a:cs typeface="+mn-ea"/>
                          <a:sym typeface="+mn-lt"/>
                        </a:rPr>
                        <m:t>为</m:t>
                      </m:r>
                      <m:acc>
                        <m:accPr>
                          <m:chr m:val="̃"/>
                          <m:ctrlPr>
                            <a:rPr kumimoji="1" lang="zh-CN" altLang="en-US" sz="2000" i="1" smtClean="0">
                              <a:solidFill>
                                <a:schemeClr val="tx1">
                                  <a:lumMod val="75000"/>
                                  <a:lumOff val="25000"/>
                                </a:schemeClr>
                              </a:solidFill>
                              <a:latin typeface="Cambria Math" panose="02040503050406030204" pitchFamily="18" charset="0"/>
                              <a:cs typeface="+mn-ea"/>
                              <a:sym typeface="+mn-lt"/>
                            </a:rPr>
                          </m:ctrlPr>
                        </m:accPr>
                        <m:e>
                          <m:r>
                            <a:rPr kumimoji="1" lang="en-US" altLang="zh-CN" sz="2000" b="0" i="1" smtClean="0">
                              <a:solidFill>
                                <a:schemeClr val="tx1">
                                  <a:lumMod val="75000"/>
                                  <a:lumOff val="25000"/>
                                </a:schemeClr>
                              </a:solidFill>
                              <a:latin typeface="Cambria Math" panose="02040503050406030204" pitchFamily="18" charset="0"/>
                              <a:cs typeface="+mn-ea"/>
                              <a:sym typeface="+mn-lt"/>
                            </a:rPr>
                            <m:t>𝑂</m:t>
                          </m:r>
                        </m:e>
                      </m:acc>
                      <m:r>
                        <a:rPr kumimoji="1" lang="en-US" altLang="zh-CN" sz="2000" b="0" i="1" smtClean="0">
                          <a:solidFill>
                            <a:schemeClr val="tx1">
                              <a:lumMod val="75000"/>
                              <a:lumOff val="25000"/>
                            </a:schemeClr>
                          </a:solidFill>
                          <a:latin typeface="Cambria Math" panose="02040503050406030204" pitchFamily="18" charset="0"/>
                          <a:cs typeface="+mn-ea"/>
                          <a:sym typeface="+mn-lt"/>
                        </a:rPr>
                        <m:t>(</m:t>
                      </m:r>
                      <m:sSup>
                        <m:sSupPr>
                          <m:ctrlPr>
                            <a:rPr kumimoji="1" lang="en-US" altLang="zh-CN" sz="2000" b="0" i="1" smtClean="0">
                              <a:solidFill>
                                <a:schemeClr val="tx1">
                                  <a:lumMod val="75000"/>
                                  <a:lumOff val="25000"/>
                                </a:schemeClr>
                              </a:solidFill>
                              <a:latin typeface="Cambria Math" panose="02040503050406030204" pitchFamily="18" charset="0"/>
                              <a:cs typeface="+mn-ea"/>
                              <a:sym typeface="+mn-lt"/>
                            </a:rPr>
                          </m:ctrlPr>
                        </m:sSupPr>
                        <m:e>
                          <m:r>
                            <a:rPr kumimoji="1" lang="en-US" altLang="zh-CN" sz="2000" b="0" i="1" smtClean="0">
                              <a:solidFill>
                                <a:schemeClr val="tx1">
                                  <a:lumMod val="75000"/>
                                  <a:lumOff val="25000"/>
                                </a:schemeClr>
                              </a:solidFill>
                              <a:latin typeface="Cambria Math" panose="02040503050406030204" pitchFamily="18" charset="0"/>
                              <a:cs typeface="+mn-ea"/>
                              <a:sym typeface="+mn-lt"/>
                            </a:rPr>
                            <m:t>𝑚</m:t>
                          </m:r>
                        </m:e>
                        <m:sup>
                          <m:f>
                            <m:fPr>
                              <m:ctrlPr>
                                <a:rPr kumimoji="1" lang="en-US" altLang="zh-CN" sz="2000" b="0" i="1" smtClean="0">
                                  <a:solidFill>
                                    <a:schemeClr val="tx1">
                                      <a:lumMod val="75000"/>
                                      <a:lumOff val="25000"/>
                                    </a:schemeClr>
                                  </a:solidFill>
                                  <a:latin typeface="Cambria Math" panose="02040503050406030204" pitchFamily="18" charset="0"/>
                                  <a:cs typeface="+mn-ea"/>
                                  <a:sym typeface="+mn-lt"/>
                                </a:rPr>
                              </m:ctrlPr>
                            </m:fPr>
                            <m:num>
                              <m:r>
                                <a:rPr kumimoji="1" lang="en-US" altLang="zh-CN" sz="2000" b="0" i="1" smtClean="0">
                                  <a:solidFill>
                                    <a:schemeClr val="tx1">
                                      <a:lumMod val="75000"/>
                                      <a:lumOff val="25000"/>
                                    </a:schemeClr>
                                  </a:solidFill>
                                  <a:latin typeface="Cambria Math" panose="02040503050406030204" pitchFamily="18" charset="0"/>
                                  <a:cs typeface="+mn-ea"/>
                                  <a:sym typeface="+mn-lt"/>
                                </a:rPr>
                                <m:t>2</m:t>
                              </m:r>
                            </m:num>
                            <m:den>
                              <m:r>
                                <a:rPr kumimoji="1" lang="en-US" altLang="zh-CN" sz="2000" b="0" i="1" smtClean="0">
                                  <a:solidFill>
                                    <a:schemeClr val="tx1">
                                      <a:lumMod val="75000"/>
                                      <a:lumOff val="25000"/>
                                    </a:schemeClr>
                                  </a:solidFill>
                                  <a:latin typeface="Cambria Math" panose="02040503050406030204" pitchFamily="18" charset="0"/>
                                  <a:cs typeface="+mn-ea"/>
                                  <a:sym typeface="+mn-lt"/>
                                </a:rPr>
                                <m:t>3</m:t>
                              </m:r>
                            </m:den>
                          </m:f>
                        </m:sup>
                      </m:sSup>
                      <m:r>
                        <a:rPr kumimoji="1" lang="en-US" altLang="zh-CN" sz="2000" b="0" i="1" smtClean="0">
                          <a:solidFill>
                            <a:schemeClr val="tx1">
                              <a:lumMod val="75000"/>
                              <a:lumOff val="25000"/>
                            </a:schemeClr>
                          </a:solidFill>
                          <a:latin typeface="Cambria Math" panose="02040503050406030204" pitchFamily="18" charset="0"/>
                          <a:cs typeface="+mn-ea"/>
                          <a:sym typeface="+mn-lt"/>
                        </a:rPr>
                        <m:t>)</m:t>
                      </m:r>
                    </m:oMath>
                  </a14:m>
                  <a:r>
                    <a:rPr kumimoji="1" lang="zh-CN" altLang="en-US" sz="2000" dirty="0">
                      <a:solidFill>
                        <a:schemeClr val="tx1">
                          <a:lumMod val="75000"/>
                          <a:lumOff val="25000"/>
                        </a:schemeClr>
                      </a:solidFill>
                      <a:cs typeface="+mn-ea"/>
                      <a:sym typeface="+mn-lt"/>
                    </a:rPr>
                    <a:t>的开关点连通性</a:t>
                  </a:r>
                  <a:endPar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endParaRPr>
                </a:p>
              </p:txBody>
            </p:sp>
          </mc:Choice>
          <mc:Fallback xmlns="">
            <p:sp>
              <p:nvSpPr>
                <p:cNvPr id="22" name="文本框 8"/>
                <p:cNvSpPr txBox="1">
                  <a:spLocks noRot="1" noChangeAspect="1" noMove="1" noResize="1" noEditPoints="1" noAdjustHandles="1" noChangeArrowheads="1" noChangeShapeType="1" noTextEdit="1"/>
                </p:cNvSpPr>
                <p:nvPr/>
              </p:nvSpPr>
              <p:spPr>
                <a:xfrm>
                  <a:off x="4927755" y="1844007"/>
                  <a:ext cx="5021640" cy="515206"/>
                </a:xfrm>
                <a:prstGeom prst="rect">
                  <a:avLst/>
                </a:prstGeom>
                <a:blipFill rotWithShape="0">
                  <a:blip r:embed="rId2"/>
                  <a:stretch>
                    <a:fillRect l="-1337" b="-21429"/>
                  </a:stretch>
                </a:blipFill>
              </p:spPr>
              <p:txBody>
                <a:bodyPr/>
                <a:lstStyle/>
                <a:p>
                  <a:r>
                    <a:rPr lang="zh-CN" altLang="en-US">
                      <a:noFill/>
                    </a:rPr>
                    <a:t> </a:t>
                  </a:r>
                </a:p>
              </p:txBody>
            </p:sp>
          </mc:Fallback>
        </mc:AlternateContent>
        <p:cxnSp>
          <p:nvCxnSpPr>
            <p:cNvPr id="24" name="直接连接符 23"/>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3368003" y="4265469"/>
            <a:ext cx="3061161" cy="751139"/>
            <a:chOff x="4123410" y="1826618"/>
            <a:chExt cx="3061161" cy="751139"/>
          </a:xfrm>
        </p:grpSpPr>
        <p:grpSp>
          <p:nvGrpSpPr>
            <p:cNvPr id="30" name="组合 29"/>
            <p:cNvGrpSpPr/>
            <p:nvPr/>
          </p:nvGrpSpPr>
          <p:grpSpPr>
            <a:xfrm>
              <a:off x="4123410" y="1826618"/>
              <a:ext cx="738875" cy="751139"/>
              <a:chOff x="2498710" y="2311467"/>
              <a:chExt cx="1748840" cy="1777866"/>
            </a:xfrm>
          </p:grpSpPr>
          <p:sp>
            <p:nvSpPr>
              <p:cNvPr id="34" name="椭圆 33"/>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4</a:t>
                </a:r>
                <a:endParaRPr lang="zh-CN" altLang="en-US" sz="3200" dirty="0"/>
              </a:p>
            </p:txBody>
          </p:sp>
          <p:sp>
            <p:nvSpPr>
              <p:cNvPr id="35" name="椭圆 34"/>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36" name="椭圆 35"/>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37" name="椭圆 36"/>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31"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总结</a:t>
              </a:r>
            </a:p>
          </p:txBody>
        </p:sp>
        <p:cxnSp>
          <p:nvCxnSpPr>
            <p:cNvPr id="33" name="直接连接符 32"/>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4789715" y="208096"/>
            <a:ext cx="2612571" cy="646331"/>
          </a:xfrm>
          <a:prstGeom prst="rect">
            <a:avLst/>
          </a:prstGeom>
          <a:noFill/>
        </p:spPr>
        <p:txBody>
          <a:bodyPr wrap="square" rtlCol="0">
            <a:spAutoFit/>
          </a:bodyPr>
          <a:lstStyle/>
          <a:p>
            <a:pPr algn="ctr"/>
            <a:r>
              <a:rPr lang="zh-CN" altLang="en-US" sz="3600" dirty="0">
                <a:solidFill>
                  <a:schemeClr val="accent1"/>
                </a:solidFill>
              </a:rPr>
              <a:t>目   录</a:t>
            </a:r>
          </a:p>
        </p:txBody>
      </p:sp>
      <p:sp>
        <p:nvSpPr>
          <p:cNvPr id="39" name="自由: 形状 85"/>
          <p:cNvSpPr/>
          <p:nvPr/>
        </p:nvSpPr>
        <p:spPr>
          <a:xfrm rot="2700000">
            <a:off x="6025850" y="813191"/>
            <a:ext cx="140300" cy="140300"/>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1577110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20</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20</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sym typeface="+mn-lt"/>
              </a:rPr>
              <a:t>修改操作的时间复杂度分析</a:t>
            </a:r>
            <a:endParaRPr lang="zh-CN" altLang="en-US" sz="2000" dirty="0">
              <a:latin typeface="+mn-lt"/>
              <a:cs typeface="+mn-ea"/>
              <a:sym typeface="+mn-lt"/>
            </a:endParaRPr>
          </a:p>
        </p:txBody>
      </p:sp>
      <p:sp>
        <p:nvSpPr>
          <p:cNvPr id="37" name="文本框 36"/>
          <p:cNvSpPr txBox="1"/>
          <p:nvPr/>
        </p:nvSpPr>
        <p:spPr>
          <a:xfrm>
            <a:off x="1081825" y="1416676"/>
            <a:ext cx="6915955" cy="461665"/>
          </a:xfrm>
          <a:prstGeom prst="rect">
            <a:avLst/>
          </a:prstGeom>
          <a:noFill/>
        </p:spPr>
        <p:txBody>
          <a:bodyPr wrap="square" rtlCol="0">
            <a:spAutoFit/>
          </a:bodyPr>
          <a:lstStyle/>
          <a:p>
            <a:endParaRPr lang="zh-CN" altLang="en-US" sz="2400" dirty="0"/>
          </a:p>
        </p:txBody>
      </p:sp>
      <mc:AlternateContent xmlns:mc="http://schemas.openxmlformats.org/markup-compatibility/2006" xmlns:a14="http://schemas.microsoft.com/office/drawing/2010/main">
        <mc:Choice Requires="a14">
          <p:sp>
            <p:nvSpPr>
              <p:cNvPr id="61" name="文本框 60"/>
              <p:cNvSpPr txBox="1"/>
              <p:nvPr/>
            </p:nvSpPr>
            <p:spPr>
              <a:xfrm>
                <a:off x="901130" y="1416676"/>
                <a:ext cx="10389739" cy="4832092"/>
              </a:xfrm>
              <a:prstGeom prst="rect">
                <a:avLst/>
              </a:prstGeom>
              <a:noFill/>
            </p:spPr>
            <p:txBody>
              <a:bodyPr wrap="square" rtlCol="0">
                <a:spAutoFit/>
              </a:bodyPr>
              <a:lstStyle/>
              <a:p>
                <a:r>
                  <a:rPr lang="en-US" altLang="zh-CN" sz="2800" dirty="0"/>
                  <a:t>      </a:t>
                </a:r>
                <a:r>
                  <a:rPr lang="zh-CN" altLang="en-US" sz="2800" dirty="0"/>
                  <a:t>除了修改小块中节点的情况，对于图</a:t>
                </a:r>
                <a14:m>
                  <m:oMath xmlns:m="http://schemas.openxmlformats.org/officeDocument/2006/math">
                    <m:r>
                      <a:rPr lang="en-US" altLang="zh-CN" sz="2800" b="0" i="1" smtClean="0">
                        <a:latin typeface="Cambria Math" panose="02040503050406030204" pitchFamily="18" charset="0"/>
                      </a:rPr>
                      <m:t>𝐺</m:t>
                    </m:r>
                  </m:oMath>
                </a14:m>
                <a:r>
                  <a:rPr lang="zh-CN" altLang="en-US" sz="2800" dirty="0"/>
                  <a:t>中的一条边，只有三种情况下，会考虑这条边对数据结构的影响：</a:t>
                </a:r>
                <a:endParaRPr lang="en-US" altLang="zh-CN" sz="2800" dirty="0"/>
              </a:p>
              <a:p>
                <a:r>
                  <a:rPr lang="en-US" altLang="zh-CN" sz="2800" dirty="0"/>
                  <a:t>      </a:t>
                </a:r>
                <a:r>
                  <a:rPr lang="zh-CN" altLang="en-US" sz="2800" dirty="0"/>
                  <a:t>情况</a:t>
                </a:r>
                <a:r>
                  <a:rPr lang="en-US" altLang="zh-CN" sz="2800" dirty="0"/>
                  <a:t>1</a:t>
                </a:r>
                <a:r>
                  <a:rPr lang="zh-CN" altLang="en-US" sz="2800" dirty="0"/>
                  <a:t>：这条边的一个端点从</a:t>
                </a:r>
                <a14:m>
                  <m:oMath xmlns:m="http://schemas.openxmlformats.org/officeDocument/2006/math">
                    <m:r>
                      <a:rPr lang="en-US" altLang="zh-CN" sz="2800" b="0" i="1" smtClean="0">
                        <a:latin typeface="Cambria Math" panose="02040503050406030204" pitchFamily="18" charset="0"/>
                      </a:rPr>
                      <m:t>𝑃</m:t>
                    </m:r>
                  </m:oMath>
                </a14:m>
                <a:r>
                  <a:rPr lang="zh-CN" altLang="en-US" sz="2800" dirty="0"/>
                  <a:t>中移动到了</a:t>
                </a:r>
                <a14:m>
                  <m:oMath xmlns:m="http://schemas.openxmlformats.org/officeDocument/2006/math">
                    <m:r>
                      <a:rPr lang="en-US" altLang="zh-CN" sz="2800" b="0" i="1" smtClean="0">
                        <a:latin typeface="Cambria Math" panose="02040503050406030204" pitchFamily="18" charset="0"/>
                      </a:rPr>
                      <m:t>𝑄</m:t>
                    </m:r>
                  </m:oMath>
                </a14:m>
                <a:r>
                  <a:rPr lang="zh-CN" altLang="en-US" sz="2800" dirty="0"/>
                  <a:t>中。这种情况只会发生</a:t>
                </a:r>
                <a14:m>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(1)</m:t>
                    </m:r>
                  </m:oMath>
                </a14:m>
                <a:r>
                  <a:rPr lang="zh-CN" altLang="en-US" sz="2800" dirty="0"/>
                  <a:t>次，只会影响到数据结构中的</a:t>
                </a:r>
                <a14:m>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(1)</m:t>
                    </m:r>
                  </m:oMath>
                </a14:m>
                <a:r>
                  <a:rPr lang="zh-CN" altLang="en-US" sz="2800" dirty="0"/>
                  <a:t>条边。</a:t>
                </a:r>
                <a:endParaRPr lang="en-US" altLang="zh-CN" sz="2800" dirty="0"/>
              </a:p>
              <a:p>
                <a:r>
                  <a:rPr lang="en-US" altLang="zh-CN" sz="2800" dirty="0"/>
                  <a:t>      </a:t>
                </a:r>
                <a:r>
                  <a:rPr lang="zh-CN" altLang="en-US" sz="2800" dirty="0"/>
                  <a:t>情况</a:t>
                </a:r>
                <a:r>
                  <a:rPr lang="en-US" altLang="zh-CN" sz="2800" dirty="0"/>
                  <a:t>2</a:t>
                </a:r>
                <a:r>
                  <a:rPr lang="zh-CN" altLang="en-US" sz="2800" dirty="0"/>
                  <a:t>：与这条边相连的大块在</a:t>
                </a:r>
                <a14:m>
                  <m:oMath xmlns:m="http://schemas.openxmlformats.org/officeDocument/2006/math">
                    <m:r>
                      <a:rPr lang="en-US" altLang="zh-CN" sz="2800" b="0" i="1" smtClean="0">
                        <a:latin typeface="Cambria Math" panose="02040503050406030204" pitchFamily="18" charset="0"/>
                      </a:rPr>
                      <m:t>𝐺</m:t>
                    </m:r>
                    <m:r>
                      <a:rPr lang="en-US" altLang="zh-CN" sz="2800" b="0" i="1" smtClean="0">
                        <a:latin typeface="Cambria Math" panose="02040503050406030204" pitchFamily="18" charset="0"/>
                      </a:rPr>
                      <m:t>′</m:t>
                    </m:r>
                  </m:oMath>
                </a14:m>
                <a:r>
                  <a:rPr lang="zh-CN" altLang="en-US" sz="2800" dirty="0"/>
                  <a:t>中对应的节点发生了变化。这种情况每多发生一次，与这条边相连的大块中所有点在</a:t>
                </a:r>
                <a14:m>
                  <m:oMath xmlns:m="http://schemas.openxmlformats.org/officeDocument/2006/math">
                    <m:r>
                      <a:rPr lang="en-US" altLang="zh-CN" sz="2800" b="0" i="1" smtClean="0">
                        <a:latin typeface="Cambria Math" panose="02040503050406030204" pitchFamily="18" charset="0"/>
                      </a:rPr>
                      <m:t>𝐺</m:t>
                    </m:r>
                  </m:oMath>
                </a14:m>
                <a:r>
                  <a:rPr lang="zh-CN" altLang="en-US" sz="2800" dirty="0"/>
                  <a:t>中的度数和就会减半，所以至多发生</a:t>
                </a:r>
                <a14:m>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r>
                      <m:rPr>
                        <m:sty m:val="p"/>
                      </m:rPr>
                      <a:rPr lang="en-US" altLang="zh-CN" sz="2800" b="0" i="0" smtClean="0">
                        <a:latin typeface="Cambria Math" panose="02040503050406030204" pitchFamily="18" charset="0"/>
                      </a:rPr>
                      <m:t>log</m:t>
                    </m:r>
                    <m:r>
                      <a:rPr lang="en-US" altLang="zh-CN" sz="2800" b="0" i="1" smtClean="0">
                        <a:latin typeface="Cambria Math" panose="02040503050406030204" pitchFamily="18" charset="0"/>
                      </a:rPr>
                      <m:t>𝑚</m:t>
                    </m:r>
                    <m:r>
                      <a:rPr lang="en-US" altLang="zh-CN" sz="2800" b="0" i="1" smtClean="0">
                        <a:latin typeface="Cambria Math" panose="02040503050406030204" pitchFamily="18" charset="0"/>
                      </a:rPr>
                      <m:t>)</m:t>
                    </m:r>
                  </m:oMath>
                </a14:m>
                <a:r>
                  <a:rPr lang="zh-CN" altLang="en-US" sz="2800" dirty="0"/>
                  <a:t>次。每次只会影响到数据结构中的</a:t>
                </a:r>
                <a14:m>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(1)</m:t>
                    </m:r>
                  </m:oMath>
                </a14:m>
                <a:r>
                  <a:rPr lang="zh-CN" altLang="en-US" sz="2800" dirty="0"/>
                  <a:t>条边。</a:t>
                </a:r>
                <a:endParaRPr lang="en-US" altLang="zh-CN" sz="2800" dirty="0"/>
              </a:p>
              <a:p>
                <a:r>
                  <a:rPr lang="en-US" altLang="zh-CN" sz="2800" dirty="0"/>
                  <a:t>      </a:t>
                </a:r>
                <a:r>
                  <a:rPr lang="zh-CN" altLang="en-US" sz="2800" dirty="0"/>
                  <a:t>情况</a:t>
                </a:r>
                <a:r>
                  <a:rPr lang="en-US" altLang="zh-CN" sz="2800" dirty="0"/>
                  <a:t>3</a:t>
                </a:r>
                <a:r>
                  <a:rPr lang="zh-CN" altLang="en-US" sz="2800" dirty="0"/>
                  <a:t>：经过这次预处理或修改后，这条边才与小块相连。这种情况只会发生</a:t>
                </a:r>
                <a14:m>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(1)</m:t>
                    </m:r>
                  </m:oMath>
                </a14:m>
                <a:r>
                  <a:rPr lang="zh-CN" altLang="en-US" sz="2800" dirty="0"/>
                  <a:t>次，只会影响到数据结构中的</a:t>
                </a:r>
                <a14:m>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𝐷</m:t>
                    </m:r>
                    <m:r>
                      <a:rPr lang="en-US" altLang="zh-CN" sz="2800" b="0" i="1" smtClean="0">
                        <a:latin typeface="Cambria Math" panose="02040503050406030204" pitchFamily="18" charset="0"/>
                      </a:rPr>
                      <m:t>)</m:t>
                    </m:r>
                  </m:oMath>
                </a14:m>
                <a:r>
                  <a:rPr lang="zh-CN" altLang="en-US" sz="2800" dirty="0"/>
                  <a:t>条边。</a:t>
                </a:r>
                <a:endParaRPr lang="en-US" altLang="zh-CN" sz="2800" dirty="0"/>
              </a:p>
              <a:p>
                <a:r>
                  <a:rPr lang="en-US" altLang="zh-CN" sz="2800" dirty="0"/>
                  <a:t>      </a:t>
                </a:r>
                <a:endParaRPr lang="zh-CN" altLang="en-US" sz="2800" dirty="0"/>
              </a:p>
            </p:txBody>
          </p:sp>
        </mc:Choice>
        <mc:Fallback xmlns="">
          <p:sp>
            <p:nvSpPr>
              <p:cNvPr id="61" name="文本框 60"/>
              <p:cNvSpPr txBox="1">
                <a:spLocks noRot="1" noChangeAspect="1" noMove="1" noResize="1" noEditPoints="1" noAdjustHandles="1" noChangeArrowheads="1" noChangeShapeType="1" noTextEdit="1"/>
              </p:cNvSpPr>
              <p:nvPr/>
            </p:nvSpPr>
            <p:spPr>
              <a:xfrm>
                <a:off x="901130" y="1416676"/>
                <a:ext cx="10389739" cy="4832092"/>
              </a:xfrm>
              <a:prstGeom prst="rect">
                <a:avLst/>
              </a:prstGeom>
              <a:blipFill>
                <a:blip r:embed="rId2"/>
                <a:stretch>
                  <a:fillRect l="-1232" t="-1261" r="-8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5000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21</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21</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sym typeface="+mn-lt"/>
              </a:rPr>
              <a:t>修改操作的时间复杂度分析</a:t>
            </a:r>
            <a:endParaRPr lang="zh-CN" altLang="en-US" sz="2000" dirty="0">
              <a:latin typeface="+mn-lt"/>
              <a:cs typeface="+mn-ea"/>
              <a:sym typeface="+mn-lt"/>
            </a:endParaRPr>
          </a:p>
        </p:txBody>
      </p:sp>
      <p:sp>
        <p:nvSpPr>
          <p:cNvPr id="37" name="文本框 36"/>
          <p:cNvSpPr txBox="1"/>
          <p:nvPr/>
        </p:nvSpPr>
        <p:spPr>
          <a:xfrm>
            <a:off x="1081825" y="1416676"/>
            <a:ext cx="6915955" cy="461665"/>
          </a:xfrm>
          <a:prstGeom prst="rect">
            <a:avLst/>
          </a:prstGeom>
          <a:noFill/>
        </p:spPr>
        <p:txBody>
          <a:bodyPr wrap="square" rtlCol="0">
            <a:spAutoFit/>
          </a:bodyPr>
          <a:lstStyle/>
          <a:p>
            <a:endParaRPr lang="zh-CN" altLang="en-US" sz="2400" dirty="0"/>
          </a:p>
        </p:txBody>
      </p:sp>
      <mc:AlternateContent xmlns:mc="http://schemas.openxmlformats.org/markup-compatibility/2006" xmlns:a14="http://schemas.microsoft.com/office/drawing/2010/main">
        <mc:Choice Requires="a14">
          <p:sp>
            <p:nvSpPr>
              <p:cNvPr id="61" name="文本框 60"/>
              <p:cNvSpPr txBox="1"/>
              <p:nvPr/>
            </p:nvSpPr>
            <p:spPr>
              <a:xfrm>
                <a:off x="1081825" y="1416676"/>
                <a:ext cx="9697792" cy="3847079"/>
              </a:xfrm>
              <a:prstGeom prst="rect">
                <a:avLst/>
              </a:prstGeom>
              <a:noFill/>
            </p:spPr>
            <p:txBody>
              <a:bodyPr wrap="square" rtlCol="0">
                <a:spAutoFit/>
              </a:bodyPr>
              <a:lstStyle/>
              <a:p>
                <a:r>
                  <a:rPr lang="zh-CN" altLang="en-US" sz="2800" dirty="0"/>
                  <a:t>      综上，如果没有重构整个数据结构，在预处理和修改大块中的节点的过程中，图</a:t>
                </a:r>
                <a14:m>
                  <m:oMath xmlns:m="http://schemas.openxmlformats.org/officeDocument/2006/math">
                    <m:r>
                      <a:rPr lang="en-US" altLang="zh-CN" sz="2800" b="0" i="1" smtClean="0">
                        <a:latin typeface="Cambria Math" panose="02040503050406030204" pitchFamily="18" charset="0"/>
                      </a:rPr>
                      <m:t>𝐺</m:t>
                    </m:r>
                  </m:oMath>
                </a14:m>
                <a:r>
                  <a:rPr lang="zh-CN" altLang="en-US" sz="2800" dirty="0"/>
                  <a:t>中的每条边总共只会对数据结构中的</a:t>
                </a:r>
                <a14:m>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𝐷</m:t>
                    </m:r>
                    <m:r>
                      <a:rPr lang="en-US" altLang="zh-CN" sz="2800" b="0" i="1" smtClean="0">
                        <a:latin typeface="Cambria Math" panose="02040503050406030204" pitchFamily="18" charset="0"/>
                      </a:rPr>
                      <m:t>+</m:t>
                    </m:r>
                    <m:r>
                      <m:rPr>
                        <m:sty m:val="p"/>
                      </m:rPr>
                      <a:rPr lang="en-US" altLang="zh-CN" sz="2800" b="0" i="0" smtClean="0">
                        <a:latin typeface="Cambria Math" panose="02040503050406030204" pitchFamily="18" charset="0"/>
                      </a:rPr>
                      <m:t>log</m:t>
                    </m:r>
                    <m:r>
                      <a:rPr lang="en-US" altLang="zh-CN" sz="2800" b="0" i="1" smtClean="0">
                        <a:latin typeface="Cambria Math" panose="02040503050406030204" pitchFamily="18" charset="0"/>
                      </a:rPr>
                      <m:t>𝑚</m:t>
                    </m:r>
                    <m:r>
                      <a:rPr lang="en-US" altLang="zh-CN" sz="2800" b="0" i="1" smtClean="0">
                        <a:latin typeface="Cambria Math" panose="02040503050406030204" pitchFamily="18" charset="0"/>
                      </a:rPr>
                      <m:t>)</m:t>
                    </m:r>
                  </m:oMath>
                </a14:m>
                <a:r>
                  <a:rPr lang="zh-CN" altLang="en-US" sz="2800" dirty="0"/>
                  <a:t>条边产生影响。由于图</a:t>
                </a:r>
                <a14:m>
                  <m:oMath xmlns:m="http://schemas.openxmlformats.org/officeDocument/2006/math">
                    <m:r>
                      <a:rPr lang="en-US" altLang="zh-CN" sz="2800" b="0" i="1" smtClean="0">
                        <a:latin typeface="Cambria Math" panose="02040503050406030204" pitchFamily="18" charset="0"/>
                      </a:rPr>
                      <m:t>𝐺</m:t>
                    </m:r>
                  </m:oMath>
                </a14:m>
                <a:r>
                  <a:rPr lang="zh-CN" altLang="en-US" sz="2800" dirty="0"/>
                  <a:t>中只有</a:t>
                </a:r>
                <a14:m>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𝑚</m:t>
                    </m:r>
                    <m:r>
                      <a:rPr lang="en-US" altLang="zh-CN" sz="2800" b="0" i="1" smtClean="0">
                        <a:latin typeface="Cambria Math" panose="02040503050406030204" pitchFamily="18" charset="0"/>
                      </a:rPr>
                      <m:t>)</m:t>
                    </m:r>
                  </m:oMath>
                </a14:m>
                <a:r>
                  <a:rPr lang="zh-CN" altLang="en-US" sz="2800" dirty="0"/>
                  <a:t>条边，数据结构中的一条边可以在</a:t>
                </a:r>
                <a14:m>
                  <m:oMath xmlns:m="http://schemas.openxmlformats.org/officeDocument/2006/math">
                    <m:r>
                      <a:rPr lang="en-US" altLang="zh-CN" sz="2800" i="1">
                        <a:latin typeface="Cambria Math" panose="02040503050406030204" pitchFamily="18" charset="0"/>
                      </a:rPr>
                      <m:t>𝑂</m:t>
                    </m:r>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log</m:t>
                        </m:r>
                      </m:e>
                      <m:sup>
                        <m:r>
                          <a:rPr lang="en-US" altLang="zh-CN" sz="2800" i="1">
                            <a:latin typeface="Cambria Math" panose="02040503050406030204" pitchFamily="18" charset="0"/>
                          </a:rPr>
                          <m:t>2</m:t>
                        </m:r>
                      </m:sup>
                    </m:sSup>
                    <m:r>
                      <a:rPr lang="en-US" altLang="zh-CN" sz="2800" i="1">
                        <a:latin typeface="Cambria Math" panose="02040503050406030204" pitchFamily="18" charset="0"/>
                      </a:rPr>
                      <m:t>𝑚</m:t>
                    </m:r>
                    <m:r>
                      <a:rPr lang="en-US" altLang="zh-CN" sz="2800" i="1">
                        <a:latin typeface="Cambria Math" panose="02040503050406030204" pitchFamily="18" charset="0"/>
                      </a:rPr>
                      <m:t>)</m:t>
                    </m:r>
                  </m:oMath>
                </a14:m>
                <a:r>
                  <a:rPr lang="zh-CN" altLang="en-US" sz="2800" dirty="0"/>
                  <a:t>的均摊时间复杂度内进行处理，总时间复杂度为</a:t>
                </a:r>
                <a14:m>
                  <m:oMath xmlns:m="http://schemas.openxmlformats.org/officeDocument/2006/math">
                    <m:acc>
                      <m:accPr>
                        <m:chr m:val="̃"/>
                        <m:ctrlPr>
                          <a:rPr lang="zh-CN" altLang="en-US" sz="2800" i="1" smtClean="0">
                            <a:latin typeface="Cambria Math" panose="02040503050406030204" pitchFamily="18" charset="0"/>
                          </a:rPr>
                        </m:ctrlPr>
                      </m:accPr>
                      <m:e>
                        <m:r>
                          <a:rPr lang="en-US" altLang="zh-CN" sz="2800" b="0" i="1" smtClean="0">
                            <a:latin typeface="Cambria Math" panose="02040503050406030204" pitchFamily="18" charset="0"/>
                          </a:rPr>
                          <m:t>𝑂</m:t>
                        </m:r>
                      </m:e>
                    </m:acc>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𝑚𝐷</m:t>
                    </m:r>
                    <m:r>
                      <a:rPr lang="en-US" altLang="zh-CN" sz="2800" b="0" i="1" smtClean="0">
                        <a:latin typeface="Cambria Math" panose="02040503050406030204" pitchFamily="18" charset="0"/>
                      </a:rPr>
                      <m:t>)</m:t>
                    </m:r>
                  </m:oMath>
                </a14:m>
                <a:endParaRPr lang="en-US" altLang="zh-CN" sz="2800" dirty="0"/>
              </a:p>
              <a:p>
                <a:r>
                  <a:rPr lang="en-US" altLang="zh-CN" sz="2800" dirty="0"/>
                  <a:t>      </a:t>
                </a:r>
                <a:r>
                  <a:rPr lang="zh-CN" altLang="en-US" sz="2800" dirty="0"/>
                  <a:t>如果要重构整个数据结构，</a:t>
                </a:r>
                <a14:m>
                  <m:oMath xmlns:m="http://schemas.openxmlformats.org/officeDocument/2006/math">
                    <m:acc>
                      <m:accPr>
                        <m:chr m:val="̃"/>
                        <m:ctrlPr>
                          <a:rPr lang="zh-CN" altLang="en-US" sz="2800" i="1">
                            <a:latin typeface="Cambria Math" panose="02040503050406030204" pitchFamily="18" charset="0"/>
                          </a:rPr>
                        </m:ctrlPr>
                      </m:accPr>
                      <m:e>
                        <m:r>
                          <a:rPr lang="en-US" altLang="zh-CN" sz="2800" i="1">
                            <a:latin typeface="Cambria Math" panose="02040503050406030204" pitchFamily="18" charset="0"/>
                          </a:rPr>
                          <m:t>𝑂</m:t>
                        </m:r>
                      </m:e>
                    </m:acc>
                    <m:r>
                      <a:rPr lang="en-US" altLang="zh-CN" sz="2800" i="1">
                        <a:latin typeface="Cambria Math" panose="02040503050406030204" pitchFamily="18" charset="0"/>
                      </a:rPr>
                      <m:t>(</m:t>
                    </m:r>
                    <m:r>
                      <a:rPr lang="en-US" altLang="zh-CN" sz="2800" i="1">
                        <a:latin typeface="Cambria Math" panose="02040503050406030204" pitchFamily="18" charset="0"/>
                      </a:rPr>
                      <m:t>𝑚𝐷</m:t>
                    </m:r>
                    <m:r>
                      <a:rPr lang="en-US" altLang="zh-CN" sz="2800" i="1">
                        <a:latin typeface="Cambria Math" panose="02040503050406030204" pitchFamily="18" charset="0"/>
                      </a:rPr>
                      <m:t>)</m:t>
                    </m:r>
                  </m:oMath>
                </a14:m>
                <a:r>
                  <a:rPr lang="zh-CN" altLang="en-US" sz="2800" dirty="0"/>
                  <a:t>的时间复杂度可以平摊到</a:t>
                </a:r>
                <a14:m>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𝑚</m:t>
                        </m:r>
                      </m:num>
                      <m:den>
                        <m:r>
                          <a:rPr lang="en-US" altLang="zh-CN" sz="2800" b="0" i="1" smtClean="0">
                            <a:latin typeface="Cambria Math" panose="02040503050406030204" pitchFamily="18" charset="0"/>
                          </a:rPr>
                          <m:t>𝐷</m:t>
                        </m:r>
                      </m:den>
                    </m:f>
                    <m:r>
                      <a:rPr lang="en-US" altLang="zh-CN" sz="2800" b="0" i="1" smtClean="0">
                        <a:latin typeface="Cambria Math" panose="02040503050406030204" pitchFamily="18" charset="0"/>
                      </a:rPr>
                      <m:t>)</m:t>
                    </m:r>
                  </m:oMath>
                </a14:m>
                <a:r>
                  <a:rPr lang="zh-CN" altLang="en-US" sz="2800" dirty="0"/>
                  <a:t>次修改操作中，这样单次修改的时间复杂度仍然是</a:t>
                </a:r>
                <a14:m>
                  <m:oMath xmlns:m="http://schemas.openxmlformats.org/officeDocument/2006/math">
                    <m:acc>
                      <m:accPr>
                        <m:chr m:val="̃"/>
                        <m:ctrlPr>
                          <a:rPr lang="zh-CN" altLang="en-US" sz="2800" i="1">
                            <a:latin typeface="Cambria Math" panose="02040503050406030204" pitchFamily="18" charset="0"/>
                          </a:rPr>
                        </m:ctrlPr>
                      </m:accPr>
                      <m:e>
                        <m:r>
                          <a:rPr lang="en-US" altLang="zh-CN" sz="2800" i="1">
                            <a:latin typeface="Cambria Math" panose="02040503050406030204" pitchFamily="18" charset="0"/>
                          </a:rPr>
                          <m:t>𝑂</m:t>
                        </m:r>
                      </m:e>
                    </m:acc>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𝑚</m:t>
                        </m:r>
                      </m:num>
                      <m:den>
                        <m:r>
                          <a:rPr lang="en-US" altLang="zh-CN" sz="2800" i="1">
                            <a:latin typeface="Cambria Math" panose="02040503050406030204" pitchFamily="18" charset="0"/>
                          </a:rPr>
                          <m:t>𝐷</m:t>
                        </m:r>
                      </m:den>
                    </m:f>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𝐷</m:t>
                        </m:r>
                      </m:e>
                      <m:sup>
                        <m:r>
                          <a:rPr lang="en-US" altLang="zh-CN" sz="2800" i="1">
                            <a:latin typeface="Cambria Math" panose="02040503050406030204" pitchFamily="18" charset="0"/>
                          </a:rPr>
                          <m:t>2</m:t>
                        </m:r>
                      </m:sup>
                    </m:sSup>
                    <m:r>
                      <a:rPr lang="en-US" altLang="zh-CN" sz="2800" i="1">
                        <a:latin typeface="Cambria Math" panose="02040503050406030204" pitchFamily="18" charset="0"/>
                      </a:rPr>
                      <m:t>)</m:t>
                    </m:r>
                    <m:r>
                      <a:rPr lang="zh-CN" altLang="en-US" sz="2800" i="1" smtClean="0">
                        <a:latin typeface="Cambria Math" panose="02040503050406030204" pitchFamily="18" charset="0"/>
                      </a:rPr>
                      <m:t>。</m:t>
                    </m:r>
                  </m:oMath>
                </a14:m>
                <a:endParaRPr lang="en-US" altLang="zh-CN" sz="2800" dirty="0"/>
              </a:p>
            </p:txBody>
          </p:sp>
        </mc:Choice>
        <mc:Fallback xmlns="">
          <p:sp>
            <p:nvSpPr>
              <p:cNvPr id="61" name="文本框 60"/>
              <p:cNvSpPr txBox="1">
                <a:spLocks noRot="1" noChangeAspect="1" noMove="1" noResize="1" noEditPoints="1" noAdjustHandles="1" noChangeArrowheads="1" noChangeShapeType="1" noTextEdit="1"/>
              </p:cNvSpPr>
              <p:nvPr/>
            </p:nvSpPr>
            <p:spPr>
              <a:xfrm>
                <a:off x="1081825" y="1416676"/>
                <a:ext cx="9697792" cy="3847079"/>
              </a:xfrm>
              <a:prstGeom prst="rect">
                <a:avLst/>
              </a:prstGeom>
              <a:blipFill>
                <a:blip r:embed="rId2"/>
                <a:stretch>
                  <a:fillRect l="-1257" t="-1585" r="-9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3127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22</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22</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查询操作</a:t>
            </a:r>
          </a:p>
        </p:txBody>
      </p:sp>
      <p:sp>
        <p:nvSpPr>
          <p:cNvPr id="37" name="文本框 36"/>
          <p:cNvSpPr txBox="1"/>
          <p:nvPr/>
        </p:nvSpPr>
        <p:spPr>
          <a:xfrm>
            <a:off x="1081825" y="1416676"/>
            <a:ext cx="6915955" cy="461665"/>
          </a:xfrm>
          <a:prstGeom prst="rect">
            <a:avLst/>
          </a:prstGeom>
          <a:noFill/>
        </p:spPr>
        <p:txBody>
          <a:bodyPr wrap="square" rtlCol="0">
            <a:spAutoFit/>
          </a:bodyPr>
          <a:lstStyle/>
          <a:p>
            <a:endParaRPr lang="zh-CN" altLang="en-US" sz="2400" dirty="0"/>
          </a:p>
        </p:txBody>
      </p:sp>
      <mc:AlternateContent xmlns:mc="http://schemas.openxmlformats.org/markup-compatibility/2006" xmlns:a14="http://schemas.microsoft.com/office/drawing/2010/main">
        <mc:Choice Requires="a14">
          <p:sp>
            <p:nvSpPr>
              <p:cNvPr id="61" name="文本框 60"/>
              <p:cNvSpPr txBox="1"/>
              <p:nvPr/>
            </p:nvSpPr>
            <p:spPr>
              <a:xfrm>
                <a:off x="1081825" y="1416676"/>
                <a:ext cx="9697792" cy="2257285"/>
              </a:xfrm>
              <a:prstGeom prst="rect">
                <a:avLst/>
              </a:prstGeom>
              <a:noFill/>
            </p:spPr>
            <p:txBody>
              <a:bodyPr wrap="square" rtlCol="0">
                <a:spAutoFit/>
              </a:bodyPr>
              <a:lstStyle/>
              <a:p>
                <a:r>
                  <a:rPr lang="zh-CN" altLang="en-US" sz="2800" dirty="0"/>
                  <a:t>      对于查询操作，如果查询的节点是</a:t>
                </a:r>
                <a14:m>
                  <m:oMath xmlns:m="http://schemas.openxmlformats.org/officeDocument/2006/math">
                    <m:r>
                      <a:rPr lang="en-US" altLang="zh-CN" sz="2800" b="0" i="1" smtClean="0">
                        <a:latin typeface="Cambria Math" panose="02040503050406030204" pitchFamily="18" charset="0"/>
                      </a:rPr>
                      <m:t>𝑄</m:t>
                    </m:r>
                  </m:oMath>
                </a14:m>
                <a:r>
                  <a:rPr lang="zh-CN" altLang="en-US" sz="2800" dirty="0"/>
                  <a:t>中的节点或者大块中的节点，可以直接找到这个节点在</a:t>
                </a:r>
                <a14:m>
                  <m:oMath xmlns:m="http://schemas.openxmlformats.org/officeDocument/2006/math">
                    <m:r>
                      <a:rPr lang="en-US" altLang="zh-CN" sz="2800" b="0" i="1" smtClean="0">
                        <a:latin typeface="Cambria Math" panose="02040503050406030204" pitchFamily="18" charset="0"/>
                      </a:rPr>
                      <m:t>𝐺</m:t>
                    </m:r>
                    <m:r>
                      <a:rPr lang="en-US" altLang="zh-CN" sz="2800" b="0" i="1" smtClean="0">
                        <a:latin typeface="Cambria Math" panose="02040503050406030204" pitchFamily="18" charset="0"/>
                      </a:rPr>
                      <m:t>′</m:t>
                    </m:r>
                  </m:oMath>
                </a14:m>
                <a:r>
                  <a:rPr lang="zh-CN" altLang="en-US" sz="2800" dirty="0"/>
                  <a:t>中对应的节点，然后在</a:t>
                </a:r>
                <a14:m>
                  <m:oMath xmlns:m="http://schemas.openxmlformats.org/officeDocument/2006/math">
                    <m:r>
                      <a:rPr lang="en-US" altLang="zh-CN" sz="2800" b="0" i="1" smtClean="0">
                        <a:latin typeface="Cambria Math" panose="02040503050406030204" pitchFamily="18" charset="0"/>
                      </a:rPr>
                      <m:t>𝐺</m:t>
                    </m:r>
                    <m:r>
                      <a:rPr lang="en-US" altLang="zh-CN" sz="2800" b="0" i="1" smtClean="0">
                        <a:latin typeface="Cambria Math" panose="02040503050406030204" pitchFamily="18" charset="0"/>
                      </a:rPr>
                      <m:t>′</m:t>
                    </m:r>
                  </m:oMath>
                </a14:m>
                <a:r>
                  <a:rPr lang="zh-CN" altLang="en-US" sz="2800" dirty="0"/>
                  <a:t>中进行查询。但是如果查询的节点是小块中的节点，需要在这个小块中</a:t>
                </a:r>
                <a:r>
                  <a:rPr lang="en-US" altLang="zh-CN" sz="2800" dirty="0" err="1"/>
                  <a:t>dfs</a:t>
                </a:r>
                <a:r>
                  <a:rPr lang="zh-CN" altLang="en-US" sz="2800" dirty="0"/>
                  <a:t>直到到达一个</a:t>
                </a:r>
                <a14:m>
                  <m:oMath xmlns:m="http://schemas.openxmlformats.org/officeDocument/2006/math">
                    <m:r>
                      <a:rPr lang="en-US" altLang="zh-CN" sz="2800" b="0" i="1" smtClean="0">
                        <a:latin typeface="Cambria Math" panose="02040503050406030204" pitchFamily="18" charset="0"/>
                      </a:rPr>
                      <m:t>𝑄</m:t>
                    </m:r>
                  </m:oMath>
                </a14:m>
                <a:r>
                  <a:rPr lang="zh-CN" altLang="en-US" sz="2800" dirty="0"/>
                  <a:t>中的打开的节点或者确认无法到达，这需要</a:t>
                </a:r>
                <a14:m>
                  <m:oMath xmlns:m="http://schemas.openxmlformats.org/officeDocument/2006/math">
                    <m:acc>
                      <m:accPr>
                        <m:chr m:val="̃"/>
                        <m:ctrlPr>
                          <a:rPr lang="zh-CN" altLang="en-US" sz="2800" i="1" smtClean="0">
                            <a:latin typeface="Cambria Math" panose="02040503050406030204" pitchFamily="18" charset="0"/>
                          </a:rPr>
                        </m:ctrlPr>
                      </m:accPr>
                      <m:e>
                        <m:r>
                          <a:rPr lang="en-US" altLang="zh-CN" sz="2800" b="0" i="1" smtClean="0">
                            <a:latin typeface="Cambria Math" panose="02040503050406030204" pitchFamily="18" charset="0"/>
                          </a:rPr>
                          <m:t>𝑂</m:t>
                        </m:r>
                      </m:e>
                    </m:acc>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𝐷</m:t>
                    </m:r>
                    <m:r>
                      <a:rPr lang="en-US" altLang="zh-CN" sz="2800" b="0" i="1" smtClean="0">
                        <a:latin typeface="Cambria Math" panose="02040503050406030204" pitchFamily="18" charset="0"/>
                      </a:rPr>
                      <m:t>)</m:t>
                    </m:r>
                  </m:oMath>
                </a14:m>
                <a:r>
                  <a:rPr lang="zh-CN" altLang="en-US" sz="2800" dirty="0"/>
                  <a:t>的时间复杂度。</a:t>
                </a:r>
                <a:endParaRPr lang="en-US" altLang="zh-CN" sz="2800" dirty="0"/>
              </a:p>
            </p:txBody>
          </p:sp>
        </mc:Choice>
        <mc:Fallback xmlns="">
          <p:sp>
            <p:nvSpPr>
              <p:cNvPr id="61" name="文本框 60"/>
              <p:cNvSpPr txBox="1">
                <a:spLocks noRot="1" noChangeAspect="1" noMove="1" noResize="1" noEditPoints="1" noAdjustHandles="1" noChangeArrowheads="1" noChangeShapeType="1" noTextEdit="1"/>
              </p:cNvSpPr>
              <p:nvPr/>
            </p:nvSpPr>
            <p:spPr>
              <a:xfrm>
                <a:off x="1081825" y="1416676"/>
                <a:ext cx="9697792" cy="2257285"/>
              </a:xfrm>
              <a:prstGeom prst="rect">
                <a:avLst/>
              </a:prstGeom>
              <a:blipFill>
                <a:blip r:embed="rId2"/>
                <a:stretch>
                  <a:fillRect l="-1257" t="-2695" b="-64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8956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23</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23</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时间复杂度</a:t>
            </a:r>
          </a:p>
        </p:txBody>
      </p:sp>
      <p:sp>
        <p:nvSpPr>
          <p:cNvPr id="37" name="文本框 36"/>
          <p:cNvSpPr txBox="1"/>
          <p:nvPr/>
        </p:nvSpPr>
        <p:spPr>
          <a:xfrm>
            <a:off x="1081825" y="1416676"/>
            <a:ext cx="6915955" cy="461665"/>
          </a:xfrm>
          <a:prstGeom prst="rect">
            <a:avLst/>
          </a:prstGeom>
          <a:noFill/>
        </p:spPr>
        <p:txBody>
          <a:bodyPr wrap="square" rtlCol="0">
            <a:spAutoFit/>
          </a:bodyPr>
          <a:lstStyle/>
          <a:p>
            <a:endParaRPr lang="zh-CN" altLang="en-US" sz="2400" dirty="0"/>
          </a:p>
        </p:txBody>
      </p:sp>
      <mc:AlternateContent xmlns:mc="http://schemas.openxmlformats.org/markup-compatibility/2006" xmlns:a14="http://schemas.microsoft.com/office/drawing/2010/main">
        <mc:Choice Requires="a14">
          <p:sp>
            <p:nvSpPr>
              <p:cNvPr id="61" name="文本框 60"/>
              <p:cNvSpPr txBox="1"/>
              <p:nvPr/>
            </p:nvSpPr>
            <p:spPr>
              <a:xfrm>
                <a:off x="1081825" y="1416676"/>
                <a:ext cx="9697792" cy="1274131"/>
              </a:xfrm>
              <a:prstGeom prst="rect">
                <a:avLst/>
              </a:prstGeom>
              <a:noFill/>
            </p:spPr>
            <p:txBody>
              <a:bodyPr wrap="square" rtlCol="0">
                <a:spAutoFit/>
              </a:bodyPr>
              <a:lstStyle/>
              <a:p>
                <a:r>
                  <a:rPr lang="zh-CN" altLang="en-US" sz="2800" dirty="0"/>
                  <a:t>      综上，取</a:t>
                </a:r>
                <a14:m>
                  <m:oMath xmlns:m="http://schemas.openxmlformats.org/officeDocument/2006/math">
                    <m:r>
                      <a:rPr lang="en-US" altLang="zh-CN" sz="2800" b="0" i="1" smtClean="0">
                        <a:latin typeface="Cambria Math" panose="02040503050406030204" pitchFamily="18" charset="0"/>
                      </a:rPr>
                      <m:t>𝐷</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𝑚</m:t>
                        </m:r>
                      </m:e>
                      <m:sup>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3</m:t>
                            </m:r>
                          </m:den>
                        </m:f>
                      </m:sup>
                    </m:sSup>
                  </m:oMath>
                </a14:m>
                <a:r>
                  <a:rPr lang="zh-CN" altLang="en-US" sz="2800" dirty="0"/>
                  <a:t>，可得修改时间复杂度为</a:t>
                </a:r>
                <a14:m>
                  <m:oMath xmlns:m="http://schemas.openxmlformats.org/officeDocument/2006/math">
                    <m:acc>
                      <m:accPr>
                        <m:chr m:val="̃"/>
                        <m:ctrlPr>
                          <a:rPr lang="zh-CN" altLang="en-US" sz="2800" i="1" smtClean="0">
                            <a:latin typeface="Cambria Math" panose="02040503050406030204" pitchFamily="18" charset="0"/>
                          </a:rPr>
                        </m:ctrlPr>
                      </m:accPr>
                      <m:e>
                        <m:r>
                          <a:rPr lang="en-US" altLang="zh-CN" sz="2800" b="0" i="1" smtClean="0">
                            <a:latin typeface="Cambria Math" panose="02040503050406030204" pitchFamily="18" charset="0"/>
                          </a:rPr>
                          <m:t>𝑂</m:t>
                        </m:r>
                      </m:e>
                    </m:acc>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𝑚</m:t>
                        </m:r>
                      </m:e>
                      <m:sup>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2</m:t>
                            </m:r>
                          </m:num>
                          <m:den>
                            <m:r>
                              <a:rPr lang="en-US" altLang="zh-CN" sz="2800" b="0" i="1" smtClean="0">
                                <a:latin typeface="Cambria Math" panose="02040503050406030204" pitchFamily="18" charset="0"/>
                              </a:rPr>
                              <m:t>3</m:t>
                            </m:r>
                          </m:den>
                        </m:f>
                      </m:sup>
                    </m:sSup>
                    <m:r>
                      <a:rPr lang="en-US" altLang="zh-CN" sz="2800" b="0" i="1" smtClean="0">
                        <a:latin typeface="Cambria Math" panose="02040503050406030204" pitchFamily="18" charset="0"/>
                      </a:rPr>
                      <m:t>)</m:t>
                    </m:r>
                  </m:oMath>
                </a14:m>
                <a:r>
                  <a:rPr lang="zh-CN" altLang="en-US" sz="2800" dirty="0"/>
                  <a:t>，查询时间复杂度为</a:t>
                </a:r>
                <a14:m>
                  <m:oMath xmlns:m="http://schemas.openxmlformats.org/officeDocument/2006/math">
                    <m:acc>
                      <m:accPr>
                        <m:chr m:val="̃"/>
                        <m:ctrlPr>
                          <a:rPr lang="zh-CN" altLang="en-US" sz="2800" i="1">
                            <a:latin typeface="Cambria Math" panose="02040503050406030204" pitchFamily="18" charset="0"/>
                          </a:rPr>
                        </m:ctrlPr>
                      </m:accPr>
                      <m:e>
                        <m:r>
                          <a:rPr lang="en-US" altLang="zh-CN" sz="2800" i="1">
                            <a:latin typeface="Cambria Math" panose="02040503050406030204" pitchFamily="18" charset="0"/>
                          </a:rPr>
                          <m:t>𝑂</m:t>
                        </m:r>
                      </m:e>
                    </m:acc>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𝑚</m:t>
                        </m:r>
                      </m:e>
                      <m:sup>
                        <m:f>
                          <m:fPr>
                            <m:ctrlPr>
                              <a:rPr lang="en-US" altLang="zh-CN" sz="2800" i="1">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i="1">
                                <a:latin typeface="Cambria Math" panose="02040503050406030204" pitchFamily="18" charset="0"/>
                              </a:rPr>
                              <m:t>3</m:t>
                            </m:r>
                          </m:den>
                        </m:f>
                      </m:sup>
                    </m:sSup>
                    <m:r>
                      <a:rPr lang="en-US" altLang="zh-CN" sz="2800" i="1">
                        <a:latin typeface="Cambria Math" panose="02040503050406030204" pitchFamily="18" charset="0"/>
                      </a:rPr>
                      <m:t>)</m:t>
                    </m:r>
                  </m:oMath>
                </a14:m>
                <a:r>
                  <a:rPr lang="zh-CN" altLang="en-US" sz="2800" dirty="0"/>
                  <a:t>，预处理时间复杂度为</a:t>
                </a:r>
                <a14:m>
                  <m:oMath xmlns:m="http://schemas.openxmlformats.org/officeDocument/2006/math">
                    <m:acc>
                      <m:accPr>
                        <m:chr m:val="̃"/>
                        <m:ctrlPr>
                          <a:rPr lang="zh-CN" altLang="en-US" sz="2800" i="1">
                            <a:latin typeface="Cambria Math" panose="02040503050406030204" pitchFamily="18" charset="0"/>
                          </a:rPr>
                        </m:ctrlPr>
                      </m:accPr>
                      <m:e>
                        <m:r>
                          <a:rPr lang="en-US" altLang="zh-CN" sz="2800" i="1">
                            <a:latin typeface="Cambria Math" panose="02040503050406030204" pitchFamily="18" charset="0"/>
                          </a:rPr>
                          <m:t>𝑂</m:t>
                        </m:r>
                      </m:e>
                    </m:acc>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𝑚</m:t>
                        </m:r>
                      </m:e>
                      <m:sup>
                        <m:f>
                          <m:fPr>
                            <m:ctrlPr>
                              <a:rPr lang="en-US" altLang="zh-CN" sz="2800" i="1">
                                <a:latin typeface="Cambria Math" panose="02040503050406030204" pitchFamily="18" charset="0"/>
                              </a:rPr>
                            </m:ctrlPr>
                          </m:fPr>
                          <m:num>
                            <m:r>
                              <a:rPr lang="en-US" altLang="zh-CN" sz="2800" b="0" i="1" smtClean="0">
                                <a:latin typeface="Cambria Math" panose="02040503050406030204" pitchFamily="18" charset="0"/>
                              </a:rPr>
                              <m:t>4</m:t>
                            </m:r>
                          </m:num>
                          <m:den>
                            <m:r>
                              <a:rPr lang="en-US" altLang="zh-CN" sz="2800" i="1">
                                <a:latin typeface="Cambria Math" panose="02040503050406030204" pitchFamily="18" charset="0"/>
                              </a:rPr>
                              <m:t>3</m:t>
                            </m:r>
                          </m:den>
                        </m:f>
                      </m:sup>
                    </m:sSup>
                    <m:r>
                      <a:rPr lang="en-US" altLang="zh-CN" sz="2800" i="1">
                        <a:latin typeface="Cambria Math" panose="02040503050406030204" pitchFamily="18" charset="0"/>
                      </a:rPr>
                      <m:t>)</m:t>
                    </m:r>
                  </m:oMath>
                </a14:m>
                <a:r>
                  <a:rPr lang="zh-CN" altLang="en-US" sz="2800" dirty="0"/>
                  <a:t>。</a:t>
                </a:r>
                <a:endParaRPr lang="en-US" altLang="zh-CN" sz="2800" dirty="0"/>
              </a:p>
            </p:txBody>
          </p:sp>
        </mc:Choice>
        <mc:Fallback xmlns="">
          <p:sp>
            <p:nvSpPr>
              <p:cNvPr id="61" name="文本框 60"/>
              <p:cNvSpPr txBox="1">
                <a:spLocks noRot="1" noChangeAspect="1" noMove="1" noResize="1" noEditPoints="1" noAdjustHandles="1" noChangeArrowheads="1" noChangeShapeType="1" noTextEdit="1"/>
              </p:cNvSpPr>
              <p:nvPr/>
            </p:nvSpPr>
            <p:spPr>
              <a:xfrm>
                <a:off x="1081825" y="1416676"/>
                <a:ext cx="9697792" cy="1274131"/>
              </a:xfrm>
              <a:prstGeom prst="rect">
                <a:avLst/>
              </a:prstGeom>
              <a:blipFill>
                <a:blip r:embed="rId2"/>
                <a:stretch>
                  <a:fillRect l="-1257" r="-817" b="-124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45772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24</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24</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37" name="文本框 36"/>
          <p:cNvSpPr txBox="1"/>
          <p:nvPr/>
        </p:nvSpPr>
        <p:spPr>
          <a:xfrm>
            <a:off x="1081825" y="1416676"/>
            <a:ext cx="6915955" cy="461665"/>
          </a:xfrm>
          <a:prstGeom prst="rect">
            <a:avLst/>
          </a:prstGeom>
          <a:noFill/>
        </p:spPr>
        <p:txBody>
          <a:bodyPr wrap="square" rtlCol="0">
            <a:spAutoFit/>
          </a:bodyPr>
          <a:lstStyle/>
          <a:p>
            <a:endParaRPr lang="zh-CN" altLang="en-US" sz="2400" dirty="0"/>
          </a:p>
        </p:txBody>
      </p:sp>
      <mc:AlternateContent xmlns:mc="http://schemas.openxmlformats.org/markup-compatibility/2006" xmlns:a14="http://schemas.microsoft.com/office/drawing/2010/main">
        <mc:Choice Requires="a14">
          <p:sp>
            <p:nvSpPr>
              <p:cNvPr id="61" name="文本框 60"/>
              <p:cNvSpPr txBox="1"/>
              <p:nvPr/>
            </p:nvSpPr>
            <p:spPr>
              <a:xfrm>
                <a:off x="1081825" y="1416676"/>
                <a:ext cx="9697792" cy="1545488"/>
              </a:xfrm>
              <a:prstGeom prst="rect">
                <a:avLst/>
              </a:prstGeom>
              <a:noFill/>
            </p:spPr>
            <p:txBody>
              <a:bodyPr wrap="square" rtlCol="0">
                <a:spAutoFit/>
              </a:bodyPr>
              <a:lstStyle/>
              <a:p>
                <a:r>
                  <a:rPr lang="zh-CN" altLang="en-US" sz="2800" dirty="0"/>
                  <a:t>      另外，该数据结构实际上可以同时支持边修改和点修改，时间复杂度均为</a:t>
                </a:r>
                <a14:m>
                  <m:oMath xmlns:m="http://schemas.openxmlformats.org/officeDocument/2006/math">
                    <m:acc>
                      <m:accPr>
                        <m:chr m:val="̃"/>
                        <m:ctrlPr>
                          <a:rPr lang="zh-CN" altLang="en-US" sz="2800" i="1">
                            <a:latin typeface="Cambria Math" panose="02040503050406030204" pitchFamily="18" charset="0"/>
                          </a:rPr>
                        </m:ctrlPr>
                      </m:accPr>
                      <m:e>
                        <m:r>
                          <a:rPr lang="en-US" altLang="zh-CN" sz="2800" i="1">
                            <a:latin typeface="Cambria Math" panose="02040503050406030204" pitchFamily="18" charset="0"/>
                          </a:rPr>
                          <m:t>𝑂</m:t>
                        </m:r>
                      </m:e>
                    </m:acc>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𝑚</m:t>
                        </m:r>
                      </m:e>
                      <m:sup>
                        <m:f>
                          <m:fPr>
                            <m:ctrlPr>
                              <a:rPr lang="en-US" altLang="zh-CN" sz="2800" i="1">
                                <a:latin typeface="Cambria Math" panose="02040503050406030204" pitchFamily="18" charset="0"/>
                              </a:rPr>
                            </m:ctrlPr>
                          </m:fPr>
                          <m:num>
                            <m:r>
                              <a:rPr lang="en-US" altLang="zh-CN" sz="2800" i="1">
                                <a:latin typeface="Cambria Math" panose="02040503050406030204" pitchFamily="18" charset="0"/>
                              </a:rPr>
                              <m:t>2</m:t>
                            </m:r>
                          </m:num>
                          <m:den>
                            <m:r>
                              <a:rPr lang="en-US" altLang="zh-CN" sz="2800" i="1">
                                <a:latin typeface="Cambria Math" panose="02040503050406030204" pitchFamily="18" charset="0"/>
                              </a:rPr>
                              <m:t>3</m:t>
                            </m:r>
                          </m:den>
                        </m:f>
                      </m:sup>
                    </m:sSup>
                    <m:r>
                      <a:rPr lang="en-US" altLang="zh-CN" sz="2800" i="1">
                        <a:latin typeface="Cambria Math" panose="02040503050406030204" pitchFamily="18" charset="0"/>
                      </a:rPr>
                      <m:t>) </m:t>
                    </m:r>
                  </m:oMath>
                </a14:m>
                <a:r>
                  <a:rPr lang="zh-CN" altLang="en-US" sz="2800" dirty="0"/>
                  <a:t>。如果要加入或者删除一条边</a:t>
                </a:r>
                <a14:m>
                  <m:oMath xmlns:m="http://schemas.openxmlformats.org/officeDocument/2006/math">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𝑣</m:t>
                        </m:r>
                      </m:e>
                    </m:d>
                  </m:oMath>
                </a14:m>
                <a:r>
                  <a:rPr lang="zh-CN" altLang="en-US" sz="2800" dirty="0"/>
                  <a:t>，可以先将</a:t>
                </a:r>
                <a14:m>
                  <m:oMath xmlns:m="http://schemas.openxmlformats.org/officeDocument/2006/math">
                    <m:r>
                      <a:rPr lang="en-US" altLang="zh-CN" sz="2800" b="0" i="1" smtClean="0">
                        <a:latin typeface="Cambria Math" panose="02040503050406030204" pitchFamily="18" charset="0"/>
                      </a:rPr>
                      <m:t>𝑢</m:t>
                    </m:r>
                  </m:oMath>
                </a14:m>
                <a:r>
                  <a:rPr lang="zh-CN" altLang="en-US" sz="2800" dirty="0"/>
                  <a:t>和</a:t>
                </a:r>
                <a14:m>
                  <m:oMath xmlns:m="http://schemas.openxmlformats.org/officeDocument/2006/math">
                    <m:r>
                      <a:rPr lang="en-US" altLang="zh-CN" sz="2800" b="0" i="1" dirty="0" smtClean="0">
                        <a:latin typeface="Cambria Math" panose="02040503050406030204" pitchFamily="18" charset="0"/>
                      </a:rPr>
                      <m:t>𝑣</m:t>
                    </m:r>
                  </m:oMath>
                </a14:m>
                <a:r>
                  <a:rPr lang="zh-CN" altLang="en-US" sz="2800" dirty="0"/>
                  <a:t>移动到</a:t>
                </a:r>
                <a14:m>
                  <m:oMath xmlns:m="http://schemas.openxmlformats.org/officeDocument/2006/math">
                    <m:r>
                      <a:rPr lang="en-US" altLang="zh-CN" sz="2800" b="0" i="1" smtClean="0">
                        <a:latin typeface="Cambria Math" panose="02040503050406030204" pitchFamily="18" charset="0"/>
                      </a:rPr>
                      <m:t>𝑄</m:t>
                    </m:r>
                  </m:oMath>
                </a14:m>
                <a:r>
                  <a:rPr lang="zh-CN" altLang="en-US" sz="2800" dirty="0"/>
                  <a:t>中，然后在</a:t>
                </a:r>
                <a14:m>
                  <m:oMath xmlns:m="http://schemas.openxmlformats.org/officeDocument/2006/math">
                    <m:r>
                      <a:rPr lang="en-US" altLang="zh-CN" sz="2800" b="0" i="1" smtClean="0">
                        <a:latin typeface="Cambria Math" panose="02040503050406030204" pitchFamily="18" charset="0"/>
                      </a:rPr>
                      <m:t>𝐺</m:t>
                    </m:r>
                    <m:r>
                      <a:rPr lang="en-US" altLang="zh-CN" sz="2800" b="0" i="1" smtClean="0">
                        <a:latin typeface="Cambria Math" panose="02040503050406030204" pitchFamily="18" charset="0"/>
                      </a:rPr>
                      <m:t>′</m:t>
                    </m:r>
                  </m:oMath>
                </a14:m>
                <a:r>
                  <a:rPr lang="zh-CN" altLang="en-US" sz="2800" dirty="0"/>
                  <a:t>中做相应的修改。</a:t>
                </a:r>
                <a:endParaRPr lang="en-US" altLang="zh-CN" sz="2800" dirty="0"/>
              </a:p>
            </p:txBody>
          </p:sp>
        </mc:Choice>
        <mc:Fallback xmlns="">
          <p:sp>
            <p:nvSpPr>
              <p:cNvPr id="61" name="文本框 60"/>
              <p:cNvSpPr txBox="1">
                <a:spLocks noRot="1" noChangeAspect="1" noMove="1" noResize="1" noEditPoints="1" noAdjustHandles="1" noChangeArrowheads="1" noChangeShapeType="1" noTextEdit="1"/>
              </p:cNvSpPr>
              <p:nvPr/>
            </p:nvSpPr>
            <p:spPr>
              <a:xfrm>
                <a:off x="1081825" y="1416676"/>
                <a:ext cx="9697792" cy="1545488"/>
              </a:xfrm>
              <a:prstGeom prst="rect">
                <a:avLst/>
              </a:prstGeom>
              <a:blipFill>
                <a:blip r:embed="rId2"/>
                <a:stretch>
                  <a:fillRect l="-1257" t="-3937" r="-629" b="-98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03867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dirty="0">
                <a:solidFill>
                  <a:schemeClr val="tx1">
                    <a:lumMod val="75000"/>
                    <a:lumOff val="25000"/>
                  </a:schemeClr>
                </a:solidFill>
                <a:cs typeface="+mn-ea"/>
                <a:sym typeface="+mn-lt"/>
              </a:rPr>
              <a:t>总结</a:t>
            </a: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4</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1329077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26</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26</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2"/>
            <a:ext cx="4900099" cy="7956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总结</a:t>
            </a:r>
          </a:p>
        </p:txBody>
      </p:sp>
      <p:sp>
        <p:nvSpPr>
          <p:cNvPr id="37" name="文本框 36"/>
          <p:cNvSpPr txBox="1"/>
          <p:nvPr/>
        </p:nvSpPr>
        <p:spPr>
          <a:xfrm>
            <a:off x="1081825" y="1416675"/>
            <a:ext cx="9767883" cy="3539430"/>
          </a:xfrm>
          <a:prstGeom prst="rect">
            <a:avLst/>
          </a:prstGeom>
          <a:noFill/>
        </p:spPr>
        <p:txBody>
          <a:bodyPr wrap="square" rtlCol="0">
            <a:spAutoFit/>
          </a:bodyPr>
          <a:lstStyle/>
          <a:p>
            <a:r>
              <a:rPr lang="zh-CN" altLang="en-US" sz="2800" dirty="0"/>
              <a:t>虽然</a:t>
            </a:r>
            <a:r>
              <a:rPr lang="zh-CN" altLang="en-US" sz="2800" dirty="0" smtClean="0"/>
              <a:t>对于支持边修改的动态图连通性我们</a:t>
            </a:r>
            <a:r>
              <a:rPr lang="zh-CN" altLang="en-US" sz="2800" dirty="0"/>
              <a:t>有很好的做法，但如果直接应用到</a:t>
            </a:r>
            <a:r>
              <a:rPr lang="zh-CN" altLang="en-US" sz="2800" dirty="0" smtClean="0"/>
              <a:t>支持点修改</a:t>
            </a:r>
            <a:r>
              <a:rPr lang="zh-CN" altLang="en-US" sz="2800" dirty="0"/>
              <a:t>的</a:t>
            </a:r>
            <a:r>
              <a:rPr lang="zh-CN" altLang="en-US" sz="2800" dirty="0" smtClean="0"/>
              <a:t>动态</a:t>
            </a:r>
            <a:r>
              <a:rPr lang="zh-CN" altLang="en-US" sz="2800" dirty="0"/>
              <a:t>图</a:t>
            </a:r>
            <a:r>
              <a:rPr lang="zh-CN" altLang="en-US" sz="2800" dirty="0" smtClean="0"/>
              <a:t>连通性上</a:t>
            </a:r>
            <a:r>
              <a:rPr lang="zh-CN" altLang="en-US" sz="2800" dirty="0"/>
              <a:t>，会由于度数原因而产生高额复杂度。</a:t>
            </a:r>
            <a:endParaRPr lang="en-US" altLang="zh-CN" sz="2800" dirty="0"/>
          </a:p>
          <a:p>
            <a:r>
              <a:rPr lang="zh-CN" altLang="en-US" sz="2800" dirty="0"/>
              <a:t/>
            </a:r>
            <a:br>
              <a:rPr lang="zh-CN" altLang="en-US" sz="2800" dirty="0"/>
            </a:br>
            <a:r>
              <a:rPr lang="zh-CN" altLang="en-US" sz="2800" dirty="0"/>
              <a:t>因此我们采用了分块的方法，通过定期重构和按照度数分大小块分别处理的思想来获得一个较为优秀的算法。</a:t>
            </a:r>
            <a:endParaRPr lang="en-US" altLang="zh-CN" sz="2800" dirty="0"/>
          </a:p>
          <a:p>
            <a:r>
              <a:rPr lang="zh-CN" altLang="en-US" sz="2800" dirty="0"/>
              <a:t/>
            </a:r>
            <a:br>
              <a:rPr lang="zh-CN" altLang="en-US" sz="2800" dirty="0"/>
            </a:br>
            <a:r>
              <a:rPr lang="zh-CN" altLang="en-US" sz="2800" dirty="0"/>
              <a:t>这启示我们分块平衡也是处理很多问题的有力工具。</a:t>
            </a:r>
          </a:p>
        </p:txBody>
      </p:sp>
    </p:spTree>
    <p:extLst>
      <p:ext uri="{BB962C8B-B14F-4D97-AF65-F5344CB8AC3E}">
        <p14:creationId xmlns:p14="http://schemas.microsoft.com/office/powerpoint/2010/main" val="15389559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27</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27</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2"/>
            <a:ext cx="4900099" cy="7956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参考文献</a:t>
            </a:r>
          </a:p>
        </p:txBody>
      </p:sp>
      <p:sp>
        <p:nvSpPr>
          <p:cNvPr id="37" name="文本框 36"/>
          <p:cNvSpPr txBox="1"/>
          <p:nvPr/>
        </p:nvSpPr>
        <p:spPr>
          <a:xfrm>
            <a:off x="1081825" y="1416676"/>
            <a:ext cx="6915955" cy="461665"/>
          </a:xfrm>
          <a:prstGeom prst="rect">
            <a:avLst/>
          </a:prstGeom>
          <a:noFill/>
        </p:spPr>
        <p:txBody>
          <a:bodyPr wrap="square" rtlCol="0">
            <a:spAutoFit/>
          </a:bodyPr>
          <a:lstStyle/>
          <a:p>
            <a:endParaRPr lang="zh-CN" altLang="en-US" sz="2400" dirty="0"/>
          </a:p>
        </p:txBody>
      </p:sp>
      <p:sp>
        <p:nvSpPr>
          <p:cNvPr id="61" name="文本框 60"/>
          <p:cNvSpPr txBox="1"/>
          <p:nvPr/>
        </p:nvSpPr>
        <p:spPr>
          <a:xfrm>
            <a:off x="1081824" y="1416676"/>
            <a:ext cx="10110784" cy="4455835"/>
          </a:xfrm>
          <a:prstGeom prst="rect">
            <a:avLst/>
          </a:prstGeom>
          <a:noFill/>
        </p:spPr>
        <p:txBody>
          <a:bodyPr wrap="square" rtlCol="0">
            <a:spAutoFit/>
          </a:bodyPr>
          <a:lstStyle/>
          <a:p>
            <a:pPr>
              <a:lnSpc>
                <a:spcPct val="150000"/>
              </a:lnSpc>
            </a:pPr>
            <a:r>
              <a:rPr lang="en-US" altLang="zh-CN" sz="2400" i="1" dirty="0"/>
              <a:t>Chan, Timothy M., Mihai P a ˇ </a:t>
            </a:r>
            <a:r>
              <a:rPr lang="en-US" altLang="zh-CN" sz="2400" i="1" dirty="0" err="1"/>
              <a:t>traşcu</a:t>
            </a:r>
            <a:r>
              <a:rPr lang="en-US" altLang="zh-CN" sz="2400" i="1" dirty="0"/>
              <a:t>, and Liam </a:t>
            </a:r>
            <a:r>
              <a:rPr lang="en-US" altLang="zh-CN" sz="2400" i="1" dirty="0" err="1"/>
              <a:t>Roditty</a:t>
            </a:r>
            <a:r>
              <a:rPr lang="en-US" altLang="zh-CN" sz="2400" i="1" dirty="0"/>
              <a:t>. "Dynamic connectivity: Connecting to networks and geometry." SIAM Journal on Computing 40, no. 2 (2011): 333-349.</a:t>
            </a:r>
          </a:p>
          <a:p>
            <a:pPr>
              <a:lnSpc>
                <a:spcPct val="150000"/>
              </a:lnSpc>
            </a:pPr>
            <a:endParaRPr lang="en-US" altLang="zh-CN" sz="2400" i="1" dirty="0"/>
          </a:p>
          <a:p>
            <a:pPr>
              <a:lnSpc>
                <a:spcPct val="150000"/>
              </a:lnSpc>
            </a:pPr>
            <a:r>
              <a:rPr lang="en-US" altLang="zh-CN" sz="2400" i="1" dirty="0"/>
              <a:t>Jacob Holm, Kristian de Lichtenberg, and Mikkel </a:t>
            </a:r>
            <a:r>
              <a:rPr lang="en-US" altLang="zh-CN" sz="2400" i="1" dirty="0" err="1"/>
              <a:t>Thorup</a:t>
            </a:r>
            <a:r>
              <a:rPr lang="en-US" altLang="zh-CN" sz="2400" i="1" dirty="0"/>
              <a:t>. Poly-logarithmic deterministic fully-dynamic algorithms for connectivity, minimum spanning tree, 2-edge, and </a:t>
            </a:r>
            <a:r>
              <a:rPr lang="en-US" altLang="zh-CN" sz="2400" i="1" dirty="0" err="1"/>
              <a:t>biconnectivity</a:t>
            </a:r>
            <a:r>
              <a:rPr lang="en-US" altLang="zh-CN" sz="2400" i="1" dirty="0"/>
              <a:t>. Journal of the ACM(JACM), 48(4):723–760, 2001. </a:t>
            </a:r>
          </a:p>
        </p:txBody>
      </p:sp>
    </p:spTree>
    <p:extLst>
      <p:ext uri="{BB962C8B-B14F-4D97-AF65-F5344CB8AC3E}">
        <p14:creationId xmlns:p14="http://schemas.microsoft.com/office/powerpoint/2010/main" val="37060270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959688" y="-511830"/>
            <a:ext cx="8511676" cy="79155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 name="椭圆 2"/>
          <p:cNvSpPr/>
          <p:nvPr/>
        </p:nvSpPr>
        <p:spPr>
          <a:xfrm>
            <a:off x="1588485" y="-1160759"/>
            <a:ext cx="9254082" cy="921337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4" name="组合 3"/>
          <p:cNvGrpSpPr/>
          <p:nvPr/>
        </p:nvGrpSpPr>
        <p:grpSpPr>
          <a:xfrm>
            <a:off x="2063111" y="930360"/>
            <a:ext cx="8065769" cy="5446338"/>
            <a:chOff x="2063111" y="930360"/>
            <a:chExt cx="8065769" cy="5446338"/>
          </a:xfrm>
        </p:grpSpPr>
        <p:sp>
          <p:nvSpPr>
            <p:cNvPr id="5" name="椭圆 4"/>
            <p:cNvSpPr/>
            <p:nvPr/>
          </p:nvSpPr>
          <p:spPr>
            <a:xfrm>
              <a:off x="2063111" y="9303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 name="椭圆 5"/>
            <p:cNvSpPr/>
            <p:nvPr/>
          </p:nvSpPr>
          <p:spPr>
            <a:xfrm>
              <a:off x="9787942" y="60357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7" name="自由: 形状 27"/>
          <p:cNvSpPr/>
          <p:nvPr/>
        </p:nvSpPr>
        <p:spPr>
          <a:xfrm rot="13500000">
            <a:off x="6068577" y="783410"/>
            <a:ext cx="293901" cy="293901"/>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空心弧 2"/>
          <p:cNvSpPr/>
          <p:nvPr/>
        </p:nvSpPr>
        <p:spPr>
          <a:xfrm rot="7086271">
            <a:off x="6496050" y="2687637"/>
            <a:ext cx="1482725" cy="1482725"/>
          </a:xfrm>
          <a:custGeom>
            <a:avLst/>
            <a:gdLst/>
            <a:ahLst/>
            <a:cxnLst>
              <a:cxn ang="0">
                <a:pos x="719254" y="1482395"/>
              </a:cxn>
              <a:cxn ang="0">
                <a:pos x="18905" y="907716"/>
              </a:cxn>
              <a:cxn ang="0">
                <a:pos x="397400" y="84620"/>
              </a:cxn>
              <a:cxn ang="0">
                <a:pos x="1289534" y="242235"/>
              </a:cxn>
              <a:cxn ang="0">
                <a:pos x="1363085" y="1145194"/>
              </a:cxn>
              <a:cxn ang="0">
                <a:pos x="1349991" y="1136690"/>
              </a:cxn>
              <a:cxn ang="0">
                <a:pos x="1277989" y="252748"/>
              </a:cxn>
              <a:cxn ang="0">
                <a:pos x="404645" y="98453"/>
              </a:cxn>
              <a:cxn ang="0">
                <a:pos x="34121" y="904213"/>
              </a:cxn>
              <a:cxn ang="0">
                <a:pos x="719720" y="1466788"/>
              </a:cxn>
              <a:cxn ang="0">
                <a:pos x="719254" y="1482395"/>
              </a:cxn>
            </a:cxnLst>
            <a:rect l="0" t="0" r="0" b="0"/>
            <a:pathLst>
              <a:path w="1482725" h="1482725">
                <a:moveTo>
                  <a:pt x="719254" y="1482395"/>
                </a:moveTo>
                <a:cubicBezTo>
                  <a:pt x="382299" y="1472342"/>
                  <a:pt x="94548" y="1236225"/>
                  <a:pt x="18905" y="907716"/>
                </a:cubicBezTo>
                <a:cubicBezTo>
                  <a:pt x="-56738" y="579208"/>
                  <a:pt x="98774" y="241023"/>
                  <a:pt x="397400" y="84620"/>
                </a:cubicBezTo>
                <a:cubicBezTo>
                  <a:pt x="696026" y="-71783"/>
                  <a:pt x="1062576" y="-7024"/>
                  <a:pt x="1289534" y="242235"/>
                </a:cubicBezTo>
                <a:cubicBezTo>
                  <a:pt x="1516492" y="491494"/>
                  <a:pt x="1546711" y="862491"/>
                  <a:pt x="1363085" y="1145194"/>
                </a:cubicBezTo>
                <a:lnTo>
                  <a:pt x="1349991" y="1136690"/>
                </a:lnTo>
                <a:cubicBezTo>
                  <a:pt x="1529750" y="859941"/>
                  <a:pt x="1500167" y="496757"/>
                  <a:pt x="1277989" y="252748"/>
                </a:cubicBezTo>
                <a:cubicBezTo>
                  <a:pt x="1055811" y="8739"/>
                  <a:pt x="696982" y="-54656"/>
                  <a:pt x="404645" y="98453"/>
                </a:cubicBezTo>
                <a:cubicBezTo>
                  <a:pt x="112308" y="251562"/>
                  <a:pt x="-39929" y="582624"/>
                  <a:pt x="34121" y="904213"/>
                </a:cubicBezTo>
                <a:cubicBezTo>
                  <a:pt x="108171" y="1225803"/>
                  <a:pt x="389862" y="1456947"/>
                  <a:pt x="719720" y="1466788"/>
                </a:cubicBezTo>
                <a:cubicBezTo>
                  <a:pt x="719565" y="1471990"/>
                  <a:pt x="719409" y="1477193"/>
                  <a:pt x="719254" y="1482395"/>
                </a:cubicBezTo>
                <a:close/>
              </a:path>
            </a:pathLst>
          </a:custGeom>
          <a:solidFill>
            <a:schemeClr val="bg1"/>
          </a:solidFill>
          <a:ln w="3175" cap="flat" cmpd="sng">
            <a:solidFill>
              <a:schemeClr val="bg1"/>
            </a:solidFill>
            <a:prstDash val="solid"/>
            <a:round/>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9" name="TextBox 8"/>
          <p:cNvSpPr txBox="1"/>
          <p:nvPr/>
        </p:nvSpPr>
        <p:spPr>
          <a:xfrm>
            <a:off x="4360863" y="3773487"/>
            <a:ext cx="2192337" cy="369888"/>
          </a:xfrm>
          <a:prstGeom prst="rect">
            <a:avLst/>
          </a:prstGeom>
          <a:noFill/>
          <a:ln w="9525">
            <a:noFill/>
            <a:miter/>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eaLnBrk="1" hangingPunct="1"/>
            <a:r>
              <a:rPr lang="zh-CN" altLang="en-US" sz="1800" dirty="0">
                <a:solidFill>
                  <a:schemeClr val="bg1"/>
                </a:solidFill>
                <a:cs typeface="+mn-ea"/>
                <a:sym typeface="+mn-lt"/>
              </a:rPr>
              <a:t>谢谢聆听</a:t>
            </a:r>
          </a:p>
        </p:txBody>
      </p:sp>
      <p:sp>
        <p:nvSpPr>
          <p:cNvPr id="10" name="TextBox 1"/>
          <p:cNvSpPr txBox="1"/>
          <p:nvPr/>
        </p:nvSpPr>
        <p:spPr>
          <a:xfrm>
            <a:off x="3532480" y="3726731"/>
            <a:ext cx="5127040" cy="461665"/>
          </a:xfrm>
          <a:prstGeom prst="rect">
            <a:avLst/>
          </a:prstGeom>
          <a:noFill/>
          <a:ln w="9525">
            <a:noFill/>
            <a:miter/>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eaLnBrk="1" hangingPunct="1"/>
            <a:r>
              <a:rPr lang="en-US" altLang="zh-CN" sz="2400" dirty="0">
                <a:solidFill>
                  <a:schemeClr val="accent2"/>
                </a:solidFill>
                <a:cs typeface="+mn-ea"/>
                <a:sym typeface="+mn-lt"/>
              </a:rPr>
              <a:t>THANKS YOUR LISTENING</a:t>
            </a:r>
          </a:p>
        </p:txBody>
      </p:sp>
      <p:sp>
        <p:nvSpPr>
          <p:cNvPr id="11" name="TextBox 1"/>
          <p:cNvSpPr txBox="1"/>
          <p:nvPr/>
        </p:nvSpPr>
        <p:spPr>
          <a:xfrm>
            <a:off x="3464510" y="2669605"/>
            <a:ext cx="5262980" cy="1107996"/>
          </a:xfrm>
          <a:prstGeom prst="rect">
            <a:avLst/>
          </a:prstGeom>
          <a:noFill/>
          <a:ln w="9525">
            <a:noFill/>
            <a:miter/>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1" hangingPunct="1"/>
            <a:r>
              <a:rPr lang="zh-CN" altLang="en-US" sz="6600" dirty="0">
                <a:solidFill>
                  <a:srgbClr val="F23B48"/>
                </a:solidFill>
                <a:cs typeface="+mn-ea"/>
                <a:sym typeface="+mn-lt"/>
              </a:rPr>
              <a:t>谢谢您的聆听</a:t>
            </a:r>
            <a:endParaRPr lang="en-US" altLang="zh-CN" sz="6600" dirty="0">
              <a:solidFill>
                <a:srgbClr val="F23B48"/>
              </a:solidFill>
              <a:cs typeface="+mn-ea"/>
              <a:sym typeface="+mn-lt"/>
            </a:endParaRPr>
          </a:p>
        </p:txBody>
      </p:sp>
    </p:spTree>
    <p:extLst>
      <p:ext uri="{BB962C8B-B14F-4D97-AF65-F5344CB8AC3E}">
        <p14:creationId xmlns:p14="http://schemas.microsoft.com/office/powerpoint/2010/main" val="389934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accel="50000" decel="50000" fill="hold" nodeType="clickEffect">
                                  <p:stCondLst>
                                    <p:cond delay="0"/>
                                  </p:stCondLst>
                                  <p:childTnLst>
                                    <p:animRot by="10800000">
                                      <p:cBhvr>
                                        <p:cTn id="6"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rPr>
              <a:t>简介</a:t>
            </a: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1</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966193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4</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4</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简介</a:t>
            </a:r>
          </a:p>
        </p:txBody>
      </p:sp>
      <mc:AlternateContent xmlns:mc="http://schemas.openxmlformats.org/markup-compatibility/2006" xmlns:a14="http://schemas.microsoft.com/office/drawing/2010/main">
        <mc:Choice Requires="a14">
          <p:sp>
            <p:nvSpPr>
              <p:cNvPr id="37" name="文本框 36"/>
              <p:cNvSpPr txBox="1"/>
              <p:nvPr/>
            </p:nvSpPr>
            <p:spPr>
              <a:xfrm>
                <a:off x="1081823" y="1134420"/>
                <a:ext cx="9301892" cy="3427861"/>
              </a:xfrm>
              <a:prstGeom prst="rect">
                <a:avLst/>
              </a:prstGeom>
              <a:noFill/>
            </p:spPr>
            <p:txBody>
              <a:bodyPr wrap="square" rtlCol="0">
                <a:spAutoFit/>
              </a:bodyPr>
              <a:lstStyle/>
              <a:p>
                <a:r>
                  <a:rPr lang="zh-CN" altLang="en-US" sz="2800" dirty="0"/>
                  <a:t>动态图连通性是动态图系列的经典问题。对于动态的边修改维护图连通性问题，</a:t>
                </a:r>
                <a:r>
                  <a:rPr lang="en-US" altLang="zh-CN" sz="2800" dirty="0"/>
                  <a:t>OI</a:t>
                </a:r>
                <a:r>
                  <a:rPr lang="zh-CN" altLang="en-US" sz="2800" dirty="0"/>
                  <a:t>界已经引入了通过分层维护在 </a:t>
                </a:r>
                <a:r>
                  <a:rPr lang="en-US" altLang="zh-CN" sz="2800" dirty="0"/>
                  <a:t>Poly Log </a:t>
                </a:r>
                <a:r>
                  <a:rPr lang="zh-CN" altLang="en-US" sz="2800" dirty="0"/>
                  <a:t>时间复杂度内实现的做法，但是该做法难以拓展到开关点维护图联通性的问题上来。</a:t>
                </a:r>
                <a:endParaRPr lang="en-US" altLang="zh-CN" sz="2800" dirty="0"/>
              </a:p>
              <a:p>
                <a:endParaRPr lang="en-US" altLang="zh-CN" sz="2800" dirty="0"/>
              </a:p>
              <a:p>
                <a:r>
                  <a:rPr lang="zh-CN" altLang="en-US" sz="2800" dirty="0"/>
                  <a:t>我们将介绍一个</a:t>
                </a:r>
                <a14:m>
                  <m:oMath xmlns:m="http://schemas.openxmlformats.org/officeDocument/2006/math">
                    <m:r>
                      <a:rPr kumimoji="1" lang="zh-CN" altLang="en-US" sz="2800" i="1" dirty="0" smtClean="0">
                        <a:solidFill>
                          <a:schemeClr val="tx1">
                            <a:lumMod val="75000"/>
                            <a:lumOff val="25000"/>
                          </a:schemeClr>
                        </a:solidFill>
                        <a:latin typeface="Cambria Math" panose="02040503050406030204" pitchFamily="18" charset="0"/>
                        <a:cs typeface="+mn-ea"/>
                        <a:sym typeface="+mn-lt"/>
                      </a:rPr>
                      <m:t>预处理</m:t>
                    </m:r>
                    <m:r>
                      <a:rPr kumimoji="1" lang="zh-CN" altLang="en-US" sz="2800" i="1" dirty="0">
                        <a:solidFill>
                          <a:schemeClr val="tx1">
                            <a:lumMod val="75000"/>
                            <a:lumOff val="25000"/>
                          </a:schemeClr>
                        </a:solidFill>
                        <a:latin typeface="Cambria Math" panose="02040503050406030204" pitchFamily="18" charset="0"/>
                        <a:cs typeface="+mn-ea"/>
                        <a:sym typeface="+mn-lt"/>
                      </a:rPr>
                      <m:t>时间复杂度</m:t>
                    </m:r>
                    <m:acc>
                      <m:accPr>
                        <m:chr m:val="̃"/>
                        <m:ctrlPr>
                          <a:rPr kumimoji="1" lang="zh-CN" altLang="en-US" sz="2800" i="1">
                            <a:solidFill>
                              <a:schemeClr val="tx1">
                                <a:lumMod val="75000"/>
                                <a:lumOff val="25000"/>
                              </a:schemeClr>
                            </a:solidFill>
                            <a:latin typeface="Cambria Math" panose="02040503050406030204" pitchFamily="18" charset="0"/>
                            <a:cs typeface="+mn-ea"/>
                            <a:sym typeface="+mn-lt"/>
                          </a:rPr>
                        </m:ctrlPr>
                      </m:accPr>
                      <m:e>
                        <m:r>
                          <a:rPr kumimoji="1" lang="en-US" altLang="zh-CN" sz="2800" i="1">
                            <a:solidFill>
                              <a:schemeClr val="tx1">
                                <a:lumMod val="75000"/>
                                <a:lumOff val="25000"/>
                              </a:schemeClr>
                            </a:solidFill>
                            <a:latin typeface="Cambria Math" panose="02040503050406030204" pitchFamily="18" charset="0"/>
                            <a:cs typeface="+mn-ea"/>
                            <a:sym typeface="+mn-lt"/>
                          </a:rPr>
                          <m:t>𝑂</m:t>
                        </m:r>
                      </m:e>
                    </m:acc>
                    <m:r>
                      <a:rPr kumimoji="1" lang="en-US" altLang="zh-CN" sz="2800" i="1">
                        <a:solidFill>
                          <a:schemeClr val="tx1">
                            <a:lumMod val="75000"/>
                            <a:lumOff val="25000"/>
                          </a:schemeClr>
                        </a:solidFill>
                        <a:latin typeface="Cambria Math" panose="02040503050406030204" pitchFamily="18" charset="0"/>
                        <a:cs typeface="+mn-ea"/>
                        <a:sym typeface="+mn-lt"/>
                      </a:rPr>
                      <m:t>(</m:t>
                    </m:r>
                    <m:sSup>
                      <m:sSupPr>
                        <m:ctrlPr>
                          <a:rPr kumimoji="1" lang="en-US" altLang="zh-CN" sz="2800" i="1">
                            <a:solidFill>
                              <a:schemeClr val="tx1">
                                <a:lumMod val="75000"/>
                                <a:lumOff val="25000"/>
                              </a:schemeClr>
                            </a:solidFill>
                            <a:latin typeface="Cambria Math" panose="02040503050406030204" pitchFamily="18" charset="0"/>
                            <a:cs typeface="+mn-ea"/>
                            <a:sym typeface="+mn-lt"/>
                          </a:rPr>
                        </m:ctrlPr>
                      </m:sSupPr>
                      <m:e>
                        <m:r>
                          <a:rPr kumimoji="1" lang="en-US" altLang="zh-CN" sz="2800" i="1">
                            <a:solidFill>
                              <a:schemeClr val="tx1">
                                <a:lumMod val="75000"/>
                                <a:lumOff val="25000"/>
                              </a:schemeClr>
                            </a:solidFill>
                            <a:latin typeface="Cambria Math" panose="02040503050406030204" pitchFamily="18" charset="0"/>
                            <a:cs typeface="+mn-ea"/>
                            <a:sym typeface="+mn-lt"/>
                          </a:rPr>
                          <m:t>𝑚</m:t>
                        </m:r>
                      </m:e>
                      <m:sup>
                        <m:f>
                          <m:fPr>
                            <m:ctrlPr>
                              <a:rPr kumimoji="1" lang="en-US" altLang="zh-CN" sz="2800" i="1">
                                <a:solidFill>
                                  <a:schemeClr val="tx1">
                                    <a:lumMod val="75000"/>
                                    <a:lumOff val="25000"/>
                                  </a:schemeClr>
                                </a:solidFill>
                                <a:latin typeface="Cambria Math" panose="02040503050406030204" pitchFamily="18" charset="0"/>
                                <a:cs typeface="+mn-ea"/>
                                <a:sym typeface="+mn-lt"/>
                              </a:rPr>
                            </m:ctrlPr>
                          </m:fPr>
                          <m:num>
                            <m:r>
                              <a:rPr kumimoji="1" lang="en-US" altLang="zh-CN" sz="2800" b="0" i="1" smtClean="0">
                                <a:solidFill>
                                  <a:schemeClr val="tx1">
                                    <a:lumMod val="75000"/>
                                    <a:lumOff val="25000"/>
                                  </a:schemeClr>
                                </a:solidFill>
                                <a:latin typeface="Cambria Math" panose="02040503050406030204" pitchFamily="18" charset="0"/>
                                <a:cs typeface="+mn-ea"/>
                                <a:sym typeface="+mn-lt"/>
                              </a:rPr>
                              <m:t>4</m:t>
                            </m:r>
                          </m:num>
                          <m:den>
                            <m:r>
                              <a:rPr kumimoji="1" lang="en-US" altLang="zh-CN" sz="2800" i="1">
                                <a:solidFill>
                                  <a:schemeClr val="tx1">
                                    <a:lumMod val="75000"/>
                                    <a:lumOff val="25000"/>
                                  </a:schemeClr>
                                </a:solidFill>
                                <a:latin typeface="Cambria Math" panose="02040503050406030204" pitchFamily="18" charset="0"/>
                                <a:cs typeface="+mn-ea"/>
                                <a:sym typeface="+mn-lt"/>
                              </a:rPr>
                              <m:t>3</m:t>
                            </m:r>
                          </m:den>
                        </m:f>
                      </m:sup>
                    </m:sSup>
                    <m:r>
                      <a:rPr kumimoji="1" lang="en-US" altLang="zh-CN" sz="2800" i="1">
                        <a:solidFill>
                          <a:schemeClr val="tx1">
                            <a:lumMod val="75000"/>
                            <a:lumOff val="25000"/>
                          </a:schemeClr>
                        </a:solidFill>
                        <a:latin typeface="Cambria Math" panose="02040503050406030204" pitchFamily="18" charset="0"/>
                        <a:cs typeface="+mn-ea"/>
                        <a:sym typeface="+mn-lt"/>
                      </a:rPr>
                      <m:t>)</m:t>
                    </m:r>
                    <m:r>
                      <a:rPr kumimoji="1" lang="zh-CN" altLang="en-US" sz="2800" i="1" smtClean="0">
                        <a:solidFill>
                          <a:schemeClr val="tx1">
                            <a:lumMod val="75000"/>
                            <a:lumOff val="25000"/>
                          </a:schemeClr>
                        </a:solidFill>
                        <a:latin typeface="Cambria Math" panose="02040503050406030204" pitchFamily="18" charset="0"/>
                        <a:cs typeface="+mn-ea"/>
                        <a:sym typeface="+mn-lt"/>
                      </a:rPr>
                      <m:t>修改</m:t>
                    </m:r>
                    <m:r>
                      <a:rPr kumimoji="1" lang="zh-CN" altLang="en-US" sz="2800" i="1">
                        <a:solidFill>
                          <a:schemeClr val="tx1">
                            <a:lumMod val="75000"/>
                            <a:lumOff val="25000"/>
                          </a:schemeClr>
                        </a:solidFill>
                        <a:latin typeface="Cambria Math" panose="02040503050406030204" pitchFamily="18" charset="0"/>
                        <a:cs typeface="+mn-ea"/>
                        <a:sym typeface="+mn-lt"/>
                      </a:rPr>
                      <m:t>时间</m:t>
                    </m:r>
                  </m:oMath>
                </a14:m>
                <a:r>
                  <a:rPr lang="zh-CN" altLang="en-US" sz="2800" dirty="0"/>
                  <a:t>复杂度</a:t>
                </a:r>
                <a14:m>
                  <m:oMath xmlns:m="http://schemas.openxmlformats.org/officeDocument/2006/math">
                    <m:acc>
                      <m:accPr>
                        <m:chr m:val="̃"/>
                        <m:ctrlPr>
                          <a:rPr kumimoji="1" lang="zh-CN" altLang="en-US" sz="2800" i="1">
                            <a:solidFill>
                              <a:schemeClr val="tx1">
                                <a:lumMod val="75000"/>
                                <a:lumOff val="25000"/>
                              </a:schemeClr>
                            </a:solidFill>
                            <a:latin typeface="Cambria Math" panose="02040503050406030204" pitchFamily="18" charset="0"/>
                            <a:cs typeface="+mn-ea"/>
                            <a:sym typeface="+mn-lt"/>
                          </a:rPr>
                        </m:ctrlPr>
                      </m:accPr>
                      <m:e>
                        <m:r>
                          <a:rPr kumimoji="1" lang="en-US" altLang="zh-CN" sz="2800" i="1">
                            <a:solidFill>
                              <a:schemeClr val="tx1">
                                <a:lumMod val="75000"/>
                                <a:lumOff val="25000"/>
                              </a:schemeClr>
                            </a:solidFill>
                            <a:latin typeface="Cambria Math" panose="02040503050406030204" pitchFamily="18" charset="0"/>
                            <a:cs typeface="+mn-ea"/>
                            <a:sym typeface="+mn-lt"/>
                          </a:rPr>
                          <m:t>𝑂</m:t>
                        </m:r>
                      </m:e>
                    </m:acc>
                    <m:r>
                      <a:rPr kumimoji="1" lang="en-US" altLang="zh-CN" sz="2800" i="1">
                        <a:solidFill>
                          <a:schemeClr val="tx1">
                            <a:lumMod val="75000"/>
                            <a:lumOff val="25000"/>
                          </a:schemeClr>
                        </a:solidFill>
                        <a:latin typeface="Cambria Math" panose="02040503050406030204" pitchFamily="18" charset="0"/>
                        <a:cs typeface="+mn-ea"/>
                        <a:sym typeface="+mn-lt"/>
                      </a:rPr>
                      <m:t>(</m:t>
                    </m:r>
                    <m:sSup>
                      <m:sSupPr>
                        <m:ctrlPr>
                          <a:rPr kumimoji="1" lang="en-US" altLang="zh-CN" sz="2800" i="1">
                            <a:solidFill>
                              <a:schemeClr val="tx1">
                                <a:lumMod val="75000"/>
                                <a:lumOff val="25000"/>
                              </a:schemeClr>
                            </a:solidFill>
                            <a:latin typeface="Cambria Math" panose="02040503050406030204" pitchFamily="18" charset="0"/>
                            <a:cs typeface="+mn-ea"/>
                            <a:sym typeface="+mn-lt"/>
                          </a:rPr>
                        </m:ctrlPr>
                      </m:sSupPr>
                      <m:e>
                        <m:r>
                          <a:rPr kumimoji="1" lang="en-US" altLang="zh-CN" sz="2800" i="1">
                            <a:solidFill>
                              <a:schemeClr val="tx1">
                                <a:lumMod val="75000"/>
                                <a:lumOff val="25000"/>
                              </a:schemeClr>
                            </a:solidFill>
                            <a:latin typeface="Cambria Math" panose="02040503050406030204" pitchFamily="18" charset="0"/>
                            <a:cs typeface="+mn-ea"/>
                            <a:sym typeface="+mn-lt"/>
                          </a:rPr>
                          <m:t>𝑚</m:t>
                        </m:r>
                      </m:e>
                      <m:sup>
                        <m:f>
                          <m:fPr>
                            <m:ctrlPr>
                              <a:rPr kumimoji="1" lang="en-US" altLang="zh-CN" sz="2800" i="1">
                                <a:solidFill>
                                  <a:schemeClr val="tx1">
                                    <a:lumMod val="75000"/>
                                    <a:lumOff val="25000"/>
                                  </a:schemeClr>
                                </a:solidFill>
                                <a:latin typeface="Cambria Math" panose="02040503050406030204" pitchFamily="18" charset="0"/>
                                <a:cs typeface="+mn-ea"/>
                                <a:sym typeface="+mn-lt"/>
                              </a:rPr>
                            </m:ctrlPr>
                          </m:fPr>
                          <m:num>
                            <m:r>
                              <a:rPr kumimoji="1" lang="en-US" altLang="zh-CN" sz="2800" i="1">
                                <a:solidFill>
                                  <a:schemeClr val="tx1">
                                    <a:lumMod val="75000"/>
                                    <a:lumOff val="25000"/>
                                  </a:schemeClr>
                                </a:solidFill>
                                <a:latin typeface="Cambria Math" panose="02040503050406030204" pitchFamily="18" charset="0"/>
                                <a:cs typeface="+mn-ea"/>
                                <a:sym typeface="+mn-lt"/>
                              </a:rPr>
                              <m:t>2</m:t>
                            </m:r>
                          </m:num>
                          <m:den>
                            <m:r>
                              <a:rPr kumimoji="1" lang="en-US" altLang="zh-CN" sz="2800" i="1">
                                <a:solidFill>
                                  <a:schemeClr val="tx1">
                                    <a:lumMod val="75000"/>
                                    <a:lumOff val="25000"/>
                                  </a:schemeClr>
                                </a:solidFill>
                                <a:latin typeface="Cambria Math" panose="02040503050406030204" pitchFamily="18" charset="0"/>
                                <a:cs typeface="+mn-ea"/>
                                <a:sym typeface="+mn-lt"/>
                              </a:rPr>
                              <m:t>3</m:t>
                            </m:r>
                          </m:den>
                        </m:f>
                      </m:sup>
                    </m:sSup>
                    <m:r>
                      <a:rPr kumimoji="1" lang="en-US" altLang="zh-CN" sz="2800" i="1">
                        <a:solidFill>
                          <a:schemeClr val="tx1">
                            <a:lumMod val="75000"/>
                            <a:lumOff val="25000"/>
                          </a:schemeClr>
                        </a:solidFill>
                        <a:latin typeface="Cambria Math" panose="02040503050406030204" pitchFamily="18" charset="0"/>
                        <a:cs typeface="+mn-ea"/>
                        <a:sym typeface="+mn-lt"/>
                      </a:rPr>
                      <m:t>)</m:t>
                    </m:r>
                    <m:r>
                      <a:rPr kumimoji="1" lang="zh-CN" altLang="en-US" sz="2800" i="1" smtClean="0">
                        <a:solidFill>
                          <a:schemeClr val="tx1">
                            <a:lumMod val="75000"/>
                            <a:lumOff val="25000"/>
                          </a:schemeClr>
                        </a:solidFill>
                        <a:latin typeface="Cambria Math" panose="02040503050406030204" pitchFamily="18" charset="0"/>
                        <a:cs typeface="+mn-ea"/>
                        <a:sym typeface="+mn-lt"/>
                      </a:rPr>
                      <m:t>的</m:t>
                    </m:r>
                  </m:oMath>
                </a14:m>
                <a:r>
                  <a:rPr lang="zh-CN" altLang="en-US" sz="2800" dirty="0"/>
                  <a:t>开关点连通性算法</a:t>
                </a:r>
                <a:endParaRPr lang="en-US" altLang="zh-CN" sz="2800" dirty="0"/>
              </a:p>
            </p:txBody>
          </p:sp>
        </mc:Choice>
        <mc:Fallback xmlns="">
          <p:sp>
            <p:nvSpPr>
              <p:cNvPr id="37" name="文本框 36"/>
              <p:cNvSpPr txBox="1">
                <a:spLocks noRot="1" noChangeAspect="1" noMove="1" noResize="1" noEditPoints="1" noAdjustHandles="1" noChangeArrowheads="1" noChangeShapeType="1" noTextEdit="1"/>
              </p:cNvSpPr>
              <p:nvPr/>
            </p:nvSpPr>
            <p:spPr>
              <a:xfrm>
                <a:off x="1081823" y="1134420"/>
                <a:ext cx="9301892" cy="3427861"/>
              </a:xfrm>
              <a:prstGeom prst="rect">
                <a:avLst/>
              </a:prstGeom>
              <a:blipFill>
                <a:blip r:embed="rId2"/>
                <a:stretch>
                  <a:fillRect l="-1311" t="-1779" b="-40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806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655193"/>
            <a:ext cx="4689296" cy="14465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kumimoji="1" lang="zh-CN" altLang="en-US" sz="4400" b="1" dirty="0">
                <a:solidFill>
                  <a:schemeClr val="tx1">
                    <a:lumMod val="75000"/>
                    <a:lumOff val="25000"/>
                  </a:schemeClr>
                </a:solidFill>
                <a:cs typeface="+mn-ea"/>
                <a:sym typeface="+mn-lt"/>
              </a:rPr>
              <a:t>前置知识</a:t>
            </a:r>
          </a:p>
          <a:p>
            <a:pPr marL="0" marR="0" lvl="0" indent="0" defTabSz="457200" rtl="0" eaLnBrk="1" fontAlgn="auto" latinLnBrk="0" hangingPunct="1">
              <a:lnSpc>
                <a:spcPct val="100000"/>
              </a:lnSpc>
              <a:spcBef>
                <a:spcPts val="0"/>
              </a:spcBef>
              <a:spcAft>
                <a:spcPts val="0"/>
              </a:spcAft>
              <a:buClrTx/>
              <a:buSzTx/>
              <a:buFontTx/>
              <a:buNone/>
              <a:tabLst/>
              <a:defRPr/>
            </a:pP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2</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4274420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6</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6</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一些概念</a:t>
            </a:r>
          </a:p>
        </p:txBody>
      </p:sp>
      <mc:AlternateContent xmlns:mc="http://schemas.openxmlformats.org/markup-compatibility/2006" xmlns:a14="http://schemas.microsoft.com/office/drawing/2010/main">
        <mc:Choice Requires="a14">
          <p:sp>
            <p:nvSpPr>
              <p:cNvPr id="61" name="文本框 60"/>
              <p:cNvSpPr txBox="1"/>
              <p:nvPr/>
            </p:nvSpPr>
            <p:spPr>
              <a:xfrm>
                <a:off x="687615" y="1428567"/>
                <a:ext cx="11102870" cy="3971472"/>
              </a:xfrm>
              <a:prstGeom prst="rect">
                <a:avLst/>
              </a:prstGeom>
              <a:noFill/>
            </p:spPr>
            <p:txBody>
              <a:bodyPr wrap="square" rtlCol="0">
                <a:spAutoFit/>
              </a:bodyPr>
              <a:lstStyle/>
              <a:p>
                <a:pPr>
                  <a:lnSpc>
                    <a:spcPct val="150000"/>
                  </a:lnSpc>
                </a:pPr>
                <a:r>
                  <a:rPr lang="en-US" altLang="zh-CN" sz="2800" dirty="0"/>
                  <a:t>      </a:t>
                </a:r>
                <a14:m>
                  <m:oMath xmlns:m="http://schemas.openxmlformats.org/officeDocument/2006/math">
                    <m:r>
                      <a:rPr lang="en-US" altLang="zh-CN" sz="2800" b="0" i="1" smtClean="0">
                        <a:latin typeface="Cambria Math" panose="02040503050406030204" pitchFamily="18" charset="0"/>
                      </a:rPr>
                      <m:t>𝐺</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𝑉</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𝐸</m:t>
                    </m:r>
                    <m:r>
                      <a:rPr lang="en-US" altLang="zh-CN" sz="2800" b="0" i="1" smtClean="0">
                        <a:latin typeface="Cambria Math" panose="02040503050406030204" pitchFamily="18" charset="0"/>
                      </a:rPr>
                      <m:t>)</m:t>
                    </m:r>
                  </m:oMath>
                </a14:m>
                <a:r>
                  <a:rPr lang="zh-CN" altLang="en-US" sz="2800" dirty="0"/>
                  <a:t>表示一个图，其中</a:t>
                </a:r>
                <a14:m>
                  <m:oMath xmlns:m="http://schemas.openxmlformats.org/officeDocument/2006/math">
                    <m:r>
                      <a:rPr lang="en-US" altLang="zh-CN" sz="2800" b="0" i="1" smtClean="0">
                        <a:latin typeface="Cambria Math" panose="02040503050406030204" pitchFamily="18" charset="0"/>
                      </a:rPr>
                      <m:t>𝑉</m:t>
                    </m:r>
                  </m:oMath>
                </a14:m>
                <a:r>
                  <a:rPr lang="zh-CN" altLang="en-US" sz="2800" dirty="0"/>
                  <a:t>为</a:t>
                </a:r>
                <a14:m>
                  <m:oMath xmlns:m="http://schemas.openxmlformats.org/officeDocument/2006/math">
                    <m:r>
                      <a:rPr lang="en-US" altLang="zh-CN" sz="2800" i="1" dirty="0" smtClean="0">
                        <a:latin typeface="Cambria Math" panose="02040503050406030204" pitchFamily="18" charset="0"/>
                      </a:rPr>
                      <m:t>𝐺</m:t>
                    </m:r>
                  </m:oMath>
                </a14:m>
                <a:r>
                  <a:rPr lang="zh-CN" altLang="en-US" sz="2800" dirty="0"/>
                  <a:t>中的点集，</a:t>
                </a:r>
                <a14:m>
                  <m:oMath xmlns:m="http://schemas.openxmlformats.org/officeDocument/2006/math">
                    <m:r>
                      <a:rPr lang="en-US" altLang="zh-CN" sz="2800" i="1" dirty="0" smtClean="0">
                        <a:latin typeface="Cambria Math" panose="02040503050406030204" pitchFamily="18" charset="0"/>
                      </a:rPr>
                      <m:t>𝐸</m:t>
                    </m:r>
                  </m:oMath>
                </a14:m>
                <a:r>
                  <a:rPr lang="zh-CN" altLang="en-US" sz="2800" dirty="0"/>
                  <a:t>为</a:t>
                </a:r>
                <a14:m>
                  <m:oMath xmlns:m="http://schemas.openxmlformats.org/officeDocument/2006/math">
                    <m:r>
                      <a:rPr lang="en-US" altLang="zh-CN" sz="2800" i="1" dirty="0" smtClean="0">
                        <a:latin typeface="Cambria Math" panose="02040503050406030204" pitchFamily="18" charset="0"/>
                      </a:rPr>
                      <m:t>𝐺</m:t>
                    </m:r>
                  </m:oMath>
                </a14:m>
                <a:r>
                  <a:rPr lang="zh-CN" altLang="en-US" sz="2800" dirty="0"/>
                  <a:t>中的边集，如果没有特殊说明，将用</a:t>
                </a:r>
                <a14:m>
                  <m:oMath xmlns:m="http://schemas.openxmlformats.org/officeDocument/2006/math">
                    <m:r>
                      <a:rPr lang="en-US" altLang="zh-CN" sz="2800" i="1" dirty="0" smtClean="0">
                        <a:latin typeface="Cambria Math" panose="02040503050406030204" pitchFamily="18" charset="0"/>
                      </a:rPr>
                      <m:t>𝑛</m:t>
                    </m:r>
                    <m:r>
                      <a:rPr lang="en-US" altLang="zh-CN" sz="2800" i="1" dirty="0" smtClean="0">
                        <a:latin typeface="Cambria Math" panose="02040503050406030204" pitchFamily="18" charset="0"/>
                      </a:rPr>
                      <m:t>=</m:t>
                    </m:r>
                    <m:d>
                      <m:dPr>
                        <m:begChr m:val="|"/>
                        <m:endChr m:val="|"/>
                        <m:ctrlPr>
                          <a:rPr lang="en-US" altLang="zh-CN" sz="2800" i="1" dirty="0" smtClean="0">
                            <a:latin typeface="Cambria Math" panose="02040503050406030204" pitchFamily="18" charset="0"/>
                          </a:rPr>
                        </m:ctrlPr>
                      </m:dPr>
                      <m:e>
                        <m:r>
                          <a:rPr lang="en-US" altLang="zh-CN" sz="2800" i="1" dirty="0" err="1">
                            <a:latin typeface="Cambria Math" panose="02040503050406030204" pitchFamily="18" charset="0"/>
                          </a:rPr>
                          <m:t>𝑉</m:t>
                        </m:r>
                      </m:e>
                    </m:d>
                    <m:r>
                      <a:rPr lang="en-US" altLang="zh-CN" sz="2800" i="1" dirty="0" err="1">
                        <a:latin typeface="Cambria Math" panose="02040503050406030204" pitchFamily="18" charset="0"/>
                      </a:rPr>
                      <m:t>,</m:t>
                    </m:r>
                    <m:r>
                      <a:rPr lang="en-US" altLang="zh-CN" sz="2800" b="0" i="1" dirty="0" smtClean="0">
                        <a:latin typeface="Cambria Math" panose="02040503050406030204" pitchFamily="18" charset="0"/>
                      </a:rPr>
                      <m:t> </m:t>
                    </m:r>
                    <m:r>
                      <a:rPr lang="en-US" altLang="zh-CN" sz="2800" i="1" dirty="0" err="1">
                        <a:latin typeface="Cambria Math" panose="02040503050406030204" pitchFamily="18" charset="0"/>
                      </a:rPr>
                      <m:t>𝑚</m:t>
                    </m:r>
                    <m:r>
                      <a:rPr lang="en-US" altLang="zh-CN" sz="2800" i="1" dirty="0">
                        <a:latin typeface="Cambria Math" panose="02040503050406030204" pitchFamily="18" charset="0"/>
                      </a:rPr>
                      <m:t>=|</m:t>
                    </m:r>
                    <m:r>
                      <a:rPr lang="en-US" altLang="zh-CN" sz="2800" i="1" dirty="0">
                        <a:latin typeface="Cambria Math" panose="02040503050406030204" pitchFamily="18" charset="0"/>
                      </a:rPr>
                      <m:t>𝐸</m:t>
                    </m:r>
                    <m:r>
                      <a:rPr lang="en-US" altLang="zh-CN" sz="2800" i="1" dirty="0">
                        <a:latin typeface="Cambria Math" panose="02040503050406030204" pitchFamily="18" charset="0"/>
                      </a:rPr>
                      <m:t>|</m:t>
                    </m:r>
                  </m:oMath>
                </a14:m>
                <a:r>
                  <a:rPr lang="zh-CN" altLang="en-US" sz="2800" dirty="0"/>
                  <a:t>来表示点数和边数。（若无特殊说明，接下来我们所讨论的图</a:t>
                </a:r>
                <a14:m>
                  <m:oMath xmlns:m="http://schemas.openxmlformats.org/officeDocument/2006/math">
                    <m:r>
                      <a:rPr lang="en-US" altLang="zh-CN" sz="2800" i="1" dirty="0" smtClean="0">
                        <a:latin typeface="Cambria Math" panose="02040503050406030204" pitchFamily="18" charset="0"/>
                      </a:rPr>
                      <m:t>𝐺</m:t>
                    </m:r>
                    <m:r>
                      <a:rPr lang="en-US" altLang="zh-CN" sz="2800" i="1" dirty="0" smtClean="0">
                        <a:latin typeface="Cambria Math" panose="02040503050406030204" pitchFamily="18" charset="0"/>
                      </a:rPr>
                      <m:t>=(</m:t>
                    </m:r>
                    <m:r>
                      <a:rPr lang="en-US" altLang="zh-CN" sz="2800" i="1" dirty="0" smtClean="0">
                        <a:latin typeface="Cambria Math" panose="02040503050406030204" pitchFamily="18" charset="0"/>
                      </a:rPr>
                      <m:t>𝑉</m:t>
                    </m:r>
                    <m:r>
                      <a:rPr lang="en-US" altLang="zh-CN" sz="2800" i="1" dirty="0" smtClean="0">
                        <a:latin typeface="Cambria Math" panose="02040503050406030204" pitchFamily="18" charset="0"/>
                      </a:rPr>
                      <m:t>,</m:t>
                    </m:r>
                    <m:r>
                      <a:rPr lang="en-US" altLang="zh-CN" sz="2800" i="1" dirty="0" smtClean="0">
                        <a:latin typeface="Cambria Math" panose="02040503050406030204" pitchFamily="18" charset="0"/>
                      </a:rPr>
                      <m:t>𝐸</m:t>
                    </m:r>
                    <m:r>
                      <a:rPr lang="en-US" altLang="zh-CN" sz="2800" i="1" dirty="0" smtClean="0">
                        <a:latin typeface="Cambria Math" panose="02040503050406030204" pitchFamily="18" charset="0"/>
                      </a:rPr>
                      <m:t>)</m:t>
                    </m:r>
                  </m:oMath>
                </a14:m>
                <a:r>
                  <a:rPr lang="zh-CN" altLang="en-US" sz="2800" dirty="0"/>
                  <a:t>都认为是</a:t>
                </a:r>
                <a:r>
                  <a:rPr lang="zh-CN" altLang="en-US" sz="2800" dirty="0">
                    <a:solidFill>
                      <a:srgbClr val="FF0000"/>
                    </a:solidFill>
                  </a:rPr>
                  <a:t>无向图</a:t>
                </a:r>
                <a:r>
                  <a:rPr lang="zh-CN" altLang="en-US" sz="2800" dirty="0"/>
                  <a:t>）</a:t>
                </a:r>
                <a:endParaRPr lang="en-US" altLang="zh-CN" sz="2800" dirty="0"/>
              </a:p>
              <a:p>
                <a:pPr>
                  <a:lnSpc>
                    <a:spcPct val="150000"/>
                  </a:lnSpc>
                </a:pPr>
                <a:r>
                  <a:rPr lang="en-US" altLang="zh-CN" sz="2800" dirty="0"/>
                  <a:t>      </a:t>
                </a:r>
                <a14:m>
                  <m:oMath xmlns:m="http://schemas.openxmlformats.org/officeDocument/2006/math">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𝑣</m:t>
                    </m:r>
                  </m:oMath>
                </a14:m>
                <a:r>
                  <a:rPr lang="zh-CN" altLang="en-US" sz="2800" dirty="0"/>
                  <a:t>两点在图</a:t>
                </a:r>
                <a14:m>
                  <m:oMath xmlns:m="http://schemas.openxmlformats.org/officeDocument/2006/math">
                    <m:r>
                      <a:rPr lang="en-US" altLang="zh-CN" sz="2800" i="1" dirty="0" smtClean="0">
                        <a:latin typeface="Cambria Math" panose="02040503050406030204" pitchFamily="18" charset="0"/>
                      </a:rPr>
                      <m:t>𝐺</m:t>
                    </m:r>
                    <m:r>
                      <a:rPr lang="en-US" altLang="zh-CN" sz="2800" i="1" dirty="0">
                        <a:latin typeface="Cambria Math" panose="02040503050406030204" pitchFamily="18" charset="0"/>
                      </a:rPr>
                      <m:t>=(</m:t>
                    </m:r>
                    <m:r>
                      <a:rPr lang="en-US" altLang="zh-CN" sz="2800" i="1" dirty="0">
                        <a:latin typeface="Cambria Math" panose="02040503050406030204" pitchFamily="18" charset="0"/>
                      </a:rPr>
                      <m:t>𝑉</m:t>
                    </m:r>
                    <m:r>
                      <a:rPr lang="en-US" altLang="zh-CN" sz="2800" i="1" dirty="0">
                        <a:latin typeface="Cambria Math" panose="02040503050406030204" pitchFamily="18" charset="0"/>
                      </a:rPr>
                      <m:t>,</m:t>
                    </m:r>
                    <m:r>
                      <a:rPr lang="en-US" altLang="zh-CN" sz="2800" i="1" dirty="0">
                        <a:latin typeface="Cambria Math" panose="02040503050406030204" pitchFamily="18" charset="0"/>
                      </a:rPr>
                      <m:t>𝐸</m:t>
                    </m:r>
                    <m:r>
                      <a:rPr lang="en-US" altLang="zh-CN" sz="2800" i="1" dirty="0" smtClean="0">
                        <a:latin typeface="Cambria Math" panose="02040503050406030204" pitchFamily="18" charset="0"/>
                      </a:rPr>
                      <m:t>)</m:t>
                    </m:r>
                  </m:oMath>
                </a14:m>
                <a:r>
                  <a:rPr lang="zh-CN" altLang="en-US" sz="2800" dirty="0"/>
                  <a:t>中</a:t>
                </a:r>
                <a:r>
                  <a:rPr lang="zh-CN" altLang="en-US" sz="2800" dirty="0">
                    <a:solidFill>
                      <a:srgbClr val="FF0000"/>
                    </a:solidFill>
                  </a:rPr>
                  <a:t>连通</a:t>
                </a:r>
                <a:r>
                  <a:rPr lang="zh-CN" altLang="en-US" sz="2800" dirty="0"/>
                  <a:t>，当且仅当存在一个</a:t>
                </a:r>
                <a14:m>
                  <m:oMath xmlns:m="http://schemas.openxmlformats.org/officeDocument/2006/math">
                    <m:r>
                      <a:rPr lang="en-US" altLang="zh-CN" sz="2800" b="0" i="1" smtClean="0">
                        <a:latin typeface="Cambria Math" panose="02040503050406030204" pitchFamily="18" charset="0"/>
                      </a:rPr>
                      <m:t>𝑉</m:t>
                    </m:r>
                    <m:r>
                      <a:rPr lang="zh-CN" altLang="en-US" sz="2800" i="1">
                        <a:latin typeface="Cambria Math" panose="02040503050406030204" pitchFamily="18" charset="0"/>
                      </a:rPr>
                      <m:t>中</m:t>
                    </m:r>
                  </m:oMath>
                </a14:m>
                <a:r>
                  <a:rPr lang="zh-CN" altLang="en-US" sz="2800" dirty="0" smtClean="0"/>
                  <a:t>的节点序列</a:t>
                </a:r>
                <a:endParaRPr lang="en-US" altLang="zh-CN" sz="2800" b="0" i="1" dirty="0">
                  <a:latin typeface="Cambria Math" panose="02040503050406030204" pitchFamily="18" charset="0"/>
                </a:endParaRPr>
              </a:p>
              <a:p>
                <a:pPr>
                  <a:lnSpc>
                    <a:spcPct val="150000"/>
                  </a:lnSpc>
                </a:pPr>
                <a14:m>
                  <m:oMath xmlns:m="http://schemas.openxmlformats.org/officeDocument/2006/math">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b="0" i="1" smtClean="0">
                            <a:latin typeface="Cambria Math" panose="02040503050406030204" pitchFamily="18" charset="0"/>
                          </a:rPr>
                          <m:t>0</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𝑣</m:t>
                    </m:r>
                  </m:oMath>
                </a14:m>
                <a:r>
                  <a:rPr lang="en-US" altLang="zh-CN" sz="2800" dirty="0"/>
                  <a:t>,</a:t>
                </a:r>
                <a:r>
                  <a:rPr lang="zh-CN" altLang="en-US" sz="2800" dirty="0"/>
                  <a:t>使得</a:t>
                </a:r>
                <a14:m>
                  <m:oMath xmlns:m="http://schemas.openxmlformats.org/officeDocument/2006/math">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b="0" i="1" smtClean="0">
                                <a:latin typeface="Cambria Math" panose="02040503050406030204" pitchFamily="18" charset="0"/>
                              </a:rPr>
                              <m:t>0</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b="0" i="1" smtClean="0">
                                <a:latin typeface="Cambria Math" panose="02040503050406030204" pitchFamily="18" charset="0"/>
                              </a:rPr>
                              <m:t>1</m:t>
                            </m:r>
                          </m:sub>
                        </m:sSub>
                      </m:e>
                    </m:d>
                    <m:r>
                      <a:rPr lang="en-US" altLang="zh-CN" sz="2800" b="0" i="1" smtClean="0">
                        <a:latin typeface="Cambria Math" panose="02040503050406030204" pitchFamily="18" charset="0"/>
                      </a:rPr>
                      <m:t>,</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𝑢</m:t>
                            </m:r>
                          </m:e>
                          <m:sub>
                            <m:r>
                              <a:rPr lang="en-US" altLang="zh-CN" sz="2800" b="0" i="1" smtClean="0">
                                <a:latin typeface="Cambria Math" panose="02040503050406030204" pitchFamily="18" charset="0"/>
                              </a:rPr>
                              <m:t>1</m:t>
                            </m:r>
                          </m:sub>
                        </m:sSub>
                        <m:r>
                          <a:rPr lang="en-US" altLang="zh-CN" sz="2800" i="1">
                            <a:latin typeface="Cambria Math" panose="02040503050406030204" pitchFamily="18" charset="0"/>
                          </a:rPr>
                          <m:t>,</m:t>
                        </m:r>
                        <m:sSub>
                          <m:sSubPr>
                            <m:ctrlPr>
                              <a:rPr lang="en-US" altLang="zh-CN" sz="2800" i="1" smtClean="0">
                                <a:latin typeface="Cambria Math" panose="02040503050406030204" pitchFamily="18" charset="0"/>
                              </a:rPr>
                            </m:ctrlPr>
                          </m:sSubPr>
                          <m:e>
                            <m:r>
                              <a:rPr lang="en-US" altLang="zh-CN" sz="2800" i="1">
                                <a:latin typeface="Cambria Math" panose="02040503050406030204" pitchFamily="18" charset="0"/>
                              </a:rPr>
                              <m:t>𝑢</m:t>
                            </m:r>
                          </m:e>
                          <m:sub>
                            <m:r>
                              <a:rPr lang="en-US" altLang="zh-CN" sz="2800" b="0" i="1" smtClean="0">
                                <a:latin typeface="Cambria Math" panose="02040503050406030204" pitchFamily="18" charset="0"/>
                              </a:rPr>
                              <m:t>2</m:t>
                            </m:r>
                          </m:sub>
                        </m:sSub>
                      </m:e>
                    </m:d>
                    <m:r>
                      <a:rPr lang="en-US" altLang="zh-CN" sz="2800" i="1">
                        <a:latin typeface="Cambria Math" panose="02040503050406030204" pitchFamily="18" charset="0"/>
                      </a:rPr>
                      <m:t>,</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𝑢</m:t>
                            </m:r>
                          </m:e>
                          <m:sub>
                            <m:r>
                              <a:rPr lang="en-US" altLang="zh-CN" sz="2800" b="0" i="1" smtClean="0">
                                <a:latin typeface="Cambria Math" panose="02040503050406030204" pitchFamily="18" charset="0"/>
                              </a:rPr>
                              <m:t>2</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𝑢</m:t>
                            </m:r>
                          </m:e>
                          <m:sub>
                            <m:r>
                              <a:rPr lang="en-US" altLang="zh-CN" sz="2800" b="0" i="1" smtClean="0">
                                <a:latin typeface="Cambria Math" panose="02040503050406030204" pitchFamily="18" charset="0"/>
                              </a:rPr>
                              <m:t>3</m:t>
                            </m:r>
                          </m:sub>
                        </m:sSub>
                      </m:e>
                    </m:d>
                    <m:r>
                      <a:rPr lang="en-US" altLang="zh-CN" sz="2800" i="1">
                        <a:latin typeface="Cambria Math" panose="02040503050406030204" pitchFamily="18" charset="0"/>
                      </a:rPr>
                      <m:t>,</m:t>
                    </m:r>
                    <m:r>
                      <a:rPr lang="en-US" altLang="zh-CN" sz="2800" b="0" i="1" smtClean="0">
                        <a:latin typeface="Cambria Math" panose="02040503050406030204" pitchFamily="18" charset="0"/>
                      </a:rPr>
                      <m:t>…,</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𝑢</m:t>
                            </m:r>
                          </m:e>
                          <m:sub>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−1</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𝑢</m:t>
                            </m:r>
                          </m:e>
                          <m:sub>
                            <m:r>
                              <a:rPr lang="en-US" altLang="zh-CN" sz="2800" b="0" i="1" smtClean="0">
                                <a:latin typeface="Cambria Math" panose="02040503050406030204" pitchFamily="18" charset="0"/>
                              </a:rPr>
                              <m:t>𝑘</m:t>
                            </m:r>
                          </m:sub>
                        </m:sSub>
                      </m:e>
                    </m:d>
                  </m:oMath>
                </a14:m>
                <a:r>
                  <a:rPr lang="zh-CN" altLang="en-US" sz="2800" dirty="0"/>
                  <a:t>均属于</a:t>
                </a:r>
                <a14:m>
                  <m:oMath xmlns:m="http://schemas.openxmlformats.org/officeDocument/2006/math">
                    <m:r>
                      <a:rPr lang="en-US" altLang="zh-CN" sz="2800" b="0" i="1" smtClean="0">
                        <a:latin typeface="Cambria Math" panose="02040503050406030204" pitchFamily="18" charset="0"/>
                      </a:rPr>
                      <m:t>𝐸</m:t>
                    </m:r>
                  </m:oMath>
                </a14:m>
                <a:endParaRPr lang="zh-CN" altLang="en-US" sz="2800" dirty="0"/>
              </a:p>
            </p:txBody>
          </p:sp>
        </mc:Choice>
        <mc:Fallback xmlns="">
          <p:sp>
            <p:nvSpPr>
              <p:cNvPr id="61" name="文本框 60"/>
              <p:cNvSpPr txBox="1">
                <a:spLocks noRot="1" noChangeAspect="1" noMove="1" noResize="1" noEditPoints="1" noAdjustHandles="1" noChangeArrowheads="1" noChangeShapeType="1" noTextEdit="1"/>
              </p:cNvSpPr>
              <p:nvPr/>
            </p:nvSpPr>
            <p:spPr>
              <a:xfrm>
                <a:off x="687615" y="1428567"/>
                <a:ext cx="11102870" cy="3971472"/>
              </a:xfrm>
              <a:prstGeom prst="rect">
                <a:avLst/>
              </a:prstGeom>
              <a:blipFill rotWithShape="0">
                <a:blip r:embed="rId2"/>
                <a:stretch>
                  <a:fillRect l="-1153" b="-1380"/>
                </a:stretch>
              </a:blipFill>
            </p:spPr>
            <p:txBody>
              <a:bodyPr/>
              <a:lstStyle/>
              <a:p>
                <a:r>
                  <a:rPr lang="zh-CN" altLang="en-US">
                    <a:noFill/>
                  </a:rPr>
                  <a:t> </a:t>
                </a:r>
              </a:p>
            </p:txBody>
          </p:sp>
        </mc:Fallback>
      </mc:AlternateContent>
      <p:sp>
        <p:nvSpPr>
          <p:cNvPr id="62" name="文本框 61"/>
          <p:cNvSpPr txBox="1"/>
          <p:nvPr/>
        </p:nvSpPr>
        <p:spPr>
          <a:xfrm>
            <a:off x="5640946" y="2975019"/>
            <a:ext cx="65" cy="276999"/>
          </a:xfrm>
          <a:prstGeom prst="rect">
            <a:avLst/>
          </a:prstGeom>
          <a:noFill/>
        </p:spPr>
        <p:txBody>
          <a:bodyPr wrap="none" lIns="0" tIns="0" rIns="0" bIns="0" rtlCol="0">
            <a:spAutoFit/>
          </a:bodyPr>
          <a:lstStyle/>
          <a:p>
            <a:endParaRPr lang="zh-CN" altLang="en-US" dirty="0"/>
          </a:p>
        </p:txBody>
      </p:sp>
      <p:sp>
        <p:nvSpPr>
          <p:cNvPr id="7" name="椭圆 6"/>
          <p:cNvSpPr/>
          <p:nvPr/>
        </p:nvSpPr>
        <p:spPr>
          <a:xfrm>
            <a:off x="5306096" y="5481605"/>
            <a:ext cx="334850" cy="347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566079" y="5481605"/>
            <a:ext cx="334850" cy="347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7" idx="6"/>
            <a:endCxn id="8" idx="2"/>
          </p:cNvCxnSpPr>
          <p:nvPr/>
        </p:nvCxnSpPr>
        <p:spPr>
          <a:xfrm>
            <a:off x="5640946" y="5655470"/>
            <a:ext cx="925133" cy="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2" name="文本框 1"/>
          <p:cNvSpPr txBox="1"/>
          <p:nvPr/>
        </p:nvSpPr>
        <p:spPr>
          <a:xfrm>
            <a:off x="5640946" y="6104586"/>
            <a:ext cx="1081826" cy="369332"/>
          </a:xfrm>
          <a:prstGeom prst="rect">
            <a:avLst/>
          </a:prstGeom>
          <a:noFill/>
        </p:spPr>
        <p:txBody>
          <a:bodyPr wrap="square" rtlCol="0">
            <a:spAutoFit/>
          </a:bodyPr>
          <a:lstStyle/>
          <a:p>
            <a:pPr algn="ctr"/>
            <a:r>
              <a:rPr lang="zh-CN" altLang="en-US" dirty="0"/>
              <a:t>连通</a:t>
            </a:r>
          </a:p>
        </p:txBody>
      </p:sp>
      <p:sp>
        <p:nvSpPr>
          <p:cNvPr id="5" name="文本框 4"/>
          <p:cNvSpPr txBox="1"/>
          <p:nvPr/>
        </p:nvSpPr>
        <p:spPr>
          <a:xfrm>
            <a:off x="5100034" y="5096564"/>
            <a:ext cx="643943" cy="369332"/>
          </a:xfrm>
          <a:prstGeom prst="rect">
            <a:avLst/>
          </a:prstGeom>
          <a:noFill/>
        </p:spPr>
        <p:txBody>
          <a:bodyPr wrap="square" rtlCol="0">
            <a:spAutoFit/>
          </a:bodyPr>
          <a:lstStyle/>
          <a:p>
            <a:r>
              <a:rPr lang="zh-CN" altLang="en-US" dirty="0" smtClean="0"/>
              <a:t>点</a:t>
            </a:r>
            <a:r>
              <a:rPr lang="en-US" altLang="zh-CN" dirty="0" smtClean="0"/>
              <a:t>u</a:t>
            </a:r>
            <a:endParaRPr lang="zh-CN" altLang="en-US" dirty="0"/>
          </a:p>
        </p:txBody>
      </p:sp>
      <p:sp>
        <p:nvSpPr>
          <p:cNvPr id="15" name="文本框 14"/>
          <p:cNvSpPr txBox="1"/>
          <p:nvPr/>
        </p:nvSpPr>
        <p:spPr>
          <a:xfrm>
            <a:off x="6510270" y="5013101"/>
            <a:ext cx="425003" cy="381571"/>
          </a:xfrm>
          <a:prstGeom prst="rect">
            <a:avLst/>
          </a:prstGeom>
          <a:noFill/>
        </p:spPr>
        <p:txBody>
          <a:bodyPr wrap="square" rtlCol="0">
            <a:spAutoFit/>
          </a:bodyPr>
          <a:lstStyle/>
          <a:p>
            <a:r>
              <a:rPr lang="zh-CN" altLang="en-US" dirty="0" smtClean="0"/>
              <a:t>点</a:t>
            </a:r>
            <a:endParaRPr lang="zh-CN" altLang="en-US" dirty="0"/>
          </a:p>
        </p:txBody>
      </p:sp>
      <p:sp>
        <p:nvSpPr>
          <p:cNvPr id="10" name="文本框 9"/>
          <p:cNvSpPr txBox="1"/>
          <p:nvPr/>
        </p:nvSpPr>
        <p:spPr>
          <a:xfrm>
            <a:off x="5847008" y="5203886"/>
            <a:ext cx="553792" cy="369332"/>
          </a:xfrm>
          <a:prstGeom prst="rect">
            <a:avLst/>
          </a:prstGeom>
          <a:noFill/>
        </p:spPr>
        <p:txBody>
          <a:bodyPr wrap="square" rtlCol="0">
            <a:spAutoFit/>
          </a:bodyPr>
          <a:lstStyle/>
          <a:p>
            <a:pPr algn="ctr"/>
            <a:r>
              <a:rPr lang="zh-CN" altLang="en-US" dirty="0" smtClean="0"/>
              <a:t>边</a:t>
            </a:r>
            <a:endParaRPr lang="zh-CN" altLang="en-US" dirty="0"/>
          </a:p>
        </p:txBody>
      </p:sp>
      <p:sp>
        <p:nvSpPr>
          <p:cNvPr id="18" name="椭圆 17"/>
          <p:cNvSpPr/>
          <p:nvPr/>
        </p:nvSpPr>
        <p:spPr>
          <a:xfrm>
            <a:off x="7903336" y="6094847"/>
            <a:ext cx="334850" cy="347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endCxn id="18" idx="1"/>
          </p:cNvCxnSpPr>
          <p:nvPr/>
        </p:nvCxnSpPr>
        <p:spPr>
          <a:xfrm>
            <a:off x="6900929" y="5655470"/>
            <a:ext cx="1051445" cy="490301"/>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21" name="文本框 20"/>
          <p:cNvSpPr txBox="1"/>
          <p:nvPr/>
        </p:nvSpPr>
        <p:spPr>
          <a:xfrm>
            <a:off x="7952374" y="5655470"/>
            <a:ext cx="663592" cy="369332"/>
          </a:xfrm>
          <a:prstGeom prst="rect">
            <a:avLst/>
          </a:prstGeom>
          <a:noFill/>
        </p:spPr>
        <p:txBody>
          <a:bodyPr wrap="square" rtlCol="0">
            <a:spAutoFit/>
          </a:bodyPr>
          <a:lstStyle/>
          <a:p>
            <a:r>
              <a:rPr lang="zh-CN" altLang="en-US" dirty="0" smtClean="0"/>
              <a:t>点</a:t>
            </a:r>
            <a:r>
              <a:rPr lang="en-US" altLang="zh-CN" dirty="0" smtClean="0"/>
              <a:t>v</a:t>
            </a:r>
            <a:endParaRPr lang="zh-CN" altLang="en-US" dirty="0"/>
          </a:p>
        </p:txBody>
      </p:sp>
      <p:sp>
        <p:nvSpPr>
          <p:cNvPr id="23" name="文本框 22"/>
          <p:cNvSpPr txBox="1"/>
          <p:nvPr/>
        </p:nvSpPr>
        <p:spPr>
          <a:xfrm>
            <a:off x="7298028" y="5573218"/>
            <a:ext cx="553792" cy="369332"/>
          </a:xfrm>
          <a:prstGeom prst="rect">
            <a:avLst/>
          </a:prstGeom>
          <a:noFill/>
        </p:spPr>
        <p:txBody>
          <a:bodyPr wrap="square" rtlCol="0">
            <a:spAutoFit/>
          </a:bodyPr>
          <a:lstStyle/>
          <a:p>
            <a:pPr algn="ctr"/>
            <a:r>
              <a:rPr lang="zh-CN" altLang="en-US" dirty="0" smtClean="0"/>
              <a:t>边</a:t>
            </a:r>
            <a:endParaRPr lang="zh-CN" altLang="en-US" dirty="0"/>
          </a:p>
        </p:txBody>
      </p:sp>
    </p:spTree>
    <p:extLst>
      <p:ext uri="{BB962C8B-B14F-4D97-AF65-F5344CB8AC3E}">
        <p14:creationId xmlns:p14="http://schemas.microsoft.com/office/powerpoint/2010/main" val="3487799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7</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7</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一些概念</a:t>
            </a:r>
          </a:p>
        </p:txBody>
      </p:sp>
      <mc:AlternateContent xmlns:mc="http://schemas.openxmlformats.org/markup-compatibility/2006" xmlns:a14="http://schemas.microsoft.com/office/drawing/2010/main">
        <mc:Choice Requires="a14">
          <p:sp>
            <p:nvSpPr>
              <p:cNvPr id="61" name="文本框 60"/>
              <p:cNvSpPr txBox="1"/>
              <p:nvPr/>
            </p:nvSpPr>
            <p:spPr>
              <a:xfrm>
                <a:off x="371092" y="1015329"/>
                <a:ext cx="11735916" cy="5187574"/>
              </a:xfrm>
              <a:prstGeom prst="rect">
                <a:avLst/>
              </a:prstGeom>
              <a:noFill/>
            </p:spPr>
            <p:txBody>
              <a:bodyPr wrap="square" rtlCol="0">
                <a:spAutoFit/>
              </a:bodyPr>
              <a:lstStyle/>
              <a:p>
                <a:pPr>
                  <a:lnSpc>
                    <a:spcPct val="150000"/>
                  </a:lnSpc>
                </a:pPr>
                <a:r>
                  <a:rPr lang="en-US" altLang="zh-CN" sz="2800" dirty="0"/>
                  <a:t>      </a:t>
                </a:r>
                <a14:m>
                  <m:oMath xmlns:m="http://schemas.openxmlformats.org/officeDocument/2006/math">
                    <m:r>
                      <a:rPr lang="en-US" altLang="zh-CN" sz="2800" i="1">
                        <a:latin typeface="Cambria Math" panose="02040503050406030204" pitchFamily="18" charset="0"/>
                      </a:rPr>
                      <m:t>𝐺</m:t>
                    </m:r>
                    <m:r>
                      <a:rPr lang="en-US" altLang="zh-CN" sz="2800" i="1">
                        <a:latin typeface="Cambria Math" panose="02040503050406030204" pitchFamily="18" charset="0"/>
                      </a:rPr>
                      <m:t>=(</m:t>
                    </m:r>
                    <m:r>
                      <a:rPr lang="en-US" altLang="zh-CN" sz="2800" i="1">
                        <a:latin typeface="Cambria Math" panose="02040503050406030204" pitchFamily="18" charset="0"/>
                      </a:rPr>
                      <m:t>𝑉</m:t>
                    </m:r>
                    <m:r>
                      <a:rPr lang="en-US" altLang="zh-CN" sz="2800" i="1">
                        <a:latin typeface="Cambria Math" panose="02040503050406030204" pitchFamily="18" charset="0"/>
                      </a:rPr>
                      <m:t>,</m:t>
                    </m:r>
                    <m:r>
                      <a:rPr lang="en-US" altLang="zh-CN" sz="2800" i="1">
                        <a:latin typeface="Cambria Math" panose="02040503050406030204" pitchFamily="18" charset="0"/>
                      </a:rPr>
                      <m:t>𝐸</m:t>
                    </m:r>
                    <m:r>
                      <a:rPr lang="en-US" altLang="zh-CN" sz="2800" i="1">
                        <a:latin typeface="Cambria Math" panose="02040503050406030204" pitchFamily="18" charset="0"/>
                      </a:rPr>
                      <m:t>)</m:t>
                    </m:r>
                  </m:oMath>
                </a14:m>
                <a:r>
                  <a:rPr lang="zh-CN" altLang="en-US" sz="2800" dirty="0"/>
                  <a:t>是</a:t>
                </a:r>
                <a:r>
                  <a:rPr lang="zh-CN" altLang="en-US" sz="2800" dirty="0">
                    <a:solidFill>
                      <a:srgbClr val="FF0000"/>
                    </a:solidFill>
                  </a:rPr>
                  <a:t>连通图</a:t>
                </a:r>
                <a:r>
                  <a:rPr lang="zh-CN" altLang="en-US" sz="2800" dirty="0"/>
                  <a:t>，当且仅当对于</a:t>
                </a:r>
                <a14:m>
                  <m:oMath xmlns:m="http://schemas.openxmlformats.org/officeDocument/2006/math">
                    <m:r>
                      <a:rPr lang="en-US" altLang="zh-CN" sz="2800" b="0" i="1" smtClean="0">
                        <a:latin typeface="Cambria Math" panose="02040503050406030204" pitchFamily="18" charset="0"/>
                      </a:rPr>
                      <m:t>𝑉</m:t>
                    </m:r>
                    <m:r>
                      <a:rPr lang="zh-CN" altLang="en-US" sz="2800" i="1">
                        <a:latin typeface="Cambria Math" panose="02040503050406030204" pitchFamily="18" charset="0"/>
                      </a:rPr>
                      <m:t>中</m:t>
                    </m:r>
                  </m:oMath>
                </a14:m>
                <a:r>
                  <a:rPr lang="zh-CN" altLang="en-US" sz="2800" dirty="0"/>
                  <a:t>任意两点</a:t>
                </a:r>
                <a14:m>
                  <m:oMath xmlns:m="http://schemas.openxmlformats.org/officeDocument/2006/math">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𝑣</m:t>
                    </m:r>
                  </m:oMath>
                </a14:m>
                <a:r>
                  <a:rPr lang="zh-CN" altLang="en-US" sz="2800" dirty="0"/>
                  <a:t>，均有</a:t>
                </a:r>
                <a14:m>
                  <m:oMath xmlns:m="http://schemas.openxmlformats.org/officeDocument/2006/math">
                    <m:r>
                      <a:rPr lang="en-US" altLang="zh-CN" sz="2800" i="1">
                        <a:latin typeface="Cambria Math" panose="02040503050406030204" pitchFamily="18" charset="0"/>
                      </a:rPr>
                      <m:t>𝑢</m:t>
                    </m:r>
                    <m:r>
                      <a:rPr lang="en-US" altLang="zh-CN" sz="2800" i="1">
                        <a:latin typeface="Cambria Math" panose="02040503050406030204" pitchFamily="18" charset="0"/>
                      </a:rPr>
                      <m:t>,</m:t>
                    </m:r>
                    <m:r>
                      <a:rPr lang="en-US" altLang="zh-CN" sz="2800" i="1">
                        <a:latin typeface="Cambria Math" panose="02040503050406030204" pitchFamily="18" charset="0"/>
                      </a:rPr>
                      <m:t>𝑣</m:t>
                    </m:r>
                  </m:oMath>
                </a14:m>
                <a:r>
                  <a:rPr lang="zh-CN" altLang="en-US" sz="2800" dirty="0"/>
                  <a:t>在图</a:t>
                </a:r>
                <a14:m>
                  <m:oMath xmlns:m="http://schemas.openxmlformats.org/officeDocument/2006/math">
                    <m:r>
                      <a:rPr lang="en-US" altLang="zh-CN" sz="2800" b="0" i="1" smtClean="0">
                        <a:latin typeface="Cambria Math" panose="02040503050406030204" pitchFamily="18" charset="0"/>
                      </a:rPr>
                      <m:t>𝐺</m:t>
                    </m:r>
                  </m:oMath>
                </a14:m>
                <a:r>
                  <a:rPr lang="zh-CN" altLang="en-US" sz="2800" dirty="0"/>
                  <a:t>中连通。</a:t>
                </a:r>
                <a:endParaRPr lang="en-US" altLang="zh-CN" sz="2800" dirty="0"/>
              </a:p>
              <a:p>
                <a:pPr>
                  <a:lnSpc>
                    <a:spcPct val="150000"/>
                  </a:lnSpc>
                </a:pPr>
                <a:r>
                  <a:rPr lang="en-US" altLang="zh-CN" sz="2800" dirty="0"/>
                  <a:t>      </a:t>
                </a:r>
                <a14:m>
                  <m:oMath xmlns:m="http://schemas.openxmlformats.org/officeDocument/2006/math">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𝐺</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𝑉</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𝐸</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rPr>
                      <m:t>)</m:t>
                    </m:r>
                  </m:oMath>
                </a14:m>
                <a:r>
                  <a:rPr lang="zh-CN" altLang="en-US" sz="2800" dirty="0"/>
                  <a:t>是</a:t>
                </a:r>
                <a14:m>
                  <m:oMath xmlns:m="http://schemas.openxmlformats.org/officeDocument/2006/math">
                    <m:r>
                      <a:rPr lang="en-US" altLang="zh-CN" sz="2800" i="1">
                        <a:latin typeface="Cambria Math" panose="02040503050406030204" pitchFamily="18" charset="0"/>
                      </a:rPr>
                      <m:t>𝐺</m:t>
                    </m:r>
                    <m:r>
                      <a:rPr lang="en-US" altLang="zh-CN" sz="2800" i="1">
                        <a:latin typeface="Cambria Math" panose="02040503050406030204" pitchFamily="18" charset="0"/>
                      </a:rPr>
                      <m:t>=(</m:t>
                    </m:r>
                    <m:r>
                      <a:rPr lang="en-US" altLang="zh-CN" sz="2800" i="1">
                        <a:latin typeface="Cambria Math" panose="02040503050406030204" pitchFamily="18" charset="0"/>
                      </a:rPr>
                      <m:t>𝑉</m:t>
                    </m:r>
                    <m:r>
                      <a:rPr lang="en-US" altLang="zh-CN" sz="2800" i="1">
                        <a:latin typeface="Cambria Math" panose="02040503050406030204" pitchFamily="18" charset="0"/>
                      </a:rPr>
                      <m:t>,</m:t>
                    </m:r>
                    <m:r>
                      <a:rPr lang="en-US" altLang="zh-CN" sz="2800" i="1">
                        <a:latin typeface="Cambria Math" panose="02040503050406030204" pitchFamily="18" charset="0"/>
                      </a:rPr>
                      <m:t>𝐸</m:t>
                    </m:r>
                    <m:r>
                      <a:rPr lang="en-US" altLang="zh-CN" sz="2800" i="1">
                        <a:latin typeface="Cambria Math" panose="02040503050406030204" pitchFamily="18" charset="0"/>
                      </a:rPr>
                      <m:t>)</m:t>
                    </m:r>
                    <m:r>
                      <a:rPr lang="zh-CN" altLang="en-US" sz="2800" i="1" smtClean="0">
                        <a:latin typeface="Cambria Math" panose="02040503050406030204" pitchFamily="18" charset="0"/>
                      </a:rPr>
                      <m:t>的</m:t>
                    </m:r>
                  </m:oMath>
                </a14:m>
                <a:r>
                  <a:rPr lang="zh-CN" altLang="en-US" sz="2800" dirty="0">
                    <a:solidFill>
                      <a:srgbClr val="FF0000"/>
                    </a:solidFill>
                  </a:rPr>
                  <a:t>导出子图</a:t>
                </a:r>
                <a:r>
                  <a:rPr lang="zh-CN" altLang="en-US" sz="2800" dirty="0"/>
                  <a:t>，当且仅当</a:t>
                </a:r>
                <a14:m>
                  <m:oMath xmlns:m="http://schemas.openxmlformats.org/officeDocument/2006/math">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𝑉</m:t>
                        </m:r>
                      </m:e>
                      <m:sup>
                        <m:r>
                          <a:rPr lang="en-US" altLang="zh-CN" sz="2800" b="0" i="1" smtClean="0">
                            <a:latin typeface="Cambria Math" panose="02040503050406030204" pitchFamily="18" charset="0"/>
                          </a:rPr>
                          <m:t>′</m:t>
                        </m:r>
                      </m:sup>
                    </m:sSup>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𝑉</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𝐸</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𝐸</m:t>
                    </m:r>
                  </m:oMath>
                </a14:m>
                <a:r>
                  <a:rPr lang="zh-CN" altLang="en-US" sz="2800" dirty="0"/>
                  <a:t>，且对于</a:t>
                </a:r>
                <a14:m>
                  <m:oMath xmlns:m="http://schemas.openxmlformats.org/officeDocument/2006/math">
                    <m:r>
                      <a:rPr lang="en-US" altLang="zh-CN" sz="2800" b="0" i="1" smtClean="0">
                        <a:latin typeface="Cambria Math" panose="02040503050406030204" pitchFamily="18" charset="0"/>
                      </a:rPr>
                      <m:t>𝐸</m:t>
                    </m:r>
                  </m:oMath>
                </a14:m>
                <a:r>
                  <a:rPr lang="zh-CN" altLang="en-US" sz="2800" dirty="0"/>
                  <a:t>中任何一条边</a:t>
                </a:r>
                <a14:m>
                  <m:oMath xmlns:m="http://schemas.openxmlformats.org/officeDocument/2006/math">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𝑣</m:t>
                        </m:r>
                      </m:e>
                    </m:d>
                  </m:oMath>
                </a14:m>
                <a:r>
                  <a:rPr lang="zh-CN" altLang="en-US" sz="2800" dirty="0"/>
                  <a:t>，若</a:t>
                </a:r>
                <a14:m>
                  <m:oMath xmlns:m="http://schemas.openxmlformats.org/officeDocument/2006/math">
                    <m:r>
                      <a:rPr lang="en-US" altLang="zh-CN" sz="2800" b="0" i="1" smtClean="0">
                        <a:latin typeface="Cambria Math" panose="02040503050406030204" pitchFamily="18" charset="0"/>
                      </a:rPr>
                      <m:t>𝑢</m:t>
                    </m:r>
                    <m:r>
                      <a:rPr lang="en-US" altLang="zh-CN" sz="2800" b="0" i="1" smtClean="0">
                        <a:latin typeface="Cambria Math" panose="02040503050406030204" pitchFamily="18" charset="0"/>
                        <a:ea typeface="Cambria Math" panose="02040503050406030204" pitchFamily="18" charset="0"/>
                      </a:rPr>
                      <m:t>∈</m:t>
                    </m:r>
                    <m:sSup>
                      <m:sSupPr>
                        <m:ctrlPr>
                          <a:rPr lang="en-US" altLang="zh-CN" sz="2800" b="0" i="1" smtClean="0">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𝑉</m:t>
                        </m:r>
                      </m:e>
                      <m:sup>
                        <m:r>
                          <a:rPr lang="en-US" altLang="zh-CN" sz="2800" b="0" i="1" smtClean="0">
                            <a:latin typeface="Cambria Math" panose="02040503050406030204" pitchFamily="18" charset="0"/>
                            <a:ea typeface="Cambria Math" panose="02040503050406030204" pitchFamily="18" charset="0"/>
                          </a:rPr>
                          <m:t>′</m:t>
                        </m:r>
                      </m:sup>
                    </m:sSup>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𝑣</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𝑉</m:t>
                    </m:r>
                    <m:r>
                      <a:rPr lang="en-US" altLang="zh-CN" sz="2800" b="0" i="1" smtClean="0">
                        <a:latin typeface="Cambria Math" panose="02040503050406030204" pitchFamily="18" charset="0"/>
                        <a:ea typeface="Cambria Math" panose="02040503050406030204" pitchFamily="18" charset="0"/>
                      </a:rPr>
                      <m:t>′</m:t>
                    </m:r>
                  </m:oMath>
                </a14:m>
                <a:r>
                  <a:rPr lang="zh-CN" altLang="en-US" sz="2800" dirty="0"/>
                  <a:t>，则</a:t>
                </a:r>
                <a14:m>
                  <m:oMath xmlns:m="http://schemas.openxmlformats.org/officeDocument/2006/math">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𝑣</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𝐸</m:t>
                    </m:r>
                    <m:r>
                      <a:rPr lang="en-US" altLang="zh-CN" sz="2800" b="0" i="1" smtClean="0">
                        <a:latin typeface="Cambria Math" panose="02040503050406030204" pitchFamily="18" charset="0"/>
                        <a:ea typeface="Cambria Math" panose="02040503050406030204" pitchFamily="18" charset="0"/>
                      </a:rPr>
                      <m:t>′</m:t>
                    </m:r>
                  </m:oMath>
                </a14:m>
                <a:r>
                  <a:rPr lang="zh-CN" altLang="en-US" sz="2800" dirty="0"/>
                  <a:t>。</a:t>
                </a:r>
                <a:endParaRPr lang="en-US" altLang="zh-CN" sz="2800" dirty="0"/>
              </a:p>
              <a:p>
                <a:pPr>
                  <a:lnSpc>
                    <a:spcPct val="150000"/>
                  </a:lnSpc>
                </a:pPr>
                <a:r>
                  <a:rPr lang="zh-CN" altLang="en-US" sz="2800" dirty="0"/>
                  <a:t>      对于任意一个点集</a:t>
                </a:r>
                <a14:m>
                  <m:oMath xmlns:m="http://schemas.openxmlformats.org/officeDocument/2006/math">
                    <m:r>
                      <a:rPr lang="en-US" altLang="zh-CN" sz="2800" i="1">
                        <a:latin typeface="Cambria Math" panose="02040503050406030204" pitchFamily="18" charset="0"/>
                      </a:rPr>
                      <m:t>𝑉</m:t>
                    </m:r>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𝑉</m:t>
                    </m:r>
                  </m:oMath>
                </a14:m>
                <a:r>
                  <a:rPr lang="zh-CN" altLang="en-US" sz="2800" dirty="0"/>
                  <a:t>，显然存在唯一的一个图</a:t>
                </a: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𝐺</m:t>
                        </m:r>
                      </m:e>
                      <m:sup>
                        <m:r>
                          <a:rPr lang="en-US" altLang="zh-CN" sz="2800" i="1">
                            <a:latin typeface="Cambria Math" panose="02040503050406030204" pitchFamily="18" charset="0"/>
                          </a:rPr>
                          <m:t>′</m:t>
                        </m:r>
                      </m:sup>
                    </m:sSup>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𝑉</m:t>
                        </m:r>
                      </m:e>
                      <m:sup>
                        <m:r>
                          <a:rPr lang="en-US" altLang="zh-CN" sz="2800" i="1">
                            <a:latin typeface="Cambria Math" panose="02040503050406030204" pitchFamily="18" charset="0"/>
                          </a:rPr>
                          <m:t>′</m:t>
                        </m:r>
                      </m:sup>
                    </m:sSup>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𝐸</m:t>
                        </m:r>
                      </m:e>
                      <m:sup>
                        <m:r>
                          <a:rPr lang="en-US" altLang="zh-CN" sz="2800" i="1">
                            <a:latin typeface="Cambria Math" panose="02040503050406030204" pitchFamily="18" charset="0"/>
                          </a:rPr>
                          <m:t>′</m:t>
                        </m:r>
                      </m:sup>
                    </m:sSup>
                    <m:r>
                      <a:rPr lang="en-US" altLang="zh-CN" sz="2800" i="1">
                        <a:latin typeface="Cambria Math" panose="02040503050406030204" pitchFamily="18" charset="0"/>
                      </a:rPr>
                      <m:t>)</m:t>
                    </m:r>
                  </m:oMath>
                </a14:m>
                <a:r>
                  <a:rPr lang="zh-CN" altLang="en-US" sz="2800" dirty="0"/>
                  <a:t>满足</a:t>
                </a: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𝐺</m:t>
                        </m:r>
                      </m:e>
                      <m:sup>
                        <m:r>
                          <a:rPr lang="en-US" altLang="zh-CN" sz="2800" i="1">
                            <a:latin typeface="Cambria Math" panose="02040503050406030204" pitchFamily="18" charset="0"/>
                          </a:rPr>
                          <m:t>′</m:t>
                        </m:r>
                      </m:sup>
                    </m:sSup>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𝑉</m:t>
                        </m:r>
                      </m:e>
                      <m:sup>
                        <m:r>
                          <a:rPr lang="en-US" altLang="zh-CN" sz="2800" i="1">
                            <a:latin typeface="Cambria Math" panose="02040503050406030204" pitchFamily="18" charset="0"/>
                          </a:rPr>
                          <m:t>′</m:t>
                        </m:r>
                      </m:sup>
                    </m:sSup>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𝐸</m:t>
                        </m:r>
                      </m:e>
                      <m:sup>
                        <m:r>
                          <a:rPr lang="en-US" altLang="zh-CN" sz="2800" i="1">
                            <a:latin typeface="Cambria Math" panose="02040503050406030204" pitchFamily="18" charset="0"/>
                          </a:rPr>
                          <m:t>′</m:t>
                        </m:r>
                      </m:sup>
                    </m:sSup>
                    <m:r>
                      <a:rPr lang="en-US" altLang="zh-CN" sz="2800" i="1">
                        <a:latin typeface="Cambria Math" panose="02040503050406030204" pitchFamily="18" charset="0"/>
                      </a:rPr>
                      <m:t>)</m:t>
                    </m:r>
                  </m:oMath>
                </a14:m>
                <a:r>
                  <a:rPr lang="zh-CN" altLang="en-US" sz="2800" dirty="0"/>
                  <a:t>是</a:t>
                </a:r>
                <a14:m>
                  <m:oMath xmlns:m="http://schemas.openxmlformats.org/officeDocument/2006/math">
                    <m:r>
                      <a:rPr lang="en-US" altLang="zh-CN" sz="2800" i="1" dirty="0">
                        <a:latin typeface="Cambria Math" panose="02040503050406030204" pitchFamily="18" charset="0"/>
                      </a:rPr>
                      <m:t>𝐺</m:t>
                    </m:r>
                    <m:r>
                      <a:rPr lang="en-US" altLang="zh-CN" sz="2800" i="1" dirty="0">
                        <a:latin typeface="Cambria Math" panose="02040503050406030204" pitchFamily="18" charset="0"/>
                      </a:rPr>
                      <m:t>=(</m:t>
                    </m:r>
                    <m:r>
                      <a:rPr lang="en-US" altLang="zh-CN" sz="2800" i="1" dirty="0">
                        <a:latin typeface="Cambria Math" panose="02040503050406030204" pitchFamily="18" charset="0"/>
                      </a:rPr>
                      <m:t>𝑉</m:t>
                    </m:r>
                    <m:r>
                      <a:rPr lang="en-US" altLang="zh-CN" sz="2800" i="1" dirty="0">
                        <a:latin typeface="Cambria Math" panose="02040503050406030204" pitchFamily="18" charset="0"/>
                      </a:rPr>
                      <m:t>,</m:t>
                    </m:r>
                    <m:r>
                      <a:rPr lang="en-US" altLang="zh-CN" sz="2800" i="1" dirty="0">
                        <a:latin typeface="Cambria Math" panose="02040503050406030204" pitchFamily="18" charset="0"/>
                      </a:rPr>
                      <m:t>𝐸</m:t>
                    </m:r>
                    <m:r>
                      <a:rPr lang="en-US" altLang="zh-CN" sz="2800" i="1" dirty="0">
                        <a:latin typeface="Cambria Math" panose="02040503050406030204" pitchFamily="18" charset="0"/>
                      </a:rPr>
                      <m:t>)</m:t>
                    </m:r>
                  </m:oMath>
                </a14:m>
                <a:r>
                  <a:rPr lang="zh-CN" altLang="en-US" sz="2800" dirty="0"/>
                  <a:t>的导出子图，此时</a:t>
                </a:r>
                <a14:m>
                  <m:oMath xmlns:m="http://schemas.openxmlformats.org/officeDocument/2006/math">
                    <m:r>
                      <a:rPr lang="en-US" altLang="zh-CN" sz="2800" i="1">
                        <a:latin typeface="Cambria Math" panose="02040503050406030204" pitchFamily="18" charset="0"/>
                      </a:rPr>
                      <m:t>𝐺</m:t>
                    </m:r>
                    <m:r>
                      <a:rPr lang="en-US" altLang="zh-CN" sz="2800" i="1">
                        <a:latin typeface="Cambria Math" panose="02040503050406030204" pitchFamily="18" charset="0"/>
                      </a:rPr>
                      <m:t>′</m:t>
                    </m:r>
                  </m:oMath>
                </a14:m>
                <a:r>
                  <a:rPr lang="zh-CN" altLang="en-US" sz="2800" dirty="0"/>
                  <a:t>称为</a:t>
                </a:r>
                <a14:m>
                  <m:oMath xmlns:m="http://schemas.openxmlformats.org/officeDocument/2006/math">
                    <m:r>
                      <a:rPr lang="en-US" altLang="zh-CN" sz="2800" i="1" dirty="0">
                        <a:latin typeface="Cambria Math" panose="02040503050406030204" pitchFamily="18" charset="0"/>
                      </a:rPr>
                      <m:t>𝐺</m:t>
                    </m:r>
                    <m:r>
                      <a:rPr lang="zh-CN" altLang="en-US" sz="2800" i="1" dirty="0">
                        <a:latin typeface="Cambria Math" panose="02040503050406030204" pitchFamily="18" charset="0"/>
                      </a:rPr>
                      <m:t>的</m:t>
                    </m:r>
                    <m:r>
                      <a:rPr lang="en-US" altLang="zh-CN" sz="2800" b="0" i="1" dirty="0" smtClean="0">
                        <a:solidFill>
                          <a:srgbClr val="FF0000"/>
                        </a:solidFill>
                        <a:latin typeface="Cambria Math" panose="02040503050406030204" pitchFamily="18" charset="0"/>
                      </a:rPr>
                      <m:t>𝑉</m:t>
                    </m:r>
                    <m:r>
                      <a:rPr lang="en-US" altLang="zh-CN" sz="2800" b="0" i="1" dirty="0" smtClean="0">
                        <a:solidFill>
                          <a:srgbClr val="FF0000"/>
                        </a:solidFill>
                        <a:latin typeface="Cambria Math" panose="02040503050406030204" pitchFamily="18" charset="0"/>
                      </a:rPr>
                      <m:t>′</m:t>
                    </m:r>
                  </m:oMath>
                </a14:m>
                <a:r>
                  <a:rPr lang="zh-CN" altLang="en-US" sz="2800" dirty="0">
                    <a:solidFill>
                      <a:srgbClr val="FF0000"/>
                    </a:solidFill>
                  </a:rPr>
                  <a:t>导出子图</a:t>
                </a:r>
                <a:r>
                  <a:rPr lang="zh-CN" altLang="en-US" sz="2800" dirty="0"/>
                  <a:t>。</a:t>
                </a:r>
                <a:endParaRPr lang="en-US" altLang="zh-CN" sz="2800" dirty="0"/>
              </a:p>
              <a:p>
                <a:pPr>
                  <a:lnSpc>
                    <a:spcPct val="150000"/>
                  </a:lnSpc>
                </a:pPr>
                <a:r>
                  <a:rPr lang="en-US" altLang="zh-CN" sz="2800" dirty="0"/>
                  <a:t>      </a:t>
                </a:r>
                <a14:m>
                  <m:oMath xmlns:m="http://schemas.openxmlformats.org/officeDocument/2006/math">
                    <m:r>
                      <a:rPr lang="en-US" altLang="zh-CN" sz="2800" i="1">
                        <a:latin typeface="Cambria Math" panose="02040503050406030204" pitchFamily="18" charset="0"/>
                      </a:rPr>
                      <m:t>𝐺</m:t>
                    </m:r>
                    <m:r>
                      <a:rPr lang="en-US" altLang="zh-CN" sz="2800" i="1">
                        <a:latin typeface="Cambria Math" panose="02040503050406030204" pitchFamily="18" charset="0"/>
                      </a:rPr>
                      <m:t>=(</m:t>
                    </m:r>
                    <m:r>
                      <a:rPr lang="en-US" altLang="zh-CN" sz="2800" i="1">
                        <a:latin typeface="Cambria Math" panose="02040503050406030204" pitchFamily="18" charset="0"/>
                      </a:rPr>
                      <m:t>𝑉</m:t>
                    </m:r>
                    <m:r>
                      <a:rPr lang="en-US" altLang="zh-CN" sz="2800" i="1">
                        <a:latin typeface="Cambria Math" panose="02040503050406030204" pitchFamily="18" charset="0"/>
                      </a:rPr>
                      <m:t>,</m:t>
                    </m:r>
                    <m:r>
                      <a:rPr lang="en-US" altLang="zh-CN" sz="2800" i="1">
                        <a:latin typeface="Cambria Math" panose="02040503050406030204" pitchFamily="18" charset="0"/>
                      </a:rPr>
                      <m:t>𝐸</m:t>
                    </m:r>
                    <m:r>
                      <a:rPr lang="en-US" altLang="zh-CN" sz="2800" i="1">
                        <a:latin typeface="Cambria Math" panose="02040503050406030204" pitchFamily="18" charset="0"/>
                      </a:rPr>
                      <m:t>)</m:t>
                    </m:r>
                  </m:oMath>
                </a14:m>
                <a:r>
                  <a:rPr lang="zh-CN" altLang="en-US" sz="2800" dirty="0"/>
                  <a:t>的极大连通导出子图称为</a:t>
                </a:r>
                <a14:m>
                  <m:oMath xmlns:m="http://schemas.openxmlformats.org/officeDocument/2006/math">
                    <m:r>
                      <a:rPr lang="en-US" altLang="zh-CN" sz="2800" b="0" i="1" smtClean="0">
                        <a:latin typeface="Cambria Math" panose="02040503050406030204" pitchFamily="18" charset="0"/>
                      </a:rPr>
                      <m:t>𝐺</m:t>
                    </m:r>
                  </m:oMath>
                </a14:m>
                <a:r>
                  <a:rPr lang="zh-CN" altLang="en-US" sz="2800" dirty="0"/>
                  <a:t>的</a:t>
                </a:r>
                <a:r>
                  <a:rPr lang="zh-CN" altLang="en-US" sz="2800" dirty="0">
                    <a:solidFill>
                      <a:srgbClr val="FF0000"/>
                    </a:solidFill>
                  </a:rPr>
                  <a:t>连通块</a:t>
                </a:r>
                <a:r>
                  <a:rPr lang="zh-CN" altLang="en-US" sz="2800" dirty="0"/>
                  <a:t>或者</a:t>
                </a:r>
                <a14:m>
                  <m:oMath xmlns:m="http://schemas.openxmlformats.org/officeDocument/2006/math">
                    <m:r>
                      <a:rPr lang="en-US" altLang="zh-CN" sz="2800" i="1">
                        <a:latin typeface="Cambria Math" panose="02040503050406030204" pitchFamily="18" charset="0"/>
                      </a:rPr>
                      <m:t>𝐺</m:t>
                    </m:r>
                  </m:oMath>
                </a14:m>
                <a:r>
                  <a:rPr lang="zh-CN" altLang="en-US" sz="2800" dirty="0"/>
                  <a:t>的</a:t>
                </a:r>
                <a:r>
                  <a:rPr lang="zh-CN" altLang="en-US" sz="2800" dirty="0">
                    <a:solidFill>
                      <a:srgbClr val="FF0000"/>
                    </a:solidFill>
                  </a:rPr>
                  <a:t>连通分量</a:t>
                </a:r>
                <a:r>
                  <a:rPr lang="zh-CN" altLang="en-US" sz="2800" dirty="0"/>
                  <a:t>。</a:t>
                </a:r>
                <a:endParaRPr lang="en-US" altLang="zh-CN" sz="2800" dirty="0"/>
              </a:p>
              <a:p>
                <a:pPr>
                  <a:lnSpc>
                    <a:spcPct val="150000"/>
                  </a:lnSpc>
                </a:pPr>
                <a:r>
                  <a:rPr lang="en-US" altLang="zh-CN" sz="2800" dirty="0"/>
                  <a:t>      </a:t>
                </a:r>
                <a14:m>
                  <m:oMath xmlns:m="http://schemas.openxmlformats.org/officeDocument/2006/math">
                    <m:r>
                      <a:rPr lang="en-US" altLang="zh-CN" sz="2800" i="1">
                        <a:latin typeface="Cambria Math" panose="02040503050406030204" pitchFamily="18" charset="0"/>
                      </a:rPr>
                      <m:t>𝐺</m:t>
                    </m:r>
                    <m:r>
                      <a:rPr lang="en-US" altLang="zh-CN" sz="2800" i="1">
                        <a:latin typeface="Cambria Math" panose="02040503050406030204" pitchFamily="18" charset="0"/>
                      </a:rPr>
                      <m:t>=(</m:t>
                    </m:r>
                    <m:r>
                      <a:rPr lang="en-US" altLang="zh-CN" sz="2800" i="1">
                        <a:latin typeface="Cambria Math" panose="02040503050406030204" pitchFamily="18" charset="0"/>
                      </a:rPr>
                      <m:t>𝑉</m:t>
                    </m:r>
                    <m:r>
                      <a:rPr lang="en-US" altLang="zh-CN" sz="2800" i="1">
                        <a:latin typeface="Cambria Math" panose="02040503050406030204" pitchFamily="18" charset="0"/>
                      </a:rPr>
                      <m:t>,</m:t>
                    </m:r>
                    <m:r>
                      <a:rPr lang="en-US" altLang="zh-CN" sz="2800" i="1">
                        <a:latin typeface="Cambria Math" panose="02040503050406030204" pitchFamily="18" charset="0"/>
                      </a:rPr>
                      <m:t>𝐸</m:t>
                    </m:r>
                    <m:r>
                      <a:rPr lang="en-US" altLang="zh-CN" sz="2800" i="1">
                        <a:latin typeface="Cambria Math" panose="02040503050406030204" pitchFamily="18" charset="0"/>
                      </a:rPr>
                      <m:t>)</m:t>
                    </m:r>
                  </m:oMath>
                </a14:m>
                <a:r>
                  <a:rPr lang="zh-CN" altLang="en-US" sz="2800" dirty="0"/>
                  <a:t>中与节点</a:t>
                </a:r>
                <a14:m>
                  <m:oMath xmlns:m="http://schemas.openxmlformats.org/officeDocument/2006/math">
                    <m:r>
                      <a:rPr lang="en-US" altLang="zh-CN" sz="2800" b="0" i="1" smtClean="0">
                        <a:latin typeface="Cambria Math" panose="02040503050406030204" pitchFamily="18" charset="0"/>
                      </a:rPr>
                      <m:t>𝑢</m:t>
                    </m:r>
                  </m:oMath>
                </a14:m>
                <a:r>
                  <a:rPr lang="zh-CN" altLang="en-US" sz="2800" dirty="0"/>
                  <a:t>相连的边的数量称为节点</a:t>
                </a:r>
                <a14:m>
                  <m:oMath xmlns:m="http://schemas.openxmlformats.org/officeDocument/2006/math">
                    <m:r>
                      <a:rPr lang="en-US" altLang="zh-CN" sz="2800" b="0" i="1" smtClean="0">
                        <a:latin typeface="Cambria Math" panose="02040503050406030204" pitchFamily="18" charset="0"/>
                      </a:rPr>
                      <m:t>𝑢</m:t>
                    </m:r>
                  </m:oMath>
                </a14:m>
                <a:r>
                  <a:rPr lang="zh-CN" altLang="en-US" sz="2800" dirty="0"/>
                  <a:t>在图</a:t>
                </a:r>
                <a14:m>
                  <m:oMath xmlns:m="http://schemas.openxmlformats.org/officeDocument/2006/math">
                    <m:r>
                      <a:rPr lang="en-US" altLang="zh-CN" sz="2800" b="0" i="1" smtClean="0">
                        <a:latin typeface="Cambria Math" panose="02040503050406030204" pitchFamily="18" charset="0"/>
                      </a:rPr>
                      <m:t>𝐺</m:t>
                    </m:r>
                  </m:oMath>
                </a14:m>
                <a:r>
                  <a:rPr lang="zh-CN" altLang="en-US" sz="2800" dirty="0"/>
                  <a:t>中的</a:t>
                </a:r>
                <a:r>
                  <a:rPr lang="zh-CN" altLang="en-US" sz="2800" dirty="0">
                    <a:solidFill>
                      <a:srgbClr val="FF0000"/>
                    </a:solidFill>
                  </a:rPr>
                  <a:t>度数</a:t>
                </a:r>
                <a:r>
                  <a:rPr lang="zh-CN" altLang="en-US" sz="2800" dirty="0"/>
                  <a:t>。</a:t>
                </a:r>
                <a:endParaRPr lang="en-US" altLang="zh-CN" sz="2800" dirty="0"/>
              </a:p>
            </p:txBody>
          </p:sp>
        </mc:Choice>
        <mc:Fallback xmlns="">
          <p:sp>
            <p:nvSpPr>
              <p:cNvPr id="61" name="文本框 60"/>
              <p:cNvSpPr txBox="1">
                <a:spLocks noRot="1" noChangeAspect="1" noMove="1" noResize="1" noEditPoints="1" noAdjustHandles="1" noChangeArrowheads="1" noChangeShapeType="1" noTextEdit="1"/>
              </p:cNvSpPr>
              <p:nvPr/>
            </p:nvSpPr>
            <p:spPr>
              <a:xfrm>
                <a:off x="371092" y="1015329"/>
                <a:ext cx="11735916" cy="5187574"/>
              </a:xfrm>
              <a:prstGeom prst="rect">
                <a:avLst/>
              </a:prstGeom>
              <a:blipFill>
                <a:blip r:embed="rId2"/>
                <a:stretch>
                  <a:fillRect l="-1091" b="-2350"/>
                </a:stretch>
              </a:blipFill>
            </p:spPr>
            <p:txBody>
              <a:bodyPr/>
              <a:lstStyle/>
              <a:p>
                <a:r>
                  <a:rPr lang="zh-CN" altLang="en-US">
                    <a:noFill/>
                  </a:rPr>
                  <a:t> </a:t>
                </a:r>
              </a:p>
            </p:txBody>
          </p:sp>
        </mc:Fallback>
      </mc:AlternateContent>
      <p:sp>
        <p:nvSpPr>
          <p:cNvPr id="62" name="文本框 61"/>
          <p:cNvSpPr txBox="1"/>
          <p:nvPr/>
        </p:nvSpPr>
        <p:spPr>
          <a:xfrm>
            <a:off x="5640946" y="2975019"/>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512017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8</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8</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latin typeface="+mn-lt"/>
                <a:cs typeface="+mn-ea"/>
                <a:sym typeface="+mn-lt"/>
              </a:rPr>
              <a:t>动态图的两种修改</a:t>
            </a:r>
          </a:p>
        </p:txBody>
      </p:sp>
      <mc:AlternateContent xmlns:mc="http://schemas.openxmlformats.org/markup-compatibility/2006">
        <mc:Choice xmlns:a14="http://schemas.microsoft.com/office/drawing/2010/main" Requires="a14">
          <p:sp>
            <p:nvSpPr>
              <p:cNvPr id="61" name="文本框 60"/>
              <p:cNvSpPr txBox="1"/>
              <p:nvPr/>
            </p:nvSpPr>
            <p:spPr>
              <a:xfrm>
                <a:off x="687615" y="1428567"/>
                <a:ext cx="10066244" cy="2796407"/>
              </a:xfrm>
              <a:prstGeom prst="rect">
                <a:avLst/>
              </a:prstGeom>
              <a:noFill/>
            </p:spPr>
            <p:txBody>
              <a:bodyPr wrap="square" rtlCol="0">
                <a:spAutoFit/>
              </a:bodyPr>
              <a:lstStyle/>
              <a:p>
                <a:pPr>
                  <a:lnSpc>
                    <a:spcPct val="150000"/>
                  </a:lnSpc>
                </a:pPr>
                <a:r>
                  <a:rPr lang="en-US" altLang="zh-CN" sz="2400" dirty="0"/>
                  <a:t>      </a:t>
                </a:r>
                <a:r>
                  <a:rPr lang="zh-CN" altLang="en-US" sz="2400" dirty="0"/>
                  <a:t>边修改</a:t>
                </a:r>
                <a:r>
                  <a:rPr lang="en-US" altLang="zh-CN" sz="2400" dirty="0"/>
                  <a:t>:</a:t>
                </a:r>
                <a:r>
                  <a:rPr lang="zh-CN" altLang="en-US" sz="2400" dirty="0"/>
                  <a:t>在图</a:t>
                </a:r>
                <a14:m>
                  <m:oMath xmlns:m="http://schemas.openxmlformats.org/officeDocument/2006/math">
                    <m:r>
                      <a:rPr lang="en-US" altLang="zh-CN" sz="2400"/>
                      <m:t>𝐺</m:t>
                    </m:r>
                    <m:r>
                      <a:rPr lang="en-US" altLang="zh-CN" sz="2400"/>
                      <m:t>=(</m:t>
                    </m:r>
                    <m:r>
                      <a:rPr lang="en-US" altLang="zh-CN" sz="2400"/>
                      <m:t>𝑉</m:t>
                    </m:r>
                    <m:r>
                      <a:rPr lang="en-US" altLang="zh-CN" sz="2400"/>
                      <m:t>,</m:t>
                    </m:r>
                    <m:r>
                      <a:rPr lang="en-US" altLang="zh-CN" sz="2400"/>
                      <m:t>𝐸</m:t>
                    </m:r>
                    <m:r>
                      <a:rPr lang="en-US" altLang="zh-CN" sz="2400"/>
                      <m:t>)</m:t>
                    </m:r>
                  </m:oMath>
                </a14:m>
                <a:r>
                  <a:rPr lang="zh-CN" altLang="en-US" sz="2400" dirty="0"/>
                  <a:t>中加入或者删除一条边</a:t>
                </a:r>
              </a:p>
              <a:p>
                <a:pPr>
                  <a:lnSpc>
                    <a:spcPct val="150000"/>
                  </a:lnSpc>
                </a:pPr>
                <a:r>
                  <a:rPr lang="en-US" altLang="zh-CN" sz="2400" dirty="0"/>
                  <a:t>      </a:t>
                </a:r>
                <a:r>
                  <a:rPr lang="zh-CN" altLang="en-US" sz="2400" dirty="0"/>
                  <a:t>点修改</a:t>
                </a:r>
                <a:r>
                  <a:rPr lang="en-US" altLang="zh-CN" sz="2400" dirty="0"/>
                  <a:t>:</a:t>
                </a:r>
                <a:r>
                  <a:rPr lang="zh-CN" altLang="en-US" sz="2400" dirty="0"/>
                  <a:t>将一</a:t>
                </a:r>
                <a:r>
                  <a:rPr lang="zh-CN" altLang="en-US" sz="2400" dirty="0"/>
                  <a:t>个节点加入</a:t>
                </a:r>
                <a:r>
                  <a:rPr lang="zh-CN" altLang="en-US" sz="2400" dirty="0"/>
                  <a:t>某个点集</a:t>
                </a:r>
                <a14:m>
                  <m:oMath xmlns:m="http://schemas.openxmlformats.org/officeDocument/2006/math">
                    <m:r>
                      <a:rPr lang="en-US" altLang="zh-CN" sz="2400"/>
                      <m:t>𝑆</m:t>
                    </m:r>
                    <m:r>
                      <a:rPr lang="en-US" altLang="zh-CN" sz="2400"/>
                      <m:t>⊆</m:t>
                    </m:r>
                    <m:r>
                      <a:rPr lang="en-US" altLang="zh-CN" sz="2400"/>
                      <m:t>𝑉</m:t>
                    </m:r>
                  </m:oMath>
                </a14:m>
                <a:r>
                  <a:rPr lang="zh-CN" altLang="en-US" sz="2400" dirty="0"/>
                  <a:t>中或者从</a:t>
                </a:r>
                <a14:m>
                  <m:oMath xmlns:m="http://schemas.openxmlformats.org/officeDocument/2006/math">
                    <m:r>
                      <a:rPr lang="en-US" altLang="zh-CN" sz="2400"/>
                      <m:t>𝑆</m:t>
                    </m:r>
                  </m:oMath>
                </a14:m>
                <a:r>
                  <a:rPr lang="zh-CN" altLang="en-US" sz="2400" dirty="0"/>
                  <a:t>中删除一</a:t>
                </a:r>
                <a:r>
                  <a:rPr lang="zh-CN" altLang="en-US" sz="2400" dirty="0"/>
                  <a:t>个节点</a:t>
                </a:r>
                <a:endParaRPr lang="en-US" altLang="zh-CN" sz="2400" dirty="0"/>
              </a:p>
              <a:p>
                <a:pPr>
                  <a:lnSpc>
                    <a:spcPct val="150000"/>
                  </a:lnSpc>
                </a:pPr>
                <a:r>
                  <a:rPr lang="en-US" altLang="zh-CN" sz="2400" dirty="0"/>
                  <a:t>      </a:t>
                </a:r>
                <a:r>
                  <a:rPr lang="zh-CN" altLang="en-US" sz="2400" dirty="0"/>
                  <a:t>查询时需要查询图</a:t>
                </a:r>
                <a14:m>
                  <m:oMath xmlns:m="http://schemas.openxmlformats.org/officeDocument/2006/math">
                    <m:r>
                      <a:rPr lang="en-US" altLang="zh-CN" sz="2400"/>
                      <m:t>𝐺</m:t>
                    </m:r>
                  </m:oMath>
                </a14:m>
                <a:r>
                  <a:rPr lang="zh-CN" altLang="en-US" sz="2400" dirty="0"/>
                  <a:t>的</a:t>
                </a:r>
                <a14:m>
                  <m:oMath xmlns:m="http://schemas.openxmlformats.org/officeDocument/2006/math">
                    <m:r>
                      <a:rPr lang="en-US" altLang="zh-CN" sz="2400" dirty="0"/>
                      <m:t>𝑆</m:t>
                    </m:r>
                  </m:oMath>
                </a14:m>
                <a:r>
                  <a:rPr lang="zh-CN" altLang="en-US" sz="2400" dirty="0"/>
                  <a:t>导出子图的信息</a:t>
                </a:r>
                <a:endParaRPr lang="en-US" altLang="zh-CN" sz="2400" dirty="0"/>
              </a:p>
              <a:p>
                <a:pPr>
                  <a:lnSpc>
                    <a:spcPct val="150000"/>
                  </a:lnSpc>
                </a:pPr>
                <a:r>
                  <a:rPr lang="en-US" altLang="zh-CN" sz="2400" dirty="0"/>
                  <a:t>      </a:t>
                </a:r>
                <a:r>
                  <a:rPr lang="zh-CN" altLang="en-US" sz="2400" dirty="0"/>
                  <a:t>如果没有特殊说明，在本课件中动态图均指动态图连通性，即查询为给定两个</a:t>
                </a:r>
                <a:r>
                  <a:rPr lang="zh-CN" altLang="en-US" sz="2400" dirty="0"/>
                  <a:t>节点</a:t>
                </a:r>
                <a14:m>
                  <m:oMath xmlns:m="http://schemas.openxmlformats.org/officeDocument/2006/math">
                    <m:r>
                      <a:rPr lang="en-US" altLang="zh-CN" sz="2400"/>
                      <m:t>𝑢</m:t>
                    </m:r>
                    <m:r>
                      <a:rPr lang="en-US" altLang="zh-CN" sz="2400"/>
                      <m:t>,</m:t>
                    </m:r>
                    <m:r>
                      <a:rPr lang="en-US" altLang="zh-CN" sz="2400"/>
                      <m:t>𝑣</m:t>
                    </m:r>
                  </m:oMath>
                </a14:m>
                <a:r>
                  <a:rPr lang="zh-CN" altLang="en-US" sz="2400" dirty="0"/>
                  <a:t>，查询</a:t>
                </a:r>
                <a14:m>
                  <m:oMath xmlns:m="http://schemas.openxmlformats.org/officeDocument/2006/math">
                    <m:r>
                      <a:rPr lang="en-US" altLang="zh-CN" sz="2400"/>
                      <m:t>𝑢</m:t>
                    </m:r>
                    <m:r>
                      <a:rPr lang="en-US" altLang="zh-CN" sz="2400"/>
                      <m:t>,</m:t>
                    </m:r>
                    <m:r>
                      <a:rPr lang="en-US" altLang="zh-CN" sz="2400"/>
                      <m:t>𝑣</m:t>
                    </m:r>
                  </m:oMath>
                </a14:m>
                <a:r>
                  <a:rPr lang="zh-CN" altLang="en-US" sz="2400" dirty="0"/>
                  <a:t>是否在图</a:t>
                </a:r>
                <a14:m>
                  <m:oMath xmlns:m="http://schemas.openxmlformats.org/officeDocument/2006/math">
                    <m:r>
                      <a:rPr lang="en-US" altLang="zh-CN" sz="2400"/>
                      <m:t>𝐺</m:t>
                    </m:r>
                  </m:oMath>
                </a14:m>
                <a:r>
                  <a:rPr lang="zh-CN" altLang="en-US" sz="2400" dirty="0"/>
                  <a:t>的</a:t>
                </a:r>
                <a14:m>
                  <m:oMath xmlns:m="http://schemas.openxmlformats.org/officeDocument/2006/math">
                    <m:r>
                      <a:rPr lang="en-US" altLang="zh-CN" sz="2400" dirty="0"/>
                      <m:t>𝑆</m:t>
                    </m:r>
                  </m:oMath>
                </a14:m>
                <a:r>
                  <a:rPr lang="zh-CN" altLang="en-US" sz="2400" dirty="0"/>
                  <a:t>导出子图中连通。</a:t>
                </a:r>
              </a:p>
            </p:txBody>
          </p:sp>
        </mc:Choice>
        <mc:Fallback>
          <p:sp>
            <p:nvSpPr>
              <p:cNvPr id="61" name="文本框 60"/>
              <p:cNvSpPr txBox="1">
                <a:spLocks noRot="1" noChangeAspect="1" noMove="1" noResize="1" noEditPoints="1" noAdjustHandles="1" noChangeArrowheads="1" noChangeShapeType="1" noTextEdit="1"/>
              </p:cNvSpPr>
              <p:nvPr/>
            </p:nvSpPr>
            <p:spPr>
              <a:xfrm>
                <a:off x="687615" y="1428567"/>
                <a:ext cx="10066244" cy="2796407"/>
              </a:xfrm>
              <a:prstGeom prst="rect">
                <a:avLst/>
              </a:prstGeom>
              <a:blipFill rotWithShape="0">
                <a:blip r:embed="rId2"/>
                <a:stretch>
                  <a:fillRect l="-969" b="-4139"/>
                </a:stretch>
              </a:blipFill>
            </p:spPr>
            <p:txBody>
              <a:bodyPr/>
              <a:lstStyle/>
              <a:p>
                <a:r>
                  <a:rPr lang="zh-CN" altLang="en-US">
                    <a:noFill/>
                  </a:rPr>
                  <a:t> </a:t>
                </a:r>
              </a:p>
            </p:txBody>
          </p:sp>
        </mc:Fallback>
      </mc:AlternateContent>
      <p:sp>
        <p:nvSpPr>
          <p:cNvPr id="62" name="文本框 61"/>
          <p:cNvSpPr txBox="1"/>
          <p:nvPr/>
        </p:nvSpPr>
        <p:spPr>
          <a:xfrm>
            <a:off x="5640946" y="2975019"/>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1399800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9</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9</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cs typeface="+mn-ea"/>
                <a:sym typeface="+mn-lt"/>
              </a:rPr>
              <a:t>动态图的两种修改</a:t>
            </a:r>
          </a:p>
          <a:p>
            <a:pPr marL="0" indent="0">
              <a:buNone/>
            </a:pPr>
            <a:endParaRPr lang="zh-CN" altLang="en-US" sz="2000" dirty="0">
              <a:latin typeface="+mn-lt"/>
              <a:cs typeface="+mn-ea"/>
              <a:sym typeface="+mn-lt"/>
            </a:endParaRPr>
          </a:p>
        </p:txBody>
      </p:sp>
      <p:sp>
        <p:nvSpPr>
          <p:cNvPr id="37" name="文本框 36"/>
          <p:cNvSpPr txBox="1"/>
          <p:nvPr/>
        </p:nvSpPr>
        <p:spPr>
          <a:xfrm>
            <a:off x="1081825" y="1416676"/>
            <a:ext cx="6915955" cy="461665"/>
          </a:xfrm>
          <a:prstGeom prst="rect">
            <a:avLst/>
          </a:prstGeom>
          <a:noFill/>
        </p:spPr>
        <p:txBody>
          <a:bodyPr wrap="square" rtlCol="0">
            <a:spAutoFit/>
          </a:bodyPr>
          <a:lstStyle/>
          <a:p>
            <a:endParaRPr lang="zh-CN" altLang="en-US" sz="2400" dirty="0"/>
          </a:p>
        </p:txBody>
      </p:sp>
      <mc:AlternateContent xmlns:mc="http://schemas.openxmlformats.org/markup-compatibility/2006" xmlns:a14="http://schemas.microsoft.com/office/drawing/2010/main">
        <mc:Choice Requires="a14">
          <p:sp>
            <p:nvSpPr>
              <p:cNvPr id="61" name="文本框 60"/>
              <p:cNvSpPr txBox="1"/>
              <p:nvPr/>
            </p:nvSpPr>
            <p:spPr>
              <a:xfrm>
                <a:off x="1081825" y="1416676"/>
                <a:ext cx="8860665" cy="2246769"/>
              </a:xfrm>
              <a:prstGeom prst="rect">
                <a:avLst/>
              </a:prstGeom>
              <a:noFill/>
            </p:spPr>
            <p:txBody>
              <a:bodyPr wrap="square" rtlCol="0">
                <a:spAutoFit/>
              </a:bodyPr>
              <a:lstStyle/>
              <a:p>
                <a:r>
                  <a:rPr lang="en-US" altLang="zh-CN" sz="2800" dirty="0"/>
                  <a:t>      </a:t>
                </a:r>
                <a:r>
                  <a:rPr lang="zh-CN" altLang="en-US" sz="2800" dirty="0"/>
                  <a:t>其中，只需要支持</a:t>
                </a:r>
                <a:r>
                  <a:rPr lang="zh-CN" altLang="en-US" sz="2800" dirty="0" smtClean="0"/>
                  <a:t>边修改的</a:t>
                </a:r>
                <a:r>
                  <a:rPr lang="zh-CN" altLang="en-US" sz="2800" dirty="0"/>
                  <a:t>动态图连通性已经可以做到</a:t>
                </a:r>
                <a14:m>
                  <m:oMath xmlns:m="http://schemas.openxmlformats.org/officeDocument/2006/math">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m:rPr>
                            <m:sty m:val="p"/>
                          </m:rPr>
                          <a:rPr lang="en-US" altLang="zh-CN" sz="2800" b="0" i="0" smtClean="0">
                            <a:latin typeface="Cambria Math" panose="02040503050406030204" pitchFamily="18" charset="0"/>
                          </a:rPr>
                          <m:t>log</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𝑚</m:t>
                    </m:r>
                    <m:r>
                      <a:rPr lang="en-US" altLang="zh-CN" sz="2800" b="0" i="1" smtClean="0">
                        <a:latin typeface="Cambria Math" panose="02040503050406030204" pitchFamily="18" charset="0"/>
                      </a:rPr>
                      <m:t>)</m:t>
                    </m:r>
                  </m:oMath>
                </a14:m>
                <a:r>
                  <a:rPr lang="zh-CN" altLang="en-US" sz="2800" dirty="0"/>
                  <a:t>的均摊时间复杂度。</a:t>
                </a:r>
                <a:endParaRPr lang="en-US" altLang="zh-CN" sz="2800" dirty="0"/>
              </a:p>
              <a:p>
                <a:endParaRPr lang="en-US" altLang="zh-CN" sz="2800" dirty="0"/>
              </a:p>
              <a:p>
                <a:r>
                  <a:rPr lang="en-US" altLang="zh-CN" sz="2800" dirty="0"/>
                  <a:t>      </a:t>
                </a:r>
                <a:r>
                  <a:rPr lang="zh-CN" altLang="en-US" sz="2800" dirty="0"/>
                  <a:t>本课件中讨论的</a:t>
                </a:r>
                <a:r>
                  <a:rPr lang="en-US" altLang="zh-CN" sz="2800" dirty="0"/>
                  <a:t>dynamic subgraph connectivity</a:t>
                </a:r>
                <a:r>
                  <a:rPr lang="zh-CN" altLang="en-US" sz="2800" dirty="0"/>
                  <a:t>，实际上是需要支持</a:t>
                </a:r>
                <a:r>
                  <a:rPr lang="zh-CN" altLang="en-US" sz="2800" dirty="0" smtClean="0"/>
                  <a:t>点修改的</a:t>
                </a:r>
                <a:r>
                  <a:rPr lang="zh-CN" altLang="en-US" sz="2800" dirty="0"/>
                  <a:t>动态图连通性。</a:t>
                </a:r>
              </a:p>
            </p:txBody>
          </p:sp>
        </mc:Choice>
        <mc:Fallback xmlns="">
          <p:sp>
            <p:nvSpPr>
              <p:cNvPr id="61" name="文本框 60"/>
              <p:cNvSpPr txBox="1">
                <a:spLocks noRot="1" noChangeAspect="1" noMove="1" noResize="1" noEditPoints="1" noAdjustHandles="1" noChangeArrowheads="1" noChangeShapeType="1" noTextEdit="1"/>
              </p:cNvSpPr>
              <p:nvPr/>
            </p:nvSpPr>
            <p:spPr>
              <a:xfrm>
                <a:off x="1081825" y="1416676"/>
                <a:ext cx="8860665" cy="2246769"/>
              </a:xfrm>
              <a:prstGeom prst="rect">
                <a:avLst/>
              </a:prstGeom>
              <a:blipFill rotWithShape="0">
                <a:blip r:embed="rId2"/>
                <a:stretch>
                  <a:fillRect l="-1376" t="-2710" r="-894" b="-65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2049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红色">
      <a:dk1>
        <a:sysClr val="windowText" lastClr="000000"/>
      </a:dk1>
      <a:lt1>
        <a:sysClr val="window" lastClr="FFFFFF"/>
      </a:lt1>
      <a:dk2>
        <a:srgbClr val="44546A"/>
      </a:dk2>
      <a:lt2>
        <a:srgbClr val="E7E6E6"/>
      </a:lt2>
      <a:accent1>
        <a:srgbClr val="F23B48"/>
      </a:accent1>
      <a:accent2>
        <a:srgbClr val="3F3F3F"/>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23B4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Office Theme">
  <a:themeElements>
    <a:clrScheme name="红色">
      <a:dk1>
        <a:sysClr val="windowText" lastClr="000000"/>
      </a:dk1>
      <a:lt1>
        <a:sysClr val="window" lastClr="FFFFFF"/>
      </a:lt1>
      <a:dk2>
        <a:srgbClr val="44546A"/>
      </a:dk2>
      <a:lt2>
        <a:srgbClr val="E7E6E6"/>
      </a:lt2>
      <a:accent1>
        <a:srgbClr val="F23B48"/>
      </a:accent1>
      <a:accent2>
        <a:srgbClr val="3F3F3F"/>
      </a:accent2>
      <a:accent3>
        <a:srgbClr val="F23B48"/>
      </a:accent3>
      <a:accent4>
        <a:srgbClr val="3F3F3F"/>
      </a:accent4>
      <a:accent5>
        <a:srgbClr val="F23B48"/>
      </a:accent5>
      <a:accent6>
        <a:srgbClr val="3F3F3F"/>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4629</TotalTime>
  <Words>1368</Words>
  <Application>Microsoft Office PowerPoint</Application>
  <PresentationFormat>宽屏</PresentationFormat>
  <Paragraphs>143</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28</vt:i4>
      </vt:variant>
    </vt:vector>
  </HeadingPairs>
  <TitlesOfParts>
    <vt:vector size="37" baseType="lpstr">
      <vt:lpstr>Lato</vt:lpstr>
      <vt:lpstr>Raleway</vt:lpstr>
      <vt:lpstr>宋体</vt:lpstr>
      <vt:lpstr>微软雅黑</vt:lpstr>
      <vt:lpstr>Arial</vt:lpstr>
      <vt:lpstr>Calibri</vt:lpstr>
      <vt:lpstr>Cambria Math</vt:lpstr>
      <vt:lpstr>第一PPT，www.1ppt.com</vt:lpstr>
      <vt:lpstr>11_Office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红黑极简</dc:title>
  <dc:creator>第一PPT</dc:creator>
  <cp:keywords>www.1ppt.com</cp:keywords>
  <dc:description>www.1ppt.com</dc:description>
  <cp:lastModifiedBy>lenovo</cp:lastModifiedBy>
  <cp:revision>210</cp:revision>
  <dcterms:created xsi:type="dcterms:W3CDTF">2017-02-13T15:17:59Z</dcterms:created>
  <dcterms:modified xsi:type="dcterms:W3CDTF">2020-07-29T13:53:31Z</dcterms:modified>
</cp:coreProperties>
</file>