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30D0B3-040E-4A66-B3A5-A766C2A3413E}">
          <p14:sldIdLst>
            <p14:sldId id="256"/>
          </p14:sldIdLst>
        </p14:section>
        <p14:section name="Problem 1" id="{CF0C83BC-7563-44E2-A224-127E4CDDDE5C}">
          <p14:sldIdLst>
            <p14:sldId id="257"/>
            <p14:sldId id="258"/>
            <p14:sldId id="259"/>
            <p14:sldId id="260"/>
            <p14:sldId id="263"/>
          </p14:sldIdLst>
        </p14:section>
        <p14:section name="Problem 2" id="{59DDE202-89D8-4421-B121-D1413C731D4B}">
          <p14:sldIdLst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052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7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52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37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5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4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8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6A34C0-983E-4A72-92C4-16A6DF5B830A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945DC5E-E270-458C-B8C0-DB8786713C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7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B69C-6BDC-426D-B69F-5F58A3B9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杂题选讲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1DB8E-0CEF-469B-A089-7CD2B6D9D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浙江省杭州第二中学 屠学畅</a:t>
            </a:r>
          </a:p>
        </p:txBody>
      </p:sp>
    </p:spTree>
    <p:extLst>
      <p:ext uri="{BB962C8B-B14F-4D97-AF65-F5344CB8AC3E}">
        <p14:creationId xmlns:p14="http://schemas.microsoft.com/office/powerpoint/2010/main" val="317940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C37D-C7E7-4E2B-8628-75E9F4C8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98313-69E3-43E3-A8C2-E948180E0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zh-CN" altLang="en-US" sz="2000" dirty="0"/>
                  <a:t>个石子，两个人轮流操作，先手第一次取恰好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个石子，之后对于每个人，设上一次对手取了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个石子，则其可以取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个石子，其中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是给定的常数。无法行动者为负。</a:t>
                </a:r>
                <a:endParaRPr lang="en-US" altLang="zh-CN" sz="2000" dirty="0"/>
              </a:p>
              <a:p>
                <a:r>
                  <a:rPr lang="zh-CN" altLang="en-US" sz="2000" b="0" dirty="0"/>
                  <a:t>固定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/>
                  <a:t>求有多少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使得初始石子数为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时先手必胜。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598313-69E3-43E3-A8C2-E948180E0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 r="-4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0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5AD79B-90E1-49EC-9673-03EFB151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A0B809F-0DCF-4B33-943A-1FA1CC0D9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表示在固定的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值下，剩余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个石子且当前至多取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个时先手的胜（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）负（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）。所求即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转移直接枚举当前取的石子数量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dirty="0"/>
                  <a:t>，若存在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A0B809F-0DCF-4B33-943A-1FA1CC0D9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2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7E346C-FA94-40BC-B2A3-E2A90B0E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B8E7A0-7BDC-46F0-8C16-AE8EF863B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61183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b="0" dirty="0"/>
                  <a:t>我们发现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的后继状态包含了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的后继状态，当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/>
                  <a:t>也为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所以存在一个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仅在一个前缀上的值是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。现在我们只需要求出每个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</a:p>
              <a:p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sz="2000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即最小的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。令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是最大的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err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。</a:t>
                </a:r>
              </a:p>
              <a:p>
                <a:r>
                  <a:rPr lang="zh-CN" altLang="en-US" sz="2000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B8E7A0-7BDC-46F0-8C16-AE8EF863B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611836"/>
              </a:xfrm>
              <a:blipFill>
                <a:blip r:embed="rId2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26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CC823-96DD-4E3C-AEFB-9A3289E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8F1AB-1525-4B2E-8DCD-8570794934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6540" y="2638044"/>
                <a:ext cx="10818920" cy="36029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观察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的位置，称这些位置是好的。首先容易发现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+2,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是好的，对于满足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满足上页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的条件，所以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足够大，从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开始的这一段和从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开始的一段是相似的，即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不是好的，情况和上面相同；否则可以发现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中不存在满足条件的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。由于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∀0&lt;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只能取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是好的。所以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后第一个好的位置等于从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开始第一个好的位置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以此我们找出了所有好的位置，除了平凡的情况，数量只有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。好的位置把数字分成了若干段，且由于段之间的相似性，我们可以不断减小范围，在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的时间内计算答案。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38F1AB-1525-4B2E-8DCD-8570794934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540" y="2638044"/>
                <a:ext cx="10818920" cy="3602958"/>
              </a:xfrm>
              <a:blipFill>
                <a:blip r:embed="rId2"/>
                <a:stretch>
                  <a:fillRect l="-507" t="-1015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8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E09CA-68A1-4E14-A42E-01CE4915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7D94-0E66-436F-AFC2-0E7895F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这是一道思维难度较高的题，从暴力做法入手，不断观察性质、优化，可以得到上述的优美做法。</a:t>
            </a:r>
            <a:endParaRPr lang="en-US" altLang="zh-CN" sz="2000" dirty="0"/>
          </a:p>
          <a:p>
            <a:r>
              <a:rPr lang="zh-CN" altLang="en-US" sz="2000" dirty="0"/>
              <a:t>如果无法从正面解决问题，此题另有一种打表的方法，其需要较强的观察能力，由于价值不高这里不作赘述。这也启示我们要从多个角度尝试问题。</a:t>
            </a:r>
          </a:p>
        </p:txBody>
      </p:sp>
    </p:spTree>
    <p:extLst>
      <p:ext uri="{BB962C8B-B14F-4D97-AF65-F5344CB8AC3E}">
        <p14:creationId xmlns:p14="http://schemas.microsoft.com/office/powerpoint/2010/main" val="103133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FD13B-822F-41DA-B6EF-51DF9B4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51D25-4406-409C-AFE0-D33288C0A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3"/>
                <a:ext cx="7729728" cy="41322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个点的有向无环图，前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个点的权值由长度为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zh-CN" altLang="en-US" sz="2000" dirty="0"/>
                  <a:t>串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决定，第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个点的权值即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位。</a:t>
                </a:r>
                <a:endParaRPr lang="en-US" altLang="zh-CN" sz="2000" dirty="0"/>
              </a:p>
              <a:p>
                <a:r>
                  <a:rPr lang="zh-CN" altLang="en-US" sz="2000" dirty="0"/>
                  <a:t>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个点各有两条入边，其权值为两条入边的起始点的权值做与非运算（</a:t>
                </a:r>
                <a:r>
                  <a:rPr lang="en-US" altLang="zh-CN" sz="2000" dirty="0"/>
                  <a:t>NAND</a:t>
                </a:r>
                <a:r>
                  <a:rPr lang="zh-CN" altLang="en-US" sz="2000" dirty="0"/>
                  <a:t>）的结果。</a:t>
                </a:r>
                <a:endParaRPr lang="en-US" altLang="zh-CN" sz="2000" dirty="0"/>
              </a:p>
              <a:p>
                <a:r>
                  <a:rPr lang="zh-CN" altLang="en-US" sz="2000" dirty="0"/>
                  <a:t>称字符串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/>
                  <a:t>的优美度为此时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000" dirty="0"/>
                  <a:t>号点的权值。</a:t>
                </a:r>
                <a:endParaRPr lang="en-US" altLang="zh-CN" sz="2000" dirty="0"/>
              </a:p>
              <a:p>
                <a:r>
                  <a:rPr lang="zh-CN" altLang="en-US" sz="2000" dirty="0"/>
                  <a:t>求一个包含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0,1,2</m:t>
                    </m:r>
                  </m:oMath>
                </a14:m>
                <a:r>
                  <a:rPr lang="zh-CN" altLang="en-US" sz="2000" dirty="0"/>
                  <a:t>的字符串，使得将其中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替换为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后得到字符串的优美度与全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串的优美度相同，将其中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替换为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后得到字符串的优美度与全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串的优美度相同。</a:t>
                </a:r>
                <a:endParaRPr lang="en-US" altLang="zh-CN" sz="2000" dirty="0"/>
              </a:p>
              <a:p>
                <a:r>
                  <a:rPr lang="zh-CN" altLang="en-US" sz="2000" dirty="0"/>
                  <a:t>需要保证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的数量是所有可行解中最小的。无解输出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951D25-4406-409C-AFE0-D33288C0A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3"/>
                <a:ext cx="7729728" cy="4132212"/>
              </a:xfrm>
              <a:blipFill>
                <a:blip r:embed="rId2"/>
                <a:stretch>
                  <a:fillRect l="-710" t="-885" r="-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3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35331-FA76-48D8-82A7-742BB762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of Problem 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53D8E-DD98-4DC4-8D45-755838F3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76275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与非运算较难进行分析，考虑特殊情况，若全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和全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的优美度相同，则全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就是一组最优解。</a:t>
                </a:r>
                <a:endParaRPr lang="en-US" altLang="zh-CN" sz="2000" dirty="0"/>
              </a:p>
              <a:p>
                <a:r>
                  <a:rPr lang="zh-CN" altLang="en-US" sz="2000" dirty="0"/>
                  <a:t>否则全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和全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的优美度不同，记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00…00</m:t>
                            </m:r>
                          </m:e>
                        </m:groupChr>
                      </m:e>
                      <m:li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个</m:t>
                        </m:r>
                      </m:lim>
                    </m:limLow>
                    <m:limLow>
                      <m:limLow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11…11</m:t>
                            </m:r>
                          </m:e>
                        </m:groupChr>
                      </m:e>
                      <m:lim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个</m:t>
                        </m:r>
                      </m:lim>
                    </m:limLow>
                  </m:oMath>
                </a14:m>
                <a:r>
                  <a:rPr lang="zh-CN" altLang="en-US" sz="2000" dirty="0"/>
                  <a:t>的优美度，则全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的优美度为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的优美度为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zh-CN" altLang="en-US" sz="20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，这时便有一组解为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…0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groupChr>
                      </m:e>
                      <m:li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个</m:t>
                        </m:r>
                      </m:lim>
                    </m:limLow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limLow>
                      <m:limLow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1…1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groupChr>
                      </m:e>
                      <m:lim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个</m:t>
                        </m:r>
                      </m:lim>
                    </m:limLow>
                  </m:oMath>
                </a14:m>
                <a:r>
                  <a:rPr lang="zh-CN" altLang="en-US" sz="2000" dirty="0"/>
                  <a:t>。因为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的个数不为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，所以这是一组最优解。</a:t>
                </a:r>
                <a:endParaRPr lang="en-US" altLang="zh-CN" sz="2000" dirty="0"/>
              </a:p>
              <a:p>
                <a:r>
                  <a:rPr lang="zh-CN" altLang="en-US" sz="2000" dirty="0"/>
                  <a:t>可以二分找到这个位置，时间复杂度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253D8E-DD98-4DC4-8D45-755838F3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762756"/>
              </a:xfrm>
              <a:blipFill>
                <a:blip r:embed="rId2"/>
                <a:stretch>
                  <a:fillRect l="-710" t="-972" r="-4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8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2DE07-C56D-4DB1-B2C4-94978A6C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73E17A-FC17-4FF7-8C64-77BD008A2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这是一道十分巧妙的构造题，大部分人可以想到第一步中的特殊情况，但是与一般的题不同的是，此题中的构造需要利用到全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/>
                  <a:t>与全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优美度不同的条件。</a:t>
                </a:r>
                <a:endParaRPr lang="en-US" altLang="zh-CN" sz="2000" dirty="0"/>
              </a:p>
              <a:p>
                <a:r>
                  <a:rPr lang="zh-CN" altLang="en-US" sz="2000" dirty="0"/>
                  <a:t>有些人会猜想答案中至多存在一个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000" dirty="0"/>
                  <a:t>，朝着这个方向，会为接下来的构造提供许多便利。这也启示我们要大胆猜想、小心求证。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73E17A-FC17-4FF7-8C64-77BD008A2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0" t="-1179" r="-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13748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703</TotalTime>
  <Words>999</Words>
  <Application>Microsoft Office PowerPoint</Application>
  <PresentationFormat>宽屏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Gill Sans MT</vt:lpstr>
      <vt:lpstr>包裹</vt:lpstr>
      <vt:lpstr>杂题选讲</vt:lpstr>
      <vt:lpstr>Problem 1</vt:lpstr>
      <vt:lpstr>Step 1</vt:lpstr>
      <vt:lpstr>Step 2</vt:lpstr>
      <vt:lpstr>Step 3</vt:lpstr>
      <vt:lpstr>评价</vt:lpstr>
      <vt:lpstr>Problem 2</vt:lpstr>
      <vt:lpstr>Solution of Problem 2</vt:lpstr>
      <vt:lpstr>评价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杂题选讲</dc:title>
  <dc:creator>Tu Xuechang</dc:creator>
  <cp:lastModifiedBy>Tu Xuechang</cp:lastModifiedBy>
  <cp:revision>41</cp:revision>
  <dcterms:created xsi:type="dcterms:W3CDTF">2020-07-07T07:20:50Z</dcterms:created>
  <dcterms:modified xsi:type="dcterms:W3CDTF">2020-08-01T13:08:31Z</dcterms:modified>
</cp:coreProperties>
</file>