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76" r:id="rId15"/>
    <p:sldId id="282" r:id="rId16"/>
    <p:sldId id="283" r:id="rId17"/>
    <p:sldId id="277" r:id="rId18"/>
    <p:sldId id="278" r:id="rId19"/>
    <p:sldId id="279" r:id="rId20"/>
    <p:sldId id="280" r:id="rId21"/>
    <p:sldId id="284" r:id="rId22"/>
    <p:sldId id="285" r:id="rId23"/>
    <p:sldId id="268" r:id="rId24"/>
    <p:sldId id="269" r:id="rId25"/>
    <p:sldId id="270" r:id="rId26"/>
    <p:sldId id="271" r:id="rId27"/>
    <p:sldId id="273" r:id="rId28"/>
    <p:sldId id="274" r:id="rId29"/>
    <p:sldId id="28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54" d="100"/>
          <a:sy n="54" d="100"/>
        </p:scale>
        <p:origin x="82" y="3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3E061-5C82-4E3E-99B6-505B150F518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4F283BF-5A62-4BC1-82F9-B6BD76786D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C88B52-B93C-487C-B8D0-27D79803884F}"/>
              </a:ext>
            </a:extLst>
          </p:cNvPr>
          <p:cNvSpPr>
            <a:spLocks noGrp="1"/>
          </p:cNvSpPr>
          <p:nvPr>
            <p:ph type="dt" sz="half" idx="10"/>
          </p:nvPr>
        </p:nvSpPr>
        <p:spPr/>
        <p:txBody>
          <a:bodyPr/>
          <a:lstStyle/>
          <a:p>
            <a:fld id="{F52B1A69-C99A-4674-8943-C426FC73F69A}" type="datetimeFigureOut">
              <a:rPr lang="zh-CN" altLang="en-US" smtClean="0"/>
              <a:t>2018/6/29</a:t>
            </a:fld>
            <a:endParaRPr lang="zh-CN" altLang="en-US"/>
          </a:p>
        </p:txBody>
      </p:sp>
      <p:sp>
        <p:nvSpPr>
          <p:cNvPr id="5" name="页脚占位符 4">
            <a:extLst>
              <a:ext uri="{FF2B5EF4-FFF2-40B4-BE49-F238E27FC236}">
                <a16:creationId xmlns:a16="http://schemas.microsoft.com/office/drawing/2014/main" id="{9057DF09-F51A-409F-B020-9C5ED02B0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B03987-2F5E-4662-8C07-D66A8EF47E7F}"/>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183858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E07F6-682F-4239-8B38-E47589EA35F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BDAF840-01B5-4B7C-BF96-35C1A372DE3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F29C73-5E7F-41C8-AF99-2F588B4198DB}"/>
              </a:ext>
            </a:extLst>
          </p:cNvPr>
          <p:cNvSpPr>
            <a:spLocks noGrp="1"/>
          </p:cNvSpPr>
          <p:nvPr>
            <p:ph type="dt" sz="half" idx="10"/>
          </p:nvPr>
        </p:nvSpPr>
        <p:spPr/>
        <p:txBody>
          <a:bodyPr/>
          <a:lstStyle/>
          <a:p>
            <a:fld id="{F52B1A69-C99A-4674-8943-C426FC73F69A}" type="datetimeFigureOut">
              <a:rPr lang="zh-CN" altLang="en-US" smtClean="0"/>
              <a:t>2018/6/29</a:t>
            </a:fld>
            <a:endParaRPr lang="zh-CN" altLang="en-US"/>
          </a:p>
        </p:txBody>
      </p:sp>
      <p:sp>
        <p:nvSpPr>
          <p:cNvPr id="5" name="页脚占位符 4">
            <a:extLst>
              <a:ext uri="{FF2B5EF4-FFF2-40B4-BE49-F238E27FC236}">
                <a16:creationId xmlns:a16="http://schemas.microsoft.com/office/drawing/2014/main" id="{5615E267-258B-471C-B53D-452FDD2212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4B2C3C-5860-41CD-97ED-065873F9ADF5}"/>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273281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B872F0A-57F9-4C39-88ED-010E5CBF5DC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227D70E-B3B7-406E-9CE9-84AEF3090D8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A1BB8D9-0D2F-46D2-8F40-83D5ADBF6ACE}"/>
              </a:ext>
            </a:extLst>
          </p:cNvPr>
          <p:cNvSpPr>
            <a:spLocks noGrp="1"/>
          </p:cNvSpPr>
          <p:nvPr>
            <p:ph type="dt" sz="half" idx="10"/>
          </p:nvPr>
        </p:nvSpPr>
        <p:spPr/>
        <p:txBody>
          <a:bodyPr/>
          <a:lstStyle/>
          <a:p>
            <a:fld id="{F52B1A69-C99A-4674-8943-C426FC73F69A}" type="datetimeFigureOut">
              <a:rPr lang="zh-CN" altLang="en-US" smtClean="0"/>
              <a:t>2018/6/29</a:t>
            </a:fld>
            <a:endParaRPr lang="zh-CN" altLang="en-US"/>
          </a:p>
        </p:txBody>
      </p:sp>
      <p:sp>
        <p:nvSpPr>
          <p:cNvPr id="5" name="页脚占位符 4">
            <a:extLst>
              <a:ext uri="{FF2B5EF4-FFF2-40B4-BE49-F238E27FC236}">
                <a16:creationId xmlns:a16="http://schemas.microsoft.com/office/drawing/2014/main" id="{A23CA7A6-D863-4B7E-8114-E5DB4A77DD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C3B7C1-6935-46EC-AEDB-26E9782026DE}"/>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2817420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AC6E5-A66E-4ED6-BBFB-333B89D5B5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5EC274-4DDE-4908-BB53-5107FE1C726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DDEA073-809F-44ED-8F2C-53DB690B4145}"/>
              </a:ext>
            </a:extLst>
          </p:cNvPr>
          <p:cNvSpPr>
            <a:spLocks noGrp="1"/>
          </p:cNvSpPr>
          <p:nvPr>
            <p:ph type="dt" sz="half" idx="10"/>
          </p:nvPr>
        </p:nvSpPr>
        <p:spPr/>
        <p:txBody>
          <a:bodyPr/>
          <a:lstStyle/>
          <a:p>
            <a:fld id="{F52B1A69-C99A-4674-8943-C426FC73F69A}" type="datetimeFigureOut">
              <a:rPr lang="zh-CN" altLang="en-US" smtClean="0"/>
              <a:t>2018/6/29</a:t>
            </a:fld>
            <a:endParaRPr lang="zh-CN" altLang="en-US"/>
          </a:p>
        </p:txBody>
      </p:sp>
      <p:sp>
        <p:nvSpPr>
          <p:cNvPr id="5" name="页脚占位符 4">
            <a:extLst>
              <a:ext uri="{FF2B5EF4-FFF2-40B4-BE49-F238E27FC236}">
                <a16:creationId xmlns:a16="http://schemas.microsoft.com/office/drawing/2014/main" id="{6F628808-6396-45E4-8372-7E0D2D4EBA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1B5ED1-F3AD-4740-B267-8004851DD1BF}"/>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400061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C187D-9C07-4C27-87E1-998E5834F7A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F44C5F6-8741-45AB-AB0F-F38A71AEE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28A3608-246A-4548-9841-B39E4A0FB55F}"/>
              </a:ext>
            </a:extLst>
          </p:cNvPr>
          <p:cNvSpPr>
            <a:spLocks noGrp="1"/>
          </p:cNvSpPr>
          <p:nvPr>
            <p:ph type="dt" sz="half" idx="10"/>
          </p:nvPr>
        </p:nvSpPr>
        <p:spPr/>
        <p:txBody>
          <a:bodyPr/>
          <a:lstStyle/>
          <a:p>
            <a:fld id="{F52B1A69-C99A-4674-8943-C426FC73F69A}" type="datetimeFigureOut">
              <a:rPr lang="zh-CN" altLang="en-US" smtClean="0"/>
              <a:t>2018/6/29</a:t>
            </a:fld>
            <a:endParaRPr lang="zh-CN" altLang="en-US"/>
          </a:p>
        </p:txBody>
      </p:sp>
      <p:sp>
        <p:nvSpPr>
          <p:cNvPr id="5" name="页脚占位符 4">
            <a:extLst>
              <a:ext uri="{FF2B5EF4-FFF2-40B4-BE49-F238E27FC236}">
                <a16:creationId xmlns:a16="http://schemas.microsoft.com/office/drawing/2014/main" id="{CDB966D7-D308-46BE-AD8B-29162396A6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699C5C-213E-48F5-A45E-B297A2D28433}"/>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405658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9F3F9-2803-4434-A5C6-799298464D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94F990-B836-492A-A600-1186E91E0BD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F02279E-BE89-4829-B47D-6C7EF6A4026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3AFB2D-712B-4AE3-A14E-65B40EF1014F}"/>
              </a:ext>
            </a:extLst>
          </p:cNvPr>
          <p:cNvSpPr>
            <a:spLocks noGrp="1"/>
          </p:cNvSpPr>
          <p:nvPr>
            <p:ph type="dt" sz="half" idx="10"/>
          </p:nvPr>
        </p:nvSpPr>
        <p:spPr/>
        <p:txBody>
          <a:bodyPr/>
          <a:lstStyle/>
          <a:p>
            <a:fld id="{F52B1A69-C99A-4674-8943-C426FC73F69A}" type="datetimeFigureOut">
              <a:rPr lang="zh-CN" altLang="en-US" smtClean="0"/>
              <a:t>2018/6/29</a:t>
            </a:fld>
            <a:endParaRPr lang="zh-CN" altLang="en-US"/>
          </a:p>
        </p:txBody>
      </p:sp>
      <p:sp>
        <p:nvSpPr>
          <p:cNvPr id="6" name="页脚占位符 5">
            <a:extLst>
              <a:ext uri="{FF2B5EF4-FFF2-40B4-BE49-F238E27FC236}">
                <a16:creationId xmlns:a16="http://schemas.microsoft.com/office/drawing/2014/main" id="{A13E02E4-FA82-4D1A-9462-0B5078D4E7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8C3A6A-CDB3-4748-AA19-86904F811528}"/>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151909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8D90A-44AA-4F96-8FD1-1F198D84328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BC6FAD-9DA5-4E53-89C3-1306AADD4F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5BF9F98-FFEA-4270-9A29-B16D0A18B13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C299F39-EAB5-4B2C-9BBC-D95B61CB4D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FC311F3-3C30-404E-94A4-4FF686A3974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99A2DDF-06CB-49A1-B291-FD5A4FA3325E}"/>
              </a:ext>
            </a:extLst>
          </p:cNvPr>
          <p:cNvSpPr>
            <a:spLocks noGrp="1"/>
          </p:cNvSpPr>
          <p:nvPr>
            <p:ph type="dt" sz="half" idx="10"/>
          </p:nvPr>
        </p:nvSpPr>
        <p:spPr/>
        <p:txBody>
          <a:bodyPr/>
          <a:lstStyle/>
          <a:p>
            <a:fld id="{F52B1A69-C99A-4674-8943-C426FC73F69A}" type="datetimeFigureOut">
              <a:rPr lang="zh-CN" altLang="en-US" smtClean="0"/>
              <a:t>2018/6/29</a:t>
            </a:fld>
            <a:endParaRPr lang="zh-CN" altLang="en-US"/>
          </a:p>
        </p:txBody>
      </p:sp>
      <p:sp>
        <p:nvSpPr>
          <p:cNvPr id="8" name="页脚占位符 7">
            <a:extLst>
              <a:ext uri="{FF2B5EF4-FFF2-40B4-BE49-F238E27FC236}">
                <a16:creationId xmlns:a16="http://schemas.microsoft.com/office/drawing/2014/main" id="{D251A623-A867-488A-BA53-E481505BB16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5FB0732-2226-4756-B6FE-CAE243CBD909}"/>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179400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EA772-5C79-4540-962C-E65F8CA74EA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6277ED-7364-4F99-B9DB-151395730958}"/>
              </a:ext>
            </a:extLst>
          </p:cNvPr>
          <p:cNvSpPr>
            <a:spLocks noGrp="1"/>
          </p:cNvSpPr>
          <p:nvPr>
            <p:ph type="dt" sz="half" idx="10"/>
          </p:nvPr>
        </p:nvSpPr>
        <p:spPr/>
        <p:txBody>
          <a:bodyPr/>
          <a:lstStyle/>
          <a:p>
            <a:fld id="{F52B1A69-C99A-4674-8943-C426FC73F69A}" type="datetimeFigureOut">
              <a:rPr lang="zh-CN" altLang="en-US" smtClean="0"/>
              <a:t>2018/6/29</a:t>
            </a:fld>
            <a:endParaRPr lang="zh-CN" altLang="en-US"/>
          </a:p>
        </p:txBody>
      </p:sp>
      <p:sp>
        <p:nvSpPr>
          <p:cNvPr id="4" name="页脚占位符 3">
            <a:extLst>
              <a:ext uri="{FF2B5EF4-FFF2-40B4-BE49-F238E27FC236}">
                <a16:creationId xmlns:a16="http://schemas.microsoft.com/office/drawing/2014/main" id="{C26E4E1E-E80A-4432-A055-D3641AA633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21CE26-48F9-46C9-B89B-73A16231C277}"/>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231951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E76CDF-9749-4D6E-83BE-97D7A1C30E99}"/>
              </a:ext>
            </a:extLst>
          </p:cNvPr>
          <p:cNvSpPr>
            <a:spLocks noGrp="1"/>
          </p:cNvSpPr>
          <p:nvPr>
            <p:ph type="dt" sz="half" idx="10"/>
          </p:nvPr>
        </p:nvSpPr>
        <p:spPr/>
        <p:txBody>
          <a:bodyPr/>
          <a:lstStyle/>
          <a:p>
            <a:fld id="{F52B1A69-C99A-4674-8943-C426FC73F69A}" type="datetimeFigureOut">
              <a:rPr lang="zh-CN" altLang="en-US" smtClean="0"/>
              <a:t>2018/6/29</a:t>
            </a:fld>
            <a:endParaRPr lang="zh-CN" altLang="en-US"/>
          </a:p>
        </p:txBody>
      </p:sp>
      <p:sp>
        <p:nvSpPr>
          <p:cNvPr id="3" name="页脚占位符 2">
            <a:extLst>
              <a:ext uri="{FF2B5EF4-FFF2-40B4-BE49-F238E27FC236}">
                <a16:creationId xmlns:a16="http://schemas.microsoft.com/office/drawing/2014/main" id="{243E233E-C1E6-4BEC-8311-8B9AEA627E1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313C417-AF4C-4C58-A59D-F95225F60A31}"/>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410899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296A6-D396-4D0E-8DBB-F9C11684118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C99DBF4-21DC-4EF0-8B8C-4841D4975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4D95FE2-9559-4FC6-9B1F-5780F8F47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E6C2E30-8E2C-4B8F-97BA-E883178ED19C}"/>
              </a:ext>
            </a:extLst>
          </p:cNvPr>
          <p:cNvSpPr>
            <a:spLocks noGrp="1"/>
          </p:cNvSpPr>
          <p:nvPr>
            <p:ph type="dt" sz="half" idx="10"/>
          </p:nvPr>
        </p:nvSpPr>
        <p:spPr/>
        <p:txBody>
          <a:bodyPr/>
          <a:lstStyle/>
          <a:p>
            <a:fld id="{F52B1A69-C99A-4674-8943-C426FC73F69A}" type="datetimeFigureOut">
              <a:rPr lang="zh-CN" altLang="en-US" smtClean="0"/>
              <a:t>2018/6/29</a:t>
            </a:fld>
            <a:endParaRPr lang="zh-CN" altLang="en-US"/>
          </a:p>
        </p:txBody>
      </p:sp>
      <p:sp>
        <p:nvSpPr>
          <p:cNvPr id="6" name="页脚占位符 5">
            <a:extLst>
              <a:ext uri="{FF2B5EF4-FFF2-40B4-BE49-F238E27FC236}">
                <a16:creationId xmlns:a16="http://schemas.microsoft.com/office/drawing/2014/main" id="{57BED413-893D-4F5D-831C-09F3E6AA6A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7A0B76-9A36-4F13-AC81-029D73389DAD}"/>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3720179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66CB1-664C-4C64-825E-194BE4C52C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15BD0E0-4C73-4E37-A6A9-8EB2680019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5A1400-CECA-4454-B71E-4F9D89F1E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1F4D550-3000-4D23-B1D1-6C4249132F2F}"/>
              </a:ext>
            </a:extLst>
          </p:cNvPr>
          <p:cNvSpPr>
            <a:spLocks noGrp="1"/>
          </p:cNvSpPr>
          <p:nvPr>
            <p:ph type="dt" sz="half" idx="10"/>
          </p:nvPr>
        </p:nvSpPr>
        <p:spPr/>
        <p:txBody>
          <a:bodyPr/>
          <a:lstStyle/>
          <a:p>
            <a:fld id="{F52B1A69-C99A-4674-8943-C426FC73F69A}" type="datetimeFigureOut">
              <a:rPr lang="zh-CN" altLang="en-US" smtClean="0"/>
              <a:t>2018/6/29</a:t>
            </a:fld>
            <a:endParaRPr lang="zh-CN" altLang="en-US"/>
          </a:p>
        </p:txBody>
      </p:sp>
      <p:sp>
        <p:nvSpPr>
          <p:cNvPr id="6" name="页脚占位符 5">
            <a:extLst>
              <a:ext uri="{FF2B5EF4-FFF2-40B4-BE49-F238E27FC236}">
                <a16:creationId xmlns:a16="http://schemas.microsoft.com/office/drawing/2014/main" id="{F4E45650-9075-403C-90E3-97A048E02F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215258-A119-4306-BDE3-F9FEBB2DF75B}"/>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327235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C8C692A-50E9-46B1-880F-0FDF7B64B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F65E365-6B78-4656-97F4-2D1D7E46B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44B51ED-ECC6-47E9-900D-FC039788A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B1A69-C99A-4674-8943-C426FC73F69A}" type="datetimeFigureOut">
              <a:rPr lang="zh-CN" altLang="en-US" smtClean="0"/>
              <a:t>2018/6/29</a:t>
            </a:fld>
            <a:endParaRPr lang="zh-CN" altLang="en-US"/>
          </a:p>
        </p:txBody>
      </p:sp>
      <p:sp>
        <p:nvSpPr>
          <p:cNvPr id="5" name="页脚占位符 4">
            <a:extLst>
              <a:ext uri="{FF2B5EF4-FFF2-40B4-BE49-F238E27FC236}">
                <a16:creationId xmlns:a16="http://schemas.microsoft.com/office/drawing/2014/main" id="{2969E8A5-42E0-4310-BDFA-F22D08F19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E7A139E-CFB7-4402-A7C5-DCAA8316E9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4236284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B295D-052F-4C96-8CEE-1A88D1BD6680}"/>
              </a:ext>
            </a:extLst>
          </p:cNvPr>
          <p:cNvSpPr>
            <a:spLocks noGrp="1"/>
          </p:cNvSpPr>
          <p:nvPr>
            <p:ph type="ctrTitle"/>
          </p:nvPr>
        </p:nvSpPr>
        <p:spPr/>
        <p:txBody>
          <a:bodyPr/>
          <a:lstStyle/>
          <a:p>
            <a:r>
              <a:rPr lang="zh-CN" altLang="en-US" dirty="0"/>
              <a:t>概率与期望</a:t>
            </a:r>
            <a:r>
              <a:rPr lang="zh-CN" altLang="en-US" sz="2400" dirty="0"/>
              <a:t>以及计数</a:t>
            </a:r>
          </a:p>
        </p:txBody>
      </p:sp>
      <p:sp>
        <p:nvSpPr>
          <p:cNvPr id="3" name="副标题 2">
            <a:extLst>
              <a:ext uri="{FF2B5EF4-FFF2-40B4-BE49-F238E27FC236}">
                <a16:creationId xmlns:a16="http://schemas.microsoft.com/office/drawing/2014/main" id="{4FC0B7B6-006C-4516-BDAC-B2DEF4A0E552}"/>
              </a:ext>
            </a:extLst>
          </p:cNvPr>
          <p:cNvSpPr>
            <a:spLocks noGrp="1"/>
          </p:cNvSpPr>
          <p:nvPr>
            <p:ph type="subTitle" idx="1"/>
          </p:nvPr>
        </p:nvSpPr>
        <p:spPr/>
        <p:txBody>
          <a:bodyPr/>
          <a:lstStyle/>
          <a:p>
            <a:r>
              <a:rPr lang="en-US" altLang="zh-CN" dirty="0"/>
              <a:t>ditoly</a:t>
            </a:r>
            <a:endParaRPr lang="zh-CN" altLang="en-US" dirty="0"/>
          </a:p>
        </p:txBody>
      </p:sp>
    </p:spTree>
    <p:extLst>
      <p:ext uri="{BB962C8B-B14F-4D97-AF65-F5344CB8AC3E}">
        <p14:creationId xmlns:p14="http://schemas.microsoft.com/office/powerpoint/2010/main" val="2427611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98800-1A8B-415B-822D-2AD1B22221A9}"/>
              </a:ext>
            </a:extLst>
          </p:cNvPr>
          <p:cNvSpPr>
            <a:spLocks noGrp="1"/>
          </p:cNvSpPr>
          <p:nvPr>
            <p:ph type="title"/>
          </p:nvPr>
        </p:nvSpPr>
        <p:spPr/>
        <p:txBody>
          <a:bodyPr/>
          <a:lstStyle/>
          <a:p>
            <a:r>
              <a:rPr lang="en-US" altLang="zh-CN" dirty="0"/>
              <a:t>BZOJ5058 </a:t>
            </a:r>
            <a:r>
              <a:rPr lang="zh-CN" altLang="en-US" dirty="0"/>
              <a:t>期望逆序对</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3929450-86C7-44CD-A73B-E57025F51A37}"/>
                  </a:ext>
                </a:extLst>
              </p:cNvPr>
              <p:cNvSpPr>
                <a:spLocks noGrp="1"/>
              </p:cNvSpPr>
              <p:nvPr>
                <p:ph idx="1"/>
              </p:nvPr>
            </p:nvSpPr>
            <p:spPr/>
            <p:txBody>
              <a:bodyPr/>
              <a:lstStyle/>
              <a:p>
                <a:r>
                  <a:rPr lang="zh-CN" altLang="en-US" dirty="0"/>
                  <a:t>考虑每对数字对答案的贡献</a:t>
                </a:r>
                <a:endParaRPr lang="en-US" altLang="zh-CN" dirty="0"/>
              </a:p>
              <a:p>
                <a:r>
                  <a:rPr lang="zh-CN" altLang="en-US" dirty="0"/>
                  <a:t>每对数字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将</m:t>
                    </m:r>
                  </m:oMath>
                </a14:m>
                <a:r>
                  <a:rPr lang="zh-CN" altLang="en-US" dirty="0"/>
                  <a:t>所有位置分成三种情况：</a:t>
                </a:r>
                <a14:m>
                  <m:oMath xmlns:m="http://schemas.openxmlformats.org/officeDocument/2006/math">
                    <m:r>
                      <a:rPr lang="en-US" altLang="zh-CN" b="0" i="1" smtClean="0">
                        <a:latin typeface="Cambria Math" panose="02040503050406030204" pitchFamily="18" charset="0"/>
                      </a:rPr>
                      <m:t>𝑖</m:t>
                    </m:r>
                  </m:oMath>
                </a14:m>
                <a:r>
                  <a:rPr lang="zh-CN" altLang="en-US" dirty="0"/>
                  <a:t>，</a:t>
                </a:r>
                <a14:m>
                  <m:oMath xmlns:m="http://schemas.openxmlformats.org/officeDocument/2006/math">
                    <m:r>
                      <a:rPr lang="en-US" altLang="zh-CN" b="0" i="1" dirty="0" smtClean="0">
                        <a:latin typeface="Cambria Math" panose="02040503050406030204" pitchFamily="18" charset="0"/>
                      </a:rPr>
                      <m:t>𝑗</m:t>
                    </m:r>
                  </m:oMath>
                </a14:m>
                <a:r>
                  <a:rPr lang="zh-CN" altLang="en-US" dirty="0"/>
                  <a:t>，其他位置</a:t>
                </a:r>
                <a:endParaRPr lang="en-US" altLang="zh-CN" dirty="0"/>
              </a:p>
              <a:p>
                <a:r>
                  <a:rPr lang="zh-CN" altLang="en-US" dirty="0"/>
                  <a:t>考虑两个数字最后分别被放在了三种中的哪一种上</a:t>
                </a:r>
                <a:endParaRPr lang="en-US" altLang="zh-CN" dirty="0"/>
              </a:p>
              <a:p>
                <a:r>
                  <a:rPr lang="zh-CN" altLang="en-US" dirty="0"/>
                  <a:t>如果有数字在其他位置上，在各个其他位置的概率是相同的，不难算出有多少概率贡献了逆序对</a:t>
                </a:r>
                <a:endParaRPr lang="en-US" altLang="zh-CN" dirty="0"/>
              </a:p>
              <a:p>
                <a:r>
                  <a:rPr lang="zh-CN" altLang="en-US" dirty="0"/>
                  <a:t>对所有情况构造矩阵，快速幂，即可求出最终每种情况的概率</a:t>
                </a:r>
                <a:endParaRPr lang="en-US" altLang="zh-CN" dirty="0"/>
              </a:p>
              <a:p>
                <a:r>
                  <a:rPr lang="zh-CN" altLang="en-US" dirty="0"/>
                  <a:t>再用线段树处理每对数字对答案的贡献即可</a:t>
                </a:r>
                <a:endParaRPr lang="en-US" altLang="zh-CN" dirty="0"/>
              </a:p>
              <a:p>
                <a:r>
                  <a:rPr lang="zh-CN" altLang="en-US" dirty="0"/>
                  <a:t>总时间复杂度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m:rPr>
                        <m:sty m:val="p"/>
                      </m:rPr>
                      <a:rPr lang="en-US" altLang="zh-CN" i="1">
                        <a:latin typeface="Cambria Math" panose="02040503050406030204" pitchFamily="18" charset="0"/>
                      </a:rPr>
                      <m:t>log</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53929450-86C7-44CD-A73B-E57025F51A37}"/>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198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733D9-3AE8-4AFC-BB35-F5A492B6B563}"/>
              </a:ext>
            </a:extLst>
          </p:cNvPr>
          <p:cNvSpPr>
            <a:spLocks noGrp="1"/>
          </p:cNvSpPr>
          <p:nvPr>
            <p:ph type="title"/>
          </p:nvPr>
        </p:nvSpPr>
        <p:spPr/>
        <p:txBody>
          <a:bodyPr/>
          <a:lstStyle/>
          <a:p>
            <a:r>
              <a:rPr lang="en-US" altLang="zh-CN" dirty="0"/>
              <a:t>CF838D Airplane Arrangements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B0C1F31-8BCB-4481-896F-EBCC0CA7537D}"/>
                  </a:ext>
                </a:extLst>
              </p:cNvPr>
              <p:cNvSpPr>
                <a:spLocks noGrp="1"/>
              </p:cNvSpPr>
              <p:nvPr>
                <p:ph idx="1"/>
              </p:nvPr>
            </p:nvSpPr>
            <p:spPr/>
            <p:txBody>
              <a:bodyPr>
                <a:normAutofit/>
              </a:bodyPr>
              <a:lstStyle/>
              <a:p>
                <a:r>
                  <a:rPr lang="zh-CN" altLang="en-US" dirty="0"/>
                  <a:t>有</a:t>
                </a:r>
                <a14:m>
                  <m:oMath xmlns:m="http://schemas.openxmlformats.org/officeDocument/2006/math">
                    <m:r>
                      <a:rPr lang="en-US" altLang="zh-CN" b="0" i="1" smtClean="0">
                        <a:latin typeface="Cambria Math" panose="02040503050406030204" pitchFamily="18" charset="0"/>
                      </a:rPr>
                      <m:t>𝑛</m:t>
                    </m:r>
                  </m:oMath>
                </a14:m>
                <a:r>
                  <a:rPr lang="zh-CN" altLang="en-US" dirty="0"/>
                  <a:t>个位置排成一排，有</a:t>
                </a:r>
                <a14:m>
                  <m:oMath xmlns:m="http://schemas.openxmlformats.org/officeDocument/2006/math">
                    <m:r>
                      <a:rPr lang="en-US" altLang="zh-CN" b="0" i="1" smtClean="0">
                        <a:latin typeface="Cambria Math" panose="02040503050406030204" pitchFamily="18" charset="0"/>
                      </a:rPr>
                      <m:t>𝑚</m:t>
                    </m:r>
                  </m:oMath>
                </a14:m>
                <a:r>
                  <a:rPr lang="zh-CN" altLang="en-US" dirty="0"/>
                  <a:t>个人依次进场选位置，每个人一开始会选择一个方向，从左到右或从右到左，并选择一个位置，然后按他选择的方向入场并走到这个位置，从这个位置开始继续按他选择的方向走，直到遇到一个空位并坐下。如果一直找不到空位，他就会生气。求有多少种情况没有人生气。</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≤1000000</m:t>
                    </m:r>
                  </m:oMath>
                </a14:m>
                <a:endParaRPr lang="zh-CN" altLang="en-US" dirty="0"/>
              </a:p>
            </p:txBody>
          </p:sp>
        </mc:Choice>
        <mc:Fallback>
          <p:sp>
            <p:nvSpPr>
              <p:cNvPr id="3" name="内容占位符 2">
                <a:extLst>
                  <a:ext uri="{FF2B5EF4-FFF2-40B4-BE49-F238E27FC236}">
                    <a16:creationId xmlns:a16="http://schemas.microsoft.com/office/drawing/2014/main" id="{4B0C1F31-8BCB-4481-896F-EBCC0CA7537D}"/>
                  </a:ext>
                </a:extLst>
              </p:cNvPr>
              <p:cNvSpPr>
                <a:spLocks noGrp="1" noRot="1" noChangeAspect="1" noMove="1" noResize="1" noEditPoints="1" noAdjustHandles="1" noChangeArrowheads="1" noChangeShapeType="1" noTextEdit="1"/>
              </p:cNvSpPr>
              <p:nvPr>
                <p:ph idx="1"/>
              </p:nvPr>
            </p:nvSpPr>
            <p:spPr>
              <a:blipFill>
                <a:blip r:embed="rId2"/>
                <a:stretch>
                  <a:fillRect l="-1043" t="-238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676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ABE4D-7CB0-4528-8E37-906C66A0E9C0}"/>
              </a:ext>
            </a:extLst>
          </p:cNvPr>
          <p:cNvSpPr>
            <a:spLocks noGrp="1"/>
          </p:cNvSpPr>
          <p:nvPr>
            <p:ph type="title"/>
          </p:nvPr>
        </p:nvSpPr>
        <p:spPr/>
        <p:txBody>
          <a:bodyPr/>
          <a:lstStyle/>
          <a:p>
            <a:r>
              <a:rPr lang="en-US" altLang="zh-CN" dirty="0"/>
              <a:t>CF838D Airplane Arrangements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2A16007-1567-471D-BCE5-3AC501B3C7B2}"/>
                  </a:ext>
                </a:extLst>
              </p:cNvPr>
              <p:cNvSpPr>
                <a:spLocks noGrp="1"/>
              </p:cNvSpPr>
              <p:nvPr>
                <p:ph idx="1"/>
              </p:nvPr>
            </p:nvSpPr>
            <p:spPr/>
            <p:txBody>
              <a:bodyPr/>
              <a:lstStyle/>
              <a:p>
                <a:r>
                  <a:rPr lang="zh-CN" altLang="en-US" dirty="0"/>
                  <a:t>把所有位置看成一个</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个点的环</a:t>
                </a:r>
                <a:endParaRPr lang="en-US" altLang="zh-CN" dirty="0"/>
              </a:p>
              <a:p>
                <a:r>
                  <a:rPr lang="zh-CN" altLang="en-US" dirty="0"/>
                  <a:t>每个人选择顺时针或者逆时针，再选择其中一个点开始按方向走，找到空的点并占据</a:t>
                </a:r>
                <a:endParaRPr lang="en-US" altLang="zh-CN" dirty="0"/>
              </a:p>
              <a:p>
                <a:r>
                  <a:rPr lang="zh-CN" altLang="en-US" dirty="0"/>
                  <a:t>其中有一个特殊的点，一旦这个点被人占据，对应原问题中有人找不到位置</a:t>
                </a:r>
                <a:endParaRPr lang="en-US" altLang="zh-CN" dirty="0"/>
              </a:p>
              <a:p>
                <a:r>
                  <a:rPr lang="zh-CN" altLang="en-US" dirty="0"/>
                  <a:t>每个点被占据的概率相同</a:t>
                </a:r>
                <a:endParaRPr lang="en-US" altLang="zh-CN" dirty="0"/>
              </a:p>
              <a:p>
                <a:r>
                  <a:rPr lang="zh-CN" altLang="en-US" dirty="0"/>
                  <a:t>答案为</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r>
                          <a:rPr lang="en-US" altLang="zh-CN" b="0" i="1" smtClean="0">
                            <a:latin typeface="Cambria Math" panose="02040503050406030204" pitchFamily="18" charset="0"/>
                          </a:rPr>
                          <m:t>𝑚</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+2)</m:t>
                        </m:r>
                      </m:e>
                      <m:sup>
                        <m:r>
                          <a:rPr lang="en-US" altLang="zh-CN" b="0" i="1" smtClean="0">
                            <a:latin typeface="Cambria Math" panose="02040503050406030204" pitchFamily="18" charset="0"/>
                          </a:rPr>
                          <m:t>𝑚</m:t>
                        </m:r>
                      </m:sup>
                    </m:sSup>
                  </m:oMath>
                </a14:m>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B2A16007-1567-471D-BCE5-3AC501B3C7B2}"/>
                  </a:ext>
                </a:extLst>
              </p:cNvPr>
              <p:cNvSpPr>
                <a:spLocks noGrp="1" noRot="1" noChangeAspect="1" noMove="1" noResize="1" noEditPoints="1" noAdjustHandles="1" noChangeArrowheads="1" noChangeShapeType="1" noTextEdit="1"/>
              </p:cNvSpPr>
              <p:nvPr>
                <p:ph idx="1"/>
              </p:nvPr>
            </p:nvSpPr>
            <p:spPr>
              <a:blipFill>
                <a:blip r:embed="rId2"/>
                <a:stretch>
                  <a:fillRect l="-1043" t="-238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059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36014-B8D9-4A69-87BA-E7856E255E06}"/>
              </a:ext>
            </a:extLst>
          </p:cNvPr>
          <p:cNvSpPr>
            <a:spLocks noGrp="1"/>
          </p:cNvSpPr>
          <p:nvPr>
            <p:ph type="title"/>
          </p:nvPr>
        </p:nvSpPr>
        <p:spPr/>
        <p:txBody>
          <a:bodyPr/>
          <a:lstStyle/>
          <a:p>
            <a:r>
              <a:rPr lang="zh-CN" altLang="en-US" dirty="0"/>
              <a:t>清华集训</a:t>
            </a:r>
            <a:r>
              <a:rPr lang="en-US" altLang="zh-CN" dirty="0"/>
              <a:t>2017 </a:t>
            </a:r>
            <a:r>
              <a:rPr lang="zh-CN" altLang="en-US" dirty="0"/>
              <a:t>某位歌姬的故事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354904F-2E7C-4104-8E97-633855361A04}"/>
                  </a:ext>
                </a:extLst>
              </p:cNvPr>
              <p:cNvSpPr>
                <a:spLocks noGrp="1"/>
              </p:cNvSpPr>
              <p:nvPr>
                <p:ph idx="1"/>
              </p:nvPr>
            </p:nvSpPr>
            <p:spPr/>
            <p:txBody>
              <a:bodyPr/>
              <a:lstStyle/>
              <a:p>
                <a:r>
                  <a:rPr lang="zh-CN" altLang="en-US" dirty="0"/>
                  <a:t>有</a:t>
                </a:r>
                <a14:m>
                  <m:oMath xmlns:m="http://schemas.openxmlformats.org/officeDocument/2006/math">
                    <m:r>
                      <a:rPr lang="en-US" altLang="zh-CN" b="0" i="1" smtClean="0">
                        <a:latin typeface="Cambria Math" panose="02040503050406030204" pitchFamily="18" charset="0"/>
                      </a:rPr>
                      <m:t>𝑛</m:t>
                    </m:r>
                  </m:oMath>
                </a14:m>
                <a:r>
                  <a:rPr lang="zh-CN" altLang="en-US" dirty="0"/>
                  <a:t>个</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i="1">
                        <a:latin typeface="Cambria Math" panose="02040503050406030204" pitchFamily="18" charset="0"/>
                      </a:rPr>
                      <m:t>内</m:t>
                    </m:r>
                  </m:oMath>
                </a14:m>
                <a:r>
                  <a:rPr lang="zh-CN" altLang="en-US" dirty="0"/>
                  <a:t>的整数变量，</a:t>
                </a:r>
                <a14:m>
                  <m:oMath xmlns:m="http://schemas.openxmlformats.org/officeDocument/2006/math">
                    <m:r>
                      <a:rPr lang="en-US" altLang="zh-CN" b="0" i="1" smtClean="0">
                        <a:latin typeface="Cambria Math" panose="02040503050406030204" pitchFamily="18" charset="0"/>
                      </a:rPr>
                      <m:t>𝑄</m:t>
                    </m:r>
                    <m:r>
                      <a:rPr lang="zh-CN" altLang="en-US" i="1">
                        <a:latin typeface="Cambria Math" panose="02040503050406030204" pitchFamily="18" charset="0"/>
                      </a:rPr>
                      <m:t>条</m:t>
                    </m:r>
                  </m:oMath>
                </a14:m>
                <a:r>
                  <a:rPr lang="zh-CN" altLang="en-US" dirty="0"/>
                  <a:t>限制，限制形如</a:t>
                </a:r>
                <a14:m>
                  <m:oMath xmlns:m="http://schemas.openxmlformats.org/officeDocument/2006/math">
                    <m:r>
                      <a:rPr lang="zh-CN" altLang="en-US" i="1" dirty="0">
                        <a:latin typeface="Cambria Math" panose="02040503050406030204" pitchFamily="18" charset="0"/>
                      </a:rPr>
                      <m:t>第</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oMath>
                </a14:m>
                <a:r>
                  <a:rPr lang="zh-CN" altLang="en-US" dirty="0"/>
                  <a:t>到第</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个</m:t>
                    </m:r>
                  </m:oMath>
                </a14:m>
                <a:r>
                  <a:rPr lang="zh-CN" altLang="en-US" dirty="0"/>
                  <a:t>变量的最大值为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oMath>
                </a14:m>
                <a:r>
                  <a:rPr lang="zh-CN" altLang="en-US" dirty="0"/>
                  <a:t>求方案数，多组数据。</a:t>
                </a:r>
                <a:endParaRPr lang="en-US" altLang="zh-CN" dirty="0"/>
              </a:p>
              <a:p>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≤20</m:t>
                    </m:r>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≤9∗</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8</m:t>
                        </m:r>
                      </m:sup>
                    </m:sSup>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≤500，1≤</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≤9∗</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8</m:t>
                        </m:r>
                      </m:sup>
                    </m:sSup>
                  </m:oMath>
                </a14:m>
                <a:endParaRPr lang="zh-CN" altLang="en-US" dirty="0"/>
              </a:p>
            </p:txBody>
          </p:sp>
        </mc:Choice>
        <mc:Fallback>
          <p:sp>
            <p:nvSpPr>
              <p:cNvPr id="3" name="内容占位符 2">
                <a:extLst>
                  <a:ext uri="{FF2B5EF4-FFF2-40B4-BE49-F238E27FC236}">
                    <a16:creationId xmlns:a16="http://schemas.microsoft.com/office/drawing/2014/main" id="{7354904F-2E7C-4104-8E97-633855361A0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790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B31B8-29A1-497C-A87C-1600D9D69C69}"/>
              </a:ext>
            </a:extLst>
          </p:cNvPr>
          <p:cNvSpPr>
            <a:spLocks noGrp="1"/>
          </p:cNvSpPr>
          <p:nvPr>
            <p:ph type="title"/>
          </p:nvPr>
        </p:nvSpPr>
        <p:spPr/>
        <p:txBody>
          <a:bodyPr/>
          <a:lstStyle/>
          <a:p>
            <a:r>
              <a:rPr lang="zh-CN" altLang="en-US" dirty="0"/>
              <a:t>清华集训</a:t>
            </a:r>
            <a:r>
              <a:rPr lang="en-US" altLang="zh-CN" dirty="0"/>
              <a:t>2017 </a:t>
            </a:r>
            <a:r>
              <a:rPr lang="zh-CN" altLang="en-US" dirty="0"/>
              <a:t>某位歌姬的故事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9D8B741-7756-44C8-8607-9D33A48F6BA5}"/>
                  </a:ext>
                </a:extLst>
              </p:cNvPr>
              <p:cNvSpPr>
                <a:spLocks noGrp="1"/>
              </p:cNvSpPr>
              <p:nvPr>
                <p:ph idx="1"/>
              </p:nvPr>
            </p:nvSpPr>
            <p:spPr/>
            <p:txBody>
              <a:bodyPr/>
              <a:lstStyle/>
              <a:p>
                <a:r>
                  <a:rPr lang="zh-CN" altLang="en-US" dirty="0"/>
                  <a:t>容斥，每个条件变成区间小等于</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或</m:t>
                    </m:r>
                    <m:r>
                      <a:rPr lang="zh-CN" altLang="en-US" i="1" smtClean="0">
                        <a:latin typeface="Cambria Math" panose="02040503050406030204" pitchFamily="18" charset="0"/>
                      </a:rPr>
                      <m:t>者</m:t>
                    </m:r>
                  </m:oMath>
                </a14:m>
                <a:r>
                  <a:rPr lang="zh-CN" altLang="en-US" dirty="0"/>
                  <a:t>小于</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𝑚</m:t>
                        </m:r>
                      </m:e>
                      <m:sub>
                        <m:r>
                          <a:rPr lang="en-US" altLang="zh-CN" b="0" i="1" dirty="0" smtClean="0">
                            <a:latin typeface="Cambria Math" panose="02040503050406030204" pitchFamily="18" charset="0"/>
                          </a:rPr>
                          <m:t>𝑖</m:t>
                        </m:r>
                      </m:sub>
                    </m:sSub>
                    <m:r>
                      <a:rPr lang="zh-CN" altLang="en-US" i="1" dirty="0">
                        <a:latin typeface="Cambria Math" panose="02040503050406030204" pitchFamily="18" charset="0"/>
                      </a:rPr>
                      <m:t>但</m:t>
                    </m:r>
                  </m:oMath>
                </a14:m>
                <a:r>
                  <a:rPr lang="zh-CN" altLang="en-US" dirty="0"/>
                  <a:t>方案数乘上</a:t>
                </a:r>
                <a14:m>
                  <m:oMath xmlns:m="http://schemas.openxmlformats.org/officeDocument/2006/math">
                    <m:r>
                      <a:rPr lang="en-US" altLang="zh-CN" b="0" i="1" smtClean="0">
                        <a:latin typeface="Cambria Math" panose="02040503050406030204" pitchFamily="18" charset="0"/>
                      </a:rPr>
                      <m:t>−1</m:t>
                    </m:r>
                  </m:oMath>
                </a14:m>
                <a:endParaRPr lang="en-US" altLang="zh-CN" dirty="0"/>
              </a:p>
              <a:p>
                <a:r>
                  <a:rPr lang="zh-CN" altLang="en-US" dirty="0"/>
                  <a:t>假设</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𝑄</m:t>
                        </m:r>
                      </m:sup>
                    </m:sSup>
                    <m:r>
                      <a:rPr lang="zh-CN" altLang="en-US" i="1">
                        <a:latin typeface="Cambria Math" panose="02040503050406030204" pitchFamily="18" charset="0"/>
                      </a:rPr>
                      <m:t>次方</m:t>
                    </m:r>
                  </m:oMath>
                </a14:m>
                <a:r>
                  <a:rPr lang="zh-CN" altLang="en-US" dirty="0"/>
                  <a:t>枚举后，将每个条件按小等于的数排序，依次确定区间中未确定的数的取值范围</a:t>
                </a:r>
                <a:endParaRPr lang="en-US" altLang="zh-CN" dirty="0"/>
              </a:p>
              <a:p>
                <a:r>
                  <a:rPr lang="zh-CN" altLang="en-US" dirty="0"/>
                  <a:t>将所有条件按</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排序</m:t>
                    </m:r>
                  </m:oMath>
                </a14:m>
                <a:r>
                  <a:rPr lang="zh-CN" altLang="en-US" dirty="0"/>
                  <a:t>后，容斥必须改变顺序的只有</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相等</m:t>
                    </m:r>
                  </m:oMath>
                </a14:m>
                <a:r>
                  <a:rPr lang="zh-CN" altLang="en-US" dirty="0"/>
                  <a:t>的条件</a:t>
                </a:r>
                <a:endParaRPr lang="en-US" altLang="zh-CN" dirty="0"/>
              </a:p>
              <a:p>
                <a:r>
                  <a:rPr lang="zh-CN" altLang="en-US" dirty="0"/>
                  <a:t>每种</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做</m:t>
                    </m:r>
                    <m:r>
                      <a:rPr lang="zh-CN" altLang="en-US" i="1" smtClean="0">
                        <a:latin typeface="Cambria Math" panose="02040503050406030204" pitchFamily="18" charset="0"/>
                      </a:rPr>
                      <m:t>一次</m:t>
                    </m:r>
                  </m:oMath>
                </a14:m>
                <a:r>
                  <a:rPr lang="en-US" altLang="zh-CN" dirty="0"/>
                  <a:t>DP</a:t>
                </a:r>
                <a:r>
                  <a:rPr lang="zh-CN" altLang="en-US" dirty="0"/>
                  <a:t>，按左端点排个序，</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表示前</a:t>
                </a:r>
                <a14:m>
                  <m:oMath xmlns:m="http://schemas.openxmlformats.org/officeDocument/2006/math">
                    <m:r>
                      <a:rPr lang="en-US" altLang="zh-CN" b="0" i="1" smtClean="0">
                        <a:latin typeface="Cambria Math" panose="02040503050406030204" pitchFamily="18" charset="0"/>
                      </a:rPr>
                      <m:t>𝑖</m:t>
                    </m:r>
                  </m:oMath>
                </a14:m>
                <a:r>
                  <a:rPr lang="zh-CN" altLang="en-US" dirty="0"/>
                  <a:t>个条件，取小于的条件右端点最大为</a:t>
                </a:r>
                <a14:m>
                  <m:oMath xmlns:m="http://schemas.openxmlformats.org/officeDocument/2006/math">
                    <m:r>
                      <a:rPr lang="en-US" altLang="zh-CN" b="0" i="1" smtClean="0">
                        <a:latin typeface="Cambria Math" panose="02040503050406030204" pitchFamily="18" charset="0"/>
                      </a:rPr>
                      <m:t>𝑗</m:t>
                    </m:r>
                  </m:oMath>
                </a14:m>
                <a:r>
                  <a:rPr lang="zh-CN" altLang="en-US" dirty="0"/>
                  <a:t>的方案数</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zh-CN" altLang="en-US" dirty="0"/>
              </a:p>
            </p:txBody>
          </p:sp>
        </mc:Choice>
        <mc:Fallback>
          <p:sp>
            <p:nvSpPr>
              <p:cNvPr id="3" name="内容占位符 2">
                <a:extLst>
                  <a:ext uri="{FF2B5EF4-FFF2-40B4-BE49-F238E27FC236}">
                    <a16:creationId xmlns:a16="http://schemas.microsoft.com/office/drawing/2014/main" id="{09D8B741-7756-44C8-8607-9D33A48F6BA5}"/>
                  </a:ext>
                </a:extLst>
              </p:cNvPr>
              <p:cNvSpPr>
                <a:spLocks noGrp="1" noRot="1" noChangeAspect="1" noMove="1" noResize="1" noEditPoints="1" noAdjustHandles="1" noChangeArrowheads="1" noChangeShapeType="1" noTextEdit="1"/>
              </p:cNvSpPr>
              <p:nvPr>
                <p:ph idx="1"/>
              </p:nvPr>
            </p:nvSpPr>
            <p:spPr>
              <a:blipFill>
                <a:blip r:embed="rId2"/>
                <a:stretch>
                  <a:fillRect l="-1043" t="-238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95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CC8F9-2C2F-4598-A23C-4C382A81B242}"/>
              </a:ext>
            </a:extLst>
          </p:cNvPr>
          <p:cNvSpPr>
            <a:spLocks noGrp="1"/>
          </p:cNvSpPr>
          <p:nvPr>
            <p:ph type="title"/>
          </p:nvPr>
        </p:nvSpPr>
        <p:spPr/>
        <p:txBody>
          <a:bodyPr/>
          <a:lstStyle/>
          <a:p>
            <a:r>
              <a:rPr lang="en-US" altLang="zh-CN" dirty="0"/>
              <a:t>ARC093F Dark Horse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1649DE6-67B9-4323-B5F2-D08B129624E1}"/>
                  </a:ext>
                </a:extLst>
              </p:cNvPr>
              <p:cNvSpPr>
                <a:spLocks noGrp="1"/>
              </p:cNvSpPr>
              <p:nvPr>
                <p:ph idx="1"/>
              </p:nvPr>
            </p:nvSpPr>
            <p:spPr/>
            <p:txBody>
              <a:bodyPr/>
              <a:lstStyle/>
              <a:p>
                <a:r>
                  <a:rPr lang="zh-CN" altLang="en-US" dirty="0"/>
                  <a:t>有</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𝑁</m:t>
                        </m:r>
                      </m:sup>
                    </m:sSup>
                    <m:r>
                      <a:rPr lang="zh-CN" altLang="en-US" i="1">
                        <a:latin typeface="Cambria Math" panose="02040503050406030204" pitchFamily="18" charset="0"/>
                      </a:rPr>
                      <m:t>名</m:t>
                    </m:r>
                  </m:oMath>
                </a14:m>
                <a:r>
                  <a:rPr lang="zh-CN" altLang="en-US" dirty="0"/>
                  <a:t>选手，编号为</a:t>
                </a:r>
                <a14:m>
                  <m:oMath xmlns:m="http://schemas.openxmlformats.org/officeDocument/2006/math">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𝑁</m:t>
                        </m:r>
                      </m:sup>
                    </m:sSup>
                  </m:oMath>
                </a14:m>
                <a:endParaRPr lang="en-US" altLang="zh-CN" b="0" dirty="0"/>
              </a:p>
              <a:p>
                <a:r>
                  <a:rPr lang="zh-CN" altLang="en-US" dirty="0"/>
                  <a:t>现把这些选手排成一个序列，从左到右两两对决，进行</a:t>
                </a:r>
                <a14:m>
                  <m:oMath xmlns:m="http://schemas.openxmlformats.org/officeDocument/2006/math">
                    <m:r>
                      <a:rPr lang="en-US" altLang="zh-CN" b="0" i="1" smtClean="0">
                        <a:latin typeface="Cambria Math" panose="02040503050406030204" pitchFamily="18" charset="0"/>
                      </a:rPr>
                      <m:t>𝑁</m:t>
                    </m:r>
                    <m:r>
                      <a:rPr lang="zh-CN" altLang="en-US" i="1">
                        <a:latin typeface="Cambria Math" panose="02040503050406030204" pitchFamily="18" charset="0"/>
                      </a:rPr>
                      <m:t>轮</m:t>
                    </m:r>
                  </m:oMath>
                </a14:m>
                <a:r>
                  <a:rPr lang="zh-CN" altLang="en-US" dirty="0"/>
                  <a:t>淘汰赛决出胜者</a:t>
                </a:r>
                <a:endParaRPr lang="en-US" altLang="zh-CN" dirty="0"/>
              </a:p>
              <a:p>
                <a14:m>
                  <m:oMath xmlns:m="http://schemas.openxmlformats.org/officeDocument/2006/math">
                    <m:r>
                      <a:rPr lang="zh-CN" altLang="en-US" i="1" dirty="0">
                        <a:latin typeface="Cambria Math" panose="02040503050406030204" pitchFamily="18" charset="0"/>
                      </a:rPr>
                      <m:t>若</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&lt;</m:t>
                    </m:r>
                    <m:r>
                      <a:rPr lang="en-US" altLang="zh-CN" b="0" i="1" dirty="0" smtClean="0">
                        <a:latin typeface="Cambria Math" panose="02040503050406030204" pitchFamily="18" charset="0"/>
                      </a:rPr>
                      <m:t>𝑦</m:t>
                    </m:r>
                  </m:oMath>
                </a14:m>
                <a:r>
                  <a:rPr lang="zh-CN" altLang="en-US" dirty="0"/>
                  <a:t>，</a:t>
                </a:r>
                <a14:m>
                  <m:oMath xmlns:m="http://schemas.openxmlformats.org/officeDocument/2006/math">
                    <m:r>
                      <a:rPr lang="en-US" altLang="zh-CN" b="0" i="1" dirty="0" smtClean="0">
                        <a:latin typeface="Cambria Math" panose="02040503050406030204" pitchFamily="18" charset="0"/>
                      </a:rPr>
                      <m:t>𝑥</m:t>
                    </m:r>
                  </m:oMath>
                </a14:m>
                <a:r>
                  <a:rPr lang="zh-CN" altLang="en-US" dirty="0"/>
                  <a:t>与</a:t>
                </a:r>
                <a14:m>
                  <m:oMath xmlns:m="http://schemas.openxmlformats.org/officeDocument/2006/math">
                    <m:r>
                      <a:rPr lang="en-US" altLang="zh-CN" b="0" i="1" dirty="0" smtClean="0">
                        <a:latin typeface="Cambria Math" panose="02040503050406030204" pitchFamily="18" charset="0"/>
                      </a:rPr>
                      <m:t>𝑦</m:t>
                    </m:r>
                  </m:oMath>
                </a14:m>
                <a:r>
                  <a:rPr lang="zh-CN" altLang="en-US" dirty="0"/>
                  <a:t>对决时</a:t>
                </a:r>
                <a14:m>
                  <m:oMath xmlns:m="http://schemas.openxmlformats.org/officeDocument/2006/math">
                    <m:r>
                      <a:rPr lang="en-US" altLang="zh-CN" b="0" i="1" smtClean="0">
                        <a:latin typeface="Cambria Math" panose="02040503050406030204" pitchFamily="18" charset="0"/>
                      </a:rPr>
                      <m:t>𝑥</m:t>
                    </m:r>
                    <m:r>
                      <a:rPr lang="zh-CN" altLang="en-US" i="1">
                        <a:latin typeface="Cambria Math" panose="02040503050406030204" pitchFamily="18" charset="0"/>
                      </a:rPr>
                      <m:t>胜</m:t>
                    </m:r>
                  </m:oMath>
                </a14:m>
                <a:r>
                  <a:rPr lang="zh-CN" altLang="en-US" dirty="0"/>
                  <a:t>，但有</a:t>
                </a:r>
                <a14:m>
                  <m:oMath xmlns:m="http://schemas.openxmlformats.org/officeDocument/2006/math">
                    <m:r>
                      <a:rPr lang="en-US" altLang="zh-CN" b="0" i="1" smtClean="0">
                        <a:latin typeface="Cambria Math" panose="02040503050406030204" pitchFamily="18" charset="0"/>
                      </a:rPr>
                      <m:t>𝑚</m:t>
                    </m:r>
                  </m:oMath>
                </a14:m>
                <a:r>
                  <a:rPr lang="zh-CN" altLang="en-US" dirty="0"/>
                  <a:t>个例外，</a:t>
                </a:r>
                <a14:m>
                  <m:oMath xmlns:m="http://schemas.openxmlformats.org/officeDocument/2006/math">
                    <m:r>
                      <a:rPr lang="en-US" altLang="zh-CN" i="1" dirty="0">
                        <a:latin typeface="Cambria Math" panose="02040503050406030204" pitchFamily="18" charset="0"/>
                      </a:rPr>
                      <m:t>1</m:t>
                    </m:r>
                    <m:r>
                      <a:rPr lang="zh-CN" altLang="en-US" i="1" dirty="0" smtClean="0">
                        <a:latin typeface="Cambria Math" panose="02040503050406030204" pitchFamily="18" charset="0"/>
                      </a:rPr>
                      <m:t>号</m:t>
                    </m:r>
                  </m:oMath>
                </a14:m>
                <a:r>
                  <a:rPr lang="zh-CN" altLang="en-US" dirty="0"/>
                  <a:t>选手和这</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个</m:t>
                    </m:r>
                  </m:oMath>
                </a14:m>
                <a:r>
                  <a:rPr lang="zh-CN" altLang="en-US" dirty="0"/>
                  <a:t>选手对决时</a:t>
                </a:r>
                <a14:m>
                  <m:oMath xmlns:m="http://schemas.openxmlformats.org/officeDocument/2006/math">
                    <m:r>
                      <a:rPr lang="en-US" altLang="zh-CN" b="0" i="1" smtClean="0">
                        <a:latin typeface="Cambria Math" panose="02040503050406030204" pitchFamily="18" charset="0"/>
                      </a:rPr>
                      <m:t>1</m:t>
                    </m:r>
                  </m:oMath>
                </a14:m>
                <a:r>
                  <a:rPr lang="zh-CN" altLang="en-US" dirty="0"/>
                  <a:t>号负</a:t>
                </a:r>
                <a:endParaRPr lang="en-US" altLang="zh-CN" dirty="0"/>
              </a:p>
              <a:p>
                <a:r>
                  <a:rPr lang="zh-CN" altLang="en-US" dirty="0"/>
                  <a:t>求有多少种排列方式</a:t>
                </a:r>
                <a14:m>
                  <m:oMath xmlns:m="http://schemas.openxmlformats.org/officeDocument/2006/math">
                    <m:r>
                      <a:rPr lang="en-US" altLang="zh-CN" b="0" i="1" smtClean="0">
                        <a:latin typeface="Cambria Math" panose="02040503050406030204" pitchFamily="18" charset="0"/>
                      </a:rPr>
                      <m:t>1</m:t>
                    </m:r>
                  </m:oMath>
                </a14:m>
                <a:r>
                  <a:rPr lang="zh-CN" altLang="en-US" dirty="0"/>
                  <a:t>号能获得最终胜利</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≤16</m:t>
                    </m:r>
                  </m:oMath>
                </a14:m>
                <a:r>
                  <a:rPr lang="zh-CN" altLang="en-US" dirty="0"/>
                  <a:t>，</a:t>
                </a:r>
                <a14:m>
                  <m:oMath xmlns:m="http://schemas.openxmlformats.org/officeDocument/2006/math">
                    <m:r>
                      <a:rPr lang="en-US" altLang="zh-CN" b="0" i="1" dirty="0" smtClean="0">
                        <a:latin typeface="Cambria Math" panose="02040503050406030204" pitchFamily="18" charset="0"/>
                      </a:rPr>
                      <m:t>0</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r>
                      <a:rPr lang="en-US" altLang="zh-CN" b="0" i="1" dirty="0" smtClean="0">
                        <a:latin typeface="Cambria Math" panose="02040503050406030204" pitchFamily="18" charset="0"/>
                        <a:ea typeface="Cambria Math" panose="02040503050406030204" pitchFamily="18" charset="0"/>
                      </a:rPr>
                      <m:t>≤16</m:t>
                    </m:r>
                  </m:oMath>
                </a14:m>
                <a:endParaRPr lang="en-US" altLang="zh-CN" dirty="0"/>
              </a:p>
            </p:txBody>
          </p:sp>
        </mc:Choice>
        <mc:Fallback>
          <p:sp>
            <p:nvSpPr>
              <p:cNvPr id="3" name="内容占位符 2">
                <a:extLst>
                  <a:ext uri="{FF2B5EF4-FFF2-40B4-BE49-F238E27FC236}">
                    <a16:creationId xmlns:a16="http://schemas.microsoft.com/office/drawing/2014/main" id="{61649DE6-67B9-4323-B5F2-D08B129624E1}"/>
                  </a:ext>
                </a:extLst>
              </p:cNvPr>
              <p:cNvSpPr>
                <a:spLocks noGrp="1" noRot="1" noChangeAspect="1" noMove="1" noResize="1" noEditPoints="1" noAdjustHandles="1" noChangeArrowheads="1" noChangeShapeType="1" noTextEdit="1"/>
              </p:cNvSpPr>
              <p:nvPr>
                <p:ph idx="1"/>
              </p:nvPr>
            </p:nvSpPr>
            <p:spPr>
              <a:blipFill>
                <a:blip r:embed="rId2"/>
                <a:stretch>
                  <a:fillRect l="-1043" t="-2381"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594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31C99-9DD1-4755-A999-7086D3EA9D5F}"/>
              </a:ext>
            </a:extLst>
          </p:cNvPr>
          <p:cNvSpPr>
            <a:spLocks noGrp="1"/>
          </p:cNvSpPr>
          <p:nvPr>
            <p:ph type="title"/>
          </p:nvPr>
        </p:nvSpPr>
        <p:spPr/>
        <p:txBody>
          <a:bodyPr/>
          <a:lstStyle/>
          <a:p>
            <a:r>
              <a:rPr lang="en-US" altLang="zh-CN" dirty="0"/>
              <a:t>ARC093F Dark Horse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B0D4090-2288-43D8-BC64-E5464BB02B86}"/>
                  </a:ext>
                </a:extLst>
              </p:cNvPr>
              <p:cNvSpPr>
                <a:spLocks noGrp="1"/>
              </p:cNvSpPr>
              <p:nvPr>
                <p:ph idx="1"/>
              </p:nvPr>
            </p:nvSpPr>
            <p:spPr/>
            <p:txBody>
              <a:bodyPr/>
              <a:lstStyle/>
              <a:p>
                <a:r>
                  <a:rPr lang="zh-CN" altLang="en-US" dirty="0"/>
                  <a:t>比赛可以用一棵二叉树来表示，</a:t>
                </a:r>
                <a14:m>
                  <m:oMath xmlns:m="http://schemas.openxmlformats.org/officeDocument/2006/math">
                    <m:r>
                      <a:rPr lang="en-US" altLang="zh-CN" i="1" dirty="0">
                        <a:latin typeface="Cambria Math" panose="02040503050406030204" pitchFamily="18" charset="0"/>
                      </a:rPr>
                      <m:t>1</m:t>
                    </m:r>
                    <m:r>
                      <a:rPr lang="zh-CN" altLang="en-US" i="1" dirty="0" smtClean="0">
                        <a:latin typeface="Cambria Math" panose="02040503050406030204" pitchFamily="18" charset="0"/>
                      </a:rPr>
                      <m:t>号</m:t>
                    </m:r>
                  </m:oMath>
                </a14:m>
                <a:r>
                  <a:rPr lang="zh-CN" altLang="en-US" dirty="0"/>
                  <a:t>获得胜利的条件是在到根路径上不遇到那</a:t>
                </a:r>
                <a14:m>
                  <m:oMath xmlns:m="http://schemas.openxmlformats.org/officeDocument/2006/math">
                    <m:r>
                      <a:rPr lang="en-US" altLang="zh-CN" b="0" i="1" smtClean="0">
                        <a:latin typeface="Cambria Math" panose="02040503050406030204" pitchFamily="18" charset="0"/>
                      </a:rPr>
                      <m:t>𝑚</m:t>
                    </m:r>
                  </m:oMath>
                </a14:m>
                <a:r>
                  <a:rPr lang="zh-CN" altLang="en-US" dirty="0"/>
                  <a:t>名选手</a:t>
                </a:r>
                <a:endParaRPr lang="en-US" altLang="zh-CN" dirty="0"/>
              </a:p>
              <a:p>
                <a:r>
                  <a:rPr lang="zh-CN" altLang="en-US" dirty="0"/>
                  <a:t>遇上那</a:t>
                </a:r>
                <a14:m>
                  <m:oMath xmlns:m="http://schemas.openxmlformats.org/officeDocument/2006/math">
                    <m:r>
                      <a:rPr lang="en-US" altLang="zh-CN" b="0" i="1" smtClean="0">
                        <a:latin typeface="Cambria Math" panose="02040503050406030204" pitchFamily="18" charset="0"/>
                      </a:rPr>
                      <m:t>𝑚</m:t>
                    </m:r>
                  </m:oMath>
                </a14:m>
                <a:r>
                  <a:rPr lang="zh-CN" altLang="en-US" dirty="0"/>
                  <a:t>名选手的条件是其中有选手是其所在子树中最小值</a:t>
                </a:r>
                <a:endParaRPr lang="en-US" altLang="zh-CN" dirty="0"/>
              </a:p>
              <a:p>
                <a:r>
                  <a:rPr lang="zh-CN" altLang="en-US" dirty="0"/>
                  <a:t>从大到小容斥，</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zh-CN" altLang="en-US" i="1">
                        <a:latin typeface="Cambria Math" panose="02040503050406030204" pitchFamily="18" charset="0"/>
                      </a:rPr>
                      <m:t>表示</m:t>
                    </m:r>
                  </m:oMath>
                </a14:m>
                <a:r>
                  <a:rPr lang="zh-CN" altLang="en-US" dirty="0"/>
                  <a:t>前</a:t>
                </a:r>
                <a14:m>
                  <m:oMath xmlns:m="http://schemas.openxmlformats.org/officeDocument/2006/math">
                    <m:r>
                      <a:rPr lang="en-US" altLang="zh-CN" b="0" i="1" dirty="0" smtClean="0">
                        <a:latin typeface="Cambria Math" panose="02040503050406030204" pitchFamily="18" charset="0"/>
                      </a:rPr>
                      <m:t>𝑖</m:t>
                    </m:r>
                  </m:oMath>
                </a14:m>
                <a:r>
                  <a:rPr lang="zh-CN" altLang="en-US" dirty="0"/>
                  <a:t>大的特殊选手在</a:t>
                </a:r>
                <a14:m>
                  <m:oMath xmlns:m="http://schemas.openxmlformats.org/officeDocument/2006/math">
                    <m:r>
                      <a:rPr lang="en-US" altLang="zh-CN" b="0" i="1" smtClean="0">
                        <a:latin typeface="Cambria Math" panose="02040503050406030204" pitchFamily="18" charset="0"/>
                      </a:rPr>
                      <m:t>𝑆</m:t>
                    </m:r>
                    <m:r>
                      <a:rPr lang="zh-CN" altLang="en-US" i="1">
                        <a:latin typeface="Cambria Math" panose="02040503050406030204" pitchFamily="18" charset="0"/>
                      </a:rPr>
                      <m:t>中</m:t>
                    </m:r>
                  </m:oMath>
                </a14:m>
                <a:r>
                  <a:rPr lang="zh-CN" altLang="en-US" dirty="0"/>
                  <a:t>的子树中为最小值的方案数</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𝑛𝑚</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a14:m>
                <a:endParaRPr lang="en-US" altLang="zh-CN" dirty="0"/>
              </a:p>
            </p:txBody>
          </p:sp>
        </mc:Choice>
        <mc:Fallback>
          <p:sp>
            <p:nvSpPr>
              <p:cNvPr id="3" name="内容占位符 2">
                <a:extLst>
                  <a:ext uri="{FF2B5EF4-FFF2-40B4-BE49-F238E27FC236}">
                    <a16:creationId xmlns:a16="http://schemas.microsoft.com/office/drawing/2014/main" id="{EB0D4090-2288-43D8-BC64-E5464BB02B8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740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0F6F9-02E8-46EF-B629-E5078A72A4FC}"/>
              </a:ext>
            </a:extLst>
          </p:cNvPr>
          <p:cNvSpPr>
            <a:spLocks noGrp="1"/>
          </p:cNvSpPr>
          <p:nvPr>
            <p:ph type="title"/>
          </p:nvPr>
        </p:nvSpPr>
        <p:spPr/>
        <p:txBody>
          <a:bodyPr/>
          <a:lstStyle/>
          <a:p>
            <a:r>
              <a:rPr lang="en-US" altLang="zh-CN" dirty="0"/>
              <a:t>AGC002F Leftmost Ball</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10D5776-0558-4404-A082-E81E63BAAD9E}"/>
                  </a:ext>
                </a:extLst>
              </p:cNvPr>
              <p:cNvSpPr>
                <a:spLocks noGrp="1"/>
              </p:cNvSpPr>
              <p:nvPr>
                <p:ph idx="1"/>
              </p:nvPr>
            </p:nvSpPr>
            <p:spPr/>
            <p:txBody>
              <a:bodyPr/>
              <a:lstStyle/>
              <a:p>
                <a:r>
                  <a:rPr lang="zh-CN" altLang="en-US" dirty="0"/>
                  <a:t>有</a:t>
                </a:r>
                <a14:m>
                  <m:oMath xmlns:m="http://schemas.openxmlformats.org/officeDocument/2006/math">
                    <m:r>
                      <a:rPr lang="en-US" altLang="zh-CN" b="0" i="1" smtClean="0">
                        <a:latin typeface="Cambria Math" panose="02040503050406030204" pitchFamily="18" charset="0"/>
                      </a:rPr>
                      <m:t>𝑛</m:t>
                    </m:r>
                  </m:oMath>
                </a14:m>
                <a:r>
                  <a:rPr lang="zh-CN" altLang="en-US" dirty="0"/>
                  <a:t>种颜色的球，编号为</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zh-CN" altLang="en-US" i="1">
                        <a:latin typeface="Cambria Math" panose="02040503050406030204" pitchFamily="18" charset="0"/>
                      </a:rPr>
                      <m:t>，</m:t>
                    </m:r>
                  </m:oMath>
                </a14:m>
                <a:r>
                  <a:rPr lang="zh-CN" altLang="en-US" dirty="0"/>
                  <a:t>每种有</a:t>
                </a:r>
                <a14:m>
                  <m:oMath xmlns:m="http://schemas.openxmlformats.org/officeDocument/2006/math">
                    <m:r>
                      <a:rPr lang="en-US" altLang="zh-CN" b="0" i="1" smtClean="0">
                        <a:latin typeface="Cambria Math" panose="02040503050406030204" pitchFamily="18" charset="0"/>
                      </a:rPr>
                      <m:t>𝑘</m:t>
                    </m:r>
                  </m:oMath>
                </a14:m>
                <a:r>
                  <a:rPr lang="zh-CN" altLang="en-US" dirty="0"/>
                  <a:t>个</a:t>
                </a:r>
                <a:endParaRPr lang="en-US" altLang="zh-CN" dirty="0"/>
              </a:p>
              <a:p>
                <a:r>
                  <a:rPr lang="zh-CN" altLang="en-US" dirty="0"/>
                  <a:t>将这</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t>个球从左到右排成一个序列，将序列中每种颜色的第一个球变成</a:t>
                </a:r>
                <a14:m>
                  <m:oMath xmlns:m="http://schemas.openxmlformats.org/officeDocument/2006/math">
                    <m:r>
                      <a:rPr lang="en-US" altLang="zh-CN" b="0" i="1" smtClean="0">
                        <a:latin typeface="Cambria Math" panose="02040503050406030204" pitchFamily="18" charset="0"/>
                      </a:rPr>
                      <m:t>0</m:t>
                    </m:r>
                  </m:oMath>
                </a14:m>
                <a:r>
                  <a:rPr lang="zh-CN" altLang="en-US" dirty="0"/>
                  <a:t>，求最后能得到多少种不同的序列</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≤2000</m:t>
                    </m:r>
                  </m:oMath>
                </a14:m>
                <a:endParaRPr lang="zh-CN" altLang="en-US" dirty="0"/>
              </a:p>
            </p:txBody>
          </p:sp>
        </mc:Choice>
        <mc:Fallback>
          <p:sp>
            <p:nvSpPr>
              <p:cNvPr id="3" name="内容占位符 2">
                <a:extLst>
                  <a:ext uri="{FF2B5EF4-FFF2-40B4-BE49-F238E27FC236}">
                    <a16:creationId xmlns:a16="http://schemas.microsoft.com/office/drawing/2014/main" id="{B10D5776-0558-4404-A082-E81E63BAAD9E}"/>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872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EAE72-1AC9-4BDE-B282-8F226E242B8F}"/>
              </a:ext>
            </a:extLst>
          </p:cNvPr>
          <p:cNvSpPr>
            <a:spLocks noGrp="1"/>
          </p:cNvSpPr>
          <p:nvPr>
            <p:ph type="title"/>
          </p:nvPr>
        </p:nvSpPr>
        <p:spPr/>
        <p:txBody>
          <a:bodyPr/>
          <a:lstStyle/>
          <a:p>
            <a:r>
              <a:rPr lang="en-US" altLang="zh-CN" dirty="0"/>
              <a:t>AGC002F Leftmost Ball</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64D98F8-8CE3-4E35-A3DC-1A812BCF3DDC}"/>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a14:m>
                <a:r>
                  <a:rPr lang="zh-CN" altLang="en-US" dirty="0"/>
                  <a:t>时，答案为</a:t>
                </a:r>
                <a14:m>
                  <m:oMath xmlns:m="http://schemas.openxmlformats.org/officeDocument/2006/math">
                    <m:r>
                      <a:rPr lang="en-US" altLang="zh-CN" b="0" i="1" smtClean="0">
                        <a:latin typeface="Cambria Math" panose="02040503050406030204" pitchFamily="18" charset="0"/>
                      </a:rPr>
                      <m:t>1</m:t>
                    </m:r>
                  </m:oMath>
                </a14:m>
                <a:endParaRPr lang="en-US" altLang="zh-CN" dirty="0"/>
              </a:p>
              <a:p>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&gt;1</m:t>
                    </m:r>
                  </m:oMath>
                </a14:m>
                <a:r>
                  <a:rPr lang="zh-CN" altLang="en-US" dirty="0"/>
                  <a:t>时，最终序列中从右到左的第</a:t>
                </a:r>
                <a14:m>
                  <m:oMath xmlns:m="http://schemas.openxmlformats.org/officeDocument/2006/math">
                    <m:r>
                      <a:rPr lang="en-US" altLang="zh-CN" b="0" i="1" smtClean="0">
                        <a:latin typeface="Cambria Math" panose="02040503050406030204" pitchFamily="18" charset="0"/>
                      </a:rPr>
                      <m:t>𝑖</m:t>
                    </m:r>
                  </m:oMath>
                </a14:m>
                <a:r>
                  <a:rPr lang="zh-CN" altLang="en-US" dirty="0"/>
                  <a:t>个</a:t>
                </a:r>
                <a14:m>
                  <m:oMath xmlns:m="http://schemas.openxmlformats.org/officeDocument/2006/math">
                    <m:r>
                      <a:rPr lang="en-US" altLang="zh-CN" b="0" i="1" dirty="0" smtClean="0">
                        <a:latin typeface="Cambria Math" panose="02040503050406030204" pitchFamily="18" charset="0"/>
                      </a:rPr>
                      <m:t>0</m:t>
                    </m:r>
                  </m:oMath>
                </a14:m>
                <a:r>
                  <a:rPr lang="zh-CN" altLang="en-US" dirty="0"/>
                  <a:t>的右边至少有</a:t>
                </a:r>
                <a14:m>
                  <m:oMath xmlns:m="http://schemas.openxmlformats.org/officeDocument/2006/math">
                    <m:r>
                      <a:rPr lang="en-US" altLang="zh-CN" b="0" i="1" smtClean="0">
                        <a:latin typeface="Cambria Math" panose="02040503050406030204" pitchFamily="18" charset="0"/>
                      </a:rPr>
                      <m:t>𝑖</m:t>
                    </m:r>
                  </m:oMath>
                </a14:m>
                <a:r>
                  <a:rPr lang="zh-CN" altLang="en-US" dirty="0"/>
                  <a:t>种不同的数字出现了</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zh-CN" altLang="en-US" i="1">
                        <a:latin typeface="Cambria Math" panose="02040503050406030204" pitchFamily="18" charset="0"/>
                      </a:rPr>
                      <m:t>次</m:t>
                    </m:r>
                  </m:oMath>
                </a14:m>
                <a:endParaRPr lang="en-US" altLang="zh-CN" dirty="0"/>
              </a:p>
              <a:p>
                <a:r>
                  <a:rPr lang="zh-CN" altLang="en-US" dirty="0"/>
                  <a:t>也就是说，从左到右第</a:t>
                </a:r>
                <a14:m>
                  <m:oMath xmlns:m="http://schemas.openxmlformats.org/officeDocument/2006/math">
                    <m:r>
                      <a:rPr lang="en-US" altLang="zh-CN" b="0" i="1" smtClean="0">
                        <a:latin typeface="Cambria Math" panose="02040503050406030204" pitchFamily="18" charset="0"/>
                      </a:rPr>
                      <m:t>𝑖</m:t>
                    </m:r>
                  </m:oMath>
                </a14:m>
                <a:r>
                  <a:rPr lang="zh-CN" altLang="en-US" dirty="0"/>
                  <a:t>个</a:t>
                </a:r>
                <a14:m>
                  <m:oMath xmlns:m="http://schemas.openxmlformats.org/officeDocument/2006/math">
                    <m:r>
                      <a:rPr lang="en-US" altLang="zh-CN" i="1" dirty="0">
                        <a:latin typeface="Cambria Math" panose="02040503050406030204" pitchFamily="18" charset="0"/>
                      </a:rPr>
                      <m:t>0</m:t>
                    </m:r>
                    <m:r>
                      <a:rPr lang="zh-CN" altLang="en-US" i="1" dirty="0" smtClean="0">
                        <a:latin typeface="Cambria Math" panose="02040503050406030204" pitchFamily="18" charset="0"/>
                      </a:rPr>
                      <m:t>的</m:t>
                    </m:r>
                  </m:oMath>
                </a14:m>
                <a:r>
                  <a:rPr lang="zh-CN" altLang="en-US" dirty="0"/>
                  <a:t>左边至多出现</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种数字</a:t>
                </a:r>
                <a:endParaRPr lang="en-US" altLang="zh-CN" dirty="0"/>
              </a:p>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zh-CN" altLang="en-US" i="1">
                        <a:latin typeface="Cambria Math" panose="02040503050406030204" pitchFamily="18" charset="0"/>
                      </a:rPr>
                      <m:t>表示</m:t>
                    </m:r>
                  </m:oMath>
                </a14:m>
                <a:r>
                  <a:rPr lang="zh-CN" altLang="en-US" dirty="0"/>
                  <a:t>从左到右依次确定了</a:t>
                </a:r>
                <a14:m>
                  <m:oMath xmlns:m="http://schemas.openxmlformats.org/officeDocument/2006/math">
                    <m:r>
                      <a:rPr lang="en-US" altLang="zh-CN" b="0" i="1" smtClean="0">
                        <a:latin typeface="Cambria Math" panose="02040503050406030204" pitchFamily="18" charset="0"/>
                      </a:rPr>
                      <m:t>𝑖</m:t>
                    </m:r>
                  </m:oMath>
                </a14:m>
                <a:r>
                  <a:rPr lang="zh-CN" altLang="en-US" dirty="0"/>
                  <a:t>个</a:t>
                </a:r>
                <a14:m>
                  <m:oMath xmlns:m="http://schemas.openxmlformats.org/officeDocument/2006/math">
                    <m:r>
                      <a:rPr lang="en-US" altLang="zh-CN" b="0" i="1" dirty="0" smtClean="0">
                        <a:latin typeface="Cambria Math" panose="02040503050406030204" pitchFamily="18" charset="0"/>
                      </a:rPr>
                      <m:t>0</m:t>
                    </m:r>
                  </m:oMath>
                </a14:m>
                <a:r>
                  <a:rPr lang="zh-CN" altLang="en-US" dirty="0"/>
                  <a:t>和</a:t>
                </a:r>
                <a14:m>
                  <m:oMath xmlns:m="http://schemas.openxmlformats.org/officeDocument/2006/math">
                    <m:r>
                      <a:rPr lang="en-US" altLang="zh-CN" b="0" i="1" dirty="0" smtClean="0">
                        <a:latin typeface="Cambria Math" panose="02040503050406030204" pitchFamily="18" charset="0"/>
                      </a:rPr>
                      <m:t>𝑗</m:t>
                    </m:r>
                  </m:oMath>
                </a14:m>
                <a:r>
                  <a:rPr lang="zh-CN" altLang="en-US" dirty="0"/>
                  <a:t>种数字的方案数</a:t>
                </a:r>
                <a:endParaRPr lang="en-US" altLang="zh-CN" dirty="0"/>
              </a:p>
              <a:p>
                <a:r>
                  <a:rPr lang="zh-CN" altLang="en-US" dirty="0"/>
                  <a:t>每次考虑序列中最左边的未确定数字填什么，填</a:t>
                </a:r>
                <a14:m>
                  <m:oMath xmlns:m="http://schemas.openxmlformats.org/officeDocument/2006/math">
                    <m:r>
                      <a:rPr lang="en-US" altLang="zh-CN" i="1" dirty="0">
                        <a:latin typeface="Cambria Math" panose="02040503050406030204" pitchFamily="18" charset="0"/>
                      </a:rPr>
                      <m:t>0</m:t>
                    </m:r>
                    <m:r>
                      <a:rPr lang="zh-CN" altLang="en-US" i="1" dirty="0" smtClean="0">
                        <a:latin typeface="Cambria Math" panose="02040503050406030204" pitchFamily="18" charset="0"/>
                      </a:rPr>
                      <m:t>或者</m:t>
                    </m:r>
                  </m:oMath>
                </a14:m>
                <a:r>
                  <a:rPr lang="zh-CN" altLang="en-US" dirty="0"/>
                  <a:t>填一种未填过的数字。如果新填一种数字，除了第一个这种数字，其他的数字的位置没有影响，直接用组合数算就好了</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zh-CN" altLang="en-US" dirty="0"/>
              </a:p>
            </p:txBody>
          </p:sp>
        </mc:Choice>
        <mc:Fallback>
          <p:sp>
            <p:nvSpPr>
              <p:cNvPr id="3" name="内容占位符 2">
                <a:extLst>
                  <a:ext uri="{FF2B5EF4-FFF2-40B4-BE49-F238E27FC236}">
                    <a16:creationId xmlns:a16="http://schemas.microsoft.com/office/drawing/2014/main" id="{A64D98F8-8CE3-4E35-A3DC-1A812BCF3DDC}"/>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818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D5B3B-478A-43F7-8373-16C3E7A30817}"/>
              </a:ext>
            </a:extLst>
          </p:cNvPr>
          <p:cNvSpPr>
            <a:spLocks noGrp="1"/>
          </p:cNvSpPr>
          <p:nvPr>
            <p:ph type="title"/>
          </p:nvPr>
        </p:nvSpPr>
        <p:spPr/>
        <p:txBody>
          <a:bodyPr/>
          <a:lstStyle/>
          <a:p>
            <a:r>
              <a:rPr lang="en-US" altLang="zh-CN" dirty="0"/>
              <a:t>CF995F Cowmpany Cowmpensation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0DAB66A-E52B-4412-9BD8-B8D86B5A8188}"/>
                  </a:ext>
                </a:extLst>
              </p:cNvPr>
              <p:cNvSpPr>
                <a:spLocks noGrp="1"/>
              </p:cNvSpPr>
              <p:nvPr>
                <p:ph idx="1"/>
              </p:nvPr>
            </p:nvSpPr>
            <p:spPr/>
            <p:txBody>
              <a:bodyPr>
                <a:normAutofit/>
              </a:bodyPr>
              <a:lstStyle/>
              <a:p>
                <a:r>
                  <a:rPr lang="zh-CN" altLang="en-US" dirty="0"/>
                  <a:t>给出一棵</a:t>
                </a:r>
                <a14:m>
                  <m:oMath xmlns:m="http://schemas.openxmlformats.org/officeDocument/2006/math">
                    <m:r>
                      <a:rPr lang="en-US" altLang="zh-CN" b="0" i="1" smtClean="0">
                        <a:latin typeface="Cambria Math" panose="02040503050406030204" pitchFamily="18" charset="0"/>
                      </a:rPr>
                      <m:t>𝑛</m:t>
                    </m:r>
                  </m:oMath>
                </a14:m>
                <a:r>
                  <a:rPr lang="zh-CN" altLang="en-US" dirty="0"/>
                  <a:t>个点的有根树，每个点可以有一个</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zh-CN" altLang="en-US" i="1">
                        <a:latin typeface="Cambria Math" panose="02040503050406030204" pitchFamily="18" charset="0"/>
                      </a:rPr>
                      <m:t>内</m:t>
                    </m:r>
                  </m:oMath>
                </a14:m>
                <a:r>
                  <a:rPr lang="zh-CN" altLang="en-US" dirty="0"/>
                  <a:t>的整数点权，问有多少种点权满足儿子点权不大于父亲</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≤3000，1≤</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endParaRPr lang="zh-CN" altLang="en-US" dirty="0"/>
              </a:p>
            </p:txBody>
          </p:sp>
        </mc:Choice>
        <mc:Fallback>
          <p:sp>
            <p:nvSpPr>
              <p:cNvPr id="3" name="内容占位符 2">
                <a:extLst>
                  <a:ext uri="{FF2B5EF4-FFF2-40B4-BE49-F238E27FC236}">
                    <a16:creationId xmlns:a16="http://schemas.microsoft.com/office/drawing/2014/main" id="{20DAB66A-E52B-4412-9BD8-B8D86B5A8188}"/>
                  </a:ext>
                </a:extLst>
              </p:cNvPr>
              <p:cNvSpPr>
                <a:spLocks noGrp="1" noRot="1" noChangeAspect="1" noMove="1" noResize="1" noEditPoints="1" noAdjustHandles="1" noChangeArrowheads="1" noChangeShapeType="1" noTextEdit="1"/>
              </p:cNvSpPr>
              <p:nvPr>
                <p:ph idx="1"/>
              </p:nvPr>
            </p:nvSpPr>
            <p:spPr>
              <a:blipFill>
                <a:blip r:embed="rId2"/>
                <a:stretch>
                  <a:fillRect l="-1043" t="-2381"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294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D248D-BFC0-4525-B7E5-4C762E30365A}"/>
              </a:ext>
            </a:extLst>
          </p:cNvPr>
          <p:cNvSpPr>
            <a:spLocks noGrp="1"/>
          </p:cNvSpPr>
          <p:nvPr>
            <p:ph type="title"/>
          </p:nvPr>
        </p:nvSpPr>
        <p:spPr/>
        <p:txBody>
          <a:bodyPr/>
          <a:lstStyle/>
          <a:p>
            <a:r>
              <a:rPr lang="en-US" altLang="zh-CN" dirty="0"/>
              <a:t>CF398B Painting The Wall</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DEA4AA4-2D87-4F14-B37A-98D29C81973E}"/>
                  </a:ext>
                </a:extLst>
              </p:cNvPr>
              <p:cNvSpPr>
                <a:spLocks noGrp="1"/>
              </p:cNvSpPr>
              <p:nvPr>
                <p:ph idx="1"/>
              </p:nvPr>
            </p:nvSpPr>
            <p:spPr/>
            <p:txBody>
              <a:bodyPr/>
              <a:lstStyle/>
              <a:p>
                <a:r>
                  <a:rPr lang="zh-CN" altLang="en-US" dirty="0"/>
                  <a:t>有一张</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的网格，给出其中</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个</m:t>
                    </m:r>
                  </m:oMath>
                </a14:m>
                <a:r>
                  <a:rPr lang="zh-CN" altLang="en-US" dirty="0"/>
                  <a:t>格子，这些格子已经被涂上颜色，其他格子均没有颜色。</a:t>
                </a:r>
                <a:endParaRPr lang="en-US" altLang="zh-CN" dirty="0"/>
              </a:p>
              <a:p>
                <a:r>
                  <a:rPr lang="zh-CN" altLang="en-US" dirty="0"/>
                  <a:t>每次随机给一个格子涂上颜色（可以重复涂），求期望多少次后每行每列都至少有一个格子有颜色。</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≤2000，0≤</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min</m:t>
                        </m:r>
                      </m:fName>
                      <m:e>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𝑛</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,20000)</m:t>
                        </m:r>
                      </m:e>
                    </m:func>
                  </m:oMath>
                </a14:m>
                <a:endParaRPr lang="zh-CN" altLang="en-US" dirty="0"/>
              </a:p>
            </p:txBody>
          </p:sp>
        </mc:Choice>
        <mc:Fallback>
          <p:sp>
            <p:nvSpPr>
              <p:cNvPr id="3" name="内容占位符 2">
                <a:extLst>
                  <a:ext uri="{FF2B5EF4-FFF2-40B4-BE49-F238E27FC236}">
                    <a16:creationId xmlns:a16="http://schemas.microsoft.com/office/drawing/2014/main" id="{7DEA4AA4-2D87-4F14-B37A-98D29C81973E}"/>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564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D5B3B-478A-43F7-8373-16C3E7A30817}"/>
              </a:ext>
            </a:extLst>
          </p:cNvPr>
          <p:cNvSpPr>
            <a:spLocks noGrp="1"/>
          </p:cNvSpPr>
          <p:nvPr>
            <p:ph type="title"/>
          </p:nvPr>
        </p:nvSpPr>
        <p:spPr/>
        <p:txBody>
          <a:bodyPr/>
          <a:lstStyle/>
          <a:p>
            <a:r>
              <a:rPr lang="en-US" altLang="zh-CN" dirty="0"/>
              <a:t>CF995F Cowmpany Cowmpensation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0DAB66A-E52B-4412-9BD8-B8D86B5A8188}"/>
                  </a:ext>
                </a:extLst>
              </p:cNvPr>
              <p:cNvSpPr>
                <a:spLocks noGrp="1"/>
              </p:cNvSpPr>
              <p:nvPr>
                <p:ph idx="1"/>
              </p:nvPr>
            </p:nvSpPr>
            <p:spPr/>
            <p:txBody>
              <a:bodyPr>
                <a:normAutofit/>
              </a:bodyPr>
              <a:lstStyle/>
              <a:p>
                <a:r>
                  <a:rPr lang="zh-CN" altLang="en-US" dirty="0"/>
                  <a:t>枚举最终一共出现多少种权值，方案数乘上</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𝐷</m:t>
                        </m:r>
                      </m:sub>
                      <m:sup>
                        <m:r>
                          <a:rPr lang="en-US" altLang="zh-CN" b="0" i="1" smtClean="0">
                            <a:latin typeface="Cambria Math" panose="02040503050406030204" pitchFamily="18" charset="0"/>
                          </a:rPr>
                          <m:t>𝑖</m:t>
                        </m:r>
                      </m:sup>
                    </m:sSubSup>
                    <m:r>
                      <a:rPr lang="zh-CN" altLang="en-US" i="1">
                        <a:latin typeface="Cambria Math" panose="02040503050406030204" pitchFamily="18" charset="0"/>
                      </a:rPr>
                      <m:t>算</m:t>
                    </m:r>
                  </m:oMath>
                </a14:m>
                <a:r>
                  <a:rPr lang="zh-CN" altLang="en-US" dirty="0"/>
                  <a:t>答案</a:t>
                </a:r>
                <a:endParaRPr lang="en-US" altLang="zh-CN" dirty="0"/>
              </a:p>
              <a:p>
                <a:r>
                  <a:rPr lang="zh-CN" altLang="en-US" dirty="0"/>
                  <a:t>容斥，对每个</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zh-CN" altLang="en-US" i="1">
                        <a:latin typeface="Cambria Math" panose="02040503050406030204" pitchFamily="18" charset="0"/>
                        <a:ea typeface="Cambria Math" panose="02040503050406030204" pitchFamily="18" charset="0"/>
                      </a:rPr>
                      <m:t>求出</m:t>
                    </m:r>
                  </m:oMath>
                </a14:m>
                <a:r>
                  <a:rPr lang="zh-CN" altLang="en-US" dirty="0"/>
                  <a:t>所有点权不超过</a:t>
                </a:r>
                <a14:m>
                  <m:oMath xmlns:m="http://schemas.openxmlformats.org/officeDocument/2006/math">
                    <m:r>
                      <a:rPr lang="en-US" altLang="zh-CN" b="0" i="1" smtClean="0">
                        <a:latin typeface="Cambria Math" panose="02040503050406030204" pitchFamily="18" charset="0"/>
                      </a:rPr>
                      <m:t>𝑖</m:t>
                    </m:r>
                  </m:oMath>
                </a14:m>
                <a:r>
                  <a:rPr lang="zh-CN" altLang="en-US" dirty="0"/>
                  <a:t>的方案数</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endParaRPr lang="en-US" altLang="zh-CN" dirty="0"/>
              </a:p>
              <a:p>
                <a:r>
                  <a:rPr lang="zh-CN" altLang="en-US" dirty="0"/>
                  <a:t>那么一共出现</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种</m:t>
                    </m:r>
                  </m:oMath>
                </a14:m>
                <a:r>
                  <a:rPr lang="zh-CN" altLang="en-US" dirty="0"/>
                  <a:t>权值的方案数</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𝑗</m:t>
                            </m:r>
                          </m:sup>
                        </m:sSubSup>
                        <m:r>
                          <a:rPr lang="en-US" altLang="zh-CN" i="1">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e>
                    </m:nary>
                  </m:oMath>
                </a14:m>
                <a:endParaRPr lang="en-US" altLang="zh-CN" b="0"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zh-CN" altLang="en-US" dirty="0"/>
              </a:p>
            </p:txBody>
          </p:sp>
        </mc:Choice>
        <mc:Fallback>
          <p:sp>
            <p:nvSpPr>
              <p:cNvPr id="3" name="内容占位符 2">
                <a:extLst>
                  <a:ext uri="{FF2B5EF4-FFF2-40B4-BE49-F238E27FC236}">
                    <a16:creationId xmlns:a16="http://schemas.microsoft.com/office/drawing/2014/main" id="{20DAB66A-E52B-4412-9BD8-B8D86B5A8188}"/>
                  </a:ext>
                </a:extLst>
              </p:cNvPr>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013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AC03E-36AE-4CB9-99B2-E781F10DE5DA}"/>
              </a:ext>
            </a:extLst>
          </p:cNvPr>
          <p:cNvSpPr>
            <a:spLocks noGrp="1"/>
          </p:cNvSpPr>
          <p:nvPr>
            <p:ph type="title"/>
          </p:nvPr>
        </p:nvSpPr>
        <p:spPr/>
        <p:txBody>
          <a:bodyPr/>
          <a:lstStyle/>
          <a:p>
            <a:r>
              <a:rPr lang="zh-CN" altLang="en-US" dirty="0"/>
              <a:t>简单计数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45E403E-151D-47AF-9FBD-F96EB60E572C}"/>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𝑛</m:t>
                    </m:r>
                  </m:oMath>
                </a14:m>
                <a:r>
                  <a:rPr lang="zh-CN" altLang="en-US" dirty="0"/>
                  <a:t>个</a:t>
                </a:r>
                <a14:m>
                  <m:oMath xmlns:m="http://schemas.openxmlformats.org/officeDocument/2006/math">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zh-CN" altLang="en-US" i="1" dirty="0">
                        <a:latin typeface="Cambria Math" panose="02040503050406030204" pitchFamily="18" charset="0"/>
                      </a:rPr>
                      <m:t>内</m:t>
                    </m:r>
                  </m:oMath>
                </a14:m>
                <a:r>
                  <a:rPr lang="zh-CN" altLang="en-US" dirty="0"/>
                  <a:t>的整数变量，其中</a:t>
                </a:r>
                <a14:m>
                  <m:oMath xmlns:m="http://schemas.openxmlformats.org/officeDocument/2006/math">
                    <m:r>
                      <a:rPr lang="en-US" altLang="zh-CN" b="0" i="1" smtClean="0">
                        <a:latin typeface="Cambria Math" panose="02040503050406030204" pitchFamily="18" charset="0"/>
                      </a:rPr>
                      <m:t>𝑖</m:t>
                    </m:r>
                  </m:oMath>
                </a14:m>
                <a:r>
                  <a:rPr lang="zh-CN" altLang="en-US" dirty="0"/>
                  <a:t>不能连续出现超过</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次</m:t>
                    </m:r>
                  </m:oMath>
                </a14:m>
                <a:r>
                  <a:rPr lang="zh-CN" altLang="en-US" dirty="0"/>
                  <a:t>，求方案数</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≤5000，1≤</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oMath>
                </a14:m>
                <a:endParaRPr lang="zh-CN" altLang="en-US" dirty="0"/>
              </a:p>
            </p:txBody>
          </p:sp>
        </mc:Choice>
        <mc:Fallback>
          <p:sp>
            <p:nvSpPr>
              <p:cNvPr id="3" name="内容占位符 2">
                <a:extLst>
                  <a:ext uri="{FF2B5EF4-FFF2-40B4-BE49-F238E27FC236}">
                    <a16:creationId xmlns:a16="http://schemas.microsoft.com/office/drawing/2014/main" id="{845E403E-151D-47AF-9FBD-F96EB60E572C}"/>
                  </a:ext>
                </a:extLst>
              </p:cNvPr>
              <p:cNvSpPr>
                <a:spLocks noGrp="1" noRot="1" noChangeAspect="1" noMove="1" noResize="1" noEditPoints="1" noAdjustHandles="1" noChangeArrowheads="1" noChangeShapeType="1" noTextEdit="1"/>
              </p:cNvSpPr>
              <p:nvPr>
                <p:ph idx="1"/>
              </p:nvPr>
            </p:nvSpPr>
            <p:spPr>
              <a:blipFill>
                <a:blip r:embed="rId2"/>
                <a:stretch>
                  <a:fillRect t="-238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108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B3E60-1C9F-46D2-AE81-8EFDD08868E8}"/>
              </a:ext>
            </a:extLst>
          </p:cNvPr>
          <p:cNvSpPr>
            <a:spLocks noGrp="1"/>
          </p:cNvSpPr>
          <p:nvPr>
            <p:ph type="title"/>
          </p:nvPr>
        </p:nvSpPr>
        <p:spPr/>
        <p:txBody>
          <a:bodyPr/>
          <a:lstStyle/>
          <a:p>
            <a:r>
              <a:rPr lang="zh-CN" altLang="en-US" dirty="0"/>
              <a:t>简单计数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FBB50E9-BB54-44F5-801B-3C4DBC22BABA}"/>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zh-CN" altLang="en-US" i="1">
                        <a:latin typeface="Cambria Math" panose="02040503050406030204" pitchFamily="18" charset="0"/>
                      </a:rPr>
                      <m:t>表示</m:t>
                    </m:r>
                    <m:r>
                      <a:rPr lang="zh-CN" altLang="en-US" i="1" smtClean="0">
                        <a:latin typeface="Cambria Math" panose="02040503050406030204" pitchFamily="18" charset="0"/>
                      </a:rPr>
                      <m:t>前</m:t>
                    </m:r>
                    <m:r>
                      <a:rPr lang="en-US" altLang="zh-CN" b="0" i="1" smtClean="0">
                        <a:latin typeface="Cambria Math" panose="02040503050406030204" pitchFamily="18" charset="0"/>
                      </a:rPr>
                      <m:t>𝑖</m:t>
                    </m:r>
                  </m:oMath>
                </a14:m>
                <a:r>
                  <a:rPr lang="zh-CN" altLang="en-US" dirty="0"/>
                  <a:t>个变量最后一个为</a:t>
                </a:r>
                <a14:m>
                  <m:oMath xmlns:m="http://schemas.openxmlformats.org/officeDocument/2006/math">
                    <m:r>
                      <a:rPr lang="en-US" altLang="zh-CN" b="0" i="1" smtClean="0">
                        <a:latin typeface="Cambria Math" panose="02040503050406030204" pitchFamily="18" charset="0"/>
                      </a:rPr>
                      <m:t>𝑗</m:t>
                    </m:r>
                  </m:oMath>
                </a14:m>
                <a:r>
                  <a:rPr lang="zh-CN" altLang="en-US" dirty="0"/>
                  <a:t>的方案数</a:t>
                </a:r>
                <a:endParaRPr lang="en-US" altLang="zh-CN" dirty="0"/>
              </a:p>
              <a:p>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−1,</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e>
                    </m:nary>
                  </m:oMath>
                </a14:m>
                <a:endParaRPr lang="en-US" altLang="zh-CN" dirty="0"/>
              </a:p>
              <a:p>
                <a:r>
                  <a:rPr lang="zh-CN" altLang="en-US" dirty="0"/>
                  <a:t>对于</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相同</m:t>
                    </m:r>
                  </m:oMath>
                </a14:m>
                <a:r>
                  <a:rPr lang="zh-CN" altLang="en-US" dirty="0"/>
                  <a:t>的</a:t>
                </a:r>
                <a14:m>
                  <m:oMath xmlns:m="http://schemas.openxmlformats.org/officeDocument/2006/math">
                    <m:r>
                      <a:rPr lang="en-US" altLang="zh-CN" b="0" i="1" dirty="0" smtClean="0">
                        <a:latin typeface="Cambria Math" panose="02040503050406030204" pitchFamily="18" charset="0"/>
                      </a:rPr>
                      <m:t>𝑗</m:t>
                    </m:r>
                  </m:oMath>
                </a14:m>
                <a:r>
                  <a:rPr lang="zh-CN" altLang="en-US" dirty="0"/>
                  <a:t>，方案数也相同，可以一起转移</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endParaRPr lang="zh-CN" altLang="en-US" dirty="0"/>
              </a:p>
            </p:txBody>
          </p:sp>
        </mc:Choice>
        <mc:Fallback>
          <p:sp>
            <p:nvSpPr>
              <p:cNvPr id="3" name="内容占位符 2">
                <a:extLst>
                  <a:ext uri="{FF2B5EF4-FFF2-40B4-BE49-F238E27FC236}">
                    <a16:creationId xmlns:a16="http://schemas.microsoft.com/office/drawing/2014/main" id="{4FBB50E9-BB54-44F5-801B-3C4DBC22BABA}"/>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914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DCBA6-4B36-4FF9-8F55-69A3CA8012B4}"/>
              </a:ext>
            </a:extLst>
          </p:cNvPr>
          <p:cNvSpPr>
            <a:spLocks noGrp="1"/>
          </p:cNvSpPr>
          <p:nvPr>
            <p:ph type="title"/>
          </p:nvPr>
        </p:nvSpPr>
        <p:spPr/>
        <p:txBody>
          <a:bodyPr/>
          <a:lstStyle/>
          <a:p>
            <a:r>
              <a:rPr lang="en-US" altLang="zh-CN" dirty="0"/>
              <a:t>AGC022F Checkers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C9D3439-5367-447C-BF7E-3B9AABAE56D4}"/>
                  </a:ext>
                </a:extLst>
              </p:cNvPr>
              <p:cNvSpPr>
                <a:spLocks noGrp="1"/>
              </p:cNvSpPr>
              <p:nvPr>
                <p:ph idx="1"/>
              </p:nvPr>
            </p:nvSpPr>
            <p:spPr/>
            <p:txBody>
              <a:bodyPr/>
              <a:lstStyle/>
              <a:p>
                <a:r>
                  <a:rPr lang="zh-CN" altLang="en-US" dirty="0"/>
                  <a:t>数轴上有</a:t>
                </a:r>
                <a14:m>
                  <m:oMath xmlns:m="http://schemas.openxmlformats.org/officeDocument/2006/math">
                    <m:r>
                      <a:rPr lang="en-US" altLang="zh-CN" b="0" i="1" smtClean="0">
                        <a:latin typeface="Cambria Math" panose="02040503050406030204" pitchFamily="18" charset="0"/>
                      </a:rPr>
                      <m:t>𝑛</m:t>
                    </m:r>
                  </m:oMath>
                </a14:m>
                <a:r>
                  <a:rPr lang="zh-CN" altLang="en-US" dirty="0"/>
                  <a:t>个物品，令</a:t>
                </a:r>
                <a14:m>
                  <m:oMath xmlns:m="http://schemas.openxmlformats.org/officeDocument/2006/math">
                    <m:r>
                      <a:rPr lang="en-US" altLang="zh-CN" b="0" i="1" smtClean="0">
                        <a:latin typeface="Cambria Math" panose="02040503050406030204" pitchFamily="18" charset="0"/>
                      </a:rPr>
                      <m:t>𝑋</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1</m:t>
                        </m:r>
                        <m:r>
                          <a:rPr lang="en-US" altLang="zh-CN" i="1" smtClean="0">
                            <a:latin typeface="Cambria Math" panose="02040503050406030204" pitchFamily="18" charset="0"/>
                          </a:rPr>
                          <m:t>0</m:t>
                        </m:r>
                      </m:e>
                      <m:sup>
                        <m:r>
                          <a:rPr lang="en-US" altLang="zh-CN" i="1">
                            <a:latin typeface="Cambria Math" panose="02040503050406030204" pitchFamily="18" charset="0"/>
                          </a:rPr>
                          <m:t>1</m:t>
                        </m:r>
                        <m:r>
                          <a:rPr lang="en-US" altLang="zh-CN" i="1" smtClean="0">
                            <a:latin typeface="Cambria Math" panose="02040503050406030204" pitchFamily="18" charset="0"/>
                          </a:rPr>
                          <m:t>0</m:t>
                        </m:r>
                        <m:r>
                          <a:rPr lang="en-US" altLang="zh-CN" i="1">
                            <a:latin typeface="Cambria Math" panose="02040503050406030204" pitchFamily="18" charset="0"/>
                          </a:rPr>
                          <m:t>0</m:t>
                        </m:r>
                      </m:sup>
                    </m:sSup>
                  </m:oMath>
                </a14:m>
                <a:r>
                  <a:rPr lang="zh-CN" altLang="en-US" dirty="0"/>
                  <a:t>，第</a:t>
                </a:r>
                <a14:m>
                  <m:oMath xmlns:m="http://schemas.openxmlformats.org/officeDocument/2006/math">
                    <m:r>
                      <a:rPr lang="en-US" altLang="zh-CN" b="0" i="1" smtClean="0">
                        <a:latin typeface="Cambria Math" panose="02040503050406030204" pitchFamily="18" charset="0"/>
                      </a:rPr>
                      <m:t>𝑖</m:t>
                    </m:r>
                  </m:oMath>
                </a14:m>
                <a:r>
                  <a:rPr lang="zh-CN" altLang="en-US" dirty="0"/>
                  <a:t>个物品位于</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𝑖</m:t>
                        </m:r>
                      </m:sup>
                    </m:sSup>
                  </m:oMath>
                </a14:m>
                <a:endParaRPr lang="en-US" altLang="zh-CN" dirty="0"/>
              </a:p>
              <a:p>
                <a:r>
                  <a:rPr lang="zh-CN" altLang="en-US" dirty="0"/>
                  <a:t>进行</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r>
                      <a:rPr lang="zh-CN" altLang="en-US" i="1">
                        <a:latin typeface="Cambria Math" panose="02040503050406030204" pitchFamily="18" charset="0"/>
                      </a:rPr>
                      <m:t>次</m:t>
                    </m:r>
                  </m:oMath>
                </a14:m>
                <a:r>
                  <a:rPr lang="zh-CN" altLang="en-US" dirty="0"/>
                  <a:t>操作，每次随机选择物品</a:t>
                </a:r>
                <a14:m>
                  <m:oMath xmlns:m="http://schemas.openxmlformats.org/officeDocument/2006/math">
                    <m:r>
                      <a:rPr lang="en-US" altLang="zh-CN" b="0" i="1" smtClean="0">
                        <a:latin typeface="Cambria Math" panose="02040503050406030204" pitchFamily="18" charset="0"/>
                      </a:rPr>
                      <m:t>𝐴</m:t>
                    </m:r>
                  </m:oMath>
                </a14:m>
                <a:r>
                  <a:rPr lang="zh-CN" altLang="en-US" dirty="0"/>
                  <a:t>和物品</a:t>
                </a:r>
                <a14:m>
                  <m:oMath xmlns:m="http://schemas.openxmlformats.org/officeDocument/2006/math">
                    <m:r>
                      <a:rPr lang="en-US" altLang="zh-CN" b="0" i="1" smtClean="0">
                        <a:latin typeface="Cambria Math" panose="02040503050406030204" pitchFamily="18" charset="0"/>
                      </a:rPr>
                      <m:t>𝐵</m:t>
                    </m:r>
                  </m:oMath>
                </a14:m>
                <a:r>
                  <a:rPr lang="zh-CN" altLang="en-US" dirty="0"/>
                  <a:t>，把</a:t>
                </a:r>
                <a14:m>
                  <m:oMath xmlns:m="http://schemas.openxmlformats.org/officeDocument/2006/math">
                    <m:r>
                      <a:rPr lang="en-US" altLang="zh-CN" b="0" i="1" smtClean="0">
                        <a:latin typeface="Cambria Math" panose="02040503050406030204" pitchFamily="18" charset="0"/>
                      </a:rPr>
                      <m:t>𝐴</m:t>
                    </m:r>
                  </m:oMath>
                </a14:m>
                <a:r>
                  <a:rPr lang="zh-CN" altLang="en-US" dirty="0"/>
                  <a:t>移动到关于</a:t>
                </a:r>
                <a14:m>
                  <m:oMath xmlns:m="http://schemas.openxmlformats.org/officeDocument/2006/math">
                    <m:r>
                      <a:rPr lang="en-US" altLang="zh-CN" b="0" i="1" smtClean="0">
                        <a:latin typeface="Cambria Math" panose="02040503050406030204" pitchFamily="18" charset="0"/>
                      </a:rPr>
                      <m:t>𝐵</m:t>
                    </m:r>
                  </m:oMath>
                </a14:m>
                <a:r>
                  <a:rPr lang="zh-CN" altLang="en-US" dirty="0"/>
                  <a:t>对称的位置上，并移除</a:t>
                </a:r>
                <a14:m>
                  <m:oMath xmlns:m="http://schemas.openxmlformats.org/officeDocument/2006/math">
                    <m:r>
                      <a:rPr lang="en-US" altLang="zh-CN" b="0" i="1" smtClean="0">
                        <a:latin typeface="Cambria Math" panose="02040503050406030204" pitchFamily="18" charset="0"/>
                      </a:rPr>
                      <m:t>𝐵</m:t>
                    </m:r>
                  </m:oMath>
                </a14:m>
                <a:endParaRPr lang="en-US" altLang="zh-CN" dirty="0"/>
              </a:p>
              <a:p>
                <a:r>
                  <a:rPr lang="zh-CN" altLang="en-US" dirty="0"/>
                  <a:t>求最后剩下的物品位置的期望</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≤50</m:t>
                    </m:r>
                  </m:oMath>
                </a14:m>
                <a:endParaRPr lang="en-US" altLang="zh-CN" dirty="0"/>
              </a:p>
            </p:txBody>
          </p:sp>
        </mc:Choice>
        <mc:Fallback>
          <p:sp>
            <p:nvSpPr>
              <p:cNvPr id="3" name="内容占位符 2">
                <a:extLst>
                  <a:ext uri="{FF2B5EF4-FFF2-40B4-BE49-F238E27FC236}">
                    <a16:creationId xmlns:a16="http://schemas.microsoft.com/office/drawing/2014/main" id="{5C9D3439-5367-447C-BF7E-3B9AABAE56D4}"/>
                  </a:ext>
                </a:extLst>
              </p:cNvPr>
              <p:cNvSpPr>
                <a:spLocks noGrp="1" noRot="1" noChangeAspect="1" noMove="1" noResize="1" noEditPoints="1" noAdjustHandles="1" noChangeArrowheads="1" noChangeShapeType="1" noTextEdit="1"/>
              </p:cNvSpPr>
              <p:nvPr>
                <p:ph idx="1"/>
              </p:nvPr>
            </p:nvSpPr>
            <p:spPr>
              <a:blipFill>
                <a:blip r:embed="rId2"/>
                <a:stretch>
                  <a:fillRect l="-1043" t="-2101"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385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17613-3461-43B0-9BA5-4868B698714A}"/>
              </a:ext>
            </a:extLst>
          </p:cNvPr>
          <p:cNvSpPr>
            <a:spLocks noGrp="1"/>
          </p:cNvSpPr>
          <p:nvPr>
            <p:ph type="title"/>
          </p:nvPr>
        </p:nvSpPr>
        <p:spPr/>
        <p:txBody>
          <a:bodyPr/>
          <a:lstStyle/>
          <a:p>
            <a:r>
              <a:rPr lang="en-US" altLang="zh-CN" dirty="0"/>
              <a:t>AGC022F Checkers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416FF02-83F4-4A58-A1FE-FD3FED306B52}"/>
                  </a:ext>
                </a:extLst>
              </p:cNvPr>
              <p:cNvSpPr>
                <a:spLocks noGrp="1"/>
              </p:cNvSpPr>
              <p:nvPr>
                <p:ph idx="1"/>
              </p:nvPr>
            </p:nvSpPr>
            <p:spPr/>
            <p:txBody>
              <a:bodyPr/>
              <a:lstStyle/>
              <a:p>
                <a:r>
                  <a:rPr lang="zh-CN" altLang="en-US" dirty="0"/>
                  <a:t>对于每次操作，令</a:t>
                </a:r>
                <a14:m>
                  <m:oMath xmlns:m="http://schemas.openxmlformats.org/officeDocument/2006/math">
                    <m:r>
                      <a:rPr lang="en-US" altLang="zh-CN" b="0" i="1" smtClean="0">
                        <a:latin typeface="Cambria Math" panose="02040503050406030204" pitchFamily="18" charset="0"/>
                      </a:rPr>
                      <m:t>𝐴</m:t>
                    </m:r>
                  </m:oMath>
                </a14:m>
                <a:r>
                  <a:rPr lang="zh-CN" altLang="en-US" dirty="0"/>
                  <a:t>为</a:t>
                </a:r>
                <a14:m>
                  <m:oMath xmlns:m="http://schemas.openxmlformats.org/officeDocument/2006/math">
                    <m:r>
                      <a:rPr lang="en-US" altLang="zh-CN" b="0" i="1" smtClean="0">
                        <a:latin typeface="Cambria Math" panose="02040503050406030204" pitchFamily="18" charset="0"/>
                      </a:rPr>
                      <m:t>𝐵</m:t>
                    </m:r>
                  </m:oMath>
                </a14:m>
                <a:r>
                  <a:rPr lang="zh-CN" altLang="en-US" dirty="0"/>
                  <a:t>的父亲，构成一棵有根树</a:t>
                </a:r>
                <a:endParaRPr lang="en-US" altLang="zh-CN" dirty="0"/>
              </a:p>
              <a:p>
                <a:r>
                  <a:rPr lang="zh-CN" altLang="en-US" dirty="0"/>
                  <a:t>移动到对称的位置就是变成</a:t>
                </a:r>
                <a14:m>
                  <m:oMath xmlns:m="http://schemas.openxmlformats.org/officeDocument/2006/math">
                    <m:r>
                      <a:rPr lang="en-US" altLang="zh-CN" b="0" i="1" dirty="0">
                        <a:latin typeface="Cambria Math" panose="02040503050406030204" pitchFamily="18" charset="0"/>
                      </a:rPr>
                      <m:t>2</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zh-CN" altLang="en-US" i="1">
                        <a:latin typeface="Cambria Math" panose="02040503050406030204" pitchFamily="18" charset="0"/>
                      </a:rPr>
                      <m:t>，</m:t>
                    </m:r>
                  </m:oMath>
                </a14:m>
                <a:r>
                  <a:rPr lang="zh-CN" altLang="en-US" dirty="0"/>
                  <a:t>每个物品对最终物品的贡献有一个系数，其绝对值为</a:t>
                </a:r>
                <a:r>
                  <a:rPr lang="en-US" altLang="zh-CN" dirty="0"/>
                  <a:t>2</a:t>
                </a:r>
                <a:r>
                  <a:rPr lang="zh-CN" altLang="en-US" dirty="0"/>
                  <a:t>的深度次方，并且每个有</a:t>
                </a:r>
                <a14:m>
                  <m:oMath xmlns:m="http://schemas.openxmlformats.org/officeDocument/2006/math">
                    <m:r>
                      <a:rPr lang="en-US" altLang="zh-CN" b="0" i="1" smtClean="0">
                        <a:latin typeface="Cambria Math" panose="02040503050406030204" pitchFamily="18" charset="0"/>
                      </a:rPr>
                      <m:t>𝑘</m:t>
                    </m:r>
                  </m:oMath>
                </a14:m>
                <a:r>
                  <a:rPr lang="zh-CN" altLang="en-US" dirty="0"/>
                  <a:t>个儿子的物品会让其中</a:t>
                </a:r>
                <a14:m>
                  <m:oMath xmlns:m="http://schemas.openxmlformats.org/officeDocument/2006/math">
                    <m:d>
                      <m:dPr>
                        <m:begChr m:val="⌊"/>
                        <m:endChr m:val="⌋"/>
                        <m:ctrlPr>
                          <a:rPr lang="zh-CN" altLang="en-US"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𝑘</m:t>
                            </m:r>
                          </m:num>
                          <m:den>
                            <m:r>
                              <a:rPr lang="en-US" altLang="zh-CN" b="0" i="1" smtClean="0">
                                <a:latin typeface="Cambria Math" panose="02040503050406030204" pitchFamily="18" charset="0"/>
                              </a:rPr>
                              <m:t>2</m:t>
                            </m:r>
                          </m:den>
                        </m:f>
                      </m:e>
                    </m:d>
                    <m:r>
                      <a:rPr lang="zh-CN" altLang="en-US" i="1">
                        <a:latin typeface="Cambria Math" panose="02040503050406030204" pitchFamily="18" charset="0"/>
                      </a:rPr>
                      <m:t>个</m:t>
                    </m:r>
                  </m:oMath>
                </a14:m>
                <a:r>
                  <a:rPr lang="zh-CN" altLang="en-US" dirty="0"/>
                  <a:t>子树符号取反，</a:t>
                </a:r>
                <a14:m>
                  <m:oMath xmlns:m="http://schemas.openxmlformats.org/officeDocument/2006/math">
                    <m:r>
                      <a:rPr lang="en-US" altLang="zh-CN" b="0" i="1" smtClean="0">
                        <a:latin typeface="Cambria Math" panose="02040503050406030204" pitchFamily="18" charset="0"/>
                      </a:rPr>
                      <m:t>𝑘</m:t>
                    </m:r>
                  </m:oMath>
                </a14:m>
                <a:r>
                  <a:rPr lang="zh-CN" altLang="en-US" dirty="0"/>
                  <a:t>为奇数时其自己的符号也会被取反。又因为初始位置比较特殊，我们可以认为两种方案不同当且仅当存在某个物品的深度或符号不同。</a:t>
                </a:r>
              </a:p>
            </p:txBody>
          </p:sp>
        </mc:Choice>
        <mc:Fallback>
          <p:sp>
            <p:nvSpPr>
              <p:cNvPr id="3" name="内容占位符 2">
                <a:extLst>
                  <a:ext uri="{FF2B5EF4-FFF2-40B4-BE49-F238E27FC236}">
                    <a16:creationId xmlns:a16="http://schemas.microsoft.com/office/drawing/2014/main" id="{F416FF02-83F4-4A58-A1FE-FD3FED306B52}"/>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25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4E38A-0429-4B81-9C8F-5A804E1C2DD6}"/>
              </a:ext>
            </a:extLst>
          </p:cNvPr>
          <p:cNvSpPr>
            <a:spLocks noGrp="1"/>
          </p:cNvSpPr>
          <p:nvPr>
            <p:ph type="title"/>
          </p:nvPr>
        </p:nvSpPr>
        <p:spPr/>
        <p:txBody>
          <a:bodyPr/>
          <a:lstStyle/>
          <a:p>
            <a:r>
              <a:rPr lang="en-US" altLang="zh-CN" dirty="0"/>
              <a:t>AGC022F Checkers</a:t>
            </a:r>
            <a:endParaRPr lang="zh-CN" altLang="en-US" dirty="0"/>
          </a:p>
        </p:txBody>
      </p:sp>
      <p:sp>
        <p:nvSpPr>
          <p:cNvPr id="3" name="内容占位符 2">
            <a:extLst>
              <a:ext uri="{FF2B5EF4-FFF2-40B4-BE49-F238E27FC236}">
                <a16:creationId xmlns:a16="http://schemas.microsoft.com/office/drawing/2014/main" id="{B505F757-F918-4C29-A232-A97B61F7AB14}"/>
              </a:ext>
            </a:extLst>
          </p:cNvPr>
          <p:cNvSpPr>
            <a:spLocks noGrp="1"/>
          </p:cNvSpPr>
          <p:nvPr>
            <p:ph idx="1"/>
          </p:nvPr>
        </p:nvSpPr>
        <p:spPr/>
        <p:txBody>
          <a:bodyPr/>
          <a:lstStyle/>
          <a:p>
            <a:r>
              <a:rPr lang="zh-CN" altLang="en-US" dirty="0"/>
              <a:t>考虑</a:t>
            </a:r>
            <a:r>
              <a:rPr lang="en-US" altLang="zh-CN" dirty="0"/>
              <a:t>DP</a:t>
            </a:r>
            <a:r>
              <a:rPr lang="zh-CN" altLang="en-US" dirty="0"/>
              <a:t>，每次枚举新的一层有几正几负来转移</a:t>
            </a:r>
            <a:endParaRPr lang="en-US" altLang="zh-CN" dirty="0"/>
          </a:p>
          <a:p>
            <a:r>
              <a:rPr lang="zh-CN" altLang="en-US" dirty="0"/>
              <a:t>每一层对下一层有影响的只有出现了几个有奇数个儿子的物品，先不考虑下一层的物品拥有奇数个儿子而让自己取反，上一层每有一个有奇数个儿子的物品，下一层就有一个符号相反的物品与之对应，剩下的物品正负个数相等</a:t>
            </a:r>
            <a:endParaRPr lang="en-US" altLang="zh-CN" dirty="0"/>
          </a:p>
        </p:txBody>
      </p:sp>
    </p:spTree>
    <p:extLst>
      <p:ext uri="{BB962C8B-B14F-4D97-AF65-F5344CB8AC3E}">
        <p14:creationId xmlns:p14="http://schemas.microsoft.com/office/powerpoint/2010/main" val="217203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CE2AC-19C2-4F21-8CA4-C0B5C82991EF}"/>
              </a:ext>
            </a:extLst>
          </p:cNvPr>
          <p:cNvSpPr>
            <a:spLocks noGrp="1"/>
          </p:cNvSpPr>
          <p:nvPr>
            <p:ph type="title"/>
          </p:nvPr>
        </p:nvSpPr>
        <p:spPr/>
        <p:txBody>
          <a:bodyPr/>
          <a:lstStyle/>
          <a:p>
            <a:r>
              <a:rPr lang="en-US" altLang="zh-CN" dirty="0"/>
              <a:t>AGC022F Checkers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BFCD64B-C1B7-467F-A127-2DED73C35414}"/>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en-US" dirty="0"/>
                  <a:t>表示已经确定了</a:t>
                </a:r>
                <a14:m>
                  <m:oMath xmlns:m="http://schemas.openxmlformats.org/officeDocument/2006/math">
                    <m:r>
                      <a:rPr lang="en-US" altLang="zh-CN" b="0" i="1" smtClean="0">
                        <a:latin typeface="Cambria Math" panose="02040503050406030204" pitchFamily="18" charset="0"/>
                      </a:rPr>
                      <m:t>𝑖</m:t>
                    </m:r>
                  </m:oMath>
                </a14:m>
                <a:r>
                  <a:rPr lang="zh-CN" altLang="en-US" dirty="0"/>
                  <a:t>个物品的系数，最后一层有</a:t>
                </a:r>
                <a14:m>
                  <m:oMath xmlns:m="http://schemas.openxmlformats.org/officeDocument/2006/math">
                    <m:r>
                      <a:rPr lang="en-US" altLang="zh-CN" b="0" i="1" smtClean="0">
                        <a:latin typeface="Cambria Math" panose="02040503050406030204" pitchFamily="18" charset="0"/>
                      </a:rPr>
                      <m:t>𝑗</m:t>
                    </m:r>
                  </m:oMath>
                </a14:m>
                <a:r>
                  <a:rPr lang="zh-CN" altLang="en-US" dirty="0"/>
                  <a:t>个正的有奇数个儿子的物品，</a:t>
                </a:r>
                <a14:m>
                  <m:oMath xmlns:m="http://schemas.openxmlformats.org/officeDocument/2006/math">
                    <m:r>
                      <a:rPr lang="en-US" altLang="zh-CN" b="0" i="1" smtClean="0">
                        <a:latin typeface="Cambria Math" panose="02040503050406030204" pitchFamily="18" charset="0"/>
                      </a:rPr>
                      <m:t>𝑘</m:t>
                    </m:r>
                    <m:r>
                      <a:rPr lang="zh-CN" altLang="en-US" i="1">
                        <a:latin typeface="Cambria Math" panose="02040503050406030204" pitchFamily="18" charset="0"/>
                      </a:rPr>
                      <m:t>个</m:t>
                    </m:r>
                  </m:oMath>
                </a14:m>
                <a:r>
                  <a:rPr lang="zh-CN" altLang="en-US" dirty="0"/>
                  <a:t>负的有奇数个儿子的物品，枚举新的一层</a:t>
                </a:r>
                <a14:m>
                  <m:oMath xmlns:m="http://schemas.openxmlformats.org/officeDocument/2006/math">
                    <m:r>
                      <a:rPr lang="en-US" altLang="zh-CN" b="0" i="1" smtClean="0">
                        <a:latin typeface="Cambria Math" panose="02040503050406030204" pitchFamily="18" charset="0"/>
                      </a:rPr>
                      <m:t>𝑥</m:t>
                    </m:r>
                  </m:oMath>
                </a14:m>
                <a:r>
                  <a:rPr lang="zh-CN" altLang="en-US" dirty="0"/>
                  <a:t>个正的，</a:t>
                </a:r>
                <a14:m>
                  <m:oMath xmlns:m="http://schemas.openxmlformats.org/officeDocument/2006/math">
                    <m:r>
                      <a:rPr lang="en-US" altLang="zh-CN" b="0" i="1" smtClean="0">
                        <a:latin typeface="Cambria Math" panose="02040503050406030204" pitchFamily="18" charset="0"/>
                      </a:rPr>
                      <m:t>𝑦</m:t>
                    </m:r>
                  </m:oMath>
                </a14:m>
                <a:r>
                  <a:rPr lang="zh-CN" altLang="en-US" dirty="0"/>
                  <a:t>个负的转移，其中</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zh-CN" altLang="en-US" i="1">
                        <a:latin typeface="Cambria Math" panose="02040503050406030204" pitchFamily="18" charset="0"/>
                        <a:ea typeface="Cambria Math" panose="02040503050406030204" pitchFamily="18" charset="0"/>
                      </a:rPr>
                      <m:t>且</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r>
                      <a:rPr lang="zh-CN" altLang="en-US" i="1">
                        <a:latin typeface="Cambria Math" panose="02040503050406030204" pitchFamily="18" charset="0"/>
                        <a:ea typeface="Cambria Math" panose="02040503050406030204" pitchFamily="18" charset="0"/>
                      </a:rPr>
                      <m:t>与</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zh-CN" altLang="en-US" i="1">
                        <a:latin typeface="Cambria Math" panose="02040503050406030204" pitchFamily="18" charset="0"/>
                        <a:ea typeface="Cambria Math" panose="02040503050406030204" pitchFamily="18" charset="0"/>
                      </a:rPr>
                      <m:t>同</m:t>
                    </m:r>
                    <m:r>
                      <a:rPr lang="zh-CN" altLang="en-US" i="1" smtClean="0">
                        <a:latin typeface="Cambria Math" panose="02040503050406030204" pitchFamily="18" charset="0"/>
                        <a:ea typeface="Cambria Math" panose="02040503050406030204" pitchFamily="18" charset="0"/>
                      </a:rPr>
                      <m:t>奇</m:t>
                    </m:r>
                    <m:r>
                      <a:rPr lang="zh-CN" altLang="en-US" i="1">
                        <a:latin typeface="Cambria Math" panose="02040503050406030204" pitchFamily="18" charset="0"/>
                        <a:ea typeface="Cambria Math" panose="02040503050406030204" pitchFamily="18" charset="0"/>
                      </a:rPr>
                      <m:t>偶</m:t>
                    </m:r>
                  </m:oMath>
                </a14:m>
                <a:endParaRPr lang="en-US" altLang="zh-CN" dirty="0"/>
              </a:p>
              <a:p>
                <a:r>
                  <a:rPr lang="zh-CN" altLang="en-US" dirty="0"/>
                  <a:t>若不考虑新一层对自己的取反，应该有</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num>
                      <m:den>
                        <m:r>
                          <a:rPr lang="en-US" altLang="zh-CN" b="0" i="1" smtClean="0">
                            <a:latin typeface="Cambria Math" panose="02040503050406030204" pitchFamily="18" charset="0"/>
                          </a:rPr>
                          <m:t>2</m:t>
                        </m:r>
                      </m:den>
                    </m:f>
                    <m:r>
                      <a:rPr lang="zh-CN" altLang="en-US" i="1">
                        <a:latin typeface="Cambria Math" panose="02040503050406030204" pitchFamily="18" charset="0"/>
                      </a:rPr>
                      <m:t>个</m:t>
                    </m:r>
                  </m:oMath>
                </a14:m>
                <a:r>
                  <a:rPr lang="zh-CN" altLang="en-US" dirty="0"/>
                  <a:t>正的和</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num>
                      <m:den>
                        <m:r>
                          <a:rPr lang="en-US" altLang="zh-CN" b="0" i="1" smtClean="0">
                            <a:latin typeface="Cambria Math" panose="02040503050406030204" pitchFamily="18" charset="0"/>
                          </a:rPr>
                          <m:t>2</m:t>
                        </m:r>
                      </m:den>
                    </m:f>
                    <m:r>
                      <a:rPr lang="zh-CN" altLang="en-US" i="1">
                        <a:latin typeface="Cambria Math" panose="02040503050406030204" pitchFamily="18" charset="0"/>
                      </a:rPr>
                      <m:t>个</m:t>
                    </m:r>
                  </m:oMath>
                </a14:m>
                <a:r>
                  <a:rPr lang="zh-CN" altLang="en-US" dirty="0"/>
                  <a:t>负的，那么至少需要取反</a:t>
                </a:r>
                <a14:m>
                  <m:oMath xmlns:m="http://schemas.openxmlformats.org/officeDocument/2006/math">
                    <m:r>
                      <a:rPr lang="zh-CN" altLang="en-US" i="1">
                        <a:latin typeface="Cambria Math" panose="02040503050406030204" pitchFamily="18" charset="0"/>
                      </a:rPr>
                      <m:t>其中</m:t>
                    </m:r>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zh-CN" altLang="en-US" i="1">
                        <a:latin typeface="Cambria Math" panose="02040503050406030204" pitchFamily="18" charset="0"/>
                      </a:rPr>
                      <m:t>个</m:t>
                    </m:r>
                  </m:oMath>
                </a14:m>
                <a:r>
                  <a:rPr lang="zh-CN" altLang="en-US" dirty="0"/>
                  <a:t>物品来变成我们想要的状态</a:t>
                </a:r>
                <a:endParaRPr lang="en-US" altLang="zh-CN" dirty="0"/>
              </a:p>
              <a:p>
                <a:r>
                  <a:rPr lang="zh-CN" altLang="en-US" dirty="0"/>
                  <a:t>再取反若干对符号相反的物品没有意义，于是发现有用的状态必然满足</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=0</m:t>
                    </m:r>
                  </m:oMath>
                </a14:m>
                <a:r>
                  <a:rPr lang="zh-CN" altLang="en-US" dirty="0"/>
                  <a:t>或</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=0</m:t>
                    </m:r>
                  </m:oMath>
                </a14:m>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CBFCD64B-C1B7-467F-A127-2DED73C35414}"/>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584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CE2AC-19C2-4F21-8CA4-C0B5C82991EF}"/>
              </a:ext>
            </a:extLst>
          </p:cNvPr>
          <p:cNvSpPr>
            <a:spLocks noGrp="1"/>
          </p:cNvSpPr>
          <p:nvPr>
            <p:ph type="title"/>
          </p:nvPr>
        </p:nvSpPr>
        <p:spPr/>
        <p:txBody>
          <a:bodyPr/>
          <a:lstStyle/>
          <a:p>
            <a:r>
              <a:rPr lang="en-US" altLang="zh-CN" dirty="0"/>
              <a:t>AGC022F Checkers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BFCD64B-C1B7-467F-A127-2DED73C35414}"/>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表示已经确定了</a:t>
                </a:r>
                <a14:m>
                  <m:oMath xmlns:m="http://schemas.openxmlformats.org/officeDocument/2006/math">
                    <m:r>
                      <a:rPr lang="en-US" altLang="zh-CN" b="0" i="1" smtClean="0">
                        <a:latin typeface="Cambria Math" panose="02040503050406030204" pitchFamily="18" charset="0"/>
                      </a:rPr>
                      <m:t>𝑖</m:t>
                    </m:r>
                  </m:oMath>
                </a14:m>
                <a:r>
                  <a:rPr lang="zh-CN" altLang="en-US" dirty="0"/>
                  <a:t>个物品的系数，最后一层有</a:t>
                </a:r>
                <a14:m>
                  <m:oMath xmlns:m="http://schemas.openxmlformats.org/officeDocument/2006/math">
                    <m:r>
                      <a:rPr lang="en-US" altLang="zh-CN" b="0" i="1" smtClean="0">
                        <a:latin typeface="Cambria Math" panose="02040503050406030204" pitchFamily="18" charset="0"/>
                      </a:rPr>
                      <m:t>𝑗</m:t>
                    </m:r>
                  </m:oMath>
                </a14:m>
                <a:r>
                  <a:rPr lang="zh-CN" altLang="en-US" dirty="0"/>
                  <a:t>个有奇数个儿子的物品，枚举新的一层</a:t>
                </a:r>
                <a14:m>
                  <m:oMath xmlns:m="http://schemas.openxmlformats.org/officeDocument/2006/math">
                    <m:r>
                      <a:rPr lang="zh-CN" altLang="en-US" b="0" i="1" dirty="0">
                        <a:latin typeface="Cambria Math" panose="02040503050406030204" pitchFamily="18" charset="0"/>
                      </a:rPr>
                      <m:t>有</m:t>
                    </m:r>
                    <m:r>
                      <a:rPr lang="en-US" altLang="zh-CN" b="0" i="1" smtClean="0">
                        <a:latin typeface="Cambria Math" panose="02040503050406030204" pitchFamily="18" charset="0"/>
                      </a:rPr>
                      <m:t>𝑥</m:t>
                    </m:r>
                  </m:oMath>
                </a14:m>
                <a:r>
                  <a:rPr lang="zh-CN" altLang="en-US" dirty="0"/>
                  <a:t>个与上一层有奇数个儿子的物品符号相反，</a:t>
                </a:r>
                <a14:m>
                  <m:oMath xmlns:m="http://schemas.openxmlformats.org/officeDocument/2006/math">
                    <m:r>
                      <a:rPr lang="en-US" altLang="zh-CN" b="0" i="1" smtClean="0">
                        <a:latin typeface="Cambria Math" panose="02040503050406030204" pitchFamily="18" charset="0"/>
                      </a:rPr>
                      <m:t>𝑦</m:t>
                    </m:r>
                  </m:oMath>
                </a14:m>
                <a:r>
                  <a:rPr lang="zh-CN" altLang="en-US" dirty="0"/>
                  <a:t>个符号相同，其中</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zh-CN" altLang="en-US" i="1">
                        <a:latin typeface="Cambria Math" panose="02040503050406030204" pitchFamily="18" charset="0"/>
                        <a:ea typeface="Cambria Math" panose="02040503050406030204" pitchFamily="18" charset="0"/>
                      </a:rPr>
                      <m:t>且</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r>
                      <a:rPr lang="zh-CN" altLang="en-US" i="1">
                        <a:latin typeface="Cambria Math" panose="02040503050406030204" pitchFamily="18" charset="0"/>
                        <a:ea typeface="Cambria Math" panose="02040503050406030204" pitchFamily="18" charset="0"/>
                      </a:rPr>
                      <m:t>与</m:t>
                    </m:r>
                    <m:r>
                      <a:rPr lang="en-US" altLang="zh-CN" b="0" i="1" smtClean="0">
                        <a:latin typeface="Cambria Math" panose="02040503050406030204" pitchFamily="18" charset="0"/>
                        <a:ea typeface="Cambria Math" panose="02040503050406030204" pitchFamily="18" charset="0"/>
                      </a:rPr>
                      <m:t>𝑗</m:t>
                    </m:r>
                    <m:r>
                      <a:rPr lang="zh-CN" altLang="en-US" i="1">
                        <a:latin typeface="Cambria Math" panose="02040503050406030204" pitchFamily="18" charset="0"/>
                        <a:ea typeface="Cambria Math" panose="02040503050406030204" pitchFamily="18" charset="0"/>
                      </a:rPr>
                      <m:t>同</m:t>
                    </m:r>
                    <m:r>
                      <a:rPr lang="zh-CN" altLang="en-US" i="1" smtClean="0">
                        <a:latin typeface="Cambria Math" panose="02040503050406030204" pitchFamily="18" charset="0"/>
                        <a:ea typeface="Cambria Math" panose="02040503050406030204" pitchFamily="18" charset="0"/>
                      </a:rPr>
                      <m:t>奇</m:t>
                    </m:r>
                    <m:r>
                      <a:rPr lang="zh-CN" altLang="en-US" i="1">
                        <a:latin typeface="Cambria Math" panose="02040503050406030204" pitchFamily="18" charset="0"/>
                        <a:ea typeface="Cambria Math" panose="02040503050406030204" pitchFamily="18" charset="0"/>
                      </a:rPr>
                      <m:t>偶</m:t>
                    </m:r>
                  </m:oMath>
                </a14:m>
                <a:r>
                  <a:rPr lang="zh-CN" altLang="en-US" dirty="0"/>
                  <a:t>，可以转移到</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m:t>
                    </m:r>
                  </m:oMath>
                </a14:m>
                <a:endParaRPr lang="en-US" altLang="zh-CN" dirty="0"/>
              </a:p>
            </p:txBody>
          </p:sp>
        </mc:Choice>
        <mc:Fallback>
          <p:sp>
            <p:nvSpPr>
              <p:cNvPr id="3" name="内容占位符 2">
                <a:extLst>
                  <a:ext uri="{FF2B5EF4-FFF2-40B4-BE49-F238E27FC236}">
                    <a16:creationId xmlns:a16="http://schemas.microsoft.com/office/drawing/2014/main" id="{CBFCD64B-C1B7-467F-A127-2DED73C35414}"/>
                  </a:ext>
                </a:extLst>
              </p:cNvPr>
              <p:cNvSpPr>
                <a:spLocks noGrp="1" noRot="1" noChangeAspect="1" noMove="1" noResize="1" noEditPoints="1" noAdjustHandles="1" noChangeArrowheads="1" noChangeShapeType="1" noTextEdit="1"/>
              </p:cNvSpPr>
              <p:nvPr>
                <p:ph idx="1"/>
              </p:nvPr>
            </p:nvSpPr>
            <p:spPr>
              <a:blipFill>
                <a:blip r:embed="rId2"/>
                <a:stretch>
                  <a:fillRect l="-1043" t="-238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090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238DDE-BF73-44AB-BAA4-64F2B0E32112}"/>
              </a:ext>
            </a:extLst>
          </p:cNvPr>
          <p:cNvSpPr>
            <a:spLocks noGrp="1"/>
          </p:cNvSpPr>
          <p:nvPr>
            <p:ph type="title"/>
          </p:nvPr>
        </p:nvSpPr>
        <p:spPr/>
        <p:txBody>
          <a:bodyPr/>
          <a:lstStyle/>
          <a:p>
            <a:r>
              <a:rPr lang="en-US" altLang="zh-CN" dirty="0"/>
              <a:t>AGC022F Checkers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B8E9925-F943-42D9-8B0E-F8D179B5A322}"/>
                  </a:ext>
                </a:extLst>
              </p:cNvPr>
              <p:cNvSpPr>
                <a:spLocks noGrp="1"/>
              </p:cNvSpPr>
              <p:nvPr>
                <p:ph idx="1"/>
              </p:nvPr>
            </p:nvSpPr>
            <p:spPr/>
            <p:txBody>
              <a:bodyPr/>
              <a:lstStyle/>
              <a:p>
                <a:r>
                  <a:rPr lang="zh-CN" altLang="en-US" dirty="0"/>
                  <a:t>考虑优化这个</a:t>
                </a:r>
                <a:r>
                  <a:rPr lang="en-US" altLang="zh-CN" dirty="0"/>
                  <a:t>DP</a:t>
                </a:r>
                <a:r>
                  <a:rPr lang="zh-CN" altLang="en-US" dirty="0"/>
                  <a:t>，</a:t>
                </a:r>
                <a14:m>
                  <m:oMath xmlns:m="http://schemas.openxmlformats.org/officeDocument/2006/math">
                    <m:r>
                      <a:rPr lang="zh-CN" altLang="en-US" i="1" dirty="0">
                        <a:latin typeface="Cambria Math" panose="02040503050406030204" pitchFamily="18" charset="0"/>
                      </a:rPr>
                      <m:t>这个</m:t>
                    </m:r>
                  </m:oMath>
                </a14:m>
                <a:r>
                  <a:rPr lang="en-US" altLang="zh-CN" dirty="0"/>
                  <a:t>DP</a:t>
                </a:r>
                <a:r>
                  <a:rPr lang="zh-CN" altLang="en-US" dirty="0"/>
                  <a:t>实际上是对</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枚举</a:t>
                </a:r>
                <a14:m>
                  <m:oMath xmlns:m="http://schemas.openxmlformats.org/officeDocument/2006/math">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𝑗</m:t>
                    </m:r>
                  </m:oMath>
                </a14:m>
                <a:r>
                  <a:rPr lang="zh-CN" altLang="en-US" dirty="0"/>
                  <a:t>转移到</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m:t>
                    </m:r>
                  </m:oMath>
                </a14:m>
                <a:endParaRPr lang="en-US" altLang="zh-CN" dirty="0"/>
              </a:p>
              <a:p>
                <a:r>
                  <a:rPr lang="zh-CN" altLang="en-US" dirty="0"/>
                  <a:t>把条件变为</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zh-CN" altLang="en-US" i="1">
                        <a:latin typeface="Cambria Math" panose="02040503050406030204" pitchFamily="18" charset="0"/>
                        <a:ea typeface="Cambria Math" panose="02040503050406030204" pitchFamily="18" charset="0"/>
                      </a:rPr>
                      <m:t>，</m:t>
                    </m:r>
                  </m:oMath>
                </a14:m>
                <a:r>
                  <a:rPr lang="zh-CN" altLang="en-US" dirty="0"/>
                  <a:t>发现</a:t>
                </a:r>
                <a14:m>
                  <m:oMath xmlns:m="http://schemas.openxmlformats.org/officeDocument/2006/math">
                    <m:r>
                      <a:rPr lang="en-US" altLang="zh-CN" b="0" i="1" dirty="0" smtClean="0">
                        <a:latin typeface="Cambria Math" panose="02040503050406030204" pitchFamily="18" charset="0"/>
                      </a:rPr>
                      <m:t>𝑦</m:t>
                    </m:r>
                  </m:oMath>
                </a14:m>
                <a:r>
                  <a:rPr lang="zh-CN" altLang="en-US" dirty="0"/>
                  <a:t>的转移对于</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zh-CN" altLang="en-US" i="1">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相同的状态是等价的</a:t>
                </a:r>
                <a:endParaRPr lang="en-US" altLang="zh-CN" dirty="0"/>
              </a:p>
              <a:p>
                <a:r>
                  <a:rPr lang="zh-CN" altLang="en-US" dirty="0"/>
                  <a:t>先对</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zh-CN" altLang="en-US" i="1">
                        <a:latin typeface="Cambria Math" panose="02040503050406030204" pitchFamily="18" charset="0"/>
                      </a:rPr>
                      <m:t>枚举</m:t>
                    </m:r>
                    <m:r>
                      <a:rPr lang="en-US" altLang="zh-CN" b="0" i="1" smtClean="0">
                        <a:latin typeface="Cambria Math" panose="02040503050406030204" pitchFamily="18" charset="0"/>
                      </a:rPr>
                      <m:t>𝑥</m:t>
                    </m:r>
                  </m:oMath>
                </a14:m>
                <a:r>
                  <a:rPr lang="zh-CN" altLang="en-US" dirty="0"/>
                  <a:t>转移到</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，再对每个</a:t>
                </a:r>
                <a14:m>
                  <m:oMath xmlns:m="http://schemas.openxmlformats.org/officeDocument/2006/math">
                    <m:r>
                      <a:rPr lang="en-US" altLang="zh-CN" b="0" i="1" smtClean="0">
                        <a:latin typeface="Cambria Math" panose="02040503050406030204" pitchFamily="18" charset="0"/>
                      </a:rPr>
                      <m:t>𝑔</m:t>
                    </m:r>
                    <m:r>
                      <a:rPr lang="zh-CN" altLang="en-US" i="1">
                        <a:latin typeface="Cambria Math" panose="02040503050406030204" pitchFamily="18" charset="0"/>
                      </a:rPr>
                      <m:t>枚举</m:t>
                    </m:r>
                    <m:r>
                      <a:rPr lang="en-US" altLang="zh-CN" b="0" i="1" smtClean="0">
                        <a:latin typeface="Cambria Math" panose="02040503050406030204" pitchFamily="18" charset="0"/>
                      </a:rPr>
                      <m:t>𝑦</m:t>
                    </m:r>
                  </m:oMath>
                </a14:m>
                <a:r>
                  <a:rPr lang="zh-CN" altLang="en-US" dirty="0"/>
                  <a:t>转移</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EB8E9925-F943-42D9-8B0E-F8D179B5A322}"/>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004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E17A6-8319-416B-851C-4412E8401E44}"/>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2E59A87B-F7FB-4452-8053-FFCC2A4B2A2C}"/>
              </a:ext>
            </a:extLst>
          </p:cNvPr>
          <p:cNvSpPr>
            <a:spLocks noGrp="1"/>
          </p:cNvSpPr>
          <p:nvPr>
            <p:ph idx="1"/>
          </p:nvPr>
        </p:nvSpPr>
        <p:spPr/>
        <p:txBody>
          <a:bodyPr/>
          <a:lstStyle/>
          <a:p>
            <a:r>
              <a:rPr lang="zh-CN" altLang="en-US" dirty="0"/>
              <a:t>谢谢大家</a:t>
            </a:r>
          </a:p>
        </p:txBody>
      </p:sp>
    </p:spTree>
    <p:extLst>
      <p:ext uri="{BB962C8B-B14F-4D97-AF65-F5344CB8AC3E}">
        <p14:creationId xmlns:p14="http://schemas.microsoft.com/office/powerpoint/2010/main" val="327653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004D1-6C97-414A-9CE4-11BFE7ED0227}"/>
              </a:ext>
            </a:extLst>
          </p:cNvPr>
          <p:cNvSpPr>
            <a:spLocks noGrp="1"/>
          </p:cNvSpPr>
          <p:nvPr>
            <p:ph type="title"/>
          </p:nvPr>
        </p:nvSpPr>
        <p:spPr/>
        <p:txBody>
          <a:bodyPr/>
          <a:lstStyle/>
          <a:p>
            <a:r>
              <a:rPr lang="en-US" altLang="zh-CN" dirty="0"/>
              <a:t>CF398B Painting The Wall</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5C27086-BF9C-4A66-8EC3-75DCF1D68406}"/>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zh-CN" altLang="en-US" i="1">
                        <a:latin typeface="Cambria Math" panose="02040503050406030204" pitchFamily="18" charset="0"/>
                      </a:rPr>
                      <m:t>表示</m:t>
                    </m:r>
                    <m:r>
                      <a:rPr lang="zh-CN" altLang="en-US" i="1" smtClean="0">
                        <a:latin typeface="Cambria Math" panose="02040503050406030204" pitchFamily="18" charset="0"/>
                      </a:rPr>
                      <m:t>已经</m:t>
                    </m:r>
                  </m:oMath>
                </a14:m>
                <a:r>
                  <a:rPr lang="zh-CN" altLang="en-US" dirty="0"/>
                  <a:t>有</a:t>
                </a:r>
                <a14:m>
                  <m:oMath xmlns:m="http://schemas.openxmlformats.org/officeDocument/2006/math">
                    <m:r>
                      <a:rPr lang="en-US" altLang="zh-CN" b="0" i="1" smtClean="0">
                        <a:latin typeface="Cambria Math" panose="02040503050406030204" pitchFamily="18" charset="0"/>
                      </a:rPr>
                      <m:t>𝑖</m:t>
                    </m:r>
                  </m:oMath>
                </a14:m>
                <a:r>
                  <a:rPr lang="zh-CN" altLang="en-US" dirty="0"/>
                  <a:t>行</a:t>
                </a:r>
                <a14:m>
                  <m:oMath xmlns:m="http://schemas.openxmlformats.org/officeDocument/2006/math">
                    <m:r>
                      <a:rPr lang="en-US" altLang="zh-CN" b="0" i="1" dirty="0" smtClean="0">
                        <a:latin typeface="Cambria Math" panose="02040503050406030204" pitchFamily="18" charset="0"/>
                      </a:rPr>
                      <m:t>𝑗</m:t>
                    </m:r>
                  </m:oMath>
                </a14:m>
                <a:r>
                  <a:rPr lang="zh-CN" altLang="en-US" dirty="0"/>
                  <a:t>列至少有一格有颜色，期望还要多少次结束</a:t>
                </a:r>
                <a:endParaRPr lang="en-US" altLang="zh-CN" dirty="0"/>
              </a:p>
              <a:p>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i="1">
                        <a:latin typeface="Cambria Math" panose="02040503050406030204" pitchFamily="18" charset="0"/>
                      </a:rPr>
                      <m:t>1</m:t>
                    </m:r>
                    <m:r>
                      <a:rPr lang="en-US" altLang="zh-CN"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𝑖𝑗</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den>
                    </m:f>
                    <m:r>
                      <a:rPr lang="en-US" altLang="zh-CN" i="1">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a:rPr lang="en-US" altLang="zh-CN" b="0" i="1" smtClean="0">
                            <a:latin typeface="Cambria Math" panose="02040503050406030204" pitchFamily="18" charset="0"/>
                          </a:rPr>
                          <m:t>𝑗</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den>
                    </m:f>
                    <m:r>
                      <a:rPr lang="en-US" altLang="zh-CN" i="1">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e>
                    </m:d>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num>
                      <m:den>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den>
                    </m:f>
                    <m:r>
                      <a:rPr lang="en-US" altLang="zh-CN" i="1">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m:t>
                        </m:r>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den>
                    </m:f>
                    <m:r>
                      <a:rPr lang="en-US" altLang="zh-CN" i="1">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r>
                      <a:rPr lang="en-US" altLang="zh-CN" i="1">
                        <a:latin typeface="Cambria Math" panose="02040503050406030204" pitchFamily="18" charset="0"/>
                      </a:rPr>
                      <m:t>+</m:t>
                    </m:r>
                    <m:r>
                      <a:rPr lang="en-US" altLang="zh-CN" b="0" i="1" smtClean="0">
                        <a:latin typeface="Cambria Math" panose="02040503050406030204" pitchFamily="18" charset="0"/>
                      </a:rPr>
                      <m:t>1)</m:t>
                    </m:r>
                  </m:oMath>
                </a14:m>
                <a:endParaRPr lang="en-US" altLang="zh-CN" dirty="0"/>
              </a:p>
              <a:p>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1</m:t>
                        </m:r>
                        <m:r>
                          <a:rPr lang="en-US" altLang="zh-CN"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a:rPr lang="en-US" altLang="zh-CN" b="0" i="1" smtClean="0">
                                <a:latin typeface="Cambria Math" panose="02040503050406030204" pitchFamily="18" charset="0"/>
                              </a:rPr>
                              <m:t>𝑗</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den>
                        </m:f>
                        <m:r>
                          <a:rPr lang="en-US" altLang="zh-CN" i="1">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e>
                        </m:d>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num>
                          <m:den>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den>
                        </m:f>
                        <m:r>
                          <a:rPr lang="en-US" altLang="zh-CN" i="1">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den>
                        </m:f>
                        <m:r>
                          <a:rPr lang="en-US" altLang="zh-CN" i="1">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r>
                          <a:rPr lang="en-US" altLang="zh-CN" i="1">
                            <a:latin typeface="Cambria Math" panose="02040503050406030204" pitchFamily="18" charset="0"/>
                          </a:rPr>
                          <m:t>+</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𝑖𝑗</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den>
                        </m:f>
                      </m:den>
                    </m:f>
                  </m:oMath>
                </a14:m>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zh-CN" altLang="en-US" dirty="0"/>
              </a:p>
            </p:txBody>
          </p:sp>
        </mc:Choice>
        <mc:Fallback>
          <p:sp>
            <p:nvSpPr>
              <p:cNvPr id="3" name="内容占位符 2">
                <a:extLst>
                  <a:ext uri="{FF2B5EF4-FFF2-40B4-BE49-F238E27FC236}">
                    <a16:creationId xmlns:a16="http://schemas.microsoft.com/office/drawing/2014/main" id="{B5C27086-BF9C-4A66-8EC3-75DCF1D68406}"/>
                  </a:ext>
                </a:extLst>
              </p:cNvPr>
              <p:cNvSpPr>
                <a:spLocks noGrp="1" noRot="1" noChangeAspect="1" noMove="1" noResize="1" noEditPoints="1" noAdjustHandles="1" noChangeArrowheads="1" noChangeShapeType="1" noTextEdit="1"/>
              </p:cNvSpPr>
              <p:nvPr>
                <p:ph idx="1"/>
              </p:nvPr>
            </p:nvSpPr>
            <p:spPr>
              <a:blipFill>
                <a:blip r:embed="rId2"/>
                <a:stretch>
                  <a:fillRect l="-1043" t="-238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798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097D0-5E7E-4A3D-8930-19D7F9269470}"/>
              </a:ext>
            </a:extLst>
          </p:cNvPr>
          <p:cNvSpPr>
            <a:spLocks noGrp="1"/>
          </p:cNvSpPr>
          <p:nvPr>
            <p:ph type="title"/>
          </p:nvPr>
        </p:nvSpPr>
        <p:spPr/>
        <p:txBody>
          <a:bodyPr/>
          <a:lstStyle/>
          <a:p>
            <a:r>
              <a:rPr lang="en-US" altLang="zh-CN" dirty="0"/>
              <a:t>CF605E Intergalaxy Trips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D6B81B1-347C-4927-AF1E-A180465486BD}"/>
                  </a:ext>
                </a:extLst>
              </p:cNvPr>
              <p:cNvSpPr>
                <a:spLocks noGrp="1"/>
              </p:cNvSpPr>
              <p:nvPr>
                <p:ph idx="1"/>
              </p:nvPr>
            </p:nvSpPr>
            <p:spPr/>
            <p:txBody>
              <a:bodyPr/>
              <a:lstStyle/>
              <a:p>
                <a:r>
                  <a:rPr lang="zh-CN" altLang="en-US" dirty="0"/>
                  <a:t>有</a:t>
                </a:r>
                <a14:m>
                  <m:oMath xmlns:m="http://schemas.openxmlformats.org/officeDocument/2006/math">
                    <m:r>
                      <a:rPr lang="en-US" altLang="zh-CN" b="0" i="1" smtClean="0">
                        <a:latin typeface="Cambria Math" panose="02040503050406030204" pitchFamily="18" charset="0"/>
                      </a:rPr>
                      <m:t>𝑛</m:t>
                    </m:r>
                  </m:oMath>
                </a14:m>
                <a:r>
                  <a:rPr lang="zh-CN" altLang="en-US" dirty="0"/>
                  <a:t>个点，每天</a:t>
                </a:r>
                <a14:m>
                  <m:oMath xmlns:m="http://schemas.openxmlformats.org/officeDocument/2006/math">
                    <m:r>
                      <a:rPr lang="en-US" altLang="zh-CN" b="0" i="1" smtClean="0">
                        <a:latin typeface="Cambria Math" panose="02040503050406030204" pitchFamily="18" charset="0"/>
                      </a:rPr>
                      <m:t>𝑖</m:t>
                    </m:r>
                  </m:oMath>
                </a14:m>
                <a:r>
                  <a:rPr lang="zh-CN" altLang="en-US" dirty="0"/>
                  <a:t>号点到</a:t>
                </a:r>
                <a14:m>
                  <m:oMath xmlns:m="http://schemas.openxmlformats.org/officeDocument/2006/math">
                    <m:r>
                      <a:rPr lang="en-US" altLang="zh-CN" b="0" i="1" smtClean="0">
                        <a:latin typeface="Cambria Math" panose="02040503050406030204" pitchFamily="18" charset="0"/>
                      </a:rPr>
                      <m:t>𝑗</m:t>
                    </m:r>
                  </m:oMath>
                </a14:m>
                <a:r>
                  <a:rPr lang="zh-CN" altLang="en-US" dirty="0"/>
                  <a:t>号点的有向道路有</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zh-CN" altLang="en-US" i="1">
                        <a:latin typeface="Cambria Math" panose="02040503050406030204" pitchFamily="18" charset="0"/>
                      </a:rPr>
                      <m:t>的</m:t>
                    </m:r>
                  </m:oMath>
                </a14:m>
                <a:r>
                  <a:rPr lang="zh-CN" altLang="en-US" dirty="0"/>
                  <a:t>概率开放。每天可以走一条开放的道路或者留在原地，求</a:t>
                </a:r>
                <a14:m>
                  <m:oMath xmlns:m="http://schemas.openxmlformats.org/officeDocument/2006/math">
                    <m:r>
                      <a:rPr lang="zh-CN" altLang="en-US" i="1" dirty="0">
                        <a:latin typeface="Cambria Math" panose="02040503050406030204" pitchFamily="18" charset="0"/>
                      </a:rPr>
                      <m:t>从</m:t>
                    </m:r>
                    <m:r>
                      <a:rPr lang="en-US" altLang="zh-CN" i="1" dirty="0">
                        <a:latin typeface="Cambria Math" panose="02040503050406030204" pitchFamily="18" charset="0"/>
                      </a:rPr>
                      <m:t>1</m:t>
                    </m:r>
                  </m:oMath>
                </a14:m>
                <a:r>
                  <a:rPr lang="zh-CN" altLang="en-US" dirty="0"/>
                  <a:t>号点走到</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号</m:t>
                    </m:r>
                  </m:oMath>
                </a14:m>
                <a:r>
                  <a:rPr lang="zh-CN" altLang="en-US" dirty="0"/>
                  <a:t>点最优的期望时间</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≤1000</m:t>
                    </m:r>
                  </m:oMath>
                </a14:m>
                <a:endParaRPr lang="zh-CN" altLang="en-US" dirty="0"/>
              </a:p>
            </p:txBody>
          </p:sp>
        </mc:Choice>
        <mc:Fallback>
          <p:sp>
            <p:nvSpPr>
              <p:cNvPr id="3" name="内容占位符 2">
                <a:extLst>
                  <a:ext uri="{FF2B5EF4-FFF2-40B4-BE49-F238E27FC236}">
                    <a16:creationId xmlns:a16="http://schemas.microsoft.com/office/drawing/2014/main" id="{5D6B81B1-347C-4927-AF1E-A180465486BD}"/>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926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50403-876C-40BB-99E7-245625DC4AEE}"/>
              </a:ext>
            </a:extLst>
          </p:cNvPr>
          <p:cNvSpPr>
            <a:spLocks noGrp="1"/>
          </p:cNvSpPr>
          <p:nvPr>
            <p:ph type="title"/>
          </p:nvPr>
        </p:nvSpPr>
        <p:spPr/>
        <p:txBody>
          <a:bodyPr/>
          <a:lstStyle/>
          <a:p>
            <a:r>
              <a:rPr lang="en-US" altLang="zh-CN" dirty="0"/>
              <a:t>CF605E Intergalaxy Trips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F105FFC-F7EC-4952-9EE8-219E96574A9B}"/>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表示</m:t>
                    </m:r>
                  </m:oMath>
                </a14:m>
                <a:r>
                  <a:rPr lang="zh-CN" altLang="en-US" dirty="0"/>
                  <a:t>从</a:t>
                </a:r>
                <a14:m>
                  <m:oMath xmlns:m="http://schemas.openxmlformats.org/officeDocument/2006/math">
                    <m:r>
                      <a:rPr lang="en-US" altLang="zh-CN" i="1" dirty="0" smtClean="0">
                        <a:latin typeface="Cambria Math" panose="02040503050406030204" pitchFamily="18" charset="0"/>
                      </a:rPr>
                      <m:t>𝑥</m:t>
                    </m:r>
                    <m:r>
                      <a:rPr lang="zh-CN" altLang="en-US" i="1" dirty="0">
                        <a:latin typeface="Cambria Math" panose="02040503050406030204" pitchFamily="18" charset="0"/>
                      </a:rPr>
                      <m:t>号</m:t>
                    </m:r>
                  </m:oMath>
                </a14:m>
                <a:r>
                  <a:rPr lang="zh-CN" altLang="en-US" dirty="0"/>
                  <a:t>点出发，</a:t>
                </a:r>
                <a14:m>
                  <m:oMath xmlns:m="http://schemas.openxmlformats.org/officeDocument/2006/math">
                    <m:r>
                      <a:rPr lang="zh-CN" altLang="en-US" b="0" i="1" dirty="0">
                        <a:latin typeface="Cambria Math" panose="02040503050406030204" pitchFamily="18" charset="0"/>
                      </a:rPr>
                      <m:t>走到</m:t>
                    </m:r>
                    <m:r>
                      <a:rPr lang="en-US" altLang="zh-CN" b="0" i="1" smtClean="0">
                        <a:latin typeface="Cambria Math" panose="02040503050406030204" pitchFamily="18" charset="0"/>
                      </a:rPr>
                      <m:t>𝑛</m:t>
                    </m:r>
                    <m:r>
                      <a:rPr lang="zh-CN" altLang="en-US" i="1">
                        <a:latin typeface="Cambria Math" panose="02040503050406030204" pitchFamily="18" charset="0"/>
                      </a:rPr>
                      <m:t>号</m:t>
                    </m:r>
                  </m:oMath>
                </a14:m>
                <a:r>
                  <a:rPr lang="zh-CN" altLang="en-US" dirty="0"/>
                  <a:t>点的最优期望时间</a:t>
                </a:r>
                <a:endParaRPr lang="en-US" altLang="zh-CN" dirty="0"/>
              </a:p>
              <a:p>
                <a:r>
                  <a:rPr lang="zh-CN" altLang="en-US" dirty="0"/>
                  <a:t>考虑在一个点该如何决策，显然是按</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从小到大能走就走</a:t>
                </a:r>
                <a:endParaRPr lang="en-US" altLang="zh-CN" dirty="0"/>
              </a:p>
              <a:p>
                <a:r>
                  <a:rPr lang="zh-CN" altLang="en-US" dirty="0"/>
                  <a:t>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表示</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第</m:t>
                    </m:r>
                    <m:r>
                      <a:rPr lang="en-US" altLang="zh-CN" b="0" i="1" smtClean="0">
                        <a:latin typeface="Cambria Math" panose="02040503050406030204" pitchFamily="18" charset="0"/>
                      </a:rPr>
                      <m:t>𝑖</m:t>
                    </m:r>
                  </m:oMath>
                </a14:m>
                <a:r>
                  <a:rPr lang="zh-CN" altLang="en-US" dirty="0"/>
                  <a:t>小的节点编号，显然</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zh-CN" altLang="en-US" i="1">
                        <a:latin typeface="Cambria Math" panose="02040503050406030204" pitchFamily="18" charset="0"/>
                      </a:rPr>
                      <m:t>，</m:t>
                    </m:r>
                  </m:oMath>
                </a14:m>
                <a:r>
                  <a:rPr lang="zh-CN" altLang="en-US" i="0" dirty="0">
                    <a:latin typeface="+mj-lt"/>
                  </a:rPr>
                  <a:t>而</a:t>
                </a:r>
                <a14:m>
                  <m:oMath xmlns:m="http://schemas.openxmlformats.org/officeDocument/2006/math">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&gt;1</m:t>
                    </m:r>
                  </m:oMath>
                </a14:m>
                <a:r>
                  <a:rPr lang="zh-CN" altLang="en-US" i="0" dirty="0">
                    <a:latin typeface="+mj-lt"/>
                  </a:rPr>
                  <a:t>时，我们有</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zh-CN" altLang="en-US"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𝑖</m:t>
                            </m:r>
                          </m:sub>
                        </m:sSub>
                      </m:e>
                    </m:d>
                    <m:r>
                      <a:rPr lang="en-US" altLang="zh-CN" b="0" i="1" smtClean="0">
                        <a:latin typeface="Cambria Math" panose="02040503050406030204" pitchFamily="18" charset="0"/>
                      </a:rPr>
                      <m:t>=1+</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e>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sub>
                        </m:sSub>
                        <m:r>
                          <a:rPr lang="en-US" altLang="zh-CN" i="1">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sub>
                                </m:sSub>
                              </m:e>
                            </m:d>
                          </m:e>
                        </m:nary>
                        <m:r>
                          <a:rPr lang="en-US" altLang="zh-CN" b="0" i="1" smtClean="0">
                            <a:latin typeface="Cambria Math" panose="02040503050406030204" pitchFamily="18" charset="0"/>
                          </a:rPr>
                          <m:t>)</m:t>
                        </m:r>
                      </m:e>
                    </m:nary>
                  </m:oMath>
                </a14:m>
                <a:r>
                  <a:rPr lang="zh-CN" altLang="en-US" dirty="0"/>
                  <a:t> </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=1)</m:t>
                    </m:r>
                  </m:oMath>
                </a14:m>
                <a:endParaRPr lang="en-US" altLang="zh-CN" dirty="0"/>
              </a:p>
              <a:p>
                <a:r>
                  <a:rPr lang="zh-CN" altLang="en-US" dirty="0"/>
                  <a:t>从小到大依次确定每个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，动态计算所有</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，每次选择作为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后</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最小</m:t>
                    </m:r>
                  </m:oMath>
                </a14:m>
                <a:r>
                  <a:rPr lang="zh-CN" altLang="en-US" dirty="0"/>
                  <a:t>的</a:t>
                </a:r>
                <a14:m>
                  <m:oMath xmlns:m="http://schemas.openxmlformats.org/officeDocument/2006/math">
                    <m:r>
                      <a:rPr lang="en-US" altLang="zh-CN" b="0" i="1" dirty="0" smtClean="0">
                        <a:latin typeface="Cambria Math" panose="02040503050406030204" pitchFamily="18" charset="0"/>
                      </a:rPr>
                      <m:t>𝑥</m:t>
                    </m:r>
                  </m:oMath>
                </a14:m>
                <a:r>
                  <a:rPr lang="zh-CN" altLang="en-US" dirty="0"/>
                  <a:t>即可</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zh-CN" altLang="en-US" dirty="0"/>
              </a:p>
            </p:txBody>
          </p:sp>
        </mc:Choice>
        <mc:Fallback>
          <p:sp>
            <p:nvSpPr>
              <p:cNvPr id="3" name="内容占位符 2">
                <a:extLst>
                  <a:ext uri="{FF2B5EF4-FFF2-40B4-BE49-F238E27FC236}">
                    <a16:creationId xmlns:a16="http://schemas.microsoft.com/office/drawing/2014/main" id="{1F105FFC-F7EC-4952-9EE8-219E96574A9B}"/>
                  </a:ext>
                </a:extLst>
              </p:cNvPr>
              <p:cNvSpPr>
                <a:spLocks noGrp="1" noRot="1" noChangeAspect="1" noMove="1" noResize="1" noEditPoints="1" noAdjustHandles="1" noChangeArrowheads="1" noChangeShapeType="1" noTextEdit="1"/>
              </p:cNvSpPr>
              <p:nvPr>
                <p:ph idx="1"/>
              </p:nvPr>
            </p:nvSpPr>
            <p:spPr>
              <a:blipFill>
                <a:blip r:embed="rId2"/>
                <a:stretch>
                  <a:fillRect l="-1043" t="-238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647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E4DC1-2091-40FA-BB06-8592DA6E480F}"/>
              </a:ext>
            </a:extLst>
          </p:cNvPr>
          <p:cNvSpPr>
            <a:spLocks noGrp="1"/>
          </p:cNvSpPr>
          <p:nvPr>
            <p:ph type="title"/>
          </p:nvPr>
        </p:nvSpPr>
        <p:spPr/>
        <p:txBody>
          <a:bodyPr/>
          <a:lstStyle/>
          <a:p>
            <a:r>
              <a:rPr lang="en-US" altLang="zh-CN" dirty="0"/>
              <a:t>trip</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C69C63B-9442-4B38-B955-68CCF0BDA619}"/>
                  </a:ext>
                </a:extLst>
              </p:cNvPr>
              <p:cNvSpPr>
                <a:spLocks noGrp="1"/>
              </p:cNvSpPr>
              <p:nvPr>
                <p:ph idx="1"/>
              </p:nvPr>
            </p:nvSpPr>
            <p:spPr/>
            <p:txBody>
              <a:bodyPr>
                <a:normAutofit/>
              </a:bodyPr>
              <a:lstStyle/>
              <a:p>
                <a:r>
                  <a:rPr lang="zh-CN" altLang="en-US" dirty="0"/>
                  <a:t>给定一棵大小为</a:t>
                </a:r>
                <a14:m>
                  <m:oMath xmlns:m="http://schemas.openxmlformats.org/officeDocument/2006/math">
                    <m:r>
                      <a:rPr lang="en-US" altLang="zh-CN" b="0" i="1" smtClean="0">
                        <a:latin typeface="Cambria Math" panose="02040503050406030204" pitchFamily="18" charset="0"/>
                      </a:rPr>
                      <m:t>𝑛</m:t>
                    </m:r>
                  </m:oMath>
                </a14:m>
                <a:r>
                  <a:rPr lang="zh-CN" altLang="en-US" dirty="0"/>
                  <a:t>的树，每个点为黑色或白色。从</a:t>
                </a:r>
                <a14:m>
                  <m:oMath xmlns:m="http://schemas.openxmlformats.org/officeDocument/2006/math">
                    <m:r>
                      <a:rPr lang="en-US" altLang="zh-CN" b="0" i="1" smtClean="0">
                        <a:latin typeface="Cambria Math" panose="02040503050406030204" pitchFamily="18" charset="0"/>
                      </a:rPr>
                      <m:t>1</m:t>
                    </m:r>
                  </m:oMath>
                </a14:m>
                <a:r>
                  <a:rPr lang="zh-CN" altLang="en-US" dirty="0"/>
                  <a:t>号点出发，每次随机走向一个相邻的点，走到度数为</a:t>
                </a:r>
                <a14:m>
                  <m:oMath xmlns:m="http://schemas.openxmlformats.org/officeDocument/2006/math">
                    <m:r>
                      <a:rPr lang="en-US" altLang="zh-CN" b="0" i="1" smtClean="0">
                        <a:latin typeface="Cambria Math" panose="02040503050406030204" pitchFamily="18" charset="0"/>
                      </a:rPr>
                      <m:t>1</m:t>
                    </m:r>
                  </m:oMath>
                </a14:m>
                <a:r>
                  <a:rPr lang="zh-CN" altLang="en-US" dirty="0"/>
                  <a:t>的点时结束（保证</a:t>
                </a:r>
                <a14:m>
                  <m:oMath xmlns:m="http://schemas.openxmlformats.org/officeDocument/2006/math">
                    <m:r>
                      <a:rPr lang="en-US" altLang="zh-CN" b="0" i="1" smtClean="0">
                        <a:latin typeface="Cambria Math" panose="02040503050406030204" pitchFamily="18" charset="0"/>
                      </a:rPr>
                      <m:t>1</m:t>
                    </m:r>
                  </m:oMath>
                </a14:m>
                <a:r>
                  <a:rPr lang="zh-CN" altLang="en-US" dirty="0"/>
                  <a:t>号点度数大于</a:t>
                </a:r>
                <a14:m>
                  <m:oMath xmlns:m="http://schemas.openxmlformats.org/officeDocument/2006/math">
                    <m:r>
                      <a:rPr lang="en-US" altLang="zh-CN" b="0" i="1" smtClean="0">
                        <a:latin typeface="Cambria Math" panose="02040503050406030204" pitchFamily="18" charset="0"/>
                      </a:rPr>
                      <m:t>1</m:t>
                    </m:r>
                  </m:oMath>
                </a14:m>
                <a:r>
                  <a:rPr lang="zh-CN" altLang="en-US" dirty="0"/>
                  <a:t>）。每当经过一个点时，如果该点为黑色，计数器加</a:t>
                </a:r>
                <a14:m>
                  <m:oMath xmlns:m="http://schemas.openxmlformats.org/officeDocument/2006/math">
                    <m:r>
                      <a:rPr lang="en-US" altLang="zh-CN" b="0" i="1" smtClean="0">
                        <a:latin typeface="Cambria Math" panose="02040503050406030204" pitchFamily="18" charset="0"/>
                      </a:rPr>
                      <m:t>1</m:t>
                    </m:r>
                    <m:r>
                      <a:rPr lang="zh-CN" altLang="en-US" i="1">
                        <a:latin typeface="Cambria Math" panose="02040503050406030204" pitchFamily="18" charset="0"/>
                      </a:rPr>
                      <m:t>，</m:t>
                    </m:r>
                  </m:oMath>
                </a14:m>
                <a:r>
                  <a:rPr lang="zh-CN" altLang="en-US" dirty="0"/>
                  <a:t>否则如果第一次经过该点，计数器加</a:t>
                </a:r>
                <a:r>
                  <a:rPr lang="en-US" altLang="zh-CN" dirty="0"/>
                  <a:t>1</a:t>
                </a:r>
                <a:r>
                  <a:rPr lang="zh-CN" altLang="en-US" dirty="0"/>
                  <a:t>。求最后计数器中值的期望。</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6</m:t>
                        </m:r>
                      </m:sup>
                    </m:sSup>
                  </m:oMath>
                </a14:m>
                <a:endParaRPr lang="zh-CN" altLang="en-US" dirty="0"/>
              </a:p>
            </p:txBody>
          </p:sp>
        </mc:Choice>
        <mc:Fallback>
          <p:sp>
            <p:nvSpPr>
              <p:cNvPr id="3" name="内容占位符 2">
                <a:extLst>
                  <a:ext uri="{FF2B5EF4-FFF2-40B4-BE49-F238E27FC236}">
                    <a16:creationId xmlns:a16="http://schemas.microsoft.com/office/drawing/2014/main" id="{BC69C63B-9442-4B38-B955-68CCF0BDA619}"/>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573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3C21C-55A5-428E-AFD5-8B6F1DE2CDA8}"/>
              </a:ext>
            </a:extLst>
          </p:cNvPr>
          <p:cNvSpPr>
            <a:spLocks noGrp="1"/>
          </p:cNvSpPr>
          <p:nvPr>
            <p:ph type="title"/>
          </p:nvPr>
        </p:nvSpPr>
        <p:spPr/>
        <p:txBody>
          <a:bodyPr/>
          <a:lstStyle/>
          <a:p>
            <a:r>
              <a:rPr lang="en-US" altLang="zh-CN" dirty="0"/>
              <a:t>trip</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C59C357-0AFD-4096-B125-25AB813852DA}"/>
                  </a:ext>
                </a:extLst>
              </p:cNvPr>
              <p:cNvSpPr>
                <a:spLocks noGrp="1"/>
              </p:cNvSpPr>
              <p:nvPr>
                <p:ph idx="1"/>
              </p:nvPr>
            </p:nvSpPr>
            <p:spPr/>
            <p:txBody>
              <a:bodyPr/>
              <a:lstStyle/>
              <a:p>
                <a:r>
                  <a:rPr lang="zh-CN" altLang="en-US" dirty="0"/>
                  <a:t>先考虑黑点的贡献，</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zh-CN" altLang="en-US" i="1">
                        <a:latin typeface="Cambria Math" panose="02040503050406030204" pitchFamily="18" charset="0"/>
                      </a:rPr>
                      <m:t>表示</m:t>
                    </m:r>
                  </m:oMath>
                </a14:m>
                <a:r>
                  <a:rPr lang="zh-CN" altLang="en-US" dirty="0"/>
                  <a:t>从</a:t>
                </a:r>
                <a14:m>
                  <m:oMath xmlns:m="http://schemas.openxmlformats.org/officeDocument/2006/math">
                    <m:r>
                      <a:rPr lang="en-US" altLang="zh-CN" b="0" i="1" dirty="0" smtClean="0">
                        <a:latin typeface="Cambria Math" panose="02040503050406030204" pitchFamily="18" charset="0"/>
                      </a:rPr>
                      <m:t>𝑖</m:t>
                    </m:r>
                  </m:oMath>
                </a14:m>
                <a:r>
                  <a:rPr lang="zh-CN" altLang="en-US" dirty="0"/>
                  <a:t>号点开始走的期望</a:t>
                </a:r>
                <a:endParaRPr lang="en-US" altLang="zh-CN" dirty="0"/>
              </a:p>
              <a:p>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zh-CN" altLang="en-US" i="1">
                            <a:latin typeface="Cambria Math" panose="02040503050406030204" pitchFamily="18" charset="0"/>
                          </a:rPr>
                          <m:t>是</m:t>
                        </m:r>
                        <m:r>
                          <a:rPr lang="zh-CN" altLang="en-US" i="1" smtClean="0">
                            <a:latin typeface="Cambria Math" panose="02040503050406030204" pitchFamily="18" charset="0"/>
                          </a:rPr>
                          <m:t>黑点</m:t>
                        </m:r>
                      </m:e>
                    </m:d>
                    <m:r>
                      <a:rPr lang="en-US" altLang="zh-CN" i="1">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zh-CN" altLang="en-US" i="1">
                            <a:latin typeface="Cambria Math" panose="02040503050406030204" pitchFamily="18" charset="0"/>
                          </a:rPr>
                          <m:t>的度数</m:t>
                        </m:r>
                        <m:r>
                          <a:rPr lang="en-US" altLang="zh-CN" b="0" i="1" smtClean="0">
                            <a:latin typeface="Cambria Math" panose="02040503050406030204" pitchFamily="18" charset="0"/>
                          </a:rPr>
                          <m:t>&gt;1</m:t>
                        </m:r>
                      </m:e>
                    </m:d>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nary>
                          <m:naryPr>
                            <m:chr m:val="∑"/>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zh-CN" altLang="en-US" i="1">
                                <a:latin typeface="Cambria Math" panose="02040503050406030204" pitchFamily="18" charset="0"/>
                              </a:rPr>
                              <m:t>的</m:t>
                            </m:r>
                            <m:r>
                              <a:rPr lang="zh-CN" altLang="en-US" i="1" smtClean="0">
                                <a:latin typeface="Cambria Math" panose="02040503050406030204" pitchFamily="18" charset="0"/>
                              </a:rPr>
                              <m:t>相邻点</m:t>
                            </m:r>
                            <m:r>
                              <a:rPr lang="en-US" altLang="zh-CN" b="0" i="1" smtClean="0">
                                <a:latin typeface="Cambria Math" panose="02040503050406030204" pitchFamily="18" charset="0"/>
                              </a:rPr>
                              <m:t>)</m:t>
                            </m:r>
                          </m:e>
                        </m:nary>
                      </m:num>
                      <m:den>
                        <m:r>
                          <a:rPr lang="en-US" altLang="zh-CN" b="0" i="1" smtClean="0">
                            <a:latin typeface="Cambria Math" panose="02040503050406030204" pitchFamily="18" charset="0"/>
                          </a:rPr>
                          <m:t>𝑖</m:t>
                        </m:r>
                        <m:r>
                          <a:rPr lang="zh-CN" altLang="en-US" i="1">
                            <a:latin typeface="Cambria Math" panose="02040503050406030204" pitchFamily="18" charset="0"/>
                          </a:rPr>
                          <m:t>的</m:t>
                        </m:r>
                        <m:r>
                          <a:rPr lang="zh-CN" altLang="en-US" i="1" smtClean="0">
                            <a:latin typeface="Cambria Math" panose="02040503050406030204" pitchFamily="18" charset="0"/>
                          </a:rPr>
                          <m:t>度数</m:t>
                        </m:r>
                      </m:den>
                    </m:f>
                  </m:oMath>
                </a14:m>
                <a:endParaRPr lang="en-US" altLang="zh-CN" dirty="0"/>
              </a:p>
              <a:p>
                <a:r>
                  <a:rPr lang="zh-CN" altLang="en-US" dirty="0"/>
                  <a:t>直接子树</a:t>
                </a:r>
                <a:r>
                  <a:rPr lang="en-US" altLang="zh-CN" dirty="0"/>
                  <a:t>DP</a:t>
                </a:r>
                <a:r>
                  <a:rPr lang="zh-CN" altLang="en-US" dirty="0"/>
                  <a:t>，父亲的部分不好直接转移，我们将</a:t>
                </a:r>
                <a:r>
                  <a:rPr lang="en-US" altLang="zh-CN" dirty="0"/>
                  <a:t>DP</a:t>
                </a:r>
                <a:r>
                  <a:rPr lang="zh-CN" altLang="en-US" dirty="0"/>
                  <a:t>值表示为</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𝑓𝑎𝑡h𝑒𝑟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形式</a:t>
                </a:r>
                <a:endParaRPr lang="en-US" altLang="zh-CN" dirty="0"/>
              </a:p>
              <a:p>
                <a:r>
                  <a:rPr lang="zh-CN" altLang="en-US" dirty="0"/>
                  <a:t>在转移儿子时，儿子关于自己的部分移项消掉即可</a:t>
                </a:r>
                <a:endParaRPr lang="en-US" altLang="zh-CN" dirty="0"/>
              </a:p>
            </p:txBody>
          </p:sp>
        </mc:Choice>
        <mc:Fallback>
          <p:sp>
            <p:nvSpPr>
              <p:cNvPr id="3" name="内容占位符 2">
                <a:extLst>
                  <a:ext uri="{FF2B5EF4-FFF2-40B4-BE49-F238E27FC236}">
                    <a16:creationId xmlns:a16="http://schemas.microsoft.com/office/drawing/2014/main" id="{AC59C357-0AFD-4096-B125-25AB813852DA}"/>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351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288D1-0071-4EC7-8DDC-9177AF53DB8C}"/>
              </a:ext>
            </a:extLst>
          </p:cNvPr>
          <p:cNvSpPr>
            <a:spLocks noGrp="1"/>
          </p:cNvSpPr>
          <p:nvPr>
            <p:ph type="title"/>
          </p:nvPr>
        </p:nvSpPr>
        <p:spPr/>
        <p:txBody>
          <a:bodyPr/>
          <a:lstStyle/>
          <a:p>
            <a:r>
              <a:rPr lang="en-US" altLang="zh-CN" dirty="0"/>
              <a:t>trip</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9E6251B-C520-48A7-84E3-D76DAF8AFDC7}"/>
                  </a:ext>
                </a:extLst>
              </p:cNvPr>
              <p:cNvSpPr>
                <a:spLocks noGrp="1"/>
              </p:cNvSpPr>
              <p:nvPr>
                <p:ph idx="1"/>
              </p:nvPr>
            </p:nvSpPr>
            <p:spPr/>
            <p:txBody>
              <a:bodyPr/>
              <a:lstStyle/>
              <a:p>
                <a:r>
                  <a:rPr lang="zh-CN" altLang="en-US" dirty="0"/>
                  <a:t>再考虑白点，只要对每个白点算出经过它的概率即可</a:t>
                </a:r>
                <a:endParaRPr lang="en-US" altLang="zh-CN" dirty="0"/>
              </a:p>
              <a:p>
                <a:r>
                  <a:rPr lang="zh-CN" altLang="en-US" dirty="0"/>
                  <a:t>对于一个白点，只有第一次经过它有意义，可以看成走到它就停下。对于每个白点，我们去掉它的所有儿子，并将其他所有点染白，这个点染黑，就转化成了与之前相同的问题</a:t>
                </a:r>
                <a:endParaRPr lang="en-US" altLang="zh-CN" dirty="0"/>
              </a:p>
              <a:p>
                <a:r>
                  <a:rPr lang="zh-CN" altLang="en-US" dirty="0"/>
                  <a:t>新的问题中，只有要求的白点到根路径上的</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zh-CN" altLang="en-US" i="1">
                        <a:latin typeface="Cambria Math" panose="02040503050406030204" pitchFamily="18" charset="0"/>
                      </a:rPr>
                      <m:t>与</m:t>
                    </m:r>
                  </m:oMath>
                </a14:m>
                <a:r>
                  <a:rPr lang="zh-CN" altLang="en-US" dirty="0"/>
                  <a:t>之前不同，且其他部分</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zh-CN" altLang="en-US" i="1">
                        <a:latin typeface="Cambria Math" panose="02040503050406030204" pitchFamily="18" charset="0"/>
                      </a:rPr>
                      <m:t>均</m:t>
                    </m:r>
                  </m:oMath>
                </a14:m>
                <a:r>
                  <a:rPr lang="zh-CN" altLang="en-US" dirty="0"/>
                  <a:t>为</a:t>
                </a:r>
                <a14:m>
                  <m:oMath xmlns:m="http://schemas.openxmlformats.org/officeDocument/2006/math">
                    <m:r>
                      <a:rPr lang="en-US" altLang="zh-CN" b="0" i="1" dirty="0" smtClean="0">
                        <a:latin typeface="Cambria Math" panose="02040503050406030204" pitchFamily="18" charset="0"/>
                      </a:rPr>
                      <m:t>0</m:t>
                    </m:r>
                    <m:r>
                      <a:rPr lang="zh-CN" altLang="en-US" i="1" dirty="0">
                        <a:latin typeface="Cambria Math" panose="02040503050406030204" pitchFamily="18" charset="0"/>
                      </a:rPr>
                      <m:t>，</m:t>
                    </m:r>
                  </m:oMath>
                </a14:m>
                <a:r>
                  <a:rPr lang="zh-CN" altLang="en-US" dirty="0"/>
                  <a:t>只要考虑路径上的转移即可</a:t>
                </a:r>
                <a:endParaRPr lang="en-US" altLang="zh-CN" dirty="0"/>
              </a:p>
              <a:p>
                <a:r>
                  <a:rPr lang="zh-CN" altLang="en-US" dirty="0"/>
                  <a:t>答案实际上为路径上除</a:t>
                </a:r>
                <a14:m>
                  <m:oMath xmlns:m="http://schemas.openxmlformats.org/officeDocument/2006/math">
                    <m:r>
                      <a:rPr lang="zh-CN" altLang="en-US" b="0" i="1" dirty="0" smtClean="0">
                        <a:latin typeface="Cambria Math" panose="02040503050406030204" pitchFamily="18" charset="0"/>
                      </a:rPr>
                      <m:t>了</m:t>
                    </m:r>
                    <m:r>
                      <a:rPr lang="zh-CN" altLang="en-US" i="1" dirty="0">
                        <a:latin typeface="Cambria Math" panose="02040503050406030204" pitchFamily="18" charset="0"/>
                      </a:rPr>
                      <m:t>要求</m:t>
                    </m:r>
                    <m:r>
                      <a:rPr lang="zh-CN" altLang="en-US" i="1" dirty="0" smtClean="0">
                        <a:latin typeface="Cambria Math" panose="02040503050406030204" pitchFamily="18" charset="0"/>
                      </a:rPr>
                      <m:t>的</m:t>
                    </m:r>
                    <m:r>
                      <a:rPr lang="zh-CN" altLang="en-US" i="1" dirty="0">
                        <a:latin typeface="Cambria Math" panose="02040503050406030204" pitchFamily="18" charset="0"/>
                      </a:rPr>
                      <m:t>点</m:t>
                    </m:r>
                    <m:r>
                      <a:rPr lang="zh-CN" altLang="en-US" i="1" dirty="0" smtClean="0">
                        <a:latin typeface="Cambria Math" panose="02040503050406030204" pitchFamily="18" charset="0"/>
                      </a:rPr>
                      <m:t>的</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的乘积，路径上父亲与儿子的</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之间存在一个分式的关系，从根开始</a:t>
                </a:r>
                <a:r>
                  <a:rPr lang="en-US" altLang="zh-CN" i="0" dirty="0">
                    <a:latin typeface="+mj-lt"/>
                  </a:rPr>
                  <a:t>dfs</a:t>
                </a:r>
                <a:r>
                  <a:rPr lang="zh-CN" altLang="en-US" dirty="0"/>
                  <a:t>，维护到当前点的答案关于当前</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的分式即可。忽略逆元的复杂度，总时间复杂度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p:txBody>
          </p:sp>
        </mc:Choice>
        <mc:Fallback>
          <p:sp>
            <p:nvSpPr>
              <p:cNvPr id="3" name="内容占位符 2">
                <a:extLst>
                  <a:ext uri="{FF2B5EF4-FFF2-40B4-BE49-F238E27FC236}">
                    <a16:creationId xmlns:a16="http://schemas.microsoft.com/office/drawing/2014/main" id="{49E6251B-C520-48A7-84E3-D76DAF8AFDC7}"/>
                  </a:ext>
                </a:extLst>
              </p:cNvPr>
              <p:cNvSpPr>
                <a:spLocks noGrp="1" noRot="1" noChangeAspect="1" noMove="1" noResize="1" noEditPoints="1" noAdjustHandles="1" noChangeArrowheads="1" noChangeShapeType="1" noTextEdit="1"/>
              </p:cNvSpPr>
              <p:nvPr>
                <p:ph idx="1"/>
              </p:nvPr>
            </p:nvSpPr>
            <p:spPr>
              <a:blipFill>
                <a:blip r:embed="rId2"/>
                <a:stretch>
                  <a:fillRect l="-1043" t="-2521" b="-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162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73B19-1D26-499A-9A9D-CD69F858A15B}"/>
              </a:ext>
            </a:extLst>
          </p:cNvPr>
          <p:cNvSpPr>
            <a:spLocks noGrp="1"/>
          </p:cNvSpPr>
          <p:nvPr>
            <p:ph type="title"/>
          </p:nvPr>
        </p:nvSpPr>
        <p:spPr/>
        <p:txBody>
          <a:bodyPr/>
          <a:lstStyle/>
          <a:p>
            <a:r>
              <a:rPr lang="en-US" altLang="zh-CN" dirty="0"/>
              <a:t>BZOJ5058 </a:t>
            </a:r>
            <a:r>
              <a:rPr lang="zh-CN" altLang="en-US" dirty="0"/>
              <a:t>期望逆序对</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01B4F26-89E9-407C-B0CA-920D307DD3FB}"/>
                  </a:ext>
                </a:extLst>
              </p:cNvPr>
              <p:cNvSpPr>
                <a:spLocks noGrp="1"/>
              </p:cNvSpPr>
              <p:nvPr>
                <p:ph idx="1"/>
              </p:nvPr>
            </p:nvSpPr>
            <p:spPr/>
            <p:txBody>
              <a:bodyPr/>
              <a:lstStyle/>
              <a:p>
                <a:r>
                  <a:rPr lang="zh-CN" altLang="en-US" dirty="0"/>
                  <a:t>给出一个</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zh-CN" altLang="en-US" i="1">
                        <a:latin typeface="Cambria Math" panose="02040503050406030204" pitchFamily="18" charset="0"/>
                      </a:rPr>
                      <m:t>的</m:t>
                    </m:r>
                  </m:oMath>
                </a14:m>
                <a:r>
                  <a:rPr lang="zh-CN" altLang="en-US" dirty="0"/>
                  <a:t>排列，求</a:t>
                </a:r>
                <a14:m>
                  <m:oMath xmlns:m="http://schemas.openxmlformats.org/officeDocument/2006/math">
                    <m:r>
                      <a:rPr lang="en-US" altLang="zh-CN" b="0" i="1" smtClean="0">
                        <a:latin typeface="Cambria Math" panose="02040503050406030204" pitchFamily="18" charset="0"/>
                      </a:rPr>
                      <m:t>𝑘</m:t>
                    </m:r>
                  </m:oMath>
                </a14:m>
                <a:r>
                  <a:rPr lang="zh-CN" altLang="en-US" dirty="0"/>
                  <a:t>次随机交换后的期望逆序对数量。</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≤500000，</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endParaRPr lang="zh-CN" altLang="en-US" dirty="0"/>
              </a:p>
            </p:txBody>
          </p:sp>
        </mc:Choice>
        <mc:Fallback>
          <p:sp>
            <p:nvSpPr>
              <p:cNvPr id="3" name="内容占位符 2">
                <a:extLst>
                  <a:ext uri="{FF2B5EF4-FFF2-40B4-BE49-F238E27FC236}">
                    <a16:creationId xmlns:a16="http://schemas.microsoft.com/office/drawing/2014/main" id="{601B4F26-89E9-407C-B0CA-920D307DD3FB}"/>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540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2413</Words>
  <Application>Microsoft Office PowerPoint</Application>
  <PresentationFormat>宽屏</PresentationFormat>
  <Paragraphs>125</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等线 Light</vt:lpstr>
      <vt:lpstr>Arial</vt:lpstr>
      <vt:lpstr>Cambria Math</vt:lpstr>
      <vt:lpstr>Office 主题​​</vt:lpstr>
      <vt:lpstr>概率与期望以及计数</vt:lpstr>
      <vt:lpstr>CF398B Painting The Wall</vt:lpstr>
      <vt:lpstr>CF398B Painting The Wall</vt:lpstr>
      <vt:lpstr>CF605E Intergalaxy Trips</vt:lpstr>
      <vt:lpstr>CF605E Intergalaxy Trips</vt:lpstr>
      <vt:lpstr>trip</vt:lpstr>
      <vt:lpstr>trip</vt:lpstr>
      <vt:lpstr>trip</vt:lpstr>
      <vt:lpstr>BZOJ5058 期望逆序对</vt:lpstr>
      <vt:lpstr>BZOJ5058 期望逆序对</vt:lpstr>
      <vt:lpstr>CF838D Airplane Arrangements</vt:lpstr>
      <vt:lpstr>CF838D Airplane Arrangements</vt:lpstr>
      <vt:lpstr>清华集训2017 某位歌姬的故事</vt:lpstr>
      <vt:lpstr>清华集训2017 某位歌姬的故事</vt:lpstr>
      <vt:lpstr>ARC093F Dark Horse</vt:lpstr>
      <vt:lpstr>ARC093F Dark Horse</vt:lpstr>
      <vt:lpstr>AGC002F Leftmost Ball</vt:lpstr>
      <vt:lpstr>AGC002F Leftmost Ball</vt:lpstr>
      <vt:lpstr>CF995F Cowmpany Cowmpensation</vt:lpstr>
      <vt:lpstr>CF995F Cowmpany Cowmpensation</vt:lpstr>
      <vt:lpstr>简单计数</vt:lpstr>
      <vt:lpstr>简单计数</vt:lpstr>
      <vt:lpstr>AGC022F Checkers</vt:lpstr>
      <vt:lpstr>AGC022F Checkers</vt:lpstr>
      <vt:lpstr>AGC022F Checkers</vt:lpstr>
      <vt:lpstr>AGC022F Checkers</vt:lpstr>
      <vt:lpstr>AGC022F Checkers</vt:lpstr>
      <vt:lpstr>AGC022F Checkers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概率与期望</dc:title>
  <dc:creator>Zhao Sunday</dc:creator>
  <cp:lastModifiedBy>Zhao Sunday</cp:lastModifiedBy>
  <cp:revision>52</cp:revision>
  <dcterms:created xsi:type="dcterms:W3CDTF">2018-06-29T04:14:44Z</dcterms:created>
  <dcterms:modified xsi:type="dcterms:W3CDTF">2018-06-29T17:46:52Z</dcterms:modified>
</cp:coreProperties>
</file>