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4" r:id="rId12"/>
    <p:sldId id="265" r:id="rId13"/>
    <p:sldId id="268" r:id="rId14"/>
    <p:sldId id="269" r:id="rId15"/>
    <p:sldId id="271" r:id="rId16"/>
    <p:sldId id="270" r:id="rId17"/>
    <p:sldId id="272" r:id="rId18"/>
    <p:sldId id="273" r:id="rId19"/>
    <p:sldId id="278" r:id="rId20"/>
    <p:sldId id="279" r:id="rId21"/>
    <p:sldId id="281" r:id="rId22"/>
    <p:sldId id="282" r:id="rId23"/>
    <p:sldId id="284" r:id="rId24"/>
    <p:sldId id="304" r:id="rId25"/>
    <p:sldId id="305" r:id="rId26"/>
    <p:sldId id="280" r:id="rId27"/>
    <p:sldId id="286" r:id="rId28"/>
    <p:sldId id="295" r:id="rId29"/>
    <p:sldId id="293" r:id="rId30"/>
    <p:sldId id="294" r:id="rId31"/>
    <p:sldId id="287" r:id="rId32"/>
    <p:sldId id="288" r:id="rId33"/>
    <p:sldId id="289" r:id="rId34"/>
    <p:sldId id="290" r:id="rId35"/>
    <p:sldId id="291" r:id="rId36"/>
    <p:sldId id="292" r:id="rId37"/>
    <p:sldId id="306" r:id="rId38"/>
    <p:sldId id="307" r:id="rId39"/>
    <p:sldId id="30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计数相关知识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ditoly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CTSC2017 </a:t>
            </a:r>
            <a:r>
              <a:rPr lang="zh-CN" altLang="en-US"/>
              <a:t>吉夫特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输入一个长度为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求有多少个长度大等于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的不上升子序列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2&gt;0</m:t>
                    </m:r>
                  </m:oMath>
                </a14:m>
                <a:r>
                  <a:rPr lang="zh-CN" altLang="en-US" dirty="0"/>
                  <a:t> 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≤211985，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≤233333</m:t>
                    </m:r>
                  </m:oMath>
                </a14:m>
                <a:r>
                  <a:rPr lang="zh-CN" altLang="en-US" dirty="0"/>
                  <a:t>，所有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互不相同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CTSC2017 </a:t>
            </a:r>
            <a:r>
              <a:rPr lang="zh-CN" altLang="en-US">
                <a:sym typeface="+mn-ea"/>
              </a:rPr>
              <a:t>吉夫特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乘积模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大于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相当于每个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都非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根据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𝑙𝑢𝑐𝑎𝑠</m:t>
                    </m:r>
                  </m:oMath>
                </a14:m>
                <a:r>
                  <a:rPr lang="zh-CN" altLang="en-US" dirty="0"/>
                  <a:t>定理，条件可以转化为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二进制下每一位都不小于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对应的二进制位</a:t>
                </a:r>
              </a:p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表示最后一个元素为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的合法子序列个数</a:t>
                </a:r>
              </a:p>
              <a:p>
                <a:r>
                  <a:rPr lang="zh-CN" altLang="en-US" dirty="0"/>
                  <a:t>依次转移每个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，直接枚举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的超集转移，令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zh-CN" altLang="en-US" dirty="0"/>
                  <a:t>，时间复杂度为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840" r="-4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CTSC2017 </a:t>
            </a:r>
            <a:r>
              <a:rPr lang="zh-CN" altLang="en-US">
                <a:sym typeface="+mn-ea"/>
              </a:rPr>
              <a:t>吉夫特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还可以分二进制下前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位和后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位，维护数组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，表示前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位与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相同，后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位是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的超集的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对应的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之和。</a:t>
                </a:r>
              </a:p>
              <a:p>
                <a:r>
                  <a:rPr lang="zh-CN" altLang="en-US" dirty="0"/>
                  <a:t>转移时枚举前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位的超集转移，再枚举后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位的子集维护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，总时间复杂度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计算组合数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预处理阶乘和逆元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暴力算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预处理</a:t>
                </a:r>
              </a:p>
              <a:p>
                <a:r>
                  <a:rPr lang="zh-CN" altLang="en-US" dirty="0"/>
                  <a:t>分解质因数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𝑙𝑢𝑐𝑎𝑠</m:t>
                    </m:r>
                  </m:oMath>
                </a14:m>
                <a:r>
                  <a:rPr lang="zh-CN" altLang="en-US" dirty="0"/>
                  <a:t>定理</a:t>
                </a:r>
              </a:p>
              <a:p>
                <a:r>
                  <a:rPr lang="zh-CN" altLang="en-US" dirty="0"/>
                  <a:t>中国剩余定理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计算组合数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计算组合数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转化为求阶乘</a:t>
                </a:r>
                <a:endParaRPr lang="en-US" altLang="zh-CN" dirty="0"/>
              </a:p>
              <a:p>
                <a:r>
                  <a:rPr lang="zh-CN" altLang="en-US" dirty="0"/>
                  <a:t>设值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，构建多项式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nary>
                      <m:naryPr>
                        <m:chr m:val="∏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用分治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𝐹𝐹𝑇</m:t>
                    </m:r>
                  </m:oMath>
                </a14:m>
                <a:r>
                  <a:rPr lang="zh-CN" altLang="en-US" dirty="0"/>
                  <a:t>等操作求出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，再用多点求值求出所有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计算组合数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有没有更快更好写的？</a:t>
            </a:r>
          </a:p>
          <a:p>
            <a:r>
              <a:rPr lang="zh-CN" altLang="en-US"/>
              <a:t>分块打表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AGC001E BBQ 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组烧烤材料，每组有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片牛肉和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片青椒</a:t>
                </a:r>
              </a:p>
              <a:p>
                <a:r>
                  <a:rPr lang="zh-CN" altLang="en-US" dirty="0"/>
                  <a:t>某人准备从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组中选出两组材料，将两组中所有牛肉和青椒从左到右串成一串做烧烤</a:t>
                </a:r>
              </a:p>
              <a:p>
                <a:r>
                  <a:rPr lang="zh-CN" altLang="en-US" dirty="0"/>
                  <a:t>求有多少种不同的烧烤方式，两种方式不同当且仅当选的材料不同或者串材料的顺序不同，所有牛肉之间不作区分，所有青椒之间也不作区分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≤200000，1≤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≤2000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AGC001E BBQ 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假设选第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组和第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组材料，方案数为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dirty="0"/>
                  <a:t>相当于每次可以向上或向右走一格，从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zh-CN" altLang="en-US" dirty="0"/>
                  <a:t>走到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的方案数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dirty="0"/>
                  <a:t>可以看成从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走到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的方案数</a:t>
                </a:r>
              </a:p>
              <a:p>
                <a:r>
                  <a:rPr lang="zh-CN" altLang="en-US" dirty="0"/>
                  <a:t>以所有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作为初始状态，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出走到每一格的总方案数，再扣掉多算的部分即可，时间复杂度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2000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简单树题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给出一棵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个点的树，对于每个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，求有多少个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个点的集合可以用至多一条路径覆盖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dirty="0"/>
                  <a:t>表示从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个不同元素中取出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个元素的方案数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简单树题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时，答案显然为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时，考虑在路径最边上的两个点，那么对于树上每条有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个点的路径，对答案的贡献为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点分治</a:t>
                </a:r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𝐹𝐹𝑇</m:t>
                    </m:r>
                  </m:oMath>
                </a14:m>
                <a:r>
                  <a:rPr lang="zh-CN" altLang="en-US" dirty="0"/>
                  <a:t>对每个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求出有多少条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个点的路径</a:t>
                </a:r>
              </a:p>
              <a:p>
                <a:r>
                  <a:rPr lang="zh-CN" altLang="en-US" dirty="0"/>
                  <a:t>组合数拆成阶乘可以表示成卷积的形式，再做一遍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𝐹𝐹𝑇</m:t>
                    </m:r>
                  </m:oMath>
                </a14:m>
                <a:r>
                  <a:rPr lang="zh-CN" altLang="en-US" dirty="0"/>
                  <a:t>即可</a:t>
                </a:r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的普通生成函数为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一种理解：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个物品的方案数，每个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代表一个物品</a:t>
                </a:r>
              </a:p>
              <a:p>
                <a:r>
                  <a:rPr lang="zh-CN" altLang="en-US" dirty="0"/>
                  <a:t>如果能拆分出若干个互不相关的选择，每个选择的生成函数的乘积就是总方案数的生成函数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BZOJ 3771 Triple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有若干个互不相同的正整数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，从中选出至多三个，求选出的数的和为每种情况的方案数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BZOJ 3771 Triple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把值看成“物品”，和每增加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，看成选了一个“物品”</a:t>
                </a:r>
                <a:endParaRPr lang="en-US" altLang="zh-CN" dirty="0"/>
              </a:p>
              <a:p>
                <a:r>
                  <a:rPr lang="zh-CN" altLang="en-US" dirty="0"/>
                  <a:t>选出一个数的所有方案的生成函数显然为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假设可以重复选同一个数，并且选的物品之间有第几次选的区别，那么依次选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个物品，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次都是独立的选择，生成函数为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用容斥去掉重复选同一个数的方案，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分别为选一个数两次和三次的生成函数，不难求出不重复选的方案数，除以阶乘即可得到答案</a:t>
                </a:r>
              </a:p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𝐹𝐹𝑇</m:t>
                    </m:r>
                  </m:oMath>
                </a14:m>
                <a:r>
                  <a:rPr lang="zh-CN" altLang="en-US" dirty="0"/>
                  <a:t>做卷积，时间复杂度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个物品，第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个物品重量为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，每个物品可以选任意次，对于每个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，求有多少种方案选出的重量和为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，两种方案不同当且仅当某个物品选的个数不同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显然每个物品独立，每个物品的生成函数为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直接卷积复杂度太大，考虑求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zh-CN" altLang="en-US" dirty="0"/>
                  <a:t>后加起来再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根据调和级数，总共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项，总时间复杂度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第一类斯特林数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个元素排成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个环的方案数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−1)·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把环看成“物品”，由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转移到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的过程可以看成有一种方案增加一个物品，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种方案不增加物品</a:t>
                </a:r>
              </a:p>
              <a:p>
                <a:r>
                  <a:rPr lang="zh-CN" altLang="en-US" dirty="0"/>
                  <a:t>每次转移只与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有关，与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无关，故每次选择独立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)·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第一类斯特林数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根据生成函数可以分治</a:t>
                </a:r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𝐹𝐹𝑇</m:t>
                    </m:r>
                  </m:oMath>
                </a14:m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时间对一个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求出所有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也可以倍增，令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)·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)·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可以表示成卷积形式，倍增</a:t>
                </a:r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𝐹𝐹𝑇</m:t>
                    </m:r>
                  </m:oMath>
                </a14:m>
                <a:r>
                  <a:rPr lang="zh-CN" altLang="en-US" dirty="0"/>
                  <a:t>即可，总时间复杂度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第一类斯特林数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我们定义上升幂函数和下降幂函数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第一类斯特林数即上升幂展开式的各项系数</a:t>
                </a:r>
              </a:p>
              <a:p>
                <a:r>
                  <a:rPr lang="zh-CN" altLang="en-US" dirty="0"/>
                  <a:t>乘上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即下降幂展开式的各项系数</a:t>
                </a:r>
              </a:p>
              <a:p>
                <a:r>
                  <a:rPr lang="zh-CN" altLang="en-US" dirty="0"/>
                  <a:t>下降幂展开式的系数也被称为有符号第一类斯特林数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个正整数变量，求这些变量有多少种取值满足和不超过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且前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个变量均不超过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NOIP2016 </a:t>
            </a:r>
            <a:r>
              <a:rPr lang="zh-CN" altLang="en-US"/>
              <a:t>组合数问题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次询问，每次给出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，求有多少个整数对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满足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的倍数。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2000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减去前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个变量的值</a:t>
                </a:r>
              </a:p>
              <a:p>
                <a:r>
                  <a:rPr lang="zh-CN" altLang="en-US" dirty="0"/>
                  <a:t>确定前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个变量后，剩下的变量方案数为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注意到组合数可以表示成下降幂除以阶乘的形式，我们只需要对每个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求出前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个变量所有情况下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的和，再用第一类斯特林数即可算出答案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减去一个值相当于把我们当前求出的所有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卷积上一个多项式</a:t>
                </a:r>
              </a:p>
              <a:p>
                <a:r>
                  <a:rPr lang="zh-CN" altLang="en-US" dirty="0"/>
                  <a:t>倍增这个多项式即可，减去的这个数的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次方的和即自然数幂和，求法很多，总时间复杂度可以做到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r="-4580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第二类斯特林数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个元素分成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个非空集合的方案数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选择之间不是那么独立，不好用生成函数</a:t>
                </a:r>
              </a:p>
              <a:p>
                <a:r>
                  <a:rPr lang="zh-CN" altLang="en-US" dirty="0"/>
                  <a:t>容斥，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r>
                  <a:rPr lang="zh-CN" altLang="en-US" dirty="0"/>
                  <a:t>发现是卷积，可以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对一个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求出所有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CF932E Team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个人，你要从中选出一个非空子集，选出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个人的贡献是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，求所有方案的贡献之和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≤5000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CF932E Team Work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等同于求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然而式子优美并不一定有用</a:t>
                </a:r>
              </a:p>
              <a:p>
                <a:r>
                  <a:rPr lang="zh-CN" altLang="en-US" dirty="0"/>
                  <a:t>我们给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一个组合意义：我们在被选中的人中进行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次抽奖，每次抽出一个人发奖，同一个人可以被抽中多次</a:t>
                </a:r>
              </a:p>
              <a:p>
                <a:r>
                  <a:rPr lang="zh-CN" altLang="en-US" dirty="0"/>
                  <a:t>我们换一个角度计算这个式子，枚举几个人中奖了</a:t>
                </a:r>
              </a:p>
              <a:p>
                <a:r>
                  <a:rPr lang="zh-CN" altLang="en-US" dirty="0"/>
                  <a:t>答案为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!·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生成函数</a:t>
            </a:r>
            <a:r>
              <a:rPr lang="en-US" altLang="zh-CN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生成函数的另一种常见用法：解递推式</a:t>
                </a:r>
              </a:p>
              <a:p>
                <a:r>
                  <a:rPr lang="zh-CN" altLang="en-US" dirty="0"/>
                  <a:t>例如，令斐波那契第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，则斐波那契数列的生成函数为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根据递推式，构造关于生成函数的等式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strike="sngStrike" dirty="0"/>
                  <a:t>多项式求逆即可求出斐波那契数列的前几项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CF438E The Child and 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给出一个正整数集合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，对于所有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求有多少个形态不同的二叉树点权均属于这个集合且点权和为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CF438E The Child and Binary Tree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表示总点权和为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的二叉树数目，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表示是否存在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(0)=1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)·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)·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的生成函数，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的生成函数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的常数项是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，用平方和公式化一化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用分母常数项非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的解就好了，时间复杂度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28719-764C-4C80-BDAB-E3BE5F5A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CF866G Flowers and Chocolate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B764CE-0926-4654-B73E-B50C2B826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有两类物品，第一类有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种，第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/>
                  <a:t>权值为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第二类有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/>
                  <a:t>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种权值为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现进行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次选择，每次选出第一类物品中的一种，可以重复选；再进行任意次选择，每次选出第二类物品中的一种，也可以重复选</a:t>
                </a:r>
                <a:endParaRPr lang="en-US" altLang="zh-CN" dirty="0"/>
              </a:p>
              <a:p>
                <a:r>
                  <a:rPr lang="zh-CN" altLang="en-US" dirty="0"/>
                  <a:t>求有多少种方案选出的两类物品的权值和相等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≤10，1≤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≤100，1≤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≤250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B764CE-0926-4654-B73E-B50C2B826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10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28719-764C-4C80-BDAB-E3BE5F5A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CF866G Flowers and Chocolate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B764CE-0926-4654-B73E-B50C2B826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显然选第一类物品的生成函数为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假设我们暴力求出了这个生成函数的各项系数，我们只要再进行一次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即可得到答案，令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表示选出的第一类物品和为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方案数，枚举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转移到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最后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(0)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即为</m:t>
                    </m:r>
                  </m:oMath>
                </a14:m>
                <a:r>
                  <a:rPr lang="zh-CN" altLang="en-US" dirty="0"/>
                  <a:t>答案</a:t>
                </a:r>
                <a:endParaRPr lang="en-US" altLang="zh-CN" dirty="0"/>
              </a:p>
              <a:p>
                <a:r>
                  <a:rPr lang="zh-CN" altLang="en-US" dirty="0"/>
                  <a:t>考虑转移的过程对生成函数的影响，实际上是把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)·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变成</m:t>
                    </m:r>
                  </m:oMath>
                </a14:m>
                <a:r>
                  <a:rPr lang="zh-CN" altLang="en-US" dirty="0"/>
                  <a:t>了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于是我们得到等式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直接在模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sup>
                        </m:sSup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意义</m:t>
                    </m:r>
                  </m:oMath>
                </a14:m>
                <a:r>
                  <a:rPr lang="zh-CN" altLang="en-US" dirty="0"/>
                  <a:t>下求出生成函数，最后再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即可得到答案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B764CE-0926-4654-B73E-B50C2B826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84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1DBAC-A68D-4825-A74C-EAE76912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D88C9-95C5-49E2-80C0-458C63CC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57200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NOIP2016 </a:t>
            </a:r>
            <a:r>
              <a:rPr lang="zh-CN" altLang="en-US"/>
              <a:t>组合数问题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的倍数当且仅当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/>
                  <a:t>随便算算即可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SHOI2017 </a:t>
            </a:r>
            <a:r>
              <a:rPr lang="zh-CN" altLang="en-US"/>
              <a:t>组合数问题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给定四个整数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50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SHOI2017 </a:t>
            </a:r>
            <a:r>
              <a:rPr lang="zh-CN" altLang="en-US">
                <a:sym typeface="+mn-ea"/>
              </a:rPr>
              <a:t>组合数问题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个数选了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个数，且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的方案数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矩阵乘法优化即可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清华集训</a:t>
            </a:r>
            <a:r>
              <a:rPr lang="en-US" altLang="zh-CN"/>
              <a:t>2016 </a:t>
            </a:r>
            <a:r>
              <a:rPr lang="zh-CN" altLang="en-US"/>
              <a:t>组合数问题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次询问，每次给出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，求有多少个整数对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满足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，且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的倍数。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+mn-ea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+mn-ea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18</m:t>
                        </m:r>
                      </m:sup>
                    </m:sSup>
                    <m:r>
                      <a:rPr lang="zh-CN" altLang="en-US" i="1" dirty="0" smtClean="0">
                        <a:latin typeface="Cambria Math" panose="02040503050406030204" pitchFamily="18" charset="0"/>
                        <a:sym typeface="+mn-ea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+mn-ea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+mn-ea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+mn-ea"/>
                      </a:rPr>
                      <m:t>100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sym typeface="+mn-ea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+mn-ea"/>
                      </a:rPr>
                      <m:t>𝑘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sym typeface="+mn-ea"/>
                      </a:rPr>
                      <m:t>为质数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𝑙𝑢𝑐𝑎𝑠</m:t>
                    </m:r>
                  </m:oMath>
                </a14:m>
                <a:r>
                  <a:rPr lang="zh-CN" altLang="en-US" dirty="0"/>
                  <a:t>定理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为质数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清华集训</a:t>
            </a:r>
            <a:r>
              <a:rPr lang="en-US" altLang="zh-CN"/>
              <a:t>2016 </a:t>
            </a:r>
            <a:r>
              <a:rPr lang="zh-CN" altLang="en-US"/>
              <a:t>组合数问题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𝑙𝑢𝑐𝑎𝑠</m:t>
                    </m:r>
                  </m:oMath>
                </a14:m>
                <a:r>
                  <a:rPr lang="zh-CN" altLang="en-US" dirty="0"/>
                  <a:t>定理，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的倍数的条件是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进制下，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有某一位小于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数位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随便做一下就好了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2455</Words>
  <Application>Microsoft Office PowerPoint</Application>
  <PresentationFormat>宽屏</PresentationFormat>
  <Paragraphs>184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宋体</vt:lpstr>
      <vt:lpstr>Arial</vt:lpstr>
      <vt:lpstr>Calibri</vt:lpstr>
      <vt:lpstr>Calibri Light</vt:lpstr>
      <vt:lpstr>Cambria Math</vt:lpstr>
      <vt:lpstr>Office 主题</vt:lpstr>
      <vt:lpstr>计数相关知识</vt:lpstr>
      <vt:lpstr>组合数</vt:lpstr>
      <vt:lpstr>NOIP2016 组合数问题</vt:lpstr>
      <vt:lpstr>NOIP2016 组合数问题</vt:lpstr>
      <vt:lpstr>SHOI2017 组合数问题</vt:lpstr>
      <vt:lpstr>SHOI2017 组合数问题</vt:lpstr>
      <vt:lpstr>清华集训2016 组合数问题</vt:lpstr>
      <vt:lpstr>lucas定理</vt:lpstr>
      <vt:lpstr>清华集训2016 组合数问题</vt:lpstr>
      <vt:lpstr>CTSC2017 吉夫特</vt:lpstr>
      <vt:lpstr>CTSC2017 吉夫特</vt:lpstr>
      <vt:lpstr>CTSC2017 吉夫特</vt:lpstr>
      <vt:lpstr>计算组合数</vt:lpstr>
      <vt:lpstr>计算组合数</vt:lpstr>
      <vt:lpstr>计算组合数</vt:lpstr>
      <vt:lpstr>计算组合数</vt:lpstr>
      <vt:lpstr>AGC001E BBQ Hard</vt:lpstr>
      <vt:lpstr>AGC001E BBQ Hard</vt:lpstr>
      <vt:lpstr>简单树题</vt:lpstr>
      <vt:lpstr>简单树题</vt:lpstr>
      <vt:lpstr>生成函数</vt:lpstr>
      <vt:lpstr>BZOJ 3771 Triple</vt:lpstr>
      <vt:lpstr>BZOJ 3771 Triple</vt:lpstr>
      <vt:lpstr>简单例题</vt:lpstr>
      <vt:lpstr>简单例题</vt:lpstr>
      <vt:lpstr>第一类斯特林数</vt:lpstr>
      <vt:lpstr>第一类斯特林数</vt:lpstr>
      <vt:lpstr>第一类斯特林数</vt:lpstr>
      <vt:lpstr>一个题</vt:lpstr>
      <vt:lpstr>一个题</vt:lpstr>
      <vt:lpstr>第二类斯特林数</vt:lpstr>
      <vt:lpstr>CF932E Team Work</vt:lpstr>
      <vt:lpstr>CF932E Team Work</vt:lpstr>
      <vt:lpstr>生成函数2</vt:lpstr>
      <vt:lpstr>CF438E The Child and Binary Tree</vt:lpstr>
      <vt:lpstr>CF438E The Child and Binary Tree</vt:lpstr>
      <vt:lpstr>CF866G Flowers and Chocolate</vt:lpstr>
      <vt:lpstr>CF866G Flowers and Chocolate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计数相关知识</dc:title>
  <dc:creator/>
  <cp:lastModifiedBy>Zhao Sunday</cp:lastModifiedBy>
  <cp:revision>54</cp:revision>
  <dcterms:created xsi:type="dcterms:W3CDTF">2018-06-25T01:40:00Z</dcterms:created>
  <dcterms:modified xsi:type="dcterms:W3CDTF">2018-06-28T17:31:38Z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