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09" r:id="rId5"/>
    <p:sldId id="382"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370" r:id="rId21"/>
    <p:sldId id="424" r:id="rId22"/>
    <p:sldId id="425" r:id="rId23"/>
    <p:sldId id="426" r:id="rId24"/>
    <p:sldId id="427" r:id="rId25"/>
    <p:sldId id="428" r:id="rId26"/>
    <p:sldId id="429" r:id="rId27"/>
    <p:sldId id="430" r:id="rId28"/>
    <p:sldId id="431" r:id="rId29"/>
    <p:sldId id="456" r:id="rId30"/>
    <p:sldId id="432" r:id="rId31"/>
    <p:sldId id="457" r:id="rId32"/>
    <p:sldId id="458" r:id="rId33"/>
    <p:sldId id="459" r:id="rId34"/>
    <p:sldId id="433" r:id="rId35"/>
    <p:sldId id="460" r:id="rId36"/>
    <p:sldId id="461" r:id="rId37"/>
    <p:sldId id="462" r:id="rId38"/>
    <p:sldId id="464" r:id="rId39"/>
    <p:sldId id="369" r:id="rId40"/>
    <p:sldId id="463" r:id="rId41"/>
    <p:sldId id="465" r:id="rId42"/>
    <p:sldId id="466" r:id="rId43"/>
    <p:sldId id="467" r:id="rId44"/>
    <p:sldId id="468" r:id="rId45"/>
    <p:sldId id="470" r:id="rId46"/>
    <p:sldId id="472" r:id="rId47"/>
    <p:sldId id="473" r:id="rId48"/>
    <p:sldId id="474" r:id="rId49"/>
    <p:sldId id="481" r:id="rId50"/>
    <p:sldId id="487" r:id="rId51"/>
    <p:sldId id="488" r:id="rId52"/>
    <p:sldId id="489" r:id="rId53"/>
    <p:sldId id="491" r:id="rId54"/>
    <p:sldId id="490" r:id="rId55"/>
    <p:sldId id="492" r:id="rId56"/>
    <p:sldId id="493" r:id="rId57"/>
    <p:sldId id="494" r:id="rId58"/>
    <p:sldId id="368" r:id="rId59"/>
    <p:sldId id="500" r:id="rId60"/>
    <p:sldId id="502" r:id="rId61"/>
    <p:sldId id="506" r:id="rId62"/>
    <p:sldId id="507" r:id="rId63"/>
    <p:sldId id="511" r:id="rId64"/>
    <p:sldId id="512" r:id="rId65"/>
    <p:sldId id="513" r:id="rId66"/>
    <p:sldId id="514" r:id="rId67"/>
    <p:sldId id="515" r:id="rId68"/>
    <p:sldId id="516" r:id="rId69"/>
    <p:sldId id="517" r:id="rId70"/>
    <p:sldId id="518" r:id="rId71"/>
    <p:sldId id="519" r:id="rId72"/>
    <p:sldId id="520" r:id="rId73"/>
    <p:sldId id="521" r:id="rId74"/>
    <p:sldId id="522" r:id="rId75"/>
    <p:sldId id="523" r:id="rId76"/>
    <p:sldId id="524" r:id="rId77"/>
    <p:sldId id="525" r:id="rId78"/>
    <p:sldId id="526" r:id="rId79"/>
    <p:sldId id="505" r:id="rId80"/>
    <p:sldId id="367" r:id="rId81"/>
    <p:sldId id="257"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DFD"/>
    <a:srgbClr val="9396A3"/>
    <a:srgbClr val="A3D1D0"/>
    <a:srgbClr val="41A0CB"/>
    <a:srgbClr val="7EBFDC"/>
    <a:srgbClr val="B7B9C1"/>
    <a:srgbClr val="C4E2E1"/>
    <a:srgbClr val="AAD5E8"/>
    <a:srgbClr val="696FDD"/>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3" d="100"/>
          <a:sy n="73" d="100"/>
        </p:scale>
        <p:origin x="66" y="780"/>
      </p:cViewPr>
      <p:guideLst/>
    </p:cSldViewPr>
  </p:slideViewPr>
  <p:notesTextViewPr>
    <p:cViewPr>
      <p:scale>
        <a:sx n="1" d="1"/>
        <a:sy n="1" d="1"/>
      </p:scale>
      <p:origin x="0" y="0"/>
    </p:cViewPr>
  </p:notesTextViewPr>
  <p:sorterViewPr>
    <p:cViewPr>
      <p:scale>
        <a:sx n="100" d="100"/>
        <a:sy n="100" d="100"/>
      </p:scale>
      <p:origin x="0" y="-203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C2803-E06E-4EA4-B347-5D4C0589E0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2A6EA-494D-4A2D-85A4-52EAB07446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2780553"/>
            <a:ext cx="7942729" cy="1773518"/>
          </a:xfrm>
          <a:solidFill>
            <a:schemeClr val="accent1"/>
          </a:solidFill>
        </p:spPr>
        <p:txBody>
          <a:bodyPr lIns="360000" rIns="180000" anchor="ctr" anchorCtr="0">
            <a:normAutofit/>
          </a:bodyPr>
          <a:lstStyle>
            <a:lvl1pPr algn="l">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0" y="4718515"/>
            <a:ext cx="7942729" cy="570659"/>
          </a:xfrm>
        </p:spPr>
        <p:txBody>
          <a:bodyPr lIns="36000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338998"/>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80086" y="3083860"/>
            <a:ext cx="9656856" cy="842682"/>
          </a:xfrm>
          <a:prstGeom prst="roundRect">
            <a:avLst>
              <a:gd name="adj" fmla="val 50000"/>
            </a:avLst>
          </a:prstGeom>
          <a:solidFill>
            <a:schemeClr val="accent1"/>
          </a:solidFill>
        </p:spPr>
        <p:txBody>
          <a:bodyPr anchor="ctr" anchorCtr="0">
            <a:noAutofit/>
          </a:bodyPr>
          <a:lstStyle>
            <a:lvl1pPr algn="ctr">
              <a:defRPr sz="4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21996" y="4159159"/>
            <a:ext cx="8348008" cy="538348"/>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59151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59151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8864" y="2516655"/>
            <a:ext cx="6154271" cy="1607109"/>
          </a:xfrm>
        </p:spPr>
        <p:txBody>
          <a:bodyPr>
            <a:normAutofit/>
          </a:bodyPr>
          <a:lstStyle>
            <a:lvl1pPr algn="ctr">
              <a:defRPr sz="66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A8E359-4958-4540-B234-3EB877711C7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FDC406-7BF1-4194-BB14-C74006F099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6"/>
            <a:ext cx="10515600" cy="864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88141"/>
            <a:ext cx="10515600" cy="468882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8E359-4958-4540-B234-3EB877711C7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DC406-7BF1-4194-BB14-C74006F099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90000"/>
        </a:lnSpc>
        <a:spcBef>
          <a:spcPts val="1000"/>
        </a:spcBef>
        <a:buFont typeface="Wingdings 2" panose="05020102010507070707" pitchFamily="18"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8.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notesSlide" Target="../notesSlides/notesSlide18.xml"/><Relationship Id="rId11" Type="http://schemas.openxmlformats.org/officeDocument/2006/relationships/slideLayout" Target="../slideLayouts/slideLayout7.xml"/><Relationship Id="rId10" Type="http://schemas.openxmlformats.org/officeDocument/2006/relationships/tags" Target="../tags/tag66.xml"/><Relationship Id="rId1" Type="http://schemas.openxmlformats.org/officeDocument/2006/relationships/tags" Target="../tags/tag5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6" Type="http://schemas.openxmlformats.org/officeDocument/2006/relationships/notesSlide" Target="../notesSlides/notesSlide36.xml"/><Relationship Id="rId15" Type="http://schemas.openxmlformats.org/officeDocument/2006/relationships/slideLayout" Target="../slideLayouts/slideLayout7.xml"/><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tags" Target="../tags/tag119.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tags" Target="../tags/tag149.xml"/><Relationship Id="rId2" Type="http://schemas.openxmlformats.org/officeDocument/2006/relationships/image" Target="../media/image3.png"/><Relationship Id="rId1" Type="http://schemas.openxmlformats.org/officeDocument/2006/relationships/tags" Target="../tags/tag148.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tags" Target="../tags/tag151.xml"/><Relationship Id="rId2" Type="http://schemas.openxmlformats.org/officeDocument/2006/relationships/image" Target="../media/image4.png"/><Relationship Id="rId1" Type="http://schemas.openxmlformats.org/officeDocument/2006/relationships/tags" Target="../tags/tag150.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tags" Target="../tags/tag153.xml"/><Relationship Id="rId2" Type="http://schemas.openxmlformats.org/officeDocument/2006/relationships/image" Target="../media/image5.png"/><Relationship Id="rId1" Type="http://schemas.openxmlformats.org/officeDocument/2006/relationships/tags" Target="../tags/tag15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tags" Target="../tags/tag157.xml"/><Relationship Id="rId2" Type="http://schemas.openxmlformats.org/officeDocument/2006/relationships/image" Target="../media/image6.png"/><Relationship Id="rId1" Type="http://schemas.openxmlformats.org/officeDocument/2006/relationships/tags" Target="../tags/tag15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tags" Target="../tags/tag160.xml"/><Relationship Id="rId2" Type="http://schemas.openxmlformats.org/officeDocument/2006/relationships/image" Target="../media/image8.png"/><Relationship Id="rId1" Type="http://schemas.openxmlformats.org/officeDocument/2006/relationships/tags" Target="../tags/tag15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2.xml"/><Relationship Id="rId3" Type="http://schemas.openxmlformats.org/officeDocument/2006/relationships/tags" Target="../tags/tag164.xml"/><Relationship Id="rId2" Type="http://schemas.openxmlformats.org/officeDocument/2006/relationships/image" Target="../media/image9.png"/><Relationship Id="rId1" Type="http://schemas.openxmlformats.org/officeDocument/2006/relationships/tags" Target="../tags/tag163.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tags" Target="../tags/tag165.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tags" Target="../tags/tag167.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9.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0.xml"/><Relationship Id="rId1" Type="http://schemas.openxmlformats.org/officeDocument/2006/relationships/image" Target="../media/image13.png"/></Relationships>
</file>

<file path=ppt/slides/_rels/slide56.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0" Type="http://schemas.openxmlformats.org/officeDocument/2006/relationships/notesSlide" Target="../notesSlides/notesSlide52.xml"/><Relationship Id="rId2" Type="http://schemas.openxmlformats.org/officeDocument/2006/relationships/tags" Target="../tags/tag172.xml"/><Relationship Id="rId19" Type="http://schemas.openxmlformats.org/officeDocument/2006/relationships/slideLayout" Target="../slideLayouts/slideLayout7.xml"/><Relationship Id="rId18" Type="http://schemas.openxmlformats.org/officeDocument/2006/relationships/tags" Target="../tags/tag188.xml"/><Relationship Id="rId17" Type="http://schemas.openxmlformats.org/officeDocument/2006/relationships/tags" Target="../tags/tag187.xml"/><Relationship Id="rId16" Type="http://schemas.openxmlformats.org/officeDocument/2006/relationships/tags" Target="../tags/tag186.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tags" Target="../tags/tag171.xml"/></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191.xml"/><Relationship Id="rId3" Type="http://schemas.openxmlformats.org/officeDocument/2006/relationships/hyperlink" Target="https://www.luogu.org/problemnew/show/P3377" TargetMode="External"/><Relationship Id="rId2" Type="http://schemas.openxmlformats.org/officeDocument/2006/relationships/tags" Target="../tags/tag190.xml"/><Relationship Id="rId1" Type="http://schemas.openxmlformats.org/officeDocument/2006/relationships/tags" Target="../tags/tag189.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2.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2.xml"/><Relationship Id="rId4" Type="http://schemas.openxmlformats.org/officeDocument/2006/relationships/tags" Target="../tags/tag197.xml"/><Relationship Id="rId3" Type="http://schemas.openxmlformats.org/officeDocument/2006/relationships/hyperlink" Target="https://www.luogu.org/blog/lizongru/zuo-pian-shu-mu-ban-dai-ma" TargetMode="External"/><Relationship Id="rId2" Type="http://schemas.openxmlformats.org/officeDocument/2006/relationships/tags" Target="../tags/tag196.xml"/><Relationship Id="rId1" Type="http://schemas.openxmlformats.org/officeDocument/2006/relationships/tags" Target="../tags/tag19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2.xml"/><Relationship Id="rId4" Type="http://schemas.openxmlformats.org/officeDocument/2006/relationships/tags" Target="../tags/tag200.xml"/><Relationship Id="rId3" Type="http://schemas.openxmlformats.org/officeDocument/2006/relationships/hyperlink" Target="https://www.lydsy.com/JudgeOnline/problem.php?id=1367" TargetMode="External"/><Relationship Id="rId2" Type="http://schemas.openxmlformats.org/officeDocument/2006/relationships/tags" Target="../tags/tag199.xml"/><Relationship Id="rId1" Type="http://schemas.openxmlformats.org/officeDocument/2006/relationships/tags" Target="../tags/tag198.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2.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2.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2.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2.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2.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2.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2.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2.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2.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2.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2.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2.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2.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76.xml.rels><?xml version="1.0" encoding="UTF-8" standalone="yes"?>
<Relationships xmlns="http://schemas.openxmlformats.org/package/2006/relationships"><Relationship Id="rId6" Type="http://schemas.openxmlformats.org/officeDocument/2006/relationships/notesSlide" Target="../notesSlides/notesSlide72.xml"/><Relationship Id="rId5" Type="http://schemas.openxmlformats.org/officeDocument/2006/relationships/slideLayout" Target="../slideLayouts/slideLayout2.xml"/><Relationship Id="rId4" Type="http://schemas.openxmlformats.org/officeDocument/2006/relationships/tags" Target="../tags/tag248.xml"/><Relationship Id="rId3" Type="http://schemas.openxmlformats.org/officeDocument/2006/relationships/hyperlink" Target="https://www.luogu.org/blog/lizongru/bzoj1367-baltic2004sequence" TargetMode="External"/><Relationship Id="rId2" Type="http://schemas.openxmlformats.org/officeDocument/2006/relationships/tags" Target="../tags/tag247.xml"/><Relationship Id="rId1" Type="http://schemas.openxmlformats.org/officeDocument/2006/relationships/tags" Target="../tags/tag246.xml"/></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2.xml"/><Relationship Id="rId4" Type="http://schemas.openxmlformats.org/officeDocument/2006/relationships/tags" Target="../tags/tag251.xml"/><Relationship Id="rId3" Type="http://schemas.openxmlformats.org/officeDocument/2006/relationships/hyperlink" Target="https://www.luogu.org/problemnew/show/P1552" TargetMode="External"/><Relationship Id="rId2" Type="http://schemas.openxmlformats.org/officeDocument/2006/relationships/tags" Target="../tags/tag250.xml"/><Relationship Id="rId1" Type="http://schemas.openxmlformats.org/officeDocument/2006/relationships/tags" Target="../tags/tag249.xml"/></Relationships>
</file>

<file path=ppt/slides/_rels/slide78.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tags" Target="../tags/tag259.xml"/><Relationship Id="rId7" Type="http://schemas.openxmlformats.org/officeDocument/2006/relationships/tags" Target="../tags/tag258.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4" Type="http://schemas.openxmlformats.org/officeDocument/2006/relationships/notesSlide" Target="../notesSlides/notesSlide74.xml"/><Relationship Id="rId23" Type="http://schemas.openxmlformats.org/officeDocument/2006/relationships/slideLayout" Target="../slideLayouts/slideLayout7.xml"/><Relationship Id="rId22" Type="http://schemas.openxmlformats.org/officeDocument/2006/relationships/tags" Target="../tags/tag273.xml"/><Relationship Id="rId21" Type="http://schemas.openxmlformats.org/officeDocument/2006/relationships/tags" Target="../tags/tag272.xml"/><Relationship Id="rId20" Type="http://schemas.openxmlformats.org/officeDocument/2006/relationships/tags" Target="../tags/tag271.xml"/><Relationship Id="rId2" Type="http://schemas.openxmlformats.org/officeDocument/2006/relationships/tags" Target="../tags/tag253.xml"/><Relationship Id="rId19" Type="http://schemas.openxmlformats.org/officeDocument/2006/relationships/tags" Target="../tags/tag270.xml"/><Relationship Id="rId18" Type="http://schemas.openxmlformats.org/officeDocument/2006/relationships/tags" Target="../tags/tag269.xml"/><Relationship Id="rId17" Type="http://schemas.openxmlformats.org/officeDocument/2006/relationships/tags" Target="../tags/tag268.xml"/><Relationship Id="rId16" Type="http://schemas.openxmlformats.org/officeDocument/2006/relationships/tags" Target="../tags/tag267.xml"/><Relationship Id="rId15" Type="http://schemas.openxmlformats.org/officeDocument/2006/relationships/tags" Target="../tags/tag266.xml"/><Relationship Id="rId14" Type="http://schemas.openxmlformats.org/officeDocument/2006/relationships/tags" Target="../tags/tag265.xml"/><Relationship Id="rId13" Type="http://schemas.openxmlformats.org/officeDocument/2006/relationships/tags" Target="../tags/tag264.xml"/><Relationship Id="rId12" Type="http://schemas.openxmlformats.org/officeDocument/2006/relationships/tags" Target="../tags/tag263.xml"/><Relationship Id="rId11" Type="http://schemas.openxmlformats.org/officeDocument/2006/relationships/tags" Target="../tags/tag262.xml"/><Relationship Id="rId10" Type="http://schemas.openxmlformats.org/officeDocument/2006/relationships/tags" Target="../tags/tag261.xml"/><Relationship Id="rId1" Type="http://schemas.openxmlformats.org/officeDocument/2006/relationships/tags" Target="../tags/tag252.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6.xml"/><Relationship Id="rId2" Type="http://schemas.openxmlformats.org/officeDocument/2006/relationships/tags" Target="../tags/tag275.xml"/><Relationship Id="rId1" Type="http://schemas.openxmlformats.org/officeDocument/2006/relationships/tags" Target="../tags/tag27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a:spLocks noGrp="1"/>
          </p:cNvSpPr>
          <p:nvPr>
            <p:ph type="ctrTitle"/>
            <p:custDataLst>
              <p:tags r:id="rId1"/>
            </p:custDataLst>
          </p:nvPr>
        </p:nvSpPr>
        <p:spPr/>
        <p:txBody>
          <a:bodyPr/>
          <a:lstStyle/>
          <a:p>
            <a:pPr algn="ctr"/>
            <a:r>
              <a:rPr lang="zh-CN" sz="5400" dirty="0"/>
              <a:t>左偏树</a:t>
            </a:r>
            <a:r>
              <a:rPr lang="en-US" altLang="zh-CN" sz="5400" dirty="0"/>
              <a:t>(</a:t>
            </a:r>
            <a:r>
              <a:rPr lang="zh-CN" altLang="en-US" sz="5400" dirty="0"/>
              <a:t>可并堆</a:t>
            </a:r>
            <a:r>
              <a:rPr lang="en-US" altLang="zh-CN" sz="5400" dirty="0"/>
              <a:t>)</a:t>
            </a:r>
            <a:endParaRPr lang="en-US" altLang="zh-CN" sz="5400" dirty="0"/>
          </a:p>
        </p:txBody>
      </p:sp>
      <p:sp>
        <p:nvSpPr>
          <p:cNvPr id="3" name="副标题 2"/>
          <p:cNvSpPr>
            <a:spLocks noGrp="1"/>
          </p:cNvSpPr>
          <p:nvPr>
            <p:ph type="subTitle" idx="1"/>
            <p:custDataLst>
              <p:tags r:id="rId2"/>
            </p:custDataLst>
          </p:nvPr>
        </p:nvSpPr>
        <p:spPr>
          <a:xfrm>
            <a:off x="0" y="4718685"/>
            <a:ext cx="7942580" cy="1290320"/>
          </a:xfrm>
        </p:spPr>
        <p:txBody>
          <a:bodyPr/>
          <a:lstStyle/>
          <a:p>
            <a:pPr algn="r"/>
            <a:r>
              <a:rPr lang="en-US" altLang="zh-CN" sz="3200" dirty="0">
                <a:latin typeface="Consolas" panose="020B0609020204030204" charset="0"/>
              </a:rPr>
              <a:t>lizongru</a:t>
            </a:r>
            <a:endParaRPr lang="en-US" altLang="zh-CN" sz="3200" dirty="0">
              <a:latin typeface="Consolas" panose="020B0609020204030204" charset="0"/>
            </a:endParaRPr>
          </a:p>
          <a:p>
            <a:pPr algn="r"/>
            <a:r>
              <a:rPr lang="en-US" altLang="zh-CN" sz="3200" b="1" dirty="0">
                <a:latin typeface="Consolas" panose="020B0609020204030204" charset="0"/>
              </a:rPr>
              <a:t>Yali High School</a:t>
            </a:r>
            <a:endParaRPr lang="en-US" altLang="zh-CN" sz="3200" b="1"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dirty="0">
                <a:latin typeface="Consolas" panose="020B0609020204030204" charset="0"/>
              </a:rPr>
              <a:t>左偏树是一棵二叉树</a:t>
            </a:r>
            <a:r>
              <a:rPr lang="en-US" dirty="0">
                <a:latin typeface="Consolas" panose="020B0609020204030204" charset="0"/>
              </a:rPr>
              <a:t>.</a:t>
            </a:r>
            <a:endParaRPr lang="en-US" dirty="0">
              <a:latin typeface="Consolas" panose="020B0609020204030204" charset="0"/>
            </a:endParaRPr>
          </a:p>
          <a:p>
            <a:endParaRPr lang="en-US" altLang="zh-CN"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dirty="0">
                <a:latin typeface="Consolas" panose="020B0609020204030204" charset="0"/>
              </a:rPr>
              <a:t>左偏树是一棵二叉树</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它的节点除了和二叉树的节点一样具有左右子树指针(left,right)外,还有两个属性:键值和距离(dist).</a:t>
            </a:r>
            <a:endParaRPr lang="en-US" dirty="0">
              <a:latin typeface="Consolas" panose="020B0609020204030204" charset="0"/>
            </a:endParaRPr>
          </a:p>
          <a:p>
            <a:endParaRPr lang="en-US" altLang="zh-CN"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dirty="0">
                <a:latin typeface="Consolas" panose="020B0609020204030204" charset="0"/>
              </a:rPr>
              <a:t>左偏树是一棵二叉树</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它的节点除了和二叉树的节点一样具有左右子树指针(left,right)外,还有两个属性:键值和距离(dist).</a:t>
            </a:r>
            <a:endParaRPr lang="en-US" dirty="0">
              <a:latin typeface="Consolas" panose="020B0609020204030204" charset="0"/>
            </a:endParaRPr>
          </a:p>
          <a:p>
            <a:r>
              <a:rPr lang="en-US" dirty="0">
                <a:latin typeface="Consolas" panose="020B0609020204030204" charset="0"/>
              </a:rPr>
              <a:t>键值用于比较节点的大小.</a:t>
            </a:r>
            <a:endParaRPr lang="en-US" dirty="0">
              <a:latin typeface="Consolas" panose="020B0609020204030204" charset="0"/>
            </a:endParaRPr>
          </a:p>
          <a:p>
            <a:endParaRPr lang="en-US" altLang="zh-CN"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dirty="0">
                <a:latin typeface="Consolas" panose="020B0609020204030204" charset="0"/>
              </a:rPr>
              <a:t>左偏树是一棵二叉树</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它的节点除了和二叉树的节点一样具有左右子树指针(left,right)外,还有两个属性:键值和距离(dist).</a:t>
            </a:r>
            <a:endParaRPr lang="en-US" dirty="0">
              <a:latin typeface="Consolas" panose="020B0609020204030204" charset="0"/>
            </a:endParaRPr>
          </a:p>
          <a:p>
            <a:r>
              <a:rPr lang="en-US" dirty="0">
                <a:latin typeface="Consolas" panose="020B0609020204030204" charset="0"/>
              </a:rPr>
              <a:t>键值用于比较节点的大小.</a:t>
            </a:r>
            <a:endParaRPr lang="en-US" dirty="0">
              <a:latin typeface="Consolas" panose="020B0609020204030204" charset="0"/>
            </a:endParaRPr>
          </a:p>
          <a:p>
            <a:r>
              <a:rPr lang="zh-CN" altLang="en-US" dirty="0">
                <a:latin typeface="Consolas" panose="020B0609020204030204" charset="0"/>
              </a:rPr>
              <a:t>距离定义如下</a:t>
            </a:r>
            <a:r>
              <a:rPr lang="en-US" altLang="zh-CN" dirty="0">
                <a:latin typeface="Consolas" panose="020B0609020204030204" charset="0"/>
              </a:rPr>
              <a:t>:</a:t>
            </a:r>
            <a:endParaRPr lang="en-US" altLang="zh-CN" dirty="0">
              <a:latin typeface="Consolas" panose="020B0609020204030204" charset="0"/>
            </a:endParaRPr>
          </a:p>
          <a:p>
            <a:endParaRPr lang="en-US" altLang="zh-CN"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dirty="0">
                <a:latin typeface="Consolas" panose="020B0609020204030204" charset="0"/>
              </a:rPr>
              <a:t>左偏树是一棵二叉树</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它的节点除了和二叉树的节点一样具有左右子树指针(left,right)外,还有两个属性:键值和距离(dist).</a:t>
            </a:r>
            <a:endParaRPr lang="en-US" dirty="0">
              <a:latin typeface="Consolas" panose="020B0609020204030204" charset="0"/>
            </a:endParaRPr>
          </a:p>
          <a:p>
            <a:r>
              <a:rPr lang="en-US" dirty="0">
                <a:latin typeface="Consolas" panose="020B0609020204030204" charset="0"/>
              </a:rPr>
              <a:t>键值用于比较节点的大小.</a:t>
            </a:r>
            <a:endParaRPr lang="en-US" dirty="0">
              <a:latin typeface="Consolas" panose="020B0609020204030204" charset="0"/>
            </a:endParaRPr>
          </a:p>
          <a:p>
            <a:r>
              <a:rPr lang="zh-CN" altLang="en-US" dirty="0">
                <a:latin typeface="Consolas" panose="020B0609020204030204" charset="0"/>
              </a:rPr>
              <a:t>距离定义如下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节点i称为外节点(external node),当且仅当节点i的左子树或右子树为空(left(i)==NULL||right(i)==NULL).</a:t>
            </a:r>
            <a:endParaRPr lang="en-US" altLang="zh-CN" dirty="0">
              <a:latin typeface="Consolas" panose="020B0609020204030204" charset="0"/>
            </a:endParaRPr>
          </a:p>
          <a:p>
            <a:endParaRPr lang="en-US" altLang="zh-CN"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dirty="0">
                <a:latin typeface="Consolas" panose="020B0609020204030204" charset="0"/>
              </a:rPr>
              <a:t>左偏树是一棵二叉树</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它的节点除了和二叉树的节点一样具有左右子树指针(left,right)外,还有两个属性:键值和距离(dist).</a:t>
            </a:r>
            <a:endParaRPr lang="en-US" dirty="0">
              <a:latin typeface="Consolas" panose="020B0609020204030204" charset="0"/>
            </a:endParaRPr>
          </a:p>
          <a:p>
            <a:r>
              <a:rPr lang="en-US" dirty="0">
                <a:latin typeface="Consolas" panose="020B0609020204030204" charset="0"/>
              </a:rPr>
              <a:t>键值用于比较节点的大小.</a:t>
            </a:r>
            <a:endParaRPr lang="en-US" dirty="0">
              <a:latin typeface="Consolas" panose="020B0609020204030204" charset="0"/>
            </a:endParaRPr>
          </a:p>
          <a:p>
            <a:r>
              <a:rPr lang="zh-CN" altLang="en-US" dirty="0">
                <a:latin typeface="Consolas" panose="020B0609020204030204" charset="0"/>
              </a:rPr>
              <a:t>距离定义如下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节点i称为外节点(external node),当且仅当节点i的左子树或右子树为空(left(i)==NULL||right(i)==NULL).</a:t>
            </a:r>
            <a:endParaRPr lang="en-US" altLang="zh-CN" dirty="0">
              <a:latin typeface="Consolas" panose="020B0609020204030204" charset="0"/>
            </a:endParaRPr>
          </a:p>
          <a:p>
            <a:r>
              <a:rPr lang="en-US" altLang="zh-CN" dirty="0">
                <a:latin typeface="Consolas" panose="020B0609020204030204" charset="0"/>
              </a:rPr>
              <a:t>节点i的距离(dist(i))是节点i到它的后代中,最近的外节点所经过的边数.</a:t>
            </a:r>
            <a:endParaRPr lang="en-US" altLang="zh-CN" dirty="0">
              <a:latin typeface="Consolas" panose="020B0609020204030204" charset="0"/>
            </a:endParaRPr>
          </a:p>
          <a:p>
            <a:endParaRPr lang="en-US" altLang="zh-CN"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dirty="0">
                <a:latin typeface="Consolas" panose="020B0609020204030204" charset="0"/>
              </a:rPr>
              <a:t>左偏树是一棵二叉树</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它的节点除了和二叉树的节点一样具有左右子树指针(left,right)外,还有两个属性:键值和距离(dist).</a:t>
            </a:r>
            <a:endParaRPr lang="en-US" dirty="0">
              <a:latin typeface="Consolas" panose="020B0609020204030204" charset="0"/>
            </a:endParaRPr>
          </a:p>
          <a:p>
            <a:r>
              <a:rPr lang="en-US" dirty="0">
                <a:latin typeface="Consolas" panose="020B0609020204030204" charset="0"/>
              </a:rPr>
              <a:t>键值用于比较节点的大小.</a:t>
            </a:r>
            <a:endParaRPr lang="en-US" dirty="0">
              <a:latin typeface="Consolas" panose="020B0609020204030204" charset="0"/>
            </a:endParaRPr>
          </a:p>
          <a:p>
            <a:r>
              <a:rPr lang="zh-CN" altLang="en-US" dirty="0">
                <a:latin typeface="Consolas" panose="020B0609020204030204" charset="0"/>
              </a:rPr>
              <a:t>距离定义如下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节点i称为外节点(external node),当且仅当节点i的左子树或右子树为空(left(i)==NULL||right(i)==NULL).</a:t>
            </a:r>
            <a:endParaRPr lang="en-US" altLang="zh-CN" dirty="0">
              <a:latin typeface="Consolas" panose="020B0609020204030204" charset="0"/>
            </a:endParaRPr>
          </a:p>
          <a:p>
            <a:r>
              <a:rPr lang="en-US" altLang="zh-CN" dirty="0">
                <a:latin typeface="Consolas" panose="020B0609020204030204" charset="0"/>
              </a:rPr>
              <a:t>节点i的距离(dist(i))是节点i到它的后代中,最近的外节点所经过的边数.</a:t>
            </a:r>
            <a:endParaRPr lang="en-US" altLang="zh-CN" dirty="0">
              <a:latin typeface="Consolas" panose="020B0609020204030204" charset="0"/>
            </a:endParaRPr>
          </a:p>
          <a:p>
            <a:r>
              <a:rPr lang="en-US" altLang="zh-CN" dirty="0">
                <a:latin typeface="Consolas" panose="020B0609020204030204" charset="0"/>
              </a:rPr>
              <a:t>特别的,如果节点i本身是外节点,则它的距离为0.而空节点的距离规定为 -1</a:t>
            </a:r>
            <a:r>
              <a:rPr lang="zh-CN" altLang="en-US" dirty="0">
                <a:latin typeface="Consolas" panose="020B0609020204030204" charset="0"/>
              </a:rPr>
              <a:t>即</a:t>
            </a:r>
            <a:r>
              <a:rPr lang="en-US" altLang="zh-CN" dirty="0">
                <a:latin typeface="Consolas" panose="020B0609020204030204" charset="0"/>
              </a:rPr>
              <a:t>dist(NULL)=-1.</a:t>
            </a:r>
            <a:endParaRPr lang="en-US" altLang="zh-CN" dirty="0">
              <a:latin typeface="Consolas" panose="020B0609020204030204" charset="0"/>
            </a:endParaRPr>
          </a:p>
          <a:p>
            <a:endParaRPr lang="en-US" altLang="zh-CN"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dirty="0">
                <a:latin typeface="Consolas" panose="020B0609020204030204" charset="0"/>
              </a:rPr>
              <a:t>左偏树是一棵二叉树</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它的节点除了和二叉树的节点一样具有左右子树指针(left,right)外,还有两个属性:键值和距离(dist).</a:t>
            </a:r>
            <a:endParaRPr lang="en-US" dirty="0">
              <a:latin typeface="Consolas" panose="020B0609020204030204" charset="0"/>
            </a:endParaRPr>
          </a:p>
          <a:p>
            <a:r>
              <a:rPr lang="en-US" dirty="0">
                <a:latin typeface="Consolas" panose="020B0609020204030204" charset="0"/>
              </a:rPr>
              <a:t>键值用于比较节点的大小.</a:t>
            </a:r>
            <a:endParaRPr lang="en-US" dirty="0">
              <a:latin typeface="Consolas" panose="020B0609020204030204" charset="0"/>
            </a:endParaRPr>
          </a:p>
          <a:p>
            <a:r>
              <a:rPr lang="zh-CN" altLang="en-US" dirty="0">
                <a:latin typeface="Consolas" panose="020B0609020204030204" charset="0"/>
              </a:rPr>
              <a:t>距离定义如下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节点i称为外节点(external node),当且仅当节点i的左子树或右子树为空(left(i)==NULL||right(i)==NULL).</a:t>
            </a:r>
            <a:endParaRPr lang="en-US" altLang="zh-CN" dirty="0">
              <a:latin typeface="Consolas" panose="020B0609020204030204" charset="0"/>
            </a:endParaRPr>
          </a:p>
          <a:p>
            <a:r>
              <a:rPr lang="en-US" altLang="zh-CN" dirty="0">
                <a:latin typeface="Consolas" panose="020B0609020204030204" charset="0"/>
              </a:rPr>
              <a:t>节点i的距离(dist(i))是节点i到它的后代中,最近的外节点所经过的边数.</a:t>
            </a:r>
            <a:endParaRPr lang="en-US" altLang="zh-CN" dirty="0">
              <a:latin typeface="Consolas" panose="020B0609020204030204" charset="0"/>
            </a:endParaRPr>
          </a:p>
          <a:p>
            <a:r>
              <a:rPr lang="en-US" altLang="zh-CN" dirty="0">
                <a:latin typeface="Consolas" panose="020B0609020204030204" charset="0"/>
              </a:rPr>
              <a:t>特别的,如果节点i本身是外节点,则它的距离为0.而空节点的距离规定为 -1</a:t>
            </a:r>
            <a:r>
              <a:rPr lang="zh-CN" altLang="en-US" dirty="0">
                <a:latin typeface="Consolas" panose="020B0609020204030204" charset="0"/>
              </a:rPr>
              <a:t>即</a:t>
            </a:r>
            <a:r>
              <a:rPr lang="en-US" altLang="zh-CN" dirty="0">
                <a:latin typeface="Consolas" panose="020B0609020204030204" charset="0"/>
              </a:rPr>
              <a:t>dist(NULL)=-1.</a:t>
            </a:r>
            <a:endParaRPr lang="en-US" altLang="zh-CN" dirty="0">
              <a:latin typeface="Consolas" panose="020B0609020204030204" charset="0"/>
            </a:endParaRPr>
          </a:p>
          <a:p>
            <a:r>
              <a:rPr lang="en-US" altLang="zh-CN" dirty="0">
                <a:latin typeface="Consolas" panose="020B0609020204030204" charset="0"/>
              </a:rPr>
              <a:t>一棵左偏树的距离,指的是该树根节点的距离.</a:t>
            </a:r>
            <a:endParaRPr lang="en-US" altLang="zh-CN"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4686898" y="370417"/>
            <a:ext cx="2794385" cy="1156150"/>
          </a:xfrm>
          <a:prstGeom prst="rect">
            <a:avLst/>
          </a:prstGeom>
          <a:noFill/>
        </p:spPr>
        <p:txBody>
          <a:bodyPr wrap="square" rtlCol="0" anchor="ctr" anchorCtr="0">
            <a:normAutofit/>
          </a:bodyPr>
          <a:lstStyle/>
          <a:p>
            <a:pPr algn="ctr"/>
            <a:r>
              <a:rPr lang="zh-CN" altLang="en-US" sz="5400" smtClean="0">
                <a:latin typeface="+mj-lt"/>
                <a:ea typeface="+mj-ea"/>
                <a:cs typeface="+mj-cs"/>
              </a:rPr>
              <a:t>目录</a:t>
            </a:r>
            <a:endParaRPr lang="zh-CN" altLang="en-US" sz="5400" dirty="0">
              <a:latin typeface="+mj-lt"/>
              <a:ea typeface="+mj-ea"/>
              <a:cs typeface="+mj-cs"/>
            </a:endParaRPr>
          </a:p>
        </p:txBody>
      </p:sp>
      <p:grpSp>
        <p:nvGrpSpPr>
          <p:cNvPr id="14" name="组合 13"/>
          <p:cNvGrpSpPr/>
          <p:nvPr>
            <p:custDataLst>
              <p:tags r:id="rId2"/>
            </p:custDataLst>
          </p:nvPr>
        </p:nvGrpSpPr>
        <p:grpSpPr>
          <a:xfrm>
            <a:off x="1952918" y="2113113"/>
            <a:ext cx="4320984" cy="1581729"/>
            <a:chOff x="1213297" y="3728275"/>
            <a:chExt cx="3371475" cy="1234154"/>
          </a:xfrm>
        </p:grpSpPr>
        <p:sp>
          <p:nvSpPr>
            <p:cNvPr id="15" name="任意多边形 14"/>
            <p:cNvSpPr/>
            <p:nvPr>
              <p:custDataLst>
                <p:tags r:id="rId3"/>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定义</a:t>
              </a:r>
              <a:endParaRPr lang="zh-CN" altLang="en-US" dirty="0">
                <a:solidFill>
                  <a:schemeClr val="accent1">
                    <a:lumMod val="50000"/>
                  </a:schemeClr>
                </a:solidFill>
              </a:endParaRPr>
            </a:p>
          </p:txBody>
        </p:sp>
        <p:grpSp>
          <p:nvGrpSpPr>
            <p:cNvPr id="16" name="组合 15"/>
            <p:cNvGrpSpPr/>
            <p:nvPr/>
          </p:nvGrpSpPr>
          <p:grpSpPr>
            <a:xfrm>
              <a:off x="3344980" y="3728275"/>
              <a:ext cx="935171" cy="1234154"/>
              <a:chOff x="2220367" y="3386925"/>
              <a:chExt cx="815909" cy="1076763"/>
            </a:xfrm>
          </p:grpSpPr>
          <p:sp>
            <p:nvSpPr>
              <p:cNvPr id="17" name="等腰三角形 11"/>
              <p:cNvSpPr/>
              <p:nvPr>
                <p:custDataLst>
                  <p:tags r:id="rId4"/>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18" name="任意多边形 17"/>
              <p:cNvSpPr/>
              <p:nvPr>
                <p:custDataLst>
                  <p:tags r:id="rId5"/>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A</a:t>
                </a:r>
                <a:endParaRPr lang="zh-CN" altLang="en-US" sz="2000" dirty="0">
                  <a:solidFill>
                    <a:srgbClr val="FEFFFF"/>
                  </a:solidFill>
                </a:endParaRPr>
              </a:p>
            </p:txBody>
          </p:sp>
        </p:grpSp>
      </p:grpSp>
      <p:grpSp>
        <p:nvGrpSpPr>
          <p:cNvPr id="19" name="组合 18"/>
          <p:cNvGrpSpPr/>
          <p:nvPr>
            <p:custDataLst>
              <p:tags r:id="rId6"/>
            </p:custDataLst>
          </p:nvPr>
        </p:nvGrpSpPr>
        <p:grpSpPr>
          <a:xfrm>
            <a:off x="5894277" y="4210358"/>
            <a:ext cx="4320984" cy="1581729"/>
            <a:chOff x="1213297" y="3728275"/>
            <a:chExt cx="3371475" cy="1234154"/>
          </a:xfrm>
        </p:grpSpPr>
        <p:sp>
          <p:nvSpPr>
            <p:cNvPr id="20" name="任意多边形 19"/>
            <p:cNvSpPr/>
            <p:nvPr>
              <p:custDataLst>
                <p:tags r:id="rId7"/>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性质</a:t>
              </a:r>
              <a:endParaRPr lang="zh-CN" altLang="en-US" dirty="0">
                <a:solidFill>
                  <a:schemeClr val="accent1">
                    <a:lumMod val="50000"/>
                  </a:schemeClr>
                </a:solidFill>
              </a:endParaRPr>
            </a:p>
          </p:txBody>
        </p:sp>
        <p:grpSp>
          <p:nvGrpSpPr>
            <p:cNvPr id="21" name="组合 20"/>
            <p:cNvGrpSpPr/>
            <p:nvPr/>
          </p:nvGrpSpPr>
          <p:grpSpPr>
            <a:xfrm>
              <a:off x="3344980" y="3728275"/>
              <a:ext cx="935171" cy="1234154"/>
              <a:chOff x="2220367" y="3386925"/>
              <a:chExt cx="815909" cy="1076763"/>
            </a:xfrm>
          </p:grpSpPr>
          <p:sp>
            <p:nvSpPr>
              <p:cNvPr id="22" name="等腰三角形 11"/>
              <p:cNvSpPr/>
              <p:nvPr>
                <p:custDataLst>
                  <p:tags r:id="rId8"/>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23" name="任意多边形 22"/>
              <p:cNvSpPr/>
              <p:nvPr>
                <p:custDataLst>
                  <p:tags r:id="rId9"/>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B</a:t>
                </a:r>
                <a:endParaRPr lang="zh-CN" altLang="en-US" sz="2000" dirty="0">
                  <a:solidFill>
                    <a:srgbClr val="FEFFFF"/>
                  </a:solidFill>
                </a:endParaRPr>
              </a:p>
            </p:txBody>
          </p:sp>
        </p:grpSp>
      </p:grpSp>
    </p:spTree>
    <p:custDataLst>
      <p:tags r:id="rId10"/>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rPr>
              <a:t>[性质1] 节点的键值小于或等于它的左右子节点的键值</a:t>
            </a:r>
            <a:r>
              <a:rPr lang="en-US" dirty="0">
                <a:latin typeface="Consolas" panose="020B0609020204030204" charset="0"/>
              </a:rPr>
              <a:t>.</a:t>
            </a:r>
            <a:endParaRPr lang="en-US"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4428490" y="380365"/>
            <a:ext cx="3335655" cy="1452880"/>
          </a:xfrm>
          <a:prstGeom prst="rect">
            <a:avLst/>
          </a:prstGeom>
          <a:noFill/>
        </p:spPr>
        <p:txBody>
          <a:bodyPr wrap="square" rtlCol="0" anchor="ctr" anchorCtr="0">
            <a:normAutofit fontScale="80000"/>
          </a:bodyPr>
          <a:lstStyle/>
          <a:p>
            <a:pPr algn="ctr"/>
            <a:r>
              <a:rPr lang="en-US" altLang="zh-CN" sz="5400" dirty="0">
                <a:latin typeface="+mj-lt"/>
                <a:ea typeface="+mj-ea"/>
                <a:cs typeface="+mj-cs"/>
              </a:rPr>
              <a:t>CONTENTS</a:t>
            </a:r>
            <a:endParaRPr lang="en-US" altLang="zh-CN" sz="5400" dirty="0">
              <a:latin typeface="+mj-lt"/>
              <a:ea typeface="+mj-ea"/>
              <a:cs typeface="+mj-cs"/>
            </a:endParaRPr>
          </a:p>
        </p:txBody>
      </p:sp>
      <p:grpSp>
        <p:nvGrpSpPr>
          <p:cNvPr id="9" name="组合 8"/>
          <p:cNvGrpSpPr/>
          <p:nvPr>
            <p:custDataLst>
              <p:tags r:id="rId2"/>
            </p:custDataLst>
          </p:nvPr>
        </p:nvGrpSpPr>
        <p:grpSpPr>
          <a:xfrm>
            <a:off x="3935028" y="2970363"/>
            <a:ext cx="4320984" cy="1581729"/>
            <a:chOff x="1213297" y="3728275"/>
            <a:chExt cx="3371475" cy="1234154"/>
          </a:xfrm>
        </p:grpSpPr>
        <p:sp>
          <p:nvSpPr>
            <p:cNvPr id="10" name="任意多边形 9"/>
            <p:cNvSpPr/>
            <p:nvPr>
              <p:custDataLst>
                <p:tags r:id="rId3"/>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dirty="0">
                  <a:solidFill>
                    <a:schemeClr val="accent1">
                      <a:lumMod val="50000"/>
                    </a:schemeClr>
                  </a:solidFill>
                </a:rPr>
                <a:t>定义</a:t>
              </a:r>
              <a:endParaRPr lang="zh-CN" dirty="0">
                <a:solidFill>
                  <a:schemeClr val="accent1">
                    <a:lumMod val="50000"/>
                  </a:schemeClr>
                </a:solidFill>
              </a:endParaRPr>
            </a:p>
          </p:txBody>
        </p:sp>
        <p:grpSp>
          <p:nvGrpSpPr>
            <p:cNvPr id="11" name="组合 10"/>
            <p:cNvGrpSpPr/>
            <p:nvPr/>
          </p:nvGrpSpPr>
          <p:grpSpPr>
            <a:xfrm>
              <a:off x="3344980" y="3728275"/>
              <a:ext cx="935171" cy="1234154"/>
              <a:chOff x="2220367" y="3386925"/>
              <a:chExt cx="815909" cy="1076763"/>
            </a:xfrm>
          </p:grpSpPr>
          <p:sp>
            <p:nvSpPr>
              <p:cNvPr id="13" name="等腰三角形 11"/>
              <p:cNvSpPr/>
              <p:nvPr>
                <p:custDataLst>
                  <p:tags r:id="rId4"/>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14" name="任意多边形 13"/>
              <p:cNvSpPr/>
              <p:nvPr>
                <p:custDataLst>
                  <p:tags r:id="rId5"/>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A</a:t>
                </a:r>
                <a:endParaRPr lang="zh-CN" altLang="en-US" sz="2000" dirty="0">
                  <a:solidFill>
                    <a:srgbClr val="FEFFFF"/>
                  </a:solidFill>
                </a:endParaRPr>
              </a:p>
            </p:txBody>
          </p:sp>
        </p:grpSp>
      </p:grpSp>
    </p:spTree>
    <p:custDataLst>
      <p:tags r:id="rId6"/>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rPr>
              <a:t>[性质1] 节点的键值小于或等于它的左右子节点的键值</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即key(i)≤key(parent(i)),这条性质又叫</a:t>
            </a:r>
            <a:r>
              <a:rPr lang="en-US" dirty="0">
                <a:solidFill>
                  <a:srgbClr val="FFFF00"/>
                </a:solidFill>
                <a:latin typeface="Consolas" panose="020B0609020204030204" charset="0"/>
              </a:rPr>
              <a:t>堆性质</a:t>
            </a:r>
            <a:r>
              <a:rPr lang="en-US" dirty="0">
                <a:latin typeface="Consolas" panose="020B0609020204030204" charset="0"/>
              </a:rPr>
              <a:t>.符合该性质的树是堆有序的(Heap-Ordered).</a:t>
            </a:r>
            <a:endParaRPr lang="en-US" dirty="0">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rPr>
              <a:t>[性质1] 节点的键值小于或等于它的左右子节点的键值</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即key(i)≤key(parent(i)),这条性质又叫</a:t>
            </a:r>
            <a:r>
              <a:rPr lang="en-US" dirty="0">
                <a:solidFill>
                  <a:srgbClr val="FFFF00"/>
                </a:solidFill>
                <a:latin typeface="Consolas" panose="020B0609020204030204" charset="0"/>
              </a:rPr>
              <a:t>堆性质</a:t>
            </a:r>
            <a:r>
              <a:rPr lang="en-US" dirty="0">
                <a:latin typeface="Consolas" panose="020B0609020204030204" charset="0"/>
              </a:rPr>
              <a:t>.符合该性质的树是堆有序的(Heap-Ordered).</a:t>
            </a:r>
            <a:endParaRPr lang="en-US" dirty="0">
              <a:latin typeface="Consolas" panose="020B0609020204030204" charset="0"/>
            </a:endParaRPr>
          </a:p>
          <a:p>
            <a:r>
              <a:rPr lang="en-US" dirty="0">
                <a:latin typeface="Consolas" panose="020B0609020204030204" charset="0"/>
              </a:rPr>
              <a:t>有了性质1,我们可以知道左偏树的根节点是整棵树的最小节点,于是我们可以在O(1)的时间内完成取最小节点操作.</a:t>
            </a:r>
            <a:endParaRPr lang="en-US"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rPr>
              <a:t>[性质1] 节点的键值小于或等于它的左右子节点的键值</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即key(i)≤key(parent(i)),这条性质又叫</a:t>
            </a:r>
            <a:r>
              <a:rPr lang="en-US" dirty="0">
                <a:solidFill>
                  <a:srgbClr val="FFFF00"/>
                </a:solidFill>
                <a:latin typeface="Consolas" panose="020B0609020204030204" charset="0"/>
              </a:rPr>
              <a:t>堆性质</a:t>
            </a:r>
            <a:r>
              <a:rPr lang="en-US" dirty="0">
                <a:latin typeface="Consolas" panose="020B0609020204030204" charset="0"/>
              </a:rPr>
              <a:t>.符合该性质的树是堆有序的(Heap-Ordered).</a:t>
            </a:r>
            <a:endParaRPr lang="en-US" dirty="0">
              <a:latin typeface="Consolas" panose="020B0609020204030204" charset="0"/>
            </a:endParaRPr>
          </a:p>
          <a:p>
            <a:r>
              <a:rPr lang="en-US" dirty="0">
                <a:latin typeface="Consolas" panose="020B0609020204030204" charset="0"/>
              </a:rPr>
              <a:t>有了性质1,我们可以知道左偏树的根节点是整棵树的最小节点,于是我们可以在O(1)的时间内完成取最小节点操作.</a:t>
            </a:r>
            <a:endParaRPr lang="en-US" dirty="0">
              <a:latin typeface="Consolas" panose="020B0609020204030204" charset="0"/>
            </a:endParaRPr>
          </a:p>
          <a:p>
            <a:r>
              <a:rPr lang="en-US" dirty="0">
                <a:latin typeface="Consolas" panose="020B0609020204030204" charset="0"/>
              </a:rPr>
              <a:t>[性质2] 节点的左子节点的距离不小于右子节点的距离.</a:t>
            </a:r>
            <a:endParaRPr lang="en-US"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rPr>
              <a:t>[性质1] 节点的键值小于或等于它的左右子节点的键值</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即key(i)≤key(parent(i)),这条性质又叫</a:t>
            </a:r>
            <a:r>
              <a:rPr lang="en-US" dirty="0">
                <a:solidFill>
                  <a:srgbClr val="FFFF00"/>
                </a:solidFill>
                <a:latin typeface="Consolas" panose="020B0609020204030204" charset="0"/>
              </a:rPr>
              <a:t>堆性质</a:t>
            </a:r>
            <a:r>
              <a:rPr lang="en-US" dirty="0">
                <a:latin typeface="Consolas" panose="020B0609020204030204" charset="0"/>
              </a:rPr>
              <a:t>.符合该性质的树是堆有序的(Heap-Ordered).</a:t>
            </a:r>
            <a:endParaRPr lang="en-US" dirty="0">
              <a:latin typeface="Consolas" panose="020B0609020204030204" charset="0"/>
            </a:endParaRPr>
          </a:p>
          <a:p>
            <a:r>
              <a:rPr lang="en-US" dirty="0">
                <a:latin typeface="Consolas" panose="020B0609020204030204" charset="0"/>
              </a:rPr>
              <a:t>有了性质1,我们可以知道左偏树的根节点是整棵树的最小节点,于是我们可以在O(1)的时间内完成取最小节点操作.</a:t>
            </a:r>
            <a:endParaRPr lang="en-US" dirty="0">
              <a:latin typeface="Consolas" panose="020B0609020204030204" charset="0"/>
            </a:endParaRPr>
          </a:p>
          <a:p>
            <a:r>
              <a:rPr lang="en-US" dirty="0">
                <a:latin typeface="Consolas" panose="020B0609020204030204" charset="0"/>
              </a:rPr>
              <a:t>[性质2] 节点的左子节点的距离不小于右子节点的距离.</a:t>
            </a:r>
            <a:endParaRPr lang="en-US" dirty="0">
              <a:latin typeface="Consolas" panose="020B0609020204030204" charset="0"/>
            </a:endParaRPr>
          </a:p>
          <a:p>
            <a:r>
              <a:rPr lang="en-US" dirty="0">
                <a:latin typeface="Consolas" panose="020B0609020204030204" charset="0"/>
              </a:rPr>
              <a:t>即dist(left(i))≥dist(right(i)),这条性质称为</a:t>
            </a:r>
            <a:r>
              <a:rPr lang="en-US" dirty="0">
                <a:solidFill>
                  <a:srgbClr val="FFFF00"/>
                </a:solidFill>
                <a:latin typeface="Consolas" panose="020B0609020204030204" charset="0"/>
              </a:rPr>
              <a:t>左偏性质</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rPr>
              <a:t>[性质1] 节点的键值小于或等于它的左右子节点的键值</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即key(i)≤key(parent(i)),这条性质又叫</a:t>
            </a:r>
            <a:r>
              <a:rPr lang="en-US" dirty="0">
                <a:solidFill>
                  <a:srgbClr val="FFFF00"/>
                </a:solidFill>
                <a:latin typeface="Consolas" panose="020B0609020204030204" charset="0"/>
              </a:rPr>
              <a:t>堆性质</a:t>
            </a:r>
            <a:r>
              <a:rPr lang="en-US" dirty="0">
                <a:latin typeface="Consolas" panose="020B0609020204030204" charset="0"/>
              </a:rPr>
              <a:t>.符合该性质的树是堆有序的(Heap-Ordered).</a:t>
            </a:r>
            <a:endParaRPr lang="en-US" dirty="0">
              <a:latin typeface="Consolas" panose="020B0609020204030204" charset="0"/>
            </a:endParaRPr>
          </a:p>
          <a:p>
            <a:r>
              <a:rPr lang="en-US" dirty="0">
                <a:latin typeface="Consolas" panose="020B0609020204030204" charset="0"/>
              </a:rPr>
              <a:t>有了性质1,我们可以知道左偏树的根节点是整棵树的最小节点,于是我们可以在O(1)的时间内完成取最小节点操作.</a:t>
            </a:r>
            <a:endParaRPr lang="en-US" dirty="0">
              <a:latin typeface="Consolas" panose="020B0609020204030204" charset="0"/>
            </a:endParaRPr>
          </a:p>
          <a:p>
            <a:r>
              <a:rPr lang="en-US" dirty="0">
                <a:latin typeface="Consolas" panose="020B0609020204030204" charset="0"/>
              </a:rPr>
              <a:t>[性质2] 节点的左子节点的距离不小于右子节点的距离.</a:t>
            </a:r>
            <a:endParaRPr lang="en-US" dirty="0">
              <a:latin typeface="Consolas" panose="020B0609020204030204" charset="0"/>
            </a:endParaRPr>
          </a:p>
          <a:p>
            <a:r>
              <a:rPr lang="en-US" dirty="0">
                <a:latin typeface="Consolas" panose="020B0609020204030204" charset="0"/>
              </a:rPr>
              <a:t>即dist(left(i))≥dist(right(i)),这条性质称为</a:t>
            </a:r>
            <a:r>
              <a:rPr lang="en-US" dirty="0">
                <a:solidFill>
                  <a:srgbClr val="FFFF00"/>
                </a:solidFill>
                <a:latin typeface="Consolas" panose="020B0609020204030204" charset="0"/>
              </a:rPr>
              <a:t>左偏性质</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r>
              <a:rPr lang="en-US" dirty="0">
                <a:solidFill>
                  <a:srgbClr val="FEFDFD"/>
                </a:solidFill>
                <a:latin typeface="Consolas" panose="020B0609020204030204" charset="0"/>
              </a:rPr>
              <a:t>性质2是为了使我们可以以更小的代价在优先队列的其它两个基本操作(插入节点、删除最小节点)进行后维持堆性质,</a:t>
            </a:r>
            <a:r>
              <a:rPr lang="zh-CN" altLang="en-US" dirty="0">
                <a:solidFill>
                  <a:srgbClr val="FEFDFD"/>
                </a:solidFill>
                <a:latin typeface="Consolas" panose="020B0609020204030204" charset="0"/>
              </a:rPr>
              <a:t>它的作用之后会有体现</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rPr>
              <a:t>[性质1] 节点的键值小于或等于它的左右子节点的键值</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即key(i)≤key(parent(i)),这条性质又叫</a:t>
            </a:r>
            <a:r>
              <a:rPr lang="en-US" dirty="0">
                <a:solidFill>
                  <a:srgbClr val="FFFF00"/>
                </a:solidFill>
                <a:latin typeface="Consolas" panose="020B0609020204030204" charset="0"/>
              </a:rPr>
              <a:t>堆性质</a:t>
            </a:r>
            <a:r>
              <a:rPr lang="en-US" dirty="0">
                <a:latin typeface="Consolas" panose="020B0609020204030204" charset="0"/>
              </a:rPr>
              <a:t>.符合该性质的树是堆有序的(Heap-Ordered).</a:t>
            </a:r>
            <a:endParaRPr lang="en-US" dirty="0">
              <a:latin typeface="Consolas" panose="020B0609020204030204" charset="0"/>
            </a:endParaRPr>
          </a:p>
          <a:p>
            <a:r>
              <a:rPr lang="en-US" dirty="0">
                <a:latin typeface="Consolas" panose="020B0609020204030204" charset="0"/>
              </a:rPr>
              <a:t>有了性质1,我们可以知道左偏树的根节点是整棵树的最小节点,于是我们可以在O(1)的时间内完成取最小节点操作.</a:t>
            </a:r>
            <a:endParaRPr lang="en-US" dirty="0">
              <a:latin typeface="Consolas" panose="020B0609020204030204" charset="0"/>
            </a:endParaRPr>
          </a:p>
          <a:p>
            <a:r>
              <a:rPr lang="en-US" dirty="0">
                <a:latin typeface="Consolas" panose="020B0609020204030204" charset="0"/>
              </a:rPr>
              <a:t>[性质2] 节点的左子节点的距离不小于右子节点的距离.</a:t>
            </a:r>
            <a:endParaRPr lang="en-US" dirty="0">
              <a:latin typeface="Consolas" panose="020B0609020204030204" charset="0"/>
            </a:endParaRPr>
          </a:p>
          <a:p>
            <a:r>
              <a:rPr lang="en-US" dirty="0">
                <a:latin typeface="Consolas" panose="020B0609020204030204" charset="0"/>
              </a:rPr>
              <a:t>即dist(left(i))≥dist(right(i)),这条性质称为</a:t>
            </a:r>
            <a:r>
              <a:rPr lang="en-US" dirty="0">
                <a:solidFill>
                  <a:srgbClr val="FFFF00"/>
                </a:solidFill>
                <a:latin typeface="Consolas" panose="020B0609020204030204" charset="0"/>
              </a:rPr>
              <a:t>左偏性质</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r>
              <a:rPr lang="en-US" dirty="0">
                <a:solidFill>
                  <a:srgbClr val="FEFDFD"/>
                </a:solidFill>
                <a:latin typeface="Consolas" panose="020B0609020204030204" charset="0"/>
              </a:rPr>
              <a:t>性质2是为了使我们可以以更小的代价在优先队列的其它两个基本操作(插入节点、删除最小节点)进行后维持堆性质,</a:t>
            </a:r>
            <a:r>
              <a:rPr lang="zh-CN" altLang="en-US" dirty="0">
                <a:solidFill>
                  <a:srgbClr val="FEFDFD"/>
                </a:solidFill>
                <a:latin typeface="Consolas" panose="020B0609020204030204" charset="0"/>
              </a:rPr>
              <a:t>它的作用之后会有体现</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r>
              <a:rPr lang="en-US" dirty="0">
                <a:solidFill>
                  <a:srgbClr val="FEFDFD"/>
                </a:solidFill>
                <a:latin typeface="Consolas" panose="020B0609020204030204" charset="0"/>
              </a:rPr>
              <a:t>这两条性质是对每一个节点而言的,因此可以简单地从中得出,左偏树的左右子树都是左偏树.</a:t>
            </a: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rPr>
              <a:t>[性质1] 节点的键值小于或等于它的左右子节点的键值</a:t>
            </a:r>
            <a:r>
              <a:rPr lang="en-US" dirty="0">
                <a:latin typeface="Consolas" panose="020B0609020204030204" charset="0"/>
              </a:rPr>
              <a:t>.</a:t>
            </a:r>
            <a:endParaRPr lang="en-US" dirty="0">
              <a:latin typeface="Consolas" panose="020B0609020204030204" charset="0"/>
            </a:endParaRPr>
          </a:p>
          <a:p>
            <a:r>
              <a:rPr lang="en-US" dirty="0">
                <a:latin typeface="Consolas" panose="020B0609020204030204" charset="0"/>
              </a:rPr>
              <a:t>即key(i)≤key(parent(i)),这条性质又叫</a:t>
            </a:r>
            <a:r>
              <a:rPr lang="en-US" dirty="0">
                <a:solidFill>
                  <a:srgbClr val="FFFF00"/>
                </a:solidFill>
                <a:latin typeface="Consolas" panose="020B0609020204030204" charset="0"/>
              </a:rPr>
              <a:t>堆性质</a:t>
            </a:r>
            <a:r>
              <a:rPr lang="en-US" dirty="0">
                <a:latin typeface="Consolas" panose="020B0609020204030204" charset="0"/>
              </a:rPr>
              <a:t>.符合该性质的树是堆有序的(Heap-Ordered).</a:t>
            </a:r>
            <a:endParaRPr lang="en-US" dirty="0">
              <a:latin typeface="Consolas" panose="020B0609020204030204" charset="0"/>
            </a:endParaRPr>
          </a:p>
          <a:p>
            <a:r>
              <a:rPr lang="en-US" dirty="0">
                <a:latin typeface="Consolas" panose="020B0609020204030204" charset="0"/>
              </a:rPr>
              <a:t>有了性质1,我们可以知道左偏树的根节点是整棵树的最小节点,于是我们可以在O(1)的时间内完成取最小节点操作.</a:t>
            </a:r>
            <a:endParaRPr lang="en-US" dirty="0">
              <a:latin typeface="Consolas" panose="020B0609020204030204" charset="0"/>
            </a:endParaRPr>
          </a:p>
          <a:p>
            <a:r>
              <a:rPr lang="en-US" dirty="0">
                <a:latin typeface="Consolas" panose="020B0609020204030204" charset="0"/>
              </a:rPr>
              <a:t>[性质2] 节点的左子节点的距离不小于右子节点的距离.</a:t>
            </a:r>
            <a:endParaRPr lang="en-US" dirty="0">
              <a:latin typeface="Consolas" panose="020B0609020204030204" charset="0"/>
            </a:endParaRPr>
          </a:p>
          <a:p>
            <a:r>
              <a:rPr lang="en-US" dirty="0">
                <a:latin typeface="Consolas" panose="020B0609020204030204" charset="0"/>
              </a:rPr>
              <a:t>即dist(left(i))≥dist(right(i)),这条性质称为</a:t>
            </a:r>
            <a:r>
              <a:rPr lang="en-US" dirty="0">
                <a:solidFill>
                  <a:srgbClr val="FFFF00"/>
                </a:solidFill>
                <a:latin typeface="Consolas" panose="020B0609020204030204" charset="0"/>
              </a:rPr>
              <a:t>左偏性质</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r>
              <a:rPr lang="en-US" dirty="0">
                <a:solidFill>
                  <a:srgbClr val="FEFDFD"/>
                </a:solidFill>
                <a:latin typeface="Consolas" panose="020B0609020204030204" charset="0"/>
              </a:rPr>
              <a:t>性质2是为了使我们可以以更小的代价在优先队列的其它两个基本操作(插入节点、删除最小节点)进行后维持堆性质,</a:t>
            </a:r>
            <a:r>
              <a:rPr lang="zh-CN" altLang="en-US" dirty="0">
                <a:solidFill>
                  <a:srgbClr val="FEFDFD"/>
                </a:solidFill>
                <a:latin typeface="Consolas" panose="020B0609020204030204" charset="0"/>
              </a:rPr>
              <a:t>它的作用之后会有体现</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r>
              <a:rPr lang="en-US" dirty="0">
                <a:solidFill>
                  <a:srgbClr val="FEFDFD"/>
                </a:solidFill>
                <a:latin typeface="Consolas" panose="020B0609020204030204" charset="0"/>
              </a:rPr>
              <a:t>这两条性质是对每一个节点而言的,因此可以简单地从中得出,左偏树的左右子树都是左偏树.</a:t>
            </a:r>
            <a:endParaRPr lang="en-US" dirty="0">
              <a:solidFill>
                <a:srgbClr val="FEFDFD"/>
              </a:solidFill>
              <a:latin typeface="Consolas" panose="020B0609020204030204" charset="0"/>
            </a:endParaRPr>
          </a:p>
          <a:p>
            <a:r>
              <a:rPr lang="zh-CN" altLang="en-US" dirty="0">
                <a:solidFill>
                  <a:srgbClr val="FEFDFD"/>
                </a:solidFill>
                <a:latin typeface="Consolas" panose="020B0609020204030204" charset="0"/>
              </a:rPr>
              <a:t>所以</a:t>
            </a:r>
            <a:r>
              <a:rPr lang="zh-CN" altLang="en-US" dirty="0">
                <a:solidFill>
                  <a:srgbClr val="FFFF00"/>
                </a:solidFill>
                <a:latin typeface="Consolas" panose="020B0609020204030204" charset="0"/>
              </a:rPr>
              <a:t>左偏树是具有左偏性质的堆有序二叉树</a:t>
            </a:r>
            <a:r>
              <a:rPr lang="en-US" altLang="zh-CN" dirty="0">
                <a:solidFill>
                  <a:srgbClr val="FEFDFD"/>
                </a:solidFill>
                <a:latin typeface="Consolas" panose="020B0609020204030204" charset="0"/>
              </a:rPr>
              <a:t>.</a:t>
            </a:r>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lnSpcReduction="10000"/>
          </a:bodyPr>
          <a:lstStyle/>
          <a:p>
            <a:r>
              <a:rPr dirty="0">
                <a:latin typeface="Consolas" panose="020B0609020204030204" charset="0"/>
              </a:rPr>
              <a:t>我们知道</a:t>
            </a:r>
            <a:r>
              <a:rPr lang="en-US" dirty="0">
                <a:latin typeface="Consolas" panose="020B0609020204030204" charset="0"/>
              </a:rPr>
              <a:t>,</a:t>
            </a:r>
            <a:r>
              <a:rPr dirty="0">
                <a:latin typeface="Consolas" panose="020B0609020204030204" charset="0"/>
              </a:rPr>
              <a:t>一个节点必须经由它的子节点才能到达外节点</a:t>
            </a:r>
            <a:r>
              <a:rPr lang="en-US" dirty="0">
                <a:latin typeface="Consolas" panose="020B0609020204030204" charset="0"/>
              </a:rPr>
              <a:t>.</a:t>
            </a:r>
            <a:r>
              <a:rPr dirty="0">
                <a:latin typeface="Consolas" panose="020B0609020204030204" charset="0"/>
              </a:rPr>
              <a:t>由于性质2</a:t>
            </a:r>
            <a:r>
              <a:rPr lang="en-US" dirty="0">
                <a:latin typeface="Consolas" panose="020B0609020204030204" charset="0"/>
              </a:rPr>
              <a:t>,</a:t>
            </a:r>
            <a:r>
              <a:rPr dirty="0">
                <a:latin typeface="Consolas" panose="020B0609020204030204" charset="0"/>
              </a:rPr>
              <a:t>一个节点的距离实际上就是这个节点一直沿它的右边到达一个外节点所经过的边数</a:t>
            </a:r>
            <a:r>
              <a:rPr lang="en-US" dirty="0">
                <a:latin typeface="Consolas" panose="020B0609020204030204" charset="0"/>
              </a:rPr>
              <a:t>,</a:t>
            </a:r>
            <a:r>
              <a:rPr dirty="0">
                <a:latin typeface="Consolas" panose="020B0609020204030204" charset="0"/>
              </a:rPr>
              <a:t>也就是说</a:t>
            </a:r>
            <a:r>
              <a:rPr lang="en-US" dirty="0">
                <a:latin typeface="Consolas" panose="020B0609020204030204" charset="0"/>
              </a:rPr>
              <a:t>:</a:t>
            </a:r>
            <a:endParaRPr dirty="0">
              <a:latin typeface="Consolas" panose="020B0609020204030204" charset="0"/>
            </a:endParaRPr>
          </a:p>
          <a:p>
            <a:endParaRPr lang="en-US"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lnSpcReduction="10000"/>
          </a:bodyPr>
          <a:lstStyle/>
          <a:p>
            <a:r>
              <a:rPr dirty="0">
                <a:latin typeface="Consolas" panose="020B0609020204030204" charset="0"/>
              </a:rPr>
              <a:t>我们知道</a:t>
            </a:r>
            <a:r>
              <a:rPr lang="en-US" dirty="0">
                <a:latin typeface="Consolas" panose="020B0609020204030204" charset="0"/>
              </a:rPr>
              <a:t>,</a:t>
            </a:r>
            <a:r>
              <a:rPr dirty="0">
                <a:latin typeface="Consolas" panose="020B0609020204030204" charset="0"/>
              </a:rPr>
              <a:t>一个节点必须经由它的子节点才能到达外节点</a:t>
            </a:r>
            <a:r>
              <a:rPr lang="en-US" dirty="0">
                <a:latin typeface="Consolas" panose="020B0609020204030204" charset="0"/>
              </a:rPr>
              <a:t>.</a:t>
            </a:r>
            <a:r>
              <a:rPr dirty="0">
                <a:latin typeface="Consolas" panose="020B0609020204030204" charset="0"/>
              </a:rPr>
              <a:t>由于性质2</a:t>
            </a:r>
            <a:r>
              <a:rPr lang="en-US" dirty="0">
                <a:latin typeface="Consolas" panose="020B0609020204030204" charset="0"/>
              </a:rPr>
              <a:t>,</a:t>
            </a:r>
            <a:r>
              <a:rPr dirty="0">
                <a:latin typeface="Consolas" panose="020B0609020204030204" charset="0"/>
              </a:rPr>
              <a:t>一个节点的距离实际上就是这个节点一直沿它的右边到达一个外节点所经过的边数</a:t>
            </a:r>
            <a:r>
              <a:rPr lang="en-US" dirty="0">
                <a:latin typeface="Consolas" panose="020B0609020204030204" charset="0"/>
              </a:rPr>
              <a:t>,</a:t>
            </a:r>
            <a:r>
              <a:rPr dirty="0">
                <a:latin typeface="Consolas" panose="020B0609020204030204" charset="0"/>
              </a:rPr>
              <a:t>也就是说</a:t>
            </a:r>
            <a:r>
              <a:rPr lang="en-US" dirty="0">
                <a:latin typeface="Consolas" panose="020B0609020204030204" charset="0"/>
              </a:rPr>
              <a:t>:</a:t>
            </a:r>
            <a:endParaRPr dirty="0">
              <a:latin typeface="Consolas" panose="020B0609020204030204" charset="0"/>
            </a:endParaRPr>
          </a:p>
          <a:p>
            <a:r>
              <a:rPr dirty="0">
                <a:latin typeface="Consolas" panose="020B0609020204030204" charset="0"/>
              </a:rPr>
              <a:t>[性质3] 节点的距离等于它的右子节点的距离加1</a:t>
            </a:r>
            <a:r>
              <a:rPr lang="en-US" dirty="0">
                <a:latin typeface="Consolas" panose="020B0609020204030204" charset="0"/>
              </a:rPr>
              <a:t>.</a:t>
            </a:r>
            <a:endParaRPr lang="en-US" dirty="0">
              <a:latin typeface="Consolas" panose="020B0609020204030204" charset="0"/>
            </a:endParaRPr>
          </a:p>
          <a:p>
            <a:endParaRPr lang="en-US"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lnSpcReduction="10000"/>
          </a:bodyPr>
          <a:lstStyle/>
          <a:p>
            <a:r>
              <a:rPr dirty="0">
                <a:latin typeface="Consolas" panose="020B0609020204030204" charset="0"/>
              </a:rPr>
              <a:t>我们知道</a:t>
            </a:r>
            <a:r>
              <a:rPr lang="en-US" dirty="0">
                <a:latin typeface="Consolas" panose="020B0609020204030204" charset="0"/>
              </a:rPr>
              <a:t>,</a:t>
            </a:r>
            <a:r>
              <a:rPr dirty="0">
                <a:latin typeface="Consolas" panose="020B0609020204030204" charset="0"/>
              </a:rPr>
              <a:t>一个节点必须经由它的子节点才能到达外节点</a:t>
            </a:r>
            <a:r>
              <a:rPr lang="en-US" dirty="0">
                <a:latin typeface="Consolas" panose="020B0609020204030204" charset="0"/>
              </a:rPr>
              <a:t>.</a:t>
            </a:r>
            <a:r>
              <a:rPr dirty="0">
                <a:latin typeface="Consolas" panose="020B0609020204030204" charset="0"/>
              </a:rPr>
              <a:t>由于性质2</a:t>
            </a:r>
            <a:r>
              <a:rPr lang="en-US" dirty="0">
                <a:latin typeface="Consolas" panose="020B0609020204030204" charset="0"/>
              </a:rPr>
              <a:t>,</a:t>
            </a:r>
            <a:r>
              <a:rPr dirty="0">
                <a:latin typeface="Consolas" panose="020B0609020204030204" charset="0"/>
              </a:rPr>
              <a:t>一个节点的距离实际上就是这个节点一直沿它的右边到达一个外节点所经过的边数</a:t>
            </a:r>
            <a:r>
              <a:rPr lang="en-US" dirty="0">
                <a:latin typeface="Consolas" panose="020B0609020204030204" charset="0"/>
              </a:rPr>
              <a:t>,</a:t>
            </a:r>
            <a:r>
              <a:rPr dirty="0">
                <a:latin typeface="Consolas" panose="020B0609020204030204" charset="0"/>
              </a:rPr>
              <a:t>也就是说</a:t>
            </a:r>
            <a:r>
              <a:rPr lang="en-US" dirty="0">
                <a:latin typeface="Consolas" panose="020B0609020204030204" charset="0"/>
              </a:rPr>
              <a:t>:</a:t>
            </a:r>
            <a:endParaRPr dirty="0">
              <a:latin typeface="Consolas" panose="020B0609020204030204" charset="0"/>
            </a:endParaRPr>
          </a:p>
          <a:p>
            <a:r>
              <a:rPr dirty="0">
                <a:latin typeface="Consolas" panose="020B0609020204030204" charset="0"/>
              </a:rPr>
              <a:t>[性质3] 节点的距离等于它的右子节点的距离加1</a:t>
            </a:r>
            <a:r>
              <a:rPr lang="en-US" dirty="0">
                <a:latin typeface="Consolas" panose="020B0609020204030204" charset="0"/>
              </a:rPr>
              <a:t>.</a:t>
            </a:r>
            <a:endParaRPr lang="en-US" dirty="0">
              <a:latin typeface="Consolas" panose="020B0609020204030204" charset="0"/>
            </a:endParaRPr>
          </a:p>
          <a:p>
            <a:r>
              <a:rPr dirty="0">
                <a:latin typeface="Consolas" panose="020B0609020204030204" charset="0"/>
              </a:rPr>
              <a:t>即dist(i)=dist(right(i))+1</a:t>
            </a:r>
            <a:r>
              <a:rPr lang="en-US" dirty="0">
                <a:latin typeface="Consolas" panose="020B0609020204030204" charset="0"/>
              </a:rPr>
              <a:t>.</a:t>
            </a:r>
            <a:r>
              <a:rPr dirty="0">
                <a:latin typeface="Consolas" panose="020B0609020204030204" charset="0"/>
              </a:rPr>
              <a:t>外节点的距离为0</a:t>
            </a:r>
            <a:r>
              <a:rPr lang="en-US" dirty="0">
                <a:latin typeface="Consolas" panose="020B0609020204030204" charset="0"/>
              </a:rPr>
              <a:t>,</a:t>
            </a:r>
            <a:r>
              <a:rPr dirty="0">
                <a:latin typeface="Consolas" panose="020B0609020204030204" charset="0"/>
              </a:rPr>
              <a:t>由于性质2</a:t>
            </a:r>
            <a:r>
              <a:rPr lang="en-US" dirty="0">
                <a:latin typeface="Consolas" panose="020B0609020204030204" charset="0"/>
              </a:rPr>
              <a:t>,</a:t>
            </a:r>
            <a:r>
              <a:rPr dirty="0">
                <a:latin typeface="Consolas" panose="020B0609020204030204" charset="0"/>
              </a:rPr>
              <a:t>它的右子节点必为空节点</a:t>
            </a:r>
            <a:r>
              <a:rPr lang="en-US" dirty="0">
                <a:latin typeface="Consolas" panose="020B0609020204030204" charset="0"/>
              </a:rPr>
              <a:t>.</a:t>
            </a:r>
            <a:r>
              <a:rPr dirty="0">
                <a:latin typeface="Consolas" panose="020B0609020204030204" charset="0"/>
              </a:rPr>
              <a:t>为了满足性质3</a:t>
            </a:r>
            <a:r>
              <a:rPr lang="en-US" dirty="0">
                <a:latin typeface="Consolas" panose="020B0609020204030204" charset="0"/>
              </a:rPr>
              <a:t>,</a:t>
            </a:r>
            <a:r>
              <a:rPr dirty="0">
                <a:latin typeface="Consolas" panose="020B0609020204030204" charset="0"/>
              </a:rPr>
              <a:t>故前面规定空节点的距离为-1</a:t>
            </a:r>
            <a:r>
              <a:rPr lang="en-US" dirty="0">
                <a:latin typeface="Consolas" panose="020B0609020204030204" charset="0"/>
              </a:rPr>
              <a:t>.</a:t>
            </a:r>
            <a:endParaRPr lang="en-US" dirty="0">
              <a:latin typeface="Consolas" panose="020B0609020204030204" charset="0"/>
            </a:endParaRPr>
          </a:p>
          <a:p>
            <a:endParaRPr lang="en-US"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lang="zh-CN" altLang="en-US" dirty="0">
                <a:latin typeface="Consolas" panose="020B0609020204030204" charset="0"/>
              </a:rPr>
              <a:t>可并堆(Mergeable Heap)是一种</a:t>
            </a:r>
            <a:r>
              <a:rPr lang="zh-CN" altLang="en-US" b="1" dirty="0">
                <a:solidFill>
                  <a:srgbClr val="FFFF00"/>
                </a:solidFill>
                <a:latin typeface="Consolas" panose="020B0609020204030204" charset="0"/>
              </a:rPr>
              <a:t>抽象</a:t>
            </a:r>
            <a:r>
              <a:rPr lang="zh-CN" altLang="en-US" dirty="0">
                <a:latin typeface="Consolas" panose="020B0609020204030204" charset="0"/>
              </a:rPr>
              <a:t>数据类型</a:t>
            </a:r>
            <a:r>
              <a:rPr lang="en-US" altLang="zh-CN" dirty="0">
                <a:latin typeface="Consolas" panose="020B0609020204030204" charset="0"/>
              </a:rPr>
              <a:t>.</a:t>
            </a:r>
            <a:endParaRPr lang="en-US" altLang="zh-CN" dirty="0">
              <a:latin typeface="Consolas" panose="020B0609020204030204" charset="0"/>
            </a:endParaRPr>
          </a:p>
          <a:p>
            <a:endParaRPr lang="zh-CN" altLang="en-US"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lnSpcReduction="10000"/>
          </a:bodyPr>
          <a:lstStyle/>
          <a:p>
            <a:r>
              <a:rPr dirty="0">
                <a:latin typeface="Consolas" panose="020B0609020204030204" charset="0"/>
              </a:rPr>
              <a:t>我们知道</a:t>
            </a:r>
            <a:r>
              <a:rPr lang="en-US" dirty="0">
                <a:latin typeface="Consolas" panose="020B0609020204030204" charset="0"/>
              </a:rPr>
              <a:t>,</a:t>
            </a:r>
            <a:r>
              <a:rPr dirty="0">
                <a:latin typeface="Consolas" panose="020B0609020204030204" charset="0"/>
              </a:rPr>
              <a:t>一个节点必须经由它的子节点才能到达外节点</a:t>
            </a:r>
            <a:r>
              <a:rPr lang="en-US" dirty="0">
                <a:latin typeface="Consolas" panose="020B0609020204030204" charset="0"/>
              </a:rPr>
              <a:t>.</a:t>
            </a:r>
            <a:r>
              <a:rPr dirty="0">
                <a:latin typeface="Consolas" panose="020B0609020204030204" charset="0"/>
              </a:rPr>
              <a:t>由于性质2</a:t>
            </a:r>
            <a:r>
              <a:rPr lang="en-US" dirty="0">
                <a:latin typeface="Consolas" panose="020B0609020204030204" charset="0"/>
              </a:rPr>
              <a:t>,</a:t>
            </a:r>
            <a:r>
              <a:rPr dirty="0">
                <a:latin typeface="Consolas" panose="020B0609020204030204" charset="0"/>
              </a:rPr>
              <a:t>一个节点的距离实际上就是这个节点一直沿它的右边到达一个外节点所经过的边数</a:t>
            </a:r>
            <a:r>
              <a:rPr lang="en-US" dirty="0">
                <a:latin typeface="Consolas" panose="020B0609020204030204" charset="0"/>
              </a:rPr>
              <a:t>,</a:t>
            </a:r>
            <a:r>
              <a:rPr dirty="0">
                <a:latin typeface="Consolas" panose="020B0609020204030204" charset="0"/>
              </a:rPr>
              <a:t>也就是说</a:t>
            </a:r>
            <a:r>
              <a:rPr lang="en-US" dirty="0">
                <a:latin typeface="Consolas" panose="020B0609020204030204" charset="0"/>
              </a:rPr>
              <a:t>:</a:t>
            </a:r>
            <a:endParaRPr dirty="0">
              <a:latin typeface="Consolas" panose="020B0609020204030204" charset="0"/>
            </a:endParaRPr>
          </a:p>
          <a:p>
            <a:r>
              <a:rPr dirty="0">
                <a:latin typeface="Consolas" panose="020B0609020204030204" charset="0"/>
              </a:rPr>
              <a:t>[性质3] 节点的距离等于它的右子节点的距离加1</a:t>
            </a:r>
            <a:r>
              <a:rPr lang="en-US" dirty="0">
                <a:latin typeface="Consolas" panose="020B0609020204030204" charset="0"/>
              </a:rPr>
              <a:t>.</a:t>
            </a:r>
            <a:endParaRPr lang="en-US" dirty="0">
              <a:latin typeface="Consolas" panose="020B0609020204030204" charset="0"/>
            </a:endParaRPr>
          </a:p>
          <a:p>
            <a:r>
              <a:rPr dirty="0">
                <a:latin typeface="Consolas" panose="020B0609020204030204" charset="0"/>
              </a:rPr>
              <a:t>即dist(i)=dist(right(i))+1</a:t>
            </a:r>
            <a:r>
              <a:rPr lang="en-US" dirty="0">
                <a:latin typeface="Consolas" panose="020B0609020204030204" charset="0"/>
              </a:rPr>
              <a:t>.</a:t>
            </a:r>
            <a:r>
              <a:rPr dirty="0">
                <a:latin typeface="Consolas" panose="020B0609020204030204" charset="0"/>
              </a:rPr>
              <a:t>外节点的距离为0</a:t>
            </a:r>
            <a:r>
              <a:rPr lang="en-US" dirty="0">
                <a:latin typeface="Consolas" panose="020B0609020204030204" charset="0"/>
              </a:rPr>
              <a:t>,</a:t>
            </a:r>
            <a:r>
              <a:rPr dirty="0">
                <a:latin typeface="Consolas" panose="020B0609020204030204" charset="0"/>
              </a:rPr>
              <a:t>由于性质2</a:t>
            </a:r>
            <a:r>
              <a:rPr lang="en-US" dirty="0">
                <a:latin typeface="Consolas" panose="020B0609020204030204" charset="0"/>
              </a:rPr>
              <a:t>,</a:t>
            </a:r>
            <a:r>
              <a:rPr dirty="0">
                <a:latin typeface="Consolas" panose="020B0609020204030204" charset="0"/>
              </a:rPr>
              <a:t>它的右子节点必为空节点</a:t>
            </a:r>
            <a:r>
              <a:rPr lang="en-US" dirty="0">
                <a:latin typeface="Consolas" panose="020B0609020204030204" charset="0"/>
              </a:rPr>
              <a:t>.</a:t>
            </a:r>
            <a:r>
              <a:rPr dirty="0">
                <a:latin typeface="Consolas" panose="020B0609020204030204" charset="0"/>
              </a:rPr>
              <a:t>为了满足性质3</a:t>
            </a:r>
            <a:r>
              <a:rPr lang="en-US" dirty="0">
                <a:latin typeface="Consolas" panose="020B0609020204030204" charset="0"/>
              </a:rPr>
              <a:t>,</a:t>
            </a:r>
            <a:r>
              <a:rPr dirty="0">
                <a:latin typeface="Consolas" panose="020B0609020204030204" charset="0"/>
              </a:rPr>
              <a:t>故前面规定空节点的距离为-1</a:t>
            </a:r>
            <a:r>
              <a:rPr lang="en-US" dirty="0">
                <a:latin typeface="Consolas" panose="020B0609020204030204" charset="0"/>
              </a:rPr>
              <a:t>.</a:t>
            </a:r>
            <a:endParaRPr lang="en-US" dirty="0">
              <a:latin typeface="Consolas" panose="020B0609020204030204" charset="0"/>
            </a:endParaRPr>
          </a:p>
          <a:p>
            <a:r>
              <a:rPr dirty="0">
                <a:latin typeface="Consolas" panose="020B0609020204030204" charset="0"/>
              </a:rPr>
              <a:t>[引理1] 若左偏树的距离为一定值</a:t>
            </a:r>
            <a:r>
              <a:rPr lang="en-US" dirty="0">
                <a:latin typeface="Consolas" panose="020B0609020204030204" charset="0"/>
              </a:rPr>
              <a:t>,</a:t>
            </a:r>
            <a:r>
              <a:rPr dirty="0">
                <a:latin typeface="Consolas" panose="020B0609020204030204" charset="0"/>
              </a:rPr>
              <a:t>则节点数最少的左偏树是完全二叉树</a:t>
            </a:r>
            <a:r>
              <a:rPr lang="en-US" dirty="0">
                <a:latin typeface="Consolas" panose="020B0609020204030204" charset="0"/>
              </a:rPr>
              <a:t>.</a:t>
            </a:r>
            <a:endParaRPr lang="en-US" dirty="0">
              <a:latin typeface="Consolas" panose="020B0609020204030204" charset="0"/>
            </a:endParaRPr>
          </a:p>
          <a:p>
            <a:endParaRPr lang="en-US"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lnSpcReduction="10000"/>
          </a:bodyPr>
          <a:lstStyle/>
          <a:p>
            <a:r>
              <a:rPr dirty="0">
                <a:latin typeface="Consolas" panose="020B0609020204030204" charset="0"/>
              </a:rPr>
              <a:t>我们知道</a:t>
            </a:r>
            <a:r>
              <a:rPr lang="en-US" dirty="0">
                <a:latin typeface="Consolas" panose="020B0609020204030204" charset="0"/>
              </a:rPr>
              <a:t>,</a:t>
            </a:r>
            <a:r>
              <a:rPr dirty="0">
                <a:latin typeface="Consolas" panose="020B0609020204030204" charset="0"/>
              </a:rPr>
              <a:t>一个节点必须经由它的子节点才能到达外节点</a:t>
            </a:r>
            <a:r>
              <a:rPr lang="en-US" dirty="0">
                <a:latin typeface="Consolas" panose="020B0609020204030204" charset="0"/>
              </a:rPr>
              <a:t>.</a:t>
            </a:r>
            <a:r>
              <a:rPr dirty="0">
                <a:latin typeface="Consolas" panose="020B0609020204030204" charset="0"/>
              </a:rPr>
              <a:t>由于性质2</a:t>
            </a:r>
            <a:r>
              <a:rPr lang="en-US" dirty="0">
                <a:latin typeface="Consolas" panose="020B0609020204030204" charset="0"/>
              </a:rPr>
              <a:t>,</a:t>
            </a:r>
            <a:r>
              <a:rPr dirty="0">
                <a:latin typeface="Consolas" panose="020B0609020204030204" charset="0"/>
              </a:rPr>
              <a:t>一个节点的距离实际上就是这个节点一直沿它的右边到达一个外节点所经过的边数</a:t>
            </a:r>
            <a:r>
              <a:rPr lang="en-US" dirty="0">
                <a:latin typeface="Consolas" panose="020B0609020204030204" charset="0"/>
              </a:rPr>
              <a:t>,</a:t>
            </a:r>
            <a:r>
              <a:rPr dirty="0">
                <a:latin typeface="Consolas" panose="020B0609020204030204" charset="0"/>
              </a:rPr>
              <a:t>也就是说</a:t>
            </a:r>
            <a:r>
              <a:rPr lang="en-US" dirty="0">
                <a:latin typeface="Consolas" panose="020B0609020204030204" charset="0"/>
              </a:rPr>
              <a:t>:</a:t>
            </a:r>
            <a:endParaRPr dirty="0">
              <a:latin typeface="Consolas" panose="020B0609020204030204" charset="0"/>
            </a:endParaRPr>
          </a:p>
          <a:p>
            <a:r>
              <a:rPr dirty="0">
                <a:latin typeface="Consolas" panose="020B0609020204030204" charset="0"/>
              </a:rPr>
              <a:t>[性质3] 节点的距离等于它的右子节点的距离加1</a:t>
            </a:r>
            <a:r>
              <a:rPr lang="en-US" dirty="0">
                <a:latin typeface="Consolas" panose="020B0609020204030204" charset="0"/>
              </a:rPr>
              <a:t>.</a:t>
            </a:r>
            <a:endParaRPr lang="en-US" dirty="0">
              <a:latin typeface="Consolas" panose="020B0609020204030204" charset="0"/>
            </a:endParaRPr>
          </a:p>
          <a:p>
            <a:r>
              <a:rPr dirty="0">
                <a:latin typeface="Consolas" panose="020B0609020204030204" charset="0"/>
              </a:rPr>
              <a:t>即dist(i)=dist(right(i))+1</a:t>
            </a:r>
            <a:r>
              <a:rPr lang="en-US" dirty="0">
                <a:latin typeface="Consolas" panose="020B0609020204030204" charset="0"/>
              </a:rPr>
              <a:t>.</a:t>
            </a:r>
            <a:r>
              <a:rPr dirty="0">
                <a:latin typeface="Consolas" panose="020B0609020204030204" charset="0"/>
              </a:rPr>
              <a:t>外节点的距离为0</a:t>
            </a:r>
            <a:r>
              <a:rPr lang="en-US" dirty="0">
                <a:latin typeface="Consolas" panose="020B0609020204030204" charset="0"/>
              </a:rPr>
              <a:t>,</a:t>
            </a:r>
            <a:r>
              <a:rPr dirty="0">
                <a:latin typeface="Consolas" panose="020B0609020204030204" charset="0"/>
              </a:rPr>
              <a:t>由于性质2</a:t>
            </a:r>
            <a:r>
              <a:rPr lang="en-US" dirty="0">
                <a:latin typeface="Consolas" panose="020B0609020204030204" charset="0"/>
              </a:rPr>
              <a:t>,</a:t>
            </a:r>
            <a:r>
              <a:rPr dirty="0">
                <a:latin typeface="Consolas" panose="020B0609020204030204" charset="0"/>
              </a:rPr>
              <a:t>它的右子节点必为空节点</a:t>
            </a:r>
            <a:r>
              <a:rPr lang="en-US" dirty="0">
                <a:latin typeface="Consolas" panose="020B0609020204030204" charset="0"/>
              </a:rPr>
              <a:t>.</a:t>
            </a:r>
            <a:r>
              <a:rPr dirty="0">
                <a:latin typeface="Consolas" panose="020B0609020204030204" charset="0"/>
              </a:rPr>
              <a:t>为了满足性质3</a:t>
            </a:r>
            <a:r>
              <a:rPr lang="en-US" dirty="0">
                <a:latin typeface="Consolas" panose="020B0609020204030204" charset="0"/>
              </a:rPr>
              <a:t>,</a:t>
            </a:r>
            <a:r>
              <a:rPr dirty="0">
                <a:latin typeface="Consolas" panose="020B0609020204030204" charset="0"/>
              </a:rPr>
              <a:t>故前面规定空节点的距离为-1</a:t>
            </a:r>
            <a:r>
              <a:rPr lang="en-US" dirty="0">
                <a:latin typeface="Consolas" panose="020B0609020204030204" charset="0"/>
              </a:rPr>
              <a:t>.</a:t>
            </a:r>
            <a:endParaRPr lang="en-US" dirty="0">
              <a:latin typeface="Consolas" panose="020B0609020204030204" charset="0"/>
            </a:endParaRPr>
          </a:p>
          <a:p>
            <a:r>
              <a:rPr dirty="0">
                <a:latin typeface="Consolas" panose="020B0609020204030204" charset="0"/>
              </a:rPr>
              <a:t>[引理1] 若左偏树的距离为一定值</a:t>
            </a:r>
            <a:r>
              <a:rPr lang="en-US" dirty="0">
                <a:latin typeface="Consolas" panose="020B0609020204030204" charset="0"/>
              </a:rPr>
              <a:t>,</a:t>
            </a:r>
            <a:r>
              <a:rPr dirty="0">
                <a:latin typeface="Consolas" panose="020B0609020204030204" charset="0"/>
              </a:rPr>
              <a:t>则节点数最少的左偏树是完全二叉树</a:t>
            </a:r>
            <a:r>
              <a:rPr lang="en-US" dirty="0">
                <a:latin typeface="Consolas" panose="020B0609020204030204" charset="0"/>
              </a:rPr>
              <a:t>.</a:t>
            </a:r>
            <a:endParaRPr lang="en-US" dirty="0">
              <a:latin typeface="Consolas" panose="020B0609020204030204" charset="0"/>
            </a:endParaRPr>
          </a:p>
          <a:p>
            <a:r>
              <a:rPr dirty="0">
                <a:latin typeface="Consolas" panose="020B0609020204030204" charset="0"/>
              </a:rPr>
              <a:t>证明</a:t>
            </a:r>
            <a:r>
              <a:rPr lang="en-US" dirty="0">
                <a:latin typeface="Consolas" panose="020B0609020204030204" charset="0"/>
              </a:rPr>
              <a:t>:</a:t>
            </a:r>
            <a:r>
              <a:rPr dirty="0">
                <a:latin typeface="Consolas" panose="020B0609020204030204" charset="0"/>
              </a:rPr>
              <a:t>由性质2可知</a:t>
            </a:r>
            <a:r>
              <a:rPr lang="en-US" dirty="0">
                <a:latin typeface="Consolas" panose="020B0609020204030204" charset="0"/>
              </a:rPr>
              <a:t>,</a:t>
            </a:r>
            <a:r>
              <a:rPr dirty="0">
                <a:latin typeface="Consolas" panose="020B0609020204030204" charset="0"/>
              </a:rPr>
              <a:t>当且仅当对于一棵左偏树中的每个节点i</a:t>
            </a:r>
            <a:r>
              <a:rPr lang="en-US" dirty="0">
                <a:latin typeface="Consolas" panose="020B0609020204030204" charset="0"/>
              </a:rPr>
              <a:t>,</a:t>
            </a:r>
            <a:r>
              <a:rPr dirty="0">
                <a:latin typeface="Consolas" panose="020B0609020204030204" charset="0"/>
              </a:rPr>
              <a:t>都有 dist(left(i))=dist(right(i))时</a:t>
            </a:r>
            <a:r>
              <a:rPr lang="en-US" dirty="0">
                <a:latin typeface="Consolas" panose="020B0609020204030204" charset="0"/>
              </a:rPr>
              <a:t>,</a:t>
            </a:r>
            <a:r>
              <a:rPr dirty="0">
                <a:latin typeface="Consolas" panose="020B0609020204030204" charset="0"/>
              </a:rPr>
              <a:t>该左偏树的节点数最</a:t>
            </a:r>
            <a:r>
              <a:rPr lang="zh-CN" dirty="0">
                <a:latin typeface="Consolas" panose="020B0609020204030204" charset="0"/>
              </a:rPr>
              <a:t>少</a:t>
            </a:r>
            <a:r>
              <a:rPr lang="en-US" dirty="0">
                <a:latin typeface="Consolas" panose="020B0609020204030204" charset="0"/>
              </a:rPr>
              <a:t>.</a:t>
            </a:r>
            <a:r>
              <a:rPr dirty="0">
                <a:latin typeface="Consolas" panose="020B0609020204030204" charset="0"/>
              </a:rPr>
              <a:t>显然具有这样性质的二叉树是完全二叉树</a:t>
            </a:r>
            <a:r>
              <a:rPr lang="en-US" dirty="0">
                <a:latin typeface="Consolas" panose="020B0609020204030204" charset="0"/>
              </a:rPr>
              <a:t>.</a:t>
            </a:r>
            <a:endParaRPr lang="en-US"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[定理1] 若一棵左偏树的距离为k</a:t>
            </a:r>
            <a:r>
              <a:rPr lang="en-US" dirty="0">
                <a:latin typeface="Consolas" panose="020B0609020204030204" charset="0"/>
                <a:sym typeface="+mn-ea"/>
              </a:rPr>
              <a:t>,</a:t>
            </a:r>
            <a:r>
              <a:rPr dirty="0">
                <a:latin typeface="Consolas" panose="020B0609020204030204" charset="0"/>
                <a:sym typeface="+mn-ea"/>
              </a:rPr>
              <a:t>则这棵左偏树至少有2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-1个节点</a:t>
            </a:r>
            <a:r>
              <a:rPr lang="en-US" dirty="0">
                <a:latin typeface="Consolas" panose="020B0609020204030204" charset="0"/>
                <a:sym typeface="+mn-ea"/>
              </a:rPr>
              <a:t>.</a:t>
            </a:r>
            <a:endParaRPr lang="en-US" dirty="0">
              <a:latin typeface="Consolas" panose="020B0609020204030204" charset="0"/>
            </a:endParaRPr>
          </a:p>
          <a:p>
            <a:endParaRPr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[定理1] 若一棵左偏树的距离为k</a:t>
            </a:r>
            <a:r>
              <a:rPr lang="en-US" dirty="0">
                <a:latin typeface="Consolas" panose="020B0609020204030204" charset="0"/>
                <a:sym typeface="+mn-ea"/>
              </a:rPr>
              <a:t>,</a:t>
            </a:r>
            <a:r>
              <a:rPr dirty="0">
                <a:latin typeface="Consolas" panose="020B0609020204030204" charset="0"/>
                <a:sym typeface="+mn-ea"/>
              </a:rPr>
              <a:t>则这棵左偏树至少有2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-1个节点</a:t>
            </a:r>
            <a:r>
              <a:rPr lang="en-US" dirty="0">
                <a:latin typeface="Consolas" panose="020B0609020204030204" charset="0"/>
                <a:sym typeface="+mn-ea"/>
              </a:rPr>
              <a:t>.</a:t>
            </a:r>
            <a:endParaRPr lang="en-US" dirty="0">
              <a:latin typeface="Consolas" panose="020B0609020204030204" charset="0"/>
            </a:endParaRPr>
          </a:p>
          <a:p>
            <a:r>
              <a:rPr dirty="0">
                <a:latin typeface="Consolas" panose="020B0609020204030204" charset="0"/>
                <a:sym typeface="+mn-ea"/>
              </a:rPr>
              <a:t>证明</a:t>
            </a:r>
            <a:r>
              <a:rPr lang="en-US" dirty="0">
                <a:latin typeface="Consolas" panose="020B0609020204030204" charset="0"/>
                <a:sym typeface="+mn-ea"/>
              </a:rPr>
              <a:t>:</a:t>
            </a:r>
            <a:r>
              <a:rPr dirty="0">
                <a:latin typeface="Consolas" panose="020B0609020204030204" charset="0"/>
                <a:sym typeface="+mn-ea"/>
              </a:rPr>
              <a:t>由引理1可知</a:t>
            </a:r>
            <a:r>
              <a:rPr lang="en-US" dirty="0">
                <a:latin typeface="Consolas" panose="020B0609020204030204" charset="0"/>
                <a:sym typeface="+mn-ea"/>
              </a:rPr>
              <a:t>,</a:t>
            </a:r>
            <a:r>
              <a:rPr dirty="0">
                <a:latin typeface="Consolas" panose="020B0609020204030204" charset="0"/>
                <a:sym typeface="+mn-ea"/>
              </a:rPr>
              <a:t>当这样的左偏树节点数最少的时候</a:t>
            </a:r>
            <a:r>
              <a:rPr lang="en-US" dirty="0">
                <a:latin typeface="Consolas" panose="020B0609020204030204" charset="0"/>
                <a:sym typeface="+mn-ea"/>
              </a:rPr>
              <a:t>,</a:t>
            </a:r>
            <a:r>
              <a:rPr dirty="0">
                <a:latin typeface="Consolas" panose="020B0609020204030204" charset="0"/>
                <a:sym typeface="+mn-ea"/>
              </a:rPr>
              <a:t>是一棵完全二叉</a:t>
            </a:r>
            <a:r>
              <a:rPr lang="zh-CN" dirty="0">
                <a:latin typeface="Consolas" panose="020B0609020204030204" charset="0"/>
                <a:sym typeface="+mn-ea"/>
              </a:rPr>
              <a:t>树</a:t>
            </a:r>
            <a:r>
              <a:rPr lang="en-US" altLang="zh-CN" dirty="0">
                <a:latin typeface="Consolas" panose="020B0609020204030204" charset="0"/>
                <a:sym typeface="+mn-ea"/>
              </a:rPr>
              <a:t>.</a:t>
            </a:r>
            <a:r>
              <a:rPr dirty="0">
                <a:latin typeface="Consolas" panose="020B0609020204030204" charset="0"/>
                <a:sym typeface="+mn-ea"/>
              </a:rPr>
              <a:t>距离为k的完全二叉树高度也为k</a:t>
            </a:r>
            <a:r>
              <a:rPr lang="en-US" dirty="0">
                <a:latin typeface="Consolas" panose="020B0609020204030204" charset="0"/>
                <a:sym typeface="+mn-ea"/>
              </a:rPr>
              <a:t>,</a:t>
            </a:r>
            <a:r>
              <a:rPr dirty="0">
                <a:latin typeface="Consolas" panose="020B0609020204030204" charset="0"/>
                <a:sym typeface="+mn-ea"/>
              </a:rPr>
              <a:t>节点数为2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a:t>
            </a:r>
            <a:r>
              <a:rPr lang="en-US" dirty="0">
                <a:latin typeface="Consolas" panose="020B0609020204030204" charset="0"/>
                <a:sym typeface="+mn-ea"/>
              </a:rPr>
              <a:t>,</a:t>
            </a:r>
            <a:r>
              <a:rPr dirty="0">
                <a:latin typeface="Consolas" panose="020B0609020204030204" charset="0"/>
                <a:sym typeface="+mn-ea"/>
              </a:rPr>
              <a:t>所以距离为k的左偏树至少有2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-1个节点</a:t>
            </a:r>
            <a:r>
              <a:rPr lang="en-US" dirty="0">
                <a:latin typeface="Consolas" panose="020B0609020204030204" charset="0"/>
                <a:sym typeface="+mn-ea"/>
              </a:rPr>
              <a:t>.</a:t>
            </a:r>
            <a:endParaRPr dirty="0">
              <a:latin typeface="Consolas" panose="020B0609020204030204" charset="0"/>
            </a:endParaRPr>
          </a:p>
          <a:p>
            <a:endParaRPr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[定理1] 若一棵左偏树的距离为k</a:t>
            </a:r>
            <a:r>
              <a:rPr lang="en-US" dirty="0">
                <a:latin typeface="Consolas" panose="020B0609020204030204" charset="0"/>
                <a:sym typeface="+mn-ea"/>
              </a:rPr>
              <a:t>,</a:t>
            </a:r>
            <a:r>
              <a:rPr dirty="0">
                <a:latin typeface="Consolas" panose="020B0609020204030204" charset="0"/>
                <a:sym typeface="+mn-ea"/>
              </a:rPr>
              <a:t>则这棵左偏树至少有2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-1个节点</a:t>
            </a:r>
            <a:r>
              <a:rPr lang="en-US" dirty="0">
                <a:latin typeface="Consolas" panose="020B0609020204030204" charset="0"/>
                <a:sym typeface="+mn-ea"/>
              </a:rPr>
              <a:t>.</a:t>
            </a:r>
            <a:endParaRPr lang="en-US" dirty="0">
              <a:latin typeface="Consolas" panose="020B0609020204030204" charset="0"/>
            </a:endParaRPr>
          </a:p>
          <a:p>
            <a:r>
              <a:rPr dirty="0">
                <a:latin typeface="Consolas" panose="020B0609020204030204" charset="0"/>
                <a:sym typeface="+mn-ea"/>
              </a:rPr>
              <a:t>证明</a:t>
            </a:r>
            <a:r>
              <a:rPr lang="en-US" dirty="0">
                <a:latin typeface="Consolas" panose="020B0609020204030204" charset="0"/>
                <a:sym typeface="+mn-ea"/>
              </a:rPr>
              <a:t>:</a:t>
            </a:r>
            <a:r>
              <a:rPr dirty="0">
                <a:latin typeface="Consolas" panose="020B0609020204030204" charset="0"/>
                <a:sym typeface="+mn-ea"/>
              </a:rPr>
              <a:t>由引理1可知</a:t>
            </a:r>
            <a:r>
              <a:rPr lang="en-US" dirty="0">
                <a:latin typeface="Consolas" panose="020B0609020204030204" charset="0"/>
                <a:sym typeface="+mn-ea"/>
              </a:rPr>
              <a:t>,</a:t>
            </a:r>
            <a:r>
              <a:rPr dirty="0">
                <a:latin typeface="Consolas" panose="020B0609020204030204" charset="0"/>
                <a:sym typeface="+mn-ea"/>
              </a:rPr>
              <a:t>当这样的左偏树节点数最少的时候</a:t>
            </a:r>
            <a:r>
              <a:rPr lang="en-US" dirty="0">
                <a:latin typeface="Consolas" panose="020B0609020204030204" charset="0"/>
                <a:sym typeface="+mn-ea"/>
              </a:rPr>
              <a:t>,</a:t>
            </a:r>
            <a:r>
              <a:rPr dirty="0">
                <a:latin typeface="Consolas" panose="020B0609020204030204" charset="0"/>
                <a:sym typeface="+mn-ea"/>
              </a:rPr>
              <a:t>是一棵完全二叉</a:t>
            </a:r>
            <a:r>
              <a:rPr lang="zh-CN" dirty="0">
                <a:latin typeface="Consolas" panose="020B0609020204030204" charset="0"/>
                <a:sym typeface="+mn-ea"/>
              </a:rPr>
              <a:t>树</a:t>
            </a:r>
            <a:r>
              <a:rPr lang="en-US" altLang="zh-CN" dirty="0">
                <a:latin typeface="Consolas" panose="020B0609020204030204" charset="0"/>
                <a:sym typeface="+mn-ea"/>
              </a:rPr>
              <a:t>.</a:t>
            </a:r>
            <a:r>
              <a:rPr dirty="0">
                <a:latin typeface="Consolas" panose="020B0609020204030204" charset="0"/>
                <a:sym typeface="+mn-ea"/>
              </a:rPr>
              <a:t>距离为k的完全二叉树高度也为k</a:t>
            </a:r>
            <a:r>
              <a:rPr lang="en-US" dirty="0">
                <a:latin typeface="Consolas" panose="020B0609020204030204" charset="0"/>
                <a:sym typeface="+mn-ea"/>
              </a:rPr>
              <a:t>,</a:t>
            </a:r>
            <a:r>
              <a:rPr dirty="0">
                <a:latin typeface="Consolas" panose="020B0609020204030204" charset="0"/>
                <a:sym typeface="+mn-ea"/>
              </a:rPr>
              <a:t>节点数为2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a:t>
            </a:r>
            <a:r>
              <a:rPr lang="en-US" dirty="0">
                <a:latin typeface="Consolas" panose="020B0609020204030204" charset="0"/>
                <a:sym typeface="+mn-ea"/>
              </a:rPr>
              <a:t>,</a:t>
            </a:r>
            <a:r>
              <a:rPr dirty="0">
                <a:latin typeface="Consolas" panose="020B0609020204030204" charset="0"/>
                <a:sym typeface="+mn-ea"/>
              </a:rPr>
              <a:t>所以距离为k的左偏树至少有2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-1个节点</a:t>
            </a:r>
            <a:r>
              <a:rPr lang="en-US" dirty="0">
                <a:latin typeface="Consolas" panose="020B0609020204030204" charset="0"/>
                <a:sym typeface="+mn-ea"/>
              </a:rPr>
              <a:t>.</a:t>
            </a:r>
            <a:endParaRPr dirty="0">
              <a:latin typeface="Consolas" panose="020B0609020204030204" charset="0"/>
            </a:endParaRPr>
          </a:p>
          <a:p>
            <a:r>
              <a:rPr dirty="0">
                <a:latin typeface="Consolas" panose="020B0609020204030204" charset="0"/>
              </a:rPr>
              <a:t>[性质</a:t>
            </a:r>
            <a:r>
              <a:rPr lang="en-US" dirty="0">
                <a:latin typeface="Consolas" panose="020B0609020204030204" charset="0"/>
              </a:rPr>
              <a:t>4</a:t>
            </a:r>
            <a:r>
              <a:rPr dirty="0">
                <a:latin typeface="Consolas" panose="020B0609020204030204" charset="0"/>
              </a:rPr>
              <a:t>] 一棵N个节点的左偏树距离最多为下取整log(N+1)-1</a:t>
            </a:r>
            <a:r>
              <a:rPr lang="en-US" dirty="0">
                <a:latin typeface="Consolas" panose="020B0609020204030204" charset="0"/>
              </a:rPr>
              <a:t>.</a:t>
            </a:r>
            <a:endParaRPr lang="en-US" dirty="0">
              <a:latin typeface="Consolas" panose="020B0609020204030204" charset="0"/>
            </a:endParaRPr>
          </a:p>
          <a:p>
            <a:endParaRPr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二、性质</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[定理1] 若一棵左偏树的距离为k</a:t>
            </a:r>
            <a:r>
              <a:rPr lang="en-US" dirty="0">
                <a:latin typeface="Consolas" panose="020B0609020204030204" charset="0"/>
                <a:sym typeface="+mn-ea"/>
              </a:rPr>
              <a:t>,</a:t>
            </a:r>
            <a:r>
              <a:rPr dirty="0">
                <a:latin typeface="Consolas" panose="020B0609020204030204" charset="0"/>
                <a:sym typeface="+mn-ea"/>
              </a:rPr>
              <a:t>则这棵左偏树至少有2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-1个节点</a:t>
            </a:r>
            <a:r>
              <a:rPr lang="en-US" dirty="0">
                <a:latin typeface="Consolas" panose="020B0609020204030204" charset="0"/>
                <a:sym typeface="+mn-ea"/>
              </a:rPr>
              <a:t>.</a:t>
            </a:r>
            <a:endParaRPr lang="en-US" dirty="0">
              <a:latin typeface="Consolas" panose="020B0609020204030204" charset="0"/>
            </a:endParaRPr>
          </a:p>
          <a:p>
            <a:r>
              <a:rPr dirty="0">
                <a:latin typeface="Consolas" panose="020B0609020204030204" charset="0"/>
                <a:sym typeface="+mn-ea"/>
              </a:rPr>
              <a:t>证明</a:t>
            </a:r>
            <a:r>
              <a:rPr lang="en-US" dirty="0">
                <a:latin typeface="Consolas" panose="020B0609020204030204" charset="0"/>
                <a:sym typeface="+mn-ea"/>
              </a:rPr>
              <a:t>:</a:t>
            </a:r>
            <a:r>
              <a:rPr dirty="0">
                <a:latin typeface="Consolas" panose="020B0609020204030204" charset="0"/>
                <a:sym typeface="+mn-ea"/>
              </a:rPr>
              <a:t>由引理1可知</a:t>
            </a:r>
            <a:r>
              <a:rPr lang="en-US" dirty="0">
                <a:latin typeface="Consolas" panose="020B0609020204030204" charset="0"/>
                <a:sym typeface="+mn-ea"/>
              </a:rPr>
              <a:t>,</a:t>
            </a:r>
            <a:r>
              <a:rPr dirty="0">
                <a:latin typeface="Consolas" panose="020B0609020204030204" charset="0"/>
                <a:sym typeface="+mn-ea"/>
              </a:rPr>
              <a:t>当这样的左偏树节点数最少的时候</a:t>
            </a:r>
            <a:r>
              <a:rPr lang="en-US" dirty="0">
                <a:latin typeface="Consolas" panose="020B0609020204030204" charset="0"/>
                <a:sym typeface="+mn-ea"/>
              </a:rPr>
              <a:t>,</a:t>
            </a:r>
            <a:r>
              <a:rPr dirty="0">
                <a:latin typeface="Consolas" panose="020B0609020204030204" charset="0"/>
                <a:sym typeface="+mn-ea"/>
              </a:rPr>
              <a:t>是一棵完全二叉</a:t>
            </a:r>
            <a:r>
              <a:rPr lang="zh-CN" dirty="0">
                <a:latin typeface="Consolas" panose="020B0609020204030204" charset="0"/>
                <a:sym typeface="+mn-ea"/>
              </a:rPr>
              <a:t>树</a:t>
            </a:r>
            <a:r>
              <a:rPr lang="en-US" altLang="zh-CN" dirty="0">
                <a:latin typeface="Consolas" panose="020B0609020204030204" charset="0"/>
                <a:sym typeface="+mn-ea"/>
              </a:rPr>
              <a:t>.</a:t>
            </a:r>
            <a:r>
              <a:rPr dirty="0">
                <a:latin typeface="Consolas" panose="020B0609020204030204" charset="0"/>
                <a:sym typeface="+mn-ea"/>
              </a:rPr>
              <a:t>距离为k的完全二叉树高度也为k</a:t>
            </a:r>
            <a:r>
              <a:rPr lang="en-US" dirty="0">
                <a:latin typeface="Consolas" panose="020B0609020204030204" charset="0"/>
                <a:sym typeface="+mn-ea"/>
              </a:rPr>
              <a:t>,</a:t>
            </a:r>
            <a:r>
              <a:rPr dirty="0">
                <a:latin typeface="Consolas" panose="020B0609020204030204" charset="0"/>
                <a:sym typeface="+mn-ea"/>
              </a:rPr>
              <a:t>节点数为2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a:t>
            </a:r>
            <a:r>
              <a:rPr lang="en-US" dirty="0">
                <a:latin typeface="Consolas" panose="020B0609020204030204" charset="0"/>
                <a:sym typeface="+mn-ea"/>
              </a:rPr>
              <a:t>,</a:t>
            </a:r>
            <a:r>
              <a:rPr dirty="0">
                <a:latin typeface="Consolas" panose="020B0609020204030204" charset="0"/>
                <a:sym typeface="+mn-ea"/>
              </a:rPr>
              <a:t>所以距离为k的左偏树至少有2</a:t>
            </a:r>
            <a:r>
              <a:rPr lang="en-US" dirty="0">
                <a:latin typeface="Consolas" panose="020B0609020204030204" charset="0"/>
                <a:sym typeface="+mn-ea"/>
              </a:rPr>
              <a:t>^(</a:t>
            </a:r>
            <a:r>
              <a:rPr dirty="0">
                <a:latin typeface="Consolas" panose="020B0609020204030204" charset="0"/>
                <a:sym typeface="+mn-ea"/>
              </a:rPr>
              <a:t>k＋1</a:t>
            </a:r>
            <a:r>
              <a:rPr lang="en-US" dirty="0">
                <a:latin typeface="Consolas" panose="020B0609020204030204" charset="0"/>
                <a:sym typeface="+mn-ea"/>
              </a:rPr>
              <a:t>)</a:t>
            </a:r>
            <a:r>
              <a:rPr dirty="0">
                <a:latin typeface="Consolas" panose="020B0609020204030204" charset="0"/>
                <a:sym typeface="+mn-ea"/>
              </a:rPr>
              <a:t>-1个节点</a:t>
            </a:r>
            <a:r>
              <a:rPr lang="en-US" dirty="0">
                <a:latin typeface="Consolas" panose="020B0609020204030204" charset="0"/>
                <a:sym typeface="+mn-ea"/>
              </a:rPr>
              <a:t>.</a:t>
            </a:r>
            <a:endParaRPr dirty="0">
              <a:latin typeface="Consolas" panose="020B0609020204030204" charset="0"/>
            </a:endParaRPr>
          </a:p>
          <a:p>
            <a:r>
              <a:rPr dirty="0">
                <a:latin typeface="Consolas" panose="020B0609020204030204" charset="0"/>
              </a:rPr>
              <a:t>[性质</a:t>
            </a:r>
            <a:r>
              <a:rPr lang="en-US" dirty="0">
                <a:latin typeface="Consolas" panose="020B0609020204030204" charset="0"/>
              </a:rPr>
              <a:t>4</a:t>
            </a:r>
            <a:r>
              <a:rPr dirty="0">
                <a:latin typeface="Consolas" panose="020B0609020204030204" charset="0"/>
              </a:rPr>
              <a:t>] 一棵N个节点的左偏树距离最多为下取整log(N+1)-1</a:t>
            </a:r>
            <a:r>
              <a:rPr lang="en-US" dirty="0">
                <a:latin typeface="Consolas" panose="020B0609020204030204" charset="0"/>
              </a:rPr>
              <a:t>.</a:t>
            </a:r>
            <a:endParaRPr lang="en-US" dirty="0">
              <a:latin typeface="Consolas" panose="020B0609020204030204" charset="0"/>
            </a:endParaRPr>
          </a:p>
          <a:p>
            <a:r>
              <a:rPr dirty="0">
                <a:latin typeface="Consolas" panose="020B0609020204030204" charset="0"/>
              </a:rPr>
              <a:t>证明</a:t>
            </a:r>
            <a:r>
              <a:rPr lang="en-US" dirty="0">
                <a:latin typeface="Consolas" panose="020B0609020204030204" charset="0"/>
              </a:rPr>
              <a:t>:</a:t>
            </a:r>
            <a:r>
              <a:rPr dirty="0">
                <a:latin typeface="Consolas" panose="020B0609020204030204" charset="0"/>
              </a:rPr>
              <a:t>设一棵N个节点的左偏树距离为k</a:t>
            </a:r>
            <a:r>
              <a:rPr lang="en-US" dirty="0">
                <a:latin typeface="Consolas" panose="020B0609020204030204" charset="0"/>
              </a:rPr>
              <a:t>,</a:t>
            </a:r>
            <a:r>
              <a:rPr dirty="0">
                <a:latin typeface="Consolas" panose="020B0609020204030204" charset="0"/>
              </a:rPr>
              <a:t>由</a:t>
            </a:r>
            <a:r>
              <a:rPr lang="en-US" dirty="0">
                <a:latin typeface="Consolas" panose="020B0609020204030204" charset="0"/>
              </a:rPr>
              <a:t>[</a:t>
            </a:r>
            <a:r>
              <a:rPr dirty="0">
                <a:latin typeface="Consolas" panose="020B0609020204030204" charset="0"/>
              </a:rPr>
              <a:t>定理1</a:t>
            </a:r>
            <a:r>
              <a:rPr lang="en-US" dirty="0">
                <a:latin typeface="Consolas" panose="020B0609020204030204" charset="0"/>
              </a:rPr>
              <a:t>]</a:t>
            </a:r>
            <a:r>
              <a:rPr dirty="0">
                <a:latin typeface="Consolas" panose="020B0609020204030204" charset="0"/>
              </a:rPr>
              <a:t>可知</a:t>
            </a:r>
            <a:r>
              <a:rPr lang="en-US" dirty="0">
                <a:latin typeface="Consolas" panose="020B0609020204030204" charset="0"/>
              </a:rPr>
              <a:t>,</a:t>
            </a:r>
            <a:r>
              <a:rPr dirty="0">
                <a:latin typeface="Consolas" panose="020B0609020204030204" charset="0"/>
              </a:rPr>
              <a:t>N≥2</a:t>
            </a:r>
            <a:r>
              <a:rPr lang="en-US" dirty="0">
                <a:latin typeface="Consolas" panose="020B0609020204030204" charset="0"/>
              </a:rPr>
              <a:t>^(</a:t>
            </a:r>
            <a:r>
              <a:rPr dirty="0">
                <a:latin typeface="Consolas" panose="020B0609020204030204" charset="0"/>
              </a:rPr>
              <a:t>k+1</a:t>
            </a:r>
            <a:r>
              <a:rPr lang="en-US" dirty="0">
                <a:latin typeface="Consolas" panose="020B0609020204030204" charset="0"/>
              </a:rPr>
              <a:t>)</a:t>
            </a:r>
            <a:r>
              <a:rPr dirty="0">
                <a:latin typeface="Consolas" panose="020B0609020204030204" charset="0"/>
              </a:rPr>
              <a:t>-1</a:t>
            </a:r>
            <a:r>
              <a:rPr lang="en-US" dirty="0">
                <a:latin typeface="Consolas" panose="020B0609020204030204" charset="0"/>
              </a:rPr>
              <a:t>,</a:t>
            </a:r>
            <a:r>
              <a:rPr dirty="0">
                <a:latin typeface="Consolas" panose="020B0609020204030204" charset="0"/>
              </a:rPr>
              <a:t>因此k≤</a:t>
            </a:r>
            <a:r>
              <a:rPr dirty="0">
                <a:latin typeface="Consolas" panose="020B0609020204030204" charset="0"/>
                <a:sym typeface="+mn-ea"/>
              </a:rPr>
              <a:t>下取整log(N+1)-1</a:t>
            </a:r>
            <a:r>
              <a:rPr lang="en-US" dirty="0">
                <a:latin typeface="Consolas" panose="020B0609020204030204" charset="0"/>
                <a:sym typeface="+mn-ea"/>
              </a:rPr>
              <a:t>.</a:t>
            </a:r>
            <a:endParaRPr dirty="0">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241550" y="363855"/>
            <a:ext cx="7218680" cy="620522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605655" y="370840"/>
            <a:ext cx="2956560" cy="1292860"/>
          </a:xfrm>
          <a:prstGeom prst="rect">
            <a:avLst/>
          </a:prstGeom>
          <a:noFill/>
        </p:spPr>
        <p:txBody>
          <a:bodyPr wrap="square" rtlCol="0" anchor="ctr" anchorCtr="0">
            <a:normAutofit fontScale="70000"/>
          </a:bodyPr>
          <a:lstStyle/>
          <a:p>
            <a:pPr algn="ctr"/>
            <a:r>
              <a:rPr lang="en-US" altLang="zh-CN" sz="5400" dirty="0">
                <a:latin typeface="+mj-lt"/>
                <a:ea typeface="+mj-ea"/>
                <a:cs typeface="+mj-cs"/>
              </a:rPr>
              <a:t>CONTENTS</a:t>
            </a:r>
            <a:endParaRPr lang="en-US" altLang="zh-CN" sz="5400" dirty="0">
              <a:latin typeface="+mj-lt"/>
              <a:ea typeface="+mj-ea"/>
              <a:cs typeface="+mj-cs"/>
            </a:endParaRPr>
          </a:p>
        </p:txBody>
      </p:sp>
      <p:grpSp>
        <p:nvGrpSpPr>
          <p:cNvPr id="19" name="组合 18"/>
          <p:cNvGrpSpPr/>
          <p:nvPr>
            <p:custDataLst>
              <p:tags r:id="rId2"/>
            </p:custDataLst>
          </p:nvPr>
        </p:nvGrpSpPr>
        <p:grpSpPr>
          <a:xfrm>
            <a:off x="1201439" y="1732113"/>
            <a:ext cx="4320984" cy="1581729"/>
            <a:chOff x="1213297" y="3728275"/>
            <a:chExt cx="3371475" cy="1234154"/>
          </a:xfrm>
        </p:grpSpPr>
        <p:sp>
          <p:nvSpPr>
            <p:cNvPr id="20" name="任意多边形 19"/>
            <p:cNvSpPr/>
            <p:nvPr>
              <p:custDataLst>
                <p:tags r:id="rId3"/>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定义</a:t>
              </a:r>
              <a:endParaRPr lang="zh-CN" altLang="en-US" dirty="0">
                <a:solidFill>
                  <a:schemeClr val="accent1">
                    <a:lumMod val="50000"/>
                  </a:schemeClr>
                </a:solidFill>
              </a:endParaRPr>
            </a:p>
          </p:txBody>
        </p:sp>
        <p:grpSp>
          <p:nvGrpSpPr>
            <p:cNvPr id="21" name="组合 20"/>
            <p:cNvGrpSpPr/>
            <p:nvPr/>
          </p:nvGrpSpPr>
          <p:grpSpPr>
            <a:xfrm>
              <a:off x="3344980" y="3728275"/>
              <a:ext cx="935171" cy="1234154"/>
              <a:chOff x="2220367" y="3386925"/>
              <a:chExt cx="815909" cy="1076763"/>
            </a:xfrm>
          </p:grpSpPr>
          <p:sp>
            <p:nvSpPr>
              <p:cNvPr id="22" name="等腰三角形 11"/>
              <p:cNvSpPr/>
              <p:nvPr>
                <p:custDataLst>
                  <p:tags r:id="rId4"/>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23" name="任意多边形 22"/>
              <p:cNvSpPr/>
              <p:nvPr>
                <p:custDataLst>
                  <p:tags r:id="rId5"/>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A</a:t>
                </a:r>
                <a:endParaRPr lang="zh-CN" altLang="en-US" sz="2000" dirty="0">
                  <a:solidFill>
                    <a:srgbClr val="FEFFFF"/>
                  </a:solidFill>
                </a:endParaRPr>
              </a:p>
            </p:txBody>
          </p:sp>
        </p:grpSp>
      </p:grpSp>
      <p:grpSp>
        <p:nvGrpSpPr>
          <p:cNvPr id="24" name="组合 23"/>
          <p:cNvGrpSpPr/>
          <p:nvPr>
            <p:custDataLst>
              <p:tags r:id="rId6"/>
            </p:custDataLst>
          </p:nvPr>
        </p:nvGrpSpPr>
        <p:grpSpPr>
          <a:xfrm>
            <a:off x="3923598" y="3353108"/>
            <a:ext cx="4320984" cy="1581729"/>
            <a:chOff x="1213297" y="3728275"/>
            <a:chExt cx="3371475" cy="1234154"/>
          </a:xfrm>
        </p:grpSpPr>
        <p:sp>
          <p:nvSpPr>
            <p:cNvPr id="25" name="任意多边形 24"/>
            <p:cNvSpPr/>
            <p:nvPr>
              <p:custDataLst>
                <p:tags r:id="rId7"/>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性质</a:t>
              </a:r>
              <a:endParaRPr lang="zh-CN" altLang="en-US" dirty="0">
                <a:solidFill>
                  <a:schemeClr val="accent1">
                    <a:lumMod val="50000"/>
                  </a:schemeClr>
                </a:solidFill>
              </a:endParaRPr>
            </a:p>
          </p:txBody>
        </p:sp>
        <p:grpSp>
          <p:nvGrpSpPr>
            <p:cNvPr id="26" name="组合 25"/>
            <p:cNvGrpSpPr/>
            <p:nvPr/>
          </p:nvGrpSpPr>
          <p:grpSpPr>
            <a:xfrm>
              <a:off x="3344980" y="3728275"/>
              <a:ext cx="935171" cy="1234154"/>
              <a:chOff x="2220367" y="3386925"/>
              <a:chExt cx="815909" cy="1076763"/>
            </a:xfrm>
          </p:grpSpPr>
          <p:sp>
            <p:nvSpPr>
              <p:cNvPr id="27" name="等腰三角形 11"/>
              <p:cNvSpPr/>
              <p:nvPr>
                <p:custDataLst>
                  <p:tags r:id="rId8"/>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28" name="任意多边形 27"/>
              <p:cNvSpPr/>
              <p:nvPr>
                <p:custDataLst>
                  <p:tags r:id="rId9"/>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B</a:t>
                </a:r>
                <a:endParaRPr lang="zh-CN" altLang="en-US" sz="2000" dirty="0">
                  <a:solidFill>
                    <a:srgbClr val="FEFFFF"/>
                  </a:solidFill>
                </a:endParaRPr>
              </a:p>
            </p:txBody>
          </p:sp>
        </p:grpSp>
      </p:grpSp>
      <p:grpSp>
        <p:nvGrpSpPr>
          <p:cNvPr id="29" name="组合 28"/>
          <p:cNvGrpSpPr/>
          <p:nvPr>
            <p:custDataLst>
              <p:tags r:id="rId10"/>
            </p:custDataLst>
          </p:nvPr>
        </p:nvGrpSpPr>
        <p:grpSpPr>
          <a:xfrm>
            <a:off x="6645757" y="4942374"/>
            <a:ext cx="4320984" cy="1581729"/>
            <a:chOff x="1213297" y="3728275"/>
            <a:chExt cx="3371475" cy="1234154"/>
          </a:xfrm>
        </p:grpSpPr>
        <p:sp>
          <p:nvSpPr>
            <p:cNvPr id="30" name="任意多边形 29"/>
            <p:cNvSpPr/>
            <p:nvPr>
              <p:custDataLst>
                <p:tags r:id="rId11"/>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实现</a:t>
              </a:r>
              <a:endParaRPr lang="zh-CN" altLang="en-US" dirty="0">
                <a:solidFill>
                  <a:schemeClr val="accent1">
                    <a:lumMod val="50000"/>
                  </a:schemeClr>
                </a:solidFill>
              </a:endParaRPr>
            </a:p>
          </p:txBody>
        </p:sp>
        <p:grpSp>
          <p:nvGrpSpPr>
            <p:cNvPr id="33" name="组合 32"/>
            <p:cNvGrpSpPr/>
            <p:nvPr/>
          </p:nvGrpSpPr>
          <p:grpSpPr>
            <a:xfrm>
              <a:off x="3344980" y="3728275"/>
              <a:ext cx="935171" cy="1234154"/>
              <a:chOff x="2220367" y="3386925"/>
              <a:chExt cx="815909" cy="1076763"/>
            </a:xfrm>
          </p:grpSpPr>
          <p:sp>
            <p:nvSpPr>
              <p:cNvPr id="35" name="等腰三角形 11"/>
              <p:cNvSpPr/>
              <p:nvPr>
                <p:custDataLst>
                  <p:tags r:id="rId12"/>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36" name="任意多边形 35"/>
              <p:cNvSpPr/>
              <p:nvPr>
                <p:custDataLst>
                  <p:tags r:id="rId13"/>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C</a:t>
                </a:r>
                <a:endParaRPr lang="zh-CN" altLang="en-US" sz="2000" dirty="0">
                  <a:solidFill>
                    <a:srgbClr val="FEFFFF"/>
                  </a:solidFill>
                </a:endParaRPr>
              </a:p>
            </p:txBody>
          </p:sp>
        </p:grpSp>
      </p:grpSp>
    </p:spTree>
    <p:custDataLst>
      <p:tags r:id="rId14"/>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以小根堆为例</a:t>
            </a:r>
            <a:r>
              <a:rPr lang="en-US" dirty="0">
                <a:latin typeface="Consolas" panose="020B0609020204030204" charset="0"/>
                <a:sym typeface="+mn-ea"/>
              </a:rPr>
              <a:t>,</a:t>
            </a:r>
            <a:r>
              <a:rPr dirty="0">
                <a:latin typeface="Consolas" panose="020B0609020204030204" charset="0"/>
                <a:sym typeface="+mn-ea"/>
              </a:rPr>
              <a:t>假如要合并A</a:t>
            </a:r>
            <a:r>
              <a:rPr lang="en-US" dirty="0">
                <a:latin typeface="Consolas" panose="020B0609020204030204" charset="0"/>
                <a:sym typeface="+mn-ea"/>
              </a:rPr>
              <a:t>,</a:t>
            </a:r>
            <a:r>
              <a:rPr dirty="0">
                <a:latin typeface="Consolas" panose="020B0609020204030204" charset="0"/>
                <a:sym typeface="+mn-ea"/>
              </a:rPr>
              <a:t>B两个堆并且A&lt;B</a:t>
            </a:r>
            <a:r>
              <a:rPr lang="en-US" dirty="0">
                <a:latin typeface="Consolas" panose="020B0609020204030204" charset="0"/>
                <a:sym typeface="+mn-ea"/>
              </a:rPr>
              <a:t>(</a:t>
            </a:r>
            <a:r>
              <a:rPr dirty="0">
                <a:latin typeface="Consolas" panose="020B0609020204030204" charset="0"/>
                <a:sym typeface="+mn-ea"/>
              </a:rPr>
              <a:t>这个不满足的话只需要交换一下就可以</a:t>
            </a:r>
            <a:r>
              <a:rPr lang="en-US" dirty="0">
                <a:latin typeface="Consolas" panose="020B0609020204030204" charset="0"/>
                <a:sym typeface="+mn-ea"/>
              </a:rPr>
              <a:t>),</a:t>
            </a:r>
            <a:r>
              <a:rPr dirty="0">
                <a:latin typeface="Consolas" panose="020B0609020204030204" charset="0"/>
                <a:sym typeface="+mn-ea"/>
              </a:rPr>
              <a:t>而且还要求两棵树的节点没有包含关系</a:t>
            </a:r>
            <a:r>
              <a:rPr lang="en-US" dirty="0">
                <a:latin typeface="Consolas" panose="020B0609020204030204" charset="0"/>
                <a:sym typeface="+mn-ea"/>
              </a:rPr>
              <a:t>,</a:t>
            </a:r>
            <a:r>
              <a:rPr dirty="0">
                <a:latin typeface="Consolas" panose="020B0609020204030204" charset="0"/>
                <a:sym typeface="+mn-ea"/>
              </a:rPr>
              <a:t>就是没有相同的节点</a:t>
            </a:r>
            <a:r>
              <a:rPr lang="en-US" dirty="0">
                <a:latin typeface="Consolas" panose="020B0609020204030204" charset="0"/>
                <a:sym typeface="+mn-ea"/>
              </a:rPr>
              <a:t>.</a:t>
            </a:r>
            <a:endParaRPr lang="en-US" dirty="0">
              <a:latin typeface="Consolas" panose="020B0609020204030204" charset="0"/>
              <a:sym typeface="+mn-ea"/>
            </a:endParaRPr>
          </a:p>
          <a:p>
            <a:endParaRPr dirty="0">
              <a:latin typeface="Consolas" panose="020B0609020204030204" charset="0"/>
              <a:sym typeface="+mn-ea"/>
            </a:endParaRPr>
          </a:p>
          <a:p>
            <a:endParaRPr dirty="0">
              <a:latin typeface="Consolas" panose="020B0609020204030204" charset="0"/>
              <a:sym typeface="+mn-ea"/>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以小根堆为例</a:t>
            </a:r>
            <a:r>
              <a:rPr lang="en-US" dirty="0">
                <a:latin typeface="Consolas" panose="020B0609020204030204" charset="0"/>
                <a:sym typeface="+mn-ea"/>
              </a:rPr>
              <a:t>,</a:t>
            </a:r>
            <a:r>
              <a:rPr dirty="0">
                <a:latin typeface="Consolas" panose="020B0609020204030204" charset="0"/>
                <a:sym typeface="+mn-ea"/>
              </a:rPr>
              <a:t>假如要合并A</a:t>
            </a:r>
            <a:r>
              <a:rPr lang="en-US" dirty="0">
                <a:latin typeface="Consolas" panose="020B0609020204030204" charset="0"/>
                <a:sym typeface="+mn-ea"/>
              </a:rPr>
              <a:t>,</a:t>
            </a:r>
            <a:r>
              <a:rPr dirty="0">
                <a:latin typeface="Consolas" panose="020B0609020204030204" charset="0"/>
                <a:sym typeface="+mn-ea"/>
              </a:rPr>
              <a:t>B两个堆并且A&lt;B</a:t>
            </a:r>
            <a:r>
              <a:rPr lang="en-US" dirty="0">
                <a:latin typeface="Consolas" panose="020B0609020204030204" charset="0"/>
                <a:sym typeface="+mn-ea"/>
              </a:rPr>
              <a:t>(</a:t>
            </a:r>
            <a:r>
              <a:rPr dirty="0">
                <a:latin typeface="Consolas" panose="020B0609020204030204" charset="0"/>
                <a:sym typeface="+mn-ea"/>
              </a:rPr>
              <a:t>这个不满足的话只需要交换一下就可以</a:t>
            </a:r>
            <a:r>
              <a:rPr lang="en-US" dirty="0">
                <a:latin typeface="Consolas" panose="020B0609020204030204" charset="0"/>
                <a:sym typeface="+mn-ea"/>
              </a:rPr>
              <a:t>),</a:t>
            </a:r>
            <a:r>
              <a:rPr dirty="0">
                <a:latin typeface="Consolas" panose="020B0609020204030204" charset="0"/>
                <a:sym typeface="+mn-ea"/>
              </a:rPr>
              <a:t>而且还要求两棵树的节点没有包含关系</a:t>
            </a:r>
            <a:r>
              <a:rPr lang="en-US" dirty="0">
                <a:latin typeface="Consolas" panose="020B0609020204030204" charset="0"/>
                <a:sym typeface="+mn-ea"/>
              </a:rPr>
              <a:t>,</a:t>
            </a:r>
            <a:r>
              <a:rPr dirty="0">
                <a:latin typeface="Consolas" panose="020B0609020204030204" charset="0"/>
                <a:sym typeface="+mn-ea"/>
              </a:rPr>
              <a:t>就是没有相同的节点</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在递归的过程中</a:t>
            </a:r>
            <a:r>
              <a:rPr lang="en-US" dirty="0">
                <a:latin typeface="Consolas" panose="020B0609020204030204" charset="0"/>
                <a:sym typeface="+mn-ea"/>
              </a:rPr>
              <a:t>,</a:t>
            </a:r>
            <a:r>
              <a:rPr dirty="0">
                <a:latin typeface="Consolas" panose="020B0609020204030204" charset="0"/>
                <a:sym typeface="+mn-ea"/>
              </a:rPr>
              <a:t>比较B和A的右子树大小</a:t>
            </a:r>
            <a:r>
              <a:rPr lang="en-US" dirty="0">
                <a:latin typeface="Consolas" panose="020B0609020204030204" charset="0"/>
                <a:sym typeface="+mn-ea"/>
              </a:rPr>
              <a:t>,</a:t>
            </a:r>
            <a:r>
              <a:rPr dirty="0">
                <a:latin typeface="Consolas" panose="020B0609020204030204" charset="0"/>
                <a:sym typeface="+mn-ea"/>
              </a:rPr>
              <a:t>如果B&lt;A的右子树</a:t>
            </a:r>
            <a:r>
              <a:rPr lang="en-US" dirty="0">
                <a:latin typeface="Consolas" panose="020B0609020204030204" charset="0"/>
                <a:sym typeface="+mn-ea"/>
              </a:rPr>
              <a:t>,</a:t>
            </a:r>
            <a:r>
              <a:rPr dirty="0">
                <a:latin typeface="Consolas" panose="020B0609020204030204" charset="0"/>
                <a:sym typeface="+mn-ea"/>
              </a:rPr>
              <a:t>那么交换B和A的右子树</a:t>
            </a:r>
            <a:r>
              <a:rPr lang="en-US" dirty="0">
                <a:latin typeface="Consolas" panose="020B0609020204030204" charset="0"/>
                <a:sym typeface="+mn-ea"/>
              </a:rPr>
              <a:t>,</a:t>
            </a:r>
            <a:r>
              <a:rPr dirty="0">
                <a:latin typeface="Consolas" panose="020B0609020204030204" charset="0"/>
                <a:sym typeface="+mn-ea"/>
              </a:rPr>
              <a:t>接着将B看成刚刚的A</a:t>
            </a:r>
            <a:r>
              <a:rPr lang="en-US" dirty="0">
                <a:latin typeface="Consolas" panose="020B0609020204030204" charset="0"/>
                <a:sym typeface="+mn-ea"/>
              </a:rPr>
              <a:t>,</a:t>
            </a:r>
            <a:r>
              <a:rPr dirty="0">
                <a:latin typeface="Consolas" panose="020B0609020204030204" charset="0"/>
                <a:sym typeface="+mn-ea"/>
              </a:rPr>
              <a:t>继续交换</a:t>
            </a:r>
            <a:r>
              <a:rPr lang="en-US" dirty="0">
                <a:latin typeface="Consolas" panose="020B0609020204030204" charset="0"/>
                <a:sym typeface="+mn-ea"/>
              </a:rPr>
              <a:t>.</a:t>
            </a:r>
            <a:endParaRPr lang="en-US" dirty="0">
              <a:latin typeface="Consolas" panose="020B0609020204030204" charset="0"/>
              <a:sym typeface="+mn-ea"/>
            </a:endParaRPr>
          </a:p>
          <a:p>
            <a:endParaRPr dirty="0">
              <a:latin typeface="Consolas" panose="020B0609020204030204" charset="0"/>
              <a:sym typeface="+mn-ea"/>
            </a:endParaRPr>
          </a:p>
          <a:p>
            <a:endParaRPr dirty="0">
              <a:latin typeface="Consolas" panose="020B0609020204030204" charset="0"/>
              <a:sym typeface="+mn-ea"/>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lang="zh-CN" altLang="en-US" dirty="0">
                <a:latin typeface="Consolas" panose="020B0609020204030204" charset="0"/>
              </a:rPr>
              <a:t>可并堆(Mergeable Heap)是一种</a:t>
            </a:r>
            <a:r>
              <a:rPr lang="zh-CN" altLang="en-US" b="1" dirty="0">
                <a:solidFill>
                  <a:srgbClr val="FFFF00"/>
                </a:solidFill>
                <a:latin typeface="Consolas" panose="020B0609020204030204" charset="0"/>
              </a:rPr>
              <a:t>抽象</a:t>
            </a:r>
            <a:r>
              <a:rPr lang="zh-CN" altLang="en-US" dirty="0">
                <a:latin typeface="Consolas" panose="020B0609020204030204" charset="0"/>
              </a:rPr>
              <a:t>数据类型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它除了支持优先队列的三个基本操作(Insert,Minimum,Delete-Min),还支持一个额外的操作——合并操作:H←Merge(H1,H2)</a:t>
            </a:r>
            <a:endParaRPr lang="en-US" altLang="zh-CN" dirty="0">
              <a:latin typeface="Consolas" panose="020B0609020204030204" charset="0"/>
            </a:endParaRPr>
          </a:p>
          <a:p>
            <a:endParaRPr lang="zh-CN" altLang="en-US"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以小根堆为例</a:t>
            </a:r>
            <a:r>
              <a:rPr lang="en-US" dirty="0">
                <a:latin typeface="Consolas" panose="020B0609020204030204" charset="0"/>
                <a:sym typeface="+mn-ea"/>
              </a:rPr>
              <a:t>,</a:t>
            </a:r>
            <a:r>
              <a:rPr dirty="0">
                <a:latin typeface="Consolas" panose="020B0609020204030204" charset="0"/>
                <a:sym typeface="+mn-ea"/>
              </a:rPr>
              <a:t>假如要合并A</a:t>
            </a:r>
            <a:r>
              <a:rPr lang="en-US" dirty="0">
                <a:latin typeface="Consolas" panose="020B0609020204030204" charset="0"/>
                <a:sym typeface="+mn-ea"/>
              </a:rPr>
              <a:t>,</a:t>
            </a:r>
            <a:r>
              <a:rPr dirty="0">
                <a:latin typeface="Consolas" panose="020B0609020204030204" charset="0"/>
                <a:sym typeface="+mn-ea"/>
              </a:rPr>
              <a:t>B两个堆并且A&lt;B</a:t>
            </a:r>
            <a:r>
              <a:rPr lang="en-US" dirty="0">
                <a:latin typeface="Consolas" panose="020B0609020204030204" charset="0"/>
                <a:sym typeface="+mn-ea"/>
              </a:rPr>
              <a:t>(</a:t>
            </a:r>
            <a:r>
              <a:rPr dirty="0">
                <a:latin typeface="Consolas" panose="020B0609020204030204" charset="0"/>
                <a:sym typeface="+mn-ea"/>
              </a:rPr>
              <a:t>这个不满足的话只需要交换一下就可以</a:t>
            </a:r>
            <a:r>
              <a:rPr lang="en-US" dirty="0">
                <a:latin typeface="Consolas" panose="020B0609020204030204" charset="0"/>
                <a:sym typeface="+mn-ea"/>
              </a:rPr>
              <a:t>),</a:t>
            </a:r>
            <a:r>
              <a:rPr dirty="0">
                <a:latin typeface="Consolas" panose="020B0609020204030204" charset="0"/>
                <a:sym typeface="+mn-ea"/>
              </a:rPr>
              <a:t>而且还要求两棵树的节点没有包含关系</a:t>
            </a:r>
            <a:r>
              <a:rPr lang="en-US" dirty="0">
                <a:latin typeface="Consolas" panose="020B0609020204030204" charset="0"/>
                <a:sym typeface="+mn-ea"/>
              </a:rPr>
              <a:t>,</a:t>
            </a:r>
            <a:r>
              <a:rPr dirty="0">
                <a:latin typeface="Consolas" panose="020B0609020204030204" charset="0"/>
                <a:sym typeface="+mn-ea"/>
              </a:rPr>
              <a:t>就是没有相同的节点</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在递归的过程中</a:t>
            </a:r>
            <a:r>
              <a:rPr lang="en-US" dirty="0">
                <a:latin typeface="Consolas" panose="020B0609020204030204" charset="0"/>
                <a:sym typeface="+mn-ea"/>
              </a:rPr>
              <a:t>,</a:t>
            </a:r>
            <a:r>
              <a:rPr dirty="0">
                <a:latin typeface="Consolas" panose="020B0609020204030204" charset="0"/>
                <a:sym typeface="+mn-ea"/>
              </a:rPr>
              <a:t>比较B和A的右子树大小</a:t>
            </a:r>
            <a:r>
              <a:rPr lang="en-US" dirty="0">
                <a:latin typeface="Consolas" panose="020B0609020204030204" charset="0"/>
                <a:sym typeface="+mn-ea"/>
              </a:rPr>
              <a:t>,</a:t>
            </a:r>
            <a:r>
              <a:rPr dirty="0">
                <a:latin typeface="Consolas" panose="020B0609020204030204" charset="0"/>
                <a:sym typeface="+mn-ea"/>
              </a:rPr>
              <a:t>如果B&lt;A的右子树</a:t>
            </a:r>
            <a:r>
              <a:rPr lang="en-US" dirty="0">
                <a:latin typeface="Consolas" panose="020B0609020204030204" charset="0"/>
                <a:sym typeface="+mn-ea"/>
              </a:rPr>
              <a:t>,</a:t>
            </a:r>
            <a:r>
              <a:rPr dirty="0">
                <a:latin typeface="Consolas" panose="020B0609020204030204" charset="0"/>
                <a:sym typeface="+mn-ea"/>
              </a:rPr>
              <a:t>那么交换B和A的右子树</a:t>
            </a:r>
            <a:r>
              <a:rPr lang="en-US" dirty="0">
                <a:latin typeface="Consolas" panose="020B0609020204030204" charset="0"/>
                <a:sym typeface="+mn-ea"/>
              </a:rPr>
              <a:t>,</a:t>
            </a:r>
            <a:r>
              <a:rPr dirty="0">
                <a:latin typeface="Consolas" panose="020B0609020204030204" charset="0"/>
                <a:sym typeface="+mn-ea"/>
              </a:rPr>
              <a:t>接着将B看成刚刚的A</a:t>
            </a:r>
            <a:r>
              <a:rPr lang="en-US" dirty="0">
                <a:latin typeface="Consolas" panose="020B0609020204030204" charset="0"/>
                <a:sym typeface="+mn-ea"/>
              </a:rPr>
              <a:t>,</a:t>
            </a:r>
            <a:r>
              <a:rPr dirty="0">
                <a:latin typeface="Consolas" panose="020B0609020204030204" charset="0"/>
                <a:sym typeface="+mn-ea"/>
              </a:rPr>
              <a:t>继续交换</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如果B&gt;A的右子树</a:t>
            </a:r>
            <a:r>
              <a:rPr lang="en-US" dirty="0">
                <a:latin typeface="Consolas" panose="020B0609020204030204" charset="0"/>
                <a:sym typeface="+mn-ea"/>
              </a:rPr>
              <a:t>,</a:t>
            </a:r>
            <a:r>
              <a:rPr dirty="0">
                <a:latin typeface="Consolas" panose="020B0609020204030204" charset="0"/>
                <a:sym typeface="+mn-ea"/>
              </a:rPr>
              <a:t>那么继续找这颗树的右子树</a:t>
            </a:r>
            <a:r>
              <a:rPr lang="en-US" dirty="0">
                <a:latin typeface="Consolas" panose="020B0609020204030204" charset="0"/>
                <a:sym typeface="+mn-ea"/>
              </a:rPr>
              <a:t>.</a:t>
            </a:r>
            <a:r>
              <a:rPr dirty="0">
                <a:latin typeface="Consolas" panose="020B0609020204030204" charset="0"/>
                <a:sym typeface="+mn-ea"/>
              </a:rPr>
              <a:t>而这样可能会破坏左偏的性质</a:t>
            </a:r>
            <a:r>
              <a:rPr lang="en-US" dirty="0">
                <a:latin typeface="Consolas" panose="020B0609020204030204" charset="0"/>
                <a:sym typeface="+mn-ea"/>
              </a:rPr>
              <a:t>,</a:t>
            </a:r>
            <a:r>
              <a:rPr dirty="0">
                <a:latin typeface="Consolas" panose="020B0609020204030204" charset="0"/>
                <a:sym typeface="+mn-ea"/>
              </a:rPr>
              <a:t>所以需要在回溯的过程中维护左偏性质</a:t>
            </a:r>
            <a:r>
              <a:rPr lang="en-US" dirty="0">
                <a:latin typeface="Consolas" panose="020B0609020204030204" charset="0"/>
                <a:sym typeface="+mn-ea"/>
              </a:rPr>
              <a:t>,</a:t>
            </a:r>
            <a:r>
              <a:rPr dirty="0">
                <a:latin typeface="Consolas" panose="020B0609020204030204" charset="0"/>
                <a:sym typeface="+mn-ea"/>
              </a:rPr>
              <a:t>通过交换左右子树完成</a:t>
            </a:r>
            <a:r>
              <a:rPr lang="en-US" dirty="0">
                <a:latin typeface="Consolas" panose="020B0609020204030204" charset="0"/>
                <a:sym typeface="+mn-ea"/>
              </a:rPr>
              <a:t>.</a:t>
            </a:r>
            <a:endParaRPr lang="en-US" dirty="0">
              <a:latin typeface="Consolas" panose="020B0609020204030204" charset="0"/>
              <a:sym typeface="+mn-ea"/>
            </a:endParaRPr>
          </a:p>
          <a:p>
            <a:endParaRPr dirty="0">
              <a:latin typeface="Consolas" panose="020B0609020204030204" charset="0"/>
              <a:sym typeface="+mn-ea"/>
            </a:endParaRPr>
          </a:p>
          <a:p>
            <a:endParaRPr dirty="0">
              <a:latin typeface="Consolas" panose="020B0609020204030204" charset="0"/>
              <a:sym typeface="+mn-ea"/>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以小根堆为例</a:t>
            </a:r>
            <a:r>
              <a:rPr lang="en-US" dirty="0">
                <a:latin typeface="Consolas" panose="020B0609020204030204" charset="0"/>
                <a:sym typeface="+mn-ea"/>
              </a:rPr>
              <a:t>,</a:t>
            </a:r>
            <a:r>
              <a:rPr dirty="0">
                <a:latin typeface="Consolas" panose="020B0609020204030204" charset="0"/>
                <a:sym typeface="+mn-ea"/>
              </a:rPr>
              <a:t>假如要合并A</a:t>
            </a:r>
            <a:r>
              <a:rPr lang="en-US" dirty="0">
                <a:latin typeface="Consolas" panose="020B0609020204030204" charset="0"/>
                <a:sym typeface="+mn-ea"/>
              </a:rPr>
              <a:t>,</a:t>
            </a:r>
            <a:r>
              <a:rPr dirty="0">
                <a:latin typeface="Consolas" panose="020B0609020204030204" charset="0"/>
                <a:sym typeface="+mn-ea"/>
              </a:rPr>
              <a:t>B两个堆并且A&lt;B</a:t>
            </a:r>
            <a:r>
              <a:rPr lang="en-US" dirty="0">
                <a:latin typeface="Consolas" panose="020B0609020204030204" charset="0"/>
                <a:sym typeface="+mn-ea"/>
              </a:rPr>
              <a:t>(</a:t>
            </a:r>
            <a:r>
              <a:rPr dirty="0">
                <a:latin typeface="Consolas" panose="020B0609020204030204" charset="0"/>
                <a:sym typeface="+mn-ea"/>
              </a:rPr>
              <a:t>这个不满足的话只需要交换一下就可以</a:t>
            </a:r>
            <a:r>
              <a:rPr lang="en-US" dirty="0">
                <a:latin typeface="Consolas" panose="020B0609020204030204" charset="0"/>
                <a:sym typeface="+mn-ea"/>
              </a:rPr>
              <a:t>),</a:t>
            </a:r>
            <a:r>
              <a:rPr dirty="0">
                <a:latin typeface="Consolas" panose="020B0609020204030204" charset="0"/>
                <a:sym typeface="+mn-ea"/>
              </a:rPr>
              <a:t>而且还要求两棵树的节点没有包含关系</a:t>
            </a:r>
            <a:r>
              <a:rPr lang="en-US" dirty="0">
                <a:latin typeface="Consolas" panose="020B0609020204030204" charset="0"/>
                <a:sym typeface="+mn-ea"/>
              </a:rPr>
              <a:t>,</a:t>
            </a:r>
            <a:r>
              <a:rPr dirty="0">
                <a:latin typeface="Consolas" panose="020B0609020204030204" charset="0"/>
                <a:sym typeface="+mn-ea"/>
              </a:rPr>
              <a:t>就是没有相同的节点</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在递归的过程中</a:t>
            </a:r>
            <a:r>
              <a:rPr lang="en-US" dirty="0">
                <a:latin typeface="Consolas" panose="020B0609020204030204" charset="0"/>
                <a:sym typeface="+mn-ea"/>
              </a:rPr>
              <a:t>,</a:t>
            </a:r>
            <a:r>
              <a:rPr dirty="0">
                <a:latin typeface="Consolas" panose="020B0609020204030204" charset="0"/>
                <a:sym typeface="+mn-ea"/>
              </a:rPr>
              <a:t>比较B和A的右子树大小</a:t>
            </a:r>
            <a:r>
              <a:rPr lang="en-US" dirty="0">
                <a:latin typeface="Consolas" panose="020B0609020204030204" charset="0"/>
                <a:sym typeface="+mn-ea"/>
              </a:rPr>
              <a:t>,</a:t>
            </a:r>
            <a:r>
              <a:rPr dirty="0">
                <a:latin typeface="Consolas" panose="020B0609020204030204" charset="0"/>
                <a:sym typeface="+mn-ea"/>
              </a:rPr>
              <a:t>如果B&lt;A的右子树</a:t>
            </a:r>
            <a:r>
              <a:rPr lang="en-US" dirty="0">
                <a:latin typeface="Consolas" panose="020B0609020204030204" charset="0"/>
                <a:sym typeface="+mn-ea"/>
              </a:rPr>
              <a:t>,</a:t>
            </a:r>
            <a:r>
              <a:rPr dirty="0">
                <a:latin typeface="Consolas" panose="020B0609020204030204" charset="0"/>
                <a:sym typeface="+mn-ea"/>
              </a:rPr>
              <a:t>那么交换B和A的右子树</a:t>
            </a:r>
            <a:r>
              <a:rPr lang="en-US" dirty="0">
                <a:latin typeface="Consolas" panose="020B0609020204030204" charset="0"/>
                <a:sym typeface="+mn-ea"/>
              </a:rPr>
              <a:t>,</a:t>
            </a:r>
            <a:r>
              <a:rPr dirty="0">
                <a:latin typeface="Consolas" panose="020B0609020204030204" charset="0"/>
                <a:sym typeface="+mn-ea"/>
              </a:rPr>
              <a:t>接着将B看成刚刚的A</a:t>
            </a:r>
            <a:r>
              <a:rPr lang="en-US" dirty="0">
                <a:latin typeface="Consolas" panose="020B0609020204030204" charset="0"/>
                <a:sym typeface="+mn-ea"/>
              </a:rPr>
              <a:t>,</a:t>
            </a:r>
            <a:r>
              <a:rPr dirty="0">
                <a:latin typeface="Consolas" panose="020B0609020204030204" charset="0"/>
                <a:sym typeface="+mn-ea"/>
              </a:rPr>
              <a:t>继续交换</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如果B&gt;A的右子树</a:t>
            </a:r>
            <a:r>
              <a:rPr lang="en-US" dirty="0">
                <a:latin typeface="Consolas" panose="020B0609020204030204" charset="0"/>
                <a:sym typeface="+mn-ea"/>
              </a:rPr>
              <a:t>,</a:t>
            </a:r>
            <a:r>
              <a:rPr dirty="0">
                <a:latin typeface="Consolas" panose="020B0609020204030204" charset="0"/>
                <a:sym typeface="+mn-ea"/>
              </a:rPr>
              <a:t>那么继续找这颗树的右子树</a:t>
            </a:r>
            <a:r>
              <a:rPr lang="en-US" dirty="0">
                <a:latin typeface="Consolas" panose="020B0609020204030204" charset="0"/>
                <a:sym typeface="+mn-ea"/>
              </a:rPr>
              <a:t>.</a:t>
            </a:r>
            <a:r>
              <a:rPr dirty="0">
                <a:latin typeface="Consolas" panose="020B0609020204030204" charset="0"/>
                <a:sym typeface="+mn-ea"/>
              </a:rPr>
              <a:t>而这样可能会破坏左偏的性质</a:t>
            </a:r>
            <a:r>
              <a:rPr lang="en-US" dirty="0">
                <a:latin typeface="Consolas" panose="020B0609020204030204" charset="0"/>
                <a:sym typeface="+mn-ea"/>
              </a:rPr>
              <a:t>,</a:t>
            </a:r>
            <a:r>
              <a:rPr dirty="0">
                <a:latin typeface="Consolas" panose="020B0609020204030204" charset="0"/>
                <a:sym typeface="+mn-ea"/>
              </a:rPr>
              <a:t>所以需要在回溯的过程中维护左偏性质</a:t>
            </a:r>
            <a:r>
              <a:rPr lang="en-US" dirty="0">
                <a:latin typeface="Consolas" panose="020B0609020204030204" charset="0"/>
                <a:sym typeface="+mn-ea"/>
              </a:rPr>
              <a:t>,</a:t>
            </a:r>
            <a:r>
              <a:rPr dirty="0">
                <a:latin typeface="Consolas" panose="020B0609020204030204" charset="0"/>
                <a:sym typeface="+mn-ea"/>
              </a:rPr>
              <a:t>通过交换左右子树完成</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总的来说</a:t>
            </a:r>
            <a:r>
              <a:rPr lang="en-US" dirty="0">
                <a:latin typeface="Consolas" panose="020B0609020204030204" charset="0"/>
                <a:sym typeface="+mn-ea"/>
              </a:rPr>
              <a:t>,</a:t>
            </a:r>
            <a:r>
              <a:rPr dirty="0">
                <a:latin typeface="Consolas" panose="020B0609020204030204" charset="0"/>
                <a:sym typeface="+mn-ea"/>
              </a:rPr>
              <a:t>左偏树的核心操作</a:t>
            </a:r>
            <a:r>
              <a:rPr lang="en-US" dirty="0">
                <a:latin typeface="Consolas" panose="020B0609020204030204" charset="0"/>
                <a:sym typeface="+mn-ea"/>
              </a:rPr>
              <a:t>,</a:t>
            </a:r>
            <a:r>
              <a:rPr dirty="0">
                <a:latin typeface="Consolas" panose="020B0609020204030204" charset="0"/>
                <a:sym typeface="+mn-ea"/>
              </a:rPr>
              <a:t>合并</a:t>
            </a:r>
            <a:r>
              <a:rPr lang="en-US" dirty="0">
                <a:latin typeface="Consolas" panose="020B0609020204030204" charset="0"/>
                <a:sym typeface="+mn-ea"/>
              </a:rPr>
              <a:t>,</a:t>
            </a:r>
            <a:r>
              <a:rPr dirty="0">
                <a:latin typeface="Consolas" panose="020B0609020204030204" charset="0"/>
                <a:sym typeface="+mn-ea"/>
              </a:rPr>
              <a:t>是在右子树上进行的</a:t>
            </a:r>
            <a:r>
              <a:rPr lang="en-US" dirty="0">
                <a:latin typeface="Consolas" panose="020B0609020204030204" charset="0"/>
                <a:sym typeface="+mn-ea"/>
              </a:rPr>
              <a:t>,</a:t>
            </a:r>
            <a:r>
              <a:rPr dirty="0">
                <a:latin typeface="Consolas" panose="020B0609020204030204" charset="0"/>
                <a:sym typeface="+mn-ea"/>
              </a:rPr>
              <a:t>又因为要保证每个节点的左子节点的</a:t>
            </a:r>
            <a:r>
              <a:rPr lang="en-US" dirty="0">
                <a:latin typeface="Consolas" panose="020B0609020204030204" charset="0"/>
                <a:sym typeface="+mn-ea"/>
              </a:rPr>
              <a:t>dis</a:t>
            </a:r>
            <a:r>
              <a:rPr dirty="0">
                <a:latin typeface="Consolas" panose="020B0609020204030204" charset="0"/>
                <a:sym typeface="+mn-ea"/>
              </a:rPr>
              <a:t>不小于右子节点的</a:t>
            </a:r>
            <a:r>
              <a:rPr lang="en-US" dirty="0">
                <a:latin typeface="Consolas" panose="020B0609020204030204" charset="0"/>
                <a:sym typeface="+mn-ea"/>
              </a:rPr>
              <a:t>dis,</a:t>
            </a:r>
            <a:r>
              <a:rPr dirty="0">
                <a:latin typeface="Consolas" panose="020B0609020204030204" charset="0"/>
                <a:sym typeface="+mn-ea"/>
              </a:rPr>
              <a:t>而且有             </a:t>
            </a:r>
            <a:r>
              <a:rPr lang="en-US" dirty="0">
                <a:latin typeface="Consolas" panose="020B0609020204030204" charset="0"/>
                <a:sym typeface="+mn-ea"/>
              </a:rPr>
              <a:t>dis</a:t>
            </a:r>
            <a:r>
              <a:rPr dirty="0">
                <a:latin typeface="Consolas" panose="020B0609020204030204" charset="0"/>
                <a:sym typeface="+mn-ea"/>
              </a:rPr>
              <a:t>[i]=</a:t>
            </a:r>
            <a:r>
              <a:rPr lang="en-US" dirty="0">
                <a:latin typeface="Consolas" panose="020B0609020204030204" charset="0"/>
                <a:sym typeface="+mn-ea"/>
              </a:rPr>
              <a:t>dis</a:t>
            </a:r>
            <a:r>
              <a:rPr dirty="0">
                <a:latin typeface="Consolas" panose="020B0609020204030204" charset="0"/>
                <a:sym typeface="+mn-ea"/>
              </a:rPr>
              <a:t>[rc[i]]+1</a:t>
            </a:r>
            <a:r>
              <a:rPr lang="en-US" dirty="0">
                <a:latin typeface="Consolas" panose="020B0609020204030204" charset="0"/>
                <a:sym typeface="+mn-ea"/>
              </a:rPr>
              <a:t>,</a:t>
            </a:r>
            <a:r>
              <a:rPr dirty="0">
                <a:latin typeface="Consolas" panose="020B0609020204030204" charset="0"/>
                <a:sym typeface="+mn-ea"/>
              </a:rPr>
              <a:t>所以知道一棵左偏树的最大</a:t>
            </a:r>
            <a:r>
              <a:rPr lang="en-US" dirty="0">
                <a:latin typeface="Consolas" panose="020B0609020204030204" charset="0"/>
                <a:sym typeface="+mn-ea"/>
              </a:rPr>
              <a:t>dis</a:t>
            </a:r>
            <a:r>
              <a:rPr dirty="0">
                <a:latin typeface="Consolas" panose="020B0609020204030204" charset="0"/>
                <a:sym typeface="+mn-ea"/>
              </a:rPr>
              <a:t>是log</a:t>
            </a:r>
            <a:r>
              <a:rPr lang="en-US" dirty="0">
                <a:latin typeface="Consolas" panose="020B0609020204030204" charset="0"/>
                <a:sym typeface="+mn-ea"/>
              </a:rPr>
              <a:t>(</a:t>
            </a:r>
            <a:r>
              <a:rPr dirty="0">
                <a:latin typeface="Consolas" panose="020B0609020204030204" charset="0"/>
                <a:sym typeface="+mn-ea"/>
              </a:rPr>
              <a:t>n</a:t>
            </a:r>
            <a:r>
              <a:rPr lang="en-US" dirty="0">
                <a:latin typeface="Consolas" panose="020B0609020204030204" charset="0"/>
                <a:sym typeface="+mn-ea"/>
              </a:rPr>
              <a:t>)</a:t>
            </a:r>
            <a:r>
              <a:rPr dirty="0">
                <a:latin typeface="Consolas" panose="020B0609020204030204" charset="0"/>
                <a:sym typeface="+mn-ea"/>
              </a:rPr>
              <a:t>级别的</a:t>
            </a:r>
            <a:r>
              <a:rPr lang="en-US" dirty="0">
                <a:latin typeface="Consolas" panose="020B0609020204030204" charset="0"/>
                <a:sym typeface="+mn-ea"/>
              </a:rPr>
              <a:t>.</a:t>
            </a:r>
            <a:endParaRPr lang="en-US" dirty="0">
              <a:latin typeface="Consolas" panose="020B0609020204030204" charset="0"/>
              <a:sym typeface="+mn-ea"/>
            </a:endParaRPr>
          </a:p>
          <a:p>
            <a:endParaRPr dirty="0">
              <a:latin typeface="Consolas" panose="020B0609020204030204" charset="0"/>
              <a:sym typeface="+mn-ea"/>
            </a:endParaRPr>
          </a:p>
          <a:p>
            <a:endParaRPr dirty="0">
              <a:latin typeface="Consolas" panose="020B0609020204030204" charset="0"/>
              <a:sym typeface="+mn-ea"/>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latin typeface="Consolas" panose="020B0609020204030204" charset="0"/>
                <a:sym typeface="+mn-ea"/>
              </a:rPr>
              <a:t>以小根堆为例</a:t>
            </a:r>
            <a:r>
              <a:rPr lang="en-US" dirty="0">
                <a:latin typeface="Consolas" panose="020B0609020204030204" charset="0"/>
                <a:sym typeface="+mn-ea"/>
              </a:rPr>
              <a:t>,</a:t>
            </a:r>
            <a:r>
              <a:rPr dirty="0">
                <a:latin typeface="Consolas" panose="020B0609020204030204" charset="0"/>
                <a:sym typeface="+mn-ea"/>
              </a:rPr>
              <a:t>假如要合并A</a:t>
            </a:r>
            <a:r>
              <a:rPr lang="en-US" dirty="0">
                <a:latin typeface="Consolas" panose="020B0609020204030204" charset="0"/>
                <a:sym typeface="+mn-ea"/>
              </a:rPr>
              <a:t>,</a:t>
            </a:r>
            <a:r>
              <a:rPr dirty="0">
                <a:latin typeface="Consolas" panose="020B0609020204030204" charset="0"/>
                <a:sym typeface="+mn-ea"/>
              </a:rPr>
              <a:t>B两个堆并且A&lt;B</a:t>
            </a:r>
            <a:r>
              <a:rPr lang="en-US" dirty="0">
                <a:latin typeface="Consolas" panose="020B0609020204030204" charset="0"/>
                <a:sym typeface="+mn-ea"/>
              </a:rPr>
              <a:t>(</a:t>
            </a:r>
            <a:r>
              <a:rPr dirty="0">
                <a:latin typeface="Consolas" panose="020B0609020204030204" charset="0"/>
                <a:sym typeface="+mn-ea"/>
              </a:rPr>
              <a:t>这个不满足的话只需要交换一下就可以</a:t>
            </a:r>
            <a:r>
              <a:rPr lang="en-US" dirty="0">
                <a:latin typeface="Consolas" panose="020B0609020204030204" charset="0"/>
                <a:sym typeface="+mn-ea"/>
              </a:rPr>
              <a:t>),</a:t>
            </a:r>
            <a:r>
              <a:rPr dirty="0">
                <a:latin typeface="Consolas" panose="020B0609020204030204" charset="0"/>
                <a:sym typeface="+mn-ea"/>
              </a:rPr>
              <a:t>而且还要求两棵树的节点没有包含关系</a:t>
            </a:r>
            <a:r>
              <a:rPr lang="en-US" dirty="0">
                <a:latin typeface="Consolas" panose="020B0609020204030204" charset="0"/>
                <a:sym typeface="+mn-ea"/>
              </a:rPr>
              <a:t>,</a:t>
            </a:r>
            <a:r>
              <a:rPr dirty="0">
                <a:latin typeface="Consolas" panose="020B0609020204030204" charset="0"/>
                <a:sym typeface="+mn-ea"/>
              </a:rPr>
              <a:t>就是没有相同的节点</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在递归的过程中</a:t>
            </a:r>
            <a:r>
              <a:rPr lang="en-US" dirty="0">
                <a:latin typeface="Consolas" panose="020B0609020204030204" charset="0"/>
                <a:sym typeface="+mn-ea"/>
              </a:rPr>
              <a:t>,</a:t>
            </a:r>
            <a:r>
              <a:rPr dirty="0">
                <a:latin typeface="Consolas" panose="020B0609020204030204" charset="0"/>
                <a:sym typeface="+mn-ea"/>
              </a:rPr>
              <a:t>比较B和A的右子树大小</a:t>
            </a:r>
            <a:r>
              <a:rPr lang="en-US" dirty="0">
                <a:latin typeface="Consolas" panose="020B0609020204030204" charset="0"/>
                <a:sym typeface="+mn-ea"/>
              </a:rPr>
              <a:t>,</a:t>
            </a:r>
            <a:r>
              <a:rPr dirty="0">
                <a:latin typeface="Consolas" panose="020B0609020204030204" charset="0"/>
                <a:sym typeface="+mn-ea"/>
              </a:rPr>
              <a:t>如果B&lt;A的右子树</a:t>
            </a:r>
            <a:r>
              <a:rPr lang="en-US" dirty="0">
                <a:latin typeface="Consolas" panose="020B0609020204030204" charset="0"/>
                <a:sym typeface="+mn-ea"/>
              </a:rPr>
              <a:t>,</a:t>
            </a:r>
            <a:r>
              <a:rPr dirty="0">
                <a:latin typeface="Consolas" panose="020B0609020204030204" charset="0"/>
                <a:sym typeface="+mn-ea"/>
              </a:rPr>
              <a:t>那么交换B和A的右子树</a:t>
            </a:r>
            <a:r>
              <a:rPr lang="en-US" dirty="0">
                <a:latin typeface="Consolas" panose="020B0609020204030204" charset="0"/>
                <a:sym typeface="+mn-ea"/>
              </a:rPr>
              <a:t>,</a:t>
            </a:r>
            <a:r>
              <a:rPr dirty="0">
                <a:latin typeface="Consolas" panose="020B0609020204030204" charset="0"/>
                <a:sym typeface="+mn-ea"/>
              </a:rPr>
              <a:t>接着将B看成刚刚的A</a:t>
            </a:r>
            <a:r>
              <a:rPr lang="en-US" dirty="0">
                <a:latin typeface="Consolas" panose="020B0609020204030204" charset="0"/>
                <a:sym typeface="+mn-ea"/>
              </a:rPr>
              <a:t>,</a:t>
            </a:r>
            <a:r>
              <a:rPr dirty="0">
                <a:latin typeface="Consolas" panose="020B0609020204030204" charset="0"/>
                <a:sym typeface="+mn-ea"/>
              </a:rPr>
              <a:t>继续交换</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如果B&gt;A的右子树</a:t>
            </a:r>
            <a:r>
              <a:rPr lang="en-US" dirty="0">
                <a:latin typeface="Consolas" panose="020B0609020204030204" charset="0"/>
                <a:sym typeface="+mn-ea"/>
              </a:rPr>
              <a:t>,</a:t>
            </a:r>
            <a:r>
              <a:rPr dirty="0">
                <a:latin typeface="Consolas" panose="020B0609020204030204" charset="0"/>
                <a:sym typeface="+mn-ea"/>
              </a:rPr>
              <a:t>那么继续找这颗树的右子树</a:t>
            </a:r>
            <a:r>
              <a:rPr lang="en-US" dirty="0">
                <a:latin typeface="Consolas" panose="020B0609020204030204" charset="0"/>
                <a:sym typeface="+mn-ea"/>
              </a:rPr>
              <a:t>.</a:t>
            </a:r>
            <a:r>
              <a:rPr dirty="0">
                <a:latin typeface="Consolas" panose="020B0609020204030204" charset="0"/>
                <a:sym typeface="+mn-ea"/>
              </a:rPr>
              <a:t>而这样可能会破坏左偏的性质</a:t>
            </a:r>
            <a:r>
              <a:rPr lang="en-US" dirty="0">
                <a:latin typeface="Consolas" panose="020B0609020204030204" charset="0"/>
                <a:sym typeface="+mn-ea"/>
              </a:rPr>
              <a:t>,</a:t>
            </a:r>
            <a:r>
              <a:rPr dirty="0">
                <a:latin typeface="Consolas" panose="020B0609020204030204" charset="0"/>
                <a:sym typeface="+mn-ea"/>
              </a:rPr>
              <a:t>所以需要在回溯的过程中维护左偏性质</a:t>
            </a:r>
            <a:r>
              <a:rPr lang="en-US" dirty="0">
                <a:latin typeface="Consolas" panose="020B0609020204030204" charset="0"/>
                <a:sym typeface="+mn-ea"/>
              </a:rPr>
              <a:t>,</a:t>
            </a:r>
            <a:r>
              <a:rPr dirty="0">
                <a:latin typeface="Consolas" panose="020B0609020204030204" charset="0"/>
                <a:sym typeface="+mn-ea"/>
              </a:rPr>
              <a:t>通过交换左右子树完成</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总的来说</a:t>
            </a:r>
            <a:r>
              <a:rPr lang="en-US" dirty="0">
                <a:latin typeface="Consolas" panose="020B0609020204030204" charset="0"/>
                <a:sym typeface="+mn-ea"/>
              </a:rPr>
              <a:t>,</a:t>
            </a:r>
            <a:r>
              <a:rPr dirty="0">
                <a:latin typeface="Consolas" panose="020B0609020204030204" charset="0"/>
                <a:sym typeface="+mn-ea"/>
              </a:rPr>
              <a:t>左偏树的核心操作</a:t>
            </a:r>
            <a:r>
              <a:rPr lang="en-US" dirty="0">
                <a:latin typeface="Consolas" panose="020B0609020204030204" charset="0"/>
                <a:sym typeface="+mn-ea"/>
              </a:rPr>
              <a:t>,</a:t>
            </a:r>
            <a:r>
              <a:rPr dirty="0">
                <a:latin typeface="Consolas" panose="020B0609020204030204" charset="0"/>
                <a:sym typeface="+mn-ea"/>
              </a:rPr>
              <a:t>合并</a:t>
            </a:r>
            <a:r>
              <a:rPr lang="en-US" dirty="0">
                <a:latin typeface="Consolas" panose="020B0609020204030204" charset="0"/>
                <a:sym typeface="+mn-ea"/>
              </a:rPr>
              <a:t>,</a:t>
            </a:r>
            <a:r>
              <a:rPr dirty="0">
                <a:latin typeface="Consolas" panose="020B0609020204030204" charset="0"/>
                <a:sym typeface="+mn-ea"/>
              </a:rPr>
              <a:t>是在右子树上进行的</a:t>
            </a:r>
            <a:r>
              <a:rPr lang="en-US" dirty="0">
                <a:latin typeface="Consolas" panose="020B0609020204030204" charset="0"/>
                <a:sym typeface="+mn-ea"/>
              </a:rPr>
              <a:t>,</a:t>
            </a:r>
            <a:r>
              <a:rPr dirty="0">
                <a:latin typeface="Consolas" panose="020B0609020204030204" charset="0"/>
                <a:sym typeface="+mn-ea"/>
              </a:rPr>
              <a:t>又因为要保证每个节点的左子节点的</a:t>
            </a:r>
            <a:r>
              <a:rPr lang="en-US" dirty="0">
                <a:latin typeface="Consolas" panose="020B0609020204030204" charset="0"/>
                <a:sym typeface="+mn-ea"/>
              </a:rPr>
              <a:t>dis</a:t>
            </a:r>
            <a:r>
              <a:rPr dirty="0">
                <a:latin typeface="Consolas" panose="020B0609020204030204" charset="0"/>
                <a:sym typeface="+mn-ea"/>
              </a:rPr>
              <a:t>不小于右子节点的</a:t>
            </a:r>
            <a:r>
              <a:rPr lang="en-US" dirty="0">
                <a:latin typeface="Consolas" panose="020B0609020204030204" charset="0"/>
                <a:sym typeface="+mn-ea"/>
              </a:rPr>
              <a:t>dis,</a:t>
            </a:r>
            <a:r>
              <a:rPr dirty="0">
                <a:latin typeface="Consolas" panose="020B0609020204030204" charset="0"/>
                <a:sym typeface="+mn-ea"/>
              </a:rPr>
              <a:t>而且有             </a:t>
            </a:r>
            <a:r>
              <a:rPr lang="en-US" dirty="0">
                <a:latin typeface="Consolas" panose="020B0609020204030204" charset="0"/>
                <a:sym typeface="+mn-ea"/>
              </a:rPr>
              <a:t>dis</a:t>
            </a:r>
            <a:r>
              <a:rPr dirty="0">
                <a:latin typeface="Consolas" panose="020B0609020204030204" charset="0"/>
                <a:sym typeface="+mn-ea"/>
              </a:rPr>
              <a:t>[i]=</a:t>
            </a:r>
            <a:r>
              <a:rPr lang="en-US" dirty="0">
                <a:latin typeface="Consolas" panose="020B0609020204030204" charset="0"/>
                <a:sym typeface="+mn-ea"/>
              </a:rPr>
              <a:t>dis</a:t>
            </a:r>
            <a:r>
              <a:rPr dirty="0">
                <a:latin typeface="Consolas" panose="020B0609020204030204" charset="0"/>
                <a:sym typeface="+mn-ea"/>
              </a:rPr>
              <a:t>[rc[i]]+1</a:t>
            </a:r>
            <a:r>
              <a:rPr lang="en-US" dirty="0">
                <a:latin typeface="Consolas" panose="020B0609020204030204" charset="0"/>
                <a:sym typeface="+mn-ea"/>
              </a:rPr>
              <a:t>,</a:t>
            </a:r>
            <a:r>
              <a:rPr dirty="0">
                <a:latin typeface="Consolas" panose="020B0609020204030204" charset="0"/>
                <a:sym typeface="+mn-ea"/>
              </a:rPr>
              <a:t>所以知道一棵左偏树的最大</a:t>
            </a:r>
            <a:r>
              <a:rPr lang="en-US" dirty="0">
                <a:latin typeface="Consolas" panose="020B0609020204030204" charset="0"/>
                <a:sym typeface="+mn-ea"/>
              </a:rPr>
              <a:t>dis</a:t>
            </a:r>
            <a:r>
              <a:rPr dirty="0">
                <a:latin typeface="Consolas" panose="020B0609020204030204" charset="0"/>
                <a:sym typeface="+mn-ea"/>
              </a:rPr>
              <a:t>是log</a:t>
            </a:r>
            <a:r>
              <a:rPr lang="en-US" dirty="0">
                <a:latin typeface="Consolas" panose="020B0609020204030204" charset="0"/>
                <a:sym typeface="+mn-ea"/>
              </a:rPr>
              <a:t>(</a:t>
            </a:r>
            <a:r>
              <a:rPr dirty="0">
                <a:latin typeface="Consolas" panose="020B0609020204030204" charset="0"/>
                <a:sym typeface="+mn-ea"/>
              </a:rPr>
              <a:t>n</a:t>
            </a:r>
            <a:r>
              <a:rPr lang="en-US" dirty="0">
                <a:latin typeface="Consolas" panose="020B0609020204030204" charset="0"/>
                <a:sym typeface="+mn-ea"/>
              </a:rPr>
              <a:t>)</a:t>
            </a:r>
            <a:r>
              <a:rPr dirty="0">
                <a:latin typeface="Consolas" panose="020B0609020204030204" charset="0"/>
                <a:sym typeface="+mn-ea"/>
              </a:rPr>
              <a:t>级别的</a:t>
            </a:r>
            <a:r>
              <a:rPr lang="en-US" dirty="0">
                <a:latin typeface="Consolas" panose="020B0609020204030204" charset="0"/>
                <a:sym typeface="+mn-ea"/>
              </a:rPr>
              <a:t>.</a:t>
            </a:r>
            <a:endParaRPr lang="en-US" dirty="0">
              <a:latin typeface="Consolas" panose="020B0609020204030204" charset="0"/>
              <a:sym typeface="+mn-ea"/>
            </a:endParaRPr>
          </a:p>
          <a:p>
            <a:r>
              <a:rPr dirty="0">
                <a:latin typeface="Consolas" panose="020B0609020204030204" charset="0"/>
                <a:sym typeface="+mn-ea"/>
              </a:rPr>
              <a:t>即使它是一条链</a:t>
            </a:r>
            <a:r>
              <a:rPr lang="en-US" dirty="0">
                <a:latin typeface="Consolas" panose="020B0609020204030204" charset="0"/>
                <a:sym typeface="+mn-ea"/>
              </a:rPr>
              <a:t>,</a:t>
            </a:r>
            <a:r>
              <a:rPr dirty="0">
                <a:latin typeface="Consolas" panose="020B0609020204030204" charset="0"/>
                <a:sym typeface="+mn-ea"/>
              </a:rPr>
              <a:t>由于左偏性质</a:t>
            </a:r>
            <a:r>
              <a:rPr lang="en-US" dirty="0">
                <a:latin typeface="Consolas" panose="020B0609020204030204" charset="0"/>
                <a:sym typeface="+mn-ea"/>
              </a:rPr>
              <a:t>,</a:t>
            </a:r>
            <a:r>
              <a:rPr dirty="0">
                <a:latin typeface="Consolas" panose="020B0609020204030204" charset="0"/>
                <a:sym typeface="+mn-ea"/>
              </a:rPr>
              <a:t>它会变成向左偏的一条链</a:t>
            </a:r>
            <a:r>
              <a:rPr lang="en-US" dirty="0">
                <a:latin typeface="Consolas" panose="020B0609020204030204" charset="0"/>
                <a:sym typeface="+mn-ea"/>
              </a:rPr>
              <a:t>,</a:t>
            </a:r>
            <a:r>
              <a:rPr dirty="0">
                <a:latin typeface="Consolas" panose="020B0609020204030204" charset="0"/>
                <a:sym typeface="+mn-ea"/>
              </a:rPr>
              <a:t>而</a:t>
            </a:r>
            <a:r>
              <a:rPr lang="en-US" dirty="0">
                <a:latin typeface="Consolas" panose="020B0609020204030204" charset="0"/>
                <a:sym typeface="+mn-ea"/>
              </a:rPr>
              <a:t>dis</a:t>
            </a:r>
            <a:r>
              <a:rPr dirty="0">
                <a:latin typeface="Consolas" panose="020B0609020204030204" charset="0"/>
                <a:sym typeface="+mn-ea"/>
              </a:rPr>
              <a:t>的最大值是0</a:t>
            </a:r>
            <a:r>
              <a:rPr lang="en-US" dirty="0">
                <a:latin typeface="Consolas" panose="020B0609020204030204" charset="0"/>
                <a:sym typeface="+mn-ea"/>
              </a:rPr>
              <a:t>,</a:t>
            </a:r>
            <a:r>
              <a:rPr dirty="0">
                <a:latin typeface="Consolas" panose="020B0609020204030204" charset="0"/>
                <a:sym typeface="+mn-ea"/>
              </a:rPr>
              <a:t>合并的复杂度很低</a:t>
            </a:r>
            <a:r>
              <a:rPr lang="en-US" dirty="0">
                <a:latin typeface="Consolas" panose="020B0609020204030204" charset="0"/>
                <a:sym typeface="+mn-ea"/>
              </a:rPr>
              <a:t>.</a:t>
            </a:r>
            <a:endParaRPr dirty="0">
              <a:latin typeface="Consolas" panose="020B0609020204030204" charset="0"/>
              <a:sym typeface="+mn-ea"/>
            </a:endParaRPr>
          </a:p>
          <a:p>
            <a:endParaRPr dirty="0">
              <a:latin typeface="Consolas" panose="020B0609020204030204" charset="0"/>
              <a:sym typeface="+mn-ea"/>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534160"/>
            <a:ext cx="10515600" cy="829945"/>
          </a:xfrm>
          <a:prstGeom prst="rect">
            <a:avLst/>
          </a:prstGeom>
          <a:noFill/>
        </p:spPr>
        <p:txBody>
          <a:bodyPr wrap="square" rtlCol="0">
            <a:spAutoFit/>
          </a:bodyPr>
          <a:p>
            <a:r>
              <a:rPr lang="zh-CN" altLang="en-US" sz="2400">
                <a:latin typeface="Consolas" panose="020B0609020204030204" charset="0"/>
              </a:rPr>
              <a:t>在合并操作中</a:t>
            </a:r>
            <a:r>
              <a:rPr lang="en-US" altLang="zh-CN" sz="2400">
                <a:latin typeface="Consolas" panose="020B0609020204030204" charset="0"/>
              </a:rPr>
              <a:t>,</a:t>
            </a:r>
            <a:r>
              <a:rPr lang="zh-CN" altLang="en-US" sz="2400">
                <a:latin typeface="Consolas" panose="020B0609020204030204" charset="0"/>
              </a:rPr>
              <a:t>最简单的情况是其中一棵树为空</a:t>
            </a:r>
            <a:r>
              <a:rPr lang="en-US" altLang="zh-CN" sz="2400">
                <a:latin typeface="Consolas" panose="020B0609020204030204" charset="0"/>
              </a:rPr>
              <a:t>(</a:t>
            </a:r>
            <a:r>
              <a:rPr lang="zh-CN" altLang="en-US" sz="2400">
                <a:latin typeface="Consolas" panose="020B0609020204030204" charset="0"/>
              </a:rPr>
              <a:t>也就是，该树根节点指针为NULL</a:t>
            </a:r>
            <a:r>
              <a:rPr lang="en-US" altLang="zh-CN" sz="2400">
                <a:latin typeface="Consolas" panose="020B0609020204030204" charset="0"/>
              </a:rPr>
              <a:t>).</a:t>
            </a:r>
            <a:r>
              <a:rPr lang="zh-CN" altLang="en-US" sz="2400">
                <a:latin typeface="Consolas" panose="020B0609020204030204" charset="0"/>
              </a:rPr>
              <a:t>这时我们只须要返回另一棵树</a:t>
            </a:r>
            <a:r>
              <a:rPr lang="en-US" altLang="zh-CN" sz="2400">
                <a:latin typeface="Consolas" panose="020B0609020204030204" charset="0"/>
              </a:rPr>
              <a:t>.</a:t>
            </a:r>
            <a:endParaRPr lang="en-US" altLang="zh-CN" sz="2400">
              <a:latin typeface="Consolas" panose="020B0609020204030204" charset="0"/>
            </a:endParaRPr>
          </a:p>
        </p:txBody>
      </p:sp>
      <p:pic>
        <p:nvPicPr>
          <p:cNvPr id="2" name="图片 -2147482624"/>
          <p:cNvPicPr>
            <a:picLocks noChangeAspect="1"/>
          </p:cNvPicPr>
          <p:nvPr/>
        </p:nvPicPr>
        <p:blipFill>
          <a:blip r:embed="rId2"/>
          <a:stretch>
            <a:fillRect/>
          </a:stretch>
        </p:blipFill>
        <p:spPr>
          <a:xfrm>
            <a:off x="3107055" y="2844165"/>
            <a:ext cx="5978525" cy="3527425"/>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534160"/>
            <a:ext cx="10515600" cy="829945"/>
          </a:xfrm>
          <a:prstGeom prst="rect">
            <a:avLst/>
          </a:prstGeom>
          <a:noFill/>
        </p:spPr>
        <p:txBody>
          <a:bodyPr wrap="square" rtlCol="0">
            <a:spAutoFit/>
          </a:bodyPr>
          <a:p>
            <a:r>
              <a:rPr sz="2400">
                <a:latin typeface="Consolas" panose="020B0609020204030204" charset="0"/>
              </a:rPr>
              <a:t>若A和B都非空</a:t>
            </a:r>
            <a:r>
              <a:rPr lang="en-US" sz="2400">
                <a:latin typeface="Consolas" panose="020B0609020204030204" charset="0"/>
              </a:rPr>
              <a:t>,</a:t>
            </a:r>
            <a:r>
              <a:rPr sz="2400">
                <a:latin typeface="Consolas" panose="020B0609020204030204" charset="0"/>
              </a:rPr>
              <a:t>我们假设A的根节点小于等于B的根节点</a:t>
            </a:r>
            <a:r>
              <a:rPr lang="en-US" sz="2400">
                <a:latin typeface="Consolas" panose="020B0609020204030204" charset="0"/>
              </a:rPr>
              <a:t>(</a:t>
            </a:r>
            <a:r>
              <a:rPr sz="2400">
                <a:latin typeface="Consolas" panose="020B0609020204030204" charset="0"/>
              </a:rPr>
              <a:t>否则交换A,B</a:t>
            </a:r>
            <a:r>
              <a:rPr lang="en-US" sz="2400">
                <a:latin typeface="Consolas" panose="020B0609020204030204" charset="0"/>
              </a:rPr>
              <a:t>),</a:t>
            </a:r>
            <a:r>
              <a:rPr sz="2400">
                <a:latin typeface="Consolas" panose="020B0609020204030204" charset="0"/>
              </a:rPr>
              <a:t>把A的根节点作为新树C的根节点</a:t>
            </a:r>
            <a:r>
              <a:rPr lang="en-US" sz="2400">
                <a:latin typeface="Consolas" panose="020B0609020204030204" charset="0"/>
              </a:rPr>
              <a:t>,</a:t>
            </a:r>
            <a:r>
              <a:rPr sz="2400">
                <a:latin typeface="Consolas" panose="020B0609020204030204" charset="0"/>
              </a:rPr>
              <a:t>剩下的事就是合并A的右子树right(A)和B了</a:t>
            </a:r>
            <a:r>
              <a:rPr lang="en-US" sz="2400">
                <a:latin typeface="Consolas" panose="020B0609020204030204" charset="0"/>
              </a:rPr>
              <a:t>.</a:t>
            </a:r>
            <a:endParaRPr lang="en-US" sz="2400">
              <a:latin typeface="Consolas" panose="020B0609020204030204" charset="0"/>
            </a:endParaRPr>
          </a:p>
        </p:txBody>
      </p:sp>
      <p:pic>
        <p:nvPicPr>
          <p:cNvPr id="2" name="图片 -2147482602"/>
          <p:cNvPicPr>
            <a:picLocks noChangeAspect="1"/>
          </p:cNvPicPr>
          <p:nvPr/>
        </p:nvPicPr>
        <p:blipFill>
          <a:blip r:embed="rId2"/>
          <a:stretch>
            <a:fillRect/>
          </a:stretch>
        </p:blipFill>
        <p:spPr>
          <a:xfrm>
            <a:off x="3834130" y="2364105"/>
            <a:ext cx="4523740" cy="3275330"/>
          </a:xfrm>
          <a:prstGeom prst="rect">
            <a:avLst/>
          </a:prstGeom>
          <a:noFill/>
          <a:ln w="9525">
            <a:noFill/>
          </a:ln>
        </p:spPr>
      </p:pic>
      <p:sp>
        <p:nvSpPr>
          <p:cNvPr id="3" name="文本框 2"/>
          <p:cNvSpPr txBox="1"/>
          <p:nvPr/>
        </p:nvSpPr>
        <p:spPr>
          <a:xfrm>
            <a:off x="3834130" y="5721350"/>
            <a:ext cx="4523740" cy="398780"/>
          </a:xfrm>
          <a:prstGeom prst="rect">
            <a:avLst/>
          </a:prstGeom>
          <a:noFill/>
        </p:spPr>
        <p:txBody>
          <a:bodyPr wrap="square" rtlCol="0">
            <a:spAutoFit/>
          </a:bodyPr>
          <a:p>
            <a:r>
              <a:rPr lang="en-US" altLang="zh-CN" sz="2000">
                <a:latin typeface="Consolas" panose="020B0609020204030204" charset="0"/>
              </a:rPr>
              <a:t>   </a:t>
            </a:r>
            <a:r>
              <a:rPr lang="zh-CN" altLang="en-US" sz="2000">
                <a:latin typeface="Consolas" panose="020B0609020204030204" charset="0"/>
              </a:rPr>
              <a:t>right(A)←Merge(right(A),B)</a:t>
            </a:r>
            <a:endParaRPr lang="zh-CN" altLang="en-US" sz="200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219200"/>
            <a:ext cx="10515600" cy="1198880"/>
          </a:xfrm>
          <a:prstGeom prst="rect">
            <a:avLst/>
          </a:prstGeom>
          <a:noFill/>
        </p:spPr>
        <p:txBody>
          <a:bodyPr wrap="square" rtlCol="0">
            <a:spAutoFit/>
          </a:bodyPr>
          <a:p>
            <a:r>
              <a:rPr sz="2400">
                <a:latin typeface="Consolas" panose="020B0609020204030204" charset="0"/>
              </a:rPr>
              <a:t>合并了right(A</a:t>
            </a:r>
            <a:r>
              <a:rPr lang="en-US" sz="2400">
                <a:latin typeface="Consolas" panose="020B0609020204030204" charset="0"/>
              </a:rPr>
              <a:t>)</a:t>
            </a:r>
            <a:r>
              <a:rPr sz="2400">
                <a:latin typeface="Consolas" panose="020B0609020204030204" charset="0"/>
              </a:rPr>
              <a:t>和B之后</a:t>
            </a:r>
            <a:r>
              <a:rPr lang="en-US" sz="2400">
                <a:latin typeface="Consolas" panose="020B0609020204030204" charset="0"/>
              </a:rPr>
              <a:t>,</a:t>
            </a:r>
            <a:r>
              <a:rPr sz="2400">
                <a:latin typeface="Consolas" panose="020B0609020204030204" charset="0"/>
              </a:rPr>
              <a:t>right(A)的距离可能会变大</a:t>
            </a:r>
            <a:r>
              <a:rPr lang="en-US" sz="2400">
                <a:latin typeface="Consolas" panose="020B0609020204030204" charset="0"/>
              </a:rPr>
              <a:t>,</a:t>
            </a:r>
            <a:r>
              <a:rPr sz="2400">
                <a:latin typeface="Consolas" panose="020B0609020204030204" charset="0"/>
              </a:rPr>
              <a:t>当right(A)的距离大于left(A)的距离时</a:t>
            </a:r>
            <a:r>
              <a:rPr lang="en-US" sz="2400">
                <a:latin typeface="Consolas" panose="020B0609020204030204" charset="0"/>
              </a:rPr>
              <a:t>,</a:t>
            </a:r>
            <a:r>
              <a:rPr sz="2400">
                <a:latin typeface="Consolas" panose="020B0609020204030204" charset="0"/>
              </a:rPr>
              <a:t>左偏树的性质2会被破坏</a:t>
            </a:r>
            <a:r>
              <a:rPr lang="en-US" sz="2400">
                <a:latin typeface="Consolas" panose="020B0609020204030204" charset="0"/>
              </a:rPr>
              <a:t>.</a:t>
            </a:r>
            <a:r>
              <a:rPr sz="2400">
                <a:latin typeface="Consolas" panose="020B0609020204030204" charset="0"/>
              </a:rPr>
              <a:t>在这种情况下</a:t>
            </a:r>
            <a:r>
              <a:rPr lang="en-US" sz="2400">
                <a:latin typeface="Consolas" panose="020B0609020204030204" charset="0"/>
              </a:rPr>
              <a:t>,</a:t>
            </a:r>
            <a:r>
              <a:rPr sz="2400">
                <a:latin typeface="Consolas" panose="020B0609020204030204" charset="0"/>
              </a:rPr>
              <a:t>我们只须要交换left(A)和right(A)</a:t>
            </a:r>
            <a:r>
              <a:rPr lang="en-US" sz="2400">
                <a:latin typeface="Consolas" panose="020B0609020204030204" charset="0"/>
              </a:rPr>
              <a:t>.</a:t>
            </a:r>
            <a:endParaRPr lang="en-US" sz="2400">
              <a:latin typeface="Consolas" panose="020B0609020204030204" charset="0"/>
            </a:endParaRPr>
          </a:p>
        </p:txBody>
      </p:sp>
      <p:sp>
        <p:nvSpPr>
          <p:cNvPr id="3" name="文本框 2"/>
          <p:cNvSpPr txBox="1"/>
          <p:nvPr/>
        </p:nvSpPr>
        <p:spPr>
          <a:xfrm>
            <a:off x="3201035" y="5772785"/>
            <a:ext cx="5319395" cy="706755"/>
          </a:xfrm>
          <a:prstGeom prst="rect">
            <a:avLst/>
          </a:prstGeom>
          <a:noFill/>
        </p:spPr>
        <p:txBody>
          <a:bodyPr wrap="square" rtlCol="0">
            <a:spAutoFit/>
          </a:bodyPr>
          <a:p>
            <a:pPr algn="ctr"/>
            <a:r>
              <a:rPr lang="en-US" altLang="zh-CN" sz="2000">
                <a:latin typeface="Consolas" panose="020B0609020204030204" charset="0"/>
              </a:rPr>
              <a:t>   </a:t>
            </a:r>
            <a:r>
              <a:rPr lang="zh-CN" altLang="en-US" sz="2000">
                <a:latin typeface="Consolas" panose="020B0609020204030204" charset="0"/>
              </a:rPr>
              <a:t>若dist(left(A))&gt;dist(right(A))</a:t>
            </a:r>
            <a:r>
              <a:rPr lang="en-US" altLang="zh-CN" sz="2000">
                <a:latin typeface="Consolas" panose="020B0609020204030204" charset="0"/>
              </a:rPr>
              <a:t>, </a:t>
            </a:r>
            <a:r>
              <a:rPr lang="zh-CN" altLang="en-US" sz="2000">
                <a:latin typeface="Consolas" panose="020B0609020204030204" charset="0"/>
              </a:rPr>
              <a:t> 交换left(A)和right(A)</a:t>
            </a:r>
            <a:endParaRPr lang="zh-CN" altLang="en-US" sz="2000">
              <a:latin typeface="Consolas" panose="020B0609020204030204" charset="0"/>
            </a:endParaRPr>
          </a:p>
        </p:txBody>
      </p:sp>
      <p:pic>
        <p:nvPicPr>
          <p:cNvPr id="2" name="图片 -2147482621"/>
          <p:cNvPicPr>
            <a:picLocks noChangeAspect="1"/>
          </p:cNvPicPr>
          <p:nvPr/>
        </p:nvPicPr>
        <p:blipFill>
          <a:blip r:embed="rId2"/>
          <a:stretch>
            <a:fillRect/>
          </a:stretch>
        </p:blipFill>
        <p:spPr>
          <a:xfrm>
            <a:off x="4393565" y="2628900"/>
            <a:ext cx="3404870" cy="3051175"/>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219200"/>
            <a:ext cx="10515600" cy="4154170"/>
          </a:xfrm>
          <a:prstGeom prst="rect">
            <a:avLst/>
          </a:prstGeom>
          <a:noFill/>
        </p:spPr>
        <p:txBody>
          <a:bodyPr wrap="square" rtlCol="0">
            <a:spAutoFit/>
          </a:bodyPr>
          <a:p>
            <a:r>
              <a:rPr sz="2400">
                <a:latin typeface="Consolas" panose="020B0609020204030204" charset="0"/>
              </a:rPr>
              <a:t>最后</a:t>
            </a:r>
            <a:r>
              <a:rPr lang="en-US" sz="2400">
                <a:latin typeface="Consolas" panose="020B0609020204030204" charset="0"/>
              </a:rPr>
              <a:t>,</a:t>
            </a:r>
            <a:r>
              <a:rPr sz="2400">
                <a:latin typeface="Consolas" panose="020B0609020204030204" charset="0"/>
              </a:rPr>
              <a:t>由于right(A)的距离可能发生改变</a:t>
            </a:r>
            <a:r>
              <a:rPr lang="en-US" sz="2400">
                <a:latin typeface="Consolas" panose="020B0609020204030204" charset="0"/>
              </a:rPr>
              <a:t>,</a:t>
            </a:r>
            <a:r>
              <a:rPr sz="2400">
                <a:latin typeface="Consolas" panose="020B0609020204030204" charset="0"/>
              </a:rPr>
              <a:t>我们必须更新A的距离</a:t>
            </a:r>
            <a:r>
              <a:rPr lang="en-US" sz="2400">
                <a:latin typeface="Consolas" panose="020B0609020204030204" charset="0"/>
              </a:rPr>
              <a:t>:</a:t>
            </a:r>
            <a:endParaRPr lang="en-US" sz="2400">
              <a:latin typeface="Consolas" panose="020B0609020204030204" charset="0"/>
            </a:endParaRPr>
          </a:p>
          <a:p>
            <a:r>
              <a:rPr lang="en-US" sz="2400">
                <a:latin typeface="Consolas" panose="020B0609020204030204" charset="0"/>
              </a:rPr>
              <a:t>                </a:t>
            </a:r>
            <a:endParaRPr lang="en-US" sz="2400">
              <a:latin typeface="Consolas" panose="020B0609020204030204" charset="0"/>
            </a:endParaRPr>
          </a:p>
          <a:p>
            <a:endParaRPr lang="en-US" sz="2400">
              <a:latin typeface="Consolas" panose="020B0609020204030204" charset="0"/>
            </a:endParaRPr>
          </a:p>
          <a:p>
            <a:r>
              <a:rPr lang="en-US" sz="2400">
                <a:latin typeface="Consolas" panose="020B0609020204030204" charset="0"/>
              </a:rPr>
              <a:t>               </a:t>
            </a:r>
            <a:endParaRPr lang="en-US" sz="2400">
              <a:latin typeface="Consolas" panose="020B0609020204030204" charset="0"/>
            </a:endParaRPr>
          </a:p>
          <a:p>
            <a:endParaRPr lang="en-US" sz="2400">
              <a:latin typeface="Consolas" panose="020B0609020204030204" charset="0"/>
            </a:endParaRPr>
          </a:p>
          <a:p>
            <a:r>
              <a:rPr lang="en-US" sz="2400">
                <a:latin typeface="Consolas" panose="020B0609020204030204" charset="0"/>
              </a:rPr>
              <a:t>                 dist(A)←dist(right(A))+1</a:t>
            </a:r>
            <a:endParaRPr lang="en-US" sz="2400">
              <a:latin typeface="Consolas" panose="020B0609020204030204" charset="0"/>
            </a:endParaRPr>
          </a:p>
          <a:p>
            <a:endParaRPr lang="en-US" sz="2400">
              <a:latin typeface="Consolas" panose="020B0609020204030204" charset="0"/>
            </a:endParaRPr>
          </a:p>
          <a:p>
            <a:endParaRPr lang="en-US" sz="2400">
              <a:latin typeface="Consolas" panose="020B0609020204030204" charset="0"/>
            </a:endParaRPr>
          </a:p>
          <a:p>
            <a:endParaRPr lang="en-US" sz="2400">
              <a:latin typeface="Consolas" panose="020B0609020204030204" charset="0"/>
            </a:endParaRPr>
          </a:p>
          <a:p>
            <a:r>
              <a:rPr lang="en-US" sz="2400">
                <a:latin typeface="Consolas" panose="020B0609020204030204" charset="0"/>
              </a:rPr>
              <a:t>不难验证,经这样合并后的树C符合性质1和性质2,因此是一棵左偏树.至此左偏树的合并就完成了.</a:t>
            </a:r>
            <a:endParaRPr lang="en-US" sz="2400">
              <a:latin typeface="Consolas" panose="020B0609020204030204" charset="0"/>
            </a:endParaRPr>
          </a:p>
        </p:txBody>
      </p:sp>
    </p:spTree>
    <p:custDataLst>
      <p:tags r:id="rId2"/>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219200"/>
            <a:ext cx="10515600" cy="460375"/>
          </a:xfrm>
          <a:prstGeom prst="rect">
            <a:avLst/>
          </a:prstGeom>
          <a:noFill/>
        </p:spPr>
        <p:txBody>
          <a:bodyPr wrap="square" rtlCol="0">
            <a:spAutoFit/>
          </a:bodyPr>
          <a:p>
            <a:r>
              <a:rPr sz="2400">
                <a:latin typeface="Consolas" panose="020B0609020204030204" charset="0"/>
              </a:rPr>
              <a:t>我们可以用下面的代码描述左偏树的合并过程：</a:t>
            </a:r>
            <a:endParaRPr lang="en-US" sz="2400">
              <a:latin typeface="Consolas" panose="020B0609020204030204" charset="0"/>
            </a:endParaRPr>
          </a:p>
        </p:txBody>
      </p:sp>
      <p:pic>
        <p:nvPicPr>
          <p:cNvPr id="4" name="图片 3"/>
          <p:cNvPicPr/>
          <p:nvPr/>
        </p:nvPicPr>
        <p:blipFill>
          <a:blip r:embed="rId2"/>
          <a:stretch>
            <a:fillRect/>
          </a:stretch>
        </p:blipFill>
        <p:spPr>
          <a:xfrm>
            <a:off x="838200" y="1679575"/>
            <a:ext cx="6092190" cy="4664075"/>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 name="图片 5"/>
          <p:cNvPicPr>
            <a:picLocks noChangeAspect="1"/>
          </p:cNvPicPr>
          <p:nvPr>
            <p:ph idx="1"/>
          </p:nvPr>
        </p:nvPicPr>
        <p:blipFill>
          <a:blip r:embed="rId1"/>
          <a:stretch>
            <a:fillRect/>
          </a:stretch>
        </p:blipFill>
        <p:spPr>
          <a:xfrm>
            <a:off x="838200" y="69215"/>
            <a:ext cx="5010150" cy="6523355"/>
          </a:xfrm>
          <a:prstGeom prst="rect">
            <a:avLst/>
          </a:prstGeom>
          <a:noFill/>
          <a:ln w="9525">
            <a:noFill/>
          </a:ln>
        </p:spPr>
      </p:pic>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534160"/>
            <a:ext cx="10515600" cy="829945"/>
          </a:xfrm>
          <a:prstGeom prst="rect">
            <a:avLst/>
          </a:prstGeom>
          <a:noFill/>
        </p:spPr>
        <p:txBody>
          <a:bodyPr wrap="square" rtlCol="0">
            <a:spAutoFit/>
          </a:bodyPr>
          <a:p>
            <a:r>
              <a:rPr sz="2400">
                <a:latin typeface="Consolas" panose="020B0609020204030204" charset="0"/>
              </a:rPr>
              <a:t>单节点的树一定是左偏树</a:t>
            </a:r>
            <a:r>
              <a:rPr lang="en-US" sz="2400">
                <a:latin typeface="Consolas" panose="020B0609020204030204" charset="0"/>
              </a:rPr>
              <a:t>,</a:t>
            </a:r>
            <a:r>
              <a:rPr sz="2400">
                <a:latin typeface="Consolas" panose="020B0609020204030204" charset="0"/>
              </a:rPr>
              <a:t>因此向左偏树插入一个节点可以看作是对两棵左偏树的合并</a:t>
            </a:r>
            <a:r>
              <a:rPr lang="en-US" sz="2400">
                <a:latin typeface="Consolas" panose="020B0609020204030204" charset="0"/>
              </a:rPr>
              <a:t>.</a:t>
            </a:r>
            <a:endParaRPr lang="en-US" sz="2400">
              <a:latin typeface="Consolas" panose="020B0609020204030204" charset="0"/>
            </a:endParaRPr>
          </a:p>
        </p:txBody>
      </p:sp>
      <p:pic>
        <p:nvPicPr>
          <p:cNvPr id="2" name="图片 7"/>
          <p:cNvPicPr>
            <a:picLocks noChangeAspect="1"/>
          </p:cNvPicPr>
          <p:nvPr/>
        </p:nvPicPr>
        <p:blipFill>
          <a:blip r:embed="rId2"/>
          <a:stretch>
            <a:fillRect/>
          </a:stretch>
        </p:blipFill>
        <p:spPr>
          <a:xfrm>
            <a:off x="3210560" y="2753360"/>
            <a:ext cx="5770880" cy="3403600"/>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lang="zh-CN" altLang="en-US" dirty="0">
                <a:latin typeface="Consolas" panose="020B0609020204030204" charset="0"/>
              </a:rPr>
              <a:t>可并堆(Mergeable Heap)是一种</a:t>
            </a:r>
            <a:r>
              <a:rPr lang="zh-CN" altLang="en-US" b="1" dirty="0">
                <a:solidFill>
                  <a:srgbClr val="FFFF00"/>
                </a:solidFill>
                <a:latin typeface="Consolas" panose="020B0609020204030204" charset="0"/>
              </a:rPr>
              <a:t>抽象</a:t>
            </a:r>
            <a:r>
              <a:rPr lang="zh-CN" altLang="en-US" dirty="0">
                <a:latin typeface="Consolas" panose="020B0609020204030204" charset="0"/>
              </a:rPr>
              <a:t>数据类型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它除了支持优先队列的三个基本操作(Insert,Minimum,Delete-Min),还支持一个额外的操作——合并操作:H←Merge(H1,H2)</a:t>
            </a:r>
            <a:endParaRPr lang="en-US" altLang="zh-CN" dirty="0">
              <a:latin typeface="Consolas" panose="020B0609020204030204" charset="0"/>
            </a:endParaRPr>
          </a:p>
          <a:p>
            <a:r>
              <a:rPr lang="zh-CN" altLang="en-US" dirty="0">
                <a:latin typeface="Consolas" panose="020B0609020204030204" charset="0"/>
              </a:rPr>
              <a:t>即</a:t>
            </a:r>
            <a:r>
              <a:rPr lang="en-US" altLang="zh-CN" dirty="0">
                <a:latin typeface="Consolas" panose="020B0609020204030204" charset="0"/>
              </a:rPr>
              <a:t>Merge()构造并返回一个包含H1和H2所有元素的新堆H.</a:t>
            </a:r>
            <a:endParaRPr lang="en-US" altLang="zh-CN" dirty="0">
              <a:latin typeface="Consolas" panose="020B0609020204030204" charset="0"/>
            </a:endParaRPr>
          </a:p>
          <a:p>
            <a:endParaRPr lang="zh-CN" altLang="en-US"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534160"/>
            <a:ext cx="10515600" cy="4523105"/>
          </a:xfrm>
          <a:prstGeom prst="rect">
            <a:avLst/>
          </a:prstGeom>
          <a:noFill/>
        </p:spPr>
        <p:txBody>
          <a:bodyPr wrap="square" rtlCol="0">
            <a:spAutoFit/>
          </a:bodyPr>
          <a:p>
            <a:r>
              <a:rPr sz="2400">
                <a:latin typeface="Consolas" panose="020B0609020204030204" charset="0"/>
              </a:rPr>
              <a:t>下面是插入新节点的</a:t>
            </a:r>
            <a:r>
              <a:rPr lang="zh-CN" sz="2400">
                <a:latin typeface="Consolas" panose="020B0609020204030204" charset="0"/>
              </a:rPr>
              <a:t>伪</a:t>
            </a:r>
            <a:r>
              <a:rPr sz="2400">
                <a:latin typeface="Consolas" panose="020B0609020204030204" charset="0"/>
              </a:rPr>
              <a:t>代码：</a:t>
            </a:r>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r>
              <a:rPr sz="2400">
                <a:latin typeface="Consolas" panose="020B0609020204030204" charset="0"/>
              </a:rPr>
              <a:t>由于合并的其中一棵树只有一个节点</a:t>
            </a:r>
            <a:r>
              <a:rPr lang="en-US" sz="2400">
                <a:latin typeface="Consolas" panose="020B0609020204030204" charset="0"/>
              </a:rPr>
              <a:t>,</a:t>
            </a:r>
            <a:r>
              <a:rPr sz="2400">
                <a:latin typeface="Consolas" panose="020B0609020204030204" charset="0"/>
              </a:rPr>
              <a:t>因此插入新节点操作的时间复杂度是O(logn)</a:t>
            </a:r>
            <a:r>
              <a:rPr lang="en-US" sz="2400">
                <a:latin typeface="Consolas" panose="020B0609020204030204" charset="0"/>
              </a:rPr>
              <a:t>.</a:t>
            </a:r>
            <a:endParaRPr lang="en-US" sz="2400">
              <a:latin typeface="Consolas" panose="020B0609020204030204" charset="0"/>
            </a:endParaRPr>
          </a:p>
        </p:txBody>
      </p:sp>
      <p:sp>
        <p:nvSpPr>
          <p:cNvPr id="1073742930" name="文本框 1073742929"/>
          <p:cNvSpPr txBox="1">
            <a:spLocks noRot="1"/>
          </p:cNvSpPr>
          <p:nvPr/>
        </p:nvSpPr>
        <p:spPr>
          <a:xfrm>
            <a:off x="3660140" y="2477770"/>
            <a:ext cx="4871085" cy="1903095"/>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sz="2800">
                <a:solidFill>
                  <a:schemeClr val="bg1"/>
                </a:solidFill>
                <a:latin typeface="Consolas" panose="020B0609020204030204" charset="0"/>
              </a:rPr>
              <a:t>Procedure Insert(x, A)</a:t>
            </a:r>
            <a:endParaRPr lang="zh-CN" altLang="en-US" sz="2800">
              <a:solidFill>
                <a:schemeClr val="bg1"/>
              </a:solidFill>
              <a:latin typeface="Consolas" panose="020B0609020204030204" charset="0"/>
            </a:endParaRPr>
          </a:p>
          <a:p>
            <a:r>
              <a:rPr lang="en-US" altLang="zh-CN" sz="2800">
                <a:solidFill>
                  <a:schemeClr val="bg1"/>
                </a:solidFill>
                <a:latin typeface="Consolas" panose="020B0609020204030204" charset="0"/>
              </a:rPr>
              <a:t>	</a:t>
            </a:r>
            <a:r>
              <a:rPr lang="zh-CN" altLang="en-US" sz="2800">
                <a:solidFill>
                  <a:schemeClr val="bg1"/>
                </a:solidFill>
                <a:latin typeface="Consolas" panose="020B0609020204030204" charset="0"/>
              </a:rPr>
              <a:t>B←MakeIntoTree(x)</a:t>
            </a:r>
            <a:endParaRPr lang="zh-CN" altLang="en-US" sz="2800">
              <a:solidFill>
                <a:schemeClr val="bg1"/>
              </a:solidFill>
              <a:latin typeface="Consolas" panose="020B0609020204030204" charset="0"/>
            </a:endParaRPr>
          </a:p>
          <a:p>
            <a:r>
              <a:rPr lang="zh-CN" altLang="en-US" sz="2800">
                <a:solidFill>
                  <a:schemeClr val="bg1"/>
                </a:solidFill>
                <a:latin typeface="Consolas" panose="020B0609020204030204" charset="0"/>
              </a:rPr>
              <a:t>	A←Merge(A, B)</a:t>
            </a:r>
            <a:endParaRPr lang="zh-CN" altLang="en-US" sz="2800">
              <a:solidFill>
                <a:schemeClr val="bg1"/>
              </a:solidFill>
              <a:latin typeface="Consolas" panose="020B0609020204030204" charset="0"/>
            </a:endParaRPr>
          </a:p>
          <a:p>
            <a:r>
              <a:rPr lang="zh-CN" altLang="en-US" sz="2800">
                <a:solidFill>
                  <a:schemeClr val="bg1"/>
                </a:solidFill>
                <a:latin typeface="Consolas" panose="020B0609020204030204" charset="0"/>
              </a:rPr>
              <a:t>End Procedure</a:t>
            </a:r>
            <a:endParaRPr lang="zh-CN" altLang="en-US"/>
          </a:p>
          <a:p>
            <a:endParaRPr lang="zh-CN" altLang="en-US"/>
          </a:p>
        </p:txBody>
      </p:sp>
    </p:spTree>
    <p:custDataLst>
      <p:tags r:id="rId2"/>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534160"/>
            <a:ext cx="10515600" cy="3415030"/>
          </a:xfrm>
          <a:prstGeom prst="rect">
            <a:avLst/>
          </a:prstGeom>
          <a:noFill/>
        </p:spPr>
        <p:txBody>
          <a:bodyPr wrap="square" rtlCol="0">
            <a:spAutoFit/>
          </a:bodyPr>
          <a:p>
            <a:r>
              <a:rPr sz="2400">
                <a:latin typeface="Consolas" panose="020B0609020204030204" charset="0"/>
              </a:rPr>
              <a:t>由性质1</a:t>
            </a:r>
            <a:r>
              <a:rPr lang="en-US" sz="2400">
                <a:latin typeface="Consolas" panose="020B0609020204030204" charset="0"/>
              </a:rPr>
              <a:t>,</a:t>
            </a:r>
            <a:r>
              <a:rPr sz="2400">
                <a:latin typeface="Consolas" panose="020B0609020204030204" charset="0"/>
              </a:rPr>
              <a:t>我们知道</a:t>
            </a:r>
            <a:r>
              <a:rPr lang="en-US" sz="2400">
                <a:latin typeface="Consolas" panose="020B0609020204030204" charset="0"/>
              </a:rPr>
              <a:t>,</a:t>
            </a:r>
            <a:r>
              <a:rPr sz="2400">
                <a:latin typeface="Consolas" panose="020B0609020204030204" charset="0"/>
              </a:rPr>
              <a:t>左偏树的根节点是最小节点</a:t>
            </a:r>
            <a:r>
              <a:rPr lang="en-US" sz="2400">
                <a:latin typeface="Consolas" panose="020B0609020204030204" charset="0"/>
              </a:rPr>
              <a:t>.</a:t>
            </a:r>
            <a:r>
              <a:rPr sz="2400">
                <a:latin typeface="Consolas" panose="020B0609020204030204" charset="0"/>
              </a:rPr>
              <a:t>在删除根节点后</a:t>
            </a:r>
            <a:r>
              <a:rPr lang="en-US" sz="2400">
                <a:latin typeface="Consolas" panose="020B0609020204030204" charset="0"/>
              </a:rPr>
              <a:t>,</a:t>
            </a:r>
            <a:r>
              <a:rPr sz="2400">
                <a:latin typeface="Consolas" panose="020B0609020204030204" charset="0"/>
              </a:rPr>
              <a:t>剩下的两棵子树都是左偏树</a:t>
            </a:r>
            <a:r>
              <a:rPr lang="en-US" sz="2400">
                <a:latin typeface="Consolas" panose="020B0609020204030204" charset="0"/>
              </a:rPr>
              <a:t>,</a:t>
            </a:r>
            <a:r>
              <a:rPr sz="2400">
                <a:latin typeface="Consolas" panose="020B0609020204030204" charset="0"/>
              </a:rPr>
              <a:t>需要把他们合并</a:t>
            </a:r>
            <a:r>
              <a:rPr lang="en-US" sz="2400">
                <a:latin typeface="Consolas" panose="020B0609020204030204" charset="0"/>
              </a:rPr>
              <a:t>.</a:t>
            </a:r>
            <a:endParaRPr lang="en-US" sz="2400">
              <a:latin typeface="Consolas" panose="020B0609020204030204" charset="0"/>
            </a:endParaRPr>
          </a:p>
          <a:p>
            <a:endParaRPr lang="en-US" sz="2400">
              <a:latin typeface="Consolas" panose="020B0609020204030204" charset="0"/>
            </a:endParaRPr>
          </a:p>
          <a:p>
            <a:endParaRPr lang="en-US" sz="2400">
              <a:latin typeface="Consolas" panose="020B0609020204030204" charset="0"/>
            </a:endParaRPr>
          </a:p>
          <a:p>
            <a:endParaRPr lang="en-US" sz="2400">
              <a:latin typeface="Consolas" panose="020B0609020204030204" charset="0"/>
            </a:endParaRPr>
          </a:p>
          <a:p>
            <a:endParaRPr lang="en-US" sz="2400">
              <a:latin typeface="Consolas" panose="020B0609020204030204" charset="0"/>
            </a:endParaRPr>
          </a:p>
          <a:p>
            <a:endParaRPr lang="en-US" sz="2400">
              <a:latin typeface="Consolas" panose="020B0609020204030204" charset="0"/>
            </a:endParaRPr>
          </a:p>
          <a:p>
            <a:endParaRPr lang="en-US" sz="2400">
              <a:latin typeface="Consolas" panose="020B0609020204030204" charset="0"/>
            </a:endParaRPr>
          </a:p>
          <a:p>
            <a:endParaRPr lang="en-US" sz="2400">
              <a:latin typeface="Consolas" panose="020B0609020204030204" charset="0"/>
            </a:endParaRPr>
          </a:p>
        </p:txBody>
      </p:sp>
      <p:pic>
        <p:nvPicPr>
          <p:cNvPr id="2" name="图片 -2147482613"/>
          <p:cNvPicPr>
            <a:picLocks noChangeAspect="1"/>
          </p:cNvPicPr>
          <p:nvPr/>
        </p:nvPicPr>
        <p:blipFill>
          <a:blip r:embed="rId2"/>
          <a:stretch>
            <a:fillRect/>
          </a:stretch>
        </p:blipFill>
        <p:spPr>
          <a:xfrm>
            <a:off x="3032760" y="2602230"/>
            <a:ext cx="6125845" cy="2962275"/>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1073742931" name="文本框 1073742930"/>
          <p:cNvSpPr txBox="1">
            <a:spLocks noRot="1"/>
          </p:cNvSpPr>
          <p:nvPr/>
        </p:nvSpPr>
        <p:spPr>
          <a:xfrm>
            <a:off x="3099435" y="2719070"/>
            <a:ext cx="5993130" cy="2236470"/>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sz="2800">
                <a:solidFill>
                  <a:schemeClr val="bg1"/>
                </a:solidFill>
                <a:latin typeface="Consolas" panose="020B0609020204030204" charset="0"/>
              </a:rPr>
              <a:t>Function DeleteMin(A)</a:t>
            </a:r>
            <a:endParaRPr lang="zh-CN" altLang="en-US" sz="2800">
              <a:solidFill>
                <a:schemeClr val="bg1"/>
              </a:solidFill>
              <a:latin typeface="Consolas" panose="020B0609020204030204" charset="0"/>
            </a:endParaRPr>
          </a:p>
          <a:p>
            <a:r>
              <a:rPr lang="zh-CN" altLang="en-US" sz="2800">
                <a:solidFill>
                  <a:schemeClr val="bg1"/>
                </a:solidFill>
                <a:latin typeface="Consolas" panose="020B0609020204030204" charset="0"/>
              </a:rPr>
              <a:t>	t←key(root(A))</a:t>
            </a:r>
            <a:endParaRPr lang="zh-CN" altLang="en-US" sz="2800">
              <a:solidFill>
                <a:schemeClr val="bg1"/>
              </a:solidFill>
              <a:latin typeface="Consolas" panose="020B0609020204030204" charset="0"/>
            </a:endParaRPr>
          </a:p>
          <a:p>
            <a:r>
              <a:rPr lang="zh-CN" altLang="en-US" sz="2800">
                <a:solidFill>
                  <a:schemeClr val="bg1"/>
                </a:solidFill>
                <a:latin typeface="Consolas" panose="020B0609020204030204" charset="0"/>
              </a:rPr>
              <a:t>	A←Merge(left(A),right(A))</a:t>
            </a:r>
            <a:endParaRPr lang="zh-CN" altLang="en-US" sz="2800">
              <a:solidFill>
                <a:schemeClr val="bg1"/>
              </a:solidFill>
              <a:latin typeface="Consolas" panose="020B0609020204030204" charset="0"/>
            </a:endParaRPr>
          </a:p>
          <a:p>
            <a:r>
              <a:rPr lang="zh-CN" altLang="en-US" sz="2800">
                <a:solidFill>
                  <a:schemeClr val="bg1"/>
                </a:solidFill>
                <a:latin typeface="Consolas" panose="020B0609020204030204" charset="0"/>
              </a:rPr>
              <a:t>	return t</a:t>
            </a:r>
            <a:endParaRPr lang="zh-CN" altLang="en-US" sz="2800">
              <a:solidFill>
                <a:schemeClr val="bg1"/>
              </a:solidFill>
              <a:latin typeface="Consolas" panose="020B0609020204030204" charset="0"/>
            </a:endParaRPr>
          </a:p>
          <a:p>
            <a:r>
              <a:rPr lang="zh-CN" altLang="en-US" sz="2800">
                <a:solidFill>
                  <a:schemeClr val="bg1"/>
                </a:solidFill>
                <a:latin typeface="Consolas" panose="020B0609020204030204" charset="0"/>
              </a:rPr>
              <a:t>End Function</a:t>
            </a:r>
            <a:endParaRPr lang="zh-CN" altLang="en-US"/>
          </a:p>
          <a:p>
            <a:endParaRPr lang="zh-CN" altLang="en-US"/>
          </a:p>
        </p:txBody>
      </p:sp>
      <p:sp>
        <p:nvSpPr>
          <p:cNvPr id="3" name="文本框 2"/>
          <p:cNvSpPr txBox="1"/>
          <p:nvPr/>
        </p:nvSpPr>
        <p:spPr>
          <a:xfrm>
            <a:off x="838200" y="1534160"/>
            <a:ext cx="10515600" cy="4523105"/>
          </a:xfrm>
          <a:prstGeom prst="rect">
            <a:avLst/>
          </a:prstGeom>
          <a:noFill/>
        </p:spPr>
        <p:txBody>
          <a:bodyPr wrap="square" rtlCol="0">
            <a:spAutoFit/>
          </a:bodyPr>
          <a:p>
            <a:r>
              <a:rPr sz="2400">
                <a:latin typeface="Consolas" panose="020B0609020204030204" charset="0"/>
                <a:sym typeface="+mn-ea"/>
              </a:rPr>
              <a:t>删除最小节点操作的代码也非常简单</a:t>
            </a:r>
            <a:r>
              <a:rPr lang="en-US" sz="2400">
                <a:latin typeface="Consolas" panose="020B0609020204030204" charset="0"/>
                <a:sym typeface="+mn-ea"/>
              </a:rPr>
              <a:t>:</a:t>
            </a:r>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endParaRPr sz="2400">
              <a:latin typeface="Consolas" panose="020B0609020204030204" charset="0"/>
            </a:endParaRPr>
          </a:p>
          <a:p>
            <a:r>
              <a:rPr sz="2400">
                <a:latin typeface="Consolas" panose="020B0609020204030204" charset="0"/>
                <a:sym typeface="+mn-ea"/>
              </a:rPr>
              <a:t>由于删除最小节点后只需进行一次合并</a:t>
            </a:r>
            <a:r>
              <a:rPr lang="en-US" sz="2400">
                <a:latin typeface="Consolas" panose="020B0609020204030204" charset="0"/>
                <a:sym typeface="+mn-ea"/>
              </a:rPr>
              <a:t>,</a:t>
            </a:r>
            <a:r>
              <a:rPr sz="2400">
                <a:latin typeface="Consolas" panose="020B0609020204030204" charset="0"/>
                <a:sym typeface="+mn-ea"/>
              </a:rPr>
              <a:t>因此删除最小节点的时间复杂度也为O(logn)</a:t>
            </a:r>
            <a:r>
              <a:rPr lang="en-US" sz="2400">
                <a:latin typeface="Consolas" panose="020B0609020204030204" charset="0"/>
                <a:sym typeface="+mn-ea"/>
              </a:rPr>
              <a:t>.</a:t>
            </a:r>
            <a:endParaRPr lang="en-US" sz="2400">
              <a:latin typeface="Consolas" panose="020B0609020204030204" charset="0"/>
              <a:sym typeface="+mn-ea"/>
            </a:endParaRPr>
          </a:p>
        </p:txBody>
      </p:sp>
    </p:spTree>
    <p:custDataLst>
      <p:tags r:id="rId2"/>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三、实现</a:t>
            </a:r>
            <a:endParaRPr lang="zh-CN" altLang="en-US" sz="4400" dirty="0"/>
          </a:p>
        </p:txBody>
      </p:sp>
      <p:sp>
        <p:nvSpPr>
          <p:cNvPr id="9" name="文本框 8"/>
          <p:cNvSpPr txBox="1"/>
          <p:nvPr/>
        </p:nvSpPr>
        <p:spPr>
          <a:xfrm>
            <a:off x="838200" y="1534160"/>
            <a:ext cx="10515600" cy="4154170"/>
          </a:xfrm>
          <a:prstGeom prst="rect">
            <a:avLst/>
          </a:prstGeom>
          <a:noFill/>
        </p:spPr>
        <p:txBody>
          <a:bodyPr wrap="square" rtlCol="0">
            <a:spAutoFit/>
          </a:bodyPr>
          <a:p>
            <a:r>
              <a:rPr sz="2400">
                <a:latin typeface="Consolas" panose="020B0609020204030204" charset="0"/>
              </a:rPr>
              <a:t>将n个节点构建成一棵左偏树</a:t>
            </a:r>
            <a:r>
              <a:rPr lang="en-US" sz="2400">
                <a:latin typeface="Consolas" panose="020B0609020204030204" charset="0"/>
              </a:rPr>
              <a:t>,</a:t>
            </a:r>
            <a:r>
              <a:rPr sz="2400">
                <a:latin typeface="Consolas" panose="020B0609020204030204" charset="0"/>
              </a:rPr>
              <a:t>这也是一个常用的操作</a:t>
            </a:r>
            <a:r>
              <a:rPr lang="en-US" sz="2400">
                <a:latin typeface="Consolas" panose="020B0609020204030204" charset="0"/>
              </a:rPr>
              <a:t>.</a:t>
            </a:r>
            <a:endParaRPr sz="2400">
              <a:latin typeface="Consolas" panose="020B0609020204030204" charset="0"/>
            </a:endParaRPr>
          </a:p>
          <a:p>
            <a:pPr marL="342900" indent="-342900">
              <a:buFont typeface="Wingdings" panose="05000000000000000000" charset="0"/>
              <a:buChar char="Ø"/>
            </a:pPr>
            <a:endParaRPr lang="en-US" sz="2400">
              <a:latin typeface="Consolas" panose="020B0609020204030204" charset="0"/>
            </a:endParaRPr>
          </a:p>
          <a:p>
            <a:pPr marL="342900" indent="-342900">
              <a:buFont typeface="Wingdings" panose="05000000000000000000" charset="0"/>
              <a:buChar char="Ø"/>
            </a:pPr>
            <a:endParaRPr lang="en-US" sz="2400">
              <a:latin typeface="Consolas" panose="020B0609020204030204" charset="0"/>
            </a:endParaRPr>
          </a:p>
          <a:p>
            <a:pPr marL="342900" indent="-342900">
              <a:buFont typeface="Wingdings" panose="05000000000000000000" charset="0"/>
              <a:buChar char="Ø"/>
            </a:pPr>
            <a:r>
              <a:rPr lang="en-US" sz="2400">
                <a:latin typeface="Consolas" panose="020B0609020204030204" charset="0"/>
              </a:rPr>
              <a:t>算法一  暴力算法——逐个节点插入,时间复杂度为O(nlogn).</a:t>
            </a:r>
            <a:endParaRPr lang="en-US" sz="2400">
              <a:latin typeface="Consolas" panose="020B0609020204030204" charset="0"/>
            </a:endParaRPr>
          </a:p>
          <a:p>
            <a:pPr marL="342900" indent="-342900">
              <a:buFont typeface="Wingdings" panose="05000000000000000000" charset="0"/>
              <a:buChar char="Ø"/>
            </a:pPr>
            <a:endParaRPr lang="en-US" sz="2400">
              <a:latin typeface="Consolas" panose="020B0609020204030204" charset="0"/>
            </a:endParaRPr>
          </a:p>
          <a:p>
            <a:pPr marL="342900" indent="-342900">
              <a:buFont typeface="Wingdings" panose="05000000000000000000" charset="0"/>
              <a:buChar char="Ø"/>
            </a:pPr>
            <a:endParaRPr lang="en-US" sz="2400">
              <a:latin typeface="Consolas" panose="020B0609020204030204" charset="0"/>
            </a:endParaRPr>
          </a:p>
          <a:p>
            <a:pPr marL="342900" indent="-342900">
              <a:buFont typeface="Wingdings" panose="05000000000000000000" charset="0"/>
              <a:buChar char="Ø"/>
            </a:pPr>
            <a:endParaRPr lang="en-US" sz="2400">
              <a:latin typeface="Consolas" panose="020B0609020204030204" charset="0"/>
            </a:endParaRPr>
          </a:p>
          <a:p>
            <a:pPr marL="342900" indent="-342900">
              <a:buFont typeface="Wingdings" panose="05000000000000000000" charset="0"/>
              <a:buChar char="Ø"/>
            </a:pPr>
            <a:r>
              <a:rPr lang="en-US" sz="2400">
                <a:latin typeface="Consolas" panose="020B0609020204030204" charset="0"/>
              </a:rPr>
              <a:t>算法二  仿照二叉堆的构建算法，我们可以得到下面这种算法：</a:t>
            </a:r>
            <a:endParaRPr lang="en-US" sz="2400">
              <a:latin typeface="Consolas" panose="020B0609020204030204" charset="0"/>
            </a:endParaRPr>
          </a:p>
          <a:p>
            <a:pPr indent="0">
              <a:buFont typeface="Wingdings" panose="05000000000000000000" charset="0"/>
              <a:buNone/>
            </a:pPr>
            <a:r>
              <a:rPr lang="en-US" sz="2400">
                <a:latin typeface="Consolas" panose="020B0609020204030204" charset="0"/>
              </a:rPr>
              <a:t>	1</a:t>
            </a:r>
            <a:r>
              <a:rPr lang="zh-CN" altLang="en-US" sz="2400">
                <a:latin typeface="Consolas" panose="020B0609020204030204" charset="0"/>
              </a:rPr>
              <a:t>、</a:t>
            </a:r>
            <a:r>
              <a:rPr lang="en-US" sz="2400">
                <a:latin typeface="Consolas" panose="020B0609020204030204" charset="0"/>
              </a:rPr>
              <a:t>将n个节点（每个节点作为一棵左偏树）放入先进先出队列。</a:t>
            </a:r>
            <a:endParaRPr lang="en-US" sz="2400">
              <a:latin typeface="Consolas" panose="020B0609020204030204" charset="0"/>
            </a:endParaRPr>
          </a:p>
          <a:p>
            <a:pPr indent="0">
              <a:buFont typeface="Wingdings" panose="05000000000000000000" charset="0"/>
              <a:buNone/>
            </a:pPr>
            <a:r>
              <a:rPr lang="en-US" sz="2400">
                <a:latin typeface="Consolas" panose="020B0609020204030204" charset="0"/>
              </a:rPr>
              <a:t>	2</a:t>
            </a:r>
            <a:r>
              <a:rPr lang="zh-CN" altLang="en-US" sz="2400">
                <a:latin typeface="Consolas" panose="020B0609020204030204" charset="0"/>
              </a:rPr>
              <a:t>、</a:t>
            </a:r>
            <a:r>
              <a:rPr lang="en-US" sz="2400">
                <a:latin typeface="Consolas" panose="020B0609020204030204" charset="0"/>
              </a:rPr>
              <a:t>不断地从队首取出两棵左偏树，将它们合并之后加入队尾。</a:t>
            </a:r>
            <a:endParaRPr lang="en-US" sz="2400">
              <a:latin typeface="Consolas" panose="020B0609020204030204" charset="0"/>
            </a:endParaRPr>
          </a:p>
          <a:p>
            <a:pPr indent="0">
              <a:buFont typeface="Wingdings" panose="05000000000000000000" charset="0"/>
              <a:buNone/>
            </a:pPr>
            <a:r>
              <a:rPr lang="en-US" sz="2400">
                <a:latin typeface="Consolas" panose="020B0609020204030204" charset="0"/>
              </a:rPr>
              <a:t>	3</a:t>
            </a:r>
            <a:r>
              <a:rPr lang="zh-CN" altLang="en-US" sz="2400">
                <a:latin typeface="Consolas" panose="020B0609020204030204" charset="0"/>
              </a:rPr>
              <a:t>、</a:t>
            </a:r>
            <a:r>
              <a:rPr lang="en-US" sz="2400">
                <a:latin typeface="Consolas" panose="020B0609020204030204" charset="0"/>
              </a:rPr>
              <a:t>当队列中只剩下一棵左偏树时，算法结束。</a:t>
            </a:r>
            <a:endParaRPr lang="en-US" sz="2400">
              <a:latin typeface="Consolas" panose="020B0609020204030204" charset="0"/>
            </a:endParaRPr>
          </a:p>
        </p:txBody>
      </p:sp>
    </p:spTree>
    <p:custDataLst>
      <p:tags r:id="rId2"/>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00685" y="320675"/>
            <a:ext cx="4549140" cy="2858135"/>
          </a:xfrm>
          <a:prstGeom prst="rect">
            <a:avLst/>
          </a:prstGeom>
        </p:spPr>
      </p:pic>
      <p:pic>
        <p:nvPicPr>
          <p:cNvPr id="5" name="图片 4"/>
          <p:cNvPicPr>
            <a:picLocks noChangeAspect="1"/>
          </p:cNvPicPr>
          <p:nvPr/>
        </p:nvPicPr>
        <p:blipFill>
          <a:blip r:embed="rId2"/>
          <a:stretch>
            <a:fillRect/>
          </a:stretch>
        </p:blipFill>
        <p:spPr>
          <a:xfrm>
            <a:off x="6282690" y="1205230"/>
            <a:ext cx="5144135" cy="1089660"/>
          </a:xfrm>
          <a:prstGeom prst="rect">
            <a:avLst/>
          </a:prstGeom>
        </p:spPr>
      </p:pic>
      <p:pic>
        <p:nvPicPr>
          <p:cNvPr id="6" name="图片 5"/>
          <p:cNvPicPr>
            <a:picLocks noChangeAspect="1"/>
          </p:cNvPicPr>
          <p:nvPr/>
        </p:nvPicPr>
        <p:blipFill>
          <a:blip r:embed="rId3"/>
          <a:stretch>
            <a:fillRect/>
          </a:stretch>
        </p:blipFill>
        <p:spPr>
          <a:xfrm>
            <a:off x="3584575" y="3990340"/>
            <a:ext cx="5022215" cy="1981200"/>
          </a:xfrm>
          <a:prstGeom prst="rect">
            <a:avLst/>
          </a:prstGeom>
        </p:spPr>
      </p:pic>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696720" y="929005"/>
            <a:ext cx="8798560" cy="4999990"/>
          </a:xfrm>
          <a:prstGeom prst="rect">
            <a:avLst/>
          </a:prstGeom>
        </p:spPr>
      </p:pic>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4686898" y="370417"/>
            <a:ext cx="2794385" cy="1156150"/>
          </a:xfrm>
          <a:prstGeom prst="rect">
            <a:avLst/>
          </a:prstGeom>
          <a:noFill/>
        </p:spPr>
        <p:txBody>
          <a:bodyPr wrap="square" rtlCol="0" anchor="ctr" anchorCtr="0">
            <a:normAutofit/>
          </a:bodyPr>
          <a:lstStyle/>
          <a:p>
            <a:pPr algn="ctr"/>
            <a:r>
              <a:rPr lang="zh-CN" altLang="en-US" sz="5400" smtClean="0">
                <a:latin typeface="+mj-lt"/>
                <a:ea typeface="+mj-ea"/>
                <a:cs typeface="+mj-cs"/>
              </a:rPr>
              <a:t>目录</a:t>
            </a:r>
            <a:endParaRPr lang="zh-CN" altLang="en-US" sz="5400" dirty="0">
              <a:latin typeface="+mj-lt"/>
              <a:ea typeface="+mj-ea"/>
              <a:cs typeface="+mj-cs"/>
            </a:endParaRPr>
          </a:p>
        </p:txBody>
      </p:sp>
      <p:grpSp>
        <p:nvGrpSpPr>
          <p:cNvPr id="24" name="组合 23"/>
          <p:cNvGrpSpPr/>
          <p:nvPr>
            <p:custDataLst>
              <p:tags r:id="rId2"/>
            </p:custDataLst>
          </p:nvPr>
        </p:nvGrpSpPr>
        <p:grpSpPr>
          <a:xfrm>
            <a:off x="1201439" y="2017863"/>
            <a:ext cx="4320984" cy="1581729"/>
            <a:chOff x="1213297" y="3728275"/>
            <a:chExt cx="3371475" cy="1234154"/>
          </a:xfrm>
        </p:grpSpPr>
        <p:sp>
          <p:nvSpPr>
            <p:cNvPr id="25" name="任意多边形 24"/>
            <p:cNvSpPr/>
            <p:nvPr>
              <p:custDataLst>
                <p:tags r:id="rId3"/>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定义</a:t>
              </a:r>
              <a:endParaRPr lang="en-US" altLang="zh-CN" dirty="0">
                <a:solidFill>
                  <a:schemeClr val="accent1">
                    <a:lumMod val="50000"/>
                  </a:schemeClr>
                </a:solidFill>
              </a:endParaRPr>
            </a:p>
          </p:txBody>
        </p:sp>
        <p:grpSp>
          <p:nvGrpSpPr>
            <p:cNvPr id="26" name="组合 25"/>
            <p:cNvGrpSpPr/>
            <p:nvPr/>
          </p:nvGrpSpPr>
          <p:grpSpPr>
            <a:xfrm>
              <a:off x="3344980" y="3728275"/>
              <a:ext cx="935171" cy="1234154"/>
              <a:chOff x="2220367" y="3386925"/>
              <a:chExt cx="815909" cy="1076763"/>
            </a:xfrm>
          </p:grpSpPr>
          <p:sp>
            <p:nvSpPr>
              <p:cNvPr id="27" name="等腰三角形 11"/>
              <p:cNvSpPr/>
              <p:nvPr>
                <p:custDataLst>
                  <p:tags r:id="rId4"/>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28" name="任意多边形 27"/>
              <p:cNvSpPr/>
              <p:nvPr>
                <p:custDataLst>
                  <p:tags r:id="rId5"/>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A</a:t>
                </a:r>
                <a:endParaRPr lang="zh-CN" altLang="en-US" sz="2000" dirty="0">
                  <a:solidFill>
                    <a:srgbClr val="FEFFFF"/>
                  </a:solidFill>
                </a:endParaRPr>
              </a:p>
            </p:txBody>
          </p:sp>
        </p:grpSp>
      </p:grpSp>
      <p:grpSp>
        <p:nvGrpSpPr>
          <p:cNvPr id="29" name="组合 28"/>
          <p:cNvGrpSpPr/>
          <p:nvPr>
            <p:custDataLst>
              <p:tags r:id="rId6"/>
            </p:custDataLst>
          </p:nvPr>
        </p:nvGrpSpPr>
        <p:grpSpPr>
          <a:xfrm>
            <a:off x="6645757" y="2027430"/>
            <a:ext cx="4320984" cy="1581729"/>
            <a:chOff x="1213297" y="3728275"/>
            <a:chExt cx="3371475" cy="1234154"/>
          </a:xfrm>
        </p:grpSpPr>
        <p:sp>
          <p:nvSpPr>
            <p:cNvPr id="30" name="任意多边形 29"/>
            <p:cNvSpPr/>
            <p:nvPr>
              <p:custDataLst>
                <p:tags r:id="rId7"/>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性质</a:t>
              </a:r>
              <a:endParaRPr lang="zh-CN" altLang="en-US" dirty="0">
                <a:solidFill>
                  <a:schemeClr val="accent1">
                    <a:lumMod val="50000"/>
                  </a:schemeClr>
                </a:solidFill>
              </a:endParaRPr>
            </a:p>
          </p:txBody>
        </p:sp>
        <p:grpSp>
          <p:nvGrpSpPr>
            <p:cNvPr id="33" name="组合 32"/>
            <p:cNvGrpSpPr/>
            <p:nvPr/>
          </p:nvGrpSpPr>
          <p:grpSpPr>
            <a:xfrm>
              <a:off x="3344980" y="3728275"/>
              <a:ext cx="935171" cy="1234154"/>
              <a:chOff x="2220367" y="3386925"/>
              <a:chExt cx="815909" cy="1076763"/>
            </a:xfrm>
          </p:grpSpPr>
          <p:sp>
            <p:nvSpPr>
              <p:cNvPr id="35" name="等腰三角形 11"/>
              <p:cNvSpPr/>
              <p:nvPr>
                <p:custDataLst>
                  <p:tags r:id="rId8"/>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36" name="任意多边形 35"/>
              <p:cNvSpPr/>
              <p:nvPr>
                <p:custDataLst>
                  <p:tags r:id="rId9"/>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B</a:t>
                </a:r>
                <a:endParaRPr lang="zh-CN" altLang="en-US" sz="2000" dirty="0">
                  <a:solidFill>
                    <a:srgbClr val="FEFFFF"/>
                  </a:solidFill>
                </a:endParaRPr>
              </a:p>
            </p:txBody>
          </p:sp>
        </p:grpSp>
      </p:grpSp>
      <p:grpSp>
        <p:nvGrpSpPr>
          <p:cNvPr id="38" name="组合 37"/>
          <p:cNvGrpSpPr/>
          <p:nvPr>
            <p:custDataLst>
              <p:tags r:id="rId10"/>
            </p:custDataLst>
          </p:nvPr>
        </p:nvGrpSpPr>
        <p:grpSpPr>
          <a:xfrm>
            <a:off x="1201439" y="4291565"/>
            <a:ext cx="4320984" cy="1581729"/>
            <a:chOff x="1213297" y="3728275"/>
            <a:chExt cx="3371475" cy="1234154"/>
          </a:xfrm>
        </p:grpSpPr>
        <p:sp>
          <p:nvSpPr>
            <p:cNvPr id="39" name="任意多边形 38"/>
            <p:cNvSpPr/>
            <p:nvPr>
              <p:custDataLst>
                <p:tags r:id="rId11"/>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实现</a:t>
              </a:r>
              <a:endParaRPr lang="zh-CN" altLang="en-US" dirty="0">
                <a:solidFill>
                  <a:schemeClr val="accent1">
                    <a:lumMod val="50000"/>
                  </a:schemeClr>
                </a:solidFill>
              </a:endParaRPr>
            </a:p>
          </p:txBody>
        </p:sp>
        <p:grpSp>
          <p:nvGrpSpPr>
            <p:cNvPr id="40" name="组合 39"/>
            <p:cNvGrpSpPr/>
            <p:nvPr/>
          </p:nvGrpSpPr>
          <p:grpSpPr>
            <a:xfrm>
              <a:off x="3344980" y="3728275"/>
              <a:ext cx="935171" cy="1234154"/>
              <a:chOff x="2220367" y="3386925"/>
              <a:chExt cx="815909" cy="1076763"/>
            </a:xfrm>
          </p:grpSpPr>
          <p:sp>
            <p:nvSpPr>
              <p:cNvPr id="41" name="等腰三角形 11"/>
              <p:cNvSpPr/>
              <p:nvPr>
                <p:custDataLst>
                  <p:tags r:id="rId12"/>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42" name="任意多边形 41"/>
              <p:cNvSpPr/>
              <p:nvPr>
                <p:custDataLst>
                  <p:tags r:id="rId13"/>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C</a:t>
                </a:r>
                <a:endParaRPr lang="zh-CN" altLang="en-US" sz="2000" dirty="0">
                  <a:solidFill>
                    <a:srgbClr val="FEFFFF"/>
                  </a:solidFill>
                </a:endParaRPr>
              </a:p>
            </p:txBody>
          </p:sp>
        </p:grpSp>
      </p:grpSp>
      <p:grpSp>
        <p:nvGrpSpPr>
          <p:cNvPr id="43" name="组合 42"/>
          <p:cNvGrpSpPr/>
          <p:nvPr>
            <p:custDataLst>
              <p:tags r:id="rId14"/>
            </p:custDataLst>
          </p:nvPr>
        </p:nvGrpSpPr>
        <p:grpSpPr>
          <a:xfrm>
            <a:off x="6645757" y="4301434"/>
            <a:ext cx="4320984" cy="1581729"/>
            <a:chOff x="1213297" y="3728275"/>
            <a:chExt cx="3371475" cy="1234154"/>
          </a:xfrm>
        </p:grpSpPr>
        <p:sp>
          <p:nvSpPr>
            <p:cNvPr id="44" name="任意多边形 43"/>
            <p:cNvSpPr/>
            <p:nvPr>
              <p:custDataLst>
                <p:tags r:id="rId15"/>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例题</a:t>
              </a:r>
              <a:endParaRPr lang="zh-CN" altLang="en-US" dirty="0">
                <a:solidFill>
                  <a:schemeClr val="accent1">
                    <a:lumMod val="50000"/>
                  </a:schemeClr>
                </a:solidFill>
              </a:endParaRPr>
            </a:p>
          </p:txBody>
        </p:sp>
        <p:grpSp>
          <p:nvGrpSpPr>
            <p:cNvPr id="45" name="组合 44"/>
            <p:cNvGrpSpPr/>
            <p:nvPr/>
          </p:nvGrpSpPr>
          <p:grpSpPr>
            <a:xfrm>
              <a:off x="3344980" y="3728275"/>
              <a:ext cx="935171" cy="1234154"/>
              <a:chOff x="2220367" y="3386925"/>
              <a:chExt cx="815909" cy="1076763"/>
            </a:xfrm>
          </p:grpSpPr>
          <p:sp>
            <p:nvSpPr>
              <p:cNvPr id="46" name="等腰三角形 11"/>
              <p:cNvSpPr/>
              <p:nvPr>
                <p:custDataLst>
                  <p:tags r:id="rId16"/>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47" name="任意多边形 46"/>
              <p:cNvSpPr/>
              <p:nvPr>
                <p:custDataLst>
                  <p:tags r:id="rId17"/>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D</a:t>
                </a:r>
                <a:endParaRPr lang="zh-CN" altLang="en-US" sz="2000" dirty="0">
                  <a:solidFill>
                    <a:srgbClr val="FEFFFF"/>
                  </a:solidFill>
                </a:endParaRPr>
              </a:p>
            </p:txBody>
          </p:sp>
        </p:grpSp>
      </p:grpSp>
    </p:spTree>
    <p:custDataLst>
      <p:tags r:id="rId18"/>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pPr marL="0" indent="0" algn="ctr">
              <a:buNone/>
            </a:pPr>
            <a:r>
              <a:rPr lang="en-US" sz="2800" dirty="0">
                <a:latin typeface="Consolas" panose="020B0609020204030204" charset="0"/>
                <a:sym typeface="+mn-ea"/>
              </a:rPr>
              <a:t>T1 luogu</a:t>
            </a:r>
            <a:r>
              <a:rPr lang="zh-CN" altLang="en-US" sz="2800" dirty="0">
                <a:latin typeface="Consolas" panose="020B0609020204030204" charset="0"/>
                <a:sym typeface="+mn-ea"/>
              </a:rPr>
              <a:t>P3377 【模板】左偏树（可并堆）</a:t>
            </a:r>
            <a:endParaRPr lang="zh-CN" altLang="en-US" sz="2800"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r>
              <a:rPr lang="zh-CN" altLang="en-US" dirty="0">
                <a:latin typeface="Consolas" panose="020B0609020204030204" charset="0"/>
                <a:sym typeface="+mn-ea"/>
                <a:hlinkClick r:id="rId3" action="ppaction://hlinkfile"/>
              </a:rPr>
              <a:t>https://www.luogu.org/problemnew/show/P3377</a:t>
            </a:r>
            <a:endParaRPr lang="zh-CN" altLang="en-US" dirty="0">
              <a:latin typeface="Consolas" panose="020B0609020204030204" charset="0"/>
              <a:sym typeface="+mn-ea"/>
              <a:hlinkClick r:id="rId3" action="ppaction://hlinkfile"/>
            </a:endParaRPr>
          </a:p>
          <a:p>
            <a:pPr marL="0" indent="0" algn="ctr">
              <a:buNone/>
            </a:pPr>
            <a:r>
              <a:rPr lang="en-US" altLang="zh-CN" dirty="0">
                <a:latin typeface="Consolas" panose="020B0609020204030204" charset="0"/>
                <a:sym typeface="+mn-ea"/>
              </a:rPr>
              <a:t>emmm</a:t>
            </a:r>
            <a:r>
              <a:rPr lang="zh-CN" altLang="en-US" dirty="0">
                <a:latin typeface="Consolas" panose="020B0609020204030204" charset="0"/>
                <a:sym typeface="+mn-ea"/>
              </a:rPr>
              <a:t>其实就是个模板题啦</a:t>
            </a:r>
            <a:r>
              <a:rPr lang="en-US" altLang="zh-CN" dirty="0">
                <a:latin typeface="Consolas" panose="020B0609020204030204" charset="0"/>
                <a:sym typeface="+mn-ea"/>
              </a:rPr>
              <a:t>.</a:t>
            </a:r>
            <a:endParaRPr lang="en-US" altLang="zh-CN" dirty="0">
              <a:latin typeface="Consolas" panose="020B0609020204030204" charset="0"/>
              <a:sym typeface="+mn-ea"/>
            </a:endParaRPr>
          </a:p>
          <a:p>
            <a:pPr marL="0" indent="0" algn="ctr">
              <a:buNone/>
            </a:pPr>
            <a:r>
              <a:rPr lang="zh-CN" altLang="en-US" dirty="0">
                <a:latin typeface="Consolas" panose="020B0609020204030204" charset="0"/>
                <a:sym typeface="+mn-ea"/>
              </a:rPr>
              <a:t>应该很多人做过</a:t>
            </a:r>
            <a:r>
              <a:rPr lang="en-US" altLang="zh-CN" dirty="0">
                <a:latin typeface="Consolas" panose="020B0609020204030204" charset="0"/>
                <a:sym typeface="+mn-ea"/>
              </a:rPr>
              <a:t>.</a:t>
            </a:r>
            <a:endParaRPr lang="zh-CN" altLang="en-US" dirty="0">
              <a:latin typeface="Consolas" panose="020B0609020204030204" charset="0"/>
              <a:sym typeface="+mn-ea"/>
            </a:endParaRPr>
          </a:p>
          <a:p>
            <a:endParaRPr dirty="0">
              <a:latin typeface="Consolas" panose="020B0609020204030204" charset="0"/>
              <a:sym typeface="+mn-ea"/>
            </a:endParaRPr>
          </a:p>
          <a:p>
            <a:endParaRPr dirty="0">
              <a:latin typeface="Consolas" panose="020B0609020204030204" charset="0"/>
              <a:sym typeface="+mn-ea"/>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4"/>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altLang="en-US" dirty="0">
                <a:solidFill>
                  <a:srgbClr val="FEFDFD"/>
                </a:solidFill>
                <a:latin typeface="Consolas" panose="020B0609020204030204" charset="0"/>
              </a:rPr>
              <a:t>这种裸模板题就结合代码讲一下啦</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altLang="en-US" dirty="0">
                <a:solidFill>
                  <a:srgbClr val="FEFDFD"/>
                </a:solidFill>
                <a:latin typeface="Consolas" panose="020B0609020204030204" charset="0"/>
              </a:rPr>
              <a:t>这种裸模板题就结合代码讲一下啦</a:t>
            </a:r>
            <a:r>
              <a:rPr lang="en-US" dirty="0">
                <a:solidFill>
                  <a:srgbClr val="FEFDFD"/>
                </a:solidFill>
                <a:latin typeface="Consolas" panose="020B0609020204030204" charset="0"/>
              </a:rPr>
              <a:t>.</a:t>
            </a:r>
            <a:endParaRPr lang="en-US" dirty="0">
              <a:solidFill>
                <a:srgbClr val="FEFDFD"/>
              </a:solidFill>
              <a:latin typeface="Consolas" panose="020B0609020204030204" charset="0"/>
            </a:endParaRPr>
          </a:p>
          <a:p>
            <a:r>
              <a:rPr lang="en-US" dirty="0">
                <a:solidFill>
                  <a:srgbClr val="FEFDFD"/>
                </a:solidFill>
                <a:latin typeface="Consolas" panose="020B0609020204030204" charset="0"/>
                <a:hlinkClick r:id="rId3" action="ppaction://hlinkfile"/>
              </a:rPr>
              <a:t>https://www.luogu.org/blog/lizongru/zuo-pian-shu-mu-ban-dai-ma</a:t>
            </a: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lang="zh-CN" altLang="en-US" dirty="0">
                <a:latin typeface="Consolas" panose="020B0609020204030204" charset="0"/>
              </a:rPr>
              <a:t>可并堆(Mergeable Heap)是一种</a:t>
            </a:r>
            <a:r>
              <a:rPr lang="zh-CN" altLang="en-US" b="1" dirty="0">
                <a:solidFill>
                  <a:srgbClr val="FFFF00"/>
                </a:solidFill>
                <a:latin typeface="Consolas" panose="020B0609020204030204" charset="0"/>
              </a:rPr>
              <a:t>抽象</a:t>
            </a:r>
            <a:r>
              <a:rPr lang="zh-CN" altLang="en-US" dirty="0">
                <a:latin typeface="Consolas" panose="020B0609020204030204" charset="0"/>
              </a:rPr>
              <a:t>数据类型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它除了支持优先队列的三个基本操作(Insert,Minimum,Delete-Min),还支持一个额外的操作——合并操作:H←Merge(H1,H2)</a:t>
            </a:r>
            <a:endParaRPr lang="en-US" altLang="zh-CN" dirty="0">
              <a:latin typeface="Consolas" panose="020B0609020204030204" charset="0"/>
            </a:endParaRPr>
          </a:p>
          <a:p>
            <a:r>
              <a:rPr lang="zh-CN" altLang="en-US" dirty="0">
                <a:latin typeface="Consolas" panose="020B0609020204030204" charset="0"/>
              </a:rPr>
              <a:t>即</a:t>
            </a:r>
            <a:r>
              <a:rPr lang="en-US" altLang="zh-CN" dirty="0">
                <a:latin typeface="Consolas" panose="020B0609020204030204" charset="0"/>
              </a:rPr>
              <a:t>Merge()构造并返回一个包含H1和H2所有元素的新堆H.</a:t>
            </a:r>
            <a:endParaRPr lang="en-US" altLang="zh-CN" dirty="0">
              <a:latin typeface="Consolas" panose="020B0609020204030204" charset="0"/>
            </a:endParaRPr>
          </a:p>
          <a:p>
            <a:r>
              <a:rPr lang="zh-CN" altLang="en-US" dirty="0">
                <a:latin typeface="Consolas" panose="020B0609020204030204" charset="0"/>
              </a:rPr>
              <a:t>如果我们不需要合并操作</a:t>
            </a:r>
            <a:r>
              <a:rPr lang="en-US" altLang="zh-CN" dirty="0">
                <a:latin typeface="Consolas" panose="020B0609020204030204" charset="0"/>
              </a:rPr>
              <a:t>,</a:t>
            </a:r>
            <a:r>
              <a:rPr lang="zh-CN" altLang="en-US" dirty="0">
                <a:latin typeface="Consolas" panose="020B0609020204030204" charset="0"/>
              </a:rPr>
              <a:t>则二叉堆是理想的选择</a:t>
            </a:r>
            <a:r>
              <a:rPr lang="en-US" altLang="zh-CN" dirty="0">
                <a:latin typeface="Consolas" panose="020B0609020204030204" charset="0"/>
              </a:rPr>
              <a:t>.</a:t>
            </a:r>
            <a:endParaRPr lang="en-US" altLang="zh-CN" dirty="0">
              <a:latin typeface="Consolas" panose="020B0609020204030204" charset="0"/>
            </a:endParaRPr>
          </a:p>
          <a:p>
            <a:endParaRPr lang="zh-CN" altLang="en-US"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pPr marL="0" indent="0" algn="ctr">
              <a:buNone/>
            </a:pPr>
            <a:r>
              <a:rPr lang="en-US" sz="2800" dirty="0">
                <a:latin typeface="Consolas" panose="020B0609020204030204" charset="0"/>
                <a:sym typeface="+mn-ea"/>
              </a:rPr>
              <a:t>T2  BZOJ1367 [Baltic2004]sequence</a:t>
            </a:r>
            <a:endParaRPr lang="en-US" sz="2800"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r>
              <a:rPr lang="zh-CN" altLang="en-US" dirty="0">
                <a:latin typeface="Consolas" panose="020B0609020204030204" charset="0"/>
                <a:sym typeface="+mn-ea"/>
                <a:hlinkClick r:id="rId3" action="ppaction://hlinkfile"/>
              </a:rPr>
              <a:t>https://www.lydsy.com/JudgeOnline/problem.php?id=1367</a:t>
            </a:r>
            <a:endParaRPr lang="zh-CN" altLang="en-US" dirty="0">
              <a:latin typeface="Consolas" panose="020B0609020204030204" charset="0"/>
              <a:sym typeface="+mn-ea"/>
            </a:endParaRPr>
          </a:p>
          <a:p>
            <a:pPr marL="0" indent="0" algn="ctr">
              <a:buNone/>
            </a:pPr>
            <a:r>
              <a:rPr lang="zh-CN" altLang="en-US" dirty="0">
                <a:latin typeface="Consolas" panose="020B0609020204030204" charset="0"/>
                <a:sym typeface="+mn-ea"/>
              </a:rPr>
              <a:t>这道就不是裸题了</a:t>
            </a:r>
            <a:r>
              <a:rPr lang="en-US" altLang="zh-CN" dirty="0">
                <a:latin typeface="Consolas" panose="020B0609020204030204" charset="0"/>
                <a:sym typeface="+mn-ea"/>
              </a:rPr>
              <a:t>,</a:t>
            </a:r>
            <a:endParaRPr lang="en-US" altLang="zh-CN" dirty="0">
              <a:latin typeface="Consolas" panose="020B0609020204030204" charset="0"/>
              <a:sym typeface="+mn-ea"/>
            </a:endParaRPr>
          </a:p>
          <a:p>
            <a:pPr marL="0" indent="0" algn="ctr">
              <a:buNone/>
            </a:pPr>
            <a:r>
              <a:rPr lang="zh-CN" altLang="en-US" dirty="0">
                <a:latin typeface="Consolas" panose="020B0609020204030204" charset="0"/>
                <a:sym typeface="+mn-ea"/>
              </a:rPr>
              <a:t>想到做法有一点点思维难度</a:t>
            </a:r>
            <a:r>
              <a:rPr lang="en-US" altLang="zh-CN" dirty="0">
                <a:latin typeface="Consolas" panose="020B0609020204030204" charset="0"/>
                <a:sym typeface="+mn-ea"/>
              </a:rPr>
              <a:t>.</a:t>
            </a:r>
            <a:endParaRPr lang="zh-CN" altLang="en-US" dirty="0">
              <a:latin typeface="Consolas" panose="020B0609020204030204" charset="0"/>
              <a:sym typeface="+mn-ea"/>
            </a:endParaRPr>
          </a:p>
          <a:p>
            <a:endParaRPr dirty="0">
              <a:latin typeface="Consolas" panose="020B0609020204030204" charset="0"/>
              <a:sym typeface="+mn-ea"/>
            </a:endParaRPr>
          </a:p>
          <a:p>
            <a:endParaRPr dirty="0">
              <a:latin typeface="Consolas" panose="020B0609020204030204" charset="0"/>
              <a:sym typeface="+mn-ea"/>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4"/>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dirty="0">
                <a:solidFill>
                  <a:srgbClr val="FEFDFD"/>
                </a:solidFill>
                <a:latin typeface="Consolas" panose="020B0609020204030204" charset="0"/>
              </a:rPr>
              <a:t>这是道权限题</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我等下会把数据和课件一起发下来</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dirty="0">
                <a:solidFill>
                  <a:srgbClr val="FEFDFD"/>
                </a:solidFill>
                <a:latin typeface="Consolas" panose="020B0609020204030204" charset="0"/>
              </a:rPr>
              <a:t>这是道权限题</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我等下会把数据和课件一起发下来</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先考虑一个更弱的限制</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如果只要求</a:t>
            </a:r>
            <a:r>
              <a:rPr lang="en-US" altLang="zh-CN" dirty="0">
                <a:solidFill>
                  <a:srgbClr val="FEFDFD"/>
                </a:solidFill>
                <a:latin typeface="Consolas" panose="020B0609020204030204" charset="0"/>
              </a:rPr>
              <a:t>z[</a:t>
            </a:r>
            <a:r>
              <a:rPr lang="zh-CN" altLang="en-US" dirty="0">
                <a:solidFill>
                  <a:srgbClr val="FEFDFD"/>
                </a:solidFill>
                <a:latin typeface="Consolas" panose="020B0609020204030204" charset="0"/>
              </a:rPr>
              <a:t>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2</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n</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dirty="0">
                <a:solidFill>
                  <a:srgbClr val="FEFDFD"/>
                </a:solidFill>
                <a:latin typeface="Consolas" panose="020B0609020204030204" charset="0"/>
              </a:rPr>
              <a:t>这是道权限题</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我等下会把数据和课件一起发下来</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先考虑一个更弱的限制</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如果只要求</a:t>
            </a:r>
            <a:r>
              <a:rPr lang="en-US" altLang="zh-CN" dirty="0">
                <a:solidFill>
                  <a:srgbClr val="FEFDFD"/>
                </a:solidFill>
                <a:latin typeface="Consolas" panose="020B0609020204030204" charset="0"/>
              </a:rPr>
              <a:t>z[</a:t>
            </a:r>
            <a:r>
              <a:rPr lang="zh-CN" altLang="en-US" dirty="0">
                <a:solidFill>
                  <a:srgbClr val="FEFDFD"/>
                </a:solidFill>
                <a:latin typeface="Consolas" panose="020B0609020204030204" charset="0"/>
              </a:rPr>
              <a:t>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2</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n</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我们可以先看两种特殊情况</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dirty="0">
                <a:solidFill>
                  <a:srgbClr val="FEFDFD"/>
                </a:solidFill>
                <a:latin typeface="Consolas" panose="020B0609020204030204" charset="0"/>
              </a:rPr>
              <a:t>这是道权限题</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我等下会把数据和课件一起发下来</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先考虑一个更弱的限制</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如果只要求</a:t>
            </a:r>
            <a:r>
              <a:rPr lang="en-US" altLang="zh-CN" dirty="0">
                <a:solidFill>
                  <a:srgbClr val="FEFDFD"/>
                </a:solidFill>
                <a:latin typeface="Consolas" panose="020B0609020204030204" charset="0"/>
              </a:rPr>
              <a:t>z[</a:t>
            </a:r>
            <a:r>
              <a:rPr lang="zh-CN" altLang="en-US" dirty="0">
                <a:solidFill>
                  <a:srgbClr val="FEFDFD"/>
                </a:solidFill>
                <a:latin typeface="Consolas" panose="020B0609020204030204" charset="0"/>
              </a:rPr>
              <a:t>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2</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n</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我们可以先看两种特殊情况</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t[1]&lt;=t[2]&lt;=...&lt;=t[n]      2</a:t>
            </a:r>
            <a:r>
              <a:rPr lang="zh-CN" altLang="en-US" dirty="0">
                <a:solidFill>
                  <a:srgbClr val="FEFDFD"/>
                </a:solidFill>
                <a:latin typeface="Consolas" panose="020B0609020204030204" charset="0"/>
              </a:rPr>
              <a:t>、t[1]&gt;=t[2]&gt;=...&gt;=t[n]</a:t>
            </a:r>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dirty="0">
                <a:solidFill>
                  <a:srgbClr val="FEFDFD"/>
                </a:solidFill>
                <a:latin typeface="Consolas" panose="020B0609020204030204" charset="0"/>
              </a:rPr>
              <a:t>这是道权限题</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我等下会把数据和课件一起发下来</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先考虑一个更弱的限制</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如果只要求</a:t>
            </a:r>
            <a:r>
              <a:rPr lang="en-US" altLang="zh-CN" dirty="0">
                <a:solidFill>
                  <a:srgbClr val="FEFDFD"/>
                </a:solidFill>
                <a:latin typeface="Consolas" panose="020B0609020204030204" charset="0"/>
              </a:rPr>
              <a:t>z[</a:t>
            </a:r>
            <a:r>
              <a:rPr lang="zh-CN" altLang="en-US" dirty="0">
                <a:solidFill>
                  <a:srgbClr val="FEFDFD"/>
                </a:solidFill>
                <a:latin typeface="Consolas" panose="020B0609020204030204" charset="0"/>
              </a:rPr>
              <a:t>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2</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n</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我们可以先看两种特殊情况</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t[1]&lt;=t[2]&lt;=...&lt;=t[n]      2</a:t>
            </a:r>
            <a:r>
              <a:rPr lang="zh-CN" altLang="en-US" dirty="0">
                <a:solidFill>
                  <a:srgbClr val="FEFDFD"/>
                </a:solidFill>
                <a:latin typeface="Consolas" panose="020B0609020204030204" charset="0"/>
              </a:rPr>
              <a:t>、t[1]&gt;=t[2]&gt;=...&gt;=t[n]</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对应的最优解为</a:t>
            </a:r>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、z[i]=t[i</a:t>
            </a:r>
            <a:r>
              <a:rPr lang="en-US" altLang="zh-CN" dirty="0">
                <a:solidFill>
                  <a:srgbClr val="FEFDFD"/>
                </a:solidFill>
                <a:latin typeface="Consolas" panose="020B0609020204030204" charset="0"/>
              </a:rPr>
              <a:t>]  2</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z[i]</a:t>
            </a:r>
            <a:r>
              <a:rPr lang="zh-CN" altLang="en-US" dirty="0">
                <a:solidFill>
                  <a:srgbClr val="FEFDFD"/>
                </a:solidFill>
                <a:latin typeface="Consolas" panose="020B0609020204030204" charset="0"/>
              </a:rPr>
              <a:t>均等于</a:t>
            </a:r>
            <a:r>
              <a:rPr lang="en-US" altLang="zh-CN" dirty="0">
                <a:solidFill>
                  <a:srgbClr val="FEFDFD"/>
                </a:solidFill>
                <a:latin typeface="Consolas" panose="020B0609020204030204" charset="0"/>
              </a:rPr>
              <a:t>t[1]</a:t>
            </a:r>
            <a:r>
              <a:rPr lang="zh-CN" altLang="en-US" dirty="0">
                <a:solidFill>
                  <a:srgbClr val="FEFDFD"/>
                </a:solidFill>
                <a:latin typeface="Consolas" panose="020B0609020204030204" charset="0"/>
              </a:rPr>
              <a:t>到</a:t>
            </a:r>
            <a:r>
              <a:rPr lang="en-US" altLang="zh-CN" dirty="0">
                <a:solidFill>
                  <a:srgbClr val="FEFDFD"/>
                </a:solidFill>
                <a:latin typeface="Consolas" panose="020B0609020204030204" charset="0"/>
              </a:rPr>
              <a:t>t[n]</a:t>
            </a:r>
            <a:r>
              <a:rPr lang="zh-CN" altLang="en-US" dirty="0">
                <a:solidFill>
                  <a:srgbClr val="FEFDFD"/>
                </a:solidFill>
                <a:latin typeface="Consolas" panose="020B0609020204030204" charset="0"/>
              </a:rPr>
              <a:t>的中位数</a:t>
            </a:r>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dirty="0">
                <a:solidFill>
                  <a:srgbClr val="FEFDFD"/>
                </a:solidFill>
                <a:latin typeface="Consolas" panose="020B0609020204030204" charset="0"/>
              </a:rPr>
              <a:t>这是道权限题</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我等下会把数据和课件一起发下来</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先考虑一个更弱的限制</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如果只要求</a:t>
            </a:r>
            <a:r>
              <a:rPr lang="en-US" altLang="zh-CN" dirty="0">
                <a:solidFill>
                  <a:srgbClr val="FEFDFD"/>
                </a:solidFill>
                <a:latin typeface="Consolas" panose="020B0609020204030204" charset="0"/>
              </a:rPr>
              <a:t>z[</a:t>
            </a:r>
            <a:r>
              <a:rPr lang="zh-CN" altLang="en-US" dirty="0">
                <a:solidFill>
                  <a:srgbClr val="FEFDFD"/>
                </a:solidFill>
                <a:latin typeface="Consolas" panose="020B0609020204030204" charset="0"/>
              </a:rPr>
              <a:t>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2</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n</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我们可以先看两种特殊情况</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t[1]&lt;=t[2]&lt;=...&lt;=t[n]      2</a:t>
            </a:r>
            <a:r>
              <a:rPr lang="zh-CN" altLang="en-US" dirty="0">
                <a:solidFill>
                  <a:srgbClr val="FEFDFD"/>
                </a:solidFill>
                <a:latin typeface="Consolas" panose="020B0609020204030204" charset="0"/>
              </a:rPr>
              <a:t>、t[1]&gt;=t[2]&gt;=...&gt;=t[n]</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对应的最优解为</a:t>
            </a:r>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、z[i]=t[i</a:t>
            </a:r>
            <a:r>
              <a:rPr lang="en-US" altLang="zh-CN" dirty="0">
                <a:solidFill>
                  <a:srgbClr val="FEFDFD"/>
                </a:solidFill>
                <a:latin typeface="Consolas" panose="020B0609020204030204" charset="0"/>
              </a:rPr>
              <a:t>]  2</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z[i]</a:t>
            </a:r>
            <a:r>
              <a:rPr lang="zh-CN" altLang="en-US" dirty="0">
                <a:solidFill>
                  <a:srgbClr val="FEFDFD"/>
                </a:solidFill>
                <a:latin typeface="Consolas" panose="020B0609020204030204" charset="0"/>
              </a:rPr>
              <a:t>均等于</a:t>
            </a:r>
            <a:r>
              <a:rPr lang="en-US" altLang="zh-CN" dirty="0">
                <a:solidFill>
                  <a:srgbClr val="FEFDFD"/>
                </a:solidFill>
                <a:latin typeface="Consolas" panose="020B0609020204030204" charset="0"/>
              </a:rPr>
              <a:t>t[1]</a:t>
            </a:r>
            <a:r>
              <a:rPr lang="zh-CN" altLang="en-US" dirty="0">
                <a:solidFill>
                  <a:srgbClr val="FEFDFD"/>
                </a:solidFill>
                <a:latin typeface="Consolas" panose="020B0609020204030204" charset="0"/>
              </a:rPr>
              <a:t>到</a:t>
            </a:r>
            <a:r>
              <a:rPr lang="en-US" altLang="zh-CN" dirty="0">
                <a:solidFill>
                  <a:srgbClr val="FEFDFD"/>
                </a:solidFill>
                <a:latin typeface="Consolas" panose="020B0609020204030204" charset="0"/>
              </a:rPr>
              <a:t>t[n]</a:t>
            </a:r>
            <a:r>
              <a:rPr lang="zh-CN" altLang="en-US" dirty="0">
                <a:solidFill>
                  <a:srgbClr val="FEFDFD"/>
                </a:solidFill>
                <a:latin typeface="Consolas" panose="020B0609020204030204" charset="0"/>
              </a:rPr>
              <a:t>的中位数</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第一种情况是显然的</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第二种情况初中数学讲过，应该也不需要解释了</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dirty="0">
                <a:solidFill>
                  <a:srgbClr val="FEFDFD"/>
                </a:solidFill>
                <a:latin typeface="Consolas" panose="020B0609020204030204" charset="0"/>
              </a:rPr>
              <a:t>这是道权限题</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我等下会把数据和课件一起发下来</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先考虑一个更弱的限制</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如果只要求</a:t>
            </a:r>
            <a:r>
              <a:rPr lang="en-US" altLang="zh-CN" dirty="0">
                <a:solidFill>
                  <a:srgbClr val="FEFDFD"/>
                </a:solidFill>
                <a:latin typeface="Consolas" panose="020B0609020204030204" charset="0"/>
              </a:rPr>
              <a:t>z[</a:t>
            </a:r>
            <a:r>
              <a:rPr lang="zh-CN" altLang="en-US" dirty="0">
                <a:solidFill>
                  <a:srgbClr val="FEFDFD"/>
                </a:solidFill>
                <a:latin typeface="Consolas" panose="020B0609020204030204" charset="0"/>
              </a:rPr>
              <a:t>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2</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n</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我们可以先看两种特殊情况</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t[1]&lt;=t[2]&lt;=...&lt;=t[n]      2</a:t>
            </a:r>
            <a:r>
              <a:rPr lang="zh-CN" altLang="en-US" dirty="0">
                <a:solidFill>
                  <a:srgbClr val="FEFDFD"/>
                </a:solidFill>
                <a:latin typeface="Consolas" panose="020B0609020204030204" charset="0"/>
              </a:rPr>
              <a:t>、t[1]&gt;=t[2]&gt;=...&gt;=t[n]</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对应的最优解为</a:t>
            </a:r>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、z[i]=t[i</a:t>
            </a:r>
            <a:r>
              <a:rPr lang="en-US" altLang="zh-CN" dirty="0">
                <a:solidFill>
                  <a:srgbClr val="FEFDFD"/>
                </a:solidFill>
                <a:latin typeface="Consolas" panose="020B0609020204030204" charset="0"/>
              </a:rPr>
              <a:t>]  2</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z[i]</a:t>
            </a:r>
            <a:r>
              <a:rPr lang="zh-CN" altLang="en-US" dirty="0">
                <a:solidFill>
                  <a:srgbClr val="FEFDFD"/>
                </a:solidFill>
                <a:latin typeface="Consolas" panose="020B0609020204030204" charset="0"/>
              </a:rPr>
              <a:t>均等于</a:t>
            </a:r>
            <a:r>
              <a:rPr lang="en-US" altLang="zh-CN" dirty="0">
                <a:solidFill>
                  <a:srgbClr val="FEFDFD"/>
                </a:solidFill>
                <a:latin typeface="Consolas" panose="020B0609020204030204" charset="0"/>
              </a:rPr>
              <a:t>t[1]</a:t>
            </a:r>
            <a:r>
              <a:rPr lang="zh-CN" altLang="en-US" dirty="0">
                <a:solidFill>
                  <a:srgbClr val="FEFDFD"/>
                </a:solidFill>
                <a:latin typeface="Consolas" panose="020B0609020204030204" charset="0"/>
              </a:rPr>
              <a:t>到</a:t>
            </a:r>
            <a:r>
              <a:rPr lang="en-US" altLang="zh-CN" dirty="0">
                <a:solidFill>
                  <a:srgbClr val="FEFDFD"/>
                </a:solidFill>
                <a:latin typeface="Consolas" panose="020B0609020204030204" charset="0"/>
              </a:rPr>
              <a:t>t[n]</a:t>
            </a:r>
            <a:r>
              <a:rPr lang="zh-CN" altLang="en-US" dirty="0">
                <a:solidFill>
                  <a:srgbClr val="FEFDFD"/>
                </a:solidFill>
                <a:latin typeface="Consolas" panose="020B0609020204030204" charset="0"/>
              </a:rPr>
              <a:t>的中位数</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第一种情况是显然的</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第二种情况初中数学讲过，应该也不需要解释了</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那回到原题应该怎么做呢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lang="zh-CN" dirty="0">
                <a:solidFill>
                  <a:srgbClr val="FEFDFD"/>
                </a:solidFill>
                <a:latin typeface="Consolas" panose="020B0609020204030204" charset="0"/>
              </a:rPr>
              <a:t>这是道权限题</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我等下会把数据和课件一起发下来</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先考虑一个更弱的限制</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如果只要求</a:t>
            </a:r>
            <a:r>
              <a:rPr lang="en-US" altLang="zh-CN" dirty="0">
                <a:solidFill>
                  <a:srgbClr val="FEFDFD"/>
                </a:solidFill>
                <a:latin typeface="Consolas" panose="020B0609020204030204" charset="0"/>
              </a:rPr>
              <a:t>z[</a:t>
            </a:r>
            <a:r>
              <a:rPr lang="zh-CN" altLang="en-US" dirty="0">
                <a:solidFill>
                  <a:srgbClr val="FEFDFD"/>
                </a:solidFill>
                <a:latin typeface="Consolas" panose="020B0609020204030204" charset="0"/>
              </a:rPr>
              <a:t>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2</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&lt;=...&lt;=z</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n</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我们可以先看两种特殊情况</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t[1]&lt;=t[2]&lt;=...&lt;=t[n]      2</a:t>
            </a:r>
            <a:r>
              <a:rPr lang="zh-CN" altLang="en-US" dirty="0">
                <a:solidFill>
                  <a:srgbClr val="FEFDFD"/>
                </a:solidFill>
                <a:latin typeface="Consolas" panose="020B0609020204030204" charset="0"/>
              </a:rPr>
              <a:t>、t[1]&gt;=t[2]&gt;=...&gt;=t[n]</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对应的最优解为</a:t>
            </a:r>
            <a:r>
              <a:rPr lang="en-US" altLang="zh-CN" dirty="0">
                <a:solidFill>
                  <a:srgbClr val="FEFDFD"/>
                </a:solidFill>
                <a:latin typeface="Consolas" panose="020B0609020204030204" charset="0"/>
              </a:rPr>
              <a:t>1</a:t>
            </a:r>
            <a:r>
              <a:rPr lang="zh-CN" altLang="en-US" dirty="0">
                <a:solidFill>
                  <a:srgbClr val="FEFDFD"/>
                </a:solidFill>
                <a:latin typeface="Consolas" panose="020B0609020204030204" charset="0"/>
              </a:rPr>
              <a:t>、z[i]=t[i</a:t>
            </a:r>
            <a:r>
              <a:rPr lang="en-US" altLang="zh-CN" dirty="0">
                <a:solidFill>
                  <a:srgbClr val="FEFDFD"/>
                </a:solidFill>
                <a:latin typeface="Consolas" panose="020B0609020204030204" charset="0"/>
              </a:rPr>
              <a:t>]  2</a:t>
            </a:r>
            <a:r>
              <a:rPr lang="zh-CN" altLang="en-US" dirty="0">
                <a:solidFill>
                  <a:srgbClr val="FEFDFD"/>
                </a:solidFill>
                <a:latin typeface="Consolas" panose="020B0609020204030204" charset="0"/>
              </a:rPr>
              <a:t>、</a:t>
            </a:r>
            <a:r>
              <a:rPr lang="en-US" altLang="zh-CN" dirty="0">
                <a:solidFill>
                  <a:srgbClr val="FEFDFD"/>
                </a:solidFill>
                <a:latin typeface="Consolas" panose="020B0609020204030204" charset="0"/>
              </a:rPr>
              <a:t>z[i]</a:t>
            </a:r>
            <a:r>
              <a:rPr lang="zh-CN" altLang="en-US" dirty="0">
                <a:solidFill>
                  <a:srgbClr val="FEFDFD"/>
                </a:solidFill>
                <a:latin typeface="Consolas" panose="020B0609020204030204" charset="0"/>
              </a:rPr>
              <a:t>均等于</a:t>
            </a:r>
            <a:r>
              <a:rPr lang="en-US" altLang="zh-CN" dirty="0">
                <a:solidFill>
                  <a:srgbClr val="FEFDFD"/>
                </a:solidFill>
                <a:latin typeface="Consolas" panose="020B0609020204030204" charset="0"/>
              </a:rPr>
              <a:t>t[1]</a:t>
            </a:r>
            <a:r>
              <a:rPr lang="zh-CN" altLang="en-US" dirty="0">
                <a:solidFill>
                  <a:srgbClr val="FEFDFD"/>
                </a:solidFill>
                <a:latin typeface="Consolas" panose="020B0609020204030204" charset="0"/>
              </a:rPr>
              <a:t>到</a:t>
            </a:r>
            <a:r>
              <a:rPr lang="en-US" altLang="zh-CN" dirty="0">
                <a:solidFill>
                  <a:srgbClr val="FEFDFD"/>
                </a:solidFill>
                <a:latin typeface="Consolas" panose="020B0609020204030204" charset="0"/>
              </a:rPr>
              <a:t>t[n]</a:t>
            </a:r>
            <a:r>
              <a:rPr lang="zh-CN" altLang="en-US" dirty="0">
                <a:solidFill>
                  <a:srgbClr val="FEFDFD"/>
                </a:solidFill>
                <a:latin typeface="Consolas" panose="020B0609020204030204" charset="0"/>
              </a:rPr>
              <a:t>的中位数</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第一种情况是显然的</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第二种情况初中数学讲过，应该也不需要解释了</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那回到原题应该怎么做呢</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要求递增只需要将原本的t[i]改成t[i]-i</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不就完了吗</a:t>
            </a:r>
            <a:r>
              <a:rPr lang="en-US" altLang="zh-CN" dirty="0">
                <a:solidFill>
                  <a:srgbClr val="FEFDFD"/>
                </a:solidFill>
                <a:latin typeface="Consolas" panose="020B0609020204030204" charset="0"/>
              </a:rPr>
              <a:t>...</a:t>
            </a:r>
            <a:endParaRPr lang="zh-CN" alt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solidFill>
                  <a:srgbClr val="FEFDFD"/>
                </a:solidFill>
                <a:latin typeface="Consolas" panose="020B0609020204030204" charset="0"/>
              </a:rPr>
              <a:t>假设已经求出了前k个数的最优解</a:t>
            </a:r>
            <a:r>
              <a:rPr lang="en-US" dirty="0">
                <a:solidFill>
                  <a:srgbClr val="FEFDFD"/>
                </a:solidFill>
                <a:latin typeface="Consolas" panose="020B0609020204030204" charset="0"/>
              </a:rPr>
              <a:t>,</a:t>
            </a:r>
            <a:r>
              <a:rPr dirty="0">
                <a:solidFill>
                  <a:srgbClr val="FEFDFD"/>
                </a:solidFill>
                <a:latin typeface="Consolas" panose="020B0609020204030204" charset="0"/>
              </a:rPr>
              <a:t>被划分成了m个区间</a:t>
            </a:r>
            <a:r>
              <a:rPr lang="en-US" dirty="0">
                <a:solidFill>
                  <a:srgbClr val="FEFDFD"/>
                </a:solidFill>
                <a:latin typeface="Consolas" panose="020B0609020204030204" charset="0"/>
              </a:rPr>
              <a:t>,</a:t>
            </a:r>
            <a:r>
              <a:rPr dirty="0">
                <a:solidFill>
                  <a:srgbClr val="FEFDFD"/>
                </a:solidFill>
                <a:latin typeface="Consolas" panose="020B0609020204030204" charset="0"/>
              </a:rPr>
              <a:t>每段区间的最优解为w[i](w[1]&lt;=w[2]&lt;=...&lt;=w[m])</a:t>
            </a: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lang="zh-CN" altLang="en-US" dirty="0">
                <a:latin typeface="Consolas" panose="020B0609020204030204" charset="0"/>
              </a:rPr>
              <a:t>可并堆(Mergeable Heap)是一种</a:t>
            </a:r>
            <a:r>
              <a:rPr lang="zh-CN" altLang="en-US" b="1" dirty="0">
                <a:solidFill>
                  <a:srgbClr val="FFFF00"/>
                </a:solidFill>
                <a:latin typeface="Consolas" panose="020B0609020204030204" charset="0"/>
              </a:rPr>
              <a:t>抽象</a:t>
            </a:r>
            <a:r>
              <a:rPr lang="zh-CN" altLang="en-US" dirty="0">
                <a:latin typeface="Consolas" panose="020B0609020204030204" charset="0"/>
              </a:rPr>
              <a:t>数据类型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它除了支持优先队列的三个基本操作(Insert,Minimum,Delete-Min),还支持一个额外的操作——合并操作:H←Merge(H1,H2)</a:t>
            </a:r>
            <a:endParaRPr lang="en-US" altLang="zh-CN" dirty="0">
              <a:latin typeface="Consolas" panose="020B0609020204030204" charset="0"/>
            </a:endParaRPr>
          </a:p>
          <a:p>
            <a:r>
              <a:rPr lang="zh-CN" altLang="en-US" dirty="0">
                <a:latin typeface="Consolas" panose="020B0609020204030204" charset="0"/>
              </a:rPr>
              <a:t>即</a:t>
            </a:r>
            <a:r>
              <a:rPr lang="en-US" altLang="zh-CN" dirty="0">
                <a:latin typeface="Consolas" panose="020B0609020204030204" charset="0"/>
              </a:rPr>
              <a:t>Merge()构造并返回一个包含H1和H2所有元素的新堆H.</a:t>
            </a:r>
            <a:endParaRPr lang="en-US" altLang="zh-CN" dirty="0">
              <a:latin typeface="Consolas" panose="020B0609020204030204" charset="0"/>
            </a:endParaRPr>
          </a:p>
          <a:p>
            <a:r>
              <a:rPr lang="zh-CN" altLang="en-US" dirty="0">
                <a:latin typeface="Consolas" panose="020B0609020204030204" charset="0"/>
              </a:rPr>
              <a:t>如果我们不需要合并操作</a:t>
            </a:r>
            <a:r>
              <a:rPr lang="en-US" altLang="zh-CN" dirty="0">
                <a:latin typeface="Consolas" panose="020B0609020204030204" charset="0"/>
              </a:rPr>
              <a:t>,</a:t>
            </a:r>
            <a:r>
              <a:rPr lang="zh-CN" altLang="en-US" dirty="0">
                <a:latin typeface="Consolas" panose="020B0609020204030204" charset="0"/>
              </a:rPr>
              <a:t>则二叉堆是理想的选择</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可惜合并二叉堆的时间复杂度为O(n),用它来实现可并堆,则合并操作必然成为算法的瓶颈.</a:t>
            </a:r>
            <a:endParaRPr lang="en-US" altLang="zh-CN" dirty="0">
              <a:latin typeface="Consolas" panose="020B0609020204030204" charset="0"/>
            </a:endParaRPr>
          </a:p>
          <a:p>
            <a:endParaRPr lang="zh-CN" altLang="en-US"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solidFill>
                  <a:srgbClr val="FEFDFD"/>
                </a:solidFill>
                <a:latin typeface="Consolas" panose="020B0609020204030204" charset="0"/>
              </a:rPr>
              <a:t>假设已经求出了前k个数的最优解</a:t>
            </a:r>
            <a:r>
              <a:rPr lang="en-US" dirty="0">
                <a:solidFill>
                  <a:srgbClr val="FEFDFD"/>
                </a:solidFill>
                <a:latin typeface="Consolas" panose="020B0609020204030204" charset="0"/>
              </a:rPr>
              <a:t>,</a:t>
            </a:r>
            <a:r>
              <a:rPr dirty="0">
                <a:solidFill>
                  <a:srgbClr val="FEFDFD"/>
                </a:solidFill>
                <a:latin typeface="Consolas" panose="020B0609020204030204" charset="0"/>
              </a:rPr>
              <a:t>被划分成了m个区间</a:t>
            </a:r>
            <a:r>
              <a:rPr lang="en-US" dirty="0">
                <a:solidFill>
                  <a:srgbClr val="FEFDFD"/>
                </a:solidFill>
                <a:latin typeface="Consolas" panose="020B0609020204030204" charset="0"/>
              </a:rPr>
              <a:t>,</a:t>
            </a:r>
            <a:r>
              <a:rPr dirty="0">
                <a:solidFill>
                  <a:srgbClr val="FEFDFD"/>
                </a:solidFill>
                <a:latin typeface="Consolas" panose="020B0609020204030204" charset="0"/>
              </a:rPr>
              <a:t>每段区间的最优解为w[i](w[1]&lt;=w[2]&lt;=...&lt;=w[m])</a:t>
            </a:r>
            <a:endParaRPr dirty="0">
              <a:solidFill>
                <a:srgbClr val="FEFDFD"/>
              </a:solidFill>
              <a:latin typeface="Consolas" panose="020B0609020204030204" charset="0"/>
            </a:endParaRPr>
          </a:p>
          <a:p>
            <a:r>
              <a:rPr lang="zh-CN" altLang="en-US" dirty="0">
                <a:solidFill>
                  <a:srgbClr val="FEFDFD"/>
                </a:solidFill>
                <a:latin typeface="Consolas" panose="020B0609020204030204" charset="0"/>
              </a:rPr>
              <a:t>现在考虑第k+1个数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先将t[k+1]单独看作一个区间</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最优解为w[m+1]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pPr marL="0" indent="0">
              <a:buNone/>
            </a:pPr>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solidFill>
                  <a:srgbClr val="FEFDFD"/>
                </a:solidFill>
                <a:latin typeface="Consolas" panose="020B0609020204030204" charset="0"/>
              </a:rPr>
              <a:t>假设已经求出了前k个数的最优解</a:t>
            </a:r>
            <a:r>
              <a:rPr lang="en-US" dirty="0">
                <a:solidFill>
                  <a:srgbClr val="FEFDFD"/>
                </a:solidFill>
                <a:latin typeface="Consolas" panose="020B0609020204030204" charset="0"/>
              </a:rPr>
              <a:t>,</a:t>
            </a:r>
            <a:r>
              <a:rPr dirty="0">
                <a:solidFill>
                  <a:srgbClr val="FEFDFD"/>
                </a:solidFill>
                <a:latin typeface="Consolas" panose="020B0609020204030204" charset="0"/>
              </a:rPr>
              <a:t>被划分成了m个区间</a:t>
            </a:r>
            <a:r>
              <a:rPr lang="en-US" dirty="0">
                <a:solidFill>
                  <a:srgbClr val="FEFDFD"/>
                </a:solidFill>
                <a:latin typeface="Consolas" panose="020B0609020204030204" charset="0"/>
              </a:rPr>
              <a:t>,</a:t>
            </a:r>
            <a:r>
              <a:rPr dirty="0">
                <a:solidFill>
                  <a:srgbClr val="FEFDFD"/>
                </a:solidFill>
                <a:latin typeface="Consolas" panose="020B0609020204030204" charset="0"/>
              </a:rPr>
              <a:t>每段区间的最优解为w[i](w[1]&lt;=w[2]&lt;=...&lt;=w[m])</a:t>
            </a:r>
            <a:endParaRPr dirty="0">
              <a:solidFill>
                <a:srgbClr val="FEFDFD"/>
              </a:solidFill>
              <a:latin typeface="Consolas" panose="020B0609020204030204" charset="0"/>
            </a:endParaRPr>
          </a:p>
          <a:p>
            <a:r>
              <a:rPr lang="zh-CN" altLang="en-US" dirty="0">
                <a:solidFill>
                  <a:srgbClr val="FEFDFD"/>
                </a:solidFill>
                <a:latin typeface="Consolas" panose="020B0609020204030204" charset="0"/>
              </a:rPr>
              <a:t>现在考虑第k+1个数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先将t[k+1]单独看作一个区间</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最优解为w[m+1]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此时假如w[m]&gt;w[m+1]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则合并区间m</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pPr marL="0" indent="0">
              <a:buNone/>
            </a:pPr>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solidFill>
                  <a:srgbClr val="FEFDFD"/>
                </a:solidFill>
                <a:latin typeface="Consolas" panose="020B0609020204030204" charset="0"/>
              </a:rPr>
              <a:t>假设已经求出了前k个数的最优解</a:t>
            </a:r>
            <a:r>
              <a:rPr lang="en-US" dirty="0">
                <a:solidFill>
                  <a:srgbClr val="FEFDFD"/>
                </a:solidFill>
                <a:latin typeface="Consolas" panose="020B0609020204030204" charset="0"/>
              </a:rPr>
              <a:t>,</a:t>
            </a:r>
            <a:r>
              <a:rPr dirty="0">
                <a:solidFill>
                  <a:srgbClr val="FEFDFD"/>
                </a:solidFill>
                <a:latin typeface="Consolas" panose="020B0609020204030204" charset="0"/>
              </a:rPr>
              <a:t>被划分成了m个区间</a:t>
            </a:r>
            <a:r>
              <a:rPr lang="en-US" dirty="0">
                <a:solidFill>
                  <a:srgbClr val="FEFDFD"/>
                </a:solidFill>
                <a:latin typeface="Consolas" panose="020B0609020204030204" charset="0"/>
              </a:rPr>
              <a:t>,</a:t>
            </a:r>
            <a:r>
              <a:rPr dirty="0">
                <a:solidFill>
                  <a:srgbClr val="FEFDFD"/>
                </a:solidFill>
                <a:latin typeface="Consolas" panose="020B0609020204030204" charset="0"/>
              </a:rPr>
              <a:t>每段区间的最优解为w[i](w[1]&lt;=w[2]&lt;=...&lt;=w[m])</a:t>
            </a:r>
            <a:endParaRPr dirty="0">
              <a:solidFill>
                <a:srgbClr val="FEFDFD"/>
              </a:solidFill>
              <a:latin typeface="Consolas" panose="020B0609020204030204" charset="0"/>
            </a:endParaRPr>
          </a:p>
          <a:p>
            <a:r>
              <a:rPr lang="zh-CN" altLang="en-US" dirty="0">
                <a:solidFill>
                  <a:srgbClr val="FEFDFD"/>
                </a:solidFill>
                <a:latin typeface="Consolas" panose="020B0609020204030204" charset="0"/>
              </a:rPr>
              <a:t>现在考虑第k+1个数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先将t[k+1]单独看作一个区间</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最优解为w[m+1]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此时假如w[m]&gt;w[m+1]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则合并区间m</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然后找出新区间的解</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中位数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重复上述过程直到w[m]&lt;=w[m+1].</a:t>
            </a:r>
            <a:endParaRPr lang="zh-CN" altLang="en-US" dirty="0">
              <a:solidFill>
                <a:srgbClr val="FEFDFD"/>
              </a:solidFill>
              <a:latin typeface="Consolas" panose="020B0609020204030204" charset="0"/>
            </a:endParaRPr>
          </a:p>
          <a:p>
            <a:pPr marL="0" indent="0">
              <a:buNone/>
            </a:pPr>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solidFill>
                  <a:srgbClr val="FEFDFD"/>
                </a:solidFill>
                <a:latin typeface="Consolas" panose="020B0609020204030204" charset="0"/>
              </a:rPr>
              <a:t>假设已经求出了前k个数的最优解</a:t>
            </a:r>
            <a:r>
              <a:rPr lang="en-US" dirty="0">
                <a:solidFill>
                  <a:srgbClr val="FEFDFD"/>
                </a:solidFill>
                <a:latin typeface="Consolas" panose="020B0609020204030204" charset="0"/>
              </a:rPr>
              <a:t>,</a:t>
            </a:r>
            <a:r>
              <a:rPr dirty="0">
                <a:solidFill>
                  <a:srgbClr val="FEFDFD"/>
                </a:solidFill>
                <a:latin typeface="Consolas" panose="020B0609020204030204" charset="0"/>
              </a:rPr>
              <a:t>被划分成了m个区间</a:t>
            </a:r>
            <a:r>
              <a:rPr lang="en-US" dirty="0">
                <a:solidFill>
                  <a:srgbClr val="FEFDFD"/>
                </a:solidFill>
                <a:latin typeface="Consolas" panose="020B0609020204030204" charset="0"/>
              </a:rPr>
              <a:t>,</a:t>
            </a:r>
            <a:r>
              <a:rPr dirty="0">
                <a:solidFill>
                  <a:srgbClr val="FEFDFD"/>
                </a:solidFill>
                <a:latin typeface="Consolas" panose="020B0609020204030204" charset="0"/>
              </a:rPr>
              <a:t>每段区间的最优解为w[i](w[1]&lt;=w[2]&lt;=...&lt;=w[m])</a:t>
            </a:r>
            <a:endParaRPr dirty="0">
              <a:solidFill>
                <a:srgbClr val="FEFDFD"/>
              </a:solidFill>
              <a:latin typeface="Consolas" panose="020B0609020204030204" charset="0"/>
            </a:endParaRPr>
          </a:p>
          <a:p>
            <a:r>
              <a:rPr lang="zh-CN" altLang="en-US" dirty="0">
                <a:solidFill>
                  <a:srgbClr val="FEFDFD"/>
                </a:solidFill>
                <a:latin typeface="Consolas" panose="020B0609020204030204" charset="0"/>
              </a:rPr>
              <a:t>现在考虑第k+1个数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先将t[k+1]单独看作一个区间</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最优解为w[m+1]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此时假如w[m]&gt;w[m+1]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则合并区间m</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然后找出新区间的解</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中位数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重复上述过程直到w[m]&lt;=w[m+1].</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如何维护中位数</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pPr marL="0" indent="0">
              <a:buNone/>
            </a:pPr>
            <a:endParaRPr lang="zh-CN" altLang="en-US" dirty="0">
              <a:solidFill>
                <a:srgbClr val="FEFDFD"/>
              </a:solidFill>
              <a:latin typeface="Consolas" panose="020B0609020204030204" charset="0"/>
            </a:endParaRPr>
          </a:p>
          <a:p>
            <a:pPr marL="0" indent="0">
              <a:buNone/>
            </a:pP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solidFill>
                  <a:srgbClr val="FEFDFD"/>
                </a:solidFill>
                <a:latin typeface="Consolas" panose="020B0609020204030204" charset="0"/>
              </a:rPr>
              <a:t>假设已经求出了前k个数的最优解</a:t>
            </a:r>
            <a:r>
              <a:rPr lang="en-US" dirty="0">
                <a:solidFill>
                  <a:srgbClr val="FEFDFD"/>
                </a:solidFill>
                <a:latin typeface="Consolas" panose="020B0609020204030204" charset="0"/>
              </a:rPr>
              <a:t>,</a:t>
            </a:r>
            <a:r>
              <a:rPr dirty="0">
                <a:solidFill>
                  <a:srgbClr val="FEFDFD"/>
                </a:solidFill>
                <a:latin typeface="Consolas" panose="020B0609020204030204" charset="0"/>
              </a:rPr>
              <a:t>被划分成了m个区间</a:t>
            </a:r>
            <a:r>
              <a:rPr lang="en-US" dirty="0">
                <a:solidFill>
                  <a:srgbClr val="FEFDFD"/>
                </a:solidFill>
                <a:latin typeface="Consolas" panose="020B0609020204030204" charset="0"/>
              </a:rPr>
              <a:t>,</a:t>
            </a:r>
            <a:r>
              <a:rPr dirty="0">
                <a:solidFill>
                  <a:srgbClr val="FEFDFD"/>
                </a:solidFill>
                <a:latin typeface="Consolas" panose="020B0609020204030204" charset="0"/>
              </a:rPr>
              <a:t>每段区间的最优解为w[i](w[1]&lt;=w[2]&lt;=...&lt;=w[m])</a:t>
            </a:r>
            <a:endParaRPr dirty="0">
              <a:solidFill>
                <a:srgbClr val="FEFDFD"/>
              </a:solidFill>
              <a:latin typeface="Consolas" panose="020B0609020204030204" charset="0"/>
            </a:endParaRPr>
          </a:p>
          <a:p>
            <a:r>
              <a:rPr lang="zh-CN" altLang="en-US" dirty="0">
                <a:solidFill>
                  <a:srgbClr val="FEFDFD"/>
                </a:solidFill>
                <a:latin typeface="Consolas" panose="020B0609020204030204" charset="0"/>
              </a:rPr>
              <a:t>现在考虑第k+1个数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先将t[k+1]单独看作一个区间</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最优解为w[m+1]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此时假如w[m]&gt;w[m+1]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则合并区间m</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然后找出新区间的解</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中位数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重复上述过程直到w[m]&lt;=w[m+1].</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如何维护中位数</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当堆的大小大于区间长度的一半时删除堆顶元素</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则堆中的元素一定是该区间内较小的一半元素</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堆顶元素即为该区间的中位数</a:t>
            </a:r>
            <a:r>
              <a:rPr lang="en-US" altLang="zh-CN" dirty="0">
                <a:solidFill>
                  <a:srgbClr val="FEFDFD"/>
                </a:solidFill>
                <a:latin typeface="Consolas" panose="020B0609020204030204" charset="0"/>
              </a:rPr>
              <a:t>.</a:t>
            </a:r>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solidFill>
                  <a:srgbClr val="FEFDFD"/>
                </a:solidFill>
                <a:latin typeface="Consolas" panose="020B0609020204030204" charset="0"/>
              </a:rPr>
              <a:t>假设已经求出了前k个数的最优解</a:t>
            </a:r>
            <a:r>
              <a:rPr lang="en-US" dirty="0">
                <a:solidFill>
                  <a:srgbClr val="FEFDFD"/>
                </a:solidFill>
                <a:latin typeface="Consolas" panose="020B0609020204030204" charset="0"/>
              </a:rPr>
              <a:t>,</a:t>
            </a:r>
            <a:r>
              <a:rPr dirty="0">
                <a:solidFill>
                  <a:srgbClr val="FEFDFD"/>
                </a:solidFill>
                <a:latin typeface="Consolas" panose="020B0609020204030204" charset="0"/>
              </a:rPr>
              <a:t>被划分成了m个区间</a:t>
            </a:r>
            <a:r>
              <a:rPr lang="en-US" dirty="0">
                <a:solidFill>
                  <a:srgbClr val="FEFDFD"/>
                </a:solidFill>
                <a:latin typeface="Consolas" panose="020B0609020204030204" charset="0"/>
              </a:rPr>
              <a:t>,</a:t>
            </a:r>
            <a:r>
              <a:rPr dirty="0">
                <a:solidFill>
                  <a:srgbClr val="FEFDFD"/>
                </a:solidFill>
                <a:latin typeface="Consolas" panose="020B0609020204030204" charset="0"/>
              </a:rPr>
              <a:t>每段区间的最优解为w[i](w[1]&lt;=w[2]&lt;=...&lt;=w[m])</a:t>
            </a:r>
            <a:endParaRPr dirty="0">
              <a:solidFill>
                <a:srgbClr val="FEFDFD"/>
              </a:solidFill>
              <a:latin typeface="Consolas" panose="020B0609020204030204" charset="0"/>
            </a:endParaRPr>
          </a:p>
          <a:p>
            <a:r>
              <a:rPr lang="zh-CN" altLang="en-US" dirty="0">
                <a:solidFill>
                  <a:srgbClr val="FEFDFD"/>
                </a:solidFill>
                <a:latin typeface="Consolas" panose="020B0609020204030204" charset="0"/>
              </a:rPr>
              <a:t>现在考虑第k+1个数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先将t[k+1]单独看作一个区间</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最优解为w[m+1]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此时假如w[m]&gt;w[m+1]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则合并区间m</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然后找出新区间的解</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中位数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重复上述过程直到w[m]&lt;=w[m+1].</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如何维护中位数</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当堆的大小大于区间长度的一半时删除堆顶元素</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则堆中的元素一定是该区间内较小的一半元素</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堆顶元素即为该区间的中位数</a:t>
            </a:r>
            <a:r>
              <a:rPr lang="en-US" altLang="zh-CN" dirty="0">
                <a:solidFill>
                  <a:srgbClr val="FEFDFD"/>
                </a:solidFill>
                <a:latin typeface="Consolas" panose="020B0609020204030204" charset="0"/>
              </a:rPr>
              <a:t>.</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代码</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r>
              <a:rPr dirty="0">
                <a:solidFill>
                  <a:srgbClr val="FEFDFD"/>
                </a:solidFill>
                <a:latin typeface="Consolas" panose="020B0609020204030204" charset="0"/>
              </a:rPr>
              <a:t>假设已经求出了前k个数的最优解</a:t>
            </a:r>
            <a:r>
              <a:rPr lang="en-US" dirty="0">
                <a:solidFill>
                  <a:srgbClr val="FEFDFD"/>
                </a:solidFill>
                <a:latin typeface="Consolas" panose="020B0609020204030204" charset="0"/>
              </a:rPr>
              <a:t>,</a:t>
            </a:r>
            <a:r>
              <a:rPr dirty="0">
                <a:solidFill>
                  <a:srgbClr val="FEFDFD"/>
                </a:solidFill>
                <a:latin typeface="Consolas" panose="020B0609020204030204" charset="0"/>
              </a:rPr>
              <a:t>被划分成了m个区间</a:t>
            </a:r>
            <a:r>
              <a:rPr lang="en-US" dirty="0">
                <a:solidFill>
                  <a:srgbClr val="FEFDFD"/>
                </a:solidFill>
                <a:latin typeface="Consolas" panose="020B0609020204030204" charset="0"/>
              </a:rPr>
              <a:t>,</a:t>
            </a:r>
            <a:r>
              <a:rPr dirty="0">
                <a:solidFill>
                  <a:srgbClr val="FEFDFD"/>
                </a:solidFill>
                <a:latin typeface="Consolas" panose="020B0609020204030204" charset="0"/>
              </a:rPr>
              <a:t>每段区间的最优解为w[i](w[1]&lt;=w[2]&lt;=...&lt;=w[m])</a:t>
            </a:r>
            <a:endParaRPr dirty="0">
              <a:solidFill>
                <a:srgbClr val="FEFDFD"/>
              </a:solidFill>
              <a:latin typeface="Consolas" panose="020B0609020204030204" charset="0"/>
            </a:endParaRPr>
          </a:p>
          <a:p>
            <a:r>
              <a:rPr lang="zh-CN" altLang="en-US" dirty="0">
                <a:solidFill>
                  <a:srgbClr val="FEFDFD"/>
                </a:solidFill>
                <a:latin typeface="Consolas" panose="020B0609020204030204" charset="0"/>
              </a:rPr>
              <a:t>现在考虑第k+1个数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先将t[k+1]单独看作一个区间</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最优解为w[m+1]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此时假如w[m]&gt;w[m+1]</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则合并区间m</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m+1</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然后找出新区间的解</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中位数</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重复上述过程直到w[m]&lt;=w[m+1].</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如何维护中位数</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zh-CN" altLang="en-US" dirty="0">
                <a:solidFill>
                  <a:srgbClr val="FEFDFD"/>
                </a:solidFill>
                <a:latin typeface="Consolas" panose="020B0609020204030204" charset="0"/>
              </a:rPr>
              <a:t>当堆的大小大于区间长度的一半时删除堆顶元素</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则堆中的元素一定是该区间内较小的一半元素</a:t>
            </a:r>
            <a:r>
              <a:rPr lang="en-US" altLang="zh-CN" dirty="0">
                <a:solidFill>
                  <a:srgbClr val="FEFDFD"/>
                </a:solidFill>
                <a:latin typeface="Consolas" panose="020B0609020204030204" charset="0"/>
              </a:rPr>
              <a:t>,</a:t>
            </a:r>
            <a:r>
              <a:rPr lang="zh-CN" altLang="en-US" dirty="0">
                <a:solidFill>
                  <a:srgbClr val="FEFDFD"/>
                </a:solidFill>
                <a:latin typeface="Consolas" panose="020B0609020204030204" charset="0"/>
              </a:rPr>
              <a:t>堆顶元素即为该区间的中位数</a:t>
            </a:r>
            <a:r>
              <a:rPr lang="en-US" altLang="zh-CN" dirty="0">
                <a:solidFill>
                  <a:srgbClr val="FEFDFD"/>
                </a:solidFill>
                <a:latin typeface="Consolas" panose="020B0609020204030204" charset="0"/>
              </a:rPr>
              <a:t>.</a:t>
            </a:r>
            <a:endParaRPr lang="zh-CN" altLang="en-US" dirty="0">
              <a:solidFill>
                <a:srgbClr val="FEFDFD"/>
              </a:solidFill>
              <a:latin typeface="Consolas" panose="020B0609020204030204" charset="0"/>
            </a:endParaRPr>
          </a:p>
          <a:p>
            <a:r>
              <a:rPr lang="zh-CN" altLang="en-US" dirty="0">
                <a:solidFill>
                  <a:srgbClr val="FEFDFD"/>
                </a:solidFill>
                <a:latin typeface="Consolas" panose="020B0609020204030204" charset="0"/>
              </a:rPr>
              <a:t>代码</a:t>
            </a:r>
            <a:r>
              <a:rPr lang="en-US" altLang="zh-CN" dirty="0">
                <a:solidFill>
                  <a:srgbClr val="FEFDFD"/>
                </a:solidFill>
                <a:latin typeface="Consolas" panose="020B0609020204030204" charset="0"/>
              </a:rPr>
              <a:t>:</a:t>
            </a:r>
            <a:endParaRPr lang="en-US" altLang="zh-CN" dirty="0">
              <a:solidFill>
                <a:srgbClr val="FEFDFD"/>
              </a:solidFill>
              <a:latin typeface="Consolas" panose="020B0609020204030204" charset="0"/>
            </a:endParaRPr>
          </a:p>
          <a:p>
            <a:r>
              <a:rPr lang="en-US" altLang="zh-CN" dirty="0">
                <a:solidFill>
                  <a:srgbClr val="FEFDFD"/>
                </a:solidFill>
                <a:latin typeface="Consolas" panose="020B0609020204030204" charset="0"/>
                <a:hlinkClick r:id="rId3" action="ppaction://hlinkfile"/>
              </a:rPr>
              <a:t>https://www.luogu.org/blog/lizongru/bzoj1367-baltic2004sequence</a:t>
            </a:r>
            <a:endParaRPr lang="en-US" dirty="0">
              <a:solidFill>
                <a:srgbClr val="FEFDFD"/>
              </a:solidFill>
              <a:latin typeface="Consolas" panose="020B0609020204030204" charset="0"/>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4"/>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四、例题</a:t>
            </a:r>
            <a:endParaRPr lang="zh-CN" altLang="en-US" sz="4400" dirty="0"/>
          </a:p>
        </p:txBody>
      </p:sp>
      <p:sp>
        <p:nvSpPr>
          <p:cNvPr id="6" name="内容占位符 5"/>
          <p:cNvSpPr>
            <a:spLocks noGrp="1"/>
          </p:cNvSpPr>
          <p:nvPr>
            <p:ph idx="1"/>
            <p:custDataLst>
              <p:tags r:id="rId2"/>
            </p:custDataLst>
          </p:nvPr>
        </p:nvSpPr>
        <p:spPr>
          <a:xfrm>
            <a:off x="838200" y="1488440"/>
            <a:ext cx="10515600" cy="5158105"/>
          </a:xfrm>
        </p:spPr>
        <p:txBody>
          <a:bodyPr>
            <a:normAutofit/>
          </a:bodyPr>
          <a:lstStyle/>
          <a:p>
            <a:pPr marL="0" indent="0" algn="ctr">
              <a:buNone/>
            </a:pPr>
            <a:r>
              <a:rPr lang="en-US" sz="2800" dirty="0">
                <a:latin typeface="Consolas" panose="020B0609020204030204" charset="0"/>
                <a:sym typeface="+mn-ea"/>
              </a:rPr>
              <a:t>T3 </a:t>
            </a:r>
            <a:r>
              <a:rPr sz="2800" dirty="0">
                <a:latin typeface="Consolas" panose="020B0609020204030204" charset="0"/>
                <a:sym typeface="+mn-ea"/>
              </a:rPr>
              <a:t>[APIO2012]派遣</a:t>
            </a:r>
            <a:endParaRPr sz="2800"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endParaRPr lang="zh-CN" altLang="en-US" dirty="0">
              <a:latin typeface="Consolas" panose="020B0609020204030204" charset="0"/>
              <a:sym typeface="+mn-ea"/>
            </a:endParaRPr>
          </a:p>
          <a:p>
            <a:pPr marL="0" indent="0" algn="ctr">
              <a:buNone/>
            </a:pPr>
            <a:r>
              <a:rPr lang="zh-CN" altLang="en-US" dirty="0">
                <a:latin typeface="Consolas" panose="020B0609020204030204" charset="0"/>
                <a:sym typeface="+mn-ea"/>
                <a:hlinkClick r:id="rId3" action="ppaction://hlinkfile"/>
              </a:rPr>
              <a:t>https://www.luogu.org/problemnew/show/P1552</a:t>
            </a:r>
            <a:endParaRPr lang="zh-CN" altLang="en-US" dirty="0">
              <a:latin typeface="Consolas" panose="020B0609020204030204" charset="0"/>
              <a:sym typeface="+mn-ea"/>
            </a:endParaRPr>
          </a:p>
          <a:p>
            <a:pPr marL="0" indent="0" algn="ctr">
              <a:buNone/>
            </a:pPr>
            <a:r>
              <a:rPr lang="en-US" altLang="zh-CN" dirty="0">
                <a:latin typeface="Consolas" panose="020B0609020204030204" charset="0"/>
                <a:sym typeface="+mn-ea"/>
              </a:rPr>
              <a:t>dalao</a:t>
            </a:r>
            <a:r>
              <a:rPr lang="zh-CN" altLang="en-US" dirty="0">
                <a:latin typeface="Consolas" panose="020B0609020204030204" charset="0"/>
                <a:sym typeface="+mn-ea"/>
              </a:rPr>
              <a:t>们去</a:t>
            </a:r>
            <a:r>
              <a:rPr lang="en-US" altLang="zh-CN" dirty="0">
                <a:latin typeface="Consolas" panose="020B0609020204030204" charset="0"/>
                <a:sym typeface="+mn-ea"/>
              </a:rPr>
              <a:t>APIO</a:t>
            </a:r>
            <a:r>
              <a:rPr lang="zh-CN" altLang="en-US" dirty="0">
                <a:latin typeface="Consolas" panose="020B0609020204030204" charset="0"/>
                <a:sym typeface="+mn-ea"/>
              </a:rPr>
              <a:t>了</a:t>
            </a:r>
            <a:endParaRPr lang="zh-CN" altLang="en-US" dirty="0">
              <a:latin typeface="Consolas" panose="020B0609020204030204" charset="0"/>
              <a:sym typeface="+mn-ea"/>
            </a:endParaRPr>
          </a:p>
          <a:p>
            <a:pPr marL="0" indent="0" algn="ctr">
              <a:buNone/>
            </a:pPr>
            <a:r>
              <a:rPr lang="zh-CN" altLang="en-US" dirty="0">
                <a:latin typeface="Consolas" panose="020B0609020204030204" charset="0"/>
                <a:sym typeface="+mn-ea"/>
              </a:rPr>
              <a:t>我们也做道</a:t>
            </a:r>
            <a:r>
              <a:rPr lang="en-US" altLang="zh-CN" dirty="0">
                <a:latin typeface="Consolas" panose="020B0609020204030204" charset="0"/>
                <a:sym typeface="+mn-ea"/>
              </a:rPr>
              <a:t>APIO</a:t>
            </a:r>
            <a:r>
              <a:rPr lang="zh-CN" altLang="en-US" dirty="0">
                <a:latin typeface="Consolas" panose="020B0609020204030204" charset="0"/>
                <a:sym typeface="+mn-ea"/>
              </a:rPr>
              <a:t>的题玩一玩</a:t>
            </a:r>
            <a:endParaRPr lang="zh-CN" altLang="en-US" dirty="0">
              <a:latin typeface="Consolas" panose="020B0609020204030204" charset="0"/>
              <a:sym typeface="+mn-ea"/>
            </a:endParaRPr>
          </a:p>
          <a:p>
            <a:endParaRPr dirty="0">
              <a:latin typeface="Consolas" panose="020B0609020204030204" charset="0"/>
              <a:sym typeface="+mn-ea"/>
            </a:endParaRPr>
          </a:p>
          <a:p>
            <a:endParaRPr dirty="0">
              <a:latin typeface="Consolas" panose="020B0609020204030204" charset="0"/>
              <a:sym typeface="+mn-ea"/>
            </a:endParaRPr>
          </a:p>
          <a:p>
            <a:endParaRPr lang="zh-CN" altLang="en-US" dirty="0">
              <a:solidFill>
                <a:srgbClr val="FEFDFD"/>
              </a:solidFill>
              <a:latin typeface="Consolas" panose="020B0609020204030204" charset="0"/>
            </a:endParaRPr>
          </a:p>
          <a:p>
            <a:endParaRPr lang="en-US" dirty="0">
              <a:solidFill>
                <a:srgbClr val="FEFDFD"/>
              </a:solidFill>
              <a:latin typeface="Consolas" panose="020B0609020204030204" charset="0"/>
            </a:endParaRPr>
          </a:p>
        </p:txBody>
      </p:sp>
    </p:spTree>
    <p:custDataLst>
      <p:tags r:id="rId4"/>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custDataLst>
              <p:tags r:id="rId1"/>
            </p:custDataLst>
          </p:nvPr>
        </p:nvSpPr>
        <p:spPr>
          <a:xfrm>
            <a:off x="4686898" y="370417"/>
            <a:ext cx="2794385" cy="1156150"/>
          </a:xfrm>
          <a:prstGeom prst="rect">
            <a:avLst/>
          </a:prstGeom>
          <a:noFill/>
        </p:spPr>
        <p:txBody>
          <a:bodyPr wrap="square" rtlCol="0" anchor="ctr" anchorCtr="0">
            <a:normAutofit/>
          </a:bodyPr>
          <a:lstStyle/>
          <a:p>
            <a:pPr algn="ctr"/>
            <a:r>
              <a:rPr lang="zh-CN" altLang="en-US" sz="5400" smtClean="0">
                <a:latin typeface="+mj-lt"/>
                <a:ea typeface="+mj-ea"/>
                <a:cs typeface="+mj-cs"/>
              </a:rPr>
              <a:t>目录</a:t>
            </a:r>
            <a:endParaRPr lang="zh-CN" altLang="en-US" sz="5400" dirty="0">
              <a:latin typeface="+mj-lt"/>
              <a:ea typeface="+mj-ea"/>
              <a:cs typeface="+mj-cs"/>
            </a:endParaRPr>
          </a:p>
        </p:txBody>
      </p:sp>
      <p:grpSp>
        <p:nvGrpSpPr>
          <p:cNvPr id="29" name="组合 28"/>
          <p:cNvGrpSpPr/>
          <p:nvPr>
            <p:custDataLst>
              <p:tags r:id="rId2"/>
            </p:custDataLst>
          </p:nvPr>
        </p:nvGrpSpPr>
        <p:grpSpPr>
          <a:xfrm>
            <a:off x="1201439" y="1732113"/>
            <a:ext cx="4320984" cy="1581729"/>
            <a:chOff x="1213297" y="3728275"/>
            <a:chExt cx="3371475" cy="1234154"/>
          </a:xfrm>
        </p:grpSpPr>
        <p:sp>
          <p:nvSpPr>
            <p:cNvPr id="30" name="任意多边形 29"/>
            <p:cNvSpPr/>
            <p:nvPr>
              <p:custDataLst>
                <p:tags r:id="rId3"/>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定义</a:t>
              </a:r>
              <a:endParaRPr lang="zh-CN" altLang="en-US" dirty="0">
                <a:solidFill>
                  <a:schemeClr val="accent1">
                    <a:lumMod val="50000"/>
                  </a:schemeClr>
                </a:solidFill>
              </a:endParaRPr>
            </a:p>
          </p:txBody>
        </p:sp>
        <p:grpSp>
          <p:nvGrpSpPr>
            <p:cNvPr id="33" name="组合 32"/>
            <p:cNvGrpSpPr/>
            <p:nvPr/>
          </p:nvGrpSpPr>
          <p:grpSpPr>
            <a:xfrm>
              <a:off x="3344980" y="3728275"/>
              <a:ext cx="935171" cy="1234154"/>
              <a:chOff x="2220367" y="3386925"/>
              <a:chExt cx="815909" cy="1076763"/>
            </a:xfrm>
          </p:grpSpPr>
          <p:sp>
            <p:nvSpPr>
              <p:cNvPr id="35" name="等腰三角形 11"/>
              <p:cNvSpPr/>
              <p:nvPr>
                <p:custDataLst>
                  <p:tags r:id="rId4"/>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36" name="任意多边形 35"/>
              <p:cNvSpPr/>
              <p:nvPr>
                <p:custDataLst>
                  <p:tags r:id="rId5"/>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A</a:t>
                </a:r>
                <a:endParaRPr lang="zh-CN" altLang="en-US" sz="2000" dirty="0">
                  <a:solidFill>
                    <a:srgbClr val="FEFFFF"/>
                  </a:solidFill>
                </a:endParaRPr>
              </a:p>
            </p:txBody>
          </p:sp>
        </p:grpSp>
      </p:grpSp>
      <p:grpSp>
        <p:nvGrpSpPr>
          <p:cNvPr id="38" name="组合 37"/>
          <p:cNvGrpSpPr/>
          <p:nvPr>
            <p:custDataLst>
              <p:tags r:id="rId6"/>
            </p:custDataLst>
          </p:nvPr>
        </p:nvGrpSpPr>
        <p:grpSpPr>
          <a:xfrm>
            <a:off x="6645757" y="1741680"/>
            <a:ext cx="4320984" cy="1581729"/>
            <a:chOff x="1213297" y="3728275"/>
            <a:chExt cx="3371475" cy="1234154"/>
          </a:xfrm>
        </p:grpSpPr>
        <p:sp>
          <p:nvSpPr>
            <p:cNvPr id="39" name="任意多边形 38"/>
            <p:cNvSpPr/>
            <p:nvPr>
              <p:custDataLst>
                <p:tags r:id="rId7"/>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性质</a:t>
              </a:r>
              <a:endParaRPr lang="zh-CN" altLang="en-US" dirty="0">
                <a:solidFill>
                  <a:schemeClr val="accent1">
                    <a:lumMod val="50000"/>
                  </a:schemeClr>
                </a:solidFill>
              </a:endParaRPr>
            </a:p>
          </p:txBody>
        </p:sp>
        <p:grpSp>
          <p:nvGrpSpPr>
            <p:cNvPr id="40" name="组合 39"/>
            <p:cNvGrpSpPr/>
            <p:nvPr/>
          </p:nvGrpSpPr>
          <p:grpSpPr>
            <a:xfrm>
              <a:off x="3344980" y="3728275"/>
              <a:ext cx="935171" cy="1234154"/>
              <a:chOff x="2220367" y="3386925"/>
              <a:chExt cx="815909" cy="1076763"/>
            </a:xfrm>
          </p:grpSpPr>
          <p:sp>
            <p:nvSpPr>
              <p:cNvPr id="41" name="等腰三角形 11"/>
              <p:cNvSpPr/>
              <p:nvPr>
                <p:custDataLst>
                  <p:tags r:id="rId8"/>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42" name="任意多边形 41"/>
              <p:cNvSpPr/>
              <p:nvPr>
                <p:custDataLst>
                  <p:tags r:id="rId9"/>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B</a:t>
                </a:r>
                <a:endParaRPr lang="zh-CN" altLang="en-US" sz="2000" dirty="0">
                  <a:solidFill>
                    <a:srgbClr val="FEFFFF"/>
                  </a:solidFill>
                </a:endParaRPr>
              </a:p>
            </p:txBody>
          </p:sp>
        </p:grpSp>
      </p:grpSp>
      <p:grpSp>
        <p:nvGrpSpPr>
          <p:cNvPr id="43" name="组合 42"/>
          <p:cNvGrpSpPr/>
          <p:nvPr>
            <p:custDataLst>
              <p:tags r:id="rId10"/>
            </p:custDataLst>
          </p:nvPr>
        </p:nvGrpSpPr>
        <p:grpSpPr>
          <a:xfrm>
            <a:off x="1201439" y="3343240"/>
            <a:ext cx="4320984" cy="1581729"/>
            <a:chOff x="1213297" y="3728275"/>
            <a:chExt cx="3371475" cy="1234154"/>
          </a:xfrm>
        </p:grpSpPr>
        <p:sp>
          <p:nvSpPr>
            <p:cNvPr id="44" name="任意多边形 43"/>
            <p:cNvSpPr/>
            <p:nvPr>
              <p:custDataLst>
                <p:tags r:id="rId11"/>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实现</a:t>
              </a:r>
              <a:endParaRPr lang="zh-CN" altLang="en-US" dirty="0">
                <a:solidFill>
                  <a:schemeClr val="accent1">
                    <a:lumMod val="50000"/>
                  </a:schemeClr>
                </a:solidFill>
              </a:endParaRPr>
            </a:p>
          </p:txBody>
        </p:sp>
        <p:grpSp>
          <p:nvGrpSpPr>
            <p:cNvPr id="45" name="组合 44"/>
            <p:cNvGrpSpPr/>
            <p:nvPr/>
          </p:nvGrpSpPr>
          <p:grpSpPr>
            <a:xfrm>
              <a:off x="3344980" y="3728275"/>
              <a:ext cx="935171" cy="1234154"/>
              <a:chOff x="2220367" y="3386925"/>
              <a:chExt cx="815909" cy="1076763"/>
            </a:xfrm>
          </p:grpSpPr>
          <p:sp>
            <p:nvSpPr>
              <p:cNvPr id="46" name="等腰三角形 11"/>
              <p:cNvSpPr/>
              <p:nvPr>
                <p:custDataLst>
                  <p:tags r:id="rId12"/>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47" name="任意多边形 46"/>
              <p:cNvSpPr/>
              <p:nvPr>
                <p:custDataLst>
                  <p:tags r:id="rId13"/>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C</a:t>
                </a:r>
                <a:endParaRPr lang="zh-CN" altLang="en-US" sz="2000" dirty="0">
                  <a:solidFill>
                    <a:srgbClr val="FEFFFF"/>
                  </a:solidFill>
                </a:endParaRPr>
              </a:p>
            </p:txBody>
          </p:sp>
        </p:grpSp>
      </p:grpSp>
      <p:grpSp>
        <p:nvGrpSpPr>
          <p:cNvPr id="48" name="组合 47"/>
          <p:cNvGrpSpPr/>
          <p:nvPr>
            <p:custDataLst>
              <p:tags r:id="rId14"/>
            </p:custDataLst>
          </p:nvPr>
        </p:nvGrpSpPr>
        <p:grpSpPr>
          <a:xfrm>
            <a:off x="6645757" y="3353109"/>
            <a:ext cx="4320984" cy="1581729"/>
            <a:chOff x="1213297" y="3728275"/>
            <a:chExt cx="3371475" cy="1234154"/>
          </a:xfrm>
        </p:grpSpPr>
        <p:sp>
          <p:nvSpPr>
            <p:cNvPr id="49" name="任意多边形 48"/>
            <p:cNvSpPr/>
            <p:nvPr>
              <p:custDataLst>
                <p:tags r:id="rId15"/>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例题</a:t>
              </a:r>
              <a:endParaRPr lang="zh-CN" altLang="en-US" dirty="0">
                <a:solidFill>
                  <a:schemeClr val="accent1">
                    <a:lumMod val="50000"/>
                  </a:schemeClr>
                </a:solidFill>
              </a:endParaRPr>
            </a:p>
          </p:txBody>
        </p:sp>
        <p:grpSp>
          <p:nvGrpSpPr>
            <p:cNvPr id="50" name="组合 49"/>
            <p:cNvGrpSpPr/>
            <p:nvPr/>
          </p:nvGrpSpPr>
          <p:grpSpPr>
            <a:xfrm>
              <a:off x="3344980" y="3728275"/>
              <a:ext cx="935171" cy="1234154"/>
              <a:chOff x="2220367" y="3386925"/>
              <a:chExt cx="815909" cy="1076763"/>
            </a:xfrm>
          </p:grpSpPr>
          <p:sp>
            <p:nvSpPr>
              <p:cNvPr id="51" name="等腰三角形 11"/>
              <p:cNvSpPr/>
              <p:nvPr>
                <p:custDataLst>
                  <p:tags r:id="rId16"/>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52" name="任意多边形 51"/>
              <p:cNvSpPr/>
              <p:nvPr>
                <p:custDataLst>
                  <p:tags r:id="rId17"/>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D</a:t>
                </a:r>
                <a:endParaRPr lang="zh-CN" altLang="en-US" sz="2000" dirty="0">
                  <a:solidFill>
                    <a:srgbClr val="FEFFFF"/>
                  </a:solidFill>
                </a:endParaRPr>
              </a:p>
            </p:txBody>
          </p:sp>
        </p:grpSp>
      </p:grpSp>
      <p:grpSp>
        <p:nvGrpSpPr>
          <p:cNvPr id="53" name="组合 52"/>
          <p:cNvGrpSpPr/>
          <p:nvPr>
            <p:custDataLst>
              <p:tags r:id="rId18"/>
            </p:custDataLst>
          </p:nvPr>
        </p:nvGrpSpPr>
        <p:grpSpPr>
          <a:xfrm>
            <a:off x="1201439" y="4942375"/>
            <a:ext cx="4320984" cy="1581729"/>
            <a:chOff x="1213297" y="3728275"/>
            <a:chExt cx="3371475" cy="1234154"/>
          </a:xfrm>
        </p:grpSpPr>
        <p:sp>
          <p:nvSpPr>
            <p:cNvPr id="54" name="任意多边形 53"/>
            <p:cNvSpPr/>
            <p:nvPr>
              <p:custDataLst>
                <p:tags r:id="rId19"/>
              </p:custDataLst>
            </p:nvPr>
          </p:nvSpPr>
          <p:spPr>
            <a:xfrm>
              <a:off x="1213297" y="4169142"/>
              <a:ext cx="3371475" cy="513027"/>
            </a:xfrm>
            <a:custGeom>
              <a:avLst/>
              <a:gdLst>
                <a:gd name="connsiteX0" fmla="*/ 0 w 3988348"/>
                <a:gd name="connsiteY0" fmla="*/ 0 h 513027"/>
                <a:gd name="connsiteX1" fmla="*/ 3988348 w 3988348"/>
                <a:gd name="connsiteY1" fmla="*/ 0 h 513027"/>
                <a:gd name="connsiteX2" fmla="*/ 3988348 w 3988348"/>
                <a:gd name="connsiteY2" fmla="*/ 513027 h 513027"/>
                <a:gd name="connsiteX3" fmla="*/ 0 w 3988348"/>
                <a:gd name="connsiteY3" fmla="*/ 513027 h 513027"/>
              </a:gdLst>
              <a:ahLst/>
              <a:cxnLst>
                <a:cxn ang="0">
                  <a:pos x="connsiteX0" y="connsiteY0"/>
                </a:cxn>
                <a:cxn ang="0">
                  <a:pos x="connsiteX1" y="connsiteY1"/>
                </a:cxn>
                <a:cxn ang="0">
                  <a:pos x="connsiteX2" y="connsiteY2"/>
                </a:cxn>
                <a:cxn ang="0">
                  <a:pos x="connsiteX3" y="connsiteY3"/>
                </a:cxn>
              </a:cxnLst>
              <a:rect l="l" t="t" r="r" b="b"/>
              <a:pathLst>
                <a:path w="3988348" h="513027">
                  <a:moveTo>
                    <a:pt x="0" y="0"/>
                  </a:moveTo>
                  <a:lnTo>
                    <a:pt x="3988348" y="0"/>
                  </a:lnTo>
                  <a:lnTo>
                    <a:pt x="3988348" y="513027"/>
                  </a:lnTo>
                  <a:lnTo>
                    <a:pt x="0" y="513027"/>
                  </a:lnTo>
                  <a:close/>
                </a:path>
              </a:pathLst>
            </a:cu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94400" rtlCol="0" anchor="ctr">
              <a:normAutofit/>
            </a:bodyPr>
            <a:lstStyle/>
            <a:p>
              <a:pPr algn="ctr"/>
              <a:r>
                <a:rPr lang="zh-CN" altLang="en-US" dirty="0">
                  <a:solidFill>
                    <a:schemeClr val="accent1">
                      <a:lumMod val="50000"/>
                    </a:schemeClr>
                  </a:solidFill>
                </a:rPr>
                <a:t>推荐习题</a:t>
              </a:r>
              <a:endParaRPr lang="zh-CN" altLang="en-US" dirty="0">
                <a:solidFill>
                  <a:schemeClr val="accent1">
                    <a:lumMod val="50000"/>
                  </a:schemeClr>
                </a:solidFill>
              </a:endParaRPr>
            </a:p>
          </p:txBody>
        </p:sp>
        <p:grpSp>
          <p:nvGrpSpPr>
            <p:cNvPr id="55" name="组合 54"/>
            <p:cNvGrpSpPr/>
            <p:nvPr/>
          </p:nvGrpSpPr>
          <p:grpSpPr>
            <a:xfrm>
              <a:off x="3344980" y="3728275"/>
              <a:ext cx="935171" cy="1234154"/>
              <a:chOff x="2220367" y="3386925"/>
              <a:chExt cx="815909" cy="1076763"/>
            </a:xfrm>
          </p:grpSpPr>
          <p:sp>
            <p:nvSpPr>
              <p:cNvPr id="56" name="等腰三角形 11"/>
              <p:cNvSpPr/>
              <p:nvPr>
                <p:custDataLst>
                  <p:tags r:id="rId20"/>
                </p:custDataLst>
              </p:nvPr>
            </p:nvSpPr>
            <p:spPr>
              <a:xfrm>
                <a:off x="2220367" y="3636437"/>
                <a:ext cx="157495" cy="13513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endParaRPr lang="zh-CN" altLang="en-US" sz="800"/>
              </a:p>
            </p:txBody>
          </p:sp>
          <p:sp>
            <p:nvSpPr>
              <p:cNvPr id="57" name="任意多边形 56"/>
              <p:cNvSpPr/>
              <p:nvPr>
                <p:custDataLst>
                  <p:tags r:id="rId21"/>
                </p:custDataLst>
              </p:nvPr>
            </p:nvSpPr>
            <p:spPr>
              <a:xfrm rot="19469008" flipH="1">
                <a:off x="2531110" y="3386925"/>
                <a:ext cx="505166" cy="1076763"/>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000" dirty="0">
                    <a:solidFill>
                      <a:srgbClr val="FEFFFF"/>
                    </a:solidFill>
                  </a:rPr>
                  <a:t>E</a:t>
                </a:r>
                <a:endParaRPr lang="zh-CN" altLang="en-US" sz="2000" dirty="0">
                  <a:solidFill>
                    <a:srgbClr val="FEFFFF"/>
                  </a:solidFill>
                </a:endParaRPr>
              </a:p>
            </p:txBody>
          </p:sp>
        </p:grpSp>
      </p:grpSp>
    </p:spTree>
    <p:custDataLst>
      <p:tags r:id="rId22"/>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p>
            <a:r>
              <a:rPr lang="pt-BR" altLang="zh-CN" sz="7200" b="1" smtClean="0"/>
              <a:t>T H A N K S</a:t>
            </a:r>
            <a:endParaRPr lang="zh-CN" altLang="en-US" sz="7200" dirty="0"/>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lang="zh-CN" altLang="en-US" dirty="0">
                <a:latin typeface="Consolas" panose="020B0609020204030204" charset="0"/>
              </a:rPr>
              <a:t>可并堆(Mergeable Heap)是一种</a:t>
            </a:r>
            <a:r>
              <a:rPr lang="zh-CN" altLang="en-US" b="1" dirty="0">
                <a:solidFill>
                  <a:srgbClr val="FFFF00"/>
                </a:solidFill>
                <a:latin typeface="Consolas" panose="020B0609020204030204" charset="0"/>
              </a:rPr>
              <a:t>抽象</a:t>
            </a:r>
            <a:r>
              <a:rPr lang="zh-CN" altLang="en-US" dirty="0">
                <a:latin typeface="Consolas" panose="020B0609020204030204" charset="0"/>
              </a:rPr>
              <a:t>数据类型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它除了支持优先队列的三个基本操作(Insert,Minimum,Delete-Min),还支持一个额外的操作——合并操作:H←Merge(H1,H2)</a:t>
            </a:r>
            <a:endParaRPr lang="en-US" altLang="zh-CN" dirty="0">
              <a:latin typeface="Consolas" panose="020B0609020204030204" charset="0"/>
            </a:endParaRPr>
          </a:p>
          <a:p>
            <a:r>
              <a:rPr lang="zh-CN" altLang="en-US" dirty="0">
                <a:latin typeface="Consolas" panose="020B0609020204030204" charset="0"/>
              </a:rPr>
              <a:t>即</a:t>
            </a:r>
            <a:r>
              <a:rPr lang="en-US" altLang="zh-CN" dirty="0">
                <a:latin typeface="Consolas" panose="020B0609020204030204" charset="0"/>
              </a:rPr>
              <a:t>Merge()构造并返回一个包含H1和H2所有元素的新堆H.</a:t>
            </a:r>
            <a:endParaRPr lang="en-US" altLang="zh-CN" dirty="0">
              <a:latin typeface="Consolas" panose="020B0609020204030204" charset="0"/>
            </a:endParaRPr>
          </a:p>
          <a:p>
            <a:r>
              <a:rPr lang="zh-CN" altLang="en-US" dirty="0">
                <a:latin typeface="Consolas" panose="020B0609020204030204" charset="0"/>
              </a:rPr>
              <a:t>如果我们不需要合并操作</a:t>
            </a:r>
            <a:r>
              <a:rPr lang="en-US" altLang="zh-CN" dirty="0">
                <a:latin typeface="Consolas" panose="020B0609020204030204" charset="0"/>
              </a:rPr>
              <a:t>,</a:t>
            </a:r>
            <a:r>
              <a:rPr lang="zh-CN" altLang="en-US" dirty="0">
                <a:latin typeface="Consolas" panose="020B0609020204030204" charset="0"/>
              </a:rPr>
              <a:t>则二叉堆是理想的选择</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可惜合并二叉堆的时间复杂度为O(n),用它来实现可并堆,则合并操作必然成为算法的瓶颈.</a:t>
            </a:r>
            <a:endParaRPr lang="en-US" altLang="zh-CN" dirty="0">
              <a:latin typeface="Consolas" panose="020B0609020204030204" charset="0"/>
            </a:endParaRPr>
          </a:p>
          <a:p>
            <a:r>
              <a:rPr lang="en-US" altLang="zh-CN" dirty="0">
                <a:latin typeface="Consolas" panose="020B0609020204030204" charset="0"/>
              </a:rPr>
              <a:t>左偏树(Leftist Tree)、二项堆(Binomial Heap)和Fibonacci堆(Fibonacci Heap)都是十分优秀的可并堆.</a:t>
            </a:r>
            <a:endParaRPr lang="zh-CN" altLang="en-US"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354966"/>
            <a:ext cx="10515600" cy="864000"/>
          </a:xfrm>
        </p:spPr>
        <p:txBody>
          <a:bodyPr/>
          <a:lstStyle/>
          <a:p>
            <a:pPr algn="l"/>
            <a:r>
              <a:rPr lang="zh-CN" altLang="en-US" sz="4400" dirty="0"/>
              <a:t>一、定义</a:t>
            </a:r>
            <a:endParaRPr lang="zh-CN" altLang="en-US" sz="4400" dirty="0"/>
          </a:p>
        </p:txBody>
      </p:sp>
      <p:sp>
        <p:nvSpPr>
          <p:cNvPr id="6" name="内容占位符 5"/>
          <p:cNvSpPr>
            <a:spLocks noGrp="1"/>
          </p:cNvSpPr>
          <p:nvPr>
            <p:ph idx="1"/>
            <p:custDataLst>
              <p:tags r:id="rId2"/>
            </p:custDataLst>
          </p:nvPr>
        </p:nvSpPr>
        <p:spPr/>
        <p:txBody>
          <a:bodyPr>
            <a:normAutofit/>
          </a:bodyPr>
          <a:lstStyle/>
          <a:p>
            <a:r>
              <a:rPr lang="zh-CN" altLang="en-US" dirty="0">
                <a:latin typeface="Consolas" panose="020B0609020204030204" charset="0"/>
              </a:rPr>
              <a:t>可并堆(Mergeable Heap)是一种</a:t>
            </a:r>
            <a:r>
              <a:rPr lang="zh-CN" altLang="en-US" b="1" dirty="0">
                <a:solidFill>
                  <a:srgbClr val="FFFF00"/>
                </a:solidFill>
                <a:latin typeface="Consolas" panose="020B0609020204030204" charset="0"/>
              </a:rPr>
              <a:t>抽象</a:t>
            </a:r>
            <a:r>
              <a:rPr lang="zh-CN" altLang="en-US" dirty="0">
                <a:latin typeface="Consolas" panose="020B0609020204030204" charset="0"/>
              </a:rPr>
              <a:t>数据类型</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它除了支持优先队列的三个基本操作(Insert,Minimum,Delete-Min),还支持一个额外的操作——合并操作:H←Merge(H1,H2)</a:t>
            </a:r>
            <a:endParaRPr lang="en-US" altLang="zh-CN" dirty="0">
              <a:latin typeface="Consolas" panose="020B0609020204030204" charset="0"/>
            </a:endParaRPr>
          </a:p>
          <a:p>
            <a:r>
              <a:rPr lang="zh-CN" altLang="en-US" dirty="0">
                <a:latin typeface="Consolas" panose="020B0609020204030204" charset="0"/>
              </a:rPr>
              <a:t>即</a:t>
            </a:r>
            <a:r>
              <a:rPr lang="en-US" altLang="zh-CN" dirty="0">
                <a:latin typeface="Consolas" panose="020B0609020204030204" charset="0"/>
              </a:rPr>
              <a:t>Merge()构造并返回一个包含H1和H2所有元素的新堆H.</a:t>
            </a:r>
            <a:endParaRPr lang="en-US" altLang="zh-CN" dirty="0">
              <a:latin typeface="Consolas" panose="020B0609020204030204" charset="0"/>
            </a:endParaRPr>
          </a:p>
          <a:p>
            <a:r>
              <a:rPr lang="zh-CN" altLang="en-US" dirty="0">
                <a:latin typeface="Consolas" panose="020B0609020204030204" charset="0"/>
              </a:rPr>
              <a:t>如果我们不需要合并操作</a:t>
            </a:r>
            <a:r>
              <a:rPr lang="en-US" altLang="zh-CN" dirty="0">
                <a:latin typeface="Consolas" panose="020B0609020204030204" charset="0"/>
              </a:rPr>
              <a:t>,</a:t>
            </a:r>
            <a:r>
              <a:rPr lang="zh-CN" altLang="en-US" dirty="0">
                <a:latin typeface="Consolas" panose="020B0609020204030204" charset="0"/>
              </a:rPr>
              <a:t>则二叉堆是理想的选择</a:t>
            </a:r>
            <a:r>
              <a:rPr lang="en-US" altLang="zh-CN" dirty="0">
                <a:latin typeface="Consolas" panose="020B0609020204030204" charset="0"/>
              </a:rPr>
              <a:t>.</a:t>
            </a:r>
            <a:endParaRPr lang="en-US" altLang="zh-CN" dirty="0">
              <a:latin typeface="Consolas" panose="020B0609020204030204" charset="0"/>
            </a:endParaRPr>
          </a:p>
          <a:p>
            <a:r>
              <a:rPr lang="en-US" altLang="zh-CN" dirty="0">
                <a:latin typeface="Consolas" panose="020B0609020204030204" charset="0"/>
              </a:rPr>
              <a:t>可惜合并二叉堆的时间复杂度为O(n),用它来实现可并堆,则合并操作必然成为算法的瓶颈.</a:t>
            </a:r>
            <a:endParaRPr lang="en-US" altLang="zh-CN" dirty="0">
              <a:latin typeface="Consolas" panose="020B0609020204030204" charset="0"/>
            </a:endParaRPr>
          </a:p>
          <a:p>
            <a:r>
              <a:rPr lang="en-US" altLang="zh-CN" dirty="0">
                <a:latin typeface="Consolas" panose="020B0609020204030204" charset="0"/>
              </a:rPr>
              <a:t>左偏树(Leftist Tree)、二项堆(Binomial Heap)和Fibonacci堆(Fibonacci Heap)都是十分优秀的可并堆.</a:t>
            </a:r>
            <a:endParaRPr lang="en-US" altLang="zh-CN" dirty="0">
              <a:latin typeface="Consolas" panose="020B0609020204030204" charset="0"/>
            </a:endParaRPr>
          </a:p>
          <a:p>
            <a:r>
              <a:rPr lang="zh-CN" altLang="en-US" dirty="0">
                <a:latin typeface="Consolas" panose="020B0609020204030204" charset="0"/>
              </a:rPr>
              <a:t>我们今天学习的是左偏树</a:t>
            </a:r>
            <a:r>
              <a:rPr lang="en-US" altLang="zh-CN" dirty="0">
                <a:latin typeface="Consolas" panose="020B0609020204030204" charset="0"/>
                <a:sym typeface="+mn-ea"/>
              </a:rPr>
              <a:t>(Leftist Tree).</a:t>
            </a:r>
            <a:endParaRPr lang="zh-CN" altLang="en-US" dirty="0">
              <a:latin typeface="Consolas" panose="020B0609020204030204" charset="0"/>
            </a:endParaRPr>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558"/>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2"/>
  <p:tag name="KSO_WM_UNIT_ID" val="custom160558_6*l_i*1_2"/>
  <p:tag name="KSO_WM_UNIT_CLEAR" val="1"/>
  <p:tag name="KSO_WM_UNIT_LAYERLEVEL" val="1_1"/>
  <p:tag name="KSO_WM_DIAGRAM_GROUP_CODE" val="l1-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02.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05.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08.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MH" val="20150923171813"/>
  <p:tag name="MH_LIBRARY" val="GRAPHIC"/>
  <p:tag name="KSO_WM_TEMPLATE_CATEGORY" val="custom"/>
  <p:tag name="KSO_WM_TEMPLATE_INDEX" val="160558"/>
  <p:tag name="KSO_WM_TAG_VERSION" val="1.0"/>
  <p:tag name="KSO_WM_SLIDE_ID" val="custom160558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11.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14.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17.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18.xml><?xml version="1.0" encoding="utf-8"?>
<p:tagLst xmlns:p="http://schemas.openxmlformats.org/presentationml/2006/main">
  <p:tag name="KSO_WM_BEAUTIFY_FLAG" val="#wm#"/>
  <p:tag name="KSO_WM_TEMPLATE_CATEGORY" val="custom"/>
  <p:tag name="KSO_WM_TEMPLATE_INDEX" val="160558"/>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8*a*1"/>
  <p:tag name="KSO_WM_UNIT_CLEAR" val="1"/>
  <p:tag name="KSO_WM_UNIT_LAYERLEVEL" val="1"/>
  <p:tag name="KSO_WM_UNIT_ISCONTENTSTITLE" val="1"/>
  <p:tag name="KSO_WM_UNIT_VALUE" val="4"/>
  <p:tag name="KSO_WM_UNIT_HIGHLIGHT" val="0"/>
  <p:tag name="KSO_WM_UNIT_COMPATIBLE" val="0"/>
  <p:tag name="KSO_WM_UNIT_PRESET_TEXT" val="目录"/>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0.xml><?xml version="1.0" encoding="utf-8"?>
<p:tagLst xmlns:p="http://schemas.openxmlformats.org/presentationml/2006/main">
  <p:tag name="KSO_WM_TAG_VERSION" val="1.0"/>
  <p:tag name="KSO_WM_BEAUTIFY_FLAG" val="#wm#"/>
  <p:tag name="KSO_WM_UNIT_TYPE" val="i"/>
  <p:tag name="KSO_WM_UNIT_ID" val="custom160558_8*i*1"/>
  <p:tag name="KSO_WM_TEMPLATE_CATEGORY" val="custom"/>
  <p:tag name="KSO_WM_TEMPLATE_INDEX" val="160558"/>
  <p:tag name="KSO_WM_UNIT_INDEX" val="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1_1"/>
  <p:tag name="KSO_WM_UNIT_ID" val="custom160558_8*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1"/>
  <p:tag name="KSO_WM_UNIT_ID" val="custom160558_8*l_i*1_1"/>
  <p:tag name="KSO_WM_UNIT_CLEAR" val="1"/>
  <p:tag name="KSO_WM_UNIT_LAYERLEVEL" val="1_1"/>
  <p:tag name="KSO_WM_DIAGRAM_GROUP_CODE" val="l1-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2"/>
  <p:tag name="KSO_WM_UNIT_ID" val="custom160558_8*l_i*1_2"/>
  <p:tag name="KSO_WM_UNIT_CLEAR" val="1"/>
  <p:tag name="KSO_WM_UNIT_LAYERLEVEL" val="1_1"/>
  <p:tag name="KSO_WM_DIAGRAM_GROUP_CODE" val="l1-1"/>
</p:tagLst>
</file>

<file path=ppt/tags/tag124.xml><?xml version="1.0" encoding="utf-8"?>
<p:tagLst xmlns:p="http://schemas.openxmlformats.org/presentationml/2006/main">
  <p:tag name="KSO_WM_TAG_VERSION" val="1.0"/>
  <p:tag name="KSO_WM_BEAUTIFY_FLAG" val="#wm#"/>
  <p:tag name="KSO_WM_UNIT_TYPE" val="i"/>
  <p:tag name="KSO_WM_UNIT_ID" val="custom160558_8*i*8"/>
  <p:tag name="KSO_WM_TEMPLATE_CATEGORY" val="custom"/>
  <p:tag name="KSO_WM_TEMPLATE_INDEX" val="160558"/>
  <p:tag name="KSO_WM_UNIT_INDEX" val="8"/>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2_1"/>
  <p:tag name="KSO_WM_UNIT_ID" val="custom160558_8*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3"/>
  <p:tag name="KSO_WM_UNIT_ID" val="custom160558_8*l_i*1_3"/>
  <p:tag name="KSO_WM_UNIT_CLEAR" val="1"/>
  <p:tag name="KSO_WM_UNIT_LAYERLEVEL" val="1_1"/>
  <p:tag name="KSO_WM_DIAGRAM_GROUP_CODE" val="l1-1"/>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4"/>
  <p:tag name="KSO_WM_UNIT_ID" val="custom160558_8*l_i*1_4"/>
  <p:tag name="KSO_WM_UNIT_CLEAR" val="1"/>
  <p:tag name="KSO_WM_UNIT_LAYERLEVEL" val="1_1"/>
  <p:tag name="KSO_WM_DIAGRAM_GROUP_CODE" val="l1-1"/>
</p:tagLst>
</file>

<file path=ppt/tags/tag128.xml><?xml version="1.0" encoding="utf-8"?>
<p:tagLst xmlns:p="http://schemas.openxmlformats.org/presentationml/2006/main">
  <p:tag name="KSO_WM_TAG_VERSION" val="1.0"/>
  <p:tag name="KSO_WM_BEAUTIFY_FLAG" val="#wm#"/>
  <p:tag name="KSO_WM_UNIT_TYPE" val="i"/>
  <p:tag name="KSO_WM_UNIT_ID" val="custom160558_8*i*15"/>
  <p:tag name="KSO_WM_TEMPLATE_CATEGORY" val="custom"/>
  <p:tag name="KSO_WM_TEMPLATE_INDEX" val="160558"/>
  <p:tag name="KSO_WM_UNIT_INDEX" val="15"/>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3_1"/>
  <p:tag name="KSO_WM_UNIT_ID" val="custom160558_8*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5"/>
  <p:tag name="KSO_WM_UNIT_ID" val="custom160558_8*l_i*1_5"/>
  <p:tag name="KSO_WM_UNIT_CLEAR" val="1"/>
  <p:tag name="KSO_WM_UNIT_LAYERLEVEL" val="1_1"/>
  <p:tag name="KSO_WM_DIAGRAM_GROUP_CODE" val="l1-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6"/>
  <p:tag name="KSO_WM_UNIT_ID" val="custom160558_8*l_i*1_6"/>
  <p:tag name="KSO_WM_UNIT_CLEAR" val="1"/>
  <p:tag name="KSO_WM_UNIT_LAYERLEVEL" val="1_1"/>
  <p:tag name="KSO_WM_DIAGRAM_GROUP_CODE" val="l1-1"/>
</p:tagLst>
</file>

<file path=ppt/tags/tag132.xml><?xml version="1.0" encoding="utf-8"?>
<p:tagLst xmlns:p="http://schemas.openxmlformats.org/presentationml/2006/main">
  <p:tag name="MH" val="20150923171813"/>
  <p:tag name="MH_LIBRARY" val="GRAPHIC"/>
  <p:tag name="KSO_WM_TEMPLATE_CATEGORY" val="custom"/>
  <p:tag name="KSO_WM_TEMPLATE_INDEX" val="160558"/>
  <p:tag name="KSO_WM_TAG_VERSION" val="1.0"/>
  <p:tag name="KSO_WM_SLIDE_ID" val="custom160558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35.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38.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41.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44.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47.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49.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1.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3.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5.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7.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58.xml><?xml version="1.0" encoding="utf-8"?>
<p:tagLst xmlns:p="http://schemas.openxmlformats.org/presentationml/2006/main">
  <p:tag name="KSO_WM_BEAUTIFY_FLAG" val="#wm#"/>
  <p:tag name="KSO_WM_TEMPLATE_CATEGORY" val="custom"/>
  <p:tag name="KSO_WM_TEMPLATE_INDEX" val="160558"/>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60.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62.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64.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66.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68.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69.xml><?xml version="1.0" encoding="utf-8"?>
<p:tagLst xmlns:p="http://schemas.openxmlformats.org/presentationml/2006/main">
  <p:tag name="KSO_WM_BEAUTIFY_FLAG" val="#wm#"/>
  <p:tag name="KSO_WM_TEMPLATE_CATEGORY" val="custom"/>
  <p:tag name="KSO_WM_TEMPLATE_INDEX" val="160558"/>
</p:tagLst>
</file>

<file path=ppt/tags/tag17.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70.xml><?xml version="1.0" encoding="utf-8"?>
<p:tagLst xmlns:p="http://schemas.openxmlformats.org/presentationml/2006/main">
  <p:tag name="KSO_WM_BEAUTIFY_FLAG" val="#wm#"/>
  <p:tag name="KSO_WM_TEMPLATE_CATEGORY" val="custom"/>
  <p:tag name="KSO_WM_TEMPLATE_INDEX" val="160558"/>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9*a*1"/>
  <p:tag name="KSO_WM_UNIT_CLEAR" val="1"/>
  <p:tag name="KSO_WM_UNIT_LAYERLEVEL" val="1"/>
  <p:tag name="KSO_WM_UNIT_ISCONTENTSTITLE" val="1"/>
  <p:tag name="KSO_WM_UNIT_VALUE" val="4"/>
  <p:tag name="KSO_WM_UNIT_HIGHLIGHT" val="0"/>
  <p:tag name="KSO_WM_UNIT_COMPATIBLE" val="0"/>
  <p:tag name="KSO_WM_UNIT_PRESET_TEXT" val="目录"/>
</p:tagLst>
</file>

<file path=ppt/tags/tag172.xml><?xml version="1.0" encoding="utf-8"?>
<p:tagLst xmlns:p="http://schemas.openxmlformats.org/presentationml/2006/main">
  <p:tag name="KSO_WM_TAG_VERSION" val="1.0"/>
  <p:tag name="KSO_WM_BEAUTIFY_FLAG" val="#wm#"/>
  <p:tag name="KSO_WM_UNIT_TYPE" val="i"/>
  <p:tag name="KSO_WM_UNIT_ID" val="custom160558_9*i*1"/>
  <p:tag name="KSO_WM_TEMPLATE_CATEGORY" val="custom"/>
  <p:tag name="KSO_WM_TEMPLATE_INDEX" val="160558"/>
  <p:tag name="KSO_WM_UNIT_INDEX" val="1"/>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1_1"/>
  <p:tag name="KSO_WM_UNIT_ID" val="custom160558_9*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1"/>
  <p:tag name="KSO_WM_UNIT_ID" val="custom160558_9*l_i*1_1"/>
  <p:tag name="KSO_WM_UNIT_CLEAR" val="1"/>
  <p:tag name="KSO_WM_UNIT_LAYERLEVEL" val="1_1"/>
  <p:tag name="KSO_WM_DIAGRAM_GROUP_CODE" val="l1-1"/>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2"/>
  <p:tag name="KSO_WM_UNIT_ID" val="custom160558_9*l_i*1_2"/>
  <p:tag name="KSO_WM_UNIT_CLEAR" val="1"/>
  <p:tag name="KSO_WM_UNIT_LAYERLEVEL" val="1_1"/>
  <p:tag name="KSO_WM_DIAGRAM_GROUP_CODE" val="l1-1"/>
</p:tagLst>
</file>

<file path=ppt/tags/tag176.xml><?xml version="1.0" encoding="utf-8"?>
<p:tagLst xmlns:p="http://schemas.openxmlformats.org/presentationml/2006/main">
  <p:tag name="KSO_WM_TAG_VERSION" val="1.0"/>
  <p:tag name="KSO_WM_BEAUTIFY_FLAG" val="#wm#"/>
  <p:tag name="KSO_WM_UNIT_TYPE" val="i"/>
  <p:tag name="KSO_WM_UNIT_ID" val="custom160558_9*i*8"/>
  <p:tag name="KSO_WM_TEMPLATE_CATEGORY" val="custom"/>
  <p:tag name="KSO_WM_TEMPLATE_INDEX" val="160558"/>
  <p:tag name="KSO_WM_UNIT_INDEX" val="8"/>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2_1"/>
  <p:tag name="KSO_WM_UNIT_ID" val="custom160558_9*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3"/>
  <p:tag name="KSO_WM_UNIT_ID" val="custom160558_9*l_i*1_3"/>
  <p:tag name="KSO_WM_UNIT_CLEAR" val="1"/>
  <p:tag name="KSO_WM_UNIT_LAYERLEVEL" val="1_1"/>
  <p:tag name="KSO_WM_DIAGRAM_GROUP_CODE" val="l1-1"/>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4"/>
  <p:tag name="KSO_WM_UNIT_ID" val="custom160558_9*l_i*1_4"/>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80.xml><?xml version="1.0" encoding="utf-8"?>
<p:tagLst xmlns:p="http://schemas.openxmlformats.org/presentationml/2006/main">
  <p:tag name="KSO_WM_TAG_VERSION" val="1.0"/>
  <p:tag name="KSO_WM_BEAUTIFY_FLAG" val="#wm#"/>
  <p:tag name="KSO_WM_UNIT_TYPE" val="i"/>
  <p:tag name="KSO_WM_UNIT_ID" val="custom160558_9*i*15"/>
  <p:tag name="KSO_WM_TEMPLATE_CATEGORY" val="custom"/>
  <p:tag name="KSO_WM_TEMPLATE_INDEX" val="160558"/>
  <p:tag name="KSO_WM_UNIT_INDEX" val="15"/>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3_1"/>
  <p:tag name="KSO_WM_UNIT_ID" val="custom160558_9*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5"/>
  <p:tag name="KSO_WM_UNIT_ID" val="custom160558_9*l_i*1_5"/>
  <p:tag name="KSO_WM_UNIT_CLEAR" val="1"/>
  <p:tag name="KSO_WM_UNIT_LAYERLEVEL" val="1_1"/>
  <p:tag name="KSO_WM_DIAGRAM_GROUP_CODE" val="l1-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6"/>
  <p:tag name="KSO_WM_UNIT_ID" val="custom160558_9*l_i*1_6"/>
  <p:tag name="KSO_WM_UNIT_CLEAR" val="1"/>
  <p:tag name="KSO_WM_UNIT_LAYERLEVEL" val="1_1"/>
  <p:tag name="KSO_WM_DIAGRAM_GROUP_CODE" val="l1-1"/>
</p:tagLst>
</file>

<file path=ppt/tags/tag184.xml><?xml version="1.0" encoding="utf-8"?>
<p:tagLst xmlns:p="http://schemas.openxmlformats.org/presentationml/2006/main">
  <p:tag name="KSO_WM_TAG_VERSION" val="1.0"/>
  <p:tag name="KSO_WM_BEAUTIFY_FLAG" val="#wm#"/>
  <p:tag name="KSO_WM_UNIT_TYPE" val="i"/>
  <p:tag name="KSO_WM_UNIT_ID" val="custom160558_9*i*22"/>
  <p:tag name="KSO_WM_TEMPLATE_CATEGORY" val="custom"/>
  <p:tag name="KSO_WM_TEMPLATE_INDEX" val="160558"/>
  <p:tag name="KSO_WM_UNIT_INDEX" val="22"/>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4_1"/>
  <p:tag name="KSO_WM_UNIT_ID" val="custom160558_9*l_h_f*1_4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7"/>
  <p:tag name="KSO_WM_UNIT_ID" val="custom160558_9*l_i*1_7"/>
  <p:tag name="KSO_WM_UNIT_CLEAR" val="1"/>
  <p:tag name="KSO_WM_UNIT_LAYERLEVEL" val="1_1"/>
  <p:tag name="KSO_WM_DIAGRAM_GROUP_CODE" val="l1-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8"/>
  <p:tag name="KSO_WM_UNIT_ID" val="custom160558_9*l_i*1_8"/>
  <p:tag name="KSO_WM_UNIT_CLEAR" val="1"/>
  <p:tag name="KSO_WM_UNIT_LAYERLEVEL" val="1_1"/>
  <p:tag name="KSO_WM_DIAGRAM_GROUP_CODE" val="l1-1"/>
</p:tagLst>
</file>

<file path=ppt/tags/tag188.xml><?xml version="1.0" encoding="utf-8"?>
<p:tagLst xmlns:p="http://schemas.openxmlformats.org/presentationml/2006/main">
  <p:tag name="MH" val="20150923171813"/>
  <p:tag name="MH_LIBRARY" val="GRAPHIC"/>
  <p:tag name="KSO_WM_TEMPLATE_CATEGORY" val="custom"/>
  <p:tag name="KSO_WM_TEMPLATE_INDEX" val="160558"/>
  <p:tag name="KSO_WM_TAG_VERSION" val="1.0"/>
  <p:tag name="KSO_WM_SLIDE_ID" val="custom160558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91.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94.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197.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xml><?xml version="1.0" encoding="utf-8"?>
<p:tagLst xmlns:p="http://schemas.openxmlformats.org/presentationml/2006/main">
  <p:tag name="KSO_WM_TAG_VERSION" val="1.0"/>
  <p:tag name="KSO_WM_TEMPLATE_CATEGORY" val="custom"/>
  <p:tag name="KSO_WM_TEMPLATE_INDEX" val="160558"/>
</p:tagLst>
</file>

<file path=ppt/tags/tag20.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00.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03.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06.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09.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12.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15.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18.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21.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24.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27.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3.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30.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33.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36.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3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39.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42.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4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45.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48.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5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51.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10*a*1"/>
  <p:tag name="KSO_WM_UNIT_CLEAR" val="1"/>
  <p:tag name="KSO_WM_UNIT_LAYERLEVEL" val="1"/>
  <p:tag name="KSO_WM_UNIT_ISCONTENTSTITLE" val="1"/>
  <p:tag name="KSO_WM_UNIT_VALUE" val="4"/>
  <p:tag name="KSO_WM_UNIT_HIGHLIGHT" val="0"/>
  <p:tag name="KSO_WM_UNIT_COMPATIBLE" val="0"/>
  <p:tag name="KSO_WM_UNIT_PRESET_TEXT" val="目录"/>
</p:tagLst>
</file>

<file path=ppt/tags/tag253.xml><?xml version="1.0" encoding="utf-8"?>
<p:tagLst xmlns:p="http://schemas.openxmlformats.org/presentationml/2006/main">
  <p:tag name="KSO_WM_TAG_VERSION" val="1.0"/>
  <p:tag name="KSO_WM_BEAUTIFY_FLAG" val="#wm#"/>
  <p:tag name="KSO_WM_UNIT_TYPE" val="i"/>
  <p:tag name="KSO_WM_UNIT_ID" val="custom160558_10*i*1"/>
  <p:tag name="KSO_WM_TEMPLATE_CATEGORY" val="custom"/>
  <p:tag name="KSO_WM_TEMPLATE_INDEX" val="160558"/>
  <p:tag name="KSO_WM_UNIT_INDEX" val="1"/>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1_1"/>
  <p:tag name="KSO_WM_UNIT_ID" val="custom160558_10*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5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1"/>
  <p:tag name="KSO_WM_UNIT_ID" val="custom160558_10*l_i*1_1"/>
  <p:tag name="KSO_WM_UNIT_CLEAR" val="1"/>
  <p:tag name="KSO_WM_UNIT_LAYERLEVEL" val="1_1"/>
  <p:tag name="KSO_WM_DIAGRAM_GROUP_CODE" val="l1-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2"/>
  <p:tag name="KSO_WM_UNIT_ID" val="custom160558_10*l_i*1_2"/>
  <p:tag name="KSO_WM_UNIT_CLEAR" val="1"/>
  <p:tag name="KSO_WM_UNIT_LAYERLEVEL" val="1_1"/>
  <p:tag name="KSO_WM_DIAGRAM_GROUP_CODE" val="l1-1"/>
</p:tagLst>
</file>

<file path=ppt/tags/tag257.xml><?xml version="1.0" encoding="utf-8"?>
<p:tagLst xmlns:p="http://schemas.openxmlformats.org/presentationml/2006/main">
  <p:tag name="KSO_WM_TAG_VERSION" val="1.0"/>
  <p:tag name="KSO_WM_BEAUTIFY_FLAG" val="#wm#"/>
  <p:tag name="KSO_WM_UNIT_TYPE" val="i"/>
  <p:tag name="KSO_WM_UNIT_ID" val="custom160558_10*i*8"/>
  <p:tag name="KSO_WM_TEMPLATE_CATEGORY" val="custom"/>
  <p:tag name="KSO_WM_TEMPLATE_INDEX" val="160558"/>
  <p:tag name="KSO_WM_UNIT_INDEX" val="8"/>
</p:tagLst>
</file>

<file path=ppt/tags/tag25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2_1"/>
  <p:tag name="KSO_WM_UNIT_ID" val="custom160558_10*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3"/>
  <p:tag name="KSO_WM_UNIT_ID" val="custom160558_10*l_i*1_3"/>
  <p:tag name="KSO_WM_UNIT_CLEAR" val="1"/>
  <p:tag name="KSO_WM_UNIT_LAYERLEVEL" val="1_1"/>
  <p:tag name="KSO_WM_DIAGRAM_GROUP_CODE" val="l1-1"/>
</p:tagLst>
</file>

<file path=ppt/tags/tag26.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26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4"/>
  <p:tag name="KSO_WM_UNIT_ID" val="custom160558_10*l_i*1_4"/>
  <p:tag name="KSO_WM_UNIT_CLEAR" val="1"/>
  <p:tag name="KSO_WM_UNIT_LAYERLEVEL" val="1_1"/>
  <p:tag name="KSO_WM_DIAGRAM_GROUP_CODE" val="l1-1"/>
</p:tagLst>
</file>

<file path=ppt/tags/tag261.xml><?xml version="1.0" encoding="utf-8"?>
<p:tagLst xmlns:p="http://schemas.openxmlformats.org/presentationml/2006/main">
  <p:tag name="KSO_WM_TAG_VERSION" val="1.0"/>
  <p:tag name="KSO_WM_BEAUTIFY_FLAG" val="#wm#"/>
  <p:tag name="KSO_WM_UNIT_TYPE" val="i"/>
  <p:tag name="KSO_WM_UNIT_ID" val="custom160558_10*i*15"/>
  <p:tag name="KSO_WM_TEMPLATE_CATEGORY" val="custom"/>
  <p:tag name="KSO_WM_TEMPLATE_INDEX" val="160558"/>
  <p:tag name="KSO_WM_UNIT_INDEX" val="15"/>
</p:tagLst>
</file>

<file path=ppt/tags/tag26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3_1"/>
  <p:tag name="KSO_WM_UNIT_ID" val="custom160558_10*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6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5"/>
  <p:tag name="KSO_WM_UNIT_ID" val="custom160558_10*l_i*1_5"/>
  <p:tag name="KSO_WM_UNIT_CLEAR" val="1"/>
  <p:tag name="KSO_WM_UNIT_LAYERLEVEL" val="1_1"/>
  <p:tag name="KSO_WM_DIAGRAM_GROUP_CODE" val="l1-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6"/>
  <p:tag name="KSO_WM_UNIT_ID" val="custom160558_10*l_i*1_6"/>
  <p:tag name="KSO_WM_UNIT_CLEAR" val="1"/>
  <p:tag name="KSO_WM_UNIT_LAYERLEVEL" val="1_1"/>
  <p:tag name="KSO_WM_DIAGRAM_GROUP_CODE" val="l1-1"/>
</p:tagLst>
</file>

<file path=ppt/tags/tag265.xml><?xml version="1.0" encoding="utf-8"?>
<p:tagLst xmlns:p="http://schemas.openxmlformats.org/presentationml/2006/main">
  <p:tag name="KSO_WM_TAG_VERSION" val="1.0"/>
  <p:tag name="KSO_WM_BEAUTIFY_FLAG" val="#wm#"/>
  <p:tag name="KSO_WM_UNIT_TYPE" val="i"/>
  <p:tag name="KSO_WM_UNIT_ID" val="custom160558_10*i*22"/>
  <p:tag name="KSO_WM_TEMPLATE_CATEGORY" val="custom"/>
  <p:tag name="KSO_WM_TEMPLATE_INDEX" val="160558"/>
  <p:tag name="KSO_WM_UNIT_INDEX" val="22"/>
</p:tagLst>
</file>

<file path=ppt/tags/tag26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4_1"/>
  <p:tag name="KSO_WM_UNIT_ID" val="custom160558_10*l_h_f*1_4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7"/>
  <p:tag name="KSO_WM_UNIT_ID" val="custom160558_10*l_i*1_7"/>
  <p:tag name="KSO_WM_UNIT_CLEAR" val="1"/>
  <p:tag name="KSO_WM_UNIT_LAYERLEVEL" val="1_1"/>
  <p:tag name="KSO_WM_DIAGRAM_GROUP_CODE" val="l1-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8"/>
  <p:tag name="KSO_WM_UNIT_ID" val="custom160558_10*l_i*1_8"/>
  <p:tag name="KSO_WM_UNIT_CLEAR" val="1"/>
  <p:tag name="KSO_WM_UNIT_LAYERLEVEL" val="1_1"/>
  <p:tag name="KSO_WM_DIAGRAM_GROUP_CODE" val="l1-1"/>
</p:tagLst>
</file>

<file path=ppt/tags/tag269.xml><?xml version="1.0" encoding="utf-8"?>
<p:tagLst xmlns:p="http://schemas.openxmlformats.org/presentationml/2006/main">
  <p:tag name="KSO_WM_TAG_VERSION" val="1.0"/>
  <p:tag name="KSO_WM_BEAUTIFY_FLAG" val="#wm#"/>
  <p:tag name="KSO_WM_UNIT_TYPE" val="i"/>
  <p:tag name="KSO_WM_UNIT_ID" val="custom160558_10*i*29"/>
  <p:tag name="KSO_WM_TEMPLATE_CATEGORY" val="custom"/>
  <p:tag name="KSO_WM_TEMPLATE_INDEX" val="160558"/>
  <p:tag name="KSO_WM_UNIT_INDEX" val="29"/>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7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5_1"/>
  <p:tag name="KSO_WM_UNIT_ID" val="custom160558_10*l_h_f*1_5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9"/>
  <p:tag name="KSO_WM_UNIT_ID" val="custom160558_10*l_i*1_9"/>
  <p:tag name="KSO_WM_UNIT_CLEAR" val="1"/>
  <p:tag name="KSO_WM_UNIT_LAYERLEVEL" val="1_1"/>
  <p:tag name="KSO_WM_DIAGRAM_GROUP_CODE" val="l1-1"/>
</p:tagLst>
</file>

<file path=ppt/tags/tag27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10"/>
  <p:tag name="KSO_WM_UNIT_ID" val="custom160558_10*l_i*1_10"/>
  <p:tag name="KSO_WM_UNIT_CLEAR" val="1"/>
  <p:tag name="KSO_WM_UNIT_LAYERLEVEL" val="1_1"/>
  <p:tag name="KSO_WM_DIAGRAM_GROUP_CODE" val="l1-1"/>
</p:tagLst>
</file>

<file path=ppt/tags/tag273.xml><?xml version="1.0" encoding="utf-8"?>
<p:tagLst xmlns:p="http://schemas.openxmlformats.org/presentationml/2006/main">
  <p:tag name="MH" val="20150923171813"/>
  <p:tag name="MH_LIBRARY" val="GRAPHIC"/>
  <p:tag name="KSO_WM_TEMPLATE_CATEGORY" val="custom"/>
  <p:tag name="KSO_WM_TEMPLATE_INDEX" val="160558"/>
  <p:tag name="KSO_WM_TAG_VERSION" val="1.0"/>
  <p:tag name="KSO_WM_SLIDE_ID" val="custom160558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7*a*1"/>
  <p:tag name="KSO_WM_UNIT_CLEAR" val="1"/>
  <p:tag name="KSO_WM_UNIT_LAYERLEVEL" val="1"/>
  <p:tag name="KSO_WM_UNIT_VALUE" val="7"/>
  <p:tag name="KSO_WM_UNIT_ISCONTENTSTITLE" val="0"/>
  <p:tag name="KSO_WM_UNIT_HIGHLIGHT" val="0"/>
  <p:tag name="KSO_WM_UNIT_COMPATIBLE" val="0"/>
  <p:tag name="KSO_WM_UNIT_PRESET_TEXT" val="T H A N K S"/>
</p:tagLst>
</file>

<file path=ppt/tags/tag275.xml><?xml version="1.0" encoding="utf-8"?>
<p:tagLst xmlns:p="http://schemas.openxmlformats.org/presentationml/2006/main">
  <p:tag name="MH" val="20150923170952"/>
  <p:tag name="MH_LIBRARY" val="GRAPHIC"/>
  <p:tag name="KSO_WM_TEMPLATE_CATEGORY" val="custom"/>
  <p:tag name="KSO_WM_TEMPLATE_INDEX" val="160558"/>
  <p:tag name="KSO_WM_TAG_VERSION" val="1.0"/>
  <p:tag name="KSO_WM_SLIDE_ID" val="custom160558_27"/>
  <p:tag name="KSO_WM_SLIDE_INDEX" val="27"/>
  <p:tag name="KSO_WM_SLIDE_ITEM_CNT" val="1"/>
  <p:tag name="KSO_WM_SLIDE_LAYOUT" val="a"/>
  <p:tag name="KSO_WM_SLIDE_LAYOUT_CNT" val="1"/>
  <p:tag name="KSO_WM_SLIDE_TYPE" val="endPage"/>
  <p:tag name="KSO_WM_BEAUTIFY_FLAG" val="#wm#"/>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29.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1*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32.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35.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38.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b"/>
  <p:tag name="KSO_WM_UNIT_INDEX" val="1"/>
  <p:tag name="KSO_WM_UNIT_ID" val="custom160558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41.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44.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47.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5.xml><?xml version="1.0" encoding="utf-8"?>
<p:tagLst xmlns:p="http://schemas.openxmlformats.org/presentationml/2006/main">
  <p:tag name="KSO_WM_TEMPLATE_THUMBS_INDEX" val="1、4、5、9、12、15、20、25、26、27"/>
  <p:tag name="KSO_WM_TEMPLATE_CATEGORY" val="custom"/>
  <p:tag name="KSO_WM_TEMPLATE_INDEX" val="160558"/>
  <p:tag name="KSO_WM_TAG_VERSION" val="1.0"/>
  <p:tag name="KSO_WM_SLIDE_ID" val="custom160558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53.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56.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7*a*1"/>
  <p:tag name="KSO_WM_UNIT_CLEAR" val="1"/>
  <p:tag name="KSO_WM_UNIT_LAYERLEVEL" val="1"/>
  <p:tag name="KSO_WM_UNIT_ISCONTENTSTITLE" val="1"/>
  <p:tag name="KSO_WM_UNIT_VALUE" val="4"/>
  <p:tag name="KSO_WM_UNIT_HIGHLIGHT" val="0"/>
  <p:tag name="KSO_WM_UNIT_COMPATIBLE" val="0"/>
  <p:tag name="KSO_WM_UNIT_PRESET_TEXT" val="目录"/>
</p:tagLst>
</file>

<file path=ppt/tags/tag58.xml><?xml version="1.0" encoding="utf-8"?>
<p:tagLst xmlns:p="http://schemas.openxmlformats.org/presentationml/2006/main">
  <p:tag name="KSO_WM_TAG_VERSION" val="1.0"/>
  <p:tag name="KSO_WM_BEAUTIFY_FLAG" val="#wm#"/>
  <p:tag name="KSO_WM_UNIT_TYPE" val="i"/>
  <p:tag name="KSO_WM_UNIT_ID" val="custom160558_7*i*1"/>
  <p:tag name="KSO_WM_TEMPLATE_CATEGORY" val="custom"/>
  <p:tag name="KSO_WM_TEMPLATE_INDEX" val="160558"/>
  <p:tag name="KSO_WM_UNIT_INDEX" val="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1_1"/>
  <p:tag name="KSO_WM_UNIT_ID" val="custom160558_7*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6*a*1"/>
  <p:tag name="KSO_WM_UNIT_CLEAR" val="1"/>
  <p:tag name="KSO_WM_UNIT_LAYERLEVEL" val="1"/>
  <p:tag name="KSO_WM_UNIT_ISCONTENTSTITLE" val="1"/>
  <p:tag name="KSO_WM_UNIT_VALUE" val="4"/>
  <p:tag name="KSO_WM_UNIT_HIGHLIGHT" val="0"/>
  <p:tag name="KSO_WM_UNIT_COMPATIBLE" val="0"/>
  <p:tag name="KSO_WM_UNIT_PRESET_TEXT" val="目录"/>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1"/>
  <p:tag name="KSO_WM_UNIT_ID" val="custom160558_7*l_i*1_1"/>
  <p:tag name="KSO_WM_UNIT_CLEAR" val="1"/>
  <p:tag name="KSO_WM_UNIT_LAYERLEVEL" val="1_1"/>
  <p:tag name="KSO_WM_DIAGRAM_GROUP_CODE" val="l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2"/>
  <p:tag name="KSO_WM_UNIT_ID" val="custom160558_7*l_i*1_2"/>
  <p:tag name="KSO_WM_UNIT_CLEAR" val="1"/>
  <p:tag name="KSO_WM_UNIT_LAYERLEVEL" val="1_1"/>
  <p:tag name="KSO_WM_DIAGRAM_GROUP_CODE" val="l1-1"/>
</p:tagLst>
</file>

<file path=ppt/tags/tag62.xml><?xml version="1.0" encoding="utf-8"?>
<p:tagLst xmlns:p="http://schemas.openxmlformats.org/presentationml/2006/main">
  <p:tag name="KSO_WM_TAG_VERSION" val="1.0"/>
  <p:tag name="KSO_WM_BEAUTIFY_FLAG" val="#wm#"/>
  <p:tag name="KSO_WM_UNIT_TYPE" val="i"/>
  <p:tag name="KSO_WM_UNIT_ID" val="custom160558_7*i*8"/>
  <p:tag name="KSO_WM_TEMPLATE_CATEGORY" val="custom"/>
  <p:tag name="KSO_WM_TEMPLATE_INDEX" val="160558"/>
  <p:tag name="KSO_WM_UNIT_INDEX" val="8"/>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2_1"/>
  <p:tag name="KSO_WM_UNIT_ID" val="custom160558_7*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3"/>
  <p:tag name="KSO_WM_UNIT_ID" val="custom160558_7*l_i*1_3"/>
  <p:tag name="KSO_WM_UNIT_CLEAR" val="1"/>
  <p:tag name="KSO_WM_UNIT_LAYERLEVEL" val="1_1"/>
  <p:tag name="KSO_WM_DIAGRAM_GROUP_CODE" val="l1-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4"/>
  <p:tag name="KSO_WM_UNIT_ID" val="custom160558_7*l_i*1_4"/>
  <p:tag name="KSO_WM_UNIT_CLEAR" val="1"/>
  <p:tag name="KSO_WM_UNIT_LAYERLEVEL" val="1_1"/>
  <p:tag name="KSO_WM_DIAGRAM_GROUP_CODE" val="l1-1"/>
</p:tagLst>
</file>

<file path=ppt/tags/tag66.xml><?xml version="1.0" encoding="utf-8"?>
<p:tagLst xmlns:p="http://schemas.openxmlformats.org/presentationml/2006/main">
  <p:tag name="MH" val="20150923171813"/>
  <p:tag name="MH_LIBRARY" val="GRAPHIC"/>
  <p:tag name="KSO_WM_TEMPLATE_CATEGORY" val="custom"/>
  <p:tag name="KSO_WM_TEMPLATE_INDEX" val="160558"/>
  <p:tag name="KSO_WM_TAG_VERSION" val="1.0"/>
  <p:tag name="KSO_WM_SLIDE_ID" val="custom160558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69.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7.xml><?xml version="1.0" encoding="utf-8"?>
<p:tagLst xmlns:p="http://schemas.openxmlformats.org/presentationml/2006/main">
  <p:tag name="KSO_WM_TAG_VERSION" val="1.0"/>
  <p:tag name="KSO_WM_BEAUTIFY_FLAG" val="#wm#"/>
  <p:tag name="KSO_WM_UNIT_TYPE" val="i"/>
  <p:tag name="KSO_WM_UNIT_ID" val="custom160558_6*i*1"/>
  <p:tag name="KSO_WM_TEMPLATE_CATEGORY" val="custom"/>
  <p:tag name="KSO_WM_TEMPLATE_INDEX" val="160558"/>
  <p:tag name="KSO_WM_UNIT_INDEX" val="1"/>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72.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75.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78.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h_f"/>
  <p:tag name="KSO_WM_UNIT_INDEX" val="1_1_1"/>
  <p:tag name="KSO_WM_UNIT_ID" val="custom160558_6*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81.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84.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87.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8"/>
  <p:tag name="KSO_WM_UNIT_TYPE" val="l_i"/>
  <p:tag name="KSO_WM_UNIT_INDEX" val="1_1"/>
  <p:tag name="KSO_WM_UNIT_ID" val="custom160558_6*l_i*1_1"/>
  <p:tag name="KSO_WM_UNIT_CLEAR" val="1"/>
  <p:tag name="KSO_WM_UNIT_LAYERLEVEL" val="1_1"/>
  <p:tag name="KSO_WM_DIAGRAM_GROUP_CODE" val="l1-1"/>
</p:tagLst>
</file>

<file path=ppt/tags/tag90.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93.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96.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58"/>
  <p:tag name="KSO_WM_UNIT_TYPE" val="a"/>
  <p:tag name="KSO_WM_UNIT_INDEX" val="1"/>
  <p:tag name="KSO_WM_UNIT_ID" val="custom160558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558"/>
  <p:tag name="KSO_WM_UNIT_TYPE" val="f"/>
  <p:tag name="KSO_WM_UNIT_INDEX" val="1"/>
  <p:tag name="KSO_WM_UNIT_ID" val="custom160558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99.xml><?xml version="1.0" encoding="utf-8"?>
<p:tagLst xmlns:p="http://schemas.openxmlformats.org/presentationml/2006/main">
  <p:tag name="KSO_WM_TEMPLATE_CATEGORY" val="custom"/>
  <p:tag name="KSO_WM_TEMPLATE_INDEX" val="160558"/>
  <p:tag name="KSO_WM_TAG_VERSION" val="1.0"/>
  <p:tag name="KSO_WM_SLIDE_ID" val="custom160558_2"/>
  <p:tag name="KSO_WM_SLIDE_INDEX" val="2"/>
  <p:tag name="KSO_WM_SLIDE_ITEM_CNT" val="1"/>
  <p:tag name="KSO_WM_SLIDE_LAYOUT" val="a_f"/>
  <p:tag name="KSO_WM_SLIDE_LAYOUT_CNT" val="1_1"/>
  <p:tag name="KSO_WM_SLIDE_TYPE" val="text"/>
  <p:tag name="KSO_WM_BEAUTIFY_FLAG" val="#wm#"/>
  <p:tag name="KSO_WM_SLIDE_POSITION" val="66*117"/>
  <p:tag name="KSO_WM_SLIDE_SIZE" val="828*369"/>
</p:tagLst>
</file>

<file path=ppt/theme/theme1.xml><?xml version="1.0" encoding="utf-8"?>
<a:theme xmlns:a="http://schemas.openxmlformats.org/drawingml/2006/main" name="Office 主题">
  <a:themeElements>
    <a:clrScheme name="160558">
      <a:dk1>
        <a:srgbClr val="FFFFFF"/>
      </a:dk1>
      <a:lt1>
        <a:srgbClr val="3F3F3F"/>
      </a:lt1>
      <a:dk2>
        <a:srgbClr val="FFFFFF"/>
      </a:dk2>
      <a:lt2>
        <a:srgbClr val="3F3F3F"/>
      </a:lt2>
      <a:accent1>
        <a:srgbClr val="41A0CB"/>
      </a:accent1>
      <a:accent2>
        <a:srgbClr val="A3D1D0"/>
      </a:accent2>
      <a:accent3>
        <a:srgbClr val="9396A3"/>
      </a:accent3>
      <a:accent4>
        <a:srgbClr val="D55A33"/>
      </a:accent4>
      <a:accent5>
        <a:srgbClr val="52AE96"/>
      </a:accent5>
      <a:accent6>
        <a:srgbClr val="FFA90D"/>
      </a:accent6>
      <a:hlink>
        <a:srgbClr val="CC9900"/>
      </a:hlink>
      <a:folHlink>
        <a:srgbClr val="666699"/>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10668</Words>
  <Application>WPS 演示</Application>
  <PresentationFormat>宽屏</PresentationFormat>
  <Paragraphs>742</Paragraphs>
  <Slides>79</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79</vt:i4>
      </vt:variant>
    </vt:vector>
  </HeadingPairs>
  <TitlesOfParts>
    <vt:vector size="90" baseType="lpstr">
      <vt:lpstr>Arial</vt:lpstr>
      <vt:lpstr>宋体</vt:lpstr>
      <vt:lpstr>Wingdings</vt:lpstr>
      <vt:lpstr>Wingdings 2</vt:lpstr>
      <vt:lpstr>Consolas</vt:lpstr>
      <vt:lpstr>黑体</vt:lpstr>
      <vt:lpstr>微软雅黑</vt:lpstr>
      <vt:lpstr>Arial Unicode MS</vt:lpstr>
      <vt:lpstr>Wingdings</vt:lpstr>
      <vt:lpstr>Calibri</vt:lpstr>
      <vt:lpstr>Office 主题</vt:lpstr>
      <vt:lpstr>左偏树(可并堆)</vt:lpstr>
      <vt:lpstr>PowerPoint 演示文稿</vt:lpstr>
      <vt:lpstr>一、定义</vt:lpstr>
      <vt:lpstr>一、定义</vt:lpstr>
      <vt:lpstr>一、定义</vt:lpstr>
      <vt:lpstr>一、定义</vt:lpstr>
      <vt:lpstr>一、定义</vt:lpstr>
      <vt:lpstr>一、定义</vt:lpstr>
      <vt:lpstr>一、定义</vt:lpstr>
      <vt:lpstr>一、定义</vt:lpstr>
      <vt:lpstr>一、定义</vt:lpstr>
      <vt:lpstr>一、定义</vt:lpstr>
      <vt:lpstr>一、定义</vt:lpstr>
      <vt:lpstr>一、定义</vt:lpstr>
      <vt:lpstr>一、定义</vt:lpstr>
      <vt:lpstr>一、定义</vt:lpstr>
      <vt:lpstr>一、定义</vt:lpstr>
      <vt:lpstr>PowerPoint 演示文稿</vt:lpstr>
      <vt:lpstr>二、性质</vt:lpstr>
      <vt:lpstr>二、性质</vt:lpstr>
      <vt:lpstr>二、性质</vt:lpstr>
      <vt:lpstr>二、性质</vt:lpstr>
      <vt:lpstr>二、性质</vt:lpstr>
      <vt:lpstr>二、性质</vt:lpstr>
      <vt:lpstr>二、性质</vt:lpstr>
      <vt:lpstr>二、性质</vt:lpstr>
      <vt:lpstr>二、性质</vt:lpstr>
      <vt:lpstr>二、性质</vt:lpstr>
      <vt:lpstr>二、性质</vt:lpstr>
      <vt:lpstr>二、性质</vt:lpstr>
      <vt:lpstr>二、性质</vt:lpstr>
      <vt:lpstr>二、性质</vt:lpstr>
      <vt:lpstr>二、性质</vt:lpstr>
      <vt:lpstr>二、性质</vt:lpstr>
      <vt:lpstr>二、性质</vt:lpstr>
      <vt:lpstr>PowerPoint 演示文稿</vt:lpstr>
      <vt:lpstr>PowerPoint 演示文稿</vt:lpstr>
      <vt:lpstr>三、实现</vt:lpstr>
      <vt:lpstr>三、实现</vt:lpstr>
      <vt:lpstr>三、实现</vt:lpstr>
      <vt:lpstr>三、实现</vt:lpstr>
      <vt:lpstr>三、实现</vt:lpstr>
      <vt:lpstr>三、实现</vt:lpstr>
      <vt:lpstr>三、实现</vt:lpstr>
      <vt:lpstr>三、实现</vt:lpstr>
      <vt:lpstr>三、实现</vt:lpstr>
      <vt:lpstr>三、实现</vt:lpstr>
      <vt:lpstr>PowerPoint 演示文稿</vt:lpstr>
      <vt:lpstr>三、实现</vt:lpstr>
      <vt:lpstr>三、实现</vt:lpstr>
      <vt:lpstr>三、实现</vt:lpstr>
      <vt:lpstr>三、实现</vt:lpstr>
      <vt:lpstr>三、实现</vt:lpstr>
      <vt:lpstr>PowerPoint 演示文稿</vt:lpstr>
      <vt:lpstr>PowerPoint 演示文稿</vt:lpstr>
      <vt:lpstr>PowerPoint 演示文稿</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PowerPoint 演示文稿</vt:lpstr>
      <vt:lpstr>T H A N K 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quan</dc:creator>
  <cp:lastModifiedBy>lizongru</cp:lastModifiedBy>
  <cp:revision>380</cp:revision>
  <dcterms:created xsi:type="dcterms:W3CDTF">2015-09-21T03:34:00Z</dcterms:created>
  <dcterms:modified xsi:type="dcterms:W3CDTF">2018-05-08T10:05:15Z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y fmtid="{D5CDD505-2E9C-101B-9397-08002B2CF9AE}" pid="3" name="name">
    <vt:lpwstr>蓝色IOS风演讲汇报模板.pptx</vt:lpwstr>
  </property>
  <property fmtid="{D5CDD505-2E9C-101B-9397-08002B2CF9AE}" pid="4" name="fileid">
    <vt:lpwstr>861695</vt:lpwstr>
  </property>
  <property fmtid="{D5CDD505-2E9C-101B-9397-08002B2CF9AE}" pid="5" name="search_tags">
    <vt:lpwstr>PPT模板</vt:lpwstr>
  </property>
</Properties>
</file>