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6"/>
    <p:sldId id="270" r:id="rId17"/>
    <p:sldId id="271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5" r:id="rId28"/>
    <p:sldId id="286" r:id="rId29"/>
    <p:sldId id="288" r:id="rId30"/>
    <p:sldId id="289" r:id="rId31"/>
    <p:sldId id="275" r:id="rId32"/>
    <p:sldId id="276" r:id="rId33"/>
    <p:sldId id="283" r:id="rId34"/>
    <p:sldId id="28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F24F1-A705-453F-B35F-700D74F7DF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1742-F5BB-4442-A8CD-6B35095365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1742-F5BB-4442-A8CD-6B3509536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1742-F5BB-4442-A8CD-6B3509536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0F60-B713-4E1F-8E39-4E1C1ABCC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3463-7416-4815-858B-EFD384E94F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贪心分治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1124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个狙击手，一开始所有人都选定一个人瞄准，可能瞄准自己。</a:t>
            </a:r>
            <a:endParaRPr lang="en-US" altLang="zh-CN" dirty="0"/>
          </a:p>
          <a:p>
            <a:r>
              <a:rPr lang="zh-CN" altLang="en-US" dirty="0"/>
              <a:t>然后他们按某个顺序狙击被瞄准的人，死亡则不开枪。因此，对于不同的开枪顺序，最后死亡的人也可能不同。</a:t>
            </a:r>
            <a:endParaRPr lang="en-US" altLang="zh-CN" dirty="0"/>
          </a:p>
          <a:p>
            <a:r>
              <a:rPr lang="zh-CN" altLang="en-US" dirty="0"/>
              <a:t>求死亡数目的最小值和最大值。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n≤1,000,000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1124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先考虑最大值：</a:t>
            </a:r>
            <a:endParaRPr lang="en-US" altLang="zh-CN" dirty="0"/>
          </a:p>
          <a:p>
            <a:pPr lvl="1"/>
            <a:r>
              <a:rPr lang="zh-CN" altLang="en-US" dirty="0"/>
              <a:t>一个自环，贡献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一个大于</a:t>
            </a:r>
            <a:r>
              <a:rPr lang="en-US" altLang="zh-CN" dirty="0"/>
              <a:t>1</a:t>
            </a:r>
            <a:r>
              <a:rPr lang="zh-CN" altLang="en-US" dirty="0"/>
              <a:t>的环，贡献</a:t>
            </a:r>
            <a:r>
              <a:rPr lang="en-US" altLang="zh-CN" dirty="0"/>
              <a:t>size-1</a:t>
            </a:r>
            <a:endParaRPr lang="en-US" altLang="zh-CN" dirty="0"/>
          </a:p>
          <a:p>
            <a:pPr lvl="1"/>
            <a:r>
              <a:rPr lang="zh-CN" altLang="en-US" dirty="0"/>
              <a:t>一个基环树，贡献</a:t>
            </a:r>
            <a:r>
              <a:rPr lang="en-US" altLang="zh-CN" dirty="0"/>
              <a:t>size-</a:t>
            </a:r>
            <a:r>
              <a:rPr lang="en-US" altLang="zh-CN" dirty="0" err="1"/>
              <a:t>num_leaf</a:t>
            </a:r>
            <a:endParaRPr lang="en-US" altLang="zh-CN" dirty="0"/>
          </a:p>
          <a:p>
            <a:r>
              <a:rPr lang="zh-CN" altLang="en-US" dirty="0"/>
              <a:t>最小值：</a:t>
            </a:r>
            <a:endParaRPr lang="en-US" altLang="zh-CN" dirty="0"/>
          </a:p>
          <a:p>
            <a:pPr lvl="1"/>
            <a:r>
              <a:rPr lang="zh-CN" altLang="en-US" dirty="0"/>
              <a:t>入度为</a:t>
            </a:r>
            <a:r>
              <a:rPr lang="en-US" altLang="zh-CN" dirty="0"/>
              <a:t>0</a:t>
            </a:r>
            <a:r>
              <a:rPr lang="zh-CN" altLang="en-US" dirty="0"/>
              <a:t>的点，一定存活，将它们加入队列。</a:t>
            </a:r>
            <a:endParaRPr lang="en-US" altLang="zh-CN" dirty="0"/>
          </a:p>
          <a:p>
            <a:pPr lvl="1"/>
            <a:r>
              <a:rPr lang="zh-CN" altLang="en-US" dirty="0"/>
              <a:t>从队列里取出节点，开枪，可能出现新的</a:t>
            </a:r>
            <a:r>
              <a:rPr lang="en-US" altLang="zh-CN" dirty="0"/>
              <a:t>0</a:t>
            </a:r>
            <a:r>
              <a:rPr lang="zh-CN" altLang="en-US" dirty="0"/>
              <a:t>入度的节点。</a:t>
            </a:r>
            <a:endParaRPr lang="en-US" altLang="zh-CN" dirty="0"/>
          </a:p>
          <a:p>
            <a:pPr lvl="1"/>
            <a:r>
              <a:rPr lang="zh-CN" altLang="en-US" dirty="0"/>
              <a:t>最后剩下若干个环，每个环的贡献为</a:t>
            </a:r>
            <a:r>
              <a:rPr lang="en-US" altLang="zh-CN" dirty="0"/>
              <a:t>ceil(size/2)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 001 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给出一个由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条边构成的森林。</a:t>
            </a:r>
            <a:endParaRPr lang="en-US" altLang="zh-CN" dirty="0"/>
          </a:p>
          <a:p>
            <a:r>
              <a:rPr lang="zh-CN" altLang="en-US" dirty="0"/>
              <a:t>每个点有个权值</a:t>
            </a:r>
            <a:r>
              <a:rPr lang="en-US" altLang="zh-CN" dirty="0" err="1"/>
              <a:t>val_i</a:t>
            </a:r>
            <a:r>
              <a:rPr lang="zh-CN" altLang="en-US" dirty="0"/>
              <a:t>，加一条边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的花费是</a:t>
            </a:r>
            <a:r>
              <a:rPr lang="en-US" altLang="zh-CN" dirty="0" err="1"/>
              <a:t>val_u+val_v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每个点最多连接一条新加的边。</a:t>
            </a:r>
            <a:endParaRPr lang="en-US" altLang="zh-CN" dirty="0"/>
          </a:p>
          <a:p>
            <a:r>
              <a:rPr lang="zh-CN" altLang="en-US" dirty="0"/>
              <a:t>添加一些边使得图连通，求最小花费。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n≤100,000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APC 001 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特判掉连通的情况。</a:t>
            </a:r>
            <a:endParaRPr lang="en-US" altLang="zh-CN" dirty="0"/>
          </a:p>
          <a:p>
            <a:r>
              <a:rPr lang="zh-CN" altLang="en-US" dirty="0"/>
              <a:t>树的个数为</a:t>
            </a:r>
            <a:r>
              <a:rPr lang="en-US" altLang="zh-CN" dirty="0"/>
              <a:t>x</a:t>
            </a:r>
            <a:r>
              <a:rPr lang="zh-CN" altLang="en-US" dirty="0"/>
              <a:t>，则需要添加的边的数量为</a:t>
            </a:r>
            <a:r>
              <a:rPr lang="en-US" altLang="zh-CN" dirty="0"/>
              <a:t>x-1</a:t>
            </a:r>
            <a:r>
              <a:rPr lang="zh-CN" altLang="en-US" dirty="0"/>
              <a:t>条，需要使用的点的个数为</a:t>
            </a:r>
            <a:r>
              <a:rPr lang="en-US" altLang="zh-CN" dirty="0"/>
              <a:t>2*(x-1)</a:t>
            </a:r>
            <a:r>
              <a:rPr lang="zh-CN" altLang="en-US" dirty="0"/>
              <a:t>，所以只要</a:t>
            </a:r>
            <a:r>
              <a:rPr lang="en-US" altLang="zh-CN" dirty="0"/>
              <a:t>n&gt;=2*(x-1)</a:t>
            </a:r>
            <a:r>
              <a:rPr lang="zh-CN" altLang="en-US" dirty="0"/>
              <a:t>则必定有解。</a:t>
            </a:r>
            <a:endParaRPr lang="en-US" altLang="zh-CN" dirty="0"/>
          </a:p>
          <a:p>
            <a:r>
              <a:rPr lang="zh-CN" altLang="en-US" dirty="0"/>
              <a:t>所以我们只要贪心的选出这</a:t>
            </a:r>
            <a:r>
              <a:rPr lang="en-US" altLang="zh-CN" dirty="0"/>
              <a:t>2*(x-1)</a:t>
            </a:r>
            <a:r>
              <a:rPr lang="zh-CN" altLang="en-US" dirty="0"/>
              <a:t>个点即可，故先在每个连通块选择一个权值最小的点，这样可以保证每个连通块都会有点和其它的连通块相连。</a:t>
            </a:r>
            <a:endParaRPr lang="en-US" altLang="zh-CN" dirty="0"/>
          </a:p>
          <a:p>
            <a:r>
              <a:rPr lang="zh-CN" altLang="en-US" dirty="0"/>
              <a:t>然后剩余的</a:t>
            </a:r>
            <a:r>
              <a:rPr lang="en-US" altLang="zh-CN" dirty="0"/>
              <a:t>2*(x-1)-x</a:t>
            </a:r>
            <a:r>
              <a:rPr lang="zh-CN" altLang="en-US" dirty="0"/>
              <a:t>个点可以随便选，所以只要把没有用过的点排个序，选择最小的</a:t>
            </a:r>
            <a:r>
              <a:rPr lang="en-US" altLang="zh-CN" dirty="0"/>
              <a:t>2*(x-1)-x</a:t>
            </a:r>
            <a:r>
              <a:rPr lang="zh-CN" altLang="en-US" dirty="0"/>
              <a:t>个点即可。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018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X+Y+Z</a:t>
            </a:r>
            <a:r>
              <a:rPr lang="zh-CN" altLang="en-US" dirty="0"/>
              <a:t>个人，每个人有</a:t>
            </a:r>
            <a:r>
              <a:rPr lang="en-US" altLang="zh-CN" dirty="0"/>
              <a:t>Ai</a:t>
            </a:r>
            <a:r>
              <a:rPr lang="zh-CN" altLang="en-US" dirty="0"/>
              <a:t>个金币，</a:t>
            </a:r>
            <a:r>
              <a:rPr lang="en-US" altLang="zh-CN" dirty="0"/>
              <a:t>Bi</a:t>
            </a:r>
            <a:r>
              <a:rPr lang="zh-CN" altLang="en-US" dirty="0"/>
              <a:t>个银币，</a:t>
            </a:r>
            <a:r>
              <a:rPr lang="en-US" altLang="zh-CN" dirty="0"/>
              <a:t>Ci</a:t>
            </a:r>
            <a:r>
              <a:rPr lang="zh-CN" altLang="en-US" dirty="0"/>
              <a:t>个铜币。现在选</a:t>
            </a:r>
            <a:r>
              <a:rPr lang="en-US" altLang="zh-CN" dirty="0"/>
              <a:t>X</a:t>
            </a:r>
            <a:r>
              <a:rPr lang="zh-CN" altLang="en-US" dirty="0"/>
              <a:t>个人提供金币，</a:t>
            </a:r>
            <a:r>
              <a:rPr lang="en-US" altLang="zh-CN" dirty="0"/>
              <a:t>Y</a:t>
            </a:r>
            <a:r>
              <a:rPr lang="zh-CN" altLang="en-US" dirty="0"/>
              <a:t>个人提供银币，</a:t>
            </a:r>
            <a:r>
              <a:rPr lang="en-US" altLang="zh-CN" dirty="0"/>
              <a:t>Z</a:t>
            </a:r>
            <a:r>
              <a:rPr lang="zh-CN" altLang="en-US" dirty="0"/>
              <a:t>个人提供铜币。</a:t>
            </a:r>
            <a:endParaRPr lang="en-US" altLang="zh-CN" dirty="0"/>
          </a:p>
          <a:p>
            <a:r>
              <a:rPr lang="zh-CN" altLang="en-US" dirty="0"/>
              <a:t>求最多提供多少币。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X+Y+Z≤100,000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018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假设只有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两种物品，则按照</a:t>
            </a:r>
            <a:r>
              <a:rPr lang="en-US" altLang="zh-CN" dirty="0"/>
              <a:t>Ai-Bi</a:t>
            </a:r>
            <a:r>
              <a:rPr lang="zh-CN" altLang="en-US" dirty="0"/>
              <a:t>从大到小排序，前</a:t>
            </a:r>
            <a:r>
              <a:rPr lang="en-US" altLang="zh-CN" dirty="0"/>
              <a:t>X</a:t>
            </a:r>
            <a:r>
              <a:rPr lang="zh-CN" altLang="en-US" dirty="0"/>
              <a:t>个选择</a:t>
            </a:r>
            <a:r>
              <a:rPr lang="en-US" altLang="zh-CN" dirty="0"/>
              <a:t>A</a:t>
            </a:r>
            <a:r>
              <a:rPr lang="zh-CN" altLang="en-US" dirty="0"/>
              <a:t>，后</a:t>
            </a:r>
            <a:r>
              <a:rPr lang="en-US" altLang="zh-CN" dirty="0"/>
              <a:t>Y</a:t>
            </a:r>
            <a:r>
              <a:rPr lang="zh-CN" altLang="en-US" dirty="0"/>
              <a:t>个选择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现加入物品</a:t>
            </a:r>
            <a:r>
              <a:rPr lang="en-US" altLang="zh-CN" dirty="0"/>
              <a:t>C</a:t>
            </a:r>
            <a:r>
              <a:rPr lang="zh-CN" altLang="en-US" dirty="0"/>
              <a:t>，所有不选择</a:t>
            </a:r>
            <a:r>
              <a:rPr lang="en-US" altLang="zh-CN" dirty="0"/>
              <a:t>C</a:t>
            </a:r>
            <a:r>
              <a:rPr lang="zh-CN" altLang="en-US" dirty="0"/>
              <a:t>的位置依然</a:t>
            </a:r>
            <a:r>
              <a:rPr lang="en-US" altLang="zh-CN" dirty="0"/>
              <a:t>A</a:t>
            </a:r>
            <a:r>
              <a:rPr lang="zh-CN" altLang="en-US" dirty="0"/>
              <a:t>在前，</a:t>
            </a:r>
            <a:r>
              <a:rPr lang="en-US" altLang="zh-CN" dirty="0"/>
              <a:t>B</a:t>
            </a:r>
            <a:r>
              <a:rPr lang="zh-CN" altLang="en-US" dirty="0"/>
              <a:t>在后。</a:t>
            </a:r>
            <a:endParaRPr lang="en-US" altLang="zh-CN" dirty="0"/>
          </a:p>
          <a:p>
            <a:r>
              <a:rPr lang="zh-CN" altLang="en-US" dirty="0"/>
              <a:t>枚举分界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[1,i]</a:t>
            </a:r>
            <a:r>
              <a:rPr lang="zh-CN" altLang="en-US" dirty="0"/>
              <a:t>选择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[i+1,x+y+z]</a:t>
            </a:r>
            <a:r>
              <a:rPr lang="zh-CN" altLang="en-US" dirty="0"/>
              <a:t>选择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两边的解按同样的贪心方法计算，可以用堆</a:t>
            </a: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处理。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3745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35AF81A6-2BE6-4E5A-8A4D-64AEEC809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的正整数序列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n≤500,000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3745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分治解决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，计算穿过</a:t>
            </a:r>
            <a:r>
              <a:rPr lang="en-US" altLang="zh-CN" dirty="0"/>
              <a:t>mid=(</a:t>
            </a:r>
            <a:r>
              <a:rPr lang="en-US" altLang="zh-CN" dirty="0" err="1"/>
              <a:t>x+y</a:t>
            </a:r>
            <a:r>
              <a:rPr lang="en-US" altLang="zh-CN" dirty="0"/>
              <a:t>)/2</a:t>
            </a:r>
            <a:r>
              <a:rPr lang="zh-CN" altLang="en-US" dirty="0"/>
              <a:t>的区间，递归两边。</a:t>
            </a:r>
            <a:endParaRPr lang="en-US" altLang="zh-CN" dirty="0"/>
          </a:p>
          <a:p>
            <a:r>
              <a:rPr lang="zh-CN" altLang="en-US" dirty="0"/>
              <a:t>左端点</a:t>
            </a:r>
            <a:r>
              <a:rPr lang="en-US" altLang="zh-CN" dirty="0"/>
              <a:t>l</a:t>
            </a:r>
            <a:r>
              <a:rPr lang="zh-CN" altLang="en-US" dirty="0"/>
              <a:t>从</a:t>
            </a:r>
            <a:r>
              <a:rPr lang="en-US" altLang="zh-CN" dirty="0"/>
              <a:t>mid</a:t>
            </a:r>
            <a:r>
              <a:rPr lang="zh-CN" altLang="en-US" dirty="0"/>
              <a:t>枚举到</a:t>
            </a:r>
            <a:r>
              <a:rPr lang="en-US" altLang="zh-CN" dirty="0"/>
              <a:t>x</a:t>
            </a:r>
            <a:r>
              <a:rPr lang="zh-CN" altLang="en-US" dirty="0"/>
              <a:t>，同时维护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的最小值</a:t>
            </a:r>
            <a:r>
              <a:rPr lang="en-US" altLang="zh-CN" dirty="0"/>
              <a:t>a</a:t>
            </a:r>
            <a:r>
              <a:rPr lang="zh-CN" altLang="en-US" dirty="0"/>
              <a:t>和最大值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两个单调指针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，分别指向使得</a:t>
            </a:r>
            <a:r>
              <a:rPr lang="en-US" altLang="zh-CN" dirty="0"/>
              <a:t>[</a:t>
            </a:r>
            <a:r>
              <a:rPr lang="en-US" altLang="zh-CN" dirty="0" err="1"/>
              <a:t>l,i</a:t>
            </a:r>
            <a:r>
              <a:rPr lang="en-US" altLang="zh-CN" dirty="0"/>
              <a:t>]</a:t>
            </a:r>
            <a:r>
              <a:rPr lang="zh-CN" altLang="en-US" dirty="0"/>
              <a:t>最小值</a:t>
            </a:r>
            <a:r>
              <a:rPr lang="en-US" altLang="zh-CN" dirty="0"/>
              <a:t>/</a:t>
            </a:r>
            <a:r>
              <a:rPr lang="zh-CN" altLang="en-US" dirty="0"/>
              <a:t>最大值为</a:t>
            </a:r>
            <a:r>
              <a:rPr lang="en-US" altLang="zh-CN" dirty="0"/>
              <a:t>a/b</a:t>
            </a:r>
            <a:r>
              <a:rPr lang="zh-CN" altLang="en-US" dirty="0"/>
              <a:t>的最大位置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∈</a:t>
            </a:r>
            <a:r>
              <a:rPr lang="en-US" altLang="zh-CN" dirty="0"/>
              <a:t>(</a:t>
            </a:r>
            <a:r>
              <a:rPr lang="en-US" altLang="zh-CN" dirty="0" err="1"/>
              <a:t>mid,min</a:t>
            </a:r>
            <a:r>
              <a:rPr lang="en-US" altLang="zh-CN" dirty="0"/>
              <a:t>{</a:t>
            </a:r>
            <a:r>
              <a:rPr lang="en-US" altLang="zh-CN" dirty="0" err="1"/>
              <a:t>p,q</a:t>
            </a:r>
            <a:r>
              <a:rPr lang="en-US" altLang="zh-CN" dirty="0"/>
              <a:t>}]</a:t>
            </a:r>
            <a:r>
              <a:rPr lang="zh-CN" altLang="en-US" dirty="0"/>
              <a:t>，</a:t>
            </a:r>
            <a:r>
              <a:rPr lang="en-US" altLang="zh-CN" dirty="0"/>
              <a:t>min=a</a:t>
            </a:r>
            <a:r>
              <a:rPr lang="zh-CN" altLang="en-US" dirty="0"/>
              <a:t>，</a:t>
            </a:r>
            <a:r>
              <a:rPr lang="en-US" altLang="zh-CN" dirty="0"/>
              <a:t>max=b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∈</a:t>
            </a:r>
            <a:r>
              <a:rPr lang="en-US" altLang="zh-CN" dirty="0"/>
              <a:t>(min{</a:t>
            </a:r>
            <a:r>
              <a:rPr lang="en-US" altLang="zh-CN" dirty="0" err="1"/>
              <a:t>p,q</a:t>
            </a:r>
            <a:r>
              <a:rPr lang="en-US" altLang="zh-CN" dirty="0"/>
              <a:t>},max{</a:t>
            </a:r>
            <a:r>
              <a:rPr lang="en-US" altLang="zh-CN" dirty="0" err="1"/>
              <a:t>p,q</a:t>
            </a:r>
            <a:r>
              <a:rPr lang="en-US" altLang="zh-CN" dirty="0"/>
              <a:t>}]</a:t>
            </a:r>
            <a:r>
              <a:rPr lang="zh-CN" altLang="en-US" dirty="0"/>
              <a:t>，假设</a:t>
            </a:r>
            <a:r>
              <a:rPr lang="en-US" altLang="zh-CN" dirty="0"/>
              <a:t>p&lt;q</a:t>
            </a:r>
            <a:r>
              <a:rPr lang="zh-CN" altLang="en-US" dirty="0"/>
              <a:t>，预处理</a:t>
            </a:r>
            <a:r>
              <a:rPr lang="en-US" altLang="zh-CN" dirty="0"/>
              <a:t>min</a:t>
            </a:r>
            <a:r>
              <a:rPr lang="zh-CN" altLang="en-US" dirty="0"/>
              <a:t>，</a:t>
            </a:r>
            <a:r>
              <a:rPr lang="en-US" altLang="zh-CN" dirty="0"/>
              <a:t>max=b</a:t>
            </a:r>
            <a:r>
              <a:rPr lang="zh-CN" altLang="en-US" dirty="0"/>
              <a:t>，反之同理。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∈</a:t>
            </a:r>
            <a:r>
              <a:rPr lang="en-US" altLang="zh-CN" dirty="0"/>
              <a:t>(max{</a:t>
            </a:r>
            <a:r>
              <a:rPr lang="en-US" altLang="zh-CN" dirty="0" err="1"/>
              <a:t>p,q</a:t>
            </a:r>
            <a:r>
              <a:rPr lang="en-US" altLang="zh-CN" dirty="0"/>
              <a:t>},y]</a:t>
            </a:r>
            <a:r>
              <a:rPr lang="zh-CN" altLang="en-US" dirty="0"/>
              <a:t>，预处理</a:t>
            </a:r>
            <a:r>
              <a:rPr lang="en-US" altLang="zh-CN" dirty="0"/>
              <a:t>min*max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4367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个点在一条直线上，每天可以从</a:t>
            </a:r>
            <a:r>
              <a:rPr lang="en-US" altLang="zh-CN" dirty="0" err="1"/>
              <a:t>i</a:t>
            </a:r>
            <a:r>
              <a:rPr lang="zh-CN" altLang="en-US" dirty="0"/>
              <a:t>走向</a:t>
            </a:r>
            <a:r>
              <a:rPr lang="en-US" altLang="zh-CN" dirty="0"/>
              <a:t>i+1</a:t>
            </a:r>
            <a:r>
              <a:rPr lang="zh-CN" altLang="en-US" dirty="0"/>
              <a:t>或</a:t>
            </a:r>
            <a:r>
              <a:rPr lang="en-US" altLang="zh-CN" dirty="0"/>
              <a:t>i-1</a:t>
            </a:r>
            <a:r>
              <a:rPr lang="zh-CN" altLang="en-US" dirty="0"/>
              <a:t>，也可以停在</a:t>
            </a:r>
            <a:r>
              <a:rPr lang="en-US" altLang="zh-CN" dirty="0" err="1"/>
              <a:t>i</a:t>
            </a:r>
            <a:r>
              <a:rPr lang="zh-CN" altLang="en-US" dirty="0"/>
              <a:t>得到</a:t>
            </a:r>
            <a:r>
              <a:rPr lang="en-US" altLang="zh-CN" dirty="0" err="1"/>
              <a:t>wi</a:t>
            </a:r>
            <a:r>
              <a:rPr lang="zh-CN" altLang="en-US" dirty="0"/>
              <a:t>的收益。</a:t>
            </a:r>
            <a:endParaRPr lang="en-US" altLang="zh-CN" dirty="0"/>
          </a:p>
          <a:p>
            <a:r>
              <a:rPr lang="zh-CN" altLang="en-US" dirty="0"/>
              <a:t>每个点只能贡献一次收益。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出发，求经过</a:t>
            </a:r>
            <a:r>
              <a:rPr lang="en-US" altLang="zh-CN" dirty="0"/>
              <a:t>m</a:t>
            </a:r>
            <a:r>
              <a:rPr lang="zh-CN" altLang="en-US" dirty="0"/>
              <a:t>天的最大收益。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n,m≤100,000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4367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/>
              <a:t>4</a:t>
            </a:r>
            <a:r>
              <a:rPr lang="zh-CN" altLang="en-US" dirty="0"/>
              <a:t>种可能：一直向左</a:t>
            </a:r>
            <a:r>
              <a:rPr lang="en-US" altLang="zh-CN" dirty="0"/>
              <a:t>/</a:t>
            </a:r>
            <a:r>
              <a:rPr lang="zh-CN" altLang="en-US" dirty="0"/>
              <a:t>右走；先向左</a:t>
            </a:r>
            <a:r>
              <a:rPr lang="en-US" altLang="zh-CN" dirty="0"/>
              <a:t>/</a:t>
            </a:r>
            <a:r>
              <a:rPr lang="zh-CN" altLang="en-US" dirty="0"/>
              <a:t>右走，然后返回</a:t>
            </a:r>
            <a:r>
              <a:rPr lang="en-US" altLang="zh-CN" dirty="0"/>
              <a:t>s</a:t>
            </a:r>
            <a:r>
              <a:rPr lang="zh-CN" altLang="en-US" dirty="0"/>
              <a:t>，再向右</a:t>
            </a:r>
            <a:r>
              <a:rPr lang="en-US" altLang="zh-CN" dirty="0"/>
              <a:t>/</a:t>
            </a:r>
            <a:r>
              <a:rPr lang="zh-CN" altLang="en-US" dirty="0"/>
              <a:t>左走。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/>
              <a:t>4</a:t>
            </a:r>
            <a:r>
              <a:rPr lang="zh-CN" altLang="en-US" dirty="0"/>
              <a:t>个数组，分别表示：花</a:t>
            </a:r>
            <a:r>
              <a:rPr lang="en-US" altLang="zh-CN" dirty="0" err="1"/>
              <a:t>i</a:t>
            </a:r>
            <a:r>
              <a:rPr lang="zh-CN" altLang="en-US" dirty="0"/>
              <a:t>天向左</a:t>
            </a:r>
            <a:r>
              <a:rPr lang="en-US" altLang="zh-CN" dirty="0"/>
              <a:t>/</a:t>
            </a:r>
            <a:r>
              <a:rPr lang="zh-CN" altLang="en-US" dirty="0"/>
              <a:t>右走的最大收益；花</a:t>
            </a:r>
            <a:r>
              <a:rPr lang="en-US" altLang="zh-CN" dirty="0" err="1"/>
              <a:t>i</a:t>
            </a:r>
            <a:r>
              <a:rPr lang="zh-CN" altLang="en-US" dirty="0"/>
              <a:t>天向左</a:t>
            </a:r>
            <a:r>
              <a:rPr lang="en-US" altLang="zh-CN" dirty="0"/>
              <a:t>/</a:t>
            </a:r>
            <a:r>
              <a:rPr lang="zh-CN" altLang="en-US" dirty="0"/>
              <a:t>右走并返回的最大收益。四者求法类似。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为向右走，共使用</a:t>
            </a:r>
            <a:r>
              <a:rPr lang="en-US" altLang="zh-CN" dirty="0"/>
              <a:t>i</a:t>
            </a:r>
            <a:r>
              <a:rPr lang="zh-CN" altLang="en-US" dirty="0"/>
              <a:t>天</a:t>
            </a:r>
            <a:r>
              <a:rPr lang="zh-CN" altLang="en-US" dirty="0"/>
              <a:t>的最大收益，可以发现走到的最远点是单调不降的。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l,r,x,y</a:t>
            </a:r>
            <a:r>
              <a:rPr lang="en-US" altLang="zh-CN" dirty="0"/>
              <a:t>)</a:t>
            </a:r>
            <a:r>
              <a:rPr lang="zh-CN" altLang="en-US" dirty="0"/>
              <a:t>表示求出</a:t>
            </a:r>
            <a:r>
              <a:rPr lang="en-US" altLang="zh-CN" dirty="0"/>
              <a:t>f[</a:t>
            </a:r>
            <a:r>
              <a:rPr lang="en-US" altLang="zh-CN" dirty="0" err="1"/>
              <a:t>l~r</a:t>
            </a:r>
            <a:r>
              <a:rPr lang="en-US" altLang="zh-CN" dirty="0"/>
              <a:t>]</a:t>
            </a:r>
            <a:r>
              <a:rPr lang="zh-CN" altLang="en-US" dirty="0"/>
              <a:t>，最远点保证在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：从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暴力枚举</a:t>
            </a:r>
            <a:r>
              <a:rPr lang="en-US" altLang="zh-CN" dirty="0"/>
              <a:t>mid=(</a:t>
            </a:r>
            <a:r>
              <a:rPr lang="en-US" altLang="zh-CN" dirty="0" err="1"/>
              <a:t>l+r</a:t>
            </a:r>
            <a:r>
              <a:rPr lang="en-US" altLang="zh-CN" dirty="0"/>
              <a:t>)/2</a:t>
            </a:r>
            <a:r>
              <a:rPr lang="zh-CN" altLang="en-US" dirty="0"/>
              <a:t>的最远点，查询用主席树维护区间前</a:t>
            </a:r>
            <a:r>
              <a:rPr lang="en-US" altLang="zh-CN" dirty="0"/>
              <a:t>k</a:t>
            </a:r>
            <a:r>
              <a:rPr lang="zh-CN" altLang="en-US" dirty="0"/>
              <a:t>大值和，然后递归。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4391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</a:t>
            </a:r>
            <a:r>
              <a:rPr lang="en-US" altLang="zh-CN" dirty="0"/>
              <a:t>2N</a:t>
            </a:r>
            <a:r>
              <a:rPr lang="zh-CN" altLang="en-US" dirty="0"/>
              <a:t>张卡牌，点数分别为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2N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都会分到</a:t>
            </a:r>
            <a:r>
              <a:rPr lang="en-US" altLang="zh-CN" dirty="0"/>
              <a:t>N</a:t>
            </a:r>
            <a:r>
              <a:rPr lang="zh-CN" altLang="en-US" dirty="0"/>
              <a:t>张卡牌。游戏一共分为</a:t>
            </a:r>
            <a:r>
              <a:rPr lang="en-US" altLang="zh-CN" dirty="0"/>
              <a:t>N</a:t>
            </a:r>
            <a:r>
              <a:rPr lang="zh-CN" altLang="en-US" dirty="0"/>
              <a:t>轮，</a:t>
            </a:r>
            <a:r>
              <a:rPr lang="en-US" altLang="zh-CN" dirty="0"/>
              <a:t>A</a:t>
            </a:r>
            <a:r>
              <a:rPr lang="zh-CN" altLang="en-US" dirty="0"/>
              <a:t>知道每回合</a:t>
            </a:r>
            <a:r>
              <a:rPr lang="en-US" altLang="zh-CN" dirty="0"/>
              <a:t>B</a:t>
            </a:r>
            <a:r>
              <a:rPr lang="zh-CN" altLang="en-US" dirty="0"/>
              <a:t>会出什么牌。</a:t>
            </a:r>
            <a:endParaRPr lang="zh-CN" altLang="en-US" dirty="0"/>
          </a:p>
          <a:p>
            <a:r>
              <a:rPr lang="zh-CN" altLang="en-US" dirty="0"/>
              <a:t>每轮游戏里，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分别出一张牌，点数大者获胜。</a:t>
            </a:r>
            <a:endParaRPr lang="zh-CN" altLang="en-US" dirty="0"/>
          </a:p>
          <a:p>
            <a:r>
              <a:rPr lang="zh-CN" altLang="en-US" dirty="0"/>
              <a:t>同时，</a:t>
            </a:r>
            <a:r>
              <a:rPr lang="en-US" altLang="zh-CN" dirty="0"/>
              <a:t>A</a:t>
            </a:r>
            <a:r>
              <a:rPr lang="zh-CN" altLang="en-US" dirty="0"/>
              <a:t>有一次机会选择了某一时刻，从那之后，点数小者获胜。</a:t>
            </a:r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现在想知道，自己最多能获胜多少轮？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N≤50,000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4449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边形及其三角剖分，共</a:t>
            </a:r>
            <a:r>
              <a:rPr lang="en-US" altLang="zh-CN" dirty="0"/>
              <a:t>2n−3</a:t>
            </a:r>
            <a:r>
              <a:rPr lang="zh-CN" altLang="en-US" dirty="0"/>
              <a:t>条边，每条边的长度为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次询问，每次询问两个点的最短距离。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n≤50000</a:t>
            </a:r>
            <a:r>
              <a:rPr lang="zh-CN" altLang="en-US" dirty="0"/>
              <a:t>，</a:t>
            </a:r>
            <a:r>
              <a:rPr lang="en-US" altLang="zh-CN" dirty="0"/>
              <a:t>q≤100000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4449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分治，每次选出一条对角线，使得当前多边形的两侧点数尽可能均匀。</a:t>
            </a:r>
            <a:endParaRPr lang="zh-CN" altLang="en-US" dirty="0"/>
          </a:p>
          <a:p>
            <a:pPr latinLnBrk="1"/>
            <a:r>
              <a:rPr lang="zh-CN" altLang="en-US" dirty="0"/>
              <a:t>对于一个询问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  <a:r>
              <a:rPr lang="zh-CN" altLang="en-US" dirty="0"/>
              <a:t>，设所选对角线为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latinLnBrk="1"/>
            <a:r>
              <a:rPr lang="zh-CN" altLang="en-US" dirty="0"/>
              <a:t>当</a:t>
            </a:r>
            <a:r>
              <a:rPr lang="en-US" altLang="zh-CN" dirty="0" err="1"/>
              <a:t>p,q</a:t>
            </a:r>
            <a:r>
              <a:rPr lang="zh-CN" altLang="en-US" dirty="0"/>
              <a:t>在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的同侧，最短路显然不会经过另一侧的边，可以递归求。</a:t>
            </a:r>
            <a:endParaRPr lang="en-US" altLang="zh-CN" dirty="0"/>
          </a:p>
          <a:p>
            <a:pPr lvl="1" latinLnBrk="1"/>
            <a:r>
              <a:rPr lang="zh-CN" altLang="en-US" dirty="0"/>
              <a:t>当</a:t>
            </a:r>
            <a:r>
              <a:rPr lang="en-US" altLang="zh-CN" dirty="0" err="1"/>
              <a:t>p,q</a:t>
            </a:r>
            <a:r>
              <a:rPr lang="zh-CN" altLang="en-US" dirty="0"/>
              <a:t>在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的两侧，最短路一定经过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。那么，以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为起点</a:t>
            </a:r>
            <a:r>
              <a:rPr lang="en-US" altLang="zh-CN" dirty="0" err="1"/>
              <a:t>bfs</a:t>
            </a:r>
            <a:r>
              <a:rPr lang="zh-CN" altLang="en-US" dirty="0"/>
              <a:t>，答案为</a:t>
            </a:r>
            <a:r>
              <a:rPr lang="en-US" altLang="zh-CN" dirty="0"/>
              <a:t>min{dis(</a:t>
            </a:r>
            <a:r>
              <a:rPr lang="en-US" altLang="zh-CN" dirty="0" err="1"/>
              <a:t>p,a</a:t>
            </a:r>
            <a:r>
              <a:rPr lang="en-US" altLang="zh-CN" dirty="0"/>
              <a:t>)+dis(</a:t>
            </a:r>
            <a:r>
              <a:rPr lang="en-US" altLang="zh-CN" dirty="0" err="1"/>
              <a:t>a,q</a:t>
            </a:r>
            <a:r>
              <a:rPr lang="en-US" altLang="zh-CN" dirty="0"/>
              <a:t>),dis(</a:t>
            </a:r>
            <a:r>
              <a:rPr lang="en-US" altLang="zh-CN" dirty="0" err="1"/>
              <a:t>p,b</a:t>
            </a:r>
            <a:r>
              <a:rPr lang="en-US" altLang="zh-CN" dirty="0"/>
              <a:t>)+dis(</a:t>
            </a:r>
            <a:r>
              <a:rPr lang="en-US" altLang="zh-CN" dirty="0" err="1"/>
              <a:t>b,q</a:t>
            </a:r>
            <a:r>
              <a:rPr lang="en-US" altLang="zh-CN" dirty="0"/>
              <a:t>)}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4059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一个序列被称为是好的，仅当它的每个子串里至少存在一个数字只出现一次。</a:t>
            </a:r>
            <a:endParaRPr lang="en-US" altLang="zh-CN" dirty="0"/>
          </a:p>
          <a:p>
            <a:r>
              <a:rPr lang="zh-CN" altLang="en-US" dirty="0"/>
              <a:t>给定一个整数序列，请你判断它是不是好的。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4059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首先双向链表处理出</a:t>
            </a:r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 err="1"/>
              <a:t>nxt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，很明显只要存在一个</a:t>
            </a:r>
            <a:r>
              <a:rPr lang="en-US" altLang="zh-CN" dirty="0" err="1"/>
              <a:t>i</a:t>
            </a:r>
            <a:r>
              <a:rPr lang="zh-CN" altLang="en-US" dirty="0"/>
              <a:t>，使得</a:t>
            </a:r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]&lt;L</a:t>
            </a:r>
            <a:r>
              <a:rPr lang="zh-CN" altLang="en-US" dirty="0"/>
              <a:t>并且</a:t>
            </a:r>
            <a:r>
              <a:rPr lang="en-US" altLang="zh-CN" dirty="0" err="1"/>
              <a:t>nxt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]&gt;R</a:t>
            </a:r>
            <a:r>
              <a:rPr lang="zh-CN" altLang="en-US" dirty="0"/>
              <a:t>，那么这个数在区间</a:t>
            </a:r>
            <a:r>
              <a:rPr lang="en-US" altLang="zh-CN" dirty="0"/>
              <a:t>[L,R]</a:t>
            </a:r>
            <a:r>
              <a:rPr lang="zh-CN" altLang="en-US" dirty="0"/>
              <a:t>上只出现了一次。</a:t>
            </a:r>
            <a:endParaRPr lang="en-US" altLang="zh-CN" dirty="0"/>
          </a:p>
          <a:p>
            <a:r>
              <a:rPr lang="zh-CN" altLang="en-US" dirty="0"/>
              <a:t>对于区间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，我们寻找一个</a:t>
            </a:r>
            <a:r>
              <a:rPr lang="en-US" altLang="zh-CN" dirty="0" err="1"/>
              <a:t>i</a:t>
            </a:r>
            <a:r>
              <a:rPr lang="zh-CN" altLang="en-US" dirty="0"/>
              <a:t>使所有包含</a:t>
            </a:r>
            <a:r>
              <a:rPr lang="en-US" altLang="zh-CN" dirty="0" err="1"/>
              <a:t>i</a:t>
            </a:r>
            <a:r>
              <a:rPr lang="zh-CN" altLang="en-US" dirty="0"/>
              <a:t>的区间满足条件，然后递归</a:t>
            </a:r>
            <a:r>
              <a:rPr lang="en-US" altLang="zh-CN" dirty="0"/>
              <a:t>[</a:t>
            </a:r>
            <a:r>
              <a:rPr lang="en-US" altLang="zh-CN" dirty="0" err="1"/>
              <a:t>l,i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i,r</a:t>
            </a:r>
            <a:r>
              <a:rPr lang="en-US" altLang="zh-CN" dirty="0"/>
              <a:t>]</a:t>
            </a:r>
            <a:r>
              <a:rPr lang="zh-CN" altLang="en-US" dirty="0"/>
              <a:t>，如果不存在即可退出。</a:t>
            </a:r>
            <a:endParaRPr lang="en-US" altLang="zh-CN" dirty="0"/>
          </a:p>
          <a:p>
            <a:r>
              <a:rPr lang="zh-CN" altLang="en-US" dirty="0"/>
              <a:t>这个划分不一定均匀，但我们按照</a:t>
            </a:r>
            <a:r>
              <a:rPr lang="en-US" altLang="zh-CN" dirty="0"/>
              <a:t>l,r,l+1,r-1,l+2,r-2,…</a:t>
            </a:r>
            <a:r>
              <a:rPr lang="zh-CN" altLang="en-US" dirty="0"/>
              <a:t>的顺序去检验，不难发现复杂度是</a:t>
            </a:r>
            <a:r>
              <a:rPr lang="en-US" altLang="zh-CN" dirty="0"/>
              <a:t>O(n*</a:t>
            </a:r>
            <a:r>
              <a:rPr lang="en-US" altLang="zh-CN" dirty="0" err="1"/>
              <a:t>log_n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点分治，是处理树上路径</a:t>
            </a:r>
            <a:r>
              <a:rPr lang="en-US" altLang="zh-CN" dirty="0"/>
              <a:t>/</a:t>
            </a:r>
            <a:r>
              <a:rPr lang="zh-CN" altLang="en-US" dirty="0"/>
              <a:t>连通块的一种常见算法。</a:t>
            </a:r>
            <a:endParaRPr lang="en-US" altLang="zh-CN" dirty="0"/>
          </a:p>
          <a:p>
            <a:r>
              <a:rPr lang="zh-CN" altLang="en-US" dirty="0"/>
              <a:t>这一类问题有时可以通过</a:t>
            </a:r>
            <a:r>
              <a:rPr lang="en-US" altLang="zh-CN" dirty="0" err="1"/>
              <a:t>lca</a:t>
            </a:r>
            <a:r>
              <a:rPr lang="zh-CN" altLang="en-US" dirty="0"/>
              <a:t>来处理，但是有的时候复杂度会略高。</a:t>
            </a:r>
            <a:endParaRPr lang="en-US" altLang="zh-CN" dirty="0"/>
          </a:p>
          <a:p>
            <a:r>
              <a:rPr lang="zh-CN" altLang="en-US" dirty="0"/>
              <a:t>点分治，每次对当前的树求出重心，处理所有经过重心的路径</a:t>
            </a:r>
            <a:r>
              <a:rPr lang="en-US" altLang="zh-CN" dirty="0"/>
              <a:t>/</a:t>
            </a:r>
            <a:r>
              <a:rPr lang="zh-CN" altLang="en-US" dirty="0"/>
              <a:t>连通块，然后递归每个子树。</a:t>
            </a:r>
            <a:endParaRPr lang="en-US" altLang="zh-CN" dirty="0"/>
          </a:p>
          <a:p>
            <a:r>
              <a:rPr lang="zh-CN" altLang="en-US" dirty="0"/>
              <a:t>这样，每个节点只会出现在</a:t>
            </a:r>
            <a:r>
              <a:rPr lang="en-US" altLang="zh-CN" dirty="0"/>
              <a:t>log</a:t>
            </a:r>
            <a:r>
              <a:rPr lang="zh-CN" altLang="en-US" dirty="0"/>
              <a:t>次分治中。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833 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</a:t>
            </a:r>
            <a:r>
              <a:rPr lang="en-US" altLang="zh-CN" dirty="0"/>
              <a:t>n</a:t>
            </a:r>
            <a:r>
              <a:rPr lang="zh-CN" altLang="en-US" dirty="0"/>
              <a:t>个点的带边权的树，每条边要么是红色，要么是黑色。</a:t>
            </a:r>
            <a:endParaRPr lang="en-US" altLang="zh-CN" dirty="0"/>
          </a:p>
          <a:p>
            <a:r>
              <a:rPr lang="zh-CN" altLang="en-US" dirty="0"/>
              <a:t>定义一条路径的得分是路径上所有边权的乘积。</a:t>
            </a:r>
            <a:endParaRPr lang="en-US" altLang="zh-CN" dirty="0"/>
          </a:p>
          <a:p>
            <a:r>
              <a:rPr lang="zh-CN" altLang="en-US" dirty="0"/>
              <a:t>定义一条路径上红色边的数量为</a:t>
            </a:r>
            <a:r>
              <a:rPr lang="en-US" altLang="zh-CN" dirty="0"/>
              <a:t>R</a:t>
            </a:r>
            <a:r>
              <a:rPr lang="zh-CN" altLang="en-US" dirty="0"/>
              <a:t>，黑色边的数量为</a:t>
            </a:r>
            <a:r>
              <a:rPr lang="en-US" altLang="zh-CN" dirty="0"/>
              <a:t>B</a:t>
            </a:r>
            <a:r>
              <a:rPr lang="zh-CN" altLang="en-US" dirty="0"/>
              <a:t>，那么路径是合法的当且仅当</a:t>
            </a:r>
            <a:r>
              <a:rPr lang="en-US" altLang="zh-CN" dirty="0"/>
              <a:t>max{B,R}</a:t>
            </a:r>
            <a:r>
              <a:rPr lang="zh-CN" altLang="en-US" dirty="0"/>
              <a:t>≤</a:t>
            </a:r>
            <a:r>
              <a:rPr lang="en-US" altLang="zh-CN" dirty="0"/>
              <a:t>2*min{B,R}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求所有合法路径的得分的乘积，对</a:t>
            </a:r>
            <a:r>
              <a:rPr lang="en-US" altLang="zh-CN" dirty="0"/>
              <a:t>1e9+7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1e5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833 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点分治。</a:t>
            </a:r>
            <a:endParaRPr lang="en-US" altLang="zh-CN" dirty="0"/>
          </a:p>
          <a:p>
            <a:r>
              <a:rPr lang="zh-CN" altLang="en-US" dirty="0"/>
              <a:t>对于子树中一条</a:t>
            </a:r>
            <a:r>
              <a:rPr lang="en-US" altLang="zh-CN" dirty="0"/>
              <a:t>(B1,R1)</a:t>
            </a:r>
            <a:r>
              <a:rPr lang="zh-CN" altLang="en-US" dirty="0"/>
              <a:t>的路径和一条</a:t>
            </a:r>
            <a:r>
              <a:rPr lang="en-US" altLang="zh-CN" dirty="0"/>
              <a:t>(B2,R2)</a:t>
            </a:r>
            <a:r>
              <a:rPr lang="zh-CN" altLang="en-US" dirty="0"/>
              <a:t>的路径，那么这两条路径组合在一起是合法的，当且仅当：</a:t>
            </a:r>
            <a:endParaRPr lang="en-US" altLang="zh-CN" dirty="0"/>
          </a:p>
          <a:p>
            <a:pPr lvl="1"/>
            <a:r>
              <a:rPr lang="en-US" altLang="zh-CN" dirty="0"/>
              <a:t>B1+B2 </a:t>
            </a:r>
            <a:r>
              <a:rPr lang="zh-CN" altLang="en-US" dirty="0"/>
              <a:t>≤ </a:t>
            </a:r>
            <a:r>
              <a:rPr lang="en-US" altLang="zh-CN" dirty="0"/>
              <a:t>2*R1+2*R2   </a:t>
            </a:r>
            <a:r>
              <a:rPr lang="zh-CN" altLang="en-US" dirty="0"/>
              <a:t>∴</a:t>
            </a:r>
            <a:r>
              <a:rPr lang="en-US" altLang="zh-CN" dirty="0"/>
              <a:t> B1-2*R1 </a:t>
            </a:r>
            <a:r>
              <a:rPr lang="zh-CN" altLang="en-US" dirty="0"/>
              <a:t>≤ </a:t>
            </a:r>
            <a:r>
              <a:rPr lang="en-US" altLang="zh-CN" dirty="0"/>
              <a:t>2*R2-B2</a:t>
            </a:r>
            <a:endParaRPr lang="en-US" altLang="zh-CN" dirty="0"/>
          </a:p>
          <a:p>
            <a:pPr lvl="1"/>
            <a:r>
              <a:rPr lang="en-US" altLang="zh-CN" dirty="0"/>
              <a:t>R1+R2 </a:t>
            </a:r>
            <a:r>
              <a:rPr lang="zh-CN" altLang="en-US" dirty="0"/>
              <a:t>≤ </a:t>
            </a:r>
            <a:r>
              <a:rPr lang="en-US" altLang="zh-CN" dirty="0"/>
              <a:t>2*B1+2*B2   </a:t>
            </a:r>
            <a:r>
              <a:rPr lang="zh-CN" altLang="en-US" dirty="0"/>
              <a:t>∴</a:t>
            </a:r>
            <a:r>
              <a:rPr lang="en-US" altLang="zh-CN" dirty="0"/>
              <a:t> R1-2*B1 </a:t>
            </a:r>
            <a:r>
              <a:rPr lang="zh-CN" altLang="en-US" dirty="0"/>
              <a:t>≤ </a:t>
            </a:r>
            <a:r>
              <a:rPr lang="en-US" altLang="zh-CN" dirty="0"/>
              <a:t>2*B2-R2</a:t>
            </a:r>
            <a:endParaRPr lang="en-US" altLang="zh-CN" dirty="0"/>
          </a:p>
          <a:p>
            <a:r>
              <a:rPr lang="zh-CN" altLang="en-US" dirty="0"/>
              <a:t>不难发现两个不等式不会同时不满足，那么答案为所有路径，减掉不满足不等式</a:t>
            </a:r>
            <a:r>
              <a:rPr lang="en-US" altLang="zh-CN" dirty="0"/>
              <a:t>1</a:t>
            </a:r>
            <a:r>
              <a:rPr lang="zh-CN" altLang="en-US" dirty="0"/>
              <a:t>的路径、不满足不等式</a:t>
            </a:r>
            <a:r>
              <a:rPr lang="en-US" altLang="zh-CN" dirty="0"/>
              <a:t>2</a:t>
            </a:r>
            <a:r>
              <a:rPr lang="zh-CN" altLang="en-US" dirty="0"/>
              <a:t>的路径。</a:t>
            </a:r>
            <a:endParaRPr lang="en-US" altLang="zh-CN" dirty="0"/>
          </a:p>
          <a:p>
            <a:r>
              <a:rPr lang="zh-CN" altLang="en-US" dirty="0"/>
              <a:t>权值用线段树维护。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CDQ</a:t>
            </a:r>
            <a:r>
              <a:rPr lang="zh-CN" altLang="en-US" dirty="0"/>
              <a:t>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cdq</a:t>
            </a:r>
            <a:r>
              <a:rPr lang="zh-CN" altLang="en-US" dirty="0"/>
              <a:t>分治就是将当前问题按某一维度拆成两半，计算两部分之间的影响，部分内部的影响递归算。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二维偏序：给定</a:t>
            </a:r>
            <a:r>
              <a:rPr lang="en-US" altLang="zh-CN" dirty="0"/>
              <a:t>N</a:t>
            </a:r>
            <a:r>
              <a:rPr lang="zh-CN" altLang="en-US" dirty="0"/>
              <a:t>个有序对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，求对于每个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，满足</a:t>
            </a:r>
            <a:r>
              <a:rPr lang="en-US" altLang="zh-CN" dirty="0"/>
              <a:t>c&lt;a</a:t>
            </a:r>
            <a:r>
              <a:rPr lang="zh-CN" altLang="en-US" dirty="0"/>
              <a:t>且</a:t>
            </a:r>
            <a:r>
              <a:rPr lang="en-US" altLang="zh-CN" dirty="0"/>
              <a:t>d&lt;b</a:t>
            </a:r>
            <a:r>
              <a:rPr lang="zh-CN" altLang="en-US" dirty="0"/>
              <a:t>的有序对</a:t>
            </a:r>
            <a:r>
              <a:rPr lang="en-US" altLang="zh-CN" dirty="0"/>
              <a:t>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r>
              <a:rPr lang="zh-CN" altLang="en-US" dirty="0"/>
              <a:t>有多少个。这个先按照第一维排序，第二维用</a:t>
            </a:r>
            <a:r>
              <a:rPr lang="en-US" altLang="zh-CN" dirty="0"/>
              <a:t>bit/</a:t>
            </a:r>
            <a:r>
              <a:rPr lang="zh-CN" altLang="en-US" dirty="0"/>
              <a:t>线段树维护。</a:t>
            </a:r>
            <a:endParaRPr lang="en-US" altLang="zh-CN" dirty="0"/>
          </a:p>
          <a:p>
            <a:r>
              <a:rPr lang="zh-CN" altLang="en-US" dirty="0"/>
              <a:t>三维偏序：可以用二维线段树在线求，常数大、空间大、代码长。我们先按第一维排序，然后</a:t>
            </a:r>
            <a:r>
              <a:rPr lang="en-US" altLang="zh-CN" dirty="0" err="1"/>
              <a:t>cdq</a:t>
            </a:r>
            <a:r>
              <a:rPr lang="zh-CN" altLang="en-US" dirty="0"/>
              <a:t>分治，每一次，对于</a:t>
            </a:r>
            <a:r>
              <a:rPr lang="en-US" altLang="zh-CN" dirty="0"/>
              <a:t>(</a:t>
            </a:r>
            <a:r>
              <a:rPr lang="en-US" altLang="zh-CN" dirty="0" err="1"/>
              <a:t>mid,r</a:t>
            </a:r>
            <a:r>
              <a:rPr lang="en-US" altLang="zh-CN" dirty="0"/>
              <a:t>]</a:t>
            </a:r>
            <a:r>
              <a:rPr lang="zh-CN" altLang="en-US" dirty="0"/>
              <a:t>的第一维均大于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的第一维，转化为二维偏序。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对于一些问题，修改操作的加入容易，撤回复杂，而影响范围连续。</a:t>
            </a:r>
            <a:endParaRPr lang="en-US" altLang="zh-CN" dirty="0"/>
          </a:p>
          <a:p>
            <a:r>
              <a:rPr lang="zh-CN" altLang="en-US" dirty="0"/>
              <a:t>我们可以按照线段树将修改拆成</a:t>
            </a:r>
            <a:r>
              <a:rPr lang="en-US" altLang="zh-CN" dirty="0"/>
              <a:t>log</a:t>
            </a:r>
            <a:r>
              <a:rPr lang="zh-CN" altLang="en-US" dirty="0"/>
              <a:t>个区间，然后遍历线段树，记录好每一层的信息，就可以避免撤回修改的麻烦了。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2287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个物品，体积分别是</a:t>
            </a:r>
            <a:r>
              <a:rPr lang="en-US" altLang="zh-CN" dirty="0"/>
              <a:t>W1</a:t>
            </a:r>
            <a:r>
              <a:rPr lang="zh-CN" altLang="en-US" dirty="0"/>
              <a:t>、</a:t>
            </a:r>
            <a:r>
              <a:rPr lang="en-US" altLang="zh-CN" dirty="0"/>
              <a:t>W2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 err="1"/>
              <a:t>Wn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现在第</a:t>
            </a:r>
            <a:r>
              <a:rPr lang="en-US" altLang="zh-CN" dirty="0" err="1"/>
              <a:t>i</a:t>
            </a:r>
            <a:r>
              <a:rPr lang="zh-CN" altLang="en-US" dirty="0"/>
              <a:t>个物品丢失了。要使用剩下的</a:t>
            </a:r>
            <a:r>
              <a:rPr lang="en-US" altLang="zh-CN" dirty="0"/>
              <a:t>n-1</a:t>
            </a:r>
            <a:r>
              <a:rPr lang="zh-CN" altLang="en-US" dirty="0"/>
              <a:t>个物品装满容积为</a:t>
            </a:r>
            <a:r>
              <a:rPr lang="en-US" altLang="zh-CN" dirty="0"/>
              <a:t>x</a:t>
            </a:r>
            <a:r>
              <a:rPr lang="zh-CN" altLang="en-US" dirty="0"/>
              <a:t>的背包，方案数为</a:t>
            </a:r>
            <a:r>
              <a:rPr lang="en-US" altLang="zh-CN" dirty="0"/>
              <a:t>Count(</a:t>
            </a:r>
            <a:r>
              <a:rPr lang="en-US" altLang="zh-CN" dirty="0" err="1"/>
              <a:t>i,x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对于所有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[1,n]</a:t>
            </a:r>
            <a:r>
              <a:rPr lang="zh-CN" altLang="en-US" dirty="0"/>
              <a:t>，</a:t>
            </a:r>
            <a:r>
              <a:rPr lang="en-US" altLang="zh-CN" dirty="0"/>
              <a:t>x∈[1,m]</a:t>
            </a:r>
            <a:r>
              <a:rPr lang="zh-CN" altLang="en-US" dirty="0"/>
              <a:t>，求</a:t>
            </a:r>
            <a:r>
              <a:rPr lang="en-US" altLang="zh-CN" dirty="0"/>
              <a:t>Count(</a:t>
            </a:r>
            <a:r>
              <a:rPr lang="en-US" altLang="zh-CN" dirty="0" err="1"/>
              <a:t>i,x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pt-BR" altLang="zh-CN" dirty="0"/>
              <a:t>n,m≤2e3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4391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仅考虑前</a:t>
            </a:r>
            <a:r>
              <a:rPr lang="en-US" altLang="zh-CN" dirty="0" err="1"/>
              <a:t>i</a:t>
            </a:r>
            <a:r>
              <a:rPr lang="zh-CN" altLang="en-US" dirty="0"/>
              <a:t>轮，并且规则为点数大的赢，最多获胜次数为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这个可以直接用</a:t>
            </a:r>
            <a:r>
              <a:rPr lang="en-US" altLang="zh-CN" dirty="0"/>
              <a:t>set</a:t>
            </a:r>
            <a:r>
              <a:rPr lang="zh-CN" altLang="en-US" dirty="0"/>
              <a:t>，每轮考虑选择最小的可以获胜的牌，依次求出</a:t>
            </a:r>
            <a:r>
              <a:rPr lang="en-US" altLang="zh-CN" dirty="0"/>
              <a:t>f</a:t>
            </a:r>
            <a:r>
              <a:rPr lang="zh-CN" altLang="en-US" dirty="0"/>
              <a:t>数组。</a:t>
            </a:r>
            <a:endParaRPr lang="en-US" altLang="zh-CN" dirty="0"/>
          </a:p>
          <a:p>
            <a:r>
              <a:rPr lang="zh-CN" altLang="en-US" dirty="0"/>
              <a:t>同样，后</a:t>
            </a:r>
            <a:r>
              <a:rPr lang="en-US" altLang="zh-CN" dirty="0" err="1"/>
              <a:t>i</a:t>
            </a:r>
            <a:r>
              <a:rPr lang="zh-CN" altLang="en-US" dirty="0"/>
              <a:t>轮，点数小的赢，最多获胜次数为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那么答案为</a:t>
            </a:r>
            <a:r>
              <a:rPr lang="en-US" altLang="zh-CN" dirty="0"/>
              <a:t>max{f[</a:t>
            </a:r>
            <a:r>
              <a:rPr lang="en-US" altLang="zh-CN" dirty="0" err="1"/>
              <a:t>i</a:t>
            </a:r>
            <a:r>
              <a:rPr lang="en-US" altLang="zh-CN" dirty="0"/>
              <a:t>]+g[i+1]}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如果某张牌</a:t>
            </a:r>
            <a:r>
              <a:rPr lang="en-US" altLang="zh-CN" dirty="0"/>
              <a:t>a</a:t>
            </a:r>
            <a:r>
              <a:rPr lang="zh-CN" altLang="en-US" dirty="0"/>
              <a:t>使用了</a:t>
            </a:r>
            <a:r>
              <a:rPr lang="en-US" altLang="zh-CN" dirty="0"/>
              <a:t>2</a:t>
            </a:r>
            <a:r>
              <a:rPr lang="zh-CN" altLang="en-US" dirty="0"/>
              <a:t>次，那么一定有一种牌</a:t>
            </a:r>
            <a:r>
              <a:rPr lang="en-US" altLang="zh-CN" dirty="0"/>
              <a:t>b</a:t>
            </a:r>
            <a:r>
              <a:rPr lang="zh-CN" altLang="en-US" dirty="0"/>
              <a:t>未使用，若</a:t>
            </a:r>
            <a:r>
              <a:rPr lang="en-US" altLang="zh-CN" dirty="0"/>
              <a:t>a&lt;b</a:t>
            </a:r>
            <a:r>
              <a:rPr lang="zh-CN" altLang="en-US" dirty="0"/>
              <a:t>，将点数大获胜的</a:t>
            </a:r>
            <a:r>
              <a:rPr lang="en-US" altLang="zh-CN" dirty="0"/>
              <a:t>a</a:t>
            </a:r>
            <a:r>
              <a:rPr lang="zh-CN" altLang="en-US" dirty="0"/>
              <a:t>改成</a:t>
            </a:r>
            <a:r>
              <a:rPr lang="en-US" altLang="zh-CN" dirty="0"/>
              <a:t>b</a:t>
            </a:r>
            <a:r>
              <a:rPr lang="zh-CN" altLang="en-US" dirty="0"/>
              <a:t>，答案不会变劣。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2287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：此时用</a:t>
            </a:r>
            <a:r>
              <a:rPr lang="en-US" altLang="zh-CN" dirty="0"/>
              <a:t>[1,l)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r,n</a:t>
            </a:r>
            <a:r>
              <a:rPr lang="en-US" altLang="zh-CN" dirty="0"/>
              <a:t>]</a:t>
            </a:r>
            <a:r>
              <a:rPr lang="zh-CN" altLang="en-US" dirty="0"/>
              <a:t>的物品将背包处理好了，需要求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的答案。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分为两段，如果要处理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，就用</a:t>
            </a:r>
            <a:r>
              <a:rPr lang="en-US" altLang="zh-CN" dirty="0"/>
              <a:t>(</a:t>
            </a:r>
            <a:r>
              <a:rPr lang="en-US" altLang="zh-CN" dirty="0" err="1"/>
              <a:t>mid,r</a:t>
            </a:r>
            <a:r>
              <a:rPr lang="en-US" altLang="zh-CN" dirty="0"/>
              <a:t>]</a:t>
            </a:r>
            <a:r>
              <a:rPr lang="zh-CN" altLang="en-US" dirty="0"/>
              <a:t>的物品更新当前背包；处理</a:t>
            </a:r>
            <a:r>
              <a:rPr lang="en-US" altLang="zh-CN" dirty="0"/>
              <a:t>(</a:t>
            </a:r>
            <a:r>
              <a:rPr lang="en-US" altLang="zh-CN" dirty="0" err="1"/>
              <a:t>mid,r</a:t>
            </a:r>
            <a:r>
              <a:rPr lang="en-US" altLang="zh-CN" dirty="0"/>
              <a:t>]</a:t>
            </a:r>
            <a:r>
              <a:rPr lang="zh-CN" altLang="en-US" dirty="0"/>
              <a:t>，就用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的物品去更新当前背包。</a:t>
            </a:r>
            <a:endParaRPr lang="en-US" altLang="zh-CN" dirty="0"/>
          </a:p>
          <a:p>
            <a:r>
              <a:rPr lang="en-US" altLang="zh-CN" dirty="0"/>
              <a:t>l=r</a:t>
            </a:r>
            <a:r>
              <a:rPr lang="zh-CN" altLang="en-US" dirty="0"/>
              <a:t>时，当前背包就是去掉物品</a:t>
            </a:r>
            <a:r>
              <a:rPr lang="en-US" altLang="zh-CN" dirty="0"/>
              <a:t>l</a:t>
            </a:r>
            <a:r>
              <a:rPr lang="zh-CN" altLang="en-US" dirty="0"/>
              <a:t>的答案了。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2001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条边的带权无向图，</a:t>
            </a:r>
            <a:r>
              <a:rPr lang="en-US" altLang="zh-CN" dirty="0"/>
              <a:t>q</a:t>
            </a:r>
            <a:r>
              <a:rPr lang="zh-CN" altLang="en-US" dirty="0"/>
              <a:t>次修改边权。</a:t>
            </a:r>
            <a:endParaRPr lang="en-US" altLang="zh-CN" dirty="0"/>
          </a:p>
          <a:p>
            <a:r>
              <a:rPr lang="zh-CN" altLang="en-US" dirty="0"/>
              <a:t>每次修改后询问最小生成树。</a:t>
            </a:r>
            <a:endParaRPr lang="en-US" altLang="zh-CN" dirty="0"/>
          </a:p>
          <a:p>
            <a:endParaRPr lang="en-US" altLang="zh-CN" dirty="0"/>
          </a:p>
          <a:p>
            <a:r>
              <a:rPr lang="pt-BR" altLang="zh-CN" dirty="0"/>
              <a:t>n≤2</a:t>
            </a:r>
            <a:r>
              <a:rPr lang="en-US" altLang="zh-CN" dirty="0"/>
              <a:t>e</a:t>
            </a:r>
            <a:r>
              <a:rPr lang="pt-BR" altLang="zh-CN" dirty="0"/>
              <a:t>4</a:t>
            </a:r>
            <a:r>
              <a:rPr lang="zh-CN" altLang="en-US" dirty="0"/>
              <a:t>，</a:t>
            </a:r>
            <a:r>
              <a:rPr lang="pt-BR" altLang="zh-CN" dirty="0"/>
              <a:t>m,q≤5</a:t>
            </a:r>
            <a:r>
              <a:rPr lang="en-US" altLang="zh-CN" dirty="0"/>
              <a:t>e</a:t>
            </a:r>
            <a:r>
              <a:rPr lang="pt-BR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2001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BF437ED1-D534-4C2F-B6C4-05E4224D9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按时间分治，对于一个分治到的时间区间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，尝试减小图的规模。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将所有在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被修改的边赋值为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∞，考虑所有在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内不变的边，如果不在</a:t>
                </a:r>
                <a:r>
                  <a:rPr lang="en-US" altLang="zh-CN" dirty="0" err="1"/>
                  <a:t>mst</a:t>
                </a:r>
                <a:r>
                  <a:rPr lang="zh-CN" altLang="en-US" dirty="0"/>
                  <a:t>里，那么无论如何修改都一定不会存在</a:t>
                </a:r>
                <a:r>
                  <a:rPr lang="en-US" altLang="zh-CN" dirty="0" err="1"/>
                  <a:t>mst</a:t>
                </a:r>
                <a:r>
                  <a:rPr lang="zh-CN" altLang="en-US" dirty="0"/>
                  <a:t>里，在子问题中可以删掉。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将所有在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被修改的边赋值为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∞，考虑所有在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内不变的边，如果在</a:t>
                </a:r>
                <a:r>
                  <a:rPr lang="en-US" altLang="zh-CN" dirty="0" err="1"/>
                  <a:t>mst</a:t>
                </a:r>
                <a:r>
                  <a:rPr lang="zh-CN" altLang="en-US" dirty="0"/>
                  <a:t>里，那么无论如何修改都一定会存在</a:t>
                </a:r>
                <a:r>
                  <a:rPr lang="en-US" altLang="zh-CN" dirty="0" err="1"/>
                  <a:t>mst</a:t>
                </a:r>
                <a:r>
                  <a:rPr lang="zh-CN" altLang="en-US" dirty="0"/>
                  <a:t>里，在子问题中直接缩点。</a:t>
                </a:r>
                <a:endParaRPr lang="en-US" altLang="zh-CN" dirty="0"/>
              </a:p>
              <a:p>
                <a:r>
                  <a:rPr lang="zh-CN" altLang="en-US" dirty="0"/>
                  <a:t>分治区间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时，图的规模为</a:t>
                </a:r>
                <a:r>
                  <a:rPr lang="en-US" altLang="zh-CN" dirty="0"/>
                  <a:t>O(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内被修改的边数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94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2151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</a:t>
            </a:r>
            <a:r>
              <a:rPr lang="zh-CN" altLang="en-US" dirty="0"/>
              <a:t>的环，选择</a:t>
            </a:r>
            <a:r>
              <a:rPr lang="en-US" altLang="zh-CN" dirty="0"/>
              <a:t>m</a:t>
            </a:r>
            <a:r>
              <a:rPr lang="zh-CN" altLang="en-US" dirty="0"/>
              <a:t>个两两不相邻的位置。</a:t>
            </a:r>
            <a:endParaRPr lang="en-US" altLang="zh-CN" dirty="0"/>
          </a:p>
          <a:p>
            <a:r>
              <a:rPr lang="zh-CN" altLang="en-US" dirty="0"/>
              <a:t>每个位置都有一个价值</a:t>
            </a:r>
            <a:r>
              <a:rPr lang="en-US" altLang="zh-CN" dirty="0"/>
              <a:t>Vi</a:t>
            </a:r>
            <a:r>
              <a:rPr lang="zh-CN" altLang="en-US" dirty="0"/>
              <a:t>，如果选择这个位置就可以得到</a:t>
            </a:r>
            <a:r>
              <a:rPr lang="en-US" altLang="zh-CN" dirty="0"/>
              <a:t>Vi</a:t>
            </a:r>
            <a:r>
              <a:rPr lang="zh-CN" altLang="en-US" dirty="0"/>
              <a:t>的价值。</a:t>
            </a:r>
            <a:endParaRPr lang="en-US" altLang="zh-CN" dirty="0"/>
          </a:p>
          <a:p>
            <a:r>
              <a:rPr lang="zh-CN" altLang="en-US" dirty="0"/>
              <a:t>求最大的价值总和，或输出无解。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N≤200,000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2151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把整个环用双向链表串起来。</a:t>
            </a:r>
            <a:endParaRPr lang="zh-CN" altLang="en-US" dirty="0"/>
          </a:p>
          <a:p>
            <a:r>
              <a:rPr lang="zh-CN" altLang="en-US" dirty="0"/>
              <a:t>每次贪心选择价值最大的位置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V[</a:t>
            </a:r>
            <a:r>
              <a:rPr lang="en-US" altLang="zh-CN" dirty="0" err="1"/>
              <a:t>nxt</a:t>
            </a:r>
            <a:r>
              <a:rPr lang="en-US" altLang="zh-CN" dirty="0"/>
              <a:t>[x]]+V[pre[x]]-V[x]</a:t>
            </a:r>
            <a:r>
              <a:rPr lang="zh-CN" altLang="en-US" dirty="0"/>
              <a:t>替代它，删去</a:t>
            </a:r>
            <a:r>
              <a:rPr lang="en-US" altLang="zh-CN" dirty="0"/>
              <a:t>pre[x]</a:t>
            </a:r>
            <a:r>
              <a:rPr lang="zh-CN" altLang="en-US" dirty="0"/>
              <a:t>和</a:t>
            </a:r>
            <a:r>
              <a:rPr lang="en-US" altLang="zh-CN" dirty="0" err="1"/>
              <a:t>nxt</a:t>
            </a:r>
            <a:r>
              <a:rPr lang="en-US" altLang="zh-CN" dirty="0"/>
              <a:t>[x]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3709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只怪物，你的初始生命值为</a:t>
            </a:r>
            <a:r>
              <a:rPr lang="en-US" altLang="zh-CN" dirty="0"/>
              <a:t>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为了打败第</a:t>
            </a:r>
            <a:r>
              <a:rPr lang="en-US" altLang="zh-CN" dirty="0" err="1"/>
              <a:t>i</a:t>
            </a:r>
            <a:r>
              <a:rPr lang="zh-CN" altLang="en-US" dirty="0"/>
              <a:t>只怪物，你需要消耗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点生命值，但怪物死后会使你恢复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点生命值。</a:t>
            </a:r>
            <a:endParaRPr lang="en-US" altLang="zh-CN" dirty="0"/>
          </a:p>
          <a:p>
            <a:r>
              <a:rPr lang="zh-CN" altLang="en-US" dirty="0"/>
              <a:t>任何时候你的生命值都不能低于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问是否存在一种打怪顺序，使得你可以打完这</a:t>
            </a:r>
            <a:r>
              <a:rPr lang="en-US" altLang="zh-CN" dirty="0"/>
              <a:t>n</a:t>
            </a:r>
            <a:r>
              <a:rPr lang="zh-CN" altLang="en-US" dirty="0"/>
              <a:t>只怪物而不死掉。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n≤100,000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3709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首先，先选择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]&lt;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的，再选择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]&gt;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]&lt;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的，按照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从小到大选择。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]&gt;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的，按照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从大到小选择。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4946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种蔬菜，每销售一单位第</a:t>
            </a:r>
            <a:r>
              <a:rPr lang="en-US" altLang="zh-CN" dirty="0" err="1"/>
              <a:t>i</a:t>
            </a:r>
            <a:r>
              <a:rPr lang="zh-CN" altLang="en-US" dirty="0"/>
              <a:t>种蔬菜，就可以获得</a:t>
            </a:r>
            <a:r>
              <a:rPr lang="en-US" altLang="zh-CN" dirty="0"/>
              <a:t>ai</a:t>
            </a:r>
            <a:r>
              <a:rPr lang="zh-CN" altLang="en-US" dirty="0"/>
              <a:t>的收益。</a:t>
            </a:r>
            <a:endParaRPr lang="zh-CN" altLang="en-US" dirty="0"/>
          </a:p>
          <a:p>
            <a:r>
              <a:rPr lang="zh-CN" altLang="en-US" dirty="0"/>
              <a:t>特别地，第一次销售第</a:t>
            </a:r>
            <a:r>
              <a:rPr lang="en-US" altLang="zh-CN" dirty="0" err="1"/>
              <a:t>i</a:t>
            </a:r>
            <a:r>
              <a:rPr lang="zh-CN" altLang="en-US" dirty="0"/>
              <a:t>种蔬菜时，还会额外得到</a:t>
            </a:r>
            <a:r>
              <a:rPr lang="en-US" altLang="zh-CN" dirty="0" err="1"/>
              <a:t>si</a:t>
            </a:r>
            <a:r>
              <a:rPr lang="zh-CN" altLang="en-US" dirty="0"/>
              <a:t>的额外收益。</a:t>
            </a:r>
            <a:endParaRPr lang="zh-CN" altLang="en-US" dirty="0"/>
          </a:p>
          <a:p>
            <a:r>
              <a:rPr lang="zh-CN" altLang="en-US" dirty="0"/>
              <a:t>开始时，第</a:t>
            </a:r>
            <a:r>
              <a:rPr lang="en-US" altLang="zh-CN" dirty="0" err="1"/>
              <a:t>i</a:t>
            </a:r>
            <a:r>
              <a:rPr lang="zh-CN" altLang="en-US" dirty="0"/>
              <a:t>种蔬菜的库存为</a:t>
            </a:r>
            <a:r>
              <a:rPr lang="en-US" altLang="zh-CN" dirty="0"/>
              <a:t>ci</a:t>
            </a:r>
            <a:r>
              <a:rPr lang="zh-CN" altLang="en-US" dirty="0"/>
              <a:t>单位。</a:t>
            </a:r>
            <a:endParaRPr lang="zh-CN" altLang="en-US" dirty="0"/>
          </a:p>
          <a:p>
            <a:r>
              <a:rPr lang="zh-CN" altLang="en-US" dirty="0"/>
              <a:t>对于第</a:t>
            </a:r>
            <a:r>
              <a:rPr lang="en-US" altLang="zh-CN" dirty="0" err="1"/>
              <a:t>i</a:t>
            </a:r>
            <a:r>
              <a:rPr lang="zh-CN" altLang="en-US" dirty="0"/>
              <a:t>种蔬菜，保鲜值为</a:t>
            </a:r>
            <a:r>
              <a:rPr lang="en-US" altLang="zh-CN" dirty="0"/>
              <a:t>xi</a:t>
            </a:r>
            <a:r>
              <a:rPr lang="zh-CN" altLang="en-US" dirty="0"/>
              <a:t>，每天结束时会有</a:t>
            </a:r>
            <a:r>
              <a:rPr lang="en-US" altLang="zh-CN" dirty="0"/>
              <a:t>xi</a:t>
            </a:r>
            <a:r>
              <a:rPr lang="zh-CN" altLang="en-US" dirty="0"/>
              <a:t>个单位的蔬菜变质，直到所有蔬菜都变质。每一单位蔬菜的变质时间是固定的。</a:t>
            </a:r>
            <a:endParaRPr lang="en-US" altLang="zh-CN" dirty="0"/>
          </a:p>
          <a:p>
            <a:r>
              <a:rPr lang="zh-CN" altLang="en-US" dirty="0"/>
              <a:t>同时，每天销售的蔬菜总量也是有限的，最多不能超过</a:t>
            </a:r>
            <a:r>
              <a:rPr lang="en-US" altLang="zh-CN" dirty="0"/>
              <a:t>m</a:t>
            </a:r>
            <a:r>
              <a:rPr lang="zh-CN" altLang="en-US" dirty="0"/>
              <a:t>个单位。</a:t>
            </a:r>
            <a:endParaRPr lang="zh-CN" altLang="en-US" dirty="0"/>
          </a:p>
          <a:p>
            <a:r>
              <a:rPr lang="zh-CN" altLang="en-US" dirty="0"/>
              <a:t>现在，小</a:t>
            </a:r>
            <a:r>
              <a:rPr lang="en-US" altLang="zh-CN" dirty="0"/>
              <a:t>N</a:t>
            </a:r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个问题：对于已知的</a:t>
            </a:r>
            <a:r>
              <a:rPr lang="en-US" altLang="zh-CN" dirty="0"/>
              <a:t>pi</a:t>
            </a:r>
            <a:r>
              <a:rPr lang="zh-CN" altLang="en-US" dirty="0"/>
              <a:t>，如果需要销售</a:t>
            </a:r>
            <a:r>
              <a:rPr lang="en-US" altLang="zh-CN" dirty="0"/>
              <a:t>pi</a:t>
            </a:r>
            <a:r>
              <a:rPr lang="zh-CN" altLang="en-US" dirty="0"/>
              <a:t>天，最多能获得多少收益？</a:t>
            </a:r>
            <a:endParaRPr lang="en-US" altLang="zh-CN" dirty="0"/>
          </a:p>
          <a:p>
            <a:r>
              <a:rPr lang="en-US" altLang="zh-CN" dirty="0"/>
              <a:t>n,pi≤1e5</a:t>
            </a:r>
            <a:r>
              <a:rPr lang="zh-CN" altLang="en-US" dirty="0"/>
              <a:t>，</a:t>
            </a:r>
            <a:r>
              <a:rPr lang="en-US" altLang="zh-CN" dirty="0"/>
              <a:t>m≤10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4946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 err="1"/>
              <a:t>si</a:t>
            </a:r>
            <a:r>
              <a:rPr lang="zh-CN" altLang="en-US" dirty="0"/>
              <a:t>的限制，只需将每一个蔬菜分出一个价值为</a:t>
            </a:r>
            <a:r>
              <a:rPr lang="en-US" altLang="zh-CN" dirty="0" err="1"/>
              <a:t>ai+si</a:t>
            </a:r>
            <a:r>
              <a:rPr lang="zh-CN" altLang="en-US" dirty="0"/>
              <a:t>且过期时间为该蔬菜最晚的一天的蔬菜。</a:t>
            </a:r>
            <a:endParaRPr lang="en-US" altLang="zh-CN" dirty="0"/>
          </a:p>
          <a:p>
            <a:r>
              <a:rPr lang="zh-CN" altLang="en-US" dirty="0"/>
              <a:t>把时间倒序之后，问题转化为每个蔬菜会在第几天出现，每天贪心选择价值最大的即可。</a:t>
            </a:r>
            <a:endParaRPr lang="en-US" altLang="zh-CN" dirty="0"/>
          </a:p>
          <a:p>
            <a:r>
              <a:rPr lang="zh-CN" altLang="en-US" dirty="0"/>
              <a:t>先求出</a:t>
            </a:r>
            <a:r>
              <a:rPr lang="en-US" altLang="zh-CN" dirty="0"/>
              <a:t>max{pi}</a:t>
            </a:r>
            <a:r>
              <a:rPr lang="zh-CN" altLang="en-US" dirty="0"/>
              <a:t>的答案，然后递推</a:t>
            </a:r>
            <a:r>
              <a:rPr lang="en-US" altLang="zh-CN" dirty="0"/>
              <a:t>[1,max{pi}-1]</a:t>
            </a:r>
            <a:r>
              <a:rPr lang="zh-CN" altLang="en-US" dirty="0"/>
              <a:t>的答案：每次删除价值最小的</a:t>
            </a:r>
            <a:r>
              <a:rPr lang="en-US" altLang="zh-CN" dirty="0"/>
              <a:t>m</a:t>
            </a:r>
            <a:r>
              <a:rPr lang="zh-CN" altLang="en-US" dirty="0"/>
              <a:t>单位蔬菜，不难发现所有蔬菜的销售时间依然合法。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onsolas"/>
        <a:ea typeface="楷体"/>
        <a:cs typeface=""/>
      </a:majorFont>
      <a:minorFont>
        <a:latin typeface="Consola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4064</Words>
  <Application>WPS 演示</Application>
  <PresentationFormat>宽屏</PresentationFormat>
  <Paragraphs>229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楷体</vt:lpstr>
      <vt:lpstr>Consolas</vt:lpstr>
      <vt:lpstr>微软雅黑</vt:lpstr>
      <vt:lpstr>Arial Unicode MS</vt:lpstr>
      <vt:lpstr>等线</vt:lpstr>
      <vt:lpstr>Office 主题​​</vt:lpstr>
      <vt:lpstr>贪心分治</vt:lpstr>
      <vt:lpstr>BZOJ 4391</vt:lpstr>
      <vt:lpstr>BZOJ 4391</vt:lpstr>
      <vt:lpstr>BZOJ 2151</vt:lpstr>
      <vt:lpstr>BZOJ 2151</vt:lpstr>
      <vt:lpstr>BZOJ 3709</vt:lpstr>
      <vt:lpstr>BZOJ 3709</vt:lpstr>
      <vt:lpstr>BZOJ 4946</vt:lpstr>
      <vt:lpstr>BZOJ 4946</vt:lpstr>
      <vt:lpstr>BZOJ 1124</vt:lpstr>
      <vt:lpstr>BZOJ 1124</vt:lpstr>
      <vt:lpstr>APC 001 D</vt:lpstr>
      <vt:lpstr>APC 001 D</vt:lpstr>
      <vt:lpstr>AGC 018 C</vt:lpstr>
      <vt:lpstr>AGC 018 C</vt:lpstr>
      <vt:lpstr>BZOJ 3745</vt:lpstr>
      <vt:lpstr>BZOJ 3745</vt:lpstr>
      <vt:lpstr>BZOJ 4367</vt:lpstr>
      <vt:lpstr>BZOJ 4367</vt:lpstr>
      <vt:lpstr>BZOJ 4449</vt:lpstr>
      <vt:lpstr>BZOJ 4449</vt:lpstr>
      <vt:lpstr>BZOJ 4059</vt:lpstr>
      <vt:lpstr>BZOJ 4059</vt:lpstr>
      <vt:lpstr>点分治</vt:lpstr>
      <vt:lpstr>CF 833 D</vt:lpstr>
      <vt:lpstr>CF 833 D</vt:lpstr>
      <vt:lpstr>CDQ分治</vt:lpstr>
      <vt:lpstr>线段树分治</vt:lpstr>
      <vt:lpstr>BZOJ 2287</vt:lpstr>
      <vt:lpstr>BZOJ 2287</vt:lpstr>
      <vt:lpstr>BZOJ 2001</vt:lpstr>
      <vt:lpstr>BZOJ 2001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贪心分治</dc:title>
  <dc:creator>quarter</dc:creator>
  <cp:lastModifiedBy>Administrator</cp:lastModifiedBy>
  <cp:revision>544</cp:revision>
  <dcterms:created xsi:type="dcterms:W3CDTF">2018-08-02T03:05:00Z</dcterms:created>
  <dcterms:modified xsi:type="dcterms:W3CDTF">2018-08-08T07:39:59Z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