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927" y="2548766"/>
            <a:ext cx="5890146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199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5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基础</a:t>
            </a:r>
            <a:r>
              <a:rPr lang="en-US" altLang="zh-CN"/>
              <a:t>DP</a:t>
            </a:r>
            <a:r>
              <a:rPr lang="zh-CN" altLang="en-US"/>
              <a:t>算法及变形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en-US" altLang="zh-CN"/>
              <a:t>—————1/4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BZOJ</a:t>
            </a:r>
            <a:r>
              <a:rPr lang="zh-CN" altLang="en-US"/>
              <a:t> 1799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给出a、b，求出[a,b]中各位数字之和能整除原数的数的个数。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 ≤ a ≤ b ≤ 10^18。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BZOJ</a:t>
            </a:r>
            <a:r>
              <a:rPr lang="zh-CN" altLang="en-US"/>
              <a:t> 1799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枚举数位和sum，然后用数位DP计算。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f[i][j][k][0/1]表示到第i位数位和为j，在模sum意义下的余数为k，是否卡上界的数的个数。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ans=∑f[cnt][sum][0][0]+f[cnt][sum][0][1]，cnt表示最高位的位数。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BZOJ </a:t>
            </a:r>
            <a:r>
              <a:rPr lang="zh-CN" altLang="en-US"/>
              <a:t>1996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8940"/>
            <a:ext cx="10515600" cy="4848225"/>
          </a:xfrm>
        </p:spPr>
        <p:txBody>
          <a:bodyPr>
            <a:normAutofit/>
          </a:bodyPr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n&lt;=1000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82700"/>
            <a:ext cx="6638290" cy="44284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BZOJ </a:t>
            </a:r>
            <a:r>
              <a:rPr lang="zh-CN" altLang="en-US">
                <a:sym typeface="+mn-ea"/>
              </a:rPr>
              <a:t>1996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f[i][j][0/1]表示取到数列中从i到j的区间，上一个取到的是数列左边/右边的数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f[i][j][0]=f[i+1][j][0]*(a[i]&lt;a[i+1])+f[i+1][j][1]*(a[i]&lt;a[j])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f[i][j][1]=f[i][j+1][0]*(a[j]&gt;a[i])+f[i][j+1][1]*(a[j]&gt;a[j-1])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BZOJ 4380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有n家洗车店从左往右排成一排，每家店都有一个正整数价格p[i]。</a:t>
            </a:r>
            <a:endParaRPr lang="zh-CN" altLang="en-US"/>
          </a:p>
          <a:p>
            <a:r>
              <a:rPr lang="zh-CN" altLang="en-US"/>
              <a:t>有m个人要来消费，第i个人会驶过第a[i]个开始一直到第b[i]个洗车店，且会选择这些店中最便宜的一个进行一次消费。</a:t>
            </a:r>
            <a:endParaRPr lang="zh-CN" altLang="en-US"/>
          </a:p>
          <a:p>
            <a:r>
              <a:rPr lang="zh-CN" altLang="en-US"/>
              <a:t>但是如果这个最便宜的价格大于c[i]，那么这个人就不洗车了。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请给每家店指定一个价格，使得所有人花的钱的总和最大。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1&lt;=n&lt;=50，1&lt;=m&lt;=4000，1&lt;=c[i]&lt;=500000。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BZOJ 4380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首先先对c离散化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定义dp[i][j][k]表示区间[i,j]的最小值不小于k的最大收益。</a:t>
            </a:r>
            <a:endParaRPr lang="zh-CN" altLang="en-US"/>
          </a:p>
          <a:p>
            <a:r>
              <a:rPr lang="zh-CN" altLang="en-US"/>
              <a:t>转移方程：</a:t>
            </a:r>
            <a:endParaRPr lang="zh-CN" altLang="en-US"/>
          </a:p>
          <a:p>
            <a:r>
              <a:rPr lang="zh-CN" altLang="en-US"/>
              <a:t>dp[i][j][k]=max(cnt[pos][k]+dp[i][pos−1][k]+dp[pos+1][j][k])</a:t>
            </a:r>
            <a:endParaRPr lang="zh-CN" altLang="en-US"/>
          </a:p>
          <a:p>
            <a:r>
              <a:rPr lang="zh-CN" altLang="en-US"/>
              <a:t>dp[i][j][k]=max(dp[i][j][k],dp[i][j][k+1])</a:t>
            </a:r>
            <a:endParaRPr lang="zh-CN" altLang="en-US"/>
          </a:p>
          <a:p>
            <a:r>
              <a:rPr lang="zh-CN" altLang="en-US">
                <a:sym typeface="+mn-ea"/>
              </a:rPr>
              <a:t>cnt[</a:t>
            </a:r>
            <a:r>
              <a:rPr lang="en-US" altLang="zh-CN">
                <a:sym typeface="+mn-ea"/>
              </a:rPr>
              <a:t>pos</a:t>
            </a:r>
            <a:r>
              <a:rPr lang="zh-CN" altLang="en-US">
                <a:sym typeface="+mn-ea"/>
              </a:rPr>
              <a:t>][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]表示经过</a:t>
            </a:r>
            <a:r>
              <a:rPr lang="en-US" altLang="zh-CN">
                <a:sym typeface="+mn-ea"/>
              </a:rPr>
              <a:t>pos</a:t>
            </a:r>
            <a:r>
              <a:rPr lang="zh-CN" altLang="zh-CN">
                <a:sym typeface="+mn-ea"/>
              </a:rPr>
              <a:t>、</a:t>
            </a:r>
            <a:r>
              <a:rPr lang="en-US" altLang="zh-CN">
                <a:sym typeface="+mn-ea"/>
              </a:rPr>
              <a:t>c&gt;=k</a:t>
            </a:r>
            <a:r>
              <a:rPr lang="zh-CN" altLang="en-US">
                <a:sym typeface="+mn-ea"/>
              </a:rPr>
              <a:t>、区间被</a:t>
            </a:r>
            <a:r>
              <a:rPr lang="en-US" altLang="zh-CN">
                <a:sym typeface="+mn-ea"/>
              </a:rPr>
              <a:t>[i,j]</a:t>
            </a:r>
            <a:r>
              <a:rPr lang="zh-CN" altLang="en-US">
                <a:sym typeface="+mn-ea"/>
              </a:rPr>
              <a:t>包含</a:t>
            </a:r>
            <a:r>
              <a:rPr lang="zh-CN" altLang="en-US">
                <a:sym typeface="+mn-ea"/>
              </a:rPr>
              <a:t>的人数。</a:t>
            </a:r>
            <a:endParaRPr lang="zh-CN" altLang="en-US"/>
          </a:p>
          <a:p>
            <a:r>
              <a:rPr lang="zh-CN" altLang="en-US"/>
              <a:t>复杂度O(n</a:t>
            </a:r>
            <a:r>
              <a:rPr lang="en-US" altLang="zh-CN"/>
              <a:t>^</a:t>
            </a:r>
            <a:r>
              <a:rPr lang="zh-CN" altLang="en-US"/>
              <a:t>3</a:t>
            </a:r>
            <a:r>
              <a:rPr lang="en-US" altLang="zh-CN"/>
              <a:t>*</a:t>
            </a:r>
            <a:r>
              <a:rPr lang="zh-CN" altLang="en-US"/>
              <a:t>m)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BZOJ 2201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282700"/>
            <a:ext cx="5423535" cy="55968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BZOJ 2201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t>先考虑序列</a:t>
            </a:r>
            <a:r>
              <a:rPr lang="zh-CN"/>
              <a:t>：</a:t>
            </a:r>
            <a:endParaRPr lang="zh-CN"/>
          </a:p>
          <a:p>
            <a:r>
              <a:t>设f[i][0/1]表示前i个珠子,</a:t>
            </a:r>
            <a:r>
              <a:rPr lang="zh-CN"/>
              <a:t>第</a:t>
            </a:r>
            <a:r>
              <a:rPr lang="en-US" altLang="zh-CN"/>
              <a:t>i</a:t>
            </a:r>
            <a:r>
              <a:rPr lang="zh-CN" altLang="en-US"/>
              <a:t>个</a:t>
            </a:r>
            <a:r>
              <a:t>珠子和第</a:t>
            </a:r>
            <a:r>
              <a:rPr lang="en-US"/>
              <a:t>0</a:t>
            </a:r>
            <a:r>
              <a:t>个珠子颜色不同(相同)的期望值</a:t>
            </a:r>
            <a:r>
              <a:rPr lang="zh-CN"/>
              <a:t>。</a:t>
            </a:r>
            <a:endParaRPr lang="zh-CN"/>
          </a:p>
          <a:p>
            <a:r>
              <a:t>设g[i]表示</a:t>
            </a:r>
            <a:r>
              <a:rPr>
                <a:sym typeface="+mn-ea"/>
              </a:rPr>
              <a:t>连续</a:t>
            </a:r>
            <a:r>
              <a:t>i个珠子颜色</a:t>
            </a:r>
            <a:r>
              <a:rPr lang="zh-CN"/>
              <a:t>相同</a:t>
            </a:r>
            <a:r>
              <a:t>的概率</a:t>
            </a:r>
            <a:r>
              <a:rPr lang="zh-CN"/>
              <a:t>。</a:t>
            </a:r>
          </a:p>
          <a:p>
            <a:r>
              <a:t>f[i][0]=(i-j)*g[i-j]*(f[j][0]*(m-2)/m+f[j][1]*(m-1)/m)</a:t>
            </a:r>
            <a:r>
              <a:rPr lang="zh-CN"/>
              <a:t>；</a:t>
            </a:r>
            <a:endParaRPr lang="zh-CN"/>
          </a:p>
          <a:p>
            <a:r>
              <a:t>f[i][1]=(i-j)*g[i-j]*f[j][0]*1/m</a:t>
            </a:r>
            <a:r>
              <a:rPr lang="zh-CN"/>
              <a:t>；</a:t>
            </a:r>
            <a:endParaRPr lang="zh-CN"/>
          </a:p>
          <a:p>
            <a:endParaRPr lang="zh-CN"/>
          </a:p>
          <a:p>
            <a:r>
              <a:t>然后</a:t>
            </a:r>
            <a:r>
              <a:rPr lang="zh-CN"/>
              <a:t>考虑</a:t>
            </a:r>
            <a:r>
              <a:t>环</a:t>
            </a:r>
            <a:r>
              <a:rPr lang="zh-CN"/>
              <a:t>：</a:t>
            </a:r>
            <a:endParaRPr lang="zh-CN"/>
          </a:p>
          <a:p>
            <a:r>
              <a:t>首先将g[n]*n累加进答案</a:t>
            </a:r>
            <a:r>
              <a:rPr lang="zh-CN"/>
              <a:t>。</a:t>
            </a:r>
            <a:endParaRPr lang="zh-CN"/>
          </a:p>
          <a:p>
            <a:r>
              <a:t>我们可以枚举第一段有多长</a:t>
            </a:r>
            <a:r>
              <a:rPr lang="zh-CN"/>
              <a:t>。</a:t>
            </a:r>
            <a:r>
              <a:t>如果长度为x</a:t>
            </a:r>
            <a:r>
              <a:rPr lang="zh-CN"/>
              <a:t>，</a:t>
            </a:r>
            <a:r>
              <a:t>那么就可以有x个位置</a:t>
            </a:r>
            <a:r>
              <a:rPr lang="zh-CN"/>
              <a:t>。</a:t>
            </a:r>
            <a:endParaRPr lang="zh-CN"/>
          </a:p>
          <a:p>
            <a:r>
              <a:t>所以对于每个x,将x*x*f[n-x][0]*g[x]累加进答案</a:t>
            </a:r>
            <a:r>
              <a:rPr lang="zh-CN"/>
              <a:t>。</a:t>
            </a:r>
            <a:endParaRPr 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BZOJ</a:t>
            </a:r>
            <a:r>
              <a:rPr lang="zh-CN" altLang="en-US"/>
              <a:t> 2318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有n个石子，Alice和Bob轮流投掷硬币，如果正面朝上，则从n个石子中取出一个石子，否则不做任何事。取到最后一颗石子的人胜利。</a:t>
            </a:r>
            <a:endParaRPr lang="zh-CN" altLang="en-US"/>
          </a:p>
          <a:p>
            <a:r>
              <a:rPr lang="zh-CN" altLang="en-US"/>
              <a:t>Alice在投掷硬币时有p的概率投掷出他想投的一面，同样，Bob有q的概率投掷出他</a:t>
            </a:r>
            <a:r>
              <a:rPr lang="zh-CN" altLang="en-US">
                <a:sym typeface="+mn-ea"/>
              </a:rPr>
              <a:t>想</a:t>
            </a:r>
            <a:r>
              <a:rPr lang="zh-CN" altLang="en-US"/>
              <a:t>投的一面。</a:t>
            </a:r>
            <a:endParaRPr lang="zh-CN" altLang="en-US"/>
          </a:p>
          <a:p>
            <a:r>
              <a:rPr lang="zh-CN" altLang="en-US"/>
              <a:t>现在Alice先手投掷硬币，假设他们都想赢得游戏，问你Alice胜利的概率为多少。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保留6位小数。</a:t>
            </a:r>
            <a:endParaRPr lang="zh-CN" altLang="en-US"/>
          </a:p>
          <a:p>
            <a:r>
              <a:rPr lang="zh-CN" altLang="en-US"/>
              <a:t>1&lt;=n&lt;=99999999。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BZOJ</a:t>
            </a:r>
            <a:r>
              <a:rPr lang="zh-CN" altLang="en-US">
                <a:sym typeface="+mn-ea"/>
              </a:rPr>
              <a:t> 2318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精度要求很低，那么当n很大时，概率的波动会非常小，所以可以考虑把</a:t>
            </a:r>
            <a:r>
              <a:rPr lang="en-US" altLang="zh-CN"/>
              <a:t>n</a:t>
            </a:r>
            <a:r>
              <a:rPr lang="zh-CN" altLang="en-US"/>
              <a:t>强行减小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>
                <a:sym typeface="+mn-ea"/>
              </a:rPr>
              <a:t>剩i颗石子，</a:t>
            </a:r>
            <a:r>
              <a:rPr lang="zh-CN" altLang="en-US"/>
              <a:t>f[i]表示Alice是先手赢的概率，g[i]表示Alice是后手赢的概率。</a:t>
            </a:r>
            <a:endParaRPr lang="zh-CN" altLang="en-US"/>
          </a:p>
          <a:p>
            <a:r>
              <a:rPr lang="zh-CN" altLang="en-US"/>
              <a:t>假设</a:t>
            </a:r>
            <a:r>
              <a:rPr lang="zh-CN" altLang="en-US"/>
              <a:t>g[i-1]&gt;f[i-1]，反之</a:t>
            </a:r>
            <a:r>
              <a:rPr lang="zh-CN" altLang="en-US">
                <a:sym typeface="+mn-ea"/>
              </a:rPr>
              <a:t>同理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Alice</a:t>
            </a:r>
            <a:r>
              <a:rPr lang="zh-CN" altLang="en-US"/>
              <a:t>是先手，那么Alice一定想拿到i-1的后手权，那么会希望自己</a:t>
            </a:r>
            <a:r>
              <a:rPr lang="zh-CN" altLang="en-US"/>
              <a:t>拿到第i颗石子：</a:t>
            </a:r>
            <a:endParaRPr lang="zh-CN" altLang="en-US"/>
          </a:p>
          <a:p>
            <a:r>
              <a:rPr lang="zh-CN" altLang="en-US"/>
              <a:t>f[i]=p*g[i-1]+(1-p)*g[i]</a:t>
            </a:r>
            <a:endParaRPr lang="zh-CN" altLang="en-US"/>
          </a:p>
          <a:p>
            <a:r>
              <a:rPr lang="zh-CN" altLang="en-US"/>
              <a:t>Bob是先手，那么他一定想i-1的时候Alice是先手，</a:t>
            </a:r>
            <a:r>
              <a:rPr lang="zh-CN" altLang="en-US">
                <a:sym typeface="+mn-ea"/>
              </a:rPr>
              <a:t>那么会希望自己</a:t>
            </a:r>
            <a:r>
              <a:rPr lang="zh-CN" altLang="en-US">
                <a:sym typeface="+mn-ea"/>
              </a:rPr>
              <a:t>拿到第i颗石子：</a:t>
            </a:r>
            <a:endParaRPr lang="zh-CN" altLang="en-US">
              <a:sym typeface="+mn-ea"/>
            </a:endParaRPr>
          </a:p>
          <a:p>
            <a:r>
              <a:rPr lang="zh-CN" altLang="en-US"/>
              <a:t>g[i]=f[i]*(1-q)+f[i-1]*q</a:t>
            </a:r>
            <a:endParaRPr lang="zh-CN" altLang="en-US"/>
          </a:p>
          <a:p>
            <a:r>
              <a:rPr lang="zh-CN" altLang="en-US"/>
              <a:t>两个方程连立就可以解出来。</a:t>
            </a:r>
            <a:endParaRPr lang="zh-CN" altLang="en-US"/>
          </a:p>
          <a:p>
            <a:r>
              <a:rPr lang="zh-CN" altLang="en-US"/>
              <a:t>最初的状态是f[0]=0，g[0]=1;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BZOJ 2466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给定一棵树，每个节点有一盏指示灯和一个按钮。</a:t>
            </a:r>
            <a:endParaRPr lang="zh-CN" altLang="en-US"/>
          </a:p>
          <a:p>
            <a:r>
              <a:rPr lang="zh-CN" altLang="en-US"/>
              <a:t>如果节点的按扭被按了，那么该节点的灯会从熄灭变为点亮（当按之前是熄灭的），或者从点亮到熄灭（当按之前是点亮的）。并且该节点的直接邻居也发生同样的变化。</a:t>
            </a:r>
            <a:endParaRPr lang="zh-CN" altLang="en-US"/>
          </a:p>
          <a:p>
            <a:r>
              <a:rPr lang="zh-CN" altLang="en-US"/>
              <a:t>开始的时候，所有的指示灯都是熄灭的。</a:t>
            </a:r>
            <a:endParaRPr lang="zh-CN" altLang="en-US"/>
          </a:p>
          <a:p>
            <a:r>
              <a:rPr lang="zh-CN" altLang="en-US"/>
              <a:t>计算最少要按多少次按钮，才能让所有节点的指示灯变为点亮状态。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对于100%的数据，满足1 &lt;= n &lt;= 100。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BZOJ 3566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充电器由 n-1 条导线连通了 n 个充电元件。</a:t>
            </a:r>
            <a:endParaRPr lang="zh-CN" altLang="en-US"/>
          </a:p>
          <a:p>
            <a:r>
              <a:rPr lang="zh-CN" altLang="en-US"/>
              <a:t>这n-1条导线有一个通电概率p</a:t>
            </a:r>
            <a:r>
              <a:rPr lang="en-US" altLang="zh-CN"/>
              <a:t>[i]</a:t>
            </a:r>
            <a:r>
              <a:rPr lang="zh-CN" altLang="en-US"/>
              <a:t>%。</a:t>
            </a:r>
            <a:endParaRPr lang="zh-CN" altLang="en-US"/>
          </a:p>
          <a:p>
            <a:r>
              <a:rPr lang="zh-CN" altLang="en-US"/>
              <a:t>而每个充电元件本身有直接被充电的概率q[i]%。</a:t>
            </a:r>
            <a:endParaRPr lang="zh-CN" altLang="en-US"/>
          </a:p>
          <a:p>
            <a:r>
              <a:rPr lang="zh-CN" altLang="en-US"/>
              <a:t>问期望有多少个充电元件处于充电状态？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BZOJ 3566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不妨反过来考虑。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</a:t>
            </a:r>
            <a:r>
              <a:rPr lang="en-US" altLang="zh-CN"/>
              <a:t>[</a:t>
            </a:r>
            <a:r>
              <a:rPr lang="zh-CN" altLang="en-US"/>
              <a:t>i</a:t>
            </a:r>
            <a:r>
              <a:rPr lang="en-US" altLang="zh-CN"/>
              <a:t>]</a:t>
            </a:r>
            <a:r>
              <a:rPr lang="zh-CN" altLang="en-US"/>
              <a:t>表示 i 节点没被子树内节点</a:t>
            </a:r>
            <a:r>
              <a:rPr lang="zh-CN" altLang="en-US">
                <a:sym typeface="+mn-ea"/>
              </a:rPr>
              <a:t>充电</a:t>
            </a:r>
            <a:r>
              <a:rPr lang="zh-CN" altLang="en-US"/>
              <a:t>的概率，</a:t>
            </a:r>
            <a:endParaRPr lang="zh-CN" altLang="en-US"/>
          </a:p>
          <a:p>
            <a:r>
              <a:rPr lang="zh-CN" altLang="en-US"/>
              <a:t>g</a:t>
            </a:r>
            <a:r>
              <a:rPr lang="en-US" altLang="zh-CN"/>
              <a:t>[</a:t>
            </a:r>
            <a:r>
              <a:rPr lang="zh-CN" altLang="en-US"/>
              <a:t>i</a:t>
            </a:r>
            <a:r>
              <a:rPr lang="en-US" altLang="zh-CN"/>
              <a:t>]</a:t>
            </a:r>
            <a:r>
              <a:rPr lang="zh-CN" altLang="en-US"/>
              <a:t>表示 i 节点</a:t>
            </a:r>
            <a:r>
              <a:rPr lang="zh-CN" altLang="en-US">
                <a:sym typeface="+mn-ea"/>
              </a:rPr>
              <a:t>没被非子树内</a:t>
            </a:r>
            <a:r>
              <a:rPr lang="zh-CN" altLang="en-US">
                <a:sym typeface="+mn-ea"/>
              </a:rPr>
              <a:t>节点</a:t>
            </a:r>
            <a:r>
              <a:rPr lang="zh-CN" altLang="en-US">
                <a:sym typeface="+mn-ea"/>
              </a:rPr>
              <a:t>充电</a:t>
            </a:r>
            <a:r>
              <a:rPr lang="zh-CN" altLang="en-US">
                <a:sym typeface="+mn-ea"/>
              </a:rPr>
              <a:t>的概率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h</a:t>
            </a:r>
            <a:r>
              <a:rPr lang="en-US" altLang="zh-CN"/>
              <a:t>[</a:t>
            </a:r>
            <a:r>
              <a:rPr lang="zh-CN" altLang="en-US"/>
              <a:t>i</a:t>
            </a:r>
            <a:r>
              <a:rPr lang="en-US" altLang="zh-CN"/>
              <a:t>]</a:t>
            </a:r>
            <a:r>
              <a:rPr lang="zh-CN" altLang="en-US">
                <a:sym typeface="+mn-ea"/>
              </a:rPr>
              <a:t>表示不给父亲充电的概率，</a:t>
            </a:r>
            <a:r>
              <a:rPr lang="zh-CN" altLang="en-US"/>
              <a:t>h</a:t>
            </a:r>
            <a:r>
              <a:rPr lang="en-US" altLang="zh-CN"/>
              <a:t>[</a:t>
            </a:r>
            <a:r>
              <a:rPr lang="zh-CN" altLang="en-US"/>
              <a:t>i</a:t>
            </a:r>
            <a:r>
              <a:rPr lang="en-US" altLang="zh-CN"/>
              <a:t>]</a:t>
            </a:r>
            <a:r>
              <a:rPr lang="zh-CN" altLang="en-US"/>
              <a:t>=f</a:t>
            </a:r>
            <a:r>
              <a:rPr lang="en-US" altLang="zh-CN"/>
              <a:t>[</a:t>
            </a:r>
            <a:r>
              <a:rPr lang="zh-CN" altLang="en-US"/>
              <a:t>i</a:t>
            </a:r>
            <a:r>
              <a:rPr lang="en-US" altLang="zh-CN"/>
              <a:t>]</a:t>
            </a:r>
            <a:r>
              <a:rPr lang="zh-CN" altLang="en-US"/>
              <a:t>+(1−f</a:t>
            </a:r>
            <a:r>
              <a:rPr lang="en-US" altLang="zh-CN"/>
              <a:t>[</a:t>
            </a:r>
            <a:r>
              <a:rPr lang="zh-CN" altLang="en-US"/>
              <a:t>i</a:t>
            </a:r>
            <a:r>
              <a:rPr lang="en-US" altLang="zh-CN"/>
              <a:t>]</a:t>
            </a:r>
            <a:r>
              <a:rPr lang="zh-CN" altLang="en-US"/>
              <a:t>)×(1−</a:t>
            </a:r>
            <a:r>
              <a:rPr lang="en-US" altLang="zh-CN"/>
              <a:t>p[i]</a:t>
            </a:r>
            <a:r>
              <a:rPr lang="zh-CN" altLang="en-US"/>
              <a:t>)。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</a:t>
            </a:r>
            <a:r>
              <a:rPr lang="en-US" altLang="zh-CN"/>
              <a:t>[</a:t>
            </a:r>
            <a:r>
              <a:rPr lang="zh-CN" altLang="en-US"/>
              <a:t>i</a:t>
            </a:r>
            <a:r>
              <a:rPr lang="en-US" altLang="zh-CN"/>
              <a:t>]</a:t>
            </a:r>
            <a:r>
              <a:rPr lang="zh-CN" altLang="en-US"/>
              <a:t>=(1−</a:t>
            </a:r>
            <a:r>
              <a:rPr lang="en-US" altLang="zh-CN"/>
              <a:t>q[i]</a:t>
            </a:r>
            <a:r>
              <a:rPr lang="zh-CN" altLang="en-US"/>
              <a:t>)×∏h</a:t>
            </a:r>
            <a:r>
              <a:rPr lang="en-US" altLang="zh-CN"/>
              <a:t>[ch]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令t=g</a:t>
            </a:r>
            <a:r>
              <a:rPr lang="en-US" altLang="zh-CN"/>
              <a:t>[fa]*</a:t>
            </a:r>
            <a:r>
              <a:rPr lang="zh-CN" altLang="en-US"/>
              <a:t>f</a:t>
            </a:r>
            <a:r>
              <a:rPr lang="en-US" altLang="zh-CN"/>
              <a:t>[fa]/</a:t>
            </a:r>
            <a:r>
              <a:rPr lang="zh-CN" altLang="en-US"/>
              <a:t>h</a:t>
            </a:r>
            <a:r>
              <a:rPr lang="en-US" altLang="zh-CN"/>
              <a:t>[i]</a:t>
            </a:r>
            <a:r>
              <a:rPr lang="zh-CN" altLang="en-US"/>
              <a:t>，g</a:t>
            </a:r>
            <a:r>
              <a:rPr lang="en-US" altLang="zh-CN"/>
              <a:t>[i]</a:t>
            </a:r>
            <a:r>
              <a:rPr lang="zh-CN" altLang="en-US"/>
              <a:t>=t+(1−t)×(1−</a:t>
            </a:r>
            <a:r>
              <a:rPr lang="en-US" altLang="zh-CN"/>
              <a:t>p[i]</a:t>
            </a:r>
            <a:r>
              <a:rPr lang="zh-CN" altLang="en-US"/>
              <a:t>)。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ans=∑1−f</a:t>
            </a:r>
            <a:r>
              <a:rPr lang="en-US" altLang="zh-CN"/>
              <a:t>[i]</a:t>
            </a:r>
            <a:r>
              <a:rPr lang="zh-CN" altLang="en-US"/>
              <a:t>×g</a:t>
            </a:r>
            <a:r>
              <a:rPr lang="en-US" altLang="zh-CN"/>
              <a:t>[i]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BZOJ 2466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trike="sngStrike">
                <a:solidFill>
                  <a:schemeClr val="bg1">
                    <a:lumMod val="50000"/>
                  </a:schemeClr>
                </a:solidFill>
                <a:uFillTx/>
              </a:rPr>
              <a:t>数据范围貌似是想考高斯消元，但完全可以</a:t>
            </a:r>
            <a:r>
              <a:rPr lang="en-US" altLang="zh-CN" strike="sngStrike">
                <a:solidFill>
                  <a:schemeClr val="bg1">
                    <a:lumMod val="50000"/>
                  </a:schemeClr>
                </a:solidFill>
                <a:uFillTx/>
              </a:rPr>
              <a:t>O(n)</a:t>
            </a:r>
            <a:r>
              <a:rPr lang="zh-CN" altLang="en-US" strike="sngStrike">
                <a:solidFill>
                  <a:schemeClr val="bg1">
                    <a:lumMod val="50000"/>
                  </a:schemeClr>
                </a:solidFill>
                <a:uFillTx/>
              </a:rPr>
              <a:t>树形</a:t>
            </a:r>
            <a:r>
              <a:rPr lang="en-US" altLang="zh-CN" strike="sngStrike">
                <a:solidFill>
                  <a:schemeClr val="bg1">
                    <a:lumMod val="50000"/>
                  </a:schemeClr>
                </a:solidFill>
                <a:uFillTx/>
              </a:rPr>
              <a:t>DP</a:t>
            </a:r>
            <a:r>
              <a:rPr lang="zh-CN" altLang="en-US" strike="sngStrike">
                <a:solidFill>
                  <a:schemeClr val="bg1">
                    <a:lumMod val="50000"/>
                  </a:schemeClr>
                </a:solidFill>
                <a:uFillTx/>
              </a:rPr>
              <a:t>。</a:t>
            </a:r>
            <a:endParaRPr lang="zh-CN" altLang="en-US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zh-CN" altLang="en-US">
              <a:solidFill>
                <a:schemeClr val="bg1">
                  <a:lumMod val="50000"/>
                </a:schemeClr>
              </a:solidFill>
              <a:uFillTx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uFillTx/>
              </a:rPr>
              <a:t>用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uFillTx/>
              </a:rPr>
              <a:t>4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uFillTx/>
              </a:rPr>
              <a:t>个一维数组分别代表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uFillTx/>
              </a:rPr>
              <a:t>x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uFillTx/>
              </a:rPr>
              <a:t>按且亮、按但不亮、不按但亮、不按且不亮，所有后代都亮的最小操作数。</a:t>
            </a:r>
            <a:endParaRPr lang="zh-CN" altLang="en-US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zh-CN" altLang="en-US">
              <a:solidFill>
                <a:schemeClr val="bg1">
                  <a:lumMod val="50000"/>
                </a:schemeClr>
              </a:solidFill>
              <a:uFillTx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uFillTx/>
              </a:rPr>
              <a:t>如果按x，那么x的儿子都不亮；</a:t>
            </a:r>
            <a:endParaRPr lang="zh-CN" altLang="en-US">
              <a:solidFill>
                <a:schemeClr val="bg1">
                  <a:lumMod val="50000"/>
                </a:schemeClr>
              </a:solidFill>
              <a:uFillTx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uFillTx/>
              </a:rPr>
              <a:t>如果不按x，那么x的儿子都要亮。</a:t>
            </a:r>
            <a:endParaRPr lang="zh-CN" altLang="en-US">
              <a:solidFill>
                <a:schemeClr val="bg1">
                  <a:lumMod val="50000"/>
                </a:schemeClr>
              </a:solidFill>
              <a:uFillTx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uFillTx/>
              </a:rPr>
              <a:t>如果x亮，那么它和它的儿子中一定有奇数个点按了；</a:t>
            </a:r>
            <a:endParaRPr lang="zh-CN" altLang="en-US">
              <a:solidFill>
                <a:schemeClr val="bg1">
                  <a:lumMod val="50000"/>
                </a:schemeClr>
              </a:solidFill>
              <a:uFillTx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uFillTx/>
              </a:rPr>
              <a:t>如果x不亮，那么它和它的儿子中一定有偶数个点按了。</a:t>
            </a:r>
            <a:endParaRPr lang="zh-CN" altLang="en-US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50000"/>
                </a:schemeClr>
              </a:solidFill>
              <a:uFillTx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uFillTx/>
              </a:rPr>
              <a:t>然后转移方程就不难了。</a:t>
            </a:r>
            <a:endParaRPr lang="zh-CN" altLang="en-US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BZOJ 2097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给出一张n个点的无根树，边权均为1。</a:t>
            </a:r>
            <a:endParaRPr lang="zh-CN" altLang="en-US"/>
          </a:p>
          <a:p>
            <a:r>
              <a:rPr lang="zh-CN" altLang="en-US"/>
              <a:t>现可以选择断m条边，获得 m+1棵树。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问断边后所有树的直径的最大值最小是多少。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BZOJ 2097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不难想到二分答案，然后判断是否合法。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每次找出子树内的最长链和次长链，相加超过当前答案就删掉最长</a:t>
            </a:r>
            <a:r>
              <a:rPr lang="zh-CN" altLang="en-US">
                <a:sym typeface="+mn-ea"/>
              </a:rPr>
              <a:t>链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最长链</a:t>
            </a:r>
            <a:r>
              <a:rPr lang="en-US" altLang="zh-CN"/>
              <a:t>DP</a:t>
            </a:r>
            <a:r>
              <a:rPr lang="zh-CN" altLang="en-US"/>
              <a:t>乱搞。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O(n</a:t>
            </a:r>
            <a:r>
              <a:rPr lang="en-US" altLang="zh-CN"/>
              <a:t>*</a:t>
            </a:r>
            <a:r>
              <a:rPr lang="zh-CN" altLang="en-US"/>
              <a:t>log^2n)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BZOJ 1093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对于100%的数据，N ≤100000，M ≤1000000。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82700"/>
            <a:ext cx="6859270" cy="4006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BZOJ 1093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首先先求一下强联通分量缩一下点，把图变成一个DAG。</a:t>
            </a:r>
            <a:endParaRPr lang="zh-CN" altLang="en-US"/>
          </a:p>
          <a:p>
            <a:r>
              <a:rPr lang="zh-CN" altLang="en-US"/>
              <a:t>然后这个题就变成了在DAG上找一条最长路和最长路条数。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这样我们做一遍拓扑，在拓扑的时候dp一下就好了。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BZOJ 3329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x xor </a:t>
            </a:r>
            <a:r>
              <a:rPr lang="en-US" altLang="zh-CN"/>
              <a:t>3</a:t>
            </a:r>
            <a:r>
              <a:rPr lang="zh-CN" altLang="en-US"/>
              <a:t>x=</a:t>
            </a:r>
            <a:r>
              <a:rPr lang="en-US" altLang="zh-CN"/>
              <a:t>2</a:t>
            </a:r>
            <a:r>
              <a:rPr lang="zh-CN" altLang="en-US"/>
              <a:t>x</a:t>
            </a:r>
            <a:endParaRPr lang="zh-CN" altLang="en-US"/>
          </a:p>
          <a:p>
            <a:r>
              <a:rPr lang="zh-CN" altLang="en-US"/>
              <a:t>求满足等式且</a:t>
            </a:r>
            <a:r>
              <a:rPr lang="en-US" altLang="zh-CN"/>
              <a:t>&lt;=</a:t>
            </a:r>
            <a:r>
              <a:rPr lang="zh-CN" altLang="en-US"/>
              <a:t>n的x的个数。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1&lt;=N&lt;=10^18，1&lt;=T&lt;=1000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BZOJ 3329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x xor 3x = 2x，可化为x xor 2x = 3x。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因为a+b = (a xor b)+(a and b)&lt;&lt;1：</a:t>
            </a:r>
            <a:endParaRPr lang="zh-CN" altLang="en-US"/>
          </a:p>
          <a:p>
            <a:r>
              <a:rPr lang="zh-CN" altLang="en-US">
                <a:sym typeface="+mn-ea"/>
              </a:rPr>
              <a:t>x and 2x = 0。</a:t>
            </a:r>
            <a:endParaRPr lang="zh-CN" altLang="en-US"/>
          </a:p>
          <a:p>
            <a:r>
              <a:rPr lang="zh-CN" altLang="en-US">
                <a:sym typeface="+mn-ea"/>
              </a:rPr>
              <a:t>所以x的二进制表示中没有相邻的1。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数位dp即可。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0921105644"/>
  <p:tag name="MH_LIBRARY" val="GRAPHIC"/>
  <p:tag name="MH_ORDER" val="直接连接符 3"/>
</p:tagLst>
</file>

<file path=ppt/tags/tag2.xml><?xml version="1.0" encoding="utf-8"?>
<p:tagLst xmlns:p="http://schemas.openxmlformats.org/presentationml/2006/main">
  <p:tag name="MH" val="20150921105644"/>
  <p:tag name="MH_LIBRARY" val="GRAPHIC"/>
  <p:tag name="MH_ORDER" val="直接连接符 4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5.xml><?xml version="1.0" encoding="utf-8"?>
<p:tagLst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BEAUTIFY_FLAG" val="#wm#"/>
</p:tagLst>
</file>

<file path=ppt/theme/theme1.xml><?xml version="1.0" encoding="utf-8"?>
<a:theme xmlns:a="http://schemas.openxmlformats.org/drawingml/2006/main" name="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2597</Words>
  <Application>WPS 演示</Application>
  <PresentationFormat>宽屏</PresentationFormat>
  <Paragraphs>189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A000120140530A99PPBG</vt:lpstr>
      <vt:lpstr>基础DP算法及变形</vt:lpstr>
      <vt:lpstr>BZOJ 2466</vt:lpstr>
      <vt:lpstr>BZOJ 2466</vt:lpstr>
      <vt:lpstr>BZOJ 2097</vt:lpstr>
      <vt:lpstr>BZOJ 2097</vt:lpstr>
      <vt:lpstr>BZOJ 1093</vt:lpstr>
      <vt:lpstr>BZOJ 1093</vt:lpstr>
      <vt:lpstr>BZOJ 3329</vt:lpstr>
      <vt:lpstr>BZOJ 3329</vt:lpstr>
      <vt:lpstr>BZOJ 1799</vt:lpstr>
      <vt:lpstr>BZOJ 1799</vt:lpstr>
      <vt:lpstr>BZOJ 1996</vt:lpstr>
      <vt:lpstr>BZOJ 1996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Yali</cp:lastModifiedBy>
  <cp:revision>204</cp:revision>
  <dcterms:created xsi:type="dcterms:W3CDTF">2015-05-05T08:02:00Z</dcterms:created>
  <dcterms:modified xsi:type="dcterms:W3CDTF">2017-09-09T13:35:34Z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