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1.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60"/>
  </p:notesMasterIdLst>
  <p:handoutMasterIdLst>
    <p:handoutMasterId r:id="rId61"/>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5" r:id="rId38"/>
    <p:sldId id="296" r:id="rId39"/>
    <p:sldId id="294" r:id="rId40"/>
    <p:sldId id="297" r:id="rId41"/>
    <p:sldId id="298" r:id="rId42"/>
    <p:sldId id="299" r:id="rId43"/>
    <p:sldId id="300" r:id="rId44"/>
    <p:sldId id="301" r:id="rId45"/>
    <p:sldId id="302" r:id="rId46"/>
    <p:sldId id="303" r:id="rId47"/>
    <p:sldId id="304" r:id="rId48"/>
    <p:sldId id="305" r:id="rId49"/>
    <p:sldId id="306" r:id="rId50"/>
    <p:sldId id="308" r:id="rId51"/>
    <p:sldId id="318" r:id="rId52"/>
    <p:sldId id="309" r:id="rId53"/>
    <p:sldId id="310" r:id="rId54"/>
    <p:sldId id="311" r:id="rId55"/>
    <p:sldId id="312" r:id="rId56"/>
    <p:sldId id="314" r:id="rId57"/>
    <p:sldId id="316" r:id="rId58"/>
    <p:sldId id="317"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78" autoAdjust="0"/>
    <p:restoredTop sz="94660"/>
  </p:normalViewPr>
  <p:slideViewPr>
    <p:cSldViewPr snapToGrid="0">
      <p:cViewPr>
        <p:scale>
          <a:sx n="98" d="100"/>
          <a:sy n="98" d="100"/>
        </p:scale>
        <p:origin x="68" y="620"/>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t>2019/7/19</a:t>
            </a:fld>
            <a:endParaRPr lang="zh-CN" altLang="en-US">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t>‹#›</a:t>
            </a:fld>
            <a:endParaRPr lang="zh-CN" altLang="en-US">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t>2019/7/18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60FBDFE-C587-4B4C-A407-44438C67B59E}" type="datetimeFigureOut">
              <a:rPr lang="zh-CN" altLang="en-US" smtClean="0"/>
              <a:t>2019/7/18</a:t>
            </a:fld>
            <a:endParaRPr lang="zh-CN" altLang="en-US"/>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extLst>
      <p:ext uri="{BB962C8B-B14F-4D97-AF65-F5344CB8AC3E}">
        <p14:creationId xmlns:p14="http://schemas.microsoft.com/office/powerpoint/2010/main" val="752056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60FBDFE-C587-4B4C-A407-44438C67B59E}" type="datetimeFigureOut">
              <a:rPr lang="zh-CN" altLang="en-US" smtClean="0"/>
              <a:t>2019/7/18</a:t>
            </a:fld>
            <a:endParaRPr lang="zh-CN" altLang="en-US"/>
          </a:p>
        </p:txBody>
      </p:sp>
      <p:sp>
        <p:nvSpPr>
          <p:cNvPr id="6" name="Footer Placeholder 5"/>
          <p:cNvSpPr>
            <a:spLocks noGrp="1"/>
          </p:cNvSpPr>
          <p:nvPr>
            <p:ph type="ftr" sz="quarter" idx="11"/>
          </p:nvPr>
        </p:nvSpPr>
        <p:spPr/>
        <p:txBody>
          <a:bodyPr/>
          <a:lstStyle/>
          <a:p>
            <a:endParaRPr lang="zh-CN" altLang="en-US" dirty="0"/>
          </a:p>
        </p:txBody>
      </p:sp>
      <p:sp>
        <p:nvSpPr>
          <p:cNvPr id="7" name="Slide Number Placeholder 6"/>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extLst>
      <p:ext uri="{BB962C8B-B14F-4D97-AF65-F5344CB8AC3E}">
        <p14:creationId xmlns:p14="http://schemas.microsoft.com/office/powerpoint/2010/main" val="932356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60FBDFE-C587-4B4C-A407-44438C67B59E}" type="datetimeFigureOut">
              <a:rPr lang="zh-CN" altLang="en-US" smtClean="0"/>
              <a:t>2019/7/18</a:t>
            </a:fld>
            <a:endParaRPr lang="zh-CN" altLang="en-US"/>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extLst>
      <p:ext uri="{BB962C8B-B14F-4D97-AF65-F5344CB8AC3E}">
        <p14:creationId xmlns:p14="http://schemas.microsoft.com/office/powerpoint/2010/main" val="39595188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a:t>单击此处编辑母版文本样式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60FBDFE-C587-4B4C-A407-44438C67B59E}" type="datetimeFigureOut">
              <a:rPr lang="zh-CN" altLang="en-US" smtClean="0"/>
              <a:t>2019/7/18</a:t>
            </a:fld>
            <a:endParaRPr lang="zh-CN" altLang="en-US"/>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t>‹#›</a:t>
            </a:fld>
            <a:endParaRPr lang="zh-CN" alt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22899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60FBDFE-C587-4B4C-A407-44438C67B59E}" type="datetimeFigureOut">
              <a:rPr lang="zh-CN" altLang="en-US" smtClean="0"/>
              <a:t>2019/7/18</a:t>
            </a:fld>
            <a:endParaRPr lang="zh-CN" altLang="en-US"/>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extLst>
      <p:ext uri="{BB962C8B-B14F-4D97-AF65-F5344CB8AC3E}">
        <p14:creationId xmlns:p14="http://schemas.microsoft.com/office/powerpoint/2010/main" val="4245700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60FBDFE-C587-4B4C-A407-44438C67B59E}" type="datetimeFigureOut">
              <a:rPr lang="zh-CN" altLang="en-US" smtClean="0"/>
              <a:t>2019/7/18</a:t>
            </a:fld>
            <a:endParaRPr lang="zh-CN" altLang="en-US"/>
          </a:p>
        </p:txBody>
      </p:sp>
      <p:sp>
        <p:nvSpPr>
          <p:cNvPr id="4"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extLst>
      <p:ext uri="{BB962C8B-B14F-4D97-AF65-F5344CB8AC3E}">
        <p14:creationId xmlns:p14="http://schemas.microsoft.com/office/powerpoint/2010/main" val="18189420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60FBDFE-C587-4B4C-A407-44438C67B59E}" type="datetimeFigureOut">
              <a:rPr lang="zh-CN" altLang="en-US" smtClean="0"/>
              <a:t>2019/7/18</a:t>
            </a:fld>
            <a:endParaRPr lang="zh-CN" altLang="en-US"/>
          </a:p>
        </p:txBody>
      </p:sp>
      <p:sp>
        <p:nvSpPr>
          <p:cNvPr id="4"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extLst>
      <p:ext uri="{BB962C8B-B14F-4D97-AF65-F5344CB8AC3E}">
        <p14:creationId xmlns:p14="http://schemas.microsoft.com/office/powerpoint/2010/main" val="32974445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60FBDFE-C587-4B4C-A407-44438C67B59E}" type="datetimeFigureOut">
              <a:rPr lang="zh-CN" altLang="en-US" smtClean="0"/>
              <a:t>2019/7/18</a:t>
            </a:fld>
            <a:endParaRPr lang="zh-CN" altLang="en-US"/>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extLst>
      <p:ext uri="{BB962C8B-B14F-4D97-AF65-F5344CB8AC3E}">
        <p14:creationId xmlns:p14="http://schemas.microsoft.com/office/powerpoint/2010/main" val="19402631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60FBDFE-C587-4B4C-A407-44438C67B59E}" type="datetimeFigureOut">
              <a:rPr lang="zh-CN" altLang="en-US" smtClean="0"/>
              <a:t>2019/7/18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15513989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2019/7/18</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2019/7/18</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3"/>
          <p:cNvSpPr>
            <a:spLocks noGrp="1"/>
          </p:cNvSpPr>
          <p:nvPr>
            <p:ph type="dt" sz="half" idx="10"/>
          </p:nvPr>
        </p:nvSpPr>
        <p:spPr/>
        <p:txBody>
          <a:bodyPr/>
          <a:lstStyle/>
          <a:p>
            <a:fld id="{760FBDFE-C587-4B4C-A407-44438C67B59E}" type="datetimeFigureOut">
              <a:rPr lang="zh-CN" altLang="en-US" smtClean="0"/>
              <a:t>2019/7/18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10126628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2019/7/18</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60FBDFE-C587-4B4C-A407-44438C67B59E}" type="datetimeFigureOut">
              <a:rPr lang="zh-CN" altLang="en-US" smtClean="0"/>
              <a:t>2019/7/18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3843381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760FBDFE-C587-4B4C-A407-44438C67B59E}" type="datetimeFigureOut">
              <a:rPr lang="zh-CN" altLang="en-US" smtClean="0"/>
              <a:t>2019/7/18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2086556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760FBDFE-C587-4B4C-A407-44438C67B59E}" type="datetimeFigureOut">
              <a:rPr lang="zh-CN" altLang="en-US" smtClean="0"/>
              <a:t>2019/7/18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2582948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fld id="{760FBDFE-C587-4B4C-A407-44438C67B59E}" type="datetimeFigureOut">
              <a:rPr lang="zh-CN" altLang="en-US" smtClean="0"/>
              <a:t>2019/7/18</a:t>
            </a:fld>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2624577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60FBDFE-C587-4B4C-A407-44438C67B59E}" type="datetimeFigureOut">
              <a:rPr lang="zh-CN" altLang="en-US" smtClean="0"/>
              <a:t>2019/7/18</a:t>
            </a:fld>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3581047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Date Placeholder 4"/>
          <p:cNvSpPr>
            <a:spLocks noGrp="1"/>
          </p:cNvSpPr>
          <p:nvPr>
            <p:ph type="dt" sz="half" idx="10"/>
          </p:nvPr>
        </p:nvSpPr>
        <p:spPr/>
        <p:txBody>
          <a:bodyPr/>
          <a:lstStyle/>
          <a:p>
            <a:fld id="{760FBDFE-C587-4B4C-A407-44438C67B59E}" type="datetimeFigureOut">
              <a:rPr lang="zh-CN" altLang="en-US" smtClean="0"/>
              <a:t>2019/7/18</a:t>
            </a:fld>
            <a:endParaRPr lang="zh-CN" altLang="en-US"/>
          </a:p>
        </p:txBody>
      </p:sp>
      <p:sp>
        <p:nvSpPr>
          <p:cNvPr id="5" name="Footer Placeholder 5"/>
          <p:cNvSpPr>
            <a:spLocks noGrp="1"/>
          </p:cNvSpPr>
          <p:nvPr>
            <p:ph type="ftr" sz="quarter" idx="11"/>
          </p:nvPr>
        </p:nvSpPr>
        <p:spPr/>
        <p:txBody>
          <a:bodyPr/>
          <a:lstStyle/>
          <a:p>
            <a:endParaRPr lang="zh-CN" altLang="en-US" dirty="0"/>
          </a:p>
        </p:txBody>
      </p:sp>
      <p:sp>
        <p:nvSpPr>
          <p:cNvPr id="6" name="Slide Number Placeholder 6"/>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extLst>
      <p:ext uri="{BB962C8B-B14F-4D97-AF65-F5344CB8AC3E}">
        <p14:creationId xmlns:p14="http://schemas.microsoft.com/office/powerpoint/2010/main" val="2798182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EFD9D74-47D9-4702-A33C-335B63B48DBF}" type="datetimeFigureOut">
              <a:rPr lang="zh-CN" altLang="en-US" smtClean="0"/>
              <a:t>2019/7/18</a:t>
            </a:fld>
            <a:endParaRPr lang="zh-CN" altLang="en-US" dirty="0"/>
          </a:p>
        </p:txBody>
      </p:sp>
      <p:sp>
        <p:nvSpPr>
          <p:cNvPr id="6" name="Footer Placeholder 5"/>
          <p:cNvSpPr>
            <a:spLocks noGrp="1"/>
          </p:cNvSpPr>
          <p:nvPr>
            <p:ph type="ftr" sz="quarter" idx="11"/>
          </p:nvPr>
        </p:nvSpPr>
        <p:spPr/>
        <p:txBody>
          <a:bodyPr/>
          <a:lstStyle/>
          <a:p>
            <a:endParaRPr lang="zh-CN" altLang="en-US" dirty="0"/>
          </a:p>
        </p:txBody>
      </p:sp>
      <p:sp>
        <p:nvSpPr>
          <p:cNvPr id="7" name="Slide Number Placeholder 6"/>
          <p:cNvSpPr>
            <a:spLocks noGrp="1"/>
          </p:cNvSpPr>
          <p:nvPr>
            <p:ph type="sldNum" sz="quarter" idx="12"/>
          </p:nvPr>
        </p:nvSpPr>
        <p:spPr/>
        <p:txBody>
          <a:bodyPr/>
          <a:lstStyle/>
          <a:p>
            <a:fld id="{FABC47A4-756D-490B-A52F-7D9E2C9FC05F}" type="slidenum">
              <a:rPr lang="zh-CN" altLang="en-US" smtClean="0"/>
              <a:t>‹#›</a:t>
            </a:fld>
            <a:endParaRPr lang="zh-CN" altLang="en-US"/>
          </a:p>
        </p:txBody>
      </p:sp>
    </p:spTree>
    <p:extLst>
      <p:ext uri="{BB962C8B-B14F-4D97-AF65-F5344CB8AC3E}">
        <p14:creationId xmlns:p14="http://schemas.microsoft.com/office/powerpoint/2010/main" val="1566669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4.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60FBDFE-C587-4B4C-A407-44438C67B59E}" type="datetimeFigureOut">
              <a:rPr lang="zh-CN" altLang="en-US" smtClean="0"/>
              <a:t>2019/7/18</a:t>
            </a:fld>
            <a:endParaRPr lang="zh-CN"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9AE70B2-8BF9-45C0-BB95-33D1B9D3A854}" type="slidenum">
              <a:rPr lang="zh-CN" altLang="en-US" smtClean="0"/>
              <a:t>‹#›</a:t>
            </a:fld>
            <a:endParaRPr lang="zh-CN" altLang="en-US" dirty="0"/>
          </a:p>
        </p:txBody>
      </p:sp>
    </p:spTree>
    <p:extLst>
      <p:ext uri="{BB962C8B-B14F-4D97-AF65-F5344CB8AC3E}">
        <p14:creationId xmlns:p14="http://schemas.microsoft.com/office/powerpoint/2010/main" val="228046325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56" r:id="rId18"/>
    <p:sldLayoutId id="2147483658" r:id="rId19"/>
    <p:sldLayoutId id="2147483659" r:id="rId20"/>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p:txBody>
          <a:bodyPr/>
          <a:lstStyle/>
          <a:p>
            <a:r>
              <a:rPr lang="zh-CN" altLang="en-US"/>
              <a:t>概率与期望</a:t>
            </a:r>
          </a:p>
        </p:txBody>
      </p:sp>
      <p:sp>
        <p:nvSpPr>
          <p:cNvPr id="3" name="副标题 2"/>
          <p:cNvSpPr>
            <a:spLocks noGrp="1"/>
          </p:cNvSpPr>
          <p:nvPr>
            <p:ph type="subTitle" idx="1"/>
            <p:custDataLst>
              <p:tags r:id="rId3"/>
            </p:custDataLst>
          </p:nvPr>
        </p:nvSpPr>
        <p:spPr/>
        <p:txBody>
          <a:bodyPr/>
          <a:lstStyle/>
          <a:p>
            <a:r>
              <a:rPr lang="en-US" altLang="zh-CN" dirty="0"/>
              <a:t>E &amp; P</a:t>
            </a:r>
            <a:endParaRPr lang="zh-CN" altLang="en-US" dirty="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E</a:t>
            </a:r>
            <a:r>
              <a:t>：</a:t>
            </a:r>
            <a:r>
              <a:rPr lang="zh-CN" altLang="en-US"/>
              <a:t>概率与期望的转移：例题</a:t>
            </a:r>
            <a:r>
              <a:rPr lang="en-US" altLang="zh-CN"/>
              <a:t>1</a:t>
            </a:r>
          </a:p>
        </p:txBody>
      </p:sp>
      <p:sp>
        <p:nvSpPr>
          <p:cNvPr id="5" name="矩形 4"/>
          <p:cNvSpPr/>
          <p:nvPr/>
        </p:nvSpPr>
        <p:spPr>
          <a:xfrm>
            <a:off x="669882" y="1296000"/>
            <a:ext cx="10852237" cy="1456690"/>
          </a:xfrm>
          <a:prstGeom prst="rect">
            <a:avLst/>
          </a:prstGeom>
        </p:spPr>
        <p:txBody>
          <a:bodyPr vert="horz" wrap="square" lIns="101600" tIns="0" rIns="82550" bIns="0" rtlCol="0">
            <a:noAutofit/>
          </a:bodyPr>
          <a:lstStyle/>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使用递推或者说动态规划解决这个问题。</a:t>
            </a:r>
            <a:endParaRPr sz="2000"/>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用</a:t>
            </a:r>
            <a:r>
              <a:rPr lang="en-US" altLang="zh-CN" sz="2000" spc="150" dirty="0">
                <a:solidFill>
                  <a:schemeClr val="tx1">
                    <a:lumMod val="75000"/>
                    <a:lumOff val="25000"/>
                  </a:schemeClr>
                </a:solidFill>
                <a:uFillTx/>
                <a:sym typeface="+mn-ea"/>
              </a:rPr>
              <a:t>a[i][j]</a:t>
            </a:r>
            <a:r>
              <a:rPr lang="zh-CN" altLang="en-US" sz="2000" spc="150" dirty="0">
                <a:solidFill>
                  <a:schemeClr val="tx1">
                    <a:lumMod val="75000"/>
                    <a:lumOff val="25000"/>
                  </a:schemeClr>
                </a:solidFill>
                <a:uFillTx/>
                <a:sym typeface="+mn-ea"/>
              </a:rPr>
              <a:t>表示</a:t>
            </a:r>
            <a:r>
              <a:rPr lang="en-US" altLang="zh-CN" sz="2000" spc="150" dirty="0">
                <a:solidFill>
                  <a:schemeClr val="tx1">
                    <a:lumMod val="75000"/>
                    <a:lumOff val="25000"/>
                  </a:schemeClr>
                </a:solidFill>
                <a:uFillTx/>
                <a:sym typeface="+mn-ea"/>
              </a:rPr>
              <a:t>i</a:t>
            </a:r>
            <a:r>
              <a:rPr lang="zh-CN" altLang="en-US" sz="2000" spc="150" dirty="0">
                <a:solidFill>
                  <a:schemeClr val="tx1">
                    <a:lumMod val="75000"/>
                    <a:lumOff val="25000"/>
                  </a:schemeClr>
                </a:solidFill>
                <a:uFillTx/>
                <a:sym typeface="+mn-ea"/>
              </a:rPr>
              <a:t>秒有多大的概率走出</a:t>
            </a:r>
            <a:r>
              <a:rPr lang="en-US" altLang="zh-CN" sz="2000" spc="150" dirty="0">
                <a:solidFill>
                  <a:schemeClr val="tx1">
                    <a:lumMod val="75000"/>
                    <a:lumOff val="25000"/>
                  </a:schemeClr>
                </a:solidFill>
                <a:uFillTx/>
                <a:sym typeface="+mn-ea"/>
              </a:rPr>
              <a:t>j</a:t>
            </a:r>
            <a:r>
              <a:rPr lang="zh-CN" altLang="en-US" sz="2000" spc="150" dirty="0">
                <a:solidFill>
                  <a:schemeClr val="tx1">
                    <a:lumMod val="75000"/>
                    <a:lumOff val="25000"/>
                  </a:schemeClr>
                </a:solidFill>
                <a:uFillTx/>
                <a:sym typeface="+mn-ea"/>
              </a:rPr>
              <a:t>步。</a:t>
            </a:r>
            <a:endParaRPr sz="2000"/>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那么，</a:t>
            </a:r>
            <a:r>
              <a:rPr lang="en-US" altLang="zh-CN" sz="2000" spc="150" dirty="0">
                <a:solidFill>
                  <a:schemeClr val="tx1">
                    <a:lumMod val="75000"/>
                    <a:lumOff val="25000"/>
                  </a:schemeClr>
                </a:solidFill>
                <a:uFillTx/>
                <a:sym typeface="+mn-ea"/>
              </a:rPr>
              <a:t>i</a:t>
            </a:r>
            <a:r>
              <a:rPr lang="zh-CN" altLang="en-US" sz="2000" spc="150" dirty="0">
                <a:solidFill>
                  <a:schemeClr val="tx1">
                    <a:lumMod val="75000"/>
                    <a:lumOff val="25000"/>
                  </a:schemeClr>
                </a:solidFill>
                <a:uFillTx/>
                <a:sym typeface="+mn-ea"/>
              </a:rPr>
              <a:t>秒走</a:t>
            </a:r>
            <a:r>
              <a:rPr lang="en-US" altLang="zh-CN" sz="2000" spc="150" dirty="0">
                <a:solidFill>
                  <a:schemeClr val="tx1">
                    <a:lumMod val="75000"/>
                    <a:lumOff val="25000"/>
                  </a:schemeClr>
                </a:solidFill>
                <a:uFillTx/>
                <a:sym typeface="+mn-ea"/>
              </a:rPr>
              <a:t>j</a:t>
            </a:r>
            <a:r>
              <a:rPr lang="zh-CN" altLang="en-US" sz="2000" spc="150" dirty="0">
                <a:solidFill>
                  <a:schemeClr val="tx1">
                    <a:lumMod val="75000"/>
                    <a:lumOff val="25000"/>
                  </a:schemeClr>
                </a:solidFill>
                <a:uFillTx/>
                <a:sym typeface="+mn-ea"/>
              </a:rPr>
              <a:t>步有</a:t>
            </a:r>
            <a:r>
              <a:rPr lang="en-US" altLang="zh-CN" sz="2000" spc="150" dirty="0">
                <a:solidFill>
                  <a:schemeClr val="tx1">
                    <a:lumMod val="75000"/>
                    <a:lumOff val="25000"/>
                  </a:schemeClr>
                </a:solidFill>
                <a:uFillTx/>
                <a:sym typeface="+mn-ea"/>
              </a:rPr>
              <a:t>50%</a:t>
            </a:r>
            <a:r>
              <a:rPr lang="zh-CN" altLang="en-US" sz="2000" spc="150" dirty="0">
                <a:solidFill>
                  <a:schemeClr val="tx1">
                    <a:lumMod val="75000"/>
                    <a:lumOff val="25000"/>
                  </a:schemeClr>
                </a:solidFill>
                <a:uFillTx/>
                <a:sym typeface="+mn-ea"/>
              </a:rPr>
              <a:t>的概率变为</a:t>
            </a:r>
            <a:r>
              <a:rPr lang="en-US" altLang="zh-CN" sz="2000" spc="150" dirty="0">
                <a:solidFill>
                  <a:schemeClr val="tx1">
                    <a:lumMod val="75000"/>
                    <a:lumOff val="25000"/>
                  </a:schemeClr>
                </a:solidFill>
                <a:uFillTx/>
                <a:sym typeface="+mn-ea"/>
              </a:rPr>
              <a:t>i+1</a:t>
            </a:r>
            <a:r>
              <a:rPr lang="zh-CN" altLang="en-US" sz="2000" spc="150" dirty="0">
                <a:solidFill>
                  <a:schemeClr val="tx1">
                    <a:lumMod val="75000"/>
                    <a:lumOff val="25000"/>
                  </a:schemeClr>
                </a:solidFill>
                <a:uFillTx/>
                <a:sym typeface="+mn-ea"/>
              </a:rPr>
              <a:t>秒走</a:t>
            </a:r>
            <a:r>
              <a:rPr lang="en-US" altLang="zh-CN" sz="2000" spc="150" dirty="0">
                <a:solidFill>
                  <a:schemeClr val="tx1">
                    <a:lumMod val="75000"/>
                    <a:lumOff val="25000"/>
                  </a:schemeClr>
                </a:solidFill>
                <a:uFillTx/>
                <a:sym typeface="+mn-ea"/>
              </a:rPr>
              <a:t>j+1</a:t>
            </a:r>
            <a:r>
              <a:rPr lang="zh-CN" altLang="en-US" sz="2000" spc="150" dirty="0">
                <a:solidFill>
                  <a:schemeClr val="tx1">
                    <a:lumMod val="75000"/>
                    <a:lumOff val="25000"/>
                  </a:schemeClr>
                </a:solidFill>
                <a:uFillTx/>
                <a:sym typeface="+mn-ea"/>
              </a:rPr>
              <a:t>步，</a:t>
            </a:r>
            <a:r>
              <a:rPr lang="en-US" altLang="zh-CN" sz="2000" spc="150" dirty="0">
                <a:solidFill>
                  <a:schemeClr val="tx1">
                    <a:lumMod val="75000"/>
                    <a:lumOff val="25000"/>
                  </a:schemeClr>
                </a:solidFill>
                <a:uFillTx/>
                <a:sym typeface="+mn-ea"/>
              </a:rPr>
              <a:t>50%</a:t>
            </a:r>
            <a:r>
              <a:rPr lang="zh-CN" altLang="en-US" sz="2000" spc="150" dirty="0">
                <a:solidFill>
                  <a:schemeClr val="tx1">
                    <a:lumMod val="75000"/>
                    <a:lumOff val="25000"/>
                  </a:schemeClr>
                </a:solidFill>
                <a:uFillTx/>
                <a:sym typeface="+mn-ea"/>
              </a:rPr>
              <a:t>概率</a:t>
            </a:r>
            <a:r>
              <a:rPr lang="en-US" altLang="zh-CN" sz="2000" spc="150" dirty="0">
                <a:solidFill>
                  <a:schemeClr val="tx1">
                    <a:lumMod val="75000"/>
                    <a:lumOff val="25000"/>
                  </a:schemeClr>
                </a:solidFill>
                <a:uFillTx/>
                <a:sym typeface="+mn-ea"/>
              </a:rPr>
              <a:t>i+1</a:t>
            </a:r>
            <a:r>
              <a:rPr lang="zh-CN" altLang="en-US" sz="2000" spc="150" dirty="0">
                <a:solidFill>
                  <a:schemeClr val="tx1">
                    <a:lumMod val="75000"/>
                    <a:lumOff val="25000"/>
                  </a:schemeClr>
                </a:solidFill>
                <a:uFillTx/>
                <a:sym typeface="+mn-ea"/>
              </a:rPr>
              <a:t>秒走</a:t>
            </a:r>
            <a:r>
              <a:rPr lang="en-US" altLang="zh-CN" sz="2000" spc="150" dirty="0">
                <a:solidFill>
                  <a:schemeClr val="tx1">
                    <a:lumMod val="75000"/>
                    <a:lumOff val="25000"/>
                  </a:schemeClr>
                </a:solidFill>
                <a:uFillTx/>
                <a:sym typeface="+mn-ea"/>
              </a:rPr>
              <a:t>j</a:t>
            </a:r>
            <a:r>
              <a:rPr lang="zh-CN" altLang="en-US" sz="2000" spc="150" dirty="0">
                <a:solidFill>
                  <a:schemeClr val="tx1">
                    <a:lumMod val="75000"/>
                    <a:lumOff val="25000"/>
                  </a:schemeClr>
                </a:solidFill>
                <a:uFillTx/>
                <a:sym typeface="+mn-ea"/>
              </a:rPr>
              <a:t>步。</a:t>
            </a:r>
            <a:endParaRPr sz="2000"/>
          </a:p>
          <a:p>
            <a:pPr marL="228600" lvl="0" indent="-228600" algn="l">
              <a:lnSpc>
                <a:spcPct val="130000"/>
              </a:lnSpc>
              <a:spcBef>
                <a:spcPts val="0"/>
              </a:spcBef>
              <a:spcAft>
                <a:spcPts val="1000"/>
              </a:spcAft>
              <a:buClrTx/>
              <a:buSzTx/>
              <a:buFont typeface="Arial" panose="020B0604020202020204" pitchFamily="34" charset="0"/>
            </a:pPr>
            <a:r>
              <a:rPr lang="en-US" altLang="zh-CN" sz="2000" spc="150" dirty="0">
                <a:solidFill>
                  <a:schemeClr val="tx1">
                    <a:lumMod val="75000"/>
                    <a:lumOff val="25000"/>
                  </a:schemeClr>
                </a:solidFill>
                <a:uFillTx/>
                <a:sym typeface="+mn-ea"/>
              </a:rPr>
              <a:t>a[i+1][j+1]+=0.5*a[i][j];</a:t>
            </a:r>
            <a:endParaRPr lang="en-US" altLang="zh-CN" sz="2000"/>
          </a:p>
          <a:p>
            <a:pPr marL="228600" lvl="0" indent="-228600" algn="l">
              <a:lnSpc>
                <a:spcPct val="130000"/>
              </a:lnSpc>
              <a:spcBef>
                <a:spcPts val="0"/>
              </a:spcBef>
              <a:spcAft>
                <a:spcPts val="1000"/>
              </a:spcAft>
              <a:buClrTx/>
              <a:buSzTx/>
              <a:buFont typeface="Arial" panose="020B0604020202020204" pitchFamily="34" charset="0"/>
            </a:pPr>
            <a:r>
              <a:rPr lang="en-US" altLang="zh-CN" sz="2000" spc="150" dirty="0">
                <a:solidFill>
                  <a:schemeClr val="tx1">
                    <a:lumMod val="75000"/>
                    <a:lumOff val="25000"/>
                  </a:schemeClr>
                </a:solidFill>
                <a:uFillTx/>
                <a:sym typeface="+mn-ea"/>
              </a:rPr>
              <a:t>a[i+1][j]+=0.5*a[i][j];</a:t>
            </a:r>
            <a:endParaRPr lang="en-US" altLang="zh-CN" sz="2000"/>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换一个写法：</a:t>
            </a:r>
            <a:r>
              <a:rPr lang="en-US" altLang="zh-CN" sz="2000" spc="150" dirty="0">
                <a:solidFill>
                  <a:schemeClr val="tx1">
                    <a:lumMod val="75000"/>
                    <a:lumOff val="25000"/>
                  </a:schemeClr>
                </a:solidFill>
                <a:uFillTx/>
                <a:sym typeface="+mn-ea"/>
              </a:rPr>
              <a:t>a[i][j]=0.5*a[i-1][j-1]+0.5*a[i-1][j];</a:t>
            </a:r>
            <a:endParaRPr lang="en-US" altLang="zh-CN" sz="2000"/>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（注意边界）</a:t>
            </a:r>
            <a:endParaRPr lang="zh-CN" altLang="en-US" sz="2000" spc="150">
              <a:solidFill>
                <a:schemeClr val="tx1">
                  <a:lumMod val="75000"/>
                  <a:lumOff val="25000"/>
                </a:schemeClr>
              </a:solidFill>
              <a:uFillTx/>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5"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E</a:t>
            </a:r>
            <a:r>
              <a:t>：</a:t>
            </a:r>
            <a:r>
              <a:rPr lang="zh-CN" altLang="en-US"/>
              <a:t>概率与期望的转移：例题</a:t>
            </a:r>
            <a:r>
              <a:rPr lang="en-US" altLang="zh-CN"/>
              <a:t>2</a:t>
            </a:r>
          </a:p>
        </p:txBody>
      </p:sp>
      <p:sp>
        <p:nvSpPr>
          <p:cNvPr id="5" name="矩形 4"/>
          <p:cNvSpPr/>
          <p:nvPr/>
        </p:nvSpPr>
        <p:spPr>
          <a:xfrm>
            <a:off x="669882" y="1296000"/>
            <a:ext cx="10852237" cy="1456690"/>
          </a:xfrm>
          <a:prstGeom prst="rect">
            <a:avLst/>
          </a:prstGeom>
        </p:spPr>
        <p:txBody>
          <a:bodyPr vert="horz" wrap="square" lIns="101600" tIns="0" rIns="82550" bIns="0" rtlCol="0">
            <a:noAutofit/>
          </a:bodyPr>
          <a:lstStyle/>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你站在一个有数字的矩阵的左下角，你要走到右上角去，每次只能向右或向上走。</a:t>
            </a:r>
            <a:endParaRPr sz="2000">
              <a:sym typeface="+mn-ea"/>
            </a:endParaRPr>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你每次有</a:t>
            </a:r>
            <a:r>
              <a:rPr lang="en-US" altLang="zh-CN" sz="2000" spc="150" dirty="0">
                <a:solidFill>
                  <a:schemeClr val="tx1">
                    <a:lumMod val="75000"/>
                    <a:lumOff val="25000"/>
                  </a:schemeClr>
                </a:solidFill>
                <a:uFillTx/>
                <a:sym typeface="+mn-ea"/>
              </a:rPr>
              <a:t>50%</a:t>
            </a:r>
            <a:r>
              <a:rPr lang="zh-CN" altLang="en-US" sz="2000" spc="150" dirty="0">
                <a:solidFill>
                  <a:schemeClr val="tx1">
                    <a:lumMod val="75000"/>
                    <a:lumOff val="25000"/>
                  </a:schemeClr>
                </a:solidFill>
                <a:uFillTx/>
                <a:sym typeface="+mn-ea"/>
              </a:rPr>
              <a:t>的概率向上走，</a:t>
            </a:r>
            <a:r>
              <a:rPr lang="en-US" altLang="zh-CN" sz="2000" spc="150" dirty="0">
                <a:solidFill>
                  <a:schemeClr val="tx1">
                    <a:lumMod val="75000"/>
                    <a:lumOff val="25000"/>
                  </a:schemeClr>
                </a:solidFill>
                <a:uFillTx/>
                <a:sym typeface="+mn-ea"/>
              </a:rPr>
              <a:t>50%</a:t>
            </a:r>
            <a:r>
              <a:rPr lang="zh-CN" altLang="en-US" sz="2000" spc="150" dirty="0">
                <a:solidFill>
                  <a:schemeClr val="tx1">
                    <a:lumMod val="75000"/>
                    <a:lumOff val="25000"/>
                  </a:schemeClr>
                </a:solidFill>
                <a:uFillTx/>
                <a:sym typeface="+mn-ea"/>
              </a:rPr>
              <a:t>概率向右走。</a:t>
            </a:r>
            <a:endParaRPr sz="2000"/>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若处于上边界或右边界，则只能往一个方向。</a:t>
            </a:r>
            <a:endParaRPr sz="2000"/>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求路径上数字和的期望值。</a:t>
            </a:r>
            <a:endParaRPr lang="zh-CN" altLang="en-US" sz="2000" spc="150">
              <a:solidFill>
                <a:schemeClr val="tx1">
                  <a:lumMod val="75000"/>
                  <a:lumOff val="25000"/>
                </a:schemeClr>
              </a:solidFill>
              <a:uFillTx/>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5"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E</a:t>
            </a:r>
            <a:r>
              <a:t>：</a:t>
            </a:r>
            <a:r>
              <a:rPr lang="zh-CN" altLang="en-US"/>
              <a:t>概率与期望的转移：例题</a:t>
            </a:r>
            <a:r>
              <a:rPr lang="en-US" altLang="zh-CN"/>
              <a:t>2</a:t>
            </a:r>
          </a:p>
        </p:txBody>
      </p:sp>
      <p:sp>
        <p:nvSpPr>
          <p:cNvPr id="5" name="矩形 4"/>
          <p:cNvSpPr/>
          <p:nvPr/>
        </p:nvSpPr>
        <p:spPr>
          <a:xfrm>
            <a:off x="669882" y="1296000"/>
            <a:ext cx="10852237" cy="1456690"/>
          </a:xfrm>
          <a:prstGeom prst="rect">
            <a:avLst/>
          </a:prstGeom>
        </p:spPr>
        <p:txBody>
          <a:bodyPr vert="horz" wrap="square" lIns="101600" tIns="0" rIns="82550" bIns="0" rtlCol="0">
            <a:noAutofit/>
          </a:bodyPr>
          <a:lstStyle/>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与前一题的方法类似。</a:t>
            </a:r>
            <a:endParaRPr sz="2000">
              <a:sym typeface="+mn-ea"/>
            </a:endParaRPr>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记</a:t>
            </a:r>
            <a:r>
              <a:rPr lang="en-US" altLang="zh-CN" sz="2000" spc="150" dirty="0">
                <a:solidFill>
                  <a:schemeClr val="tx1">
                    <a:lumMod val="75000"/>
                    <a:lumOff val="25000"/>
                  </a:schemeClr>
                </a:solidFill>
                <a:uFillTx/>
                <a:sym typeface="+mn-ea"/>
              </a:rPr>
              <a:t>d[i][j]</a:t>
            </a:r>
            <a:r>
              <a:rPr lang="zh-CN" altLang="en-US" sz="2000" spc="150" dirty="0">
                <a:solidFill>
                  <a:schemeClr val="tx1">
                    <a:lumMod val="75000"/>
                    <a:lumOff val="25000"/>
                  </a:schemeClr>
                </a:solidFill>
                <a:uFillTx/>
                <a:sym typeface="+mn-ea"/>
              </a:rPr>
              <a:t>为</a:t>
            </a:r>
            <a:r>
              <a:rPr lang="en-US" altLang="zh-CN" sz="2000" spc="150" dirty="0">
                <a:solidFill>
                  <a:schemeClr val="tx1">
                    <a:lumMod val="75000"/>
                    <a:lumOff val="25000"/>
                  </a:schemeClr>
                </a:solidFill>
                <a:uFillTx/>
                <a:sym typeface="+mn-ea"/>
              </a:rPr>
              <a:t>[i][j]</a:t>
            </a:r>
            <a:r>
              <a:rPr lang="zh-CN" altLang="en-US" sz="2000" spc="150" dirty="0">
                <a:solidFill>
                  <a:schemeClr val="tx1">
                    <a:lumMod val="75000"/>
                    <a:lumOff val="25000"/>
                  </a:schemeClr>
                </a:solidFill>
                <a:uFillTx/>
                <a:sym typeface="+mn-ea"/>
              </a:rPr>
              <a:t>位置上的值。</a:t>
            </a:r>
            <a:endParaRPr sz="2000">
              <a:sym typeface="+mn-ea"/>
            </a:endParaRPr>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用</a:t>
            </a:r>
            <a:r>
              <a:rPr lang="en-US" altLang="zh-CN" sz="2000" spc="150" dirty="0">
                <a:solidFill>
                  <a:schemeClr val="tx1">
                    <a:lumMod val="75000"/>
                    <a:lumOff val="25000"/>
                  </a:schemeClr>
                </a:solidFill>
                <a:uFillTx/>
                <a:sym typeface="+mn-ea"/>
              </a:rPr>
              <a:t>a[i][j]</a:t>
            </a:r>
            <a:r>
              <a:rPr lang="zh-CN" altLang="en-US" sz="2000" spc="150" dirty="0">
                <a:solidFill>
                  <a:schemeClr val="tx1">
                    <a:lumMod val="75000"/>
                    <a:lumOff val="25000"/>
                  </a:schemeClr>
                </a:solidFill>
                <a:uFillTx/>
                <a:sym typeface="+mn-ea"/>
              </a:rPr>
              <a:t>表示走到</a:t>
            </a:r>
            <a:r>
              <a:rPr lang="en-US" altLang="zh-CN" sz="2000" spc="150" dirty="0">
                <a:solidFill>
                  <a:schemeClr val="tx1">
                    <a:lumMod val="75000"/>
                    <a:lumOff val="25000"/>
                  </a:schemeClr>
                </a:solidFill>
                <a:uFillTx/>
                <a:sym typeface="+mn-ea"/>
              </a:rPr>
              <a:t>[i][j]</a:t>
            </a:r>
            <a:r>
              <a:rPr lang="zh-CN" altLang="en-US" sz="2000" spc="150" dirty="0">
                <a:solidFill>
                  <a:schemeClr val="tx1">
                    <a:lumMod val="75000"/>
                    <a:lumOff val="25000"/>
                  </a:schemeClr>
                </a:solidFill>
                <a:uFillTx/>
                <a:sym typeface="+mn-ea"/>
              </a:rPr>
              <a:t>位置时，路径和的期望值</a:t>
            </a:r>
            <a:r>
              <a:rPr lang="en-US" altLang="zh-CN" sz="2000" spc="150" dirty="0">
                <a:solidFill>
                  <a:schemeClr val="tx1">
                    <a:lumMod val="75000"/>
                    <a:lumOff val="25000"/>
                  </a:schemeClr>
                </a:solidFill>
                <a:uFillTx/>
                <a:sym typeface="+mn-ea"/>
              </a:rPr>
              <a:t>*b[i][j]</a:t>
            </a:r>
            <a:r>
              <a:rPr lang="zh-CN" altLang="en-US" sz="2000" spc="150" dirty="0">
                <a:solidFill>
                  <a:schemeClr val="tx1">
                    <a:lumMod val="75000"/>
                    <a:lumOff val="25000"/>
                  </a:schemeClr>
                </a:solidFill>
                <a:uFillTx/>
                <a:sym typeface="+mn-ea"/>
              </a:rPr>
              <a:t>。</a:t>
            </a:r>
            <a:endParaRPr sz="2000"/>
          </a:p>
          <a:p>
            <a:pPr marL="228600" lvl="0" indent="-228600" algn="l">
              <a:lnSpc>
                <a:spcPct val="130000"/>
              </a:lnSpc>
              <a:spcBef>
                <a:spcPts val="0"/>
              </a:spcBef>
              <a:spcAft>
                <a:spcPts val="1000"/>
              </a:spcAft>
              <a:buClrTx/>
              <a:buSzTx/>
              <a:buFont typeface="Arial" panose="020B0604020202020204" pitchFamily="34" charset="0"/>
            </a:pPr>
            <a:r>
              <a:rPr lang="en-US" altLang="zh-CN" sz="2000" spc="150" dirty="0">
                <a:solidFill>
                  <a:schemeClr val="tx1">
                    <a:lumMod val="75000"/>
                    <a:lumOff val="25000"/>
                  </a:schemeClr>
                </a:solidFill>
                <a:uFillTx/>
                <a:sym typeface="+mn-ea"/>
              </a:rPr>
              <a:t>b[i][j]</a:t>
            </a:r>
            <a:r>
              <a:rPr lang="zh-CN" altLang="en-US" sz="2000" spc="150" dirty="0">
                <a:solidFill>
                  <a:schemeClr val="tx1">
                    <a:lumMod val="75000"/>
                    <a:lumOff val="25000"/>
                  </a:schemeClr>
                </a:solidFill>
                <a:uFillTx/>
                <a:sym typeface="+mn-ea"/>
              </a:rPr>
              <a:t>表示经过</a:t>
            </a:r>
            <a:r>
              <a:rPr lang="en-US" altLang="zh-CN" sz="2000" spc="150" dirty="0">
                <a:solidFill>
                  <a:schemeClr val="tx1">
                    <a:lumMod val="75000"/>
                    <a:lumOff val="25000"/>
                  </a:schemeClr>
                </a:solidFill>
                <a:uFillTx/>
                <a:sym typeface="+mn-ea"/>
              </a:rPr>
              <a:t>[i][j]</a:t>
            </a:r>
            <a:r>
              <a:rPr lang="zh-CN" altLang="en-US" sz="2000" spc="150" dirty="0">
                <a:solidFill>
                  <a:schemeClr val="tx1">
                    <a:lumMod val="75000"/>
                    <a:lumOff val="25000"/>
                  </a:schemeClr>
                </a:solidFill>
                <a:uFillTx/>
                <a:sym typeface="+mn-ea"/>
              </a:rPr>
              <a:t>位置的概率。</a:t>
            </a:r>
            <a:endParaRPr sz="2000"/>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毫无疑问，</a:t>
            </a:r>
            <a:r>
              <a:rPr lang="en-US" altLang="zh-CN" sz="2000" spc="150" dirty="0">
                <a:solidFill>
                  <a:schemeClr val="tx1">
                    <a:lumMod val="75000"/>
                    <a:lumOff val="25000"/>
                  </a:schemeClr>
                </a:solidFill>
                <a:uFillTx/>
                <a:sym typeface="+mn-ea"/>
              </a:rPr>
              <a:t>b[n][m]=1</a:t>
            </a:r>
            <a:r>
              <a:rPr lang="zh-CN" altLang="en-US" sz="2000" spc="150" dirty="0">
                <a:solidFill>
                  <a:schemeClr val="tx1">
                    <a:lumMod val="75000"/>
                    <a:lumOff val="25000"/>
                  </a:schemeClr>
                </a:solidFill>
                <a:uFillTx/>
                <a:sym typeface="+mn-ea"/>
              </a:rPr>
              <a:t>，答案即为</a:t>
            </a:r>
            <a:r>
              <a:rPr lang="en-US" altLang="zh-CN" sz="2000" spc="150" dirty="0">
                <a:solidFill>
                  <a:schemeClr val="tx1">
                    <a:lumMod val="75000"/>
                    <a:lumOff val="25000"/>
                  </a:schemeClr>
                </a:solidFill>
                <a:uFillTx/>
                <a:sym typeface="+mn-ea"/>
              </a:rPr>
              <a:t>a[n][m]</a:t>
            </a:r>
            <a:r>
              <a:rPr lang="zh-CN" altLang="en-US" sz="2000" spc="150" dirty="0">
                <a:solidFill>
                  <a:schemeClr val="tx1">
                    <a:lumMod val="75000"/>
                    <a:lumOff val="25000"/>
                  </a:schemeClr>
                </a:solidFill>
                <a:uFillTx/>
                <a:sym typeface="+mn-ea"/>
              </a:rPr>
              <a:t>。</a:t>
            </a:r>
            <a:endParaRPr lang="zh-CN" altLang="en-US" sz="2000" spc="150">
              <a:solidFill>
                <a:schemeClr val="tx1">
                  <a:lumMod val="75000"/>
                  <a:lumOff val="25000"/>
                </a:schemeClr>
              </a:solidFill>
              <a:uFillTx/>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5"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E</a:t>
            </a:r>
            <a:r>
              <a:t>：</a:t>
            </a:r>
            <a:r>
              <a:rPr lang="zh-CN" altLang="en-US"/>
              <a:t>概率与期望的转移：例题</a:t>
            </a:r>
            <a:r>
              <a:rPr lang="en-US" altLang="zh-CN"/>
              <a:t>2</a:t>
            </a:r>
          </a:p>
        </p:txBody>
      </p:sp>
      <p:sp>
        <p:nvSpPr>
          <p:cNvPr id="5" name="矩形 4"/>
          <p:cNvSpPr/>
          <p:nvPr/>
        </p:nvSpPr>
        <p:spPr>
          <a:xfrm>
            <a:off x="669882" y="1296000"/>
            <a:ext cx="10852237" cy="1456690"/>
          </a:xfrm>
          <a:prstGeom prst="rect">
            <a:avLst/>
          </a:prstGeom>
        </p:spPr>
        <p:txBody>
          <a:bodyPr vert="horz" wrap="square" lIns="101600" tIns="0" rIns="82550" bIns="0" rtlCol="0">
            <a:noAutofit/>
          </a:bodyPr>
          <a:lstStyle/>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转移方式：</a:t>
            </a:r>
            <a:endParaRPr sz="2000"/>
          </a:p>
          <a:p>
            <a:pPr marL="228600" lvl="0" indent="-228600" algn="l">
              <a:lnSpc>
                <a:spcPct val="130000"/>
              </a:lnSpc>
              <a:spcBef>
                <a:spcPts val="0"/>
              </a:spcBef>
              <a:spcAft>
                <a:spcPts val="1000"/>
              </a:spcAft>
              <a:buClrTx/>
              <a:buSzTx/>
              <a:buFont typeface="Arial" panose="020B0604020202020204" pitchFamily="34" charset="0"/>
            </a:pPr>
            <a:r>
              <a:rPr lang="en-US" altLang="zh-CN" sz="2000" spc="150" dirty="0">
                <a:solidFill>
                  <a:schemeClr val="tx1">
                    <a:lumMod val="75000"/>
                    <a:lumOff val="25000"/>
                  </a:schemeClr>
                </a:solidFill>
                <a:uFillTx/>
                <a:sym typeface="+mn-ea"/>
              </a:rPr>
              <a:t>b[1][1]=1;</a:t>
            </a:r>
            <a:endParaRPr sz="2000"/>
          </a:p>
          <a:p>
            <a:pPr marL="228600" lvl="0" indent="-228600" algn="l">
              <a:lnSpc>
                <a:spcPct val="130000"/>
              </a:lnSpc>
              <a:spcBef>
                <a:spcPts val="0"/>
              </a:spcBef>
              <a:spcAft>
                <a:spcPts val="1000"/>
              </a:spcAft>
              <a:buClrTx/>
              <a:buSzTx/>
              <a:buFont typeface="Arial" panose="020B0604020202020204" pitchFamily="34" charset="0"/>
            </a:pPr>
            <a:r>
              <a:rPr lang="en-US" altLang="zh-CN" sz="2000" spc="150" dirty="0">
                <a:solidFill>
                  <a:schemeClr val="tx1">
                    <a:lumMod val="75000"/>
                    <a:lumOff val="25000"/>
                  </a:schemeClr>
                </a:solidFill>
                <a:uFillTx/>
                <a:sym typeface="+mn-ea"/>
              </a:rPr>
              <a:t>b[i+1][j]+=0.5*b[i][j];</a:t>
            </a:r>
            <a:endParaRPr lang="en-US" altLang="zh-CN" sz="2000"/>
          </a:p>
          <a:p>
            <a:pPr marL="228600" lvl="0" indent="-228600" algn="l">
              <a:lnSpc>
                <a:spcPct val="130000"/>
              </a:lnSpc>
              <a:spcBef>
                <a:spcPts val="0"/>
              </a:spcBef>
              <a:spcAft>
                <a:spcPts val="1000"/>
              </a:spcAft>
              <a:buClrTx/>
              <a:buSzTx/>
              <a:buFont typeface="Arial" panose="020B0604020202020204" pitchFamily="34" charset="0"/>
            </a:pPr>
            <a:r>
              <a:rPr lang="en-US" altLang="zh-CN" sz="2000" spc="150" dirty="0">
                <a:solidFill>
                  <a:schemeClr val="tx1">
                    <a:lumMod val="75000"/>
                    <a:lumOff val="25000"/>
                  </a:schemeClr>
                </a:solidFill>
                <a:uFillTx/>
                <a:sym typeface="+mn-ea"/>
              </a:rPr>
              <a:t>b[i][j+1]+=0.5*b[i][j];</a:t>
            </a:r>
            <a:endParaRPr lang="en-US" altLang="zh-CN" sz="2000"/>
          </a:p>
          <a:p>
            <a:pPr marL="228600" lvl="0" indent="-228600" algn="l">
              <a:lnSpc>
                <a:spcPct val="130000"/>
              </a:lnSpc>
              <a:spcBef>
                <a:spcPts val="0"/>
              </a:spcBef>
              <a:spcAft>
                <a:spcPts val="1000"/>
              </a:spcAft>
              <a:buClrTx/>
              <a:buSzTx/>
              <a:buFont typeface="Arial" panose="020B0604020202020204" pitchFamily="34" charset="0"/>
            </a:pPr>
            <a:r>
              <a:rPr lang="en-US" altLang="zh-CN" sz="2000" spc="150" dirty="0">
                <a:solidFill>
                  <a:schemeClr val="tx1">
                    <a:lumMod val="75000"/>
                    <a:lumOff val="25000"/>
                  </a:schemeClr>
                </a:solidFill>
                <a:uFillTx/>
                <a:sym typeface="+mn-ea"/>
              </a:rPr>
              <a:t>a[i+1][j]+=0.5*a[i][j];</a:t>
            </a:r>
            <a:endParaRPr lang="en-US" altLang="zh-CN" sz="2000"/>
          </a:p>
          <a:p>
            <a:pPr marL="228600" lvl="0" indent="-228600" algn="l">
              <a:lnSpc>
                <a:spcPct val="130000"/>
              </a:lnSpc>
              <a:spcBef>
                <a:spcPts val="0"/>
              </a:spcBef>
              <a:spcAft>
                <a:spcPts val="1000"/>
              </a:spcAft>
              <a:buClrTx/>
              <a:buSzTx/>
              <a:buFont typeface="Arial" panose="020B0604020202020204" pitchFamily="34" charset="0"/>
            </a:pPr>
            <a:r>
              <a:rPr lang="en-US" altLang="zh-CN" sz="2000" spc="150" dirty="0">
                <a:solidFill>
                  <a:schemeClr val="tx1">
                    <a:lumMod val="75000"/>
                    <a:lumOff val="25000"/>
                  </a:schemeClr>
                </a:solidFill>
                <a:uFillTx/>
                <a:sym typeface="+mn-ea"/>
              </a:rPr>
              <a:t>a[i][j+1]+=0.5*a[i][j];</a:t>
            </a:r>
            <a:endParaRPr lang="en-US" altLang="zh-CN" sz="2000"/>
          </a:p>
          <a:p>
            <a:pPr marL="228600" lvl="0" indent="-228600" algn="l">
              <a:lnSpc>
                <a:spcPct val="130000"/>
              </a:lnSpc>
              <a:spcBef>
                <a:spcPts val="0"/>
              </a:spcBef>
              <a:spcAft>
                <a:spcPts val="1000"/>
              </a:spcAft>
              <a:buClrTx/>
              <a:buSzTx/>
              <a:buFont typeface="Arial" panose="020B0604020202020204" pitchFamily="34" charset="0"/>
            </a:pPr>
            <a:r>
              <a:rPr lang="en-US" altLang="zh-CN" sz="2000" spc="150" dirty="0">
                <a:solidFill>
                  <a:schemeClr val="tx1">
                    <a:lumMod val="75000"/>
                    <a:lumOff val="25000"/>
                  </a:schemeClr>
                </a:solidFill>
                <a:uFillTx/>
                <a:sym typeface="+mn-ea"/>
              </a:rPr>
              <a:t>a[i][j]+=b[i][j]*d[i][j];</a:t>
            </a:r>
            <a:endParaRPr lang="zh-CN" altLang="en-US" sz="2000" spc="150">
              <a:solidFill>
                <a:schemeClr val="tx1">
                  <a:lumMod val="75000"/>
                  <a:lumOff val="25000"/>
                </a:schemeClr>
              </a:solidFill>
              <a:uFillTx/>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5"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E</a:t>
            </a:r>
            <a:r>
              <a:t>：</a:t>
            </a:r>
            <a:r>
              <a:rPr lang="zh-CN" altLang="en-US"/>
              <a:t>概率与期望的转移：例题</a:t>
            </a:r>
            <a:r>
              <a:rPr lang="en-US" altLang="zh-CN"/>
              <a:t>2</a:t>
            </a:r>
          </a:p>
        </p:txBody>
      </p:sp>
      <p:sp>
        <p:nvSpPr>
          <p:cNvPr id="5" name="矩形 4"/>
          <p:cNvSpPr/>
          <p:nvPr/>
        </p:nvSpPr>
        <p:spPr>
          <a:xfrm>
            <a:off x="669882" y="1296000"/>
            <a:ext cx="10852237" cy="1456690"/>
          </a:xfrm>
          <a:prstGeom prst="rect">
            <a:avLst/>
          </a:prstGeom>
        </p:spPr>
        <p:txBody>
          <a:bodyPr vert="horz" wrap="square" lIns="101600" tIns="0" rIns="82550" bIns="0" rtlCol="0">
            <a:noAutofit/>
          </a:bodyPr>
          <a:lstStyle/>
          <a:p>
            <a:pPr marL="228600" lvl="0" indent="-228600" algn="l">
              <a:lnSpc>
                <a:spcPct val="130000"/>
              </a:lnSpc>
              <a:spcBef>
                <a:spcPts val="0"/>
              </a:spcBef>
              <a:spcAft>
                <a:spcPts val="1000"/>
              </a:spcAft>
              <a:buClrTx/>
              <a:buSzTx/>
              <a:buFont typeface="Arial" panose="020B0604020202020204" pitchFamily="34" charset="0"/>
            </a:pPr>
            <a:r>
              <a:rPr lang="zh-CN" altLang="zh-CN" sz="2000" spc="150" dirty="0">
                <a:solidFill>
                  <a:schemeClr val="tx1">
                    <a:lumMod val="75000"/>
                    <a:lumOff val="25000"/>
                  </a:schemeClr>
                </a:solidFill>
                <a:uFillTx/>
                <a:sym typeface="+mn-ea"/>
              </a:rPr>
              <a:t>为什么不记</a:t>
            </a:r>
            <a:r>
              <a:rPr lang="en-US" altLang="zh-CN" sz="2000" spc="150" dirty="0">
                <a:solidFill>
                  <a:schemeClr val="tx1">
                    <a:lumMod val="75000"/>
                    <a:lumOff val="25000"/>
                  </a:schemeClr>
                </a:solidFill>
                <a:uFillTx/>
                <a:sym typeface="+mn-ea"/>
              </a:rPr>
              <a:t>a[i][j]</a:t>
            </a:r>
            <a:r>
              <a:rPr lang="zh-CN" altLang="en-US" sz="2000" spc="150" dirty="0">
                <a:solidFill>
                  <a:schemeClr val="tx1">
                    <a:lumMod val="75000"/>
                    <a:lumOff val="25000"/>
                  </a:schemeClr>
                </a:solidFill>
                <a:uFillTx/>
                <a:sym typeface="+mn-ea"/>
              </a:rPr>
              <a:t>为走到</a:t>
            </a:r>
            <a:r>
              <a:rPr lang="en-US" altLang="zh-CN" sz="2000" spc="150" dirty="0">
                <a:solidFill>
                  <a:schemeClr val="tx1">
                    <a:lumMod val="75000"/>
                    <a:lumOff val="25000"/>
                  </a:schemeClr>
                </a:solidFill>
                <a:uFillTx/>
                <a:sym typeface="+mn-ea"/>
              </a:rPr>
              <a:t>[i][j]</a:t>
            </a:r>
            <a:r>
              <a:rPr lang="zh-CN" altLang="en-US" sz="2000" spc="150" dirty="0">
                <a:solidFill>
                  <a:schemeClr val="tx1">
                    <a:lumMod val="75000"/>
                    <a:lumOff val="25000"/>
                  </a:schemeClr>
                </a:solidFill>
                <a:uFillTx/>
                <a:sym typeface="+mn-ea"/>
              </a:rPr>
              <a:t>时路径和的期望？</a:t>
            </a:r>
            <a:endParaRPr sz="2000"/>
          </a:p>
          <a:p>
            <a:pPr marL="228600" lvl="0" indent="-228600" algn="l">
              <a:lnSpc>
                <a:spcPct val="130000"/>
              </a:lnSpc>
              <a:spcBef>
                <a:spcPts val="0"/>
              </a:spcBef>
              <a:spcAft>
                <a:spcPts val="1000"/>
              </a:spcAft>
              <a:buClrTx/>
              <a:buSzTx/>
              <a:buFont typeface="Arial" panose="020B0604020202020204" pitchFamily="34" charset="0"/>
            </a:pPr>
            <a:r>
              <a:rPr lang="en-US" altLang="zh-CN" sz="2000" spc="150" dirty="0">
                <a:solidFill>
                  <a:schemeClr val="tx1">
                    <a:lumMod val="75000"/>
                    <a:lumOff val="25000"/>
                  </a:schemeClr>
                </a:solidFill>
                <a:uFillTx/>
                <a:sym typeface="+mn-ea"/>
              </a:rPr>
              <a:t>“</a:t>
            </a:r>
            <a:r>
              <a:rPr lang="zh-CN" altLang="en-US" sz="2000" spc="150" dirty="0">
                <a:solidFill>
                  <a:schemeClr val="tx1">
                    <a:lumMod val="75000"/>
                    <a:lumOff val="25000"/>
                  </a:schemeClr>
                </a:solidFill>
                <a:uFillTx/>
                <a:sym typeface="+mn-ea"/>
              </a:rPr>
              <a:t>走到</a:t>
            </a:r>
            <a:r>
              <a:rPr lang="en-US" altLang="zh-CN" sz="2000" spc="150" dirty="0">
                <a:solidFill>
                  <a:schemeClr val="tx1">
                    <a:lumMod val="75000"/>
                    <a:lumOff val="25000"/>
                  </a:schemeClr>
                </a:solidFill>
                <a:uFillTx/>
                <a:sym typeface="+mn-ea"/>
              </a:rPr>
              <a:t>[i][j]”</a:t>
            </a:r>
            <a:r>
              <a:rPr lang="zh-CN" altLang="en-US" sz="2000" spc="150" dirty="0">
                <a:solidFill>
                  <a:schemeClr val="tx1">
                    <a:lumMod val="75000"/>
                    <a:lumOff val="25000"/>
                  </a:schemeClr>
                </a:solidFill>
                <a:uFillTx/>
                <a:sym typeface="+mn-ea"/>
              </a:rPr>
              <a:t>是一个概率事件，在转移时两个前置事件的概率并不一定相同。</a:t>
            </a:r>
            <a:endParaRPr sz="2000"/>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将</a:t>
            </a:r>
            <a:r>
              <a:rPr lang="en-US" altLang="zh-CN" sz="2000" spc="150" dirty="0">
                <a:solidFill>
                  <a:schemeClr val="tx1">
                    <a:lumMod val="75000"/>
                    <a:lumOff val="25000"/>
                  </a:schemeClr>
                </a:solidFill>
                <a:uFillTx/>
                <a:sym typeface="+mn-ea"/>
              </a:rPr>
              <a:t>“</a:t>
            </a:r>
            <a:r>
              <a:rPr lang="zh-CN" altLang="en-US" sz="2000" spc="150" dirty="0">
                <a:solidFill>
                  <a:schemeClr val="tx1">
                    <a:lumMod val="75000"/>
                    <a:lumOff val="25000"/>
                  </a:schemeClr>
                </a:solidFill>
                <a:uFillTx/>
                <a:sym typeface="+mn-ea"/>
              </a:rPr>
              <a:t>走到</a:t>
            </a:r>
            <a:r>
              <a:rPr lang="en-US" altLang="zh-CN" sz="2000" spc="150" dirty="0">
                <a:solidFill>
                  <a:schemeClr val="tx1">
                    <a:lumMod val="75000"/>
                    <a:lumOff val="25000"/>
                  </a:schemeClr>
                </a:solidFill>
                <a:uFillTx/>
                <a:sym typeface="+mn-ea"/>
              </a:rPr>
              <a:t>[i][j]”</a:t>
            </a:r>
            <a:r>
              <a:rPr lang="zh-CN" altLang="en-US" sz="2000" spc="150" dirty="0">
                <a:solidFill>
                  <a:schemeClr val="tx1">
                    <a:lumMod val="75000"/>
                    <a:lumOff val="25000"/>
                  </a:schemeClr>
                </a:solidFill>
                <a:uFillTx/>
                <a:sym typeface="+mn-ea"/>
              </a:rPr>
              <a:t>视为前提条件，则必须考虑到两个前置事件发生的概率大小关系。</a:t>
            </a:r>
            <a:endParaRPr sz="2000">
              <a:sym typeface="+mn-ea"/>
            </a:endParaRPr>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若采用</a:t>
            </a:r>
            <a:r>
              <a:rPr lang="en-US" altLang="zh-CN" sz="2000" spc="150" dirty="0">
                <a:solidFill>
                  <a:schemeClr val="tx1">
                    <a:lumMod val="75000"/>
                    <a:lumOff val="25000"/>
                  </a:schemeClr>
                </a:solidFill>
                <a:uFillTx/>
                <a:sym typeface="+mn-ea"/>
              </a:rPr>
              <a:t>a[i][j]+=a[i-1][j]*0.5+a[i][j-1]*0.5</a:t>
            </a:r>
            <a:r>
              <a:rPr lang="zh-CN" altLang="en-US" sz="2000" spc="150" dirty="0">
                <a:solidFill>
                  <a:schemeClr val="tx1">
                    <a:lumMod val="75000"/>
                    <a:lumOff val="25000"/>
                  </a:schemeClr>
                </a:solidFill>
                <a:uFillTx/>
                <a:sym typeface="+mn-ea"/>
              </a:rPr>
              <a:t>，则未考虑到这一点。</a:t>
            </a:r>
            <a:endParaRPr lang="zh-CN" altLang="zh-CN" sz="2000" spc="150">
              <a:solidFill>
                <a:schemeClr val="tx1">
                  <a:lumMod val="75000"/>
                  <a:lumOff val="25000"/>
                </a:schemeClr>
              </a:solidFill>
              <a:uFillTx/>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5"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E</a:t>
            </a:r>
            <a:r>
              <a:t>：</a:t>
            </a:r>
            <a:r>
              <a:rPr lang="zh-CN" altLang="en-US"/>
              <a:t>概率与期望的转移：方法</a:t>
            </a:r>
            <a:r>
              <a:rPr lang="en-US" altLang="zh-CN"/>
              <a:t>1 </a:t>
            </a:r>
            <a:r>
              <a:t>递推转移法</a:t>
            </a:r>
          </a:p>
        </p:txBody>
      </p:sp>
      <p:sp>
        <p:nvSpPr>
          <p:cNvPr id="5" name="矩形 4"/>
          <p:cNvSpPr/>
          <p:nvPr/>
        </p:nvSpPr>
        <p:spPr>
          <a:xfrm>
            <a:off x="669881" y="1912085"/>
            <a:ext cx="10852237" cy="1456690"/>
          </a:xfrm>
          <a:prstGeom prst="rect">
            <a:avLst/>
          </a:prstGeom>
        </p:spPr>
        <p:txBody>
          <a:bodyPr vert="horz" wrap="square" lIns="101600" tIns="0" rIns="82550" bIns="0" rtlCol="0">
            <a:noAutofit/>
          </a:bodyPr>
          <a:lstStyle/>
          <a:p>
            <a:pPr marL="228600" lvl="0" indent="-228600" algn="l">
              <a:lnSpc>
                <a:spcPct val="130000"/>
              </a:lnSpc>
              <a:spcBef>
                <a:spcPts val="0"/>
              </a:spcBef>
              <a:spcAft>
                <a:spcPts val="1000"/>
              </a:spcAft>
              <a:buClrTx/>
              <a:buSzTx/>
              <a:buFont typeface="Arial" panose="020B0604020202020204" pitchFamily="34" charset="0"/>
            </a:pPr>
            <a:r>
              <a:rPr lang="zh-CN" altLang="zh-CN" sz="2000" spc="150" dirty="0">
                <a:solidFill>
                  <a:schemeClr val="tx1">
                    <a:lumMod val="75000"/>
                    <a:lumOff val="25000"/>
                  </a:schemeClr>
                </a:solidFill>
                <a:uFillTx/>
                <a:sym typeface="+mn-ea"/>
              </a:rPr>
              <a:t>这是我们常用的求解概率与期望问题的方法。</a:t>
            </a:r>
            <a:endParaRPr altLang="zh-CN" sz="2000" dirty="0"/>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在转移时，转移的系数应当与前置事件发生概率与转移事件发生概率相关，两者都不应该忽视。</a:t>
            </a:r>
            <a:endParaRPr sz="2000" dirty="0"/>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在例题</a:t>
            </a:r>
            <a:r>
              <a:rPr lang="en-US" altLang="zh-CN" sz="2000" spc="150" dirty="0">
                <a:solidFill>
                  <a:schemeClr val="tx1">
                    <a:lumMod val="75000"/>
                    <a:lumOff val="25000"/>
                  </a:schemeClr>
                </a:solidFill>
                <a:uFillTx/>
                <a:sym typeface="+mn-ea"/>
              </a:rPr>
              <a:t>2</a:t>
            </a:r>
            <a:r>
              <a:rPr lang="zh-CN" altLang="en-US" sz="2000" spc="150" dirty="0">
                <a:solidFill>
                  <a:schemeClr val="tx1">
                    <a:lumMod val="75000"/>
                    <a:lumOff val="25000"/>
                  </a:schemeClr>
                </a:solidFill>
                <a:uFillTx/>
                <a:sym typeface="+mn-ea"/>
              </a:rPr>
              <a:t>中，记</a:t>
            </a:r>
            <a:r>
              <a:rPr lang="en-US" altLang="zh-CN" sz="2000" spc="150" dirty="0">
                <a:solidFill>
                  <a:schemeClr val="tx1">
                    <a:lumMod val="75000"/>
                    <a:lumOff val="25000"/>
                  </a:schemeClr>
                </a:solidFill>
                <a:uFillTx/>
                <a:sym typeface="+mn-ea"/>
              </a:rPr>
              <a:t>a[i][j]</a:t>
            </a:r>
            <a:r>
              <a:rPr lang="zh-CN" altLang="en-US" sz="2000" spc="150" dirty="0">
                <a:solidFill>
                  <a:schemeClr val="tx1">
                    <a:lumMod val="75000"/>
                    <a:lumOff val="25000"/>
                  </a:schemeClr>
                </a:solidFill>
                <a:uFillTx/>
                <a:sym typeface="+mn-ea"/>
              </a:rPr>
              <a:t>为走到</a:t>
            </a:r>
            <a:r>
              <a:rPr lang="en-US" altLang="zh-CN" sz="2000" spc="150" dirty="0">
                <a:solidFill>
                  <a:schemeClr val="tx1">
                    <a:lumMod val="75000"/>
                    <a:lumOff val="25000"/>
                  </a:schemeClr>
                </a:solidFill>
                <a:uFillTx/>
                <a:sym typeface="+mn-ea"/>
              </a:rPr>
              <a:t>[i][j]</a:t>
            </a:r>
            <a:r>
              <a:rPr lang="zh-CN" altLang="en-US" sz="2000" spc="150" dirty="0">
                <a:solidFill>
                  <a:schemeClr val="tx1">
                    <a:lumMod val="75000"/>
                    <a:lumOff val="25000"/>
                  </a:schemeClr>
                </a:solidFill>
                <a:uFillTx/>
                <a:sym typeface="+mn-ea"/>
              </a:rPr>
              <a:t>位置时路径和的期望值</a:t>
            </a:r>
            <a:r>
              <a:rPr lang="en-US" altLang="zh-CN" sz="2000" spc="150" dirty="0">
                <a:solidFill>
                  <a:schemeClr val="tx1">
                    <a:lumMod val="75000"/>
                    <a:lumOff val="25000"/>
                  </a:schemeClr>
                </a:solidFill>
                <a:uFillTx/>
                <a:sym typeface="+mn-ea"/>
              </a:rPr>
              <a:t>*b[i][j]</a:t>
            </a:r>
            <a:r>
              <a:rPr lang="zh-CN" altLang="en-US" sz="2000" spc="150" dirty="0">
                <a:solidFill>
                  <a:schemeClr val="tx1">
                    <a:lumMod val="75000"/>
                    <a:lumOff val="25000"/>
                  </a:schemeClr>
                </a:solidFill>
                <a:uFillTx/>
                <a:sym typeface="+mn-ea"/>
              </a:rPr>
              <a:t>，已经考虑到了</a:t>
            </a:r>
            <a:r>
              <a:rPr lang="en-US" altLang="zh-CN" sz="2000" spc="150" dirty="0">
                <a:solidFill>
                  <a:schemeClr val="tx1">
                    <a:lumMod val="75000"/>
                    <a:lumOff val="25000"/>
                  </a:schemeClr>
                </a:solidFill>
                <a:uFillTx/>
                <a:sym typeface="+mn-ea"/>
              </a:rPr>
              <a:t>“</a:t>
            </a:r>
            <a:r>
              <a:rPr lang="zh-CN" altLang="en-US" sz="2000" spc="150" dirty="0">
                <a:solidFill>
                  <a:schemeClr val="tx1">
                    <a:lumMod val="75000"/>
                    <a:lumOff val="25000"/>
                  </a:schemeClr>
                </a:solidFill>
                <a:uFillTx/>
                <a:sym typeface="+mn-ea"/>
              </a:rPr>
              <a:t>前置事件发生概率</a:t>
            </a:r>
            <a:r>
              <a:rPr lang="en-US" altLang="zh-CN" sz="2000" spc="150" dirty="0">
                <a:solidFill>
                  <a:schemeClr val="tx1">
                    <a:lumMod val="75000"/>
                    <a:lumOff val="25000"/>
                  </a:schemeClr>
                </a:solidFill>
                <a:uFillTx/>
                <a:sym typeface="+mn-ea"/>
              </a:rPr>
              <a:t>”</a:t>
            </a:r>
            <a:r>
              <a:rPr lang="zh-CN" altLang="en-US" sz="2000" spc="150" dirty="0">
                <a:solidFill>
                  <a:schemeClr val="tx1">
                    <a:lumMod val="75000"/>
                    <a:lumOff val="25000"/>
                  </a:schemeClr>
                </a:solidFill>
                <a:uFillTx/>
                <a:sym typeface="+mn-ea"/>
              </a:rPr>
              <a:t>的权，所以是正确的。</a:t>
            </a:r>
            <a:endParaRPr sz="2000" dirty="0">
              <a:sym typeface="+mn-ea"/>
            </a:endParaRPr>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在符合转移要求与按权累加原则的情况下，概率与期望的转移都可以各自相加。</a:t>
            </a:r>
            <a:endParaRPr lang="zh-CN" altLang="zh-CN" sz="2000" spc="150" dirty="0">
              <a:solidFill>
                <a:schemeClr val="tx1">
                  <a:lumMod val="75000"/>
                  <a:lumOff val="25000"/>
                </a:schemeClr>
              </a:solidFill>
              <a:uFillTx/>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5"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E</a:t>
            </a:r>
            <a:r>
              <a:t>：</a:t>
            </a:r>
            <a:r>
              <a:rPr lang="zh-CN" altLang="en-US"/>
              <a:t>概率与期望的转移：例题</a:t>
            </a:r>
            <a:r>
              <a:rPr lang="en-US" altLang="zh-CN"/>
              <a:t>2</a:t>
            </a:r>
          </a:p>
        </p:txBody>
      </p:sp>
      <p:sp>
        <p:nvSpPr>
          <p:cNvPr id="6" name="矩形 5"/>
          <p:cNvSpPr/>
          <p:nvPr/>
        </p:nvSpPr>
        <p:spPr>
          <a:xfrm>
            <a:off x="669882" y="1296000"/>
            <a:ext cx="10852237" cy="1456690"/>
          </a:xfrm>
          <a:prstGeom prst="rect">
            <a:avLst/>
          </a:prstGeom>
        </p:spPr>
        <p:txBody>
          <a:bodyPr vert="horz" wrap="square" lIns="101600" tIns="0" rIns="82550" bIns="0" rtlCol="0">
            <a:noAutofit/>
          </a:bodyPr>
          <a:lstStyle/>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另一个简单的方法。</a:t>
            </a:r>
            <a:endParaRPr sz="2000"/>
          </a:p>
          <a:p>
            <a:pPr marL="228600" lvl="0" indent="-228600" algn="l">
              <a:lnSpc>
                <a:spcPct val="130000"/>
              </a:lnSpc>
              <a:spcBef>
                <a:spcPts val="0"/>
              </a:spcBef>
              <a:spcAft>
                <a:spcPts val="1000"/>
              </a:spcAft>
              <a:buClrTx/>
              <a:buSzTx/>
              <a:buFont typeface="Arial" panose="020B0604020202020204" pitchFamily="34" charset="0"/>
            </a:pPr>
            <a:r>
              <a:rPr lang="en-US" altLang="zh-CN" sz="2000" spc="150" dirty="0">
                <a:solidFill>
                  <a:schemeClr val="tx1">
                    <a:lumMod val="75000"/>
                    <a:lumOff val="25000"/>
                  </a:schemeClr>
                </a:solidFill>
                <a:uFillTx/>
                <a:sym typeface="+mn-ea"/>
              </a:rPr>
              <a:t>ans</a:t>
            </a:r>
            <a:r>
              <a:rPr lang="zh-CN" altLang="en-US" sz="2000" spc="150" dirty="0">
                <a:solidFill>
                  <a:schemeClr val="tx1">
                    <a:lumMod val="75000"/>
                    <a:lumOff val="25000"/>
                  </a:schemeClr>
                </a:solidFill>
                <a:uFillTx/>
                <a:sym typeface="+mn-ea"/>
              </a:rPr>
              <a:t>即为Σ </a:t>
            </a:r>
            <a:r>
              <a:rPr lang="en-US" altLang="zh-CN" sz="2000" spc="150" dirty="0">
                <a:solidFill>
                  <a:schemeClr val="tx1">
                    <a:lumMod val="75000"/>
                    <a:lumOff val="25000"/>
                  </a:schemeClr>
                </a:solidFill>
                <a:uFillTx/>
                <a:sym typeface="+mn-ea"/>
              </a:rPr>
              <a:t>b[i][j]*d[i][j]</a:t>
            </a:r>
            <a:r>
              <a:rPr lang="zh-CN" altLang="en-US" sz="2000" spc="150" dirty="0">
                <a:solidFill>
                  <a:schemeClr val="tx1">
                    <a:lumMod val="75000"/>
                    <a:lumOff val="25000"/>
                  </a:schemeClr>
                </a:solidFill>
                <a:uFillTx/>
                <a:sym typeface="+mn-ea"/>
              </a:rPr>
              <a:t>。</a:t>
            </a:r>
            <a:endParaRPr sz="2000"/>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考虑其意义，</a:t>
            </a:r>
            <a:r>
              <a:rPr lang="en-US" altLang="zh-CN" sz="2000" spc="150" dirty="0">
                <a:solidFill>
                  <a:schemeClr val="tx1">
                    <a:lumMod val="75000"/>
                    <a:lumOff val="25000"/>
                  </a:schemeClr>
                </a:solidFill>
                <a:uFillTx/>
                <a:sym typeface="+mn-ea"/>
              </a:rPr>
              <a:t>b[i][j]</a:t>
            </a:r>
            <a:r>
              <a:rPr lang="zh-CN" altLang="en-US" sz="2000" spc="150" dirty="0">
                <a:solidFill>
                  <a:schemeClr val="tx1">
                    <a:lumMod val="75000"/>
                    <a:lumOff val="25000"/>
                  </a:schemeClr>
                </a:solidFill>
                <a:uFillTx/>
                <a:sym typeface="+mn-ea"/>
              </a:rPr>
              <a:t>为经过</a:t>
            </a:r>
            <a:r>
              <a:rPr lang="en-US" altLang="zh-CN" sz="2000" spc="150" dirty="0">
                <a:solidFill>
                  <a:schemeClr val="tx1">
                    <a:lumMod val="75000"/>
                    <a:lumOff val="25000"/>
                  </a:schemeClr>
                </a:solidFill>
                <a:uFillTx/>
                <a:sym typeface="+mn-ea"/>
              </a:rPr>
              <a:t>[i][j]</a:t>
            </a:r>
            <a:r>
              <a:rPr lang="zh-CN" altLang="en-US" sz="2000" spc="150" dirty="0">
                <a:solidFill>
                  <a:schemeClr val="tx1">
                    <a:lumMod val="75000"/>
                    <a:lumOff val="25000"/>
                  </a:schemeClr>
                </a:solidFill>
                <a:uFillTx/>
                <a:sym typeface="+mn-ea"/>
              </a:rPr>
              <a:t>的概率，只要经过</a:t>
            </a:r>
            <a:r>
              <a:rPr lang="en-US" altLang="zh-CN" sz="2000" spc="150" dirty="0">
                <a:solidFill>
                  <a:schemeClr val="tx1">
                    <a:lumMod val="75000"/>
                    <a:lumOff val="25000"/>
                  </a:schemeClr>
                </a:solidFill>
                <a:uFillTx/>
                <a:sym typeface="+mn-ea"/>
              </a:rPr>
              <a:t>[i][j]</a:t>
            </a:r>
            <a:r>
              <a:rPr lang="zh-CN" altLang="en-US" sz="2000" spc="150" dirty="0">
                <a:solidFill>
                  <a:schemeClr val="tx1">
                    <a:lumMod val="75000"/>
                    <a:lumOff val="25000"/>
                  </a:schemeClr>
                </a:solidFill>
                <a:uFillTx/>
                <a:sym typeface="+mn-ea"/>
              </a:rPr>
              <a:t>，</a:t>
            </a:r>
            <a:r>
              <a:rPr lang="en-US" altLang="zh-CN" sz="2000" spc="150" dirty="0">
                <a:solidFill>
                  <a:schemeClr val="tx1">
                    <a:lumMod val="75000"/>
                    <a:lumOff val="25000"/>
                  </a:schemeClr>
                </a:solidFill>
                <a:uFillTx/>
                <a:sym typeface="+mn-ea"/>
              </a:rPr>
              <a:t>d[i][j]</a:t>
            </a:r>
            <a:r>
              <a:rPr lang="zh-CN" altLang="en-US" sz="2000" spc="150" dirty="0">
                <a:solidFill>
                  <a:schemeClr val="tx1">
                    <a:lumMod val="75000"/>
                    <a:lumOff val="25000"/>
                  </a:schemeClr>
                </a:solidFill>
                <a:uFillTx/>
                <a:sym typeface="+mn-ea"/>
              </a:rPr>
              <a:t>就会累加入路径和中。</a:t>
            </a:r>
            <a:endParaRPr sz="2000"/>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也就是说，路径和有</a:t>
            </a:r>
            <a:r>
              <a:rPr lang="en-US" altLang="zh-CN" sz="2000" spc="150" dirty="0">
                <a:solidFill>
                  <a:schemeClr val="tx1">
                    <a:lumMod val="75000"/>
                    <a:lumOff val="25000"/>
                  </a:schemeClr>
                </a:solidFill>
                <a:uFillTx/>
                <a:sym typeface="+mn-ea"/>
              </a:rPr>
              <a:t>b[i][j]</a:t>
            </a:r>
            <a:r>
              <a:rPr lang="zh-CN" altLang="en-US" sz="2000" spc="150" dirty="0">
                <a:solidFill>
                  <a:schemeClr val="tx1">
                    <a:lumMod val="75000"/>
                    <a:lumOff val="25000"/>
                  </a:schemeClr>
                </a:solidFill>
                <a:uFillTx/>
                <a:sym typeface="+mn-ea"/>
              </a:rPr>
              <a:t>的概率包含</a:t>
            </a:r>
            <a:r>
              <a:rPr lang="en-US" altLang="zh-CN" sz="2000" spc="150" dirty="0">
                <a:solidFill>
                  <a:schemeClr val="tx1">
                    <a:lumMod val="75000"/>
                    <a:lumOff val="25000"/>
                  </a:schemeClr>
                </a:solidFill>
                <a:uFillTx/>
                <a:sym typeface="+mn-ea"/>
              </a:rPr>
              <a:t>d[i][j]</a:t>
            </a:r>
            <a:r>
              <a:rPr lang="zh-CN" altLang="en-US" sz="2000" spc="150" dirty="0">
                <a:solidFill>
                  <a:schemeClr val="tx1">
                    <a:lumMod val="75000"/>
                    <a:lumOff val="25000"/>
                  </a:schemeClr>
                </a:solidFill>
                <a:uFillTx/>
                <a:sym typeface="+mn-ea"/>
              </a:rPr>
              <a:t>。</a:t>
            </a:r>
            <a:endParaRPr sz="2000"/>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这样的方法同样遵循按权累加原则。</a:t>
            </a:r>
            <a:endParaRPr lang="zh-CN" altLang="en-US" sz="2000" spc="150">
              <a:solidFill>
                <a:schemeClr val="tx1">
                  <a:lumMod val="75000"/>
                  <a:lumOff val="25000"/>
                </a:schemeClr>
              </a:solidFill>
              <a:uFillTx/>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6"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E</a:t>
            </a:r>
            <a:r>
              <a:t>：</a:t>
            </a:r>
            <a:r>
              <a:rPr lang="zh-CN" altLang="en-US"/>
              <a:t>方法</a:t>
            </a:r>
            <a:r>
              <a:rPr lang="en-US" altLang="zh-CN"/>
              <a:t>2 </a:t>
            </a:r>
            <a:r>
              <a:t>独立贡献法</a:t>
            </a:r>
          </a:p>
        </p:txBody>
      </p:sp>
      <p:sp>
        <p:nvSpPr>
          <p:cNvPr id="5" name="矩形 4"/>
          <p:cNvSpPr/>
          <p:nvPr/>
        </p:nvSpPr>
        <p:spPr>
          <a:xfrm>
            <a:off x="669882" y="1296000"/>
            <a:ext cx="10852237" cy="1456690"/>
          </a:xfrm>
          <a:prstGeom prst="rect">
            <a:avLst/>
          </a:prstGeom>
        </p:spPr>
        <p:txBody>
          <a:bodyPr vert="horz" wrap="square" lIns="101600" tIns="0" rIns="82550" bIns="0" rtlCol="0">
            <a:noAutofit/>
          </a:bodyPr>
          <a:lstStyle/>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有些时候，我们并不需要在转移时实时记录期望情况，可以将每一个可能对总期望产生贡献的值进行分别讨论。</a:t>
            </a:r>
            <a:endParaRPr sz="2000">
              <a:sym typeface="+mn-ea"/>
            </a:endParaRPr>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相当于说，我们把总期望分为一个个事件的 期望（往往是常数）</a:t>
            </a:r>
            <a:r>
              <a:rPr lang="en-US" altLang="zh-CN" sz="2000" spc="150" dirty="0">
                <a:solidFill>
                  <a:schemeClr val="tx1">
                    <a:lumMod val="75000"/>
                    <a:lumOff val="25000"/>
                  </a:schemeClr>
                </a:solidFill>
                <a:uFillTx/>
                <a:sym typeface="+mn-ea"/>
              </a:rPr>
              <a:t>*</a:t>
            </a:r>
            <a:r>
              <a:rPr lang="zh-CN" altLang="en-US" sz="2000" spc="150" dirty="0">
                <a:solidFill>
                  <a:schemeClr val="tx1">
                    <a:lumMod val="75000"/>
                    <a:lumOff val="25000"/>
                  </a:schemeClr>
                </a:solidFill>
                <a:uFillTx/>
                <a:sym typeface="+mn-ea"/>
              </a:rPr>
              <a:t>概率 之和。</a:t>
            </a:r>
            <a:endParaRPr sz="2000">
              <a:sym typeface="+mn-ea"/>
            </a:endParaRPr>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进行分别讨论时，两个贡献值的贡献方式之间不能有影响，不然无法将其独立开。</a:t>
            </a:r>
            <a:endParaRPr sz="2000">
              <a:sym typeface="+mn-ea"/>
            </a:endParaRPr>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例如，如果两个事件同时发生时会产生额外贡献，则不能完全独立开。</a:t>
            </a:r>
            <a:endParaRPr lang="zh-CN" altLang="en-US" sz="2000" spc="150">
              <a:solidFill>
                <a:schemeClr val="tx1">
                  <a:lumMod val="75000"/>
                  <a:lumOff val="25000"/>
                </a:schemeClr>
              </a:solidFill>
              <a:uFillTx/>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5"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E</a:t>
            </a:r>
            <a:r>
              <a:t>：</a:t>
            </a:r>
            <a:r>
              <a:rPr lang="zh-CN" altLang="en-US"/>
              <a:t>例题</a:t>
            </a:r>
            <a:r>
              <a:rPr lang="en-US" altLang="zh-CN"/>
              <a:t>3</a:t>
            </a:r>
          </a:p>
        </p:txBody>
      </p:sp>
      <p:sp>
        <p:nvSpPr>
          <p:cNvPr id="5" name="矩形 4"/>
          <p:cNvSpPr/>
          <p:nvPr/>
        </p:nvSpPr>
        <p:spPr>
          <a:xfrm>
            <a:off x="669882" y="1296000"/>
            <a:ext cx="10852237" cy="2176145"/>
          </a:xfrm>
          <a:prstGeom prst="rect">
            <a:avLst/>
          </a:prstGeom>
        </p:spPr>
        <p:txBody>
          <a:bodyPr vert="horz" wrap="square" lIns="101600" tIns="0" rIns="82550" bIns="0" rtlCol="0">
            <a:noAutofit/>
          </a:bodyPr>
          <a:lstStyle/>
          <a:p>
            <a:pPr marL="228600" lvl="0" indent="-228600" algn="l">
              <a:lnSpc>
                <a:spcPct val="130000"/>
              </a:lnSpc>
              <a:spcBef>
                <a:spcPts val="0"/>
              </a:spcBef>
              <a:spcAft>
                <a:spcPts val="1000"/>
              </a:spcAft>
              <a:buClrTx/>
              <a:buSzTx/>
              <a:buFont typeface="Arial" panose="020B0604020202020204" pitchFamily="34" charset="0"/>
            </a:pPr>
            <a:r>
              <a:rPr lang="zh-CN" altLang="en-US" sz="3200" spc="150" dirty="0">
                <a:solidFill>
                  <a:schemeClr val="tx1">
                    <a:lumMod val="75000"/>
                    <a:lumOff val="25000"/>
                  </a:schemeClr>
                </a:solidFill>
                <a:uFillTx/>
                <a:sym typeface="+mn-ea"/>
              </a:rPr>
              <a:t>有</a:t>
            </a:r>
            <a:r>
              <a:rPr lang="en-US" altLang="zh-CN" sz="3200" spc="150" dirty="0">
                <a:solidFill>
                  <a:schemeClr val="tx1">
                    <a:lumMod val="75000"/>
                    <a:lumOff val="25000"/>
                  </a:schemeClr>
                </a:solidFill>
                <a:uFillTx/>
                <a:sym typeface="+mn-ea"/>
              </a:rPr>
              <a:t>n</a:t>
            </a:r>
            <a:r>
              <a:rPr lang="zh-CN" altLang="en-US" sz="3200" spc="150" dirty="0">
                <a:solidFill>
                  <a:schemeClr val="tx1">
                    <a:lumMod val="75000"/>
                    <a:lumOff val="25000"/>
                  </a:schemeClr>
                </a:solidFill>
                <a:uFillTx/>
                <a:sym typeface="+mn-ea"/>
              </a:rPr>
              <a:t>盏灯，第</a:t>
            </a:r>
            <a:r>
              <a:rPr lang="en-US" altLang="zh-CN" sz="3200" spc="150" dirty="0">
                <a:solidFill>
                  <a:schemeClr val="tx1">
                    <a:lumMod val="75000"/>
                    <a:lumOff val="25000"/>
                  </a:schemeClr>
                </a:solidFill>
                <a:uFillTx/>
                <a:sym typeface="+mn-ea"/>
              </a:rPr>
              <a:t>i</a:t>
            </a:r>
            <a:r>
              <a:rPr lang="zh-CN" altLang="en-US" sz="3200" spc="150" dirty="0">
                <a:solidFill>
                  <a:schemeClr val="tx1">
                    <a:lumMod val="75000"/>
                    <a:lumOff val="25000"/>
                  </a:schemeClr>
                </a:solidFill>
                <a:uFillTx/>
                <a:sym typeface="+mn-ea"/>
              </a:rPr>
              <a:t>盏灯有</a:t>
            </a:r>
            <a:r>
              <a:rPr lang="en-US" altLang="zh-CN" sz="3200" spc="150" dirty="0">
                <a:solidFill>
                  <a:schemeClr val="tx1">
                    <a:lumMod val="75000"/>
                    <a:lumOff val="25000"/>
                  </a:schemeClr>
                </a:solidFill>
                <a:uFillTx/>
                <a:sym typeface="+mn-ea"/>
              </a:rPr>
              <a:t>p[i]</a:t>
            </a:r>
            <a:r>
              <a:rPr lang="zh-CN" altLang="en-US" sz="3200" spc="150" dirty="0">
                <a:solidFill>
                  <a:schemeClr val="tx1">
                    <a:lumMod val="75000"/>
                    <a:lumOff val="25000"/>
                  </a:schemeClr>
                </a:solidFill>
                <a:uFillTx/>
                <a:sym typeface="+mn-ea"/>
              </a:rPr>
              <a:t>的概率会亮起。</a:t>
            </a:r>
            <a:endParaRPr sz="3200"/>
          </a:p>
          <a:p>
            <a:pPr marL="228600" lvl="0" indent="-228600" algn="l">
              <a:lnSpc>
                <a:spcPct val="130000"/>
              </a:lnSpc>
              <a:spcBef>
                <a:spcPts val="0"/>
              </a:spcBef>
              <a:spcAft>
                <a:spcPts val="1000"/>
              </a:spcAft>
              <a:buClrTx/>
              <a:buSzTx/>
              <a:buFont typeface="Arial" panose="020B0604020202020204" pitchFamily="34" charset="0"/>
            </a:pPr>
            <a:r>
              <a:rPr lang="zh-CN" altLang="en-US" sz="3200" spc="150" dirty="0">
                <a:solidFill>
                  <a:schemeClr val="tx1">
                    <a:lumMod val="75000"/>
                    <a:lumOff val="25000"/>
                  </a:schemeClr>
                </a:solidFill>
                <a:uFillTx/>
                <a:sym typeface="+mn-ea"/>
              </a:rPr>
              <a:t>求期望有多少对相邻的灯同时亮起？</a:t>
            </a:r>
            <a:endParaRPr lang="zh-CN" altLang="en-US" sz="3200" spc="150">
              <a:solidFill>
                <a:schemeClr val="tx1">
                  <a:lumMod val="75000"/>
                  <a:lumOff val="25000"/>
                </a:schemeClr>
              </a:solidFill>
              <a:uFillTx/>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5"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E</a:t>
            </a:r>
            <a:r>
              <a:t>：</a:t>
            </a:r>
            <a:r>
              <a:rPr lang="zh-CN" altLang="en-US"/>
              <a:t>例题</a:t>
            </a:r>
            <a:r>
              <a:rPr lang="en-US" altLang="zh-CN"/>
              <a:t>3</a:t>
            </a:r>
          </a:p>
        </p:txBody>
      </p:sp>
      <p:sp>
        <p:nvSpPr>
          <p:cNvPr id="5" name="矩形 4"/>
          <p:cNvSpPr/>
          <p:nvPr/>
        </p:nvSpPr>
        <p:spPr>
          <a:xfrm>
            <a:off x="669882" y="1296000"/>
            <a:ext cx="10852237" cy="1456690"/>
          </a:xfrm>
          <a:prstGeom prst="rect">
            <a:avLst/>
          </a:prstGeom>
        </p:spPr>
        <p:txBody>
          <a:bodyPr vert="horz" wrap="square" lIns="101600" tIns="0" rIns="82550" bIns="0" rtlCol="0">
            <a:noAutofit/>
          </a:bodyPr>
          <a:lstStyle/>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在这个问题中，每盏灯不独立产生贡献。</a:t>
            </a:r>
            <a:endParaRPr sz="2000"/>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但是，我们可以把</a:t>
            </a:r>
            <a:r>
              <a:rPr lang="en-US" altLang="zh-CN" sz="2000" spc="150" dirty="0">
                <a:solidFill>
                  <a:schemeClr val="tx1">
                    <a:lumMod val="75000"/>
                    <a:lumOff val="25000"/>
                  </a:schemeClr>
                </a:solidFill>
                <a:uFillTx/>
                <a:sym typeface="+mn-ea"/>
              </a:rPr>
              <a:t>“</a:t>
            </a:r>
            <a:r>
              <a:rPr lang="zh-CN" altLang="en-US" sz="2000" spc="150" dirty="0">
                <a:solidFill>
                  <a:schemeClr val="tx1">
                    <a:lumMod val="75000"/>
                    <a:lumOff val="25000"/>
                  </a:schemeClr>
                </a:solidFill>
                <a:uFillTx/>
                <a:sym typeface="+mn-ea"/>
              </a:rPr>
              <a:t>第</a:t>
            </a:r>
            <a:r>
              <a:rPr lang="en-US" altLang="zh-CN" sz="2000" spc="150" dirty="0">
                <a:solidFill>
                  <a:schemeClr val="tx1">
                    <a:lumMod val="75000"/>
                    <a:lumOff val="25000"/>
                  </a:schemeClr>
                </a:solidFill>
                <a:uFillTx/>
                <a:sym typeface="+mn-ea"/>
              </a:rPr>
              <a:t>i</a:t>
            </a:r>
            <a:r>
              <a:rPr lang="zh-CN" altLang="en-US" sz="2000" spc="150" dirty="0">
                <a:solidFill>
                  <a:schemeClr val="tx1">
                    <a:lumMod val="75000"/>
                    <a:lumOff val="25000"/>
                  </a:schemeClr>
                </a:solidFill>
                <a:uFillTx/>
                <a:sym typeface="+mn-ea"/>
              </a:rPr>
              <a:t>及第</a:t>
            </a:r>
            <a:r>
              <a:rPr lang="en-US" altLang="zh-CN" sz="2000" spc="150" dirty="0">
                <a:solidFill>
                  <a:schemeClr val="tx1">
                    <a:lumMod val="75000"/>
                    <a:lumOff val="25000"/>
                  </a:schemeClr>
                </a:solidFill>
                <a:uFillTx/>
                <a:sym typeface="+mn-ea"/>
              </a:rPr>
              <a:t>i+1</a:t>
            </a:r>
            <a:r>
              <a:rPr lang="zh-CN" altLang="en-US" sz="2000" spc="150" dirty="0">
                <a:solidFill>
                  <a:schemeClr val="tx1">
                    <a:lumMod val="75000"/>
                    <a:lumOff val="25000"/>
                  </a:schemeClr>
                </a:solidFill>
                <a:uFillTx/>
                <a:sym typeface="+mn-ea"/>
              </a:rPr>
              <a:t>盏灯</a:t>
            </a:r>
            <a:r>
              <a:rPr lang="en-US" altLang="zh-CN" sz="2000" spc="150" dirty="0">
                <a:solidFill>
                  <a:schemeClr val="tx1">
                    <a:lumMod val="75000"/>
                    <a:lumOff val="25000"/>
                  </a:schemeClr>
                </a:solidFill>
                <a:uFillTx/>
                <a:sym typeface="+mn-ea"/>
              </a:rPr>
              <a:t>”</a:t>
            </a:r>
            <a:r>
              <a:rPr lang="zh-CN" altLang="en-US" sz="2000" spc="150" dirty="0">
                <a:solidFill>
                  <a:schemeClr val="tx1">
                    <a:lumMod val="75000"/>
                    <a:lumOff val="25000"/>
                  </a:schemeClr>
                </a:solidFill>
                <a:uFillTx/>
                <a:sym typeface="+mn-ea"/>
              </a:rPr>
              <a:t>作为独立考虑的单元。</a:t>
            </a:r>
            <a:endParaRPr sz="2000"/>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两盏灯同时亮起的概率为</a:t>
            </a:r>
            <a:r>
              <a:rPr lang="en-US" altLang="zh-CN" sz="2000" spc="150" dirty="0">
                <a:solidFill>
                  <a:schemeClr val="tx1">
                    <a:lumMod val="75000"/>
                    <a:lumOff val="25000"/>
                  </a:schemeClr>
                </a:solidFill>
                <a:uFillTx/>
                <a:sym typeface="+mn-ea"/>
              </a:rPr>
              <a:t>p[i]*p[i+1]</a:t>
            </a:r>
            <a:r>
              <a:rPr lang="zh-CN" altLang="en-US" sz="2000" spc="150" dirty="0">
                <a:solidFill>
                  <a:schemeClr val="tx1">
                    <a:lumMod val="75000"/>
                    <a:lumOff val="25000"/>
                  </a:schemeClr>
                </a:solidFill>
                <a:uFillTx/>
                <a:sym typeface="+mn-ea"/>
              </a:rPr>
              <a:t>，即</a:t>
            </a:r>
            <a:r>
              <a:rPr lang="en-US" altLang="zh-CN" sz="2000" spc="150" dirty="0">
                <a:solidFill>
                  <a:schemeClr val="tx1">
                    <a:lumMod val="75000"/>
                    <a:lumOff val="25000"/>
                  </a:schemeClr>
                </a:solidFill>
                <a:uFillTx/>
                <a:sym typeface="+mn-ea"/>
              </a:rPr>
              <a:t>ans+=p[i]*p[i+1]</a:t>
            </a:r>
            <a:r>
              <a:rPr lang="zh-CN" altLang="en-US" sz="2000" spc="150" dirty="0">
                <a:solidFill>
                  <a:schemeClr val="tx1">
                    <a:lumMod val="75000"/>
                    <a:lumOff val="25000"/>
                  </a:schemeClr>
                </a:solidFill>
                <a:uFillTx/>
                <a:sym typeface="+mn-ea"/>
              </a:rPr>
              <a:t>。</a:t>
            </a:r>
            <a:endParaRPr lang="zh-CN" altLang="en-US" sz="2000" spc="150">
              <a:solidFill>
                <a:schemeClr val="tx1">
                  <a:lumMod val="75000"/>
                  <a:lumOff val="25000"/>
                </a:schemeClr>
              </a:solidFill>
              <a:uFillTx/>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5"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什么是概率？</a:t>
            </a:r>
          </a:p>
        </p:txBody>
      </p:sp>
      <p:sp>
        <p:nvSpPr>
          <p:cNvPr id="5" name="矩形 4"/>
          <p:cNvSpPr/>
          <p:nvPr/>
        </p:nvSpPr>
        <p:spPr>
          <a:xfrm>
            <a:off x="669882" y="1296000"/>
            <a:ext cx="10852237" cy="1216025"/>
          </a:xfrm>
          <a:prstGeom prst="rect">
            <a:avLst/>
          </a:prstGeom>
        </p:spPr>
        <p:txBody>
          <a:bodyPr vert="horz" wrap="square" lIns="101600" tIns="0" rIns="82550" bIns="0" rtlCol="0">
            <a:noAutofit/>
          </a:bodyPr>
          <a:lstStyle/>
          <a:p>
            <a:pPr marL="228600" lvl="0" indent="-228600" algn="l">
              <a:lnSpc>
                <a:spcPct val="130000"/>
              </a:lnSpc>
              <a:spcBef>
                <a:spcPts val="0"/>
              </a:spcBef>
              <a:spcAft>
                <a:spcPts val="1000"/>
              </a:spcAft>
              <a:buClrTx/>
              <a:buSzTx/>
              <a:buFont typeface="Arial" panose="020B0604020202020204" pitchFamily="34" charset="0"/>
            </a:pPr>
            <a:r>
              <a:rPr lang="zh-CN" altLang="en-US" sz="1600" spc="150" dirty="0">
                <a:solidFill>
                  <a:schemeClr val="tx1">
                    <a:lumMod val="75000"/>
                    <a:lumOff val="25000"/>
                  </a:schemeClr>
                </a:solidFill>
                <a:uFillTx/>
                <a:sym typeface="+mn-ea"/>
              </a:rPr>
              <a:t>概率亦称“或然率”。它反映随机事件出现的可能性（likelihood)大小。随机事件是指在相同条件下，可能出现也可能不出现的事件。</a:t>
            </a:r>
            <a:endParaRPr lang="zh-CN" altLang="en-US"/>
          </a:p>
          <a:p>
            <a:pPr marL="228600" lvl="0" indent="-228600" algn="l">
              <a:lnSpc>
                <a:spcPct val="130000"/>
              </a:lnSpc>
              <a:spcBef>
                <a:spcPts val="0"/>
              </a:spcBef>
              <a:spcAft>
                <a:spcPts val="1000"/>
              </a:spcAft>
              <a:buClrTx/>
              <a:buSzTx/>
              <a:buFont typeface="Arial" panose="020B0604020202020204" pitchFamily="34" charset="0"/>
            </a:pPr>
            <a:r>
              <a:rPr lang="zh-CN" altLang="en-US" sz="1600" spc="150" dirty="0">
                <a:solidFill>
                  <a:schemeClr val="tx1">
                    <a:lumMod val="75000"/>
                    <a:lumOff val="25000"/>
                  </a:schemeClr>
                </a:solidFill>
                <a:uFillTx/>
                <a:sym typeface="+mn-ea"/>
              </a:rPr>
              <a:t>性质：</a:t>
            </a:r>
            <a:endParaRPr lang="zh-CN" altLang="en-US"/>
          </a:p>
          <a:p>
            <a:pPr marL="228600" lvl="0" indent="-228600" algn="l">
              <a:lnSpc>
                <a:spcPct val="130000"/>
              </a:lnSpc>
              <a:spcBef>
                <a:spcPts val="0"/>
              </a:spcBef>
              <a:spcAft>
                <a:spcPts val="1000"/>
              </a:spcAft>
              <a:buClrTx/>
              <a:buSzTx/>
              <a:buFont typeface="Arial" panose="020B0604020202020204" pitchFamily="34" charset="0"/>
            </a:pPr>
            <a:r>
              <a:rPr lang="zh-CN" altLang="en-US" sz="1600" spc="150" dirty="0">
                <a:solidFill>
                  <a:schemeClr val="tx1">
                    <a:lumMod val="75000"/>
                    <a:lumOff val="25000"/>
                  </a:schemeClr>
                </a:solidFill>
                <a:uFillTx/>
                <a:sym typeface="+mn-ea"/>
              </a:rPr>
              <a:t>（1）非负性：对于每一个事件A，有P(A)≥0;</a:t>
            </a:r>
            <a:endParaRPr lang="zh-CN" altLang="en-US"/>
          </a:p>
          <a:p>
            <a:pPr marL="228600" lvl="0" indent="-228600" algn="l">
              <a:lnSpc>
                <a:spcPct val="130000"/>
              </a:lnSpc>
              <a:spcBef>
                <a:spcPts val="0"/>
              </a:spcBef>
              <a:spcAft>
                <a:spcPts val="1000"/>
              </a:spcAft>
              <a:buClrTx/>
              <a:buSzTx/>
              <a:buFont typeface="Arial" panose="020B0604020202020204" pitchFamily="34" charset="0"/>
            </a:pPr>
            <a:r>
              <a:rPr lang="zh-CN" altLang="en-US" sz="1600" spc="150" dirty="0">
                <a:solidFill>
                  <a:schemeClr val="tx1">
                    <a:lumMod val="75000"/>
                    <a:lumOff val="25000"/>
                  </a:schemeClr>
                </a:solidFill>
                <a:uFillTx/>
                <a:sym typeface="+mn-ea"/>
              </a:rPr>
              <a:t>（2）规范性：对于必然事件，有P(Ω)=1;</a:t>
            </a:r>
            <a:endParaRPr lang="zh-CN" altLang="en-US"/>
          </a:p>
          <a:p>
            <a:pPr marL="228600" lvl="0" indent="-228600" algn="l">
              <a:lnSpc>
                <a:spcPct val="130000"/>
              </a:lnSpc>
              <a:spcBef>
                <a:spcPts val="0"/>
              </a:spcBef>
              <a:spcAft>
                <a:spcPts val="1000"/>
              </a:spcAft>
              <a:buClrTx/>
              <a:buSzTx/>
              <a:buFont typeface="Arial" panose="020B0604020202020204" pitchFamily="34" charset="0"/>
            </a:pPr>
            <a:r>
              <a:rPr lang="zh-CN" altLang="en-US" sz="1600" spc="150" dirty="0">
                <a:solidFill>
                  <a:schemeClr val="tx1">
                    <a:lumMod val="75000"/>
                    <a:lumOff val="25000"/>
                  </a:schemeClr>
                </a:solidFill>
                <a:uFillTx/>
                <a:sym typeface="+mn-ea"/>
              </a:rPr>
              <a:t>（3）可列可加性：设A1，A2……是两两互不相容的事件，即对于i≠j，Ai∩Aj=φ，（i,j=1,2……），则有P(A1∪A2∪……)=P(A1)+P(A2)+……</a:t>
            </a:r>
            <a:endParaRPr lang="zh-CN" altLang="en-US" sz="1600" spc="150">
              <a:solidFill>
                <a:schemeClr val="tx1">
                  <a:lumMod val="75000"/>
                  <a:lumOff val="25000"/>
                </a:schemeClr>
              </a:solidFill>
              <a:uFillTx/>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5"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E</a:t>
            </a:r>
            <a:r>
              <a:t>：</a:t>
            </a:r>
            <a:r>
              <a:rPr lang="zh-CN" altLang="en-US"/>
              <a:t>例题</a:t>
            </a:r>
            <a:r>
              <a:rPr lang="en-US" altLang="zh-CN"/>
              <a:t>3</a:t>
            </a:r>
          </a:p>
        </p:txBody>
      </p:sp>
      <p:sp>
        <p:nvSpPr>
          <p:cNvPr id="5" name="矩形 4"/>
          <p:cNvSpPr/>
          <p:nvPr/>
        </p:nvSpPr>
        <p:spPr>
          <a:xfrm>
            <a:off x="669882" y="1296000"/>
            <a:ext cx="10852237" cy="1456690"/>
          </a:xfrm>
          <a:prstGeom prst="rect">
            <a:avLst/>
          </a:prstGeom>
        </p:spPr>
        <p:txBody>
          <a:bodyPr vert="horz" wrap="square" lIns="101600" tIns="0" rIns="82550" bIns="0" rtlCol="0">
            <a:noAutofit/>
          </a:bodyPr>
          <a:lstStyle/>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当第</a:t>
            </a:r>
            <a:r>
              <a:rPr lang="en-US" altLang="zh-CN" sz="2000" spc="150" dirty="0">
                <a:solidFill>
                  <a:schemeClr val="tx1">
                    <a:lumMod val="75000"/>
                    <a:lumOff val="25000"/>
                  </a:schemeClr>
                </a:solidFill>
                <a:uFillTx/>
                <a:sym typeface="+mn-ea"/>
              </a:rPr>
              <a:t>i</a:t>
            </a:r>
            <a:r>
              <a:rPr lang="zh-CN" altLang="en-US" sz="2000" spc="150" dirty="0">
                <a:solidFill>
                  <a:schemeClr val="tx1">
                    <a:lumMod val="75000"/>
                    <a:lumOff val="25000"/>
                  </a:schemeClr>
                </a:solidFill>
                <a:uFillTx/>
                <a:sym typeface="+mn-ea"/>
              </a:rPr>
              <a:t>和第</a:t>
            </a:r>
            <a:r>
              <a:rPr lang="en-US" altLang="zh-CN" sz="2000" spc="150" dirty="0">
                <a:solidFill>
                  <a:schemeClr val="tx1">
                    <a:lumMod val="75000"/>
                    <a:lumOff val="25000"/>
                  </a:schemeClr>
                </a:solidFill>
                <a:uFillTx/>
                <a:sym typeface="+mn-ea"/>
              </a:rPr>
              <a:t>i+1</a:t>
            </a:r>
            <a:r>
              <a:rPr lang="zh-CN" altLang="en-US" sz="2000" spc="150" dirty="0">
                <a:solidFill>
                  <a:schemeClr val="tx1">
                    <a:lumMod val="75000"/>
                    <a:lumOff val="25000"/>
                  </a:schemeClr>
                </a:solidFill>
                <a:uFillTx/>
                <a:sym typeface="+mn-ea"/>
              </a:rPr>
              <a:t>盏灯同时亮起时，第</a:t>
            </a:r>
            <a:r>
              <a:rPr lang="en-US" altLang="zh-CN" sz="2000" spc="150" dirty="0">
                <a:solidFill>
                  <a:schemeClr val="tx1">
                    <a:lumMod val="75000"/>
                    <a:lumOff val="25000"/>
                  </a:schemeClr>
                </a:solidFill>
                <a:uFillTx/>
                <a:sym typeface="+mn-ea"/>
              </a:rPr>
              <a:t>i+1</a:t>
            </a:r>
            <a:r>
              <a:rPr lang="zh-CN" altLang="en-US" sz="2000" spc="150" dirty="0">
                <a:solidFill>
                  <a:schemeClr val="tx1">
                    <a:lumMod val="75000"/>
                    <a:lumOff val="25000"/>
                  </a:schemeClr>
                </a:solidFill>
                <a:uFillTx/>
                <a:sym typeface="+mn-ea"/>
              </a:rPr>
              <a:t>和第</a:t>
            </a:r>
            <a:r>
              <a:rPr lang="en-US" altLang="zh-CN" sz="2000" spc="150" dirty="0">
                <a:solidFill>
                  <a:schemeClr val="tx1">
                    <a:lumMod val="75000"/>
                    <a:lumOff val="25000"/>
                  </a:schemeClr>
                </a:solidFill>
                <a:uFillTx/>
                <a:sym typeface="+mn-ea"/>
              </a:rPr>
              <a:t>i+2</a:t>
            </a:r>
            <a:r>
              <a:rPr lang="zh-CN" altLang="en-US" sz="2000" spc="150" dirty="0">
                <a:solidFill>
                  <a:schemeClr val="tx1">
                    <a:lumMod val="75000"/>
                    <a:lumOff val="25000"/>
                  </a:schemeClr>
                </a:solidFill>
                <a:uFillTx/>
                <a:sym typeface="+mn-ea"/>
              </a:rPr>
              <a:t>盏灯同时亮起的概率是多少？</a:t>
            </a:r>
            <a:endParaRPr sz="2000" dirty="0"/>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毫无疑问，是</a:t>
            </a:r>
            <a:r>
              <a:rPr lang="en-US" altLang="zh-CN" sz="2000" spc="150" dirty="0">
                <a:solidFill>
                  <a:schemeClr val="tx1">
                    <a:lumMod val="75000"/>
                    <a:lumOff val="25000"/>
                  </a:schemeClr>
                </a:solidFill>
                <a:uFillTx/>
                <a:sym typeface="+mn-ea"/>
              </a:rPr>
              <a:t>p[i+2]</a:t>
            </a:r>
            <a:r>
              <a:rPr lang="zh-CN" altLang="en-US" sz="2000" spc="150" dirty="0">
                <a:solidFill>
                  <a:schemeClr val="tx1">
                    <a:lumMod val="75000"/>
                    <a:lumOff val="25000"/>
                  </a:schemeClr>
                </a:solidFill>
                <a:uFillTx/>
                <a:sym typeface="+mn-ea"/>
              </a:rPr>
              <a:t>，而非</a:t>
            </a:r>
            <a:r>
              <a:rPr lang="en-US" altLang="zh-CN" sz="2000" spc="150" dirty="0">
                <a:solidFill>
                  <a:schemeClr val="tx1">
                    <a:lumMod val="75000"/>
                    <a:lumOff val="25000"/>
                  </a:schemeClr>
                </a:solidFill>
                <a:uFillTx/>
                <a:sym typeface="+mn-ea"/>
              </a:rPr>
              <a:t>p[i+1]*p[i+2]</a:t>
            </a:r>
            <a:r>
              <a:rPr lang="zh-CN" altLang="en-US" sz="2000" spc="150" dirty="0">
                <a:solidFill>
                  <a:schemeClr val="tx1">
                    <a:lumMod val="75000"/>
                    <a:lumOff val="25000"/>
                  </a:schemeClr>
                </a:solidFill>
                <a:uFillTx/>
                <a:sym typeface="+mn-ea"/>
              </a:rPr>
              <a:t>。</a:t>
            </a:r>
            <a:endParaRPr sz="2000" dirty="0"/>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也就是说，这两个独立讨论的事件其实是概率上的相关事件。</a:t>
            </a:r>
            <a:endParaRPr sz="2000" dirty="0"/>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但是，这并不影响我们使用独立贡献法。</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5"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E</a:t>
            </a:r>
            <a:r>
              <a:rPr>
                <a:sym typeface="+mn-ea"/>
              </a:rPr>
              <a:t>：方法</a:t>
            </a:r>
            <a:r>
              <a:rPr lang="en-US" altLang="zh-CN">
                <a:sym typeface="+mn-ea"/>
              </a:rPr>
              <a:t>2 </a:t>
            </a:r>
            <a:r>
              <a:rPr>
                <a:sym typeface="+mn-ea"/>
              </a:rPr>
              <a:t>独立贡献法</a:t>
            </a:r>
            <a:endParaRPr lang="zh-CN" altLang="en-US"/>
          </a:p>
        </p:txBody>
      </p:sp>
      <p:sp>
        <p:nvSpPr>
          <p:cNvPr id="5" name="矩形 4"/>
          <p:cNvSpPr/>
          <p:nvPr/>
        </p:nvSpPr>
        <p:spPr>
          <a:xfrm>
            <a:off x="669882" y="1296000"/>
            <a:ext cx="10852237" cy="1456690"/>
          </a:xfrm>
          <a:prstGeom prst="rect">
            <a:avLst/>
          </a:prstGeom>
        </p:spPr>
        <p:txBody>
          <a:bodyPr vert="horz" wrap="square" lIns="101600" tIns="0" rIns="82550" bIns="0" rtlCol="0">
            <a:noAutofit/>
          </a:bodyPr>
          <a:lstStyle/>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相关事件并不影响该方法的使用。</a:t>
            </a:r>
            <a:endParaRPr lang="zh-CN" altLang="en-US" sz="2000"/>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因为在独立考虑贡献时，是针对于这个事件的全局发生概率来说的。</a:t>
            </a:r>
            <a:endParaRPr lang="zh-CN" altLang="en-US" sz="2000"/>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虽然事件存在相关情况，但是贡献方式是独立的，只与各自的全局发生概率相关。</a:t>
            </a:r>
            <a:endParaRPr lang="zh-CN" altLang="en-US" sz="2000" spc="150">
              <a:solidFill>
                <a:schemeClr val="tx1">
                  <a:lumMod val="75000"/>
                  <a:lumOff val="25000"/>
                </a:schemeClr>
              </a:solidFill>
              <a:uFillTx/>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5"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E</a:t>
            </a:r>
            <a:r>
              <a:rPr>
                <a:sym typeface="+mn-ea"/>
              </a:rPr>
              <a:t>：方法</a:t>
            </a:r>
            <a:r>
              <a:rPr lang="en-US" altLang="zh-CN">
                <a:sym typeface="+mn-ea"/>
              </a:rPr>
              <a:t>2 </a:t>
            </a:r>
            <a:r>
              <a:rPr>
                <a:sym typeface="+mn-ea"/>
              </a:rPr>
              <a:t>独立贡献法</a:t>
            </a:r>
            <a:endParaRPr lang="zh-CN" altLang="en-US"/>
          </a:p>
        </p:txBody>
      </p:sp>
      <p:sp>
        <p:nvSpPr>
          <p:cNvPr id="5" name="矩形 4"/>
          <p:cNvSpPr/>
          <p:nvPr/>
        </p:nvSpPr>
        <p:spPr>
          <a:xfrm>
            <a:off x="669882" y="1296000"/>
            <a:ext cx="10852237" cy="1456690"/>
          </a:xfrm>
          <a:prstGeom prst="rect">
            <a:avLst/>
          </a:prstGeom>
        </p:spPr>
        <p:txBody>
          <a:bodyPr vert="horz" wrap="square" lIns="101600" tIns="0" rIns="82550" bIns="0" rtlCol="0">
            <a:noAutofit/>
          </a:bodyPr>
          <a:lstStyle/>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这是一个非常强大的方法。</a:t>
            </a:r>
            <a:endParaRPr lang="zh-CN" altLang="en-US" sz="2000"/>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它能够化繁为简，将复杂的转移讨论分离化，更改为清晰易讨论的模型。</a:t>
            </a:r>
            <a:endParaRPr lang="zh-CN" altLang="en-US" sz="2000"/>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尽管递推转移法更加直观，但是在难度较高的题目中，使用这个方法能够更加方便快捷，也省去了转移讨论的代码复杂度。</a:t>
            </a:r>
            <a:endParaRPr lang="zh-CN" altLang="en-US" sz="2000"/>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而这个方法也可以用于更多的题目模型中，不局限于顺序讨论。</a:t>
            </a:r>
            <a:endParaRPr lang="zh-CN" altLang="en-US" sz="2000"/>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事实上，在高难度</a:t>
            </a:r>
            <a:r>
              <a:rPr lang="en-US" altLang="zh-CN" sz="2000" spc="150" dirty="0">
                <a:solidFill>
                  <a:schemeClr val="tx1">
                    <a:lumMod val="75000"/>
                    <a:lumOff val="25000"/>
                  </a:schemeClr>
                </a:solidFill>
                <a:uFillTx/>
                <a:sym typeface="+mn-ea"/>
              </a:rPr>
              <a:t>OI</a:t>
            </a:r>
            <a:r>
              <a:rPr lang="zh-CN" altLang="en-US" sz="2000" spc="150" dirty="0">
                <a:solidFill>
                  <a:schemeClr val="tx1">
                    <a:lumMod val="75000"/>
                    <a:lumOff val="25000"/>
                  </a:schemeClr>
                </a:solidFill>
                <a:uFillTx/>
                <a:sym typeface="+mn-ea"/>
              </a:rPr>
              <a:t>竞赛中，这个方法比前一个方法使用得更多一些。</a:t>
            </a:r>
            <a:endParaRPr lang="zh-CN" altLang="en-US" sz="2000" spc="150">
              <a:solidFill>
                <a:schemeClr val="tx1">
                  <a:lumMod val="75000"/>
                  <a:lumOff val="25000"/>
                </a:schemeClr>
              </a:solidFill>
              <a:uFillTx/>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5"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N</a:t>
            </a:r>
            <a:r>
              <a:rPr altLang="zh-CN"/>
              <a:t>：简单问题</a:t>
            </a:r>
            <a:r>
              <a:rPr lang="en-US" altLang="zh-CN"/>
              <a:t>3</a:t>
            </a:r>
          </a:p>
        </p:txBody>
      </p:sp>
      <p:sp>
        <p:nvSpPr>
          <p:cNvPr id="4" name="矩形 3"/>
          <p:cNvSpPr/>
          <p:nvPr/>
        </p:nvSpPr>
        <p:spPr>
          <a:xfrm>
            <a:off x="669882" y="1296000"/>
            <a:ext cx="10852237" cy="2176145"/>
          </a:xfrm>
          <a:prstGeom prst="rect">
            <a:avLst/>
          </a:prstGeom>
        </p:spPr>
        <p:txBody>
          <a:bodyPr vert="horz" wrap="square" lIns="101600" tIns="0" rIns="82550" bIns="0" rtlCol="0">
            <a:noAutofit/>
          </a:bodyPr>
          <a:lstStyle/>
          <a:p>
            <a:pPr marL="228600" lvl="0" indent="-228600" algn="l">
              <a:lnSpc>
                <a:spcPct val="130000"/>
              </a:lnSpc>
              <a:spcBef>
                <a:spcPts val="0"/>
              </a:spcBef>
              <a:spcAft>
                <a:spcPts val="1000"/>
              </a:spcAft>
              <a:buClrTx/>
              <a:buSzTx/>
              <a:buFont typeface="Arial" panose="020B0604020202020204" pitchFamily="34" charset="0"/>
            </a:pPr>
            <a:r>
              <a:rPr lang="zh-CN" altLang="en-US" sz="3200" spc="150" dirty="0">
                <a:solidFill>
                  <a:schemeClr val="tx1">
                    <a:lumMod val="75000"/>
                    <a:lumOff val="25000"/>
                  </a:schemeClr>
                </a:solidFill>
                <a:uFillTx/>
                <a:sym typeface="+mn-ea"/>
              </a:rPr>
              <a:t>有一个</a:t>
            </a:r>
            <a:r>
              <a:rPr lang="en-US" altLang="zh-CN" sz="3200" spc="150" dirty="0">
                <a:solidFill>
                  <a:schemeClr val="tx1">
                    <a:lumMod val="75000"/>
                    <a:lumOff val="25000"/>
                  </a:schemeClr>
                </a:solidFill>
                <a:uFillTx/>
                <a:sym typeface="+mn-ea"/>
              </a:rPr>
              <a:t>n</a:t>
            </a:r>
            <a:r>
              <a:rPr lang="zh-CN" altLang="en-US" sz="3200" spc="150" dirty="0">
                <a:solidFill>
                  <a:schemeClr val="tx1">
                    <a:lumMod val="75000"/>
                    <a:lumOff val="25000"/>
                  </a:schemeClr>
                </a:solidFill>
                <a:uFillTx/>
                <a:sym typeface="+mn-ea"/>
              </a:rPr>
              <a:t>个点的环，一开始你处于</a:t>
            </a:r>
            <a:r>
              <a:rPr lang="en-US" altLang="zh-CN" sz="3200" spc="150" dirty="0">
                <a:solidFill>
                  <a:schemeClr val="tx1">
                    <a:lumMod val="75000"/>
                    <a:lumOff val="25000"/>
                  </a:schemeClr>
                </a:solidFill>
                <a:uFillTx/>
                <a:sym typeface="+mn-ea"/>
              </a:rPr>
              <a:t>1</a:t>
            </a:r>
            <a:r>
              <a:rPr lang="zh-CN" altLang="en-US" sz="3200" spc="150" dirty="0">
                <a:solidFill>
                  <a:schemeClr val="tx1">
                    <a:lumMod val="75000"/>
                    <a:lumOff val="25000"/>
                  </a:schemeClr>
                </a:solidFill>
                <a:uFillTx/>
                <a:sym typeface="+mn-ea"/>
              </a:rPr>
              <a:t>号点，你有</a:t>
            </a:r>
            <a:r>
              <a:rPr lang="en-US" altLang="zh-CN" sz="3200" spc="150" dirty="0">
                <a:solidFill>
                  <a:schemeClr val="tx1">
                    <a:lumMod val="75000"/>
                    <a:lumOff val="25000"/>
                  </a:schemeClr>
                </a:solidFill>
                <a:uFillTx/>
                <a:sym typeface="+mn-ea"/>
              </a:rPr>
              <a:t>50%</a:t>
            </a:r>
            <a:r>
              <a:rPr lang="zh-CN" altLang="en-US" sz="3200" spc="150" dirty="0">
                <a:solidFill>
                  <a:schemeClr val="tx1">
                    <a:lumMod val="75000"/>
                    <a:lumOff val="25000"/>
                  </a:schemeClr>
                </a:solidFill>
                <a:uFillTx/>
                <a:sym typeface="+mn-ea"/>
              </a:rPr>
              <a:t>概率向前走一步，</a:t>
            </a:r>
            <a:r>
              <a:rPr lang="en-US" altLang="zh-CN" sz="3200" spc="150" dirty="0">
                <a:solidFill>
                  <a:schemeClr val="tx1">
                    <a:lumMod val="75000"/>
                    <a:lumOff val="25000"/>
                  </a:schemeClr>
                </a:solidFill>
                <a:uFillTx/>
                <a:sym typeface="+mn-ea"/>
              </a:rPr>
              <a:t>50%</a:t>
            </a:r>
            <a:r>
              <a:rPr lang="zh-CN" altLang="en-US" sz="3200" spc="150" dirty="0">
                <a:solidFill>
                  <a:schemeClr val="tx1">
                    <a:lumMod val="75000"/>
                    <a:lumOff val="25000"/>
                  </a:schemeClr>
                </a:solidFill>
                <a:uFillTx/>
                <a:sym typeface="+mn-ea"/>
              </a:rPr>
              <a:t>概率从此停止运动，求停在第</a:t>
            </a:r>
            <a:r>
              <a:rPr lang="en-US" altLang="zh-CN" sz="3200" spc="150" dirty="0">
                <a:solidFill>
                  <a:schemeClr val="tx1">
                    <a:lumMod val="75000"/>
                    <a:lumOff val="25000"/>
                  </a:schemeClr>
                </a:solidFill>
                <a:uFillTx/>
                <a:sym typeface="+mn-ea"/>
              </a:rPr>
              <a:t>i</a:t>
            </a:r>
            <a:r>
              <a:rPr lang="zh-CN" altLang="en-US" sz="3200" spc="150" dirty="0">
                <a:solidFill>
                  <a:schemeClr val="tx1">
                    <a:lumMod val="75000"/>
                    <a:lumOff val="25000"/>
                  </a:schemeClr>
                </a:solidFill>
                <a:uFillTx/>
                <a:sym typeface="+mn-ea"/>
              </a:rPr>
              <a:t>个点的概率。</a:t>
            </a:r>
            <a:endParaRPr lang="zh-CN" altLang="en-US" sz="3200" spc="150">
              <a:solidFill>
                <a:schemeClr val="tx1">
                  <a:lumMod val="75000"/>
                  <a:lumOff val="25000"/>
                </a:schemeClr>
              </a:solidFill>
              <a:uFillTx/>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750" fill="hold">
                                          <p:stCondLst>
                                            <p:cond delay="0"/>
                                          </p:stCondLst>
                                        </p:cTn>
                                        <p:tgtEl>
                                          <p:spTgt spid="4">
                                            <p:txEl>
                                              <p:pRg st="0" end="0"/>
                                            </p:txEl>
                                          </p:spTgt>
                                        </p:tgtEl>
                                        <p:attrNameLst>
                                          <p:attrName>style.visibility</p:attrName>
                                        </p:attrNameLst>
                                      </p:cBhvr>
                                      <p:to>
                                        <p:strVal val="visible"/>
                                      </p:to>
                                    </p:set>
                                    <p:animEffect transition="in" filter="fade">
                                      <p:cBhvr>
                                        <p:cTn id="7" dur="175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bldLvl="0"/>
      <p:bldP spid="4"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N</a:t>
            </a:r>
            <a:r>
              <a:rPr altLang="zh-CN"/>
              <a:t>：简单问题</a:t>
            </a:r>
            <a:r>
              <a:rPr lang="en-US" altLang="zh-CN"/>
              <a:t>3</a:t>
            </a:r>
          </a:p>
        </p:txBody>
      </p:sp>
      <p:sp>
        <p:nvSpPr>
          <p:cNvPr id="5" name="矩形 4"/>
          <p:cNvSpPr/>
          <p:nvPr/>
        </p:nvSpPr>
        <p:spPr>
          <a:xfrm>
            <a:off x="669882" y="1296000"/>
            <a:ext cx="10852237" cy="1456690"/>
          </a:xfrm>
          <a:prstGeom prst="rect">
            <a:avLst/>
          </a:prstGeom>
        </p:spPr>
        <p:txBody>
          <a:bodyPr vert="horz" wrap="square" lIns="101600" tIns="0" rIns="82550" bIns="0" rtlCol="0">
            <a:noAutofit/>
          </a:bodyPr>
          <a:lstStyle/>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这个问题是没法有限次递推的。</a:t>
            </a:r>
            <a:endParaRPr sz="2000" dirty="0"/>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我们要从数学上直接求解每个点的概率。</a:t>
            </a:r>
            <a:endParaRPr sz="2000" dirty="0"/>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在第一次经过第</a:t>
            </a:r>
            <a:r>
              <a:rPr lang="en-US" altLang="zh-CN" sz="2000" spc="150" dirty="0">
                <a:solidFill>
                  <a:schemeClr val="tx1">
                    <a:lumMod val="75000"/>
                    <a:lumOff val="25000"/>
                  </a:schemeClr>
                </a:solidFill>
                <a:uFillTx/>
                <a:sym typeface="+mn-ea"/>
              </a:rPr>
              <a:t>i</a:t>
            </a:r>
            <a:r>
              <a:rPr lang="zh-CN" altLang="en-US" sz="2000" spc="150" dirty="0">
                <a:solidFill>
                  <a:schemeClr val="tx1">
                    <a:lumMod val="75000"/>
                    <a:lumOff val="25000"/>
                  </a:schemeClr>
                </a:solidFill>
                <a:uFillTx/>
                <a:sym typeface="+mn-ea"/>
              </a:rPr>
              <a:t>个点就停下的概率是</a:t>
            </a:r>
            <a:r>
              <a:rPr lang="en-US" altLang="zh-CN" sz="2000" spc="150" dirty="0">
                <a:solidFill>
                  <a:schemeClr val="tx1">
                    <a:lumMod val="75000"/>
                    <a:lumOff val="25000"/>
                  </a:schemeClr>
                </a:solidFill>
                <a:uFillTx/>
                <a:sym typeface="+mn-ea"/>
              </a:rPr>
              <a:t>50%^i</a:t>
            </a:r>
            <a:r>
              <a:rPr lang="zh-CN" altLang="en-US" sz="2000" spc="150" dirty="0">
                <a:solidFill>
                  <a:schemeClr val="tx1">
                    <a:lumMod val="75000"/>
                    <a:lumOff val="25000"/>
                  </a:schemeClr>
                </a:solidFill>
                <a:uFillTx/>
                <a:sym typeface="+mn-ea"/>
              </a:rPr>
              <a:t>。</a:t>
            </a:r>
            <a:endParaRPr sz="2000" dirty="0"/>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在第二次经过第</a:t>
            </a:r>
            <a:r>
              <a:rPr lang="en-US" altLang="zh-CN" sz="2000" spc="150" dirty="0">
                <a:solidFill>
                  <a:schemeClr val="tx1">
                    <a:lumMod val="75000"/>
                    <a:lumOff val="25000"/>
                  </a:schemeClr>
                </a:solidFill>
                <a:uFillTx/>
                <a:sym typeface="+mn-ea"/>
              </a:rPr>
              <a:t>i</a:t>
            </a:r>
            <a:r>
              <a:rPr lang="zh-CN" altLang="en-US" sz="2000" spc="150" dirty="0">
                <a:solidFill>
                  <a:schemeClr val="tx1">
                    <a:lumMod val="75000"/>
                    <a:lumOff val="25000"/>
                  </a:schemeClr>
                </a:solidFill>
                <a:uFillTx/>
                <a:sym typeface="+mn-ea"/>
              </a:rPr>
              <a:t>个点时停下的概率是</a:t>
            </a:r>
            <a:r>
              <a:rPr lang="en-US" altLang="zh-CN" sz="2000" spc="150" dirty="0">
                <a:solidFill>
                  <a:schemeClr val="tx1">
                    <a:lumMod val="75000"/>
                    <a:lumOff val="25000"/>
                  </a:schemeClr>
                </a:solidFill>
                <a:uFillTx/>
                <a:sym typeface="+mn-ea"/>
              </a:rPr>
              <a:t>50%^(i+n)</a:t>
            </a:r>
            <a:r>
              <a:rPr lang="zh-CN" altLang="en-US" sz="2000" spc="150" dirty="0">
                <a:solidFill>
                  <a:schemeClr val="tx1">
                    <a:lumMod val="75000"/>
                    <a:lumOff val="25000"/>
                  </a:schemeClr>
                </a:solidFill>
                <a:uFillTx/>
                <a:sym typeface="+mn-ea"/>
              </a:rPr>
              <a:t>。</a:t>
            </a:r>
            <a:endParaRPr sz="2000" dirty="0"/>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在第三次经过第</a:t>
            </a:r>
            <a:r>
              <a:rPr lang="en-US" altLang="zh-CN" sz="2000" spc="150" dirty="0">
                <a:solidFill>
                  <a:schemeClr val="tx1">
                    <a:lumMod val="75000"/>
                    <a:lumOff val="25000"/>
                  </a:schemeClr>
                </a:solidFill>
                <a:uFillTx/>
                <a:sym typeface="+mn-ea"/>
              </a:rPr>
              <a:t>i</a:t>
            </a:r>
            <a:r>
              <a:rPr lang="zh-CN" altLang="en-US" sz="2000" spc="150" dirty="0">
                <a:solidFill>
                  <a:schemeClr val="tx1">
                    <a:lumMod val="75000"/>
                    <a:lumOff val="25000"/>
                  </a:schemeClr>
                </a:solidFill>
                <a:uFillTx/>
                <a:sym typeface="+mn-ea"/>
              </a:rPr>
              <a:t>个点时停下的概率是</a:t>
            </a:r>
            <a:r>
              <a:rPr lang="en-US" altLang="zh-CN" sz="2000" spc="150" dirty="0">
                <a:solidFill>
                  <a:schemeClr val="tx1">
                    <a:lumMod val="75000"/>
                    <a:lumOff val="25000"/>
                  </a:schemeClr>
                </a:solidFill>
                <a:uFillTx/>
                <a:sym typeface="+mn-ea"/>
              </a:rPr>
              <a:t>50%^(i+n)</a:t>
            </a:r>
            <a:r>
              <a:rPr lang="zh-CN" altLang="en-US" sz="2000" spc="150" dirty="0">
                <a:solidFill>
                  <a:schemeClr val="tx1">
                    <a:lumMod val="75000"/>
                    <a:lumOff val="25000"/>
                  </a:schemeClr>
                </a:solidFill>
                <a:uFillTx/>
                <a:sym typeface="+mn-ea"/>
              </a:rPr>
              <a:t>。</a:t>
            </a:r>
            <a:endParaRPr sz="2000" dirty="0"/>
          </a:p>
          <a:p>
            <a:pPr marL="228600" lvl="0" indent="-228600" algn="l">
              <a:lnSpc>
                <a:spcPct val="130000"/>
              </a:lnSpc>
              <a:spcBef>
                <a:spcPts val="0"/>
              </a:spcBef>
              <a:spcAft>
                <a:spcPts val="1000"/>
              </a:spcAft>
              <a:buClrTx/>
              <a:buSzTx/>
              <a:buFont typeface="Arial" panose="020B0604020202020204" pitchFamily="34" charset="0"/>
            </a:pPr>
            <a:r>
              <a:rPr lang="en-US" altLang="zh-CN" sz="2000" spc="150" dirty="0">
                <a:solidFill>
                  <a:schemeClr val="tx1">
                    <a:lumMod val="75000"/>
                    <a:lumOff val="25000"/>
                  </a:schemeClr>
                </a:solidFill>
                <a:uFillTx/>
                <a:sym typeface="+mn-ea"/>
              </a:rPr>
              <a:t>......</a:t>
            </a:r>
            <a:endParaRPr lang="en-US" altLang="zh-CN" sz="2000" dirty="0"/>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以此类推。</a:t>
            </a:r>
            <a:endParaRPr sz="2000" dirty="0"/>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问题变为无穷项的等比数列求和，可以在</a:t>
            </a:r>
            <a:r>
              <a:rPr lang="en-US" altLang="zh-CN" sz="2000" spc="150" dirty="0">
                <a:solidFill>
                  <a:schemeClr val="tx1">
                    <a:lumMod val="75000"/>
                    <a:lumOff val="25000"/>
                  </a:schemeClr>
                </a:solidFill>
                <a:uFillTx/>
                <a:sym typeface="+mn-ea"/>
              </a:rPr>
              <a:t>O(1)</a:t>
            </a:r>
            <a:r>
              <a:rPr lang="zh-CN" altLang="en-US" sz="2000" spc="150" dirty="0">
                <a:solidFill>
                  <a:schemeClr val="tx1">
                    <a:lumMod val="75000"/>
                    <a:lumOff val="25000"/>
                  </a:schemeClr>
                </a:solidFill>
                <a:uFillTx/>
                <a:sym typeface="+mn-ea"/>
              </a:rPr>
              <a:t>时间内解决。</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5"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N</a:t>
            </a:r>
            <a:r>
              <a:rPr altLang="zh-CN"/>
              <a:t>：非拓扑图型转移概率与期望问题</a:t>
            </a:r>
            <a:endParaRPr lang="en-US" altLang="zh-CN"/>
          </a:p>
        </p:txBody>
      </p:sp>
      <p:sp>
        <p:nvSpPr>
          <p:cNvPr id="5" name="矩形 4"/>
          <p:cNvSpPr/>
          <p:nvPr/>
        </p:nvSpPr>
        <p:spPr>
          <a:xfrm>
            <a:off x="669882" y="1296000"/>
            <a:ext cx="10852237" cy="1456690"/>
          </a:xfrm>
          <a:prstGeom prst="rect">
            <a:avLst/>
          </a:prstGeom>
        </p:spPr>
        <p:txBody>
          <a:bodyPr vert="horz" wrap="square" lIns="101600" tIns="0" rIns="82550" bIns="0" rtlCol="0">
            <a:noAutofit/>
          </a:bodyPr>
          <a:lstStyle/>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这类问题往往与</a:t>
            </a:r>
            <a:r>
              <a:rPr lang="en-US" altLang="zh-CN" sz="2000" spc="150" dirty="0">
                <a:solidFill>
                  <a:schemeClr val="tx1">
                    <a:lumMod val="75000"/>
                    <a:lumOff val="25000"/>
                  </a:schemeClr>
                </a:solidFill>
                <a:uFillTx/>
                <a:sym typeface="+mn-ea"/>
              </a:rPr>
              <a:t>“</a:t>
            </a:r>
            <a:r>
              <a:rPr lang="zh-CN" altLang="en-US" sz="2000" spc="150" dirty="0">
                <a:solidFill>
                  <a:schemeClr val="tx1">
                    <a:lumMod val="75000"/>
                    <a:lumOff val="25000"/>
                  </a:schemeClr>
                </a:solidFill>
                <a:uFillTx/>
                <a:sym typeface="+mn-ea"/>
              </a:rPr>
              <a:t>无穷状态</a:t>
            </a:r>
            <a:r>
              <a:rPr lang="en-US" altLang="zh-CN" sz="2000" spc="150" dirty="0">
                <a:solidFill>
                  <a:schemeClr val="tx1">
                    <a:lumMod val="75000"/>
                    <a:lumOff val="25000"/>
                  </a:schemeClr>
                </a:solidFill>
                <a:uFillTx/>
                <a:sym typeface="+mn-ea"/>
              </a:rPr>
              <a:t>”</a:t>
            </a:r>
            <a:r>
              <a:rPr lang="zh-CN" altLang="en-US" sz="2000" spc="150" dirty="0">
                <a:solidFill>
                  <a:schemeClr val="tx1">
                    <a:lumMod val="75000"/>
                    <a:lumOff val="25000"/>
                  </a:schemeClr>
                </a:solidFill>
                <a:uFillTx/>
                <a:sym typeface="+mn-ea"/>
              </a:rPr>
              <a:t>有关系。</a:t>
            </a:r>
            <a:endParaRPr sz="2000"/>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在这类问题中，我们不能简单的建立转移模型后通过递推或动规解决，因为该类型问题模型并不具备无后效性。</a:t>
            </a:r>
            <a:endParaRPr sz="2000"/>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就算要采用这类方法，状态往往是无穷的。</a:t>
            </a:r>
            <a:endParaRPr sz="2000"/>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所以，我们得另寻出路。</a:t>
            </a:r>
            <a:endParaRPr lang="zh-CN" altLang="en-US" sz="2000" spc="150">
              <a:solidFill>
                <a:schemeClr val="tx1">
                  <a:lumMod val="75000"/>
                  <a:lumOff val="25000"/>
                </a:schemeClr>
              </a:solidFill>
              <a:uFillTx/>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5"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a:t>
            </a:r>
            <a:r>
              <a:rPr altLang="zh-CN" dirty="0"/>
              <a:t>：非拓扑图型转移概率与期望问题：方法</a:t>
            </a:r>
            <a:r>
              <a:rPr lang="en-US" altLang="zh-CN" dirty="0"/>
              <a:t>3 </a:t>
            </a:r>
            <a:r>
              <a:rPr dirty="0" err="1"/>
              <a:t>通项</a:t>
            </a:r>
            <a:r>
              <a:rPr dirty="0" err="1">
                <a:sym typeface="+mn-ea"/>
              </a:rPr>
              <a:t>公式</a:t>
            </a:r>
            <a:r>
              <a:rPr dirty="0" err="1"/>
              <a:t>求解法</a:t>
            </a:r>
            <a:endParaRPr dirty="0"/>
          </a:p>
        </p:txBody>
      </p:sp>
      <p:sp>
        <p:nvSpPr>
          <p:cNvPr id="5" name="矩形 4"/>
          <p:cNvSpPr/>
          <p:nvPr/>
        </p:nvSpPr>
        <p:spPr>
          <a:xfrm>
            <a:off x="646111" y="1972310"/>
            <a:ext cx="10852237" cy="1456690"/>
          </a:xfrm>
          <a:prstGeom prst="rect">
            <a:avLst/>
          </a:prstGeom>
        </p:spPr>
        <p:txBody>
          <a:bodyPr vert="horz" wrap="square" lIns="101600" tIns="0" rIns="82550" bIns="0" rtlCol="0">
            <a:noAutofit/>
          </a:bodyPr>
          <a:lstStyle/>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对于一些简单清晰的模型，如之前提到的简单问题</a:t>
            </a:r>
            <a:r>
              <a:rPr lang="en-US" altLang="zh-CN" sz="2000" spc="150" dirty="0">
                <a:solidFill>
                  <a:schemeClr val="tx1">
                    <a:lumMod val="75000"/>
                    <a:lumOff val="25000"/>
                  </a:schemeClr>
                </a:solidFill>
                <a:uFillTx/>
                <a:sym typeface="+mn-ea"/>
              </a:rPr>
              <a:t>3</a:t>
            </a:r>
            <a:r>
              <a:rPr lang="zh-CN" altLang="en-US" sz="2000" spc="150" dirty="0">
                <a:solidFill>
                  <a:schemeClr val="tx1">
                    <a:lumMod val="75000"/>
                    <a:lumOff val="25000"/>
                  </a:schemeClr>
                </a:solidFill>
                <a:uFillTx/>
                <a:sym typeface="+mn-ea"/>
              </a:rPr>
              <a:t>，我们可以先用数学方法进行模拟推导。</a:t>
            </a:r>
            <a:endParaRPr sz="2000" dirty="0"/>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通过模拟找出规律，然后集中求解。</a:t>
            </a:r>
            <a:endParaRPr sz="2000" dirty="0"/>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求解问题的关键在于把无穷的问题转化为无穷的算式，再转化为有穷的通项公式。</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5"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N</a:t>
            </a:r>
            <a:r>
              <a:rPr altLang="zh-CN"/>
              <a:t>：简单问题</a:t>
            </a:r>
            <a:r>
              <a:rPr lang="en-US" altLang="zh-CN"/>
              <a:t>4</a:t>
            </a:r>
          </a:p>
        </p:txBody>
      </p:sp>
      <p:sp>
        <p:nvSpPr>
          <p:cNvPr id="4" name="矩形 3"/>
          <p:cNvSpPr/>
          <p:nvPr/>
        </p:nvSpPr>
        <p:spPr>
          <a:xfrm>
            <a:off x="669882" y="1296000"/>
            <a:ext cx="10852237" cy="2176145"/>
          </a:xfrm>
          <a:prstGeom prst="rect">
            <a:avLst/>
          </a:prstGeom>
        </p:spPr>
        <p:txBody>
          <a:bodyPr vert="horz" wrap="square" lIns="101600" tIns="0" rIns="82550" bIns="0" rtlCol="0">
            <a:noAutofit/>
          </a:bodyPr>
          <a:lstStyle/>
          <a:p>
            <a:pPr marL="228600" lvl="0" indent="-228600" algn="l">
              <a:lnSpc>
                <a:spcPct val="130000"/>
              </a:lnSpc>
              <a:spcBef>
                <a:spcPts val="0"/>
              </a:spcBef>
              <a:spcAft>
                <a:spcPts val="1000"/>
              </a:spcAft>
              <a:buClrTx/>
              <a:buSzTx/>
              <a:buFont typeface="Arial" panose="020B0604020202020204" pitchFamily="34" charset="0"/>
            </a:pPr>
            <a:r>
              <a:rPr lang="zh-CN" altLang="en-US" sz="3200" spc="150" dirty="0">
                <a:solidFill>
                  <a:schemeClr val="tx1">
                    <a:lumMod val="75000"/>
                    <a:lumOff val="25000"/>
                  </a:schemeClr>
                </a:solidFill>
                <a:uFillTx/>
                <a:sym typeface="+mn-ea"/>
              </a:rPr>
              <a:t>你每秒钟有</a:t>
            </a:r>
            <a:r>
              <a:rPr lang="en-US" altLang="zh-CN" sz="3200" spc="150" dirty="0">
                <a:solidFill>
                  <a:schemeClr val="tx1">
                    <a:lumMod val="75000"/>
                    <a:lumOff val="25000"/>
                  </a:schemeClr>
                </a:solidFill>
                <a:uFillTx/>
                <a:sym typeface="+mn-ea"/>
              </a:rPr>
              <a:t>50%</a:t>
            </a:r>
            <a:r>
              <a:rPr lang="zh-CN" altLang="en-US" sz="3200" spc="150" dirty="0">
                <a:solidFill>
                  <a:schemeClr val="tx1">
                    <a:lumMod val="75000"/>
                    <a:lumOff val="25000"/>
                  </a:schemeClr>
                </a:solidFill>
                <a:uFillTx/>
                <a:sym typeface="+mn-ea"/>
              </a:rPr>
              <a:t>概率会往前走且只走一米，</a:t>
            </a:r>
            <a:r>
              <a:rPr lang="en-US" altLang="zh-CN" sz="3200" spc="150" dirty="0">
                <a:solidFill>
                  <a:schemeClr val="tx1">
                    <a:lumMod val="75000"/>
                    <a:lumOff val="25000"/>
                  </a:schemeClr>
                </a:solidFill>
                <a:uFillTx/>
                <a:sym typeface="+mn-ea"/>
              </a:rPr>
              <a:t>50%</a:t>
            </a:r>
            <a:r>
              <a:rPr lang="zh-CN" altLang="en-US" sz="3200" spc="150" dirty="0">
                <a:solidFill>
                  <a:schemeClr val="tx1">
                    <a:lumMod val="75000"/>
                    <a:lumOff val="25000"/>
                  </a:schemeClr>
                </a:solidFill>
                <a:uFillTx/>
                <a:sym typeface="+mn-ea"/>
              </a:rPr>
              <a:t>概率会往回退一米（若处于起点则必定前进），求第一次到达</a:t>
            </a:r>
            <a:r>
              <a:rPr lang="en-US" altLang="zh-CN" sz="3200" spc="150" dirty="0">
                <a:solidFill>
                  <a:schemeClr val="tx1">
                    <a:lumMod val="75000"/>
                    <a:lumOff val="25000"/>
                  </a:schemeClr>
                </a:solidFill>
                <a:uFillTx/>
                <a:sym typeface="+mn-ea"/>
              </a:rPr>
              <a:t>10</a:t>
            </a:r>
            <a:r>
              <a:rPr lang="zh-CN" altLang="en-US" sz="3200" spc="150" dirty="0">
                <a:solidFill>
                  <a:schemeClr val="tx1">
                    <a:lumMod val="75000"/>
                    <a:lumOff val="25000"/>
                  </a:schemeClr>
                </a:solidFill>
                <a:uFillTx/>
                <a:sym typeface="+mn-ea"/>
              </a:rPr>
              <a:t>米的期望秒数。</a:t>
            </a:r>
            <a:endParaRPr lang="zh-CN" altLang="en-US" sz="3200" spc="150">
              <a:solidFill>
                <a:schemeClr val="tx1">
                  <a:lumMod val="75000"/>
                  <a:lumOff val="25000"/>
                </a:schemeClr>
              </a:solidFill>
              <a:uFillTx/>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750" fill="hold">
                                          <p:stCondLst>
                                            <p:cond delay="0"/>
                                          </p:stCondLst>
                                        </p:cTn>
                                        <p:tgtEl>
                                          <p:spTgt spid="4">
                                            <p:txEl>
                                              <p:pRg st="0" end="0"/>
                                            </p:txEl>
                                          </p:spTgt>
                                        </p:tgtEl>
                                        <p:attrNameLst>
                                          <p:attrName>style.visibility</p:attrName>
                                        </p:attrNameLst>
                                      </p:cBhvr>
                                      <p:to>
                                        <p:strVal val="visible"/>
                                      </p:to>
                                    </p:set>
                                    <p:animEffect transition="in" filter="fade">
                                      <p:cBhvr>
                                        <p:cTn id="7" dur="175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bldLvl="0"/>
      <p:bldP spid="4"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N</a:t>
            </a:r>
            <a:r>
              <a:rPr altLang="zh-CN"/>
              <a:t>：简单问题</a:t>
            </a:r>
            <a:r>
              <a:rPr lang="en-US" altLang="zh-CN"/>
              <a:t>4</a:t>
            </a:r>
          </a:p>
        </p:txBody>
      </p:sp>
      <p:sp>
        <p:nvSpPr>
          <p:cNvPr id="5" name="矩形 4"/>
          <p:cNvSpPr/>
          <p:nvPr/>
        </p:nvSpPr>
        <p:spPr>
          <a:xfrm>
            <a:off x="669882" y="1296000"/>
            <a:ext cx="10852237" cy="1456690"/>
          </a:xfrm>
          <a:prstGeom prst="rect">
            <a:avLst/>
          </a:prstGeom>
        </p:spPr>
        <p:txBody>
          <a:bodyPr vert="horz" wrap="square" lIns="101600" tIns="0" rIns="82550" bIns="0" rtlCol="0">
            <a:noAutofit/>
          </a:bodyPr>
          <a:lstStyle/>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这个问题也属于</a:t>
            </a:r>
            <a:r>
              <a:rPr lang="zh-CN" altLang="zh-CN" sz="2000" spc="150" dirty="0">
                <a:solidFill>
                  <a:schemeClr val="tx1">
                    <a:lumMod val="75000"/>
                    <a:lumOff val="25000"/>
                  </a:schemeClr>
                </a:solidFill>
                <a:uFillTx/>
                <a:sym typeface="+mn-ea"/>
              </a:rPr>
              <a:t>非拓扑图型转移概率与期望问题。</a:t>
            </a:r>
            <a:endParaRPr altLang="zh-CN" sz="2000">
              <a:sym typeface="+mn-ea"/>
            </a:endParaRPr>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而且这个问题的通项公式并不像前一题一样容易求出。</a:t>
            </a:r>
            <a:endParaRPr sz="2000">
              <a:sym typeface="+mn-ea"/>
            </a:endParaRPr>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我们又要另寻出路。</a:t>
            </a:r>
            <a:endParaRPr lang="zh-CN" altLang="en-US" sz="2000" spc="150">
              <a:solidFill>
                <a:schemeClr val="tx1">
                  <a:lumMod val="75000"/>
                  <a:lumOff val="25000"/>
                </a:schemeClr>
              </a:solidFill>
              <a:uFillTx/>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5"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N</a:t>
            </a:r>
            <a:r>
              <a:rPr altLang="zh-CN"/>
              <a:t>：简单问题</a:t>
            </a:r>
            <a:r>
              <a:rPr lang="en-US" altLang="zh-CN"/>
              <a:t>4</a:t>
            </a:r>
          </a:p>
        </p:txBody>
      </p:sp>
      <p:sp>
        <p:nvSpPr>
          <p:cNvPr id="5" name="矩形 4"/>
          <p:cNvSpPr/>
          <p:nvPr/>
        </p:nvSpPr>
        <p:spPr>
          <a:xfrm>
            <a:off x="669882" y="1296000"/>
            <a:ext cx="10852237" cy="1456690"/>
          </a:xfrm>
          <a:prstGeom prst="rect">
            <a:avLst/>
          </a:prstGeom>
        </p:spPr>
        <p:txBody>
          <a:bodyPr vert="horz" wrap="square" lIns="101600" tIns="0" rIns="82550" bIns="0" rtlCol="0">
            <a:noAutofit/>
          </a:bodyPr>
          <a:lstStyle/>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记</a:t>
            </a:r>
            <a:r>
              <a:rPr lang="en-US" altLang="zh-CN" sz="2000" spc="150" dirty="0">
                <a:solidFill>
                  <a:schemeClr val="tx1">
                    <a:lumMod val="75000"/>
                    <a:lumOff val="25000"/>
                  </a:schemeClr>
                </a:solidFill>
                <a:uFillTx/>
                <a:sym typeface="+mn-ea"/>
              </a:rPr>
              <a:t>a[i]</a:t>
            </a:r>
            <a:r>
              <a:rPr lang="zh-CN" altLang="en-US" sz="2000" spc="150" dirty="0">
                <a:solidFill>
                  <a:schemeClr val="tx1">
                    <a:lumMod val="75000"/>
                    <a:lumOff val="25000"/>
                  </a:schemeClr>
                </a:solidFill>
                <a:uFillTx/>
                <a:sym typeface="+mn-ea"/>
              </a:rPr>
              <a:t>为处于</a:t>
            </a:r>
            <a:r>
              <a:rPr lang="en-US" altLang="zh-CN" sz="2000" spc="150" dirty="0">
                <a:solidFill>
                  <a:schemeClr val="tx1">
                    <a:lumMod val="75000"/>
                    <a:lumOff val="25000"/>
                  </a:schemeClr>
                </a:solidFill>
                <a:uFillTx/>
                <a:sym typeface="+mn-ea"/>
              </a:rPr>
              <a:t>i</a:t>
            </a:r>
            <a:r>
              <a:rPr lang="zh-CN" altLang="en-US" sz="2000" spc="150" dirty="0">
                <a:solidFill>
                  <a:schemeClr val="tx1">
                    <a:lumMod val="75000"/>
                    <a:lumOff val="25000"/>
                  </a:schemeClr>
                </a:solidFill>
                <a:uFillTx/>
                <a:sym typeface="+mn-ea"/>
              </a:rPr>
              <a:t>米位置，走到</a:t>
            </a:r>
            <a:r>
              <a:rPr lang="en-US" altLang="zh-CN" sz="2000" spc="150" dirty="0">
                <a:solidFill>
                  <a:schemeClr val="tx1">
                    <a:lumMod val="75000"/>
                    <a:lumOff val="25000"/>
                  </a:schemeClr>
                </a:solidFill>
                <a:uFillTx/>
                <a:sym typeface="+mn-ea"/>
              </a:rPr>
              <a:t>10</a:t>
            </a:r>
            <a:r>
              <a:rPr lang="zh-CN" altLang="en-US" sz="2000" spc="150" dirty="0">
                <a:solidFill>
                  <a:schemeClr val="tx1">
                    <a:lumMod val="75000"/>
                    <a:lumOff val="25000"/>
                  </a:schemeClr>
                </a:solidFill>
                <a:uFillTx/>
                <a:sym typeface="+mn-ea"/>
              </a:rPr>
              <a:t>米的期望秒数。</a:t>
            </a:r>
            <a:endParaRPr sz="2000">
              <a:sym typeface="+mn-ea"/>
            </a:endParaRPr>
          </a:p>
          <a:p>
            <a:pPr marL="228600" lvl="0" indent="-228600" algn="l">
              <a:lnSpc>
                <a:spcPct val="130000"/>
              </a:lnSpc>
              <a:spcBef>
                <a:spcPts val="0"/>
              </a:spcBef>
              <a:spcAft>
                <a:spcPts val="1000"/>
              </a:spcAft>
              <a:buClrTx/>
              <a:buSzTx/>
              <a:buFont typeface="Arial" panose="020B0604020202020204" pitchFamily="34" charset="0"/>
            </a:pPr>
            <a:r>
              <a:rPr lang="en-US" altLang="zh-CN" sz="2000" spc="150" dirty="0">
                <a:solidFill>
                  <a:schemeClr val="tx1">
                    <a:lumMod val="75000"/>
                    <a:lumOff val="25000"/>
                  </a:schemeClr>
                </a:solidFill>
                <a:uFillTx/>
                <a:sym typeface="+mn-ea"/>
              </a:rPr>
              <a:t>a[0]</a:t>
            </a:r>
            <a:r>
              <a:rPr lang="zh-CN" altLang="en-US" sz="2000" spc="150" dirty="0">
                <a:solidFill>
                  <a:schemeClr val="tx1">
                    <a:lumMod val="75000"/>
                    <a:lumOff val="25000"/>
                  </a:schemeClr>
                </a:solidFill>
                <a:uFillTx/>
                <a:sym typeface="+mn-ea"/>
              </a:rPr>
              <a:t>即为答案所求。</a:t>
            </a:r>
            <a:endParaRPr sz="2000">
              <a:sym typeface="+mn-ea"/>
            </a:endParaRPr>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首先，有两个显而易见的式子：</a:t>
            </a:r>
            <a:endParaRPr sz="2000">
              <a:sym typeface="+mn-ea"/>
            </a:endParaRPr>
          </a:p>
          <a:p>
            <a:pPr marL="228600" lvl="0" indent="-228600" algn="l">
              <a:lnSpc>
                <a:spcPct val="130000"/>
              </a:lnSpc>
              <a:spcBef>
                <a:spcPts val="0"/>
              </a:spcBef>
              <a:spcAft>
                <a:spcPts val="1000"/>
              </a:spcAft>
              <a:buClrTx/>
              <a:buSzTx/>
              <a:buFont typeface="Arial" panose="020B0604020202020204" pitchFamily="34" charset="0"/>
            </a:pPr>
            <a:r>
              <a:rPr lang="en-US" altLang="zh-CN" sz="2000" spc="150" dirty="0">
                <a:solidFill>
                  <a:schemeClr val="tx1">
                    <a:lumMod val="75000"/>
                    <a:lumOff val="25000"/>
                  </a:schemeClr>
                </a:solidFill>
                <a:uFillTx/>
                <a:sym typeface="+mn-ea"/>
              </a:rPr>
              <a:t>a[0]=a[1]+1</a:t>
            </a:r>
            <a:r>
              <a:rPr lang="zh-CN" altLang="en-US" sz="2000" spc="150" dirty="0">
                <a:solidFill>
                  <a:schemeClr val="tx1">
                    <a:lumMod val="75000"/>
                    <a:lumOff val="25000"/>
                  </a:schemeClr>
                </a:solidFill>
                <a:uFillTx/>
                <a:sym typeface="+mn-ea"/>
              </a:rPr>
              <a:t>。</a:t>
            </a:r>
            <a:endParaRPr sz="2000">
              <a:sym typeface="+mn-ea"/>
            </a:endParaRPr>
          </a:p>
          <a:p>
            <a:pPr marL="228600" lvl="0" indent="-228600" algn="l">
              <a:lnSpc>
                <a:spcPct val="130000"/>
              </a:lnSpc>
              <a:spcBef>
                <a:spcPts val="0"/>
              </a:spcBef>
              <a:spcAft>
                <a:spcPts val="1000"/>
              </a:spcAft>
              <a:buClrTx/>
              <a:buSzTx/>
              <a:buFont typeface="Arial" panose="020B0604020202020204" pitchFamily="34" charset="0"/>
            </a:pPr>
            <a:r>
              <a:rPr lang="en-US" altLang="zh-CN" sz="2000" spc="150" dirty="0">
                <a:solidFill>
                  <a:schemeClr val="tx1">
                    <a:lumMod val="75000"/>
                    <a:lumOff val="25000"/>
                  </a:schemeClr>
                </a:solidFill>
                <a:uFillTx/>
                <a:sym typeface="+mn-ea"/>
              </a:rPr>
              <a:t>a[10]=0</a:t>
            </a:r>
            <a:r>
              <a:rPr lang="zh-CN" altLang="en-US" sz="2000" spc="150" dirty="0">
                <a:solidFill>
                  <a:schemeClr val="tx1">
                    <a:lumMod val="75000"/>
                    <a:lumOff val="25000"/>
                  </a:schemeClr>
                </a:solidFill>
                <a:uFillTx/>
                <a:sym typeface="+mn-ea"/>
              </a:rPr>
              <a:t>。</a:t>
            </a:r>
            <a:endParaRPr sz="2000">
              <a:sym typeface="+mn-ea"/>
            </a:endParaRPr>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那么，其他的呢？</a:t>
            </a:r>
            <a:endParaRPr lang="zh-CN" altLang="en-US" sz="2000" spc="150">
              <a:solidFill>
                <a:schemeClr val="tx1">
                  <a:lumMod val="75000"/>
                  <a:lumOff val="25000"/>
                </a:schemeClr>
              </a:solidFill>
              <a:uFillTx/>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5"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什么是期望？</a:t>
            </a:r>
          </a:p>
        </p:txBody>
      </p:sp>
      <p:sp>
        <p:nvSpPr>
          <p:cNvPr id="5" name="矩形 4"/>
          <p:cNvSpPr/>
          <p:nvPr/>
        </p:nvSpPr>
        <p:spPr>
          <a:xfrm>
            <a:off x="669882" y="1296000"/>
            <a:ext cx="10852237" cy="1216025"/>
          </a:xfrm>
          <a:prstGeom prst="rect">
            <a:avLst/>
          </a:prstGeom>
        </p:spPr>
        <p:txBody>
          <a:bodyPr vert="horz" wrap="square" lIns="101600" tIns="0" rIns="82550" bIns="0" rtlCol="0">
            <a:noAutofit/>
          </a:bodyPr>
          <a:lstStyle/>
          <a:p>
            <a:pPr marL="228600" lvl="0" indent="-228600" algn="l">
              <a:lnSpc>
                <a:spcPct val="130000"/>
              </a:lnSpc>
              <a:spcBef>
                <a:spcPts val="0"/>
              </a:spcBef>
              <a:spcAft>
                <a:spcPts val="1000"/>
              </a:spcAft>
              <a:buClrTx/>
              <a:buSzTx/>
              <a:buFont typeface="Arial" panose="020B0604020202020204" pitchFamily="34" charset="0"/>
            </a:pPr>
            <a:r>
              <a:rPr lang="zh-CN" altLang="en-US" sz="1600" spc="150" dirty="0">
                <a:solidFill>
                  <a:schemeClr val="tx1">
                    <a:lumMod val="75000"/>
                    <a:lumOff val="25000"/>
                  </a:schemeClr>
                </a:solidFill>
                <a:uFillTx/>
                <a:sym typeface="+mn-ea"/>
              </a:rPr>
              <a:t>在概率论和统计学中，数学期望(mean)（或均值，亦简称期望）是试验中每次可能结果的概率乘以其结果的总和，是最基本的数学特征之一。它反映随机变量平均取值的大小。</a:t>
            </a:r>
            <a:endParaRPr lang="zh-CN" altLang="en-US"/>
          </a:p>
          <a:p>
            <a:pPr marL="228600" lvl="0" indent="-228600" algn="l">
              <a:lnSpc>
                <a:spcPct val="130000"/>
              </a:lnSpc>
              <a:spcBef>
                <a:spcPts val="0"/>
              </a:spcBef>
              <a:spcAft>
                <a:spcPts val="1000"/>
              </a:spcAft>
              <a:buClrTx/>
              <a:buSzTx/>
              <a:buFont typeface="Arial" panose="020B0604020202020204" pitchFamily="34" charset="0"/>
            </a:pPr>
            <a:r>
              <a:rPr lang="zh-CN" altLang="en-US" sz="1600" spc="150" dirty="0">
                <a:solidFill>
                  <a:schemeClr val="tx1">
                    <a:lumMod val="75000"/>
                    <a:lumOff val="25000"/>
                  </a:schemeClr>
                </a:solidFill>
                <a:uFillTx/>
                <a:sym typeface="+mn-ea"/>
              </a:rPr>
              <a:t>期望值是该变量输出值的平均数。</a:t>
            </a:r>
            <a:endParaRPr lang="zh-CN" altLang="en-US"/>
          </a:p>
          <a:p>
            <a:pPr marL="228600" lvl="0" indent="-228600" algn="l">
              <a:lnSpc>
                <a:spcPct val="130000"/>
              </a:lnSpc>
              <a:spcBef>
                <a:spcPts val="0"/>
              </a:spcBef>
              <a:spcAft>
                <a:spcPts val="1000"/>
              </a:spcAft>
              <a:buClrTx/>
              <a:buSzTx/>
              <a:buFont typeface="Arial" panose="020B0604020202020204" pitchFamily="34" charset="0"/>
            </a:pPr>
            <a:r>
              <a:rPr lang="zh-CN" altLang="en-US" sz="1600" spc="150" dirty="0">
                <a:solidFill>
                  <a:schemeClr val="tx1">
                    <a:lumMod val="75000"/>
                    <a:lumOff val="25000"/>
                  </a:schemeClr>
                </a:solidFill>
                <a:uFillTx/>
                <a:sym typeface="+mn-ea"/>
              </a:rPr>
              <a:t>期望值并不一定在变量的输出值集合里。</a:t>
            </a:r>
            <a:endParaRPr lang="zh-CN" altLang="en-US"/>
          </a:p>
          <a:p>
            <a:pPr marL="228600" lvl="0" indent="-228600" algn="l">
              <a:lnSpc>
                <a:spcPct val="130000"/>
              </a:lnSpc>
              <a:spcBef>
                <a:spcPts val="0"/>
              </a:spcBef>
              <a:spcAft>
                <a:spcPts val="1000"/>
              </a:spcAft>
              <a:buClrTx/>
              <a:buSzTx/>
              <a:buFont typeface="Arial" panose="020B0604020202020204" pitchFamily="34" charset="0"/>
            </a:pPr>
            <a:r>
              <a:rPr lang="zh-CN" altLang="en-US" sz="1600" spc="150" dirty="0">
                <a:solidFill>
                  <a:schemeClr val="tx1">
                    <a:lumMod val="75000"/>
                    <a:lumOff val="25000"/>
                  </a:schemeClr>
                </a:solidFill>
                <a:uFillTx/>
                <a:sym typeface="+mn-ea"/>
              </a:rPr>
              <a:t>大数定律规定，随着重复次数接近无穷大，数值的算术平均值几乎肯定地收敛于期望值。</a:t>
            </a:r>
            <a:endParaRPr lang="zh-CN" altLang="en-US" sz="1600" spc="150">
              <a:solidFill>
                <a:schemeClr val="tx1">
                  <a:lumMod val="75000"/>
                  <a:lumOff val="25000"/>
                </a:schemeClr>
              </a:solidFill>
              <a:uFillTx/>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5"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N</a:t>
            </a:r>
            <a:r>
              <a:rPr altLang="zh-CN"/>
              <a:t>：简单问题</a:t>
            </a:r>
            <a:r>
              <a:rPr lang="en-US" altLang="zh-CN"/>
              <a:t>4</a:t>
            </a:r>
          </a:p>
        </p:txBody>
      </p:sp>
      <p:sp>
        <p:nvSpPr>
          <p:cNvPr id="5" name="矩形 4"/>
          <p:cNvSpPr/>
          <p:nvPr/>
        </p:nvSpPr>
        <p:spPr>
          <a:xfrm>
            <a:off x="669882" y="1296000"/>
            <a:ext cx="10852237" cy="1456690"/>
          </a:xfrm>
          <a:prstGeom prst="rect">
            <a:avLst/>
          </a:prstGeom>
        </p:spPr>
        <p:txBody>
          <a:bodyPr vert="horz" wrap="square" lIns="101600" tIns="0" rIns="82550" bIns="0" rtlCol="0">
            <a:noAutofit/>
          </a:bodyPr>
          <a:lstStyle/>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首先考虑</a:t>
            </a:r>
            <a:r>
              <a:rPr lang="en-US" altLang="zh-CN" sz="2000" spc="150" dirty="0">
                <a:solidFill>
                  <a:schemeClr val="tx1">
                    <a:lumMod val="75000"/>
                    <a:lumOff val="25000"/>
                  </a:schemeClr>
                </a:solidFill>
                <a:uFillTx/>
                <a:sym typeface="+mn-ea"/>
              </a:rPr>
              <a:t>a[1]</a:t>
            </a:r>
            <a:r>
              <a:rPr lang="zh-CN" altLang="en-US" sz="2000" spc="150" dirty="0">
                <a:solidFill>
                  <a:schemeClr val="tx1">
                    <a:lumMod val="75000"/>
                    <a:lumOff val="25000"/>
                  </a:schemeClr>
                </a:solidFill>
                <a:uFillTx/>
                <a:sym typeface="+mn-ea"/>
              </a:rPr>
              <a:t>。</a:t>
            </a:r>
            <a:endParaRPr sz="2000">
              <a:sym typeface="+mn-ea"/>
            </a:endParaRPr>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处于</a:t>
            </a:r>
            <a:r>
              <a:rPr lang="en-US" altLang="zh-CN" sz="2000" spc="150" dirty="0">
                <a:solidFill>
                  <a:schemeClr val="tx1">
                    <a:lumMod val="75000"/>
                    <a:lumOff val="25000"/>
                  </a:schemeClr>
                </a:solidFill>
                <a:uFillTx/>
                <a:sym typeface="+mn-ea"/>
              </a:rPr>
              <a:t>1</a:t>
            </a:r>
            <a:r>
              <a:rPr lang="zh-CN" altLang="en-US" sz="2000" spc="150" dirty="0">
                <a:solidFill>
                  <a:schemeClr val="tx1">
                    <a:lumMod val="75000"/>
                    <a:lumOff val="25000"/>
                  </a:schemeClr>
                </a:solidFill>
                <a:uFillTx/>
                <a:sym typeface="+mn-ea"/>
              </a:rPr>
              <a:t>米位置时，有</a:t>
            </a:r>
            <a:r>
              <a:rPr lang="en-US" altLang="zh-CN" sz="2000" spc="150" dirty="0">
                <a:solidFill>
                  <a:schemeClr val="tx1">
                    <a:lumMod val="75000"/>
                    <a:lumOff val="25000"/>
                  </a:schemeClr>
                </a:solidFill>
                <a:uFillTx/>
                <a:sym typeface="+mn-ea"/>
              </a:rPr>
              <a:t>50%</a:t>
            </a:r>
            <a:r>
              <a:rPr lang="zh-CN" altLang="en-US" sz="2000" spc="150" dirty="0">
                <a:solidFill>
                  <a:schemeClr val="tx1">
                    <a:lumMod val="75000"/>
                    <a:lumOff val="25000"/>
                  </a:schemeClr>
                </a:solidFill>
                <a:uFillTx/>
                <a:sym typeface="+mn-ea"/>
              </a:rPr>
              <a:t>概率会走到</a:t>
            </a:r>
            <a:r>
              <a:rPr lang="en-US" altLang="zh-CN" sz="2000" spc="150" dirty="0">
                <a:solidFill>
                  <a:schemeClr val="tx1">
                    <a:lumMod val="75000"/>
                    <a:lumOff val="25000"/>
                  </a:schemeClr>
                </a:solidFill>
                <a:uFillTx/>
                <a:sym typeface="+mn-ea"/>
              </a:rPr>
              <a:t>2</a:t>
            </a:r>
            <a:r>
              <a:rPr lang="zh-CN" altLang="en-US" sz="2000" spc="150" dirty="0">
                <a:solidFill>
                  <a:schemeClr val="tx1">
                    <a:lumMod val="75000"/>
                    <a:lumOff val="25000"/>
                  </a:schemeClr>
                </a:solidFill>
                <a:uFillTx/>
                <a:sym typeface="+mn-ea"/>
              </a:rPr>
              <a:t>米，</a:t>
            </a:r>
            <a:r>
              <a:rPr lang="en-US" altLang="zh-CN" sz="2000" spc="150" dirty="0">
                <a:solidFill>
                  <a:schemeClr val="tx1">
                    <a:lumMod val="75000"/>
                    <a:lumOff val="25000"/>
                  </a:schemeClr>
                </a:solidFill>
                <a:uFillTx/>
                <a:sym typeface="+mn-ea"/>
              </a:rPr>
              <a:t>50%</a:t>
            </a:r>
            <a:r>
              <a:rPr lang="zh-CN" altLang="en-US" sz="2000" spc="150" dirty="0">
                <a:solidFill>
                  <a:schemeClr val="tx1">
                    <a:lumMod val="75000"/>
                    <a:lumOff val="25000"/>
                  </a:schemeClr>
                </a:solidFill>
                <a:uFillTx/>
                <a:sym typeface="+mn-ea"/>
              </a:rPr>
              <a:t>概率回到</a:t>
            </a:r>
            <a:r>
              <a:rPr lang="en-US" altLang="zh-CN" sz="2000" spc="150" dirty="0">
                <a:solidFill>
                  <a:schemeClr val="tx1">
                    <a:lumMod val="75000"/>
                    <a:lumOff val="25000"/>
                  </a:schemeClr>
                </a:solidFill>
                <a:uFillTx/>
                <a:sym typeface="+mn-ea"/>
              </a:rPr>
              <a:t>0</a:t>
            </a:r>
            <a:r>
              <a:rPr lang="zh-CN" altLang="en-US" sz="2000" spc="150" dirty="0">
                <a:solidFill>
                  <a:schemeClr val="tx1">
                    <a:lumMod val="75000"/>
                    <a:lumOff val="25000"/>
                  </a:schemeClr>
                </a:solidFill>
                <a:uFillTx/>
                <a:sym typeface="+mn-ea"/>
              </a:rPr>
              <a:t>米。</a:t>
            </a:r>
            <a:endParaRPr sz="2000">
              <a:sym typeface="+mn-ea"/>
            </a:endParaRPr>
          </a:p>
          <a:p>
            <a:pPr marL="228600" lvl="0" indent="-228600" algn="l">
              <a:lnSpc>
                <a:spcPct val="130000"/>
              </a:lnSpc>
              <a:spcBef>
                <a:spcPts val="0"/>
              </a:spcBef>
              <a:spcAft>
                <a:spcPts val="1000"/>
              </a:spcAft>
              <a:buClrTx/>
              <a:buSzTx/>
              <a:buFont typeface="Arial" panose="020B0604020202020204" pitchFamily="34" charset="0"/>
            </a:pPr>
            <a:r>
              <a:rPr lang="en-US" altLang="zh-CN" sz="2000" spc="150" dirty="0">
                <a:solidFill>
                  <a:schemeClr val="tx1">
                    <a:lumMod val="75000"/>
                    <a:lumOff val="25000"/>
                  </a:schemeClr>
                </a:solidFill>
                <a:uFillTx/>
                <a:sym typeface="+mn-ea"/>
              </a:rPr>
              <a:t>a[1]=1+0.5*a[0]+0.5*a[2]</a:t>
            </a:r>
            <a:r>
              <a:rPr lang="zh-CN" altLang="en-US" sz="2000" spc="150" dirty="0">
                <a:solidFill>
                  <a:schemeClr val="tx1">
                    <a:lumMod val="75000"/>
                    <a:lumOff val="25000"/>
                  </a:schemeClr>
                </a:solidFill>
                <a:uFillTx/>
                <a:sym typeface="+mn-ea"/>
              </a:rPr>
              <a:t>。</a:t>
            </a:r>
            <a:endParaRPr sz="2000">
              <a:sym typeface="+mn-ea"/>
            </a:endParaRPr>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同理</a:t>
            </a:r>
            <a:endParaRPr sz="2000">
              <a:sym typeface="+mn-ea"/>
            </a:endParaRPr>
          </a:p>
          <a:p>
            <a:pPr marL="228600" lvl="0" indent="-228600" algn="l">
              <a:lnSpc>
                <a:spcPct val="130000"/>
              </a:lnSpc>
              <a:spcBef>
                <a:spcPts val="0"/>
              </a:spcBef>
              <a:spcAft>
                <a:spcPts val="1000"/>
              </a:spcAft>
              <a:buClrTx/>
              <a:buSzTx/>
              <a:buFont typeface="Arial" panose="020B0604020202020204" pitchFamily="34" charset="0"/>
            </a:pPr>
            <a:r>
              <a:rPr lang="en-US" altLang="zh-CN" sz="2000" spc="150" dirty="0">
                <a:solidFill>
                  <a:schemeClr val="tx1">
                    <a:lumMod val="75000"/>
                    <a:lumOff val="25000"/>
                  </a:schemeClr>
                </a:solidFill>
                <a:uFillTx/>
                <a:sym typeface="+mn-ea"/>
              </a:rPr>
              <a:t>a[2]=1+0.5*a[1]+0.5*a[3]</a:t>
            </a:r>
            <a:r>
              <a:rPr lang="zh-CN" altLang="en-US" sz="2000" spc="150" dirty="0">
                <a:solidFill>
                  <a:schemeClr val="tx1">
                    <a:lumMod val="75000"/>
                    <a:lumOff val="25000"/>
                  </a:schemeClr>
                </a:solidFill>
                <a:uFillTx/>
                <a:sym typeface="+mn-ea"/>
              </a:rPr>
              <a:t>。</a:t>
            </a:r>
            <a:endParaRPr sz="2000">
              <a:sym typeface="+mn-ea"/>
            </a:endParaRPr>
          </a:p>
          <a:p>
            <a:pPr marL="228600" lvl="0" indent="-228600" algn="l">
              <a:lnSpc>
                <a:spcPct val="130000"/>
              </a:lnSpc>
              <a:spcBef>
                <a:spcPts val="0"/>
              </a:spcBef>
              <a:spcAft>
                <a:spcPts val="1000"/>
              </a:spcAft>
              <a:buClrTx/>
              <a:buSzTx/>
              <a:buFont typeface="Arial" panose="020B0604020202020204" pitchFamily="34" charset="0"/>
            </a:pPr>
            <a:r>
              <a:rPr lang="en-US" altLang="zh-CN" sz="2000" spc="150" dirty="0">
                <a:solidFill>
                  <a:schemeClr val="tx1">
                    <a:lumMod val="75000"/>
                    <a:lumOff val="25000"/>
                  </a:schemeClr>
                </a:solidFill>
                <a:uFillTx/>
                <a:sym typeface="+mn-ea"/>
              </a:rPr>
              <a:t>......</a:t>
            </a:r>
            <a:endParaRPr lang="en-US" altLang="zh-CN" sz="2000">
              <a:sym typeface="+mn-ea"/>
            </a:endParaRPr>
          </a:p>
          <a:p>
            <a:pPr marL="228600" lvl="0" indent="-228600" algn="l">
              <a:lnSpc>
                <a:spcPct val="130000"/>
              </a:lnSpc>
              <a:spcBef>
                <a:spcPts val="0"/>
              </a:spcBef>
              <a:spcAft>
                <a:spcPts val="1000"/>
              </a:spcAft>
              <a:buClrTx/>
              <a:buSzTx/>
              <a:buFont typeface="Arial" panose="020B0604020202020204" pitchFamily="34" charset="0"/>
            </a:pPr>
            <a:r>
              <a:rPr lang="en-US" altLang="zh-CN" sz="2000" spc="150" dirty="0">
                <a:solidFill>
                  <a:schemeClr val="tx1">
                    <a:lumMod val="75000"/>
                    <a:lumOff val="25000"/>
                  </a:schemeClr>
                </a:solidFill>
                <a:uFillTx/>
                <a:sym typeface="+mn-ea"/>
              </a:rPr>
              <a:t>a[9]=1+0.5*a[8]</a:t>
            </a:r>
            <a:r>
              <a:rPr lang="zh-CN" altLang="en-US" sz="2000" spc="150" dirty="0">
                <a:solidFill>
                  <a:schemeClr val="tx1">
                    <a:lumMod val="75000"/>
                    <a:lumOff val="25000"/>
                  </a:schemeClr>
                </a:solidFill>
                <a:uFillTx/>
                <a:sym typeface="+mn-ea"/>
              </a:rPr>
              <a:t>。</a:t>
            </a:r>
            <a:endParaRPr lang="zh-CN" altLang="en-US" sz="2000" spc="150">
              <a:solidFill>
                <a:schemeClr val="tx1">
                  <a:lumMod val="75000"/>
                  <a:lumOff val="25000"/>
                </a:schemeClr>
              </a:solidFill>
              <a:uFillTx/>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5"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N</a:t>
            </a:r>
            <a:r>
              <a:rPr altLang="zh-CN"/>
              <a:t>：简单问题</a:t>
            </a:r>
            <a:r>
              <a:rPr lang="en-US" altLang="zh-CN"/>
              <a:t>4</a:t>
            </a:r>
          </a:p>
        </p:txBody>
      </p:sp>
      <p:sp>
        <p:nvSpPr>
          <p:cNvPr id="5" name="矩形 4"/>
          <p:cNvSpPr/>
          <p:nvPr/>
        </p:nvSpPr>
        <p:spPr>
          <a:xfrm>
            <a:off x="669882" y="1296000"/>
            <a:ext cx="10852237" cy="1456690"/>
          </a:xfrm>
          <a:prstGeom prst="rect">
            <a:avLst/>
          </a:prstGeom>
        </p:spPr>
        <p:txBody>
          <a:bodyPr vert="horz" wrap="square" lIns="101600" tIns="0" rIns="82550" bIns="0" rtlCol="0">
            <a:noAutofit/>
          </a:bodyPr>
          <a:lstStyle/>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于是，问题变成了方程求解问题。</a:t>
            </a:r>
            <a:endParaRPr sz="2000">
              <a:sym typeface="+mn-ea"/>
            </a:endParaRPr>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列出所有方程后，可以直接采用高斯消元求解。</a:t>
            </a:r>
            <a:endParaRPr sz="2000">
              <a:sym typeface="+mn-ea"/>
            </a:endParaRPr>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也可以设</a:t>
            </a:r>
            <a:r>
              <a:rPr lang="en-US" altLang="zh-CN" sz="2000" spc="150" dirty="0">
                <a:solidFill>
                  <a:schemeClr val="tx1">
                    <a:lumMod val="75000"/>
                    <a:lumOff val="25000"/>
                  </a:schemeClr>
                </a:solidFill>
                <a:uFillTx/>
                <a:sym typeface="+mn-ea"/>
              </a:rPr>
              <a:t>a[0]</a:t>
            </a:r>
            <a:r>
              <a:rPr lang="zh-CN" altLang="en-US" sz="2000" spc="150" dirty="0">
                <a:solidFill>
                  <a:schemeClr val="tx1">
                    <a:lumMod val="75000"/>
                    <a:lumOff val="25000"/>
                  </a:schemeClr>
                </a:solidFill>
                <a:uFillTx/>
                <a:sym typeface="+mn-ea"/>
              </a:rPr>
              <a:t>为</a:t>
            </a:r>
            <a:r>
              <a:rPr lang="en-US" altLang="zh-CN" sz="2000" spc="150" dirty="0">
                <a:solidFill>
                  <a:schemeClr val="tx1">
                    <a:lumMod val="75000"/>
                    <a:lumOff val="25000"/>
                  </a:schemeClr>
                </a:solidFill>
                <a:uFillTx/>
                <a:sym typeface="+mn-ea"/>
              </a:rPr>
              <a:t>x</a:t>
            </a:r>
            <a:r>
              <a:rPr lang="zh-CN" altLang="en-US" sz="2000" spc="150" dirty="0">
                <a:solidFill>
                  <a:schemeClr val="tx1">
                    <a:lumMod val="75000"/>
                    <a:lumOff val="25000"/>
                  </a:schemeClr>
                </a:solidFill>
                <a:uFillTx/>
                <a:sym typeface="+mn-ea"/>
              </a:rPr>
              <a:t>，将</a:t>
            </a:r>
            <a:r>
              <a:rPr lang="en-US" altLang="zh-CN" sz="2000" spc="150" dirty="0">
                <a:solidFill>
                  <a:schemeClr val="tx1">
                    <a:lumMod val="75000"/>
                    <a:lumOff val="25000"/>
                  </a:schemeClr>
                </a:solidFill>
                <a:uFillTx/>
                <a:sym typeface="+mn-ea"/>
              </a:rPr>
              <a:t>a[i]</a:t>
            </a:r>
            <a:r>
              <a:rPr lang="zh-CN" altLang="en-US" sz="2000" spc="150" dirty="0">
                <a:solidFill>
                  <a:schemeClr val="tx1">
                    <a:lumMod val="75000"/>
                    <a:lumOff val="25000"/>
                  </a:schemeClr>
                </a:solidFill>
                <a:uFillTx/>
                <a:sym typeface="+mn-ea"/>
              </a:rPr>
              <a:t>用</a:t>
            </a:r>
            <a:r>
              <a:rPr lang="en-US" altLang="zh-CN" sz="2000" spc="150" dirty="0">
                <a:solidFill>
                  <a:schemeClr val="tx1">
                    <a:lumMod val="75000"/>
                    <a:lumOff val="25000"/>
                  </a:schemeClr>
                </a:solidFill>
                <a:uFillTx/>
                <a:sym typeface="+mn-ea"/>
              </a:rPr>
              <a:t>x</a:t>
            </a:r>
            <a:r>
              <a:rPr lang="zh-CN" altLang="en-US" sz="2000" spc="150" dirty="0">
                <a:solidFill>
                  <a:schemeClr val="tx1">
                    <a:lumMod val="75000"/>
                    <a:lumOff val="25000"/>
                  </a:schemeClr>
                </a:solidFill>
                <a:uFillTx/>
                <a:sym typeface="+mn-ea"/>
              </a:rPr>
              <a:t>的一次多项式表示。</a:t>
            </a:r>
            <a:endParaRPr sz="2000">
              <a:sym typeface="+mn-ea"/>
            </a:endParaRPr>
          </a:p>
          <a:p>
            <a:pPr marL="228600" lvl="0" indent="-228600" algn="l">
              <a:lnSpc>
                <a:spcPct val="130000"/>
              </a:lnSpc>
              <a:spcBef>
                <a:spcPts val="0"/>
              </a:spcBef>
              <a:spcAft>
                <a:spcPts val="1000"/>
              </a:spcAft>
              <a:buClrTx/>
              <a:buSzTx/>
              <a:buFont typeface="Arial" panose="020B0604020202020204" pitchFamily="34" charset="0"/>
            </a:pPr>
            <a:r>
              <a:rPr lang="en-US" altLang="zh-CN" sz="2000" spc="150" dirty="0">
                <a:solidFill>
                  <a:schemeClr val="tx1">
                    <a:lumMod val="75000"/>
                    <a:lumOff val="25000"/>
                  </a:schemeClr>
                </a:solidFill>
                <a:uFillTx/>
                <a:sym typeface="+mn-ea"/>
              </a:rPr>
              <a:t>      x=a[0]=a[1]+1    =&gt;    a[1]=x-1</a:t>
            </a:r>
            <a:endParaRPr lang="en-US" altLang="zh-CN" sz="2000">
              <a:sym typeface="+mn-ea"/>
            </a:endParaRPr>
          </a:p>
          <a:p>
            <a:pPr marL="228600" lvl="0" indent="-228600" algn="l">
              <a:lnSpc>
                <a:spcPct val="130000"/>
              </a:lnSpc>
              <a:spcBef>
                <a:spcPts val="0"/>
              </a:spcBef>
              <a:spcAft>
                <a:spcPts val="1000"/>
              </a:spcAft>
              <a:buClrTx/>
              <a:buSzTx/>
              <a:buFont typeface="Arial" panose="020B0604020202020204" pitchFamily="34" charset="0"/>
            </a:pPr>
            <a:r>
              <a:rPr lang="en-US" altLang="zh-CN" sz="2000" spc="150" dirty="0">
                <a:solidFill>
                  <a:schemeClr val="tx1">
                    <a:lumMod val="75000"/>
                    <a:lumOff val="25000"/>
                  </a:schemeClr>
                </a:solidFill>
                <a:uFillTx/>
                <a:sym typeface="+mn-ea"/>
              </a:rPr>
              <a:t>      a[1]=1+0.5*a[0]+0.5*a[2]    =&gt;    x-1=1+0.5*x+0.5*a[2]    =&gt;    a[2]=x-4</a:t>
            </a:r>
            <a:endParaRPr lang="en-US" altLang="zh-CN" sz="2000">
              <a:sym typeface="+mn-ea"/>
            </a:endParaRPr>
          </a:p>
          <a:p>
            <a:pPr marL="228600" lvl="0" indent="-228600" algn="l">
              <a:lnSpc>
                <a:spcPct val="130000"/>
              </a:lnSpc>
              <a:spcBef>
                <a:spcPts val="0"/>
              </a:spcBef>
              <a:spcAft>
                <a:spcPts val="1000"/>
              </a:spcAft>
              <a:buClrTx/>
              <a:buSzTx/>
              <a:buFont typeface="Arial" panose="020B0604020202020204" pitchFamily="34" charset="0"/>
            </a:pPr>
            <a:r>
              <a:rPr lang="en-US" altLang="zh-CN" sz="2000" spc="150" dirty="0">
                <a:solidFill>
                  <a:schemeClr val="tx1">
                    <a:lumMod val="75000"/>
                    <a:lumOff val="25000"/>
                  </a:schemeClr>
                </a:solidFill>
                <a:uFillTx/>
                <a:sym typeface="+mn-ea"/>
              </a:rPr>
              <a:t>      </a:t>
            </a:r>
            <a:r>
              <a:rPr lang="zh-CN" altLang="en-US" sz="2000" spc="150" dirty="0">
                <a:solidFill>
                  <a:schemeClr val="tx1">
                    <a:lumMod val="75000"/>
                    <a:lumOff val="25000"/>
                  </a:schemeClr>
                </a:solidFill>
                <a:uFillTx/>
                <a:sym typeface="+mn-ea"/>
              </a:rPr>
              <a:t>以此类推，最后通过</a:t>
            </a:r>
            <a:r>
              <a:rPr lang="en-US" altLang="zh-CN" sz="2000" spc="150" dirty="0">
                <a:solidFill>
                  <a:schemeClr val="tx1">
                    <a:lumMod val="75000"/>
                    <a:lumOff val="25000"/>
                  </a:schemeClr>
                </a:solidFill>
                <a:uFillTx/>
                <a:sym typeface="+mn-ea"/>
              </a:rPr>
              <a:t>a[10]=0</a:t>
            </a:r>
            <a:r>
              <a:rPr lang="zh-CN" altLang="en-US" sz="2000" spc="150" dirty="0">
                <a:solidFill>
                  <a:schemeClr val="tx1">
                    <a:lumMod val="75000"/>
                    <a:lumOff val="25000"/>
                  </a:schemeClr>
                </a:solidFill>
                <a:uFillTx/>
                <a:sym typeface="+mn-ea"/>
              </a:rPr>
              <a:t>解出</a:t>
            </a:r>
            <a:r>
              <a:rPr lang="en-US" altLang="zh-CN" sz="2000" spc="150" dirty="0">
                <a:solidFill>
                  <a:schemeClr val="tx1">
                    <a:lumMod val="75000"/>
                    <a:lumOff val="25000"/>
                  </a:schemeClr>
                </a:solidFill>
                <a:uFillTx/>
                <a:sym typeface="+mn-ea"/>
              </a:rPr>
              <a:t>x</a:t>
            </a:r>
            <a:r>
              <a:rPr lang="zh-CN" altLang="en-US" sz="2000" spc="150" dirty="0">
                <a:solidFill>
                  <a:schemeClr val="tx1">
                    <a:lumMod val="75000"/>
                    <a:lumOff val="25000"/>
                  </a:schemeClr>
                </a:solidFill>
                <a:uFillTx/>
                <a:sym typeface="+mn-ea"/>
              </a:rPr>
              <a:t>。</a:t>
            </a:r>
            <a:endParaRPr lang="zh-CN" altLang="en-US" sz="2000" spc="150">
              <a:solidFill>
                <a:schemeClr val="tx1">
                  <a:lumMod val="75000"/>
                  <a:lumOff val="25000"/>
                </a:schemeClr>
              </a:solidFill>
              <a:uFillTx/>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5"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a:t>
            </a:r>
            <a:r>
              <a:t>：</a:t>
            </a:r>
            <a:r>
              <a:rPr altLang="zh-CN">
                <a:sym typeface="+mn-ea"/>
              </a:rPr>
              <a:t>非拓扑图型转移概率与期望问题：方法</a:t>
            </a:r>
            <a:r>
              <a:rPr lang="en-US" altLang="zh-CN">
                <a:sym typeface="+mn-ea"/>
              </a:rPr>
              <a:t>4 </a:t>
            </a:r>
            <a:r>
              <a:t>方程法</a:t>
            </a:r>
          </a:p>
        </p:txBody>
      </p:sp>
      <p:sp>
        <p:nvSpPr>
          <p:cNvPr id="5" name="矩形 4"/>
          <p:cNvSpPr/>
          <p:nvPr/>
        </p:nvSpPr>
        <p:spPr>
          <a:xfrm>
            <a:off x="646111" y="2048273"/>
            <a:ext cx="10852237" cy="1456690"/>
          </a:xfrm>
          <a:prstGeom prst="rect">
            <a:avLst/>
          </a:prstGeom>
        </p:spPr>
        <p:txBody>
          <a:bodyPr vert="horz" wrap="square" lIns="101600" tIns="0" rIns="82550" bIns="0" rtlCol="0">
            <a:noAutofit/>
          </a:bodyPr>
          <a:lstStyle/>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在各种方法行不通时，如果我们能充分总结出各个未知数之间的方程等式关系，就可以运用方程法进行求解。</a:t>
            </a:r>
            <a:endParaRPr sz="2000" dirty="0">
              <a:sym typeface="+mn-ea"/>
            </a:endParaRPr>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方程法的关键在于，不直接递推求解，而是设未知数，建立方程模型。</a:t>
            </a:r>
            <a:endParaRPr sz="2000" dirty="0">
              <a:sym typeface="+mn-ea"/>
            </a:endParaRPr>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在使用该方法时，一定要确保所有的信息都被整理进入方程模型中，否则会出现求不出单一解的情况。</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5"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a:t>
            </a:r>
            <a:r>
              <a:t>：</a:t>
            </a:r>
            <a:r>
              <a:rPr altLang="zh-CN">
                <a:sym typeface="+mn-ea"/>
              </a:rPr>
              <a:t>非拓扑图型转移概率与期望问题：例题</a:t>
            </a:r>
            <a:r>
              <a:rPr lang="en-US" altLang="zh-CN">
                <a:sym typeface="+mn-ea"/>
              </a:rPr>
              <a:t>4</a:t>
            </a:r>
          </a:p>
        </p:txBody>
      </p:sp>
      <p:sp>
        <p:nvSpPr>
          <p:cNvPr id="5" name="矩形 4"/>
          <p:cNvSpPr/>
          <p:nvPr/>
        </p:nvSpPr>
        <p:spPr>
          <a:xfrm>
            <a:off x="693652" y="1853248"/>
            <a:ext cx="10852237" cy="1456690"/>
          </a:xfrm>
          <a:prstGeom prst="rect">
            <a:avLst/>
          </a:prstGeom>
        </p:spPr>
        <p:txBody>
          <a:bodyPr vert="horz" wrap="square" lIns="101600" tIns="0" rIns="82550" bIns="0" rtlCol="0">
            <a:noAutofit/>
          </a:bodyPr>
          <a:lstStyle/>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你现在正参与一个抽奖活动，初始中奖概率为</a:t>
            </a:r>
            <a:r>
              <a:rPr lang="en-US" altLang="zh-CN" sz="2000" spc="150" dirty="0">
                <a:solidFill>
                  <a:schemeClr val="tx1">
                    <a:lumMod val="75000"/>
                    <a:lumOff val="25000"/>
                  </a:schemeClr>
                </a:solidFill>
                <a:uFillTx/>
                <a:sym typeface="+mn-ea"/>
              </a:rPr>
              <a:t>2%</a:t>
            </a:r>
            <a:r>
              <a:rPr lang="zh-CN" altLang="en-US" sz="2000" spc="150" dirty="0">
                <a:solidFill>
                  <a:schemeClr val="tx1">
                    <a:lumMod val="75000"/>
                    <a:lumOff val="25000"/>
                  </a:schemeClr>
                </a:solidFill>
                <a:uFillTx/>
                <a:sym typeface="+mn-ea"/>
              </a:rPr>
              <a:t>。</a:t>
            </a:r>
            <a:endParaRPr sz="2000" dirty="0">
              <a:sym typeface="+mn-ea"/>
            </a:endParaRPr>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当你连续</a:t>
            </a:r>
            <a:r>
              <a:rPr lang="en-US" altLang="zh-CN" sz="2000" spc="150" dirty="0">
                <a:solidFill>
                  <a:schemeClr val="tx1">
                    <a:lumMod val="75000"/>
                    <a:lumOff val="25000"/>
                  </a:schemeClr>
                </a:solidFill>
                <a:uFillTx/>
                <a:sym typeface="+mn-ea"/>
              </a:rPr>
              <a:t>50</a:t>
            </a:r>
            <a:r>
              <a:rPr lang="zh-CN" altLang="en-US" sz="2000" spc="150" dirty="0">
                <a:solidFill>
                  <a:schemeClr val="tx1">
                    <a:lumMod val="75000"/>
                    <a:lumOff val="25000"/>
                  </a:schemeClr>
                </a:solidFill>
                <a:uFillTx/>
                <a:sym typeface="+mn-ea"/>
              </a:rPr>
              <a:t>次没有中奖时，则下一次中奖概率提升到</a:t>
            </a:r>
            <a:r>
              <a:rPr lang="en-US" altLang="zh-CN" sz="2000" spc="150" dirty="0">
                <a:solidFill>
                  <a:schemeClr val="tx1">
                    <a:lumMod val="75000"/>
                    <a:lumOff val="25000"/>
                  </a:schemeClr>
                </a:solidFill>
                <a:uFillTx/>
                <a:sym typeface="+mn-ea"/>
              </a:rPr>
              <a:t>4%</a:t>
            </a:r>
            <a:r>
              <a:rPr lang="zh-CN" altLang="en-US" sz="2000" spc="150" dirty="0">
                <a:solidFill>
                  <a:schemeClr val="tx1">
                    <a:lumMod val="75000"/>
                    <a:lumOff val="25000"/>
                  </a:schemeClr>
                </a:solidFill>
                <a:uFillTx/>
                <a:sym typeface="+mn-ea"/>
              </a:rPr>
              <a:t>；若依旧没有中奖，则下一中奖概率提升到</a:t>
            </a:r>
            <a:r>
              <a:rPr lang="en-US" altLang="zh-CN" sz="2000" spc="150" dirty="0">
                <a:solidFill>
                  <a:schemeClr val="tx1">
                    <a:lumMod val="75000"/>
                    <a:lumOff val="25000"/>
                  </a:schemeClr>
                </a:solidFill>
                <a:uFillTx/>
                <a:sym typeface="+mn-ea"/>
              </a:rPr>
              <a:t>6%</a:t>
            </a:r>
            <a:r>
              <a:rPr lang="zh-CN" altLang="en-US" sz="2000" spc="150" dirty="0">
                <a:solidFill>
                  <a:schemeClr val="tx1">
                    <a:lumMod val="75000"/>
                    <a:lumOff val="25000"/>
                  </a:schemeClr>
                </a:solidFill>
                <a:uFillTx/>
                <a:sym typeface="+mn-ea"/>
              </a:rPr>
              <a:t>；每次没抽到概率都会累加以此类推，直到中奖。</a:t>
            </a:r>
            <a:endParaRPr sz="2000" dirty="0">
              <a:sym typeface="+mn-ea"/>
            </a:endParaRPr>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假设你特别有钱，在活动中进行了无穷次抽奖，求每次抽奖的期望中奖概率。</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5"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a:t>
            </a:r>
            <a:r>
              <a:t>：</a:t>
            </a:r>
            <a:r>
              <a:rPr altLang="zh-CN">
                <a:sym typeface="+mn-ea"/>
              </a:rPr>
              <a:t>非拓扑图型转移概率与期望问题：例题</a:t>
            </a:r>
            <a:r>
              <a:rPr lang="en-US" altLang="zh-CN">
                <a:sym typeface="+mn-ea"/>
              </a:rPr>
              <a:t>4</a:t>
            </a:r>
          </a:p>
        </p:txBody>
      </p:sp>
      <p:sp>
        <p:nvSpPr>
          <p:cNvPr id="5" name="矩形 4"/>
          <p:cNvSpPr/>
          <p:nvPr/>
        </p:nvSpPr>
        <p:spPr>
          <a:xfrm>
            <a:off x="693652" y="1853248"/>
            <a:ext cx="10852237" cy="1456690"/>
          </a:xfrm>
          <a:prstGeom prst="rect">
            <a:avLst/>
          </a:prstGeom>
        </p:spPr>
        <p:txBody>
          <a:bodyPr vert="horz" wrap="square" lIns="101600" tIns="0" rIns="82550" bIns="0" rtlCol="0">
            <a:noAutofit/>
          </a:bodyPr>
          <a:lstStyle/>
          <a:p>
            <a:pPr marL="228600" lvl="0" indent="-228600" algn="l">
              <a:lnSpc>
                <a:spcPct val="130000"/>
              </a:lnSpc>
              <a:spcBef>
                <a:spcPts val="0"/>
              </a:spcBef>
              <a:spcAft>
                <a:spcPts val="1000"/>
              </a:spcAft>
              <a:buClrTx/>
              <a:buSzTx/>
              <a:buFont typeface="Arial" panose="020B0604020202020204" pitchFamily="34" charset="0"/>
            </a:pPr>
            <a:r>
              <a:rPr lang="zh-CN" altLang="zh-CN" sz="2000" spc="150" dirty="0">
                <a:solidFill>
                  <a:schemeClr val="tx1">
                    <a:lumMod val="75000"/>
                    <a:lumOff val="25000"/>
                  </a:schemeClr>
                </a:solidFill>
                <a:uFillTx/>
                <a:sym typeface="+mn-ea"/>
              </a:rPr>
              <a:t>这题显然是不可以递推的。</a:t>
            </a:r>
            <a:endParaRPr altLang="zh-CN" sz="2000" dirty="0">
              <a:sym typeface="+mn-ea"/>
            </a:endParaRPr>
          </a:p>
          <a:p>
            <a:pPr marL="228600" lvl="0" indent="-228600" algn="l">
              <a:lnSpc>
                <a:spcPct val="130000"/>
              </a:lnSpc>
              <a:spcBef>
                <a:spcPts val="0"/>
              </a:spcBef>
              <a:spcAft>
                <a:spcPts val="1000"/>
              </a:spcAft>
              <a:buClrTx/>
              <a:buSzTx/>
              <a:buFont typeface="Arial" panose="020B0604020202020204" pitchFamily="34" charset="0"/>
            </a:pPr>
            <a:r>
              <a:rPr lang="zh-CN" altLang="zh-CN" sz="2000" spc="150" dirty="0">
                <a:solidFill>
                  <a:schemeClr val="tx1">
                    <a:lumMod val="75000"/>
                    <a:lumOff val="25000"/>
                  </a:schemeClr>
                </a:solidFill>
                <a:uFillTx/>
                <a:sym typeface="+mn-ea"/>
              </a:rPr>
              <a:t>我们考虑采用方程思想。</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5"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a:t>
            </a:r>
            <a:r>
              <a:t>：</a:t>
            </a:r>
            <a:r>
              <a:rPr altLang="zh-CN">
                <a:sym typeface="+mn-ea"/>
              </a:rPr>
              <a:t>非拓扑图型转移概率与期望问题：例题</a:t>
            </a:r>
            <a:r>
              <a:rPr lang="en-US" altLang="zh-CN">
                <a:sym typeface="+mn-ea"/>
              </a:rPr>
              <a:t>4</a:t>
            </a:r>
          </a:p>
        </p:txBody>
      </p:sp>
      <p:sp>
        <p:nvSpPr>
          <p:cNvPr id="5" name="矩形 4"/>
          <p:cNvSpPr/>
          <p:nvPr/>
        </p:nvSpPr>
        <p:spPr>
          <a:xfrm>
            <a:off x="693652" y="1853248"/>
            <a:ext cx="10852237" cy="1456690"/>
          </a:xfrm>
          <a:prstGeom prst="rect">
            <a:avLst/>
          </a:prstGeom>
        </p:spPr>
        <p:txBody>
          <a:bodyPr vert="horz" wrap="square" lIns="101600" tIns="0" rIns="82550" bIns="0" rtlCol="0">
            <a:noAutofit/>
          </a:bodyPr>
          <a:lstStyle/>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设答案为未知数</a:t>
            </a:r>
            <a:r>
              <a:rPr lang="en-US" altLang="zh-CN" sz="2000" spc="150" dirty="0">
                <a:solidFill>
                  <a:schemeClr val="tx1">
                    <a:lumMod val="75000"/>
                    <a:lumOff val="25000"/>
                  </a:schemeClr>
                </a:solidFill>
                <a:uFillTx/>
                <a:sym typeface="+mn-ea"/>
              </a:rPr>
              <a:t>p</a:t>
            </a:r>
            <a:r>
              <a:rPr lang="zh-CN" altLang="en-US" sz="2000" spc="150" dirty="0">
                <a:solidFill>
                  <a:schemeClr val="tx1">
                    <a:lumMod val="75000"/>
                    <a:lumOff val="25000"/>
                  </a:schemeClr>
                </a:solidFill>
                <a:uFillTx/>
                <a:sym typeface="+mn-ea"/>
              </a:rPr>
              <a:t>。</a:t>
            </a:r>
            <a:endParaRPr sz="2000" dirty="0">
              <a:sym typeface="+mn-ea"/>
            </a:endParaRPr>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记</a:t>
            </a:r>
            <a:r>
              <a:rPr lang="en-US" altLang="zh-CN" sz="2000" spc="150" dirty="0">
                <a:solidFill>
                  <a:schemeClr val="tx1">
                    <a:lumMod val="75000"/>
                    <a:lumOff val="25000"/>
                  </a:schemeClr>
                </a:solidFill>
                <a:uFillTx/>
                <a:sym typeface="+mn-ea"/>
              </a:rPr>
              <a:t>a[i]</a:t>
            </a:r>
            <a:r>
              <a:rPr lang="zh-CN" altLang="en-US" sz="2000" spc="150" dirty="0">
                <a:solidFill>
                  <a:schemeClr val="tx1">
                    <a:lumMod val="75000"/>
                    <a:lumOff val="25000"/>
                  </a:schemeClr>
                </a:solidFill>
                <a:uFillTx/>
                <a:sym typeface="+mn-ea"/>
              </a:rPr>
              <a:t>为</a:t>
            </a:r>
            <a:r>
              <a:rPr lang="en-US" altLang="zh-CN" sz="2000" spc="150" dirty="0">
                <a:solidFill>
                  <a:schemeClr val="tx1">
                    <a:lumMod val="75000"/>
                    <a:lumOff val="25000"/>
                  </a:schemeClr>
                </a:solidFill>
                <a:uFillTx/>
                <a:sym typeface="+mn-ea"/>
              </a:rPr>
              <a:t>“</a:t>
            </a:r>
            <a:r>
              <a:rPr lang="zh-CN" altLang="en-US" sz="2000" spc="150" dirty="0">
                <a:solidFill>
                  <a:schemeClr val="tx1">
                    <a:lumMod val="75000"/>
                    <a:lumOff val="25000"/>
                  </a:schemeClr>
                </a:solidFill>
                <a:uFillTx/>
                <a:sym typeface="+mn-ea"/>
              </a:rPr>
              <a:t>某次抽奖之前，上一次中奖恰好是</a:t>
            </a:r>
            <a:r>
              <a:rPr lang="en-US" altLang="zh-CN" sz="2000" spc="150" dirty="0">
                <a:solidFill>
                  <a:schemeClr val="tx1">
                    <a:lumMod val="75000"/>
                    <a:lumOff val="25000"/>
                  </a:schemeClr>
                </a:solidFill>
                <a:uFillTx/>
                <a:sym typeface="+mn-ea"/>
              </a:rPr>
              <a:t>i</a:t>
            </a:r>
            <a:r>
              <a:rPr lang="zh-CN" altLang="en-US" sz="2000" spc="150" dirty="0">
                <a:solidFill>
                  <a:schemeClr val="tx1">
                    <a:lumMod val="75000"/>
                    <a:lumOff val="25000"/>
                  </a:schemeClr>
                </a:solidFill>
                <a:uFillTx/>
                <a:sym typeface="+mn-ea"/>
              </a:rPr>
              <a:t>次抽奖之前</a:t>
            </a:r>
            <a:r>
              <a:rPr lang="en-US" altLang="zh-CN" sz="2000" spc="150" dirty="0">
                <a:solidFill>
                  <a:schemeClr val="tx1">
                    <a:lumMod val="75000"/>
                    <a:lumOff val="25000"/>
                  </a:schemeClr>
                </a:solidFill>
                <a:uFillTx/>
                <a:sym typeface="+mn-ea"/>
              </a:rPr>
              <a:t>”</a:t>
            </a:r>
            <a:r>
              <a:rPr lang="zh-CN" altLang="en-US" sz="2000" spc="150" dirty="0">
                <a:solidFill>
                  <a:schemeClr val="tx1">
                    <a:lumMod val="75000"/>
                    <a:lumOff val="25000"/>
                  </a:schemeClr>
                </a:solidFill>
                <a:uFillTx/>
                <a:sym typeface="+mn-ea"/>
              </a:rPr>
              <a:t>的期望概率。</a:t>
            </a:r>
            <a:endParaRPr sz="2000" dirty="0">
              <a:sym typeface="+mn-ea"/>
            </a:endParaRPr>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显然，</a:t>
            </a:r>
            <a:r>
              <a:rPr lang="en-US" altLang="zh-CN" sz="2000" spc="150" dirty="0">
                <a:solidFill>
                  <a:schemeClr val="tx1">
                    <a:lumMod val="75000"/>
                    <a:lumOff val="25000"/>
                  </a:schemeClr>
                </a:solidFill>
                <a:uFillTx/>
                <a:sym typeface="+mn-ea"/>
              </a:rPr>
              <a:t>a[1]+a[2]+......+a[99]=1</a:t>
            </a:r>
            <a:r>
              <a:rPr lang="zh-CN" altLang="en-US" sz="2000" spc="150" dirty="0">
                <a:solidFill>
                  <a:schemeClr val="tx1">
                    <a:lumMod val="75000"/>
                    <a:lumOff val="25000"/>
                  </a:schemeClr>
                </a:solidFill>
                <a:uFillTx/>
                <a:sym typeface="+mn-ea"/>
              </a:rPr>
              <a:t>。</a:t>
            </a:r>
            <a:endParaRPr sz="2000" dirty="0">
              <a:sym typeface="+mn-ea"/>
            </a:endParaRPr>
          </a:p>
          <a:p>
            <a:pPr marL="228600" lvl="0" indent="-228600" algn="l">
              <a:lnSpc>
                <a:spcPct val="130000"/>
              </a:lnSpc>
              <a:spcBef>
                <a:spcPts val="0"/>
              </a:spcBef>
              <a:spcAft>
                <a:spcPts val="1000"/>
              </a:spcAft>
              <a:buClrTx/>
              <a:buSzTx/>
              <a:buFont typeface="Arial" panose="020B0604020202020204" pitchFamily="34" charset="0"/>
            </a:pPr>
            <a:r>
              <a:rPr lang="en-US" altLang="zh-CN" sz="2000" spc="150" dirty="0">
                <a:solidFill>
                  <a:schemeClr val="tx1">
                    <a:lumMod val="75000"/>
                    <a:lumOff val="25000"/>
                  </a:schemeClr>
                </a:solidFill>
                <a:uFillTx/>
                <a:sym typeface="+mn-ea"/>
              </a:rPr>
              <a:t>a[1]</a:t>
            </a:r>
            <a:r>
              <a:rPr lang="zh-CN" altLang="en-US" sz="2000" spc="150" dirty="0">
                <a:solidFill>
                  <a:schemeClr val="tx1">
                    <a:lumMod val="75000"/>
                    <a:lumOff val="25000"/>
                  </a:schemeClr>
                </a:solidFill>
                <a:uFillTx/>
                <a:sym typeface="+mn-ea"/>
              </a:rPr>
              <a:t>即为上一次就中奖的期望概率，即</a:t>
            </a:r>
            <a:r>
              <a:rPr lang="en-US" altLang="zh-CN" sz="2000" spc="150" dirty="0">
                <a:solidFill>
                  <a:schemeClr val="tx1">
                    <a:lumMod val="75000"/>
                    <a:lumOff val="25000"/>
                  </a:schemeClr>
                </a:solidFill>
                <a:uFillTx/>
                <a:sym typeface="+mn-ea"/>
              </a:rPr>
              <a:t>p</a:t>
            </a:r>
            <a:r>
              <a:rPr lang="zh-CN" altLang="en-US" sz="2000" spc="150" dirty="0">
                <a:solidFill>
                  <a:schemeClr val="tx1">
                    <a:lumMod val="75000"/>
                    <a:lumOff val="25000"/>
                  </a:schemeClr>
                </a:solidFill>
                <a:uFillTx/>
                <a:sym typeface="+mn-ea"/>
              </a:rPr>
              <a:t>。</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5"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a:t>
            </a:r>
            <a:r>
              <a:t>：</a:t>
            </a:r>
            <a:r>
              <a:rPr altLang="zh-CN">
                <a:sym typeface="+mn-ea"/>
              </a:rPr>
              <a:t>非拓扑图型转移概率与期望问题：例题</a:t>
            </a:r>
            <a:r>
              <a:rPr lang="en-US" altLang="zh-CN">
                <a:sym typeface="+mn-ea"/>
              </a:rPr>
              <a:t>4</a:t>
            </a:r>
          </a:p>
        </p:txBody>
      </p:sp>
      <p:sp>
        <p:nvSpPr>
          <p:cNvPr id="5" name="矩形 4"/>
          <p:cNvSpPr/>
          <p:nvPr/>
        </p:nvSpPr>
        <p:spPr>
          <a:xfrm>
            <a:off x="693652" y="1853248"/>
            <a:ext cx="10852237" cy="1456690"/>
          </a:xfrm>
          <a:prstGeom prst="rect">
            <a:avLst/>
          </a:prstGeom>
        </p:spPr>
        <p:txBody>
          <a:bodyPr vert="horz" wrap="square" lIns="101600" tIns="0" rIns="82550" bIns="0" rtlCol="0">
            <a:noAutofit/>
          </a:bodyPr>
          <a:lstStyle/>
          <a:p>
            <a:pPr marL="228600" lvl="0" indent="-228600" algn="l">
              <a:lnSpc>
                <a:spcPct val="130000"/>
              </a:lnSpc>
              <a:spcBef>
                <a:spcPts val="0"/>
              </a:spcBef>
              <a:spcAft>
                <a:spcPts val="1000"/>
              </a:spcAft>
              <a:buClrTx/>
              <a:buSzTx/>
              <a:buFont typeface="Arial" panose="020B0604020202020204" pitchFamily="34" charset="0"/>
            </a:pPr>
            <a:r>
              <a:rPr lang="en-US" altLang="zh-CN" sz="2000" spc="150" dirty="0">
                <a:solidFill>
                  <a:schemeClr val="tx1">
                    <a:lumMod val="75000"/>
                    <a:lumOff val="25000"/>
                  </a:schemeClr>
                </a:solidFill>
                <a:uFillTx/>
                <a:sym typeface="+mn-ea"/>
              </a:rPr>
              <a:t>a[2]=</a:t>
            </a:r>
            <a:r>
              <a:rPr lang="zh-CN" altLang="en-US" sz="2000" spc="150" dirty="0">
                <a:solidFill>
                  <a:schemeClr val="tx1">
                    <a:lumMod val="75000"/>
                    <a:lumOff val="25000"/>
                  </a:schemeClr>
                </a:solidFill>
                <a:uFillTx/>
                <a:sym typeface="+mn-ea"/>
              </a:rPr>
              <a:t>？</a:t>
            </a:r>
            <a:endParaRPr sz="2000" dirty="0">
              <a:sym typeface="+mn-ea"/>
            </a:endParaRPr>
          </a:p>
          <a:p>
            <a:pPr marL="228600" lvl="0" indent="-228600" algn="l">
              <a:lnSpc>
                <a:spcPct val="130000"/>
              </a:lnSpc>
              <a:spcBef>
                <a:spcPts val="0"/>
              </a:spcBef>
              <a:spcAft>
                <a:spcPts val="1000"/>
              </a:spcAft>
              <a:buClrTx/>
              <a:buSzTx/>
              <a:buFont typeface="Arial" panose="020B0604020202020204" pitchFamily="34" charset="0"/>
            </a:pPr>
            <a:r>
              <a:rPr lang="en-US" altLang="zh-CN" sz="2000" spc="150" dirty="0">
                <a:solidFill>
                  <a:schemeClr val="tx1">
                    <a:lumMod val="75000"/>
                    <a:lumOff val="25000"/>
                  </a:schemeClr>
                </a:solidFill>
                <a:uFillTx/>
                <a:sym typeface="+mn-ea"/>
              </a:rPr>
              <a:t>a[2]</a:t>
            </a:r>
            <a:r>
              <a:rPr lang="zh-CN" altLang="en-US" sz="2000" spc="150" dirty="0">
                <a:solidFill>
                  <a:schemeClr val="tx1">
                    <a:lumMod val="75000"/>
                    <a:lumOff val="25000"/>
                  </a:schemeClr>
                </a:solidFill>
                <a:uFillTx/>
                <a:sym typeface="+mn-ea"/>
              </a:rPr>
              <a:t>即为两次前中奖，一次前没中奖的概率。</a:t>
            </a:r>
            <a:endParaRPr sz="2000" dirty="0">
              <a:sym typeface="+mn-ea"/>
            </a:endParaRPr>
          </a:p>
          <a:p>
            <a:pPr marL="228600" lvl="0" indent="-228600" algn="l">
              <a:lnSpc>
                <a:spcPct val="130000"/>
              </a:lnSpc>
              <a:spcBef>
                <a:spcPts val="0"/>
              </a:spcBef>
              <a:spcAft>
                <a:spcPts val="1000"/>
              </a:spcAft>
              <a:buClrTx/>
              <a:buSzTx/>
              <a:buFont typeface="Arial" panose="020B0604020202020204" pitchFamily="34" charset="0"/>
            </a:pPr>
            <a:r>
              <a:rPr lang="en-US" altLang="zh-CN" sz="2000" spc="150" dirty="0">
                <a:solidFill>
                  <a:schemeClr val="tx1">
                    <a:lumMod val="75000"/>
                    <a:lumOff val="25000"/>
                  </a:schemeClr>
                </a:solidFill>
                <a:uFillTx/>
                <a:sym typeface="+mn-ea"/>
              </a:rPr>
              <a:t>a[2]=p*0.98</a:t>
            </a:r>
            <a:r>
              <a:rPr lang="zh-CN" altLang="en-US" sz="2000" spc="150" dirty="0">
                <a:solidFill>
                  <a:schemeClr val="tx1">
                    <a:lumMod val="75000"/>
                    <a:lumOff val="25000"/>
                  </a:schemeClr>
                </a:solidFill>
                <a:uFillTx/>
                <a:sym typeface="+mn-ea"/>
              </a:rPr>
              <a:t>。</a:t>
            </a:r>
            <a:endParaRPr sz="2000" dirty="0">
              <a:sym typeface="+mn-ea"/>
            </a:endParaRPr>
          </a:p>
          <a:p>
            <a:pPr marL="228600" lvl="0" indent="-228600" algn="l">
              <a:lnSpc>
                <a:spcPct val="130000"/>
              </a:lnSpc>
              <a:spcBef>
                <a:spcPts val="0"/>
              </a:spcBef>
              <a:spcAft>
                <a:spcPts val="1000"/>
              </a:spcAft>
              <a:buClrTx/>
              <a:buSzTx/>
              <a:buFont typeface="Arial" panose="020B0604020202020204" pitchFamily="34" charset="0"/>
            </a:pPr>
            <a:r>
              <a:rPr lang="en-US" altLang="zh-CN" sz="2000" spc="150" dirty="0">
                <a:solidFill>
                  <a:schemeClr val="tx1">
                    <a:lumMod val="75000"/>
                    <a:lumOff val="25000"/>
                  </a:schemeClr>
                </a:solidFill>
                <a:uFillTx/>
                <a:sym typeface="+mn-ea"/>
              </a:rPr>
              <a:t>a[3]=p*0.98*0.98</a:t>
            </a:r>
            <a:r>
              <a:rPr lang="zh-CN" altLang="en-US" sz="2000" spc="150" dirty="0">
                <a:solidFill>
                  <a:schemeClr val="tx1">
                    <a:lumMod val="75000"/>
                    <a:lumOff val="25000"/>
                  </a:schemeClr>
                </a:solidFill>
                <a:uFillTx/>
                <a:sym typeface="+mn-ea"/>
              </a:rPr>
              <a:t>。</a:t>
            </a:r>
            <a:endParaRPr sz="2000" dirty="0">
              <a:sym typeface="+mn-ea"/>
            </a:endParaRPr>
          </a:p>
          <a:p>
            <a:pPr marL="228600" lvl="0" indent="-228600" algn="l">
              <a:lnSpc>
                <a:spcPct val="130000"/>
              </a:lnSpc>
              <a:spcBef>
                <a:spcPts val="0"/>
              </a:spcBef>
              <a:spcAft>
                <a:spcPts val="1000"/>
              </a:spcAft>
              <a:buClrTx/>
              <a:buSzTx/>
              <a:buFont typeface="Arial" panose="020B0604020202020204" pitchFamily="34" charset="0"/>
            </a:pPr>
            <a:r>
              <a:rPr lang="en-US" altLang="zh-CN" sz="2000" spc="150" dirty="0">
                <a:solidFill>
                  <a:schemeClr val="tx1">
                    <a:lumMod val="75000"/>
                    <a:lumOff val="25000"/>
                  </a:schemeClr>
                </a:solidFill>
                <a:uFillTx/>
                <a:sym typeface="+mn-ea"/>
              </a:rPr>
              <a:t>......</a:t>
            </a:r>
            <a:endParaRPr lang="en-US" altLang="zh-CN" sz="2000" dirty="0">
              <a:sym typeface="+mn-ea"/>
            </a:endParaRPr>
          </a:p>
          <a:p>
            <a:pPr marL="228600" lvl="0" indent="-228600" algn="l">
              <a:lnSpc>
                <a:spcPct val="130000"/>
              </a:lnSpc>
              <a:spcBef>
                <a:spcPts val="0"/>
              </a:spcBef>
              <a:spcAft>
                <a:spcPts val="1000"/>
              </a:spcAft>
              <a:buClrTx/>
              <a:buSzTx/>
              <a:buFont typeface="Arial" panose="020B0604020202020204" pitchFamily="34" charset="0"/>
            </a:pPr>
            <a:r>
              <a:rPr lang="en-US" altLang="zh-CN" sz="2000" spc="150" dirty="0">
                <a:solidFill>
                  <a:schemeClr val="tx1">
                    <a:lumMod val="75000"/>
                    <a:lumOff val="25000"/>
                  </a:schemeClr>
                </a:solidFill>
                <a:uFillTx/>
                <a:sym typeface="+mn-ea"/>
              </a:rPr>
              <a:t>a[51]=p*0.98^50</a:t>
            </a:r>
            <a:r>
              <a:rPr lang="zh-CN" altLang="en-US" sz="2000" spc="150" dirty="0">
                <a:solidFill>
                  <a:schemeClr val="tx1">
                    <a:lumMod val="75000"/>
                    <a:lumOff val="25000"/>
                  </a:schemeClr>
                </a:solidFill>
                <a:uFillTx/>
                <a:sym typeface="+mn-ea"/>
              </a:rPr>
              <a:t>。</a:t>
            </a:r>
            <a:endParaRPr sz="2000" dirty="0">
              <a:sym typeface="+mn-ea"/>
            </a:endParaRPr>
          </a:p>
          <a:p>
            <a:pPr marL="228600" lvl="0" indent="-228600" algn="l">
              <a:lnSpc>
                <a:spcPct val="130000"/>
              </a:lnSpc>
              <a:spcBef>
                <a:spcPts val="0"/>
              </a:spcBef>
              <a:spcAft>
                <a:spcPts val="1000"/>
              </a:spcAft>
              <a:buClrTx/>
              <a:buSzTx/>
              <a:buFont typeface="Arial" panose="020B0604020202020204" pitchFamily="34" charset="0"/>
            </a:pPr>
            <a:r>
              <a:rPr lang="en-US" altLang="zh-CN" sz="2000" spc="150" dirty="0">
                <a:solidFill>
                  <a:schemeClr val="tx1">
                    <a:lumMod val="75000"/>
                    <a:lumOff val="25000"/>
                  </a:schemeClr>
                </a:solidFill>
                <a:uFillTx/>
                <a:sym typeface="+mn-ea"/>
              </a:rPr>
              <a:t>a[52]=p*0.98^50*0.96</a:t>
            </a:r>
            <a:r>
              <a:rPr lang="zh-CN" altLang="en-US" sz="2000" spc="150" dirty="0">
                <a:solidFill>
                  <a:schemeClr val="tx1">
                    <a:lumMod val="75000"/>
                    <a:lumOff val="25000"/>
                  </a:schemeClr>
                </a:solidFill>
                <a:uFillTx/>
                <a:sym typeface="+mn-ea"/>
              </a:rPr>
              <a:t>。</a:t>
            </a:r>
            <a:endParaRPr sz="2000" dirty="0">
              <a:sym typeface="+mn-ea"/>
            </a:endParaRPr>
          </a:p>
          <a:p>
            <a:pPr marL="228600" lvl="0" indent="-228600" algn="l">
              <a:lnSpc>
                <a:spcPct val="130000"/>
              </a:lnSpc>
              <a:spcBef>
                <a:spcPts val="0"/>
              </a:spcBef>
              <a:spcAft>
                <a:spcPts val="1000"/>
              </a:spcAft>
              <a:buClrTx/>
              <a:buSzTx/>
              <a:buFont typeface="Arial" panose="020B0604020202020204" pitchFamily="34" charset="0"/>
            </a:pPr>
            <a:r>
              <a:rPr lang="en-US" altLang="zh-CN" sz="2000" spc="150" dirty="0">
                <a:solidFill>
                  <a:schemeClr val="tx1">
                    <a:lumMod val="75000"/>
                    <a:lumOff val="25000"/>
                  </a:schemeClr>
                </a:solidFill>
                <a:uFillTx/>
                <a:sym typeface="+mn-ea"/>
              </a:rPr>
              <a:t>a[53]=p*0.98^50*0.96*0.94</a:t>
            </a:r>
            <a:r>
              <a:rPr lang="zh-CN" altLang="en-US" sz="2000" spc="150" dirty="0">
                <a:solidFill>
                  <a:schemeClr val="tx1">
                    <a:lumMod val="75000"/>
                    <a:lumOff val="25000"/>
                  </a:schemeClr>
                </a:solidFill>
                <a:uFillTx/>
                <a:sym typeface="+mn-ea"/>
              </a:rPr>
              <a:t>。</a:t>
            </a:r>
            <a:endParaRPr sz="2000" dirty="0">
              <a:sym typeface="+mn-ea"/>
            </a:endParaRPr>
          </a:p>
          <a:p>
            <a:pPr marL="228600" lvl="0" indent="-228600" algn="l">
              <a:lnSpc>
                <a:spcPct val="130000"/>
              </a:lnSpc>
              <a:spcBef>
                <a:spcPts val="0"/>
              </a:spcBef>
              <a:spcAft>
                <a:spcPts val="1000"/>
              </a:spcAft>
              <a:buClrTx/>
              <a:buSzTx/>
              <a:buFont typeface="Arial" panose="020B0604020202020204" pitchFamily="34" charset="0"/>
            </a:pPr>
            <a:endParaRPr lang="en-US" altLang="zh-CN" sz="2000" spc="150" dirty="0">
              <a:solidFill>
                <a:schemeClr val="tx1">
                  <a:lumMod val="75000"/>
                  <a:lumOff val="25000"/>
                </a:schemeClr>
              </a:solidFill>
              <a:uFillTx/>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5" grpId="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a:t>
            </a:r>
            <a:r>
              <a:t>：</a:t>
            </a:r>
            <a:r>
              <a:rPr altLang="zh-CN">
                <a:sym typeface="+mn-ea"/>
              </a:rPr>
              <a:t>非拓扑图型转移概率与期望问题：例题</a:t>
            </a:r>
            <a:r>
              <a:rPr lang="en-US" altLang="zh-CN">
                <a:sym typeface="+mn-ea"/>
              </a:rPr>
              <a:t>4</a:t>
            </a:r>
          </a:p>
        </p:txBody>
      </p:sp>
      <p:sp>
        <p:nvSpPr>
          <p:cNvPr id="5" name="矩形 4"/>
          <p:cNvSpPr/>
          <p:nvPr/>
        </p:nvSpPr>
        <p:spPr>
          <a:xfrm>
            <a:off x="646111" y="1853248"/>
            <a:ext cx="10852237" cy="1456690"/>
          </a:xfrm>
          <a:prstGeom prst="rect">
            <a:avLst/>
          </a:prstGeom>
        </p:spPr>
        <p:txBody>
          <a:bodyPr vert="horz" wrap="square" lIns="101600" tIns="0" rIns="82550" bIns="0" rtlCol="0">
            <a:noAutofit/>
          </a:bodyPr>
          <a:lstStyle/>
          <a:p>
            <a:pPr marL="228600" lvl="0" indent="-228600" algn="l">
              <a:lnSpc>
                <a:spcPct val="130000"/>
              </a:lnSpc>
              <a:spcBef>
                <a:spcPts val="0"/>
              </a:spcBef>
              <a:spcAft>
                <a:spcPts val="1000"/>
              </a:spcAft>
              <a:buClrTx/>
              <a:buSzTx/>
              <a:buFont typeface="Arial" panose="020B0604020202020204" pitchFamily="34" charset="0"/>
            </a:pPr>
            <a:r>
              <a:rPr lang="en-US" altLang="zh-CN" sz="2000" spc="150" dirty="0">
                <a:solidFill>
                  <a:schemeClr val="tx1">
                    <a:lumMod val="75000"/>
                    <a:lumOff val="25000"/>
                  </a:schemeClr>
                </a:solidFill>
                <a:uFillTx/>
                <a:sym typeface="+mn-ea"/>
              </a:rPr>
              <a:t>a[51]=p*0.98^50</a:t>
            </a:r>
            <a:r>
              <a:rPr lang="zh-CN" altLang="en-US" sz="2000" spc="150" dirty="0">
                <a:solidFill>
                  <a:schemeClr val="tx1">
                    <a:lumMod val="75000"/>
                    <a:lumOff val="25000"/>
                  </a:schemeClr>
                </a:solidFill>
                <a:uFillTx/>
                <a:sym typeface="+mn-ea"/>
              </a:rPr>
              <a:t>。</a:t>
            </a:r>
            <a:endParaRPr sz="2000" dirty="0">
              <a:sym typeface="+mn-ea"/>
            </a:endParaRPr>
          </a:p>
          <a:p>
            <a:pPr marL="228600" lvl="0" indent="-228600" algn="l">
              <a:lnSpc>
                <a:spcPct val="130000"/>
              </a:lnSpc>
              <a:spcBef>
                <a:spcPts val="0"/>
              </a:spcBef>
              <a:spcAft>
                <a:spcPts val="1000"/>
              </a:spcAft>
              <a:buClrTx/>
              <a:buSzTx/>
              <a:buFont typeface="Arial" panose="020B0604020202020204" pitchFamily="34" charset="0"/>
            </a:pPr>
            <a:r>
              <a:rPr lang="en-US" altLang="zh-CN" sz="2000" spc="150" dirty="0">
                <a:solidFill>
                  <a:schemeClr val="tx1">
                    <a:lumMod val="75000"/>
                    <a:lumOff val="25000"/>
                  </a:schemeClr>
                </a:solidFill>
                <a:uFillTx/>
                <a:sym typeface="+mn-ea"/>
              </a:rPr>
              <a:t>50</a:t>
            </a:r>
            <a:r>
              <a:rPr lang="zh-CN" altLang="en-US" sz="2000" spc="150" dirty="0">
                <a:solidFill>
                  <a:schemeClr val="tx1">
                    <a:lumMod val="75000"/>
                    <a:lumOff val="25000"/>
                  </a:schemeClr>
                </a:solidFill>
                <a:uFillTx/>
                <a:sym typeface="+mn-ea"/>
              </a:rPr>
              <a:t>次连续没有中奖，中奖概率会提升。</a:t>
            </a:r>
            <a:endParaRPr sz="2000" dirty="0">
              <a:sym typeface="+mn-ea"/>
            </a:endParaRPr>
          </a:p>
          <a:p>
            <a:pPr marL="228600" lvl="0" indent="-228600" algn="l">
              <a:lnSpc>
                <a:spcPct val="130000"/>
              </a:lnSpc>
              <a:spcBef>
                <a:spcPts val="0"/>
              </a:spcBef>
              <a:spcAft>
                <a:spcPts val="1000"/>
              </a:spcAft>
              <a:buClrTx/>
              <a:buSzTx/>
              <a:buFont typeface="Arial" panose="020B0604020202020204" pitchFamily="34" charset="0"/>
            </a:pPr>
            <a:r>
              <a:rPr lang="en-US" altLang="zh-CN" sz="2000" spc="150" dirty="0">
                <a:solidFill>
                  <a:schemeClr val="tx1">
                    <a:lumMod val="75000"/>
                    <a:lumOff val="25000"/>
                  </a:schemeClr>
                </a:solidFill>
                <a:uFillTx/>
                <a:sym typeface="+mn-ea"/>
              </a:rPr>
              <a:t>a[52]=p*0.98^50*0.96</a:t>
            </a:r>
            <a:r>
              <a:rPr lang="zh-CN" altLang="en-US" sz="2000" spc="150" dirty="0">
                <a:solidFill>
                  <a:schemeClr val="tx1">
                    <a:lumMod val="75000"/>
                    <a:lumOff val="25000"/>
                  </a:schemeClr>
                </a:solidFill>
                <a:uFillTx/>
                <a:sym typeface="+mn-ea"/>
              </a:rPr>
              <a:t>。</a:t>
            </a:r>
            <a:endParaRPr sz="2000" dirty="0">
              <a:sym typeface="+mn-ea"/>
            </a:endParaRPr>
          </a:p>
          <a:p>
            <a:pPr marL="228600" lvl="0" indent="-228600" algn="l">
              <a:lnSpc>
                <a:spcPct val="130000"/>
              </a:lnSpc>
              <a:spcBef>
                <a:spcPts val="0"/>
              </a:spcBef>
              <a:spcAft>
                <a:spcPts val="1000"/>
              </a:spcAft>
              <a:buClrTx/>
              <a:buSzTx/>
              <a:buFont typeface="Arial" panose="020B0604020202020204" pitchFamily="34" charset="0"/>
            </a:pPr>
            <a:r>
              <a:rPr lang="en-US" altLang="zh-CN" sz="2000" spc="150" dirty="0">
                <a:solidFill>
                  <a:schemeClr val="tx1">
                    <a:lumMod val="75000"/>
                    <a:lumOff val="25000"/>
                  </a:schemeClr>
                </a:solidFill>
                <a:uFillTx/>
                <a:sym typeface="+mn-ea"/>
              </a:rPr>
              <a:t>a[53]=p*0.98^50*0.96*0.94</a:t>
            </a:r>
            <a:r>
              <a:rPr lang="zh-CN" altLang="en-US" sz="2000" spc="150" dirty="0">
                <a:solidFill>
                  <a:schemeClr val="tx1">
                    <a:lumMod val="75000"/>
                    <a:lumOff val="25000"/>
                  </a:schemeClr>
                </a:solidFill>
                <a:uFillTx/>
                <a:sym typeface="+mn-ea"/>
              </a:rPr>
              <a:t>。</a:t>
            </a:r>
            <a:endParaRPr sz="2000" dirty="0">
              <a:sym typeface="+mn-ea"/>
            </a:endParaRPr>
          </a:p>
          <a:p>
            <a:pPr marL="228600" lvl="0" indent="-228600" algn="l">
              <a:lnSpc>
                <a:spcPct val="130000"/>
              </a:lnSpc>
              <a:spcBef>
                <a:spcPts val="0"/>
              </a:spcBef>
              <a:spcAft>
                <a:spcPts val="1000"/>
              </a:spcAft>
              <a:buClrTx/>
              <a:buSzTx/>
              <a:buFont typeface="Arial" panose="020B0604020202020204" pitchFamily="34" charset="0"/>
            </a:pPr>
            <a:r>
              <a:rPr lang="en-US" altLang="zh-CN" sz="2000" spc="150" dirty="0">
                <a:solidFill>
                  <a:schemeClr val="tx1">
                    <a:lumMod val="75000"/>
                    <a:lumOff val="25000"/>
                  </a:schemeClr>
                </a:solidFill>
                <a:uFillTx/>
                <a:sym typeface="+mn-ea"/>
              </a:rPr>
              <a:t>......</a:t>
            </a:r>
            <a:endParaRPr lang="en-US" altLang="zh-CN" sz="2000" dirty="0">
              <a:sym typeface="+mn-ea"/>
            </a:endParaRPr>
          </a:p>
          <a:p>
            <a:pPr marL="228600" lvl="0" indent="-228600" algn="l">
              <a:lnSpc>
                <a:spcPct val="130000"/>
              </a:lnSpc>
              <a:spcBef>
                <a:spcPts val="0"/>
              </a:spcBef>
              <a:spcAft>
                <a:spcPts val="1000"/>
              </a:spcAft>
              <a:buClrTx/>
              <a:buSzTx/>
              <a:buFont typeface="Arial" panose="020B0604020202020204" pitchFamily="34" charset="0"/>
            </a:pPr>
            <a:r>
              <a:rPr lang="en-US" altLang="zh-CN" sz="2000" spc="150" dirty="0">
                <a:solidFill>
                  <a:schemeClr val="tx1">
                    <a:lumMod val="75000"/>
                    <a:lumOff val="25000"/>
                  </a:schemeClr>
                </a:solidFill>
                <a:uFillTx/>
                <a:sym typeface="+mn-ea"/>
              </a:rPr>
              <a:t>a[99]=p*0.98^50*0.96*0.94*......*0.02</a:t>
            </a:r>
            <a:r>
              <a:rPr lang="zh-CN" altLang="en-US" sz="2000" spc="150" dirty="0">
                <a:solidFill>
                  <a:schemeClr val="tx1">
                    <a:lumMod val="75000"/>
                    <a:lumOff val="25000"/>
                  </a:schemeClr>
                </a:solidFill>
                <a:uFillTx/>
                <a:sym typeface="+mn-ea"/>
              </a:rPr>
              <a:t>。</a:t>
            </a:r>
            <a:endParaRPr sz="2000" dirty="0">
              <a:sym typeface="+mn-ea"/>
            </a:endParaRPr>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这样，通过方程</a:t>
            </a:r>
            <a:r>
              <a:rPr lang="en-US" altLang="zh-CN" sz="2000" spc="150" dirty="0">
                <a:solidFill>
                  <a:schemeClr val="tx1">
                    <a:lumMod val="75000"/>
                    <a:lumOff val="25000"/>
                  </a:schemeClr>
                </a:solidFill>
                <a:uFillTx/>
                <a:sym typeface="+mn-ea"/>
              </a:rPr>
              <a:t>a[1]+a[2]+......+a[99]=1</a:t>
            </a:r>
            <a:r>
              <a:rPr lang="zh-CN" altLang="en-US" sz="2000" spc="150" dirty="0">
                <a:solidFill>
                  <a:schemeClr val="tx1">
                    <a:lumMod val="75000"/>
                    <a:lumOff val="25000"/>
                  </a:schemeClr>
                </a:solidFill>
                <a:uFillTx/>
                <a:sym typeface="+mn-ea"/>
              </a:rPr>
              <a:t>，即可解出</a:t>
            </a:r>
            <a:r>
              <a:rPr lang="en-US" altLang="zh-CN" sz="2000" spc="150" dirty="0">
                <a:solidFill>
                  <a:schemeClr val="tx1">
                    <a:lumMod val="75000"/>
                    <a:lumOff val="25000"/>
                  </a:schemeClr>
                </a:solidFill>
                <a:uFillTx/>
                <a:sym typeface="+mn-ea"/>
              </a:rPr>
              <a:t>p</a:t>
            </a:r>
            <a:r>
              <a:rPr lang="zh-CN" altLang="en-US" sz="2000" spc="150" dirty="0">
                <a:solidFill>
                  <a:schemeClr val="tx1">
                    <a:lumMod val="75000"/>
                    <a:lumOff val="25000"/>
                  </a:schemeClr>
                </a:solidFill>
                <a:uFillTx/>
                <a:sym typeface="+mn-ea"/>
              </a:rPr>
              <a:t>。</a:t>
            </a:r>
            <a:endParaRPr lang="en-US" altLang="zh-CN" sz="2000" spc="150" dirty="0">
              <a:solidFill>
                <a:schemeClr val="tx1">
                  <a:lumMod val="75000"/>
                  <a:lumOff val="25000"/>
                </a:schemeClr>
              </a:solidFill>
              <a:uFillTx/>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5" grpId="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a:t>
            </a:r>
            <a:r>
              <a:t>：</a:t>
            </a:r>
            <a:r>
              <a:rPr altLang="zh-CN">
                <a:sym typeface="+mn-ea"/>
              </a:rPr>
              <a:t>非拓扑图型转移概率与期望问题：例题</a:t>
            </a:r>
            <a:r>
              <a:rPr lang="en-US" altLang="zh-CN">
                <a:sym typeface="+mn-ea"/>
              </a:rPr>
              <a:t>4</a:t>
            </a:r>
          </a:p>
        </p:txBody>
      </p:sp>
      <p:sp>
        <p:nvSpPr>
          <p:cNvPr id="5" name="矩形 4"/>
          <p:cNvSpPr/>
          <p:nvPr/>
        </p:nvSpPr>
        <p:spPr>
          <a:xfrm>
            <a:off x="693652" y="1853248"/>
            <a:ext cx="10852237" cy="1456690"/>
          </a:xfrm>
          <a:prstGeom prst="rect">
            <a:avLst/>
          </a:prstGeom>
        </p:spPr>
        <p:txBody>
          <a:bodyPr vert="horz" wrap="square" lIns="101600" tIns="0" rIns="82550" bIns="0" rtlCol="0">
            <a:noAutofit/>
          </a:bodyPr>
          <a:lstStyle/>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此题采用的依旧是方程法。</a:t>
            </a:r>
            <a:endParaRPr sz="2000" dirty="0">
              <a:sym typeface="+mn-ea"/>
            </a:endParaRPr>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方程法是求解较复杂的无穷转移问题的最有效的方法之一，在较难问题中使用频率很高。</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5" grpId="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a:t>
            </a:r>
            <a:r>
              <a:t>：</a:t>
            </a:r>
            <a:r>
              <a:rPr altLang="zh-CN">
                <a:sym typeface="+mn-ea"/>
              </a:rPr>
              <a:t>简单问题</a:t>
            </a:r>
            <a:r>
              <a:rPr lang="en-US" altLang="zh-CN">
                <a:sym typeface="+mn-ea"/>
              </a:rPr>
              <a:t>5</a:t>
            </a:r>
          </a:p>
        </p:txBody>
      </p:sp>
      <p:sp>
        <p:nvSpPr>
          <p:cNvPr id="5" name="矩形 4"/>
          <p:cNvSpPr/>
          <p:nvPr/>
        </p:nvSpPr>
        <p:spPr>
          <a:xfrm>
            <a:off x="669882" y="1296000"/>
            <a:ext cx="10852237" cy="2176145"/>
          </a:xfrm>
          <a:prstGeom prst="rect">
            <a:avLst/>
          </a:prstGeom>
        </p:spPr>
        <p:txBody>
          <a:bodyPr vert="horz" wrap="square" lIns="101600" tIns="0" rIns="82550" bIns="0" rtlCol="0">
            <a:noAutofit/>
          </a:bodyPr>
          <a:lstStyle/>
          <a:p>
            <a:pPr marL="228600" lvl="0" indent="-228600" algn="l">
              <a:lnSpc>
                <a:spcPct val="130000"/>
              </a:lnSpc>
              <a:spcBef>
                <a:spcPts val="0"/>
              </a:spcBef>
              <a:spcAft>
                <a:spcPts val="1000"/>
              </a:spcAft>
              <a:buClrTx/>
              <a:buSzTx/>
              <a:buFont typeface="Arial" panose="020B0604020202020204" pitchFamily="34" charset="0"/>
            </a:pPr>
            <a:r>
              <a:rPr lang="zh-CN" altLang="en-US" sz="3200" spc="150" dirty="0">
                <a:solidFill>
                  <a:schemeClr val="tx1">
                    <a:lumMod val="75000"/>
                    <a:lumOff val="25000"/>
                  </a:schemeClr>
                </a:solidFill>
                <a:uFillTx/>
                <a:sym typeface="+mn-ea"/>
              </a:rPr>
              <a:t>你每秒钟有</a:t>
            </a:r>
            <a:r>
              <a:rPr lang="en-US" altLang="zh-CN" sz="3200" spc="150" dirty="0">
                <a:solidFill>
                  <a:schemeClr val="tx1">
                    <a:lumMod val="75000"/>
                    <a:lumOff val="25000"/>
                  </a:schemeClr>
                </a:solidFill>
                <a:uFillTx/>
                <a:sym typeface="+mn-ea"/>
              </a:rPr>
              <a:t>50%</a:t>
            </a:r>
            <a:r>
              <a:rPr lang="zh-CN" altLang="en-US" sz="3200" spc="150" dirty="0">
                <a:solidFill>
                  <a:schemeClr val="tx1">
                    <a:lumMod val="75000"/>
                    <a:lumOff val="25000"/>
                  </a:schemeClr>
                </a:solidFill>
                <a:uFillTx/>
                <a:sym typeface="+mn-ea"/>
              </a:rPr>
              <a:t>概率会往前走且只走一米，</a:t>
            </a:r>
            <a:r>
              <a:rPr lang="en-US" altLang="zh-CN" sz="3200" spc="150" dirty="0">
                <a:solidFill>
                  <a:schemeClr val="tx1">
                    <a:lumMod val="75000"/>
                    <a:lumOff val="25000"/>
                  </a:schemeClr>
                </a:solidFill>
                <a:uFillTx/>
                <a:sym typeface="+mn-ea"/>
              </a:rPr>
              <a:t>50%</a:t>
            </a:r>
            <a:r>
              <a:rPr lang="zh-CN" altLang="en-US" sz="3200" spc="150" dirty="0">
                <a:solidFill>
                  <a:schemeClr val="tx1">
                    <a:lumMod val="75000"/>
                    <a:lumOff val="25000"/>
                  </a:schemeClr>
                </a:solidFill>
                <a:uFillTx/>
                <a:sym typeface="+mn-ea"/>
              </a:rPr>
              <a:t>概率会往回退一米（若处于起点则必定前进）。</a:t>
            </a:r>
            <a:endParaRPr sz="2000">
              <a:sym typeface="+mn-ea"/>
            </a:endParaRPr>
          </a:p>
          <a:p>
            <a:pPr marL="228600" lvl="0" indent="-228600" algn="l">
              <a:lnSpc>
                <a:spcPct val="130000"/>
              </a:lnSpc>
              <a:spcBef>
                <a:spcPts val="0"/>
              </a:spcBef>
              <a:spcAft>
                <a:spcPts val="1000"/>
              </a:spcAft>
              <a:buClrTx/>
              <a:buSzTx/>
              <a:buFont typeface="Arial" panose="020B0604020202020204" pitchFamily="34" charset="0"/>
            </a:pPr>
            <a:r>
              <a:rPr lang="zh-CN" altLang="en-US" sz="3200" spc="150" dirty="0">
                <a:solidFill>
                  <a:schemeClr val="tx1">
                    <a:lumMod val="75000"/>
                    <a:lumOff val="25000"/>
                  </a:schemeClr>
                </a:solidFill>
                <a:uFillTx/>
                <a:sym typeface="+mn-ea"/>
              </a:rPr>
              <a:t>现在，你需要输出前进</a:t>
            </a:r>
            <a:r>
              <a:rPr lang="en-US" altLang="zh-CN" sz="3200" spc="150" dirty="0">
                <a:solidFill>
                  <a:schemeClr val="tx1">
                    <a:lumMod val="75000"/>
                    <a:lumOff val="25000"/>
                  </a:schemeClr>
                </a:solidFill>
                <a:uFillTx/>
                <a:sym typeface="+mn-ea"/>
              </a:rPr>
              <a:t>1</a:t>
            </a:r>
            <a:r>
              <a:rPr lang="zh-CN" altLang="en-US" sz="3200" spc="150" dirty="0">
                <a:solidFill>
                  <a:schemeClr val="tx1">
                    <a:lumMod val="75000"/>
                    <a:lumOff val="25000"/>
                  </a:schemeClr>
                </a:solidFill>
                <a:uFillTx/>
                <a:sym typeface="+mn-ea"/>
              </a:rPr>
              <a:t>米到</a:t>
            </a:r>
            <a:r>
              <a:rPr lang="en-US" altLang="zh-CN" sz="3200" spc="150" dirty="0">
                <a:solidFill>
                  <a:schemeClr val="tx1">
                    <a:lumMod val="75000"/>
                    <a:lumOff val="25000"/>
                  </a:schemeClr>
                </a:solidFill>
                <a:uFillTx/>
                <a:sym typeface="+mn-ea"/>
              </a:rPr>
              <a:t>100000</a:t>
            </a:r>
            <a:r>
              <a:rPr lang="zh-CN" altLang="en-US" sz="3200" spc="150" dirty="0">
                <a:solidFill>
                  <a:schemeClr val="tx1">
                    <a:lumMod val="75000"/>
                    <a:lumOff val="25000"/>
                  </a:schemeClr>
                </a:solidFill>
                <a:uFillTx/>
                <a:sym typeface="+mn-ea"/>
              </a:rPr>
              <a:t>米的期望秒数。</a:t>
            </a:r>
            <a:endParaRPr lang="zh-CN" altLang="en-US" sz="3200" spc="150">
              <a:solidFill>
                <a:schemeClr val="tx1">
                  <a:lumMod val="75000"/>
                  <a:lumOff val="25000"/>
                </a:schemeClr>
              </a:solidFill>
              <a:uFillTx/>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5"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E</a:t>
            </a:r>
            <a:r>
              <a:t>：</a:t>
            </a:r>
            <a:r>
              <a:rPr lang="zh-CN" altLang="en-US"/>
              <a:t>简单问题</a:t>
            </a:r>
            <a:r>
              <a:rPr lang="en-US" altLang="zh-CN"/>
              <a:t>1</a:t>
            </a:r>
          </a:p>
        </p:txBody>
      </p:sp>
      <p:sp>
        <p:nvSpPr>
          <p:cNvPr id="4" name="矩形 3"/>
          <p:cNvSpPr/>
          <p:nvPr/>
        </p:nvSpPr>
        <p:spPr>
          <a:xfrm>
            <a:off x="669882" y="1296000"/>
            <a:ext cx="10852237" cy="2176145"/>
          </a:xfrm>
          <a:prstGeom prst="rect">
            <a:avLst/>
          </a:prstGeom>
        </p:spPr>
        <p:txBody>
          <a:bodyPr vert="horz" wrap="square" lIns="101600" tIns="0" rIns="82550" bIns="0" rtlCol="0">
            <a:noAutofit/>
          </a:bodyPr>
          <a:lstStyle/>
          <a:p>
            <a:pPr marL="228600" lvl="0" indent="-228600" algn="l">
              <a:lnSpc>
                <a:spcPct val="130000"/>
              </a:lnSpc>
              <a:spcBef>
                <a:spcPts val="0"/>
              </a:spcBef>
              <a:spcAft>
                <a:spcPts val="1000"/>
              </a:spcAft>
              <a:buClrTx/>
              <a:buSzTx/>
              <a:buFont typeface="Arial" panose="020B0604020202020204" pitchFamily="34" charset="0"/>
            </a:pPr>
            <a:r>
              <a:rPr lang="zh-CN" altLang="en-US" sz="3200" spc="150" dirty="0">
                <a:solidFill>
                  <a:schemeClr val="tx1">
                    <a:lumMod val="75000"/>
                    <a:lumOff val="25000"/>
                  </a:schemeClr>
                </a:solidFill>
                <a:uFillTx/>
                <a:sym typeface="+mn-ea"/>
              </a:rPr>
              <a:t>你每秒钟一定会往前走且只走一米，问</a:t>
            </a:r>
            <a:r>
              <a:rPr lang="en-US" altLang="zh-CN" sz="3200" spc="150" dirty="0">
                <a:solidFill>
                  <a:schemeClr val="tx1">
                    <a:lumMod val="75000"/>
                    <a:lumOff val="25000"/>
                  </a:schemeClr>
                </a:solidFill>
                <a:uFillTx/>
                <a:sym typeface="+mn-ea"/>
              </a:rPr>
              <a:t>3</a:t>
            </a:r>
            <a:r>
              <a:rPr lang="zh-CN" altLang="en-US" sz="3200" spc="150" dirty="0">
                <a:solidFill>
                  <a:schemeClr val="tx1">
                    <a:lumMod val="75000"/>
                    <a:lumOff val="25000"/>
                  </a:schemeClr>
                </a:solidFill>
                <a:uFillTx/>
                <a:sym typeface="+mn-ea"/>
              </a:rPr>
              <a:t>秒后走出</a:t>
            </a:r>
            <a:r>
              <a:rPr lang="en-US" altLang="zh-CN" sz="3200" spc="150" dirty="0">
                <a:solidFill>
                  <a:schemeClr val="tx1">
                    <a:lumMod val="75000"/>
                    <a:lumOff val="25000"/>
                  </a:schemeClr>
                </a:solidFill>
                <a:uFillTx/>
                <a:sym typeface="+mn-ea"/>
              </a:rPr>
              <a:t>10</a:t>
            </a:r>
            <a:r>
              <a:rPr lang="zh-CN" altLang="en-US" sz="3200" spc="150" dirty="0">
                <a:solidFill>
                  <a:schemeClr val="tx1">
                    <a:lumMod val="75000"/>
                    <a:lumOff val="25000"/>
                  </a:schemeClr>
                </a:solidFill>
                <a:uFillTx/>
                <a:sym typeface="+mn-ea"/>
              </a:rPr>
              <a:t>米的概率与走</a:t>
            </a:r>
            <a:r>
              <a:rPr lang="en-US" altLang="zh-CN" sz="3200" spc="150" dirty="0">
                <a:solidFill>
                  <a:schemeClr val="tx1">
                    <a:lumMod val="75000"/>
                    <a:lumOff val="25000"/>
                  </a:schemeClr>
                </a:solidFill>
                <a:uFillTx/>
                <a:sym typeface="+mn-ea"/>
              </a:rPr>
              <a:t>10</a:t>
            </a:r>
            <a:r>
              <a:rPr lang="zh-CN" altLang="en-US" sz="3200" spc="150" dirty="0">
                <a:solidFill>
                  <a:schemeClr val="tx1">
                    <a:lumMod val="75000"/>
                    <a:lumOff val="25000"/>
                  </a:schemeClr>
                </a:solidFill>
                <a:uFillTx/>
                <a:sym typeface="+mn-ea"/>
              </a:rPr>
              <a:t>米的期望秒数。</a:t>
            </a:r>
            <a:endParaRPr lang="zh-CN" altLang="en-US" sz="3200" spc="150">
              <a:solidFill>
                <a:schemeClr val="tx1">
                  <a:lumMod val="75000"/>
                  <a:lumOff val="25000"/>
                </a:schemeClr>
              </a:solidFill>
              <a:uFillTx/>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750" fill="hold">
                                          <p:stCondLst>
                                            <p:cond delay="0"/>
                                          </p:stCondLst>
                                        </p:cTn>
                                        <p:tgtEl>
                                          <p:spTgt spid="4">
                                            <p:txEl>
                                              <p:pRg st="0" end="0"/>
                                            </p:txEl>
                                          </p:spTgt>
                                        </p:tgtEl>
                                        <p:attrNameLst>
                                          <p:attrName>style.visibility</p:attrName>
                                        </p:attrNameLst>
                                      </p:cBhvr>
                                      <p:to>
                                        <p:strVal val="visible"/>
                                      </p:to>
                                    </p:set>
                                    <p:animEffect transition="in" filter="fade">
                                      <p:cBhvr>
                                        <p:cTn id="7" dur="175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bldLvl="0"/>
      <p:bldP spid="4"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a:t>
            </a:r>
            <a:r>
              <a:t>：</a:t>
            </a:r>
            <a:r>
              <a:rPr altLang="zh-CN">
                <a:sym typeface="+mn-ea"/>
              </a:rPr>
              <a:t>简单问题</a:t>
            </a:r>
            <a:r>
              <a:rPr lang="en-US" altLang="zh-CN">
                <a:sym typeface="+mn-ea"/>
              </a:rPr>
              <a:t>5</a:t>
            </a:r>
          </a:p>
        </p:txBody>
      </p:sp>
      <p:sp>
        <p:nvSpPr>
          <p:cNvPr id="5" name="矩形 4"/>
          <p:cNvSpPr/>
          <p:nvPr/>
        </p:nvSpPr>
        <p:spPr>
          <a:xfrm>
            <a:off x="669882" y="1296000"/>
            <a:ext cx="10852237" cy="1456690"/>
          </a:xfrm>
          <a:prstGeom prst="rect">
            <a:avLst/>
          </a:prstGeom>
        </p:spPr>
        <p:txBody>
          <a:bodyPr vert="horz" wrap="square" lIns="101600" tIns="0" rIns="82550" bIns="0" rtlCol="0">
            <a:noAutofit/>
          </a:bodyPr>
          <a:lstStyle/>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我们可以依旧采用问题</a:t>
            </a:r>
            <a:r>
              <a:rPr lang="en-US" altLang="zh-CN" sz="2000" spc="150" dirty="0">
                <a:solidFill>
                  <a:schemeClr val="tx1">
                    <a:lumMod val="75000"/>
                    <a:lumOff val="25000"/>
                  </a:schemeClr>
                </a:solidFill>
                <a:uFillTx/>
                <a:sym typeface="+mn-ea"/>
              </a:rPr>
              <a:t>4</a:t>
            </a:r>
            <a:r>
              <a:rPr lang="zh-CN" altLang="en-US" sz="2000" spc="150" dirty="0">
                <a:solidFill>
                  <a:schemeClr val="tx1">
                    <a:lumMod val="75000"/>
                    <a:lumOff val="25000"/>
                  </a:schemeClr>
                </a:solidFill>
                <a:uFillTx/>
                <a:sym typeface="+mn-ea"/>
              </a:rPr>
              <a:t>时使用的方程法。</a:t>
            </a:r>
            <a:endParaRPr sz="2000">
              <a:sym typeface="+mn-ea"/>
            </a:endParaRPr>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对于走</a:t>
            </a:r>
            <a:r>
              <a:rPr lang="en-US" altLang="zh-CN" sz="2000" spc="150" dirty="0">
                <a:solidFill>
                  <a:schemeClr val="tx1">
                    <a:lumMod val="75000"/>
                    <a:lumOff val="25000"/>
                  </a:schemeClr>
                </a:solidFill>
                <a:uFillTx/>
                <a:sym typeface="+mn-ea"/>
              </a:rPr>
              <a:t>i</a:t>
            </a:r>
            <a:r>
              <a:rPr lang="zh-CN" altLang="en-US" sz="2000" spc="150" dirty="0">
                <a:solidFill>
                  <a:schemeClr val="tx1">
                    <a:lumMod val="75000"/>
                    <a:lumOff val="25000"/>
                  </a:schemeClr>
                </a:solidFill>
                <a:uFillTx/>
                <a:sym typeface="+mn-ea"/>
              </a:rPr>
              <a:t>步的答案，运用方程</a:t>
            </a:r>
            <a:r>
              <a:rPr lang="en-US" altLang="zh-CN" sz="2000" spc="150" dirty="0">
                <a:solidFill>
                  <a:schemeClr val="tx1">
                    <a:lumMod val="75000"/>
                    <a:lumOff val="25000"/>
                  </a:schemeClr>
                </a:solidFill>
                <a:uFillTx/>
                <a:sym typeface="+mn-ea"/>
              </a:rPr>
              <a:t>a[i]=0</a:t>
            </a:r>
            <a:r>
              <a:rPr lang="zh-CN" altLang="en-US" sz="2000" spc="150" dirty="0">
                <a:solidFill>
                  <a:schemeClr val="tx1">
                    <a:lumMod val="75000"/>
                    <a:lumOff val="25000"/>
                  </a:schemeClr>
                </a:solidFill>
                <a:uFillTx/>
                <a:sym typeface="+mn-ea"/>
              </a:rPr>
              <a:t>解出</a:t>
            </a:r>
            <a:r>
              <a:rPr lang="en-US" altLang="zh-CN" sz="2000" spc="150" dirty="0">
                <a:solidFill>
                  <a:schemeClr val="tx1">
                    <a:lumMod val="75000"/>
                    <a:lumOff val="25000"/>
                  </a:schemeClr>
                </a:solidFill>
                <a:uFillTx/>
                <a:sym typeface="+mn-ea"/>
              </a:rPr>
              <a:t>x</a:t>
            </a:r>
            <a:r>
              <a:rPr lang="zh-CN" altLang="en-US" sz="2000" spc="150" dirty="0">
                <a:solidFill>
                  <a:schemeClr val="tx1">
                    <a:lumMod val="75000"/>
                    <a:lumOff val="25000"/>
                  </a:schemeClr>
                </a:solidFill>
                <a:uFillTx/>
                <a:sym typeface="+mn-ea"/>
              </a:rPr>
              <a:t>即可。</a:t>
            </a:r>
            <a:endParaRPr sz="2000">
              <a:sym typeface="+mn-ea"/>
            </a:endParaRPr>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如果题目变得更加复杂，使用方程法的代码复杂度与时间复杂度会很糟糕。</a:t>
            </a:r>
            <a:endParaRPr sz="2000">
              <a:sym typeface="+mn-ea"/>
            </a:endParaRPr>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对于这类题目，我们还可以采用别的方法。</a:t>
            </a:r>
            <a:endParaRPr lang="zh-CN" altLang="en-US" sz="2000" spc="150">
              <a:solidFill>
                <a:schemeClr val="tx1">
                  <a:lumMod val="75000"/>
                  <a:lumOff val="25000"/>
                </a:schemeClr>
              </a:solidFill>
              <a:uFillTx/>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5"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a:t>
            </a:r>
            <a:r>
              <a:t>：</a:t>
            </a:r>
            <a:r>
              <a:rPr altLang="zh-CN">
                <a:sym typeface="+mn-ea"/>
              </a:rPr>
              <a:t>简单问题</a:t>
            </a:r>
            <a:r>
              <a:rPr lang="en-US" altLang="zh-CN">
                <a:sym typeface="+mn-ea"/>
              </a:rPr>
              <a:t>5</a:t>
            </a:r>
          </a:p>
        </p:txBody>
      </p:sp>
      <p:sp>
        <p:nvSpPr>
          <p:cNvPr id="5" name="矩形 4"/>
          <p:cNvSpPr/>
          <p:nvPr/>
        </p:nvSpPr>
        <p:spPr>
          <a:xfrm>
            <a:off x="669882" y="1296000"/>
            <a:ext cx="10852237" cy="1456690"/>
          </a:xfrm>
          <a:prstGeom prst="rect">
            <a:avLst/>
          </a:prstGeom>
        </p:spPr>
        <p:txBody>
          <a:bodyPr vert="horz" wrap="square" lIns="101600" tIns="0" rIns="82550" bIns="0" rtlCol="0">
            <a:noAutofit/>
          </a:bodyPr>
          <a:lstStyle/>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记</a:t>
            </a:r>
            <a:r>
              <a:rPr lang="en-US" altLang="zh-CN" sz="2000" spc="150" dirty="0">
                <a:solidFill>
                  <a:schemeClr val="tx1">
                    <a:lumMod val="75000"/>
                    <a:lumOff val="25000"/>
                  </a:schemeClr>
                </a:solidFill>
                <a:uFillTx/>
                <a:sym typeface="+mn-ea"/>
              </a:rPr>
              <a:t>ans[i]</a:t>
            </a:r>
            <a:r>
              <a:rPr lang="zh-CN" altLang="en-US" sz="2000" spc="150" dirty="0">
                <a:solidFill>
                  <a:schemeClr val="tx1">
                    <a:lumMod val="75000"/>
                    <a:lumOff val="25000"/>
                  </a:schemeClr>
                </a:solidFill>
                <a:uFillTx/>
                <a:sym typeface="+mn-ea"/>
              </a:rPr>
              <a:t>为第一次走出</a:t>
            </a:r>
            <a:r>
              <a:rPr lang="en-US" altLang="zh-CN" sz="2000" spc="150" dirty="0">
                <a:solidFill>
                  <a:schemeClr val="tx1">
                    <a:lumMod val="75000"/>
                    <a:lumOff val="25000"/>
                  </a:schemeClr>
                </a:solidFill>
                <a:uFillTx/>
                <a:sym typeface="+mn-ea"/>
              </a:rPr>
              <a:t>i</a:t>
            </a:r>
            <a:r>
              <a:rPr lang="zh-CN" altLang="en-US" sz="2000" spc="150" dirty="0">
                <a:solidFill>
                  <a:schemeClr val="tx1">
                    <a:lumMod val="75000"/>
                    <a:lumOff val="25000"/>
                  </a:schemeClr>
                </a:solidFill>
                <a:uFillTx/>
                <a:sym typeface="+mn-ea"/>
              </a:rPr>
              <a:t>米的期望秒数。</a:t>
            </a:r>
            <a:endParaRPr sz="2000" dirty="0">
              <a:sym typeface="+mn-ea"/>
            </a:endParaRPr>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记</a:t>
            </a:r>
            <a:r>
              <a:rPr lang="en-US" altLang="zh-CN" sz="2000" spc="150" dirty="0">
                <a:solidFill>
                  <a:schemeClr val="tx1">
                    <a:lumMod val="75000"/>
                    <a:lumOff val="25000"/>
                  </a:schemeClr>
                </a:solidFill>
                <a:uFillTx/>
                <a:sym typeface="+mn-ea"/>
              </a:rPr>
              <a:t>b[i]</a:t>
            </a:r>
            <a:r>
              <a:rPr lang="zh-CN" altLang="en-US" sz="2000" spc="150" dirty="0">
                <a:solidFill>
                  <a:schemeClr val="tx1">
                    <a:lumMod val="75000"/>
                    <a:lumOff val="25000"/>
                  </a:schemeClr>
                </a:solidFill>
                <a:uFillTx/>
                <a:sym typeface="+mn-ea"/>
              </a:rPr>
              <a:t>为走出</a:t>
            </a:r>
            <a:r>
              <a:rPr lang="en-US" altLang="zh-CN" sz="2000" spc="150" dirty="0">
                <a:solidFill>
                  <a:schemeClr val="tx1">
                    <a:lumMod val="75000"/>
                    <a:lumOff val="25000"/>
                  </a:schemeClr>
                </a:solidFill>
                <a:uFillTx/>
                <a:sym typeface="+mn-ea"/>
              </a:rPr>
              <a:t>i</a:t>
            </a:r>
            <a:r>
              <a:rPr lang="zh-CN" altLang="en-US" sz="2000" spc="150" dirty="0">
                <a:solidFill>
                  <a:schemeClr val="tx1">
                    <a:lumMod val="75000"/>
                    <a:lumOff val="25000"/>
                  </a:schemeClr>
                </a:solidFill>
                <a:uFillTx/>
                <a:sym typeface="+mn-ea"/>
              </a:rPr>
              <a:t>米后期望要多少秒才能再往后走一米。</a:t>
            </a:r>
            <a:endParaRPr sz="2000" dirty="0">
              <a:sym typeface="+mn-ea"/>
            </a:endParaRPr>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有</a:t>
            </a:r>
            <a:r>
              <a:rPr lang="en-US" altLang="zh-CN" sz="2000" spc="150" dirty="0">
                <a:solidFill>
                  <a:schemeClr val="tx1">
                    <a:lumMod val="75000"/>
                    <a:lumOff val="25000"/>
                  </a:schemeClr>
                </a:solidFill>
                <a:uFillTx/>
                <a:sym typeface="+mn-ea"/>
              </a:rPr>
              <a:t>ans[0]=0</a:t>
            </a:r>
            <a:r>
              <a:rPr lang="zh-CN" altLang="en-US" sz="2000" spc="150" dirty="0">
                <a:solidFill>
                  <a:schemeClr val="tx1">
                    <a:lumMod val="75000"/>
                    <a:lumOff val="25000"/>
                  </a:schemeClr>
                </a:solidFill>
                <a:uFillTx/>
                <a:sym typeface="+mn-ea"/>
              </a:rPr>
              <a:t>，</a:t>
            </a:r>
            <a:r>
              <a:rPr lang="en-US" altLang="zh-CN" sz="2000" spc="150" dirty="0">
                <a:solidFill>
                  <a:schemeClr val="tx1">
                    <a:lumMod val="75000"/>
                    <a:lumOff val="25000"/>
                  </a:schemeClr>
                </a:solidFill>
                <a:uFillTx/>
                <a:sym typeface="+mn-ea"/>
              </a:rPr>
              <a:t>b[0]=1</a:t>
            </a:r>
            <a:r>
              <a:rPr lang="zh-CN" altLang="en-US" sz="2000" spc="150" dirty="0">
                <a:solidFill>
                  <a:schemeClr val="tx1">
                    <a:lumMod val="75000"/>
                    <a:lumOff val="25000"/>
                  </a:schemeClr>
                </a:solidFill>
                <a:uFillTx/>
                <a:sym typeface="+mn-ea"/>
              </a:rPr>
              <a:t>。</a:t>
            </a:r>
            <a:endParaRPr sz="2000" dirty="0">
              <a:sym typeface="+mn-ea"/>
            </a:endParaRPr>
          </a:p>
          <a:p>
            <a:pPr marL="228600" lvl="0" indent="-228600" algn="l">
              <a:lnSpc>
                <a:spcPct val="130000"/>
              </a:lnSpc>
              <a:spcBef>
                <a:spcPts val="0"/>
              </a:spcBef>
              <a:spcAft>
                <a:spcPts val="1000"/>
              </a:spcAft>
              <a:buClrTx/>
              <a:buSzTx/>
              <a:buFont typeface="Arial" panose="020B0604020202020204" pitchFamily="34" charset="0"/>
            </a:pPr>
            <a:endParaRPr sz="2000" dirty="0">
              <a:sym typeface="+mn-ea"/>
            </a:endParaRPr>
          </a:p>
          <a:p>
            <a:pPr marL="228600" lvl="0" indent="-228600" algn="l">
              <a:lnSpc>
                <a:spcPct val="130000"/>
              </a:lnSpc>
              <a:spcBef>
                <a:spcPts val="0"/>
              </a:spcBef>
              <a:spcAft>
                <a:spcPts val="1000"/>
              </a:spcAft>
              <a:buClrTx/>
              <a:buSzTx/>
              <a:buFont typeface="Arial" panose="020B0604020202020204" pitchFamily="34" charset="0"/>
            </a:pPr>
            <a:endParaRPr lang="zh-CN" altLang="en-US" sz="2000" spc="150" dirty="0">
              <a:solidFill>
                <a:schemeClr val="tx1">
                  <a:lumMod val="75000"/>
                  <a:lumOff val="25000"/>
                </a:schemeClr>
              </a:solidFill>
              <a:uFillTx/>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5" grpId="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a:t>
            </a:r>
            <a:r>
              <a:t>：</a:t>
            </a:r>
            <a:r>
              <a:rPr altLang="zh-CN">
                <a:sym typeface="+mn-ea"/>
              </a:rPr>
              <a:t>简单问题</a:t>
            </a:r>
            <a:r>
              <a:rPr lang="en-US" altLang="zh-CN">
                <a:sym typeface="+mn-ea"/>
              </a:rPr>
              <a:t>5</a:t>
            </a:r>
          </a:p>
        </p:txBody>
      </p:sp>
      <p:sp>
        <p:nvSpPr>
          <p:cNvPr id="5" name="矩形 4"/>
          <p:cNvSpPr/>
          <p:nvPr/>
        </p:nvSpPr>
        <p:spPr>
          <a:xfrm>
            <a:off x="669882" y="1296000"/>
            <a:ext cx="10852237" cy="1456690"/>
          </a:xfrm>
          <a:prstGeom prst="rect">
            <a:avLst/>
          </a:prstGeom>
        </p:spPr>
        <p:txBody>
          <a:bodyPr vert="horz" wrap="square" lIns="101600" tIns="0" rIns="82550" bIns="0" rtlCol="0">
            <a:noAutofit/>
          </a:bodyPr>
          <a:lstStyle/>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什么意思？</a:t>
            </a:r>
            <a:endParaRPr sz="2000">
              <a:sym typeface="+mn-ea"/>
            </a:endParaRPr>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有了</a:t>
            </a:r>
            <a:r>
              <a:rPr lang="en-US" altLang="zh-CN" sz="2000" spc="150" dirty="0">
                <a:solidFill>
                  <a:schemeClr val="tx1">
                    <a:lumMod val="75000"/>
                    <a:lumOff val="25000"/>
                  </a:schemeClr>
                </a:solidFill>
                <a:uFillTx/>
                <a:sym typeface="+mn-ea"/>
              </a:rPr>
              <a:t>ans[i-1]</a:t>
            </a:r>
            <a:r>
              <a:rPr lang="zh-CN" altLang="en-US" sz="2000" spc="150" dirty="0">
                <a:solidFill>
                  <a:schemeClr val="tx1">
                    <a:lumMod val="75000"/>
                    <a:lumOff val="25000"/>
                  </a:schemeClr>
                </a:solidFill>
                <a:uFillTx/>
                <a:sym typeface="+mn-ea"/>
              </a:rPr>
              <a:t>与</a:t>
            </a:r>
            <a:r>
              <a:rPr lang="en-US" altLang="zh-CN" sz="2000" spc="150" dirty="0">
                <a:solidFill>
                  <a:schemeClr val="tx1">
                    <a:lumMod val="75000"/>
                    <a:lumOff val="25000"/>
                  </a:schemeClr>
                </a:solidFill>
                <a:uFillTx/>
                <a:sym typeface="+mn-ea"/>
              </a:rPr>
              <a:t>b[i-1]</a:t>
            </a:r>
            <a:r>
              <a:rPr lang="zh-CN" altLang="en-US" sz="2000" spc="150" dirty="0">
                <a:solidFill>
                  <a:schemeClr val="tx1">
                    <a:lumMod val="75000"/>
                    <a:lumOff val="25000"/>
                  </a:schemeClr>
                </a:solidFill>
                <a:uFillTx/>
                <a:sym typeface="+mn-ea"/>
              </a:rPr>
              <a:t>，我们可以得到</a:t>
            </a:r>
            <a:r>
              <a:rPr lang="en-US" altLang="zh-CN" sz="2000" spc="150" dirty="0">
                <a:solidFill>
                  <a:schemeClr val="tx1">
                    <a:lumMod val="75000"/>
                    <a:lumOff val="25000"/>
                  </a:schemeClr>
                </a:solidFill>
                <a:uFillTx/>
                <a:sym typeface="+mn-ea"/>
              </a:rPr>
              <a:t>ans[i]=ans[i-1]+b[i-1]</a:t>
            </a:r>
            <a:r>
              <a:rPr lang="zh-CN" altLang="en-US" sz="2000" spc="150" dirty="0">
                <a:solidFill>
                  <a:schemeClr val="tx1">
                    <a:lumMod val="75000"/>
                    <a:lumOff val="25000"/>
                  </a:schemeClr>
                </a:solidFill>
                <a:uFillTx/>
                <a:sym typeface="+mn-ea"/>
              </a:rPr>
              <a:t>。</a:t>
            </a:r>
            <a:endParaRPr sz="2000">
              <a:sym typeface="+mn-ea"/>
            </a:endParaRPr>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我们在这个模型中可以进行递推。</a:t>
            </a:r>
            <a:endParaRPr sz="2000">
              <a:sym typeface="+mn-ea"/>
            </a:endParaRPr>
          </a:p>
          <a:p>
            <a:pPr marL="228600" lvl="0" indent="-228600" algn="l">
              <a:lnSpc>
                <a:spcPct val="130000"/>
              </a:lnSpc>
              <a:spcBef>
                <a:spcPts val="0"/>
              </a:spcBef>
              <a:spcAft>
                <a:spcPts val="1000"/>
              </a:spcAft>
              <a:buClrTx/>
              <a:buSzTx/>
              <a:buFont typeface="Arial" panose="020B0604020202020204" pitchFamily="34" charset="0"/>
            </a:pPr>
            <a:endParaRPr sz="2000">
              <a:sym typeface="+mn-ea"/>
            </a:endParaRPr>
          </a:p>
          <a:p>
            <a:pPr marL="228600" lvl="0" indent="-228600" algn="l">
              <a:lnSpc>
                <a:spcPct val="130000"/>
              </a:lnSpc>
              <a:spcBef>
                <a:spcPts val="0"/>
              </a:spcBef>
              <a:spcAft>
                <a:spcPts val="1000"/>
              </a:spcAft>
              <a:buClrTx/>
              <a:buSzTx/>
              <a:buFont typeface="Arial" panose="020B0604020202020204" pitchFamily="34" charset="0"/>
            </a:pPr>
            <a:endParaRPr lang="zh-CN" altLang="en-US" sz="2000" spc="150">
              <a:solidFill>
                <a:schemeClr val="tx1">
                  <a:lumMod val="75000"/>
                  <a:lumOff val="25000"/>
                </a:schemeClr>
              </a:solidFill>
              <a:uFillTx/>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5" grpI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a:t>
            </a:r>
            <a:r>
              <a:t>：</a:t>
            </a:r>
            <a:r>
              <a:rPr altLang="zh-CN">
                <a:sym typeface="+mn-ea"/>
              </a:rPr>
              <a:t>简单问题</a:t>
            </a:r>
            <a:r>
              <a:rPr lang="en-US" altLang="zh-CN">
                <a:sym typeface="+mn-ea"/>
              </a:rPr>
              <a:t>5</a:t>
            </a:r>
          </a:p>
        </p:txBody>
      </p:sp>
      <p:sp>
        <p:nvSpPr>
          <p:cNvPr id="5" name="矩形 4"/>
          <p:cNvSpPr/>
          <p:nvPr/>
        </p:nvSpPr>
        <p:spPr>
          <a:xfrm>
            <a:off x="669882" y="1296000"/>
            <a:ext cx="10852237" cy="1456690"/>
          </a:xfrm>
          <a:prstGeom prst="rect">
            <a:avLst/>
          </a:prstGeom>
        </p:spPr>
        <p:txBody>
          <a:bodyPr vert="horz" wrap="square" lIns="101600" tIns="0" rIns="82550" bIns="0" rtlCol="0">
            <a:noAutofit/>
          </a:bodyPr>
          <a:lstStyle/>
          <a:p>
            <a:pPr marL="228600" lvl="0" indent="-228600" algn="l">
              <a:lnSpc>
                <a:spcPct val="130000"/>
              </a:lnSpc>
              <a:spcBef>
                <a:spcPts val="0"/>
              </a:spcBef>
              <a:spcAft>
                <a:spcPts val="1000"/>
              </a:spcAft>
              <a:buClrTx/>
              <a:buSzTx/>
              <a:buFont typeface="Arial" panose="020B0604020202020204" pitchFamily="34" charset="0"/>
            </a:pPr>
            <a:r>
              <a:rPr lang="en-US" altLang="zh-CN" sz="2000" spc="150" dirty="0">
                <a:solidFill>
                  <a:schemeClr val="tx1">
                    <a:lumMod val="75000"/>
                    <a:lumOff val="25000"/>
                  </a:schemeClr>
                </a:solidFill>
                <a:uFillTx/>
                <a:sym typeface="+mn-ea"/>
              </a:rPr>
              <a:t>b[i]=?</a:t>
            </a:r>
            <a:endParaRPr lang="en-US" altLang="zh-CN" sz="2000">
              <a:sym typeface="+mn-ea"/>
            </a:endParaRPr>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有</a:t>
            </a:r>
            <a:r>
              <a:rPr lang="en-US" altLang="zh-CN" sz="2000" spc="150" dirty="0">
                <a:solidFill>
                  <a:schemeClr val="tx1">
                    <a:lumMod val="75000"/>
                    <a:lumOff val="25000"/>
                  </a:schemeClr>
                </a:solidFill>
                <a:uFillTx/>
                <a:sym typeface="+mn-ea"/>
              </a:rPr>
              <a:t>50%</a:t>
            </a:r>
            <a:r>
              <a:rPr lang="zh-CN" altLang="en-US" sz="2000" spc="150" dirty="0">
                <a:solidFill>
                  <a:schemeClr val="tx1">
                    <a:lumMod val="75000"/>
                    <a:lumOff val="25000"/>
                  </a:schemeClr>
                </a:solidFill>
                <a:uFillTx/>
                <a:sym typeface="+mn-ea"/>
              </a:rPr>
              <a:t>概率，我们直接往前走</a:t>
            </a:r>
            <a:r>
              <a:rPr lang="en-US" altLang="zh-CN" sz="2000" spc="150" dirty="0">
                <a:solidFill>
                  <a:schemeClr val="tx1">
                    <a:lumMod val="75000"/>
                    <a:lumOff val="25000"/>
                  </a:schemeClr>
                </a:solidFill>
                <a:uFillTx/>
                <a:sym typeface="+mn-ea"/>
              </a:rPr>
              <a:t>1</a:t>
            </a:r>
            <a:r>
              <a:rPr lang="zh-CN" altLang="en-US" sz="2000" spc="150" dirty="0">
                <a:solidFill>
                  <a:schemeClr val="tx1">
                    <a:lumMod val="75000"/>
                    <a:lumOff val="25000"/>
                  </a:schemeClr>
                </a:solidFill>
                <a:uFillTx/>
                <a:sym typeface="+mn-ea"/>
              </a:rPr>
              <a:t>米，花费</a:t>
            </a:r>
            <a:r>
              <a:rPr lang="en-US" altLang="zh-CN" sz="2000" spc="150" dirty="0">
                <a:solidFill>
                  <a:schemeClr val="tx1">
                    <a:lumMod val="75000"/>
                    <a:lumOff val="25000"/>
                  </a:schemeClr>
                </a:solidFill>
                <a:uFillTx/>
                <a:sym typeface="+mn-ea"/>
              </a:rPr>
              <a:t>1</a:t>
            </a:r>
            <a:r>
              <a:rPr lang="zh-CN" altLang="en-US" sz="2000" spc="150" dirty="0">
                <a:solidFill>
                  <a:schemeClr val="tx1">
                    <a:lumMod val="75000"/>
                    <a:lumOff val="25000"/>
                  </a:schemeClr>
                </a:solidFill>
                <a:uFillTx/>
                <a:sym typeface="+mn-ea"/>
              </a:rPr>
              <a:t>秒。</a:t>
            </a:r>
            <a:endParaRPr sz="2000">
              <a:sym typeface="+mn-ea"/>
            </a:endParaRPr>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有</a:t>
            </a:r>
            <a:r>
              <a:rPr lang="en-US" altLang="zh-CN" sz="2000" spc="150" dirty="0">
                <a:solidFill>
                  <a:schemeClr val="tx1">
                    <a:lumMod val="75000"/>
                    <a:lumOff val="25000"/>
                  </a:schemeClr>
                </a:solidFill>
                <a:uFillTx/>
                <a:sym typeface="+mn-ea"/>
              </a:rPr>
              <a:t>50%</a:t>
            </a:r>
            <a:r>
              <a:rPr lang="zh-CN" altLang="en-US" sz="2000" spc="150" dirty="0">
                <a:solidFill>
                  <a:schemeClr val="tx1">
                    <a:lumMod val="75000"/>
                    <a:lumOff val="25000"/>
                  </a:schemeClr>
                </a:solidFill>
                <a:uFillTx/>
                <a:sym typeface="+mn-ea"/>
              </a:rPr>
              <a:t>概率，我们会往回退，花费</a:t>
            </a:r>
            <a:r>
              <a:rPr lang="en-US" altLang="zh-CN" sz="2000" spc="150" dirty="0">
                <a:solidFill>
                  <a:schemeClr val="tx1">
                    <a:lumMod val="75000"/>
                    <a:lumOff val="25000"/>
                  </a:schemeClr>
                </a:solidFill>
                <a:uFillTx/>
                <a:sym typeface="+mn-ea"/>
              </a:rPr>
              <a:t>1</a:t>
            </a:r>
            <a:r>
              <a:rPr lang="zh-CN" altLang="en-US" sz="2000" spc="150" dirty="0">
                <a:solidFill>
                  <a:schemeClr val="tx1">
                    <a:lumMod val="75000"/>
                    <a:lumOff val="25000"/>
                  </a:schemeClr>
                </a:solidFill>
                <a:uFillTx/>
                <a:sym typeface="+mn-ea"/>
              </a:rPr>
              <a:t>秒。</a:t>
            </a:r>
            <a:endParaRPr sz="2000">
              <a:sym typeface="+mn-ea"/>
            </a:endParaRPr>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我们不需要考虑回退之后接下来是向前还是向后</a:t>
            </a:r>
            <a:r>
              <a:rPr lang="en-US" altLang="zh-CN" sz="2000" spc="150" dirty="0">
                <a:solidFill>
                  <a:schemeClr val="tx1">
                    <a:lumMod val="75000"/>
                    <a:lumOff val="25000"/>
                  </a:schemeClr>
                </a:solidFill>
                <a:uFillTx/>
                <a:sym typeface="+mn-ea"/>
              </a:rPr>
              <a:t>——</a:t>
            </a:r>
            <a:r>
              <a:rPr lang="zh-CN" altLang="en-US" sz="2000" spc="150" dirty="0">
                <a:solidFill>
                  <a:schemeClr val="tx1">
                    <a:lumMod val="75000"/>
                    <a:lumOff val="25000"/>
                  </a:schemeClr>
                </a:solidFill>
                <a:uFillTx/>
                <a:sym typeface="+mn-ea"/>
              </a:rPr>
              <a:t>我们需要回到当前位置。</a:t>
            </a:r>
            <a:endParaRPr sz="2000">
              <a:sym typeface="+mn-ea"/>
            </a:endParaRPr>
          </a:p>
          <a:p>
            <a:pPr marL="228600" lvl="0" indent="-228600" algn="l">
              <a:lnSpc>
                <a:spcPct val="130000"/>
              </a:lnSpc>
              <a:spcBef>
                <a:spcPts val="0"/>
              </a:spcBef>
              <a:spcAft>
                <a:spcPts val="1000"/>
              </a:spcAft>
              <a:buClrTx/>
              <a:buSzTx/>
              <a:buFont typeface="Arial" panose="020B0604020202020204" pitchFamily="34" charset="0"/>
            </a:pPr>
            <a:endParaRPr sz="2000">
              <a:sym typeface="+mn-ea"/>
            </a:endParaRPr>
          </a:p>
          <a:p>
            <a:pPr marL="228600" lvl="0" indent="-228600" algn="l">
              <a:lnSpc>
                <a:spcPct val="130000"/>
              </a:lnSpc>
              <a:spcBef>
                <a:spcPts val="0"/>
              </a:spcBef>
              <a:spcAft>
                <a:spcPts val="1000"/>
              </a:spcAft>
              <a:buClrTx/>
              <a:buSzTx/>
              <a:buFont typeface="Arial" panose="020B0604020202020204" pitchFamily="34" charset="0"/>
            </a:pPr>
            <a:endParaRPr lang="en-US" altLang="zh-CN" sz="2000" spc="150">
              <a:solidFill>
                <a:schemeClr val="tx1">
                  <a:lumMod val="75000"/>
                  <a:lumOff val="25000"/>
                </a:schemeClr>
              </a:solidFill>
              <a:uFillTx/>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5" grpId="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a:t>
            </a:r>
            <a:r>
              <a:t>：</a:t>
            </a:r>
            <a:r>
              <a:rPr altLang="zh-CN">
                <a:sym typeface="+mn-ea"/>
              </a:rPr>
              <a:t>简单问题</a:t>
            </a:r>
            <a:r>
              <a:rPr lang="en-US" altLang="zh-CN">
                <a:sym typeface="+mn-ea"/>
              </a:rPr>
              <a:t>5</a:t>
            </a:r>
          </a:p>
        </p:txBody>
      </p:sp>
      <p:sp>
        <p:nvSpPr>
          <p:cNvPr id="5" name="矩形 4"/>
          <p:cNvSpPr/>
          <p:nvPr/>
        </p:nvSpPr>
        <p:spPr>
          <a:xfrm>
            <a:off x="669882" y="1296000"/>
            <a:ext cx="10852237" cy="1456690"/>
          </a:xfrm>
          <a:prstGeom prst="rect">
            <a:avLst/>
          </a:prstGeom>
        </p:spPr>
        <p:txBody>
          <a:bodyPr vert="horz" wrap="square" lIns="101600" tIns="0" rIns="82550" bIns="0" rtlCol="0">
            <a:noAutofit/>
          </a:bodyPr>
          <a:lstStyle/>
          <a:p>
            <a:pPr marL="228600" lvl="0" indent="-228600" algn="l">
              <a:lnSpc>
                <a:spcPct val="130000"/>
              </a:lnSpc>
              <a:spcBef>
                <a:spcPts val="0"/>
              </a:spcBef>
              <a:spcAft>
                <a:spcPts val="1000"/>
              </a:spcAft>
              <a:buClrTx/>
              <a:buSzTx/>
              <a:buFont typeface="Arial" panose="020B0604020202020204" pitchFamily="34" charset="0"/>
            </a:pPr>
            <a:r>
              <a:rPr lang="en-US" altLang="zh-CN" sz="2000" spc="150" dirty="0">
                <a:solidFill>
                  <a:schemeClr val="tx1">
                    <a:lumMod val="75000"/>
                    <a:lumOff val="25000"/>
                  </a:schemeClr>
                </a:solidFill>
                <a:uFillTx/>
                <a:sym typeface="+mn-ea"/>
              </a:rPr>
              <a:t>在</a:t>
            </a:r>
            <a:r>
              <a:rPr lang="zh-CN" altLang="en-US" sz="2000" spc="150" dirty="0">
                <a:solidFill>
                  <a:schemeClr val="tx1">
                    <a:lumMod val="75000"/>
                    <a:lumOff val="25000"/>
                  </a:schemeClr>
                </a:solidFill>
                <a:uFillTx/>
                <a:sym typeface="+mn-ea"/>
              </a:rPr>
              <a:t>花费</a:t>
            </a:r>
            <a:r>
              <a:rPr lang="en-US" altLang="zh-CN" sz="2000" spc="150" dirty="0">
                <a:solidFill>
                  <a:schemeClr val="tx1">
                    <a:lumMod val="75000"/>
                    <a:lumOff val="25000"/>
                  </a:schemeClr>
                </a:solidFill>
                <a:uFillTx/>
                <a:sym typeface="+mn-ea"/>
              </a:rPr>
              <a:t>1</a:t>
            </a:r>
            <a:r>
              <a:rPr lang="zh-CN" altLang="en-US" sz="2000" spc="150" dirty="0">
                <a:solidFill>
                  <a:schemeClr val="tx1">
                    <a:lumMod val="75000"/>
                    <a:lumOff val="25000"/>
                  </a:schemeClr>
                </a:solidFill>
                <a:uFillTx/>
                <a:sym typeface="+mn-ea"/>
              </a:rPr>
              <a:t>秒回退到</a:t>
            </a:r>
            <a:r>
              <a:rPr lang="en-US" altLang="zh-CN" sz="2000" spc="150" dirty="0">
                <a:solidFill>
                  <a:schemeClr val="tx1">
                    <a:lumMod val="75000"/>
                    <a:lumOff val="25000"/>
                  </a:schemeClr>
                </a:solidFill>
                <a:uFillTx/>
                <a:sym typeface="+mn-ea"/>
              </a:rPr>
              <a:t>i-1</a:t>
            </a:r>
            <a:r>
              <a:rPr lang="zh-CN" altLang="en-US" sz="2000" spc="150" dirty="0">
                <a:solidFill>
                  <a:schemeClr val="tx1">
                    <a:lumMod val="75000"/>
                    <a:lumOff val="25000"/>
                  </a:schemeClr>
                </a:solidFill>
                <a:uFillTx/>
                <a:sym typeface="+mn-ea"/>
              </a:rPr>
              <a:t>米位置之后，我们期望再花</a:t>
            </a:r>
            <a:r>
              <a:rPr lang="en-US" altLang="zh-CN" sz="2000" spc="150" dirty="0">
                <a:solidFill>
                  <a:schemeClr val="tx1">
                    <a:lumMod val="75000"/>
                    <a:lumOff val="25000"/>
                  </a:schemeClr>
                </a:solidFill>
                <a:uFillTx/>
                <a:sym typeface="+mn-ea"/>
              </a:rPr>
              <a:t>b[i-1]</a:t>
            </a:r>
            <a:r>
              <a:rPr lang="zh-CN" altLang="en-US" sz="2000" spc="150" dirty="0">
                <a:solidFill>
                  <a:schemeClr val="tx1">
                    <a:lumMod val="75000"/>
                    <a:lumOff val="25000"/>
                  </a:schemeClr>
                </a:solidFill>
                <a:uFillTx/>
                <a:sym typeface="+mn-ea"/>
              </a:rPr>
              <a:t>秒才能前进到</a:t>
            </a:r>
            <a:r>
              <a:rPr lang="en-US" altLang="zh-CN" sz="2000" spc="150" dirty="0">
                <a:solidFill>
                  <a:schemeClr val="tx1">
                    <a:lumMod val="75000"/>
                    <a:lumOff val="25000"/>
                  </a:schemeClr>
                </a:solidFill>
                <a:uFillTx/>
                <a:sym typeface="+mn-ea"/>
              </a:rPr>
              <a:t>i</a:t>
            </a:r>
            <a:r>
              <a:rPr lang="zh-CN" altLang="en-US" sz="2000" spc="150" dirty="0">
                <a:solidFill>
                  <a:schemeClr val="tx1">
                    <a:lumMod val="75000"/>
                    <a:lumOff val="25000"/>
                  </a:schemeClr>
                </a:solidFill>
                <a:uFillTx/>
                <a:sym typeface="+mn-ea"/>
              </a:rPr>
              <a:t>米位置。</a:t>
            </a:r>
            <a:endParaRPr sz="2000">
              <a:sym typeface="+mn-ea"/>
            </a:endParaRPr>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相当于说，我们有</a:t>
            </a:r>
            <a:r>
              <a:rPr lang="en-US" altLang="zh-CN" sz="2000" spc="150" dirty="0">
                <a:solidFill>
                  <a:schemeClr val="tx1">
                    <a:lumMod val="75000"/>
                    <a:lumOff val="25000"/>
                  </a:schemeClr>
                </a:solidFill>
                <a:uFillTx/>
                <a:sym typeface="+mn-ea"/>
              </a:rPr>
              <a:t>50%</a:t>
            </a:r>
            <a:r>
              <a:rPr lang="zh-CN" altLang="en-US" sz="2000" spc="150" dirty="0">
                <a:solidFill>
                  <a:schemeClr val="tx1">
                    <a:lumMod val="75000"/>
                    <a:lumOff val="25000"/>
                  </a:schemeClr>
                </a:solidFill>
                <a:uFillTx/>
                <a:sym typeface="+mn-ea"/>
              </a:rPr>
              <a:t>概率，会期望花费</a:t>
            </a:r>
            <a:r>
              <a:rPr lang="en-US" altLang="zh-CN" sz="2000" spc="150" dirty="0">
                <a:solidFill>
                  <a:schemeClr val="tx1">
                    <a:lumMod val="75000"/>
                    <a:lumOff val="25000"/>
                  </a:schemeClr>
                </a:solidFill>
                <a:uFillTx/>
                <a:sym typeface="+mn-ea"/>
              </a:rPr>
              <a:t>1+b[i-1]</a:t>
            </a:r>
            <a:r>
              <a:rPr lang="zh-CN" altLang="en-US" sz="2000" spc="150" dirty="0">
                <a:solidFill>
                  <a:schemeClr val="tx1">
                    <a:lumMod val="75000"/>
                    <a:lumOff val="25000"/>
                  </a:schemeClr>
                </a:solidFill>
                <a:uFillTx/>
                <a:sym typeface="+mn-ea"/>
              </a:rPr>
              <a:t>秒，然后原地不动。</a:t>
            </a:r>
            <a:endParaRPr sz="2000">
              <a:sym typeface="+mn-ea"/>
            </a:endParaRPr>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原地不动，等于说重新进行</a:t>
            </a:r>
            <a:r>
              <a:rPr lang="en-US" altLang="zh-CN" sz="2000" spc="150" dirty="0">
                <a:solidFill>
                  <a:schemeClr val="tx1">
                    <a:lumMod val="75000"/>
                    <a:lumOff val="25000"/>
                  </a:schemeClr>
                </a:solidFill>
                <a:uFillTx/>
                <a:sym typeface="+mn-ea"/>
              </a:rPr>
              <a:t>50%</a:t>
            </a:r>
            <a:r>
              <a:rPr lang="zh-CN" altLang="en-US" sz="2000" spc="150" dirty="0">
                <a:solidFill>
                  <a:schemeClr val="tx1">
                    <a:lumMod val="75000"/>
                    <a:lumOff val="25000"/>
                  </a:schemeClr>
                </a:solidFill>
                <a:uFillTx/>
                <a:sym typeface="+mn-ea"/>
              </a:rPr>
              <a:t>的随机判定。</a:t>
            </a:r>
            <a:endParaRPr sz="2000">
              <a:sym typeface="+mn-ea"/>
            </a:endParaRPr>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得到方程：</a:t>
            </a:r>
            <a:r>
              <a:rPr lang="en-US" altLang="zh-CN" sz="2000" spc="150" dirty="0">
                <a:solidFill>
                  <a:schemeClr val="tx1">
                    <a:lumMod val="75000"/>
                    <a:lumOff val="25000"/>
                  </a:schemeClr>
                </a:solidFill>
                <a:uFillTx/>
                <a:sym typeface="+mn-ea"/>
              </a:rPr>
              <a:t>b[i]=0.5*1+0.5*(1+b[i-1]+b[i])</a:t>
            </a:r>
            <a:r>
              <a:rPr lang="zh-CN" altLang="en-US" sz="2000" spc="150" dirty="0">
                <a:solidFill>
                  <a:schemeClr val="tx1">
                    <a:lumMod val="75000"/>
                    <a:lumOff val="25000"/>
                  </a:schemeClr>
                </a:solidFill>
                <a:uFillTx/>
                <a:sym typeface="+mn-ea"/>
              </a:rPr>
              <a:t>。</a:t>
            </a:r>
            <a:endParaRPr sz="2000">
              <a:sym typeface="+mn-ea"/>
            </a:endParaRPr>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于是便可以得到</a:t>
            </a:r>
            <a:r>
              <a:rPr lang="en-US" altLang="zh-CN" sz="2000" spc="150" dirty="0">
                <a:solidFill>
                  <a:schemeClr val="tx1">
                    <a:lumMod val="75000"/>
                    <a:lumOff val="25000"/>
                  </a:schemeClr>
                </a:solidFill>
                <a:uFillTx/>
                <a:sym typeface="+mn-ea"/>
              </a:rPr>
              <a:t>b[i]</a:t>
            </a:r>
            <a:r>
              <a:rPr lang="zh-CN" altLang="en-US" sz="2000" spc="150" dirty="0">
                <a:solidFill>
                  <a:schemeClr val="tx1">
                    <a:lumMod val="75000"/>
                    <a:lumOff val="25000"/>
                  </a:schemeClr>
                </a:solidFill>
                <a:uFillTx/>
                <a:sym typeface="+mn-ea"/>
              </a:rPr>
              <a:t>。</a:t>
            </a:r>
            <a:endParaRPr sz="2000">
              <a:sym typeface="+mn-ea"/>
            </a:endParaRPr>
          </a:p>
          <a:p>
            <a:pPr marL="228600" lvl="0" indent="-228600" algn="l">
              <a:lnSpc>
                <a:spcPct val="130000"/>
              </a:lnSpc>
              <a:spcBef>
                <a:spcPts val="0"/>
              </a:spcBef>
              <a:spcAft>
                <a:spcPts val="1000"/>
              </a:spcAft>
              <a:buClrTx/>
              <a:buSzTx/>
              <a:buFont typeface="Arial" panose="020B0604020202020204" pitchFamily="34" charset="0"/>
            </a:pPr>
            <a:endParaRPr sz="2000">
              <a:sym typeface="+mn-ea"/>
            </a:endParaRPr>
          </a:p>
          <a:p>
            <a:pPr marL="228600" lvl="0" indent="-228600" algn="l">
              <a:lnSpc>
                <a:spcPct val="130000"/>
              </a:lnSpc>
              <a:spcBef>
                <a:spcPts val="0"/>
              </a:spcBef>
              <a:spcAft>
                <a:spcPts val="1000"/>
              </a:spcAft>
              <a:buClrTx/>
              <a:buSzTx/>
              <a:buFont typeface="Arial" panose="020B0604020202020204" pitchFamily="34" charset="0"/>
            </a:pPr>
            <a:endParaRPr lang="en-US" altLang="zh-CN" sz="2000" spc="150">
              <a:solidFill>
                <a:schemeClr val="tx1">
                  <a:lumMod val="75000"/>
                  <a:lumOff val="25000"/>
                </a:schemeClr>
              </a:solidFill>
              <a:uFillTx/>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5" grpId="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a:t>
            </a:r>
            <a:r>
              <a:t>：</a:t>
            </a:r>
            <a:r>
              <a:rPr altLang="zh-CN">
                <a:sym typeface="+mn-ea"/>
              </a:rPr>
              <a:t>非拓扑图型转移概率与期望问题：方法</a:t>
            </a:r>
            <a:r>
              <a:rPr lang="en-US" altLang="zh-CN">
                <a:sym typeface="+mn-ea"/>
              </a:rPr>
              <a:t>5 </a:t>
            </a:r>
            <a:r>
              <a:rPr altLang="zh-CN">
                <a:sym typeface="+mn-ea"/>
              </a:rPr>
              <a:t>唯一定向法</a:t>
            </a:r>
            <a:endParaRPr lang="en-US" altLang="zh-CN">
              <a:sym typeface="+mn-ea"/>
            </a:endParaRPr>
          </a:p>
        </p:txBody>
      </p:sp>
      <p:sp>
        <p:nvSpPr>
          <p:cNvPr id="5" name="矩形 4"/>
          <p:cNvSpPr/>
          <p:nvPr/>
        </p:nvSpPr>
        <p:spPr>
          <a:xfrm>
            <a:off x="669881" y="1853248"/>
            <a:ext cx="10852237" cy="1456690"/>
          </a:xfrm>
          <a:prstGeom prst="rect">
            <a:avLst/>
          </a:prstGeom>
        </p:spPr>
        <p:txBody>
          <a:bodyPr vert="horz" wrap="square" lIns="101600" tIns="0" rIns="82550" bIns="0" rtlCol="0">
            <a:noAutofit/>
          </a:bodyPr>
          <a:lstStyle/>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对于状态方向性、目的性明确的这类问题，我们可以采用唯一定向法。</a:t>
            </a:r>
            <a:endParaRPr sz="2000" dirty="0">
              <a:sym typeface="+mn-ea"/>
            </a:endParaRPr>
          </a:p>
          <a:p>
            <a:pPr marL="228600" lvl="0" indent="-228600" algn="l">
              <a:lnSpc>
                <a:spcPct val="130000"/>
              </a:lnSpc>
              <a:spcBef>
                <a:spcPts val="0"/>
              </a:spcBef>
              <a:spcAft>
                <a:spcPts val="1000"/>
              </a:spcAft>
              <a:buClrTx/>
              <a:buSzTx/>
              <a:buFont typeface="Arial" panose="020B0604020202020204" pitchFamily="34" charset="0"/>
            </a:pPr>
            <a:r>
              <a:rPr lang="en-US" altLang="zh-CN" sz="2000" spc="150" dirty="0">
                <a:solidFill>
                  <a:schemeClr val="tx1">
                    <a:lumMod val="75000"/>
                    <a:lumOff val="25000"/>
                  </a:schemeClr>
                </a:solidFill>
                <a:uFillTx/>
                <a:sym typeface="+mn-ea"/>
              </a:rPr>
              <a:t>这</a:t>
            </a:r>
            <a:r>
              <a:rPr lang="zh-CN" altLang="en-US" sz="2000" spc="150" dirty="0">
                <a:solidFill>
                  <a:schemeClr val="tx1">
                    <a:lumMod val="75000"/>
                    <a:lumOff val="25000"/>
                  </a:schemeClr>
                </a:solidFill>
                <a:uFillTx/>
                <a:sym typeface="+mn-ea"/>
              </a:rPr>
              <a:t>种方法的思路在于，给每一个点定下一个必经的、唯一的转移状态。</a:t>
            </a:r>
            <a:endParaRPr sz="2000" dirty="0">
              <a:sym typeface="+mn-ea"/>
            </a:endParaRPr>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对于所有的回退转移方式，我们全部将其整理为</a:t>
            </a:r>
            <a:r>
              <a:rPr lang="en-US" altLang="zh-CN" sz="2000" spc="150" dirty="0">
                <a:solidFill>
                  <a:schemeClr val="tx1">
                    <a:lumMod val="75000"/>
                    <a:lumOff val="25000"/>
                  </a:schemeClr>
                </a:solidFill>
                <a:uFillTx/>
                <a:sym typeface="+mn-ea"/>
              </a:rPr>
              <a:t>“</a:t>
            </a:r>
            <a:r>
              <a:rPr lang="zh-CN" altLang="en-US" sz="2000" spc="150" dirty="0">
                <a:solidFill>
                  <a:schemeClr val="tx1">
                    <a:lumMod val="75000"/>
                    <a:lumOff val="25000"/>
                  </a:schemeClr>
                </a:solidFill>
                <a:uFillTx/>
                <a:sym typeface="+mn-ea"/>
              </a:rPr>
              <a:t>原地踏步</a:t>
            </a:r>
            <a:r>
              <a:rPr lang="en-US" altLang="zh-CN" sz="2000" spc="150" dirty="0">
                <a:solidFill>
                  <a:schemeClr val="tx1">
                    <a:lumMod val="75000"/>
                    <a:lumOff val="25000"/>
                  </a:schemeClr>
                </a:solidFill>
                <a:uFillTx/>
                <a:sym typeface="+mn-ea"/>
              </a:rPr>
              <a:t>”</a:t>
            </a:r>
            <a:r>
              <a:rPr lang="zh-CN" altLang="en-US" sz="2000" spc="150" dirty="0">
                <a:solidFill>
                  <a:schemeClr val="tx1">
                    <a:lumMod val="75000"/>
                    <a:lumOff val="25000"/>
                  </a:schemeClr>
                </a:solidFill>
                <a:uFillTx/>
                <a:sym typeface="+mn-ea"/>
              </a:rPr>
              <a:t>，回到当前状态进行讨论。</a:t>
            </a:r>
            <a:endParaRPr sz="2000" dirty="0">
              <a:sym typeface="+mn-ea"/>
            </a:endParaRPr>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这样，一个非拓扑图型的转移问题就可以转化为一个线性递推问题。</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5" grpId="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a:t>
            </a:r>
            <a:r>
              <a:t>：</a:t>
            </a:r>
            <a:r>
              <a:rPr altLang="zh-CN">
                <a:sym typeface="+mn-ea"/>
              </a:rPr>
              <a:t>非拓扑图型转移概率与期望问题：方法</a:t>
            </a:r>
            <a:r>
              <a:rPr lang="en-US" altLang="zh-CN">
                <a:sym typeface="+mn-ea"/>
              </a:rPr>
              <a:t>5 </a:t>
            </a:r>
            <a:r>
              <a:rPr altLang="zh-CN">
                <a:sym typeface="+mn-ea"/>
              </a:rPr>
              <a:t>唯一定向法</a:t>
            </a:r>
            <a:endParaRPr lang="en-US" altLang="zh-CN">
              <a:sym typeface="+mn-ea"/>
            </a:endParaRPr>
          </a:p>
        </p:txBody>
      </p:sp>
      <p:sp>
        <p:nvSpPr>
          <p:cNvPr id="5" name="矩形 4"/>
          <p:cNvSpPr/>
          <p:nvPr/>
        </p:nvSpPr>
        <p:spPr>
          <a:xfrm>
            <a:off x="646111" y="2048273"/>
            <a:ext cx="10852237" cy="1456690"/>
          </a:xfrm>
          <a:prstGeom prst="rect">
            <a:avLst/>
          </a:prstGeom>
        </p:spPr>
        <p:txBody>
          <a:bodyPr vert="horz" wrap="square" lIns="101600" tIns="0" rIns="82550" bIns="0" rtlCol="0">
            <a:noAutofit/>
          </a:bodyPr>
          <a:lstStyle/>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该方法的</a:t>
            </a:r>
            <a:r>
              <a:rPr lang="en-US" altLang="zh-CN" sz="2000" spc="150" dirty="0">
                <a:solidFill>
                  <a:schemeClr val="tx1">
                    <a:lumMod val="75000"/>
                    <a:lumOff val="25000"/>
                  </a:schemeClr>
                </a:solidFill>
                <a:uFillTx/>
                <a:sym typeface="+mn-ea"/>
              </a:rPr>
              <a:t>“</a:t>
            </a:r>
            <a:r>
              <a:rPr lang="zh-CN" altLang="en-US" sz="2000" spc="150" dirty="0">
                <a:solidFill>
                  <a:schemeClr val="tx1">
                    <a:lumMod val="75000"/>
                    <a:lumOff val="25000"/>
                  </a:schemeClr>
                </a:solidFill>
                <a:uFillTx/>
                <a:sym typeface="+mn-ea"/>
              </a:rPr>
              <a:t>方向</a:t>
            </a:r>
            <a:r>
              <a:rPr lang="en-US" altLang="zh-CN" sz="2000" spc="150" dirty="0">
                <a:solidFill>
                  <a:schemeClr val="tx1">
                    <a:lumMod val="75000"/>
                    <a:lumOff val="25000"/>
                  </a:schemeClr>
                </a:solidFill>
                <a:uFillTx/>
                <a:sym typeface="+mn-ea"/>
              </a:rPr>
              <a:t>”</a:t>
            </a:r>
            <a:r>
              <a:rPr lang="zh-CN" altLang="en-US" sz="2000" spc="150" dirty="0">
                <a:solidFill>
                  <a:schemeClr val="tx1">
                    <a:lumMod val="75000"/>
                    <a:lumOff val="25000"/>
                  </a:schemeClr>
                </a:solidFill>
                <a:uFillTx/>
                <a:sym typeface="+mn-ea"/>
              </a:rPr>
              <a:t>并不是随意决定的，而是根据题目的目的唯一确定的。</a:t>
            </a:r>
            <a:endParaRPr sz="2000" dirty="0">
              <a:sym typeface="+mn-ea"/>
            </a:endParaRPr>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这种方法一般在高难度的题目中才会出现。</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5" grpId="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EX</a:t>
            </a:r>
            <a:r>
              <a:t>：</a:t>
            </a:r>
            <a:r>
              <a:rPr lang="en-US" altLang="zh-CN">
                <a:sym typeface="+mn-ea"/>
              </a:rPr>
              <a:t>[JLOI2012]时间流逝</a:t>
            </a:r>
          </a:p>
        </p:txBody>
      </p:sp>
      <p:sp>
        <p:nvSpPr>
          <p:cNvPr id="5" name="矩形 4"/>
          <p:cNvSpPr/>
          <p:nvPr/>
        </p:nvSpPr>
        <p:spPr>
          <a:xfrm>
            <a:off x="669882" y="1296000"/>
            <a:ext cx="10852237" cy="1216025"/>
          </a:xfrm>
          <a:prstGeom prst="rect">
            <a:avLst/>
          </a:prstGeom>
        </p:spPr>
        <p:txBody>
          <a:bodyPr vert="horz" wrap="square" lIns="101600" tIns="0" rIns="82550" bIns="0" rtlCol="0">
            <a:noAutofit/>
          </a:bodyPr>
          <a:lstStyle/>
          <a:p>
            <a:pPr marL="228600" lvl="0" indent="-228600" algn="l">
              <a:lnSpc>
                <a:spcPct val="130000"/>
              </a:lnSpc>
              <a:spcBef>
                <a:spcPts val="0"/>
              </a:spcBef>
              <a:spcAft>
                <a:spcPts val="1000"/>
              </a:spcAft>
              <a:buClrTx/>
              <a:buSzTx/>
              <a:buFont typeface="Arial" panose="020B0604020202020204" pitchFamily="34" charset="0"/>
            </a:pPr>
            <a:r>
              <a:rPr lang="zh-CN" altLang="en-US" sz="1600" spc="150" dirty="0">
                <a:solidFill>
                  <a:schemeClr val="tx1">
                    <a:lumMod val="75000"/>
                    <a:lumOff val="25000"/>
                  </a:schemeClr>
                </a:solidFill>
                <a:uFillTx/>
                <a:sym typeface="+mn-ea"/>
              </a:rPr>
              <a:t>生活可以很简单。可以探索水底世界的神秘，也可以去发现奇特新生物，亦或踏上一段新生的旅程。在必须要迎接挑战或跟周围的生物进行生存争夺之前，享受自由的飞翔。此时你会觉得生活是如此美好。</a:t>
            </a:r>
            <a:endParaRPr>
              <a:sym typeface="+mn-ea"/>
            </a:endParaRPr>
          </a:p>
          <a:p>
            <a:pPr marL="228600" lvl="0" indent="-228600" algn="l">
              <a:lnSpc>
                <a:spcPct val="130000"/>
              </a:lnSpc>
              <a:spcBef>
                <a:spcPts val="0"/>
              </a:spcBef>
              <a:spcAft>
                <a:spcPts val="1000"/>
              </a:spcAft>
              <a:buClrTx/>
              <a:buSzTx/>
              <a:buFont typeface="Arial" panose="020B0604020202020204" pitchFamily="34" charset="0"/>
            </a:pPr>
            <a:r>
              <a:rPr lang="zh-CN" altLang="en-US" sz="1600" spc="150" dirty="0">
                <a:solidFill>
                  <a:schemeClr val="tx1">
                    <a:lumMod val="75000"/>
                    <a:lumOff val="25000"/>
                  </a:schemeClr>
                </a:solidFill>
                <a:uFillTx/>
                <a:sym typeface="+mn-ea"/>
              </a:rPr>
              <a:t>像蛇喜欢吃浮游生物一样（哦，我好像忘记告诉你这个常识），每天，你可以吃一些你周围的基础生物，然后会在你的尾巴上得到一个能量圈。你将会有好多种不同的能量圈，每一个都会被赋予一个能量。你可以拥有多个同种的能量圈，但是对于新得到的相同的能量圈，它的能量不能大于你已拥有的任何一个能量圈。除了前面的规则，获得新的能量圈的种类的概率是一样的。一天天过去，你得到越来越多的能量，开始了进化演变。</a:t>
            </a:r>
            <a:endParaRPr>
              <a:sym typeface="+mn-ea"/>
            </a:endParaRPr>
          </a:p>
          <a:p>
            <a:pPr marL="228600" lvl="0" indent="-228600" algn="l">
              <a:lnSpc>
                <a:spcPct val="130000"/>
              </a:lnSpc>
              <a:spcBef>
                <a:spcPts val="0"/>
              </a:spcBef>
              <a:spcAft>
                <a:spcPts val="1000"/>
              </a:spcAft>
              <a:buClrTx/>
              <a:buSzTx/>
              <a:buFont typeface="Arial" panose="020B0604020202020204" pitchFamily="34" charset="0"/>
            </a:pPr>
            <a:r>
              <a:rPr lang="zh-CN" altLang="en-US" sz="1600" spc="150" dirty="0">
                <a:solidFill>
                  <a:schemeClr val="tx1">
                    <a:lumMod val="75000"/>
                    <a:lumOff val="25000"/>
                  </a:schemeClr>
                </a:solidFill>
                <a:uFillTx/>
                <a:sym typeface="+mn-ea"/>
              </a:rPr>
              <a:t>但是你也有自己的问题，有时你会面对邪恶的果冻鱼。它会追着你咬你，你不得不扔出最小能量值的能量圈然后赶忙逃跑。在这种情况下，你不会有任何的胃口了，因此这天你将不再得到任何能量圈。幸好，当你没有任何能量圈的时候，果冻鱼就算看见你也不会追着你，此时你可以好好地享用美食。</a:t>
            </a:r>
            <a:endParaRPr>
              <a:sym typeface="+mn-ea"/>
            </a:endParaRPr>
          </a:p>
          <a:p>
            <a:pPr marL="228600" lvl="0" indent="-228600" algn="l">
              <a:lnSpc>
                <a:spcPct val="130000"/>
              </a:lnSpc>
              <a:spcBef>
                <a:spcPts val="0"/>
              </a:spcBef>
              <a:spcAft>
                <a:spcPts val="1000"/>
              </a:spcAft>
              <a:buClrTx/>
              <a:buSzTx/>
              <a:buFont typeface="Arial" panose="020B0604020202020204" pitchFamily="34" charset="0"/>
            </a:pPr>
            <a:r>
              <a:rPr lang="zh-CN" altLang="en-US" sz="1600" spc="150" dirty="0">
                <a:solidFill>
                  <a:schemeClr val="tx1">
                    <a:lumMod val="75000"/>
                    <a:lumOff val="25000"/>
                  </a:schemeClr>
                </a:solidFill>
                <a:uFillTx/>
                <a:sym typeface="+mn-ea"/>
              </a:rPr>
              <a:t>你听说当你的总的能量值超过了某个阈值之后，可以进化成强大模式并能够吃掉果冻鱼。是时候反击了！下面是本题的问题：预计要过多少天你才能进化成强大模式？（第一天默认你没有任何能量圈）</a:t>
            </a:r>
            <a:endParaRPr lang="zh-CN" altLang="en-US" sz="1600" spc="150">
              <a:solidFill>
                <a:schemeClr val="tx1">
                  <a:lumMod val="75000"/>
                  <a:lumOff val="25000"/>
                </a:schemeClr>
              </a:solidFill>
              <a:uFillTx/>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5" grpId="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EX</a:t>
            </a:r>
            <a:r>
              <a:t>：</a:t>
            </a:r>
            <a:r>
              <a:rPr altLang="zh-CN">
                <a:sym typeface="+mn-ea"/>
              </a:rPr>
              <a:t>例题</a:t>
            </a:r>
            <a:r>
              <a:rPr lang="en-US" altLang="zh-CN">
                <a:sym typeface="+mn-ea"/>
              </a:rPr>
              <a:t>5 [JLOI2012]时间流逝</a:t>
            </a:r>
          </a:p>
        </p:txBody>
      </p:sp>
      <p:sp>
        <p:nvSpPr>
          <p:cNvPr id="5" name="矩形 4"/>
          <p:cNvSpPr/>
          <p:nvPr/>
        </p:nvSpPr>
        <p:spPr>
          <a:xfrm>
            <a:off x="669882" y="1296000"/>
            <a:ext cx="10852237" cy="1216025"/>
          </a:xfrm>
          <a:prstGeom prst="rect">
            <a:avLst/>
          </a:prstGeom>
        </p:spPr>
        <p:txBody>
          <a:bodyPr vert="horz" wrap="square" lIns="101600" tIns="0" rIns="82550" bIns="0" rtlCol="0">
            <a:noAutofit/>
          </a:bodyPr>
          <a:lstStyle/>
          <a:p>
            <a:pPr marL="228600" lvl="0" indent="-228600" algn="l">
              <a:lnSpc>
                <a:spcPct val="130000"/>
              </a:lnSpc>
              <a:spcBef>
                <a:spcPts val="0"/>
              </a:spcBef>
              <a:spcAft>
                <a:spcPts val="1000"/>
              </a:spcAft>
              <a:buClrTx/>
              <a:buSzTx/>
              <a:buFont typeface="Arial" panose="020B0604020202020204" pitchFamily="34" charset="0"/>
            </a:pPr>
            <a:r>
              <a:rPr lang="zh-CN" altLang="en-US" sz="1600" spc="150" dirty="0">
                <a:solidFill>
                  <a:schemeClr val="tx1">
                    <a:lumMod val="75000"/>
                    <a:lumOff val="25000"/>
                  </a:schemeClr>
                </a:solidFill>
                <a:uFillTx/>
                <a:sym typeface="+mn-ea"/>
              </a:rPr>
              <a:t>Input</a:t>
            </a:r>
            <a:endParaRPr>
              <a:sym typeface="+mn-ea"/>
            </a:endParaRPr>
          </a:p>
          <a:p>
            <a:pPr marL="228600" lvl="0" indent="-228600" algn="l">
              <a:lnSpc>
                <a:spcPct val="130000"/>
              </a:lnSpc>
              <a:spcBef>
                <a:spcPts val="0"/>
              </a:spcBef>
              <a:spcAft>
                <a:spcPts val="1000"/>
              </a:spcAft>
              <a:buClrTx/>
              <a:buSzTx/>
              <a:buFont typeface="Arial" panose="020B0604020202020204" pitchFamily="34" charset="0"/>
            </a:pPr>
            <a:r>
              <a:rPr lang="zh-CN" altLang="en-US" sz="1600" spc="150" dirty="0">
                <a:solidFill>
                  <a:schemeClr val="tx1">
                    <a:lumMod val="75000"/>
                    <a:lumOff val="25000"/>
                  </a:schemeClr>
                </a:solidFill>
                <a:uFillTx/>
                <a:sym typeface="+mn-ea"/>
              </a:rPr>
              <a:t>输入包含多个测例。对每个测例会有两行。第一行是一个浮点数P，一个整数T和一个整数N。P是每天遇到果冻鱼的概率，T是阈值。第二行是N个不同的正整数，表示每一种能量圈的能量值。</a:t>
            </a:r>
            <a:endParaRPr>
              <a:sym typeface="+mn-ea"/>
            </a:endParaRPr>
          </a:p>
          <a:p>
            <a:pPr marL="228600" lvl="0" indent="-228600" algn="l">
              <a:lnSpc>
                <a:spcPct val="130000"/>
              </a:lnSpc>
              <a:spcBef>
                <a:spcPts val="0"/>
              </a:spcBef>
              <a:spcAft>
                <a:spcPts val="1000"/>
              </a:spcAft>
              <a:buClrTx/>
              <a:buSzTx/>
              <a:buFont typeface="Arial" panose="020B0604020202020204" pitchFamily="34" charset="0"/>
            </a:pPr>
            <a:r>
              <a:rPr lang="zh-CN" altLang="en-US" sz="1600" spc="150" dirty="0">
                <a:solidFill>
                  <a:schemeClr val="tx1">
                    <a:lumMod val="75000"/>
                    <a:lumOff val="25000"/>
                  </a:schemeClr>
                </a:solidFill>
                <a:uFillTx/>
                <a:sym typeface="+mn-ea"/>
              </a:rPr>
              <a:t>Output</a:t>
            </a:r>
            <a:endParaRPr>
              <a:sym typeface="+mn-ea"/>
            </a:endParaRPr>
          </a:p>
          <a:p>
            <a:pPr marL="228600" lvl="0" indent="-228600" algn="l">
              <a:lnSpc>
                <a:spcPct val="130000"/>
              </a:lnSpc>
              <a:spcBef>
                <a:spcPts val="0"/>
              </a:spcBef>
              <a:spcAft>
                <a:spcPts val="1000"/>
              </a:spcAft>
              <a:buClrTx/>
              <a:buSzTx/>
              <a:buFont typeface="Arial" panose="020B0604020202020204" pitchFamily="34" charset="0"/>
            </a:pPr>
            <a:r>
              <a:rPr lang="zh-CN" altLang="en-US" sz="1600" spc="150" dirty="0">
                <a:solidFill>
                  <a:schemeClr val="tx1">
                    <a:lumMod val="75000"/>
                    <a:lumOff val="25000"/>
                  </a:schemeClr>
                </a:solidFill>
                <a:uFillTx/>
                <a:sym typeface="+mn-ea"/>
              </a:rPr>
              <a:t>对于每个测例，输出一行表示预计要过多少天你的能量值能够超过阈值，四舍五入到三位小数。</a:t>
            </a:r>
            <a:endParaRPr lang="zh-CN" altLang="en-US" sz="1600" spc="150">
              <a:solidFill>
                <a:schemeClr val="tx1">
                  <a:lumMod val="75000"/>
                  <a:lumOff val="25000"/>
                </a:schemeClr>
              </a:solidFill>
              <a:uFillTx/>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5" grpId="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EX</a:t>
            </a:r>
            <a:r>
              <a:t>：</a:t>
            </a:r>
            <a:r>
              <a:rPr altLang="zh-CN">
                <a:sym typeface="+mn-ea"/>
              </a:rPr>
              <a:t>例题</a:t>
            </a:r>
            <a:r>
              <a:rPr lang="en-US" altLang="zh-CN">
                <a:sym typeface="+mn-ea"/>
              </a:rPr>
              <a:t>5 [JLOI2012]时间流逝</a:t>
            </a:r>
          </a:p>
        </p:txBody>
      </p:sp>
      <p:sp>
        <p:nvSpPr>
          <p:cNvPr id="5" name="矩形 4"/>
          <p:cNvSpPr/>
          <p:nvPr/>
        </p:nvSpPr>
        <p:spPr>
          <a:xfrm>
            <a:off x="669882" y="1296000"/>
            <a:ext cx="10852237" cy="1216025"/>
          </a:xfrm>
          <a:prstGeom prst="rect">
            <a:avLst/>
          </a:prstGeom>
        </p:spPr>
        <p:txBody>
          <a:bodyPr vert="horz" wrap="square" lIns="101600" tIns="0" rIns="82550" bIns="0" rtlCol="0">
            <a:noAutofit/>
          </a:bodyPr>
          <a:lstStyle/>
          <a:p>
            <a:pPr marL="228600" lvl="0" indent="-228600" algn="l">
              <a:lnSpc>
                <a:spcPct val="130000"/>
              </a:lnSpc>
              <a:spcBef>
                <a:spcPts val="0"/>
              </a:spcBef>
              <a:spcAft>
                <a:spcPts val="1000"/>
              </a:spcAft>
              <a:buClrTx/>
              <a:buSzTx/>
              <a:buFont typeface="Arial" panose="020B0604020202020204" pitchFamily="34" charset="0"/>
            </a:pPr>
            <a:r>
              <a:rPr lang="zh-CN" altLang="en-US" sz="1600" spc="150" dirty="0">
                <a:solidFill>
                  <a:schemeClr val="tx1">
                    <a:lumMod val="75000"/>
                    <a:lumOff val="25000"/>
                  </a:schemeClr>
                </a:solidFill>
                <a:uFillTx/>
                <a:sym typeface="+mn-ea"/>
              </a:rPr>
              <a:t>用[i,j]记录已经筹集了i的能量，且拥有的最小能量圈为j，让其发展下去，直到筹集t以上的能量或失去j能量圈为止的情况。</a:t>
            </a:r>
            <a:endParaRPr>
              <a:sym typeface="+mn-ea"/>
            </a:endParaRPr>
          </a:p>
          <a:p>
            <a:pPr marL="228600" lvl="0" indent="-228600" algn="l">
              <a:lnSpc>
                <a:spcPct val="130000"/>
              </a:lnSpc>
              <a:spcBef>
                <a:spcPts val="0"/>
              </a:spcBef>
              <a:spcAft>
                <a:spcPts val="1000"/>
              </a:spcAft>
              <a:buClrTx/>
              <a:buSzTx/>
              <a:buFont typeface="Arial" panose="020B0604020202020204" pitchFamily="34" charset="0"/>
            </a:pPr>
            <a:r>
              <a:rPr lang="zh-CN" altLang="en-US" sz="1600" spc="150" dirty="0">
                <a:solidFill>
                  <a:schemeClr val="tx1">
                    <a:lumMod val="75000"/>
                    <a:lumOff val="25000"/>
                  </a:schemeClr>
                </a:solidFill>
                <a:uFillTx/>
                <a:sym typeface="+mn-ea"/>
              </a:rPr>
              <a:t>用f[i,j,1]记录有多大的几率在能量满之前会失去j能量圈，用f[i,j,2]记录能量满或失去</a:t>
            </a:r>
            <a:r>
              <a:rPr lang="en-US" altLang="zh-CN" sz="1600" spc="150" dirty="0">
                <a:solidFill>
                  <a:schemeClr val="tx1">
                    <a:lumMod val="75000"/>
                    <a:lumOff val="25000"/>
                  </a:schemeClr>
                </a:solidFill>
                <a:uFillTx/>
                <a:sym typeface="+mn-ea"/>
              </a:rPr>
              <a:t>j</a:t>
            </a:r>
            <a:r>
              <a:rPr lang="zh-CN" altLang="en-US" sz="1600" spc="150" dirty="0">
                <a:solidFill>
                  <a:schemeClr val="tx1">
                    <a:lumMod val="75000"/>
                    <a:lumOff val="25000"/>
                  </a:schemeClr>
                </a:solidFill>
                <a:uFillTx/>
                <a:sym typeface="+mn-ea"/>
              </a:rPr>
              <a:t>的期望天数。</a:t>
            </a:r>
            <a:endParaRPr>
              <a:sym typeface="+mn-ea"/>
            </a:endParaRPr>
          </a:p>
          <a:p>
            <a:pPr marL="228600" lvl="0" indent="-228600" algn="l">
              <a:lnSpc>
                <a:spcPct val="130000"/>
              </a:lnSpc>
              <a:spcBef>
                <a:spcPts val="0"/>
              </a:spcBef>
              <a:spcAft>
                <a:spcPts val="1000"/>
              </a:spcAft>
              <a:buClrTx/>
              <a:buSzTx/>
              <a:buFont typeface="Arial" panose="020B0604020202020204" pitchFamily="34" charset="0"/>
            </a:pPr>
            <a:r>
              <a:rPr lang="zh-CN" altLang="en-US" sz="1600" spc="150" dirty="0">
                <a:solidFill>
                  <a:schemeClr val="tx1">
                    <a:lumMod val="75000"/>
                    <a:lumOff val="25000"/>
                  </a:schemeClr>
                </a:solidFill>
                <a:uFillTx/>
                <a:sym typeface="+mn-ea"/>
              </a:rPr>
              <a:t>初始状态：f[i,j,1]=0，f[i,j,2]=0。（i&gt;=t）</a:t>
            </a:r>
            <a:endParaRPr>
              <a:sym typeface="+mn-ea"/>
            </a:endParaRPr>
          </a:p>
          <a:p>
            <a:pPr marL="228600" lvl="0" indent="-228600" algn="l">
              <a:lnSpc>
                <a:spcPct val="130000"/>
              </a:lnSpc>
              <a:spcBef>
                <a:spcPts val="0"/>
              </a:spcBef>
              <a:spcAft>
                <a:spcPts val="1000"/>
              </a:spcAft>
              <a:buClrTx/>
              <a:buSzTx/>
              <a:buFont typeface="Arial" panose="020B0604020202020204" pitchFamily="34" charset="0"/>
            </a:pPr>
            <a:r>
              <a:rPr lang="zh-CN" altLang="en-US" sz="1600" spc="150" dirty="0">
                <a:solidFill>
                  <a:schemeClr val="tx1">
                    <a:lumMod val="75000"/>
                    <a:lumOff val="25000"/>
                  </a:schemeClr>
                </a:solidFill>
                <a:uFillTx/>
                <a:sym typeface="+mn-ea"/>
              </a:rPr>
              <a:t>假设[i,j]时获得了一个k的能量圈(k&lt;=j)，则f[i,j]可以通过f[i+k,k]转移而来。</a:t>
            </a:r>
            <a:endParaRPr>
              <a:sym typeface="+mn-ea"/>
            </a:endParaRPr>
          </a:p>
          <a:p>
            <a:pPr marL="228600" lvl="0" indent="-228600" algn="l">
              <a:lnSpc>
                <a:spcPct val="130000"/>
              </a:lnSpc>
              <a:spcBef>
                <a:spcPts val="0"/>
              </a:spcBef>
              <a:spcAft>
                <a:spcPts val="1000"/>
              </a:spcAft>
              <a:buClrTx/>
              <a:buSzTx/>
              <a:buFont typeface="Arial" panose="020B0604020202020204" pitchFamily="34" charset="0"/>
            </a:pPr>
            <a:r>
              <a:rPr lang="zh-CN" altLang="en-US" sz="1600" spc="150" dirty="0">
                <a:solidFill>
                  <a:schemeClr val="tx1">
                    <a:lumMod val="75000"/>
                    <a:lumOff val="25000"/>
                  </a:schemeClr>
                </a:solidFill>
                <a:uFillTx/>
                <a:sym typeface="+mn-ea"/>
              </a:rPr>
              <a:t>设x[k]为当前获得k的概率。</a:t>
            </a:r>
            <a:endParaRPr>
              <a:sym typeface="+mn-ea"/>
            </a:endParaRPr>
          </a:p>
          <a:p>
            <a:pPr marL="228600" lvl="0" indent="-228600" algn="l">
              <a:lnSpc>
                <a:spcPct val="130000"/>
              </a:lnSpc>
              <a:spcBef>
                <a:spcPts val="0"/>
              </a:spcBef>
              <a:spcAft>
                <a:spcPts val="1000"/>
              </a:spcAft>
              <a:buClrTx/>
              <a:buSzTx/>
              <a:buFont typeface="Arial" panose="020B0604020202020204" pitchFamily="34" charset="0"/>
            </a:pPr>
            <a:r>
              <a:rPr lang="zh-CN" altLang="en-US" sz="1600" spc="150" dirty="0">
                <a:solidFill>
                  <a:schemeClr val="tx1">
                    <a:lumMod val="75000"/>
                    <a:lumOff val="25000"/>
                  </a:schemeClr>
                </a:solidFill>
                <a:uFillTx/>
                <a:sym typeface="+mn-ea"/>
              </a:rPr>
              <a:t>原地踏步（即获得k后进入[i+k,k]状态却失去k）的概率</a:t>
            </a:r>
            <a:r>
              <a:rPr lang="en-US" altLang="zh-CN" sz="1600" spc="150" dirty="0">
                <a:solidFill>
                  <a:schemeClr val="tx1">
                    <a:lumMod val="75000"/>
                    <a:lumOff val="25000"/>
                  </a:schemeClr>
                </a:solidFill>
                <a:uFillTx/>
                <a:sym typeface="+mn-ea"/>
              </a:rPr>
              <a:t>p1</a:t>
            </a:r>
            <a:r>
              <a:rPr lang="zh-CN" altLang="en-US" sz="1600" spc="150" dirty="0">
                <a:solidFill>
                  <a:schemeClr val="tx1">
                    <a:lumMod val="75000"/>
                    <a:lumOff val="25000"/>
                  </a:schemeClr>
                </a:solidFill>
                <a:uFillTx/>
                <a:sym typeface="+mn-ea"/>
              </a:rPr>
              <a:t>为∑(f[i+k,k,1]*x[k])</a:t>
            </a:r>
            <a:endParaRPr>
              <a:sym typeface="+mn-ea"/>
            </a:endParaRPr>
          </a:p>
          <a:p>
            <a:pPr marL="228600" lvl="0" indent="-228600" algn="l">
              <a:lnSpc>
                <a:spcPct val="130000"/>
              </a:lnSpc>
              <a:spcBef>
                <a:spcPts val="0"/>
              </a:spcBef>
              <a:spcAft>
                <a:spcPts val="1000"/>
              </a:spcAft>
              <a:buClrTx/>
              <a:buSzTx/>
              <a:buFont typeface="Arial" panose="020B0604020202020204" pitchFamily="34" charset="0"/>
            </a:pPr>
            <a:r>
              <a:rPr lang="zh-CN" altLang="en-US" sz="1600" spc="150" dirty="0">
                <a:solidFill>
                  <a:schemeClr val="tx1">
                    <a:lumMod val="75000"/>
                    <a:lumOff val="25000"/>
                  </a:schemeClr>
                </a:solidFill>
                <a:uFillTx/>
                <a:sym typeface="+mn-ea"/>
              </a:rPr>
              <a:t>没有原地踏步的概率p2为1-</a:t>
            </a:r>
            <a:r>
              <a:rPr lang="en-US" altLang="zh-CN" sz="1600" spc="150" dirty="0">
                <a:solidFill>
                  <a:schemeClr val="tx1">
                    <a:lumMod val="75000"/>
                    <a:lumOff val="25000"/>
                  </a:schemeClr>
                </a:solidFill>
                <a:uFillTx/>
                <a:sym typeface="+mn-ea"/>
              </a:rPr>
              <a:t>p1</a:t>
            </a:r>
            <a:r>
              <a:rPr lang="zh-CN" altLang="en-US" sz="1600" spc="150" dirty="0">
                <a:solidFill>
                  <a:schemeClr val="tx1">
                    <a:lumMod val="75000"/>
                    <a:lumOff val="25000"/>
                  </a:schemeClr>
                </a:solidFill>
                <a:uFillTx/>
                <a:sym typeface="+mn-ea"/>
              </a:rPr>
              <a:t>。</a:t>
            </a:r>
            <a:endParaRPr>
              <a:sym typeface="+mn-ea"/>
            </a:endParaRPr>
          </a:p>
          <a:p>
            <a:pPr marL="228600" lvl="0" indent="-228600" algn="l">
              <a:lnSpc>
                <a:spcPct val="130000"/>
              </a:lnSpc>
              <a:spcBef>
                <a:spcPts val="0"/>
              </a:spcBef>
              <a:spcAft>
                <a:spcPts val="1000"/>
              </a:spcAft>
              <a:buClrTx/>
              <a:buSzTx/>
              <a:buFont typeface="Arial" panose="020B0604020202020204" pitchFamily="34" charset="0"/>
            </a:pPr>
            <a:r>
              <a:rPr lang="zh-CN" altLang="en-US" sz="1600" spc="150" dirty="0">
                <a:solidFill>
                  <a:schemeClr val="tx1">
                    <a:lumMod val="75000"/>
                    <a:lumOff val="25000"/>
                  </a:schemeClr>
                </a:solidFill>
                <a:uFillTx/>
                <a:sym typeface="+mn-ea"/>
              </a:rPr>
              <a:t>从</a:t>
            </a:r>
            <a:r>
              <a:rPr lang="en-US" altLang="zh-CN" sz="1600" spc="150" dirty="0">
                <a:solidFill>
                  <a:schemeClr val="tx1">
                    <a:lumMod val="75000"/>
                    <a:lumOff val="25000"/>
                  </a:schemeClr>
                </a:solidFill>
                <a:uFillTx/>
                <a:sym typeface="+mn-ea"/>
              </a:rPr>
              <a:t>[i,j]</a:t>
            </a:r>
            <a:r>
              <a:rPr lang="zh-CN" altLang="en-US" sz="1600" spc="150" dirty="0">
                <a:solidFill>
                  <a:schemeClr val="tx1">
                    <a:lumMod val="75000"/>
                    <a:lumOff val="25000"/>
                  </a:schemeClr>
                </a:solidFill>
                <a:uFillTx/>
                <a:sym typeface="+mn-ea"/>
              </a:rPr>
              <a:t>开始，直到第一次因为失去</a:t>
            </a:r>
            <a:r>
              <a:rPr lang="en-US" altLang="zh-CN" sz="1600" spc="150" dirty="0">
                <a:solidFill>
                  <a:schemeClr val="tx1">
                    <a:lumMod val="75000"/>
                    <a:lumOff val="25000"/>
                  </a:schemeClr>
                </a:solidFill>
                <a:uFillTx/>
                <a:sym typeface="+mn-ea"/>
              </a:rPr>
              <a:t>k</a:t>
            </a:r>
            <a:r>
              <a:rPr lang="zh-CN" altLang="en-US" sz="1600" spc="150" dirty="0">
                <a:solidFill>
                  <a:schemeClr val="tx1">
                    <a:lumMod val="75000"/>
                    <a:lumOff val="25000"/>
                  </a:schemeClr>
                </a:solidFill>
                <a:uFillTx/>
                <a:sym typeface="+mn-ea"/>
              </a:rPr>
              <a:t>而回到</a:t>
            </a:r>
            <a:r>
              <a:rPr lang="en-US" altLang="zh-CN" sz="1600" spc="150" dirty="0">
                <a:solidFill>
                  <a:schemeClr val="tx1">
                    <a:lumMod val="75000"/>
                    <a:lumOff val="25000"/>
                  </a:schemeClr>
                </a:solidFill>
                <a:uFillTx/>
                <a:sym typeface="+mn-ea"/>
              </a:rPr>
              <a:t>[i,j]</a:t>
            </a:r>
            <a:r>
              <a:rPr lang="zh-CN" altLang="en-US" sz="1600" spc="150" dirty="0">
                <a:solidFill>
                  <a:schemeClr val="tx1">
                    <a:lumMod val="75000"/>
                    <a:lumOff val="25000"/>
                  </a:schemeClr>
                </a:solidFill>
                <a:uFillTx/>
                <a:sym typeface="+mn-ea"/>
              </a:rPr>
              <a:t>或者能量满的 概率</a:t>
            </a:r>
            <a:r>
              <a:rPr lang="en-US" altLang="zh-CN" sz="1600" spc="150" dirty="0">
                <a:solidFill>
                  <a:schemeClr val="tx1">
                    <a:lumMod val="75000"/>
                    <a:lumOff val="25000"/>
                  </a:schemeClr>
                </a:solidFill>
                <a:uFillTx/>
                <a:sym typeface="+mn-ea"/>
              </a:rPr>
              <a:t>*</a:t>
            </a:r>
            <a:r>
              <a:rPr lang="zh-CN" altLang="en-US" sz="1600" spc="150" dirty="0">
                <a:solidFill>
                  <a:schemeClr val="tx1">
                    <a:lumMod val="75000"/>
                    <a:lumOff val="25000"/>
                  </a:schemeClr>
                </a:solidFill>
                <a:uFillTx/>
                <a:sym typeface="+mn-ea"/>
              </a:rPr>
              <a:t>期望步数 之和tot为∑((f[i+k,k,2]+1)*x[k])。</a:t>
            </a:r>
            <a:endParaRPr>
              <a:sym typeface="+mn-ea"/>
            </a:endParaRPr>
          </a:p>
          <a:p>
            <a:pPr marL="228600" lvl="0" indent="-228600" algn="l">
              <a:lnSpc>
                <a:spcPct val="130000"/>
              </a:lnSpc>
              <a:spcBef>
                <a:spcPts val="0"/>
              </a:spcBef>
              <a:spcAft>
                <a:spcPts val="1000"/>
              </a:spcAft>
              <a:buClrTx/>
              <a:buSzTx/>
              <a:buFont typeface="Arial" panose="020B0604020202020204" pitchFamily="34" charset="0"/>
            </a:pPr>
            <a:r>
              <a:rPr lang="zh-CN" altLang="en-US" sz="1600" spc="150" dirty="0">
                <a:solidFill>
                  <a:schemeClr val="tx1">
                    <a:lumMod val="75000"/>
                    <a:lumOff val="25000"/>
                  </a:schemeClr>
                </a:solidFill>
                <a:uFillTx/>
                <a:sym typeface="+mn-ea"/>
              </a:rPr>
              <a:t>推一推公式，可得f[i,j,1]=p/p2，f[i,j,2]=(tot/p2)+f[i,j,1]*1。</a:t>
            </a:r>
            <a:endParaRPr>
              <a:sym typeface="+mn-ea"/>
            </a:endParaRPr>
          </a:p>
          <a:p>
            <a:pPr marL="228600" lvl="0" indent="-228600" algn="l">
              <a:lnSpc>
                <a:spcPct val="130000"/>
              </a:lnSpc>
              <a:spcBef>
                <a:spcPts val="0"/>
              </a:spcBef>
              <a:spcAft>
                <a:spcPts val="1000"/>
              </a:spcAft>
              <a:buClrTx/>
              <a:buSzTx/>
              <a:buFont typeface="Arial" panose="020B0604020202020204" pitchFamily="34" charset="0"/>
            </a:pPr>
            <a:r>
              <a:rPr lang="zh-CN" altLang="en-US" sz="1600" spc="150" dirty="0">
                <a:solidFill>
                  <a:schemeClr val="tx1">
                    <a:lumMod val="75000"/>
                    <a:lumOff val="25000"/>
                  </a:schemeClr>
                </a:solidFill>
                <a:uFillTx/>
                <a:sym typeface="+mn-ea"/>
              </a:rPr>
              <a:t>对于没有能量圈的状态（即答案），不会遇到鱼，转移方式与上面的略有不同，但大致是一样的。</a:t>
            </a:r>
            <a:endParaRPr lang="zh-CN" altLang="en-US" sz="1600" spc="150">
              <a:solidFill>
                <a:schemeClr val="tx1">
                  <a:lumMod val="75000"/>
                  <a:lumOff val="25000"/>
                </a:schemeClr>
              </a:solidFill>
              <a:uFillTx/>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5"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E</a:t>
            </a:r>
            <a:r>
              <a:t>：</a:t>
            </a:r>
            <a:r>
              <a:rPr lang="zh-CN" altLang="en-US"/>
              <a:t>简单问题</a:t>
            </a:r>
            <a:r>
              <a:rPr lang="en-US" altLang="zh-CN"/>
              <a:t>1</a:t>
            </a:r>
          </a:p>
        </p:txBody>
      </p:sp>
      <p:sp>
        <p:nvSpPr>
          <p:cNvPr id="5" name="矩形 4"/>
          <p:cNvSpPr/>
          <p:nvPr/>
        </p:nvSpPr>
        <p:spPr>
          <a:xfrm>
            <a:off x="669882" y="1296000"/>
            <a:ext cx="10852237" cy="1456690"/>
          </a:xfrm>
          <a:prstGeom prst="rect">
            <a:avLst/>
          </a:prstGeom>
        </p:spPr>
        <p:txBody>
          <a:bodyPr vert="horz" wrap="square" lIns="101600" tIns="0" rIns="82550" bIns="0" rtlCol="0">
            <a:noAutofit/>
          </a:bodyPr>
          <a:lstStyle/>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这似乎不是一个概率与期望相关的问题。</a:t>
            </a:r>
            <a:endParaRPr lang="zh-CN" altLang="en-US" sz="2000"/>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但是，如果把</a:t>
            </a:r>
            <a:r>
              <a:rPr lang="en-US" altLang="zh-CN" sz="2000" spc="150" dirty="0">
                <a:solidFill>
                  <a:schemeClr val="tx1">
                    <a:lumMod val="75000"/>
                    <a:lumOff val="25000"/>
                  </a:schemeClr>
                </a:solidFill>
                <a:uFillTx/>
                <a:sym typeface="+mn-ea"/>
              </a:rPr>
              <a:t>“</a:t>
            </a:r>
            <a:r>
              <a:rPr lang="zh-CN" altLang="en-US" sz="2000" spc="150" dirty="0">
                <a:solidFill>
                  <a:schemeClr val="tx1">
                    <a:lumMod val="75000"/>
                    <a:lumOff val="25000"/>
                  </a:schemeClr>
                </a:solidFill>
                <a:uFillTx/>
                <a:sym typeface="+mn-ea"/>
              </a:rPr>
              <a:t>每秒钟走一步</a:t>
            </a:r>
            <a:r>
              <a:rPr lang="en-US" altLang="zh-CN" sz="2000" spc="150" dirty="0">
                <a:solidFill>
                  <a:schemeClr val="tx1">
                    <a:lumMod val="75000"/>
                    <a:lumOff val="25000"/>
                  </a:schemeClr>
                </a:solidFill>
                <a:uFillTx/>
                <a:sym typeface="+mn-ea"/>
              </a:rPr>
              <a:t>”</a:t>
            </a:r>
            <a:r>
              <a:rPr lang="zh-CN" altLang="en-US" sz="2000" spc="150" dirty="0">
                <a:solidFill>
                  <a:schemeClr val="tx1">
                    <a:lumMod val="75000"/>
                    <a:lumOff val="25000"/>
                  </a:schemeClr>
                </a:solidFill>
                <a:uFillTx/>
                <a:sym typeface="+mn-ea"/>
              </a:rPr>
              <a:t>看作一个</a:t>
            </a:r>
            <a:r>
              <a:rPr lang="en-US" altLang="zh-CN" sz="2000" spc="150" dirty="0">
                <a:solidFill>
                  <a:schemeClr val="tx1">
                    <a:lumMod val="75000"/>
                    <a:lumOff val="25000"/>
                  </a:schemeClr>
                </a:solidFill>
                <a:uFillTx/>
                <a:sym typeface="+mn-ea"/>
              </a:rPr>
              <a:t>100%</a:t>
            </a:r>
            <a:r>
              <a:rPr lang="zh-CN" altLang="en-US" sz="2000" spc="150" dirty="0">
                <a:solidFill>
                  <a:schemeClr val="tx1">
                    <a:lumMod val="75000"/>
                    <a:lumOff val="25000"/>
                  </a:schemeClr>
                </a:solidFill>
                <a:uFillTx/>
                <a:sym typeface="+mn-ea"/>
              </a:rPr>
              <a:t>的事件，我们可以暂且把它当做一个概率与期望题。</a:t>
            </a:r>
            <a:endParaRPr sz="2000"/>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毫无疑问，三秒只能走三米，所以三秒走出</a:t>
            </a:r>
            <a:r>
              <a:rPr lang="en-US" altLang="zh-CN" sz="2000" spc="150" dirty="0">
                <a:solidFill>
                  <a:schemeClr val="tx1">
                    <a:lumMod val="75000"/>
                    <a:lumOff val="25000"/>
                  </a:schemeClr>
                </a:solidFill>
                <a:uFillTx/>
                <a:sym typeface="+mn-ea"/>
              </a:rPr>
              <a:t>10</a:t>
            </a:r>
            <a:r>
              <a:rPr lang="zh-CN" altLang="en-US" sz="2000" spc="150" dirty="0">
                <a:solidFill>
                  <a:schemeClr val="tx1">
                    <a:lumMod val="75000"/>
                    <a:lumOff val="25000"/>
                  </a:schemeClr>
                </a:solidFill>
                <a:uFillTx/>
                <a:sym typeface="+mn-ea"/>
              </a:rPr>
              <a:t>米的概率为</a:t>
            </a:r>
            <a:r>
              <a:rPr lang="en-US" altLang="zh-CN" sz="2000" spc="150" dirty="0">
                <a:solidFill>
                  <a:schemeClr val="tx1">
                    <a:lumMod val="75000"/>
                    <a:lumOff val="25000"/>
                  </a:schemeClr>
                </a:solidFill>
                <a:uFillTx/>
                <a:sym typeface="+mn-ea"/>
              </a:rPr>
              <a:t>0</a:t>
            </a:r>
            <a:r>
              <a:rPr lang="zh-CN" altLang="en-US" sz="2000" spc="150" dirty="0">
                <a:solidFill>
                  <a:schemeClr val="tx1">
                    <a:lumMod val="75000"/>
                    <a:lumOff val="25000"/>
                  </a:schemeClr>
                </a:solidFill>
                <a:uFillTx/>
                <a:sym typeface="+mn-ea"/>
              </a:rPr>
              <a:t>。</a:t>
            </a:r>
            <a:endParaRPr sz="2000"/>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同样，走</a:t>
            </a:r>
            <a:r>
              <a:rPr lang="en-US" altLang="zh-CN" sz="2000" spc="150" dirty="0">
                <a:solidFill>
                  <a:schemeClr val="tx1">
                    <a:lumMod val="75000"/>
                    <a:lumOff val="25000"/>
                  </a:schemeClr>
                </a:solidFill>
                <a:uFillTx/>
                <a:sym typeface="+mn-ea"/>
              </a:rPr>
              <a:t>10</a:t>
            </a:r>
            <a:r>
              <a:rPr lang="zh-CN" altLang="en-US" sz="2000" spc="150" dirty="0">
                <a:solidFill>
                  <a:schemeClr val="tx1">
                    <a:lumMod val="75000"/>
                    <a:lumOff val="25000"/>
                  </a:schemeClr>
                </a:solidFill>
                <a:uFillTx/>
                <a:sym typeface="+mn-ea"/>
              </a:rPr>
              <a:t>米要</a:t>
            </a:r>
            <a:r>
              <a:rPr lang="en-US" altLang="zh-CN" sz="2000" spc="150" dirty="0">
                <a:solidFill>
                  <a:schemeClr val="tx1">
                    <a:lumMod val="75000"/>
                    <a:lumOff val="25000"/>
                  </a:schemeClr>
                </a:solidFill>
                <a:uFillTx/>
                <a:sym typeface="+mn-ea"/>
              </a:rPr>
              <a:t>10</a:t>
            </a:r>
            <a:r>
              <a:rPr lang="zh-CN" altLang="en-US" sz="2000" spc="150" dirty="0">
                <a:solidFill>
                  <a:schemeClr val="tx1">
                    <a:lumMod val="75000"/>
                    <a:lumOff val="25000"/>
                  </a:schemeClr>
                </a:solidFill>
                <a:uFillTx/>
                <a:sym typeface="+mn-ea"/>
              </a:rPr>
              <a:t>秒中，所以走出</a:t>
            </a:r>
            <a:r>
              <a:rPr lang="en-US" altLang="zh-CN" sz="2000" spc="150" dirty="0">
                <a:solidFill>
                  <a:schemeClr val="tx1">
                    <a:lumMod val="75000"/>
                    <a:lumOff val="25000"/>
                  </a:schemeClr>
                </a:solidFill>
                <a:uFillTx/>
                <a:sym typeface="+mn-ea"/>
              </a:rPr>
              <a:t>10</a:t>
            </a:r>
            <a:r>
              <a:rPr lang="zh-CN" altLang="en-US" sz="2000" spc="150" dirty="0">
                <a:solidFill>
                  <a:schemeClr val="tx1">
                    <a:lumMod val="75000"/>
                    <a:lumOff val="25000"/>
                  </a:schemeClr>
                </a:solidFill>
                <a:uFillTx/>
                <a:sym typeface="+mn-ea"/>
              </a:rPr>
              <a:t>米的期望秒数为</a:t>
            </a:r>
            <a:r>
              <a:rPr lang="en-US" altLang="zh-CN" sz="2000" spc="150" dirty="0">
                <a:solidFill>
                  <a:schemeClr val="tx1">
                    <a:lumMod val="75000"/>
                    <a:lumOff val="25000"/>
                  </a:schemeClr>
                </a:solidFill>
                <a:uFillTx/>
                <a:sym typeface="+mn-ea"/>
              </a:rPr>
              <a:t>10</a:t>
            </a:r>
            <a:r>
              <a:rPr lang="zh-CN" altLang="en-US" sz="2000" spc="150" dirty="0">
                <a:solidFill>
                  <a:schemeClr val="tx1">
                    <a:lumMod val="75000"/>
                    <a:lumOff val="25000"/>
                  </a:schemeClr>
                </a:solidFill>
                <a:uFillTx/>
                <a:sym typeface="+mn-ea"/>
              </a:rPr>
              <a:t>。</a:t>
            </a:r>
            <a:endParaRPr lang="zh-CN" altLang="en-US" sz="2000" spc="150">
              <a:solidFill>
                <a:schemeClr val="tx1">
                  <a:lumMod val="75000"/>
                  <a:lumOff val="25000"/>
                </a:schemeClr>
              </a:solidFill>
              <a:uFillTx/>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5" grpId="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EX</a:t>
            </a:r>
            <a:r>
              <a:rPr altLang="zh-CN"/>
              <a:t>：？？？</a:t>
            </a:r>
          </a:p>
        </p:txBody>
      </p:sp>
      <p:sp>
        <p:nvSpPr>
          <p:cNvPr id="5" name="矩形 4"/>
          <p:cNvSpPr/>
          <p:nvPr/>
        </p:nvSpPr>
        <p:spPr>
          <a:xfrm>
            <a:off x="669882" y="1296000"/>
            <a:ext cx="10852237" cy="1456690"/>
          </a:xfrm>
          <a:prstGeom prst="rect">
            <a:avLst/>
          </a:prstGeom>
        </p:spPr>
        <p:txBody>
          <a:bodyPr vert="horz" wrap="square" lIns="101600" tIns="0" rIns="82550" bIns="0" rtlCol="0">
            <a:noAutofit/>
          </a:bodyPr>
          <a:lstStyle/>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给你</a:t>
            </a:r>
            <a:r>
              <a:rPr lang="en-US" altLang="zh-CN" sz="2000" spc="150" dirty="0">
                <a:solidFill>
                  <a:schemeClr val="tx1">
                    <a:lumMod val="75000"/>
                    <a:lumOff val="25000"/>
                  </a:schemeClr>
                </a:solidFill>
                <a:uFillTx/>
                <a:sym typeface="+mn-ea"/>
              </a:rPr>
              <a:t>n</a:t>
            </a:r>
            <a:r>
              <a:rPr lang="zh-CN" altLang="en-US" sz="2000" spc="150" dirty="0">
                <a:solidFill>
                  <a:schemeClr val="tx1">
                    <a:lumMod val="75000"/>
                    <a:lumOff val="25000"/>
                  </a:schemeClr>
                </a:solidFill>
                <a:uFillTx/>
                <a:sym typeface="+mn-ea"/>
              </a:rPr>
              <a:t>个字符串，保证总长不超过</a:t>
            </a:r>
            <a:r>
              <a:rPr lang="en-US" altLang="zh-CN" sz="2000" spc="150" dirty="0">
                <a:solidFill>
                  <a:schemeClr val="tx1">
                    <a:lumMod val="75000"/>
                    <a:lumOff val="25000"/>
                  </a:schemeClr>
                </a:solidFill>
                <a:uFillTx/>
                <a:sym typeface="+mn-ea"/>
              </a:rPr>
              <a:t>500</a:t>
            </a:r>
            <a:r>
              <a:rPr lang="zh-CN" altLang="en-US" sz="2000" spc="150" dirty="0">
                <a:solidFill>
                  <a:schemeClr val="tx1">
                    <a:lumMod val="75000"/>
                    <a:lumOff val="25000"/>
                  </a:schemeClr>
                </a:solidFill>
                <a:uFillTx/>
                <a:sym typeface="+mn-ea"/>
              </a:rPr>
              <a:t>。</a:t>
            </a:r>
            <a:endParaRPr sz="2000"/>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随机生成一个无限长的字符串，问这个字符串最长的是给出字符串前缀的后缀长度为</a:t>
            </a:r>
            <a:r>
              <a:rPr lang="en-US" altLang="zh-CN" sz="2000" spc="150" dirty="0">
                <a:solidFill>
                  <a:schemeClr val="tx1">
                    <a:lumMod val="75000"/>
                    <a:lumOff val="25000"/>
                  </a:schemeClr>
                </a:solidFill>
                <a:uFillTx/>
                <a:sym typeface="+mn-ea"/>
              </a:rPr>
              <a:t>i</a:t>
            </a:r>
            <a:r>
              <a:rPr lang="zh-CN" altLang="en-US" sz="2000" spc="150" dirty="0">
                <a:solidFill>
                  <a:schemeClr val="tx1">
                    <a:lumMod val="75000"/>
                    <a:lumOff val="25000"/>
                  </a:schemeClr>
                </a:solidFill>
                <a:uFillTx/>
                <a:sym typeface="+mn-ea"/>
              </a:rPr>
              <a:t>的概率为多少？</a:t>
            </a:r>
            <a:endParaRPr sz="2000"/>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对于所有可能的</a:t>
            </a:r>
            <a:r>
              <a:rPr lang="en-US" altLang="zh-CN" sz="2000" spc="150" dirty="0">
                <a:solidFill>
                  <a:schemeClr val="tx1">
                    <a:lumMod val="75000"/>
                    <a:lumOff val="25000"/>
                  </a:schemeClr>
                </a:solidFill>
                <a:uFillTx/>
                <a:sym typeface="+mn-ea"/>
              </a:rPr>
              <a:t>i</a:t>
            </a:r>
            <a:r>
              <a:rPr lang="zh-CN" altLang="en-US" sz="2000" spc="150" dirty="0">
                <a:solidFill>
                  <a:schemeClr val="tx1">
                    <a:lumMod val="75000"/>
                    <a:lumOff val="25000"/>
                  </a:schemeClr>
                </a:solidFill>
                <a:uFillTx/>
                <a:sym typeface="+mn-ea"/>
              </a:rPr>
              <a:t>，分别输出答案。</a:t>
            </a:r>
            <a:endParaRPr lang="zh-CN" altLang="en-US" sz="2000" spc="150">
              <a:solidFill>
                <a:schemeClr val="tx1">
                  <a:lumMod val="75000"/>
                  <a:lumOff val="25000"/>
                </a:schemeClr>
              </a:solidFill>
              <a:uFillTx/>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5" grpId="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EX</a:t>
            </a:r>
            <a:r>
              <a:rPr altLang="zh-CN"/>
              <a:t>：？？？</a:t>
            </a:r>
          </a:p>
        </p:txBody>
      </p:sp>
      <p:sp>
        <p:nvSpPr>
          <p:cNvPr id="5" name="矩形 4"/>
          <p:cNvSpPr/>
          <p:nvPr/>
        </p:nvSpPr>
        <p:spPr>
          <a:xfrm>
            <a:off x="669882" y="1296000"/>
            <a:ext cx="10852237" cy="1456690"/>
          </a:xfrm>
          <a:prstGeom prst="rect">
            <a:avLst/>
          </a:prstGeom>
        </p:spPr>
        <p:txBody>
          <a:bodyPr vert="horz" wrap="square" lIns="101600" tIns="0" rIns="82550" bIns="0" rtlCol="0">
            <a:noAutofit/>
          </a:bodyPr>
          <a:lstStyle/>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显然，对于这个问题，我们可以建出</a:t>
            </a:r>
            <a:r>
              <a:rPr lang="en-US" altLang="zh-CN" sz="2000" spc="150" dirty="0">
                <a:solidFill>
                  <a:schemeClr val="tx1">
                    <a:lumMod val="75000"/>
                    <a:lumOff val="25000"/>
                  </a:schemeClr>
                </a:solidFill>
                <a:uFillTx/>
                <a:sym typeface="+mn-ea"/>
              </a:rPr>
              <a:t>AC</a:t>
            </a:r>
            <a:r>
              <a:rPr lang="zh-CN" altLang="en-US" sz="2000" spc="150" dirty="0">
                <a:solidFill>
                  <a:schemeClr val="tx1">
                    <a:lumMod val="75000"/>
                    <a:lumOff val="25000"/>
                  </a:schemeClr>
                </a:solidFill>
                <a:uFillTx/>
                <a:sym typeface="+mn-ea"/>
              </a:rPr>
              <a:t>自动机。</a:t>
            </a:r>
            <a:endParaRPr sz="2000"/>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对于某一个字符串的最长的是给出字符串前缀的后缀，即为其在</a:t>
            </a:r>
            <a:r>
              <a:rPr lang="en-US" altLang="zh-CN" sz="2000" spc="150" dirty="0">
                <a:solidFill>
                  <a:schemeClr val="tx1">
                    <a:lumMod val="75000"/>
                    <a:lumOff val="25000"/>
                  </a:schemeClr>
                </a:solidFill>
                <a:uFillTx/>
                <a:sym typeface="+mn-ea"/>
              </a:rPr>
              <a:t>AC</a:t>
            </a:r>
            <a:r>
              <a:rPr lang="zh-CN" altLang="en-US" sz="2000" spc="150" dirty="0">
                <a:solidFill>
                  <a:schemeClr val="tx1">
                    <a:lumMod val="75000"/>
                    <a:lumOff val="25000"/>
                  </a:schemeClr>
                </a:solidFill>
                <a:uFillTx/>
                <a:sym typeface="+mn-ea"/>
              </a:rPr>
              <a:t>自动机上匹配的节点。</a:t>
            </a:r>
            <a:endParaRPr sz="2000">
              <a:sym typeface="+mn-ea"/>
            </a:endParaRPr>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我们考虑一个无限长的字符串，匹配到每个节点的概率分别是多少。</a:t>
            </a:r>
            <a:endParaRPr sz="2000">
              <a:sym typeface="+mn-ea"/>
            </a:endParaRPr>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概率的转移即考虑接下来一个字符是什么，并沿着自动机走。</a:t>
            </a:r>
            <a:endParaRPr sz="2000">
              <a:sym typeface="+mn-ea"/>
            </a:endParaRPr>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对于每个转移可以建出一个方程，方程数与未知数个数相等，高斯消元解出即可。</a:t>
            </a:r>
            <a:endParaRPr lang="zh-CN" altLang="en-US" sz="2000" spc="150">
              <a:solidFill>
                <a:schemeClr val="tx1">
                  <a:lumMod val="75000"/>
                  <a:lumOff val="25000"/>
                </a:schemeClr>
              </a:solidFill>
              <a:uFillTx/>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5" grpId="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EX</a:t>
            </a:r>
            <a:r>
              <a:t>：</a:t>
            </a:r>
            <a:r>
              <a:rPr altLang="zh-CN"/>
              <a:t>TopCoder[SRM513 DIV 1]:PerfectMemory(500)</a:t>
            </a:r>
          </a:p>
        </p:txBody>
      </p:sp>
      <p:sp>
        <p:nvSpPr>
          <p:cNvPr id="5" name="矩形 4"/>
          <p:cNvSpPr/>
          <p:nvPr/>
        </p:nvSpPr>
        <p:spPr>
          <a:xfrm>
            <a:off x="669881" y="1866218"/>
            <a:ext cx="10852237" cy="1335405"/>
          </a:xfrm>
          <a:prstGeom prst="rect">
            <a:avLst/>
          </a:prstGeom>
        </p:spPr>
        <p:txBody>
          <a:bodyPr vert="horz" wrap="square" lIns="101600" tIns="0" rIns="82550" bIns="0" rtlCol="0">
            <a:noAutofit/>
          </a:bodyPr>
          <a:lstStyle/>
          <a:p>
            <a:pPr marL="228600" lvl="0" indent="-228600" algn="l">
              <a:lnSpc>
                <a:spcPct val="130000"/>
              </a:lnSpc>
              <a:spcBef>
                <a:spcPts val="0"/>
              </a:spcBef>
              <a:spcAft>
                <a:spcPts val="1000"/>
              </a:spcAft>
              <a:buClrTx/>
              <a:buSzTx/>
              <a:buFont typeface="Arial" panose="020B0604020202020204" pitchFamily="34" charset="0"/>
            </a:pPr>
            <a:r>
              <a:rPr lang="zh-CN" altLang="en-US" spc="150" dirty="0">
                <a:solidFill>
                  <a:schemeClr val="tx1">
                    <a:lumMod val="75000"/>
                    <a:lumOff val="25000"/>
                  </a:schemeClr>
                </a:solidFill>
                <a:uFillTx/>
                <a:sym typeface="+mn-ea"/>
              </a:rPr>
              <a:t>You might have played the game called Memoria. In this game, there is a board consisting of N rows containing M cells each. Each of the cells has a symbol on its back. Each symbol occurs on exactly two cells on the board. </a:t>
            </a:r>
            <a:endParaRPr sz="1800" dirty="0"/>
          </a:p>
          <a:p>
            <a:pPr marL="228600" lvl="0" indent="-228600" algn="l">
              <a:lnSpc>
                <a:spcPct val="130000"/>
              </a:lnSpc>
              <a:spcBef>
                <a:spcPts val="0"/>
              </a:spcBef>
              <a:spcAft>
                <a:spcPts val="1000"/>
              </a:spcAft>
              <a:buClrTx/>
              <a:buSzTx/>
              <a:buFont typeface="Arial" panose="020B0604020202020204" pitchFamily="34" charset="0"/>
            </a:pPr>
            <a:r>
              <a:rPr lang="zh-CN" altLang="en-US" spc="150" dirty="0">
                <a:solidFill>
                  <a:schemeClr val="tx1">
                    <a:lumMod val="75000"/>
                    <a:lumOff val="25000"/>
                  </a:schemeClr>
                </a:solidFill>
                <a:uFillTx/>
                <a:sym typeface="+mn-ea"/>
              </a:rPr>
              <a:t>A move means turning a pair of cells one by one to see the symbols behind them. When the symbols differ, both of the cells are turned on their faces, thus hiding the symbols again. The player should remember the symbols. If the symbols on the backs of the turned cells coincide, the cells stay that way, i.e., don't turn back again. As soon as after some move all the cells on the board are turned (such that all the symbols are simultaneously visible), the game ends. </a:t>
            </a:r>
            <a:endParaRPr sz="1800" dirty="0"/>
          </a:p>
          <a:p>
            <a:pPr marL="228600" lvl="0" indent="-228600" algn="l">
              <a:lnSpc>
                <a:spcPct val="130000"/>
              </a:lnSpc>
              <a:spcBef>
                <a:spcPts val="0"/>
              </a:spcBef>
              <a:spcAft>
                <a:spcPts val="1000"/>
              </a:spcAft>
              <a:buClrTx/>
              <a:buSzTx/>
              <a:buFont typeface="Arial" panose="020B0604020202020204" pitchFamily="34" charset="0"/>
            </a:pPr>
            <a:r>
              <a:rPr lang="zh-CN" altLang="en-US" spc="150" dirty="0">
                <a:solidFill>
                  <a:schemeClr val="tx1">
                    <a:lumMod val="75000"/>
                    <a:lumOff val="25000"/>
                  </a:schemeClr>
                </a:solidFill>
                <a:uFillTx/>
                <a:sym typeface="+mn-ea"/>
              </a:rPr>
              <a:t>Manao has a perfect memory, so when he sees the symbol behind some cell, he remembers it forever. Manao is trying to finish the game in the least expected number of moves. Find the expected number of moves he will need to accomplish this.</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5" grpId="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EX</a:t>
            </a:r>
            <a:r>
              <a:rPr dirty="0" err="1"/>
              <a:t>：</a:t>
            </a:r>
            <a:r>
              <a:rPr altLang="zh-CN" dirty="0" err="1"/>
              <a:t>TopCoder</a:t>
            </a:r>
            <a:r>
              <a:rPr altLang="zh-CN" dirty="0"/>
              <a:t>[SRM513 DIV 1]:</a:t>
            </a:r>
            <a:r>
              <a:rPr altLang="zh-CN" dirty="0" err="1"/>
              <a:t>PerfectMemory</a:t>
            </a:r>
            <a:r>
              <a:rPr altLang="zh-CN" dirty="0"/>
              <a:t>(500)</a:t>
            </a:r>
          </a:p>
        </p:txBody>
      </p:sp>
      <p:sp>
        <p:nvSpPr>
          <p:cNvPr id="5" name="矩形 4"/>
          <p:cNvSpPr/>
          <p:nvPr/>
        </p:nvSpPr>
        <p:spPr>
          <a:xfrm>
            <a:off x="646111" y="2048272"/>
            <a:ext cx="10852237" cy="1694815"/>
          </a:xfrm>
          <a:prstGeom prst="rect">
            <a:avLst/>
          </a:prstGeom>
        </p:spPr>
        <p:txBody>
          <a:bodyPr vert="horz" wrap="square" lIns="101600" tIns="0" rIns="82550" bIns="0" rtlCol="0">
            <a:noAutofit/>
          </a:bodyPr>
          <a:lstStyle/>
          <a:p>
            <a:pPr marL="228600" lvl="0" indent="-228600" algn="l">
              <a:lnSpc>
                <a:spcPct val="130000"/>
              </a:lnSpc>
              <a:spcBef>
                <a:spcPts val="0"/>
              </a:spcBef>
              <a:spcAft>
                <a:spcPts val="1000"/>
              </a:spcAft>
              <a:buClrTx/>
              <a:buSzTx/>
              <a:buFont typeface="Arial" panose="020B0604020202020204" pitchFamily="34" charset="0"/>
            </a:pPr>
            <a:r>
              <a:rPr lang="zh-CN" altLang="en-US" sz="2400" spc="150" dirty="0">
                <a:solidFill>
                  <a:schemeClr val="tx1">
                    <a:lumMod val="75000"/>
                    <a:lumOff val="25000"/>
                  </a:schemeClr>
                </a:solidFill>
                <a:uFillTx/>
                <a:sym typeface="+mn-ea"/>
              </a:rPr>
              <a:t>大意：</a:t>
            </a:r>
            <a:endParaRPr sz="2400" dirty="0"/>
          </a:p>
          <a:p>
            <a:pPr marL="228600" lvl="0" indent="-228600" algn="l">
              <a:lnSpc>
                <a:spcPct val="130000"/>
              </a:lnSpc>
              <a:spcBef>
                <a:spcPts val="0"/>
              </a:spcBef>
              <a:spcAft>
                <a:spcPts val="1000"/>
              </a:spcAft>
              <a:buClrTx/>
              <a:buSzTx/>
              <a:buFont typeface="Arial" panose="020B0604020202020204" pitchFamily="34" charset="0"/>
            </a:pPr>
            <a:r>
              <a:rPr lang="zh-CN" altLang="en-US" sz="2400" spc="150" dirty="0">
                <a:solidFill>
                  <a:schemeClr val="tx1">
                    <a:lumMod val="75000"/>
                    <a:lumOff val="25000"/>
                  </a:schemeClr>
                </a:solidFill>
                <a:uFillTx/>
                <a:sym typeface="+mn-ea"/>
              </a:rPr>
              <a:t>你有n*m张卡片，总共n*m/2种，每种有两张。每次操作时你可以翻开两张，若一样，则它们不再翻回去；否则，这两张卡面会向你展示后再翻回去（不改变位置），假设你记忆力很好，能够记住牌的种类。求出至少进行多少次操作，可以使所有牌都同时正面朝上。注意，一次操作翻牌是有先后的，即你可以先翻一张牌，看过其种类后，再决定翻第二张牌。</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5" grpId="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EX</a:t>
            </a:r>
            <a:r>
              <a:t>：</a:t>
            </a:r>
            <a:r>
              <a:rPr altLang="zh-CN"/>
              <a:t>TopCoder[SRM513 DIV 1]:PerfectMemory(500)</a:t>
            </a:r>
          </a:p>
        </p:txBody>
      </p:sp>
      <p:sp>
        <p:nvSpPr>
          <p:cNvPr id="5" name="矩形 4"/>
          <p:cNvSpPr/>
          <p:nvPr/>
        </p:nvSpPr>
        <p:spPr>
          <a:xfrm>
            <a:off x="754188" y="1853248"/>
            <a:ext cx="10852237" cy="1694815"/>
          </a:xfrm>
          <a:prstGeom prst="rect">
            <a:avLst/>
          </a:prstGeom>
        </p:spPr>
        <p:txBody>
          <a:bodyPr vert="horz" wrap="square" lIns="101600" tIns="0" rIns="82550" bIns="0" rtlCol="0">
            <a:noAutofit/>
          </a:bodyPr>
          <a:lstStyle/>
          <a:p>
            <a:pPr marL="228600" lvl="0" indent="-228600" algn="l">
              <a:lnSpc>
                <a:spcPct val="130000"/>
              </a:lnSpc>
              <a:spcBef>
                <a:spcPts val="0"/>
              </a:spcBef>
              <a:spcAft>
                <a:spcPts val="1000"/>
              </a:spcAft>
              <a:buClrTx/>
              <a:buSzTx/>
              <a:buFont typeface="Arial" panose="020B0604020202020204" pitchFamily="34" charset="0"/>
            </a:pPr>
            <a:r>
              <a:rPr lang="zh-CN" altLang="en-US" sz="2400" spc="150" dirty="0">
                <a:solidFill>
                  <a:schemeClr val="tx1">
                    <a:lumMod val="75000"/>
                    <a:lumOff val="25000"/>
                  </a:schemeClr>
                </a:solidFill>
                <a:uFillTx/>
                <a:sym typeface="+mn-ea"/>
              </a:rPr>
              <a:t>假设翻到一样的牌，它们就会被消掉。</a:t>
            </a:r>
            <a:endParaRPr sz="2400" dirty="0"/>
          </a:p>
          <a:p>
            <a:pPr marL="228600" lvl="0" indent="-228600" algn="l">
              <a:lnSpc>
                <a:spcPct val="130000"/>
              </a:lnSpc>
              <a:spcBef>
                <a:spcPts val="0"/>
              </a:spcBef>
              <a:spcAft>
                <a:spcPts val="1000"/>
              </a:spcAft>
              <a:buClrTx/>
              <a:buSzTx/>
              <a:buFont typeface="Arial" panose="020B0604020202020204" pitchFamily="34" charset="0"/>
            </a:pPr>
            <a:r>
              <a:rPr lang="zh-CN" altLang="en-US" sz="2400" spc="150" dirty="0">
                <a:solidFill>
                  <a:schemeClr val="tx1">
                    <a:lumMod val="75000"/>
                    <a:lumOff val="25000"/>
                  </a:schemeClr>
                </a:solidFill>
                <a:uFillTx/>
                <a:sym typeface="+mn-ea"/>
              </a:rPr>
              <a:t>dp[i][j]表示场上还有i+j张牌未被消掉，已经翻开过其中i张牌（即知道其种类），剩下的j张牌还未被翻开过，期望还要翻几次。</a:t>
            </a:r>
            <a:endParaRPr sz="2400" dirty="0"/>
          </a:p>
          <a:p>
            <a:pPr marL="228600" lvl="0" indent="-228600" algn="l">
              <a:lnSpc>
                <a:spcPct val="130000"/>
              </a:lnSpc>
              <a:spcBef>
                <a:spcPts val="0"/>
              </a:spcBef>
              <a:spcAft>
                <a:spcPts val="1000"/>
              </a:spcAft>
              <a:buClrTx/>
              <a:buSzTx/>
              <a:buFont typeface="Arial" panose="020B0604020202020204" pitchFamily="34" charset="0"/>
            </a:pPr>
            <a:r>
              <a:rPr lang="zh-CN" altLang="en-US" sz="2400" spc="150" dirty="0">
                <a:solidFill>
                  <a:schemeClr val="tx1">
                    <a:lumMod val="75000"/>
                    <a:lumOff val="25000"/>
                  </a:schemeClr>
                </a:solidFill>
                <a:uFillTx/>
                <a:sym typeface="+mn-ea"/>
              </a:rPr>
              <a:t>每次操作一定会先翻一张未被翻过的牌，若其与i张牌中的一张对应，则第二张牌一定翻这张，把它们消掉。若是一张新的牌，则第二张牌一定也翻未被翻过的牌。</a:t>
            </a:r>
            <a:endParaRPr sz="2400" dirty="0"/>
          </a:p>
          <a:p>
            <a:pPr marL="228600" lvl="0" indent="-228600" algn="l">
              <a:lnSpc>
                <a:spcPct val="130000"/>
              </a:lnSpc>
              <a:spcBef>
                <a:spcPts val="0"/>
              </a:spcBef>
              <a:spcAft>
                <a:spcPts val="1000"/>
              </a:spcAft>
              <a:buClrTx/>
              <a:buSzTx/>
              <a:buFont typeface="Arial" panose="020B0604020202020204" pitchFamily="34" charset="0"/>
            </a:pPr>
            <a:r>
              <a:rPr lang="zh-CN" altLang="en-US" sz="2400" spc="150" dirty="0">
                <a:solidFill>
                  <a:schemeClr val="tx1">
                    <a:lumMod val="75000"/>
                    <a:lumOff val="25000"/>
                  </a:schemeClr>
                </a:solidFill>
                <a:uFillTx/>
                <a:sym typeface="+mn-ea"/>
              </a:rPr>
              <a:t>考虑转移的概率，进行</a:t>
            </a:r>
            <a:r>
              <a:rPr lang="en-US" altLang="zh-CN" sz="2400" spc="150" dirty="0">
                <a:solidFill>
                  <a:schemeClr val="tx1">
                    <a:lumMod val="75000"/>
                    <a:lumOff val="25000"/>
                  </a:schemeClr>
                </a:solidFill>
                <a:uFillTx/>
                <a:sym typeface="+mn-ea"/>
              </a:rPr>
              <a:t>dp</a:t>
            </a:r>
            <a:r>
              <a:rPr lang="zh-CN" altLang="en-US" sz="2400" spc="150" dirty="0">
                <a:solidFill>
                  <a:schemeClr val="tx1">
                    <a:lumMod val="75000"/>
                    <a:lumOff val="25000"/>
                  </a:schemeClr>
                </a:solidFill>
                <a:uFillTx/>
                <a:sym typeface="+mn-ea"/>
              </a:rPr>
              <a:t>即可。</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5" grpId="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EX</a:t>
            </a:r>
            <a:r>
              <a:t>：BZOJ2752:[HAOI2012]高速公路(road)</a:t>
            </a:r>
          </a:p>
        </p:txBody>
      </p:sp>
      <p:sp>
        <p:nvSpPr>
          <p:cNvPr id="5" name="矩形 4"/>
          <p:cNvSpPr/>
          <p:nvPr/>
        </p:nvSpPr>
        <p:spPr>
          <a:xfrm>
            <a:off x="646111" y="1853248"/>
            <a:ext cx="10852237" cy="1456690"/>
          </a:xfrm>
          <a:prstGeom prst="rect">
            <a:avLst/>
          </a:prstGeom>
        </p:spPr>
        <p:txBody>
          <a:bodyPr vert="horz" wrap="square" lIns="101600" tIns="0" rIns="82550" bIns="0" rtlCol="0">
            <a:noAutofit/>
          </a:bodyPr>
          <a:lstStyle/>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Y901高速公路是一条重要的交通纽带，政府部门建设初期的投入以及使用期间的养护费用都不低，因此政府在这条高速公路上设立了许多收费站。</a:t>
            </a:r>
            <a:endParaRPr sz="2000" dirty="0"/>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Y901高速公路是一条由N-1段路以及N个收费站组成的东西向的链，我们按照由西向东的顺序将收费站依次编号为1~N，从收费站i行驶到i+1(或从i+1行驶到i)需要收取Vi的费用。高速路刚建成时所有的路段都是免费的。</a:t>
            </a:r>
            <a:endParaRPr sz="2000" dirty="0"/>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政府部门根据实际情况，会不定期地对连续路段的收费标准进行调整，根据政策涨价或降价。</a:t>
            </a:r>
            <a:endParaRPr sz="2000" dirty="0"/>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无聊的小A同学总喜欢研究一些稀奇古怪的问题，他开车在这条高速路上行驶时想到了这样一个问题:对于给定的l,r(l&lt;r),在第l个到第r个收费站里等概率随机取出两个不同的收费站a和b，那么从a行驶到b将期望花费多少费用呢?</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5" grpId="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a:t>
            </a:r>
            <a:r>
              <a:rPr dirty="0"/>
              <a:t>：BZOJ2752:[HAOI2012]</a:t>
            </a:r>
            <a:r>
              <a:rPr dirty="0" err="1"/>
              <a:t>高速公路</a:t>
            </a:r>
            <a:r>
              <a:rPr dirty="0"/>
              <a:t>(road)</a:t>
            </a:r>
          </a:p>
        </p:txBody>
      </p:sp>
      <p:sp>
        <p:nvSpPr>
          <p:cNvPr id="5" name="矩形 4"/>
          <p:cNvSpPr/>
          <p:nvPr/>
        </p:nvSpPr>
        <p:spPr>
          <a:xfrm>
            <a:off x="592061" y="1853248"/>
            <a:ext cx="10852237" cy="1456690"/>
          </a:xfrm>
          <a:prstGeom prst="rect">
            <a:avLst/>
          </a:prstGeom>
        </p:spPr>
        <p:txBody>
          <a:bodyPr vert="horz" wrap="square" lIns="101600" tIns="0" rIns="82550" bIns="0" rtlCol="0">
            <a:noAutofit/>
          </a:bodyPr>
          <a:lstStyle/>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要维护、求解在某个区间内随机选取区间的期望权值和，我们可以采用线段树。</a:t>
            </a:r>
            <a:endParaRPr sz="2000" dirty="0"/>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对于一个线段树节点，维护这几个参数：区间和sum、前缀和的前缀和qz、后缀和的后缀和hz、该区间的期望ans、区间长度len。</a:t>
            </a:r>
            <a:endParaRPr sz="2000" dirty="0"/>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合并区间时，</a:t>
            </a:r>
            <a:endParaRPr sz="2000" dirty="0"/>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ans[x]=ans[l]+ans[r]+hz[l]*len[r]+qz[r]*len[l];</a:t>
            </a:r>
            <a:endParaRPr sz="2000" dirty="0"/>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qz[x]=qz[l]+qz[r]+tot[l]*len[r]; hz[x]:=hz[l]+hz[r]+tot[r]*len[l];</a:t>
            </a:r>
            <a:endParaRPr sz="2000" dirty="0"/>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sum[x]=sum[l]+sum[r]; len[x]=len[l]+len[r];</a:t>
            </a:r>
            <a:endParaRPr sz="2000" dirty="0"/>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我们还要预处理出在长度为len的区间中随机选取区间时，期望选中几个点，用来实现区间增值的lazy标记。</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5" grpId="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EX</a:t>
            </a:r>
            <a:r>
              <a:t>：</a:t>
            </a:r>
            <a:r>
              <a:rPr>
                <a:sym typeface="+mn-ea"/>
              </a:rPr>
              <a:t>Topcoder SRM 663 div 1 [1000]</a:t>
            </a:r>
          </a:p>
        </p:txBody>
      </p:sp>
      <p:sp>
        <p:nvSpPr>
          <p:cNvPr id="5" name="矩形 4"/>
          <p:cNvSpPr/>
          <p:nvPr/>
        </p:nvSpPr>
        <p:spPr>
          <a:xfrm>
            <a:off x="669882" y="1296000"/>
            <a:ext cx="10852237" cy="1456690"/>
          </a:xfrm>
          <a:prstGeom prst="rect">
            <a:avLst/>
          </a:prstGeom>
        </p:spPr>
        <p:txBody>
          <a:bodyPr vert="horz" wrap="square" lIns="101600" tIns="0" rIns="82550" bIns="0" rtlCol="0">
            <a:noAutofit/>
          </a:bodyPr>
          <a:lstStyle/>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大意：</a:t>
            </a:r>
            <a:endParaRPr lang="zh-CN" altLang="en-US" sz="2000"/>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有n张牌，写着数字0~n-1。一开始每张牌会被随机分给A和B（每张牌之间没有关系）。</a:t>
            </a:r>
            <a:endParaRPr lang="zh-CN" altLang="en-US" sz="2000"/>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然后，会执行这样的操作直到一个人拥有所有牌：</a:t>
            </a:r>
            <a:endParaRPr lang="zh-CN" altLang="en-US" sz="2000"/>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1.随机选两张牌。</a:t>
            </a:r>
            <a:endParaRPr lang="zh-CN" altLang="en-US" sz="2000"/>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2.若2张牌属于同一个人，则什么都不发生。否则，拥有较小的牌的人会得到较大的牌。</a:t>
            </a:r>
            <a:endParaRPr lang="zh-CN" altLang="en-US" sz="2000"/>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给定一个局面（并非给定初始局面），表示每张牌属于哪个人。请求出，在一切随机的情况下，直到游戏结束，期望出现多少次这样的局面（若某次操作什么都没干，且当前是给定的局面，则算出现2次）。</a:t>
            </a:r>
            <a:endParaRPr lang="zh-CN" altLang="en-US" sz="2000"/>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n&lt;=1000</a:t>
            </a:r>
            <a:endParaRPr lang="zh-CN" altLang="en-US" sz="2000" spc="150">
              <a:solidFill>
                <a:schemeClr val="tx1">
                  <a:lumMod val="75000"/>
                  <a:lumOff val="25000"/>
                </a:schemeClr>
              </a:solidFill>
              <a:uFillTx/>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5" grpId="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EX</a:t>
            </a:r>
            <a:r>
              <a:t>：</a:t>
            </a:r>
            <a:r>
              <a:rPr>
                <a:sym typeface="+mn-ea"/>
              </a:rPr>
              <a:t>Topcoder SRM 663 div 1 [1000]</a:t>
            </a:r>
          </a:p>
        </p:txBody>
      </p:sp>
      <p:sp>
        <p:nvSpPr>
          <p:cNvPr id="5" name="矩形 4"/>
          <p:cNvSpPr/>
          <p:nvPr/>
        </p:nvSpPr>
        <p:spPr>
          <a:xfrm>
            <a:off x="669882" y="1296000"/>
            <a:ext cx="10852237" cy="1456690"/>
          </a:xfrm>
          <a:prstGeom prst="rect">
            <a:avLst/>
          </a:prstGeom>
        </p:spPr>
        <p:txBody>
          <a:bodyPr vert="horz" wrap="square" lIns="101600" tIns="0" rIns="82550" bIns="0" rtlCol="0">
            <a:noAutofit/>
          </a:bodyPr>
          <a:lstStyle/>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题解：</a:t>
            </a:r>
            <a:endParaRPr lang="zh-CN" altLang="en-US" sz="2000"/>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显然，拥有0的人最后会拥有所有牌，我们称呼拥有0号牌的人为赢家。</a:t>
            </a:r>
            <a:endParaRPr lang="zh-CN" altLang="en-US" sz="2000"/>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然后，我们可以打表发现一个结论：对于一个给定局面的答案，只与这个局面中赢家有多少张牌有关。</a:t>
            </a:r>
            <a:endParaRPr lang="zh-CN" altLang="en-US" sz="2000"/>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举个例子：ABA与AAB与BAB与BBA的答案是相同的。</a:t>
            </a:r>
            <a:endParaRPr lang="zh-CN" altLang="en-US" sz="2000"/>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考虑以下这个结论的意义：如果我们用赢家拥有k张牌来表示状态，将其答案记为dp[k]，则在一切随机的情况下，赢家除了0号牌以外，拥有的牌的集合是C(n-1,k-1)中的随机一种，且概率相同。这样，考虑状态的转移，d[k]可以转移到d[k]、d[k-1]、d[k+1]（注意边界略有不同）。转移的系数为C(n-1,k-1)中的每一种转移系数的平均值，这个可以快速求。这样，我们只要高斯消元解方程组就行了。考虑列出的方程，可以发现，对这个方程组进行高斯消元的复杂度是O(n)的。</a:t>
            </a:r>
            <a:endParaRPr lang="zh-CN" altLang="en-US" sz="2000" spc="150">
              <a:solidFill>
                <a:schemeClr val="tx1">
                  <a:lumMod val="75000"/>
                  <a:lumOff val="25000"/>
                </a:schemeClr>
              </a:solidFill>
              <a:uFillTx/>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5"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E</a:t>
            </a:r>
            <a:r>
              <a:t>：</a:t>
            </a:r>
            <a:r>
              <a:rPr lang="zh-CN" altLang="en-US"/>
              <a:t>简单问题</a:t>
            </a:r>
            <a:r>
              <a:rPr lang="en-US" altLang="zh-CN"/>
              <a:t>2</a:t>
            </a:r>
          </a:p>
        </p:txBody>
      </p:sp>
      <p:sp>
        <p:nvSpPr>
          <p:cNvPr id="4" name="矩形 3"/>
          <p:cNvSpPr/>
          <p:nvPr/>
        </p:nvSpPr>
        <p:spPr>
          <a:xfrm>
            <a:off x="669882" y="1296000"/>
            <a:ext cx="10852237" cy="2176145"/>
          </a:xfrm>
          <a:prstGeom prst="rect">
            <a:avLst/>
          </a:prstGeom>
        </p:spPr>
        <p:txBody>
          <a:bodyPr vert="horz" wrap="square" lIns="101600" tIns="0" rIns="82550" bIns="0" rtlCol="0">
            <a:noAutofit/>
          </a:bodyPr>
          <a:lstStyle/>
          <a:p>
            <a:pPr marL="228600" lvl="0" indent="-228600" algn="l">
              <a:lnSpc>
                <a:spcPct val="130000"/>
              </a:lnSpc>
              <a:spcBef>
                <a:spcPts val="0"/>
              </a:spcBef>
              <a:spcAft>
                <a:spcPts val="1000"/>
              </a:spcAft>
              <a:buClrTx/>
              <a:buSzTx/>
              <a:buFont typeface="Arial" panose="020B0604020202020204" pitchFamily="34" charset="0"/>
            </a:pPr>
            <a:r>
              <a:rPr lang="zh-CN" altLang="en-US" sz="3200" spc="150" dirty="0">
                <a:solidFill>
                  <a:schemeClr val="tx1">
                    <a:lumMod val="75000"/>
                    <a:lumOff val="25000"/>
                  </a:schemeClr>
                </a:solidFill>
                <a:uFillTx/>
                <a:sym typeface="+mn-ea"/>
              </a:rPr>
              <a:t>你每秒钟有</a:t>
            </a:r>
            <a:r>
              <a:rPr lang="en-US" altLang="zh-CN" sz="3200" spc="150" dirty="0">
                <a:solidFill>
                  <a:schemeClr val="tx1">
                    <a:lumMod val="75000"/>
                    <a:lumOff val="25000"/>
                  </a:schemeClr>
                </a:solidFill>
                <a:uFillTx/>
                <a:sym typeface="+mn-ea"/>
              </a:rPr>
              <a:t>50%</a:t>
            </a:r>
            <a:r>
              <a:rPr lang="zh-CN" altLang="en-US" sz="3200" spc="150" dirty="0">
                <a:solidFill>
                  <a:schemeClr val="tx1">
                    <a:lumMod val="75000"/>
                    <a:lumOff val="25000"/>
                  </a:schemeClr>
                </a:solidFill>
                <a:uFillTx/>
                <a:sym typeface="+mn-ea"/>
              </a:rPr>
              <a:t>概率会往前走且只走一米，</a:t>
            </a:r>
            <a:r>
              <a:rPr lang="en-US" altLang="zh-CN" sz="3200" spc="150" dirty="0">
                <a:solidFill>
                  <a:schemeClr val="tx1">
                    <a:lumMod val="75000"/>
                    <a:lumOff val="25000"/>
                  </a:schemeClr>
                </a:solidFill>
                <a:uFillTx/>
                <a:sym typeface="+mn-ea"/>
              </a:rPr>
              <a:t>50%</a:t>
            </a:r>
            <a:r>
              <a:rPr lang="zh-CN" altLang="en-US" sz="3200" spc="150" dirty="0">
                <a:solidFill>
                  <a:schemeClr val="tx1">
                    <a:lumMod val="75000"/>
                    <a:lumOff val="25000"/>
                  </a:schemeClr>
                </a:solidFill>
                <a:uFillTx/>
                <a:sym typeface="+mn-ea"/>
              </a:rPr>
              <a:t>概率不动，问</a:t>
            </a:r>
            <a:r>
              <a:rPr lang="en-US" altLang="zh-CN" sz="3200" spc="150" dirty="0">
                <a:solidFill>
                  <a:schemeClr val="tx1">
                    <a:lumMod val="75000"/>
                    <a:lumOff val="25000"/>
                  </a:schemeClr>
                </a:solidFill>
                <a:uFillTx/>
                <a:sym typeface="+mn-ea"/>
              </a:rPr>
              <a:t>3</a:t>
            </a:r>
            <a:r>
              <a:rPr lang="zh-CN" altLang="en-US" sz="3200" spc="150" dirty="0">
                <a:solidFill>
                  <a:schemeClr val="tx1">
                    <a:lumMod val="75000"/>
                    <a:lumOff val="25000"/>
                  </a:schemeClr>
                </a:solidFill>
                <a:uFillTx/>
                <a:sym typeface="+mn-ea"/>
              </a:rPr>
              <a:t>秒后走出</a:t>
            </a:r>
            <a:r>
              <a:rPr lang="en-US" altLang="zh-CN" sz="3200" spc="150" dirty="0">
                <a:solidFill>
                  <a:schemeClr val="tx1">
                    <a:lumMod val="75000"/>
                    <a:lumOff val="25000"/>
                  </a:schemeClr>
                </a:solidFill>
                <a:uFillTx/>
                <a:sym typeface="+mn-ea"/>
              </a:rPr>
              <a:t>3</a:t>
            </a:r>
            <a:r>
              <a:rPr lang="zh-CN" altLang="en-US" sz="3200" spc="150" dirty="0">
                <a:solidFill>
                  <a:schemeClr val="tx1">
                    <a:lumMod val="75000"/>
                    <a:lumOff val="25000"/>
                  </a:schemeClr>
                </a:solidFill>
                <a:uFillTx/>
                <a:sym typeface="+mn-ea"/>
              </a:rPr>
              <a:t>米的概率与</a:t>
            </a:r>
            <a:r>
              <a:rPr lang="zh-CN" altLang="en-US" sz="3200" spc="150">
                <a:solidFill>
                  <a:schemeClr val="tx1">
                    <a:lumMod val="75000"/>
                    <a:lumOff val="25000"/>
                  </a:schemeClr>
                </a:solidFill>
                <a:uFillTx/>
                <a:sym typeface="+mn-ea"/>
              </a:rPr>
              <a:t>走</a:t>
            </a:r>
            <a:r>
              <a:rPr lang="en-US" altLang="zh-CN" sz="3200" spc="150">
                <a:solidFill>
                  <a:schemeClr val="tx1">
                    <a:lumMod val="75000"/>
                    <a:lumOff val="25000"/>
                  </a:schemeClr>
                </a:solidFill>
                <a:uFillTx/>
                <a:sym typeface="+mn-ea"/>
              </a:rPr>
              <a:t>1</a:t>
            </a:r>
            <a:r>
              <a:rPr lang="zh-CN" altLang="en-US" sz="3200" spc="150">
                <a:solidFill>
                  <a:schemeClr val="tx1">
                    <a:lumMod val="75000"/>
                    <a:lumOff val="25000"/>
                  </a:schemeClr>
                </a:solidFill>
                <a:uFillTx/>
                <a:sym typeface="+mn-ea"/>
              </a:rPr>
              <a:t>米</a:t>
            </a:r>
            <a:r>
              <a:rPr lang="zh-CN" altLang="en-US" sz="3200" spc="150" dirty="0">
                <a:solidFill>
                  <a:schemeClr val="tx1">
                    <a:lumMod val="75000"/>
                    <a:lumOff val="25000"/>
                  </a:schemeClr>
                </a:solidFill>
                <a:uFillTx/>
                <a:sym typeface="+mn-ea"/>
              </a:rPr>
              <a:t>的期望秒数。</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750" fill="hold">
                                          <p:stCondLst>
                                            <p:cond delay="0"/>
                                          </p:stCondLst>
                                        </p:cTn>
                                        <p:tgtEl>
                                          <p:spTgt spid="4">
                                            <p:txEl>
                                              <p:pRg st="0" end="0"/>
                                            </p:txEl>
                                          </p:spTgt>
                                        </p:tgtEl>
                                        <p:attrNameLst>
                                          <p:attrName>style.visibility</p:attrName>
                                        </p:attrNameLst>
                                      </p:cBhvr>
                                      <p:to>
                                        <p:strVal val="visible"/>
                                      </p:to>
                                    </p:set>
                                    <p:animEffect transition="in" filter="fade">
                                      <p:cBhvr>
                                        <p:cTn id="7" dur="175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bldLvl="0"/>
      <p:bldP spid="4"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E</a:t>
            </a:r>
            <a:r>
              <a:t>：</a:t>
            </a:r>
            <a:r>
              <a:rPr lang="zh-CN" altLang="en-US"/>
              <a:t>简单问题</a:t>
            </a:r>
            <a:r>
              <a:rPr lang="en-US" altLang="zh-CN"/>
              <a:t>2</a:t>
            </a:r>
          </a:p>
        </p:txBody>
      </p:sp>
      <p:sp>
        <p:nvSpPr>
          <p:cNvPr id="5" name="矩形 4"/>
          <p:cNvSpPr/>
          <p:nvPr/>
        </p:nvSpPr>
        <p:spPr>
          <a:xfrm>
            <a:off x="669882" y="1296000"/>
            <a:ext cx="10852237" cy="1456690"/>
          </a:xfrm>
          <a:prstGeom prst="rect">
            <a:avLst/>
          </a:prstGeom>
        </p:spPr>
        <p:txBody>
          <a:bodyPr vert="horz" wrap="square" lIns="101600" tIns="0" rIns="82550" bIns="0" rtlCol="0">
            <a:noAutofit/>
          </a:bodyPr>
          <a:lstStyle/>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这是一个正经的概率与期望相关的问题。</a:t>
            </a:r>
            <a:endParaRPr lang="zh-CN" altLang="en-US" sz="2000"/>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想要在</a:t>
            </a:r>
            <a:r>
              <a:rPr lang="en-US" altLang="zh-CN" sz="2000" spc="150" dirty="0">
                <a:solidFill>
                  <a:schemeClr val="tx1">
                    <a:lumMod val="75000"/>
                    <a:lumOff val="25000"/>
                  </a:schemeClr>
                </a:solidFill>
                <a:uFillTx/>
                <a:sym typeface="+mn-ea"/>
              </a:rPr>
              <a:t>3</a:t>
            </a:r>
            <a:r>
              <a:rPr lang="zh-CN" altLang="en-US" sz="2000" spc="150" dirty="0">
                <a:solidFill>
                  <a:schemeClr val="tx1">
                    <a:lumMod val="75000"/>
                    <a:lumOff val="25000"/>
                  </a:schemeClr>
                </a:solidFill>
                <a:uFillTx/>
                <a:sym typeface="+mn-ea"/>
              </a:rPr>
              <a:t>秒钟内走出</a:t>
            </a:r>
            <a:r>
              <a:rPr lang="en-US" altLang="zh-CN" sz="2000" spc="150" dirty="0">
                <a:solidFill>
                  <a:schemeClr val="tx1">
                    <a:lumMod val="75000"/>
                    <a:lumOff val="25000"/>
                  </a:schemeClr>
                </a:solidFill>
                <a:uFillTx/>
                <a:sym typeface="+mn-ea"/>
              </a:rPr>
              <a:t>3</a:t>
            </a:r>
            <a:r>
              <a:rPr lang="zh-CN" altLang="en-US" sz="2000" spc="150" dirty="0">
                <a:solidFill>
                  <a:schemeClr val="tx1">
                    <a:lumMod val="75000"/>
                    <a:lumOff val="25000"/>
                  </a:schemeClr>
                </a:solidFill>
                <a:uFillTx/>
                <a:sym typeface="+mn-ea"/>
              </a:rPr>
              <a:t>米，则每秒钟都要向前走一米，所以概率为</a:t>
            </a:r>
            <a:r>
              <a:rPr lang="en-US" altLang="zh-CN" sz="2000" spc="150" dirty="0">
                <a:solidFill>
                  <a:schemeClr val="tx1">
                    <a:lumMod val="75000"/>
                    <a:lumOff val="25000"/>
                  </a:schemeClr>
                </a:solidFill>
                <a:uFillTx/>
                <a:sym typeface="+mn-ea"/>
              </a:rPr>
              <a:t>50%^3=12.5%</a:t>
            </a:r>
            <a:r>
              <a:rPr lang="zh-CN" altLang="en-US" sz="2000" spc="150" dirty="0">
                <a:solidFill>
                  <a:schemeClr val="tx1">
                    <a:lumMod val="75000"/>
                    <a:lumOff val="25000"/>
                  </a:schemeClr>
                </a:solidFill>
                <a:uFillTx/>
                <a:sym typeface="+mn-ea"/>
              </a:rPr>
              <a:t>。</a:t>
            </a:r>
            <a:endParaRPr sz="2000"/>
          </a:p>
          <a:p>
            <a:pPr marL="228600" lvl="0" indent="-228600" algn="l">
              <a:lnSpc>
                <a:spcPct val="130000"/>
              </a:lnSpc>
              <a:spcBef>
                <a:spcPts val="0"/>
              </a:spcBef>
              <a:spcAft>
                <a:spcPts val="1000"/>
              </a:spcAft>
              <a:buClrTx/>
              <a:buSzTx/>
              <a:buFont typeface="Arial" panose="020B0604020202020204" pitchFamily="34" charset="0"/>
            </a:pPr>
            <a:r>
              <a:rPr lang="zh-CN" altLang="en-US" sz="2000" spc="150" dirty="0">
                <a:solidFill>
                  <a:schemeClr val="tx1">
                    <a:lumMod val="75000"/>
                    <a:lumOff val="25000"/>
                  </a:schemeClr>
                </a:solidFill>
                <a:uFillTx/>
                <a:sym typeface="+mn-ea"/>
              </a:rPr>
              <a:t>走一米的期望秒数为</a:t>
            </a:r>
            <a:r>
              <a:rPr lang="en-US" altLang="zh-CN" sz="2000" spc="150" dirty="0">
                <a:solidFill>
                  <a:schemeClr val="tx1">
                    <a:lumMod val="75000"/>
                    <a:lumOff val="25000"/>
                  </a:schemeClr>
                </a:solidFill>
                <a:uFillTx/>
                <a:sym typeface="+mn-ea"/>
              </a:rPr>
              <a:t>1+50%+50%^2+50%^3+......=2</a:t>
            </a:r>
            <a:r>
              <a:rPr lang="zh-CN" altLang="en-US" sz="2000" spc="150" dirty="0">
                <a:solidFill>
                  <a:schemeClr val="tx1">
                    <a:lumMod val="75000"/>
                    <a:lumOff val="25000"/>
                  </a:schemeClr>
                </a:solidFill>
                <a:uFillTx/>
                <a:sym typeface="+mn-ea"/>
              </a:rPr>
              <a:t>。</a:t>
            </a:r>
            <a:endParaRPr lang="zh-CN" altLang="en-US" sz="2000" spc="150">
              <a:solidFill>
                <a:schemeClr val="tx1">
                  <a:lumMod val="75000"/>
                  <a:lumOff val="25000"/>
                </a:schemeClr>
              </a:solidFill>
              <a:uFillTx/>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5"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E</a:t>
            </a:r>
            <a:r>
              <a:t>：</a:t>
            </a:r>
            <a:r>
              <a:rPr lang="zh-CN" altLang="en-US"/>
              <a:t>概率与期望的转移</a:t>
            </a:r>
          </a:p>
        </p:txBody>
      </p:sp>
      <p:sp>
        <p:nvSpPr>
          <p:cNvPr id="5" name="矩形 4"/>
          <p:cNvSpPr/>
          <p:nvPr/>
        </p:nvSpPr>
        <p:spPr>
          <a:xfrm>
            <a:off x="669882" y="1296000"/>
            <a:ext cx="10852237" cy="1935480"/>
          </a:xfrm>
          <a:prstGeom prst="rect">
            <a:avLst/>
          </a:prstGeom>
        </p:spPr>
        <p:txBody>
          <a:bodyPr vert="horz" wrap="square" lIns="101600" tIns="0" rIns="82550" bIns="0" rtlCol="0">
            <a:noAutofit/>
          </a:bodyPr>
          <a:lstStyle/>
          <a:p>
            <a:pPr marL="228600" lvl="0" indent="-228600" algn="l">
              <a:lnSpc>
                <a:spcPct val="130000"/>
              </a:lnSpc>
              <a:spcBef>
                <a:spcPts val="0"/>
              </a:spcBef>
              <a:spcAft>
                <a:spcPts val="1000"/>
              </a:spcAft>
              <a:buClrTx/>
              <a:buSzTx/>
              <a:buFont typeface="Arial" panose="020B0604020202020204" pitchFamily="34" charset="0"/>
            </a:pPr>
            <a:r>
              <a:rPr lang="zh-CN" altLang="en-US" sz="2800" spc="150" dirty="0">
                <a:solidFill>
                  <a:schemeClr val="tx1">
                    <a:lumMod val="75000"/>
                    <a:lumOff val="25000"/>
                  </a:schemeClr>
                </a:solidFill>
                <a:uFillTx/>
                <a:sym typeface="+mn-ea"/>
              </a:rPr>
              <a:t>在</a:t>
            </a:r>
            <a:r>
              <a:rPr lang="en-US" altLang="zh-CN" sz="2800" spc="150" dirty="0">
                <a:solidFill>
                  <a:schemeClr val="tx1">
                    <a:lumMod val="75000"/>
                    <a:lumOff val="25000"/>
                  </a:schemeClr>
                </a:solidFill>
                <a:uFillTx/>
                <a:sym typeface="+mn-ea"/>
              </a:rPr>
              <a:t>OI</a:t>
            </a:r>
            <a:r>
              <a:rPr lang="zh-CN" altLang="en-US" sz="2800" spc="150" dirty="0">
                <a:solidFill>
                  <a:schemeClr val="tx1">
                    <a:lumMod val="75000"/>
                    <a:lumOff val="25000"/>
                  </a:schemeClr>
                </a:solidFill>
                <a:uFillTx/>
                <a:sym typeface="+mn-ea"/>
              </a:rPr>
              <a:t>中常见的概率与期望问题中，往往通过递推式的转移求解概率与期望。</a:t>
            </a:r>
            <a:endParaRPr sz="2800"/>
          </a:p>
          <a:p>
            <a:pPr marL="228600" lvl="0" indent="-228600" algn="l">
              <a:lnSpc>
                <a:spcPct val="130000"/>
              </a:lnSpc>
              <a:spcBef>
                <a:spcPts val="0"/>
              </a:spcBef>
              <a:spcAft>
                <a:spcPts val="1000"/>
              </a:spcAft>
              <a:buClrTx/>
              <a:buSzTx/>
              <a:buFont typeface="Arial" panose="020B0604020202020204" pitchFamily="34" charset="0"/>
            </a:pPr>
            <a:r>
              <a:rPr lang="zh-CN" altLang="en-US" sz="2800" spc="150" dirty="0">
                <a:solidFill>
                  <a:schemeClr val="tx1">
                    <a:lumMod val="75000"/>
                    <a:lumOff val="25000"/>
                  </a:schemeClr>
                </a:solidFill>
                <a:uFillTx/>
                <a:sym typeface="+mn-ea"/>
              </a:rPr>
              <a:t>无论是概率还是期望，都应该根据转移概率进行转移。</a:t>
            </a:r>
            <a:endParaRPr lang="zh-CN" altLang="en-US" sz="2800" spc="150">
              <a:solidFill>
                <a:schemeClr val="tx1">
                  <a:lumMod val="75000"/>
                  <a:lumOff val="25000"/>
                </a:schemeClr>
              </a:solidFill>
              <a:uFillTx/>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5"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E</a:t>
            </a:r>
            <a:r>
              <a:t>：</a:t>
            </a:r>
            <a:r>
              <a:rPr lang="zh-CN" altLang="en-US"/>
              <a:t>概率与期望的转移：例题</a:t>
            </a:r>
            <a:r>
              <a:rPr lang="en-US" altLang="zh-CN"/>
              <a:t>1</a:t>
            </a:r>
          </a:p>
        </p:txBody>
      </p:sp>
      <p:sp>
        <p:nvSpPr>
          <p:cNvPr id="4" name="矩形 3"/>
          <p:cNvSpPr/>
          <p:nvPr/>
        </p:nvSpPr>
        <p:spPr>
          <a:xfrm>
            <a:off x="669882" y="1296000"/>
            <a:ext cx="10852237" cy="2176145"/>
          </a:xfrm>
          <a:prstGeom prst="rect">
            <a:avLst/>
          </a:prstGeom>
        </p:spPr>
        <p:txBody>
          <a:bodyPr vert="horz" wrap="square" lIns="101600" tIns="0" rIns="82550" bIns="0" rtlCol="0">
            <a:noAutofit/>
          </a:bodyPr>
          <a:lstStyle/>
          <a:p>
            <a:pPr marL="228600" lvl="0" indent="-228600" algn="l">
              <a:lnSpc>
                <a:spcPct val="130000"/>
              </a:lnSpc>
              <a:spcBef>
                <a:spcPts val="0"/>
              </a:spcBef>
              <a:spcAft>
                <a:spcPts val="1000"/>
              </a:spcAft>
              <a:buClrTx/>
              <a:buSzTx/>
              <a:buFont typeface="Arial" panose="020B0604020202020204" pitchFamily="34" charset="0"/>
            </a:pPr>
            <a:r>
              <a:rPr lang="zh-CN" altLang="en-US" sz="3200" spc="150" dirty="0">
                <a:solidFill>
                  <a:schemeClr val="tx1">
                    <a:lumMod val="75000"/>
                    <a:lumOff val="25000"/>
                  </a:schemeClr>
                </a:solidFill>
                <a:uFillTx/>
                <a:sym typeface="+mn-ea"/>
              </a:rPr>
              <a:t>你每秒钟有</a:t>
            </a:r>
            <a:r>
              <a:rPr lang="en-US" altLang="zh-CN" sz="3200" spc="150" dirty="0">
                <a:solidFill>
                  <a:schemeClr val="tx1">
                    <a:lumMod val="75000"/>
                    <a:lumOff val="25000"/>
                  </a:schemeClr>
                </a:solidFill>
                <a:uFillTx/>
                <a:sym typeface="+mn-ea"/>
              </a:rPr>
              <a:t>50%</a:t>
            </a:r>
            <a:r>
              <a:rPr lang="zh-CN" altLang="en-US" sz="3200" spc="150" dirty="0">
                <a:solidFill>
                  <a:schemeClr val="tx1">
                    <a:lumMod val="75000"/>
                    <a:lumOff val="25000"/>
                  </a:schemeClr>
                </a:solidFill>
                <a:uFillTx/>
                <a:sym typeface="+mn-ea"/>
              </a:rPr>
              <a:t>概率会往前走且只走一米，</a:t>
            </a:r>
            <a:r>
              <a:rPr lang="en-US" altLang="zh-CN" sz="3200" spc="150" dirty="0">
                <a:solidFill>
                  <a:schemeClr val="tx1">
                    <a:lumMod val="75000"/>
                    <a:lumOff val="25000"/>
                  </a:schemeClr>
                </a:solidFill>
                <a:uFillTx/>
                <a:sym typeface="+mn-ea"/>
              </a:rPr>
              <a:t>50%</a:t>
            </a:r>
            <a:r>
              <a:rPr lang="zh-CN" altLang="en-US" sz="3200" spc="150" dirty="0">
                <a:solidFill>
                  <a:schemeClr val="tx1">
                    <a:lumMod val="75000"/>
                    <a:lumOff val="25000"/>
                  </a:schemeClr>
                </a:solidFill>
                <a:uFillTx/>
                <a:sym typeface="+mn-ea"/>
              </a:rPr>
              <a:t>概率不动，问</a:t>
            </a:r>
            <a:r>
              <a:rPr lang="en-US" altLang="zh-CN" sz="3200" spc="150" dirty="0">
                <a:solidFill>
                  <a:schemeClr val="tx1">
                    <a:lumMod val="75000"/>
                    <a:lumOff val="25000"/>
                  </a:schemeClr>
                </a:solidFill>
                <a:uFillTx/>
                <a:sym typeface="+mn-ea"/>
              </a:rPr>
              <a:t>n</a:t>
            </a:r>
            <a:r>
              <a:rPr lang="zh-CN" altLang="en-US" sz="3200" spc="150" dirty="0">
                <a:solidFill>
                  <a:schemeClr val="tx1">
                    <a:lumMod val="75000"/>
                    <a:lumOff val="25000"/>
                  </a:schemeClr>
                </a:solidFill>
                <a:uFillTx/>
                <a:sym typeface="+mn-ea"/>
              </a:rPr>
              <a:t>秒后走出</a:t>
            </a:r>
            <a:r>
              <a:rPr lang="en-US" altLang="zh-CN" sz="3200" spc="150" dirty="0">
                <a:solidFill>
                  <a:schemeClr val="tx1">
                    <a:lumMod val="75000"/>
                    <a:lumOff val="25000"/>
                  </a:schemeClr>
                </a:solidFill>
                <a:uFillTx/>
                <a:sym typeface="+mn-ea"/>
              </a:rPr>
              <a:t>m</a:t>
            </a:r>
            <a:r>
              <a:rPr lang="zh-CN" altLang="en-US" sz="3200" spc="150" dirty="0">
                <a:solidFill>
                  <a:schemeClr val="tx1">
                    <a:lumMod val="75000"/>
                    <a:lumOff val="25000"/>
                  </a:schemeClr>
                </a:solidFill>
                <a:uFillTx/>
                <a:sym typeface="+mn-ea"/>
              </a:rPr>
              <a:t>米的概率。</a:t>
            </a:r>
            <a:endParaRPr lang="zh-CN" altLang="en-US" sz="3200" spc="150">
              <a:solidFill>
                <a:schemeClr val="tx1">
                  <a:lumMod val="75000"/>
                  <a:lumOff val="25000"/>
                </a:schemeClr>
              </a:solidFill>
              <a:uFillTx/>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750" fill="hold">
                                          <p:stCondLst>
                                            <p:cond delay="0"/>
                                          </p:stCondLst>
                                        </p:cTn>
                                        <p:tgtEl>
                                          <p:spTgt spid="4">
                                            <p:txEl>
                                              <p:pRg st="0" end="0"/>
                                            </p:txEl>
                                          </p:spTgt>
                                        </p:tgtEl>
                                        <p:attrNameLst>
                                          <p:attrName>style.visibility</p:attrName>
                                        </p:attrNameLst>
                                      </p:cBhvr>
                                      <p:to>
                                        <p:strVal val="visible"/>
                                      </p:to>
                                    </p:set>
                                    <p:animEffect transition="in" filter="fade">
                                      <p:cBhvr>
                                        <p:cTn id="7" dur="175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bldLvl="0"/>
      <p:bldP spid="4" grpId="1"/>
    </p:bldLst>
  </p:timing>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1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离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2922</TotalTime>
  <Words>5670</Words>
  <Application>Microsoft Office PowerPoint</Application>
  <PresentationFormat>宽屏</PresentationFormat>
  <Paragraphs>291</Paragraphs>
  <Slides>58</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58</vt:i4>
      </vt:variant>
    </vt:vector>
  </HeadingPairs>
  <TitlesOfParts>
    <vt:vector size="63" baseType="lpstr">
      <vt:lpstr>微软雅黑</vt:lpstr>
      <vt:lpstr>Arial</vt:lpstr>
      <vt:lpstr>Century Gothic</vt:lpstr>
      <vt:lpstr>Wingdings 3</vt:lpstr>
      <vt:lpstr>离子</vt:lpstr>
      <vt:lpstr>概率与期望</vt:lpstr>
      <vt:lpstr>什么是概率？</vt:lpstr>
      <vt:lpstr>什么是期望？</vt:lpstr>
      <vt:lpstr>E：简单问题1</vt:lpstr>
      <vt:lpstr>E：简单问题1</vt:lpstr>
      <vt:lpstr>E：简单问题2</vt:lpstr>
      <vt:lpstr>E：简单问题2</vt:lpstr>
      <vt:lpstr>E：概率与期望的转移</vt:lpstr>
      <vt:lpstr>E：概率与期望的转移：例题1</vt:lpstr>
      <vt:lpstr>E：概率与期望的转移：例题1</vt:lpstr>
      <vt:lpstr>E：概率与期望的转移：例题2</vt:lpstr>
      <vt:lpstr>E：概率与期望的转移：例题2</vt:lpstr>
      <vt:lpstr>E：概率与期望的转移：例题2</vt:lpstr>
      <vt:lpstr>E：概率与期望的转移：例题2</vt:lpstr>
      <vt:lpstr>E：概率与期望的转移：方法1 递推转移法</vt:lpstr>
      <vt:lpstr>E：概率与期望的转移：例题2</vt:lpstr>
      <vt:lpstr>E：方法2 独立贡献法</vt:lpstr>
      <vt:lpstr>E：例题3</vt:lpstr>
      <vt:lpstr>E：例题3</vt:lpstr>
      <vt:lpstr>E：例题3</vt:lpstr>
      <vt:lpstr>E：方法2 独立贡献法</vt:lpstr>
      <vt:lpstr>E：方法2 独立贡献法</vt:lpstr>
      <vt:lpstr>N：简单问题3</vt:lpstr>
      <vt:lpstr>N：简单问题3</vt:lpstr>
      <vt:lpstr>N：非拓扑图型转移概率与期望问题</vt:lpstr>
      <vt:lpstr>N：非拓扑图型转移概率与期望问题：方法3 通项公式求解法</vt:lpstr>
      <vt:lpstr>N：简单问题4</vt:lpstr>
      <vt:lpstr>N：简单问题4</vt:lpstr>
      <vt:lpstr>N：简单问题4</vt:lpstr>
      <vt:lpstr>N：简单问题4</vt:lpstr>
      <vt:lpstr>N：简单问题4</vt:lpstr>
      <vt:lpstr>H：非拓扑图型转移概率与期望问题：方法4 方程法</vt:lpstr>
      <vt:lpstr>H：非拓扑图型转移概率与期望问题：例题4</vt:lpstr>
      <vt:lpstr>H：非拓扑图型转移概率与期望问题：例题4</vt:lpstr>
      <vt:lpstr>H：非拓扑图型转移概率与期望问题：例题4</vt:lpstr>
      <vt:lpstr>H：非拓扑图型转移概率与期望问题：例题4</vt:lpstr>
      <vt:lpstr>H：非拓扑图型转移概率与期望问题：例题4</vt:lpstr>
      <vt:lpstr>H：非拓扑图型转移概率与期望问题：例题4</vt:lpstr>
      <vt:lpstr>H：简单问题5</vt:lpstr>
      <vt:lpstr>H：简单问题5</vt:lpstr>
      <vt:lpstr>H：简单问题5</vt:lpstr>
      <vt:lpstr>H：简单问题5</vt:lpstr>
      <vt:lpstr>H：简单问题5</vt:lpstr>
      <vt:lpstr>H：简单问题5</vt:lpstr>
      <vt:lpstr>H：非拓扑图型转移概率与期望问题：方法5 唯一定向法</vt:lpstr>
      <vt:lpstr>H：非拓扑图型转移概率与期望问题：方法5 唯一定向法</vt:lpstr>
      <vt:lpstr>EX：[JLOI2012]时间流逝</vt:lpstr>
      <vt:lpstr>EX：例题5 [JLOI2012]时间流逝</vt:lpstr>
      <vt:lpstr>EX：例题5 [JLOI2012]时间流逝</vt:lpstr>
      <vt:lpstr>EX：？？？</vt:lpstr>
      <vt:lpstr>EX：？？？</vt:lpstr>
      <vt:lpstr>EX：TopCoder[SRM513 DIV 1]:PerfectMemory(500)</vt:lpstr>
      <vt:lpstr>EX：TopCoder[SRM513 DIV 1]:PerfectMemory(500)</vt:lpstr>
      <vt:lpstr>EX：TopCoder[SRM513 DIV 1]:PerfectMemory(500)</vt:lpstr>
      <vt:lpstr>EX：BZOJ2752:[HAOI2012]高速公路(road)</vt:lpstr>
      <vt:lpstr>EX：BZOJ2752:[HAOI2012]高速公路(road)</vt:lpstr>
      <vt:lpstr>EX：Topcoder SRM 663 div 1 [1000]</vt:lpstr>
      <vt:lpstr>EX：Topcoder SRM 663 div 1 [1000]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概率与期望</dc:title>
  <dc:creator/>
  <cp:lastModifiedBy>Measureal Wu</cp:lastModifiedBy>
  <cp:revision>50</cp:revision>
  <dcterms:created xsi:type="dcterms:W3CDTF">2019-07-01T09:04:00Z</dcterms:created>
  <dcterms:modified xsi:type="dcterms:W3CDTF">2019-07-20T01:20:59Z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2052-11.1.0.8808</vt:lpwstr>
  </property>
</Properties>
</file>