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58" r:id="rId2"/>
    <p:sldId id="359" r:id="rId3"/>
    <p:sldId id="293" r:id="rId4"/>
    <p:sldId id="360" r:id="rId5"/>
    <p:sldId id="362" r:id="rId6"/>
    <p:sldId id="392" r:id="rId7"/>
    <p:sldId id="299" r:id="rId8"/>
    <p:sldId id="387" r:id="rId9"/>
    <p:sldId id="393" r:id="rId10"/>
    <p:sldId id="394" r:id="rId11"/>
    <p:sldId id="397" r:id="rId12"/>
    <p:sldId id="399" r:id="rId13"/>
    <p:sldId id="300" r:id="rId14"/>
    <p:sldId id="396" r:id="rId15"/>
    <p:sldId id="388" r:id="rId16"/>
    <p:sldId id="364" r:id="rId17"/>
    <p:sldId id="395" r:id="rId18"/>
    <p:sldId id="381" r:id="rId19"/>
    <p:sldId id="390" r:id="rId20"/>
    <p:sldId id="342" r:id="rId21"/>
    <p:sldId id="343" r:id="rId22"/>
    <p:sldId id="391" r:id="rId23"/>
    <p:sldId id="26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i qijia" initials="dq" lastIdx="1" clrIdx="0">
    <p:extLst>
      <p:ext uri="{19B8F6BF-5375-455C-9EA6-DF929625EA0E}">
        <p15:presenceInfo xmlns:p15="http://schemas.microsoft.com/office/powerpoint/2012/main" userId="0c0ccf74a0d376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a:srgbClr val="700F6F"/>
    <a:srgbClr val="FFFFFF"/>
    <a:srgbClr val="FF9300"/>
    <a:srgbClr val="FDF7E3"/>
    <a:srgbClr val="FDF6E4"/>
    <a:srgbClr val="000E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34" autoAdjust="0"/>
    <p:restoredTop sz="77669" autoAdjust="0"/>
  </p:normalViewPr>
  <p:slideViewPr>
    <p:cSldViewPr snapToGrid="0">
      <p:cViewPr varScale="1">
        <p:scale>
          <a:sx n="75" d="100"/>
          <a:sy n="75" d="100"/>
        </p:scale>
        <p:origin x="486" y="33"/>
      </p:cViewPr>
      <p:guideLst>
        <p:guide orient="horz" pos="2160"/>
        <p:guide pos="3817"/>
      </p:guideLst>
    </p:cSldViewPr>
  </p:slideViewPr>
  <p:notesTextViewPr>
    <p:cViewPr>
      <p:scale>
        <a:sx n="3" d="2"/>
        <a:sy n="3" d="2"/>
      </p:scale>
      <p:origin x="0" y="0"/>
    </p:cViewPr>
  </p:notesTextViewPr>
  <p:sorterViewPr>
    <p:cViewPr>
      <p:scale>
        <a:sx n="100" d="100"/>
        <a:sy n="100" d="100"/>
      </p:scale>
      <p:origin x="0" y="-299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5392C7-6D77-4D89-93ED-950331EC08BF}" type="doc">
      <dgm:prSet loTypeId="urn:microsoft.com/office/officeart/2005/8/layout/chevron2" loCatId="list" qsTypeId="urn:microsoft.com/office/officeart/2005/8/quickstyle/simple1#1" qsCatId="simple" csTypeId="urn:microsoft.com/office/officeart/2005/8/colors/accent1_2#1" csCatId="accent1" phldr="1"/>
      <dgm:spPr/>
      <dgm:t>
        <a:bodyPr/>
        <a:lstStyle/>
        <a:p>
          <a:endParaRPr lang="zh-CN" altLang="en-US"/>
        </a:p>
      </dgm:t>
    </dgm:pt>
    <dgm:pt modelId="{215BD354-C450-4414-986D-78F5452219D7}">
      <dgm:prSet phldrT="[文本]" custT="1"/>
      <dgm:spPr>
        <a:solidFill>
          <a:srgbClr val="700F6F"/>
        </a:solidFill>
        <a:ln w="44450">
          <a:noFill/>
        </a:ln>
      </dgm:spPr>
      <dgm:t>
        <a:bodyPr anchor="t"/>
        <a:lstStyle/>
        <a:p>
          <a:r>
            <a:rPr lang="en-US" altLang="zh-CN" sz="3200" b="1" dirty="0">
              <a:solidFill>
                <a:schemeClr val="bg1"/>
              </a:solidFill>
              <a:latin typeface="黑体" panose="02010609060101010101" pitchFamily="49" charset="-122"/>
              <a:ea typeface="黑体" panose="02010609060101010101" pitchFamily="49" charset="-122"/>
            </a:rPr>
            <a:t>1</a:t>
          </a:r>
          <a:endParaRPr lang="zh-CN" altLang="en-US" sz="2800" b="1" dirty="0">
            <a:solidFill>
              <a:schemeClr val="bg1"/>
            </a:solidFill>
            <a:latin typeface="黑体" panose="02010609060101010101" pitchFamily="49" charset="-122"/>
            <a:ea typeface="黑体" panose="02010609060101010101" pitchFamily="49" charset="-122"/>
          </a:endParaRPr>
        </a:p>
      </dgm:t>
    </dgm:pt>
    <dgm:pt modelId="{157A2327-60B2-4703-99F1-18B058820D42}" type="sibTrans" cxnId="{5C8490D6-F4BA-48DA-9146-C4243D2BDFA9}">
      <dgm:prSet/>
      <dgm:spPr/>
      <dgm:t>
        <a:bodyPr/>
        <a:lstStyle/>
        <a:p>
          <a:endParaRPr lang="zh-CN" altLang="en-US" b="1">
            <a:solidFill>
              <a:schemeClr val="accent6">
                <a:lumMod val="10000"/>
              </a:schemeClr>
            </a:solidFill>
            <a:latin typeface="微软雅黑" panose="020B0503020204020204" pitchFamily="34" charset="-122"/>
            <a:ea typeface="微软雅黑" panose="020B0503020204020204" pitchFamily="34" charset="-122"/>
          </a:endParaRPr>
        </a:p>
      </dgm:t>
    </dgm:pt>
    <dgm:pt modelId="{753940E6-79C8-4DC7-9D0D-499054D14091}" type="parTrans" cxnId="{5C8490D6-F4BA-48DA-9146-C4243D2BDFA9}">
      <dgm:prSet/>
      <dgm:spPr/>
      <dgm:t>
        <a:bodyPr/>
        <a:lstStyle/>
        <a:p>
          <a:endParaRPr lang="zh-CN" altLang="en-US" b="1">
            <a:solidFill>
              <a:schemeClr val="accent6">
                <a:lumMod val="10000"/>
              </a:schemeClr>
            </a:solidFill>
            <a:latin typeface="微软雅黑" panose="020B0503020204020204" pitchFamily="34" charset="-122"/>
            <a:ea typeface="微软雅黑" panose="020B0503020204020204" pitchFamily="34" charset="-122"/>
          </a:endParaRPr>
        </a:p>
      </dgm:t>
    </dgm:pt>
    <dgm:pt modelId="{551F3B61-8A2B-4D38-BCF0-185C0DE63B35}">
      <dgm:prSet phldrT="[文本]" custT="1"/>
      <dgm:spPr/>
      <dgm:t>
        <a:bodyPr/>
        <a:lstStyle/>
        <a:p>
          <a:r>
            <a:rPr lang="zh-CN" altLang="en-US" sz="2800" b="0" dirty="0">
              <a:solidFill>
                <a:schemeClr val="accent6">
                  <a:lumMod val="10000"/>
                </a:schemeClr>
              </a:solidFill>
              <a:latin typeface="微软雅黑" panose="020B0503020204020204" pitchFamily="34" charset="-122"/>
              <a:ea typeface="微软雅黑" panose="020B0503020204020204" pitchFamily="34" charset="-122"/>
            </a:rPr>
            <a:t>背景与研究目的</a:t>
          </a:r>
        </a:p>
      </dgm:t>
    </dgm:pt>
    <dgm:pt modelId="{93CACD25-ABEA-4B38-9752-9106B1AD78EA}" type="sibTrans" cxnId="{C5614A72-9A61-4CDB-9A8E-E34C160E4D22}">
      <dgm:prSet/>
      <dgm:spPr/>
      <dgm:t>
        <a:bodyPr/>
        <a:lstStyle/>
        <a:p>
          <a:endParaRPr lang="zh-CN" altLang="en-US" b="1">
            <a:solidFill>
              <a:schemeClr val="accent6">
                <a:lumMod val="10000"/>
              </a:schemeClr>
            </a:solidFill>
            <a:latin typeface="微软雅黑" panose="020B0503020204020204" pitchFamily="34" charset="-122"/>
            <a:ea typeface="微软雅黑" panose="020B0503020204020204" pitchFamily="34" charset="-122"/>
          </a:endParaRPr>
        </a:p>
      </dgm:t>
    </dgm:pt>
    <dgm:pt modelId="{1B520645-F851-4725-899B-51786F6CBE5E}" type="parTrans" cxnId="{C5614A72-9A61-4CDB-9A8E-E34C160E4D22}">
      <dgm:prSet/>
      <dgm:spPr/>
      <dgm:t>
        <a:bodyPr/>
        <a:lstStyle/>
        <a:p>
          <a:endParaRPr lang="zh-CN" altLang="en-US" b="1">
            <a:solidFill>
              <a:schemeClr val="accent6">
                <a:lumMod val="10000"/>
              </a:schemeClr>
            </a:solidFill>
            <a:latin typeface="微软雅黑" panose="020B0503020204020204" pitchFamily="34" charset="-122"/>
            <a:ea typeface="微软雅黑" panose="020B0503020204020204" pitchFamily="34" charset="-122"/>
          </a:endParaRPr>
        </a:p>
      </dgm:t>
    </dgm:pt>
    <dgm:pt modelId="{7C255589-B738-466A-8A33-65053AC576E0}">
      <dgm:prSet phldrT="[文本]" custT="1"/>
      <dgm:spPr/>
      <dgm:t>
        <a:bodyPr/>
        <a:lstStyle/>
        <a:p>
          <a:r>
            <a:rPr lang="zh-CN" altLang="en-US" sz="2800" b="0" dirty="0">
              <a:solidFill>
                <a:schemeClr val="accent6">
                  <a:lumMod val="10000"/>
                </a:schemeClr>
              </a:solidFill>
              <a:latin typeface="微软雅黑" panose="020B0503020204020204" pitchFamily="34" charset="-122"/>
              <a:ea typeface="微软雅黑" panose="020B0503020204020204" pitchFamily="34" charset="-122"/>
            </a:rPr>
            <a:t>设计与实现</a:t>
          </a:r>
        </a:p>
      </dgm:t>
    </dgm:pt>
    <dgm:pt modelId="{BFF2AE56-CF65-4C71-8CE7-1D75483DAEFC}" type="sibTrans" cxnId="{85E764C1-0E15-4359-AAB4-014DC64C4DFB}">
      <dgm:prSet/>
      <dgm:spPr/>
      <dgm:t>
        <a:bodyPr/>
        <a:lstStyle/>
        <a:p>
          <a:endParaRPr lang="zh-CN" altLang="en-US"/>
        </a:p>
      </dgm:t>
    </dgm:pt>
    <dgm:pt modelId="{E1E12242-3372-47DB-9A8A-3BBD32633F49}" type="parTrans" cxnId="{85E764C1-0E15-4359-AAB4-014DC64C4DFB}">
      <dgm:prSet/>
      <dgm:spPr/>
      <dgm:t>
        <a:bodyPr/>
        <a:lstStyle/>
        <a:p>
          <a:endParaRPr lang="zh-CN" altLang="en-US"/>
        </a:p>
      </dgm:t>
    </dgm:pt>
    <dgm:pt modelId="{642F405E-8464-4B9A-9438-6EE25FFC13E1}">
      <dgm:prSet phldrT="[文本]" custT="1"/>
      <dgm:spPr>
        <a:solidFill>
          <a:srgbClr val="700F6F"/>
        </a:solidFill>
      </dgm:spPr>
      <dgm:t>
        <a:bodyPr anchor="t"/>
        <a:lstStyle/>
        <a:p>
          <a:r>
            <a:rPr lang="en-US" altLang="zh-CN" sz="3200" b="1" dirty="0">
              <a:solidFill>
                <a:schemeClr val="bg1"/>
              </a:solidFill>
              <a:latin typeface="黑体" panose="02010609060101010101" pitchFamily="49" charset="-122"/>
              <a:ea typeface="黑体" panose="02010609060101010101" pitchFamily="49" charset="-122"/>
            </a:rPr>
            <a:t>3</a:t>
          </a:r>
          <a:endParaRPr lang="zh-CN" altLang="en-US" sz="3200" b="1" dirty="0">
            <a:solidFill>
              <a:schemeClr val="bg1"/>
            </a:solidFill>
            <a:latin typeface="黑体" panose="02010609060101010101" pitchFamily="49" charset="-122"/>
            <a:ea typeface="黑体" panose="02010609060101010101" pitchFamily="49" charset="-122"/>
          </a:endParaRPr>
        </a:p>
      </dgm:t>
    </dgm:pt>
    <dgm:pt modelId="{DB29AD68-D372-4DD8-B25D-1C531EFE398F}" type="sibTrans" cxnId="{127E33FB-B2F9-4AED-AC94-947FE2BF7362}">
      <dgm:prSet/>
      <dgm:spPr/>
      <dgm:t>
        <a:bodyPr/>
        <a:lstStyle/>
        <a:p>
          <a:endParaRPr lang="zh-CN" altLang="en-US" b="1">
            <a:latin typeface="微软雅黑" panose="020B0503020204020204" pitchFamily="34" charset="-122"/>
            <a:ea typeface="微软雅黑" panose="020B0503020204020204" pitchFamily="34" charset="-122"/>
          </a:endParaRPr>
        </a:p>
      </dgm:t>
    </dgm:pt>
    <dgm:pt modelId="{D1A50A71-621B-4EA2-8D0D-8801CBDC60E8}" type="parTrans" cxnId="{127E33FB-B2F9-4AED-AC94-947FE2BF7362}">
      <dgm:prSet/>
      <dgm:spPr/>
      <dgm:t>
        <a:bodyPr/>
        <a:lstStyle/>
        <a:p>
          <a:endParaRPr lang="zh-CN" altLang="en-US" b="1">
            <a:latin typeface="微软雅黑" panose="020B0503020204020204" pitchFamily="34" charset="-122"/>
            <a:ea typeface="微软雅黑" panose="020B0503020204020204" pitchFamily="34" charset="-122"/>
          </a:endParaRPr>
        </a:p>
      </dgm:t>
    </dgm:pt>
    <dgm:pt modelId="{F5E144B4-8A6A-4697-98F8-CA17801B362E}">
      <dgm:prSet phldrT="[文本]" custT="1"/>
      <dgm:spPr>
        <a:noFill/>
      </dgm:spPr>
      <dgm:t>
        <a:bodyPr/>
        <a:lstStyle/>
        <a:p>
          <a:r>
            <a:rPr lang="zh-CN" altLang="en-US" sz="2800" b="0" dirty="0">
              <a:solidFill>
                <a:schemeClr val="accent6">
                  <a:lumMod val="10000"/>
                </a:schemeClr>
              </a:solidFill>
              <a:latin typeface="微软雅黑" panose="020B0503020204020204" pitchFamily="34" charset="-122"/>
              <a:ea typeface="微软雅黑" panose="020B0503020204020204" pitchFamily="34" charset="-122"/>
            </a:rPr>
            <a:t>实验与评估</a:t>
          </a:r>
        </a:p>
      </dgm:t>
    </dgm:pt>
    <dgm:pt modelId="{61CC2152-C81E-46AF-9F82-5828E8658387}" type="sibTrans" cxnId="{A327A4C3-A284-4CD4-AD61-01F1CFD31090}">
      <dgm:prSet/>
      <dgm:spPr/>
      <dgm:t>
        <a:bodyPr/>
        <a:lstStyle/>
        <a:p>
          <a:endParaRPr lang="zh-CN" altLang="en-US" b="1">
            <a:latin typeface="微软雅黑" panose="020B0503020204020204" pitchFamily="34" charset="-122"/>
            <a:ea typeface="微软雅黑" panose="020B0503020204020204" pitchFamily="34" charset="-122"/>
          </a:endParaRPr>
        </a:p>
      </dgm:t>
    </dgm:pt>
    <dgm:pt modelId="{97955191-12C7-4C41-A972-2776E62F9B12}" type="parTrans" cxnId="{A327A4C3-A284-4CD4-AD61-01F1CFD31090}">
      <dgm:prSet/>
      <dgm:spPr/>
      <dgm:t>
        <a:bodyPr/>
        <a:lstStyle/>
        <a:p>
          <a:endParaRPr lang="zh-CN" altLang="en-US" b="1">
            <a:latin typeface="微软雅黑" panose="020B0503020204020204" pitchFamily="34" charset="-122"/>
            <a:ea typeface="微软雅黑" panose="020B0503020204020204" pitchFamily="34" charset="-122"/>
          </a:endParaRPr>
        </a:p>
      </dgm:t>
    </dgm:pt>
    <dgm:pt modelId="{F45F72EF-1EA9-854C-9D99-1C951A8450F6}">
      <dgm:prSet phldrT="[文本]" custT="1"/>
      <dgm:spPr>
        <a:solidFill>
          <a:srgbClr val="700F6F"/>
        </a:solidFill>
      </dgm:spPr>
      <dgm:t>
        <a:bodyPr/>
        <a:lstStyle/>
        <a:p>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dgm:t>
    </dgm:pt>
    <dgm:pt modelId="{D5279D2C-21F6-1042-886A-3F5EB285F4D5}" type="sibTrans" cxnId="{A44B6509-CE38-C340-B329-25BC5D619EE4}">
      <dgm:prSet/>
      <dgm:spPr/>
      <dgm:t>
        <a:bodyPr/>
        <a:lstStyle/>
        <a:p>
          <a:endParaRPr lang="zh-CN" altLang="en-US"/>
        </a:p>
      </dgm:t>
    </dgm:pt>
    <dgm:pt modelId="{51DA4623-4B48-7C48-B520-44B93B3D3E2A}" type="parTrans" cxnId="{A44B6509-CE38-C340-B329-25BC5D619EE4}">
      <dgm:prSet/>
      <dgm:spPr/>
      <dgm:t>
        <a:bodyPr/>
        <a:lstStyle/>
        <a:p>
          <a:endParaRPr lang="zh-CN" altLang="en-US"/>
        </a:p>
      </dgm:t>
    </dgm:pt>
    <dgm:pt modelId="{1639C0E0-8128-634E-B63A-C7F3633C0D2F}">
      <dgm:prSet phldrT="[文本]" custT="1"/>
      <dgm:spPr>
        <a:noFill/>
      </dgm:spPr>
      <dgm:t>
        <a:bodyPr/>
        <a:lstStyle/>
        <a:p>
          <a:r>
            <a:rPr lang="zh-CN" altLang="en-US" sz="2800" b="0" dirty="0">
              <a:solidFill>
                <a:schemeClr val="accent6">
                  <a:lumMod val="10000"/>
                </a:schemeClr>
              </a:solidFill>
              <a:latin typeface="微软雅黑" panose="020B0503020204020204" pitchFamily="34" charset="-122"/>
              <a:ea typeface="微软雅黑" panose="020B0503020204020204" pitchFamily="34" charset="-122"/>
            </a:rPr>
            <a:t>总结与展望</a:t>
          </a:r>
        </a:p>
      </dgm:t>
    </dgm:pt>
    <dgm:pt modelId="{FEE2520C-0389-F04C-BD4D-7CEFA59F2169}" type="sibTrans" cxnId="{5C40092D-BFD2-D340-87A4-55C058FB7D06}">
      <dgm:prSet/>
      <dgm:spPr/>
      <dgm:t>
        <a:bodyPr/>
        <a:lstStyle/>
        <a:p>
          <a:endParaRPr lang="zh-CN" altLang="en-US"/>
        </a:p>
      </dgm:t>
    </dgm:pt>
    <dgm:pt modelId="{03204E6E-3DF6-5B45-908D-BB8DD2353660}" type="parTrans" cxnId="{5C40092D-BFD2-D340-87A4-55C058FB7D06}">
      <dgm:prSet/>
      <dgm:spPr/>
      <dgm:t>
        <a:bodyPr/>
        <a:lstStyle/>
        <a:p>
          <a:endParaRPr lang="zh-CN" altLang="en-US"/>
        </a:p>
      </dgm:t>
    </dgm:pt>
    <dgm:pt modelId="{4D030CB6-829D-42B1-88BF-64E93458C110}">
      <dgm:prSet phldrT="[文本]" custT="1"/>
      <dgm:spPr>
        <a:solidFill>
          <a:srgbClr val="700F6F"/>
        </a:solidFill>
      </dgm:spPr>
      <dgm:t>
        <a:bodyPr anchor="t"/>
        <a:lstStyle/>
        <a:p>
          <a:r>
            <a:rPr lang="en-US" altLang="zh-CN" sz="3200" b="1" dirty="0">
              <a:solidFill>
                <a:schemeClr val="bg1"/>
              </a:solidFill>
              <a:latin typeface="黑体" panose="02010609060101010101" pitchFamily="49" charset="-122"/>
              <a:ea typeface="黑体" panose="02010609060101010101" pitchFamily="49" charset="-122"/>
            </a:rPr>
            <a:t>2</a:t>
          </a:r>
          <a:endParaRPr lang="zh-CN" altLang="en-US" sz="3200" b="1" dirty="0">
            <a:solidFill>
              <a:schemeClr val="bg1"/>
            </a:solidFill>
            <a:latin typeface="黑体" panose="02010609060101010101" pitchFamily="49" charset="-122"/>
            <a:ea typeface="黑体" panose="02010609060101010101" pitchFamily="49" charset="-122"/>
          </a:endParaRPr>
        </a:p>
      </dgm:t>
    </dgm:pt>
    <dgm:pt modelId="{2057E4AD-915B-43DB-86ED-DC40B9996D92}" type="sibTrans" cxnId="{1434EB66-8232-4958-A12C-51891F27D127}">
      <dgm:prSet/>
      <dgm:spPr/>
      <dgm:t>
        <a:bodyPr/>
        <a:lstStyle/>
        <a:p>
          <a:endParaRPr lang="zh-CN" altLang="en-US"/>
        </a:p>
      </dgm:t>
    </dgm:pt>
    <dgm:pt modelId="{F173E559-9BFA-4292-BDDD-6C17B841F0FF}" type="parTrans" cxnId="{1434EB66-8232-4958-A12C-51891F27D127}">
      <dgm:prSet/>
      <dgm:spPr/>
      <dgm:t>
        <a:bodyPr/>
        <a:lstStyle/>
        <a:p>
          <a:endParaRPr lang="zh-CN" altLang="en-US"/>
        </a:p>
      </dgm:t>
    </dgm:pt>
    <dgm:pt modelId="{368DC916-68A3-4BD2-AE93-47339F2D06DF}" type="pres">
      <dgm:prSet presAssocID="{0F5392C7-6D77-4D89-93ED-950331EC08BF}" presName="linearFlow" presStyleCnt="0">
        <dgm:presLayoutVars>
          <dgm:dir/>
          <dgm:animLvl val="lvl"/>
          <dgm:resizeHandles val="exact"/>
        </dgm:presLayoutVars>
      </dgm:prSet>
      <dgm:spPr/>
    </dgm:pt>
    <dgm:pt modelId="{78E558B6-4A9F-4343-BBB9-0178854E1BE2}" type="pres">
      <dgm:prSet presAssocID="{215BD354-C450-4414-986D-78F5452219D7}" presName="composite" presStyleCnt="0"/>
      <dgm:spPr/>
    </dgm:pt>
    <dgm:pt modelId="{A6F64744-5D03-457E-936F-C765AB9A2647}" type="pres">
      <dgm:prSet presAssocID="{215BD354-C450-4414-986D-78F5452219D7}" presName="parentText" presStyleLbl="alignNode1" presStyleIdx="0" presStyleCnt="4">
        <dgm:presLayoutVars>
          <dgm:chMax val="1"/>
          <dgm:bulletEnabled val="1"/>
        </dgm:presLayoutVars>
      </dgm:prSet>
      <dgm:spPr/>
    </dgm:pt>
    <dgm:pt modelId="{6340F06B-B758-4A48-8DB3-C1948ACEB3B0}" type="pres">
      <dgm:prSet presAssocID="{215BD354-C450-4414-986D-78F5452219D7}" presName="descendantText" presStyleLbl="alignAcc1" presStyleIdx="0" presStyleCnt="4">
        <dgm:presLayoutVars>
          <dgm:bulletEnabled val="1"/>
        </dgm:presLayoutVars>
      </dgm:prSet>
      <dgm:spPr/>
    </dgm:pt>
    <dgm:pt modelId="{8989C3E3-70E7-480A-9E37-B6CD79E799B0}" type="pres">
      <dgm:prSet presAssocID="{157A2327-60B2-4703-99F1-18B058820D42}" presName="sp" presStyleCnt="0"/>
      <dgm:spPr/>
    </dgm:pt>
    <dgm:pt modelId="{9B5D53A9-65D8-4EC0-BD08-1F9308FED380}" type="pres">
      <dgm:prSet presAssocID="{4D030CB6-829D-42B1-88BF-64E93458C110}" presName="composite" presStyleCnt="0"/>
      <dgm:spPr/>
    </dgm:pt>
    <dgm:pt modelId="{692B82AC-D4D1-4452-8CC3-FEB890DE70CC}" type="pres">
      <dgm:prSet presAssocID="{4D030CB6-829D-42B1-88BF-64E93458C110}" presName="parentText" presStyleLbl="alignNode1" presStyleIdx="1" presStyleCnt="4">
        <dgm:presLayoutVars>
          <dgm:chMax val="1"/>
          <dgm:bulletEnabled val="1"/>
        </dgm:presLayoutVars>
      </dgm:prSet>
      <dgm:spPr/>
    </dgm:pt>
    <dgm:pt modelId="{B3F459A1-2C99-413C-A84C-972759CD488C}" type="pres">
      <dgm:prSet presAssocID="{4D030CB6-829D-42B1-88BF-64E93458C110}" presName="descendantText" presStyleLbl="alignAcc1" presStyleIdx="1" presStyleCnt="4">
        <dgm:presLayoutVars>
          <dgm:bulletEnabled val="1"/>
        </dgm:presLayoutVars>
      </dgm:prSet>
      <dgm:spPr/>
    </dgm:pt>
    <dgm:pt modelId="{301F7596-0735-4C84-848A-C16CB4798D17}" type="pres">
      <dgm:prSet presAssocID="{2057E4AD-915B-43DB-86ED-DC40B9996D92}" presName="sp" presStyleCnt="0"/>
      <dgm:spPr/>
    </dgm:pt>
    <dgm:pt modelId="{4EA3D6D7-76BE-49E1-B41F-114D3B515247}" type="pres">
      <dgm:prSet presAssocID="{642F405E-8464-4B9A-9438-6EE25FFC13E1}" presName="composite" presStyleCnt="0"/>
      <dgm:spPr/>
    </dgm:pt>
    <dgm:pt modelId="{8E21C129-11A3-4036-9FD2-C71BC0D49463}" type="pres">
      <dgm:prSet presAssocID="{642F405E-8464-4B9A-9438-6EE25FFC13E1}" presName="parentText" presStyleLbl="alignNode1" presStyleIdx="2" presStyleCnt="4">
        <dgm:presLayoutVars>
          <dgm:chMax val="1"/>
          <dgm:bulletEnabled val="1"/>
        </dgm:presLayoutVars>
      </dgm:prSet>
      <dgm:spPr/>
    </dgm:pt>
    <dgm:pt modelId="{4EC456D1-5429-4A37-A13E-924108279220}" type="pres">
      <dgm:prSet presAssocID="{642F405E-8464-4B9A-9438-6EE25FFC13E1}" presName="descendantText" presStyleLbl="alignAcc1" presStyleIdx="2" presStyleCnt="4">
        <dgm:presLayoutVars>
          <dgm:bulletEnabled val="1"/>
        </dgm:presLayoutVars>
      </dgm:prSet>
      <dgm:spPr/>
    </dgm:pt>
    <dgm:pt modelId="{A794A176-A8D6-964F-B08D-58AA0C47DD35}" type="pres">
      <dgm:prSet presAssocID="{DB29AD68-D372-4DD8-B25D-1C531EFE398F}" presName="sp" presStyleCnt="0"/>
      <dgm:spPr/>
    </dgm:pt>
    <dgm:pt modelId="{B1922C65-87E4-4342-96B2-9778FFB82413}" type="pres">
      <dgm:prSet presAssocID="{F45F72EF-1EA9-854C-9D99-1C951A8450F6}" presName="composite" presStyleCnt="0"/>
      <dgm:spPr/>
    </dgm:pt>
    <dgm:pt modelId="{73509913-AB43-3748-84A9-26A54B498204}" type="pres">
      <dgm:prSet presAssocID="{F45F72EF-1EA9-854C-9D99-1C951A8450F6}" presName="parentText" presStyleLbl="alignNode1" presStyleIdx="3" presStyleCnt="4">
        <dgm:presLayoutVars>
          <dgm:chMax val="1"/>
          <dgm:bulletEnabled val="1"/>
        </dgm:presLayoutVars>
      </dgm:prSet>
      <dgm:spPr/>
    </dgm:pt>
    <dgm:pt modelId="{6DAE3CBF-09B7-DF4E-9AC3-3D0D5F923B88}" type="pres">
      <dgm:prSet presAssocID="{F45F72EF-1EA9-854C-9D99-1C951A8450F6}" presName="descendantText" presStyleLbl="alignAcc1" presStyleIdx="3" presStyleCnt="4">
        <dgm:presLayoutVars>
          <dgm:bulletEnabled val="1"/>
        </dgm:presLayoutVars>
      </dgm:prSet>
      <dgm:spPr/>
    </dgm:pt>
  </dgm:ptLst>
  <dgm:cxnLst>
    <dgm:cxn modelId="{A44B6509-CE38-C340-B329-25BC5D619EE4}" srcId="{0F5392C7-6D77-4D89-93ED-950331EC08BF}" destId="{F45F72EF-1EA9-854C-9D99-1C951A8450F6}" srcOrd="3" destOrd="0" parTransId="{51DA4623-4B48-7C48-B520-44B93B3D3E2A}" sibTransId="{D5279D2C-21F6-1042-886A-3F5EB285F4D5}"/>
    <dgm:cxn modelId="{5C40092D-BFD2-D340-87A4-55C058FB7D06}" srcId="{F45F72EF-1EA9-854C-9D99-1C951A8450F6}" destId="{1639C0E0-8128-634E-B63A-C7F3633C0D2F}" srcOrd="0" destOrd="0" parTransId="{03204E6E-3DF6-5B45-908D-BB8DD2353660}" sibTransId="{FEE2520C-0389-F04C-BD4D-7CEFA59F2169}"/>
    <dgm:cxn modelId="{AD055E35-AE06-4790-A979-AE9CC66AD6D6}" type="presOf" srcId="{215BD354-C450-4414-986D-78F5452219D7}" destId="{A6F64744-5D03-457E-936F-C765AB9A2647}" srcOrd="0" destOrd="0" presId="urn:microsoft.com/office/officeart/2005/8/layout/chevron2"/>
    <dgm:cxn modelId="{B704FD3A-8C3D-4D9D-B53B-CD4EEB8E4B68}" type="presOf" srcId="{7C255589-B738-466A-8A33-65053AC576E0}" destId="{B3F459A1-2C99-413C-A84C-972759CD488C}" srcOrd="0" destOrd="0" presId="urn:microsoft.com/office/officeart/2005/8/layout/chevron2"/>
    <dgm:cxn modelId="{1434EB66-8232-4958-A12C-51891F27D127}" srcId="{0F5392C7-6D77-4D89-93ED-950331EC08BF}" destId="{4D030CB6-829D-42B1-88BF-64E93458C110}" srcOrd="1" destOrd="0" parTransId="{F173E559-9BFA-4292-BDDD-6C17B841F0FF}" sibTransId="{2057E4AD-915B-43DB-86ED-DC40B9996D92}"/>
    <dgm:cxn modelId="{2D303C6D-E431-4AF8-90D5-93AB8AB93FB4}" type="presOf" srcId="{F5E144B4-8A6A-4697-98F8-CA17801B362E}" destId="{4EC456D1-5429-4A37-A13E-924108279220}" srcOrd="0" destOrd="0" presId="urn:microsoft.com/office/officeart/2005/8/layout/chevron2"/>
    <dgm:cxn modelId="{C5614A72-9A61-4CDB-9A8E-E34C160E4D22}" srcId="{215BD354-C450-4414-986D-78F5452219D7}" destId="{551F3B61-8A2B-4D38-BCF0-185C0DE63B35}" srcOrd="0" destOrd="0" parTransId="{1B520645-F851-4725-899B-51786F6CBE5E}" sibTransId="{93CACD25-ABEA-4B38-9752-9106B1AD78EA}"/>
    <dgm:cxn modelId="{FB97EE7A-D784-4EFE-9373-581B6527D69D}" type="presOf" srcId="{4D030CB6-829D-42B1-88BF-64E93458C110}" destId="{692B82AC-D4D1-4452-8CC3-FEB890DE70CC}" srcOrd="0" destOrd="0" presId="urn:microsoft.com/office/officeart/2005/8/layout/chevron2"/>
    <dgm:cxn modelId="{217CD4B6-29F4-4284-926E-BB5279087C44}" type="presOf" srcId="{0F5392C7-6D77-4D89-93ED-950331EC08BF}" destId="{368DC916-68A3-4BD2-AE93-47339F2D06DF}" srcOrd="0" destOrd="0" presId="urn:microsoft.com/office/officeart/2005/8/layout/chevron2"/>
    <dgm:cxn modelId="{544232B9-34A7-4039-9031-B98DE812749E}" type="presOf" srcId="{642F405E-8464-4B9A-9438-6EE25FFC13E1}" destId="{8E21C129-11A3-4036-9FD2-C71BC0D49463}" srcOrd="0" destOrd="0" presId="urn:microsoft.com/office/officeart/2005/8/layout/chevron2"/>
    <dgm:cxn modelId="{85E764C1-0E15-4359-AAB4-014DC64C4DFB}" srcId="{4D030CB6-829D-42B1-88BF-64E93458C110}" destId="{7C255589-B738-466A-8A33-65053AC576E0}" srcOrd="0" destOrd="0" parTransId="{E1E12242-3372-47DB-9A8A-3BBD32633F49}" sibTransId="{BFF2AE56-CF65-4C71-8CE7-1D75483DAEFC}"/>
    <dgm:cxn modelId="{A327A4C3-A284-4CD4-AD61-01F1CFD31090}" srcId="{642F405E-8464-4B9A-9438-6EE25FFC13E1}" destId="{F5E144B4-8A6A-4697-98F8-CA17801B362E}" srcOrd="0" destOrd="0" parTransId="{97955191-12C7-4C41-A972-2776E62F9B12}" sibTransId="{61CC2152-C81E-46AF-9F82-5828E8658387}"/>
    <dgm:cxn modelId="{BBE40FCD-21AC-4996-939B-A7411B84B3B2}" type="presOf" srcId="{551F3B61-8A2B-4D38-BCF0-185C0DE63B35}" destId="{6340F06B-B758-4A48-8DB3-C1948ACEB3B0}" srcOrd="0" destOrd="0" presId="urn:microsoft.com/office/officeart/2005/8/layout/chevron2"/>
    <dgm:cxn modelId="{8F7FF7D4-D260-A34E-9754-CC51E9CB29F4}" type="presOf" srcId="{1639C0E0-8128-634E-B63A-C7F3633C0D2F}" destId="{6DAE3CBF-09B7-DF4E-9AC3-3D0D5F923B88}" srcOrd="0" destOrd="0" presId="urn:microsoft.com/office/officeart/2005/8/layout/chevron2"/>
    <dgm:cxn modelId="{5C8490D6-F4BA-48DA-9146-C4243D2BDFA9}" srcId="{0F5392C7-6D77-4D89-93ED-950331EC08BF}" destId="{215BD354-C450-4414-986D-78F5452219D7}" srcOrd="0" destOrd="0" parTransId="{753940E6-79C8-4DC7-9D0D-499054D14091}" sibTransId="{157A2327-60B2-4703-99F1-18B058820D42}"/>
    <dgm:cxn modelId="{533C28E4-0FF8-D744-B653-90ECE76E8E76}" type="presOf" srcId="{F45F72EF-1EA9-854C-9D99-1C951A8450F6}" destId="{73509913-AB43-3748-84A9-26A54B498204}" srcOrd="0" destOrd="0" presId="urn:microsoft.com/office/officeart/2005/8/layout/chevron2"/>
    <dgm:cxn modelId="{127E33FB-B2F9-4AED-AC94-947FE2BF7362}" srcId="{0F5392C7-6D77-4D89-93ED-950331EC08BF}" destId="{642F405E-8464-4B9A-9438-6EE25FFC13E1}" srcOrd="2" destOrd="0" parTransId="{D1A50A71-621B-4EA2-8D0D-8801CBDC60E8}" sibTransId="{DB29AD68-D372-4DD8-B25D-1C531EFE398F}"/>
    <dgm:cxn modelId="{15077685-7827-4A5F-8805-6CD58E17A2B1}" type="presParOf" srcId="{368DC916-68A3-4BD2-AE93-47339F2D06DF}" destId="{78E558B6-4A9F-4343-BBB9-0178854E1BE2}" srcOrd="0" destOrd="0" presId="urn:microsoft.com/office/officeart/2005/8/layout/chevron2"/>
    <dgm:cxn modelId="{97C39564-31BC-4F31-B7B0-C3958B9B244F}" type="presParOf" srcId="{78E558B6-4A9F-4343-BBB9-0178854E1BE2}" destId="{A6F64744-5D03-457E-936F-C765AB9A2647}" srcOrd="0" destOrd="0" presId="urn:microsoft.com/office/officeart/2005/8/layout/chevron2"/>
    <dgm:cxn modelId="{05292176-23BE-428D-934E-6FF11D91F959}" type="presParOf" srcId="{78E558B6-4A9F-4343-BBB9-0178854E1BE2}" destId="{6340F06B-B758-4A48-8DB3-C1948ACEB3B0}" srcOrd="1" destOrd="0" presId="urn:microsoft.com/office/officeart/2005/8/layout/chevron2"/>
    <dgm:cxn modelId="{280EE6A2-89D1-498F-8809-AC9AE991A667}" type="presParOf" srcId="{368DC916-68A3-4BD2-AE93-47339F2D06DF}" destId="{8989C3E3-70E7-480A-9E37-B6CD79E799B0}" srcOrd="1" destOrd="0" presId="urn:microsoft.com/office/officeart/2005/8/layout/chevron2"/>
    <dgm:cxn modelId="{B5622DA4-B739-40FE-83C5-4997A26414B7}" type="presParOf" srcId="{368DC916-68A3-4BD2-AE93-47339F2D06DF}" destId="{9B5D53A9-65D8-4EC0-BD08-1F9308FED380}" srcOrd="2" destOrd="0" presId="urn:microsoft.com/office/officeart/2005/8/layout/chevron2"/>
    <dgm:cxn modelId="{09B300BC-2E22-436B-89B3-4D438FBA93E5}" type="presParOf" srcId="{9B5D53A9-65D8-4EC0-BD08-1F9308FED380}" destId="{692B82AC-D4D1-4452-8CC3-FEB890DE70CC}" srcOrd="0" destOrd="0" presId="urn:microsoft.com/office/officeart/2005/8/layout/chevron2"/>
    <dgm:cxn modelId="{9882E187-949D-4CD2-9452-CCE860A85044}" type="presParOf" srcId="{9B5D53A9-65D8-4EC0-BD08-1F9308FED380}" destId="{B3F459A1-2C99-413C-A84C-972759CD488C}" srcOrd="1" destOrd="0" presId="urn:microsoft.com/office/officeart/2005/8/layout/chevron2"/>
    <dgm:cxn modelId="{A3F32AA4-68AF-425F-BC75-11405EC9E7D0}" type="presParOf" srcId="{368DC916-68A3-4BD2-AE93-47339F2D06DF}" destId="{301F7596-0735-4C84-848A-C16CB4798D17}" srcOrd="3" destOrd="0" presId="urn:microsoft.com/office/officeart/2005/8/layout/chevron2"/>
    <dgm:cxn modelId="{6FDD0F4E-0057-48FE-BDB4-AB6BDBC03A0E}" type="presParOf" srcId="{368DC916-68A3-4BD2-AE93-47339F2D06DF}" destId="{4EA3D6D7-76BE-49E1-B41F-114D3B515247}" srcOrd="4" destOrd="0" presId="urn:microsoft.com/office/officeart/2005/8/layout/chevron2"/>
    <dgm:cxn modelId="{C8D4BABF-98CC-495C-9A23-1BBECA929DD6}" type="presParOf" srcId="{4EA3D6D7-76BE-49E1-B41F-114D3B515247}" destId="{8E21C129-11A3-4036-9FD2-C71BC0D49463}" srcOrd="0" destOrd="0" presId="urn:microsoft.com/office/officeart/2005/8/layout/chevron2"/>
    <dgm:cxn modelId="{FC8AA3C7-CB2C-4C2A-9676-AD8EC202923E}" type="presParOf" srcId="{4EA3D6D7-76BE-49E1-B41F-114D3B515247}" destId="{4EC456D1-5429-4A37-A13E-924108279220}" srcOrd="1" destOrd="0" presId="urn:microsoft.com/office/officeart/2005/8/layout/chevron2"/>
    <dgm:cxn modelId="{E09CBB0C-B568-8649-868B-17D2BBA049CB}" type="presParOf" srcId="{368DC916-68A3-4BD2-AE93-47339F2D06DF}" destId="{A794A176-A8D6-964F-B08D-58AA0C47DD35}" srcOrd="5" destOrd="0" presId="urn:microsoft.com/office/officeart/2005/8/layout/chevron2"/>
    <dgm:cxn modelId="{472F34E8-F82C-7B4D-87E9-20D99C8483B1}" type="presParOf" srcId="{368DC916-68A3-4BD2-AE93-47339F2D06DF}" destId="{B1922C65-87E4-4342-96B2-9778FFB82413}" srcOrd="6" destOrd="0" presId="urn:microsoft.com/office/officeart/2005/8/layout/chevron2"/>
    <dgm:cxn modelId="{7C38AB3D-FEF1-FB44-A659-376454778A3C}" type="presParOf" srcId="{B1922C65-87E4-4342-96B2-9778FFB82413}" destId="{73509913-AB43-3748-84A9-26A54B498204}" srcOrd="0" destOrd="0" presId="urn:microsoft.com/office/officeart/2005/8/layout/chevron2"/>
    <dgm:cxn modelId="{A3F8D124-0CCD-6841-93B8-C75E0968EBFB}" type="presParOf" srcId="{B1922C65-87E4-4342-96B2-9778FFB82413}" destId="{6DAE3CBF-09B7-DF4E-9AC3-3D0D5F923B8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4744-5D03-457E-936F-C765AB9A2647}">
      <dsp:nvSpPr>
        <dsp:cNvPr id="0" name=""/>
        <dsp:cNvSpPr/>
      </dsp:nvSpPr>
      <dsp:spPr>
        <a:xfrm rot="5400000">
          <a:off x="-219257" y="221911"/>
          <a:ext cx="1461717" cy="1023201"/>
        </a:xfrm>
        <a:prstGeom prst="chevron">
          <a:avLst/>
        </a:prstGeom>
        <a:solidFill>
          <a:srgbClr val="700F6F"/>
        </a:solidFill>
        <a:ln w="444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t" anchorCtr="0">
          <a:noAutofit/>
        </a:bodyPr>
        <a:lstStyle/>
        <a:p>
          <a:pPr marL="0" lvl="0" indent="0" algn="ctr" defTabSz="1422400">
            <a:lnSpc>
              <a:spcPct val="90000"/>
            </a:lnSpc>
            <a:spcBef>
              <a:spcPct val="0"/>
            </a:spcBef>
            <a:spcAft>
              <a:spcPct val="35000"/>
            </a:spcAft>
            <a:buNone/>
          </a:pPr>
          <a:r>
            <a:rPr lang="en-US" altLang="zh-CN" sz="3200" b="1" kern="1200" dirty="0">
              <a:solidFill>
                <a:schemeClr val="bg1"/>
              </a:solidFill>
              <a:latin typeface="黑体" panose="02010609060101010101" pitchFamily="49" charset="-122"/>
              <a:ea typeface="黑体" panose="02010609060101010101" pitchFamily="49" charset="-122"/>
            </a:rPr>
            <a:t>1</a:t>
          </a:r>
          <a:endParaRPr lang="zh-CN" altLang="en-US" sz="2800" b="1" kern="1200" dirty="0">
            <a:solidFill>
              <a:schemeClr val="bg1"/>
            </a:solidFill>
            <a:latin typeface="黑体" panose="02010609060101010101" pitchFamily="49" charset="-122"/>
            <a:ea typeface="黑体" panose="02010609060101010101" pitchFamily="49" charset="-122"/>
          </a:endParaRPr>
        </a:p>
      </dsp:txBody>
      <dsp:txXfrm rot="-5400000">
        <a:off x="2" y="514254"/>
        <a:ext cx="1023201" cy="438516"/>
      </dsp:txXfrm>
    </dsp:sp>
    <dsp:sp modelId="{6340F06B-B758-4A48-8DB3-C1948ACEB3B0}">
      <dsp:nvSpPr>
        <dsp:cNvPr id="0" name=""/>
        <dsp:cNvSpPr/>
      </dsp:nvSpPr>
      <dsp:spPr>
        <a:xfrm rot="5400000">
          <a:off x="3249552" y="-2223697"/>
          <a:ext cx="950615" cy="540331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0" kern="1200" dirty="0">
              <a:solidFill>
                <a:schemeClr val="accent6">
                  <a:lumMod val="10000"/>
                </a:schemeClr>
              </a:solidFill>
              <a:latin typeface="微软雅黑" panose="020B0503020204020204" pitchFamily="34" charset="-122"/>
              <a:ea typeface="微软雅黑" panose="020B0503020204020204" pitchFamily="34" charset="-122"/>
            </a:rPr>
            <a:t>背景与研究目的</a:t>
          </a:r>
        </a:p>
      </dsp:txBody>
      <dsp:txXfrm rot="-5400000">
        <a:off x="1023202" y="49058"/>
        <a:ext cx="5356912" cy="857805"/>
      </dsp:txXfrm>
    </dsp:sp>
    <dsp:sp modelId="{692B82AC-D4D1-4452-8CC3-FEB890DE70CC}">
      <dsp:nvSpPr>
        <dsp:cNvPr id="0" name=""/>
        <dsp:cNvSpPr/>
      </dsp:nvSpPr>
      <dsp:spPr>
        <a:xfrm rot="5400000">
          <a:off x="-219257" y="1539125"/>
          <a:ext cx="1461717" cy="1023201"/>
        </a:xfrm>
        <a:prstGeom prst="chevron">
          <a:avLst/>
        </a:prstGeom>
        <a:solidFill>
          <a:srgbClr val="700F6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t" anchorCtr="0">
          <a:noAutofit/>
        </a:bodyPr>
        <a:lstStyle/>
        <a:p>
          <a:pPr marL="0" lvl="0" indent="0" algn="ctr" defTabSz="1422400">
            <a:lnSpc>
              <a:spcPct val="90000"/>
            </a:lnSpc>
            <a:spcBef>
              <a:spcPct val="0"/>
            </a:spcBef>
            <a:spcAft>
              <a:spcPct val="35000"/>
            </a:spcAft>
            <a:buNone/>
          </a:pPr>
          <a:r>
            <a:rPr lang="en-US" altLang="zh-CN" sz="3200" b="1" kern="1200" dirty="0">
              <a:solidFill>
                <a:schemeClr val="bg1"/>
              </a:solidFill>
              <a:latin typeface="黑体" panose="02010609060101010101" pitchFamily="49" charset="-122"/>
              <a:ea typeface="黑体" panose="02010609060101010101" pitchFamily="49" charset="-122"/>
            </a:rPr>
            <a:t>2</a:t>
          </a:r>
          <a:endParaRPr lang="zh-CN" altLang="en-US" sz="3200" b="1" kern="1200" dirty="0">
            <a:solidFill>
              <a:schemeClr val="bg1"/>
            </a:solidFill>
            <a:latin typeface="黑体" panose="02010609060101010101" pitchFamily="49" charset="-122"/>
            <a:ea typeface="黑体" panose="02010609060101010101" pitchFamily="49" charset="-122"/>
          </a:endParaRPr>
        </a:p>
      </dsp:txBody>
      <dsp:txXfrm rot="-5400000">
        <a:off x="2" y="1831468"/>
        <a:ext cx="1023201" cy="438516"/>
      </dsp:txXfrm>
    </dsp:sp>
    <dsp:sp modelId="{B3F459A1-2C99-413C-A84C-972759CD488C}">
      <dsp:nvSpPr>
        <dsp:cNvPr id="0" name=""/>
        <dsp:cNvSpPr/>
      </dsp:nvSpPr>
      <dsp:spPr>
        <a:xfrm rot="5400000">
          <a:off x="3249802" y="-906732"/>
          <a:ext cx="950116" cy="540331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0" kern="1200" dirty="0">
              <a:solidFill>
                <a:schemeClr val="accent6">
                  <a:lumMod val="10000"/>
                </a:schemeClr>
              </a:solidFill>
              <a:latin typeface="微软雅黑" panose="020B0503020204020204" pitchFamily="34" charset="-122"/>
              <a:ea typeface="微软雅黑" panose="020B0503020204020204" pitchFamily="34" charset="-122"/>
            </a:rPr>
            <a:t>设计与实现</a:t>
          </a:r>
        </a:p>
      </dsp:txBody>
      <dsp:txXfrm rot="-5400000">
        <a:off x="1023202" y="1366249"/>
        <a:ext cx="5356936" cy="857354"/>
      </dsp:txXfrm>
    </dsp:sp>
    <dsp:sp modelId="{8E21C129-11A3-4036-9FD2-C71BC0D49463}">
      <dsp:nvSpPr>
        <dsp:cNvPr id="0" name=""/>
        <dsp:cNvSpPr/>
      </dsp:nvSpPr>
      <dsp:spPr>
        <a:xfrm rot="5400000">
          <a:off x="-219257" y="2856339"/>
          <a:ext cx="1461717" cy="1023201"/>
        </a:xfrm>
        <a:prstGeom prst="chevron">
          <a:avLst/>
        </a:prstGeom>
        <a:solidFill>
          <a:srgbClr val="700F6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t" anchorCtr="0">
          <a:noAutofit/>
        </a:bodyPr>
        <a:lstStyle/>
        <a:p>
          <a:pPr marL="0" lvl="0" indent="0" algn="ctr" defTabSz="1422400">
            <a:lnSpc>
              <a:spcPct val="90000"/>
            </a:lnSpc>
            <a:spcBef>
              <a:spcPct val="0"/>
            </a:spcBef>
            <a:spcAft>
              <a:spcPct val="35000"/>
            </a:spcAft>
            <a:buNone/>
          </a:pPr>
          <a:r>
            <a:rPr lang="en-US" altLang="zh-CN" sz="3200" b="1" kern="1200" dirty="0">
              <a:solidFill>
                <a:schemeClr val="bg1"/>
              </a:solidFill>
              <a:latin typeface="黑体" panose="02010609060101010101" pitchFamily="49" charset="-122"/>
              <a:ea typeface="黑体" panose="02010609060101010101" pitchFamily="49" charset="-122"/>
            </a:rPr>
            <a:t>3</a:t>
          </a:r>
          <a:endParaRPr lang="zh-CN" altLang="en-US" sz="3200" b="1" kern="1200" dirty="0">
            <a:solidFill>
              <a:schemeClr val="bg1"/>
            </a:solidFill>
            <a:latin typeface="黑体" panose="02010609060101010101" pitchFamily="49" charset="-122"/>
            <a:ea typeface="黑体" panose="02010609060101010101" pitchFamily="49" charset="-122"/>
          </a:endParaRPr>
        </a:p>
      </dsp:txBody>
      <dsp:txXfrm rot="-5400000">
        <a:off x="2" y="3148682"/>
        <a:ext cx="1023201" cy="438516"/>
      </dsp:txXfrm>
    </dsp:sp>
    <dsp:sp modelId="{4EC456D1-5429-4A37-A13E-924108279220}">
      <dsp:nvSpPr>
        <dsp:cNvPr id="0" name=""/>
        <dsp:cNvSpPr/>
      </dsp:nvSpPr>
      <dsp:spPr>
        <a:xfrm rot="5400000">
          <a:off x="3249802" y="410481"/>
          <a:ext cx="950116" cy="5403317"/>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0" kern="1200" dirty="0">
              <a:solidFill>
                <a:schemeClr val="accent6">
                  <a:lumMod val="10000"/>
                </a:schemeClr>
              </a:solidFill>
              <a:latin typeface="微软雅黑" panose="020B0503020204020204" pitchFamily="34" charset="-122"/>
              <a:ea typeface="微软雅黑" panose="020B0503020204020204" pitchFamily="34" charset="-122"/>
            </a:rPr>
            <a:t>实验与评估</a:t>
          </a:r>
        </a:p>
      </dsp:txBody>
      <dsp:txXfrm rot="-5400000">
        <a:off x="1023202" y="2683463"/>
        <a:ext cx="5356936" cy="857354"/>
      </dsp:txXfrm>
    </dsp:sp>
    <dsp:sp modelId="{73509913-AB43-3748-84A9-26A54B498204}">
      <dsp:nvSpPr>
        <dsp:cNvPr id="0" name=""/>
        <dsp:cNvSpPr/>
      </dsp:nvSpPr>
      <dsp:spPr>
        <a:xfrm rot="5400000">
          <a:off x="-219257" y="4173553"/>
          <a:ext cx="1461717" cy="1023201"/>
        </a:xfrm>
        <a:prstGeom prst="chevron">
          <a:avLst/>
        </a:prstGeom>
        <a:solidFill>
          <a:srgbClr val="700F6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b="1" kern="1200" dirty="0">
              <a:solidFill>
                <a:schemeClr val="bg1"/>
              </a:solidFill>
              <a:latin typeface="微软雅黑" panose="020B0503020204020204" pitchFamily="34" charset="-122"/>
              <a:ea typeface="微软雅黑" panose="020B0503020204020204" pitchFamily="34" charset="-122"/>
            </a:rPr>
            <a:t>4</a:t>
          </a:r>
          <a:endParaRPr lang="zh-CN" altLang="en-US" sz="3200" b="1" kern="1200" dirty="0">
            <a:solidFill>
              <a:schemeClr val="bg1"/>
            </a:solidFill>
            <a:latin typeface="微软雅黑" panose="020B0503020204020204" pitchFamily="34" charset="-122"/>
            <a:ea typeface="微软雅黑" panose="020B0503020204020204" pitchFamily="34" charset="-122"/>
          </a:endParaRPr>
        </a:p>
      </dsp:txBody>
      <dsp:txXfrm rot="-5400000">
        <a:off x="2" y="4465896"/>
        <a:ext cx="1023201" cy="438516"/>
      </dsp:txXfrm>
    </dsp:sp>
    <dsp:sp modelId="{6DAE3CBF-09B7-DF4E-9AC3-3D0D5F923B88}">
      <dsp:nvSpPr>
        <dsp:cNvPr id="0" name=""/>
        <dsp:cNvSpPr/>
      </dsp:nvSpPr>
      <dsp:spPr>
        <a:xfrm rot="5400000">
          <a:off x="3249802" y="1727695"/>
          <a:ext cx="950116" cy="5403317"/>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0" kern="1200" dirty="0">
              <a:solidFill>
                <a:schemeClr val="accent6">
                  <a:lumMod val="10000"/>
                </a:schemeClr>
              </a:solidFill>
              <a:latin typeface="微软雅黑" panose="020B0503020204020204" pitchFamily="34" charset="-122"/>
              <a:ea typeface="微软雅黑" panose="020B0503020204020204" pitchFamily="34" charset="-122"/>
            </a:rPr>
            <a:t>总结与展望</a:t>
          </a:r>
        </a:p>
      </dsp:txBody>
      <dsp:txXfrm rot="-5400000">
        <a:off x="1023202" y="4000677"/>
        <a:ext cx="5356936" cy="8573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817B4-9337-4C6A-B0D4-F73AC89C908C}" type="datetimeFigureOut">
              <a:rPr lang="zh-CN" altLang="en-US" smtClean="0"/>
              <a:t>2024/5/28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EAD02-4DC5-414D-B5AD-36725E286971}" type="slidenum">
              <a:rPr lang="zh-CN" altLang="en-US" smtClean="0"/>
              <a:t>‹#›</a:t>
            </a:fld>
            <a:endParaRPr lang="zh-CN" altLang="en-US"/>
          </a:p>
        </p:txBody>
      </p:sp>
    </p:spTree>
    <p:extLst>
      <p:ext uri="{BB962C8B-B14F-4D97-AF65-F5344CB8AC3E}">
        <p14:creationId xmlns:p14="http://schemas.microsoft.com/office/powerpoint/2010/main" val="2147447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solidFill>
                <a:latin typeface="微软雅黑" panose="020B0503020204020204" pitchFamily="34" charset="-122"/>
                <a:ea typeface="微软雅黑" panose="020B0503020204020204" pitchFamily="34" charset="-122"/>
              </a:rPr>
              <a:t>各位老师好，我答辩的题目是面向</a:t>
            </a:r>
            <a:r>
              <a:rPr lang="en-US" altLang="zh-CN" sz="1200" b="0" dirty="0">
                <a:solidFill>
                  <a:schemeClr val="bg1"/>
                </a:solidFill>
                <a:latin typeface="微软雅黑" panose="020B0503020204020204" pitchFamily="34" charset="-122"/>
                <a:ea typeface="微软雅黑" panose="020B0503020204020204" pitchFamily="34" charset="-122"/>
              </a:rPr>
              <a:t>TLA+</a:t>
            </a:r>
            <a:r>
              <a:rPr lang="zh-CN" altLang="en-US" sz="1200" b="0" dirty="0">
                <a:solidFill>
                  <a:schemeClr val="bg1"/>
                </a:solidFill>
                <a:latin typeface="微软雅黑" panose="020B0503020204020204" pitchFamily="34" charset="-122"/>
                <a:ea typeface="微软雅黑" panose="020B0503020204020204" pitchFamily="34" charset="-122"/>
              </a:rPr>
              <a:t>规约的归纳不变式自动生成技术</a:t>
            </a:r>
          </a:p>
        </p:txBody>
      </p:sp>
    </p:spTree>
    <p:extLst>
      <p:ext uri="{BB962C8B-B14F-4D97-AF65-F5344CB8AC3E}">
        <p14:creationId xmlns:p14="http://schemas.microsoft.com/office/powerpoint/2010/main" val="529295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再将生成的引理不变式合取到候选归纳不变式中，继续前面的操作，以此循环到没有新的归纳反例生成。</a:t>
            </a:r>
            <a:endParaRPr lang="en-US" altLang="zh-CN" dirty="0"/>
          </a:p>
          <a:p>
            <a:r>
              <a:rPr lang="en-US" altLang="zh-CN" dirty="0"/>
              <a:t>(</a:t>
            </a:r>
            <a:r>
              <a:rPr lang="zh-CN" altLang="en-US" dirty="0"/>
              <a:t>动画</a:t>
            </a:r>
            <a:r>
              <a:rPr lang="en-US" altLang="zh-CN" dirty="0"/>
              <a:t>)</a:t>
            </a:r>
          </a:p>
          <a:p>
            <a:r>
              <a:rPr lang="zh-CN" altLang="en-US" dirty="0"/>
              <a:t>如何从</a:t>
            </a:r>
            <a:r>
              <a:rPr lang="en-US" altLang="zh-CN" dirty="0"/>
              <a:t>CTI</a:t>
            </a:r>
            <a:r>
              <a:rPr lang="zh-CN" altLang="en-US" dirty="0"/>
              <a:t>到</a:t>
            </a:r>
            <a:r>
              <a:rPr lang="en-US" altLang="zh-CN" dirty="0"/>
              <a:t>Lemma</a:t>
            </a:r>
            <a:r>
              <a:rPr lang="zh-CN" altLang="en-US" dirty="0"/>
              <a:t>，这是个很烧脑的过程，也是这个过程中最大的挑战，许多项目对此做了许多尝试。</a:t>
            </a:r>
            <a:endParaRPr lang="en-US" altLang="zh-CN" dirty="0"/>
          </a:p>
          <a:p>
            <a:r>
              <a:rPr lang="zh-CN" altLang="en-US" dirty="0"/>
              <a:t>我们的做法是让计算机去烧脑，这便是我们的另外一个目的。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44036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模型检查器的输入有规约的内容和配置文件，功能是给出配置文件中定义的</a:t>
            </a:r>
            <a:r>
              <a:rPr lang="en-US" altLang="zh-CN" dirty="0"/>
              <a:t>INIT NEXT</a:t>
            </a:r>
            <a:r>
              <a:rPr lang="zh-CN" altLang="en-US" dirty="0"/>
              <a:t>和</a:t>
            </a:r>
            <a:r>
              <a:rPr lang="en-US" altLang="zh-CN" dirty="0"/>
              <a:t>INVARIANT</a:t>
            </a:r>
            <a:r>
              <a:rPr lang="zh-CN" altLang="en-US" dirty="0"/>
              <a:t>的推出关系的结果。</a:t>
            </a:r>
            <a:endParaRPr lang="en-US" altLang="zh-CN" dirty="0"/>
          </a:p>
          <a:p>
            <a:r>
              <a:rPr lang="zh-CN" altLang="en-US" dirty="0"/>
              <a:t>我们使用</a:t>
            </a:r>
            <a:r>
              <a:rPr lang="en-US" altLang="zh-CN" dirty="0"/>
              <a:t>TLC</a:t>
            </a:r>
            <a:r>
              <a:rPr lang="zh-CN" altLang="en-US" dirty="0"/>
              <a:t>验证不变式和候选归纳不变式的递归性。</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194674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这是一个具体关于规约及其归纳不变式生成过程的简单例子。</a:t>
            </a:r>
            <a:endParaRPr lang="en-US" altLang="zh-CN" dirty="0"/>
          </a:p>
          <a:p>
            <a:r>
              <a:rPr lang="zh-CN" altLang="en-US" dirty="0"/>
              <a:t>通过以</a:t>
            </a:r>
            <a:r>
              <a:rPr lang="en-US" altLang="zh-CN" dirty="0"/>
              <a:t>Safety</a:t>
            </a:r>
            <a:r>
              <a:rPr lang="zh-CN" altLang="en-US" dirty="0"/>
              <a:t>为候选生成归纳反例，并给予归纳反例生成引理不变式，合取引理不变式后生成归纳不变式。</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44962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大部分以反例为指导的工具流程图和组件图都可以总结这两个流程图和组件图。</a:t>
            </a:r>
            <a:endParaRPr lang="en-US" altLang="zh-CN" dirty="0"/>
          </a:p>
          <a:p>
            <a:r>
              <a:rPr lang="zh-CN" altLang="en-US" dirty="0"/>
              <a:t>流程图中最关键的就是生成不变式和杀死反例的大循环，组件图中主要是生成器和检查器的交互。</a:t>
            </a:r>
            <a:endParaRPr lang="en-US" altLang="zh-CN" dirty="0"/>
          </a:p>
          <a:p>
            <a:r>
              <a:rPr lang="en-US" altLang="zh-CN" dirty="0"/>
              <a:t>(</a:t>
            </a:r>
            <a:r>
              <a:rPr lang="zh-CN" altLang="en-US" dirty="0"/>
              <a:t>动画</a:t>
            </a:r>
            <a:r>
              <a:rPr lang="en-US" altLang="zh-CN" dirty="0"/>
              <a:t>)</a:t>
            </a:r>
          </a:p>
          <a:p>
            <a:r>
              <a:rPr lang="zh-CN" altLang="en-US" dirty="0"/>
              <a:t>我们的研究点在于将强化学习引入到生成模块，这是我们的另一研究目的。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529304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强化学习的框架主题是智能体和环境的交互，这和生成归纳不变式的过程不谋而合。</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62700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智能体接受规约和谓词信息，并根据环境的奖励和不断更新的归纳反例集合做出自己的选择，也就是</a:t>
            </a:r>
            <a:r>
              <a:rPr lang="en-US" altLang="zh-CN" dirty="0" err="1"/>
              <a:t>action_vector</a:t>
            </a:r>
            <a:r>
              <a:rPr lang="zh-CN" altLang="en-US"/>
              <a:t>，并在这一过程中不断</a:t>
            </a:r>
            <a:r>
              <a:rPr lang="zh-CN" altLang="en-US" dirty="0"/>
              <a:t>更新自己的策略。</a:t>
            </a:r>
            <a:endParaRPr lang="en-US" altLang="zh-CN" dirty="0"/>
          </a:p>
          <a:p>
            <a:r>
              <a:rPr lang="en-US" altLang="zh-CN" dirty="0" err="1"/>
              <a:t>Action_vector</a:t>
            </a:r>
            <a:r>
              <a:rPr lang="zh-CN" altLang="en-US" dirty="0"/>
              <a:t>是一个和</a:t>
            </a:r>
            <a:r>
              <a:rPr lang="en-US" altLang="zh-CN" dirty="0"/>
              <a:t>preds</a:t>
            </a:r>
            <a:r>
              <a:rPr lang="zh-CN" altLang="en-US" dirty="0"/>
              <a:t>同长的向量，代表着对每个</a:t>
            </a:r>
            <a:r>
              <a:rPr lang="en-US" altLang="zh-CN" dirty="0"/>
              <a:t>pred</a:t>
            </a:r>
            <a:r>
              <a:rPr lang="zh-CN" altLang="en-US" dirty="0"/>
              <a:t>的选择与否，基于此生成引理不变式的谓词部分，组合上预先设定好的量词，生成一个候选的引理不变式。</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343483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下面从实验评估项目的效果。</a:t>
            </a:r>
          </a:p>
        </p:txBody>
      </p:sp>
      <p:sp>
        <p:nvSpPr>
          <p:cNvPr id="4" name="灯片编号占位符 3"/>
          <p:cNvSpPr>
            <a:spLocks noGrp="1"/>
          </p:cNvSpPr>
          <p:nvPr>
            <p:ph type="sldNum" sz="quarter" idx="5"/>
          </p:nvPr>
        </p:nvSpPr>
        <p:spPr/>
        <p:txBody>
          <a:bodyPr/>
          <a:lstStyle/>
          <a:p>
            <a:fld id="{7A7EAD02-4DC5-414D-B5AD-36725E286971}" type="slidenum">
              <a:rPr lang="zh-CN" altLang="en-US" smtClean="0"/>
              <a:t>16</a:t>
            </a:fld>
            <a:endParaRPr lang="zh-CN" altLang="en-US"/>
          </a:p>
        </p:txBody>
      </p:sp>
    </p:spTree>
    <p:extLst>
      <p:ext uri="{BB962C8B-B14F-4D97-AF65-F5344CB8AC3E}">
        <p14:creationId xmlns:p14="http://schemas.microsoft.com/office/powerpoint/2010/main" val="30776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a:t>
            </a:r>
            <a:r>
              <a:rPr lang="en-US" altLang="zh-CN" dirty="0" err="1"/>
              <a:t>TwoPhase</a:t>
            </a:r>
            <a:r>
              <a:rPr lang="zh-CN" altLang="en-US" dirty="0"/>
              <a:t>规约为例，这是一个归纳不变式。可以看到它在引理不变式之间采取合取计算，内部采取析取计算。第一个式子便是安全属性。</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898081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这是和</a:t>
            </a:r>
            <a:r>
              <a:rPr lang="en-US" altLang="zh-CN" dirty="0"/>
              <a:t>endive</a:t>
            </a:r>
            <a:r>
              <a:rPr lang="zh-CN" altLang="en-US" dirty="0"/>
              <a:t>的对比，数据取的是三次运行结果中耗时中位数的那次的三项数据。</a:t>
            </a:r>
            <a:endParaRPr lang="en-US" altLang="zh-CN" dirty="0"/>
          </a:p>
          <a:p>
            <a:r>
              <a:rPr lang="zh-CN" altLang="en-US" dirty="0"/>
              <a:t>我们的工具在部分协议上，有优于</a:t>
            </a:r>
            <a:r>
              <a:rPr lang="en-US" altLang="zh-CN" dirty="0"/>
              <a:t>endive</a:t>
            </a:r>
            <a:r>
              <a:rPr lang="zh-CN" altLang="en-US" dirty="0"/>
              <a:t>的效率。</a:t>
            </a:r>
            <a:endParaRPr lang="en-US" altLang="zh-CN" dirty="0"/>
          </a:p>
          <a:p>
            <a:r>
              <a:rPr lang="zh-CN" altLang="en-US" dirty="0"/>
              <a:t>系统大部分内存用于存储强化学习的网络。</a:t>
            </a:r>
            <a:endParaRPr lang="en-US" altLang="zh-CN" dirty="0"/>
          </a:p>
          <a:p>
            <a:r>
              <a:rPr lang="zh-CN" altLang="en-US" dirty="0"/>
              <a:t>引理不变式的条数比</a:t>
            </a:r>
            <a:r>
              <a:rPr lang="en-US" altLang="zh-CN" dirty="0"/>
              <a:t>endive</a:t>
            </a:r>
            <a:r>
              <a:rPr lang="zh-CN" altLang="en-US" dirty="0"/>
              <a:t>多，这是因为我们的工具有的引理不变式的约束能力较差。</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547506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对比随机过程的消融实验表明了强化学习在这一过程中起到了作用，但效果还有待提高。</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79994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solidFill>
                <a:latin typeface="微软雅黑" panose="020B0503020204020204" pitchFamily="34" charset="-122"/>
                <a:ea typeface="微软雅黑" panose="020B0503020204020204" pitchFamily="34" charset="-122"/>
                <a:cs typeface="+mn-cs"/>
              </a:rPr>
              <a:t>我答辩分为以下四个部分</a:t>
            </a:r>
            <a:endParaRPr lang="en-US" altLang="zh-CN" sz="12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7A7EAD02-4DC5-414D-B5AD-36725E286971}" type="slidenum">
              <a:rPr lang="zh-CN" altLang="en-US" smtClean="0"/>
              <a:t>2</a:t>
            </a:fld>
            <a:endParaRPr lang="zh-CN" altLang="en-US"/>
          </a:p>
        </p:txBody>
      </p:sp>
    </p:spTree>
    <p:extLst>
      <p:ext uri="{BB962C8B-B14F-4D97-AF65-F5344CB8AC3E}">
        <p14:creationId xmlns:p14="http://schemas.microsoft.com/office/powerpoint/2010/main" val="1029282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第四部分，总结和展望</a:t>
            </a:r>
          </a:p>
        </p:txBody>
      </p:sp>
      <p:sp>
        <p:nvSpPr>
          <p:cNvPr id="4" name="灯片编号占位符 3"/>
          <p:cNvSpPr>
            <a:spLocks noGrp="1"/>
          </p:cNvSpPr>
          <p:nvPr>
            <p:ph type="sldNum" sz="quarter" idx="5"/>
          </p:nvPr>
        </p:nvSpPr>
        <p:spPr/>
        <p:txBody>
          <a:bodyPr/>
          <a:lstStyle/>
          <a:p>
            <a:fld id="{7A7EAD02-4DC5-414D-B5AD-36725E286971}" type="slidenum">
              <a:rPr lang="zh-CN" altLang="en-US" smtClean="0"/>
              <a:t>20</a:t>
            </a:fld>
            <a:endParaRPr lang="zh-CN" altLang="en-US"/>
          </a:p>
        </p:txBody>
      </p:sp>
    </p:spTree>
    <p:extLst>
      <p:ext uri="{BB962C8B-B14F-4D97-AF65-F5344CB8AC3E}">
        <p14:creationId xmlns:p14="http://schemas.microsoft.com/office/powerpoint/2010/main" val="2949910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本文的主要贡献在于基于</a:t>
            </a:r>
            <a:r>
              <a:rPr lang="en-US" altLang="zh-CN" dirty="0"/>
              <a:t>TLA+</a:t>
            </a:r>
            <a:r>
              <a:rPr lang="zh-CN" altLang="en-US" dirty="0"/>
              <a:t>和强化学习，设计了一个自动归纳不变式生成工具。</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比较遗憾的是，我们没有考虑谓词之间的关系和对模型检查器的调用效率不高。</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326988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2200" dirty="0">
                    <a:latin typeface="微软雅黑" panose="020B0503020204020204" pitchFamily="34" charset="-122"/>
                    <a:ea typeface="微软雅黑" panose="020B0503020204020204" pitchFamily="34" charset="-122"/>
                  </a:rPr>
                  <a:t>将来，可以考虑以适当的数据结构存储谓词之间的相互关系，使用大模型去生成对谓词的调用；和考虑更加高效的模型检查器调用方式。</a:t>
                </a:r>
                <a:endParaRPr lang="en-US" altLang="zh-CN" sz="2200" dirty="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r>
                  <a:rPr lang="zh-CN" altLang="en-US" sz="2200" dirty="0">
                    <a:latin typeface="微软雅黑" panose="020B0503020204020204" pitchFamily="34" charset="-122"/>
                    <a:ea typeface="微软雅黑" panose="020B0503020204020204" pitchFamily="34" charset="-122"/>
                  </a:rPr>
                  <a:t>改进方向：</a:t>
                </a: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考虑谓词之间的关系：</a:t>
                </a:r>
                <a:endParaRPr lang="en-US" altLang="zh-CN" sz="2200"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单一蕴含关系</a:t>
                </a:r>
                <a:r>
                  <a:rPr lang="en-US" altLang="zh-CN" sz="2200" dirty="0">
                    <a:latin typeface="微软雅黑" panose="020B0503020204020204" pitchFamily="34" charset="-122"/>
                    <a:ea typeface="微软雅黑" panose="020B0503020204020204" pitchFamily="34" charset="-122"/>
                  </a:rPr>
                  <a:t>(</a:t>
                </a:r>
                <a:r>
                  <a:rPr lang="en-US" altLang="zh-CN" sz="2200" i="0" dirty="0">
                    <a:latin typeface="Cambria Math" panose="02040503050406030204" pitchFamily="18" charset="0"/>
                    <a:ea typeface="微软雅黑" panose="020B0503020204020204" pitchFamily="34" charset="-122"/>
                  </a:rPr>
                  <a:t>𝑝⊢𝑞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，合取蕴含关系</a:t>
                </a:r>
                <a:r>
                  <a:rPr lang="en-US" altLang="zh-CN" sz="2200" i="0" dirty="0">
                    <a:latin typeface="Cambria Math" panose="02040503050406030204" pitchFamily="18" charset="0"/>
                    <a:ea typeface="微软雅黑" panose="020B0503020204020204" pitchFamily="34" charset="-122"/>
                  </a:rPr>
                  <a:t>(𝑝∧𝑞⊢𝑟)</a:t>
                </a:r>
                <a:r>
                  <a:rPr lang="zh-CN" altLang="en-US" sz="2200" i="0" dirty="0">
                    <a:latin typeface="Cambria Math" panose="02040503050406030204" pitchFamily="18" charset="0"/>
                    <a:ea typeface="微软雅黑" panose="020B0503020204020204" pitchFamily="34" charset="-122"/>
                  </a:rPr>
                  <a:t>等</a:t>
                </a:r>
                <a:r>
                  <a:rPr lang="zh-CN" altLang="en-US" sz="2200" dirty="0">
                    <a:latin typeface="微软雅黑" panose="020B0503020204020204" pitchFamily="34" charset="-122"/>
                    <a:ea typeface="微软雅黑" panose="020B0503020204020204" pitchFamily="34" charset="-122"/>
                  </a:rPr>
                  <a:t>，可以构建合适的数据结构存储</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如格</a:t>
                </a:r>
                <a:r>
                  <a:rPr lang="en-US" altLang="zh-CN" sz="2200" dirty="0">
                    <a:latin typeface="微软雅黑" panose="020B0503020204020204" pitchFamily="34" charset="-122"/>
                    <a:ea typeface="微软雅黑" panose="020B0503020204020204" pitchFamily="34" charset="-122"/>
                  </a:rPr>
                  <a:t>)</a:t>
                </a:r>
              </a:p>
              <a:p>
                <a:pPr marL="342900"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大预言模型可以应用于生成已有谓词“调用”表达式</a:t>
                </a:r>
                <a:r>
                  <a:rPr lang="en-US" altLang="zh-CN" sz="2200" dirty="0">
                    <a:latin typeface="微软雅黑" panose="020B0503020204020204" pitchFamily="34" charset="-122"/>
                    <a:ea typeface="微软雅黑" panose="020B0503020204020204" pitchFamily="34" charset="-122"/>
                  </a:rPr>
                  <a:t>:</a:t>
                </a:r>
              </a:p>
              <a:p>
                <a:pPr marL="800100" lvl="1"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通过大预言模型在静态时解析谓词“参数”的类型，形成完整的谓词；</a:t>
                </a: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优化</a:t>
                </a:r>
                <a:r>
                  <a:rPr lang="en-US" altLang="zh-CN" sz="2200" dirty="0">
                    <a:latin typeface="微软雅黑" panose="020B0503020204020204" pitchFamily="34" charset="-122"/>
                    <a:ea typeface="微软雅黑" panose="020B0503020204020204" pitchFamily="34" charset="-122"/>
                  </a:rPr>
                  <a:t>TLC/</a:t>
                </a:r>
                <a:r>
                  <a:rPr lang="en-US" altLang="zh-CN" sz="2200" dirty="0" err="1">
                    <a:latin typeface="微软雅黑" panose="020B0503020204020204" pitchFamily="34" charset="-122"/>
                    <a:ea typeface="微软雅黑" panose="020B0503020204020204" pitchFamily="34" charset="-122"/>
                  </a:rPr>
                  <a:t>Apalache</a:t>
                </a:r>
                <a:r>
                  <a:rPr lang="zh-CN" altLang="en-US" sz="2200" dirty="0">
                    <a:latin typeface="微软雅黑" panose="020B0503020204020204" pitchFamily="34" charset="-122"/>
                    <a:ea typeface="微软雅黑" panose="020B0503020204020204" pitchFamily="34" charset="-122"/>
                  </a:rPr>
                  <a:t>的调用次数和调用方式，提高检查不变式的效率。</a:t>
                </a:r>
                <a:endParaRPr lang="en-US" altLang="zh-CN" sz="2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63201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我的介绍部分到此结束，谢谢大家。</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首先介绍是项目背景和研究目的</a:t>
            </a:r>
          </a:p>
        </p:txBody>
      </p:sp>
      <p:sp>
        <p:nvSpPr>
          <p:cNvPr id="4" name="灯片编号占位符 3"/>
          <p:cNvSpPr>
            <a:spLocks noGrp="1"/>
          </p:cNvSpPr>
          <p:nvPr>
            <p:ph type="sldNum" sz="quarter" idx="5"/>
          </p:nvPr>
        </p:nvSpPr>
        <p:spPr/>
        <p:txBody>
          <a:bodyPr/>
          <a:lstStyle/>
          <a:p>
            <a:fld id="{7A7EAD02-4DC5-414D-B5AD-36725E286971}" type="slidenum">
              <a:rPr lang="zh-CN" altLang="en-US" smtClean="0"/>
              <a:t>3</a:t>
            </a:fld>
            <a:endParaRPr lang="zh-CN" altLang="en-US"/>
          </a:p>
        </p:txBody>
      </p:sp>
    </p:spTree>
    <p:extLst>
      <p:ext uri="{BB962C8B-B14F-4D97-AF65-F5344CB8AC3E}">
        <p14:creationId xmlns:p14="http://schemas.microsoft.com/office/powerpoint/2010/main" val="351607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solidFill>
                <a:latin typeface="微软雅黑" panose="020B0503020204020204" pitchFamily="34" charset="-122"/>
                <a:ea typeface="微软雅黑" panose="020B0503020204020204" pitchFamily="34" charset="-122"/>
                <a:cs typeface="+mn-cs"/>
              </a:rPr>
              <a:t>分布式协议，如 </a:t>
            </a:r>
            <a:r>
              <a:rPr lang="en-US" altLang="zh-CN" sz="1200" b="0" kern="1200" dirty="0" err="1">
                <a:solidFill>
                  <a:schemeClr val="bg1"/>
                </a:solidFill>
                <a:latin typeface="微软雅黑" panose="020B0503020204020204" pitchFamily="34" charset="-122"/>
                <a:ea typeface="微软雅黑" panose="020B0503020204020204" pitchFamily="34" charset="-122"/>
                <a:cs typeface="+mn-cs"/>
              </a:rPr>
              <a:t>Paxos</a:t>
            </a:r>
            <a:r>
              <a:rPr lang="zh-CN" altLang="en-US" sz="1200" b="0" kern="1200" dirty="0">
                <a:solidFill>
                  <a:schemeClr val="bg1"/>
                </a:solidFill>
                <a:latin typeface="微软雅黑" panose="020B0503020204020204" pitchFamily="34" charset="-122"/>
                <a:ea typeface="微软雅黑" panose="020B0503020204020204" pitchFamily="34" charset="-122"/>
                <a:cs typeface="+mn-cs"/>
              </a:rPr>
              <a:t>和 </a:t>
            </a:r>
            <a:r>
              <a:rPr lang="en-US" altLang="zh-CN" sz="1200" b="0" kern="1200" dirty="0">
                <a:solidFill>
                  <a:schemeClr val="bg1"/>
                </a:solidFill>
                <a:latin typeface="微软雅黑" panose="020B0503020204020204" pitchFamily="34" charset="-122"/>
                <a:ea typeface="微软雅黑" panose="020B0503020204020204" pitchFamily="34" charset="-122"/>
                <a:cs typeface="+mn-cs"/>
              </a:rPr>
              <a:t>Raft</a:t>
            </a:r>
            <a:r>
              <a:rPr lang="zh-CN" altLang="en-US" sz="1200" b="0" kern="1200" dirty="0">
                <a:solidFill>
                  <a:schemeClr val="bg1"/>
                </a:solidFill>
                <a:latin typeface="微软雅黑" panose="020B0503020204020204" pitchFamily="34" charset="-122"/>
                <a:ea typeface="微软雅黑" panose="020B0503020204020204" pitchFamily="34" charset="-122"/>
                <a:cs typeface="+mn-cs"/>
              </a:rPr>
              <a:t>等，是现代分布式系统的基石。验证分布 式协议的正确性，对保障大规模的数据库系统，云计算系统以及其他分布式系统运行的可靠性和稳定性至关重要。</a:t>
            </a:r>
            <a:endParaRPr lang="en-US" altLang="zh-CN" sz="1200" b="0" kern="1200" dirty="0">
              <a:solidFill>
                <a:schemeClr val="bg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solidFill>
                <a:latin typeface="微软雅黑" panose="020B0503020204020204" pitchFamily="34" charset="-122"/>
                <a:ea typeface="微软雅黑" panose="020B0503020204020204" pitchFamily="34" charset="-122"/>
                <a:cs typeface="+mn-cs"/>
              </a:rPr>
              <a:t>安全属性就像是分布式规约稳定运行的钥匙，只有在运行时安全属性时时保持正确，系统的正确性才能确认。</a:t>
            </a:r>
            <a:endParaRPr lang="en-US" altLang="zh-CN" sz="1200" b="0" kern="1200" dirty="0">
              <a:solidFill>
                <a:schemeClr val="bg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solidFill>
                <a:latin typeface="微软雅黑" panose="020B0503020204020204" pitchFamily="34" charset="-122"/>
                <a:ea typeface="微软雅黑" panose="020B0503020204020204" pitchFamily="34" charset="-122"/>
                <a:cs typeface="+mn-cs"/>
              </a:rPr>
              <a:t>但是，直接验证归纳不变式开销大，通过寻找归纳不变式，可以减少开支。</a:t>
            </a:r>
            <a:endParaRPr lang="en-US" altLang="zh-CN" sz="1200" b="0" kern="1200" dirty="0">
              <a:solidFill>
                <a:schemeClr val="bg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bg1"/>
              </a:solidFill>
              <a:latin typeface="微软雅黑" panose="020B0503020204020204" pitchFamily="34" charset="-122"/>
              <a:ea typeface="微软雅黑" panose="020B0503020204020204" pitchFamily="34" charset="-122"/>
              <a:cs typeface="+mn-cs"/>
            </a:endParaRPr>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82283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Light" panose="020B0502040204020203" pitchFamily="34" charset="-122"/>
                <a:ea typeface="微软雅黑 Light" panose="020B0502040204020203" pitchFamily="34" charset="-122"/>
              </a:rPr>
              <a:t>归纳不变式具备这样的特征，它包含了系统在运行时所有可达的状态的同时蕴含安全属性。</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那么对于归纳不变式的归纳反例，便是一个状态链接，从符合给出的不变式的状态到不符合不变式的状态。</a:t>
            </a:r>
            <a:endParaRPr lang="en-US" altLang="zh-CN" dirty="0">
              <a:latin typeface="微软雅黑 Light" panose="020B0502040204020203" pitchFamily="34" charset="-122"/>
              <a:ea typeface="微软雅黑 Light" panose="020B0502040204020203"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79150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Light" panose="020B0502040204020203" pitchFamily="34" charset="-122"/>
                <a:ea typeface="微软雅黑 Light" panose="020B0502040204020203" pitchFamily="34" charset="-122"/>
              </a:rPr>
              <a:t>目前大部分寻找研究都基于</a:t>
            </a:r>
            <a:r>
              <a:rPr lang="en-US" altLang="zh-CN" dirty="0">
                <a:latin typeface="微软雅黑 Light" panose="020B0502040204020203" pitchFamily="34" charset="-122"/>
                <a:ea typeface="微软雅黑 Light" panose="020B0502040204020203" pitchFamily="34" charset="-122"/>
              </a:rPr>
              <a:t>Ivy</a:t>
            </a:r>
            <a:r>
              <a:rPr lang="zh-CN" altLang="en-US" dirty="0">
                <a:latin typeface="微软雅黑 Light" panose="020B0502040204020203" pitchFamily="34" charset="-122"/>
                <a:ea typeface="微软雅黑 Light" panose="020B0502040204020203" pitchFamily="34" charset="-122"/>
              </a:rPr>
              <a:t>实现，很少有基于</a:t>
            </a:r>
            <a:r>
              <a:rPr lang="en-US" altLang="zh-CN" dirty="0">
                <a:latin typeface="微软雅黑 Light" panose="020B0502040204020203" pitchFamily="34" charset="-122"/>
                <a:ea typeface="微软雅黑 Light" panose="020B0502040204020203" pitchFamily="34" charset="-122"/>
              </a:rPr>
              <a:t>TLA+</a:t>
            </a:r>
            <a:r>
              <a:rPr lang="zh-CN" altLang="en-US" dirty="0">
                <a:latin typeface="微软雅黑 Light" panose="020B0502040204020203" pitchFamily="34" charset="-122"/>
                <a:ea typeface="微软雅黑 Light" panose="020B0502040204020203" pitchFamily="34" charset="-122"/>
              </a:rPr>
              <a:t>时间的自动归纳不变式生成工具。</a:t>
            </a:r>
            <a:endParaRPr lang="en-US" altLang="zh-CN" dirty="0">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Light" panose="020B0502040204020203" pitchFamily="34" charset="-122"/>
                <a:ea typeface="微软雅黑 Light" panose="020B0502040204020203" pitchFamily="34" charset="-122"/>
              </a:rPr>
              <a:t>我们一个重要研究目的就是基于</a:t>
            </a:r>
            <a:r>
              <a:rPr lang="en-US" altLang="zh-CN" dirty="0">
                <a:latin typeface="微软雅黑 Light" panose="020B0502040204020203" pitchFamily="34" charset="-122"/>
                <a:ea typeface="微软雅黑 Light" panose="020B0502040204020203" pitchFamily="34" charset="-122"/>
              </a:rPr>
              <a:t>TLA+</a:t>
            </a:r>
            <a:r>
              <a:rPr lang="zh-CN" altLang="en-US" dirty="0">
                <a:latin typeface="微软雅黑 Light" panose="020B0502040204020203" pitchFamily="34" charset="-122"/>
                <a:ea typeface="微软雅黑 Light" panose="020B0502040204020203" pitchFamily="34" charset="-122"/>
              </a:rPr>
              <a:t>实现一个自动归纳不变式生成的工具</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893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设计与实现部分</a:t>
            </a:r>
          </a:p>
        </p:txBody>
      </p:sp>
      <p:sp>
        <p:nvSpPr>
          <p:cNvPr id="4" name="灯片编号占位符 3"/>
          <p:cNvSpPr>
            <a:spLocks noGrp="1"/>
          </p:cNvSpPr>
          <p:nvPr>
            <p:ph type="sldNum" sz="quarter" idx="5"/>
          </p:nvPr>
        </p:nvSpPr>
        <p:spPr/>
        <p:txBody>
          <a:bodyPr/>
          <a:lstStyle/>
          <a:p>
            <a:fld id="{7A7EAD02-4DC5-414D-B5AD-36725E286971}" type="slidenum">
              <a:rPr lang="zh-CN" altLang="en-US" smtClean="0"/>
              <a:t>7</a:t>
            </a:fld>
            <a:endParaRPr lang="zh-CN" altLang="en-US"/>
          </a:p>
        </p:txBody>
      </p:sp>
    </p:spTree>
    <p:extLst>
      <p:ext uri="{BB962C8B-B14F-4D97-AF65-F5344CB8AC3E}">
        <p14:creationId xmlns:p14="http://schemas.microsoft.com/office/powerpoint/2010/main" val="411278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以反例指导的归纳不变式生成都有着相似的过程。</a:t>
            </a:r>
            <a:endParaRPr lang="en-US" altLang="zh-CN" dirty="0"/>
          </a:p>
          <a:p>
            <a:r>
              <a:rPr lang="zh-CN" altLang="en-US" dirty="0"/>
              <a:t>首先将候选的归纳不变式设置为安全属性，对此通过模型检查器生成归纳反例。</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85741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然后依照归纳反例，生成一个可以杀死归纳反例的引理不变式</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72216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30003-505A-E94B-762E-D08E19BE32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1B1C565-BA22-A935-ED98-97BB09B9F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09C641-6C1F-6D0A-6500-F9430201E727}"/>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5" name="页脚占位符 4">
            <a:extLst>
              <a:ext uri="{FF2B5EF4-FFF2-40B4-BE49-F238E27FC236}">
                <a16:creationId xmlns:a16="http://schemas.microsoft.com/office/drawing/2014/main" id="{391D8E1F-A355-BFD0-5972-9A426F717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60416B-EFF7-1DDF-CA09-DD184A14616E}"/>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118086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3B673-D53C-3860-B41F-9F44F4A249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E6BA5F-A433-CFFF-156E-B6446CE8E9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DAA383-A7CA-77B0-0D13-6B42CA34412C}"/>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5" name="页脚占位符 4">
            <a:extLst>
              <a:ext uri="{FF2B5EF4-FFF2-40B4-BE49-F238E27FC236}">
                <a16:creationId xmlns:a16="http://schemas.microsoft.com/office/drawing/2014/main" id="{2AF7928E-9F55-2F81-4BE7-CBDCD95554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393E5B-C804-7D64-C078-56CB4B95EED0}"/>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321142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86F5EC-D7F5-D17A-E526-BC912FC6B7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E2071C-084A-DAC7-0C2D-4134A839CA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072C29-B8B2-2812-C1F3-0540D1ADFFE5}"/>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5" name="页脚占位符 4">
            <a:extLst>
              <a:ext uri="{FF2B5EF4-FFF2-40B4-BE49-F238E27FC236}">
                <a16:creationId xmlns:a16="http://schemas.microsoft.com/office/drawing/2014/main" id="{618D38A3-2E50-6AE0-D0FD-925D2EC450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42870-9732-E955-2A9D-72637DBA048B}"/>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246676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1A21-B347-26F6-6D5D-DD35EBBBD8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99D5B4-1C2B-912D-B278-E03BC88A21C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DF2156-0F1F-3001-637E-5FB5A455397B}"/>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5" name="页脚占位符 4">
            <a:extLst>
              <a:ext uri="{FF2B5EF4-FFF2-40B4-BE49-F238E27FC236}">
                <a16:creationId xmlns:a16="http://schemas.microsoft.com/office/drawing/2014/main" id="{C51B1A77-419D-3E9D-6A97-C16B6B5060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2CAC1D-DFA8-B45B-153C-4D9D7ECB8BC1}"/>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171098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4C979-03C4-E836-AB1B-82EB4EE45D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D7DD65-8CAB-A227-F66D-6D78FFC42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7C4C0D-20AB-4611-D022-52DCC57B0CAC}"/>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5" name="页脚占位符 4">
            <a:extLst>
              <a:ext uri="{FF2B5EF4-FFF2-40B4-BE49-F238E27FC236}">
                <a16:creationId xmlns:a16="http://schemas.microsoft.com/office/drawing/2014/main" id="{95D2C1A0-8A4F-62C9-83BE-01BE3ADA46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22E665-3AA9-EAC2-2578-493053C3A716}"/>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428331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8D3EF-36B3-FB41-7153-664B120B95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EA3119-981C-DE2B-0EC8-933FB8039E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37B6132-F4FA-F1A7-5B9E-ABE91475428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167592-A1B8-85C9-5DE1-FE25539CC0EC}"/>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6" name="页脚占位符 5">
            <a:extLst>
              <a:ext uri="{FF2B5EF4-FFF2-40B4-BE49-F238E27FC236}">
                <a16:creationId xmlns:a16="http://schemas.microsoft.com/office/drawing/2014/main" id="{D14D37AE-40A4-9278-C007-F97130BD57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34FD33-83EB-D10A-7A71-575B572F7AA5}"/>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19960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57129-4A9B-6BE6-3F87-307CDABB243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45A994-B8E3-3C9A-3F6C-E2C0D0255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E1DCC7-74A2-1251-42CA-F89523522C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F6C9D3-5D54-EB0A-81FB-3F5B373EE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AF60CC-DB3D-F297-7812-B366A6DEA4C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47FFCEB-E8AC-754A-56AF-CDA3F5928B14}"/>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8" name="页脚占位符 7">
            <a:extLst>
              <a:ext uri="{FF2B5EF4-FFF2-40B4-BE49-F238E27FC236}">
                <a16:creationId xmlns:a16="http://schemas.microsoft.com/office/drawing/2014/main" id="{E1038A39-287B-C785-934B-260F6B8E90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C5AAC3-385B-8DAF-C3B7-E5F58D1140F7}"/>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171507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60C92-1510-6339-E4F3-727FC53E37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5F94AA-46C5-CC86-96C4-1734491F45FB}"/>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4" name="页脚占位符 3">
            <a:extLst>
              <a:ext uri="{FF2B5EF4-FFF2-40B4-BE49-F238E27FC236}">
                <a16:creationId xmlns:a16="http://schemas.microsoft.com/office/drawing/2014/main" id="{52E608F6-28BC-19AF-2E8D-030820300B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FC3D7A-BEAC-0516-C339-EBBD0497932E}"/>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360648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DD564C-046C-0F26-8E89-99889872633E}"/>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3" name="页脚占位符 2">
            <a:extLst>
              <a:ext uri="{FF2B5EF4-FFF2-40B4-BE49-F238E27FC236}">
                <a16:creationId xmlns:a16="http://schemas.microsoft.com/office/drawing/2014/main" id="{7D6F3519-0FC6-96E3-A148-8E387BF7359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9C0BA2-5B19-67B3-9067-42615D0704F8}"/>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211130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48644-0868-202C-C084-44235F79D0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2CEF7C-AFD3-2801-516D-05CE14662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936A058-7A96-1FD0-4B81-E6645479E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00B5B1-2F92-AC6F-E36F-EF4A186A18E0}"/>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6" name="页脚占位符 5">
            <a:extLst>
              <a:ext uri="{FF2B5EF4-FFF2-40B4-BE49-F238E27FC236}">
                <a16:creationId xmlns:a16="http://schemas.microsoft.com/office/drawing/2014/main" id="{898BDF9A-41BC-0ED2-6CD2-160DF35167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5DE3C6-8320-60B8-5491-38F8A7740F93}"/>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200147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673CB-170E-0BE4-9FA8-D7C3AC29B7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B0D209-4EBC-8312-23E6-466009E6C6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DCE50B-77C7-7BC7-35F4-DF544D2DA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2779BC-E3BC-E76B-6A56-C0E5BE65F6CC}"/>
              </a:ext>
            </a:extLst>
          </p:cNvPr>
          <p:cNvSpPr>
            <a:spLocks noGrp="1"/>
          </p:cNvSpPr>
          <p:nvPr>
            <p:ph type="dt" sz="half" idx="10"/>
          </p:nvPr>
        </p:nvSpPr>
        <p:spPr/>
        <p:txBody>
          <a:bodyPr/>
          <a:lstStyle/>
          <a:p>
            <a:fld id="{0B71AFF3-465D-4222-AC27-2A030908326F}" type="datetimeFigureOut">
              <a:rPr lang="zh-CN" altLang="en-US" smtClean="0"/>
              <a:t>2024/5/28</a:t>
            </a:fld>
            <a:endParaRPr lang="zh-CN" altLang="en-US"/>
          </a:p>
        </p:txBody>
      </p:sp>
      <p:sp>
        <p:nvSpPr>
          <p:cNvPr id="6" name="页脚占位符 5">
            <a:extLst>
              <a:ext uri="{FF2B5EF4-FFF2-40B4-BE49-F238E27FC236}">
                <a16:creationId xmlns:a16="http://schemas.microsoft.com/office/drawing/2014/main" id="{68162AFE-FDDA-3D4E-9E73-50F074F9DD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9D369B-9E15-012E-330A-6BC7DC3C7F08}"/>
              </a:ext>
            </a:extLst>
          </p:cNvPr>
          <p:cNvSpPr>
            <a:spLocks noGrp="1"/>
          </p:cNvSpPr>
          <p:nvPr>
            <p:ph type="sldNum" sz="quarter" idx="12"/>
          </p:nvPr>
        </p:nvSpPr>
        <p:spPr/>
        <p:txBody>
          <a:body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99340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61CAC2E-DBD4-98EC-551D-46BA25CC5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21CCCE-2DE2-A4FA-2E88-B6DB5A39CC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574204-9260-421B-5BAB-02F359A68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1AFF3-465D-4222-AC27-2A030908326F}" type="datetimeFigureOut">
              <a:rPr lang="zh-CN" altLang="en-US" smtClean="0"/>
              <a:t>2024/5/28</a:t>
            </a:fld>
            <a:endParaRPr lang="zh-CN" altLang="en-US"/>
          </a:p>
        </p:txBody>
      </p:sp>
      <p:sp>
        <p:nvSpPr>
          <p:cNvPr id="5" name="页脚占位符 4">
            <a:extLst>
              <a:ext uri="{FF2B5EF4-FFF2-40B4-BE49-F238E27FC236}">
                <a16:creationId xmlns:a16="http://schemas.microsoft.com/office/drawing/2014/main" id="{CF20C479-1346-4C06-B3DD-5712A1FF2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10A3A3-25E8-900B-8728-C681524E8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0866C-AEDB-450D-9B3E-37EEE2A726D4}" type="slidenum">
              <a:rPr lang="zh-CN" altLang="en-US" smtClean="0"/>
              <a:t>‹#›</a:t>
            </a:fld>
            <a:endParaRPr lang="zh-CN" altLang="en-US"/>
          </a:p>
        </p:txBody>
      </p:sp>
    </p:spTree>
    <p:extLst>
      <p:ext uri="{BB962C8B-B14F-4D97-AF65-F5344CB8AC3E}">
        <p14:creationId xmlns:p14="http://schemas.microsoft.com/office/powerpoint/2010/main" val="1480334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3.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9.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3.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1.svg"/><Relationship Id="rId3" Type="http://schemas.openxmlformats.org/officeDocument/2006/relationships/image" Target="../media/image1.png"/><Relationship Id="rId7" Type="http://schemas.openxmlformats.org/officeDocument/2006/relationships/image" Target="../media/image47.png"/><Relationship Id="rId12"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9.svg"/><Relationship Id="rId5" Type="http://schemas.openxmlformats.org/officeDocument/2006/relationships/image" Target="../media/image41.svg"/><Relationship Id="rId10" Type="http://schemas.openxmlformats.org/officeDocument/2006/relationships/image" Target="../media/image48.png"/><Relationship Id="rId4" Type="http://schemas.openxmlformats.org/officeDocument/2006/relationships/image" Target="../media/image40.png"/><Relationship Id="rId9" Type="http://schemas.openxmlformats.org/officeDocument/2006/relationships/image" Target="../media/image45.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png"/><Relationship Id="rId7" Type="http://schemas.openxmlformats.org/officeDocument/2006/relationships/image" Target="../media/image17.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2.svg"/><Relationship Id="rId5" Type="http://schemas.openxmlformats.org/officeDocument/2006/relationships/image" Target="../media/image13.png"/><Relationship Id="rId10"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44945"/>
            <a:ext cx="12192000" cy="3497506"/>
          </a:xfrm>
          <a:prstGeom prst="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83460" y="2855089"/>
            <a:ext cx="11425079" cy="1077218"/>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面向</a:t>
            </a:r>
            <a:r>
              <a:rPr lang="en-US" altLang="zh-CN" sz="3200" b="1" dirty="0">
                <a:solidFill>
                  <a:schemeClr val="bg1"/>
                </a:solidFill>
                <a:latin typeface="微软雅黑" panose="020B0503020204020204" pitchFamily="34" charset="-122"/>
                <a:ea typeface="微软雅黑" panose="020B0503020204020204" pitchFamily="34" charset="-122"/>
              </a:rPr>
              <a:t>TLA</a:t>
            </a:r>
            <a:r>
              <a:rPr lang="en-US" altLang="zh-CN" sz="3200" b="1" baseline="30000"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规约的</a:t>
            </a:r>
            <a:endParaRPr lang="en-US" altLang="zh-CN" sz="3200" b="1" dirty="0">
              <a:solidFill>
                <a:schemeClr val="bg1"/>
              </a:solidFill>
              <a:latin typeface="微软雅黑" panose="020B0503020204020204" pitchFamily="34" charset="-122"/>
              <a:ea typeface="微软雅黑" panose="020B0503020204020204" pitchFamily="34" charset="-122"/>
            </a:endParaRPr>
          </a:p>
          <a:p>
            <a:pPr algn="ctr"/>
            <a:r>
              <a:rPr lang="zh-CN" altLang="en-US" sz="3200" b="1" dirty="0">
                <a:solidFill>
                  <a:schemeClr val="bg1"/>
                </a:solidFill>
                <a:latin typeface="微软雅黑" panose="020B0503020204020204" pitchFamily="34" charset="-122"/>
                <a:ea typeface="微软雅黑" panose="020B0503020204020204" pitchFamily="34" charset="-122"/>
              </a:rPr>
              <a:t>归纳不变式自动生成技术</a:t>
            </a:r>
          </a:p>
        </p:txBody>
      </p:sp>
      <p:pic>
        <p:nvPicPr>
          <p:cNvPr id="1026" name="Picture 2" descr="https://ese.nju.edu.cn/_upload/tpl/04/32/1074/template1074/htmlR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044" y="239893"/>
            <a:ext cx="1913640" cy="590262"/>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rotWithShape="1">
          <a:blip r:embed="rId4"/>
          <a:srcRect l="43392"/>
          <a:stretch>
            <a:fillRect/>
          </a:stretch>
        </p:blipFill>
        <p:spPr>
          <a:xfrm>
            <a:off x="9610434" y="22208"/>
            <a:ext cx="2581566" cy="956734"/>
          </a:xfrm>
          <a:prstGeom prst="rect">
            <a:avLst/>
          </a:prstGeom>
        </p:spPr>
      </p:pic>
      <p:sp>
        <p:nvSpPr>
          <p:cNvPr id="2" name="文本框 1">
            <a:extLst>
              <a:ext uri="{FF2B5EF4-FFF2-40B4-BE49-F238E27FC236}">
                <a16:creationId xmlns:a16="http://schemas.microsoft.com/office/drawing/2014/main" id="{50D8F594-2CE7-F549-A488-8102C9D9F273}"/>
              </a:ext>
            </a:extLst>
          </p:cNvPr>
          <p:cNvSpPr txBox="1"/>
          <p:nvPr/>
        </p:nvSpPr>
        <p:spPr>
          <a:xfrm>
            <a:off x="9630563" y="5525800"/>
            <a:ext cx="2248250" cy="1200329"/>
          </a:xfrm>
          <a:prstGeom prst="rect">
            <a:avLst/>
          </a:prstGeom>
          <a:noFill/>
        </p:spPr>
        <p:txBody>
          <a:bodyPr wrap="square" rtlCol="0">
            <a:spAutoFit/>
          </a:bodyPr>
          <a:lstStyle/>
          <a:p>
            <a:pPr algn="r"/>
            <a:r>
              <a:rPr lang="en-US" altLang="zh-CN" dirty="0">
                <a:solidFill>
                  <a:srgbClr val="700F6F"/>
                </a:solidFill>
                <a:latin typeface="微软雅黑" panose="020B0503020204020204" pitchFamily="34" charset="-122"/>
                <a:ea typeface="微软雅黑" panose="020B0503020204020204" pitchFamily="34" charset="-122"/>
              </a:rPr>
              <a:t>201250040 </a:t>
            </a:r>
            <a:r>
              <a:rPr lang="zh-CN" altLang="en-US" dirty="0">
                <a:solidFill>
                  <a:srgbClr val="700F6F"/>
                </a:solidFill>
                <a:latin typeface="微软雅黑" panose="020B0503020204020204" pitchFamily="34" charset="-122"/>
                <a:ea typeface="微软雅黑" panose="020B0503020204020204" pitchFamily="34" charset="-122"/>
              </a:rPr>
              <a:t>张继华</a:t>
            </a:r>
            <a:endParaRPr lang="en-US" altLang="zh-CN" dirty="0">
              <a:solidFill>
                <a:srgbClr val="700F6F"/>
              </a:solidFill>
              <a:latin typeface="微软雅黑" panose="020B0503020204020204" pitchFamily="34" charset="-122"/>
              <a:ea typeface="微软雅黑" panose="020B0503020204020204" pitchFamily="34" charset="-122"/>
            </a:endParaRPr>
          </a:p>
          <a:p>
            <a:pPr algn="r"/>
            <a:r>
              <a:rPr lang="zh-CN" altLang="en-US" dirty="0">
                <a:solidFill>
                  <a:srgbClr val="700F6F"/>
                </a:solidFill>
                <a:latin typeface="微软雅黑" panose="020B0503020204020204" pitchFamily="34" charset="-122"/>
                <a:ea typeface="微软雅黑" panose="020B0503020204020204" pitchFamily="34" charset="-122"/>
              </a:rPr>
              <a:t>指导老师： 魏恒峰</a:t>
            </a:r>
            <a:endParaRPr lang="en-US" altLang="zh-CN" dirty="0">
              <a:solidFill>
                <a:srgbClr val="700F6F"/>
              </a:solidFill>
              <a:latin typeface="微软雅黑" panose="020B0503020204020204" pitchFamily="34" charset="-122"/>
              <a:ea typeface="微软雅黑" panose="020B0503020204020204" pitchFamily="34" charset="-122"/>
            </a:endParaRPr>
          </a:p>
          <a:p>
            <a:pPr algn="r"/>
            <a:endParaRPr lang="en-US" altLang="zh-CN" dirty="0">
              <a:solidFill>
                <a:srgbClr val="700F6F"/>
              </a:solidFill>
              <a:latin typeface="微软雅黑" panose="020B0503020204020204" pitchFamily="34" charset="-122"/>
              <a:ea typeface="微软雅黑" panose="020B0503020204020204" pitchFamily="34" charset="-122"/>
            </a:endParaRPr>
          </a:p>
          <a:p>
            <a:pPr algn="r"/>
            <a:r>
              <a:rPr lang="en-US" altLang="zh-CN" dirty="0">
                <a:solidFill>
                  <a:srgbClr val="700F6F"/>
                </a:solidFill>
                <a:latin typeface="微软雅黑" panose="020B0503020204020204" pitchFamily="34" charset="-122"/>
                <a:ea typeface="微软雅黑" panose="020B0503020204020204" pitchFamily="34" charset="-122"/>
              </a:rPr>
              <a:t>2024</a:t>
            </a:r>
            <a:r>
              <a:rPr lang="zh-CN" altLang="en-US" dirty="0">
                <a:solidFill>
                  <a:srgbClr val="700F6F"/>
                </a:solidFill>
                <a:latin typeface="微软雅黑" panose="020B0503020204020204" pitchFamily="34" charset="-122"/>
                <a:ea typeface="微软雅黑" panose="020B0503020204020204" pitchFamily="34" charset="-122"/>
              </a:rPr>
              <a:t>年</a:t>
            </a:r>
            <a:r>
              <a:rPr lang="en-US" altLang="zh-CN" dirty="0">
                <a:solidFill>
                  <a:srgbClr val="700F6F"/>
                </a:solidFill>
                <a:latin typeface="微软雅黑" panose="020B0503020204020204" pitchFamily="34" charset="-122"/>
                <a:ea typeface="微软雅黑" panose="020B0503020204020204" pitchFamily="34" charset="-122"/>
              </a:rPr>
              <a:t>5</a:t>
            </a:r>
            <a:r>
              <a:rPr lang="zh-CN" altLang="en-US" dirty="0">
                <a:solidFill>
                  <a:srgbClr val="700F6F"/>
                </a:solidFill>
                <a:latin typeface="微软雅黑" panose="020B0503020204020204" pitchFamily="34" charset="-122"/>
                <a:ea typeface="微软雅黑" panose="020B0503020204020204" pitchFamily="34" charset="-122"/>
              </a:rPr>
              <a:t>月</a:t>
            </a:r>
            <a:r>
              <a:rPr lang="en-US" altLang="zh-CN" dirty="0">
                <a:solidFill>
                  <a:srgbClr val="700F6F"/>
                </a:solidFill>
                <a:latin typeface="微软雅黑" panose="020B0503020204020204" pitchFamily="34" charset="-122"/>
                <a:ea typeface="微软雅黑" panose="020B0503020204020204" pitchFamily="34" charset="-122"/>
              </a:rPr>
              <a:t>28</a:t>
            </a:r>
            <a:r>
              <a:rPr lang="zh-CN" altLang="en-US" dirty="0">
                <a:solidFill>
                  <a:srgbClr val="700F6F"/>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481449342"/>
      </p:ext>
    </p:extLst>
  </p:cSld>
  <p:clrMapOvr>
    <a:masterClrMapping/>
  </p:clrMapOvr>
  <mc:AlternateContent xmlns:mc="http://schemas.openxmlformats.org/markup-compatibility/2006" xmlns:p14="http://schemas.microsoft.com/office/powerpoint/2010/main">
    <mc:Choice Requires="p14">
      <p:transition spd="slow" p14:dur="2000" advTm="5069"/>
    </mc:Choice>
    <mc:Fallback xmlns="">
      <p:transition spd="slow" advTm="50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设计与实现</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object 3">
            <a:extLst>
              <a:ext uri="{FF2B5EF4-FFF2-40B4-BE49-F238E27FC236}">
                <a16:creationId xmlns:a16="http://schemas.microsoft.com/office/drawing/2014/main" id="{A8A7AC00-9ABE-1CD2-DDE3-55CE6CD2ADCE}"/>
              </a:ext>
            </a:extLst>
          </p:cNvPr>
          <p:cNvGrpSpPr/>
          <p:nvPr/>
        </p:nvGrpSpPr>
        <p:grpSpPr>
          <a:xfrm>
            <a:off x="1593447" y="1914358"/>
            <a:ext cx="3683635" cy="3683635"/>
            <a:chOff x="826008" y="1636776"/>
            <a:chExt cx="3683635" cy="3683635"/>
          </a:xfrm>
        </p:grpSpPr>
        <p:pic>
          <p:nvPicPr>
            <p:cNvPr id="3" name="object 4">
              <a:extLst>
                <a:ext uri="{FF2B5EF4-FFF2-40B4-BE49-F238E27FC236}">
                  <a16:creationId xmlns:a16="http://schemas.microsoft.com/office/drawing/2014/main" id="{92F49F44-1DC7-D450-4D8F-DAE0729AD1E5}"/>
                </a:ext>
              </a:extLst>
            </p:cNvPr>
            <p:cNvPicPr/>
            <p:nvPr/>
          </p:nvPicPr>
          <p:blipFill>
            <a:blip r:embed="rId4" cstate="print"/>
            <a:stretch>
              <a:fillRect/>
            </a:stretch>
          </p:blipFill>
          <p:spPr>
            <a:xfrm>
              <a:off x="838200" y="1648968"/>
              <a:ext cx="3657600" cy="3657600"/>
            </a:xfrm>
            <a:prstGeom prst="rect">
              <a:avLst/>
            </a:prstGeom>
          </p:spPr>
        </p:pic>
        <p:sp>
          <p:nvSpPr>
            <p:cNvPr id="6" name="object 5">
              <a:extLst>
                <a:ext uri="{FF2B5EF4-FFF2-40B4-BE49-F238E27FC236}">
                  <a16:creationId xmlns:a16="http://schemas.microsoft.com/office/drawing/2014/main" id="{D03887BD-873A-FD50-2FEA-F66665DD0108}"/>
                </a:ext>
              </a:extLst>
            </p:cNvPr>
            <p:cNvSpPr/>
            <p:nvPr/>
          </p:nvSpPr>
          <p:spPr>
            <a:xfrm>
              <a:off x="838200" y="1648968"/>
              <a:ext cx="3657600" cy="3657600"/>
            </a:xfrm>
            <a:custGeom>
              <a:avLst/>
              <a:gdLst/>
              <a:ahLst/>
              <a:cxnLst/>
              <a:rect l="l" t="t" r="r" b="b"/>
              <a:pathLst>
                <a:path w="3657600" h="3657600">
                  <a:moveTo>
                    <a:pt x="0" y="3657600"/>
                  </a:moveTo>
                  <a:lnTo>
                    <a:pt x="3657600" y="3657600"/>
                  </a:lnTo>
                  <a:lnTo>
                    <a:pt x="3657600" y="0"/>
                  </a:lnTo>
                  <a:lnTo>
                    <a:pt x="0" y="0"/>
                  </a:lnTo>
                  <a:lnTo>
                    <a:pt x="0" y="3657600"/>
                  </a:lnTo>
                  <a:close/>
                </a:path>
              </a:pathLst>
            </a:custGeom>
            <a:ln w="12192">
              <a:solidFill>
                <a:srgbClr val="000000"/>
              </a:solidFill>
            </a:ln>
          </p:spPr>
          <p:txBody>
            <a:bodyPr wrap="square" lIns="0" tIns="0" rIns="0" bIns="0" rtlCol="0"/>
            <a:lstStyle/>
            <a:p>
              <a:endParaRPr/>
            </a:p>
          </p:txBody>
        </p:sp>
        <p:sp>
          <p:nvSpPr>
            <p:cNvPr id="7" name="object 6">
              <a:extLst>
                <a:ext uri="{FF2B5EF4-FFF2-40B4-BE49-F238E27FC236}">
                  <a16:creationId xmlns:a16="http://schemas.microsoft.com/office/drawing/2014/main" id="{29567F5E-8CE2-4372-DD70-CFA1D5DEBE78}"/>
                </a:ext>
              </a:extLst>
            </p:cNvPr>
            <p:cNvSpPr/>
            <p:nvPr/>
          </p:nvSpPr>
          <p:spPr>
            <a:xfrm>
              <a:off x="838962" y="4531614"/>
              <a:ext cx="1019810" cy="775970"/>
            </a:xfrm>
            <a:custGeom>
              <a:avLst/>
              <a:gdLst/>
              <a:ahLst/>
              <a:cxnLst/>
              <a:rect l="l" t="t" r="r" b="b"/>
              <a:pathLst>
                <a:path w="1019810" h="775970">
                  <a:moveTo>
                    <a:pt x="0" y="0"/>
                  </a:moveTo>
                  <a:lnTo>
                    <a:pt x="0" y="775716"/>
                  </a:lnTo>
                  <a:lnTo>
                    <a:pt x="1019556" y="775716"/>
                  </a:lnTo>
                  <a:lnTo>
                    <a:pt x="716788" y="125856"/>
                  </a:lnTo>
                  <a:lnTo>
                    <a:pt x="0" y="0"/>
                  </a:lnTo>
                  <a:close/>
                </a:path>
              </a:pathLst>
            </a:custGeom>
            <a:solidFill>
              <a:srgbClr val="2E5496">
                <a:alpha val="74900"/>
              </a:srgbClr>
            </a:solidFill>
          </p:spPr>
          <p:txBody>
            <a:bodyPr wrap="square" lIns="0" tIns="0" rIns="0" bIns="0" rtlCol="0"/>
            <a:lstStyle/>
            <a:p>
              <a:endParaRPr/>
            </a:p>
          </p:txBody>
        </p:sp>
        <p:sp>
          <p:nvSpPr>
            <p:cNvPr id="8" name="object 7">
              <a:extLst>
                <a:ext uri="{FF2B5EF4-FFF2-40B4-BE49-F238E27FC236}">
                  <a16:creationId xmlns:a16="http://schemas.microsoft.com/office/drawing/2014/main" id="{484FDEF8-1957-9A70-8375-9D3F3DEB7A34}"/>
                </a:ext>
              </a:extLst>
            </p:cNvPr>
            <p:cNvSpPr/>
            <p:nvPr/>
          </p:nvSpPr>
          <p:spPr>
            <a:xfrm>
              <a:off x="838962" y="4531614"/>
              <a:ext cx="1019810" cy="775970"/>
            </a:xfrm>
            <a:custGeom>
              <a:avLst/>
              <a:gdLst/>
              <a:ahLst/>
              <a:cxnLst/>
              <a:rect l="l" t="t" r="r" b="b"/>
              <a:pathLst>
                <a:path w="1019810" h="775970">
                  <a:moveTo>
                    <a:pt x="0" y="0"/>
                  </a:moveTo>
                  <a:lnTo>
                    <a:pt x="716788" y="125856"/>
                  </a:lnTo>
                  <a:lnTo>
                    <a:pt x="1019556" y="775716"/>
                  </a:lnTo>
                  <a:lnTo>
                    <a:pt x="0" y="775716"/>
                  </a:lnTo>
                  <a:lnTo>
                    <a:pt x="0" y="0"/>
                  </a:lnTo>
                  <a:close/>
                </a:path>
              </a:pathLst>
            </a:custGeom>
            <a:ln w="25908">
              <a:solidFill>
                <a:srgbClr val="000000"/>
              </a:solidFill>
            </a:ln>
          </p:spPr>
          <p:txBody>
            <a:bodyPr wrap="square" lIns="0" tIns="0" rIns="0" bIns="0" rtlCol="0"/>
            <a:lstStyle/>
            <a:p>
              <a:endParaRPr/>
            </a:p>
          </p:txBody>
        </p:sp>
        <p:pic>
          <p:nvPicPr>
            <p:cNvPr id="10" name="object 8">
              <a:extLst>
                <a:ext uri="{FF2B5EF4-FFF2-40B4-BE49-F238E27FC236}">
                  <a16:creationId xmlns:a16="http://schemas.microsoft.com/office/drawing/2014/main" id="{3EA19D38-4C45-2B77-C154-AF729056809D}"/>
                </a:ext>
              </a:extLst>
            </p:cNvPr>
            <p:cNvPicPr/>
            <p:nvPr/>
          </p:nvPicPr>
          <p:blipFill>
            <a:blip r:embed="rId5" cstate="print"/>
            <a:stretch>
              <a:fillRect/>
            </a:stretch>
          </p:blipFill>
          <p:spPr>
            <a:xfrm>
              <a:off x="3160013" y="1649730"/>
              <a:ext cx="1336548" cy="987552"/>
            </a:xfrm>
            <a:prstGeom prst="rect">
              <a:avLst/>
            </a:prstGeom>
          </p:spPr>
        </p:pic>
        <p:sp>
          <p:nvSpPr>
            <p:cNvPr id="11" name="object 9">
              <a:extLst>
                <a:ext uri="{FF2B5EF4-FFF2-40B4-BE49-F238E27FC236}">
                  <a16:creationId xmlns:a16="http://schemas.microsoft.com/office/drawing/2014/main" id="{743F148C-72E6-0350-382B-CFF9F324B2DB}"/>
                </a:ext>
              </a:extLst>
            </p:cNvPr>
            <p:cNvSpPr/>
            <p:nvPr/>
          </p:nvSpPr>
          <p:spPr>
            <a:xfrm>
              <a:off x="3160013" y="1649730"/>
              <a:ext cx="1336675" cy="988060"/>
            </a:xfrm>
            <a:custGeom>
              <a:avLst/>
              <a:gdLst/>
              <a:ahLst/>
              <a:cxnLst/>
              <a:rect l="l" t="t" r="r" b="b"/>
              <a:pathLst>
                <a:path w="1336675" h="988060">
                  <a:moveTo>
                    <a:pt x="0" y="0"/>
                  </a:moveTo>
                  <a:lnTo>
                    <a:pt x="1336548" y="0"/>
                  </a:lnTo>
                  <a:lnTo>
                    <a:pt x="1336548" y="987552"/>
                  </a:lnTo>
                  <a:lnTo>
                    <a:pt x="493522" y="642366"/>
                  </a:lnTo>
                  <a:lnTo>
                    <a:pt x="0" y="0"/>
                  </a:lnTo>
                  <a:close/>
                </a:path>
              </a:pathLst>
            </a:custGeom>
            <a:ln w="25908">
              <a:solidFill>
                <a:srgbClr val="000000"/>
              </a:solidFill>
            </a:ln>
          </p:spPr>
          <p:txBody>
            <a:bodyPr wrap="square" lIns="0" tIns="0" rIns="0" bIns="0" rtlCol="0"/>
            <a:lstStyle/>
            <a:p>
              <a:endParaRPr/>
            </a:p>
          </p:txBody>
        </p:sp>
        <p:pic>
          <p:nvPicPr>
            <p:cNvPr id="12" name="object 10">
              <a:extLst>
                <a:ext uri="{FF2B5EF4-FFF2-40B4-BE49-F238E27FC236}">
                  <a16:creationId xmlns:a16="http://schemas.microsoft.com/office/drawing/2014/main" id="{7C3E82A2-AF62-D1D2-CA03-42BA846F58CC}"/>
                </a:ext>
              </a:extLst>
            </p:cNvPr>
            <p:cNvPicPr/>
            <p:nvPr/>
          </p:nvPicPr>
          <p:blipFill>
            <a:blip r:embed="rId6" cstate="print"/>
            <a:stretch>
              <a:fillRect/>
            </a:stretch>
          </p:blipFill>
          <p:spPr>
            <a:xfrm>
              <a:off x="826008" y="1662684"/>
              <a:ext cx="3675887" cy="3657600"/>
            </a:xfrm>
            <a:prstGeom prst="rect">
              <a:avLst/>
            </a:prstGeom>
          </p:spPr>
        </p:pic>
      </p:grpSp>
      <p:sp>
        <p:nvSpPr>
          <p:cNvPr id="13" name="object 11">
            <a:extLst>
              <a:ext uri="{FF2B5EF4-FFF2-40B4-BE49-F238E27FC236}">
                <a16:creationId xmlns:a16="http://schemas.microsoft.com/office/drawing/2014/main" id="{3FDD9ACC-D613-895F-058A-6566F5D6A572}"/>
              </a:ext>
            </a:extLst>
          </p:cNvPr>
          <p:cNvSpPr txBox="1"/>
          <p:nvPr/>
        </p:nvSpPr>
        <p:spPr>
          <a:xfrm>
            <a:off x="3720315" y="2402418"/>
            <a:ext cx="328930" cy="391160"/>
          </a:xfrm>
          <a:prstGeom prst="rect">
            <a:avLst/>
          </a:prstGeom>
        </p:spPr>
        <p:txBody>
          <a:bodyPr vert="horz" wrap="square" lIns="0" tIns="12700" rIns="0" bIns="0" rtlCol="0">
            <a:spAutoFit/>
          </a:bodyPr>
          <a:lstStyle/>
          <a:p>
            <a:pPr>
              <a:lnSpc>
                <a:spcPct val="100000"/>
              </a:lnSpc>
              <a:spcBef>
                <a:spcPts val="100"/>
              </a:spcBef>
            </a:pPr>
            <a:r>
              <a:rPr sz="2400" i="1" spc="-25" dirty="0">
                <a:latin typeface="Calibri"/>
                <a:cs typeface="Calibri"/>
              </a:rPr>
              <a:t>σ1</a:t>
            </a:r>
            <a:endParaRPr sz="2400">
              <a:latin typeface="Calibri"/>
              <a:cs typeface="Calibri"/>
            </a:endParaRPr>
          </a:p>
        </p:txBody>
      </p:sp>
      <p:sp>
        <p:nvSpPr>
          <p:cNvPr id="14" name="object 12">
            <a:extLst>
              <a:ext uri="{FF2B5EF4-FFF2-40B4-BE49-F238E27FC236}">
                <a16:creationId xmlns:a16="http://schemas.microsoft.com/office/drawing/2014/main" id="{249A7812-A4A7-5144-F8A2-6E820318FE34}"/>
              </a:ext>
            </a:extLst>
          </p:cNvPr>
          <p:cNvSpPr txBox="1"/>
          <p:nvPr/>
        </p:nvSpPr>
        <p:spPr>
          <a:xfrm>
            <a:off x="4451581" y="1877909"/>
            <a:ext cx="404495" cy="391160"/>
          </a:xfrm>
          <a:prstGeom prst="rect">
            <a:avLst/>
          </a:prstGeom>
        </p:spPr>
        <p:txBody>
          <a:bodyPr vert="horz" wrap="square" lIns="0" tIns="12700" rIns="0" bIns="0" rtlCol="0">
            <a:spAutoFit/>
          </a:bodyPr>
          <a:lstStyle/>
          <a:p>
            <a:pPr>
              <a:lnSpc>
                <a:spcPct val="100000"/>
              </a:lnSpc>
              <a:spcBef>
                <a:spcPts val="100"/>
              </a:spcBef>
            </a:pPr>
            <a:r>
              <a:rPr sz="2400" i="1" spc="-25" dirty="0">
                <a:latin typeface="Calibri"/>
                <a:cs typeface="Calibri"/>
              </a:rPr>
              <a:t>σ1’</a:t>
            </a:r>
            <a:endParaRPr sz="2400">
              <a:latin typeface="Calibri"/>
              <a:cs typeface="Calibri"/>
            </a:endParaRPr>
          </a:p>
        </p:txBody>
      </p:sp>
      <p:sp>
        <p:nvSpPr>
          <p:cNvPr id="15" name="object 13">
            <a:extLst>
              <a:ext uri="{FF2B5EF4-FFF2-40B4-BE49-F238E27FC236}">
                <a16:creationId xmlns:a16="http://schemas.microsoft.com/office/drawing/2014/main" id="{B98E0CF1-B30E-8BD6-E626-29A5E22890A4}"/>
              </a:ext>
            </a:extLst>
          </p:cNvPr>
          <p:cNvSpPr txBox="1"/>
          <p:nvPr/>
        </p:nvSpPr>
        <p:spPr>
          <a:xfrm>
            <a:off x="3720315" y="3181564"/>
            <a:ext cx="328930" cy="391160"/>
          </a:xfrm>
          <a:prstGeom prst="rect">
            <a:avLst/>
          </a:prstGeom>
        </p:spPr>
        <p:txBody>
          <a:bodyPr vert="horz" wrap="square" lIns="0" tIns="12700" rIns="0" bIns="0" rtlCol="0">
            <a:spAutoFit/>
          </a:bodyPr>
          <a:lstStyle/>
          <a:p>
            <a:pPr>
              <a:lnSpc>
                <a:spcPct val="100000"/>
              </a:lnSpc>
              <a:spcBef>
                <a:spcPts val="100"/>
              </a:spcBef>
            </a:pPr>
            <a:r>
              <a:rPr sz="2400" i="1" spc="-25" dirty="0">
                <a:latin typeface="Calibri"/>
                <a:cs typeface="Calibri"/>
              </a:rPr>
              <a:t>σ2</a:t>
            </a:r>
            <a:endParaRPr sz="2400">
              <a:latin typeface="Calibri"/>
              <a:cs typeface="Calibri"/>
            </a:endParaRPr>
          </a:p>
        </p:txBody>
      </p:sp>
      <p:sp>
        <p:nvSpPr>
          <p:cNvPr id="16" name="object 14">
            <a:extLst>
              <a:ext uri="{FF2B5EF4-FFF2-40B4-BE49-F238E27FC236}">
                <a16:creationId xmlns:a16="http://schemas.microsoft.com/office/drawing/2014/main" id="{77BDF3DD-F87D-05F4-B7F2-89B26F207455}"/>
              </a:ext>
            </a:extLst>
          </p:cNvPr>
          <p:cNvSpPr txBox="1"/>
          <p:nvPr/>
        </p:nvSpPr>
        <p:spPr>
          <a:xfrm>
            <a:off x="4451581" y="2656368"/>
            <a:ext cx="404495" cy="391795"/>
          </a:xfrm>
          <a:prstGeom prst="rect">
            <a:avLst/>
          </a:prstGeom>
        </p:spPr>
        <p:txBody>
          <a:bodyPr vert="horz" wrap="square" lIns="0" tIns="12700" rIns="0" bIns="0" rtlCol="0">
            <a:spAutoFit/>
          </a:bodyPr>
          <a:lstStyle/>
          <a:p>
            <a:pPr>
              <a:lnSpc>
                <a:spcPct val="100000"/>
              </a:lnSpc>
              <a:spcBef>
                <a:spcPts val="100"/>
              </a:spcBef>
            </a:pPr>
            <a:r>
              <a:rPr sz="2400" i="1" spc="-25" dirty="0">
                <a:latin typeface="Calibri"/>
                <a:cs typeface="Calibri"/>
              </a:rPr>
              <a:t>σ2’</a:t>
            </a:r>
            <a:endParaRPr sz="2400">
              <a:latin typeface="Calibri"/>
              <a:cs typeface="Calibri"/>
            </a:endParaRPr>
          </a:p>
        </p:txBody>
      </p:sp>
      <mc:AlternateContent xmlns:mc="http://schemas.openxmlformats.org/markup-compatibility/2006" xmlns:a14="http://schemas.microsoft.com/office/drawing/2010/main">
        <mc:Choice Requires="a14">
          <p:sp>
            <p:nvSpPr>
              <p:cNvPr id="17" name="object 16">
                <a:extLst>
                  <a:ext uri="{FF2B5EF4-FFF2-40B4-BE49-F238E27FC236}">
                    <a16:creationId xmlns:a16="http://schemas.microsoft.com/office/drawing/2014/main" id="{F0A73F21-CAA8-DE85-C306-5964E2AF8D92}"/>
                  </a:ext>
                </a:extLst>
              </p:cNvPr>
              <p:cNvSpPr txBox="1"/>
              <p:nvPr/>
            </p:nvSpPr>
            <p:spPr>
              <a:xfrm>
                <a:off x="6967077" y="1718731"/>
                <a:ext cx="3730874" cy="443070"/>
              </a:xfrm>
              <a:prstGeom prst="rect">
                <a:avLst/>
              </a:prstGeom>
            </p:spPr>
            <p:txBody>
              <a:bodyPr vert="horz" wrap="square" lIns="0" tIns="12065" rIns="0" bIns="0" rtlCol="0">
                <a:spAutoFit/>
              </a:bodyPr>
              <a:lstStyle/>
              <a:p>
                <a:pPr marL="12700" algn="ctr">
                  <a:lnSpc>
                    <a:spcPct val="100000"/>
                  </a:lnSpc>
                  <a:spcBef>
                    <a:spcPts val="95"/>
                  </a:spcBef>
                </a:pPr>
                <a:r>
                  <a:rPr lang="en-US" sz="2800" dirty="0">
                    <a:latin typeface="Calibri"/>
                    <a:cs typeface="Calibri"/>
                  </a:rPr>
                  <a:t>Ind</a:t>
                </a:r>
                <a:r>
                  <a:rPr lang="en-US" sz="2800" spc="-40" dirty="0">
                    <a:latin typeface="Calibri"/>
                    <a:cs typeface="Calibri"/>
                  </a:rPr>
                  <a:t> </a:t>
                </a:r>
                <a:r>
                  <a:rPr lang="en-US" sz="2800" dirty="0">
                    <a:latin typeface="Calibri"/>
                    <a:cs typeface="Calibri"/>
                  </a:rPr>
                  <a:t>=</a:t>
                </a:r>
                <a:r>
                  <a:rPr lang="en-US" sz="2800" spc="-45" dirty="0">
                    <a:latin typeface="Calibri"/>
                    <a:cs typeface="Calibri"/>
                  </a:rPr>
                  <a:t> Safety </a:t>
                </a:r>
                <a14:m>
                  <m:oMath xmlns:m="http://schemas.openxmlformats.org/officeDocument/2006/math">
                    <m:r>
                      <a:rPr lang="en-US" sz="2800" i="1" spc="-45" dirty="0" smtClean="0">
                        <a:latin typeface="Cambria Math" panose="02040503050406030204" pitchFamily="18" charset="0"/>
                        <a:cs typeface="Calibri"/>
                      </a:rPr>
                      <m:t>∧</m:t>
                    </m:r>
                    <m:r>
                      <a:rPr lang="en-US" sz="2800" i="1" spc="-45" dirty="0" smtClean="0">
                        <a:latin typeface="Cambria Math" panose="02040503050406030204" pitchFamily="18" charset="0"/>
                        <a:cs typeface="Calibri"/>
                      </a:rPr>
                      <m:t>𝜑</m:t>
                    </m:r>
                    <m:d>
                      <m:dPr>
                        <m:ctrlPr>
                          <a:rPr lang="en-US" altLang="zh-CN" sz="2800" b="0" i="1" spc="-45" dirty="0" smtClean="0">
                            <a:solidFill>
                              <a:srgbClr val="212529"/>
                            </a:solidFill>
                            <a:effectLst/>
                            <a:latin typeface="Cambria Math" panose="02040503050406030204" pitchFamily="18" charset="0"/>
                            <a:cs typeface="Calibri"/>
                          </a:rPr>
                        </m:ctrlPr>
                      </m:dPr>
                      <m:e>
                        <m:r>
                          <a:rPr lang="en-US" altLang="zh-CN" sz="2800" b="0" i="1" dirty="0" smtClean="0">
                            <a:solidFill>
                              <a:srgbClr val="212529"/>
                            </a:solidFill>
                            <a:effectLst/>
                            <a:latin typeface="Cambria Math" panose="02040503050406030204" pitchFamily="18" charset="0"/>
                          </a:rPr>
                          <m:t>𝜎</m:t>
                        </m:r>
                        <m:r>
                          <a:rPr lang="en-US" altLang="zh-CN" sz="2800" b="0" i="1" dirty="0" smtClean="0">
                            <a:solidFill>
                              <a:srgbClr val="212529"/>
                            </a:solidFill>
                            <a:effectLst/>
                            <a:latin typeface="Cambria Math" panose="02040503050406030204" pitchFamily="18" charset="0"/>
                          </a:rPr>
                          <m:t>1, </m:t>
                        </m:r>
                        <m:r>
                          <a:rPr lang="en-US" altLang="zh-CN" sz="2800" b="0" i="1" dirty="0" smtClean="0">
                            <a:solidFill>
                              <a:srgbClr val="212529"/>
                            </a:solidFill>
                            <a:effectLst/>
                            <a:latin typeface="Cambria Math" panose="02040503050406030204" pitchFamily="18" charset="0"/>
                          </a:rPr>
                          <m:t>𝜎</m:t>
                        </m:r>
                        <m:r>
                          <a:rPr lang="en-US" altLang="zh-CN" sz="2800" b="0" i="1" dirty="0" smtClean="0">
                            <a:solidFill>
                              <a:srgbClr val="212529"/>
                            </a:solidFill>
                            <a:effectLst/>
                            <a:latin typeface="Cambria Math" panose="02040503050406030204" pitchFamily="18" charset="0"/>
                          </a:rPr>
                          <m:t>1’</m:t>
                        </m:r>
                      </m:e>
                    </m:d>
                  </m:oMath>
                </a14:m>
                <a:endParaRPr lang="en-US" sz="2800" spc="-45" dirty="0">
                  <a:latin typeface="Calibri"/>
                  <a:cs typeface="Calibri"/>
                </a:endParaRPr>
              </a:p>
            </p:txBody>
          </p:sp>
        </mc:Choice>
        <mc:Fallback xmlns="">
          <p:sp>
            <p:nvSpPr>
              <p:cNvPr id="17" name="object 16">
                <a:extLst>
                  <a:ext uri="{FF2B5EF4-FFF2-40B4-BE49-F238E27FC236}">
                    <a16:creationId xmlns:a16="http://schemas.microsoft.com/office/drawing/2014/main" id="{F0A73F21-CAA8-DE85-C306-5964E2AF8D92}"/>
                  </a:ext>
                </a:extLst>
              </p:cNvPr>
              <p:cNvSpPr txBox="1">
                <a:spLocks noRot="1" noChangeAspect="1" noMove="1" noResize="1" noEditPoints="1" noAdjustHandles="1" noChangeArrowheads="1" noChangeShapeType="1" noTextEdit="1"/>
              </p:cNvSpPr>
              <p:nvPr/>
            </p:nvSpPr>
            <p:spPr>
              <a:xfrm>
                <a:off x="6967077" y="1718731"/>
                <a:ext cx="3730874" cy="443070"/>
              </a:xfrm>
              <a:prstGeom prst="rect">
                <a:avLst/>
              </a:prstGeom>
              <a:blipFill>
                <a:blip r:embed="rId7"/>
                <a:stretch>
                  <a:fillRect l="-3431" t="-20548" b="-47945"/>
                </a:stretch>
              </a:blipFill>
            </p:spPr>
            <p:txBody>
              <a:bodyPr/>
              <a:lstStyle/>
              <a:p>
                <a:r>
                  <a:rPr lang="zh-CN" altLang="en-US">
                    <a:noFill/>
                  </a:rPr>
                  <a:t> </a:t>
                </a:r>
              </a:p>
            </p:txBody>
          </p:sp>
        </mc:Fallback>
      </mc:AlternateContent>
      <p:sp>
        <p:nvSpPr>
          <p:cNvPr id="18" name="箭头: 上 17">
            <a:extLst>
              <a:ext uri="{FF2B5EF4-FFF2-40B4-BE49-F238E27FC236}">
                <a16:creationId xmlns:a16="http://schemas.microsoft.com/office/drawing/2014/main" id="{382CD233-D36A-0612-30C8-6B2DD7EA66FE}"/>
              </a:ext>
            </a:extLst>
          </p:cNvPr>
          <p:cNvSpPr/>
          <p:nvPr/>
        </p:nvSpPr>
        <p:spPr>
          <a:xfrm flipV="1">
            <a:off x="8288817" y="2309890"/>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9" name="object 16">
                <a:extLst>
                  <a:ext uri="{FF2B5EF4-FFF2-40B4-BE49-F238E27FC236}">
                    <a16:creationId xmlns:a16="http://schemas.microsoft.com/office/drawing/2014/main" id="{74910F0A-A3D0-7BC0-3EE0-4A871CB0B9E0}"/>
                  </a:ext>
                </a:extLst>
              </p:cNvPr>
              <p:cNvSpPr txBox="1"/>
              <p:nvPr/>
            </p:nvSpPr>
            <p:spPr>
              <a:xfrm>
                <a:off x="6922668" y="2852265"/>
                <a:ext cx="3730874" cy="443070"/>
              </a:xfrm>
              <a:prstGeom prst="rect">
                <a:avLst/>
              </a:prstGeom>
            </p:spPr>
            <p:txBody>
              <a:bodyPr vert="horz" wrap="square" lIns="0" tIns="12065" rIns="0" bIns="0" rtlCol="0">
                <a:spAutoFit/>
              </a:bodyPr>
              <a:lstStyle/>
              <a:p>
                <a:pPr marL="12700" algn="ctr">
                  <a:lnSpc>
                    <a:spcPct val="100000"/>
                  </a:lnSpc>
                  <a:spcBef>
                    <a:spcPts val="95"/>
                  </a:spcBef>
                </a:pPr>
                <a:r>
                  <a:rPr lang="en-US" sz="2800" spc="-45" dirty="0">
                    <a:latin typeface="Calibri"/>
                    <a:cs typeface="Calibri"/>
                  </a:rPr>
                  <a:t>CTI – </a:t>
                </a:r>
                <a14:m>
                  <m:oMath xmlns:m="http://schemas.openxmlformats.org/officeDocument/2006/math">
                    <m:d>
                      <m:dPr>
                        <m:ctrlPr>
                          <a:rPr lang="en-US" sz="2800" i="1" spc="-45" dirty="0" smtClean="0">
                            <a:latin typeface="Cambria Math" panose="02040503050406030204" pitchFamily="18" charset="0"/>
                            <a:cs typeface="Calibri"/>
                          </a:rPr>
                        </m:ctrlPr>
                      </m:dPr>
                      <m:e>
                        <m:r>
                          <a:rPr lang="en-US" sz="2800" i="1" spc="-45" dirty="0" smtClean="0">
                            <a:latin typeface="Cambria Math" panose="02040503050406030204" pitchFamily="18" charset="0"/>
                            <a:cs typeface="Calibri"/>
                          </a:rPr>
                          <m:t>𝜎</m:t>
                        </m:r>
                        <m:r>
                          <a:rPr lang="en-US" sz="2800" i="1" spc="-45" dirty="0" smtClean="0">
                            <a:latin typeface="Cambria Math" panose="02040503050406030204" pitchFamily="18" charset="0"/>
                            <a:cs typeface="Calibri"/>
                          </a:rPr>
                          <m:t>2, </m:t>
                        </m:r>
                        <m:r>
                          <a:rPr lang="en-US" sz="2800" i="1" spc="-45" dirty="0" smtClean="0">
                            <a:latin typeface="Cambria Math" panose="02040503050406030204" pitchFamily="18" charset="0"/>
                            <a:cs typeface="Calibri"/>
                          </a:rPr>
                          <m:t>𝜎</m:t>
                        </m:r>
                        <m:r>
                          <a:rPr lang="en-US" sz="2800" i="1" spc="-45" dirty="0" smtClean="0">
                            <a:latin typeface="Cambria Math" panose="02040503050406030204" pitchFamily="18" charset="0"/>
                            <a:cs typeface="Calibri"/>
                          </a:rPr>
                          <m:t>2’</m:t>
                        </m:r>
                      </m:e>
                    </m:d>
                  </m:oMath>
                </a14:m>
                <a:endParaRPr lang="en-US" sz="2800" spc="-45" dirty="0">
                  <a:latin typeface="Calibri"/>
                  <a:cs typeface="Calibri"/>
                </a:endParaRPr>
              </a:p>
            </p:txBody>
          </p:sp>
        </mc:Choice>
        <mc:Fallback xmlns="">
          <p:sp>
            <p:nvSpPr>
              <p:cNvPr id="19" name="object 16">
                <a:extLst>
                  <a:ext uri="{FF2B5EF4-FFF2-40B4-BE49-F238E27FC236}">
                    <a16:creationId xmlns:a16="http://schemas.microsoft.com/office/drawing/2014/main" id="{74910F0A-A3D0-7BC0-3EE0-4A871CB0B9E0}"/>
                  </a:ext>
                </a:extLst>
              </p:cNvPr>
              <p:cNvSpPr txBox="1">
                <a:spLocks noRot="1" noChangeAspect="1" noMove="1" noResize="1" noEditPoints="1" noAdjustHandles="1" noChangeArrowheads="1" noChangeShapeType="1" noTextEdit="1"/>
              </p:cNvSpPr>
              <p:nvPr/>
            </p:nvSpPr>
            <p:spPr>
              <a:xfrm>
                <a:off x="6922668" y="2852265"/>
                <a:ext cx="3730874" cy="443070"/>
              </a:xfrm>
              <a:prstGeom prst="rect">
                <a:avLst/>
              </a:prstGeom>
              <a:blipFill>
                <a:blip r:embed="rId8"/>
                <a:stretch>
                  <a:fillRect t="-20548" b="-47945"/>
                </a:stretch>
              </a:blipFill>
            </p:spPr>
            <p:txBody>
              <a:bodyPr/>
              <a:lstStyle/>
              <a:p>
                <a:r>
                  <a:rPr lang="zh-CN" altLang="en-US">
                    <a:noFill/>
                  </a:rPr>
                  <a:t> </a:t>
                </a:r>
              </a:p>
            </p:txBody>
          </p:sp>
        </mc:Fallback>
      </mc:AlternateContent>
      <p:sp>
        <p:nvSpPr>
          <p:cNvPr id="20" name="箭头: 上 19">
            <a:extLst>
              <a:ext uri="{FF2B5EF4-FFF2-40B4-BE49-F238E27FC236}">
                <a16:creationId xmlns:a16="http://schemas.microsoft.com/office/drawing/2014/main" id="{FF348DB5-B19C-3332-E44A-C37ED4CAD65E}"/>
              </a:ext>
            </a:extLst>
          </p:cNvPr>
          <p:cNvSpPr/>
          <p:nvPr/>
        </p:nvSpPr>
        <p:spPr>
          <a:xfrm flipV="1">
            <a:off x="8288817" y="3529181"/>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1" name="object 16">
                <a:extLst>
                  <a:ext uri="{FF2B5EF4-FFF2-40B4-BE49-F238E27FC236}">
                    <a16:creationId xmlns:a16="http://schemas.microsoft.com/office/drawing/2014/main" id="{9222B22B-BD0B-9CDC-0EA4-C4CFAD1306A5}"/>
                  </a:ext>
                </a:extLst>
              </p:cNvPr>
              <p:cNvSpPr txBox="1"/>
              <p:nvPr/>
            </p:nvSpPr>
            <p:spPr>
              <a:xfrm>
                <a:off x="6967077" y="4073586"/>
                <a:ext cx="3730874" cy="443070"/>
              </a:xfrm>
              <a:prstGeom prst="rect">
                <a:avLst/>
              </a:prstGeom>
            </p:spPr>
            <p:txBody>
              <a:bodyPr vert="horz" wrap="square" lIns="0" tIns="12065" rIns="0" bIns="0" rtlCol="0">
                <a:spAutoFit/>
              </a:bodyPr>
              <a:lstStyle/>
              <a:p>
                <a:pPr marL="12700" algn="ctr">
                  <a:lnSpc>
                    <a:spcPct val="100000"/>
                  </a:lnSpc>
                  <a:spcBef>
                    <a:spcPts val="95"/>
                  </a:spcBef>
                </a:pPr>
                <a:r>
                  <a:rPr lang="en-US" sz="2800" spc="-45" dirty="0">
                    <a:latin typeface="Calibri"/>
                    <a:cs typeface="Calibri"/>
                  </a:rPr>
                  <a:t>Lemma– </a:t>
                </a:r>
                <a14:m>
                  <m:oMath xmlns:m="http://schemas.openxmlformats.org/officeDocument/2006/math">
                    <m:r>
                      <a:rPr lang="en-US" sz="2800" i="1" spc="-45" dirty="0" smtClean="0">
                        <a:latin typeface="Cambria Math" panose="02040503050406030204" pitchFamily="18" charset="0"/>
                        <a:cs typeface="Calibri"/>
                      </a:rPr>
                      <m:t>𝜑</m:t>
                    </m:r>
                    <m:d>
                      <m:dPr>
                        <m:ctrlPr>
                          <a:rPr lang="en-US" sz="2800" i="1" spc="-45" dirty="0" smtClean="0">
                            <a:latin typeface="Cambria Math" panose="02040503050406030204" pitchFamily="18" charset="0"/>
                            <a:cs typeface="Calibri"/>
                          </a:rPr>
                        </m:ctrlPr>
                      </m:dPr>
                      <m:e>
                        <m:r>
                          <a:rPr lang="en-US" sz="2800" i="1" spc="-45" dirty="0" smtClean="0">
                            <a:latin typeface="Cambria Math" panose="02040503050406030204" pitchFamily="18" charset="0"/>
                            <a:cs typeface="Calibri"/>
                          </a:rPr>
                          <m:t>𝜎</m:t>
                        </m:r>
                        <m:r>
                          <a:rPr lang="en-US" sz="2800" i="1" spc="-45" dirty="0" smtClean="0">
                            <a:latin typeface="Cambria Math" panose="02040503050406030204" pitchFamily="18" charset="0"/>
                            <a:cs typeface="Calibri"/>
                          </a:rPr>
                          <m:t>2, </m:t>
                        </m:r>
                        <m:r>
                          <a:rPr lang="en-US" sz="2800" i="1" spc="-45" dirty="0" smtClean="0">
                            <a:latin typeface="Cambria Math" panose="02040503050406030204" pitchFamily="18" charset="0"/>
                            <a:cs typeface="Calibri"/>
                          </a:rPr>
                          <m:t>𝜎</m:t>
                        </m:r>
                        <m:r>
                          <a:rPr lang="en-US" sz="2800" i="1" spc="-45" dirty="0" smtClean="0">
                            <a:latin typeface="Cambria Math" panose="02040503050406030204" pitchFamily="18" charset="0"/>
                            <a:cs typeface="Calibri"/>
                          </a:rPr>
                          <m:t>2’</m:t>
                        </m:r>
                      </m:e>
                    </m:d>
                  </m:oMath>
                </a14:m>
                <a:endParaRPr lang="en-US" sz="2800" spc="-45" dirty="0">
                  <a:latin typeface="Calibri"/>
                  <a:cs typeface="Calibri"/>
                </a:endParaRPr>
              </a:p>
            </p:txBody>
          </p:sp>
        </mc:Choice>
        <mc:Fallback xmlns="">
          <p:sp>
            <p:nvSpPr>
              <p:cNvPr id="21" name="object 16">
                <a:extLst>
                  <a:ext uri="{FF2B5EF4-FFF2-40B4-BE49-F238E27FC236}">
                    <a16:creationId xmlns:a16="http://schemas.microsoft.com/office/drawing/2014/main" id="{9222B22B-BD0B-9CDC-0EA4-C4CFAD1306A5}"/>
                  </a:ext>
                </a:extLst>
              </p:cNvPr>
              <p:cNvSpPr txBox="1">
                <a:spLocks noRot="1" noChangeAspect="1" noMove="1" noResize="1" noEditPoints="1" noAdjustHandles="1" noChangeArrowheads="1" noChangeShapeType="1" noTextEdit="1"/>
              </p:cNvSpPr>
              <p:nvPr/>
            </p:nvSpPr>
            <p:spPr>
              <a:xfrm>
                <a:off x="6967077" y="4073586"/>
                <a:ext cx="3730874" cy="443070"/>
              </a:xfrm>
              <a:prstGeom prst="rect">
                <a:avLst/>
              </a:prstGeom>
              <a:blipFill>
                <a:blip r:embed="rId9"/>
                <a:stretch>
                  <a:fillRect t="-20548" b="-49315"/>
                </a:stretch>
              </a:blipFill>
            </p:spPr>
            <p:txBody>
              <a:bodyPr/>
              <a:lstStyle/>
              <a:p>
                <a:r>
                  <a:rPr lang="zh-CN" altLang="en-US">
                    <a:noFill/>
                  </a:rPr>
                  <a:t> </a:t>
                </a:r>
              </a:p>
            </p:txBody>
          </p:sp>
        </mc:Fallback>
      </mc:AlternateContent>
      <p:sp>
        <p:nvSpPr>
          <p:cNvPr id="22" name="箭头: 上 21">
            <a:extLst>
              <a:ext uri="{FF2B5EF4-FFF2-40B4-BE49-F238E27FC236}">
                <a16:creationId xmlns:a16="http://schemas.microsoft.com/office/drawing/2014/main" id="{79B08957-8999-5621-52AC-0D161F3142B7}"/>
              </a:ext>
            </a:extLst>
          </p:cNvPr>
          <p:cNvSpPr/>
          <p:nvPr/>
        </p:nvSpPr>
        <p:spPr>
          <a:xfrm flipV="1">
            <a:off x="8324808" y="4750502"/>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3" name="object 16">
                <a:extLst>
                  <a:ext uri="{FF2B5EF4-FFF2-40B4-BE49-F238E27FC236}">
                    <a16:creationId xmlns:a16="http://schemas.microsoft.com/office/drawing/2014/main" id="{22BEED9C-C1E9-AC25-3DBA-720256A048AA}"/>
                  </a:ext>
                </a:extLst>
              </p:cNvPr>
              <p:cNvSpPr txBox="1"/>
              <p:nvPr/>
            </p:nvSpPr>
            <p:spPr>
              <a:xfrm>
                <a:off x="7003068" y="5294907"/>
                <a:ext cx="3730874" cy="873957"/>
              </a:xfrm>
              <a:prstGeom prst="rect">
                <a:avLst/>
              </a:prstGeom>
            </p:spPr>
            <p:txBody>
              <a:bodyPr vert="horz" wrap="square" lIns="0" tIns="12065" rIns="0" bIns="0" rtlCol="0">
                <a:spAutoFit/>
              </a:bodyPr>
              <a:lstStyle/>
              <a:p>
                <a:pPr marL="12700" algn="ctr">
                  <a:lnSpc>
                    <a:spcPct val="100000"/>
                  </a:lnSpc>
                  <a:spcBef>
                    <a:spcPts val="95"/>
                  </a:spcBef>
                </a:pPr>
                <a:r>
                  <a:rPr lang="en-US" sz="2800" dirty="0">
                    <a:latin typeface="Calibri"/>
                    <a:cs typeface="Calibri"/>
                  </a:rPr>
                  <a:t>Ind</a:t>
                </a:r>
                <a:r>
                  <a:rPr lang="en-US" sz="2800" spc="-40" dirty="0">
                    <a:latin typeface="Calibri"/>
                    <a:cs typeface="Calibri"/>
                  </a:rPr>
                  <a:t> </a:t>
                </a:r>
                <a:r>
                  <a:rPr lang="en-US" sz="2800" dirty="0">
                    <a:latin typeface="Calibri"/>
                    <a:cs typeface="Calibri"/>
                  </a:rPr>
                  <a:t>=</a:t>
                </a:r>
                <a:r>
                  <a:rPr lang="en-US" sz="2800" spc="-45" dirty="0">
                    <a:latin typeface="Calibri"/>
                    <a:cs typeface="Calibri"/>
                  </a:rPr>
                  <a:t> Safety </a:t>
                </a:r>
                <a14:m>
                  <m:oMath xmlns:m="http://schemas.openxmlformats.org/officeDocument/2006/math">
                    <m:r>
                      <a:rPr lang="en-US" sz="2800" i="1" spc="-45" dirty="0" smtClean="0">
                        <a:latin typeface="Cambria Math" panose="02040503050406030204" pitchFamily="18" charset="0"/>
                        <a:cs typeface="Calibri"/>
                      </a:rPr>
                      <m:t>∧</m:t>
                    </m:r>
                    <m:r>
                      <a:rPr lang="en-US" sz="2800" i="1" spc="-45" dirty="0" smtClean="0">
                        <a:latin typeface="Cambria Math" panose="02040503050406030204" pitchFamily="18" charset="0"/>
                        <a:cs typeface="Calibri"/>
                      </a:rPr>
                      <m:t>𝜑</m:t>
                    </m:r>
                    <m:d>
                      <m:dPr>
                        <m:ctrlPr>
                          <a:rPr lang="en-US" altLang="zh-CN" sz="2800" b="0" i="1" spc="-45" dirty="0" smtClean="0">
                            <a:solidFill>
                              <a:srgbClr val="212529"/>
                            </a:solidFill>
                            <a:effectLst/>
                            <a:latin typeface="Cambria Math" panose="02040503050406030204" pitchFamily="18" charset="0"/>
                            <a:cs typeface="Calibri"/>
                          </a:rPr>
                        </m:ctrlPr>
                      </m:dPr>
                      <m:e>
                        <m:r>
                          <a:rPr lang="en-US" altLang="zh-CN" sz="2800" b="0" i="1" dirty="0" smtClean="0">
                            <a:solidFill>
                              <a:srgbClr val="212529"/>
                            </a:solidFill>
                            <a:effectLst/>
                            <a:latin typeface="Cambria Math" panose="02040503050406030204" pitchFamily="18" charset="0"/>
                          </a:rPr>
                          <m:t>𝜎</m:t>
                        </m:r>
                        <m:r>
                          <a:rPr lang="en-US" altLang="zh-CN" sz="2800" b="0" i="1" dirty="0" smtClean="0">
                            <a:solidFill>
                              <a:srgbClr val="212529"/>
                            </a:solidFill>
                            <a:effectLst/>
                            <a:latin typeface="Cambria Math" panose="02040503050406030204" pitchFamily="18" charset="0"/>
                          </a:rPr>
                          <m:t>1, </m:t>
                        </m:r>
                        <m:r>
                          <a:rPr lang="en-US" altLang="zh-CN" sz="2800" b="0" i="1" dirty="0" smtClean="0">
                            <a:solidFill>
                              <a:srgbClr val="212529"/>
                            </a:solidFill>
                            <a:effectLst/>
                            <a:latin typeface="Cambria Math" panose="02040503050406030204" pitchFamily="18" charset="0"/>
                          </a:rPr>
                          <m:t>𝜎</m:t>
                        </m:r>
                        <m:r>
                          <a:rPr lang="en-US" altLang="zh-CN" sz="2800" b="0" i="1" dirty="0" smtClean="0">
                            <a:solidFill>
                              <a:srgbClr val="212529"/>
                            </a:solidFill>
                            <a:effectLst/>
                            <a:latin typeface="Cambria Math" panose="02040503050406030204" pitchFamily="18" charset="0"/>
                          </a:rPr>
                          <m:t>1’</m:t>
                        </m:r>
                      </m:e>
                    </m:d>
                  </m:oMath>
                </a14:m>
                <a:endParaRPr lang="en-US" sz="2800" spc="-45" dirty="0">
                  <a:latin typeface="Calibri"/>
                  <a:cs typeface="Calibri"/>
                </a:endParaRPr>
              </a:p>
              <a:p>
                <a:pPr marL="12700" algn="ctr">
                  <a:lnSpc>
                    <a:spcPct val="100000"/>
                  </a:lnSpc>
                  <a:spcBef>
                    <a:spcPts val="95"/>
                  </a:spcBef>
                </a:pPr>
                <a14:m>
                  <m:oMathPara xmlns:m="http://schemas.openxmlformats.org/officeDocument/2006/math">
                    <m:oMathParaPr>
                      <m:jc m:val="centerGroup"/>
                    </m:oMathParaPr>
                    <m:oMath xmlns:m="http://schemas.openxmlformats.org/officeDocument/2006/math">
                      <m:r>
                        <a:rPr lang="en-US" sz="2800" i="1" spc="-45" dirty="0" smtClean="0">
                          <a:latin typeface="Cambria Math" panose="02040503050406030204" pitchFamily="18" charset="0"/>
                          <a:cs typeface="Calibri"/>
                        </a:rPr>
                        <m:t>∧</m:t>
                      </m:r>
                      <m:r>
                        <a:rPr lang="en-US" sz="2800" i="1" spc="-45" dirty="0" smtClean="0">
                          <a:latin typeface="Cambria Math" panose="02040503050406030204" pitchFamily="18" charset="0"/>
                          <a:cs typeface="Calibri"/>
                        </a:rPr>
                        <m:t>𝜑</m:t>
                      </m:r>
                      <m:d>
                        <m:dPr>
                          <m:ctrlPr>
                            <a:rPr lang="en-US" sz="2800" i="1" spc="-45" dirty="0" smtClean="0">
                              <a:latin typeface="Cambria Math" panose="02040503050406030204" pitchFamily="18" charset="0"/>
                              <a:cs typeface="Calibri"/>
                            </a:rPr>
                          </m:ctrlPr>
                        </m:dPr>
                        <m:e>
                          <m:r>
                            <a:rPr lang="en-US" sz="2800" b="0" i="1" spc="-45" dirty="0" smtClean="0">
                              <a:latin typeface="Cambria Math" panose="02040503050406030204" pitchFamily="18" charset="0"/>
                              <a:cs typeface="Calibri"/>
                            </a:rPr>
                            <m:t>𝜎</m:t>
                          </m:r>
                          <m:r>
                            <a:rPr lang="en-US" sz="2800" i="1" spc="-45" dirty="0" smtClean="0">
                              <a:latin typeface="Cambria Math" panose="02040503050406030204" pitchFamily="18" charset="0"/>
                              <a:cs typeface="Calibri"/>
                            </a:rPr>
                            <m:t>2, </m:t>
                          </m:r>
                          <m:r>
                            <a:rPr lang="en-US" sz="2800" i="1" spc="-45" dirty="0" smtClean="0">
                              <a:latin typeface="Cambria Math" panose="02040503050406030204" pitchFamily="18" charset="0"/>
                              <a:cs typeface="Calibri"/>
                            </a:rPr>
                            <m:t>𝜎</m:t>
                          </m:r>
                          <m:r>
                            <a:rPr lang="en-US" sz="2800" i="1" spc="-45" dirty="0" smtClean="0">
                              <a:latin typeface="Cambria Math" panose="02040503050406030204" pitchFamily="18" charset="0"/>
                              <a:cs typeface="Calibri"/>
                            </a:rPr>
                            <m:t>2’</m:t>
                          </m:r>
                        </m:e>
                      </m:d>
                    </m:oMath>
                  </m:oMathPara>
                </a14:m>
                <a:endParaRPr lang="en-US" sz="2800" spc="-45" dirty="0">
                  <a:latin typeface="Calibri"/>
                  <a:cs typeface="Calibri"/>
                </a:endParaRPr>
              </a:p>
            </p:txBody>
          </p:sp>
        </mc:Choice>
        <mc:Fallback xmlns="">
          <p:sp>
            <p:nvSpPr>
              <p:cNvPr id="23" name="object 16">
                <a:extLst>
                  <a:ext uri="{FF2B5EF4-FFF2-40B4-BE49-F238E27FC236}">
                    <a16:creationId xmlns:a16="http://schemas.microsoft.com/office/drawing/2014/main" id="{22BEED9C-C1E9-AC25-3DBA-720256A048AA}"/>
                  </a:ext>
                </a:extLst>
              </p:cNvPr>
              <p:cNvSpPr txBox="1">
                <a:spLocks noRot="1" noChangeAspect="1" noMove="1" noResize="1" noEditPoints="1" noAdjustHandles="1" noChangeArrowheads="1" noChangeShapeType="1" noTextEdit="1"/>
              </p:cNvSpPr>
              <p:nvPr/>
            </p:nvSpPr>
            <p:spPr>
              <a:xfrm>
                <a:off x="7003068" y="5294907"/>
                <a:ext cx="3730874" cy="873957"/>
              </a:xfrm>
              <a:prstGeom prst="rect">
                <a:avLst/>
              </a:prstGeom>
              <a:blipFill>
                <a:blip r:embed="rId10"/>
                <a:stretch>
                  <a:fillRect l="-3431" t="-10490"/>
                </a:stretch>
              </a:blipFill>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12D300DC-F5D5-525B-1ED4-09506EC5CEF2}"/>
              </a:ext>
            </a:extLst>
          </p:cNvPr>
          <p:cNvSpPr/>
          <p:nvPr/>
        </p:nvSpPr>
        <p:spPr>
          <a:xfrm>
            <a:off x="6629400" y="2752960"/>
            <a:ext cx="4068551" cy="19432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480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设计与实现</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pic>
        <p:nvPicPr>
          <p:cNvPr id="8" name="图形 7">
            <a:extLst>
              <a:ext uri="{FF2B5EF4-FFF2-40B4-BE49-F238E27FC236}">
                <a16:creationId xmlns:a16="http://schemas.microsoft.com/office/drawing/2014/main" id="{6F02056F-DD79-4DE5-FD1F-D630A92893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6184" y="1825080"/>
            <a:ext cx="1303564" cy="1303564"/>
          </a:xfrm>
          <a:prstGeom prst="rect">
            <a:avLst/>
          </a:prstGeom>
        </p:spPr>
      </p:pic>
      <p:sp>
        <p:nvSpPr>
          <p:cNvPr id="11" name="箭头: 右 10">
            <a:extLst>
              <a:ext uri="{FF2B5EF4-FFF2-40B4-BE49-F238E27FC236}">
                <a16:creationId xmlns:a16="http://schemas.microsoft.com/office/drawing/2014/main" id="{153DC923-CD21-3F46-3CEC-F595C5BC97CB}"/>
              </a:ext>
            </a:extLst>
          </p:cNvPr>
          <p:cNvSpPr/>
          <p:nvPr/>
        </p:nvSpPr>
        <p:spPr>
          <a:xfrm rot="985231">
            <a:off x="2334985" y="1817255"/>
            <a:ext cx="2269672" cy="334736"/>
          </a:xfrm>
          <a:prstGeom prst="right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92191E1-4EDE-EBAE-7FFB-DC386502E3CF}"/>
              </a:ext>
            </a:extLst>
          </p:cNvPr>
          <p:cNvSpPr txBox="1"/>
          <p:nvPr/>
        </p:nvSpPr>
        <p:spPr>
          <a:xfrm rot="985231">
            <a:off x="3025358" y="1540435"/>
            <a:ext cx="712054"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Spec</a:t>
            </a:r>
            <a:endParaRPr lang="zh-CN" altLang="en-US" dirty="0">
              <a:latin typeface="微软雅黑" panose="020B0503020204020204" pitchFamily="34" charset="-122"/>
              <a:ea typeface="微软雅黑" panose="020B0503020204020204" pitchFamily="34" charset="-122"/>
            </a:endParaRPr>
          </a:p>
        </p:txBody>
      </p:sp>
      <p:sp>
        <p:nvSpPr>
          <p:cNvPr id="14" name="箭头: 右 13">
            <a:extLst>
              <a:ext uri="{FF2B5EF4-FFF2-40B4-BE49-F238E27FC236}">
                <a16:creationId xmlns:a16="http://schemas.microsoft.com/office/drawing/2014/main" id="{C297D9E0-BA92-EACD-7904-0168FFA815B9}"/>
              </a:ext>
            </a:extLst>
          </p:cNvPr>
          <p:cNvSpPr/>
          <p:nvPr/>
        </p:nvSpPr>
        <p:spPr>
          <a:xfrm rot="20535294">
            <a:off x="2460659" y="2885344"/>
            <a:ext cx="2269672" cy="334736"/>
          </a:xfrm>
          <a:prstGeom prst="right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7C5E281-8380-8CF2-DE63-F4604F7D67C5}"/>
              </a:ext>
            </a:extLst>
          </p:cNvPr>
          <p:cNvSpPr txBox="1"/>
          <p:nvPr/>
        </p:nvSpPr>
        <p:spPr>
          <a:xfrm rot="20535294">
            <a:off x="3180611" y="3204511"/>
            <a:ext cx="527709" cy="369332"/>
          </a:xfrm>
          <a:prstGeom prst="rect">
            <a:avLst/>
          </a:prstGeom>
          <a:noFill/>
        </p:spPr>
        <p:txBody>
          <a:bodyPr wrap="none" rtlCol="0">
            <a:spAutoFit/>
          </a:bodyPr>
          <a:lstStyle/>
          <a:p>
            <a:pPr algn="ctr"/>
            <a:r>
              <a:rPr lang="en-US" altLang="zh-CN" dirty="0" err="1">
                <a:latin typeface="微软雅黑" panose="020B0503020204020204" pitchFamily="34" charset="-122"/>
                <a:ea typeface="微软雅黑" panose="020B0503020204020204" pitchFamily="34" charset="-122"/>
              </a:rPr>
              <a:t>cfg</a:t>
            </a:r>
            <a:endParaRPr lang="zh-CN" altLang="en-US" dirty="0">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54F8D9D2-72CD-717C-7C55-6381EF0AC015}"/>
              </a:ext>
            </a:extLst>
          </p:cNvPr>
          <p:cNvPicPr>
            <a:picLocks noChangeAspect="1"/>
          </p:cNvPicPr>
          <p:nvPr/>
        </p:nvPicPr>
        <p:blipFill>
          <a:blip r:embed="rId6"/>
          <a:stretch>
            <a:fillRect/>
          </a:stretch>
        </p:blipFill>
        <p:spPr>
          <a:xfrm>
            <a:off x="1006675" y="3557996"/>
            <a:ext cx="1775614" cy="563929"/>
          </a:xfrm>
          <a:prstGeom prst="rect">
            <a:avLst/>
          </a:prstGeom>
        </p:spPr>
      </p:pic>
      <p:sp>
        <p:nvSpPr>
          <p:cNvPr id="25" name="箭头: 右 24">
            <a:extLst>
              <a:ext uri="{FF2B5EF4-FFF2-40B4-BE49-F238E27FC236}">
                <a16:creationId xmlns:a16="http://schemas.microsoft.com/office/drawing/2014/main" id="{66D28B01-46B7-F27B-2589-F06987913B6D}"/>
              </a:ext>
            </a:extLst>
          </p:cNvPr>
          <p:cNvSpPr/>
          <p:nvPr/>
        </p:nvSpPr>
        <p:spPr>
          <a:xfrm>
            <a:off x="6066064" y="2408464"/>
            <a:ext cx="1036865" cy="253093"/>
          </a:xfrm>
          <a:prstGeom prst="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DDF5D06-C324-D778-FA66-B6CAB6118916}"/>
                  </a:ext>
                </a:extLst>
              </p:cNvPr>
              <p:cNvSpPr txBox="1"/>
              <p:nvPr/>
            </p:nvSpPr>
            <p:spPr>
              <a:xfrm>
                <a:off x="7296313" y="2362762"/>
                <a:ext cx="3051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𝐼𝑁𝐼𝑇</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𝑁𝐸𝑋𝑇</m:t>
                      </m:r>
                      <m:r>
                        <a:rPr lang="en-US" altLang="zh-CN" i="1" dirty="0" smtClean="0">
                          <a:latin typeface="Cambria Math" panose="02040503050406030204" pitchFamily="18" charset="0"/>
                        </a:rPr>
                        <m:t>⇒</m:t>
                      </m:r>
                      <m:r>
                        <a:rPr lang="en-US" altLang="zh-CN" i="1" dirty="0">
                          <a:latin typeface="Cambria Math" panose="02040503050406030204" pitchFamily="18" charset="0"/>
                        </a:rPr>
                        <m:t>𝐼𝑁𝑉𝑅𝐼𝐴𝑁𝑇</m:t>
                      </m:r>
                    </m:oMath>
                  </m:oMathPara>
                </a14:m>
                <a:endParaRPr lang="zh-CN" altLang="en-US" dirty="0"/>
              </a:p>
            </p:txBody>
          </p:sp>
        </mc:Choice>
        <mc:Fallback xmlns="">
          <p:sp>
            <p:nvSpPr>
              <p:cNvPr id="27" name="文本框 26">
                <a:extLst>
                  <a:ext uri="{FF2B5EF4-FFF2-40B4-BE49-F238E27FC236}">
                    <a16:creationId xmlns:a16="http://schemas.microsoft.com/office/drawing/2014/main" id="{9DDF5D06-C324-D778-FA66-B6CAB6118916}"/>
                  </a:ext>
                </a:extLst>
              </p:cNvPr>
              <p:cNvSpPr txBox="1">
                <a:spLocks noRot="1" noChangeAspect="1" noMove="1" noResize="1" noEditPoints="1" noAdjustHandles="1" noChangeArrowheads="1" noChangeShapeType="1" noTextEdit="1"/>
              </p:cNvSpPr>
              <p:nvPr/>
            </p:nvSpPr>
            <p:spPr>
              <a:xfrm>
                <a:off x="7296313" y="2362762"/>
                <a:ext cx="3051605" cy="369332"/>
              </a:xfrm>
              <a:prstGeom prst="rect">
                <a:avLst/>
              </a:prstGeom>
              <a:blipFill>
                <a:blip r:embed="rId7"/>
                <a:stretch>
                  <a:fillRect/>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03FA1874-17B0-8E88-3383-1CFE71AC7DCC}"/>
              </a:ext>
            </a:extLst>
          </p:cNvPr>
          <p:cNvSpPr txBox="1"/>
          <p:nvPr/>
        </p:nvSpPr>
        <p:spPr>
          <a:xfrm rot="538471">
            <a:off x="8781295" y="2245595"/>
            <a:ext cx="338554" cy="584775"/>
          </a:xfrm>
          <a:prstGeom prst="rect">
            <a:avLst/>
          </a:prstGeom>
          <a:noFill/>
        </p:spPr>
        <p:txBody>
          <a:bodyPr wrap="squar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39E87191-0F45-0238-A27B-E7FEC8C486D8}"/>
                  </a:ext>
                </a:extLst>
              </p:cNvPr>
              <p:cNvSpPr txBox="1"/>
              <p:nvPr/>
            </p:nvSpPr>
            <p:spPr>
              <a:xfrm>
                <a:off x="4110662" y="5033824"/>
                <a:ext cx="3697872" cy="1200329"/>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验证不变式：</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𝐼𝑁𝐼𝑇</m:t>
                      </m:r>
                      <m:r>
                        <a:rPr lang="en-US" altLang="zh-CN"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𝑁𝐸𝑋𝑇</m:t>
                      </m:r>
                      <m:r>
                        <a:rPr lang="en-US" altLang="zh-CN" i="1" dirty="0" smtClean="0">
                          <a:latin typeface="Cambria Math" panose="02040503050406030204" pitchFamily="18" charset="0"/>
                          <a:ea typeface="微软雅黑" panose="020B0503020204020204" pitchFamily="34" charset="-122"/>
                        </a:rPr>
                        <m:t> ⇒</m:t>
                      </m:r>
                      <m:r>
                        <a:rPr lang="en-US" altLang="zh-CN" i="1" dirty="0" err="1" smtClean="0">
                          <a:latin typeface="Cambria Math" panose="02040503050406030204" pitchFamily="18" charset="0"/>
                          <a:ea typeface="微软雅黑" panose="020B0503020204020204" pitchFamily="34" charset="-122"/>
                        </a:rPr>
                        <m:t>𝐼𝑛𝑣𝐶𝑎𝑛𝑑</m:t>
                      </m:r>
                    </m:oMath>
                  </m:oMathPara>
                </a14:m>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验证递归性质</a:t>
                </a:r>
                <a:r>
                  <a:rPr lang="en-US" altLang="zh-CN" dirty="0">
                    <a:latin typeface="微软雅黑" panose="020B0503020204020204" pitchFamily="34" charset="-122"/>
                    <a:ea typeface="微软雅黑" panose="020B0503020204020204" pitchFamily="34" charset="-122"/>
                  </a:rPr>
                  <a:t>:</a:t>
                </a:r>
              </a:p>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ea typeface="微软雅黑" panose="020B0503020204020204" pitchFamily="34" charset="-122"/>
                        </a:rPr>
                        <m:t>  </m:t>
                      </m:r>
                      <m:r>
                        <a:rPr lang="en-US" altLang="zh-CN" i="1" dirty="0" err="1" smtClean="0">
                          <a:latin typeface="Cambria Math" panose="02040503050406030204" pitchFamily="18" charset="0"/>
                          <a:ea typeface="微软雅黑" panose="020B0503020204020204" pitchFamily="34" charset="-122"/>
                        </a:rPr>
                        <m:t>𝐼𝑛𝑑𝐶𝑎𝑛𝑑</m:t>
                      </m:r>
                      <m:r>
                        <a:rPr lang="en-US" altLang="zh-CN"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𝑁𝐸𝑋𝑇</m:t>
                      </m:r>
                      <m:r>
                        <a:rPr lang="en-US" altLang="zh-CN" i="1" dirty="0" smtClean="0">
                          <a:latin typeface="Cambria Math" panose="02040503050406030204" pitchFamily="18" charset="0"/>
                          <a:ea typeface="微软雅黑" panose="020B0503020204020204" pitchFamily="34" charset="-122"/>
                        </a:rPr>
                        <m:t> ⇒</m:t>
                      </m:r>
                      <m:r>
                        <a:rPr lang="en-US" altLang="zh-CN" i="1" dirty="0" err="1" smtClean="0">
                          <a:latin typeface="Cambria Math" panose="02040503050406030204" pitchFamily="18" charset="0"/>
                          <a:ea typeface="微软雅黑" panose="020B0503020204020204" pitchFamily="34" charset="-122"/>
                        </a:rPr>
                        <m:t>𝐼𝑛</m:t>
                      </m:r>
                      <m:r>
                        <m:rPr>
                          <m:sty m:val="p"/>
                        </m:rPr>
                        <a:rPr lang="en-US" altLang="zh-CN" i="1" dirty="0" err="1">
                          <a:latin typeface="Cambria Math" panose="02040503050406030204" pitchFamily="18" charset="0"/>
                          <a:ea typeface="微软雅黑" panose="020B0503020204020204" pitchFamily="34" charset="-122"/>
                        </a:rPr>
                        <m:t>d</m:t>
                      </m:r>
                      <m:r>
                        <a:rPr lang="en-US" altLang="zh-CN" i="1" dirty="0" err="1" smtClean="0">
                          <a:latin typeface="Cambria Math" panose="02040503050406030204" pitchFamily="18" charset="0"/>
                          <a:ea typeface="微软雅黑" panose="020B0503020204020204" pitchFamily="34" charset="-122"/>
                        </a:rPr>
                        <m:t>𝐶𝑎𝑛𝑑</m:t>
                      </m:r>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29" name="文本框 28">
                <a:extLst>
                  <a:ext uri="{FF2B5EF4-FFF2-40B4-BE49-F238E27FC236}">
                    <a16:creationId xmlns:a16="http://schemas.microsoft.com/office/drawing/2014/main" id="{39E87191-0F45-0238-A27B-E7FEC8C486D8}"/>
                  </a:ext>
                </a:extLst>
              </p:cNvPr>
              <p:cNvSpPr txBox="1">
                <a:spLocks noRot="1" noChangeAspect="1" noMove="1" noResize="1" noEditPoints="1" noAdjustHandles="1" noChangeArrowheads="1" noChangeShapeType="1" noTextEdit="1"/>
              </p:cNvSpPr>
              <p:nvPr/>
            </p:nvSpPr>
            <p:spPr>
              <a:xfrm>
                <a:off x="4110662" y="5033824"/>
                <a:ext cx="3697872" cy="1200329"/>
              </a:xfrm>
              <a:prstGeom prst="rect">
                <a:avLst/>
              </a:prstGeom>
              <a:blipFill>
                <a:blip r:embed="rId8"/>
                <a:stretch>
                  <a:fillRect l="-1318" t="-304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26E5670A-A088-3496-51BB-66AEE14A42A0}"/>
              </a:ext>
            </a:extLst>
          </p:cNvPr>
          <p:cNvSpPr txBox="1"/>
          <p:nvPr/>
        </p:nvSpPr>
        <p:spPr>
          <a:xfrm>
            <a:off x="4449779" y="3255758"/>
            <a:ext cx="1736374"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TLC</a:t>
            </a:r>
            <a:r>
              <a:rPr lang="zh-CN" altLang="en-US" dirty="0">
                <a:latin typeface="微软雅黑" panose="020B0503020204020204" pitchFamily="34" charset="-122"/>
                <a:ea typeface="微软雅黑" panose="020B0503020204020204" pitchFamily="34" charset="-122"/>
              </a:rPr>
              <a:t>模型检查器</a:t>
            </a:r>
          </a:p>
        </p:txBody>
      </p:sp>
    </p:spTree>
    <p:extLst>
      <p:ext uri="{BB962C8B-B14F-4D97-AF65-F5344CB8AC3E}">
        <p14:creationId xmlns:p14="http://schemas.microsoft.com/office/powerpoint/2010/main" val="49818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设计与实现</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0901904D-CA9C-8111-6831-D8621EFB7457}"/>
              </a:ext>
            </a:extLst>
          </p:cNvPr>
          <p:cNvSpPr txBox="1"/>
          <p:nvPr/>
        </p:nvSpPr>
        <p:spPr>
          <a:xfrm>
            <a:off x="7373662" y="998588"/>
            <a:ext cx="1944763" cy="369332"/>
          </a:xfrm>
          <a:prstGeom prst="rect">
            <a:avLst/>
          </a:prstGeom>
          <a:noFill/>
        </p:spPr>
        <p:txBody>
          <a:bodyPr wrap="none" rtlCol="0">
            <a:spAutoFit/>
          </a:bodyPr>
          <a:lstStyle/>
          <a:p>
            <a:pPr algn="ctr"/>
            <a:r>
              <a:rPr lang="en-US" altLang="zh-CN" dirty="0" err="1">
                <a:latin typeface="Times New Roman" panose="02020603050405020304" pitchFamily="18" charset="0"/>
                <a:cs typeface="Times New Roman" panose="02020603050405020304" pitchFamily="18" charset="0"/>
              </a:rPr>
              <a:t>IndCand</a:t>
            </a:r>
            <a:r>
              <a:rPr lang="en-US" altLang="zh-CN" dirty="0">
                <a:latin typeface="Times New Roman" panose="02020603050405020304" pitchFamily="18" charset="0"/>
                <a:cs typeface="Times New Roman" panose="02020603050405020304" pitchFamily="18" charset="0"/>
              </a:rPr>
              <a:t> == Safety</a:t>
            </a:r>
            <a:endParaRPr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3D93A72B-D9D3-597F-A024-62A0061E0D15}"/>
              </a:ext>
            </a:extLst>
          </p:cNvPr>
          <p:cNvSpPr txBox="1"/>
          <p:nvPr/>
        </p:nvSpPr>
        <p:spPr>
          <a:xfrm>
            <a:off x="7136727" y="5013296"/>
            <a:ext cx="2448107" cy="338554"/>
          </a:xfrm>
          <a:prstGeom prst="rect">
            <a:avLst/>
          </a:prstGeom>
          <a:noFill/>
        </p:spPr>
        <p:txBody>
          <a:bodyPr wrap="none" rtlCol="0">
            <a:spAutoFit/>
          </a:bodyPr>
          <a:lstStyle/>
          <a:p>
            <a:pPr algn="ctr"/>
            <a:r>
              <a:rPr lang="en-US" altLang="zh-CN" sz="1600" dirty="0" err="1">
                <a:latin typeface="Times New Roman" panose="02020603050405020304" pitchFamily="18" charset="0"/>
                <a:cs typeface="Times New Roman" panose="02020603050405020304" pitchFamily="18" charset="0"/>
              </a:rPr>
              <a:t>IndCand</a:t>
            </a:r>
            <a:r>
              <a:rPr lang="en-US" altLang="zh-CN" sz="1600" dirty="0">
                <a:latin typeface="Times New Roman" panose="02020603050405020304" pitchFamily="18" charset="0"/>
                <a:cs typeface="Times New Roman" panose="02020603050405020304" pitchFamily="18" charset="0"/>
              </a:rPr>
              <a:t> == Safety /\</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Inv_1</a:t>
            </a:r>
            <a:endParaRPr lang="zh-CN" altLang="en-US" sz="1600" dirty="0">
              <a:latin typeface="Times New Roman" panose="02020603050405020304" pitchFamily="18" charset="0"/>
              <a:cs typeface="Times New Roman" panose="02020603050405020304" pitchFamily="18" charset="0"/>
            </a:endParaRPr>
          </a:p>
        </p:txBody>
      </p:sp>
      <p:pic>
        <p:nvPicPr>
          <p:cNvPr id="33" name="图片 32">
            <a:extLst>
              <a:ext uri="{FF2B5EF4-FFF2-40B4-BE49-F238E27FC236}">
                <a16:creationId xmlns:a16="http://schemas.microsoft.com/office/drawing/2014/main" id="{C13C9728-E57D-4EA9-93CE-2FEF22BE586A}"/>
              </a:ext>
            </a:extLst>
          </p:cNvPr>
          <p:cNvPicPr>
            <a:picLocks noChangeAspect="1"/>
          </p:cNvPicPr>
          <p:nvPr/>
        </p:nvPicPr>
        <p:blipFill>
          <a:blip r:embed="rId4"/>
          <a:stretch>
            <a:fillRect/>
          </a:stretch>
        </p:blipFill>
        <p:spPr>
          <a:xfrm>
            <a:off x="5615898" y="6030050"/>
            <a:ext cx="6309907" cy="350550"/>
          </a:xfrm>
          <a:prstGeom prst="rect">
            <a:avLst/>
          </a:prstGeom>
        </p:spPr>
      </p:pic>
      <p:sp>
        <p:nvSpPr>
          <p:cNvPr id="34" name="箭头: 上 33">
            <a:extLst>
              <a:ext uri="{FF2B5EF4-FFF2-40B4-BE49-F238E27FC236}">
                <a16:creationId xmlns:a16="http://schemas.microsoft.com/office/drawing/2014/main" id="{40734186-BE25-242B-15B2-51BA823BCD92}"/>
              </a:ext>
            </a:extLst>
          </p:cNvPr>
          <p:cNvSpPr/>
          <p:nvPr/>
        </p:nvSpPr>
        <p:spPr>
          <a:xfrm flipV="1">
            <a:off x="8074193" y="1310775"/>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箭头: 上 34">
            <a:extLst>
              <a:ext uri="{FF2B5EF4-FFF2-40B4-BE49-F238E27FC236}">
                <a16:creationId xmlns:a16="http://schemas.microsoft.com/office/drawing/2014/main" id="{951DAC03-9B4F-12E0-64EA-16FCBFF538D1}"/>
              </a:ext>
            </a:extLst>
          </p:cNvPr>
          <p:cNvSpPr/>
          <p:nvPr/>
        </p:nvSpPr>
        <p:spPr>
          <a:xfrm flipV="1">
            <a:off x="8074192" y="3685546"/>
            <a:ext cx="543697" cy="289204"/>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箭头: 上 35">
            <a:extLst>
              <a:ext uri="{FF2B5EF4-FFF2-40B4-BE49-F238E27FC236}">
                <a16:creationId xmlns:a16="http://schemas.microsoft.com/office/drawing/2014/main" id="{C2E16922-8015-D5E2-6EB8-D266BF8B0CF0}"/>
              </a:ext>
            </a:extLst>
          </p:cNvPr>
          <p:cNvSpPr/>
          <p:nvPr/>
        </p:nvSpPr>
        <p:spPr>
          <a:xfrm flipV="1">
            <a:off x="8074191" y="4629665"/>
            <a:ext cx="543697" cy="345987"/>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箭头: 上 36">
            <a:extLst>
              <a:ext uri="{FF2B5EF4-FFF2-40B4-BE49-F238E27FC236}">
                <a16:creationId xmlns:a16="http://schemas.microsoft.com/office/drawing/2014/main" id="{18AADD28-2CE4-2F49-0CF0-13D697411ED2}"/>
              </a:ext>
            </a:extLst>
          </p:cNvPr>
          <p:cNvSpPr/>
          <p:nvPr/>
        </p:nvSpPr>
        <p:spPr>
          <a:xfrm flipV="1">
            <a:off x="8074190" y="5498883"/>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EC7F0DA0-A092-88B4-489C-C72293C3FCFE}"/>
              </a:ext>
            </a:extLst>
          </p:cNvPr>
          <p:cNvSpPr txBox="1"/>
          <p:nvPr/>
        </p:nvSpPr>
        <p:spPr>
          <a:xfrm>
            <a:off x="7134809" y="6359781"/>
            <a:ext cx="2422458" cy="369332"/>
          </a:xfrm>
          <a:prstGeom prst="rect">
            <a:avLst/>
          </a:prstGeom>
          <a:noFill/>
        </p:spPr>
        <p:txBody>
          <a:bodyPr wrap="none" rtlCol="0">
            <a:spAutoFit/>
          </a:bodyPr>
          <a:lstStyle/>
          <a:p>
            <a:pPr algn="ctr"/>
            <a:r>
              <a:rPr lang="en-US" altLang="zh-CN" dirty="0" err="1">
                <a:latin typeface="Times New Roman" panose="02020603050405020304" pitchFamily="18" charset="0"/>
                <a:cs typeface="Times New Roman" panose="02020603050405020304" pitchFamily="18" charset="0"/>
              </a:rPr>
              <a:t>IndCand</a:t>
            </a:r>
            <a:r>
              <a:rPr lang="en-US" altLang="zh-CN" dirty="0">
                <a:latin typeface="Times New Roman" panose="02020603050405020304" pitchFamily="18" charset="0"/>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是归纳不变式</a:t>
            </a:r>
          </a:p>
        </p:txBody>
      </p:sp>
      <p:pic>
        <p:nvPicPr>
          <p:cNvPr id="3" name="图片 2">
            <a:extLst>
              <a:ext uri="{FF2B5EF4-FFF2-40B4-BE49-F238E27FC236}">
                <a16:creationId xmlns:a16="http://schemas.microsoft.com/office/drawing/2014/main" id="{0CF29EA1-2BDC-6CA6-3DE3-7233E6D967B5}"/>
              </a:ext>
            </a:extLst>
          </p:cNvPr>
          <p:cNvPicPr>
            <a:picLocks noChangeAspect="1"/>
          </p:cNvPicPr>
          <p:nvPr/>
        </p:nvPicPr>
        <p:blipFill>
          <a:blip r:embed="rId5"/>
          <a:stretch>
            <a:fillRect/>
          </a:stretch>
        </p:blipFill>
        <p:spPr>
          <a:xfrm>
            <a:off x="507882" y="948543"/>
            <a:ext cx="4295418" cy="5829494"/>
          </a:xfrm>
          <a:prstGeom prst="rect">
            <a:avLst/>
          </a:prstGeom>
        </p:spPr>
      </p:pic>
      <p:pic>
        <p:nvPicPr>
          <p:cNvPr id="10" name="图片 9">
            <a:extLst>
              <a:ext uri="{FF2B5EF4-FFF2-40B4-BE49-F238E27FC236}">
                <a16:creationId xmlns:a16="http://schemas.microsoft.com/office/drawing/2014/main" id="{01DDCB3D-3015-D455-5C9C-7FD3214E0A35}"/>
              </a:ext>
            </a:extLst>
          </p:cNvPr>
          <p:cNvPicPr>
            <a:picLocks noChangeAspect="1"/>
          </p:cNvPicPr>
          <p:nvPr/>
        </p:nvPicPr>
        <p:blipFill>
          <a:blip r:embed="rId6"/>
          <a:stretch>
            <a:fillRect/>
          </a:stretch>
        </p:blipFill>
        <p:spPr>
          <a:xfrm>
            <a:off x="5721408" y="1745419"/>
            <a:ext cx="5357528" cy="1864340"/>
          </a:xfrm>
          <a:prstGeom prst="rect">
            <a:avLst/>
          </a:prstGeom>
        </p:spPr>
      </p:pic>
      <p:sp>
        <p:nvSpPr>
          <p:cNvPr id="14" name="文本框 13">
            <a:extLst>
              <a:ext uri="{FF2B5EF4-FFF2-40B4-BE49-F238E27FC236}">
                <a16:creationId xmlns:a16="http://schemas.microsoft.com/office/drawing/2014/main" id="{0DE41914-CBB1-9E65-7C73-30F01582474A}"/>
              </a:ext>
            </a:extLst>
          </p:cNvPr>
          <p:cNvSpPr txBox="1"/>
          <p:nvPr/>
        </p:nvSpPr>
        <p:spPr>
          <a:xfrm>
            <a:off x="5516479" y="4019140"/>
            <a:ext cx="6202816" cy="584775"/>
          </a:xfrm>
          <a:prstGeom prst="rect">
            <a:avLst/>
          </a:prstGeom>
          <a:noFill/>
        </p:spPr>
        <p:txBody>
          <a:bodyPr wrap="square">
            <a:spAutoFit/>
          </a:bodyPr>
          <a:lstStyle/>
          <a:p>
            <a:r>
              <a:rPr lang="en-US" altLang="zh-CN" sz="1600" b="0" dirty="0">
                <a:solidFill>
                  <a:srgbClr val="267F99"/>
                </a:solidFill>
                <a:effectLst/>
                <a:highlight>
                  <a:srgbClr val="FFFFFF"/>
                </a:highlight>
                <a:latin typeface="Jetbrains-Mono"/>
              </a:rPr>
              <a:t>Inv_1</a:t>
            </a:r>
            <a:r>
              <a:rPr lang="en-US" altLang="zh-CN" sz="1600" b="0" dirty="0">
                <a:solidFill>
                  <a:srgbClr val="3B3B3B"/>
                </a:solidFill>
                <a:effectLst/>
                <a:highlight>
                  <a:srgbClr val="FFFFFF"/>
                </a:highlight>
                <a:latin typeface="Jetbrains-Mono"/>
              </a:rPr>
              <a:t> == </a:t>
            </a:r>
            <a:r>
              <a:rPr lang="en-US" altLang="zh-CN" sz="1600" b="0" dirty="0">
                <a:solidFill>
                  <a:srgbClr val="000000"/>
                </a:solidFill>
                <a:effectLst/>
                <a:highlight>
                  <a:srgbClr val="FFFFFF"/>
                </a:highlight>
                <a:latin typeface="Jetbrains-Mono"/>
              </a:rPr>
              <a:t>\A</a:t>
            </a:r>
            <a:r>
              <a:rPr lang="en-US" altLang="zh-CN" sz="1600" b="0" dirty="0">
                <a:solidFill>
                  <a:srgbClr val="3B3B3B"/>
                </a:solidFill>
                <a:effectLst/>
                <a:highlight>
                  <a:srgbClr val="FFFFFF"/>
                </a:highlight>
                <a:latin typeface="Jetbrains-Mono"/>
              </a:rPr>
              <a:t> VARI </a:t>
            </a:r>
            <a:r>
              <a:rPr lang="en-US" altLang="zh-CN" sz="1600" b="0" dirty="0">
                <a:solidFill>
                  <a:srgbClr val="000000"/>
                </a:solidFill>
                <a:effectLst/>
                <a:highlight>
                  <a:srgbClr val="FFFFFF"/>
                </a:highlight>
                <a:latin typeface="Jetbrains-Mono"/>
              </a:rPr>
              <a:t>\in</a:t>
            </a:r>
            <a:r>
              <a:rPr lang="en-US" altLang="zh-CN" sz="1600" b="0" dirty="0">
                <a:solidFill>
                  <a:srgbClr val="3B3B3B"/>
                </a:solidFill>
                <a:effectLst/>
                <a:highlight>
                  <a:srgbClr val="FFFFFF"/>
                </a:highlight>
                <a:latin typeface="Jetbrains-Mono"/>
              </a:rPr>
              <a:t> Node : </a:t>
            </a:r>
            <a:r>
              <a:rPr lang="en-US" altLang="zh-CN" sz="1600" b="0" dirty="0">
                <a:solidFill>
                  <a:srgbClr val="000000"/>
                </a:solidFill>
                <a:effectLst/>
                <a:highlight>
                  <a:srgbClr val="FFFFFF"/>
                </a:highlight>
                <a:latin typeface="Jetbrains-Mono"/>
              </a:rPr>
              <a:t>\A</a:t>
            </a:r>
            <a:r>
              <a:rPr lang="en-US" altLang="zh-CN" sz="1600" b="0" dirty="0">
                <a:solidFill>
                  <a:srgbClr val="3B3B3B"/>
                </a:solidFill>
                <a:effectLst/>
                <a:highlight>
                  <a:srgbClr val="FFFFFF"/>
                </a:highlight>
                <a:latin typeface="Jetbrains-Mono"/>
              </a:rPr>
              <a:t> VARP </a:t>
            </a:r>
            <a:r>
              <a:rPr lang="en-US" altLang="zh-CN" sz="1600" b="0" dirty="0">
                <a:solidFill>
                  <a:srgbClr val="000000"/>
                </a:solidFill>
                <a:effectLst/>
                <a:highlight>
                  <a:srgbClr val="FFFFFF"/>
                </a:highlight>
                <a:latin typeface="Jetbrains-Mono"/>
              </a:rPr>
              <a:t>\in</a:t>
            </a:r>
            <a:r>
              <a:rPr lang="en-US" altLang="zh-CN" sz="1600" b="0" dirty="0">
                <a:solidFill>
                  <a:srgbClr val="3B3B3B"/>
                </a:solidFill>
                <a:effectLst/>
                <a:highlight>
                  <a:srgbClr val="FFFFFF"/>
                </a:highlight>
                <a:latin typeface="Jetbrains-Mono"/>
              </a:rPr>
              <a:t> Response :  </a:t>
            </a:r>
          </a:p>
          <a:p>
            <a:r>
              <a:rPr lang="en-US" altLang="zh-CN" sz="1600" b="0" dirty="0">
                <a:solidFill>
                  <a:srgbClr val="3B3B3B"/>
                </a:solidFill>
                <a:effectLst/>
                <a:highlight>
                  <a:srgbClr val="FFFFFF"/>
                </a:highlight>
                <a:latin typeface="Jetbrains-Mono"/>
              </a:rPr>
              <a:t>(</a:t>
            </a:r>
            <a:r>
              <a:rPr lang="en-US" altLang="zh-CN" sz="1600" b="0" dirty="0" err="1">
                <a:solidFill>
                  <a:srgbClr val="795E26"/>
                </a:solidFill>
                <a:effectLst/>
                <a:highlight>
                  <a:srgbClr val="FFFFFF"/>
                </a:highlight>
                <a:latin typeface="Jetbrains-Mono"/>
              </a:rPr>
              <a:t>ResponseMatched</a:t>
            </a:r>
            <a:r>
              <a:rPr lang="en-US" altLang="zh-CN" sz="1600" b="0" dirty="0">
                <a:solidFill>
                  <a:srgbClr val="3B3B3B"/>
                </a:solidFill>
                <a:effectLst/>
                <a:highlight>
                  <a:srgbClr val="FFFFFF"/>
                </a:highlight>
                <a:latin typeface="Jetbrains-Mono"/>
              </a:rPr>
              <a:t>(VARI,VARP)) \/ (~(&lt;&lt;VARI,VARP&gt;&gt; </a:t>
            </a:r>
            <a:r>
              <a:rPr lang="en-US" altLang="zh-CN" sz="1600" b="0" dirty="0">
                <a:solidFill>
                  <a:srgbClr val="000000"/>
                </a:solidFill>
                <a:effectLst/>
                <a:highlight>
                  <a:srgbClr val="FFFFFF"/>
                </a:highlight>
                <a:latin typeface="Jetbrains-Mono"/>
              </a:rPr>
              <a:t>\in</a:t>
            </a:r>
            <a:r>
              <a:rPr lang="en-US" altLang="zh-CN" sz="1600" b="0" dirty="0">
                <a:solidFill>
                  <a:srgbClr val="3B3B3B"/>
                </a:solidFill>
                <a:effectLst/>
                <a:highlight>
                  <a:srgbClr val="FFFFFF"/>
                </a:highlight>
                <a:latin typeface="Jetbrains-Mono"/>
              </a:rPr>
              <a:t> </a:t>
            </a:r>
            <a:r>
              <a:rPr lang="en-US" altLang="zh-CN" sz="1600" b="0" dirty="0" err="1">
                <a:solidFill>
                  <a:srgbClr val="3B3B3B"/>
                </a:solidFill>
                <a:effectLst/>
                <a:highlight>
                  <a:srgbClr val="FFFFFF"/>
                </a:highlight>
                <a:latin typeface="Jetbrains-Mono"/>
              </a:rPr>
              <a:t>response_sent</a:t>
            </a:r>
            <a:r>
              <a:rPr lang="en-US" altLang="zh-CN" sz="1600" b="0" dirty="0">
                <a:solidFill>
                  <a:srgbClr val="3B3B3B"/>
                </a:solidFill>
                <a:effectLst/>
                <a:highlight>
                  <a:srgbClr val="FFFFFF"/>
                </a:highlight>
                <a:latin typeface="Jetbrains-Mono"/>
              </a:rPr>
              <a:t>))</a:t>
            </a:r>
          </a:p>
        </p:txBody>
      </p:sp>
    </p:spTree>
    <p:extLst>
      <p:ext uri="{BB962C8B-B14F-4D97-AF65-F5344CB8AC3E}">
        <p14:creationId xmlns:p14="http://schemas.microsoft.com/office/powerpoint/2010/main" val="208848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设计与实现</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97629AA3-CC5D-6FAD-20E2-BE58E7457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487" y="1155565"/>
            <a:ext cx="4572000" cy="5425336"/>
          </a:xfrm>
          <a:prstGeom prst="rect">
            <a:avLst/>
          </a:prstGeom>
        </p:spPr>
      </p:pic>
      <p:pic>
        <p:nvPicPr>
          <p:cNvPr id="17" name="图片 16">
            <a:extLst>
              <a:ext uri="{FF2B5EF4-FFF2-40B4-BE49-F238E27FC236}">
                <a16:creationId xmlns:a16="http://schemas.microsoft.com/office/drawing/2014/main" id="{70C0C110-DC78-15F5-DEF4-85B31C06B4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162" y="1441813"/>
            <a:ext cx="6105525" cy="4695825"/>
          </a:xfrm>
          <a:prstGeom prst="rect">
            <a:avLst/>
          </a:prstGeom>
        </p:spPr>
      </p:pic>
      <p:grpSp>
        <p:nvGrpSpPr>
          <p:cNvPr id="14" name="组合 13">
            <a:extLst>
              <a:ext uri="{FF2B5EF4-FFF2-40B4-BE49-F238E27FC236}">
                <a16:creationId xmlns:a16="http://schemas.microsoft.com/office/drawing/2014/main" id="{504A9349-8900-6DF8-3968-927CA20E123D}"/>
              </a:ext>
            </a:extLst>
          </p:cNvPr>
          <p:cNvGrpSpPr/>
          <p:nvPr/>
        </p:nvGrpSpPr>
        <p:grpSpPr>
          <a:xfrm>
            <a:off x="2592125" y="2403746"/>
            <a:ext cx="6035040" cy="4386661"/>
            <a:chOff x="2592125" y="2403746"/>
            <a:chExt cx="6035040" cy="4386661"/>
          </a:xfrm>
        </p:grpSpPr>
        <p:sp>
          <p:nvSpPr>
            <p:cNvPr id="2" name="矩形 1">
              <a:extLst>
                <a:ext uri="{FF2B5EF4-FFF2-40B4-BE49-F238E27FC236}">
                  <a16:creationId xmlns:a16="http://schemas.microsoft.com/office/drawing/2014/main" id="{52FC5751-E697-62CC-B7F0-92DF7B375D6C}"/>
                </a:ext>
              </a:extLst>
            </p:cNvPr>
            <p:cNvSpPr/>
            <p:nvPr/>
          </p:nvSpPr>
          <p:spPr>
            <a:xfrm>
              <a:off x="2592125" y="4572000"/>
              <a:ext cx="2786812" cy="1248355"/>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8" name="图形 7">
              <a:extLst>
                <a:ext uri="{FF2B5EF4-FFF2-40B4-BE49-F238E27FC236}">
                  <a16:creationId xmlns:a16="http://schemas.microsoft.com/office/drawing/2014/main" id="{6877F031-F2DB-3AEA-2006-D477787B96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14109" y="5738069"/>
              <a:ext cx="1052338" cy="1052338"/>
            </a:xfrm>
            <a:prstGeom prst="rect">
              <a:avLst/>
            </a:prstGeom>
          </p:spPr>
        </p:pic>
        <p:sp>
          <p:nvSpPr>
            <p:cNvPr id="3" name="矩形 2">
              <a:extLst>
                <a:ext uri="{FF2B5EF4-FFF2-40B4-BE49-F238E27FC236}">
                  <a16:creationId xmlns:a16="http://schemas.microsoft.com/office/drawing/2014/main" id="{05CC5E2E-2803-D2A3-B32D-10D605111BD1}"/>
                </a:ext>
              </a:extLst>
            </p:cNvPr>
            <p:cNvSpPr/>
            <p:nvPr/>
          </p:nvSpPr>
          <p:spPr>
            <a:xfrm>
              <a:off x="7194600" y="2403746"/>
              <a:ext cx="1432565" cy="942302"/>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cxnSp>
          <p:nvCxnSpPr>
            <p:cNvPr id="7" name="直接箭头连接符 6">
              <a:extLst>
                <a:ext uri="{FF2B5EF4-FFF2-40B4-BE49-F238E27FC236}">
                  <a16:creationId xmlns:a16="http://schemas.microsoft.com/office/drawing/2014/main" id="{33388033-5581-6619-8D80-CDF42E2E4262}"/>
                </a:ext>
              </a:extLst>
            </p:cNvPr>
            <p:cNvCxnSpPr>
              <a:stCxn id="2" idx="3"/>
              <a:endCxn id="8" idx="0"/>
            </p:cNvCxnSpPr>
            <p:nvPr/>
          </p:nvCxnSpPr>
          <p:spPr>
            <a:xfrm>
              <a:off x="5378937" y="5196178"/>
              <a:ext cx="661341" cy="54189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C50CD7B-D6E4-0121-ACCB-9F953C18333E}"/>
                </a:ext>
              </a:extLst>
            </p:cNvPr>
            <p:cNvCxnSpPr>
              <a:stCxn id="3" idx="2"/>
              <a:endCxn id="8" idx="0"/>
            </p:cNvCxnSpPr>
            <p:nvPr/>
          </p:nvCxnSpPr>
          <p:spPr>
            <a:xfrm flipH="1">
              <a:off x="6040278" y="3346048"/>
              <a:ext cx="1870605" cy="23920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56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设计与实现</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pic>
        <p:nvPicPr>
          <p:cNvPr id="20" name="图形 19">
            <a:extLst>
              <a:ext uri="{FF2B5EF4-FFF2-40B4-BE49-F238E27FC236}">
                <a16:creationId xmlns:a16="http://schemas.microsoft.com/office/drawing/2014/main" id="{1B9E8C22-6AC6-BF21-5BF8-BBEBA3327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05177" y="2778992"/>
            <a:ext cx="1363648" cy="1363648"/>
          </a:xfrm>
          <a:prstGeom prst="rect">
            <a:avLst/>
          </a:prstGeom>
        </p:spPr>
      </p:pic>
      <p:pic>
        <p:nvPicPr>
          <p:cNvPr id="22" name="图形 21">
            <a:extLst>
              <a:ext uri="{FF2B5EF4-FFF2-40B4-BE49-F238E27FC236}">
                <a16:creationId xmlns:a16="http://schemas.microsoft.com/office/drawing/2014/main" id="{AA9C677F-6BF1-8D5D-76CB-4790D7BFA6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49703" y="2747188"/>
            <a:ext cx="1364400" cy="1364400"/>
          </a:xfrm>
          <a:prstGeom prst="rect">
            <a:avLst/>
          </a:prstGeom>
        </p:spPr>
      </p:pic>
      <p:sp>
        <p:nvSpPr>
          <p:cNvPr id="23" name="箭头: 下弧形 22">
            <a:extLst>
              <a:ext uri="{FF2B5EF4-FFF2-40B4-BE49-F238E27FC236}">
                <a16:creationId xmlns:a16="http://schemas.microsoft.com/office/drawing/2014/main" id="{BE380948-9ADB-1C88-101E-9A55BAC4324E}"/>
              </a:ext>
            </a:extLst>
          </p:cNvPr>
          <p:cNvSpPr/>
          <p:nvPr/>
        </p:nvSpPr>
        <p:spPr>
          <a:xfrm flipH="1">
            <a:off x="5561188" y="4181173"/>
            <a:ext cx="3379301" cy="763598"/>
          </a:xfrm>
          <a:prstGeom prst="curvedUpArrow">
            <a:avLst/>
          </a:prstGeom>
          <a:solidFill>
            <a:srgbClr val="700F6F"/>
          </a:solidFill>
          <a:ln>
            <a:solidFill>
              <a:srgbClr val="700F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AD8B036C-166F-61C0-17CB-7A4AEA2A3CAD}"/>
              </a:ext>
            </a:extLst>
          </p:cNvPr>
          <p:cNvSpPr/>
          <p:nvPr/>
        </p:nvSpPr>
        <p:spPr>
          <a:xfrm flipH="1">
            <a:off x="5354454" y="4177470"/>
            <a:ext cx="3742435" cy="1534602"/>
          </a:xfrm>
          <a:prstGeom prst="curvedUpArrow">
            <a:avLst>
              <a:gd name="adj1" fmla="val 7659"/>
              <a:gd name="adj2" fmla="val 25495"/>
              <a:gd name="adj3" fmla="val 12047"/>
            </a:avLst>
          </a:prstGeom>
          <a:solidFill>
            <a:srgbClr val="700F6F"/>
          </a:solidFill>
          <a:ln>
            <a:solidFill>
              <a:srgbClr val="700F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箭头: 上弧形 25">
            <a:extLst>
              <a:ext uri="{FF2B5EF4-FFF2-40B4-BE49-F238E27FC236}">
                <a16:creationId xmlns:a16="http://schemas.microsoft.com/office/drawing/2014/main" id="{4DF05F00-CC98-B97F-C35C-35002350E47B}"/>
              </a:ext>
            </a:extLst>
          </p:cNvPr>
          <p:cNvSpPr/>
          <p:nvPr/>
        </p:nvSpPr>
        <p:spPr>
          <a:xfrm>
            <a:off x="5420987" y="2076258"/>
            <a:ext cx="3614922" cy="707666"/>
          </a:xfrm>
          <a:prstGeom prst="curvedDownArrow">
            <a:avLst/>
          </a:prstGeom>
          <a:solidFill>
            <a:srgbClr val="700F6F"/>
          </a:solidFill>
          <a:ln>
            <a:solidFill>
              <a:srgbClr val="700F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文本框 30">
            <a:extLst>
              <a:ext uri="{FF2B5EF4-FFF2-40B4-BE49-F238E27FC236}">
                <a16:creationId xmlns:a16="http://schemas.microsoft.com/office/drawing/2014/main" id="{517977A1-09BF-B068-7938-D9AB720F6744}"/>
              </a:ext>
            </a:extLst>
          </p:cNvPr>
          <p:cNvSpPr txBox="1"/>
          <p:nvPr/>
        </p:nvSpPr>
        <p:spPr>
          <a:xfrm>
            <a:off x="6426458" y="4562972"/>
            <a:ext cx="1415333"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Reward</a:t>
            </a:r>
            <a:endParaRPr lang="zh-CN" altLang="en-US"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38E18784-572E-5817-9E38-E71E19E7AC19}"/>
              </a:ext>
            </a:extLst>
          </p:cNvPr>
          <p:cNvSpPr txBox="1"/>
          <p:nvPr/>
        </p:nvSpPr>
        <p:spPr>
          <a:xfrm>
            <a:off x="6426458" y="4990253"/>
            <a:ext cx="1415333"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CTIs</a:t>
            </a:r>
            <a:endParaRPr lang="zh-CN" altLang="en-US"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BB6FEA-554A-9C6B-1BA4-53B9D871DA3E}"/>
              </a:ext>
            </a:extLst>
          </p:cNvPr>
          <p:cNvSpPr txBox="1"/>
          <p:nvPr/>
        </p:nvSpPr>
        <p:spPr>
          <a:xfrm>
            <a:off x="6131051" y="1622646"/>
            <a:ext cx="1956028" cy="369332"/>
          </a:xfrm>
          <a:prstGeom prst="rect">
            <a:avLst/>
          </a:prstGeom>
          <a:noFill/>
        </p:spPr>
        <p:txBody>
          <a:bodyPr wrap="square" rtlCol="0">
            <a:spAutoFit/>
          </a:bodyPr>
          <a:lstStyle/>
          <a:p>
            <a:pPr algn="ctr"/>
            <a:r>
              <a:rPr lang="en-US" altLang="zh-CN" dirty="0" err="1">
                <a:latin typeface="微软雅黑" panose="020B0503020204020204" pitchFamily="34" charset="-122"/>
                <a:ea typeface="微软雅黑" panose="020B0503020204020204" pitchFamily="34" charset="-122"/>
              </a:rPr>
              <a:t>action_vector</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2AA4F23-8F2C-D7F8-C1D8-234C5705766C}"/>
              </a:ext>
            </a:extLst>
          </p:cNvPr>
          <p:cNvSpPr txBox="1"/>
          <p:nvPr/>
        </p:nvSpPr>
        <p:spPr>
          <a:xfrm>
            <a:off x="6075178" y="5712072"/>
            <a:ext cx="2117894"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Spec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Preds</a:t>
            </a:r>
            <a:endParaRPr lang="zh-CN" altLang="en-US" dirty="0">
              <a:latin typeface="微软雅黑" panose="020B0503020204020204" pitchFamily="34" charset="-122"/>
              <a:ea typeface="微软雅黑" panose="020B0503020204020204" pitchFamily="34" charset="-122"/>
            </a:endParaRPr>
          </a:p>
        </p:txBody>
      </p:sp>
      <p:sp>
        <p:nvSpPr>
          <p:cNvPr id="10" name="箭头: 上弧形 9">
            <a:extLst>
              <a:ext uri="{FF2B5EF4-FFF2-40B4-BE49-F238E27FC236}">
                <a16:creationId xmlns:a16="http://schemas.microsoft.com/office/drawing/2014/main" id="{4AD6D6F6-BFFF-E70A-F9BC-7EDA3AC61047}"/>
              </a:ext>
            </a:extLst>
          </p:cNvPr>
          <p:cNvSpPr/>
          <p:nvPr/>
        </p:nvSpPr>
        <p:spPr>
          <a:xfrm flipH="1">
            <a:off x="3940316" y="2704407"/>
            <a:ext cx="1180768" cy="326288"/>
          </a:xfrm>
          <a:prstGeom prst="curvedDownArrow">
            <a:avLst/>
          </a:prstGeom>
          <a:solidFill>
            <a:srgbClr val="700F6F"/>
          </a:solidFill>
          <a:ln>
            <a:solidFill>
              <a:srgbClr val="700F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箭头: 下弧形 11">
            <a:extLst>
              <a:ext uri="{FF2B5EF4-FFF2-40B4-BE49-F238E27FC236}">
                <a16:creationId xmlns:a16="http://schemas.microsoft.com/office/drawing/2014/main" id="{78E6B1F8-CF43-6BDE-11E4-42973BD88F26}"/>
              </a:ext>
            </a:extLst>
          </p:cNvPr>
          <p:cNvSpPr/>
          <p:nvPr/>
        </p:nvSpPr>
        <p:spPr>
          <a:xfrm>
            <a:off x="3940316" y="4133464"/>
            <a:ext cx="1255486" cy="437322"/>
          </a:xfrm>
          <a:prstGeom prst="curvedUpArrow">
            <a:avLst/>
          </a:prstGeom>
          <a:solidFill>
            <a:srgbClr val="700F6F"/>
          </a:solidFill>
          <a:ln>
            <a:solidFill>
              <a:srgbClr val="700F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6" name="图形 15">
            <a:extLst>
              <a:ext uri="{FF2B5EF4-FFF2-40B4-BE49-F238E27FC236}">
                <a16:creationId xmlns:a16="http://schemas.microsoft.com/office/drawing/2014/main" id="{8F51C698-7045-2ABC-BED5-7B7F557A9C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80301" y="3213102"/>
            <a:ext cx="835496" cy="835496"/>
          </a:xfrm>
          <a:prstGeom prst="rect">
            <a:avLst/>
          </a:prstGeom>
        </p:spPr>
      </p:pic>
      <p:sp>
        <p:nvSpPr>
          <p:cNvPr id="3" name="文本框 2">
            <a:extLst>
              <a:ext uri="{FF2B5EF4-FFF2-40B4-BE49-F238E27FC236}">
                <a16:creationId xmlns:a16="http://schemas.microsoft.com/office/drawing/2014/main" id="{73523A77-9237-16F3-1861-A5D71AB23A29}"/>
              </a:ext>
            </a:extLst>
          </p:cNvPr>
          <p:cNvSpPr txBox="1"/>
          <p:nvPr/>
        </p:nvSpPr>
        <p:spPr>
          <a:xfrm>
            <a:off x="2590830" y="3332896"/>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策略</a:t>
            </a:r>
          </a:p>
        </p:txBody>
      </p:sp>
      <p:sp>
        <p:nvSpPr>
          <p:cNvPr id="6" name="文本框 5">
            <a:extLst>
              <a:ext uri="{FF2B5EF4-FFF2-40B4-BE49-F238E27FC236}">
                <a16:creationId xmlns:a16="http://schemas.microsoft.com/office/drawing/2014/main" id="{419B14F9-FA49-98F5-CD35-3DCCDCDE04BD}"/>
              </a:ext>
            </a:extLst>
          </p:cNvPr>
          <p:cNvSpPr txBox="1"/>
          <p:nvPr/>
        </p:nvSpPr>
        <p:spPr>
          <a:xfrm>
            <a:off x="6239767" y="331346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智能体</a:t>
            </a:r>
          </a:p>
        </p:txBody>
      </p:sp>
      <p:sp>
        <p:nvSpPr>
          <p:cNvPr id="7" name="文本框 6">
            <a:extLst>
              <a:ext uri="{FF2B5EF4-FFF2-40B4-BE49-F238E27FC236}">
                <a16:creationId xmlns:a16="http://schemas.microsoft.com/office/drawing/2014/main" id="{EB75BDA8-323E-6F08-286B-ABDFA779E2A4}"/>
              </a:ext>
            </a:extLst>
          </p:cNvPr>
          <p:cNvSpPr txBox="1"/>
          <p:nvPr/>
        </p:nvSpPr>
        <p:spPr>
          <a:xfrm>
            <a:off x="7403209" y="3313460"/>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环境</a:t>
            </a:r>
          </a:p>
        </p:txBody>
      </p:sp>
    </p:spTree>
    <p:extLst>
      <p:ext uri="{BB962C8B-B14F-4D97-AF65-F5344CB8AC3E}">
        <p14:creationId xmlns:p14="http://schemas.microsoft.com/office/powerpoint/2010/main" val="148950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设计与实现</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pic>
        <p:nvPicPr>
          <p:cNvPr id="20" name="图形 19">
            <a:extLst>
              <a:ext uri="{FF2B5EF4-FFF2-40B4-BE49-F238E27FC236}">
                <a16:creationId xmlns:a16="http://schemas.microsoft.com/office/drawing/2014/main" id="{1B9E8C22-6AC6-BF21-5BF8-BBEBA3327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0904" y="2314124"/>
            <a:ext cx="1363648" cy="1363648"/>
          </a:xfrm>
          <a:prstGeom prst="rect">
            <a:avLst/>
          </a:prstGeom>
        </p:spPr>
      </p:pic>
      <p:pic>
        <p:nvPicPr>
          <p:cNvPr id="30" name="图片 29">
            <a:extLst>
              <a:ext uri="{FF2B5EF4-FFF2-40B4-BE49-F238E27FC236}">
                <a16:creationId xmlns:a16="http://schemas.microsoft.com/office/drawing/2014/main" id="{40277CF5-CD1B-7A6E-09BD-A324FCDD7F4E}"/>
              </a:ext>
            </a:extLst>
          </p:cNvPr>
          <p:cNvPicPr>
            <a:picLocks noChangeAspect="1"/>
          </p:cNvPicPr>
          <p:nvPr/>
        </p:nvPicPr>
        <p:blipFill>
          <a:blip r:embed="rId6"/>
          <a:stretch>
            <a:fillRect/>
          </a:stretch>
        </p:blipFill>
        <p:spPr>
          <a:xfrm>
            <a:off x="7689109" y="2563895"/>
            <a:ext cx="2985181" cy="1788563"/>
          </a:xfrm>
          <a:prstGeom prst="rect">
            <a:avLst/>
          </a:prstGeom>
        </p:spPr>
      </p:pic>
      <p:sp>
        <p:nvSpPr>
          <p:cNvPr id="33" name="文本框 32">
            <a:extLst>
              <a:ext uri="{FF2B5EF4-FFF2-40B4-BE49-F238E27FC236}">
                <a16:creationId xmlns:a16="http://schemas.microsoft.com/office/drawing/2014/main" id="{AFBB6FEA-554A-9C6B-1BA4-53B9D871DA3E}"/>
              </a:ext>
            </a:extLst>
          </p:cNvPr>
          <p:cNvSpPr txBox="1"/>
          <p:nvPr/>
        </p:nvSpPr>
        <p:spPr>
          <a:xfrm rot="420186">
            <a:off x="5194276" y="2739027"/>
            <a:ext cx="1956028" cy="369332"/>
          </a:xfrm>
          <a:prstGeom prst="rect">
            <a:avLst/>
          </a:prstGeom>
          <a:noFill/>
        </p:spPr>
        <p:txBody>
          <a:bodyPr wrap="square" rtlCol="0">
            <a:spAutoFit/>
          </a:bodyPr>
          <a:lstStyle/>
          <a:p>
            <a:pPr algn="ctr"/>
            <a:r>
              <a:rPr lang="en-US" altLang="zh-CN" dirty="0" err="1">
                <a:latin typeface="微软雅黑" panose="020B0503020204020204" pitchFamily="34" charset="-122"/>
                <a:ea typeface="微软雅黑" panose="020B0503020204020204" pitchFamily="34" charset="-122"/>
              </a:rPr>
              <a:t>action_vector</a:t>
            </a:r>
            <a:endParaRPr lang="zh-CN" altLang="en-US"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EF9C3703-85B6-45D3-46E4-47EF5A613C9B}"/>
              </a:ext>
            </a:extLst>
          </p:cNvPr>
          <p:cNvSpPr txBox="1"/>
          <p:nvPr/>
        </p:nvSpPr>
        <p:spPr>
          <a:xfrm>
            <a:off x="7643501" y="4791614"/>
            <a:ext cx="3717121" cy="430887"/>
          </a:xfrm>
          <a:prstGeom prst="rect">
            <a:avLst/>
          </a:prstGeom>
          <a:noFill/>
        </p:spPr>
        <p:txBody>
          <a:bodyPr wrap="square">
            <a:spAutoFit/>
          </a:bodyPr>
          <a:lstStyle/>
          <a:p>
            <a:r>
              <a:rPr lang="it-IT" altLang="zh-CN" sz="1100" dirty="0">
                <a:latin typeface="Consolas" panose="020B0609020204030204" pitchFamily="49" charset="0"/>
                <a:cs typeface="Times New Roman" panose="02020603050405020304" pitchFamily="18" charset="0"/>
              </a:rPr>
              <a:t>\\A VARI \\in Node : \\A VARJ \\in Node: </a:t>
            </a:r>
          </a:p>
          <a:p>
            <a:r>
              <a:rPr lang="it-IT" altLang="zh-CN" sz="1100" dirty="0">
                <a:latin typeface="Consolas" panose="020B0609020204030204" pitchFamily="49" charset="0"/>
                <a:cs typeface="Times New Roman" panose="02020603050405020304" pitchFamily="18" charset="0"/>
              </a:rPr>
              <a:t>\\A VARR \\in Request : \\A VARP \\in Response: </a:t>
            </a:r>
            <a:endParaRPr lang="zh-CN" altLang="en-US" sz="1100" dirty="0">
              <a:latin typeface="Consolas" panose="020B0609020204030204" pitchFamily="49" charset="0"/>
              <a:cs typeface="Times New Roman" panose="02020603050405020304" pitchFamily="18" charset="0"/>
            </a:endParaRPr>
          </a:p>
        </p:txBody>
      </p:sp>
      <p:sp>
        <p:nvSpPr>
          <p:cNvPr id="44" name="加号 43">
            <a:extLst>
              <a:ext uri="{FF2B5EF4-FFF2-40B4-BE49-F238E27FC236}">
                <a16:creationId xmlns:a16="http://schemas.microsoft.com/office/drawing/2014/main" id="{84974B32-3C46-9237-BCBC-62EC5CFE8F02}"/>
              </a:ext>
            </a:extLst>
          </p:cNvPr>
          <p:cNvSpPr/>
          <p:nvPr/>
        </p:nvSpPr>
        <p:spPr>
          <a:xfrm>
            <a:off x="9220086" y="4352458"/>
            <a:ext cx="432000" cy="430887"/>
          </a:xfrm>
          <a:prstGeom prst="mathPlus">
            <a:avLst/>
          </a:prstGeom>
          <a:solidFill>
            <a:srgbClr val="700F6F"/>
          </a:solidFill>
          <a:ln>
            <a:solidFill>
              <a:srgbClr val="700F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6327A49-FD5A-9922-B807-6BCFB3E00EDD}"/>
              </a:ext>
            </a:extLst>
          </p:cNvPr>
          <p:cNvSpPr/>
          <p:nvPr/>
        </p:nvSpPr>
        <p:spPr>
          <a:xfrm>
            <a:off x="9352038" y="5418311"/>
            <a:ext cx="300048" cy="600165"/>
          </a:xfrm>
          <a:prstGeom prst="downArrow">
            <a:avLst/>
          </a:prstGeom>
          <a:solidFill>
            <a:srgbClr val="700F6F"/>
          </a:solidFill>
          <a:ln>
            <a:solidFill>
              <a:srgbClr val="700F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40ADFDE5-8CFD-AC78-0391-4E7C0936C246}"/>
              </a:ext>
            </a:extLst>
          </p:cNvPr>
          <p:cNvSpPr txBox="1"/>
          <p:nvPr/>
        </p:nvSpPr>
        <p:spPr>
          <a:xfrm>
            <a:off x="7572954" y="6160677"/>
            <a:ext cx="4074720" cy="600164"/>
          </a:xfrm>
          <a:prstGeom prst="rect">
            <a:avLst/>
          </a:prstGeom>
          <a:noFill/>
        </p:spPr>
        <p:txBody>
          <a:bodyPr wrap="square">
            <a:spAutoFit/>
          </a:bodyPr>
          <a:lstStyle/>
          <a:p>
            <a:r>
              <a:rPr lang="en-US" altLang="zh-CN" sz="1100" dirty="0">
                <a:latin typeface="Consolas" panose="020B0609020204030204" pitchFamily="49" charset="0"/>
                <a:cs typeface="Times New Roman" panose="02020603050405020304" pitchFamily="18" charset="0"/>
              </a:rPr>
              <a:t>Inv276_1_0_def == \A </a:t>
            </a:r>
            <a:r>
              <a:rPr lang="en-US" altLang="zh-CN" sz="1100" dirty="0" err="1">
                <a:latin typeface="Consolas" panose="020B0609020204030204" pitchFamily="49" charset="0"/>
                <a:cs typeface="Times New Roman" panose="02020603050405020304" pitchFamily="18" charset="0"/>
              </a:rPr>
              <a:t>rmi</a:t>
            </a:r>
            <a:r>
              <a:rPr lang="en-US" altLang="zh-CN" sz="1100" dirty="0">
                <a:latin typeface="Consolas" panose="020B0609020204030204" pitchFamily="49" charset="0"/>
                <a:cs typeface="Times New Roman" panose="02020603050405020304" pitchFamily="18" charset="0"/>
              </a:rPr>
              <a:t> \in RM : \A </a:t>
            </a:r>
            <a:r>
              <a:rPr lang="en-US" altLang="zh-CN" sz="1100" dirty="0" err="1">
                <a:latin typeface="Consolas" panose="020B0609020204030204" pitchFamily="49" charset="0"/>
                <a:cs typeface="Times New Roman" panose="02020603050405020304" pitchFamily="18" charset="0"/>
              </a:rPr>
              <a:t>rmj</a:t>
            </a:r>
            <a:r>
              <a:rPr lang="en-US" altLang="zh-CN" sz="1100" dirty="0">
                <a:latin typeface="Consolas" panose="020B0609020204030204" pitchFamily="49" charset="0"/>
                <a:cs typeface="Times New Roman" panose="02020603050405020304" pitchFamily="18" charset="0"/>
              </a:rPr>
              <a:t> \in RM:</a:t>
            </a:r>
          </a:p>
          <a:p>
            <a:r>
              <a:rPr lang="en-US" altLang="zh-CN" sz="1100" dirty="0">
                <a:latin typeface="Consolas" panose="020B0609020204030204" pitchFamily="49" charset="0"/>
                <a:cs typeface="Times New Roman" panose="02020603050405020304" pitchFamily="18" charset="0"/>
              </a:rPr>
              <a:t>\/ (</a:t>
            </a:r>
            <a:r>
              <a:rPr lang="en-US" altLang="zh-CN" sz="1100" dirty="0" err="1">
                <a:latin typeface="Consolas" panose="020B0609020204030204" pitchFamily="49" charset="0"/>
                <a:cs typeface="Times New Roman" panose="02020603050405020304" pitchFamily="18" charset="0"/>
              </a:rPr>
              <a:t>tmPrepared</a:t>
            </a:r>
            <a:r>
              <a:rPr lang="en-US" altLang="zh-CN" sz="1100" dirty="0">
                <a:latin typeface="Consolas" panose="020B0609020204030204" pitchFamily="49" charset="0"/>
                <a:cs typeface="Times New Roman" panose="02020603050405020304" pitchFamily="18" charset="0"/>
              </a:rPr>
              <a:t> = RM) </a:t>
            </a:r>
          </a:p>
          <a:p>
            <a:r>
              <a:rPr lang="en-US" altLang="zh-CN" sz="1100" dirty="0">
                <a:latin typeface="Consolas" panose="020B0609020204030204" pitchFamily="49" charset="0"/>
                <a:cs typeface="Times New Roman" panose="02020603050405020304" pitchFamily="18" charset="0"/>
              </a:rPr>
              <a:t>\/ (~([type |-&gt; "Commit"] \in </a:t>
            </a:r>
            <a:r>
              <a:rPr lang="en-US" altLang="zh-CN" sz="1100" dirty="0" err="1">
                <a:latin typeface="Consolas" panose="020B0609020204030204" pitchFamily="49" charset="0"/>
                <a:cs typeface="Times New Roman" panose="02020603050405020304" pitchFamily="18" charset="0"/>
              </a:rPr>
              <a:t>msgs</a:t>
            </a:r>
            <a:r>
              <a:rPr lang="en-US" altLang="zh-CN" sz="1100" dirty="0">
                <a:latin typeface="Consolas" panose="020B0609020204030204" pitchFamily="49" charset="0"/>
                <a:cs typeface="Times New Roman" panose="02020603050405020304" pitchFamily="18" charset="0"/>
              </a:rPr>
              <a:t>))</a:t>
            </a:r>
            <a:endParaRPr lang="zh-CN" altLang="en-US" sz="1100" dirty="0">
              <a:latin typeface="Consolas" panose="020B0609020204030204" pitchFamily="49" charset="0"/>
              <a:cs typeface="Times New Roman" panose="02020603050405020304" pitchFamily="18" charset="0"/>
            </a:endParaRPr>
          </a:p>
        </p:txBody>
      </p:sp>
      <p:pic>
        <p:nvPicPr>
          <p:cNvPr id="11" name="图片 10">
            <a:extLst>
              <a:ext uri="{FF2B5EF4-FFF2-40B4-BE49-F238E27FC236}">
                <a16:creationId xmlns:a16="http://schemas.microsoft.com/office/drawing/2014/main" id="{E724273A-CBBA-2979-5A0C-3742C928EE93}"/>
              </a:ext>
            </a:extLst>
          </p:cNvPr>
          <p:cNvPicPr>
            <a:picLocks noChangeAspect="1"/>
          </p:cNvPicPr>
          <p:nvPr/>
        </p:nvPicPr>
        <p:blipFill>
          <a:blip r:embed="rId7"/>
          <a:stretch>
            <a:fillRect/>
          </a:stretch>
        </p:blipFill>
        <p:spPr>
          <a:xfrm>
            <a:off x="7327015" y="1069716"/>
            <a:ext cx="4350091" cy="1274601"/>
          </a:xfrm>
          <a:prstGeom prst="rect">
            <a:avLst/>
          </a:prstGeom>
        </p:spPr>
      </p:pic>
      <p:pic>
        <p:nvPicPr>
          <p:cNvPr id="16" name="图形 15">
            <a:extLst>
              <a:ext uri="{FF2B5EF4-FFF2-40B4-BE49-F238E27FC236}">
                <a16:creationId xmlns:a16="http://schemas.microsoft.com/office/drawing/2014/main" id="{8F51C698-7045-2ABC-BED5-7B7F557A9C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24980" y="4493794"/>
            <a:ext cx="835496" cy="835496"/>
          </a:xfrm>
          <a:prstGeom prst="rect">
            <a:avLst/>
          </a:prstGeom>
        </p:spPr>
      </p:pic>
      <p:sp>
        <p:nvSpPr>
          <p:cNvPr id="8" name="箭头: 左弧形 7">
            <a:extLst>
              <a:ext uri="{FF2B5EF4-FFF2-40B4-BE49-F238E27FC236}">
                <a16:creationId xmlns:a16="http://schemas.microsoft.com/office/drawing/2014/main" id="{07504665-9A73-D066-DAFE-A2301E54B057}"/>
              </a:ext>
            </a:extLst>
          </p:cNvPr>
          <p:cNvSpPr/>
          <p:nvPr/>
        </p:nvSpPr>
        <p:spPr>
          <a:xfrm>
            <a:off x="3545331" y="3624941"/>
            <a:ext cx="300048" cy="848255"/>
          </a:xfrm>
          <a:prstGeom prst="curved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箭头: 左弧形 12">
            <a:extLst>
              <a:ext uri="{FF2B5EF4-FFF2-40B4-BE49-F238E27FC236}">
                <a16:creationId xmlns:a16="http://schemas.microsoft.com/office/drawing/2014/main" id="{2402E4AE-C430-FFE1-0476-020A1AFA7150}"/>
              </a:ext>
            </a:extLst>
          </p:cNvPr>
          <p:cNvSpPr/>
          <p:nvPr/>
        </p:nvSpPr>
        <p:spPr>
          <a:xfrm flipH="1">
            <a:off x="4643837" y="3608906"/>
            <a:ext cx="300048" cy="848255"/>
          </a:xfrm>
          <a:prstGeom prst="curved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箭头: 右 13">
            <a:extLst>
              <a:ext uri="{FF2B5EF4-FFF2-40B4-BE49-F238E27FC236}">
                <a16:creationId xmlns:a16="http://schemas.microsoft.com/office/drawing/2014/main" id="{406B4765-8921-9395-5AC3-82E0007F0D4D}"/>
              </a:ext>
            </a:extLst>
          </p:cNvPr>
          <p:cNvSpPr/>
          <p:nvPr/>
        </p:nvSpPr>
        <p:spPr>
          <a:xfrm rot="20521171">
            <a:off x="301371" y="3404243"/>
            <a:ext cx="1843214" cy="168823"/>
          </a:xfrm>
          <a:prstGeom prst="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9F6BCE36-38AD-DE06-9F8A-C86A7DD5C858}"/>
              </a:ext>
            </a:extLst>
          </p:cNvPr>
          <p:cNvSpPr/>
          <p:nvPr/>
        </p:nvSpPr>
        <p:spPr>
          <a:xfrm rot="717164">
            <a:off x="225536" y="2685524"/>
            <a:ext cx="1843214" cy="191617"/>
          </a:xfrm>
          <a:prstGeom prst="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D9EBA09-EE22-F356-DD20-FE5C6939C686}"/>
              </a:ext>
            </a:extLst>
          </p:cNvPr>
          <p:cNvSpPr txBox="1"/>
          <p:nvPr/>
        </p:nvSpPr>
        <p:spPr>
          <a:xfrm rot="694128">
            <a:off x="571125" y="2337747"/>
            <a:ext cx="1415333"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Reward</a:t>
            </a:r>
            <a:endParaRPr lang="zh-CN" altLang="en-US"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D9E79BAC-0A27-E8A9-E4EE-6EC84C33F9EC}"/>
              </a:ext>
            </a:extLst>
          </p:cNvPr>
          <p:cNvSpPr txBox="1"/>
          <p:nvPr/>
        </p:nvSpPr>
        <p:spPr>
          <a:xfrm rot="678029">
            <a:off x="360020" y="2820569"/>
            <a:ext cx="1415333"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CTIs</a:t>
            </a:r>
            <a:endParaRPr lang="zh-CN" altLang="en-US"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33978E7-9FEC-7AA4-E5B3-8E1664D1F4F5}"/>
              </a:ext>
            </a:extLst>
          </p:cNvPr>
          <p:cNvSpPr txBox="1"/>
          <p:nvPr/>
        </p:nvSpPr>
        <p:spPr>
          <a:xfrm rot="20461302">
            <a:off x="162720" y="3522278"/>
            <a:ext cx="2117894"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Spec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Preds</a:t>
            </a:r>
            <a:endParaRPr lang="zh-CN" altLang="en-US" dirty="0">
              <a:latin typeface="微软雅黑" panose="020B0503020204020204" pitchFamily="34" charset="-122"/>
              <a:ea typeface="微软雅黑" panose="020B0503020204020204" pitchFamily="34" charset="-122"/>
            </a:endParaRPr>
          </a:p>
        </p:txBody>
      </p:sp>
      <p:sp>
        <p:nvSpPr>
          <p:cNvPr id="28" name="箭头: 右 27">
            <a:extLst>
              <a:ext uri="{FF2B5EF4-FFF2-40B4-BE49-F238E27FC236}">
                <a16:creationId xmlns:a16="http://schemas.microsoft.com/office/drawing/2014/main" id="{F1C90081-ECD7-E2A0-6674-5F5A062B01C5}"/>
              </a:ext>
            </a:extLst>
          </p:cNvPr>
          <p:cNvSpPr/>
          <p:nvPr/>
        </p:nvSpPr>
        <p:spPr>
          <a:xfrm rot="420186">
            <a:off x="5268330" y="3108193"/>
            <a:ext cx="1843214" cy="191617"/>
          </a:xfrm>
          <a:prstGeom prst="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形 33">
            <a:extLst>
              <a:ext uri="{FF2B5EF4-FFF2-40B4-BE49-F238E27FC236}">
                <a16:creationId xmlns:a16="http://schemas.microsoft.com/office/drawing/2014/main" id="{47CD48A9-39B2-DB69-21A6-6BEE60837D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23010" y="2735497"/>
            <a:ext cx="807448" cy="807448"/>
          </a:xfrm>
          <a:prstGeom prst="rect">
            <a:avLst/>
          </a:prstGeom>
        </p:spPr>
      </p:pic>
      <p:sp>
        <p:nvSpPr>
          <p:cNvPr id="36" name="文本框 35">
            <a:extLst>
              <a:ext uri="{FF2B5EF4-FFF2-40B4-BE49-F238E27FC236}">
                <a16:creationId xmlns:a16="http://schemas.microsoft.com/office/drawing/2014/main" id="{EBCD1ADC-4A92-F7A2-3C38-B722866C8AFE}"/>
              </a:ext>
            </a:extLst>
          </p:cNvPr>
          <p:cNvSpPr txBox="1"/>
          <p:nvPr/>
        </p:nvSpPr>
        <p:spPr>
          <a:xfrm>
            <a:off x="2203568" y="3607009"/>
            <a:ext cx="646331"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细化</a:t>
            </a:r>
          </a:p>
        </p:txBody>
      </p:sp>
      <p:sp>
        <p:nvSpPr>
          <p:cNvPr id="37" name="箭头: 右 36">
            <a:extLst>
              <a:ext uri="{FF2B5EF4-FFF2-40B4-BE49-F238E27FC236}">
                <a16:creationId xmlns:a16="http://schemas.microsoft.com/office/drawing/2014/main" id="{C7911B62-D205-F9BC-6925-9D30CDC74B89}"/>
              </a:ext>
            </a:extLst>
          </p:cNvPr>
          <p:cNvSpPr/>
          <p:nvPr/>
        </p:nvSpPr>
        <p:spPr>
          <a:xfrm>
            <a:off x="3035049" y="3065933"/>
            <a:ext cx="311359" cy="216108"/>
          </a:xfrm>
          <a:prstGeom prst="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形 42">
            <a:extLst>
              <a:ext uri="{FF2B5EF4-FFF2-40B4-BE49-F238E27FC236}">
                <a16:creationId xmlns:a16="http://schemas.microsoft.com/office/drawing/2014/main" id="{50245E14-1802-6605-C882-2EA68FD510D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80443" y="1641642"/>
            <a:ext cx="632176" cy="632176"/>
          </a:xfrm>
          <a:prstGeom prst="rect">
            <a:avLst/>
          </a:prstGeom>
        </p:spPr>
      </p:pic>
      <p:sp>
        <p:nvSpPr>
          <p:cNvPr id="48" name="文本框 47">
            <a:extLst>
              <a:ext uri="{FF2B5EF4-FFF2-40B4-BE49-F238E27FC236}">
                <a16:creationId xmlns:a16="http://schemas.microsoft.com/office/drawing/2014/main" id="{0D426C09-8088-680A-61D2-729E727EF36A}"/>
              </a:ext>
            </a:extLst>
          </p:cNvPr>
          <p:cNvSpPr txBox="1"/>
          <p:nvPr/>
        </p:nvSpPr>
        <p:spPr>
          <a:xfrm>
            <a:off x="3919562" y="5277017"/>
            <a:ext cx="646331"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策略</a:t>
            </a:r>
          </a:p>
        </p:txBody>
      </p:sp>
      <p:sp>
        <p:nvSpPr>
          <p:cNvPr id="49" name="文本框 48">
            <a:extLst>
              <a:ext uri="{FF2B5EF4-FFF2-40B4-BE49-F238E27FC236}">
                <a16:creationId xmlns:a16="http://schemas.microsoft.com/office/drawing/2014/main" id="{20ECD825-B127-F062-7A65-4C545D94880D}"/>
              </a:ext>
            </a:extLst>
          </p:cNvPr>
          <p:cNvSpPr txBox="1"/>
          <p:nvPr/>
        </p:nvSpPr>
        <p:spPr>
          <a:xfrm>
            <a:off x="3642533" y="1324583"/>
            <a:ext cx="1107996"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奖励预测</a:t>
            </a:r>
          </a:p>
        </p:txBody>
      </p:sp>
      <p:sp>
        <p:nvSpPr>
          <p:cNvPr id="50" name="箭头: 左弧形 49">
            <a:extLst>
              <a:ext uri="{FF2B5EF4-FFF2-40B4-BE49-F238E27FC236}">
                <a16:creationId xmlns:a16="http://schemas.microsoft.com/office/drawing/2014/main" id="{0AD09B1D-3C3B-D439-2076-20C023F11338}"/>
              </a:ext>
            </a:extLst>
          </p:cNvPr>
          <p:cNvSpPr/>
          <p:nvPr/>
        </p:nvSpPr>
        <p:spPr>
          <a:xfrm>
            <a:off x="3423515" y="1817296"/>
            <a:ext cx="300048" cy="848255"/>
          </a:xfrm>
          <a:prstGeom prst="curved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箭头: 左弧形 50">
            <a:extLst>
              <a:ext uri="{FF2B5EF4-FFF2-40B4-BE49-F238E27FC236}">
                <a16:creationId xmlns:a16="http://schemas.microsoft.com/office/drawing/2014/main" id="{149A2A4E-190A-20E6-A1A2-DCA75CD991B0}"/>
              </a:ext>
            </a:extLst>
          </p:cNvPr>
          <p:cNvSpPr/>
          <p:nvPr/>
        </p:nvSpPr>
        <p:spPr>
          <a:xfrm flipH="1">
            <a:off x="4654580" y="1849690"/>
            <a:ext cx="300048" cy="848255"/>
          </a:xfrm>
          <a:prstGeom prst="curvedRightArrow">
            <a:avLst/>
          </a:prstGeom>
          <a:solidFill>
            <a:srgbClr val="9420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209744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888343" cy="6858000"/>
          </a:xfrm>
          <a:prstGeom prst="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01093" y="2136338"/>
            <a:ext cx="886155" cy="2585323"/>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第三节</a:t>
            </a:r>
          </a:p>
        </p:txBody>
      </p:sp>
      <p:pic>
        <p:nvPicPr>
          <p:cNvPr id="23" name="Picture 2" descr="https://ese.nju.edu.cn/_upload/tpl/04/32/1074/template1074/htmlR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10458" y="163693"/>
            <a:ext cx="1913640" cy="5902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20CA145-CE84-033C-6A9B-9852957F919E}"/>
              </a:ext>
            </a:extLst>
          </p:cNvPr>
          <p:cNvSpPr txBox="1"/>
          <p:nvPr/>
        </p:nvSpPr>
        <p:spPr>
          <a:xfrm>
            <a:off x="5166071" y="3013500"/>
            <a:ext cx="4957747" cy="830997"/>
          </a:xfrm>
          <a:prstGeom prst="rect">
            <a:avLst/>
          </a:prstGeom>
          <a:noFill/>
        </p:spPr>
        <p:txBody>
          <a:bodyPr wrap="square" rtlCol="0">
            <a:spAutoFit/>
          </a:bodyPr>
          <a:lstStyle/>
          <a:p>
            <a:pPr algn="ctr"/>
            <a:r>
              <a:rPr lang="zh-CN" altLang="en-US" sz="4800" dirty="0">
                <a:solidFill>
                  <a:srgbClr val="70AD47">
                    <a:lumMod val="10000"/>
                  </a:srgbClr>
                </a:solidFill>
                <a:latin typeface="微软雅黑" panose="020B0503020204020204" pitchFamily="34" charset="-122"/>
                <a:ea typeface="微软雅黑" panose="020B0503020204020204" pitchFamily="34" charset="-122"/>
              </a:rPr>
              <a:t>实验与评估</a:t>
            </a:r>
          </a:p>
        </p:txBody>
      </p:sp>
    </p:spTree>
    <p:extLst>
      <p:ext uri="{BB962C8B-B14F-4D97-AF65-F5344CB8AC3E}">
        <p14:creationId xmlns:p14="http://schemas.microsoft.com/office/powerpoint/2010/main" val="187445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实验与评估</a:t>
            </a:r>
            <a:r>
              <a:rPr lang="en-US" altLang="zh-CN" sz="3200" b="1" dirty="0">
                <a:solidFill>
                  <a:schemeClr val="bg1"/>
                </a:solidFill>
              </a:rPr>
              <a:t> </a:t>
            </a:r>
            <a:endParaRPr lang="zh-CN" altLang="en-US" sz="3200" b="1" dirty="0">
              <a:solidFill>
                <a:schemeClr val="bg1"/>
              </a:solidFill>
            </a:endParaRP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B1CCC475-0DAD-D45F-B143-86FFE3E2ACE6}"/>
              </a:ext>
            </a:extLst>
          </p:cNvPr>
          <p:cNvPicPr>
            <a:picLocks noChangeAspect="1"/>
          </p:cNvPicPr>
          <p:nvPr/>
        </p:nvPicPr>
        <p:blipFill>
          <a:blip r:embed="rId4"/>
          <a:stretch>
            <a:fillRect/>
          </a:stretch>
        </p:blipFill>
        <p:spPr>
          <a:xfrm>
            <a:off x="418608" y="1729592"/>
            <a:ext cx="11354784" cy="3398815"/>
          </a:xfrm>
          <a:prstGeom prst="rect">
            <a:avLst/>
          </a:prstGeom>
        </p:spPr>
      </p:pic>
      <p:sp>
        <p:nvSpPr>
          <p:cNvPr id="13" name="矩形 12">
            <a:extLst>
              <a:ext uri="{FF2B5EF4-FFF2-40B4-BE49-F238E27FC236}">
                <a16:creationId xmlns:a16="http://schemas.microsoft.com/office/drawing/2014/main" id="{46BD4BC4-5769-EFF6-7924-F4CF56DD63B4}"/>
              </a:ext>
            </a:extLst>
          </p:cNvPr>
          <p:cNvSpPr/>
          <p:nvPr/>
        </p:nvSpPr>
        <p:spPr>
          <a:xfrm>
            <a:off x="710293" y="2653393"/>
            <a:ext cx="269421" cy="21308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528F7B1-7170-D200-BDA5-61232F00B264}"/>
              </a:ext>
            </a:extLst>
          </p:cNvPr>
          <p:cNvSpPr/>
          <p:nvPr/>
        </p:nvSpPr>
        <p:spPr>
          <a:xfrm>
            <a:off x="5961290" y="2735035"/>
            <a:ext cx="269420" cy="3429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75E5FC0-3569-7473-4CA1-C9732E80BFDD}"/>
              </a:ext>
            </a:extLst>
          </p:cNvPr>
          <p:cNvSpPr/>
          <p:nvPr/>
        </p:nvSpPr>
        <p:spPr>
          <a:xfrm>
            <a:off x="979713" y="2653393"/>
            <a:ext cx="1151165" cy="1714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630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实验与评估</a:t>
            </a:r>
            <a:r>
              <a:rPr lang="en-US" altLang="zh-CN" sz="3200" b="1" dirty="0">
                <a:solidFill>
                  <a:schemeClr val="bg1"/>
                </a:solidFill>
              </a:rPr>
              <a:t> </a:t>
            </a:r>
            <a:endParaRPr lang="zh-CN" altLang="en-US" sz="3200" b="1" dirty="0">
              <a:solidFill>
                <a:schemeClr val="bg1"/>
              </a:solidFill>
            </a:endParaRP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表格 9">
            <a:extLst>
              <a:ext uri="{FF2B5EF4-FFF2-40B4-BE49-F238E27FC236}">
                <a16:creationId xmlns:a16="http://schemas.microsoft.com/office/drawing/2014/main" id="{C31F471B-0B00-7185-1FEB-1CC7AB816E99}"/>
              </a:ext>
            </a:extLst>
          </p:cNvPr>
          <p:cNvGraphicFramePr>
            <a:graphicFrameLocks noGrp="1"/>
          </p:cNvGraphicFramePr>
          <p:nvPr>
            <p:extLst>
              <p:ext uri="{D42A27DB-BD31-4B8C-83A1-F6EECF244321}">
                <p14:modId xmlns:p14="http://schemas.microsoft.com/office/powerpoint/2010/main" val="586097285"/>
              </p:ext>
            </p:extLst>
          </p:nvPr>
        </p:nvGraphicFramePr>
        <p:xfrm>
          <a:off x="838200" y="2016125"/>
          <a:ext cx="10515603" cy="2828028"/>
        </p:xfrm>
        <a:graphic>
          <a:graphicData uri="http://schemas.openxmlformats.org/drawingml/2006/table">
            <a:tbl>
              <a:tblPr>
                <a:tableStyleId>{5C22544A-7EE6-4342-B048-85BDC9FD1C3A}</a:tableStyleId>
              </a:tblPr>
              <a:tblGrid>
                <a:gridCol w="2483883">
                  <a:extLst>
                    <a:ext uri="{9D8B030D-6E8A-4147-A177-3AD203B41FA5}">
                      <a16:colId xmlns:a16="http://schemas.microsoft.com/office/drawing/2014/main" val="2747598588"/>
                    </a:ext>
                  </a:extLst>
                </a:gridCol>
                <a:gridCol w="1338620">
                  <a:extLst>
                    <a:ext uri="{9D8B030D-6E8A-4147-A177-3AD203B41FA5}">
                      <a16:colId xmlns:a16="http://schemas.microsoft.com/office/drawing/2014/main" val="4006047528"/>
                    </a:ext>
                  </a:extLst>
                </a:gridCol>
                <a:gridCol w="1338620">
                  <a:extLst>
                    <a:ext uri="{9D8B030D-6E8A-4147-A177-3AD203B41FA5}">
                      <a16:colId xmlns:a16="http://schemas.microsoft.com/office/drawing/2014/main" val="1004507401"/>
                    </a:ext>
                  </a:extLst>
                </a:gridCol>
                <a:gridCol w="1338620">
                  <a:extLst>
                    <a:ext uri="{9D8B030D-6E8A-4147-A177-3AD203B41FA5}">
                      <a16:colId xmlns:a16="http://schemas.microsoft.com/office/drawing/2014/main" val="1104281757"/>
                    </a:ext>
                  </a:extLst>
                </a:gridCol>
                <a:gridCol w="1338620">
                  <a:extLst>
                    <a:ext uri="{9D8B030D-6E8A-4147-A177-3AD203B41FA5}">
                      <a16:colId xmlns:a16="http://schemas.microsoft.com/office/drawing/2014/main" val="3921885967"/>
                    </a:ext>
                  </a:extLst>
                </a:gridCol>
                <a:gridCol w="1338620">
                  <a:extLst>
                    <a:ext uri="{9D8B030D-6E8A-4147-A177-3AD203B41FA5}">
                      <a16:colId xmlns:a16="http://schemas.microsoft.com/office/drawing/2014/main" val="1024686537"/>
                    </a:ext>
                  </a:extLst>
                </a:gridCol>
                <a:gridCol w="1338620">
                  <a:extLst>
                    <a:ext uri="{9D8B030D-6E8A-4147-A177-3AD203B41FA5}">
                      <a16:colId xmlns:a16="http://schemas.microsoft.com/office/drawing/2014/main" val="3074049105"/>
                    </a:ext>
                  </a:extLst>
                </a:gridCol>
              </a:tblGrid>
              <a:tr h="315844">
                <a:tc rowSpan="2">
                  <a:txBody>
                    <a:bodyPr/>
                    <a:lstStyle/>
                    <a:p>
                      <a:pPr algn="ctr" fontAlgn="ctr"/>
                      <a:r>
                        <a:rPr lang="zh-CN" altLang="en-US" sz="2000" u="none" strike="noStrike">
                          <a:effectLst/>
                        </a:rPr>
                        <a:t>规约</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gridSpan="3">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RL-TLA</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2000" u="none" strike="noStrike">
                          <a:effectLst/>
                        </a:rPr>
                        <a:t>endive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6258725"/>
                  </a:ext>
                </a:extLst>
              </a:tr>
              <a:tr h="609128">
                <a:tc vMerge="1">
                  <a:txBody>
                    <a:bodyPr/>
                    <a:lstStyle/>
                    <a:p>
                      <a:endParaRPr lang="zh-CN" altLang="en-US"/>
                    </a:p>
                  </a:txBody>
                  <a:tcPr/>
                </a:tc>
                <a:tc>
                  <a:txBody>
                    <a:bodyPr/>
                    <a:lstStyle/>
                    <a:p>
                      <a:pPr algn="ctr" fontAlgn="ctr"/>
                      <a:r>
                        <a:rPr lang="zh-CN" altLang="en-US" sz="2000" u="none" strike="noStrike">
                          <a:effectLst/>
                        </a:rPr>
                        <a:t>时间</a:t>
                      </a:r>
                      <a:r>
                        <a:rPr lang="en-US" altLang="zh-CN" sz="2000" u="none" strike="noStrike">
                          <a:effectLst/>
                        </a:rPr>
                        <a:t>/</a:t>
                      </a:r>
                      <a:r>
                        <a:rPr lang="en-US" sz="2000" u="none" strike="noStrike">
                          <a:effectLst/>
                        </a:rPr>
                        <a:t>sec</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zh-CN" altLang="en-US" sz="2000" u="none" strike="noStrike">
                          <a:effectLst/>
                        </a:rPr>
                        <a:t>内存</a:t>
                      </a:r>
                      <a:r>
                        <a:rPr lang="en-US" altLang="zh-CN" sz="2000" u="none" strike="noStrike">
                          <a:effectLst/>
                        </a:rPr>
                        <a:t>/</a:t>
                      </a:r>
                      <a:r>
                        <a:rPr lang="en-US" sz="2000" u="none" strike="noStrike">
                          <a:effectLst/>
                        </a:rPr>
                        <a:t>GiB</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sz="2000" u="none" strike="noStrike" dirty="0">
                          <a:effectLst/>
                        </a:rPr>
                        <a:t>Lemma</a:t>
                      </a:r>
                    </a:p>
                    <a:p>
                      <a:pPr algn="ctr" fontAlgn="ctr"/>
                      <a:r>
                        <a:rPr lang="en-US" sz="2000" u="none" strike="noStrike" dirty="0">
                          <a:effectLst/>
                        </a:rPr>
                        <a:t>num</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zh-CN" altLang="en-US" sz="2000" u="none" strike="noStrike">
                          <a:effectLst/>
                        </a:rPr>
                        <a:t>时间</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zh-CN" altLang="en-US" sz="2000" u="none" strike="noStrike" dirty="0">
                          <a:effectLst/>
                        </a:rPr>
                        <a:t>内存</a:t>
                      </a:r>
                      <a:r>
                        <a:rPr lang="en-US" altLang="zh-CN" sz="2000" u="none" strike="noStrike" dirty="0">
                          <a:effectLst/>
                        </a:rPr>
                        <a:t>/MB</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sz="2000" u="none" strike="noStrike" dirty="0">
                          <a:effectLst/>
                        </a:rPr>
                        <a:t>Lemma</a:t>
                      </a:r>
                    </a:p>
                    <a:p>
                      <a:pPr algn="ctr" fontAlgn="ctr"/>
                      <a:r>
                        <a:rPr lang="en-US" sz="2000" u="none" strike="noStrike" dirty="0">
                          <a:effectLst/>
                        </a:rPr>
                        <a:t>num</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extLst>
                  <a:ext uri="{0D108BD9-81ED-4DB2-BD59-A6C34878D82A}">
                    <a16:rowId xmlns:a16="http://schemas.microsoft.com/office/drawing/2014/main" val="2735349598"/>
                  </a:ext>
                </a:extLst>
              </a:tr>
              <a:tr h="315844">
                <a:tc>
                  <a:txBody>
                    <a:bodyPr/>
                    <a:lstStyle/>
                    <a:p>
                      <a:pPr algn="ctr" fontAlgn="ctr"/>
                      <a:r>
                        <a:rPr lang="en-US" sz="2000" u="none" strike="noStrike">
                          <a:effectLst/>
                        </a:rPr>
                        <a:t>client_server_ae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100.38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12.61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45.13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91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extLst>
                  <a:ext uri="{0D108BD9-81ED-4DB2-BD59-A6C34878D82A}">
                    <a16:rowId xmlns:a16="http://schemas.microsoft.com/office/drawing/2014/main" val="2662926762"/>
                  </a:ext>
                </a:extLst>
              </a:tr>
              <a:tr h="315844">
                <a:tc>
                  <a:txBody>
                    <a:bodyPr/>
                    <a:lstStyle/>
                    <a:p>
                      <a:pPr algn="ctr" fontAlgn="ctr"/>
                      <a:r>
                        <a:rPr lang="en-US" sz="2000" u="none" strike="noStrike">
                          <a:effectLst/>
                        </a:rPr>
                        <a:t>consensus_epr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900.22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14.46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513.83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196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extLst>
                  <a:ext uri="{0D108BD9-81ED-4DB2-BD59-A6C34878D82A}">
                    <a16:rowId xmlns:a16="http://schemas.microsoft.com/office/drawing/2014/main" val="766348803"/>
                  </a:ext>
                </a:extLst>
              </a:tr>
              <a:tr h="315844">
                <a:tc>
                  <a:txBody>
                    <a:bodyPr/>
                    <a:lstStyle/>
                    <a:p>
                      <a:pPr algn="ctr" fontAlgn="ctr"/>
                      <a:r>
                        <a:rPr lang="en-US" sz="2000" u="none" strike="noStrike">
                          <a:effectLst/>
                        </a:rPr>
                        <a:t>learning_switch</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dirty="0">
                          <a:effectLst/>
                        </a:rPr>
                        <a:t>14.66</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12.1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18.45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44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extLst>
                  <a:ext uri="{0D108BD9-81ED-4DB2-BD59-A6C34878D82A}">
                    <a16:rowId xmlns:a16="http://schemas.microsoft.com/office/drawing/2014/main" val="3504327972"/>
                  </a:ext>
                </a:extLst>
              </a:tr>
              <a:tr h="315844">
                <a:tc>
                  <a:txBody>
                    <a:bodyPr/>
                    <a:lstStyle/>
                    <a:p>
                      <a:pPr algn="ctr" fontAlgn="ctr"/>
                      <a:r>
                        <a:rPr lang="en-US" sz="2000" u="none" strike="noStrike">
                          <a:effectLst/>
                        </a:rPr>
                        <a:t>sharded_kv</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164.73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15.03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181.04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222.4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extLst>
                  <a:ext uri="{0D108BD9-81ED-4DB2-BD59-A6C34878D82A}">
                    <a16:rowId xmlns:a16="http://schemas.microsoft.com/office/drawing/2014/main" val="2885827723"/>
                  </a:ext>
                </a:extLst>
              </a:tr>
              <a:tr h="315844">
                <a:tc>
                  <a:txBody>
                    <a:bodyPr/>
                    <a:lstStyle/>
                    <a:p>
                      <a:pPr algn="ctr" fontAlgn="ctr"/>
                      <a:r>
                        <a:rPr lang="en-US" sz="2000" u="none" strike="noStrike">
                          <a:effectLst/>
                        </a:rPr>
                        <a:t>simple_election</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dirty="0">
                          <a:effectLst/>
                        </a:rPr>
                        <a:t>65.68</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12.39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19.26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61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extLst>
                  <a:ext uri="{0D108BD9-81ED-4DB2-BD59-A6C34878D82A}">
                    <a16:rowId xmlns:a16="http://schemas.microsoft.com/office/drawing/2014/main" val="1077273108"/>
                  </a:ext>
                </a:extLst>
              </a:tr>
              <a:tr h="315844">
                <a:tc>
                  <a:txBody>
                    <a:bodyPr/>
                    <a:lstStyle/>
                    <a:p>
                      <a:pPr algn="ctr" fontAlgn="ctr"/>
                      <a:r>
                        <a:rPr lang="en-US" sz="2000" u="none" strike="noStrike">
                          <a:effectLst/>
                        </a:rPr>
                        <a:t>TwoPhase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dirty="0">
                          <a:effectLst/>
                        </a:rPr>
                        <a:t>25.49</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13.54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dirty="0">
                          <a:effectLst/>
                        </a:rPr>
                        <a:t>30.02</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a:effectLst/>
                        </a:rPr>
                        <a:t>120.04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520" marR="7520" marT="7520" marB="0" anchor="ctr"/>
                </a:tc>
                <a:tc>
                  <a:txBody>
                    <a:bodyPr/>
                    <a:lstStyle/>
                    <a:p>
                      <a:pPr algn="ctr" fontAlgn="ctr"/>
                      <a:r>
                        <a:rPr lang="en-US" altLang="zh-CN" sz="2000" u="none" strike="noStrike" dirty="0">
                          <a:effectLst/>
                        </a:rPr>
                        <a:t>9</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520" marR="7520" marT="7520" marB="0" anchor="ctr"/>
                </a:tc>
                <a:extLst>
                  <a:ext uri="{0D108BD9-81ED-4DB2-BD59-A6C34878D82A}">
                    <a16:rowId xmlns:a16="http://schemas.microsoft.com/office/drawing/2014/main" val="2698982606"/>
                  </a:ext>
                </a:extLst>
              </a:tr>
            </a:tbl>
          </a:graphicData>
        </a:graphic>
      </p:graphicFrame>
      <p:pic>
        <p:nvPicPr>
          <p:cNvPr id="12" name="图片 11">
            <a:extLst>
              <a:ext uri="{FF2B5EF4-FFF2-40B4-BE49-F238E27FC236}">
                <a16:creationId xmlns:a16="http://schemas.microsoft.com/office/drawing/2014/main" id="{66A94EF9-4272-237D-AE3C-04F4ACA0A077}"/>
              </a:ext>
            </a:extLst>
          </p:cNvPr>
          <p:cNvPicPr>
            <a:picLocks noChangeAspect="1"/>
          </p:cNvPicPr>
          <p:nvPr/>
        </p:nvPicPr>
        <p:blipFill>
          <a:blip r:embed="rId4"/>
          <a:stretch>
            <a:fillRect/>
          </a:stretch>
        </p:blipFill>
        <p:spPr>
          <a:xfrm>
            <a:off x="7504875" y="5197528"/>
            <a:ext cx="3734124" cy="1417443"/>
          </a:xfrm>
          <a:prstGeom prst="rect">
            <a:avLst/>
          </a:prstGeom>
        </p:spPr>
      </p:pic>
    </p:spTree>
    <p:extLst>
      <p:ext uri="{BB962C8B-B14F-4D97-AF65-F5344CB8AC3E}">
        <p14:creationId xmlns:p14="http://schemas.microsoft.com/office/powerpoint/2010/main" val="385710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实验与评估</a:t>
            </a:r>
            <a:r>
              <a:rPr lang="en-US" altLang="zh-CN" sz="3200" b="1" dirty="0">
                <a:solidFill>
                  <a:schemeClr val="bg1"/>
                </a:solidFill>
              </a:rPr>
              <a:t> </a:t>
            </a:r>
            <a:endParaRPr lang="zh-CN" altLang="en-US" sz="3200" b="1" dirty="0">
              <a:solidFill>
                <a:schemeClr val="bg1"/>
              </a:solidFill>
            </a:endParaRP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BDAD2CB3-0C44-D767-0E29-09FF2EC76768}"/>
              </a:ext>
            </a:extLst>
          </p:cNvPr>
          <p:cNvPicPr>
            <a:picLocks noChangeAspect="1"/>
          </p:cNvPicPr>
          <p:nvPr/>
        </p:nvPicPr>
        <p:blipFill>
          <a:blip r:embed="rId4"/>
          <a:stretch>
            <a:fillRect/>
          </a:stretch>
        </p:blipFill>
        <p:spPr>
          <a:xfrm>
            <a:off x="1515983" y="1249491"/>
            <a:ext cx="9160034" cy="4359018"/>
          </a:xfrm>
          <a:prstGeom prst="rect">
            <a:avLst/>
          </a:prstGeom>
        </p:spPr>
      </p:pic>
      <p:sp>
        <p:nvSpPr>
          <p:cNvPr id="2" name="文本框 1">
            <a:extLst>
              <a:ext uri="{FF2B5EF4-FFF2-40B4-BE49-F238E27FC236}">
                <a16:creationId xmlns:a16="http://schemas.microsoft.com/office/drawing/2014/main" id="{D3150AD9-7F15-1D23-F3EF-919810125C4E}"/>
              </a:ext>
            </a:extLst>
          </p:cNvPr>
          <p:cNvSpPr txBox="1"/>
          <p:nvPr/>
        </p:nvSpPr>
        <p:spPr>
          <a:xfrm>
            <a:off x="4544309" y="5776895"/>
            <a:ext cx="3176408"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对比随机过程的消融实验</a:t>
            </a:r>
          </a:p>
        </p:txBody>
      </p:sp>
      <p:sp>
        <p:nvSpPr>
          <p:cNvPr id="6" name="矩形 5">
            <a:extLst>
              <a:ext uri="{FF2B5EF4-FFF2-40B4-BE49-F238E27FC236}">
                <a16:creationId xmlns:a16="http://schemas.microsoft.com/office/drawing/2014/main" id="{79E6118F-6712-5536-C258-BCBAB4EA3590}"/>
              </a:ext>
            </a:extLst>
          </p:cNvPr>
          <p:cNvSpPr/>
          <p:nvPr/>
        </p:nvSpPr>
        <p:spPr>
          <a:xfrm>
            <a:off x="1257300" y="1126671"/>
            <a:ext cx="563336" cy="484142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512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888343" cy="6858000"/>
          </a:xfrm>
          <a:prstGeom prst="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01093" y="2527471"/>
            <a:ext cx="886155" cy="1754326"/>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graphicFrame>
        <p:nvGraphicFramePr>
          <p:cNvPr id="2" name="图示 1"/>
          <p:cNvGraphicFramePr/>
          <p:nvPr>
            <p:extLst>
              <p:ext uri="{D42A27DB-BD31-4B8C-83A1-F6EECF244321}">
                <p14:modId xmlns:p14="http://schemas.microsoft.com/office/powerpoint/2010/main" val="281652416"/>
              </p:ext>
            </p:extLst>
          </p:nvPr>
        </p:nvGraphicFramePr>
        <p:xfrm>
          <a:off x="4440759" y="893426"/>
          <a:ext cx="642651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Picture 2" descr="https://ese.nju.edu.cn/_upload/tpl/04/32/1074/template1074/htmlRes/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10458" y="163693"/>
            <a:ext cx="1913640" cy="59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09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888343" cy="6858000"/>
          </a:xfrm>
          <a:prstGeom prst="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01093" y="2136338"/>
            <a:ext cx="886155" cy="2585323"/>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第四节</a:t>
            </a:r>
          </a:p>
        </p:txBody>
      </p:sp>
      <p:pic>
        <p:nvPicPr>
          <p:cNvPr id="23" name="Picture 2" descr="https://ese.nju.edu.cn/_upload/tpl/04/32/1074/template1074/htmlR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10458" y="163693"/>
            <a:ext cx="1913640" cy="5902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20CA145-CE84-033C-6A9B-9852957F919E}"/>
              </a:ext>
            </a:extLst>
          </p:cNvPr>
          <p:cNvSpPr txBox="1"/>
          <p:nvPr/>
        </p:nvSpPr>
        <p:spPr>
          <a:xfrm>
            <a:off x="5166071" y="3013500"/>
            <a:ext cx="4957747" cy="830997"/>
          </a:xfrm>
          <a:prstGeom prst="rect">
            <a:avLst/>
          </a:prstGeom>
          <a:noFill/>
        </p:spPr>
        <p:txBody>
          <a:bodyPr wrap="square" rtlCol="0">
            <a:spAutoFit/>
          </a:bodyPr>
          <a:lstStyle/>
          <a:p>
            <a:pPr algn="ctr"/>
            <a:r>
              <a:rPr lang="zh-CN" altLang="en-US" sz="4800" dirty="0">
                <a:solidFill>
                  <a:srgbClr val="70AD47">
                    <a:lumMod val="10000"/>
                  </a:srgbClr>
                </a:solidFill>
                <a:latin typeface="微软雅黑" panose="020B0503020204020204" pitchFamily="34" charset="-122"/>
                <a:ea typeface="微软雅黑" panose="020B0503020204020204" pitchFamily="34" charset="-122"/>
              </a:rPr>
              <a:t>总结与展望</a:t>
            </a:r>
          </a:p>
        </p:txBody>
      </p:sp>
    </p:spTree>
    <p:extLst>
      <p:ext uri="{BB962C8B-B14F-4D97-AF65-F5344CB8AC3E}">
        <p14:creationId xmlns:p14="http://schemas.microsoft.com/office/powerpoint/2010/main" val="377241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16721" y="277099"/>
            <a:ext cx="8566858" cy="584775"/>
          </a:xfrm>
          <a:prstGeom prst="rect">
            <a:avLst/>
          </a:prstGeom>
          <a:noFill/>
        </p:spPr>
        <p:txBody>
          <a:bodyPr wrap="square" rtlCol="0">
            <a:spAutoFit/>
          </a:bodyPr>
          <a:lstStyle/>
          <a:p>
            <a:r>
              <a:rPr lang="zh-CN" altLang="en-US" sz="3200" b="1" dirty="0">
                <a:solidFill>
                  <a:schemeClr val="bg1"/>
                </a:solidFill>
              </a:rPr>
              <a:t>总结与展望</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01ED369-F8F0-F68E-B02E-23F10045372B}"/>
              </a:ext>
            </a:extLst>
          </p:cNvPr>
          <p:cNvSpPr txBox="1"/>
          <p:nvPr/>
        </p:nvSpPr>
        <p:spPr>
          <a:xfrm>
            <a:off x="416721" y="1157249"/>
            <a:ext cx="11442192" cy="581057"/>
          </a:xfrm>
          <a:prstGeom prst="rect">
            <a:avLst/>
          </a:prstGeom>
          <a:noFill/>
        </p:spPr>
        <p:txBody>
          <a:bodyPr wrap="square" rtlCol="0">
            <a:spAutoFit/>
          </a:bodyPr>
          <a:lstStyle/>
          <a:p>
            <a:pPr>
              <a:lnSpc>
                <a:spcPct val="150000"/>
              </a:lnSpc>
            </a:pPr>
            <a:r>
              <a:rPr lang="zh-CN" altLang="en-US" sz="2400" dirty="0">
                <a:solidFill>
                  <a:srgbClr val="FF0000"/>
                </a:solidFill>
                <a:latin typeface="Microsoft YaHei" panose="020B0503020204020204" pitchFamily="34" charset="-122"/>
                <a:ea typeface="Microsoft YaHei" panose="020B0503020204020204" pitchFamily="34" charset="-122"/>
              </a:rPr>
              <a:t>       </a:t>
            </a:r>
            <a:endParaRPr lang="en-US" altLang="zh-CN" sz="2400" dirty="0">
              <a:solidFill>
                <a:schemeClr val="accent6">
                  <a:lumMod val="25000"/>
                </a:schemeClr>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97233DA1-4190-210F-3C5A-BA17731C87C7}"/>
              </a:ext>
            </a:extLst>
          </p:cNvPr>
          <p:cNvSpPr txBox="1"/>
          <p:nvPr/>
        </p:nvSpPr>
        <p:spPr>
          <a:xfrm>
            <a:off x="1955431" y="1717833"/>
            <a:ext cx="8364772" cy="3477875"/>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本文的主要贡献：</a:t>
            </a:r>
            <a:endParaRPr lang="en-US" altLang="zh-CN" sz="2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验证了强化学习在对分布式系统规约的归纳不变式生成领域中的可行性和有效性；</a:t>
            </a:r>
            <a:endParaRPr lang="en-US" altLang="zh-CN" sz="2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基于</a:t>
            </a:r>
            <a:r>
              <a:rPr lang="en-US" altLang="zh-CN" sz="2200" dirty="0">
                <a:latin typeface="微软雅黑" panose="020B0503020204020204" pitchFamily="34" charset="-122"/>
                <a:ea typeface="微软雅黑" panose="020B0503020204020204" pitchFamily="34" charset="-122"/>
              </a:rPr>
              <a:t>TLA+</a:t>
            </a:r>
            <a:r>
              <a:rPr lang="zh-CN" altLang="en-US" sz="2200" dirty="0">
                <a:latin typeface="微软雅黑" panose="020B0503020204020204" pitchFamily="34" charset="-122"/>
                <a:ea typeface="微软雅黑" panose="020B0503020204020204" pitchFamily="34" charset="-122"/>
              </a:rPr>
              <a:t>的语言平台，利用强化学习，实现了一种归纳不变式自动生成技术：</a:t>
            </a:r>
            <a:endParaRPr lang="en-US" altLang="zh-CN" sz="2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本文存在以下不足：</a:t>
            </a: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没有考虑谓词表达式之间的关系；</a:t>
            </a: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TLC/</a:t>
            </a:r>
            <a:r>
              <a:rPr lang="en-US" altLang="zh-CN" sz="2200" dirty="0" err="1">
                <a:latin typeface="微软雅黑" panose="020B0503020204020204" pitchFamily="34" charset="-122"/>
                <a:ea typeface="微软雅黑" panose="020B0503020204020204" pitchFamily="34" charset="-122"/>
              </a:rPr>
              <a:t>Apalache</a:t>
            </a:r>
            <a:r>
              <a:rPr lang="zh-CN" altLang="en-US" sz="2200" dirty="0">
                <a:latin typeface="微软雅黑" panose="020B0503020204020204" pitchFamily="34" charset="-122"/>
                <a:ea typeface="微软雅黑" panose="020B0503020204020204" pitchFamily="34" charset="-122"/>
              </a:rPr>
              <a:t>目前没有对应的</a:t>
            </a: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包，调用慢。</a:t>
            </a:r>
            <a:endParaRPr lang="en-US" altLang="zh-CN" sz="2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1125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16721" y="277099"/>
            <a:ext cx="8566858" cy="584775"/>
          </a:xfrm>
          <a:prstGeom prst="rect">
            <a:avLst/>
          </a:prstGeom>
          <a:noFill/>
        </p:spPr>
        <p:txBody>
          <a:bodyPr wrap="square" rtlCol="0">
            <a:spAutoFit/>
          </a:bodyPr>
          <a:lstStyle/>
          <a:p>
            <a:r>
              <a:rPr lang="zh-CN" altLang="en-US" sz="3200" b="1" dirty="0">
                <a:solidFill>
                  <a:schemeClr val="bg1"/>
                </a:solidFill>
              </a:rPr>
              <a:t>总结与展望 </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01ED369-F8F0-F68E-B02E-23F10045372B}"/>
              </a:ext>
            </a:extLst>
          </p:cNvPr>
          <p:cNvSpPr txBox="1"/>
          <p:nvPr/>
        </p:nvSpPr>
        <p:spPr>
          <a:xfrm>
            <a:off x="416721" y="1157249"/>
            <a:ext cx="11442192" cy="581057"/>
          </a:xfrm>
          <a:prstGeom prst="rect">
            <a:avLst/>
          </a:prstGeom>
          <a:noFill/>
        </p:spPr>
        <p:txBody>
          <a:bodyPr wrap="square" rtlCol="0">
            <a:spAutoFit/>
          </a:bodyPr>
          <a:lstStyle/>
          <a:p>
            <a:pPr>
              <a:lnSpc>
                <a:spcPct val="150000"/>
              </a:lnSpc>
            </a:pPr>
            <a:r>
              <a:rPr lang="zh-CN" altLang="en-US" sz="2400" dirty="0">
                <a:solidFill>
                  <a:srgbClr val="FF0000"/>
                </a:solidFill>
                <a:latin typeface="Microsoft YaHei" panose="020B0503020204020204" pitchFamily="34" charset="-122"/>
                <a:ea typeface="Microsoft YaHei" panose="020B0503020204020204" pitchFamily="34" charset="-122"/>
              </a:rPr>
              <a:t>       </a:t>
            </a:r>
            <a:endParaRPr lang="en-US" altLang="zh-CN" sz="2400" dirty="0">
              <a:solidFill>
                <a:schemeClr val="accent6">
                  <a:lumMod val="25000"/>
                </a:schemeClr>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911338D-31C4-6C2D-EE12-FC3BFE69171C}"/>
                  </a:ext>
                </a:extLst>
              </p:cNvPr>
              <p:cNvSpPr txBox="1"/>
              <p:nvPr/>
            </p:nvSpPr>
            <p:spPr>
              <a:xfrm>
                <a:off x="1955431" y="1717833"/>
                <a:ext cx="8486690" cy="4154984"/>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改进方向：</a:t>
                </a: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考虑谓词之间的关系：</a:t>
                </a:r>
                <a:endParaRPr lang="en-US" altLang="zh-CN" sz="2200"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析取蕴含关系</a:t>
                </a:r>
                <a14:m>
                  <m:oMath xmlns:m="http://schemas.openxmlformats.org/officeDocument/2006/math">
                    <m:d>
                      <m:dPr>
                        <m:ctrlPr>
                          <a:rPr lang="en-US" altLang="zh-CN" sz="2200" i="1" dirty="0" smtClean="0">
                            <a:latin typeface="Cambria Math" panose="02040503050406030204" pitchFamily="18" charset="0"/>
                            <a:ea typeface="微软雅黑" panose="020B0503020204020204" pitchFamily="34" charset="-122"/>
                          </a:rPr>
                        </m:ctrlPr>
                      </m:dPr>
                      <m:e>
                        <m:r>
                          <a:rPr lang="en-US" altLang="zh-CN" sz="2200" i="1" dirty="0" smtClean="0">
                            <a:latin typeface="Cambria Math" panose="02040503050406030204" pitchFamily="18" charset="0"/>
                            <a:ea typeface="微软雅黑" panose="020B0503020204020204" pitchFamily="34" charset="-122"/>
                          </a:rPr>
                          <m:t>𝑝</m:t>
                        </m:r>
                        <m:r>
                          <a:rPr lang="en-US" altLang="zh-CN" sz="2200" i="1" dirty="0" smtClean="0">
                            <a:latin typeface="Cambria Math" panose="02040503050406030204" pitchFamily="18" charset="0"/>
                            <a:ea typeface="微软雅黑" panose="020B0503020204020204" pitchFamily="34" charset="-122"/>
                          </a:rPr>
                          <m:t>∨</m:t>
                        </m:r>
                        <m:r>
                          <a:rPr lang="en-US" altLang="zh-CN" sz="2200" i="1" dirty="0" smtClean="0">
                            <a:latin typeface="Cambria Math" panose="02040503050406030204" pitchFamily="18" charset="0"/>
                            <a:ea typeface="微软雅黑" panose="020B0503020204020204" pitchFamily="34" charset="-122"/>
                          </a:rPr>
                          <m:t>𝑞</m:t>
                        </m:r>
                        <m:r>
                          <a:rPr lang="en-US" altLang="zh-CN" sz="2200" i="1" dirty="0" smtClean="0">
                            <a:latin typeface="Cambria Math" panose="02040503050406030204" pitchFamily="18" charset="0"/>
                            <a:ea typeface="微软雅黑" panose="020B0503020204020204" pitchFamily="34" charset="-122"/>
                          </a:rPr>
                          <m:t> ⊢</m:t>
                        </m:r>
                        <m:r>
                          <a:rPr lang="en-US" altLang="zh-CN" sz="2200" i="1" dirty="0" smtClean="0">
                            <a:latin typeface="Cambria Math" panose="02040503050406030204" pitchFamily="18" charset="0"/>
                            <a:ea typeface="微软雅黑" panose="020B0503020204020204" pitchFamily="34" charset="-122"/>
                          </a:rPr>
                          <m:t>𝑟</m:t>
                        </m:r>
                      </m:e>
                    </m:d>
                  </m:oMath>
                </a14:m>
                <a:r>
                  <a:rPr lang="zh-CN" altLang="en-US" sz="2200" dirty="0">
                    <a:latin typeface="微软雅黑" panose="020B0503020204020204" pitchFamily="34" charset="-122"/>
                    <a:ea typeface="微软雅黑" panose="020B0503020204020204" pitchFamily="34" charset="-122"/>
                  </a:rPr>
                  <a:t>，可以构建合适的数据结构存储</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格）</a:t>
                </a: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大语言模型可以应用于生成已有谓词“调用”表达式</a:t>
                </a:r>
                <a:r>
                  <a:rPr lang="en-US" altLang="zh-CN" sz="2200" dirty="0">
                    <a:latin typeface="微软雅黑" panose="020B0503020204020204" pitchFamily="34" charset="-122"/>
                    <a:ea typeface="微软雅黑" panose="020B0503020204020204" pitchFamily="34" charset="-122"/>
                  </a:rPr>
                  <a:t>:</a:t>
                </a:r>
              </a:p>
              <a:p>
                <a:pPr marL="800100" lvl="1"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通过大语言模型在静态时解析谓词“参数”的类型，形成完整的谓词；</a:t>
                </a: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优化</a:t>
                </a:r>
                <a:r>
                  <a:rPr lang="en-US" altLang="zh-CN" sz="2200" dirty="0">
                    <a:latin typeface="微软雅黑" panose="020B0503020204020204" pitchFamily="34" charset="-122"/>
                    <a:ea typeface="微软雅黑" panose="020B0503020204020204" pitchFamily="34" charset="-122"/>
                  </a:rPr>
                  <a:t>TLC/</a:t>
                </a:r>
                <a:r>
                  <a:rPr lang="en-US" altLang="zh-CN" sz="2200" dirty="0" err="1">
                    <a:latin typeface="微软雅黑" panose="020B0503020204020204" pitchFamily="34" charset="-122"/>
                    <a:ea typeface="微软雅黑" panose="020B0503020204020204" pitchFamily="34" charset="-122"/>
                  </a:rPr>
                  <a:t>Apalache</a:t>
                </a:r>
                <a:r>
                  <a:rPr lang="zh-CN" altLang="en-US" sz="2200" dirty="0">
                    <a:latin typeface="微软雅黑" panose="020B0503020204020204" pitchFamily="34" charset="-122"/>
                    <a:ea typeface="微软雅黑" panose="020B0503020204020204" pitchFamily="34" charset="-122"/>
                  </a:rPr>
                  <a:t>的调用次数和调用方式，提高检查不变式的效率。</a:t>
                </a:r>
                <a:endParaRPr lang="en-US" altLang="zh-CN" sz="2200"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3911338D-31C4-6C2D-EE12-FC3BFE69171C}"/>
                  </a:ext>
                </a:extLst>
              </p:cNvPr>
              <p:cNvSpPr txBox="1">
                <a:spLocks noRot="1" noChangeAspect="1" noMove="1" noResize="1" noEditPoints="1" noAdjustHandles="1" noChangeArrowheads="1" noChangeShapeType="1" noTextEdit="1"/>
              </p:cNvSpPr>
              <p:nvPr/>
            </p:nvSpPr>
            <p:spPr>
              <a:xfrm>
                <a:off x="1955431" y="1717833"/>
                <a:ext cx="8486690" cy="4154984"/>
              </a:xfrm>
              <a:prstGeom prst="rect">
                <a:avLst/>
              </a:prstGeom>
              <a:blipFill>
                <a:blip r:embed="rId4"/>
                <a:stretch>
                  <a:fillRect l="-934" t="-1028" r="-42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972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367632" y="613736"/>
            <a:ext cx="12927262" cy="823275"/>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117" y="202436"/>
            <a:ext cx="1353052" cy="1645877"/>
          </a:xfrm>
          <a:prstGeom prst="rect">
            <a:avLst/>
          </a:prstGeom>
        </p:spPr>
      </p:pic>
      <p:pic>
        <p:nvPicPr>
          <p:cNvPr id="6" name="图片 5"/>
          <p:cNvPicPr>
            <a:picLocks noChangeAspect="1"/>
          </p:cNvPicPr>
          <p:nvPr/>
        </p:nvPicPr>
        <p:blipFill>
          <a:blip r:embed="rId4"/>
          <a:stretch>
            <a:fillRect/>
          </a:stretch>
        </p:blipFill>
        <p:spPr>
          <a:xfrm>
            <a:off x="3523815" y="5665135"/>
            <a:ext cx="5144368" cy="1079238"/>
          </a:xfrm>
          <a:prstGeom prst="rect">
            <a:avLst/>
          </a:prstGeom>
        </p:spPr>
      </p:pic>
      <p:sp>
        <p:nvSpPr>
          <p:cNvPr id="3" name="文本框 2"/>
          <p:cNvSpPr txBox="1"/>
          <p:nvPr/>
        </p:nvSpPr>
        <p:spPr>
          <a:xfrm>
            <a:off x="4340997" y="2857500"/>
            <a:ext cx="3583032" cy="1107996"/>
          </a:xfrm>
          <a:prstGeom prst="rect">
            <a:avLst/>
          </a:prstGeom>
          <a:noFill/>
        </p:spPr>
        <p:txBody>
          <a:bodyPr wrap="none" rtlCol="0">
            <a:spAutoFit/>
          </a:bodyPr>
          <a:lstStyle/>
          <a:p>
            <a:r>
              <a:rPr lang="zh-CN" altLang="en-US" sz="6600" b="1" dirty="0">
                <a:solidFill>
                  <a:srgbClr val="700F6F"/>
                </a:solidFill>
                <a:latin typeface="黑体" panose="02010609060101010101" pitchFamily="49" charset="-122"/>
                <a:ea typeface="黑体" panose="02010609060101010101" pitchFamily="49" charset="-122"/>
              </a:rPr>
              <a:t>谢谢大家</a:t>
            </a:r>
            <a:endParaRPr lang="zh-CN" altLang="en-US" sz="3200" b="1" dirty="0">
              <a:solidFill>
                <a:srgbClr val="700F6F"/>
              </a:solidFill>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888343" cy="6858000"/>
          </a:xfrm>
          <a:prstGeom prst="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01093" y="2136338"/>
            <a:ext cx="886155" cy="2585323"/>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第一节</a:t>
            </a:r>
          </a:p>
        </p:txBody>
      </p:sp>
      <p:pic>
        <p:nvPicPr>
          <p:cNvPr id="23" name="Picture 2" descr="https://ese.nju.edu.cn/_upload/tpl/04/32/1074/template1074/htmlR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10458" y="163693"/>
            <a:ext cx="1913640" cy="5902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20CA145-CE84-033C-6A9B-9852957F919E}"/>
              </a:ext>
            </a:extLst>
          </p:cNvPr>
          <p:cNvSpPr txBox="1"/>
          <p:nvPr/>
        </p:nvSpPr>
        <p:spPr>
          <a:xfrm>
            <a:off x="5166071" y="3013500"/>
            <a:ext cx="4957747" cy="1569660"/>
          </a:xfrm>
          <a:prstGeom prst="rect">
            <a:avLst/>
          </a:prstGeom>
          <a:noFill/>
        </p:spPr>
        <p:txBody>
          <a:bodyPr wrap="square" rtlCol="0">
            <a:spAutoFit/>
          </a:bodyPr>
          <a:lstStyle/>
          <a:p>
            <a:pPr algn="ctr"/>
            <a:r>
              <a:rPr lang="zh-CN" altLang="en-US" sz="4800" dirty="0">
                <a:solidFill>
                  <a:srgbClr val="70AD47">
                    <a:lumMod val="10000"/>
                  </a:srgbClr>
                </a:solidFill>
                <a:latin typeface="微软雅黑" panose="020B0503020204020204" pitchFamily="34" charset="-122"/>
                <a:ea typeface="微软雅黑" panose="020B0503020204020204" pitchFamily="34" charset="-122"/>
              </a:rPr>
              <a:t>背景与</a:t>
            </a:r>
            <a:r>
              <a:rPr lang="zh-CN" altLang="en-US" sz="4800" dirty="0">
                <a:solidFill>
                  <a:schemeClr val="accent6">
                    <a:lumMod val="10000"/>
                  </a:schemeClr>
                </a:solidFill>
                <a:latin typeface="微软雅黑" panose="020B0503020204020204" pitchFamily="34" charset="-122"/>
                <a:ea typeface="微软雅黑" panose="020B0503020204020204" pitchFamily="34" charset="-122"/>
              </a:rPr>
              <a:t>研究目的</a:t>
            </a:r>
            <a:endParaRPr lang="zh-CN" altLang="en-US" sz="4800" dirty="0"/>
          </a:p>
          <a:p>
            <a:pPr algn="ctr"/>
            <a:endParaRPr lang="zh-CN" altLang="en-US" sz="4800" dirty="0">
              <a:solidFill>
                <a:srgbClr val="70AD47">
                  <a:lumMod val="1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695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背景与研究目的</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18673DD-340D-074E-1D4A-DE37927E5975}"/>
              </a:ext>
            </a:extLst>
          </p:cNvPr>
          <p:cNvSpPr txBox="1"/>
          <p:nvPr/>
        </p:nvSpPr>
        <p:spPr>
          <a:xfrm>
            <a:off x="530087" y="1677798"/>
            <a:ext cx="731173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分布式协议，如 </a:t>
            </a:r>
            <a:r>
              <a:rPr lang="en-US" altLang="zh-CN" dirty="0" err="1">
                <a:latin typeface="微软雅黑" panose="020B0503020204020204" pitchFamily="34" charset="-122"/>
                <a:ea typeface="微软雅黑" panose="020B0503020204020204" pitchFamily="34" charset="-122"/>
              </a:rPr>
              <a:t>Paxos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Raft </a:t>
            </a:r>
            <a:r>
              <a:rPr lang="zh-CN" altLang="en-US" dirty="0">
                <a:latin typeface="微软雅黑" panose="020B0503020204020204" pitchFamily="34" charset="-122"/>
                <a:ea typeface="微软雅黑" panose="020B0503020204020204" pitchFamily="34" charset="-122"/>
              </a:rPr>
              <a:t>等，是现代分布式系统的基石。验证分布 式协议的正确性，对保障大规模的数据库系统，云计算系统以及其他分布式系统运行的可靠性和稳定性至关重要。</a:t>
            </a:r>
          </a:p>
        </p:txBody>
      </p:sp>
      <p:sp>
        <p:nvSpPr>
          <p:cNvPr id="12" name="文本框 11">
            <a:extLst>
              <a:ext uri="{FF2B5EF4-FFF2-40B4-BE49-F238E27FC236}">
                <a16:creationId xmlns:a16="http://schemas.microsoft.com/office/drawing/2014/main" id="{A1EF4578-BB1F-FEED-A2DB-22EF726A24E3}"/>
              </a:ext>
            </a:extLst>
          </p:cNvPr>
          <p:cNvSpPr txBox="1"/>
          <p:nvPr/>
        </p:nvSpPr>
        <p:spPr>
          <a:xfrm>
            <a:off x="530087" y="3327274"/>
            <a:ext cx="7311738" cy="369332"/>
          </a:xfrm>
          <a:prstGeom prst="rect">
            <a:avLst/>
          </a:prstGeom>
          <a:noFill/>
        </p:spPr>
        <p:txBody>
          <a:bodyPr wrap="square" rtlCol="0">
            <a:spAutoFit/>
          </a:bodyPr>
          <a:lstStyle/>
          <a:p>
            <a:r>
              <a:rPr lang="zh-CN" altLang="en-US" b="0" i="0" dirty="0">
                <a:solidFill>
                  <a:srgbClr val="0D0D0D"/>
                </a:solidFill>
                <a:effectLst/>
                <a:highlight>
                  <a:srgbClr val="FFFFFF"/>
                </a:highlight>
                <a:latin typeface="微软雅黑" panose="020B0503020204020204" pitchFamily="34" charset="-122"/>
                <a:ea typeface="微软雅黑" panose="020B0503020204020204" pitchFamily="34" charset="-122"/>
              </a:rPr>
              <a:t>安全属性是分布式协议或其实例必须满足的特性，以确保其安全性。</a:t>
            </a: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B8800A49-2C5A-0D95-1E72-2A0B20BC9447}"/>
              </a:ext>
            </a:extLst>
          </p:cNvPr>
          <p:cNvSpPr txBox="1"/>
          <p:nvPr/>
        </p:nvSpPr>
        <p:spPr>
          <a:xfrm>
            <a:off x="530087" y="4481294"/>
            <a:ext cx="7311738" cy="646331"/>
          </a:xfrm>
          <a:prstGeom prst="rect">
            <a:avLst/>
          </a:prstGeom>
          <a:noFill/>
        </p:spPr>
        <p:txBody>
          <a:bodyPr wrap="square" rtlCol="0">
            <a:spAutoFit/>
          </a:bodyPr>
          <a:lstStyle/>
          <a:p>
            <a:r>
              <a:rPr lang="zh-CN" altLang="en-US" dirty="0">
                <a:solidFill>
                  <a:srgbClr val="0D0D0D"/>
                </a:solidFill>
                <a:highlight>
                  <a:srgbClr val="FFFFFF"/>
                </a:highlight>
                <a:latin typeface="微软雅黑" panose="020B0503020204020204" pitchFamily="34" charset="-122"/>
                <a:ea typeface="微软雅黑" panose="020B0503020204020204" pitchFamily="34" charset="-122"/>
              </a:rPr>
              <a:t>直接通过遍历所有可能状态验证安全属性并不容易。</a:t>
            </a:r>
            <a:endParaRPr lang="en-US" altLang="zh-CN" dirty="0">
              <a:solidFill>
                <a:srgbClr val="0D0D0D"/>
              </a:solidFill>
              <a:highlight>
                <a:srgbClr val="FFFFFF"/>
              </a:highlight>
              <a:latin typeface="微软雅黑" panose="020B0503020204020204" pitchFamily="34" charset="-122"/>
              <a:ea typeface="微软雅黑" panose="020B0503020204020204" pitchFamily="34" charset="-122"/>
            </a:endParaRPr>
          </a:p>
          <a:p>
            <a:r>
              <a:rPr lang="zh-CN" altLang="en-US" dirty="0">
                <a:solidFill>
                  <a:srgbClr val="0D0D0D"/>
                </a:solidFill>
                <a:highlight>
                  <a:srgbClr val="FFFFFF"/>
                </a:highlight>
                <a:latin typeface="微软雅黑" panose="020B0503020204020204" pitchFamily="34" charset="-122"/>
                <a:ea typeface="微软雅黑" panose="020B0503020204020204" pitchFamily="34" charset="-122"/>
              </a:rPr>
              <a:t>寻找归纳不变式可以减少这一过程的开支。</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9DB96CB6-8822-8130-337D-4D135A96F84B}"/>
              </a:ext>
            </a:extLst>
          </p:cNvPr>
          <p:cNvPicPr>
            <a:picLocks noChangeAspect="1"/>
          </p:cNvPicPr>
          <p:nvPr/>
        </p:nvPicPr>
        <p:blipFill>
          <a:blip r:embed="rId4"/>
          <a:stretch>
            <a:fillRect/>
          </a:stretch>
        </p:blipFill>
        <p:spPr>
          <a:xfrm>
            <a:off x="8907012" y="1012821"/>
            <a:ext cx="2392887" cy="2392887"/>
          </a:xfrm>
          <a:prstGeom prst="rect">
            <a:avLst/>
          </a:prstGeom>
        </p:spPr>
      </p:pic>
      <p:sp>
        <p:nvSpPr>
          <p:cNvPr id="10" name="箭头: 上 9">
            <a:extLst>
              <a:ext uri="{FF2B5EF4-FFF2-40B4-BE49-F238E27FC236}">
                <a16:creationId xmlns:a16="http://schemas.microsoft.com/office/drawing/2014/main" id="{5DF4CF09-966D-A24E-74FD-D8DE26D14C61}"/>
              </a:ext>
            </a:extLst>
          </p:cNvPr>
          <p:cNvSpPr/>
          <p:nvPr/>
        </p:nvSpPr>
        <p:spPr>
          <a:xfrm>
            <a:off x="9833113" y="3327273"/>
            <a:ext cx="540688" cy="369331"/>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402D3AD-7812-5EC4-812B-E24FF28C3667}"/>
                  </a:ext>
                </a:extLst>
              </p:cNvPr>
              <p:cNvSpPr txBox="1"/>
              <p:nvPr/>
            </p:nvSpPr>
            <p:spPr>
              <a:xfrm>
                <a:off x="9511082" y="4309317"/>
                <a:ext cx="131196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𝑆𝑎𝑓𝑒</m:t>
                      </m:r>
                    </m:oMath>
                  </m:oMathPara>
                </a14:m>
                <a:endParaRPr lang="zh-CN" altLang="en-US" sz="2400" dirty="0"/>
              </a:p>
            </p:txBody>
          </p:sp>
        </mc:Choice>
        <mc:Fallback xmlns="">
          <p:sp>
            <p:nvSpPr>
              <p:cNvPr id="11" name="文本框 10">
                <a:extLst>
                  <a:ext uri="{FF2B5EF4-FFF2-40B4-BE49-F238E27FC236}">
                    <a16:creationId xmlns:a16="http://schemas.microsoft.com/office/drawing/2014/main" id="{7402D3AD-7812-5EC4-812B-E24FF28C3667}"/>
                  </a:ext>
                </a:extLst>
              </p:cNvPr>
              <p:cNvSpPr txBox="1">
                <a:spLocks noRot="1" noChangeAspect="1" noMove="1" noResize="1" noEditPoints="1" noAdjustHandles="1" noChangeArrowheads="1" noChangeShapeType="1" noTextEdit="1"/>
              </p:cNvSpPr>
              <p:nvPr/>
            </p:nvSpPr>
            <p:spPr>
              <a:xfrm>
                <a:off x="9511082" y="4309317"/>
                <a:ext cx="1311965" cy="461665"/>
              </a:xfrm>
              <a:prstGeom prst="rect">
                <a:avLst/>
              </a:prstGeom>
              <a:blipFill>
                <a:blip r:embed="rId5"/>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0D6141E-0691-1585-5EA6-FEA90D79090C}"/>
                  </a:ext>
                </a:extLst>
              </p:cNvPr>
              <p:cNvSpPr txBox="1"/>
              <p:nvPr/>
            </p:nvSpPr>
            <p:spPr>
              <a:xfrm>
                <a:off x="8945381" y="6118676"/>
                <a:ext cx="23161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𝐼𝑛𝑑𝑢𝑐𝑡𝑖𝑣𝑒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𝐼𝑛𝑣𝑎𝑟𝑖𝑎𝑛𝑡</m:t>
                      </m:r>
                    </m:oMath>
                  </m:oMathPara>
                </a14:m>
                <a:endParaRPr lang="zh-CN" altLang="en-US" dirty="0"/>
              </a:p>
            </p:txBody>
          </p:sp>
        </mc:Choice>
        <mc:Fallback xmlns="">
          <p:sp>
            <p:nvSpPr>
              <p:cNvPr id="13" name="文本框 12">
                <a:extLst>
                  <a:ext uri="{FF2B5EF4-FFF2-40B4-BE49-F238E27FC236}">
                    <a16:creationId xmlns:a16="http://schemas.microsoft.com/office/drawing/2014/main" id="{90D6141E-0691-1585-5EA6-FEA90D79090C}"/>
                  </a:ext>
                </a:extLst>
              </p:cNvPr>
              <p:cNvSpPr txBox="1">
                <a:spLocks noRot="1" noChangeAspect="1" noMove="1" noResize="1" noEditPoints="1" noAdjustHandles="1" noChangeArrowheads="1" noChangeShapeType="1" noTextEdit="1"/>
              </p:cNvSpPr>
              <p:nvPr/>
            </p:nvSpPr>
            <p:spPr>
              <a:xfrm>
                <a:off x="8945381" y="6118676"/>
                <a:ext cx="2316147" cy="369332"/>
              </a:xfrm>
              <a:prstGeom prst="rect">
                <a:avLst/>
              </a:prstGeom>
              <a:blipFill>
                <a:blip r:embed="rId6"/>
                <a:stretch>
                  <a:fillRect/>
                </a:stretch>
              </a:blipFill>
            </p:spPr>
            <p:txBody>
              <a:bodyPr/>
              <a:lstStyle/>
              <a:p>
                <a:r>
                  <a:rPr lang="zh-CN" altLang="en-US">
                    <a:noFill/>
                  </a:rPr>
                  <a:t> </a:t>
                </a:r>
              </a:p>
            </p:txBody>
          </p:sp>
        </mc:Fallback>
      </mc:AlternateContent>
      <p:sp>
        <p:nvSpPr>
          <p:cNvPr id="14" name="箭头: 上 13">
            <a:extLst>
              <a:ext uri="{FF2B5EF4-FFF2-40B4-BE49-F238E27FC236}">
                <a16:creationId xmlns:a16="http://schemas.microsoft.com/office/drawing/2014/main" id="{2F0D6732-B8C8-D468-8C41-1D2E6A4ABD7F}"/>
              </a:ext>
            </a:extLst>
          </p:cNvPr>
          <p:cNvSpPr/>
          <p:nvPr/>
        </p:nvSpPr>
        <p:spPr>
          <a:xfrm>
            <a:off x="9833110" y="5020197"/>
            <a:ext cx="540688" cy="369331"/>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 name="图形 19">
            <a:extLst>
              <a:ext uri="{FF2B5EF4-FFF2-40B4-BE49-F238E27FC236}">
                <a16:creationId xmlns:a16="http://schemas.microsoft.com/office/drawing/2014/main" id="{E9E291F7-0FCA-8686-6487-3B3B32A662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96209" y="3551236"/>
            <a:ext cx="1614489" cy="1614489"/>
          </a:xfrm>
          <a:prstGeom prst="rect">
            <a:avLst/>
          </a:prstGeom>
        </p:spPr>
      </p:pic>
      <p:pic>
        <p:nvPicPr>
          <p:cNvPr id="15" name="图形 14">
            <a:extLst>
              <a:ext uri="{FF2B5EF4-FFF2-40B4-BE49-F238E27FC236}">
                <a16:creationId xmlns:a16="http://schemas.microsoft.com/office/drawing/2014/main" id="{85D36209-7CD9-E712-0099-4DF8B2199C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96950" y="5475065"/>
            <a:ext cx="740228" cy="740228"/>
          </a:xfrm>
          <a:prstGeom prst="rect">
            <a:avLst/>
          </a:prstGeom>
        </p:spPr>
      </p:pic>
    </p:spTree>
    <p:extLst>
      <p:ext uri="{BB962C8B-B14F-4D97-AF65-F5344CB8AC3E}">
        <p14:creationId xmlns:p14="http://schemas.microsoft.com/office/powerpoint/2010/main" val="225293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4F3CED2-CB3D-30F6-4FDA-1D183EDD7EB9}"/>
              </a:ext>
            </a:extLst>
          </p:cNvPr>
          <p:cNvGrpSpPr/>
          <p:nvPr/>
        </p:nvGrpSpPr>
        <p:grpSpPr>
          <a:xfrm>
            <a:off x="3687293" y="2139696"/>
            <a:ext cx="7702236" cy="5645775"/>
            <a:chOff x="3687293" y="2131532"/>
            <a:chExt cx="7702236" cy="5645775"/>
          </a:xfrm>
        </p:grpSpPr>
        <p:sp>
          <p:nvSpPr>
            <p:cNvPr id="18" name="矩形 17">
              <a:extLst>
                <a:ext uri="{FF2B5EF4-FFF2-40B4-BE49-F238E27FC236}">
                  <a16:creationId xmlns:a16="http://schemas.microsoft.com/office/drawing/2014/main" id="{DE8878ED-1B65-27AA-813B-6B991D24A976}"/>
                </a:ext>
              </a:extLst>
            </p:cNvPr>
            <p:cNvSpPr/>
            <p:nvPr/>
          </p:nvSpPr>
          <p:spPr>
            <a:xfrm>
              <a:off x="7061770" y="2131532"/>
              <a:ext cx="4327759" cy="32009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scadia Code" panose="020B0609020000020004" pitchFamily="49" charset="0"/>
                <a:cs typeface="Cascadia Code" panose="020B0609020000020004" pitchFamily="49" charset="0"/>
              </a:endParaRPr>
            </a:p>
          </p:txBody>
        </p:sp>
        <p:sp>
          <p:nvSpPr>
            <p:cNvPr id="19" name="不完整圆 18">
              <a:extLst>
                <a:ext uri="{FF2B5EF4-FFF2-40B4-BE49-F238E27FC236}">
                  <a16:creationId xmlns:a16="http://schemas.microsoft.com/office/drawing/2014/main" id="{0AF82323-B12C-CDC9-F0B7-F933E12AC3EA}"/>
                </a:ext>
              </a:extLst>
            </p:cNvPr>
            <p:cNvSpPr/>
            <p:nvPr/>
          </p:nvSpPr>
          <p:spPr>
            <a:xfrm>
              <a:off x="3687293" y="2887684"/>
              <a:ext cx="6748954" cy="4889623"/>
            </a:xfrm>
            <a:prstGeom prst="pie">
              <a:avLst>
                <a:gd name="adj1" fmla="val 16201609"/>
                <a:gd name="adj2" fmla="val 21597087"/>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矩形: 剪去单角 19">
              <a:extLst>
                <a:ext uri="{FF2B5EF4-FFF2-40B4-BE49-F238E27FC236}">
                  <a16:creationId xmlns:a16="http://schemas.microsoft.com/office/drawing/2014/main" id="{C031D509-B04F-BB5A-8467-301415D478C9}"/>
                </a:ext>
              </a:extLst>
            </p:cNvPr>
            <p:cNvSpPr/>
            <p:nvPr/>
          </p:nvSpPr>
          <p:spPr>
            <a:xfrm>
              <a:off x="7061770" y="3548274"/>
              <a:ext cx="2133199" cy="1763415"/>
            </a:xfrm>
            <a:prstGeom prst="snip1Rect">
              <a:avLst>
                <a:gd name="adj" fmla="val 50000"/>
              </a:avLst>
            </a:prstGeom>
            <a:solidFill>
              <a:srgbClr val="4472C4">
                <a:alpha val="6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scadia Code" panose="020B0609020000020004" pitchFamily="49" charset="0"/>
                <a:cs typeface="Cascadia Code" panose="020B0609020000020004" pitchFamily="49" charset="0"/>
              </a:endParaRPr>
            </a:p>
          </p:txBody>
        </p:sp>
        <p:sp>
          <p:nvSpPr>
            <p:cNvPr id="22" name="椭圆 21">
              <a:extLst>
                <a:ext uri="{FF2B5EF4-FFF2-40B4-BE49-F238E27FC236}">
                  <a16:creationId xmlns:a16="http://schemas.microsoft.com/office/drawing/2014/main" id="{DFC263CE-4A35-3BBF-77EC-EF788A6767F6}"/>
                </a:ext>
              </a:extLst>
            </p:cNvPr>
            <p:cNvSpPr/>
            <p:nvPr/>
          </p:nvSpPr>
          <p:spPr>
            <a:xfrm>
              <a:off x="7267109" y="4770680"/>
              <a:ext cx="1028700" cy="457200"/>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ascadia Code" panose="020B0609020000020004" pitchFamily="49" charset="0"/>
                  <a:ea typeface="Cascadia Code" panose="020B0609020000020004" pitchFamily="49" charset="0"/>
                  <a:cs typeface="Cascadia Code" panose="020B0609020000020004" pitchFamily="49" charset="0"/>
                </a:rPr>
                <a:t>Init</a:t>
              </a:r>
              <a:endParaRPr lang="zh-CN" altLang="en-US" dirty="0">
                <a:latin typeface="Cascadia Code" panose="020B0609020000020004" pitchFamily="49" charset="0"/>
                <a:cs typeface="Cascadia Code" panose="020B0609020000020004" pitchFamily="49" charset="0"/>
              </a:endParaRPr>
            </a:p>
          </p:txBody>
        </p:sp>
        <p:sp>
          <p:nvSpPr>
            <p:cNvPr id="26" name="椭圆 25">
              <a:extLst>
                <a:ext uri="{FF2B5EF4-FFF2-40B4-BE49-F238E27FC236}">
                  <a16:creationId xmlns:a16="http://schemas.microsoft.com/office/drawing/2014/main" id="{3321A1DA-5F42-0D58-CB35-CAD37440C2FB}"/>
                </a:ext>
              </a:extLst>
            </p:cNvPr>
            <p:cNvSpPr/>
            <p:nvPr/>
          </p:nvSpPr>
          <p:spPr>
            <a:xfrm>
              <a:off x="9697673" y="2530481"/>
              <a:ext cx="1543575" cy="88256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ascadia Code" panose="020B0609020000020004" pitchFamily="49" charset="0"/>
                  <a:ea typeface="Cascadia Code" panose="020B0609020000020004" pitchFamily="49" charset="0"/>
                  <a:cs typeface="Cascadia Code" panose="020B0609020000020004" pitchFamily="49" charset="0"/>
                </a:rPr>
                <a:t>Not</a:t>
              </a:r>
            </a:p>
            <a:p>
              <a:pPr algn="ctr"/>
              <a:r>
                <a:rPr lang="en-US" altLang="zh-CN" dirty="0">
                  <a:latin typeface="Cascadia Code" panose="020B0609020000020004" pitchFamily="49" charset="0"/>
                  <a:ea typeface="Cascadia Code" panose="020B0609020000020004" pitchFamily="49" charset="0"/>
                  <a:cs typeface="Cascadia Code" panose="020B0609020000020004" pitchFamily="49" charset="0"/>
                </a:rPr>
                <a:t>Safety</a:t>
              </a:r>
              <a:endParaRPr lang="zh-CN" altLang="en-US" dirty="0">
                <a:latin typeface="Cascadia Code" panose="020B0609020000020004" pitchFamily="49" charset="0"/>
                <a:cs typeface="Cascadia Code" panose="020B0609020000020004" pitchFamily="49" charset="0"/>
              </a:endParaRPr>
            </a:p>
          </p:txBody>
        </p:sp>
      </p:grpSp>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背景与研究目的</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2D9E2F21-3C79-4E06-DA0E-D5A7ECAA3DC4}"/>
              </a:ext>
            </a:extLst>
          </p:cNvPr>
          <p:cNvSpPr txBox="1"/>
          <p:nvPr/>
        </p:nvSpPr>
        <p:spPr>
          <a:xfrm>
            <a:off x="7190909" y="3043717"/>
            <a:ext cx="784860" cy="369332"/>
          </a:xfrm>
          <a:prstGeom prst="rect">
            <a:avLst/>
          </a:prstGeom>
          <a:noFill/>
        </p:spPr>
        <p:txBody>
          <a:bodyPr wrap="square" rtlCol="0">
            <a:spAutoFit/>
          </a:bodyPr>
          <a:lstStyle/>
          <a:p>
            <a:r>
              <a:rPr lang="en-US" altLang="zh-CN" dirty="0">
                <a:latin typeface="Cascadia Code" panose="020B0609020000020004" pitchFamily="49" charset="0"/>
                <a:ea typeface="Cascadia Code" panose="020B0609020000020004" pitchFamily="49" charset="0"/>
                <a:cs typeface="Cascadia Code" panose="020B0609020000020004" pitchFamily="49" charset="0"/>
              </a:rPr>
              <a:t>Ind</a:t>
            </a:r>
            <a:endParaRPr lang="zh-CN" altLang="en-US" dirty="0">
              <a:latin typeface="Cascadia Code" panose="020B0609020000020004" pitchFamily="49" charset="0"/>
              <a:cs typeface="Cascadia Code" panose="020B0609020000020004" pitchFamily="49" charset="0"/>
            </a:endParaRPr>
          </a:p>
        </p:txBody>
      </p:sp>
      <p:sp>
        <p:nvSpPr>
          <p:cNvPr id="23" name="文本框 22">
            <a:extLst>
              <a:ext uri="{FF2B5EF4-FFF2-40B4-BE49-F238E27FC236}">
                <a16:creationId xmlns:a16="http://schemas.microsoft.com/office/drawing/2014/main" id="{1BCA90FE-1C24-7673-16D1-25F4D9C791F7}"/>
              </a:ext>
            </a:extLst>
          </p:cNvPr>
          <p:cNvSpPr txBox="1"/>
          <p:nvPr/>
        </p:nvSpPr>
        <p:spPr>
          <a:xfrm>
            <a:off x="7229009" y="4060650"/>
            <a:ext cx="1440180" cy="369332"/>
          </a:xfrm>
          <a:prstGeom prst="rect">
            <a:avLst/>
          </a:prstGeom>
          <a:noFill/>
        </p:spPr>
        <p:txBody>
          <a:bodyPr wrap="square" rtlCol="0">
            <a:spAutoFit/>
          </a:bodyPr>
          <a:lstStyle/>
          <a:p>
            <a:r>
              <a:rPr lang="en-US" altLang="zh-CN" dirty="0">
                <a:latin typeface="Cascadia Code" panose="020B0609020000020004" pitchFamily="49" charset="0"/>
                <a:ea typeface="Cascadia Code" panose="020B0609020000020004" pitchFamily="49" charset="0"/>
                <a:cs typeface="Cascadia Code" panose="020B0609020000020004" pitchFamily="49" charset="0"/>
              </a:rPr>
              <a:t>Reachable</a:t>
            </a:r>
            <a:endParaRPr lang="zh-CN" altLang="en-US" dirty="0">
              <a:latin typeface="Cascadia Code" panose="020B0609020000020004" pitchFamily="49" charset="0"/>
              <a:cs typeface="Cascadia Code" panose="020B0609020000020004" pitchFamily="49" charset="0"/>
            </a:endParaRPr>
          </a:p>
        </p:txBody>
      </p:sp>
      <p:sp>
        <p:nvSpPr>
          <p:cNvPr id="24" name="箭头: 上弧形 23">
            <a:extLst>
              <a:ext uri="{FF2B5EF4-FFF2-40B4-BE49-F238E27FC236}">
                <a16:creationId xmlns:a16="http://schemas.microsoft.com/office/drawing/2014/main" id="{334C3C08-75C3-84FB-5B03-A663628CEE90}"/>
              </a:ext>
            </a:extLst>
          </p:cNvPr>
          <p:cNvSpPr/>
          <p:nvPr/>
        </p:nvSpPr>
        <p:spPr>
          <a:xfrm>
            <a:off x="9289828" y="3803088"/>
            <a:ext cx="525780" cy="647700"/>
          </a:xfrm>
          <a:prstGeom prst="curvedDownArrow">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Cascadia Code" panose="020B0609020000020004" pitchFamily="49" charset="0"/>
              <a:cs typeface="Cascadia Code" panose="020B0609020000020004" pitchFamily="49" charset="0"/>
            </a:endParaRPr>
          </a:p>
        </p:txBody>
      </p:sp>
      <p:sp>
        <p:nvSpPr>
          <p:cNvPr id="25" name="箭头: 右 24">
            <a:extLst>
              <a:ext uri="{FF2B5EF4-FFF2-40B4-BE49-F238E27FC236}">
                <a16:creationId xmlns:a16="http://schemas.microsoft.com/office/drawing/2014/main" id="{912DA1FB-11BB-999A-8F91-9CE6FAFC31A2}"/>
              </a:ext>
            </a:extLst>
          </p:cNvPr>
          <p:cNvSpPr/>
          <p:nvPr/>
        </p:nvSpPr>
        <p:spPr>
          <a:xfrm rot="18701850">
            <a:off x="8393599" y="2795176"/>
            <a:ext cx="969805" cy="5816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ascadia Code" panose="020B0609020000020004" pitchFamily="49" charset="0"/>
                <a:ea typeface="Cascadia Code" panose="020B0609020000020004" pitchFamily="49" charset="0"/>
                <a:cs typeface="Cascadia Code" panose="020B0609020000020004" pitchFamily="49" charset="0"/>
              </a:rPr>
              <a:t>CTI</a:t>
            </a:r>
            <a:endParaRPr lang="zh-CN" altLang="en-US" dirty="0">
              <a:latin typeface="Cascadia Code" panose="020B0609020000020004" pitchFamily="49" charset="0"/>
              <a:cs typeface="Cascadia Code" panose="020B0609020000020004" pitchFamily="49" charset="0"/>
            </a:endParaRPr>
          </a:p>
        </p:txBody>
      </p:sp>
      <p:pic>
        <p:nvPicPr>
          <p:cNvPr id="7" name="图片 6">
            <a:extLst>
              <a:ext uri="{FF2B5EF4-FFF2-40B4-BE49-F238E27FC236}">
                <a16:creationId xmlns:a16="http://schemas.microsoft.com/office/drawing/2014/main" id="{56F4D1BD-2251-8678-16F0-DAC5D8BFD246}"/>
              </a:ext>
            </a:extLst>
          </p:cNvPr>
          <p:cNvPicPr>
            <a:picLocks noChangeAspect="1"/>
          </p:cNvPicPr>
          <p:nvPr/>
        </p:nvPicPr>
        <p:blipFill>
          <a:blip r:embed="rId4"/>
          <a:stretch>
            <a:fillRect/>
          </a:stretch>
        </p:blipFill>
        <p:spPr>
          <a:xfrm>
            <a:off x="545898" y="2803694"/>
            <a:ext cx="5372566" cy="1821338"/>
          </a:xfrm>
          <a:prstGeom prst="rect">
            <a:avLst/>
          </a:prstGeom>
        </p:spPr>
      </p:pic>
    </p:spTree>
    <p:extLst>
      <p:ext uri="{BB962C8B-B14F-4D97-AF65-F5344CB8AC3E}">
        <p14:creationId xmlns:p14="http://schemas.microsoft.com/office/powerpoint/2010/main" val="105208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背景与研究目的</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D7996DBD-92E3-DA84-13CC-11D86DC4613C}"/>
              </a:ext>
            </a:extLst>
          </p:cNvPr>
          <p:cNvPicPr>
            <a:picLocks noChangeAspect="1"/>
          </p:cNvPicPr>
          <p:nvPr/>
        </p:nvPicPr>
        <p:blipFill>
          <a:blip r:embed="rId4"/>
          <a:stretch>
            <a:fillRect/>
          </a:stretch>
        </p:blipFill>
        <p:spPr>
          <a:xfrm>
            <a:off x="2506669" y="2150909"/>
            <a:ext cx="7178662" cy="2507197"/>
          </a:xfrm>
          <a:prstGeom prst="rect">
            <a:avLst/>
          </a:prstGeom>
        </p:spPr>
      </p:pic>
      <p:sp>
        <p:nvSpPr>
          <p:cNvPr id="6" name="箭头: 下 5">
            <a:extLst>
              <a:ext uri="{FF2B5EF4-FFF2-40B4-BE49-F238E27FC236}">
                <a16:creationId xmlns:a16="http://schemas.microsoft.com/office/drawing/2014/main" id="{FF4C9D35-141E-030B-22AD-DBC4A93AA79F}"/>
              </a:ext>
            </a:extLst>
          </p:cNvPr>
          <p:cNvSpPr/>
          <p:nvPr/>
        </p:nvSpPr>
        <p:spPr>
          <a:xfrm flipV="1">
            <a:off x="4841485" y="3087185"/>
            <a:ext cx="563271" cy="439786"/>
          </a:xfrm>
          <a:prstGeom prst="downArrow">
            <a:avLst/>
          </a:prstGeom>
          <a:solidFill>
            <a:srgbClr val="FF9300"/>
          </a:solidFill>
          <a:ln>
            <a:solidFill>
              <a:srgbClr val="700F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793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888343" cy="6858000"/>
          </a:xfrm>
          <a:prstGeom prst="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01093" y="2136338"/>
            <a:ext cx="886155" cy="2585323"/>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第二节</a:t>
            </a:r>
          </a:p>
        </p:txBody>
      </p:sp>
      <p:pic>
        <p:nvPicPr>
          <p:cNvPr id="23" name="Picture 2" descr="https://ese.nju.edu.cn/_upload/tpl/04/32/1074/template1074/htmlR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10458" y="163693"/>
            <a:ext cx="1913640" cy="5902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20CA145-CE84-033C-6A9B-9852957F919E}"/>
              </a:ext>
            </a:extLst>
          </p:cNvPr>
          <p:cNvSpPr txBox="1"/>
          <p:nvPr/>
        </p:nvSpPr>
        <p:spPr>
          <a:xfrm>
            <a:off x="5166071" y="3013500"/>
            <a:ext cx="4957747" cy="830997"/>
          </a:xfrm>
          <a:prstGeom prst="rect">
            <a:avLst/>
          </a:prstGeom>
          <a:noFill/>
        </p:spPr>
        <p:txBody>
          <a:bodyPr wrap="square" rtlCol="0">
            <a:spAutoFit/>
          </a:bodyPr>
          <a:lstStyle/>
          <a:p>
            <a:pPr algn="ctr"/>
            <a:r>
              <a:rPr lang="zh-CN" altLang="en-US" sz="4800" dirty="0">
                <a:solidFill>
                  <a:srgbClr val="70AD47">
                    <a:lumMod val="10000"/>
                  </a:srgbClr>
                </a:solidFill>
                <a:latin typeface="微软雅黑" panose="020B0503020204020204" pitchFamily="34" charset="-122"/>
                <a:ea typeface="微软雅黑" panose="020B0503020204020204" pitchFamily="34" charset="-122"/>
              </a:rPr>
              <a:t>设计与实现</a:t>
            </a:r>
          </a:p>
        </p:txBody>
      </p:sp>
    </p:spTree>
    <p:extLst>
      <p:ext uri="{BB962C8B-B14F-4D97-AF65-F5344CB8AC3E}">
        <p14:creationId xmlns:p14="http://schemas.microsoft.com/office/powerpoint/2010/main" val="281942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设计与实现</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object 3">
            <a:extLst>
              <a:ext uri="{FF2B5EF4-FFF2-40B4-BE49-F238E27FC236}">
                <a16:creationId xmlns:a16="http://schemas.microsoft.com/office/drawing/2014/main" id="{44DBC902-11DC-350F-D4C9-1488EA65569F}"/>
              </a:ext>
            </a:extLst>
          </p:cNvPr>
          <p:cNvGrpSpPr/>
          <p:nvPr/>
        </p:nvGrpSpPr>
        <p:grpSpPr>
          <a:xfrm>
            <a:off x="1577058" y="1914298"/>
            <a:ext cx="3683635" cy="3683635"/>
            <a:chOff x="825944" y="1636712"/>
            <a:chExt cx="3683635" cy="3683635"/>
          </a:xfrm>
        </p:grpSpPr>
        <p:pic>
          <p:nvPicPr>
            <p:cNvPr id="53" name="object 4">
              <a:extLst>
                <a:ext uri="{FF2B5EF4-FFF2-40B4-BE49-F238E27FC236}">
                  <a16:creationId xmlns:a16="http://schemas.microsoft.com/office/drawing/2014/main" id="{5854DA7F-7DEA-C97D-13CB-6A65E5AFEEE9}"/>
                </a:ext>
              </a:extLst>
            </p:cNvPr>
            <p:cNvPicPr/>
            <p:nvPr/>
          </p:nvPicPr>
          <p:blipFill>
            <a:blip r:embed="rId4" cstate="print"/>
            <a:stretch>
              <a:fillRect/>
            </a:stretch>
          </p:blipFill>
          <p:spPr>
            <a:xfrm>
              <a:off x="838200" y="1648967"/>
              <a:ext cx="3657600" cy="3657600"/>
            </a:xfrm>
            <a:prstGeom prst="rect">
              <a:avLst/>
            </a:prstGeom>
          </p:spPr>
        </p:pic>
        <p:sp>
          <p:nvSpPr>
            <p:cNvPr id="54" name="object 5">
              <a:extLst>
                <a:ext uri="{FF2B5EF4-FFF2-40B4-BE49-F238E27FC236}">
                  <a16:creationId xmlns:a16="http://schemas.microsoft.com/office/drawing/2014/main" id="{A17E7F6F-FC6D-0E4D-87D2-F535E6D3C4BB}"/>
                </a:ext>
              </a:extLst>
            </p:cNvPr>
            <p:cNvSpPr/>
            <p:nvPr/>
          </p:nvSpPr>
          <p:spPr>
            <a:xfrm>
              <a:off x="838962" y="4531614"/>
              <a:ext cx="1019810" cy="775970"/>
            </a:xfrm>
            <a:custGeom>
              <a:avLst/>
              <a:gdLst/>
              <a:ahLst/>
              <a:cxnLst/>
              <a:rect l="l" t="t" r="r" b="b"/>
              <a:pathLst>
                <a:path w="1019810" h="775970">
                  <a:moveTo>
                    <a:pt x="0" y="0"/>
                  </a:moveTo>
                  <a:lnTo>
                    <a:pt x="0" y="775716"/>
                  </a:lnTo>
                  <a:lnTo>
                    <a:pt x="1019556" y="775716"/>
                  </a:lnTo>
                  <a:lnTo>
                    <a:pt x="716788" y="125856"/>
                  </a:lnTo>
                  <a:lnTo>
                    <a:pt x="0" y="0"/>
                  </a:lnTo>
                  <a:close/>
                </a:path>
              </a:pathLst>
            </a:custGeom>
            <a:solidFill>
              <a:srgbClr val="2E5496">
                <a:alpha val="74900"/>
              </a:srgbClr>
            </a:solidFill>
          </p:spPr>
          <p:txBody>
            <a:bodyPr wrap="square" lIns="0" tIns="0" rIns="0" bIns="0" rtlCol="0"/>
            <a:lstStyle/>
            <a:p>
              <a:endParaRPr/>
            </a:p>
          </p:txBody>
        </p:sp>
        <p:sp>
          <p:nvSpPr>
            <p:cNvPr id="55" name="object 6">
              <a:extLst>
                <a:ext uri="{FF2B5EF4-FFF2-40B4-BE49-F238E27FC236}">
                  <a16:creationId xmlns:a16="http://schemas.microsoft.com/office/drawing/2014/main" id="{9D7DCC9B-7333-90BC-F1CD-0D77B571EA31}"/>
                </a:ext>
              </a:extLst>
            </p:cNvPr>
            <p:cNvSpPr/>
            <p:nvPr/>
          </p:nvSpPr>
          <p:spPr>
            <a:xfrm>
              <a:off x="838962" y="4531614"/>
              <a:ext cx="1019810" cy="775970"/>
            </a:xfrm>
            <a:custGeom>
              <a:avLst/>
              <a:gdLst/>
              <a:ahLst/>
              <a:cxnLst/>
              <a:rect l="l" t="t" r="r" b="b"/>
              <a:pathLst>
                <a:path w="1019810" h="775970">
                  <a:moveTo>
                    <a:pt x="0" y="0"/>
                  </a:moveTo>
                  <a:lnTo>
                    <a:pt x="716788" y="125856"/>
                  </a:lnTo>
                  <a:lnTo>
                    <a:pt x="1019556" y="775716"/>
                  </a:lnTo>
                  <a:lnTo>
                    <a:pt x="0" y="775716"/>
                  </a:lnTo>
                  <a:lnTo>
                    <a:pt x="0" y="0"/>
                  </a:lnTo>
                  <a:close/>
                </a:path>
              </a:pathLst>
            </a:custGeom>
            <a:ln w="25908">
              <a:solidFill>
                <a:srgbClr val="000000"/>
              </a:solidFill>
            </a:ln>
          </p:spPr>
          <p:txBody>
            <a:bodyPr wrap="square" lIns="0" tIns="0" rIns="0" bIns="0" rtlCol="0"/>
            <a:lstStyle/>
            <a:p>
              <a:endParaRPr/>
            </a:p>
          </p:txBody>
        </p:sp>
        <p:pic>
          <p:nvPicPr>
            <p:cNvPr id="56" name="object 7">
              <a:extLst>
                <a:ext uri="{FF2B5EF4-FFF2-40B4-BE49-F238E27FC236}">
                  <a16:creationId xmlns:a16="http://schemas.microsoft.com/office/drawing/2014/main" id="{57A51467-9DFC-8FA2-F71F-38857AD1EDEA}"/>
                </a:ext>
              </a:extLst>
            </p:cNvPr>
            <p:cNvPicPr/>
            <p:nvPr/>
          </p:nvPicPr>
          <p:blipFill>
            <a:blip r:embed="rId5" cstate="print"/>
            <a:stretch>
              <a:fillRect/>
            </a:stretch>
          </p:blipFill>
          <p:spPr>
            <a:xfrm>
              <a:off x="3160014" y="1649729"/>
              <a:ext cx="1336548" cy="987552"/>
            </a:xfrm>
            <a:prstGeom prst="rect">
              <a:avLst/>
            </a:prstGeom>
          </p:spPr>
        </p:pic>
        <p:sp>
          <p:nvSpPr>
            <p:cNvPr id="57" name="object 8">
              <a:extLst>
                <a:ext uri="{FF2B5EF4-FFF2-40B4-BE49-F238E27FC236}">
                  <a16:creationId xmlns:a16="http://schemas.microsoft.com/office/drawing/2014/main" id="{47B6B7B3-CDDC-424D-CC7B-881844ABB83E}"/>
                </a:ext>
              </a:extLst>
            </p:cNvPr>
            <p:cNvSpPr/>
            <p:nvPr/>
          </p:nvSpPr>
          <p:spPr>
            <a:xfrm>
              <a:off x="3160014" y="1649729"/>
              <a:ext cx="1336675" cy="988060"/>
            </a:xfrm>
            <a:custGeom>
              <a:avLst/>
              <a:gdLst/>
              <a:ahLst/>
              <a:cxnLst/>
              <a:rect l="l" t="t" r="r" b="b"/>
              <a:pathLst>
                <a:path w="1336675" h="988060">
                  <a:moveTo>
                    <a:pt x="0" y="0"/>
                  </a:moveTo>
                  <a:lnTo>
                    <a:pt x="1336548" y="0"/>
                  </a:lnTo>
                  <a:lnTo>
                    <a:pt x="1336548" y="987552"/>
                  </a:lnTo>
                  <a:lnTo>
                    <a:pt x="493522" y="642366"/>
                  </a:lnTo>
                  <a:lnTo>
                    <a:pt x="0" y="0"/>
                  </a:lnTo>
                  <a:close/>
                </a:path>
              </a:pathLst>
            </a:custGeom>
            <a:ln w="25908">
              <a:solidFill>
                <a:srgbClr val="000000"/>
              </a:solidFill>
            </a:ln>
          </p:spPr>
          <p:txBody>
            <a:bodyPr wrap="square" lIns="0" tIns="0" rIns="0" bIns="0" rtlCol="0"/>
            <a:lstStyle/>
            <a:p>
              <a:endParaRPr/>
            </a:p>
          </p:txBody>
        </p:sp>
        <p:sp>
          <p:nvSpPr>
            <p:cNvPr id="58" name="object 9">
              <a:extLst>
                <a:ext uri="{FF2B5EF4-FFF2-40B4-BE49-F238E27FC236}">
                  <a16:creationId xmlns:a16="http://schemas.microsoft.com/office/drawing/2014/main" id="{D1F6760D-29F3-8685-1D04-957C8D81D131}"/>
                </a:ext>
              </a:extLst>
            </p:cNvPr>
            <p:cNvSpPr/>
            <p:nvPr/>
          </p:nvSpPr>
          <p:spPr>
            <a:xfrm>
              <a:off x="839139" y="1675638"/>
              <a:ext cx="3649979" cy="3632200"/>
            </a:xfrm>
            <a:custGeom>
              <a:avLst/>
              <a:gdLst/>
              <a:ahLst/>
              <a:cxnLst/>
              <a:rect l="l" t="t" r="r" b="b"/>
              <a:pathLst>
                <a:path w="3649979" h="3632200">
                  <a:moveTo>
                    <a:pt x="2303856" y="0"/>
                  </a:moveTo>
                  <a:lnTo>
                    <a:pt x="24765" y="0"/>
                  </a:lnTo>
                  <a:lnTo>
                    <a:pt x="24680" y="356287"/>
                  </a:lnTo>
                  <a:lnTo>
                    <a:pt x="21970" y="867209"/>
                  </a:lnTo>
                  <a:lnTo>
                    <a:pt x="4514" y="2559636"/>
                  </a:lnTo>
                  <a:lnTo>
                    <a:pt x="232" y="3224405"/>
                  </a:lnTo>
                  <a:lnTo>
                    <a:pt x="0" y="3631692"/>
                  </a:lnTo>
                  <a:lnTo>
                    <a:pt x="3649802" y="3615181"/>
                  </a:lnTo>
                  <a:lnTo>
                    <a:pt x="3649784" y="3564662"/>
                  </a:lnTo>
                  <a:lnTo>
                    <a:pt x="3648205" y="3109990"/>
                  </a:lnTo>
                  <a:lnTo>
                    <a:pt x="3634889" y="1493378"/>
                  </a:lnTo>
                  <a:lnTo>
                    <a:pt x="3633292" y="988187"/>
                  </a:lnTo>
                  <a:lnTo>
                    <a:pt x="2791028" y="650621"/>
                  </a:lnTo>
                  <a:lnTo>
                    <a:pt x="2303856" y="0"/>
                  </a:lnTo>
                  <a:close/>
                </a:path>
              </a:pathLst>
            </a:custGeom>
            <a:solidFill>
              <a:srgbClr val="538235">
                <a:alpha val="50195"/>
              </a:srgbClr>
            </a:solidFill>
          </p:spPr>
          <p:txBody>
            <a:bodyPr wrap="square" lIns="0" tIns="0" rIns="0" bIns="0" rtlCol="0"/>
            <a:lstStyle/>
            <a:p>
              <a:endParaRPr/>
            </a:p>
          </p:txBody>
        </p:sp>
        <p:sp>
          <p:nvSpPr>
            <p:cNvPr id="59" name="object 10">
              <a:extLst>
                <a:ext uri="{FF2B5EF4-FFF2-40B4-BE49-F238E27FC236}">
                  <a16:creationId xmlns:a16="http://schemas.microsoft.com/office/drawing/2014/main" id="{CC7B37A1-6C0E-51B5-A7DE-4C3520D41A78}"/>
                </a:ext>
              </a:extLst>
            </p:cNvPr>
            <p:cNvSpPr/>
            <p:nvPr/>
          </p:nvSpPr>
          <p:spPr>
            <a:xfrm>
              <a:off x="838962" y="1675638"/>
              <a:ext cx="3649979" cy="3632200"/>
            </a:xfrm>
            <a:custGeom>
              <a:avLst/>
              <a:gdLst/>
              <a:ahLst/>
              <a:cxnLst/>
              <a:rect l="l" t="t" r="r" b="b"/>
              <a:pathLst>
                <a:path w="3649979" h="3632200">
                  <a:moveTo>
                    <a:pt x="24942" y="0"/>
                  </a:moveTo>
                  <a:lnTo>
                    <a:pt x="2304033" y="0"/>
                  </a:lnTo>
                  <a:lnTo>
                    <a:pt x="2791205" y="650621"/>
                  </a:lnTo>
                  <a:lnTo>
                    <a:pt x="3633469" y="988187"/>
                  </a:lnTo>
                  <a:lnTo>
                    <a:pt x="3633487" y="1038706"/>
                  </a:lnTo>
                  <a:lnTo>
                    <a:pt x="3633540" y="1089225"/>
                  </a:lnTo>
                  <a:lnTo>
                    <a:pt x="3633628" y="1139744"/>
                  </a:lnTo>
                  <a:lnTo>
                    <a:pt x="3633747" y="1190263"/>
                  </a:lnTo>
                  <a:lnTo>
                    <a:pt x="3633898" y="1240782"/>
                  </a:lnTo>
                  <a:lnTo>
                    <a:pt x="3634078" y="1291301"/>
                  </a:lnTo>
                  <a:lnTo>
                    <a:pt x="3634286" y="1341820"/>
                  </a:lnTo>
                  <a:lnTo>
                    <a:pt x="3634521" y="1392340"/>
                  </a:lnTo>
                  <a:lnTo>
                    <a:pt x="3634782" y="1442859"/>
                  </a:lnTo>
                  <a:lnTo>
                    <a:pt x="3635066" y="1493378"/>
                  </a:lnTo>
                  <a:lnTo>
                    <a:pt x="3635373" y="1543897"/>
                  </a:lnTo>
                  <a:lnTo>
                    <a:pt x="3635701" y="1594416"/>
                  </a:lnTo>
                  <a:lnTo>
                    <a:pt x="3636049" y="1644935"/>
                  </a:lnTo>
                  <a:lnTo>
                    <a:pt x="3636415" y="1695454"/>
                  </a:lnTo>
                  <a:lnTo>
                    <a:pt x="3636798" y="1745974"/>
                  </a:lnTo>
                  <a:lnTo>
                    <a:pt x="3637196" y="1796493"/>
                  </a:lnTo>
                  <a:lnTo>
                    <a:pt x="3637609" y="1847012"/>
                  </a:lnTo>
                  <a:lnTo>
                    <a:pt x="3638034" y="1897531"/>
                  </a:lnTo>
                  <a:lnTo>
                    <a:pt x="3638471" y="1948050"/>
                  </a:lnTo>
                  <a:lnTo>
                    <a:pt x="3638917" y="1998569"/>
                  </a:lnTo>
                  <a:lnTo>
                    <a:pt x="3639372" y="2049088"/>
                  </a:lnTo>
                  <a:lnTo>
                    <a:pt x="3639834" y="2099607"/>
                  </a:lnTo>
                  <a:lnTo>
                    <a:pt x="3640302" y="2150127"/>
                  </a:lnTo>
                  <a:lnTo>
                    <a:pt x="3640773" y="2200646"/>
                  </a:lnTo>
                  <a:lnTo>
                    <a:pt x="3641248" y="2251165"/>
                  </a:lnTo>
                  <a:lnTo>
                    <a:pt x="3641724" y="2301684"/>
                  </a:lnTo>
                  <a:lnTo>
                    <a:pt x="3642200" y="2352203"/>
                  </a:lnTo>
                  <a:lnTo>
                    <a:pt x="3642675" y="2402722"/>
                  </a:lnTo>
                  <a:lnTo>
                    <a:pt x="3643147" y="2453241"/>
                  </a:lnTo>
                  <a:lnTo>
                    <a:pt x="3643614" y="2503761"/>
                  </a:lnTo>
                  <a:lnTo>
                    <a:pt x="3644076" y="2554280"/>
                  </a:lnTo>
                  <a:lnTo>
                    <a:pt x="3644531" y="2604799"/>
                  </a:lnTo>
                  <a:lnTo>
                    <a:pt x="3644977" y="2655318"/>
                  </a:lnTo>
                  <a:lnTo>
                    <a:pt x="3645414" y="2705837"/>
                  </a:lnTo>
                  <a:lnTo>
                    <a:pt x="3645839" y="2756356"/>
                  </a:lnTo>
                  <a:lnTo>
                    <a:pt x="3646252" y="2806875"/>
                  </a:lnTo>
                  <a:lnTo>
                    <a:pt x="3646650" y="2857394"/>
                  </a:lnTo>
                  <a:lnTo>
                    <a:pt x="3647033" y="2907914"/>
                  </a:lnTo>
                  <a:lnTo>
                    <a:pt x="3647399" y="2958433"/>
                  </a:lnTo>
                  <a:lnTo>
                    <a:pt x="3647747" y="3008952"/>
                  </a:lnTo>
                  <a:lnTo>
                    <a:pt x="3648075" y="3059471"/>
                  </a:lnTo>
                  <a:lnTo>
                    <a:pt x="3648382" y="3109990"/>
                  </a:lnTo>
                  <a:lnTo>
                    <a:pt x="3648667" y="3160509"/>
                  </a:lnTo>
                  <a:lnTo>
                    <a:pt x="3648927" y="3211028"/>
                  </a:lnTo>
                  <a:lnTo>
                    <a:pt x="3649162" y="3261548"/>
                  </a:lnTo>
                  <a:lnTo>
                    <a:pt x="3649370" y="3312067"/>
                  </a:lnTo>
                  <a:lnTo>
                    <a:pt x="3649551" y="3362586"/>
                  </a:lnTo>
                  <a:lnTo>
                    <a:pt x="3649701" y="3413105"/>
                  </a:lnTo>
                  <a:lnTo>
                    <a:pt x="3649821" y="3463624"/>
                  </a:lnTo>
                  <a:lnTo>
                    <a:pt x="3649908" y="3514143"/>
                  </a:lnTo>
                  <a:lnTo>
                    <a:pt x="3649961" y="3564662"/>
                  </a:lnTo>
                  <a:lnTo>
                    <a:pt x="3649979" y="3615181"/>
                  </a:lnTo>
                  <a:lnTo>
                    <a:pt x="177" y="3631692"/>
                  </a:lnTo>
                  <a:lnTo>
                    <a:pt x="80" y="3580875"/>
                  </a:lnTo>
                  <a:lnTo>
                    <a:pt x="21" y="3530030"/>
                  </a:lnTo>
                  <a:lnTo>
                    <a:pt x="0" y="3479157"/>
                  </a:lnTo>
                  <a:lnTo>
                    <a:pt x="14" y="3428257"/>
                  </a:lnTo>
                  <a:lnTo>
                    <a:pt x="63" y="3377331"/>
                  </a:lnTo>
                  <a:lnTo>
                    <a:pt x="146" y="3326380"/>
                  </a:lnTo>
                  <a:lnTo>
                    <a:pt x="262" y="3275404"/>
                  </a:lnTo>
                  <a:lnTo>
                    <a:pt x="409" y="3224405"/>
                  </a:lnTo>
                  <a:lnTo>
                    <a:pt x="587" y="3173382"/>
                  </a:lnTo>
                  <a:lnTo>
                    <a:pt x="794" y="3122338"/>
                  </a:lnTo>
                  <a:lnTo>
                    <a:pt x="1029" y="3071273"/>
                  </a:lnTo>
                  <a:lnTo>
                    <a:pt x="1291" y="3020187"/>
                  </a:lnTo>
                  <a:lnTo>
                    <a:pt x="1580" y="2969082"/>
                  </a:lnTo>
                  <a:lnTo>
                    <a:pt x="1893" y="2917958"/>
                  </a:lnTo>
                  <a:lnTo>
                    <a:pt x="2230" y="2866816"/>
                  </a:lnTo>
                  <a:lnTo>
                    <a:pt x="2590" y="2815657"/>
                  </a:lnTo>
                  <a:lnTo>
                    <a:pt x="2972" y="2764482"/>
                  </a:lnTo>
                  <a:lnTo>
                    <a:pt x="3374" y="2713291"/>
                  </a:lnTo>
                  <a:lnTo>
                    <a:pt x="3795" y="2662086"/>
                  </a:lnTo>
                  <a:lnTo>
                    <a:pt x="4235" y="2610868"/>
                  </a:lnTo>
                  <a:lnTo>
                    <a:pt x="4691" y="2559636"/>
                  </a:lnTo>
                  <a:lnTo>
                    <a:pt x="5164" y="2508392"/>
                  </a:lnTo>
                  <a:lnTo>
                    <a:pt x="5652" y="2457138"/>
                  </a:lnTo>
                  <a:lnTo>
                    <a:pt x="6154" y="2405872"/>
                  </a:lnTo>
                  <a:lnTo>
                    <a:pt x="6668" y="2354598"/>
                  </a:lnTo>
                  <a:lnTo>
                    <a:pt x="7194" y="2303314"/>
                  </a:lnTo>
                  <a:lnTo>
                    <a:pt x="7731" y="2252023"/>
                  </a:lnTo>
                  <a:lnTo>
                    <a:pt x="8277" y="2200725"/>
                  </a:lnTo>
                  <a:lnTo>
                    <a:pt x="8831" y="2149420"/>
                  </a:lnTo>
                  <a:lnTo>
                    <a:pt x="9392" y="2098110"/>
                  </a:lnTo>
                  <a:lnTo>
                    <a:pt x="9960" y="2046795"/>
                  </a:lnTo>
                  <a:lnTo>
                    <a:pt x="10532" y="1995477"/>
                  </a:lnTo>
                  <a:lnTo>
                    <a:pt x="11109" y="1944156"/>
                  </a:lnTo>
                  <a:lnTo>
                    <a:pt x="11688" y="1892833"/>
                  </a:lnTo>
                  <a:lnTo>
                    <a:pt x="12269" y="1841508"/>
                  </a:lnTo>
                  <a:lnTo>
                    <a:pt x="12850" y="1790183"/>
                  </a:lnTo>
                  <a:lnTo>
                    <a:pt x="13431" y="1738858"/>
                  </a:lnTo>
                  <a:lnTo>
                    <a:pt x="14010" y="1687535"/>
                  </a:lnTo>
                  <a:lnTo>
                    <a:pt x="14586" y="1636214"/>
                  </a:lnTo>
                  <a:lnTo>
                    <a:pt x="15159" y="1584896"/>
                  </a:lnTo>
                  <a:lnTo>
                    <a:pt x="15727" y="1533581"/>
                  </a:lnTo>
                  <a:lnTo>
                    <a:pt x="16288" y="1482271"/>
                  </a:lnTo>
                  <a:lnTo>
                    <a:pt x="16842" y="1430966"/>
                  </a:lnTo>
                  <a:lnTo>
                    <a:pt x="17388" y="1379668"/>
                  </a:lnTo>
                  <a:lnTo>
                    <a:pt x="17925" y="1328377"/>
                  </a:lnTo>
                  <a:lnTo>
                    <a:pt x="18451" y="1277093"/>
                  </a:lnTo>
                  <a:lnTo>
                    <a:pt x="18965" y="1225819"/>
                  </a:lnTo>
                  <a:lnTo>
                    <a:pt x="19467" y="1174553"/>
                  </a:lnTo>
                  <a:lnTo>
                    <a:pt x="19955" y="1123299"/>
                  </a:lnTo>
                  <a:lnTo>
                    <a:pt x="20427" y="1072055"/>
                  </a:lnTo>
                  <a:lnTo>
                    <a:pt x="20884" y="1020823"/>
                  </a:lnTo>
                  <a:lnTo>
                    <a:pt x="21324" y="969605"/>
                  </a:lnTo>
                  <a:lnTo>
                    <a:pt x="21745" y="918400"/>
                  </a:lnTo>
                  <a:lnTo>
                    <a:pt x="22147" y="867209"/>
                  </a:lnTo>
                  <a:lnTo>
                    <a:pt x="22529" y="816034"/>
                  </a:lnTo>
                  <a:lnTo>
                    <a:pt x="22888" y="764875"/>
                  </a:lnTo>
                  <a:lnTo>
                    <a:pt x="23226" y="713733"/>
                  </a:lnTo>
                  <a:lnTo>
                    <a:pt x="23539" y="662609"/>
                  </a:lnTo>
                  <a:lnTo>
                    <a:pt x="23827" y="611504"/>
                  </a:lnTo>
                  <a:lnTo>
                    <a:pt x="24090" y="560418"/>
                  </a:lnTo>
                  <a:lnTo>
                    <a:pt x="24325" y="509353"/>
                  </a:lnTo>
                  <a:lnTo>
                    <a:pt x="24532" y="458309"/>
                  </a:lnTo>
                  <a:lnTo>
                    <a:pt x="24710" y="407286"/>
                  </a:lnTo>
                  <a:lnTo>
                    <a:pt x="24857" y="356287"/>
                  </a:lnTo>
                  <a:lnTo>
                    <a:pt x="24973" y="305311"/>
                  </a:lnTo>
                  <a:lnTo>
                    <a:pt x="25056" y="254360"/>
                  </a:lnTo>
                  <a:lnTo>
                    <a:pt x="25105" y="203434"/>
                  </a:lnTo>
                  <a:lnTo>
                    <a:pt x="25119" y="152534"/>
                  </a:lnTo>
                  <a:lnTo>
                    <a:pt x="25098" y="101661"/>
                  </a:lnTo>
                  <a:lnTo>
                    <a:pt x="25039" y="50816"/>
                  </a:lnTo>
                  <a:lnTo>
                    <a:pt x="24942" y="0"/>
                  </a:lnTo>
                  <a:close/>
                </a:path>
              </a:pathLst>
            </a:custGeom>
            <a:ln w="25908">
              <a:solidFill>
                <a:srgbClr val="000000"/>
              </a:solidFill>
            </a:ln>
          </p:spPr>
          <p:txBody>
            <a:bodyPr wrap="square" lIns="0" tIns="0" rIns="0" bIns="0" rtlCol="0"/>
            <a:lstStyle/>
            <a:p>
              <a:endParaRPr/>
            </a:p>
          </p:txBody>
        </p:sp>
        <p:sp>
          <p:nvSpPr>
            <p:cNvPr id="60" name="object 11">
              <a:extLst>
                <a:ext uri="{FF2B5EF4-FFF2-40B4-BE49-F238E27FC236}">
                  <a16:creationId xmlns:a16="http://schemas.microsoft.com/office/drawing/2014/main" id="{51753262-A6C4-4703-CC77-C9987E236E2A}"/>
                </a:ext>
              </a:extLst>
            </p:cNvPr>
            <p:cNvSpPr/>
            <p:nvPr/>
          </p:nvSpPr>
          <p:spPr>
            <a:xfrm>
              <a:off x="3071367" y="1942338"/>
              <a:ext cx="619125" cy="278765"/>
            </a:xfrm>
            <a:custGeom>
              <a:avLst/>
              <a:gdLst/>
              <a:ahLst/>
              <a:cxnLst/>
              <a:rect l="l" t="t" r="r" b="b"/>
              <a:pathLst>
                <a:path w="619125" h="278764">
                  <a:moveTo>
                    <a:pt x="84708" y="241426"/>
                  </a:moveTo>
                  <a:lnTo>
                    <a:pt x="56514" y="244094"/>
                  </a:lnTo>
                  <a:lnTo>
                    <a:pt x="57023" y="244094"/>
                  </a:lnTo>
                  <a:lnTo>
                    <a:pt x="28320" y="245745"/>
                  </a:lnTo>
                  <a:lnTo>
                    <a:pt x="28956" y="245745"/>
                  </a:lnTo>
                  <a:lnTo>
                    <a:pt x="0" y="246379"/>
                  </a:lnTo>
                  <a:lnTo>
                    <a:pt x="507" y="278257"/>
                  </a:lnTo>
                  <a:lnTo>
                    <a:pt x="59181" y="275971"/>
                  </a:lnTo>
                  <a:lnTo>
                    <a:pt x="116331" y="269621"/>
                  </a:lnTo>
                  <a:lnTo>
                    <a:pt x="169671" y="259461"/>
                  </a:lnTo>
                  <a:lnTo>
                    <a:pt x="217931" y="246252"/>
                  </a:lnTo>
                  <a:lnTo>
                    <a:pt x="231167" y="241553"/>
                  </a:lnTo>
                  <a:lnTo>
                    <a:pt x="84200" y="241553"/>
                  </a:lnTo>
                  <a:lnTo>
                    <a:pt x="84708" y="241426"/>
                  </a:lnTo>
                  <a:close/>
                </a:path>
                <a:path w="619125" h="278764">
                  <a:moveTo>
                    <a:pt x="111759" y="237871"/>
                  </a:moveTo>
                  <a:lnTo>
                    <a:pt x="84200" y="241553"/>
                  </a:lnTo>
                  <a:lnTo>
                    <a:pt x="231167" y="241553"/>
                  </a:lnTo>
                  <a:lnTo>
                    <a:pt x="239394" y="238633"/>
                  </a:lnTo>
                  <a:lnTo>
                    <a:pt x="240932" y="237998"/>
                  </a:lnTo>
                  <a:lnTo>
                    <a:pt x="111125" y="237998"/>
                  </a:lnTo>
                  <a:lnTo>
                    <a:pt x="111759" y="237871"/>
                  </a:lnTo>
                  <a:close/>
                </a:path>
                <a:path w="619125" h="278764">
                  <a:moveTo>
                    <a:pt x="137794" y="233425"/>
                  </a:moveTo>
                  <a:lnTo>
                    <a:pt x="111125" y="237998"/>
                  </a:lnTo>
                  <a:lnTo>
                    <a:pt x="240932" y="237998"/>
                  </a:lnTo>
                  <a:lnTo>
                    <a:pt x="251698" y="233552"/>
                  </a:lnTo>
                  <a:lnTo>
                    <a:pt x="137287" y="233552"/>
                  </a:lnTo>
                  <a:lnTo>
                    <a:pt x="137794" y="233425"/>
                  </a:lnTo>
                  <a:close/>
                </a:path>
                <a:path w="619125" h="278764">
                  <a:moveTo>
                    <a:pt x="263920" y="228219"/>
                  </a:moveTo>
                  <a:lnTo>
                    <a:pt x="162800" y="228222"/>
                  </a:lnTo>
                  <a:lnTo>
                    <a:pt x="162306" y="228346"/>
                  </a:lnTo>
                  <a:lnTo>
                    <a:pt x="137287" y="233552"/>
                  </a:lnTo>
                  <a:lnTo>
                    <a:pt x="251698" y="233552"/>
                  </a:lnTo>
                  <a:lnTo>
                    <a:pt x="259080" y="230504"/>
                  </a:lnTo>
                  <a:lnTo>
                    <a:pt x="263920" y="228219"/>
                  </a:lnTo>
                  <a:close/>
                </a:path>
                <a:path w="619125" h="278764">
                  <a:moveTo>
                    <a:pt x="162798" y="228222"/>
                  </a:moveTo>
                  <a:lnTo>
                    <a:pt x="162206" y="228346"/>
                  </a:lnTo>
                  <a:lnTo>
                    <a:pt x="162798" y="228222"/>
                  </a:lnTo>
                  <a:close/>
                </a:path>
                <a:path w="619125" h="278764">
                  <a:moveTo>
                    <a:pt x="186562" y="222250"/>
                  </a:moveTo>
                  <a:lnTo>
                    <a:pt x="162798" y="228222"/>
                  </a:lnTo>
                  <a:lnTo>
                    <a:pt x="263920" y="228219"/>
                  </a:lnTo>
                  <a:lnTo>
                    <a:pt x="268223" y="226187"/>
                  </a:lnTo>
                  <a:lnTo>
                    <a:pt x="275274" y="222503"/>
                  </a:lnTo>
                  <a:lnTo>
                    <a:pt x="185801" y="222503"/>
                  </a:lnTo>
                  <a:lnTo>
                    <a:pt x="186562" y="222250"/>
                  </a:lnTo>
                  <a:close/>
                </a:path>
                <a:path w="619125" h="278764">
                  <a:moveTo>
                    <a:pt x="286705" y="215773"/>
                  </a:moveTo>
                  <a:lnTo>
                    <a:pt x="208406" y="215773"/>
                  </a:lnTo>
                  <a:lnTo>
                    <a:pt x="207644" y="216026"/>
                  </a:lnTo>
                  <a:lnTo>
                    <a:pt x="185801" y="222503"/>
                  </a:lnTo>
                  <a:lnTo>
                    <a:pt x="275274" y="222503"/>
                  </a:lnTo>
                  <a:lnTo>
                    <a:pt x="276732" y="221741"/>
                  </a:lnTo>
                  <a:lnTo>
                    <a:pt x="284733" y="217042"/>
                  </a:lnTo>
                  <a:lnTo>
                    <a:pt x="286705" y="215773"/>
                  </a:lnTo>
                  <a:close/>
                </a:path>
                <a:path w="619125" h="278764">
                  <a:moveTo>
                    <a:pt x="208111" y="215860"/>
                  </a:moveTo>
                  <a:lnTo>
                    <a:pt x="207553" y="216026"/>
                  </a:lnTo>
                  <a:lnTo>
                    <a:pt x="208111" y="215860"/>
                  </a:lnTo>
                  <a:close/>
                </a:path>
                <a:path w="619125" h="278764">
                  <a:moveTo>
                    <a:pt x="297150" y="208661"/>
                  </a:moveTo>
                  <a:lnTo>
                    <a:pt x="228345" y="208661"/>
                  </a:lnTo>
                  <a:lnTo>
                    <a:pt x="208111" y="215860"/>
                  </a:lnTo>
                  <a:lnTo>
                    <a:pt x="208406" y="215773"/>
                  </a:lnTo>
                  <a:lnTo>
                    <a:pt x="286705" y="215773"/>
                  </a:lnTo>
                  <a:lnTo>
                    <a:pt x="292227" y="212216"/>
                  </a:lnTo>
                  <a:lnTo>
                    <a:pt x="297150" y="208661"/>
                  </a:lnTo>
                  <a:close/>
                </a:path>
                <a:path w="619125" h="278764">
                  <a:moveTo>
                    <a:pt x="305943" y="201167"/>
                  </a:moveTo>
                  <a:lnTo>
                    <a:pt x="246506" y="201167"/>
                  </a:lnTo>
                  <a:lnTo>
                    <a:pt x="245618" y="201549"/>
                  </a:lnTo>
                  <a:lnTo>
                    <a:pt x="227583" y="208914"/>
                  </a:lnTo>
                  <a:lnTo>
                    <a:pt x="228345" y="208661"/>
                  </a:lnTo>
                  <a:lnTo>
                    <a:pt x="297150" y="208661"/>
                  </a:lnTo>
                  <a:lnTo>
                    <a:pt x="299084" y="207263"/>
                  </a:lnTo>
                  <a:lnTo>
                    <a:pt x="305181" y="201929"/>
                  </a:lnTo>
                  <a:lnTo>
                    <a:pt x="305943" y="201167"/>
                  </a:lnTo>
                  <a:close/>
                </a:path>
                <a:path w="619125" h="278764">
                  <a:moveTo>
                    <a:pt x="245867" y="201429"/>
                  </a:moveTo>
                  <a:lnTo>
                    <a:pt x="245576" y="201549"/>
                  </a:lnTo>
                  <a:lnTo>
                    <a:pt x="245867" y="201429"/>
                  </a:lnTo>
                  <a:close/>
                </a:path>
                <a:path w="619125" h="278764">
                  <a:moveTo>
                    <a:pt x="309626" y="197485"/>
                  </a:moveTo>
                  <a:lnTo>
                    <a:pt x="254127" y="197485"/>
                  </a:lnTo>
                  <a:lnTo>
                    <a:pt x="245867" y="201429"/>
                  </a:lnTo>
                  <a:lnTo>
                    <a:pt x="246506" y="201167"/>
                  </a:lnTo>
                  <a:lnTo>
                    <a:pt x="305943" y="201167"/>
                  </a:lnTo>
                  <a:lnTo>
                    <a:pt x="309626" y="197485"/>
                  </a:lnTo>
                  <a:close/>
                </a:path>
                <a:path w="619125" h="278764">
                  <a:moveTo>
                    <a:pt x="261619" y="193421"/>
                  </a:moveTo>
                  <a:lnTo>
                    <a:pt x="253619" y="197612"/>
                  </a:lnTo>
                  <a:lnTo>
                    <a:pt x="254127" y="197485"/>
                  </a:lnTo>
                  <a:lnTo>
                    <a:pt x="309626" y="197485"/>
                  </a:lnTo>
                  <a:lnTo>
                    <a:pt x="310642" y="196469"/>
                  </a:lnTo>
                  <a:lnTo>
                    <a:pt x="312903" y="193801"/>
                  </a:lnTo>
                  <a:lnTo>
                    <a:pt x="261111" y="193801"/>
                  </a:lnTo>
                  <a:lnTo>
                    <a:pt x="261619" y="193421"/>
                  </a:lnTo>
                  <a:close/>
                </a:path>
                <a:path w="619125" h="278764">
                  <a:moveTo>
                    <a:pt x="316252" y="189611"/>
                  </a:moveTo>
                  <a:lnTo>
                    <a:pt x="268478" y="189611"/>
                  </a:lnTo>
                  <a:lnTo>
                    <a:pt x="261111" y="193801"/>
                  </a:lnTo>
                  <a:lnTo>
                    <a:pt x="312903" y="193801"/>
                  </a:lnTo>
                  <a:lnTo>
                    <a:pt x="315594" y="190626"/>
                  </a:lnTo>
                  <a:lnTo>
                    <a:pt x="316252" y="189611"/>
                  </a:lnTo>
                  <a:close/>
                </a:path>
                <a:path w="619125" h="278764">
                  <a:moveTo>
                    <a:pt x="318799" y="185674"/>
                  </a:moveTo>
                  <a:lnTo>
                    <a:pt x="274319" y="185674"/>
                  </a:lnTo>
                  <a:lnTo>
                    <a:pt x="267612" y="190103"/>
                  </a:lnTo>
                  <a:lnTo>
                    <a:pt x="268478" y="189611"/>
                  </a:lnTo>
                  <a:lnTo>
                    <a:pt x="316252" y="189611"/>
                  </a:lnTo>
                  <a:lnTo>
                    <a:pt x="318799" y="185674"/>
                  </a:lnTo>
                  <a:close/>
                </a:path>
                <a:path w="619125" h="278764">
                  <a:moveTo>
                    <a:pt x="320858" y="181737"/>
                  </a:moveTo>
                  <a:lnTo>
                    <a:pt x="279654" y="181737"/>
                  </a:lnTo>
                  <a:lnTo>
                    <a:pt x="278510" y="182625"/>
                  </a:lnTo>
                  <a:lnTo>
                    <a:pt x="273627" y="186131"/>
                  </a:lnTo>
                  <a:lnTo>
                    <a:pt x="274319" y="185674"/>
                  </a:lnTo>
                  <a:lnTo>
                    <a:pt x="318799" y="185674"/>
                  </a:lnTo>
                  <a:lnTo>
                    <a:pt x="319785" y="184150"/>
                  </a:lnTo>
                  <a:lnTo>
                    <a:pt x="320858" y="181737"/>
                  </a:lnTo>
                  <a:close/>
                </a:path>
                <a:path w="619125" h="278764">
                  <a:moveTo>
                    <a:pt x="278884" y="182298"/>
                  </a:moveTo>
                  <a:lnTo>
                    <a:pt x="278434" y="182625"/>
                  </a:lnTo>
                  <a:lnTo>
                    <a:pt x="278884" y="182298"/>
                  </a:lnTo>
                  <a:close/>
                </a:path>
                <a:path w="619125" h="278764">
                  <a:moveTo>
                    <a:pt x="279654" y="181737"/>
                  </a:moveTo>
                  <a:lnTo>
                    <a:pt x="278884" y="182298"/>
                  </a:lnTo>
                  <a:lnTo>
                    <a:pt x="278510" y="182625"/>
                  </a:lnTo>
                  <a:lnTo>
                    <a:pt x="279654" y="181737"/>
                  </a:lnTo>
                  <a:close/>
                </a:path>
                <a:path w="619125" h="278764">
                  <a:moveTo>
                    <a:pt x="323689" y="174244"/>
                  </a:moveTo>
                  <a:lnTo>
                    <a:pt x="287655" y="174244"/>
                  </a:lnTo>
                  <a:lnTo>
                    <a:pt x="286511" y="175387"/>
                  </a:lnTo>
                  <a:lnTo>
                    <a:pt x="283082" y="178688"/>
                  </a:lnTo>
                  <a:lnTo>
                    <a:pt x="278884" y="182298"/>
                  </a:lnTo>
                  <a:lnTo>
                    <a:pt x="279654" y="181737"/>
                  </a:lnTo>
                  <a:lnTo>
                    <a:pt x="320858" y="181737"/>
                  </a:lnTo>
                  <a:lnTo>
                    <a:pt x="322833" y="177291"/>
                  </a:lnTo>
                  <a:lnTo>
                    <a:pt x="323689" y="174244"/>
                  </a:lnTo>
                  <a:close/>
                </a:path>
                <a:path w="619125" h="278764">
                  <a:moveTo>
                    <a:pt x="283718" y="178053"/>
                  </a:moveTo>
                  <a:lnTo>
                    <a:pt x="282994" y="178688"/>
                  </a:lnTo>
                  <a:lnTo>
                    <a:pt x="283718" y="178053"/>
                  </a:lnTo>
                  <a:close/>
                </a:path>
                <a:path w="619125" h="278764">
                  <a:moveTo>
                    <a:pt x="286651" y="175219"/>
                  </a:moveTo>
                  <a:lnTo>
                    <a:pt x="286479" y="175387"/>
                  </a:lnTo>
                  <a:lnTo>
                    <a:pt x="286651" y="175219"/>
                  </a:lnTo>
                  <a:close/>
                </a:path>
                <a:path w="619125" h="278764">
                  <a:moveTo>
                    <a:pt x="287655" y="174244"/>
                  </a:moveTo>
                  <a:lnTo>
                    <a:pt x="286651" y="175219"/>
                  </a:lnTo>
                  <a:lnTo>
                    <a:pt x="286511" y="175387"/>
                  </a:lnTo>
                  <a:lnTo>
                    <a:pt x="287655" y="174244"/>
                  </a:lnTo>
                  <a:close/>
                </a:path>
                <a:path w="619125" h="278764">
                  <a:moveTo>
                    <a:pt x="290198" y="170963"/>
                  </a:moveTo>
                  <a:lnTo>
                    <a:pt x="286651" y="175219"/>
                  </a:lnTo>
                  <a:lnTo>
                    <a:pt x="287655" y="174244"/>
                  </a:lnTo>
                  <a:lnTo>
                    <a:pt x="323689" y="174244"/>
                  </a:lnTo>
                  <a:lnTo>
                    <a:pt x="324224" y="172338"/>
                  </a:lnTo>
                  <a:lnTo>
                    <a:pt x="289306" y="172338"/>
                  </a:lnTo>
                  <a:lnTo>
                    <a:pt x="290198" y="170963"/>
                  </a:lnTo>
                  <a:close/>
                </a:path>
                <a:path w="619125" h="278764">
                  <a:moveTo>
                    <a:pt x="290321" y="170814"/>
                  </a:moveTo>
                  <a:lnTo>
                    <a:pt x="290198" y="170963"/>
                  </a:lnTo>
                  <a:lnTo>
                    <a:pt x="289306" y="172338"/>
                  </a:lnTo>
                  <a:lnTo>
                    <a:pt x="290321" y="170814"/>
                  </a:lnTo>
                  <a:close/>
                </a:path>
                <a:path w="619125" h="278764">
                  <a:moveTo>
                    <a:pt x="324652" y="170814"/>
                  </a:moveTo>
                  <a:lnTo>
                    <a:pt x="290321" y="170814"/>
                  </a:lnTo>
                  <a:lnTo>
                    <a:pt x="289306" y="172338"/>
                  </a:lnTo>
                  <a:lnTo>
                    <a:pt x="324224" y="172338"/>
                  </a:lnTo>
                  <a:lnTo>
                    <a:pt x="324652" y="170814"/>
                  </a:lnTo>
                  <a:close/>
                </a:path>
                <a:path w="619125" h="278764">
                  <a:moveTo>
                    <a:pt x="291433" y="169059"/>
                  </a:moveTo>
                  <a:lnTo>
                    <a:pt x="290198" y="170963"/>
                  </a:lnTo>
                  <a:lnTo>
                    <a:pt x="290321" y="170814"/>
                  </a:lnTo>
                  <a:lnTo>
                    <a:pt x="324652" y="170814"/>
                  </a:lnTo>
                  <a:lnTo>
                    <a:pt x="324866" y="170052"/>
                  </a:lnTo>
                  <a:lnTo>
                    <a:pt x="324893" y="169799"/>
                  </a:lnTo>
                  <a:lnTo>
                    <a:pt x="291083" y="169799"/>
                  </a:lnTo>
                  <a:lnTo>
                    <a:pt x="291433" y="169059"/>
                  </a:lnTo>
                  <a:close/>
                </a:path>
                <a:path w="619125" h="278764">
                  <a:moveTo>
                    <a:pt x="292354" y="167639"/>
                  </a:moveTo>
                  <a:lnTo>
                    <a:pt x="291433" y="169059"/>
                  </a:lnTo>
                  <a:lnTo>
                    <a:pt x="291083" y="169799"/>
                  </a:lnTo>
                  <a:lnTo>
                    <a:pt x="292354" y="167639"/>
                  </a:lnTo>
                  <a:close/>
                </a:path>
                <a:path w="619125" h="278764">
                  <a:moveTo>
                    <a:pt x="325124" y="167639"/>
                  </a:moveTo>
                  <a:lnTo>
                    <a:pt x="292354" y="167639"/>
                  </a:lnTo>
                  <a:lnTo>
                    <a:pt x="291083" y="169799"/>
                  </a:lnTo>
                  <a:lnTo>
                    <a:pt x="324893" y="169799"/>
                  </a:lnTo>
                  <a:lnTo>
                    <a:pt x="325124" y="167639"/>
                  </a:lnTo>
                  <a:close/>
                </a:path>
                <a:path w="619125" h="278764">
                  <a:moveTo>
                    <a:pt x="325655" y="162687"/>
                  </a:moveTo>
                  <a:lnTo>
                    <a:pt x="293751" y="162687"/>
                  </a:lnTo>
                  <a:lnTo>
                    <a:pt x="293243" y="165481"/>
                  </a:lnTo>
                  <a:lnTo>
                    <a:pt x="292481" y="167386"/>
                  </a:lnTo>
                  <a:lnTo>
                    <a:pt x="292223" y="167386"/>
                  </a:lnTo>
                  <a:lnTo>
                    <a:pt x="291433" y="169059"/>
                  </a:lnTo>
                  <a:lnTo>
                    <a:pt x="292354" y="167639"/>
                  </a:lnTo>
                  <a:lnTo>
                    <a:pt x="325124" y="167639"/>
                  </a:lnTo>
                  <a:lnTo>
                    <a:pt x="325151" y="167386"/>
                  </a:lnTo>
                  <a:lnTo>
                    <a:pt x="292481" y="167386"/>
                  </a:lnTo>
                  <a:lnTo>
                    <a:pt x="292825" y="166110"/>
                  </a:lnTo>
                  <a:lnTo>
                    <a:pt x="325288" y="166110"/>
                  </a:lnTo>
                  <a:lnTo>
                    <a:pt x="325655" y="162687"/>
                  </a:lnTo>
                  <a:close/>
                </a:path>
                <a:path w="619125" h="278764">
                  <a:moveTo>
                    <a:pt x="293243" y="165226"/>
                  </a:moveTo>
                  <a:lnTo>
                    <a:pt x="292825" y="166110"/>
                  </a:lnTo>
                  <a:lnTo>
                    <a:pt x="292481" y="167386"/>
                  </a:lnTo>
                  <a:lnTo>
                    <a:pt x="293243" y="165226"/>
                  </a:lnTo>
                  <a:close/>
                </a:path>
                <a:path w="619125" h="278764">
                  <a:moveTo>
                    <a:pt x="293402" y="163977"/>
                  </a:moveTo>
                  <a:lnTo>
                    <a:pt x="292825" y="166110"/>
                  </a:lnTo>
                  <a:lnTo>
                    <a:pt x="293243" y="165226"/>
                  </a:lnTo>
                  <a:lnTo>
                    <a:pt x="293402" y="163977"/>
                  </a:lnTo>
                  <a:close/>
                </a:path>
                <a:path w="619125" h="278764">
                  <a:moveTo>
                    <a:pt x="293269" y="165226"/>
                  </a:moveTo>
                  <a:lnTo>
                    <a:pt x="293153" y="165481"/>
                  </a:lnTo>
                  <a:lnTo>
                    <a:pt x="293269" y="165226"/>
                  </a:lnTo>
                  <a:close/>
                </a:path>
                <a:path w="619125" h="278764">
                  <a:moveTo>
                    <a:pt x="293751" y="162687"/>
                  </a:moveTo>
                  <a:lnTo>
                    <a:pt x="293402" y="163977"/>
                  </a:lnTo>
                  <a:lnTo>
                    <a:pt x="293243" y="165481"/>
                  </a:lnTo>
                  <a:lnTo>
                    <a:pt x="293751" y="162687"/>
                  </a:lnTo>
                  <a:close/>
                </a:path>
                <a:path w="619125" h="278764">
                  <a:moveTo>
                    <a:pt x="458216" y="64135"/>
                  </a:moveTo>
                  <a:lnTo>
                    <a:pt x="401319" y="78486"/>
                  </a:lnTo>
                  <a:lnTo>
                    <a:pt x="360171" y="94234"/>
                  </a:lnTo>
                  <a:lnTo>
                    <a:pt x="320167" y="117601"/>
                  </a:lnTo>
                  <a:lnTo>
                    <a:pt x="296418" y="147574"/>
                  </a:lnTo>
                  <a:lnTo>
                    <a:pt x="293402" y="163977"/>
                  </a:lnTo>
                  <a:lnTo>
                    <a:pt x="293751" y="162687"/>
                  </a:lnTo>
                  <a:lnTo>
                    <a:pt x="325655" y="162687"/>
                  </a:lnTo>
                  <a:lnTo>
                    <a:pt x="325709" y="162178"/>
                  </a:lnTo>
                  <a:lnTo>
                    <a:pt x="325501" y="162178"/>
                  </a:lnTo>
                  <a:lnTo>
                    <a:pt x="326008" y="159385"/>
                  </a:lnTo>
                  <a:lnTo>
                    <a:pt x="326770" y="157479"/>
                  </a:lnTo>
                  <a:lnTo>
                    <a:pt x="327000" y="157479"/>
                  </a:lnTo>
                  <a:lnTo>
                    <a:pt x="327176" y="157099"/>
                  </a:lnTo>
                  <a:lnTo>
                    <a:pt x="326897" y="157099"/>
                  </a:lnTo>
                  <a:lnTo>
                    <a:pt x="328168" y="154939"/>
                  </a:lnTo>
                  <a:lnTo>
                    <a:pt x="328337" y="154939"/>
                  </a:lnTo>
                  <a:lnTo>
                    <a:pt x="329014" y="153924"/>
                  </a:lnTo>
                  <a:lnTo>
                    <a:pt x="329945" y="152526"/>
                  </a:lnTo>
                  <a:lnTo>
                    <a:pt x="330094" y="152526"/>
                  </a:lnTo>
                  <a:lnTo>
                    <a:pt x="331681" y="150622"/>
                  </a:lnTo>
                  <a:lnTo>
                    <a:pt x="332740" y="149351"/>
                  </a:lnTo>
                  <a:lnTo>
                    <a:pt x="332903" y="149351"/>
                  </a:lnTo>
                  <a:lnTo>
                    <a:pt x="335646" y="146685"/>
                  </a:lnTo>
                  <a:lnTo>
                    <a:pt x="339728" y="143001"/>
                  </a:lnTo>
                  <a:lnTo>
                    <a:pt x="339597" y="143001"/>
                  </a:lnTo>
                  <a:lnTo>
                    <a:pt x="340741" y="142112"/>
                  </a:lnTo>
                  <a:lnTo>
                    <a:pt x="345156" y="139064"/>
                  </a:lnTo>
                  <a:lnTo>
                    <a:pt x="344931" y="139064"/>
                  </a:lnTo>
                  <a:lnTo>
                    <a:pt x="350871" y="135254"/>
                  </a:lnTo>
                  <a:lnTo>
                    <a:pt x="357693" y="131317"/>
                  </a:lnTo>
                  <a:lnTo>
                    <a:pt x="365148" y="127381"/>
                  </a:lnTo>
                  <a:lnTo>
                    <a:pt x="372836" y="123698"/>
                  </a:lnTo>
                  <a:lnTo>
                    <a:pt x="391668" y="115824"/>
                  </a:lnTo>
                  <a:lnTo>
                    <a:pt x="391976" y="115824"/>
                  </a:lnTo>
                  <a:lnTo>
                    <a:pt x="410893" y="109092"/>
                  </a:lnTo>
                  <a:lnTo>
                    <a:pt x="411606" y="108838"/>
                  </a:lnTo>
                  <a:lnTo>
                    <a:pt x="433451" y="102235"/>
                  </a:lnTo>
                  <a:lnTo>
                    <a:pt x="433721" y="102235"/>
                  </a:lnTo>
                  <a:lnTo>
                    <a:pt x="455913" y="96774"/>
                  </a:lnTo>
                  <a:lnTo>
                    <a:pt x="455294" y="96774"/>
                  </a:lnTo>
                  <a:lnTo>
                    <a:pt x="456945" y="96520"/>
                  </a:lnTo>
                  <a:lnTo>
                    <a:pt x="457189" y="96520"/>
                  </a:lnTo>
                  <a:lnTo>
                    <a:pt x="461616" y="95926"/>
                  </a:lnTo>
                  <a:lnTo>
                    <a:pt x="458216" y="64135"/>
                  </a:lnTo>
                  <a:close/>
                </a:path>
                <a:path w="619125" h="278764">
                  <a:moveTo>
                    <a:pt x="326008" y="159385"/>
                  </a:moveTo>
                  <a:lnTo>
                    <a:pt x="325501" y="162178"/>
                  </a:lnTo>
                  <a:lnTo>
                    <a:pt x="325846" y="160899"/>
                  </a:lnTo>
                  <a:lnTo>
                    <a:pt x="326008" y="159385"/>
                  </a:lnTo>
                  <a:close/>
                </a:path>
                <a:path w="619125" h="278764">
                  <a:moveTo>
                    <a:pt x="325846" y="160899"/>
                  </a:moveTo>
                  <a:lnTo>
                    <a:pt x="325501" y="162178"/>
                  </a:lnTo>
                  <a:lnTo>
                    <a:pt x="325709" y="162178"/>
                  </a:lnTo>
                  <a:lnTo>
                    <a:pt x="325846" y="160899"/>
                  </a:lnTo>
                  <a:close/>
                </a:path>
                <a:path w="619125" h="278764">
                  <a:moveTo>
                    <a:pt x="326442" y="158695"/>
                  </a:moveTo>
                  <a:lnTo>
                    <a:pt x="326008" y="159638"/>
                  </a:lnTo>
                  <a:lnTo>
                    <a:pt x="325846" y="160899"/>
                  </a:lnTo>
                  <a:lnTo>
                    <a:pt x="326442" y="158695"/>
                  </a:lnTo>
                  <a:close/>
                </a:path>
                <a:path w="619125" h="278764">
                  <a:moveTo>
                    <a:pt x="326098" y="159385"/>
                  </a:moveTo>
                  <a:lnTo>
                    <a:pt x="325981" y="159638"/>
                  </a:lnTo>
                  <a:lnTo>
                    <a:pt x="326098" y="159385"/>
                  </a:lnTo>
                  <a:close/>
                </a:path>
                <a:path w="619125" h="278764">
                  <a:moveTo>
                    <a:pt x="326770" y="157479"/>
                  </a:moveTo>
                  <a:lnTo>
                    <a:pt x="326008" y="159638"/>
                  </a:lnTo>
                  <a:lnTo>
                    <a:pt x="326442" y="158695"/>
                  </a:lnTo>
                  <a:lnTo>
                    <a:pt x="326770" y="157479"/>
                  </a:lnTo>
                  <a:close/>
                </a:path>
                <a:path w="619125" h="278764">
                  <a:moveTo>
                    <a:pt x="617635" y="61975"/>
                  </a:moveTo>
                  <a:lnTo>
                    <a:pt x="473582" y="61975"/>
                  </a:lnTo>
                  <a:lnTo>
                    <a:pt x="478028" y="93725"/>
                  </a:lnTo>
                  <a:lnTo>
                    <a:pt x="461616" y="95926"/>
                  </a:lnTo>
                  <a:lnTo>
                    <a:pt x="468376" y="159131"/>
                  </a:lnTo>
                  <a:lnTo>
                    <a:pt x="618997" y="62484"/>
                  </a:lnTo>
                  <a:lnTo>
                    <a:pt x="617635" y="61975"/>
                  </a:lnTo>
                  <a:close/>
                </a:path>
                <a:path w="619125" h="278764">
                  <a:moveTo>
                    <a:pt x="327000" y="157479"/>
                  </a:moveTo>
                  <a:lnTo>
                    <a:pt x="326770" y="157479"/>
                  </a:lnTo>
                  <a:lnTo>
                    <a:pt x="326442" y="158695"/>
                  </a:lnTo>
                  <a:lnTo>
                    <a:pt x="327000" y="157479"/>
                  </a:lnTo>
                  <a:close/>
                </a:path>
                <a:path w="619125" h="278764">
                  <a:moveTo>
                    <a:pt x="328168" y="154939"/>
                  </a:moveTo>
                  <a:lnTo>
                    <a:pt x="326897" y="157099"/>
                  </a:lnTo>
                  <a:lnTo>
                    <a:pt x="327792" y="155757"/>
                  </a:lnTo>
                  <a:lnTo>
                    <a:pt x="328168" y="154939"/>
                  </a:lnTo>
                  <a:close/>
                </a:path>
                <a:path w="619125" h="278764">
                  <a:moveTo>
                    <a:pt x="327792" y="155757"/>
                  </a:moveTo>
                  <a:lnTo>
                    <a:pt x="326897" y="157099"/>
                  </a:lnTo>
                  <a:lnTo>
                    <a:pt x="327176" y="157099"/>
                  </a:lnTo>
                  <a:lnTo>
                    <a:pt x="327792" y="155757"/>
                  </a:lnTo>
                  <a:close/>
                </a:path>
                <a:path w="619125" h="278764">
                  <a:moveTo>
                    <a:pt x="328337" y="154939"/>
                  </a:moveTo>
                  <a:lnTo>
                    <a:pt x="328168" y="154939"/>
                  </a:lnTo>
                  <a:lnTo>
                    <a:pt x="327792" y="155757"/>
                  </a:lnTo>
                  <a:lnTo>
                    <a:pt x="328337" y="154939"/>
                  </a:lnTo>
                  <a:close/>
                </a:path>
                <a:path w="619125" h="278764">
                  <a:moveTo>
                    <a:pt x="329945" y="152526"/>
                  </a:moveTo>
                  <a:lnTo>
                    <a:pt x="328930" y="153924"/>
                  </a:lnTo>
                  <a:lnTo>
                    <a:pt x="329353" y="153416"/>
                  </a:lnTo>
                  <a:lnTo>
                    <a:pt x="329945" y="152526"/>
                  </a:lnTo>
                  <a:close/>
                </a:path>
                <a:path w="619125" h="278764">
                  <a:moveTo>
                    <a:pt x="329353" y="153416"/>
                  </a:moveTo>
                  <a:lnTo>
                    <a:pt x="328930" y="153924"/>
                  </a:lnTo>
                  <a:lnTo>
                    <a:pt x="329353" y="153416"/>
                  </a:lnTo>
                  <a:close/>
                </a:path>
                <a:path w="619125" h="278764">
                  <a:moveTo>
                    <a:pt x="330094" y="152526"/>
                  </a:moveTo>
                  <a:lnTo>
                    <a:pt x="329945" y="152526"/>
                  </a:lnTo>
                  <a:lnTo>
                    <a:pt x="329353" y="153416"/>
                  </a:lnTo>
                  <a:lnTo>
                    <a:pt x="330094" y="152526"/>
                  </a:lnTo>
                  <a:close/>
                </a:path>
                <a:path w="619125" h="278764">
                  <a:moveTo>
                    <a:pt x="332740" y="149351"/>
                  </a:moveTo>
                  <a:lnTo>
                    <a:pt x="331596" y="150622"/>
                  </a:lnTo>
                  <a:lnTo>
                    <a:pt x="332043" y="150188"/>
                  </a:lnTo>
                  <a:lnTo>
                    <a:pt x="332740" y="149351"/>
                  </a:lnTo>
                  <a:close/>
                </a:path>
                <a:path w="619125" h="278764">
                  <a:moveTo>
                    <a:pt x="332043" y="150188"/>
                  </a:moveTo>
                  <a:lnTo>
                    <a:pt x="331596" y="150622"/>
                  </a:lnTo>
                  <a:lnTo>
                    <a:pt x="332043" y="150188"/>
                  </a:lnTo>
                  <a:close/>
                </a:path>
                <a:path w="619125" h="278764">
                  <a:moveTo>
                    <a:pt x="332903" y="149351"/>
                  </a:moveTo>
                  <a:lnTo>
                    <a:pt x="332740" y="149351"/>
                  </a:lnTo>
                  <a:lnTo>
                    <a:pt x="332043" y="150188"/>
                  </a:lnTo>
                  <a:lnTo>
                    <a:pt x="332903" y="149351"/>
                  </a:lnTo>
                  <a:close/>
                </a:path>
                <a:path w="619125" h="278764">
                  <a:moveTo>
                    <a:pt x="336169" y="146176"/>
                  </a:moveTo>
                  <a:lnTo>
                    <a:pt x="335533" y="146685"/>
                  </a:lnTo>
                  <a:lnTo>
                    <a:pt x="336169" y="146176"/>
                  </a:lnTo>
                  <a:close/>
                </a:path>
                <a:path w="619125" h="278764">
                  <a:moveTo>
                    <a:pt x="340741" y="142112"/>
                  </a:moveTo>
                  <a:lnTo>
                    <a:pt x="339597" y="143001"/>
                  </a:lnTo>
                  <a:lnTo>
                    <a:pt x="340273" y="142523"/>
                  </a:lnTo>
                  <a:lnTo>
                    <a:pt x="340741" y="142112"/>
                  </a:lnTo>
                  <a:close/>
                </a:path>
                <a:path w="619125" h="278764">
                  <a:moveTo>
                    <a:pt x="340273" y="142523"/>
                  </a:moveTo>
                  <a:lnTo>
                    <a:pt x="339597" y="143001"/>
                  </a:lnTo>
                  <a:lnTo>
                    <a:pt x="339728" y="143001"/>
                  </a:lnTo>
                  <a:lnTo>
                    <a:pt x="340273" y="142523"/>
                  </a:lnTo>
                  <a:close/>
                </a:path>
                <a:path w="619125" h="278764">
                  <a:moveTo>
                    <a:pt x="340853" y="142112"/>
                  </a:moveTo>
                  <a:lnTo>
                    <a:pt x="340273" y="142523"/>
                  </a:lnTo>
                  <a:lnTo>
                    <a:pt x="340853" y="142112"/>
                  </a:lnTo>
                  <a:close/>
                </a:path>
                <a:path w="619125" h="278764">
                  <a:moveTo>
                    <a:pt x="345694" y="138684"/>
                  </a:moveTo>
                  <a:lnTo>
                    <a:pt x="344931" y="139064"/>
                  </a:lnTo>
                  <a:lnTo>
                    <a:pt x="345156" y="139064"/>
                  </a:lnTo>
                  <a:lnTo>
                    <a:pt x="345694" y="138684"/>
                  </a:lnTo>
                  <a:close/>
                </a:path>
                <a:path w="619125" h="278764">
                  <a:moveTo>
                    <a:pt x="351632" y="134766"/>
                  </a:moveTo>
                  <a:lnTo>
                    <a:pt x="350773" y="135254"/>
                  </a:lnTo>
                  <a:lnTo>
                    <a:pt x="351632" y="134766"/>
                  </a:lnTo>
                  <a:close/>
                </a:path>
                <a:path w="619125" h="278764">
                  <a:moveTo>
                    <a:pt x="358140" y="131063"/>
                  </a:moveTo>
                  <a:lnTo>
                    <a:pt x="357631" y="131317"/>
                  </a:lnTo>
                  <a:lnTo>
                    <a:pt x="358140" y="131063"/>
                  </a:lnTo>
                  <a:close/>
                </a:path>
                <a:path w="619125" h="278764">
                  <a:moveTo>
                    <a:pt x="373453" y="123403"/>
                  </a:moveTo>
                  <a:lnTo>
                    <a:pt x="372744" y="123698"/>
                  </a:lnTo>
                  <a:lnTo>
                    <a:pt x="373453" y="123403"/>
                  </a:lnTo>
                  <a:close/>
                </a:path>
                <a:path w="619125" h="278764">
                  <a:moveTo>
                    <a:pt x="391976" y="115824"/>
                  </a:moveTo>
                  <a:lnTo>
                    <a:pt x="391668" y="115824"/>
                  </a:lnTo>
                  <a:lnTo>
                    <a:pt x="390906" y="116204"/>
                  </a:lnTo>
                  <a:lnTo>
                    <a:pt x="391976" y="115824"/>
                  </a:lnTo>
                  <a:close/>
                </a:path>
                <a:path w="619125" h="278764">
                  <a:moveTo>
                    <a:pt x="411171" y="108993"/>
                  </a:moveTo>
                  <a:lnTo>
                    <a:pt x="410844" y="109092"/>
                  </a:lnTo>
                  <a:lnTo>
                    <a:pt x="411171" y="108993"/>
                  </a:lnTo>
                  <a:close/>
                </a:path>
                <a:path w="619125" h="278764">
                  <a:moveTo>
                    <a:pt x="411682" y="108838"/>
                  </a:moveTo>
                  <a:lnTo>
                    <a:pt x="411171" y="108993"/>
                  </a:lnTo>
                  <a:lnTo>
                    <a:pt x="411682" y="108838"/>
                  </a:lnTo>
                  <a:close/>
                </a:path>
                <a:path w="619125" h="278764">
                  <a:moveTo>
                    <a:pt x="433721" y="102235"/>
                  </a:moveTo>
                  <a:lnTo>
                    <a:pt x="433451" y="102235"/>
                  </a:lnTo>
                  <a:lnTo>
                    <a:pt x="432689" y="102488"/>
                  </a:lnTo>
                  <a:lnTo>
                    <a:pt x="433721" y="102235"/>
                  </a:lnTo>
                  <a:close/>
                </a:path>
                <a:path w="619125" h="278764">
                  <a:moveTo>
                    <a:pt x="456945" y="96520"/>
                  </a:moveTo>
                  <a:lnTo>
                    <a:pt x="455294" y="96774"/>
                  </a:lnTo>
                  <a:lnTo>
                    <a:pt x="456654" y="96591"/>
                  </a:lnTo>
                  <a:lnTo>
                    <a:pt x="456945" y="96520"/>
                  </a:lnTo>
                  <a:close/>
                </a:path>
                <a:path w="619125" h="278764">
                  <a:moveTo>
                    <a:pt x="456654" y="96591"/>
                  </a:moveTo>
                  <a:lnTo>
                    <a:pt x="455294" y="96774"/>
                  </a:lnTo>
                  <a:lnTo>
                    <a:pt x="455913" y="96774"/>
                  </a:lnTo>
                  <a:lnTo>
                    <a:pt x="456654" y="96591"/>
                  </a:lnTo>
                  <a:close/>
                </a:path>
                <a:path w="619125" h="278764">
                  <a:moveTo>
                    <a:pt x="457189" y="96520"/>
                  </a:moveTo>
                  <a:lnTo>
                    <a:pt x="456945" y="96520"/>
                  </a:lnTo>
                  <a:lnTo>
                    <a:pt x="456654" y="96591"/>
                  </a:lnTo>
                  <a:lnTo>
                    <a:pt x="457189" y="96520"/>
                  </a:lnTo>
                  <a:close/>
                </a:path>
                <a:path w="619125" h="278764">
                  <a:moveTo>
                    <a:pt x="473582" y="61975"/>
                  </a:moveTo>
                  <a:lnTo>
                    <a:pt x="458216" y="64135"/>
                  </a:lnTo>
                  <a:lnTo>
                    <a:pt x="461616" y="95926"/>
                  </a:lnTo>
                  <a:lnTo>
                    <a:pt x="478028" y="93725"/>
                  </a:lnTo>
                  <a:lnTo>
                    <a:pt x="473582" y="61975"/>
                  </a:lnTo>
                  <a:close/>
                </a:path>
                <a:path w="619125" h="278764">
                  <a:moveTo>
                    <a:pt x="451357" y="0"/>
                  </a:moveTo>
                  <a:lnTo>
                    <a:pt x="458216" y="64135"/>
                  </a:lnTo>
                  <a:lnTo>
                    <a:pt x="473582" y="61975"/>
                  </a:lnTo>
                  <a:lnTo>
                    <a:pt x="617635" y="61975"/>
                  </a:lnTo>
                  <a:lnTo>
                    <a:pt x="451357" y="0"/>
                  </a:lnTo>
                  <a:close/>
                </a:path>
              </a:pathLst>
            </a:custGeom>
            <a:solidFill>
              <a:srgbClr val="000000"/>
            </a:solidFill>
          </p:spPr>
          <p:txBody>
            <a:bodyPr wrap="square" lIns="0" tIns="0" rIns="0" bIns="0" rtlCol="0"/>
            <a:lstStyle/>
            <a:p>
              <a:endParaRPr/>
            </a:p>
          </p:txBody>
        </p:sp>
      </p:grpSp>
      <p:sp>
        <p:nvSpPr>
          <p:cNvPr id="61" name="object 12">
            <a:extLst>
              <a:ext uri="{FF2B5EF4-FFF2-40B4-BE49-F238E27FC236}">
                <a16:creationId xmlns:a16="http://schemas.microsoft.com/office/drawing/2014/main" id="{4309B4C6-9ED3-AE38-7E28-747F87E67DEA}"/>
              </a:ext>
            </a:extLst>
          </p:cNvPr>
          <p:cNvSpPr txBox="1"/>
          <p:nvPr/>
        </p:nvSpPr>
        <p:spPr>
          <a:xfrm>
            <a:off x="1589314" y="1926553"/>
            <a:ext cx="3657600" cy="3657600"/>
          </a:xfrm>
          <a:prstGeom prst="rect">
            <a:avLst/>
          </a:prstGeom>
          <a:ln w="12192">
            <a:solidFill>
              <a:srgbClr val="000000"/>
            </a:solidFill>
          </a:ln>
        </p:spPr>
        <p:txBody>
          <a:bodyPr vert="horz" wrap="square" lIns="0" tIns="0" rIns="0" bIns="0" rtlCol="0">
            <a:spAutoFit/>
          </a:bodyPr>
          <a:lstStyle/>
          <a:p>
            <a:pPr marL="2425700" algn="ctr">
              <a:lnSpc>
                <a:spcPts val="2595"/>
              </a:lnSpc>
            </a:pPr>
            <a:r>
              <a:rPr sz="2400" i="1" spc="-25" dirty="0">
                <a:latin typeface="Calibri"/>
                <a:cs typeface="Calibri"/>
              </a:rPr>
              <a:t>σ1’</a:t>
            </a:r>
            <a:endParaRPr sz="2400" dirty="0">
              <a:latin typeface="Calibri"/>
              <a:cs typeface="Calibri"/>
            </a:endParaRPr>
          </a:p>
          <a:p>
            <a:pPr marL="887730" algn="ctr">
              <a:lnSpc>
                <a:spcPct val="100000"/>
              </a:lnSpc>
              <a:spcBef>
                <a:spcPts val="1250"/>
              </a:spcBef>
            </a:pPr>
            <a:r>
              <a:rPr sz="2400" i="1" spc="-25" dirty="0">
                <a:latin typeface="Calibri"/>
                <a:cs typeface="Calibri"/>
              </a:rPr>
              <a:t>σ1</a:t>
            </a:r>
            <a:endParaRPr sz="2400" dirty="0">
              <a:latin typeface="Calibri"/>
              <a:cs typeface="Calibri"/>
            </a:endParaRPr>
          </a:p>
        </p:txBody>
      </p:sp>
      <p:grpSp>
        <p:nvGrpSpPr>
          <p:cNvPr id="62" name="object 13">
            <a:extLst>
              <a:ext uri="{FF2B5EF4-FFF2-40B4-BE49-F238E27FC236}">
                <a16:creationId xmlns:a16="http://schemas.microsoft.com/office/drawing/2014/main" id="{85BD30DB-B6EE-2D5B-D491-78CF30484C9C}"/>
              </a:ext>
            </a:extLst>
          </p:cNvPr>
          <p:cNvGrpSpPr/>
          <p:nvPr/>
        </p:nvGrpSpPr>
        <p:grpSpPr>
          <a:xfrm>
            <a:off x="3730534" y="2235925"/>
            <a:ext cx="802005" cy="291465"/>
            <a:chOff x="2979420" y="1958339"/>
            <a:chExt cx="802005" cy="291465"/>
          </a:xfrm>
        </p:grpSpPr>
        <p:pic>
          <p:nvPicPr>
            <p:cNvPr id="63" name="object 14">
              <a:extLst>
                <a:ext uri="{FF2B5EF4-FFF2-40B4-BE49-F238E27FC236}">
                  <a16:creationId xmlns:a16="http://schemas.microsoft.com/office/drawing/2014/main" id="{ACCD8E44-BC84-C9D1-53BD-0EE7EAA0BFE2}"/>
                </a:ext>
              </a:extLst>
            </p:cNvPr>
            <p:cNvPicPr/>
            <p:nvPr/>
          </p:nvPicPr>
          <p:blipFill>
            <a:blip r:embed="rId6" cstate="print"/>
            <a:stretch>
              <a:fillRect/>
            </a:stretch>
          </p:blipFill>
          <p:spPr>
            <a:xfrm>
              <a:off x="2979420" y="2157983"/>
              <a:ext cx="91440" cy="91439"/>
            </a:xfrm>
            <a:prstGeom prst="rect">
              <a:avLst/>
            </a:prstGeom>
          </p:spPr>
        </p:pic>
        <p:pic>
          <p:nvPicPr>
            <p:cNvPr id="64" name="object 15">
              <a:extLst>
                <a:ext uri="{FF2B5EF4-FFF2-40B4-BE49-F238E27FC236}">
                  <a16:creationId xmlns:a16="http://schemas.microsoft.com/office/drawing/2014/main" id="{416D26F2-2F1B-9A8E-E235-427E9CDD6FB5}"/>
                </a:ext>
              </a:extLst>
            </p:cNvPr>
            <p:cNvPicPr/>
            <p:nvPr/>
          </p:nvPicPr>
          <p:blipFill>
            <a:blip r:embed="rId6" cstate="print"/>
            <a:stretch>
              <a:fillRect/>
            </a:stretch>
          </p:blipFill>
          <p:spPr>
            <a:xfrm>
              <a:off x="3689604" y="1958339"/>
              <a:ext cx="91440" cy="91439"/>
            </a:xfrm>
            <a:prstGeom prst="rect">
              <a:avLst/>
            </a:prstGeom>
          </p:spPr>
        </p:pic>
      </p:grpSp>
      <p:sp>
        <p:nvSpPr>
          <p:cNvPr id="65" name="object 16">
            <a:extLst>
              <a:ext uri="{FF2B5EF4-FFF2-40B4-BE49-F238E27FC236}">
                <a16:creationId xmlns:a16="http://schemas.microsoft.com/office/drawing/2014/main" id="{B334499F-3765-2F27-1EE1-CDDDF105E675}"/>
              </a:ext>
            </a:extLst>
          </p:cNvPr>
          <p:cNvSpPr txBox="1"/>
          <p:nvPr/>
        </p:nvSpPr>
        <p:spPr>
          <a:xfrm>
            <a:off x="6867679" y="1732279"/>
            <a:ext cx="1957914" cy="44307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In</a:t>
            </a:r>
            <a:r>
              <a:rPr lang="en-US" sz="2800" dirty="0">
                <a:latin typeface="Calibri"/>
                <a:cs typeface="Calibri"/>
              </a:rPr>
              <a:t>d</a:t>
            </a:r>
            <a:r>
              <a:rPr sz="2800" spc="-40" dirty="0">
                <a:latin typeface="Calibri"/>
                <a:cs typeface="Calibri"/>
              </a:rPr>
              <a:t> </a:t>
            </a:r>
            <a:r>
              <a:rPr sz="2800" dirty="0">
                <a:latin typeface="Calibri"/>
                <a:cs typeface="Calibri"/>
              </a:rPr>
              <a:t>=</a:t>
            </a:r>
            <a:r>
              <a:rPr sz="2800" spc="-45" dirty="0">
                <a:latin typeface="Calibri"/>
                <a:cs typeface="Calibri"/>
              </a:rPr>
              <a:t> </a:t>
            </a:r>
            <a:r>
              <a:rPr lang="en-US" sz="2800" spc="-45" dirty="0">
                <a:latin typeface="Calibri"/>
                <a:cs typeface="Calibri"/>
              </a:rPr>
              <a:t>Safety</a:t>
            </a:r>
            <a:endParaRPr sz="2800" dirty="0">
              <a:latin typeface="Calibri"/>
              <a:cs typeface="Calibri"/>
            </a:endParaRPr>
          </a:p>
        </p:txBody>
      </p:sp>
      <p:sp>
        <p:nvSpPr>
          <p:cNvPr id="66" name="箭头: 上 65">
            <a:extLst>
              <a:ext uri="{FF2B5EF4-FFF2-40B4-BE49-F238E27FC236}">
                <a16:creationId xmlns:a16="http://schemas.microsoft.com/office/drawing/2014/main" id="{F31C80EB-1EAF-7EFB-4D52-1C68E93884E9}"/>
              </a:ext>
            </a:extLst>
          </p:cNvPr>
          <p:cNvSpPr/>
          <p:nvPr/>
        </p:nvSpPr>
        <p:spPr>
          <a:xfrm flipV="1">
            <a:off x="7380336" y="2249422"/>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8" name="图形 67">
            <a:extLst>
              <a:ext uri="{FF2B5EF4-FFF2-40B4-BE49-F238E27FC236}">
                <a16:creationId xmlns:a16="http://schemas.microsoft.com/office/drawing/2014/main" id="{C00965BC-7EEA-19CD-A17B-EE2D2E9870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0402" y="2861945"/>
            <a:ext cx="1303564" cy="1303564"/>
          </a:xfrm>
          <a:prstGeom prst="rect">
            <a:avLst/>
          </a:prstGeom>
        </p:spPr>
      </p:pic>
      <p:pic>
        <p:nvPicPr>
          <p:cNvPr id="70" name="图形 69">
            <a:extLst>
              <a:ext uri="{FF2B5EF4-FFF2-40B4-BE49-F238E27FC236}">
                <a16:creationId xmlns:a16="http://schemas.microsoft.com/office/drawing/2014/main" id="{C6E83393-1704-DE97-B6BD-80ABBEE7E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59381" y="4919599"/>
            <a:ext cx="1124787" cy="1124787"/>
          </a:xfrm>
          <a:prstGeom prst="rect">
            <a:avLst/>
          </a:prstGeom>
        </p:spPr>
      </p:pic>
      <p:sp>
        <p:nvSpPr>
          <p:cNvPr id="71" name="箭头: 上 70">
            <a:extLst>
              <a:ext uri="{FF2B5EF4-FFF2-40B4-BE49-F238E27FC236}">
                <a16:creationId xmlns:a16="http://schemas.microsoft.com/office/drawing/2014/main" id="{BDF09E4D-D30C-3030-5614-A44CDD1B6975}"/>
              </a:ext>
            </a:extLst>
          </p:cNvPr>
          <p:cNvSpPr/>
          <p:nvPr/>
        </p:nvSpPr>
        <p:spPr>
          <a:xfrm flipV="1">
            <a:off x="7349927" y="4363573"/>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9BEBA02F-0C5B-FB88-D224-2DDB09C47E91}"/>
                  </a:ext>
                </a:extLst>
              </p:cNvPr>
              <p:cNvSpPr txBox="1"/>
              <p:nvPr/>
            </p:nvSpPr>
            <p:spPr>
              <a:xfrm>
                <a:off x="8583093" y="5297326"/>
                <a:ext cx="1475917" cy="369332"/>
              </a:xfrm>
              <a:prstGeom prst="rect">
                <a:avLst/>
              </a:prstGeom>
              <a:noFill/>
            </p:spPr>
            <p:txBody>
              <a:bodyPr wrap="none" rtlCol="0">
                <a:spAutoFit/>
              </a:bodyPr>
              <a:lstStyle/>
              <a:p>
                <a:pPr algn="ctr"/>
                <a:r>
                  <a:rPr lang="en-US" altLang="zh-CN" dirty="0"/>
                  <a:t>CTI-</a:t>
                </a:r>
                <a14:m>
                  <m:oMath xmlns:m="http://schemas.openxmlformats.org/officeDocument/2006/math">
                    <m:d>
                      <m:dPr>
                        <m:ctrlPr>
                          <a:rPr lang="en-US" altLang="zh-CN" b="0" i="1" dirty="0" smtClean="0">
                            <a:solidFill>
                              <a:srgbClr val="212529"/>
                            </a:solidFill>
                            <a:effectLst/>
                            <a:highlight>
                              <a:srgbClr val="FFFFFF"/>
                            </a:highlight>
                            <a:latin typeface="Cambria Math" panose="02040503050406030204" pitchFamily="18" charset="0"/>
                          </a:rPr>
                        </m:ctrlPr>
                      </m:dPr>
                      <m:e>
                        <m:r>
                          <a:rPr lang="en-US" altLang="zh-CN" b="0" i="1" dirty="0" smtClean="0">
                            <a:solidFill>
                              <a:srgbClr val="212529"/>
                            </a:solidFill>
                            <a:effectLst/>
                            <a:highlight>
                              <a:srgbClr val="FFFFFF"/>
                            </a:highlight>
                            <a:latin typeface="Cambria Math" panose="02040503050406030204" pitchFamily="18" charset="0"/>
                          </a:rPr>
                          <m:t>𝜎</m:t>
                        </m:r>
                        <m:r>
                          <a:rPr lang="en-US" altLang="zh-CN" b="0" i="1" dirty="0" smtClean="0">
                            <a:solidFill>
                              <a:srgbClr val="212529"/>
                            </a:solidFill>
                            <a:effectLst/>
                            <a:highlight>
                              <a:srgbClr val="FFFFFF"/>
                            </a:highlight>
                            <a:latin typeface="Cambria Math" panose="02040503050406030204" pitchFamily="18" charset="0"/>
                          </a:rPr>
                          <m:t>1, </m:t>
                        </m:r>
                        <m:r>
                          <a:rPr lang="en-US" altLang="zh-CN" b="0" i="1" dirty="0" smtClean="0">
                            <a:solidFill>
                              <a:srgbClr val="212529"/>
                            </a:solidFill>
                            <a:effectLst/>
                            <a:highlight>
                              <a:srgbClr val="FFFFFF"/>
                            </a:highlight>
                            <a:latin typeface="Cambria Math" panose="02040503050406030204" pitchFamily="18" charset="0"/>
                          </a:rPr>
                          <m:t>𝜎</m:t>
                        </m:r>
                        <m:r>
                          <a:rPr lang="en-US" altLang="zh-CN" b="0" i="1" dirty="0" smtClean="0">
                            <a:solidFill>
                              <a:srgbClr val="212529"/>
                            </a:solidFill>
                            <a:effectLst/>
                            <a:highlight>
                              <a:srgbClr val="FFFFFF"/>
                            </a:highlight>
                            <a:latin typeface="Cambria Math" panose="02040503050406030204" pitchFamily="18" charset="0"/>
                          </a:rPr>
                          <m:t>1’</m:t>
                        </m:r>
                      </m:e>
                    </m:d>
                  </m:oMath>
                </a14:m>
                <a:endParaRPr lang="zh-CN" altLang="en-US" dirty="0"/>
              </a:p>
            </p:txBody>
          </p:sp>
        </mc:Choice>
        <mc:Fallback xmlns="">
          <p:sp>
            <p:nvSpPr>
              <p:cNvPr id="72" name="文本框 71">
                <a:extLst>
                  <a:ext uri="{FF2B5EF4-FFF2-40B4-BE49-F238E27FC236}">
                    <a16:creationId xmlns:a16="http://schemas.microsoft.com/office/drawing/2014/main" id="{9BEBA02F-0C5B-FB88-D224-2DDB09C47E91}"/>
                  </a:ext>
                </a:extLst>
              </p:cNvPr>
              <p:cNvSpPr txBox="1">
                <a:spLocks noRot="1" noChangeAspect="1" noMove="1" noResize="1" noEditPoints="1" noAdjustHandles="1" noChangeArrowheads="1" noChangeShapeType="1" noTextEdit="1"/>
              </p:cNvSpPr>
              <p:nvPr/>
            </p:nvSpPr>
            <p:spPr>
              <a:xfrm>
                <a:off x="8583093" y="5297326"/>
                <a:ext cx="1475917" cy="369332"/>
              </a:xfrm>
              <a:prstGeom prst="rect">
                <a:avLst/>
              </a:prstGeom>
              <a:blipFill>
                <a:blip r:embed="rId11"/>
                <a:stretch>
                  <a:fillRect l="-3306" t="-9836" b="-2459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F9EB281-5774-C858-63AD-EB202F9B80CB}"/>
              </a:ext>
            </a:extLst>
          </p:cNvPr>
          <p:cNvSpPr txBox="1"/>
          <p:nvPr/>
        </p:nvSpPr>
        <p:spPr>
          <a:xfrm>
            <a:off x="8651640" y="3244334"/>
            <a:ext cx="1338828"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模型检查器</a:t>
            </a:r>
          </a:p>
        </p:txBody>
      </p:sp>
    </p:spTree>
    <p:extLst>
      <p:ext uri="{BB962C8B-B14F-4D97-AF65-F5344CB8AC3E}">
        <p14:creationId xmlns:p14="http://schemas.microsoft.com/office/powerpoint/2010/main" val="391050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46743" y="190430"/>
            <a:ext cx="11739645" cy="763598"/>
          </a:xfrm>
          <a:prstGeom prst="roundRect">
            <a:avLst/>
          </a:prstGeom>
          <a:solidFill>
            <a:srgbClr val="700F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02866" y="277099"/>
            <a:ext cx="5111243" cy="584775"/>
          </a:xfrm>
          <a:prstGeom prst="rect">
            <a:avLst/>
          </a:prstGeom>
          <a:noFill/>
        </p:spPr>
        <p:txBody>
          <a:bodyPr wrap="square" rtlCol="0">
            <a:spAutoFit/>
          </a:bodyPr>
          <a:lstStyle/>
          <a:p>
            <a:r>
              <a:rPr lang="zh-CN" altLang="en-US" sz="3200" b="1" dirty="0">
                <a:solidFill>
                  <a:schemeClr val="bg1"/>
                </a:solidFill>
              </a:rPr>
              <a:t>设计与实现</a:t>
            </a:r>
          </a:p>
        </p:txBody>
      </p:sp>
      <p:pic>
        <p:nvPicPr>
          <p:cNvPr id="9" name="Picture 2" descr="https://ese.nju.edu.cn/_upload/tpl/04/32/1074/template1074/htmlRes/logo.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885573" y="291612"/>
            <a:ext cx="1895854" cy="58477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object 3">
            <a:extLst>
              <a:ext uri="{FF2B5EF4-FFF2-40B4-BE49-F238E27FC236}">
                <a16:creationId xmlns:a16="http://schemas.microsoft.com/office/drawing/2014/main" id="{2B05E30A-AC60-D594-FBF5-0689AF9E03D2}"/>
              </a:ext>
            </a:extLst>
          </p:cNvPr>
          <p:cNvGrpSpPr/>
          <p:nvPr/>
        </p:nvGrpSpPr>
        <p:grpSpPr>
          <a:xfrm>
            <a:off x="1577058" y="1914298"/>
            <a:ext cx="3683635" cy="3683635"/>
            <a:chOff x="825944" y="1636712"/>
            <a:chExt cx="3683635" cy="3683635"/>
          </a:xfrm>
        </p:grpSpPr>
        <p:pic>
          <p:nvPicPr>
            <p:cNvPr id="3" name="object 4">
              <a:extLst>
                <a:ext uri="{FF2B5EF4-FFF2-40B4-BE49-F238E27FC236}">
                  <a16:creationId xmlns:a16="http://schemas.microsoft.com/office/drawing/2014/main" id="{B4E68C8F-C90D-0E4C-D341-9B971055B306}"/>
                </a:ext>
              </a:extLst>
            </p:cNvPr>
            <p:cNvPicPr/>
            <p:nvPr/>
          </p:nvPicPr>
          <p:blipFill>
            <a:blip r:embed="rId4" cstate="print"/>
            <a:stretch>
              <a:fillRect/>
            </a:stretch>
          </p:blipFill>
          <p:spPr>
            <a:xfrm>
              <a:off x="838200" y="1648967"/>
              <a:ext cx="3657600" cy="3657600"/>
            </a:xfrm>
            <a:prstGeom prst="rect">
              <a:avLst/>
            </a:prstGeom>
          </p:spPr>
        </p:pic>
        <p:sp>
          <p:nvSpPr>
            <p:cNvPr id="6" name="object 5">
              <a:extLst>
                <a:ext uri="{FF2B5EF4-FFF2-40B4-BE49-F238E27FC236}">
                  <a16:creationId xmlns:a16="http://schemas.microsoft.com/office/drawing/2014/main" id="{29CB7445-725A-783A-E245-10D8BFB43D05}"/>
                </a:ext>
              </a:extLst>
            </p:cNvPr>
            <p:cNvSpPr/>
            <p:nvPr/>
          </p:nvSpPr>
          <p:spPr>
            <a:xfrm>
              <a:off x="838962" y="4531614"/>
              <a:ext cx="1019810" cy="775970"/>
            </a:xfrm>
            <a:custGeom>
              <a:avLst/>
              <a:gdLst/>
              <a:ahLst/>
              <a:cxnLst/>
              <a:rect l="l" t="t" r="r" b="b"/>
              <a:pathLst>
                <a:path w="1019810" h="775970">
                  <a:moveTo>
                    <a:pt x="0" y="0"/>
                  </a:moveTo>
                  <a:lnTo>
                    <a:pt x="0" y="775716"/>
                  </a:lnTo>
                  <a:lnTo>
                    <a:pt x="1019556" y="775716"/>
                  </a:lnTo>
                  <a:lnTo>
                    <a:pt x="716788" y="125856"/>
                  </a:lnTo>
                  <a:lnTo>
                    <a:pt x="0" y="0"/>
                  </a:lnTo>
                  <a:close/>
                </a:path>
              </a:pathLst>
            </a:custGeom>
            <a:solidFill>
              <a:srgbClr val="2E5496">
                <a:alpha val="74900"/>
              </a:srgbClr>
            </a:solidFill>
          </p:spPr>
          <p:txBody>
            <a:bodyPr wrap="square" lIns="0" tIns="0" rIns="0" bIns="0" rtlCol="0"/>
            <a:lstStyle/>
            <a:p>
              <a:endParaRPr/>
            </a:p>
          </p:txBody>
        </p:sp>
        <p:sp>
          <p:nvSpPr>
            <p:cNvPr id="7" name="object 6">
              <a:extLst>
                <a:ext uri="{FF2B5EF4-FFF2-40B4-BE49-F238E27FC236}">
                  <a16:creationId xmlns:a16="http://schemas.microsoft.com/office/drawing/2014/main" id="{B34288DC-231F-2A42-978F-C380968E5ED6}"/>
                </a:ext>
              </a:extLst>
            </p:cNvPr>
            <p:cNvSpPr/>
            <p:nvPr/>
          </p:nvSpPr>
          <p:spPr>
            <a:xfrm>
              <a:off x="838962" y="4531614"/>
              <a:ext cx="1019810" cy="775970"/>
            </a:xfrm>
            <a:custGeom>
              <a:avLst/>
              <a:gdLst/>
              <a:ahLst/>
              <a:cxnLst/>
              <a:rect l="l" t="t" r="r" b="b"/>
              <a:pathLst>
                <a:path w="1019810" h="775970">
                  <a:moveTo>
                    <a:pt x="0" y="0"/>
                  </a:moveTo>
                  <a:lnTo>
                    <a:pt x="716788" y="125856"/>
                  </a:lnTo>
                  <a:lnTo>
                    <a:pt x="1019556" y="775716"/>
                  </a:lnTo>
                  <a:lnTo>
                    <a:pt x="0" y="775716"/>
                  </a:lnTo>
                  <a:lnTo>
                    <a:pt x="0" y="0"/>
                  </a:lnTo>
                  <a:close/>
                </a:path>
              </a:pathLst>
            </a:custGeom>
            <a:ln w="25908">
              <a:solidFill>
                <a:srgbClr val="000000"/>
              </a:solidFill>
            </a:ln>
          </p:spPr>
          <p:txBody>
            <a:bodyPr wrap="square" lIns="0" tIns="0" rIns="0" bIns="0" rtlCol="0"/>
            <a:lstStyle/>
            <a:p>
              <a:endParaRPr/>
            </a:p>
          </p:txBody>
        </p:sp>
        <p:pic>
          <p:nvPicPr>
            <p:cNvPr id="8" name="object 7">
              <a:extLst>
                <a:ext uri="{FF2B5EF4-FFF2-40B4-BE49-F238E27FC236}">
                  <a16:creationId xmlns:a16="http://schemas.microsoft.com/office/drawing/2014/main" id="{448C4AD2-6A8B-FD9C-21A4-3A050FA3B46C}"/>
                </a:ext>
              </a:extLst>
            </p:cNvPr>
            <p:cNvPicPr/>
            <p:nvPr/>
          </p:nvPicPr>
          <p:blipFill>
            <a:blip r:embed="rId5" cstate="print"/>
            <a:stretch>
              <a:fillRect/>
            </a:stretch>
          </p:blipFill>
          <p:spPr>
            <a:xfrm>
              <a:off x="3160014" y="1649729"/>
              <a:ext cx="1336548" cy="987552"/>
            </a:xfrm>
            <a:prstGeom prst="rect">
              <a:avLst/>
            </a:prstGeom>
          </p:spPr>
        </p:pic>
        <p:sp>
          <p:nvSpPr>
            <p:cNvPr id="10" name="object 8">
              <a:extLst>
                <a:ext uri="{FF2B5EF4-FFF2-40B4-BE49-F238E27FC236}">
                  <a16:creationId xmlns:a16="http://schemas.microsoft.com/office/drawing/2014/main" id="{AD6A026B-41E5-4386-B52C-037655DD52B8}"/>
                </a:ext>
              </a:extLst>
            </p:cNvPr>
            <p:cNvSpPr/>
            <p:nvPr/>
          </p:nvSpPr>
          <p:spPr>
            <a:xfrm>
              <a:off x="3160014" y="1649729"/>
              <a:ext cx="1336675" cy="988060"/>
            </a:xfrm>
            <a:custGeom>
              <a:avLst/>
              <a:gdLst/>
              <a:ahLst/>
              <a:cxnLst/>
              <a:rect l="l" t="t" r="r" b="b"/>
              <a:pathLst>
                <a:path w="1336675" h="988060">
                  <a:moveTo>
                    <a:pt x="0" y="0"/>
                  </a:moveTo>
                  <a:lnTo>
                    <a:pt x="1336548" y="0"/>
                  </a:lnTo>
                  <a:lnTo>
                    <a:pt x="1336548" y="987552"/>
                  </a:lnTo>
                  <a:lnTo>
                    <a:pt x="493522" y="642366"/>
                  </a:lnTo>
                  <a:lnTo>
                    <a:pt x="0" y="0"/>
                  </a:lnTo>
                  <a:close/>
                </a:path>
              </a:pathLst>
            </a:custGeom>
            <a:ln w="25908">
              <a:solidFill>
                <a:srgbClr val="000000"/>
              </a:solidFill>
            </a:ln>
          </p:spPr>
          <p:txBody>
            <a:bodyPr wrap="square" lIns="0" tIns="0" rIns="0" bIns="0" rtlCol="0"/>
            <a:lstStyle/>
            <a:p>
              <a:endParaRPr/>
            </a:p>
          </p:txBody>
        </p:sp>
        <p:sp>
          <p:nvSpPr>
            <p:cNvPr id="11" name="object 9">
              <a:extLst>
                <a:ext uri="{FF2B5EF4-FFF2-40B4-BE49-F238E27FC236}">
                  <a16:creationId xmlns:a16="http://schemas.microsoft.com/office/drawing/2014/main" id="{99E598DB-395E-AF3C-8332-457AD411733A}"/>
                </a:ext>
              </a:extLst>
            </p:cNvPr>
            <p:cNvSpPr/>
            <p:nvPr/>
          </p:nvSpPr>
          <p:spPr>
            <a:xfrm>
              <a:off x="839139" y="1675638"/>
              <a:ext cx="3649979" cy="3632200"/>
            </a:xfrm>
            <a:custGeom>
              <a:avLst/>
              <a:gdLst/>
              <a:ahLst/>
              <a:cxnLst/>
              <a:rect l="l" t="t" r="r" b="b"/>
              <a:pathLst>
                <a:path w="3649979" h="3632200">
                  <a:moveTo>
                    <a:pt x="2303856" y="0"/>
                  </a:moveTo>
                  <a:lnTo>
                    <a:pt x="24765" y="0"/>
                  </a:lnTo>
                  <a:lnTo>
                    <a:pt x="24680" y="356287"/>
                  </a:lnTo>
                  <a:lnTo>
                    <a:pt x="21970" y="867209"/>
                  </a:lnTo>
                  <a:lnTo>
                    <a:pt x="4514" y="2559636"/>
                  </a:lnTo>
                  <a:lnTo>
                    <a:pt x="232" y="3224405"/>
                  </a:lnTo>
                  <a:lnTo>
                    <a:pt x="0" y="3631692"/>
                  </a:lnTo>
                  <a:lnTo>
                    <a:pt x="3649802" y="3615181"/>
                  </a:lnTo>
                  <a:lnTo>
                    <a:pt x="3649784" y="3564662"/>
                  </a:lnTo>
                  <a:lnTo>
                    <a:pt x="3648205" y="3109990"/>
                  </a:lnTo>
                  <a:lnTo>
                    <a:pt x="3634889" y="1493378"/>
                  </a:lnTo>
                  <a:lnTo>
                    <a:pt x="3633292" y="988187"/>
                  </a:lnTo>
                  <a:lnTo>
                    <a:pt x="2791028" y="650621"/>
                  </a:lnTo>
                  <a:lnTo>
                    <a:pt x="2303856" y="0"/>
                  </a:lnTo>
                  <a:close/>
                </a:path>
              </a:pathLst>
            </a:custGeom>
            <a:solidFill>
              <a:srgbClr val="538235">
                <a:alpha val="50195"/>
              </a:srgbClr>
            </a:solidFill>
          </p:spPr>
          <p:txBody>
            <a:bodyPr wrap="square" lIns="0" tIns="0" rIns="0" bIns="0" rtlCol="0"/>
            <a:lstStyle/>
            <a:p>
              <a:endParaRPr/>
            </a:p>
          </p:txBody>
        </p:sp>
        <p:sp>
          <p:nvSpPr>
            <p:cNvPr id="12" name="object 10">
              <a:extLst>
                <a:ext uri="{FF2B5EF4-FFF2-40B4-BE49-F238E27FC236}">
                  <a16:creationId xmlns:a16="http://schemas.microsoft.com/office/drawing/2014/main" id="{04D2C042-B0FF-DA7A-D3C7-1553349FDAE7}"/>
                </a:ext>
              </a:extLst>
            </p:cNvPr>
            <p:cNvSpPr/>
            <p:nvPr/>
          </p:nvSpPr>
          <p:spPr>
            <a:xfrm>
              <a:off x="838962" y="1675638"/>
              <a:ext cx="3649979" cy="3632200"/>
            </a:xfrm>
            <a:custGeom>
              <a:avLst/>
              <a:gdLst/>
              <a:ahLst/>
              <a:cxnLst/>
              <a:rect l="l" t="t" r="r" b="b"/>
              <a:pathLst>
                <a:path w="3649979" h="3632200">
                  <a:moveTo>
                    <a:pt x="24942" y="0"/>
                  </a:moveTo>
                  <a:lnTo>
                    <a:pt x="2304033" y="0"/>
                  </a:lnTo>
                  <a:lnTo>
                    <a:pt x="2791205" y="650621"/>
                  </a:lnTo>
                  <a:lnTo>
                    <a:pt x="3633469" y="988187"/>
                  </a:lnTo>
                  <a:lnTo>
                    <a:pt x="3633487" y="1038706"/>
                  </a:lnTo>
                  <a:lnTo>
                    <a:pt x="3633540" y="1089225"/>
                  </a:lnTo>
                  <a:lnTo>
                    <a:pt x="3633628" y="1139744"/>
                  </a:lnTo>
                  <a:lnTo>
                    <a:pt x="3633747" y="1190263"/>
                  </a:lnTo>
                  <a:lnTo>
                    <a:pt x="3633898" y="1240782"/>
                  </a:lnTo>
                  <a:lnTo>
                    <a:pt x="3634078" y="1291301"/>
                  </a:lnTo>
                  <a:lnTo>
                    <a:pt x="3634286" y="1341820"/>
                  </a:lnTo>
                  <a:lnTo>
                    <a:pt x="3634521" y="1392340"/>
                  </a:lnTo>
                  <a:lnTo>
                    <a:pt x="3634782" y="1442859"/>
                  </a:lnTo>
                  <a:lnTo>
                    <a:pt x="3635066" y="1493378"/>
                  </a:lnTo>
                  <a:lnTo>
                    <a:pt x="3635373" y="1543897"/>
                  </a:lnTo>
                  <a:lnTo>
                    <a:pt x="3635701" y="1594416"/>
                  </a:lnTo>
                  <a:lnTo>
                    <a:pt x="3636049" y="1644935"/>
                  </a:lnTo>
                  <a:lnTo>
                    <a:pt x="3636415" y="1695454"/>
                  </a:lnTo>
                  <a:lnTo>
                    <a:pt x="3636798" y="1745974"/>
                  </a:lnTo>
                  <a:lnTo>
                    <a:pt x="3637196" y="1796493"/>
                  </a:lnTo>
                  <a:lnTo>
                    <a:pt x="3637609" y="1847012"/>
                  </a:lnTo>
                  <a:lnTo>
                    <a:pt x="3638034" y="1897531"/>
                  </a:lnTo>
                  <a:lnTo>
                    <a:pt x="3638471" y="1948050"/>
                  </a:lnTo>
                  <a:lnTo>
                    <a:pt x="3638917" y="1998569"/>
                  </a:lnTo>
                  <a:lnTo>
                    <a:pt x="3639372" y="2049088"/>
                  </a:lnTo>
                  <a:lnTo>
                    <a:pt x="3639834" y="2099607"/>
                  </a:lnTo>
                  <a:lnTo>
                    <a:pt x="3640302" y="2150127"/>
                  </a:lnTo>
                  <a:lnTo>
                    <a:pt x="3640773" y="2200646"/>
                  </a:lnTo>
                  <a:lnTo>
                    <a:pt x="3641248" y="2251165"/>
                  </a:lnTo>
                  <a:lnTo>
                    <a:pt x="3641724" y="2301684"/>
                  </a:lnTo>
                  <a:lnTo>
                    <a:pt x="3642200" y="2352203"/>
                  </a:lnTo>
                  <a:lnTo>
                    <a:pt x="3642675" y="2402722"/>
                  </a:lnTo>
                  <a:lnTo>
                    <a:pt x="3643147" y="2453241"/>
                  </a:lnTo>
                  <a:lnTo>
                    <a:pt x="3643614" y="2503761"/>
                  </a:lnTo>
                  <a:lnTo>
                    <a:pt x="3644076" y="2554280"/>
                  </a:lnTo>
                  <a:lnTo>
                    <a:pt x="3644531" y="2604799"/>
                  </a:lnTo>
                  <a:lnTo>
                    <a:pt x="3644977" y="2655318"/>
                  </a:lnTo>
                  <a:lnTo>
                    <a:pt x="3645414" y="2705837"/>
                  </a:lnTo>
                  <a:lnTo>
                    <a:pt x="3645839" y="2756356"/>
                  </a:lnTo>
                  <a:lnTo>
                    <a:pt x="3646252" y="2806875"/>
                  </a:lnTo>
                  <a:lnTo>
                    <a:pt x="3646650" y="2857394"/>
                  </a:lnTo>
                  <a:lnTo>
                    <a:pt x="3647033" y="2907914"/>
                  </a:lnTo>
                  <a:lnTo>
                    <a:pt x="3647399" y="2958433"/>
                  </a:lnTo>
                  <a:lnTo>
                    <a:pt x="3647747" y="3008952"/>
                  </a:lnTo>
                  <a:lnTo>
                    <a:pt x="3648075" y="3059471"/>
                  </a:lnTo>
                  <a:lnTo>
                    <a:pt x="3648382" y="3109990"/>
                  </a:lnTo>
                  <a:lnTo>
                    <a:pt x="3648667" y="3160509"/>
                  </a:lnTo>
                  <a:lnTo>
                    <a:pt x="3648927" y="3211028"/>
                  </a:lnTo>
                  <a:lnTo>
                    <a:pt x="3649162" y="3261548"/>
                  </a:lnTo>
                  <a:lnTo>
                    <a:pt x="3649370" y="3312067"/>
                  </a:lnTo>
                  <a:lnTo>
                    <a:pt x="3649551" y="3362586"/>
                  </a:lnTo>
                  <a:lnTo>
                    <a:pt x="3649701" y="3413105"/>
                  </a:lnTo>
                  <a:lnTo>
                    <a:pt x="3649821" y="3463624"/>
                  </a:lnTo>
                  <a:lnTo>
                    <a:pt x="3649908" y="3514143"/>
                  </a:lnTo>
                  <a:lnTo>
                    <a:pt x="3649961" y="3564662"/>
                  </a:lnTo>
                  <a:lnTo>
                    <a:pt x="3649979" y="3615181"/>
                  </a:lnTo>
                  <a:lnTo>
                    <a:pt x="177" y="3631692"/>
                  </a:lnTo>
                  <a:lnTo>
                    <a:pt x="80" y="3580875"/>
                  </a:lnTo>
                  <a:lnTo>
                    <a:pt x="21" y="3530030"/>
                  </a:lnTo>
                  <a:lnTo>
                    <a:pt x="0" y="3479157"/>
                  </a:lnTo>
                  <a:lnTo>
                    <a:pt x="14" y="3428257"/>
                  </a:lnTo>
                  <a:lnTo>
                    <a:pt x="63" y="3377331"/>
                  </a:lnTo>
                  <a:lnTo>
                    <a:pt x="146" y="3326380"/>
                  </a:lnTo>
                  <a:lnTo>
                    <a:pt x="262" y="3275404"/>
                  </a:lnTo>
                  <a:lnTo>
                    <a:pt x="409" y="3224405"/>
                  </a:lnTo>
                  <a:lnTo>
                    <a:pt x="587" y="3173382"/>
                  </a:lnTo>
                  <a:lnTo>
                    <a:pt x="794" y="3122338"/>
                  </a:lnTo>
                  <a:lnTo>
                    <a:pt x="1029" y="3071273"/>
                  </a:lnTo>
                  <a:lnTo>
                    <a:pt x="1291" y="3020187"/>
                  </a:lnTo>
                  <a:lnTo>
                    <a:pt x="1580" y="2969082"/>
                  </a:lnTo>
                  <a:lnTo>
                    <a:pt x="1893" y="2917958"/>
                  </a:lnTo>
                  <a:lnTo>
                    <a:pt x="2230" y="2866816"/>
                  </a:lnTo>
                  <a:lnTo>
                    <a:pt x="2590" y="2815657"/>
                  </a:lnTo>
                  <a:lnTo>
                    <a:pt x="2972" y="2764482"/>
                  </a:lnTo>
                  <a:lnTo>
                    <a:pt x="3374" y="2713291"/>
                  </a:lnTo>
                  <a:lnTo>
                    <a:pt x="3795" y="2662086"/>
                  </a:lnTo>
                  <a:lnTo>
                    <a:pt x="4235" y="2610868"/>
                  </a:lnTo>
                  <a:lnTo>
                    <a:pt x="4691" y="2559636"/>
                  </a:lnTo>
                  <a:lnTo>
                    <a:pt x="5164" y="2508392"/>
                  </a:lnTo>
                  <a:lnTo>
                    <a:pt x="5652" y="2457138"/>
                  </a:lnTo>
                  <a:lnTo>
                    <a:pt x="6154" y="2405872"/>
                  </a:lnTo>
                  <a:lnTo>
                    <a:pt x="6668" y="2354598"/>
                  </a:lnTo>
                  <a:lnTo>
                    <a:pt x="7194" y="2303314"/>
                  </a:lnTo>
                  <a:lnTo>
                    <a:pt x="7731" y="2252023"/>
                  </a:lnTo>
                  <a:lnTo>
                    <a:pt x="8277" y="2200725"/>
                  </a:lnTo>
                  <a:lnTo>
                    <a:pt x="8831" y="2149420"/>
                  </a:lnTo>
                  <a:lnTo>
                    <a:pt x="9392" y="2098110"/>
                  </a:lnTo>
                  <a:lnTo>
                    <a:pt x="9960" y="2046795"/>
                  </a:lnTo>
                  <a:lnTo>
                    <a:pt x="10532" y="1995477"/>
                  </a:lnTo>
                  <a:lnTo>
                    <a:pt x="11109" y="1944156"/>
                  </a:lnTo>
                  <a:lnTo>
                    <a:pt x="11688" y="1892833"/>
                  </a:lnTo>
                  <a:lnTo>
                    <a:pt x="12269" y="1841508"/>
                  </a:lnTo>
                  <a:lnTo>
                    <a:pt x="12850" y="1790183"/>
                  </a:lnTo>
                  <a:lnTo>
                    <a:pt x="13431" y="1738858"/>
                  </a:lnTo>
                  <a:lnTo>
                    <a:pt x="14010" y="1687535"/>
                  </a:lnTo>
                  <a:lnTo>
                    <a:pt x="14586" y="1636214"/>
                  </a:lnTo>
                  <a:lnTo>
                    <a:pt x="15159" y="1584896"/>
                  </a:lnTo>
                  <a:lnTo>
                    <a:pt x="15727" y="1533581"/>
                  </a:lnTo>
                  <a:lnTo>
                    <a:pt x="16288" y="1482271"/>
                  </a:lnTo>
                  <a:lnTo>
                    <a:pt x="16842" y="1430966"/>
                  </a:lnTo>
                  <a:lnTo>
                    <a:pt x="17388" y="1379668"/>
                  </a:lnTo>
                  <a:lnTo>
                    <a:pt x="17925" y="1328377"/>
                  </a:lnTo>
                  <a:lnTo>
                    <a:pt x="18451" y="1277093"/>
                  </a:lnTo>
                  <a:lnTo>
                    <a:pt x="18965" y="1225819"/>
                  </a:lnTo>
                  <a:lnTo>
                    <a:pt x="19467" y="1174553"/>
                  </a:lnTo>
                  <a:lnTo>
                    <a:pt x="19955" y="1123299"/>
                  </a:lnTo>
                  <a:lnTo>
                    <a:pt x="20427" y="1072055"/>
                  </a:lnTo>
                  <a:lnTo>
                    <a:pt x="20884" y="1020823"/>
                  </a:lnTo>
                  <a:lnTo>
                    <a:pt x="21324" y="969605"/>
                  </a:lnTo>
                  <a:lnTo>
                    <a:pt x="21745" y="918400"/>
                  </a:lnTo>
                  <a:lnTo>
                    <a:pt x="22147" y="867209"/>
                  </a:lnTo>
                  <a:lnTo>
                    <a:pt x="22529" y="816034"/>
                  </a:lnTo>
                  <a:lnTo>
                    <a:pt x="22888" y="764875"/>
                  </a:lnTo>
                  <a:lnTo>
                    <a:pt x="23226" y="713733"/>
                  </a:lnTo>
                  <a:lnTo>
                    <a:pt x="23539" y="662609"/>
                  </a:lnTo>
                  <a:lnTo>
                    <a:pt x="23827" y="611504"/>
                  </a:lnTo>
                  <a:lnTo>
                    <a:pt x="24090" y="560418"/>
                  </a:lnTo>
                  <a:lnTo>
                    <a:pt x="24325" y="509353"/>
                  </a:lnTo>
                  <a:lnTo>
                    <a:pt x="24532" y="458309"/>
                  </a:lnTo>
                  <a:lnTo>
                    <a:pt x="24710" y="407286"/>
                  </a:lnTo>
                  <a:lnTo>
                    <a:pt x="24857" y="356287"/>
                  </a:lnTo>
                  <a:lnTo>
                    <a:pt x="24973" y="305311"/>
                  </a:lnTo>
                  <a:lnTo>
                    <a:pt x="25056" y="254360"/>
                  </a:lnTo>
                  <a:lnTo>
                    <a:pt x="25105" y="203434"/>
                  </a:lnTo>
                  <a:lnTo>
                    <a:pt x="25119" y="152534"/>
                  </a:lnTo>
                  <a:lnTo>
                    <a:pt x="25098" y="101661"/>
                  </a:lnTo>
                  <a:lnTo>
                    <a:pt x="25039" y="50816"/>
                  </a:lnTo>
                  <a:lnTo>
                    <a:pt x="24942" y="0"/>
                  </a:lnTo>
                  <a:close/>
                </a:path>
              </a:pathLst>
            </a:custGeom>
            <a:ln w="25908">
              <a:solidFill>
                <a:srgbClr val="000000"/>
              </a:solidFill>
            </a:ln>
          </p:spPr>
          <p:txBody>
            <a:bodyPr wrap="square" lIns="0" tIns="0" rIns="0" bIns="0" rtlCol="0"/>
            <a:lstStyle/>
            <a:p>
              <a:endParaRPr/>
            </a:p>
          </p:txBody>
        </p:sp>
        <p:sp>
          <p:nvSpPr>
            <p:cNvPr id="13" name="object 11">
              <a:extLst>
                <a:ext uri="{FF2B5EF4-FFF2-40B4-BE49-F238E27FC236}">
                  <a16:creationId xmlns:a16="http://schemas.microsoft.com/office/drawing/2014/main" id="{6D1DC40B-B1C9-DAF9-3ED6-969F9F254BF0}"/>
                </a:ext>
              </a:extLst>
            </p:cNvPr>
            <p:cNvSpPr/>
            <p:nvPr/>
          </p:nvSpPr>
          <p:spPr>
            <a:xfrm>
              <a:off x="3071367" y="1942338"/>
              <a:ext cx="619125" cy="278765"/>
            </a:xfrm>
            <a:custGeom>
              <a:avLst/>
              <a:gdLst/>
              <a:ahLst/>
              <a:cxnLst/>
              <a:rect l="l" t="t" r="r" b="b"/>
              <a:pathLst>
                <a:path w="619125" h="278764">
                  <a:moveTo>
                    <a:pt x="84708" y="241426"/>
                  </a:moveTo>
                  <a:lnTo>
                    <a:pt x="56514" y="244094"/>
                  </a:lnTo>
                  <a:lnTo>
                    <a:pt x="57023" y="244094"/>
                  </a:lnTo>
                  <a:lnTo>
                    <a:pt x="28320" y="245745"/>
                  </a:lnTo>
                  <a:lnTo>
                    <a:pt x="28956" y="245745"/>
                  </a:lnTo>
                  <a:lnTo>
                    <a:pt x="0" y="246379"/>
                  </a:lnTo>
                  <a:lnTo>
                    <a:pt x="507" y="278257"/>
                  </a:lnTo>
                  <a:lnTo>
                    <a:pt x="59181" y="275971"/>
                  </a:lnTo>
                  <a:lnTo>
                    <a:pt x="116331" y="269621"/>
                  </a:lnTo>
                  <a:lnTo>
                    <a:pt x="169671" y="259461"/>
                  </a:lnTo>
                  <a:lnTo>
                    <a:pt x="217931" y="246252"/>
                  </a:lnTo>
                  <a:lnTo>
                    <a:pt x="231167" y="241553"/>
                  </a:lnTo>
                  <a:lnTo>
                    <a:pt x="84200" y="241553"/>
                  </a:lnTo>
                  <a:lnTo>
                    <a:pt x="84708" y="241426"/>
                  </a:lnTo>
                  <a:close/>
                </a:path>
                <a:path w="619125" h="278764">
                  <a:moveTo>
                    <a:pt x="111759" y="237871"/>
                  </a:moveTo>
                  <a:lnTo>
                    <a:pt x="84200" y="241553"/>
                  </a:lnTo>
                  <a:lnTo>
                    <a:pt x="231167" y="241553"/>
                  </a:lnTo>
                  <a:lnTo>
                    <a:pt x="239394" y="238633"/>
                  </a:lnTo>
                  <a:lnTo>
                    <a:pt x="240932" y="237998"/>
                  </a:lnTo>
                  <a:lnTo>
                    <a:pt x="111125" y="237998"/>
                  </a:lnTo>
                  <a:lnTo>
                    <a:pt x="111759" y="237871"/>
                  </a:lnTo>
                  <a:close/>
                </a:path>
                <a:path w="619125" h="278764">
                  <a:moveTo>
                    <a:pt x="137794" y="233425"/>
                  </a:moveTo>
                  <a:lnTo>
                    <a:pt x="111125" y="237998"/>
                  </a:lnTo>
                  <a:lnTo>
                    <a:pt x="240932" y="237998"/>
                  </a:lnTo>
                  <a:lnTo>
                    <a:pt x="251698" y="233552"/>
                  </a:lnTo>
                  <a:lnTo>
                    <a:pt x="137287" y="233552"/>
                  </a:lnTo>
                  <a:lnTo>
                    <a:pt x="137794" y="233425"/>
                  </a:lnTo>
                  <a:close/>
                </a:path>
                <a:path w="619125" h="278764">
                  <a:moveTo>
                    <a:pt x="263920" y="228219"/>
                  </a:moveTo>
                  <a:lnTo>
                    <a:pt x="162800" y="228222"/>
                  </a:lnTo>
                  <a:lnTo>
                    <a:pt x="162306" y="228346"/>
                  </a:lnTo>
                  <a:lnTo>
                    <a:pt x="137287" y="233552"/>
                  </a:lnTo>
                  <a:lnTo>
                    <a:pt x="251698" y="233552"/>
                  </a:lnTo>
                  <a:lnTo>
                    <a:pt x="259080" y="230504"/>
                  </a:lnTo>
                  <a:lnTo>
                    <a:pt x="263920" y="228219"/>
                  </a:lnTo>
                  <a:close/>
                </a:path>
                <a:path w="619125" h="278764">
                  <a:moveTo>
                    <a:pt x="162798" y="228222"/>
                  </a:moveTo>
                  <a:lnTo>
                    <a:pt x="162206" y="228346"/>
                  </a:lnTo>
                  <a:lnTo>
                    <a:pt x="162798" y="228222"/>
                  </a:lnTo>
                  <a:close/>
                </a:path>
                <a:path w="619125" h="278764">
                  <a:moveTo>
                    <a:pt x="186562" y="222250"/>
                  </a:moveTo>
                  <a:lnTo>
                    <a:pt x="162798" y="228222"/>
                  </a:lnTo>
                  <a:lnTo>
                    <a:pt x="263920" y="228219"/>
                  </a:lnTo>
                  <a:lnTo>
                    <a:pt x="268223" y="226187"/>
                  </a:lnTo>
                  <a:lnTo>
                    <a:pt x="275274" y="222503"/>
                  </a:lnTo>
                  <a:lnTo>
                    <a:pt x="185801" y="222503"/>
                  </a:lnTo>
                  <a:lnTo>
                    <a:pt x="186562" y="222250"/>
                  </a:lnTo>
                  <a:close/>
                </a:path>
                <a:path w="619125" h="278764">
                  <a:moveTo>
                    <a:pt x="286705" y="215773"/>
                  </a:moveTo>
                  <a:lnTo>
                    <a:pt x="208406" y="215773"/>
                  </a:lnTo>
                  <a:lnTo>
                    <a:pt x="207644" y="216026"/>
                  </a:lnTo>
                  <a:lnTo>
                    <a:pt x="185801" y="222503"/>
                  </a:lnTo>
                  <a:lnTo>
                    <a:pt x="275274" y="222503"/>
                  </a:lnTo>
                  <a:lnTo>
                    <a:pt x="276732" y="221741"/>
                  </a:lnTo>
                  <a:lnTo>
                    <a:pt x="284733" y="217042"/>
                  </a:lnTo>
                  <a:lnTo>
                    <a:pt x="286705" y="215773"/>
                  </a:lnTo>
                  <a:close/>
                </a:path>
                <a:path w="619125" h="278764">
                  <a:moveTo>
                    <a:pt x="208111" y="215860"/>
                  </a:moveTo>
                  <a:lnTo>
                    <a:pt x="207553" y="216026"/>
                  </a:lnTo>
                  <a:lnTo>
                    <a:pt x="208111" y="215860"/>
                  </a:lnTo>
                  <a:close/>
                </a:path>
                <a:path w="619125" h="278764">
                  <a:moveTo>
                    <a:pt x="297150" y="208661"/>
                  </a:moveTo>
                  <a:lnTo>
                    <a:pt x="228345" y="208661"/>
                  </a:lnTo>
                  <a:lnTo>
                    <a:pt x="208111" y="215860"/>
                  </a:lnTo>
                  <a:lnTo>
                    <a:pt x="208406" y="215773"/>
                  </a:lnTo>
                  <a:lnTo>
                    <a:pt x="286705" y="215773"/>
                  </a:lnTo>
                  <a:lnTo>
                    <a:pt x="292227" y="212216"/>
                  </a:lnTo>
                  <a:lnTo>
                    <a:pt x="297150" y="208661"/>
                  </a:lnTo>
                  <a:close/>
                </a:path>
                <a:path w="619125" h="278764">
                  <a:moveTo>
                    <a:pt x="305943" y="201167"/>
                  </a:moveTo>
                  <a:lnTo>
                    <a:pt x="246506" y="201167"/>
                  </a:lnTo>
                  <a:lnTo>
                    <a:pt x="245618" y="201549"/>
                  </a:lnTo>
                  <a:lnTo>
                    <a:pt x="227583" y="208914"/>
                  </a:lnTo>
                  <a:lnTo>
                    <a:pt x="228345" y="208661"/>
                  </a:lnTo>
                  <a:lnTo>
                    <a:pt x="297150" y="208661"/>
                  </a:lnTo>
                  <a:lnTo>
                    <a:pt x="299084" y="207263"/>
                  </a:lnTo>
                  <a:lnTo>
                    <a:pt x="305181" y="201929"/>
                  </a:lnTo>
                  <a:lnTo>
                    <a:pt x="305943" y="201167"/>
                  </a:lnTo>
                  <a:close/>
                </a:path>
                <a:path w="619125" h="278764">
                  <a:moveTo>
                    <a:pt x="245867" y="201429"/>
                  </a:moveTo>
                  <a:lnTo>
                    <a:pt x="245576" y="201549"/>
                  </a:lnTo>
                  <a:lnTo>
                    <a:pt x="245867" y="201429"/>
                  </a:lnTo>
                  <a:close/>
                </a:path>
                <a:path w="619125" h="278764">
                  <a:moveTo>
                    <a:pt x="309626" y="197485"/>
                  </a:moveTo>
                  <a:lnTo>
                    <a:pt x="254127" y="197485"/>
                  </a:lnTo>
                  <a:lnTo>
                    <a:pt x="245867" y="201429"/>
                  </a:lnTo>
                  <a:lnTo>
                    <a:pt x="246506" y="201167"/>
                  </a:lnTo>
                  <a:lnTo>
                    <a:pt x="305943" y="201167"/>
                  </a:lnTo>
                  <a:lnTo>
                    <a:pt x="309626" y="197485"/>
                  </a:lnTo>
                  <a:close/>
                </a:path>
                <a:path w="619125" h="278764">
                  <a:moveTo>
                    <a:pt x="261619" y="193421"/>
                  </a:moveTo>
                  <a:lnTo>
                    <a:pt x="253619" y="197612"/>
                  </a:lnTo>
                  <a:lnTo>
                    <a:pt x="254127" y="197485"/>
                  </a:lnTo>
                  <a:lnTo>
                    <a:pt x="309626" y="197485"/>
                  </a:lnTo>
                  <a:lnTo>
                    <a:pt x="310642" y="196469"/>
                  </a:lnTo>
                  <a:lnTo>
                    <a:pt x="312903" y="193801"/>
                  </a:lnTo>
                  <a:lnTo>
                    <a:pt x="261111" y="193801"/>
                  </a:lnTo>
                  <a:lnTo>
                    <a:pt x="261619" y="193421"/>
                  </a:lnTo>
                  <a:close/>
                </a:path>
                <a:path w="619125" h="278764">
                  <a:moveTo>
                    <a:pt x="316252" y="189611"/>
                  </a:moveTo>
                  <a:lnTo>
                    <a:pt x="268478" y="189611"/>
                  </a:lnTo>
                  <a:lnTo>
                    <a:pt x="261111" y="193801"/>
                  </a:lnTo>
                  <a:lnTo>
                    <a:pt x="312903" y="193801"/>
                  </a:lnTo>
                  <a:lnTo>
                    <a:pt x="315594" y="190626"/>
                  </a:lnTo>
                  <a:lnTo>
                    <a:pt x="316252" y="189611"/>
                  </a:lnTo>
                  <a:close/>
                </a:path>
                <a:path w="619125" h="278764">
                  <a:moveTo>
                    <a:pt x="318799" y="185674"/>
                  </a:moveTo>
                  <a:lnTo>
                    <a:pt x="274319" y="185674"/>
                  </a:lnTo>
                  <a:lnTo>
                    <a:pt x="267612" y="190103"/>
                  </a:lnTo>
                  <a:lnTo>
                    <a:pt x="268478" y="189611"/>
                  </a:lnTo>
                  <a:lnTo>
                    <a:pt x="316252" y="189611"/>
                  </a:lnTo>
                  <a:lnTo>
                    <a:pt x="318799" y="185674"/>
                  </a:lnTo>
                  <a:close/>
                </a:path>
                <a:path w="619125" h="278764">
                  <a:moveTo>
                    <a:pt x="320858" y="181737"/>
                  </a:moveTo>
                  <a:lnTo>
                    <a:pt x="279654" y="181737"/>
                  </a:lnTo>
                  <a:lnTo>
                    <a:pt x="278510" y="182625"/>
                  </a:lnTo>
                  <a:lnTo>
                    <a:pt x="273627" y="186131"/>
                  </a:lnTo>
                  <a:lnTo>
                    <a:pt x="274319" y="185674"/>
                  </a:lnTo>
                  <a:lnTo>
                    <a:pt x="318799" y="185674"/>
                  </a:lnTo>
                  <a:lnTo>
                    <a:pt x="319785" y="184150"/>
                  </a:lnTo>
                  <a:lnTo>
                    <a:pt x="320858" y="181737"/>
                  </a:lnTo>
                  <a:close/>
                </a:path>
                <a:path w="619125" h="278764">
                  <a:moveTo>
                    <a:pt x="278884" y="182298"/>
                  </a:moveTo>
                  <a:lnTo>
                    <a:pt x="278434" y="182625"/>
                  </a:lnTo>
                  <a:lnTo>
                    <a:pt x="278884" y="182298"/>
                  </a:lnTo>
                  <a:close/>
                </a:path>
                <a:path w="619125" h="278764">
                  <a:moveTo>
                    <a:pt x="279654" y="181737"/>
                  </a:moveTo>
                  <a:lnTo>
                    <a:pt x="278884" y="182298"/>
                  </a:lnTo>
                  <a:lnTo>
                    <a:pt x="278510" y="182625"/>
                  </a:lnTo>
                  <a:lnTo>
                    <a:pt x="279654" y="181737"/>
                  </a:lnTo>
                  <a:close/>
                </a:path>
                <a:path w="619125" h="278764">
                  <a:moveTo>
                    <a:pt x="323689" y="174244"/>
                  </a:moveTo>
                  <a:lnTo>
                    <a:pt x="287655" y="174244"/>
                  </a:lnTo>
                  <a:lnTo>
                    <a:pt x="286511" y="175387"/>
                  </a:lnTo>
                  <a:lnTo>
                    <a:pt x="283082" y="178688"/>
                  </a:lnTo>
                  <a:lnTo>
                    <a:pt x="278884" y="182298"/>
                  </a:lnTo>
                  <a:lnTo>
                    <a:pt x="279654" y="181737"/>
                  </a:lnTo>
                  <a:lnTo>
                    <a:pt x="320858" y="181737"/>
                  </a:lnTo>
                  <a:lnTo>
                    <a:pt x="322833" y="177291"/>
                  </a:lnTo>
                  <a:lnTo>
                    <a:pt x="323689" y="174244"/>
                  </a:lnTo>
                  <a:close/>
                </a:path>
                <a:path w="619125" h="278764">
                  <a:moveTo>
                    <a:pt x="283718" y="178053"/>
                  </a:moveTo>
                  <a:lnTo>
                    <a:pt x="282994" y="178688"/>
                  </a:lnTo>
                  <a:lnTo>
                    <a:pt x="283718" y="178053"/>
                  </a:lnTo>
                  <a:close/>
                </a:path>
                <a:path w="619125" h="278764">
                  <a:moveTo>
                    <a:pt x="286651" y="175219"/>
                  </a:moveTo>
                  <a:lnTo>
                    <a:pt x="286479" y="175387"/>
                  </a:lnTo>
                  <a:lnTo>
                    <a:pt x="286651" y="175219"/>
                  </a:lnTo>
                  <a:close/>
                </a:path>
                <a:path w="619125" h="278764">
                  <a:moveTo>
                    <a:pt x="287655" y="174244"/>
                  </a:moveTo>
                  <a:lnTo>
                    <a:pt x="286651" y="175219"/>
                  </a:lnTo>
                  <a:lnTo>
                    <a:pt x="286511" y="175387"/>
                  </a:lnTo>
                  <a:lnTo>
                    <a:pt x="287655" y="174244"/>
                  </a:lnTo>
                  <a:close/>
                </a:path>
                <a:path w="619125" h="278764">
                  <a:moveTo>
                    <a:pt x="290198" y="170963"/>
                  </a:moveTo>
                  <a:lnTo>
                    <a:pt x="286651" y="175219"/>
                  </a:lnTo>
                  <a:lnTo>
                    <a:pt x="287655" y="174244"/>
                  </a:lnTo>
                  <a:lnTo>
                    <a:pt x="323689" y="174244"/>
                  </a:lnTo>
                  <a:lnTo>
                    <a:pt x="324224" y="172338"/>
                  </a:lnTo>
                  <a:lnTo>
                    <a:pt x="289306" y="172338"/>
                  </a:lnTo>
                  <a:lnTo>
                    <a:pt x="290198" y="170963"/>
                  </a:lnTo>
                  <a:close/>
                </a:path>
                <a:path w="619125" h="278764">
                  <a:moveTo>
                    <a:pt x="290321" y="170814"/>
                  </a:moveTo>
                  <a:lnTo>
                    <a:pt x="290198" y="170963"/>
                  </a:lnTo>
                  <a:lnTo>
                    <a:pt x="289306" y="172338"/>
                  </a:lnTo>
                  <a:lnTo>
                    <a:pt x="290321" y="170814"/>
                  </a:lnTo>
                  <a:close/>
                </a:path>
                <a:path w="619125" h="278764">
                  <a:moveTo>
                    <a:pt x="324652" y="170814"/>
                  </a:moveTo>
                  <a:lnTo>
                    <a:pt x="290321" y="170814"/>
                  </a:lnTo>
                  <a:lnTo>
                    <a:pt x="289306" y="172338"/>
                  </a:lnTo>
                  <a:lnTo>
                    <a:pt x="324224" y="172338"/>
                  </a:lnTo>
                  <a:lnTo>
                    <a:pt x="324652" y="170814"/>
                  </a:lnTo>
                  <a:close/>
                </a:path>
                <a:path w="619125" h="278764">
                  <a:moveTo>
                    <a:pt x="291433" y="169059"/>
                  </a:moveTo>
                  <a:lnTo>
                    <a:pt x="290198" y="170963"/>
                  </a:lnTo>
                  <a:lnTo>
                    <a:pt x="290321" y="170814"/>
                  </a:lnTo>
                  <a:lnTo>
                    <a:pt x="324652" y="170814"/>
                  </a:lnTo>
                  <a:lnTo>
                    <a:pt x="324866" y="170052"/>
                  </a:lnTo>
                  <a:lnTo>
                    <a:pt x="324893" y="169799"/>
                  </a:lnTo>
                  <a:lnTo>
                    <a:pt x="291083" y="169799"/>
                  </a:lnTo>
                  <a:lnTo>
                    <a:pt x="291433" y="169059"/>
                  </a:lnTo>
                  <a:close/>
                </a:path>
                <a:path w="619125" h="278764">
                  <a:moveTo>
                    <a:pt x="292354" y="167639"/>
                  </a:moveTo>
                  <a:lnTo>
                    <a:pt x="291433" y="169059"/>
                  </a:lnTo>
                  <a:lnTo>
                    <a:pt x="291083" y="169799"/>
                  </a:lnTo>
                  <a:lnTo>
                    <a:pt x="292354" y="167639"/>
                  </a:lnTo>
                  <a:close/>
                </a:path>
                <a:path w="619125" h="278764">
                  <a:moveTo>
                    <a:pt x="325124" y="167639"/>
                  </a:moveTo>
                  <a:lnTo>
                    <a:pt x="292354" y="167639"/>
                  </a:lnTo>
                  <a:lnTo>
                    <a:pt x="291083" y="169799"/>
                  </a:lnTo>
                  <a:lnTo>
                    <a:pt x="324893" y="169799"/>
                  </a:lnTo>
                  <a:lnTo>
                    <a:pt x="325124" y="167639"/>
                  </a:lnTo>
                  <a:close/>
                </a:path>
                <a:path w="619125" h="278764">
                  <a:moveTo>
                    <a:pt x="325655" y="162687"/>
                  </a:moveTo>
                  <a:lnTo>
                    <a:pt x="293751" y="162687"/>
                  </a:lnTo>
                  <a:lnTo>
                    <a:pt x="293243" y="165481"/>
                  </a:lnTo>
                  <a:lnTo>
                    <a:pt x="292481" y="167386"/>
                  </a:lnTo>
                  <a:lnTo>
                    <a:pt x="292223" y="167386"/>
                  </a:lnTo>
                  <a:lnTo>
                    <a:pt x="291433" y="169059"/>
                  </a:lnTo>
                  <a:lnTo>
                    <a:pt x="292354" y="167639"/>
                  </a:lnTo>
                  <a:lnTo>
                    <a:pt x="325124" y="167639"/>
                  </a:lnTo>
                  <a:lnTo>
                    <a:pt x="325151" y="167386"/>
                  </a:lnTo>
                  <a:lnTo>
                    <a:pt x="292481" y="167386"/>
                  </a:lnTo>
                  <a:lnTo>
                    <a:pt x="292825" y="166110"/>
                  </a:lnTo>
                  <a:lnTo>
                    <a:pt x="325288" y="166110"/>
                  </a:lnTo>
                  <a:lnTo>
                    <a:pt x="325655" y="162687"/>
                  </a:lnTo>
                  <a:close/>
                </a:path>
                <a:path w="619125" h="278764">
                  <a:moveTo>
                    <a:pt x="293243" y="165226"/>
                  </a:moveTo>
                  <a:lnTo>
                    <a:pt x="292825" y="166110"/>
                  </a:lnTo>
                  <a:lnTo>
                    <a:pt x="292481" y="167386"/>
                  </a:lnTo>
                  <a:lnTo>
                    <a:pt x="293243" y="165226"/>
                  </a:lnTo>
                  <a:close/>
                </a:path>
                <a:path w="619125" h="278764">
                  <a:moveTo>
                    <a:pt x="293402" y="163977"/>
                  </a:moveTo>
                  <a:lnTo>
                    <a:pt x="292825" y="166110"/>
                  </a:lnTo>
                  <a:lnTo>
                    <a:pt x="293243" y="165226"/>
                  </a:lnTo>
                  <a:lnTo>
                    <a:pt x="293402" y="163977"/>
                  </a:lnTo>
                  <a:close/>
                </a:path>
                <a:path w="619125" h="278764">
                  <a:moveTo>
                    <a:pt x="293269" y="165226"/>
                  </a:moveTo>
                  <a:lnTo>
                    <a:pt x="293153" y="165481"/>
                  </a:lnTo>
                  <a:lnTo>
                    <a:pt x="293269" y="165226"/>
                  </a:lnTo>
                  <a:close/>
                </a:path>
                <a:path w="619125" h="278764">
                  <a:moveTo>
                    <a:pt x="293751" y="162687"/>
                  </a:moveTo>
                  <a:lnTo>
                    <a:pt x="293402" y="163977"/>
                  </a:lnTo>
                  <a:lnTo>
                    <a:pt x="293243" y="165481"/>
                  </a:lnTo>
                  <a:lnTo>
                    <a:pt x="293751" y="162687"/>
                  </a:lnTo>
                  <a:close/>
                </a:path>
                <a:path w="619125" h="278764">
                  <a:moveTo>
                    <a:pt x="458216" y="64135"/>
                  </a:moveTo>
                  <a:lnTo>
                    <a:pt x="401319" y="78486"/>
                  </a:lnTo>
                  <a:lnTo>
                    <a:pt x="360171" y="94234"/>
                  </a:lnTo>
                  <a:lnTo>
                    <a:pt x="320167" y="117601"/>
                  </a:lnTo>
                  <a:lnTo>
                    <a:pt x="296418" y="147574"/>
                  </a:lnTo>
                  <a:lnTo>
                    <a:pt x="293402" y="163977"/>
                  </a:lnTo>
                  <a:lnTo>
                    <a:pt x="293751" y="162687"/>
                  </a:lnTo>
                  <a:lnTo>
                    <a:pt x="325655" y="162687"/>
                  </a:lnTo>
                  <a:lnTo>
                    <a:pt x="325709" y="162178"/>
                  </a:lnTo>
                  <a:lnTo>
                    <a:pt x="325501" y="162178"/>
                  </a:lnTo>
                  <a:lnTo>
                    <a:pt x="326008" y="159385"/>
                  </a:lnTo>
                  <a:lnTo>
                    <a:pt x="326770" y="157479"/>
                  </a:lnTo>
                  <a:lnTo>
                    <a:pt x="327000" y="157479"/>
                  </a:lnTo>
                  <a:lnTo>
                    <a:pt x="327176" y="157099"/>
                  </a:lnTo>
                  <a:lnTo>
                    <a:pt x="326897" y="157099"/>
                  </a:lnTo>
                  <a:lnTo>
                    <a:pt x="328168" y="154939"/>
                  </a:lnTo>
                  <a:lnTo>
                    <a:pt x="328337" y="154939"/>
                  </a:lnTo>
                  <a:lnTo>
                    <a:pt x="329014" y="153924"/>
                  </a:lnTo>
                  <a:lnTo>
                    <a:pt x="329945" y="152526"/>
                  </a:lnTo>
                  <a:lnTo>
                    <a:pt x="330094" y="152526"/>
                  </a:lnTo>
                  <a:lnTo>
                    <a:pt x="331681" y="150622"/>
                  </a:lnTo>
                  <a:lnTo>
                    <a:pt x="332740" y="149351"/>
                  </a:lnTo>
                  <a:lnTo>
                    <a:pt x="332903" y="149351"/>
                  </a:lnTo>
                  <a:lnTo>
                    <a:pt x="335646" y="146685"/>
                  </a:lnTo>
                  <a:lnTo>
                    <a:pt x="339728" y="143001"/>
                  </a:lnTo>
                  <a:lnTo>
                    <a:pt x="339597" y="143001"/>
                  </a:lnTo>
                  <a:lnTo>
                    <a:pt x="340741" y="142112"/>
                  </a:lnTo>
                  <a:lnTo>
                    <a:pt x="345156" y="139064"/>
                  </a:lnTo>
                  <a:lnTo>
                    <a:pt x="344931" y="139064"/>
                  </a:lnTo>
                  <a:lnTo>
                    <a:pt x="350871" y="135254"/>
                  </a:lnTo>
                  <a:lnTo>
                    <a:pt x="357693" y="131317"/>
                  </a:lnTo>
                  <a:lnTo>
                    <a:pt x="365148" y="127381"/>
                  </a:lnTo>
                  <a:lnTo>
                    <a:pt x="372836" y="123698"/>
                  </a:lnTo>
                  <a:lnTo>
                    <a:pt x="391668" y="115824"/>
                  </a:lnTo>
                  <a:lnTo>
                    <a:pt x="391976" y="115824"/>
                  </a:lnTo>
                  <a:lnTo>
                    <a:pt x="410893" y="109092"/>
                  </a:lnTo>
                  <a:lnTo>
                    <a:pt x="411606" y="108838"/>
                  </a:lnTo>
                  <a:lnTo>
                    <a:pt x="433451" y="102235"/>
                  </a:lnTo>
                  <a:lnTo>
                    <a:pt x="433721" y="102235"/>
                  </a:lnTo>
                  <a:lnTo>
                    <a:pt x="455913" y="96774"/>
                  </a:lnTo>
                  <a:lnTo>
                    <a:pt x="455294" y="96774"/>
                  </a:lnTo>
                  <a:lnTo>
                    <a:pt x="456945" y="96520"/>
                  </a:lnTo>
                  <a:lnTo>
                    <a:pt x="457189" y="96520"/>
                  </a:lnTo>
                  <a:lnTo>
                    <a:pt x="461616" y="95926"/>
                  </a:lnTo>
                  <a:lnTo>
                    <a:pt x="458216" y="64135"/>
                  </a:lnTo>
                  <a:close/>
                </a:path>
                <a:path w="619125" h="278764">
                  <a:moveTo>
                    <a:pt x="326008" y="159385"/>
                  </a:moveTo>
                  <a:lnTo>
                    <a:pt x="325501" y="162178"/>
                  </a:lnTo>
                  <a:lnTo>
                    <a:pt x="325846" y="160899"/>
                  </a:lnTo>
                  <a:lnTo>
                    <a:pt x="326008" y="159385"/>
                  </a:lnTo>
                  <a:close/>
                </a:path>
                <a:path w="619125" h="278764">
                  <a:moveTo>
                    <a:pt x="325846" y="160899"/>
                  </a:moveTo>
                  <a:lnTo>
                    <a:pt x="325501" y="162178"/>
                  </a:lnTo>
                  <a:lnTo>
                    <a:pt x="325709" y="162178"/>
                  </a:lnTo>
                  <a:lnTo>
                    <a:pt x="325846" y="160899"/>
                  </a:lnTo>
                  <a:close/>
                </a:path>
                <a:path w="619125" h="278764">
                  <a:moveTo>
                    <a:pt x="326442" y="158695"/>
                  </a:moveTo>
                  <a:lnTo>
                    <a:pt x="326008" y="159638"/>
                  </a:lnTo>
                  <a:lnTo>
                    <a:pt x="325846" y="160899"/>
                  </a:lnTo>
                  <a:lnTo>
                    <a:pt x="326442" y="158695"/>
                  </a:lnTo>
                  <a:close/>
                </a:path>
                <a:path w="619125" h="278764">
                  <a:moveTo>
                    <a:pt x="326098" y="159385"/>
                  </a:moveTo>
                  <a:lnTo>
                    <a:pt x="325981" y="159638"/>
                  </a:lnTo>
                  <a:lnTo>
                    <a:pt x="326098" y="159385"/>
                  </a:lnTo>
                  <a:close/>
                </a:path>
                <a:path w="619125" h="278764">
                  <a:moveTo>
                    <a:pt x="326770" y="157479"/>
                  </a:moveTo>
                  <a:lnTo>
                    <a:pt x="326008" y="159638"/>
                  </a:lnTo>
                  <a:lnTo>
                    <a:pt x="326442" y="158695"/>
                  </a:lnTo>
                  <a:lnTo>
                    <a:pt x="326770" y="157479"/>
                  </a:lnTo>
                  <a:close/>
                </a:path>
                <a:path w="619125" h="278764">
                  <a:moveTo>
                    <a:pt x="617635" y="61975"/>
                  </a:moveTo>
                  <a:lnTo>
                    <a:pt x="473582" y="61975"/>
                  </a:lnTo>
                  <a:lnTo>
                    <a:pt x="478028" y="93725"/>
                  </a:lnTo>
                  <a:lnTo>
                    <a:pt x="461616" y="95926"/>
                  </a:lnTo>
                  <a:lnTo>
                    <a:pt x="468376" y="159131"/>
                  </a:lnTo>
                  <a:lnTo>
                    <a:pt x="618997" y="62484"/>
                  </a:lnTo>
                  <a:lnTo>
                    <a:pt x="617635" y="61975"/>
                  </a:lnTo>
                  <a:close/>
                </a:path>
                <a:path w="619125" h="278764">
                  <a:moveTo>
                    <a:pt x="327000" y="157479"/>
                  </a:moveTo>
                  <a:lnTo>
                    <a:pt x="326770" y="157479"/>
                  </a:lnTo>
                  <a:lnTo>
                    <a:pt x="326442" y="158695"/>
                  </a:lnTo>
                  <a:lnTo>
                    <a:pt x="327000" y="157479"/>
                  </a:lnTo>
                  <a:close/>
                </a:path>
                <a:path w="619125" h="278764">
                  <a:moveTo>
                    <a:pt x="328168" y="154939"/>
                  </a:moveTo>
                  <a:lnTo>
                    <a:pt x="326897" y="157099"/>
                  </a:lnTo>
                  <a:lnTo>
                    <a:pt x="327792" y="155757"/>
                  </a:lnTo>
                  <a:lnTo>
                    <a:pt x="328168" y="154939"/>
                  </a:lnTo>
                  <a:close/>
                </a:path>
                <a:path w="619125" h="278764">
                  <a:moveTo>
                    <a:pt x="327792" y="155757"/>
                  </a:moveTo>
                  <a:lnTo>
                    <a:pt x="326897" y="157099"/>
                  </a:lnTo>
                  <a:lnTo>
                    <a:pt x="327176" y="157099"/>
                  </a:lnTo>
                  <a:lnTo>
                    <a:pt x="327792" y="155757"/>
                  </a:lnTo>
                  <a:close/>
                </a:path>
                <a:path w="619125" h="278764">
                  <a:moveTo>
                    <a:pt x="328337" y="154939"/>
                  </a:moveTo>
                  <a:lnTo>
                    <a:pt x="328168" y="154939"/>
                  </a:lnTo>
                  <a:lnTo>
                    <a:pt x="327792" y="155757"/>
                  </a:lnTo>
                  <a:lnTo>
                    <a:pt x="328337" y="154939"/>
                  </a:lnTo>
                  <a:close/>
                </a:path>
                <a:path w="619125" h="278764">
                  <a:moveTo>
                    <a:pt x="329945" y="152526"/>
                  </a:moveTo>
                  <a:lnTo>
                    <a:pt x="328930" y="153924"/>
                  </a:lnTo>
                  <a:lnTo>
                    <a:pt x="329353" y="153416"/>
                  </a:lnTo>
                  <a:lnTo>
                    <a:pt x="329945" y="152526"/>
                  </a:lnTo>
                  <a:close/>
                </a:path>
                <a:path w="619125" h="278764">
                  <a:moveTo>
                    <a:pt x="329353" y="153416"/>
                  </a:moveTo>
                  <a:lnTo>
                    <a:pt x="328930" y="153924"/>
                  </a:lnTo>
                  <a:lnTo>
                    <a:pt x="329353" y="153416"/>
                  </a:lnTo>
                  <a:close/>
                </a:path>
                <a:path w="619125" h="278764">
                  <a:moveTo>
                    <a:pt x="330094" y="152526"/>
                  </a:moveTo>
                  <a:lnTo>
                    <a:pt x="329945" y="152526"/>
                  </a:lnTo>
                  <a:lnTo>
                    <a:pt x="329353" y="153416"/>
                  </a:lnTo>
                  <a:lnTo>
                    <a:pt x="330094" y="152526"/>
                  </a:lnTo>
                  <a:close/>
                </a:path>
                <a:path w="619125" h="278764">
                  <a:moveTo>
                    <a:pt x="332740" y="149351"/>
                  </a:moveTo>
                  <a:lnTo>
                    <a:pt x="331596" y="150622"/>
                  </a:lnTo>
                  <a:lnTo>
                    <a:pt x="332043" y="150188"/>
                  </a:lnTo>
                  <a:lnTo>
                    <a:pt x="332740" y="149351"/>
                  </a:lnTo>
                  <a:close/>
                </a:path>
                <a:path w="619125" h="278764">
                  <a:moveTo>
                    <a:pt x="332043" y="150188"/>
                  </a:moveTo>
                  <a:lnTo>
                    <a:pt x="331596" y="150622"/>
                  </a:lnTo>
                  <a:lnTo>
                    <a:pt x="332043" y="150188"/>
                  </a:lnTo>
                  <a:close/>
                </a:path>
                <a:path w="619125" h="278764">
                  <a:moveTo>
                    <a:pt x="332903" y="149351"/>
                  </a:moveTo>
                  <a:lnTo>
                    <a:pt x="332740" y="149351"/>
                  </a:lnTo>
                  <a:lnTo>
                    <a:pt x="332043" y="150188"/>
                  </a:lnTo>
                  <a:lnTo>
                    <a:pt x="332903" y="149351"/>
                  </a:lnTo>
                  <a:close/>
                </a:path>
                <a:path w="619125" h="278764">
                  <a:moveTo>
                    <a:pt x="336169" y="146176"/>
                  </a:moveTo>
                  <a:lnTo>
                    <a:pt x="335533" y="146685"/>
                  </a:lnTo>
                  <a:lnTo>
                    <a:pt x="336169" y="146176"/>
                  </a:lnTo>
                  <a:close/>
                </a:path>
                <a:path w="619125" h="278764">
                  <a:moveTo>
                    <a:pt x="340741" y="142112"/>
                  </a:moveTo>
                  <a:lnTo>
                    <a:pt x="339597" y="143001"/>
                  </a:lnTo>
                  <a:lnTo>
                    <a:pt x="340273" y="142523"/>
                  </a:lnTo>
                  <a:lnTo>
                    <a:pt x="340741" y="142112"/>
                  </a:lnTo>
                  <a:close/>
                </a:path>
                <a:path w="619125" h="278764">
                  <a:moveTo>
                    <a:pt x="340273" y="142523"/>
                  </a:moveTo>
                  <a:lnTo>
                    <a:pt x="339597" y="143001"/>
                  </a:lnTo>
                  <a:lnTo>
                    <a:pt x="339728" y="143001"/>
                  </a:lnTo>
                  <a:lnTo>
                    <a:pt x="340273" y="142523"/>
                  </a:lnTo>
                  <a:close/>
                </a:path>
                <a:path w="619125" h="278764">
                  <a:moveTo>
                    <a:pt x="340853" y="142112"/>
                  </a:moveTo>
                  <a:lnTo>
                    <a:pt x="340273" y="142523"/>
                  </a:lnTo>
                  <a:lnTo>
                    <a:pt x="340853" y="142112"/>
                  </a:lnTo>
                  <a:close/>
                </a:path>
                <a:path w="619125" h="278764">
                  <a:moveTo>
                    <a:pt x="345694" y="138684"/>
                  </a:moveTo>
                  <a:lnTo>
                    <a:pt x="344931" y="139064"/>
                  </a:lnTo>
                  <a:lnTo>
                    <a:pt x="345156" y="139064"/>
                  </a:lnTo>
                  <a:lnTo>
                    <a:pt x="345694" y="138684"/>
                  </a:lnTo>
                  <a:close/>
                </a:path>
                <a:path w="619125" h="278764">
                  <a:moveTo>
                    <a:pt x="351632" y="134766"/>
                  </a:moveTo>
                  <a:lnTo>
                    <a:pt x="350773" y="135254"/>
                  </a:lnTo>
                  <a:lnTo>
                    <a:pt x="351632" y="134766"/>
                  </a:lnTo>
                  <a:close/>
                </a:path>
                <a:path w="619125" h="278764">
                  <a:moveTo>
                    <a:pt x="358140" y="131063"/>
                  </a:moveTo>
                  <a:lnTo>
                    <a:pt x="357631" y="131317"/>
                  </a:lnTo>
                  <a:lnTo>
                    <a:pt x="358140" y="131063"/>
                  </a:lnTo>
                  <a:close/>
                </a:path>
                <a:path w="619125" h="278764">
                  <a:moveTo>
                    <a:pt x="373453" y="123403"/>
                  </a:moveTo>
                  <a:lnTo>
                    <a:pt x="372744" y="123698"/>
                  </a:lnTo>
                  <a:lnTo>
                    <a:pt x="373453" y="123403"/>
                  </a:lnTo>
                  <a:close/>
                </a:path>
                <a:path w="619125" h="278764">
                  <a:moveTo>
                    <a:pt x="391976" y="115824"/>
                  </a:moveTo>
                  <a:lnTo>
                    <a:pt x="391668" y="115824"/>
                  </a:lnTo>
                  <a:lnTo>
                    <a:pt x="390906" y="116204"/>
                  </a:lnTo>
                  <a:lnTo>
                    <a:pt x="391976" y="115824"/>
                  </a:lnTo>
                  <a:close/>
                </a:path>
                <a:path w="619125" h="278764">
                  <a:moveTo>
                    <a:pt x="411171" y="108993"/>
                  </a:moveTo>
                  <a:lnTo>
                    <a:pt x="410844" y="109092"/>
                  </a:lnTo>
                  <a:lnTo>
                    <a:pt x="411171" y="108993"/>
                  </a:lnTo>
                  <a:close/>
                </a:path>
                <a:path w="619125" h="278764">
                  <a:moveTo>
                    <a:pt x="411682" y="108838"/>
                  </a:moveTo>
                  <a:lnTo>
                    <a:pt x="411171" y="108993"/>
                  </a:lnTo>
                  <a:lnTo>
                    <a:pt x="411682" y="108838"/>
                  </a:lnTo>
                  <a:close/>
                </a:path>
                <a:path w="619125" h="278764">
                  <a:moveTo>
                    <a:pt x="433721" y="102235"/>
                  </a:moveTo>
                  <a:lnTo>
                    <a:pt x="433451" y="102235"/>
                  </a:lnTo>
                  <a:lnTo>
                    <a:pt x="432689" y="102488"/>
                  </a:lnTo>
                  <a:lnTo>
                    <a:pt x="433721" y="102235"/>
                  </a:lnTo>
                  <a:close/>
                </a:path>
                <a:path w="619125" h="278764">
                  <a:moveTo>
                    <a:pt x="456945" y="96520"/>
                  </a:moveTo>
                  <a:lnTo>
                    <a:pt x="455294" y="96774"/>
                  </a:lnTo>
                  <a:lnTo>
                    <a:pt x="456654" y="96591"/>
                  </a:lnTo>
                  <a:lnTo>
                    <a:pt x="456945" y="96520"/>
                  </a:lnTo>
                  <a:close/>
                </a:path>
                <a:path w="619125" h="278764">
                  <a:moveTo>
                    <a:pt x="456654" y="96591"/>
                  </a:moveTo>
                  <a:lnTo>
                    <a:pt x="455294" y="96774"/>
                  </a:lnTo>
                  <a:lnTo>
                    <a:pt x="455913" y="96774"/>
                  </a:lnTo>
                  <a:lnTo>
                    <a:pt x="456654" y="96591"/>
                  </a:lnTo>
                  <a:close/>
                </a:path>
                <a:path w="619125" h="278764">
                  <a:moveTo>
                    <a:pt x="457189" y="96520"/>
                  </a:moveTo>
                  <a:lnTo>
                    <a:pt x="456945" y="96520"/>
                  </a:lnTo>
                  <a:lnTo>
                    <a:pt x="456654" y="96591"/>
                  </a:lnTo>
                  <a:lnTo>
                    <a:pt x="457189" y="96520"/>
                  </a:lnTo>
                  <a:close/>
                </a:path>
                <a:path w="619125" h="278764">
                  <a:moveTo>
                    <a:pt x="473582" y="61975"/>
                  </a:moveTo>
                  <a:lnTo>
                    <a:pt x="458216" y="64135"/>
                  </a:lnTo>
                  <a:lnTo>
                    <a:pt x="461616" y="95926"/>
                  </a:lnTo>
                  <a:lnTo>
                    <a:pt x="478028" y="93725"/>
                  </a:lnTo>
                  <a:lnTo>
                    <a:pt x="473582" y="61975"/>
                  </a:lnTo>
                  <a:close/>
                </a:path>
                <a:path w="619125" h="278764">
                  <a:moveTo>
                    <a:pt x="451357" y="0"/>
                  </a:moveTo>
                  <a:lnTo>
                    <a:pt x="458216" y="64135"/>
                  </a:lnTo>
                  <a:lnTo>
                    <a:pt x="473582" y="61975"/>
                  </a:lnTo>
                  <a:lnTo>
                    <a:pt x="617635" y="61975"/>
                  </a:lnTo>
                  <a:lnTo>
                    <a:pt x="451357" y="0"/>
                  </a:lnTo>
                  <a:close/>
                </a:path>
              </a:pathLst>
            </a:custGeom>
            <a:solidFill>
              <a:srgbClr val="000000"/>
            </a:solidFill>
          </p:spPr>
          <p:txBody>
            <a:bodyPr wrap="square" lIns="0" tIns="0" rIns="0" bIns="0" rtlCol="0"/>
            <a:lstStyle/>
            <a:p>
              <a:endParaRPr/>
            </a:p>
          </p:txBody>
        </p:sp>
      </p:grpSp>
      <p:sp>
        <p:nvSpPr>
          <p:cNvPr id="14" name="object 12">
            <a:extLst>
              <a:ext uri="{FF2B5EF4-FFF2-40B4-BE49-F238E27FC236}">
                <a16:creationId xmlns:a16="http://schemas.microsoft.com/office/drawing/2014/main" id="{E81B0BA5-E645-6033-7E5C-F0A83CC1E96A}"/>
              </a:ext>
            </a:extLst>
          </p:cNvPr>
          <p:cNvSpPr txBox="1"/>
          <p:nvPr/>
        </p:nvSpPr>
        <p:spPr>
          <a:xfrm>
            <a:off x="1589314" y="1926553"/>
            <a:ext cx="3657600" cy="3657600"/>
          </a:xfrm>
          <a:prstGeom prst="rect">
            <a:avLst/>
          </a:prstGeom>
          <a:ln w="12192">
            <a:solidFill>
              <a:srgbClr val="000000"/>
            </a:solidFill>
          </a:ln>
        </p:spPr>
        <p:txBody>
          <a:bodyPr vert="horz" wrap="square" lIns="0" tIns="0" rIns="0" bIns="0" rtlCol="0">
            <a:spAutoFit/>
          </a:bodyPr>
          <a:lstStyle/>
          <a:p>
            <a:pPr marL="2425700" algn="ctr">
              <a:lnSpc>
                <a:spcPts val="2595"/>
              </a:lnSpc>
            </a:pPr>
            <a:r>
              <a:rPr sz="2400" i="1" spc="-25" dirty="0">
                <a:latin typeface="Calibri"/>
                <a:cs typeface="Calibri"/>
              </a:rPr>
              <a:t>σ1’</a:t>
            </a:r>
            <a:endParaRPr sz="2400" dirty="0">
              <a:latin typeface="Calibri"/>
              <a:cs typeface="Calibri"/>
            </a:endParaRPr>
          </a:p>
          <a:p>
            <a:pPr marL="887730" algn="ctr">
              <a:lnSpc>
                <a:spcPct val="100000"/>
              </a:lnSpc>
              <a:spcBef>
                <a:spcPts val="1250"/>
              </a:spcBef>
            </a:pPr>
            <a:r>
              <a:rPr sz="2400" i="1" spc="-25" dirty="0">
                <a:latin typeface="Calibri"/>
                <a:cs typeface="Calibri"/>
              </a:rPr>
              <a:t>σ1</a:t>
            </a:r>
            <a:endParaRPr sz="2400" dirty="0">
              <a:latin typeface="Calibri"/>
              <a:cs typeface="Calibri"/>
            </a:endParaRPr>
          </a:p>
        </p:txBody>
      </p:sp>
      <p:grpSp>
        <p:nvGrpSpPr>
          <p:cNvPr id="15" name="object 13">
            <a:extLst>
              <a:ext uri="{FF2B5EF4-FFF2-40B4-BE49-F238E27FC236}">
                <a16:creationId xmlns:a16="http://schemas.microsoft.com/office/drawing/2014/main" id="{15C3D849-DC44-C936-43D8-24810EFB727B}"/>
              </a:ext>
            </a:extLst>
          </p:cNvPr>
          <p:cNvGrpSpPr/>
          <p:nvPr/>
        </p:nvGrpSpPr>
        <p:grpSpPr>
          <a:xfrm>
            <a:off x="3730534" y="2235925"/>
            <a:ext cx="802005" cy="291465"/>
            <a:chOff x="2979420" y="1958339"/>
            <a:chExt cx="802005" cy="291465"/>
          </a:xfrm>
        </p:grpSpPr>
        <p:pic>
          <p:nvPicPr>
            <p:cNvPr id="16" name="object 14">
              <a:extLst>
                <a:ext uri="{FF2B5EF4-FFF2-40B4-BE49-F238E27FC236}">
                  <a16:creationId xmlns:a16="http://schemas.microsoft.com/office/drawing/2014/main" id="{09CAC01A-8CB1-4A67-9693-F7427C6455A3}"/>
                </a:ext>
              </a:extLst>
            </p:cNvPr>
            <p:cNvPicPr/>
            <p:nvPr/>
          </p:nvPicPr>
          <p:blipFill>
            <a:blip r:embed="rId6" cstate="print"/>
            <a:stretch>
              <a:fillRect/>
            </a:stretch>
          </p:blipFill>
          <p:spPr>
            <a:xfrm>
              <a:off x="2979420" y="2157983"/>
              <a:ext cx="91440" cy="91439"/>
            </a:xfrm>
            <a:prstGeom prst="rect">
              <a:avLst/>
            </a:prstGeom>
          </p:spPr>
        </p:pic>
        <p:pic>
          <p:nvPicPr>
            <p:cNvPr id="17" name="object 15">
              <a:extLst>
                <a:ext uri="{FF2B5EF4-FFF2-40B4-BE49-F238E27FC236}">
                  <a16:creationId xmlns:a16="http://schemas.microsoft.com/office/drawing/2014/main" id="{60465289-4006-46CA-0C6D-5E1552DC8B97}"/>
                </a:ext>
              </a:extLst>
            </p:cNvPr>
            <p:cNvPicPr/>
            <p:nvPr/>
          </p:nvPicPr>
          <p:blipFill>
            <a:blip r:embed="rId6" cstate="print"/>
            <a:stretch>
              <a:fillRect/>
            </a:stretch>
          </p:blipFill>
          <p:spPr>
            <a:xfrm>
              <a:off x="3689604" y="1958339"/>
              <a:ext cx="91440" cy="91439"/>
            </a:xfrm>
            <a:prstGeom prst="rect">
              <a:avLst/>
            </a:prstGeom>
          </p:spPr>
        </p:pic>
      </p:grpSp>
      <p:pic>
        <p:nvPicPr>
          <p:cNvPr id="21" name="图形 20">
            <a:extLst>
              <a:ext uri="{FF2B5EF4-FFF2-40B4-BE49-F238E27FC236}">
                <a16:creationId xmlns:a16="http://schemas.microsoft.com/office/drawing/2014/main" id="{68937D8B-5599-7EBB-BA4E-D36AC7D3AF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9381" y="1809003"/>
            <a:ext cx="1124787" cy="1124787"/>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1B95C91-F67C-B096-C63F-02AD345D8A28}"/>
                  </a:ext>
                </a:extLst>
              </p:cNvPr>
              <p:cNvSpPr txBox="1"/>
              <p:nvPr/>
            </p:nvSpPr>
            <p:spPr>
              <a:xfrm>
                <a:off x="8583093" y="2186730"/>
                <a:ext cx="1475917" cy="369332"/>
              </a:xfrm>
              <a:prstGeom prst="rect">
                <a:avLst/>
              </a:prstGeom>
              <a:noFill/>
            </p:spPr>
            <p:txBody>
              <a:bodyPr wrap="none" rtlCol="0">
                <a:spAutoFit/>
              </a:bodyPr>
              <a:lstStyle/>
              <a:p>
                <a:pPr algn="ctr"/>
                <a:r>
                  <a:rPr lang="en-US" altLang="zh-CN" dirty="0"/>
                  <a:t>CTI-</a:t>
                </a:r>
                <a14:m>
                  <m:oMath xmlns:m="http://schemas.openxmlformats.org/officeDocument/2006/math">
                    <m:d>
                      <m:dPr>
                        <m:ctrlPr>
                          <a:rPr lang="en-US" altLang="zh-CN" b="0" i="1" dirty="0" smtClean="0">
                            <a:solidFill>
                              <a:srgbClr val="212529"/>
                            </a:solidFill>
                            <a:effectLst/>
                            <a:highlight>
                              <a:srgbClr val="FFFFFF"/>
                            </a:highlight>
                            <a:latin typeface="Cambria Math" panose="02040503050406030204" pitchFamily="18" charset="0"/>
                          </a:rPr>
                        </m:ctrlPr>
                      </m:dPr>
                      <m:e>
                        <m:r>
                          <a:rPr lang="en-US" altLang="zh-CN" b="0" i="1" dirty="0" smtClean="0">
                            <a:solidFill>
                              <a:srgbClr val="212529"/>
                            </a:solidFill>
                            <a:effectLst/>
                            <a:highlight>
                              <a:srgbClr val="FFFFFF"/>
                            </a:highlight>
                            <a:latin typeface="Cambria Math" panose="02040503050406030204" pitchFamily="18" charset="0"/>
                          </a:rPr>
                          <m:t>𝜎</m:t>
                        </m:r>
                        <m:r>
                          <a:rPr lang="en-US" altLang="zh-CN" b="0" i="1" dirty="0" smtClean="0">
                            <a:solidFill>
                              <a:srgbClr val="212529"/>
                            </a:solidFill>
                            <a:effectLst/>
                            <a:highlight>
                              <a:srgbClr val="FFFFFF"/>
                            </a:highlight>
                            <a:latin typeface="Cambria Math" panose="02040503050406030204" pitchFamily="18" charset="0"/>
                          </a:rPr>
                          <m:t>1, </m:t>
                        </m:r>
                        <m:r>
                          <a:rPr lang="en-US" altLang="zh-CN" b="0" i="1" dirty="0" smtClean="0">
                            <a:solidFill>
                              <a:srgbClr val="212529"/>
                            </a:solidFill>
                            <a:effectLst/>
                            <a:highlight>
                              <a:srgbClr val="FFFFFF"/>
                            </a:highlight>
                            <a:latin typeface="Cambria Math" panose="02040503050406030204" pitchFamily="18" charset="0"/>
                          </a:rPr>
                          <m:t>𝜎</m:t>
                        </m:r>
                        <m:r>
                          <a:rPr lang="en-US" altLang="zh-CN" b="0" i="1" dirty="0" smtClean="0">
                            <a:solidFill>
                              <a:srgbClr val="212529"/>
                            </a:solidFill>
                            <a:effectLst/>
                            <a:highlight>
                              <a:srgbClr val="FFFFFF"/>
                            </a:highlight>
                            <a:latin typeface="Cambria Math" panose="02040503050406030204" pitchFamily="18" charset="0"/>
                          </a:rPr>
                          <m:t>1’</m:t>
                        </m:r>
                      </m:e>
                    </m:d>
                  </m:oMath>
                </a14:m>
                <a:endParaRPr lang="zh-CN" altLang="en-US" dirty="0"/>
              </a:p>
            </p:txBody>
          </p:sp>
        </mc:Choice>
        <mc:Fallback xmlns="">
          <p:sp>
            <p:nvSpPr>
              <p:cNvPr id="23" name="文本框 22">
                <a:extLst>
                  <a:ext uri="{FF2B5EF4-FFF2-40B4-BE49-F238E27FC236}">
                    <a16:creationId xmlns:a16="http://schemas.microsoft.com/office/drawing/2014/main" id="{11B95C91-F67C-B096-C63F-02AD345D8A28}"/>
                  </a:ext>
                </a:extLst>
              </p:cNvPr>
              <p:cNvSpPr txBox="1">
                <a:spLocks noRot="1" noChangeAspect="1" noMove="1" noResize="1" noEditPoints="1" noAdjustHandles="1" noChangeArrowheads="1" noChangeShapeType="1" noTextEdit="1"/>
              </p:cNvSpPr>
              <p:nvPr/>
            </p:nvSpPr>
            <p:spPr>
              <a:xfrm>
                <a:off x="8583093" y="2186730"/>
                <a:ext cx="1475917" cy="369332"/>
              </a:xfrm>
              <a:prstGeom prst="rect">
                <a:avLst/>
              </a:prstGeom>
              <a:blipFill>
                <a:blip r:embed="rId9"/>
                <a:stretch>
                  <a:fillRect l="-3306" t="-10000" b="-26667"/>
                </a:stretch>
              </a:blipFill>
            </p:spPr>
            <p:txBody>
              <a:bodyPr/>
              <a:lstStyle/>
              <a:p>
                <a:r>
                  <a:rPr lang="zh-CN" altLang="en-US">
                    <a:noFill/>
                  </a:rPr>
                  <a:t> </a:t>
                </a:r>
              </a:p>
            </p:txBody>
          </p:sp>
        </mc:Fallback>
      </mc:AlternateContent>
      <p:sp>
        <p:nvSpPr>
          <p:cNvPr id="24" name="箭头: 上 23">
            <a:extLst>
              <a:ext uri="{FF2B5EF4-FFF2-40B4-BE49-F238E27FC236}">
                <a16:creationId xmlns:a16="http://schemas.microsoft.com/office/drawing/2014/main" id="{EA0624A8-96D7-4EE4-B02B-7E6461ECB957}"/>
              </a:ext>
            </a:extLst>
          </p:cNvPr>
          <p:cNvSpPr/>
          <p:nvPr/>
        </p:nvSpPr>
        <p:spPr>
          <a:xfrm flipV="1">
            <a:off x="7358089" y="3147494"/>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形 25">
            <a:extLst>
              <a:ext uri="{FF2B5EF4-FFF2-40B4-BE49-F238E27FC236}">
                <a16:creationId xmlns:a16="http://schemas.microsoft.com/office/drawing/2014/main" id="{9926BF04-454B-CA28-E7AF-8B78463CEA0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53832" y="3657601"/>
            <a:ext cx="935884" cy="935884"/>
          </a:xfrm>
          <a:prstGeom prst="rect">
            <a:avLst/>
          </a:prstGeom>
        </p:spPr>
      </p:pic>
      <p:sp>
        <p:nvSpPr>
          <p:cNvPr id="27" name="文本框 26">
            <a:extLst>
              <a:ext uri="{FF2B5EF4-FFF2-40B4-BE49-F238E27FC236}">
                <a16:creationId xmlns:a16="http://schemas.microsoft.com/office/drawing/2014/main" id="{7DF4DD04-602D-1784-3D81-012C5EAC6F86}"/>
              </a:ext>
            </a:extLst>
          </p:cNvPr>
          <p:cNvSpPr txBox="1"/>
          <p:nvPr/>
        </p:nvSpPr>
        <p:spPr>
          <a:xfrm>
            <a:off x="8473850" y="3940877"/>
            <a:ext cx="1569660"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不变式生成器</a:t>
            </a:r>
          </a:p>
        </p:txBody>
      </p:sp>
      <p:sp>
        <p:nvSpPr>
          <p:cNvPr id="28" name="箭头: 上 27">
            <a:extLst>
              <a:ext uri="{FF2B5EF4-FFF2-40B4-BE49-F238E27FC236}">
                <a16:creationId xmlns:a16="http://schemas.microsoft.com/office/drawing/2014/main" id="{FE85F15D-78BA-CF68-2335-EEB80B79CCC3}"/>
              </a:ext>
            </a:extLst>
          </p:cNvPr>
          <p:cNvSpPr/>
          <p:nvPr/>
        </p:nvSpPr>
        <p:spPr>
          <a:xfrm flipV="1">
            <a:off x="7358089" y="4676850"/>
            <a:ext cx="543697" cy="443070"/>
          </a:xfrm>
          <a:prstGeom prst="upArrow">
            <a:avLst/>
          </a:prstGeom>
          <a:solidFill>
            <a:srgbClr val="700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63A8C866-3CCD-D97B-7011-BC12A7636BF5}"/>
                  </a:ext>
                </a:extLst>
              </p:cNvPr>
              <p:cNvSpPr txBox="1"/>
              <p:nvPr/>
            </p:nvSpPr>
            <p:spPr>
              <a:xfrm>
                <a:off x="6789121" y="5317296"/>
                <a:ext cx="2112437"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Lemma-</a:t>
                </a:r>
                <a14:m>
                  <m:oMath xmlns:m="http://schemas.openxmlformats.org/officeDocument/2006/math">
                    <m:r>
                      <a:rPr lang="en-US" altLang="zh-CN" b="0" i="1" dirty="0" smtClean="0">
                        <a:solidFill>
                          <a:srgbClr val="212529"/>
                        </a:solidFill>
                        <a:effectLst/>
                        <a:latin typeface="Cambria Math" panose="02040503050406030204" pitchFamily="18" charset="0"/>
                      </a:rPr>
                      <m:t>𝜑</m:t>
                    </m:r>
                    <m:d>
                      <m:dPr>
                        <m:ctrlPr>
                          <a:rPr lang="en-US" altLang="zh-CN" b="0" i="1" dirty="0" smtClean="0">
                            <a:solidFill>
                              <a:srgbClr val="212529"/>
                            </a:solidFill>
                            <a:effectLst/>
                            <a:latin typeface="Cambria Math" panose="02040503050406030204" pitchFamily="18" charset="0"/>
                          </a:rPr>
                        </m:ctrlPr>
                      </m:dPr>
                      <m:e>
                        <m:r>
                          <a:rPr lang="en-US" altLang="zh-CN" b="0" i="1" dirty="0" smtClean="0">
                            <a:solidFill>
                              <a:srgbClr val="212529"/>
                            </a:solidFill>
                            <a:effectLst/>
                            <a:latin typeface="Cambria Math" panose="02040503050406030204" pitchFamily="18" charset="0"/>
                          </a:rPr>
                          <m:t>𝜎</m:t>
                        </m:r>
                        <m:r>
                          <a:rPr lang="en-US" altLang="zh-CN" b="0" i="1" dirty="0" smtClean="0">
                            <a:solidFill>
                              <a:srgbClr val="212529"/>
                            </a:solidFill>
                            <a:effectLst/>
                            <a:highlight>
                              <a:srgbClr val="FFFFFF"/>
                            </a:highlight>
                            <a:latin typeface="Cambria Math" panose="02040503050406030204" pitchFamily="18" charset="0"/>
                          </a:rPr>
                          <m:t>1, </m:t>
                        </m:r>
                        <m:r>
                          <a:rPr lang="en-US" altLang="zh-CN" b="0" i="1" dirty="0" smtClean="0">
                            <a:solidFill>
                              <a:srgbClr val="212529"/>
                            </a:solidFill>
                            <a:effectLst/>
                            <a:highlight>
                              <a:srgbClr val="FFFFFF"/>
                            </a:highlight>
                            <a:latin typeface="Cambria Math" panose="02040503050406030204" pitchFamily="18" charset="0"/>
                          </a:rPr>
                          <m:t>𝜎</m:t>
                        </m:r>
                        <m:r>
                          <a:rPr lang="en-US" altLang="zh-CN" b="0" i="1" dirty="0" smtClean="0">
                            <a:solidFill>
                              <a:srgbClr val="212529"/>
                            </a:solidFill>
                            <a:effectLst/>
                            <a:highlight>
                              <a:srgbClr val="FFFFFF"/>
                            </a:highlight>
                            <a:latin typeface="Cambria Math" panose="02040503050406030204" pitchFamily="18" charset="0"/>
                          </a:rPr>
                          <m:t>1’</m:t>
                        </m:r>
                      </m:e>
                    </m:d>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29" name="文本框 28">
                <a:extLst>
                  <a:ext uri="{FF2B5EF4-FFF2-40B4-BE49-F238E27FC236}">
                    <a16:creationId xmlns:a16="http://schemas.microsoft.com/office/drawing/2014/main" id="{63A8C866-3CCD-D97B-7011-BC12A7636BF5}"/>
                  </a:ext>
                </a:extLst>
              </p:cNvPr>
              <p:cNvSpPr txBox="1">
                <a:spLocks noRot="1" noChangeAspect="1" noMove="1" noResize="1" noEditPoints="1" noAdjustHandles="1" noChangeArrowheads="1" noChangeShapeType="1" noTextEdit="1"/>
              </p:cNvSpPr>
              <p:nvPr/>
            </p:nvSpPr>
            <p:spPr>
              <a:xfrm>
                <a:off x="6789121" y="5317296"/>
                <a:ext cx="2112437" cy="369332"/>
              </a:xfrm>
              <a:prstGeom prst="rect">
                <a:avLst/>
              </a:prstGeom>
              <a:blipFill>
                <a:blip r:embed="rId12"/>
                <a:stretch>
                  <a:fillRect l="-2601"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5851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4750</TotalTime>
  <Words>1527</Words>
  <Application>Microsoft Office PowerPoint</Application>
  <PresentationFormat>宽屏</PresentationFormat>
  <Paragraphs>238</Paragraphs>
  <Slides>23</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Jetbrains-Mono</vt:lpstr>
      <vt:lpstr>等线</vt:lpstr>
      <vt:lpstr>等线 Light</vt:lpstr>
      <vt:lpstr>黑体</vt:lpstr>
      <vt:lpstr>Microsoft YaHei</vt:lpstr>
      <vt:lpstr>Microsoft YaHei</vt:lpstr>
      <vt:lpstr>微软雅黑 Light</vt:lpstr>
      <vt:lpstr>Arial</vt:lpstr>
      <vt:lpstr>Calibri</vt:lpstr>
      <vt:lpstr>Cambria Math</vt:lpstr>
      <vt:lpstr>Cascadia Code</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dai qijia</dc:creator>
  <cp:lastModifiedBy>Jihua Zhang</cp:lastModifiedBy>
  <cp:revision>467</cp:revision>
  <dcterms:created xsi:type="dcterms:W3CDTF">2022-05-17T07:54:12Z</dcterms:created>
  <dcterms:modified xsi:type="dcterms:W3CDTF">2024-05-28T05:24:06Z</dcterms:modified>
</cp:coreProperties>
</file>