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94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55503F74-560A-4CA5-8830-3131545C9E0F}" type="slidenum">
              <a:rPr lang="zh-CN" altLang="en-US"/>
              <a:pPr>
                <a:defRPr/>
              </a:pPr>
              <a:t>1</a:t>
            </a:fld>
            <a:r>
              <a:rPr lang="zh-CN" altLang="en-US"/>
              <a:t>／180</a:t>
            </a: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第10章  会员管理系统设计</a:t>
            </a:r>
          </a:p>
        </p:txBody>
      </p:sp>
      <p:sp>
        <p:nvSpPr>
          <p:cNvPr id="131686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981200" y="2043113"/>
            <a:ext cx="5686425" cy="395287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chemeClr val="bg1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997A99"/>
            </a:prstShdw>
          </a:effectLst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　10.1  系统总体设计</a:t>
            </a:r>
            <a:endParaRPr lang="en-US" altLang="zh-CN"/>
          </a:p>
        </p:txBody>
      </p:sp>
      <p:sp>
        <p:nvSpPr>
          <p:cNvPr id="13168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981200" y="3338513"/>
            <a:ext cx="5686425" cy="395287"/>
          </a:xfrm>
          <a:prstGeom prst="rect">
            <a:avLst/>
          </a:prstGeom>
          <a:gradFill rotWithShape="0">
            <a:gsLst>
              <a:gs pos="0">
                <a:srgbClr val="CC6600"/>
              </a:gs>
              <a:gs pos="100000">
                <a:schemeClr val="bg1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A3D00"/>
            </a:prstShdw>
          </a:effectLst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   10.2  系统功能实现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67" grpId="0" animBg="1" autoUpdateAnimBg="0"/>
      <p:bldP spid="131686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87EC2F4-C496-4C58-A964-A4BB4168D068}" type="slidenum">
              <a:rPr lang="zh-CN" altLang="en-US"/>
              <a:pPr>
                <a:defRPr/>
              </a:pPr>
              <a:t>10</a:t>
            </a:fld>
            <a:r>
              <a:rPr lang="zh-CN" altLang="en-US"/>
              <a:t>／180</a:t>
            </a: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>
            <a:normAutofit fontScale="70000" lnSpcReduction="20000"/>
          </a:bodyPr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10.2.6  系统首页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登录成功后将打开系统首页</a:t>
            </a:r>
            <a:r>
              <a:rPr lang="en-US" altLang="zh-CN" smtClean="0"/>
              <a:t>index.php，</a:t>
            </a:r>
            <a:r>
              <a:rPr lang="zh-CN" altLang="en-US" smtClean="0"/>
              <a:t>它以分页形式列出当前注册的所有会员。若单击【电子邮件】列的链接，可给选定会员发邮件；若单击【详细信息】链接，则可查看选定会员的详细信息；若单击【注销】链接，则可结束本次会话并转到登录页。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1. 系统首页设计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系统首页</a:t>
            </a:r>
            <a:r>
              <a:rPr lang="en-US" altLang="zh-CN" smtClean="0"/>
              <a:t>index.php</a:t>
            </a:r>
            <a:r>
              <a:rPr lang="zh-CN" altLang="en-US" smtClean="0"/>
              <a:t>仅限登录后的会员访问，若用户未经登录而试图直接访问该页，则会被重定向到登录页。系统首页用于列出会员的简明信息并包含到个人详细信息页的链接。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2. 个人详细信息页设计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当在系统首页上单击【详细信息】链接时，将打开会员个人信息页</a:t>
            </a:r>
            <a:r>
              <a:rPr lang="en-US" altLang="zh-CN" smtClean="0"/>
              <a:t>detail.php。</a:t>
            </a:r>
            <a:r>
              <a:rPr lang="zh-CN" altLang="en-US" smtClean="0"/>
              <a:t>系统首页</a:t>
            </a:r>
            <a:r>
              <a:rPr lang="en-US" altLang="zh-CN" smtClean="0"/>
              <a:t>index.php</a:t>
            </a:r>
            <a:r>
              <a:rPr lang="zh-CN" altLang="en-US" smtClean="0"/>
              <a:t>与会员个人信息页</a:t>
            </a:r>
            <a:r>
              <a:rPr lang="en-US" altLang="zh-CN" smtClean="0"/>
              <a:t>detail.php</a:t>
            </a:r>
            <a:r>
              <a:rPr lang="zh-CN" altLang="en-US" smtClean="0"/>
              <a:t>组成了一个主/详细页集合。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47866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78661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62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63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64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65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66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67" name="Rectangle 11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68" name="Rectangle 12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69" name="Rectangle 13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70" name="Rectangle 14"/>
          <p:cNvSpPr>
            <a:spLocks noChangeArrowheads="1"/>
          </p:cNvSpPr>
          <p:nvPr/>
        </p:nvSpPr>
        <p:spPr bwMode="auto">
          <a:xfrm>
            <a:off x="2700338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71" name="Rectangle 15"/>
          <p:cNvSpPr>
            <a:spLocks noChangeArrowheads="1"/>
          </p:cNvSpPr>
          <p:nvPr/>
        </p:nvSpPr>
        <p:spPr bwMode="auto">
          <a:xfrm>
            <a:off x="3076575" y="2181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73" name="Rectangle 17"/>
          <p:cNvSpPr>
            <a:spLocks noChangeArrowheads="1"/>
          </p:cNvSpPr>
          <p:nvPr/>
        </p:nvSpPr>
        <p:spPr bwMode="auto">
          <a:xfrm>
            <a:off x="2814638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8676" name="Rectangle 20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8675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094" y="658812"/>
            <a:ext cx="6324600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8679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7968" y="2473325"/>
            <a:ext cx="69342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8678" name="Rectangle 22"/>
          <p:cNvSpPr>
            <a:spLocks noChangeArrowheads="1"/>
          </p:cNvSpPr>
          <p:nvPr/>
        </p:nvSpPr>
        <p:spPr bwMode="auto">
          <a:xfrm>
            <a:off x="2733675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867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1368" y="3238500"/>
            <a:ext cx="640080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8680" name="Rectangle 24"/>
          <p:cNvSpPr>
            <a:spLocks noChangeArrowheads="1"/>
          </p:cNvSpPr>
          <p:nvPr/>
        </p:nvSpPr>
        <p:spPr bwMode="auto">
          <a:xfrm>
            <a:off x="2909888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78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78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6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26B5B86-14EE-4370-A315-1DD90BDC0575}" type="slidenum">
              <a:rPr lang="zh-CN" altLang="en-US"/>
              <a:pPr>
                <a:defRPr/>
              </a:pPr>
              <a:t>11</a:t>
            </a:fld>
            <a:r>
              <a:rPr lang="zh-CN" altLang="en-US"/>
              <a:t>／180</a:t>
            </a: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10.2.7  会员信息更新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用户在注册会员之后，如果希望修改自己在注册页上提交的个人信息，可以在网站导航条上单击【修改资料】链接，此时会打开个人信息更新页</a:t>
            </a:r>
            <a:r>
              <a:rPr lang="en-US" altLang="zh-CN" smtClean="0"/>
              <a:t>modify.php。</a:t>
            </a:r>
            <a:r>
              <a:rPr lang="zh-CN" altLang="en-US" smtClean="0"/>
              <a:t>个人信息更新页仅限登录到系统会员访问，而且在这里只能修改自己的个人信息；个人信息更新页未列出密码，用户名则以只读方式显示，不允许进行修改。假如用户未经登录而直接访问该页，将被重定向到登录页并显示出错信息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47968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79685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86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87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88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89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90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91" name="Rectangle 11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92" name="Rectangle 12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93" name="Rectangle 13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94" name="Rectangle 14"/>
          <p:cNvSpPr>
            <a:spLocks noChangeArrowheads="1"/>
          </p:cNvSpPr>
          <p:nvPr/>
        </p:nvSpPr>
        <p:spPr bwMode="auto">
          <a:xfrm>
            <a:off x="2700338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95" name="Rectangle 15"/>
          <p:cNvSpPr>
            <a:spLocks noChangeArrowheads="1"/>
          </p:cNvSpPr>
          <p:nvPr/>
        </p:nvSpPr>
        <p:spPr bwMode="auto">
          <a:xfrm>
            <a:off x="3076575" y="2181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96" name="Rectangle 16"/>
          <p:cNvSpPr>
            <a:spLocks noChangeArrowheads="1"/>
          </p:cNvSpPr>
          <p:nvPr/>
        </p:nvSpPr>
        <p:spPr bwMode="auto">
          <a:xfrm>
            <a:off x="2814638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97" name="Rectangle 17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699" name="Rectangle 19"/>
          <p:cNvSpPr>
            <a:spLocks noChangeArrowheads="1"/>
          </p:cNvSpPr>
          <p:nvPr/>
        </p:nvSpPr>
        <p:spPr bwMode="auto">
          <a:xfrm>
            <a:off x="2733675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9702" name="Rectangle 22"/>
          <p:cNvSpPr>
            <a:spLocks noChangeArrowheads="1"/>
          </p:cNvSpPr>
          <p:nvPr/>
        </p:nvSpPr>
        <p:spPr bwMode="auto">
          <a:xfrm>
            <a:off x="2733675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9701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5137" y="2371725"/>
            <a:ext cx="6132513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7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8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2C5486A-F82D-4502-999C-38CA1BE3C7E2}" type="slidenum">
              <a:rPr lang="zh-CN" altLang="en-US"/>
              <a:pPr>
                <a:defRPr/>
              </a:pPr>
              <a:t>12</a:t>
            </a:fld>
            <a:r>
              <a:rPr lang="zh-CN" altLang="en-US"/>
              <a:t>／180</a:t>
            </a: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>
            <a:normAutofit fontScale="77500" lnSpcReduction="20000"/>
          </a:bodyPr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10.2.8  密码查询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在会员管理系统中，查询密码功能通过</a:t>
            </a:r>
            <a:r>
              <a:rPr lang="en-US" altLang="zh-CN" smtClean="0"/>
              <a:t>username.php、answer.php</a:t>
            </a:r>
            <a:r>
              <a:rPr lang="zh-CN" altLang="en-US" smtClean="0"/>
              <a:t>和</a:t>
            </a:r>
            <a:r>
              <a:rPr lang="en-US" altLang="zh-CN" smtClean="0"/>
              <a:t>getpwd.php</a:t>
            </a:r>
            <a:r>
              <a:rPr lang="zh-CN" altLang="en-US" smtClean="0"/>
              <a:t>三个</a:t>
            </a:r>
            <a:r>
              <a:rPr lang="en-US" altLang="zh-CN" smtClean="0"/>
              <a:t>PHP</a:t>
            </a:r>
            <a:r>
              <a:rPr lang="zh-CN" altLang="en-US" smtClean="0"/>
              <a:t>动态网页来实现，这些</a:t>
            </a:r>
            <a:r>
              <a:rPr lang="en-US" altLang="zh-CN" smtClean="0"/>
              <a:t>PHP</a:t>
            </a:r>
            <a:r>
              <a:rPr lang="zh-CN" altLang="en-US" smtClean="0"/>
              <a:t>页均未加保护，可以由任何用户访问。当用户查询密码时，首先需要输入用户名，如果该用户名存在于后台数据库中，则显示安全问题；如果提交了一个正确的答案，则需要选择获取密码的方式，然后通过网页查看密码或通过邮件收取密码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smtClean="0"/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1. 输入用户名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smtClean="0"/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2. 回答安全问题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smtClean="0"/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3. 找回密码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48070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80709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0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1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2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3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4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5" name="Rectangle 11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6" name="Rectangle 12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7" name="Rectangle 13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8" name="Rectangle 14"/>
          <p:cNvSpPr>
            <a:spLocks noChangeArrowheads="1"/>
          </p:cNvSpPr>
          <p:nvPr/>
        </p:nvSpPr>
        <p:spPr bwMode="auto">
          <a:xfrm>
            <a:off x="2700338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19" name="Rectangle 15"/>
          <p:cNvSpPr>
            <a:spLocks noChangeArrowheads="1"/>
          </p:cNvSpPr>
          <p:nvPr/>
        </p:nvSpPr>
        <p:spPr bwMode="auto">
          <a:xfrm>
            <a:off x="3076575" y="2181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20" name="Rectangle 16"/>
          <p:cNvSpPr>
            <a:spLocks noChangeArrowheads="1"/>
          </p:cNvSpPr>
          <p:nvPr/>
        </p:nvSpPr>
        <p:spPr bwMode="auto">
          <a:xfrm>
            <a:off x="2814638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21" name="Rectangle 17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22" name="Rectangle 18"/>
          <p:cNvSpPr>
            <a:spLocks noChangeArrowheads="1"/>
          </p:cNvSpPr>
          <p:nvPr/>
        </p:nvSpPr>
        <p:spPr bwMode="auto">
          <a:xfrm>
            <a:off x="2733675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23" name="Rectangle 19"/>
          <p:cNvSpPr>
            <a:spLocks noChangeArrowheads="1"/>
          </p:cNvSpPr>
          <p:nvPr/>
        </p:nvSpPr>
        <p:spPr bwMode="auto">
          <a:xfrm>
            <a:off x="2733675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0726" name="Rectangle 22"/>
          <p:cNvSpPr>
            <a:spLocks noChangeArrowheads="1"/>
          </p:cNvSpPr>
          <p:nvPr/>
        </p:nvSpPr>
        <p:spPr bwMode="auto">
          <a:xfrm>
            <a:off x="2752725" y="2576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80725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667000"/>
            <a:ext cx="6272213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0728" name="Rectangle 24"/>
          <p:cNvSpPr>
            <a:spLocks noChangeArrowheads="1"/>
          </p:cNvSpPr>
          <p:nvPr/>
        </p:nvSpPr>
        <p:spPr bwMode="auto">
          <a:xfrm>
            <a:off x="2690813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80727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19400"/>
            <a:ext cx="6272213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0730" name="Rectangle 26"/>
          <p:cNvSpPr>
            <a:spLocks noChangeArrowheads="1"/>
          </p:cNvSpPr>
          <p:nvPr/>
        </p:nvSpPr>
        <p:spPr bwMode="auto">
          <a:xfrm>
            <a:off x="2714625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80729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2819400"/>
            <a:ext cx="61722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0732" name="Rectangle 28"/>
          <p:cNvSpPr>
            <a:spLocks noChangeArrowheads="1"/>
          </p:cNvSpPr>
          <p:nvPr/>
        </p:nvSpPr>
        <p:spPr bwMode="auto">
          <a:xfrm>
            <a:off x="2714625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80731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2895600"/>
            <a:ext cx="60960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80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80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8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8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8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8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0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887D6A6A-D923-464E-8698-DD318A7BE0C2}" type="slidenum">
              <a:rPr lang="zh-CN" altLang="en-US"/>
              <a:pPr>
                <a:defRPr/>
              </a:pPr>
              <a:t>13</a:t>
            </a:fld>
            <a:r>
              <a:rPr lang="zh-CN" altLang="en-US"/>
              <a:t>／180</a:t>
            </a: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10.2.9  照片上传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会员登录后，在系统导航条上单击【上传照片】链接，可以打开</a:t>
            </a:r>
            <a:r>
              <a:rPr lang="en-US" altLang="zh-CN" smtClean="0"/>
              <a:t>upload.php</a:t>
            </a:r>
            <a:r>
              <a:rPr lang="zh-CN" altLang="en-US" smtClean="0"/>
              <a:t>页。当从本地硬盘上选择要上传的照片并单击【上传】按钮时，若文件上传成功，则在页面上显示照片及相关图像文件信息，并将图像文件路径保存到数据库中。照片上传页仅限会员访问，若用户未经登录而直接访问该页，将被重定向到登录页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48173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81733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34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35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36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37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38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39" name="Rectangle 11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40" name="Rectangle 12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41" name="Rectangle 13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42" name="Rectangle 14"/>
          <p:cNvSpPr>
            <a:spLocks noChangeArrowheads="1"/>
          </p:cNvSpPr>
          <p:nvPr/>
        </p:nvSpPr>
        <p:spPr bwMode="auto">
          <a:xfrm>
            <a:off x="2700338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43" name="Rectangle 15"/>
          <p:cNvSpPr>
            <a:spLocks noChangeArrowheads="1"/>
          </p:cNvSpPr>
          <p:nvPr/>
        </p:nvSpPr>
        <p:spPr bwMode="auto">
          <a:xfrm>
            <a:off x="3076575" y="2181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44" name="Rectangle 16"/>
          <p:cNvSpPr>
            <a:spLocks noChangeArrowheads="1"/>
          </p:cNvSpPr>
          <p:nvPr/>
        </p:nvSpPr>
        <p:spPr bwMode="auto">
          <a:xfrm>
            <a:off x="2814638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45" name="Rectangle 17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46" name="Rectangle 18"/>
          <p:cNvSpPr>
            <a:spLocks noChangeArrowheads="1"/>
          </p:cNvSpPr>
          <p:nvPr/>
        </p:nvSpPr>
        <p:spPr bwMode="auto">
          <a:xfrm>
            <a:off x="2733675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47" name="Rectangle 19"/>
          <p:cNvSpPr>
            <a:spLocks noChangeArrowheads="1"/>
          </p:cNvSpPr>
          <p:nvPr/>
        </p:nvSpPr>
        <p:spPr bwMode="auto">
          <a:xfrm>
            <a:off x="2733675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48" name="Rectangle 20"/>
          <p:cNvSpPr>
            <a:spLocks noChangeArrowheads="1"/>
          </p:cNvSpPr>
          <p:nvPr/>
        </p:nvSpPr>
        <p:spPr bwMode="auto">
          <a:xfrm>
            <a:off x="2752725" y="2576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50" name="Rectangle 22"/>
          <p:cNvSpPr>
            <a:spLocks noChangeArrowheads="1"/>
          </p:cNvSpPr>
          <p:nvPr/>
        </p:nvSpPr>
        <p:spPr bwMode="auto">
          <a:xfrm>
            <a:off x="2690813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52" name="Rectangle 24"/>
          <p:cNvSpPr>
            <a:spLocks noChangeArrowheads="1"/>
          </p:cNvSpPr>
          <p:nvPr/>
        </p:nvSpPr>
        <p:spPr bwMode="auto">
          <a:xfrm>
            <a:off x="2714625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54" name="Rectangle 26"/>
          <p:cNvSpPr>
            <a:spLocks noChangeArrowheads="1"/>
          </p:cNvSpPr>
          <p:nvPr/>
        </p:nvSpPr>
        <p:spPr bwMode="auto">
          <a:xfrm>
            <a:off x="2714625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1757" name="Rectangle 29"/>
          <p:cNvSpPr>
            <a:spLocks noChangeArrowheads="1"/>
          </p:cNvSpPr>
          <p:nvPr/>
        </p:nvSpPr>
        <p:spPr bwMode="auto">
          <a:xfrm>
            <a:off x="2733675" y="2381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81756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352800"/>
            <a:ext cx="48006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73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5F46D73-CE30-42B0-A9A1-122FE6B0ACFA}" type="slidenum">
              <a:rPr lang="zh-CN" altLang="en-US"/>
              <a:pPr>
                <a:defRPr/>
              </a:pPr>
              <a:t>14</a:t>
            </a:fld>
            <a:r>
              <a:rPr lang="zh-CN" altLang="en-US"/>
              <a:t>／180</a:t>
            </a: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142984"/>
            <a:ext cx="7843862" cy="4989529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dirty="0" smtClean="0"/>
              <a:t>10.2.10  会员管理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dirty="0" smtClean="0"/>
              <a:t>	当在网站导航条上单击【会员管理】链接时，将打开会员管理页</a:t>
            </a:r>
            <a:r>
              <a:rPr lang="en-US" altLang="zh-CN" dirty="0" smtClean="0"/>
              <a:t>manage.php。</a:t>
            </a:r>
            <a:r>
              <a:rPr lang="zh-CN" altLang="en-US" dirty="0" smtClean="0"/>
              <a:t>会员管理页以表格形式分页显示当前所有注册会员的基本情况，若在【操作】列单击【删除】链接，则会弹出一个确认框，单击【确定】按钮，即可删除选定的会员。会员管理页仅限系统管理员访问，如果匿名用户或普通会员试图访问本页，则会被重定向到登录页,此时传递的错误代码为3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48275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82757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58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59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0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1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2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3" name="Rectangle 11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4" name="Rectangle 12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5" name="Rectangle 13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6" name="Rectangle 14"/>
          <p:cNvSpPr>
            <a:spLocks noChangeArrowheads="1"/>
          </p:cNvSpPr>
          <p:nvPr/>
        </p:nvSpPr>
        <p:spPr bwMode="auto">
          <a:xfrm>
            <a:off x="2700338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7" name="Rectangle 15"/>
          <p:cNvSpPr>
            <a:spLocks noChangeArrowheads="1"/>
          </p:cNvSpPr>
          <p:nvPr/>
        </p:nvSpPr>
        <p:spPr bwMode="auto">
          <a:xfrm>
            <a:off x="3076575" y="2181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8" name="Rectangle 16"/>
          <p:cNvSpPr>
            <a:spLocks noChangeArrowheads="1"/>
          </p:cNvSpPr>
          <p:nvPr/>
        </p:nvSpPr>
        <p:spPr bwMode="auto">
          <a:xfrm>
            <a:off x="2814638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69" name="Rectangle 17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70" name="Rectangle 18"/>
          <p:cNvSpPr>
            <a:spLocks noChangeArrowheads="1"/>
          </p:cNvSpPr>
          <p:nvPr/>
        </p:nvSpPr>
        <p:spPr bwMode="auto">
          <a:xfrm>
            <a:off x="2733675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71" name="Rectangle 19"/>
          <p:cNvSpPr>
            <a:spLocks noChangeArrowheads="1"/>
          </p:cNvSpPr>
          <p:nvPr/>
        </p:nvSpPr>
        <p:spPr bwMode="auto">
          <a:xfrm>
            <a:off x="2733675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72" name="Rectangle 20"/>
          <p:cNvSpPr>
            <a:spLocks noChangeArrowheads="1"/>
          </p:cNvSpPr>
          <p:nvPr/>
        </p:nvSpPr>
        <p:spPr bwMode="auto">
          <a:xfrm>
            <a:off x="2752725" y="2576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73" name="Rectangle 21"/>
          <p:cNvSpPr>
            <a:spLocks noChangeArrowheads="1"/>
          </p:cNvSpPr>
          <p:nvPr/>
        </p:nvSpPr>
        <p:spPr bwMode="auto">
          <a:xfrm>
            <a:off x="2690813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74" name="Rectangle 22"/>
          <p:cNvSpPr>
            <a:spLocks noChangeArrowheads="1"/>
          </p:cNvSpPr>
          <p:nvPr/>
        </p:nvSpPr>
        <p:spPr bwMode="auto">
          <a:xfrm>
            <a:off x="2714625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75" name="Rectangle 23"/>
          <p:cNvSpPr>
            <a:spLocks noChangeArrowheads="1"/>
          </p:cNvSpPr>
          <p:nvPr/>
        </p:nvSpPr>
        <p:spPr bwMode="auto">
          <a:xfrm>
            <a:off x="2714625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76" name="Rectangle 24"/>
          <p:cNvSpPr>
            <a:spLocks noChangeArrowheads="1"/>
          </p:cNvSpPr>
          <p:nvPr/>
        </p:nvSpPr>
        <p:spPr bwMode="auto">
          <a:xfrm>
            <a:off x="2733675" y="2381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2779" name="Rectangle 27"/>
          <p:cNvSpPr>
            <a:spLocks noChangeArrowheads="1"/>
          </p:cNvSpPr>
          <p:nvPr/>
        </p:nvSpPr>
        <p:spPr bwMode="auto">
          <a:xfrm>
            <a:off x="2733675" y="2405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82778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505200"/>
            <a:ext cx="5029200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48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PHP</a:t>
            </a:r>
            <a:r>
              <a:rPr lang="zh-CN" altLang="en-US" sz="3600" b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网站开发案例教程全部结束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37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9432C76E-1CDA-4BB1-AB79-5CDE7C8A59F6}" type="slidenum">
              <a:rPr lang="zh-CN" altLang="en-US"/>
              <a:pPr>
                <a:defRPr/>
              </a:pPr>
              <a:t>2</a:t>
            </a:fld>
            <a:r>
              <a:rPr lang="zh-CN" altLang="en-US"/>
              <a:t>／180</a:t>
            </a: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10.1  系统总体设计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/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z="1800" smtClean="0"/>
              <a:t>10.1.1  系统功能分析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z="1800" smtClean="0"/>
              <a:t>新会员注册。任何用户都可以通过注册页填写个人资料并保存到后台数据库中。注册时，必须保证会员名是惟一的。如果提交的会员名已被占用，则会通过</a:t>
            </a:r>
            <a:r>
              <a:rPr lang="en-US" altLang="zh-CN" sz="1800" b="1" smtClean="0"/>
              <a:t>Ajax</a:t>
            </a:r>
            <a:r>
              <a:rPr lang="zh-CN" altLang="en-US" sz="1800" smtClean="0"/>
              <a:t>表单验证在注册页上显示相关提示信息。如果注册成功，则自动登录到系统首页。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z="1800" smtClean="0"/>
              <a:t>查看会员资料。会员登录后，若要查看某个会员的详细信息，可在会员列表中单击查看详细信息链接。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z="1800" smtClean="0"/>
              <a:t>修改个人资料。会员登录后，可以对自己在注册时填写的个人资料进行修改，但不能修改用户名和登录密码。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z="1800" smtClean="0"/>
              <a:t>上传个人照片。会员登录后，可以将自己的照片上传到服务器上，与此同时相应图片文件的路径将被填写到后台数据库中。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z="1800" smtClean="0"/>
              <a:t>查询密码。如果会员忘记了自己的密码，则可以通过输入用户名并回答注册设置的安全问题找回密码。在本系统中，提供了以下两种方式来找回密码：在网页上查看密码；通过电子邮件收取密码。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z="1800" smtClean="0"/>
              <a:t>管理员专区。在会员管理系统中，会员分为管理员和普通会员。系统管理员不仅拥有普通会员的所有权限，还拥有删除普通会员的特权。</a:t>
            </a:r>
          </a:p>
        </p:txBody>
      </p:sp>
      <p:sp>
        <p:nvSpPr>
          <p:cNvPr id="146944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69445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69447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69448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67EA3A62-EE11-43E5-A3F5-37B0A97B6A64}" type="slidenum">
              <a:rPr lang="zh-CN" altLang="en-US"/>
              <a:pPr>
                <a:defRPr/>
              </a:pPr>
              <a:t>3</a:t>
            </a:fld>
            <a:r>
              <a:rPr lang="zh-CN" altLang="en-US"/>
              <a:t>／180</a:t>
            </a: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10.1  系统总体设计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/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10.1.2  数据库设计与实现</a:t>
            </a:r>
          </a:p>
        </p:txBody>
      </p:sp>
      <p:sp>
        <p:nvSpPr>
          <p:cNvPr id="147046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70469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0470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0471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0472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0640" name="Picture 17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6934200" cy="320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6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FB35E8D-0890-49F7-84E5-9900F27C0B80}" type="slidenum">
              <a:rPr lang="zh-CN" altLang="en-US"/>
              <a:pPr>
                <a:defRPr/>
              </a:pPr>
              <a:t>4</a:t>
            </a:fld>
            <a:r>
              <a:rPr lang="zh-CN" altLang="en-US"/>
              <a:t>／180</a:t>
            </a: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10.1  系统总体设计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/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dirty="0" smtClean="0"/>
              <a:t>10.1.</a:t>
            </a:r>
            <a:r>
              <a:rPr lang="en-US" altLang="zh-CN" dirty="0" smtClean="0"/>
              <a:t>3</a:t>
            </a:r>
            <a:r>
              <a:rPr lang="zh-CN" altLang="en-US" dirty="0" smtClean="0"/>
              <a:t>  站点文件组成</a:t>
            </a:r>
          </a:p>
        </p:txBody>
      </p:sp>
      <p:sp>
        <p:nvSpPr>
          <p:cNvPr id="147251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72517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2518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2519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2520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2521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2523" name="Rectangle 11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25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7239000" cy="415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1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637D9FA-4AA9-45E5-A3C7-5E0CBBA4F4C3}" type="slidenum">
              <a:rPr lang="zh-CN" altLang="en-US"/>
              <a:pPr>
                <a:defRPr/>
              </a:pPr>
              <a:t>5</a:t>
            </a:fld>
            <a:r>
              <a:rPr lang="zh-CN" altLang="en-US"/>
              <a:t>／180</a:t>
            </a: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/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10.2.1  创建</a:t>
            </a:r>
            <a:r>
              <a:rPr lang="en-US" altLang="zh-CN" smtClean="0"/>
              <a:t>CSS</a:t>
            </a:r>
            <a:r>
              <a:rPr lang="zh-CN" altLang="en-US" smtClean="0"/>
              <a:t>样式表</a:t>
            </a:r>
          </a:p>
        </p:txBody>
      </p:sp>
      <p:sp>
        <p:nvSpPr>
          <p:cNvPr id="147354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73541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3542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3543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3544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3545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3546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354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7162800" cy="409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73550" name="Rectangle 14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354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971550"/>
            <a:ext cx="518160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3552" name="Rectangle 16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3551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952500" y="3622675"/>
            <a:ext cx="7086600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473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54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4D4FFB5-F476-48D1-9D4E-C9F9AAE8E767}" type="slidenum">
              <a:rPr lang="zh-CN" altLang="en-US"/>
              <a:pPr>
                <a:defRPr/>
              </a:pPr>
              <a:t>6</a:t>
            </a:fld>
            <a:r>
              <a:rPr lang="zh-CN" altLang="en-US"/>
              <a:t>／180</a:t>
            </a: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/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10.2.2  创建网站导航条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网站导航条包含一些导航链接，对于当前打开的页面，不再显示超链接，而是以反显形式给出提示文字，此外还在导航条右侧显示当前日期。如果用户已经登录，则会在导航条左侧显示出对该用户的欢迎信息。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474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74565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4566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4567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4568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4569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4570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4572" name="Rectangle 12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4574" name="Rectangle 14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4577" name="Rectangle 17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457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924425" y="1628800"/>
            <a:ext cx="6172200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578" name="AutoShape 18"/>
          <p:cNvSpPr>
            <a:spLocks noChangeArrowheads="1"/>
          </p:cNvSpPr>
          <p:nvPr/>
        </p:nvSpPr>
        <p:spPr bwMode="auto">
          <a:xfrm>
            <a:off x="2209800" y="3810000"/>
            <a:ext cx="57912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7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4" grpId="0" animBg="1" autoUpdateAnimBg="0"/>
      <p:bldP spid="14745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0674570A-6CB7-4EE1-A218-B6CFBD068CA8}" type="slidenum">
              <a:rPr lang="zh-CN" altLang="en-US"/>
              <a:pPr>
                <a:defRPr/>
              </a:pPr>
              <a:t>7</a:t>
            </a:fld>
            <a:r>
              <a:rPr lang="zh-CN" altLang="en-US"/>
              <a:t>／180</a:t>
            </a: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>
            <a:normAutofit fontScale="85000" lnSpcReduction="20000"/>
          </a:bodyPr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10.2.3  会员注册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在网站导航条上单击【会员注册】链接，即可进入新会员注册页</a:t>
            </a:r>
            <a:r>
              <a:rPr lang="en-US" altLang="zh-CN" smtClean="0"/>
              <a:t>register.php。</a:t>
            </a:r>
            <a:r>
              <a:rPr lang="zh-CN" altLang="en-US" smtClean="0"/>
              <a:t>当在文本框输入用户名并使光标离开此文本框时，会利用</a:t>
            </a:r>
            <a:r>
              <a:rPr lang="en-US" altLang="zh-CN" smtClean="0"/>
              <a:t>Ajax</a:t>
            </a:r>
            <a:r>
              <a:rPr lang="zh-CN" altLang="en-US" smtClean="0"/>
              <a:t>异步请求技术立即提示所输入的用户名是否可用。当用户在该页上输入个人信息并单击【注册】按钮时，如果提交的用户名尚未被他人注册，并且其他字段也符合要求（如两次输入的密码相同、日期和</a:t>
            </a:r>
            <a:r>
              <a:rPr lang="en-US" altLang="zh-CN" smtClean="0"/>
              <a:t>Email</a:t>
            </a:r>
            <a:r>
              <a:rPr lang="zh-CN" altLang="en-US" smtClean="0"/>
              <a:t>地址格式正确），则这些信息会保存在后台数据库中，然后将用户名和角色值保存会话变量中并提示注册成功，停留5秒钟后将自动登录到系统首页。如果所提交的会员名已他人被注册，则进入系统登录页</a:t>
            </a:r>
            <a:r>
              <a:rPr lang="en-US" altLang="zh-CN" smtClean="0"/>
              <a:t>login.php</a:t>
            </a:r>
            <a:r>
              <a:rPr lang="zh-CN" altLang="en-US" smtClean="0"/>
              <a:t>并显示出错信息。</a:t>
            </a:r>
          </a:p>
        </p:txBody>
      </p:sp>
      <p:sp>
        <p:nvSpPr>
          <p:cNvPr id="14755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75589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5590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5591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5592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5593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5594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5595" name="Rectangle 11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5596" name="Rectangle 12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5597" name="Rectangle 13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5601" name="Rectangle 17"/>
          <p:cNvSpPr>
            <a:spLocks noChangeArrowheads="1"/>
          </p:cNvSpPr>
          <p:nvPr/>
        </p:nvSpPr>
        <p:spPr bwMode="auto">
          <a:xfrm>
            <a:off x="2700338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56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67137" y="846138"/>
            <a:ext cx="5562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8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63A0921-DA5E-465A-8818-35C61B534613}" type="slidenum">
              <a:rPr lang="zh-CN" altLang="en-US"/>
              <a:pPr>
                <a:defRPr/>
              </a:pPr>
              <a:t>8</a:t>
            </a:fld>
            <a:r>
              <a:rPr lang="zh-CN" altLang="en-US"/>
              <a:t>／180</a:t>
            </a: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>
            <a:normAutofit fontScale="77500" lnSpcReduction="20000"/>
          </a:bodyPr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10.2.4  检查用户名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mtClean="0"/>
              <a:t>创建会员注册页时，为了保证提供的用户名是惟一的，在该页中插入了“检查新用户名”服务器行为。这样，当单击【提交】按钮时将在服务器端查询数据库，如果所提供的用户名已存在，则会重新加载注册页并传递一个</a:t>
            </a:r>
            <a:r>
              <a:rPr lang="en-US" altLang="zh-CN" smtClean="0"/>
              <a:t>registered</a:t>
            </a:r>
            <a:r>
              <a:rPr lang="zh-CN" altLang="en-US" smtClean="0"/>
              <a:t>参数，然后注册表单上方显示用户名已被注册的提示信息。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mtClean="0"/>
              <a:t>除了提交表单时进行服务器端检查之外，当光标离开【用户名】文本框时，还通过异步请求方式对用户名进行</a:t>
            </a:r>
            <a:r>
              <a:rPr lang="en-US" altLang="zh-CN" smtClean="0"/>
              <a:t>Ajax</a:t>
            </a:r>
            <a:r>
              <a:rPr lang="zh-CN" altLang="en-US" smtClean="0"/>
              <a:t>验证，在这个请求过程中将调用服务器端的</a:t>
            </a:r>
            <a:r>
              <a:rPr lang="en-US" altLang="zh-CN" smtClean="0"/>
              <a:t>check_username.php，</a:t>
            </a:r>
            <a:r>
              <a:rPr lang="zh-CN" altLang="en-US" smtClean="0"/>
              <a:t>并发送一个名为</a:t>
            </a:r>
            <a:r>
              <a:rPr lang="en-US" altLang="zh-CN" smtClean="0"/>
              <a:t>username</a:t>
            </a:r>
            <a:r>
              <a:rPr lang="zh-CN" altLang="en-US" smtClean="0"/>
              <a:t>的</a:t>
            </a:r>
            <a:r>
              <a:rPr lang="en-US" altLang="zh-CN" smtClean="0"/>
              <a:t>URL</a:t>
            </a:r>
            <a:r>
              <a:rPr lang="zh-CN" altLang="en-US" smtClean="0"/>
              <a:t>参数。执行</a:t>
            </a:r>
            <a:r>
              <a:rPr lang="en-US" altLang="zh-CN" smtClean="0"/>
              <a:t>check_username.php</a:t>
            </a:r>
            <a:r>
              <a:rPr lang="zh-CN" altLang="en-US" smtClean="0"/>
              <a:t>文件时，也将对数据库进行查询并生成一个</a:t>
            </a:r>
            <a:r>
              <a:rPr lang="en-US" altLang="zh-CN" smtClean="0"/>
              <a:t>XML</a:t>
            </a:r>
            <a:r>
              <a:rPr lang="zh-CN" altLang="en-US" smtClean="0"/>
              <a:t>数据。下面介绍</a:t>
            </a:r>
            <a:r>
              <a:rPr lang="en-US" altLang="zh-CN" smtClean="0"/>
              <a:t>check_username.php</a:t>
            </a:r>
            <a:r>
              <a:rPr lang="zh-CN" altLang="en-US" smtClean="0"/>
              <a:t>的创建过程。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endParaRPr lang="zh-CN" altLang="en-US" smtClean="0"/>
          </a:p>
        </p:txBody>
      </p:sp>
      <p:sp>
        <p:nvSpPr>
          <p:cNvPr id="147661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76613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6614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6615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6616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6617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6618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6619" name="Rectangle 11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6620" name="Rectangle 12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6621" name="Rectangle 13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6622" name="Rectangle 14"/>
          <p:cNvSpPr>
            <a:spLocks noChangeArrowheads="1"/>
          </p:cNvSpPr>
          <p:nvPr/>
        </p:nvSpPr>
        <p:spPr bwMode="auto">
          <a:xfrm>
            <a:off x="2700338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61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9FF73103-E054-4EA8-8F9E-E154ACA164CB}" type="slidenum">
              <a:rPr lang="zh-CN" altLang="en-US"/>
              <a:pPr>
                <a:defRPr/>
              </a:pPr>
              <a:t>9</a:t>
            </a:fld>
            <a:r>
              <a:rPr lang="zh-CN" altLang="en-US"/>
              <a:t>／180</a:t>
            </a: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10.2  系统功能实现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913313"/>
          </a:xfrm>
        </p:spPr>
        <p:txBody>
          <a:bodyPr>
            <a:normAutofit fontScale="85000" lnSpcReduction="10000"/>
          </a:bodyPr>
          <a:lstStyle/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10.2.5  会员登录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r>
              <a:rPr lang="zh-CN" altLang="en-US" smtClean="0"/>
              <a:t>	 当在系统导航条上单击【会员登录】链接时，将会打开登录页。登录页用于对用户的会员身份进行验证，当输入用户名和密码并单击【登录】按钮时，如果提供的用户名和密码与存储在数据库中的记录匹配，则进入系统首页，否则仍然停留在登录页并显示登录失败的提示信息。此外，如果用户在未经登录的情况下直接访问会员专属区，将会被重定向到登录页，并通过</a:t>
            </a:r>
            <a:r>
              <a:rPr lang="en-US" altLang="zh-CN" smtClean="0"/>
              <a:t>URL</a:t>
            </a:r>
            <a:r>
              <a:rPr lang="zh-CN" altLang="en-US" smtClean="0"/>
              <a:t>参数传递一个错误代码：</a:t>
            </a:r>
          </a:p>
          <a:p>
            <a:pPr marL="914400" lvl="1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mtClean="0"/>
              <a:t>1表示用户名或密码错误；</a:t>
            </a:r>
          </a:p>
          <a:p>
            <a:pPr marL="914400" lvl="1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mtClean="0"/>
              <a:t>2表示匿名用户不能访问会员专属区；</a:t>
            </a:r>
          </a:p>
          <a:p>
            <a:pPr marL="914400" lvl="1" indent="-457200" eaLnBrk="1" hangingPunct="1">
              <a:spcBef>
                <a:spcPct val="5000"/>
              </a:spcBef>
              <a:buSzPct val="99000"/>
              <a:buFont typeface="Wingdings" pitchFamily="2" charset="2"/>
              <a:buChar char="Ø"/>
            </a:pPr>
            <a:r>
              <a:rPr lang="zh-CN" altLang="en-US" smtClean="0"/>
              <a:t>3表示普通用户不能访问管理员专属区。</a:t>
            </a:r>
          </a:p>
          <a:p>
            <a:pPr marL="457200" indent="-457200" eaLnBrk="1" hangingPunct="1">
              <a:spcBef>
                <a:spcPct val="5000"/>
              </a:spcBef>
              <a:buSzPct val="99000"/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47763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013" y="5410200"/>
            <a:ext cx="1046162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zh-CN" altLang="en-US" sz="1400">
                <a:ea typeface="宋体" pitchFamily="2" charset="-122"/>
              </a:rPr>
              <a:t>第10章目录</a:t>
            </a:r>
          </a:p>
        </p:txBody>
      </p:sp>
      <p:sp>
        <p:nvSpPr>
          <p:cNvPr id="1477637" name="Rectangle 5"/>
          <p:cNvSpPr>
            <a:spLocks noChangeArrowheads="1"/>
          </p:cNvSpPr>
          <p:nvPr/>
        </p:nvSpPr>
        <p:spPr bwMode="auto">
          <a:xfrm>
            <a:off x="2776538" y="2209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38" name="Rectangle 6"/>
          <p:cNvSpPr>
            <a:spLocks noChangeArrowheads="1"/>
          </p:cNvSpPr>
          <p:nvPr/>
        </p:nvSpPr>
        <p:spPr bwMode="auto">
          <a:xfrm>
            <a:off x="2933700" y="2466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39" name="Rectangle 7"/>
          <p:cNvSpPr>
            <a:spLocks noChangeArrowheads="1"/>
          </p:cNvSpPr>
          <p:nvPr/>
        </p:nvSpPr>
        <p:spPr bwMode="auto">
          <a:xfrm>
            <a:off x="2795588" y="2409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40" name="Rectangle 8"/>
          <p:cNvSpPr>
            <a:spLocks noChangeArrowheads="1"/>
          </p:cNvSpPr>
          <p:nvPr/>
        </p:nvSpPr>
        <p:spPr bwMode="auto">
          <a:xfrm>
            <a:off x="2690813" y="2705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41" name="Rectangle 9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42" name="Rectangle 10"/>
          <p:cNvSpPr>
            <a:spLocks noChangeArrowheads="1"/>
          </p:cNvSpPr>
          <p:nvPr/>
        </p:nvSpPr>
        <p:spPr bwMode="auto">
          <a:xfrm>
            <a:off x="32956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43" name="Rectangle 11"/>
          <p:cNvSpPr>
            <a:spLocks noChangeArrowheads="1"/>
          </p:cNvSpPr>
          <p:nvPr/>
        </p:nvSpPr>
        <p:spPr bwMode="auto">
          <a:xfrm>
            <a:off x="3548063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44" name="Rectangle 12"/>
          <p:cNvSpPr>
            <a:spLocks noChangeArrowheads="1"/>
          </p:cNvSpPr>
          <p:nvPr/>
        </p:nvSpPr>
        <p:spPr bwMode="auto">
          <a:xfrm>
            <a:off x="3176588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45" name="Rectangle 13"/>
          <p:cNvSpPr>
            <a:spLocks noChangeArrowheads="1"/>
          </p:cNvSpPr>
          <p:nvPr/>
        </p:nvSpPr>
        <p:spPr bwMode="auto">
          <a:xfrm>
            <a:off x="2757488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46" name="Rectangle 14"/>
          <p:cNvSpPr>
            <a:spLocks noChangeArrowheads="1"/>
          </p:cNvSpPr>
          <p:nvPr/>
        </p:nvSpPr>
        <p:spPr bwMode="auto">
          <a:xfrm>
            <a:off x="2700338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77648" name="Rectangle 16"/>
          <p:cNvSpPr>
            <a:spLocks noChangeArrowheads="1"/>
          </p:cNvSpPr>
          <p:nvPr/>
        </p:nvSpPr>
        <p:spPr bwMode="auto">
          <a:xfrm>
            <a:off x="3076575" y="2181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764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176017" y="-171450"/>
            <a:ext cx="5638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7650" name="Rectangle 18"/>
          <p:cNvSpPr>
            <a:spLocks noChangeArrowheads="1"/>
          </p:cNvSpPr>
          <p:nvPr/>
        </p:nvSpPr>
        <p:spPr bwMode="auto">
          <a:xfrm>
            <a:off x="2814638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77649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48238" y="4538663"/>
            <a:ext cx="655320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77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7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7636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654</Words>
  <Application>Microsoft Office PowerPoint</Application>
  <PresentationFormat>全屏显示(4:3)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Wingdings</vt:lpstr>
      <vt:lpstr>Office 主题</vt:lpstr>
      <vt:lpstr>第10章  会员管理系统设计</vt:lpstr>
      <vt:lpstr>10.1  系统总体设计</vt:lpstr>
      <vt:lpstr>10.1  系统总体设计</vt:lpstr>
      <vt:lpstr>10.1  系统总体设计</vt:lpstr>
      <vt:lpstr>10.2  系统功能实现</vt:lpstr>
      <vt:lpstr>10.2  系统功能实现</vt:lpstr>
      <vt:lpstr>10.2  系统功能实现</vt:lpstr>
      <vt:lpstr>10.2  系统功能实现</vt:lpstr>
      <vt:lpstr>10.2  系统功能实现</vt:lpstr>
      <vt:lpstr>10.2  系统功能实现</vt:lpstr>
      <vt:lpstr>10.2  系统功能实现</vt:lpstr>
      <vt:lpstr>10.2  系统功能实现</vt:lpstr>
      <vt:lpstr>10.2  系统功能实现</vt:lpstr>
      <vt:lpstr>10.2  系统功能实现</vt:lpstr>
      <vt:lpstr>PHP网站开发案例教程全部结束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会员管理系统设计</dc:title>
  <dc:creator>lenovo</dc:creator>
  <cp:lastModifiedBy>张学明</cp:lastModifiedBy>
  <cp:revision>4</cp:revision>
  <dcterms:created xsi:type="dcterms:W3CDTF">2016-06-03T11:24:47Z</dcterms:created>
  <dcterms:modified xsi:type="dcterms:W3CDTF">2016-07-02T03:44:49Z</dcterms:modified>
</cp:coreProperties>
</file>