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8" r:id="rId6"/>
    <p:sldId id="261" r:id="rId7"/>
    <p:sldId id="263" r:id="rId8"/>
    <p:sldId id="265" r:id="rId9"/>
    <p:sldId id="264" r:id="rId10"/>
    <p:sldId id="266" r:id="rId11"/>
    <p:sldId id="271"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8"/>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tyce-creative.com/how-is-recaptcha-improving-user-experience/"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cd/E53394_01/html/E54787/scard-ovw.html"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hyperlink" Target="https://www.mysmartlogon.com/eidauthentica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400" dirty="0"/>
              <a:t>Password Authentication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Thomas Cutsforth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21D-867D-ECBE-1998-192507C998B0}"/>
              </a:ext>
            </a:extLst>
          </p:cNvPr>
          <p:cNvSpPr>
            <a:spLocks noGrp="1"/>
          </p:cNvSpPr>
          <p:nvPr>
            <p:ph type="title"/>
          </p:nvPr>
        </p:nvSpPr>
        <p:spPr/>
        <p:txBody>
          <a:bodyPr/>
          <a:lstStyle/>
          <a:p>
            <a:r>
              <a:rPr lang="en-US" dirty="0"/>
              <a:t>Improving Current Standards</a:t>
            </a:r>
          </a:p>
        </p:txBody>
      </p:sp>
      <p:sp>
        <p:nvSpPr>
          <p:cNvPr id="14" name="Content Placeholder 13">
            <a:extLst>
              <a:ext uri="{FF2B5EF4-FFF2-40B4-BE49-F238E27FC236}">
                <a16:creationId xmlns:a16="http://schemas.microsoft.com/office/drawing/2014/main" id="{334C4AD2-BC3E-A9F0-8FB8-FF5F1B9334A5}"/>
              </a:ext>
            </a:extLst>
          </p:cNvPr>
          <p:cNvSpPr>
            <a:spLocks noGrp="1"/>
          </p:cNvSpPr>
          <p:nvPr>
            <p:ph idx="1"/>
          </p:nvPr>
        </p:nvSpPr>
        <p:spPr>
          <a:xfrm>
            <a:off x="381000" y="2528203"/>
            <a:ext cx="5449933" cy="2828613"/>
          </a:xfrm>
        </p:spPr>
        <p:txBody>
          <a:bodyPr/>
          <a:lstStyle/>
          <a:p>
            <a:pPr marL="342900" indent="-342900">
              <a:buFontTx/>
              <a:buChar char="-"/>
            </a:pPr>
            <a:r>
              <a:rPr lang="en-US" dirty="0"/>
              <a:t>Three Factor Authentication (Lakshmi, 2018)</a:t>
            </a:r>
          </a:p>
          <a:p>
            <a:pPr marL="800100" lvl="1" indent="-342900">
              <a:buFontTx/>
              <a:buChar char="-"/>
            </a:pPr>
            <a:r>
              <a:rPr lang="en-US" dirty="0"/>
              <a:t>Standard Alphanumeric Password</a:t>
            </a:r>
          </a:p>
          <a:p>
            <a:pPr marL="800100" lvl="1" indent="-342900">
              <a:buFontTx/>
              <a:buChar char="-"/>
            </a:pPr>
            <a:r>
              <a:rPr lang="en-US" dirty="0"/>
              <a:t>Graphical Password</a:t>
            </a:r>
          </a:p>
          <a:p>
            <a:pPr marL="800100" lvl="1" indent="-342900">
              <a:buFontTx/>
              <a:buChar char="-"/>
            </a:pPr>
            <a:r>
              <a:rPr lang="en-US" dirty="0"/>
              <a:t>Random Security Question from registration</a:t>
            </a:r>
          </a:p>
          <a:p>
            <a:r>
              <a:rPr lang="en-US" dirty="0"/>
              <a:t>This idea combines 3 very common authentication methods to create an even more secure login experience than 2FA. This is very easy to implement and is most notably used in Online Banking scenarios.</a:t>
            </a:r>
          </a:p>
        </p:txBody>
      </p:sp>
      <p:sp>
        <p:nvSpPr>
          <p:cNvPr id="4" name="Date Placeholder 3">
            <a:extLst>
              <a:ext uri="{FF2B5EF4-FFF2-40B4-BE49-F238E27FC236}">
                <a16:creationId xmlns:a16="http://schemas.microsoft.com/office/drawing/2014/main" id="{8E6AD96F-75CE-34DC-3BCF-367F4D553FC5}"/>
              </a:ext>
            </a:extLst>
          </p:cNvPr>
          <p:cNvSpPr>
            <a:spLocks noGrp="1"/>
          </p:cNvSpPr>
          <p:nvPr>
            <p:ph type="dt" sz="half" idx="2"/>
          </p:nvPr>
        </p:nvSpPr>
        <p:spPr/>
        <p:txBody>
          <a:bodyPr/>
          <a:lstStyle/>
          <a:p>
            <a:fld id="{4B103E64-1627-9140-8127-1849FED275E1}" type="datetime1">
              <a:rPr lang="en-US" smtClean="0"/>
              <a:pPr/>
              <a:t>5/11/2022</a:t>
            </a:fld>
            <a:endParaRPr lang="en-US" dirty="0"/>
          </a:p>
        </p:txBody>
      </p:sp>
      <p:sp>
        <p:nvSpPr>
          <p:cNvPr id="5" name="Footer Placeholder 4">
            <a:extLst>
              <a:ext uri="{FF2B5EF4-FFF2-40B4-BE49-F238E27FC236}">
                <a16:creationId xmlns:a16="http://schemas.microsoft.com/office/drawing/2014/main" id="{39BC8EF6-5A37-AA05-4980-54B8149AF39E}"/>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56A36FAF-E0F6-6A3B-0137-9F9647EB9A3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15" name="Content Placeholder 14">
            <a:extLst>
              <a:ext uri="{FF2B5EF4-FFF2-40B4-BE49-F238E27FC236}">
                <a16:creationId xmlns:a16="http://schemas.microsoft.com/office/drawing/2014/main" id="{F758B25F-D444-85F3-6051-D25217E2B6DA}"/>
              </a:ext>
            </a:extLst>
          </p:cNvPr>
          <p:cNvSpPr>
            <a:spLocks noGrp="1"/>
          </p:cNvSpPr>
          <p:nvPr>
            <p:ph idx="10"/>
          </p:nvPr>
        </p:nvSpPr>
        <p:spPr/>
        <p:txBody>
          <a:bodyPr/>
          <a:lstStyle/>
          <a:p>
            <a:pPr marL="342900" indent="-342900">
              <a:buFont typeface="Tenorite" panose="00000500000000000000" pitchFamily="2" charset="0"/>
              <a:buChar char="–"/>
            </a:pPr>
            <a:r>
              <a:rPr lang="en-US" dirty="0"/>
              <a:t>Image Patterns (</a:t>
            </a:r>
            <a:r>
              <a:rPr lang="en-US" dirty="0" err="1"/>
              <a:t>Sepideh</a:t>
            </a:r>
            <a:r>
              <a:rPr lang="en-US" dirty="0"/>
              <a:t>, 2019)</a:t>
            </a:r>
          </a:p>
          <a:p>
            <a:pPr marL="800100" lvl="1" indent="-342900">
              <a:buFont typeface="Tenorite" panose="00000500000000000000" pitchFamily="2" charset="0"/>
              <a:buChar char="–"/>
            </a:pPr>
            <a:r>
              <a:rPr lang="en-US" dirty="0"/>
              <a:t>Grid of images, select a group of pictures in order</a:t>
            </a:r>
          </a:p>
          <a:p>
            <a:pPr marL="1257300" lvl="2" indent="-342900">
              <a:buFont typeface="Tenorite" panose="00000500000000000000" pitchFamily="2" charset="0"/>
              <a:buChar char="–"/>
            </a:pPr>
            <a:r>
              <a:rPr lang="en-US" dirty="0"/>
              <a:t>Not time/space efficient due to many image files to use</a:t>
            </a:r>
          </a:p>
          <a:p>
            <a:pPr marL="342900" indent="-342900">
              <a:buFont typeface="Tenorite" panose="00000500000000000000" pitchFamily="2" charset="0"/>
              <a:buChar char="–"/>
            </a:pPr>
            <a:endParaRPr lang="en-US" dirty="0"/>
          </a:p>
        </p:txBody>
      </p:sp>
      <p:sp>
        <p:nvSpPr>
          <p:cNvPr id="7" name="Content Placeholder 6">
            <a:extLst>
              <a:ext uri="{FF2B5EF4-FFF2-40B4-BE49-F238E27FC236}">
                <a16:creationId xmlns:a16="http://schemas.microsoft.com/office/drawing/2014/main" id="{93A3DAA7-AAF4-8BF7-ECEA-23FDB2A9DE59}"/>
              </a:ext>
            </a:extLst>
          </p:cNvPr>
          <p:cNvSpPr>
            <a:spLocks noGrp="1"/>
          </p:cNvSpPr>
          <p:nvPr>
            <p:ph idx="11"/>
          </p:nvPr>
        </p:nvSpPr>
        <p:spPr/>
        <p:txBody>
          <a:bodyPr/>
          <a:lstStyle/>
          <a:p>
            <a:r>
              <a:rPr lang="en-US" dirty="0"/>
              <a:t>Combination of Ideas</a:t>
            </a:r>
          </a:p>
        </p:txBody>
      </p:sp>
      <p:sp>
        <p:nvSpPr>
          <p:cNvPr id="8" name="Content Placeholder 7">
            <a:extLst>
              <a:ext uri="{FF2B5EF4-FFF2-40B4-BE49-F238E27FC236}">
                <a16:creationId xmlns:a16="http://schemas.microsoft.com/office/drawing/2014/main" id="{BAE1BDB1-E39A-69B2-33B6-19FA0869767B}"/>
              </a:ext>
            </a:extLst>
          </p:cNvPr>
          <p:cNvSpPr>
            <a:spLocks noGrp="1"/>
          </p:cNvSpPr>
          <p:nvPr>
            <p:ph idx="12"/>
          </p:nvPr>
        </p:nvSpPr>
        <p:spPr/>
        <p:txBody>
          <a:bodyPr/>
          <a:lstStyle/>
          <a:p>
            <a:r>
              <a:rPr lang="en-US" dirty="0"/>
              <a:t>Other Ideas</a:t>
            </a:r>
          </a:p>
        </p:txBody>
      </p:sp>
    </p:spTree>
    <p:extLst>
      <p:ext uri="{BB962C8B-B14F-4D97-AF65-F5344CB8AC3E}">
        <p14:creationId xmlns:p14="http://schemas.microsoft.com/office/powerpoint/2010/main" val="383133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E0B1-20AE-19B2-E2FA-3D4AF6889920}"/>
              </a:ext>
            </a:extLst>
          </p:cNvPr>
          <p:cNvSpPr>
            <a:spLocks noGrp="1"/>
          </p:cNvSpPr>
          <p:nvPr>
            <p:ph type="title"/>
          </p:nvPr>
        </p:nvSpPr>
        <p:spPr>
          <a:xfrm>
            <a:off x="1167492" y="-34640"/>
            <a:ext cx="9779183" cy="1325563"/>
          </a:xfrm>
        </p:spPr>
        <p:txBody>
          <a:bodyPr/>
          <a:lstStyle/>
          <a:p>
            <a:r>
              <a:rPr lang="en-US" dirty="0"/>
              <a:t>References</a:t>
            </a:r>
          </a:p>
        </p:txBody>
      </p:sp>
      <p:sp>
        <p:nvSpPr>
          <p:cNvPr id="3" name="Content Placeholder 2">
            <a:extLst>
              <a:ext uri="{FF2B5EF4-FFF2-40B4-BE49-F238E27FC236}">
                <a16:creationId xmlns:a16="http://schemas.microsoft.com/office/drawing/2014/main" id="{EEE932E8-2644-E029-E33B-CB7281EA8A2D}"/>
              </a:ext>
            </a:extLst>
          </p:cNvPr>
          <p:cNvSpPr>
            <a:spLocks noGrp="1"/>
          </p:cNvSpPr>
          <p:nvPr>
            <p:ph idx="1"/>
          </p:nvPr>
        </p:nvSpPr>
        <p:spPr>
          <a:xfrm>
            <a:off x="1167492" y="1445151"/>
            <a:ext cx="9779182" cy="4747831"/>
          </a:xfrm>
        </p:spPr>
        <p:txBody>
          <a:bodyPr/>
          <a:lstStyle/>
          <a:p>
            <a:pPr indent="-457200">
              <a:lnSpc>
                <a:spcPct val="150000"/>
              </a:lnSpc>
            </a:pPr>
            <a:r>
              <a:rPr lang="en-US" sz="1200" b="0" i="0" dirty="0" err="1">
                <a:effectLst/>
                <a:latin typeface="Verdana" panose="020B0604030504040204" pitchFamily="34" charset="0"/>
                <a:ea typeface="Verdana" panose="020B0604030504040204" pitchFamily="34" charset="0"/>
              </a:rPr>
              <a:t>Adama</a:t>
            </a:r>
            <a:r>
              <a:rPr lang="en-US" sz="1200" b="0" i="0" dirty="0">
                <a:effectLst/>
                <a:latin typeface="Verdana" panose="020B0604030504040204" pitchFamily="34" charset="0"/>
                <a:ea typeface="Verdana" panose="020B0604030504040204" pitchFamily="34" charset="0"/>
              </a:rPr>
              <a:t>, V. N., Noel, M. D., </a:t>
            </a:r>
            <a:r>
              <a:rPr lang="en-US" sz="1200" b="0" i="0" dirty="0" err="1">
                <a:effectLst/>
                <a:latin typeface="Verdana" panose="020B0604030504040204" pitchFamily="34" charset="0"/>
                <a:ea typeface="Verdana" panose="020B0604030504040204" pitchFamily="34" charset="0"/>
              </a:rPr>
              <a:t>Yisa</a:t>
            </a:r>
            <a:r>
              <a:rPr lang="en-US" sz="1200" b="0" i="0" dirty="0">
                <a:effectLst/>
                <a:latin typeface="Verdana" panose="020B0604030504040204" pitchFamily="34" charset="0"/>
                <a:ea typeface="Verdana" panose="020B0604030504040204" pitchFamily="34" charset="0"/>
              </a:rPr>
              <a:t>, V. L., Meshach, B., &amp; </a:t>
            </a:r>
            <a:r>
              <a:rPr lang="en-US" sz="1200" b="0" i="0" dirty="0" err="1">
                <a:effectLst/>
                <a:latin typeface="Verdana" panose="020B0604030504040204" pitchFamily="34" charset="0"/>
                <a:ea typeface="Verdana" panose="020B0604030504040204" pitchFamily="34" charset="0"/>
              </a:rPr>
              <a:t>Ayobami</a:t>
            </a:r>
            <a:r>
              <a:rPr lang="en-US" sz="1200" b="0" i="0" dirty="0">
                <a:effectLst/>
                <a:latin typeface="Verdana" panose="020B0604030504040204" pitchFamily="34" charset="0"/>
                <a:ea typeface="Verdana" panose="020B0604030504040204" pitchFamily="34" charset="0"/>
              </a:rPr>
              <a:t>, E. (2018). Password knowledge versus password</a:t>
            </a:r>
          </a:p>
          <a:p>
            <a:pPr indent="-457200">
              <a:lnSpc>
                <a:spcPct val="150000"/>
              </a:lnSpc>
            </a:pPr>
            <a:r>
              <a:rPr lang="en-US" sz="1200" b="0" i="0" dirty="0">
                <a:effectLst/>
                <a:latin typeface="Verdana" panose="020B0604030504040204" pitchFamily="34" charset="0"/>
                <a:ea typeface="Verdana" panose="020B0604030504040204" pitchFamily="34" charset="0"/>
              </a:rPr>
              <a:t>management.</a:t>
            </a:r>
            <a:r>
              <a:rPr lang="en-US" sz="1200" b="0" i="1" dirty="0">
                <a:effectLst/>
                <a:latin typeface="Verdana" panose="020B0604030504040204" pitchFamily="34" charset="0"/>
                <a:ea typeface="Verdana" panose="020B0604030504040204" pitchFamily="34" charset="0"/>
              </a:rPr>
              <a:t> I-Manager's Journal on Computer Science, 6</a:t>
            </a:r>
            <a:r>
              <a:rPr lang="en-US" sz="1200" b="0" i="0" dirty="0">
                <a:effectLst/>
                <a:latin typeface="Verdana" panose="020B0604030504040204" pitchFamily="34" charset="0"/>
                <a:ea typeface="Verdana" panose="020B0604030504040204" pitchFamily="34" charset="0"/>
              </a:rPr>
              <a:t>(3), 16-24. </a:t>
            </a:r>
            <a:r>
              <a:rPr lang="en-US" sz="1200" b="0" i="0" dirty="0" err="1">
                <a:effectLst/>
                <a:latin typeface="Verdana" panose="020B0604030504040204" pitchFamily="34" charset="0"/>
                <a:ea typeface="Verdana" panose="020B0604030504040204" pitchFamily="34" charset="0"/>
              </a:rPr>
              <a:t>doi:https</a:t>
            </a:r>
            <a:r>
              <a:rPr lang="en-US" sz="1200" b="0" i="0" dirty="0">
                <a:effectLst/>
                <a:latin typeface="Verdana" panose="020B0604030504040204" pitchFamily="34" charset="0"/>
                <a:ea typeface="Verdana" panose="020B0604030504040204" pitchFamily="34" charset="0"/>
              </a:rPr>
              <a:t>://doi.org/10.26634/jcom.6.3.15697</a:t>
            </a:r>
          </a:p>
          <a:p>
            <a:pPr indent="-457200">
              <a:lnSpc>
                <a:spcPct val="150000"/>
              </a:lnSpc>
            </a:pPr>
            <a:r>
              <a:rPr lang="en-US" sz="1200" b="0" i="0" dirty="0">
                <a:effectLst/>
                <a:latin typeface="Verdana" panose="020B0604030504040204" pitchFamily="34" charset="0"/>
                <a:ea typeface="Verdana" panose="020B0604030504040204" pitchFamily="34" charset="0"/>
              </a:rPr>
              <a:t>Anwar, M., &amp; Imran, A. (2015). A Comparative Study of Graphical and Alphanumeric Passwords for Mobile Device Authentication. In MAICS (pp. 13-18).</a:t>
            </a:r>
          </a:p>
          <a:p>
            <a:pPr indent="-457200">
              <a:lnSpc>
                <a:spcPct val="150000"/>
              </a:lnSpc>
            </a:pPr>
            <a:r>
              <a:rPr lang="en-US" sz="1200" b="0" i="0" dirty="0" err="1">
                <a:effectLst/>
                <a:latin typeface="Verdana" panose="020B0604030504040204" pitchFamily="34" charset="0"/>
                <a:ea typeface="Verdana" panose="020B0604030504040204" pitchFamily="34" charset="0"/>
              </a:rPr>
              <a:t>Devasena</a:t>
            </a:r>
            <a:r>
              <a:rPr lang="en-US" sz="1200" b="0" i="0" dirty="0">
                <a:effectLst/>
                <a:latin typeface="Verdana" panose="020B0604030504040204" pitchFamily="34" charset="0"/>
                <a:ea typeface="Verdana" panose="020B0604030504040204" pitchFamily="34" charset="0"/>
              </a:rPr>
              <a:t>, C. L. (2018). Three-Factor Authentication for Fortified Login to Ensure Privacy Preservation and Improved Security. International Journal of Applied Engineering Research, 13(10), 7576-7579.</a:t>
            </a:r>
          </a:p>
          <a:p>
            <a:pPr indent="-457200">
              <a:lnSpc>
                <a:spcPct val="150000"/>
              </a:lnSpc>
            </a:pPr>
            <a:r>
              <a:rPr lang="en-US" sz="1200" b="0" i="0" dirty="0">
                <a:effectLst/>
                <a:latin typeface="Verdana" panose="020B0604030504040204" pitchFamily="34" charset="0"/>
                <a:ea typeface="Verdana" panose="020B0604030504040204" pitchFamily="34" charset="0"/>
              </a:rPr>
              <a:t>Jermyn, I., Mayer, A., </a:t>
            </a:r>
            <a:r>
              <a:rPr lang="en-US" sz="1200" b="0" i="0" dirty="0" err="1">
                <a:effectLst/>
                <a:latin typeface="Verdana" panose="020B0604030504040204" pitchFamily="34" charset="0"/>
                <a:ea typeface="Verdana" panose="020B0604030504040204" pitchFamily="34" charset="0"/>
              </a:rPr>
              <a:t>Monrose</a:t>
            </a:r>
            <a:r>
              <a:rPr lang="en-US" sz="1200" b="0" i="0" dirty="0">
                <a:effectLst/>
                <a:latin typeface="Verdana" panose="020B0604030504040204" pitchFamily="34" charset="0"/>
                <a:ea typeface="Verdana" panose="020B0604030504040204" pitchFamily="34" charset="0"/>
              </a:rPr>
              <a:t>, F., Reiter, M. K., &amp; Rubin, A. (1999). The design and analysis of graphical passwords. In 8th USENIX Security Symposium (USENIX Security 99).</a:t>
            </a:r>
          </a:p>
          <a:p>
            <a:pPr indent="-457200">
              <a:lnSpc>
                <a:spcPct val="150000"/>
              </a:lnSpc>
            </a:pPr>
            <a:r>
              <a:rPr lang="en-US" sz="1200" dirty="0" err="1">
                <a:latin typeface="Verdana" panose="020B0604030504040204" pitchFamily="34" charset="0"/>
                <a:ea typeface="Verdana" panose="020B0604030504040204" pitchFamily="34" charset="0"/>
              </a:rPr>
              <a:t>Sepideh</a:t>
            </a:r>
            <a:r>
              <a:rPr lang="en-US" sz="1200" dirty="0">
                <a:latin typeface="Verdana" panose="020B0604030504040204" pitchFamily="34" charset="0"/>
                <a:ea typeface="Verdana" panose="020B0604030504040204" pitchFamily="34" charset="0"/>
              </a:rPr>
              <a:t>, F. (2019). 'Providing a Secure Hybrid Method for Graphical Password Authentication to Prevent Shoulder Surfing, Smudge and Brute Force Attack'. World Academy of Science, Engineering and Technology, Open Science Index 156, International Journal of Computer and Information Engineering, 13(12), 624 - 628.</a:t>
            </a:r>
          </a:p>
          <a:p>
            <a:pPr indent="-457200">
              <a:lnSpc>
                <a:spcPct val="150000"/>
              </a:lnSpc>
            </a:pPr>
            <a:r>
              <a:rPr lang="en-US" sz="1200" dirty="0">
                <a:latin typeface="Verdana" panose="020B0604030504040204" pitchFamily="34" charset="0"/>
                <a:ea typeface="Verdana" panose="020B0604030504040204" pitchFamily="34" charset="0"/>
              </a:rPr>
              <a:t>Yang, G., Wong, D. S., Wang, H., &amp; Deng, X. (2008). Two-factor mutual authentication based on smart cards and passwords. Journal of computer and system sciences, 74(7), 1160-1172.</a:t>
            </a:r>
          </a:p>
        </p:txBody>
      </p:sp>
      <p:sp>
        <p:nvSpPr>
          <p:cNvPr id="4" name="Date Placeholder 3">
            <a:extLst>
              <a:ext uri="{FF2B5EF4-FFF2-40B4-BE49-F238E27FC236}">
                <a16:creationId xmlns:a16="http://schemas.microsoft.com/office/drawing/2014/main" id="{20062CB4-4131-D488-C2C9-255D731F7C92}"/>
              </a:ext>
            </a:extLst>
          </p:cNvPr>
          <p:cNvSpPr>
            <a:spLocks noGrp="1"/>
          </p:cNvSpPr>
          <p:nvPr>
            <p:ph type="dt" sz="half" idx="2"/>
          </p:nvPr>
        </p:nvSpPr>
        <p:spPr/>
        <p:txBody>
          <a:bodyPr/>
          <a:lstStyle/>
          <a:p>
            <a:fld id="{DD9C8446-696E-6942-B6C8-CC9CAD0B34E0}" type="datetime1">
              <a:rPr lang="en-US" smtClean="0"/>
              <a:pPr/>
              <a:t>5/11/2022</a:t>
            </a:fld>
            <a:endParaRPr lang="en-US" dirty="0"/>
          </a:p>
        </p:txBody>
      </p:sp>
      <p:sp>
        <p:nvSpPr>
          <p:cNvPr id="6" name="Slide Number Placeholder 5">
            <a:extLst>
              <a:ext uri="{FF2B5EF4-FFF2-40B4-BE49-F238E27FC236}">
                <a16:creationId xmlns:a16="http://schemas.microsoft.com/office/drawing/2014/main" id="{58C2A3CA-DF96-097A-94AD-06C32F99A8B0}"/>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43199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486913"/>
            <a:ext cx="9779183" cy="3436483"/>
          </a:xfrm>
        </p:spPr>
        <p:txBody>
          <a:bodyPr vert="horz" lIns="91440" tIns="45720" rIns="91440" bIns="45720" rtlCol="0" anchor="t">
            <a:noAutofit/>
          </a:bodyPr>
          <a:lstStyle/>
          <a:p>
            <a:pPr marL="342900" indent="-342900">
              <a:buFont typeface="Wingdings" panose="05000000000000000000" pitchFamily="2" charset="2"/>
              <a:buChar char="§"/>
            </a:pPr>
            <a:r>
              <a:rPr lang="en-US" sz="1800" dirty="0">
                <a:solidFill>
                  <a:schemeClr val="bg1"/>
                </a:solidFill>
              </a:rPr>
              <a:t>The world is reliant on the Internet and online data storage to keep information more than ever.</a:t>
            </a:r>
          </a:p>
          <a:p>
            <a:pPr marL="342900" indent="-342900">
              <a:buFont typeface="Wingdings" panose="05000000000000000000" pitchFamily="2" charset="2"/>
              <a:buChar char="§"/>
            </a:pPr>
            <a:r>
              <a:rPr lang="en-US" sz="1800" dirty="0"/>
              <a:t>Keeping important/confidential information from being stolen from a Cyberattack should be a top priority when assessing risks.</a:t>
            </a:r>
          </a:p>
          <a:p>
            <a:pPr marL="342900" indent="-342900">
              <a:buFont typeface="Wingdings" panose="05000000000000000000" pitchFamily="2" charset="2"/>
              <a:buChar char="§"/>
            </a:pPr>
            <a:r>
              <a:rPr lang="en-US" sz="1800" dirty="0"/>
              <a:t>Passwords have been an industry standard for decades yet has seen little changes to minimize risks.</a:t>
            </a:r>
          </a:p>
          <a:p>
            <a:pPr marL="342900" indent="-342900">
              <a:buFont typeface="Wingdings" panose="05000000000000000000" pitchFamily="2" charset="2"/>
              <a:buChar char="§"/>
            </a:pPr>
            <a:r>
              <a:rPr lang="en-US" sz="1800" dirty="0">
                <a:solidFill>
                  <a:schemeClr val="bg1"/>
                </a:solidFill>
              </a:rPr>
              <a:t>Needs vary depending on user, company, etc. Many options are available to convert for your own accommodations. What works for some, may not work for others.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5/11/2022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70C9-92EE-46C4-9413-5D6EEEFBE7DF}"/>
              </a:ext>
            </a:extLst>
          </p:cNvPr>
          <p:cNvSpPr>
            <a:spLocks noGrp="1"/>
          </p:cNvSpPr>
          <p:nvPr>
            <p:ph type="title"/>
          </p:nvPr>
        </p:nvSpPr>
        <p:spPr/>
        <p:txBody>
          <a:bodyPr/>
          <a:lstStyle/>
          <a:p>
            <a:r>
              <a:rPr lang="en-US" dirty="0"/>
              <a:t>Possible Solutions:</a:t>
            </a:r>
          </a:p>
        </p:txBody>
      </p:sp>
      <p:sp>
        <p:nvSpPr>
          <p:cNvPr id="3" name="Text Placeholder 2">
            <a:extLst>
              <a:ext uri="{FF2B5EF4-FFF2-40B4-BE49-F238E27FC236}">
                <a16:creationId xmlns:a16="http://schemas.microsoft.com/office/drawing/2014/main" id="{28FB92F3-A940-4306-A465-AFA293472A05}"/>
              </a:ext>
            </a:extLst>
          </p:cNvPr>
          <p:cNvSpPr>
            <a:spLocks noGrp="1"/>
          </p:cNvSpPr>
          <p:nvPr>
            <p:ph type="body" idx="1"/>
          </p:nvPr>
        </p:nvSpPr>
        <p:spPr/>
        <p:txBody>
          <a:bodyPr/>
          <a:lstStyle/>
          <a:p>
            <a:pPr marL="457200" indent="-457200">
              <a:buAutoNum type="arabicPeriod"/>
            </a:pPr>
            <a:r>
              <a:rPr lang="en-US" dirty="0"/>
              <a:t>Graphical Passwords</a:t>
            </a:r>
          </a:p>
          <a:p>
            <a:pPr marL="457200" indent="-457200">
              <a:buAutoNum type="arabicPeriod"/>
            </a:pPr>
            <a:r>
              <a:rPr lang="en-US" dirty="0"/>
              <a:t>“Smart Card” Approach</a:t>
            </a:r>
          </a:p>
          <a:p>
            <a:pPr marL="457200" indent="-457200">
              <a:buAutoNum type="arabicPeriod"/>
            </a:pPr>
            <a:r>
              <a:rPr lang="en-US" dirty="0"/>
              <a:t>Tweaking the Current Standards to Improve Security</a:t>
            </a:r>
          </a:p>
        </p:txBody>
      </p:sp>
      <p:sp>
        <p:nvSpPr>
          <p:cNvPr id="4" name="Date Placeholder 3">
            <a:extLst>
              <a:ext uri="{FF2B5EF4-FFF2-40B4-BE49-F238E27FC236}">
                <a16:creationId xmlns:a16="http://schemas.microsoft.com/office/drawing/2014/main" id="{5CC633B1-99B7-4A6A-8ADB-3980988CE685}"/>
              </a:ext>
            </a:extLst>
          </p:cNvPr>
          <p:cNvSpPr>
            <a:spLocks noGrp="1"/>
          </p:cNvSpPr>
          <p:nvPr>
            <p:ph type="dt" sz="half" idx="10"/>
          </p:nvPr>
        </p:nvSpPr>
        <p:spPr/>
        <p:txBody>
          <a:bodyPr/>
          <a:lstStyle/>
          <a:p>
            <a:fld id="{F5592931-05C6-8543-8B6E-A8BD29BD5C2B}" type="datetime1">
              <a:rPr lang="en-US" smtClean="0"/>
              <a:pPr/>
              <a:t>5/11/2022</a:t>
            </a:fld>
            <a:endParaRPr lang="en-US" dirty="0"/>
          </a:p>
        </p:txBody>
      </p:sp>
      <p:sp>
        <p:nvSpPr>
          <p:cNvPr id="6" name="Slide Number Placeholder 5">
            <a:extLst>
              <a:ext uri="{FF2B5EF4-FFF2-40B4-BE49-F238E27FC236}">
                <a16:creationId xmlns:a16="http://schemas.microsoft.com/office/drawing/2014/main" id="{5EA5F13A-666E-4462-8CC3-3A1893386EF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25074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1812-1870-470D-9905-4897880A51D5}"/>
              </a:ext>
            </a:extLst>
          </p:cNvPr>
          <p:cNvSpPr>
            <a:spLocks noGrp="1"/>
          </p:cNvSpPr>
          <p:nvPr>
            <p:ph type="title"/>
          </p:nvPr>
        </p:nvSpPr>
        <p:spPr/>
        <p:txBody>
          <a:bodyPr/>
          <a:lstStyle/>
          <a:p>
            <a:r>
              <a:rPr lang="en-US" dirty="0"/>
              <a:t>Graphical Passwords</a:t>
            </a:r>
          </a:p>
        </p:txBody>
      </p:sp>
      <p:sp>
        <p:nvSpPr>
          <p:cNvPr id="3" name="Content Placeholder 2">
            <a:extLst>
              <a:ext uri="{FF2B5EF4-FFF2-40B4-BE49-F238E27FC236}">
                <a16:creationId xmlns:a16="http://schemas.microsoft.com/office/drawing/2014/main" id="{1C43397F-B97F-4EDF-9CB3-63B8A8C77F7B}"/>
              </a:ext>
            </a:extLst>
          </p:cNvPr>
          <p:cNvSpPr>
            <a:spLocks noGrp="1"/>
          </p:cNvSpPr>
          <p:nvPr>
            <p:ph idx="1"/>
          </p:nvPr>
        </p:nvSpPr>
        <p:spPr/>
        <p:txBody>
          <a:bodyPr/>
          <a:lstStyle/>
          <a:p>
            <a:pPr marL="342900" indent="-342900">
              <a:buFont typeface="Arial" panose="020B0604020202020204" pitchFamily="34" charset="0"/>
              <a:buChar char="•"/>
            </a:pPr>
            <a:r>
              <a:rPr lang="en-US" dirty="0"/>
              <a:t>reCAPTCHA Puzzles</a:t>
            </a:r>
          </a:p>
          <a:p>
            <a:pPr marL="342900" indent="-342900">
              <a:buFont typeface="Arial" panose="020B0604020202020204" pitchFamily="34" charset="0"/>
              <a:buChar char="•"/>
            </a:pPr>
            <a:r>
              <a:rPr lang="en-US" dirty="0"/>
              <a:t>“Draw-A-Shape” password</a:t>
            </a:r>
          </a:p>
          <a:p>
            <a:pPr marL="800100" lvl="1" indent="-342900">
              <a:buFont typeface="Arial" panose="020B0604020202020204" pitchFamily="34" charset="0"/>
              <a:buChar char="•"/>
            </a:pPr>
            <a:r>
              <a:rPr lang="en-US" dirty="0"/>
              <a:t>Android Phone feature</a:t>
            </a:r>
          </a:p>
          <a:p>
            <a:pPr marL="342900" indent="-342900">
              <a:buFont typeface="Arial" panose="020B0604020202020204" pitchFamily="34" charset="0"/>
              <a:buChar char="•"/>
            </a:pPr>
            <a:r>
              <a:rPr lang="en-US" dirty="0"/>
              <a:t>Pattern of Images</a:t>
            </a:r>
          </a:p>
        </p:txBody>
      </p:sp>
      <p:sp>
        <p:nvSpPr>
          <p:cNvPr id="4" name="Date Placeholder 3">
            <a:extLst>
              <a:ext uri="{FF2B5EF4-FFF2-40B4-BE49-F238E27FC236}">
                <a16:creationId xmlns:a16="http://schemas.microsoft.com/office/drawing/2014/main" id="{CE68B5B0-8840-4FCD-B417-78FE899220EB}"/>
              </a:ext>
            </a:extLst>
          </p:cNvPr>
          <p:cNvSpPr>
            <a:spLocks noGrp="1"/>
          </p:cNvSpPr>
          <p:nvPr>
            <p:ph type="dt" sz="half" idx="2"/>
          </p:nvPr>
        </p:nvSpPr>
        <p:spPr/>
        <p:txBody>
          <a:bodyPr/>
          <a:lstStyle/>
          <a:p>
            <a:fld id="{4B103E64-1627-9140-8127-1849FED275E1}" type="datetime1">
              <a:rPr lang="en-US" smtClean="0"/>
              <a:pPr/>
              <a:t>5/11/2022</a:t>
            </a:fld>
            <a:endParaRPr lang="en-US" dirty="0"/>
          </a:p>
        </p:txBody>
      </p:sp>
      <p:sp>
        <p:nvSpPr>
          <p:cNvPr id="5" name="Footer Placeholder 4">
            <a:extLst>
              <a:ext uri="{FF2B5EF4-FFF2-40B4-BE49-F238E27FC236}">
                <a16:creationId xmlns:a16="http://schemas.microsoft.com/office/drawing/2014/main" id="{AE7636FF-46B3-4F62-A39C-0B7A5B4D1753}"/>
              </a:ext>
            </a:extLst>
          </p:cNvPr>
          <p:cNvSpPr>
            <a:spLocks noGrp="1"/>
          </p:cNvSpPr>
          <p:nvPr>
            <p:ph type="ftr" sz="quarter" idx="3"/>
          </p:nvPr>
        </p:nvSpPr>
        <p:spPr/>
        <p:txBody>
          <a:bodyPr/>
          <a:lstStyle/>
          <a:p>
            <a:r>
              <a:rPr lang="en-US" dirty="0"/>
              <a:t>PRESENTATION TITLE</a:t>
            </a:r>
          </a:p>
        </p:txBody>
      </p:sp>
      <p:sp>
        <p:nvSpPr>
          <p:cNvPr id="6" name="Content Placeholder 5">
            <a:extLst>
              <a:ext uri="{FF2B5EF4-FFF2-40B4-BE49-F238E27FC236}">
                <a16:creationId xmlns:a16="http://schemas.microsoft.com/office/drawing/2014/main" id="{D287CE0D-E442-4C83-B91F-9E37C99D9D90}"/>
              </a:ext>
            </a:extLst>
          </p:cNvPr>
          <p:cNvSpPr>
            <a:spLocks noGrp="1"/>
          </p:cNvSpPr>
          <p:nvPr>
            <p:ph idx="10"/>
          </p:nvPr>
        </p:nvSpPr>
        <p:spPr/>
        <p:txBody>
          <a:bodyPr/>
          <a:lstStyle/>
          <a:p>
            <a:pPr marL="342900" indent="-342900">
              <a:buFontTx/>
              <a:buChar char="-"/>
            </a:pPr>
            <a:r>
              <a:rPr lang="en-US" dirty="0"/>
              <a:t>Not word-based (removes threat of “dictionary attacks”)</a:t>
            </a:r>
          </a:p>
          <a:p>
            <a:pPr marL="342900" indent="-342900">
              <a:buFontTx/>
              <a:buChar char="-"/>
            </a:pPr>
            <a:r>
              <a:rPr lang="en-US" dirty="0"/>
              <a:t>User-Friendly</a:t>
            </a:r>
          </a:p>
          <a:p>
            <a:pPr marL="342900" indent="-342900">
              <a:buFontTx/>
              <a:buChar char="-"/>
            </a:pPr>
            <a:r>
              <a:rPr lang="en-US" dirty="0"/>
              <a:t>Memorable</a:t>
            </a:r>
          </a:p>
          <a:p>
            <a:pPr marL="800100" lvl="1" indent="-342900">
              <a:buFontTx/>
              <a:buChar char="-"/>
            </a:pPr>
            <a:r>
              <a:rPr lang="en-US" dirty="0"/>
              <a:t>Sequence of images</a:t>
            </a:r>
          </a:p>
          <a:p>
            <a:pPr marL="800100" lvl="1" indent="-342900">
              <a:buFontTx/>
              <a:buChar char="-"/>
            </a:pPr>
            <a:r>
              <a:rPr lang="en-US" dirty="0"/>
              <a:t>Position of images</a:t>
            </a:r>
          </a:p>
        </p:txBody>
      </p:sp>
      <p:sp>
        <p:nvSpPr>
          <p:cNvPr id="7" name="Content Placeholder 6">
            <a:extLst>
              <a:ext uri="{FF2B5EF4-FFF2-40B4-BE49-F238E27FC236}">
                <a16:creationId xmlns:a16="http://schemas.microsoft.com/office/drawing/2014/main" id="{9245DC89-43D6-4F13-BBA7-AEC7CE3EA975}"/>
              </a:ext>
            </a:extLst>
          </p:cNvPr>
          <p:cNvSpPr>
            <a:spLocks noGrp="1"/>
          </p:cNvSpPr>
          <p:nvPr>
            <p:ph idx="11"/>
          </p:nvPr>
        </p:nvSpPr>
        <p:spPr/>
        <p:txBody>
          <a:bodyPr/>
          <a:lstStyle/>
          <a:p>
            <a:r>
              <a:rPr lang="en-US" dirty="0"/>
              <a:t>Examples</a:t>
            </a:r>
          </a:p>
        </p:txBody>
      </p:sp>
      <p:sp>
        <p:nvSpPr>
          <p:cNvPr id="8" name="Content Placeholder 7">
            <a:extLst>
              <a:ext uri="{FF2B5EF4-FFF2-40B4-BE49-F238E27FC236}">
                <a16:creationId xmlns:a16="http://schemas.microsoft.com/office/drawing/2014/main" id="{BDD8A677-2C1C-42B2-B1BC-BFC77AC0C2D1}"/>
              </a:ext>
            </a:extLst>
          </p:cNvPr>
          <p:cNvSpPr>
            <a:spLocks noGrp="1"/>
          </p:cNvSpPr>
          <p:nvPr>
            <p:ph idx="12"/>
          </p:nvPr>
        </p:nvSpPr>
        <p:spPr/>
        <p:txBody>
          <a:bodyPr/>
          <a:lstStyle/>
          <a:p>
            <a:r>
              <a:rPr lang="en-US" dirty="0"/>
              <a:t>Pros</a:t>
            </a:r>
          </a:p>
        </p:txBody>
      </p:sp>
      <p:sp>
        <p:nvSpPr>
          <p:cNvPr id="9" name="Content Placeholder 8">
            <a:extLst>
              <a:ext uri="{FF2B5EF4-FFF2-40B4-BE49-F238E27FC236}">
                <a16:creationId xmlns:a16="http://schemas.microsoft.com/office/drawing/2014/main" id="{6D84C3B7-FD69-41D8-A940-7C8C30EECEA2}"/>
              </a:ext>
            </a:extLst>
          </p:cNvPr>
          <p:cNvSpPr>
            <a:spLocks noGrp="1"/>
          </p:cNvSpPr>
          <p:nvPr>
            <p:ph idx="13"/>
          </p:nvPr>
        </p:nvSpPr>
        <p:spPr/>
        <p:txBody>
          <a:bodyPr/>
          <a:lstStyle/>
          <a:p>
            <a:pPr marL="342900" indent="-342900">
              <a:buFontTx/>
              <a:buChar char="-"/>
            </a:pPr>
            <a:r>
              <a:rPr lang="en-US" dirty="0"/>
              <a:t>Can still be broken by brute force</a:t>
            </a:r>
          </a:p>
          <a:p>
            <a:pPr marL="342900" indent="-342900">
              <a:buFontTx/>
              <a:buChar char="-"/>
            </a:pPr>
            <a:r>
              <a:rPr lang="en-US" dirty="0"/>
              <a:t>Traced by smudges on mobile devices</a:t>
            </a:r>
          </a:p>
          <a:p>
            <a:pPr marL="342900" indent="-342900">
              <a:buFontTx/>
              <a:buChar char="-"/>
            </a:pPr>
            <a:r>
              <a:rPr lang="en-US" dirty="0"/>
              <a:t> Not Time Efficient</a:t>
            </a:r>
          </a:p>
        </p:txBody>
      </p:sp>
      <p:sp>
        <p:nvSpPr>
          <p:cNvPr id="10" name="Content Placeholder 9">
            <a:extLst>
              <a:ext uri="{FF2B5EF4-FFF2-40B4-BE49-F238E27FC236}">
                <a16:creationId xmlns:a16="http://schemas.microsoft.com/office/drawing/2014/main" id="{B8A055C7-99DE-413C-9733-10085774D72A}"/>
              </a:ext>
            </a:extLst>
          </p:cNvPr>
          <p:cNvSpPr>
            <a:spLocks noGrp="1"/>
          </p:cNvSpPr>
          <p:nvPr>
            <p:ph idx="14"/>
          </p:nvPr>
        </p:nvSpPr>
        <p:spPr/>
        <p:txBody>
          <a:bodyPr/>
          <a:lstStyle/>
          <a:p>
            <a:r>
              <a:rPr lang="en-US" dirty="0"/>
              <a:t>Cons</a:t>
            </a:r>
          </a:p>
        </p:txBody>
      </p:sp>
      <p:sp>
        <p:nvSpPr>
          <p:cNvPr id="11" name="Slide Number Placeholder 10">
            <a:extLst>
              <a:ext uri="{FF2B5EF4-FFF2-40B4-BE49-F238E27FC236}">
                <a16:creationId xmlns:a16="http://schemas.microsoft.com/office/drawing/2014/main" id="{BE6D8B03-EFE8-436C-8BD6-D6594851FD77}"/>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49408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758F27E-ED50-05D6-0F42-B7A3F04A9D08}"/>
              </a:ext>
            </a:extLst>
          </p:cNvPr>
          <p:cNvSpPr>
            <a:spLocks noGrp="1"/>
          </p:cNvSpPr>
          <p:nvPr>
            <p:ph type="title"/>
          </p:nvPr>
        </p:nvSpPr>
        <p:spPr/>
        <p:txBody>
          <a:bodyPr/>
          <a:lstStyle/>
          <a:p>
            <a:r>
              <a:rPr lang="en-US" sz="4000" dirty="0"/>
              <a:t>Implementing A Graphical Password</a:t>
            </a:r>
            <a:br>
              <a:rPr lang="en-US" sz="4000" dirty="0"/>
            </a:br>
            <a:r>
              <a:rPr lang="en-US" sz="4000" dirty="0"/>
              <a:t>(Jermyn, 1999)</a:t>
            </a:r>
          </a:p>
        </p:txBody>
      </p:sp>
      <p:sp>
        <p:nvSpPr>
          <p:cNvPr id="13" name="Content Placeholder 12">
            <a:extLst>
              <a:ext uri="{FF2B5EF4-FFF2-40B4-BE49-F238E27FC236}">
                <a16:creationId xmlns:a16="http://schemas.microsoft.com/office/drawing/2014/main" id="{5F9D2DFD-6786-D031-C2D7-B65513769F8E}"/>
              </a:ext>
            </a:extLst>
          </p:cNvPr>
          <p:cNvSpPr>
            <a:spLocks noGrp="1"/>
          </p:cNvSpPr>
          <p:nvPr>
            <p:ph idx="1"/>
          </p:nvPr>
        </p:nvSpPr>
        <p:spPr/>
        <p:txBody>
          <a:bodyPr/>
          <a:lstStyle/>
          <a:p>
            <a:pPr marL="342900" indent="-342900">
              <a:buFont typeface="Tenorite" panose="00000500000000000000" pitchFamily="2" charset="0"/>
              <a:buChar char="–"/>
            </a:pPr>
            <a:r>
              <a:rPr lang="en-US" sz="2000" dirty="0"/>
              <a:t>Textual Based With Graphical Assistance</a:t>
            </a:r>
          </a:p>
          <a:p>
            <a:pPr marL="800100" lvl="1" indent="-342900">
              <a:buFont typeface="Tenorite" panose="00000500000000000000" pitchFamily="2" charset="0"/>
              <a:buChar char="–"/>
            </a:pPr>
            <a:r>
              <a:rPr lang="en-US" sz="1600" dirty="0"/>
              <a:t>User enters a 1-word password, then asked to transform it however they wish</a:t>
            </a:r>
          </a:p>
          <a:p>
            <a:pPr marL="800100" lvl="1" indent="-342900">
              <a:buFont typeface="Tenorite" panose="00000500000000000000" pitchFamily="2" charset="0"/>
              <a:buChar char="–"/>
            </a:pPr>
            <a:r>
              <a:rPr lang="en-US" sz="1600" dirty="0"/>
              <a:t>Ex. T O M A T O </a:t>
            </a:r>
            <a:r>
              <a:rPr lang="en-US" sz="1600" dirty="0">
                <a:sym typeface="Wingdings" panose="05000000000000000000" pitchFamily="2" charset="2"/>
              </a:rPr>
              <a:t> T A O T M O (went in order from even indexes to odd indexes)</a:t>
            </a:r>
          </a:p>
          <a:p>
            <a:pPr marL="800100" lvl="1" indent="-342900">
              <a:buFont typeface="Tenorite" panose="00000500000000000000" pitchFamily="2" charset="0"/>
              <a:buChar char="–"/>
            </a:pPr>
            <a:endParaRPr lang="en-US" sz="1600" dirty="0">
              <a:sym typeface="Wingdings" panose="05000000000000000000" pitchFamily="2" charset="2"/>
            </a:endParaRPr>
          </a:p>
          <a:p>
            <a:pPr marL="342900" indent="-342900">
              <a:buFont typeface="Tenorite" panose="00000500000000000000" pitchFamily="2" charset="0"/>
              <a:buChar char="–"/>
            </a:pPr>
            <a:r>
              <a:rPr lang="en-US" sz="2000" dirty="0">
                <a:sym typeface="Wingdings" panose="05000000000000000000" pitchFamily="2" charset="2"/>
              </a:rPr>
              <a:t>Draw A Secret</a:t>
            </a:r>
          </a:p>
          <a:p>
            <a:pPr marL="800100" lvl="1" indent="-342900">
              <a:buFont typeface="Tenorite" panose="00000500000000000000" pitchFamily="2" charset="0"/>
              <a:buChar char="–"/>
            </a:pPr>
            <a:r>
              <a:rPr lang="en-US" sz="1600" dirty="0">
                <a:sym typeface="Wingdings" panose="05000000000000000000" pitchFamily="2" charset="2"/>
              </a:rPr>
              <a:t>Creates a rectangular grid, allow user to click and drag to create the path. </a:t>
            </a:r>
          </a:p>
          <a:p>
            <a:pPr marL="800100" lvl="1" indent="-342900">
              <a:buFont typeface="Tenorite" panose="00000500000000000000" pitchFamily="2" charset="0"/>
              <a:buChar char="–"/>
            </a:pPr>
            <a:r>
              <a:rPr lang="en-US" sz="1600" dirty="0">
                <a:sym typeface="Wingdings" panose="05000000000000000000" pitchFamily="2" charset="2"/>
              </a:rPr>
              <a:t>Save coordinates into a set to show what path the user chose</a:t>
            </a:r>
          </a:p>
          <a:p>
            <a:pPr marL="800100" lvl="1" indent="-342900">
              <a:buFont typeface="Tenorite" panose="00000500000000000000" pitchFamily="2" charset="0"/>
              <a:buChar char="–"/>
            </a:pPr>
            <a:r>
              <a:rPr lang="en-US" sz="1600" dirty="0">
                <a:sym typeface="Wingdings" panose="05000000000000000000" pitchFamily="2" charset="2"/>
              </a:rPr>
              <a:t>Allows some room for error for consistency</a:t>
            </a:r>
            <a:endParaRPr lang="en-US" sz="1600" dirty="0"/>
          </a:p>
        </p:txBody>
      </p:sp>
      <p:sp>
        <p:nvSpPr>
          <p:cNvPr id="4" name="Date Placeholder 3">
            <a:extLst>
              <a:ext uri="{FF2B5EF4-FFF2-40B4-BE49-F238E27FC236}">
                <a16:creationId xmlns:a16="http://schemas.microsoft.com/office/drawing/2014/main" id="{8E6AD96F-75CE-34DC-3BCF-367F4D553FC5}"/>
              </a:ext>
            </a:extLst>
          </p:cNvPr>
          <p:cNvSpPr>
            <a:spLocks noGrp="1"/>
          </p:cNvSpPr>
          <p:nvPr>
            <p:ph type="dt" sz="half" idx="2"/>
          </p:nvPr>
        </p:nvSpPr>
        <p:spPr/>
        <p:txBody>
          <a:bodyPr/>
          <a:lstStyle/>
          <a:p>
            <a:fld id="{4B103E64-1627-9140-8127-1849FED275E1}" type="datetime1">
              <a:rPr lang="en-US" smtClean="0"/>
              <a:pPr/>
              <a:t>5/11/2022</a:t>
            </a:fld>
            <a:endParaRPr lang="en-US" dirty="0"/>
          </a:p>
        </p:txBody>
      </p:sp>
      <p:sp>
        <p:nvSpPr>
          <p:cNvPr id="11" name="Slide Number Placeholder 10">
            <a:extLst>
              <a:ext uri="{FF2B5EF4-FFF2-40B4-BE49-F238E27FC236}">
                <a16:creationId xmlns:a16="http://schemas.microsoft.com/office/drawing/2014/main" id="{56A36FAF-E0F6-6A3B-0137-9F9647EB9A3E}"/>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8426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ign, screenshot&#10;&#10;Description automatically generated">
            <a:extLst>
              <a:ext uri="{FF2B5EF4-FFF2-40B4-BE49-F238E27FC236}">
                <a16:creationId xmlns:a16="http://schemas.microsoft.com/office/drawing/2014/main" id="{CD621CFC-55A4-4D60-B290-E5AFEFFB8A44}"/>
              </a:ext>
            </a:extLst>
          </p:cNvPr>
          <p:cNvPicPr>
            <a:picLocks noGrp="1" noChangeAspect="1"/>
          </p:cNvPicPr>
          <p:nvPr>
            <p:ph idx="1"/>
          </p:nvPr>
        </p:nvPicPr>
        <p:blipFill>
          <a:blip r:embed="rId2"/>
          <a:stretch>
            <a:fillRect/>
          </a:stretch>
        </p:blipFill>
        <p:spPr>
          <a:xfrm>
            <a:off x="3669506" y="679450"/>
            <a:ext cx="4775200" cy="4775200"/>
          </a:xfrm>
        </p:spPr>
      </p:pic>
      <p:sp>
        <p:nvSpPr>
          <p:cNvPr id="4" name="Date Placeholder 3">
            <a:extLst>
              <a:ext uri="{FF2B5EF4-FFF2-40B4-BE49-F238E27FC236}">
                <a16:creationId xmlns:a16="http://schemas.microsoft.com/office/drawing/2014/main" id="{F4CE9513-9DD6-4E10-882E-CA36FE996994}"/>
              </a:ext>
            </a:extLst>
          </p:cNvPr>
          <p:cNvSpPr>
            <a:spLocks noGrp="1"/>
          </p:cNvSpPr>
          <p:nvPr>
            <p:ph type="dt" sz="half" idx="2"/>
          </p:nvPr>
        </p:nvSpPr>
        <p:spPr/>
        <p:txBody>
          <a:bodyPr/>
          <a:lstStyle/>
          <a:p>
            <a:fld id="{7E7AB22C-8B7E-9B4A-8C65-396C3C874D86}" type="datetime1">
              <a:rPr lang="en-US" smtClean="0"/>
              <a:pPr/>
              <a:t>5/11/2022</a:t>
            </a:fld>
            <a:endParaRPr lang="en-US" dirty="0"/>
          </a:p>
        </p:txBody>
      </p:sp>
      <p:sp>
        <p:nvSpPr>
          <p:cNvPr id="5" name="Footer Placeholder 4">
            <a:extLst>
              <a:ext uri="{FF2B5EF4-FFF2-40B4-BE49-F238E27FC236}">
                <a16:creationId xmlns:a16="http://schemas.microsoft.com/office/drawing/2014/main" id="{4143DB65-6A41-4F48-AE07-441855995989}"/>
              </a:ext>
            </a:extLst>
          </p:cNvPr>
          <p:cNvSpPr>
            <a:spLocks noGrp="1"/>
          </p:cNvSpPr>
          <p:nvPr>
            <p:ph type="ftr" sz="quarter" idx="3"/>
          </p:nvPr>
        </p:nvSpPr>
        <p:spPr/>
        <p:txBody>
          <a:bodyPr/>
          <a:lstStyle/>
          <a:p>
            <a:r>
              <a:rPr lang="en-US" dirty="0"/>
              <a:t>Image from: </a:t>
            </a:r>
            <a:r>
              <a:rPr lang="en-US" dirty="0">
                <a:hlinkClick r:id="rId3"/>
              </a:rPr>
              <a:t>https://entyce-creative.com/how-is-recaptcha-improving-user-experience/</a:t>
            </a:r>
            <a:r>
              <a:rPr lang="en-US" dirty="0"/>
              <a:t> </a:t>
            </a:r>
          </a:p>
        </p:txBody>
      </p:sp>
      <p:sp>
        <p:nvSpPr>
          <p:cNvPr id="6" name="Slide Number Placeholder 5">
            <a:extLst>
              <a:ext uri="{FF2B5EF4-FFF2-40B4-BE49-F238E27FC236}">
                <a16:creationId xmlns:a16="http://schemas.microsoft.com/office/drawing/2014/main" id="{4D5858FA-CB18-4E1D-9701-D456048521D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91237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1812-1870-470D-9905-4897880A51D5}"/>
              </a:ext>
            </a:extLst>
          </p:cNvPr>
          <p:cNvSpPr>
            <a:spLocks noGrp="1"/>
          </p:cNvSpPr>
          <p:nvPr>
            <p:ph type="title"/>
          </p:nvPr>
        </p:nvSpPr>
        <p:spPr/>
        <p:txBody>
          <a:bodyPr/>
          <a:lstStyle/>
          <a:p>
            <a:r>
              <a:rPr lang="en-US" dirty="0"/>
              <a:t>Smart Card Passwords</a:t>
            </a:r>
          </a:p>
        </p:txBody>
      </p:sp>
      <p:sp>
        <p:nvSpPr>
          <p:cNvPr id="3" name="Content Placeholder 2">
            <a:extLst>
              <a:ext uri="{FF2B5EF4-FFF2-40B4-BE49-F238E27FC236}">
                <a16:creationId xmlns:a16="http://schemas.microsoft.com/office/drawing/2014/main" id="{1C43397F-B97F-4EDF-9CB3-63B8A8C77F7B}"/>
              </a:ext>
            </a:extLst>
          </p:cNvPr>
          <p:cNvSpPr>
            <a:spLocks noGrp="1"/>
          </p:cNvSpPr>
          <p:nvPr>
            <p:ph idx="1"/>
          </p:nvPr>
        </p:nvSpPr>
        <p:spPr/>
        <p:txBody>
          <a:bodyPr/>
          <a:lstStyle/>
          <a:p>
            <a:pPr marL="342900" indent="-342900">
              <a:buFont typeface="Arial" panose="020B0604020202020204" pitchFamily="34" charset="0"/>
              <a:buChar char="•"/>
            </a:pPr>
            <a:r>
              <a:rPr lang="en-US" dirty="0"/>
              <a:t> Physical Cards</a:t>
            </a:r>
          </a:p>
          <a:p>
            <a:pPr marL="800100" lvl="1" indent="-342900">
              <a:buFont typeface="Arial" panose="020B0604020202020204" pitchFamily="34" charset="0"/>
              <a:buChar char="•"/>
            </a:pPr>
            <a:r>
              <a:rPr lang="en-US" dirty="0"/>
              <a:t> Debit/Credit Cards</a:t>
            </a:r>
          </a:p>
          <a:p>
            <a:pPr marL="800100" lvl="1" indent="-342900">
              <a:buFont typeface="Arial" panose="020B0604020202020204" pitchFamily="34" charset="0"/>
              <a:buChar char="•"/>
            </a:pPr>
            <a:r>
              <a:rPr lang="en-US" dirty="0"/>
              <a:t> SIM Card (for data storage)</a:t>
            </a:r>
          </a:p>
          <a:p>
            <a:pPr marL="342900" indent="-342900">
              <a:buFont typeface="Arial" panose="020B0604020202020204" pitchFamily="34" charset="0"/>
              <a:buChar char="•"/>
            </a:pPr>
            <a:r>
              <a:rPr lang="en-US" dirty="0"/>
              <a:t>Virtual Cards</a:t>
            </a:r>
          </a:p>
          <a:p>
            <a:pPr marL="800100" lvl="1" indent="-342900">
              <a:buFont typeface="Arial" panose="020B0604020202020204" pitchFamily="34" charset="0"/>
              <a:buChar char="•"/>
            </a:pPr>
            <a:r>
              <a:rPr lang="en-US" dirty="0"/>
              <a:t>Microsoft </a:t>
            </a:r>
          </a:p>
          <a:p>
            <a:pPr marL="800100" lvl="1" indent="-342900">
              <a:buFont typeface="Arial" panose="020B0604020202020204" pitchFamily="34" charset="0"/>
              <a:buChar char="•"/>
            </a:pPr>
            <a:r>
              <a:rPr lang="en-US" dirty="0"/>
              <a:t>Other 3</a:t>
            </a:r>
            <a:r>
              <a:rPr lang="en-US" baseline="30000" dirty="0"/>
              <a:t>rd</a:t>
            </a:r>
            <a:r>
              <a:rPr lang="en-US" dirty="0"/>
              <a:t> party software</a:t>
            </a:r>
          </a:p>
        </p:txBody>
      </p:sp>
      <p:sp>
        <p:nvSpPr>
          <p:cNvPr id="4" name="Date Placeholder 3">
            <a:extLst>
              <a:ext uri="{FF2B5EF4-FFF2-40B4-BE49-F238E27FC236}">
                <a16:creationId xmlns:a16="http://schemas.microsoft.com/office/drawing/2014/main" id="{CE68B5B0-8840-4FCD-B417-78FE899220EB}"/>
              </a:ext>
            </a:extLst>
          </p:cNvPr>
          <p:cNvSpPr>
            <a:spLocks noGrp="1"/>
          </p:cNvSpPr>
          <p:nvPr>
            <p:ph type="dt" sz="half" idx="2"/>
          </p:nvPr>
        </p:nvSpPr>
        <p:spPr/>
        <p:txBody>
          <a:bodyPr/>
          <a:lstStyle/>
          <a:p>
            <a:fld id="{4B103E64-1627-9140-8127-1849FED275E1}" type="datetime1">
              <a:rPr lang="en-US" smtClean="0"/>
              <a:pPr/>
              <a:t>5/11/2022</a:t>
            </a:fld>
            <a:endParaRPr lang="en-US" dirty="0"/>
          </a:p>
        </p:txBody>
      </p:sp>
      <p:sp>
        <p:nvSpPr>
          <p:cNvPr id="6" name="Content Placeholder 5">
            <a:extLst>
              <a:ext uri="{FF2B5EF4-FFF2-40B4-BE49-F238E27FC236}">
                <a16:creationId xmlns:a16="http://schemas.microsoft.com/office/drawing/2014/main" id="{D287CE0D-E442-4C83-B91F-9E37C99D9D90}"/>
              </a:ext>
            </a:extLst>
          </p:cNvPr>
          <p:cNvSpPr>
            <a:spLocks noGrp="1"/>
          </p:cNvSpPr>
          <p:nvPr>
            <p:ph idx="10"/>
          </p:nvPr>
        </p:nvSpPr>
        <p:spPr/>
        <p:txBody>
          <a:bodyPr/>
          <a:lstStyle/>
          <a:p>
            <a:pPr marL="342900" indent="-342900">
              <a:buFontTx/>
              <a:buChar char="-"/>
            </a:pPr>
            <a:r>
              <a:rPr lang="en-US" dirty="0"/>
              <a:t>2 Factor (user credentials and PIN/Password)</a:t>
            </a:r>
          </a:p>
          <a:p>
            <a:pPr marL="342900" indent="-342900">
              <a:buFontTx/>
              <a:buChar char="-"/>
            </a:pPr>
            <a:r>
              <a:rPr lang="en-US" dirty="0"/>
              <a:t>Low Cost to implement</a:t>
            </a:r>
          </a:p>
          <a:p>
            <a:pPr marL="342900" indent="-342900">
              <a:buFontTx/>
              <a:buChar char="-"/>
            </a:pPr>
            <a:r>
              <a:rPr lang="en-US" dirty="0"/>
              <a:t>User friendly</a:t>
            </a:r>
          </a:p>
          <a:p>
            <a:pPr marL="800100" lvl="1" indent="-342900">
              <a:buFontTx/>
              <a:buChar char="-"/>
            </a:pPr>
            <a:r>
              <a:rPr lang="en-US" dirty="0"/>
              <a:t>PIN Number or Standard Password protocol</a:t>
            </a:r>
          </a:p>
          <a:p>
            <a:pPr marL="342900" indent="-342900">
              <a:buFontTx/>
              <a:buChar char="-"/>
            </a:pPr>
            <a:r>
              <a:rPr lang="en-US" dirty="0"/>
              <a:t>Multiple implementation methods possible</a:t>
            </a:r>
          </a:p>
        </p:txBody>
      </p:sp>
      <p:sp>
        <p:nvSpPr>
          <p:cNvPr id="7" name="Content Placeholder 6">
            <a:extLst>
              <a:ext uri="{FF2B5EF4-FFF2-40B4-BE49-F238E27FC236}">
                <a16:creationId xmlns:a16="http://schemas.microsoft.com/office/drawing/2014/main" id="{9245DC89-43D6-4F13-BBA7-AEC7CE3EA975}"/>
              </a:ext>
            </a:extLst>
          </p:cNvPr>
          <p:cNvSpPr>
            <a:spLocks noGrp="1"/>
          </p:cNvSpPr>
          <p:nvPr>
            <p:ph idx="11"/>
          </p:nvPr>
        </p:nvSpPr>
        <p:spPr/>
        <p:txBody>
          <a:bodyPr/>
          <a:lstStyle/>
          <a:p>
            <a:r>
              <a:rPr lang="en-US" dirty="0"/>
              <a:t>Examples</a:t>
            </a:r>
          </a:p>
        </p:txBody>
      </p:sp>
      <p:sp>
        <p:nvSpPr>
          <p:cNvPr id="8" name="Content Placeholder 7">
            <a:extLst>
              <a:ext uri="{FF2B5EF4-FFF2-40B4-BE49-F238E27FC236}">
                <a16:creationId xmlns:a16="http://schemas.microsoft.com/office/drawing/2014/main" id="{BDD8A677-2C1C-42B2-B1BC-BFC77AC0C2D1}"/>
              </a:ext>
            </a:extLst>
          </p:cNvPr>
          <p:cNvSpPr>
            <a:spLocks noGrp="1"/>
          </p:cNvSpPr>
          <p:nvPr>
            <p:ph idx="12"/>
          </p:nvPr>
        </p:nvSpPr>
        <p:spPr/>
        <p:txBody>
          <a:bodyPr/>
          <a:lstStyle/>
          <a:p>
            <a:r>
              <a:rPr lang="en-US" dirty="0"/>
              <a:t>Pros</a:t>
            </a:r>
          </a:p>
        </p:txBody>
      </p:sp>
      <p:sp>
        <p:nvSpPr>
          <p:cNvPr id="9" name="Content Placeholder 8">
            <a:extLst>
              <a:ext uri="{FF2B5EF4-FFF2-40B4-BE49-F238E27FC236}">
                <a16:creationId xmlns:a16="http://schemas.microsoft.com/office/drawing/2014/main" id="{6D84C3B7-FD69-41D8-A940-7C8C30EECEA2}"/>
              </a:ext>
            </a:extLst>
          </p:cNvPr>
          <p:cNvSpPr>
            <a:spLocks noGrp="1"/>
          </p:cNvSpPr>
          <p:nvPr>
            <p:ph idx="13"/>
          </p:nvPr>
        </p:nvSpPr>
        <p:spPr/>
        <p:txBody>
          <a:bodyPr/>
          <a:lstStyle/>
          <a:p>
            <a:pPr marL="342900" indent="-342900">
              <a:buFontTx/>
              <a:buChar char="-"/>
            </a:pPr>
            <a:r>
              <a:rPr lang="en-US" dirty="0"/>
              <a:t> If implemented as a physical card, potential for loss/damage </a:t>
            </a:r>
          </a:p>
          <a:p>
            <a:pPr marL="342900" indent="-342900">
              <a:buFontTx/>
              <a:buChar char="-"/>
            </a:pPr>
            <a:r>
              <a:rPr lang="en-US" dirty="0"/>
              <a:t>Offline guessing attacks or server hacking possible</a:t>
            </a:r>
          </a:p>
          <a:p>
            <a:pPr marL="800100" lvl="1" indent="-342900">
              <a:buFontTx/>
              <a:buChar char="-"/>
            </a:pPr>
            <a:r>
              <a:rPr lang="en-US" dirty="0"/>
              <a:t>Password/PIN not saved but personal information is</a:t>
            </a:r>
          </a:p>
        </p:txBody>
      </p:sp>
      <p:sp>
        <p:nvSpPr>
          <p:cNvPr id="10" name="Content Placeholder 9">
            <a:extLst>
              <a:ext uri="{FF2B5EF4-FFF2-40B4-BE49-F238E27FC236}">
                <a16:creationId xmlns:a16="http://schemas.microsoft.com/office/drawing/2014/main" id="{B8A055C7-99DE-413C-9733-10085774D72A}"/>
              </a:ext>
            </a:extLst>
          </p:cNvPr>
          <p:cNvSpPr>
            <a:spLocks noGrp="1"/>
          </p:cNvSpPr>
          <p:nvPr>
            <p:ph idx="14"/>
          </p:nvPr>
        </p:nvSpPr>
        <p:spPr/>
        <p:txBody>
          <a:bodyPr/>
          <a:lstStyle/>
          <a:p>
            <a:r>
              <a:rPr lang="en-US" dirty="0"/>
              <a:t>Cons</a:t>
            </a:r>
          </a:p>
        </p:txBody>
      </p:sp>
      <p:sp>
        <p:nvSpPr>
          <p:cNvPr id="11" name="Slide Number Placeholder 10">
            <a:extLst>
              <a:ext uri="{FF2B5EF4-FFF2-40B4-BE49-F238E27FC236}">
                <a16:creationId xmlns:a16="http://schemas.microsoft.com/office/drawing/2014/main" id="{BE6D8B03-EFE8-436C-8BD6-D6594851FD7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83732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D621CFC-55A4-4D60-B290-E5AFEFFB8A44}"/>
              </a:ext>
            </a:extLst>
          </p:cNvPr>
          <p:cNvPicPr>
            <a:picLocks noGrp="1" noChangeAspect="1"/>
          </p:cNvPicPr>
          <p:nvPr>
            <p:ph idx="1"/>
          </p:nvPr>
        </p:nvPicPr>
        <p:blipFill>
          <a:blip r:embed="rId2"/>
          <a:srcRect/>
          <a:stretch/>
        </p:blipFill>
        <p:spPr>
          <a:xfrm>
            <a:off x="6919707" y="2225331"/>
            <a:ext cx="4891292" cy="3790468"/>
          </a:xfrm>
        </p:spPr>
      </p:pic>
      <p:sp>
        <p:nvSpPr>
          <p:cNvPr id="4" name="Date Placeholder 3">
            <a:extLst>
              <a:ext uri="{FF2B5EF4-FFF2-40B4-BE49-F238E27FC236}">
                <a16:creationId xmlns:a16="http://schemas.microsoft.com/office/drawing/2014/main" id="{F4CE9513-9DD6-4E10-882E-CA36FE996994}"/>
              </a:ext>
            </a:extLst>
          </p:cNvPr>
          <p:cNvSpPr>
            <a:spLocks noGrp="1"/>
          </p:cNvSpPr>
          <p:nvPr>
            <p:ph type="dt" sz="half" idx="2"/>
          </p:nvPr>
        </p:nvSpPr>
        <p:spPr/>
        <p:txBody>
          <a:bodyPr/>
          <a:lstStyle/>
          <a:p>
            <a:fld id="{7E7AB22C-8B7E-9B4A-8C65-396C3C874D86}" type="datetime1">
              <a:rPr lang="en-US" smtClean="0"/>
              <a:pPr/>
              <a:t>5/11/2022</a:t>
            </a:fld>
            <a:endParaRPr lang="en-US" dirty="0"/>
          </a:p>
        </p:txBody>
      </p:sp>
      <p:sp>
        <p:nvSpPr>
          <p:cNvPr id="5" name="Footer Placeholder 4">
            <a:extLst>
              <a:ext uri="{FF2B5EF4-FFF2-40B4-BE49-F238E27FC236}">
                <a16:creationId xmlns:a16="http://schemas.microsoft.com/office/drawing/2014/main" id="{4143DB65-6A41-4F48-AE07-441855995989}"/>
              </a:ext>
            </a:extLst>
          </p:cNvPr>
          <p:cNvSpPr>
            <a:spLocks noGrp="1"/>
          </p:cNvSpPr>
          <p:nvPr>
            <p:ph type="ftr" sz="quarter" idx="3"/>
          </p:nvPr>
        </p:nvSpPr>
        <p:spPr>
          <a:xfrm>
            <a:off x="2517549" y="5495243"/>
            <a:ext cx="4114800" cy="1041111"/>
          </a:xfrm>
        </p:spPr>
        <p:txBody>
          <a:bodyPr/>
          <a:lstStyle/>
          <a:p>
            <a:r>
              <a:rPr lang="en-US" dirty="0"/>
              <a:t>Images from:</a:t>
            </a:r>
          </a:p>
          <a:p>
            <a:r>
              <a:rPr lang="en-US" dirty="0">
                <a:hlinkClick r:id="rId3"/>
              </a:rPr>
              <a:t>https://docs.oracle.com/cd/E53394_01/html/E54787/scard-ovw.html</a:t>
            </a:r>
            <a:endParaRPr lang="en-US" dirty="0"/>
          </a:p>
          <a:p>
            <a:r>
              <a:rPr lang="en-US" dirty="0"/>
              <a:t> </a:t>
            </a:r>
            <a:r>
              <a:rPr lang="en-US" dirty="0">
                <a:hlinkClick r:id="rId4"/>
              </a:rPr>
              <a:t>https://www.mysmartlogon.com/eidauthenticate/</a:t>
            </a:r>
            <a:r>
              <a:rPr lang="en-US" dirty="0"/>
              <a:t> </a:t>
            </a:r>
          </a:p>
        </p:txBody>
      </p:sp>
      <p:sp>
        <p:nvSpPr>
          <p:cNvPr id="6" name="Slide Number Placeholder 5">
            <a:extLst>
              <a:ext uri="{FF2B5EF4-FFF2-40B4-BE49-F238E27FC236}">
                <a16:creationId xmlns:a16="http://schemas.microsoft.com/office/drawing/2014/main" id="{4D5858FA-CB18-4E1D-9701-D456048521D1}"/>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7" name="Content Placeholder 2" descr="Diagram&#10;&#10;Description automatically generated">
            <a:extLst>
              <a:ext uri="{FF2B5EF4-FFF2-40B4-BE49-F238E27FC236}">
                <a16:creationId xmlns:a16="http://schemas.microsoft.com/office/drawing/2014/main" id="{26A84F60-C9ED-42D0-345C-BB867648F6D9}"/>
              </a:ext>
            </a:extLst>
          </p:cNvPr>
          <p:cNvPicPr>
            <a:picLocks noChangeAspect="1"/>
          </p:cNvPicPr>
          <p:nvPr/>
        </p:nvPicPr>
        <p:blipFill>
          <a:blip r:embed="rId5"/>
          <a:stretch>
            <a:fillRect/>
          </a:stretch>
        </p:blipFill>
        <p:spPr>
          <a:xfrm>
            <a:off x="602673" y="685656"/>
            <a:ext cx="5742317" cy="4003818"/>
          </a:xfrm>
          <a:prstGeom prst="rect">
            <a:avLst/>
          </a:prstGeom>
        </p:spPr>
      </p:pic>
    </p:spTree>
    <p:extLst>
      <p:ext uri="{BB962C8B-B14F-4D97-AF65-F5344CB8AC3E}">
        <p14:creationId xmlns:p14="http://schemas.microsoft.com/office/powerpoint/2010/main" val="37527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758F27E-ED50-05D6-0F42-B7A3F04A9D08}"/>
              </a:ext>
            </a:extLst>
          </p:cNvPr>
          <p:cNvSpPr>
            <a:spLocks noGrp="1"/>
          </p:cNvSpPr>
          <p:nvPr>
            <p:ph type="title"/>
          </p:nvPr>
        </p:nvSpPr>
        <p:spPr/>
        <p:txBody>
          <a:bodyPr/>
          <a:lstStyle/>
          <a:p>
            <a:r>
              <a:rPr lang="en-US" sz="4000" dirty="0"/>
              <a:t>Implementing A Smart Card Password</a:t>
            </a:r>
          </a:p>
        </p:txBody>
      </p:sp>
      <p:sp>
        <p:nvSpPr>
          <p:cNvPr id="4" name="Date Placeholder 3">
            <a:extLst>
              <a:ext uri="{FF2B5EF4-FFF2-40B4-BE49-F238E27FC236}">
                <a16:creationId xmlns:a16="http://schemas.microsoft.com/office/drawing/2014/main" id="{8E6AD96F-75CE-34DC-3BCF-367F4D553FC5}"/>
              </a:ext>
            </a:extLst>
          </p:cNvPr>
          <p:cNvSpPr>
            <a:spLocks noGrp="1"/>
          </p:cNvSpPr>
          <p:nvPr>
            <p:ph type="dt" sz="half" idx="2"/>
          </p:nvPr>
        </p:nvSpPr>
        <p:spPr/>
        <p:txBody>
          <a:bodyPr/>
          <a:lstStyle/>
          <a:p>
            <a:fld id="{4B103E64-1627-9140-8127-1849FED275E1}" type="datetime1">
              <a:rPr lang="en-US" smtClean="0"/>
              <a:pPr/>
              <a:t>5/11/2022</a:t>
            </a:fld>
            <a:endParaRPr lang="en-US" dirty="0"/>
          </a:p>
        </p:txBody>
      </p:sp>
      <p:sp>
        <p:nvSpPr>
          <p:cNvPr id="11" name="Slide Number Placeholder 10">
            <a:extLst>
              <a:ext uri="{FF2B5EF4-FFF2-40B4-BE49-F238E27FC236}">
                <a16:creationId xmlns:a16="http://schemas.microsoft.com/office/drawing/2014/main" id="{56A36FAF-E0F6-6A3B-0137-9F9647EB9A3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7" name="Content Placeholder 6">
            <a:extLst>
              <a:ext uri="{FF2B5EF4-FFF2-40B4-BE49-F238E27FC236}">
                <a16:creationId xmlns:a16="http://schemas.microsoft.com/office/drawing/2014/main" id="{D15CFA6A-3473-37ED-58FA-BAAECEF1E5CF}"/>
              </a:ext>
            </a:extLst>
          </p:cNvPr>
          <p:cNvSpPr>
            <a:spLocks noGrp="1"/>
          </p:cNvSpPr>
          <p:nvPr>
            <p:ph idx="1"/>
          </p:nvPr>
        </p:nvSpPr>
        <p:spPr/>
        <p:txBody>
          <a:bodyPr/>
          <a:lstStyle/>
          <a:p>
            <a:pPr marL="342900" indent="-342900">
              <a:buFontTx/>
              <a:buChar char="-"/>
            </a:pPr>
            <a:r>
              <a:rPr lang="en-US" sz="2400" dirty="0"/>
              <a:t>2FA with standard Password Based Authentication (Yang et al, 2008)</a:t>
            </a:r>
          </a:p>
          <a:p>
            <a:pPr marL="800100" lvl="1" indent="-342900">
              <a:buFontTx/>
              <a:buChar char="-"/>
            </a:pPr>
            <a:r>
              <a:rPr lang="en-US" sz="2000" dirty="0"/>
              <a:t>Use of hash functions that are efficient in time and space complexity with pseudo-random identification parameters to encrypt user information and to make the system more secure.</a:t>
            </a:r>
          </a:p>
          <a:p>
            <a:pPr marL="342900" indent="-342900">
              <a:buFontTx/>
              <a:buChar char="-"/>
            </a:pPr>
            <a:r>
              <a:rPr lang="en-US" sz="2400" dirty="0"/>
              <a:t>Most virtual Smart Card Implementations work the same, with the main differences coming from security functions.</a:t>
            </a:r>
          </a:p>
          <a:p>
            <a:pPr marL="342900" indent="-342900">
              <a:buFontTx/>
              <a:buChar char="-"/>
            </a:pPr>
            <a:r>
              <a:rPr lang="en-US" sz="2400" dirty="0"/>
              <a:t>Physical Card scheme</a:t>
            </a:r>
          </a:p>
          <a:p>
            <a:pPr marL="800100" lvl="1" indent="-342900">
              <a:buFontTx/>
              <a:buChar char="-"/>
            </a:pPr>
            <a:endParaRPr lang="en-US" sz="2000" dirty="0"/>
          </a:p>
        </p:txBody>
      </p:sp>
    </p:spTree>
    <p:extLst>
      <p:ext uri="{BB962C8B-B14F-4D97-AF65-F5344CB8AC3E}">
        <p14:creationId xmlns:p14="http://schemas.microsoft.com/office/powerpoint/2010/main" val="394439657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1316</TotalTime>
  <Words>831</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Tenorite</vt:lpstr>
      <vt:lpstr>Verdana</vt:lpstr>
      <vt:lpstr>Wingdings</vt:lpstr>
      <vt:lpstr>Office Theme</vt:lpstr>
      <vt:lpstr>Password Authentication</vt:lpstr>
      <vt:lpstr>Introduction</vt:lpstr>
      <vt:lpstr>Possible Solutions:</vt:lpstr>
      <vt:lpstr>Graphical Passwords</vt:lpstr>
      <vt:lpstr>Implementing A Graphical Password (Jermyn, 1999)</vt:lpstr>
      <vt:lpstr>PowerPoint Presentation</vt:lpstr>
      <vt:lpstr>Smart Card Passwords</vt:lpstr>
      <vt:lpstr>PowerPoint Presentation</vt:lpstr>
      <vt:lpstr>Implementing A Smart Card Password</vt:lpstr>
      <vt:lpstr>Improving Current Standards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Authentication: How to Keep Users and Your Business Safe</dc:title>
  <dc:creator>Thomas Cutsforth</dc:creator>
  <cp:lastModifiedBy>Thomas Cutsforth</cp:lastModifiedBy>
  <cp:revision>5</cp:revision>
  <dcterms:created xsi:type="dcterms:W3CDTF">2022-03-16T03:34:10Z</dcterms:created>
  <dcterms:modified xsi:type="dcterms:W3CDTF">2022-05-11T23:07:04Z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