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57" r:id="rId3"/>
    <p:sldId id="258" r:id="rId4"/>
    <p:sldId id="263" r:id="rId5"/>
    <p:sldId id="264" r:id="rId6"/>
    <p:sldId id="259" r:id="rId7"/>
    <p:sldId id="265" r:id="rId8"/>
    <p:sldId id="262" r:id="rId9"/>
    <p:sldId id="272" r:id="rId10"/>
    <p:sldId id="273" r:id="rId11"/>
    <p:sldId id="266" r:id="rId12"/>
    <p:sldId id="267" r:id="rId13"/>
    <p:sldId id="268" r:id="rId14"/>
    <p:sldId id="269" r:id="rId15"/>
    <p:sldId id="270" r:id="rId16"/>
    <p:sldId id="271" r:id="rId17"/>
    <p:sldId id="274"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90"/>
  </p:normalViewPr>
  <p:slideViewPr>
    <p:cSldViewPr snapToGrid="0" snapToObjects="1">
      <p:cViewPr varScale="1">
        <p:scale>
          <a:sx n="98" d="100"/>
          <a:sy n="98" d="100"/>
        </p:scale>
        <p:origin x="576" y="192"/>
      </p:cViewPr>
      <p:guideLst/>
    </p:cSldViewPr>
  </p:slideViewPr>
  <p:notesTextViewPr>
    <p:cViewPr>
      <p:scale>
        <a:sx n="1" d="1"/>
        <a:sy n="1" d="1"/>
      </p:scale>
      <p:origin x="0" y="0"/>
    </p:cViewPr>
  </p:notesTextViewPr>
  <p:notesViewPr>
    <p:cSldViewPr snapToGrid="0" snapToObjects="1">
      <p:cViewPr varScale="1">
        <p:scale>
          <a:sx n="74" d="100"/>
          <a:sy n="74" d="100"/>
        </p:scale>
        <p:origin x="352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A5B39-5785-C146-B09C-3ED5CA392C54}" type="datetimeFigureOut">
              <a:rPr lang="en-US" smtClean="0"/>
              <a:t>5/11/22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6E133-D105-174C-BE9A-6947C02DB01F}" type="slidenum">
              <a:rPr lang="en-US" smtClean="0"/>
              <a:t>‹#›</a:t>
            </a:fld>
            <a:endParaRPr lang="en-US"/>
          </a:p>
        </p:txBody>
      </p:sp>
    </p:spTree>
    <p:extLst>
      <p:ext uri="{BB962C8B-B14F-4D97-AF65-F5344CB8AC3E}">
        <p14:creationId xmlns:p14="http://schemas.microsoft.com/office/powerpoint/2010/main" val="28633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96E133-D105-174C-BE9A-6947C02DB01F}" type="slidenum">
              <a:rPr lang="en-US" smtClean="0"/>
              <a:t>6</a:t>
            </a:fld>
            <a:endParaRPr lang="en-US"/>
          </a:p>
        </p:txBody>
      </p:sp>
    </p:spTree>
    <p:extLst>
      <p:ext uri="{BB962C8B-B14F-4D97-AF65-F5344CB8AC3E}">
        <p14:creationId xmlns:p14="http://schemas.microsoft.com/office/powerpoint/2010/main" val="240777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F5BD-871D-C244-AA78-3621FCDAB5FC}"/>
              </a:ext>
            </a:extLst>
          </p:cNvPr>
          <p:cNvSpPr>
            <a:spLocks noGrp="1"/>
          </p:cNvSpPr>
          <p:nvPr>
            <p:ph type="ctrTitle"/>
          </p:nvPr>
        </p:nvSpPr>
        <p:spPr/>
        <p:txBody>
          <a:bodyPr/>
          <a:lstStyle/>
          <a:p>
            <a:r>
              <a:rPr lang="en-US" dirty="0"/>
              <a:t>Big Data in Healthcare and Privacy Issues</a:t>
            </a:r>
          </a:p>
        </p:txBody>
      </p:sp>
      <p:sp>
        <p:nvSpPr>
          <p:cNvPr id="3" name="Subtitle 2">
            <a:extLst>
              <a:ext uri="{FF2B5EF4-FFF2-40B4-BE49-F238E27FC236}">
                <a16:creationId xmlns:a16="http://schemas.microsoft.com/office/drawing/2014/main" id="{268B6B80-F6C4-1041-9E1C-12E0F1B4DC70}"/>
              </a:ext>
            </a:extLst>
          </p:cNvPr>
          <p:cNvSpPr>
            <a:spLocks noGrp="1"/>
          </p:cNvSpPr>
          <p:nvPr>
            <p:ph type="subTitle" idx="1"/>
          </p:nvPr>
        </p:nvSpPr>
        <p:spPr/>
        <p:txBody>
          <a:bodyPr/>
          <a:lstStyle/>
          <a:p>
            <a:r>
              <a:rPr lang="en-US" dirty="0"/>
              <a:t>Issa Karadsheh</a:t>
            </a:r>
          </a:p>
        </p:txBody>
      </p:sp>
    </p:spTree>
    <p:extLst>
      <p:ext uri="{BB962C8B-B14F-4D97-AF65-F5344CB8AC3E}">
        <p14:creationId xmlns:p14="http://schemas.microsoft.com/office/powerpoint/2010/main" val="274547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6671-1141-B449-A752-BFDCAAA88868}"/>
              </a:ext>
            </a:extLst>
          </p:cNvPr>
          <p:cNvSpPr>
            <a:spLocks noGrp="1"/>
          </p:cNvSpPr>
          <p:nvPr>
            <p:ph type="title"/>
          </p:nvPr>
        </p:nvSpPr>
        <p:spPr/>
        <p:txBody>
          <a:bodyPr/>
          <a:lstStyle/>
          <a:p>
            <a:r>
              <a:rPr lang="en-US" dirty="0"/>
              <a:t>Invasion of Privacy</a:t>
            </a:r>
          </a:p>
        </p:txBody>
      </p:sp>
      <p:sp>
        <p:nvSpPr>
          <p:cNvPr id="3" name="Content Placeholder 2">
            <a:extLst>
              <a:ext uri="{FF2B5EF4-FFF2-40B4-BE49-F238E27FC236}">
                <a16:creationId xmlns:a16="http://schemas.microsoft.com/office/drawing/2014/main" id="{D5A93134-CC7F-6B45-840B-90D6911EFF13}"/>
              </a:ext>
            </a:extLst>
          </p:cNvPr>
          <p:cNvSpPr>
            <a:spLocks noGrp="1"/>
          </p:cNvSpPr>
          <p:nvPr>
            <p:ph sz="half" idx="1"/>
          </p:nvPr>
        </p:nvSpPr>
        <p:spPr/>
        <p:txBody>
          <a:bodyPr/>
          <a:lstStyle/>
          <a:p>
            <a:r>
              <a:rPr lang="en-US" dirty="0"/>
              <a:t>An incident reported in Forbes magazine mentioned that Target corporation sent baby care coupons to a teenage girl unknown to her parents.</a:t>
            </a:r>
          </a:p>
          <a:p>
            <a:r>
              <a:rPr lang="en-US" dirty="0"/>
              <a:t>This incident impels analytics and developers to consider privacy in big data. </a:t>
            </a:r>
          </a:p>
          <a:p>
            <a:r>
              <a:rPr lang="en-US" dirty="0"/>
              <a:t>It raised an alarm over patient privacy.</a:t>
            </a:r>
          </a:p>
          <a:p>
            <a:endParaRPr lang="en-US" dirty="0"/>
          </a:p>
        </p:txBody>
      </p:sp>
      <p:pic>
        <p:nvPicPr>
          <p:cNvPr id="12290" name="Picture 2" descr="Invasion Of Privacy Clipart Clip Royalty Free Download - Privacy Clipart,  HD Png Download - kindpng">
            <a:extLst>
              <a:ext uri="{FF2B5EF4-FFF2-40B4-BE49-F238E27FC236}">
                <a16:creationId xmlns:a16="http://schemas.microsoft.com/office/drawing/2014/main" id="{3B80D145-B104-D845-8F83-67B159584D1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662505"/>
            <a:ext cx="4270375" cy="305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6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0AA0-D26B-3049-88CB-77C259350B53}"/>
              </a:ext>
            </a:extLst>
          </p:cNvPr>
          <p:cNvSpPr>
            <a:spLocks noGrp="1"/>
          </p:cNvSpPr>
          <p:nvPr>
            <p:ph type="title"/>
          </p:nvPr>
        </p:nvSpPr>
        <p:spPr/>
        <p:txBody>
          <a:bodyPr>
            <a:normAutofit/>
          </a:bodyPr>
          <a:lstStyle/>
          <a:p>
            <a:r>
              <a:rPr lang="en-US" dirty="0"/>
              <a:t>Obstruction of Privacy Through Breaches</a:t>
            </a:r>
          </a:p>
        </p:txBody>
      </p:sp>
      <p:sp>
        <p:nvSpPr>
          <p:cNvPr id="3" name="Content Placeholder 2">
            <a:extLst>
              <a:ext uri="{FF2B5EF4-FFF2-40B4-BE49-F238E27FC236}">
                <a16:creationId xmlns:a16="http://schemas.microsoft.com/office/drawing/2014/main" id="{92071144-AC5A-0943-85C1-8A098CB04250}"/>
              </a:ext>
            </a:extLst>
          </p:cNvPr>
          <p:cNvSpPr>
            <a:spLocks noGrp="1"/>
          </p:cNvSpPr>
          <p:nvPr>
            <p:ph sz="half" idx="1"/>
          </p:nvPr>
        </p:nvSpPr>
        <p:spPr/>
        <p:txBody>
          <a:bodyPr/>
          <a:lstStyle/>
          <a:p>
            <a:r>
              <a:rPr lang="en-US" dirty="0"/>
              <a:t>With the rise of personized marketing, many people fear that their privacy to be in a state of decline.</a:t>
            </a:r>
          </a:p>
          <a:p>
            <a:r>
              <a:rPr lang="en-US" dirty="0"/>
              <a:t>Usually, a huge portion of big data consists of predictions being made regardless of patient details.</a:t>
            </a:r>
          </a:p>
          <a:p>
            <a:r>
              <a:rPr lang="en-US" dirty="0"/>
              <a:t>These details can be extremely personal, and if a small chance of information falls into the wrong hands, an individual would lose trust in the organization. </a:t>
            </a:r>
          </a:p>
        </p:txBody>
      </p:sp>
      <p:pic>
        <p:nvPicPr>
          <p:cNvPr id="1026" name="Picture 2" descr="Guest Room Privacy and the Fourth Amendment: Duff on Hospitality Law">
            <a:extLst>
              <a:ext uri="{FF2B5EF4-FFF2-40B4-BE49-F238E27FC236}">
                <a16:creationId xmlns:a16="http://schemas.microsoft.com/office/drawing/2014/main" id="{9BC54D3F-075D-804A-A03F-90032B0A2A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50075" y="2792412"/>
            <a:ext cx="30480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6FF4-420A-BB44-9695-15CC2A56B9FC}"/>
              </a:ext>
            </a:extLst>
          </p:cNvPr>
          <p:cNvSpPr>
            <a:spLocks noGrp="1"/>
          </p:cNvSpPr>
          <p:nvPr>
            <p:ph type="title"/>
          </p:nvPr>
        </p:nvSpPr>
        <p:spPr/>
        <p:txBody>
          <a:bodyPr>
            <a:normAutofit/>
          </a:bodyPr>
          <a:lstStyle/>
          <a:p>
            <a:r>
              <a:rPr lang="en-US" dirty="0"/>
              <a:t>It Becomes Near-Possible to Achieve Anonymity</a:t>
            </a:r>
          </a:p>
        </p:txBody>
      </p:sp>
      <p:sp>
        <p:nvSpPr>
          <p:cNvPr id="3" name="Content Placeholder 2">
            <a:extLst>
              <a:ext uri="{FF2B5EF4-FFF2-40B4-BE49-F238E27FC236}">
                <a16:creationId xmlns:a16="http://schemas.microsoft.com/office/drawing/2014/main" id="{10A8F96C-BB56-ED44-8BB0-12894022F50C}"/>
              </a:ext>
            </a:extLst>
          </p:cNvPr>
          <p:cNvSpPr>
            <a:spLocks noGrp="1"/>
          </p:cNvSpPr>
          <p:nvPr>
            <p:ph sz="half" idx="1"/>
          </p:nvPr>
        </p:nvSpPr>
        <p:spPr/>
        <p:txBody>
          <a:bodyPr>
            <a:normAutofit fontScale="85000" lnSpcReduction="10000"/>
          </a:bodyPr>
          <a:lstStyle/>
          <a:p>
            <a:r>
              <a:rPr lang="en-US" dirty="0"/>
              <a:t>Anonymity on the internet is considered a superpower.</a:t>
            </a:r>
          </a:p>
          <a:p>
            <a:r>
              <a:rPr lang="en-US" dirty="0"/>
              <a:t>Data files being anonymized becomes impossible as organizations use big data analytics.</a:t>
            </a:r>
          </a:p>
          <a:p>
            <a:r>
              <a:rPr lang="en-US" dirty="0"/>
              <a:t>There is a high possibility that patients have their identification factors shown as big data insights are based on a wide variety of raw data sets.</a:t>
            </a:r>
          </a:p>
          <a:p>
            <a:r>
              <a:rPr lang="en-US" dirty="0"/>
              <a:t>If a data file is anonymized, several security teams combine these valued files with others, to make the process of identifying an individual quite easy.</a:t>
            </a:r>
          </a:p>
        </p:txBody>
      </p:sp>
      <p:pic>
        <p:nvPicPr>
          <p:cNvPr id="2050" name="Picture 2" descr="Anonymity: the secret killer of company culture">
            <a:extLst>
              <a:ext uri="{FF2B5EF4-FFF2-40B4-BE49-F238E27FC236}">
                <a16:creationId xmlns:a16="http://schemas.microsoft.com/office/drawing/2014/main" id="{2AA8B37E-6FEB-A645-93C4-C17B7DE263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988370"/>
            <a:ext cx="4270375" cy="240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46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D838-DB2D-FB41-8217-3429D137F663}"/>
              </a:ext>
            </a:extLst>
          </p:cNvPr>
          <p:cNvSpPr>
            <a:spLocks noGrp="1"/>
          </p:cNvSpPr>
          <p:nvPr>
            <p:ph type="title"/>
          </p:nvPr>
        </p:nvSpPr>
        <p:spPr/>
        <p:txBody>
          <a:bodyPr>
            <a:normAutofit/>
          </a:bodyPr>
          <a:lstStyle/>
          <a:p>
            <a:r>
              <a:rPr lang="en-US" dirty="0"/>
              <a:t>Data Masking Met With Failure in a Big Data-Driven Setting</a:t>
            </a:r>
          </a:p>
        </p:txBody>
      </p:sp>
      <p:sp>
        <p:nvSpPr>
          <p:cNvPr id="3" name="Content Placeholder 2">
            <a:extLst>
              <a:ext uri="{FF2B5EF4-FFF2-40B4-BE49-F238E27FC236}">
                <a16:creationId xmlns:a16="http://schemas.microsoft.com/office/drawing/2014/main" id="{35CA3FAB-0AEB-8142-A12B-0629D77D58F8}"/>
              </a:ext>
            </a:extLst>
          </p:cNvPr>
          <p:cNvSpPr>
            <a:spLocks noGrp="1"/>
          </p:cNvSpPr>
          <p:nvPr>
            <p:ph idx="1"/>
          </p:nvPr>
        </p:nvSpPr>
        <p:spPr/>
        <p:txBody>
          <a:bodyPr/>
          <a:lstStyle/>
          <a:p>
            <a:r>
              <a:rPr lang="en-US" dirty="0"/>
              <a:t>Data masking is the process through which real data is hidden by other less important characters or data sets.</a:t>
            </a:r>
          </a:p>
          <a:p>
            <a:r>
              <a:rPr lang="en-US" dirty="0"/>
              <a:t>Its primary function is the protection of confidential data from ending up in the wrong hands.</a:t>
            </a:r>
          </a:p>
          <a:p>
            <a:r>
              <a:rPr lang="en-US" dirty="0"/>
              <a:t>If not used properly, it could lead to compromising security.</a:t>
            </a:r>
          </a:p>
          <a:p>
            <a:r>
              <a:rPr lang="en-US" dirty="0"/>
              <a:t>Organizations tend to ignore the risks associated with big data</a:t>
            </a:r>
          </a:p>
        </p:txBody>
      </p:sp>
    </p:spTree>
    <p:extLst>
      <p:ext uri="{BB962C8B-B14F-4D97-AF65-F5344CB8AC3E}">
        <p14:creationId xmlns:p14="http://schemas.microsoft.com/office/powerpoint/2010/main" val="310848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BF41-E161-D148-AB73-DEFA19E484A6}"/>
              </a:ext>
            </a:extLst>
          </p:cNvPr>
          <p:cNvSpPr>
            <a:spLocks noGrp="1"/>
          </p:cNvSpPr>
          <p:nvPr>
            <p:ph type="title"/>
          </p:nvPr>
        </p:nvSpPr>
        <p:spPr/>
        <p:txBody>
          <a:bodyPr>
            <a:normAutofit/>
          </a:bodyPr>
          <a:lstStyle/>
          <a:p>
            <a:r>
              <a:rPr lang="en-US" dirty="0"/>
              <a:t>Big Data Analysis Isn’t Completely Accurate</a:t>
            </a:r>
          </a:p>
        </p:txBody>
      </p:sp>
      <p:sp>
        <p:nvSpPr>
          <p:cNvPr id="3" name="Content Placeholder 2">
            <a:extLst>
              <a:ext uri="{FF2B5EF4-FFF2-40B4-BE49-F238E27FC236}">
                <a16:creationId xmlns:a16="http://schemas.microsoft.com/office/drawing/2014/main" id="{B7F9244A-2353-C34C-99CF-D1626D25C2BA}"/>
              </a:ext>
            </a:extLst>
          </p:cNvPr>
          <p:cNvSpPr>
            <a:spLocks noGrp="1"/>
          </p:cNvSpPr>
          <p:nvPr>
            <p:ph sz="half" idx="1"/>
          </p:nvPr>
        </p:nvSpPr>
        <p:spPr/>
        <p:txBody>
          <a:bodyPr>
            <a:normAutofit fontScale="92500" lnSpcReduction="10000"/>
          </a:bodyPr>
          <a:lstStyle/>
          <a:p>
            <a:r>
              <a:rPr lang="en-US" dirty="0"/>
              <a:t>Even though big data is powerful, it is critically flawed.</a:t>
            </a:r>
          </a:p>
          <a:p>
            <a:r>
              <a:rPr lang="en-US" dirty="0"/>
              <a:t>Inaccurate big data analysis is rooted primarily in</a:t>
            </a:r>
          </a:p>
          <a:p>
            <a:pPr lvl="1"/>
            <a:r>
              <a:rPr lang="en-US" dirty="0"/>
              <a:t>Flawed algorithms</a:t>
            </a:r>
          </a:p>
          <a:p>
            <a:pPr lvl="1"/>
            <a:r>
              <a:rPr lang="en-US" dirty="0"/>
              <a:t>Incorrect data models</a:t>
            </a:r>
          </a:p>
          <a:p>
            <a:pPr lvl="1"/>
            <a:r>
              <a:rPr lang="en-US" dirty="0"/>
              <a:t>Misplaced data about individuals</a:t>
            </a:r>
          </a:p>
          <a:p>
            <a:r>
              <a:rPr lang="en-US" dirty="0"/>
              <a:t>Poorly done big data diagnosis can lead to direct harm towards patients such as false misdiagnosis or denial of essential services.</a:t>
            </a:r>
          </a:p>
        </p:txBody>
      </p:sp>
      <p:pic>
        <p:nvPicPr>
          <p:cNvPr id="3074" name="Picture 2" descr="Perhaps it is time to start acknowledging the challenge of source data  analysis?">
            <a:extLst>
              <a:ext uri="{FF2B5EF4-FFF2-40B4-BE49-F238E27FC236}">
                <a16:creationId xmlns:a16="http://schemas.microsoft.com/office/drawing/2014/main" id="{3DCEE7C4-0881-F14C-BC72-25D5F099FE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23088" y="2638425"/>
            <a:ext cx="3101975"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3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CAE3-4380-CF43-AC2A-5160FC4C82A8}"/>
              </a:ext>
            </a:extLst>
          </p:cNvPr>
          <p:cNvSpPr>
            <a:spLocks noGrp="1"/>
          </p:cNvSpPr>
          <p:nvPr>
            <p:ph type="title"/>
          </p:nvPr>
        </p:nvSpPr>
        <p:spPr/>
        <p:txBody>
          <a:bodyPr>
            <a:normAutofit/>
          </a:bodyPr>
          <a:lstStyle/>
          <a:p>
            <a:r>
              <a:rPr lang="en-US" dirty="0"/>
              <a:t>Copyrights and Patents Are Rendered Irrelevant</a:t>
            </a:r>
          </a:p>
        </p:txBody>
      </p:sp>
      <p:sp>
        <p:nvSpPr>
          <p:cNvPr id="3" name="Content Placeholder 2">
            <a:extLst>
              <a:ext uri="{FF2B5EF4-FFF2-40B4-BE49-F238E27FC236}">
                <a16:creationId xmlns:a16="http://schemas.microsoft.com/office/drawing/2014/main" id="{B8AF1B24-8760-A04F-AA02-55FFFE47BA72}"/>
              </a:ext>
            </a:extLst>
          </p:cNvPr>
          <p:cNvSpPr>
            <a:spLocks noGrp="1"/>
          </p:cNvSpPr>
          <p:nvPr>
            <p:ph sz="half" idx="1"/>
          </p:nvPr>
        </p:nvSpPr>
        <p:spPr/>
        <p:txBody>
          <a:bodyPr/>
          <a:lstStyle/>
          <a:p>
            <a:r>
              <a:rPr lang="en-US" dirty="0"/>
              <a:t>Obtaining patents becomes extremely challenging.</a:t>
            </a:r>
          </a:p>
          <a:p>
            <a:r>
              <a:rPr lang="en-US" dirty="0"/>
              <a:t>It takes an excruciatingly long amount of time to verify the uniqueness of the patent.</a:t>
            </a:r>
          </a:p>
          <a:p>
            <a:r>
              <a:rPr lang="en-US" dirty="0"/>
              <a:t>Big data makes the manipulation of data highly possible, which also sends the royalties associated with the invention of something original, breaking apart.</a:t>
            </a:r>
          </a:p>
        </p:txBody>
      </p:sp>
      <p:pic>
        <p:nvPicPr>
          <p:cNvPr id="4098" name="Picture 2" descr="Copyright – Intellectual Property Office">
            <a:extLst>
              <a:ext uri="{FF2B5EF4-FFF2-40B4-BE49-F238E27FC236}">
                <a16:creationId xmlns:a16="http://schemas.microsoft.com/office/drawing/2014/main" id="{0F49709A-B260-A040-ACA0-E0547730638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2725" y="3128962"/>
            <a:ext cx="3822700"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DA13-6347-F946-8FA6-73266E301EBC}"/>
              </a:ext>
            </a:extLst>
          </p:cNvPr>
          <p:cNvSpPr>
            <a:spLocks noGrp="1"/>
          </p:cNvSpPr>
          <p:nvPr>
            <p:ph type="title"/>
          </p:nvPr>
        </p:nvSpPr>
        <p:spPr/>
        <p:txBody>
          <a:bodyPr/>
          <a:lstStyle/>
          <a:p>
            <a:r>
              <a:rPr lang="en-US" dirty="0"/>
              <a:t>Discrimination Issues</a:t>
            </a:r>
          </a:p>
        </p:txBody>
      </p:sp>
      <p:sp>
        <p:nvSpPr>
          <p:cNvPr id="3" name="Content Placeholder 2">
            <a:extLst>
              <a:ext uri="{FF2B5EF4-FFF2-40B4-BE49-F238E27FC236}">
                <a16:creationId xmlns:a16="http://schemas.microsoft.com/office/drawing/2014/main" id="{7B943B29-339B-404C-9F47-2AC1CCA87B9F}"/>
              </a:ext>
            </a:extLst>
          </p:cNvPr>
          <p:cNvSpPr>
            <a:spLocks noGrp="1"/>
          </p:cNvSpPr>
          <p:nvPr>
            <p:ph sz="half" idx="1"/>
          </p:nvPr>
        </p:nvSpPr>
        <p:spPr/>
        <p:txBody>
          <a:bodyPr/>
          <a:lstStyle/>
          <a:p>
            <a:r>
              <a:rPr lang="en-US" dirty="0"/>
              <a:t>Discrimination exists in almost all sectors and industries.</a:t>
            </a:r>
          </a:p>
          <a:p>
            <a:r>
              <a:rPr lang="en-US" dirty="0"/>
              <a:t>Companies can now find out the race of an individual and leverage their piece of information against them.</a:t>
            </a:r>
          </a:p>
        </p:txBody>
      </p:sp>
      <p:pic>
        <p:nvPicPr>
          <p:cNvPr id="5122" name="Picture 2" descr="Discrimination: What it is, and how to cope">
            <a:extLst>
              <a:ext uri="{FF2B5EF4-FFF2-40B4-BE49-F238E27FC236}">
                <a16:creationId xmlns:a16="http://schemas.microsoft.com/office/drawing/2014/main" id="{CDFDBBFA-154F-964D-B565-DED4160493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3092965"/>
            <a:ext cx="4270375" cy="219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19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7A323F-70DA-F74F-A99C-499885BDC834}"/>
              </a:ext>
            </a:extLst>
          </p:cNvPr>
          <p:cNvSpPr>
            <a:spLocks noGrp="1"/>
          </p:cNvSpPr>
          <p:nvPr>
            <p:ph type="title"/>
          </p:nvPr>
        </p:nvSpPr>
        <p:spPr/>
        <p:txBody>
          <a:bodyPr/>
          <a:lstStyle/>
          <a:p>
            <a:r>
              <a:rPr lang="en-US" dirty="0"/>
              <a:t>Protection strategies</a:t>
            </a:r>
          </a:p>
        </p:txBody>
      </p:sp>
      <p:sp>
        <p:nvSpPr>
          <p:cNvPr id="6" name="Content Placeholder 5">
            <a:extLst>
              <a:ext uri="{FF2B5EF4-FFF2-40B4-BE49-F238E27FC236}">
                <a16:creationId xmlns:a16="http://schemas.microsoft.com/office/drawing/2014/main" id="{6FD1A676-9AF5-CD4C-B59C-FA4D95809762}"/>
              </a:ext>
            </a:extLst>
          </p:cNvPr>
          <p:cNvSpPr>
            <a:spLocks noGrp="1"/>
          </p:cNvSpPr>
          <p:nvPr>
            <p:ph idx="1"/>
          </p:nvPr>
        </p:nvSpPr>
        <p:spPr/>
        <p:txBody>
          <a:bodyPr/>
          <a:lstStyle/>
          <a:p>
            <a:r>
              <a:rPr lang="en-US" dirty="0"/>
              <a:t>Define and manage data governance policies to clarify what data is critical.</a:t>
            </a:r>
          </a:p>
          <a:p>
            <a:r>
              <a:rPr lang="en-US" dirty="0"/>
              <a:t>Automated, centralized big data privacy tools that integrate with native big data tools to streamline and facilitate the process of managing data access.</a:t>
            </a:r>
          </a:p>
          <a:p>
            <a:r>
              <a:rPr lang="en-US" dirty="0"/>
              <a:t>Discover, classify, and understand a wide range of sensitive data across all big data platforms at massive scale to develop and implement intelligent big data management policies.</a:t>
            </a:r>
          </a:p>
        </p:txBody>
      </p:sp>
    </p:spTree>
    <p:extLst>
      <p:ext uri="{BB962C8B-B14F-4D97-AF65-F5344CB8AC3E}">
        <p14:creationId xmlns:p14="http://schemas.microsoft.com/office/powerpoint/2010/main" val="225827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1B9CD9-87FB-264B-984E-35FDCD5F8245}"/>
              </a:ext>
            </a:extLst>
          </p:cNvPr>
          <p:cNvSpPr>
            <a:spLocks noGrp="1"/>
          </p:cNvSpPr>
          <p:nvPr>
            <p:ph type="title"/>
          </p:nvPr>
        </p:nvSpPr>
        <p:spPr/>
        <p:txBody>
          <a:bodyPr/>
          <a:lstStyle/>
          <a:p>
            <a:r>
              <a:rPr lang="en-US" dirty="0"/>
              <a:t>Safeguards</a:t>
            </a:r>
          </a:p>
        </p:txBody>
      </p:sp>
      <p:pic>
        <p:nvPicPr>
          <p:cNvPr id="7" name="Content Placeholder 3">
            <a:extLst>
              <a:ext uri="{FF2B5EF4-FFF2-40B4-BE49-F238E27FC236}">
                <a16:creationId xmlns:a16="http://schemas.microsoft.com/office/drawing/2014/main" id="{86D9E7B4-1E70-E140-9846-3D11B5546D14}"/>
              </a:ext>
            </a:extLst>
          </p:cNvPr>
          <p:cNvPicPr>
            <a:picLocks noGrp="1" noChangeAspect="1"/>
          </p:cNvPicPr>
          <p:nvPr>
            <p:ph idx="1"/>
          </p:nvPr>
        </p:nvPicPr>
        <p:blipFill>
          <a:blip r:embed="rId2"/>
          <a:stretch>
            <a:fillRect/>
          </a:stretch>
        </p:blipFill>
        <p:spPr>
          <a:xfrm>
            <a:off x="2231136" y="2638425"/>
            <a:ext cx="7729728" cy="3101975"/>
          </a:xfrm>
          <a:prstGeom prst="rect">
            <a:avLst/>
          </a:prstGeom>
        </p:spPr>
      </p:pic>
    </p:spTree>
    <p:extLst>
      <p:ext uri="{BB962C8B-B14F-4D97-AF65-F5344CB8AC3E}">
        <p14:creationId xmlns:p14="http://schemas.microsoft.com/office/powerpoint/2010/main" val="95819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1F14-153F-624E-A8B4-6CA1858825F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5E7F4F7-AFE2-0D44-9E20-940CEB07A2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25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6FD1-6544-E642-A01C-1A430A761467}"/>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F049740A-DA4D-5C49-AB80-607D654E80B2}"/>
              </a:ext>
            </a:extLst>
          </p:cNvPr>
          <p:cNvSpPr>
            <a:spLocks noGrp="1"/>
          </p:cNvSpPr>
          <p:nvPr>
            <p:ph sz="half" idx="1"/>
          </p:nvPr>
        </p:nvSpPr>
        <p:spPr/>
        <p:txBody>
          <a:bodyPr/>
          <a:lstStyle/>
          <a:p>
            <a:r>
              <a:rPr lang="en-US" dirty="0"/>
              <a:t>A massive amount of information on a given topic.</a:t>
            </a:r>
          </a:p>
          <a:p>
            <a:r>
              <a:rPr lang="en-US" dirty="0"/>
              <a:t>Big data includes information that is generated, stored, and analyzed on a massive scale.</a:t>
            </a:r>
          </a:p>
          <a:p>
            <a:r>
              <a:rPr lang="en-US" dirty="0"/>
              <a:t>Data that is so large, fast, and complex that it is impossible to process under traditional methods.</a:t>
            </a:r>
          </a:p>
          <a:p>
            <a:endParaRPr lang="en-US" dirty="0"/>
          </a:p>
        </p:txBody>
      </p:sp>
      <p:pic>
        <p:nvPicPr>
          <p:cNvPr id="6146" name="Picture 2" descr="What is Big Data | Introduction and Application Of Big data">
            <a:extLst>
              <a:ext uri="{FF2B5EF4-FFF2-40B4-BE49-F238E27FC236}">
                <a16:creationId xmlns:a16="http://schemas.microsoft.com/office/drawing/2014/main" id="{93D09E5B-3510-B644-849F-2F309D4D7A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841575"/>
            <a:ext cx="4270375" cy="269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0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23F4-66A4-C543-8A10-2D780D18DD5C}"/>
              </a:ext>
            </a:extLst>
          </p:cNvPr>
          <p:cNvSpPr>
            <a:spLocks noGrp="1"/>
          </p:cNvSpPr>
          <p:nvPr>
            <p:ph type="title"/>
          </p:nvPr>
        </p:nvSpPr>
        <p:spPr/>
        <p:txBody>
          <a:bodyPr/>
          <a:lstStyle/>
          <a:p>
            <a:r>
              <a:rPr lang="en-US" dirty="0"/>
              <a:t>Big Data in Healthcare</a:t>
            </a:r>
          </a:p>
        </p:txBody>
      </p:sp>
      <p:sp>
        <p:nvSpPr>
          <p:cNvPr id="3" name="Content Placeholder 2">
            <a:extLst>
              <a:ext uri="{FF2B5EF4-FFF2-40B4-BE49-F238E27FC236}">
                <a16:creationId xmlns:a16="http://schemas.microsoft.com/office/drawing/2014/main" id="{DD1085C3-D171-914C-B699-1FDE385DFC35}"/>
              </a:ext>
            </a:extLst>
          </p:cNvPr>
          <p:cNvSpPr>
            <a:spLocks noGrp="1"/>
          </p:cNvSpPr>
          <p:nvPr>
            <p:ph sz="half" idx="1"/>
          </p:nvPr>
        </p:nvSpPr>
        <p:spPr/>
        <p:txBody>
          <a:bodyPr>
            <a:normAutofit fontScale="92500" lnSpcReduction="20000"/>
          </a:bodyPr>
          <a:lstStyle/>
          <a:p>
            <a:r>
              <a:rPr lang="en-US" dirty="0"/>
              <a:t>Big data includes:</a:t>
            </a:r>
          </a:p>
          <a:p>
            <a:pPr lvl="1"/>
            <a:r>
              <a:rPr lang="en-US" dirty="0"/>
              <a:t>Patient Medical Records</a:t>
            </a:r>
          </a:p>
          <a:p>
            <a:pPr lvl="1"/>
            <a:r>
              <a:rPr lang="en-US" dirty="0"/>
              <a:t>Hospital Records</a:t>
            </a:r>
          </a:p>
          <a:p>
            <a:pPr lvl="1"/>
            <a:r>
              <a:rPr lang="en-US" dirty="0"/>
              <a:t>Medical Exam Results </a:t>
            </a:r>
          </a:p>
          <a:p>
            <a:pPr lvl="1"/>
            <a:r>
              <a:rPr lang="en-US" dirty="0"/>
              <a:t>Information Collected by Healthcare Testing Machines</a:t>
            </a:r>
          </a:p>
          <a:p>
            <a:r>
              <a:rPr lang="en-US" dirty="0"/>
              <a:t>Biomedical research on public health also provides a large portion of the big data that, if properly managed and analyzed, can serve as meaningful information for patients, doctors, administrators, and researchers alike.  </a:t>
            </a:r>
          </a:p>
          <a:p>
            <a:endParaRPr lang="en-US" dirty="0"/>
          </a:p>
          <a:p>
            <a:pPr lvl="1"/>
            <a:endParaRPr lang="en-US" dirty="0"/>
          </a:p>
        </p:txBody>
      </p:sp>
      <p:pic>
        <p:nvPicPr>
          <p:cNvPr id="7170" name="Picture 2" descr="Big Data in Healthcare: What are the Advantages?">
            <a:extLst>
              <a:ext uri="{FF2B5EF4-FFF2-40B4-BE49-F238E27FC236}">
                <a16:creationId xmlns:a16="http://schemas.microsoft.com/office/drawing/2014/main" id="{908094EB-586A-7946-8F42-04650C02B2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765954"/>
            <a:ext cx="4270375" cy="284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9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47CD-8D2E-7E45-B587-F6A63A885C7C}"/>
              </a:ext>
            </a:extLst>
          </p:cNvPr>
          <p:cNvSpPr>
            <a:spLocks noGrp="1"/>
          </p:cNvSpPr>
          <p:nvPr>
            <p:ph type="title"/>
          </p:nvPr>
        </p:nvSpPr>
        <p:spPr/>
        <p:txBody>
          <a:bodyPr/>
          <a:lstStyle/>
          <a:p>
            <a:r>
              <a:rPr lang="en-US" dirty="0"/>
              <a:t>The importance of Big Data in Healthcare</a:t>
            </a:r>
          </a:p>
        </p:txBody>
      </p:sp>
      <p:sp>
        <p:nvSpPr>
          <p:cNvPr id="3" name="Content Placeholder 2">
            <a:extLst>
              <a:ext uri="{FF2B5EF4-FFF2-40B4-BE49-F238E27FC236}">
                <a16:creationId xmlns:a16="http://schemas.microsoft.com/office/drawing/2014/main" id="{898FF24F-9F21-9442-8A64-93275E48DBE6}"/>
              </a:ext>
            </a:extLst>
          </p:cNvPr>
          <p:cNvSpPr>
            <a:spLocks noGrp="1"/>
          </p:cNvSpPr>
          <p:nvPr>
            <p:ph idx="1"/>
          </p:nvPr>
        </p:nvSpPr>
        <p:spPr/>
        <p:txBody>
          <a:bodyPr/>
          <a:lstStyle/>
          <a:p>
            <a:r>
              <a:rPr lang="en-US" dirty="0"/>
              <a:t>It can make more informed decisions about treatment and services. </a:t>
            </a:r>
          </a:p>
          <a:p>
            <a:r>
              <a:rPr lang="en-US" dirty="0"/>
              <a:t>Identify the warning signs of a serious illness before it arises. </a:t>
            </a:r>
          </a:p>
          <a:p>
            <a:r>
              <a:rPr lang="en-US" dirty="0"/>
              <a:t>Administrators can use key performance indicators and data analytics to make a number of funding and resource allocation decisions. </a:t>
            </a:r>
          </a:p>
          <a:p>
            <a:r>
              <a:rPr lang="en-US" dirty="0"/>
              <a:t>Big data amassed in health records and Google maps have been used to make critical health maps that highlight underserved locations. </a:t>
            </a:r>
          </a:p>
          <a:p>
            <a:endParaRPr lang="en-US" dirty="0"/>
          </a:p>
        </p:txBody>
      </p:sp>
    </p:spTree>
    <p:extLst>
      <p:ext uri="{BB962C8B-B14F-4D97-AF65-F5344CB8AC3E}">
        <p14:creationId xmlns:p14="http://schemas.microsoft.com/office/powerpoint/2010/main" val="197674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41D8-C993-1F4A-8FA1-A6209004AD6E}"/>
              </a:ext>
            </a:extLst>
          </p:cNvPr>
          <p:cNvSpPr>
            <a:spLocks noGrp="1"/>
          </p:cNvSpPr>
          <p:nvPr>
            <p:ph type="title"/>
          </p:nvPr>
        </p:nvSpPr>
        <p:spPr/>
        <p:txBody>
          <a:bodyPr/>
          <a:lstStyle/>
          <a:p>
            <a:r>
              <a:rPr lang="en-US" dirty="0"/>
              <a:t>The importance of Big Data in Healthcare</a:t>
            </a:r>
          </a:p>
        </p:txBody>
      </p:sp>
      <p:sp>
        <p:nvSpPr>
          <p:cNvPr id="3" name="Content Placeholder 2">
            <a:extLst>
              <a:ext uri="{FF2B5EF4-FFF2-40B4-BE49-F238E27FC236}">
                <a16:creationId xmlns:a16="http://schemas.microsoft.com/office/drawing/2014/main" id="{0E8066E6-9506-3040-A2A7-9D35F9432C0B}"/>
              </a:ext>
            </a:extLst>
          </p:cNvPr>
          <p:cNvSpPr>
            <a:spLocks noGrp="1"/>
          </p:cNvSpPr>
          <p:nvPr>
            <p:ph idx="1"/>
          </p:nvPr>
        </p:nvSpPr>
        <p:spPr/>
        <p:txBody>
          <a:bodyPr/>
          <a:lstStyle/>
          <a:p>
            <a:r>
              <a:rPr lang="en-US" dirty="0"/>
              <a:t>Administrators and providers can use such information to determine where to deploy mobile health clinics and other resources. </a:t>
            </a:r>
          </a:p>
          <a:p>
            <a:r>
              <a:rPr lang="en-US" dirty="0"/>
              <a:t>Hospitals and other large care facilities can use big data to capture a comprehensive picture of patient experience. </a:t>
            </a:r>
          </a:p>
          <a:p>
            <a:r>
              <a:rPr lang="en-US" dirty="0"/>
              <a:t>Big data holds the promise of consolidating patient data, allowing for rapid and accurate communication between patients and providers that draws from a patient’s entire health history.</a:t>
            </a:r>
          </a:p>
          <a:p>
            <a:endParaRPr lang="en-US" dirty="0"/>
          </a:p>
        </p:txBody>
      </p:sp>
    </p:spTree>
    <p:extLst>
      <p:ext uri="{BB962C8B-B14F-4D97-AF65-F5344CB8AC3E}">
        <p14:creationId xmlns:p14="http://schemas.microsoft.com/office/powerpoint/2010/main" val="377823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4539-F19A-4043-9EF8-D35BEAC049BA}"/>
              </a:ext>
            </a:extLst>
          </p:cNvPr>
          <p:cNvSpPr>
            <a:spLocks noGrp="1"/>
          </p:cNvSpPr>
          <p:nvPr>
            <p:ph type="title"/>
          </p:nvPr>
        </p:nvSpPr>
        <p:spPr/>
        <p:txBody>
          <a:bodyPr/>
          <a:lstStyle/>
          <a:p>
            <a:r>
              <a:rPr lang="en-US" dirty="0"/>
              <a:t>Staffing</a:t>
            </a:r>
          </a:p>
        </p:txBody>
      </p:sp>
      <p:sp>
        <p:nvSpPr>
          <p:cNvPr id="3" name="Content Placeholder 2">
            <a:extLst>
              <a:ext uri="{FF2B5EF4-FFF2-40B4-BE49-F238E27FC236}">
                <a16:creationId xmlns:a16="http://schemas.microsoft.com/office/drawing/2014/main" id="{D9DBE6A1-D599-4649-A724-87A4E83DCB38}"/>
              </a:ext>
            </a:extLst>
          </p:cNvPr>
          <p:cNvSpPr>
            <a:spLocks noGrp="1"/>
          </p:cNvSpPr>
          <p:nvPr>
            <p:ph sz="half" idx="1"/>
          </p:nvPr>
        </p:nvSpPr>
        <p:spPr/>
        <p:txBody>
          <a:bodyPr/>
          <a:lstStyle/>
          <a:p>
            <a:r>
              <a:rPr lang="en-US" dirty="0"/>
              <a:t>It can help with patient predictions for improved staffing. </a:t>
            </a:r>
          </a:p>
          <a:p>
            <a:r>
              <a:rPr lang="en-US" dirty="0"/>
              <a:t>Shift managers face how many people that they can staff at any given time period. </a:t>
            </a:r>
          </a:p>
          <a:p>
            <a:r>
              <a:rPr lang="en-US" dirty="0"/>
              <a:t>Putting too many workers runs the risk of having unnecessary labor costs adding up. Too few workers can lead to poor customer outcomes, which can be fatal for patients in that industry. </a:t>
            </a:r>
          </a:p>
          <a:p>
            <a:endParaRPr lang="en-US" dirty="0"/>
          </a:p>
        </p:txBody>
      </p:sp>
      <p:pic>
        <p:nvPicPr>
          <p:cNvPr id="8194" name="Picture 2" descr="6 Solutions to Healthcare Staffing Challenges - Fast Chart">
            <a:extLst>
              <a:ext uri="{FF2B5EF4-FFF2-40B4-BE49-F238E27FC236}">
                <a16:creationId xmlns:a16="http://schemas.microsoft.com/office/drawing/2014/main" id="{BDE1F805-15A8-634B-8C03-87AFE2A40E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8888" y="3071775"/>
            <a:ext cx="4270375" cy="22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6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A840-FAB7-0D44-BB06-AE8F33E571E5}"/>
              </a:ext>
            </a:extLst>
          </p:cNvPr>
          <p:cNvSpPr>
            <a:spLocks noGrp="1"/>
          </p:cNvSpPr>
          <p:nvPr>
            <p:ph type="title"/>
          </p:nvPr>
        </p:nvSpPr>
        <p:spPr/>
        <p:txBody>
          <a:bodyPr/>
          <a:lstStyle/>
          <a:p>
            <a:r>
              <a:rPr lang="en-US" dirty="0" err="1"/>
              <a:t>REal-Time</a:t>
            </a:r>
            <a:r>
              <a:rPr lang="en-US" dirty="0"/>
              <a:t> Alerting</a:t>
            </a:r>
          </a:p>
        </p:txBody>
      </p:sp>
      <p:sp>
        <p:nvSpPr>
          <p:cNvPr id="3" name="Content Placeholder 2">
            <a:extLst>
              <a:ext uri="{FF2B5EF4-FFF2-40B4-BE49-F238E27FC236}">
                <a16:creationId xmlns:a16="http://schemas.microsoft.com/office/drawing/2014/main" id="{2159D7A5-558F-3647-B1E9-B3DC1BBB0630}"/>
              </a:ext>
            </a:extLst>
          </p:cNvPr>
          <p:cNvSpPr>
            <a:spLocks noGrp="1"/>
          </p:cNvSpPr>
          <p:nvPr>
            <p:ph sz="half" idx="1"/>
          </p:nvPr>
        </p:nvSpPr>
        <p:spPr/>
        <p:txBody>
          <a:bodyPr>
            <a:normAutofit fontScale="92500" lnSpcReduction="20000"/>
          </a:bodyPr>
          <a:lstStyle/>
          <a:p>
            <a:r>
              <a:rPr lang="en-US" dirty="0"/>
              <a:t>Clinical Decision Support (CDS) software analyzes medical data on the spot, providing health practitioners with advice as they make prescriptive decisions.</a:t>
            </a:r>
          </a:p>
          <a:p>
            <a:r>
              <a:rPr lang="en-US" dirty="0"/>
              <a:t>Wearables will collect patients’ health data continuously and send this data to the cloud.</a:t>
            </a:r>
          </a:p>
          <a:p>
            <a:r>
              <a:rPr lang="en-US" dirty="0"/>
              <a:t>Additionally, this information will be accessed to the database on the state of health of the general public, which will allow doctors to compare this data in a socio-economic context and modify the delivery strategies accordingly.</a:t>
            </a:r>
          </a:p>
          <a:p>
            <a:endParaRPr lang="en-US" dirty="0"/>
          </a:p>
        </p:txBody>
      </p:sp>
      <p:pic>
        <p:nvPicPr>
          <p:cNvPr id="9218" name="Picture 2" descr="Hospital Communication System | DeskAlerts">
            <a:extLst>
              <a:ext uri="{FF2B5EF4-FFF2-40B4-BE49-F238E27FC236}">
                <a16:creationId xmlns:a16="http://schemas.microsoft.com/office/drawing/2014/main" id="{5429AD9A-23AB-8642-A4DB-64CEAB7984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758837"/>
            <a:ext cx="4270375" cy="286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5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9199-59AB-994B-950B-A9A372542719}"/>
              </a:ext>
            </a:extLst>
          </p:cNvPr>
          <p:cNvSpPr>
            <a:spLocks noGrp="1"/>
          </p:cNvSpPr>
          <p:nvPr>
            <p:ph type="title"/>
          </p:nvPr>
        </p:nvSpPr>
        <p:spPr/>
        <p:txBody>
          <a:bodyPr/>
          <a:lstStyle/>
          <a:p>
            <a:r>
              <a:rPr lang="en-US" dirty="0"/>
              <a:t>Health Records</a:t>
            </a:r>
          </a:p>
        </p:txBody>
      </p:sp>
      <p:sp>
        <p:nvSpPr>
          <p:cNvPr id="3" name="Content Placeholder 2">
            <a:extLst>
              <a:ext uri="{FF2B5EF4-FFF2-40B4-BE49-F238E27FC236}">
                <a16:creationId xmlns:a16="http://schemas.microsoft.com/office/drawing/2014/main" id="{3BEA1A73-B080-0F4E-BB88-10F908039C91}"/>
              </a:ext>
            </a:extLst>
          </p:cNvPr>
          <p:cNvSpPr>
            <a:spLocks noGrp="1"/>
          </p:cNvSpPr>
          <p:nvPr>
            <p:ph sz="half" idx="1"/>
          </p:nvPr>
        </p:nvSpPr>
        <p:spPr/>
        <p:txBody>
          <a:bodyPr/>
          <a:lstStyle/>
          <a:p>
            <a:r>
              <a:rPr lang="en-US" dirty="0"/>
              <a:t>Every patient has their own digital record that include demographics, medical history, allergies, laboratory test results, etc.</a:t>
            </a:r>
          </a:p>
          <a:p>
            <a:r>
              <a:rPr lang="en-US" dirty="0"/>
              <a:t>Records are shared through secure information systems and are available for providers from both private and public sectors.</a:t>
            </a:r>
          </a:p>
          <a:p>
            <a:r>
              <a:rPr lang="en-US" dirty="0"/>
              <a:t>Every record is comprised of one modifiable file.</a:t>
            </a:r>
          </a:p>
        </p:txBody>
      </p:sp>
      <p:pic>
        <p:nvPicPr>
          <p:cNvPr id="10242" name="Picture 2" descr="Online Certified Electronic Health Records Specialist (CEHRS) from Texas  Tech University">
            <a:extLst>
              <a:ext uri="{FF2B5EF4-FFF2-40B4-BE49-F238E27FC236}">
                <a16:creationId xmlns:a16="http://schemas.microsoft.com/office/drawing/2014/main" id="{642DADB4-CCDE-2E4A-B1FC-756696E1E5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888" y="2883180"/>
            <a:ext cx="4270375" cy="261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3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1D26-69DB-0D43-A69C-F55672371D72}"/>
              </a:ext>
            </a:extLst>
          </p:cNvPr>
          <p:cNvSpPr>
            <a:spLocks noGrp="1"/>
          </p:cNvSpPr>
          <p:nvPr>
            <p:ph type="title"/>
          </p:nvPr>
        </p:nvSpPr>
        <p:spPr/>
        <p:txBody>
          <a:bodyPr/>
          <a:lstStyle/>
          <a:p>
            <a:r>
              <a:rPr lang="en-US" dirty="0"/>
              <a:t>What is Privacy?</a:t>
            </a:r>
          </a:p>
        </p:txBody>
      </p:sp>
      <p:sp>
        <p:nvSpPr>
          <p:cNvPr id="3" name="Content Placeholder 2">
            <a:extLst>
              <a:ext uri="{FF2B5EF4-FFF2-40B4-BE49-F238E27FC236}">
                <a16:creationId xmlns:a16="http://schemas.microsoft.com/office/drawing/2014/main" id="{C9683655-F32B-434D-8D0E-6A4F68E29CEB}"/>
              </a:ext>
            </a:extLst>
          </p:cNvPr>
          <p:cNvSpPr>
            <a:spLocks noGrp="1"/>
          </p:cNvSpPr>
          <p:nvPr>
            <p:ph sz="half" idx="1"/>
          </p:nvPr>
        </p:nvSpPr>
        <p:spPr/>
        <p:txBody>
          <a:bodyPr/>
          <a:lstStyle/>
          <a:p>
            <a:r>
              <a:rPr lang="en-US" dirty="0"/>
              <a:t>Privacy is often defined as having the ability to protect sensitivity information about personally identifiable health care information.</a:t>
            </a:r>
          </a:p>
          <a:p>
            <a:r>
              <a:rPr lang="en-US" dirty="0"/>
              <a:t>It focuses on the use of governance of individual’s personal data like making policies and establishing authorization requirements to ensure that patients’ personal information is being collected, shared, and utilized in right ways. </a:t>
            </a:r>
          </a:p>
          <a:p>
            <a:endParaRPr lang="en-US" dirty="0"/>
          </a:p>
        </p:txBody>
      </p:sp>
      <p:pic>
        <p:nvPicPr>
          <p:cNvPr id="11266" name="Picture 2" descr="As Technology Advances, What Will Happen With Online Privacy?">
            <a:extLst>
              <a:ext uri="{FF2B5EF4-FFF2-40B4-BE49-F238E27FC236}">
                <a16:creationId xmlns:a16="http://schemas.microsoft.com/office/drawing/2014/main" id="{51F09E2F-BA29-9B4B-93D2-8EDBEEAE552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0912" y="2638425"/>
            <a:ext cx="4266326"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1141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1405</TotalTime>
  <Words>1009</Words>
  <Application>Microsoft Macintosh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Big Data in Healthcare and Privacy Issues</vt:lpstr>
      <vt:lpstr>What is Big Data?</vt:lpstr>
      <vt:lpstr>Big Data in Healthcare</vt:lpstr>
      <vt:lpstr>The importance of Big Data in Healthcare</vt:lpstr>
      <vt:lpstr>The importance of Big Data in Healthcare</vt:lpstr>
      <vt:lpstr>Staffing</vt:lpstr>
      <vt:lpstr>REal-Time Alerting</vt:lpstr>
      <vt:lpstr>Health Records</vt:lpstr>
      <vt:lpstr>What is Privacy?</vt:lpstr>
      <vt:lpstr>Invasion of Privacy</vt:lpstr>
      <vt:lpstr>Obstruction of Privacy Through Breaches</vt:lpstr>
      <vt:lpstr>It Becomes Near-Possible to Achieve Anonymity</vt:lpstr>
      <vt:lpstr>Data Masking Met With Failure in a Big Data-Driven Setting</vt:lpstr>
      <vt:lpstr>Big Data Analysis Isn’t Completely Accurate</vt:lpstr>
      <vt:lpstr>Copyrights and Patents Are Rendered Irrelevant</vt:lpstr>
      <vt:lpstr>Discrimination Issues</vt:lpstr>
      <vt:lpstr>Protection strategies</vt:lpstr>
      <vt:lpstr>Safeguards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Healthcare and Privacy Issues</dc:title>
  <dc:creator>Issa Karadsheh</dc:creator>
  <cp:lastModifiedBy>Issa Karadsheh</cp:lastModifiedBy>
  <cp:revision>28</cp:revision>
  <dcterms:created xsi:type="dcterms:W3CDTF">2022-05-07T01:36:21Z</dcterms:created>
  <dcterms:modified xsi:type="dcterms:W3CDTF">2022-05-11T22:55:31Z</dcterms:modified>
</cp:coreProperties>
</file>