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7"/>
  </p:notesMasterIdLst>
  <p:sldIdLst>
    <p:sldId id="256" r:id="rId2"/>
    <p:sldId id="257" r:id="rId3"/>
    <p:sldId id="258"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5"/>
    <p:restoredTop sz="72054"/>
  </p:normalViewPr>
  <p:slideViewPr>
    <p:cSldViewPr snapToGrid="0" snapToObjects="1">
      <p:cViewPr varScale="1">
        <p:scale>
          <a:sx n="60" d="100"/>
          <a:sy n="60" d="100"/>
        </p:scale>
        <p:origin x="192" y="6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A558B-DC44-AE44-A594-5D922FD6C057}" type="datetimeFigureOut">
              <a:rPr lang="en-US" smtClean="0"/>
              <a:t>3/16/22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6019A4-5E31-234C-806E-27E289FCD617}" type="slidenum">
              <a:rPr lang="en-US" smtClean="0"/>
              <a:t>‹#›</a:t>
            </a:fld>
            <a:endParaRPr lang="en-US"/>
          </a:p>
        </p:txBody>
      </p:sp>
    </p:spTree>
    <p:extLst>
      <p:ext uri="{BB962C8B-B14F-4D97-AF65-F5344CB8AC3E}">
        <p14:creationId xmlns:p14="http://schemas.microsoft.com/office/powerpoint/2010/main" val="2025661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Data protection has two aspects to it. The first aspect being that important data is protected from being corrupted, compromised, or lost. The second aspect is that data protection allows for data to be recovered, in the event that the data isn’t able to be accessed or used.</a:t>
            </a:r>
          </a:p>
          <a:p>
            <a:r>
              <a:rPr lang="en-GB" sz="1200" kern="1200" dirty="0" smtClean="0">
                <a:solidFill>
                  <a:schemeClr val="tx1"/>
                </a:solidFill>
                <a:effectLst/>
                <a:latin typeface="+mn-lt"/>
                <a:ea typeface="+mn-ea"/>
                <a:cs typeface="+mn-cs"/>
              </a:rPr>
              <a:t>	Data protection is important for pretty much anyone. An absence of data protection can allow for fraudulent activities to occur. These fraudulent activities include; phishing, theft or hacking. The importance of data protection varies between certain people and certain businesses. Some businesses will have data that includes names and email address. If fraudulent activities were to occur with this information, then it would be an inconvenience but hopefully not too harmful. However, some businesses withhold peoples’ phone numbers, or bank details, or credit card information. If this were to get into the wrong hands through fraudulent activities then this could become a serious issue.</a:t>
            </a:r>
          </a:p>
        </p:txBody>
      </p:sp>
      <p:sp>
        <p:nvSpPr>
          <p:cNvPr id="4" name="Slide Number Placeholder 3"/>
          <p:cNvSpPr>
            <a:spLocks noGrp="1"/>
          </p:cNvSpPr>
          <p:nvPr>
            <p:ph type="sldNum" sz="quarter" idx="10"/>
          </p:nvPr>
        </p:nvSpPr>
        <p:spPr/>
        <p:txBody>
          <a:bodyPr/>
          <a:lstStyle/>
          <a:p>
            <a:fld id="{BB6019A4-5E31-234C-806E-27E289FCD617}" type="slidenum">
              <a:rPr lang="en-US" smtClean="0"/>
              <a:t>2</a:t>
            </a:fld>
            <a:endParaRPr lang="en-US"/>
          </a:p>
        </p:txBody>
      </p:sp>
    </p:spTree>
    <p:extLst>
      <p:ext uri="{BB962C8B-B14F-4D97-AF65-F5344CB8AC3E}">
        <p14:creationId xmlns:p14="http://schemas.microsoft.com/office/powerpoint/2010/main" val="1231616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This paper will highlight and discuss the best ways to go about data protection. The ways that will be covered in this paper will be; encrypting data, backing up data, the use of the cloud, using anti-malware protection and installing operating system updates.</a:t>
            </a:r>
            <a:r>
              <a:rPr lang="en-GB" dirty="0" smtClean="0">
                <a:effectLst/>
              </a:rPr>
              <a:t> </a:t>
            </a:r>
            <a:endParaRPr lang="en-US" dirty="0"/>
          </a:p>
        </p:txBody>
      </p:sp>
      <p:sp>
        <p:nvSpPr>
          <p:cNvPr id="4" name="Slide Number Placeholder 3"/>
          <p:cNvSpPr>
            <a:spLocks noGrp="1"/>
          </p:cNvSpPr>
          <p:nvPr>
            <p:ph type="sldNum" sz="quarter" idx="10"/>
          </p:nvPr>
        </p:nvSpPr>
        <p:spPr/>
        <p:txBody>
          <a:bodyPr/>
          <a:lstStyle/>
          <a:p>
            <a:fld id="{BB6019A4-5E31-234C-806E-27E289FCD617}" type="slidenum">
              <a:rPr lang="en-US" smtClean="0"/>
              <a:t>3</a:t>
            </a:fld>
            <a:endParaRPr lang="en-US"/>
          </a:p>
        </p:txBody>
      </p:sp>
    </p:spTree>
    <p:extLst>
      <p:ext uri="{BB962C8B-B14F-4D97-AF65-F5344CB8AC3E}">
        <p14:creationId xmlns:p14="http://schemas.microsoft.com/office/powerpoint/2010/main" val="2102937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This paper will also describe and explain what happens when major businesses fail to protect their data adequately. This paper will also explain the case of the Target system security breach. This occurred in 2013, between Black Friday and December 15</a:t>
            </a:r>
            <a:r>
              <a:rPr lang="en-GB" sz="1200" kern="1200" baseline="30000" dirty="0" smtClean="0">
                <a:solidFill>
                  <a:schemeClr val="tx1"/>
                </a:solidFill>
                <a:effectLst/>
                <a:latin typeface="+mn-lt"/>
                <a:ea typeface="+mn-ea"/>
                <a:cs typeface="+mn-cs"/>
              </a:rPr>
              <a:t>th</a:t>
            </a:r>
            <a:r>
              <a:rPr lang="en-GB" sz="1200" kern="1200" dirty="0" smtClean="0">
                <a:solidFill>
                  <a:schemeClr val="tx1"/>
                </a:solidFill>
                <a:effectLst/>
                <a:latin typeface="+mn-lt"/>
                <a:ea typeface="+mn-ea"/>
                <a:cs typeface="+mn-cs"/>
              </a:rPr>
              <a:t>, Target corporation’s systems were breached by cyber crooks. The systems that were breached by these hackers were Target’s security and payment systems. This resulted in compromising around forty million credit and debit card numbers. Furthermore, seventy million peoples’ personal information, which included phone numbers and addresses were also compromised. The U.S Department of Justice let the company know that their systems had been breached by hackers in mid-December. This was when Target had been made aware of the severity of the incident. They had actually been informed of breaches before this date however, they failed to act on it.</a:t>
            </a:r>
            <a:r>
              <a:rPr lang="en-GB" dirty="0" smtClean="0">
                <a:effectLst/>
              </a:rPr>
              <a:t> </a:t>
            </a:r>
            <a:endParaRPr lang="en-US" dirty="0"/>
          </a:p>
        </p:txBody>
      </p:sp>
      <p:sp>
        <p:nvSpPr>
          <p:cNvPr id="4" name="Slide Number Placeholder 3"/>
          <p:cNvSpPr>
            <a:spLocks noGrp="1"/>
          </p:cNvSpPr>
          <p:nvPr>
            <p:ph type="sldNum" sz="quarter" idx="10"/>
          </p:nvPr>
        </p:nvSpPr>
        <p:spPr/>
        <p:txBody>
          <a:bodyPr/>
          <a:lstStyle/>
          <a:p>
            <a:fld id="{BB6019A4-5E31-234C-806E-27E289FCD617}" type="slidenum">
              <a:rPr lang="en-US" smtClean="0"/>
              <a:t>4</a:t>
            </a:fld>
            <a:endParaRPr lang="en-US"/>
          </a:p>
        </p:txBody>
      </p:sp>
    </p:spTree>
    <p:extLst>
      <p:ext uri="{BB962C8B-B14F-4D97-AF65-F5344CB8AC3E}">
        <p14:creationId xmlns:p14="http://schemas.microsoft.com/office/powerpoint/2010/main" val="987044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5D3E36C5-6439-874A-810C-05F2A2B7EFAA}" type="datetimeFigureOut">
              <a:rPr lang="en-US" smtClean="0"/>
              <a:t>3/16/22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AC1434-58E0-C948-87BB-97789295F64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3E36C5-6439-874A-810C-05F2A2B7EFAA}" type="datetimeFigureOut">
              <a:rPr lang="en-US" smtClean="0"/>
              <a:t>3/16/22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C1434-58E0-C948-87BB-97789295F64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3E36C5-6439-874A-810C-05F2A2B7EFAA}" type="datetimeFigureOut">
              <a:rPr lang="en-US" smtClean="0"/>
              <a:t>3/16/22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C1434-58E0-C948-87BB-97789295F64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3E36C5-6439-874A-810C-05F2A2B7EFAA}" type="datetimeFigureOut">
              <a:rPr lang="en-US" smtClean="0"/>
              <a:t>3/16/22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AC1434-58E0-C948-87BB-97789295F64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D3E36C5-6439-874A-810C-05F2A2B7EFAA}" type="datetimeFigureOut">
              <a:rPr lang="en-US" smtClean="0"/>
              <a:t>3/16/22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AC1434-58E0-C948-87BB-97789295F64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D3E36C5-6439-874A-810C-05F2A2B7EFAA}" type="datetimeFigureOut">
              <a:rPr lang="en-US" smtClean="0"/>
              <a:t>3/16/22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1AC1434-58E0-C948-87BB-97789295F64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D3E36C5-6439-874A-810C-05F2A2B7EFAA}" type="datetimeFigureOut">
              <a:rPr lang="en-US" smtClean="0"/>
              <a:t>3/16/22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AC1434-58E0-C948-87BB-97789295F642}"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D3E36C5-6439-874A-810C-05F2A2B7EFAA}" type="datetimeFigureOut">
              <a:rPr lang="en-US" smtClean="0"/>
              <a:t>3/16/22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AC1434-58E0-C948-87BB-97789295F64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3E36C5-6439-874A-810C-05F2A2B7EFAA}" type="datetimeFigureOut">
              <a:rPr lang="en-US" smtClean="0"/>
              <a:t>3/16/22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AC1434-58E0-C948-87BB-97789295F64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Date Placeholder 8"/>
          <p:cNvSpPr>
            <a:spLocks noGrp="1"/>
          </p:cNvSpPr>
          <p:nvPr>
            <p:ph type="dt" sz="half" idx="10"/>
          </p:nvPr>
        </p:nvSpPr>
        <p:spPr/>
        <p:txBody>
          <a:bodyPr/>
          <a:lstStyle/>
          <a:p>
            <a:fld id="{5D3E36C5-6439-874A-810C-05F2A2B7EFAA}" type="datetimeFigureOut">
              <a:rPr lang="en-US" smtClean="0"/>
              <a:t>3/16/22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31AC1434-58E0-C948-87BB-97789295F64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D3E36C5-6439-874A-810C-05F2A2B7EFAA}" type="datetimeFigureOut">
              <a:rPr lang="en-US" smtClean="0"/>
              <a:t>3/16/22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31AC1434-58E0-C948-87BB-97789295F64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D3E36C5-6439-874A-810C-05F2A2B7EFAA}" type="datetimeFigureOut">
              <a:rPr lang="en-US" smtClean="0"/>
              <a:t>3/16/22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1AC1434-58E0-C948-87BB-97789295F642}" type="slidenum">
              <a:rPr lang="en-US" smtClean="0"/>
              <a:t>‹#›</a:t>
            </a:fld>
            <a:endParaRPr lang="en-US"/>
          </a:p>
        </p:txBody>
      </p:sp>
    </p:spTree>
    <p:extLst>
      <p:ext uri="{BB962C8B-B14F-4D97-AF65-F5344CB8AC3E}">
        <p14:creationId xmlns:p14="http://schemas.microsoft.com/office/powerpoint/2010/main" val="1512603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Types of Data Protection</a:t>
            </a:r>
            <a:endParaRPr lang="en-US" dirty="0"/>
          </a:p>
        </p:txBody>
      </p:sp>
      <p:sp>
        <p:nvSpPr>
          <p:cNvPr id="3" name="Subtitle 2"/>
          <p:cNvSpPr>
            <a:spLocks noGrp="1"/>
          </p:cNvSpPr>
          <p:nvPr>
            <p:ph type="subTitle" idx="1"/>
          </p:nvPr>
        </p:nvSpPr>
        <p:spPr>
          <a:xfrm>
            <a:off x="1524000" y="4006076"/>
            <a:ext cx="9144000" cy="1655762"/>
          </a:xfrm>
        </p:spPr>
        <p:txBody>
          <a:bodyPr/>
          <a:lstStyle/>
          <a:p>
            <a:r>
              <a:rPr lang="en-US" dirty="0" smtClean="0"/>
              <a:t>Daniel Gribben</a:t>
            </a:r>
            <a:endParaRPr lang="en-US" dirty="0"/>
          </a:p>
        </p:txBody>
      </p:sp>
    </p:spTree>
    <p:extLst>
      <p:ext uri="{BB962C8B-B14F-4D97-AF65-F5344CB8AC3E}">
        <p14:creationId xmlns:p14="http://schemas.microsoft.com/office/powerpoint/2010/main" val="1072408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2231136" y="2700670"/>
            <a:ext cx="7729728" cy="3039357"/>
          </a:xfrm>
        </p:spPr>
        <p:txBody>
          <a:bodyPr/>
          <a:lstStyle/>
          <a:p>
            <a:r>
              <a:rPr lang="en-US" dirty="0" smtClean="0"/>
              <a:t>Two aspects to data protection:</a:t>
            </a:r>
          </a:p>
          <a:p>
            <a:pPr lvl="1"/>
            <a:r>
              <a:rPr lang="en-US" dirty="0" smtClean="0"/>
              <a:t>Protect existing data.</a:t>
            </a:r>
          </a:p>
          <a:p>
            <a:pPr lvl="1"/>
            <a:r>
              <a:rPr lang="en-US" dirty="0" smtClean="0"/>
              <a:t>Allow lost data to be accessed again.</a:t>
            </a:r>
          </a:p>
          <a:p>
            <a:pPr lvl="1"/>
            <a:endParaRPr lang="en-US" dirty="0"/>
          </a:p>
          <a:p>
            <a:r>
              <a:rPr lang="en-US" dirty="0" smtClean="0"/>
              <a:t>Importance of data protection:</a:t>
            </a:r>
          </a:p>
          <a:p>
            <a:pPr lvl="1"/>
            <a:r>
              <a:rPr lang="en-US" dirty="0" smtClean="0"/>
              <a:t>Acts against fraudulent activities.</a:t>
            </a:r>
          </a:p>
          <a:p>
            <a:pPr lvl="1"/>
            <a:r>
              <a:rPr lang="en-US" dirty="0" smtClean="0"/>
              <a:t>If information gets into the wrong hands it could have major consequences.</a:t>
            </a:r>
          </a:p>
        </p:txBody>
      </p:sp>
    </p:spTree>
    <p:extLst>
      <p:ext uri="{BB962C8B-B14F-4D97-AF65-F5344CB8AC3E}">
        <p14:creationId xmlns:p14="http://schemas.microsoft.com/office/powerpoint/2010/main" val="2072471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aim of the paper</a:t>
            </a:r>
            <a:endParaRPr lang="en-US" dirty="0"/>
          </a:p>
        </p:txBody>
      </p:sp>
      <p:sp>
        <p:nvSpPr>
          <p:cNvPr id="3" name="Content Placeholder 2"/>
          <p:cNvSpPr>
            <a:spLocks noGrp="1"/>
          </p:cNvSpPr>
          <p:nvPr>
            <p:ph idx="1"/>
          </p:nvPr>
        </p:nvSpPr>
        <p:spPr/>
        <p:txBody>
          <a:bodyPr/>
          <a:lstStyle/>
          <a:p>
            <a:r>
              <a:rPr lang="en-GB" dirty="0"/>
              <a:t>This paper will highlight and discuss the best ways to go about data protection. </a:t>
            </a:r>
            <a:endParaRPr lang="en-GB" dirty="0" smtClean="0"/>
          </a:p>
          <a:p>
            <a:endParaRPr lang="en-GB" dirty="0" smtClean="0"/>
          </a:p>
          <a:p>
            <a:r>
              <a:rPr lang="en-GB" dirty="0" smtClean="0"/>
              <a:t>Including; encrypting </a:t>
            </a:r>
            <a:r>
              <a:rPr lang="en-GB" dirty="0"/>
              <a:t>data, backing up data, the use of the cloud, using anti-malware protection and installing operating system updates.</a:t>
            </a:r>
            <a:r>
              <a:rPr lang="en-GB" dirty="0" smtClean="0">
                <a:effectLst/>
              </a:rPr>
              <a:t> </a:t>
            </a:r>
            <a:endParaRPr lang="en-US" dirty="0"/>
          </a:p>
        </p:txBody>
      </p:sp>
    </p:spTree>
    <p:extLst>
      <p:ext uri="{BB962C8B-B14F-4D97-AF65-F5344CB8AC3E}">
        <p14:creationId xmlns:p14="http://schemas.microsoft.com/office/powerpoint/2010/main" val="1996120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Breach</a:t>
            </a:r>
            <a:endParaRPr lang="en-US" dirty="0"/>
          </a:p>
        </p:txBody>
      </p:sp>
      <p:sp>
        <p:nvSpPr>
          <p:cNvPr id="3" name="Content Placeholder 2"/>
          <p:cNvSpPr>
            <a:spLocks noGrp="1"/>
          </p:cNvSpPr>
          <p:nvPr>
            <p:ph idx="1"/>
          </p:nvPr>
        </p:nvSpPr>
        <p:spPr/>
        <p:txBody>
          <a:bodyPr/>
          <a:lstStyle/>
          <a:p>
            <a:r>
              <a:rPr lang="en-US" dirty="0" smtClean="0"/>
              <a:t>Target had a major data breach in 2013.</a:t>
            </a:r>
          </a:p>
          <a:p>
            <a:endParaRPr lang="en-US" dirty="0"/>
          </a:p>
          <a:p>
            <a:r>
              <a:rPr lang="en-US" dirty="0" smtClean="0"/>
              <a:t>Hackers managed to breach the corporation’s system and breached Target’s security and payment system.</a:t>
            </a:r>
          </a:p>
          <a:p>
            <a:endParaRPr lang="en-US" dirty="0"/>
          </a:p>
          <a:p>
            <a:r>
              <a:rPr lang="en-US" dirty="0" smtClean="0"/>
              <a:t>Forty-million credit and debit card numbers were compromised.</a:t>
            </a:r>
            <a:endParaRPr lang="en-US" dirty="0"/>
          </a:p>
        </p:txBody>
      </p:sp>
    </p:spTree>
    <p:extLst>
      <p:ext uri="{BB962C8B-B14F-4D97-AF65-F5344CB8AC3E}">
        <p14:creationId xmlns:p14="http://schemas.microsoft.com/office/powerpoint/2010/main" val="1516902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used</a:t>
            </a:r>
            <a:endParaRPr lang="en-US" dirty="0"/>
          </a:p>
        </p:txBody>
      </p:sp>
      <p:sp>
        <p:nvSpPr>
          <p:cNvPr id="3" name="Content Placeholder 2"/>
          <p:cNvSpPr>
            <a:spLocks noGrp="1"/>
          </p:cNvSpPr>
          <p:nvPr>
            <p:ph idx="1"/>
          </p:nvPr>
        </p:nvSpPr>
        <p:spPr/>
        <p:txBody>
          <a:bodyPr/>
          <a:lstStyle/>
          <a:p>
            <a:r>
              <a:rPr lang="en-US" dirty="0"/>
              <a:t>Spotlight. (2021, March 1). </a:t>
            </a:r>
            <a:r>
              <a:rPr lang="en-US" i="1" dirty="0"/>
              <a:t>The importance of data protection in 2021</a:t>
            </a:r>
            <a:r>
              <a:rPr lang="en-US" dirty="0"/>
              <a:t>. </a:t>
            </a:r>
            <a:r>
              <a:rPr lang="en-US" dirty="0" err="1"/>
              <a:t>Influencive</a:t>
            </a:r>
            <a:r>
              <a:rPr lang="en-US" dirty="0"/>
              <a:t>. Retrieved March 16, 2022, from https://</a:t>
            </a:r>
            <a:r>
              <a:rPr lang="en-US" dirty="0" err="1"/>
              <a:t>www.influencive.com</a:t>
            </a:r>
            <a:r>
              <a:rPr lang="en-US" dirty="0"/>
              <a:t>/the-importance-of-data-protection-in-2021/ </a:t>
            </a:r>
          </a:p>
          <a:p>
            <a:endParaRPr lang="en-US" dirty="0" smtClean="0"/>
          </a:p>
          <a:p>
            <a:r>
              <a:rPr lang="en-US" dirty="0"/>
              <a:t>Greenlee, M., Michelle Greenlee Freelance Technology Writer Michelle is a freelance technology writer. , Greenlee, M., Writer, F. T., &amp; Michelle is a freelance technology writer. She has created technical content for a range of brands and publications. (2021, October 8). </a:t>
            </a:r>
            <a:r>
              <a:rPr lang="en-US" i="1" dirty="0"/>
              <a:t>What is data protection and why does it matter?</a:t>
            </a:r>
            <a:r>
              <a:rPr lang="en-US" dirty="0"/>
              <a:t> Security Intelligence. Retrieved March 16, 2022, from https://</a:t>
            </a:r>
            <a:r>
              <a:rPr lang="en-US" dirty="0" err="1"/>
              <a:t>securityintelligence.com</a:t>
            </a:r>
            <a:r>
              <a:rPr lang="en-US" dirty="0"/>
              <a:t>/articles/what-is-data-protection/ </a:t>
            </a:r>
          </a:p>
          <a:p>
            <a:endParaRPr lang="en-US" dirty="0"/>
          </a:p>
        </p:txBody>
      </p:sp>
    </p:spTree>
    <p:extLst>
      <p:ext uri="{BB962C8B-B14F-4D97-AF65-F5344CB8AC3E}">
        <p14:creationId xmlns:p14="http://schemas.microsoft.com/office/powerpoint/2010/main" val="81013027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33</TotalTime>
  <Words>497</Words>
  <Application>Microsoft Macintosh PowerPoint</Application>
  <PresentationFormat>Widescreen</PresentationFormat>
  <Paragraphs>31</Paragraphs>
  <Slides>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Gill Sans MT</vt:lpstr>
      <vt:lpstr>Arial</vt:lpstr>
      <vt:lpstr>Parcel</vt:lpstr>
      <vt:lpstr>Types of Data Protection</vt:lpstr>
      <vt:lpstr>Introduction</vt:lpstr>
      <vt:lpstr>The aim of the paper</vt:lpstr>
      <vt:lpstr>Target Breach</vt:lpstr>
      <vt:lpstr>Research used</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Data Protection</dc:title>
  <dc:creator>Gribben Daniel J</dc:creator>
  <cp:lastModifiedBy>Gribben Daniel J</cp:lastModifiedBy>
  <cp:revision>3</cp:revision>
  <dcterms:created xsi:type="dcterms:W3CDTF">2022-03-16T22:13:21Z</dcterms:created>
  <dcterms:modified xsi:type="dcterms:W3CDTF">2022-03-16T22:46:40Z</dcterms:modified>
</cp:coreProperties>
</file>