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56" r:id="rId2"/>
    <p:sldId id="257" r:id="rId3"/>
    <p:sldId id="258" r:id="rId4"/>
    <p:sldId id="261" r:id="rId5"/>
    <p:sldId id="262" r:id="rId6"/>
    <p:sldId id="263" r:id="rId7"/>
    <p:sldId id="264" r:id="rId8"/>
    <p:sldId id="260" r:id="rId9"/>
    <p:sldId id="265" r:id="rId10"/>
    <p:sldId id="266"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51813"/>
  </p:normalViewPr>
  <p:slideViewPr>
    <p:cSldViewPr snapToGrid="0" snapToObjects="1">
      <p:cViewPr varScale="1">
        <p:scale>
          <a:sx n="56" d="100"/>
          <a:sy n="56" d="100"/>
        </p:scale>
        <p:origin x="352" y="168"/>
      </p:cViewPr>
      <p:guideLst/>
    </p:cSldViewPr>
  </p:slideViewPr>
  <p:notesTextViewPr>
    <p:cViewPr>
      <p:scale>
        <a:sx n="1" d="1"/>
        <a:sy n="1" d="1"/>
      </p:scale>
      <p:origin x="0" y="-1144"/>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A558B-DC44-AE44-A594-5D922FD6C057}" type="datetimeFigureOut">
              <a:rPr lang="en-US" smtClean="0"/>
              <a:t>5/10/22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019A4-5E31-234C-806E-27E289FCD617}" type="slidenum">
              <a:rPr lang="en-US" smtClean="0"/>
              <a:t>‹#›</a:t>
            </a:fld>
            <a:endParaRPr lang="en-US"/>
          </a:p>
        </p:txBody>
      </p:sp>
    </p:spTree>
    <p:extLst>
      <p:ext uri="{BB962C8B-B14F-4D97-AF65-F5344CB8AC3E}">
        <p14:creationId xmlns:p14="http://schemas.microsoft.com/office/powerpoint/2010/main" val="20256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Data protection has two aspects to it. The first aspect being that important data is protected from being corrupted, compromised, or lost. The second aspect is that data protection allows for data to be recovered, in the event that the data isn’t able to be accessed or used.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Data protection is important for pretty much anyone. An absence of data protection can allow for fraudulent activities to occur. These fraudulent activities include; phishing, theft or hacking. The importance of data protection varies between certain people and certain businesses. Some businesses will have data that includes names and email address. If fraudulent activities were to occur with this information, then it would be an inconvenience but hopefully not too harmful. However, some businesses withhold peoples’ phone numbers, or bank details, or credit card information. If this were to get into the wrong hands through fraudulent activities then this could become a serious issue.</a:t>
            </a:r>
          </a:p>
        </p:txBody>
      </p:sp>
      <p:sp>
        <p:nvSpPr>
          <p:cNvPr id="4" name="Slide Number Placeholder 3"/>
          <p:cNvSpPr>
            <a:spLocks noGrp="1"/>
          </p:cNvSpPr>
          <p:nvPr>
            <p:ph type="sldNum" sz="quarter" idx="10"/>
          </p:nvPr>
        </p:nvSpPr>
        <p:spPr/>
        <p:txBody>
          <a:bodyPr/>
          <a:lstStyle/>
          <a:p>
            <a:fld id="{BB6019A4-5E31-234C-806E-27E289FCD617}" type="slidenum">
              <a:rPr lang="en-US" smtClean="0"/>
              <a:t>2</a:t>
            </a:fld>
            <a:endParaRPr lang="en-US"/>
          </a:p>
        </p:txBody>
      </p:sp>
    </p:spTree>
    <p:extLst>
      <p:ext uri="{BB962C8B-B14F-4D97-AF65-F5344CB8AC3E}">
        <p14:creationId xmlns:p14="http://schemas.microsoft.com/office/powerpoint/2010/main" val="1231616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On the 30</a:t>
            </a:r>
            <a:r>
              <a:rPr lang="en-GB" sz="1200" b="0" kern="1200" baseline="30000" dirty="0" smtClean="0">
                <a:solidFill>
                  <a:schemeClr val="tx1"/>
                </a:solidFill>
                <a:effectLst/>
                <a:latin typeface="+mn-lt"/>
                <a:ea typeface="+mn-ea"/>
                <a:cs typeface="+mn-cs"/>
              </a:rPr>
              <a:t>th</a:t>
            </a:r>
            <a:r>
              <a:rPr lang="en-GB" sz="1200" b="0" kern="1200" dirty="0" smtClean="0">
                <a:solidFill>
                  <a:schemeClr val="tx1"/>
                </a:solidFill>
                <a:effectLst/>
                <a:latin typeface="+mn-lt"/>
                <a:ea typeface="+mn-ea"/>
                <a:cs typeface="+mn-cs"/>
              </a:rPr>
              <a:t> of April, Target commits to spending one-hundred million dollars on updating their technology. A former technology advisor for numerous federal governments, Bob </a:t>
            </a:r>
            <a:r>
              <a:rPr lang="en-GB" sz="1200" b="0" kern="1200" dirty="0" err="1" smtClean="0">
                <a:solidFill>
                  <a:schemeClr val="tx1"/>
                </a:solidFill>
                <a:effectLst/>
                <a:latin typeface="+mn-lt"/>
                <a:ea typeface="+mn-ea"/>
                <a:cs typeface="+mn-cs"/>
              </a:rPr>
              <a:t>DeRodes</a:t>
            </a:r>
            <a:r>
              <a:rPr lang="en-GB" sz="1200" b="0" kern="1200" dirty="0" smtClean="0">
                <a:solidFill>
                  <a:schemeClr val="tx1"/>
                </a:solidFill>
                <a:effectLst/>
                <a:latin typeface="+mn-lt"/>
                <a:ea typeface="+mn-ea"/>
                <a:cs typeface="+mn-cs"/>
              </a:rPr>
              <a:t>, is hired as Target’s chief information officer. The CEO of Target at the time, Gregg </a:t>
            </a:r>
            <a:r>
              <a:rPr lang="en-GB" sz="1200" b="0" kern="1200" dirty="0" err="1" smtClean="0">
                <a:solidFill>
                  <a:schemeClr val="tx1"/>
                </a:solidFill>
                <a:effectLst/>
                <a:latin typeface="+mn-lt"/>
                <a:ea typeface="+mn-ea"/>
                <a:cs typeface="+mn-cs"/>
              </a:rPr>
              <a:t>Steinhafel</a:t>
            </a:r>
            <a:r>
              <a:rPr lang="en-GB" sz="1200" b="0" kern="1200" dirty="0" smtClean="0">
                <a:solidFill>
                  <a:schemeClr val="tx1"/>
                </a:solidFill>
                <a:effectLst/>
                <a:latin typeface="+mn-lt"/>
                <a:ea typeface="+mn-ea"/>
                <a:cs typeface="+mn-cs"/>
              </a:rPr>
              <a:t> resigns on May 5</a:t>
            </a:r>
            <a:r>
              <a:rPr lang="en-GB" sz="1200" b="0" kern="1200" baseline="30000" dirty="0" smtClean="0">
                <a:solidFill>
                  <a:schemeClr val="tx1"/>
                </a:solidFill>
                <a:effectLst/>
                <a:latin typeface="+mn-lt"/>
                <a:ea typeface="+mn-ea"/>
                <a:cs typeface="+mn-cs"/>
              </a:rPr>
              <a:t>th</a:t>
            </a:r>
            <a:r>
              <a:rPr lang="en-GB"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Target lost out massively during this cyberattack that occurred. There were numerous costs that happened as a result, some direct and some indirect.</a:t>
            </a:r>
            <a:endParaRPr lang="en-GB"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first direct cost that happened due to the attack was the investment in systems. As stated before, after the attack had occurred Target had to update their security systems to make sure that something like this would never happen again. Target decided to invest and initiate in chip enabled technology in their stores. They had planned to do this anyway, but after the attack they decided to move the plan up six months to get this in stores as soon as possible. Furthermore, Target ended up spending one-hundred million dollars on the installation of new payment terminals. They also used this money to change their branded debit and credit </a:t>
            </a:r>
            <a:r>
              <a:rPr lang="en-US" sz="1200" b="0" kern="1200" dirty="0" err="1" smtClean="0">
                <a:solidFill>
                  <a:schemeClr val="tx1"/>
                </a:solidFill>
                <a:effectLst/>
                <a:latin typeface="+mn-lt"/>
                <a:ea typeface="+mn-ea"/>
                <a:cs typeface="+mn-cs"/>
              </a:rPr>
              <a:t>Redcards</a:t>
            </a:r>
            <a:r>
              <a:rPr lang="en-US" sz="1200" b="0" kern="1200" dirty="0" smtClean="0">
                <a:solidFill>
                  <a:schemeClr val="tx1"/>
                </a:solidFill>
                <a:effectLst/>
                <a:latin typeface="+mn-lt"/>
                <a:ea typeface="+mn-ea"/>
                <a:cs typeface="+mn-cs"/>
              </a:rPr>
              <a:t>. Another direct cost that came after the attacks occurred was the hiring of security expert personnel to stop this from happening again. These experts were hired from Verizon and were hired very soon after it had been announced that Target had been breached.</a:t>
            </a:r>
            <a:endParaRPr lang="en-GB"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There were also numerous indirect costs that resulted from this cyberattack. The first being the legal penalties they had to pay. Target had to pay two legal penalties; one to </a:t>
            </a:r>
            <a:r>
              <a:rPr lang="en-US" sz="1200" b="0" kern="1200" dirty="0" err="1" smtClean="0">
                <a:solidFill>
                  <a:schemeClr val="tx1"/>
                </a:solidFill>
                <a:effectLst/>
                <a:latin typeface="+mn-lt"/>
                <a:ea typeface="+mn-ea"/>
                <a:cs typeface="+mn-cs"/>
              </a:rPr>
              <a:t>Mastercard</a:t>
            </a:r>
            <a:r>
              <a:rPr lang="en-US" sz="1200" b="0" kern="1200" dirty="0" smtClean="0">
                <a:solidFill>
                  <a:schemeClr val="tx1"/>
                </a:solidFill>
                <a:effectLst/>
                <a:latin typeface="+mn-lt"/>
                <a:ea typeface="+mn-ea"/>
                <a:cs typeface="+mn-cs"/>
              </a:rPr>
              <a:t> for just over thirty-nine million dollars, and one to Visa for sixty-seven million dollars. This was to make up for the money that consumers had lost from their respective </a:t>
            </a:r>
            <a:r>
              <a:rPr lang="en-US" sz="1200" b="0" kern="1200" dirty="0" err="1" smtClean="0">
                <a:solidFill>
                  <a:schemeClr val="tx1"/>
                </a:solidFill>
                <a:effectLst/>
                <a:latin typeface="+mn-lt"/>
                <a:ea typeface="+mn-ea"/>
                <a:cs typeface="+mn-cs"/>
              </a:rPr>
              <a:t>Mastercard</a:t>
            </a:r>
            <a:r>
              <a:rPr lang="en-US" sz="1200" b="0" kern="1200" dirty="0" smtClean="0">
                <a:solidFill>
                  <a:schemeClr val="tx1"/>
                </a:solidFill>
                <a:effectLst/>
                <a:latin typeface="+mn-lt"/>
                <a:ea typeface="+mn-ea"/>
                <a:cs typeface="+mn-cs"/>
              </a:rPr>
              <a:t> and Visa accounts. Another indirect cost to Target after this hacking occurred was the loss of customers. As stated before, Target dropped quite a bit on the best perceived brand among customers. This obviously hurt their sales numbers quite a bit. This also led to customers not using their credit cards when purchasing goods in Target due to a lack of trust. Another indirect cost that came from this cyberattack was the loss in partnerships. Due to the extreme number of people that were affected by this attack, credit card companies were ridiculously behind in giving out replacement debit and credit cards to the people that needed them. This was obviously Target’s fault and it resulted in Target losing some of these suppliers due to a lack of trust.</a:t>
            </a:r>
            <a:endParaRPr lang="en-GB"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endParaRPr lang="en-GB" sz="1200" b="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11</a:t>
            </a:fld>
            <a:endParaRPr lang="en-US"/>
          </a:p>
        </p:txBody>
      </p:sp>
    </p:spTree>
    <p:extLst>
      <p:ext uri="{BB962C8B-B14F-4D97-AF65-F5344CB8AC3E}">
        <p14:creationId xmlns:p14="http://schemas.microsoft.com/office/powerpoint/2010/main" val="9616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6019A4-5E31-234C-806E-27E289FCD617}" type="slidenum">
              <a:rPr lang="en-US" smtClean="0"/>
              <a:t>12</a:t>
            </a:fld>
            <a:endParaRPr lang="en-US"/>
          </a:p>
        </p:txBody>
      </p:sp>
    </p:spTree>
    <p:extLst>
      <p:ext uri="{BB962C8B-B14F-4D97-AF65-F5344CB8AC3E}">
        <p14:creationId xmlns:p14="http://schemas.microsoft.com/office/powerpoint/2010/main" val="95537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This paper will highlight and discuss the best ways to go about data protection. The ways that will be covered in this paper will be; encrypting data, backing up data, the use of the cloud, using anti-malware protection and installing operating system updates.</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3</a:t>
            </a:fld>
            <a:endParaRPr lang="en-US"/>
          </a:p>
        </p:txBody>
      </p:sp>
    </p:spTree>
    <p:extLst>
      <p:ext uri="{BB962C8B-B14F-4D97-AF65-F5344CB8AC3E}">
        <p14:creationId xmlns:p14="http://schemas.microsoft.com/office/powerpoint/2010/main" val="210293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first type of data protection is encryption. Every service or device that we use in our lives involves encryption. This occurs every day and most of the time without people even knowing. Encryption allows for peoples’ personal data to be secure and kept private. Businesses and government agencies keep somewhat of a vault that uses encryption to keep personal information secure. Another example of data encryption, is used in bank accounts to stop identity thieves from stealing log in information. Data encryption is also present in some social media platforms. </a:t>
            </a:r>
            <a:r>
              <a:rPr lang="en-GB" sz="1200" kern="1200" dirty="0" err="1" smtClean="0">
                <a:solidFill>
                  <a:schemeClr val="tx1"/>
                </a:solidFill>
                <a:effectLst/>
                <a:latin typeface="+mn-lt"/>
                <a:ea typeface="+mn-ea"/>
                <a:cs typeface="+mn-cs"/>
              </a:rPr>
              <a:t>Whatsapp</a:t>
            </a:r>
            <a:r>
              <a:rPr lang="en-GB" sz="1200" kern="1200" dirty="0" smtClean="0">
                <a:solidFill>
                  <a:schemeClr val="tx1"/>
                </a:solidFill>
                <a:effectLst/>
                <a:latin typeface="+mn-lt"/>
                <a:ea typeface="+mn-ea"/>
                <a:cs typeface="+mn-cs"/>
              </a:rPr>
              <a:t> is an example of this, they use data encryption to ensure that hackers aren’t able to read personal communications between people.</a:t>
            </a:r>
          </a:p>
          <a:p>
            <a:r>
              <a:rPr lang="en-GB" sz="1200" kern="1200" dirty="0" smtClean="0">
                <a:solidFill>
                  <a:schemeClr val="tx1"/>
                </a:solidFill>
                <a:effectLst/>
                <a:latin typeface="+mn-lt"/>
                <a:ea typeface="+mn-ea"/>
                <a:cs typeface="+mn-cs"/>
              </a:rPr>
              <a:t>Encryption is now used by more than one third of businesses. Data encryption uses are now shifting towards strategic activity. Organizations now are also going towards an enterprise-wide encryption strategy. The increase in the use of data encryption in partly down to the fact that government rules require a lot of companies to encrypt the data that they are holding.</a:t>
            </a:r>
          </a:p>
          <a:p>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4</a:t>
            </a:fld>
            <a:endParaRPr lang="en-US"/>
          </a:p>
        </p:txBody>
      </p:sp>
    </p:spTree>
    <p:extLst>
      <p:ext uri="{BB962C8B-B14F-4D97-AF65-F5344CB8AC3E}">
        <p14:creationId xmlns:p14="http://schemas.microsoft.com/office/powerpoint/2010/main" val="210827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Another type of data protection is to back up the data. Backing up data means to make sure that the data is on another platform. Not backing up data means that this data is only in the one place. The worry with only having the data in one place is that it could all get lost. Also, data that is only stored in the one place could be completely inaccessible. Backing up data will protect data being lost or inaccessible from hardware failure, human errors, power failures and virus attacks.</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5</a:t>
            </a:fld>
            <a:endParaRPr lang="en-US"/>
          </a:p>
        </p:txBody>
      </p:sp>
    </p:spTree>
    <p:extLst>
      <p:ext uri="{BB962C8B-B14F-4D97-AF65-F5344CB8AC3E}">
        <p14:creationId xmlns:p14="http://schemas.microsoft.com/office/powerpoint/2010/main" val="60649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Another type of data protection is to put the data on the cloud. The cloud is a pretty new way to protect data. The main advantage of cloud computing gives the flexibility of being able to have access to data anywhere and at any time. Another advantage of could computing is the continuity that it gives to businesses. No matter what happens, for example power failure, having cloud computing makes sure that data is protected and backed up.</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6</a:t>
            </a:fld>
            <a:endParaRPr lang="en-US"/>
          </a:p>
        </p:txBody>
      </p:sp>
    </p:spTree>
    <p:extLst>
      <p:ext uri="{BB962C8B-B14F-4D97-AF65-F5344CB8AC3E}">
        <p14:creationId xmlns:p14="http://schemas.microsoft.com/office/powerpoint/2010/main" val="91142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Another type of data protection is the implementation of anti-malware protection. Not installing this software can lead to data being hacked or corrupted with. Installing an anti-malware protection protects data against viruses and other forms of malware from corrupting data. Furthermore, anti-malware protection can protect against spyware. Spyware is a kind of malware which essentially spies on a person’s device looking to steal confidential information. Again, installing anti-malware protection will stop this from happening.</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BB6019A4-5E31-234C-806E-27E289FCD617}" type="slidenum">
              <a:rPr lang="en-US" smtClean="0"/>
              <a:t>7</a:t>
            </a:fld>
            <a:endParaRPr lang="en-US"/>
          </a:p>
        </p:txBody>
      </p:sp>
    </p:spTree>
    <p:extLst>
      <p:ext uri="{BB962C8B-B14F-4D97-AF65-F5344CB8AC3E}">
        <p14:creationId xmlns:p14="http://schemas.microsoft.com/office/powerpoint/2010/main" val="876135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well-known example of a data breach happened to Target back in May 2013, Target installed ‘FireEye’ which is an anti-malware system. This cost them $1.6 million to install. However, the eradicating of the malware wasn’t trusted by the security personnel at Target. As a result, they turned this feature off.</a:t>
            </a:r>
          </a:p>
          <a:p>
            <a:r>
              <a:rPr lang="en-GB" sz="1200" kern="1200" dirty="0" smtClean="0">
                <a:solidFill>
                  <a:schemeClr val="tx1"/>
                </a:solidFill>
                <a:effectLst/>
                <a:latin typeface="+mn-lt"/>
                <a:ea typeface="+mn-ea"/>
                <a:cs typeface="+mn-cs"/>
              </a:rPr>
              <a:t>Fast forward to November 27</a:t>
            </a:r>
            <a:r>
              <a:rPr lang="en-GB" sz="1200" kern="1200" baseline="30000" dirty="0" smtClean="0">
                <a:solidFill>
                  <a:schemeClr val="tx1"/>
                </a:solidFill>
                <a:effectLst/>
                <a:latin typeface="+mn-lt"/>
                <a:ea typeface="+mn-ea"/>
                <a:cs typeface="+mn-cs"/>
              </a:rPr>
              <a:t>th</a:t>
            </a:r>
            <a:r>
              <a:rPr lang="en-GB" sz="1200" kern="1200" dirty="0" smtClean="0">
                <a:solidFill>
                  <a:schemeClr val="tx1"/>
                </a:solidFill>
                <a:effectLst/>
                <a:latin typeface="+mn-lt"/>
                <a:ea typeface="+mn-ea"/>
                <a:cs typeface="+mn-cs"/>
              </a:rPr>
              <a:t> and this is where the breach started. Three days later, on November 30</a:t>
            </a:r>
            <a:r>
              <a:rPr lang="en-GB" sz="1200" kern="1200" baseline="30000" dirty="0" smtClean="0">
                <a:solidFill>
                  <a:schemeClr val="tx1"/>
                </a:solidFill>
                <a:effectLst/>
                <a:latin typeface="+mn-lt"/>
                <a:ea typeface="+mn-ea"/>
                <a:cs typeface="+mn-cs"/>
              </a:rPr>
              <a:t>th</a:t>
            </a:r>
            <a:r>
              <a:rPr lang="en-GB" sz="1200" kern="1200" dirty="0" smtClean="0">
                <a:solidFill>
                  <a:schemeClr val="tx1"/>
                </a:solidFill>
                <a:effectLst/>
                <a:latin typeface="+mn-lt"/>
                <a:ea typeface="+mn-ea"/>
                <a:cs typeface="+mn-cs"/>
              </a:rPr>
              <a:t>, the anti-malware system, ‘FireEye’ issues an alert after it had caught the first malware code. However, this alert was ignored by Target staff. Another three days later, the hackers, through US servers, started to download the data that had been collected to be sent to Russia.</a:t>
            </a:r>
          </a:p>
        </p:txBody>
      </p:sp>
      <p:sp>
        <p:nvSpPr>
          <p:cNvPr id="4" name="Slide Number Placeholder 3"/>
          <p:cNvSpPr>
            <a:spLocks noGrp="1"/>
          </p:cNvSpPr>
          <p:nvPr>
            <p:ph type="sldNum" sz="quarter" idx="10"/>
          </p:nvPr>
        </p:nvSpPr>
        <p:spPr/>
        <p:txBody>
          <a:bodyPr/>
          <a:lstStyle/>
          <a:p>
            <a:fld id="{BB6019A4-5E31-234C-806E-27E289FCD617}" type="slidenum">
              <a:rPr lang="en-US" smtClean="0"/>
              <a:t>8</a:t>
            </a:fld>
            <a:endParaRPr lang="en-US"/>
          </a:p>
        </p:txBody>
      </p:sp>
    </p:spTree>
    <p:extLst>
      <p:ext uri="{BB962C8B-B14F-4D97-AF65-F5344CB8AC3E}">
        <p14:creationId xmlns:p14="http://schemas.microsoft.com/office/powerpoint/2010/main" val="98704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Ten days after the hackers started downloading the data, on December 12</a:t>
            </a:r>
            <a:r>
              <a:rPr lang="en-GB" sz="1200" b="0" kern="1200" baseline="30000" dirty="0" smtClean="0">
                <a:solidFill>
                  <a:schemeClr val="tx1"/>
                </a:solidFill>
                <a:effectLst/>
                <a:latin typeface="+mn-lt"/>
                <a:ea typeface="+mn-ea"/>
                <a:cs typeface="+mn-cs"/>
              </a:rPr>
              <a:t>th</a:t>
            </a:r>
            <a:r>
              <a:rPr lang="en-GB" sz="1200" b="0" kern="1200" dirty="0" smtClean="0">
                <a:solidFill>
                  <a:schemeClr val="tx1"/>
                </a:solidFill>
                <a:effectLst/>
                <a:latin typeface="+mn-lt"/>
                <a:ea typeface="+mn-ea"/>
                <a:cs typeface="+mn-cs"/>
              </a:rPr>
              <a:t>, Target was then contacted by the Department of Justice. Target then investigates the hack by hiring a third-party forensic team, who found out what the criminals were looking to obtain from their hackings. This was, of course, the credit and debit card information, mailing and email address as well as phone numbers.</a:t>
            </a: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On December 19, Target publicly announced that they had been hacked, and emailed their customers. This was a whole twenty-three days after the breach had started. Due to this occurrence, JPMorgan Chase &amp; Co. placed limits on the amount of spending on their customers’ accounts who had been affected by the breach. They also were beginning to reissue cards and even open branches on Sundays at this point. As a result of this, Target’s transactions fell during the last week of Christmas shopping, this in-turn saw their competitors’ numbers improve.</a:t>
            </a:r>
          </a:p>
          <a:p>
            <a:endParaRPr lang="en-GB"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6019A4-5E31-234C-806E-27E289FCD617}" type="slidenum">
              <a:rPr lang="en-US" smtClean="0"/>
              <a:t>9</a:t>
            </a:fld>
            <a:endParaRPr lang="en-US"/>
          </a:p>
        </p:txBody>
      </p:sp>
    </p:spTree>
    <p:extLst>
      <p:ext uri="{BB962C8B-B14F-4D97-AF65-F5344CB8AC3E}">
        <p14:creationId xmlns:p14="http://schemas.microsoft.com/office/powerpoint/2010/main" val="65762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Days later, Target decided to hire a security expert who was previously working with Verizon. His task was to examine their network to look for potentially weaknesses. Coinciding</a:t>
            </a:r>
            <a:r>
              <a:rPr lang="en-GB" sz="1200" b="0" kern="1200" baseline="0" dirty="0" smtClean="0">
                <a:solidFill>
                  <a:schemeClr val="tx1"/>
                </a:solidFill>
                <a:effectLst/>
                <a:latin typeface="+mn-lt"/>
                <a:ea typeface="+mn-ea"/>
                <a:cs typeface="+mn-cs"/>
              </a:rPr>
              <a:t> </a:t>
            </a:r>
            <a:r>
              <a:rPr lang="en-GB" sz="1200" b="0" kern="1200" dirty="0" smtClean="0">
                <a:solidFill>
                  <a:schemeClr val="tx1"/>
                </a:solidFill>
                <a:effectLst/>
                <a:latin typeface="+mn-lt"/>
                <a:ea typeface="+mn-ea"/>
                <a:cs typeface="+mn-cs"/>
              </a:rPr>
              <a:t>with the third-party forensics team, they discovered that consumers encrypted debit card pin numbers had been accessed during the breach. However, Target came out and said that they believe that this was not the case, and that everyone’s pin numbers were secure. On the 10</a:t>
            </a:r>
            <a:r>
              <a:rPr lang="en-GB" sz="1200" b="0" kern="1200" baseline="30000" dirty="0" smtClean="0">
                <a:solidFill>
                  <a:schemeClr val="tx1"/>
                </a:solidFill>
                <a:effectLst/>
                <a:latin typeface="+mn-lt"/>
                <a:ea typeface="+mn-ea"/>
                <a:cs typeface="+mn-cs"/>
              </a:rPr>
              <a:t>th</a:t>
            </a:r>
            <a:r>
              <a:rPr lang="en-GB" sz="1200" b="0" kern="1200" dirty="0" smtClean="0">
                <a:solidFill>
                  <a:schemeClr val="tx1"/>
                </a:solidFill>
                <a:effectLst/>
                <a:latin typeface="+mn-lt"/>
                <a:ea typeface="+mn-ea"/>
                <a:cs typeface="+mn-cs"/>
              </a:rPr>
              <a:t> of January, according to McMullen, Target came out and stated that this breach resulted in, “70 million cardholders were affected and that the information, including encrypted bank pin information, could go back several years.” The CEO of Target came out to claim that the reason why the hackers were able to access this information, was through the malware that had been installed on POS terminals that were located in their US stores. Ten days later, Target lays off four-hundred and seventy-five employees in their headquarters in Minneapolis.</a:t>
            </a:r>
            <a:r>
              <a:rPr lang="en-GB" sz="1200" b="0" kern="1200" baseline="0" dirty="0" smtClean="0">
                <a:solidFill>
                  <a:schemeClr val="tx1"/>
                </a:solidFill>
                <a:effectLst/>
                <a:latin typeface="+mn-lt"/>
                <a:ea typeface="+mn-ea"/>
                <a:cs typeface="+mn-cs"/>
              </a:rPr>
              <a:t> </a:t>
            </a:r>
            <a:r>
              <a:rPr lang="en-GB" sz="1200" b="0" kern="1200" dirty="0" smtClean="0">
                <a:solidFill>
                  <a:schemeClr val="tx1"/>
                </a:solidFill>
                <a:effectLst/>
                <a:latin typeface="+mn-lt"/>
                <a:ea typeface="+mn-ea"/>
                <a:cs typeface="+mn-cs"/>
              </a:rPr>
              <a:t>On the 4</a:t>
            </a:r>
            <a:r>
              <a:rPr lang="en-GB" sz="1200" b="0" kern="1200" baseline="30000" dirty="0" smtClean="0">
                <a:solidFill>
                  <a:schemeClr val="tx1"/>
                </a:solidFill>
                <a:effectLst/>
                <a:latin typeface="+mn-lt"/>
                <a:ea typeface="+mn-ea"/>
                <a:cs typeface="+mn-cs"/>
              </a:rPr>
              <a:t>th</a:t>
            </a:r>
            <a:r>
              <a:rPr lang="en-GB" sz="1200" b="0" kern="1200" dirty="0" smtClean="0">
                <a:solidFill>
                  <a:schemeClr val="tx1"/>
                </a:solidFill>
                <a:effectLst/>
                <a:latin typeface="+mn-lt"/>
                <a:ea typeface="+mn-ea"/>
                <a:cs typeface="+mn-cs"/>
              </a:rPr>
              <a:t> of February, Target’s CFO Jon Mulligan goes before the U.S. Senate Judiciary Committee, and states that the investigation is still ongoing. However, he doesn’t offer any information on who was responsible for the hackings. Mulligan then goes on to state that Target has put hundreds of millions of dollars of investments into data security. Furthermore, he claims that Target’s systems were up to date and were not sub-standard. A few weeks later, there is another batch of information that has been compromised with regards to Target’s customers. In this batch over seventy million peoples’ personal information was hacked. There was an unfortunate twelve million people who were the subject of hacking on both occasions. The costs of the data breach exceeded two-hundred million dollars.</a:t>
            </a:r>
          </a:p>
        </p:txBody>
      </p:sp>
      <p:sp>
        <p:nvSpPr>
          <p:cNvPr id="4" name="Slide Number Placeholder 3"/>
          <p:cNvSpPr>
            <a:spLocks noGrp="1"/>
          </p:cNvSpPr>
          <p:nvPr>
            <p:ph type="sldNum" sz="quarter" idx="10"/>
          </p:nvPr>
        </p:nvSpPr>
        <p:spPr/>
        <p:txBody>
          <a:bodyPr/>
          <a:lstStyle/>
          <a:p>
            <a:fld id="{BB6019A4-5E31-234C-806E-27E289FCD617}" type="slidenum">
              <a:rPr lang="en-US" smtClean="0"/>
              <a:t>10</a:t>
            </a:fld>
            <a:endParaRPr lang="en-US"/>
          </a:p>
        </p:txBody>
      </p:sp>
    </p:spTree>
    <p:extLst>
      <p:ext uri="{BB962C8B-B14F-4D97-AF65-F5344CB8AC3E}">
        <p14:creationId xmlns:p14="http://schemas.microsoft.com/office/powerpoint/2010/main" val="46179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D3E36C5-6439-874A-810C-05F2A2B7EFAA}" type="datetimeFigureOut">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E36C5-6439-874A-810C-05F2A2B7EFAA}"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E36C5-6439-874A-810C-05F2A2B7EFAA}"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3E36C5-6439-874A-810C-05F2A2B7EFAA}" type="datetimeFigureOut">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D3E36C5-6439-874A-810C-05F2A2B7EFAA}" type="datetimeFigureOut">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D3E36C5-6439-874A-810C-05F2A2B7EFAA}" type="datetimeFigureOut">
              <a:rPr lang="en-US" smtClean="0"/>
              <a:t>5/10/22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D3E36C5-6439-874A-810C-05F2A2B7EFAA}" type="datetimeFigureOut">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1434-58E0-C948-87BB-97789295F64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3E36C5-6439-874A-810C-05F2A2B7EFAA}" type="datetimeFigureOut">
              <a:rPr lang="en-US" smtClean="0"/>
              <a:t>5/10/22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E36C5-6439-874A-810C-05F2A2B7EFAA}" type="datetimeFigureOut">
              <a:rPr lang="en-US" smtClean="0"/>
              <a:t>5/10/22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5D3E36C5-6439-874A-810C-05F2A2B7EFAA}" type="datetimeFigureOut">
              <a:rPr lang="en-US" smtClean="0"/>
              <a:t>5/10/22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3E36C5-6439-874A-810C-05F2A2B7EFAA}" type="datetimeFigureOut">
              <a:rPr lang="en-US" smtClean="0"/>
              <a:t>5/10/22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1AC1434-58E0-C948-87BB-97789295F6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3E36C5-6439-874A-810C-05F2A2B7EFAA}" type="datetimeFigureOut">
              <a:rPr lang="en-US" smtClean="0"/>
              <a:t>5/10/22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1AC1434-58E0-C948-87BB-97789295F642}" type="slidenum">
              <a:rPr lang="en-US" smtClean="0"/>
              <a:t>‹#›</a:t>
            </a:fld>
            <a:endParaRPr lang="en-US"/>
          </a:p>
        </p:txBody>
      </p:sp>
    </p:spTree>
    <p:extLst>
      <p:ext uri="{BB962C8B-B14F-4D97-AF65-F5344CB8AC3E}">
        <p14:creationId xmlns:p14="http://schemas.microsoft.com/office/powerpoint/2010/main" val="1512603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Data Protection</a:t>
            </a:r>
            <a:endParaRPr lang="en-US" dirty="0"/>
          </a:p>
        </p:txBody>
      </p:sp>
      <p:sp>
        <p:nvSpPr>
          <p:cNvPr id="3" name="Subtitle 2"/>
          <p:cNvSpPr>
            <a:spLocks noGrp="1"/>
          </p:cNvSpPr>
          <p:nvPr>
            <p:ph type="subTitle" idx="1"/>
          </p:nvPr>
        </p:nvSpPr>
        <p:spPr>
          <a:xfrm>
            <a:off x="1524000" y="4006076"/>
            <a:ext cx="9144000" cy="1655762"/>
          </a:xfrm>
        </p:spPr>
        <p:txBody>
          <a:bodyPr/>
          <a:lstStyle/>
          <a:p>
            <a:r>
              <a:rPr lang="en-US" dirty="0" smtClean="0"/>
              <a:t>Daniel Gribben</a:t>
            </a:r>
            <a:endParaRPr lang="en-US" dirty="0"/>
          </a:p>
        </p:txBody>
      </p:sp>
    </p:spTree>
    <p:extLst>
      <p:ext uri="{BB962C8B-B14F-4D97-AF65-F5344CB8AC3E}">
        <p14:creationId xmlns:p14="http://schemas.microsoft.com/office/powerpoint/2010/main" val="107240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breach cont.</a:t>
            </a:r>
          </a:p>
        </p:txBody>
      </p:sp>
      <p:sp>
        <p:nvSpPr>
          <p:cNvPr id="3" name="Content Placeholder 2"/>
          <p:cNvSpPr>
            <a:spLocks noGrp="1"/>
          </p:cNvSpPr>
          <p:nvPr>
            <p:ph idx="1"/>
          </p:nvPr>
        </p:nvSpPr>
        <p:spPr/>
        <p:txBody>
          <a:bodyPr/>
          <a:lstStyle/>
          <a:p>
            <a:r>
              <a:rPr lang="en-GB" dirty="0">
                <a:solidFill>
                  <a:schemeClr val="tx1"/>
                </a:solidFill>
              </a:rPr>
              <a:t>Days later, Target decided to hire a security expert who was previously working with Verizon. </a:t>
            </a:r>
            <a:endParaRPr lang="en-GB" dirty="0" smtClean="0">
              <a:solidFill>
                <a:schemeClr val="tx1"/>
              </a:solidFill>
            </a:endParaRPr>
          </a:p>
          <a:p>
            <a:endParaRPr lang="en-GB" dirty="0">
              <a:solidFill>
                <a:schemeClr val="tx1"/>
              </a:solidFill>
            </a:endParaRPr>
          </a:p>
          <a:p>
            <a:r>
              <a:rPr lang="en-GB" dirty="0">
                <a:solidFill>
                  <a:schemeClr val="tx1"/>
                </a:solidFill>
              </a:rPr>
              <a:t>His task was to examine their network to look for potentially weaknesses</a:t>
            </a:r>
            <a:r>
              <a:rPr lang="en-GB" dirty="0" smtClean="0">
                <a:solidFill>
                  <a:schemeClr val="tx1"/>
                </a:solidFill>
              </a:rPr>
              <a:t>.</a:t>
            </a:r>
          </a:p>
          <a:p>
            <a:endParaRPr lang="en-GB" dirty="0">
              <a:solidFill>
                <a:schemeClr val="tx1"/>
              </a:solidFill>
            </a:endParaRPr>
          </a:p>
          <a:p>
            <a:r>
              <a:rPr lang="en-GB" dirty="0">
                <a:solidFill>
                  <a:schemeClr val="tx1"/>
                </a:solidFill>
              </a:rPr>
              <a:t>“70 million cardholders were affected and that the information, including encrypted bank pin information, could go back several years.” </a:t>
            </a:r>
            <a:endParaRPr lang="en-GB" dirty="0" smtClean="0">
              <a:solidFill>
                <a:schemeClr val="tx1"/>
              </a:solidFill>
            </a:endParaRPr>
          </a:p>
          <a:p>
            <a:endParaRPr lang="en-GB" dirty="0">
              <a:solidFill>
                <a:schemeClr val="tx1"/>
              </a:solidFill>
            </a:endParaRPr>
          </a:p>
          <a:p>
            <a:endParaRPr lang="en-US" dirty="0"/>
          </a:p>
        </p:txBody>
      </p:sp>
    </p:spTree>
    <p:extLst>
      <p:ext uri="{BB962C8B-B14F-4D97-AF65-F5344CB8AC3E}">
        <p14:creationId xmlns:p14="http://schemas.microsoft.com/office/powerpoint/2010/main" val="48441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breach cont.</a:t>
            </a:r>
          </a:p>
        </p:txBody>
      </p:sp>
      <p:sp>
        <p:nvSpPr>
          <p:cNvPr id="3" name="Content Placeholder 2"/>
          <p:cNvSpPr>
            <a:spLocks noGrp="1"/>
          </p:cNvSpPr>
          <p:nvPr>
            <p:ph idx="1"/>
          </p:nvPr>
        </p:nvSpPr>
        <p:spPr/>
        <p:txBody>
          <a:bodyPr>
            <a:normAutofit fontScale="92500" lnSpcReduction="20000"/>
          </a:bodyPr>
          <a:lstStyle/>
          <a:p>
            <a:r>
              <a:rPr lang="en-GB" dirty="0">
                <a:solidFill>
                  <a:schemeClr val="tx1"/>
                </a:solidFill>
              </a:rPr>
              <a:t>Target commits to spending one-hundred million dollars on updating their technology. </a:t>
            </a:r>
            <a:endParaRPr lang="en-GB" dirty="0" smtClean="0">
              <a:solidFill>
                <a:schemeClr val="tx1"/>
              </a:solidFill>
            </a:endParaRPr>
          </a:p>
          <a:p>
            <a:endParaRPr lang="en-GB" dirty="0">
              <a:solidFill>
                <a:schemeClr val="tx1"/>
              </a:solidFill>
            </a:endParaRPr>
          </a:p>
          <a:p>
            <a:r>
              <a:rPr lang="en-US" dirty="0">
                <a:solidFill>
                  <a:schemeClr val="tx1"/>
                </a:solidFill>
              </a:rPr>
              <a:t>Target decided to invest and initiate in chip enabled technology in their stores. </a:t>
            </a:r>
            <a:endParaRPr lang="en-US" dirty="0" smtClean="0">
              <a:solidFill>
                <a:schemeClr val="tx1"/>
              </a:solidFill>
            </a:endParaRPr>
          </a:p>
          <a:p>
            <a:endParaRPr lang="en-US" dirty="0">
              <a:solidFill>
                <a:schemeClr val="tx1"/>
              </a:solidFill>
            </a:endParaRPr>
          </a:p>
          <a:p>
            <a:r>
              <a:rPr lang="en-US" dirty="0">
                <a:solidFill>
                  <a:schemeClr val="tx1"/>
                </a:solidFill>
              </a:rPr>
              <a:t>Target ended up spending one-hundred million dollars on the installation of new payment terminals. </a:t>
            </a:r>
            <a:endParaRPr lang="en-US" dirty="0" smtClean="0">
              <a:solidFill>
                <a:schemeClr val="tx1"/>
              </a:solidFill>
            </a:endParaRPr>
          </a:p>
          <a:p>
            <a:endParaRPr lang="en-US" dirty="0">
              <a:solidFill>
                <a:schemeClr val="tx1"/>
              </a:solidFill>
            </a:endParaRPr>
          </a:p>
          <a:p>
            <a:r>
              <a:rPr lang="en-US" dirty="0">
                <a:solidFill>
                  <a:schemeClr val="tx1"/>
                </a:solidFill>
              </a:rPr>
              <a:t>Target had to pay two legal penalties; one to </a:t>
            </a:r>
            <a:r>
              <a:rPr lang="en-US" dirty="0" err="1">
                <a:solidFill>
                  <a:schemeClr val="tx1"/>
                </a:solidFill>
              </a:rPr>
              <a:t>Mastercard</a:t>
            </a:r>
            <a:r>
              <a:rPr lang="en-US" dirty="0">
                <a:solidFill>
                  <a:schemeClr val="tx1"/>
                </a:solidFill>
              </a:rPr>
              <a:t> for just over thirty-nine million dollars, and one to Visa for sixty-seven million dollars. </a:t>
            </a:r>
            <a:endParaRPr lang="en-US" dirty="0"/>
          </a:p>
        </p:txBody>
      </p:sp>
    </p:spTree>
    <p:extLst>
      <p:ext uri="{BB962C8B-B14F-4D97-AF65-F5344CB8AC3E}">
        <p14:creationId xmlns:p14="http://schemas.microsoft.com/office/powerpoint/2010/main" val="84241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used</a:t>
            </a:r>
            <a:endParaRPr lang="en-US" dirty="0"/>
          </a:p>
        </p:txBody>
      </p:sp>
      <p:sp>
        <p:nvSpPr>
          <p:cNvPr id="3" name="Content Placeholder 2"/>
          <p:cNvSpPr>
            <a:spLocks noGrp="1"/>
          </p:cNvSpPr>
          <p:nvPr>
            <p:ph idx="1"/>
          </p:nvPr>
        </p:nvSpPr>
        <p:spPr/>
        <p:txBody>
          <a:bodyPr/>
          <a:lstStyle/>
          <a:p>
            <a:r>
              <a:rPr lang="en-US" dirty="0"/>
              <a:t>Spotlight. (2021, March 1). </a:t>
            </a:r>
            <a:r>
              <a:rPr lang="en-US" i="1" dirty="0"/>
              <a:t>The importance of data protection in 2021</a:t>
            </a:r>
            <a:r>
              <a:rPr lang="en-US" dirty="0"/>
              <a:t>. </a:t>
            </a:r>
            <a:r>
              <a:rPr lang="en-US" dirty="0" err="1"/>
              <a:t>Influencive</a:t>
            </a:r>
            <a:r>
              <a:rPr lang="en-US" dirty="0"/>
              <a:t>. Retrieved March 16, 2022, from https://</a:t>
            </a:r>
            <a:r>
              <a:rPr lang="en-US" dirty="0" err="1"/>
              <a:t>www.influencive.com</a:t>
            </a:r>
            <a:r>
              <a:rPr lang="en-US" dirty="0"/>
              <a:t>/the-importance-of-data-protection-in-2021/ </a:t>
            </a:r>
          </a:p>
          <a:p>
            <a:endParaRPr lang="en-US" dirty="0" smtClean="0"/>
          </a:p>
          <a:p>
            <a:r>
              <a:rPr lang="en-US" dirty="0"/>
              <a:t>Greenlee, M., Michelle Greenlee Freelance Technology Writer Michelle is a freelance technology writer. , Greenlee, M., Writer, F. T., &amp; Michelle is a freelance technology writer. She has created technical content for a range of brands and publications. (2021, October 8). </a:t>
            </a:r>
            <a:r>
              <a:rPr lang="en-US" i="1" dirty="0"/>
              <a:t>What is data protection and why does it matter?</a:t>
            </a:r>
            <a:r>
              <a:rPr lang="en-US" dirty="0"/>
              <a:t> Security Intelligence. Retrieved March 16, 2022, from https://</a:t>
            </a:r>
            <a:r>
              <a:rPr lang="en-US" dirty="0" err="1"/>
              <a:t>securityintelligence.com</a:t>
            </a:r>
            <a:r>
              <a:rPr lang="en-US" dirty="0"/>
              <a:t>/articles/what-is-data-protection/ </a:t>
            </a:r>
          </a:p>
          <a:p>
            <a:endParaRPr lang="en-US" dirty="0"/>
          </a:p>
        </p:txBody>
      </p:sp>
    </p:spTree>
    <p:extLst>
      <p:ext uri="{BB962C8B-B14F-4D97-AF65-F5344CB8AC3E}">
        <p14:creationId xmlns:p14="http://schemas.microsoft.com/office/powerpoint/2010/main" val="81013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31136" y="2700670"/>
            <a:ext cx="7729728" cy="3039357"/>
          </a:xfrm>
        </p:spPr>
        <p:txBody>
          <a:bodyPr/>
          <a:lstStyle/>
          <a:p>
            <a:r>
              <a:rPr lang="en-US" dirty="0" smtClean="0"/>
              <a:t>Two aspects to data protection:</a:t>
            </a:r>
          </a:p>
          <a:p>
            <a:pPr lvl="1"/>
            <a:r>
              <a:rPr lang="en-US" dirty="0" smtClean="0"/>
              <a:t>Protect existing data.</a:t>
            </a:r>
          </a:p>
          <a:p>
            <a:pPr lvl="1"/>
            <a:r>
              <a:rPr lang="en-US" dirty="0" smtClean="0"/>
              <a:t>Allow lost data to be accessed again.</a:t>
            </a:r>
          </a:p>
          <a:p>
            <a:pPr lvl="1"/>
            <a:endParaRPr lang="en-US" dirty="0"/>
          </a:p>
          <a:p>
            <a:r>
              <a:rPr lang="en-US" dirty="0" smtClean="0"/>
              <a:t>Importance of data protection:</a:t>
            </a:r>
          </a:p>
          <a:p>
            <a:pPr lvl="1"/>
            <a:r>
              <a:rPr lang="en-US" dirty="0" smtClean="0"/>
              <a:t>Acts against fraudulent activities.</a:t>
            </a:r>
          </a:p>
          <a:p>
            <a:pPr lvl="1"/>
            <a:r>
              <a:rPr lang="en-US" dirty="0" smtClean="0"/>
              <a:t>If information gets into the wrong hands it could have major consequences.</a:t>
            </a:r>
          </a:p>
        </p:txBody>
      </p:sp>
    </p:spTree>
    <p:extLst>
      <p:ext uri="{BB962C8B-B14F-4D97-AF65-F5344CB8AC3E}">
        <p14:creationId xmlns:p14="http://schemas.microsoft.com/office/powerpoint/2010/main" val="207247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aim of the paper</a:t>
            </a:r>
            <a:endParaRPr lang="en-US" dirty="0"/>
          </a:p>
        </p:txBody>
      </p:sp>
      <p:sp>
        <p:nvSpPr>
          <p:cNvPr id="3" name="Content Placeholder 2"/>
          <p:cNvSpPr>
            <a:spLocks noGrp="1"/>
          </p:cNvSpPr>
          <p:nvPr>
            <p:ph idx="1"/>
          </p:nvPr>
        </p:nvSpPr>
        <p:spPr/>
        <p:txBody>
          <a:bodyPr/>
          <a:lstStyle/>
          <a:p>
            <a:r>
              <a:rPr lang="en-GB" dirty="0"/>
              <a:t>This paper will highlight and discuss the best ways to go about data protection. </a:t>
            </a:r>
            <a:endParaRPr lang="en-GB" dirty="0" smtClean="0"/>
          </a:p>
          <a:p>
            <a:endParaRPr lang="en-GB" dirty="0" smtClean="0"/>
          </a:p>
          <a:p>
            <a:r>
              <a:rPr lang="en-GB" dirty="0" smtClean="0"/>
              <a:t>Including; encrypting </a:t>
            </a:r>
            <a:r>
              <a:rPr lang="en-GB" dirty="0"/>
              <a:t>data, backing up data, the use of the cloud, using anti-malware protection and installing operating system updates.</a:t>
            </a:r>
            <a:r>
              <a:rPr lang="en-GB" dirty="0" smtClean="0">
                <a:effectLst/>
              </a:rPr>
              <a:t> </a:t>
            </a:r>
            <a:endParaRPr lang="en-US" dirty="0"/>
          </a:p>
        </p:txBody>
      </p:sp>
    </p:spTree>
    <p:extLst>
      <p:ext uri="{BB962C8B-B14F-4D97-AF65-F5344CB8AC3E}">
        <p14:creationId xmlns:p14="http://schemas.microsoft.com/office/powerpoint/2010/main" val="199612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GB" dirty="0">
                <a:solidFill>
                  <a:schemeClr val="tx1"/>
                </a:solidFill>
              </a:rPr>
              <a:t>Every service or device that we use in our lives involves encryption. </a:t>
            </a:r>
            <a:endParaRPr lang="en-GB" dirty="0" smtClean="0">
              <a:solidFill>
                <a:schemeClr val="tx1"/>
              </a:solidFill>
            </a:endParaRPr>
          </a:p>
          <a:p>
            <a:endParaRPr lang="en-GB" dirty="0">
              <a:solidFill>
                <a:schemeClr val="tx1"/>
              </a:solidFill>
            </a:endParaRPr>
          </a:p>
          <a:p>
            <a:r>
              <a:rPr lang="en-GB" dirty="0">
                <a:solidFill>
                  <a:schemeClr val="tx1"/>
                </a:solidFill>
              </a:rPr>
              <a:t>Encryption allows for peoples’ personal data to be secure and kept private. </a:t>
            </a:r>
            <a:endParaRPr lang="en-GB" dirty="0" smtClean="0">
              <a:solidFill>
                <a:schemeClr val="tx1"/>
              </a:solidFill>
            </a:endParaRPr>
          </a:p>
          <a:p>
            <a:endParaRPr lang="en-GB" dirty="0" smtClean="0">
              <a:solidFill>
                <a:schemeClr val="tx1"/>
              </a:solidFill>
            </a:endParaRPr>
          </a:p>
          <a:p>
            <a:r>
              <a:rPr lang="en-GB" dirty="0">
                <a:solidFill>
                  <a:schemeClr val="tx1"/>
                </a:solidFill>
              </a:rPr>
              <a:t>Encryption is now used by more than one third of businesses. </a:t>
            </a:r>
          </a:p>
        </p:txBody>
      </p:sp>
    </p:spTree>
    <p:extLst>
      <p:ext uri="{BB962C8B-B14F-4D97-AF65-F5344CB8AC3E}">
        <p14:creationId xmlns:p14="http://schemas.microsoft.com/office/powerpoint/2010/main" val="147766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data</a:t>
            </a:r>
            <a:endParaRPr lang="en-US" dirty="0"/>
          </a:p>
        </p:txBody>
      </p:sp>
      <p:sp>
        <p:nvSpPr>
          <p:cNvPr id="3" name="Content Placeholder 2"/>
          <p:cNvSpPr>
            <a:spLocks noGrp="1"/>
          </p:cNvSpPr>
          <p:nvPr>
            <p:ph idx="1"/>
          </p:nvPr>
        </p:nvSpPr>
        <p:spPr/>
        <p:txBody>
          <a:bodyPr/>
          <a:lstStyle/>
          <a:p>
            <a:r>
              <a:rPr lang="en-GB" dirty="0">
                <a:solidFill>
                  <a:schemeClr val="tx1"/>
                </a:solidFill>
              </a:rPr>
              <a:t>Backing up data means to make sure that the data is on another platform. </a:t>
            </a:r>
            <a:endParaRPr lang="en-GB" dirty="0" smtClean="0">
              <a:solidFill>
                <a:schemeClr val="tx1"/>
              </a:solidFill>
            </a:endParaRPr>
          </a:p>
          <a:p>
            <a:endParaRPr lang="en-GB" dirty="0">
              <a:solidFill>
                <a:schemeClr val="tx1"/>
              </a:solidFill>
            </a:endParaRPr>
          </a:p>
          <a:p>
            <a:r>
              <a:rPr lang="en-GB" dirty="0">
                <a:solidFill>
                  <a:schemeClr val="tx1"/>
                </a:solidFill>
              </a:rPr>
              <a:t>Backing up data will protect data being lost or inaccessible from hardware failure, human errors, power failures and virus attacks.</a:t>
            </a:r>
            <a:r>
              <a:rPr lang="en-GB" dirty="0"/>
              <a:t> </a:t>
            </a:r>
            <a:endParaRPr lang="en-US" dirty="0"/>
          </a:p>
        </p:txBody>
      </p:sp>
    </p:spTree>
    <p:extLst>
      <p:ext uri="{BB962C8B-B14F-4D97-AF65-F5344CB8AC3E}">
        <p14:creationId xmlns:p14="http://schemas.microsoft.com/office/powerpoint/2010/main" val="160185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a:t>
            </a:r>
            <a:endParaRPr lang="en-US" dirty="0"/>
          </a:p>
        </p:txBody>
      </p:sp>
      <p:sp>
        <p:nvSpPr>
          <p:cNvPr id="3" name="Content Placeholder 2"/>
          <p:cNvSpPr>
            <a:spLocks noGrp="1"/>
          </p:cNvSpPr>
          <p:nvPr>
            <p:ph idx="1"/>
          </p:nvPr>
        </p:nvSpPr>
        <p:spPr/>
        <p:txBody>
          <a:bodyPr/>
          <a:lstStyle/>
          <a:p>
            <a:r>
              <a:rPr lang="en-GB" dirty="0">
                <a:solidFill>
                  <a:schemeClr val="tx1"/>
                </a:solidFill>
              </a:rPr>
              <a:t>The main advantage of cloud computing gives the flexibility of being able to have access to data anywhere and at any time. </a:t>
            </a:r>
            <a:endParaRPr lang="en-GB" dirty="0" smtClean="0">
              <a:solidFill>
                <a:schemeClr val="tx1"/>
              </a:solidFill>
            </a:endParaRPr>
          </a:p>
          <a:p>
            <a:endParaRPr lang="en-GB" dirty="0">
              <a:solidFill>
                <a:schemeClr val="tx1"/>
              </a:solidFill>
            </a:endParaRPr>
          </a:p>
          <a:p>
            <a:r>
              <a:rPr lang="en-GB" dirty="0">
                <a:solidFill>
                  <a:schemeClr val="tx1"/>
                </a:solidFill>
              </a:rPr>
              <a:t>Another advantage of could computing is the continuity that it gives to businesses. </a:t>
            </a:r>
            <a:endParaRPr lang="en-US" dirty="0"/>
          </a:p>
        </p:txBody>
      </p:sp>
    </p:spTree>
    <p:extLst>
      <p:ext uri="{BB962C8B-B14F-4D97-AF65-F5344CB8AC3E}">
        <p14:creationId xmlns:p14="http://schemas.microsoft.com/office/powerpoint/2010/main" val="149368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Anti-malware protection</a:t>
            </a:r>
            <a:endParaRPr lang="en-US" dirty="0"/>
          </a:p>
        </p:txBody>
      </p:sp>
      <p:sp>
        <p:nvSpPr>
          <p:cNvPr id="3" name="Content Placeholder 2"/>
          <p:cNvSpPr>
            <a:spLocks noGrp="1"/>
          </p:cNvSpPr>
          <p:nvPr>
            <p:ph idx="1"/>
          </p:nvPr>
        </p:nvSpPr>
        <p:spPr/>
        <p:txBody>
          <a:bodyPr/>
          <a:lstStyle/>
          <a:p>
            <a:r>
              <a:rPr lang="en-GB" dirty="0">
                <a:solidFill>
                  <a:schemeClr val="tx1"/>
                </a:solidFill>
              </a:rPr>
              <a:t>Not installing this software can lead to data being hacked or corrupted </a:t>
            </a:r>
            <a:r>
              <a:rPr lang="en-GB" dirty="0" smtClean="0">
                <a:solidFill>
                  <a:schemeClr val="tx1"/>
                </a:solidFill>
              </a:rPr>
              <a:t>with</a:t>
            </a:r>
          </a:p>
          <a:p>
            <a:endParaRPr lang="en-GB" dirty="0">
              <a:solidFill>
                <a:schemeClr val="tx1"/>
              </a:solidFill>
            </a:endParaRPr>
          </a:p>
          <a:p>
            <a:r>
              <a:rPr lang="en-GB" dirty="0">
                <a:solidFill>
                  <a:schemeClr val="tx1"/>
                </a:solidFill>
              </a:rPr>
              <a:t>Installing an anti-malware protection protects data against viruses and other forms of malware from corrupting data. </a:t>
            </a:r>
            <a:endParaRPr lang="en-US" dirty="0"/>
          </a:p>
        </p:txBody>
      </p:sp>
    </p:spTree>
    <p:extLst>
      <p:ext uri="{BB962C8B-B14F-4D97-AF65-F5344CB8AC3E}">
        <p14:creationId xmlns:p14="http://schemas.microsoft.com/office/powerpoint/2010/main" val="129094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Breach</a:t>
            </a:r>
            <a:endParaRPr lang="en-US" dirty="0"/>
          </a:p>
        </p:txBody>
      </p:sp>
      <p:sp>
        <p:nvSpPr>
          <p:cNvPr id="3" name="Content Placeholder 2"/>
          <p:cNvSpPr>
            <a:spLocks noGrp="1"/>
          </p:cNvSpPr>
          <p:nvPr>
            <p:ph idx="1"/>
          </p:nvPr>
        </p:nvSpPr>
        <p:spPr/>
        <p:txBody>
          <a:bodyPr/>
          <a:lstStyle/>
          <a:p>
            <a:r>
              <a:rPr lang="en-GB" dirty="0">
                <a:solidFill>
                  <a:schemeClr val="tx1"/>
                </a:solidFill>
              </a:rPr>
              <a:t>A well-known example of a data breach happened to Target back in May </a:t>
            </a:r>
            <a:r>
              <a:rPr lang="en-GB" dirty="0" smtClean="0">
                <a:solidFill>
                  <a:schemeClr val="tx1"/>
                </a:solidFill>
              </a:rPr>
              <a:t>2013.</a:t>
            </a:r>
          </a:p>
          <a:p>
            <a:endParaRPr lang="en-GB" dirty="0">
              <a:solidFill>
                <a:schemeClr val="tx1"/>
              </a:solidFill>
            </a:endParaRPr>
          </a:p>
          <a:p>
            <a:r>
              <a:rPr lang="en-GB" dirty="0" smtClean="0">
                <a:solidFill>
                  <a:schemeClr val="tx1"/>
                </a:solidFill>
              </a:rPr>
              <a:t>Target </a:t>
            </a:r>
            <a:r>
              <a:rPr lang="en-GB" dirty="0">
                <a:solidFill>
                  <a:schemeClr val="tx1"/>
                </a:solidFill>
              </a:rPr>
              <a:t>installed ‘FireEye’ which is an anti-malware system. </a:t>
            </a:r>
            <a:endParaRPr lang="en-GB" dirty="0" smtClean="0">
              <a:solidFill>
                <a:schemeClr val="tx1"/>
              </a:solidFill>
            </a:endParaRPr>
          </a:p>
          <a:p>
            <a:endParaRPr lang="en-GB" dirty="0">
              <a:solidFill>
                <a:schemeClr val="tx1"/>
              </a:solidFill>
            </a:endParaRPr>
          </a:p>
          <a:p>
            <a:r>
              <a:rPr lang="en-GB" dirty="0">
                <a:solidFill>
                  <a:schemeClr val="tx1"/>
                </a:solidFill>
              </a:rPr>
              <a:t>However, the eradicating of the malware wasn’t trusted by the security personnel at Target. </a:t>
            </a:r>
            <a:endParaRPr lang="en-US" dirty="0"/>
          </a:p>
        </p:txBody>
      </p:sp>
    </p:spTree>
    <p:extLst>
      <p:ext uri="{BB962C8B-B14F-4D97-AF65-F5344CB8AC3E}">
        <p14:creationId xmlns:p14="http://schemas.microsoft.com/office/powerpoint/2010/main" val="151690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breach cont.</a:t>
            </a:r>
            <a:endParaRPr lang="en-US" dirty="0"/>
          </a:p>
        </p:txBody>
      </p:sp>
      <p:sp>
        <p:nvSpPr>
          <p:cNvPr id="3" name="Content Placeholder 2"/>
          <p:cNvSpPr>
            <a:spLocks noGrp="1"/>
          </p:cNvSpPr>
          <p:nvPr>
            <p:ph idx="1"/>
          </p:nvPr>
        </p:nvSpPr>
        <p:spPr/>
        <p:txBody>
          <a:bodyPr/>
          <a:lstStyle/>
          <a:p>
            <a:r>
              <a:rPr lang="en-GB" dirty="0">
                <a:solidFill>
                  <a:schemeClr val="tx1"/>
                </a:solidFill>
              </a:rPr>
              <a:t>Ten days after the hackers started downloading the data, on December 12</a:t>
            </a:r>
            <a:r>
              <a:rPr lang="en-GB" baseline="30000" dirty="0">
                <a:solidFill>
                  <a:schemeClr val="tx1"/>
                </a:solidFill>
              </a:rPr>
              <a:t>th</a:t>
            </a:r>
            <a:r>
              <a:rPr lang="en-GB" dirty="0">
                <a:solidFill>
                  <a:schemeClr val="tx1"/>
                </a:solidFill>
              </a:rPr>
              <a:t>, Target was then contacted by the Department of Justice. </a:t>
            </a:r>
            <a:endParaRPr lang="en-GB" dirty="0" smtClean="0">
              <a:solidFill>
                <a:schemeClr val="tx1"/>
              </a:solidFill>
            </a:endParaRPr>
          </a:p>
          <a:p>
            <a:endParaRPr lang="en-GB" dirty="0" smtClean="0">
              <a:solidFill>
                <a:schemeClr val="tx1"/>
              </a:solidFill>
            </a:endParaRPr>
          </a:p>
          <a:p>
            <a:r>
              <a:rPr lang="en-GB" dirty="0">
                <a:solidFill>
                  <a:schemeClr val="tx1"/>
                </a:solidFill>
              </a:rPr>
              <a:t>On December 19, Target publicly announced that they had been hacked, and emailed their customers. </a:t>
            </a:r>
            <a:endParaRPr lang="en-GB" dirty="0" smtClean="0">
              <a:solidFill>
                <a:schemeClr val="tx1"/>
              </a:solidFill>
            </a:endParaRPr>
          </a:p>
          <a:p>
            <a:endParaRPr lang="en-GB" dirty="0">
              <a:solidFill>
                <a:schemeClr val="tx1"/>
              </a:solidFill>
            </a:endParaRPr>
          </a:p>
          <a:p>
            <a:endParaRPr lang="en-GB" dirty="0">
              <a:solidFill>
                <a:schemeClr val="tx1"/>
              </a:solidFill>
            </a:endParaRPr>
          </a:p>
          <a:p>
            <a:endParaRPr lang="en-US" dirty="0"/>
          </a:p>
        </p:txBody>
      </p:sp>
    </p:spTree>
    <p:extLst>
      <p:ext uri="{BB962C8B-B14F-4D97-AF65-F5344CB8AC3E}">
        <p14:creationId xmlns:p14="http://schemas.microsoft.com/office/powerpoint/2010/main" val="2245490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5412</TotalTime>
  <Words>2343</Words>
  <Application>Microsoft Macintosh PowerPoint</Application>
  <PresentationFormat>Widescreen</PresentationFormat>
  <Paragraphs>93</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Arial</vt:lpstr>
      <vt:lpstr>Parcel</vt:lpstr>
      <vt:lpstr>Types of Data Protection</vt:lpstr>
      <vt:lpstr>Introduction</vt:lpstr>
      <vt:lpstr>The aim of the paper</vt:lpstr>
      <vt:lpstr>Encryption</vt:lpstr>
      <vt:lpstr>Backing up data</vt:lpstr>
      <vt:lpstr>The cloud</vt:lpstr>
      <vt:lpstr>Anti-malware protection</vt:lpstr>
      <vt:lpstr>Target Breach</vt:lpstr>
      <vt:lpstr>Target breach cont.</vt:lpstr>
      <vt:lpstr>Target breach cont.</vt:lpstr>
      <vt:lpstr>Target breach cont.</vt:lpstr>
      <vt:lpstr>Research used</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Data Protection</dc:title>
  <dc:creator>Gribben Daniel J</dc:creator>
  <cp:lastModifiedBy>Gribben Daniel J</cp:lastModifiedBy>
  <cp:revision>7</cp:revision>
  <dcterms:created xsi:type="dcterms:W3CDTF">2022-03-16T22:13:21Z</dcterms:created>
  <dcterms:modified xsi:type="dcterms:W3CDTF">2022-05-10T18:08:09Z</dcterms:modified>
</cp:coreProperties>
</file>