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8" r:id="rId3"/>
    <p:sldId id="261" r:id="rId4"/>
    <p:sldId id="262" r:id="rId5"/>
    <p:sldId id="263" r:id="rId6"/>
    <p:sldId id="264" r:id="rId7"/>
    <p:sldId id="265" r:id="rId8"/>
    <p:sldId id="266" r:id="rId9"/>
    <p:sldId id="270" r:id="rId10"/>
    <p:sldId id="267" r:id="rId11"/>
    <p:sldId id="268" r:id="rId12"/>
    <p:sldId id="26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59122"/>
  </p:normalViewPr>
  <p:slideViewPr>
    <p:cSldViewPr snapToGrid="0" snapToObjects="1">
      <p:cViewPr varScale="1">
        <p:scale>
          <a:sx n="72" d="100"/>
          <a:sy n="72" d="100"/>
        </p:scale>
        <p:origin x="2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A2F82-AC0E-2640-A9F4-63E232EC07DC}" type="datetimeFigureOut">
              <a:rPr lang="en-US" smtClean="0"/>
              <a:t>5/7/22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65C94-4A67-DD44-88FE-3C75B489AB4E}" type="slidenum">
              <a:rPr lang="en-US" smtClean="0"/>
              <a:t>‹#›</a:t>
            </a:fld>
            <a:endParaRPr lang="en-US"/>
          </a:p>
        </p:txBody>
      </p:sp>
    </p:spTree>
    <p:extLst>
      <p:ext uri="{BB962C8B-B14F-4D97-AF65-F5344CB8AC3E}">
        <p14:creationId xmlns:p14="http://schemas.microsoft.com/office/powerpoint/2010/main" val="41704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need to be aware of the best methods of securing our data and information.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complicate things even further, as more and more data is being created, that data is getting stored onto the cloud</a:t>
            </a:r>
            <a:r>
              <a:rPr lang="en-GB" dirty="0">
                <a:effectLst/>
              </a:rPr>
              <a:t> </a:t>
            </a:r>
          </a:p>
          <a:p>
            <a:endParaRPr lang="en-GB" dirty="0">
              <a:effectLst/>
            </a:endParaRPr>
          </a:p>
          <a:p>
            <a:r>
              <a:rPr lang="en-US" sz="1200" kern="1200" dirty="0">
                <a:solidFill>
                  <a:schemeClr val="tx1"/>
                </a:solidFill>
                <a:effectLst/>
                <a:latin typeface="+mn-lt"/>
                <a:ea typeface="+mn-ea"/>
                <a:cs typeface="+mn-cs"/>
              </a:rPr>
              <a:t>over 50% of all data will be stored on the cloud and the current storage rate is growing at an extortionate rate.</a:t>
            </a:r>
            <a:r>
              <a:rPr lang="en-GB" dirty="0">
                <a:effectLst/>
              </a:rPr>
              <a:t> </a:t>
            </a:r>
          </a:p>
          <a:p>
            <a:endParaRPr lang="en-GB" dirty="0">
              <a:effectLst/>
            </a:endParaRPr>
          </a:p>
          <a:p>
            <a:r>
              <a:rPr lang="en-US" sz="1200" kern="1200" dirty="0">
                <a:solidFill>
                  <a:schemeClr val="tx1"/>
                </a:solidFill>
                <a:effectLst/>
                <a:latin typeface="+mn-lt"/>
                <a:ea typeface="+mn-ea"/>
                <a:cs typeface="+mn-cs"/>
              </a:rPr>
              <a:t>goes on to add that the cloud computing market is only just getting started and the current market cap is around $370billion (as of 2020).</a:t>
            </a:r>
            <a:r>
              <a:rPr lang="en-GB" dirty="0">
                <a:effectLst/>
              </a:rPr>
              <a:t> </a:t>
            </a:r>
          </a:p>
          <a:p>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2</a:t>
            </a:fld>
            <a:endParaRPr lang="en-US"/>
          </a:p>
        </p:txBody>
      </p:sp>
    </p:spTree>
    <p:extLst>
      <p:ext uri="{BB962C8B-B14F-4D97-AF65-F5344CB8AC3E}">
        <p14:creationId xmlns:p14="http://schemas.microsoft.com/office/powerpoint/2010/main" val="96882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12</a:t>
            </a:fld>
            <a:endParaRPr lang="en-US"/>
          </a:p>
        </p:txBody>
      </p:sp>
    </p:spTree>
    <p:extLst>
      <p:ext uri="{BB962C8B-B14F-4D97-AF65-F5344CB8AC3E}">
        <p14:creationId xmlns:p14="http://schemas.microsoft.com/office/powerpoint/2010/main" val="201622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13</a:t>
            </a:fld>
            <a:endParaRPr lang="en-US"/>
          </a:p>
        </p:txBody>
      </p:sp>
    </p:spTree>
    <p:extLst>
      <p:ext uri="{BB962C8B-B14F-4D97-AF65-F5344CB8AC3E}">
        <p14:creationId xmlns:p14="http://schemas.microsoft.com/office/powerpoint/2010/main" val="404484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3</a:t>
            </a:fld>
            <a:endParaRPr lang="en-US"/>
          </a:p>
        </p:txBody>
      </p:sp>
    </p:spTree>
    <p:extLst>
      <p:ext uri="{BB962C8B-B14F-4D97-AF65-F5344CB8AC3E}">
        <p14:creationId xmlns:p14="http://schemas.microsoft.com/office/powerpoint/2010/main" val="69609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attack occurs when a criminal impersonates a legitimate company in order steal people’s personal data or login credentials.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attacker does this in a number of ways.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could be any of the following: legitimate links, blending malicious and benign code, redirecting and shortening links, and modifying brand logos and supplying minimal email content</a:t>
            </a:r>
            <a:r>
              <a:rPr lang="en-GB" dirty="0">
                <a:effectLst/>
              </a:rPr>
              <a:t> </a:t>
            </a:r>
          </a:p>
          <a:p>
            <a:endParaRPr lang="en-GB" dirty="0">
              <a:effectLst/>
            </a:endParaRPr>
          </a:p>
          <a:p>
            <a:r>
              <a:rPr lang="en-GB" dirty="0">
                <a:effectLst/>
              </a:rPr>
              <a:t>Target </a:t>
            </a:r>
            <a:r>
              <a:rPr lang="en-US" sz="1200" kern="1200" dirty="0">
                <a:solidFill>
                  <a:schemeClr val="tx1"/>
                </a:solidFill>
                <a:effectLst/>
                <a:latin typeface="+mn-lt"/>
                <a:ea typeface="+mn-ea"/>
                <a:cs typeface="+mn-cs"/>
              </a:rPr>
              <a:t>exposed credit card information and personal details for 110 million consumers was at Target in 2014. The breach occurred when a malware-laced email phishing attack was sent to employees. Total damages for the attack are around $300 million</a:t>
            </a:r>
            <a:r>
              <a:rPr lang="en-GB" dirty="0">
                <a:effectLst/>
              </a:rPr>
              <a:t> </a:t>
            </a:r>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4</a:t>
            </a:fld>
            <a:endParaRPr lang="en-US"/>
          </a:p>
        </p:txBody>
      </p:sp>
    </p:spTree>
    <p:extLst>
      <p:ext uri="{BB962C8B-B14F-4D97-AF65-F5344CB8AC3E}">
        <p14:creationId xmlns:p14="http://schemas.microsoft.com/office/powerpoint/2010/main" val="344109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many endpoints for attackers to target</a:t>
            </a:r>
          </a:p>
          <a:p>
            <a:endParaRPr lang="en-US" dirty="0"/>
          </a:p>
          <a:p>
            <a:r>
              <a:rPr lang="en-US" dirty="0"/>
              <a:t>Common attacks include drive by downloads which are </a:t>
            </a:r>
            <a:r>
              <a:rPr lang="en-GB" sz="1200" b="0" i="0" kern="1200" dirty="0">
                <a:solidFill>
                  <a:schemeClr val="tx1"/>
                </a:solidFill>
                <a:effectLst/>
                <a:latin typeface="+mn-lt"/>
                <a:ea typeface="+mn-ea"/>
                <a:cs typeface="+mn-cs"/>
              </a:rPr>
              <a:t>A method commonly used in ransomware attacks, drive-by downloads involve attacks sending users to spoofed websites that install malicious files or software onto a device.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Another common method is watering holes which is A form of cyber attack that infects commonly used websites to target groups of users and steal their personal information.</a:t>
            </a:r>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5</a:t>
            </a:fld>
            <a:endParaRPr lang="en-US"/>
          </a:p>
        </p:txBody>
      </p:sp>
    </p:spTree>
    <p:extLst>
      <p:ext uri="{BB962C8B-B14F-4D97-AF65-F5344CB8AC3E}">
        <p14:creationId xmlns:p14="http://schemas.microsoft.com/office/powerpoint/2010/main" val="198138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pay a ransom fee to the program creator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Typically, ransomwares sole purpose is to encrypt data and hold onto that data until a fee has been paid. Typically, this fee will be in cryptocurrency so tracking it down is more difficult.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disrupted gas supplies all along the East Coast of the United States.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turn this caused causing chaos, panic buying and an increase in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DarkSide</a:t>
            </a:r>
            <a:r>
              <a:rPr lang="en-US" sz="1200" kern="1200" dirty="0">
                <a:solidFill>
                  <a:schemeClr val="tx1"/>
                </a:solidFill>
                <a:effectLst/>
                <a:latin typeface="+mn-lt"/>
                <a:ea typeface="+mn-ea"/>
                <a:cs typeface="+mn-cs"/>
              </a:rPr>
              <a:t> gang’ who was behind the attack targeted the company’s billing system and internal business network.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end to avoid any further disruption, Colonial Pipeline gave in to the demands and paid the group $4.4 million dollars in bitcoin </a:t>
            </a:r>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6</a:t>
            </a:fld>
            <a:endParaRPr lang="en-US"/>
          </a:p>
        </p:txBody>
      </p:sp>
    </p:spTree>
    <p:extLst>
      <p:ext uri="{BB962C8B-B14F-4D97-AF65-F5344CB8AC3E}">
        <p14:creationId xmlns:p14="http://schemas.microsoft.com/office/powerpoint/2010/main" val="68615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employees should be provided with adequate and continuous training on data security principles and best practices, cybersecurity threats, data privacy, and evolving compliance standards</a:t>
            </a:r>
            <a:r>
              <a:rPr lang="en-GB" dirty="0">
                <a:effectLst/>
              </a:rPr>
              <a:t> </a:t>
            </a:r>
          </a:p>
          <a:p>
            <a:endParaRPr lang="en-GB" dirty="0">
              <a:effectLst/>
            </a:endParaRPr>
          </a:p>
          <a:p>
            <a:r>
              <a:rPr lang="en-US" sz="1200" kern="1200" dirty="0">
                <a:solidFill>
                  <a:schemeClr val="tx1"/>
                </a:solidFill>
                <a:effectLst/>
                <a:latin typeface="+mn-lt"/>
                <a:ea typeface="+mn-ea"/>
                <a:cs typeface="+mn-cs"/>
              </a:rPr>
              <a:t>Employees should also be aware of internal security policies and basic cybersecurity best practices</a:t>
            </a:r>
            <a:r>
              <a:rPr lang="en-GB" dirty="0">
                <a:effectLst/>
              </a:rPr>
              <a:t> </a:t>
            </a:r>
          </a:p>
          <a:p>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7</a:t>
            </a:fld>
            <a:endParaRPr lang="en-US"/>
          </a:p>
        </p:txBody>
      </p:sp>
    </p:spTree>
    <p:extLst>
      <p:ext uri="{BB962C8B-B14F-4D97-AF65-F5344CB8AC3E}">
        <p14:creationId xmlns:p14="http://schemas.microsoft.com/office/powerpoint/2010/main" val="100665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scan your  data stores and prepare reports on the findings.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you have these reports and know exactly where your data is going, you can organize your data into categories based on how critical they are to you or your business</a:t>
            </a:r>
            <a:r>
              <a:rPr lang="en-GB" dirty="0">
                <a:effectLst/>
              </a:rPr>
              <a:t> </a:t>
            </a:r>
          </a:p>
          <a:p>
            <a:endParaRPr lang="en-GB" dirty="0">
              <a:effectLst/>
            </a:endParaRPr>
          </a:p>
          <a:p>
            <a:endParaRPr lang="en-GB" dirty="0">
              <a:effectLst/>
            </a:endParaRPr>
          </a:p>
          <a:p>
            <a:r>
              <a:rPr lang="en-GB" dirty="0">
                <a:effectLst/>
              </a:rPr>
              <a:t>Which internal employees have access to your data? Management?</a:t>
            </a:r>
          </a:p>
          <a:p>
            <a:endParaRPr lang="en-GB" dirty="0">
              <a:effectLst/>
            </a:endParaRPr>
          </a:p>
          <a:p>
            <a:r>
              <a:rPr lang="en-GB" dirty="0">
                <a:effectLst/>
              </a:rPr>
              <a:t>Which external sources are you providing your data too?</a:t>
            </a:r>
          </a:p>
          <a:p>
            <a:endParaRPr lang="en-GB" dirty="0">
              <a:effectLst/>
            </a:endParaRPr>
          </a:p>
          <a:p>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8</a:t>
            </a:fld>
            <a:endParaRPr lang="en-US"/>
          </a:p>
        </p:txBody>
      </p:sp>
    </p:spTree>
    <p:extLst>
      <p:ext uri="{BB962C8B-B14F-4D97-AF65-F5344CB8AC3E}">
        <p14:creationId xmlns:p14="http://schemas.microsoft.com/office/powerpoint/2010/main" val="10378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encryption scrambles each piece of data – this data isn’t unscrambled without a unique authorized key being provided</a:t>
            </a:r>
          </a:p>
          <a:p>
            <a:endParaRPr lang="en-US" dirty="0"/>
          </a:p>
          <a:p>
            <a:r>
              <a:rPr lang="en-US" dirty="0"/>
              <a:t>Data masking – masking certain parts of your data can protect disclosure to external malicious sources. And internal sources.</a:t>
            </a:r>
          </a:p>
          <a:p>
            <a:endParaRPr lang="en-US" dirty="0"/>
          </a:p>
          <a:p>
            <a:r>
              <a:rPr lang="en-US" dirty="0"/>
              <a:t>Data resilience – Create backup copies of the data – can recover data if its ever lost and needed again</a:t>
            </a:r>
          </a:p>
          <a:p>
            <a:endParaRPr lang="en-US" dirty="0"/>
          </a:p>
          <a:p>
            <a:r>
              <a:rPr lang="en-US" dirty="0"/>
              <a:t>Stay inline with guidelines! GDPR HIPPA </a:t>
            </a:r>
            <a:r>
              <a:rPr lang="en-US" dirty="0" err="1"/>
              <a:t>ect</a:t>
            </a:r>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9</a:t>
            </a:fld>
            <a:endParaRPr lang="en-US"/>
          </a:p>
        </p:txBody>
      </p:sp>
    </p:spTree>
    <p:extLst>
      <p:ext uri="{BB962C8B-B14F-4D97-AF65-F5344CB8AC3E}">
        <p14:creationId xmlns:p14="http://schemas.microsoft.com/office/powerpoint/2010/main" val="328376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Confidentiality involves preventing unauthorized access to sensitive data to keep it from reaching the wrong people. Educating your employees will help identify who should be accessing certain data.</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Integrity – surrounds protecting data from improper data erasure or modification – having proper tools and </a:t>
            </a:r>
            <a:r>
              <a:rPr lang="en-GB" sz="1200" b="0" i="0" kern="1200" dirty="0" err="1">
                <a:solidFill>
                  <a:schemeClr val="tx1"/>
                </a:solidFill>
                <a:effectLst/>
                <a:latin typeface="+mn-lt"/>
                <a:ea typeface="+mn-ea"/>
                <a:cs typeface="+mn-cs"/>
              </a:rPr>
              <a:t>softwares</a:t>
            </a:r>
            <a:r>
              <a:rPr lang="en-GB" sz="1200" b="0" i="0" kern="1200" dirty="0">
                <a:solidFill>
                  <a:schemeClr val="tx1"/>
                </a:solidFill>
                <a:effectLst/>
                <a:latin typeface="+mn-lt"/>
                <a:ea typeface="+mn-ea"/>
                <a:cs typeface="+mn-cs"/>
              </a:rPr>
              <a:t> in places can ensure this as well as ensuring the storage of data.</a:t>
            </a:r>
          </a:p>
          <a:p>
            <a:endParaRPr lang="en-GB" sz="1200" b="0" i="0" kern="1200" dirty="0">
              <a:solidFill>
                <a:schemeClr val="tx1"/>
              </a:solidFill>
              <a:effectLst/>
              <a:latin typeface="+mn-lt"/>
              <a:ea typeface="+mn-ea"/>
              <a:cs typeface="+mn-cs"/>
            </a:endParaRPr>
          </a:p>
          <a:p>
            <a:r>
              <a:rPr lang="en-GB" sz="1200" b="0" i="0" kern="1200" dirty="0" err="1">
                <a:solidFill>
                  <a:schemeClr val="tx1"/>
                </a:solidFill>
                <a:effectLst/>
                <a:latin typeface="+mn-lt"/>
                <a:ea typeface="+mn-ea"/>
                <a:cs typeface="+mn-cs"/>
              </a:rPr>
              <a:t>Availabiltiy</a:t>
            </a:r>
            <a:r>
              <a:rPr lang="en-GB" sz="1200" b="0" i="0" kern="1200" dirty="0">
                <a:solidFill>
                  <a:schemeClr val="tx1"/>
                </a:solidFill>
                <a:effectLst/>
                <a:latin typeface="+mn-lt"/>
                <a:ea typeface="+mn-ea"/>
                <a:cs typeface="+mn-cs"/>
              </a:rPr>
              <a:t> - </a:t>
            </a:r>
            <a:r>
              <a:rPr lang="en-GB" sz="1200" b="0" i="0" kern="1200" dirty="0" err="1">
                <a:solidFill>
                  <a:schemeClr val="tx1"/>
                </a:solidFill>
                <a:effectLst/>
                <a:latin typeface="+mn-lt"/>
                <a:ea typeface="+mn-ea"/>
                <a:cs typeface="+mn-cs"/>
              </a:rPr>
              <a:t>equires</a:t>
            </a:r>
            <a:r>
              <a:rPr lang="en-GB" sz="1200" b="0" i="0" kern="1200" dirty="0">
                <a:solidFill>
                  <a:schemeClr val="tx1"/>
                </a:solidFill>
                <a:effectLst/>
                <a:latin typeface="+mn-lt"/>
                <a:ea typeface="+mn-ea"/>
                <a:cs typeface="+mn-cs"/>
              </a:rPr>
              <a:t> ensuring that security controls, computer systems and software all work properly to ensure that services and information systems are available when needed</a:t>
            </a:r>
            <a:endParaRPr lang="en-US" dirty="0"/>
          </a:p>
        </p:txBody>
      </p:sp>
      <p:sp>
        <p:nvSpPr>
          <p:cNvPr id="4" name="Slide Number Placeholder 3"/>
          <p:cNvSpPr>
            <a:spLocks noGrp="1"/>
          </p:cNvSpPr>
          <p:nvPr>
            <p:ph type="sldNum" sz="quarter" idx="5"/>
          </p:nvPr>
        </p:nvSpPr>
        <p:spPr/>
        <p:txBody>
          <a:bodyPr/>
          <a:lstStyle/>
          <a:p>
            <a:fld id="{F2A65C94-4A67-DD44-88FE-3C75B489AB4E}" type="slidenum">
              <a:rPr lang="en-US" smtClean="0"/>
              <a:t>10</a:t>
            </a:fld>
            <a:endParaRPr lang="en-US"/>
          </a:p>
        </p:txBody>
      </p:sp>
    </p:spTree>
    <p:extLst>
      <p:ext uri="{BB962C8B-B14F-4D97-AF65-F5344CB8AC3E}">
        <p14:creationId xmlns:p14="http://schemas.microsoft.com/office/powerpoint/2010/main" val="256850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4B71D1D-E953-B048-A5B3-6299EECE5EC5}" type="datetimeFigureOut">
              <a:rPr lang="en-US" smtClean="0"/>
              <a:t>5/7/22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D2DC677-28A2-7145-84B5-C535BB9ED0D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62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B71D1D-E953-B048-A5B3-6299EECE5EC5}" type="datetimeFigureOut">
              <a:rPr lang="en-US" smtClean="0"/>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DC677-28A2-7145-84B5-C535BB9ED0D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574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B71D1D-E953-B048-A5B3-6299EECE5EC5}" type="datetimeFigureOut">
              <a:rPr lang="en-US" smtClean="0"/>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DC677-28A2-7145-84B5-C535BB9ED0D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65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B71D1D-E953-B048-A5B3-6299EECE5EC5}" type="datetimeFigureOut">
              <a:rPr lang="en-US" smtClean="0"/>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DC677-28A2-7145-84B5-C535BB9ED0D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64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B71D1D-E953-B048-A5B3-6299EECE5EC5}" type="datetimeFigureOut">
              <a:rPr lang="en-US" smtClean="0"/>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DC677-28A2-7145-84B5-C535BB9ED0D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76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4B71D1D-E953-B048-A5B3-6299EECE5EC5}" type="datetimeFigureOut">
              <a:rPr lang="en-US" smtClean="0"/>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DC677-28A2-7145-84B5-C535BB9ED0D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418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4B71D1D-E953-B048-A5B3-6299EECE5EC5}" type="datetimeFigureOut">
              <a:rPr lang="en-US" smtClean="0"/>
              <a:t>5/7/22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DC677-28A2-7145-84B5-C535BB9ED0D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05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4B71D1D-E953-B048-A5B3-6299EECE5EC5}" type="datetimeFigureOut">
              <a:rPr lang="en-US" smtClean="0"/>
              <a:t>5/7/22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DC677-28A2-7145-84B5-C535BB9ED0D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875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71D1D-E953-B048-A5B3-6299EECE5EC5}" type="datetimeFigureOut">
              <a:rPr lang="en-US" smtClean="0"/>
              <a:t>5/7/22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DC677-28A2-7145-84B5-C535BB9ED0D4}" type="slidenum">
              <a:rPr lang="en-US" smtClean="0"/>
              <a:t>‹#›</a:t>
            </a:fld>
            <a:endParaRPr lang="en-US"/>
          </a:p>
        </p:txBody>
      </p:sp>
    </p:spTree>
    <p:extLst>
      <p:ext uri="{BB962C8B-B14F-4D97-AF65-F5344CB8AC3E}">
        <p14:creationId xmlns:p14="http://schemas.microsoft.com/office/powerpoint/2010/main" val="96208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B71D1D-E953-B048-A5B3-6299EECE5EC5}" type="datetimeFigureOut">
              <a:rPr lang="en-US" smtClean="0"/>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DC677-28A2-7145-84B5-C535BB9ED0D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573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B71D1D-E953-B048-A5B3-6299EECE5EC5}" type="datetimeFigureOut">
              <a:rPr lang="en-US" smtClean="0"/>
              <a:t>5/7/22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D2DC677-28A2-7145-84B5-C535BB9ED0D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25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B71D1D-E953-B048-A5B3-6299EECE5EC5}" type="datetimeFigureOut">
              <a:rPr lang="en-US" smtClean="0"/>
              <a:t>5/7/22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2DC677-28A2-7145-84B5-C535BB9ED0D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9612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06B3-9F01-FA45-9314-46672BC92043}"/>
              </a:ext>
            </a:extLst>
          </p:cNvPr>
          <p:cNvSpPr>
            <a:spLocks noGrp="1"/>
          </p:cNvSpPr>
          <p:nvPr>
            <p:ph type="ctrTitle"/>
          </p:nvPr>
        </p:nvSpPr>
        <p:spPr/>
        <p:txBody>
          <a:bodyPr>
            <a:normAutofit/>
          </a:bodyPr>
          <a:lstStyle/>
          <a:p>
            <a:r>
              <a:rPr lang="en-US" dirty="0"/>
              <a:t>Best Practices for Data Security</a:t>
            </a:r>
          </a:p>
        </p:txBody>
      </p:sp>
      <p:sp>
        <p:nvSpPr>
          <p:cNvPr id="3" name="Subtitle 2">
            <a:extLst>
              <a:ext uri="{FF2B5EF4-FFF2-40B4-BE49-F238E27FC236}">
                <a16:creationId xmlns:a16="http://schemas.microsoft.com/office/drawing/2014/main" id="{EDB0A2CB-2173-E640-B772-19B3CD5DE7D5}"/>
              </a:ext>
            </a:extLst>
          </p:cNvPr>
          <p:cNvSpPr>
            <a:spLocks noGrp="1"/>
          </p:cNvSpPr>
          <p:nvPr>
            <p:ph type="subTitle" idx="1"/>
          </p:nvPr>
        </p:nvSpPr>
        <p:spPr/>
        <p:txBody>
          <a:bodyPr/>
          <a:lstStyle/>
          <a:p>
            <a:r>
              <a:rPr lang="en-US" dirty="0"/>
              <a:t>Mitchell </a:t>
            </a:r>
            <a:r>
              <a:rPr lang="en-US" dirty="0" err="1"/>
              <a:t>Gutteridge</a:t>
            </a:r>
            <a:r>
              <a:rPr lang="en-US" dirty="0"/>
              <a:t> </a:t>
            </a:r>
          </a:p>
          <a:p>
            <a:r>
              <a:rPr lang="en-US" dirty="0"/>
              <a:t>CSCI 650 – Ning Zhang</a:t>
            </a:r>
          </a:p>
        </p:txBody>
      </p:sp>
    </p:spTree>
    <p:extLst>
      <p:ext uri="{BB962C8B-B14F-4D97-AF65-F5344CB8AC3E}">
        <p14:creationId xmlns:p14="http://schemas.microsoft.com/office/powerpoint/2010/main" val="90894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65B-5DE8-3E41-AFDA-6D7B0AC40D11}"/>
              </a:ext>
            </a:extLst>
          </p:cNvPr>
          <p:cNvSpPr>
            <a:spLocks noGrp="1"/>
          </p:cNvSpPr>
          <p:nvPr>
            <p:ph type="title"/>
          </p:nvPr>
        </p:nvSpPr>
        <p:spPr/>
        <p:txBody>
          <a:bodyPr/>
          <a:lstStyle/>
          <a:p>
            <a:r>
              <a:rPr lang="en-US" dirty="0"/>
              <a:t>Actionable steps for Data Security</a:t>
            </a:r>
          </a:p>
        </p:txBody>
      </p:sp>
      <p:sp>
        <p:nvSpPr>
          <p:cNvPr id="3" name="Content Placeholder 2">
            <a:extLst>
              <a:ext uri="{FF2B5EF4-FFF2-40B4-BE49-F238E27FC236}">
                <a16:creationId xmlns:a16="http://schemas.microsoft.com/office/drawing/2014/main" id="{5F3EAAB1-2B7B-3247-ABB0-B22A55CFF60C}"/>
              </a:ext>
            </a:extLst>
          </p:cNvPr>
          <p:cNvSpPr>
            <a:spLocks noGrp="1"/>
          </p:cNvSpPr>
          <p:nvPr>
            <p:ph idx="1"/>
          </p:nvPr>
        </p:nvSpPr>
        <p:spPr/>
        <p:txBody>
          <a:bodyPr/>
          <a:lstStyle/>
          <a:p>
            <a:r>
              <a:rPr lang="en-US" dirty="0"/>
              <a:t>Confidentiality</a:t>
            </a:r>
          </a:p>
          <a:p>
            <a:r>
              <a:rPr lang="en-US" dirty="0"/>
              <a:t>Integrity</a:t>
            </a:r>
          </a:p>
          <a:p>
            <a:r>
              <a:rPr lang="en-US" dirty="0"/>
              <a:t>Availability</a:t>
            </a:r>
          </a:p>
        </p:txBody>
      </p:sp>
      <p:pic>
        <p:nvPicPr>
          <p:cNvPr id="1026" name="Picture 2" descr="What Is The CIA Triad?">
            <a:extLst>
              <a:ext uri="{FF2B5EF4-FFF2-40B4-BE49-F238E27FC236}">
                <a16:creationId xmlns:a16="http://schemas.microsoft.com/office/drawing/2014/main" id="{8C8E702B-1569-E14B-86C1-32CBE6542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87" y="1690688"/>
            <a:ext cx="6254196" cy="465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3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4D8A-1B81-1248-B198-33C6B770127F}"/>
              </a:ext>
            </a:extLst>
          </p:cNvPr>
          <p:cNvSpPr>
            <a:spLocks noGrp="1"/>
          </p:cNvSpPr>
          <p:nvPr>
            <p:ph type="title"/>
          </p:nvPr>
        </p:nvSpPr>
        <p:spPr/>
        <p:txBody>
          <a:bodyPr/>
          <a:lstStyle/>
          <a:p>
            <a:r>
              <a:rPr lang="en-US" dirty="0"/>
              <a:t>Future work needed</a:t>
            </a:r>
          </a:p>
        </p:txBody>
      </p:sp>
      <p:sp>
        <p:nvSpPr>
          <p:cNvPr id="3" name="Content Placeholder 2">
            <a:extLst>
              <a:ext uri="{FF2B5EF4-FFF2-40B4-BE49-F238E27FC236}">
                <a16:creationId xmlns:a16="http://schemas.microsoft.com/office/drawing/2014/main" id="{97943C30-A788-DF4E-A6D0-0718F8A4CBB4}"/>
              </a:ext>
            </a:extLst>
          </p:cNvPr>
          <p:cNvSpPr>
            <a:spLocks noGrp="1"/>
          </p:cNvSpPr>
          <p:nvPr>
            <p:ph idx="1"/>
          </p:nvPr>
        </p:nvSpPr>
        <p:spPr/>
        <p:txBody>
          <a:bodyPr/>
          <a:lstStyle/>
          <a:p>
            <a:r>
              <a:rPr lang="en-US" dirty="0"/>
              <a:t>How can we deal with rising cyber attack rates?</a:t>
            </a:r>
          </a:p>
          <a:p>
            <a:endParaRPr lang="en-US" dirty="0"/>
          </a:p>
          <a:p>
            <a:r>
              <a:rPr lang="en-US" dirty="0"/>
              <a:t>Is our data truly safe? </a:t>
            </a:r>
          </a:p>
        </p:txBody>
      </p:sp>
    </p:spTree>
    <p:extLst>
      <p:ext uri="{BB962C8B-B14F-4D97-AF65-F5344CB8AC3E}">
        <p14:creationId xmlns:p14="http://schemas.microsoft.com/office/powerpoint/2010/main" val="96348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7BEA-C20F-F342-BED4-14EFF30D285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58974E7-3594-5A4C-8D27-09AF79D031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38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3EA0-D3C4-0D4B-9F4F-48562D176AA9}"/>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CB22BDF5-C919-7B4F-BC6D-04C3CF6CAFE4}"/>
              </a:ext>
            </a:extLst>
          </p:cNvPr>
          <p:cNvSpPr>
            <a:spLocks noGrp="1"/>
          </p:cNvSpPr>
          <p:nvPr>
            <p:ph idx="1"/>
          </p:nvPr>
        </p:nvSpPr>
        <p:spPr>
          <a:xfrm>
            <a:off x="838200" y="1427356"/>
            <a:ext cx="10515600" cy="4749607"/>
          </a:xfrm>
        </p:spPr>
        <p:txBody>
          <a:bodyPr>
            <a:normAutofit fontScale="70000" lnSpcReduction="20000"/>
          </a:bodyPr>
          <a:lstStyle/>
          <a:p>
            <a:r>
              <a:rPr lang="en-US" dirty="0"/>
              <a:t>Capers, Z. (2019). </a:t>
            </a:r>
            <a:r>
              <a:rPr lang="en-US" i="1" dirty="0"/>
              <a:t>get app</a:t>
            </a:r>
            <a:r>
              <a:rPr lang="en-US" dirty="0"/>
              <a:t>. Retrieved from https://</a:t>
            </a:r>
            <a:r>
              <a:rPr lang="en-US" dirty="0" err="1"/>
              <a:t>www.getapp.com</a:t>
            </a:r>
            <a:r>
              <a:rPr lang="en-US" dirty="0"/>
              <a:t>/resources/common-encryption-methods/</a:t>
            </a:r>
            <a:endParaRPr lang="en-GB" dirty="0"/>
          </a:p>
          <a:p>
            <a:r>
              <a:rPr lang="en-US" dirty="0"/>
              <a:t>Checkpoint. (2019). </a:t>
            </a:r>
            <a:r>
              <a:rPr lang="en-US" i="1" dirty="0"/>
              <a:t>What is a Firewall?</a:t>
            </a:r>
            <a:r>
              <a:rPr lang="en-US" dirty="0"/>
              <a:t> Retrieved from Checkpoint: https://</a:t>
            </a:r>
            <a:r>
              <a:rPr lang="en-US" dirty="0" err="1"/>
              <a:t>www.checkpoint.com</a:t>
            </a:r>
            <a:r>
              <a:rPr lang="en-US" dirty="0"/>
              <a:t>/cyber-hub/network-security/what-is-firewall/#:~:text=A%20Firewall%20is%20a%20network,network%20and%20the%20public%20Internet.</a:t>
            </a:r>
            <a:endParaRPr lang="en-GB" dirty="0"/>
          </a:p>
          <a:p>
            <a:r>
              <a:rPr lang="en-US" dirty="0"/>
              <a:t>Humayun, M., </a:t>
            </a:r>
            <a:r>
              <a:rPr lang="en-US" dirty="0" err="1"/>
              <a:t>Niazi</a:t>
            </a:r>
            <a:r>
              <a:rPr lang="en-US" dirty="0"/>
              <a:t>, M., </a:t>
            </a:r>
            <a:r>
              <a:rPr lang="en-US" dirty="0" err="1"/>
              <a:t>Jhanjhi</a:t>
            </a:r>
            <a:r>
              <a:rPr lang="en-US" dirty="0"/>
              <a:t>, N. Z., </a:t>
            </a:r>
            <a:r>
              <a:rPr lang="en-US" dirty="0" err="1"/>
              <a:t>Alshayeb</a:t>
            </a:r>
            <a:r>
              <a:rPr lang="en-US" dirty="0"/>
              <a:t>, M., &amp; Mahmood, S. (2020). Cyber security threats and vulnerabilities: a systematic mapping study. </a:t>
            </a:r>
            <a:r>
              <a:rPr lang="en-US" i="1" dirty="0"/>
              <a:t>Arabian Journal for Science and Engineering</a:t>
            </a:r>
            <a:r>
              <a:rPr lang="en-US" dirty="0"/>
              <a:t>, </a:t>
            </a:r>
            <a:r>
              <a:rPr lang="en-US" i="1" dirty="0"/>
              <a:t>45</a:t>
            </a:r>
            <a:r>
              <a:rPr lang="en-US" dirty="0"/>
              <a:t>(4), 3171-3189.</a:t>
            </a:r>
            <a:endParaRPr lang="en-GB" dirty="0"/>
          </a:p>
          <a:p>
            <a:r>
              <a:rPr lang="en-GB" dirty="0"/>
              <a:t>Hobbs, A. (2021). </a:t>
            </a:r>
            <a:r>
              <a:rPr lang="en-GB" i="1" dirty="0"/>
              <a:t>The colonial pipeline hack: Exposing vulnerabilities in us cybersecurity</a:t>
            </a:r>
            <a:r>
              <a:rPr lang="en-GB" dirty="0"/>
              <a:t>. SAGE Publications: SAGE Business Cases Originals.</a:t>
            </a:r>
          </a:p>
          <a:p>
            <a:r>
              <a:rPr lang="en-US" dirty="0"/>
              <a:t> </a:t>
            </a:r>
            <a:endParaRPr lang="en-GB" dirty="0"/>
          </a:p>
          <a:p>
            <a:r>
              <a:rPr lang="en-GB" dirty="0" err="1"/>
              <a:t>Mohurle</a:t>
            </a:r>
            <a:r>
              <a:rPr lang="en-GB" dirty="0"/>
              <a:t>, S., &amp; Patil, M. (2017). A brief study of </a:t>
            </a:r>
            <a:r>
              <a:rPr lang="en-GB" dirty="0" err="1"/>
              <a:t>wannacry</a:t>
            </a:r>
            <a:r>
              <a:rPr lang="en-GB" dirty="0"/>
              <a:t> threat: Ransomware attack 2017. </a:t>
            </a:r>
            <a:r>
              <a:rPr lang="en-GB" i="1" dirty="0"/>
              <a:t>International Journal of Advanced Research in Computer Science</a:t>
            </a:r>
            <a:r>
              <a:rPr lang="en-GB" dirty="0"/>
              <a:t>, </a:t>
            </a:r>
            <a:r>
              <a:rPr lang="en-GB" i="1" dirty="0"/>
              <a:t>8</a:t>
            </a:r>
            <a:r>
              <a:rPr lang="en-GB" dirty="0"/>
              <a:t>(5), 1938-1940.</a:t>
            </a:r>
          </a:p>
          <a:p>
            <a:r>
              <a:rPr lang="en-US" dirty="0"/>
              <a:t> </a:t>
            </a:r>
            <a:endParaRPr lang="en-GB" dirty="0"/>
          </a:p>
          <a:p>
            <a:r>
              <a:rPr lang="en-US" dirty="0"/>
              <a:t>Kaufman. (2009). Data Security in the World of Cloud Computing.</a:t>
            </a:r>
            <a:endParaRPr lang="en-GB" dirty="0"/>
          </a:p>
          <a:p>
            <a:r>
              <a:rPr lang="en-US" dirty="0"/>
              <a:t>Kemper, G. (2019). Improving employees' cyber security awareness.</a:t>
            </a:r>
          </a:p>
          <a:p>
            <a:r>
              <a:rPr lang="en-GB" dirty="0"/>
              <a:t>Li, Q., &amp; Clark, G. (2013). Mobile security: A look ahead. </a:t>
            </a:r>
            <a:r>
              <a:rPr lang="en-GB" i="1" dirty="0"/>
              <a:t>IEEE Security &amp; Privacy</a:t>
            </a:r>
            <a:r>
              <a:rPr lang="en-GB" dirty="0"/>
              <a:t>, </a:t>
            </a:r>
            <a:r>
              <a:rPr lang="en-GB" i="1" dirty="0"/>
              <a:t>11</a:t>
            </a:r>
            <a:r>
              <a:rPr lang="en-GB" dirty="0"/>
              <a:t>(1), 78-81.</a:t>
            </a:r>
          </a:p>
          <a:p>
            <a:r>
              <a:rPr lang="en-US" dirty="0" err="1"/>
              <a:t>Sumina</a:t>
            </a:r>
            <a:r>
              <a:rPr lang="en-US" dirty="0"/>
              <a:t>, V. (2022). </a:t>
            </a:r>
            <a:r>
              <a:rPr lang="en-US" i="1" dirty="0"/>
              <a:t>26 Cloud Computing Statistics, Facts &amp; Trends for 2022</a:t>
            </a:r>
            <a:r>
              <a:rPr lang="en-US" dirty="0"/>
              <a:t>. Retrieved from </a:t>
            </a:r>
            <a:r>
              <a:rPr lang="en-US" dirty="0" err="1"/>
              <a:t>Cloudwards</a:t>
            </a:r>
            <a:r>
              <a:rPr lang="en-US" dirty="0"/>
              <a:t>: https://</a:t>
            </a:r>
            <a:r>
              <a:rPr lang="en-US" dirty="0" err="1"/>
              <a:t>www.cloudwards.net</a:t>
            </a:r>
            <a:r>
              <a:rPr lang="en-US" dirty="0"/>
              <a:t>/cloud-computing-statistics/</a:t>
            </a:r>
            <a:endParaRPr lang="en-GB" dirty="0"/>
          </a:p>
          <a:p>
            <a:endParaRPr lang="en-GB"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5737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35E1-3643-2A4B-BE53-124C30AFAA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5535740-717D-2F44-AD36-8D5483AA3974}"/>
              </a:ext>
            </a:extLst>
          </p:cNvPr>
          <p:cNvSpPr>
            <a:spLocks noGrp="1"/>
          </p:cNvSpPr>
          <p:nvPr>
            <p:ph idx="1"/>
          </p:nvPr>
        </p:nvSpPr>
        <p:spPr/>
        <p:txBody>
          <a:bodyPr/>
          <a:lstStyle/>
          <a:p>
            <a:r>
              <a:rPr lang="en-US" dirty="0"/>
              <a:t>cyber attacks and hacking are becoming more and more prevalent</a:t>
            </a:r>
          </a:p>
          <a:p>
            <a:endParaRPr lang="en-US" dirty="0">
              <a:effectLst/>
            </a:endParaRPr>
          </a:p>
          <a:p>
            <a:r>
              <a:rPr lang="en-US" dirty="0"/>
              <a:t>Data storage on the cloud is growing rapidly</a:t>
            </a:r>
            <a:r>
              <a:rPr lang="en-GB" dirty="0">
                <a:effectLst/>
              </a:rPr>
              <a:t> </a:t>
            </a:r>
          </a:p>
          <a:p>
            <a:endParaRPr lang="en-GB" dirty="0"/>
          </a:p>
          <a:p>
            <a:r>
              <a:rPr lang="en-GB" dirty="0"/>
              <a:t>Cloud Computing  market is growing rapidly</a:t>
            </a:r>
            <a:endParaRPr lang="en-US" dirty="0"/>
          </a:p>
        </p:txBody>
      </p:sp>
    </p:spTree>
    <p:extLst>
      <p:ext uri="{BB962C8B-B14F-4D97-AF65-F5344CB8AC3E}">
        <p14:creationId xmlns:p14="http://schemas.microsoft.com/office/powerpoint/2010/main" val="224265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0B30-6F7C-1346-A49B-89C229289367}"/>
              </a:ext>
            </a:extLst>
          </p:cNvPr>
          <p:cNvSpPr>
            <a:spLocks noGrp="1"/>
          </p:cNvSpPr>
          <p:nvPr>
            <p:ph type="title"/>
          </p:nvPr>
        </p:nvSpPr>
        <p:spPr/>
        <p:txBody>
          <a:bodyPr/>
          <a:lstStyle/>
          <a:p>
            <a:r>
              <a:rPr lang="en-US" dirty="0"/>
              <a:t>Security statistics</a:t>
            </a:r>
          </a:p>
        </p:txBody>
      </p:sp>
      <p:sp>
        <p:nvSpPr>
          <p:cNvPr id="3" name="Content Placeholder 2">
            <a:extLst>
              <a:ext uri="{FF2B5EF4-FFF2-40B4-BE49-F238E27FC236}">
                <a16:creationId xmlns:a16="http://schemas.microsoft.com/office/drawing/2014/main" id="{D44083B9-B082-1149-A72A-C5872A9EC599}"/>
              </a:ext>
            </a:extLst>
          </p:cNvPr>
          <p:cNvSpPr>
            <a:spLocks noGrp="1"/>
          </p:cNvSpPr>
          <p:nvPr>
            <p:ph idx="1"/>
          </p:nvPr>
        </p:nvSpPr>
        <p:spPr/>
        <p:txBody>
          <a:bodyPr>
            <a:normAutofit lnSpcReduction="10000"/>
          </a:bodyPr>
          <a:lstStyle/>
          <a:p>
            <a:r>
              <a:rPr lang="en-GB" dirty="0"/>
              <a:t>The total number of breaches in 2019 was 1,473, up from 1,257 the year before. 164.6 million records were exposed in 2018.</a:t>
            </a:r>
          </a:p>
          <a:p>
            <a:endParaRPr lang="en-GB" dirty="0"/>
          </a:p>
          <a:p>
            <a:r>
              <a:rPr lang="en-GB" dirty="0"/>
              <a:t>Targeted emails, or  phishing, is reported by businesses to be used in 91% of successful data breaches</a:t>
            </a:r>
          </a:p>
          <a:p>
            <a:endParaRPr lang="en-GB" dirty="0"/>
          </a:p>
          <a:p>
            <a:r>
              <a:rPr lang="en-GB" dirty="0"/>
              <a:t>average spending on security increased from 2,337 dollars per employee in 2019 to 2,691 dollars in 2020</a:t>
            </a:r>
            <a:endParaRPr lang="en-US" dirty="0"/>
          </a:p>
        </p:txBody>
      </p:sp>
    </p:spTree>
    <p:extLst>
      <p:ext uri="{BB962C8B-B14F-4D97-AF65-F5344CB8AC3E}">
        <p14:creationId xmlns:p14="http://schemas.microsoft.com/office/powerpoint/2010/main" val="354956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F23B-5848-1042-8295-AEAE20147537}"/>
              </a:ext>
            </a:extLst>
          </p:cNvPr>
          <p:cNvSpPr>
            <a:spLocks noGrp="1"/>
          </p:cNvSpPr>
          <p:nvPr>
            <p:ph type="title"/>
          </p:nvPr>
        </p:nvSpPr>
        <p:spPr/>
        <p:txBody>
          <a:bodyPr/>
          <a:lstStyle/>
          <a:p>
            <a:r>
              <a:rPr lang="en-US" dirty="0"/>
              <a:t>Biggest Threats to Data Security</a:t>
            </a:r>
          </a:p>
        </p:txBody>
      </p:sp>
      <p:sp>
        <p:nvSpPr>
          <p:cNvPr id="3" name="Content Placeholder 2">
            <a:extLst>
              <a:ext uri="{FF2B5EF4-FFF2-40B4-BE49-F238E27FC236}">
                <a16:creationId xmlns:a16="http://schemas.microsoft.com/office/drawing/2014/main" id="{555850D4-7211-5E40-AC29-614EC26F693E}"/>
              </a:ext>
            </a:extLst>
          </p:cNvPr>
          <p:cNvSpPr>
            <a:spLocks noGrp="1"/>
          </p:cNvSpPr>
          <p:nvPr>
            <p:ph idx="1"/>
          </p:nvPr>
        </p:nvSpPr>
        <p:spPr/>
        <p:txBody>
          <a:bodyPr>
            <a:normAutofit/>
          </a:bodyPr>
          <a:lstStyle/>
          <a:p>
            <a:r>
              <a:rPr lang="en-US" sz="4000" dirty="0" err="1"/>
              <a:t>Phising</a:t>
            </a:r>
            <a:r>
              <a:rPr lang="en-US" sz="4000" dirty="0"/>
              <a:t> Attacks</a:t>
            </a:r>
          </a:p>
          <a:p>
            <a:endParaRPr lang="en-US" dirty="0"/>
          </a:p>
          <a:p>
            <a:pPr>
              <a:buFontTx/>
              <a:buChar char="-"/>
            </a:pPr>
            <a:r>
              <a:rPr lang="en-US" dirty="0"/>
              <a:t>Usually a fraudulent message disguised as something else</a:t>
            </a:r>
          </a:p>
          <a:p>
            <a:pPr>
              <a:buFontTx/>
              <a:buChar char="-"/>
            </a:pPr>
            <a:r>
              <a:rPr lang="en-US" dirty="0"/>
              <a:t>Several types of Phishing attacks but most common is a deceptive phishing attack</a:t>
            </a:r>
          </a:p>
          <a:p>
            <a:pPr>
              <a:buFontTx/>
              <a:buChar char="-"/>
            </a:pPr>
            <a:endParaRPr lang="en-US" dirty="0"/>
          </a:p>
          <a:p>
            <a:pPr>
              <a:buFontTx/>
              <a:buChar char="-"/>
            </a:pPr>
            <a:r>
              <a:rPr lang="en-US" dirty="0"/>
              <a:t>Large Phishing </a:t>
            </a:r>
            <a:r>
              <a:rPr lang="en-US" dirty="0" err="1"/>
              <a:t>incicdent</a:t>
            </a:r>
            <a:r>
              <a:rPr lang="en-US" dirty="0"/>
              <a:t> is the Target Data Breach</a:t>
            </a:r>
          </a:p>
        </p:txBody>
      </p:sp>
    </p:spTree>
    <p:extLst>
      <p:ext uri="{BB962C8B-B14F-4D97-AF65-F5344CB8AC3E}">
        <p14:creationId xmlns:p14="http://schemas.microsoft.com/office/powerpoint/2010/main" val="168606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E58F-9235-0649-B8B6-22979B7CCE00}"/>
              </a:ext>
            </a:extLst>
          </p:cNvPr>
          <p:cNvSpPr>
            <a:spLocks noGrp="1"/>
          </p:cNvSpPr>
          <p:nvPr>
            <p:ph type="title"/>
          </p:nvPr>
        </p:nvSpPr>
        <p:spPr/>
        <p:txBody>
          <a:bodyPr/>
          <a:lstStyle/>
          <a:p>
            <a:r>
              <a:rPr lang="en-US" b="1" dirty="0"/>
              <a:t>Endpoint Attacks</a:t>
            </a:r>
          </a:p>
        </p:txBody>
      </p:sp>
      <p:sp>
        <p:nvSpPr>
          <p:cNvPr id="3" name="Content Placeholder 2">
            <a:extLst>
              <a:ext uri="{FF2B5EF4-FFF2-40B4-BE49-F238E27FC236}">
                <a16:creationId xmlns:a16="http://schemas.microsoft.com/office/drawing/2014/main" id="{A152B637-51BC-B940-B30F-F7A946B91939}"/>
              </a:ext>
            </a:extLst>
          </p:cNvPr>
          <p:cNvSpPr>
            <a:spLocks noGrp="1"/>
          </p:cNvSpPr>
          <p:nvPr>
            <p:ph idx="1"/>
          </p:nvPr>
        </p:nvSpPr>
        <p:spPr/>
        <p:txBody>
          <a:bodyPr/>
          <a:lstStyle/>
          <a:p>
            <a:r>
              <a:rPr lang="en-US" dirty="0"/>
              <a:t>an endpoint is a remote computing device that communicates back and forth with a network </a:t>
            </a:r>
          </a:p>
          <a:p>
            <a:endParaRPr lang="en-US" dirty="0"/>
          </a:p>
          <a:p>
            <a:r>
              <a:rPr lang="en-GB" dirty="0"/>
              <a:t>Drive-by downloads</a:t>
            </a:r>
          </a:p>
          <a:p>
            <a:endParaRPr lang="en-GB" b="1" dirty="0"/>
          </a:p>
          <a:p>
            <a:r>
              <a:rPr lang="en-US" dirty="0"/>
              <a:t>Watering holes</a:t>
            </a:r>
          </a:p>
        </p:txBody>
      </p:sp>
    </p:spTree>
    <p:extLst>
      <p:ext uri="{BB962C8B-B14F-4D97-AF65-F5344CB8AC3E}">
        <p14:creationId xmlns:p14="http://schemas.microsoft.com/office/powerpoint/2010/main" val="322305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DF8D-A5C2-144A-908A-6E4A0F2ADE67}"/>
              </a:ext>
            </a:extLst>
          </p:cNvPr>
          <p:cNvSpPr>
            <a:spLocks noGrp="1"/>
          </p:cNvSpPr>
          <p:nvPr>
            <p:ph type="title"/>
          </p:nvPr>
        </p:nvSpPr>
        <p:spPr/>
        <p:txBody>
          <a:bodyPr/>
          <a:lstStyle/>
          <a:p>
            <a:r>
              <a:rPr lang="en-US" dirty="0"/>
              <a:t>Ransomware </a:t>
            </a:r>
          </a:p>
        </p:txBody>
      </p:sp>
      <p:sp>
        <p:nvSpPr>
          <p:cNvPr id="3" name="Content Placeholder 2">
            <a:extLst>
              <a:ext uri="{FF2B5EF4-FFF2-40B4-BE49-F238E27FC236}">
                <a16:creationId xmlns:a16="http://schemas.microsoft.com/office/drawing/2014/main" id="{F00EC6AC-51B6-A942-9EBD-769E2CAA4AF4}"/>
              </a:ext>
            </a:extLst>
          </p:cNvPr>
          <p:cNvSpPr>
            <a:spLocks noGrp="1"/>
          </p:cNvSpPr>
          <p:nvPr>
            <p:ph idx="1"/>
          </p:nvPr>
        </p:nvSpPr>
        <p:spPr/>
        <p:txBody>
          <a:bodyPr/>
          <a:lstStyle/>
          <a:p>
            <a:r>
              <a:rPr lang="en-US" dirty="0"/>
              <a:t>malicious programs that block access to your device </a:t>
            </a:r>
          </a:p>
          <a:p>
            <a:endParaRPr lang="en-US" dirty="0"/>
          </a:p>
          <a:p>
            <a:r>
              <a:rPr lang="en-US" dirty="0"/>
              <a:t>Typically require a fee paid in crypto</a:t>
            </a:r>
          </a:p>
          <a:p>
            <a:endParaRPr lang="en-US" dirty="0"/>
          </a:p>
          <a:p>
            <a:r>
              <a:rPr lang="en-US" dirty="0"/>
              <a:t>Colonial Pipeline attack in 2021</a:t>
            </a:r>
          </a:p>
          <a:p>
            <a:endParaRPr lang="en-US" dirty="0"/>
          </a:p>
          <a:p>
            <a:endParaRPr lang="en-US" dirty="0"/>
          </a:p>
        </p:txBody>
      </p:sp>
    </p:spTree>
    <p:extLst>
      <p:ext uri="{BB962C8B-B14F-4D97-AF65-F5344CB8AC3E}">
        <p14:creationId xmlns:p14="http://schemas.microsoft.com/office/powerpoint/2010/main" val="295001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CF9D-C434-2941-A0F3-BFB002DC7308}"/>
              </a:ext>
            </a:extLst>
          </p:cNvPr>
          <p:cNvSpPr>
            <a:spLocks noGrp="1"/>
          </p:cNvSpPr>
          <p:nvPr>
            <p:ph type="title"/>
          </p:nvPr>
        </p:nvSpPr>
        <p:spPr/>
        <p:txBody>
          <a:bodyPr/>
          <a:lstStyle/>
          <a:p>
            <a:r>
              <a:rPr lang="en-US" dirty="0"/>
              <a:t>Best Practices for Data Security</a:t>
            </a:r>
          </a:p>
        </p:txBody>
      </p:sp>
      <p:sp>
        <p:nvSpPr>
          <p:cNvPr id="3" name="Content Placeholder 2">
            <a:extLst>
              <a:ext uri="{FF2B5EF4-FFF2-40B4-BE49-F238E27FC236}">
                <a16:creationId xmlns:a16="http://schemas.microsoft.com/office/drawing/2014/main" id="{618A846A-610E-2B4D-BD06-266FC199A302}"/>
              </a:ext>
            </a:extLst>
          </p:cNvPr>
          <p:cNvSpPr>
            <a:spLocks noGrp="1"/>
          </p:cNvSpPr>
          <p:nvPr>
            <p:ph idx="1"/>
          </p:nvPr>
        </p:nvSpPr>
        <p:spPr/>
        <p:txBody>
          <a:bodyPr/>
          <a:lstStyle/>
          <a:p>
            <a:r>
              <a:rPr lang="en-US" dirty="0"/>
              <a:t>Education</a:t>
            </a:r>
          </a:p>
          <a:p>
            <a:endParaRPr lang="en-US" dirty="0"/>
          </a:p>
          <a:p>
            <a:r>
              <a:rPr lang="en-US" dirty="0"/>
              <a:t>Educating yourself or your employees about how to spot certain attacks is key</a:t>
            </a:r>
            <a:r>
              <a:rPr lang="en-GB" dirty="0"/>
              <a:t> </a:t>
            </a:r>
          </a:p>
          <a:p>
            <a:endParaRPr lang="en-GB" dirty="0"/>
          </a:p>
          <a:p>
            <a:r>
              <a:rPr lang="en-GB" dirty="0"/>
              <a:t>Internal security policies and best practices</a:t>
            </a:r>
            <a:endParaRPr lang="en-US" dirty="0"/>
          </a:p>
        </p:txBody>
      </p:sp>
    </p:spTree>
    <p:extLst>
      <p:ext uri="{BB962C8B-B14F-4D97-AF65-F5344CB8AC3E}">
        <p14:creationId xmlns:p14="http://schemas.microsoft.com/office/powerpoint/2010/main" val="390132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A57C-DECD-7C46-B4D3-D27ADF946008}"/>
              </a:ext>
            </a:extLst>
          </p:cNvPr>
          <p:cNvSpPr>
            <a:spLocks noGrp="1"/>
          </p:cNvSpPr>
          <p:nvPr>
            <p:ph type="title"/>
          </p:nvPr>
        </p:nvSpPr>
        <p:spPr/>
        <p:txBody>
          <a:bodyPr/>
          <a:lstStyle/>
          <a:p>
            <a:r>
              <a:rPr lang="en-US" dirty="0"/>
              <a:t>Scan your Data Stores</a:t>
            </a:r>
          </a:p>
        </p:txBody>
      </p:sp>
      <p:sp>
        <p:nvSpPr>
          <p:cNvPr id="3" name="Content Placeholder 2">
            <a:extLst>
              <a:ext uri="{FF2B5EF4-FFF2-40B4-BE49-F238E27FC236}">
                <a16:creationId xmlns:a16="http://schemas.microsoft.com/office/drawing/2014/main" id="{E7C5448A-2ECA-BC44-BE9B-81CAA7232536}"/>
              </a:ext>
            </a:extLst>
          </p:cNvPr>
          <p:cNvSpPr>
            <a:spLocks noGrp="1"/>
          </p:cNvSpPr>
          <p:nvPr>
            <p:ph idx="1"/>
          </p:nvPr>
        </p:nvSpPr>
        <p:spPr/>
        <p:txBody>
          <a:bodyPr/>
          <a:lstStyle/>
          <a:p>
            <a:r>
              <a:rPr lang="en-US" dirty="0"/>
              <a:t>you need to know precisely what types of data you are using and creating</a:t>
            </a:r>
            <a:r>
              <a:rPr lang="en-GB" dirty="0"/>
              <a:t> </a:t>
            </a:r>
          </a:p>
          <a:p>
            <a:endParaRPr lang="en-GB" dirty="0"/>
          </a:p>
          <a:p>
            <a:r>
              <a:rPr lang="en-US" dirty="0"/>
              <a:t>understanding who has access to your data</a:t>
            </a:r>
            <a:r>
              <a:rPr lang="en-GB" dirty="0"/>
              <a:t> </a:t>
            </a:r>
          </a:p>
          <a:p>
            <a:endParaRPr lang="en-GB" dirty="0"/>
          </a:p>
          <a:p>
            <a:r>
              <a:rPr lang="en-GB" dirty="0"/>
              <a:t>Create a security plan outlining which members who staff have access to what</a:t>
            </a:r>
          </a:p>
          <a:p>
            <a:endParaRPr lang="en-US" dirty="0"/>
          </a:p>
        </p:txBody>
      </p:sp>
    </p:spTree>
    <p:extLst>
      <p:ext uri="{BB962C8B-B14F-4D97-AF65-F5344CB8AC3E}">
        <p14:creationId xmlns:p14="http://schemas.microsoft.com/office/powerpoint/2010/main" val="72440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803F-4B52-E842-B792-72CFC10005C3}"/>
              </a:ext>
            </a:extLst>
          </p:cNvPr>
          <p:cNvSpPr>
            <a:spLocks noGrp="1"/>
          </p:cNvSpPr>
          <p:nvPr>
            <p:ph type="title"/>
          </p:nvPr>
        </p:nvSpPr>
        <p:spPr/>
        <p:txBody>
          <a:bodyPr/>
          <a:lstStyle/>
          <a:p>
            <a:r>
              <a:rPr lang="en-US" dirty="0"/>
              <a:t>Keep your data safe</a:t>
            </a:r>
          </a:p>
        </p:txBody>
      </p:sp>
      <p:sp>
        <p:nvSpPr>
          <p:cNvPr id="3" name="Content Placeholder 2">
            <a:extLst>
              <a:ext uri="{FF2B5EF4-FFF2-40B4-BE49-F238E27FC236}">
                <a16:creationId xmlns:a16="http://schemas.microsoft.com/office/drawing/2014/main" id="{F47C7F0C-C52B-3946-AB93-DB3D8B2A0A48}"/>
              </a:ext>
            </a:extLst>
          </p:cNvPr>
          <p:cNvSpPr>
            <a:spLocks noGrp="1"/>
          </p:cNvSpPr>
          <p:nvPr>
            <p:ph idx="1"/>
          </p:nvPr>
        </p:nvSpPr>
        <p:spPr/>
        <p:txBody>
          <a:bodyPr/>
          <a:lstStyle/>
          <a:p>
            <a:r>
              <a:rPr lang="en-US" dirty="0"/>
              <a:t>Data Encryption</a:t>
            </a:r>
          </a:p>
          <a:p>
            <a:r>
              <a:rPr lang="en-US" dirty="0"/>
              <a:t>Data Masking</a:t>
            </a:r>
          </a:p>
          <a:p>
            <a:r>
              <a:rPr lang="en-US" dirty="0"/>
              <a:t>Data Resilience</a:t>
            </a:r>
          </a:p>
        </p:txBody>
      </p:sp>
    </p:spTree>
    <p:extLst>
      <p:ext uri="{BB962C8B-B14F-4D97-AF65-F5344CB8AC3E}">
        <p14:creationId xmlns:p14="http://schemas.microsoft.com/office/powerpoint/2010/main" val="8458482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{0E4BB798-9446-644B-A5CD-3A5F8695A855}tf10001119</Template>
  <TotalTime>4852</TotalTime>
  <Words>1213</Words>
  <Application>Microsoft Macintosh PowerPoint</Application>
  <PresentationFormat>Widescreen</PresentationFormat>
  <Paragraphs>141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Best Practices for Data Security</vt:lpstr>
      <vt:lpstr>Introduction</vt:lpstr>
      <vt:lpstr>Security statistics</vt:lpstr>
      <vt:lpstr>Biggest Threats to Data Security</vt:lpstr>
      <vt:lpstr>Endpoint Attacks</vt:lpstr>
      <vt:lpstr>Ransomware </vt:lpstr>
      <vt:lpstr>Best Practices for Data Security</vt:lpstr>
      <vt:lpstr>Scan your Data Stores</vt:lpstr>
      <vt:lpstr>Keep your data safe</vt:lpstr>
      <vt:lpstr>Actionable steps for Data Security</vt:lpstr>
      <vt:lpstr>Future work needed</vt:lpstr>
      <vt:lpstr>Questions?</vt:lpstr>
      <vt:lpstr>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Data Security</dc:title>
  <dc:creator>Mitchell Gutteridge</dc:creator>
  <cp:lastModifiedBy>Mitchell Gutteridge</cp:lastModifiedBy>
  <cp:revision>5</cp:revision>
  <dcterms:created xsi:type="dcterms:W3CDTF">2022-03-16T17:25:14Z</dcterms:created>
  <dcterms:modified xsi:type="dcterms:W3CDTF">2022-05-10T22:53:18Z</dcterms:modified>
</cp:coreProperties>
</file>