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263" r:id="rId5"/>
    <p:sldId id="264" r:id="rId6"/>
    <p:sldId id="272" r:id="rId7"/>
    <p:sldId id="274" r:id="rId8"/>
    <p:sldId id="273" r:id="rId9"/>
    <p:sldId id="277" r:id="rId10"/>
    <p:sldId id="280" r:id="rId11"/>
    <p:sldId id="282" r:id="rId12"/>
    <p:sldId id="308" r:id="rId13"/>
    <p:sldId id="360" r:id="rId14"/>
    <p:sldId id="281" r:id="rId15"/>
    <p:sldId id="361" r:id="rId16"/>
    <p:sldId id="279" r:id="rId17"/>
    <p:sldId id="278" r:id="rId18"/>
    <p:sldId id="276" r:id="rId19"/>
    <p:sldId id="362" r:id="rId20"/>
    <p:sldId id="370" r:id="rId21"/>
    <p:sldId id="441" r:id="rId22"/>
    <p:sldId id="439" r:id="rId23"/>
    <p:sldId id="391" r:id="rId24"/>
    <p:sldId id="443" r:id="rId25"/>
    <p:sldId id="275" r:id="rId26"/>
    <p:sldId id="363" r:id="rId27"/>
    <p:sldId id="444" r:id="rId28"/>
    <p:sldId id="271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00C"/>
    <a:srgbClr val="EDD209"/>
    <a:srgbClr val="F9E663"/>
    <a:srgbClr val="EAD372"/>
    <a:srgbClr val="1E1E1E"/>
    <a:srgbClr val="F7DB65"/>
    <a:srgbClr val="F5D767"/>
    <a:srgbClr val="FFFFFF"/>
    <a:srgbClr val="EEE8DC"/>
    <a:srgbClr val="8F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76"/>
  </p:normalViewPr>
  <p:slideViewPr>
    <p:cSldViewPr snapToGrid="0" snapToObjects="1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F130F-5A00-467D-B12E-3BC31A562617}" type="datetimeFigureOut">
              <a:rPr lang="en-NL" smtClean="0"/>
              <a:t>02/05/2025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F2CC-D1CF-4EB5-B799-922D7618FE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07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The scent database contains activation values now calculated with natural language processing techniques, such as Latent Semantic Analysis or Latent Dirichlet (</a:t>
            </a:r>
            <a:r>
              <a:rPr lang="en-US" sz="1800" dirty="0" err="1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Dirishlay</a:t>
            </a:r>
            <a:r>
              <a:rPr lang="en-US" sz="18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) Allocation. Most often, researchers take a large corpus of news articles and investigate the co-occurrence of words in these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F62-2DB6-4D4D-9ED7-E32505336E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But what does a co-occurrence of words tell us about their meaning and the way in which they are used? Here we see COVID and Wuhan co-occur frequently, but what meaning does that carry?</a:t>
            </a:r>
          </a:p>
          <a:p>
            <a:r>
              <a:rPr lang="en-US" sz="18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We suggest using a narrative corpus from the population of interest and employing higher-level qualitative codes instead of words. These codes are a set of expressions, concepts, or constructs of interest that can be developed from the empirical data or adopted from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F62-2DB6-4D4D-9ED7-E32505336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Networks can be created for each participant and these can be aggregated to generate mean networks for a particular identity.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F62-2DB6-4D4D-9ED7-E32505336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6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AF6A-F9DB-D0E3-08D6-C4BFB985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53E6B-72BD-4D3C-F20C-C7BE1613E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CAD48-CD5D-B31A-AB9D-607F50B72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Networks can be created for each participant and these can be aggregated to generate mean networks for a particular identity.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C00B5-B13C-4882-9576-A48F2D953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F62-2DB6-4D4D-9ED7-E32505336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Mean networks can be compared statistically and qualitatively.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F62-2DB6-4D4D-9ED7-E32505336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Nodes and node positions are identical in all networks in the model, the difference is in their edge weights.</a:t>
            </a:r>
          </a:p>
          <a:p>
            <a:r>
              <a:rPr lang="en-GB" dirty="0"/>
              <a:t>For example, Codes B and C have similar connections in both networks, while only Democrats exhibit a connection between Codes A and 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F62-2DB6-4D4D-9ED7-E32505336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5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A5F6-0684-079B-B71F-17316121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7548-FCA4-6FD8-41EC-D8DBB7B1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C5C-4E9A-C323-C8E7-CDA0A193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B712-84CB-4F18-A50B-D23EA6E5CF8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41E8-79C5-E88E-F024-9CA5B71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157F-EFFF-8AF1-A4B1-6121C0D0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CB88-E1C2-4269-870D-DB8016BB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8FA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8;p1">
            <a:extLst>
              <a:ext uri="{FF2B5EF4-FFF2-40B4-BE49-F238E27FC236}">
                <a16:creationId xmlns:a16="http://schemas.microsoft.com/office/drawing/2014/main" id="{28CFEB81-7F78-EADF-7AE5-8D7222A1297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780840" y="784080"/>
            <a:ext cx="2484720" cy="807120"/>
          </a:xfrm>
          <a:prstGeom prst="rect">
            <a:avLst/>
          </a:prstGeom>
          <a:ln>
            <a:noFill/>
          </a:ln>
        </p:spPr>
      </p:pic>
      <p:pic>
        <p:nvPicPr>
          <p:cNvPr id="3" name="Google Shape;89;p1">
            <a:extLst>
              <a:ext uri="{FF2B5EF4-FFF2-40B4-BE49-F238E27FC236}">
                <a16:creationId xmlns:a16="http://schemas.microsoft.com/office/drawing/2014/main" id="{B06666B8-B8CC-6033-E9C1-08113B6C6680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143920" y="6048360"/>
            <a:ext cx="3031200" cy="332640"/>
          </a:xfrm>
          <a:prstGeom prst="rect">
            <a:avLst/>
          </a:prstGeom>
          <a:ln>
            <a:noFill/>
          </a:ln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03C58822-72B8-D31A-0238-1A9B8F84598E}"/>
              </a:ext>
            </a:extLst>
          </p:cNvPr>
          <p:cNvSpPr/>
          <p:nvPr userDrawn="1"/>
        </p:nvSpPr>
        <p:spPr>
          <a:xfrm>
            <a:off x="780840" y="2762280"/>
            <a:ext cx="6655680" cy="1590840"/>
          </a:xfrm>
          <a:prstGeom prst="rect">
            <a:avLst/>
          </a:prstGeom>
          <a:solidFill>
            <a:srgbClr val="FFFFFF"/>
          </a:solidFill>
          <a:ln w="57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NL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29FE09B-1AD4-7DDF-C588-EC6DF7641AFB}"/>
              </a:ext>
            </a:extLst>
          </p:cNvPr>
          <p:cNvSpPr/>
          <p:nvPr userDrawn="1"/>
        </p:nvSpPr>
        <p:spPr>
          <a:xfrm>
            <a:off x="1073880" y="4045680"/>
            <a:ext cx="938016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4B9B9E-7A59-57EA-B591-871AA43BD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79" y="2864710"/>
            <a:ext cx="6066863" cy="875838"/>
          </a:xfrm>
        </p:spPr>
        <p:txBody>
          <a:bodyPr anchor="b"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FEABF3B-4A35-302C-B416-28B28CBD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879" y="3843958"/>
            <a:ext cx="6066863" cy="42644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45C29-DC30-DC97-9C6F-4984A4278408}"/>
              </a:ext>
            </a:extLst>
          </p:cNvPr>
          <p:cNvSpPr txBox="1"/>
          <p:nvPr userDrawn="1"/>
        </p:nvSpPr>
        <p:spPr>
          <a:xfrm>
            <a:off x="893967" y="5094365"/>
            <a:ext cx="410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CSSci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Team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8566628-AA32-307E-6AF5-78787CA2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967" y="5720995"/>
            <a:ext cx="2743200" cy="36512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+mj-lt"/>
              </a:defRPr>
            </a:lvl1pPr>
          </a:lstStyle>
          <a:p>
            <a:fld id="{BB8222DE-DAD2-4B5D-9ED9-D97DA9243F43}" type="datetime1">
              <a:rPr lang="en-GB" smtClean="0"/>
              <a:t>05/02/2025</a:t>
            </a:fld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42354751-ECCD-8C91-43BC-8186BADD7851}"/>
              </a:ext>
            </a:extLst>
          </p:cNvPr>
          <p:cNvSpPr/>
          <p:nvPr userDrawn="1"/>
        </p:nvSpPr>
        <p:spPr>
          <a:xfrm>
            <a:off x="0" y="691560"/>
            <a:ext cx="12188520" cy="65160"/>
          </a:xfrm>
          <a:prstGeom prst="rect">
            <a:avLst/>
          </a:prstGeom>
          <a:solidFill>
            <a:srgbClr val="12424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63BDAE6-02C0-1185-4B66-A94213842BBD}"/>
              </a:ext>
            </a:extLst>
          </p:cNvPr>
          <p:cNvSpPr/>
          <p:nvPr userDrawn="1"/>
        </p:nvSpPr>
        <p:spPr>
          <a:xfrm>
            <a:off x="0" y="767520"/>
            <a:ext cx="12191760" cy="5617440"/>
          </a:xfrm>
          <a:prstGeom prst="rect">
            <a:avLst/>
          </a:prstGeom>
          <a:solidFill>
            <a:srgbClr val="EEE8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NL" dirty="0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C4F94537-59AC-D97C-A4D3-6DA0E49C16BC}"/>
              </a:ext>
            </a:extLst>
          </p:cNvPr>
          <p:cNvSpPr/>
          <p:nvPr userDrawn="1"/>
        </p:nvSpPr>
        <p:spPr>
          <a:xfrm>
            <a:off x="799358" y="2566193"/>
            <a:ext cx="11049120" cy="26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380520">
              <a:buClr>
                <a:srgbClr val="000000"/>
              </a:buClr>
              <a:buFont typeface="Arial"/>
              <a:buChar char="●"/>
            </a:pPr>
            <a:endParaRPr lang="en-US" sz="2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E1E9B658-C7DC-8933-71A7-2B4CB07838B5}"/>
              </a:ext>
            </a:extLst>
          </p:cNvPr>
          <p:cNvSpPr/>
          <p:nvPr userDrawn="1"/>
        </p:nvSpPr>
        <p:spPr>
          <a:xfrm>
            <a:off x="569700" y="1526677"/>
            <a:ext cx="11049120" cy="4099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765934F-9F8D-1645-5320-E461A4173C3E}"/>
              </a:ext>
            </a:extLst>
          </p:cNvPr>
          <p:cNvSpPr/>
          <p:nvPr userDrawn="1"/>
        </p:nvSpPr>
        <p:spPr>
          <a:xfrm>
            <a:off x="727920" y="2351880"/>
            <a:ext cx="11049120" cy="26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5422FEE7-D4CA-F731-DC67-BE5F508882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480" y="1604520"/>
            <a:ext cx="10971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F4EC67-A321-1970-90E3-02AE8AE3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89720"/>
            <a:ext cx="8430544" cy="4976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88EF9A-09DE-482B-B2F5-7C9B0BEF6E3A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eb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8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8.PN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zilvia.gitlab.io/uva_css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46.web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EA0-BE3E-6A68-B1B6-97479EB41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Camp Week, Challenge 3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5384D-777C-F4A2-33AD-1F595382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6DE1-1276-B430-D22E-3D7B5AAE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2D5-3E28-4DEA-BC60-750C50727B3C}" type="datetime1">
              <a:rPr lang="en-GB" smtClean="0"/>
              <a:t>05/02/2025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78CD1-DF19-43BE-A39D-38DD7FAC230E}"/>
              </a:ext>
            </a:extLst>
          </p:cNvPr>
          <p:cNvSpPr/>
          <p:nvPr/>
        </p:nvSpPr>
        <p:spPr>
          <a:xfrm>
            <a:off x="271933" y="188843"/>
            <a:ext cx="8482230" cy="521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29BBF-235D-4E9E-82E8-B0D28ABDB605}"/>
              </a:ext>
            </a:extLst>
          </p:cNvPr>
          <p:cNvSpPr/>
          <p:nvPr/>
        </p:nvSpPr>
        <p:spPr>
          <a:xfrm>
            <a:off x="268357" y="1849617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FC8DA9-1C8C-4DC7-97B6-9EC09B5B23FC}"/>
              </a:ext>
            </a:extLst>
          </p:cNvPr>
          <p:cNvSpPr/>
          <p:nvPr/>
        </p:nvSpPr>
        <p:spPr>
          <a:xfrm>
            <a:off x="1972170" y="1849617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9ABA7F-09DB-4A0E-877D-7B113D9322F0}"/>
              </a:ext>
            </a:extLst>
          </p:cNvPr>
          <p:cNvSpPr/>
          <p:nvPr/>
        </p:nvSpPr>
        <p:spPr>
          <a:xfrm>
            <a:off x="3675983" y="1846400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CC61D-FA03-4DDA-9526-5AD3EA7917AB}"/>
              </a:ext>
            </a:extLst>
          </p:cNvPr>
          <p:cNvSpPr/>
          <p:nvPr/>
        </p:nvSpPr>
        <p:spPr>
          <a:xfrm>
            <a:off x="5389735" y="1846400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084E-D23E-4F02-AE09-8454CB1B4E8F}"/>
              </a:ext>
            </a:extLst>
          </p:cNvPr>
          <p:cNvSpPr txBox="1"/>
          <p:nvPr/>
        </p:nvSpPr>
        <p:spPr>
          <a:xfrm>
            <a:off x="7254321" y="1980827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1055"/>
                </a:solidFill>
              </a:rPr>
              <a:t>Vaccine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EC3C9-0681-418E-8D05-C496F3AB6EF5}"/>
              </a:ext>
            </a:extLst>
          </p:cNvPr>
          <p:cNvSpPr txBox="1"/>
          <p:nvPr/>
        </p:nvSpPr>
        <p:spPr>
          <a:xfrm>
            <a:off x="8466435" y="1980827"/>
            <a:ext cx="97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Wuhan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7B3D-1C32-46E9-A728-EE38EAA285AA}"/>
              </a:ext>
            </a:extLst>
          </p:cNvPr>
          <p:cNvSpPr txBox="1"/>
          <p:nvPr/>
        </p:nvSpPr>
        <p:spPr>
          <a:xfrm>
            <a:off x="9399087" y="2663576"/>
            <a:ext cx="10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1055"/>
                </a:solidFill>
              </a:rPr>
              <a:t>Wuhan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D68AD-9911-4B5F-A045-15D68128A34C}"/>
              </a:ext>
            </a:extLst>
          </p:cNvPr>
          <p:cNvSpPr txBox="1"/>
          <p:nvPr/>
        </p:nvSpPr>
        <p:spPr>
          <a:xfrm>
            <a:off x="8496939" y="2670547"/>
            <a:ext cx="88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1055"/>
                </a:solidFill>
              </a:rPr>
              <a:t>Bat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D168E-A409-4AB3-8EC4-6B81F278C33E}"/>
              </a:ext>
            </a:extLst>
          </p:cNvPr>
          <p:cNvSpPr txBox="1"/>
          <p:nvPr/>
        </p:nvSpPr>
        <p:spPr>
          <a:xfrm>
            <a:off x="7531774" y="2670547"/>
            <a:ext cx="86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1055"/>
                </a:solidFill>
              </a:rPr>
              <a:t>WHO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EC1D-59A0-4DE4-B101-C3D64038DED3}"/>
              </a:ext>
            </a:extLst>
          </p:cNvPr>
          <p:cNvSpPr txBox="1"/>
          <p:nvPr/>
        </p:nvSpPr>
        <p:spPr>
          <a:xfrm>
            <a:off x="7464255" y="3344052"/>
            <a:ext cx="100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1055"/>
                </a:solidFill>
              </a:rPr>
              <a:t>COVID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E7685-36C7-4454-ACB6-705EE9DE8B44}"/>
              </a:ext>
            </a:extLst>
          </p:cNvPr>
          <p:cNvSpPr txBox="1"/>
          <p:nvPr/>
        </p:nvSpPr>
        <p:spPr>
          <a:xfrm>
            <a:off x="9153257" y="1980827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COVID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017AE6-F0C9-40B5-9D38-F2EC24876E7D}"/>
              </a:ext>
            </a:extLst>
          </p:cNvPr>
          <p:cNvSpPr txBox="1"/>
          <p:nvPr/>
        </p:nvSpPr>
        <p:spPr>
          <a:xfrm>
            <a:off x="9462048" y="4019652"/>
            <a:ext cx="8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COVID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7A989-C680-40F7-85CB-9D66E6B78C39}"/>
              </a:ext>
            </a:extLst>
          </p:cNvPr>
          <p:cNvSpPr txBox="1"/>
          <p:nvPr/>
        </p:nvSpPr>
        <p:spPr>
          <a:xfrm>
            <a:off x="8421332" y="4019652"/>
            <a:ext cx="90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Wuhan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C95292-683A-4E6A-A38F-D080ED20117F}"/>
              </a:ext>
            </a:extLst>
          </p:cNvPr>
          <p:cNvGrpSpPr/>
          <p:nvPr/>
        </p:nvGrpSpPr>
        <p:grpSpPr>
          <a:xfrm>
            <a:off x="3845660" y="2123462"/>
            <a:ext cx="1167549" cy="1981200"/>
            <a:chOff x="3845660" y="2123462"/>
            <a:chExt cx="1167549" cy="1981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53B4B4-A7D0-4CF4-B3EA-CA80AE19A173}"/>
                </a:ext>
              </a:extLst>
            </p:cNvPr>
            <p:cNvCxnSpPr/>
            <p:nvPr/>
          </p:nvCxnSpPr>
          <p:spPr>
            <a:xfrm>
              <a:off x="3845660" y="21234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C40AF5-DD70-47B4-BC04-C02C7D0E15F3}"/>
                </a:ext>
              </a:extLst>
            </p:cNvPr>
            <p:cNvCxnSpPr/>
            <p:nvPr/>
          </p:nvCxnSpPr>
          <p:spPr>
            <a:xfrm>
              <a:off x="3845660" y="2472717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A2CE0B-3546-45AC-99F8-AA20B94F0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660" y="2797205"/>
              <a:ext cx="448044" cy="6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134D6D-583A-475D-844A-DC8D0F40B413}"/>
                </a:ext>
              </a:extLst>
            </p:cNvPr>
            <p:cNvCxnSpPr/>
            <p:nvPr/>
          </p:nvCxnSpPr>
          <p:spPr>
            <a:xfrm>
              <a:off x="3849547" y="3131606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7012EC-DCB1-445B-89B5-4DBCB494240B}"/>
                </a:ext>
              </a:extLst>
            </p:cNvPr>
            <p:cNvCxnSpPr/>
            <p:nvPr/>
          </p:nvCxnSpPr>
          <p:spPr>
            <a:xfrm>
              <a:off x="3845660" y="3468941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64413F-B24C-4A8D-9BC4-7852189C9C0A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461055-F2BD-405D-91B9-D376595C60A7}"/>
                </a:ext>
              </a:extLst>
            </p:cNvPr>
            <p:cNvCxnSpPr/>
            <p:nvPr/>
          </p:nvCxnSpPr>
          <p:spPr>
            <a:xfrm>
              <a:off x="3845660" y="41046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5C8BC8-C907-4024-8F79-DD5AC7AB47B0}"/>
              </a:ext>
            </a:extLst>
          </p:cNvPr>
          <p:cNvGrpSpPr/>
          <p:nvPr/>
        </p:nvGrpSpPr>
        <p:grpSpPr>
          <a:xfrm>
            <a:off x="5512225" y="2123462"/>
            <a:ext cx="1167549" cy="1981200"/>
            <a:chOff x="3845660" y="2123462"/>
            <a:chExt cx="1167549" cy="1981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1C0D58-D45C-4A53-856C-F34C13737DFD}"/>
                </a:ext>
              </a:extLst>
            </p:cNvPr>
            <p:cNvCxnSpPr/>
            <p:nvPr/>
          </p:nvCxnSpPr>
          <p:spPr>
            <a:xfrm>
              <a:off x="3845660" y="21234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F80371-788E-4A8A-B192-A2CD803FE1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91" y="2472717"/>
              <a:ext cx="5818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A22C47-E40A-485B-A597-5217E0A7495C}"/>
                </a:ext>
              </a:extLst>
            </p:cNvPr>
            <p:cNvCxnSpPr/>
            <p:nvPr/>
          </p:nvCxnSpPr>
          <p:spPr>
            <a:xfrm>
              <a:off x="3845660" y="2797865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46D1C9-5F34-49D0-9786-2221715C9A60}"/>
                </a:ext>
              </a:extLst>
            </p:cNvPr>
            <p:cNvCxnSpPr/>
            <p:nvPr/>
          </p:nvCxnSpPr>
          <p:spPr>
            <a:xfrm>
              <a:off x="3849547" y="3131606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8D743E-ED81-4D7E-BDD4-3D3F4B7B1B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3468941"/>
              <a:ext cx="3916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5F5973-B21B-4E96-9B62-42B1735A6355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1FA7B8-92A7-4776-8AB1-3221D9EB6539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4104662"/>
              <a:ext cx="3916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B0C0D5-E012-41BC-B514-6BBC974BE14D}"/>
              </a:ext>
            </a:extLst>
          </p:cNvPr>
          <p:cNvGrpSpPr/>
          <p:nvPr/>
        </p:nvGrpSpPr>
        <p:grpSpPr>
          <a:xfrm>
            <a:off x="2103718" y="2123462"/>
            <a:ext cx="1167549" cy="1981200"/>
            <a:chOff x="3845660" y="2123462"/>
            <a:chExt cx="1167549" cy="1981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A7F1AA-F9B2-42B2-8F89-0C7A1CCD97A6}"/>
                </a:ext>
              </a:extLst>
            </p:cNvPr>
            <p:cNvCxnSpPr/>
            <p:nvPr/>
          </p:nvCxnSpPr>
          <p:spPr>
            <a:xfrm>
              <a:off x="3845660" y="21234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C9BC3F-3EFE-45F1-971A-CD9F413D2291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2472717"/>
              <a:ext cx="5818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9009C9-5178-41DE-8985-45B27A60E402}"/>
                </a:ext>
              </a:extLst>
            </p:cNvPr>
            <p:cNvCxnSpPr/>
            <p:nvPr/>
          </p:nvCxnSpPr>
          <p:spPr>
            <a:xfrm>
              <a:off x="3845660" y="2797865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209357-D890-484B-AA90-5AE8ACCD9331}"/>
                </a:ext>
              </a:extLst>
            </p:cNvPr>
            <p:cNvCxnSpPr>
              <a:cxnSpLocks/>
            </p:cNvCxnSpPr>
            <p:nvPr/>
          </p:nvCxnSpPr>
          <p:spPr>
            <a:xfrm>
              <a:off x="4306238" y="3131606"/>
              <a:ext cx="7069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1BB29B-6F09-4A70-A08C-CC22C42E8B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3468941"/>
              <a:ext cx="4605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5595E5-9D65-4F3E-B97C-F217553C329F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641B5F-A0AD-4C34-A25D-46EE99F184E0}"/>
                </a:ext>
              </a:extLst>
            </p:cNvPr>
            <p:cNvCxnSpPr/>
            <p:nvPr/>
          </p:nvCxnSpPr>
          <p:spPr>
            <a:xfrm>
              <a:off x="3845660" y="41046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59C603-4596-4160-A908-F1EE1CDCBC75}"/>
              </a:ext>
            </a:extLst>
          </p:cNvPr>
          <p:cNvGrpSpPr/>
          <p:nvPr/>
        </p:nvGrpSpPr>
        <p:grpSpPr>
          <a:xfrm>
            <a:off x="426044" y="2123462"/>
            <a:ext cx="1167549" cy="1981200"/>
            <a:chOff x="3845660" y="2123462"/>
            <a:chExt cx="1167549" cy="19812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CE3AEC-2EE6-43D0-9B00-018B00AF0557}"/>
                </a:ext>
              </a:extLst>
            </p:cNvPr>
            <p:cNvCxnSpPr>
              <a:cxnSpLocks/>
            </p:cNvCxnSpPr>
            <p:nvPr/>
          </p:nvCxnSpPr>
          <p:spPr>
            <a:xfrm>
              <a:off x="4632190" y="2123462"/>
              <a:ext cx="3771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B80146-2F5D-4B5D-AC7C-4CF194B0AC5D}"/>
                </a:ext>
              </a:extLst>
            </p:cNvPr>
            <p:cNvCxnSpPr/>
            <p:nvPr/>
          </p:nvCxnSpPr>
          <p:spPr>
            <a:xfrm>
              <a:off x="3845660" y="2472717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859B2E-47AA-49DE-A109-5F50984D75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2797865"/>
              <a:ext cx="597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31D264-73BC-48FA-B1E5-AA9C43B4D8E5}"/>
                </a:ext>
              </a:extLst>
            </p:cNvPr>
            <p:cNvCxnSpPr/>
            <p:nvPr/>
          </p:nvCxnSpPr>
          <p:spPr>
            <a:xfrm>
              <a:off x="3849547" y="3131606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F39DD1-2372-4A59-8877-1ECAD8BAD8E2}"/>
                </a:ext>
              </a:extLst>
            </p:cNvPr>
            <p:cNvCxnSpPr>
              <a:cxnSpLocks/>
            </p:cNvCxnSpPr>
            <p:nvPr/>
          </p:nvCxnSpPr>
          <p:spPr>
            <a:xfrm>
              <a:off x="4443346" y="3468941"/>
              <a:ext cx="5659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18E8B0-809E-4949-99BC-9CC8AB782E23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6CE505-9382-4BEE-AE0D-4B968B5D0964}"/>
                </a:ext>
              </a:extLst>
            </p:cNvPr>
            <p:cNvCxnSpPr/>
            <p:nvPr/>
          </p:nvCxnSpPr>
          <p:spPr>
            <a:xfrm>
              <a:off x="3845660" y="41046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822BEC9-45AC-47C1-A342-9B4EAC155A9C}"/>
              </a:ext>
            </a:extLst>
          </p:cNvPr>
          <p:cNvSpPr txBox="1"/>
          <p:nvPr/>
        </p:nvSpPr>
        <p:spPr>
          <a:xfrm>
            <a:off x="7619566" y="4012428"/>
            <a:ext cx="6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01055"/>
                </a:solidFill>
              </a:rPr>
              <a:t>Bat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D9BF9-02C6-44F7-B310-182B53135021}"/>
              </a:ext>
            </a:extLst>
          </p:cNvPr>
          <p:cNvSpPr/>
          <p:nvPr/>
        </p:nvSpPr>
        <p:spPr>
          <a:xfrm>
            <a:off x="7494199" y="1892763"/>
            <a:ext cx="2882348" cy="514681"/>
          </a:xfrm>
          <a:prstGeom prst="rect">
            <a:avLst/>
          </a:prstGeom>
          <a:noFill/>
          <a:ln>
            <a:solidFill>
              <a:srgbClr val="601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BD5C3B-669B-41CB-A808-459B4AB9B9DE}"/>
              </a:ext>
            </a:extLst>
          </p:cNvPr>
          <p:cNvSpPr/>
          <p:nvPr/>
        </p:nvSpPr>
        <p:spPr>
          <a:xfrm>
            <a:off x="7502008" y="2597872"/>
            <a:ext cx="2882348" cy="514681"/>
          </a:xfrm>
          <a:prstGeom prst="rect">
            <a:avLst/>
          </a:prstGeom>
          <a:noFill/>
          <a:ln>
            <a:solidFill>
              <a:srgbClr val="601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5BF461-7CE3-4628-BF8A-E58C0214CB4E}"/>
              </a:ext>
            </a:extLst>
          </p:cNvPr>
          <p:cNvSpPr/>
          <p:nvPr/>
        </p:nvSpPr>
        <p:spPr>
          <a:xfrm>
            <a:off x="7502008" y="3271743"/>
            <a:ext cx="2882348" cy="514681"/>
          </a:xfrm>
          <a:prstGeom prst="rect">
            <a:avLst/>
          </a:prstGeom>
          <a:noFill/>
          <a:ln>
            <a:solidFill>
              <a:srgbClr val="601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38306C-58AD-4E56-B5A6-81C6C39D195A}"/>
              </a:ext>
            </a:extLst>
          </p:cNvPr>
          <p:cNvSpPr/>
          <p:nvPr/>
        </p:nvSpPr>
        <p:spPr>
          <a:xfrm>
            <a:off x="7496729" y="3944883"/>
            <a:ext cx="2882348" cy="514681"/>
          </a:xfrm>
          <a:prstGeom prst="rect">
            <a:avLst/>
          </a:prstGeom>
          <a:noFill/>
          <a:ln>
            <a:solidFill>
              <a:srgbClr val="601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B6732-06BA-486A-B8EB-404C1ACC3687}"/>
              </a:ext>
            </a:extLst>
          </p:cNvPr>
          <p:cNvSpPr txBox="1"/>
          <p:nvPr/>
        </p:nvSpPr>
        <p:spPr>
          <a:xfrm>
            <a:off x="7697134" y="973059"/>
            <a:ext cx="250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Meaning?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BE30FD-D887-4D05-9FDF-78E0C3031491}"/>
              </a:ext>
            </a:extLst>
          </p:cNvPr>
          <p:cNvGrpSpPr/>
          <p:nvPr/>
        </p:nvGrpSpPr>
        <p:grpSpPr>
          <a:xfrm>
            <a:off x="144946" y="207980"/>
            <a:ext cx="6837459" cy="1323439"/>
            <a:chOff x="9591641" y="130760"/>
            <a:chExt cx="2458119" cy="13234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EECD8E-4003-4F96-90D7-14CEE4517C35}"/>
                </a:ext>
              </a:extLst>
            </p:cNvPr>
            <p:cNvSpPr txBox="1"/>
            <p:nvPr/>
          </p:nvSpPr>
          <p:spPr>
            <a:xfrm>
              <a:off x="9591641" y="130760"/>
              <a:ext cx="24581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601055"/>
                  </a:solidFill>
                  <a:latin typeface="Garamond" panose="02020404030301010803" pitchFamily="18" charset="0"/>
                </a:rPr>
                <a:t>Semantic similarity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AFA4AB-F3D3-47B6-B52E-2DFEEDF7EE21}"/>
                </a:ext>
              </a:extLst>
            </p:cNvPr>
            <p:cNvSpPr txBox="1"/>
            <p:nvPr/>
          </p:nvSpPr>
          <p:spPr>
            <a:xfrm>
              <a:off x="9961198" y="792479"/>
              <a:ext cx="1719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01055"/>
                  </a:solidFill>
                </a:rPr>
                <a:t>(word co-occurrences within documents)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9754D44-FBAB-4EFD-A20C-F76B8708FA7F}"/>
              </a:ext>
            </a:extLst>
          </p:cNvPr>
          <p:cNvSpPr txBox="1"/>
          <p:nvPr/>
        </p:nvSpPr>
        <p:spPr>
          <a:xfrm>
            <a:off x="586408" y="1459761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CBDB9C-9E31-41A8-8D16-AE226DD63037}"/>
              </a:ext>
            </a:extLst>
          </p:cNvPr>
          <p:cNvSpPr txBox="1"/>
          <p:nvPr/>
        </p:nvSpPr>
        <p:spPr>
          <a:xfrm>
            <a:off x="2250787" y="1459761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CEFC9-8D21-43F9-A797-916E404C37A4}"/>
              </a:ext>
            </a:extLst>
          </p:cNvPr>
          <p:cNvSpPr txBox="1"/>
          <p:nvPr/>
        </p:nvSpPr>
        <p:spPr>
          <a:xfrm>
            <a:off x="3945502" y="1468527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DF5CA-9613-4403-AD6F-0B0CE674A560}"/>
              </a:ext>
            </a:extLst>
          </p:cNvPr>
          <p:cNvSpPr txBox="1"/>
          <p:nvPr/>
        </p:nvSpPr>
        <p:spPr>
          <a:xfrm>
            <a:off x="5656734" y="1468527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B5122F-BC48-4726-B7C6-78E4F958A629}"/>
              </a:ext>
            </a:extLst>
          </p:cNvPr>
          <p:cNvSpPr txBox="1"/>
          <p:nvPr/>
        </p:nvSpPr>
        <p:spPr>
          <a:xfrm>
            <a:off x="1224858" y="4620291"/>
            <a:ext cx="451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&lt;------------------News article database------------------&gt;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16946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F6327-EE83-454B-2B8D-8FD5911B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A1263-C03F-61C8-B4FC-6127ED36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NLP: Bag-of-Words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EA19-7785-EFB4-1B00-0AADC625F19E}"/>
              </a:ext>
            </a:extLst>
          </p:cNvPr>
          <p:cNvSpPr txBox="1"/>
          <p:nvPr/>
        </p:nvSpPr>
        <p:spPr>
          <a:xfrm>
            <a:off x="286351" y="2090172"/>
            <a:ext cx="33134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Representation of text </a:t>
            </a:r>
          </a:p>
          <a:p>
            <a:endParaRPr lang="en-GB" sz="2400" spc="-1" dirty="0">
              <a:solidFill>
                <a:srgbClr val="000000"/>
              </a:solidFill>
            </a:endParaRPr>
          </a:p>
          <a:p>
            <a:r>
              <a:rPr lang="en-GB" sz="2400" spc="-1" dirty="0">
                <a:solidFill>
                  <a:srgbClr val="000000"/>
                </a:solidFill>
              </a:rPr>
              <a:t>Occurrence of words within a document</a:t>
            </a:r>
          </a:p>
          <a:p>
            <a:endParaRPr lang="en-GB" sz="2400" dirty="0"/>
          </a:p>
          <a:p>
            <a:r>
              <a:rPr lang="en-GB" sz="2400" dirty="0"/>
              <a:t>Word order and structure not important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200FA-21D6-82C5-6A0F-ADFC4186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06" y="1586731"/>
            <a:ext cx="7289743" cy="41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0AAE-5447-22A0-9050-A88C3181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0B04-9855-7DCE-4F47-54A5D168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NLP: Sentiment Analysis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89653-B078-E4F3-0620-C3BB15450271}"/>
              </a:ext>
            </a:extLst>
          </p:cNvPr>
          <p:cNvSpPr txBox="1"/>
          <p:nvPr/>
        </p:nvSpPr>
        <p:spPr>
          <a:xfrm>
            <a:off x="8310510" y="1905506"/>
            <a:ext cx="36055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Identify underlying emotional tone</a:t>
            </a:r>
          </a:p>
          <a:p>
            <a:endParaRPr lang="en-GB" sz="2400" spc="-1" dirty="0">
              <a:solidFill>
                <a:srgbClr val="000000"/>
              </a:solidFill>
            </a:endParaRPr>
          </a:p>
          <a:p>
            <a:r>
              <a:rPr lang="en-US" sz="2400" dirty="0"/>
              <a:t>Can also be more refined (e.g., </a:t>
            </a:r>
            <a:r>
              <a:rPr lang="en-GB" sz="2400" dirty="0"/>
              <a:t>anger, disgust, sadness, fear, and surprise)</a:t>
            </a:r>
            <a:endParaRPr lang="en-US" sz="2400" dirty="0"/>
          </a:p>
          <a:p>
            <a:endParaRPr lang="en-GB" sz="2400" dirty="0"/>
          </a:p>
          <a:p>
            <a:r>
              <a:rPr lang="en-GB" sz="2400" dirty="0"/>
              <a:t>Lists of indicators, lexicon of extraction rules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4B9F3-E253-9897-883D-8576E0638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8"/>
          <a:stretch/>
        </p:blipFill>
        <p:spPr>
          <a:xfrm>
            <a:off x="144380" y="1106140"/>
            <a:ext cx="4478916" cy="2070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529977-FBE2-2D68-EF41-067B51DAC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7691" b="9769"/>
          <a:stretch/>
        </p:blipFill>
        <p:spPr>
          <a:xfrm>
            <a:off x="144380" y="3244334"/>
            <a:ext cx="5579564" cy="2954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8A2B65-3329-C878-B803-5004F081C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96" y="2509872"/>
            <a:ext cx="5790498" cy="3846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EA2DA3-521D-5887-423C-5147231F3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" y="1106140"/>
            <a:ext cx="6179418" cy="36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EE9EC-26DB-1E64-A4F2-B0CE2537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799460-8194-FE76-3887-8D42F02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Hermeneutics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2DB20-24DE-6989-FF4E-4024C17E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5" y="3625482"/>
            <a:ext cx="4815664" cy="2663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FAF98-E91E-6C47-1583-2D513848C149}"/>
              </a:ext>
            </a:extLst>
          </p:cNvPr>
          <p:cNvSpPr txBox="1"/>
          <p:nvPr/>
        </p:nvSpPr>
        <p:spPr>
          <a:xfrm>
            <a:off x="352925" y="1300606"/>
            <a:ext cx="3975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Interpret text</a:t>
            </a:r>
          </a:p>
          <a:p>
            <a:endParaRPr lang="en-GB" sz="2400" spc="-1" dirty="0">
              <a:solidFill>
                <a:srgbClr val="000000"/>
              </a:solidFill>
            </a:endParaRPr>
          </a:p>
          <a:p>
            <a:r>
              <a:rPr lang="en-GB" sz="2400" spc="-1" dirty="0">
                <a:solidFill>
                  <a:srgbClr val="000000"/>
                </a:solidFill>
              </a:rPr>
              <a:t>Develop codes, codebook</a:t>
            </a:r>
          </a:p>
          <a:p>
            <a:endParaRPr lang="en-GB" sz="2400" spc="-1" dirty="0">
              <a:solidFill>
                <a:srgbClr val="000000"/>
              </a:solidFill>
            </a:endParaRPr>
          </a:p>
          <a:p>
            <a:r>
              <a:rPr lang="en-GB" sz="2400" spc="-1" dirty="0">
                <a:solidFill>
                  <a:srgbClr val="000000"/>
                </a:solidFill>
              </a:rPr>
              <a:t>Apply codes to data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5EB195-D667-E38C-E46E-8E531A8D5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r="13242" b="7296"/>
          <a:stretch/>
        </p:blipFill>
        <p:spPr>
          <a:xfrm>
            <a:off x="6029317" y="941484"/>
            <a:ext cx="6021414" cy="4198407"/>
          </a:xfrm>
          <a:prstGeom prst="rect">
            <a:avLst/>
          </a:prstGeom>
          <a:ln>
            <a:solidFill>
              <a:srgbClr val="766C24"/>
            </a:solidFill>
          </a:ln>
        </p:spPr>
      </p:pic>
    </p:spTree>
    <p:extLst>
      <p:ext uri="{BB962C8B-B14F-4D97-AF65-F5344CB8AC3E}">
        <p14:creationId xmlns:p14="http://schemas.microsoft.com/office/powerpoint/2010/main" val="3312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9D3E-0566-BDF2-D1D4-55A25A17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E22AF-1F77-02BC-7875-56783262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Hermeneutics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05C12-63EF-FA4C-BAB5-9CCD93C3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379" y="960672"/>
            <a:ext cx="6979370" cy="2850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83E7F-222E-C7B4-AE40-430A0844D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339" y="4475747"/>
            <a:ext cx="4527360" cy="17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DB7C-E061-75A1-2C95-E164C7D75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162DAF-8996-0758-8455-20E75F87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Hermeneutics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D7D39-C2D2-FBB8-B29A-02C7BAB5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40" y="947207"/>
            <a:ext cx="9289919" cy="5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90B9-ABD1-8601-46B2-B32FEABC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93C8A7-A9B6-B04A-4B59-0DCE7A2E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methods: Frequencies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9DCEB-D40D-46B1-ED24-84A35A418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r="13242" b="7296"/>
          <a:stretch/>
        </p:blipFill>
        <p:spPr>
          <a:xfrm>
            <a:off x="8058607" y="845232"/>
            <a:ext cx="3992123" cy="2783492"/>
          </a:xfrm>
          <a:prstGeom prst="rect">
            <a:avLst/>
          </a:prstGeom>
          <a:ln>
            <a:solidFill>
              <a:srgbClr val="766C24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20910-8DD5-160A-8C9E-ADF62A1D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3" y="977261"/>
            <a:ext cx="5421623" cy="3761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1F31E-6D86-3945-B12B-810F27E0D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9" y="3228825"/>
            <a:ext cx="4498108" cy="3019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44083-B80C-3DC6-A914-817557B89D51}"/>
              </a:ext>
            </a:extLst>
          </p:cNvPr>
          <p:cNvSpPr txBox="1"/>
          <p:nvPr/>
        </p:nvSpPr>
        <p:spPr>
          <a:xfrm>
            <a:off x="5005187" y="5812727"/>
            <a:ext cx="4697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spc="-1" dirty="0">
                <a:solidFill>
                  <a:srgbClr val="000000"/>
                </a:solidFill>
              </a:rPr>
              <a:t>Code interactions (co-occurrences)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40404-51C7-D6A0-B28B-26DC476F0381}"/>
              </a:ext>
            </a:extLst>
          </p:cNvPr>
          <p:cNvSpPr txBox="1"/>
          <p:nvPr/>
        </p:nvSpPr>
        <p:spPr>
          <a:xfrm>
            <a:off x="9627474" y="5812713"/>
            <a:ext cx="1942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spc="-1" dirty="0">
                <a:solidFill>
                  <a:srgbClr val="000000"/>
                </a:solidFill>
              </a:rPr>
              <a:t>Heatmap</a:t>
            </a:r>
            <a:endParaRPr lang="en-US" sz="2000" spc="-1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3A0CC-8F02-549F-8C8B-3155FA452BAC}"/>
              </a:ext>
            </a:extLst>
          </p:cNvPr>
          <p:cNvSpPr txBox="1"/>
          <p:nvPr/>
        </p:nvSpPr>
        <p:spPr>
          <a:xfrm>
            <a:off x="5013208" y="5412589"/>
            <a:ext cx="4697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Code frequencies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6848A-6B9C-0E72-994B-9F1BF1E5DA62}"/>
              </a:ext>
            </a:extLst>
          </p:cNvPr>
          <p:cNvSpPr txBox="1"/>
          <p:nvPr/>
        </p:nvSpPr>
        <p:spPr>
          <a:xfrm>
            <a:off x="9627474" y="5412561"/>
            <a:ext cx="1942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8737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31587E-C523-59BB-4E97-F325F625D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2995" r="3671" b="3237"/>
          <a:stretch/>
        </p:blipFill>
        <p:spPr>
          <a:xfrm>
            <a:off x="5143500" y="1318059"/>
            <a:ext cx="5499100" cy="4914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4807A5-403F-F308-5ECA-90D08ED8F6D7}"/>
              </a:ext>
            </a:extLst>
          </p:cNvPr>
          <p:cNvCxnSpPr>
            <a:cxnSpLocks/>
          </p:cNvCxnSpPr>
          <p:nvPr/>
        </p:nvCxnSpPr>
        <p:spPr>
          <a:xfrm flipV="1">
            <a:off x="4813300" y="4308909"/>
            <a:ext cx="1687122" cy="1028700"/>
          </a:xfrm>
          <a:prstGeom prst="straightConnector1">
            <a:avLst/>
          </a:prstGeom>
          <a:ln w="38100">
            <a:solidFill>
              <a:srgbClr val="3E00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DE0A2A-5E95-D24B-4E63-221660726EBC}"/>
              </a:ext>
            </a:extLst>
          </p:cNvPr>
          <p:cNvSpPr txBox="1"/>
          <p:nvPr/>
        </p:nvSpPr>
        <p:spPr>
          <a:xfrm>
            <a:off x="2006601" y="4931209"/>
            <a:ext cx="298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Relative frequency of code co-occurrence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D81D6-8F48-2723-F324-26FD4424A37A}"/>
              </a:ext>
            </a:extLst>
          </p:cNvPr>
          <p:cNvSpPr txBox="1"/>
          <p:nvPr/>
        </p:nvSpPr>
        <p:spPr>
          <a:xfrm>
            <a:off x="4595422" y="215814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Code A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8FFD8-3A3A-7327-E5A2-EF306C38348D}"/>
              </a:ext>
            </a:extLst>
          </p:cNvPr>
          <p:cNvSpPr txBox="1"/>
          <p:nvPr/>
        </p:nvSpPr>
        <p:spPr>
          <a:xfrm>
            <a:off x="8166100" y="139729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Code B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8C1E0-DE33-0D53-15D9-D7C8211A4D02}"/>
              </a:ext>
            </a:extLst>
          </p:cNvPr>
          <p:cNvSpPr txBox="1"/>
          <p:nvPr/>
        </p:nvSpPr>
        <p:spPr>
          <a:xfrm>
            <a:off x="8737600" y="206037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Code C</a:t>
            </a:r>
            <a:endParaRPr lang="en-US" sz="24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70874C83-C18F-45AF-C0D5-4B51F088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83" y="452472"/>
            <a:ext cx="10247817" cy="497605"/>
          </a:xfrm>
        </p:spPr>
        <p:txBody>
          <a:bodyPr/>
          <a:lstStyle/>
          <a:p>
            <a:r>
              <a:rPr lang="en-GB" sz="3200" dirty="0"/>
              <a:t>Unified methods: Epistemic Network Analysis (ENA)</a:t>
            </a:r>
            <a:br>
              <a:rPr lang="en-US" sz="3200" dirty="0"/>
            </a:b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0119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FB1D0-DA39-B98D-1A90-0C02573D3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oman with solid fill">
            <a:extLst>
              <a:ext uri="{FF2B5EF4-FFF2-40B4-BE49-F238E27FC236}">
                <a16:creationId xmlns:a16="http://schemas.microsoft.com/office/drawing/2014/main" id="{4C53310C-9EE1-643A-5766-63C59799E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942" y="1959424"/>
            <a:ext cx="1165663" cy="1161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05368-8CD4-6165-9E9F-F7015D70A0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7416" r="18971"/>
          <a:stretch/>
        </p:blipFill>
        <p:spPr bwMode="auto">
          <a:xfrm>
            <a:off x="6002910" y="1645380"/>
            <a:ext cx="2029822" cy="205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0D5C36-B1CB-94CB-C1C9-F27F916EBD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t="4497" r="20004" b="2309"/>
          <a:stretch/>
        </p:blipFill>
        <p:spPr>
          <a:xfrm>
            <a:off x="9750392" y="3952581"/>
            <a:ext cx="1905802" cy="2045793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763B1C73-6EA1-5702-13C8-4DCEF1A6B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08" y="4399431"/>
            <a:ext cx="1165663" cy="1161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4A8A28-89E8-9A5C-C3F3-F9791CBEBF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12262" r="21064" b="8508"/>
          <a:stretch/>
        </p:blipFill>
        <p:spPr>
          <a:xfrm>
            <a:off x="9750392" y="1698578"/>
            <a:ext cx="1905802" cy="1730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BDB3EF-2CF2-1E81-F4B2-7E168AEEE65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5253" r="23805"/>
          <a:stretch/>
        </p:blipFill>
        <p:spPr>
          <a:xfrm>
            <a:off x="1593642" y="4057339"/>
            <a:ext cx="1740455" cy="20344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A5F2C7-0FDF-336C-C677-0BDA2A71F8E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t="5952" r="18106"/>
          <a:stretch/>
        </p:blipFill>
        <p:spPr>
          <a:xfrm>
            <a:off x="1730869" y="1571979"/>
            <a:ext cx="1842405" cy="2133119"/>
          </a:xfrm>
          <a:prstGeom prst="rect">
            <a:avLst/>
          </a:prstGeom>
        </p:spPr>
      </p:pic>
      <p:pic>
        <p:nvPicPr>
          <p:cNvPr id="2" name="Graphic 1" descr="Woman with solid fill">
            <a:extLst>
              <a:ext uri="{FF2B5EF4-FFF2-40B4-BE49-F238E27FC236}">
                <a16:creationId xmlns:a16="http://schemas.microsoft.com/office/drawing/2014/main" id="{F1BF5CB7-0BCA-6E36-D652-6E969F62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4935" y="1959424"/>
            <a:ext cx="1165663" cy="1161151"/>
          </a:xfrm>
          <a:prstGeom prst="rect">
            <a:avLst/>
          </a:prstGeom>
        </p:spPr>
      </p:pic>
      <p:pic>
        <p:nvPicPr>
          <p:cNvPr id="3" name="Graphic 2" descr="Woman with solid fill">
            <a:extLst>
              <a:ext uri="{FF2B5EF4-FFF2-40B4-BE49-F238E27FC236}">
                <a16:creationId xmlns:a16="http://schemas.microsoft.com/office/drawing/2014/main" id="{3468367B-F4F7-558A-F182-5A496220D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0801" y="4399431"/>
            <a:ext cx="1165663" cy="1161151"/>
          </a:xfrm>
          <a:prstGeom prst="rect">
            <a:avLst/>
          </a:prstGeom>
        </p:spPr>
      </p:pic>
      <p:pic>
        <p:nvPicPr>
          <p:cNvPr id="16" name="Graphic 15" descr="Woman with solid fill">
            <a:extLst>
              <a:ext uri="{FF2B5EF4-FFF2-40B4-BE49-F238E27FC236}">
                <a16:creationId xmlns:a16="http://schemas.microsoft.com/office/drawing/2014/main" id="{4DF01C25-A046-30D3-4D9F-5DA7B52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535" y="1959424"/>
            <a:ext cx="1165663" cy="1161151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D5426CCF-5477-4A5D-4668-5470E84DB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2401" y="4399431"/>
            <a:ext cx="1165663" cy="11611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F91755-2C64-765E-7138-3B1B0A2BF00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7304" r="17691"/>
          <a:stretch/>
        </p:blipFill>
        <p:spPr>
          <a:xfrm>
            <a:off x="6147594" y="4057339"/>
            <a:ext cx="1740455" cy="1868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FF864-A4DA-6A13-7DBB-2EBF03025F9A}"/>
              </a:ext>
            </a:extLst>
          </p:cNvPr>
          <p:cNvSpPr txBox="1"/>
          <p:nvPr/>
        </p:nvSpPr>
        <p:spPr>
          <a:xfrm>
            <a:off x="390148" y="304631"/>
            <a:ext cx="636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Epistemic Networks per Participant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05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oman with solid fill">
            <a:extLst>
              <a:ext uri="{FF2B5EF4-FFF2-40B4-BE49-F238E27FC236}">
                <a16:creationId xmlns:a16="http://schemas.microsoft.com/office/drawing/2014/main" id="{59AD66C0-FB21-4A84-9DA1-A82CEFD28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942" y="1959424"/>
            <a:ext cx="1165663" cy="1161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D063A5-C674-43CE-BCE2-B6870C4E7B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7416" r="18971"/>
          <a:stretch/>
        </p:blipFill>
        <p:spPr bwMode="auto">
          <a:xfrm>
            <a:off x="1596010" y="1645380"/>
            <a:ext cx="2029822" cy="205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122439-26D8-4724-89EA-11FD3EB155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t="4497" r="20004" b="2309"/>
          <a:stretch/>
        </p:blipFill>
        <p:spPr>
          <a:xfrm>
            <a:off x="1565242" y="3952581"/>
            <a:ext cx="1905802" cy="2045793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577506D9-64A3-448B-8126-3A73BCDBD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08" y="4399431"/>
            <a:ext cx="1165663" cy="1161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F236A1-3055-4131-B795-97138D774C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12262" r="21064" b="8508"/>
          <a:stretch/>
        </p:blipFill>
        <p:spPr>
          <a:xfrm>
            <a:off x="1666842" y="1698578"/>
            <a:ext cx="1905802" cy="1730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924863-DA7C-4627-8CBB-303175E20C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5253" r="23805"/>
          <a:stretch/>
        </p:blipFill>
        <p:spPr>
          <a:xfrm>
            <a:off x="1638092" y="4012889"/>
            <a:ext cx="1740455" cy="20344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9C398C-1028-4BA7-BC83-49899BFA80D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t="5952" r="18106"/>
          <a:stretch/>
        </p:blipFill>
        <p:spPr>
          <a:xfrm>
            <a:off x="1730869" y="1571979"/>
            <a:ext cx="1842405" cy="2133119"/>
          </a:xfrm>
          <a:prstGeom prst="rect">
            <a:avLst/>
          </a:prstGeom>
        </p:spPr>
      </p:pic>
      <p:pic>
        <p:nvPicPr>
          <p:cNvPr id="2" name="Graphic 1" descr="Woman with solid fill">
            <a:extLst>
              <a:ext uri="{FF2B5EF4-FFF2-40B4-BE49-F238E27FC236}">
                <a16:creationId xmlns:a16="http://schemas.microsoft.com/office/drawing/2014/main" id="{2D8334A8-8897-4911-778C-8C5E69BD5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35" y="1959424"/>
            <a:ext cx="1165663" cy="1161151"/>
          </a:xfrm>
          <a:prstGeom prst="rect">
            <a:avLst/>
          </a:prstGeom>
        </p:spPr>
      </p:pic>
      <p:pic>
        <p:nvPicPr>
          <p:cNvPr id="3" name="Graphic 2" descr="Woman with solid fill">
            <a:extLst>
              <a:ext uri="{FF2B5EF4-FFF2-40B4-BE49-F238E27FC236}">
                <a16:creationId xmlns:a16="http://schemas.microsoft.com/office/drawing/2014/main" id="{1B5DEE0C-AE1D-7378-5291-0E6545E8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701" y="4399431"/>
            <a:ext cx="1165663" cy="1161151"/>
          </a:xfrm>
          <a:prstGeom prst="rect">
            <a:avLst/>
          </a:prstGeom>
        </p:spPr>
      </p:pic>
      <p:pic>
        <p:nvPicPr>
          <p:cNvPr id="16" name="Graphic 15" descr="Woman with solid fill">
            <a:extLst>
              <a:ext uri="{FF2B5EF4-FFF2-40B4-BE49-F238E27FC236}">
                <a16:creationId xmlns:a16="http://schemas.microsoft.com/office/drawing/2014/main" id="{75827CFB-1006-2277-73FC-A135992FB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835" y="1959424"/>
            <a:ext cx="1165663" cy="1161151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C933B26C-1A38-A97D-D851-AC853D035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701" y="4399431"/>
            <a:ext cx="1165663" cy="11611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BC81A4-8FBF-29FC-5E1F-C099C6D2DF5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7304" r="17691"/>
          <a:stretch/>
        </p:blipFill>
        <p:spPr>
          <a:xfrm>
            <a:off x="1689894" y="4057339"/>
            <a:ext cx="1740455" cy="186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A2CF9-A1A5-DCF5-273B-B9700646F33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2847" r="4053" b="3140"/>
          <a:stretch/>
        </p:blipFill>
        <p:spPr>
          <a:xfrm>
            <a:off x="1393918" y="3842431"/>
            <a:ext cx="2583852" cy="2375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976B1-02D6-91A9-153E-ECB3E6ACAC8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2309" r="6933" b="3948"/>
          <a:stretch/>
        </p:blipFill>
        <p:spPr>
          <a:xfrm>
            <a:off x="1466605" y="1384589"/>
            <a:ext cx="2438479" cy="2375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CD728-08BF-DF5B-BD27-626577C9568C}"/>
              </a:ext>
            </a:extLst>
          </p:cNvPr>
          <p:cNvSpPr txBox="1"/>
          <p:nvPr/>
        </p:nvSpPr>
        <p:spPr>
          <a:xfrm>
            <a:off x="383060" y="313455"/>
            <a:ext cx="636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Mean Epistemic Networks per Group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37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E5F03-A8DA-A2DE-F180-916B1D27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3: Modelling Qual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CE719-EEDD-2627-8934-C060DEB22501}"/>
              </a:ext>
            </a:extLst>
          </p:cNvPr>
          <p:cNvSpPr txBox="1"/>
          <p:nvPr/>
        </p:nvSpPr>
        <p:spPr>
          <a:xfrm>
            <a:off x="404261" y="1513892"/>
            <a:ext cx="8231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" dirty="0" err="1">
                <a:solidFill>
                  <a:srgbClr val="000000"/>
                </a:solidFill>
              </a:rPr>
              <a:t>Analyze</a:t>
            </a:r>
            <a:r>
              <a:rPr lang="en-GB" sz="2800" spc="-1" dirty="0">
                <a:solidFill>
                  <a:srgbClr val="000000"/>
                </a:solidFill>
              </a:rPr>
              <a:t> focus group data with various approaches:</a:t>
            </a:r>
          </a:p>
          <a:p>
            <a:endParaRPr lang="en-GB" sz="2800" spc="-1" dirty="0">
              <a:solidFill>
                <a:srgbClr val="0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2800" spc="-1" dirty="0">
                <a:solidFill>
                  <a:srgbClr val="000000"/>
                </a:solidFill>
              </a:rPr>
              <a:t>Natural Language Processing</a:t>
            </a:r>
          </a:p>
          <a:p>
            <a:pPr marL="457200" indent="-457200">
              <a:buFontTx/>
              <a:buChar char="-"/>
            </a:pPr>
            <a:r>
              <a:rPr lang="en-GB" sz="2800" spc="-1" dirty="0">
                <a:solidFill>
                  <a:srgbClr val="000000"/>
                </a:solidFill>
              </a:rPr>
              <a:t>Hermeneutics</a:t>
            </a:r>
          </a:p>
          <a:p>
            <a:pPr marL="457200" indent="-457200">
              <a:buFontTx/>
              <a:buChar char="-"/>
            </a:pPr>
            <a:r>
              <a:rPr lang="en-GB" sz="2800" spc="-1" dirty="0">
                <a:solidFill>
                  <a:srgbClr val="000000"/>
                </a:solidFill>
              </a:rPr>
              <a:t>Unified methods</a:t>
            </a:r>
            <a:endParaRPr lang="en-US" sz="28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6FEF3-3315-C700-8A49-69688895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10022" r="3477" b="24211"/>
          <a:stretch/>
        </p:blipFill>
        <p:spPr>
          <a:xfrm>
            <a:off x="8422105" y="934472"/>
            <a:ext cx="3599849" cy="18079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BE2BF0C-55B0-D730-9AB9-6BA075DB2DC9}"/>
              </a:ext>
            </a:extLst>
          </p:cNvPr>
          <p:cNvGrpSpPr/>
          <p:nvPr/>
        </p:nvGrpSpPr>
        <p:grpSpPr>
          <a:xfrm>
            <a:off x="5026539" y="3273453"/>
            <a:ext cx="4349121" cy="3010415"/>
            <a:chOff x="5026539" y="3273453"/>
            <a:chExt cx="4349121" cy="3010415"/>
          </a:xfrm>
        </p:grpSpPr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7525231-E331-C20C-F4EE-3A647F13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539" y="3433452"/>
              <a:ext cx="2673707" cy="2690418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15D2002-1AE2-8BCB-ED7B-95FBEEB56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9264" y="3273453"/>
              <a:ext cx="1906396" cy="301041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97561-8EC3-6D26-80BA-41A466C2778B}"/>
              </a:ext>
            </a:extLst>
          </p:cNvPr>
          <p:cNvGrpSpPr/>
          <p:nvPr/>
        </p:nvGrpSpPr>
        <p:grpSpPr>
          <a:xfrm>
            <a:off x="9212711" y="3071577"/>
            <a:ext cx="2809243" cy="3212291"/>
            <a:chOff x="9212711" y="3071577"/>
            <a:chExt cx="2809243" cy="3212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21F718-BEA0-4DA9-4468-B000C37D5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2711" y="3071577"/>
              <a:ext cx="2809053" cy="18854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83200E-3479-4C11-0BA8-C6B1C4E19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7" t="5253" r="23805"/>
            <a:stretch/>
          </p:blipFill>
          <p:spPr>
            <a:xfrm>
              <a:off x="10281499" y="4249372"/>
              <a:ext cx="1740455" cy="2034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06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FC40CC-7069-DC0F-20C4-A9922D591770}"/>
              </a:ext>
            </a:extLst>
          </p:cNvPr>
          <p:cNvSpPr txBox="1"/>
          <p:nvPr/>
        </p:nvSpPr>
        <p:spPr>
          <a:xfrm>
            <a:off x="1679105" y="770843"/>
            <a:ext cx="20686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8B0F08"/>
                </a:solidFill>
                <a:latin typeface="Californian FB" panose="0207040306080B030204" pitchFamily="18" charset="0"/>
              </a:rPr>
              <a:t>Republicans</a:t>
            </a:r>
            <a:endParaRPr lang="en-US" sz="2600" dirty="0">
              <a:solidFill>
                <a:srgbClr val="8B0F08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AFC55-6365-842E-85B1-B3FDE13932AE}"/>
              </a:ext>
            </a:extLst>
          </p:cNvPr>
          <p:cNvSpPr txBox="1"/>
          <p:nvPr/>
        </p:nvSpPr>
        <p:spPr>
          <a:xfrm>
            <a:off x="8181108" y="770843"/>
            <a:ext cx="20686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225C7E"/>
                </a:solidFill>
                <a:latin typeface="Californian FB" panose="0207040306080B030204" pitchFamily="18" charset="0"/>
              </a:rPr>
              <a:t>Democrats</a:t>
            </a:r>
            <a:endParaRPr lang="en-US" sz="2600" dirty="0">
              <a:solidFill>
                <a:srgbClr val="225C7E"/>
              </a:solidFill>
              <a:latin typeface="Californian FB" panose="0207040306080B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9ED36-266F-86F5-0BC2-F90436F5F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2847" r="4053" b="3140"/>
          <a:stretch/>
        </p:blipFill>
        <p:spPr>
          <a:xfrm>
            <a:off x="7117924" y="1957084"/>
            <a:ext cx="4115810" cy="3783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485342-3A81-64C2-37E6-DE020DCE4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2309" r="6933" b="3948"/>
          <a:stretch/>
        </p:blipFill>
        <p:spPr>
          <a:xfrm>
            <a:off x="584897" y="1884261"/>
            <a:ext cx="3958999" cy="3856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CEA26-B4B4-700A-51A7-074DBCAF8327}"/>
              </a:ext>
            </a:extLst>
          </p:cNvPr>
          <p:cNvSpPr txBox="1"/>
          <p:nvPr/>
        </p:nvSpPr>
        <p:spPr>
          <a:xfrm>
            <a:off x="6469873" y="237912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A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0F294-B370-B0C7-0EFE-C6104C3AAEA6}"/>
              </a:ext>
            </a:extLst>
          </p:cNvPr>
          <p:cNvSpPr txBox="1"/>
          <p:nvPr/>
        </p:nvSpPr>
        <p:spPr>
          <a:xfrm>
            <a:off x="75503" y="237912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A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B76D2-8767-BB70-89ED-B054144D30F7}"/>
              </a:ext>
            </a:extLst>
          </p:cNvPr>
          <p:cNvSpPr txBox="1"/>
          <p:nvPr/>
        </p:nvSpPr>
        <p:spPr>
          <a:xfrm>
            <a:off x="2731719" y="19570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B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475AF-EC18-F837-CB38-2B7D290675F4}"/>
              </a:ext>
            </a:extLst>
          </p:cNvPr>
          <p:cNvSpPr txBox="1"/>
          <p:nvPr/>
        </p:nvSpPr>
        <p:spPr>
          <a:xfrm>
            <a:off x="3210605" y="251808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C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FC04A5-749E-CF57-B3F3-6050DFA4F149}"/>
              </a:ext>
            </a:extLst>
          </p:cNvPr>
          <p:cNvCxnSpPr>
            <a:cxnSpLocks/>
          </p:cNvCxnSpPr>
          <p:nvPr/>
        </p:nvCxnSpPr>
        <p:spPr>
          <a:xfrm flipV="1">
            <a:off x="349645" y="4279900"/>
            <a:ext cx="1058821" cy="584200"/>
          </a:xfrm>
          <a:prstGeom prst="straightConnector1">
            <a:avLst/>
          </a:prstGeom>
          <a:ln w="76200">
            <a:solidFill>
              <a:srgbClr val="7165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3B08BD-3C31-CA7C-517F-E022277B80E4}"/>
              </a:ext>
            </a:extLst>
          </p:cNvPr>
          <p:cNvSpPr txBox="1"/>
          <p:nvPr/>
        </p:nvSpPr>
        <p:spPr>
          <a:xfrm>
            <a:off x="8192690" y="560937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D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2981E4-85A2-EC9E-D120-8618A5B5EAE8}"/>
              </a:ext>
            </a:extLst>
          </p:cNvPr>
          <p:cNvSpPr txBox="1"/>
          <p:nvPr/>
        </p:nvSpPr>
        <p:spPr>
          <a:xfrm>
            <a:off x="1539997" y="560937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D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79CB91-F721-3AEA-A57D-FAECC9359DDA}"/>
              </a:ext>
            </a:extLst>
          </p:cNvPr>
          <p:cNvCxnSpPr>
            <a:cxnSpLocks/>
          </p:cNvCxnSpPr>
          <p:nvPr/>
        </p:nvCxnSpPr>
        <p:spPr>
          <a:xfrm flipV="1">
            <a:off x="7004445" y="4279900"/>
            <a:ext cx="1058821" cy="584200"/>
          </a:xfrm>
          <a:prstGeom prst="straightConnector1">
            <a:avLst/>
          </a:prstGeom>
          <a:ln w="76200">
            <a:solidFill>
              <a:srgbClr val="7165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B1D115-AEF0-EFFA-0406-589B43AB223E}"/>
              </a:ext>
            </a:extLst>
          </p:cNvPr>
          <p:cNvSpPr txBox="1"/>
          <p:nvPr/>
        </p:nvSpPr>
        <p:spPr>
          <a:xfrm>
            <a:off x="9432307" y="195708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B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54836-F078-D84B-C89F-A335C3F26468}"/>
              </a:ext>
            </a:extLst>
          </p:cNvPr>
          <p:cNvSpPr txBox="1"/>
          <p:nvPr/>
        </p:nvSpPr>
        <p:spPr>
          <a:xfrm>
            <a:off x="9911193" y="251808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3E001F"/>
                </a:solidFill>
                <a:latin typeface="Californian FB" panose="0207040306080B030204" pitchFamily="18" charset="0"/>
              </a:rPr>
              <a:t>Code C</a:t>
            </a:r>
            <a:endParaRPr lang="en-US" sz="2400" dirty="0">
              <a:solidFill>
                <a:srgbClr val="3E001F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4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F1ED1-47D5-2B1C-94CD-B65AECE2D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05" y="309090"/>
            <a:ext cx="9890190" cy="6548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AFF45-E75E-7CF7-F7DD-4D6FA1F1E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905" y="324942"/>
            <a:ext cx="9890189" cy="6533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AFFF1-EFC7-386C-E7E9-58EE08BEF9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"/>
          <a:stretch/>
        </p:blipFill>
        <p:spPr>
          <a:xfrm>
            <a:off x="1150905" y="447652"/>
            <a:ext cx="10165705" cy="6426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931E82-683D-DB04-492E-00EC0E83A908}"/>
              </a:ext>
            </a:extLst>
          </p:cNvPr>
          <p:cNvCxnSpPr>
            <a:cxnSpLocks/>
          </p:cNvCxnSpPr>
          <p:nvPr/>
        </p:nvCxnSpPr>
        <p:spPr>
          <a:xfrm flipH="1" flipV="1">
            <a:off x="5101389" y="3243714"/>
            <a:ext cx="2964582" cy="2098307"/>
          </a:xfrm>
          <a:prstGeom prst="straightConnector1">
            <a:avLst/>
          </a:prstGeom>
          <a:ln w="38100">
            <a:solidFill>
              <a:srgbClr val="7165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9432EE-617F-7F72-E4DC-68004C4E81D4}"/>
              </a:ext>
            </a:extLst>
          </p:cNvPr>
          <p:cNvSpPr txBox="1"/>
          <p:nvPr/>
        </p:nvSpPr>
        <p:spPr>
          <a:xfrm>
            <a:off x="8105056" y="4926522"/>
            <a:ext cx="298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16533"/>
                </a:solidFill>
                <a:latin typeface="Californian FB" panose="0207040306080B030204" pitchFamily="18" charset="0"/>
              </a:rPr>
              <a:t>Mean network locations</a:t>
            </a:r>
            <a:endParaRPr lang="en-US" sz="2400" dirty="0">
              <a:solidFill>
                <a:srgbClr val="716533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AFBB2-8E38-4E07-6ABB-9A7F71C9AE22}"/>
              </a:ext>
            </a:extLst>
          </p:cNvPr>
          <p:cNvSpPr txBox="1"/>
          <p:nvPr/>
        </p:nvSpPr>
        <p:spPr>
          <a:xfrm>
            <a:off x="499854" y="4965508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16533"/>
                </a:solidFill>
                <a:latin typeface="Californian FB" panose="0207040306080B030204" pitchFamily="18" charset="0"/>
              </a:rPr>
              <a:t>Individual network locations</a:t>
            </a:r>
            <a:endParaRPr lang="en-US" sz="2400" dirty="0">
              <a:solidFill>
                <a:srgbClr val="716533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1F3A3E-D5E9-8B01-42A1-8DE2D0E1B086}"/>
              </a:ext>
            </a:extLst>
          </p:cNvPr>
          <p:cNvCxnSpPr>
            <a:cxnSpLocks/>
          </p:cNvCxnSpPr>
          <p:nvPr/>
        </p:nvCxnSpPr>
        <p:spPr>
          <a:xfrm flipV="1">
            <a:off x="1703672" y="3628724"/>
            <a:ext cx="1463181" cy="1297798"/>
          </a:xfrm>
          <a:prstGeom prst="straightConnector1">
            <a:avLst/>
          </a:prstGeom>
          <a:ln w="38100">
            <a:solidFill>
              <a:srgbClr val="7165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578D7-161C-9333-09C4-2D826BB9F2E2}"/>
              </a:ext>
            </a:extLst>
          </p:cNvPr>
          <p:cNvSpPr/>
          <p:nvPr/>
        </p:nvSpPr>
        <p:spPr>
          <a:xfrm>
            <a:off x="10549249" y="1857677"/>
            <a:ext cx="866314" cy="469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85BD3-4A8B-E2FF-402C-27AAAD69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A587F-1514-E30B-21B2-59DDE343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3: Modelling Qual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629F9-A32F-F44C-7EFC-AC07E3E0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79" y="1799897"/>
            <a:ext cx="3258205" cy="325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03D29-C641-DDF1-D690-4842AEA4E616}"/>
              </a:ext>
            </a:extLst>
          </p:cNvPr>
          <p:cNvSpPr txBox="1"/>
          <p:nvPr/>
        </p:nvSpPr>
        <p:spPr>
          <a:xfrm>
            <a:off x="1288180" y="2767279"/>
            <a:ext cx="43040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So….um….what will we be doing?</a:t>
            </a:r>
            <a:endParaRPr lang="en-US" sz="4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3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94A5-E422-5403-2E6E-080DECFA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E46487-6B9A-E1F8-4A96-D1817875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3: Modelling Qual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B55D3-57E3-CBAD-1A5B-D57E4C754C49}"/>
              </a:ext>
            </a:extLst>
          </p:cNvPr>
          <p:cNvSpPr txBox="1"/>
          <p:nvPr/>
        </p:nvSpPr>
        <p:spPr>
          <a:xfrm>
            <a:off x="182880" y="950040"/>
            <a:ext cx="322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NLP: Bag-of-words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12B9-7620-2D20-F117-3BD012E8ADAC}"/>
              </a:ext>
            </a:extLst>
          </p:cNvPr>
          <p:cNvSpPr txBox="1"/>
          <p:nvPr/>
        </p:nvSpPr>
        <p:spPr>
          <a:xfrm>
            <a:off x="9284774" y="1180872"/>
            <a:ext cx="25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pc="-1" dirty="0">
                <a:solidFill>
                  <a:srgbClr val="000000"/>
                </a:solidFill>
              </a:rPr>
              <a:t>Hermeneutics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89DBA-28FD-EDC6-4F6B-C89BCF60D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1411705"/>
            <a:ext cx="4025863" cy="2314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6B412-0808-F49A-2F8B-4631CE875F40}"/>
              </a:ext>
            </a:extLst>
          </p:cNvPr>
          <p:cNvSpPr txBox="1"/>
          <p:nvPr/>
        </p:nvSpPr>
        <p:spPr>
          <a:xfrm>
            <a:off x="8526783" y="4277432"/>
            <a:ext cx="310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Unified methods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27D20-7587-4C19-8E3E-71E2B2B9B96A}"/>
              </a:ext>
            </a:extLst>
          </p:cNvPr>
          <p:cNvSpPr txBox="1"/>
          <p:nvPr/>
        </p:nvSpPr>
        <p:spPr>
          <a:xfrm>
            <a:off x="286256" y="4245966"/>
            <a:ext cx="177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NLP: Sentiment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318F9-69EB-F90E-C5C3-09B6C431A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2" y="3566695"/>
            <a:ext cx="3749943" cy="2490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C5742-35B8-B216-01B2-874D6D37B2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r="13242" b="7296"/>
          <a:stretch/>
        </p:blipFill>
        <p:spPr>
          <a:xfrm>
            <a:off x="8739070" y="1792249"/>
            <a:ext cx="3067834" cy="2139035"/>
          </a:xfrm>
          <a:prstGeom prst="rect">
            <a:avLst/>
          </a:prstGeom>
          <a:ln>
            <a:solidFill>
              <a:srgbClr val="766C2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22A16-5407-B22E-6F74-FCE37CCA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709" y="1130132"/>
            <a:ext cx="3163507" cy="1227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22A49-9098-61CE-7A6D-94285653F2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t="2995" r="18497" b="3237"/>
          <a:stretch/>
        </p:blipFill>
        <p:spPr>
          <a:xfrm>
            <a:off x="6450933" y="3813414"/>
            <a:ext cx="2075850" cy="2416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A630AF-E342-3632-45B0-7042B0729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995" y="4767075"/>
            <a:ext cx="2107558" cy="14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C9D11-8281-03B3-E466-338673DDD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706EDB-852B-D9BC-26AE-62448BEE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3: Modelling Qual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76DF0-2B2B-ACD5-F603-AB1E5A1E34C6}"/>
              </a:ext>
            </a:extLst>
          </p:cNvPr>
          <p:cNvSpPr txBox="1"/>
          <p:nvPr/>
        </p:nvSpPr>
        <p:spPr>
          <a:xfrm>
            <a:off x="182880" y="950040"/>
            <a:ext cx="322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NLP: Bag-of-words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988DF-38AE-2B38-B522-179D076A9EA5}"/>
              </a:ext>
            </a:extLst>
          </p:cNvPr>
          <p:cNvSpPr txBox="1"/>
          <p:nvPr/>
        </p:nvSpPr>
        <p:spPr>
          <a:xfrm>
            <a:off x="9284774" y="1180872"/>
            <a:ext cx="25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pc="-1" dirty="0">
                <a:solidFill>
                  <a:srgbClr val="000000"/>
                </a:solidFill>
              </a:rPr>
              <a:t>Hermeneutics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6AA7E-5940-7E1A-2414-1F5183AD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1499027"/>
            <a:ext cx="2613879" cy="1502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C48D7-B5FE-8F89-5441-2796AC439AFA}"/>
              </a:ext>
            </a:extLst>
          </p:cNvPr>
          <p:cNvSpPr txBox="1"/>
          <p:nvPr/>
        </p:nvSpPr>
        <p:spPr>
          <a:xfrm>
            <a:off x="9019277" y="3801849"/>
            <a:ext cx="310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Unified methods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47AD2-74D5-3078-0E22-B163DAB27280}"/>
              </a:ext>
            </a:extLst>
          </p:cNvPr>
          <p:cNvSpPr txBox="1"/>
          <p:nvPr/>
        </p:nvSpPr>
        <p:spPr>
          <a:xfrm>
            <a:off x="178090" y="4564576"/>
            <a:ext cx="322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NLP: Sentiment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6ADD0-3E01-011E-054B-8A428A2674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r="13242" b="7296"/>
          <a:stretch/>
        </p:blipFill>
        <p:spPr>
          <a:xfrm>
            <a:off x="9651732" y="1792249"/>
            <a:ext cx="2155172" cy="1502685"/>
          </a:xfrm>
          <a:prstGeom prst="rect">
            <a:avLst/>
          </a:prstGeom>
          <a:ln>
            <a:solidFill>
              <a:srgbClr val="766C2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96F95-6636-E110-788B-CBB9F2541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283" y="1110112"/>
            <a:ext cx="2366700" cy="9186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35A7C9-8696-5C1B-36A7-F8E5BA097AE2}"/>
              </a:ext>
            </a:extLst>
          </p:cNvPr>
          <p:cNvSpPr/>
          <p:nvPr/>
        </p:nvSpPr>
        <p:spPr>
          <a:xfrm>
            <a:off x="3720175" y="2451552"/>
            <a:ext cx="4716379" cy="3602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06182-7681-7BBD-6271-1E29C506FFC3}"/>
              </a:ext>
            </a:extLst>
          </p:cNvPr>
          <p:cNvSpPr txBox="1"/>
          <p:nvPr/>
        </p:nvSpPr>
        <p:spPr>
          <a:xfrm>
            <a:off x="3693124" y="2673885"/>
            <a:ext cx="471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-1" dirty="0">
                <a:solidFill>
                  <a:srgbClr val="000000"/>
                </a:solidFill>
              </a:rPr>
              <a:t>Our most interesting finding: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2AF093-A42C-E92D-0E34-58C86983B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2" y="2803740"/>
            <a:ext cx="2526631" cy="167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DA98A4-FDCE-339E-5285-1E8669F247FF}"/>
              </a:ext>
            </a:extLst>
          </p:cNvPr>
          <p:cNvSpPr txBox="1"/>
          <p:nvPr/>
        </p:nvSpPr>
        <p:spPr>
          <a:xfrm>
            <a:off x="5999468" y="3656058"/>
            <a:ext cx="2337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pc="-1" dirty="0">
                <a:solidFill>
                  <a:srgbClr val="000000"/>
                </a:solidFill>
              </a:rPr>
              <a:t>Controlling eating behavior most frequently co-occurred with decreased anxiety, but only among females in the sample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B6AFA4-D521-5A2F-1430-D2693ADAAB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t="2995" r="18497" b="3237"/>
          <a:stretch/>
        </p:blipFill>
        <p:spPr>
          <a:xfrm>
            <a:off x="3892898" y="3480181"/>
            <a:ext cx="2006683" cy="2335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00E205-0E58-C10A-DC50-B52789FA0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51" y="1952655"/>
            <a:ext cx="1102103" cy="11021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DB75B5-89E1-4276-F648-A71A6B13EEA3}"/>
              </a:ext>
            </a:extLst>
          </p:cNvPr>
          <p:cNvSpPr txBox="1"/>
          <p:nvPr/>
        </p:nvSpPr>
        <p:spPr>
          <a:xfrm>
            <a:off x="8566857" y="5750255"/>
            <a:ext cx="3554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I will be in the common space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5ACFF-64BA-24B0-96F6-DE3E3AC84888}"/>
              </a:ext>
            </a:extLst>
          </p:cNvPr>
          <p:cNvSpPr txBox="1"/>
          <p:nvPr/>
        </p:nvSpPr>
        <p:spPr>
          <a:xfrm>
            <a:off x="1350168" y="5750255"/>
            <a:ext cx="223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accent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Rendered script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5A61A2-300E-ACEF-9AD2-A52FD5595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5470" y="4298821"/>
            <a:ext cx="1721434" cy="11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050FAF-477D-09DC-429D-39E5AF62C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42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E4942C-9B8A-F88C-6998-D024710FFC6A}"/>
              </a:ext>
            </a:extLst>
          </p:cNvPr>
          <p:cNvSpPr txBox="1">
            <a:spLocks/>
          </p:cNvSpPr>
          <p:nvPr/>
        </p:nvSpPr>
        <p:spPr>
          <a:xfrm>
            <a:off x="2033610" y="2147976"/>
            <a:ext cx="8124779" cy="25733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7200" b="1" dirty="0">
                <a:solidFill>
                  <a:srgbClr val="8FA674"/>
                </a:solidFill>
                <a:latin typeface="+mj-lt"/>
              </a:rPr>
              <a:t>Hope you have a great time!</a:t>
            </a:r>
            <a:endParaRPr lang="en-US" sz="7200" b="1" dirty="0">
              <a:solidFill>
                <a:srgbClr val="8FA67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02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6DEDF-F8B4-29D6-C2FA-0A019781C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8EB04-33EC-CA41-1A10-3A87573A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“qual” again?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5D743-C5C3-283E-A67B-4606AA24D2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304373" y="892423"/>
            <a:ext cx="9583253" cy="53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37446-AEA9-6C98-FE32-4418CB77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F952-8956-6105-2AE1-EC922E43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“qual” again?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59770-54BA-2BCE-65F2-DCCCD0B8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471211" y="961234"/>
            <a:ext cx="9249577" cy="51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EF9A-76DC-30FB-DDC1-D2F07595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7A7961-F5C4-22DF-2C33-514BA95A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“qual” again?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7C116-DDF5-AA4A-0AF8-7306FE79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10" t="15439" r="30852"/>
          <a:stretch/>
        </p:blipFill>
        <p:spPr>
          <a:xfrm>
            <a:off x="609480" y="1039528"/>
            <a:ext cx="4400460" cy="5240955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B4B845FE-E6A4-E9BD-3229-CCDE9C60BEBD}"/>
              </a:ext>
            </a:extLst>
          </p:cNvPr>
          <p:cNvSpPr/>
          <p:nvPr/>
        </p:nvSpPr>
        <p:spPr>
          <a:xfrm>
            <a:off x="5139890" y="2502570"/>
            <a:ext cx="821356" cy="166517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4604-E187-7C1D-CCDD-B18FD9DC30A0}"/>
              </a:ext>
            </a:extLst>
          </p:cNvPr>
          <p:cNvSpPr txBox="1"/>
          <p:nvPr/>
        </p:nvSpPr>
        <p:spPr>
          <a:xfrm>
            <a:off x="6091197" y="2951946"/>
            <a:ext cx="2948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</a:rPr>
              <a:t>Focus group stuff</a:t>
            </a:r>
          </a:p>
          <a:p>
            <a:r>
              <a:rPr lang="en-GB" sz="2800" spc="-1" dirty="0">
                <a:solidFill>
                  <a:srgbClr val="000000"/>
                </a:solidFill>
              </a:rPr>
              <a:t>= qualitative data</a:t>
            </a:r>
            <a:endParaRPr lang="en-US" sz="2800" spc="-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8F0C1-9325-22E7-A8B8-143C0153AFCD}"/>
              </a:ext>
            </a:extLst>
          </p:cNvPr>
          <p:cNvSpPr txBox="1"/>
          <p:nvPr/>
        </p:nvSpPr>
        <p:spPr>
          <a:xfrm>
            <a:off x="1065205" y="1058610"/>
            <a:ext cx="294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-1" dirty="0">
                <a:solidFill>
                  <a:srgbClr val="000000"/>
                </a:solidFill>
              </a:rPr>
              <a:t>Semester 2</a:t>
            </a: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9E7C8-655D-E1F7-D611-AD4A0016B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A9A96-5DA1-4CEF-63EC-12F5CC75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a focus group?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1ED3C-21EC-EB77-2F28-A398356796CF}"/>
              </a:ext>
            </a:extLst>
          </p:cNvPr>
          <p:cNvSpPr txBox="1"/>
          <p:nvPr/>
        </p:nvSpPr>
        <p:spPr>
          <a:xfrm>
            <a:off x="158176" y="1704971"/>
            <a:ext cx="421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Small group, moderated setting</a:t>
            </a:r>
          </a:p>
          <a:p>
            <a:r>
              <a:rPr lang="en-GB" sz="2400" spc="-1" dirty="0">
                <a:solidFill>
                  <a:srgbClr val="000000"/>
                </a:solidFill>
              </a:rPr>
              <a:t>Facilitator, moderator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EF0F0-DD08-E39F-1635-9DBF3406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13" y="1506354"/>
            <a:ext cx="7088420" cy="426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D0E56-601F-67D2-1821-9A375C8BC76D}"/>
              </a:ext>
            </a:extLst>
          </p:cNvPr>
          <p:cNvSpPr txBox="1"/>
          <p:nvPr/>
        </p:nvSpPr>
        <p:spPr>
          <a:xfrm>
            <a:off x="158176" y="3013501"/>
            <a:ext cx="459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Understand perceptions, opinions</a:t>
            </a:r>
          </a:p>
          <a:p>
            <a:r>
              <a:rPr lang="en-GB" sz="2400" spc="-1" dirty="0">
                <a:solidFill>
                  <a:srgbClr val="000000"/>
                </a:solidFill>
              </a:rPr>
              <a:t>Emergence / dynamic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157FA-8553-5554-1D2C-8E7586A3C54F}"/>
              </a:ext>
            </a:extLst>
          </p:cNvPr>
          <p:cNvSpPr txBox="1"/>
          <p:nvPr/>
        </p:nvSpPr>
        <p:spPr>
          <a:xfrm>
            <a:off x="158175" y="4268653"/>
            <a:ext cx="459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Purposive sampling</a:t>
            </a:r>
          </a:p>
          <a:p>
            <a:r>
              <a:rPr lang="en-GB" sz="2400" spc="-1" dirty="0">
                <a:solidFill>
                  <a:srgbClr val="000000"/>
                </a:solidFill>
              </a:rPr>
              <a:t>Discussion guide</a:t>
            </a:r>
          </a:p>
          <a:p>
            <a:r>
              <a:rPr lang="en-GB" sz="2400" spc="-1" dirty="0">
                <a:solidFill>
                  <a:srgbClr val="000000"/>
                </a:solidFill>
              </a:rPr>
              <a:t>Sound-recorded, transcribed</a:t>
            </a: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8C128-0DA3-EF72-3B9B-80977B7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88397-EAE0-A65F-CC24-1013D9D9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data?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A7E01-1336-3FA9-87CD-E4CC80F443E4}"/>
              </a:ext>
            </a:extLst>
          </p:cNvPr>
          <p:cNvSpPr txBox="1"/>
          <p:nvPr/>
        </p:nvSpPr>
        <p:spPr>
          <a:xfrm>
            <a:off x="2764537" y="1251880"/>
            <a:ext cx="161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-1" dirty="0">
                <a:solidFill>
                  <a:srgbClr val="000000"/>
                </a:solidFill>
              </a:rPr>
              <a:t>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4DA89-9208-38AA-5D76-0BAB7C5CA0C3}"/>
              </a:ext>
            </a:extLst>
          </p:cNvPr>
          <p:cNvSpPr txBox="1"/>
          <p:nvPr/>
        </p:nvSpPr>
        <p:spPr>
          <a:xfrm>
            <a:off x="8621027" y="1232878"/>
            <a:ext cx="161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-1" dirty="0">
                <a:solidFill>
                  <a:srgbClr val="000000"/>
                </a:solidFill>
              </a:rPr>
              <a:t>Session 2…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BB9B-65FA-5F06-3488-8EB3AD75C877}"/>
              </a:ext>
            </a:extLst>
          </p:cNvPr>
          <p:cNvSpPr txBox="1"/>
          <p:nvPr/>
        </p:nvSpPr>
        <p:spPr>
          <a:xfrm>
            <a:off x="1472666" y="2076924"/>
            <a:ext cx="5145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</a:t>
            </a:r>
            <a:r>
              <a:rPr lang="en-US" sz="1600" dirty="0" err="1"/>
              <a:t>lobortis</a:t>
            </a:r>
            <a:r>
              <a:rPr lang="en-US" sz="1600" dirty="0"/>
              <a:t>, </a:t>
            </a:r>
            <a:r>
              <a:rPr lang="en-US" sz="1600" dirty="0" err="1"/>
              <a:t>congue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 at, </a:t>
            </a:r>
            <a:r>
              <a:rPr lang="en-US" sz="1600" dirty="0" err="1"/>
              <a:t>tempor</a:t>
            </a:r>
            <a:r>
              <a:rPr lang="en-US" sz="1600" dirty="0"/>
              <a:t> ante. Class </a:t>
            </a:r>
            <a:r>
              <a:rPr lang="en-US" sz="1600" dirty="0" err="1"/>
              <a:t>aptent</a:t>
            </a:r>
            <a:r>
              <a:rPr lang="en-US" sz="1600" dirty="0"/>
              <a:t> </a:t>
            </a:r>
            <a:r>
              <a:rPr lang="en-US" sz="1600" dirty="0" err="1"/>
              <a:t>taciti</a:t>
            </a:r>
            <a:r>
              <a:rPr lang="en-US" sz="1600" dirty="0"/>
              <a:t> </a:t>
            </a:r>
            <a:r>
              <a:rPr lang="en-US" sz="1600" dirty="0" err="1"/>
              <a:t>sociosqu</a:t>
            </a:r>
            <a:r>
              <a:rPr lang="en-US" sz="1600" dirty="0"/>
              <a:t> ad </a:t>
            </a:r>
            <a:r>
              <a:rPr lang="en-US" sz="1600" dirty="0" err="1"/>
              <a:t>litora</a:t>
            </a:r>
            <a:r>
              <a:rPr lang="en-US" sz="1600" dirty="0"/>
              <a:t> </a:t>
            </a:r>
            <a:r>
              <a:rPr lang="en-US" sz="1600" dirty="0" err="1"/>
              <a:t>torquent</a:t>
            </a:r>
            <a:r>
              <a:rPr lang="en-US" sz="1600" dirty="0"/>
              <a:t> per </a:t>
            </a:r>
            <a:r>
              <a:rPr lang="en-US" sz="1600" dirty="0" err="1"/>
              <a:t>conubia</a:t>
            </a:r>
            <a:r>
              <a:rPr lang="en-US" sz="1600" dirty="0"/>
              <a:t> nostra, per </a:t>
            </a:r>
            <a:r>
              <a:rPr lang="en-US" sz="1600" dirty="0" err="1"/>
              <a:t>inceptos</a:t>
            </a:r>
            <a:r>
              <a:rPr lang="en-US" sz="1600" dirty="0"/>
              <a:t> </a:t>
            </a:r>
            <a:r>
              <a:rPr lang="en-US" sz="1600" dirty="0" err="1"/>
              <a:t>himenaeos</a:t>
            </a:r>
            <a:r>
              <a:rPr lang="en-US" sz="1600" dirty="0"/>
              <a:t>. </a:t>
            </a:r>
            <a:endParaRPr lang="en-GB" sz="1600" spc="-1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6B6C8-C51B-FFC8-B56A-20658C0BE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5" y="2064291"/>
            <a:ext cx="1019277" cy="1102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5CA9B-FAD7-3AB6-2D7D-350100306BB3}"/>
              </a:ext>
            </a:extLst>
          </p:cNvPr>
          <p:cNvSpPr txBox="1"/>
          <p:nvPr/>
        </p:nvSpPr>
        <p:spPr>
          <a:xfrm>
            <a:off x="1472666" y="3672648"/>
            <a:ext cx="481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Integer fermentum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non </a:t>
            </a:r>
            <a:r>
              <a:rPr lang="en-US" sz="1600" dirty="0" err="1"/>
              <a:t>elementum</a:t>
            </a:r>
            <a:r>
              <a:rPr lang="en-US" sz="1600" dirty="0"/>
              <a:t>. Cras </a:t>
            </a:r>
            <a:r>
              <a:rPr lang="en-US" sz="1600" dirty="0" err="1"/>
              <a:t>pretium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 sed </a:t>
            </a:r>
            <a:r>
              <a:rPr lang="en-US" sz="1600" dirty="0" err="1"/>
              <a:t>lectus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malesuada</a:t>
            </a:r>
            <a:r>
              <a:rPr lang="en-US" sz="1600" dirty="0"/>
              <a:t>. Ut diam ex,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 magna vitae,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04180-D382-DA01-97C4-95686F802FD9}"/>
              </a:ext>
            </a:extLst>
          </p:cNvPr>
          <p:cNvSpPr txBox="1"/>
          <p:nvPr/>
        </p:nvSpPr>
        <p:spPr>
          <a:xfrm>
            <a:off x="1472666" y="5091471"/>
            <a:ext cx="481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Sed </a:t>
            </a:r>
            <a:r>
              <a:rPr lang="en-US" sz="1600" dirty="0" err="1"/>
              <a:t>sapien</a:t>
            </a:r>
            <a:r>
              <a:rPr lang="en-US" sz="1600" dirty="0"/>
              <a:t> ligula, </a:t>
            </a:r>
            <a:r>
              <a:rPr lang="en-US" sz="1600" dirty="0" err="1"/>
              <a:t>sollicitudin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 at, </a:t>
            </a:r>
            <a:r>
              <a:rPr lang="en-US" sz="1600" dirty="0" err="1"/>
              <a:t>ultrices</a:t>
            </a:r>
            <a:r>
              <a:rPr lang="en-US" sz="1600" dirty="0"/>
              <a:t> et </a:t>
            </a:r>
            <a:r>
              <a:rPr lang="en-US" sz="1600" dirty="0" err="1"/>
              <a:t>orci</a:t>
            </a:r>
            <a:r>
              <a:rPr lang="en-US" sz="1600" dirty="0"/>
              <a:t>. </a:t>
            </a:r>
            <a:r>
              <a:rPr lang="en-US" sz="1600" dirty="0" err="1"/>
              <a:t>Praesent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lorem </a:t>
            </a:r>
            <a:r>
              <a:rPr lang="en-US" sz="1600" dirty="0" err="1"/>
              <a:t>orci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0B6DAB-295D-D8D9-53B0-985AE6D74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5" y="5009521"/>
            <a:ext cx="1018308" cy="994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5D8EE5-45FC-139D-9DDA-E65EAA6FF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4" y="3602137"/>
            <a:ext cx="1018308" cy="972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E543F8-50F3-E92C-3778-373BB3D45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55" y="1654395"/>
            <a:ext cx="1018308" cy="982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C55648-0C2D-EB61-3CB3-1CED12F97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33" y="2843187"/>
            <a:ext cx="1018308" cy="10012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EE10C5-70EC-DD6D-3837-E2B00B3D3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8" y="5166513"/>
            <a:ext cx="1023163" cy="9948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02E67D-105C-6AFB-32C8-EB4E7B4B8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48" y="2212875"/>
            <a:ext cx="1019277" cy="11024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8FFCDE-45E2-4D85-7EC1-6A2ABADF3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26" y="4719912"/>
            <a:ext cx="1018308" cy="9948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BC14FD-3F41-9FAC-EBD5-A86D2412D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26" y="3531624"/>
            <a:ext cx="1018308" cy="9720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675A65-52CB-7DAE-9C91-E87A9149A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682" y="4017634"/>
            <a:ext cx="1030226" cy="9720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9E558C-868C-A3C8-7676-3F029BEA4985}"/>
              </a:ext>
            </a:extLst>
          </p:cNvPr>
          <p:cNvSpPr txBox="1"/>
          <p:nvPr/>
        </p:nvSpPr>
        <p:spPr>
          <a:xfrm>
            <a:off x="84154" y="1605395"/>
            <a:ext cx="130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pc="-1" dirty="0">
                <a:solidFill>
                  <a:srgbClr val="000000"/>
                </a:solidFill>
              </a:rPr>
              <a:t>Case 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37759-8ABB-FF0B-6601-97B87B82022C}"/>
              </a:ext>
            </a:extLst>
          </p:cNvPr>
          <p:cNvSpPr txBox="1"/>
          <p:nvPr/>
        </p:nvSpPr>
        <p:spPr>
          <a:xfrm>
            <a:off x="66398" y="3166774"/>
            <a:ext cx="130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pc="-1" dirty="0">
                <a:solidFill>
                  <a:srgbClr val="000000"/>
                </a:solidFill>
              </a:rPr>
              <a:t>Case 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89E2C-FDF7-AFE2-0A03-871B29DBC5F7}"/>
              </a:ext>
            </a:extLst>
          </p:cNvPr>
          <p:cNvSpPr txBox="1"/>
          <p:nvPr/>
        </p:nvSpPr>
        <p:spPr>
          <a:xfrm>
            <a:off x="60804" y="4609411"/>
            <a:ext cx="130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pc="-1" dirty="0">
                <a:solidFill>
                  <a:srgbClr val="000000"/>
                </a:solidFill>
              </a:rPr>
              <a:t>Case 03</a:t>
            </a:r>
          </a:p>
        </p:txBody>
      </p:sp>
    </p:spTree>
    <p:extLst>
      <p:ext uri="{BB962C8B-B14F-4D97-AF65-F5344CB8AC3E}">
        <p14:creationId xmlns:p14="http://schemas.microsoft.com/office/powerpoint/2010/main" val="11470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/>
      <p:bldP spid="13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E5F3-A3F1-CE88-28D3-1B80C1B4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DFBA46-31C2-F4A0-18B1-3BF686E09CA6}"/>
              </a:ext>
            </a:extLst>
          </p:cNvPr>
          <p:cNvSpPr/>
          <p:nvPr/>
        </p:nvSpPr>
        <p:spPr>
          <a:xfrm>
            <a:off x="84154" y="1106905"/>
            <a:ext cx="6422524" cy="49666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23195-165B-F4D0-0271-C19F4D7B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with the data?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FB301-7723-50C8-607C-5D3A64A1EF96}"/>
              </a:ext>
            </a:extLst>
          </p:cNvPr>
          <p:cNvSpPr txBox="1"/>
          <p:nvPr/>
        </p:nvSpPr>
        <p:spPr>
          <a:xfrm>
            <a:off x="2764537" y="1251880"/>
            <a:ext cx="161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spc="-1" dirty="0">
                <a:solidFill>
                  <a:srgbClr val="000000"/>
                </a:solidFill>
              </a:rPr>
              <a:t>Session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182D9-519D-5429-2452-3A1B2C5BD9CF}"/>
              </a:ext>
            </a:extLst>
          </p:cNvPr>
          <p:cNvSpPr txBox="1"/>
          <p:nvPr/>
        </p:nvSpPr>
        <p:spPr>
          <a:xfrm>
            <a:off x="1472666" y="2076924"/>
            <a:ext cx="5145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</a:t>
            </a:r>
            <a:r>
              <a:rPr lang="en-US" sz="1600" dirty="0" err="1"/>
              <a:t>lobortis</a:t>
            </a:r>
            <a:r>
              <a:rPr lang="en-US" sz="1600" dirty="0"/>
              <a:t>, </a:t>
            </a:r>
            <a:r>
              <a:rPr lang="en-US" sz="1600" dirty="0" err="1"/>
              <a:t>congue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 at, </a:t>
            </a:r>
            <a:r>
              <a:rPr lang="en-US" sz="1600" dirty="0" err="1"/>
              <a:t>tempor</a:t>
            </a:r>
            <a:r>
              <a:rPr lang="en-US" sz="1600" dirty="0"/>
              <a:t> ante. Class </a:t>
            </a:r>
            <a:r>
              <a:rPr lang="en-US" sz="1600" dirty="0" err="1"/>
              <a:t>aptent</a:t>
            </a:r>
            <a:r>
              <a:rPr lang="en-US" sz="1600" dirty="0"/>
              <a:t> </a:t>
            </a:r>
            <a:r>
              <a:rPr lang="en-US" sz="1600" dirty="0" err="1"/>
              <a:t>taciti</a:t>
            </a:r>
            <a:r>
              <a:rPr lang="en-US" sz="1600" dirty="0"/>
              <a:t> </a:t>
            </a:r>
            <a:r>
              <a:rPr lang="en-US" sz="1600" dirty="0" err="1"/>
              <a:t>sociosqu</a:t>
            </a:r>
            <a:r>
              <a:rPr lang="en-US" sz="1600" dirty="0"/>
              <a:t> ad </a:t>
            </a:r>
            <a:r>
              <a:rPr lang="en-US" sz="1600" dirty="0" err="1"/>
              <a:t>litora</a:t>
            </a:r>
            <a:r>
              <a:rPr lang="en-US" sz="1600" dirty="0"/>
              <a:t> </a:t>
            </a:r>
            <a:r>
              <a:rPr lang="en-US" sz="1600" dirty="0" err="1"/>
              <a:t>torquent</a:t>
            </a:r>
            <a:r>
              <a:rPr lang="en-US" sz="1600" dirty="0"/>
              <a:t> per </a:t>
            </a:r>
            <a:r>
              <a:rPr lang="en-US" sz="1600" dirty="0" err="1"/>
              <a:t>conubia</a:t>
            </a:r>
            <a:r>
              <a:rPr lang="en-US" sz="1600" dirty="0"/>
              <a:t> nostra, per </a:t>
            </a:r>
            <a:r>
              <a:rPr lang="en-US" sz="1600" dirty="0" err="1"/>
              <a:t>inceptos</a:t>
            </a:r>
            <a:r>
              <a:rPr lang="en-US" sz="1600" dirty="0"/>
              <a:t> </a:t>
            </a:r>
            <a:r>
              <a:rPr lang="en-US" sz="1600" dirty="0" err="1"/>
              <a:t>himenaeos</a:t>
            </a:r>
            <a:r>
              <a:rPr lang="en-US" sz="1600" dirty="0"/>
              <a:t>. </a:t>
            </a:r>
            <a:endParaRPr lang="en-GB" sz="1600" spc="-1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55E99-ACD5-6014-E6A2-1AC3E60F855F}"/>
              </a:ext>
            </a:extLst>
          </p:cNvPr>
          <p:cNvSpPr txBox="1"/>
          <p:nvPr/>
        </p:nvSpPr>
        <p:spPr>
          <a:xfrm>
            <a:off x="1472666" y="3672648"/>
            <a:ext cx="481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Integer fermentum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non </a:t>
            </a:r>
            <a:r>
              <a:rPr lang="en-US" sz="1600" dirty="0" err="1"/>
              <a:t>elementum</a:t>
            </a:r>
            <a:r>
              <a:rPr lang="en-US" sz="1600" dirty="0"/>
              <a:t>. Cras </a:t>
            </a:r>
            <a:r>
              <a:rPr lang="en-US" sz="1600" dirty="0" err="1"/>
              <a:t>pretium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 sed </a:t>
            </a:r>
            <a:r>
              <a:rPr lang="en-US" sz="1600" dirty="0" err="1"/>
              <a:t>lectus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malesuada</a:t>
            </a:r>
            <a:r>
              <a:rPr lang="en-US" sz="1600" dirty="0"/>
              <a:t>. Ut diam ex,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 magna vitae,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5DB1F-BC51-E596-4AE1-1082EB36BEF0}"/>
              </a:ext>
            </a:extLst>
          </p:cNvPr>
          <p:cNvSpPr txBox="1"/>
          <p:nvPr/>
        </p:nvSpPr>
        <p:spPr>
          <a:xfrm>
            <a:off x="1472666" y="5091471"/>
            <a:ext cx="481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Sed </a:t>
            </a:r>
            <a:r>
              <a:rPr lang="en-US" sz="1600" dirty="0" err="1"/>
              <a:t>sapien</a:t>
            </a:r>
            <a:r>
              <a:rPr lang="en-US" sz="1600" dirty="0"/>
              <a:t> ligula, </a:t>
            </a:r>
            <a:r>
              <a:rPr lang="en-US" sz="1600" dirty="0" err="1"/>
              <a:t>sollicitudin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 at, </a:t>
            </a:r>
            <a:r>
              <a:rPr lang="en-US" sz="1600" dirty="0" err="1"/>
              <a:t>ultrices</a:t>
            </a:r>
            <a:r>
              <a:rPr lang="en-US" sz="1600" dirty="0"/>
              <a:t> et </a:t>
            </a:r>
            <a:r>
              <a:rPr lang="en-US" sz="1600" dirty="0" err="1"/>
              <a:t>orci</a:t>
            </a:r>
            <a:r>
              <a:rPr lang="en-US" sz="1600" dirty="0"/>
              <a:t>. </a:t>
            </a:r>
            <a:r>
              <a:rPr lang="en-US" sz="1600" dirty="0" err="1"/>
              <a:t>Praesent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lorem </a:t>
            </a:r>
            <a:r>
              <a:rPr lang="en-US" sz="1600" dirty="0" err="1"/>
              <a:t>orci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D7067-2CF8-5C7D-AF77-43335829AD66}"/>
              </a:ext>
            </a:extLst>
          </p:cNvPr>
          <p:cNvSpPr txBox="1"/>
          <p:nvPr/>
        </p:nvSpPr>
        <p:spPr>
          <a:xfrm>
            <a:off x="60803" y="2072310"/>
            <a:ext cx="130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pc="-1" dirty="0">
                <a:solidFill>
                  <a:srgbClr val="000000"/>
                </a:solidFill>
              </a:rPr>
              <a:t>Case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0413-D830-7709-4AFF-F65B415418FA}"/>
              </a:ext>
            </a:extLst>
          </p:cNvPr>
          <p:cNvSpPr txBox="1"/>
          <p:nvPr/>
        </p:nvSpPr>
        <p:spPr>
          <a:xfrm>
            <a:off x="84154" y="3642303"/>
            <a:ext cx="130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pc="-1" dirty="0">
                <a:solidFill>
                  <a:srgbClr val="000000"/>
                </a:solidFill>
              </a:rPr>
              <a:t>Case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E4E94-1AAC-6EB4-287D-DECD434C2127}"/>
              </a:ext>
            </a:extLst>
          </p:cNvPr>
          <p:cNvSpPr txBox="1"/>
          <p:nvPr/>
        </p:nvSpPr>
        <p:spPr>
          <a:xfrm>
            <a:off x="60804" y="5076605"/>
            <a:ext cx="130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pc="-1" dirty="0">
                <a:solidFill>
                  <a:srgbClr val="000000"/>
                </a:solidFill>
              </a:rPr>
              <a:t>Case 03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5CDC3-A377-190A-2CA2-638E7E13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10022" r="3477" b="24211"/>
          <a:stretch/>
        </p:blipFill>
        <p:spPr>
          <a:xfrm>
            <a:off x="7021147" y="1272818"/>
            <a:ext cx="4812632" cy="241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53F630-745F-2F44-2DF4-3A8F55C85662}"/>
              </a:ext>
            </a:extLst>
          </p:cNvPr>
          <p:cNvSpPr txBox="1"/>
          <p:nvPr/>
        </p:nvSpPr>
        <p:spPr>
          <a:xfrm>
            <a:off x="7551660" y="4275416"/>
            <a:ext cx="421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</a:rPr>
              <a:t>Bag-of-Words</a:t>
            </a:r>
          </a:p>
          <a:p>
            <a:r>
              <a:rPr lang="en-GB" sz="2400" spc="-1" dirty="0">
                <a:solidFill>
                  <a:srgbClr val="000000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2824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78CD1-DF19-43BE-A39D-38DD7FAC230E}"/>
              </a:ext>
            </a:extLst>
          </p:cNvPr>
          <p:cNvSpPr/>
          <p:nvPr/>
        </p:nvSpPr>
        <p:spPr>
          <a:xfrm>
            <a:off x="268357" y="188843"/>
            <a:ext cx="8482230" cy="521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80E6B-07A3-4ECB-B202-C71218A1D5BE}"/>
              </a:ext>
            </a:extLst>
          </p:cNvPr>
          <p:cNvGrpSpPr/>
          <p:nvPr/>
        </p:nvGrpSpPr>
        <p:grpSpPr>
          <a:xfrm>
            <a:off x="144946" y="207980"/>
            <a:ext cx="6837459" cy="1323439"/>
            <a:chOff x="9591641" y="130760"/>
            <a:chExt cx="2458119" cy="13234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7BEE2A-9AE7-46DA-8B66-5D04F6836B31}"/>
                </a:ext>
              </a:extLst>
            </p:cNvPr>
            <p:cNvSpPr txBox="1"/>
            <p:nvPr/>
          </p:nvSpPr>
          <p:spPr>
            <a:xfrm>
              <a:off x="9591641" y="130760"/>
              <a:ext cx="24581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601055"/>
                  </a:solidFill>
                  <a:latin typeface="Garamond" panose="02020404030301010803" pitchFamily="18" charset="0"/>
                </a:rPr>
                <a:t>Semantic similarity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3296F6-4662-46CE-8700-BEBD8BC9D1B8}"/>
                </a:ext>
              </a:extLst>
            </p:cNvPr>
            <p:cNvSpPr txBox="1"/>
            <p:nvPr/>
          </p:nvSpPr>
          <p:spPr>
            <a:xfrm>
              <a:off x="9961198" y="792479"/>
              <a:ext cx="1719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01055"/>
                  </a:solidFill>
                </a:rPr>
                <a:t>(word co-occurrences within documents)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829BBF-235D-4E9E-82E8-B0D28ABDB605}"/>
              </a:ext>
            </a:extLst>
          </p:cNvPr>
          <p:cNvSpPr/>
          <p:nvPr/>
        </p:nvSpPr>
        <p:spPr>
          <a:xfrm>
            <a:off x="268357" y="1849617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FC8DA9-1C8C-4DC7-97B6-9EC09B5B23FC}"/>
              </a:ext>
            </a:extLst>
          </p:cNvPr>
          <p:cNvSpPr/>
          <p:nvPr/>
        </p:nvSpPr>
        <p:spPr>
          <a:xfrm>
            <a:off x="1972170" y="1849617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9ABA7F-09DB-4A0E-877D-7B113D9322F0}"/>
              </a:ext>
            </a:extLst>
          </p:cNvPr>
          <p:cNvSpPr/>
          <p:nvPr/>
        </p:nvSpPr>
        <p:spPr>
          <a:xfrm>
            <a:off x="3675983" y="1846400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CC61D-FA03-4DDA-9526-5AD3EA7917AB}"/>
              </a:ext>
            </a:extLst>
          </p:cNvPr>
          <p:cNvSpPr/>
          <p:nvPr/>
        </p:nvSpPr>
        <p:spPr>
          <a:xfrm>
            <a:off x="5389735" y="1846400"/>
            <a:ext cx="1510747" cy="2632335"/>
          </a:xfrm>
          <a:prstGeom prst="rect">
            <a:avLst/>
          </a:prstGeom>
          <a:solidFill>
            <a:srgbClr val="6010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084E-D23E-4F02-AE09-8454CB1B4E8F}"/>
              </a:ext>
            </a:extLst>
          </p:cNvPr>
          <p:cNvSpPr txBox="1"/>
          <p:nvPr/>
        </p:nvSpPr>
        <p:spPr>
          <a:xfrm>
            <a:off x="12542" y="1927861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Vaccine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EC3C9-0681-418E-8D05-C496F3AB6EF5}"/>
              </a:ext>
            </a:extLst>
          </p:cNvPr>
          <p:cNvSpPr txBox="1"/>
          <p:nvPr/>
        </p:nvSpPr>
        <p:spPr>
          <a:xfrm>
            <a:off x="631099" y="2577608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Wuhan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7B3D-1C32-46E9-A728-EE38EAA285AA}"/>
              </a:ext>
            </a:extLst>
          </p:cNvPr>
          <p:cNvSpPr txBox="1"/>
          <p:nvPr/>
        </p:nvSpPr>
        <p:spPr>
          <a:xfrm>
            <a:off x="2268233" y="3287485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Wuhan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D68AD-9911-4B5F-A045-15D68128A34C}"/>
              </a:ext>
            </a:extLst>
          </p:cNvPr>
          <p:cNvSpPr txBox="1"/>
          <p:nvPr/>
        </p:nvSpPr>
        <p:spPr>
          <a:xfrm>
            <a:off x="1562875" y="2939616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D168E-A409-4AB3-8EC4-6B81F278C33E}"/>
              </a:ext>
            </a:extLst>
          </p:cNvPr>
          <p:cNvSpPr txBox="1"/>
          <p:nvPr/>
        </p:nvSpPr>
        <p:spPr>
          <a:xfrm>
            <a:off x="2273667" y="2293871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EC1D-59A0-4DE4-B101-C3D64038DED3}"/>
              </a:ext>
            </a:extLst>
          </p:cNvPr>
          <p:cNvSpPr txBox="1"/>
          <p:nvPr/>
        </p:nvSpPr>
        <p:spPr>
          <a:xfrm>
            <a:off x="3987420" y="2612539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COVID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E7685-36C7-4454-ACB6-705EE9DE8B44}"/>
              </a:ext>
            </a:extLst>
          </p:cNvPr>
          <p:cNvSpPr txBox="1"/>
          <p:nvPr/>
        </p:nvSpPr>
        <p:spPr>
          <a:xfrm>
            <a:off x="-62658" y="3274645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COVID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017AE6-F0C9-40B5-9D38-F2EC24876E7D}"/>
              </a:ext>
            </a:extLst>
          </p:cNvPr>
          <p:cNvSpPr txBox="1"/>
          <p:nvPr/>
        </p:nvSpPr>
        <p:spPr>
          <a:xfrm>
            <a:off x="5624002" y="3925073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COVID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7A989-C680-40F7-85CB-9D66E6B78C39}"/>
              </a:ext>
            </a:extLst>
          </p:cNvPr>
          <p:cNvSpPr txBox="1"/>
          <p:nvPr/>
        </p:nvSpPr>
        <p:spPr>
          <a:xfrm>
            <a:off x="5641154" y="3272088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Wuhan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C95292-683A-4E6A-A38F-D080ED20117F}"/>
              </a:ext>
            </a:extLst>
          </p:cNvPr>
          <p:cNvGrpSpPr/>
          <p:nvPr/>
        </p:nvGrpSpPr>
        <p:grpSpPr>
          <a:xfrm>
            <a:off x="3845660" y="2123462"/>
            <a:ext cx="1167549" cy="1981200"/>
            <a:chOff x="3845660" y="2123462"/>
            <a:chExt cx="1167549" cy="1981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53B4B4-A7D0-4CF4-B3EA-CA80AE19A173}"/>
                </a:ext>
              </a:extLst>
            </p:cNvPr>
            <p:cNvCxnSpPr/>
            <p:nvPr/>
          </p:nvCxnSpPr>
          <p:spPr>
            <a:xfrm>
              <a:off x="3845660" y="21234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C40AF5-DD70-47B4-BC04-C02C7D0E15F3}"/>
                </a:ext>
              </a:extLst>
            </p:cNvPr>
            <p:cNvCxnSpPr/>
            <p:nvPr/>
          </p:nvCxnSpPr>
          <p:spPr>
            <a:xfrm>
              <a:off x="3845660" y="2472717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A2CE0B-3546-45AC-99F8-AA20B94F0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5660" y="2797205"/>
              <a:ext cx="448044" cy="6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134D6D-583A-475D-844A-DC8D0F40B413}"/>
                </a:ext>
              </a:extLst>
            </p:cNvPr>
            <p:cNvCxnSpPr/>
            <p:nvPr/>
          </p:nvCxnSpPr>
          <p:spPr>
            <a:xfrm>
              <a:off x="3849547" y="3131606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7012EC-DCB1-445B-89B5-4DBCB494240B}"/>
                </a:ext>
              </a:extLst>
            </p:cNvPr>
            <p:cNvCxnSpPr/>
            <p:nvPr/>
          </p:nvCxnSpPr>
          <p:spPr>
            <a:xfrm>
              <a:off x="3845660" y="3468941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64413F-B24C-4A8D-9BC4-7852189C9C0A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461055-F2BD-405D-91B9-D376595C60A7}"/>
                </a:ext>
              </a:extLst>
            </p:cNvPr>
            <p:cNvCxnSpPr/>
            <p:nvPr/>
          </p:nvCxnSpPr>
          <p:spPr>
            <a:xfrm>
              <a:off x="3845660" y="41046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5C8BC8-C907-4024-8F79-DD5AC7AB47B0}"/>
              </a:ext>
            </a:extLst>
          </p:cNvPr>
          <p:cNvGrpSpPr/>
          <p:nvPr/>
        </p:nvGrpSpPr>
        <p:grpSpPr>
          <a:xfrm>
            <a:off x="5512225" y="2123462"/>
            <a:ext cx="1167549" cy="1981200"/>
            <a:chOff x="3845660" y="2123462"/>
            <a:chExt cx="1167549" cy="1981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1C0D58-D45C-4A53-856C-F34C13737DFD}"/>
                </a:ext>
              </a:extLst>
            </p:cNvPr>
            <p:cNvCxnSpPr/>
            <p:nvPr/>
          </p:nvCxnSpPr>
          <p:spPr>
            <a:xfrm>
              <a:off x="3845660" y="21234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F80371-788E-4A8A-B192-A2CD803FE1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491" y="2472717"/>
              <a:ext cx="5818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A22C47-E40A-485B-A597-5217E0A7495C}"/>
                </a:ext>
              </a:extLst>
            </p:cNvPr>
            <p:cNvCxnSpPr/>
            <p:nvPr/>
          </p:nvCxnSpPr>
          <p:spPr>
            <a:xfrm>
              <a:off x="3845660" y="2797865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46D1C9-5F34-49D0-9786-2221715C9A60}"/>
                </a:ext>
              </a:extLst>
            </p:cNvPr>
            <p:cNvCxnSpPr/>
            <p:nvPr/>
          </p:nvCxnSpPr>
          <p:spPr>
            <a:xfrm>
              <a:off x="3849547" y="3131606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8D743E-ED81-4D7E-BDD4-3D3F4B7B1B80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3468941"/>
              <a:ext cx="3916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5F5973-B21B-4E96-9B62-42B1735A6355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1FA7B8-92A7-4776-8AB1-3221D9EB6539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4104662"/>
              <a:ext cx="39161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B0C0D5-E012-41BC-B514-6BBC974BE14D}"/>
              </a:ext>
            </a:extLst>
          </p:cNvPr>
          <p:cNvGrpSpPr/>
          <p:nvPr/>
        </p:nvGrpSpPr>
        <p:grpSpPr>
          <a:xfrm>
            <a:off x="2103718" y="2123462"/>
            <a:ext cx="1167549" cy="1981200"/>
            <a:chOff x="3845660" y="2123462"/>
            <a:chExt cx="1167549" cy="1981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A7F1AA-F9B2-42B2-8F89-0C7A1CCD97A6}"/>
                </a:ext>
              </a:extLst>
            </p:cNvPr>
            <p:cNvCxnSpPr/>
            <p:nvPr/>
          </p:nvCxnSpPr>
          <p:spPr>
            <a:xfrm>
              <a:off x="3845660" y="21234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C9BC3F-3EFE-45F1-971A-CD9F413D2291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2472717"/>
              <a:ext cx="58183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9009C9-5178-41DE-8985-45B27A60E402}"/>
                </a:ext>
              </a:extLst>
            </p:cNvPr>
            <p:cNvCxnSpPr/>
            <p:nvPr/>
          </p:nvCxnSpPr>
          <p:spPr>
            <a:xfrm>
              <a:off x="3845660" y="2797865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209357-D890-484B-AA90-5AE8ACCD9331}"/>
                </a:ext>
              </a:extLst>
            </p:cNvPr>
            <p:cNvCxnSpPr>
              <a:cxnSpLocks/>
            </p:cNvCxnSpPr>
            <p:nvPr/>
          </p:nvCxnSpPr>
          <p:spPr>
            <a:xfrm>
              <a:off x="4306238" y="3131606"/>
              <a:ext cx="7069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1BB29B-6F09-4A70-A08C-CC22C42E8B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3468941"/>
              <a:ext cx="4605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5595E5-9D65-4F3E-B97C-F217553C329F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641B5F-A0AD-4C34-A25D-46EE99F184E0}"/>
                </a:ext>
              </a:extLst>
            </p:cNvPr>
            <p:cNvCxnSpPr/>
            <p:nvPr/>
          </p:nvCxnSpPr>
          <p:spPr>
            <a:xfrm>
              <a:off x="3845660" y="41046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59C603-4596-4160-A908-F1EE1CDCBC75}"/>
              </a:ext>
            </a:extLst>
          </p:cNvPr>
          <p:cNvGrpSpPr/>
          <p:nvPr/>
        </p:nvGrpSpPr>
        <p:grpSpPr>
          <a:xfrm>
            <a:off x="426044" y="2123462"/>
            <a:ext cx="1167549" cy="1981200"/>
            <a:chOff x="3845660" y="2123462"/>
            <a:chExt cx="1167549" cy="19812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CE3AEC-2EE6-43D0-9B00-018B00AF0557}"/>
                </a:ext>
              </a:extLst>
            </p:cNvPr>
            <p:cNvCxnSpPr>
              <a:cxnSpLocks/>
            </p:cNvCxnSpPr>
            <p:nvPr/>
          </p:nvCxnSpPr>
          <p:spPr>
            <a:xfrm>
              <a:off x="4632190" y="2123462"/>
              <a:ext cx="3771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B80146-2F5D-4B5D-AC7C-4CF194B0AC5D}"/>
                </a:ext>
              </a:extLst>
            </p:cNvPr>
            <p:cNvCxnSpPr/>
            <p:nvPr/>
          </p:nvCxnSpPr>
          <p:spPr>
            <a:xfrm>
              <a:off x="3845660" y="2472717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859B2E-47AA-49DE-A109-5F50984D75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5660" y="2797865"/>
              <a:ext cx="597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31D264-73BC-48FA-B1E5-AA9C43B4D8E5}"/>
                </a:ext>
              </a:extLst>
            </p:cNvPr>
            <p:cNvCxnSpPr/>
            <p:nvPr/>
          </p:nvCxnSpPr>
          <p:spPr>
            <a:xfrm>
              <a:off x="3849547" y="3131606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F39DD1-2372-4A59-8877-1ECAD8BAD8E2}"/>
                </a:ext>
              </a:extLst>
            </p:cNvPr>
            <p:cNvCxnSpPr>
              <a:cxnSpLocks/>
            </p:cNvCxnSpPr>
            <p:nvPr/>
          </p:nvCxnSpPr>
          <p:spPr>
            <a:xfrm>
              <a:off x="4443346" y="3468941"/>
              <a:ext cx="5659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18E8B0-809E-4949-99BC-9CC8AB782E23}"/>
                </a:ext>
              </a:extLst>
            </p:cNvPr>
            <p:cNvCxnSpPr/>
            <p:nvPr/>
          </p:nvCxnSpPr>
          <p:spPr>
            <a:xfrm>
              <a:off x="3845660" y="375679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6CE505-9382-4BEE-AE0D-4B968B5D0964}"/>
                </a:ext>
              </a:extLst>
            </p:cNvPr>
            <p:cNvCxnSpPr/>
            <p:nvPr/>
          </p:nvCxnSpPr>
          <p:spPr>
            <a:xfrm>
              <a:off x="3845660" y="4104662"/>
              <a:ext cx="1163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822BEC9-45AC-47C1-A342-9B4EAC155A9C}"/>
              </a:ext>
            </a:extLst>
          </p:cNvPr>
          <p:cNvSpPr txBox="1"/>
          <p:nvPr/>
        </p:nvSpPr>
        <p:spPr>
          <a:xfrm>
            <a:off x="5370605" y="2269026"/>
            <a:ext cx="66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E44C93-9E0B-46E8-BD72-D413F476A9F5}"/>
              </a:ext>
            </a:extLst>
          </p:cNvPr>
          <p:cNvSpPr txBox="1"/>
          <p:nvPr/>
        </p:nvSpPr>
        <p:spPr>
          <a:xfrm>
            <a:off x="586408" y="1459761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3CE4FB-D0C8-4DBB-B5C0-2F8AD76886B1}"/>
              </a:ext>
            </a:extLst>
          </p:cNvPr>
          <p:cNvSpPr txBox="1"/>
          <p:nvPr/>
        </p:nvSpPr>
        <p:spPr>
          <a:xfrm>
            <a:off x="2250787" y="1459761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4462E9-9726-4AC3-9D31-8A6CA5496D21}"/>
              </a:ext>
            </a:extLst>
          </p:cNvPr>
          <p:cNvSpPr txBox="1"/>
          <p:nvPr/>
        </p:nvSpPr>
        <p:spPr>
          <a:xfrm>
            <a:off x="3945502" y="1468527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48E101-04AB-4289-88A7-A2324BCC0960}"/>
              </a:ext>
            </a:extLst>
          </p:cNvPr>
          <p:cNvSpPr txBox="1"/>
          <p:nvPr/>
        </p:nvSpPr>
        <p:spPr>
          <a:xfrm>
            <a:off x="5656734" y="1468527"/>
            <a:ext cx="8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Doc.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A5DAF4-2EC6-4913-92C9-749AFC0486FA}"/>
              </a:ext>
            </a:extLst>
          </p:cNvPr>
          <p:cNvSpPr txBox="1"/>
          <p:nvPr/>
        </p:nvSpPr>
        <p:spPr>
          <a:xfrm>
            <a:off x="1224858" y="4620291"/>
            <a:ext cx="451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&lt;------------------News article database------------------&gt;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315976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Sci Brand +">
      <a:dk1>
        <a:srgbClr val="1E1E1E"/>
      </a:dk1>
      <a:lt1>
        <a:srgbClr val="FFFFFF"/>
      </a:lt1>
      <a:dk2>
        <a:srgbClr val="124240"/>
      </a:dk2>
      <a:lt2>
        <a:srgbClr val="EEECE1"/>
      </a:lt2>
      <a:accent1>
        <a:srgbClr val="8FA674"/>
      </a:accent1>
      <a:accent2>
        <a:srgbClr val="F9E663"/>
      </a:accent2>
      <a:accent3>
        <a:srgbClr val="124240"/>
      </a:accent3>
      <a:accent4>
        <a:srgbClr val="F79646"/>
      </a:accent4>
      <a:accent5>
        <a:srgbClr val="4BACC6"/>
      </a:accent5>
      <a:accent6>
        <a:srgbClr val="F93663"/>
      </a:accent6>
      <a:hlink>
        <a:srgbClr val="0000FF"/>
      </a:hlink>
      <a:folHlink>
        <a:srgbClr val="800080"/>
      </a:folHlink>
    </a:clrScheme>
    <a:fontScheme name="CSSci Brand">
      <a:majorFont>
        <a:latin typeface="Reckless Light"/>
        <a:ea typeface="DejaVu Sans"/>
        <a:cs typeface="DejaVu Sans"/>
      </a:majorFont>
      <a:minorFont>
        <a:latin typeface="Roobert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Sci Template.potx" id="{EC1940FA-13D5-415D-A74A-6B398135E93F}" vid="{6F36C6FD-85FA-4B7B-B5F9-BEAE2ACE7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2CC4DA2EED0142813D0190AC157AD6" ma:contentTypeVersion="13" ma:contentTypeDescription="Een nieuw document maken." ma:contentTypeScope="" ma:versionID="6ca8f899e6b2a6452f478361ba9177d9">
  <xsd:schema xmlns:xsd="http://www.w3.org/2001/XMLSchema" xmlns:xs="http://www.w3.org/2001/XMLSchema" xmlns:p="http://schemas.microsoft.com/office/2006/metadata/properties" xmlns:ns2="a3fd550a-bf31-4609-a11c-c2c2ff76bee1" xmlns:ns3="7387865d-521e-46d8-9fc1-8996810c1a68" targetNamespace="http://schemas.microsoft.com/office/2006/metadata/properties" ma:root="true" ma:fieldsID="b0b1f334a4c1f4406a065738b236c837" ns2:_="" ns3:_="">
    <xsd:import namespace="a3fd550a-bf31-4609-a11c-c2c2ff76bee1"/>
    <xsd:import namespace="7387865d-521e-46d8-9fc1-8996810c1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d550a-bf31-4609-a11c-c2c2ff76be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99b6ca76-abda-4f5c-bf70-6374a71c10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7865d-521e-46d8-9fc1-8996810c1a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bffe2-36af-44c8-939f-b75163f04042}" ma:internalName="TaxCatchAll" ma:showField="CatchAllData" ma:web="7387865d-521e-46d8-9fc1-8996810c1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87865d-521e-46d8-9fc1-8996810c1a68" xsi:nil="true"/>
    <lcf76f155ced4ddcb4097134ff3c332f xmlns="a3fd550a-bf31-4609-a11c-c2c2ff76bee1">
      <Terms xmlns="http://schemas.microsoft.com/office/infopath/2007/PartnerControls"/>
    </lcf76f155ced4ddcb4097134ff3c332f>
    <MediaLengthInSeconds xmlns="a3fd550a-bf31-4609-a11c-c2c2ff76bee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E6F390-0D54-4D77-A569-8D71D706A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fd550a-bf31-4609-a11c-c2c2ff76bee1"/>
    <ds:schemaRef ds:uri="7387865d-521e-46d8-9fc1-8996810c1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5713B8-E831-4A82-8CAC-7C18FA6B6ADF}">
  <ds:schemaRefs>
    <ds:schemaRef ds:uri="http://schemas.microsoft.com/office/2006/metadata/properties"/>
    <ds:schemaRef ds:uri="http://schemas.microsoft.com/office/infopath/2007/PartnerControls"/>
    <ds:schemaRef ds:uri="7387865d-521e-46d8-9fc1-8996810c1a68"/>
    <ds:schemaRef ds:uri="a3fd550a-bf31-4609-a11c-c2c2ff76bee1"/>
  </ds:schemaRefs>
</ds:datastoreItem>
</file>

<file path=customXml/itemProps3.xml><?xml version="1.0" encoding="utf-8"?>
<ds:datastoreItem xmlns:ds="http://schemas.openxmlformats.org/officeDocument/2006/customXml" ds:itemID="{EAF698DA-F6E6-4004-95C5-CE4699C4B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lecture_CH3</Template>
  <TotalTime>1435</TotalTime>
  <Words>821</Words>
  <Application>Microsoft Office PowerPoint</Application>
  <PresentationFormat>Widescreen</PresentationFormat>
  <Paragraphs>151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Californian FB</vt:lpstr>
      <vt:lpstr>Garamond</vt:lpstr>
      <vt:lpstr>Symbol</vt:lpstr>
      <vt:lpstr>Times New Roman</vt:lpstr>
      <vt:lpstr>Wingdings</vt:lpstr>
      <vt:lpstr>Office Theme</vt:lpstr>
      <vt:lpstr>Camp Week, Challenge 3</vt:lpstr>
      <vt:lpstr>Challenge 3: Modelling Qual</vt:lpstr>
      <vt:lpstr>What’s “qual” again?</vt:lpstr>
      <vt:lpstr>What’s “qual” again?</vt:lpstr>
      <vt:lpstr>Why “qual” again?</vt:lpstr>
      <vt:lpstr>What’s a focus group?</vt:lpstr>
      <vt:lpstr>What’s the data?</vt:lpstr>
      <vt:lpstr>What to do with the data?</vt:lpstr>
      <vt:lpstr>PowerPoint Presentation</vt:lpstr>
      <vt:lpstr>PowerPoint Presentation</vt:lpstr>
      <vt:lpstr>NLP: Bag-of-Words</vt:lpstr>
      <vt:lpstr>NLP: Sentiment Analysis</vt:lpstr>
      <vt:lpstr>Hermeneutics</vt:lpstr>
      <vt:lpstr>Hermeneutics</vt:lpstr>
      <vt:lpstr>Hermeneutics</vt:lpstr>
      <vt:lpstr>Unified methods: Frequencies</vt:lpstr>
      <vt:lpstr>Unified methods: Epistemic Network Analysis (ENA) </vt:lpstr>
      <vt:lpstr>PowerPoint Presentation</vt:lpstr>
      <vt:lpstr>PowerPoint Presentation</vt:lpstr>
      <vt:lpstr>PowerPoint Presentation</vt:lpstr>
      <vt:lpstr>PowerPoint Presentation</vt:lpstr>
      <vt:lpstr>Challenge 3: Modelling Qual</vt:lpstr>
      <vt:lpstr>Challenge 3: Modelling Qual</vt:lpstr>
      <vt:lpstr>Challenge 3: Modelling Qual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Szilvi</dc:creator>
  <dc:description/>
  <cp:lastModifiedBy>Szilvi</cp:lastModifiedBy>
  <cp:revision>9</cp:revision>
  <dcterms:created xsi:type="dcterms:W3CDTF">2025-02-05T07:17:03Z</dcterms:created>
  <dcterms:modified xsi:type="dcterms:W3CDTF">2025-02-06T07:12:25Z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0x0101008D2CC4DA2EED0142813D0190AC157AD6</vt:lpwstr>
  </property>
  <property fmtid="{D5CDD505-2E9C-101B-9397-08002B2CF9AE}" pid="3" name="Order">
    <vt:r8>264900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