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82"/>
  </p:notesMasterIdLst>
  <p:sldIdLst>
    <p:sldId id="281" r:id="rId2"/>
    <p:sldId id="453" r:id="rId3"/>
    <p:sldId id="527" r:id="rId4"/>
    <p:sldId id="528" r:id="rId5"/>
    <p:sldId id="529" r:id="rId6"/>
    <p:sldId id="530" r:id="rId7"/>
    <p:sldId id="531" r:id="rId8"/>
    <p:sldId id="532" r:id="rId9"/>
    <p:sldId id="533" r:id="rId10"/>
    <p:sldId id="534" r:id="rId11"/>
    <p:sldId id="535" r:id="rId12"/>
    <p:sldId id="536" r:id="rId13"/>
    <p:sldId id="537" r:id="rId14"/>
    <p:sldId id="538" r:id="rId15"/>
    <p:sldId id="539" r:id="rId16"/>
    <p:sldId id="454" r:id="rId17"/>
    <p:sldId id="455" r:id="rId18"/>
    <p:sldId id="456" r:id="rId19"/>
    <p:sldId id="457" r:id="rId20"/>
    <p:sldId id="458" r:id="rId21"/>
    <p:sldId id="459" r:id="rId22"/>
    <p:sldId id="460" r:id="rId23"/>
    <p:sldId id="461" r:id="rId24"/>
    <p:sldId id="462" r:id="rId25"/>
    <p:sldId id="463" r:id="rId26"/>
    <p:sldId id="464" r:id="rId27"/>
    <p:sldId id="465" r:id="rId28"/>
    <p:sldId id="466" r:id="rId29"/>
    <p:sldId id="467" r:id="rId30"/>
    <p:sldId id="468" r:id="rId31"/>
    <p:sldId id="469" r:id="rId32"/>
    <p:sldId id="540" r:id="rId33"/>
    <p:sldId id="471" r:id="rId34"/>
    <p:sldId id="470" r:id="rId35"/>
    <p:sldId id="472" r:id="rId36"/>
    <p:sldId id="473" r:id="rId37"/>
    <p:sldId id="474" r:id="rId38"/>
    <p:sldId id="475" r:id="rId39"/>
    <p:sldId id="541" r:id="rId40"/>
    <p:sldId id="477" r:id="rId41"/>
    <p:sldId id="478" r:id="rId42"/>
    <p:sldId id="479" r:id="rId43"/>
    <p:sldId id="480" r:id="rId44"/>
    <p:sldId id="481" r:id="rId45"/>
    <p:sldId id="482" r:id="rId46"/>
    <p:sldId id="483" r:id="rId47"/>
    <p:sldId id="484" r:id="rId48"/>
    <p:sldId id="485" r:id="rId49"/>
    <p:sldId id="486" r:id="rId50"/>
    <p:sldId id="487" r:id="rId51"/>
    <p:sldId id="488" r:id="rId52"/>
    <p:sldId id="489" r:id="rId53"/>
    <p:sldId id="490" r:id="rId54"/>
    <p:sldId id="491" r:id="rId55"/>
    <p:sldId id="492" r:id="rId56"/>
    <p:sldId id="493" r:id="rId57"/>
    <p:sldId id="494" r:id="rId58"/>
    <p:sldId id="495" r:id="rId59"/>
    <p:sldId id="496" r:id="rId60"/>
    <p:sldId id="497" r:id="rId61"/>
    <p:sldId id="498" r:id="rId62"/>
    <p:sldId id="499" r:id="rId63"/>
    <p:sldId id="500" r:id="rId64"/>
    <p:sldId id="501" r:id="rId65"/>
    <p:sldId id="502" r:id="rId66"/>
    <p:sldId id="503" r:id="rId67"/>
    <p:sldId id="504" r:id="rId68"/>
    <p:sldId id="505" r:id="rId69"/>
    <p:sldId id="506" r:id="rId70"/>
    <p:sldId id="507" r:id="rId71"/>
    <p:sldId id="508" r:id="rId72"/>
    <p:sldId id="509" r:id="rId73"/>
    <p:sldId id="510" r:id="rId74"/>
    <p:sldId id="511" r:id="rId75"/>
    <p:sldId id="512" r:id="rId76"/>
    <p:sldId id="513" r:id="rId77"/>
    <p:sldId id="514" r:id="rId78"/>
    <p:sldId id="515" r:id="rId79"/>
    <p:sldId id="516" r:id="rId80"/>
    <p:sldId id="517" r:id="rId8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E6AC"/>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26" autoAdjust="0"/>
  </p:normalViewPr>
  <p:slideViewPr>
    <p:cSldViewPr>
      <p:cViewPr varScale="1">
        <p:scale>
          <a:sx n="64" d="100"/>
          <a:sy n="64" d="100"/>
        </p:scale>
        <p:origin x="-1008"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1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291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91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91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91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291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A0AD1FF-3BF8-4D4E-BAF3-C9E32E68177F}"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ln/>
        </p:spPr>
        <p:txBody>
          <a:bodyPr/>
          <a:lstStyle/>
          <a:p>
            <a:endParaRPr lang="zh-CN" altLang="en-US" smtClean="0"/>
          </a:p>
        </p:txBody>
      </p:sp>
      <p:sp>
        <p:nvSpPr>
          <p:cNvPr id="84996" name="灯片编号占位符 3"/>
          <p:cNvSpPr>
            <a:spLocks noGrp="1"/>
          </p:cNvSpPr>
          <p:nvPr>
            <p:ph type="sldNum" sz="quarter" idx="5"/>
          </p:nvPr>
        </p:nvSpPr>
        <p:spPr>
          <a:noFill/>
        </p:spPr>
        <p:txBody>
          <a:bodyPr/>
          <a:lstStyle/>
          <a:p>
            <a:fld id="{2ECAC820-C6BD-4A17-B294-8C60732DC241}" type="slidenum">
              <a:rPr lang="en-US" altLang="zh-CN" smtClean="0"/>
              <a:pPr/>
              <a:t>3</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05506"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40550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405508" name="Rectangle 4"/>
          <p:cNvSpPr>
            <a:spLocks noGrp="1" noChangeArrowheads="1"/>
          </p:cNvSpPr>
          <p:nvPr>
            <p:ph type="dt" sz="half" idx="2"/>
          </p:nvPr>
        </p:nvSpPr>
        <p:spPr/>
        <p:txBody>
          <a:bodyPr/>
          <a:lstStyle>
            <a:lvl1pPr>
              <a:defRPr/>
            </a:lvl1pPr>
          </a:lstStyle>
          <a:p>
            <a:endParaRPr lang="en-US" altLang="zh-CN"/>
          </a:p>
        </p:txBody>
      </p:sp>
      <p:sp>
        <p:nvSpPr>
          <p:cNvPr id="405509"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zh-CN"/>
          </a:p>
        </p:txBody>
      </p:sp>
      <p:sp>
        <p:nvSpPr>
          <p:cNvPr id="405510" name="Rectangle 6"/>
          <p:cNvSpPr>
            <a:spLocks noGrp="1" noChangeArrowheads="1"/>
          </p:cNvSpPr>
          <p:nvPr>
            <p:ph type="sldNum" sz="quarter" idx="4"/>
          </p:nvPr>
        </p:nvSpPr>
        <p:spPr/>
        <p:txBody>
          <a:bodyPr/>
          <a:lstStyle>
            <a:lvl1pPr>
              <a:defRPr/>
            </a:lvl1pPr>
          </a:lstStyle>
          <a:p>
            <a:fld id="{05AF09F6-B670-409A-B29B-450E97C6EC67}" type="slidenum">
              <a:rPr lang="en-US" altLang="zh-CN"/>
              <a:pPr/>
              <a:t>‹#›</a:t>
            </a:fld>
            <a:endParaRPr lang="en-US" altLang="zh-CN"/>
          </a:p>
        </p:txBody>
      </p:sp>
      <p:sp>
        <p:nvSpPr>
          <p:cNvPr id="405511"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405512"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801D0DD-4177-4157-BCEA-24DAAAD2C32C}"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8A5F702-1FC7-4153-9CFE-1F71611C4FA6}"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50CE219-1910-4349-9B95-9ECA45445DBF}"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B63DDA4-8C9E-4111-828B-04D7B8314B49}"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9CB7E0E-7883-4C2D-8F41-2976D09836BB}"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5136527E-6E69-4CBD-837D-39B6FFB6FE89}"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9F75420B-C6D5-49E6-A999-E31FBDD3B7B4}"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3D1BC98A-AD8C-46A4-9627-BD74AC89FD5E}"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1625354-530C-445B-AEC0-9398709E3BEA}"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CEB71EB-2CAD-4F10-AD82-2F115B766528}"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404483"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04484"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endParaRPr lang="en-US" altLang="zh-CN"/>
          </a:p>
        </p:txBody>
      </p:sp>
      <p:sp>
        <p:nvSpPr>
          <p:cNvPr id="40448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endParaRPr lang="en-US" altLang="zh-CN"/>
          </a:p>
        </p:txBody>
      </p:sp>
      <p:sp>
        <p:nvSpPr>
          <p:cNvPr id="404486"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64A230A6-CCF1-409E-804D-E421F8299E4A}" type="slidenum">
              <a:rPr lang="en-US" altLang="zh-CN"/>
              <a:pPr/>
              <a:t>‹#›</a:t>
            </a:fld>
            <a:endParaRPr lang="en-US" altLang="zh-CN"/>
          </a:p>
        </p:txBody>
      </p:sp>
      <p:sp>
        <p:nvSpPr>
          <p:cNvPr id="40448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404488"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iming>
    <p:tnLst>
      <p:par>
        <p:cTn id="1" dur="indefinite" restart="never" nodeType="tmRoot"/>
      </p:par>
    </p:tnLst>
  </p:timing>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itchFamily="18" charset="0"/>
          <a:ea typeface="宋体" pitchFamily="2" charset="-122"/>
        </a:defRPr>
      </a:lvl2pPr>
      <a:lvl3pPr algn="l" rtl="0" fontAlgn="base">
        <a:spcBef>
          <a:spcPct val="0"/>
        </a:spcBef>
        <a:spcAft>
          <a:spcPct val="0"/>
        </a:spcAft>
        <a:defRPr sz="4200">
          <a:solidFill>
            <a:schemeClr val="tx2"/>
          </a:solidFill>
          <a:latin typeface="Garamond" pitchFamily="18" charset="0"/>
          <a:ea typeface="宋体" pitchFamily="2" charset="-122"/>
        </a:defRPr>
      </a:lvl3pPr>
      <a:lvl4pPr algn="l" rtl="0" fontAlgn="base">
        <a:spcBef>
          <a:spcPct val="0"/>
        </a:spcBef>
        <a:spcAft>
          <a:spcPct val="0"/>
        </a:spcAft>
        <a:defRPr sz="4200">
          <a:solidFill>
            <a:schemeClr val="tx2"/>
          </a:solidFill>
          <a:latin typeface="Garamond" pitchFamily="18" charset="0"/>
          <a:ea typeface="宋体" pitchFamily="2" charset="-122"/>
        </a:defRPr>
      </a:lvl4pPr>
      <a:lvl5pPr algn="l" rtl="0" fontAlgn="base">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1.png"/><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2.xml"/><Relationship Id="rId4" Type="http://schemas.openxmlformats.org/officeDocument/2006/relationships/image" Target="../media/image26.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5.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35.png"/><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10.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oleObject" Target="../embeddings/oleObject12.bin"/></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8.v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9.vml"/></Relationships>
</file>

<file path=ppt/slides/_rels/slide6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6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oleObject" Target="../embeddings/oleObject20.bin"/></Relationships>
</file>

<file path=ppt/slides/_rels/slide7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4"/>
          <p:cNvSpPr txBox="1">
            <a:spLocks noChangeArrowheads="1"/>
          </p:cNvSpPr>
          <p:nvPr/>
        </p:nvSpPr>
        <p:spPr bwMode="auto">
          <a:xfrm>
            <a:off x="539750" y="620713"/>
            <a:ext cx="7991475" cy="641350"/>
          </a:xfrm>
          <a:prstGeom prst="rect">
            <a:avLst/>
          </a:prstGeom>
          <a:noFill/>
          <a:ln w="9525">
            <a:noFill/>
            <a:miter lim="800000"/>
            <a:headEnd/>
            <a:tailEnd/>
          </a:ln>
          <a:effectLst/>
        </p:spPr>
        <p:txBody>
          <a:bodyPr>
            <a:spAutoFit/>
          </a:bodyPr>
          <a:lstStyle/>
          <a:p>
            <a:pPr algn="ctr">
              <a:spcBef>
                <a:spcPct val="50000"/>
              </a:spcBef>
            </a:pPr>
            <a:r>
              <a:rPr lang="zh-CN" altLang="en-US" sz="3600" b="1">
                <a:latin typeface="Tahoma" pitchFamily="34" charset="0"/>
              </a:rPr>
              <a:t>第</a:t>
            </a:r>
            <a:r>
              <a:rPr lang="en-US" altLang="zh-CN" sz="3600" b="1">
                <a:latin typeface="Tahoma" pitchFamily="34" charset="0"/>
              </a:rPr>
              <a:t>4</a:t>
            </a:r>
            <a:r>
              <a:rPr lang="zh-CN" altLang="en-US" sz="3600" b="1">
                <a:latin typeface="Tahoma" pitchFamily="34" charset="0"/>
              </a:rPr>
              <a:t>章   常用半导体器件</a:t>
            </a:r>
          </a:p>
        </p:txBody>
      </p:sp>
      <p:sp>
        <p:nvSpPr>
          <p:cNvPr id="32773" name="Text Box 5"/>
          <p:cNvSpPr txBox="1">
            <a:spLocks noChangeArrowheads="1"/>
          </p:cNvSpPr>
          <p:nvPr/>
        </p:nvSpPr>
        <p:spPr bwMode="auto">
          <a:xfrm>
            <a:off x="323850" y="1412875"/>
            <a:ext cx="8569325" cy="3729038"/>
          </a:xfrm>
          <a:prstGeom prst="rect">
            <a:avLst/>
          </a:prstGeom>
          <a:noFill/>
          <a:ln w="9525">
            <a:noFill/>
            <a:miter lim="800000"/>
            <a:headEnd/>
            <a:tailEnd/>
          </a:ln>
          <a:effectLst/>
        </p:spPr>
        <p:txBody>
          <a:bodyPr>
            <a:spAutoFit/>
          </a:bodyPr>
          <a:lstStyle/>
          <a:p>
            <a:pPr>
              <a:lnSpc>
                <a:spcPct val="145000"/>
              </a:lnSpc>
              <a:spcAft>
                <a:spcPct val="20000"/>
              </a:spcAft>
            </a:pPr>
            <a:r>
              <a:rPr lang="en-US" altLang="zh-CN" sz="3200" b="1" dirty="0">
                <a:latin typeface="华文隶书" pitchFamily="2" charset="-122"/>
                <a:ea typeface="华文隶书" pitchFamily="2" charset="-122"/>
              </a:rPr>
              <a:t>【</a:t>
            </a:r>
            <a:r>
              <a:rPr lang="zh-CN" altLang="en-US" sz="3200" b="1" dirty="0">
                <a:latin typeface="华文隶书" pitchFamily="2" charset="-122"/>
                <a:ea typeface="华文隶书" pitchFamily="2" charset="-122"/>
              </a:rPr>
              <a:t>本章内容提要</a:t>
            </a:r>
            <a:r>
              <a:rPr lang="en-US" altLang="zh-CN" sz="3200" b="1" dirty="0">
                <a:latin typeface="华文隶书" pitchFamily="2" charset="-122"/>
                <a:ea typeface="华文隶书" pitchFamily="2" charset="-122"/>
              </a:rPr>
              <a:t>】</a:t>
            </a:r>
          </a:p>
          <a:p>
            <a:pPr>
              <a:spcAft>
                <a:spcPct val="35000"/>
              </a:spcAft>
              <a:buFont typeface="Wingdings" pitchFamily="2" charset="2"/>
              <a:buChar char="p"/>
            </a:pPr>
            <a:r>
              <a:rPr lang="en-US" altLang="zh-CN" sz="2400" dirty="0"/>
              <a:t> </a:t>
            </a:r>
            <a:r>
              <a:rPr lang="zh-CN" altLang="en-US" sz="2400" dirty="0"/>
              <a:t>半导体的特性及载流子的运动；</a:t>
            </a:r>
          </a:p>
          <a:p>
            <a:pPr>
              <a:spcAft>
                <a:spcPct val="35000"/>
              </a:spcAft>
              <a:buFont typeface="Wingdings" pitchFamily="2" charset="2"/>
              <a:buChar char="p"/>
            </a:pPr>
            <a:r>
              <a:rPr lang="zh-CN" altLang="en-US" sz="2400" dirty="0"/>
              <a:t> </a:t>
            </a:r>
            <a:r>
              <a:rPr lang="en-US" altLang="zh-CN" sz="2400" dirty="0"/>
              <a:t>PN</a:t>
            </a:r>
            <a:r>
              <a:rPr lang="zh-CN" altLang="en-US" sz="2400" dirty="0"/>
              <a:t>结的单向导电性；</a:t>
            </a:r>
          </a:p>
          <a:p>
            <a:pPr>
              <a:spcAft>
                <a:spcPct val="35000"/>
              </a:spcAft>
              <a:buFont typeface="Wingdings" pitchFamily="2" charset="2"/>
              <a:buChar char="p"/>
            </a:pPr>
            <a:r>
              <a:rPr lang="zh-CN" altLang="en-US" sz="2400" dirty="0"/>
              <a:t> 半导体二极管的结构、工作原理、特性曲线、参数及应用；</a:t>
            </a:r>
          </a:p>
          <a:p>
            <a:pPr>
              <a:spcAft>
                <a:spcPct val="35000"/>
              </a:spcAft>
              <a:buFont typeface="Wingdings" pitchFamily="2" charset="2"/>
              <a:buChar char="p"/>
            </a:pPr>
            <a:r>
              <a:rPr lang="zh-CN" altLang="en-US" sz="2400" dirty="0"/>
              <a:t> 晶体三极管的结构、工作原理、特性曲线及主要参数；</a:t>
            </a:r>
          </a:p>
          <a:p>
            <a:pPr>
              <a:spcAft>
                <a:spcPct val="35000"/>
              </a:spcAft>
              <a:buFont typeface="Wingdings" pitchFamily="2" charset="2"/>
              <a:buChar char="p"/>
            </a:pPr>
            <a:r>
              <a:rPr lang="zh-CN" altLang="en-US" sz="2400" dirty="0"/>
              <a:t> 场效应管的结构、工作原理、特性曲线及主要参数；</a:t>
            </a:r>
          </a:p>
          <a:p>
            <a:pPr>
              <a:spcAft>
                <a:spcPct val="35000"/>
              </a:spcAft>
              <a:buFont typeface="Wingdings" pitchFamily="2" charset="2"/>
              <a:buChar char="p"/>
            </a:pPr>
            <a:r>
              <a:rPr lang="zh-CN" altLang="en-US" sz="2400" dirty="0"/>
              <a:t> 晶闸管的结构、工作原理、参数及应用。</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4" name="Text Box 16"/>
          <p:cNvSpPr txBox="1">
            <a:spLocks noChangeArrowheads="1"/>
          </p:cNvSpPr>
          <p:nvPr/>
        </p:nvSpPr>
        <p:spPr bwMode="auto">
          <a:xfrm>
            <a:off x="381000" y="3124200"/>
            <a:ext cx="8382000" cy="2642839"/>
          </a:xfrm>
          <a:prstGeom prst="rect">
            <a:avLst/>
          </a:prstGeom>
          <a:noFill/>
          <a:ln w="9525">
            <a:noFill/>
            <a:miter lim="800000"/>
            <a:headEnd/>
            <a:tailEnd/>
          </a:ln>
          <a:effectLst/>
        </p:spPr>
        <p:txBody>
          <a:bodyPr>
            <a:spAutoFit/>
          </a:bodyPr>
          <a:lstStyle/>
          <a:p>
            <a:pPr algn="just">
              <a:spcBef>
                <a:spcPct val="50000"/>
              </a:spcBef>
              <a:defRPr/>
            </a:pPr>
            <a:r>
              <a:rPr lang="en-US" altLang="zh-CN" sz="2400" dirty="0">
                <a:latin typeface="Times New Roman" pitchFamily="18" charset="0"/>
                <a:ea typeface="黑体" pitchFamily="2" charset="-122"/>
              </a:rPr>
              <a:t> 1. </a:t>
            </a:r>
            <a:r>
              <a:rPr lang="en-US" altLang="zh-CN" sz="2400" b="1" i="1" dirty="0">
                <a:solidFill>
                  <a:schemeClr val="accent2"/>
                </a:solidFill>
                <a:effectLst>
                  <a:outerShdw blurRad="38100" dist="38100" dir="2700000" algn="tl">
                    <a:srgbClr val="C0C0C0"/>
                  </a:outerShdw>
                </a:effectLst>
                <a:latin typeface="Times New Roman" pitchFamily="18" charset="0"/>
                <a:ea typeface="黑体" pitchFamily="2" charset="-122"/>
              </a:rPr>
              <a:t>PN</a:t>
            </a:r>
            <a:r>
              <a:rPr lang="zh-CN" altLang="en-US" sz="2400" b="1" i="1" dirty="0">
                <a:solidFill>
                  <a:schemeClr val="accent2"/>
                </a:solidFill>
                <a:effectLst>
                  <a:outerShdw blurRad="38100" dist="38100" dir="2700000" algn="tl">
                    <a:srgbClr val="C0C0C0"/>
                  </a:outerShdw>
                </a:effectLst>
                <a:latin typeface="Times New Roman" pitchFamily="18" charset="0"/>
                <a:ea typeface="黑体" pitchFamily="2" charset="-122"/>
              </a:rPr>
              <a:t>结中载流子的运动</a:t>
            </a:r>
            <a:endParaRPr lang="zh-CN" altLang="en-US" sz="2400" b="1" i="1" dirty="0">
              <a:solidFill>
                <a:schemeClr val="accent2"/>
              </a:solidFill>
              <a:effectLst>
                <a:outerShdw blurRad="38100" dist="38100" dir="2700000" algn="tl">
                  <a:srgbClr val="C0C0C0"/>
                </a:outerShdw>
              </a:effectLst>
              <a:latin typeface="Times New Roman" pitchFamily="18" charset="0"/>
              <a:cs typeface="Times New Roman" pitchFamily="18" charset="0"/>
            </a:endParaRPr>
          </a:p>
          <a:p>
            <a:pPr>
              <a:lnSpc>
                <a:spcPct val="110000"/>
              </a:lnSpc>
              <a:spcBef>
                <a:spcPct val="50000"/>
              </a:spcBef>
              <a:defRPr/>
            </a:pPr>
            <a:r>
              <a:rPr lang="zh-CN" altLang="en-US" sz="2400" b="1" dirty="0">
                <a:solidFill>
                  <a:schemeClr val="accent2"/>
                </a:solidFill>
                <a:effectLst>
                  <a:outerShdw blurRad="38100" dist="38100" dir="2700000" algn="tl">
                    <a:srgbClr val="C0C0C0"/>
                  </a:outerShdw>
                </a:effectLst>
                <a:latin typeface="宋体" pitchFamily="2" charset="-122"/>
              </a:rPr>
              <a:t>（</a:t>
            </a:r>
            <a:r>
              <a:rPr lang="en-US" altLang="zh-CN" sz="2400" b="1" dirty="0">
                <a:solidFill>
                  <a:schemeClr val="accent2"/>
                </a:solidFill>
                <a:effectLst>
                  <a:outerShdw blurRad="38100" dist="38100" dir="2700000" algn="tl">
                    <a:srgbClr val="C0C0C0"/>
                  </a:outerShdw>
                </a:effectLst>
                <a:latin typeface="Times New Roman" pitchFamily="18" charset="0"/>
                <a:cs typeface="Times New Roman" pitchFamily="18" charset="0"/>
              </a:rPr>
              <a:t>1</a:t>
            </a:r>
            <a:r>
              <a:rPr lang="zh-CN" altLang="en-US" sz="2400" b="1" dirty="0">
                <a:solidFill>
                  <a:schemeClr val="accent2"/>
                </a:solidFill>
                <a:effectLst>
                  <a:outerShdw blurRad="38100" dist="38100" dir="2700000" algn="tl">
                    <a:srgbClr val="C0C0C0"/>
                  </a:outerShdw>
                </a:effectLst>
                <a:latin typeface="宋体" pitchFamily="2" charset="-122"/>
              </a:rPr>
              <a:t>）</a:t>
            </a:r>
            <a:r>
              <a:rPr lang="zh-CN" altLang="en-US" sz="2400" b="1" dirty="0">
                <a:solidFill>
                  <a:srgbClr val="FF0066"/>
                </a:solidFill>
                <a:effectLst>
                  <a:outerShdw blurRad="38100" dist="38100" dir="2700000" algn="tl">
                    <a:srgbClr val="C0C0C0"/>
                  </a:outerShdw>
                </a:effectLst>
                <a:latin typeface="宋体" pitchFamily="2" charset="-122"/>
              </a:rPr>
              <a:t>多数载流子的扩散运动：</a:t>
            </a:r>
            <a:r>
              <a:rPr lang="zh-CN" altLang="en-US" sz="2400" b="1" dirty="0">
                <a:solidFill>
                  <a:schemeClr val="accent2"/>
                </a:solidFill>
                <a:effectLst>
                  <a:outerShdw blurRad="38100" dist="38100" dir="2700000" algn="tl">
                    <a:srgbClr val="C0C0C0"/>
                  </a:outerShdw>
                </a:effectLst>
                <a:latin typeface="宋体" pitchFamily="2" charset="-122"/>
              </a:rPr>
              <a:t>在交界面两侧</a:t>
            </a:r>
            <a:r>
              <a:rPr lang="en-US" altLang="zh-CN" sz="2400" b="1" dirty="0">
                <a:solidFill>
                  <a:schemeClr val="accent2"/>
                </a:solidFill>
                <a:effectLst>
                  <a:outerShdw blurRad="38100" dist="38100" dir="2700000" algn="tl">
                    <a:srgbClr val="C0C0C0"/>
                  </a:outerShdw>
                </a:effectLst>
                <a:latin typeface="Times New Roman" pitchFamily="18" charset="0"/>
                <a:cs typeface="Times New Roman" pitchFamily="18" charset="0"/>
              </a:rPr>
              <a:t>,</a:t>
            </a:r>
            <a:r>
              <a:rPr lang="zh-CN" altLang="en-US" sz="2400" b="1" dirty="0">
                <a:solidFill>
                  <a:schemeClr val="accent2"/>
                </a:solidFill>
                <a:effectLst>
                  <a:outerShdw blurRad="38100" dist="38100" dir="2700000" algn="tl">
                    <a:srgbClr val="C0C0C0"/>
                  </a:outerShdw>
                </a:effectLst>
                <a:latin typeface="宋体" pitchFamily="2" charset="-122"/>
              </a:rPr>
              <a:t>电子和空穴的浓度差很大，</a:t>
            </a:r>
            <a:r>
              <a:rPr lang="zh-CN" altLang="en-US" sz="2400" b="1" dirty="0">
                <a:solidFill>
                  <a:schemeClr val="accent2"/>
                </a:solidFill>
                <a:effectLst>
                  <a:outerShdw blurRad="38100" dist="38100" dir="2700000" algn="tl">
                    <a:srgbClr val="C0C0C0"/>
                  </a:outerShdw>
                </a:effectLst>
                <a:latin typeface="Times New Roman" pitchFamily="18" charset="0"/>
                <a:cs typeface="Times New Roman" pitchFamily="18" charset="0"/>
              </a:rPr>
              <a:t> </a:t>
            </a:r>
            <a:r>
              <a:rPr lang="en-US" altLang="zh-CN" sz="2400" b="1" dirty="0">
                <a:solidFill>
                  <a:schemeClr val="accent2"/>
                </a:solidFill>
                <a:effectLst>
                  <a:outerShdw blurRad="38100" dist="38100" dir="2700000" algn="tl">
                    <a:srgbClr val="C0C0C0"/>
                  </a:outerShdw>
                </a:effectLst>
                <a:latin typeface="Times New Roman" pitchFamily="18" charset="0"/>
                <a:cs typeface="Times New Roman" pitchFamily="18" charset="0"/>
              </a:rPr>
              <a:t>P</a:t>
            </a:r>
            <a:r>
              <a:rPr lang="zh-CN" altLang="en-US" sz="2400" b="1" dirty="0">
                <a:solidFill>
                  <a:schemeClr val="accent2"/>
                </a:solidFill>
                <a:effectLst>
                  <a:outerShdw blurRad="38100" dist="38100" dir="2700000" algn="tl">
                    <a:srgbClr val="C0C0C0"/>
                  </a:outerShdw>
                </a:effectLst>
                <a:latin typeface="宋体" pitchFamily="2" charset="-122"/>
              </a:rPr>
              <a:t>区中的多子空穴向</a:t>
            </a:r>
            <a:r>
              <a:rPr lang="en-US" altLang="zh-CN" sz="2400" b="1" dirty="0">
                <a:solidFill>
                  <a:schemeClr val="accent2"/>
                </a:solidFill>
                <a:effectLst>
                  <a:outerShdw blurRad="38100" dist="38100" dir="2700000" algn="tl">
                    <a:srgbClr val="C0C0C0"/>
                  </a:outerShdw>
                </a:effectLst>
                <a:latin typeface="Times New Roman" pitchFamily="18" charset="0"/>
                <a:cs typeface="Times New Roman" pitchFamily="18" charset="0"/>
              </a:rPr>
              <a:t>N</a:t>
            </a:r>
            <a:r>
              <a:rPr lang="zh-CN" altLang="en-US" sz="2400" b="1" dirty="0">
                <a:solidFill>
                  <a:schemeClr val="accent2"/>
                </a:solidFill>
                <a:effectLst>
                  <a:outerShdw blurRad="38100" dist="38100" dir="2700000" algn="tl">
                    <a:srgbClr val="C0C0C0"/>
                  </a:outerShdw>
                </a:effectLst>
                <a:latin typeface="宋体" pitchFamily="2" charset="-122"/>
              </a:rPr>
              <a:t>区扩散，在</a:t>
            </a:r>
            <a:r>
              <a:rPr lang="en-US" altLang="zh-CN" sz="2400" b="1" dirty="0">
                <a:solidFill>
                  <a:schemeClr val="accent2"/>
                </a:solidFill>
                <a:effectLst>
                  <a:outerShdw blurRad="38100" dist="38100" dir="2700000" algn="tl">
                    <a:srgbClr val="C0C0C0"/>
                  </a:outerShdw>
                </a:effectLst>
                <a:latin typeface="Times New Roman" pitchFamily="18" charset="0"/>
                <a:cs typeface="Times New Roman" pitchFamily="18" charset="0"/>
              </a:rPr>
              <a:t>P</a:t>
            </a:r>
            <a:r>
              <a:rPr lang="zh-CN" altLang="en-US" sz="2400" b="1" dirty="0">
                <a:solidFill>
                  <a:schemeClr val="accent2"/>
                </a:solidFill>
                <a:effectLst>
                  <a:outerShdw blurRad="38100" dist="38100" dir="2700000" algn="tl">
                    <a:srgbClr val="C0C0C0"/>
                  </a:outerShdw>
                </a:effectLst>
                <a:latin typeface="宋体" pitchFamily="2" charset="-122"/>
              </a:rPr>
              <a:t>区一侧留下杂质负离子</a:t>
            </a:r>
            <a:r>
              <a:rPr lang="en-US" altLang="zh-CN" sz="2400" b="1" dirty="0">
                <a:solidFill>
                  <a:schemeClr val="accent2"/>
                </a:solidFill>
                <a:effectLst>
                  <a:outerShdw blurRad="38100" dist="38100" dir="2700000" algn="tl">
                    <a:srgbClr val="C0C0C0"/>
                  </a:outerShdw>
                </a:effectLst>
                <a:latin typeface="Times New Roman" pitchFamily="18" charset="0"/>
                <a:cs typeface="Times New Roman" pitchFamily="18" charset="0"/>
              </a:rPr>
              <a:t>,</a:t>
            </a:r>
            <a:r>
              <a:rPr lang="zh-CN" altLang="en-US" sz="2400" b="1" dirty="0">
                <a:solidFill>
                  <a:schemeClr val="accent2"/>
                </a:solidFill>
                <a:effectLst>
                  <a:outerShdw blurRad="38100" dist="38100" dir="2700000" algn="tl">
                    <a:srgbClr val="C0C0C0"/>
                  </a:outerShdw>
                </a:effectLst>
                <a:latin typeface="宋体" pitchFamily="2" charset="-122"/>
              </a:rPr>
              <a:t>在</a:t>
            </a:r>
            <a:r>
              <a:rPr lang="en-US" altLang="zh-CN" sz="2400" b="1" dirty="0">
                <a:solidFill>
                  <a:schemeClr val="accent2"/>
                </a:solidFill>
                <a:effectLst>
                  <a:outerShdw blurRad="38100" dist="38100" dir="2700000" algn="tl">
                    <a:srgbClr val="C0C0C0"/>
                  </a:outerShdw>
                </a:effectLst>
                <a:latin typeface="Times New Roman" pitchFamily="18" charset="0"/>
                <a:cs typeface="Times New Roman" pitchFamily="18" charset="0"/>
              </a:rPr>
              <a:t>N</a:t>
            </a:r>
            <a:r>
              <a:rPr lang="zh-CN" altLang="en-US" sz="2400" b="1" dirty="0">
                <a:solidFill>
                  <a:schemeClr val="accent2"/>
                </a:solidFill>
                <a:effectLst>
                  <a:outerShdw blurRad="38100" dist="38100" dir="2700000" algn="tl">
                    <a:srgbClr val="C0C0C0"/>
                  </a:outerShdw>
                </a:effectLst>
                <a:latin typeface="宋体" pitchFamily="2" charset="-122"/>
              </a:rPr>
              <a:t>区一侧集中正电荷；同时，</a:t>
            </a:r>
            <a:r>
              <a:rPr lang="en-US" altLang="zh-CN" sz="2400" b="1" dirty="0">
                <a:solidFill>
                  <a:schemeClr val="accent2"/>
                </a:solidFill>
                <a:effectLst>
                  <a:outerShdw blurRad="38100" dist="38100" dir="2700000" algn="tl">
                    <a:srgbClr val="C0C0C0"/>
                  </a:outerShdw>
                </a:effectLst>
                <a:latin typeface="Times New Roman" pitchFamily="18" charset="0"/>
                <a:cs typeface="Times New Roman" pitchFamily="18" charset="0"/>
              </a:rPr>
              <a:t>N</a:t>
            </a:r>
            <a:r>
              <a:rPr lang="zh-CN" altLang="en-US" sz="2400" b="1" dirty="0">
                <a:solidFill>
                  <a:schemeClr val="accent2"/>
                </a:solidFill>
                <a:effectLst>
                  <a:outerShdw blurRad="38100" dist="38100" dir="2700000" algn="tl">
                    <a:srgbClr val="C0C0C0"/>
                  </a:outerShdw>
                </a:effectLst>
                <a:latin typeface="宋体" pitchFamily="2" charset="-122"/>
              </a:rPr>
              <a:t>区中的多子自由电子向</a:t>
            </a:r>
            <a:r>
              <a:rPr lang="en-US" altLang="zh-CN" sz="2400" b="1" dirty="0">
                <a:solidFill>
                  <a:schemeClr val="accent2"/>
                </a:solidFill>
                <a:effectLst>
                  <a:outerShdw blurRad="38100" dist="38100" dir="2700000" algn="tl">
                    <a:srgbClr val="C0C0C0"/>
                  </a:outerShdw>
                </a:effectLst>
                <a:latin typeface="Times New Roman" pitchFamily="18" charset="0"/>
                <a:cs typeface="Times New Roman" pitchFamily="18" charset="0"/>
              </a:rPr>
              <a:t>P</a:t>
            </a:r>
            <a:r>
              <a:rPr lang="zh-CN" altLang="en-US" sz="2400" b="1" dirty="0">
                <a:solidFill>
                  <a:schemeClr val="accent2"/>
                </a:solidFill>
                <a:effectLst>
                  <a:outerShdw blurRad="38100" dist="38100" dir="2700000" algn="tl">
                    <a:srgbClr val="C0C0C0"/>
                  </a:outerShdw>
                </a:effectLst>
                <a:latin typeface="宋体" pitchFamily="2" charset="-122"/>
              </a:rPr>
              <a:t>区扩散，在</a:t>
            </a:r>
            <a:r>
              <a:rPr lang="en-US" altLang="zh-CN" sz="2400" b="1" dirty="0">
                <a:solidFill>
                  <a:schemeClr val="accent2"/>
                </a:solidFill>
                <a:effectLst>
                  <a:outerShdw blurRad="38100" dist="38100" dir="2700000" algn="tl">
                    <a:srgbClr val="C0C0C0"/>
                  </a:outerShdw>
                </a:effectLst>
                <a:latin typeface="Times New Roman" pitchFamily="18" charset="0"/>
                <a:cs typeface="Times New Roman" pitchFamily="18" charset="0"/>
              </a:rPr>
              <a:t>N</a:t>
            </a:r>
            <a:r>
              <a:rPr lang="zh-CN" altLang="en-US" sz="2400" b="1" dirty="0">
                <a:solidFill>
                  <a:schemeClr val="accent2"/>
                </a:solidFill>
                <a:effectLst>
                  <a:outerShdw blurRad="38100" dist="38100" dir="2700000" algn="tl">
                    <a:srgbClr val="C0C0C0"/>
                  </a:outerShdw>
                </a:effectLst>
                <a:latin typeface="宋体" pitchFamily="2" charset="-122"/>
              </a:rPr>
              <a:t>区一侧留下杂质正离子，在</a:t>
            </a:r>
            <a:r>
              <a:rPr lang="en-US" altLang="zh-CN" sz="2400" b="1" dirty="0">
                <a:solidFill>
                  <a:schemeClr val="accent2"/>
                </a:solidFill>
                <a:effectLst>
                  <a:outerShdw blurRad="38100" dist="38100" dir="2700000" algn="tl">
                    <a:srgbClr val="C0C0C0"/>
                  </a:outerShdw>
                </a:effectLst>
                <a:latin typeface="Times New Roman" pitchFamily="18" charset="0"/>
                <a:cs typeface="Times New Roman" pitchFamily="18" charset="0"/>
              </a:rPr>
              <a:t>P</a:t>
            </a:r>
            <a:r>
              <a:rPr lang="zh-CN" altLang="en-US" sz="2400" b="1" dirty="0">
                <a:solidFill>
                  <a:schemeClr val="accent2"/>
                </a:solidFill>
                <a:effectLst>
                  <a:outerShdw blurRad="38100" dist="38100" dir="2700000" algn="tl">
                    <a:srgbClr val="C0C0C0"/>
                  </a:outerShdw>
                </a:effectLst>
                <a:latin typeface="宋体" pitchFamily="2" charset="-122"/>
              </a:rPr>
              <a:t>区一侧集中负电荷。</a:t>
            </a:r>
            <a:endParaRPr lang="zh-CN" altLang="en-US" sz="2400" b="1" dirty="0">
              <a:solidFill>
                <a:schemeClr val="accent2"/>
              </a:solidFill>
              <a:effectLst>
                <a:outerShdw blurRad="38100" dist="38100" dir="2700000" algn="tl">
                  <a:srgbClr val="C0C0C0"/>
                </a:outerShdw>
              </a:effectLst>
            </a:endParaRPr>
          </a:p>
        </p:txBody>
      </p:sp>
      <p:pic>
        <p:nvPicPr>
          <p:cNvPr id="29699" name="Picture 18" descr="C:\Documents and Settings\Administrator\桌面\Untitled-4.bmp"/>
          <p:cNvPicPr>
            <a:picLocks noChangeAspect="1" noChangeArrowheads="1"/>
          </p:cNvPicPr>
          <p:nvPr/>
        </p:nvPicPr>
        <p:blipFill>
          <a:blip r:embed="rId2" cstate="print"/>
          <a:srcRect/>
          <a:stretch>
            <a:fillRect/>
          </a:stretch>
        </p:blipFill>
        <p:spPr bwMode="auto">
          <a:xfrm>
            <a:off x="2438400" y="849313"/>
            <a:ext cx="3657600" cy="2122487"/>
          </a:xfrm>
          <a:prstGeom prst="rect">
            <a:avLst/>
          </a:prstGeom>
          <a:noFill/>
          <a:ln w="9525">
            <a:noFill/>
            <a:miter lim="800000"/>
            <a:headEnd/>
            <a:tailEnd/>
          </a:ln>
        </p:spPr>
      </p:pic>
      <p:sp>
        <p:nvSpPr>
          <p:cNvPr id="27674" name="Text Box 26"/>
          <p:cNvSpPr txBox="1">
            <a:spLocks noChangeArrowheads="1"/>
          </p:cNvSpPr>
          <p:nvPr/>
        </p:nvSpPr>
        <p:spPr bwMode="auto">
          <a:xfrm>
            <a:off x="1979712" y="260648"/>
            <a:ext cx="6248400" cy="313932"/>
          </a:xfrm>
          <a:prstGeom prst="rect">
            <a:avLst/>
          </a:prstGeom>
          <a:noFill/>
          <a:ln w="9525">
            <a:noFill/>
            <a:miter lim="800000"/>
            <a:headEnd/>
            <a:tailEnd/>
          </a:ln>
          <a:effectLst/>
        </p:spPr>
        <p:txBody>
          <a:bodyPr>
            <a:spAutoFit/>
          </a:bodyPr>
          <a:lstStyle/>
          <a:p>
            <a:pPr eaLnBrk="0" hangingPunct="0">
              <a:lnSpc>
                <a:spcPct val="80000"/>
              </a:lnSpc>
              <a:defRPr/>
            </a:pPr>
            <a:r>
              <a:rPr lang="en-US" altLang="zh-CN" b="1" dirty="0" smtClean="0">
                <a:solidFill>
                  <a:schemeClr val="accent2"/>
                </a:solidFill>
                <a:effectLst>
                  <a:outerShdw blurRad="38100" dist="38100" dir="2700000" algn="tl">
                    <a:srgbClr val="C0C0C0"/>
                  </a:outerShdw>
                </a:effectLst>
                <a:latin typeface="Times New Roman" pitchFamily="18" charset="0"/>
                <a:ea typeface="隶书" pitchFamily="49" charset="-122"/>
              </a:rPr>
              <a:t>1.1 </a:t>
            </a:r>
            <a:r>
              <a:rPr lang="en-US" altLang="zh-CN" b="1" dirty="0">
                <a:solidFill>
                  <a:schemeClr val="accent2"/>
                </a:solidFill>
                <a:effectLst>
                  <a:outerShdw blurRad="38100" dist="38100" dir="2700000" algn="tl">
                    <a:srgbClr val="C0C0C0"/>
                  </a:outerShdw>
                </a:effectLst>
                <a:latin typeface="Times New Roman" pitchFamily="18" charset="0"/>
                <a:ea typeface="隶书" pitchFamily="49" charset="-122"/>
              </a:rPr>
              <a:t>PN</a:t>
            </a:r>
            <a:r>
              <a:rPr lang="zh-CN" altLang="en-US" b="1" dirty="0">
                <a:solidFill>
                  <a:schemeClr val="accent2"/>
                </a:solidFill>
                <a:effectLst>
                  <a:outerShdw blurRad="38100" dist="38100" dir="2700000" algn="tl">
                    <a:srgbClr val="C0C0C0"/>
                  </a:outerShdw>
                </a:effectLst>
                <a:latin typeface="Times New Roman" pitchFamily="18" charset="0"/>
                <a:ea typeface="隶书" pitchFamily="49" charset="-122"/>
              </a:rPr>
              <a:t>结</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6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4"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Text Box 4"/>
          <p:cNvSpPr txBox="1">
            <a:spLocks noChangeArrowheads="1"/>
          </p:cNvSpPr>
          <p:nvPr/>
        </p:nvSpPr>
        <p:spPr bwMode="auto">
          <a:xfrm>
            <a:off x="228600" y="4495800"/>
            <a:ext cx="8610600" cy="1569660"/>
          </a:xfrm>
          <a:prstGeom prst="rect">
            <a:avLst/>
          </a:prstGeom>
          <a:noFill/>
          <a:ln w="9525">
            <a:noFill/>
            <a:miter lim="800000"/>
            <a:headEnd/>
            <a:tailEnd/>
          </a:ln>
          <a:effectLst/>
        </p:spPr>
        <p:txBody>
          <a:bodyPr>
            <a:spAutoFit/>
          </a:bodyPr>
          <a:lstStyle/>
          <a:p>
            <a:pPr algn="just">
              <a:spcBef>
                <a:spcPct val="50000"/>
              </a:spcBef>
              <a:defRPr/>
            </a:pPr>
            <a:r>
              <a:rPr lang="en-US" altLang="zh-CN" b="1" dirty="0">
                <a:solidFill>
                  <a:schemeClr val="accent2"/>
                </a:solidFill>
                <a:effectLst>
                  <a:outerShdw blurRad="38100" dist="38100" dir="2700000" algn="tl">
                    <a:srgbClr val="C0C0C0"/>
                  </a:outerShdw>
                </a:effectLst>
                <a:latin typeface="宋体" pitchFamily="2" charset="-122"/>
              </a:rPr>
              <a:t>    </a:t>
            </a:r>
            <a:r>
              <a:rPr lang="zh-CN" altLang="en-US" sz="2400" b="1" dirty="0">
                <a:solidFill>
                  <a:schemeClr val="accent2"/>
                </a:solidFill>
                <a:effectLst>
                  <a:outerShdw blurRad="38100" dist="38100" dir="2700000" algn="tl">
                    <a:srgbClr val="C0C0C0"/>
                  </a:outerShdw>
                </a:effectLst>
                <a:latin typeface="宋体" pitchFamily="2" charset="-122"/>
              </a:rPr>
              <a:t>扩散的结果，在</a:t>
            </a:r>
            <a:r>
              <a:rPr lang="en-US" altLang="zh-CN" sz="2400" b="1" dirty="0">
                <a:solidFill>
                  <a:schemeClr val="accent2"/>
                </a:solidFill>
                <a:effectLst>
                  <a:outerShdw blurRad="38100" dist="38100" dir="2700000" algn="tl">
                    <a:srgbClr val="C0C0C0"/>
                  </a:outerShdw>
                </a:effectLst>
                <a:latin typeface="Times New Roman" pitchFamily="18" charset="0"/>
                <a:cs typeface="Times New Roman" pitchFamily="18" charset="0"/>
              </a:rPr>
              <a:t>P</a:t>
            </a:r>
            <a:r>
              <a:rPr lang="zh-CN" altLang="en-US" sz="2400" b="1" dirty="0">
                <a:solidFill>
                  <a:schemeClr val="accent2"/>
                </a:solidFill>
                <a:effectLst>
                  <a:outerShdw blurRad="38100" dist="38100" dir="2700000" algn="tl">
                    <a:srgbClr val="C0C0C0"/>
                  </a:outerShdw>
                </a:effectLst>
                <a:latin typeface="宋体" pitchFamily="2" charset="-122"/>
              </a:rPr>
              <a:t>型和</a:t>
            </a:r>
            <a:r>
              <a:rPr lang="en-US" altLang="zh-CN" sz="2400" b="1" dirty="0">
                <a:solidFill>
                  <a:schemeClr val="accent2"/>
                </a:solidFill>
                <a:effectLst>
                  <a:outerShdw blurRad="38100" dist="38100" dir="2700000" algn="tl">
                    <a:srgbClr val="C0C0C0"/>
                  </a:outerShdw>
                </a:effectLst>
                <a:latin typeface="Times New Roman" pitchFamily="18" charset="0"/>
                <a:cs typeface="Times New Roman" pitchFamily="18" charset="0"/>
              </a:rPr>
              <a:t>N</a:t>
            </a:r>
            <a:r>
              <a:rPr lang="zh-CN" altLang="en-US" sz="2400" b="1" dirty="0">
                <a:solidFill>
                  <a:schemeClr val="accent2"/>
                </a:solidFill>
                <a:effectLst>
                  <a:outerShdw blurRad="38100" dist="38100" dir="2700000" algn="tl">
                    <a:srgbClr val="C0C0C0"/>
                  </a:outerShdw>
                </a:effectLst>
                <a:latin typeface="宋体" pitchFamily="2" charset="-122"/>
              </a:rPr>
              <a:t>型半导体交界面处形成</a:t>
            </a:r>
            <a:r>
              <a:rPr lang="zh-CN" altLang="en-US" sz="2400" b="1" dirty="0">
                <a:solidFill>
                  <a:srgbClr val="FF0066"/>
                </a:solidFill>
                <a:effectLst>
                  <a:outerShdw blurRad="38100" dist="38100" dir="2700000" algn="tl">
                    <a:srgbClr val="C0C0C0"/>
                  </a:outerShdw>
                </a:effectLst>
                <a:latin typeface="宋体" pitchFamily="2" charset="-122"/>
              </a:rPr>
              <a:t>空间电荷区</a:t>
            </a:r>
            <a:r>
              <a:rPr lang="zh-CN" altLang="en-US" sz="2400" b="1" dirty="0">
                <a:solidFill>
                  <a:schemeClr val="accent2"/>
                </a:solidFill>
                <a:effectLst>
                  <a:outerShdw blurRad="38100" dist="38100" dir="2700000" algn="tl">
                    <a:srgbClr val="C0C0C0"/>
                  </a:outerShdw>
                </a:effectLst>
                <a:latin typeface="宋体" pitchFamily="2" charset="-122"/>
              </a:rPr>
              <a:t>，空间电荷区无载流子停留，故称为</a:t>
            </a:r>
            <a:r>
              <a:rPr lang="zh-CN" altLang="en-US" sz="2400" b="1" dirty="0">
                <a:solidFill>
                  <a:srgbClr val="FF0066"/>
                </a:solidFill>
                <a:effectLst>
                  <a:outerShdw blurRad="38100" dist="38100" dir="2700000" algn="tl">
                    <a:srgbClr val="C0C0C0"/>
                  </a:outerShdw>
                </a:effectLst>
                <a:latin typeface="宋体" pitchFamily="2" charset="-122"/>
              </a:rPr>
              <a:t>耗尽层</a:t>
            </a:r>
            <a:r>
              <a:rPr lang="en-US" altLang="zh-CN" sz="2400" b="1" dirty="0">
                <a:solidFill>
                  <a:schemeClr val="accent2"/>
                </a:solidFill>
                <a:effectLst>
                  <a:outerShdw blurRad="38100" dist="38100" dir="2700000" algn="tl">
                    <a:srgbClr val="C0C0C0"/>
                  </a:outerShdw>
                </a:effectLst>
                <a:latin typeface="宋体" pitchFamily="2" charset="-122"/>
              </a:rPr>
              <a:t>.</a:t>
            </a:r>
            <a:r>
              <a:rPr lang="zh-CN" altLang="en-US" sz="2400" b="1" dirty="0">
                <a:solidFill>
                  <a:schemeClr val="accent2"/>
                </a:solidFill>
                <a:effectLst>
                  <a:outerShdw blurRad="38100" dist="38100" dir="2700000" algn="tl">
                    <a:srgbClr val="C0C0C0"/>
                  </a:outerShdw>
                </a:effectLst>
                <a:latin typeface="宋体" pitchFamily="2" charset="-122"/>
              </a:rPr>
              <a:t>自建内电场（从</a:t>
            </a:r>
            <a:r>
              <a:rPr lang="en-US" altLang="zh-CN" sz="2400" b="1" dirty="0">
                <a:solidFill>
                  <a:schemeClr val="accent2"/>
                </a:solidFill>
                <a:effectLst>
                  <a:outerShdw blurRad="38100" dist="38100" dir="2700000" algn="tl">
                    <a:srgbClr val="C0C0C0"/>
                  </a:outerShdw>
                </a:effectLst>
                <a:latin typeface="Times New Roman" pitchFamily="18" charset="0"/>
                <a:cs typeface="Times New Roman" pitchFamily="18" charset="0"/>
              </a:rPr>
              <a:t>N</a:t>
            </a:r>
            <a:r>
              <a:rPr lang="zh-CN" altLang="en-US" sz="2400" b="1" dirty="0">
                <a:solidFill>
                  <a:schemeClr val="accent2"/>
                </a:solidFill>
                <a:effectLst>
                  <a:outerShdw blurRad="38100" dist="38100" dir="2700000" algn="tl">
                    <a:srgbClr val="C0C0C0"/>
                  </a:outerShdw>
                </a:effectLst>
                <a:latin typeface="宋体" pitchFamily="2" charset="-122"/>
              </a:rPr>
              <a:t>区指向</a:t>
            </a:r>
            <a:r>
              <a:rPr lang="en-US" altLang="zh-CN" sz="2400" b="1" dirty="0">
                <a:solidFill>
                  <a:schemeClr val="accent2"/>
                </a:solidFill>
                <a:effectLst>
                  <a:outerShdw blurRad="38100" dist="38100" dir="2700000" algn="tl">
                    <a:srgbClr val="C0C0C0"/>
                  </a:outerShdw>
                </a:effectLst>
                <a:latin typeface="Times New Roman" pitchFamily="18" charset="0"/>
                <a:cs typeface="Times New Roman" pitchFamily="18" charset="0"/>
              </a:rPr>
              <a:t>P</a:t>
            </a:r>
            <a:r>
              <a:rPr lang="zh-CN" altLang="en-US" sz="2400" b="1" dirty="0">
                <a:solidFill>
                  <a:schemeClr val="accent2"/>
                </a:solidFill>
                <a:effectLst>
                  <a:outerShdw blurRad="38100" dist="38100" dir="2700000" algn="tl">
                    <a:srgbClr val="C0C0C0"/>
                  </a:outerShdw>
                </a:effectLst>
                <a:latin typeface="宋体" pitchFamily="2" charset="-122"/>
              </a:rPr>
              <a:t>区）。该电场阻止多子扩散运动，又称为</a:t>
            </a:r>
            <a:r>
              <a:rPr lang="zh-CN" altLang="en-US" sz="2400" b="1" dirty="0">
                <a:solidFill>
                  <a:srgbClr val="FF0066"/>
                </a:solidFill>
                <a:effectLst>
                  <a:outerShdw blurRad="38100" dist="38100" dir="2700000" algn="tl">
                    <a:srgbClr val="C0C0C0"/>
                  </a:outerShdw>
                </a:effectLst>
                <a:latin typeface="宋体" pitchFamily="2" charset="-122"/>
              </a:rPr>
              <a:t>阻挡层</a:t>
            </a:r>
            <a:r>
              <a:rPr lang="zh-CN" altLang="en-US" sz="2400" b="1" dirty="0">
                <a:solidFill>
                  <a:schemeClr val="accent2"/>
                </a:solidFill>
                <a:effectLst>
                  <a:outerShdw blurRad="38100" dist="38100" dir="2700000" algn="tl">
                    <a:srgbClr val="C0C0C0"/>
                  </a:outerShdw>
                </a:effectLst>
                <a:latin typeface="宋体" pitchFamily="2" charset="-122"/>
              </a:rPr>
              <a:t>。但有利于少子运动</a:t>
            </a:r>
            <a:r>
              <a:rPr lang="en-US" altLang="zh-CN" sz="2400" b="1" dirty="0">
                <a:solidFill>
                  <a:schemeClr val="accent2"/>
                </a:solidFill>
                <a:effectLst>
                  <a:outerShdw blurRad="38100" dist="38100" dir="2700000" algn="tl">
                    <a:srgbClr val="C0C0C0"/>
                  </a:outerShdw>
                </a:effectLst>
                <a:latin typeface="宋体" pitchFamily="2" charset="-122"/>
              </a:rPr>
              <a:t>.</a:t>
            </a:r>
            <a:endParaRPr lang="en-US" altLang="zh-CN" sz="2400" b="1" dirty="0">
              <a:solidFill>
                <a:schemeClr val="accent2"/>
              </a:solidFill>
              <a:effectLst>
                <a:outerShdw blurRad="38100" dist="38100" dir="2700000" algn="tl">
                  <a:srgbClr val="C0C0C0"/>
                </a:outerShdw>
              </a:effectLst>
            </a:endParaRPr>
          </a:p>
        </p:txBody>
      </p:sp>
      <p:sp>
        <p:nvSpPr>
          <p:cNvPr id="30723" name="Text Box 5"/>
          <p:cNvSpPr txBox="1">
            <a:spLocks noChangeArrowheads="1"/>
          </p:cNvSpPr>
          <p:nvPr/>
        </p:nvSpPr>
        <p:spPr bwMode="auto">
          <a:xfrm>
            <a:off x="457200" y="3657600"/>
            <a:ext cx="8382000" cy="1160463"/>
          </a:xfrm>
          <a:prstGeom prst="rect">
            <a:avLst/>
          </a:prstGeom>
          <a:noFill/>
          <a:ln w="9525">
            <a:noFill/>
            <a:miter lim="800000"/>
            <a:headEnd/>
            <a:tailEnd/>
          </a:ln>
        </p:spPr>
        <p:txBody>
          <a:bodyPr>
            <a:spAutoFit/>
          </a:bodyPr>
          <a:lstStyle/>
          <a:p>
            <a:pPr>
              <a:spcBef>
                <a:spcPct val="50000"/>
              </a:spcBef>
            </a:pPr>
            <a:endParaRPr lang="en-US" altLang="zh-CN"/>
          </a:p>
          <a:p>
            <a:pPr>
              <a:spcBef>
                <a:spcPct val="50000"/>
              </a:spcBef>
            </a:pPr>
            <a:endParaRPr lang="en-US" altLang="zh-CN"/>
          </a:p>
        </p:txBody>
      </p:sp>
      <p:pic>
        <p:nvPicPr>
          <p:cNvPr id="30724" name="Picture 7" descr="C:\Documents and Settings\Administrator\桌面\Untitled-5.bmp"/>
          <p:cNvPicPr>
            <a:picLocks noChangeAspect="1" noChangeArrowheads="1"/>
          </p:cNvPicPr>
          <p:nvPr/>
        </p:nvPicPr>
        <p:blipFill>
          <a:blip r:embed="rId2" cstate="print"/>
          <a:srcRect/>
          <a:stretch>
            <a:fillRect/>
          </a:stretch>
        </p:blipFill>
        <p:spPr bwMode="auto">
          <a:xfrm>
            <a:off x="2514600" y="990600"/>
            <a:ext cx="3962400" cy="3167063"/>
          </a:xfrm>
          <a:prstGeom prst="rect">
            <a:avLst/>
          </a:prstGeom>
          <a:noFill/>
          <a:ln w="9525">
            <a:noFill/>
            <a:miter lim="800000"/>
            <a:headEnd/>
            <a:tailEnd/>
          </a:ln>
        </p:spPr>
      </p:pic>
      <p:sp>
        <p:nvSpPr>
          <p:cNvPr id="53261" name="Text Box 13"/>
          <p:cNvSpPr txBox="1">
            <a:spLocks noChangeArrowheads="1"/>
          </p:cNvSpPr>
          <p:nvPr/>
        </p:nvSpPr>
        <p:spPr bwMode="auto">
          <a:xfrm>
            <a:off x="2123728" y="332656"/>
            <a:ext cx="6248400" cy="313932"/>
          </a:xfrm>
          <a:prstGeom prst="rect">
            <a:avLst/>
          </a:prstGeom>
          <a:noFill/>
          <a:ln w="9525">
            <a:noFill/>
            <a:miter lim="800000"/>
            <a:headEnd/>
            <a:tailEnd/>
          </a:ln>
          <a:effectLst/>
        </p:spPr>
        <p:txBody>
          <a:bodyPr>
            <a:spAutoFit/>
          </a:bodyPr>
          <a:lstStyle/>
          <a:p>
            <a:pPr eaLnBrk="0" hangingPunct="0">
              <a:lnSpc>
                <a:spcPct val="80000"/>
              </a:lnSpc>
              <a:defRPr/>
            </a:pPr>
            <a:r>
              <a:rPr lang="en-US" altLang="zh-CN" b="1" dirty="0" smtClean="0">
                <a:solidFill>
                  <a:schemeClr val="accent2"/>
                </a:solidFill>
                <a:effectLst>
                  <a:outerShdw blurRad="38100" dist="38100" dir="2700000" algn="tl">
                    <a:srgbClr val="C0C0C0"/>
                  </a:outerShdw>
                </a:effectLst>
                <a:latin typeface="Times New Roman" pitchFamily="18" charset="0"/>
                <a:ea typeface="隶书" pitchFamily="49" charset="-122"/>
              </a:rPr>
              <a:t>1.1 </a:t>
            </a:r>
            <a:r>
              <a:rPr lang="en-US" altLang="zh-CN" b="1" dirty="0">
                <a:solidFill>
                  <a:schemeClr val="accent2"/>
                </a:solidFill>
                <a:effectLst>
                  <a:outerShdw blurRad="38100" dist="38100" dir="2700000" algn="tl">
                    <a:srgbClr val="C0C0C0"/>
                  </a:outerShdw>
                </a:effectLst>
                <a:latin typeface="Times New Roman" pitchFamily="18" charset="0"/>
                <a:ea typeface="隶书" pitchFamily="49" charset="-122"/>
              </a:rPr>
              <a:t>PN</a:t>
            </a:r>
            <a:r>
              <a:rPr lang="zh-CN" altLang="en-US" b="1" dirty="0">
                <a:solidFill>
                  <a:schemeClr val="accent2"/>
                </a:solidFill>
                <a:effectLst>
                  <a:outerShdw blurRad="38100" dist="38100" dir="2700000" algn="tl">
                    <a:srgbClr val="C0C0C0"/>
                  </a:outerShdw>
                </a:effectLst>
                <a:latin typeface="Times New Roman" pitchFamily="18" charset="0"/>
                <a:ea typeface="隶书" pitchFamily="49" charset="-122"/>
              </a:rPr>
              <a:t>结</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Text Box 4"/>
          <p:cNvSpPr txBox="1">
            <a:spLocks noChangeArrowheads="1"/>
          </p:cNvSpPr>
          <p:nvPr/>
        </p:nvSpPr>
        <p:spPr bwMode="auto">
          <a:xfrm>
            <a:off x="457200" y="1066800"/>
            <a:ext cx="4191000" cy="3093732"/>
          </a:xfrm>
          <a:prstGeom prst="rect">
            <a:avLst/>
          </a:prstGeom>
          <a:noFill/>
          <a:ln w="9525">
            <a:noFill/>
            <a:miter lim="800000"/>
            <a:headEnd/>
            <a:tailEnd/>
          </a:ln>
          <a:effectLst/>
        </p:spPr>
        <p:txBody>
          <a:bodyPr>
            <a:spAutoFit/>
          </a:bodyPr>
          <a:lstStyle/>
          <a:p>
            <a:pPr algn="just">
              <a:lnSpc>
                <a:spcPct val="110000"/>
              </a:lnSpc>
              <a:spcBef>
                <a:spcPct val="20000"/>
              </a:spcBef>
              <a:defRPr/>
            </a:pPr>
            <a:r>
              <a:rPr lang="zh-CN" altLang="en-US" sz="2800" b="1" dirty="0">
                <a:solidFill>
                  <a:schemeClr val="accent2"/>
                </a:solidFill>
                <a:effectLst>
                  <a:outerShdw blurRad="38100" dist="38100" dir="2700000" algn="tl">
                    <a:srgbClr val="C0C0C0"/>
                  </a:outerShdw>
                </a:effectLst>
                <a:latin typeface="宋体" pitchFamily="2" charset="-122"/>
              </a:rPr>
              <a:t>（</a:t>
            </a:r>
            <a:r>
              <a:rPr lang="en-US" altLang="zh-CN" sz="2800" b="1" dirty="0">
                <a:solidFill>
                  <a:schemeClr val="accent2"/>
                </a:solidFill>
                <a:effectLst>
                  <a:outerShdw blurRad="38100" dist="38100" dir="2700000" algn="tl">
                    <a:srgbClr val="C0C0C0"/>
                  </a:outerShdw>
                </a:effectLst>
                <a:latin typeface="Times New Roman" pitchFamily="18" charset="0"/>
                <a:cs typeface="Times New Roman" pitchFamily="18" charset="0"/>
              </a:rPr>
              <a:t>2</a:t>
            </a:r>
            <a:r>
              <a:rPr lang="zh-CN" altLang="en-US" sz="2800" b="1" dirty="0">
                <a:solidFill>
                  <a:schemeClr val="accent2"/>
                </a:solidFill>
                <a:effectLst>
                  <a:outerShdw blurRad="38100" dist="38100" dir="2700000" algn="tl">
                    <a:srgbClr val="C0C0C0"/>
                  </a:outerShdw>
                </a:effectLst>
                <a:latin typeface="宋体" pitchFamily="2" charset="-122"/>
              </a:rPr>
              <a:t>）</a:t>
            </a:r>
            <a:r>
              <a:rPr lang="zh-CN" altLang="en-US" sz="2800" b="1" dirty="0">
                <a:solidFill>
                  <a:srgbClr val="FF0066"/>
                </a:solidFill>
                <a:effectLst>
                  <a:outerShdw blurRad="38100" dist="38100" dir="2700000" algn="tl">
                    <a:srgbClr val="C0C0C0"/>
                  </a:outerShdw>
                </a:effectLst>
                <a:latin typeface="宋体" pitchFamily="2" charset="-122"/>
              </a:rPr>
              <a:t>少数载流子的漂移</a:t>
            </a:r>
          </a:p>
          <a:p>
            <a:pPr algn="just">
              <a:lnSpc>
                <a:spcPct val="110000"/>
              </a:lnSpc>
              <a:spcBef>
                <a:spcPct val="50000"/>
              </a:spcBef>
              <a:defRPr/>
            </a:pPr>
            <a:r>
              <a:rPr lang="zh-CN" altLang="en-US" sz="2800" b="1" dirty="0">
                <a:solidFill>
                  <a:schemeClr val="accent2"/>
                </a:solidFill>
                <a:effectLst>
                  <a:outerShdw blurRad="38100" dist="38100" dir="2700000" algn="tl">
                    <a:srgbClr val="C0C0C0"/>
                  </a:outerShdw>
                </a:effectLst>
                <a:latin typeface="宋体" pitchFamily="2" charset="-122"/>
              </a:rPr>
              <a:t>    在内电场的作用下，</a:t>
            </a:r>
            <a:r>
              <a:rPr lang="en-US" altLang="zh-CN" sz="2800" b="1" dirty="0">
                <a:solidFill>
                  <a:schemeClr val="accent2"/>
                </a:solidFill>
                <a:effectLst>
                  <a:outerShdw blurRad="38100" dist="38100" dir="2700000" algn="tl">
                    <a:srgbClr val="C0C0C0"/>
                  </a:outerShdw>
                </a:effectLst>
                <a:latin typeface="Times New Roman" pitchFamily="18" charset="0"/>
                <a:cs typeface="Times New Roman" pitchFamily="18" charset="0"/>
              </a:rPr>
              <a:t>P</a:t>
            </a:r>
            <a:r>
              <a:rPr lang="zh-CN" altLang="en-US" sz="2800" b="1" dirty="0">
                <a:solidFill>
                  <a:schemeClr val="accent2"/>
                </a:solidFill>
                <a:effectLst>
                  <a:outerShdw blurRad="38100" dist="38100" dir="2700000" algn="tl">
                    <a:srgbClr val="C0C0C0"/>
                  </a:outerShdw>
                </a:effectLst>
                <a:latin typeface="宋体" pitchFamily="2" charset="-122"/>
              </a:rPr>
              <a:t>区中的少子自由电子向</a:t>
            </a:r>
            <a:r>
              <a:rPr lang="en-US" altLang="zh-CN" sz="2800" b="1" dirty="0">
                <a:solidFill>
                  <a:schemeClr val="accent2"/>
                </a:solidFill>
                <a:effectLst>
                  <a:outerShdw blurRad="38100" dist="38100" dir="2700000" algn="tl">
                    <a:srgbClr val="C0C0C0"/>
                  </a:outerShdw>
                </a:effectLst>
                <a:latin typeface="Times New Roman" pitchFamily="18" charset="0"/>
                <a:cs typeface="Times New Roman" pitchFamily="18" charset="0"/>
              </a:rPr>
              <a:t>N</a:t>
            </a:r>
            <a:r>
              <a:rPr lang="zh-CN" altLang="en-US" sz="2800" b="1" dirty="0">
                <a:solidFill>
                  <a:schemeClr val="accent2"/>
                </a:solidFill>
                <a:effectLst>
                  <a:outerShdw blurRad="38100" dist="38100" dir="2700000" algn="tl">
                    <a:srgbClr val="C0C0C0"/>
                  </a:outerShdw>
                </a:effectLst>
                <a:latin typeface="宋体" pitchFamily="2" charset="-122"/>
              </a:rPr>
              <a:t>区漂移，而</a:t>
            </a:r>
            <a:r>
              <a:rPr lang="en-US" altLang="zh-CN" sz="2800" b="1" dirty="0">
                <a:solidFill>
                  <a:schemeClr val="accent2"/>
                </a:solidFill>
                <a:effectLst>
                  <a:outerShdw blurRad="38100" dist="38100" dir="2700000" algn="tl">
                    <a:srgbClr val="C0C0C0"/>
                  </a:outerShdw>
                </a:effectLst>
                <a:latin typeface="Times New Roman" pitchFamily="18" charset="0"/>
                <a:cs typeface="Times New Roman" pitchFamily="18" charset="0"/>
              </a:rPr>
              <a:t>N</a:t>
            </a:r>
            <a:r>
              <a:rPr lang="zh-CN" altLang="en-US" sz="2800" b="1" dirty="0">
                <a:solidFill>
                  <a:schemeClr val="accent2"/>
                </a:solidFill>
                <a:effectLst>
                  <a:outerShdw blurRad="38100" dist="38100" dir="2700000" algn="tl">
                    <a:srgbClr val="C0C0C0"/>
                  </a:outerShdw>
                </a:effectLst>
                <a:latin typeface="宋体" pitchFamily="2" charset="-122"/>
              </a:rPr>
              <a:t>区中的少子空穴向</a:t>
            </a:r>
            <a:r>
              <a:rPr lang="en-US" altLang="zh-CN" sz="2800" b="1" dirty="0">
                <a:solidFill>
                  <a:schemeClr val="accent2"/>
                </a:solidFill>
                <a:effectLst>
                  <a:outerShdw blurRad="38100" dist="38100" dir="2700000" algn="tl">
                    <a:srgbClr val="C0C0C0"/>
                  </a:outerShdw>
                </a:effectLst>
                <a:latin typeface="Times New Roman" pitchFamily="18" charset="0"/>
                <a:cs typeface="Times New Roman" pitchFamily="18" charset="0"/>
              </a:rPr>
              <a:t>P</a:t>
            </a:r>
            <a:r>
              <a:rPr lang="zh-CN" altLang="en-US" sz="2800" b="1" dirty="0">
                <a:solidFill>
                  <a:schemeClr val="accent2"/>
                </a:solidFill>
                <a:effectLst>
                  <a:outerShdw blurRad="38100" dist="38100" dir="2700000" algn="tl">
                    <a:srgbClr val="C0C0C0"/>
                  </a:outerShdw>
                </a:effectLst>
                <a:latin typeface="宋体" pitchFamily="2" charset="-122"/>
              </a:rPr>
              <a:t>区飘移，使内电场削弱。</a:t>
            </a:r>
            <a:r>
              <a:rPr lang="zh-CN" altLang="en-US" sz="2800" b="1" dirty="0">
                <a:latin typeface="宋体" pitchFamily="2" charset="-122"/>
              </a:rPr>
              <a:t> </a:t>
            </a:r>
          </a:p>
        </p:txBody>
      </p:sp>
      <p:pic>
        <p:nvPicPr>
          <p:cNvPr id="31747" name="Picture 7" descr="C:\Documents and Settings\Administrator\桌面\Untitled-5.bmp"/>
          <p:cNvPicPr>
            <a:picLocks noChangeAspect="1" noChangeArrowheads="1"/>
          </p:cNvPicPr>
          <p:nvPr/>
        </p:nvPicPr>
        <p:blipFill>
          <a:blip r:embed="rId2" cstate="print"/>
          <a:srcRect/>
          <a:stretch>
            <a:fillRect/>
          </a:stretch>
        </p:blipFill>
        <p:spPr bwMode="auto">
          <a:xfrm>
            <a:off x="4724400" y="990600"/>
            <a:ext cx="3962400" cy="3167063"/>
          </a:xfrm>
          <a:prstGeom prst="rect">
            <a:avLst/>
          </a:prstGeom>
          <a:noFill/>
          <a:ln w="9525">
            <a:noFill/>
            <a:miter lim="800000"/>
            <a:headEnd/>
            <a:tailEnd/>
          </a:ln>
        </p:spPr>
      </p:pic>
      <p:sp>
        <p:nvSpPr>
          <p:cNvPr id="54284" name="Text Box 12"/>
          <p:cNvSpPr txBox="1">
            <a:spLocks noChangeArrowheads="1"/>
          </p:cNvSpPr>
          <p:nvPr/>
        </p:nvSpPr>
        <p:spPr bwMode="auto">
          <a:xfrm>
            <a:off x="1835696" y="188640"/>
            <a:ext cx="6248400" cy="313932"/>
          </a:xfrm>
          <a:prstGeom prst="rect">
            <a:avLst/>
          </a:prstGeom>
          <a:noFill/>
          <a:ln w="9525">
            <a:noFill/>
            <a:miter lim="800000"/>
            <a:headEnd/>
            <a:tailEnd/>
          </a:ln>
          <a:effectLst/>
        </p:spPr>
        <p:txBody>
          <a:bodyPr>
            <a:spAutoFit/>
          </a:bodyPr>
          <a:lstStyle/>
          <a:p>
            <a:pPr eaLnBrk="0" hangingPunct="0">
              <a:lnSpc>
                <a:spcPct val="80000"/>
              </a:lnSpc>
              <a:defRPr/>
            </a:pPr>
            <a:r>
              <a:rPr lang="en-US" altLang="zh-CN" b="1" dirty="0" smtClean="0">
                <a:solidFill>
                  <a:schemeClr val="accent2"/>
                </a:solidFill>
                <a:effectLst>
                  <a:outerShdw blurRad="38100" dist="38100" dir="2700000" algn="tl">
                    <a:srgbClr val="C0C0C0"/>
                  </a:outerShdw>
                </a:effectLst>
                <a:latin typeface="Times New Roman" pitchFamily="18" charset="0"/>
                <a:ea typeface="隶书" pitchFamily="49" charset="-122"/>
              </a:rPr>
              <a:t>1.1 </a:t>
            </a:r>
            <a:r>
              <a:rPr lang="en-US" altLang="zh-CN" b="1" dirty="0">
                <a:solidFill>
                  <a:schemeClr val="accent2"/>
                </a:solidFill>
                <a:effectLst>
                  <a:outerShdw blurRad="38100" dist="38100" dir="2700000" algn="tl">
                    <a:srgbClr val="C0C0C0"/>
                  </a:outerShdw>
                </a:effectLst>
                <a:latin typeface="Times New Roman" pitchFamily="18" charset="0"/>
                <a:ea typeface="隶书" pitchFamily="49" charset="-122"/>
              </a:rPr>
              <a:t>PN</a:t>
            </a:r>
            <a:r>
              <a:rPr lang="zh-CN" altLang="en-US" b="1" dirty="0">
                <a:solidFill>
                  <a:schemeClr val="accent2"/>
                </a:solidFill>
                <a:effectLst>
                  <a:outerShdw blurRad="38100" dist="38100" dir="2700000" algn="tl">
                    <a:srgbClr val="C0C0C0"/>
                  </a:outerShdw>
                </a:effectLst>
                <a:latin typeface="Times New Roman" pitchFamily="18" charset="0"/>
                <a:ea typeface="隶书" pitchFamily="49" charset="-122"/>
              </a:rPr>
              <a:t>结</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2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27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ext Box 5"/>
          <p:cNvSpPr txBox="1">
            <a:spLocks noChangeArrowheads="1"/>
          </p:cNvSpPr>
          <p:nvPr/>
        </p:nvSpPr>
        <p:spPr bwMode="auto">
          <a:xfrm>
            <a:off x="609600" y="1143000"/>
            <a:ext cx="8229600" cy="4343305"/>
          </a:xfrm>
          <a:prstGeom prst="rect">
            <a:avLst/>
          </a:prstGeom>
          <a:noFill/>
          <a:ln w="9525">
            <a:noFill/>
            <a:miter lim="800000"/>
            <a:headEnd/>
            <a:tailEnd/>
          </a:ln>
          <a:effectLst/>
        </p:spPr>
        <p:txBody>
          <a:bodyPr>
            <a:spAutoFit/>
          </a:bodyPr>
          <a:lstStyle/>
          <a:p>
            <a:pPr>
              <a:lnSpc>
                <a:spcPct val="110000"/>
              </a:lnSpc>
              <a:spcBef>
                <a:spcPct val="30000"/>
              </a:spcBef>
              <a:defRPr/>
            </a:pPr>
            <a:r>
              <a:rPr lang="en-US" altLang="zh-CN" sz="2800" b="1" dirty="0">
                <a:solidFill>
                  <a:schemeClr val="accent2"/>
                </a:solidFill>
                <a:latin typeface="宋体" pitchFamily="2" charset="-122"/>
              </a:rPr>
              <a:t>    </a:t>
            </a:r>
            <a:r>
              <a:rPr lang="zh-CN" altLang="en-US" sz="2800" b="1" dirty="0">
                <a:solidFill>
                  <a:schemeClr val="accent2"/>
                </a:solidFill>
                <a:effectLst>
                  <a:outerShdw blurRad="38100" dist="38100" dir="2700000" algn="tl">
                    <a:srgbClr val="C0C0C0"/>
                  </a:outerShdw>
                </a:effectLst>
                <a:latin typeface="宋体" pitchFamily="2" charset="-122"/>
              </a:rPr>
              <a:t>扩散与漂移的动态平衡</a:t>
            </a:r>
            <a:endParaRPr lang="zh-CN" altLang="en-US" sz="2800" b="1" dirty="0">
              <a:solidFill>
                <a:schemeClr val="accent2"/>
              </a:solidFill>
              <a:effectLst>
                <a:outerShdw blurRad="38100" dist="38100" dir="2700000" algn="tl">
                  <a:srgbClr val="C0C0C0"/>
                </a:outerShdw>
              </a:effectLst>
              <a:latin typeface="Times New Roman" pitchFamily="18" charset="0"/>
              <a:cs typeface="Times New Roman" pitchFamily="18" charset="0"/>
            </a:endParaRPr>
          </a:p>
          <a:p>
            <a:pPr algn="just">
              <a:lnSpc>
                <a:spcPct val="110000"/>
              </a:lnSpc>
              <a:spcBef>
                <a:spcPct val="30000"/>
              </a:spcBef>
              <a:defRPr/>
            </a:pPr>
            <a:r>
              <a:rPr lang="zh-CN" altLang="en-US" sz="2800" b="1" dirty="0">
                <a:solidFill>
                  <a:srgbClr val="FF0066"/>
                </a:solidFill>
                <a:effectLst>
                  <a:outerShdw blurRad="38100" dist="38100" dir="2700000" algn="tl">
                    <a:srgbClr val="C0C0C0"/>
                  </a:outerShdw>
                </a:effectLst>
                <a:latin typeface="宋体" pitchFamily="2" charset="-122"/>
              </a:rPr>
              <a:t>扩散</a:t>
            </a:r>
            <a:r>
              <a:rPr lang="zh-CN" altLang="en-US" sz="2800" b="1" dirty="0">
                <a:solidFill>
                  <a:schemeClr val="accent2"/>
                </a:solidFill>
                <a:effectLst>
                  <a:outerShdw blurRad="38100" dist="38100" dir="2700000" algn="tl">
                    <a:srgbClr val="C0C0C0"/>
                  </a:outerShdw>
                </a:effectLst>
                <a:latin typeface="宋体" pitchFamily="2" charset="-122"/>
              </a:rPr>
              <a:t>：多子的运动，产生扩散电流。</a:t>
            </a:r>
            <a:endParaRPr lang="zh-CN" altLang="en-US" sz="2800" b="1" dirty="0">
              <a:solidFill>
                <a:schemeClr val="accent2"/>
              </a:solidFill>
              <a:effectLst>
                <a:outerShdw blurRad="38100" dist="38100" dir="2700000" algn="tl">
                  <a:srgbClr val="C0C0C0"/>
                </a:outerShdw>
              </a:effectLst>
              <a:latin typeface="Times New Roman" pitchFamily="18" charset="0"/>
              <a:cs typeface="Times New Roman" pitchFamily="18" charset="0"/>
            </a:endParaRPr>
          </a:p>
          <a:p>
            <a:pPr algn="just">
              <a:lnSpc>
                <a:spcPct val="110000"/>
              </a:lnSpc>
              <a:spcBef>
                <a:spcPct val="30000"/>
              </a:spcBef>
              <a:defRPr/>
            </a:pPr>
            <a:r>
              <a:rPr lang="zh-CN" altLang="en-US" sz="2800" b="1" dirty="0">
                <a:solidFill>
                  <a:srgbClr val="FF0066"/>
                </a:solidFill>
                <a:effectLst>
                  <a:outerShdw blurRad="38100" dist="38100" dir="2700000" algn="tl">
                    <a:srgbClr val="C0C0C0"/>
                  </a:outerShdw>
                </a:effectLst>
                <a:latin typeface="宋体" pitchFamily="2" charset="-122"/>
              </a:rPr>
              <a:t>漂移</a:t>
            </a:r>
            <a:r>
              <a:rPr lang="zh-CN" altLang="en-US" sz="2800" b="1" dirty="0">
                <a:solidFill>
                  <a:schemeClr val="accent2"/>
                </a:solidFill>
                <a:effectLst>
                  <a:outerShdw blurRad="38100" dist="38100" dir="2700000" algn="tl">
                    <a:srgbClr val="C0C0C0"/>
                  </a:outerShdw>
                </a:effectLst>
                <a:latin typeface="宋体" pitchFamily="2" charset="-122"/>
              </a:rPr>
              <a:t>：少子的运动，产生漂移电流。 </a:t>
            </a:r>
          </a:p>
          <a:p>
            <a:pPr algn="just">
              <a:lnSpc>
                <a:spcPct val="110000"/>
              </a:lnSpc>
              <a:spcBef>
                <a:spcPct val="30000"/>
              </a:spcBef>
              <a:defRPr/>
            </a:pPr>
            <a:r>
              <a:rPr lang="zh-CN" altLang="en-US" sz="2800" b="1" dirty="0">
                <a:solidFill>
                  <a:schemeClr val="accent2"/>
                </a:solidFill>
                <a:effectLst>
                  <a:outerShdw blurRad="38100" dist="38100" dir="2700000" algn="tl">
                    <a:srgbClr val="C0C0C0"/>
                  </a:outerShdw>
                </a:effectLst>
                <a:latin typeface="宋体" pitchFamily="2" charset="-122"/>
              </a:rPr>
              <a:t>    当内电场达到一定值时，多子的扩散运动与少子的漂移运动达到动态平衡时，空间电荷区不再变化，这个空间电荷区，就称为</a:t>
            </a:r>
            <a:r>
              <a:rPr lang="en-US" altLang="zh-CN" sz="2800" b="1" dirty="0">
                <a:solidFill>
                  <a:srgbClr val="FF0066"/>
                </a:solidFill>
                <a:effectLst>
                  <a:outerShdw blurRad="38100" dist="38100" dir="2700000" algn="tl">
                    <a:srgbClr val="C0C0C0"/>
                  </a:outerShdw>
                </a:effectLst>
                <a:latin typeface="Times New Roman" pitchFamily="18" charset="0"/>
                <a:cs typeface="Times New Roman" pitchFamily="18" charset="0"/>
              </a:rPr>
              <a:t>PN</a:t>
            </a:r>
            <a:r>
              <a:rPr lang="zh-CN" altLang="en-US" sz="2800" b="1" dirty="0">
                <a:solidFill>
                  <a:srgbClr val="FF0066"/>
                </a:solidFill>
                <a:effectLst>
                  <a:outerShdw blurRad="38100" dist="38100" dir="2700000" algn="tl">
                    <a:srgbClr val="C0C0C0"/>
                  </a:outerShdw>
                </a:effectLst>
                <a:latin typeface="宋体" pitchFamily="2" charset="-122"/>
              </a:rPr>
              <a:t>结</a:t>
            </a:r>
            <a:r>
              <a:rPr lang="zh-CN" altLang="en-US" sz="2800" b="1" dirty="0">
                <a:solidFill>
                  <a:schemeClr val="accent2"/>
                </a:solidFill>
                <a:effectLst>
                  <a:outerShdw blurRad="38100" dist="38100" dir="2700000" algn="tl">
                    <a:srgbClr val="C0C0C0"/>
                  </a:outerShdw>
                </a:effectLst>
                <a:latin typeface="宋体" pitchFamily="2" charset="-122"/>
              </a:rPr>
              <a:t>。</a:t>
            </a:r>
            <a:endParaRPr lang="zh-CN" altLang="en-US" sz="2800" b="1" dirty="0">
              <a:solidFill>
                <a:schemeClr val="accent2"/>
              </a:solidFill>
              <a:effectLst>
                <a:outerShdw blurRad="38100" dist="38100" dir="2700000" algn="tl">
                  <a:srgbClr val="C0C0C0"/>
                </a:outerShdw>
              </a:effectLst>
              <a:latin typeface="Times New Roman" pitchFamily="18" charset="0"/>
              <a:cs typeface="Times New Roman" pitchFamily="18" charset="0"/>
            </a:endParaRPr>
          </a:p>
          <a:p>
            <a:pPr>
              <a:lnSpc>
                <a:spcPct val="110000"/>
              </a:lnSpc>
              <a:spcBef>
                <a:spcPct val="30000"/>
              </a:spcBef>
              <a:defRPr/>
            </a:pPr>
            <a:r>
              <a:rPr lang="zh-CN" altLang="en-US" sz="2800" b="1" dirty="0">
                <a:solidFill>
                  <a:schemeClr val="accent2"/>
                </a:solidFill>
                <a:effectLst>
                  <a:outerShdw blurRad="38100" dist="38100" dir="2700000" algn="tl">
                    <a:srgbClr val="C0C0C0"/>
                  </a:outerShdw>
                </a:effectLst>
                <a:latin typeface="宋体" pitchFamily="2" charset="-122"/>
              </a:rPr>
              <a:t>    无外电场作用时，</a:t>
            </a:r>
            <a:r>
              <a:rPr lang="en-US" altLang="zh-CN" sz="2800" b="1" dirty="0">
                <a:solidFill>
                  <a:schemeClr val="accent2"/>
                </a:solidFill>
                <a:effectLst>
                  <a:outerShdw blurRad="38100" dist="38100" dir="2700000" algn="tl">
                    <a:srgbClr val="C0C0C0"/>
                  </a:outerShdw>
                </a:effectLst>
                <a:latin typeface="Times New Roman" pitchFamily="18" charset="0"/>
                <a:cs typeface="Times New Roman" pitchFamily="18" charset="0"/>
              </a:rPr>
              <a:t>PN</a:t>
            </a:r>
            <a:r>
              <a:rPr lang="zh-CN" altLang="en-US" sz="2800" b="1" dirty="0">
                <a:solidFill>
                  <a:schemeClr val="accent2"/>
                </a:solidFill>
                <a:effectLst>
                  <a:outerShdw blurRad="38100" dist="38100" dir="2700000" algn="tl">
                    <a:srgbClr val="C0C0C0"/>
                  </a:outerShdw>
                </a:effectLst>
                <a:latin typeface="宋体" pitchFamily="2" charset="-122"/>
              </a:rPr>
              <a:t>结内部虽有载流子运动，但无定向电流形成。</a:t>
            </a:r>
          </a:p>
        </p:txBody>
      </p:sp>
      <p:sp>
        <p:nvSpPr>
          <p:cNvPr id="55307" name="Text Box 11"/>
          <p:cNvSpPr txBox="1">
            <a:spLocks noChangeArrowheads="1"/>
          </p:cNvSpPr>
          <p:nvPr/>
        </p:nvSpPr>
        <p:spPr bwMode="auto">
          <a:xfrm>
            <a:off x="1979712" y="260648"/>
            <a:ext cx="6248400" cy="313932"/>
          </a:xfrm>
          <a:prstGeom prst="rect">
            <a:avLst/>
          </a:prstGeom>
          <a:noFill/>
          <a:ln w="9525">
            <a:noFill/>
            <a:miter lim="800000"/>
            <a:headEnd/>
            <a:tailEnd/>
          </a:ln>
          <a:effectLst/>
        </p:spPr>
        <p:txBody>
          <a:bodyPr>
            <a:spAutoFit/>
          </a:bodyPr>
          <a:lstStyle/>
          <a:p>
            <a:pPr eaLnBrk="0" hangingPunct="0">
              <a:lnSpc>
                <a:spcPct val="80000"/>
              </a:lnSpc>
              <a:defRPr/>
            </a:pPr>
            <a:r>
              <a:rPr lang="en-US" altLang="zh-CN" b="1" dirty="0" smtClean="0">
                <a:solidFill>
                  <a:schemeClr val="accent2"/>
                </a:solidFill>
                <a:effectLst>
                  <a:outerShdw blurRad="38100" dist="38100" dir="2700000" algn="tl">
                    <a:srgbClr val="C0C0C0"/>
                  </a:outerShdw>
                </a:effectLst>
                <a:latin typeface="Times New Roman" pitchFamily="18" charset="0"/>
                <a:ea typeface="隶书" pitchFamily="49" charset="-122"/>
              </a:rPr>
              <a:t>1.1 </a:t>
            </a:r>
            <a:r>
              <a:rPr lang="en-US" altLang="zh-CN" b="1" dirty="0">
                <a:solidFill>
                  <a:schemeClr val="accent2"/>
                </a:solidFill>
                <a:effectLst>
                  <a:outerShdw blurRad="38100" dist="38100" dir="2700000" algn="tl">
                    <a:srgbClr val="C0C0C0"/>
                  </a:outerShdw>
                </a:effectLst>
                <a:latin typeface="Times New Roman" pitchFamily="18" charset="0"/>
                <a:ea typeface="隶书" pitchFamily="49" charset="-122"/>
              </a:rPr>
              <a:t>PN</a:t>
            </a:r>
            <a:r>
              <a:rPr lang="zh-CN" altLang="en-US" b="1" dirty="0">
                <a:solidFill>
                  <a:schemeClr val="accent2"/>
                </a:solidFill>
                <a:effectLst>
                  <a:outerShdw blurRad="38100" dist="38100" dir="2700000" algn="tl">
                    <a:srgbClr val="C0C0C0"/>
                  </a:outerShdw>
                </a:effectLst>
                <a:latin typeface="Times New Roman" pitchFamily="18" charset="0"/>
                <a:ea typeface="隶书" pitchFamily="49" charset="-122"/>
              </a:rPr>
              <a:t>结</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3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53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530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530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1027" descr="C:\Documents and Settings\Administrator\桌面\Untitled-6.bmp"/>
          <p:cNvPicPr>
            <a:picLocks noChangeAspect="1" noChangeArrowheads="1"/>
          </p:cNvPicPr>
          <p:nvPr/>
        </p:nvPicPr>
        <p:blipFill>
          <a:blip r:embed="rId2" cstate="print"/>
          <a:srcRect/>
          <a:stretch>
            <a:fillRect/>
          </a:stretch>
        </p:blipFill>
        <p:spPr bwMode="auto">
          <a:xfrm>
            <a:off x="0" y="1447800"/>
            <a:ext cx="4267200" cy="3454400"/>
          </a:xfrm>
          <a:prstGeom prst="rect">
            <a:avLst/>
          </a:prstGeom>
          <a:noFill/>
          <a:ln w="9525">
            <a:noFill/>
            <a:miter lim="800000"/>
            <a:headEnd/>
            <a:tailEnd/>
          </a:ln>
        </p:spPr>
      </p:pic>
      <p:sp>
        <p:nvSpPr>
          <p:cNvPr id="49156" name="Text Box 1028"/>
          <p:cNvSpPr txBox="1">
            <a:spLocks noChangeArrowheads="1"/>
          </p:cNvSpPr>
          <p:nvPr/>
        </p:nvSpPr>
        <p:spPr bwMode="auto">
          <a:xfrm>
            <a:off x="4191000" y="838200"/>
            <a:ext cx="4724400" cy="4118050"/>
          </a:xfrm>
          <a:prstGeom prst="rect">
            <a:avLst/>
          </a:prstGeom>
          <a:noFill/>
          <a:ln w="9525">
            <a:noFill/>
            <a:miter lim="800000"/>
            <a:headEnd/>
            <a:tailEnd/>
          </a:ln>
          <a:effectLst/>
        </p:spPr>
        <p:txBody>
          <a:bodyPr>
            <a:spAutoFit/>
          </a:bodyPr>
          <a:lstStyle/>
          <a:p>
            <a:pPr>
              <a:spcBef>
                <a:spcPct val="50000"/>
              </a:spcBef>
              <a:defRPr/>
            </a:pPr>
            <a:r>
              <a:rPr lang="en-US" altLang="zh-CN" sz="2400" b="1" dirty="0">
                <a:solidFill>
                  <a:schemeClr val="accent2"/>
                </a:solidFill>
                <a:effectLst>
                  <a:outerShdw blurRad="38100" dist="38100" dir="2700000" algn="tl">
                    <a:srgbClr val="C0C0C0"/>
                  </a:outerShdw>
                </a:effectLst>
                <a:latin typeface="Times New Roman" pitchFamily="18" charset="0"/>
                <a:cs typeface="Times New Roman" pitchFamily="18" charset="0"/>
              </a:rPr>
              <a:t>    2</a:t>
            </a:r>
            <a:r>
              <a:rPr lang="zh-CN" altLang="en-US" sz="2400" b="1" dirty="0">
                <a:solidFill>
                  <a:schemeClr val="accent2"/>
                </a:solidFill>
                <a:effectLst>
                  <a:outerShdw blurRad="38100" dist="38100" dir="2700000" algn="tl">
                    <a:srgbClr val="C0C0C0"/>
                  </a:outerShdw>
                </a:effectLst>
                <a:latin typeface="宋体" pitchFamily="2" charset="-122"/>
              </a:rPr>
              <a:t>．</a:t>
            </a:r>
            <a:r>
              <a:rPr lang="en-US" altLang="zh-CN" sz="2400" b="1" dirty="0">
                <a:solidFill>
                  <a:schemeClr val="accent2"/>
                </a:solidFill>
                <a:effectLst>
                  <a:outerShdw blurRad="38100" dist="38100" dir="2700000" algn="tl">
                    <a:srgbClr val="C0C0C0"/>
                  </a:outerShdw>
                </a:effectLst>
                <a:latin typeface="Times New Roman" pitchFamily="18" charset="0"/>
                <a:cs typeface="Times New Roman" pitchFamily="18" charset="0"/>
              </a:rPr>
              <a:t>PN</a:t>
            </a:r>
            <a:r>
              <a:rPr lang="zh-CN" altLang="en-US" sz="2400" b="1" dirty="0">
                <a:solidFill>
                  <a:schemeClr val="accent2"/>
                </a:solidFill>
                <a:effectLst>
                  <a:outerShdw blurRad="38100" dist="38100" dir="2700000" algn="tl">
                    <a:srgbClr val="C0C0C0"/>
                  </a:outerShdw>
                </a:effectLst>
                <a:latin typeface="宋体" pitchFamily="2" charset="-122"/>
              </a:rPr>
              <a:t>结的单向导电特性</a:t>
            </a:r>
            <a:r>
              <a:rPr lang="zh-CN" altLang="en-US" sz="2400" b="1" dirty="0">
                <a:solidFill>
                  <a:schemeClr val="accent2"/>
                </a:solidFill>
                <a:effectLst>
                  <a:outerShdw blurRad="38100" dist="38100" dir="2700000" algn="tl">
                    <a:srgbClr val="C0C0C0"/>
                  </a:outerShdw>
                </a:effectLst>
              </a:rPr>
              <a:t> </a:t>
            </a:r>
          </a:p>
          <a:p>
            <a:pPr algn="just">
              <a:spcBef>
                <a:spcPct val="50000"/>
              </a:spcBef>
              <a:defRPr/>
            </a:pPr>
            <a:r>
              <a:rPr lang="zh-CN" altLang="en-US" sz="2400" b="1" dirty="0">
                <a:solidFill>
                  <a:schemeClr val="accent2"/>
                </a:solidFill>
                <a:effectLst>
                  <a:outerShdw blurRad="38100" dist="38100" dir="2700000" algn="tl">
                    <a:srgbClr val="C0C0C0"/>
                  </a:outerShdw>
                </a:effectLst>
                <a:latin typeface="宋体" pitchFamily="2" charset="-122"/>
              </a:rPr>
              <a:t>（</a:t>
            </a:r>
            <a:r>
              <a:rPr lang="en-US" altLang="zh-CN" sz="2400" b="1" dirty="0">
                <a:solidFill>
                  <a:schemeClr val="accent2"/>
                </a:solidFill>
                <a:effectLst>
                  <a:outerShdw blurRad="38100" dist="38100" dir="2700000" algn="tl">
                    <a:srgbClr val="C0C0C0"/>
                  </a:outerShdw>
                </a:effectLst>
                <a:latin typeface="Times New Roman" pitchFamily="18" charset="0"/>
                <a:cs typeface="Times New Roman" pitchFamily="18" charset="0"/>
              </a:rPr>
              <a:t>1</a:t>
            </a:r>
            <a:r>
              <a:rPr lang="zh-CN" altLang="en-US" sz="2400" b="1" dirty="0">
                <a:solidFill>
                  <a:schemeClr val="accent2"/>
                </a:solidFill>
                <a:effectLst>
                  <a:outerShdw blurRad="38100" dist="38100" dir="2700000" algn="tl">
                    <a:srgbClr val="C0C0C0"/>
                  </a:outerShdw>
                </a:effectLst>
                <a:latin typeface="宋体" pitchFamily="2" charset="-122"/>
              </a:rPr>
              <a:t>）</a:t>
            </a:r>
            <a:r>
              <a:rPr lang="en-US" altLang="zh-CN" sz="2400" b="1" dirty="0">
                <a:solidFill>
                  <a:schemeClr val="accent2"/>
                </a:solidFill>
                <a:effectLst>
                  <a:outerShdw blurRad="38100" dist="38100" dir="2700000" algn="tl">
                    <a:srgbClr val="C0C0C0"/>
                  </a:outerShdw>
                </a:effectLst>
                <a:latin typeface="Times New Roman" pitchFamily="18" charset="0"/>
                <a:cs typeface="Times New Roman" pitchFamily="18" charset="0"/>
              </a:rPr>
              <a:t>PN</a:t>
            </a:r>
            <a:r>
              <a:rPr lang="zh-CN" altLang="en-US" sz="2400" b="1" dirty="0">
                <a:solidFill>
                  <a:schemeClr val="accent2"/>
                </a:solidFill>
                <a:effectLst>
                  <a:outerShdw blurRad="38100" dist="38100" dir="2700000" algn="tl">
                    <a:srgbClr val="C0C0C0"/>
                  </a:outerShdw>
                </a:effectLst>
                <a:latin typeface="宋体" pitchFamily="2" charset="-122"/>
              </a:rPr>
              <a:t>结加正向电压（正偏）</a:t>
            </a:r>
            <a:endParaRPr lang="zh-CN" altLang="en-US" sz="2400" b="1" dirty="0">
              <a:solidFill>
                <a:schemeClr val="accent2"/>
              </a:solidFill>
              <a:effectLst>
                <a:outerShdw blurRad="38100" dist="38100" dir="2700000" algn="tl">
                  <a:srgbClr val="C0C0C0"/>
                </a:outerShdw>
              </a:effectLst>
              <a:latin typeface="Times New Roman" pitchFamily="18" charset="0"/>
              <a:cs typeface="Times New Roman" pitchFamily="18" charset="0"/>
            </a:endParaRPr>
          </a:p>
          <a:p>
            <a:pPr>
              <a:spcBef>
                <a:spcPct val="20000"/>
              </a:spcBef>
              <a:defRPr/>
            </a:pPr>
            <a:r>
              <a:rPr lang="zh-CN" altLang="en-US" sz="2400" b="1" dirty="0">
                <a:solidFill>
                  <a:schemeClr val="accent2"/>
                </a:solidFill>
                <a:effectLst>
                  <a:outerShdw blurRad="38100" dist="38100" dir="2700000" algn="tl">
                    <a:srgbClr val="C0C0C0"/>
                  </a:outerShdw>
                </a:effectLst>
                <a:latin typeface="宋体" pitchFamily="2" charset="-122"/>
              </a:rPr>
              <a:t>    外电场与内电场反方向</a:t>
            </a:r>
            <a:r>
              <a:rPr lang="zh-CN" altLang="en-US" sz="2400" b="1" dirty="0">
                <a:solidFill>
                  <a:schemeClr val="accent2"/>
                </a:solidFill>
                <a:effectLst>
                  <a:outerShdw blurRad="38100" dist="38100" dir="2700000" algn="tl">
                    <a:srgbClr val="C0C0C0"/>
                  </a:outerShdw>
                </a:effectLst>
                <a:latin typeface="Times New Roman" pitchFamily="18" charset="0"/>
                <a:cs typeface="Times New Roman" pitchFamily="18" charset="0"/>
              </a:rPr>
              <a:t> → </a:t>
            </a:r>
            <a:r>
              <a:rPr lang="zh-CN" altLang="en-US" sz="2400" b="1" dirty="0">
                <a:solidFill>
                  <a:schemeClr val="accent2"/>
                </a:solidFill>
                <a:effectLst>
                  <a:outerShdw blurRad="38100" dist="38100" dir="2700000" algn="tl">
                    <a:srgbClr val="C0C0C0"/>
                  </a:outerShdw>
                </a:effectLst>
                <a:latin typeface="宋体" pitchFamily="2" charset="-122"/>
              </a:rPr>
              <a:t>空间电荷区附近多子与其中离子复合</a:t>
            </a:r>
            <a:r>
              <a:rPr lang="zh-CN" altLang="en-US" sz="2400" b="1" dirty="0">
                <a:solidFill>
                  <a:schemeClr val="accent2"/>
                </a:solidFill>
                <a:effectLst>
                  <a:outerShdw blurRad="38100" dist="38100" dir="2700000" algn="tl">
                    <a:srgbClr val="C0C0C0"/>
                  </a:outerShdw>
                </a:effectLst>
                <a:latin typeface="Times New Roman" pitchFamily="18" charset="0"/>
                <a:cs typeface="Times New Roman" pitchFamily="18" charset="0"/>
              </a:rPr>
              <a:t> →</a:t>
            </a:r>
            <a:r>
              <a:rPr lang="zh-CN" altLang="en-US" sz="2400" b="1" dirty="0">
                <a:solidFill>
                  <a:schemeClr val="accent2"/>
                </a:solidFill>
                <a:effectLst>
                  <a:outerShdw blurRad="38100" dist="38100" dir="2700000" algn="tl">
                    <a:srgbClr val="C0C0C0"/>
                  </a:outerShdw>
                </a:effectLst>
                <a:latin typeface="宋体" pitchFamily="2" charset="-122"/>
              </a:rPr>
              <a:t>空间电荷区变窄</a:t>
            </a:r>
            <a:r>
              <a:rPr lang="zh-CN" altLang="en-US" sz="2400" b="1" dirty="0">
                <a:solidFill>
                  <a:schemeClr val="accent2"/>
                </a:solidFill>
                <a:effectLst>
                  <a:outerShdw blurRad="38100" dist="38100" dir="2700000" algn="tl">
                    <a:srgbClr val="C0C0C0"/>
                  </a:outerShdw>
                </a:effectLst>
                <a:latin typeface="Times New Roman" pitchFamily="18" charset="0"/>
                <a:cs typeface="Times New Roman" pitchFamily="18" charset="0"/>
              </a:rPr>
              <a:t> → </a:t>
            </a:r>
            <a:r>
              <a:rPr lang="zh-CN" altLang="en-US" sz="2400" b="1" dirty="0">
                <a:solidFill>
                  <a:schemeClr val="accent2"/>
                </a:solidFill>
                <a:effectLst>
                  <a:outerShdw blurRad="38100" dist="38100" dir="2700000" algn="tl">
                    <a:srgbClr val="C0C0C0"/>
                  </a:outerShdw>
                </a:effectLst>
                <a:latin typeface="宋体" pitchFamily="2" charset="-122"/>
              </a:rPr>
              <a:t>多子的扩散运动远大于少子的漂移运动</a:t>
            </a:r>
            <a:r>
              <a:rPr lang="zh-CN" altLang="en-US" sz="2400" b="1" dirty="0">
                <a:solidFill>
                  <a:schemeClr val="accent2"/>
                </a:solidFill>
                <a:effectLst>
                  <a:outerShdw blurRad="38100" dist="38100" dir="2700000" algn="tl">
                    <a:srgbClr val="C0C0C0"/>
                  </a:outerShdw>
                </a:effectLst>
                <a:latin typeface="Times New Roman" pitchFamily="18" charset="0"/>
                <a:cs typeface="Times New Roman" pitchFamily="18" charset="0"/>
              </a:rPr>
              <a:t> → </a:t>
            </a:r>
            <a:r>
              <a:rPr lang="zh-CN" altLang="en-US" sz="2400" b="1" dirty="0">
                <a:solidFill>
                  <a:schemeClr val="accent2"/>
                </a:solidFill>
                <a:effectLst>
                  <a:outerShdw blurRad="38100" dist="38100" dir="2700000" algn="tl">
                    <a:srgbClr val="C0C0C0"/>
                  </a:outerShdw>
                </a:effectLst>
                <a:latin typeface="宋体" pitchFamily="2" charset="-122"/>
              </a:rPr>
              <a:t>由浓度大的多子扩散形成较大的正向电流</a:t>
            </a:r>
            <a:r>
              <a:rPr lang="zh-CN" altLang="en-US" sz="2400" b="1" dirty="0">
                <a:solidFill>
                  <a:schemeClr val="accent2"/>
                </a:solidFill>
                <a:effectLst>
                  <a:outerShdw blurRad="38100" dist="38100" dir="2700000" algn="tl">
                    <a:srgbClr val="C0C0C0"/>
                  </a:outerShdw>
                </a:effectLst>
                <a:latin typeface="Times New Roman" pitchFamily="18" charset="0"/>
                <a:cs typeface="Times New Roman" pitchFamily="18" charset="0"/>
              </a:rPr>
              <a:t> → </a:t>
            </a:r>
            <a:r>
              <a:rPr lang="en-US" altLang="zh-CN" sz="2400" b="1" dirty="0">
                <a:solidFill>
                  <a:schemeClr val="accent2"/>
                </a:solidFill>
                <a:effectLst>
                  <a:outerShdw blurRad="38100" dist="38100" dir="2700000" algn="tl">
                    <a:srgbClr val="C0C0C0"/>
                  </a:outerShdw>
                </a:effectLst>
                <a:latin typeface="Times New Roman" pitchFamily="18" charset="0"/>
                <a:cs typeface="Times New Roman" pitchFamily="18" charset="0"/>
              </a:rPr>
              <a:t>PN</a:t>
            </a:r>
            <a:r>
              <a:rPr lang="zh-CN" altLang="en-US" sz="2400" b="1" dirty="0">
                <a:solidFill>
                  <a:schemeClr val="accent2"/>
                </a:solidFill>
                <a:effectLst>
                  <a:outerShdw blurRad="38100" dist="38100" dir="2700000" algn="tl">
                    <a:srgbClr val="C0C0C0"/>
                  </a:outerShdw>
                </a:effectLst>
                <a:latin typeface="宋体" pitchFamily="2" charset="-122"/>
              </a:rPr>
              <a:t>结处于导通状态。</a:t>
            </a:r>
          </a:p>
          <a:p>
            <a:pPr>
              <a:spcBef>
                <a:spcPct val="20000"/>
              </a:spcBef>
              <a:defRPr/>
            </a:pPr>
            <a:r>
              <a:rPr lang="zh-CN" altLang="en-US" sz="2400" b="1" dirty="0">
                <a:solidFill>
                  <a:schemeClr val="accent2"/>
                </a:solidFill>
                <a:effectLst>
                  <a:outerShdw blurRad="38100" dist="38100" dir="2700000" algn="tl">
                    <a:srgbClr val="C0C0C0"/>
                  </a:outerShdw>
                </a:effectLst>
                <a:latin typeface="宋体" pitchFamily="2" charset="-122"/>
              </a:rPr>
              <a:t>    此时，其</a:t>
            </a:r>
            <a:r>
              <a:rPr lang="zh-CN" altLang="en-US" sz="2400" b="1" dirty="0">
                <a:solidFill>
                  <a:srgbClr val="FF0066"/>
                </a:solidFill>
                <a:effectLst>
                  <a:outerShdw blurRad="38100" dist="38100" dir="2700000" algn="tl">
                    <a:srgbClr val="C0C0C0"/>
                  </a:outerShdw>
                </a:effectLst>
                <a:latin typeface="宋体" pitchFamily="2" charset="-122"/>
              </a:rPr>
              <a:t>正向电阻很小</a:t>
            </a:r>
            <a:r>
              <a:rPr lang="zh-CN" altLang="en-US" sz="2400" b="1" dirty="0">
                <a:solidFill>
                  <a:schemeClr val="accent2"/>
                </a:solidFill>
                <a:effectLst>
                  <a:outerShdw blurRad="38100" dist="38100" dir="2700000" algn="tl">
                    <a:srgbClr val="C0C0C0"/>
                  </a:outerShdw>
                </a:effectLst>
                <a:latin typeface="宋体" pitchFamily="2" charset="-122"/>
              </a:rPr>
              <a:t>，</a:t>
            </a:r>
            <a:r>
              <a:rPr lang="zh-CN" altLang="en-US" sz="2400" b="1" dirty="0">
                <a:solidFill>
                  <a:srgbClr val="FF0066"/>
                </a:solidFill>
                <a:effectLst>
                  <a:outerShdw blurRad="38100" dist="38100" dir="2700000" algn="tl">
                    <a:srgbClr val="C0C0C0"/>
                  </a:outerShdw>
                </a:effectLst>
                <a:latin typeface="宋体" pitchFamily="2" charset="-122"/>
              </a:rPr>
              <a:t>正向压降也很小</a:t>
            </a:r>
            <a:r>
              <a:rPr lang="zh-CN" altLang="en-US" sz="2400" b="1" dirty="0">
                <a:solidFill>
                  <a:schemeClr val="accent2"/>
                </a:solidFill>
                <a:effectLst>
                  <a:outerShdw blurRad="38100" dist="38100" dir="2700000" algn="tl">
                    <a:srgbClr val="C0C0C0"/>
                  </a:outerShdw>
                </a:effectLst>
                <a:latin typeface="宋体" pitchFamily="2" charset="-122"/>
              </a:rPr>
              <a:t>。</a:t>
            </a:r>
            <a:r>
              <a:rPr lang="zh-CN" altLang="en-US" sz="2400" b="1" dirty="0">
                <a:solidFill>
                  <a:schemeClr val="accent2"/>
                </a:solidFill>
                <a:effectLst>
                  <a:outerShdw blurRad="38100" dist="38100" dir="2700000" algn="tl">
                    <a:srgbClr val="C0C0C0"/>
                  </a:outerShdw>
                </a:effectLst>
              </a:rPr>
              <a:t> </a:t>
            </a:r>
          </a:p>
        </p:txBody>
      </p:sp>
      <p:sp>
        <p:nvSpPr>
          <p:cNvPr id="49160" name="Text Box 1032"/>
          <p:cNvSpPr txBox="1">
            <a:spLocks noChangeArrowheads="1"/>
          </p:cNvSpPr>
          <p:nvPr/>
        </p:nvSpPr>
        <p:spPr bwMode="auto">
          <a:xfrm>
            <a:off x="2362200" y="-76200"/>
            <a:ext cx="6248400" cy="806375"/>
          </a:xfrm>
          <a:prstGeom prst="rect">
            <a:avLst/>
          </a:prstGeom>
          <a:noFill/>
          <a:ln w="9525">
            <a:noFill/>
            <a:miter lim="800000"/>
            <a:headEnd/>
            <a:tailEnd/>
          </a:ln>
          <a:effectLst/>
        </p:spPr>
        <p:txBody>
          <a:bodyPr>
            <a:spAutoFit/>
          </a:bodyPr>
          <a:lstStyle/>
          <a:p>
            <a:pPr eaLnBrk="0" hangingPunct="0">
              <a:spcBef>
                <a:spcPct val="50000"/>
              </a:spcBef>
              <a:defRPr/>
            </a:pPr>
            <a:endParaRPr lang="zh-CN" altLang="en-US" sz="3200" b="1" dirty="0">
              <a:solidFill>
                <a:schemeClr val="accent2"/>
              </a:solidFill>
              <a:effectLst>
                <a:outerShdw blurRad="38100" dist="38100" dir="2700000" algn="tl">
                  <a:srgbClr val="C0C0C0"/>
                </a:outerShdw>
              </a:effectLst>
              <a:latin typeface="隶书" pitchFamily="49" charset="-122"/>
              <a:ea typeface="隶书" pitchFamily="49" charset="-122"/>
            </a:endParaRPr>
          </a:p>
          <a:p>
            <a:pPr eaLnBrk="0" hangingPunct="0">
              <a:lnSpc>
                <a:spcPct val="80000"/>
              </a:lnSpc>
              <a:defRPr/>
            </a:pPr>
            <a:r>
              <a:rPr lang="en-US" altLang="zh-CN" b="1" dirty="0">
                <a:solidFill>
                  <a:schemeClr val="accent2"/>
                </a:solidFill>
                <a:effectLst>
                  <a:outerShdw blurRad="38100" dist="38100" dir="2700000" algn="tl">
                    <a:srgbClr val="C0C0C0"/>
                  </a:outerShdw>
                </a:effectLst>
                <a:latin typeface="Times New Roman" pitchFamily="18" charset="0"/>
                <a:ea typeface="隶书" pitchFamily="49" charset="-122"/>
              </a:rPr>
              <a:t>1.1 PN</a:t>
            </a:r>
            <a:r>
              <a:rPr lang="zh-CN" altLang="en-US" b="1" dirty="0">
                <a:solidFill>
                  <a:schemeClr val="accent2"/>
                </a:solidFill>
                <a:effectLst>
                  <a:outerShdw blurRad="38100" dist="38100" dir="2700000" algn="tl">
                    <a:srgbClr val="C0C0C0"/>
                  </a:outerShdw>
                </a:effectLst>
                <a:latin typeface="Times New Roman" pitchFamily="18" charset="0"/>
                <a:ea typeface="隶书" pitchFamily="49" charset="-122"/>
              </a:rPr>
              <a:t>结</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91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91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Text Box 4"/>
          <p:cNvSpPr txBox="1">
            <a:spLocks noChangeArrowheads="1"/>
          </p:cNvSpPr>
          <p:nvPr/>
        </p:nvSpPr>
        <p:spPr bwMode="auto">
          <a:xfrm>
            <a:off x="3779912" y="836712"/>
            <a:ext cx="5105400" cy="4308615"/>
          </a:xfrm>
          <a:prstGeom prst="rect">
            <a:avLst/>
          </a:prstGeom>
          <a:noFill/>
          <a:ln w="9525">
            <a:noFill/>
            <a:miter lim="800000"/>
            <a:headEnd/>
            <a:tailEnd/>
          </a:ln>
          <a:effectLst/>
        </p:spPr>
        <p:txBody>
          <a:bodyPr>
            <a:spAutoFit/>
          </a:bodyPr>
          <a:lstStyle/>
          <a:p>
            <a:pPr algn="just">
              <a:spcBef>
                <a:spcPct val="50000"/>
              </a:spcBef>
              <a:defRPr/>
            </a:pPr>
            <a:r>
              <a:rPr lang="zh-CN" altLang="en-US" sz="2800" b="1" dirty="0">
                <a:solidFill>
                  <a:schemeClr val="accent2"/>
                </a:solidFill>
                <a:effectLst>
                  <a:outerShdw blurRad="38100" dist="38100" dir="2700000" algn="tl">
                    <a:srgbClr val="C0C0C0"/>
                  </a:outerShdw>
                </a:effectLst>
                <a:latin typeface="Times New Roman" pitchFamily="18" charset="0"/>
              </a:rPr>
              <a:t>（</a:t>
            </a:r>
            <a:r>
              <a:rPr lang="en-US" altLang="zh-CN" sz="2800" b="1" dirty="0">
                <a:solidFill>
                  <a:schemeClr val="accent2"/>
                </a:solidFill>
                <a:effectLst>
                  <a:outerShdw blurRad="38100" dist="38100" dir="2700000" algn="tl">
                    <a:srgbClr val="C0C0C0"/>
                  </a:outerShdw>
                </a:effectLst>
                <a:latin typeface="Times New Roman" pitchFamily="18" charset="0"/>
              </a:rPr>
              <a:t>2</a:t>
            </a:r>
            <a:r>
              <a:rPr lang="zh-CN" altLang="en-US" sz="2800" b="1" dirty="0">
                <a:solidFill>
                  <a:schemeClr val="accent2"/>
                </a:solidFill>
                <a:effectLst>
                  <a:outerShdw blurRad="38100" dist="38100" dir="2700000" algn="tl">
                    <a:srgbClr val="C0C0C0"/>
                  </a:outerShdw>
                </a:effectLst>
                <a:latin typeface="Times New Roman" pitchFamily="18" charset="0"/>
              </a:rPr>
              <a:t>）</a:t>
            </a:r>
            <a:r>
              <a:rPr lang="en-US" altLang="zh-CN" sz="2800" b="1" dirty="0">
                <a:solidFill>
                  <a:schemeClr val="accent2"/>
                </a:solidFill>
                <a:effectLst>
                  <a:outerShdw blurRad="38100" dist="38100" dir="2700000" algn="tl">
                    <a:srgbClr val="C0C0C0"/>
                  </a:outerShdw>
                </a:effectLst>
                <a:latin typeface="Times New Roman" pitchFamily="18" charset="0"/>
              </a:rPr>
              <a:t>PN</a:t>
            </a:r>
            <a:r>
              <a:rPr lang="zh-CN" altLang="en-US" sz="2800" b="1" dirty="0">
                <a:solidFill>
                  <a:schemeClr val="accent2"/>
                </a:solidFill>
                <a:effectLst>
                  <a:outerShdw blurRad="38100" dist="38100" dir="2700000" algn="tl">
                    <a:srgbClr val="C0C0C0"/>
                  </a:outerShdw>
                </a:effectLst>
                <a:latin typeface="Times New Roman" pitchFamily="18" charset="0"/>
              </a:rPr>
              <a:t>结加反向电压（反偏）</a:t>
            </a:r>
          </a:p>
          <a:p>
            <a:pPr algn="just">
              <a:lnSpc>
                <a:spcPct val="120000"/>
              </a:lnSpc>
              <a:spcBef>
                <a:spcPct val="50000"/>
              </a:spcBef>
              <a:defRPr/>
            </a:pPr>
            <a:r>
              <a:rPr lang="zh-CN" altLang="en-US" sz="2800" b="1" dirty="0">
                <a:solidFill>
                  <a:schemeClr val="accent2"/>
                </a:solidFill>
                <a:effectLst>
                  <a:outerShdw blurRad="38100" dist="38100" dir="2700000" algn="tl">
                    <a:srgbClr val="C0C0C0"/>
                  </a:outerShdw>
                </a:effectLst>
                <a:latin typeface="Times New Roman" pitchFamily="18" charset="0"/>
              </a:rPr>
              <a:t>        外电场与内电场同方向 → 使空间电荷区变宽 → 多子扩散运动大大减弱，而少子的漂移运动相对加强，  → 由浓度很小的少子漂移形成很小</a:t>
            </a:r>
            <a:r>
              <a:rPr lang="zh-CN" altLang="en-US" sz="2800" b="1" dirty="0">
                <a:solidFill>
                  <a:schemeClr val="accent2"/>
                </a:solidFill>
                <a:effectLst>
                  <a:outerShdw blurRad="38100" dist="38100" dir="2700000" algn="tl">
                    <a:srgbClr val="C0C0C0"/>
                  </a:outerShdw>
                </a:effectLst>
                <a:latin typeface="宋体" pitchFamily="2" charset="-122"/>
              </a:rPr>
              <a:t>的反向饱和电流</a:t>
            </a:r>
            <a:r>
              <a:rPr lang="en-US" altLang="zh-CN" sz="2800" b="1" i="1" dirty="0">
                <a:solidFill>
                  <a:schemeClr val="accent2"/>
                </a:solidFill>
                <a:effectLst>
                  <a:outerShdw blurRad="38100" dist="38100" dir="2700000" algn="tl">
                    <a:srgbClr val="C0C0C0"/>
                  </a:outerShdw>
                </a:effectLst>
                <a:latin typeface="Times New Roman" pitchFamily="18" charset="0"/>
              </a:rPr>
              <a:t>I</a:t>
            </a:r>
            <a:r>
              <a:rPr lang="en-US" altLang="zh-CN" sz="2800" b="1" i="1" baseline="-30000" dirty="0">
                <a:solidFill>
                  <a:schemeClr val="accent2"/>
                </a:solidFill>
                <a:effectLst>
                  <a:outerShdw blurRad="38100" dist="38100" dir="2700000" algn="tl">
                    <a:srgbClr val="C0C0C0"/>
                  </a:outerShdw>
                </a:effectLst>
                <a:latin typeface="Times New Roman" pitchFamily="18" charset="0"/>
              </a:rPr>
              <a:t>S</a:t>
            </a:r>
            <a:r>
              <a:rPr lang="zh-CN" altLang="en-US" sz="2800" b="1" dirty="0">
                <a:solidFill>
                  <a:schemeClr val="accent2"/>
                </a:solidFill>
                <a:effectLst>
                  <a:outerShdw blurRad="38100" dist="38100" dir="2700000" algn="tl">
                    <a:srgbClr val="C0C0C0"/>
                  </a:outerShdw>
                </a:effectLst>
                <a:latin typeface="宋体" pitchFamily="2" charset="-122"/>
              </a:rPr>
              <a:t>，</a:t>
            </a:r>
            <a:r>
              <a:rPr lang="en-US" altLang="zh-CN" sz="2800" b="1" dirty="0">
                <a:solidFill>
                  <a:schemeClr val="accent2"/>
                </a:solidFill>
                <a:effectLst>
                  <a:outerShdw blurRad="38100" dist="38100" dir="2700000" algn="tl">
                    <a:srgbClr val="C0C0C0"/>
                  </a:outerShdw>
                </a:effectLst>
                <a:latin typeface="Times New Roman" pitchFamily="18" charset="0"/>
              </a:rPr>
              <a:t>PN</a:t>
            </a:r>
            <a:r>
              <a:rPr lang="zh-CN" altLang="en-US" sz="2800" b="1" dirty="0">
                <a:solidFill>
                  <a:schemeClr val="accent2"/>
                </a:solidFill>
                <a:effectLst>
                  <a:outerShdw blurRad="38100" dist="38100" dir="2700000" algn="tl">
                    <a:srgbClr val="C0C0C0"/>
                  </a:outerShdw>
                </a:effectLst>
                <a:latin typeface="宋体" pitchFamily="2" charset="-122"/>
              </a:rPr>
              <a:t>结处于截止状态。此时，</a:t>
            </a:r>
            <a:r>
              <a:rPr lang="zh-CN" altLang="en-US" sz="2800" b="1" dirty="0">
                <a:solidFill>
                  <a:srgbClr val="FF0066"/>
                </a:solidFill>
                <a:effectLst>
                  <a:outerShdw blurRad="38100" dist="38100" dir="2700000" algn="tl">
                    <a:srgbClr val="C0C0C0"/>
                  </a:outerShdw>
                </a:effectLst>
                <a:latin typeface="宋体" pitchFamily="2" charset="-122"/>
              </a:rPr>
              <a:t>反向电阻很大</a:t>
            </a:r>
            <a:r>
              <a:rPr lang="zh-CN" altLang="en-US" sz="2800" b="1" dirty="0">
                <a:solidFill>
                  <a:schemeClr val="accent2"/>
                </a:solidFill>
                <a:effectLst>
                  <a:outerShdw blurRad="38100" dist="38100" dir="2700000" algn="tl">
                    <a:srgbClr val="C0C0C0"/>
                  </a:outerShdw>
                </a:effectLst>
                <a:latin typeface="宋体" pitchFamily="2" charset="-122"/>
              </a:rPr>
              <a:t>。</a:t>
            </a:r>
            <a:r>
              <a:rPr lang="zh-CN" altLang="en-US" sz="2800" b="1" dirty="0">
                <a:solidFill>
                  <a:schemeClr val="accent2"/>
                </a:solidFill>
                <a:effectLst>
                  <a:outerShdw blurRad="38100" dist="38100" dir="2700000" algn="tl">
                    <a:srgbClr val="C0C0C0"/>
                  </a:outerShdw>
                </a:effectLst>
                <a:latin typeface="Times New Roman" pitchFamily="18" charset="0"/>
                <a:cs typeface="Times New Roman" pitchFamily="18" charset="0"/>
              </a:rPr>
              <a:t> </a:t>
            </a:r>
          </a:p>
        </p:txBody>
      </p:sp>
      <p:pic>
        <p:nvPicPr>
          <p:cNvPr id="34819" name="Picture 5" descr="C:\Documents and Settings\Administrator\桌面\Untitled-7.bmp"/>
          <p:cNvPicPr>
            <a:picLocks noChangeAspect="1" noChangeArrowheads="1"/>
          </p:cNvPicPr>
          <p:nvPr/>
        </p:nvPicPr>
        <p:blipFill>
          <a:blip r:embed="rId2" cstate="print"/>
          <a:srcRect/>
          <a:stretch>
            <a:fillRect/>
          </a:stretch>
        </p:blipFill>
        <p:spPr bwMode="auto">
          <a:xfrm>
            <a:off x="0" y="1447800"/>
            <a:ext cx="3810000" cy="3076575"/>
          </a:xfrm>
          <a:prstGeom prst="rect">
            <a:avLst/>
          </a:prstGeom>
          <a:noFill/>
          <a:ln w="9525">
            <a:noFill/>
            <a:miter lim="800000"/>
            <a:headEnd/>
            <a:tailEnd/>
          </a:ln>
        </p:spPr>
      </p:pic>
      <p:sp>
        <p:nvSpPr>
          <p:cNvPr id="56329" name="Text Box 9"/>
          <p:cNvSpPr txBox="1">
            <a:spLocks noChangeArrowheads="1"/>
          </p:cNvSpPr>
          <p:nvPr/>
        </p:nvSpPr>
        <p:spPr bwMode="auto">
          <a:xfrm>
            <a:off x="228600" y="5729288"/>
            <a:ext cx="8763000" cy="461665"/>
          </a:xfrm>
          <a:prstGeom prst="rect">
            <a:avLst/>
          </a:prstGeom>
          <a:noFill/>
          <a:ln w="9525">
            <a:noFill/>
            <a:miter lim="800000"/>
            <a:headEnd/>
            <a:tailEnd/>
          </a:ln>
          <a:effectLst/>
        </p:spPr>
        <p:txBody>
          <a:bodyPr>
            <a:spAutoFit/>
          </a:bodyPr>
          <a:lstStyle/>
          <a:p>
            <a:pPr>
              <a:spcBef>
                <a:spcPct val="50000"/>
              </a:spcBef>
              <a:defRPr/>
            </a:pPr>
            <a:r>
              <a:rPr lang="en-US" altLang="zh-CN" sz="2400" dirty="0">
                <a:latin typeface="Times New Roman" pitchFamily="18" charset="0"/>
                <a:cs typeface="Times New Roman" pitchFamily="18" charset="0"/>
              </a:rPr>
              <a:t> </a:t>
            </a:r>
            <a:r>
              <a:rPr lang="en-US" altLang="zh-CN" sz="2400" b="1" dirty="0">
                <a:solidFill>
                  <a:schemeClr val="accent2"/>
                </a:solidFill>
                <a:effectLst>
                  <a:outerShdw blurRad="38100" dist="38100" dir="2700000" algn="tl">
                    <a:srgbClr val="C0C0C0"/>
                  </a:outerShdw>
                </a:effectLst>
                <a:latin typeface="Times New Roman" pitchFamily="18" charset="0"/>
                <a:cs typeface="Times New Roman" pitchFamily="18" charset="0"/>
              </a:rPr>
              <a:t>PN</a:t>
            </a:r>
            <a:r>
              <a:rPr lang="zh-CN" altLang="en-US" sz="2400" b="1" dirty="0">
                <a:solidFill>
                  <a:schemeClr val="accent2"/>
                </a:solidFill>
                <a:effectLst>
                  <a:outerShdw blurRad="38100" dist="38100" dir="2700000" algn="tl">
                    <a:srgbClr val="C0C0C0"/>
                  </a:outerShdw>
                </a:effectLst>
                <a:latin typeface="宋体" pitchFamily="2" charset="-122"/>
              </a:rPr>
              <a:t>结正偏时导通，反偏时截止，故具有</a:t>
            </a:r>
            <a:r>
              <a:rPr lang="zh-CN" altLang="en-US" sz="2400" b="1" dirty="0">
                <a:solidFill>
                  <a:srgbClr val="FF0000"/>
                </a:solidFill>
                <a:effectLst>
                  <a:outerShdw blurRad="38100" dist="38100" dir="2700000" algn="tl">
                    <a:srgbClr val="C0C0C0"/>
                  </a:outerShdw>
                </a:effectLst>
                <a:latin typeface="宋体" pitchFamily="2" charset="-122"/>
              </a:rPr>
              <a:t>单向导电特性</a:t>
            </a:r>
            <a:r>
              <a:rPr lang="zh-CN" altLang="en-US" sz="2400" dirty="0">
                <a:solidFill>
                  <a:srgbClr val="FF0000"/>
                </a:solidFill>
                <a:latin typeface="宋体" pitchFamily="2" charset="-122"/>
              </a:rPr>
              <a:t>。</a:t>
            </a:r>
            <a:r>
              <a:rPr lang="zh-CN" altLang="en-US" sz="2400" dirty="0"/>
              <a:t> </a:t>
            </a:r>
          </a:p>
        </p:txBody>
      </p:sp>
      <p:sp>
        <p:nvSpPr>
          <p:cNvPr id="56330" name="Text Box 10"/>
          <p:cNvSpPr txBox="1">
            <a:spLocks noChangeArrowheads="1"/>
          </p:cNvSpPr>
          <p:nvPr/>
        </p:nvSpPr>
        <p:spPr bwMode="auto">
          <a:xfrm>
            <a:off x="1835696" y="260648"/>
            <a:ext cx="6248400" cy="313932"/>
          </a:xfrm>
          <a:prstGeom prst="rect">
            <a:avLst/>
          </a:prstGeom>
          <a:noFill/>
          <a:ln w="9525">
            <a:noFill/>
            <a:miter lim="800000"/>
            <a:headEnd/>
            <a:tailEnd/>
          </a:ln>
          <a:effectLst/>
        </p:spPr>
        <p:txBody>
          <a:bodyPr>
            <a:spAutoFit/>
          </a:bodyPr>
          <a:lstStyle/>
          <a:p>
            <a:pPr eaLnBrk="0" hangingPunct="0">
              <a:lnSpc>
                <a:spcPct val="80000"/>
              </a:lnSpc>
              <a:defRPr/>
            </a:pPr>
            <a:r>
              <a:rPr lang="en-US" altLang="zh-CN" b="1" dirty="0" smtClean="0">
                <a:solidFill>
                  <a:schemeClr val="accent2"/>
                </a:solidFill>
                <a:effectLst>
                  <a:outerShdw blurRad="38100" dist="38100" dir="2700000" algn="tl">
                    <a:srgbClr val="C0C0C0"/>
                  </a:outerShdw>
                </a:effectLst>
                <a:latin typeface="Times New Roman" pitchFamily="18" charset="0"/>
                <a:ea typeface="隶书" pitchFamily="49" charset="-122"/>
              </a:rPr>
              <a:t>1.1 </a:t>
            </a:r>
            <a:r>
              <a:rPr lang="en-US" altLang="zh-CN" b="1" dirty="0">
                <a:solidFill>
                  <a:schemeClr val="accent2"/>
                </a:solidFill>
                <a:effectLst>
                  <a:outerShdw blurRad="38100" dist="38100" dir="2700000" algn="tl">
                    <a:srgbClr val="C0C0C0"/>
                  </a:outerShdw>
                </a:effectLst>
                <a:latin typeface="Times New Roman" pitchFamily="18" charset="0"/>
                <a:ea typeface="隶书" pitchFamily="49" charset="-122"/>
              </a:rPr>
              <a:t>PN</a:t>
            </a:r>
            <a:r>
              <a:rPr lang="zh-CN" altLang="en-US" b="1" dirty="0">
                <a:solidFill>
                  <a:schemeClr val="accent2"/>
                </a:solidFill>
                <a:effectLst>
                  <a:outerShdw blurRad="38100" dist="38100" dir="2700000" algn="tl">
                    <a:srgbClr val="C0C0C0"/>
                  </a:outerShdw>
                </a:effectLst>
                <a:latin typeface="Times New Roman" pitchFamily="18" charset="0"/>
                <a:ea typeface="隶书" pitchFamily="49" charset="-122"/>
              </a:rPr>
              <a:t>结</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63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632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build="p" autoUpdateAnimBg="0"/>
      <p:bldP spid="56329"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80" name="Text Box 4"/>
          <p:cNvSpPr txBox="1">
            <a:spLocks noChangeArrowheads="1"/>
          </p:cNvSpPr>
          <p:nvPr/>
        </p:nvSpPr>
        <p:spPr bwMode="auto">
          <a:xfrm>
            <a:off x="611188" y="404813"/>
            <a:ext cx="8208962" cy="579437"/>
          </a:xfrm>
          <a:prstGeom prst="rect">
            <a:avLst/>
          </a:prstGeom>
          <a:noFill/>
          <a:ln w="9525">
            <a:noFill/>
            <a:miter lim="800000"/>
            <a:headEnd/>
            <a:tailEnd/>
          </a:ln>
          <a:effectLst/>
        </p:spPr>
        <p:txBody>
          <a:bodyPr>
            <a:spAutoFit/>
          </a:bodyPr>
          <a:lstStyle/>
          <a:p>
            <a:pPr algn="ctr">
              <a:spcBef>
                <a:spcPct val="50000"/>
              </a:spcBef>
            </a:pPr>
            <a:r>
              <a:rPr lang="en-US" altLang="zh-CN" sz="3200" b="1"/>
              <a:t>4.1   </a:t>
            </a:r>
            <a:r>
              <a:rPr lang="zh-CN" altLang="en-US" sz="3200" b="1"/>
              <a:t>半导体基础知识</a:t>
            </a:r>
            <a:endParaRPr lang="zh-CN" altLang="en-US"/>
          </a:p>
        </p:txBody>
      </p:sp>
      <p:sp>
        <p:nvSpPr>
          <p:cNvPr id="408582" name="Text Box 6"/>
          <p:cNvSpPr txBox="1">
            <a:spLocks noChangeArrowheads="1"/>
          </p:cNvSpPr>
          <p:nvPr/>
        </p:nvSpPr>
        <p:spPr bwMode="auto">
          <a:xfrm>
            <a:off x="468313" y="1196975"/>
            <a:ext cx="8280400" cy="3224213"/>
          </a:xfrm>
          <a:prstGeom prst="rect">
            <a:avLst/>
          </a:prstGeom>
          <a:noFill/>
          <a:ln w="9525">
            <a:noFill/>
            <a:miter lim="800000"/>
            <a:headEnd/>
            <a:tailEnd/>
          </a:ln>
          <a:effectLst/>
        </p:spPr>
        <p:txBody>
          <a:bodyPr>
            <a:spAutoFit/>
          </a:bodyPr>
          <a:lstStyle/>
          <a:p>
            <a:pPr>
              <a:spcAft>
                <a:spcPct val="35000"/>
              </a:spcAft>
            </a:pPr>
            <a:r>
              <a:rPr lang="en-US" altLang="zh-CN" sz="2400" b="1"/>
              <a:t>4.1.1  </a:t>
            </a:r>
            <a:r>
              <a:rPr lang="zh-CN" altLang="en-US" sz="2400" b="1"/>
              <a:t>本征半导体</a:t>
            </a:r>
          </a:p>
          <a:p>
            <a:pPr>
              <a:spcBef>
                <a:spcPct val="20000"/>
              </a:spcBef>
              <a:spcAft>
                <a:spcPct val="40000"/>
              </a:spcAft>
            </a:pPr>
            <a:r>
              <a:rPr lang="zh-CN" altLang="en-US"/>
              <a:t>      </a:t>
            </a:r>
            <a:r>
              <a:rPr lang="zh-CN" altLang="en-US" b="1"/>
              <a:t>本征半导体：</a:t>
            </a:r>
            <a:r>
              <a:rPr lang="zh-CN" altLang="en-US"/>
              <a:t>纯净的晶体结构的半导体称为本征半导体。最常用的半导体材料是硅（</a:t>
            </a:r>
            <a:r>
              <a:rPr lang="en-US" altLang="zh-CN"/>
              <a:t>Si</a:t>
            </a:r>
            <a:r>
              <a:rPr lang="zh-CN" altLang="en-US"/>
              <a:t>）和锗（</a:t>
            </a:r>
            <a:r>
              <a:rPr lang="en-US" altLang="zh-CN"/>
              <a:t>Ge</a:t>
            </a:r>
            <a:r>
              <a:rPr lang="zh-CN" altLang="en-US"/>
              <a:t>）两种元素。 </a:t>
            </a:r>
          </a:p>
          <a:p>
            <a:pPr>
              <a:spcBef>
                <a:spcPct val="20000"/>
              </a:spcBef>
              <a:spcAft>
                <a:spcPct val="40000"/>
              </a:spcAft>
            </a:pPr>
            <a:r>
              <a:rPr lang="zh-CN" altLang="en-US"/>
              <a:t>      </a:t>
            </a:r>
            <a:r>
              <a:rPr lang="zh-CN" altLang="en-US" b="1"/>
              <a:t>本征激发：</a:t>
            </a:r>
            <a:r>
              <a:rPr lang="zh-CN" altLang="en-US"/>
              <a:t>本征半导体内产生电子空穴对的现象称为本征激发。</a:t>
            </a:r>
          </a:p>
          <a:p>
            <a:pPr>
              <a:spcBef>
                <a:spcPct val="20000"/>
              </a:spcBef>
              <a:spcAft>
                <a:spcPct val="40000"/>
              </a:spcAft>
            </a:pPr>
            <a:r>
              <a:rPr lang="zh-CN" altLang="en-US"/>
              <a:t>      </a:t>
            </a:r>
            <a:r>
              <a:rPr lang="zh-CN" altLang="en-US" b="1"/>
              <a:t>复合：</a:t>
            </a:r>
            <a:r>
              <a:rPr lang="zh-CN" altLang="en-US"/>
              <a:t>在电子、空穴对产生的同时，运动中的自由电子也有可能去填补空穴，使电子和空穴成对消失，这种现象称为复合。</a:t>
            </a:r>
          </a:p>
          <a:p>
            <a:pPr>
              <a:spcBef>
                <a:spcPct val="20000"/>
              </a:spcBef>
              <a:spcAft>
                <a:spcPct val="40000"/>
              </a:spcAft>
            </a:pPr>
            <a:r>
              <a:rPr lang="zh-CN" altLang="en-US"/>
              <a:t>      </a:t>
            </a:r>
            <a:r>
              <a:rPr lang="zh-CN" altLang="en-US" b="1"/>
              <a:t>载流子：</a:t>
            </a:r>
            <a:r>
              <a:rPr lang="zh-CN" altLang="en-US"/>
              <a:t>能够运动的、可以参与导电的带点粒子称为载流子。</a:t>
            </a:r>
          </a:p>
          <a:p>
            <a:pPr>
              <a:spcBef>
                <a:spcPct val="20000"/>
              </a:spcBef>
              <a:spcAft>
                <a:spcPct val="40000"/>
              </a:spcAft>
            </a:pPr>
            <a:r>
              <a:rPr lang="zh-CN" altLang="en-US"/>
              <a:t>      </a:t>
            </a:r>
            <a:r>
              <a:rPr lang="zh-CN" altLang="en-US" b="1"/>
              <a:t>本征半导体的性质：</a:t>
            </a:r>
            <a:r>
              <a:rPr lang="zh-CN" altLang="en-US"/>
              <a:t>热敏性、光敏性、掺杂性。   </a:t>
            </a:r>
          </a:p>
        </p:txBody>
      </p:sp>
      <p:sp>
        <p:nvSpPr>
          <p:cNvPr id="408587" name="Rectangle 11"/>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08589" name="Rectangle 13"/>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8" name="Text Box 4"/>
          <p:cNvSpPr txBox="1">
            <a:spLocks noChangeArrowheads="1"/>
          </p:cNvSpPr>
          <p:nvPr/>
        </p:nvSpPr>
        <p:spPr bwMode="auto">
          <a:xfrm>
            <a:off x="539750" y="404813"/>
            <a:ext cx="8280400" cy="5453062"/>
          </a:xfrm>
          <a:prstGeom prst="rect">
            <a:avLst/>
          </a:prstGeom>
          <a:noFill/>
          <a:ln w="9525">
            <a:noFill/>
            <a:miter lim="800000"/>
            <a:headEnd/>
            <a:tailEnd/>
          </a:ln>
          <a:effectLst/>
        </p:spPr>
        <p:txBody>
          <a:bodyPr>
            <a:spAutoFit/>
          </a:bodyPr>
          <a:lstStyle/>
          <a:p>
            <a:pPr algn="just">
              <a:spcBef>
                <a:spcPct val="50000"/>
              </a:spcBef>
              <a:spcAft>
                <a:spcPct val="55000"/>
              </a:spcAft>
            </a:pPr>
            <a:r>
              <a:rPr lang="en-US" altLang="zh-CN" sz="2400" b="1"/>
              <a:t>4.1.2  </a:t>
            </a:r>
            <a:r>
              <a:rPr lang="zh-CN" altLang="en-US" sz="2400" b="1"/>
              <a:t>杂质半导体</a:t>
            </a:r>
          </a:p>
          <a:p>
            <a:pPr>
              <a:spcBef>
                <a:spcPct val="50000"/>
              </a:spcBef>
            </a:pPr>
            <a:r>
              <a:rPr lang="zh-CN" altLang="en-US"/>
              <a:t>      掺入杂质的半导体称为杂质半导体。</a:t>
            </a:r>
          </a:p>
          <a:p>
            <a:pPr algn="just">
              <a:spcBef>
                <a:spcPct val="50000"/>
              </a:spcBef>
            </a:pPr>
            <a:r>
              <a:rPr lang="en-US" altLang="zh-CN" sz="2000" b="1"/>
              <a:t>1</a:t>
            </a:r>
            <a:r>
              <a:rPr lang="zh-CN" altLang="en-US" sz="2000" b="1"/>
              <a:t>．</a:t>
            </a:r>
            <a:r>
              <a:rPr lang="en-US" altLang="zh-CN" sz="2000" b="1"/>
              <a:t>N</a:t>
            </a:r>
            <a:r>
              <a:rPr lang="zh-CN" altLang="en-US" sz="2000" b="1"/>
              <a:t>型半导体</a:t>
            </a:r>
          </a:p>
          <a:p>
            <a:pPr>
              <a:spcBef>
                <a:spcPct val="50000"/>
              </a:spcBef>
            </a:pPr>
            <a:r>
              <a:rPr lang="zh-CN" altLang="en-US"/>
              <a:t>      </a:t>
            </a:r>
            <a:r>
              <a:rPr lang="zh-CN" altLang="en-US" b="1"/>
              <a:t>杂质：</a:t>
            </a:r>
            <a:r>
              <a:rPr lang="en-US" altLang="zh-CN"/>
              <a:t>5</a:t>
            </a:r>
            <a:r>
              <a:rPr lang="zh-CN" altLang="en-US"/>
              <a:t>价元素磷（</a:t>
            </a:r>
            <a:r>
              <a:rPr lang="en-US" altLang="zh-CN"/>
              <a:t>P</a:t>
            </a:r>
            <a:r>
              <a:rPr lang="zh-CN" altLang="en-US"/>
              <a:t>）。</a:t>
            </a:r>
          </a:p>
          <a:p>
            <a:pPr>
              <a:spcBef>
                <a:spcPct val="50000"/>
              </a:spcBef>
            </a:pPr>
            <a:r>
              <a:rPr lang="zh-CN" altLang="en-US"/>
              <a:t>      </a:t>
            </a:r>
            <a:r>
              <a:rPr lang="zh-CN" altLang="en-US" b="1"/>
              <a:t>载流子：</a:t>
            </a:r>
            <a:r>
              <a:rPr lang="zh-CN" altLang="en-US"/>
              <a:t>多子是自由电子；少子是空穴。</a:t>
            </a:r>
          </a:p>
          <a:p>
            <a:pPr>
              <a:spcBef>
                <a:spcPct val="50000"/>
              </a:spcBef>
            </a:pPr>
            <a:r>
              <a:rPr lang="zh-CN" altLang="en-US" b="1"/>
              <a:t>      杂质离子：</a:t>
            </a:r>
            <a:r>
              <a:rPr lang="zh-CN" altLang="en-US"/>
              <a:t>带正电。</a:t>
            </a:r>
          </a:p>
          <a:p>
            <a:pPr>
              <a:spcBef>
                <a:spcPct val="50000"/>
              </a:spcBef>
            </a:pPr>
            <a:r>
              <a:rPr lang="zh-CN" altLang="en-US"/>
              <a:t>      </a:t>
            </a:r>
            <a:r>
              <a:rPr lang="zh-CN" altLang="en-US" b="1"/>
              <a:t>简化画法：</a:t>
            </a:r>
            <a:r>
              <a:rPr lang="zh-CN" altLang="en-US"/>
              <a:t>只画出正离子和等量的自由电子来表示</a:t>
            </a:r>
            <a:r>
              <a:rPr lang="en-US" altLang="zh-CN"/>
              <a:t>N</a:t>
            </a:r>
            <a:r>
              <a:rPr lang="zh-CN" altLang="en-US"/>
              <a:t>型半导体。如上图（</a:t>
            </a:r>
            <a:r>
              <a:rPr lang="en-US" altLang="zh-CN"/>
              <a:t>a</a:t>
            </a:r>
            <a:r>
              <a:rPr lang="zh-CN" altLang="en-US"/>
              <a:t>）所示：</a:t>
            </a:r>
          </a:p>
          <a:p>
            <a:pPr>
              <a:spcBef>
                <a:spcPct val="50000"/>
              </a:spcBef>
              <a:spcAft>
                <a:spcPct val="50000"/>
              </a:spcAft>
            </a:pPr>
            <a:r>
              <a:rPr lang="zh-CN" altLang="en-US" sz="2000" b="1"/>
              <a:t>    </a:t>
            </a:r>
            <a:r>
              <a:rPr lang="en-US" altLang="zh-CN" sz="2000" b="1"/>
              <a:t>2</a:t>
            </a:r>
            <a:r>
              <a:rPr lang="zh-CN" altLang="en-US" sz="2000" b="1"/>
              <a:t>．</a:t>
            </a:r>
            <a:r>
              <a:rPr lang="en-US" altLang="zh-CN" sz="2000" b="1"/>
              <a:t>P</a:t>
            </a:r>
            <a:r>
              <a:rPr lang="zh-CN" altLang="en-US" sz="2000" b="1"/>
              <a:t>型半导体</a:t>
            </a:r>
          </a:p>
          <a:p>
            <a:pPr>
              <a:spcAft>
                <a:spcPct val="35000"/>
              </a:spcAft>
            </a:pPr>
            <a:r>
              <a:rPr lang="zh-CN" altLang="en-US"/>
              <a:t>      </a:t>
            </a:r>
            <a:r>
              <a:rPr lang="zh-CN" altLang="en-US" b="1"/>
              <a:t>杂质：</a:t>
            </a:r>
            <a:r>
              <a:rPr lang="zh-CN" altLang="en-US"/>
              <a:t>三价元素硼（</a:t>
            </a:r>
            <a:r>
              <a:rPr lang="en-US" altLang="zh-CN"/>
              <a:t>B</a:t>
            </a:r>
            <a:r>
              <a:rPr lang="zh-CN" altLang="en-US"/>
              <a:t>）。 </a:t>
            </a:r>
          </a:p>
          <a:p>
            <a:pPr>
              <a:spcAft>
                <a:spcPct val="35000"/>
              </a:spcAft>
            </a:pPr>
            <a:r>
              <a:rPr lang="zh-CN" altLang="en-US"/>
              <a:t>      </a:t>
            </a:r>
            <a:r>
              <a:rPr lang="zh-CN" altLang="en-US" b="1"/>
              <a:t>载流子：</a:t>
            </a:r>
            <a:r>
              <a:rPr lang="zh-CN" altLang="en-US"/>
              <a:t>多子是空穴；少子是自由电子。</a:t>
            </a:r>
          </a:p>
          <a:p>
            <a:pPr>
              <a:spcAft>
                <a:spcPct val="35000"/>
              </a:spcAft>
            </a:pPr>
            <a:r>
              <a:rPr lang="zh-CN" altLang="en-US" b="1"/>
              <a:t>      杂质离子：</a:t>
            </a:r>
            <a:r>
              <a:rPr lang="zh-CN" altLang="en-US"/>
              <a:t>带负电。</a:t>
            </a:r>
          </a:p>
          <a:p>
            <a:pPr>
              <a:spcAft>
                <a:spcPct val="35000"/>
              </a:spcAft>
            </a:pPr>
            <a:r>
              <a:rPr lang="zh-CN" altLang="en-US"/>
              <a:t>      </a:t>
            </a:r>
            <a:r>
              <a:rPr lang="zh-CN" altLang="en-US" b="1"/>
              <a:t>简化画法：</a:t>
            </a:r>
            <a:r>
              <a:rPr lang="zh-CN" altLang="en-US"/>
              <a:t>只画出负离子和等量的空穴来表示</a:t>
            </a:r>
            <a:r>
              <a:rPr lang="en-US" altLang="zh-CN"/>
              <a:t>P</a:t>
            </a:r>
            <a:r>
              <a:rPr lang="zh-CN" altLang="en-US"/>
              <a:t>型半导体。如上图（</a:t>
            </a:r>
            <a:r>
              <a:rPr lang="en-US" altLang="zh-CN"/>
              <a:t>b</a:t>
            </a:r>
            <a:r>
              <a:rPr lang="zh-CN" altLang="en-US"/>
              <a:t>）所示：</a:t>
            </a:r>
          </a:p>
        </p:txBody>
      </p:sp>
      <p:pic>
        <p:nvPicPr>
          <p:cNvPr id="600069" name="Picture 5"/>
          <p:cNvPicPr>
            <a:picLocks noChangeAspect="1" noChangeArrowheads="1"/>
          </p:cNvPicPr>
          <p:nvPr/>
        </p:nvPicPr>
        <p:blipFill>
          <a:blip r:embed="rId2" cstate="print"/>
          <a:srcRect r="56053"/>
          <a:stretch>
            <a:fillRect/>
          </a:stretch>
        </p:blipFill>
        <p:spPr bwMode="auto">
          <a:xfrm>
            <a:off x="6732588" y="1484313"/>
            <a:ext cx="1728787" cy="1466850"/>
          </a:xfrm>
          <a:prstGeom prst="rect">
            <a:avLst/>
          </a:prstGeom>
          <a:noFill/>
          <a:ln w="9525">
            <a:noFill/>
            <a:miter lim="800000"/>
            <a:headEnd/>
            <a:tailEnd/>
          </a:ln>
          <a:effectLst/>
        </p:spPr>
      </p:pic>
      <p:pic>
        <p:nvPicPr>
          <p:cNvPr id="600070" name="Picture 6"/>
          <p:cNvPicPr>
            <a:picLocks noChangeAspect="1" noChangeArrowheads="1"/>
          </p:cNvPicPr>
          <p:nvPr/>
        </p:nvPicPr>
        <p:blipFill>
          <a:blip r:embed="rId2" cstate="print"/>
          <a:srcRect l="56740"/>
          <a:stretch>
            <a:fillRect/>
          </a:stretch>
        </p:blipFill>
        <p:spPr bwMode="auto">
          <a:xfrm>
            <a:off x="6732588" y="3860800"/>
            <a:ext cx="1701800" cy="146685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2" name="Text Box 4"/>
          <p:cNvSpPr txBox="1">
            <a:spLocks noChangeArrowheads="1"/>
          </p:cNvSpPr>
          <p:nvPr/>
        </p:nvSpPr>
        <p:spPr bwMode="auto">
          <a:xfrm>
            <a:off x="539750" y="333375"/>
            <a:ext cx="8280400" cy="2916238"/>
          </a:xfrm>
          <a:prstGeom prst="rect">
            <a:avLst/>
          </a:prstGeom>
          <a:noFill/>
          <a:ln w="9525">
            <a:noFill/>
            <a:miter lim="800000"/>
            <a:headEnd/>
            <a:tailEnd/>
          </a:ln>
          <a:effectLst/>
        </p:spPr>
        <p:txBody>
          <a:bodyPr>
            <a:spAutoFit/>
          </a:bodyPr>
          <a:lstStyle/>
          <a:p>
            <a:pPr>
              <a:spcAft>
                <a:spcPct val="55000"/>
              </a:spcAft>
            </a:pPr>
            <a:r>
              <a:rPr lang="en-US" altLang="zh-CN" sz="2400" b="1"/>
              <a:t>4.1.3  PN</a:t>
            </a:r>
            <a:r>
              <a:rPr lang="zh-CN" altLang="en-US" sz="2400" b="1"/>
              <a:t>结</a:t>
            </a:r>
          </a:p>
          <a:p>
            <a:r>
              <a:rPr lang="zh-CN" altLang="en-US"/>
              <a:t>      将一块半导体的一侧掺杂成为</a:t>
            </a:r>
            <a:r>
              <a:rPr lang="en-US" altLang="zh-CN"/>
              <a:t>P</a:t>
            </a:r>
            <a:r>
              <a:rPr lang="zh-CN" altLang="en-US"/>
              <a:t>型半导体，而另一侧掺杂成为</a:t>
            </a:r>
            <a:r>
              <a:rPr lang="en-US" altLang="zh-CN"/>
              <a:t>N</a:t>
            </a:r>
            <a:r>
              <a:rPr lang="zh-CN" altLang="en-US"/>
              <a:t>型半导体，则在二者的交界处将形成一个</a:t>
            </a:r>
            <a:r>
              <a:rPr lang="en-US" altLang="zh-CN"/>
              <a:t>PN</a:t>
            </a:r>
            <a:r>
              <a:rPr lang="zh-CN" altLang="en-US"/>
              <a:t>结。</a:t>
            </a:r>
            <a:endParaRPr lang="zh-CN" altLang="en-US" b="1"/>
          </a:p>
          <a:p>
            <a:pPr>
              <a:spcBef>
                <a:spcPct val="55000"/>
              </a:spcBef>
              <a:spcAft>
                <a:spcPct val="55000"/>
              </a:spcAft>
            </a:pPr>
            <a:r>
              <a:rPr lang="en-US" altLang="zh-CN" sz="2000" b="1"/>
              <a:t>1</a:t>
            </a:r>
            <a:r>
              <a:rPr lang="zh-CN" altLang="en-US" sz="2000" b="1"/>
              <a:t>．</a:t>
            </a:r>
            <a:r>
              <a:rPr lang="en-US" altLang="zh-CN" sz="2000" b="1"/>
              <a:t>PN</a:t>
            </a:r>
            <a:r>
              <a:rPr lang="zh-CN" altLang="en-US" sz="2000" b="1"/>
              <a:t>结的形成</a:t>
            </a:r>
          </a:p>
          <a:p>
            <a:pPr>
              <a:spcBef>
                <a:spcPct val="50000"/>
              </a:spcBef>
            </a:pPr>
            <a:r>
              <a:rPr lang="zh-CN" altLang="en-US" sz="2000"/>
              <a:t>      在</a:t>
            </a:r>
            <a:r>
              <a:rPr lang="en-US" altLang="zh-CN" sz="2000"/>
              <a:t>PN</a:t>
            </a:r>
            <a:r>
              <a:rPr lang="zh-CN" altLang="en-US" sz="2000"/>
              <a:t>结的形成过程中存在两种运动：由于载流子浓度差引起的扩散运动和在内电场作用下产生的漂移运动。当这两种运动达到动态平衡后，即形成</a:t>
            </a:r>
            <a:r>
              <a:rPr lang="en-US" altLang="zh-CN" sz="2000"/>
              <a:t>PN</a:t>
            </a:r>
            <a:r>
              <a:rPr lang="zh-CN" altLang="en-US" sz="2000"/>
              <a:t>结。如图</a:t>
            </a:r>
            <a:r>
              <a:rPr lang="en-US" altLang="zh-CN" sz="2000"/>
              <a:t>4-2</a:t>
            </a:r>
            <a:r>
              <a:rPr lang="zh-CN" altLang="en-US" sz="2000"/>
              <a:t>所示。</a:t>
            </a:r>
          </a:p>
        </p:txBody>
      </p:sp>
      <p:pic>
        <p:nvPicPr>
          <p:cNvPr id="601093" name="Picture 5"/>
          <p:cNvPicPr>
            <a:picLocks noChangeAspect="1" noChangeArrowheads="1"/>
          </p:cNvPicPr>
          <p:nvPr/>
        </p:nvPicPr>
        <p:blipFill>
          <a:blip r:embed="rId2" cstate="print"/>
          <a:srcRect/>
          <a:stretch>
            <a:fillRect/>
          </a:stretch>
        </p:blipFill>
        <p:spPr bwMode="auto">
          <a:xfrm>
            <a:off x="1116013" y="3357563"/>
            <a:ext cx="6896100" cy="2390775"/>
          </a:xfrm>
          <a:prstGeom prst="rect">
            <a:avLst/>
          </a:prstGeom>
          <a:noFill/>
          <a:ln w="9525">
            <a:noFill/>
            <a:miter lim="800000"/>
            <a:headEnd/>
            <a:tailEnd/>
          </a:ln>
          <a:effectLst/>
        </p:spPr>
      </p:pic>
      <p:sp>
        <p:nvSpPr>
          <p:cNvPr id="601094" name="Text Box 6"/>
          <p:cNvSpPr txBox="1">
            <a:spLocks noChangeArrowheads="1"/>
          </p:cNvSpPr>
          <p:nvPr/>
        </p:nvSpPr>
        <p:spPr bwMode="auto">
          <a:xfrm>
            <a:off x="4284663" y="5734050"/>
            <a:ext cx="1296987" cy="366713"/>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4-2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6" name="Text Box 4"/>
          <p:cNvSpPr txBox="1">
            <a:spLocks noChangeArrowheads="1"/>
          </p:cNvSpPr>
          <p:nvPr/>
        </p:nvSpPr>
        <p:spPr bwMode="auto">
          <a:xfrm>
            <a:off x="468313" y="333375"/>
            <a:ext cx="8496300" cy="2946400"/>
          </a:xfrm>
          <a:prstGeom prst="rect">
            <a:avLst/>
          </a:prstGeom>
          <a:noFill/>
          <a:ln w="9525">
            <a:noFill/>
            <a:miter lim="800000"/>
            <a:headEnd/>
            <a:tailEnd/>
          </a:ln>
          <a:effectLst/>
        </p:spPr>
        <p:txBody>
          <a:bodyPr>
            <a:spAutoFit/>
          </a:bodyPr>
          <a:lstStyle/>
          <a:p>
            <a:pPr algn="just">
              <a:spcBef>
                <a:spcPct val="50000"/>
              </a:spcBef>
              <a:spcAft>
                <a:spcPct val="55000"/>
              </a:spcAft>
            </a:pPr>
            <a:r>
              <a:rPr lang="en-US" altLang="zh-CN" sz="2000" b="1" dirty="0"/>
              <a:t>2. PN</a:t>
            </a:r>
            <a:r>
              <a:rPr lang="zh-CN" altLang="en-US" sz="2000" b="1" dirty="0"/>
              <a:t>结的单向导电性</a:t>
            </a:r>
          </a:p>
          <a:p>
            <a:pPr>
              <a:spcBef>
                <a:spcPct val="50000"/>
              </a:spcBef>
            </a:pPr>
            <a:r>
              <a:rPr lang="zh-CN" altLang="en-US" sz="2000" dirty="0"/>
              <a:t>       </a:t>
            </a:r>
            <a:r>
              <a:rPr lang="en-US" altLang="zh-CN" b="1" dirty="0"/>
              <a:t>PN</a:t>
            </a:r>
            <a:r>
              <a:rPr lang="zh-CN" altLang="en-US" b="1" dirty="0"/>
              <a:t>结的正偏：</a:t>
            </a:r>
            <a:r>
              <a:rPr lang="zh-CN" altLang="en-US" dirty="0"/>
              <a:t>在</a:t>
            </a:r>
            <a:r>
              <a:rPr lang="en-US" altLang="zh-CN" dirty="0"/>
              <a:t>PN</a:t>
            </a:r>
            <a:r>
              <a:rPr lang="zh-CN" altLang="en-US" dirty="0"/>
              <a:t>结上加以正向电压，即</a:t>
            </a:r>
            <a:r>
              <a:rPr lang="en-US" altLang="zh-CN" dirty="0"/>
              <a:t>P</a:t>
            </a:r>
            <a:r>
              <a:rPr lang="zh-CN" altLang="en-US" dirty="0"/>
              <a:t>区接电源正极，</a:t>
            </a:r>
            <a:r>
              <a:rPr lang="en-US" altLang="zh-CN" dirty="0"/>
              <a:t>N</a:t>
            </a:r>
            <a:r>
              <a:rPr lang="zh-CN" altLang="en-US" dirty="0"/>
              <a:t>区接电源负极，称</a:t>
            </a:r>
            <a:r>
              <a:rPr lang="en-US" altLang="zh-CN" dirty="0"/>
              <a:t>PN</a:t>
            </a:r>
            <a:r>
              <a:rPr lang="zh-CN" altLang="en-US" dirty="0"/>
              <a:t>结处于正向偏置状态，简称正偏，如图</a:t>
            </a:r>
            <a:r>
              <a:rPr lang="en-US" altLang="zh-CN" dirty="0"/>
              <a:t>4-3</a:t>
            </a:r>
            <a:r>
              <a:rPr lang="zh-CN" altLang="en-US" dirty="0"/>
              <a:t>（</a:t>
            </a:r>
            <a:r>
              <a:rPr lang="en-US" altLang="zh-CN" dirty="0"/>
              <a:t>a</a:t>
            </a:r>
            <a:r>
              <a:rPr lang="zh-CN" altLang="en-US" dirty="0"/>
              <a:t>）所示。 </a:t>
            </a:r>
          </a:p>
          <a:p>
            <a:pPr>
              <a:spcBef>
                <a:spcPct val="50000"/>
              </a:spcBef>
            </a:pPr>
            <a:r>
              <a:rPr lang="zh-CN" altLang="en-US" dirty="0"/>
              <a:t>        </a:t>
            </a:r>
            <a:r>
              <a:rPr lang="en-US" altLang="zh-CN" b="1" dirty="0"/>
              <a:t>PN</a:t>
            </a:r>
            <a:r>
              <a:rPr lang="zh-CN" altLang="en-US" b="1" dirty="0"/>
              <a:t>结的反偏：</a:t>
            </a:r>
            <a:r>
              <a:rPr lang="zh-CN" altLang="en-US" dirty="0"/>
              <a:t>在</a:t>
            </a:r>
            <a:r>
              <a:rPr lang="en-US" altLang="zh-CN" dirty="0"/>
              <a:t>PN</a:t>
            </a:r>
            <a:r>
              <a:rPr lang="zh-CN" altLang="en-US" dirty="0"/>
              <a:t>结上加以反向电压，即</a:t>
            </a:r>
            <a:r>
              <a:rPr lang="en-US" altLang="zh-CN" dirty="0"/>
              <a:t>P</a:t>
            </a:r>
            <a:r>
              <a:rPr lang="zh-CN" altLang="en-US" dirty="0"/>
              <a:t>区接电源负极，</a:t>
            </a:r>
            <a:r>
              <a:rPr lang="en-US" altLang="zh-CN" dirty="0"/>
              <a:t>N</a:t>
            </a:r>
            <a:r>
              <a:rPr lang="zh-CN" altLang="en-US" dirty="0"/>
              <a:t>区接电源正极，称</a:t>
            </a:r>
            <a:r>
              <a:rPr lang="en-US" altLang="zh-CN" dirty="0"/>
              <a:t>PN</a:t>
            </a:r>
            <a:r>
              <a:rPr lang="zh-CN" altLang="en-US" dirty="0"/>
              <a:t>结处于反向偏置状态，简称反偏，如图</a:t>
            </a:r>
            <a:r>
              <a:rPr lang="en-US" altLang="zh-CN" dirty="0"/>
              <a:t>4-3</a:t>
            </a:r>
            <a:r>
              <a:rPr lang="zh-CN" altLang="en-US" dirty="0"/>
              <a:t>（</a:t>
            </a:r>
            <a:r>
              <a:rPr lang="en-US" altLang="zh-CN" dirty="0"/>
              <a:t>b</a:t>
            </a:r>
            <a:r>
              <a:rPr lang="zh-CN" altLang="en-US" dirty="0"/>
              <a:t>）所示。 </a:t>
            </a:r>
          </a:p>
          <a:p>
            <a:pPr>
              <a:spcBef>
                <a:spcPct val="50000"/>
              </a:spcBef>
            </a:pPr>
            <a:r>
              <a:rPr lang="zh-CN" altLang="en-US" dirty="0"/>
              <a:t>        </a:t>
            </a:r>
            <a:r>
              <a:rPr lang="en-US" altLang="zh-CN" b="1" dirty="0"/>
              <a:t>PN</a:t>
            </a:r>
            <a:r>
              <a:rPr lang="zh-CN" altLang="en-US" b="1" dirty="0"/>
              <a:t>结的单向导电性：</a:t>
            </a:r>
            <a:r>
              <a:rPr lang="en-US" altLang="zh-CN" dirty="0"/>
              <a:t>PN</a:t>
            </a:r>
            <a:r>
              <a:rPr lang="zh-CN" altLang="en-US" dirty="0"/>
              <a:t>结正偏时导通，表现出的正向电阻很小，正向电流</a:t>
            </a:r>
            <a:r>
              <a:rPr lang="en-US" altLang="zh-CN" i="1" dirty="0"/>
              <a:t>I</a:t>
            </a:r>
            <a:r>
              <a:rPr lang="zh-CN" altLang="en-US" dirty="0"/>
              <a:t>较大；反偏时截止，表现出的反向电阻很大，正向电流几乎为零，只有很小的反向饱和电流</a:t>
            </a:r>
            <a:r>
              <a:rPr lang="en-US" altLang="zh-CN" i="1" dirty="0"/>
              <a:t>I</a:t>
            </a:r>
            <a:r>
              <a:rPr lang="en-US" altLang="zh-CN" dirty="0"/>
              <a:t>S</a:t>
            </a:r>
            <a:r>
              <a:rPr lang="zh-CN" altLang="en-US" dirty="0"/>
              <a:t>。这就是</a:t>
            </a:r>
            <a:r>
              <a:rPr lang="en-US" altLang="zh-CN" dirty="0"/>
              <a:t>PN</a:t>
            </a:r>
            <a:r>
              <a:rPr lang="zh-CN" altLang="en-US" dirty="0"/>
              <a:t>结最重要的特性</a:t>
            </a:r>
            <a:r>
              <a:rPr lang="en-US" altLang="zh-CN" dirty="0"/>
              <a:t>——</a:t>
            </a:r>
            <a:r>
              <a:rPr lang="zh-CN" altLang="en-US" dirty="0"/>
              <a:t>单向导电性。 </a:t>
            </a:r>
          </a:p>
        </p:txBody>
      </p:sp>
      <p:pic>
        <p:nvPicPr>
          <p:cNvPr id="602117" name="Picture 5"/>
          <p:cNvPicPr>
            <a:picLocks noChangeAspect="1" noChangeArrowheads="1"/>
          </p:cNvPicPr>
          <p:nvPr/>
        </p:nvPicPr>
        <p:blipFill>
          <a:blip r:embed="rId2" cstate="print"/>
          <a:srcRect/>
          <a:stretch>
            <a:fillRect/>
          </a:stretch>
        </p:blipFill>
        <p:spPr bwMode="auto">
          <a:xfrm>
            <a:off x="971550" y="3357563"/>
            <a:ext cx="3313113" cy="2395537"/>
          </a:xfrm>
          <a:prstGeom prst="rect">
            <a:avLst/>
          </a:prstGeom>
          <a:noFill/>
          <a:ln w="9525">
            <a:noFill/>
            <a:miter lim="800000"/>
            <a:headEnd/>
            <a:tailEnd/>
          </a:ln>
          <a:effectLst/>
        </p:spPr>
      </p:pic>
      <p:pic>
        <p:nvPicPr>
          <p:cNvPr id="602118" name="Picture 6"/>
          <p:cNvPicPr>
            <a:picLocks noChangeAspect="1" noChangeArrowheads="1"/>
          </p:cNvPicPr>
          <p:nvPr/>
        </p:nvPicPr>
        <p:blipFill>
          <a:blip r:embed="rId3" cstate="print"/>
          <a:srcRect/>
          <a:stretch>
            <a:fillRect/>
          </a:stretch>
        </p:blipFill>
        <p:spPr bwMode="auto">
          <a:xfrm>
            <a:off x="4859338" y="3429000"/>
            <a:ext cx="3384550" cy="2270125"/>
          </a:xfrm>
          <a:prstGeom prst="rect">
            <a:avLst/>
          </a:prstGeom>
          <a:noFill/>
          <a:ln w="9525">
            <a:noFill/>
            <a:miter lim="800000"/>
            <a:headEnd/>
            <a:tailEnd/>
          </a:ln>
          <a:effectLst/>
        </p:spPr>
      </p:pic>
      <p:sp>
        <p:nvSpPr>
          <p:cNvPr id="602119" name="Text Box 7"/>
          <p:cNvSpPr txBox="1">
            <a:spLocks noChangeArrowheads="1"/>
          </p:cNvSpPr>
          <p:nvPr/>
        </p:nvSpPr>
        <p:spPr bwMode="auto">
          <a:xfrm>
            <a:off x="1619250" y="5876925"/>
            <a:ext cx="2735263" cy="336550"/>
          </a:xfrm>
          <a:prstGeom prst="rect">
            <a:avLst/>
          </a:prstGeom>
          <a:noFill/>
          <a:ln w="9525">
            <a:noFill/>
            <a:miter lim="800000"/>
            <a:headEnd/>
            <a:tailEnd/>
          </a:ln>
          <a:effectLst/>
        </p:spPr>
        <p:txBody>
          <a:bodyPr>
            <a:spAutoFit/>
          </a:bodyPr>
          <a:lstStyle/>
          <a:p>
            <a:pPr>
              <a:spcBef>
                <a:spcPct val="50000"/>
              </a:spcBef>
            </a:pPr>
            <a:r>
              <a:rPr lang="zh-CN" altLang="en-US" sz="1600" b="1"/>
              <a:t>（</a:t>
            </a:r>
            <a:r>
              <a:rPr lang="en-US" altLang="zh-CN" sz="1600" b="1"/>
              <a:t>a</a:t>
            </a:r>
            <a:r>
              <a:rPr lang="zh-CN" altLang="en-US" sz="1600" b="1"/>
              <a:t>）</a:t>
            </a:r>
            <a:r>
              <a:rPr lang="en-US" altLang="zh-CN" sz="1600" b="1"/>
              <a:t>PN</a:t>
            </a:r>
            <a:r>
              <a:rPr lang="zh-CN" altLang="en-US" sz="1600" b="1"/>
              <a:t>结正偏</a:t>
            </a:r>
          </a:p>
        </p:txBody>
      </p:sp>
      <p:sp>
        <p:nvSpPr>
          <p:cNvPr id="602120" name="Text Box 8"/>
          <p:cNvSpPr txBox="1">
            <a:spLocks noChangeArrowheads="1"/>
          </p:cNvSpPr>
          <p:nvPr/>
        </p:nvSpPr>
        <p:spPr bwMode="auto">
          <a:xfrm>
            <a:off x="5292725" y="5805488"/>
            <a:ext cx="2951163" cy="336550"/>
          </a:xfrm>
          <a:prstGeom prst="rect">
            <a:avLst/>
          </a:prstGeom>
          <a:noFill/>
          <a:ln w="9525">
            <a:noFill/>
            <a:miter lim="800000"/>
            <a:headEnd/>
            <a:tailEnd/>
          </a:ln>
          <a:effectLst/>
        </p:spPr>
        <p:txBody>
          <a:bodyPr>
            <a:spAutoFit/>
          </a:bodyPr>
          <a:lstStyle/>
          <a:p>
            <a:pPr>
              <a:spcBef>
                <a:spcPct val="50000"/>
              </a:spcBef>
            </a:pPr>
            <a:r>
              <a:rPr lang="en-US" altLang="zh-CN" sz="1600" b="1"/>
              <a:t>        </a:t>
            </a:r>
            <a:r>
              <a:rPr lang="zh-CN" altLang="en-US" sz="1600" b="1"/>
              <a:t>（</a:t>
            </a:r>
            <a:r>
              <a:rPr lang="en-US" altLang="zh-CN" sz="1600" b="1"/>
              <a:t>b</a:t>
            </a:r>
            <a:r>
              <a:rPr lang="zh-CN" altLang="en-US" sz="1600" b="1"/>
              <a:t>）</a:t>
            </a:r>
            <a:r>
              <a:rPr lang="en-US" altLang="zh-CN" sz="1600" b="1"/>
              <a:t>PN</a:t>
            </a:r>
            <a:r>
              <a:rPr lang="zh-CN" altLang="en-US" sz="1600" b="1"/>
              <a:t>结反骗</a:t>
            </a:r>
          </a:p>
        </p:txBody>
      </p:sp>
      <p:sp>
        <p:nvSpPr>
          <p:cNvPr id="602121" name="Text Box 9"/>
          <p:cNvSpPr txBox="1">
            <a:spLocks noChangeArrowheads="1"/>
          </p:cNvSpPr>
          <p:nvPr/>
        </p:nvSpPr>
        <p:spPr bwMode="auto">
          <a:xfrm>
            <a:off x="3995738" y="6165850"/>
            <a:ext cx="1439862" cy="366713"/>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图</a:t>
            </a:r>
            <a:r>
              <a:rPr lang="en-US" altLang="zh-CN" b="1"/>
              <a:t>4-3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Text Box 2"/>
          <p:cNvSpPr txBox="1">
            <a:spLocks noChangeArrowheads="1"/>
          </p:cNvSpPr>
          <p:nvPr/>
        </p:nvSpPr>
        <p:spPr bwMode="auto">
          <a:xfrm>
            <a:off x="395288" y="476250"/>
            <a:ext cx="8424862" cy="366713"/>
          </a:xfrm>
          <a:prstGeom prst="rect">
            <a:avLst/>
          </a:prstGeom>
          <a:noFill/>
          <a:ln w="9525">
            <a:noFill/>
            <a:miter lim="800000"/>
            <a:headEnd/>
            <a:tailEnd/>
          </a:ln>
          <a:effectLst/>
        </p:spPr>
        <p:txBody>
          <a:bodyPr>
            <a:spAutoFit/>
          </a:bodyPr>
          <a:lstStyle/>
          <a:p>
            <a:pPr>
              <a:spcBef>
                <a:spcPct val="50000"/>
              </a:spcBef>
            </a:pPr>
            <a:endParaRPr lang="zh-CN" altLang="zh-CN">
              <a:latin typeface="Tahoma" pitchFamily="34" charset="0"/>
            </a:endParaRPr>
          </a:p>
        </p:txBody>
      </p:sp>
      <p:sp>
        <p:nvSpPr>
          <p:cNvPr id="407555" name="Text Box 3"/>
          <p:cNvSpPr txBox="1">
            <a:spLocks noChangeArrowheads="1"/>
          </p:cNvSpPr>
          <p:nvPr/>
        </p:nvSpPr>
        <p:spPr bwMode="auto">
          <a:xfrm>
            <a:off x="468313" y="549275"/>
            <a:ext cx="8280400" cy="5294313"/>
          </a:xfrm>
          <a:prstGeom prst="rect">
            <a:avLst/>
          </a:prstGeom>
          <a:noFill/>
          <a:ln w="9525">
            <a:noFill/>
            <a:miter lim="800000"/>
            <a:headEnd/>
            <a:tailEnd/>
          </a:ln>
          <a:effectLst/>
        </p:spPr>
        <p:txBody>
          <a:bodyPr>
            <a:spAutoFit/>
          </a:bodyPr>
          <a:lstStyle/>
          <a:p>
            <a:pPr>
              <a:spcBef>
                <a:spcPct val="50000"/>
              </a:spcBef>
            </a:pPr>
            <a:r>
              <a:rPr lang="zh-CN" altLang="en-US" sz="2800" b="1">
                <a:latin typeface="Tahoma" pitchFamily="34" charset="0"/>
              </a:rPr>
              <a:t>                          </a:t>
            </a:r>
            <a:r>
              <a:rPr lang="zh-CN" altLang="en-US" sz="4000" b="1">
                <a:latin typeface="Tahoma" pitchFamily="34" charset="0"/>
                <a:ea typeface="隶书" pitchFamily="49" charset="-122"/>
              </a:rPr>
              <a:t>本章内容提要</a:t>
            </a:r>
          </a:p>
          <a:p>
            <a:r>
              <a:rPr lang="zh-CN" altLang="en-US" sz="2400" b="1">
                <a:latin typeface="Tahoma" pitchFamily="34" charset="0"/>
              </a:rPr>
              <a:t>重点： </a:t>
            </a:r>
          </a:p>
          <a:p>
            <a:pPr>
              <a:spcBef>
                <a:spcPct val="35000"/>
              </a:spcBef>
              <a:spcAft>
                <a:spcPct val="35000"/>
              </a:spcAft>
            </a:pPr>
            <a:r>
              <a:rPr lang="zh-CN" altLang="en-US" sz="2400" b="1"/>
              <a:t>（1）二极管的单向导电性；</a:t>
            </a:r>
          </a:p>
          <a:p>
            <a:pPr>
              <a:spcBef>
                <a:spcPct val="35000"/>
              </a:spcBef>
              <a:spcAft>
                <a:spcPct val="35000"/>
              </a:spcAft>
            </a:pPr>
            <a:r>
              <a:rPr lang="zh-CN" altLang="en-US" sz="2400" b="1"/>
              <a:t>（2）三极管的三种工作状态；</a:t>
            </a:r>
          </a:p>
          <a:p>
            <a:pPr>
              <a:spcBef>
                <a:spcPct val="35000"/>
              </a:spcBef>
              <a:spcAft>
                <a:spcPct val="35000"/>
              </a:spcAft>
            </a:pPr>
            <a:r>
              <a:rPr lang="zh-CN" altLang="en-US" sz="2400" b="1"/>
              <a:t>（3）绝缘栅型场效应管的测试方法；</a:t>
            </a:r>
          </a:p>
          <a:p>
            <a:pPr>
              <a:spcBef>
                <a:spcPct val="35000"/>
              </a:spcBef>
              <a:spcAft>
                <a:spcPct val="35000"/>
              </a:spcAft>
            </a:pPr>
            <a:r>
              <a:rPr lang="zh-CN" altLang="en-US" sz="2400" b="1"/>
              <a:t>难点：</a:t>
            </a:r>
          </a:p>
          <a:p>
            <a:pPr>
              <a:spcBef>
                <a:spcPct val="35000"/>
              </a:spcBef>
              <a:spcAft>
                <a:spcPct val="35000"/>
              </a:spcAft>
            </a:pPr>
            <a:r>
              <a:rPr lang="zh-CN" altLang="en-US" sz="2400" b="1"/>
              <a:t>（1）整流电路的特点及应用；</a:t>
            </a:r>
          </a:p>
          <a:p>
            <a:pPr>
              <a:spcBef>
                <a:spcPct val="35000"/>
              </a:spcBef>
              <a:spcAft>
                <a:spcPct val="35000"/>
              </a:spcAft>
            </a:pPr>
            <a:r>
              <a:rPr lang="zh-CN" altLang="en-US" sz="2400" b="1"/>
              <a:t>（6）放大器的静态分析及动态分析；</a:t>
            </a:r>
          </a:p>
          <a:p>
            <a:pPr>
              <a:spcBef>
                <a:spcPct val="35000"/>
              </a:spcBef>
              <a:spcAft>
                <a:spcPct val="35000"/>
              </a:spcAft>
            </a:pPr>
            <a:r>
              <a:rPr lang="zh-CN" altLang="en-US" sz="2400" b="1"/>
              <a:t>（7）晶体管三种组态放大电路比较。</a:t>
            </a:r>
            <a:r>
              <a:rPr lang="zh-CN" altLang="en-US" sz="240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40" name="Text Box 4"/>
          <p:cNvSpPr txBox="1">
            <a:spLocks noChangeArrowheads="1"/>
          </p:cNvSpPr>
          <p:nvPr/>
        </p:nvSpPr>
        <p:spPr bwMode="auto">
          <a:xfrm>
            <a:off x="684213" y="404813"/>
            <a:ext cx="8135937" cy="579437"/>
          </a:xfrm>
          <a:prstGeom prst="rect">
            <a:avLst/>
          </a:prstGeom>
          <a:noFill/>
          <a:ln w="9525">
            <a:noFill/>
            <a:miter lim="800000"/>
            <a:headEnd/>
            <a:tailEnd/>
          </a:ln>
          <a:effectLst/>
        </p:spPr>
        <p:txBody>
          <a:bodyPr>
            <a:spAutoFit/>
          </a:bodyPr>
          <a:lstStyle/>
          <a:p>
            <a:pPr algn="ctr">
              <a:spcBef>
                <a:spcPct val="50000"/>
              </a:spcBef>
            </a:pPr>
            <a:r>
              <a:rPr lang="en-US" altLang="zh-CN" sz="3200" b="1"/>
              <a:t>4.2  </a:t>
            </a:r>
            <a:r>
              <a:rPr lang="zh-CN" altLang="en-US" sz="3200" b="1"/>
              <a:t>半导体二极管</a:t>
            </a:r>
          </a:p>
        </p:txBody>
      </p:sp>
      <p:sp>
        <p:nvSpPr>
          <p:cNvPr id="603141" name="Text Box 5"/>
          <p:cNvSpPr txBox="1">
            <a:spLocks noChangeArrowheads="1"/>
          </p:cNvSpPr>
          <p:nvPr/>
        </p:nvSpPr>
        <p:spPr bwMode="auto">
          <a:xfrm>
            <a:off x="539750" y="1125538"/>
            <a:ext cx="8353425" cy="1966912"/>
          </a:xfrm>
          <a:prstGeom prst="rect">
            <a:avLst/>
          </a:prstGeom>
          <a:noFill/>
          <a:ln w="9525">
            <a:noFill/>
            <a:miter lim="800000"/>
            <a:headEnd/>
            <a:tailEnd/>
          </a:ln>
          <a:effectLst/>
        </p:spPr>
        <p:txBody>
          <a:bodyPr>
            <a:spAutoFit/>
          </a:bodyPr>
          <a:lstStyle/>
          <a:p>
            <a:pPr algn="just">
              <a:spcBef>
                <a:spcPct val="50000"/>
              </a:spcBef>
            </a:pPr>
            <a:r>
              <a:rPr lang="en-US" altLang="zh-CN" sz="2400" b="1"/>
              <a:t>4.2.1  </a:t>
            </a:r>
            <a:r>
              <a:rPr lang="zh-CN" altLang="en-US" sz="2400" b="1"/>
              <a:t>二极管的结构及外形</a:t>
            </a:r>
          </a:p>
          <a:p>
            <a:pPr>
              <a:spcBef>
                <a:spcPct val="50000"/>
              </a:spcBef>
            </a:pPr>
            <a:r>
              <a:rPr lang="zh-CN" altLang="en-US" sz="2400"/>
              <a:t>     </a:t>
            </a:r>
            <a:r>
              <a:rPr lang="zh-CN" altLang="en-US" b="1"/>
              <a:t>结构：</a:t>
            </a:r>
            <a:r>
              <a:rPr lang="zh-CN" altLang="en-US"/>
              <a:t>在</a:t>
            </a:r>
            <a:r>
              <a:rPr lang="en-US" altLang="zh-CN"/>
              <a:t>PN</a:t>
            </a:r>
            <a:r>
              <a:rPr lang="zh-CN" altLang="en-US"/>
              <a:t>结的两端引出两个电极并将其封装在金属或塑料管壳内，就构成</a:t>
            </a:r>
            <a:r>
              <a:rPr lang="zh-CN" altLang="en-US" b="1"/>
              <a:t>二极管</a:t>
            </a:r>
            <a:r>
              <a:rPr lang="zh-CN" altLang="en-US"/>
              <a:t>（</a:t>
            </a:r>
            <a:r>
              <a:rPr lang="en-US" altLang="zh-CN"/>
              <a:t>Diode</a:t>
            </a:r>
            <a:r>
              <a:rPr lang="zh-CN" altLang="en-US"/>
              <a:t>），如图</a:t>
            </a:r>
            <a:r>
              <a:rPr lang="en-US" altLang="zh-CN"/>
              <a:t>4-4</a:t>
            </a:r>
            <a:r>
              <a:rPr lang="zh-CN" altLang="en-US"/>
              <a:t>（</a:t>
            </a:r>
            <a:r>
              <a:rPr lang="en-US" altLang="zh-CN"/>
              <a:t>a</a:t>
            </a:r>
            <a:r>
              <a:rPr lang="zh-CN" altLang="en-US"/>
              <a:t>）所示。 </a:t>
            </a:r>
          </a:p>
          <a:p>
            <a:pPr>
              <a:spcBef>
                <a:spcPct val="50000"/>
              </a:spcBef>
            </a:pPr>
            <a:r>
              <a:rPr lang="zh-CN" altLang="en-US" b="1"/>
              <a:t>       电极：</a:t>
            </a:r>
            <a:r>
              <a:rPr lang="zh-CN" altLang="en-US"/>
              <a:t>从</a:t>
            </a:r>
            <a:r>
              <a:rPr lang="en-US" altLang="zh-CN"/>
              <a:t>P</a:t>
            </a:r>
            <a:r>
              <a:rPr lang="zh-CN" altLang="en-US"/>
              <a:t>区引出的电极称为正极或阳极，从</a:t>
            </a:r>
            <a:r>
              <a:rPr lang="en-US" altLang="zh-CN"/>
              <a:t>N</a:t>
            </a:r>
            <a:r>
              <a:rPr lang="zh-CN" altLang="en-US"/>
              <a:t>区引出的电极称为负极或阴极。图</a:t>
            </a:r>
            <a:r>
              <a:rPr lang="en-US" altLang="zh-CN"/>
              <a:t>4-4</a:t>
            </a:r>
            <a:r>
              <a:rPr lang="zh-CN" altLang="en-US"/>
              <a:t>（</a:t>
            </a:r>
            <a:r>
              <a:rPr lang="en-US" altLang="zh-CN"/>
              <a:t>b</a:t>
            </a:r>
            <a:r>
              <a:rPr lang="zh-CN" altLang="en-US"/>
              <a:t>）所示为二极管的电路符号。二极管一般用字母</a:t>
            </a:r>
            <a:r>
              <a:rPr lang="en-US" altLang="zh-CN"/>
              <a:t>D</a:t>
            </a:r>
            <a:r>
              <a:rPr lang="zh-CN" altLang="en-US"/>
              <a:t>表示。 </a:t>
            </a:r>
          </a:p>
        </p:txBody>
      </p:sp>
      <p:pic>
        <p:nvPicPr>
          <p:cNvPr id="603142" name="Picture 6"/>
          <p:cNvPicPr>
            <a:picLocks noChangeAspect="1" noChangeArrowheads="1"/>
          </p:cNvPicPr>
          <p:nvPr/>
        </p:nvPicPr>
        <p:blipFill>
          <a:blip r:embed="rId2" cstate="print"/>
          <a:srcRect/>
          <a:stretch>
            <a:fillRect/>
          </a:stretch>
        </p:blipFill>
        <p:spPr bwMode="auto">
          <a:xfrm>
            <a:off x="2195513" y="4005263"/>
            <a:ext cx="1819275" cy="485775"/>
          </a:xfrm>
          <a:prstGeom prst="rect">
            <a:avLst/>
          </a:prstGeom>
          <a:noFill/>
          <a:ln w="9525">
            <a:noFill/>
            <a:miter lim="800000"/>
            <a:headEnd/>
            <a:tailEnd/>
          </a:ln>
          <a:effectLst/>
        </p:spPr>
      </p:pic>
      <p:pic>
        <p:nvPicPr>
          <p:cNvPr id="603144" name="Picture 8"/>
          <p:cNvPicPr>
            <a:picLocks noChangeAspect="1" noChangeArrowheads="1"/>
          </p:cNvPicPr>
          <p:nvPr/>
        </p:nvPicPr>
        <p:blipFill>
          <a:blip r:embed="rId3" cstate="print"/>
          <a:srcRect/>
          <a:stretch>
            <a:fillRect/>
          </a:stretch>
        </p:blipFill>
        <p:spPr bwMode="auto">
          <a:xfrm>
            <a:off x="4716463" y="3357563"/>
            <a:ext cx="1647825" cy="1590675"/>
          </a:xfrm>
          <a:prstGeom prst="rect">
            <a:avLst/>
          </a:prstGeom>
          <a:noFill/>
          <a:ln w="9525">
            <a:noFill/>
            <a:miter lim="800000"/>
            <a:headEnd/>
            <a:tailEnd/>
          </a:ln>
          <a:effectLst/>
        </p:spPr>
      </p:pic>
      <p:sp>
        <p:nvSpPr>
          <p:cNvPr id="603145" name="Text Box 9"/>
          <p:cNvSpPr txBox="1">
            <a:spLocks noChangeArrowheads="1"/>
          </p:cNvSpPr>
          <p:nvPr/>
        </p:nvSpPr>
        <p:spPr bwMode="auto">
          <a:xfrm>
            <a:off x="2124075" y="4724400"/>
            <a:ext cx="1871663" cy="304800"/>
          </a:xfrm>
          <a:prstGeom prst="rect">
            <a:avLst/>
          </a:prstGeom>
          <a:noFill/>
          <a:ln w="9525">
            <a:noFill/>
            <a:miter lim="800000"/>
            <a:headEnd/>
            <a:tailEnd/>
          </a:ln>
          <a:effectLst/>
        </p:spPr>
        <p:txBody>
          <a:bodyPr>
            <a:spAutoFit/>
          </a:bodyPr>
          <a:lstStyle/>
          <a:p>
            <a:pPr>
              <a:spcBef>
                <a:spcPct val="50000"/>
              </a:spcBef>
            </a:pPr>
            <a:r>
              <a:rPr lang="zh-CN" altLang="en-US" sz="1400"/>
              <a:t>（</a:t>
            </a:r>
            <a:r>
              <a:rPr lang="en-US" altLang="zh-CN" sz="1400"/>
              <a:t>a</a:t>
            </a:r>
            <a:r>
              <a:rPr lang="zh-CN" altLang="en-US" sz="1400"/>
              <a:t>）二极管的结构</a:t>
            </a:r>
          </a:p>
        </p:txBody>
      </p:sp>
      <p:sp>
        <p:nvSpPr>
          <p:cNvPr id="603146" name="Text Box 10"/>
          <p:cNvSpPr txBox="1">
            <a:spLocks noChangeArrowheads="1"/>
          </p:cNvSpPr>
          <p:nvPr/>
        </p:nvSpPr>
        <p:spPr bwMode="auto">
          <a:xfrm>
            <a:off x="3563938" y="5229225"/>
            <a:ext cx="1655762" cy="366713"/>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图</a:t>
            </a:r>
            <a:r>
              <a:rPr lang="en-US" altLang="zh-CN" b="1"/>
              <a:t>4-4</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4" name="Text Box 4"/>
          <p:cNvSpPr txBox="1">
            <a:spLocks noChangeArrowheads="1"/>
          </p:cNvSpPr>
          <p:nvPr/>
        </p:nvSpPr>
        <p:spPr bwMode="auto">
          <a:xfrm>
            <a:off x="611188" y="476250"/>
            <a:ext cx="8208962" cy="1328738"/>
          </a:xfrm>
          <a:prstGeom prst="rect">
            <a:avLst/>
          </a:prstGeom>
          <a:noFill/>
          <a:ln w="9525">
            <a:noFill/>
            <a:miter lim="800000"/>
            <a:headEnd/>
            <a:tailEnd/>
          </a:ln>
          <a:effectLst/>
        </p:spPr>
        <p:txBody>
          <a:bodyPr>
            <a:spAutoFit/>
          </a:bodyPr>
          <a:lstStyle/>
          <a:p>
            <a:pPr>
              <a:spcBef>
                <a:spcPct val="50000"/>
              </a:spcBef>
            </a:pPr>
            <a:r>
              <a:rPr lang="en-US" altLang="zh-CN" b="1" dirty="0"/>
              <a:t>      </a:t>
            </a:r>
            <a:r>
              <a:rPr lang="zh-CN" altLang="en-US" b="1" dirty="0"/>
              <a:t>分类：</a:t>
            </a:r>
            <a:r>
              <a:rPr lang="zh-CN" altLang="en-US" dirty="0"/>
              <a:t>二极管的种类很多，分类方法也不同。按制造所用材料分类，主要有硅二极管和锗二极管；按用途分类，主要有普通二极管、整流二极管、开关二极管和稳压二极管；按其结构分类，有点接触型和面接触型二极管。</a:t>
            </a:r>
          </a:p>
          <a:p>
            <a:pPr>
              <a:spcBef>
                <a:spcPct val="50000"/>
              </a:spcBef>
            </a:pPr>
            <a:r>
              <a:rPr lang="zh-CN" altLang="en-US" dirty="0"/>
              <a:t>       图</a:t>
            </a:r>
            <a:r>
              <a:rPr lang="en-US" altLang="zh-CN" dirty="0"/>
              <a:t>4-5</a:t>
            </a:r>
            <a:r>
              <a:rPr lang="zh-CN" altLang="en-US" dirty="0"/>
              <a:t>所示为几种常见二极管的实物外形图。</a:t>
            </a:r>
          </a:p>
        </p:txBody>
      </p:sp>
      <p:pic>
        <p:nvPicPr>
          <p:cNvPr id="604165" name="Picture 5"/>
          <p:cNvPicPr>
            <a:picLocks noChangeAspect="1" noChangeArrowheads="1"/>
          </p:cNvPicPr>
          <p:nvPr/>
        </p:nvPicPr>
        <p:blipFill>
          <a:blip r:embed="rId2" cstate="print"/>
          <a:srcRect b="9277"/>
          <a:stretch>
            <a:fillRect/>
          </a:stretch>
        </p:blipFill>
        <p:spPr bwMode="auto">
          <a:xfrm>
            <a:off x="1042988" y="2060575"/>
            <a:ext cx="7416800" cy="3384550"/>
          </a:xfrm>
          <a:prstGeom prst="rect">
            <a:avLst/>
          </a:prstGeom>
          <a:noFill/>
          <a:ln w="9525">
            <a:noFill/>
            <a:miter lim="800000"/>
            <a:headEnd/>
            <a:tailEnd/>
          </a:ln>
        </p:spPr>
      </p:pic>
      <p:sp>
        <p:nvSpPr>
          <p:cNvPr id="604166" name="Text Box 6"/>
          <p:cNvSpPr txBox="1">
            <a:spLocks noChangeArrowheads="1"/>
          </p:cNvSpPr>
          <p:nvPr/>
        </p:nvSpPr>
        <p:spPr bwMode="auto">
          <a:xfrm>
            <a:off x="4284663" y="5589588"/>
            <a:ext cx="936625" cy="366712"/>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4-5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8" name="Text Box 4"/>
          <p:cNvSpPr txBox="1">
            <a:spLocks noChangeArrowheads="1"/>
          </p:cNvSpPr>
          <p:nvPr/>
        </p:nvSpPr>
        <p:spPr bwMode="auto">
          <a:xfrm>
            <a:off x="539750" y="404813"/>
            <a:ext cx="8424863" cy="1878012"/>
          </a:xfrm>
          <a:prstGeom prst="rect">
            <a:avLst/>
          </a:prstGeom>
          <a:noFill/>
          <a:ln w="9525">
            <a:noFill/>
            <a:miter lim="800000"/>
            <a:headEnd/>
            <a:tailEnd/>
          </a:ln>
          <a:effectLst/>
        </p:spPr>
        <p:txBody>
          <a:bodyPr>
            <a:spAutoFit/>
          </a:bodyPr>
          <a:lstStyle/>
          <a:p>
            <a:pPr algn="just">
              <a:spcBef>
                <a:spcPct val="50000"/>
              </a:spcBef>
              <a:spcAft>
                <a:spcPct val="50000"/>
              </a:spcAft>
            </a:pPr>
            <a:r>
              <a:rPr lang="en-US" altLang="zh-CN" sz="2400" b="1" dirty="0"/>
              <a:t>4.2.2  </a:t>
            </a:r>
            <a:r>
              <a:rPr lang="zh-CN" altLang="en-US" sz="2400" b="1" dirty="0"/>
              <a:t>二极管的伏安特性</a:t>
            </a:r>
          </a:p>
          <a:p>
            <a:pPr>
              <a:spcBef>
                <a:spcPct val="50000"/>
              </a:spcBef>
            </a:pPr>
            <a:r>
              <a:rPr lang="zh-CN" altLang="en-US" dirty="0"/>
              <a:t>      二极管的</a:t>
            </a:r>
            <a:r>
              <a:rPr lang="zh-CN" altLang="en-US" b="1" dirty="0"/>
              <a:t>伏安特性</a:t>
            </a:r>
            <a:r>
              <a:rPr lang="zh-CN" altLang="en-US" dirty="0"/>
              <a:t>是指二极管两端电压</a:t>
            </a:r>
            <a:r>
              <a:rPr lang="en-US" altLang="zh-CN" i="1" dirty="0"/>
              <a:t>u</a:t>
            </a:r>
            <a:r>
              <a:rPr lang="zh-CN" altLang="en-US" dirty="0"/>
              <a:t>和流过二极管的电流</a:t>
            </a:r>
            <a:r>
              <a:rPr lang="en-US" altLang="zh-CN" i="1" dirty="0" err="1"/>
              <a:t>i</a:t>
            </a:r>
            <a:r>
              <a:rPr lang="zh-CN" altLang="en-US" dirty="0"/>
              <a:t>之间的关系。</a:t>
            </a:r>
          </a:p>
          <a:p>
            <a:pPr>
              <a:spcBef>
                <a:spcPct val="50000"/>
              </a:spcBef>
            </a:pPr>
            <a:r>
              <a:rPr lang="zh-CN" altLang="en-US" dirty="0"/>
              <a:t>      将</a:t>
            </a:r>
            <a:r>
              <a:rPr lang="en-US" altLang="zh-CN" i="1" dirty="0"/>
              <a:t>u</a:t>
            </a:r>
            <a:r>
              <a:rPr lang="zh-CN" altLang="en-US" dirty="0"/>
              <a:t>和</a:t>
            </a:r>
            <a:r>
              <a:rPr lang="en-US" altLang="zh-CN" i="1" dirty="0" err="1"/>
              <a:t>i</a:t>
            </a:r>
            <a:r>
              <a:rPr lang="zh-CN" altLang="en-US" dirty="0"/>
              <a:t>的关系画成的曲线，叫做二极管的</a:t>
            </a:r>
            <a:r>
              <a:rPr lang="zh-CN" altLang="en-US" b="1" dirty="0"/>
              <a:t>伏安特性曲线</a:t>
            </a:r>
            <a:r>
              <a:rPr lang="zh-CN" altLang="en-US" dirty="0"/>
              <a:t>。</a:t>
            </a:r>
          </a:p>
          <a:p>
            <a:pPr>
              <a:spcBef>
                <a:spcPct val="50000"/>
              </a:spcBef>
            </a:pPr>
            <a:r>
              <a:rPr lang="zh-CN" altLang="en-US" dirty="0"/>
              <a:t>      以硅管为例，其伏安特性如图</a:t>
            </a:r>
            <a:r>
              <a:rPr lang="en-US" altLang="zh-CN" dirty="0"/>
              <a:t>4-6</a:t>
            </a:r>
            <a:r>
              <a:rPr lang="zh-CN" altLang="en-US" dirty="0"/>
              <a:t>所示。</a:t>
            </a:r>
          </a:p>
        </p:txBody>
      </p:sp>
      <p:pic>
        <p:nvPicPr>
          <p:cNvPr id="605189" name="Picture 5"/>
          <p:cNvPicPr>
            <a:picLocks noChangeAspect="1" noChangeArrowheads="1"/>
          </p:cNvPicPr>
          <p:nvPr/>
        </p:nvPicPr>
        <p:blipFill>
          <a:blip r:embed="rId2" cstate="print"/>
          <a:srcRect/>
          <a:stretch>
            <a:fillRect/>
          </a:stretch>
        </p:blipFill>
        <p:spPr bwMode="auto">
          <a:xfrm>
            <a:off x="1403350" y="2492375"/>
            <a:ext cx="6010275" cy="2543175"/>
          </a:xfrm>
          <a:prstGeom prst="rect">
            <a:avLst/>
          </a:prstGeom>
          <a:noFill/>
          <a:ln w="9525">
            <a:noFill/>
            <a:miter lim="800000"/>
            <a:headEnd/>
            <a:tailEnd/>
          </a:ln>
          <a:effectLst/>
        </p:spPr>
      </p:pic>
      <p:sp>
        <p:nvSpPr>
          <p:cNvPr id="605190" name="Text Box 6"/>
          <p:cNvSpPr txBox="1">
            <a:spLocks noChangeArrowheads="1"/>
          </p:cNvSpPr>
          <p:nvPr/>
        </p:nvSpPr>
        <p:spPr bwMode="auto">
          <a:xfrm>
            <a:off x="3924300" y="5229225"/>
            <a:ext cx="935038" cy="366713"/>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4-6</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2" name="Text Box 4"/>
          <p:cNvSpPr txBox="1">
            <a:spLocks noChangeArrowheads="1"/>
          </p:cNvSpPr>
          <p:nvPr/>
        </p:nvSpPr>
        <p:spPr bwMode="auto">
          <a:xfrm>
            <a:off x="611188" y="476250"/>
            <a:ext cx="8208962" cy="5003800"/>
          </a:xfrm>
          <a:prstGeom prst="rect">
            <a:avLst/>
          </a:prstGeom>
          <a:noFill/>
          <a:ln w="9525">
            <a:noFill/>
            <a:miter lim="800000"/>
            <a:headEnd/>
            <a:tailEnd/>
          </a:ln>
          <a:effectLst/>
        </p:spPr>
        <p:txBody>
          <a:bodyPr>
            <a:spAutoFit/>
          </a:bodyPr>
          <a:lstStyle/>
          <a:p>
            <a:pPr>
              <a:spcBef>
                <a:spcPct val="50000"/>
              </a:spcBef>
              <a:spcAft>
                <a:spcPct val="50000"/>
              </a:spcAft>
            </a:pPr>
            <a:r>
              <a:rPr lang="en-US" altLang="zh-CN" sz="2000" b="1"/>
              <a:t>1. </a:t>
            </a:r>
            <a:r>
              <a:rPr lang="zh-CN" altLang="en-US" sz="2000" b="1"/>
              <a:t>正向特性</a:t>
            </a:r>
          </a:p>
          <a:p>
            <a:r>
              <a:rPr lang="zh-CN" altLang="en-US"/>
              <a:t>      当外加正向电压时，若正向电压小于死区的</a:t>
            </a:r>
            <a:r>
              <a:rPr lang="zh-CN" altLang="en-US" b="1">
                <a:solidFill>
                  <a:srgbClr val="FF0000"/>
                </a:solidFill>
              </a:rPr>
              <a:t>开启电压</a:t>
            </a:r>
            <a:r>
              <a:rPr lang="en-US" altLang="zh-CN" i="1">
                <a:solidFill>
                  <a:srgbClr val="FF0000"/>
                </a:solidFill>
              </a:rPr>
              <a:t>U</a:t>
            </a:r>
            <a:r>
              <a:rPr lang="en-US" altLang="zh-CN">
                <a:solidFill>
                  <a:srgbClr val="FF0000"/>
                </a:solidFill>
              </a:rPr>
              <a:t>on</a:t>
            </a:r>
            <a:r>
              <a:rPr lang="zh-CN" altLang="en-US"/>
              <a:t>，此时，外电场不足以克服内电场，多数载流子的扩散运动仍受较大阻碍，二极管的正向电流很小。硅管的</a:t>
            </a:r>
            <a:r>
              <a:rPr lang="en-US" altLang="zh-CN" i="1"/>
              <a:t>U</a:t>
            </a:r>
            <a:r>
              <a:rPr lang="en-US" altLang="zh-CN"/>
              <a:t>on</a:t>
            </a:r>
            <a:r>
              <a:rPr lang="zh-CN" altLang="en-US"/>
              <a:t>约为</a:t>
            </a:r>
            <a:r>
              <a:rPr lang="en-US" altLang="zh-CN"/>
              <a:t>0.5 V</a:t>
            </a:r>
            <a:r>
              <a:rPr lang="zh-CN" altLang="en-US"/>
              <a:t>，锗管约为</a:t>
            </a:r>
            <a:r>
              <a:rPr lang="en-US" altLang="zh-CN"/>
              <a:t>0.2 V</a:t>
            </a:r>
            <a:r>
              <a:rPr lang="zh-CN" altLang="en-US"/>
              <a:t>。</a:t>
            </a:r>
          </a:p>
          <a:p>
            <a:r>
              <a:rPr lang="zh-CN" altLang="en-US"/>
              <a:t>      当正向电压超过</a:t>
            </a:r>
            <a:r>
              <a:rPr lang="en-US" altLang="zh-CN" i="1"/>
              <a:t>U</a:t>
            </a:r>
            <a:r>
              <a:rPr lang="en-US" altLang="zh-CN"/>
              <a:t>on</a:t>
            </a:r>
            <a:r>
              <a:rPr lang="zh-CN" altLang="en-US"/>
              <a:t>后，内电场被大大削弱，电流将随正向电压的增大按指数规律增大，二极管呈现出很小的电阻。硅管的正向导通电压为</a:t>
            </a:r>
            <a:r>
              <a:rPr lang="en-US" altLang="zh-CN"/>
              <a:t>0.6</a:t>
            </a:r>
            <a:r>
              <a:rPr lang="zh-CN" altLang="en-US"/>
              <a:t>～</a:t>
            </a:r>
            <a:r>
              <a:rPr lang="en-US" altLang="zh-CN"/>
              <a:t>0.8V</a:t>
            </a:r>
            <a:r>
              <a:rPr lang="zh-CN" altLang="en-US"/>
              <a:t>（常取</a:t>
            </a:r>
            <a:r>
              <a:rPr lang="en-US" altLang="zh-CN"/>
              <a:t>0.7V</a:t>
            </a:r>
            <a:r>
              <a:rPr lang="zh-CN" altLang="en-US"/>
              <a:t>），锗管为</a:t>
            </a:r>
            <a:r>
              <a:rPr lang="en-US" altLang="zh-CN"/>
              <a:t>0.1</a:t>
            </a:r>
            <a:r>
              <a:rPr lang="zh-CN" altLang="en-US"/>
              <a:t>～</a:t>
            </a:r>
            <a:r>
              <a:rPr lang="en-US" altLang="zh-CN"/>
              <a:t>0.3V</a:t>
            </a:r>
            <a:r>
              <a:rPr lang="zh-CN" altLang="en-US"/>
              <a:t>。</a:t>
            </a:r>
          </a:p>
          <a:p>
            <a:pPr>
              <a:spcBef>
                <a:spcPct val="50000"/>
              </a:spcBef>
              <a:spcAft>
                <a:spcPct val="50000"/>
              </a:spcAft>
            </a:pPr>
            <a:r>
              <a:rPr lang="en-US" altLang="zh-CN" sz="2000" b="1"/>
              <a:t>2. </a:t>
            </a:r>
            <a:r>
              <a:rPr lang="zh-CN" altLang="en-US" sz="2000" b="1"/>
              <a:t>反向特性</a:t>
            </a:r>
          </a:p>
          <a:p>
            <a:r>
              <a:rPr lang="zh-CN" altLang="en-US"/>
              <a:t>      反向电压增大时，反向电流随着稍有增加，当反向电压大到一定程度时，反向电流将基本不变，即达到饱和，因而称该反向电流为</a:t>
            </a:r>
            <a:r>
              <a:rPr lang="zh-CN" altLang="en-US" b="1">
                <a:solidFill>
                  <a:srgbClr val="FF0000"/>
                </a:solidFill>
              </a:rPr>
              <a:t>反向饱和电流</a:t>
            </a:r>
            <a:r>
              <a:rPr lang="zh-CN" altLang="en-US">
                <a:solidFill>
                  <a:srgbClr val="FF0000"/>
                </a:solidFill>
              </a:rPr>
              <a:t>，</a:t>
            </a:r>
            <a:r>
              <a:rPr lang="zh-CN" altLang="en-US" b="1">
                <a:solidFill>
                  <a:srgbClr val="FF0000"/>
                </a:solidFill>
              </a:rPr>
              <a:t>用</a:t>
            </a:r>
            <a:r>
              <a:rPr lang="en-US" altLang="zh-CN" b="1" i="1">
                <a:solidFill>
                  <a:srgbClr val="FF0000"/>
                </a:solidFill>
                <a:latin typeface="Times New Roman" pitchFamily="18" charset="0"/>
              </a:rPr>
              <a:t>I</a:t>
            </a:r>
            <a:r>
              <a:rPr lang="en-US" altLang="zh-CN" b="1" baseline="-25000">
                <a:solidFill>
                  <a:srgbClr val="FF0000"/>
                </a:solidFill>
              </a:rPr>
              <a:t>S</a:t>
            </a:r>
            <a:r>
              <a:rPr lang="zh-CN" altLang="en-US"/>
              <a:t>表示。通常硅管的</a:t>
            </a:r>
            <a:r>
              <a:rPr lang="en-US" altLang="zh-CN" i="1">
                <a:latin typeface="Times New Roman" pitchFamily="18" charset="0"/>
              </a:rPr>
              <a:t>I</a:t>
            </a:r>
            <a:r>
              <a:rPr lang="en-US" altLang="zh-CN" baseline="-25000"/>
              <a:t>S</a:t>
            </a:r>
            <a:r>
              <a:rPr lang="zh-CN" altLang="en-US"/>
              <a:t>可达</a:t>
            </a:r>
            <a:r>
              <a:rPr lang="en-US" altLang="zh-CN"/>
              <a:t>10-9A</a:t>
            </a:r>
            <a:r>
              <a:rPr lang="zh-CN" altLang="en-US"/>
              <a:t>数量级，锗管为</a:t>
            </a:r>
            <a:r>
              <a:rPr lang="en-US" altLang="zh-CN"/>
              <a:t>10-6A</a:t>
            </a:r>
            <a:r>
              <a:rPr lang="zh-CN" altLang="en-US"/>
              <a:t>数量级。反向饱和电流越小，管子的单向导电性越好。</a:t>
            </a:r>
          </a:p>
          <a:p>
            <a:r>
              <a:rPr lang="zh-CN" altLang="en-US"/>
              <a:t>      当反向电压增大到图中的</a:t>
            </a:r>
            <a:r>
              <a:rPr lang="en-US" altLang="zh-CN" i="1"/>
              <a:t>U</a:t>
            </a:r>
            <a:r>
              <a:rPr lang="en-US" altLang="zh-CN" baseline="-25000"/>
              <a:t>BR</a:t>
            </a:r>
            <a:r>
              <a:rPr lang="zh-CN" altLang="en-US"/>
              <a:t>时，在外部强电场作用下，少子的数目会急剧增加，因而使得反向电流急剧增大。这种现象称为反向击穿，电压</a:t>
            </a:r>
            <a:r>
              <a:rPr lang="en-US" altLang="zh-CN" b="1" i="1">
                <a:solidFill>
                  <a:srgbClr val="FF0000"/>
                </a:solidFill>
              </a:rPr>
              <a:t>U</a:t>
            </a:r>
            <a:r>
              <a:rPr lang="en-US" altLang="zh-CN" b="1" baseline="-25000">
                <a:solidFill>
                  <a:srgbClr val="FF0000"/>
                </a:solidFill>
              </a:rPr>
              <a:t>BR</a:t>
            </a:r>
            <a:r>
              <a:rPr lang="zh-CN" altLang="en-US" b="1">
                <a:solidFill>
                  <a:srgbClr val="FF0000"/>
                </a:solidFill>
              </a:rPr>
              <a:t>称为反向击穿电压</a:t>
            </a:r>
            <a:r>
              <a:rPr lang="zh-CN" altLang="en-US"/>
              <a:t>。各类二极管的反向击穿电压大小不同，通常为几十到几百伏，最高可达</a:t>
            </a:r>
            <a:r>
              <a:rPr lang="en-US" altLang="zh-CN"/>
              <a:t>300</a:t>
            </a:r>
            <a:r>
              <a:rPr lang="zh-CN" altLang="en-US"/>
              <a:t>伏以上。</a:t>
            </a:r>
            <a:r>
              <a:rPr lang="en-US" altLang="zh-CN"/>
              <a:t>PN</a:t>
            </a:r>
            <a:r>
              <a:rPr lang="zh-CN" altLang="en-US"/>
              <a:t>结被击穿后，常因温度过高、功耗过大而造成永久性的损坏。</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6" name="Text Box 4"/>
          <p:cNvSpPr txBox="1">
            <a:spLocks noChangeArrowheads="1"/>
          </p:cNvSpPr>
          <p:nvPr/>
        </p:nvSpPr>
        <p:spPr bwMode="auto">
          <a:xfrm>
            <a:off x="611188" y="476250"/>
            <a:ext cx="8064500" cy="2290763"/>
          </a:xfrm>
          <a:prstGeom prst="rect">
            <a:avLst/>
          </a:prstGeom>
          <a:noFill/>
          <a:ln w="9525">
            <a:noFill/>
            <a:miter lim="800000"/>
            <a:headEnd/>
            <a:tailEnd/>
          </a:ln>
          <a:effectLst/>
        </p:spPr>
        <p:txBody>
          <a:bodyPr>
            <a:spAutoFit/>
          </a:bodyPr>
          <a:lstStyle/>
          <a:p>
            <a:pPr>
              <a:spcBef>
                <a:spcPct val="50000"/>
              </a:spcBef>
            </a:pPr>
            <a:r>
              <a:rPr lang="zh-CN" altLang="en-US" b="1">
                <a:solidFill>
                  <a:srgbClr val="FF0000"/>
                </a:solidFill>
              </a:rPr>
              <a:t>说明：</a:t>
            </a:r>
          </a:p>
          <a:p>
            <a:pPr>
              <a:spcBef>
                <a:spcPct val="50000"/>
              </a:spcBef>
            </a:pPr>
            <a:r>
              <a:rPr lang="zh-CN" altLang="en-US"/>
              <a:t>      （</a:t>
            </a:r>
            <a:r>
              <a:rPr lang="en-US" altLang="zh-CN"/>
              <a:t>1</a:t>
            </a:r>
            <a:r>
              <a:rPr lang="zh-CN" altLang="en-US"/>
              <a:t>）半导体中少子的浓度受温度影响，因而二极管的伏安特性对温度很敏感。当温度升高时，正向特性曲线向左移，反向特性曲线向下移。如图</a:t>
            </a:r>
            <a:r>
              <a:rPr lang="en-US" altLang="zh-CN"/>
              <a:t>4-6</a:t>
            </a:r>
            <a:r>
              <a:rPr lang="zh-CN" altLang="en-US"/>
              <a:t>（</a:t>
            </a:r>
            <a:r>
              <a:rPr lang="en-US" altLang="zh-CN"/>
              <a:t>b</a:t>
            </a:r>
            <a:r>
              <a:rPr lang="zh-CN" altLang="en-US"/>
              <a:t>）所示。</a:t>
            </a:r>
          </a:p>
          <a:p>
            <a:pPr>
              <a:spcBef>
                <a:spcPct val="50000"/>
              </a:spcBef>
            </a:pPr>
            <a:r>
              <a:rPr lang="zh-CN" altLang="en-US"/>
              <a:t>      （</a:t>
            </a:r>
            <a:r>
              <a:rPr lang="en-US" altLang="zh-CN"/>
              <a:t>2</a:t>
            </a:r>
            <a:r>
              <a:rPr lang="zh-CN" altLang="en-US"/>
              <a:t>）有时为了分析方便，将二极管理想化，忽略其正向导通电压和反向饱和电流，于是得到图</a:t>
            </a:r>
            <a:r>
              <a:rPr lang="en-US" altLang="zh-CN"/>
              <a:t>4-7</a:t>
            </a:r>
            <a:r>
              <a:rPr lang="zh-CN" altLang="en-US"/>
              <a:t>所示理想二极管的伏安特性。对于理想二极管，认为正偏导通时相当于开关闭合，反偏截止时相当于开关断开。 </a:t>
            </a:r>
          </a:p>
        </p:txBody>
      </p:sp>
      <p:pic>
        <p:nvPicPr>
          <p:cNvPr id="607237" name="Picture 5"/>
          <p:cNvPicPr>
            <a:picLocks noChangeAspect="1" noChangeArrowheads="1"/>
          </p:cNvPicPr>
          <p:nvPr/>
        </p:nvPicPr>
        <p:blipFill>
          <a:blip r:embed="rId2" cstate="print"/>
          <a:srcRect/>
          <a:stretch>
            <a:fillRect/>
          </a:stretch>
        </p:blipFill>
        <p:spPr bwMode="auto">
          <a:xfrm>
            <a:off x="3419475" y="2997200"/>
            <a:ext cx="1914525" cy="1485900"/>
          </a:xfrm>
          <a:prstGeom prst="rect">
            <a:avLst/>
          </a:prstGeom>
          <a:noFill/>
          <a:ln w="9525">
            <a:noFill/>
            <a:miter lim="800000"/>
            <a:headEnd/>
            <a:tailEnd/>
          </a:ln>
          <a:effectLst/>
        </p:spPr>
      </p:pic>
      <p:sp>
        <p:nvSpPr>
          <p:cNvPr id="607238" name="Text Box 6"/>
          <p:cNvSpPr txBox="1">
            <a:spLocks noChangeArrowheads="1"/>
          </p:cNvSpPr>
          <p:nvPr/>
        </p:nvSpPr>
        <p:spPr bwMode="auto">
          <a:xfrm>
            <a:off x="3708400" y="4724400"/>
            <a:ext cx="1655763" cy="366713"/>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图</a:t>
            </a:r>
            <a:r>
              <a:rPr lang="en-US" altLang="zh-CN" b="1"/>
              <a:t>4-7</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60" name="Text Box 4"/>
          <p:cNvSpPr txBox="1">
            <a:spLocks noChangeArrowheads="1"/>
          </p:cNvSpPr>
          <p:nvPr/>
        </p:nvSpPr>
        <p:spPr bwMode="auto">
          <a:xfrm>
            <a:off x="539750" y="404813"/>
            <a:ext cx="8280400" cy="4503737"/>
          </a:xfrm>
          <a:prstGeom prst="rect">
            <a:avLst/>
          </a:prstGeom>
          <a:noFill/>
          <a:ln w="9525">
            <a:noFill/>
            <a:miter lim="800000"/>
            <a:headEnd/>
            <a:tailEnd/>
          </a:ln>
          <a:effectLst/>
        </p:spPr>
        <p:txBody>
          <a:bodyPr>
            <a:spAutoFit/>
          </a:bodyPr>
          <a:lstStyle/>
          <a:p>
            <a:pPr algn="just">
              <a:spcBef>
                <a:spcPct val="50000"/>
              </a:spcBef>
              <a:spcAft>
                <a:spcPct val="55000"/>
              </a:spcAft>
            </a:pPr>
            <a:r>
              <a:rPr lang="en-US" altLang="zh-CN" sz="2400" b="1" dirty="0"/>
              <a:t>4.2.3  </a:t>
            </a:r>
            <a:r>
              <a:rPr lang="zh-CN" altLang="en-US" sz="2400" b="1" dirty="0"/>
              <a:t>二极管的主要参数</a:t>
            </a:r>
          </a:p>
          <a:p>
            <a:r>
              <a:rPr lang="zh-CN" altLang="en-US" b="1" dirty="0"/>
              <a:t>（</a:t>
            </a:r>
            <a:r>
              <a:rPr lang="en-US" altLang="zh-CN" b="1" dirty="0"/>
              <a:t>1</a:t>
            </a:r>
            <a:r>
              <a:rPr lang="zh-CN" altLang="en-US" b="1" dirty="0"/>
              <a:t>）最大整流电流</a:t>
            </a:r>
            <a:r>
              <a:rPr lang="en-US" altLang="zh-CN" b="1" i="1" dirty="0">
                <a:latin typeface="Times New Roman" pitchFamily="18" charset="0"/>
              </a:rPr>
              <a:t>I</a:t>
            </a:r>
            <a:r>
              <a:rPr lang="en-US" altLang="zh-CN" b="1" baseline="-25000" dirty="0"/>
              <a:t>F</a:t>
            </a:r>
          </a:p>
          <a:p>
            <a:r>
              <a:rPr lang="en-US" altLang="zh-CN" dirty="0"/>
              <a:t>      </a:t>
            </a:r>
            <a:r>
              <a:rPr lang="zh-CN" altLang="en-US" dirty="0"/>
              <a:t>指二极管长期运行时，允许通过管子的最大正向平均电流。使用时，管子的平均电流不得超过此值，否则可能使二极管过热而损坏。</a:t>
            </a:r>
          </a:p>
          <a:p>
            <a:r>
              <a:rPr lang="zh-CN" altLang="en-US" b="1" dirty="0"/>
              <a:t>（</a:t>
            </a:r>
            <a:r>
              <a:rPr lang="en-US" altLang="zh-CN" b="1" dirty="0"/>
              <a:t>2</a:t>
            </a:r>
            <a:r>
              <a:rPr lang="zh-CN" altLang="en-US" b="1" dirty="0"/>
              <a:t>）最高反向工作电压</a:t>
            </a:r>
            <a:r>
              <a:rPr lang="en-US" altLang="zh-CN" b="1" i="1" dirty="0"/>
              <a:t>U</a:t>
            </a:r>
            <a:r>
              <a:rPr lang="en-US" altLang="zh-CN" b="1" baseline="-25000" dirty="0"/>
              <a:t>R</a:t>
            </a:r>
          </a:p>
          <a:p>
            <a:r>
              <a:rPr lang="en-US" altLang="zh-CN" dirty="0"/>
              <a:t>      </a:t>
            </a:r>
            <a:r>
              <a:rPr lang="zh-CN" altLang="en-US" dirty="0"/>
              <a:t>工作时加在二极管两端的反向电压不得超过此值，否则二极管可能被击穿。为了留有余地，通常将击穿电压</a:t>
            </a:r>
            <a:r>
              <a:rPr lang="en-US" altLang="zh-CN" i="1" dirty="0"/>
              <a:t>U</a:t>
            </a:r>
            <a:r>
              <a:rPr lang="en-US" altLang="zh-CN" baseline="-25000" dirty="0"/>
              <a:t>BR</a:t>
            </a:r>
            <a:r>
              <a:rPr lang="zh-CN" altLang="en-US" dirty="0"/>
              <a:t>的一半定为</a:t>
            </a:r>
            <a:r>
              <a:rPr lang="en-US" altLang="zh-CN" i="1" dirty="0"/>
              <a:t>U</a:t>
            </a:r>
            <a:r>
              <a:rPr lang="en-US" altLang="zh-CN" baseline="-25000" dirty="0"/>
              <a:t>R</a:t>
            </a:r>
            <a:r>
              <a:rPr lang="zh-CN" altLang="en-US" dirty="0"/>
              <a:t>。</a:t>
            </a:r>
          </a:p>
          <a:p>
            <a:r>
              <a:rPr lang="zh-CN" altLang="en-US" b="1" dirty="0"/>
              <a:t>（</a:t>
            </a:r>
            <a:r>
              <a:rPr lang="en-US" altLang="zh-CN" b="1" dirty="0"/>
              <a:t>3</a:t>
            </a:r>
            <a:r>
              <a:rPr lang="zh-CN" altLang="en-US" b="1" dirty="0"/>
              <a:t>）反向电流</a:t>
            </a:r>
            <a:r>
              <a:rPr lang="en-US" altLang="zh-CN" b="1" i="1" dirty="0">
                <a:latin typeface="Times New Roman" pitchFamily="18" charset="0"/>
              </a:rPr>
              <a:t>I</a:t>
            </a:r>
            <a:r>
              <a:rPr lang="en-US" altLang="zh-CN" b="1" baseline="-25000" dirty="0"/>
              <a:t>R</a:t>
            </a:r>
          </a:p>
          <a:p>
            <a:r>
              <a:rPr lang="en-US" altLang="zh-CN" i="1" dirty="0"/>
              <a:t>      </a:t>
            </a:r>
            <a:r>
              <a:rPr lang="en-US" altLang="zh-CN" i="1" dirty="0">
                <a:latin typeface="Times New Roman" pitchFamily="18" charset="0"/>
              </a:rPr>
              <a:t>I</a:t>
            </a:r>
            <a:r>
              <a:rPr lang="en-US" altLang="zh-CN" baseline="-25000" dirty="0"/>
              <a:t>R</a:t>
            </a:r>
            <a:r>
              <a:rPr lang="zh-CN" altLang="en-US" dirty="0"/>
              <a:t>是指在室温条件下，在二极管两端加上规定的反向电压时，流过管子的反向电流。通常希望</a:t>
            </a:r>
            <a:r>
              <a:rPr lang="en-US" altLang="zh-CN" i="1" dirty="0">
                <a:latin typeface="Times New Roman" pitchFamily="18" charset="0"/>
              </a:rPr>
              <a:t>I</a:t>
            </a:r>
            <a:r>
              <a:rPr lang="en-US" altLang="zh-CN" dirty="0"/>
              <a:t>R</a:t>
            </a:r>
            <a:r>
              <a:rPr lang="zh-CN" altLang="en-US" dirty="0"/>
              <a:t>值愈小愈好。反向电流愈小，说明二极管的单向导电性愈好。此时，由于反向电流是由少数载流子形成，所以</a:t>
            </a:r>
            <a:r>
              <a:rPr lang="en-US" altLang="zh-CN" i="1" dirty="0">
                <a:latin typeface="Times New Roman" pitchFamily="18" charset="0"/>
              </a:rPr>
              <a:t>I</a:t>
            </a:r>
            <a:r>
              <a:rPr lang="en-US" altLang="zh-CN" baseline="-25000" dirty="0"/>
              <a:t>R</a:t>
            </a:r>
            <a:r>
              <a:rPr lang="zh-CN" altLang="en-US" dirty="0"/>
              <a:t>受温度的影响很大。</a:t>
            </a:r>
          </a:p>
          <a:p>
            <a:r>
              <a:rPr lang="zh-CN" altLang="en-US" b="1" dirty="0"/>
              <a:t>（</a:t>
            </a:r>
            <a:r>
              <a:rPr lang="en-US" altLang="zh-CN" b="1" dirty="0"/>
              <a:t>4</a:t>
            </a:r>
            <a:r>
              <a:rPr lang="zh-CN" altLang="en-US" b="1" dirty="0"/>
              <a:t>）最高工作频率</a:t>
            </a:r>
            <a:r>
              <a:rPr lang="en-US" altLang="zh-CN" b="1" i="1" dirty="0" err="1"/>
              <a:t>f</a:t>
            </a:r>
            <a:r>
              <a:rPr lang="en-US" altLang="zh-CN" b="1" baseline="-25000" dirty="0" err="1"/>
              <a:t>M</a:t>
            </a:r>
            <a:endParaRPr lang="en-US" altLang="zh-CN" b="1" baseline="-25000" dirty="0"/>
          </a:p>
          <a:p>
            <a:r>
              <a:rPr lang="en-US" altLang="zh-CN" dirty="0"/>
              <a:t>      </a:t>
            </a:r>
            <a:r>
              <a:rPr lang="zh-CN" altLang="en-US" dirty="0"/>
              <a:t>由于</a:t>
            </a:r>
            <a:r>
              <a:rPr lang="en-US" altLang="zh-CN" dirty="0"/>
              <a:t>PN</a:t>
            </a:r>
            <a:r>
              <a:rPr lang="zh-CN" altLang="en-US" dirty="0"/>
              <a:t>结存在结电容，它的存在限制了二极管的工作频率，因此如果通过二极管的信号频率超过管子的最高工作频率</a:t>
            </a:r>
            <a:r>
              <a:rPr lang="en-US" altLang="zh-CN" i="1" dirty="0" err="1"/>
              <a:t>f</a:t>
            </a:r>
            <a:r>
              <a:rPr lang="en-US" altLang="zh-CN" baseline="-25000" dirty="0" err="1"/>
              <a:t>M</a:t>
            </a:r>
            <a:r>
              <a:rPr lang="zh-CN" altLang="en-US" dirty="0"/>
              <a:t>，则结电容的容抗变小，高频电流将直接从结电容上通过，管子的单向导电性变差。</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4" name="Text Box 4"/>
          <p:cNvSpPr txBox="1">
            <a:spLocks noChangeArrowheads="1"/>
          </p:cNvSpPr>
          <p:nvPr/>
        </p:nvSpPr>
        <p:spPr bwMode="auto">
          <a:xfrm>
            <a:off x="611188" y="404813"/>
            <a:ext cx="8208962" cy="4073525"/>
          </a:xfrm>
          <a:prstGeom prst="rect">
            <a:avLst/>
          </a:prstGeom>
          <a:noFill/>
          <a:ln w="9525">
            <a:noFill/>
            <a:miter lim="800000"/>
            <a:headEnd/>
            <a:tailEnd/>
          </a:ln>
          <a:effectLst/>
        </p:spPr>
        <p:txBody>
          <a:bodyPr>
            <a:spAutoFit/>
          </a:bodyPr>
          <a:lstStyle/>
          <a:p>
            <a:pPr algn="just">
              <a:spcBef>
                <a:spcPct val="50000"/>
              </a:spcBef>
            </a:pPr>
            <a:r>
              <a:rPr lang="en-US" altLang="zh-CN" sz="2400" b="1" dirty="0"/>
              <a:t>4.2.4  </a:t>
            </a:r>
            <a:r>
              <a:rPr lang="zh-CN" altLang="en-US" sz="2400" b="1" dirty="0"/>
              <a:t>其它类型二极管</a:t>
            </a:r>
          </a:p>
          <a:p>
            <a:pPr algn="just">
              <a:spcBef>
                <a:spcPct val="60000"/>
              </a:spcBef>
              <a:spcAft>
                <a:spcPct val="35000"/>
              </a:spcAft>
            </a:pPr>
            <a:r>
              <a:rPr lang="en-US" altLang="zh-CN" sz="2000" b="1" dirty="0"/>
              <a:t>1. </a:t>
            </a:r>
            <a:r>
              <a:rPr lang="zh-CN" altLang="en-US" sz="2000" b="1" dirty="0"/>
              <a:t>稳压二极管</a:t>
            </a:r>
          </a:p>
          <a:p>
            <a:pPr>
              <a:spcBef>
                <a:spcPct val="50000"/>
              </a:spcBef>
            </a:pPr>
            <a:r>
              <a:rPr lang="zh-CN" altLang="en-US" dirty="0"/>
              <a:t>      </a:t>
            </a:r>
            <a:r>
              <a:rPr lang="zh-CN" altLang="en-US" b="1" dirty="0"/>
              <a:t>稳压原理：</a:t>
            </a:r>
            <a:r>
              <a:rPr lang="zh-CN" altLang="en-US" dirty="0"/>
              <a:t>由二极管的特性曲线可知，如果二极管工作在反向击穿区，则当反向电流的变化量△</a:t>
            </a:r>
            <a:r>
              <a:rPr lang="en-US" altLang="zh-CN" i="1" dirty="0">
                <a:latin typeface="Times New Roman" pitchFamily="18" charset="0"/>
              </a:rPr>
              <a:t>I</a:t>
            </a:r>
            <a:r>
              <a:rPr lang="zh-CN" altLang="en-US" dirty="0"/>
              <a:t>较大时，管子两端相应的电压变化量△</a:t>
            </a:r>
            <a:r>
              <a:rPr lang="en-US" altLang="zh-CN" i="1" dirty="0"/>
              <a:t>U</a:t>
            </a:r>
            <a:r>
              <a:rPr lang="zh-CN" altLang="en-US" dirty="0"/>
              <a:t>却很小，说明其具有“稳压”特性。利用这种特性可以做成稳压管二极管，简称稳压管。所以，稳压管实质上就是一个二极管，但它通常工作在反向击穿区。只要击穿后的反向电流不超过允许范围，稳压管就不会发生热击穿损坏。为此，必须在电路中串接一个限流电阻。</a:t>
            </a:r>
          </a:p>
          <a:p>
            <a:r>
              <a:rPr lang="zh-CN" altLang="en-US" dirty="0"/>
              <a:t>      反向击穿后，当流过稳压管的电流在很大范围内变化时，管子两端的电压几乎不变，从而可以获得一个稳定的电压。</a:t>
            </a:r>
          </a:p>
          <a:p>
            <a:pPr>
              <a:spcBef>
                <a:spcPct val="50000"/>
              </a:spcBef>
            </a:pPr>
            <a:r>
              <a:rPr lang="zh-CN" altLang="en-US" dirty="0"/>
              <a:t>      </a:t>
            </a:r>
            <a:r>
              <a:rPr lang="zh-CN" altLang="en-US" b="1" dirty="0"/>
              <a:t>伏安特性及电路符号：</a:t>
            </a:r>
            <a:r>
              <a:rPr lang="zh-CN" altLang="en-US" dirty="0"/>
              <a:t>稳压管的伏安特性、电路符号分别如图</a:t>
            </a:r>
            <a:r>
              <a:rPr lang="en-US" altLang="zh-CN" dirty="0"/>
              <a:t>4-8</a:t>
            </a:r>
            <a:r>
              <a:rPr lang="zh-CN" altLang="en-US" dirty="0"/>
              <a:t>（</a:t>
            </a:r>
            <a:r>
              <a:rPr lang="en-US" altLang="zh-CN" dirty="0"/>
              <a:t>a</a:t>
            </a:r>
            <a:r>
              <a:rPr lang="zh-CN" altLang="en-US" dirty="0"/>
              <a:t>）和（</a:t>
            </a:r>
            <a:r>
              <a:rPr lang="en-US" altLang="zh-CN" dirty="0"/>
              <a:t>b</a:t>
            </a:r>
            <a:r>
              <a:rPr lang="zh-CN" altLang="en-US" dirty="0"/>
              <a:t>）所示。 </a:t>
            </a:r>
          </a:p>
        </p:txBody>
      </p:sp>
      <p:pic>
        <p:nvPicPr>
          <p:cNvPr id="609285" name="Picture 5"/>
          <p:cNvPicPr>
            <a:picLocks noChangeAspect="1" noChangeArrowheads="1"/>
          </p:cNvPicPr>
          <p:nvPr/>
        </p:nvPicPr>
        <p:blipFill>
          <a:blip r:embed="rId2" cstate="print"/>
          <a:srcRect/>
          <a:stretch>
            <a:fillRect/>
          </a:stretch>
        </p:blipFill>
        <p:spPr bwMode="auto">
          <a:xfrm>
            <a:off x="2124075" y="4292600"/>
            <a:ext cx="4895850" cy="2322513"/>
          </a:xfrm>
          <a:prstGeom prst="rect">
            <a:avLst/>
          </a:prstGeom>
          <a:noFill/>
          <a:ln w="9525">
            <a:noFill/>
            <a:miter lim="800000"/>
            <a:headEnd/>
            <a:tailEnd/>
          </a:ln>
          <a:effectLst/>
        </p:spPr>
      </p:pic>
      <p:sp>
        <p:nvSpPr>
          <p:cNvPr id="609286" name="Text Box 6"/>
          <p:cNvSpPr txBox="1">
            <a:spLocks noChangeArrowheads="1"/>
          </p:cNvSpPr>
          <p:nvPr/>
        </p:nvSpPr>
        <p:spPr bwMode="auto">
          <a:xfrm>
            <a:off x="7524750" y="6308725"/>
            <a:ext cx="1441450" cy="366713"/>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4-8</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8" name="Text Box 4"/>
          <p:cNvSpPr txBox="1">
            <a:spLocks noChangeArrowheads="1"/>
          </p:cNvSpPr>
          <p:nvPr/>
        </p:nvSpPr>
        <p:spPr bwMode="auto">
          <a:xfrm>
            <a:off x="539750" y="476250"/>
            <a:ext cx="8208963" cy="4389438"/>
          </a:xfrm>
          <a:prstGeom prst="rect">
            <a:avLst/>
          </a:prstGeom>
          <a:noFill/>
          <a:ln w="9525">
            <a:noFill/>
            <a:miter lim="800000"/>
            <a:headEnd/>
            <a:tailEnd/>
          </a:ln>
          <a:effectLst/>
        </p:spPr>
        <p:txBody>
          <a:bodyPr>
            <a:spAutoFit/>
          </a:bodyPr>
          <a:lstStyle/>
          <a:p>
            <a:pPr>
              <a:spcBef>
                <a:spcPct val="50000"/>
              </a:spcBef>
              <a:spcAft>
                <a:spcPct val="65000"/>
              </a:spcAft>
            </a:pPr>
            <a:r>
              <a:rPr lang="zh-CN" altLang="en-US" b="1"/>
              <a:t>稳压管的主要参数：</a:t>
            </a:r>
          </a:p>
          <a:p>
            <a:r>
              <a:rPr lang="zh-CN" altLang="en-US" b="1"/>
              <a:t>（</a:t>
            </a:r>
            <a:r>
              <a:rPr lang="en-US" altLang="zh-CN" b="1"/>
              <a:t>1</a:t>
            </a:r>
            <a:r>
              <a:rPr lang="zh-CN" altLang="en-US" b="1"/>
              <a:t>）稳定电压</a:t>
            </a:r>
            <a:r>
              <a:rPr lang="en-US" altLang="zh-CN" b="1" i="1"/>
              <a:t>U</a:t>
            </a:r>
            <a:r>
              <a:rPr lang="en-US" altLang="zh-CN" b="1" baseline="-25000"/>
              <a:t>Z</a:t>
            </a:r>
          </a:p>
          <a:p>
            <a:r>
              <a:rPr lang="en-US" altLang="zh-CN"/>
              <a:t>      </a:t>
            </a:r>
            <a:r>
              <a:rPr lang="zh-CN" altLang="en-US"/>
              <a:t>当稳压管反向击穿，且使流过的电流为规定的测试电流时，稳压管两端的电压值即为稳定电压</a:t>
            </a:r>
            <a:r>
              <a:rPr lang="en-US" altLang="zh-CN" i="1"/>
              <a:t>U</a:t>
            </a:r>
            <a:r>
              <a:rPr lang="en-US" altLang="zh-CN" baseline="-25000"/>
              <a:t>Z</a:t>
            </a:r>
            <a:r>
              <a:rPr lang="zh-CN" altLang="en-US"/>
              <a:t>。对于同一种型号的稳压管，</a:t>
            </a:r>
            <a:r>
              <a:rPr lang="en-US" altLang="zh-CN" i="1"/>
              <a:t>U</a:t>
            </a:r>
            <a:r>
              <a:rPr lang="en-US" altLang="zh-CN" baseline="-25000"/>
              <a:t>Z</a:t>
            </a:r>
            <a:r>
              <a:rPr lang="zh-CN" altLang="en-US"/>
              <a:t>有一定的分散性，因此一般都给出其范围。例如型号为</a:t>
            </a:r>
            <a:r>
              <a:rPr lang="en-US" altLang="zh-CN"/>
              <a:t>2CW14</a:t>
            </a:r>
            <a:r>
              <a:rPr lang="zh-CN" altLang="en-US"/>
              <a:t>的稳压管的</a:t>
            </a:r>
            <a:r>
              <a:rPr lang="en-US" altLang="zh-CN" i="1"/>
              <a:t>U</a:t>
            </a:r>
            <a:r>
              <a:rPr lang="en-US" altLang="zh-CN" baseline="-25000"/>
              <a:t>Z</a:t>
            </a:r>
            <a:r>
              <a:rPr lang="zh-CN" altLang="en-US"/>
              <a:t>为</a:t>
            </a:r>
            <a:r>
              <a:rPr lang="en-US" altLang="zh-CN"/>
              <a:t>6V</a:t>
            </a:r>
            <a:r>
              <a:rPr lang="zh-CN" altLang="en-US"/>
              <a:t>～</a:t>
            </a:r>
            <a:r>
              <a:rPr lang="en-US" altLang="zh-CN"/>
              <a:t>7.5V</a:t>
            </a:r>
            <a:r>
              <a:rPr lang="zh-CN" altLang="en-US"/>
              <a:t>，但对于某一只稳压管，</a:t>
            </a:r>
            <a:r>
              <a:rPr lang="en-US" altLang="zh-CN" i="1"/>
              <a:t>U</a:t>
            </a:r>
            <a:r>
              <a:rPr lang="en-US" altLang="zh-CN" baseline="-25000"/>
              <a:t>Z</a:t>
            </a:r>
            <a:r>
              <a:rPr lang="zh-CN" altLang="en-US"/>
              <a:t>为一个确定值。</a:t>
            </a:r>
          </a:p>
          <a:p>
            <a:r>
              <a:rPr lang="zh-CN" altLang="en-US" b="1"/>
              <a:t>（</a:t>
            </a:r>
            <a:r>
              <a:rPr lang="en-US" altLang="zh-CN" b="1"/>
              <a:t>2</a:t>
            </a:r>
            <a:r>
              <a:rPr lang="zh-CN" altLang="en-US" b="1"/>
              <a:t>）稳定电流</a:t>
            </a:r>
            <a:r>
              <a:rPr lang="en-US" altLang="zh-CN" b="1" i="1">
                <a:latin typeface="Times New Roman" pitchFamily="18" charset="0"/>
              </a:rPr>
              <a:t>I</a:t>
            </a:r>
            <a:r>
              <a:rPr lang="en-US" altLang="zh-CN" b="1" baseline="-25000"/>
              <a:t>Z</a:t>
            </a:r>
          </a:p>
          <a:p>
            <a:r>
              <a:rPr lang="en-US" altLang="zh-CN"/>
              <a:t>      </a:t>
            </a:r>
            <a:r>
              <a:rPr lang="zh-CN" altLang="en-US"/>
              <a:t>稳定电流</a:t>
            </a:r>
            <a:r>
              <a:rPr lang="en-US" altLang="zh-CN" i="1"/>
              <a:t>I</a:t>
            </a:r>
            <a:r>
              <a:rPr lang="en-US" altLang="zh-CN" baseline="-25000"/>
              <a:t>Z</a:t>
            </a:r>
            <a:r>
              <a:rPr lang="zh-CN" altLang="en-US"/>
              <a:t>是保证稳压管正常稳压的最小工作电流，电流低于此值时稳压效果不好。</a:t>
            </a:r>
            <a:r>
              <a:rPr lang="en-US" altLang="zh-CN" i="1">
                <a:latin typeface="Times New Roman" pitchFamily="18" charset="0"/>
              </a:rPr>
              <a:t>I</a:t>
            </a:r>
            <a:r>
              <a:rPr lang="en-US" altLang="zh-CN" baseline="-25000"/>
              <a:t>Z</a:t>
            </a:r>
            <a:r>
              <a:rPr lang="zh-CN" altLang="en-US"/>
              <a:t>一般为毫安数量级。如</a:t>
            </a:r>
            <a:r>
              <a:rPr lang="en-US" altLang="zh-CN"/>
              <a:t>5 mA</a:t>
            </a:r>
            <a:r>
              <a:rPr lang="zh-CN" altLang="en-US"/>
              <a:t>或</a:t>
            </a:r>
            <a:r>
              <a:rPr lang="en-US" altLang="zh-CN"/>
              <a:t>10 mA</a:t>
            </a:r>
            <a:r>
              <a:rPr lang="zh-CN" altLang="en-US"/>
              <a:t>。</a:t>
            </a:r>
          </a:p>
          <a:p>
            <a:r>
              <a:rPr lang="zh-CN" altLang="en-US" b="1"/>
              <a:t>（</a:t>
            </a:r>
            <a:r>
              <a:rPr lang="en-US" altLang="zh-CN" b="1"/>
              <a:t>3</a:t>
            </a:r>
            <a:r>
              <a:rPr lang="zh-CN" altLang="en-US" b="1"/>
              <a:t>）最大耗散功率</a:t>
            </a:r>
            <a:r>
              <a:rPr lang="en-US" altLang="zh-CN" b="1" i="1"/>
              <a:t>P</a:t>
            </a:r>
            <a:r>
              <a:rPr lang="en-US" altLang="zh-CN" b="1" baseline="-25000"/>
              <a:t>ZM</a:t>
            </a:r>
            <a:r>
              <a:rPr lang="zh-CN" altLang="en-US" b="1"/>
              <a:t>和最大稳定电流</a:t>
            </a:r>
            <a:r>
              <a:rPr lang="en-US" altLang="zh-CN" b="1" i="1">
                <a:latin typeface="Times New Roman" pitchFamily="18" charset="0"/>
              </a:rPr>
              <a:t>I</a:t>
            </a:r>
            <a:r>
              <a:rPr lang="en-US" altLang="zh-CN" b="1" baseline="-25000"/>
              <a:t>ZM</a:t>
            </a:r>
          </a:p>
          <a:p>
            <a:r>
              <a:rPr lang="en-US" altLang="zh-CN"/>
              <a:t>      </a:t>
            </a:r>
            <a:r>
              <a:rPr lang="zh-CN" altLang="en-US"/>
              <a:t>当稳压管工作在稳压状态时，管子消耗的功率等于稳定电压</a:t>
            </a:r>
            <a:r>
              <a:rPr lang="en-US" altLang="zh-CN" i="1"/>
              <a:t>U</a:t>
            </a:r>
            <a:r>
              <a:rPr lang="en-US" altLang="zh-CN" baseline="-25000"/>
              <a:t>Z</a:t>
            </a:r>
            <a:r>
              <a:rPr lang="zh-CN" altLang="en-US"/>
              <a:t>与流过稳压管电流的乘积，该功率将转化为</a:t>
            </a:r>
            <a:r>
              <a:rPr lang="en-US" altLang="zh-CN"/>
              <a:t>PN</a:t>
            </a:r>
            <a:r>
              <a:rPr lang="zh-CN" altLang="en-US"/>
              <a:t>结的温升。最大耗散功率</a:t>
            </a:r>
            <a:r>
              <a:rPr lang="en-US" altLang="zh-CN" i="1"/>
              <a:t>P</a:t>
            </a:r>
            <a:r>
              <a:rPr lang="en-US" altLang="zh-CN" baseline="-25000"/>
              <a:t>ZM</a:t>
            </a:r>
            <a:r>
              <a:rPr lang="zh-CN" altLang="en-US"/>
              <a:t>是在结温升允许的情况下的最大功率，一般为几十毫瓦至几百毫瓦。因</a:t>
            </a:r>
            <a:r>
              <a:rPr lang="en-US" altLang="zh-CN" i="1"/>
              <a:t>P</a:t>
            </a:r>
            <a:r>
              <a:rPr lang="en-US" altLang="zh-CN" baseline="-25000"/>
              <a:t>ZM </a:t>
            </a:r>
            <a:r>
              <a:rPr lang="en-US" altLang="zh-CN"/>
              <a:t>= </a:t>
            </a:r>
            <a:r>
              <a:rPr lang="en-US" altLang="zh-CN" i="1"/>
              <a:t>U</a:t>
            </a:r>
            <a:r>
              <a:rPr lang="en-US" altLang="zh-CN" baseline="-25000"/>
              <a:t>Z</a:t>
            </a:r>
            <a:r>
              <a:rPr lang="en-US" altLang="zh-CN"/>
              <a:t> </a:t>
            </a:r>
            <a:r>
              <a:rPr lang="en-US" altLang="zh-CN" i="1">
                <a:latin typeface="Times New Roman" pitchFamily="18" charset="0"/>
              </a:rPr>
              <a:t>I</a:t>
            </a:r>
            <a:r>
              <a:rPr lang="en-US" altLang="zh-CN" baseline="-25000"/>
              <a:t>ZM</a:t>
            </a:r>
            <a:r>
              <a:rPr lang="zh-CN" altLang="en-US"/>
              <a:t>，由此即可确定最大稳定电流</a:t>
            </a:r>
            <a:r>
              <a:rPr lang="en-US" altLang="zh-CN" i="1"/>
              <a:t>I</a:t>
            </a:r>
            <a:r>
              <a:rPr lang="en-US" altLang="zh-CN" baseline="-25000"/>
              <a:t>ZM</a:t>
            </a:r>
            <a:r>
              <a:rPr lang="zh-CN" altLang="en-US"/>
              <a:t>。</a:t>
            </a:r>
          </a:p>
          <a:p>
            <a:r>
              <a:rPr lang="zh-CN" altLang="en-US"/>
              <a:t>      此外，还有动态电阻</a:t>
            </a:r>
            <a:r>
              <a:rPr lang="en-US" altLang="zh-CN" i="1"/>
              <a:t>r</a:t>
            </a:r>
            <a:r>
              <a:rPr lang="en-US" altLang="zh-CN" baseline="-25000"/>
              <a:t>Z</a:t>
            </a:r>
            <a:r>
              <a:rPr lang="zh-CN" altLang="en-US"/>
              <a:t>和稳定电压的温度系数</a:t>
            </a:r>
            <a:r>
              <a:rPr lang="en-US" altLang="zh-CN" i="1"/>
              <a:t>a</a:t>
            </a:r>
            <a:r>
              <a:rPr lang="zh-CN" altLang="en-US"/>
              <a:t>等参数。</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2" name="Text Box 4"/>
          <p:cNvSpPr txBox="1">
            <a:spLocks noChangeArrowheads="1"/>
          </p:cNvSpPr>
          <p:nvPr/>
        </p:nvSpPr>
        <p:spPr bwMode="auto">
          <a:xfrm>
            <a:off x="539750" y="404813"/>
            <a:ext cx="8353425" cy="1190625"/>
          </a:xfrm>
          <a:prstGeom prst="rect">
            <a:avLst/>
          </a:prstGeom>
          <a:noFill/>
          <a:ln w="9525">
            <a:noFill/>
            <a:miter lim="800000"/>
            <a:headEnd/>
            <a:tailEnd/>
          </a:ln>
          <a:effectLst/>
        </p:spPr>
        <p:txBody>
          <a:bodyPr>
            <a:spAutoFit/>
          </a:bodyPr>
          <a:lstStyle/>
          <a:p>
            <a:r>
              <a:rPr lang="en-US" altLang="zh-CN" b="1"/>
              <a:t>      </a:t>
            </a:r>
            <a:r>
              <a:rPr lang="zh-CN" altLang="en-US" b="1"/>
              <a:t>例</a:t>
            </a:r>
            <a:r>
              <a:rPr lang="en-US" altLang="zh-CN" b="1"/>
              <a:t>4-1  </a:t>
            </a:r>
            <a:r>
              <a:rPr lang="zh-CN" altLang="en-US"/>
              <a:t>在图</a:t>
            </a:r>
            <a:r>
              <a:rPr lang="en-US" altLang="zh-CN"/>
              <a:t>4-9</a:t>
            </a:r>
            <a:r>
              <a:rPr lang="zh-CN" altLang="en-US"/>
              <a:t>所示电路中，已知输入电压</a:t>
            </a:r>
            <a:r>
              <a:rPr lang="en-US" altLang="zh-CN" i="1"/>
              <a:t>U</a:t>
            </a:r>
            <a:r>
              <a:rPr lang="en-US" altLang="zh-CN" baseline="-25000"/>
              <a:t>i</a:t>
            </a:r>
            <a:r>
              <a:rPr lang="en-US" altLang="zh-CN"/>
              <a:t> = 12 V</a:t>
            </a:r>
            <a:r>
              <a:rPr lang="zh-CN" altLang="en-US"/>
              <a:t>，稳压管</a:t>
            </a:r>
            <a:r>
              <a:rPr lang="en-US" altLang="zh-CN"/>
              <a:t>DZ</a:t>
            </a:r>
            <a:r>
              <a:rPr lang="zh-CN" altLang="en-US"/>
              <a:t>的稳定电压</a:t>
            </a:r>
            <a:r>
              <a:rPr lang="en-US" altLang="zh-CN" i="1"/>
              <a:t>U</a:t>
            </a:r>
            <a:r>
              <a:rPr lang="en-US" altLang="zh-CN" baseline="-25000"/>
              <a:t>Z</a:t>
            </a:r>
            <a:r>
              <a:rPr lang="en-US" altLang="zh-CN"/>
              <a:t> = 6 V</a:t>
            </a:r>
            <a:r>
              <a:rPr lang="zh-CN" altLang="en-US"/>
              <a:t>，稳定电流</a:t>
            </a:r>
            <a:r>
              <a:rPr lang="en-US" altLang="zh-CN" i="1">
                <a:latin typeface="Times New Roman" pitchFamily="18" charset="0"/>
              </a:rPr>
              <a:t>I</a:t>
            </a:r>
            <a:r>
              <a:rPr lang="en-US" altLang="zh-CN" baseline="-25000"/>
              <a:t>Z</a:t>
            </a:r>
            <a:r>
              <a:rPr lang="en-US" altLang="zh-CN"/>
              <a:t> = 5mA</a:t>
            </a:r>
            <a:r>
              <a:rPr lang="zh-CN" altLang="en-US"/>
              <a:t>，额定功耗</a:t>
            </a:r>
            <a:r>
              <a:rPr lang="en-US" altLang="zh-CN" i="1"/>
              <a:t>P</a:t>
            </a:r>
            <a:r>
              <a:rPr lang="en-US" altLang="zh-CN" baseline="-25000"/>
              <a:t>ZM</a:t>
            </a:r>
            <a:r>
              <a:rPr lang="en-US" altLang="zh-CN"/>
              <a:t> = 90 mW</a:t>
            </a:r>
            <a:r>
              <a:rPr lang="zh-CN" altLang="en-US"/>
              <a:t>，试问输出电压</a:t>
            </a:r>
            <a:r>
              <a:rPr lang="en-US" altLang="zh-CN" i="1"/>
              <a:t>U</a:t>
            </a:r>
            <a:r>
              <a:rPr lang="en-US" altLang="zh-CN" baseline="-25000"/>
              <a:t>o</a:t>
            </a:r>
            <a:r>
              <a:rPr lang="zh-CN" altLang="en-US"/>
              <a:t>能否等于</a:t>
            </a:r>
            <a:r>
              <a:rPr lang="en-US" altLang="zh-CN"/>
              <a:t>6 V</a:t>
            </a:r>
            <a:r>
              <a:rPr lang="zh-CN" altLang="en-US"/>
              <a:t>。</a:t>
            </a:r>
            <a:endParaRPr lang="zh-CN" altLang="en-US" b="1"/>
          </a:p>
          <a:p>
            <a:r>
              <a:rPr lang="zh-CN" altLang="en-US" b="1"/>
              <a:t>解  </a:t>
            </a:r>
            <a:r>
              <a:rPr lang="zh-CN" altLang="en-US"/>
              <a:t>稳压管正常稳压时，其工作电流</a:t>
            </a:r>
            <a:r>
              <a:rPr lang="en-US" altLang="zh-CN" i="1">
                <a:latin typeface="Times New Roman" pitchFamily="18" charset="0"/>
              </a:rPr>
              <a:t>I</a:t>
            </a:r>
            <a:r>
              <a:rPr lang="en-US" altLang="zh-CN" baseline="-25000"/>
              <a:t>DZ</a:t>
            </a:r>
            <a:r>
              <a:rPr lang="zh-CN" altLang="en-US"/>
              <a:t>应满足</a:t>
            </a:r>
            <a:r>
              <a:rPr lang="en-US" altLang="zh-CN" i="1">
                <a:latin typeface="Times New Roman" pitchFamily="18" charset="0"/>
              </a:rPr>
              <a:t>I</a:t>
            </a:r>
            <a:r>
              <a:rPr lang="en-US" altLang="zh-CN" baseline="-25000"/>
              <a:t>Z</a:t>
            </a:r>
            <a:r>
              <a:rPr lang="zh-CN" altLang="en-US"/>
              <a:t>＜</a:t>
            </a:r>
            <a:r>
              <a:rPr lang="en-US" altLang="zh-CN" i="1">
                <a:latin typeface="Times New Roman" pitchFamily="18" charset="0"/>
              </a:rPr>
              <a:t>I</a:t>
            </a:r>
            <a:r>
              <a:rPr lang="en-US" altLang="zh-CN" baseline="-25000"/>
              <a:t>DZ</a:t>
            </a:r>
            <a:r>
              <a:rPr lang="zh-CN" altLang="en-US"/>
              <a:t>＜</a:t>
            </a:r>
            <a:r>
              <a:rPr lang="en-US" altLang="zh-CN" i="1">
                <a:latin typeface="Times New Roman" pitchFamily="18" charset="0"/>
              </a:rPr>
              <a:t>I</a:t>
            </a:r>
            <a:r>
              <a:rPr lang="en-US" altLang="zh-CN" baseline="-25000"/>
              <a:t>Zmax</a:t>
            </a:r>
            <a:r>
              <a:rPr lang="zh-CN" altLang="en-US"/>
              <a:t>，而</a:t>
            </a:r>
          </a:p>
        </p:txBody>
      </p:sp>
      <p:sp>
        <p:nvSpPr>
          <p:cNvPr id="611334" name="Rectangle 6"/>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11333" name="Object 5"/>
          <p:cNvGraphicFramePr>
            <a:graphicFrameLocks noChangeAspect="1"/>
          </p:cNvGraphicFramePr>
          <p:nvPr/>
        </p:nvGraphicFramePr>
        <p:xfrm>
          <a:off x="1258888" y="1773238"/>
          <a:ext cx="2952750" cy="673100"/>
        </p:xfrm>
        <a:graphic>
          <a:graphicData uri="http://schemas.openxmlformats.org/presentationml/2006/ole">
            <p:oleObj spid="_x0000_s611333" name="公式" r:id="rId3" imgW="1904760" imgH="431640" progId="">
              <p:embed/>
            </p:oleObj>
          </a:graphicData>
        </a:graphic>
      </p:graphicFrame>
      <p:sp>
        <p:nvSpPr>
          <p:cNvPr id="611335" name="Text Box 7"/>
          <p:cNvSpPr txBox="1">
            <a:spLocks noChangeArrowheads="1"/>
          </p:cNvSpPr>
          <p:nvPr/>
        </p:nvSpPr>
        <p:spPr bwMode="auto">
          <a:xfrm>
            <a:off x="611188" y="2636838"/>
            <a:ext cx="4968875" cy="1190625"/>
          </a:xfrm>
          <a:prstGeom prst="rect">
            <a:avLst/>
          </a:prstGeom>
          <a:noFill/>
          <a:ln w="9525">
            <a:noFill/>
            <a:miter lim="800000"/>
            <a:headEnd/>
            <a:tailEnd/>
          </a:ln>
          <a:effectLst/>
        </p:spPr>
        <p:txBody>
          <a:bodyPr>
            <a:spAutoFit/>
          </a:bodyPr>
          <a:lstStyle/>
          <a:p>
            <a:r>
              <a:rPr lang="zh-CN" altLang="en-US"/>
              <a:t>即                   </a:t>
            </a:r>
            <a:r>
              <a:rPr lang="en-US" altLang="zh-CN"/>
              <a:t>5mA </a:t>
            </a:r>
            <a:r>
              <a:rPr lang="zh-CN" altLang="en-US"/>
              <a:t>＜ </a:t>
            </a:r>
            <a:r>
              <a:rPr lang="en-US" altLang="zh-CN" i="1">
                <a:latin typeface="Times New Roman" pitchFamily="18" charset="0"/>
              </a:rPr>
              <a:t>I</a:t>
            </a:r>
            <a:r>
              <a:rPr lang="en-US" altLang="zh-CN" baseline="-25000"/>
              <a:t>DZ</a:t>
            </a:r>
            <a:r>
              <a:rPr lang="en-US" altLang="zh-CN"/>
              <a:t> </a:t>
            </a:r>
            <a:r>
              <a:rPr lang="zh-CN" altLang="en-US"/>
              <a:t>＜ </a:t>
            </a:r>
            <a:r>
              <a:rPr lang="en-US" altLang="zh-CN"/>
              <a:t>15 mA    </a:t>
            </a:r>
          </a:p>
          <a:p>
            <a:r>
              <a:rPr lang="en-US" altLang="zh-CN"/>
              <a:t>      </a:t>
            </a:r>
          </a:p>
          <a:p>
            <a:r>
              <a:rPr lang="en-US" altLang="zh-CN"/>
              <a:t>      </a:t>
            </a:r>
            <a:r>
              <a:rPr lang="zh-CN" altLang="en-US"/>
              <a:t>设电路中</a:t>
            </a:r>
            <a:r>
              <a:rPr lang="en-US" altLang="zh-CN"/>
              <a:t>DZ</a:t>
            </a:r>
            <a:r>
              <a:rPr lang="zh-CN" altLang="en-US"/>
              <a:t>能正常稳压，则</a:t>
            </a:r>
            <a:r>
              <a:rPr lang="en-US" altLang="zh-CN" i="1"/>
              <a:t>U</a:t>
            </a:r>
            <a:r>
              <a:rPr lang="en-US" altLang="zh-CN" baseline="-25000"/>
              <a:t>o</a:t>
            </a:r>
            <a:r>
              <a:rPr lang="en-US" altLang="zh-CN"/>
              <a:t>= </a:t>
            </a:r>
            <a:r>
              <a:rPr lang="en-US" altLang="zh-CN" i="1"/>
              <a:t>U</a:t>
            </a:r>
            <a:r>
              <a:rPr lang="en-US" altLang="zh-CN" baseline="-25000"/>
              <a:t>Z</a:t>
            </a:r>
            <a:r>
              <a:rPr lang="en-US" altLang="zh-CN"/>
              <a:t> = 6V</a:t>
            </a:r>
            <a:r>
              <a:rPr lang="zh-CN" altLang="en-US"/>
              <a:t>。由图中可求出：</a:t>
            </a:r>
          </a:p>
        </p:txBody>
      </p:sp>
      <p:sp>
        <p:nvSpPr>
          <p:cNvPr id="611337" name="Rectangle 9"/>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11336" name="Object 8"/>
          <p:cNvGraphicFramePr>
            <a:graphicFrameLocks noChangeAspect="1"/>
          </p:cNvGraphicFramePr>
          <p:nvPr/>
        </p:nvGraphicFramePr>
        <p:xfrm>
          <a:off x="900113" y="4076700"/>
          <a:ext cx="3744912" cy="712788"/>
        </p:xfrm>
        <a:graphic>
          <a:graphicData uri="http://schemas.openxmlformats.org/presentationml/2006/ole">
            <p:oleObj spid="_x0000_s611336" name="公式" r:id="rId4" imgW="2286000" imgH="431640" progId="">
              <p:embed/>
            </p:oleObj>
          </a:graphicData>
        </a:graphic>
      </p:graphicFrame>
      <p:sp>
        <p:nvSpPr>
          <p:cNvPr id="611338" name="Text Box 10"/>
          <p:cNvSpPr txBox="1">
            <a:spLocks noChangeArrowheads="1"/>
          </p:cNvSpPr>
          <p:nvPr/>
        </p:nvSpPr>
        <p:spPr bwMode="auto">
          <a:xfrm>
            <a:off x="611188" y="4941888"/>
            <a:ext cx="4681537" cy="915987"/>
          </a:xfrm>
          <a:prstGeom prst="rect">
            <a:avLst/>
          </a:prstGeom>
          <a:noFill/>
          <a:ln w="9525">
            <a:noFill/>
            <a:miter lim="800000"/>
            <a:headEnd/>
            <a:tailEnd/>
          </a:ln>
          <a:effectLst/>
        </p:spPr>
        <p:txBody>
          <a:bodyPr>
            <a:spAutoFit/>
          </a:bodyPr>
          <a:lstStyle/>
          <a:p>
            <a:pPr>
              <a:spcBef>
                <a:spcPct val="50000"/>
              </a:spcBef>
            </a:pPr>
            <a:r>
              <a:rPr lang="en-US" altLang="zh-CN" i="1">
                <a:latin typeface="Times New Roman" pitchFamily="18" charset="0"/>
              </a:rPr>
              <a:t>      I</a:t>
            </a:r>
            <a:r>
              <a:rPr lang="en-US" altLang="zh-CN" baseline="-25000"/>
              <a:t>DZ</a:t>
            </a:r>
            <a:r>
              <a:rPr lang="zh-CN" altLang="en-US"/>
              <a:t>不在</a:t>
            </a:r>
            <a:r>
              <a:rPr lang="en-US" altLang="zh-CN"/>
              <a:t>5mA</a:t>
            </a:r>
            <a:r>
              <a:rPr lang="zh-CN" altLang="en-US"/>
              <a:t>～</a:t>
            </a:r>
            <a:r>
              <a:rPr lang="en-US" altLang="zh-CN"/>
              <a:t>15 mA</a:t>
            </a:r>
            <a:r>
              <a:rPr lang="zh-CN" altLang="en-US"/>
              <a:t>的范围内，因此不能正常稳压，</a:t>
            </a:r>
            <a:r>
              <a:rPr lang="en-US" altLang="zh-CN" i="1"/>
              <a:t>U</a:t>
            </a:r>
            <a:r>
              <a:rPr lang="en-US" altLang="zh-CN" baseline="-25000"/>
              <a:t>o</a:t>
            </a:r>
            <a:r>
              <a:rPr lang="zh-CN" altLang="en-US"/>
              <a:t>将小于</a:t>
            </a:r>
            <a:r>
              <a:rPr lang="en-US" altLang="zh-CN" i="1"/>
              <a:t>U</a:t>
            </a:r>
            <a:r>
              <a:rPr lang="en-US" altLang="zh-CN" baseline="-25000"/>
              <a:t>Z</a:t>
            </a:r>
            <a:r>
              <a:rPr lang="zh-CN" altLang="en-US"/>
              <a:t>。若要电路能够稳压，则应减小</a:t>
            </a:r>
            <a:r>
              <a:rPr lang="en-US" altLang="zh-CN" i="1"/>
              <a:t>R</a:t>
            </a:r>
            <a:r>
              <a:rPr lang="zh-CN" altLang="en-US"/>
              <a:t>的阻值。</a:t>
            </a:r>
          </a:p>
        </p:txBody>
      </p:sp>
      <p:pic>
        <p:nvPicPr>
          <p:cNvPr id="611339" name="Picture 11"/>
          <p:cNvPicPr>
            <a:picLocks noChangeAspect="1" noChangeArrowheads="1"/>
          </p:cNvPicPr>
          <p:nvPr/>
        </p:nvPicPr>
        <p:blipFill>
          <a:blip r:embed="rId5" cstate="print"/>
          <a:srcRect/>
          <a:stretch>
            <a:fillRect/>
          </a:stretch>
        </p:blipFill>
        <p:spPr bwMode="auto">
          <a:xfrm>
            <a:off x="5580063" y="2349500"/>
            <a:ext cx="3095625" cy="1609725"/>
          </a:xfrm>
          <a:prstGeom prst="rect">
            <a:avLst/>
          </a:prstGeom>
          <a:noFill/>
          <a:ln w="9525">
            <a:noFill/>
            <a:miter lim="800000"/>
            <a:headEnd/>
            <a:tailEnd/>
          </a:ln>
          <a:effectLst/>
        </p:spPr>
      </p:pic>
      <p:sp>
        <p:nvSpPr>
          <p:cNvPr id="611340" name="Text Box 12"/>
          <p:cNvSpPr txBox="1">
            <a:spLocks noChangeArrowheads="1"/>
          </p:cNvSpPr>
          <p:nvPr/>
        </p:nvSpPr>
        <p:spPr bwMode="auto">
          <a:xfrm>
            <a:off x="6659563" y="4149725"/>
            <a:ext cx="1657350" cy="366713"/>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图</a:t>
            </a:r>
            <a:r>
              <a:rPr lang="en-US" altLang="zh-CN" b="1"/>
              <a:t>4-9</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6" name="Text Box 4"/>
          <p:cNvSpPr txBox="1">
            <a:spLocks noChangeArrowheads="1"/>
          </p:cNvSpPr>
          <p:nvPr/>
        </p:nvSpPr>
        <p:spPr bwMode="auto">
          <a:xfrm>
            <a:off x="611188" y="476250"/>
            <a:ext cx="8137525" cy="3036888"/>
          </a:xfrm>
          <a:prstGeom prst="rect">
            <a:avLst/>
          </a:prstGeom>
          <a:noFill/>
          <a:ln w="9525">
            <a:noFill/>
            <a:miter lim="800000"/>
            <a:headEnd/>
            <a:tailEnd/>
          </a:ln>
          <a:effectLst/>
        </p:spPr>
        <p:txBody>
          <a:bodyPr>
            <a:spAutoFit/>
          </a:bodyPr>
          <a:lstStyle/>
          <a:p>
            <a:pPr>
              <a:spcBef>
                <a:spcPct val="15000"/>
              </a:spcBef>
              <a:spcAft>
                <a:spcPct val="55000"/>
              </a:spcAft>
            </a:pPr>
            <a:r>
              <a:rPr lang="en-US" altLang="zh-CN" sz="2000" b="1"/>
              <a:t>2. </a:t>
            </a:r>
            <a:r>
              <a:rPr lang="zh-CN" altLang="en-US" sz="2000" b="1"/>
              <a:t>发光二极管</a:t>
            </a:r>
          </a:p>
          <a:p>
            <a:r>
              <a:rPr lang="zh-CN" altLang="en-US"/>
              <a:t>      发光二极管是一种将电能转换成光能的半导体器件。其基本结构是一个</a:t>
            </a:r>
            <a:r>
              <a:rPr lang="en-US" altLang="zh-CN"/>
              <a:t>PN</a:t>
            </a:r>
            <a:r>
              <a:rPr lang="zh-CN" altLang="en-US"/>
              <a:t>结，采用砷化镓、磷化镓等半导体材料制造而成。它的伏安特性与普通二极管类似，但由于材料特殊，其正向导通电压较大，约为</a:t>
            </a:r>
            <a:r>
              <a:rPr lang="en-US" altLang="zh-CN"/>
              <a:t>1</a:t>
            </a:r>
            <a:r>
              <a:rPr lang="zh-CN" altLang="en-US"/>
              <a:t>～</a:t>
            </a:r>
            <a:r>
              <a:rPr lang="en-US" altLang="zh-CN"/>
              <a:t>2 V</a:t>
            </a:r>
            <a:r>
              <a:rPr lang="zh-CN" altLang="en-US"/>
              <a:t>。当管子正向导通时将会发光。发光二极管的外形图参见图</a:t>
            </a:r>
            <a:r>
              <a:rPr lang="en-US" altLang="zh-CN"/>
              <a:t>4-5</a:t>
            </a:r>
            <a:r>
              <a:rPr lang="zh-CN" altLang="en-US"/>
              <a:t>。</a:t>
            </a:r>
          </a:p>
          <a:p>
            <a:r>
              <a:rPr lang="zh-CN" altLang="en-US"/>
              <a:t>      发光二极管缩写为</a:t>
            </a:r>
            <a:r>
              <a:rPr lang="en-US" altLang="zh-CN"/>
              <a:t>LED</a:t>
            </a:r>
            <a:r>
              <a:rPr lang="zh-CN" altLang="en-US"/>
              <a:t>（</a:t>
            </a:r>
            <a:r>
              <a:rPr lang="en-US" altLang="zh-CN"/>
              <a:t>Light Emitting Diode</a:t>
            </a:r>
            <a:r>
              <a:rPr lang="zh-CN" altLang="en-US"/>
              <a:t>）。发光二极管具有工作电压低、工作电流小（</a:t>
            </a:r>
            <a:r>
              <a:rPr lang="en-US" altLang="zh-CN"/>
              <a:t>10</a:t>
            </a:r>
            <a:r>
              <a:rPr lang="zh-CN" altLang="en-US"/>
              <a:t>～</a:t>
            </a:r>
            <a:r>
              <a:rPr lang="en-US" altLang="zh-CN"/>
              <a:t>30 mA</a:t>
            </a:r>
            <a:r>
              <a:rPr lang="zh-CN" altLang="en-US"/>
              <a:t>）、发光均匀稳定、响应速度快等优点，常用作显示器件，如指示灯、七段显示器、矩阵显示器等。常见的</a:t>
            </a:r>
            <a:r>
              <a:rPr lang="en-US" altLang="zh-CN"/>
              <a:t>LED</a:t>
            </a:r>
            <a:r>
              <a:rPr lang="zh-CN" altLang="en-US"/>
              <a:t>发光颜色有红、黄、绿等，还有发出不可见光的红外发光二极管。图</a:t>
            </a:r>
            <a:r>
              <a:rPr lang="en-US" altLang="zh-CN"/>
              <a:t>4-10</a:t>
            </a:r>
            <a:r>
              <a:rPr lang="zh-CN" altLang="en-US"/>
              <a:t>（</a:t>
            </a:r>
            <a:r>
              <a:rPr lang="en-US" altLang="zh-CN"/>
              <a:t>a</a:t>
            </a:r>
            <a:r>
              <a:rPr lang="zh-CN" altLang="en-US"/>
              <a:t>）所示为发光二极管的电路符号。</a:t>
            </a:r>
          </a:p>
        </p:txBody>
      </p:sp>
      <p:sp>
        <p:nvSpPr>
          <p:cNvPr id="612358" name="Text Box 6"/>
          <p:cNvSpPr txBox="1">
            <a:spLocks noChangeArrowheads="1"/>
          </p:cNvSpPr>
          <p:nvPr/>
        </p:nvSpPr>
        <p:spPr bwMode="auto">
          <a:xfrm>
            <a:off x="4211638" y="6165850"/>
            <a:ext cx="2089150" cy="366713"/>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4-10</a:t>
            </a:r>
          </a:p>
        </p:txBody>
      </p:sp>
      <p:pic>
        <p:nvPicPr>
          <p:cNvPr id="612359" name="Picture 7"/>
          <p:cNvPicPr>
            <a:picLocks noChangeAspect="1" noChangeArrowheads="1"/>
          </p:cNvPicPr>
          <p:nvPr/>
        </p:nvPicPr>
        <p:blipFill>
          <a:blip r:embed="rId2" cstate="print"/>
          <a:srcRect/>
          <a:stretch>
            <a:fillRect/>
          </a:stretch>
        </p:blipFill>
        <p:spPr bwMode="auto">
          <a:xfrm>
            <a:off x="2700338" y="3716338"/>
            <a:ext cx="3562350" cy="230505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1026"/>
          <p:cNvSpPr txBox="1">
            <a:spLocks noChangeArrowheads="1"/>
          </p:cNvSpPr>
          <p:nvPr/>
        </p:nvSpPr>
        <p:spPr bwMode="auto">
          <a:xfrm>
            <a:off x="1547664" y="260648"/>
            <a:ext cx="7162800" cy="313932"/>
          </a:xfrm>
          <a:prstGeom prst="rect">
            <a:avLst/>
          </a:prstGeom>
          <a:noFill/>
          <a:ln w="9525">
            <a:noFill/>
            <a:miter lim="800000"/>
            <a:headEnd/>
            <a:tailEnd/>
          </a:ln>
          <a:effectLst/>
        </p:spPr>
        <p:txBody>
          <a:bodyPr>
            <a:spAutoFit/>
          </a:bodyPr>
          <a:lstStyle/>
          <a:p>
            <a:pPr eaLnBrk="0" hangingPunct="0">
              <a:lnSpc>
                <a:spcPct val="80000"/>
              </a:lnSpc>
              <a:defRPr/>
            </a:pPr>
            <a:r>
              <a:rPr lang="en-US" altLang="zh-CN" b="1" dirty="0" smtClean="0">
                <a:solidFill>
                  <a:schemeClr val="accent2"/>
                </a:solidFill>
                <a:effectLst>
                  <a:outerShdw blurRad="38100" dist="38100" dir="2700000" algn="tl">
                    <a:srgbClr val="C0C0C0"/>
                  </a:outerShdw>
                </a:effectLst>
                <a:latin typeface="Times New Roman" pitchFamily="18" charset="0"/>
                <a:ea typeface="隶书" pitchFamily="49" charset="-122"/>
              </a:rPr>
              <a:t>1.1 </a:t>
            </a:r>
            <a:r>
              <a:rPr lang="en-US" altLang="zh-CN" b="1" dirty="0">
                <a:solidFill>
                  <a:schemeClr val="accent2"/>
                </a:solidFill>
                <a:effectLst>
                  <a:outerShdw blurRad="38100" dist="38100" dir="2700000" algn="tl">
                    <a:srgbClr val="C0C0C0"/>
                  </a:outerShdw>
                </a:effectLst>
                <a:latin typeface="Times New Roman" pitchFamily="18" charset="0"/>
                <a:ea typeface="隶书" pitchFamily="49" charset="-122"/>
              </a:rPr>
              <a:t>PN</a:t>
            </a:r>
            <a:r>
              <a:rPr lang="zh-CN" altLang="en-US" b="1" dirty="0">
                <a:solidFill>
                  <a:schemeClr val="accent2"/>
                </a:solidFill>
                <a:effectLst>
                  <a:outerShdw blurRad="38100" dist="38100" dir="2700000" algn="tl">
                    <a:srgbClr val="C0C0C0"/>
                  </a:outerShdw>
                </a:effectLst>
                <a:latin typeface="Times New Roman" pitchFamily="18" charset="0"/>
                <a:ea typeface="隶书" pitchFamily="49" charset="-122"/>
              </a:rPr>
              <a:t>结</a:t>
            </a:r>
          </a:p>
        </p:txBody>
      </p:sp>
      <p:sp>
        <p:nvSpPr>
          <p:cNvPr id="79876" name="Text Box 1028"/>
          <p:cNvSpPr txBox="1">
            <a:spLocks noChangeArrowheads="1"/>
          </p:cNvSpPr>
          <p:nvPr/>
        </p:nvSpPr>
        <p:spPr bwMode="auto">
          <a:xfrm>
            <a:off x="304800" y="1143000"/>
            <a:ext cx="8534400" cy="4662238"/>
          </a:xfrm>
          <a:prstGeom prst="rect">
            <a:avLst/>
          </a:prstGeom>
          <a:noFill/>
          <a:ln w="9525">
            <a:noFill/>
            <a:miter lim="800000"/>
            <a:headEnd/>
            <a:tailEnd/>
          </a:ln>
          <a:effectLst/>
        </p:spPr>
        <p:txBody>
          <a:bodyPr>
            <a:spAutoFit/>
          </a:bodyPr>
          <a:lstStyle/>
          <a:p>
            <a:pPr algn="just">
              <a:lnSpc>
                <a:spcPct val="110000"/>
              </a:lnSpc>
              <a:spcBef>
                <a:spcPct val="10000"/>
              </a:spcBef>
              <a:buFontTx/>
              <a:buChar char="•"/>
              <a:defRPr/>
            </a:pPr>
            <a:r>
              <a:rPr lang="zh-CN" altLang="en-US" sz="2800" b="1" i="1" dirty="0">
                <a:solidFill>
                  <a:srgbClr val="FF0066"/>
                </a:solidFill>
                <a:effectLst>
                  <a:outerShdw blurRad="38100" dist="38100" dir="2700000" algn="tl">
                    <a:srgbClr val="C0C0C0"/>
                  </a:outerShdw>
                </a:effectLst>
                <a:latin typeface="宋体" pitchFamily="2" charset="-122"/>
              </a:rPr>
              <a:t>导</a:t>
            </a:r>
            <a:r>
              <a:rPr lang="zh-CN" altLang="en-US" sz="2800" b="1" i="1" dirty="0">
                <a:solidFill>
                  <a:srgbClr val="FF0066"/>
                </a:solidFill>
                <a:effectLst>
                  <a:outerShdw blurRad="38100" dist="38100" dir="2700000" algn="tl">
                    <a:srgbClr val="C0C0C0"/>
                  </a:outerShdw>
                </a:effectLst>
                <a:latin typeface="Times New Roman" pitchFamily="18" charset="0"/>
              </a:rPr>
              <a:t>  </a:t>
            </a:r>
            <a:r>
              <a:rPr lang="zh-CN" altLang="en-US" sz="2800" b="1" i="1" dirty="0">
                <a:solidFill>
                  <a:srgbClr val="FF0066"/>
                </a:solidFill>
                <a:effectLst>
                  <a:outerShdw blurRad="38100" dist="38100" dir="2700000" algn="tl">
                    <a:srgbClr val="C0C0C0"/>
                  </a:outerShdw>
                </a:effectLst>
                <a:latin typeface="宋体" pitchFamily="2" charset="-122"/>
              </a:rPr>
              <a:t>体</a:t>
            </a:r>
            <a:r>
              <a:rPr lang="zh-CN" altLang="en-US" sz="2800" b="1" dirty="0">
                <a:solidFill>
                  <a:srgbClr val="FF0066"/>
                </a:solidFill>
                <a:effectLst>
                  <a:outerShdw blurRad="38100" dist="38100" dir="2700000" algn="tl">
                    <a:srgbClr val="C0C0C0"/>
                  </a:outerShdw>
                </a:effectLst>
                <a:latin typeface="宋体" pitchFamily="2" charset="-122"/>
              </a:rPr>
              <a:t>：</a:t>
            </a:r>
            <a:r>
              <a:rPr lang="zh-CN" altLang="en-US" sz="2800" b="1" dirty="0">
                <a:solidFill>
                  <a:schemeClr val="accent2"/>
                </a:solidFill>
                <a:effectLst>
                  <a:outerShdw blurRad="38100" dist="38100" dir="2700000" algn="tl">
                    <a:srgbClr val="C0C0C0"/>
                  </a:outerShdw>
                </a:effectLst>
                <a:latin typeface="宋体" pitchFamily="2" charset="-122"/>
              </a:rPr>
              <a:t>导电能力很强的物质。</a:t>
            </a:r>
          </a:p>
          <a:p>
            <a:pPr algn="just">
              <a:lnSpc>
                <a:spcPct val="110000"/>
              </a:lnSpc>
              <a:spcBef>
                <a:spcPct val="10000"/>
              </a:spcBef>
              <a:defRPr/>
            </a:pPr>
            <a:r>
              <a:rPr lang="zh-CN" altLang="en-US" sz="2800" b="1" dirty="0">
                <a:solidFill>
                  <a:schemeClr val="accent2"/>
                </a:solidFill>
                <a:effectLst>
                  <a:outerShdw blurRad="38100" dist="38100" dir="2700000" algn="tl">
                    <a:srgbClr val="C0C0C0"/>
                  </a:outerShdw>
                </a:effectLst>
                <a:latin typeface="宋体" pitchFamily="2" charset="-122"/>
              </a:rPr>
              <a:t>       电阻率</a:t>
            </a:r>
            <a:r>
              <a:rPr lang="en-US" altLang="zh-CN" sz="2800" b="1" dirty="0">
                <a:solidFill>
                  <a:schemeClr val="accent2"/>
                </a:solidFill>
                <a:effectLst>
                  <a:outerShdw blurRad="38100" dist="38100" dir="2700000" algn="tl">
                    <a:srgbClr val="C0C0C0"/>
                  </a:outerShdw>
                </a:effectLst>
                <a:latin typeface="Times New Roman" pitchFamily="18" charset="0"/>
              </a:rPr>
              <a:t>&lt;10</a:t>
            </a:r>
            <a:r>
              <a:rPr lang="en-US" altLang="zh-CN" sz="2800" b="1" baseline="30000" dirty="0">
                <a:solidFill>
                  <a:schemeClr val="accent2"/>
                </a:solidFill>
                <a:effectLst>
                  <a:outerShdw blurRad="38100" dist="38100" dir="2700000" algn="tl">
                    <a:srgbClr val="C0C0C0"/>
                  </a:outerShdw>
                </a:effectLst>
                <a:latin typeface="Times New Roman" pitchFamily="18" charset="0"/>
              </a:rPr>
              <a:t>-4</a:t>
            </a:r>
            <a:r>
              <a:rPr lang="en-US" altLang="zh-CN" sz="2800" b="1" dirty="0">
                <a:solidFill>
                  <a:schemeClr val="accent2"/>
                </a:solidFill>
                <a:effectLst>
                  <a:outerShdw blurRad="38100" dist="38100" dir="2700000" algn="tl">
                    <a:srgbClr val="C0C0C0"/>
                  </a:outerShdw>
                </a:effectLst>
                <a:latin typeface="Times New Roman" pitchFamily="18" charset="0"/>
              </a:rPr>
              <a:t> </a:t>
            </a:r>
            <a:r>
              <a:rPr lang="en-US" altLang="zh-CN" sz="2800" b="1" dirty="0" err="1">
                <a:solidFill>
                  <a:schemeClr val="accent2"/>
                </a:solidFill>
                <a:effectLst>
                  <a:outerShdw blurRad="38100" dist="38100" dir="2700000" algn="tl">
                    <a:srgbClr val="C0C0C0"/>
                  </a:outerShdw>
                </a:effectLst>
                <a:latin typeface="Times New Roman" pitchFamily="18" charset="0"/>
              </a:rPr>
              <a:t>Ω</a:t>
            </a:r>
            <a:r>
              <a:rPr lang="en-US" altLang="zh-CN" sz="2800" b="1" dirty="0" err="1">
                <a:solidFill>
                  <a:schemeClr val="accent2"/>
                </a:solidFill>
                <a:effectLst>
                  <a:outerShdw blurRad="38100" dist="38100" dir="2700000" algn="tl">
                    <a:srgbClr val="C0C0C0"/>
                  </a:outerShdw>
                </a:effectLst>
                <a:latin typeface="Arial"/>
              </a:rPr>
              <a:t>·</a:t>
            </a:r>
            <a:r>
              <a:rPr lang="en-US" altLang="zh-CN" sz="2800" b="1" dirty="0" err="1">
                <a:solidFill>
                  <a:schemeClr val="accent2"/>
                </a:solidFill>
                <a:effectLst>
                  <a:outerShdw blurRad="38100" dist="38100" dir="2700000" algn="tl">
                    <a:srgbClr val="C0C0C0"/>
                  </a:outerShdw>
                </a:effectLst>
                <a:latin typeface="Times New Roman" pitchFamily="18" charset="0"/>
              </a:rPr>
              <a:t>cm</a:t>
            </a:r>
            <a:r>
              <a:rPr lang="zh-CN" altLang="en-US" sz="2800" b="1" dirty="0">
                <a:solidFill>
                  <a:schemeClr val="accent2"/>
                </a:solidFill>
                <a:effectLst>
                  <a:outerShdw blurRad="38100" dist="38100" dir="2700000" algn="tl">
                    <a:srgbClr val="C0C0C0"/>
                  </a:outerShdw>
                </a:effectLst>
                <a:latin typeface="Times New Roman" pitchFamily="18" charset="0"/>
              </a:rPr>
              <a:t>，</a:t>
            </a:r>
            <a:endParaRPr lang="zh-CN" altLang="en-US" sz="2800" b="1" dirty="0">
              <a:solidFill>
                <a:schemeClr val="accent2"/>
              </a:solidFill>
              <a:effectLst>
                <a:outerShdw blurRad="38100" dist="38100" dir="2700000" algn="tl">
                  <a:srgbClr val="C0C0C0"/>
                </a:outerShdw>
              </a:effectLst>
              <a:latin typeface="Times New Roman" pitchFamily="18" charset="0"/>
              <a:cs typeface="Times New Roman" pitchFamily="18" charset="0"/>
            </a:endParaRPr>
          </a:p>
          <a:p>
            <a:pPr algn="just">
              <a:lnSpc>
                <a:spcPct val="110000"/>
              </a:lnSpc>
              <a:spcBef>
                <a:spcPct val="10000"/>
              </a:spcBef>
              <a:defRPr/>
            </a:pPr>
            <a:r>
              <a:rPr lang="zh-CN" altLang="en-US" sz="2800" b="1" dirty="0">
                <a:solidFill>
                  <a:schemeClr val="accent2"/>
                </a:solidFill>
                <a:effectLst>
                  <a:outerShdw blurRad="38100" dist="38100" dir="2700000" algn="tl">
                    <a:srgbClr val="C0C0C0"/>
                  </a:outerShdw>
                </a:effectLst>
                <a:latin typeface="宋体" pitchFamily="2" charset="-122"/>
              </a:rPr>
              <a:t>       如低价元素铜、铁、铝等。</a:t>
            </a:r>
            <a:endParaRPr lang="zh-CN" altLang="en-US" sz="2800" b="1" dirty="0">
              <a:solidFill>
                <a:schemeClr val="accent2"/>
              </a:solidFill>
              <a:effectLst>
                <a:outerShdw blurRad="38100" dist="38100" dir="2700000" algn="tl">
                  <a:srgbClr val="C0C0C0"/>
                </a:outerShdw>
              </a:effectLst>
              <a:latin typeface="Times New Roman" pitchFamily="18" charset="0"/>
              <a:cs typeface="Times New Roman" pitchFamily="18" charset="0"/>
            </a:endParaRPr>
          </a:p>
          <a:p>
            <a:pPr algn="just">
              <a:lnSpc>
                <a:spcPct val="110000"/>
              </a:lnSpc>
              <a:spcBef>
                <a:spcPct val="10000"/>
              </a:spcBef>
              <a:buFontTx/>
              <a:buChar char="•"/>
              <a:defRPr/>
            </a:pPr>
            <a:r>
              <a:rPr lang="zh-CN" altLang="en-US" sz="2800" b="1" i="1" dirty="0">
                <a:solidFill>
                  <a:srgbClr val="FF0066"/>
                </a:solidFill>
                <a:effectLst>
                  <a:outerShdw blurRad="38100" dist="38100" dir="2700000" algn="tl">
                    <a:srgbClr val="C0C0C0"/>
                  </a:outerShdw>
                </a:effectLst>
                <a:latin typeface="宋体" pitchFamily="2" charset="-122"/>
              </a:rPr>
              <a:t>绝缘体</a:t>
            </a:r>
            <a:r>
              <a:rPr lang="zh-CN" altLang="en-US" sz="2800" b="1" dirty="0">
                <a:solidFill>
                  <a:srgbClr val="FF0066"/>
                </a:solidFill>
                <a:effectLst>
                  <a:outerShdw blurRad="38100" dist="38100" dir="2700000" algn="tl">
                    <a:srgbClr val="C0C0C0"/>
                  </a:outerShdw>
                </a:effectLst>
                <a:latin typeface="宋体" pitchFamily="2" charset="-122"/>
              </a:rPr>
              <a:t>：</a:t>
            </a:r>
            <a:r>
              <a:rPr lang="zh-CN" altLang="en-US" sz="2800" b="1" dirty="0">
                <a:solidFill>
                  <a:schemeClr val="accent2"/>
                </a:solidFill>
                <a:effectLst>
                  <a:outerShdw blurRad="38100" dist="38100" dir="2700000" algn="tl">
                    <a:srgbClr val="C0C0C0"/>
                  </a:outerShdw>
                </a:effectLst>
                <a:latin typeface="宋体" pitchFamily="2" charset="-122"/>
              </a:rPr>
              <a:t>导电能力很弱，基本上不导电的物质。</a:t>
            </a:r>
            <a:endParaRPr lang="zh-CN" altLang="en-US" sz="2800" b="1" dirty="0">
              <a:solidFill>
                <a:schemeClr val="accent2"/>
              </a:solidFill>
              <a:effectLst>
                <a:outerShdw blurRad="38100" dist="38100" dir="2700000" algn="tl">
                  <a:srgbClr val="C0C0C0"/>
                </a:outerShdw>
              </a:effectLst>
              <a:latin typeface="Times New Roman" pitchFamily="18" charset="0"/>
              <a:cs typeface="Times New Roman" pitchFamily="18" charset="0"/>
            </a:endParaRPr>
          </a:p>
          <a:p>
            <a:pPr algn="just">
              <a:lnSpc>
                <a:spcPct val="110000"/>
              </a:lnSpc>
              <a:spcBef>
                <a:spcPct val="10000"/>
              </a:spcBef>
              <a:defRPr/>
            </a:pPr>
            <a:r>
              <a:rPr lang="zh-CN" altLang="en-US" sz="2800" b="1" dirty="0">
                <a:solidFill>
                  <a:schemeClr val="accent2"/>
                </a:solidFill>
                <a:effectLst>
                  <a:outerShdw blurRad="38100" dist="38100" dir="2700000" algn="tl">
                    <a:srgbClr val="C0C0C0"/>
                  </a:outerShdw>
                </a:effectLst>
                <a:latin typeface="宋体" pitchFamily="2" charset="-122"/>
              </a:rPr>
              <a:t>       电阻率</a:t>
            </a:r>
            <a:r>
              <a:rPr lang="en-US" altLang="zh-CN" sz="2800" b="1" dirty="0">
                <a:solidFill>
                  <a:schemeClr val="accent2"/>
                </a:solidFill>
                <a:effectLst>
                  <a:outerShdw blurRad="38100" dist="38100" dir="2700000" algn="tl">
                    <a:srgbClr val="C0C0C0"/>
                  </a:outerShdw>
                </a:effectLst>
                <a:latin typeface="宋体" pitchFamily="2" charset="-122"/>
              </a:rPr>
              <a:t>&gt;</a:t>
            </a:r>
            <a:r>
              <a:rPr lang="en-US" altLang="zh-CN" sz="2800" b="1" dirty="0">
                <a:solidFill>
                  <a:schemeClr val="accent2"/>
                </a:solidFill>
                <a:effectLst>
                  <a:outerShdw blurRad="38100" dist="38100" dir="2700000" algn="tl">
                    <a:srgbClr val="C0C0C0"/>
                  </a:outerShdw>
                </a:effectLst>
                <a:latin typeface="Times New Roman" pitchFamily="18" charset="0"/>
              </a:rPr>
              <a:t>10</a:t>
            </a:r>
            <a:r>
              <a:rPr lang="en-US" altLang="zh-CN" sz="2800" b="1" baseline="30000" dirty="0">
                <a:solidFill>
                  <a:schemeClr val="accent2"/>
                </a:solidFill>
                <a:effectLst>
                  <a:outerShdw blurRad="38100" dist="38100" dir="2700000" algn="tl">
                    <a:srgbClr val="C0C0C0"/>
                  </a:outerShdw>
                </a:effectLst>
                <a:latin typeface="Times New Roman" pitchFamily="18" charset="0"/>
              </a:rPr>
              <a:t>9</a:t>
            </a:r>
            <a:r>
              <a:rPr lang="en-US" altLang="zh-CN" sz="2800" b="1" dirty="0">
                <a:solidFill>
                  <a:schemeClr val="accent2"/>
                </a:solidFill>
                <a:effectLst>
                  <a:outerShdw blurRad="38100" dist="38100" dir="2700000" algn="tl">
                    <a:srgbClr val="C0C0C0"/>
                  </a:outerShdw>
                </a:effectLst>
                <a:latin typeface="Times New Roman" pitchFamily="18" charset="0"/>
              </a:rPr>
              <a:t> </a:t>
            </a:r>
            <a:r>
              <a:rPr lang="en-US" altLang="zh-CN" sz="2800" b="1" dirty="0" err="1">
                <a:solidFill>
                  <a:schemeClr val="accent2"/>
                </a:solidFill>
                <a:effectLst>
                  <a:outerShdw blurRad="38100" dist="38100" dir="2700000" algn="tl">
                    <a:srgbClr val="C0C0C0"/>
                  </a:outerShdw>
                </a:effectLst>
                <a:latin typeface="Times New Roman" pitchFamily="18" charset="0"/>
              </a:rPr>
              <a:t>Ω</a:t>
            </a:r>
            <a:r>
              <a:rPr lang="en-US" altLang="zh-CN" sz="2800" b="1" dirty="0" err="1">
                <a:solidFill>
                  <a:schemeClr val="accent2"/>
                </a:solidFill>
                <a:effectLst>
                  <a:outerShdw blurRad="38100" dist="38100" dir="2700000" algn="tl">
                    <a:srgbClr val="C0C0C0"/>
                  </a:outerShdw>
                </a:effectLst>
                <a:latin typeface="Arial"/>
              </a:rPr>
              <a:t>·</a:t>
            </a:r>
            <a:r>
              <a:rPr lang="en-US" altLang="zh-CN" sz="2800" b="1" dirty="0" err="1">
                <a:solidFill>
                  <a:schemeClr val="accent2"/>
                </a:solidFill>
                <a:effectLst>
                  <a:outerShdw blurRad="38100" dist="38100" dir="2700000" algn="tl">
                    <a:srgbClr val="C0C0C0"/>
                  </a:outerShdw>
                </a:effectLst>
                <a:latin typeface="Times New Roman" pitchFamily="18" charset="0"/>
              </a:rPr>
              <a:t>cm</a:t>
            </a:r>
            <a:r>
              <a:rPr lang="zh-CN" altLang="en-US" sz="2800" b="1" dirty="0">
                <a:solidFill>
                  <a:schemeClr val="accent2"/>
                </a:solidFill>
                <a:effectLst>
                  <a:outerShdw blurRad="38100" dist="38100" dir="2700000" algn="tl">
                    <a:srgbClr val="C0C0C0"/>
                  </a:outerShdw>
                </a:effectLst>
                <a:latin typeface="宋体" pitchFamily="2" charset="-122"/>
              </a:rPr>
              <a:t>，</a:t>
            </a:r>
            <a:endParaRPr lang="zh-CN" altLang="en-US" sz="2800" b="1" dirty="0">
              <a:solidFill>
                <a:schemeClr val="accent2"/>
              </a:solidFill>
              <a:effectLst>
                <a:outerShdw blurRad="38100" dist="38100" dir="2700000" algn="tl">
                  <a:srgbClr val="C0C0C0"/>
                </a:outerShdw>
              </a:effectLst>
              <a:latin typeface="Times New Roman" pitchFamily="18" charset="0"/>
              <a:cs typeface="Times New Roman" pitchFamily="18" charset="0"/>
            </a:endParaRPr>
          </a:p>
          <a:p>
            <a:pPr algn="just">
              <a:lnSpc>
                <a:spcPct val="110000"/>
              </a:lnSpc>
              <a:spcBef>
                <a:spcPct val="10000"/>
              </a:spcBef>
              <a:defRPr/>
            </a:pPr>
            <a:r>
              <a:rPr lang="zh-CN" altLang="en-US" sz="2800" b="1" dirty="0">
                <a:solidFill>
                  <a:schemeClr val="accent2"/>
                </a:solidFill>
                <a:effectLst>
                  <a:outerShdw blurRad="38100" dist="38100" dir="2700000" algn="tl">
                    <a:srgbClr val="C0C0C0"/>
                  </a:outerShdw>
                </a:effectLst>
                <a:latin typeface="宋体" pitchFamily="2" charset="-122"/>
              </a:rPr>
              <a:t>       如高价惰性气体和橡胶、陶瓷、塑料等高 </a:t>
            </a:r>
          </a:p>
          <a:p>
            <a:pPr algn="just">
              <a:lnSpc>
                <a:spcPct val="110000"/>
              </a:lnSpc>
              <a:spcBef>
                <a:spcPct val="10000"/>
              </a:spcBef>
              <a:defRPr/>
            </a:pPr>
            <a:r>
              <a:rPr lang="zh-CN" altLang="en-US" sz="2800" b="1" dirty="0">
                <a:solidFill>
                  <a:schemeClr val="accent2"/>
                </a:solidFill>
                <a:effectLst>
                  <a:outerShdw blurRad="38100" dist="38100" dir="2700000" algn="tl">
                    <a:srgbClr val="C0C0C0"/>
                  </a:outerShdw>
                </a:effectLst>
                <a:latin typeface="宋体" pitchFamily="2" charset="-122"/>
              </a:rPr>
              <a:t>          分子材料</a:t>
            </a:r>
            <a:r>
              <a:rPr lang="en-US" altLang="zh-CN" sz="2800" b="1" dirty="0">
                <a:solidFill>
                  <a:schemeClr val="accent2"/>
                </a:solidFill>
                <a:effectLst>
                  <a:outerShdw blurRad="38100" dist="38100" dir="2700000" algn="tl">
                    <a:srgbClr val="C0C0C0"/>
                  </a:outerShdw>
                </a:effectLst>
                <a:latin typeface="Times New Roman" pitchFamily="18" charset="0"/>
              </a:rPr>
              <a:t>.</a:t>
            </a:r>
            <a:endParaRPr lang="en-US" altLang="zh-CN" sz="2800" b="1" dirty="0">
              <a:solidFill>
                <a:schemeClr val="accent2"/>
              </a:solidFill>
              <a:effectLst>
                <a:outerShdw blurRad="38100" dist="38100" dir="2700000" algn="tl">
                  <a:srgbClr val="C0C0C0"/>
                </a:outerShdw>
              </a:effectLst>
              <a:latin typeface="Times New Roman" pitchFamily="18" charset="0"/>
              <a:cs typeface="Times New Roman" pitchFamily="18" charset="0"/>
            </a:endParaRPr>
          </a:p>
          <a:p>
            <a:pPr algn="just">
              <a:lnSpc>
                <a:spcPct val="110000"/>
              </a:lnSpc>
              <a:spcBef>
                <a:spcPct val="10000"/>
              </a:spcBef>
              <a:buFontTx/>
              <a:buChar char="•"/>
              <a:defRPr/>
            </a:pPr>
            <a:r>
              <a:rPr lang="zh-CN" altLang="en-US" sz="2800" b="1" i="1" dirty="0">
                <a:solidFill>
                  <a:srgbClr val="FF0066"/>
                </a:solidFill>
                <a:effectLst>
                  <a:outerShdw blurRad="38100" dist="38100" dir="2700000" algn="tl">
                    <a:srgbClr val="C0C0C0"/>
                  </a:outerShdw>
                </a:effectLst>
                <a:latin typeface="宋体" pitchFamily="2" charset="-122"/>
              </a:rPr>
              <a:t>半导体</a:t>
            </a:r>
            <a:r>
              <a:rPr lang="zh-CN" altLang="en-US" sz="2800" b="1" dirty="0">
                <a:solidFill>
                  <a:srgbClr val="FF0066"/>
                </a:solidFill>
                <a:effectLst>
                  <a:outerShdw blurRad="38100" dist="38100" dir="2700000" algn="tl">
                    <a:srgbClr val="C0C0C0"/>
                  </a:outerShdw>
                </a:effectLst>
                <a:latin typeface="宋体" pitchFamily="2" charset="-122"/>
              </a:rPr>
              <a:t>：</a:t>
            </a:r>
            <a:r>
              <a:rPr lang="zh-CN" altLang="en-US" sz="2800" b="1" dirty="0">
                <a:solidFill>
                  <a:schemeClr val="accent2"/>
                </a:solidFill>
                <a:effectLst>
                  <a:outerShdw blurRad="38100" dist="38100" dir="2700000" algn="tl">
                    <a:srgbClr val="C0C0C0"/>
                  </a:outerShdw>
                </a:effectLst>
                <a:latin typeface="宋体" pitchFamily="2" charset="-122"/>
              </a:rPr>
              <a:t>导电能力介于导体和绝缘体之间的物质。</a:t>
            </a:r>
            <a:endParaRPr lang="zh-CN" altLang="en-US" sz="2800" b="1" dirty="0">
              <a:solidFill>
                <a:schemeClr val="accent2"/>
              </a:solidFill>
              <a:effectLst>
                <a:outerShdw blurRad="38100" dist="38100" dir="2700000" algn="tl">
                  <a:srgbClr val="C0C0C0"/>
                </a:outerShdw>
              </a:effectLst>
              <a:latin typeface="Times New Roman" pitchFamily="18" charset="0"/>
              <a:cs typeface="Times New Roman" pitchFamily="18" charset="0"/>
            </a:endParaRPr>
          </a:p>
          <a:p>
            <a:pPr>
              <a:lnSpc>
                <a:spcPct val="110000"/>
              </a:lnSpc>
              <a:spcBef>
                <a:spcPct val="10000"/>
              </a:spcBef>
              <a:defRPr/>
            </a:pPr>
            <a:r>
              <a:rPr lang="zh-CN" altLang="en-US" sz="2800" b="1" dirty="0">
                <a:solidFill>
                  <a:schemeClr val="accent2"/>
                </a:solidFill>
                <a:effectLst>
                  <a:outerShdw blurRad="38100" dist="38100" dir="2700000" algn="tl">
                    <a:srgbClr val="C0C0C0"/>
                  </a:outerShdw>
                </a:effectLst>
                <a:latin typeface="宋体" pitchFamily="2" charset="-122"/>
              </a:rPr>
              <a:t>       如硅、锗等四价元素。</a:t>
            </a:r>
            <a:r>
              <a:rPr lang="zh-CN" altLang="en-US" sz="2800" b="1" dirty="0">
                <a:solidFill>
                  <a:schemeClr val="accent2"/>
                </a:solidFill>
                <a:effectLst>
                  <a:outerShdw blurRad="38100" dist="38100" dir="2700000" algn="tl">
                    <a:srgbClr val="C0C0C0"/>
                  </a:outerShdw>
                </a:effectLst>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8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8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98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987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987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987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987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987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987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80" name="Text Box 4"/>
          <p:cNvSpPr txBox="1">
            <a:spLocks noChangeArrowheads="1"/>
          </p:cNvSpPr>
          <p:nvPr/>
        </p:nvSpPr>
        <p:spPr bwMode="auto">
          <a:xfrm>
            <a:off x="611188" y="404813"/>
            <a:ext cx="8281987" cy="3887787"/>
          </a:xfrm>
          <a:prstGeom prst="rect">
            <a:avLst/>
          </a:prstGeom>
          <a:noFill/>
          <a:ln w="9525">
            <a:noFill/>
            <a:miter lim="800000"/>
            <a:headEnd/>
            <a:tailEnd/>
          </a:ln>
          <a:effectLst/>
        </p:spPr>
        <p:txBody>
          <a:bodyPr>
            <a:spAutoFit/>
          </a:bodyPr>
          <a:lstStyle/>
          <a:p>
            <a:pPr>
              <a:spcAft>
                <a:spcPct val="55000"/>
              </a:spcAft>
            </a:pPr>
            <a:r>
              <a:rPr lang="en-US" altLang="zh-CN" sz="2000" b="1"/>
              <a:t>3. </a:t>
            </a:r>
            <a:r>
              <a:rPr lang="zh-CN" altLang="en-US" sz="2000" b="1"/>
              <a:t>光电二极管</a:t>
            </a:r>
          </a:p>
          <a:p>
            <a:r>
              <a:rPr lang="zh-CN" altLang="en-US"/>
              <a:t>      光电二极管又叫光敏二极管，它是一种能将光信号转换为电信号的器件。光电二极管的基本结构也是一个</a:t>
            </a:r>
            <a:r>
              <a:rPr lang="en-US" altLang="zh-CN"/>
              <a:t>PN</a:t>
            </a:r>
            <a:r>
              <a:rPr lang="zh-CN" altLang="en-US"/>
              <a:t>结，但管壳上有一个窗口，使光线可以照射到</a:t>
            </a:r>
            <a:r>
              <a:rPr lang="en-US" altLang="zh-CN"/>
              <a:t>PN</a:t>
            </a:r>
            <a:r>
              <a:rPr lang="zh-CN" altLang="en-US"/>
              <a:t>结上。光电二极管工作在反偏状态下，当无光照时，与普通二极管一样，反向电流很小，称为暗电流；当有光照时，其反向电流随光照强度的增加而增加，称为光电流。光电二极管与发光二极管可用于构成红外线遥控电路。图</a:t>
            </a:r>
            <a:r>
              <a:rPr lang="en-US" altLang="zh-CN"/>
              <a:t>4-10</a:t>
            </a:r>
            <a:r>
              <a:rPr lang="zh-CN" altLang="en-US"/>
              <a:t>（</a:t>
            </a:r>
            <a:r>
              <a:rPr lang="en-US" altLang="zh-CN"/>
              <a:t>b</a:t>
            </a:r>
            <a:r>
              <a:rPr lang="zh-CN" altLang="en-US"/>
              <a:t>）所示为光电二极管的电路符号。</a:t>
            </a:r>
            <a:endParaRPr lang="zh-CN" altLang="en-US" b="1"/>
          </a:p>
          <a:p>
            <a:pPr>
              <a:spcBef>
                <a:spcPct val="55000"/>
              </a:spcBef>
              <a:spcAft>
                <a:spcPct val="55000"/>
              </a:spcAft>
            </a:pPr>
            <a:r>
              <a:rPr lang="en-US" altLang="zh-CN" b="1"/>
              <a:t>4. </a:t>
            </a:r>
            <a:r>
              <a:rPr lang="zh-CN" altLang="en-US" b="1"/>
              <a:t>变容二极管</a:t>
            </a:r>
          </a:p>
          <a:p>
            <a:r>
              <a:rPr lang="zh-CN" altLang="en-US"/>
              <a:t>      利用</a:t>
            </a:r>
            <a:r>
              <a:rPr lang="en-US" altLang="zh-CN"/>
              <a:t>PN</a:t>
            </a:r>
            <a:r>
              <a:rPr lang="zh-CN" altLang="en-US"/>
              <a:t>结的势垒电容随外加反向电压变化的特性可制成变容二极管。变容二极管工作在反偏状态下，此时，</a:t>
            </a:r>
            <a:r>
              <a:rPr lang="en-US" altLang="zh-CN"/>
              <a:t>PN</a:t>
            </a:r>
            <a:r>
              <a:rPr lang="zh-CN" altLang="en-US"/>
              <a:t>结结电容的数值随外加电压的大小而变化。因此，变容二极管可做可变电容使用。图</a:t>
            </a:r>
            <a:r>
              <a:rPr lang="en-US" altLang="zh-CN"/>
              <a:t>4-10</a:t>
            </a:r>
            <a:r>
              <a:rPr lang="zh-CN" altLang="en-US"/>
              <a:t>（</a:t>
            </a:r>
            <a:r>
              <a:rPr lang="en-US" altLang="zh-CN"/>
              <a:t>c</a:t>
            </a:r>
            <a:r>
              <a:rPr lang="zh-CN" altLang="en-US"/>
              <a:t>）所示为变容二极管的电路符号。</a:t>
            </a:r>
          </a:p>
          <a:p>
            <a:r>
              <a:rPr lang="zh-CN" altLang="en-US"/>
              <a:t>变容二极管在高频电路中得到广泛应用，可用于自动调谐、调频、调相等。</a:t>
            </a:r>
          </a:p>
        </p:txBody>
      </p:sp>
      <p:pic>
        <p:nvPicPr>
          <p:cNvPr id="613381" name="Picture 5"/>
          <p:cNvPicPr>
            <a:picLocks noChangeAspect="1" noChangeArrowheads="1"/>
          </p:cNvPicPr>
          <p:nvPr/>
        </p:nvPicPr>
        <p:blipFill>
          <a:blip r:embed="rId2" cstate="print"/>
          <a:srcRect l="36665" b="22684"/>
          <a:stretch>
            <a:fillRect/>
          </a:stretch>
        </p:blipFill>
        <p:spPr bwMode="auto">
          <a:xfrm>
            <a:off x="2195513" y="4508500"/>
            <a:ext cx="4354512" cy="1152525"/>
          </a:xfrm>
          <a:prstGeom prst="rect">
            <a:avLst/>
          </a:prstGeom>
          <a:noFill/>
          <a:ln w="9525">
            <a:noFill/>
            <a:miter lim="800000"/>
            <a:headEnd/>
            <a:tailEnd/>
          </a:ln>
        </p:spPr>
      </p:pic>
      <p:sp>
        <p:nvSpPr>
          <p:cNvPr id="613382" name="Text Box 6"/>
          <p:cNvSpPr txBox="1">
            <a:spLocks noChangeArrowheads="1"/>
          </p:cNvSpPr>
          <p:nvPr/>
        </p:nvSpPr>
        <p:spPr bwMode="auto">
          <a:xfrm>
            <a:off x="3635375" y="5734050"/>
            <a:ext cx="1512888" cy="366713"/>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图</a:t>
            </a:r>
            <a:r>
              <a:rPr lang="en-US" altLang="zh-CN" b="1"/>
              <a:t>4-10</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4" name="Text Box 4"/>
          <p:cNvSpPr txBox="1">
            <a:spLocks noChangeArrowheads="1"/>
          </p:cNvSpPr>
          <p:nvPr/>
        </p:nvSpPr>
        <p:spPr bwMode="auto">
          <a:xfrm>
            <a:off x="539750" y="476250"/>
            <a:ext cx="8280400" cy="4972050"/>
          </a:xfrm>
          <a:prstGeom prst="rect">
            <a:avLst/>
          </a:prstGeom>
          <a:noFill/>
          <a:ln w="9525">
            <a:noFill/>
            <a:miter lim="800000"/>
            <a:headEnd/>
            <a:tailEnd/>
          </a:ln>
          <a:effectLst/>
        </p:spPr>
        <p:txBody>
          <a:bodyPr>
            <a:spAutoFit/>
          </a:bodyPr>
          <a:lstStyle/>
          <a:p>
            <a:pPr algn="just">
              <a:spcBef>
                <a:spcPct val="50000"/>
              </a:spcBef>
            </a:pPr>
            <a:r>
              <a:rPr lang="en-US" altLang="zh-CN" sz="2400" b="1"/>
              <a:t>4.2.5  </a:t>
            </a:r>
            <a:r>
              <a:rPr lang="zh-CN" altLang="en-US" sz="2400" b="1"/>
              <a:t>二极管应用电路举例</a:t>
            </a:r>
          </a:p>
          <a:p>
            <a:pPr>
              <a:spcBef>
                <a:spcPct val="50000"/>
              </a:spcBef>
            </a:pPr>
            <a:r>
              <a:rPr lang="zh-CN" altLang="en-US" b="1">
                <a:solidFill>
                  <a:srgbClr val="FF0000"/>
                </a:solidFill>
              </a:rPr>
              <a:t>      提示：</a:t>
            </a:r>
            <a:r>
              <a:rPr lang="zh-CN" altLang="en-US"/>
              <a:t>在二极管的应用电路中，主要是利用二极管的单向导电性。在分析应用电路时，应当掌握一条基本原则，即判断二极管是处于正偏导通状态还是反偏截止状态，二极管导通时，一般用电压源</a:t>
            </a:r>
            <a:r>
              <a:rPr lang="en-US" altLang="zh-CN" i="1"/>
              <a:t>U</a:t>
            </a:r>
            <a:r>
              <a:rPr lang="en-US" altLang="zh-CN"/>
              <a:t>D = 0.7 V</a:t>
            </a:r>
            <a:r>
              <a:rPr lang="zh-CN" altLang="en-US"/>
              <a:t>（硅管，若是锗管则用</a:t>
            </a:r>
            <a:r>
              <a:rPr lang="en-US" altLang="zh-CN"/>
              <a:t>0.3 V</a:t>
            </a:r>
            <a:r>
              <a:rPr lang="zh-CN" altLang="en-US"/>
              <a:t>）代替，或近似用短路线代替（理想二极管）；二极管截止时，一般将二极管断开，即认为二极管反向电阻无穷大。</a:t>
            </a:r>
          </a:p>
          <a:p>
            <a:pPr>
              <a:spcBef>
                <a:spcPct val="55000"/>
              </a:spcBef>
              <a:spcAft>
                <a:spcPct val="55000"/>
              </a:spcAft>
            </a:pPr>
            <a:r>
              <a:rPr lang="en-US" altLang="zh-CN" sz="2000" b="1"/>
              <a:t>1. </a:t>
            </a:r>
            <a:r>
              <a:rPr lang="zh-CN" altLang="en-US" sz="2000" b="1"/>
              <a:t>二极管整流电路</a:t>
            </a:r>
          </a:p>
          <a:p>
            <a:r>
              <a:rPr lang="zh-CN" altLang="en-US"/>
              <a:t>      所谓整流，就是利用二极管的单向导电性，将交流电压变成单方向的脉动直流电压。</a:t>
            </a:r>
          </a:p>
          <a:p>
            <a:r>
              <a:rPr lang="zh-CN" altLang="en-US"/>
              <a:t>      小功率整流电路形式有单向半波整流电路、单向全波整流电路和单向桥式全波整流电路三种。</a:t>
            </a:r>
          </a:p>
          <a:p>
            <a:pPr>
              <a:spcBef>
                <a:spcPct val="55000"/>
              </a:spcBef>
              <a:spcAft>
                <a:spcPct val="5000"/>
              </a:spcAft>
            </a:pPr>
            <a:r>
              <a:rPr lang="zh-CN" altLang="en-US" b="1"/>
              <a:t>（</a:t>
            </a:r>
            <a:r>
              <a:rPr lang="en-US" altLang="zh-CN" b="1"/>
              <a:t>1</a:t>
            </a:r>
            <a:r>
              <a:rPr lang="zh-CN" altLang="en-US" b="1"/>
              <a:t>）单向半波整流电路</a:t>
            </a:r>
          </a:p>
          <a:p>
            <a:r>
              <a:rPr lang="zh-CN" altLang="en-US"/>
              <a:t>      图</a:t>
            </a:r>
            <a:r>
              <a:rPr lang="en-US" altLang="zh-CN"/>
              <a:t>4-11</a:t>
            </a:r>
            <a:r>
              <a:rPr lang="zh-CN" altLang="en-US"/>
              <a:t>（</a:t>
            </a:r>
            <a:r>
              <a:rPr lang="en-US" altLang="zh-CN"/>
              <a:t>a</a:t>
            </a:r>
            <a:r>
              <a:rPr lang="zh-CN" altLang="en-US"/>
              <a:t>）所示为单相半波整流电路图，它是最简单的整流电路，由变压器、二极管和负载电阻组成。</a:t>
            </a:r>
            <a:r>
              <a:rPr lang="en-US" altLang="zh-CN" i="1"/>
              <a:t>u</a:t>
            </a:r>
            <a:r>
              <a:rPr lang="en-US" altLang="zh-CN"/>
              <a:t>1</a:t>
            </a:r>
            <a:r>
              <a:rPr lang="zh-CN" altLang="en-US"/>
              <a:t>是变压器初级线圈的输入电压，即市电电压，</a:t>
            </a:r>
            <a:r>
              <a:rPr lang="en-US" altLang="zh-CN" i="1"/>
              <a:t>u</a:t>
            </a:r>
            <a:r>
              <a:rPr lang="en-US" altLang="zh-CN"/>
              <a:t>2</a:t>
            </a:r>
            <a:r>
              <a:rPr lang="zh-CN" altLang="en-US"/>
              <a:t>是变压器次级的输出电压（也称副边电压）。</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457200" y="990600"/>
            <a:ext cx="3810000" cy="461665"/>
          </a:xfrm>
          <a:prstGeom prst="rect">
            <a:avLst/>
          </a:prstGeom>
          <a:noFill/>
          <a:ln w="9525">
            <a:noFill/>
            <a:miter lim="800000"/>
            <a:headEnd/>
            <a:tailEnd/>
          </a:ln>
          <a:effectLst/>
        </p:spPr>
        <p:txBody>
          <a:bodyPr>
            <a:spAutoFit/>
          </a:bodyPr>
          <a:lstStyle/>
          <a:p>
            <a:pPr>
              <a:spcBef>
                <a:spcPct val="50000"/>
              </a:spcBef>
              <a:defRPr/>
            </a:pPr>
            <a:r>
              <a:rPr lang="zh-CN" altLang="en-US" sz="2400" b="1" dirty="0">
                <a:solidFill>
                  <a:schemeClr val="accent2"/>
                </a:solidFill>
                <a:effectLst>
                  <a:outerShdw blurRad="38100" dist="38100" dir="2700000" algn="tl">
                    <a:srgbClr val="C0C0C0"/>
                  </a:outerShdw>
                </a:effectLst>
              </a:rPr>
              <a:t>二极管应用</a:t>
            </a:r>
            <a:r>
              <a:rPr lang="en-US" altLang="zh-CN" sz="2400" b="1" dirty="0">
                <a:solidFill>
                  <a:schemeClr val="accent2"/>
                </a:solidFill>
                <a:effectLst>
                  <a:outerShdw blurRad="38100" dist="38100" dir="2700000" algn="tl">
                    <a:srgbClr val="C0C0C0"/>
                  </a:outerShdw>
                </a:effectLst>
              </a:rPr>
              <a:t>-</a:t>
            </a:r>
            <a:r>
              <a:rPr lang="zh-CN" altLang="en-US" sz="2400" b="1" dirty="0">
                <a:solidFill>
                  <a:schemeClr val="accent2"/>
                </a:solidFill>
                <a:effectLst>
                  <a:outerShdw blurRad="38100" dist="38100" dir="2700000" algn="tl">
                    <a:srgbClr val="C0C0C0"/>
                  </a:outerShdw>
                </a:effectLst>
              </a:rPr>
              <a:t>半波整流</a:t>
            </a:r>
          </a:p>
        </p:txBody>
      </p:sp>
      <p:pic>
        <p:nvPicPr>
          <p:cNvPr id="47107" name="Picture 3"/>
          <p:cNvPicPr>
            <a:picLocks noChangeAspect="1" noChangeArrowheads="1"/>
          </p:cNvPicPr>
          <p:nvPr/>
        </p:nvPicPr>
        <p:blipFill>
          <a:blip r:embed="rId2" cstate="print"/>
          <a:srcRect/>
          <a:stretch>
            <a:fillRect/>
          </a:stretch>
        </p:blipFill>
        <p:spPr bwMode="auto">
          <a:xfrm>
            <a:off x="3419872" y="476672"/>
            <a:ext cx="5105400" cy="2297113"/>
          </a:xfrm>
          <a:prstGeom prst="rect">
            <a:avLst/>
          </a:prstGeom>
          <a:noFill/>
          <a:ln w="9525">
            <a:noFill/>
            <a:miter lim="800000"/>
            <a:headEnd/>
            <a:tailEnd/>
          </a:ln>
        </p:spPr>
      </p:pic>
      <p:pic>
        <p:nvPicPr>
          <p:cNvPr id="47108" name="Picture 4"/>
          <p:cNvPicPr>
            <a:picLocks noChangeAspect="1" noChangeArrowheads="1"/>
          </p:cNvPicPr>
          <p:nvPr/>
        </p:nvPicPr>
        <p:blipFill>
          <a:blip r:embed="rId3" cstate="print"/>
          <a:srcRect/>
          <a:stretch>
            <a:fillRect/>
          </a:stretch>
        </p:blipFill>
        <p:spPr bwMode="auto">
          <a:xfrm>
            <a:off x="395536" y="2708920"/>
            <a:ext cx="6400800" cy="1947863"/>
          </a:xfrm>
          <a:prstGeom prst="rect">
            <a:avLst/>
          </a:prstGeom>
          <a:noFill/>
          <a:ln w="9525">
            <a:noFill/>
            <a:miter lim="800000"/>
            <a:headEnd/>
            <a:tailEnd/>
          </a:ln>
        </p:spPr>
      </p:pic>
      <p:pic>
        <p:nvPicPr>
          <p:cNvPr id="47109" name="Picture 5"/>
          <p:cNvPicPr>
            <a:picLocks noChangeAspect="1" noChangeArrowheads="1"/>
          </p:cNvPicPr>
          <p:nvPr/>
        </p:nvPicPr>
        <p:blipFill>
          <a:blip r:embed="rId4" cstate="print"/>
          <a:srcRect/>
          <a:stretch>
            <a:fillRect/>
          </a:stretch>
        </p:blipFill>
        <p:spPr bwMode="auto">
          <a:xfrm>
            <a:off x="928936" y="4913958"/>
            <a:ext cx="6553200" cy="1376362"/>
          </a:xfrm>
          <a:prstGeom prst="rect">
            <a:avLst/>
          </a:prstGeom>
          <a:noFill/>
          <a:ln w="9525">
            <a:noFill/>
            <a:miter lim="800000"/>
            <a:headEnd/>
            <a:tailEnd/>
          </a:ln>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2" name="Text Box 4"/>
          <p:cNvSpPr txBox="1">
            <a:spLocks noChangeArrowheads="1"/>
          </p:cNvSpPr>
          <p:nvPr/>
        </p:nvSpPr>
        <p:spPr bwMode="auto">
          <a:xfrm>
            <a:off x="611188" y="476250"/>
            <a:ext cx="8137525" cy="366713"/>
          </a:xfrm>
          <a:prstGeom prst="rect">
            <a:avLst/>
          </a:prstGeom>
          <a:noFill/>
          <a:ln w="9525">
            <a:noFill/>
            <a:miter lim="800000"/>
            <a:headEnd/>
            <a:tailEnd/>
          </a:ln>
          <a:effectLst/>
        </p:spPr>
        <p:txBody>
          <a:bodyPr>
            <a:spAutoFit/>
          </a:bodyPr>
          <a:lstStyle/>
          <a:p>
            <a:pPr>
              <a:spcBef>
                <a:spcPct val="50000"/>
              </a:spcBef>
            </a:pPr>
            <a:r>
              <a:rPr lang="zh-CN" altLang="en-US"/>
              <a:t>图</a:t>
            </a:r>
            <a:r>
              <a:rPr lang="en-US" altLang="zh-CN"/>
              <a:t>4-11</a:t>
            </a:r>
            <a:r>
              <a:rPr lang="zh-CN" altLang="en-US"/>
              <a:t>中，一般假设变压器副边电压</a:t>
            </a:r>
            <a:r>
              <a:rPr lang="en-US" altLang="zh-CN" i="1"/>
              <a:t>u</a:t>
            </a:r>
            <a:r>
              <a:rPr lang="en-US" altLang="zh-CN"/>
              <a:t>2</a:t>
            </a:r>
            <a:r>
              <a:rPr lang="zh-CN" altLang="en-US"/>
              <a:t>为：  </a:t>
            </a:r>
          </a:p>
        </p:txBody>
      </p:sp>
      <p:sp>
        <p:nvSpPr>
          <p:cNvPr id="616455" name="Rectangle 7"/>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16454" name="Object 6"/>
          <p:cNvGraphicFramePr>
            <a:graphicFrameLocks noChangeAspect="1"/>
          </p:cNvGraphicFramePr>
          <p:nvPr/>
        </p:nvGraphicFramePr>
        <p:xfrm>
          <a:off x="2700338" y="908050"/>
          <a:ext cx="3313112" cy="430213"/>
        </p:xfrm>
        <a:graphic>
          <a:graphicData uri="http://schemas.openxmlformats.org/presentationml/2006/ole">
            <p:oleObj spid="_x0000_s616454" name="公式" r:id="rId3" imgW="1765300" imgH="228600" progId="">
              <p:embed/>
            </p:oleObj>
          </a:graphicData>
        </a:graphic>
      </p:graphicFrame>
      <p:sp>
        <p:nvSpPr>
          <p:cNvPr id="616456" name="Text Box 8"/>
          <p:cNvSpPr txBox="1">
            <a:spLocks noChangeArrowheads="1"/>
          </p:cNvSpPr>
          <p:nvPr/>
        </p:nvSpPr>
        <p:spPr bwMode="auto">
          <a:xfrm>
            <a:off x="611188" y="1700213"/>
            <a:ext cx="8208962" cy="2701925"/>
          </a:xfrm>
          <a:prstGeom prst="rect">
            <a:avLst/>
          </a:prstGeom>
          <a:noFill/>
          <a:ln w="9525">
            <a:noFill/>
            <a:miter lim="800000"/>
            <a:headEnd/>
            <a:tailEnd/>
          </a:ln>
          <a:effectLst/>
        </p:spPr>
        <p:txBody>
          <a:bodyPr>
            <a:spAutoFit/>
          </a:bodyPr>
          <a:lstStyle/>
          <a:p>
            <a:pPr>
              <a:spcBef>
                <a:spcPct val="50000"/>
              </a:spcBef>
            </a:pPr>
            <a:r>
              <a:rPr lang="en-US" altLang="zh-CN"/>
              <a:t>      </a:t>
            </a:r>
            <a:r>
              <a:rPr lang="zh-CN" altLang="en-US" b="1"/>
              <a:t>工作原理分析：</a:t>
            </a:r>
            <a:r>
              <a:rPr lang="en-US" altLang="zh-CN" i="1"/>
              <a:t>u</a:t>
            </a:r>
            <a:r>
              <a:rPr lang="en-US" altLang="zh-CN"/>
              <a:t>2</a:t>
            </a:r>
            <a:r>
              <a:rPr lang="zh-CN" altLang="en-US"/>
              <a:t>波形如图</a:t>
            </a:r>
            <a:r>
              <a:rPr lang="en-US" altLang="zh-CN"/>
              <a:t>4-11</a:t>
            </a:r>
            <a:r>
              <a:rPr lang="zh-CN" altLang="en-US"/>
              <a:t>（</a:t>
            </a:r>
            <a:r>
              <a:rPr lang="en-US" altLang="zh-CN"/>
              <a:t>b</a:t>
            </a:r>
            <a:r>
              <a:rPr lang="zh-CN" altLang="en-US"/>
              <a:t>）所示。设二极管为理想二极管，在电压</a:t>
            </a:r>
            <a:r>
              <a:rPr lang="en-US" altLang="zh-CN" i="1"/>
              <a:t>u</a:t>
            </a:r>
            <a:r>
              <a:rPr lang="en-US" altLang="zh-CN"/>
              <a:t>2</a:t>
            </a:r>
            <a:r>
              <a:rPr lang="zh-CN" altLang="en-US"/>
              <a:t>的正半周，二极管</a:t>
            </a:r>
            <a:r>
              <a:rPr lang="en-US" altLang="zh-CN"/>
              <a:t>D</a:t>
            </a:r>
            <a:r>
              <a:rPr lang="zh-CN" altLang="en-US"/>
              <a:t>正偏导通，电流</a:t>
            </a:r>
            <a:r>
              <a:rPr lang="en-US" altLang="zh-CN" i="1"/>
              <a:t>i</a:t>
            </a:r>
            <a:r>
              <a:rPr lang="en-US" altLang="zh-CN"/>
              <a:t>D</a:t>
            </a:r>
            <a:r>
              <a:rPr lang="zh-CN" altLang="en-US"/>
              <a:t>经二极管流向负载</a:t>
            </a:r>
            <a:r>
              <a:rPr lang="en-US" altLang="zh-CN" i="1"/>
              <a:t>R</a:t>
            </a:r>
            <a:r>
              <a:rPr lang="en-US" altLang="zh-CN"/>
              <a:t>L</a:t>
            </a:r>
            <a:r>
              <a:rPr lang="zh-CN" altLang="en-US"/>
              <a:t>，在</a:t>
            </a:r>
            <a:r>
              <a:rPr lang="en-US" altLang="zh-CN" i="1"/>
              <a:t>R</a:t>
            </a:r>
            <a:r>
              <a:rPr lang="en-US" altLang="zh-CN"/>
              <a:t>L</a:t>
            </a:r>
            <a:r>
              <a:rPr lang="zh-CN" altLang="en-US"/>
              <a:t>上就得到一个上正下负的电压；在</a:t>
            </a:r>
            <a:r>
              <a:rPr lang="en-US" altLang="zh-CN" i="1"/>
              <a:t>u</a:t>
            </a:r>
            <a:r>
              <a:rPr lang="en-US" altLang="zh-CN"/>
              <a:t>2</a:t>
            </a:r>
            <a:r>
              <a:rPr lang="zh-CN" altLang="en-US"/>
              <a:t>的负半周，二极管</a:t>
            </a:r>
            <a:r>
              <a:rPr lang="en-US" altLang="zh-CN"/>
              <a:t>D</a:t>
            </a:r>
            <a:r>
              <a:rPr lang="zh-CN" altLang="en-US"/>
              <a:t>反偏截止，流过负载的电流为</a:t>
            </a:r>
            <a:r>
              <a:rPr lang="en-US" altLang="zh-CN"/>
              <a:t>0</a:t>
            </a:r>
            <a:r>
              <a:rPr lang="zh-CN" altLang="en-US"/>
              <a:t>，因而</a:t>
            </a:r>
            <a:r>
              <a:rPr lang="en-US" altLang="zh-CN" i="1"/>
              <a:t>R</a:t>
            </a:r>
            <a:r>
              <a:rPr lang="en-US" altLang="zh-CN"/>
              <a:t>L</a:t>
            </a:r>
            <a:r>
              <a:rPr lang="zh-CN" altLang="en-US"/>
              <a:t>上电压为</a:t>
            </a:r>
            <a:r>
              <a:rPr lang="en-US" altLang="zh-CN"/>
              <a:t>0</a:t>
            </a:r>
            <a:r>
              <a:rPr lang="zh-CN" altLang="en-US"/>
              <a:t>。这样以来，在</a:t>
            </a:r>
            <a:r>
              <a:rPr lang="en-US" altLang="zh-CN" i="1"/>
              <a:t>u</a:t>
            </a:r>
            <a:r>
              <a:rPr lang="en-US" altLang="zh-CN"/>
              <a:t>2</a:t>
            </a:r>
            <a:r>
              <a:rPr lang="zh-CN" altLang="en-US"/>
              <a:t>信号的一个周期内，</a:t>
            </a:r>
            <a:r>
              <a:rPr lang="en-US" altLang="zh-CN" i="1"/>
              <a:t>R</a:t>
            </a:r>
            <a:r>
              <a:rPr lang="en-US" altLang="zh-CN"/>
              <a:t>L</a:t>
            </a:r>
            <a:r>
              <a:rPr lang="zh-CN" altLang="en-US"/>
              <a:t>上只有半个周期有电流通过，结果在</a:t>
            </a:r>
            <a:r>
              <a:rPr lang="en-US" altLang="zh-CN" i="1"/>
              <a:t>R</a:t>
            </a:r>
            <a:r>
              <a:rPr lang="en-US" altLang="zh-CN"/>
              <a:t>L</a:t>
            </a:r>
            <a:r>
              <a:rPr lang="zh-CN" altLang="en-US"/>
              <a:t>两端得到的输出电压</a:t>
            </a:r>
            <a:r>
              <a:rPr lang="en-US" altLang="zh-CN" i="1"/>
              <a:t>u</a:t>
            </a:r>
            <a:r>
              <a:rPr lang="en-US" altLang="zh-CN"/>
              <a:t>o</a:t>
            </a:r>
            <a:r>
              <a:rPr lang="zh-CN" altLang="en-US"/>
              <a:t>就是单方向的，且近似为半个周期的正弦波，所以叫“半波整流电路”。半波整流电路中各段电压、电流的波形如图</a:t>
            </a:r>
            <a:r>
              <a:rPr lang="en-US" altLang="zh-CN"/>
              <a:t>4-11</a:t>
            </a:r>
            <a:r>
              <a:rPr lang="zh-CN" altLang="en-US"/>
              <a:t>（</a:t>
            </a:r>
            <a:r>
              <a:rPr lang="en-US" altLang="zh-CN"/>
              <a:t>b</a:t>
            </a:r>
            <a:r>
              <a:rPr lang="zh-CN" altLang="en-US"/>
              <a:t>）所示。</a:t>
            </a:r>
          </a:p>
          <a:p>
            <a:pPr>
              <a:spcBef>
                <a:spcPct val="50000"/>
              </a:spcBef>
            </a:pPr>
            <a:r>
              <a:rPr lang="zh-CN" altLang="en-US" b="1"/>
              <a:t>      存在的不足：</a:t>
            </a:r>
            <a:r>
              <a:rPr lang="zh-CN" altLang="en-US"/>
              <a:t>半波整流电路虽然简单，但它只利用了电源的半个周期，整流输出电压低，脉动幅度较大且变压器利用率低。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428" name="Picture 4"/>
          <p:cNvPicPr>
            <a:picLocks noChangeAspect="1" noChangeArrowheads="1"/>
          </p:cNvPicPr>
          <p:nvPr/>
        </p:nvPicPr>
        <p:blipFill>
          <a:blip r:embed="rId2" cstate="print"/>
          <a:srcRect/>
          <a:stretch>
            <a:fillRect/>
          </a:stretch>
        </p:blipFill>
        <p:spPr bwMode="auto">
          <a:xfrm>
            <a:off x="1187450" y="476250"/>
            <a:ext cx="6391275" cy="4629150"/>
          </a:xfrm>
          <a:prstGeom prst="rect">
            <a:avLst/>
          </a:prstGeom>
          <a:noFill/>
          <a:ln w="9525">
            <a:noFill/>
            <a:miter lim="800000"/>
            <a:headEnd/>
            <a:tailEnd/>
          </a:ln>
          <a:effectLst/>
        </p:spPr>
      </p:pic>
      <p:sp>
        <p:nvSpPr>
          <p:cNvPr id="6" name="Text Box 2"/>
          <p:cNvSpPr txBox="1">
            <a:spLocks noChangeArrowheads="1"/>
          </p:cNvSpPr>
          <p:nvPr/>
        </p:nvSpPr>
        <p:spPr bwMode="auto">
          <a:xfrm>
            <a:off x="457200" y="990600"/>
            <a:ext cx="3810000" cy="461665"/>
          </a:xfrm>
          <a:prstGeom prst="rect">
            <a:avLst/>
          </a:prstGeom>
          <a:noFill/>
          <a:ln w="9525">
            <a:noFill/>
            <a:miter lim="800000"/>
            <a:headEnd/>
            <a:tailEnd/>
          </a:ln>
          <a:effectLst/>
        </p:spPr>
        <p:txBody>
          <a:bodyPr>
            <a:spAutoFit/>
          </a:bodyPr>
          <a:lstStyle/>
          <a:p>
            <a:pPr>
              <a:spcBef>
                <a:spcPct val="50000"/>
              </a:spcBef>
              <a:defRPr/>
            </a:pPr>
            <a:r>
              <a:rPr lang="zh-CN" altLang="en-US" sz="2400" b="1" dirty="0">
                <a:solidFill>
                  <a:schemeClr val="accent2"/>
                </a:solidFill>
                <a:effectLst>
                  <a:outerShdw blurRad="38100" dist="38100" dir="2700000" algn="tl">
                    <a:srgbClr val="C0C0C0"/>
                  </a:outerShdw>
                </a:effectLst>
              </a:rPr>
              <a:t>二极管应用</a:t>
            </a:r>
            <a:r>
              <a:rPr lang="en-US" altLang="zh-CN" sz="2400" b="1" dirty="0" smtClean="0">
                <a:solidFill>
                  <a:schemeClr val="accent2"/>
                </a:solidFill>
                <a:effectLst>
                  <a:outerShdw blurRad="38100" dist="38100" dir="2700000" algn="tl">
                    <a:srgbClr val="C0C0C0"/>
                  </a:outerShdw>
                </a:effectLst>
              </a:rPr>
              <a:t>-</a:t>
            </a:r>
            <a:r>
              <a:rPr lang="zh-CN" altLang="en-US" sz="2400" b="1" dirty="0" smtClean="0">
                <a:solidFill>
                  <a:schemeClr val="accent2"/>
                </a:solidFill>
                <a:effectLst>
                  <a:outerShdw blurRad="38100" dist="38100" dir="2700000" algn="tl">
                    <a:srgbClr val="C0C0C0"/>
                  </a:outerShdw>
                </a:effectLst>
              </a:rPr>
              <a:t>全波</a:t>
            </a:r>
            <a:r>
              <a:rPr lang="zh-CN" altLang="en-US" sz="2400" b="1" dirty="0">
                <a:solidFill>
                  <a:schemeClr val="accent2"/>
                </a:solidFill>
                <a:effectLst>
                  <a:outerShdw blurRad="38100" dist="38100" dir="2700000" algn="tl">
                    <a:srgbClr val="C0C0C0"/>
                  </a:outerShdw>
                </a:effectLst>
              </a:rPr>
              <a:t>整流</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6" name="Text Box 4"/>
          <p:cNvSpPr txBox="1">
            <a:spLocks noChangeArrowheads="1"/>
          </p:cNvSpPr>
          <p:nvPr/>
        </p:nvSpPr>
        <p:spPr bwMode="auto">
          <a:xfrm>
            <a:off x="539750" y="404813"/>
            <a:ext cx="8424863" cy="641350"/>
          </a:xfrm>
          <a:prstGeom prst="rect">
            <a:avLst/>
          </a:prstGeom>
          <a:noFill/>
          <a:ln w="9525">
            <a:noFill/>
            <a:miter lim="800000"/>
            <a:headEnd/>
            <a:tailEnd/>
          </a:ln>
          <a:effectLst/>
        </p:spPr>
        <p:txBody>
          <a:bodyPr>
            <a:spAutoFit/>
          </a:bodyPr>
          <a:lstStyle/>
          <a:p>
            <a:r>
              <a:rPr lang="zh-CN" altLang="en-US" b="1"/>
              <a:t>（</a:t>
            </a:r>
            <a:r>
              <a:rPr lang="en-US" altLang="zh-CN" b="1"/>
              <a:t>2</a:t>
            </a:r>
            <a:r>
              <a:rPr lang="zh-CN" altLang="en-US" b="1"/>
              <a:t>）单向桥式全波整流电路</a:t>
            </a:r>
          </a:p>
          <a:p>
            <a:r>
              <a:rPr lang="zh-CN" altLang="en-US"/>
              <a:t>      如图</a:t>
            </a:r>
            <a:r>
              <a:rPr lang="en-US" altLang="zh-CN"/>
              <a:t>4-12</a:t>
            </a:r>
            <a:r>
              <a:rPr lang="zh-CN" altLang="en-US"/>
              <a:t>（</a:t>
            </a:r>
            <a:r>
              <a:rPr lang="en-US" altLang="zh-CN"/>
              <a:t>a</a:t>
            </a:r>
            <a:r>
              <a:rPr lang="zh-CN" altLang="en-US"/>
              <a:t>）所示。电路中采用了</a:t>
            </a:r>
            <a:r>
              <a:rPr lang="en-US" altLang="zh-CN"/>
              <a:t>D1</a:t>
            </a:r>
            <a:r>
              <a:rPr lang="zh-CN" altLang="en-US"/>
              <a:t>～</a:t>
            </a:r>
            <a:r>
              <a:rPr lang="en-US" altLang="zh-CN"/>
              <a:t>D4</a:t>
            </a:r>
            <a:r>
              <a:rPr lang="zh-CN" altLang="en-US"/>
              <a:t>四只二极管，并且接成电桥形式。</a:t>
            </a:r>
          </a:p>
        </p:txBody>
      </p:sp>
      <p:pic>
        <p:nvPicPr>
          <p:cNvPr id="617477" name="Picture 5"/>
          <p:cNvPicPr>
            <a:picLocks noChangeAspect="1" noChangeArrowheads="1"/>
          </p:cNvPicPr>
          <p:nvPr/>
        </p:nvPicPr>
        <p:blipFill>
          <a:blip r:embed="rId2" cstate="print"/>
          <a:srcRect/>
          <a:stretch>
            <a:fillRect/>
          </a:stretch>
        </p:blipFill>
        <p:spPr bwMode="auto">
          <a:xfrm>
            <a:off x="1258888" y="1125538"/>
            <a:ext cx="6591300" cy="5562600"/>
          </a:xfrm>
          <a:prstGeom prst="rect">
            <a:avLst/>
          </a:prstGeom>
          <a:noFill/>
          <a:ln w="9525">
            <a:noFill/>
            <a:miter lim="800000"/>
            <a:headEnd/>
            <a:tailEnd/>
          </a:ln>
          <a:effectLst/>
        </p:spPr>
      </p:pic>
      <p:sp>
        <p:nvSpPr>
          <p:cNvPr id="617478" name="Text Box 6"/>
          <p:cNvSpPr txBox="1">
            <a:spLocks noChangeArrowheads="1"/>
          </p:cNvSpPr>
          <p:nvPr/>
        </p:nvSpPr>
        <p:spPr bwMode="auto">
          <a:xfrm>
            <a:off x="7885113" y="6308725"/>
            <a:ext cx="1079500" cy="366713"/>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4-12</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4" name="Text Box 4"/>
          <p:cNvSpPr txBox="1">
            <a:spLocks noChangeArrowheads="1"/>
          </p:cNvSpPr>
          <p:nvPr/>
        </p:nvSpPr>
        <p:spPr bwMode="auto">
          <a:xfrm>
            <a:off x="539750" y="476250"/>
            <a:ext cx="8280400" cy="3565525"/>
          </a:xfrm>
          <a:prstGeom prst="rect">
            <a:avLst/>
          </a:prstGeom>
          <a:noFill/>
          <a:ln w="9525">
            <a:noFill/>
            <a:miter lim="800000"/>
            <a:headEnd/>
            <a:tailEnd/>
          </a:ln>
          <a:effectLst/>
        </p:spPr>
        <p:txBody>
          <a:bodyPr>
            <a:spAutoFit/>
          </a:bodyPr>
          <a:lstStyle/>
          <a:p>
            <a:r>
              <a:rPr lang="en-US" altLang="zh-CN" b="1"/>
              <a:t>      </a:t>
            </a:r>
            <a:r>
              <a:rPr lang="zh-CN" altLang="en-US" b="1"/>
              <a:t>工作原理分析：</a:t>
            </a:r>
            <a:r>
              <a:rPr lang="zh-CN" altLang="en-US"/>
              <a:t>当</a:t>
            </a:r>
            <a:r>
              <a:rPr lang="en-US" altLang="zh-CN" i="1"/>
              <a:t>u</a:t>
            </a:r>
            <a:r>
              <a:rPr lang="en-US" altLang="zh-CN"/>
              <a:t>2</a:t>
            </a:r>
            <a:r>
              <a:rPr lang="zh-CN" altLang="en-US"/>
              <a:t>为正半周时， </a:t>
            </a:r>
            <a:r>
              <a:rPr lang="en-US" altLang="zh-CN"/>
              <a:t>D1</a:t>
            </a:r>
            <a:r>
              <a:rPr lang="zh-CN" altLang="en-US"/>
              <a:t>、</a:t>
            </a:r>
            <a:r>
              <a:rPr lang="en-US" altLang="zh-CN"/>
              <a:t>D2</a:t>
            </a:r>
            <a:r>
              <a:rPr lang="zh-CN" altLang="en-US"/>
              <a:t>导通，</a:t>
            </a:r>
            <a:r>
              <a:rPr lang="en-US" altLang="zh-CN"/>
              <a:t>D3</a:t>
            </a:r>
            <a:r>
              <a:rPr lang="zh-CN" altLang="en-US"/>
              <a:t>、</a:t>
            </a:r>
            <a:r>
              <a:rPr lang="en-US" altLang="zh-CN"/>
              <a:t>D4</a:t>
            </a:r>
            <a:r>
              <a:rPr lang="zh-CN" altLang="en-US"/>
              <a:t>截止；当</a:t>
            </a:r>
            <a:r>
              <a:rPr lang="en-US" altLang="zh-CN" i="1"/>
              <a:t>u</a:t>
            </a:r>
            <a:r>
              <a:rPr lang="en-US" altLang="zh-CN"/>
              <a:t>2</a:t>
            </a:r>
            <a:r>
              <a:rPr lang="zh-CN" altLang="en-US"/>
              <a:t>为负半周时，</a:t>
            </a:r>
            <a:r>
              <a:rPr lang="en-US" altLang="zh-CN"/>
              <a:t>D2</a:t>
            </a:r>
            <a:r>
              <a:rPr lang="zh-CN" altLang="en-US"/>
              <a:t>、</a:t>
            </a:r>
            <a:r>
              <a:rPr lang="en-US" altLang="zh-CN"/>
              <a:t>D4</a:t>
            </a:r>
            <a:r>
              <a:rPr lang="zh-CN" altLang="en-US"/>
              <a:t>导通，</a:t>
            </a:r>
            <a:r>
              <a:rPr lang="en-US" altLang="zh-CN"/>
              <a:t>D1</a:t>
            </a:r>
            <a:r>
              <a:rPr lang="zh-CN" altLang="en-US"/>
              <a:t>、</a:t>
            </a:r>
            <a:r>
              <a:rPr lang="en-US" altLang="zh-CN"/>
              <a:t>D2</a:t>
            </a:r>
            <a:r>
              <a:rPr lang="zh-CN" altLang="en-US"/>
              <a:t>截止，即在</a:t>
            </a:r>
            <a:r>
              <a:rPr lang="en-US" altLang="zh-CN" i="1"/>
              <a:t>u</a:t>
            </a:r>
            <a:r>
              <a:rPr lang="en-US" altLang="zh-CN"/>
              <a:t>2</a:t>
            </a:r>
            <a:r>
              <a:rPr lang="zh-CN" altLang="en-US"/>
              <a:t>的一个周期内，负载</a:t>
            </a:r>
            <a:r>
              <a:rPr lang="en-US" altLang="zh-CN" i="1"/>
              <a:t>R</a:t>
            </a:r>
            <a:r>
              <a:rPr lang="en-US" altLang="zh-CN"/>
              <a:t>L</a:t>
            </a:r>
            <a:r>
              <a:rPr lang="zh-CN" altLang="en-US"/>
              <a:t>上均能得到直流脉动电压</a:t>
            </a:r>
            <a:r>
              <a:rPr lang="en-US" altLang="zh-CN" i="1"/>
              <a:t>u</a:t>
            </a:r>
            <a:r>
              <a:rPr lang="en-US" altLang="zh-CN"/>
              <a:t>o</a:t>
            </a:r>
            <a:r>
              <a:rPr lang="zh-CN" altLang="en-US"/>
              <a:t>，故称为全波整流电路。所有波形如图</a:t>
            </a:r>
            <a:r>
              <a:rPr lang="en-US" altLang="zh-CN"/>
              <a:t>4-12</a:t>
            </a:r>
            <a:r>
              <a:rPr lang="zh-CN" altLang="en-US"/>
              <a:t>（</a:t>
            </a:r>
            <a:r>
              <a:rPr lang="en-US" altLang="zh-CN"/>
              <a:t>d</a:t>
            </a:r>
            <a:r>
              <a:rPr lang="zh-CN" altLang="en-US"/>
              <a:t>）所示。桥式整流电路还可以有其他画法，如图</a:t>
            </a:r>
            <a:r>
              <a:rPr lang="en-US" altLang="zh-CN"/>
              <a:t>4-12</a:t>
            </a:r>
            <a:r>
              <a:rPr lang="zh-CN" altLang="en-US"/>
              <a:t>（</a:t>
            </a:r>
            <a:r>
              <a:rPr lang="en-US" altLang="zh-CN"/>
              <a:t>b</a:t>
            </a:r>
            <a:r>
              <a:rPr lang="zh-CN" altLang="en-US"/>
              <a:t>）、（</a:t>
            </a:r>
            <a:r>
              <a:rPr lang="en-US" altLang="zh-CN"/>
              <a:t>c</a:t>
            </a:r>
            <a:r>
              <a:rPr lang="zh-CN" altLang="en-US"/>
              <a:t>）所示。</a:t>
            </a:r>
          </a:p>
          <a:p>
            <a:pPr>
              <a:spcBef>
                <a:spcPct val="65000"/>
              </a:spcBef>
              <a:spcAft>
                <a:spcPct val="55000"/>
              </a:spcAft>
            </a:pPr>
            <a:r>
              <a:rPr lang="zh-CN" altLang="en-US" b="1"/>
              <a:t>      优点：</a:t>
            </a:r>
            <a:r>
              <a:rPr lang="zh-CN" altLang="en-US"/>
              <a:t>全波整流因为在整个周期里均有电流流过负载，所以它的输出电压要大于半波整流，并且脉动程度也小于半波整流。</a:t>
            </a:r>
          </a:p>
          <a:p>
            <a:pPr>
              <a:spcAft>
                <a:spcPct val="45000"/>
              </a:spcAft>
            </a:pPr>
            <a:r>
              <a:rPr lang="zh-CN" altLang="en-US" b="1"/>
              <a:t>（</a:t>
            </a:r>
            <a:r>
              <a:rPr lang="en-US" altLang="zh-CN" b="1"/>
              <a:t>3</a:t>
            </a:r>
            <a:r>
              <a:rPr lang="zh-CN" altLang="en-US" b="1"/>
              <a:t>）整流电路的主要参数</a:t>
            </a:r>
          </a:p>
          <a:p>
            <a:r>
              <a:rPr lang="zh-CN" altLang="en-US"/>
              <a:t>      下面以应用较广泛的单相桥式全波整流电路为例，介绍各项主要参数。</a:t>
            </a:r>
          </a:p>
          <a:p>
            <a:r>
              <a:rPr lang="zh-CN" altLang="en-US"/>
              <a:t>      </a:t>
            </a:r>
            <a:r>
              <a:rPr lang="en-US" altLang="zh-CN" b="1"/>
              <a:t>1</a:t>
            </a:r>
            <a:r>
              <a:rPr lang="zh-CN" altLang="en-US" b="1"/>
              <a:t>）输出电压的平均值</a:t>
            </a:r>
            <a:r>
              <a:rPr lang="en-US" altLang="zh-CN" b="1" i="1"/>
              <a:t>U</a:t>
            </a:r>
            <a:r>
              <a:rPr lang="en-US" altLang="zh-CN" b="1"/>
              <a:t>o</a:t>
            </a:r>
            <a:r>
              <a:rPr lang="zh-CN" altLang="en-US" b="1"/>
              <a:t>（</a:t>
            </a:r>
            <a:r>
              <a:rPr lang="en-US" altLang="zh-CN" b="1"/>
              <a:t>AV</a:t>
            </a:r>
            <a:r>
              <a:rPr lang="zh-CN" altLang="en-US" b="1"/>
              <a:t>）</a:t>
            </a:r>
          </a:p>
          <a:p>
            <a:r>
              <a:rPr lang="zh-CN" altLang="en-US"/>
              <a:t>      输出直流电压</a:t>
            </a:r>
            <a:r>
              <a:rPr lang="en-US" altLang="zh-CN" i="1"/>
              <a:t>U</a:t>
            </a:r>
            <a:r>
              <a:rPr lang="en-US" altLang="zh-CN"/>
              <a:t>o</a:t>
            </a:r>
            <a:r>
              <a:rPr lang="zh-CN" altLang="en-US"/>
              <a:t>（</a:t>
            </a:r>
            <a:r>
              <a:rPr lang="en-US" altLang="zh-CN"/>
              <a:t>AV</a:t>
            </a:r>
            <a:r>
              <a:rPr lang="zh-CN" altLang="en-US"/>
              <a:t>）是整流电路的输出电压瞬时值</a:t>
            </a:r>
            <a:r>
              <a:rPr lang="en-US" altLang="zh-CN" i="1"/>
              <a:t>u</a:t>
            </a:r>
            <a:r>
              <a:rPr lang="en-US" altLang="zh-CN"/>
              <a:t>o</a:t>
            </a:r>
            <a:r>
              <a:rPr lang="zh-CN" altLang="en-US"/>
              <a:t>在一个周期内的平均值，即</a:t>
            </a:r>
          </a:p>
        </p:txBody>
      </p:sp>
      <p:sp>
        <p:nvSpPr>
          <p:cNvPr id="619526" name="Rectangle 6"/>
          <p:cNvSpPr>
            <a:spLocks noChangeArrowheads="1"/>
          </p:cNvSpPr>
          <p:nvPr/>
        </p:nvSpPr>
        <p:spPr bwMode="auto">
          <a:xfrm>
            <a:off x="0" y="32432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19525" name="Object 5"/>
          <p:cNvGraphicFramePr>
            <a:graphicFrameLocks noChangeAspect="1"/>
          </p:cNvGraphicFramePr>
          <p:nvPr/>
        </p:nvGraphicFramePr>
        <p:xfrm>
          <a:off x="3059113" y="3860800"/>
          <a:ext cx="2592387" cy="669925"/>
        </p:xfrm>
        <a:graphic>
          <a:graphicData uri="http://schemas.openxmlformats.org/presentationml/2006/ole">
            <p:oleObj spid="_x0000_s619525" name="公式" r:id="rId3" imgW="1435100" imgH="368300" progId="">
              <p:embed/>
            </p:oleObj>
          </a:graphicData>
        </a:graphic>
      </p:graphicFrame>
      <p:sp>
        <p:nvSpPr>
          <p:cNvPr id="619527" name="Text Box 7"/>
          <p:cNvSpPr txBox="1">
            <a:spLocks noChangeArrowheads="1"/>
          </p:cNvSpPr>
          <p:nvPr/>
        </p:nvSpPr>
        <p:spPr bwMode="auto">
          <a:xfrm>
            <a:off x="683568" y="4653136"/>
            <a:ext cx="8135937" cy="366713"/>
          </a:xfrm>
          <a:prstGeom prst="rect">
            <a:avLst/>
          </a:prstGeom>
          <a:noFill/>
          <a:ln w="9525">
            <a:noFill/>
            <a:miter lim="800000"/>
            <a:headEnd/>
            <a:tailEnd/>
          </a:ln>
          <a:effectLst/>
        </p:spPr>
        <p:txBody>
          <a:bodyPr>
            <a:spAutoFit/>
          </a:bodyPr>
          <a:lstStyle/>
          <a:p>
            <a:pPr>
              <a:spcBef>
                <a:spcPct val="50000"/>
              </a:spcBef>
            </a:pPr>
            <a:r>
              <a:rPr lang="en-US" altLang="zh-CN" dirty="0"/>
              <a:t>      </a:t>
            </a:r>
            <a:r>
              <a:rPr lang="zh-CN" altLang="en-US" dirty="0"/>
              <a:t>由图</a:t>
            </a:r>
            <a:r>
              <a:rPr lang="en-US" altLang="zh-CN" dirty="0"/>
              <a:t>4-12</a:t>
            </a:r>
            <a:r>
              <a:rPr lang="zh-CN" altLang="en-US" dirty="0"/>
              <a:t>（</a:t>
            </a:r>
            <a:r>
              <a:rPr lang="en-US" altLang="zh-CN" dirty="0"/>
              <a:t>d</a:t>
            </a:r>
            <a:r>
              <a:rPr lang="zh-CN" altLang="en-US" dirty="0"/>
              <a:t>）可见，在桥式整流电路中</a:t>
            </a:r>
          </a:p>
        </p:txBody>
      </p:sp>
      <p:sp>
        <p:nvSpPr>
          <p:cNvPr id="619529" name="Rectangle 9"/>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19528" name="Object 8"/>
          <p:cNvGraphicFramePr>
            <a:graphicFrameLocks noChangeAspect="1"/>
          </p:cNvGraphicFramePr>
          <p:nvPr/>
        </p:nvGraphicFramePr>
        <p:xfrm>
          <a:off x="1835696" y="5085184"/>
          <a:ext cx="5184775" cy="690562"/>
        </p:xfrm>
        <a:graphic>
          <a:graphicData uri="http://schemas.openxmlformats.org/presentationml/2006/ole">
            <p:oleObj spid="_x0000_s619528" name="公式" r:id="rId4" imgW="2933700" imgH="393700" progId="">
              <p:embed/>
            </p:oleObj>
          </a:graphicData>
        </a:graphic>
      </p:graphicFrame>
      <p:sp>
        <p:nvSpPr>
          <p:cNvPr id="8" name="TextBox 7"/>
          <p:cNvSpPr txBox="1"/>
          <p:nvPr/>
        </p:nvSpPr>
        <p:spPr>
          <a:xfrm>
            <a:off x="2411760" y="5805264"/>
            <a:ext cx="6192688" cy="461665"/>
          </a:xfrm>
          <a:prstGeom prst="rect">
            <a:avLst/>
          </a:prstGeom>
          <a:noFill/>
        </p:spPr>
        <p:txBody>
          <a:bodyPr wrap="square" rtlCol="0">
            <a:spAutoFit/>
          </a:bodyPr>
          <a:lstStyle/>
          <a:p>
            <a:r>
              <a:rPr lang="zh-CN" altLang="en-US" sz="2400" dirty="0" smtClean="0"/>
              <a:t>∫</a:t>
            </a:r>
            <a:r>
              <a:rPr lang="en-US" altLang="zh-CN" sz="2400" dirty="0" smtClean="0"/>
              <a:t>sin(wt)d(wt)=-</a:t>
            </a:r>
            <a:r>
              <a:rPr lang="en-US" altLang="zh-CN" sz="2400" dirty="0" err="1" smtClean="0"/>
              <a:t>cos</a:t>
            </a:r>
            <a:r>
              <a:rPr lang="en-US" altLang="zh-CN" sz="2400" dirty="0" smtClean="0"/>
              <a:t>(wt)</a:t>
            </a:r>
            <a:endParaRPr lang="zh-CN" alt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8" name="Text Box 4"/>
          <p:cNvSpPr txBox="1">
            <a:spLocks noChangeArrowheads="1"/>
          </p:cNvSpPr>
          <p:nvPr/>
        </p:nvSpPr>
        <p:spPr bwMode="auto">
          <a:xfrm>
            <a:off x="539750" y="476250"/>
            <a:ext cx="8280400" cy="915988"/>
          </a:xfrm>
          <a:prstGeom prst="rect">
            <a:avLst/>
          </a:prstGeom>
          <a:noFill/>
          <a:ln w="9525">
            <a:noFill/>
            <a:miter lim="800000"/>
            <a:headEnd/>
            <a:tailEnd/>
          </a:ln>
          <a:effectLst/>
        </p:spPr>
        <p:txBody>
          <a:bodyPr>
            <a:spAutoFit/>
          </a:bodyPr>
          <a:lstStyle/>
          <a:p>
            <a:r>
              <a:rPr lang="en-US" altLang="zh-CN" b="1" dirty="0"/>
              <a:t>2</a:t>
            </a:r>
            <a:r>
              <a:rPr lang="zh-CN" altLang="en-US" b="1" dirty="0"/>
              <a:t>）脉动系数</a:t>
            </a:r>
            <a:r>
              <a:rPr lang="en-US" altLang="zh-CN" b="1" i="1" dirty="0"/>
              <a:t>S</a:t>
            </a:r>
            <a:endParaRPr lang="en-US" altLang="zh-CN" b="1" dirty="0"/>
          </a:p>
          <a:p>
            <a:r>
              <a:rPr lang="en-US" altLang="zh-CN" dirty="0"/>
              <a:t>      </a:t>
            </a:r>
            <a:r>
              <a:rPr lang="zh-CN" altLang="en-US" dirty="0"/>
              <a:t>输出电压的脉动系数</a:t>
            </a:r>
            <a:r>
              <a:rPr lang="en-US" altLang="zh-CN" i="1" dirty="0"/>
              <a:t>S</a:t>
            </a:r>
            <a:r>
              <a:rPr lang="zh-CN" altLang="en-US" dirty="0"/>
              <a:t>表示输出电压的脉动程度，定义为输出电压基波的最大值</a:t>
            </a:r>
            <a:r>
              <a:rPr lang="en-US" altLang="zh-CN" i="1" dirty="0"/>
              <a:t>U</a:t>
            </a:r>
            <a:r>
              <a:rPr lang="en-US" altLang="zh-CN" dirty="0"/>
              <a:t>o1m</a:t>
            </a:r>
            <a:r>
              <a:rPr lang="zh-CN" altLang="en-US" dirty="0"/>
              <a:t>与其平均值</a:t>
            </a:r>
            <a:r>
              <a:rPr lang="en-US" altLang="zh-CN" i="1" dirty="0" err="1"/>
              <a:t>U</a:t>
            </a:r>
            <a:r>
              <a:rPr lang="en-US" altLang="zh-CN" dirty="0" err="1"/>
              <a:t>o</a:t>
            </a:r>
            <a:r>
              <a:rPr lang="zh-CN" altLang="en-US" dirty="0"/>
              <a:t>（</a:t>
            </a:r>
            <a:r>
              <a:rPr lang="en-US" altLang="zh-CN" dirty="0"/>
              <a:t>AV</a:t>
            </a:r>
            <a:r>
              <a:rPr lang="zh-CN" altLang="en-US" dirty="0"/>
              <a:t>）之比。全波整流输出电压的脉动系数为：</a:t>
            </a:r>
          </a:p>
        </p:txBody>
      </p:sp>
      <p:sp>
        <p:nvSpPr>
          <p:cNvPr id="620550" name="Rectangle 6"/>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20549" name="Object 5"/>
          <p:cNvGraphicFramePr>
            <a:graphicFrameLocks noChangeAspect="1"/>
          </p:cNvGraphicFramePr>
          <p:nvPr/>
        </p:nvGraphicFramePr>
        <p:xfrm>
          <a:off x="2987824" y="1412776"/>
          <a:ext cx="2159000" cy="1433512"/>
        </p:xfrm>
        <a:graphic>
          <a:graphicData uri="http://schemas.openxmlformats.org/presentationml/2006/ole">
            <p:oleObj spid="_x0000_s620549" name="公式" r:id="rId3" imgW="1193800" imgH="787400" progId="">
              <p:embed/>
            </p:oleObj>
          </a:graphicData>
        </a:graphic>
      </p:graphicFrame>
      <p:sp>
        <p:nvSpPr>
          <p:cNvPr id="620551" name="Text Box 7"/>
          <p:cNvSpPr txBox="1">
            <a:spLocks noChangeArrowheads="1"/>
          </p:cNvSpPr>
          <p:nvPr/>
        </p:nvSpPr>
        <p:spPr bwMode="auto">
          <a:xfrm>
            <a:off x="539750" y="3068638"/>
            <a:ext cx="8280400" cy="915987"/>
          </a:xfrm>
          <a:prstGeom prst="rect">
            <a:avLst/>
          </a:prstGeom>
          <a:noFill/>
          <a:ln w="9525">
            <a:noFill/>
            <a:miter lim="800000"/>
            <a:headEnd/>
            <a:tailEnd/>
          </a:ln>
          <a:effectLst/>
        </p:spPr>
        <p:txBody>
          <a:bodyPr>
            <a:spAutoFit/>
          </a:bodyPr>
          <a:lstStyle/>
          <a:p>
            <a:r>
              <a:rPr lang="en-US" altLang="zh-CN" b="1"/>
              <a:t>3</a:t>
            </a:r>
            <a:r>
              <a:rPr lang="zh-CN" altLang="en-US" b="1"/>
              <a:t>）二极管正向平均电流</a:t>
            </a:r>
            <a:r>
              <a:rPr lang="en-US" altLang="zh-CN" b="1" i="1">
                <a:latin typeface="Times New Roman" pitchFamily="18" charset="0"/>
              </a:rPr>
              <a:t>I</a:t>
            </a:r>
            <a:r>
              <a:rPr lang="en-US" altLang="zh-CN" b="1"/>
              <a:t>D</a:t>
            </a:r>
            <a:r>
              <a:rPr lang="zh-CN" altLang="en-US" b="1"/>
              <a:t>（</a:t>
            </a:r>
            <a:r>
              <a:rPr lang="en-US" altLang="zh-CN" b="1"/>
              <a:t>AV</a:t>
            </a:r>
            <a:r>
              <a:rPr lang="zh-CN" altLang="en-US" b="1"/>
              <a:t>）</a:t>
            </a:r>
          </a:p>
          <a:p>
            <a:r>
              <a:rPr lang="zh-CN" altLang="en-US"/>
              <a:t>      在桥式整流电路中，二极管</a:t>
            </a:r>
            <a:r>
              <a:rPr lang="en-US" altLang="zh-CN"/>
              <a:t>D1</a:t>
            </a:r>
            <a:r>
              <a:rPr lang="zh-CN" altLang="en-US"/>
              <a:t>、</a:t>
            </a:r>
            <a:r>
              <a:rPr lang="en-US" altLang="zh-CN"/>
              <a:t>D2</a:t>
            </a:r>
            <a:r>
              <a:rPr lang="zh-CN" altLang="en-US"/>
              <a:t>和</a:t>
            </a:r>
            <a:r>
              <a:rPr lang="en-US" altLang="zh-CN"/>
              <a:t>D3</a:t>
            </a:r>
            <a:r>
              <a:rPr lang="zh-CN" altLang="en-US"/>
              <a:t>、</a:t>
            </a:r>
            <a:r>
              <a:rPr lang="en-US" altLang="zh-CN"/>
              <a:t>D4</a:t>
            </a:r>
            <a:r>
              <a:rPr lang="zh-CN" altLang="en-US"/>
              <a:t>轮流导通，由图</a:t>
            </a:r>
            <a:r>
              <a:rPr lang="en-US" altLang="zh-CN"/>
              <a:t>4-12</a:t>
            </a:r>
            <a:r>
              <a:rPr lang="zh-CN" altLang="en-US"/>
              <a:t>（</a:t>
            </a:r>
            <a:r>
              <a:rPr lang="en-US" altLang="zh-CN"/>
              <a:t>d</a:t>
            </a:r>
            <a:r>
              <a:rPr lang="zh-CN" altLang="en-US"/>
              <a:t>）所示波形图可以看出，每个整流二极管的平均电流等于输出电流平均值的一半，即</a:t>
            </a:r>
          </a:p>
        </p:txBody>
      </p:sp>
      <p:sp>
        <p:nvSpPr>
          <p:cNvPr id="620553" name="Rectangle 9"/>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20552" name="Object 8"/>
          <p:cNvGraphicFramePr>
            <a:graphicFrameLocks noChangeAspect="1"/>
          </p:cNvGraphicFramePr>
          <p:nvPr/>
        </p:nvGraphicFramePr>
        <p:xfrm>
          <a:off x="3348038" y="4005263"/>
          <a:ext cx="2590800" cy="752475"/>
        </p:xfrm>
        <a:graphic>
          <a:graphicData uri="http://schemas.openxmlformats.org/presentationml/2006/ole">
            <p:oleObj spid="_x0000_s620552" name="公式" r:id="rId4" imgW="1473200" imgH="431800" progId="">
              <p:embed/>
            </p:oleObj>
          </a:graphicData>
        </a:graphic>
      </p:graphicFrame>
      <p:sp>
        <p:nvSpPr>
          <p:cNvPr id="620554" name="Text Box 10"/>
          <p:cNvSpPr txBox="1">
            <a:spLocks noChangeArrowheads="1"/>
          </p:cNvSpPr>
          <p:nvPr/>
        </p:nvSpPr>
        <p:spPr bwMode="auto">
          <a:xfrm>
            <a:off x="539750" y="5013325"/>
            <a:ext cx="8353425" cy="915988"/>
          </a:xfrm>
          <a:prstGeom prst="rect">
            <a:avLst/>
          </a:prstGeom>
          <a:noFill/>
          <a:ln w="9525">
            <a:noFill/>
            <a:miter lim="800000"/>
            <a:headEnd/>
            <a:tailEnd/>
          </a:ln>
          <a:effectLst/>
        </p:spPr>
        <p:txBody>
          <a:bodyPr>
            <a:spAutoFit/>
          </a:bodyPr>
          <a:lstStyle/>
          <a:p>
            <a:r>
              <a:rPr lang="en-US" altLang="zh-CN" b="1" dirty="0"/>
              <a:t>4</a:t>
            </a:r>
            <a:r>
              <a:rPr lang="zh-CN" altLang="en-US" b="1" dirty="0"/>
              <a:t>）二极管最大反向峰值电压</a:t>
            </a:r>
            <a:r>
              <a:rPr lang="en-US" altLang="zh-CN" b="1" i="1" dirty="0"/>
              <a:t>U</a:t>
            </a:r>
            <a:r>
              <a:rPr lang="en-US" altLang="zh-CN" b="1" dirty="0"/>
              <a:t>RM</a:t>
            </a:r>
          </a:p>
          <a:p>
            <a:r>
              <a:rPr lang="en-US" altLang="zh-CN" dirty="0"/>
              <a:t>      </a:t>
            </a:r>
            <a:r>
              <a:rPr lang="zh-CN" altLang="en-US" dirty="0"/>
              <a:t>由图</a:t>
            </a:r>
            <a:r>
              <a:rPr lang="en-US" altLang="zh-CN" dirty="0"/>
              <a:t>4-12</a:t>
            </a:r>
            <a:r>
              <a:rPr lang="zh-CN" altLang="en-US" dirty="0"/>
              <a:t>（</a:t>
            </a:r>
            <a:r>
              <a:rPr lang="en-US" altLang="zh-CN" dirty="0"/>
              <a:t>d</a:t>
            </a:r>
            <a:r>
              <a:rPr lang="zh-CN" altLang="en-US" dirty="0"/>
              <a:t>）波形容易看出，整流二极管承受的最大反向电压就是变压器副边电压的最大值，即</a:t>
            </a:r>
          </a:p>
        </p:txBody>
      </p:sp>
      <p:sp>
        <p:nvSpPr>
          <p:cNvPr id="620556" name="Rectangle 12"/>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20555" name="Object 11"/>
          <p:cNvGraphicFramePr>
            <a:graphicFrameLocks noChangeAspect="1"/>
          </p:cNvGraphicFramePr>
          <p:nvPr/>
        </p:nvGraphicFramePr>
        <p:xfrm>
          <a:off x="3851920" y="5733256"/>
          <a:ext cx="1584325" cy="469900"/>
        </p:xfrm>
        <a:graphic>
          <a:graphicData uri="http://schemas.openxmlformats.org/presentationml/2006/ole">
            <p:oleObj spid="_x0000_s620555" name="公式" r:id="rId5" imgW="774364" imgH="228501" progId="">
              <p:embed/>
            </p:oleObj>
          </a:graphicData>
        </a:graphic>
      </p:graphicFrame>
      <p:sp>
        <p:nvSpPr>
          <p:cNvPr id="11" name="TextBox 10"/>
          <p:cNvSpPr txBox="1"/>
          <p:nvPr/>
        </p:nvSpPr>
        <p:spPr>
          <a:xfrm>
            <a:off x="5364088" y="1484784"/>
            <a:ext cx="3240360" cy="646331"/>
          </a:xfrm>
          <a:prstGeom prst="rect">
            <a:avLst/>
          </a:prstGeom>
          <a:noFill/>
        </p:spPr>
        <p:txBody>
          <a:bodyPr wrap="square" rtlCol="0">
            <a:spAutoFit/>
          </a:bodyPr>
          <a:lstStyle/>
          <a:p>
            <a:r>
              <a:rPr lang="zh-CN" altLang="en-US" dirty="0" smtClean="0"/>
              <a:t>全波整流输出波形用傅立叶级数展开后，基波最大值</a:t>
            </a:r>
            <a:endParaRPr lang="en-US" altLang="zh-CN" i="1" dirty="0" smtClean="0"/>
          </a:p>
        </p:txBody>
      </p:sp>
      <p:pic>
        <p:nvPicPr>
          <p:cNvPr id="2" name="Picture 12"/>
          <p:cNvPicPr>
            <a:picLocks noChangeAspect="1" noChangeArrowheads="1"/>
          </p:cNvPicPr>
          <p:nvPr/>
        </p:nvPicPr>
        <p:blipFill>
          <a:blip r:embed="rId6" cstate="print"/>
          <a:srcRect/>
          <a:stretch>
            <a:fillRect/>
          </a:stretch>
        </p:blipFill>
        <p:spPr bwMode="auto">
          <a:xfrm>
            <a:off x="5652120" y="2132856"/>
            <a:ext cx="1704975" cy="67627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2" name="Text Box 4"/>
          <p:cNvSpPr txBox="1">
            <a:spLocks noChangeArrowheads="1"/>
          </p:cNvSpPr>
          <p:nvPr/>
        </p:nvSpPr>
        <p:spPr bwMode="auto">
          <a:xfrm>
            <a:off x="539750" y="404813"/>
            <a:ext cx="8208963" cy="2691506"/>
          </a:xfrm>
          <a:prstGeom prst="rect">
            <a:avLst/>
          </a:prstGeom>
          <a:noFill/>
          <a:ln w="9525">
            <a:noFill/>
            <a:miter lim="800000"/>
            <a:headEnd/>
            <a:tailEnd/>
          </a:ln>
          <a:effectLst/>
        </p:spPr>
        <p:txBody>
          <a:bodyPr>
            <a:spAutoFit/>
          </a:bodyPr>
          <a:lstStyle/>
          <a:p>
            <a:pPr>
              <a:spcBef>
                <a:spcPct val="45000"/>
              </a:spcBef>
              <a:spcAft>
                <a:spcPct val="65000"/>
              </a:spcAft>
            </a:pPr>
            <a:r>
              <a:rPr lang="en-US" altLang="zh-CN" sz="2000" b="1" dirty="0"/>
              <a:t>2. </a:t>
            </a:r>
            <a:r>
              <a:rPr lang="zh-CN" altLang="en-US" sz="2000" b="1" dirty="0"/>
              <a:t>限幅电路</a:t>
            </a:r>
          </a:p>
          <a:p>
            <a:r>
              <a:rPr lang="zh-CN" altLang="en-US" dirty="0"/>
              <a:t>      当输入信号电压在一定范围内变化时，输出电压随输入电压做相应变化；而当输入电压超出该范围时，输出电压保持不变，这种电路就是</a:t>
            </a:r>
            <a:r>
              <a:rPr lang="zh-CN" altLang="en-US" b="1" dirty="0"/>
              <a:t>限幅电路</a:t>
            </a:r>
            <a:r>
              <a:rPr lang="zh-CN" altLang="en-US" dirty="0"/>
              <a:t>。</a:t>
            </a:r>
          </a:p>
          <a:p>
            <a:r>
              <a:rPr lang="zh-CN" altLang="en-US" dirty="0"/>
              <a:t>      通常将输出电压</a:t>
            </a:r>
            <a:r>
              <a:rPr lang="en-US" altLang="zh-CN" i="1" dirty="0" err="1"/>
              <a:t>u</a:t>
            </a:r>
            <a:r>
              <a:rPr lang="en-US" altLang="zh-CN" dirty="0" err="1"/>
              <a:t>o</a:t>
            </a:r>
            <a:r>
              <a:rPr lang="zh-CN" altLang="en-US" dirty="0"/>
              <a:t>保持不变的电压值称为</a:t>
            </a:r>
            <a:r>
              <a:rPr lang="zh-CN" altLang="en-US" b="1" dirty="0"/>
              <a:t>限幅电平</a:t>
            </a:r>
            <a:r>
              <a:rPr lang="zh-CN" altLang="en-US" dirty="0"/>
              <a:t>，当输入电压高于限幅电平时，输出电压保持不变的限幅称为</a:t>
            </a:r>
            <a:r>
              <a:rPr lang="zh-CN" altLang="en-US" b="1" dirty="0"/>
              <a:t>上限幅</a:t>
            </a:r>
            <a:r>
              <a:rPr lang="zh-CN" altLang="en-US" dirty="0"/>
              <a:t>；当输入电压低于限幅电平时，输出电压保持不变的限幅称为</a:t>
            </a:r>
            <a:r>
              <a:rPr lang="zh-CN" altLang="en-US" b="1" dirty="0"/>
              <a:t>下限幅</a:t>
            </a:r>
            <a:r>
              <a:rPr lang="zh-CN" altLang="en-US" dirty="0"/>
              <a:t>。二极管限幅电路有串联、并联、双向限幅电路。下面再看一道双限幅电路的例子。</a:t>
            </a:r>
          </a:p>
          <a:p>
            <a:pPr>
              <a:spcBef>
                <a:spcPct val="55000"/>
              </a:spcBef>
            </a:pPr>
            <a:r>
              <a:rPr lang="zh-CN" altLang="en-US" b="1" dirty="0"/>
              <a:t>      </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2" name="Text Box 4"/>
          <p:cNvSpPr txBox="1">
            <a:spLocks noChangeArrowheads="1"/>
          </p:cNvSpPr>
          <p:nvPr/>
        </p:nvSpPr>
        <p:spPr bwMode="auto">
          <a:xfrm>
            <a:off x="539750" y="404813"/>
            <a:ext cx="8208963" cy="646331"/>
          </a:xfrm>
          <a:prstGeom prst="rect">
            <a:avLst/>
          </a:prstGeom>
          <a:noFill/>
          <a:ln w="9525">
            <a:noFill/>
            <a:miter lim="800000"/>
            <a:headEnd/>
            <a:tailEnd/>
          </a:ln>
          <a:effectLst/>
        </p:spPr>
        <p:txBody>
          <a:bodyPr>
            <a:spAutoFit/>
          </a:bodyPr>
          <a:lstStyle/>
          <a:p>
            <a:pPr>
              <a:spcBef>
                <a:spcPct val="45000"/>
              </a:spcBef>
              <a:spcAft>
                <a:spcPct val="65000"/>
              </a:spcAft>
            </a:pPr>
            <a:r>
              <a:rPr lang="zh-CN" altLang="en-US" b="1" dirty="0" smtClean="0"/>
              <a:t>例</a:t>
            </a:r>
            <a:r>
              <a:rPr lang="en-US" altLang="zh-CN" b="1" dirty="0"/>
              <a:t>4-2  </a:t>
            </a:r>
            <a:r>
              <a:rPr lang="zh-CN" altLang="en-US" dirty="0"/>
              <a:t>在图</a:t>
            </a:r>
            <a:r>
              <a:rPr lang="en-US" altLang="zh-CN" dirty="0"/>
              <a:t>4-13</a:t>
            </a:r>
            <a:r>
              <a:rPr lang="zh-CN" altLang="en-US" dirty="0"/>
              <a:t>（</a:t>
            </a:r>
            <a:r>
              <a:rPr lang="en-US" altLang="zh-CN" dirty="0"/>
              <a:t>a</a:t>
            </a:r>
            <a:r>
              <a:rPr lang="zh-CN" altLang="en-US" dirty="0"/>
              <a:t>）所示电路中，已知两只二极管的导通压降</a:t>
            </a:r>
            <a:r>
              <a:rPr lang="en-US" altLang="zh-CN" i="1" dirty="0" err="1"/>
              <a:t>U</a:t>
            </a:r>
            <a:r>
              <a:rPr lang="en-US" altLang="zh-CN" dirty="0" err="1"/>
              <a:t>on</a:t>
            </a:r>
            <a:r>
              <a:rPr lang="zh-CN" altLang="en-US" dirty="0"/>
              <a:t>均为</a:t>
            </a:r>
            <a:r>
              <a:rPr lang="en-US" altLang="zh-CN" dirty="0"/>
              <a:t>0.7 V</a:t>
            </a:r>
            <a:r>
              <a:rPr lang="zh-CN" altLang="en-US" dirty="0"/>
              <a:t>，试画出输出电压</a:t>
            </a:r>
            <a:r>
              <a:rPr lang="en-US" altLang="zh-CN" i="1" dirty="0" err="1"/>
              <a:t>u</a:t>
            </a:r>
            <a:r>
              <a:rPr lang="en-US" altLang="zh-CN" dirty="0" err="1"/>
              <a:t>o</a:t>
            </a:r>
            <a:r>
              <a:rPr lang="zh-CN" altLang="en-US" dirty="0"/>
              <a:t>与输入电压</a:t>
            </a:r>
            <a:r>
              <a:rPr lang="en-US" altLang="zh-CN" i="1" dirty="0" err="1"/>
              <a:t>u</a:t>
            </a:r>
            <a:r>
              <a:rPr lang="en-US" altLang="zh-CN" dirty="0" err="1"/>
              <a:t>i</a:t>
            </a:r>
            <a:r>
              <a:rPr lang="zh-CN" altLang="en-US" dirty="0"/>
              <a:t>的关系曲线（即电压传输特性）。</a:t>
            </a:r>
          </a:p>
        </p:txBody>
      </p:sp>
      <p:pic>
        <p:nvPicPr>
          <p:cNvPr id="621573" name="Picture 5"/>
          <p:cNvPicPr>
            <a:picLocks noChangeAspect="1" noChangeArrowheads="1"/>
          </p:cNvPicPr>
          <p:nvPr/>
        </p:nvPicPr>
        <p:blipFill>
          <a:blip r:embed="rId2" cstate="print"/>
          <a:srcRect/>
          <a:stretch>
            <a:fillRect/>
          </a:stretch>
        </p:blipFill>
        <p:spPr bwMode="auto">
          <a:xfrm>
            <a:off x="1331640" y="1196752"/>
            <a:ext cx="5581650" cy="2057400"/>
          </a:xfrm>
          <a:prstGeom prst="rect">
            <a:avLst/>
          </a:prstGeom>
          <a:noFill/>
          <a:ln w="9525">
            <a:noFill/>
            <a:miter lim="800000"/>
            <a:headEnd/>
            <a:tailEnd/>
          </a:ln>
          <a:effectLst/>
        </p:spPr>
      </p:pic>
      <p:sp>
        <p:nvSpPr>
          <p:cNvPr id="621574" name="Text Box 6"/>
          <p:cNvSpPr txBox="1">
            <a:spLocks noChangeArrowheads="1"/>
          </p:cNvSpPr>
          <p:nvPr/>
        </p:nvSpPr>
        <p:spPr bwMode="auto">
          <a:xfrm>
            <a:off x="3419872" y="3284984"/>
            <a:ext cx="1441450" cy="366713"/>
          </a:xfrm>
          <a:prstGeom prst="rect">
            <a:avLst/>
          </a:prstGeom>
          <a:noFill/>
          <a:ln w="9525">
            <a:noFill/>
            <a:miter lim="800000"/>
            <a:headEnd/>
            <a:tailEnd/>
          </a:ln>
          <a:effectLst/>
        </p:spPr>
        <p:txBody>
          <a:bodyPr>
            <a:spAutoFit/>
          </a:bodyPr>
          <a:lstStyle/>
          <a:p>
            <a:pPr>
              <a:spcBef>
                <a:spcPct val="50000"/>
              </a:spcBef>
            </a:pPr>
            <a:r>
              <a:rPr lang="zh-CN" altLang="en-US" b="1" dirty="0"/>
              <a:t>图</a:t>
            </a:r>
            <a:r>
              <a:rPr lang="en-US" altLang="zh-CN" b="1" dirty="0"/>
              <a:t>4-13</a:t>
            </a:r>
          </a:p>
        </p:txBody>
      </p:sp>
      <p:sp>
        <p:nvSpPr>
          <p:cNvPr id="5" name="Text Box 4"/>
          <p:cNvSpPr txBox="1">
            <a:spLocks noChangeArrowheads="1"/>
          </p:cNvSpPr>
          <p:nvPr/>
        </p:nvSpPr>
        <p:spPr bwMode="auto">
          <a:xfrm>
            <a:off x="539552" y="3717032"/>
            <a:ext cx="8137525" cy="2401888"/>
          </a:xfrm>
          <a:prstGeom prst="rect">
            <a:avLst/>
          </a:prstGeom>
          <a:noFill/>
          <a:ln w="9525">
            <a:noFill/>
            <a:miter lim="800000"/>
            <a:headEnd/>
            <a:tailEnd/>
          </a:ln>
          <a:effectLst/>
        </p:spPr>
        <p:txBody>
          <a:bodyPr>
            <a:spAutoFit/>
          </a:bodyPr>
          <a:lstStyle/>
          <a:p>
            <a:pPr>
              <a:spcBef>
                <a:spcPct val="35000"/>
              </a:spcBef>
              <a:spcAft>
                <a:spcPct val="35000"/>
              </a:spcAft>
            </a:pPr>
            <a:r>
              <a:rPr lang="zh-CN" altLang="en-US" b="1" dirty="0"/>
              <a:t>解  </a:t>
            </a:r>
            <a:r>
              <a:rPr lang="zh-CN" altLang="en-US" dirty="0"/>
              <a:t>此题中二极管不能视为理想二极管。</a:t>
            </a:r>
          </a:p>
          <a:p>
            <a:pPr>
              <a:spcBef>
                <a:spcPct val="35000"/>
              </a:spcBef>
              <a:spcAft>
                <a:spcPct val="35000"/>
              </a:spcAft>
            </a:pPr>
            <a:r>
              <a:rPr lang="zh-CN" altLang="en-US" dirty="0"/>
              <a:t>      图</a:t>
            </a:r>
            <a:r>
              <a:rPr lang="en-US" altLang="zh-CN" dirty="0"/>
              <a:t>4-13</a:t>
            </a:r>
            <a:r>
              <a:rPr lang="zh-CN" altLang="en-US" dirty="0"/>
              <a:t>（</a:t>
            </a:r>
            <a:r>
              <a:rPr lang="en-US" altLang="zh-CN" dirty="0"/>
              <a:t>a</a:t>
            </a:r>
            <a:r>
              <a:rPr lang="zh-CN" altLang="en-US" dirty="0"/>
              <a:t>）中两只二极管</a:t>
            </a:r>
            <a:r>
              <a:rPr lang="en-US" altLang="zh-CN" dirty="0"/>
              <a:t>D1</a:t>
            </a:r>
            <a:r>
              <a:rPr lang="zh-CN" altLang="en-US" dirty="0"/>
              <a:t>、</a:t>
            </a:r>
            <a:r>
              <a:rPr lang="en-US" altLang="zh-CN" dirty="0"/>
              <a:t>D2</a:t>
            </a:r>
            <a:r>
              <a:rPr lang="zh-CN" altLang="en-US" dirty="0"/>
              <a:t>方向相反，所以当</a:t>
            </a:r>
            <a:r>
              <a:rPr lang="en-US" altLang="zh-CN" i="1" dirty="0" err="1"/>
              <a:t>u</a:t>
            </a:r>
            <a:r>
              <a:rPr lang="en-US" altLang="zh-CN" dirty="0" err="1"/>
              <a:t>i</a:t>
            </a:r>
            <a:r>
              <a:rPr lang="en-US" altLang="zh-CN" dirty="0"/>
              <a:t> ≥0.7 V</a:t>
            </a:r>
            <a:r>
              <a:rPr lang="zh-CN" altLang="en-US" dirty="0"/>
              <a:t>时，</a:t>
            </a:r>
            <a:r>
              <a:rPr lang="en-US" altLang="zh-CN" dirty="0"/>
              <a:t>D1</a:t>
            </a:r>
            <a:r>
              <a:rPr lang="zh-CN" altLang="en-US" dirty="0"/>
              <a:t>导通，</a:t>
            </a:r>
            <a:r>
              <a:rPr lang="en-US" altLang="zh-CN" dirty="0"/>
              <a:t>D2</a:t>
            </a:r>
            <a:r>
              <a:rPr lang="zh-CN" altLang="en-US" dirty="0"/>
              <a:t>截止，</a:t>
            </a:r>
            <a:r>
              <a:rPr lang="en-US" altLang="zh-CN" i="1" dirty="0" err="1"/>
              <a:t>u</a:t>
            </a:r>
            <a:r>
              <a:rPr lang="en-US" altLang="zh-CN" dirty="0" err="1"/>
              <a:t>o</a:t>
            </a:r>
            <a:r>
              <a:rPr lang="en-US" altLang="zh-CN" dirty="0"/>
              <a:t> = </a:t>
            </a:r>
            <a:r>
              <a:rPr lang="en-US" altLang="zh-CN" i="1" dirty="0" err="1"/>
              <a:t>U</a:t>
            </a:r>
            <a:r>
              <a:rPr lang="en-US" altLang="zh-CN" dirty="0" err="1"/>
              <a:t>on</a:t>
            </a:r>
            <a:r>
              <a:rPr lang="en-US" altLang="zh-CN" dirty="0"/>
              <a:t> = 0.7 V</a:t>
            </a:r>
            <a:r>
              <a:rPr lang="zh-CN" altLang="en-US" dirty="0"/>
              <a:t>；当</a:t>
            </a:r>
            <a:r>
              <a:rPr lang="en-US" altLang="zh-CN" i="1" dirty="0" err="1"/>
              <a:t>u</a:t>
            </a:r>
            <a:r>
              <a:rPr lang="en-US" altLang="zh-CN" dirty="0" err="1"/>
              <a:t>i</a:t>
            </a:r>
            <a:r>
              <a:rPr lang="en-US" altLang="zh-CN" dirty="0"/>
              <a:t> ≤-0.7 V</a:t>
            </a:r>
            <a:r>
              <a:rPr lang="zh-CN" altLang="en-US" dirty="0"/>
              <a:t>时，</a:t>
            </a:r>
            <a:r>
              <a:rPr lang="en-US" altLang="zh-CN" dirty="0"/>
              <a:t>D1</a:t>
            </a:r>
            <a:r>
              <a:rPr lang="zh-CN" altLang="en-US" dirty="0"/>
              <a:t>截止，</a:t>
            </a:r>
            <a:r>
              <a:rPr lang="en-US" altLang="zh-CN" dirty="0"/>
              <a:t>D2</a:t>
            </a:r>
            <a:r>
              <a:rPr lang="zh-CN" altLang="en-US" dirty="0"/>
              <a:t>导通，</a:t>
            </a:r>
            <a:r>
              <a:rPr lang="en-US" altLang="zh-CN" i="1" dirty="0" err="1"/>
              <a:t>u</a:t>
            </a:r>
            <a:r>
              <a:rPr lang="en-US" altLang="zh-CN" dirty="0" err="1"/>
              <a:t>o</a:t>
            </a:r>
            <a:r>
              <a:rPr lang="en-US" altLang="zh-CN" dirty="0"/>
              <a:t> = -</a:t>
            </a:r>
            <a:r>
              <a:rPr lang="en-US" altLang="zh-CN" i="1" dirty="0" err="1"/>
              <a:t>U</a:t>
            </a:r>
            <a:r>
              <a:rPr lang="en-US" altLang="zh-CN" dirty="0" err="1"/>
              <a:t>on</a:t>
            </a:r>
            <a:r>
              <a:rPr lang="en-US" altLang="zh-CN" dirty="0"/>
              <a:t> = -0.7 V</a:t>
            </a:r>
            <a:r>
              <a:rPr lang="zh-CN" altLang="en-US" dirty="0"/>
              <a:t>；当</a:t>
            </a:r>
            <a:r>
              <a:rPr lang="en-US" altLang="zh-CN" dirty="0"/>
              <a:t>-0.7 V</a:t>
            </a:r>
            <a:r>
              <a:rPr lang="zh-CN" altLang="en-US" dirty="0"/>
              <a:t>＜</a:t>
            </a:r>
            <a:r>
              <a:rPr lang="en-US" altLang="zh-CN" i="1" dirty="0" err="1"/>
              <a:t>u</a:t>
            </a:r>
            <a:r>
              <a:rPr lang="en-US" altLang="zh-CN" dirty="0" err="1"/>
              <a:t>i</a:t>
            </a:r>
            <a:r>
              <a:rPr lang="en-US" altLang="zh-CN" dirty="0"/>
              <a:t> </a:t>
            </a:r>
            <a:r>
              <a:rPr lang="zh-CN" altLang="en-US" dirty="0"/>
              <a:t>＜</a:t>
            </a:r>
            <a:r>
              <a:rPr lang="en-US" altLang="zh-CN" dirty="0"/>
              <a:t>0.7 V</a:t>
            </a:r>
            <a:r>
              <a:rPr lang="zh-CN" altLang="en-US" dirty="0"/>
              <a:t>时，</a:t>
            </a:r>
            <a:r>
              <a:rPr lang="en-US" altLang="zh-CN" dirty="0"/>
              <a:t>D1</a:t>
            </a:r>
            <a:r>
              <a:rPr lang="zh-CN" altLang="en-US" dirty="0"/>
              <a:t>、</a:t>
            </a:r>
            <a:r>
              <a:rPr lang="en-US" altLang="zh-CN" dirty="0"/>
              <a:t>D2</a:t>
            </a:r>
            <a:r>
              <a:rPr lang="zh-CN" altLang="en-US" dirty="0"/>
              <a:t>均截止，相当于开关断开，</a:t>
            </a:r>
            <a:r>
              <a:rPr lang="en-US" altLang="zh-CN" i="1" dirty="0" err="1"/>
              <a:t>u</a:t>
            </a:r>
            <a:r>
              <a:rPr lang="en-US" altLang="zh-CN" dirty="0" err="1"/>
              <a:t>o</a:t>
            </a:r>
            <a:r>
              <a:rPr lang="en-US" altLang="zh-CN" dirty="0"/>
              <a:t> = </a:t>
            </a:r>
            <a:r>
              <a:rPr lang="en-US" altLang="zh-CN" i="1" dirty="0" err="1"/>
              <a:t>u</a:t>
            </a:r>
            <a:r>
              <a:rPr lang="en-US" altLang="zh-CN" dirty="0" err="1"/>
              <a:t>i</a:t>
            </a:r>
            <a:r>
              <a:rPr lang="zh-CN" altLang="en-US" dirty="0"/>
              <a:t>，</a:t>
            </a:r>
            <a:r>
              <a:rPr lang="en-US" altLang="zh-CN" i="1" dirty="0" err="1"/>
              <a:t>u</a:t>
            </a:r>
            <a:r>
              <a:rPr lang="en-US" altLang="zh-CN" dirty="0" err="1"/>
              <a:t>o</a:t>
            </a:r>
            <a:r>
              <a:rPr lang="zh-CN" altLang="en-US" dirty="0"/>
              <a:t>与</a:t>
            </a:r>
            <a:r>
              <a:rPr lang="en-US" altLang="zh-CN" i="1" dirty="0" err="1"/>
              <a:t>u</a:t>
            </a:r>
            <a:r>
              <a:rPr lang="en-US" altLang="zh-CN" dirty="0" err="1"/>
              <a:t>i</a:t>
            </a:r>
            <a:r>
              <a:rPr lang="zh-CN" altLang="en-US" dirty="0"/>
              <a:t>成正比例关系。</a:t>
            </a:r>
          </a:p>
          <a:p>
            <a:pPr>
              <a:spcBef>
                <a:spcPct val="35000"/>
              </a:spcBef>
              <a:spcAft>
                <a:spcPct val="35000"/>
              </a:spcAft>
            </a:pPr>
            <a:r>
              <a:rPr lang="zh-CN" altLang="en-US" dirty="0"/>
              <a:t>      由以上分析可画出</a:t>
            </a:r>
            <a:r>
              <a:rPr lang="en-US" altLang="zh-CN" i="1" dirty="0" err="1"/>
              <a:t>u</a:t>
            </a:r>
            <a:r>
              <a:rPr lang="en-US" altLang="zh-CN" dirty="0" err="1"/>
              <a:t>o</a:t>
            </a:r>
            <a:r>
              <a:rPr lang="zh-CN" altLang="en-US" dirty="0"/>
              <a:t>与</a:t>
            </a:r>
            <a:r>
              <a:rPr lang="en-US" altLang="zh-CN" i="1" dirty="0" err="1"/>
              <a:t>u</a:t>
            </a:r>
            <a:r>
              <a:rPr lang="en-US" altLang="zh-CN" dirty="0" err="1"/>
              <a:t>i</a:t>
            </a:r>
            <a:r>
              <a:rPr lang="zh-CN" altLang="en-US" dirty="0"/>
              <a:t>的关系曲线，如图</a:t>
            </a:r>
            <a:r>
              <a:rPr lang="en-US" altLang="zh-CN" dirty="0"/>
              <a:t>4-13</a:t>
            </a:r>
            <a:r>
              <a:rPr lang="zh-CN" altLang="en-US" dirty="0"/>
              <a:t>（</a:t>
            </a:r>
            <a:r>
              <a:rPr lang="en-US" altLang="zh-CN" dirty="0"/>
              <a:t>b</a:t>
            </a:r>
            <a:r>
              <a:rPr lang="zh-CN" altLang="en-US" dirty="0"/>
              <a:t>）所示。该电路为一个双向限幅电路，</a:t>
            </a:r>
            <a:r>
              <a:rPr lang="en-US" altLang="zh-CN" dirty="0"/>
              <a:t>D1</a:t>
            </a:r>
            <a:r>
              <a:rPr lang="zh-CN" altLang="en-US" dirty="0"/>
              <a:t>、</a:t>
            </a:r>
            <a:r>
              <a:rPr lang="en-US" altLang="zh-CN" dirty="0"/>
              <a:t>D2</a:t>
            </a:r>
            <a:r>
              <a:rPr lang="zh-CN" altLang="en-US" dirty="0"/>
              <a:t>的接法使</a:t>
            </a:r>
            <a:r>
              <a:rPr lang="en-US" altLang="zh-CN" i="1" dirty="0" err="1"/>
              <a:t>u</a:t>
            </a:r>
            <a:r>
              <a:rPr lang="en-US" altLang="zh-CN" dirty="0" err="1"/>
              <a:t>o</a:t>
            </a:r>
            <a:r>
              <a:rPr lang="zh-CN" altLang="en-US" dirty="0"/>
              <a:t>的大小限在 </a:t>
            </a:r>
            <a:r>
              <a:rPr lang="en-US" altLang="zh-CN" dirty="0"/>
              <a:t>-0.7 V</a:t>
            </a:r>
            <a:r>
              <a:rPr lang="zh-CN" altLang="en-US" dirty="0"/>
              <a:t>～</a:t>
            </a:r>
            <a:r>
              <a:rPr lang="en-US" altLang="zh-CN" dirty="0"/>
              <a:t>+0.7 V</a:t>
            </a:r>
            <a:r>
              <a:rPr lang="zh-CN" altLang="en-US" dirty="0"/>
              <a:t>之内。</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8"/>
          <p:cNvPicPr>
            <a:picLocks noChangeAspect="1" noChangeArrowheads="1"/>
          </p:cNvPicPr>
          <p:nvPr/>
        </p:nvPicPr>
        <p:blipFill>
          <a:blip r:embed="rId2" cstate="print"/>
          <a:srcRect/>
          <a:stretch>
            <a:fillRect/>
          </a:stretch>
        </p:blipFill>
        <p:spPr bwMode="auto">
          <a:xfrm>
            <a:off x="0" y="990600"/>
            <a:ext cx="5562600" cy="5243513"/>
          </a:xfrm>
          <a:prstGeom prst="rect">
            <a:avLst/>
          </a:prstGeom>
          <a:noFill/>
          <a:ln w="9525">
            <a:noFill/>
            <a:miter lim="800000"/>
            <a:headEnd/>
            <a:tailEnd/>
          </a:ln>
        </p:spPr>
      </p:pic>
      <p:sp>
        <p:nvSpPr>
          <p:cNvPr id="41993" name="Text Box 9"/>
          <p:cNvSpPr txBox="1">
            <a:spLocks noChangeArrowheads="1"/>
          </p:cNvSpPr>
          <p:nvPr/>
        </p:nvSpPr>
        <p:spPr bwMode="auto">
          <a:xfrm>
            <a:off x="5562600" y="1295400"/>
            <a:ext cx="3200400" cy="3416320"/>
          </a:xfrm>
          <a:prstGeom prst="rect">
            <a:avLst/>
          </a:prstGeom>
          <a:noFill/>
          <a:ln w="9525">
            <a:noFill/>
            <a:miter lim="800000"/>
            <a:headEnd/>
            <a:tailEnd/>
          </a:ln>
          <a:effectLst/>
        </p:spPr>
        <p:txBody>
          <a:bodyPr>
            <a:spAutoFit/>
          </a:bodyPr>
          <a:lstStyle/>
          <a:p>
            <a:pPr algn="just">
              <a:spcBef>
                <a:spcPct val="50000"/>
              </a:spcBef>
              <a:defRPr/>
            </a:pPr>
            <a:r>
              <a:rPr lang="en-US" altLang="zh-CN" sz="2400" b="1" dirty="0">
                <a:effectLst>
                  <a:outerShdw blurRad="38100" dist="38100" dir="2700000" algn="tl">
                    <a:srgbClr val="C0C0C0"/>
                  </a:outerShdw>
                </a:effectLst>
                <a:latin typeface="Times New Roman" pitchFamily="18" charset="0"/>
              </a:rPr>
              <a:t>1. </a:t>
            </a:r>
            <a:r>
              <a:rPr lang="zh-CN" altLang="en-US" sz="2400" b="1" dirty="0">
                <a:solidFill>
                  <a:srgbClr val="FF0000"/>
                </a:solidFill>
                <a:effectLst>
                  <a:outerShdw blurRad="38100" dist="38100" dir="2700000" algn="tl">
                    <a:srgbClr val="C0C0C0"/>
                  </a:outerShdw>
                </a:effectLst>
                <a:latin typeface="宋体" pitchFamily="2" charset="-122"/>
              </a:rPr>
              <a:t>价电子</a:t>
            </a:r>
            <a:r>
              <a:rPr lang="zh-CN" altLang="en-US" sz="2400" b="1" dirty="0">
                <a:effectLst>
                  <a:outerShdw blurRad="38100" dist="38100" dir="2700000" algn="tl">
                    <a:srgbClr val="C0C0C0"/>
                  </a:outerShdw>
                </a:effectLst>
                <a:latin typeface="宋体" pitchFamily="2" charset="-122"/>
              </a:rPr>
              <a:t>：</a:t>
            </a:r>
            <a:r>
              <a:rPr lang="zh-CN" altLang="en-US" sz="2400" b="1" dirty="0">
                <a:solidFill>
                  <a:schemeClr val="accent2"/>
                </a:solidFill>
                <a:effectLst>
                  <a:outerShdw blurRad="38100" dist="38100" dir="2700000" algn="tl">
                    <a:srgbClr val="C0C0C0"/>
                  </a:outerShdw>
                </a:effectLst>
                <a:latin typeface="宋体" pitchFamily="2" charset="-122"/>
              </a:rPr>
              <a:t>原子外层轨道上的电子。</a:t>
            </a:r>
            <a:endParaRPr lang="zh-CN" altLang="en-US" sz="2400" b="1" dirty="0">
              <a:solidFill>
                <a:schemeClr val="accent2"/>
              </a:solidFill>
              <a:effectLst>
                <a:outerShdw blurRad="38100" dist="38100" dir="2700000" algn="tl">
                  <a:srgbClr val="C0C0C0"/>
                </a:outerShdw>
              </a:effectLst>
              <a:latin typeface="Times New Roman" pitchFamily="18" charset="0"/>
              <a:cs typeface="Times New Roman" pitchFamily="18" charset="0"/>
            </a:endParaRPr>
          </a:p>
          <a:p>
            <a:pPr algn="just">
              <a:spcBef>
                <a:spcPct val="50000"/>
              </a:spcBef>
              <a:defRPr/>
            </a:pPr>
            <a:r>
              <a:rPr lang="en-US" altLang="zh-CN" sz="2400" b="1" dirty="0">
                <a:effectLst>
                  <a:outerShdw blurRad="38100" dist="38100" dir="2700000" algn="tl">
                    <a:srgbClr val="C0C0C0"/>
                  </a:outerShdw>
                </a:effectLst>
                <a:latin typeface="Times New Roman" pitchFamily="18" charset="0"/>
              </a:rPr>
              <a:t>2</a:t>
            </a:r>
            <a:r>
              <a:rPr lang="zh-CN" altLang="en-US" sz="2400" b="1" dirty="0">
                <a:effectLst>
                  <a:outerShdw blurRad="38100" dist="38100" dir="2700000" algn="tl">
                    <a:srgbClr val="C0C0C0"/>
                  </a:outerShdw>
                </a:effectLst>
                <a:latin typeface="宋体" pitchFamily="2" charset="-122"/>
              </a:rPr>
              <a:t>．</a:t>
            </a:r>
            <a:r>
              <a:rPr lang="zh-CN" altLang="en-US" sz="2400" b="1" dirty="0">
                <a:solidFill>
                  <a:srgbClr val="FF0000"/>
                </a:solidFill>
                <a:effectLst>
                  <a:outerShdw blurRad="38100" dist="38100" dir="2700000" algn="tl">
                    <a:srgbClr val="C0C0C0"/>
                  </a:outerShdw>
                </a:effectLst>
                <a:latin typeface="宋体" pitchFamily="2" charset="-122"/>
              </a:rPr>
              <a:t>共价键</a:t>
            </a:r>
            <a:r>
              <a:rPr lang="zh-CN" altLang="en-US" sz="2400" b="1" dirty="0">
                <a:effectLst>
                  <a:outerShdw blurRad="38100" dist="38100" dir="2700000" algn="tl">
                    <a:srgbClr val="C0C0C0"/>
                  </a:outerShdw>
                </a:effectLst>
                <a:latin typeface="宋体" pitchFamily="2" charset="-122"/>
              </a:rPr>
              <a:t>：</a:t>
            </a:r>
            <a:r>
              <a:rPr lang="zh-CN" altLang="en-US" sz="2400" b="1" dirty="0">
                <a:solidFill>
                  <a:schemeClr val="accent2"/>
                </a:solidFill>
                <a:effectLst>
                  <a:outerShdw blurRad="38100" dist="38100" dir="2700000" algn="tl">
                    <a:srgbClr val="C0C0C0"/>
                  </a:outerShdw>
                </a:effectLst>
                <a:latin typeface="宋体" pitchFamily="2" charset="-122"/>
              </a:rPr>
              <a:t>两个相邻原子共有的一对价电子。</a:t>
            </a:r>
            <a:endParaRPr lang="zh-CN" altLang="en-US" sz="2400" b="1" dirty="0">
              <a:solidFill>
                <a:schemeClr val="accent2"/>
              </a:solidFill>
              <a:effectLst>
                <a:outerShdw blurRad="38100" dist="38100" dir="2700000" algn="tl">
                  <a:srgbClr val="C0C0C0"/>
                </a:outerShdw>
              </a:effectLst>
              <a:latin typeface="Times New Roman" pitchFamily="18" charset="0"/>
              <a:cs typeface="Times New Roman" pitchFamily="18" charset="0"/>
            </a:endParaRPr>
          </a:p>
          <a:p>
            <a:pPr algn="just">
              <a:spcBef>
                <a:spcPct val="50000"/>
              </a:spcBef>
              <a:defRPr/>
            </a:pPr>
            <a:r>
              <a:rPr lang="en-US" altLang="zh-CN" sz="2400" b="1" dirty="0">
                <a:effectLst>
                  <a:outerShdw blurRad="38100" dist="38100" dir="2700000" algn="tl">
                    <a:srgbClr val="C0C0C0"/>
                  </a:outerShdw>
                </a:effectLst>
                <a:latin typeface="Times New Roman" pitchFamily="18" charset="0"/>
              </a:rPr>
              <a:t>3</a:t>
            </a:r>
            <a:r>
              <a:rPr lang="zh-CN" altLang="en-US" sz="2400" b="1" dirty="0">
                <a:effectLst>
                  <a:outerShdw blurRad="38100" dist="38100" dir="2700000" algn="tl">
                    <a:srgbClr val="C0C0C0"/>
                  </a:outerShdw>
                </a:effectLst>
                <a:latin typeface="宋体" pitchFamily="2" charset="-122"/>
              </a:rPr>
              <a:t>．</a:t>
            </a:r>
            <a:r>
              <a:rPr lang="zh-CN" altLang="en-US" sz="2400" b="1" dirty="0">
                <a:solidFill>
                  <a:srgbClr val="FF0000"/>
                </a:solidFill>
                <a:effectLst>
                  <a:outerShdw blurRad="38100" dist="38100" dir="2700000" algn="tl">
                    <a:srgbClr val="C0C0C0"/>
                  </a:outerShdw>
                </a:effectLst>
                <a:latin typeface="宋体" pitchFamily="2" charset="-122"/>
              </a:rPr>
              <a:t>本征半导体</a:t>
            </a:r>
            <a:r>
              <a:rPr lang="zh-CN" altLang="en-US" sz="2400" b="1" dirty="0">
                <a:effectLst>
                  <a:outerShdw blurRad="38100" dist="38100" dir="2700000" algn="tl">
                    <a:srgbClr val="C0C0C0"/>
                  </a:outerShdw>
                </a:effectLst>
                <a:latin typeface="宋体" pitchFamily="2" charset="-122"/>
              </a:rPr>
              <a:t>：</a:t>
            </a:r>
            <a:r>
              <a:rPr lang="zh-CN" altLang="en-US" sz="2400" b="1" dirty="0">
                <a:solidFill>
                  <a:schemeClr val="accent2"/>
                </a:solidFill>
                <a:effectLst>
                  <a:outerShdw blurRad="38100" dist="38100" dir="2700000" algn="tl">
                    <a:srgbClr val="C0C0C0"/>
                  </a:outerShdw>
                </a:effectLst>
                <a:latin typeface="宋体" pitchFamily="2" charset="-122"/>
              </a:rPr>
              <a:t>纯净且呈现晶体结构的半导体，叫本征半导体。</a:t>
            </a:r>
            <a:endParaRPr lang="zh-CN" altLang="en-US" sz="2400" b="1" dirty="0">
              <a:solidFill>
                <a:schemeClr val="accent2"/>
              </a:solidFill>
              <a:effectLst>
                <a:outerShdw blurRad="38100" dist="38100" dir="2700000" algn="tl">
                  <a:srgbClr val="C0C0C0"/>
                </a:outerShdw>
              </a:effectLst>
            </a:endParaRPr>
          </a:p>
        </p:txBody>
      </p:sp>
      <p:sp>
        <p:nvSpPr>
          <p:cNvPr id="41996" name="Text Box 12"/>
          <p:cNvSpPr txBox="1">
            <a:spLocks noChangeArrowheads="1"/>
          </p:cNvSpPr>
          <p:nvPr/>
        </p:nvSpPr>
        <p:spPr bwMode="auto">
          <a:xfrm>
            <a:off x="1691680" y="260648"/>
            <a:ext cx="7162800" cy="313932"/>
          </a:xfrm>
          <a:prstGeom prst="rect">
            <a:avLst/>
          </a:prstGeom>
          <a:noFill/>
          <a:ln w="9525">
            <a:noFill/>
            <a:miter lim="800000"/>
            <a:headEnd/>
            <a:tailEnd/>
          </a:ln>
          <a:effectLst/>
        </p:spPr>
        <p:txBody>
          <a:bodyPr>
            <a:spAutoFit/>
          </a:bodyPr>
          <a:lstStyle/>
          <a:p>
            <a:pPr eaLnBrk="0" hangingPunct="0">
              <a:lnSpc>
                <a:spcPct val="80000"/>
              </a:lnSpc>
              <a:defRPr/>
            </a:pPr>
            <a:r>
              <a:rPr lang="en-US" altLang="zh-CN" b="1" dirty="0" smtClean="0">
                <a:solidFill>
                  <a:schemeClr val="accent2"/>
                </a:solidFill>
                <a:effectLst>
                  <a:outerShdw blurRad="38100" dist="38100" dir="2700000" algn="tl">
                    <a:srgbClr val="C0C0C0"/>
                  </a:outerShdw>
                </a:effectLst>
                <a:latin typeface="Times New Roman" pitchFamily="18" charset="0"/>
                <a:ea typeface="隶书" pitchFamily="49" charset="-122"/>
              </a:rPr>
              <a:t>1.1 </a:t>
            </a:r>
            <a:r>
              <a:rPr lang="en-US" altLang="zh-CN" b="1" dirty="0">
                <a:solidFill>
                  <a:schemeClr val="accent2"/>
                </a:solidFill>
                <a:effectLst>
                  <a:outerShdw blurRad="38100" dist="38100" dir="2700000" algn="tl">
                    <a:srgbClr val="C0C0C0"/>
                  </a:outerShdw>
                </a:effectLst>
                <a:latin typeface="Times New Roman" pitchFamily="18" charset="0"/>
                <a:ea typeface="隶书" pitchFamily="49" charset="-122"/>
              </a:rPr>
              <a:t>PN</a:t>
            </a:r>
            <a:r>
              <a:rPr lang="zh-CN" altLang="en-US" b="1" dirty="0">
                <a:solidFill>
                  <a:schemeClr val="accent2"/>
                </a:solidFill>
                <a:effectLst>
                  <a:outerShdw blurRad="38100" dist="38100" dir="2700000" algn="tl">
                    <a:srgbClr val="C0C0C0"/>
                  </a:outerShdw>
                </a:effectLst>
                <a:latin typeface="Times New Roman" pitchFamily="18" charset="0"/>
                <a:ea typeface="隶书" pitchFamily="49" charset="-122"/>
              </a:rPr>
              <a:t>结</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9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9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99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3"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20" name="Text Box 4"/>
          <p:cNvSpPr txBox="1">
            <a:spLocks noChangeArrowheads="1"/>
          </p:cNvSpPr>
          <p:nvPr/>
        </p:nvSpPr>
        <p:spPr bwMode="auto">
          <a:xfrm>
            <a:off x="539750" y="476250"/>
            <a:ext cx="8280400" cy="3570288"/>
          </a:xfrm>
          <a:prstGeom prst="rect">
            <a:avLst/>
          </a:prstGeom>
          <a:noFill/>
          <a:ln w="9525">
            <a:noFill/>
            <a:miter lim="800000"/>
            <a:headEnd/>
            <a:tailEnd/>
          </a:ln>
          <a:effectLst/>
        </p:spPr>
        <p:txBody>
          <a:bodyPr>
            <a:spAutoFit/>
          </a:bodyPr>
          <a:lstStyle/>
          <a:p>
            <a:pPr>
              <a:spcAft>
                <a:spcPct val="50000"/>
              </a:spcAft>
            </a:pPr>
            <a:r>
              <a:rPr lang="en-US" altLang="zh-CN" sz="2000" b="1"/>
              <a:t>3. </a:t>
            </a:r>
            <a:r>
              <a:rPr lang="zh-CN" altLang="en-US" sz="2000" b="1"/>
              <a:t>检波电路</a:t>
            </a:r>
          </a:p>
          <a:p>
            <a:r>
              <a:rPr lang="zh-CN" altLang="en-US"/>
              <a:t>      无线电技术中经常要进行信号的远距离输送，这就需要把低频信号（如声频信号）装载到高频振荡信号上并由天线发射出去。电路分析中，将低频信号称为</a:t>
            </a:r>
            <a:r>
              <a:rPr lang="zh-CN" altLang="en-US" b="1"/>
              <a:t>调制信号</a:t>
            </a:r>
            <a:r>
              <a:rPr lang="zh-CN" altLang="en-US"/>
              <a:t>，高频振荡信号称为</a:t>
            </a:r>
            <a:r>
              <a:rPr lang="zh-CN" altLang="en-US" b="1"/>
              <a:t>载波</a:t>
            </a:r>
            <a:r>
              <a:rPr lang="zh-CN" altLang="en-US"/>
              <a:t>，受低频信号控制的高频振荡称为已调波，控制的过程称为</a:t>
            </a:r>
            <a:r>
              <a:rPr lang="zh-CN" altLang="en-US" b="1"/>
              <a:t>调制</a:t>
            </a:r>
            <a:r>
              <a:rPr lang="zh-CN" altLang="en-US"/>
              <a:t>。在接收地点，接收机天线接收到的已调波信号，经放大后再设法还原成原来的低频信号，这一过程称为</a:t>
            </a:r>
            <a:r>
              <a:rPr lang="zh-CN" altLang="en-US" b="1"/>
              <a:t>解调</a:t>
            </a:r>
            <a:r>
              <a:rPr lang="zh-CN" altLang="en-US"/>
              <a:t>或检波。图</a:t>
            </a:r>
            <a:r>
              <a:rPr lang="en-US" altLang="zh-CN"/>
              <a:t>4-14</a:t>
            </a:r>
            <a:r>
              <a:rPr lang="zh-CN" altLang="en-US"/>
              <a:t>（</a:t>
            </a:r>
            <a:r>
              <a:rPr lang="en-US" altLang="zh-CN"/>
              <a:t>a</a:t>
            </a:r>
            <a:r>
              <a:rPr lang="zh-CN" altLang="en-US"/>
              <a:t>）所示为一已调波，图</a:t>
            </a:r>
            <a:r>
              <a:rPr lang="en-US" altLang="zh-CN"/>
              <a:t>4-14</a:t>
            </a:r>
            <a:r>
              <a:rPr lang="zh-CN" altLang="en-US"/>
              <a:t>（</a:t>
            </a:r>
            <a:r>
              <a:rPr lang="en-US" altLang="zh-CN"/>
              <a:t>b</a:t>
            </a:r>
            <a:r>
              <a:rPr lang="zh-CN" altLang="en-US"/>
              <a:t>）为由二极管组成的检波器，其中</a:t>
            </a:r>
            <a:r>
              <a:rPr lang="en-US" altLang="zh-CN"/>
              <a:t>D</a:t>
            </a:r>
            <a:r>
              <a:rPr lang="zh-CN" altLang="en-US"/>
              <a:t>用于检波，称为</a:t>
            </a:r>
            <a:r>
              <a:rPr lang="zh-CN" altLang="en-US" b="1"/>
              <a:t>检波二极管</a:t>
            </a:r>
            <a:r>
              <a:rPr lang="zh-CN" altLang="en-US"/>
              <a:t>，一般为点接触型二极管；</a:t>
            </a:r>
            <a:r>
              <a:rPr lang="en-US" altLang="zh-CN" i="1"/>
              <a:t>C</a:t>
            </a:r>
            <a:r>
              <a:rPr lang="zh-CN" altLang="en-US"/>
              <a:t>为检波器负载电容，用来滤除检波后的高频成分；</a:t>
            </a:r>
            <a:r>
              <a:rPr lang="en-US" altLang="zh-CN" i="1"/>
              <a:t>R</a:t>
            </a:r>
            <a:r>
              <a:rPr lang="en-US" altLang="zh-CN"/>
              <a:t>L</a:t>
            </a:r>
            <a:r>
              <a:rPr lang="zh-CN" altLang="en-US"/>
              <a:t>为检波器负载，用来获取检波后所需的低频信号。</a:t>
            </a:r>
          </a:p>
          <a:p>
            <a:r>
              <a:rPr lang="zh-CN" altLang="en-US"/>
              <a:t>      由于二极管的单向导电作用，已调波经二极管检波后，负半波被截去，如图</a:t>
            </a:r>
            <a:r>
              <a:rPr lang="en-US" altLang="zh-CN"/>
              <a:t>4-14</a:t>
            </a:r>
            <a:r>
              <a:rPr lang="zh-CN" altLang="en-US"/>
              <a:t>（</a:t>
            </a:r>
            <a:r>
              <a:rPr lang="en-US" altLang="zh-CN"/>
              <a:t>c</a:t>
            </a:r>
            <a:r>
              <a:rPr lang="zh-CN" altLang="en-US"/>
              <a:t>）所示，检波器负载电容将高频成分旁路，在</a:t>
            </a:r>
            <a:r>
              <a:rPr lang="en-US" altLang="zh-CN" i="1"/>
              <a:t>R</a:t>
            </a:r>
            <a:r>
              <a:rPr lang="en-US" altLang="zh-CN"/>
              <a:t>L</a:t>
            </a:r>
            <a:r>
              <a:rPr lang="zh-CN" altLang="en-US"/>
              <a:t>两端得到的输出电压就是原来的低频信号，如图</a:t>
            </a:r>
            <a:r>
              <a:rPr lang="en-US" altLang="zh-CN"/>
              <a:t>4-14</a:t>
            </a:r>
            <a:r>
              <a:rPr lang="zh-CN" altLang="en-US"/>
              <a:t>（</a:t>
            </a:r>
            <a:r>
              <a:rPr lang="en-US" altLang="zh-CN"/>
              <a:t>d</a:t>
            </a:r>
            <a:r>
              <a:rPr lang="zh-CN" altLang="en-US"/>
              <a:t>）所示。</a:t>
            </a:r>
          </a:p>
        </p:txBody>
      </p:sp>
      <p:pic>
        <p:nvPicPr>
          <p:cNvPr id="623621" name="Picture 5"/>
          <p:cNvPicPr>
            <a:picLocks noChangeAspect="1" noChangeArrowheads="1"/>
          </p:cNvPicPr>
          <p:nvPr/>
        </p:nvPicPr>
        <p:blipFill>
          <a:blip r:embed="rId2" cstate="print"/>
          <a:srcRect b="17789"/>
          <a:stretch>
            <a:fillRect/>
          </a:stretch>
        </p:blipFill>
        <p:spPr bwMode="auto">
          <a:xfrm>
            <a:off x="827088" y="4149725"/>
            <a:ext cx="7200900" cy="1511300"/>
          </a:xfrm>
          <a:prstGeom prst="rect">
            <a:avLst/>
          </a:prstGeom>
          <a:noFill/>
          <a:ln w="9525">
            <a:noFill/>
            <a:miter lim="800000"/>
            <a:headEnd/>
            <a:tailEnd/>
          </a:ln>
        </p:spPr>
      </p:pic>
      <p:sp>
        <p:nvSpPr>
          <p:cNvPr id="623622" name="Text Box 6"/>
          <p:cNvSpPr txBox="1">
            <a:spLocks noChangeArrowheads="1"/>
          </p:cNvSpPr>
          <p:nvPr/>
        </p:nvSpPr>
        <p:spPr bwMode="auto">
          <a:xfrm>
            <a:off x="3851275" y="5734050"/>
            <a:ext cx="2232025" cy="366713"/>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4-14</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4" name="Text Box 4"/>
          <p:cNvSpPr txBox="1">
            <a:spLocks noChangeArrowheads="1"/>
          </p:cNvSpPr>
          <p:nvPr/>
        </p:nvSpPr>
        <p:spPr bwMode="auto">
          <a:xfrm>
            <a:off x="539750" y="549275"/>
            <a:ext cx="8208963" cy="2487613"/>
          </a:xfrm>
          <a:prstGeom prst="rect">
            <a:avLst/>
          </a:prstGeom>
          <a:noFill/>
          <a:ln w="9525">
            <a:noFill/>
            <a:miter lim="800000"/>
            <a:headEnd/>
            <a:tailEnd/>
          </a:ln>
          <a:effectLst/>
        </p:spPr>
        <p:txBody>
          <a:bodyPr>
            <a:spAutoFit/>
          </a:bodyPr>
          <a:lstStyle/>
          <a:p>
            <a:pPr>
              <a:spcAft>
                <a:spcPct val="55000"/>
              </a:spcAft>
            </a:pPr>
            <a:r>
              <a:rPr lang="en-US" altLang="zh-CN" sz="2000" b="1"/>
              <a:t>4. </a:t>
            </a:r>
            <a:r>
              <a:rPr lang="zh-CN" altLang="en-US" sz="2000" b="1"/>
              <a:t>二极管“续流”保护电路</a:t>
            </a:r>
          </a:p>
          <a:p>
            <a:r>
              <a:rPr lang="zh-CN" altLang="en-US"/>
              <a:t>      二极管也可用作保护器件，如图</a:t>
            </a:r>
            <a:r>
              <a:rPr lang="en-US" altLang="zh-CN"/>
              <a:t>4-15</a:t>
            </a:r>
            <a:r>
              <a:rPr lang="zh-CN" altLang="en-US"/>
              <a:t>所示。当开关</a:t>
            </a:r>
            <a:r>
              <a:rPr lang="en-US" altLang="zh-CN"/>
              <a:t>S</a:t>
            </a:r>
            <a:r>
              <a:rPr lang="zh-CN" altLang="en-US"/>
              <a:t>闭合时，直流电压源</a:t>
            </a:r>
            <a:r>
              <a:rPr lang="en-US" altLang="zh-CN" i="1"/>
              <a:t>U</a:t>
            </a:r>
            <a:r>
              <a:rPr lang="en-US" altLang="zh-CN"/>
              <a:t>S</a:t>
            </a:r>
            <a:r>
              <a:rPr lang="zh-CN" altLang="en-US"/>
              <a:t>接通大电感</a:t>
            </a:r>
            <a:r>
              <a:rPr lang="en-US" altLang="zh-CN" i="1"/>
              <a:t>L</a:t>
            </a:r>
            <a:r>
              <a:rPr lang="zh-CN" altLang="en-US"/>
              <a:t>，二极管</a:t>
            </a:r>
            <a:r>
              <a:rPr lang="en-US" altLang="zh-CN"/>
              <a:t>D</a:t>
            </a:r>
            <a:r>
              <a:rPr lang="zh-CN" altLang="en-US"/>
              <a:t>因反偏而截止，全部电流流过电感线圈。当开关</a:t>
            </a:r>
            <a:r>
              <a:rPr lang="en-US" altLang="zh-CN"/>
              <a:t>S</a:t>
            </a:r>
            <a:r>
              <a:rPr lang="zh-CN" altLang="en-US"/>
              <a:t>断开时，电感线圈中的电流将迅速降到零，大电感两端会产生很大的负瞬时电压。如果没有提供另外的电流通路，该暂态电压将在开关两端产生电弧，损坏开关。若在电路中接有如图中所示的二极管时，二极管为电感线圈的放电提供了通路，使</a:t>
            </a:r>
            <a:r>
              <a:rPr lang="en-US" altLang="zh-CN" i="1"/>
              <a:t>uL</a:t>
            </a:r>
            <a:r>
              <a:rPr lang="zh-CN" altLang="en-US"/>
              <a:t>的负峰值限制在二极管的正向压降范围内，开关</a:t>
            </a:r>
            <a:r>
              <a:rPr lang="en-US" altLang="zh-CN"/>
              <a:t>S</a:t>
            </a:r>
            <a:r>
              <a:rPr lang="zh-CN" altLang="en-US"/>
              <a:t>两端的电弧被消除，同时电感线圈中的电流将平稳地减少。</a:t>
            </a:r>
          </a:p>
        </p:txBody>
      </p:sp>
      <p:pic>
        <p:nvPicPr>
          <p:cNvPr id="624645" name="Picture 5"/>
          <p:cNvPicPr>
            <a:picLocks noChangeAspect="1" noChangeArrowheads="1"/>
          </p:cNvPicPr>
          <p:nvPr/>
        </p:nvPicPr>
        <p:blipFill>
          <a:blip r:embed="rId2" cstate="print"/>
          <a:srcRect r="61258" b="24834"/>
          <a:stretch>
            <a:fillRect/>
          </a:stretch>
        </p:blipFill>
        <p:spPr bwMode="auto">
          <a:xfrm>
            <a:off x="3276600" y="3141663"/>
            <a:ext cx="2808288" cy="1560512"/>
          </a:xfrm>
          <a:prstGeom prst="rect">
            <a:avLst/>
          </a:prstGeom>
          <a:noFill/>
          <a:ln w="9525">
            <a:noFill/>
            <a:miter lim="800000"/>
            <a:headEnd/>
            <a:tailEnd/>
          </a:ln>
        </p:spPr>
      </p:pic>
      <p:sp>
        <p:nvSpPr>
          <p:cNvPr id="624646" name="Text Box 6"/>
          <p:cNvSpPr txBox="1">
            <a:spLocks noChangeArrowheads="1"/>
          </p:cNvSpPr>
          <p:nvPr/>
        </p:nvSpPr>
        <p:spPr bwMode="auto">
          <a:xfrm>
            <a:off x="4140200" y="4724400"/>
            <a:ext cx="1800225" cy="366713"/>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4-15</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8" name="Text Box 4"/>
          <p:cNvSpPr txBox="1">
            <a:spLocks noChangeArrowheads="1"/>
          </p:cNvSpPr>
          <p:nvPr/>
        </p:nvSpPr>
        <p:spPr bwMode="auto">
          <a:xfrm>
            <a:off x="539750" y="476250"/>
            <a:ext cx="8280400" cy="2212975"/>
          </a:xfrm>
          <a:prstGeom prst="rect">
            <a:avLst/>
          </a:prstGeom>
          <a:noFill/>
          <a:ln w="9525">
            <a:noFill/>
            <a:miter lim="800000"/>
            <a:headEnd/>
            <a:tailEnd/>
          </a:ln>
          <a:effectLst/>
        </p:spPr>
        <p:txBody>
          <a:bodyPr>
            <a:spAutoFit/>
          </a:bodyPr>
          <a:lstStyle/>
          <a:p>
            <a:pPr>
              <a:spcAft>
                <a:spcPct val="55000"/>
              </a:spcAft>
            </a:pPr>
            <a:r>
              <a:rPr lang="en-US" altLang="zh-CN" sz="2000" b="1"/>
              <a:t>5. </a:t>
            </a:r>
            <a:r>
              <a:rPr lang="zh-CN" altLang="en-US" sz="2000" b="1"/>
              <a:t>逻辑运算（开关）电路</a:t>
            </a:r>
          </a:p>
          <a:p>
            <a:r>
              <a:rPr lang="zh-CN" altLang="en-US"/>
              <a:t>      在开关电路中，我们一般把二极管看成理想模型，即二极管导通时两端电压为零，截止时两端电阻为无穷大。在图</a:t>
            </a:r>
            <a:r>
              <a:rPr lang="en-US" altLang="zh-CN"/>
              <a:t>4-16</a:t>
            </a:r>
            <a:r>
              <a:rPr lang="zh-CN" altLang="en-US"/>
              <a:t>（</a:t>
            </a:r>
            <a:r>
              <a:rPr lang="en-US" altLang="zh-CN"/>
              <a:t>a</a:t>
            </a:r>
            <a:r>
              <a:rPr lang="zh-CN" altLang="en-US"/>
              <a:t>）的电路中只要有一路输入信号为低电平，输出即为低电平，仅当全部输入为高电平时，输出才为高电平，这在逻辑运算中称为“与”逻辑运算。图</a:t>
            </a:r>
            <a:r>
              <a:rPr lang="en-US" altLang="zh-CN"/>
              <a:t>4-16</a:t>
            </a:r>
            <a:r>
              <a:rPr lang="zh-CN" altLang="en-US"/>
              <a:t>（</a:t>
            </a:r>
            <a:r>
              <a:rPr lang="en-US" altLang="zh-CN"/>
              <a:t>b</a:t>
            </a:r>
            <a:r>
              <a:rPr lang="zh-CN" altLang="en-US"/>
              <a:t>）电路中，当只要有一路输入信号为高电平，输出即为高电平，仅当全部输入为低电平时，输出才为低电平，这种运算称为“或”逻辑运算。</a:t>
            </a:r>
          </a:p>
        </p:txBody>
      </p:sp>
      <p:pic>
        <p:nvPicPr>
          <p:cNvPr id="625669" name="Picture 5"/>
          <p:cNvPicPr>
            <a:picLocks noChangeAspect="1" noChangeArrowheads="1"/>
          </p:cNvPicPr>
          <p:nvPr/>
        </p:nvPicPr>
        <p:blipFill>
          <a:blip r:embed="rId2" cstate="print"/>
          <a:srcRect/>
          <a:stretch>
            <a:fillRect/>
          </a:stretch>
        </p:blipFill>
        <p:spPr bwMode="auto">
          <a:xfrm>
            <a:off x="2195513" y="2852738"/>
            <a:ext cx="4838700" cy="2266950"/>
          </a:xfrm>
          <a:prstGeom prst="rect">
            <a:avLst/>
          </a:prstGeom>
          <a:noFill/>
          <a:ln w="9525">
            <a:noFill/>
            <a:miter lim="800000"/>
            <a:headEnd/>
            <a:tailEnd/>
          </a:ln>
          <a:effectLst/>
        </p:spPr>
      </p:pic>
      <p:sp>
        <p:nvSpPr>
          <p:cNvPr id="625670" name="Text Box 6"/>
          <p:cNvSpPr txBox="1">
            <a:spLocks noChangeArrowheads="1"/>
          </p:cNvSpPr>
          <p:nvPr/>
        </p:nvSpPr>
        <p:spPr bwMode="auto">
          <a:xfrm>
            <a:off x="3563938" y="5373688"/>
            <a:ext cx="1655762" cy="366712"/>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图</a:t>
            </a:r>
            <a:r>
              <a:rPr lang="en-US" altLang="zh-CN" b="1"/>
              <a:t>4-16</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2" name="Text Box 4"/>
          <p:cNvSpPr txBox="1">
            <a:spLocks noChangeArrowheads="1"/>
          </p:cNvSpPr>
          <p:nvPr/>
        </p:nvSpPr>
        <p:spPr bwMode="auto">
          <a:xfrm>
            <a:off x="755650" y="404813"/>
            <a:ext cx="7777163" cy="579437"/>
          </a:xfrm>
          <a:prstGeom prst="rect">
            <a:avLst/>
          </a:prstGeom>
          <a:noFill/>
          <a:ln w="9525">
            <a:noFill/>
            <a:miter lim="800000"/>
            <a:headEnd/>
            <a:tailEnd/>
          </a:ln>
          <a:effectLst/>
        </p:spPr>
        <p:txBody>
          <a:bodyPr>
            <a:spAutoFit/>
          </a:bodyPr>
          <a:lstStyle/>
          <a:p>
            <a:pPr algn="ctr">
              <a:spcBef>
                <a:spcPct val="50000"/>
              </a:spcBef>
            </a:pPr>
            <a:r>
              <a:rPr lang="en-US" altLang="zh-CN" sz="3200" b="1"/>
              <a:t>4.3  </a:t>
            </a:r>
            <a:r>
              <a:rPr lang="zh-CN" altLang="en-US" sz="3200" b="1"/>
              <a:t>半导体三极管</a:t>
            </a:r>
          </a:p>
        </p:txBody>
      </p:sp>
      <p:sp>
        <p:nvSpPr>
          <p:cNvPr id="626693" name="Text Box 5"/>
          <p:cNvSpPr txBox="1">
            <a:spLocks noChangeArrowheads="1"/>
          </p:cNvSpPr>
          <p:nvPr/>
        </p:nvSpPr>
        <p:spPr bwMode="auto">
          <a:xfrm>
            <a:off x="539750" y="1196975"/>
            <a:ext cx="8280400" cy="1309688"/>
          </a:xfrm>
          <a:prstGeom prst="rect">
            <a:avLst/>
          </a:prstGeom>
          <a:noFill/>
          <a:ln w="9525">
            <a:noFill/>
            <a:miter lim="800000"/>
            <a:headEnd/>
            <a:tailEnd/>
          </a:ln>
          <a:effectLst/>
        </p:spPr>
        <p:txBody>
          <a:bodyPr>
            <a:spAutoFit/>
          </a:bodyPr>
          <a:lstStyle/>
          <a:p>
            <a:pPr algn="just">
              <a:spcBef>
                <a:spcPct val="50000"/>
              </a:spcBef>
              <a:spcAft>
                <a:spcPct val="45000"/>
              </a:spcAft>
            </a:pPr>
            <a:r>
              <a:rPr lang="en-US" altLang="zh-CN" sz="2400" b="1"/>
              <a:t>4.3.1  </a:t>
            </a:r>
            <a:r>
              <a:rPr lang="zh-CN" altLang="en-US" sz="2400" b="1"/>
              <a:t>三极管的基本结构及外形</a:t>
            </a:r>
          </a:p>
          <a:p>
            <a:pPr algn="just">
              <a:spcBef>
                <a:spcPct val="50000"/>
              </a:spcBef>
            </a:pPr>
            <a:r>
              <a:rPr lang="zh-CN" altLang="en-US"/>
              <a:t>      三极管有两种类型：</a:t>
            </a:r>
            <a:r>
              <a:rPr lang="en-US" altLang="zh-CN"/>
              <a:t>NPN</a:t>
            </a:r>
            <a:r>
              <a:rPr lang="zh-CN" altLang="en-US"/>
              <a:t>型和</a:t>
            </a:r>
            <a:r>
              <a:rPr lang="en-US" altLang="zh-CN"/>
              <a:t>PNP</a:t>
            </a:r>
            <a:r>
              <a:rPr lang="zh-CN" altLang="en-US"/>
              <a:t>型。在电路中分别用两种不同的符号表示，如图</a:t>
            </a:r>
            <a:r>
              <a:rPr lang="en-US" altLang="zh-CN"/>
              <a:t>4-17</a:t>
            </a:r>
            <a:r>
              <a:rPr lang="zh-CN" altLang="en-US"/>
              <a:t>（</a:t>
            </a:r>
            <a:r>
              <a:rPr lang="en-US" altLang="zh-CN"/>
              <a:t>a</a:t>
            </a:r>
            <a:r>
              <a:rPr lang="zh-CN" altLang="en-US"/>
              <a:t>）和（</a:t>
            </a:r>
            <a:r>
              <a:rPr lang="en-US" altLang="zh-CN"/>
              <a:t>b</a:t>
            </a:r>
            <a:r>
              <a:rPr lang="zh-CN" altLang="en-US"/>
              <a:t>）所示。 </a:t>
            </a:r>
          </a:p>
        </p:txBody>
      </p:sp>
      <p:pic>
        <p:nvPicPr>
          <p:cNvPr id="626694" name="Picture 6"/>
          <p:cNvPicPr>
            <a:picLocks noChangeAspect="1" noChangeArrowheads="1"/>
          </p:cNvPicPr>
          <p:nvPr/>
        </p:nvPicPr>
        <p:blipFill>
          <a:blip r:embed="rId2" cstate="print"/>
          <a:srcRect/>
          <a:stretch>
            <a:fillRect/>
          </a:stretch>
        </p:blipFill>
        <p:spPr bwMode="auto">
          <a:xfrm>
            <a:off x="1042988" y="2636838"/>
            <a:ext cx="6600825" cy="2981325"/>
          </a:xfrm>
          <a:prstGeom prst="rect">
            <a:avLst/>
          </a:prstGeom>
          <a:noFill/>
          <a:ln w="9525">
            <a:noFill/>
            <a:miter lim="800000"/>
            <a:headEnd/>
            <a:tailEnd/>
          </a:ln>
          <a:effectLst/>
        </p:spPr>
      </p:pic>
      <p:sp>
        <p:nvSpPr>
          <p:cNvPr id="626695" name="Text Box 7"/>
          <p:cNvSpPr txBox="1">
            <a:spLocks noChangeArrowheads="1"/>
          </p:cNvSpPr>
          <p:nvPr/>
        </p:nvSpPr>
        <p:spPr bwMode="auto">
          <a:xfrm>
            <a:off x="3779838" y="5734050"/>
            <a:ext cx="1655762" cy="366713"/>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图</a:t>
            </a:r>
            <a:r>
              <a:rPr lang="en-US" altLang="zh-CN" b="1"/>
              <a:t>4-17</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8" name="Text Box 6"/>
          <p:cNvSpPr txBox="1">
            <a:spLocks noChangeArrowheads="1"/>
          </p:cNvSpPr>
          <p:nvPr/>
        </p:nvSpPr>
        <p:spPr bwMode="auto">
          <a:xfrm>
            <a:off x="539750" y="404813"/>
            <a:ext cx="8280400" cy="366712"/>
          </a:xfrm>
          <a:prstGeom prst="rect">
            <a:avLst/>
          </a:prstGeom>
          <a:noFill/>
          <a:ln w="9525">
            <a:noFill/>
            <a:miter lim="800000"/>
            <a:headEnd/>
            <a:tailEnd/>
          </a:ln>
          <a:effectLst/>
        </p:spPr>
        <p:txBody>
          <a:bodyPr>
            <a:spAutoFit/>
          </a:bodyPr>
          <a:lstStyle/>
          <a:p>
            <a:pPr>
              <a:spcBef>
                <a:spcPct val="50000"/>
              </a:spcBef>
            </a:pPr>
            <a:r>
              <a:rPr lang="en-US" altLang="zh-CN"/>
              <a:t>      </a:t>
            </a:r>
            <a:r>
              <a:rPr lang="zh-CN" altLang="en-US"/>
              <a:t>图</a:t>
            </a:r>
            <a:r>
              <a:rPr lang="en-US" altLang="zh-CN"/>
              <a:t>4-18</a:t>
            </a:r>
            <a:r>
              <a:rPr lang="zh-CN" altLang="en-US"/>
              <a:t>所示为几种常见三极管的实物外形图。 </a:t>
            </a:r>
          </a:p>
        </p:txBody>
      </p:sp>
      <p:pic>
        <p:nvPicPr>
          <p:cNvPr id="627719" name="Picture 7"/>
          <p:cNvPicPr>
            <a:picLocks noChangeAspect="1" noChangeArrowheads="1"/>
          </p:cNvPicPr>
          <p:nvPr/>
        </p:nvPicPr>
        <p:blipFill>
          <a:blip r:embed="rId2" cstate="print"/>
          <a:srcRect/>
          <a:stretch>
            <a:fillRect/>
          </a:stretch>
        </p:blipFill>
        <p:spPr bwMode="auto">
          <a:xfrm>
            <a:off x="1042988" y="1125538"/>
            <a:ext cx="6985000" cy="3359150"/>
          </a:xfrm>
          <a:prstGeom prst="rect">
            <a:avLst/>
          </a:prstGeom>
          <a:noFill/>
          <a:ln w="9525">
            <a:noFill/>
            <a:miter lim="800000"/>
            <a:headEnd/>
            <a:tailEnd/>
          </a:ln>
        </p:spPr>
      </p:pic>
      <p:sp>
        <p:nvSpPr>
          <p:cNvPr id="627720" name="Text Box 8"/>
          <p:cNvSpPr txBox="1">
            <a:spLocks noChangeArrowheads="1"/>
          </p:cNvSpPr>
          <p:nvPr/>
        </p:nvSpPr>
        <p:spPr bwMode="auto">
          <a:xfrm>
            <a:off x="3924300" y="4868863"/>
            <a:ext cx="1800225" cy="366712"/>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4-18</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4" name="Text Box 4"/>
          <p:cNvSpPr txBox="1">
            <a:spLocks noChangeArrowheads="1"/>
          </p:cNvSpPr>
          <p:nvPr/>
        </p:nvSpPr>
        <p:spPr bwMode="auto">
          <a:xfrm>
            <a:off x="611188" y="476250"/>
            <a:ext cx="8208962" cy="2563813"/>
          </a:xfrm>
          <a:prstGeom prst="rect">
            <a:avLst/>
          </a:prstGeom>
          <a:noFill/>
          <a:ln w="9525">
            <a:noFill/>
            <a:miter lim="800000"/>
            <a:headEnd/>
            <a:tailEnd/>
          </a:ln>
          <a:effectLst/>
        </p:spPr>
        <p:txBody>
          <a:bodyPr>
            <a:spAutoFit/>
          </a:bodyPr>
          <a:lstStyle/>
          <a:p>
            <a:r>
              <a:rPr lang="zh-CN" altLang="en-US" b="1"/>
              <a:t>三极管的制作工艺要求：</a:t>
            </a:r>
          </a:p>
          <a:p>
            <a:r>
              <a:rPr lang="zh-CN" altLang="en-US"/>
              <a:t>      三极管的内部结构在制造工艺上的特点如下：</a:t>
            </a:r>
          </a:p>
          <a:p>
            <a:r>
              <a:rPr lang="zh-CN" altLang="en-US"/>
              <a:t>（</a:t>
            </a:r>
            <a:r>
              <a:rPr lang="en-US" altLang="zh-CN"/>
              <a:t>1</a:t>
            </a:r>
            <a:r>
              <a:rPr lang="zh-CN" altLang="en-US"/>
              <a:t>）发射区的掺杂浓度远大于集电区的掺杂浓度；</a:t>
            </a:r>
          </a:p>
          <a:p>
            <a:r>
              <a:rPr lang="zh-CN" altLang="en-US"/>
              <a:t>（</a:t>
            </a:r>
            <a:r>
              <a:rPr lang="en-US" altLang="zh-CN"/>
              <a:t>2</a:t>
            </a:r>
            <a:r>
              <a:rPr lang="zh-CN" altLang="en-US"/>
              <a:t>）基区很薄，一般为</a:t>
            </a:r>
            <a:r>
              <a:rPr lang="en-US" altLang="zh-CN"/>
              <a:t>1μm</a:t>
            </a:r>
            <a:r>
              <a:rPr lang="zh-CN" altLang="en-US"/>
              <a:t>至几</a:t>
            </a:r>
            <a:r>
              <a:rPr lang="en-US" altLang="zh-CN"/>
              <a:t>μm</a:t>
            </a:r>
            <a:r>
              <a:rPr lang="zh-CN" altLang="en-US"/>
              <a:t>；</a:t>
            </a:r>
          </a:p>
          <a:p>
            <a:r>
              <a:rPr lang="zh-CN" altLang="en-US"/>
              <a:t>（</a:t>
            </a:r>
            <a:r>
              <a:rPr lang="en-US" altLang="zh-CN"/>
              <a:t>3</a:t>
            </a:r>
            <a:r>
              <a:rPr lang="zh-CN" altLang="en-US"/>
              <a:t>）集电结面积大于发射结面积。</a:t>
            </a:r>
          </a:p>
          <a:p>
            <a:r>
              <a:rPr lang="zh-CN" altLang="en-US"/>
              <a:t>   </a:t>
            </a:r>
          </a:p>
          <a:p>
            <a:r>
              <a:rPr lang="zh-CN" altLang="en-US"/>
              <a:t>      </a:t>
            </a:r>
            <a:r>
              <a:rPr lang="zh-CN" altLang="en-US" b="1"/>
              <a:t>三极管的分类：</a:t>
            </a:r>
            <a:r>
              <a:rPr lang="zh-CN" altLang="en-US"/>
              <a:t>三极管按材料不同分为硅管和锗管。目前我国制造的硅管多为</a:t>
            </a:r>
            <a:r>
              <a:rPr lang="en-US" altLang="zh-CN"/>
              <a:t>NPN</a:t>
            </a:r>
            <a:r>
              <a:rPr lang="zh-CN" altLang="en-US"/>
              <a:t>型，锗管多为</a:t>
            </a:r>
            <a:r>
              <a:rPr lang="en-US" altLang="zh-CN"/>
              <a:t>PNP</a:t>
            </a:r>
            <a:r>
              <a:rPr lang="zh-CN" altLang="en-US"/>
              <a:t>型。不论是硅管还是锗管，</a:t>
            </a:r>
            <a:r>
              <a:rPr lang="en-US" altLang="zh-CN"/>
              <a:t>NPN</a:t>
            </a:r>
            <a:r>
              <a:rPr lang="zh-CN" altLang="en-US"/>
              <a:t>管还是</a:t>
            </a:r>
            <a:r>
              <a:rPr lang="en-US" altLang="zh-CN"/>
              <a:t>PNP</a:t>
            </a:r>
            <a:r>
              <a:rPr lang="zh-CN" altLang="en-US"/>
              <a:t>管，它们的基本工作原理是相同的。本结主要讨论</a:t>
            </a:r>
            <a:r>
              <a:rPr lang="en-US" altLang="zh-CN"/>
              <a:t>NPN</a:t>
            </a:r>
            <a:r>
              <a:rPr lang="zh-CN" altLang="en-US"/>
              <a:t>管。</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8" name="Text Box 4"/>
          <p:cNvSpPr txBox="1">
            <a:spLocks noChangeArrowheads="1"/>
          </p:cNvSpPr>
          <p:nvPr/>
        </p:nvSpPr>
        <p:spPr bwMode="auto">
          <a:xfrm>
            <a:off x="539750" y="404813"/>
            <a:ext cx="8208963" cy="1828800"/>
          </a:xfrm>
          <a:prstGeom prst="rect">
            <a:avLst/>
          </a:prstGeom>
          <a:noFill/>
          <a:ln w="9525">
            <a:noFill/>
            <a:miter lim="800000"/>
            <a:headEnd/>
            <a:tailEnd/>
          </a:ln>
          <a:effectLst/>
        </p:spPr>
        <p:txBody>
          <a:bodyPr>
            <a:spAutoFit/>
          </a:bodyPr>
          <a:lstStyle/>
          <a:p>
            <a:pPr algn="just">
              <a:spcBef>
                <a:spcPct val="50000"/>
              </a:spcBef>
            </a:pPr>
            <a:r>
              <a:rPr lang="en-US" altLang="zh-CN" sz="2400" b="1"/>
              <a:t>4.3.2  </a:t>
            </a:r>
            <a:r>
              <a:rPr lang="zh-CN" altLang="en-US" sz="2400" b="1"/>
              <a:t>三极管的电流放大原理</a:t>
            </a:r>
          </a:p>
          <a:p>
            <a:pPr>
              <a:spcBef>
                <a:spcPct val="50000"/>
              </a:spcBef>
            </a:pPr>
            <a:r>
              <a:rPr lang="zh-CN" altLang="en-US" sz="2400"/>
              <a:t>    </a:t>
            </a:r>
            <a:r>
              <a:rPr lang="zh-CN" altLang="en-US" b="1"/>
              <a:t>三极管的三种工作状态：</a:t>
            </a:r>
            <a:r>
              <a:rPr lang="zh-CN" altLang="en-US"/>
              <a:t>通过改变加在三极管三个极上的电压可以改变其两个</a:t>
            </a:r>
            <a:r>
              <a:rPr lang="en-US" altLang="zh-CN"/>
              <a:t>PN</a:t>
            </a:r>
            <a:r>
              <a:rPr lang="zh-CN" altLang="en-US"/>
              <a:t>结的偏置电压，从而使三极管有三种工作状态：（</a:t>
            </a:r>
            <a:r>
              <a:rPr lang="en-US" altLang="zh-CN"/>
              <a:t>1</a:t>
            </a:r>
            <a:r>
              <a:rPr lang="zh-CN" altLang="en-US"/>
              <a:t>）当发射结和集电结均反偏时，处于</a:t>
            </a:r>
            <a:r>
              <a:rPr lang="zh-CN" altLang="en-US" b="1"/>
              <a:t>截止状态</a:t>
            </a:r>
            <a:r>
              <a:rPr lang="zh-CN" altLang="en-US"/>
              <a:t>；（</a:t>
            </a:r>
            <a:r>
              <a:rPr lang="en-US" altLang="zh-CN"/>
              <a:t>2</a:t>
            </a:r>
            <a:r>
              <a:rPr lang="zh-CN" altLang="en-US"/>
              <a:t>）当发射结正偏、集电结反偏时，处于</a:t>
            </a:r>
            <a:r>
              <a:rPr lang="zh-CN" altLang="en-US" b="1"/>
              <a:t>放大状态</a:t>
            </a:r>
            <a:r>
              <a:rPr lang="zh-CN" altLang="en-US"/>
              <a:t>；（</a:t>
            </a:r>
            <a:r>
              <a:rPr lang="en-US" altLang="zh-CN"/>
              <a:t>3</a:t>
            </a:r>
            <a:r>
              <a:rPr lang="zh-CN" altLang="en-US"/>
              <a:t>）当发射结和集电结均正偏时，处于</a:t>
            </a:r>
            <a:r>
              <a:rPr lang="zh-CN" altLang="en-US" b="1"/>
              <a:t>饱和状态</a:t>
            </a:r>
            <a:r>
              <a:rPr lang="zh-CN" altLang="en-US"/>
              <a:t>。</a:t>
            </a:r>
          </a:p>
        </p:txBody>
      </p:sp>
      <p:sp>
        <p:nvSpPr>
          <p:cNvPr id="630789" name="Text Box 5"/>
          <p:cNvSpPr txBox="1">
            <a:spLocks noChangeArrowheads="1"/>
          </p:cNvSpPr>
          <p:nvPr/>
        </p:nvSpPr>
        <p:spPr bwMode="auto">
          <a:xfrm>
            <a:off x="468313" y="2349500"/>
            <a:ext cx="3600450" cy="3187700"/>
          </a:xfrm>
          <a:prstGeom prst="rect">
            <a:avLst/>
          </a:prstGeom>
          <a:noFill/>
          <a:ln w="9525">
            <a:noFill/>
            <a:miter lim="800000"/>
            <a:headEnd/>
            <a:tailEnd/>
          </a:ln>
          <a:effectLst/>
        </p:spPr>
        <p:txBody>
          <a:bodyPr>
            <a:spAutoFit/>
          </a:bodyPr>
          <a:lstStyle/>
          <a:p>
            <a:pPr>
              <a:spcAft>
                <a:spcPct val="55000"/>
              </a:spcAft>
            </a:pPr>
            <a:r>
              <a:rPr lang="en-US" altLang="zh-CN"/>
              <a:t>      </a:t>
            </a:r>
            <a:r>
              <a:rPr lang="zh-CN" altLang="en-US"/>
              <a:t>下面以</a:t>
            </a:r>
            <a:r>
              <a:rPr lang="en-US" altLang="zh-CN"/>
              <a:t>NPN</a:t>
            </a:r>
            <a:r>
              <a:rPr lang="zh-CN" altLang="en-US"/>
              <a:t>型三极管为例分析其电流放大原理。 </a:t>
            </a:r>
          </a:p>
          <a:p>
            <a:pPr>
              <a:spcAft>
                <a:spcPct val="55000"/>
              </a:spcAft>
            </a:pPr>
            <a:r>
              <a:rPr lang="en-US" altLang="zh-CN" sz="2000" b="1"/>
              <a:t>1. </a:t>
            </a:r>
            <a:r>
              <a:rPr lang="zh-CN" altLang="en-US" sz="2000" b="1"/>
              <a:t>三极管内部载流子的运动</a:t>
            </a:r>
          </a:p>
          <a:p>
            <a:r>
              <a:rPr lang="zh-CN" altLang="en-US"/>
              <a:t>      图</a:t>
            </a:r>
            <a:r>
              <a:rPr lang="en-US" altLang="zh-CN"/>
              <a:t>4-19</a:t>
            </a:r>
            <a:r>
              <a:rPr lang="zh-CN" altLang="en-US"/>
              <a:t>所示电路中，当电源电压</a:t>
            </a:r>
            <a:r>
              <a:rPr lang="en-US" altLang="zh-CN" i="1"/>
              <a:t>V</a:t>
            </a:r>
            <a:r>
              <a:rPr lang="en-US" altLang="zh-CN"/>
              <a:t>CC</a:t>
            </a:r>
            <a:r>
              <a:rPr lang="zh-CN" altLang="en-US"/>
              <a:t>＞</a:t>
            </a:r>
            <a:r>
              <a:rPr lang="en-US" altLang="zh-CN" i="1"/>
              <a:t>V</a:t>
            </a:r>
            <a:r>
              <a:rPr lang="en-US" altLang="zh-CN"/>
              <a:t>BB</a:t>
            </a:r>
            <a:r>
              <a:rPr lang="zh-CN" altLang="en-US"/>
              <a:t>且</a:t>
            </a:r>
            <a:r>
              <a:rPr lang="en-US" altLang="zh-CN" i="1"/>
              <a:t>R</a:t>
            </a:r>
            <a:r>
              <a:rPr lang="en-US" altLang="zh-CN"/>
              <a:t>B</a:t>
            </a:r>
            <a:r>
              <a:rPr lang="zh-CN" altLang="en-US"/>
              <a:t>＞</a:t>
            </a:r>
            <a:r>
              <a:rPr lang="en-US" altLang="zh-CN" i="1"/>
              <a:t>R</a:t>
            </a:r>
            <a:r>
              <a:rPr lang="en-US" altLang="zh-CN"/>
              <a:t>C</a:t>
            </a:r>
            <a:r>
              <a:rPr lang="zh-CN" altLang="en-US"/>
              <a:t>时，能保证发射结正偏、集电结反偏，即保证三极管处于放大状态。三极管的电流放大作用是通过其内部载流子的运动形成的。载流子的运动有以下三个过程：</a:t>
            </a:r>
          </a:p>
        </p:txBody>
      </p:sp>
      <p:pic>
        <p:nvPicPr>
          <p:cNvPr id="630790" name="Picture 6"/>
          <p:cNvPicPr>
            <a:picLocks noChangeAspect="1" noChangeArrowheads="1"/>
          </p:cNvPicPr>
          <p:nvPr/>
        </p:nvPicPr>
        <p:blipFill>
          <a:blip r:embed="rId2" cstate="print"/>
          <a:srcRect/>
          <a:stretch>
            <a:fillRect/>
          </a:stretch>
        </p:blipFill>
        <p:spPr bwMode="auto">
          <a:xfrm>
            <a:off x="4643438" y="2138363"/>
            <a:ext cx="3667125" cy="4124325"/>
          </a:xfrm>
          <a:prstGeom prst="rect">
            <a:avLst/>
          </a:prstGeom>
          <a:noFill/>
          <a:ln w="9525">
            <a:noFill/>
            <a:miter lim="800000"/>
            <a:headEnd/>
            <a:tailEnd/>
          </a:ln>
          <a:effectLst/>
        </p:spPr>
      </p:pic>
      <p:sp>
        <p:nvSpPr>
          <p:cNvPr id="630791" name="Text Box 7"/>
          <p:cNvSpPr txBox="1">
            <a:spLocks noChangeArrowheads="1"/>
          </p:cNvSpPr>
          <p:nvPr/>
        </p:nvSpPr>
        <p:spPr bwMode="auto">
          <a:xfrm>
            <a:off x="6084888" y="6364288"/>
            <a:ext cx="1008062" cy="366712"/>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4-19</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2" name="Text Box 4"/>
          <p:cNvSpPr txBox="1">
            <a:spLocks noChangeArrowheads="1"/>
          </p:cNvSpPr>
          <p:nvPr/>
        </p:nvSpPr>
        <p:spPr bwMode="auto">
          <a:xfrm>
            <a:off x="539750" y="476250"/>
            <a:ext cx="8353425" cy="4760913"/>
          </a:xfrm>
          <a:prstGeom prst="rect">
            <a:avLst/>
          </a:prstGeom>
          <a:noFill/>
          <a:ln w="9525">
            <a:noFill/>
            <a:miter lim="800000"/>
            <a:headEnd/>
            <a:tailEnd/>
          </a:ln>
          <a:effectLst/>
        </p:spPr>
        <p:txBody>
          <a:bodyPr>
            <a:spAutoFit/>
          </a:bodyPr>
          <a:lstStyle/>
          <a:p>
            <a:r>
              <a:rPr lang="zh-CN" altLang="en-US"/>
              <a:t>（</a:t>
            </a:r>
            <a:r>
              <a:rPr lang="en-US" altLang="zh-CN"/>
              <a:t>1</a:t>
            </a:r>
            <a:r>
              <a:rPr lang="zh-CN" altLang="en-US"/>
              <a:t>）发射区向基区注入电子</a:t>
            </a:r>
          </a:p>
          <a:p>
            <a:r>
              <a:rPr lang="zh-CN" altLang="en-US"/>
              <a:t>      由于发射结正向偏置，载流子的运动主要以多子的扩散运动为主。发射区的多子（电子）不断通过发射结扩散到基区，基区的多子（空穴）也通过发射结扩散到发射区，如图</a:t>
            </a:r>
            <a:r>
              <a:rPr lang="en-US" altLang="zh-CN"/>
              <a:t>4-19</a:t>
            </a:r>
            <a:r>
              <a:rPr lang="zh-CN" altLang="en-US"/>
              <a:t>所示。这两种多子的扩散运动形成的扩散电流即为</a:t>
            </a:r>
            <a:r>
              <a:rPr lang="zh-CN" altLang="en-US" b="1"/>
              <a:t>发射极电流</a:t>
            </a:r>
            <a:r>
              <a:rPr lang="en-US" altLang="zh-CN" b="1" i="1">
                <a:latin typeface="Times New Roman" pitchFamily="18" charset="0"/>
              </a:rPr>
              <a:t>I</a:t>
            </a:r>
            <a:r>
              <a:rPr lang="en-US" altLang="zh-CN" b="1" baseline="-25000"/>
              <a:t>E</a:t>
            </a:r>
            <a:r>
              <a:rPr lang="zh-CN" altLang="en-US"/>
              <a:t>。由于发射区的掺杂浓度远大于基区，因而</a:t>
            </a:r>
            <a:r>
              <a:rPr lang="en-US" altLang="zh-CN" i="1">
                <a:latin typeface="Times New Roman" pitchFamily="18" charset="0"/>
              </a:rPr>
              <a:t>I</a:t>
            </a:r>
            <a:r>
              <a:rPr lang="en-US" altLang="zh-CN" baseline="-25000"/>
              <a:t>E</a:t>
            </a:r>
            <a:r>
              <a:rPr lang="zh-CN" altLang="en-US"/>
              <a:t>主要以电子电流为主，空穴电流可以忽略不计。</a:t>
            </a:r>
          </a:p>
          <a:p>
            <a:r>
              <a:rPr lang="zh-CN" altLang="en-US"/>
              <a:t>（</a:t>
            </a:r>
            <a:r>
              <a:rPr lang="en-US" altLang="zh-CN"/>
              <a:t>2</a:t>
            </a:r>
            <a:r>
              <a:rPr lang="zh-CN" altLang="en-US"/>
              <a:t>）电子在基区的扩散和复合</a:t>
            </a:r>
          </a:p>
          <a:p>
            <a:r>
              <a:rPr lang="zh-CN" altLang="en-US"/>
              <a:t>      发射区的电子注入基区后，靠近发射结附近浓度很高，离结越远浓度越低。由于浓度差电子将继续向集电结方向扩散，又由于基区很薄、杂质浓度低，电子在扩散过程中只有很少一部分与基区的空穴复合掉，形成</a:t>
            </a:r>
            <a:r>
              <a:rPr lang="zh-CN" altLang="en-US" b="1"/>
              <a:t>基极电流</a:t>
            </a:r>
            <a:r>
              <a:rPr lang="en-US" altLang="zh-CN" b="1" i="1">
                <a:latin typeface="Times New Roman" pitchFamily="18" charset="0"/>
              </a:rPr>
              <a:t>I</a:t>
            </a:r>
            <a:r>
              <a:rPr lang="en-US" altLang="zh-CN" b="1" baseline="-25000"/>
              <a:t>B</a:t>
            </a:r>
            <a:r>
              <a:rPr lang="en-US" altLang="zh-CN" b="1"/>
              <a:t> </a:t>
            </a:r>
            <a:r>
              <a:rPr lang="en-US" altLang="zh-CN" b="1" baseline="-25000"/>
              <a:t>n</a:t>
            </a:r>
            <a:r>
              <a:rPr lang="en-US" altLang="zh-CN"/>
              <a:t> </a:t>
            </a:r>
            <a:r>
              <a:rPr lang="zh-CN" altLang="en-US"/>
              <a:t>。</a:t>
            </a:r>
          </a:p>
          <a:p>
            <a:r>
              <a:rPr lang="zh-CN" altLang="en-US"/>
              <a:t>（</a:t>
            </a:r>
            <a:r>
              <a:rPr lang="en-US" altLang="zh-CN"/>
              <a:t>3</a:t>
            </a:r>
            <a:r>
              <a:rPr lang="zh-CN" altLang="en-US"/>
              <a:t>）集电区收集电子</a:t>
            </a:r>
          </a:p>
          <a:p>
            <a:r>
              <a:rPr lang="zh-CN" altLang="en-US"/>
              <a:t>      由于集电结反向偏置，有利于少子的漂移运动。从发射区注入基区的电子便成为了基区的少子，它们扩散到集电结附近后很容易在集电结电场作用下漂移到集电区，被集电区收集，形成</a:t>
            </a:r>
            <a:r>
              <a:rPr lang="zh-CN" altLang="en-US" b="1"/>
              <a:t>集电极电流</a:t>
            </a:r>
            <a:r>
              <a:rPr lang="en-US" altLang="zh-CN" b="1" i="1">
                <a:latin typeface="Times New Roman" pitchFamily="18" charset="0"/>
              </a:rPr>
              <a:t>I</a:t>
            </a:r>
            <a:r>
              <a:rPr lang="en-US" altLang="zh-CN" b="1" baseline="-25000"/>
              <a:t>Cn</a:t>
            </a:r>
            <a:r>
              <a:rPr lang="zh-CN" altLang="en-US"/>
              <a:t>。与此同时，由于集电结反向偏置，基区本身的少子（电子）与集电区的少子（空穴）将在结电场的作用下形成漂移电流，即</a:t>
            </a:r>
            <a:r>
              <a:rPr lang="zh-CN" altLang="en-US" b="1"/>
              <a:t>反向饱和电流，称为</a:t>
            </a:r>
            <a:r>
              <a:rPr lang="en-US" altLang="zh-CN" b="1" i="1">
                <a:latin typeface="Times New Roman" pitchFamily="18" charset="0"/>
              </a:rPr>
              <a:t>I</a:t>
            </a:r>
            <a:r>
              <a:rPr lang="en-US" altLang="zh-CN" b="1" baseline="-25000"/>
              <a:t>CBO</a:t>
            </a:r>
            <a:r>
              <a:rPr lang="zh-CN" altLang="en-US"/>
              <a:t>。</a:t>
            </a:r>
            <a:r>
              <a:rPr lang="en-US" altLang="zh-CN" i="1">
                <a:latin typeface="Times New Roman" pitchFamily="18" charset="0"/>
              </a:rPr>
              <a:t>I</a:t>
            </a:r>
            <a:r>
              <a:rPr lang="en-US" altLang="zh-CN" baseline="-25000"/>
              <a:t>CBO</a:t>
            </a:r>
            <a:r>
              <a:rPr lang="zh-CN" altLang="en-US"/>
              <a:t>数值很小，可以忽略不计，但由于它受温度影响大，将影响管子的性能。</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6" name="Text Box 4"/>
          <p:cNvSpPr txBox="1">
            <a:spLocks noChangeArrowheads="1"/>
          </p:cNvSpPr>
          <p:nvPr/>
        </p:nvSpPr>
        <p:spPr bwMode="auto">
          <a:xfrm>
            <a:off x="539750" y="476250"/>
            <a:ext cx="8280400" cy="4424363"/>
          </a:xfrm>
          <a:prstGeom prst="rect">
            <a:avLst/>
          </a:prstGeom>
          <a:noFill/>
          <a:ln w="9525">
            <a:noFill/>
            <a:miter lim="800000"/>
            <a:headEnd/>
            <a:tailEnd/>
          </a:ln>
          <a:effectLst/>
        </p:spPr>
        <p:txBody>
          <a:bodyPr>
            <a:spAutoFit/>
          </a:bodyPr>
          <a:lstStyle/>
          <a:p>
            <a:pPr>
              <a:spcAft>
                <a:spcPct val="60000"/>
              </a:spcAft>
            </a:pPr>
            <a:r>
              <a:rPr lang="en-US" altLang="zh-CN" sz="2000" b="1"/>
              <a:t>2. </a:t>
            </a:r>
            <a:r>
              <a:rPr lang="zh-CN" altLang="en-US" sz="2000" b="1"/>
              <a:t>三极管各电极电流之间的关系</a:t>
            </a:r>
          </a:p>
          <a:p>
            <a:r>
              <a:rPr lang="zh-CN" altLang="en-US"/>
              <a:t>      在图</a:t>
            </a:r>
            <a:r>
              <a:rPr lang="en-US" altLang="zh-CN"/>
              <a:t>4-19</a:t>
            </a:r>
            <a:r>
              <a:rPr lang="zh-CN" altLang="en-US"/>
              <a:t>所示电路中，</a:t>
            </a:r>
            <a:r>
              <a:rPr lang="en-US" altLang="zh-CN" i="1">
                <a:latin typeface="Times New Roman" pitchFamily="18" charset="0"/>
              </a:rPr>
              <a:t>I</a:t>
            </a:r>
            <a:r>
              <a:rPr lang="en-US" altLang="zh-CN" baseline="-25000"/>
              <a:t>B</a:t>
            </a:r>
            <a:r>
              <a:rPr lang="zh-CN" altLang="en-US"/>
              <a:t>所在回路称为输入回路，</a:t>
            </a:r>
            <a:r>
              <a:rPr lang="en-US" altLang="zh-CN" i="1">
                <a:latin typeface="Times New Roman" pitchFamily="18" charset="0"/>
              </a:rPr>
              <a:t>I</a:t>
            </a:r>
            <a:r>
              <a:rPr lang="en-US" altLang="zh-CN" baseline="-25000"/>
              <a:t>C</a:t>
            </a:r>
            <a:r>
              <a:rPr lang="zh-CN" altLang="en-US"/>
              <a:t>所在回路称为输出回路，而发射极是两个回路的公共端，因此该电路称为共发射极放大电路，简称</a:t>
            </a:r>
            <a:r>
              <a:rPr lang="zh-CN" altLang="en-US" b="1"/>
              <a:t>共射电路</a:t>
            </a:r>
            <a:r>
              <a:rPr lang="zh-CN" altLang="en-US"/>
              <a:t>。此外还有共基极电路，简称</a:t>
            </a:r>
            <a:r>
              <a:rPr lang="zh-CN" altLang="en-US" b="1"/>
              <a:t>共基电路</a:t>
            </a:r>
            <a:r>
              <a:rPr lang="zh-CN" altLang="en-US"/>
              <a:t>，共集电极电路，简称</a:t>
            </a:r>
            <a:r>
              <a:rPr lang="zh-CN" altLang="en-US" b="1"/>
              <a:t>共集电路</a:t>
            </a:r>
            <a:r>
              <a:rPr lang="zh-CN" altLang="en-US"/>
              <a:t>。</a:t>
            </a:r>
          </a:p>
          <a:p>
            <a:r>
              <a:rPr lang="zh-CN" altLang="en-US"/>
              <a:t>      由以上分析可知，三极管内部有两种载流子参与导电，故称为双极型晶体管。三极管三个电极电流</a:t>
            </a:r>
            <a:r>
              <a:rPr lang="en-US" altLang="zh-CN" i="1">
                <a:latin typeface="Times New Roman" pitchFamily="18" charset="0"/>
              </a:rPr>
              <a:t>I</a:t>
            </a:r>
            <a:r>
              <a:rPr lang="en-US" altLang="zh-CN" baseline="-25000"/>
              <a:t>B</a:t>
            </a:r>
            <a:r>
              <a:rPr lang="zh-CN" altLang="en-US"/>
              <a:t>、</a:t>
            </a:r>
            <a:r>
              <a:rPr lang="en-US" altLang="zh-CN" i="1">
                <a:latin typeface="Times New Roman" pitchFamily="18" charset="0"/>
              </a:rPr>
              <a:t>I</a:t>
            </a:r>
            <a:r>
              <a:rPr lang="en-US" altLang="zh-CN" baseline="-25000"/>
              <a:t>C</a:t>
            </a:r>
            <a:r>
              <a:rPr lang="zh-CN" altLang="en-US"/>
              <a:t>、</a:t>
            </a:r>
            <a:r>
              <a:rPr lang="en-US" altLang="zh-CN" i="1"/>
              <a:t>I</a:t>
            </a:r>
            <a:r>
              <a:rPr lang="en-US" altLang="zh-CN" baseline="-25000"/>
              <a:t>E</a:t>
            </a:r>
            <a:r>
              <a:rPr lang="zh-CN" altLang="en-US"/>
              <a:t>分别为：</a:t>
            </a:r>
          </a:p>
          <a:p>
            <a:endParaRPr lang="zh-CN" altLang="en-US"/>
          </a:p>
          <a:p>
            <a:r>
              <a:rPr lang="zh-CN" altLang="en-US"/>
              <a:t>                                       </a:t>
            </a:r>
            <a:r>
              <a:rPr lang="en-US" altLang="zh-CN" i="1">
                <a:latin typeface="Times New Roman" pitchFamily="18" charset="0"/>
              </a:rPr>
              <a:t>I</a:t>
            </a:r>
            <a:r>
              <a:rPr lang="en-US" altLang="zh-CN" baseline="-25000"/>
              <a:t>B</a:t>
            </a:r>
            <a:r>
              <a:rPr lang="en-US" altLang="zh-CN"/>
              <a:t> </a:t>
            </a:r>
            <a:r>
              <a:rPr lang="en-US" altLang="zh-CN" i="1">
                <a:latin typeface="Times New Roman" pitchFamily="18" charset="0"/>
              </a:rPr>
              <a:t>= I</a:t>
            </a:r>
            <a:r>
              <a:rPr lang="en-US" altLang="zh-CN" baseline="-25000"/>
              <a:t>B</a:t>
            </a:r>
            <a:r>
              <a:rPr lang="en-US" altLang="zh-CN"/>
              <a:t> </a:t>
            </a:r>
            <a:r>
              <a:rPr lang="en-US" altLang="zh-CN" baseline="-25000"/>
              <a:t>n</a:t>
            </a:r>
            <a:r>
              <a:rPr lang="en-US" altLang="zh-CN"/>
              <a:t> - </a:t>
            </a:r>
            <a:r>
              <a:rPr lang="en-US" altLang="zh-CN" i="1">
                <a:latin typeface="Times New Roman" pitchFamily="18" charset="0"/>
              </a:rPr>
              <a:t>I</a:t>
            </a:r>
            <a:r>
              <a:rPr lang="en-US" altLang="zh-CN" baseline="-25000"/>
              <a:t>CBO</a:t>
            </a:r>
            <a:r>
              <a:rPr lang="en-US" altLang="zh-CN"/>
              <a:t>                                                     </a:t>
            </a:r>
            <a:r>
              <a:rPr lang="zh-CN" altLang="en-US"/>
              <a:t>（</a:t>
            </a:r>
            <a:r>
              <a:rPr lang="en-US" altLang="zh-CN"/>
              <a:t>4-1</a:t>
            </a:r>
            <a:r>
              <a:rPr lang="zh-CN" altLang="en-US"/>
              <a:t>）</a:t>
            </a:r>
          </a:p>
          <a:p>
            <a:r>
              <a:rPr lang="zh-CN" altLang="en-US"/>
              <a:t>                                      </a:t>
            </a:r>
          </a:p>
          <a:p>
            <a:r>
              <a:rPr lang="zh-CN" altLang="en-US"/>
              <a:t>                                      </a:t>
            </a:r>
            <a:r>
              <a:rPr lang="en-US" altLang="zh-CN" i="1">
                <a:latin typeface="Times New Roman" pitchFamily="18" charset="0"/>
              </a:rPr>
              <a:t>I</a:t>
            </a:r>
            <a:r>
              <a:rPr lang="en-US" altLang="zh-CN" baseline="-25000"/>
              <a:t>C</a:t>
            </a:r>
            <a:r>
              <a:rPr lang="en-US" altLang="zh-CN"/>
              <a:t> = </a:t>
            </a:r>
            <a:r>
              <a:rPr lang="en-US" altLang="zh-CN" i="1">
                <a:latin typeface="Times New Roman" pitchFamily="18" charset="0"/>
              </a:rPr>
              <a:t>I</a:t>
            </a:r>
            <a:r>
              <a:rPr lang="en-US" altLang="zh-CN" baseline="-25000"/>
              <a:t>C</a:t>
            </a:r>
            <a:r>
              <a:rPr lang="en-US" altLang="zh-CN"/>
              <a:t> </a:t>
            </a:r>
            <a:r>
              <a:rPr lang="en-US" altLang="zh-CN" baseline="-25000"/>
              <a:t>n</a:t>
            </a:r>
            <a:r>
              <a:rPr lang="en-US" altLang="zh-CN"/>
              <a:t> + </a:t>
            </a:r>
            <a:r>
              <a:rPr lang="en-US" altLang="zh-CN" i="1">
                <a:latin typeface="Times New Roman" pitchFamily="18" charset="0"/>
              </a:rPr>
              <a:t>I</a:t>
            </a:r>
            <a:r>
              <a:rPr lang="en-US" altLang="zh-CN" baseline="-25000"/>
              <a:t>CBO</a:t>
            </a:r>
            <a:r>
              <a:rPr lang="en-US" altLang="zh-CN"/>
              <a:t>                                                     </a:t>
            </a:r>
            <a:r>
              <a:rPr lang="zh-CN" altLang="en-US"/>
              <a:t>（</a:t>
            </a:r>
            <a:r>
              <a:rPr lang="en-US" altLang="zh-CN"/>
              <a:t>4-2</a:t>
            </a:r>
            <a:r>
              <a:rPr lang="zh-CN" altLang="en-US"/>
              <a:t>）</a:t>
            </a:r>
          </a:p>
          <a:p>
            <a:r>
              <a:rPr lang="zh-CN" altLang="en-US"/>
              <a:t>                       </a:t>
            </a:r>
          </a:p>
          <a:p>
            <a:r>
              <a:rPr lang="zh-CN" altLang="en-US"/>
              <a:t>                 </a:t>
            </a:r>
            <a:r>
              <a:rPr lang="en-US" altLang="zh-CN" i="1">
                <a:latin typeface="Times New Roman" pitchFamily="18" charset="0"/>
              </a:rPr>
              <a:t>I</a:t>
            </a:r>
            <a:r>
              <a:rPr lang="en-US" altLang="zh-CN" baseline="-25000"/>
              <a:t>E</a:t>
            </a:r>
            <a:r>
              <a:rPr lang="en-US" altLang="zh-CN"/>
              <a:t> = </a:t>
            </a:r>
            <a:r>
              <a:rPr lang="en-US" altLang="zh-CN" i="1">
                <a:latin typeface="Times New Roman" pitchFamily="18" charset="0"/>
              </a:rPr>
              <a:t>I</a:t>
            </a:r>
            <a:r>
              <a:rPr lang="en-US" altLang="zh-CN" baseline="-25000"/>
              <a:t>C</a:t>
            </a:r>
            <a:r>
              <a:rPr lang="en-US" altLang="zh-CN"/>
              <a:t> </a:t>
            </a:r>
            <a:r>
              <a:rPr lang="en-US" altLang="zh-CN" baseline="-25000"/>
              <a:t>n </a:t>
            </a:r>
            <a:r>
              <a:rPr lang="en-US" altLang="zh-CN"/>
              <a:t>+ </a:t>
            </a:r>
            <a:r>
              <a:rPr lang="en-US" altLang="zh-CN" i="1">
                <a:latin typeface="Times New Roman" pitchFamily="18" charset="0"/>
              </a:rPr>
              <a:t>I</a:t>
            </a:r>
            <a:r>
              <a:rPr lang="en-US" altLang="zh-CN" baseline="-25000"/>
              <a:t>B</a:t>
            </a:r>
            <a:r>
              <a:rPr lang="en-US" altLang="zh-CN"/>
              <a:t> </a:t>
            </a:r>
            <a:r>
              <a:rPr lang="en-US" altLang="zh-CN" baseline="-25000"/>
              <a:t>n</a:t>
            </a:r>
            <a:r>
              <a:rPr lang="en-US" altLang="zh-CN"/>
              <a:t> =</a:t>
            </a:r>
            <a:r>
              <a:rPr lang="zh-CN" altLang="en-US"/>
              <a:t>（</a:t>
            </a:r>
            <a:r>
              <a:rPr lang="en-US" altLang="zh-CN" i="1">
                <a:latin typeface="Times New Roman" pitchFamily="18" charset="0"/>
              </a:rPr>
              <a:t>I</a:t>
            </a:r>
            <a:r>
              <a:rPr lang="en-US" altLang="zh-CN" baseline="-25000"/>
              <a:t>C</a:t>
            </a:r>
            <a:r>
              <a:rPr lang="en-US" altLang="zh-CN"/>
              <a:t> </a:t>
            </a:r>
            <a:r>
              <a:rPr lang="en-US" altLang="zh-CN" baseline="-25000"/>
              <a:t>n</a:t>
            </a:r>
            <a:r>
              <a:rPr lang="en-US" altLang="zh-CN"/>
              <a:t> </a:t>
            </a:r>
            <a:r>
              <a:rPr lang="en-US" altLang="zh-CN" i="1">
                <a:latin typeface="Times New Roman" pitchFamily="18" charset="0"/>
              </a:rPr>
              <a:t>+ I</a:t>
            </a:r>
            <a:r>
              <a:rPr lang="en-US" altLang="zh-CN" baseline="-25000"/>
              <a:t>CBO</a:t>
            </a:r>
            <a:r>
              <a:rPr lang="zh-CN" altLang="en-US"/>
              <a:t>）</a:t>
            </a:r>
            <a:r>
              <a:rPr lang="en-US" altLang="zh-CN"/>
              <a:t>+</a:t>
            </a:r>
            <a:r>
              <a:rPr lang="zh-CN" altLang="en-US"/>
              <a:t>（</a:t>
            </a:r>
            <a:r>
              <a:rPr lang="en-US" altLang="zh-CN" i="1">
                <a:latin typeface="Times New Roman" pitchFamily="18" charset="0"/>
              </a:rPr>
              <a:t>I</a:t>
            </a:r>
            <a:r>
              <a:rPr lang="en-US" altLang="zh-CN" baseline="-25000"/>
              <a:t>B</a:t>
            </a:r>
            <a:r>
              <a:rPr lang="en-US" altLang="zh-CN"/>
              <a:t> </a:t>
            </a:r>
            <a:r>
              <a:rPr lang="en-US" altLang="zh-CN" baseline="-25000"/>
              <a:t>n</a:t>
            </a:r>
            <a:r>
              <a:rPr lang="en-US" altLang="zh-CN"/>
              <a:t> - </a:t>
            </a:r>
            <a:r>
              <a:rPr lang="en-US" altLang="zh-CN" i="1">
                <a:latin typeface="Times New Roman" pitchFamily="18" charset="0"/>
              </a:rPr>
              <a:t>I</a:t>
            </a:r>
            <a:r>
              <a:rPr lang="en-US" altLang="zh-CN" baseline="-25000"/>
              <a:t>CBO</a:t>
            </a:r>
            <a:r>
              <a:rPr lang="zh-CN" altLang="en-US"/>
              <a:t>）</a:t>
            </a:r>
            <a:r>
              <a:rPr lang="en-US" altLang="zh-CN"/>
              <a:t>= </a:t>
            </a:r>
            <a:r>
              <a:rPr lang="en-US" altLang="zh-CN" i="1">
                <a:latin typeface="Times New Roman" pitchFamily="18" charset="0"/>
              </a:rPr>
              <a:t>I</a:t>
            </a:r>
            <a:r>
              <a:rPr lang="en-US" altLang="zh-CN" baseline="-25000"/>
              <a:t>C</a:t>
            </a:r>
            <a:r>
              <a:rPr lang="en-US" altLang="zh-CN"/>
              <a:t> + </a:t>
            </a:r>
            <a:r>
              <a:rPr lang="en-US" altLang="zh-CN" i="1">
                <a:latin typeface="Times New Roman" pitchFamily="18" charset="0"/>
              </a:rPr>
              <a:t>I</a:t>
            </a:r>
            <a:r>
              <a:rPr lang="en-US" altLang="zh-CN" baseline="-25000"/>
              <a:t>B</a:t>
            </a:r>
            <a:r>
              <a:rPr lang="en-US" altLang="zh-CN"/>
              <a:t>             </a:t>
            </a:r>
            <a:r>
              <a:rPr lang="zh-CN" altLang="en-US"/>
              <a:t>（</a:t>
            </a:r>
            <a:r>
              <a:rPr lang="en-US" altLang="zh-CN"/>
              <a:t>4-3</a:t>
            </a:r>
            <a:r>
              <a:rPr lang="zh-CN" altLang="en-US"/>
              <a:t>）</a:t>
            </a:r>
          </a:p>
          <a:p>
            <a:endParaRPr lang="zh-CN" altLang="en-US"/>
          </a:p>
          <a:p>
            <a:r>
              <a:rPr lang="zh-CN" altLang="en-US"/>
              <a:t>      图</a:t>
            </a:r>
            <a:r>
              <a:rPr lang="en-US" altLang="zh-CN"/>
              <a:t>4-19</a:t>
            </a:r>
            <a:r>
              <a:rPr lang="zh-CN" altLang="en-US"/>
              <a:t>所示电路中，当管子制成以后，</a:t>
            </a:r>
            <a:r>
              <a:rPr lang="en-US" altLang="zh-CN" i="1">
                <a:latin typeface="Times New Roman" pitchFamily="18" charset="0"/>
              </a:rPr>
              <a:t>I</a:t>
            </a:r>
            <a:r>
              <a:rPr lang="en-US" altLang="zh-CN" baseline="-25000"/>
              <a:t>C</a:t>
            </a:r>
            <a:r>
              <a:rPr lang="zh-CN" altLang="en-US"/>
              <a:t>与</a:t>
            </a:r>
            <a:r>
              <a:rPr lang="en-US" altLang="zh-CN" i="1">
                <a:latin typeface="Times New Roman" pitchFamily="18" charset="0"/>
              </a:rPr>
              <a:t>I</a:t>
            </a:r>
            <a:r>
              <a:rPr lang="en-US" altLang="zh-CN" baseline="-25000"/>
              <a:t>B</a:t>
            </a:r>
            <a:r>
              <a:rPr lang="zh-CN" altLang="en-US"/>
              <a:t>的比值是确定的，这个比值就称为</a:t>
            </a:r>
            <a:r>
              <a:rPr lang="zh-CN" altLang="en-US" b="1"/>
              <a:t>共发射极直流电流放大系数     </a:t>
            </a:r>
            <a:r>
              <a:rPr lang="zh-CN" altLang="en-US"/>
              <a:t>，即</a:t>
            </a:r>
          </a:p>
        </p:txBody>
      </p:sp>
      <p:sp>
        <p:nvSpPr>
          <p:cNvPr id="632838" name="Rectangle 6"/>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32837" name="Object 5"/>
          <p:cNvGraphicFramePr>
            <a:graphicFrameLocks noChangeAspect="1"/>
          </p:cNvGraphicFramePr>
          <p:nvPr/>
        </p:nvGraphicFramePr>
        <p:xfrm>
          <a:off x="3635375" y="4508500"/>
          <a:ext cx="290513" cy="454025"/>
        </p:xfrm>
        <a:graphic>
          <a:graphicData uri="http://schemas.openxmlformats.org/presentationml/2006/ole">
            <p:oleObj spid="_x0000_s632837" name="公式" r:id="rId3" imgW="152334" imgH="241195" progId="">
              <p:embed/>
            </p:oleObj>
          </a:graphicData>
        </a:graphic>
      </p:graphicFrame>
      <p:sp>
        <p:nvSpPr>
          <p:cNvPr id="632840" name="Rectangle 8"/>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32839" name="Object 7"/>
          <p:cNvGraphicFramePr>
            <a:graphicFrameLocks noChangeAspect="1"/>
          </p:cNvGraphicFramePr>
          <p:nvPr/>
        </p:nvGraphicFramePr>
        <p:xfrm>
          <a:off x="3924300" y="5013325"/>
          <a:ext cx="792163" cy="709613"/>
        </p:xfrm>
        <a:graphic>
          <a:graphicData uri="http://schemas.openxmlformats.org/presentationml/2006/ole">
            <p:oleObj spid="_x0000_s632839" name="公式" r:id="rId4" imgW="457002" imgH="406224" progId="">
              <p:embed/>
            </p:oleObj>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60" name="Text Box 4"/>
          <p:cNvSpPr txBox="1">
            <a:spLocks noChangeArrowheads="1"/>
          </p:cNvSpPr>
          <p:nvPr/>
        </p:nvSpPr>
        <p:spPr bwMode="auto">
          <a:xfrm>
            <a:off x="468313" y="476250"/>
            <a:ext cx="8424862" cy="1190625"/>
          </a:xfrm>
          <a:prstGeom prst="rect">
            <a:avLst/>
          </a:prstGeom>
          <a:noFill/>
          <a:ln w="9525">
            <a:noFill/>
            <a:miter lim="800000"/>
            <a:headEnd/>
            <a:tailEnd/>
          </a:ln>
          <a:effectLst/>
        </p:spPr>
        <p:txBody>
          <a:bodyPr>
            <a:spAutoFit/>
          </a:bodyPr>
          <a:lstStyle/>
          <a:p>
            <a:pPr>
              <a:spcBef>
                <a:spcPct val="50000"/>
              </a:spcBef>
            </a:pPr>
            <a:r>
              <a:rPr lang="en-US" altLang="zh-CN"/>
              <a:t>      </a:t>
            </a:r>
            <a:r>
              <a:rPr lang="zh-CN" altLang="en-US"/>
              <a:t>实际电路中，三极管主要用于放大动态信号。当输入回路加上动态信号后，将引起发射结电压的变化，从而使发射极电流、基极电流变化，集电极电流也将随之变化。集电极电流的变化量△</a:t>
            </a:r>
            <a:r>
              <a:rPr lang="en-US" altLang="zh-CN" i="1">
                <a:latin typeface="Times New Roman" pitchFamily="18" charset="0"/>
              </a:rPr>
              <a:t>I</a:t>
            </a:r>
            <a:r>
              <a:rPr lang="en-US" altLang="zh-CN" baseline="-25000"/>
              <a:t>C</a:t>
            </a:r>
            <a:r>
              <a:rPr lang="zh-CN" altLang="en-US"/>
              <a:t>与基极电流变化量△</a:t>
            </a:r>
            <a:r>
              <a:rPr lang="en-US" altLang="zh-CN" i="1">
                <a:latin typeface="Times New Roman" pitchFamily="18" charset="0"/>
              </a:rPr>
              <a:t>I</a:t>
            </a:r>
            <a:r>
              <a:rPr lang="en-US" altLang="zh-CN" baseline="-25000"/>
              <a:t>B</a:t>
            </a:r>
            <a:r>
              <a:rPr lang="zh-CN" altLang="en-US"/>
              <a:t>的比值称为</a:t>
            </a:r>
            <a:r>
              <a:rPr lang="zh-CN" altLang="en-US" b="1"/>
              <a:t>共发射极交流电流放大系数</a:t>
            </a:r>
            <a:r>
              <a:rPr lang="zh-CN" altLang="en-US"/>
              <a:t>，用</a:t>
            </a:r>
            <a:r>
              <a:rPr lang="en-US" altLang="zh-CN" i="1"/>
              <a:t>β</a:t>
            </a:r>
            <a:r>
              <a:rPr lang="zh-CN" altLang="en-US"/>
              <a:t>表示，即满足</a:t>
            </a:r>
          </a:p>
        </p:txBody>
      </p:sp>
      <p:graphicFrame>
        <p:nvGraphicFramePr>
          <p:cNvPr id="633861" name="Object 5"/>
          <p:cNvGraphicFramePr>
            <a:graphicFrameLocks noChangeAspect="1"/>
          </p:cNvGraphicFramePr>
          <p:nvPr/>
        </p:nvGraphicFramePr>
        <p:xfrm>
          <a:off x="3924300" y="1700213"/>
          <a:ext cx="863600" cy="663575"/>
        </p:xfrm>
        <a:graphic>
          <a:graphicData uri="http://schemas.openxmlformats.org/presentationml/2006/ole">
            <p:oleObj spid="_x0000_s633861" name="公式" r:id="rId3" imgW="533169" imgH="406224" progId="">
              <p:embed/>
            </p:oleObj>
          </a:graphicData>
        </a:graphic>
      </p:graphicFrame>
      <p:sp>
        <p:nvSpPr>
          <p:cNvPr id="633863" name="Text Box 7"/>
          <p:cNvSpPr txBox="1">
            <a:spLocks noChangeArrowheads="1"/>
          </p:cNvSpPr>
          <p:nvPr/>
        </p:nvSpPr>
        <p:spPr bwMode="auto">
          <a:xfrm>
            <a:off x="6659563" y="1844675"/>
            <a:ext cx="1441450" cy="366713"/>
          </a:xfrm>
          <a:prstGeom prst="rect">
            <a:avLst/>
          </a:prstGeom>
          <a:noFill/>
          <a:ln w="9525">
            <a:noFill/>
            <a:miter lim="800000"/>
            <a:headEnd/>
            <a:tailEnd/>
          </a:ln>
          <a:effectLst/>
        </p:spPr>
        <p:txBody>
          <a:bodyPr>
            <a:spAutoFit/>
          </a:bodyPr>
          <a:lstStyle/>
          <a:p>
            <a:pPr>
              <a:spcBef>
                <a:spcPct val="50000"/>
              </a:spcBef>
            </a:pPr>
            <a:r>
              <a:rPr lang="zh-CN" altLang="en-US"/>
              <a:t>（</a:t>
            </a:r>
            <a:r>
              <a:rPr lang="en-US" altLang="zh-CN"/>
              <a:t>4-5</a:t>
            </a:r>
            <a:r>
              <a:rPr lang="zh-CN" altLang="en-US"/>
              <a:t>）</a:t>
            </a:r>
          </a:p>
        </p:txBody>
      </p:sp>
      <p:sp>
        <p:nvSpPr>
          <p:cNvPr id="633864" name="Text Box 8"/>
          <p:cNvSpPr txBox="1">
            <a:spLocks noChangeArrowheads="1"/>
          </p:cNvSpPr>
          <p:nvPr/>
        </p:nvSpPr>
        <p:spPr bwMode="auto">
          <a:xfrm>
            <a:off x="539750" y="2420938"/>
            <a:ext cx="8353425" cy="3662362"/>
          </a:xfrm>
          <a:prstGeom prst="rect">
            <a:avLst/>
          </a:prstGeom>
          <a:noFill/>
          <a:ln w="9525">
            <a:noFill/>
            <a:miter lim="800000"/>
            <a:headEnd/>
            <a:tailEnd/>
          </a:ln>
          <a:effectLst/>
        </p:spPr>
        <p:txBody>
          <a:bodyPr>
            <a:spAutoFit/>
          </a:bodyPr>
          <a:lstStyle/>
          <a:p>
            <a:r>
              <a:rPr lang="en-US" altLang="zh-CN" dirty="0"/>
              <a:t>      </a:t>
            </a:r>
            <a:r>
              <a:rPr lang="zh-CN" altLang="en-US" dirty="0"/>
              <a:t>式（</a:t>
            </a:r>
            <a:r>
              <a:rPr lang="en-US" altLang="zh-CN" dirty="0"/>
              <a:t>4-5</a:t>
            </a:r>
            <a:r>
              <a:rPr lang="zh-CN" altLang="en-US" dirty="0"/>
              <a:t>）</a:t>
            </a:r>
            <a:r>
              <a:rPr lang="zh-CN" altLang="en-US" b="1" dirty="0">
                <a:solidFill>
                  <a:srgbClr val="FF0000"/>
                </a:solidFill>
              </a:rPr>
              <a:t>表明：</a:t>
            </a:r>
            <a:r>
              <a:rPr lang="zh-CN" altLang="en-US" dirty="0"/>
              <a:t>三极管具有将基极电流变化量△</a:t>
            </a:r>
            <a:r>
              <a:rPr lang="en-US" altLang="zh-CN" i="1" dirty="0">
                <a:latin typeface="Times New Roman" pitchFamily="18" charset="0"/>
              </a:rPr>
              <a:t>I</a:t>
            </a:r>
            <a:r>
              <a:rPr lang="en-US" altLang="zh-CN" baseline="-25000" dirty="0"/>
              <a:t>B</a:t>
            </a:r>
            <a:r>
              <a:rPr lang="zh-CN" altLang="en-US" dirty="0"/>
              <a:t>放大</a:t>
            </a:r>
            <a:r>
              <a:rPr lang="en-US" altLang="zh-CN" i="1" dirty="0"/>
              <a:t>β</a:t>
            </a:r>
            <a:r>
              <a:rPr lang="zh-CN" altLang="en-US" dirty="0"/>
              <a:t>倍的能力，这就是三极管的电流放大作用。</a:t>
            </a:r>
          </a:p>
          <a:p>
            <a:r>
              <a:rPr lang="zh-CN" altLang="en-US" dirty="0"/>
              <a:t>      在近似分析中可认为           ，故在实际应用中不再加以区分。</a:t>
            </a:r>
          </a:p>
          <a:p>
            <a:r>
              <a:rPr lang="zh-CN" altLang="en-US" dirty="0"/>
              <a:t>      </a:t>
            </a:r>
          </a:p>
          <a:p>
            <a:r>
              <a:rPr lang="zh-CN" altLang="en-US" dirty="0"/>
              <a:t>      综上可得，图</a:t>
            </a:r>
            <a:r>
              <a:rPr lang="en-US" altLang="zh-CN" dirty="0"/>
              <a:t>4-19</a:t>
            </a:r>
            <a:r>
              <a:rPr lang="zh-CN" altLang="en-US" dirty="0"/>
              <a:t>所示共射放大电路中，三个电极电流的大小关系为：集电极电流</a:t>
            </a:r>
            <a:r>
              <a:rPr lang="en-US" altLang="zh-CN" i="1" dirty="0">
                <a:latin typeface="Times New Roman" pitchFamily="18" charset="0"/>
              </a:rPr>
              <a:t>I</a:t>
            </a:r>
            <a:r>
              <a:rPr lang="en-US" altLang="zh-CN" baseline="-25000" dirty="0"/>
              <a:t>E</a:t>
            </a:r>
            <a:r>
              <a:rPr lang="zh-CN" altLang="en-US" dirty="0"/>
              <a:t>最大，其次是集电极电流</a:t>
            </a:r>
            <a:r>
              <a:rPr lang="en-US" altLang="zh-CN" i="1" dirty="0">
                <a:latin typeface="Times New Roman" pitchFamily="18" charset="0"/>
              </a:rPr>
              <a:t>I</a:t>
            </a:r>
            <a:r>
              <a:rPr lang="en-US" altLang="zh-CN" baseline="-25000" dirty="0"/>
              <a:t>C</a:t>
            </a:r>
            <a:r>
              <a:rPr lang="zh-CN" altLang="en-US" dirty="0"/>
              <a:t>，基极电流</a:t>
            </a:r>
            <a:r>
              <a:rPr lang="en-US" altLang="zh-CN" i="1" dirty="0">
                <a:latin typeface="Times New Roman" pitchFamily="18" charset="0"/>
              </a:rPr>
              <a:t>I</a:t>
            </a:r>
            <a:r>
              <a:rPr lang="en-US" altLang="zh-CN" baseline="-25000" dirty="0"/>
              <a:t>B</a:t>
            </a:r>
            <a:r>
              <a:rPr lang="zh-CN" altLang="en-US" dirty="0"/>
              <a:t>最小，且满足</a:t>
            </a:r>
            <a:r>
              <a:rPr lang="en-US" altLang="zh-CN" b="1" i="1" dirty="0">
                <a:solidFill>
                  <a:srgbClr val="FF0000"/>
                </a:solidFill>
                <a:latin typeface="Times New Roman" pitchFamily="18" charset="0"/>
              </a:rPr>
              <a:t>I</a:t>
            </a:r>
            <a:r>
              <a:rPr lang="en-US" altLang="zh-CN" b="1" baseline="-25000" dirty="0">
                <a:solidFill>
                  <a:srgbClr val="FF0000"/>
                </a:solidFill>
              </a:rPr>
              <a:t>C</a:t>
            </a:r>
            <a:r>
              <a:rPr lang="en-US" altLang="zh-CN" b="1" dirty="0">
                <a:solidFill>
                  <a:srgbClr val="FF0000"/>
                </a:solidFill>
              </a:rPr>
              <a:t>≈</a:t>
            </a:r>
            <a:r>
              <a:rPr lang="en-US" altLang="zh-CN" b="1" i="1" dirty="0">
                <a:solidFill>
                  <a:srgbClr val="FF0000"/>
                </a:solidFill>
                <a:latin typeface="Times New Roman" pitchFamily="18" charset="0"/>
              </a:rPr>
              <a:t>I</a:t>
            </a:r>
            <a:r>
              <a:rPr lang="en-US" altLang="zh-CN" b="1" baseline="-25000" dirty="0">
                <a:solidFill>
                  <a:srgbClr val="FF0000"/>
                </a:solidFill>
              </a:rPr>
              <a:t>B</a:t>
            </a:r>
            <a:r>
              <a:rPr lang="zh-CN" altLang="en-US" dirty="0"/>
              <a:t>。在放大电路的近似估算中，有时常将</a:t>
            </a:r>
            <a:r>
              <a:rPr lang="en-US" altLang="zh-CN" i="1" dirty="0">
                <a:latin typeface="Times New Roman" pitchFamily="18" charset="0"/>
              </a:rPr>
              <a:t>I</a:t>
            </a:r>
            <a:r>
              <a:rPr lang="en-US" altLang="zh-CN" baseline="-25000" dirty="0"/>
              <a:t>B</a:t>
            </a:r>
            <a:r>
              <a:rPr lang="zh-CN" altLang="en-US" dirty="0"/>
              <a:t>忽略。因此，三极管共射放大电路中的三个电极电流关系可完整表示为：                             </a:t>
            </a:r>
          </a:p>
          <a:p>
            <a:r>
              <a:rPr lang="zh-CN" altLang="en-US" dirty="0"/>
              <a:t>                                   </a:t>
            </a:r>
            <a:r>
              <a:rPr lang="en-US" altLang="zh-CN" b="1" i="1" dirty="0">
                <a:latin typeface="Times New Roman" pitchFamily="18" charset="0"/>
              </a:rPr>
              <a:t>I</a:t>
            </a:r>
            <a:r>
              <a:rPr lang="en-US" altLang="zh-CN" b="1" baseline="-25000" dirty="0"/>
              <a:t>E</a:t>
            </a:r>
            <a:r>
              <a:rPr lang="en-US" altLang="zh-CN" b="1" dirty="0"/>
              <a:t> = </a:t>
            </a:r>
            <a:r>
              <a:rPr lang="en-US" altLang="zh-CN" b="1" i="1" dirty="0">
                <a:latin typeface="Times New Roman" pitchFamily="18" charset="0"/>
              </a:rPr>
              <a:t>I</a:t>
            </a:r>
            <a:r>
              <a:rPr lang="en-US" altLang="zh-CN" b="1" baseline="-25000" dirty="0"/>
              <a:t>B</a:t>
            </a:r>
            <a:r>
              <a:rPr lang="en-US" altLang="zh-CN" b="1" dirty="0"/>
              <a:t> + </a:t>
            </a:r>
            <a:r>
              <a:rPr lang="en-US" altLang="zh-CN" b="1" i="1" dirty="0">
                <a:latin typeface="Times New Roman" pitchFamily="18" charset="0"/>
              </a:rPr>
              <a:t>I</a:t>
            </a:r>
            <a:r>
              <a:rPr lang="en-US" altLang="zh-CN" b="1" baseline="-25000" dirty="0"/>
              <a:t>C</a:t>
            </a:r>
            <a:r>
              <a:rPr lang="en-US" altLang="zh-CN" b="1" dirty="0"/>
              <a:t> ≈ </a:t>
            </a:r>
            <a:r>
              <a:rPr lang="en-US" altLang="zh-CN" b="1" i="1" dirty="0">
                <a:latin typeface="Times New Roman" pitchFamily="18" charset="0"/>
              </a:rPr>
              <a:t>I</a:t>
            </a:r>
            <a:r>
              <a:rPr lang="en-US" altLang="zh-CN" b="1" baseline="-25000" dirty="0"/>
              <a:t>B</a:t>
            </a:r>
            <a:r>
              <a:rPr lang="en-US" altLang="zh-CN" b="1" dirty="0"/>
              <a:t> +</a:t>
            </a:r>
            <a:r>
              <a:rPr lang="en-US" altLang="zh-CN" b="1" i="1" dirty="0">
                <a:latin typeface="Times New Roman" pitchFamily="18" charset="0"/>
              </a:rPr>
              <a:t>I</a:t>
            </a:r>
            <a:r>
              <a:rPr lang="en-US" altLang="zh-CN" b="1" baseline="-25000" dirty="0"/>
              <a:t>B</a:t>
            </a:r>
            <a:r>
              <a:rPr lang="en-US" altLang="zh-CN" b="1" dirty="0"/>
              <a:t> =</a:t>
            </a:r>
            <a:r>
              <a:rPr lang="zh-CN" altLang="en-US" b="1" dirty="0"/>
              <a:t>（</a:t>
            </a:r>
            <a:r>
              <a:rPr lang="en-US" altLang="zh-CN" b="1" dirty="0"/>
              <a:t>1+</a:t>
            </a:r>
            <a:r>
              <a:rPr lang="el-GR" altLang="zh-CN" b="1" i="1" dirty="0">
                <a:latin typeface="Times New Roman" pitchFamily="18" charset="0"/>
                <a:cs typeface="Arial" charset="0"/>
              </a:rPr>
              <a:t>β</a:t>
            </a:r>
            <a:r>
              <a:rPr lang="zh-CN" altLang="en-US" b="1" dirty="0"/>
              <a:t>）</a:t>
            </a:r>
            <a:r>
              <a:rPr lang="en-US" altLang="zh-CN" b="1" i="1" dirty="0">
                <a:latin typeface="Times New Roman" pitchFamily="18" charset="0"/>
              </a:rPr>
              <a:t>I</a:t>
            </a:r>
            <a:r>
              <a:rPr lang="en-US" altLang="zh-CN" b="1" baseline="-25000" dirty="0"/>
              <a:t>B</a:t>
            </a:r>
            <a:r>
              <a:rPr lang="en-US" altLang="zh-CN" dirty="0"/>
              <a:t>                   </a:t>
            </a:r>
            <a:r>
              <a:rPr lang="zh-CN" altLang="en-US" dirty="0"/>
              <a:t>（</a:t>
            </a:r>
            <a:r>
              <a:rPr lang="en-US" altLang="zh-CN" dirty="0"/>
              <a:t>4-6</a:t>
            </a:r>
            <a:r>
              <a:rPr lang="zh-CN" altLang="en-US" dirty="0"/>
              <a:t>） </a:t>
            </a:r>
          </a:p>
          <a:p>
            <a:endParaRPr lang="zh-CN" altLang="en-US" dirty="0"/>
          </a:p>
          <a:p>
            <a:r>
              <a:rPr lang="zh-CN" altLang="en-US" dirty="0"/>
              <a:t>当忽略基极电流</a:t>
            </a:r>
            <a:r>
              <a:rPr lang="en-US" altLang="zh-CN" i="1" dirty="0">
                <a:latin typeface="Times New Roman" pitchFamily="18" charset="0"/>
              </a:rPr>
              <a:t>I</a:t>
            </a:r>
            <a:r>
              <a:rPr lang="en-US" altLang="zh-CN" baseline="-25000" dirty="0"/>
              <a:t>B</a:t>
            </a:r>
            <a:r>
              <a:rPr lang="zh-CN" altLang="en-US" dirty="0"/>
              <a:t>时，式（</a:t>
            </a:r>
            <a:r>
              <a:rPr lang="en-US" altLang="zh-CN" dirty="0"/>
              <a:t>4-5</a:t>
            </a:r>
            <a:r>
              <a:rPr lang="zh-CN" altLang="en-US" dirty="0"/>
              <a:t>）写为</a:t>
            </a:r>
            <a:endParaRPr lang="zh-CN" altLang="en-US" i="1" dirty="0"/>
          </a:p>
          <a:p>
            <a:endParaRPr lang="zh-CN" altLang="en-US" i="1" dirty="0">
              <a:latin typeface="Times New Roman" pitchFamily="18" charset="0"/>
            </a:endParaRPr>
          </a:p>
          <a:p>
            <a:r>
              <a:rPr lang="zh-CN" altLang="en-US" i="1" dirty="0">
                <a:latin typeface="Times New Roman" pitchFamily="18" charset="0"/>
              </a:rPr>
              <a:t>                                                 </a:t>
            </a:r>
            <a:r>
              <a:rPr lang="en-US" altLang="zh-CN" b="1" i="1" dirty="0">
                <a:latin typeface="Times New Roman" pitchFamily="18" charset="0"/>
              </a:rPr>
              <a:t>I</a:t>
            </a:r>
            <a:r>
              <a:rPr lang="en-US" altLang="zh-CN" b="1" baseline="-25000" dirty="0"/>
              <a:t>E</a:t>
            </a:r>
            <a:r>
              <a:rPr lang="en-US" altLang="zh-CN" b="1" dirty="0"/>
              <a:t> = </a:t>
            </a:r>
            <a:r>
              <a:rPr lang="en-US" altLang="zh-CN" b="1" i="1" dirty="0">
                <a:latin typeface="Times New Roman" pitchFamily="18" charset="0"/>
              </a:rPr>
              <a:t>I</a:t>
            </a:r>
            <a:r>
              <a:rPr lang="en-US" altLang="zh-CN" b="1" baseline="-25000" dirty="0"/>
              <a:t>B</a:t>
            </a:r>
            <a:r>
              <a:rPr lang="en-US" altLang="zh-CN" b="1" dirty="0"/>
              <a:t> + </a:t>
            </a:r>
            <a:r>
              <a:rPr lang="en-US" altLang="zh-CN" b="1" i="1" dirty="0">
                <a:latin typeface="Times New Roman" pitchFamily="18" charset="0"/>
              </a:rPr>
              <a:t>I</a:t>
            </a:r>
            <a:r>
              <a:rPr lang="en-US" altLang="zh-CN" b="1" baseline="-25000" dirty="0"/>
              <a:t>C</a:t>
            </a:r>
            <a:r>
              <a:rPr lang="en-US" altLang="zh-CN" b="1" dirty="0"/>
              <a:t> ≈</a:t>
            </a:r>
            <a:r>
              <a:rPr lang="en-US" altLang="zh-CN" b="1" i="1" dirty="0">
                <a:latin typeface="Times New Roman" pitchFamily="18" charset="0"/>
              </a:rPr>
              <a:t>I</a:t>
            </a:r>
            <a:r>
              <a:rPr lang="en-US" altLang="zh-CN" b="1" baseline="-25000" dirty="0"/>
              <a:t>C</a:t>
            </a:r>
            <a:r>
              <a:rPr lang="en-US" altLang="zh-CN" b="1" dirty="0"/>
              <a:t> ≈</a:t>
            </a:r>
            <a:r>
              <a:rPr lang="en-US" altLang="zh-CN" b="1" i="1" dirty="0">
                <a:latin typeface="Times New Roman" pitchFamily="18" charset="0"/>
              </a:rPr>
              <a:t>I</a:t>
            </a:r>
            <a:r>
              <a:rPr lang="en-US" altLang="zh-CN" b="1" baseline="-25000" dirty="0"/>
              <a:t>B</a:t>
            </a:r>
            <a:r>
              <a:rPr lang="en-US" altLang="zh-CN" dirty="0"/>
              <a:t>                               </a:t>
            </a:r>
            <a:r>
              <a:rPr lang="zh-CN" altLang="en-US" dirty="0"/>
              <a:t>（</a:t>
            </a:r>
            <a:r>
              <a:rPr lang="en-US" altLang="zh-CN" dirty="0"/>
              <a:t>4-7</a:t>
            </a:r>
            <a:r>
              <a:rPr lang="zh-CN" altLang="en-US" dirty="0"/>
              <a:t>）  </a:t>
            </a:r>
          </a:p>
        </p:txBody>
      </p:sp>
      <p:graphicFrame>
        <p:nvGraphicFramePr>
          <p:cNvPr id="633865" name="Object 9"/>
          <p:cNvGraphicFramePr>
            <a:graphicFrameLocks noChangeAspect="1"/>
          </p:cNvGraphicFramePr>
          <p:nvPr/>
        </p:nvGraphicFramePr>
        <p:xfrm>
          <a:off x="3098800" y="2930525"/>
          <a:ext cx="709613" cy="403225"/>
        </p:xfrm>
        <a:graphic>
          <a:graphicData uri="http://schemas.openxmlformats.org/presentationml/2006/ole">
            <p:oleObj spid="_x0000_s633865" name="公式" r:id="rId4" imgW="419040" imgH="241200" progId="">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
          <p:cNvPicPr>
            <a:picLocks noChangeAspect="1" noChangeArrowheads="1"/>
          </p:cNvPicPr>
          <p:nvPr/>
        </p:nvPicPr>
        <p:blipFill>
          <a:blip r:embed="rId2" cstate="print"/>
          <a:srcRect/>
          <a:stretch>
            <a:fillRect/>
          </a:stretch>
        </p:blipFill>
        <p:spPr bwMode="auto">
          <a:xfrm>
            <a:off x="0" y="914400"/>
            <a:ext cx="6096000" cy="5407025"/>
          </a:xfrm>
          <a:prstGeom prst="rect">
            <a:avLst/>
          </a:prstGeom>
          <a:noFill/>
          <a:ln w="9525">
            <a:noFill/>
            <a:miter lim="800000"/>
            <a:headEnd/>
            <a:tailEnd/>
          </a:ln>
        </p:spPr>
      </p:pic>
      <p:sp>
        <p:nvSpPr>
          <p:cNvPr id="43014" name="Text Box 6"/>
          <p:cNvSpPr txBox="1">
            <a:spLocks noChangeArrowheads="1"/>
          </p:cNvSpPr>
          <p:nvPr/>
        </p:nvSpPr>
        <p:spPr bwMode="auto">
          <a:xfrm>
            <a:off x="5334000" y="1295400"/>
            <a:ext cx="3429000" cy="3693319"/>
          </a:xfrm>
          <a:prstGeom prst="rect">
            <a:avLst/>
          </a:prstGeom>
          <a:noFill/>
          <a:ln w="9525">
            <a:noFill/>
            <a:miter lim="800000"/>
            <a:headEnd/>
            <a:tailEnd/>
          </a:ln>
          <a:effectLst/>
        </p:spPr>
        <p:txBody>
          <a:bodyPr>
            <a:spAutoFit/>
          </a:bodyPr>
          <a:lstStyle/>
          <a:p>
            <a:pPr algn="just">
              <a:spcBef>
                <a:spcPct val="50000"/>
              </a:spcBef>
              <a:defRPr/>
            </a:pPr>
            <a:r>
              <a:rPr lang="en-US" altLang="zh-CN" b="1" dirty="0">
                <a:effectLst>
                  <a:outerShdw blurRad="38100" dist="38100" dir="2700000" algn="tl">
                    <a:srgbClr val="C0C0C0"/>
                  </a:outerShdw>
                </a:effectLst>
                <a:latin typeface="Times New Roman" pitchFamily="18" charset="0"/>
              </a:rPr>
              <a:t>    </a:t>
            </a:r>
            <a:r>
              <a:rPr lang="en-US" altLang="zh-CN" sz="2400" b="1" dirty="0">
                <a:effectLst>
                  <a:outerShdw blurRad="38100" dist="38100" dir="2700000" algn="tl">
                    <a:srgbClr val="C0C0C0"/>
                  </a:outerShdw>
                </a:effectLst>
                <a:latin typeface="Times New Roman" pitchFamily="18" charset="0"/>
              </a:rPr>
              <a:t>1</a:t>
            </a:r>
            <a:r>
              <a:rPr lang="zh-CN" altLang="en-US" sz="2400" b="1" dirty="0">
                <a:effectLst>
                  <a:outerShdw blurRad="38100" dist="38100" dir="2700000" algn="tl">
                    <a:srgbClr val="C0C0C0"/>
                  </a:outerShdw>
                </a:effectLst>
                <a:latin typeface="宋体" pitchFamily="2" charset="-122"/>
              </a:rPr>
              <a:t>．</a:t>
            </a:r>
            <a:r>
              <a:rPr lang="zh-CN" altLang="en-US" sz="2400" b="1" dirty="0">
                <a:solidFill>
                  <a:srgbClr val="FF0000"/>
                </a:solidFill>
                <a:effectLst>
                  <a:outerShdw blurRad="38100" dist="38100" dir="2700000" algn="tl">
                    <a:srgbClr val="C0C0C0"/>
                  </a:outerShdw>
                </a:effectLst>
                <a:latin typeface="宋体" pitchFamily="2" charset="-122"/>
              </a:rPr>
              <a:t>自由电子</a:t>
            </a:r>
            <a:r>
              <a:rPr lang="zh-CN" altLang="en-US" sz="2400" b="1" dirty="0">
                <a:effectLst>
                  <a:outerShdw blurRad="38100" dist="38100" dir="2700000" algn="tl">
                    <a:srgbClr val="C0C0C0"/>
                  </a:outerShdw>
                </a:effectLst>
                <a:latin typeface="宋体" pitchFamily="2" charset="-122"/>
              </a:rPr>
              <a:t>：</a:t>
            </a:r>
            <a:r>
              <a:rPr lang="zh-CN" altLang="en-US" sz="2400" b="1" dirty="0">
                <a:solidFill>
                  <a:schemeClr val="accent2"/>
                </a:solidFill>
                <a:effectLst>
                  <a:outerShdw blurRad="38100" dist="38100" dir="2700000" algn="tl">
                    <a:srgbClr val="C0C0C0"/>
                  </a:outerShdw>
                </a:effectLst>
                <a:latin typeface="宋体" pitchFamily="2" charset="-122"/>
              </a:rPr>
              <a:t>获得足够能量，以克服共价键束缚的价电子。</a:t>
            </a:r>
            <a:endParaRPr lang="zh-CN" altLang="en-US" sz="2400" b="1" dirty="0">
              <a:solidFill>
                <a:schemeClr val="accent2"/>
              </a:solidFill>
              <a:effectLst>
                <a:outerShdw blurRad="38100" dist="38100" dir="2700000" algn="tl">
                  <a:srgbClr val="C0C0C0"/>
                </a:outerShdw>
              </a:effectLst>
              <a:latin typeface="Times New Roman" pitchFamily="18" charset="0"/>
              <a:cs typeface="Times New Roman" pitchFamily="18" charset="0"/>
            </a:endParaRPr>
          </a:p>
          <a:p>
            <a:pPr>
              <a:spcBef>
                <a:spcPct val="50000"/>
              </a:spcBef>
              <a:defRPr/>
            </a:pPr>
            <a:r>
              <a:rPr lang="zh-CN" altLang="en-US" sz="2400" b="1" dirty="0">
                <a:effectLst>
                  <a:outerShdw blurRad="38100" dist="38100" dir="2700000" algn="tl">
                    <a:srgbClr val="C0C0C0"/>
                  </a:outerShdw>
                </a:effectLst>
                <a:latin typeface="Times New Roman" pitchFamily="18" charset="0"/>
              </a:rPr>
              <a:t>    </a:t>
            </a:r>
            <a:r>
              <a:rPr lang="en-US" altLang="zh-CN" sz="2400" b="1" dirty="0">
                <a:effectLst>
                  <a:outerShdw blurRad="38100" dist="38100" dir="2700000" algn="tl">
                    <a:srgbClr val="C0C0C0"/>
                  </a:outerShdw>
                </a:effectLst>
                <a:latin typeface="Times New Roman" pitchFamily="18" charset="0"/>
              </a:rPr>
              <a:t>2</a:t>
            </a:r>
            <a:r>
              <a:rPr lang="zh-CN" altLang="en-US" sz="2400" b="1" dirty="0">
                <a:effectLst>
                  <a:outerShdw blurRad="38100" dist="38100" dir="2700000" algn="tl">
                    <a:srgbClr val="C0C0C0"/>
                  </a:outerShdw>
                </a:effectLst>
                <a:latin typeface="宋体" pitchFamily="2" charset="-122"/>
              </a:rPr>
              <a:t>．</a:t>
            </a:r>
            <a:r>
              <a:rPr lang="zh-CN" altLang="en-US" sz="2400" b="1" dirty="0">
                <a:solidFill>
                  <a:srgbClr val="FF0000"/>
                </a:solidFill>
                <a:effectLst>
                  <a:outerShdw blurRad="38100" dist="38100" dir="2700000" algn="tl">
                    <a:srgbClr val="C0C0C0"/>
                  </a:outerShdw>
                </a:effectLst>
                <a:latin typeface="宋体" pitchFamily="2" charset="-122"/>
              </a:rPr>
              <a:t>空穴</a:t>
            </a:r>
            <a:r>
              <a:rPr lang="zh-CN" altLang="en-US" sz="2400" b="1" dirty="0">
                <a:effectLst>
                  <a:outerShdw blurRad="38100" dist="38100" dir="2700000" algn="tl">
                    <a:srgbClr val="C0C0C0"/>
                  </a:outerShdw>
                </a:effectLst>
                <a:latin typeface="宋体" pitchFamily="2" charset="-122"/>
              </a:rPr>
              <a:t>：</a:t>
            </a:r>
            <a:r>
              <a:rPr lang="zh-CN" altLang="en-US" sz="2400" b="1" dirty="0">
                <a:solidFill>
                  <a:schemeClr val="accent2"/>
                </a:solidFill>
                <a:effectLst>
                  <a:outerShdw blurRad="38100" dist="38100" dir="2700000" algn="tl">
                    <a:srgbClr val="C0C0C0"/>
                  </a:outerShdw>
                </a:effectLst>
                <a:latin typeface="宋体" pitchFamily="2" charset="-122"/>
              </a:rPr>
              <a:t>价电子脱离共价键束缚成为自由电子后在共价键中留下的空位。</a:t>
            </a:r>
          </a:p>
          <a:p>
            <a:pPr>
              <a:spcBef>
                <a:spcPct val="50000"/>
              </a:spcBef>
              <a:defRPr/>
            </a:pPr>
            <a:endParaRPr lang="zh-CN" altLang="en-US" b="1" dirty="0">
              <a:effectLst>
                <a:outerShdw blurRad="38100" dist="38100" dir="2700000" algn="tl">
                  <a:srgbClr val="C0C0C0"/>
                </a:outerShdw>
              </a:effectLst>
              <a:latin typeface="宋体" pitchFamily="2" charset="-122"/>
            </a:endParaRPr>
          </a:p>
          <a:p>
            <a:pPr>
              <a:spcBef>
                <a:spcPct val="50000"/>
              </a:spcBef>
              <a:defRPr/>
            </a:pPr>
            <a:r>
              <a:rPr lang="zh-CN" altLang="en-US" dirty="0"/>
              <a:t> </a:t>
            </a:r>
          </a:p>
        </p:txBody>
      </p:sp>
      <p:sp>
        <p:nvSpPr>
          <p:cNvPr id="43018" name="Text Box 10"/>
          <p:cNvSpPr txBox="1">
            <a:spLocks noChangeArrowheads="1"/>
          </p:cNvSpPr>
          <p:nvPr/>
        </p:nvSpPr>
        <p:spPr bwMode="auto">
          <a:xfrm>
            <a:off x="1763688" y="260648"/>
            <a:ext cx="6248400" cy="313932"/>
          </a:xfrm>
          <a:prstGeom prst="rect">
            <a:avLst/>
          </a:prstGeom>
          <a:noFill/>
          <a:ln w="9525">
            <a:noFill/>
            <a:miter lim="800000"/>
            <a:headEnd/>
            <a:tailEnd/>
          </a:ln>
          <a:effectLst/>
        </p:spPr>
        <p:txBody>
          <a:bodyPr>
            <a:spAutoFit/>
          </a:bodyPr>
          <a:lstStyle/>
          <a:p>
            <a:pPr eaLnBrk="0" hangingPunct="0">
              <a:lnSpc>
                <a:spcPct val="80000"/>
              </a:lnSpc>
              <a:defRPr/>
            </a:pPr>
            <a:r>
              <a:rPr lang="en-US" altLang="zh-CN" b="1" dirty="0" smtClean="0">
                <a:solidFill>
                  <a:schemeClr val="accent2"/>
                </a:solidFill>
                <a:effectLst>
                  <a:outerShdw blurRad="38100" dist="38100" dir="2700000" algn="tl">
                    <a:srgbClr val="C0C0C0"/>
                  </a:outerShdw>
                </a:effectLst>
                <a:latin typeface="Times New Roman" pitchFamily="18" charset="0"/>
                <a:ea typeface="隶书" pitchFamily="49" charset="-122"/>
              </a:rPr>
              <a:t>1.1 </a:t>
            </a:r>
            <a:r>
              <a:rPr lang="en-US" altLang="zh-CN" b="1" dirty="0">
                <a:solidFill>
                  <a:schemeClr val="accent2"/>
                </a:solidFill>
                <a:effectLst>
                  <a:outerShdw blurRad="38100" dist="38100" dir="2700000" algn="tl">
                    <a:srgbClr val="C0C0C0"/>
                  </a:outerShdw>
                </a:effectLst>
                <a:latin typeface="Times New Roman" pitchFamily="18" charset="0"/>
                <a:ea typeface="隶书" pitchFamily="49" charset="-122"/>
              </a:rPr>
              <a:t>PN</a:t>
            </a:r>
            <a:r>
              <a:rPr lang="zh-CN" altLang="en-US" b="1" dirty="0">
                <a:solidFill>
                  <a:schemeClr val="accent2"/>
                </a:solidFill>
                <a:effectLst>
                  <a:outerShdw blurRad="38100" dist="38100" dir="2700000" algn="tl">
                    <a:srgbClr val="C0C0C0"/>
                  </a:outerShdw>
                </a:effectLst>
                <a:latin typeface="Times New Roman" pitchFamily="18" charset="0"/>
                <a:ea typeface="隶书" pitchFamily="49" charset="-122"/>
              </a:rPr>
              <a:t>结</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0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0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4" name="Text Box 4"/>
          <p:cNvSpPr txBox="1">
            <a:spLocks noChangeArrowheads="1"/>
          </p:cNvSpPr>
          <p:nvPr/>
        </p:nvSpPr>
        <p:spPr bwMode="auto">
          <a:xfrm>
            <a:off x="684213" y="476250"/>
            <a:ext cx="8064500" cy="1465263"/>
          </a:xfrm>
          <a:prstGeom prst="rect">
            <a:avLst/>
          </a:prstGeom>
          <a:noFill/>
          <a:ln w="9525">
            <a:noFill/>
            <a:miter lim="800000"/>
            <a:headEnd/>
            <a:tailEnd/>
          </a:ln>
          <a:effectLst/>
        </p:spPr>
        <p:txBody>
          <a:bodyPr>
            <a:spAutoFit/>
          </a:bodyPr>
          <a:lstStyle/>
          <a:p>
            <a:pPr>
              <a:spcBef>
                <a:spcPct val="50000"/>
              </a:spcBef>
            </a:pPr>
            <a:r>
              <a:rPr lang="en-US" altLang="zh-CN"/>
              <a:t>      </a:t>
            </a:r>
            <a:r>
              <a:rPr lang="zh-CN" altLang="en-US"/>
              <a:t>此外，对于</a:t>
            </a:r>
            <a:r>
              <a:rPr lang="en-US" altLang="zh-CN"/>
              <a:t>PNP</a:t>
            </a:r>
            <a:r>
              <a:rPr lang="zh-CN" altLang="en-US"/>
              <a:t>型三极管，其工作原理与</a:t>
            </a:r>
            <a:r>
              <a:rPr lang="en-US" altLang="zh-CN"/>
              <a:t>NPN</a:t>
            </a:r>
            <a:r>
              <a:rPr lang="zh-CN" altLang="en-US"/>
              <a:t>型近似，两者的区别是三个电极电流的实际方向正好相反：对于</a:t>
            </a:r>
            <a:r>
              <a:rPr lang="en-US" altLang="zh-CN"/>
              <a:t>PNP</a:t>
            </a:r>
            <a:r>
              <a:rPr lang="zh-CN" altLang="en-US"/>
              <a:t>型三极管，电流从发射极流入，从基极和集电极流出。外加电源的极性和</a:t>
            </a:r>
            <a:r>
              <a:rPr lang="en-US" altLang="zh-CN"/>
              <a:t>NPN</a:t>
            </a:r>
            <a:r>
              <a:rPr lang="zh-CN" altLang="en-US"/>
              <a:t>电路也相反，如图</a:t>
            </a:r>
            <a:r>
              <a:rPr lang="en-US" altLang="zh-CN"/>
              <a:t>4-20</a:t>
            </a:r>
            <a:r>
              <a:rPr lang="zh-CN" altLang="en-US"/>
              <a:t>所示。在</a:t>
            </a:r>
            <a:r>
              <a:rPr lang="en-US" altLang="zh-CN"/>
              <a:t>PNP</a:t>
            </a:r>
            <a:r>
              <a:rPr lang="zh-CN" altLang="en-US"/>
              <a:t>型三极管构成的放大电路中，发射极电位</a:t>
            </a:r>
            <a:r>
              <a:rPr lang="en-US" altLang="zh-CN" i="1"/>
              <a:t>V</a:t>
            </a:r>
            <a:r>
              <a:rPr lang="en-US" altLang="zh-CN"/>
              <a:t>E</a:t>
            </a:r>
            <a:r>
              <a:rPr lang="zh-CN" altLang="en-US"/>
              <a:t>最高，基极电位</a:t>
            </a:r>
            <a:r>
              <a:rPr lang="en-US" altLang="zh-CN" i="1"/>
              <a:t>V</a:t>
            </a:r>
            <a:r>
              <a:rPr lang="en-US" altLang="zh-CN"/>
              <a:t>B</a:t>
            </a:r>
            <a:r>
              <a:rPr lang="zh-CN" altLang="en-US"/>
              <a:t>次之，集电极电位</a:t>
            </a:r>
            <a:r>
              <a:rPr lang="en-US" altLang="zh-CN" i="1"/>
              <a:t>V</a:t>
            </a:r>
            <a:r>
              <a:rPr lang="en-US" altLang="zh-CN"/>
              <a:t>C</a:t>
            </a:r>
            <a:r>
              <a:rPr lang="zh-CN" altLang="en-US"/>
              <a:t>最低。其他分析和</a:t>
            </a:r>
            <a:r>
              <a:rPr lang="en-US" altLang="zh-CN"/>
              <a:t>NPN</a:t>
            </a:r>
            <a:r>
              <a:rPr lang="zh-CN" altLang="en-US"/>
              <a:t>型三极管构成的放大电路相仿。</a:t>
            </a:r>
          </a:p>
        </p:txBody>
      </p:sp>
      <p:pic>
        <p:nvPicPr>
          <p:cNvPr id="634885" name="Picture 5"/>
          <p:cNvPicPr>
            <a:picLocks noChangeAspect="1" noChangeArrowheads="1"/>
          </p:cNvPicPr>
          <p:nvPr/>
        </p:nvPicPr>
        <p:blipFill>
          <a:blip r:embed="rId2" cstate="print"/>
          <a:srcRect b="9608"/>
          <a:stretch>
            <a:fillRect/>
          </a:stretch>
        </p:blipFill>
        <p:spPr bwMode="auto">
          <a:xfrm>
            <a:off x="3203575" y="2060575"/>
            <a:ext cx="2808288" cy="2016125"/>
          </a:xfrm>
          <a:prstGeom prst="rect">
            <a:avLst/>
          </a:prstGeom>
          <a:noFill/>
          <a:ln w="9525">
            <a:noFill/>
            <a:miter lim="800000"/>
            <a:headEnd/>
            <a:tailEnd/>
          </a:ln>
        </p:spPr>
      </p:pic>
      <p:sp>
        <p:nvSpPr>
          <p:cNvPr id="634886" name="Text Box 6"/>
          <p:cNvSpPr txBox="1">
            <a:spLocks noChangeArrowheads="1"/>
          </p:cNvSpPr>
          <p:nvPr/>
        </p:nvSpPr>
        <p:spPr bwMode="auto">
          <a:xfrm>
            <a:off x="4140200" y="4221163"/>
            <a:ext cx="1512888" cy="366712"/>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4-20</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8" name="Text Box 4"/>
          <p:cNvSpPr txBox="1">
            <a:spLocks noChangeArrowheads="1"/>
          </p:cNvSpPr>
          <p:nvPr/>
        </p:nvSpPr>
        <p:spPr bwMode="auto">
          <a:xfrm>
            <a:off x="539750" y="476250"/>
            <a:ext cx="8208963" cy="2673350"/>
          </a:xfrm>
          <a:prstGeom prst="rect">
            <a:avLst/>
          </a:prstGeom>
          <a:noFill/>
          <a:ln w="9525">
            <a:noFill/>
            <a:miter lim="800000"/>
            <a:headEnd/>
            <a:tailEnd/>
          </a:ln>
          <a:effectLst/>
        </p:spPr>
        <p:txBody>
          <a:bodyPr>
            <a:spAutoFit/>
          </a:bodyPr>
          <a:lstStyle/>
          <a:p>
            <a:pPr>
              <a:spcAft>
                <a:spcPct val="55000"/>
              </a:spcAft>
            </a:pPr>
            <a:r>
              <a:rPr lang="en-US" altLang="zh-CN" sz="2400" b="1"/>
              <a:t>4.3.3  </a:t>
            </a:r>
            <a:r>
              <a:rPr lang="zh-CN" altLang="en-US" sz="2400" b="1"/>
              <a:t>三极管的共射特性曲线</a:t>
            </a:r>
          </a:p>
          <a:p>
            <a:r>
              <a:rPr lang="zh-CN" altLang="en-US"/>
              <a:t>      </a:t>
            </a:r>
            <a:r>
              <a:rPr lang="zh-CN" altLang="en-US" b="1"/>
              <a:t>共射特性曲线：</a:t>
            </a:r>
            <a:r>
              <a:rPr lang="zh-CN" altLang="en-US"/>
              <a:t>三极管的共射特性曲线是指三极管在共射接法情况下各电极电压与电流之间的关系曲线，分为输入特性曲线和输出特性曲线。本节主要介绍</a:t>
            </a:r>
            <a:r>
              <a:rPr lang="en-US" altLang="zh-CN"/>
              <a:t>NPN</a:t>
            </a:r>
            <a:r>
              <a:rPr lang="zh-CN" altLang="en-US"/>
              <a:t>型三极管的共射特性曲线。</a:t>
            </a:r>
          </a:p>
          <a:p>
            <a:pPr>
              <a:spcBef>
                <a:spcPct val="55000"/>
              </a:spcBef>
              <a:spcAft>
                <a:spcPct val="55000"/>
              </a:spcAft>
            </a:pPr>
            <a:r>
              <a:rPr lang="en-US" altLang="zh-CN" sz="2000" b="1"/>
              <a:t>1. </a:t>
            </a:r>
            <a:r>
              <a:rPr lang="zh-CN" altLang="en-US" sz="2000" b="1"/>
              <a:t>输入特性曲线</a:t>
            </a:r>
          </a:p>
          <a:p>
            <a:r>
              <a:rPr lang="zh-CN" altLang="en-US"/>
              <a:t>        三极管的输入特性是指当输出端电压</a:t>
            </a:r>
            <a:r>
              <a:rPr lang="en-US" altLang="zh-CN" i="1"/>
              <a:t>U</a:t>
            </a:r>
            <a:r>
              <a:rPr lang="en-US" altLang="zh-CN" baseline="-25000"/>
              <a:t>CE</a:t>
            </a:r>
            <a:r>
              <a:rPr lang="zh-CN" altLang="en-US"/>
              <a:t>一定时，</a:t>
            </a:r>
            <a:r>
              <a:rPr lang="en-US" altLang="zh-CN" i="1">
                <a:latin typeface="Times New Roman" pitchFamily="18" charset="0"/>
              </a:rPr>
              <a:t>I</a:t>
            </a:r>
            <a:r>
              <a:rPr lang="en-US" altLang="zh-CN" baseline="-25000"/>
              <a:t>B</a:t>
            </a:r>
            <a:r>
              <a:rPr lang="zh-CN" altLang="en-US"/>
              <a:t>与</a:t>
            </a:r>
            <a:r>
              <a:rPr lang="en-US" altLang="zh-CN" i="1"/>
              <a:t>U</a:t>
            </a:r>
            <a:r>
              <a:rPr lang="en-US" altLang="zh-CN" baseline="-25000"/>
              <a:t>BE</a:t>
            </a:r>
            <a:r>
              <a:rPr lang="zh-CN" altLang="en-US"/>
              <a:t>之间的关系曲线，即</a:t>
            </a:r>
            <a:r>
              <a:rPr lang="en-US" altLang="zh-CN" i="1">
                <a:latin typeface="Times New Roman" pitchFamily="18" charset="0"/>
              </a:rPr>
              <a:t>I</a:t>
            </a:r>
            <a:r>
              <a:rPr lang="en-US" altLang="zh-CN" baseline="-25000"/>
              <a:t>B</a:t>
            </a:r>
            <a:r>
              <a:rPr lang="en-US" altLang="zh-CN"/>
              <a:t> = </a:t>
            </a:r>
            <a:r>
              <a:rPr lang="en-US" altLang="zh-CN" i="1"/>
              <a:t>f</a:t>
            </a:r>
            <a:r>
              <a:rPr lang="zh-CN" altLang="en-US"/>
              <a:t>（</a:t>
            </a:r>
            <a:r>
              <a:rPr lang="en-US" altLang="zh-CN" i="1"/>
              <a:t>U</a:t>
            </a:r>
            <a:r>
              <a:rPr lang="en-US" altLang="zh-CN" baseline="-25000"/>
              <a:t>BE</a:t>
            </a:r>
            <a:r>
              <a:rPr lang="zh-CN" altLang="en-US"/>
              <a:t>）∣</a:t>
            </a:r>
            <a:r>
              <a:rPr lang="en-US" altLang="zh-CN" sz="900" i="1"/>
              <a:t>U</a:t>
            </a:r>
            <a:r>
              <a:rPr lang="en-US" altLang="zh-CN" sz="900" baseline="-25000"/>
              <a:t>CE</a:t>
            </a:r>
            <a:r>
              <a:rPr lang="en-US" altLang="zh-CN" sz="900"/>
              <a:t> =</a:t>
            </a:r>
            <a:r>
              <a:rPr lang="zh-CN" altLang="en-US" sz="900"/>
              <a:t>常数</a:t>
            </a:r>
            <a:r>
              <a:rPr lang="zh-CN" altLang="en-US"/>
              <a:t>， 如图</a:t>
            </a:r>
            <a:r>
              <a:rPr lang="en-US" altLang="zh-CN"/>
              <a:t>4-21</a:t>
            </a:r>
            <a:r>
              <a:rPr lang="zh-CN" altLang="en-US"/>
              <a:t>所示。 </a:t>
            </a:r>
          </a:p>
        </p:txBody>
      </p:sp>
      <p:pic>
        <p:nvPicPr>
          <p:cNvPr id="635909" name="Picture 5"/>
          <p:cNvPicPr>
            <a:picLocks noChangeAspect="1" noChangeArrowheads="1"/>
          </p:cNvPicPr>
          <p:nvPr/>
        </p:nvPicPr>
        <p:blipFill>
          <a:blip r:embed="rId2" cstate="print"/>
          <a:srcRect/>
          <a:stretch>
            <a:fillRect/>
          </a:stretch>
        </p:blipFill>
        <p:spPr bwMode="auto">
          <a:xfrm>
            <a:off x="3059113" y="3429000"/>
            <a:ext cx="3000375" cy="2886075"/>
          </a:xfrm>
          <a:prstGeom prst="rect">
            <a:avLst/>
          </a:prstGeom>
          <a:noFill/>
          <a:ln w="9525">
            <a:noFill/>
            <a:miter lim="800000"/>
            <a:headEnd/>
            <a:tailEnd/>
          </a:ln>
          <a:effectLst/>
        </p:spPr>
      </p:pic>
      <p:sp>
        <p:nvSpPr>
          <p:cNvPr id="635910" name="Text Box 6"/>
          <p:cNvSpPr txBox="1">
            <a:spLocks noChangeArrowheads="1"/>
          </p:cNvSpPr>
          <p:nvPr/>
        </p:nvSpPr>
        <p:spPr bwMode="auto">
          <a:xfrm>
            <a:off x="4067175" y="6381750"/>
            <a:ext cx="1368425" cy="366713"/>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4-21</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2" name="Text Box 4"/>
          <p:cNvSpPr txBox="1">
            <a:spLocks noChangeArrowheads="1"/>
          </p:cNvSpPr>
          <p:nvPr/>
        </p:nvSpPr>
        <p:spPr bwMode="auto">
          <a:xfrm>
            <a:off x="611188" y="549275"/>
            <a:ext cx="8137525" cy="4513263"/>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输入特性分析：</a:t>
            </a:r>
            <a:r>
              <a:rPr lang="zh-CN" altLang="en-US"/>
              <a:t>当</a:t>
            </a:r>
            <a:r>
              <a:rPr lang="en-US" altLang="zh-CN" i="1"/>
              <a:t>U</a:t>
            </a:r>
            <a:r>
              <a:rPr lang="en-US" altLang="zh-CN"/>
              <a:t>CE = 0</a:t>
            </a:r>
            <a:r>
              <a:rPr lang="zh-CN" altLang="en-US"/>
              <a:t>时，相当于两个</a:t>
            </a:r>
            <a:r>
              <a:rPr lang="en-US" altLang="zh-CN"/>
              <a:t>PN</a:t>
            </a:r>
            <a:r>
              <a:rPr lang="zh-CN" altLang="en-US"/>
              <a:t>结（发射结和集电结）并联，此时输入特性与二极管伏安特性相似。当</a:t>
            </a:r>
            <a:r>
              <a:rPr lang="en-US" altLang="zh-CN" i="1"/>
              <a:t>U</a:t>
            </a:r>
            <a:r>
              <a:rPr lang="en-US" altLang="zh-CN"/>
              <a:t>CE</a:t>
            </a:r>
            <a:r>
              <a:rPr lang="zh-CN" altLang="en-US"/>
              <a:t>增大时，输入特性曲线右移，但当</a:t>
            </a:r>
            <a:r>
              <a:rPr lang="en-US" altLang="zh-CN" i="1"/>
              <a:t>U</a:t>
            </a:r>
            <a:r>
              <a:rPr lang="en-US" altLang="zh-CN"/>
              <a:t>CE ≥2V</a:t>
            </a:r>
            <a:r>
              <a:rPr lang="zh-CN" altLang="en-US"/>
              <a:t>后曲线重合。这是因为，当</a:t>
            </a:r>
            <a:r>
              <a:rPr lang="en-US" altLang="zh-CN" i="1"/>
              <a:t>U</a:t>
            </a:r>
            <a:r>
              <a:rPr lang="en-US" altLang="zh-CN"/>
              <a:t>CE</a:t>
            </a:r>
            <a:r>
              <a:rPr lang="zh-CN" altLang="en-US"/>
              <a:t>＞</a:t>
            </a:r>
            <a:r>
              <a:rPr lang="en-US" altLang="zh-CN"/>
              <a:t>0</a:t>
            </a:r>
            <a:r>
              <a:rPr lang="zh-CN" altLang="en-US"/>
              <a:t>时，随着</a:t>
            </a:r>
            <a:r>
              <a:rPr lang="en-US" altLang="zh-CN" i="1"/>
              <a:t>U</a:t>
            </a:r>
            <a:r>
              <a:rPr lang="en-US" altLang="zh-CN"/>
              <a:t>CE</a:t>
            </a:r>
            <a:r>
              <a:rPr lang="zh-CN" altLang="en-US"/>
              <a:t>的增大，集电结电场对发射区注入基区的电子的吸引力增强，因而使基区内与空穴复合的电子数减少，表现为在相同</a:t>
            </a:r>
            <a:r>
              <a:rPr lang="en-US" altLang="zh-CN" i="1"/>
              <a:t>U</a:t>
            </a:r>
            <a:r>
              <a:rPr lang="en-US" altLang="zh-CN"/>
              <a:t>BE</a:t>
            </a:r>
            <a:r>
              <a:rPr lang="zh-CN" altLang="en-US"/>
              <a:t>下对应的</a:t>
            </a:r>
            <a:r>
              <a:rPr lang="en-US" altLang="zh-CN" i="1"/>
              <a:t>I</a:t>
            </a:r>
            <a:r>
              <a:rPr lang="en-US" altLang="zh-CN"/>
              <a:t>B</a:t>
            </a:r>
            <a:r>
              <a:rPr lang="zh-CN" altLang="en-US"/>
              <a:t>减小，故与</a:t>
            </a:r>
            <a:r>
              <a:rPr lang="en-US" altLang="zh-CN" i="1"/>
              <a:t>U</a:t>
            </a:r>
            <a:r>
              <a:rPr lang="en-US" altLang="zh-CN"/>
              <a:t>CE = 0</a:t>
            </a:r>
            <a:r>
              <a:rPr lang="zh-CN" altLang="en-US"/>
              <a:t>时的曲线相比，输入曲线右移。但当</a:t>
            </a:r>
            <a:r>
              <a:rPr lang="en-US" altLang="zh-CN" i="1"/>
              <a:t>U</a:t>
            </a:r>
            <a:r>
              <a:rPr lang="en-US" altLang="zh-CN"/>
              <a:t>CE</a:t>
            </a:r>
            <a:r>
              <a:rPr lang="zh-CN" altLang="en-US"/>
              <a:t>大于某一数值以后，特性曲线右移很少。这是因为在一定的</a:t>
            </a:r>
            <a:r>
              <a:rPr lang="en-US" altLang="zh-CN" i="1"/>
              <a:t>U</a:t>
            </a:r>
            <a:r>
              <a:rPr lang="en-US" altLang="zh-CN"/>
              <a:t>BE</a:t>
            </a:r>
            <a:r>
              <a:rPr lang="zh-CN" altLang="en-US"/>
              <a:t>之下，集电结的反向偏置电压已足以将注入基区的电子基本上都收集到集电极，即使</a:t>
            </a:r>
            <a:r>
              <a:rPr lang="en-US" altLang="zh-CN" i="1"/>
              <a:t>U</a:t>
            </a:r>
            <a:r>
              <a:rPr lang="en-US" altLang="zh-CN"/>
              <a:t>CE</a:t>
            </a:r>
            <a:r>
              <a:rPr lang="zh-CN" altLang="en-US"/>
              <a:t>再增大，</a:t>
            </a:r>
            <a:r>
              <a:rPr lang="en-US" altLang="zh-CN" i="1">
                <a:latin typeface="Times New Roman" pitchFamily="18" charset="0"/>
              </a:rPr>
              <a:t>I</a:t>
            </a:r>
            <a:r>
              <a:rPr lang="en-US" altLang="zh-CN"/>
              <a:t>B</a:t>
            </a:r>
            <a:r>
              <a:rPr lang="zh-CN" altLang="en-US"/>
              <a:t>也不会减小很多。所以，常用</a:t>
            </a:r>
            <a:r>
              <a:rPr lang="en-US" altLang="zh-CN" i="1"/>
              <a:t>U</a:t>
            </a:r>
            <a:r>
              <a:rPr lang="en-US" altLang="zh-CN"/>
              <a:t>CE</a:t>
            </a:r>
            <a:r>
              <a:rPr lang="zh-CN" altLang="en-US"/>
              <a:t>＞</a:t>
            </a:r>
            <a:r>
              <a:rPr lang="en-US" altLang="zh-CN"/>
              <a:t>1 V</a:t>
            </a:r>
            <a:r>
              <a:rPr lang="zh-CN" altLang="en-US"/>
              <a:t>的一条曲线（例如</a:t>
            </a:r>
            <a:r>
              <a:rPr lang="en-US" altLang="zh-CN" i="1"/>
              <a:t>U</a:t>
            </a:r>
            <a:r>
              <a:rPr lang="en-US" altLang="zh-CN"/>
              <a:t>CE = 2 V</a:t>
            </a:r>
            <a:r>
              <a:rPr lang="zh-CN" altLang="en-US"/>
              <a:t>）来代表</a:t>
            </a:r>
            <a:r>
              <a:rPr lang="en-US" altLang="zh-CN" i="1"/>
              <a:t>U</a:t>
            </a:r>
            <a:r>
              <a:rPr lang="en-US" altLang="zh-CN"/>
              <a:t>CE</a:t>
            </a:r>
            <a:r>
              <a:rPr lang="zh-CN" altLang="en-US"/>
              <a:t>更高的情况。</a:t>
            </a:r>
          </a:p>
          <a:p>
            <a:pPr>
              <a:spcBef>
                <a:spcPct val="55000"/>
              </a:spcBef>
              <a:spcAft>
                <a:spcPct val="55000"/>
              </a:spcAft>
            </a:pPr>
            <a:r>
              <a:rPr lang="en-US" altLang="zh-CN" b="1"/>
              <a:t>2. </a:t>
            </a:r>
            <a:r>
              <a:rPr lang="zh-CN" altLang="en-US" b="1"/>
              <a:t>输出特性曲线</a:t>
            </a:r>
          </a:p>
          <a:p>
            <a:r>
              <a:rPr lang="zh-CN" altLang="en-US"/>
              <a:t>      三极管的输出特性是指当基极电流</a:t>
            </a:r>
            <a:r>
              <a:rPr lang="en-US" altLang="zh-CN" i="1">
                <a:latin typeface="Times New Roman" pitchFamily="18" charset="0"/>
              </a:rPr>
              <a:t>I</a:t>
            </a:r>
            <a:r>
              <a:rPr lang="en-US" altLang="zh-CN"/>
              <a:t>B</a:t>
            </a:r>
            <a:r>
              <a:rPr lang="zh-CN" altLang="en-US"/>
              <a:t>一定时，</a:t>
            </a:r>
            <a:r>
              <a:rPr lang="zh-CN" altLang="en-US" i="1"/>
              <a:t> </a:t>
            </a:r>
            <a:r>
              <a:rPr lang="en-US" altLang="zh-CN" i="1">
                <a:latin typeface="Times New Roman" pitchFamily="18" charset="0"/>
              </a:rPr>
              <a:t>I</a:t>
            </a:r>
            <a:r>
              <a:rPr lang="en-US" altLang="zh-CN"/>
              <a:t>C</a:t>
            </a:r>
            <a:r>
              <a:rPr lang="zh-CN" altLang="en-US"/>
              <a:t>与</a:t>
            </a:r>
            <a:r>
              <a:rPr lang="en-US" altLang="zh-CN" i="1"/>
              <a:t>U</a:t>
            </a:r>
            <a:r>
              <a:rPr lang="en-US" altLang="zh-CN"/>
              <a:t>CE</a:t>
            </a:r>
            <a:r>
              <a:rPr lang="zh-CN" altLang="en-US"/>
              <a:t>之间的关系曲线，即</a:t>
            </a:r>
            <a:r>
              <a:rPr lang="en-US" altLang="zh-CN" i="1">
                <a:latin typeface="Times New Roman" pitchFamily="18" charset="0"/>
              </a:rPr>
              <a:t>I</a:t>
            </a:r>
            <a:r>
              <a:rPr lang="en-US" altLang="zh-CN"/>
              <a:t>C = </a:t>
            </a:r>
            <a:r>
              <a:rPr lang="en-US" altLang="zh-CN" i="1"/>
              <a:t>f</a:t>
            </a:r>
            <a:r>
              <a:rPr lang="zh-CN" altLang="en-US"/>
              <a:t>（</a:t>
            </a:r>
            <a:r>
              <a:rPr lang="en-US" altLang="zh-CN" i="1"/>
              <a:t>U</a:t>
            </a:r>
            <a:r>
              <a:rPr lang="en-US" altLang="zh-CN"/>
              <a:t>CE</a:t>
            </a:r>
            <a:r>
              <a:rPr lang="zh-CN" altLang="en-US"/>
              <a:t>）∣</a:t>
            </a:r>
            <a:r>
              <a:rPr lang="en-US" altLang="zh-CN" sz="900" i="1"/>
              <a:t>I</a:t>
            </a:r>
            <a:r>
              <a:rPr lang="en-US" altLang="zh-CN" sz="900"/>
              <a:t>B =</a:t>
            </a:r>
            <a:r>
              <a:rPr lang="zh-CN" altLang="en-US" sz="900"/>
              <a:t>常数</a:t>
            </a:r>
            <a:r>
              <a:rPr lang="zh-CN" altLang="en-US"/>
              <a:t>。</a:t>
            </a:r>
          </a:p>
          <a:p>
            <a:r>
              <a:rPr lang="zh-CN" altLang="en-US"/>
              <a:t>      由于三极管的基极输入电流</a:t>
            </a:r>
            <a:r>
              <a:rPr lang="en-US" altLang="zh-CN" i="1">
                <a:latin typeface="Times New Roman" pitchFamily="18" charset="0"/>
              </a:rPr>
              <a:t>I</a:t>
            </a:r>
            <a:r>
              <a:rPr lang="en-US" altLang="zh-CN"/>
              <a:t>B</a:t>
            </a:r>
            <a:r>
              <a:rPr lang="zh-CN" altLang="en-US"/>
              <a:t>对输出电流</a:t>
            </a:r>
            <a:r>
              <a:rPr lang="en-US" altLang="zh-CN" i="1">
                <a:latin typeface="Times New Roman" pitchFamily="18" charset="0"/>
              </a:rPr>
              <a:t>IC</a:t>
            </a:r>
            <a:r>
              <a:rPr lang="zh-CN" altLang="en-US"/>
              <a:t>的控制作用，因此不同的</a:t>
            </a:r>
            <a:r>
              <a:rPr lang="en-US" altLang="zh-CN" i="1">
                <a:latin typeface="Times New Roman" pitchFamily="18" charset="0"/>
              </a:rPr>
              <a:t>I</a:t>
            </a:r>
            <a:r>
              <a:rPr lang="en-US" altLang="zh-CN"/>
              <a:t>B</a:t>
            </a:r>
            <a:r>
              <a:rPr lang="zh-CN" altLang="en-US"/>
              <a:t>，将有不同的</a:t>
            </a:r>
            <a:r>
              <a:rPr lang="en-US" altLang="zh-CN" i="1">
                <a:latin typeface="Times New Roman" pitchFamily="18" charset="0"/>
              </a:rPr>
              <a:t>I</a:t>
            </a:r>
            <a:r>
              <a:rPr lang="en-US" altLang="zh-CN"/>
              <a:t>C-</a:t>
            </a:r>
            <a:r>
              <a:rPr lang="en-US" altLang="zh-CN" i="1"/>
              <a:t>U</a:t>
            </a:r>
            <a:r>
              <a:rPr lang="en-US" altLang="zh-CN"/>
              <a:t>CE</a:t>
            </a:r>
            <a:r>
              <a:rPr lang="zh-CN" altLang="en-US"/>
              <a:t>关系，由此可得图</a:t>
            </a:r>
            <a:r>
              <a:rPr lang="en-US" altLang="zh-CN"/>
              <a:t>4-22</a:t>
            </a:r>
            <a:r>
              <a:rPr lang="zh-CN" altLang="en-US"/>
              <a:t>所示的一簇曲线，这就是三极管的输出特性曲线。</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7956" name="Picture 4"/>
          <p:cNvPicPr>
            <a:picLocks noChangeAspect="1" noChangeArrowheads="1"/>
          </p:cNvPicPr>
          <p:nvPr/>
        </p:nvPicPr>
        <p:blipFill>
          <a:blip r:embed="rId2" cstate="print"/>
          <a:srcRect/>
          <a:stretch>
            <a:fillRect/>
          </a:stretch>
        </p:blipFill>
        <p:spPr bwMode="auto">
          <a:xfrm>
            <a:off x="2124075" y="404813"/>
            <a:ext cx="4581525" cy="3276600"/>
          </a:xfrm>
          <a:prstGeom prst="rect">
            <a:avLst/>
          </a:prstGeom>
          <a:noFill/>
          <a:ln w="9525">
            <a:noFill/>
            <a:miter lim="800000"/>
            <a:headEnd/>
            <a:tailEnd/>
          </a:ln>
          <a:effectLst/>
        </p:spPr>
      </p:pic>
      <p:sp>
        <p:nvSpPr>
          <p:cNvPr id="637957" name="Text Box 5"/>
          <p:cNvSpPr txBox="1">
            <a:spLocks noChangeArrowheads="1"/>
          </p:cNvSpPr>
          <p:nvPr/>
        </p:nvSpPr>
        <p:spPr bwMode="auto">
          <a:xfrm>
            <a:off x="3851275" y="3860800"/>
            <a:ext cx="1728788" cy="366713"/>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图</a:t>
            </a:r>
            <a:r>
              <a:rPr lang="en-US" altLang="zh-CN" b="1"/>
              <a:t>4-22</a:t>
            </a:r>
          </a:p>
        </p:txBody>
      </p:sp>
      <p:sp>
        <p:nvSpPr>
          <p:cNvPr id="637958" name="Text Box 6"/>
          <p:cNvSpPr txBox="1">
            <a:spLocks noChangeArrowheads="1"/>
          </p:cNvSpPr>
          <p:nvPr/>
        </p:nvSpPr>
        <p:spPr bwMode="auto">
          <a:xfrm>
            <a:off x="611188" y="4292600"/>
            <a:ext cx="8281987" cy="1739900"/>
          </a:xfrm>
          <a:prstGeom prst="rect">
            <a:avLst/>
          </a:prstGeom>
          <a:noFill/>
          <a:ln w="9525">
            <a:noFill/>
            <a:miter lim="800000"/>
            <a:headEnd/>
            <a:tailEnd/>
          </a:ln>
          <a:effectLst/>
        </p:spPr>
        <p:txBody>
          <a:bodyPr>
            <a:spAutoFit/>
          </a:bodyPr>
          <a:lstStyle/>
          <a:p>
            <a:r>
              <a:rPr lang="en-US" altLang="zh-CN" b="1"/>
              <a:t>      </a:t>
            </a:r>
            <a:r>
              <a:rPr lang="zh-CN" altLang="en-US" b="1"/>
              <a:t>输出特性分析：</a:t>
            </a:r>
            <a:r>
              <a:rPr lang="zh-CN" altLang="en-US"/>
              <a:t>从输出特性曲线可以看出，三极管有三个不同的工作区域，截止区、放大区和饱和区，它们分别表示三极管的三种工作状态，即截止、放大和饱和状态。三极管工作在不同状态，特点也各不相同。</a:t>
            </a:r>
          </a:p>
          <a:p>
            <a:r>
              <a:rPr lang="zh-CN" altLang="en-US" b="1"/>
              <a:t>      （</a:t>
            </a:r>
            <a:r>
              <a:rPr lang="en-US" altLang="zh-CN" b="1"/>
              <a:t>1</a:t>
            </a:r>
            <a:r>
              <a:rPr lang="zh-CN" altLang="en-US" b="1"/>
              <a:t>）截止区</a:t>
            </a:r>
          </a:p>
          <a:p>
            <a:r>
              <a:rPr lang="zh-CN" altLang="en-US"/>
              <a:t>      指曲线上</a:t>
            </a:r>
            <a:r>
              <a:rPr lang="en-US" altLang="zh-CN" i="1">
                <a:latin typeface="Times New Roman" pitchFamily="18" charset="0"/>
              </a:rPr>
              <a:t>I</a:t>
            </a:r>
            <a:r>
              <a:rPr lang="en-US" altLang="zh-CN"/>
              <a:t>B≤0</a:t>
            </a:r>
            <a:r>
              <a:rPr lang="zh-CN" altLang="en-US"/>
              <a:t>的区域，此时，集电结和发射结均反偏，三极管为截止状态，</a:t>
            </a:r>
            <a:r>
              <a:rPr lang="en-US" altLang="zh-CN" i="1">
                <a:latin typeface="Times New Roman" pitchFamily="18" charset="0"/>
              </a:rPr>
              <a:t>I</a:t>
            </a:r>
            <a:r>
              <a:rPr lang="en-US" altLang="zh-CN"/>
              <a:t>C</a:t>
            </a:r>
            <a:r>
              <a:rPr lang="zh-CN" altLang="en-US"/>
              <a:t>很小，集电极与发射极之间相当于断开的开关。</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80" name="Text Box 4"/>
          <p:cNvSpPr txBox="1">
            <a:spLocks noChangeArrowheads="1"/>
          </p:cNvSpPr>
          <p:nvPr/>
        </p:nvSpPr>
        <p:spPr bwMode="auto">
          <a:xfrm>
            <a:off x="539750" y="476250"/>
            <a:ext cx="8208963" cy="5035550"/>
          </a:xfrm>
          <a:prstGeom prst="rect">
            <a:avLst/>
          </a:prstGeom>
          <a:noFill/>
          <a:ln w="9525">
            <a:noFill/>
            <a:miter lim="800000"/>
            <a:headEnd/>
            <a:tailEnd/>
          </a:ln>
          <a:effectLst/>
        </p:spPr>
        <p:txBody>
          <a:bodyPr>
            <a:spAutoFit/>
          </a:bodyPr>
          <a:lstStyle/>
          <a:p>
            <a:r>
              <a:rPr lang="en-US" altLang="zh-CN" b="1"/>
              <a:t>      </a:t>
            </a:r>
            <a:r>
              <a:rPr lang="zh-CN" altLang="en-US" b="1"/>
              <a:t>（</a:t>
            </a:r>
            <a:r>
              <a:rPr lang="en-US" altLang="zh-CN" b="1"/>
              <a:t>2</a:t>
            </a:r>
            <a:r>
              <a:rPr lang="zh-CN" altLang="en-US" b="1"/>
              <a:t>）放大区</a:t>
            </a:r>
          </a:p>
          <a:p>
            <a:r>
              <a:rPr lang="zh-CN" altLang="en-US"/>
              <a:t>      指曲线上</a:t>
            </a:r>
            <a:r>
              <a:rPr lang="en-US" altLang="zh-CN" i="1">
                <a:latin typeface="Times New Roman" pitchFamily="18" charset="0"/>
              </a:rPr>
              <a:t>I</a:t>
            </a:r>
            <a:r>
              <a:rPr lang="en-US" altLang="zh-CN"/>
              <a:t>B</a:t>
            </a:r>
            <a:r>
              <a:rPr lang="zh-CN" altLang="en-US"/>
              <a:t>＞</a:t>
            </a:r>
            <a:r>
              <a:rPr lang="en-US" altLang="zh-CN"/>
              <a:t>0</a:t>
            </a:r>
            <a:r>
              <a:rPr lang="zh-CN" altLang="en-US"/>
              <a:t>和</a:t>
            </a:r>
            <a:r>
              <a:rPr lang="en-US" altLang="zh-CN" i="1"/>
              <a:t>U</a:t>
            </a:r>
            <a:r>
              <a:rPr lang="en-US" altLang="zh-CN"/>
              <a:t>CE</a:t>
            </a:r>
            <a:r>
              <a:rPr lang="zh-CN" altLang="en-US"/>
              <a:t>＞</a:t>
            </a:r>
            <a:r>
              <a:rPr lang="en-US" altLang="zh-CN"/>
              <a:t>1V</a:t>
            </a:r>
            <a:r>
              <a:rPr lang="zh-CN" altLang="en-US"/>
              <a:t>之间的部分，此时三极管的发射结正偏、集电结反偏，三极管处于放大状态。此时，对于</a:t>
            </a:r>
            <a:r>
              <a:rPr lang="en-US" altLang="zh-CN"/>
              <a:t>NPN</a:t>
            </a:r>
            <a:r>
              <a:rPr lang="zh-CN" altLang="en-US"/>
              <a:t>型三极管来说，满足</a:t>
            </a:r>
            <a:r>
              <a:rPr lang="en-US" altLang="zh-CN" i="1"/>
              <a:t>U</a:t>
            </a:r>
            <a:r>
              <a:rPr lang="en-US" altLang="zh-CN"/>
              <a:t>BE</a:t>
            </a:r>
            <a:r>
              <a:rPr lang="zh-CN" altLang="en-US"/>
              <a:t>＞</a:t>
            </a:r>
            <a:r>
              <a:rPr lang="en-US" altLang="zh-CN"/>
              <a:t>0</a:t>
            </a:r>
            <a:r>
              <a:rPr lang="zh-CN" altLang="en-US"/>
              <a:t>，</a:t>
            </a:r>
            <a:r>
              <a:rPr lang="en-US" altLang="zh-CN" i="1"/>
              <a:t>U</a:t>
            </a:r>
            <a:r>
              <a:rPr lang="en-US" altLang="zh-CN"/>
              <a:t>BC</a:t>
            </a:r>
            <a:r>
              <a:rPr lang="zh-CN" altLang="en-US"/>
              <a:t>＜</a:t>
            </a:r>
            <a:r>
              <a:rPr lang="en-US" altLang="zh-CN"/>
              <a:t>0</a:t>
            </a:r>
            <a:r>
              <a:rPr lang="zh-CN" altLang="en-US"/>
              <a:t>，即各电极电位为</a:t>
            </a:r>
            <a:r>
              <a:rPr lang="en-US" altLang="zh-CN" i="1"/>
              <a:t>V</a:t>
            </a:r>
            <a:r>
              <a:rPr lang="en-US" altLang="zh-CN"/>
              <a:t>C</a:t>
            </a:r>
            <a:r>
              <a:rPr lang="zh-CN" altLang="en-US"/>
              <a:t>＞</a:t>
            </a:r>
            <a:r>
              <a:rPr lang="en-US" altLang="zh-CN" i="1"/>
              <a:t>V</a:t>
            </a:r>
            <a:r>
              <a:rPr lang="en-US" altLang="zh-CN"/>
              <a:t>B</a:t>
            </a:r>
            <a:r>
              <a:rPr lang="zh-CN" altLang="en-US"/>
              <a:t>＞</a:t>
            </a:r>
            <a:r>
              <a:rPr lang="en-US" altLang="zh-CN" i="1"/>
              <a:t>V</a:t>
            </a:r>
            <a:r>
              <a:rPr lang="en-US" altLang="zh-CN"/>
              <a:t>E</a:t>
            </a:r>
            <a:r>
              <a:rPr lang="zh-CN" altLang="en-US"/>
              <a:t>；对于</a:t>
            </a:r>
            <a:r>
              <a:rPr lang="en-US" altLang="zh-CN"/>
              <a:t>PNP</a:t>
            </a:r>
            <a:r>
              <a:rPr lang="zh-CN" altLang="en-US"/>
              <a:t>型三极管来说，满足</a:t>
            </a:r>
            <a:r>
              <a:rPr lang="en-US" altLang="zh-CN" i="1"/>
              <a:t>U</a:t>
            </a:r>
            <a:r>
              <a:rPr lang="en-US" altLang="zh-CN"/>
              <a:t>BE</a:t>
            </a:r>
            <a:r>
              <a:rPr lang="zh-CN" altLang="en-US"/>
              <a:t>＜</a:t>
            </a:r>
            <a:r>
              <a:rPr lang="en-US" altLang="zh-CN"/>
              <a:t>0</a:t>
            </a:r>
            <a:r>
              <a:rPr lang="zh-CN" altLang="en-US"/>
              <a:t>，</a:t>
            </a:r>
            <a:r>
              <a:rPr lang="en-US" altLang="zh-CN" i="1"/>
              <a:t>U</a:t>
            </a:r>
            <a:r>
              <a:rPr lang="en-US" altLang="zh-CN"/>
              <a:t>BC</a:t>
            </a:r>
            <a:r>
              <a:rPr lang="zh-CN" altLang="en-US"/>
              <a:t>＞</a:t>
            </a:r>
            <a:r>
              <a:rPr lang="en-US" altLang="zh-CN"/>
              <a:t>0</a:t>
            </a:r>
            <a:r>
              <a:rPr lang="zh-CN" altLang="en-US"/>
              <a:t>，各电极电位为</a:t>
            </a:r>
            <a:r>
              <a:rPr lang="en-US" altLang="zh-CN" i="1"/>
              <a:t>V</a:t>
            </a:r>
            <a:r>
              <a:rPr lang="en-US" altLang="zh-CN"/>
              <a:t>C</a:t>
            </a:r>
            <a:r>
              <a:rPr lang="zh-CN" altLang="en-US"/>
              <a:t>＜</a:t>
            </a:r>
            <a:r>
              <a:rPr lang="en-US" altLang="zh-CN" i="1"/>
              <a:t>V</a:t>
            </a:r>
            <a:r>
              <a:rPr lang="en-US" altLang="zh-CN"/>
              <a:t>B</a:t>
            </a:r>
            <a:r>
              <a:rPr lang="zh-CN" altLang="en-US"/>
              <a:t>＜</a:t>
            </a:r>
            <a:r>
              <a:rPr lang="en-US" altLang="zh-CN" i="1"/>
              <a:t>V</a:t>
            </a:r>
            <a:r>
              <a:rPr lang="en-US" altLang="zh-CN"/>
              <a:t>E</a:t>
            </a:r>
            <a:r>
              <a:rPr lang="zh-CN" altLang="en-US"/>
              <a:t>。在放大区时，可以看出</a:t>
            </a:r>
            <a:r>
              <a:rPr lang="en-US" altLang="zh-CN" i="1">
                <a:latin typeface="Times New Roman" pitchFamily="18" charset="0"/>
              </a:rPr>
              <a:t>I</a:t>
            </a:r>
            <a:r>
              <a:rPr lang="en-US" altLang="zh-CN"/>
              <a:t>B</a:t>
            </a:r>
            <a:r>
              <a:rPr lang="zh-CN" altLang="en-US"/>
              <a:t>不变时</a:t>
            </a:r>
            <a:r>
              <a:rPr lang="en-US" altLang="zh-CN" i="1"/>
              <a:t>I</a:t>
            </a:r>
            <a:r>
              <a:rPr lang="en-US" altLang="zh-CN"/>
              <a:t>C</a:t>
            </a:r>
            <a:r>
              <a:rPr lang="zh-CN" altLang="en-US"/>
              <a:t>也基本不变，即具有恒流特性；而当</a:t>
            </a:r>
            <a:r>
              <a:rPr lang="en-US" altLang="zh-CN" i="1">
                <a:latin typeface="Times New Roman" pitchFamily="18" charset="0"/>
              </a:rPr>
              <a:t>I</a:t>
            </a:r>
            <a:r>
              <a:rPr lang="en-US" altLang="zh-CN"/>
              <a:t>B</a:t>
            </a:r>
            <a:r>
              <a:rPr lang="zh-CN" altLang="en-US"/>
              <a:t>变化时，</a:t>
            </a:r>
            <a:r>
              <a:rPr lang="en-US" altLang="zh-CN" i="1">
                <a:latin typeface="Times New Roman" pitchFamily="18" charset="0"/>
              </a:rPr>
              <a:t>I</a:t>
            </a:r>
            <a:r>
              <a:rPr lang="en-US" altLang="zh-CN"/>
              <a:t>C</a:t>
            </a:r>
            <a:r>
              <a:rPr lang="zh-CN" altLang="en-US"/>
              <a:t>也随之变化，且满足△</a:t>
            </a:r>
            <a:r>
              <a:rPr lang="en-US" altLang="zh-CN" i="1">
                <a:latin typeface="Times New Roman" pitchFamily="18" charset="0"/>
              </a:rPr>
              <a:t>I</a:t>
            </a:r>
            <a:r>
              <a:rPr lang="en-US" altLang="zh-CN"/>
              <a:t>C =</a:t>
            </a:r>
            <a:r>
              <a:rPr lang="en-US" altLang="zh-CN" i="1"/>
              <a:t>β</a:t>
            </a:r>
            <a:r>
              <a:rPr lang="en-US" altLang="zh-CN"/>
              <a:t>△</a:t>
            </a:r>
            <a:r>
              <a:rPr lang="en-US" altLang="zh-CN" i="1">
                <a:latin typeface="Times New Roman" pitchFamily="18" charset="0"/>
              </a:rPr>
              <a:t>I</a:t>
            </a:r>
            <a:r>
              <a:rPr lang="en-US" altLang="zh-CN"/>
              <a:t>B</a:t>
            </a:r>
            <a:r>
              <a:rPr lang="zh-CN" altLang="en-US"/>
              <a:t>，这就是三极管的电流放大作用。</a:t>
            </a:r>
          </a:p>
          <a:p>
            <a:r>
              <a:rPr lang="zh-CN" altLang="en-US" b="1"/>
              <a:t>      （</a:t>
            </a:r>
            <a:r>
              <a:rPr lang="en-US" altLang="zh-CN" b="1"/>
              <a:t>3</a:t>
            </a:r>
            <a:r>
              <a:rPr lang="zh-CN" altLang="en-US" b="1"/>
              <a:t>）饱和区</a:t>
            </a:r>
          </a:p>
          <a:p>
            <a:r>
              <a:rPr lang="zh-CN" altLang="en-US"/>
              <a:t>      指曲线上</a:t>
            </a:r>
            <a:r>
              <a:rPr lang="en-US" altLang="zh-CN" i="1"/>
              <a:t>U</a:t>
            </a:r>
            <a:r>
              <a:rPr lang="en-US" altLang="zh-CN"/>
              <a:t>CE ≤</a:t>
            </a:r>
            <a:r>
              <a:rPr lang="en-US" altLang="zh-CN" i="1"/>
              <a:t>U</a:t>
            </a:r>
            <a:r>
              <a:rPr lang="en-US" altLang="zh-CN"/>
              <a:t>BE</a:t>
            </a:r>
            <a:r>
              <a:rPr lang="zh-CN" altLang="en-US"/>
              <a:t>的区域，此时</a:t>
            </a:r>
            <a:r>
              <a:rPr lang="en-US" altLang="zh-CN" i="1">
                <a:latin typeface="Times New Roman" pitchFamily="18" charset="0"/>
              </a:rPr>
              <a:t>I</a:t>
            </a:r>
            <a:r>
              <a:rPr lang="en-US" altLang="zh-CN"/>
              <a:t>C</a:t>
            </a:r>
            <a:r>
              <a:rPr lang="zh-CN" altLang="en-US"/>
              <a:t>不仅与</a:t>
            </a:r>
            <a:r>
              <a:rPr lang="en-US" altLang="zh-CN" i="1">
                <a:latin typeface="Times New Roman" pitchFamily="18" charset="0"/>
              </a:rPr>
              <a:t>I</a:t>
            </a:r>
            <a:r>
              <a:rPr lang="en-US" altLang="zh-CN"/>
              <a:t>B</a:t>
            </a:r>
            <a:r>
              <a:rPr lang="zh-CN" altLang="en-US"/>
              <a:t>有关，而且明显随</a:t>
            </a:r>
            <a:r>
              <a:rPr lang="en-US" altLang="zh-CN" i="1"/>
              <a:t>U</a:t>
            </a:r>
            <a:r>
              <a:rPr lang="en-US" altLang="zh-CN"/>
              <a:t>CE </a:t>
            </a:r>
            <a:r>
              <a:rPr lang="zh-CN" altLang="en-US"/>
              <a:t>增大而增大，且△</a:t>
            </a:r>
            <a:r>
              <a:rPr lang="en-US" altLang="zh-CN" i="1">
                <a:latin typeface="Times New Roman" pitchFamily="18" charset="0"/>
              </a:rPr>
              <a:t>I</a:t>
            </a:r>
            <a:r>
              <a:rPr lang="en-US" altLang="zh-CN"/>
              <a:t>C </a:t>
            </a:r>
            <a:r>
              <a:rPr lang="zh-CN" altLang="en-US"/>
              <a:t>＜</a:t>
            </a:r>
            <a:r>
              <a:rPr lang="en-US" altLang="zh-CN" i="1">
                <a:latin typeface="Times New Roman" pitchFamily="18" charset="0"/>
              </a:rPr>
              <a:t>β</a:t>
            </a:r>
            <a:r>
              <a:rPr lang="en-US" altLang="zh-CN"/>
              <a:t>△</a:t>
            </a:r>
            <a:r>
              <a:rPr lang="en-US" altLang="zh-CN" i="1">
                <a:latin typeface="Times New Roman" pitchFamily="18" charset="0"/>
              </a:rPr>
              <a:t>I</a:t>
            </a:r>
            <a:r>
              <a:rPr lang="en-US" altLang="zh-CN"/>
              <a:t>B</a:t>
            </a:r>
            <a:r>
              <a:rPr lang="zh-CN" altLang="en-US"/>
              <a:t>。集电结和发射结均正偏，三极管处于饱和状态。一般称</a:t>
            </a:r>
            <a:r>
              <a:rPr lang="en-US" altLang="zh-CN" i="1"/>
              <a:t>U</a:t>
            </a:r>
            <a:r>
              <a:rPr lang="en-US" altLang="zh-CN"/>
              <a:t>CE  =</a:t>
            </a:r>
            <a:r>
              <a:rPr lang="en-US" altLang="zh-CN" i="1"/>
              <a:t> U</a:t>
            </a:r>
            <a:r>
              <a:rPr lang="en-US" altLang="zh-CN"/>
              <a:t>BE</a:t>
            </a:r>
            <a:r>
              <a:rPr lang="zh-CN" altLang="en-US"/>
              <a:t>时三极管的工作状态为临界状态，即临界饱和或临界放大状态。饱和时的</a:t>
            </a:r>
            <a:r>
              <a:rPr lang="en-US" altLang="zh-CN" i="1"/>
              <a:t>U</a:t>
            </a:r>
            <a:r>
              <a:rPr lang="en-US" altLang="zh-CN"/>
              <a:t>CE</a:t>
            </a:r>
            <a:r>
              <a:rPr lang="zh-CN" altLang="en-US"/>
              <a:t>称为</a:t>
            </a:r>
            <a:r>
              <a:rPr lang="zh-CN" altLang="en-US" b="1"/>
              <a:t>饱和管压降</a:t>
            </a:r>
            <a:r>
              <a:rPr lang="zh-CN" altLang="en-US"/>
              <a:t>，记作</a:t>
            </a:r>
            <a:r>
              <a:rPr lang="en-US" altLang="zh-CN" i="1"/>
              <a:t>U</a:t>
            </a:r>
            <a:r>
              <a:rPr lang="en-US" altLang="zh-CN"/>
              <a:t>CES</a:t>
            </a:r>
            <a:r>
              <a:rPr lang="zh-CN" altLang="en-US"/>
              <a:t>，一般小功率硅三极管的</a:t>
            </a:r>
            <a:r>
              <a:rPr lang="en-US" altLang="zh-CN" i="1"/>
              <a:t>U</a:t>
            </a:r>
            <a:r>
              <a:rPr lang="en-US" altLang="zh-CN"/>
              <a:t>CES</a:t>
            </a:r>
            <a:r>
              <a:rPr lang="zh-CN" altLang="en-US"/>
              <a:t>＜</a:t>
            </a:r>
            <a:r>
              <a:rPr lang="en-US" altLang="zh-CN"/>
              <a:t>0.4 V</a:t>
            </a:r>
            <a:r>
              <a:rPr lang="zh-CN" altLang="en-US"/>
              <a:t>，</a:t>
            </a:r>
            <a:r>
              <a:rPr lang="en-US" altLang="zh-CN"/>
              <a:t>c-e</a:t>
            </a:r>
            <a:r>
              <a:rPr lang="zh-CN" altLang="en-US"/>
              <a:t>间相当于闭合的开关。</a:t>
            </a:r>
          </a:p>
          <a:p>
            <a:r>
              <a:rPr lang="zh-CN" altLang="en-US"/>
              <a:t>    </a:t>
            </a:r>
          </a:p>
          <a:p>
            <a:r>
              <a:rPr lang="zh-CN" altLang="en-US" b="1">
                <a:solidFill>
                  <a:srgbClr val="FF0000"/>
                </a:solidFill>
              </a:rPr>
              <a:t>      小结：</a:t>
            </a:r>
            <a:r>
              <a:rPr lang="zh-CN" altLang="en-US"/>
              <a:t>三极管的放大区可以近似看成线性工作取区，饱和区和截止区是非线性工作区。模拟电路主要讨论各种放大电路，因此三极管工作在放大区；数字电路讨论输出变量与输入变量之间的逻辑关系，需要三极管充当开关使用，因此三极管工作在饱和区和截止区。</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4" name="Text Box 4"/>
          <p:cNvSpPr txBox="1">
            <a:spLocks noChangeArrowheads="1"/>
          </p:cNvSpPr>
          <p:nvPr/>
        </p:nvSpPr>
        <p:spPr bwMode="auto">
          <a:xfrm>
            <a:off x="539750" y="404813"/>
            <a:ext cx="8280400" cy="4875212"/>
          </a:xfrm>
          <a:prstGeom prst="rect">
            <a:avLst/>
          </a:prstGeom>
          <a:noFill/>
          <a:ln w="9525">
            <a:noFill/>
            <a:miter lim="800000"/>
            <a:headEnd/>
            <a:tailEnd/>
          </a:ln>
          <a:effectLst/>
        </p:spPr>
        <p:txBody>
          <a:bodyPr>
            <a:spAutoFit/>
          </a:bodyPr>
          <a:lstStyle/>
          <a:p>
            <a:pPr algn="just">
              <a:spcBef>
                <a:spcPct val="50000"/>
              </a:spcBef>
              <a:spcAft>
                <a:spcPct val="55000"/>
              </a:spcAft>
            </a:pPr>
            <a:r>
              <a:rPr lang="en-US" altLang="zh-CN" sz="2400" b="1"/>
              <a:t>4.3.4  </a:t>
            </a:r>
            <a:r>
              <a:rPr lang="zh-CN" altLang="en-US" sz="2400" b="1"/>
              <a:t>三极管的主要参数</a:t>
            </a:r>
          </a:p>
          <a:p>
            <a:r>
              <a:rPr lang="zh-CN" altLang="en-US" b="1"/>
              <a:t>      （</a:t>
            </a:r>
            <a:r>
              <a:rPr lang="en-US" altLang="zh-CN" b="1"/>
              <a:t>1</a:t>
            </a:r>
            <a:r>
              <a:rPr lang="zh-CN" altLang="en-US" b="1"/>
              <a:t>）电流放大系数</a:t>
            </a:r>
            <a:r>
              <a:rPr lang="en-US" altLang="zh-CN" b="1" i="1"/>
              <a:t>β</a:t>
            </a:r>
            <a:endParaRPr lang="en-US" altLang="zh-CN" b="1"/>
          </a:p>
          <a:p>
            <a:r>
              <a:rPr lang="en-US" altLang="zh-CN"/>
              <a:t>      </a:t>
            </a:r>
            <a:r>
              <a:rPr lang="zh-CN" altLang="en-US"/>
              <a:t>三极管的电流放大系数是表征管子放大作用大小的参数。综合前面的讨论，有以下几个参数：共射交流电流放大系数</a:t>
            </a:r>
            <a:r>
              <a:rPr lang="en-US" altLang="zh-CN" i="1"/>
              <a:t>β</a:t>
            </a:r>
            <a:r>
              <a:rPr lang="zh-CN" altLang="en-US"/>
              <a:t>和共射直流电流放大系数。 </a:t>
            </a:r>
          </a:p>
          <a:p>
            <a:pPr>
              <a:spcBef>
                <a:spcPct val="35000"/>
              </a:spcBef>
            </a:pPr>
            <a:r>
              <a:rPr lang="zh-CN" altLang="en-US"/>
              <a:t>       </a:t>
            </a:r>
            <a:r>
              <a:rPr lang="zh-CN" altLang="en-US" b="1"/>
              <a:t>（</a:t>
            </a:r>
            <a:r>
              <a:rPr lang="en-US" altLang="zh-CN" b="1"/>
              <a:t>2</a:t>
            </a:r>
            <a:r>
              <a:rPr lang="zh-CN" altLang="en-US" b="1"/>
              <a:t>）极间反向饱和电流</a:t>
            </a:r>
          </a:p>
          <a:p>
            <a:r>
              <a:rPr lang="zh-CN" altLang="en-US"/>
              <a:t>      </a:t>
            </a:r>
            <a:r>
              <a:rPr lang="en-US" altLang="zh-CN"/>
              <a:t>1</a:t>
            </a:r>
            <a:r>
              <a:rPr lang="zh-CN" altLang="en-US"/>
              <a:t>）集电极</a:t>
            </a:r>
            <a:r>
              <a:rPr lang="en-US" altLang="zh-CN"/>
              <a:t>-</a:t>
            </a:r>
            <a:r>
              <a:rPr lang="zh-CN" altLang="en-US"/>
              <a:t>基极反向饱和电流</a:t>
            </a:r>
            <a:r>
              <a:rPr lang="en-US" altLang="zh-CN" i="1">
                <a:latin typeface="Times New Roman" pitchFamily="18" charset="0"/>
              </a:rPr>
              <a:t>I</a:t>
            </a:r>
            <a:r>
              <a:rPr lang="en-US" altLang="zh-CN" baseline="-25000"/>
              <a:t>CBO</a:t>
            </a:r>
            <a:r>
              <a:rPr lang="zh-CN" altLang="en-US"/>
              <a:t>：</a:t>
            </a:r>
          </a:p>
          <a:p>
            <a:r>
              <a:rPr lang="zh-CN" altLang="en-US"/>
              <a:t>      </a:t>
            </a:r>
            <a:r>
              <a:rPr lang="en-US" altLang="zh-CN" i="1">
                <a:latin typeface="Times New Roman" pitchFamily="18" charset="0"/>
              </a:rPr>
              <a:t>I</a:t>
            </a:r>
            <a:r>
              <a:rPr lang="en-US" altLang="zh-CN" baseline="-25000"/>
              <a:t>CBO</a:t>
            </a:r>
            <a:r>
              <a:rPr lang="zh-CN" altLang="en-US"/>
              <a:t>是指发射极</a:t>
            </a:r>
            <a:r>
              <a:rPr lang="en-US" altLang="zh-CN"/>
              <a:t>e</a:t>
            </a:r>
            <a:r>
              <a:rPr lang="zh-CN" altLang="en-US"/>
              <a:t>开路时集电极</a:t>
            </a:r>
            <a:r>
              <a:rPr lang="en-US" altLang="zh-CN"/>
              <a:t>c</a:t>
            </a:r>
            <a:r>
              <a:rPr lang="zh-CN" altLang="en-US"/>
              <a:t>和基极</a:t>
            </a:r>
            <a:r>
              <a:rPr lang="en-US" altLang="zh-CN"/>
              <a:t>b</a:t>
            </a:r>
            <a:r>
              <a:rPr lang="zh-CN" altLang="en-US"/>
              <a:t>之间的反向电流。一般小功率锗管的</a:t>
            </a:r>
            <a:r>
              <a:rPr lang="en-US" altLang="zh-CN" i="1">
                <a:latin typeface="Times New Roman" pitchFamily="18" charset="0"/>
              </a:rPr>
              <a:t>I</a:t>
            </a:r>
            <a:r>
              <a:rPr lang="en-US" altLang="zh-CN" baseline="-25000"/>
              <a:t>CBO</a:t>
            </a:r>
            <a:r>
              <a:rPr lang="zh-CN" altLang="en-US"/>
              <a:t>约为几微安～几十微安；硅三极管的</a:t>
            </a:r>
            <a:r>
              <a:rPr lang="en-US" altLang="zh-CN" i="1">
                <a:latin typeface="Times New Roman" pitchFamily="18" charset="0"/>
              </a:rPr>
              <a:t>I</a:t>
            </a:r>
            <a:r>
              <a:rPr lang="en-US" altLang="zh-CN" baseline="-25000"/>
              <a:t>CBO</a:t>
            </a:r>
            <a:r>
              <a:rPr lang="zh-CN" altLang="en-US"/>
              <a:t>要小得多，有的可以达到纳安数量级。</a:t>
            </a:r>
          </a:p>
          <a:p>
            <a:r>
              <a:rPr lang="zh-CN" altLang="en-US"/>
              <a:t>      </a:t>
            </a:r>
          </a:p>
          <a:p>
            <a:r>
              <a:rPr lang="zh-CN" altLang="en-US"/>
              <a:t>      </a:t>
            </a:r>
            <a:r>
              <a:rPr lang="en-US" altLang="zh-CN"/>
              <a:t>2</a:t>
            </a:r>
            <a:r>
              <a:rPr lang="zh-CN" altLang="en-US"/>
              <a:t>）集电极</a:t>
            </a:r>
            <a:r>
              <a:rPr lang="en-US" altLang="zh-CN"/>
              <a:t>-</a:t>
            </a:r>
            <a:r>
              <a:rPr lang="zh-CN" altLang="en-US"/>
              <a:t>发射极间的穿透电流</a:t>
            </a:r>
            <a:r>
              <a:rPr lang="en-US" altLang="zh-CN" i="1">
                <a:latin typeface="Times New Roman" pitchFamily="18" charset="0"/>
              </a:rPr>
              <a:t>I</a:t>
            </a:r>
            <a:r>
              <a:rPr lang="en-US" altLang="zh-CN" baseline="-25000"/>
              <a:t>CEO</a:t>
            </a:r>
            <a:r>
              <a:rPr lang="zh-CN" altLang="en-US"/>
              <a:t>：</a:t>
            </a:r>
          </a:p>
          <a:p>
            <a:r>
              <a:rPr lang="en-US" altLang="zh-CN" i="1">
                <a:latin typeface="Times New Roman" pitchFamily="18" charset="0"/>
              </a:rPr>
              <a:t>I</a:t>
            </a:r>
            <a:r>
              <a:rPr lang="en-US" altLang="zh-CN" baseline="-25000"/>
              <a:t>CEO</a:t>
            </a:r>
            <a:r>
              <a:rPr lang="zh-CN" altLang="en-US"/>
              <a:t>是指基极</a:t>
            </a:r>
            <a:r>
              <a:rPr lang="en-US" altLang="zh-CN"/>
              <a:t>b</a:t>
            </a:r>
            <a:r>
              <a:rPr lang="zh-CN" altLang="en-US"/>
              <a:t>开路时集电极</a:t>
            </a:r>
            <a:r>
              <a:rPr lang="en-US" altLang="zh-CN"/>
              <a:t>c</a:t>
            </a:r>
            <a:r>
              <a:rPr lang="zh-CN" altLang="en-US"/>
              <a:t>和发射</a:t>
            </a:r>
            <a:r>
              <a:rPr lang="en-US" altLang="zh-CN"/>
              <a:t>e</a:t>
            </a:r>
            <a:r>
              <a:rPr lang="zh-CN" altLang="en-US"/>
              <a:t>间加上一定电压时所产生的集电极电流。</a:t>
            </a:r>
            <a:r>
              <a:rPr lang="en-US" altLang="zh-CN" i="1">
                <a:latin typeface="Times New Roman" pitchFamily="18" charset="0"/>
              </a:rPr>
              <a:t>I</a:t>
            </a:r>
            <a:r>
              <a:rPr lang="en-US" altLang="zh-CN" baseline="-25000"/>
              <a:t>CEO</a:t>
            </a:r>
            <a:r>
              <a:rPr lang="en-US" altLang="zh-CN"/>
              <a:t>=</a:t>
            </a:r>
            <a:r>
              <a:rPr lang="zh-CN" altLang="en-US"/>
              <a:t>（</a:t>
            </a:r>
            <a:r>
              <a:rPr lang="en-US" altLang="zh-CN"/>
              <a:t>1+      </a:t>
            </a:r>
            <a:r>
              <a:rPr lang="zh-CN" altLang="en-US"/>
              <a:t>）</a:t>
            </a:r>
            <a:r>
              <a:rPr lang="en-US" altLang="zh-CN" i="1">
                <a:latin typeface="Times New Roman" pitchFamily="18" charset="0"/>
              </a:rPr>
              <a:t>I</a:t>
            </a:r>
            <a:r>
              <a:rPr lang="en-US" altLang="zh-CN" baseline="-25000"/>
              <a:t>CBO</a:t>
            </a:r>
            <a:r>
              <a:rPr lang="zh-CN" altLang="en-US"/>
              <a:t>。</a:t>
            </a:r>
          </a:p>
          <a:p>
            <a:r>
              <a:rPr lang="zh-CN" altLang="en-US"/>
              <a:t>      </a:t>
            </a:r>
          </a:p>
          <a:p>
            <a:r>
              <a:rPr lang="zh-CN" altLang="en-US"/>
              <a:t>      因为</a:t>
            </a:r>
            <a:r>
              <a:rPr lang="en-US" altLang="zh-CN" i="1">
                <a:latin typeface="Times New Roman" pitchFamily="18" charset="0"/>
              </a:rPr>
              <a:t>I</a:t>
            </a:r>
            <a:r>
              <a:rPr lang="en-US" altLang="zh-CN" baseline="-25000"/>
              <a:t>CBO</a:t>
            </a:r>
            <a:r>
              <a:rPr lang="zh-CN" altLang="en-US"/>
              <a:t>和</a:t>
            </a:r>
            <a:r>
              <a:rPr lang="en-US" altLang="zh-CN" i="1">
                <a:latin typeface="Times New Roman" pitchFamily="18" charset="0"/>
              </a:rPr>
              <a:t>I</a:t>
            </a:r>
            <a:r>
              <a:rPr lang="en-US" altLang="zh-CN" baseline="-25000"/>
              <a:t>CEO</a:t>
            </a:r>
            <a:r>
              <a:rPr lang="zh-CN" altLang="en-US"/>
              <a:t>都是少数载流子运动形成的，所以对温度非常敏感。</a:t>
            </a:r>
            <a:r>
              <a:rPr lang="en-US" altLang="zh-CN" i="1">
                <a:latin typeface="Times New Roman" pitchFamily="18" charset="0"/>
              </a:rPr>
              <a:t>I</a:t>
            </a:r>
            <a:r>
              <a:rPr lang="en-US" altLang="zh-CN" baseline="-25000"/>
              <a:t>CBO</a:t>
            </a:r>
            <a:r>
              <a:rPr lang="zh-CN" altLang="en-US"/>
              <a:t>和</a:t>
            </a:r>
            <a:r>
              <a:rPr lang="en-US" altLang="zh-CN" i="1">
                <a:latin typeface="Times New Roman" pitchFamily="18" charset="0"/>
              </a:rPr>
              <a:t>I</a:t>
            </a:r>
            <a:r>
              <a:rPr lang="en-US" altLang="zh-CN" baseline="-25000"/>
              <a:t>CEO</a:t>
            </a:r>
            <a:r>
              <a:rPr lang="zh-CN" altLang="en-US"/>
              <a:t>愈小，表明三极管的质量愈高。</a:t>
            </a:r>
          </a:p>
        </p:txBody>
      </p:sp>
      <p:sp>
        <p:nvSpPr>
          <p:cNvPr id="640006" name="Rectangle 6"/>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40005" name="Object 5"/>
          <p:cNvGraphicFramePr>
            <a:graphicFrameLocks noChangeAspect="1"/>
          </p:cNvGraphicFramePr>
          <p:nvPr/>
        </p:nvGraphicFramePr>
        <p:xfrm>
          <a:off x="1763713" y="4076700"/>
          <a:ext cx="239712" cy="360363"/>
        </p:xfrm>
        <a:graphic>
          <a:graphicData uri="http://schemas.openxmlformats.org/presentationml/2006/ole">
            <p:oleObj spid="_x0000_s640005" name="公式" r:id="rId3" imgW="152334" imgH="228501" progId="">
              <p:embed/>
            </p:oleObj>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8" name="Text Box 4"/>
          <p:cNvSpPr txBox="1">
            <a:spLocks noChangeArrowheads="1"/>
          </p:cNvSpPr>
          <p:nvPr/>
        </p:nvSpPr>
        <p:spPr bwMode="auto">
          <a:xfrm>
            <a:off x="611188" y="549275"/>
            <a:ext cx="8137525" cy="4486275"/>
          </a:xfrm>
          <a:prstGeom prst="rect">
            <a:avLst/>
          </a:prstGeom>
          <a:noFill/>
          <a:ln w="9525">
            <a:noFill/>
            <a:miter lim="800000"/>
            <a:headEnd/>
            <a:tailEnd/>
          </a:ln>
          <a:effectLst/>
        </p:spPr>
        <p:txBody>
          <a:bodyPr>
            <a:spAutoFit/>
          </a:bodyPr>
          <a:lstStyle/>
          <a:p>
            <a:r>
              <a:rPr lang="en-US" altLang="zh-CN" b="1"/>
              <a:t>      </a:t>
            </a:r>
            <a:r>
              <a:rPr lang="zh-CN" altLang="en-US" b="1"/>
              <a:t>（</a:t>
            </a:r>
            <a:r>
              <a:rPr lang="en-US" altLang="zh-CN" b="1"/>
              <a:t>3</a:t>
            </a:r>
            <a:r>
              <a:rPr lang="zh-CN" altLang="en-US" b="1"/>
              <a:t>）极限参数</a:t>
            </a:r>
          </a:p>
          <a:p>
            <a:r>
              <a:rPr lang="zh-CN" altLang="en-US"/>
              <a:t>      三极管的极限参数是指使用时不得超过的限度。主要有以下几项：</a:t>
            </a:r>
          </a:p>
          <a:p>
            <a:r>
              <a:rPr lang="zh-CN" altLang="en-US"/>
              <a:t>      </a:t>
            </a:r>
            <a:r>
              <a:rPr lang="en-US" altLang="zh-CN"/>
              <a:t>1</a:t>
            </a:r>
            <a:r>
              <a:rPr lang="zh-CN" altLang="en-US"/>
              <a:t>）集电极最大允许电流</a:t>
            </a:r>
            <a:r>
              <a:rPr lang="en-US" altLang="zh-CN" i="1">
                <a:latin typeface="Times New Roman" pitchFamily="18" charset="0"/>
              </a:rPr>
              <a:t>I</a:t>
            </a:r>
            <a:r>
              <a:rPr lang="en-US" altLang="zh-CN" baseline="-25000"/>
              <a:t>CM</a:t>
            </a:r>
          </a:p>
          <a:p>
            <a:r>
              <a:rPr lang="en-US" altLang="zh-CN"/>
              <a:t>      </a:t>
            </a:r>
            <a:r>
              <a:rPr lang="zh-CN" altLang="en-US"/>
              <a:t>当集电极电流过大，超过一定值时，三极管的值就要减小，且三极管有损坏的危险，该电流值即为</a:t>
            </a:r>
            <a:r>
              <a:rPr lang="en-US" altLang="zh-CN" i="1">
                <a:latin typeface="Times New Roman" pitchFamily="18" charset="0"/>
              </a:rPr>
              <a:t>I</a:t>
            </a:r>
            <a:r>
              <a:rPr lang="en-US" altLang="zh-CN" baseline="-25000"/>
              <a:t>CM</a:t>
            </a:r>
            <a:r>
              <a:rPr lang="zh-CN" altLang="en-US"/>
              <a:t>。                           </a:t>
            </a:r>
          </a:p>
          <a:p>
            <a:endParaRPr lang="zh-CN" altLang="en-US"/>
          </a:p>
          <a:p>
            <a:r>
              <a:rPr lang="zh-CN" altLang="en-US"/>
              <a:t>      </a:t>
            </a:r>
            <a:r>
              <a:rPr lang="en-US" altLang="zh-CN"/>
              <a:t>2</a:t>
            </a:r>
            <a:r>
              <a:rPr lang="zh-CN" altLang="en-US"/>
              <a:t>）集电极最大允许功耗</a:t>
            </a:r>
            <a:r>
              <a:rPr lang="en-US" altLang="zh-CN" i="1"/>
              <a:t>P</a:t>
            </a:r>
            <a:r>
              <a:rPr lang="en-US" altLang="zh-CN" baseline="-25000"/>
              <a:t>CM</a:t>
            </a:r>
          </a:p>
          <a:p>
            <a:r>
              <a:rPr lang="en-US" altLang="zh-CN"/>
              <a:t>      </a:t>
            </a:r>
            <a:r>
              <a:rPr lang="zh-CN" altLang="en-US"/>
              <a:t>三极管的功率损耗大部分消耗在反向偏置的集电结上，并表现为结温升高，</a:t>
            </a:r>
            <a:r>
              <a:rPr lang="en-US" altLang="zh-CN" i="1"/>
              <a:t>P</a:t>
            </a:r>
            <a:r>
              <a:rPr lang="en-US" altLang="zh-CN" baseline="-25000"/>
              <a:t>CM</a:t>
            </a:r>
            <a:r>
              <a:rPr lang="zh-CN" altLang="en-US"/>
              <a:t>是在管子温升允许的条件下集电极所消耗的最大功率。超过此值，管子将被烧毁。</a:t>
            </a:r>
          </a:p>
          <a:p>
            <a:r>
              <a:rPr lang="zh-CN" altLang="en-US"/>
              <a:t>      </a:t>
            </a:r>
          </a:p>
          <a:p>
            <a:r>
              <a:rPr lang="zh-CN" altLang="en-US"/>
              <a:t>     </a:t>
            </a:r>
            <a:r>
              <a:rPr lang="en-US" altLang="zh-CN"/>
              <a:t>3</a:t>
            </a:r>
            <a:r>
              <a:rPr lang="zh-CN" altLang="en-US"/>
              <a:t>）反向击穿电压             </a:t>
            </a:r>
          </a:p>
          <a:p>
            <a:r>
              <a:rPr lang="zh-CN" altLang="en-US"/>
              <a:t>      三极管的两个结上所加反向电压超过一定值时都将被击穿，因此，必须了解三极管的反向击穿电压。极间反向击穿电压主要有以下几项：</a:t>
            </a:r>
            <a:endParaRPr lang="zh-CN" altLang="en-US" i="1"/>
          </a:p>
          <a:p>
            <a:r>
              <a:rPr lang="en-US" altLang="zh-CN" i="1"/>
              <a:t>U</a:t>
            </a:r>
            <a:r>
              <a:rPr lang="zh-CN" altLang="en-US" baseline="-25000"/>
              <a:t>（</a:t>
            </a:r>
            <a:r>
              <a:rPr lang="en-US" altLang="zh-CN" baseline="-25000"/>
              <a:t>BR</a:t>
            </a:r>
            <a:r>
              <a:rPr lang="zh-CN" altLang="en-US" baseline="-25000"/>
              <a:t>）</a:t>
            </a:r>
            <a:r>
              <a:rPr lang="en-US" altLang="zh-CN" baseline="-25000"/>
              <a:t>CEO</a:t>
            </a:r>
            <a:r>
              <a:rPr lang="zh-CN" altLang="en-US"/>
              <a:t>：基极开路时，集电极和发射极之间的反向击穿电压。</a:t>
            </a:r>
            <a:endParaRPr lang="zh-CN" altLang="en-US" i="1"/>
          </a:p>
          <a:p>
            <a:r>
              <a:rPr lang="en-US" altLang="zh-CN" i="1"/>
              <a:t>U</a:t>
            </a:r>
            <a:r>
              <a:rPr lang="zh-CN" altLang="en-US" baseline="-25000"/>
              <a:t>（</a:t>
            </a:r>
            <a:r>
              <a:rPr lang="en-US" altLang="zh-CN" baseline="-25000"/>
              <a:t>BR</a:t>
            </a:r>
            <a:r>
              <a:rPr lang="zh-CN" altLang="en-US" baseline="-25000"/>
              <a:t>）</a:t>
            </a:r>
            <a:r>
              <a:rPr lang="en-US" altLang="zh-CN" baseline="-25000"/>
              <a:t>CBO</a:t>
            </a:r>
            <a:r>
              <a:rPr lang="zh-CN" altLang="en-US"/>
              <a:t>：发射极开路时，集电极和基极之间的反向击穿电压。</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2" name="Text Box 4"/>
          <p:cNvSpPr txBox="1">
            <a:spLocks noChangeArrowheads="1"/>
          </p:cNvSpPr>
          <p:nvPr/>
        </p:nvSpPr>
        <p:spPr bwMode="auto">
          <a:xfrm>
            <a:off x="539750" y="476250"/>
            <a:ext cx="8280400" cy="1190625"/>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例</a:t>
            </a:r>
            <a:r>
              <a:rPr lang="en-US" altLang="zh-CN" b="1"/>
              <a:t>4-3</a:t>
            </a:r>
            <a:r>
              <a:rPr lang="en-US" altLang="zh-CN"/>
              <a:t>  </a:t>
            </a:r>
            <a:r>
              <a:rPr lang="zh-CN" altLang="en-US"/>
              <a:t>现测得放大电路中两只三极管的电极电流及直流电位如图</a:t>
            </a:r>
            <a:r>
              <a:rPr lang="en-US" altLang="zh-CN"/>
              <a:t>4-23</a:t>
            </a:r>
            <a:r>
              <a:rPr lang="zh-CN" altLang="en-US"/>
              <a:t>所示。（</a:t>
            </a:r>
            <a:r>
              <a:rPr lang="en-US" altLang="zh-CN"/>
              <a:t>1</a:t>
            </a:r>
            <a:r>
              <a:rPr lang="zh-CN" altLang="en-US"/>
              <a:t>）判断图（</a:t>
            </a:r>
            <a:r>
              <a:rPr lang="en-US" altLang="zh-CN"/>
              <a:t>a</a:t>
            </a:r>
            <a:r>
              <a:rPr lang="zh-CN" altLang="en-US"/>
              <a:t>）中，标有“？”的是三极管的哪个电极，大小等于多少，方向如何，是何种类型管，并求其值；（</a:t>
            </a:r>
            <a:r>
              <a:rPr lang="en-US" altLang="zh-CN"/>
              <a:t>2</a:t>
            </a:r>
            <a:r>
              <a:rPr lang="zh-CN" altLang="en-US"/>
              <a:t>）确定图（</a:t>
            </a:r>
            <a:r>
              <a:rPr lang="en-US" altLang="zh-CN"/>
              <a:t>b</a:t>
            </a:r>
            <a:r>
              <a:rPr lang="zh-CN" altLang="en-US"/>
              <a:t>）中三极管的类型、材料、各个电极。</a:t>
            </a:r>
          </a:p>
        </p:txBody>
      </p:sp>
      <p:pic>
        <p:nvPicPr>
          <p:cNvPr id="642053" name="Picture 5"/>
          <p:cNvPicPr>
            <a:picLocks noChangeAspect="1" noChangeArrowheads="1"/>
          </p:cNvPicPr>
          <p:nvPr/>
        </p:nvPicPr>
        <p:blipFill>
          <a:blip r:embed="rId2" cstate="print"/>
          <a:srcRect b="8607"/>
          <a:stretch>
            <a:fillRect/>
          </a:stretch>
        </p:blipFill>
        <p:spPr bwMode="auto">
          <a:xfrm>
            <a:off x="5364163" y="1700213"/>
            <a:ext cx="3384550" cy="1809750"/>
          </a:xfrm>
          <a:prstGeom prst="rect">
            <a:avLst/>
          </a:prstGeom>
          <a:noFill/>
          <a:ln w="9525">
            <a:noFill/>
            <a:miter lim="800000"/>
            <a:headEnd/>
            <a:tailEnd/>
          </a:ln>
        </p:spPr>
      </p:pic>
      <p:sp>
        <p:nvSpPr>
          <p:cNvPr id="642054" name="Text Box 6"/>
          <p:cNvSpPr txBox="1">
            <a:spLocks noChangeArrowheads="1"/>
          </p:cNvSpPr>
          <p:nvPr/>
        </p:nvSpPr>
        <p:spPr bwMode="auto">
          <a:xfrm>
            <a:off x="6372225" y="3573463"/>
            <a:ext cx="1871663" cy="366712"/>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图</a:t>
            </a:r>
            <a:r>
              <a:rPr lang="en-US" altLang="zh-CN" b="1"/>
              <a:t>4-23</a:t>
            </a:r>
          </a:p>
        </p:txBody>
      </p:sp>
      <p:sp>
        <p:nvSpPr>
          <p:cNvPr id="642055" name="Text Box 7"/>
          <p:cNvSpPr txBox="1">
            <a:spLocks noChangeArrowheads="1"/>
          </p:cNvSpPr>
          <p:nvPr/>
        </p:nvSpPr>
        <p:spPr bwMode="auto">
          <a:xfrm>
            <a:off x="611188" y="1700213"/>
            <a:ext cx="4681537" cy="2563812"/>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解</a:t>
            </a:r>
            <a:r>
              <a:rPr lang="zh-CN" altLang="en-US"/>
              <a:t>  （</a:t>
            </a:r>
            <a:r>
              <a:rPr lang="en-US" altLang="zh-CN"/>
              <a:t>1</a:t>
            </a:r>
            <a:r>
              <a:rPr lang="zh-CN" altLang="en-US"/>
              <a:t>）图（</a:t>
            </a:r>
            <a:r>
              <a:rPr lang="en-US" altLang="zh-CN"/>
              <a:t>a</a:t>
            </a:r>
            <a:r>
              <a:rPr lang="zh-CN" altLang="en-US"/>
              <a:t>）中已知的两个电极电流数值相差较大，依此可判断它们是基极</a:t>
            </a:r>
            <a:r>
              <a:rPr lang="en-US" altLang="zh-CN"/>
              <a:t>b</a:t>
            </a:r>
            <a:r>
              <a:rPr lang="zh-CN" altLang="en-US"/>
              <a:t>和发射极</a:t>
            </a:r>
            <a:r>
              <a:rPr lang="en-US" altLang="zh-CN"/>
              <a:t>e</a:t>
            </a:r>
            <a:r>
              <a:rPr lang="zh-CN" altLang="en-US"/>
              <a:t>或者是基极</a:t>
            </a:r>
            <a:r>
              <a:rPr lang="en-US" altLang="zh-CN"/>
              <a:t>b</a:t>
            </a:r>
            <a:r>
              <a:rPr lang="zh-CN" altLang="en-US"/>
              <a:t>和集电极</a:t>
            </a:r>
            <a:r>
              <a:rPr lang="en-US" altLang="zh-CN"/>
              <a:t>c</a:t>
            </a:r>
            <a:r>
              <a:rPr lang="zh-CN" altLang="en-US"/>
              <a:t>；又因其方向均为流入三极管，故可断定这两个电极是基极</a:t>
            </a:r>
            <a:r>
              <a:rPr lang="en-US" altLang="zh-CN"/>
              <a:t>b</a:t>
            </a:r>
            <a:r>
              <a:rPr lang="zh-CN" altLang="en-US"/>
              <a:t>和集电极</a:t>
            </a:r>
            <a:r>
              <a:rPr lang="en-US" altLang="zh-CN"/>
              <a:t>c</a:t>
            </a:r>
            <a:r>
              <a:rPr lang="zh-CN" altLang="en-US"/>
              <a:t>，所以标有“？”的是三极管的发射极</a:t>
            </a:r>
            <a:r>
              <a:rPr lang="en-US" altLang="zh-CN"/>
              <a:t>e</a:t>
            </a:r>
            <a:r>
              <a:rPr lang="zh-CN" altLang="en-US"/>
              <a:t>，故可求得</a:t>
            </a:r>
            <a:r>
              <a:rPr lang="en-US" altLang="zh-CN" i="1">
                <a:latin typeface="Times New Roman" pitchFamily="18" charset="0"/>
              </a:rPr>
              <a:t>I</a:t>
            </a:r>
            <a:r>
              <a:rPr lang="en-US" altLang="zh-CN"/>
              <a:t>E = </a:t>
            </a:r>
            <a:r>
              <a:rPr lang="en-US" altLang="zh-CN" i="1">
                <a:latin typeface="Times New Roman" pitchFamily="18" charset="0"/>
              </a:rPr>
              <a:t>I</a:t>
            </a:r>
            <a:r>
              <a:rPr lang="en-US" altLang="zh-CN"/>
              <a:t>B + </a:t>
            </a:r>
            <a:r>
              <a:rPr lang="en-US" altLang="zh-CN" i="1">
                <a:latin typeface="Times New Roman" pitchFamily="18" charset="0"/>
              </a:rPr>
              <a:t>I</a:t>
            </a:r>
            <a:r>
              <a:rPr lang="en-US" altLang="zh-CN"/>
              <a:t>C = 2.02 mA</a:t>
            </a:r>
            <a:r>
              <a:rPr lang="zh-CN" altLang="en-US"/>
              <a:t>，方向为流出三极管。根据电流方向可知，该管为</a:t>
            </a:r>
            <a:r>
              <a:rPr lang="en-US" altLang="zh-CN"/>
              <a:t>NPN</a:t>
            </a:r>
            <a:r>
              <a:rPr lang="zh-CN" altLang="en-US"/>
              <a:t>型三极管，其电流放大系数≈</a:t>
            </a:r>
            <a:r>
              <a:rPr lang="en-US" altLang="zh-CN" i="1">
                <a:latin typeface="Times New Roman" pitchFamily="18" charset="0"/>
              </a:rPr>
              <a:t>I</a:t>
            </a:r>
            <a:r>
              <a:rPr lang="en-US" altLang="zh-CN"/>
              <a:t>C/</a:t>
            </a:r>
            <a:r>
              <a:rPr lang="en-US" altLang="zh-CN" i="1">
                <a:latin typeface="Times New Roman" pitchFamily="18" charset="0"/>
              </a:rPr>
              <a:t>I</a:t>
            </a:r>
            <a:r>
              <a:rPr lang="en-US" altLang="zh-CN"/>
              <a:t>B = 2000μA/20μA = 100</a:t>
            </a:r>
            <a:r>
              <a:rPr lang="zh-CN" altLang="en-US"/>
              <a:t>。</a:t>
            </a:r>
          </a:p>
        </p:txBody>
      </p:sp>
      <p:sp>
        <p:nvSpPr>
          <p:cNvPr id="642056" name="Text Box 8"/>
          <p:cNvSpPr txBox="1">
            <a:spLocks noChangeArrowheads="1"/>
          </p:cNvSpPr>
          <p:nvPr/>
        </p:nvSpPr>
        <p:spPr bwMode="auto">
          <a:xfrm>
            <a:off x="684213" y="4365625"/>
            <a:ext cx="8135937" cy="1739900"/>
          </a:xfrm>
          <a:prstGeom prst="rect">
            <a:avLst/>
          </a:prstGeom>
          <a:noFill/>
          <a:ln w="9525">
            <a:noFill/>
            <a:miter lim="800000"/>
            <a:headEnd/>
            <a:tailEnd/>
          </a:ln>
          <a:effectLst/>
        </p:spPr>
        <p:txBody>
          <a:bodyPr>
            <a:spAutoFit/>
          </a:bodyPr>
          <a:lstStyle/>
          <a:p>
            <a:pPr>
              <a:spcBef>
                <a:spcPct val="50000"/>
              </a:spcBef>
            </a:pPr>
            <a:r>
              <a:rPr lang="en-US" altLang="zh-CN"/>
              <a:t>      </a:t>
            </a:r>
            <a:r>
              <a:rPr lang="zh-CN" altLang="en-US"/>
              <a:t>（</a:t>
            </a:r>
            <a:r>
              <a:rPr lang="en-US" altLang="zh-CN"/>
              <a:t>2</a:t>
            </a:r>
            <a:r>
              <a:rPr lang="zh-CN" altLang="en-US"/>
              <a:t>）已知三极管工作在放大状态，所以其发射结（即</a:t>
            </a:r>
            <a:r>
              <a:rPr lang="en-US" altLang="zh-CN"/>
              <a:t>b-e</a:t>
            </a:r>
            <a:r>
              <a:rPr lang="zh-CN" altLang="en-US"/>
              <a:t>之间的</a:t>
            </a:r>
            <a:r>
              <a:rPr lang="en-US" altLang="zh-CN"/>
              <a:t>PN</a:t>
            </a:r>
            <a:r>
              <a:rPr lang="zh-CN" altLang="en-US"/>
              <a:t>结）正偏导通，导通电压│</a:t>
            </a:r>
            <a:r>
              <a:rPr lang="en-US" altLang="zh-CN" i="1"/>
              <a:t>U</a:t>
            </a:r>
            <a:r>
              <a:rPr lang="en-US" altLang="zh-CN"/>
              <a:t>BE│</a:t>
            </a:r>
            <a:r>
              <a:rPr lang="zh-CN" altLang="en-US"/>
              <a:t>等于</a:t>
            </a:r>
            <a:r>
              <a:rPr lang="en-US" altLang="zh-CN"/>
              <a:t>0.6V</a:t>
            </a:r>
            <a:r>
              <a:rPr lang="zh-CN" altLang="en-US"/>
              <a:t>左右（硅管）或</a:t>
            </a:r>
            <a:r>
              <a:rPr lang="en-US" altLang="zh-CN"/>
              <a:t>0.3V</a:t>
            </a:r>
            <a:r>
              <a:rPr lang="zh-CN" altLang="en-US"/>
              <a:t>左右（锗管）。很明显，图（</a:t>
            </a:r>
            <a:r>
              <a:rPr lang="en-US" altLang="zh-CN"/>
              <a:t>b</a:t>
            </a:r>
            <a:r>
              <a:rPr lang="zh-CN" altLang="en-US"/>
              <a:t>）中①、②两电极的直流电位之差为</a:t>
            </a:r>
            <a:r>
              <a:rPr lang="en-US" altLang="zh-CN"/>
              <a:t>0.7V</a:t>
            </a:r>
            <a:r>
              <a:rPr lang="zh-CN" altLang="en-US"/>
              <a:t>，于是可判断③是集电极</a:t>
            </a:r>
            <a:r>
              <a:rPr lang="en-US" altLang="zh-CN"/>
              <a:t>c</a:t>
            </a:r>
            <a:r>
              <a:rPr lang="zh-CN" altLang="en-US"/>
              <a:t>，又因集电极电位</a:t>
            </a:r>
            <a:r>
              <a:rPr lang="en-US" altLang="zh-CN" i="1"/>
              <a:t>V</a:t>
            </a:r>
            <a:r>
              <a:rPr lang="en-US" altLang="zh-CN"/>
              <a:t>c</a:t>
            </a:r>
            <a:r>
              <a:rPr lang="zh-CN" altLang="en-US"/>
              <a:t>最低，所以该管为</a:t>
            </a:r>
            <a:r>
              <a:rPr lang="en-US" altLang="zh-CN"/>
              <a:t>PNP</a:t>
            </a:r>
            <a:r>
              <a:rPr lang="zh-CN" altLang="en-US"/>
              <a:t>型三极管，继而可断定电位最高的①为发射极</a:t>
            </a:r>
            <a:r>
              <a:rPr lang="en-US" altLang="zh-CN"/>
              <a:t>e</a:t>
            </a:r>
            <a:r>
              <a:rPr lang="zh-CN" altLang="en-US"/>
              <a:t>，②为基极</a:t>
            </a:r>
            <a:r>
              <a:rPr lang="en-US" altLang="zh-CN"/>
              <a:t>b</a:t>
            </a:r>
            <a:r>
              <a:rPr lang="zh-CN" altLang="en-US"/>
              <a:t>，且发射结两端电压</a:t>
            </a:r>
            <a:r>
              <a:rPr lang="en-US" altLang="zh-CN" i="1"/>
              <a:t>U</a:t>
            </a:r>
            <a:r>
              <a:rPr lang="en-US" altLang="zh-CN"/>
              <a:t>BE = </a:t>
            </a:r>
            <a:r>
              <a:rPr lang="en-US" altLang="zh-CN" i="1"/>
              <a:t>V</a:t>
            </a:r>
            <a:r>
              <a:rPr lang="en-US" altLang="zh-CN"/>
              <a:t>b – </a:t>
            </a:r>
            <a:r>
              <a:rPr lang="en-US" altLang="zh-CN" i="1"/>
              <a:t>V</a:t>
            </a:r>
            <a:r>
              <a:rPr lang="en-US" altLang="zh-CN"/>
              <a:t>e = 5.3V - 6V = -0.7V</a:t>
            </a:r>
            <a:r>
              <a:rPr lang="zh-CN" altLang="en-US"/>
              <a:t>，所以该管为硅管。</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6" name="Text Box 4"/>
          <p:cNvSpPr txBox="1">
            <a:spLocks noChangeArrowheads="1"/>
          </p:cNvSpPr>
          <p:nvPr/>
        </p:nvSpPr>
        <p:spPr bwMode="auto">
          <a:xfrm>
            <a:off x="611188" y="549275"/>
            <a:ext cx="8208962" cy="641350"/>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例</a:t>
            </a:r>
            <a:r>
              <a:rPr lang="en-US" altLang="zh-CN" b="1"/>
              <a:t>4-4 </a:t>
            </a:r>
            <a:r>
              <a:rPr lang="en-US" altLang="zh-CN"/>
              <a:t> </a:t>
            </a:r>
            <a:r>
              <a:rPr lang="zh-CN" altLang="en-US"/>
              <a:t>已知由三极管构成的基本放大电路中，电源电压</a:t>
            </a:r>
            <a:r>
              <a:rPr lang="en-US" altLang="zh-CN" i="1"/>
              <a:t>V</a:t>
            </a:r>
            <a:r>
              <a:rPr lang="en-US" altLang="zh-CN"/>
              <a:t>CC = 15V</a:t>
            </a:r>
            <a:r>
              <a:rPr lang="zh-CN" altLang="en-US"/>
              <a:t>。今有三只管子，其参数列于表</a:t>
            </a:r>
            <a:r>
              <a:rPr lang="en-US" altLang="zh-CN"/>
              <a:t>4-1</a:t>
            </a:r>
            <a:r>
              <a:rPr lang="zh-CN" altLang="en-US"/>
              <a:t>中，请从中选用一只管子，并简述理由。</a:t>
            </a:r>
          </a:p>
        </p:txBody>
      </p:sp>
      <p:sp>
        <p:nvSpPr>
          <p:cNvPr id="643188" name="Rectangle 116"/>
          <p:cNvSpPr>
            <a:spLocks noChangeArrowheads="1"/>
          </p:cNvSpPr>
          <p:nvPr/>
        </p:nvSpPr>
        <p:spPr bwMode="auto">
          <a:xfrm>
            <a:off x="1885950" y="2843213"/>
            <a:ext cx="1343025" cy="0"/>
          </a:xfrm>
          <a:prstGeom prst="rect">
            <a:avLst/>
          </a:prstGeom>
          <a:noFill/>
          <a:ln w="9525">
            <a:noFill/>
            <a:miter lim="800000"/>
            <a:headEnd/>
            <a:tailEnd/>
          </a:ln>
          <a:effectLst/>
        </p:spPr>
        <p:txBody>
          <a:bodyPr wrap="none">
            <a:spAutoFit/>
          </a:bodyPr>
          <a:lstStyle/>
          <a:p>
            <a:endParaRPr lang="zh-CN" altLang="en-US"/>
          </a:p>
        </p:txBody>
      </p:sp>
      <p:graphicFrame>
        <p:nvGraphicFramePr>
          <p:cNvPr id="643183" name="Object 111"/>
          <p:cNvGraphicFramePr>
            <a:graphicFrameLocks noChangeAspect="1"/>
          </p:cNvGraphicFramePr>
          <p:nvPr/>
        </p:nvGraphicFramePr>
        <p:xfrm>
          <a:off x="2484438" y="2060575"/>
          <a:ext cx="288925" cy="360363"/>
        </p:xfrm>
        <a:graphic>
          <a:graphicData uri="http://schemas.openxmlformats.org/presentationml/2006/ole">
            <p:oleObj spid="_x0000_s643183" name="公式" r:id="rId3" imgW="152334" imgH="190417" progId="">
              <p:embed/>
            </p:oleObj>
          </a:graphicData>
        </a:graphic>
      </p:graphicFrame>
      <p:graphicFrame>
        <p:nvGraphicFramePr>
          <p:cNvPr id="643299" name="Group 227"/>
          <p:cNvGraphicFramePr>
            <a:graphicFrameLocks noGrp="1"/>
          </p:cNvGraphicFramePr>
          <p:nvPr/>
        </p:nvGraphicFramePr>
        <p:xfrm>
          <a:off x="1835150" y="1628775"/>
          <a:ext cx="5588000" cy="1589089"/>
        </p:xfrm>
        <a:graphic>
          <a:graphicData uri="http://schemas.openxmlformats.org/drawingml/2006/table">
            <a:tbl>
              <a:tblPr/>
              <a:tblGrid>
                <a:gridCol w="1558925"/>
                <a:gridCol w="1343025"/>
                <a:gridCol w="1343025"/>
                <a:gridCol w="1343025"/>
              </a:tblGrid>
              <a:tr h="431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三极管数</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r>
                        <a:rPr kumimoji="0" lang="en-US" altLang="zh-CN" sz="16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r>
                        <a:rPr kumimoji="0" lang="en-US" altLang="zh-CN" sz="16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r>
                        <a:rPr kumimoji="0" lang="en-US" altLang="zh-CN" sz="16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76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a:t>
                      </a:r>
                      <a:r>
                        <a:rPr kumimoji="0" lang="en-US" altLang="zh-CN" sz="16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CB</a:t>
                      </a: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μA</a:t>
                      </a: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0.01</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0.02</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33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zh-CN" altLang="en-US" sz="16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BRCEO</a:t>
                      </a: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V</a:t>
                      </a: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43300" name="Text Box 228"/>
          <p:cNvSpPr txBox="1">
            <a:spLocks noChangeArrowheads="1"/>
          </p:cNvSpPr>
          <p:nvPr/>
        </p:nvSpPr>
        <p:spPr bwMode="auto">
          <a:xfrm>
            <a:off x="4140200" y="1212850"/>
            <a:ext cx="863600" cy="366713"/>
          </a:xfrm>
          <a:prstGeom prst="rect">
            <a:avLst/>
          </a:prstGeom>
          <a:noFill/>
          <a:ln w="9525">
            <a:noFill/>
            <a:miter lim="800000"/>
            <a:headEnd/>
            <a:tailEnd/>
          </a:ln>
          <a:effectLst/>
        </p:spPr>
        <p:txBody>
          <a:bodyPr>
            <a:spAutoFit/>
          </a:bodyPr>
          <a:lstStyle/>
          <a:p>
            <a:pPr>
              <a:spcBef>
                <a:spcPct val="50000"/>
              </a:spcBef>
            </a:pPr>
            <a:r>
              <a:rPr lang="zh-CN" altLang="en-US" b="1"/>
              <a:t>表</a:t>
            </a:r>
            <a:r>
              <a:rPr lang="en-US" altLang="zh-CN" b="1"/>
              <a:t>4-1</a:t>
            </a:r>
          </a:p>
        </p:txBody>
      </p:sp>
      <p:sp>
        <p:nvSpPr>
          <p:cNvPr id="643301" name="Text Box 229"/>
          <p:cNvSpPr txBox="1">
            <a:spLocks noChangeArrowheads="1"/>
          </p:cNvSpPr>
          <p:nvPr/>
        </p:nvSpPr>
        <p:spPr bwMode="auto">
          <a:xfrm>
            <a:off x="684213" y="3573463"/>
            <a:ext cx="8064500" cy="1190625"/>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解</a:t>
            </a:r>
            <a:r>
              <a:rPr lang="zh-CN" altLang="en-US"/>
              <a:t>     </a:t>
            </a:r>
            <a:r>
              <a:rPr lang="en-US" altLang="zh-CN"/>
              <a:t>T2</a:t>
            </a:r>
            <a:r>
              <a:rPr lang="zh-CN" altLang="en-US"/>
              <a:t>管</a:t>
            </a:r>
            <a:r>
              <a:rPr lang="en-US" altLang="zh-CN" i="1">
                <a:latin typeface="Times New Roman" pitchFamily="18" charset="0"/>
              </a:rPr>
              <a:t>I</a:t>
            </a:r>
            <a:r>
              <a:rPr lang="en-US" altLang="zh-CN" baseline="-25000"/>
              <a:t>CBO</a:t>
            </a:r>
            <a:r>
              <a:rPr lang="zh-CN" altLang="en-US"/>
              <a:t>很小，表明其温度稳定性好，但其</a:t>
            </a:r>
            <a:r>
              <a:rPr lang="en-US" altLang="zh-CN" i="1"/>
              <a:t>β</a:t>
            </a:r>
            <a:r>
              <a:rPr lang="zh-CN" altLang="en-US"/>
              <a:t>值太小，放大能力差，故不宜选用。</a:t>
            </a:r>
            <a:r>
              <a:rPr lang="en-US" altLang="zh-CN"/>
              <a:t>T3</a:t>
            </a:r>
            <a:r>
              <a:rPr lang="zh-CN" altLang="en-US"/>
              <a:t>管虽然</a:t>
            </a:r>
            <a:r>
              <a:rPr lang="en-US" altLang="zh-CN" i="1">
                <a:latin typeface="Times New Roman" pitchFamily="18" charset="0"/>
              </a:rPr>
              <a:t>I</a:t>
            </a:r>
            <a:r>
              <a:rPr lang="en-US" altLang="zh-CN" baseline="-25000"/>
              <a:t>CBO</a:t>
            </a:r>
            <a:r>
              <a:rPr lang="zh-CN" altLang="en-US"/>
              <a:t>较小且</a:t>
            </a:r>
            <a:r>
              <a:rPr lang="en-US" altLang="zh-CN" i="1"/>
              <a:t>β</a:t>
            </a:r>
            <a:r>
              <a:rPr lang="zh-CN" altLang="en-US"/>
              <a:t>值较大，但其</a:t>
            </a:r>
            <a:r>
              <a:rPr lang="en-US" altLang="zh-CN" i="1"/>
              <a:t>U</a:t>
            </a:r>
            <a:r>
              <a:rPr lang="zh-CN" altLang="en-US" baseline="-25000"/>
              <a:t>（</a:t>
            </a:r>
            <a:r>
              <a:rPr lang="en-US" altLang="zh-CN" baseline="-25000"/>
              <a:t>BR</a:t>
            </a:r>
            <a:r>
              <a:rPr lang="zh-CN" altLang="en-US" baseline="-25000"/>
              <a:t>）</a:t>
            </a:r>
            <a:r>
              <a:rPr lang="en-US" altLang="zh-CN" baseline="-25000"/>
              <a:t>CEO</a:t>
            </a:r>
            <a:r>
              <a:rPr lang="zh-CN" altLang="en-US"/>
              <a:t>只有</a:t>
            </a:r>
            <a:r>
              <a:rPr lang="en-US" altLang="zh-CN"/>
              <a:t>10V</a:t>
            </a:r>
            <a:r>
              <a:rPr lang="zh-CN" altLang="en-US"/>
              <a:t>，小于电源电压</a:t>
            </a:r>
            <a:r>
              <a:rPr lang="en-US" altLang="zh-CN"/>
              <a:t>15V</a:t>
            </a:r>
            <a:r>
              <a:rPr lang="zh-CN" altLang="en-US"/>
              <a:t>，工作中有被击穿的危险，所以也不能选用。</a:t>
            </a:r>
            <a:r>
              <a:rPr lang="en-US" altLang="zh-CN"/>
              <a:t>T1</a:t>
            </a:r>
            <a:r>
              <a:rPr lang="zh-CN" altLang="en-US"/>
              <a:t>管的</a:t>
            </a:r>
            <a:r>
              <a:rPr lang="en-US" altLang="zh-CN" i="1">
                <a:latin typeface="Times New Roman" pitchFamily="18" charset="0"/>
              </a:rPr>
              <a:t>I</a:t>
            </a:r>
            <a:r>
              <a:rPr lang="en-US" altLang="zh-CN" baseline="-25000"/>
              <a:t>CBO</a:t>
            </a:r>
            <a:r>
              <a:rPr lang="zh-CN" altLang="en-US"/>
              <a:t>也不大，且</a:t>
            </a:r>
            <a:r>
              <a:rPr lang="en-US" altLang="zh-CN" i="1"/>
              <a:t>β</a:t>
            </a:r>
            <a:r>
              <a:rPr lang="zh-CN" altLang="en-US"/>
              <a:t>值较大，</a:t>
            </a:r>
            <a:r>
              <a:rPr lang="zh-CN" altLang="en-US" i="1"/>
              <a:t> </a:t>
            </a:r>
            <a:r>
              <a:rPr lang="en-US" altLang="zh-CN" i="1"/>
              <a:t>U</a:t>
            </a:r>
            <a:r>
              <a:rPr lang="zh-CN" altLang="en-US" baseline="-25000"/>
              <a:t>（</a:t>
            </a:r>
            <a:r>
              <a:rPr lang="en-US" altLang="zh-CN" baseline="-25000"/>
              <a:t>BR</a:t>
            </a:r>
            <a:r>
              <a:rPr lang="zh-CN" altLang="en-US" baseline="-25000"/>
              <a:t>）</a:t>
            </a:r>
            <a:r>
              <a:rPr lang="en-US" altLang="zh-CN" baseline="-25000"/>
              <a:t>CEO</a:t>
            </a:r>
            <a:r>
              <a:rPr lang="zh-CN" altLang="en-US"/>
              <a:t>等于</a:t>
            </a:r>
            <a:r>
              <a:rPr lang="en-US" altLang="zh-CN"/>
              <a:t>30V</a:t>
            </a:r>
            <a:r>
              <a:rPr lang="zh-CN" altLang="en-US"/>
              <a:t>，大于电源电压，所以选用</a:t>
            </a:r>
            <a:r>
              <a:rPr lang="en-US" altLang="zh-CN"/>
              <a:t>T1</a:t>
            </a:r>
            <a:r>
              <a:rPr lang="zh-CN" altLang="en-US"/>
              <a:t>管最合适。</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100" name="Text Box 4"/>
          <p:cNvSpPr txBox="1">
            <a:spLocks noChangeArrowheads="1"/>
          </p:cNvSpPr>
          <p:nvPr/>
        </p:nvSpPr>
        <p:spPr bwMode="auto">
          <a:xfrm>
            <a:off x="900113" y="549275"/>
            <a:ext cx="7920037" cy="579438"/>
          </a:xfrm>
          <a:prstGeom prst="rect">
            <a:avLst/>
          </a:prstGeom>
          <a:noFill/>
          <a:ln w="9525">
            <a:noFill/>
            <a:miter lim="800000"/>
            <a:headEnd/>
            <a:tailEnd/>
          </a:ln>
          <a:effectLst/>
        </p:spPr>
        <p:txBody>
          <a:bodyPr>
            <a:spAutoFit/>
          </a:bodyPr>
          <a:lstStyle/>
          <a:p>
            <a:pPr algn="ctr">
              <a:spcBef>
                <a:spcPct val="50000"/>
              </a:spcBef>
            </a:pPr>
            <a:r>
              <a:rPr lang="en-US" altLang="zh-CN" sz="3200" b="1"/>
              <a:t>4.4  </a:t>
            </a:r>
            <a:r>
              <a:rPr lang="zh-CN" altLang="en-US" sz="3200" b="1"/>
              <a:t>场效应管</a:t>
            </a:r>
          </a:p>
        </p:txBody>
      </p:sp>
      <p:sp>
        <p:nvSpPr>
          <p:cNvPr id="644101" name="Text Box 5"/>
          <p:cNvSpPr txBox="1">
            <a:spLocks noChangeArrowheads="1"/>
          </p:cNvSpPr>
          <p:nvPr/>
        </p:nvSpPr>
        <p:spPr bwMode="auto">
          <a:xfrm>
            <a:off x="539750" y="1341438"/>
            <a:ext cx="8353425" cy="4495800"/>
          </a:xfrm>
          <a:prstGeom prst="rect">
            <a:avLst/>
          </a:prstGeom>
          <a:noFill/>
          <a:ln w="9525">
            <a:noFill/>
            <a:miter lim="800000"/>
            <a:headEnd/>
            <a:tailEnd/>
          </a:ln>
          <a:effectLst/>
        </p:spPr>
        <p:txBody>
          <a:bodyPr>
            <a:spAutoFit/>
          </a:bodyPr>
          <a:lstStyle/>
          <a:p>
            <a:pPr>
              <a:spcBef>
                <a:spcPct val="50000"/>
              </a:spcBef>
            </a:pPr>
            <a:r>
              <a:rPr lang="en-US" altLang="zh-CN"/>
              <a:t>      </a:t>
            </a:r>
            <a:r>
              <a:rPr lang="zh-CN" altLang="en-US" b="1"/>
              <a:t>名称：</a:t>
            </a:r>
            <a:r>
              <a:rPr lang="zh-CN" altLang="en-US"/>
              <a:t>场效应管（简称</a:t>
            </a:r>
            <a:r>
              <a:rPr lang="en-US" altLang="zh-CN"/>
              <a:t>FET</a:t>
            </a:r>
            <a:r>
              <a:rPr lang="zh-CN" altLang="en-US"/>
              <a:t>，</a:t>
            </a:r>
            <a:r>
              <a:rPr lang="en-US" altLang="zh-CN"/>
              <a:t>Field Effect Transistor</a:t>
            </a:r>
            <a:r>
              <a:rPr lang="zh-CN" altLang="en-US"/>
              <a:t>）是另一类晶体管，它也有三个电极，叫栅极（</a:t>
            </a:r>
            <a:r>
              <a:rPr lang="en-US" altLang="zh-CN"/>
              <a:t>G</a:t>
            </a:r>
            <a:r>
              <a:rPr lang="zh-CN" altLang="en-US"/>
              <a:t>）</a:t>
            </a:r>
            <a:r>
              <a:rPr lang="zh-CN" altLang="en-US" b="1"/>
              <a:t>、</a:t>
            </a:r>
            <a:r>
              <a:rPr lang="zh-CN" altLang="en-US"/>
              <a:t>源极（</a:t>
            </a:r>
            <a:r>
              <a:rPr lang="en-US" altLang="zh-CN"/>
              <a:t>S</a:t>
            </a:r>
            <a:r>
              <a:rPr lang="zh-CN" altLang="en-US"/>
              <a:t>）和漏极（</a:t>
            </a:r>
            <a:r>
              <a:rPr lang="en-US" altLang="zh-CN"/>
              <a:t>D</a:t>
            </a:r>
            <a:r>
              <a:rPr lang="zh-CN" altLang="en-US"/>
              <a:t>）。场效应管工作时，参与导电的是单一极性的载流子，所以它是单极型晶体管。</a:t>
            </a:r>
          </a:p>
          <a:p>
            <a:pPr>
              <a:spcBef>
                <a:spcPct val="50000"/>
              </a:spcBef>
            </a:pPr>
            <a:r>
              <a:rPr lang="zh-CN" altLang="en-US"/>
              <a:t>      </a:t>
            </a:r>
            <a:r>
              <a:rPr lang="zh-CN" altLang="en-US" b="1"/>
              <a:t>分类：</a:t>
            </a:r>
            <a:r>
              <a:rPr lang="zh-CN" altLang="en-US"/>
              <a:t>场效应管分为两大类：一类是结型场效应管</a:t>
            </a:r>
            <a:r>
              <a:rPr lang="en-US" altLang="zh-CN"/>
              <a:t>JFET</a:t>
            </a:r>
            <a:r>
              <a:rPr lang="zh-CN" altLang="en-US"/>
              <a:t>（</a:t>
            </a:r>
            <a:r>
              <a:rPr lang="en-US" altLang="zh-CN"/>
              <a:t>Junction FET</a:t>
            </a:r>
            <a:r>
              <a:rPr lang="zh-CN" altLang="en-US"/>
              <a:t>），另一类是绝缘栅型场效应管</a:t>
            </a:r>
            <a:r>
              <a:rPr lang="en-US" altLang="zh-CN"/>
              <a:t>IGFET</a:t>
            </a:r>
            <a:r>
              <a:rPr lang="zh-CN" altLang="en-US"/>
              <a:t>（</a:t>
            </a:r>
            <a:r>
              <a:rPr lang="en-US" altLang="zh-CN"/>
              <a:t>Insulated Gate FET</a:t>
            </a:r>
            <a:r>
              <a:rPr lang="zh-CN" altLang="en-US"/>
              <a:t>）。而按导电沟道分，每一类场效应管都有</a:t>
            </a:r>
            <a:r>
              <a:rPr lang="en-US" altLang="zh-CN"/>
              <a:t>P</a:t>
            </a:r>
            <a:r>
              <a:rPr lang="zh-CN" altLang="en-US"/>
              <a:t>沟道和</a:t>
            </a:r>
            <a:r>
              <a:rPr lang="en-US" altLang="zh-CN"/>
              <a:t>N</a:t>
            </a:r>
            <a:r>
              <a:rPr lang="zh-CN" altLang="en-US"/>
              <a:t>沟道两种。</a:t>
            </a:r>
          </a:p>
          <a:p>
            <a:pPr>
              <a:spcBef>
                <a:spcPct val="60000"/>
              </a:spcBef>
              <a:spcAft>
                <a:spcPct val="60000"/>
              </a:spcAft>
            </a:pPr>
            <a:r>
              <a:rPr lang="en-US" altLang="zh-CN" sz="2400" b="1"/>
              <a:t>4.4.1  </a:t>
            </a:r>
            <a:r>
              <a:rPr lang="zh-CN" altLang="en-US" sz="2400" b="1"/>
              <a:t>结型场效应管</a:t>
            </a:r>
          </a:p>
          <a:p>
            <a:pPr>
              <a:spcAft>
                <a:spcPct val="45000"/>
              </a:spcAft>
            </a:pPr>
            <a:r>
              <a:rPr lang="en-US" altLang="zh-CN" sz="2000" b="1"/>
              <a:t>1</a:t>
            </a:r>
            <a:r>
              <a:rPr lang="zh-CN" altLang="en-US" sz="2000" b="1"/>
              <a:t>．结  构</a:t>
            </a:r>
          </a:p>
          <a:p>
            <a:r>
              <a:rPr lang="zh-CN" altLang="en-US"/>
              <a:t>      在</a:t>
            </a:r>
            <a:r>
              <a:rPr lang="en-US" altLang="zh-CN"/>
              <a:t>N</a:t>
            </a:r>
            <a:r>
              <a:rPr lang="zh-CN" altLang="en-US"/>
              <a:t>型半导体两边用扩散法或其他工艺形成两个高浓度的</a:t>
            </a:r>
            <a:r>
              <a:rPr lang="en-US" altLang="zh-CN"/>
              <a:t>P</a:t>
            </a:r>
            <a:r>
              <a:rPr lang="zh-CN" altLang="en-US"/>
              <a:t>型区（用</a:t>
            </a:r>
            <a:r>
              <a:rPr lang="en-US" altLang="zh-CN"/>
              <a:t>P+</a:t>
            </a:r>
            <a:r>
              <a:rPr lang="zh-CN" altLang="en-US"/>
              <a:t>）表示，将这两个</a:t>
            </a:r>
            <a:r>
              <a:rPr lang="en-US" altLang="zh-CN"/>
              <a:t>P+</a:t>
            </a:r>
            <a:r>
              <a:rPr lang="zh-CN" altLang="en-US"/>
              <a:t>区各引出一个电极并连在一起称为栅极</a:t>
            </a:r>
            <a:r>
              <a:rPr lang="en-US" altLang="zh-CN"/>
              <a:t>G</a:t>
            </a:r>
            <a:r>
              <a:rPr lang="zh-CN" altLang="en-US"/>
              <a:t>，在</a:t>
            </a:r>
            <a:r>
              <a:rPr lang="en-US" altLang="zh-CN"/>
              <a:t>N</a:t>
            </a:r>
            <a:r>
              <a:rPr lang="zh-CN" altLang="en-US"/>
              <a:t>型半导体的两端各引出一个电极，分别称为源极</a:t>
            </a:r>
            <a:r>
              <a:rPr lang="en-US" altLang="zh-CN"/>
              <a:t>S</a:t>
            </a:r>
            <a:r>
              <a:rPr lang="zh-CN" altLang="en-US"/>
              <a:t>和漏极</a:t>
            </a:r>
            <a:r>
              <a:rPr lang="en-US" altLang="zh-CN"/>
              <a:t>D</a:t>
            </a:r>
            <a:r>
              <a:rPr lang="zh-CN" altLang="en-US"/>
              <a:t>，如图</a:t>
            </a:r>
            <a:r>
              <a:rPr lang="en-US" altLang="zh-CN"/>
              <a:t>4-24</a:t>
            </a:r>
            <a:r>
              <a:rPr lang="zh-CN" altLang="en-US"/>
              <a:t>（</a:t>
            </a:r>
            <a:r>
              <a:rPr lang="en-US" altLang="zh-CN"/>
              <a:t>a</a:t>
            </a:r>
            <a:r>
              <a:rPr lang="zh-CN" altLang="en-US"/>
              <a:t>）所示，这样就制成了</a:t>
            </a:r>
            <a:r>
              <a:rPr lang="en-US" altLang="zh-CN"/>
              <a:t>N</a:t>
            </a:r>
            <a:r>
              <a:rPr lang="zh-CN" altLang="en-US"/>
              <a:t>沟道</a:t>
            </a:r>
            <a:r>
              <a:rPr lang="en-US" altLang="zh-CN"/>
              <a:t>JFET</a:t>
            </a:r>
            <a:r>
              <a:rPr lang="zh-CN" altLang="en-US"/>
              <a:t>。两个</a:t>
            </a:r>
            <a:r>
              <a:rPr lang="en-US" altLang="zh-CN"/>
              <a:t>P+</a:t>
            </a:r>
            <a:r>
              <a:rPr lang="zh-CN" altLang="en-US"/>
              <a:t>区与</a:t>
            </a:r>
            <a:r>
              <a:rPr lang="en-US" altLang="zh-CN"/>
              <a:t>N</a:t>
            </a:r>
            <a:r>
              <a:rPr lang="zh-CN" altLang="en-US"/>
              <a:t>型半导体之间形成了两个</a:t>
            </a:r>
            <a:r>
              <a:rPr lang="en-US" altLang="zh-CN"/>
              <a:t>PN</a:t>
            </a:r>
            <a:r>
              <a:rPr lang="zh-CN" altLang="en-US"/>
              <a:t>结，</a:t>
            </a:r>
            <a:r>
              <a:rPr lang="en-US" altLang="zh-CN"/>
              <a:t>PN</a:t>
            </a:r>
            <a:r>
              <a:rPr lang="zh-CN" altLang="en-US"/>
              <a:t>结中间的</a:t>
            </a:r>
            <a:r>
              <a:rPr lang="en-US" altLang="zh-CN"/>
              <a:t>N</a:t>
            </a:r>
            <a:r>
              <a:rPr lang="zh-CN" altLang="en-US"/>
              <a:t>型区域称为导电沟道。用同样方法可制成</a:t>
            </a:r>
            <a:r>
              <a:rPr lang="en-US" altLang="zh-CN"/>
              <a:t>P</a:t>
            </a:r>
            <a:r>
              <a:rPr lang="zh-CN" altLang="en-US"/>
              <a:t>沟道的</a:t>
            </a:r>
            <a:r>
              <a:rPr lang="en-US" altLang="zh-CN"/>
              <a:t>JFET</a:t>
            </a:r>
            <a:r>
              <a:rPr lang="zh-CN" alt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Text Box 1029"/>
          <p:cNvSpPr txBox="1">
            <a:spLocks noChangeArrowheads="1"/>
          </p:cNvSpPr>
          <p:nvPr/>
        </p:nvSpPr>
        <p:spPr bwMode="auto">
          <a:xfrm>
            <a:off x="457200" y="1143000"/>
            <a:ext cx="8153400" cy="2677656"/>
          </a:xfrm>
          <a:prstGeom prst="rect">
            <a:avLst/>
          </a:prstGeom>
          <a:noFill/>
          <a:ln w="9525">
            <a:noFill/>
            <a:miter lim="800000"/>
            <a:headEnd/>
            <a:tailEnd/>
          </a:ln>
          <a:effectLst/>
        </p:spPr>
        <p:txBody>
          <a:bodyPr>
            <a:spAutoFit/>
          </a:bodyPr>
          <a:lstStyle/>
          <a:p>
            <a:pPr algn="just">
              <a:spcBef>
                <a:spcPct val="50000"/>
              </a:spcBef>
              <a:defRPr/>
            </a:pPr>
            <a:r>
              <a:rPr lang="en-US" altLang="zh-CN" b="1" dirty="0">
                <a:effectLst>
                  <a:outerShdw blurRad="38100" dist="38100" dir="2700000" algn="tl">
                    <a:srgbClr val="C0C0C0"/>
                  </a:outerShdw>
                </a:effectLst>
                <a:latin typeface="宋体" pitchFamily="2" charset="-122"/>
              </a:rPr>
              <a:t>    </a:t>
            </a:r>
            <a:r>
              <a:rPr lang="zh-CN" altLang="en-US" sz="2800" b="1" dirty="0">
                <a:solidFill>
                  <a:schemeClr val="accent2"/>
                </a:solidFill>
                <a:effectLst>
                  <a:outerShdw blurRad="38100" dist="38100" dir="2700000" algn="tl">
                    <a:srgbClr val="C0C0C0"/>
                  </a:outerShdw>
                </a:effectLst>
                <a:latin typeface="宋体" pitchFamily="2" charset="-122"/>
              </a:rPr>
              <a:t>在常温下，由于热能的激发，产生自由电子和空穴对的现象，叫</a:t>
            </a:r>
            <a:r>
              <a:rPr lang="zh-CN" altLang="en-US" sz="2800" b="1" dirty="0">
                <a:solidFill>
                  <a:srgbClr val="FF0066"/>
                </a:solidFill>
                <a:effectLst>
                  <a:outerShdw blurRad="38100" dist="38100" dir="2700000" algn="tl">
                    <a:srgbClr val="C0C0C0"/>
                  </a:outerShdw>
                </a:effectLst>
                <a:latin typeface="宋体" pitchFamily="2" charset="-122"/>
              </a:rPr>
              <a:t>本征激发</a:t>
            </a:r>
            <a:r>
              <a:rPr lang="zh-CN" altLang="en-US" sz="2800" b="1" dirty="0">
                <a:solidFill>
                  <a:schemeClr val="accent2"/>
                </a:solidFill>
                <a:effectLst>
                  <a:outerShdw blurRad="38100" dist="38100" dir="2700000" algn="tl">
                    <a:srgbClr val="C0C0C0"/>
                  </a:outerShdw>
                </a:effectLst>
                <a:latin typeface="宋体" pitchFamily="2" charset="-122"/>
              </a:rPr>
              <a:t>。温度一定，自由电子和空穴对的浓度也一定。由于本征激发而在本征半导体中存在一定浓度的自由电子（带负电荷）和空穴（带正电荷）对，故其具有导电能力，但其导电能力有限。</a:t>
            </a:r>
            <a:r>
              <a:rPr lang="zh-CN" altLang="en-US" sz="2800" b="1" dirty="0">
                <a:solidFill>
                  <a:schemeClr val="accent2"/>
                </a:solidFill>
                <a:effectLst>
                  <a:outerShdw blurRad="38100" dist="38100" dir="2700000" algn="tl">
                    <a:srgbClr val="C0C0C0"/>
                  </a:outerShdw>
                </a:effectLst>
                <a:latin typeface="Times New Roman" pitchFamily="18" charset="0"/>
                <a:cs typeface="Times New Roman" pitchFamily="18" charset="0"/>
              </a:rPr>
              <a:t> </a:t>
            </a:r>
            <a:r>
              <a:rPr lang="zh-CN" altLang="en-US" sz="2800" dirty="0">
                <a:solidFill>
                  <a:schemeClr val="accent2"/>
                </a:solidFill>
              </a:rPr>
              <a:t> </a:t>
            </a:r>
          </a:p>
        </p:txBody>
      </p:sp>
      <p:sp>
        <p:nvSpPr>
          <p:cNvPr id="45064" name="Text Box 1032"/>
          <p:cNvSpPr txBox="1">
            <a:spLocks noChangeArrowheads="1"/>
          </p:cNvSpPr>
          <p:nvPr/>
        </p:nvSpPr>
        <p:spPr bwMode="auto">
          <a:xfrm>
            <a:off x="1619672" y="260648"/>
            <a:ext cx="6248400" cy="313932"/>
          </a:xfrm>
          <a:prstGeom prst="rect">
            <a:avLst/>
          </a:prstGeom>
          <a:noFill/>
          <a:ln w="9525">
            <a:noFill/>
            <a:miter lim="800000"/>
            <a:headEnd/>
            <a:tailEnd/>
          </a:ln>
          <a:effectLst/>
        </p:spPr>
        <p:txBody>
          <a:bodyPr>
            <a:spAutoFit/>
          </a:bodyPr>
          <a:lstStyle/>
          <a:p>
            <a:pPr eaLnBrk="0" hangingPunct="0">
              <a:lnSpc>
                <a:spcPct val="80000"/>
              </a:lnSpc>
              <a:defRPr/>
            </a:pPr>
            <a:r>
              <a:rPr lang="en-US" altLang="zh-CN" b="1" dirty="0" smtClean="0">
                <a:solidFill>
                  <a:schemeClr val="accent2"/>
                </a:solidFill>
                <a:effectLst>
                  <a:outerShdw blurRad="38100" dist="38100" dir="2700000" algn="tl">
                    <a:srgbClr val="C0C0C0"/>
                  </a:outerShdw>
                </a:effectLst>
                <a:latin typeface="Times New Roman" pitchFamily="18" charset="0"/>
                <a:ea typeface="隶书" pitchFamily="49" charset="-122"/>
              </a:rPr>
              <a:t>1.1 </a:t>
            </a:r>
            <a:r>
              <a:rPr lang="en-US" altLang="zh-CN" b="1" dirty="0">
                <a:solidFill>
                  <a:schemeClr val="accent2"/>
                </a:solidFill>
                <a:effectLst>
                  <a:outerShdw blurRad="38100" dist="38100" dir="2700000" algn="tl">
                    <a:srgbClr val="C0C0C0"/>
                  </a:outerShdw>
                </a:effectLst>
                <a:latin typeface="Times New Roman" pitchFamily="18" charset="0"/>
                <a:ea typeface="隶书" pitchFamily="49" charset="-122"/>
              </a:rPr>
              <a:t>PN</a:t>
            </a:r>
            <a:r>
              <a:rPr lang="zh-CN" altLang="en-US" b="1" dirty="0">
                <a:solidFill>
                  <a:schemeClr val="accent2"/>
                </a:solidFill>
                <a:effectLst>
                  <a:outerShdw blurRad="38100" dist="38100" dir="2700000" algn="tl">
                    <a:srgbClr val="C0C0C0"/>
                  </a:outerShdw>
                </a:effectLst>
                <a:latin typeface="Times New Roman" pitchFamily="18" charset="0"/>
                <a:ea typeface="隶书" pitchFamily="49" charset="-122"/>
              </a:rPr>
              <a:t>结</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4" name="Text Box 4"/>
          <p:cNvSpPr txBox="1">
            <a:spLocks noChangeArrowheads="1"/>
          </p:cNvSpPr>
          <p:nvPr/>
        </p:nvSpPr>
        <p:spPr bwMode="auto">
          <a:xfrm>
            <a:off x="611188" y="476250"/>
            <a:ext cx="8208962" cy="915988"/>
          </a:xfrm>
          <a:prstGeom prst="rect">
            <a:avLst/>
          </a:prstGeom>
          <a:noFill/>
          <a:ln w="9525">
            <a:noFill/>
            <a:miter lim="800000"/>
            <a:headEnd/>
            <a:tailEnd/>
          </a:ln>
          <a:effectLst/>
        </p:spPr>
        <p:txBody>
          <a:bodyPr>
            <a:spAutoFit/>
          </a:bodyPr>
          <a:lstStyle/>
          <a:p>
            <a:pPr>
              <a:spcBef>
                <a:spcPct val="50000"/>
              </a:spcBef>
            </a:pPr>
            <a:r>
              <a:rPr lang="en-US" altLang="zh-CN"/>
              <a:t>      N</a:t>
            </a:r>
            <a:r>
              <a:rPr lang="zh-CN" altLang="en-US"/>
              <a:t>沟道</a:t>
            </a:r>
            <a:r>
              <a:rPr lang="en-US" altLang="zh-CN"/>
              <a:t>JFET</a:t>
            </a:r>
            <a:r>
              <a:rPr lang="zh-CN" altLang="en-US"/>
              <a:t>的电路符号如图</a:t>
            </a:r>
            <a:r>
              <a:rPr lang="en-US" altLang="zh-CN"/>
              <a:t>4-24</a:t>
            </a:r>
            <a:r>
              <a:rPr lang="zh-CN" altLang="en-US"/>
              <a:t>（</a:t>
            </a:r>
            <a:r>
              <a:rPr lang="en-US" altLang="zh-CN"/>
              <a:t>b</a:t>
            </a:r>
            <a:r>
              <a:rPr lang="zh-CN" altLang="en-US"/>
              <a:t>）所示。其中箭头表示栅结（</a:t>
            </a:r>
            <a:r>
              <a:rPr lang="en-US" altLang="zh-CN"/>
              <a:t>PN</a:t>
            </a:r>
            <a:r>
              <a:rPr lang="zh-CN" altLang="en-US"/>
              <a:t>结）的方向，从</a:t>
            </a:r>
            <a:r>
              <a:rPr lang="en-US" altLang="zh-CN"/>
              <a:t>P</a:t>
            </a:r>
            <a:r>
              <a:rPr lang="zh-CN" altLang="en-US"/>
              <a:t>指向</a:t>
            </a:r>
            <a:r>
              <a:rPr lang="en-US" altLang="zh-CN"/>
              <a:t>N</a:t>
            </a:r>
            <a:r>
              <a:rPr lang="zh-CN" altLang="en-US"/>
              <a:t>，</a:t>
            </a:r>
            <a:r>
              <a:rPr lang="en-US" altLang="zh-CN"/>
              <a:t>P</a:t>
            </a:r>
            <a:r>
              <a:rPr lang="zh-CN" altLang="en-US"/>
              <a:t>沟道</a:t>
            </a:r>
            <a:r>
              <a:rPr lang="en-US" altLang="zh-CN"/>
              <a:t>JFET</a:t>
            </a:r>
            <a:r>
              <a:rPr lang="zh-CN" altLang="en-US"/>
              <a:t>的栅结方向与</a:t>
            </a:r>
            <a:r>
              <a:rPr lang="en-US" altLang="zh-CN"/>
              <a:t>N</a:t>
            </a:r>
            <a:r>
              <a:rPr lang="zh-CN" altLang="en-US"/>
              <a:t>沟道的相反。因而可根据箭头方向识别管子属于</a:t>
            </a:r>
            <a:r>
              <a:rPr lang="en-US" altLang="zh-CN"/>
              <a:t>N</a:t>
            </a:r>
            <a:r>
              <a:rPr lang="zh-CN" altLang="en-US"/>
              <a:t>沟道管还是</a:t>
            </a:r>
            <a:r>
              <a:rPr lang="en-US" altLang="zh-CN"/>
              <a:t>P</a:t>
            </a:r>
            <a:r>
              <a:rPr lang="zh-CN" altLang="en-US"/>
              <a:t>沟道管。</a:t>
            </a:r>
          </a:p>
        </p:txBody>
      </p:sp>
      <p:pic>
        <p:nvPicPr>
          <p:cNvPr id="645125" name="Picture 5"/>
          <p:cNvPicPr>
            <a:picLocks noChangeAspect="1" noChangeArrowheads="1"/>
          </p:cNvPicPr>
          <p:nvPr/>
        </p:nvPicPr>
        <p:blipFill>
          <a:blip r:embed="rId2" cstate="print"/>
          <a:srcRect/>
          <a:stretch>
            <a:fillRect/>
          </a:stretch>
        </p:blipFill>
        <p:spPr bwMode="auto">
          <a:xfrm>
            <a:off x="971550" y="1628775"/>
            <a:ext cx="7200900" cy="3390900"/>
          </a:xfrm>
          <a:prstGeom prst="rect">
            <a:avLst/>
          </a:prstGeom>
          <a:noFill/>
          <a:ln w="9525">
            <a:noFill/>
            <a:miter lim="800000"/>
            <a:headEnd/>
            <a:tailEnd/>
          </a:ln>
          <a:effectLst/>
        </p:spPr>
      </p:pic>
      <p:sp>
        <p:nvSpPr>
          <p:cNvPr id="645126" name="Text Box 6"/>
          <p:cNvSpPr txBox="1">
            <a:spLocks noChangeArrowheads="1"/>
          </p:cNvSpPr>
          <p:nvPr/>
        </p:nvSpPr>
        <p:spPr bwMode="auto">
          <a:xfrm>
            <a:off x="4284663" y="5300663"/>
            <a:ext cx="1657350" cy="366712"/>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4-24</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8" name="Text Box 4"/>
          <p:cNvSpPr txBox="1">
            <a:spLocks noChangeArrowheads="1"/>
          </p:cNvSpPr>
          <p:nvPr/>
        </p:nvSpPr>
        <p:spPr bwMode="auto">
          <a:xfrm>
            <a:off x="611188" y="476250"/>
            <a:ext cx="8137525" cy="1419225"/>
          </a:xfrm>
          <a:prstGeom prst="rect">
            <a:avLst/>
          </a:prstGeom>
          <a:noFill/>
          <a:ln w="9525">
            <a:noFill/>
            <a:miter lim="800000"/>
            <a:headEnd/>
            <a:tailEnd/>
          </a:ln>
          <a:effectLst/>
        </p:spPr>
        <p:txBody>
          <a:bodyPr>
            <a:spAutoFit/>
          </a:bodyPr>
          <a:lstStyle/>
          <a:p>
            <a:pPr>
              <a:spcAft>
                <a:spcPct val="65000"/>
              </a:spcAft>
            </a:pPr>
            <a:r>
              <a:rPr lang="en-US" altLang="zh-CN" sz="2000" b="1"/>
              <a:t>2. </a:t>
            </a:r>
            <a:r>
              <a:rPr lang="zh-CN" altLang="en-US" sz="2000" b="1"/>
              <a:t>工作原理</a:t>
            </a:r>
          </a:p>
          <a:p>
            <a:r>
              <a:rPr lang="zh-CN" altLang="en-US"/>
              <a:t>      改变</a:t>
            </a:r>
            <a:r>
              <a:rPr lang="en-US" altLang="zh-CN"/>
              <a:t>JFET</a:t>
            </a:r>
            <a:r>
              <a:rPr lang="zh-CN" altLang="en-US"/>
              <a:t>栅极和源极之间的电压</a:t>
            </a:r>
            <a:r>
              <a:rPr lang="en-US" altLang="zh-CN" i="1"/>
              <a:t>u</a:t>
            </a:r>
            <a:r>
              <a:rPr lang="en-US" altLang="zh-CN" baseline="-25000"/>
              <a:t>GS</a:t>
            </a:r>
            <a:r>
              <a:rPr lang="zh-CN" altLang="en-US"/>
              <a:t>，即可改变导电沟道的宽度，从而改变通过漏极和源极的电流</a:t>
            </a:r>
            <a:r>
              <a:rPr lang="en-US" altLang="zh-CN" i="1">
                <a:latin typeface="Times New Roman" pitchFamily="18" charset="0"/>
              </a:rPr>
              <a:t>i</a:t>
            </a:r>
            <a:r>
              <a:rPr lang="en-US" altLang="zh-CN" baseline="-25000"/>
              <a:t>D</a:t>
            </a:r>
            <a:r>
              <a:rPr lang="zh-CN" altLang="en-US"/>
              <a:t>的大小。</a:t>
            </a:r>
            <a:r>
              <a:rPr lang="en-US" altLang="zh-CN"/>
              <a:t>JFET</a:t>
            </a:r>
            <a:r>
              <a:rPr lang="zh-CN" altLang="en-US"/>
              <a:t>工作时常接成如图</a:t>
            </a:r>
            <a:r>
              <a:rPr lang="en-US" altLang="zh-CN"/>
              <a:t>4-25</a:t>
            </a:r>
            <a:r>
              <a:rPr lang="zh-CN" altLang="en-US"/>
              <a:t>所示的共源接法，以源极为公共端。</a:t>
            </a:r>
          </a:p>
        </p:txBody>
      </p:sp>
      <p:pic>
        <p:nvPicPr>
          <p:cNvPr id="646149" name="Picture 5"/>
          <p:cNvPicPr>
            <a:picLocks noChangeAspect="1" noChangeArrowheads="1"/>
          </p:cNvPicPr>
          <p:nvPr/>
        </p:nvPicPr>
        <p:blipFill>
          <a:blip r:embed="rId2" cstate="print"/>
          <a:srcRect/>
          <a:stretch>
            <a:fillRect/>
          </a:stretch>
        </p:blipFill>
        <p:spPr bwMode="auto">
          <a:xfrm>
            <a:off x="6011863" y="1916113"/>
            <a:ext cx="2800350" cy="2647950"/>
          </a:xfrm>
          <a:prstGeom prst="rect">
            <a:avLst/>
          </a:prstGeom>
          <a:noFill/>
          <a:ln w="9525">
            <a:noFill/>
            <a:miter lim="800000"/>
            <a:headEnd/>
            <a:tailEnd/>
          </a:ln>
          <a:effectLst/>
        </p:spPr>
      </p:pic>
      <p:sp>
        <p:nvSpPr>
          <p:cNvPr id="646150" name="Text Box 6"/>
          <p:cNvSpPr txBox="1">
            <a:spLocks noChangeArrowheads="1"/>
          </p:cNvSpPr>
          <p:nvPr/>
        </p:nvSpPr>
        <p:spPr bwMode="auto">
          <a:xfrm>
            <a:off x="7092950" y="4724400"/>
            <a:ext cx="1152525" cy="366713"/>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4-25</a:t>
            </a:r>
          </a:p>
        </p:txBody>
      </p:sp>
      <p:sp>
        <p:nvSpPr>
          <p:cNvPr id="646151" name="Text Box 7"/>
          <p:cNvSpPr txBox="1">
            <a:spLocks noChangeArrowheads="1"/>
          </p:cNvSpPr>
          <p:nvPr/>
        </p:nvSpPr>
        <p:spPr bwMode="auto">
          <a:xfrm>
            <a:off x="611188" y="1989138"/>
            <a:ext cx="5113337" cy="3387725"/>
          </a:xfrm>
          <a:prstGeom prst="rect">
            <a:avLst/>
          </a:prstGeom>
          <a:noFill/>
          <a:ln w="9525">
            <a:noFill/>
            <a:miter lim="800000"/>
            <a:headEnd/>
            <a:tailEnd/>
          </a:ln>
          <a:effectLst/>
        </p:spPr>
        <p:txBody>
          <a:bodyPr>
            <a:spAutoFit/>
          </a:bodyPr>
          <a:lstStyle/>
          <a:p>
            <a:pPr>
              <a:spcBef>
                <a:spcPct val="50000"/>
              </a:spcBef>
            </a:pPr>
            <a:r>
              <a:rPr lang="en-US" altLang="zh-CN"/>
              <a:t>      </a:t>
            </a:r>
            <a:r>
              <a:rPr lang="zh-CN" altLang="en-US"/>
              <a:t>图中</a:t>
            </a:r>
            <a:r>
              <a:rPr lang="en-US" altLang="zh-CN" i="1"/>
              <a:t>V</a:t>
            </a:r>
            <a:r>
              <a:rPr lang="en-US" altLang="zh-CN"/>
              <a:t>DD</a:t>
            </a:r>
            <a:r>
              <a:rPr lang="zh-CN" altLang="en-US"/>
              <a:t>为正电源，保证</a:t>
            </a:r>
            <a:r>
              <a:rPr lang="en-US" altLang="zh-CN"/>
              <a:t>D</a:t>
            </a:r>
            <a:r>
              <a:rPr lang="zh-CN" altLang="en-US"/>
              <a:t>、</a:t>
            </a:r>
            <a:r>
              <a:rPr lang="en-US" altLang="zh-CN"/>
              <a:t>S</a:t>
            </a:r>
            <a:r>
              <a:rPr lang="zh-CN" altLang="en-US"/>
              <a:t>间电压足够大，而</a:t>
            </a:r>
            <a:r>
              <a:rPr lang="en-US" altLang="zh-CN" i="1"/>
              <a:t>V</a:t>
            </a:r>
            <a:r>
              <a:rPr lang="en-US" altLang="zh-CN"/>
              <a:t>GG</a:t>
            </a:r>
            <a:r>
              <a:rPr lang="zh-CN" altLang="en-US"/>
              <a:t>应为负电源。当</a:t>
            </a:r>
            <a:r>
              <a:rPr lang="en-US" altLang="zh-CN" i="1"/>
              <a:t>V</a:t>
            </a:r>
            <a:r>
              <a:rPr lang="en-US" altLang="zh-CN"/>
              <a:t>GG = 0</a:t>
            </a:r>
            <a:r>
              <a:rPr lang="zh-CN" altLang="en-US"/>
              <a:t>时，</a:t>
            </a:r>
            <a:r>
              <a:rPr lang="en-US" altLang="zh-CN" i="1"/>
              <a:t>u</a:t>
            </a:r>
            <a:r>
              <a:rPr lang="en-US" altLang="zh-CN"/>
              <a:t>GS = 0</a:t>
            </a:r>
            <a:r>
              <a:rPr lang="zh-CN" altLang="en-US"/>
              <a:t>，漏极与源极之间存在导电沟道，因而存在漏极电流</a:t>
            </a:r>
            <a:r>
              <a:rPr lang="en-US" altLang="zh-CN" i="1"/>
              <a:t>i</a:t>
            </a:r>
            <a:r>
              <a:rPr lang="en-US" altLang="zh-CN"/>
              <a:t>D</a:t>
            </a:r>
            <a:r>
              <a:rPr lang="zh-CN" altLang="en-US"/>
              <a:t>。当</a:t>
            </a:r>
            <a:r>
              <a:rPr lang="en-US" altLang="zh-CN" i="1"/>
              <a:t>V</a:t>
            </a:r>
            <a:r>
              <a:rPr lang="en-US" altLang="zh-CN"/>
              <a:t>GG</a:t>
            </a:r>
            <a:r>
              <a:rPr lang="zh-CN" altLang="en-US"/>
              <a:t>逐渐增大时，</a:t>
            </a:r>
            <a:r>
              <a:rPr lang="en-US" altLang="zh-CN" i="1"/>
              <a:t>u</a:t>
            </a:r>
            <a:r>
              <a:rPr lang="en-US" altLang="zh-CN"/>
              <a:t>GS</a:t>
            </a:r>
            <a:r>
              <a:rPr lang="zh-CN" altLang="en-US"/>
              <a:t>逐渐变负，由于两个</a:t>
            </a:r>
            <a:r>
              <a:rPr lang="en-US" altLang="zh-CN"/>
              <a:t>PN</a:t>
            </a:r>
            <a:r>
              <a:rPr lang="zh-CN" altLang="en-US"/>
              <a:t>结均反向偏置，耗尽层均变宽而向导电沟道内扩展，使导电沟道变窄，沟道电阻增大，因而电流</a:t>
            </a:r>
            <a:r>
              <a:rPr lang="en-US" altLang="zh-CN" i="1"/>
              <a:t>i</a:t>
            </a:r>
            <a:r>
              <a:rPr lang="en-US" altLang="zh-CN"/>
              <a:t>D</a:t>
            </a:r>
            <a:r>
              <a:rPr lang="zh-CN" altLang="en-US"/>
              <a:t>减小；当</a:t>
            </a:r>
            <a:r>
              <a:rPr lang="en-US" altLang="zh-CN" i="1"/>
              <a:t>V</a:t>
            </a:r>
            <a:r>
              <a:rPr lang="en-US" altLang="zh-CN"/>
              <a:t>GG</a:t>
            </a:r>
            <a:r>
              <a:rPr lang="zh-CN" altLang="en-US"/>
              <a:t>的数值继续增大到某一个值时，两个</a:t>
            </a:r>
            <a:r>
              <a:rPr lang="en-US" altLang="zh-CN"/>
              <a:t>PN</a:t>
            </a:r>
            <a:r>
              <a:rPr lang="zh-CN" altLang="en-US"/>
              <a:t>结的耗尽层将彼此相遇，使导电沟道被夹断，</a:t>
            </a:r>
            <a:r>
              <a:rPr lang="en-US" altLang="zh-CN" i="1"/>
              <a:t>i</a:t>
            </a:r>
            <a:r>
              <a:rPr lang="en-US" altLang="zh-CN"/>
              <a:t>D = 0</a:t>
            </a:r>
            <a:r>
              <a:rPr lang="zh-CN" altLang="en-US"/>
              <a:t>，此时的栅</a:t>
            </a:r>
            <a:r>
              <a:rPr lang="en-US" altLang="zh-CN"/>
              <a:t>-</a:t>
            </a:r>
            <a:r>
              <a:rPr lang="zh-CN" altLang="en-US"/>
              <a:t>源电压称为夹断电压</a:t>
            </a:r>
            <a:r>
              <a:rPr lang="en-US" altLang="zh-CN" i="1"/>
              <a:t>U</a:t>
            </a:r>
            <a:r>
              <a:rPr lang="en-US" altLang="zh-CN"/>
              <a:t>P</a:t>
            </a:r>
            <a:r>
              <a:rPr lang="zh-CN" altLang="en-US"/>
              <a:t>。可见，输出端漏极电流</a:t>
            </a:r>
            <a:r>
              <a:rPr lang="en-US" altLang="zh-CN" i="1">
                <a:latin typeface="Times New Roman" pitchFamily="18" charset="0"/>
              </a:rPr>
              <a:t>I</a:t>
            </a:r>
            <a:r>
              <a:rPr lang="en-US" altLang="zh-CN"/>
              <a:t>D</a:t>
            </a:r>
            <a:r>
              <a:rPr lang="zh-CN" altLang="en-US"/>
              <a:t>是受输入电压</a:t>
            </a:r>
            <a:r>
              <a:rPr lang="en-US" altLang="zh-CN" i="1"/>
              <a:t>U</a:t>
            </a:r>
            <a:r>
              <a:rPr lang="en-US" altLang="zh-CN"/>
              <a:t>GS</a:t>
            </a:r>
            <a:r>
              <a:rPr lang="zh-CN" altLang="en-US"/>
              <a:t>的控制，因此，场效应管是一种</a:t>
            </a:r>
            <a:r>
              <a:rPr lang="zh-CN" altLang="en-US" b="1"/>
              <a:t>电压控制型元件</a:t>
            </a:r>
            <a:r>
              <a:rPr lang="zh-CN" altLang="en-US"/>
              <a:t>。</a:t>
            </a:r>
          </a:p>
        </p:txBody>
      </p:sp>
      <p:sp>
        <p:nvSpPr>
          <p:cNvPr id="646152" name="Text Box 8"/>
          <p:cNvSpPr txBox="1">
            <a:spLocks noChangeArrowheads="1"/>
          </p:cNvSpPr>
          <p:nvPr/>
        </p:nvSpPr>
        <p:spPr bwMode="auto">
          <a:xfrm>
            <a:off x="684213" y="5373688"/>
            <a:ext cx="7848600" cy="366712"/>
          </a:xfrm>
          <a:prstGeom prst="rect">
            <a:avLst/>
          </a:prstGeom>
          <a:noFill/>
          <a:ln w="9525">
            <a:noFill/>
            <a:miter lim="800000"/>
            <a:headEnd/>
            <a:tailEnd/>
          </a:ln>
          <a:effectLst/>
        </p:spPr>
        <p:txBody>
          <a:bodyPr>
            <a:spAutoFit/>
          </a:bodyPr>
          <a:lstStyle/>
          <a:p>
            <a:pPr>
              <a:spcBef>
                <a:spcPct val="50000"/>
              </a:spcBef>
            </a:pPr>
            <a:r>
              <a:rPr lang="en-US" altLang="zh-CN" b="1">
                <a:solidFill>
                  <a:srgbClr val="FF0000"/>
                </a:solidFill>
              </a:rPr>
              <a:t>      </a:t>
            </a:r>
            <a:r>
              <a:rPr lang="zh-CN" altLang="en-US" b="1">
                <a:solidFill>
                  <a:srgbClr val="FF0000"/>
                </a:solidFill>
              </a:rPr>
              <a:t>注意：</a:t>
            </a:r>
            <a:r>
              <a:rPr lang="zh-CN" altLang="en-US"/>
              <a:t>在使用中结型管的漏极</a:t>
            </a:r>
            <a:r>
              <a:rPr lang="en-US" altLang="zh-CN"/>
              <a:t>D</a:t>
            </a:r>
            <a:r>
              <a:rPr lang="zh-CN" altLang="en-US"/>
              <a:t>和源极</a:t>
            </a:r>
            <a:r>
              <a:rPr lang="en-US" altLang="zh-CN"/>
              <a:t>S</a:t>
            </a:r>
            <a:r>
              <a:rPr lang="zh-CN" altLang="en-US"/>
              <a:t>可以互换。</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2" name="Text Box 4"/>
          <p:cNvSpPr txBox="1">
            <a:spLocks noChangeArrowheads="1"/>
          </p:cNvSpPr>
          <p:nvPr/>
        </p:nvSpPr>
        <p:spPr bwMode="auto">
          <a:xfrm>
            <a:off x="539750" y="476250"/>
            <a:ext cx="8280400" cy="3295650"/>
          </a:xfrm>
          <a:prstGeom prst="rect">
            <a:avLst/>
          </a:prstGeom>
          <a:noFill/>
          <a:ln w="9525">
            <a:noFill/>
            <a:miter lim="800000"/>
            <a:headEnd/>
            <a:tailEnd/>
          </a:ln>
          <a:effectLst/>
        </p:spPr>
        <p:txBody>
          <a:bodyPr>
            <a:spAutoFit/>
          </a:bodyPr>
          <a:lstStyle/>
          <a:p>
            <a:pPr>
              <a:spcBef>
                <a:spcPct val="50000"/>
              </a:spcBef>
              <a:spcAft>
                <a:spcPct val="50000"/>
              </a:spcAft>
            </a:pPr>
            <a:r>
              <a:rPr lang="en-US" altLang="zh-CN" sz="2000" b="1"/>
              <a:t>3. </a:t>
            </a:r>
            <a:r>
              <a:rPr lang="zh-CN" altLang="en-US" sz="2000" b="1"/>
              <a:t>特性曲线</a:t>
            </a:r>
          </a:p>
          <a:p>
            <a:r>
              <a:rPr lang="zh-CN" altLang="en-US"/>
              <a:t>      场效应管的伏安特性曲线有两种，一种是与三极管的输入特性曲线相对应的，叫</a:t>
            </a:r>
            <a:r>
              <a:rPr lang="zh-CN" altLang="en-US" b="1"/>
              <a:t>转移特性曲线</a:t>
            </a:r>
            <a:r>
              <a:rPr lang="zh-CN" altLang="en-US"/>
              <a:t>；另一种是与三极管的输出特性曲线相对应的叫</a:t>
            </a:r>
            <a:r>
              <a:rPr lang="zh-CN" altLang="en-US" b="1"/>
              <a:t>漏极特性曲线</a:t>
            </a:r>
            <a:r>
              <a:rPr lang="zh-CN" altLang="en-US"/>
              <a:t>，也称输出特性曲线。</a:t>
            </a:r>
          </a:p>
          <a:p>
            <a:r>
              <a:rPr lang="zh-CN" altLang="en-US" b="1"/>
              <a:t>      （</a:t>
            </a:r>
            <a:r>
              <a:rPr lang="en-US" altLang="zh-CN" b="1"/>
              <a:t>1</a:t>
            </a:r>
            <a:r>
              <a:rPr lang="zh-CN" altLang="en-US" b="1"/>
              <a:t>）转移特性</a:t>
            </a:r>
            <a:r>
              <a:rPr lang="zh-CN" altLang="en-US"/>
              <a:t>                                                                </a:t>
            </a:r>
          </a:p>
          <a:p>
            <a:r>
              <a:rPr lang="zh-CN" altLang="en-US"/>
              <a:t>      转移特性是指当</a:t>
            </a:r>
            <a:r>
              <a:rPr lang="en-US" altLang="zh-CN" i="1"/>
              <a:t>u</a:t>
            </a:r>
            <a:r>
              <a:rPr lang="en-US" altLang="zh-CN"/>
              <a:t>DS</a:t>
            </a:r>
            <a:r>
              <a:rPr lang="zh-CN" altLang="en-US"/>
              <a:t>一定时，</a:t>
            </a:r>
            <a:r>
              <a:rPr lang="en-US" altLang="zh-CN" i="1"/>
              <a:t>i</a:t>
            </a:r>
            <a:r>
              <a:rPr lang="en-US" altLang="zh-CN"/>
              <a:t>D</a:t>
            </a:r>
            <a:r>
              <a:rPr lang="zh-CN" altLang="en-US"/>
              <a:t>与</a:t>
            </a:r>
            <a:r>
              <a:rPr lang="en-US" altLang="zh-CN" i="1"/>
              <a:t>u</a:t>
            </a:r>
            <a:r>
              <a:rPr lang="en-US" altLang="zh-CN"/>
              <a:t>GS</a:t>
            </a:r>
            <a:r>
              <a:rPr lang="zh-CN" altLang="en-US"/>
              <a:t>之间的关系曲线。它反映栅</a:t>
            </a:r>
            <a:r>
              <a:rPr lang="en-US" altLang="zh-CN"/>
              <a:t>-</a:t>
            </a:r>
            <a:r>
              <a:rPr lang="zh-CN" altLang="en-US"/>
              <a:t>源电压</a:t>
            </a:r>
            <a:r>
              <a:rPr lang="en-US" altLang="zh-CN" i="1"/>
              <a:t>u</a:t>
            </a:r>
            <a:r>
              <a:rPr lang="en-US" altLang="zh-CN"/>
              <a:t>GS</a:t>
            </a:r>
            <a:r>
              <a:rPr lang="zh-CN" altLang="en-US"/>
              <a:t>对漏极电流</a:t>
            </a:r>
            <a:r>
              <a:rPr lang="en-US" altLang="zh-CN" i="1"/>
              <a:t>i</a:t>
            </a:r>
            <a:r>
              <a:rPr lang="en-US" altLang="zh-CN"/>
              <a:t>D</a:t>
            </a:r>
            <a:r>
              <a:rPr lang="zh-CN" altLang="en-US"/>
              <a:t>的控制作用，表示了</a:t>
            </a:r>
            <a:r>
              <a:rPr lang="en-US" altLang="zh-CN"/>
              <a:t>JFET</a:t>
            </a:r>
            <a:r>
              <a:rPr lang="zh-CN" altLang="en-US"/>
              <a:t>是一种电压控制电流的器件。</a:t>
            </a:r>
          </a:p>
          <a:p>
            <a:r>
              <a:rPr lang="zh-CN" altLang="en-US"/>
              <a:t>      在图</a:t>
            </a:r>
            <a:r>
              <a:rPr lang="en-US" altLang="zh-CN"/>
              <a:t>4-26</a:t>
            </a:r>
            <a:r>
              <a:rPr lang="zh-CN" altLang="en-US"/>
              <a:t>（</a:t>
            </a:r>
            <a:r>
              <a:rPr lang="en-US" altLang="zh-CN"/>
              <a:t>a</a:t>
            </a:r>
            <a:r>
              <a:rPr lang="zh-CN" altLang="en-US"/>
              <a:t>）所示的</a:t>
            </a:r>
            <a:r>
              <a:rPr lang="en-US" altLang="zh-CN"/>
              <a:t>N</a:t>
            </a:r>
            <a:r>
              <a:rPr lang="zh-CN" altLang="en-US"/>
              <a:t>沟道</a:t>
            </a:r>
            <a:r>
              <a:rPr lang="en-US" altLang="zh-CN"/>
              <a:t>JFET</a:t>
            </a:r>
            <a:r>
              <a:rPr lang="zh-CN" altLang="en-US"/>
              <a:t>的转移特性中，</a:t>
            </a:r>
            <a:r>
              <a:rPr lang="en-US" altLang="zh-CN" i="1"/>
              <a:t>u</a:t>
            </a:r>
            <a:r>
              <a:rPr lang="en-US" altLang="zh-CN"/>
              <a:t>GS≤0</a:t>
            </a:r>
            <a:r>
              <a:rPr lang="zh-CN" altLang="en-US"/>
              <a:t>，表明正常工作时栅</a:t>
            </a:r>
            <a:r>
              <a:rPr lang="en-US" altLang="zh-CN"/>
              <a:t>-</a:t>
            </a:r>
            <a:r>
              <a:rPr lang="zh-CN" altLang="en-US"/>
              <a:t>源电压不能为正；当</a:t>
            </a:r>
            <a:r>
              <a:rPr lang="en-US" altLang="zh-CN" i="1"/>
              <a:t>U</a:t>
            </a:r>
            <a:r>
              <a:rPr lang="en-US" altLang="zh-CN"/>
              <a:t>P</a:t>
            </a:r>
            <a:r>
              <a:rPr lang="zh-CN" altLang="en-US"/>
              <a:t>＜</a:t>
            </a:r>
            <a:r>
              <a:rPr lang="en-US" altLang="zh-CN" i="1"/>
              <a:t>u</a:t>
            </a:r>
            <a:r>
              <a:rPr lang="en-US" altLang="zh-CN"/>
              <a:t>GS</a:t>
            </a:r>
            <a:r>
              <a:rPr lang="zh-CN" altLang="en-US"/>
              <a:t>＜</a:t>
            </a:r>
            <a:r>
              <a:rPr lang="en-US" altLang="zh-CN"/>
              <a:t>0</a:t>
            </a:r>
            <a:r>
              <a:rPr lang="zh-CN" altLang="en-US"/>
              <a:t>时，电流</a:t>
            </a:r>
            <a:r>
              <a:rPr lang="en-US" altLang="zh-CN" i="1"/>
              <a:t>i</a:t>
            </a:r>
            <a:r>
              <a:rPr lang="en-US" altLang="zh-CN"/>
              <a:t>D</a:t>
            </a:r>
            <a:r>
              <a:rPr lang="zh-CN" altLang="en-US"/>
              <a:t>随</a:t>
            </a:r>
            <a:r>
              <a:rPr lang="en-US" altLang="zh-CN"/>
              <a:t>|</a:t>
            </a:r>
            <a:r>
              <a:rPr lang="en-US" altLang="zh-CN" i="1"/>
              <a:t> u</a:t>
            </a:r>
            <a:r>
              <a:rPr lang="en-US" altLang="zh-CN"/>
              <a:t>GS|</a:t>
            </a:r>
            <a:r>
              <a:rPr lang="zh-CN" altLang="en-US"/>
              <a:t>减小而增大，当</a:t>
            </a:r>
            <a:r>
              <a:rPr lang="en-US" altLang="zh-CN"/>
              <a:t>|</a:t>
            </a:r>
            <a:r>
              <a:rPr lang="en-US" altLang="zh-CN" i="1"/>
              <a:t> u</a:t>
            </a:r>
            <a:r>
              <a:rPr lang="en-US" altLang="zh-CN"/>
              <a:t>GS|= 0</a:t>
            </a:r>
            <a:r>
              <a:rPr lang="zh-CN" altLang="en-US"/>
              <a:t>时的</a:t>
            </a:r>
            <a:r>
              <a:rPr lang="en-US" altLang="zh-CN" i="1"/>
              <a:t>i</a:t>
            </a:r>
            <a:r>
              <a:rPr lang="en-US" altLang="zh-CN"/>
              <a:t>D</a:t>
            </a:r>
            <a:r>
              <a:rPr lang="zh-CN" altLang="en-US"/>
              <a:t>称为饱和漏极电流，记作</a:t>
            </a:r>
            <a:r>
              <a:rPr lang="en-US" altLang="zh-CN" i="1"/>
              <a:t>I</a:t>
            </a:r>
            <a:r>
              <a:rPr lang="en-US" altLang="zh-CN"/>
              <a:t>DSS</a:t>
            </a:r>
            <a:r>
              <a:rPr lang="zh-CN" altLang="en-US"/>
              <a:t>。近似计算时，可用如下公式表示</a:t>
            </a:r>
            <a:r>
              <a:rPr lang="en-US" altLang="zh-CN" i="1"/>
              <a:t>i</a:t>
            </a:r>
            <a:r>
              <a:rPr lang="en-US" altLang="zh-CN"/>
              <a:t>D</a:t>
            </a:r>
            <a:r>
              <a:rPr lang="zh-CN" altLang="en-US"/>
              <a:t>与</a:t>
            </a:r>
            <a:r>
              <a:rPr lang="en-US" altLang="zh-CN" i="1"/>
              <a:t>u</a:t>
            </a:r>
            <a:r>
              <a:rPr lang="en-US" altLang="zh-CN"/>
              <a:t>GS</a:t>
            </a:r>
            <a:r>
              <a:rPr lang="zh-CN" altLang="en-US"/>
              <a:t>之间的关系： </a:t>
            </a:r>
          </a:p>
        </p:txBody>
      </p:sp>
      <p:sp>
        <p:nvSpPr>
          <p:cNvPr id="647174" name="Rectangle 6"/>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47173" name="Object 5"/>
          <p:cNvGraphicFramePr>
            <a:graphicFrameLocks noChangeAspect="1"/>
          </p:cNvGraphicFramePr>
          <p:nvPr/>
        </p:nvGraphicFramePr>
        <p:xfrm>
          <a:off x="3419475" y="3716338"/>
          <a:ext cx="2087563" cy="755650"/>
        </p:xfrm>
        <a:graphic>
          <a:graphicData uri="http://schemas.openxmlformats.org/presentationml/2006/ole">
            <p:oleObj spid="_x0000_s647173" name="公式" r:id="rId3" imgW="1129810" imgH="406224" progId="">
              <p:embed/>
            </p:oleObj>
          </a:graphicData>
        </a:graphic>
      </p:graphicFrame>
      <p:sp>
        <p:nvSpPr>
          <p:cNvPr id="647175" name="Text Box 7"/>
          <p:cNvSpPr txBox="1">
            <a:spLocks noChangeArrowheads="1"/>
          </p:cNvSpPr>
          <p:nvPr/>
        </p:nvSpPr>
        <p:spPr bwMode="auto">
          <a:xfrm>
            <a:off x="611188" y="4581525"/>
            <a:ext cx="8208962" cy="1190625"/>
          </a:xfrm>
          <a:prstGeom prst="rect">
            <a:avLst/>
          </a:prstGeom>
          <a:noFill/>
          <a:ln w="9525">
            <a:noFill/>
            <a:miter lim="800000"/>
            <a:headEnd/>
            <a:tailEnd/>
          </a:ln>
          <a:effectLst/>
        </p:spPr>
        <p:txBody>
          <a:bodyPr>
            <a:spAutoFit/>
          </a:bodyPr>
          <a:lstStyle/>
          <a:p>
            <a:r>
              <a:rPr lang="en-US" altLang="zh-CN" b="1"/>
              <a:t>      </a:t>
            </a:r>
            <a:r>
              <a:rPr lang="zh-CN" altLang="en-US" b="1"/>
              <a:t>（</a:t>
            </a:r>
            <a:r>
              <a:rPr lang="en-US" altLang="zh-CN" b="1"/>
              <a:t>2</a:t>
            </a:r>
            <a:r>
              <a:rPr lang="zh-CN" altLang="en-US" b="1"/>
              <a:t>）漏极特性</a:t>
            </a:r>
          </a:p>
          <a:p>
            <a:r>
              <a:rPr lang="zh-CN" altLang="en-US"/>
              <a:t>      漏极特性是指当</a:t>
            </a:r>
            <a:r>
              <a:rPr lang="en-US" altLang="zh-CN" i="1"/>
              <a:t>u</a:t>
            </a:r>
            <a:r>
              <a:rPr lang="en-US" altLang="zh-CN"/>
              <a:t>GS</a:t>
            </a:r>
            <a:r>
              <a:rPr lang="zh-CN" altLang="en-US"/>
              <a:t>一定时，</a:t>
            </a:r>
            <a:r>
              <a:rPr lang="en-US" altLang="zh-CN" i="1"/>
              <a:t>i</a:t>
            </a:r>
            <a:r>
              <a:rPr lang="en-US" altLang="zh-CN"/>
              <a:t>D</a:t>
            </a:r>
            <a:r>
              <a:rPr lang="zh-CN" altLang="en-US"/>
              <a:t>与</a:t>
            </a:r>
            <a:r>
              <a:rPr lang="en-US" altLang="zh-CN" i="1"/>
              <a:t>u</a:t>
            </a:r>
            <a:r>
              <a:rPr lang="en-US" altLang="zh-CN"/>
              <a:t>DS</a:t>
            </a:r>
            <a:r>
              <a:rPr lang="zh-CN" altLang="en-US"/>
              <a:t>之间的关系曲线。图</a:t>
            </a:r>
            <a:r>
              <a:rPr lang="en-US" altLang="zh-CN"/>
              <a:t>4-26</a:t>
            </a:r>
            <a:r>
              <a:rPr lang="zh-CN" altLang="en-US"/>
              <a:t>（</a:t>
            </a:r>
            <a:r>
              <a:rPr lang="en-US" altLang="zh-CN"/>
              <a:t>b</a:t>
            </a:r>
            <a:r>
              <a:rPr lang="zh-CN" altLang="en-US"/>
              <a:t>）所示为</a:t>
            </a:r>
            <a:r>
              <a:rPr lang="en-US" altLang="zh-CN"/>
              <a:t>N</a:t>
            </a:r>
            <a:r>
              <a:rPr lang="zh-CN" altLang="en-US"/>
              <a:t>沟道</a:t>
            </a:r>
            <a:r>
              <a:rPr lang="en-US" altLang="zh-CN"/>
              <a:t>JFET</a:t>
            </a:r>
            <a:r>
              <a:rPr lang="zh-CN" altLang="en-US"/>
              <a:t>的漏极特性曲线，与三极管的输出特性类似，也可分为三个工作区，下面分别介绍。</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6" name="Text Box 4"/>
          <p:cNvSpPr txBox="1">
            <a:spLocks noChangeArrowheads="1"/>
          </p:cNvSpPr>
          <p:nvPr/>
        </p:nvSpPr>
        <p:spPr bwMode="auto">
          <a:xfrm>
            <a:off x="539750" y="476250"/>
            <a:ext cx="8280400" cy="2563813"/>
          </a:xfrm>
          <a:prstGeom prst="rect">
            <a:avLst/>
          </a:prstGeom>
          <a:noFill/>
          <a:ln w="9525">
            <a:noFill/>
            <a:miter lim="800000"/>
            <a:headEnd/>
            <a:tailEnd/>
          </a:ln>
          <a:effectLst/>
        </p:spPr>
        <p:txBody>
          <a:bodyPr>
            <a:spAutoFit/>
          </a:bodyPr>
          <a:lstStyle/>
          <a:p>
            <a:r>
              <a:rPr lang="en-US" altLang="zh-CN" b="1"/>
              <a:t>      </a:t>
            </a:r>
            <a:r>
              <a:rPr lang="zh-CN" altLang="en-US" b="1"/>
              <a:t>可变电阻区：</a:t>
            </a:r>
            <a:r>
              <a:rPr lang="zh-CN" altLang="en-US"/>
              <a:t>图中虚线</a:t>
            </a:r>
            <a:r>
              <a:rPr lang="en-US" altLang="zh-CN" i="1"/>
              <a:t>u</a:t>
            </a:r>
            <a:r>
              <a:rPr lang="en-US" altLang="zh-CN"/>
              <a:t>DS -</a:t>
            </a:r>
            <a:r>
              <a:rPr lang="en-US" altLang="zh-CN" i="1"/>
              <a:t> </a:t>
            </a:r>
            <a:r>
              <a:rPr lang="en-US" altLang="zh-CN"/>
              <a:t>|</a:t>
            </a:r>
            <a:r>
              <a:rPr lang="en-US" altLang="zh-CN" i="1"/>
              <a:t>u</a:t>
            </a:r>
            <a:r>
              <a:rPr lang="en-US" altLang="zh-CN"/>
              <a:t>GS|= -</a:t>
            </a:r>
            <a:r>
              <a:rPr lang="en-US" altLang="zh-CN" i="1"/>
              <a:t> U</a:t>
            </a:r>
            <a:r>
              <a:rPr lang="en-US" altLang="zh-CN"/>
              <a:t>P</a:t>
            </a:r>
            <a:r>
              <a:rPr lang="zh-CN" altLang="en-US"/>
              <a:t>（称为预夹断轨迹）左边部分即为可变电阻区。其特点是：</a:t>
            </a:r>
            <a:r>
              <a:rPr lang="en-US" altLang="zh-CN" i="1"/>
              <a:t>i</a:t>
            </a:r>
            <a:r>
              <a:rPr lang="en-US" altLang="zh-CN"/>
              <a:t>D</a:t>
            </a:r>
            <a:r>
              <a:rPr lang="zh-CN" altLang="en-US"/>
              <a:t>随</a:t>
            </a:r>
            <a:r>
              <a:rPr lang="en-US" altLang="zh-CN" i="1"/>
              <a:t>u</a:t>
            </a:r>
            <a:r>
              <a:rPr lang="en-US" altLang="zh-CN"/>
              <a:t>DS</a:t>
            </a:r>
            <a:r>
              <a:rPr lang="zh-CN" altLang="en-US"/>
              <a:t>增大而线性增加，曲线的斜率表现为漏</a:t>
            </a:r>
            <a:r>
              <a:rPr lang="en-US" altLang="zh-CN"/>
              <a:t>-</a:t>
            </a:r>
            <a:r>
              <a:rPr lang="zh-CN" altLang="en-US"/>
              <a:t>源间的等效电阻</a:t>
            </a:r>
            <a:r>
              <a:rPr lang="en-US" altLang="zh-CN" i="1"/>
              <a:t>r</a:t>
            </a:r>
            <a:r>
              <a:rPr lang="en-US" altLang="zh-CN"/>
              <a:t>DS</a:t>
            </a:r>
            <a:r>
              <a:rPr lang="zh-CN" altLang="en-US"/>
              <a:t>。对应不同的</a:t>
            </a:r>
            <a:r>
              <a:rPr lang="en-US" altLang="zh-CN" i="1"/>
              <a:t>u</a:t>
            </a:r>
            <a:r>
              <a:rPr lang="en-US" altLang="zh-CN"/>
              <a:t>GS</a:t>
            </a:r>
            <a:r>
              <a:rPr lang="zh-CN" altLang="en-US"/>
              <a:t>，曲线斜率将不同，也就是说该区是一个由</a:t>
            </a:r>
            <a:r>
              <a:rPr lang="en-US" altLang="zh-CN" i="1"/>
              <a:t>u</a:t>
            </a:r>
            <a:r>
              <a:rPr lang="en-US" altLang="zh-CN"/>
              <a:t>GS</a:t>
            </a:r>
            <a:r>
              <a:rPr lang="zh-CN" altLang="en-US"/>
              <a:t>控制的可变电阻区。</a:t>
            </a:r>
          </a:p>
          <a:p>
            <a:r>
              <a:rPr lang="zh-CN" altLang="en-US"/>
              <a:t>      </a:t>
            </a:r>
            <a:r>
              <a:rPr lang="zh-CN" altLang="en-US" b="1"/>
              <a:t>恒流区（也称饱和区）：</a:t>
            </a:r>
            <a:r>
              <a:rPr lang="zh-CN" altLang="en-US"/>
              <a:t>图中虚线右边曲线近似水平的部分为恒流区。其特点是：</a:t>
            </a:r>
            <a:r>
              <a:rPr lang="en-US" altLang="zh-CN" i="1"/>
              <a:t>i</a:t>
            </a:r>
            <a:r>
              <a:rPr lang="en-US" altLang="zh-CN"/>
              <a:t>D</a:t>
            </a:r>
            <a:r>
              <a:rPr lang="zh-CN" altLang="en-US"/>
              <a:t>不随</a:t>
            </a:r>
            <a:r>
              <a:rPr lang="en-US" altLang="zh-CN" i="1"/>
              <a:t>u</a:t>
            </a:r>
            <a:r>
              <a:rPr lang="en-US" altLang="zh-CN"/>
              <a:t>DS</a:t>
            </a:r>
            <a:r>
              <a:rPr lang="zh-CN" altLang="en-US"/>
              <a:t>而改变，表现出恒流特性，因而称为恒流区。</a:t>
            </a:r>
            <a:r>
              <a:rPr lang="en-US" altLang="zh-CN"/>
              <a:t>JFET</a:t>
            </a:r>
            <a:r>
              <a:rPr lang="zh-CN" altLang="en-US"/>
              <a:t>用于放大时应工作在该区域，此时</a:t>
            </a:r>
            <a:r>
              <a:rPr lang="en-US" altLang="zh-CN" i="1"/>
              <a:t>i</a:t>
            </a:r>
            <a:r>
              <a:rPr lang="en-US" altLang="zh-CN"/>
              <a:t>D</a:t>
            </a:r>
            <a:r>
              <a:rPr lang="zh-CN" altLang="en-US"/>
              <a:t>几乎仅仅决定于</a:t>
            </a:r>
            <a:r>
              <a:rPr lang="en-US" altLang="zh-CN" i="1"/>
              <a:t>u</a:t>
            </a:r>
            <a:r>
              <a:rPr lang="en-US" altLang="zh-CN"/>
              <a:t>GS</a:t>
            </a:r>
            <a:r>
              <a:rPr lang="zh-CN" altLang="en-US"/>
              <a:t>。</a:t>
            </a:r>
          </a:p>
          <a:p>
            <a:r>
              <a:rPr lang="zh-CN" altLang="en-US"/>
              <a:t>      </a:t>
            </a:r>
            <a:r>
              <a:rPr lang="zh-CN" altLang="en-US" b="1"/>
              <a:t>夹断区：</a:t>
            </a:r>
            <a:r>
              <a:rPr lang="zh-CN" altLang="en-US"/>
              <a:t>图中靠近横轴的部分称为夹断区，此时</a:t>
            </a:r>
            <a:r>
              <a:rPr lang="en-US" altLang="zh-CN" i="1"/>
              <a:t>u</a:t>
            </a:r>
            <a:r>
              <a:rPr lang="en-US" altLang="zh-CN"/>
              <a:t>GS</a:t>
            </a:r>
            <a:r>
              <a:rPr lang="zh-CN" altLang="en-US"/>
              <a:t>＜</a:t>
            </a:r>
            <a:r>
              <a:rPr lang="en-US" altLang="zh-CN" i="1"/>
              <a:t>U</a:t>
            </a:r>
            <a:r>
              <a:rPr lang="en-US" altLang="zh-CN"/>
              <a:t>P</a:t>
            </a:r>
            <a:r>
              <a:rPr lang="zh-CN" altLang="en-US"/>
              <a:t>，导电沟道被夹断，</a:t>
            </a:r>
            <a:r>
              <a:rPr lang="en-US" altLang="zh-CN" i="1"/>
              <a:t>i</a:t>
            </a:r>
            <a:r>
              <a:rPr lang="en-US" altLang="zh-CN"/>
              <a:t>D=0</a:t>
            </a:r>
            <a:r>
              <a:rPr lang="zh-CN" altLang="en-US"/>
              <a:t>，此时</a:t>
            </a:r>
            <a:r>
              <a:rPr lang="en-US" altLang="zh-CN"/>
              <a:t>JFET</a:t>
            </a:r>
            <a:r>
              <a:rPr lang="zh-CN" altLang="en-US"/>
              <a:t>的三个电极均相当于开路。</a:t>
            </a:r>
          </a:p>
        </p:txBody>
      </p:sp>
      <p:pic>
        <p:nvPicPr>
          <p:cNvPr id="648197" name="Picture 5"/>
          <p:cNvPicPr>
            <a:picLocks noChangeAspect="1" noChangeArrowheads="1"/>
          </p:cNvPicPr>
          <p:nvPr/>
        </p:nvPicPr>
        <p:blipFill>
          <a:blip r:embed="rId2" cstate="print"/>
          <a:srcRect/>
          <a:stretch>
            <a:fillRect/>
          </a:stretch>
        </p:blipFill>
        <p:spPr bwMode="auto">
          <a:xfrm>
            <a:off x="1187450" y="3213100"/>
            <a:ext cx="6219825" cy="3124200"/>
          </a:xfrm>
          <a:prstGeom prst="rect">
            <a:avLst/>
          </a:prstGeom>
          <a:noFill/>
          <a:ln w="9525">
            <a:noFill/>
            <a:miter lim="800000"/>
            <a:headEnd/>
            <a:tailEnd/>
          </a:ln>
          <a:effectLst/>
        </p:spPr>
      </p:pic>
      <p:sp>
        <p:nvSpPr>
          <p:cNvPr id="648198" name="Text Box 6"/>
          <p:cNvSpPr txBox="1">
            <a:spLocks noChangeArrowheads="1"/>
          </p:cNvSpPr>
          <p:nvPr/>
        </p:nvSpPr>
        <p:spPr bwMode="auto">
          <a:xfrm>
            <a:off x="7775575" y="5734050"/>
            <a:ext cx="1368425" cy="366713"/>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4-26</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20" name="Text Box 4"/>
          <p:cNvSpPr txBox="1">
            <a:spLocks noChangeArrowheads="1"/>
          </p:cNvSpPr>
          <p:nvPr/>
        </p:nvSpPr>
        <p:spPr bwMode="auto">
          <a:xfrm>
            <a:off x="395288" y="333375"/>
            <a:ext cx="8424862" cy="3575050"/>
          </a:xfrm>
          <a:prstGeom prst="rect">
            <a:avLst/>
          </a:prstGeom>
          <a:noFill/>
          <a:ln w="9525">
            <a:noFill/>
            <a:miter lim="800000"/>
            <a:headEnd/>
            <a:tailEnd/>
          </a:ln>
          <a:effectLst/>
        </p:spPr>
        <p:txBody>
          <a:bodyPr>
            <a:spAutoFit/>
          </a:bodyPr>
          <a:lstStyle/>
          <a:p>
            <a:pPr>
              <a:spcAft>
                <a:spcPct val="60000"/>
              </a:spcAft>
            </a:pPr>
            <a:r>
              <a:rPr lang="en-US" altLang="zh-CN" sz="2400" b="1"/>
              <a:t>4.4.2  </a:t>
            </a:r>
            <a:r>
              <a:rPr lang="zh-CN" altLang="en-US" sz="2400" b="1"/>
              <a:t>绝缘栅场效应管</a:t>
            </a:r>
          </a:p>
          <a:p>
            <a:r>
              <a:rPr lang="zh-CN" altLang="en-US" b="1"/>
              <a:t>      名称：</a:t>
            </a:r>
            <a:r>
              <a:rPr lang="zh-CN" altLang="en-US"/>
              <a:t>绝缘栅型场效应管由金属、氧化物和半导体构成，一般称为</a:t>
            </a:r>
            <a:r>
              <a:rPr lang="en-US" altLang="zh-CN" b="1">
                <a:solidFill>
                  <a:srgbClr val="FF0000"/>
                </a:solidFill>
              </a:rPr>
              <a:t>MOS</a:t>
            </a:r>
            <a:r>
              <a:rPr lang="zh-CN" altLang="en-US"/>
              <a:t>（</a:t>
            </a:r>
            <a:r>
              <a:rPr lang="en-US" altLang="zh-CN"/>
              <a:t>Metal Oxide Semiconductor</a:t>
            </a:r>
            <a:r>
              <a:rPr lang="zh-CN" altLang="en-US"/>
              <a:t>）管，目前在大规模和超大规模集成电路中使用非常广泛。</a:t>
            </a:r>
          </a:p>
          <a:p>
            <a:endParaRPr lang="zh-CN" altLang="en-US"/>
          </a:p>
          <a:p>
            <a:r>
              <a:rPr lang="zh-CN" altLang="en-US" b="1"/>
              <a:t>      分类：</a:t>
            </a:r>
            <a:r>
              <a:rPr lang="zh-CN" altLang="en-US"/>
              <a:t>绝缘栅型场效应管也分为</a:t>
            </a:r>
            <a:r>
              <a:rPr lang="en-US" altLang="zh-CN"/>
              <a:t>N</a:t>
            </a:r>
            <a:r>
              <a:rPr lang="zh-CN" altLang="en-US"/>
              <a:t>沟道型和</a:t>
            </a:r>
            <a:r>
              <a:rPr lang="en-US" altLang="zh-CN"/>
              <a:t>P</a:t>
            </a:r>
            <a:r>
              <a:rPr lang="zh-CN" altLang="en-US"/>
              <a:t>沟道型，每种沟道型又有增强型和耗尽型之分。下面以</a:t>
            </a:r>
            <a:r>
              <a:rPr lang="en-US" altLang="zh-CN"/>
              <a:t>N</a:t>
            </a:r>
            <a:r>
              <a:rPr lang="zh-CN" altLang="en-US"/>
              <a:t>沟道型</a:t>
            </a:r>
            <a:r>
              <a:rPr lang="en-US" altLang="zh-CN"/>
              <a:t>MOS</a:t>
            </a:r>
            <a:r>
              <a:rPr lang="zh-CN" altLang="en-US"/>
              <a:t>管为例，介绍场效应管的基本结构和工作原理。</a:t>
            </a:r>
            <a:endParaRPr lang="zh-CN" altLang="en-US" b="1"/>
          </a:p>
          <a:p>
            <a:endParaRPr lang="zh-CN" altLang="en-US" b="1"/>
          </a:p>
          <a:p>
            <a:pPr>
              <a:spcAft>
                <a:spcPct val="40000"/>
              </a:spcAft>
            </a:pPr>
            <a:r>
              <a:rPr lang="en-US" altLang="zh-CN" sz="2000" b="1"/>
              <a:t>1</a:t>
            </a:r>
            <a:r>
              <a:rPr lang="zh-CN" altLang="en-US" sz="2000" b="1"/>
              <a:t>．</a:t>
            </a:r>
            <a:r>
              <a:rPr lang="en-US" altLang="zh-CN" sz="2000" b="1"/>
              <a:t>N</a:t>
            </a:r>
            <a:r>
              <a:rPr lang="zh-CN" altLang="en-US" sz="2000" b="1"/>
              <a:t>沟道增强型</a:t>
            </a:r>
            <a:r>
              <a:rPr lang="en-US" altLang="zh-CN" sz="2000" b="1"/>
              <a:t>MOS</a:t>
            </a:r>
            <a:r>
              <a:rPr lang="zh-CN" altLang="en-US" sz="2000" b="1"/>
              <a:t>管</a:t>
            </a:r>
          </a:p>
          <a:p>
            <a:r>
              <a:rPr lang="zh-CN" altLang="en-US" b="1"/>
              <a:t>      （</a:t>
            </a:r>
            <a:r>
              <a:rPr lang="en-US" altLang="zh-CN" b="1"/>
              <a:t>1</a:t>
            </a:r>
            <a:r>
              <a:rPr lang="zh-CN" altLang="en-US" b="1"/>
              <a:t>）结构</a:t>
            </a:r>
          </a:p>
          <a:p>
            <a:r>
              <a:rPr lang="zh-CN" altLang="en-US"/>
              <a:t>      图</a:t>
            </a:r>
            <a:r>
              <a:rPr lang="en-US" altLang="zh-CN"/>
              <a:t>4-27</a:t>
            </a:r>
            <a:r>
              <a:rPr lang="zh-CN" altLang="en-US"/>
              <a:t>（</a:t>
            </a:r>
            <a:r>
              <a:rPr lang="en-US" altLang="zh-CN"/>
              <a:t>a</a:t>
            </a:r>
            <a:r>
              <a:rPr lang="zh-CN" altLang="en-US"/>
              <a:t>）所示为</a:t>
            </a:r>
            <a:r>
              <a:rPr lang="en-US" altLang="zh-CN"/>
              <a:t>N</a:t>
            </a:r>
            <a:r>
              <a:rPr lang="zh-CN" altLang="en-US"/>
              <a:t>沟道增强型</a:t>
            </a:r>
            <a:r>
              <a:rPr lang="en-US" altLang="zh-CN"/>
              <a:t>MOS</a:t>
            </a:r>
            <a:r>
              <a:rPr lang="zh-CN" altLang="en-US"/>
              <a:t>管的结构图。 </a:t>
            </a:r>
          </a:p>
        </p:txBody>
      </p:sp>
      <p:pic>
        <p:nvPicPr>
          <p:cNvPr id="649221" name="Picture 5"/>
          <p:cNvPicPr>
            <a:picLocks noChangeAspect="1" noChangeArrowheads="1"/>
          </p:cNvPicPr>
          <p:nvPr/>
        </p:nvPicPr>
        <p:blipFill>
          <a:blip r:embed="rId2" cstate="print"/>
          <a:srcRect/>
          <a:stretch>
            <a:fillRect/>
          </a:stretch>
        </p:blipFill>
        <p:spPr bwMode="auto">
          <a:xfrm>
            <a:off x="1692275" y="4076700"/>
            <a:ext cx="5256213" cy="2559050"/>
          </a:xfrm>
          <a:prstGeom prst="rect">
            <a:avLst/>
          </a:prstGeom>
          <a:noFill/>
          <a:ln w="9525">
            <a:noFill/>
            <a:miter lim="800000"/>
            <a:headEnd/>
            <a:tailEnd/>
          </a:ln>
          <a:effectLst/>
        </p:spPr>
      </p:pic>
      <p:sp>
        <p:nvSpPr>
          <p:cNvPr id="649222" name="Text Box 6"/>
          <p:cNvSpPr txBox="1">
            <a:spLocks noChangeArrowheads="1"/>
          </p:cNvSpPr>
          <p:nvPr/>
        </p:nvSpPr>
        <p:spPr bwMode="auto">
          <a:xfrm>
            <a:off x="7451725" y="6308725"/>
            <a:ext cx="1223963" cy="366713"/>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4-27</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4" name="Text Box 4"/>
          <p:cNvSpPr txBox="1">
            <a:spLocks noChangeArrowheads="1"/>
          </p:cNvSpPr>
          <p:nvPr/>
        </p:nvSpPr>
        <p:spPr bwMode="auto">
          <a:xfrm>
            <a:off x="539750" y="476250"/>
            <a:ext cx="8280400" cy="366713"/>
          </a:xfrm>
          <a:prstGeom prst="rect">
            <a:avLst/>
          </a:prstGeom>
          <a:noFill/>
          <a:ln w="9525">
            <a:noFill/>
            <a:miter lim="800000"/>
            <a:headEnd/>
            <a:tailEnd/>
          </a:ln>
          <a:effectLst/>
        </p:spPr>
        <p:txBody>
          <a:bodyPr>
            <a:spAutoFit/>
          </a:bodyPr>
          <a:lstStyle/>
          <a:p>
            <a:pPr>
              <a:spcBef>
                <a:spcPct val="50000"/>
              </a:spcBef>
            </a:pPr>
            <a:endParaRPr lang="zh-CN" altLang="zh-CN"/>
          </a:p>
        </p:txBody>
      </p:sp>
      <p:sp>
        <p:nvSpPr>
          <p:cNvPr id="650245" name="Text Box 5"/>
          <p:cNvSpPr txBox="1">
            <a:spLocks noChangeArrowheads="1"/>
          </p:cNvSpPr>
          <p:nvPr/>
        </p:nvSpPr>
        <p:spPr bwMode="auto">
          <a:xfrm>
            <a:off x="539750" y="476250"/>
            <a:ext cx="8353425" cy="1465263"/>
          </a:xfrm>
          <a:prstGeom prst="rect">
            <a:avLst/>
          </a:prstGeom>
          <a:noFill/>
          <a:ln w="9525">
            <a:noFill/>
            <a:miter lim="800000"/>
            <a:headEnd/>
            <a:tailEnd/>
          </a:ln>
          <a:effectLst/>
        </p:spPr>
        <p:txBody>
          <a:bodyPr>
            <a:spAutoFit/>
          </a:bodyPr>
          <a:lstStyle/>
          <a:p>
            <a:pPr>
              <a:spcBef>
                <a:spcPct val="50000"/>
              </a:spcBef>
            </a:pPr>
            <a:r>
              <a:rPr lang="en-US" altLang="zh-CN"/>
              <a:t>      </a:t>
            </a:r>
            <a:r>
              <a:rPr lang="zh-CN" altLang="en-US"/>
              <a:t>它是用一块掺杂浓度较低的</a:t>
            </a:r>
            <a:r>
              <a:rPr lang="en-US" altLang="zh-CN"/>
              <a:t>P</a:t>
            </a:r>
            <a:r>
              <a:rPr lang="zh-CN" altLang="en-US"/>
              <a:t>型硅片作为衬底，在其上扩散出两个高掺杂的</a:t>
            </a:r>
            <a:r>
              <a:rPr lang="en-US" altLang="zh-CN"/>
              <a:t>N</a:t>
            </a:r>
            <a:r>
              <a:rPr lang="zh-CN" altLang="en-US"/>
              <a:t>型区（称为</a:t>
            </a:r>
            <a:r>
              <a:rPr lang="en-US" altLang="zh-CN"/>
              <a:t>N+</a:t>
            </a:r>
            <a:r>
              <a:rPr lang="zh-CN" altLang="en-US"/>
              <a:t>区），然后在半导体表面覆盖一层很薄的二氧化硅绝缘层。从两个</a:t>
            </a:r>
            <a:r>
              <a:rPr lang="en-US" altLang="zh-CN"/>
              <a:t>N+</a:t>
            </a:r>
            <a:r>
              <a:rPr lang="zh-CN" altLang="en-US"/>
              <a:t>区表面及它们之间的二氧化硅表面分别引出三个铝电极：源极</a:t>
            </a:r>
            <a:r>
              <a:rPr lang="en-US" altLang="zh-CN"/>
              <a:t>S</a:t>
            </a:r>
            <a:r>
              <a:rPr lang="zh-CN" altLang="en-US"/>
              <a:t>、漏极</a:t>
            </a:r>
            <a:r>
              <a:rPr lang="en-US" altLang="zh-CN"/>
              <a:t>D</a:t>
            </a:r>
            <a:r>
              <a:rPr lang="zh-CN" altLang="en-US"/>
              <a:t>和栅极</a:t>
            </a:r>
            <a:r>
              <a:rPr lang="en-US" altLang="zh-CN"/>
              <a:t>G</a:t>
            </a:r>
            <a:r>
              <a:rPr lang="zh-CN" altLang="en-US"/>
              <a:t>。因为栅极是和衬底完全绝缘的，所以称作绝缘栅型场效应管。</a:t>
            </a:r>
            <a:r>
              <a:rPr lang="zh-CN" altLang="en-US" b="1"/>
              <a:t>衬底</a:t>
            </a:r>
            <a:r>
              <a:rPr lang="en-US" altLang="zh-CN" b="1"/>
              <a:t>B</a:t>
            </a:r>
            <a:r>
              <a:rPr lang="zh-CN" altLang="en-US"/>
              <a:t>也有引极，通常在管子内部和源极相连。图</a:t>
            </a:r>
            <a:r>
              <a:rPr lang="en-US" altLang="zh-CN"/>
              <a:t>4-27</a:t>
            </a:r>
            <a:r>
              <a:rPr lang="zh-CN" altLang="en-US"/>
              <a:t>（</a:t>
            </a:r>
            <a:r>
              <a:rPr lang="en-US" altLang="zh-CN"/>
              <a:t>b</a:t>
            </a:r>
            <a:r>
              <a:rPr lang="zh-CN" altLang="en-US"/>
              <a:t>）为</a:t>
            </a:r>
            <a:r>
              <a:rPr lang="en-US" altLang="zh-CN"/>
              <a:t>N</a:t>
            </a:r>
            <a:r>
              <a:rPr lang="zh-CN" altLang="en-US"/>
              <a:t>沟道增强型</a:t>
            </a:r>
            <a:r>
              <a:rPr lang="en-US" altLang="zh-CN"/>
              <a:t>MOS</a:t>
            </a:r>
            <a:r>
              <a:rPr lang="zh-CN" altLang="en-US"/>
              <a:t>管的电路符号。</a:t>
            </a:r>
          </a:p>
        </p:txBody>
      </p:sp>
      <p:sp>
        <p:nvSpPr>
          <p:cNvPr id="650246" name="Text Box 6"/>
          <p:cNvSpPr txBox="1">
            <a:spLocks noChangeArrowheads="1"/>
          </p:cNvSpPr>
          <p:nvPr/>
        </p:nvSpPr>
        <p:spPr bwMode="auto">
          <a:xfrm>
            <a:off x="611188" y="2060575"/>
            <a:ext cx="4608512" cy="2976563"/>
          </a:xfrm>
          <a:prstGeom prst="rect">
            <a:avLst/>
          </a:prstGeom>
          <a:noFill/>
          <a:ln w="9525">
            <a:noFill/>
            <a:miter lim="800000"/>
            <a:headEnd/>
            <a:tailEnd/>
          </a:ln>
          <a:effectLst/>
        </p:spPr>
        <p:txBody>
          <a:bodyPr>
            <a:spAutoFit/>
          </a:bodyPr>
          <a:lstStyle/>
          <a:p>
            <a:pPr>
              <a:spcAft>
                <a:spcPct val="50000"/>
              </a:spcAft>
            </a:pPr>
            <a:r>
              <a:rPr lang="zh-CN" altLang="en-US" b="1"/>
              <a:t>（</a:t>
            </a:r>
            <a:r>
              <a:rPr lang="en-US" altLang="zh-CN" b="1"/>
              <a:t>2</a:t>
            </a:r>
            <a:r>
              <a:rPr lang="zh-CN" altLang="en-US" b="1"/>
              <a:t>）工作原理</a:t>
            </a:r>
          </a:p>
          <a:p>
            <a:r>
              <a:rPr lang="zh-CN" altLang="en-US"/>
              <a:t>      增强型</a:t>
            </a:r>
            <a:r>
              <a:rPr lang="en-US" altLang="zh-CN"/>
              <a:t>MOS</a:t>
            </a:r>
            <a:r>
              <a:rPr lang="zh-CN" altLang="en-US"/>
              <a:t>管的两个</a:t>
            </a:r>
            <a:r>
              <a:rPr lang="en-US" altLang="zh-CN"/>
              <a:t>N+</a:t>
            </a:r>
            <a:r>
              <a:rPr lang="zh-CN" altLang="en-US"/>
              <a:t>区和</a:t>
            </a:r>
            <a:r>
              <a:rPr lang="en-US" altLang="zh-CN"/>
              <a:t>P</a:t>
            </a:r>
            <a:r>
              <a:rPr lang="zh-CN" altLang="en-US"/>
              <a:t>型衬底形成两个背靠背的</a:t>
            </a:r>
            <a:r>
              <a:rPr lang="en-US" altLang="zh-CN"/>
              <a:t>PN</a:t>
            </a:r>
            <a:r>
              <a:rPr lang="zh-CN" altLang="en-US"/>
              <a:t>结，不加栅</a:t>
            </a:r>
            <a:r>
              <a:rPr lang="en-US" altLang="zh-CN"/>
              <a:t>-</a:t>
            </a:r>
            <a:r>
              <a:rPr lang="zh-CN" altLang="en-US"/>
              <a:t>源电压时，源</a:t>
            </a:r>
            <a:r>
              <a:rPr lang="en-US" altLang="zh-CN"/>
              <a:t>-</a:t>
            </a:r>
            <a:r>
              <a:rPr lang="zh-CN" altLang="en-US"/>
              <a:t>漏两极之间没有原始的导电沟道。当栅极和源极之间施加正向电压</a:t>
            </a:r>
            <a:r>
              <a:rPr lang="en-US" altLang="zh-CN" i="1"/>
              <a:t>U</a:t>
            </a:r>
            <a:r>
              <a:rPr lang="en-US" altLang="zh-CN"/>
              <a:t>GS</a:t>
            </a:r>
            <a:r>
              <a:rPr lang="zh-CN" altLang="en-US"/>
              <a:t>时，将产生一个作用于衬底的电场，在该电场的作用下，可将</a:t>
            </a:r>
            <a:r>
              <a:rPr lang="en-US" altLang="zh-CN"/>
              <a:t>P</a:t>
            </a:r>
            <a:r>
              <a:rPr lang="zh-CN" altLang="en-US"/>
              <a:t>型衬底中的少数载流子自由电子吸引到绝缘层下方，感生出一个</a:t>
            </a:r>
            <a:r>
              <a:rPr lang="en-US" altLang="zh-CN"/>
              <a:t>N</a:t>
            </a:r>
            <a:r>
              <a:rPr lang="zh-CN" altLang="en-US"/>
              <a:t>型电荷层（称为反型层），如图</a:t>
            </a:r>
            <a:r>
              <a:rPr lang="en-US" altLang="zh-CN"/>
              <a:t>4-28</a:t>
            </a:r>
            <a:r>
              <a:rPr lang="zh-CN" altLang="en-US"/>
              <a:t>所示，该电路是共源接法。 </a:t>
            </a:r>
          </a:p>
        </p:txBody>
      </p:sp>
      <p:pic>
        <p:nvPicPr>
          <p:cNvPr id="650247" name="Picture 7"/>
          <p:cNvPicPr>
            <a:picLocks noChangeAspect="1" noChangeArrowheads="1"/>
          </p:cNvPicPr>
          <p:nvPr/>
        </p:nvPicPr>
        <p:blipFill>
          <a:blip r:embed="rId2" cstate="print"/>
          <a:srcRect/>
          <a:stretch>
            <a:fillRect/>
          </a:stretch>
        </p:blipFill>
        <p:spPr bwMode="auto">
          <a:xfrm>
            <a:off x="5795963" y="2276475"/>
            <a:ext cx="2371725" cy="2724150"/>
          </a:xfrm>
          <a:prstGeom prst="rect">
            <a:avLst/>
          </a:prstGeom>
          <a:noFill/>
          <a:ln w="9525">
            <a:noFill/>
            <a:miter lim="800000"/>
            <a:headEnd/>
            <a:tailEnd/>
          </a:ln>
          <a:effectLst/>
        </p:spPr>
      </p:pic>
      <p:sp>
        <p:nvSpPr>
          <p:cNvPr id="650248" name="Text Box 8"/>
          <p:cNvSpPr txBox="1">
            <a:spLocks noChangeArrowheads="1"/>
          </p:cNvSpPr>
          <p:nvPr/>
        </p:nvSpPr>
        <p:spPr bwMode="auto">
          <a:xfrm>
            <a:off x="6732588" y="5300663"/>
            <a:ext cx="1584325" cy="366712"/>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4-28</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8" name="Text Box 4"/>
          <p:cNvSpPr txBox="1">
            <a:spLocks noChangeArrowheads="1"/>
          </p:cNvSpPr>
          <p:nvPr/>
        </p:nvSpPr>
        <p:spPr bwMode="auto">
          <a:xfrm>
            <a:off x="611188" y="549275"/>
            <a:ext cx="8064500" cy="2838450"/>
          </a:xfrm>
          <a:prstGeom prst="rect">
            <a:avLst/>
          </a:prstGeom>
          <a:noFill/>
          <a:ln w="9525">
            <a:noFill/>
            <a:miter lim="800000"/>
            <a:headEnd/>
            <a:tailEnd/>
          </a:ln>
          <a:effectLst/>
        </p:spPr>
        <p:txBody>
          <a:bodyPr>
            <a:spAutoFit/>
          </a:bodyPr>
          <a:lstStyle/>
          <a:p>
            <a:r>
              <a:rPr lang="en-US" altLang="zh-CN"/>
              <a:t>      </a:t>
            </a:r>
            <a:r>
              <a:rPr lang="zh-CN" altLang="en-US"/>
              <a:t>当电压</a:t>
            </a:r>
            <a:r>
              <a:rPr lang="en-US" altLang="zh-CN" i="1"/>
              <a:t>U</a:t>
            </a:r>
            <a:r>
              <a:rPr lang="en-US" altLang="zh-CN"/>
              <a:t>GS</a:t>
            </a:r>
            <a:r>
              <a:rPr lang="zh-CN" altLang="en-US"/>
              <a:t>超过一定值时，这个</a:t>
            </a:r>
            <a:r>
              <a:rPr lang="en-US" altLang="zh-CN"/>
              <a:t>N</a:t>
            </a:r>
            <a:r>
              <a:rPr lang="zh-CN" altLang="en-US"/>
              <a:t>型电荷层将会将两个</a:t>
            </a:r>
            <a:r>
              <a:rPr lang="en-US" altLang="zh-CN"/>
              <a:t>N+</a:t>
            </a:r>
            <a:r>
              <a:rPr lang="zh-CN" altLang="en-US"/>
              <a:t>区联结起来，从而在漏</a:t>
            </a:r>
            <a:r>
              <a:rPr lang="en-US" altLang="zh-CN"/>
              <a:t>-</a:t>
            </a:r>
            <a:r>
              <a:rPr lang="zh-CN" altLang="en-US"/>
              <a:t>源两极之间形成一个导电沟道。刚开始产生导电沟道的栅</a:t>
            </a:r>
            <a:r>
              <a:rPr lang="en-US" altLang="zh-CN"/>
              <a:t>-</a:t>
            </a:r>
            <a:r>
              <a:rPr lang="zh-CN" altLang="en-US"/>
              <a:t>源电压</a:t>
            </a:r>
            <a:r>
              <a:rPr lang="en-US" altLang="zh-CN" i="1"/>
              <a:t>U</a:t>
            </a:r>
            <a:r>
              <a:rPr lang="en-US" altLang="zh-CN"/>
              <a:t>GS</a:t>
            </a:r>
            <a:r>
              <a:rPr lang="zh-CN" altLang="en-US"/>
              <a:t>称为开启电压</a:t>
            </a:r>
            <a:r>
              <a:rPr lang="en-US" altLang="zh-CN" i="1"/>
              <a:t>U</a:t>
            </a:r>
            <a:r>
              <a:rPr lang="en-US" altLang="zh-CN"/>
              <a:t>T</a:t>
            </a:r>
            <a:r>
              <a:rPr lang="zh-CN" altLang="en-US"/>
              <a:t>。由于该导电沟道是由自由电子构成的，所以称为</a:t>
            </a:r>
            <a:r>
              <a:rPr lang="en-US" altLang="zh-CN"/>
              <a:t>N</a:t>
            </a:r>
            <a:r>
              <a:rPr lang="zh-CN" altLang="en-US"/>
              <a:t>沟道。</a:t>
            </a:r>
          </a:p>
          <a:p>
            <a:endParaRPr lang="zh-CN" altLang="en-US"/>
          </a:p>
          <a:p>
            <a:r>
              <a:rPr lang="zh-CN" altLang="en-US"/>
              <a:t>      当漏</a:t>
            </a:r>
            <a:r>
              <a:rPr lang="en-US" altLang="zh-CN"/>
              <a:t>-</a:t>
            </a:r>
            <a:r>
              <a:rPr lang="zh-CN" altLang="en-US"/>
              <a:t>源两极间加上电压</a:t>
            </a:r>
            <a:r>
              <a:rPr lang="en-US" altLang="zh-CN" i="1"/>
              <a:t>U</a:t>
            </a:r>
            <a:r>
              <a:rPr lang="en-US" altLang="zh-CN"/>
              <a:t>DS</a:t>
            </a:r>
            <a:r>
              <a:rPr lang="zh-CN" altLang="en-US"/>
              <a:t>时，自由电子定向运动，就会形成漏极电流</a:t>
            </a:r>
            <a:r>
              <a:rPr lang="en-US" altLang="zh-CN" i="1"/>
              <a:t>I</a:t>
            </a:r>
            <a:r>
              <a:rPr lang="en-US" altLang="zh-CN"/>
              <a:t>D</a:t>
            </a:r>
            <a:r>
              <a:rPr lang="zh-CN" altLang="en-US"/>
              <a:t>，如图</a:t>
            </a:r>
            <a:r>
              <a:rPr lang="en-US" altLang="zh-CN"/>
              <a:t>4-28</a:t>
            </a:r>
            <a:r>
              <a:rPr lang="zh-CN" altLang="en-US"/>
              <a:t>所示。当</a:t>
            </a:r>
            <a:r>
              <a:rPr lang="en-US" altLang="zh-CN" i="1"/>
              <a:t>U</a:t>
            </a:r>
            <a:r>
              <a:rPr lang="en-US" altLang="zh-CN"/>
              <a:t>DS</a:t>
            </a:r>
            <a:r>
              <a:rPr lang="zh-CN" altLang="en-US"/>
              <a:t>一定时，改变</a:t>
            </a:r>
            <a:r>
              <a:rPr lang="en-US" altLang="zh-CN" i="1"/>
              <a:t>U</a:t>
            </a:r>
            <a:r>
              <a:rPr lang="en-US" altLang="zh-CN"/>
              <a:t>GS</a:t>
            </a:r>
            <a:r>
              <a:rPr lang="zh-CN" altLang="en-US"/>
              <a:t>的大小，可以改变导电沟道的宽度，从而改变漏极电流</a:t>
            </a:r>
            <a:r>
              <a:rPr lang="en-US" altLang="zh-CN" i="1"/>
              <a:t>I</a:t>
            </a:r>
            <a:r>
              <a:rPr lang="en-US" altLang="zh-CN"/>
              <a:t>D</a:t>
            </a:r>
            <a:r>
              <a:rPr lang="zh-CN" altLang="en-US"/>
              <a:t>的大小。另外，当加上电压</a:t>
            </a:r>
            <a:r>
              <a:rPr lang="en-US" altLang="zh-CN" i="1"/>
              <a:t>U</a:t>
            </a:r>
            <a:r>
              <a:rPr lang="en-US" altLang="zh-CN"/>
              <a:t>DS</a:t>
            </a:r>
            <a:r>
              <a:rPr lang="zh-CN" altLang="en-US"/>
              <a:t>时，沿沟道有一个电位梯度，靠近漏极处电位最高，该处栅</a:t>
            </a:r>
            <a:r>
              <a:rPr lang="en-US" altLang="zh-CN"/>
              <a:t>-</a:t>
            </a:r>
            <a:r>
              <a:rPr lang="zh-CN" altLang="en-US"/>
              <a:t>漏电压（</a:t>
            </a:r>
            <a:r>
              <a:rPr lang="en-US" altLang="zh-CN" i="1"/>
              <a:t>U</a:t>
            </a:r>
            <a:r>
              <a:rPr lang="en-US" altLang="zh-CN"/>
              <a:t>GD = </a:t>
            </a:r>
            <a:r>
              <a:rPr lang="en-US" altLang="zh-CN" i="1"/>
              <a:t>U</a:t>
            </a:r>
            <a:r>
              <a:rPr lang="en-US" altLang="zh-CN"/>
              <a:t>GS - </a:t>
            </a:r>
            <a:r>
              <a:rPr lang="en-US" altLang="zh-CN" i="1"/>
              <a:t>U</a:t>
            </a:r>
            <a:r>
              <a:rPr lang="en-US" altLang="zh-CN"/>
              <a:t>DS</a:t>
            </a:r>
            <a:r>
              <a:rPr lang="zh-CN" altLang="en-US"/>
              <a:t>）最小，因此感生出的导电沟道最窄，而靠近源极处电位最低，该处栅</a:t>
            </a:r>
            <a:r>
              <a:rPr lang="en-US" altLang="zh-CN"/>
              <a:t>-</a:t>
            </a:r>
            <a:r>
              <a:rPr lang="zh-CN" altLang="en-US"/>
              <a:t>源电压最大，因此感生出的导电沟道最宽，所以实际的导电沟道呈契形，如图</a:t>
            </a:r>
            <a:r>
              <a:rPr lang="en-US" altLang="zh-CN"/>
              <a:t>4-28</a:t>
            </a:r>
            <a:r>
              <a:rPr lang="zh-CN" altLang="en-US"/>
              <a:t>所示。</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2" name="Text Box 4"/>
          <p:cNvSpPr txBox="1">
            <a:spLocks noChangeArrowheads="1"/>
          </p:cNvSpPr>
          <p:nvPr/>
        </p:nvSpPr>
        <p:spPr bwMode="auto">
          <a:xfrm>
            <a:off x="539750" y="476250"/>
            <a:ext cx="8208963" cy="641350"/>
          </a:xfrm>
          <a:prstGeom prst="rect">
            <a:avLst/>
          </a:prstGeom>
          <a:noFill/>
          <a:ln w="9525">
            <a:noFill/>
            <a:miter lim="800000"/>
            <a:headEnd/>
            <a:tailEnd/>
          </a:ln>
          <a:effectLst/>
        </p:spPr>
        <p:txBody>
          <a:bodyPr>
            <a:spAutoFit/>
          </a:bodyPr>
          <a:lstStyle/>
          <a:p>
            <a:pPr>
              <a:spcBef>
                <a:spcPct val="50000"/>
              </a:spcBef>
            </a:pPr>
            <a:r>
              <a:rPr lang="en-US" altLang="zh-CN"/>
              <a:t>      </a:t>
            </a:r>
            <a:r>
              <a:rPr lang="zh-CN" altLang="en-US"/>
              <a:t>图</a:t>
            </a:r>
            <a:r>
              <a:rPr lang="en-US" altLang="zh-CN"/>
              <a:t>4-29</a:t>
            </a:r>
            <a:r>
              <a:rPr lang="zh-CN" altLang="en-US"/>
              <a:t>所示为</a:t>
            </a:r>
            <a:r>
              <a:rPr lang="en-US" altLang="zh-CN"/>
              <a:t>N</a:t>
            </a:r>
            <a:r>
              <a:rPr lang="zh-CN" altLang="en-US"/>
              <a:t>沟道增强型</a:t>
            </a:r>
            <a:r>
              <a:rPr lang="en-US" altLang="zh-CN"/>
              <a:t>MOS</a:t>
            </a:r>
            <a:r>
              <a:rPr lang="zh-CN" altLang="en-US"/>
              <a:t>管的伏安特性曲线，读者可参照</a:t>
            </a:r>
            <a:r>
              <a:rPr lang="en-US" altLang="zh-CN"/>
              <a:t>N</a:t>
            </a:r>
            <a:r>
              <a:rPr lang="zh-CN" altLang="en-US"/>
              <a:t>沟道结型场效应管的特性曲线自行分析。</a:t>
            </a:r>
          </a:p>
        </p:txBody>
      </p:sp>
      <p:pic>
        <p:nvPicPr>
          <p:cNvPr id="652293" name="Picture 5"/>
          <p:cNvPicPr>
            <a:picLocks noChangeAspect="1" noChangeArrowheads="1"/>
          </p:cNvPicPr>
          <p:nvPr/>
        </p:nvPicPr>
        <p:blipFill>
          <a:blip r:embed="rId3" cstate="print"/>
          <a:srcRect/>
          <a:stretch>
            <a:fillRect/>
          </a:stretch>
        </p:blipFill>
        <p:spPr bwMode="auto">
          <a:xfrm>
            <a:off x="1547813" y="1196975"/>
            <a:ext cx="5761037" cy="2795588"/>
          </a:xfrm>
          <a:prstGeom prst="rect">
            <a:avLst/>
          </a:prstGeom>
          <a:noFill/>
          <a:ln w="9525">
            <a:noFill/>
            <a:miter lim="800000"/>
            <a:headEnd/>
            <a:tailEnd/>
          </a:ln>
          <a:effectLst/>
        </p:spPr>
      </p:pic>
      <p:sp>
        <p:nvSpPr>
          <p:cNvPr id="652294" name="Text Box 6"/>
          <p:cNvSpPr txBox="1">
            <a:spLocks noChangeArrowheads="1"/>
          </p:cNvSpPr>
          <p:nvPr/>
        </p:nvSpPr>
        <p:spPr bwMode="auto">
          <a:xfrm>
            <a:off x="3635375" y="4005263"/>
            <a:ext cx="1511300" cy="366712"/>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4-29</a:t>
            </a:r>
          </a:p>
        </p:txBody>
      </p:sp>
      <p:sp>
        <p:nvSpPr>
          <p:cNvPr id="652295" name="Text Box 7"/>
          <p:cNvSpPr txBox="1">
            <a:spLocks noChangeArrowheads="1"/>
          </p:cNvSpPr>
          <p:nvPr/>
        </p:nvSpPr>
        <p:spPr bwMode="auto">
          <a:xfrm>
            <a:off x="539750" y="4508500"/>
            <a:ext cx="8353425" cy="641350"/>
          </a:xfrm>
          <a:prstGeom prst="rect">
            <a:avLst/>
          </a:prstGeom>
          <a:noFill/>
          <a:ln w="9525">
            <a:noFill/>
            <a:miter lim="800000"/>
            <a:headEnd/>
            <a:tailEnd/>
          </a:ln>
          <a:effectLst/>
        </p:spPr>
        <p:txBody>
          <a:bodyPr>
            <a:spAutoFit/>
          </a:bodyPr>
          <a:lstStyle/>
          <a:p>
            <a:pPr>
              <a:spcBef>
                <a:spcPct val="50000"/>
              </a:spcBef>
            </a:pPr>
            <a:r>
              <a:rPr lang="en-US" altLang="zh-CN"/>
              <a:t>      </a:t>
            </a:r>
            <a:r>
              <a:rPr lang="zh-CN" altLang="en-US"/>
              <a:t>衡量栅</a:t>
            </a:r>
            <a:r>
              <a:rPr lang="en-US" altLang="zh-CN"/>
              <a:t>-</a:t>
            </a:r>
            <a:r>
              <a:rPr lang="zh-CN" altLang="en-US"/>
              <a:t>源电压</a:t>
            </a:r>
            <a:r>
              <a:rPr lang="en-US" altLang="zh-CN" i="1"/>
              <a:t>U</a:t>
            </a:r>
            <a:r>
              <a:rPr lang="en-US" altLang="zh-CN" baseline="-25000"/>
              <a:t>GS</a:t>
            </a:r>
            <a:r>
              <a:rPr lang="zh-CN" altLang="en-US"/>
              <a:t>对漏极电流</a:t>
            </a:r>
            <a:r>
              <a:rPr lang="en-US" altLang="zh-CN" i="1">
                <a:latin typeface="Times New Roman" pitchFamily="18" charset="0"/>
              </a:rPr>
              <a:t>I</a:t>
            </a:r>
            <a:r>
              <a:rPr lang="en-US" altLang="zh-CN" baseline="-25000"/>
              <a:t>D</a:t>
            </a:r>
            <a:r>
              <a:rPr lang="zh-CN" altLang="en-US"/>
              <a:t>的控制作用的参数称作低频跨导，用</a:t>
            </a:r>
            <a:r>
              <a:rPr lang="en-US" altLang="zh-CN" i="1"/>
              <a:t>g</a:t>
            </a:r>
            <a:r>
              <a:rPr lang="en-US" altLang="zh-CN" baseline="-25000"/>
              <a:t>m</a:t>
            </a:r>
            <a:r>
              <a:rPr lang="zh-CN" altLang="en-US"/>
              <a:t>表示。定义为：当</a:t>
            </a:r>
            <a:r>
              <a:rPr lang="en-US" altLang="zh-CN" i="1"/>
              <a:t>U</a:t>
            </a:r>
            <a:r>
              <a:rPr lang="en-US" altLang="zh-CN" baseline="-25000"/>
              <a:t>DS</a:t>
            </a:r>
            <a:r>
              <a:rPr lang="zh-CN" altLang="en-US"/>
              <a:t>一定时，</a:t>
            </a:r>
            <a:r>
              <a:rPr lang="en-US" altLang="zh-CN" i="1">
                <a:latin typeface="Times New Roman" pitchFamily="18" charset="0"/>
              </a:rPr>
              <a:t>I</a:t>
            </a:r>
            <a:r>
              <a:rPr lang="en-US" altLang="zh-CN" baseline="-25000"/>
              <a:t>D</a:t>
            </a:r>
            <a:r>
              <a:rPr lang="zh-CN" altLang="en-US"/>
              <a:t>与</a:t>
            </a:r>
            <a:r>
              <a:rPr lang="en-US" altLang="zh-CN" i="1"/>
              <a:t>U</a:t>
            </a:r>
            <a:r>
              <a:rPr lang="en-US" altLang="zh-CN" baseline="-25000"/>
              <a:t>GS</a:t>
            </a:r>
            <a:r>
              <a:rPr lang="zh-CN" altLang="en-US"/>
              <a:t>的变化量之比，即</a:t>
            </a:r>
          </a:p>
        </p:txBody>
      </p:sp>
      <p:sp>
        <p:nvSpPr>
          <p:cNvPr id="652297" name="Rectangle 9"/>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52296" name="Object 8"/>
          <p:cNvGraphicFramePr>
            <a:graphicFrameLocks noChangeAspect="1"/>
          </p:cNvGraphicFramePr>
          <p:nvPr/>
        </p:nvGraphicFramePr>
        <p:xfrm>
          <a:off x="3132138" y="5229225"/>
          <a:ext cx="2279650" cy="823913"/>
        </p:xfrm>
        <a:graphic>
          <a:graphicData uri="http://schemas.openxmlformats.org/presentationml/2006/ole">
            <p:oleObj spid="_x0000_s652296" name="公式" r:id="rId4" imgW="1206360" imgH="431640" progId="">
              <p:embed/>
            </p:oleObj>
          </a:graphicData>
        </a:graphic>
      </p:graphicFrame>
      <p:sp>
        <p:nvSpPr>
          <p:cNvPr id="652300" name="Rectangle 12"/>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52299" name="Object 11"/>
          <p:cNvGraphicFramePr>
            <a:graphicFrameLocks noChangeAspect="1"/>
          </p:cNvGraphicFramePr>
          <p:nvPr/>
        </p:nvGraphicFramePr>
        <p:xfrm>
          <a:off x="0" y="0"/>
          <a:ext cx="723900" cy="409575"/>
        </p:xfrm>
        <a:graphic>
          <a:graphicData uri="http://schemas.openxmlformats.org/presentationml/2006/ole">
            <p:oleObj spid="_x0000_s652299" name="公式" r:id="rId5" imgW="723586" imgH="406224" progId="">
              <p:embed/>
            </p:oleObj>
          </a:graphicData>
        </a:graphic>
      </p:graphicFrame>
      <p:sp>
        <p:nvSpPr>
          <p:cNvPr id="652302" name="Rectangle 1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52301" name="Object 13"/>
          <p:cNvGraphicFramePr>
            <a:graphicFrameLocks noChangeAspect="1"/>
          </p:cNvGraphicFramePr>
          <p:nvPr/>
        </p:nvGraphicFramePr>
        <p:xfrm>
          <a:off x="0" y="0"/>
          <a:ext cx="723900" cy="409575"/>
        </p:xfrm>
        <a:graphic>
          <a:graphicData uri="http://schemas.openxmlformats.org/presentationml/2006/ole">
            <p:oleObj spid="_x0000_s652301" name="公式" r:id="rId6" imgW="723586" imgH="406224" progId="">
              <p:embed/>
            </p:oleObj>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6" name="Text Box 4"/>
          <p:cNvSpPr txBox="1">
            <a:spLocks noChangeArrowheads="1"/>
          </p:cNvSpPr>
          <p:nvPr/>
        </p:nvSpPr>
        <p:spPr bwMode="auto">
          <a:xfrm>
            <a:off x="755650" y="620713"/>
            <a:ext cx="7920038" cy="3325812"/>
          </a:xfrm>
          <a:prstGeom prst="rect">
            <a:avLst/>
          </a:prstGeom>
          <a:noFill/>
          <a:ln w="9525">
            <a:noFill/>
            <a:miter lim="800000"/>
            <a:headEnd/>
            <a:tailEnd/>
          </a:ln>
          <a:effectLst/>
        </p:spPr>
        <p:txBody>
          <a:bodyPr>
            <a:spAutoFit/>
          </a:bodyPr>
          <a:lstStyle/>
          <a:p>
            <a:pPr>
              <a:spcAft>
                <a:spcPct val="60000"/>
              </a:spcAft>
            </a:pPr>
            <a:r>
              <a:rPr lang="en-US" altLang="zh-CN" sz="2000" b="1"/>
              <a:t>2. N</a:t>
            </a:r>
            <a:r>
              <a:rPr lang="zh-CN" altLang="en-US" sz="2000" b="1"/>
              <a:t>沟道耗尽型</a:t>
            </a:r>
            <a:r>
              <a:rPr lang="en-US" altLang="zh-CN" sz="2000" b="1"/>
              <a:t>MOS</a:t>
            </a:r>
            <a:r>
              <a:rPr lang="zh-CN" altLang="en-US" sz="2000" b="1"/>
              <a:t>管</a:t>
            </a:r>
          </a:p>
          <a:p>
            <a:r>
              <a:rPr lang="zh-CN" altLang="en-US"/>
              <a:t>      耗尽型</a:t>
            </a:r>
            <a:r>
              <a:rPr lang="en-US" altLang="zh-CN"/>
              <a:t>MOS</a:t>
            </a:r>
            <a:r>
              <a:rPr lang="zh-CN" altLang="en-US"/>
              <a:t>管和增强型</a:t>
            </a:r>
            <a:r>
              <a:rPr lang="en-US" altLang="zh-CN"/>
              <a:t>MOS</a:t>
            </a:r>
            <a:r>
              <a:rPr lang="zh-CN" altLang="en-US"/>
              <a:t>管的区别是：前者具有原始的导电沟道，而后者没有原始的导电沟道。如果在</a:t>
            </a:r>
            <a:r>
              <a:rPr lang="en-US" altLang="zh-CN"/>
              <a:t>MOS</a:t>
            </a:r>
            <a:r>
              <a:rPr lang="zh-CN" altLang="en-US"/>
              <a:t>的制作过程中，在二氧化硅里掺入大量的正离子，那么即使栅</a:t>
            </a:r>
            <a:r>
              <a:rPr lang="en-US" altLang="zh-CN"/>
              <a:t>-</a:t>
            </a:r>
            <a:r>
              <a:rPr lang="zh-CN" altLang="en-US"/>
              <a:t>源电压</a:t>
            </a:r>
            <a:r>
              <a:rPr lang="en-US" altLang="zh-CN" i="1"/>
              <a:t>U</a:t>
            </a:r>
            <a:r>
              <a:rPr lang="en-US" altLang="zh-CN" baseline="-25000"/>
              <a:t>GS</a:t>
            </a:r>
            <a:r>
              <a:rPr lang="en-US" altLang="zh-CN"/>
              <a:t> = 0</a:t>
            </a:r>
            <a:r>
              <a:rPr lang="zh-CN" altLang="en-US"/>
              <a:t>，在这些正离子的作用下，也能在</a:t>
            </a:r>
            <a:r>
              <a:rPr lang="en-US" altLang="zh-CN"/>
              <a:t>P</a:t>
            </a:r>
            <a:r>
              <a:rPr lang="zh-CN" altLang="en-US"/>
              <a:t>型衬底中感生出原始的导电沟道，将两个高浓度的</a:t>
            </a:r>
            <a:r>
              <a:rPr lang="en-US" altLang="zh-CN"/>
              <a:t>N+</a:t>
            </a:r>
            <a:r>
              <a:rPr lang="zh-CN" altLang="en-US"/>
              <a:t>区相连。这就是</a:t>
            </a:r>
            <a:r>
              <a:rPr lang="en-US" altLang="zh-CN"/>
              <a:t>N</a:t>
            </a:r>
            <a:r>
              <a:rPr lang="zh-CN" altLang="en-US"/>
              <a:t>沟道耗尽型</a:t>
            </a:r>
            <a:r>
              <a:rPr lang="en-US" altLang="zh-CN"/>
              <a:t>MOS</a:t>
            </a:r>
            <a:r>
              <a:rPr lang="zh-CN" altLang="en-US"/>
              <a:t>管。</a:t>
            </a:r>
          </a:p>
          <a:p>
            <a:r>
              <a:rPr lang="zh-CN" altLang="en-US"/>
              <a:t>      </a:t>
            </a:r>
            <a:r>
              <a:rPr lang="en-US" altLang="zh-CN"/>
              <a:t>N</a:t>
            </a:r>
            <a:r>
              <a:rPr lang="zh-CN" altLang="en-US"/>
              <a:t>沟道耗尽型</a:t>
            </a:r>
            <a:r>
              <a:rPr lang="en-US" altLang="zh-CN"/>
              <a:t>MOS</a:t>
            </a:r>
            <a:r>
              <a:rPr lang="zh-CN" altLang="en-US"/>
              <a:t>管在使用中，栅</a:t>
            </a:r>
            <a:r>
              <a:rPr lang="en-US" altLang="zh-CN"/>
              <a:t>-</a:t>
            </a:r>
            <a:r>
              <a:rPr lang="zh-CN" altLang="en-US"/>
              <a:t>源电压</a:t>
            </a:r>
            <a:r>
              <a:rPr lang="en-US" altLang="zh-CN" i="1"/>
              <a:t>U</a:t>
            </a:r>
            <a:r>
              <a:rPr lang="en-US" altLang="zh-CN" baseline="-25000"/>
              <a:t>GS</a:t>
            </a:r>
            <a:r>
              <a:rPr lang="zh-CN" altLang="en-US"/>
              <a:t>可正可负。</a:t>
            </a:r>
            <a:r>
              <a:rPr lang="en-US" altLang="zh-CN" i="1"/>
              <a:t>U</a:t>
            </a:r>
            <a:r>
              <a:rPr lang="en-US" altLang="zh-CN" baseline="-25000"/>
              <a:t>GS</a:t>
            </a:r>
            <a:r>
              <a:rPr lang="zh-CN" altLang="en-US"/>
              <a:t>＞</a:t>
            </a:r>
            <a:r>
              <a:rPr lang="en-US" altLang="zh-CN"/>
              <a:t>0</a:t>
            </a:r>
            <a:r>
              <a:rPr lang="zh-CN" altLang="en-US"/>
              <a:t>时，工作过程与增强型</a:t>
            </a:r>
            <a:r>
              <a:rPr lang="en-US" altLang="zh-CN"/>
              <a:t>MOS</a:t>
            </a:r>
            <a:r>
              <a:rPr lang="zh-CN" altLang="en-US"/>
              <a:t>管相仿，</a:t>
            </a:r>
            <a:r>
              <a:rPr lang="en-US" altLang="zh-CN" i="1"/>
              <a:t>U</a:t>
            </a:r>
            <a:r>
              <a:rPr lang="en-US" altLang="zh-CN" baseline="-25000"/>
              <a:t>GS</a:t>
            </a:r>
            <a:r>
              <a:rPr lang="zh-CN" altLang="en-US"/>
              <a:t>增大，导电沟道变宽，使</a:t>
            </a:r>
            <a:r>
              <a:rPr lang="en-US" altLang="zh-CN" i="1">
                <a:latin typeface="Times New Roman" pitchFamily="18" charset="0"/>
              </a:rPr>
              <a:t>I</a:t>
            </a:r>
            <a:r>
              <a:rPr lang="en-US" altLang="zh-CN" baseline="-25000"/>
              <a:t>D</a:t>
            </a:r>
            <a:r>
              <a:rPr lang="zh-CN" altLang="en-US"/>
              <a:t>增大；</a:t>
            </a:r>
            <a:r>
              <a:rPr lang="en-US" altLang="zh-CN" i="1"/>
              <a:t>U</a:t>
            </a:r>
            <a:r>
              <a:rPr lang="en-US" altLang="zh-CN" baseline="-25000"/>
              <a:t>GS</a:t>
            </a:r>
            <a:r>
              <a:rPr lang="zh-CN" altLang="en-US"/>
              <a:t>＜</a:t>
            </a:r>
            <a:r>
              <a:rPr lang="en-US" altLang="zh-CN"/>
              <a:t>0</a:t>
            </a:r>
            <a:r>
              <a:rPr lang="zh-CN" altLang="en-US"/>
              <a:t>时，其产生的电场将削弱正离子的作用，使导电沟道变窄，从而使</a:t>
            </a:r>
            <a:r>
              <a:rPr lang="en-US" altLang="zh-CN" i="1">
                <a:latin typeface="Times New Roman" pitchFamily="18" charset="0"/>
              </a:rPr>
              <a:t>I</a:t>
            </a:r>
            <a:r>
              <a:rPr lang="en-US" altLang="zh-CN" baseline="-25000"/>
              <a:t>D</a:t>
            </a:r>
            <a:r>
              <a:rPr lang="zh-CN" altLang="en-US"/>
              <a:t>减小。当负的</a:t>
            </a:r>
            <a:r>
              <a:rPr lang="en-US" altLang="zh-CN" i="1"/>
              <a:t>U</a:t>
            </a:r>
            <a:r>
              <a:rPr lang="en-US" altLang="zh-CN" baseline="-25000"/>
              <a:t>GS</a:t>
            </a:r>
            <a:r>
              <a:rPr lang="zh-CN" altLang="en-US"/>
              <a:t>大到一定程度时，将使导电沟道消失，</a:t>
            </a:r>
            <a:r>
              <a:rPr lang="en-US" altLang="zh-CN" i="1">
                <a:latin typeface="Times New Roman" pitchFamily="18" charset="0"/>
              </a:rPr>
              <a:t>I</a:t>
            </a:r>
            <a:r>
              <a:rPr lang="en-US" altLang="zh-CN" baseline="-25000"/>
              <a:t>D</a:t>
            </a:r>
            <a:r>
              <a:rPr lang="en-US" altLang="zh-CN"/>
              <a:t> = 0</a:t>
            </a:r>
            <a:r>
              <a:rPr lang="zh-CN" altLang="en-US"/>
              <a:t>，此时的</a:t>
            </a:r>
            <a:r>
              <a:rPr lang="en-US" altLang="zh-CN" i="1"/>
              <a:t>U</a:t>
            </a:r>
            <a:r>
              <a:rPr lang="en-US" altLang="zh-CN" baseline="-25000"/>
              <a:t>GS</a:t>
            </a:r>
            <a:r>
              <a:rPr lang="zh-CN" altLang="en-US"/>
              <a:t>就是夹断电压</a:t>
            </a:r>
            <a:r>
              <a:rPr lang="en-US" altLang="zh-CN" i="1"/>
              <a:t>U</a:t>
            </a:r>
            <a:r>
              <a:rPr lang="en-US" altLang="zh-CN" baseline="-25000"/>
              <a:t>P</a:t>
            </a:r>
            <a:r>
              <a:rPr lang="zh-CN" altLang="en-US"/>
              <a:t>。各种</a:t>
            </a:r>
            <a:r>
              <a:rPr lang="en-US" altLang="zh-CN"/>
              <a:t>MOS</a:t>
            </a:r>
            <a:r>
              <a:rPr lang="zh-CN" altLang="en-US"/>
              <a:t>管的电路符号如图</a:t>
            </a:r>
            <a:r>
              <a:rPr lang="en-US" altLang="zh-CN"/>
              <a:t>4-30</a:t>
            </a:r>
            <a:r>
              <a:rPr lang="zh-CN" altLang="en-US"/>
              <a:t>所示。</a:t>
            </a:r>
          </a:p>
        </p:txBody>
      </p:sp>
      <p:pic>
        <p:nvPicPr>
          <p:cNvPr id="653317" name="Picture 5"/>
          <p:cNvPicPr>
            <a:picLocks noChangeAspect="1" noChangeArrowheads="1"/>
          </p:cNvPicPr>
          <p:nvPr/>
        </p:nvPicPr>
        <p:blipFill>
          <a:blip r:embed="rId2" cstate="print"/>
          <a:srcRect b="17686"/>
          <a:stretch>
            <a:fillRect/>
          </a:stretch>
        </p:blipFill>
        <p:spPr bwMode="auto">
          <a:xfrm>
            <a:off x="1331913" y="4076700"/>
            <a:ext cx="6840537" cy="1589088"/>
          </a:xfrm>
          <a:prstGeom prst="rect">
            <a:avLst/>
          </a:prstGeom>
          <a:noFill/>
          <a:ln w="9525">
            <a:noFill/>
            <a:miter lim="800000"/>
            <a:headEnd/>
            <a:tailEnd/>
          </a:ln>
        </p:spPr>
      </p:pic>
      <p:sp>
        <p:nvSpPr>
          <p:cNvPr id="653318" name="Text Box 6"/>
          <p:cNvSpPr txBox="1">
            <a:spLocks noChangeArrowheads="1"/>
          </p:cNvSpPr>
          <p:nvPr/>
        </p:nvSpPr>
        <p:spPr bwMode="auto">
          <a:xfrm>
            <a:off x="4211638" y="5805488"/>
            <a:ext cx="1512887" cy="366712"/>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4-30</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40" name="Text Box 4"/>
          <p:cNvSpPr txBox="1">
            <a:spLocks noChangeArrowheads="1"/>
          </p:cNvSpPr>
          <p:nvPr/>
        </p:nvSpPr>
        <p:spPr bwMode="auto">
          <a:xfrm>
            <a:off x="611188" y="404813"/>
            <a:ext cx="8208962" cy="5529262"/>
          </a:xfrm>
          <a:prstGeom prst="rect">
            <a:avLst/>
          </a:prstGeom>
          <a:noFill/>
          <a:ln w="9525">
            <a:noFill/>
            <a:miter lim="800000"/>
            <a:headEnd/>
            <a:tailEnd/>
          </a:ln>
          <a:effectLst/>
        </p:spPr>
        <p:txBody>
          <a:bodyPr>
            <a:spAutoFit/>
          </a:bodyPr>
          <a:lstStyle/>
          <a:p>
            <a:pPr>
              <a:spcAft>
                <a:spcPct val="35000"/>
              </a:spcAft>
            </a:pPr>
            <a:r>
              <a:rPr lang="en-US" altLang="zh-CN" sz="2400" b="1"/>
              <a:t>4.4.3  </a:t>
            </a:r>
            <a:r>
              <a:rPr lang="zh-CN" altLang="en-US" sz="2400" b="1"/>
              <a:t>场效应管和三极管比较</a:t>
            </a:r>
          </a:p>
          <a:p>
            <a:r>
              <a:rPr lang="zh-CN" altLang="en-US"/>
              <a:t>    场效应管的栅极</a:t>
            </a:r>
            <a:r>
              <a:rPr lang="en-US" altLang="zh-CN"/>
              <a:t>G</a:t>
            </a:r>
            <a:r>
              <a:rPr lang="zh-CN" altLang="en-US"/>
              <a:t>、源极</a:t>
            </a:r>
            <a:r>
              <a:rPr lang="en-US" altLang="zh-CN"/>
              <a:t>S</a:t>
            </a:r>
            <a:r>
              <a:rPr lang="zh-CN" altLang="en-US"/>
              <a:t>、漏极</a:t>
            </a:r>
            <a:r>
              <a:rPr lang="en-US" altLang="zh-CN"/>
              <a:t>D</a:t>
            </a:r>
            <a:r>
              <a:rPr lang="zh-CN" altLang="en-US"/>
              <a:t>分别对应于三极管的基极</a:t>
            </a:r>
            <a:r>
              <a:rPr lang="en-US" altLang="zh-CN"/>
              <a:t>B</a:t>
            </a:r>
            <a:r>
              <a:rPr lang="zh-CN" altLang="en-US"/>
              <a:t>、发射极</a:t>
            </a:r>
            <a:r>
              <a:rPr lang="en-US" altLang="zh-CN"/>
              <a:t>E</a:t>
            </a:r>
            <a:r>
              <a:rPr lang="zh-CN" altLang="en-US"/>
              <a:t>、集电极</a:t>
            </a:r>
            <a:r>
              <a:rPr lang="en-US" altLang="zh-CN"/>
              <a:t>C</a:t>
            </a:r>
            <a:r>
              <a:rPr lang="zh-CN" altLang="en-US"/>
              <a:t>，它们的作用相类似，但也由区别。现比较如下：</a:t>
            </a:r>
          </a:p>
          <a:p>
            <a:r>
              <a:rPr lang="zh-CN" altLang="en-US" b="1"/>
              <a:t>（</a:t>
            </a:r>
            <a:r>
              <a:rPr lang="en-US" altLang="zh-CN" b="1"/>
              <a:t>1</a:t>
            </a:r>
            <a:r>
              <a:rPr lang="zh-CN" altLang="en-US" b="1"/>
              <a:t>）</a:t>
            </a:r>
            <a:r>
              <a:rPr lang="zh-CN" altLang="en-US"/>
              <a:t>三极管是两种载流子（多子和少子）参与导电，故称双极型晶体管。而场效应管是由一种载流子（多子）参与导电，</a:t>
            </a:r>
            <a:r>
              <a:rPr lang="en-US" altLang="zh-CN"/>
              <a:t>N</a:t>
            </a:r>
            <a:r>
              <a:rPr lang="zh-CN" altLang="en-US"/>
              <a:t>沟道管是电子，</a:t>
            </a:r>
            <a:r>
              <a:rPr lang="en-US" altLang="zh-CN"/>
              <a:t>P</a:t>
            </a:r>
            <a:r>
              <a:rPr lang="zh-CN" altLang="en-US"/>
              <a:t>沟道管是空穴，故称单极型晶体管。所以场效应管的温度稳定性好，因此，若使用条件恶劣，宜选用场效应管。</a:t>
            </a:r>
          </a:p>
          <a:p>
            <a:r>
              <a:rPr lang="zh-CN" altLang="en-US" b="1"/>
              <a:t>（</a:t>
            </a:r>
            <a:r>
              <a:rPr lang="en-US" altLang="zh-CN" b="1"/>
              <a:t>2</a:t>
            </a:r>
            <a:r>
              <a:rPr lang="zh-CN" altLang="en-US" b="1"/>
              <a:t>）</a:t>
            </a:r>
            <a:r>
              <a:rPr lang="zh-CN" altLang="en-US"/>
              <a:t>三极管的集电极电流</a:t>
            </a:r>
            <a:r>
              <a:rPr lang="en-US" altLang="zh-CN" i="1"/>
              <a:t>I</a:t>
            </a:r>
            <a:r>
              <a:rPr lang="en-US" altLang="zh-CN"/>
              <a:t>C</a:t>
            </a:r>
            <a:r>
              <a:rPr lang="zh-CN" altLang="en-US"/>
              <a:t>受基极电流</a:t>
            </a:r>
            <a:r>
              <a:rPr lang="en-US" altLang="zh-CN" i="1"/>
              <a:t>I</a:t>
            </a:r>
            <a:r>
              <a:rPr lang="en-US" altLang="zh-CN"/>
              <a:t>B</a:t>
            </a:r>
            <a:r>
              <a:rPr lang="zh-CN" altLang="en-US"/>
              <a:t>的控制，若工作在放大区可视为电流控制的电流源（</a:t>
            </a:r>
            <a:r>
              <a:rPr lang="en-US" altLang="zh-CN"/>
              <a:t>CCCS</a:t>
            </a:r>
            <a:r>
              <a:rPr lang="zh-CN" altLang="en-US"/>
              <a:t>）。场效应管的漏极电流</a:t>
            </a:r>
            <a:r>
              <a:rPr lang="en-US" altLang="zh-CN" i="1"/>
              <a:t>I</a:t>
            </a:r>
            <a:r>
              <a:rPr lang="en-US" altLang="zh-CN"/>
              <a:t>D</a:t>
            </a:r>
            <a:r>
              <a:rPr lang="zh-CN" altLang="en-US"/>
              <a:t>受栅源电压</a:t>
            </a:r>
            <a:r>
              <a:rPr lang="en-US" altLang="zh-CN" i="1"/>
              <a:t>U</a:t>
            </a:r>
            <a:r>
              <a:rPr lang="en-US" altLang="zh-CN"/>
              <a:t>GS</a:t>
            </a:r>
            <a:r>
              <a:rPr lang="zh-CN" altLang="en-US"/>
              <a:t>的控制，是电压控制元件。若工作在放大区可视为电压控制的电流源（</a:t>
            </a:r>
            <a:r>
              <a:rPr lang="en-US" altLang="zh-CN"/>
              <a:t>VCCS</a:t>
            </a:r>
            <a:r>
              <a:rPr lang="zh-CN" altLang="en-US"/>
              <a:t>）。</a:t>
            </a:r>
          </a:p>
          <a:p>
            <a:r>
              <a:rPr lang="zh-CN" altLang="en-US" b="1"/>
              <a:t>（</a:t>
            </a:r>
            <a:r>
              <a:rPr lang="en-US" altLang="zh-CN" b="1"/>
              <a:t>3</a:t>
            </a:r>
            <a:r>
              <a:rPr lang="zh-CN" altLang="en-US" b="1"/>
              <a:t>）</a:t>
            </a:r>
            <a:r>
              <a:rPr lang="zh-CN" altLang="en-US"/>
              <a:t>三极管的输入电阻低（</a:t>
            </a:r>
            <a:r>
              <a:rPr lang="en-US" altLang="zh-CN"/>
              <a:t>10</a:t>
            </a:r>
            <a:r>
              <a:rPr lang="en-US" altLang="zh-CN" baseline="30000"/>
              <a:t>2</a:t>
            </a:r>
            <a:r>
              <a:rPr lang="zh-CN" altLang="en-US"/>
              <a:t>～</a:t>
            </a:r>
            <a:r>
              <a:rPr lang="en-US" altLang="zh-CN"/>
              <a:t>10</a:t>
            </a:r>
            <a:r>
              <a:rPr lang="en-US" altLang="zh-CN" baseline="30000"/>
              <a:t>4</a:t>
            </a:r>
            <a:r>
              <a:rPr lang="en-US" altLang="zh-CN"/>
              <a:t>Ω</a:t>
            </a:r>
            <a:r>
              <a:rPr lang="zh-CN" altLang="en-US"/>
              <a:t>），而场效应管的输入电阻可高达</a:t>
            </a:r>
            <a:r>
              <a:rPr lang="en-US" altLang="zh-CN"/>
              <a:t>10</a:t>
            </a:r>
            <a:r>
              <a:rPr lang="en-US" altLang="zh-CN" baseline="30000"/>
              <a:t>6</a:t>
            </a:r>
            <a:r>
              <a:rPr lang="zh-CN" altLang="en-US"/>
              <a:t>～</a:t>
            </a:r>
            <a:r>
              <a:rPr lang="en-US" altLang="zh-CN"/>
              <a:t>10</a:t>
            </a:r>
            <a:r>
              <a:rPr lang="en-US" altLang="zh-CN" baseline="30000"/>
              <a:t>15</a:t>
            </a:r>
            <a:r>
              <a:rPr lang="en-US" altLang="zh-CN"/>
              <a:t>Ω</a:t>
            </a:r>
            <a:r>
              <a:rPr lang="zh-CN" altLang="en-US"/>
              <a:t>。</a:t>
            </a:r>
          </a:p>
          <a:p>
            <a:r>
              <a:rPr lang="zh-CN" altLang="en-US" b="1"/>
              <a:t>（</a:t>
            </a:r>
            <a:r>
              <a:rPr lang="en-US" altLang="zh-CN" b="1"/>
              <a:t>4</a:t>
            </a:r>
            <a:r>
              <a:rPr lang="zh-CN" altLang="en-US" b="1"/>
              <a:t>）</a:t>
            </a:r>
            <a:r>
              <a:rPr lang="zh-CN" altLang="en-US"/>
              <a:t>三极管的制造工艺较复杂，场效应管的制造工艺较简单，因而成本低，适用于大规模和超大规模集成电路中。</a:t>
            </a:r>
          </a:p>
          <a:p>
            <a:r>
              <a:rPr lang="zh-CN" altLang="en-US"/>
              <a:t>有些场效应管的漏极和源极可以互换使用，而三极管正常工作时集电极和发射极不能互换使用，这是基于结构和工作原理所致。</a:t>
            </a:r>
          </a:p>
          <a:p>
            <a:r>
              <a:rPr lang="zh-CN" altLang="en-US"/>
              <a:t>场效应管产生的电噪声比三极管小，所以低噪声放大器的前级常选用场效应管。</a:t>
            </a:r>
          </a:p>
          <a:p>
            <a:r>
              <a:rPr lang="zh-CN" altLang="en-US" b="1"/>
              <a:t>（</a:t>
            </a:r>
            <a:r>
              <a:rPr lang="en-US" altLang="zh-CN" b="1"/>
              <a:t>5</a:t>
            </a:r>
            <a:r>
              <a:rPr lang="zh-CN" altLang="en-US" b="1"/>
              <a:t>）</a:t>
            </a:r>
            <a:r>
              <a:rPr lang="zh-CN" altLang="en-US"/>
              <a:t>三极管分</a:t>
            </a:r>
            <a:r>
              <a:rPr lang="en-US" altLang="zh-CN"/>
              <a:t>NPN</a:t>
            </a:r>
            <a:r>
              <a:rPr lang="zh-CN" altLang="en-US"/>
              <a:t>型和</a:t>
            </a:r>
            <a:r>
              <a:rPr lang="en-US" altLang="zh-CN"/>
              <a:t>PNP</a:t>
            </a:r>
            <a:r>
              <a:rPr lang="zh-CN" altLang="en-US"/>
              <a:t>型两种，有硅管和锗管之分。场效应管分结型和绝缘栅型两大类，每类场效应管又可分为</a:t>
            </a:r>
            <a:r>
              <a:rPr lang="en-US" altLang="zh-CN"/>
              <a:t>N</a:t>
            </a:r>
            <a:r>
              <a:rPr lang="zh-CN" altLang="en-US"/>
              <a:t>沟道和</a:t>
            </a:r>
            <a:r>
              <a:rPr lang="en-US" altLang="zh-CN"/>
              <a:t>P</a:t>
            </a:r>
            <a:r>
              <a:rPr lang="zh-CN" altLang="en-US"/>
              <a:t>沟道两种，都是由硅片制成。</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5"/>
          <p:cNvPicPr>
            <a:picLocks noChangeAspect="1" noChangeArrowheads="1"/>
          </p:cNvPicPr>
          <p:nvPr/>
        </p:nvPicPr>
        <p:blipFill>
          <a:blip r:embed="rId2" cstate="print"/>
          <a:srcRect/>
          <a:stretch>
            <a:fillRect/>
          </a:stretch>
        </p:blipFill>
        <p:spPr bwMode="auto">
          <a:xfrm>
            <a:off x="0" y="838200"/>
            <a:ext cx="5245100" cy="5638800"/>
          </a:xfrm>
          <a:prstGeom prst="rect">
            <a:avLst/>
          </a:prstGeom>
          <a:noFill/>
          <a:ln w="9525">
            <a:noFill/>
            <a:miter lim="800000"/>
            <a:headEnd/>
            <a:tailEnd/>
          </a:ln>
        </p:spPr>
      </p:pic>
      <p:sp>
        <p:nvSpPr>
          <p:cNvPr id="44038" name="Text Box 6"/>
          <p:cNvSpPr txBox="1">
            <a:spLocks noChangeArrowheads="1"/>
          </p:cNvSpPr>
          <p:nvPr/>
        </p:nvSpPr>
        <p:spPr bwMode="auto">
          <a:xfrm>
            <a:off x="5029200" y="914400"/>
            <a:ext cx="3886200" cy="3970318"/>
          </a:xfrm>
          <a:prstGeom prst="rect">
            <a:avLst/>
          </a:prstGeom>
          <a:noFill/>
          <a:ln w="9525">
            <a:noFill/>
            <a:miter lim="800000"/>
            <a:headEnd/>
            <a:tailEnd/>
          </a:ln>
          <a:effectLst/>
        </p:spPr>
        <p:txBody>
          <a:bodyPr>
            <a:spAutoFit/>
          </a:bodyPr>
          <a:lstStyle/>
          <a:p>
            <a:pPr algn="just">
              <a:spcBef>
                <a:spcPct val="50000"/>
              </a:spcBef>
              <a:defRPr/>
            </a:pPr>
            <a:r>
              <a:rPr lang="zh-CN" altLang="en-US" sz="2400" b="1" dirty="0">
                <a:solidFill>
                  <a:schemeClr val="accent2"/>
                </a:solidFill>
                <a:effectLst>
                  <a:outerShdw blurRad="38100" dist="38100" dir="2700000" algn="tl">
                    <a:srgbClr val="C0C0C0"/>
                  </a:outerShdw>
                </a:effectLst>
                <a:latin typeface="宋体" pitchFamily="2" charset="-122"/>
              </a:rPr>
              <a:t>（</a:t>
            </a:r>
            <a:r>
              <a:rPr lang="en-US" altLang="zh-CN" sz="2400" b="1" dirty="0">
                <a:solidFill>
                  <a:schemeClr val="accent2"/>
                </a:solidFill>
                <a:effectLst>
                  <a:outerShdw blurRad="38100" dist="38100" dir="2700000" algn="tl">
                    <a:srgbClr val="C0C0C0"/>
                  </a:outerShdw>
                </a:effectLst>
                <a:latin typeface="Times New Roman" pitchFamily="18" charset="0"/>
              </a:rPr>
              <a:t>1</a:t>
            </a:r>
            <a:r>
              <a:rPr lang="zh-CN" altLang="en-US" sz="2400" b="1" dirty="0">
                <a:solidFill>
                  <a:schemeClr val="accent2"/>
                </a:solidFill>
                <a:effectLst>
                  <a:outerShdw blurRad="38100" dist="38100" dir="2700000" algn="tl">
                    <a:srgbClr val="C0C0C0"/>
                  </a:outerShdw>
                </a:effectLst>
                <a:latin typeface="宋体" pitchFamily="2" charset="-122"/>
              </a:rPr>
              <a:t>）Ｎ型半导体：</a:t>
            </a:r>
            <a:endParaRPr lang="zh-CN" altLang="en-US" sz="2400" b="1" dirty="0">
              <a:solidFill>
                <a:schemeClr val="accent2"/>
              </a:solidFill>
              <a:effectLst>
                <a:outerShdw blurRad="38100" dist="38100" dir="2700000" algn="tl">
                  <a:srgbClr val="C0C0C0"/>
                </a:outerShdw>
              </a:effectLst>
              <a:latin typeface="Times New Roman" pitchFamily="18" charset="0"/>
              <a:cs typeface="Times New Roman" pitchFamily="18" charset="0"/>
            </a:endParaRPr>
          </a:p>
          <a:p>
            <a:pPr algn="just">
              <a:spcBef>
                <a:spcPct val="50000"/>
              </a:spcBef>
              <a:defRPr/>
            </a:pPr>
            <a:r>
              <a:rPr lang="zh-CN" altLang="en-US" sz="2400" b="1" dirty="0">
                <a:solidFill>
                  <a:schemeClr val="accent2"/>
                </a:solidFill>
                <a:effectLst>
                  <a:outerShdw blurRad="38100" dist="38100" dir="2700000" algn="tl">
                    <a:srgbClr val="C0C0C0"/>
                  </a:outerShdw>
                </a:effectLst>
                <a:latin typeface="宋体" pitchFamily="2" charset="-122"/>
              </a:rPr>
              <a:t>  在硅或锗本征半导体中掺入适量的五价元素（如磷），则磷原子与其周围相邻的四个硅或锗原子之间形成共价键后，还多出一个自由电子参与导电。结果，自由电子成为</a:t>
            </a:r>
            <a:r>
              <a:rPr lang="zh-CN" altLang="en-US" sz="2400" b="1" dirty="0">
                <a:solidFill>
                  <a:srgbClr val="FF0066"/>
                </a:solidFill>
                <a:effectLst>
                  <a:outerShdw blurRad="38100" dist="38100" dir="2700000" algn="tl">
                    <a:srgbClr val="C0C0C0"/>
                  </a:outerShdw>
                </a:effectLst>
                <a:latin typeface="宋体" pitchFamily="2" charset="-122"/>
              </a:rPr>
              <a:t>多数载流子</a:t>
            </a:r>
            <a:r>
              <a:rPr lang="en-US" altLang="zh-CN" sz="2400" b="1" dirty="0">
                <a:solidFill>
                  <a:srgbClr val="FF0066"/>
                </a:solidFill>
                <a:effectLst>
                  <a:outerShdw blurRad="38100" dist="38100" dir="2700000" algn="tl">
                    <a:srgbClr val="C0C0C0"/>
                  </a:outerShdw>
                </a:effectLst>
                <a:latin typeface="Times New Roman" pitchFamily="18" charset="0"/>
                <a:cs typeface="Times New Roman" pitchFamily="18" charset="0"/>
              </a:rPr>
              <a:t>(</a:t>
            </a:r>
            <a:r>
              <a:rPr lang="zh-CN" altLang="en-US" sz="2400" b="1" dirty="0">
                <a:solidFill>
                  <a:srgbClr val="FF0066"/>
                </a:solidFill>
                <a:effectLst>
                  <a:outerShdw blurRad="38100" dist="38100" dir="2700000" algn="tl">
                    <a:srgbClr val="C0C0C0"/>
                  </a:outerShdw>
                </a:effectLst>
                <a:latin typeface="宋体" pitchFamily="2" charset="-122"/>
              </a:rPr>
              <a:t>称多子</a:t>
            </a:r>
            <a:r>
              <a:rPr lang="en-US" altLang="zh-CN" sz="2400" b="1" dirty="0">
                <a:solidFill>
                  <a:srgbClr val="FF0066"/>
                </a:solidFill>
                <a:effectLst>
                  <a:outerShdw blurRad="38100" dist="38100" dir="2700000" algn="tl">
                    <a:srgbClr val="C0C0C0"/>
                  </a:outerShdw>
                </a:effectLst>
                <a:latin typeface="Times New Roman" pitchFamily="18" charset="0"/>
                <a:cs typeface="Times New Roman" pitchFamily="18" charset="0"/>
              </a:rPr>
              <a:t>)</a:t>
            </a:r>
            <a:r>
              <a:rPr lang="zh-CN" altLang="en-US" sz="2400" b="1" dirty="0">
                <a:solidFill>
                  <a:srgbClr val="FF0066"/>
                </a:solidFill>
                <a:effectLst>
                  <a:outerShdw blurRad="38100" dist="38100" dir="2700000" algn="tl">
                    <a:srgbClr val="C0C0C0"/>
                  </a:outerShdw>
                </a:effectLst>
                <a:latin typeface="宋体" pitchFamily="2" charset="-122"/>
              </a:rPr>
              <a:t>，空穴成为少数载流子</a:t>
            </a:r>
            <a:r>
              <a:rPr lang="en-US" altLang="zh-CN" sz="2400" b="1" dirty="0">
                <a:solidFill>
                  <a:srgbClr val="FF0066"/>
                </a:solidFill>
                <a:effectLst>
                  <a:outerShdw blurRad="38100" dist="38100" dir="2700000" algn="tl">
                    <a:srgbClr val="C0C0C0"/>
                  </a:outerShdw>
                </a:effectLst>
                <a:latin typeface="Times New Roman" pitchFamily="18" charset="0"/>
                <a:cs typeface="Times New Roman" pitchFamily="18" charset="0"/>
              </a:rPr>
              <a:t>(</a:t>
            </a:r>
            <a:r>
              <a:rPr lang="zh-CN" altLang="en-US" sz="2400" b="1" dirty="0">
                <a:solidFill>
                  <a:srgbClr val="FF0066"/>
                </a:solidFill>
                <a:effectLst>
                  <a:outerShdw blurRad="38100" dist="38100" dir="2700000" algn="tl">
                    <a:srgbClr val="C0C0C0"/>
                  </a:outerShdw>
                </a:effectLst>
                <a:latin typeface="宋体" pitchFamily="2" charset="-122"/>
              </a:rPr>
              <a:t>称少子</a:t>
            </a:r>
            <a:r>
              <a:rPr lang="en-US" altLang="zh-CN" sz="2400" b="1" dirty="0">
                <a:solidFill>
                  <a:srgbClr val="FF0066"/>
                </a:solidFill>
                <a:effectLst>
                  <a:outerShdw blurRad="38100" dist="38100" dir="2700000" algn="tl">
                    <a:srgbClr val="C0C0C0"/>
                  </a:outerShdw>
                </a:effectLst>
                <a:latin typeface="Times New Roman" pitchFamily="18" charset="0"/>
                <a:cs typeface="Times New Roman" pitchFamily="18" charset="0"/>
              </a:rPr>
              <a:t>)</a:t>
            </a:r>
            <a:r>
              <a:rPr lang="zh-CN" altLang="en-US" sz="2400" b="1" dirty="0">
                <a:solidFill>
                  <a:srgbClr val="FF0066"/>
                </a:solidFill>
                <a:effectLst>
                  <a:outerShdw blurRad="38100" dist="38100" dir="2700000" algn="tl">
                    <a:srgbClr val="C0C0C0"/>
                  </a:outerShdw>
                </a:effectLst>
                <a:latin typeface="宋体" pitchFamily="2" charset="-122"/>
              </a:rPr>
              <a:t>。</a:t>
            </a:r>
            <a:r>
              <a:rPr lang="zh-CN" altLang="en-US" sz="2400" dirty="0"/>
              <a:t> </a:t>
            </a:r>
          </a:p>
        </p:txBody>
      </p:sp>
      <p:sp>
        <p:nvSpPr>
          <p:cNvPr id="44041" name="Text Box 9"/>
          <p:cNvSpPr txBox="1">
            <a:spLocks noChangeArrowheads="1"/>
          </p:cNvSpPr>
          <p:nvPr/>
        </p:nvSpPr>
        <p:spPr bwMode="auto">
          <a:xfrm>
            <a:off x="1835696" y="260648"/>
            <a:ext cx="6248400" cy="313932"/>
          </a:xfrm>
          <a:prstGeom prst="rect">
            <a:avLst/>
          </a:prstGeom>
          <a:noFill/>
          <a:ln w="9525">
            <a:noFill/>
            <a:miter lim="800000"/>
            <a:headEnd/>
            <a:tailEnd/>
          </a:ln>
          <a:effectLst/>
        </p:spPr>
        <p:txBody>
          <a:bodyPr>
            <a:spAutoFit/>
          </a:bodyPr>
          <a:lstStyle/>
          <a:p>
            <a:pPr eaLnBrk="0" hangingPunct="0">
              <a:lnSpc>
                <a:spcPct val="80000"/>
              </a:lnSpc>
              <a:defRPr/>
            </a:pPr>
            <a:r>
              <a:rPr lang="en-US" altLang="zh-CN" b="1" dirty="0" smtClean="0">
                <a:solidFill>
                  <a:schemeClr val="accent2"/>
                </a:solidFill>
                <a:effectLst>
                  <a:outerShdw blurRad="38100" dist="38100" dir="2700000" algn="tl">
                    <a:srgbClr val="C0C0C0"/>
                  </a:outerShdw>
                </a:effectLst>
                <a:latin typeface="Times New Roman" pitchFamily="18" charset="0"/>
                <a:ea typeface="隶书" pitchFamily="49" charset="-122"/>
              </a:rPr>
              <a:t>1.1 </a:t>
            </a:r>
            <a:r>
              <a:rPr lang="en-US" altLang="zh-CN" b="1" dirty="0">
                <a:solidFill>
                  <a:schemeClr val="accent2"/>
                </a:solidFill>
                <a:effectLst>
                  <a:outerShdw blurRad="38100" dist="38100" dir="2700000" algn="tl">
                    <a:srgbClr val="C0C0C0"/>
                  </a:outerShdw>
                </a:effectLst>
                <a:latin typeface="Times New Roman" pitchFamily="18" charset="0"/>
                <a:ea typeface="隶书" pitchFamily="49" charset="-122"/>
              </a:rPr>
              <a:t>PN</a:t>
            </a:r>
            <a:r>
              <a:rPr lang="zh-CN" altLang="en-US" b="1" dirty="0">
                <a:solidFill>
                  <a:schemeClr val="accent2"/>
                </a:solidFill>
                <a:effectLst>
                  <a:outerShdw blurRad="38100" dist="38100" dir="2700000" algn="tl">
                    <a:srgbClr val="C0C0C0"/>
                  </a:outerShdw>
                </a:effectLst>
                <a:latin typeface="Times New Roman" pitchFamily="18" charset="0"/>
                <a:ea typeface="隶书" pitchFamily="49" charset="-122"/>
              </a:rPr>
              <a:t>结</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0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03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4" name="Text Box 4"/>
          <p:cNvSpPr txBox="1">
            <a:spLocks noChangeArrowheads="1"/>
          </p:cNvSpPr>
          <p:nvPr/>
        </p:nvSpPr>
        <p:spPr bwMode="auto">
          <a:xfrm>
            <a:off x="1258888" y="476250"/>
            <a:ext cx="7200900" cy="579438"/>
          </a:xfrm>
          <a:prstGeom prst="rect">
            <a:avLst/>
          </a:prstGeom>
          <a:noFill/>
          <a:ln w="9525">
            <a:noFill/>
            <a:miter lim="800000"/>
            <a:headEnd/>
            <a:tailEnd/>
          </a:ln>
          <a:effectLst/>
        </p:spPr>
        <p:txBody>
          <a:bodyPr>
            <a:spAutoFit/>
          </a:bodyPr>
          <a:lstStyle/>
          <a:p>
            <a:pPr algn="ctr">
              <a:spcBef>
                <a:spcPct val="50000"/>
              </a:spcBef>
            </a:pPr>
            <a:r>
              <a:rPr lang="en-US" altLang="zh-CN" sz="3200" b="1"/>
              <a:t>4.5  </a:t>
            </a:r>
            <a:r>
              <a:rPr lang="zh-CN" altLang="en-US" sz="3200" b="1"/>
              <a:t>晶闸管</a:t>
            </a:r>
          </a:p>
        </p:txBody>
      </p:sp>
      <p:sp>
        <p:nvSpPr>
          <p:cNvPr id="655365" name="Text Box 5"/>
          <p:cNvSpPr txBox="1">
            <a:spLocks noChangeArrowheads="1"/>
          </p:cNvSpPr>
          <p:nvPr/>
        </p:nvSpPr>
        <p:spPr bwMode="auto">
          <a:xfrm>
            <a:off x="539750" y="1125538"/>
            <a:ext cx="8280400" cy="1968500"/>
          </a:xfrm>
          <a:prstGeom prst="rect">
            <a:avLst/>
          </a:prstGeom>
          <a:noFill/>
          <a:ln w="9525">
            <a:noFill/>
            <a:miter lim="800000"/>
            <a:headEnd/>
            <a:tailEnd/>
          </a:ln>
          <a:effectLst/>
        </p:spPr>
        <p:txBody>
          <a:bodyPr>
            <a:spAutoFit/>
          </a:bodyPr>
          <a:lstStyle/>
          <a:p>
            <a:pPr algn="just">
              <a:spcBef>
                <a:spcPct val="50000"/>
              </a:spcBef>
            </a:pPr>
            <a:r>
              <a:rPr lang="en-US" altLang="zh-CN" sz="2400" b="1"/>
              <a:t>4.5.1  </a:t>
            </a:r>
            <a:r>
              <a:rPr lang="zh-CN" altLang="en-US" sz="2400" b="1"/>
              <a:t>晶闸管的结构和工作原理</a:t>
            </a:r>
          </a:p>
          <a:p>
            <a:pPr>
              <a:spcBef>
                <a:spcPct val="50000"/>
              </a:spcBef>
            </a:pPr>
            <a:r>
              <a:rPr lang="zh-CN" altLang="en-US"/>
              <a:t>      晶闸管由四层半导体材料组成，四层材料由</a:t>
            </a:r>
            <a:r>
              <a:rPr lang="en-US" altLang="zh-CN"/>
              <a:t>P</a:t>
            </a:r>
            <a:r>
              <a:rPr lang="zh-CN" altLang="en-US"/>
              <a:t>型半导体和</a:t>
            </a:r>
            <a:r>
              <a:rPr lang="en-US" altLang="zh-CN"/>
              <a:t>N</a:t>
            </a:r>
            <a:r>
              <a:rPr lang="zh-CN" altLang="en-US"/>
              <a:t>型半导体交替组成，分别为</a:t>
            </a:r>
            <a:r>
              <a:rPr lang="en-US" altLang="zh-CN"/>
              <a:t>P1</a:t>
            </a:r>
            <a:r>
              <a:rPr lang="zh-CN" altLang="en-US"/>
              <a:t>、</a:t>
            </a:r>
            <a:r>
              <a:rPr lang="en-US" altLang="zh-CN"/>
              <a:t>N1</a:t>
            </a:r>
            <a:r>
              <a:rPr lang="zh-CN" altLang="en-US"/>
              <a:t>、</a:t>
            </a:r>
            <a:r>
              <a:rPr lang="en-US" altLang="zh-CN"/>
              <a:t>P2</a:t>
            </a:r>
            <a:r>
              <a:rPr lang="zh-CN" altLang="en-US"/>
              <a:t>和</a:t>
            </a:r>
            <a:r>
              <a:rPr lang="en-US" altLang="zh-CN"/>
              <a:t>N2</a:t>
            </a:r>
            <a:r>
              <a:rPr lang="zh-CN" altLang="en-US"/>
              <a:t>，它们的接触面形成三个</a:t>
            </a:r>
            <a:r>
              <a:rPr lang="en-US" altLang="zh-CN"/>
              <a:t>PN</a:t>
            </a:r>
            <a:r>
              <a:rPr lang="zh-CN" altLang="en-US"/>
              <a:t>结，分别为</a:t>
            </a:r>
            <a:r>
              <a:rPr lang="en-US" altLang="zh-CN"/>
              <a:t>J1</a:t>
            </a:r>
            <a:r>
              <a:rPr lang="zh-CN" altLang="en-US"/>
              <a:t>、</a:t>
            </a:r>
            <a:r>
              <a:rPr lang="en-US" altLang="zh-CN"/>
              <a:t>J2</a:t>
            </a:r>
            <a:r>
              <a:rPr lang="zh-CN" altLang="en-US"/>
              <a:t>和</a:t>
            </a:r>
            <a:r>
              <a:rPr lang="en-US" altLang="zh-CN"/>
              <a:t>J3</a:t>
            </a:r>
            <a:r>
              <a:rPr lang="zh-CN" altLang="en-US"/>
              <a:t>，故晶闸管也称为四层器件或</a:t>
            </a:r>
            <a:r>
              <a:rPr lang="en-US" altLang="zh-CN"/>
              <a:t>PNPN</a:t>
            </a:r>
            <a:r>
              <a:rPr lang="zh-CN" altLang="en-US"/>
              <a:t>器件。</a:t>
            </a:r>
            <a:r>
              <a:rPr lang="en-US" altLang="zh-CN"/>
              <a:t>P1</a:t>
            </a:r>
            <a:r>
              <a:rPr lang="zh-CN" altLang="en-US"/>
              <a:t>区的引出线为阳极</a:t>
            </a:r>
            <a:r>
              <a:rPr lang="en-US" altLang="zh-CN"/>
              <a:t>A</a:t>
            </a:r>
            <a:r>
              <a:rPr lang="zh-CN" altLang="en-US"/>
              <a:t>，</a:t>
            </a:r>
            <a:r>
              <a:rPr lang="en-US" altLang="zh-CN"/>
              <a:t>N2</a:t>
            </a:r>
            <a:r>
              <a:rPr lang="zh-CN" altLang="en-US"/>
              <a:t>区的引出线为阴极</a:t>
            </a:r>
            <a:r>
              <a:rPr lang="en-US" altLang="zh-CN"/>
              <a:t>K</a:t>
            </a:r>
            <a:r>
              <a:rPr lang="zh-CN" altLang="en-US"/>
              <a:t>，</a:t>
            </a:r>
            <a:r>
              <a:rPr lang="en-US" altLang="zh-CN"/>
              <a:t>P2</a:t>
            </a:r>
            <a:r>
              <a:rPr lang="zh-CN" altLang="en-US"/>
              <a:t>区的引出线为门极</a:t>
            </a:r>
            <a:r>
              <a:rPr lang="en-US" altLang="zh-CN"/>
              <a:t>G</a:t>
            </a:r>
            <a:r>
              <a:rPr lang="zh-CN" altLang="en-US"/>
              <a:t>（也称控制极）。晶闸管的内部结构如图</a:t>
            </a:r>
            <a:r>
              <a:rPr lang="en-US" altLang="zh-CN"/>
              <a:t>4-31</a:t>
            </a:r>
            <a:r>
              <a:rPr lang="zh-CN" altLang="en-US"/>
              <a:t>（</a:t>
            </a:r>
            <a:r>
              <a:rPr lang="en-US" altLang="zh-CN"/>
              <a:t>a</a:t>
            </a:r>
            <a:r>
              <a:rPr lang="zh-CN" altLang="en-US"/>
              <a:t>）所示。 </a:t>
            </a:r>
          </a:p>
        </p:txBody>
      </p:sp>
      <p:pic>
        <p:nvPicPr>
          <p:cNvPr id="655366" name="Picture 6"/>
          <p:cNvPicPr>
            <a:picLocks noChangeAspect="1" noChangeArrowheads="1"/>
          </p:cNvPicPr>
          <p:nvPr/>
        </p:nvPicPr>
        <p:blipFill>
          <a:blip r:embed="rId2" cstate="print"/>
          <a:srcRect r="77104" b="12093"/>
          <a:stretch>
            <a:fillRect/>
          </a:stretch>
        </p:blipFill>
        <p:spPr bwMode="auto">
          <a:xfrm>
            <a:off x="2411413" y="3068638"/>
            <a:ext cx="1501775" cy="2087562"/>
          </a:xfrm>
          <a:prstGeom prst="rect">
            <a:avLst/>
          </a:prstGeom>
          <a:noFill/>
          <a:ln w="9525">
            <a:noFill/>
            <a:miter lim="800000"/>
            <a:headEnd/>
            <a:tailEnd/>
          </a:ln>
        </p:spPr>
      </p:pic>
      <p:pic>
        <p:nvPicPr>
          <p:cNvPr id="655367" name="Picture 7"/>
          <p:cNvPicPr>
            <a:picLocks noChangeAspect="1" noChangeArrowheads="1"/>
          </p:cNvPicPr>
          <p:nvPr/>
        </p:nvPicPr>
        <p:blipFill>
          <a:blip r:embed="rId2" cstate="print"/>
          <a:srcRect l="22896" r="57997" b="12093"/>
          <a:stretch>
            <a:fillRect/>
          </a:stretch>
        </p:blipFill>
        <p:spPr bwMode="auto">
          <a:xfrm>
            <a:off x="4787900" y="3068638"/>
            <a:ext cx="1254125" cy="2087562"/>
          </a:xfrm>
          <a:prstGeom prst="rect">
            <a:avLst/>
          </a:prstGeom>
          <a:noFill/>
          <a:ln w="9525">
            <a:noFill/>
            <a:miter lim="800000"/>
            <a:headEnd/>
            <a:tailEnd/>
          </a:ln>
        </p:spPr>
      </p:pic>
      <p:sp>
        <p:nvSpPr>
          <p:cNvPr id="655368" name="Text Box 8"/>
          <p:cNvSpPr txBox="1">
            <a:spLocks noChangeArrowheads="1"/>
          </p:cNvSpPr>
          <p:nvPr/>
        </p:nvSpPr>
        <p:spPr bwMode="auto">
          <a:xfrm>
            <a:off x="3851275" y="5300663"/>
            <a:ext cx="1441450" cy="366712"/>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4-31</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8" name="Text Box 4"/>
          <p:cNvSpPr txBox="1">
            <a:spLocks noChangeArrowheads="1"/>
          </p:cNvSpPr>
          <p:nvPr/>
        </p:nvSpPr>
        <p:spPr bwMode="auto">
          <a:xfrm>
            <a:off x="611188" y="476250"/>
            <a:ext cx="7993062" cy="1190625"/>
          </a:xfrm>
          <a:prstGeom prst="rect">
            <a:avLst/>
          </a:prstGeom>
          <a:noFill/>
          <a:ln w="9525">
            <a:noFill/>
            <a:miter lim="800000"/>
            <a:headEnd/>
            <a:tailEnd/>
          </a:ln>
          <a:effectLst/>
        </p:spPr>
        <p:txBody>
          <a:bodyPr>
            <a:spAutoFit/>
          </a:bodyPr>
          <a:lstStyle/>
          <a:p>
            <a:pPr>
              <a:spcBef>
                <a:spcPct val="50000"/>
              </a:spcBef>
            </a:pPr>
            <a:r>
              <a:rPr lang="en-US" altLang="zh-CN"/>
              <a:t>       </a:t>
            </a:r>
            <a:r>
              <a:rPr lang="zh-CN" altLang="en-US"/>
              <a:t>无论在晶闸管的阳极和阴极之间加上正向还是反向电压，总有一个</a:t>
            </a:r>
            <a:r>
              <a:rPr lang="en-US" altLang="zh-CN"/>
              <a:t>PN</a:t>
            </a:r>
            <a:r>
              <a:rPr lang="zh-CN" altLang="en-US"/>
              <a:t>结处于反向阻断状态，管子不会导通。图</a:t>
            </a:r>
            <a:r>
              <a:rPr lang="en-US" altLang="zh-CN"/>
              <a:t>4-31</a:t>
            </a:r>
            <a:r>
              <a:rPr lang="zh-CN" altLang="en-US"/>
              <a:t>（</a:t>
            </a:r>
            <a:r>
              <a:rPr lang="en-US" altLang="zh-CN"/>
              <a:t>a</a:t>
            </a:r>
            <a:r>
              <a:rPr lang="zh-CN" altLang="en-US"/>
              <a:t>）中晶闸管的四层半导体可以等效为由两个三极管</a:t>
            </a:r>
            <a:r>
              <a:rPr lang="en-US" altLang="zh-CN"/>
              <a:t>T1</a:t>
            </a:r>
            <a:r>
              <a:rPr lang="zh-CN" altLang="en-US"/>
              <a:t>（</a:t>
            </a:r>
            <a:r>
              <a:rPr lang="en-US" altLang="zh-CN"/>
              <a:t>P1</a:t>
            </a:r>
            <a:r>
              <a:rPr lang="zh-CN" altLang="en-US"/>
              <a:t>、</a:t>
            </a:r>
            <a:r>
              <a:rPr lang="en-US" altLang="zh-CN"/>
              <a:t>N1</a:t>
            </a:r>
            <a:r>
              <a:rPr lang="zh-CN" altLang="en-US"/>
              <a:t>、</a:t>
            </a:r>
            <a:r>
              <a:rPr lang="en-US" altLang="zh-CN"/>
              <a:t>P2</a:t>
            </a:r>
            <a:r>
              <a:rPr lang="zh-CN" altLang="en-US"/>
              <a:t>）和</a:t>
            </a:r>
            <a:r>
              <a:rPr lang="en-US" altLang="zh-CN"/>
              <a:t>T2</a:t>
            </a:r>
            <a:r>
              <a:rPr lang="zh-CN" altLang="en-US"/>
              <a:t>（</a:t>
            </a:r>
            <a:r>
              <a:rPr lang="en-US" altLang="zh-CN"/>
              <a:t>N1</a:t>
            </a:r>
            <a:r>
              <a:rPr lang="zh-CN" altLang="en-US"/>
              <a:t>、</a:t>
            </a:r>
            <a:r>
              <a:rPr lang="en-US" altLang="zh-CN"/>
              <a:t>P2</a:t>
            </a:r>
            <a:r>
              <a:rPr lang="zh-CN" altLang="en-US"/>
              <a:t>、</a:t>
            </a:r>
            <a:r>
              <a:rPr lang="en-US" altLang="zh-CN"/>
              <a:t>N2</a:t>
            </a:r>
            <a:r>
              <a:rPr lang="zh-CN" altLang="en-US"/>
              <a:t>）组成，如图</a:t>
            </a:r>
            <a:r>
              <a:rPr lang="en-US" altLang="zh-CN"/>
              <a:t>4-32</a:t>
            </a:r>
            <a:r>
              <a:rPr lang="zh-CN" altLang="en-US"/>
              <a:t>所示。</a:t>
            </a:r>
          </a:p>
        </p:txBody>
      </p:sp>
      <p:pic>
        <p:nvPicPr>
          <p:cNvPr id="656389" name="Picture 5"/>
          <p:cNvPicPr>
            <a:picLocks noChangeAspect="1" noChangeArrowheads="1"/>
          </p:cNvPicPr>
          <p:nvPr/>
        </p:nvPicPr>
        <p:blipFill>
          <a:blip r:embed="rId2" cstate="print"/>
          <a:srcRect l="48344" r="30023" b="12093"/>
          <a:stretch>
            <a:fillRect/>
          </a:stretch>
        </p:blipFill>
        <p:spPr bwMode="auto">
          <a:xfrm>
            <a:off x="1692275" y="1773238"/>
            <a:ext cx="1614488" cy="2374900"/>
          </a:xfrm>
          <a:prstGeom prst="rect">
            <a:avLst/>
          </a:prstGeom>
          <a:noFill/>
          <a:ln w="9525">
            <a:noFill/>
            <a:miter lim="800000"/>
            <a:headEnd/>
            <a:tailEnd/>
          </a:ln>
        </p:spPr>
      </p:pic>
      <p:pic>
        <p:nvPicPr>
          <p:cNvPr id="656390" name="Picture 6"/>
          <p:cNvPicPr>
            <a:picLocks noChangeAspect="1" noChangeArrowheads="1"/>
          </p:cNvPicPr>
          <p:nvPr/>
        </p:nvPicPr>
        <p:blipFill>
          <a:blip r:embed="rId2" cstate="print"/>
          <a:srcRect l="71268" r="9624" b="12093"/>
          <a:stretch>
            <a:fillRect/>
          </a:stretch>
        </p:blipFill>
        <p:spPr bwMode="auto">
          <a:xfrm>
            <a:off x="3779838" y="1916113"/>
            <a:ext cx="1341437" cy="2232025"/>
          </a:xfrm>
          <a:prstGeom prst="rect">
            <a:avLst/>
          </a:prstGeom>
          <a:noFill/>
          <a:ln w="9525">
            <a:noFill/>
            <a:miter lim="800000"/>
            <a:headEnd/>
            <a:tailEnd/>
          </a:ln>
        </p:spPr>
      </p:pic>
      <p:pic>
        <p:nvPicPr>
          <p:cNvPr id="656391" name="Picture 7"/>
          <p:cNvPicPr>
            <a:picLocks noChangeAspect="1" noChangeArrowheads="1"/>
          </p:cNvPicPr>
          <p:nvPr/>
        </p:nvPicPr>
        <p:blipFill>
          <a:blip r:embed="rId2" cstate="print"/>
          <a:srcRect l="91638" t="17520" r="-3085" b="12093"/>
          <a:stretch>
            <a:fillRect/>
          </a:stretch>
        </p:blipFill>
        <p:spPr bwMode="auto">
          <a:xfrm>
            <a:off x="5651500" y="2227263"/>
            <a:ext cx="873125" cy="1944687"/>
          </a:xfrm>
          <a:prstGeom prst="rect">
            <a:avLst/>
          </a:prstGeom>
          <a:noFill/>
          <a:ln w="9525">
            <a:noFill/>
            <a:miter lim="800000"/>
            <a:headEnd/>
            <a:tailEnd/>
          </a:ln>
        </p:spPr>
      </p:pic>
      <p:sp>
        <p:nvSpPr>
          <p:cNvPr id="656392" name="Text Box 8"/>
          <p:cNvSpPr txBox="1">
            <a:spLocks noChangeArrowheads="1"/>
          </p:cNvSpPr>
          <p:nvPr/>
        </p:nvSpPr>
        <p:spPr bwMode="auto">
          <a:xfrm>
            <a:off x="3419475" y="4292600"/>
            <a:ext cx="2305050" cy="366713"/>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图</a:t>
            </a:r>
            <a:r>
              <a:rPr lang="en-US" altLang="zh-CN" b="1"/>
              <a:t>4-32</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2" name="Text Box 4"/>
          <p:cNvSpPr txBox="1">
            <a:spLocks noChangeArrowheads="1"/>
          </p:cNvSpPr>
          <p:nvPr/>
        </p:nvSpPr>
        <p:spPr bwMode="auto">
          <a:xfrm>
            <a:off x="611188" y="476250"/>
            <a:ext cx="8137525" cy="2289175"/>
          </a:xfrm>
          <a:prstGeom prst="rect">
            <a:avLst/>
          </a:prstGeom>
          <a:noFill/>
          <a:ln w="9525">
            <a:noFill/>
            <a:miter lim="800000"/>
            <a:headEnd/>
            <a:tailEnd/>
          </a:ln>
          <a:effectLst/>
        </p:spPr>
        <p:txBody>
          <a:bodyPr>
            <a:spAutoFit/>
          </a:bodyPr>
          <a:lstStyle/>
          <a:p>
            <a:r>
              <a:rPr lang="en-US" altLang="zh-CN"/>
              <a:t>     </a:t>
            </a:r>
            <a:r>
              <a:rPr lang="zh-CN" altLang="en-US"/>
              <a:t>当晶闸管的阳极和阴极之间加上正向电压而门极不加电压时，即</a:t>
            </a:r>
            <a:r>
              <a:rPr lang="en-US" altLang="zh-CN"/>
              <a:t>J2</a:t>
            </a:r>
            <a:r>
              <a:rPr lang="zh-CN" altLang="en-US"/>
              <a:t>处于反偏状态，管子不导通，称为正向阻断。工作原理如图</a:t>
            </a:r>
            <a:r>
              <a:rPr lang="en-US" altLang="zh-CN"/>
              <a:t>4-33</a:t>
            </a:r>
            <a:r>
              <a:rPr lang="zh-CN" altLang="en-US"/>
              <a:t>所示。即开关</a:t>
            </a:r>
            <a:r>
              <a:rPr lang="en-US" altLang="zh-CN"/>
              <a:t>S</a:t>
            </a:r>
            <a:r>
              <a:rPr lang="zh-CN" altLang="en-US"/>
              <a:t>打开时，等效的</a:t>
            </a:r>
            <a:r>
              <a:rPr lang="en-US" altLang="zh-CN"/>
              <a:t>T1</a:t>
            </a:r>
            <a:r>
              <a:rPr lang="zh-CN" altLang="en-US"/>
              <a:t>、</a:t>
            </a:r>
            <a:r>
              <a:rPr lang="en-US" altLang="zh-CN"/>
              <a:t>T2</a:t>
            </a:r>
            <a:r>
              <a:rPr lang="zh-CN" altLang="en-US"/>
              <a:t>管中没有输入门极电流，只有极小的漏电流，管子处于阻断状态。</a:t>
            </a:r>
          </a:p>
          <a:p>
            <a:r>
              <a:rPr lang="zh-CN" altLang="en-US"/>
              <a:t>当在晶闸管阳极与阴极之间加上正向电压，并且门极与阴极之间也加上正向电压</a:t>
            </a:r>
            <a:r>
              <a:rPr lang="en-US" altLang="zh-CN" i="1"/>
              <a:t>U</a:t>
            </a:r>
            <a:r>
              <a:rPr lang="en-US" altLang="zh-CN"/>
              <a:t>g</a:t>
            </a:r>
            <a:r>
              <a:rPr lang="zh-CN" altLang="en-US"/>
              <a:t>，从门极流入足够的门极电流</a:t>
            </a:r>
            <a:r>
              <a:rPr lang="en-US" altLang="zh-CN" i="1"/>
              <a:t>I</a:t>
            </a:r>
            <a:r>
              <a:rPr lang="en-US" altLang="zh-CN"/>
              <a:t>g</a:t>
            </a:r>
            <a:r>
              <a:rPr lang="zh-CN" altLang="en-US"/>
              <a:t>，晶闸管就能导通。即开关</a:t>
            </a:r>
            <a:r>
              <a:rPr lang="en-US" altLang="zh-CN"/>
              <a:t>S</a:t>
            </a:r>
            <a:r>
              <a:rPr lang="zh-CN" altLang="en-US"/>
              <a:t>闭合时，从门极流入足够的触发电流</a:t>
            </a:r>
            <a:r>
              <a:rPr lang="en-US" altLang="zh-CN" i="1"/>
              <a:t>I</a:t>
            </a:r>
            <a:r>
              <a:rPr lang="en-US" altLang="zh-CN"/>
              <a:t>g </a:t>
            </a:r>
            <a:r>
              <a:rPr lang="zh-CN" altLang="en-US"/>
              <a:t>，</a:t>
            </a:r>
            <a:r>
              <a:rPr lang="en-US" altLang="zh-CN"/>
              <a:t>T1</a:t>
            </a:r>
            <a:r>
              <a:rPr lang="zh-CN" altLang="en-US"/>
              <a:t>管的集电极电流</a:t>
            </a:r>
            <a:r>
              <a:rPr lang="en-US" altLang="zh-CN" i="1"/>
              <a:t>I</a:t>
            </a:r>
            <a:r>
              <a:rPr lang="en-US" altLang="zh-CN"/>
              <a:t>c1</a:t>
            </a:r>
            <a:r>
              <a:rPr lang="zh-CN" altLang="en-US"/>
              <a:t>就是</a:t>
            </a:r>
            <a:r>
              <a:rPr lang="en-US" altLang="zh-CN"/>
              <a:t>T2</a:t>
            </a:r>
            <a:r>
              <a:rPr lang="zh-CN" altLang="en-US"/>
              <a:t>管的基极电流</a:t>
            </a:r>
            <a:r>
              <a:rPr lang="en-US" altLang="zh-CN" i="1"/>
              <a:t>I</a:t>
            </a:r>
            <a:r>
              <a:rPr lang="en-US" altLang="zh-CN"/>
              <a:t>b2</a:t>
            </a:r>
            <a:r>
              <a:rPr lang="zh-CN" altLang="en-US"/>
              <a:t>，</a:t>
            </a:r>
            <a:r>
              <a:rPr lang="en-US" altLang="zh-CN"/>
              <a:t>T2</a:t>
            </a:r>
            <a:r>
              <a:rPr lang="zh-CN" altLang="en-US"/>
              <a:t>管的集电极电流</a:t>
            </a:r>
            <a:r>
              <a:rPr lang="en-US" altLang="zh-CN" i="1"/>
              <a:t>I</a:t>
            </a:r>
            <a:r>
              <a:rPr lang="en-US" altLang="zh-CN"/>
              <a:t>c 2</a:t>
            </a:r>
            <a:r>
              <a:rPr lang="zh-CN" altLang="en-US"/>
              <a:t>就是</a:t>
            </a:r>
            <a:r>
              <a:rPr lang="en-US" altLang="zh-CN"/>
              <a:t>T1</a:t>
            </a:r>
            <a:r>
              <a:rPr lang="zh-CN" altLang="en-US"/>
              <a:t>管的基极电流</a:t>
            </a:r>
            <a:r>
              <a:rPr lang="en-US" altLang="zh-CN" i="1"/>
              <a:t>I</a:t>
            </a:r>
            <a:r>
              <a:rPr lang="en-US" altLang="zh-CN"/>
              <a:t>b1</a:t>
            </a:r>
            <a:r>
              <a:rPr lang="zh-CN" altLang="en-US"/>
              <a:t>。经过</a:t>
            </a:r>
            <a:r>
              <a:rPr lang="en-US" altLang="zh-CN"/>
              <a:t>T1</a:t>
            </a:r>
            <a:r>
              <a:rPr lang="zh-CN" altLang="en-US"/>
              <a:t>、</a:t>
            </a:r>
            <a:r>
              <a:rPr lang="en-US" altLang="zh-CN"/>
              <a:t>T2</a:t>
            </a:r>
            <a:r>
              <a:rPr lang="zh-CN" altLang="en-US"/>
              <a:t>管的放大作用，形成强烈的正反馈，使得三极管迅速饱和导通，晶闸管由阻断转为导通状态。</a:t>
            </a:r>
          </a:p>
        </p:txBody>
      </p:sp>
      <p:pic>
        <p:nvPicPr>
          <p:cNvPr id="657413" name="Picture 5"/>
          <p:cNvPicPr>
            <a:picLocks noChangeAspect="1" noChangeArrowheads="1"/>
          </p:cNvPicPr>
          <p:nvPr/>
        </p:nvPicPr>
        <p:blipFill>
          <a:blip r:embed="rId2" cstate="print"/>
          <a:srcRect r="62735" b="15993"/>
          <a:stretch>
            <a:fillRect/>
          </a:stretch>
        </p:blipFill>
        <p:spPr bwMode="auto">
          <a:xfrm>
            <a:off x="6011863" y="2852738"/>
            <a:ext cx="2808287" cy="2206625"/>
          </a:xfrm>
          <a:prstGeom prst="rect">
            <a:avLst/>
          </a:prstGeom>
          <a:noFill/>
          <a:ln w="9525">
            <a:noFill/>
            <a:miter lim="800000"/>
            <a:headEnd/>
            <a:tailEnd/>
          </a:ln>
        </p:spPr>
      </p:pic>
      <p:sp>
        <p:nvSpPr>
          <p:cNvPr id="657414" name="Text Box 6"/>
          <p:cNvSpPr txBox="1">
            <a:spLocks noChangeArrowheads="1"/>
          </p:cNvSpPr>
          <p:nvPr/>
        </p:nvSpPr>
        <p:spPr bwMode="auto">
          <a:xfrm>
            <a:off x="7092950" y="5229225"/>
            <a:ext cx="1223963" cy="366713"/>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4-33</a:t>
            </a:r>
          </a:p>
        </p:txBody>
      </p:sp>
      <p:sp>
        <p:nvSpPr>
          <p:cNvPr id="657415" name="Text Box 7"/>
          <p:cNvSpPr txBox="1">
            <a:spLocks noChangeArrowheads="1"/>
          </p:cNvSpPr>
          <p:nvPr/>
        </p:nvSpPr>
        <p:spPr bwMode="auto">
          <a:xfrm>
            <a:off x="611188" y="2781300"/>
            <a:ext cx="5400675" cy="3387725"/>
          </a:xfrm>
          <a:prstGeom prst="rect">
            <a:avLst/>
          </a:prstGeom>
          <a:noFill/>
          <a:ln w="9525">
            <a:noFill/>
            <a:miter lim="800000"/>
            <a:headEnd/>
            <a:tailEnd/>
          </a:ln>
          <a:effectLst/>
        </p:spPr>
        <p:txBody>
          <a:bodyPr>
            <a:spAutoFit/>
          </a:bodyPr>
          <a:lstStyle/>
          <a:p>
            <a:pPr>
              <a:spcBef>
                <a:spcPct val="50000"/>
              </a:spcBef>
            </a:pPr>
            <a:r>
              <a:rPr lang="en-US" altLang="zh-CN"/>
              <a:t>      </a:t>
            </a:r>
            <a:r>
              <a:rPr lang="zh-CN" altLang="en-US"/>
              <a:t>晶闸管流入的门极电流称为触发电流，晶闸管的导通方式称为触发导通。晶闸管导通后，电流只能从阳极流向阴极，具有与二极管一样的单向导电性，此电流称为晶闸管的阳极电流或正向电流。此时如果去掉门极电压，晶闸管仍然处于导通状态，门极电压在晶闸管导通后就失去了控制作用，说明晶闸管具有正向导通的可控特性。要想让晶闸管恢复阻断状态，只有通过降低阳极电压或增大阳极回路电阻以减小阳极电流。当阳极电流小于维持电流时，晶闸管就重新处于阻断状态。之后即使再增大阳极电压或减小阳极回路电阻，晶闸管的阳极电流也不会增大，说明管子已恢复正向阻断状态。</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6" name="Text Box 4"/>
          <p:cNvSpPr txBox="1">
            <a:spLocks noChangeArrowheads="1"/>
          </p:cNvSpPr>
          <p:nvPr/>
        </p:nvSpPr>
        <p:spPr bwMode="auto">
          <a:xfrm>
            <a:off x="539750" y="404813"/>
            <a:ext cx="8353425" cy="1189037"/>
          </a:xfrm>
          <a:prstGeom prst="rect">
            <a:avLst/>
          </a:prstGeom>
          <a:noFill/>
          <a:ln w="9525">
            <a:noFill/>
            <a:miter lim="800000"/>
            <a:headEnd/>
            <a:tailEnd/>
          </a:ln>
          <a:effectLst/>
        </p:spPr>
        <p:txBody>
          <a:bodyPr>
            <a:spAutoFit/>
          </a:bodyPr>
          <a:lstStyle/>
          <a:p>
            <a:pPr>
              <a:spcAft>
                <a:spcPct val="50000"/>
              </a:spcAft>
            </a:pPr>
            <a:r>
              <a:rPr lang="en-US" altLang="zh-CN" sz="2400" b="1"/>
              <a:t>4.5.2  </a:t>
            </a:r>
            <a:r>
              <a:rPr lang="zh-CN" altLang="en-US" sz="2400" b="1"/>
              <a:t>晶闸管的伏安特性</a:t>
            </a:r>
          </a:p>
          <a:p>
            <a:r>
              <a:rPr lang="zh-CN" altLang="en-US"/>
              <a:t>      晶闸管的伏安特性是指阳极与阴极间的电压</a:t>
            </a:r>
            <a:r>
              <a:rPr lang="en-US" altLang="zh-CN" i="1"/>
              <a:t>u</a:t>
            </a:r>
            <a:r>
              <a:rPr lang="en-US" altLang="zh-CN"/>
              <a:t>a</a:t>
            </a:r>
            <a:r>
              <a:rPr lang="zh-CN" altLang="en-US"/>
              <a:t>和门极电流</a:t>
            </a:r>
            <a:r>
              <a:rPr lang="en-US" altLang="zh-CN" i="1"/>
              <a:t>I</a:t>
            </a:r>
            <a:r>
              <a:rPr lang="en-US" altLang="zh-CN"/>
              <a:t>g</a:t>
            </a:r>
            <a:r>
              <a:rPr lang="zh-CN" altLang="en-US"/>
              <a:t>之间的关系，特性曲线如图</a:t>
            </a:r>
            <a:r>
              <a:rPr lang="en-US" altLang="zh-CN"/>
              <a:t>4-34</a:t>
            </a:r>
            <a:r>
              <a:rPr lang="zh-CN" altLang="en-US"/>
              <a:t>所示。</a:t>
            </a:r>
          </a:p>
        </p:txBody>
      </p:sp>
      <p:pic>
        <p:nvPicPr>
          <p:cNvPr id="658437" name="Picture 5"/>
          <p:cNvPicPr>
            <a:picLocks noChangeAspect="1" noChangeArrowheads="1"/>
          </p:cNvPicPr>
          <p:nvPr/>
        </p:nvPicPr>
        <p:blipFill>
          <a:blip r:embed="rId2" cstate="print"/>
          <a:srcRect l="46567" b="12122"/>
          <a:stretch>
            <a:fillRect/>
          </a:stretch>
        </p:blipFill>
        <p:spPr bwMode="auto">
          <a:xfrm>
            <a:off x="2339975" y="1773238"/>
            <a:ext cx="3887788" cy="2228850"/>
          </a:xfrm>
          <a:prstGeom prst="rect">
            <a:avLst/>
          </a:prstGeom>
          <a:noFill/>
          <a:ln w="9525">
            <a:noFill/>
            <a:miter lim="800000"/>
            <a:headEnd/>
            <a:tailEnd/>
          </a:ln>
        </p:spPr>
      </p:pic>
      <p:sp>
        <p:nvSpPr>
          <p:cNvPr id="658438" name="Text Box 6"/>
          <p:cNvSpPr txBox="1">
            <a:spLocks noChangeArrowheads="1"/>
          </p:cNvSpPr>
          <p:nvPr/>
        </p:nvSpPr>
        <p:spPr bwMode="auto">
          <a:xfrm>
            <a:off x="3419475" y="4221163"/>
            <a:ext cx="1511300" cy="366712"/>
          </a:xfrm>
          <a:prstGeom prst="rect">
            <a:avLst/>
          </a:prstGeom>
          <a:noFill/>
          <a:ln w="9525">
            <a:noFill/>
            <a:miter lim="800000"/>
            <a:headEnd/>
            <a:tailEnd/>
          </a:ln>
          <a:effectLst/>
        </p:spPr>
        <p:txBody>
          <a:bodyPr>
            <a:spAutoFit/>
          </a:bodyPr>
          <a:lstStyle/>
          <a:p>
            <a:pPr>
              <a:spcBef>
                <a:spcPct val="50000"/>
              </a:spcBef>
            </a:pPr>
            <a:r>
              <a:rPr lang="en-US" altLang="zh-CN" b="1"/>
              <a:t>   </a:t>
            </a:r>
            <a:r>
              <a:rPr lang="zh-CN" altLang="en-US" b="1"/>
              <a:t>图</a:t>
            </a:r>
            <a:r>
              <a:rPr lang="en-US" altLang="zh-CN" b="1"/>
              <a:t>4-34</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60" name="Text Box 4"/>
          <p:cNvSpPr txBox="1">
            <a:spLocks noChangeArrowheads="1"/>
          </p:cNvSpPr>
          <p:nvPr/>
        </p:nvSpPr>
        <p:spPr bwMode="auto">
          <a:xfrm>
            <a:off x="539750" y="476250"/>
            <a:ext cx="8208963" cy="4211638"/>
          </a:xfrm>
          <a:prstGeom prst="rect">
            <a:avLst/>
          </a:prstGeom>
          <a:noFill/>
          <a:ln w="9525">
            <a:noFill/>
            <a:miter lim="800000"/>
            <a:headEnd/>
            <a:tailEnd/>
          </a:ln>
          <a:effectLst/>
        </p:spPr>
        <p:txBody>
          <a:bodyPr>
            <a:spAutoFit/>
          </a:bodyPr>
          <a:lstStyle/>
          <a:p>
            <a:r>
              <a:rPr lang="zh-CN" altLang="en-US" b="1"/>
              <a:t>（</a:t>
            </a:r>
            <a:r>
              <a:rPr lang="en-US" altLang="zh-CN" b="1"/>
              <a:t>1</a:t>
            </a:r>
            <a:r>
              <a:rPr lang="zh-CN" altLang="en-US" b="1"/>
              <a:t>）正向伏安特性</a:t>
            </a:r>
            <a:r>
              <a:rPr lang="zh-CN" altLang="en-US"/>
              <a:t> </a:t>
            </a:r>
          </a:p>
          <a:p>
            <a:r>
              <a:rPr lang="zh-CN" altLang="en-US"/>
              <a:t>      正向伏安特性如图中第</a:t>
            </a:r>
            <a:r>
              <a:rPr lang="en-US" altLang="zh-CN"/>
              <a:t>Ⅰ</a:t>
            </a:r>
            <a:r>
              <a:rPr lang="zh-CN" altLang="en-US"/>
              <a:t>象限</a:t>
            </a:r>
            <a:r>
              <a:rPr lang="en-US" altLang="zh-CN" i="1"/>
              <a:t>u</a:t>
            </a:r>
            <a:r>
              <a:rPr lang="en-US" altLang="zh-CN"/>
              <a:t>a</a:t>
            </a:r>
            <a:r>
              <a:rPr lang="zh-CN" altLang="en-US"/>
              <a:t>＞</a:t>
            </a:r>
            <a:r>
              <a:rPr lang="en-US" altLang="zh-CN"/>
              <a:t>0</a:t>
            </a:r>
            <a:r>
              <a:rPr lang="zh-CN" altLang="en-US"/>
              <a:t>时的特性曲线。当</a:t>
            </a:r>
            <a:r>
              <a:rPr lang="en-US" altLang="zh-CN" i="1"/>
              <a:t>I</a:t>
            </a:r>
            <a:r>
              <a:rPr lang="en-US" altLang="zh-CN"/>
              <a:t>g = 0</a:t>
            </a:r>
            <a:r>
              <a:rPr lang="zh-CN" altLang="en-US"/>
              <a:t>时，晶闸管的正向阳极电压在增大到最大正向转折电压</a:t>
            </a:r>
            <a:r>
              <a:rPr lang="en-US" altLang="zh-CN" i="1"/>
              <a:t>U</a:t>
            </a:r>
            <a:r>
              <a:rPr lang="en-US" altLang="zh-CN"/>
              <a:t>Bo</a:t>
            </a:r>
            <a:r>
              <a:rPr lang="zh-CN" altLang="en-US"/>
              <a:t>之前，管子处于正向阻断状态，只有极小的征象漏电流，其漏电流随着阳极电压的增大而增大。当阳极电压</a:t>
            </a:r>
            <a:r>
              <a:rPr lang="en-US" altLang="zh-CN" i="1"/>
              <a:t>u</a:t>
            </a:r>
            <a:r>
              <a:rPr lang="en-US" altLang="zh-CN"/>
              <a:t>a</a:t>
            </a:r>
            <a:r>
              <a:rPr lang="zh-CN" altLang="en-US"/>
              <a:t>增大到</a:t>
            </a:r>
            <a:r>
              <a:rPr lang="en-US" altLang="zh-CN" i="1"/>
              <a:t>U</a:t>
            </a:r>
            <a:r>
              <a:rPr lang="en-US" altLang="zh-CN"/>
              <a:t>Bo</a:t>
            </a:r>
            <a:r>
              <a:rPr lang="zh-CN" altLang="en-US"/>
              <a:t>时，管子导通。其特点是：阳极电流迅速增大，管子两端电压迅速降低，特性曲线与二极管正向伏安特性曲线相似。若门极流入足够的门极电流</a:t>
            </a:r>
            <a:r>
              <a:rPr lang="en-US" altLang="zh-CN" i="1"/>
              <a:t>I</a:t>
            </a:r>
            <a:r>
              <a:rPr lang="en-US" altLang="zh-CN"/>
              <a:t>g</a:t>
            </a:r>
            <a:r>
              <a:rPr lang="zh-CN" altLang="en-US"/>
              <a:t>，则正向转折电压</a:t>
            </a:r>
            <a:r>
              <a:rPr lang="en-US" altLang="zh-CN" i="1"/>
              <a:t>U</a:t>
            </a:r>
            <a:r>
              <a:rPr lang="en-US" altLang="zh-CN"/>
              <a:t>Bo</a:t>
            </a:r>
            <a:r>
              <a:rPr lang="zh-CN" altLang="en-US"/>
              <a:t>明显减小，在门极电流触发下，晶闸管迅速导通。晶闸管承受正常阳极电压，加上足够的触发电流后，使晶闸管从正向阻断转为导通状态，称为触发导通。晶闸管正向转折电压随门极电流的增大而降低，特性曲线向左移动。不同门极电流下的伏安特性曲线如图</a:t>
            </a:r>
            <a:r>
              <a:rPr lang="en-US" altLang="zh-CN"/>
              <a:t>4-34</a:t>
            </a:r>
            <a:r>
              <a:rPr lang="zh-CN" altLang="en-US"/>
              <a:t>中所示。当已经导通的晶闸管的阳极电流</a:t>
            </a:r>
            <a:r>
              <a:rPr lang="en-US" altLang="zh-CN" i="1"/>
              <a:t>I</a:t>
            </a:r>
            <a:r>
              <a:rPr lang="en-US" altLang="zh-CN"/>
              <a:t>a</a:t>
            </a:r>
            <a:r>
              <a:rPr lang="zh-CN" altLang="en-US"/>
              <a:t>减小到维持电流</a:t>
            </a:r>
            <a:r>
              <a:rPr lang="en-US" altLang="zh-CN" i="1"/>
              <a:t>I</a:t>
            </a:r>
            <a:r>
              <a:rPr lang="en-US" altLang="zh-CN"/>
              <a:t>H</a:t>
            </a:r>
            <a:r>
              <a:rPr lang="zh-CN" altLang="en-US"/>
              <a:t>时，管子又重新处于正向阻断状态。</a:t>
            </a:r>
          </a:p>
          <a:p>
            <a:r>
              <a:rPr lang="zh-CN" altLang="en-US" b="1"/>
              <a:t>（</a:t>
            </a:r>
            <a:r>
              <a:rPr lang="en-US" altLang="zh-CN" b="1"/>
              <a:t>2</a:t>
            </a:r>
            <a:r>
              <a:rPr lang="zh-CN" altLang="en-US" b="1"/>
              <a:t>）反向伏安特性 </a:t>
            </a:r>
          </a:p>
          <a:p>
            <a:r>
              <a:rPr lang="zh-CN" altLang="en-US"/>
              <a:t>      反向伏安特性如图中第</a:t>
            </a:r>
            <a:r>
              <a:rPr lang="en-US" altLang="zh-CN"/>
              <a:t>Ⅲ</a:t>
            </a:r>
            <a:r>
              <a:rPr lang="zh-CN" altLang="en-US"/>
              <a:t>象限，与二极管的反向特性相似。晶闸管阳极与阴极之间加上反向电压后，有很小的反向漏电流流过管子。当反向电压增大到反向击穿电压</a:t>
            </a:r>
            <a:r>
              <a:rPr lang="en-US" altLang="zh-CN" i="1"/>
              <a:t>U</a:t>
            </a:r>
            <a:r>
              <a:rPr lang="en-US" altLang="zh-CN"/>
              <a:t>BR</a:t>
            </a:r>
            <a:r>
              <a:rPr lang="zh-CN" altLang="en-US"/>
              <a:t>时，管子反向击穿，造成永久性的损坏。</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4" name="Text Box 4"/>
          <p:cNvSpPr txBox="1">
            <a:spLocks noChangeArrowheads="1"/>
          </p:cNvSpPr>
          <p:nvPr/>
        </p:nvSpPr>
        <p:spPr bwMode="auto">
          <a:xfrm>
            <a:off x="611188" y="404813"/>
            <a:ext cx="8208962" cy="4521200"/>
          </a:xfrm>
          <a:prstGeom prst="rect">
            <a:avLst/>
          </a:prstGeom>
          <a:noFill/>
          <a:ln w="9525">
            <a:noFill/>
            <a:miter lim="800000"/>
            <a:headEnd/>
            <a:tailEnd/>
          </a:ln>
          <a:effectLst/>
        </p:spPr>
        <p:txBody>
          <a:bodyPr>
            <a:spAutoFit/>
          </a:bodyPr>
          <a:lstStyle/>
          <a:p>
            <a:pPr>
              <a:spcAft>
                <a:spcPct val="60000"/>
              </a:spcAft>
            </a:pPr>
            <a:r>
              <a:rPr lang="en-US" altLang="zh-CN" sz="2400" b="1"/>
              <a:t>5.5.3  </a:t>
            </a:r>
            <a:r>
              <a:rPr lang="zh-CN" altLang="en-US" sz="2400" b="1"/>
              <a:t>晶闸管的主要参数</a:t>
            </a:r>
          </a:p>
          <a:p>
            <a:r>
              <a:rPr lang="zh-CN" altLang="en-US" b="1"/>
              <a:t>（</a:t>
            </a:r>
            <a:r>
              <a:rPr lang="en-US" altLang="zh-CN" b="1"/>
              <a:t>1</a:t>
            </a:r>
            <a:r>
              <a:rPr lang="zh-CN" altLang="en-US" b="1"/>
              <a:t>）额定正向平均电流</a:t>
            </a:r>
            <a:r>
              <a:rPr lang="en-US" altLang="zh-CN" b="1" i="1"/>
              <a:t>I</a:t>
            </a:r>
            <a:r>
              <a:rPr lang="en-US" altLang="zh-CN" b="1"/>
              <a:t>F </a:t>
            </a:r>
            <a:r>
              <a:rPr lang="zh-CN" altLang="en-US" b="1"/>
              <a:t>：</a:t>
            </a:r>
            <a:r>
              <a:rPr lang="zh-CN" altLang="en-US"/>
              <a:t>在环境温度小于</a:t>
            </a:r>
            <a:r>
              <a:rPr lang="en-US" altLang="zh-CN"/>
              <a:t>40oC</a:t>
            </a:r>
            <a:r>
              <a:rPr lang="zh-CN" altLang="en-US"/>
              <a:t>和标准散热条件下，允许连续通过晶闸管阳极的工频（</a:t>
            </a:r>
            <a:r>
              <a:rPr lang="en-US" altLang="zh-CN"/>
              <a:t>50 Hz</a:t>
            </a:r>
            <a:r>
              <a:rPr lang="zh-CN" altLang="en-US"/>
              <a:t>）正弦波半波电流的平均值。</a:t>
            </a:r>
          </a:p>
          <a:p>
            <a:r>
              <a:rPr lang="zh-CN" altLang="en-US" b="1"/>
              <a:t>（</a:t>
            </a:r>
            <a:r>
              <a:rPr lang="en-US" altLang="zh-CN" b="1"/>
              <a:t>2</a:t>
            </a:r>
            <a:r>
              <a:rPr lang="zh-CN" altLang="en-US" b="1"/>
              <a:t>）维持电流</a:t>
            </a:r>
            <a:r>
              <a:rPr lang="en-US" altLang="zh-CN" b="1" i="1"/>
              <a:t>I</a:t>
            </a:r>
            <a:r>
              <a:rPr lang="en-US" altLang="zh-CN" b="1"/>
              <a:t>H </a:t>
            </a:r>
            <a:r>
              <a:rPr lang="zh-CN" altLang="en-US" b="1"/>
              <a:t>：</a:t>
            </a:r>
            <a:r>
              <a:rPr lang="zh-CN" altLang="en-US"/>
              <a:t>在门极开路且规定的环境温度下，晶闸管维持导通时的最小阳极电流。正向电流小于</a:t>
            </a:r>
            <a:r>
              <a:rPr lang="en-US" altLang="zh-CN" i="1"/>
              <a:t>I</a:t>
            </a:r>
            <a:r>
              <a:rPr lang="en-US" altLang="zh-CN"/>
              <a:t>H</a:t>
            </a:r>
            <a:r>
              <a:rPr lang="zh-CN" altLang="en-US"/>
              <a:t>时，管子自动阻断。</a:t>
            </a:r>
          </a:p>
          <a:p>
            <a:r>
              <a:rPr lang="zh-CN" altLang="en-US" b="1"/>
              <a:t>（</a:t>
            </a:r>
            <a:r>
              <a:rPr lang="en-US" altLang="zh-CN" b="1"/>
              <a:t>3</a:t>
            </a:r>
            <a:r>
              <a:rPr lang="zh-CN" altLang="en-US" b="1"/>
              <a:t>）触发电压</a:t>
            </a:r>
            <a:r>
              <a:rPr lang="en-US" altLang="zh-CN" b="1" i="1"/>
              <a:t>U</a:t>
            </a:r>
            <a:r>
              <a:rPr lang="en-US" altLang="zh-CN" b="1"/>
              <a:t>g</a:t>
            </a:r>
            <a:r>
              <a:rPr lang="zh-CN" altLang="en-US" b="1"/>
              <a:t>和触发电流</a:t>
            </a:r>
            <a:r>
              <a:rPr lang="en-US" altLang="zh-CN" b="1" i="1"/>
              <a:t>I</a:t>
            </a:r>
            <a:r>
              <a:rPr lang="en-US" altLang="zh-CN" b="1"/>
              <a:t>g</a:t>
            </a:r>
            <a:r>
              <a:rPr lang="zh-CN" altLang="en-US" b="1"/>
              <a:t>：</a:t>
            </a:r>
            <a:r>
              <a:rPr lang="zh-CN" altLang="en-US"/>
              <a:t>在室温下，阳极电压为</a:t>
            </a:r>
            <a:r>
              <a:rPr lang="en-US" altLang="zh-CN"/>
              <a:t>6 V</a:t>
            </a:r>
            <a:r>
              <a:rPr lang="zh-CN" altLang="en-US"/>
              <a:t>时，使晶闸管从阻断到完全导通所需最小的门极直流电压和电流，一般</a:t>
            </a:r>
            <a:r>
              <a:rPr lang="en-US" altLang="zh-CN" i="1"/>
              <a:t>U</a:t>
            </a:r>
            <a:r>
              <a:rPr lang="en-US" altLang="zh-CN"/>
              <a:t>g</a:t>
            </a:r>
            <a:r>
              <a:rPr lang="zh-CN" altLang="en-US"/>
              <a:t>为</a:t>
            </a:r>
            <a:r>
              <a:rPr lang="en-US" altLang="zh-CN"/>
              <a:t>1</a:t>
            </a:r>
            <a:r>
              <a:rPr lang="zh-CN" altLang="en-US"/>
              <a:t>～</a:t>
            </a:r>
            <a:r>
              <a:rPr lang="en-US" altLang="zh-CN"/>
              <a:t>5 V</a:t>
            </a:r>
            <a:r>
              <a:rPr lang="zh-CN" altLang="en-US"/>
              <a:t>，</a:t>
            </a:r>
            <a:r>
              <a:rPr lang="en-US" altLang="zh-CN" i="1"/>
              <a:t>I</a:t>
            </a:r>
            <a:r>
              <a:rPr lang="en-US" altLang="zh-CN"/>
              <a:t>g</a:t>
            </a:r>
            <a:r>
              <a:rPr lang="zh-CN" altLang="en-US"/>
              <a:t>为几十至几百毫安。</a:t>
            </a:r>
          </a:p>
          <a:p>
            <a:r>
              <a:rPr lang="zh-CN" altLang="en-US" b="1"/>
              <a:t>（</a:t>
            </a:r>
            <a:r>
              <a:rPr lang="en-US" altLang="zh-CN" b="1"/>
              <a:t>4</a:t>
            </a:r>
            <a:r>
              <a:rPr lang="zh-CN" altLang="en-US" b="1"/>
              <a:t>）正向重复峰值电压</a:t>
            </a:r>
            <a:r>
              <a:rPr lang="en-US" altLang="zh-CN" b="1" i="1"/>
              <a:t>U</a:t>
            </a:r>
            <a:r>
              <a:rPr lang="en-US" altLang="zh-CN" b="1"/>
              <a:t>DRM</a:t>
            </a:r>
            <a:r>
              <a:rPr lang="zh-CN" altLang="en-US" b="1"/>
              <a:t>：</a:t>
            </a:r>
            <a:r>
              <a:rPr lang="zh-CN" altLang="en-US"/>
              <a:t>门极开路条件下，允许重复作用在晶闸管上的最大正向电压。一般</a:t>
            </a:r>
            <a:r>
              <a:rPr lang="en-US" altLang="zh-CN" i="1"/>
              <a:t>U</a:t>
            </a:r>
            <a:r>
              <a:rPr lang="en-US" altLang="zh-CN"/>
              <a:t>DRM = </a:t>
            </a:r>
            <a:r>
              <a:rPr lang="en-US" altLang="zh-CN" i="1"/>
              <a:t>U</a:t>
            </a:r>
            <a:r>
              <a:rPr lang="en-US" altLang="zh-CN"/>
              <a:t>BO×80%</a:t>
            </a:r>
            <a:r>
              <a:rPr lang="zh-CN" altLang="en-US"/>
              <a:t>，</a:t>
            </a:r>
            <a:r>
              <a:rPr lang="en-US" altLang="zh-CN" i="1"/>
              <a:t>U</a:t>
            </a:r>
            <a:r>
              <a:rPr lang="en-US" altLang="zh-CN"/>
              <a:t>BO</a:t>
            </a:r>
            <a:r>
              <a:rPr lang="zh-CN" altLang="en-US"/>
              <a:t>是晶闸管在</a:t>
            </a:r>
            <a:r>
              <a:rPr lang="en-US" altLang="zh-CN" i="1"/>
              <a:t>I</a:t>
            </a:r>
            <a:r>
              <a:rPr lang="en-US" altLang="zh-CN"/>
              <a:t>g</a:t>
            </a:r>
            <a:r>
              <a:rPr lang="zh-CN" altLang="en-US"/>
              <a:t>为零时的转折电压。</a:t>
            </a:r>
          </a:p>
          <a:p>
            <a:r>
              <a:rPr lang="zh-CN" altLang="en-US" b="1"/>
              <a:t>（</a:t>
            </a:r>
            <a:r>
              <a:rPr lang="en-US" altLang="zh-CN" b="1"/>
              <a:t>5</a:t>
            </a:r>
            <a:r>
              <a:rPr lang="zh-CN" altLang="en-US" b="1"/>
              <a:t>）反向重复峰值电压</a:t>
            </a:r>
            <a:r>
              <a:rPr lang="en-US" altLang="zh-CN" b="1" i="1"/>
              <a:t>U</a:t>
            </a:r>
            <a:r>
              <a:rPr lang="en-US" altLang="zh-CN" b="1"/>
              <a:t>RRM</a:t>
            </a:r>
            <a:r>
              <a:rPr lang="zh-CN" altLang="en-US" b="1"/>
              <a:t>：</a:t>
            </a:r>
            <a:r>
              <a:rPr lang="zh-CN" altLang="en-US"/>
              <a:t>门极开路的条件下，允许重复作用在晶闸管上的最大反向电压。一般</a:t>
            </a:r>
            <a:r>
              <a:rPr lang="en-US" altLang="zh-CN" i="1"/>
              <a:t>U</a:t>
            </a:r>
            <a:r>
              <a:rPr lang="en-US" altLang="zh-CN"/>
              <a:t>RRM = </a:t>
            </a:r>
            <a:r>
              <a:rPr lang="en-US" altLang="zh-CN" i="1"/>
              <a:t>U</a:t>
            </a:r>
            <a:r>
              <a:rPr lang="en-US" altLang="zh-CN"/>
              <a:t>BR×80%</a:t>
            </a:r>
            <a:r>
              <a:rPr lang="zh-CN" altLang="en-US"/>
              <a:t>。</a:t>
            </a:r>
          </a:p>
          <a:p>
            <a:endParaRPr lang="zh-CN" altLang="en-US"/>
          </a:p>
          <a:p>
            <a:r>
              <a:rPr lang="zh-CN" altLang="en-US"/>
              <a:t>      除以上参数外，还有正向平均电流、门极反向电压等。</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8" name="Text Box 4"/>
          <p:cNvSpPr txBox="1">
            <a:spLocks noChangeArrowheads="1"/>
          </p:cNvSpPr>
          <p:nvPr/>
        </p:nvSpPr>
        <p:spPr bwMode="auto">
          <a:xfrm>
            <a:off x="539750" y="333375"/>
            <a:ext cx="8280400" cy="1646238"/>
          </a:xfrm>
          <a:prstGeom prst="rect">
            <a:avLst/>
          </a:prstGeom>
          <a:noFill/>
          <a:ln w="9525">
            <a:noFill/>
            <a:miter lim="800000"/>
            <a:headEnd/>
            <a:tailEnd/>
          </a:ln>
          <a:effectLst/>
        </p:spPr>
        <p:txBody>
          <a:bodyPr>
            <a:spAutoFit/>
          </a:bodyPr>
          <a:lstStyle/>
          <a:p>
            <a:pPr>
              <a:spcAft>
                <a:spcPct val="50000"/>
              </a:spcAft>
            </a:pPr>
            <a:r>
              <a:rPr lang="en-US" altLang="zh-CN" sz="2400" b="1"/>
              <a:t>5.5.4  </a:t>
            </a:r>
            <a:r>
              <a:rPr lang="zh-CN" altLang="en-US" sz="2400" b="1"/>
              <a:t>晶闸管应用电路</a:t>
            </a:r>
          </a:p>
          <a:p>
            <a:pPr>
              <a:spcAft>
                <a:spcPct val="50000"/>
              </a:spcAft>
            </a:pPr>
            <a:r>
              <a:rPr lang="en-US" altLang="zh-CN" sz="2000" b="1"/>
              <a:t>1. </a:t>
            </a:r>
            <a:r>
              <a:rPr lang="zh-CN" altLang="en-US" sz="2000" b="1"/>
              <a:t>晶闸管单相全控桥式整流电路</a:t>
            </a:r>
          </a:p>
          <a:p>
            <a:r>
              <a:rPr lang="zh-CN" altLang="en-US"/>
              <a:t>      晶闸管单相全控桥式整流电路如图</a:t>
            </a:r>
            <a:r>
              <a:rPr lang="en-US" altLang="zh-CN"/>
              <a:t>4-35</a:t>
            </a:r>
            <a:r>
              <a:rPr lang="zh-CN" altLang="en-US"/>
              <a:t>（</a:t>
            </a:r>
            <a:r>
              <a:rPr lang="en-US" altLang="zh-CN"/>
              <a:t>a</a:t>
            </a:r>
            <a:r>
              <a:rPr lang="zh-CN" altLang="en-US"/>
              <a:t>）所示。电路由四个晶闸管和负载电阻</a:t>
            </a:r>
            <a:r>
              <a:rPr lang="en-US" altLang="zh-CN" i="1"/>
              <a:t>R</a:t>
            </a:r>
            <a:r>
              <a:rPr lang="en-US" altLang="zh-CN"/>
              <a:t>d</a:t>
            </a:r>
            <a:r>
              <a:rPr lang="zh-CN" altLang="en-US"/>
              <a:t>组成。晶闸管</a:t>
            </a:r>
            <a:r>
              <a:rPr lang="en-US" altLang="zh-CN"/>
              <a:t>V1</a:t>
            </a:r>
            <a:r>
              <a:rPr lang="zh-CN" altLang="en-US"/>
              <a:t>和</a:t>
            </a:r>
            <a:r>
              <a:rPr lang="en-US" altLang="zh-CN"/>
              <a:t>V2</a:t>
            </a:r>
            <a:r>
              <a:rPr lang="zh-CN" altLang="en-US"/>
              <a:t>组成一对桥臂，</a:t>
            </a:r>
            <a:r>
              <a:rPr lang="en-US" altLang="zh-CN"/>
              <a:t>V2</a:t>
            </a:r>
            <a:r>
              <a:rPr lang="zh-CN" altLang="en-US"/>
              <a:t>和</a:t>
            </a:r>
            <a:r>
              <a:rPr lang="en-US" altLang="zh-CN"/>
              <a:t>V4</a:t>
            </a:r>
            <a:r>
              <a:rPr lang="zh-CN" altLang="en-US"/>
              <a:t>组成另一对桥臂。</a:t>
            </a:r>
          </a:p>
        </p:txBody>
      </p:sp>
      <p:pic>
        <p:nvPicPr>
          <p:cNvPr id="661509" name="Picture 5"/>
          <p:cNvPicPr>
            <a:picLocks noChangeAspect="1" noChangeArrowheads="1"/>
          </p:cNvPicPr>
          <p:nvPr/>
        </p:nvPicPr>
        <p:blipFill>
          <a:blip r:embed="rId2" cstate="print"/>
          <a:srcRect b="7707"/>
          <a:stretch>
            <a:fillRect/>
          </a:stretch>
        </p:blipFill>
        <p:spPr bwMode="auto">
          <a:xfrm>
            <a:off x="900113" y="2060575"/>
            <a:ext cx="6408737" cy="4421188"/>
          </a:xfrm>
          <a:prstGeom prst="rect">
            <a:avLst/>
          </a:prstGeom>
          <a:noFill/>
          <a:ln w="9525">
            <a:noFill/>
            <a:miter lim="800000"/>
            <a:headEnd/>
            <a:tailEnd/>
          </a:ln>
        </p:spPr>
      </p:pic>
      <p:sp>
        <p:nvSpPr>
          <p:cNvPr id="661510" name="Text Box 6"/>
          <p:cNvSpPr txBox="1">
            <a:spLocks noChangeArrowheads="1"/>
          </p:cNvSpPr>
          <p:nvPr/>
        </p:nvSpPr>
        <p:spPr bwMode="auto">
          <a:xfrm>
            <a:off x="7740650" y="5734050"/>
            <a:ext cx="1081088" cy="366713"/>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4-35</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2" name="Text Box 4"/>
          <p:cNvSpPr txBox="1">
            <a:spLocks noChangeArrowheads="1"/>
          </p:cNvSpPr>
          <p:nvPr/>
        </p:nvSpPr>
        <p:spPr bwMode="auto">
          <a:xfrm>
            <a:off x="468313" y="404813"/>
            <a:ext cx="8351837" cy="4211637"/>
          </a:xfrm>
          <a:prstGeom prst="rect">
            <a:avLst/>
          </a:prstGeom>
          <a:noFill/>
          <a:ln w="9525">
            <a:noFill/>
            <a:miter lim="800000"/>
            <a:headEnd/>
            <a:tailEnd/>
          </a:ln>
          <a:effectLst/>
        </p:spPr>
        <p:txBody>
          <a:bodyPr>
            <a:spAutoFit/>
          </a:bodyPr>
          <a:lstStyle/>
          <a:p>
            <a:r>
              <a:rPr lang="zh-CN" altLang="en-US" b="1"/>
              <a:t>工作原理分析：</a:t>
            </a:r>
          </a:p>
          <a:p>
            <a:r>
              <a:rPr lang="zh-CN" altLang="en-US"/>
              <a:t>      电源电压</a:t>
            </a:r>
            <a:r>
              <a:rPr lang="en-US" altLang="zh-CN" i="1"/>
              <a:t>u</a:t>
            </a:r>
            <a:r>
              <a:rPr lang="en-US" altLang="zh-CN"/>
              <a:t>2</a:t>
            </a:r>
            <a:r>
              <a:rPr lang="zh-CN" altLang="en-US"/>
              <a:t>为正半周时（即</a:t>
            </a:r>
            <a:r>
              <a:rPr lang="en-US" altLang="zh-CN"/>
              <a:t>a</a:t>
            </a:r>
            <a:r>
              <a:rPr lang="zh-CN" altLang="en-US"/>
              <a:t>端为正，</a:t>
            </a:r>
            <a:r>
              <a:rPr lang="en-US" altLang="zh-CN"/>
              <a:t>b</a:t>
            </a:r>
            <a:r>
              <a:rPr lang="zh-CN" altLang="en-US"/>
              <a:t>端为负），晶闸管</a:t>
            </a:r>
            <a:r>
              <a:rPr lang="en-US" altLang="zh-CN"/>
              <a:t>V1</a:t>
            </a:r>
            <a:r>
              <a:rPr lang="zh-CN" altLang="en-US"/>
              <a:t>、</a:t>
            </a:r>
            <a:r>
              <a:rPr lang="en-US" altLang="zh-CN"/>
              <a:t>V4</a:t>
            </a:r>
            <a:r>
              <a:rPr lang="zh-CN" altLang="en-US"/>
              <a:t>承受正向电压。当它们的门极没加触发脉冲</a:t>
            </a:r>
            <a:r>
              <a:rPr lang="en-US" altLang="zh-CN" i="1"/>
              <a:t>u</a:t>
            </a:r>
            <a:r>
              <a:rPr lang="en-US" altLang="zh-CN"/>
              <a:t>g</a:t>
            </a:r>
            <a:r>
              <a:rPr lang="zh-CN" altLang="en-US"/>
              <a:t>时，晶闸管不能导通。此时电路输出电压为零，即</a:t>
            </a:r>
            <a:r>
              <a:rPr lang="en-US" altLang="zh-CN" i="1"/>
              <a:t>u</a:t>
            </a:r>
            <a:r>
              <a:rPr lang="en-US" altLang="zh-CN"/>
              <a:t>d = 0</a:t>
            </a:r>
            <a:r>
              <a:rPr lang="zh-CN" altLang="en-US"/>
              <a:t>，如图</a:t>
            </a:r>
            <a:r>
              <a:rPr lang="en-US" altLang="zh-CN"/>
              <a:t>4-35</a:t>
            </a:r>
            <a:r>
              <a:rPr lang="zh-CN" altLang="en-US"/>
              <a:t>（</a:t>
            </a:r>
            <a:r>
              <a:rPr lang="en-US" altLang="zh-CN"/>
              <a:t>d</a:t>
            </a:r>
            <a:r>
              <a:rPr lang="zh-CN" altLang="en-US"/>
              <a:t>）所示。</a:t>
            </a:r>
            <a:r>
              <a:rPr lang="en-US" altLang="zh-CN" i="1"/>
              <a:t>wt</a:t>
            </a:r>
            <a:r>
              <a:rPr lang="en-US" altLang="zh-CN"/>
              <a:t>1</a:t>
            </a:r>
            <a:r>
              <a:rPr lang="zh-CN" altLang="en-US"/>
              <a:t>时刻，在</a:t>
            </a:r>
            <a:r>
              <a:rPr lang="en-US" altLang="zh-CN"/>
              <a:t>V1</a:t>
            </a:r>
            <a:r>
              <a:rPr lang="zh-CN" altLang="en-US"/>
              <a:t>和</a:t>
            </a:r>
            <a:r>
              <a:rPr lang="en-US" altLang="zh-CN"/>
              <a:t>V4</a:t>
            </a:r>
            <a:r>
              <a:rPr lang="zh-CN" altLang="en-US"/>
              <a:t>的门极加上触发脉冲后，</a:t>
            </a:r>
            <a:r>
              <a:rPr lang="en-US" altLang="zh-CN"/>
              <a:t>V1</a:t>
            </a:r>
            <a:r>
              <a:rPr lang="zh-CN" altLang="en-US"/>
              <a:t>和</a:t>
            </a:r>
            <a:r>
              <a:rPr lang="en-US" altLang="zh-CN"/>
              <a:t>V4</a:t>
            </a:r>
            <a:r>
              <a:rPr lang="zh-CN" altLang="en-US"/>
              <a:t>即导通，这时电流从电源</a:t>
            </a:r>
            <a:r>
              <a:rPr lang="en-US" altLang="zh-CN"/>
              <a:t>a</a:t>
            </a:r>
            <a:r>
              <a:rPr lang="zh-CN" altLang="en-US"/>
              <a:t>端经</a:t>
            </a:r>
            <a:r>
              <a:rPr lang="en-US" altLang="zh-CN"/>
              <a:t>V1</a:t>
            </a:r>
            <a:r>
              <a:rPr lang="zh-CN" altLang="en-US"/>
              <a:t>、</a:t>
            </a:r>
            <a:r>
              <a:rPr lang="en-US" altLang="zh-CN" i="1"/>
              <a:t>R</a:t>
            </a:r>
            <a:r>
              <a:rPr lang="en-US" altLang="zh-CN"/>
              <a:t>d</a:t>
            </a:r>
            <a:r>
              <a:rPr lang="zh-CN" altLang="en-US"/>
              <a:t>、</a:t>
            </a:r>
            <a:r>
              <a:rPr lang="en-US" altLang="zh-CN"/>
              <a:t>V4</a:t>
            </a:r>
            <a:r>
              <a:rPr lang="zh-CN" altLang="en-US"/>
              <a:t>流回电源</a:t>
            </a:r>
            <a:r>
              <a:rPr lang="en-US" altLang="zh-CN"/>
              <a:t>b</a:t>
            </a:r>
            <a:r>
              <a:rPr lang="zh-CN" altLang="en-US"/>
              <a:t>端，电路输出电压为电源电压。这期间</a:t>
            </a:r>
            <a:r>
              <a:rPr lang="en-US" altLang="zh-CN"/>
              <a:t>V2</a:t>
            </a:r>
            <a:r>
              <a:rPr lang="zh-CN" altLang="en-US"/>
              <a:t>和</a:t>
            </a:r>
            <a:r>
              <a:rPr lang="en-US" altLang="zh-CN"/>
              <a:t>V3</a:t>
            </a:r>
            <a:r>
              <a:rPr lang="zh-CN" altLang="en-US"/>
              <a:t>均承受反向电压而截止。当电源电压过零时，电流也降到零，</a:t>
            </a:r>
            <a:r>
              <a:rPr lang="en-US" altLang="zh-CN"/>
              <a:t>V1</a:t>
            </a:r>
            <a:r>
              <a:rPr lang="zh-CN" altLang="en-US"/>
              <a:t>、</a:t>
            </a:r>
            <a:r>
              <a:rPr lang="en-US" altLang="zh-CN"/>
              <a:t>V4</a:t>
            </a:r>
            <a:r>
              <a:rPr lang="zh-CN" altLang="en-US"/>
              <a:t>随即关断。</a:t>
            </a:r>
          </a:p>
          <a:p>
            <a:r>
              <a:rPr lang="zh-CN" altLang="en-US"/>
              <a:t>      在电源电压</a:t>
            </a:r>
            <a:r>
              <a:rPr lang="en-US" altLang="zh-CN" i="1"/>
              <a:t>u</a:t>
            </a:r>
            <a:r>
              <a:rPr lang="en-US" altLang="zh-CN"/>
              <a:t>2</a:t>
            </a:r>
            <a:r>
              <a:rPr lang="zh-CN" altLang="en-US"/>
              <a:t>的负半周，</a:t>
            </a:r>
            <a:r>
              <a:rPr lang="en-US" altLang="zh-CN"/>
              <a:t>V2</a:t>
            </a:r>
            <a:r>
              <a:rPr lang="zh-CN" altLang="en-US"/>
              <a:t>、</a:t>
            </a:r>
            <a:r>
              <a:rPr lang="en-US" altLang="zh-CN"/>
              <a:t>V3</a:t>
            </a:r>
            <a:r>
              <a:rPr lang="zh-CN" altLang="en-US"/>
              <a:t>承受正向电压，当没有触发脉冲时，</a:t>
            </a:r>
            <a:r>
              <a:rPr lang="en-US" altLang="zh-CN"/>
              <a:t>V2</a:t>
            </a:r>
            <a:r>
              <a:rPr lang="zh-CN" altLang="en-US"/>
              <a:t>、</a:t>
            </a:r>
            <a:r>
              <a:rPr lang="en-US" altLang="zh-CN"/>
              <a:t>V3</a:t>
            </a:r>
            <a:r>
              <a:rPr lang="zh-CN" altLang="en-US"/>
              <a:t>截止，电路输出电压为零。</a:t>
            </a:r>
            <a:r>
              <a:rPr lang="en-US" altLang="zh-CN" i="1"/>
              <a:t>wt</a:t>
            </a:r>
            <a:r>
              <a:rPr lang="en-US" altLang="zh-CN"/>
              <a:t>2</a:t>
            </a:r>
            <a:r>
              <a:rPr lang="zh-CN" altLang="en-US"/>
              <a:t>时刻，对</a:t>
            </a:r>
            <a:r>
              <a:rPr lang="en-US" altLang="zh-CN"/>
              <a:t>V2</a:t>
            </a:r>
            <a:r>
              <a:rPr lang="zh-CN" altLang="en-US"/>
              <a:t>、</a:t>
            </a:r>
            <a:r>
              <a:rPr lang="en-US" altLang="zh-CN"/>
              <a:t>V3</a:t>
            </a:r>
            <a:r>
              <a:rPr lang="zh-CN" altLang="en-US"/>
              <a:t>加上触发脉冲，则</a:t>
            </a:r>
            <a:r>
              <a:rPr lang="en-US" altLang="zh-CN"/>
              <a:t>V2</a:t>
            </a:r>
            <a:r>
              <a:rPr lang="zh-CN" altLang="en-US"/>
              <a:t>和</a:t>
            </a:r>
            <a:r>
              <a:rPr lang="en-US" altLang="zh-CN"/>
              <a:t>V3</a:t>
            </a:r>
            <a:r>
              <a:rPr lang="zh-CN" altLang="en-US"/>
              <a:t>导通。电流从电源</a:t>
            </a:r>
            <a:r>
              <a:rPr lang="en-US" altLang="zh-CN"/>
              <a:t>b</a:t>
            </a:r>
            <a:r>
              <a:rPr lang="zh-CN" altLang="en-US"/>
              <a:t>端经</a:t>
            </a:r>
            <a:r>
              <a:rPr lang="en-US" altLang="zh-CN"/>
              <a:t>V2</a:t>
            </a:r>
            <a:r>
              <a:rPr lang="zh-CN" altLang="en-US"/>
              <a:t>、</a:t>
            </a:r>
            <a:r>
              <a:rPr lang="en-US" altLang="zh-CN" i="1"/>
              <a:t>R</a:t>
            </a:r>
            <a:r>
              <a:rPr lang="en-US" altLang="zh-CN"/>
              <a:t>d</a:t>
            </a:r>
            <a:r>
              <a:rPr lang="zh-CN" altLang="en-US"/>
              <a:t>、</a:t>
            </a:r>
            <a:r>
              <a:rPr lang="en-US" altLang="zh-CN"/>
              <a:t>V3</a:t>
            </a:r>
            <a:r>
              <a:rPr lang="zh-CN" altLang="en-US"/>
              <a:t>流回电源</a:t>
            </a:r>
            <a:r>
              <a:rPr lang="en-US" altLang="zh-CN"/>
              <a:t>a</a:t>
            </a:r>
            <a:r>
              <a:rPr lang="zh-CN" altLang="en-US"/>
              <a:t>端，这时电路输出电压为电源电压。到一周结束时电压过零，电流亦降至零，</a:t>
            </a:r>
            <a:r>
              <a:rPr lang="en-US" altLang="zh-CN"/>
              <a:t>V2</a:t>
            </a:r>
            <a:r>
              <a:rPr lang="zh-CN" altLang="en-US"/>
              <a:t>和</a:t>
            </a:r>
            <a:r>
              <a:rPr lang="en-US" altLang="zh-CN"/>
              <a:t>V3</a:t>
            </a:r>
            <a:r>
              <a:rPr lang="zh-CN" altLang="en-US"/>
              <a:t>关断。在负半周期间，</a:t>
            </a:r>
            <a:r>
              <a:rPr lang="en-US" altLang="zh-CN"/>
              <a:t>V1</a:t>
            </a:r>
            <a:r>
              <a:rPr lang="zh-CN" altLang="en-US"/>
              <a:t>和</a:t>
            </a:r>
            <a:r>
              <a:rPr lang="en-US" altLang="zh-CN"/>
              <a:t>V4</a:t>
            </a:r>
            <a:r>
              <a:rPr lang="zh-CN" altLang="en-US"/>
              <a:t>承受反向电压而截止。很显然，上述两组触发脉冲在相位上应相差</a:t>
            </a:r>
            <a:r>
              <a:rPr lang="en-US" altLang="zh-CN"/>
              <a:t>180</a:t>
            </a:r>
            <a:r>
              <a:rPr lang="en-US" altLang="zh-CN" baseline="30000"/>
              <a:t>o</a:t>
            </a:r>
            <a:r>
              <a:rPr lang="zh-CN" altLang="en-US"/>
              <a:t>。以后又是</a:t>
            </a:r>
            <a:r>
              <a:rPr lang="en-US" altLang="zh-CN"/>
              <a:t>V1</a:t>
            </a:r>
            <a:r>
              <a:rPr lang="zh-CN" altLang="en-US"/>
              <a:t>和</a:t>
            </a:r>
            <a:r>
              <a:rPr lang="en-US" altLang="zh-CN"/>
              <a:t>V4</a:t>
            </a:r>
            <a:r>
              <a:rPr lang="zh-CN" altLang="en-US"/>
              <a:t>导通，如此循环工作下去。</a:t>
            </a:r>
          </a:p>
          <a:p>
            <a:r>
              <a:rPr lang="zh-CN" altLang="en-US"/>
              <a:t>      图</a:t>
            </a:r>
            <a:r>
              <a:rPr lang="en-US" altLang="zh-CN"/>
              <a:t>4-35</a:t>
            </a:r>
            <a:r>
              <a:rPr lang="zh-CN" altLang="en-US"/>
              <a:t>（</a:t>
            </a:r>
            <a:r>
              <a:rPr lang="en-US" altLang="zh-CN"/>
              <a:t>d</a:t>
            </a:r>
            <a:r>
              <a:rPr lang="zh-CN" altLang="en-US"/>
              <a:t>）是可控整流电路的电压输出波形，即负载</a:t>
            </a:r>
            <a:r>
              <a:rPr lang="en-US" altLang="zh-CN" i="1"/>
              <a:t>R</a:t>
            </a:r>
            <a:r>
              <a:rPr lang="en-US" altLang="zh-CN"/>
              <a:t>d</a:t>
            </a:r>
            <a:r>
              <a:rPr lang="zh-CN" altLang="en-US"/>
              <a:t>上的电压波形。由于是电阻性负载，因此负载上电流的波形与电压波形同相。</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6" name="Text Box 4"/>
          <p:cNvSpPr txBox="1">
            <a:spLocks noChangeArrowheads="1"/>
          </p:cNvSpPr>
          <p:nvPr/>
        </p:nvSpPr>
        <p:spPr bwMode="auto">
          <a:xfrm>
            <a:off x="539750" y="476250"/>
            <a:ext cx="8135938" cy="3387725"/>
          </a:xfrm>
          <a:prstGeom prst="rect">
            <a:avLst/>
          </a:prstGeom>
          <a:noFill/>
          <a:ln w="9525">
            <a:noFill/>
            <a:miter lim="800000"/>
            <a:headEnd/>
            <a:tailEnd/>
          </a:ln>
          <a:effectLst/>
        </p:spPr>
        <p:txBody>
          <a:bodyPr>
            <a:spAutoFit/>
          </a:bodyPr>
          <a:lstStyle/>
          <a:p>
            <a:r>
              <a:rPr lang="en-US" altLang="zh-CN"/>
              <a:t>      </a:t>
            </a:r>
            <a:r>
              <a:rPr lang="zh-CN" altLang="en-US"/>
              <a:t>图</a:t>
            </a:r>
            <a:r>
              <a:rPr lang="en-US" altLang="zh-CN"/>
              <a:t>4-35</a:t>
            </a:r>
            <a:r>
              <a:rPr lang="zh-CN" altLang="en-US"/>
              <a:t>（</a:t>
            </a:r>
            <a:r>
              <a:rPr lang="en-US" altLang="zh-CN"/>
              <a:t>e</a:t>
            </a:r>
            <a:r>
              <a:rPr lang="zh-CN" altLang="en-US"/>
              <a:t>）是晶闸管上承受电压的波形。晶闸管导通时两端的电压为零。晶闸管正向阻断时，相当于两个晶闸管串联于电源两端，共同承受电源电压，所以每个晶闸管承受电源电压的二分之一；当晶闸管反向阻断时，相当于两个晶闸管并联于电源两端，每个晶闸管承受电源电压。因此，晶闸管的最大反向电压为         。至于承受的正向电压，在晶闸管均不导通时，假设每个晶闸管的漏电阻都相等，则其最大值为             。</a:t>
            </a:r>
          </a:p>
          <a:p>
            <a:r>
              <a:rPr lang="zh-CN" altLang="en-US"/>
              <a:t>      图</a:t>
            </a:r>
            <a:r>
              <a:rPr lang="en-US" altLang="zh-CN"/>
              <a:t>4-35</a:t>
            </a:r>
            <a:r>
              <a:rPr lang="zh-CN" altLang="en-US"/>
              <a:t>（</a:t>
            </a:r>
            <a:r>
              <a:rPr lang="en-US" altLang="zh-CN"/>
              <a:t>f</a:t>
            </a:r>
            <a:r>
              <a:rPr lang="zh-CN" altLang="en-US"/>
              <a:t>）是变压器副边电流的波形。由图可看出，在电源的正、负半周均有电流通过，所以变压器利用率增加，且由于波形正、负半周对称，因此没有直流磁化的问题。</a:t>
            </a:r>
          </a:p>
          <a:p>
            <a:r>
              <a:rPr lang="zh-CN" altLang="en-US"/>
              <a:t>      单相桥式全控整流电路具有整流电压高，输出脉动小，变压器的利用率较高等特点。因此，在一般中、小容量的晶闸管整流装置中，较多采用单相桥式全控整流电路。</a:t>
            </a:r>
          </a:p>
        </p:txBody>
      </p:sp>
      <p:sp>
        <p:nvSpPr>
          <p:cNvPr id="663558" name="Rectangle 6"/>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63557" name="Object 5"/>
          <p:cNvGraphicFramePr>
            <a:graphicFrameLocks noChangeAspect="1"/>
          </p:cNvGraphicFramePr>
          <p:nvPr/>
        </p:nvGraphicFramePr>
        <p:xfrm>
          <a:off x="1258888" y="1557338"/>
          <a:ext cx="647700" cy="398462"/>
        </p:xfrm>
        <a:graphic>
          <a:graphicData uri="http://schemas.openxmlformats.org/presentationml/2006/ole">
            <p:oleObj spid="_x0000_s663557" name="公式" r:id="rId3" imgW="368300" imgH="228600" progId="">
              <p:embed/>
            </p:oleObj>
          </a:graphicData>
        </a:graphic>
      </p:graphicFrame>
      <p:sp>
        <p:nvSpPr>
          <p:cNvPr id="663560" name="Rectangle 8"/>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63559" name="Object 7"/>
          <p:cNvGraphicFramePr>
            <a:graphicFrameLocks noChangeAspect="1"/>
          </p:cNvGraphicFramePr>
          <p:nvPr/>
        </p:nvGraphicFramePr>
        <p:xfrm>
          <a:off x="3635375" y="1889125"/>
          <a:ext cx="792163" cy="333375"/>
        </p:xfrm>
        <a:graphic>
          <a:graphicData uri="http://schemas.openxmlformats.org/presentationml/2006/ole">
            <p:oleObj spid="_x0000_s663559" name="公式" r:id="rId4" imgW="545863" imgH="228501" progId="">
              <p:embed/>
            </p:oleObj>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80" name="Text Box 4"/>
          <p:cNvSpPr txBox="1">
            <a:spLocks noChangeArrowheads="1"/>
          </p:cNvSpPr>
          <p:nvPr/>
        </p:nvSpPr>
        <p:spPr bwMode="auto">
          <a:xfrm>
            <a:off x="539750" y="404813"/>
            <a:ext cx="8280400" cy="2197100"/>
          </a:xfrm>
          <a:prstGeom prst="rect">
            <a:avLst/>
          </a:prstGeom>
          <a:noFill/>
          <a:ln w="9525">
            <a:noFill/>
            <a:miter lim="800000"/>
            <a:headEnd/>
            <a:tailEnd/>
          </a:ln>
          <a:effectLst/>
        </p:spPr>
        <p:txBody>
          <a:bodyPr>
            <a:spAutoFit/>
          </a:bodyPr>
          <a:lstStyle/>
          <a:p>
            <a:pPr>
              <a:spcAft>
                <a:spcPct val="50000"/>
              </a:spcAft>
            </a:pPr>
            <a:r>
              <a:rPr lang="en-US" altLang="zh-CN" sz="2000" b="1"/>
              <a:t>2. </a:t>
            </a:r>
            <a:r>
              <a:rPr lang="zh-CN" altLang="en-US" sz="2000" b="1"/>
              <a:t>晶闸管交流调压器</a:t>
            </a:r>
          </a:p>
          <a:p>
            <a:r>
              <a:rPr lang="zh-CN" altLang="en-US"/>
              <a:t>      目前，交流调压器多采用晶闸管调压器，具有电路简单、控制方便及可靠等特点，可用做家用电器的调压装置，进行照明灯调光、电风扇调速、电熨斗调温等控制。</a:t>
            </a:r>
          </a:p>
          <a:p>
            <a:r>
              <a:rPr lang="zh-CN" altLang="en-US" b="1"/>
              <a:t>（</a:t>
            </a:r>
            <a:r>
              <a:rPr lang="en-US" altLang="zh-CN" b="1"/>
              <a:t>1</a:t>
            </a:r>
            <a:r>
              <a:rPr lang="zh-CN" altLang="en-US" b="1"/>
              <a:t>）工作原理</a:t>
            </a:r>
          </a:p>
          <a:p>
            <a:r>
              <a:rPr lang="zh-CN" altLang="en-US"/>
              <a:t>      晶闸管交流调压器由可控整流电路和触发电路两部分组成。其电路原理图如图</a:t>
            </a:r>
            <a:r>
              <a:rPr lang="en-US" altLang="zh-CN"/>
              <a:t>4-36</a:t>
            </a:r>
            <a:r>
              <a:rPr lang="zh-CN" altLang="en-US"/>
              <a:t>所示。</a:t>
            </a:r>
          </a:p>
        </p:txBody>
      </p:sp>
      <p:pic>
        <p:nvPicPr>
          <p:cNvPr id="664581" name="Picture 5"/>
          <p:cNvPicPr>
            <a:picLocks noChangeAspect="1" noChangeArrowheads="1"/>
          </p:cNvPicPr>
          <p:nvPr/>
        </p:nvPicPr>
        <p:blipFill>
          <a:blip r:embed="rId2" cstate="print"/>
          <a:srcRect b="12053"/>
          <a:stretch>
            <a:fillRect/>
          </a:stretch>
        </p:blipFill>
        <p:spPr bwMode="auto">
          <a:xfrm>
            <a:off x="1692275" y="2636838"/>
            <a:ext cx="5472113" cy="2305050"/>
          </a:xfrm>
          <a:prstGeom prst="rect">
            <a:avLst/>
          </a:prstGeom>
          <a:noFill/>
          <a:ln w="9525">
            <a:noFill/>
            <a:miter lim="800000"/>
            <a:headEnd/>
            <a:tailEnd/>
          </a:ln>
        </p:spPr>
      </p:pic>
      <p:sp>
        <p:nvSpPr>
          <p:cNvPr id="664582" name="Text Box 6"/>
          <p:cNvSpPr txBox="1">
            <a:spLocks noChangeArrowheads="1"/>
          </p:cNvSpPr>
          <p:nvPr/>
        </p:nvSpPr>
        <p:spPr bwMode="auto">
          <a:xfrm>
            <a:off x="3995738" y="5084763"/>
            <a:ext cx="1800225" cy="366712"/>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4-36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ext Box 1028"/>
          <p:cNvSpPr txBox="1">
            <a:spLocks noChangeArrowheads="1"/>
          </p:cNvSpPr>
          <p:nvPr/>
        </p:nvSpPr>
        <p:spPr bwMode="auto">
          <a:xfrm>
            <a:off x="5029200" y="914400"/>
            <a:ext cx="3886200" cy="3970318"/>
          </a:xfrm>
          <a:prstGeom prst="rect">
            <a:avLst/>
          </a:prstGeom>
          <a:noFill/>
          <a:ln w="9525">
            <a:noFill/>
            <a:miter lim="800000"/>
            <a:headEnd/>
            <a:tailEnd/>
          </a:ln>
          <a:effectLst/>
        </p:spPr>
        <p:txBody>
          <a:bodyPr>
            <a:spAutoFit/>
          </a:bodyPr>
          <a:lstStyle/>
          <a:p>
            <a:pPr algn="just">
              <a:spcBef>
                <a:spcPct val="50000"/>
              </a:spcBef>
              <a:defRPr/>
            </a:pPr>
            <a:r>
              <a:rPr lang="zh-CN" altLang="en-US" sz="2400" b="1" dirty="0">
                <a:solidFill>
                  <a:schemeClr val="accent2"/>
                </a:solidFill>
                <a:effectLst>
                  <a:outerShdw blurRad="38100" dist="38100" dir="2700000" algn="tl">
                    <a:srgbClr val="C0C0C0"/>
                  </a:outerShdw>
                </a:effectLst>
                <a:latin typeface="宋体" pitchFamily="2" charset="-122"/>
              </a:rPr>
              <a:t>（</a:t>
            </a:r>
            <a:r>
              <a:rPr lang="en-US" altLang="zh-CN" sz="2400" b="1" dirty="0">
                <a:solidFill>
                  <a:schemeClr val="accent2"/>
                </a:solidFill>
                <a:effectLst>
                  <a:outerShdw blurRad="38100" dist="38100" dir="2700000" algn="tl">
                    <a:srgbClr val="C0C0C0"/>
                  </a:outerShdw>
                </a:effectLst>
                <a:latin typeface="Times New Roman" pitchFamily="18" charset="0"/>
              </a:rPr>
              <a:t>2</a:t>
            </a:r>
            <a:r>
              <a:rPr lang="zh-CN" altLang="en-US" sz="2400" b="1" dirty="0">
                <a:solidFill>
                  <a:schemeClr val="accent2"/>
                </a:solidFill>
                <a:effectLst>
                  <a:outerShdw blurRad="38100" dist="38100" dir="2700000" algn="tl">
                    <a:srgbClr val="C0C0C0"/>
                  </a:outerShdw>
                </a:effectLst>
                <a:latin typeface="宋体" pitchFamily="2" charset="-122"/>
              </a:rPr>
              <a:t>）</a:t>
            </a:r>
            <a:r>
              <a:rPr lang="en-US" altLang="zh-CN" sz="2400" b="1" dirty="0">
                <a:solidFill>
                  <a:schemeClr val="accent2"/>
                </a:solidFill>
                <a:effectLst>
                  <a:outerShdw blurRad="38100" dist="38100" dir="2700000" algn="tl">
                    <a:srgbClr val="C0C0C0"/>
                  </a:outerShdw>
                </a:effectLst>
                <a:latin typeface="Times New Roman" pitchFamily="18" charset="0"/>
              </a:rPr>
              <a:t>P</a:t>
            </a:r>
            <a:r>
              <a:rPr lang="zh-CN" altLang="en-US" sz="2400" b="1" dirty="0">
                <a:solidFill>
                  <a:schemeClr val="accent2"/>
                </a:solidFill>
                <a:effectLst>
                  <a:outerShdw blurRad="38100" dist="38100" dir="2700000" algn="tl">
                    <a:srgbClr val="C0C0C0"/>
                  </a:outerShdw>
                </a:effectLst>
                <a:latin typeface="宋体" pitchFamily="2" charset="-122"/>
              </a:rPr>
              <a:t>型半导体：</a:t>
            </a:r>
            <a:endParaRPr lang="zh-CN" altLang="en-US" sz="2400" b="1" dirty="0">
              <a:solidFill>
                <a:schemeClr val="accent2"/>
              </a:solidFill>
              <a:effectLst>
                <a:outerShdw blurRad="38100" dist="38100" dir="2700000" algn="tl">
                  <a:srgbClr val="C0C0C0"/>
                </a:outerShdw>
              </a:effectLst>
              <a:latin typeface="Times New Roman" pitchFamily="18" charset="0"/>
              <a:ea typeface="楷体_GB2312" pitchFamily="49" charset="-122"/>
            </a:endParaRPr>
          </a:p>
          <a:p>
            <a:pPr algn="just">
              <a:spcBef>
                <a:spcPct val="50000"/>
              </a:spcBef>
              <a:defRPr/>
            </a:pPr>
            <a:r>
              <a:rPr lang="zh-CN" altLang="en-US" sz="2400" b="1" dirty="0">
                <a:solidFill>
                  <a:schemeClr val="accent2"/>
                </a:solidFill>
                <a:effectLst>
                  <a:outerShdw blurRad="38100" dist="38100" dir="2700000" algn="tl">
                    <a:srgbClr val="C0C0C0"/>
                  </a:outerShdw>
                </a:effectLst>
                <a:latin typeface="宋体" pitchFamily="2" charset="-122"/>
              </a:rPr>
              <a:t>    在硅或锗本征半导体中，摻入适量的</a:t>
            </a:r>
            <a:r>
              <a:rPr lang="zh-CN" altLang="en-US" sz="2400" b="1" dirty="0">
                <a:solidFill>
                  <a:srgbClr val="FF0066"/>
                </a:solidFill>
                <a:effectLst>
                  <a:outerShdw blurRad="38100" dist="38100" dir="2700000" algn="tl">
                    <a:srgbClr val="C0C0C0"/>
                  </a:outerShdw>
                </a:effectLst>
                <a:latin typeface="宋体" pitchFamily="2" charset="-122"/>
              </a:rPr>
              <a:t>三价元素</a:t>
            </a:r>
            <a:r>
              <a:rPr lang="zh-CN" altLang="en-US" sz="2400" b="1" dirty="0">
                <a:solidFill>
                  <a:schemeClr val="accent2"/>
                </a:solidFill>
                <a:effectLst>
                  <a:outerShdw blurRad="38100" dist="38100" dir="2700000" algn="tl">
                    <a:srgbClr val="C0C0C0"/>
                  </a:outerShdw>
                </a:effectLst>
                <a:latin typeface="宋体" pitchFamily="2" charset="-122"/>
              </a:rPr>
              <a:t>（如硼），则硼原子与周围的四个硅或锗原子形成共价键后，还留有一个空穴。结果，空穴成为多子，自由电子成为少子。这种主要依靠多子空穴导电的杂质半导体，叫</a:t>
            </a:r>
            <a:r>
              <a:rPr lang="en-US" altLang="zh-CN" sz="2400" b="1" dirty="0">
                <a:solidFill>
                  <a:srgbClr val="FF0000"/>
                </a:solidFill>
                <a:effectLst>
                  <a:outerShdw blurRad="38100" dist="38100" dir="2700000" algn="tl">
                    <a:srgbClr val="C0C0C0"/>
                  </a:outerShdw>
                </a:effectLst>
                <a:latin typeface="Times New Roman" pitchFamily="18" charset="0"/>
              </a:rPr>
              <a:t>P</a:t>
            </a:r>
            <a:r>
              <a:rPr lang="zh-CN" altLang="en-US" sz="2400" b="1" dirty="0">
                <a:solidFill>
                  <a:srgbClr val="FF0000"/>
                </a:solidFill>
                <a:effectLst>
                  <a:outerShdw blurRad="38100" dist="38100" dir="2700000" algn="tl">
                    <a:srgbClr val="C0C0C0"/>
                  </a:outerShdw>
                </a:effectLst>
                <a:latin typeface="宋体" pitchFamily="2" charset="-122"/>
              </a:rPr>
              <a:t>型半导体</a:t>
            </a:r>
            <a:r>
              <a:rPr lang="zh-CN" altLang="en-US" sz="2400" b="1" dirty="0">
                <a:effectLst>
                  <a:outerShdw blurRad="38100" dist="38100" dir="2700000" algn="tl">
                    <a:srgbClr val="C0C0C0"/>
                  </a:outerShdw>
                </a:effectLst>
                <a:latin typeface="宋体" pitchFamily="2" charset="-122"/>
              </a:rPr>
              <a:t>。</a:t>
            </a:r>
            <a:r>
              <a:rPr lang="zh-CN" altLang="en-US" sz="2400" b="1" dirty="0">
                <a:effectLst>
                  <a:outerShdw blurRad="38100" dist="38100" dir="2700000" algn="tl">
                    <a:srgbClr val="C0C0C0"/>
                  </a:outerShdw>
                </a:effectLst>
                <a:latin typeface="Times New Roman" pitchFamily="18" charset="0"/>
                <a:cs typeface="Times New Roman" pitchFamily="18" charset="0"/>
              </a:rPr>
              <a:t> </a:t>
            </a:r>
          </a:p>
        </p:txBody>
      </p:sp>
      <p:pic>
        <p:nvPicPr>
          <p:cNvPr id="27651" name="Picture 1029"/>
          <p:cNvPicPr>
            <a:picLocks noChangeAspect="1" noChangeArrowheads="1"/>
          </p:cNvPicPr>
          <p:nvPr/>
        </p:nvPicPr>
        <p:blipFill>
          <a:blip r:embed="rId2" cstate="print"/>
          <a:srcRect/>
          <a:stretch>
            <a:fillRect/>
          </a:stretch>
        </p:blipFill>
        <p:spPr bwMode="auto">
          <a:xfrm>
            <a:off x="0" y="838200"/>
            <a:ext cx="5257800" cy="5208588"/>
          </a:xfrm>
          <a:prstGeom prst="rect">
            <a:avLst/>
          </a:prstGeom>
          <a:noFill/>
          <a:ln w="9525">
            <a:noFill/>
            <a:miter lim="800000"/>
            <a:headEnd/>
            <a:tailEnd/>
          </a:ln>
        </p:spPr>
      </p:pic>
      <p:sp>
        <p:nvSpPr>
          <p:cNvPr id="46088" name="Text Box 1032"/>
          <p:cNvSpPr txBox="1">
            <a:spLocks noChangeArrowheads="1"/>
          </p:cNvSpPr>
          <p:nvPr/>
        </p:nvSpPr>
        <p:spPr bwMode="auto">
          <a:xfrm>
            <a:off x="1907704" y="260648"/>
            <a:ext cx="6248400" cy="313932"/>
          </a:xfrm>
          <a:prstGeom prst="rect">
            <a:avLst/>
          </a:prstGeom>
          <a:noFill/>
          <a:ln w="9525">
            <a:noFill/>
            <a:miter lim="800000"/>
            <a:headEnd/>
            <a:tailEnd/>
          </a:ln>
          <a:effectLst/>
        </p:spPr>
        <p:txBody>
          <a:bodyPr>
            <a:spAutoFit/>
          </a:bodyPr>
          <a:lstStyle/>
          <a:p>
            <a:pPr eaLnBrk="0" hangingPunct="0">
              <a:lnSpc>
                <a:spcPct val="80000"/>
              </a:lnSpc>
              <a:defRPr/>
            </a:pPr>
            <a:r>
              <a:rPr lang="en-US" altLang="zh-CN" b="1" dirty="0" smtClean="0">
                <a:solidFill>
                  <a:schemeClr val="accent2"/>
                </a:solidFill>
                <a:effectLst>
                  <a:outerShdw blurRad="38100" dist="38100" dir="2700000" algn="tl">
                    <a:srgbClr val="C0C0C0"/>
                  </a:outerShdw>
                </a:effectLst>
                <a:latin typeface="Times New Roman" pitchFamily="18" charset="0"/>
                <a:ea typeface="隶书" pitchFamily="49" charset="-122"/>
              </a:rPr>
              <a:t>1.1 </a:t>
            </a:r>
            <a:r>
              <a:rPr lang="en-US" altLang="zh-CN" b="1" dirty="0">
                <a:solidFill>
                  <a:schemeClr val="accent2"/>
                </a:solidFill>
                <a:effectLst>
                  <a:outerShdw blurRad="38100" dist="38100" dir="2700000" algn="tl">
                    <a:srgbClr val="C0C0C0"/>
                  </a:outerShdw>
                </a:effectLst>
                <a:latin typeface="Times New Roman" pitchFamily="18" charset="0"/>
                <a:ea typeface="隶书" pitchFamily="49" charset="-122"/>
              </a:rPr>
              <a:t>PN</a:t>
            </a:r>
            <a:r>
              <a:rPr lang="zh-CN" altLang="en-US" b="1" dirty="0">
                <a:solidFill>
                  <a:schemeClr val="accent2"/>
                </a:solidFill>
                <a:effectLst>
                  <a:outerShdw blurRad="38100" dist="38100" dir="2700000" algn="tl">
                    <a:srgbClr val="C0C0C0"/>
                  </a:outerShdw>
                </a:effectLst>
                <a:latin typeface="Times New Roman" pitchFamily="18" charset="0"/>
                <a:ea typeface="隶书" pitchFamily="49" charset="-122"/>
              </a:rPr>
              <a:t>结</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0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08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4" name="Text Box 4"/>
          <p:cNvSpPr txBox="1">
            <a:spLocks noChangeArrowheads="1"/>
          </p:cNvSpPr>
          <p:nvPr/>
        </p:nvSpPr>
        <p:spPr bwMode="auto">
          <a:xfrm>
            <a:off x="539750" y="476250"/>
            <a:ext cx="8208963" cy="4981575"/>
          </a:xfrm>
          <a:prstGeom prst="rect">
            <a:avLst/>
          </a:prstGeom>
          <a:noFill/>
          <a:ln w="9525">
            <a:noFill/>
            <a:miter lim="800000"/>
            <a:headEnd/>
            <a:tailEnd/>
          </a:ln>
          <a:effectLst/>
        </p:spPr>
        <p:txBody>
          <a:bodyPr>
            <a:spAutoFit/>
          </a:bodyPr>
          <a:lstStyle/>
          <a:p>
            <a:pPr>
              <a:spcBef>
                <a:spcPct val="50000"/>
              </a:spcBef>
            </a:pPr>
            <a:r>
              <a:rPr lang="en-US" altLang="zh-CN"/>
              <a:t>      </a:t>
            </a:r>
            <a:r>
              <a:rPr lang="zh-CN" altLang="en-US"/>
              <a:t>从图中可知，二极管</a:t>
            </a:r>
            <a:r>
              <a:rPr lang="en-US" altLang="zh-CN"/>
              <a:t>D1</a:t>
            </a:r>
            <a:r>
              <a:rPr lang="zh-CN" altLang="en-US"/>
              <a:t>～</a:t>
            </a:r>
            <a:r>
              <a:rPr lang="en-US" altLang="zh-CN"/>
              <a:t>D4</a:t>
            </a:r>
            <a:r>
              <a:rPr lang="zh-CN" altLang="en-US"/>
              <a:t>组成桥式整流电路，双基极三极管</a:t>
            </a:r>
            <a:r>
              <a:rPr lang="en-US" altLang="zh-CN"/>
              <a:t>T1</a:t>
            </a:r>
            <a:r>
              <a:rPr lang="zh-CN" altLang="en-US"/>
              <a:t>构成张弛振荡器，作为晶闸管的同步触发电路。当调压器接上市电后，</a:t>
            </a:r>
            <a:r>
              <a:rPr lang="en-US" altLang="zh-CN"/>
              <a:t>220V</a:t>
            </a:r>
            <a:r>
              <a:rPr lang="zh-CN" altLang="en-US"/>
              <a:t>交流电压通过负载电阻</a:t>
            </a:r>
            <a:r>
              <a:rPr lang="en-US" altLang="zh-CN" i="1"/>
              <a:t>R</a:t>
            </a:r>
            <a:r>
              <a:rPr lang="en-US" altLang="zh-CN"/>
              <a:t>L</a:t>
            </a:r>
            <a:r>
              <a:rPr lang="zh-CN" altLang="en-US"/>
              <a:t>经二极管</a:t>
            </a:r>
            <a:r>
              <a:rPr lang="en-US" altLang="zh-CN"/>
              <a:t>D1</a:t>
            </a:r>
            <a:r>
              <a:rPr lang="zh-CN" altLang="en-US"/>
              <a:t>～</a:t>
            </a:r>
            <a:r>
              <a:rPr lang="en-US" altLang="zh-CN"/>
              <a:t>D4</a:t>
            </a:r>
            <a:r>
              <a:rPr lang="zh-CN" altLang="en-US"/>
              <a:t>整流，在晶闸管</a:t>
            </a:r>
            <a:r>
              <a:rPr lang="en-US" altLang="zh-CN"/>
              <a:t>V</a:t>
            </a:r>
            <a:r>
              <a:rPr lang="zh-CN" altLang="en-US"/>
              <a:t>的</a:t>
            </a:r>
            <a:r>
              <a:rPr lang="en-US" altLang="zh-CN"/>
              <a:t>A</a:t>
            </a:r>
            <a:r>
              <a:rPr lang="zh-CN" altLang="en-US"/>
              <a:t>、</a:t>
            </a:r>
            <a:r>
              <a:rPr lang="en-US" altLang="zh-CN"/>
              <a:t>K</a:t>
            </a:r>
            <a:r>
              <a:rPr lang="zh-CN" altLang="en-US"/>
              <a:t>两端形成一个脉动直流电压。该电压由电阻</a:t>
            </a:r>
            <a:r>
              <a:rPr lang="en-US" altLang="zh-CN" i="1"/>
              <a:t>R</a:t>
            </a:r>
            <a:r>
              <a:rPr lang="en-US" altLang="zh-CN"/>
              <a:t>1</a:t>
            </a:r>
            <a:r>
              <a:rPr lang="zh-CN" altLang="en-US"/>
              <a:t>降压后作为触发电路的直流电源。在交流电的正半周时，整流电压通过电阻</a:t>
            </a:r>
            <a:r>
              <a:rPr lang="en-US" altLang="zh-CN" i="1"/>
              <a:t>R</a:t>
            </a:r>
            <a:r>
              <a:rPr lang="en-US" altLang="zh-CN"/>
              <a:t>4</a:t>
            </a:r>
            <a:r>
              <a:rPr lang="zh-CN" altLang="en-US"/>
              <a:t>、电位器</a:t>
            </a:r>
            <a:r>
              <a:rPr lang="en-US" altLang="zh-CN" i="1"/>
              <a:t>R</a:t>
            </a:r>
            <a:r>
              <a:rPr lang="en-US" altLang="zh-CN"/>
              <a:t>P</a:t>
            </a:r>
            <a:r>
              <a:rPr lang="zh-CN" altLang="en-US"/>
              <a:t>对电容</a:t>
            </a:r>
            <a:r>
              <a:rPr lang="en-US" altLang="zh-CN" i="1"/>
              <a:t>C</a:t>
            </a:r>
            <a:r>
              <a:rPr lang="zh-CN" altLang="en-US"/>
              <a:t>充电。当充电电压</a:t>
            </a:r>
            <a:r>
              <a:rPr lang="en-US" altLang="zh-CN" i="1"/>
              <a:t>uC</a:t>
            </a:r>
            <a:r>
              <a:rPr lang="zh-CN" altLang="en-US"/>
              <a:t>达到</a:t>
            </a:r>
            <a:r>
              <a:rPr lang="en-US" altLang="zh-CN"/>
              <a:t>T1</a:t>
            </a:r>
            <a:r>
              <a:rPr lang="zh-CN" altLang="en-US"/>
              <a:t>峰值电压</a:t>
            </a:r>
            <a:r>
              <a:rPr lang="en-US" altLang="zh-CN" i="1"/>
              <a:t>U</a:t>
            </a:r>
            <a:r>
              <a:rPr lang="en-US" altLang="zh-CN"/>
              <a:t>P</a:t>
            </a:r>
            <a:r>
              <a:rPr lang="zh-CN" altLang="en-US"/>
              <a:t>时，</a:t>
            </a:r>
            <a:r>
              <a:rPr lang="en-US" altLang="zh-CN"/>
              <a:t>T1</a:t>
            </a:r>
            <a:r>
              <a:rPr lang="zh-CN" altLang="en-US"/>
              <a:t>由截止变为导通，于是电容</a:t>
            </a:r>
            <a:r>
              <a:rPr lang="en-US" altLang="zh-CN" i="1"/>
              <a:t>C</a:t>
            </a:r>
            <a:r>
              <a:rPr lang="zh-CN" altLang="en-US"/>
              <a:t>通过</a:t>
            </a:r>
            <a:r>
              <a:rPr lang="en-US" altLang="zh-CN"/>
              <a:t>T1</a:t>
            </a:r>
            <a:r>
              <a:rPr lang="zh-CN" altLang="en-US"/>
              <a:t>的</a:t>
            </a:r>
            <a:r>
              <a:rPr lang="en-US" altLang="zh-CN"/>
              <a:t>e</a:t>
            </a:r>
            <a:r>
              <a:rPr lang="zh-CN" altLang="en-US"/>
              <a:t>、</a:t>
            </a:r>
            <a:r>
              <a:rPr lang="en-US" altLang="zh-CN"/>
              <a:t>b</a:t>
            </a:r>
            <a:r>
              <a:rPr lang="zh-CN" altLang="en-US"/>
              <a:t>极和</a:t>
            </a:r>
            <a:r>
              <a:rPr lang="en-US" altLang="zh-CN" i="1"/>
              <a:t>R</a:t>
            </a:r>
            <a:r>
              <a:rPr lang="en-US" altLang="zh-CN"/>
              <a:t>2</a:t>
            </a:r>
            <a:r>
              <a:rPr lang="zh-CN" altLang="en-US"/>
              <a:t>迅速放电，结果在</a:t>
            </a:r>
            <a:r>
              <a:rPr lang="en-US" altLang="zh-CN" i="1"/>
              <a:t>R</a:t>
            </a:r>
            <a:r>
              <a:rPr lang="en-US" altLang="zh-CN"/>
              <a:t>2</a:t>
            </a:r>
            <a:r>
              <a:rPr lang="zh-CN" altLang="en-US"/>
              <a:t>上获得一个尖脉冲。这个脉冲作为控制信号送到晶闸管</a:t>
            </a:r>
            <a:r>
              <a:rPr lang="en-US" altLang="zh-CN"/>
              <a:t>V</a:t>
            </a:r>
            <a:r>
              <a:rPr lang="zh-CN" altLang="en-US"/>
              <a:t>的控制极，使晶闸管导通。晶闸管导通后的压降很低，一般小于</a:t>
            </a:r>
            <a:r>
              <a:rPr lang="en-US" altLang="zh-CN"/>
              <a:t>1 V</a:t>
            </a:r>
            <a:r>
              <a:rPr lang="zh-CN" altLang="en-US"/>
              <a:t>，所以张弛振荡器停止工作。当交流电通过零点时，晶闸管自关断。当交流电在负半周时，电容</a:t>
            </a:r>
            <a:r>
              <a:rPr lang="en-US" altLang="zh-CN" i="1"/>
              <a:t>C</a:t>
            </a:r>
            <a:r>
              <a:rPr lang="zh-CN" altLang="en-US"/>
              <a:t>又重新充电，如此周而复始，通过调整电路中的电位器</a:t>
            </a:r>
            <a:r>
              <a:rPr lang="en-US" altLang="zh-CN" i="1"/>
              <a:t>R</a:t>
            </a:r>
            <a:r>
              <a:rPr lang="en-US" altLang="zh-CN"/>
              <a:t>P</a:t>
            </a:r>
            <a:r>
              <a:rPr lang="zh-CN" altLang="en-US"/>
              <a:t>就可以调整负载</a:t>
            </a:r>
            <a:r>
              <a:rPr lang="en-US" altLang="zh-CN" i="1"/>
              <a:t>R</a:t>
            </a:r>
            <a:r>
              <a:rPr lang="en-US" altLang="zh-CN"/>
              <a:t>L</a:t>
            </a:r>
            <a:r>
              <a:rPr lang="zh-CN" altLang="en-US"/>
              <a:t>上的功率了。</a:t>
            </a:r>
          </a:p>
          <a:p>
            <a:pPr>
              <a:spcBef>
                <a:spcPct val="50000"/>
              </a:spcBef>
              <a:spcAft>
                <a:spcPct val="30000"/>
              </a:spcAft>
            </a:pPr>
            <a:r>
              <a:rPr lang="zh-CN" altLang="en-US" b="1"/>
              <a:t>（</a:t>
            </a:r>
            <a:r>
              <a:rPr lang="en-US" altLang="zh-CN" b="1"/>
              <a:t>2</a:t>
            </a:r>
            <a:r>
              <a:rPr lang="zh-CN" altLang="en-US" b="1"/>
              <a:t>）元器件选择</a:t>
            </a:r>
          </a:p>
          <a:p>
            <a:r>
              <a:rPr lang="zh-CN" altLang="en-US"/>
              <a:t>      调压器的调压电位器选用阻值为</a:t>
            </a:r>
            <a:r>
              <a:rPr lang="en-US" altLang="zh-CN"/>
              <a:t>470 kΩ</a:t>
            </a:r>
            <a:r>
              <a:rPr lang="zh-CN" altLang="en-US"/>
              <a:t>的</a:t>
            </a:r>
            <a:r>
              <a:rPr lang="en-US" altLang="zh-CN"/>
              <a:t>WH114-1</a:t>
            </a:r>
            <a:r>
              <a:rPr lang="zh-CN" altLang="en-US"/>
              <a:t>型合成碳膜电位器。这种电位器可以直接焊在电路板上，电阻除</a:t>
            </a:r>
            <a:r>
              <a:rPr lang="en-US" altLang="zh-CN"/>
              <a:t>R1</a:t>
            </a:r>
            <a:r>
              <a:rPr lang="zh-CN" altLang="en-US"/>
              <a:t>要用功率为</a:t>
            </a:r>
            <a:r>
              <a:rPr lang="en-US" altLang="zh-CN"/>
              <a:t>1 W</a:t>
            </a:r>
            <a:r>
              <a:rPr lang="zh-CN" altLang="en-US"/>
              <a:t>的金属膜电阻外，其余的都用功率为</a:t>
            </a:r>
            <a:r>
              <a:rPr lang="en-US" altLang="zh-CN"/>
              <a:t>1/8 W</a:t>
            </a:r>
            <a:r>
              <a:rPr lang="zh-CN" altLang="en-US"/>
              <a:t>的碳膜电阻。二极管</a:t>
            </a:r>
            <a:r>
              <a:rPr lang="en-US" altLang="zh-CN"/>
              <a:t>D1</a:t>
            </a:r>
            <a:r>
              <a:rPr lang="zh-CN" altLang="en-US"/>
              <a:t>～</a:t>
            </a:r>
            <a:r>
              <a:rPr lang="en-US" altLang="zh-CN"/>
              <a:t>D4</a:t>
            </a:r>
            <a:r>
              <a:rPr lang="zh-CN" altLang="en-US"/>
              <a:t>选用反向击穿电压大于</a:t>
            </a:r>
            <a:r>
              <a:rPr lang="en-US" altLang="zh-CN"/>
              <a:t>300 V</a:t>
            </a:r>
            <a:r>
              <a:rPr lang="zh-CN" altLang="en-US"/>
              <a:t>、最大整流电流大于</a:t>
            </a:r>
            <a:r>
              <a:rPr lang="en-US" altLang="zh-CN"/>
              <a:t>0.3 A</a:t>
            </a:r>
            <a:r>
              <a:rPr lang="zh-CN" altLang="en-US"/>
              <a:t>的硅整流二极管，如</a:t>
            </a:r>
            <a:r>
              <a:rPr lang="en-US" altLang="zh-CN"/>
              <a:t>2CZ21B</a:t>
            </a:r>
            <a:r>
              <a:rPr lang="zh-CN" altLang="en-US"/>
              <a:t>、</a:t>
            </a:r>
            <a:r>
              <a:rPr lang="en-US" altLang="zh-CN"/>
              <a:t>2CZ83E</a:t>
            </a:r>
            <a:r>
              <a:rPr lang="zh-CN" altLang="en-US"/>
              <a:t>、</a:t>
            </a:r>
            <a:r>
              <a:rPr lang="en-US" altLang="zh-CN"/>
              <a:t>2DP3B</a:t>
            </a:r>
            <a:r>
              <a:rPr lang="zh-CN" altLang="en-US"/>
              <a:t>等。晶闸管</a:t>
            </a:r>
            <a:r>
              <a:rPr lang="en-US" altLang="zh-CN"/>
              <a:t>V</a:t>
            </a:r>
            <a:r>
              <a:rPr lang="zh-CN" altLang="en-US"/>
              <a:t>选用正向与反向电压大于</a:t>
            </a:r>
            <a:r>
              <a:rPr lang="en-US" altLang="zh-CN"/>
              <a:t>300 V</a:t>
            </a:r>
            <a:r>
              <a:rPr lang="zh-CN" altLang="en-US"/>
              <a:t>、额定平均电流大于</a:t>
            </a:r>
            <a:r>
              <a:rPr lang="en-US" altLang="zh-CN"/>
              <a:t>1 A</a:t>
            </a:r>
            <a:r>
              <a:rPr lang="zh-CN" altLang="en-US"/>
              <a:t>的晶闸管整流器件，如国产</a:t>
            </a:r>
            <a:r>
              <a:rPr lang="en-US" altLang="zh-CN"/>
              <a:t>3CT</a:t>
            </a:r>
            <a:r>
              <a:rPr lang="zh-CN" altLang="en-US"/>
              <a:t>系列。</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3"/>
          <p:cNvSpPr txBox="1">
            <a:spLocks noChangeArrowheads="1"/>
          </p:cNvSpPr>
          <p:nvPr/>
        </p:nvSpPr>
        <p:spPr bwMode="auto">
          <a:xfrm>
            <a:off x="533400" y="1447800"/>
            <a:ext cx="8077200" cy="3078471"/>
          </a:xfrm>
          <a:prstGeom prst="rect">
            <a:avLst/>
          </a:prstGeom>
          <a:noFill/>
          <a:ln w="9525">
            <a:noFill/>
            <a:miter lim="800000"/>
            <a:headEnd/>
            <a:tailEnd/>
          </a:ln>
          <a:effectLst/>
        </p:spPr>
        <p:txBody>
          <a:bodyPr>
            <a:spAutoFit/>
          </a:bodyPr>
          <a:lstStyle/>
          <a:p>
            <a:pPr algn="just">
              <a:lnSpc>
                <a:spcPct val="120000"/>
              </a:lnSpc>
              <a:spcBef>
                <a:spcPct val="50000"/>
              </a:spcBef>
              <a:defRPr/>
            </a:pPr>
            <a:r>
              <a:rPr lang="en-US" altLang="zh-CN" b="1" dirty="0">
                <a:effectLst>
                  <a:outerShdw blurRad="38100" dist="38100" dir="2700000" algn="tl">
                    <a:srgbClr val="C0C0C0"/>
                  </a:outerShdw>
                </a:effectLst>
                <a:latin typeface="宋体" pitchFamily="2" charset="-122"/>
              </a:rPr>
              <a:t>    </a:t>
            </a:r>
            <a:r>
              <a:rPr lang="zh-CN" altLang="en-US" sz="2400" b="1" dirty="0">
                <a:solidFill>
                  <a:schemeClr val="accent2"/>
                </a:solidFill>
                <a:effectLst>
                  <a:outerShdw blurRad="38100" dist="38100" dir="2700000" algn="tl">
                    <a:srgbClr val="C0C0C0"/>
                  </a:outerShdw>
                </a:effectLst>
                <a:latin typeface="宋体" pitchFamily="2" charset="-122"/>
              </a:rPr>
              <a:t>无外电场作用时，本征半导体和杂质半导体对外均呈现</a:t>
            </a:r>
            <a:r>
              <a:rPr lang="zh-CN" altLang="en-US" sz="2400" b="1" dirty="0">
                <a:solidFill>
                  <a:srgbClr val="FF0000"/>
                </a:solidFill>
                <a:effectLst>
                  <a:outerShdw blurRad="38100" dist="38100" dir="2700000" algn="tl">
                    <a:srgbClr val="C0C0C0"/>
                  </a:outerShdw>
                </a:effectLst>
                <a:latin typeface="宋体" pitchFamily="2" charset="-122"/>
              </a:rPr>
              <a:t>电中性</a:t>
            </a:r>
            <a:r>
              <a:rPr lang="zh-CN" altLang="en-US" sz="2400" b="1" dirty="0">
                <a:effectLst>
                  <a:outerShdw blurRad="38100" dist="38100" dir="2700000" algn="tl">
                    <a:srgbClr val="C0C0C0"/>
                  </a:outerShdw>
                </a:effectLst>
                <a:latin typeface="宋体" pitchFamily="2" charset="-122"/>
              </a:rPr>
              <a:t>，</a:t>
            </a:r>
            <a:r>
              <a:rPr lang="zh-CN" altLang="en-US" sz="2400" b="1" dirty="0">
                <a:solidFill>
                  <a:schemeClr val="accent2"/>
                </a:solidFill>
                <a:effectLst>
                  <a:outerShdw blurRad="38100" dist="38100" dir="2700000" algn="tl">
                    <a:srgbClr val="C0C0C0"/>
                  </a:outerShdw>
                </a:effectLst>
                <a:latin typeface="宋体" pitchFamily="2" charset="-122"/>
              </a:rPr>
              <a:t>其</a:t>
            </a:r>
            <a:r>
              <a:rPr lang="zh-CN" altLang="en-US" sz="2400" b="1" dirty="0">
                <a:solidFill>
                  <a:srgbClr val="FF0000"/>
                </a:solidFill>
                <a:effectLst>
                  <a:outerShdw blurRad="38100" dist="38100" dir="2700000" algn="tl">
                    <a:srgbClr val="C0C0C0"/>
                  </a:outerShdw>
                </a:effectLst>
                <a:latin typeface="宋体" pitchFamily="2" charset="-122"/>
              </a:rPr>
              <a:t>内部无电流</a:t>
            </a:r>
            <a:r>
              <a:rPr lang="zh-CN" altLang="en-US" sz="2400" b="1" dirty="0">
                <a:effectLst>
                  <a:outerShdw blurRad="38100" dist="38100" dir="2700000" algn="tl">
                    <a:srgbClr val="C0C0C0"/>
                  </a:outerShdw>
                </a:effectLst>
                <a:latin typeface="宋体" pitchFamily="2" charset="-122"/>
              </a:rPr>
              <a:t>。</a:t>
            </a:r>
            <a:endParaRPr lang="zh-CN" altLang="en-US" sz="2400" b="1" dirty="0">
              <a:effectLst>
                <a:outerShdw blurRad="38100" dist="38100" dir="2700000" algn="tl">
                  <a:srgbClr val="C0C0C0"/>
                </a:outerShdw>
              </a:effectLst>
              <a:latin typeface="Times New Roman" pitchFamily="18" charset="0"/>
              <a:ea typeface="楷体_GB2312" pitchFamily="49" charset="-122"/>
            </a:endParaRPr>
          </a:p>
          <a:p>
            <a:pPr algn="just">
              <a:lnSpc>
                <a:spcPct val="120000"/>
              </a:lnSpc>
              <a:spcBef>
                <a:spcPct val="50000"/>
              </a:spcBef>
              <a:defRPr/>
            </a:pPr>
            <a:r>
              <a:rPr lang="zh-CN" altLang="en-US" sz="2400" b="1" dirty="0">
                <a:effectLst>
                  <a:outerShdw blurRad="38100" dist="38100" dir="2700000" algn="tl">
                    <a:srgbClr val="C0C0C0"/>
                  </a:outerShdw>
                </a:effectLst>
                <a:latin typeface="Times New Roman" pitchFamily="18" charset="0"/>
              </a:rPr>
              <a:t>        </a:t>
            </a:r>
            <a:r>
              <a:rPr lang="zh-CN" altLang="en-US" sz="2400" b="1" dirty="0">
                <a:solidFill>
                  <a:schemeClr val="accent2"/>
                </a:solidFill>
                <a:effectLst>
                  <a:outerShdw blurRad="38100" dist="38100" dir="2700000" algn="tl">
                    <a:srgbClr val="C0C0C0"/>
                  </a:outerShdw>
                </a:effectLst>
                <a:latin typeface="宋体" pitchFamily="2" charset="-122"/>
              </a:rPr>
              <a:t>在杂质半导体中，</a:t>
            </a:r>
            <a:r>
              <a:rPr lang="zh-CN" altLang="en-US" sz="2400" b="1" dirty="0">
                <a:solidFill>
                  <a:srgbClr val="FF0000"/>
                </a:solidFill>
                <a:effectLst>
                  <a:outerShdw blurRad="38100" dist="38100" dir="2700000" algn="tl">
                    <a:srgbClr val="C0C0C0"/>
                  </a:outerShdw>
                </a:effectLst>
                <a:latin typeface="宋体" pitchFamily="2" charset="-122"/>
              </a:rPr>
              <a:t>多子浓度取决于掺杂浓度；少子浓度取决于温度</a:t>
            </a:r>
            <a:r>
              <a:rPr lang="zh-CN" altLang="en-US" sz="2400" b="1" dirty="0">
                <a:effectLst>
                  <a:outerShdw blurRad="38100" dist="38100" dir="2700000" algn="tl">
                    <a:srgbClr val="C0C0C0"/>
                  </a:outerShdw>
                </a:effectLst>
                <a:latin typeface="宋体" pitchFamily="2" charset="-122"/>
              </a:rPr>
              <a:t>。</a:t>
            </a:r>
            <a:endParaRPr lang="zh-CN" altLang="en-US" sz="2400" b="1" dirty="0">
              <a:effectLst>
                <a:outerShdw blurRad="38100" dist="38100" dir="2700000" algn="tl">
                  <a:srgbClr val="C0C0C0"/>
                </a:outerShdw>
              </a:effectLst>
              <a:latin typeface="Times New Roman" pitchFamily="18" charset="0"/>
              <a:ea typeface="楷体_GB2312" pitchFamily="49" charset="-122"/>
            </a:endParaRPr>
          </a:p>
          <a:p>
            <a:pPr algn="just">
              <a:lnSpc>
                <a:spcPct val="120000"/>
              </a:lnSpc>
              <a:spcBef>
                <a:spcPct val="50000"/>
              </a:spcBef>
              <a:defRPr/>
            </a:pPr>
            <a:r>
              <a:rPr lang="zh-CN" altLang="en-US" sz="2400" b="1" dirty="0">
                <a:effectLst>
                  <a:outerShdw blurRad="38100" dist="38100" dir="2700000" algn="tl">
                    <a:srgbClr val="C0C0C0"/>
                  </a:outerShdw>
                </a:effectLst>
                <a:latin typeface="宋体" pitchFamily="2" charset="-122"/>
              </a:rPr>
              <a:t>    </a:t>
            </a:r>
            <a:r>
              <a:rPr lang="zh-CN" altLang="en-US" sz="2400" b="1" dirty="0">
                <a:solidFill>
                  <a:schemeClr val="accent2"/>
                </a:solidFill>
                <a:effectLst>
                  <a:outerShdw blurRad="38100" dist="38100" dir="2700000" algn="tl">
                    <a:srgbClr val="C0C0C0"/>
                  </a:outerShdw>
                </a:effectLst>
                <a:latin typeface="宋体" pitchFamily="2" charset="-122"/>
              </a:rPr>
              <a:t>掺杂的目的不是提高导电能力，而是得到多种半导体特性，满足实际需要</a:t>
            </a:r>
            <a:r>
              <a:rPr lang="zh-CN" altLang="en-US" sz="2400" b="1" dirty="0">
                <a:solidFill>
                  <a:schemeClr val="accent2"/>
                </a:solidFill>
                <a:effectLst>
                  <a:outerShdw blurRad="38100" dist="38100" dir="2700000" algn="tl">
                    <a:srgbClr val="C0C0C0"/>
                  </a:outerShdw>
                </a:effectLst>
                <a:latin typeface="Times New Roman" pitchFamily="18" charset="0"/>
                <a:ea typeface="楷体_GB2312" pitchFamily="49" charset="-122"/>
              </a:rPr>
              <a:t> </a:t>
            </a:r>
            <a:r>
              <a:rPr lang="zh-CN" altLang="en-US" sz="2400" b="1" dirty="0">
                <a:solidFill>
                  <a:schemeClr val="accent2"/>
                </a:solidFill>
                <a:effectLst>
                  <a:outerShdw blurRad="38100" dist="38100" dir="2700000" algn="tl">
                    <a:srgbClr val="C0C0C0"/>
                  </a:outerShdw>
                </a:effectLst>
                <a:latin typeface="宋体" pitchFamily="2" charset="-122"/>
              </a:rPr>
              <a:t>。</a:t>
            </a:r>
            <a:r>
              <a:rPr lang="zh-CN" altLang="en-US" sz="2400" b="1" dirty="0">
                <a:solidFill>
                  <a:srgbClr val="FF0000"/>
                </a:solidFill>
                <a:effectLst>
                  <a:outerShdw blurRad="38100" dist="38100" dir="2700000" algn="tl">
                    <a:srgbClr val="C0C0C0"/>
                  </a:outerShdw>
                </a:effectLst>
                <a:latin typeface="Times New Roman" pitchFamily="18" charset="0"/>
                <a:cs typeface="Times New Roman" pitchFamily="18" charset="0"/>
              </a:rPr>
              <a:t> </a:t>
            </a:r>
          </a:p>
        </p:txBody>
      </p:sp>
      <p:sp>
        <p:nvSpPr>
          <p:cNvPr id="47111" name="Text Box 7"/>
          <p:cNvSpPr txBox="1">
            <a:spLocks noChangeArrowheads="1"/>
          </p:cNvSpPr>
          <p:nvPr/>
        </p:nvSpPr>
        <p:spPr bwMode="auto">
          <a:xfrm>
            <a:off x="2123728" y="332656"/>
            <a:ext cx="6248400" cy="313932"/>
          </a:xfrm>
          <a:prstGeom prst="rect">
            <a:avLst/>
          </a:prstGeom>
          <a:noFill/>
          <a:ln w="9525">
            <a:noFill/>
            <a:miter lim="800000"/>
            <a:headEnd/>
            <a:tailEnd/>
          </a:ln>
          <a:effectLst/>
        </p:spPr>
        <p:txBody>
          <a:bodyPr>
            <a:spAutoFit/>
          </a:bodyPr>
          <a:lstStyle/>
          <a:p>
            <a:pPr eaLnBrk="0" hangingPunct="0">
              <a:lnSpc>
                <a:spcPct val="80000"/>
              </a:lnSpc>
              <a:defRPr/>
            </a:pPr>
            <a:r>
              <a:rPr lang="en-US" altLang="zh-CN" b="1" dirty="0" smtClean="0">
                <a:solidFill>
                  <a:schemeClr val="accent2"/>
                </a:solidFill>
                <a:effectLst>
                  <a:outerShdw blurRad="38100" dist="38100" dir="2700000" algn="tl">
                    <a:srgbClr val="C0C0C0"/>
                  </a:outerShdw>
                </a:effectLst>
                <a:latin typeface="Times New Roman" pitchFamily="18" charset="0"/>
                <a:ea typeface="隶书" pitchFamily="49" charset="-122"/>
              </a:rPr>
              <a:t>1.1 </a:t>
            </a:r>
            <a:r>
              <a:rPr lang="en-US" altLang="zh-CN" b="1" dirty="0">
                <a:solidFill>
                  <a:schemeClr val="accent2"/>
                </a:solidFill>
                <a:effectLst>
                  <a:outerShdw blurRad="38100" dist="38100" dir="2700000" algn="tl">
                    <a:srgbClr val="C0C0C0"/>
                  </a:outerShdw>
                </a:effectLst>
                <a:latin typeface="Times New Roman" pitchFamily="18" charset="0"/>
                <a:ea typeface="隶书" pitchFamily="49" charset="-122"/>
              </a:rPr>
              <a:t>PN</a:t>
            </a:r>
            <a:r>
              <a:rPr lang="zh-CN" altLang="en-US" b="1" dirty="0">
                <a:solidFill>
                  <a:schemeClr val="accent2"/>
                </a:solidFill>
                <a:effectLst>
                  <a:outerShdw blurRad="38100" dist="38100" dir="2700000" algn="tl">
                    <a:srgbClr val="C0C0C0"/>
                  </a:outerShdw>
                </a:effectLst>
                <a:latin typeface="Times New Roman" pitchFamily="18" charset="0"/>
                <a:ea typeface="隶书" pitchFamily="49" charset="-122"/>
              </a:rPr>
              <a:t>结</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1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2453</TotalTime>
  <Words>18016</Words>
  <Application>Microsoft Office PowerPoint</Application>
  <PresentationFormat>全屏显示(4:3)</PresentationFormat>
  <Paragraphs>430</Paragraphs>
  <Slides>80</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80</vt:i4>
      </vt:variant>
    </vt:vector>
  </HeadingPairs>
  <TitlesOfParts>
    <vt:vector size="82" baseType="lpstr">
      <vt:lpstr>Edge</vt:lpstr>
      <vt:lpstr>公式</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Administrator</cp:lastModifiedBy>
  <cp:revision>190</cp:revision>
  <dcterms:created xsi:type="dcterms:W3CDTF">2007-04-05T14:29:01Z</dcterms:created>
  <dcterms:modified xsi:type="dcterms:W3CDTF">2017-06-29T11:18:41Z</dcterms:modified>
</cp:coreProperties>
</file>