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519" r:id="rId2"/>
    <p:sldId id="520" r:id="rId3"/>
    <p:sldId id="522" r:id="rId4"/>
    <p:sldId id="542" r:id="rId5"/>
    <p:sldId id="523" r:id="rId6"/>
    <p:sldId id="52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6A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6" autoAdjust="0"/>
  </p:normalViewPr>
  <p:slideViewPr>
    <p:cSldViewPr>
      <p:cViewPr varScale="1">
        <p:scale>
          <a:sx n="64" d="100"/>
          <a:sy n="64" d="100"/>
        </p:scale>
        <p:origin x="-100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91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0AD1FF-3BF8-4D4E-BAF3-C9E32E6817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AF09F6-B670-409A-B29B-450E97C6EC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55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55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D0DD-4177-4157-BCEA-24DAAAD2C3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5F702-1FC7-4153-9CFE-1F71611C4F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CE219-1910-4349-9B95-9ECA45445D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DDA4-8C9E-4111-828B-04D7B8314B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B7E0E-7883-4C2D-8F41-2976D09836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527E-6E69-4CBD-837D-39B6FFB6FE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5420B-C6D5-49E6-A999-E31FBDD3B7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BC98A-AD8C-46A4-9627-BD74AC89FD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25354-530C-445B-AEC0-9398709E3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B71EB-2CAD-4F10-AD82-2F115B7665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04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64A230A6-CCF1-409E-804D-E421F8299E4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4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467544" y="764704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 smtClean="0"/>
              <a:t>4-3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题图</a:t>
            </a:r>
            <a:r>
              <a:rPr lang="en-US" altLang="zh-CN" sz="2000" dirty="0"/>
              <a:t>4-3</a:t>
            </a:r>
            <a:r>
              <a:rPr lang="zh-CN" altLang="en-US" sz="2000" dirty="0"/>
              <a:t>所示电路中，</a:t>
            </a:r>
            <a:r>
              <a:rPr lang="en-US" altLang="zh-CN" sz="2000" dirty="0"/>
              <a:t>D1</a:t>
            </a:r>
            <a:r>
              <a:rPr lang="zh-CN" altLang="en-US" sz="2000" dirty="0"/>
              <a:t>、</a:t>
            </a:r>
            <a:r>
              <a:rPr lang="en-US" altLang="zh-CN" sz="2000" dirty="0"/>
              <a:t>D2</a:t>
            </a:r>
            <a:r>
              <a:rPr lang="zh-CN" altLang="en-US" sz="2000" dirty="0"/>
              <a:t>都是理想二极管，直流电压</a:t>
            </a:r>
            <a:r>
              <a:rPr lang="en-US" altLang="zh-CN" sz="2000" i="1" dirty="0"/>
              <a:t>U</a:t>
            </a:r>
            <a:r>
              <a:rPr lang="en-US" altLang="zh-CN" sz="2000" dirty="0"/>
              <a:t>1</a:t>
            </a:r>
            <a:r>
              <a:rPr lang="zh-CN" altLang="en-US" sz="2000" dirty="0"/>
              <a:t>＞</a:t>
            </a:r>
            <a:r>
              <a:rPr lang="en-US" altLang="zh-CN" sz="2000" i="1" dirty="0"/>
              <a:t>U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是交流电压信号的瞬时值。试求：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）当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＞</a:t>
            </a:r>
            <a:r>
              <a:rPr lang="en-US" altLang="zh-CN" sz="2000" i="1" dirty="0"/>
              <a:t>U</a:t>
            </a:r>
            <a:r>
              <a:rPr lang="en-US" altLang="zh-CN" sz="2000" dirty="0"/>
              <a:t>1</a:t>
            </a:r>
            <a:r>
              <a:rPr lang="zh-CN" altLang="en-US" sz="2000" dirty="0"/>
              <a:t>时，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的值；    （</a:t>
            </a:r>
            <a:r>
              <a:rPr lang="en-US" altLang="zh-CN" sz="2000" dirty="0"/>
              <a:t>2</a:t>
            </a:r>
            <a:r>
              <a:rPr lang="zh-CN" altLang="en-US" sz="2000" dirty="0"/>
              <a:t>）当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＜</a:t>
            </a:r>
            <a:r>
              <a:rPr lang="en-US" altLang="zh-CN" sz="2000" i="1" dirty="0"/>
              <a:t>U</a:t>
            </a:r>
            <a:r>
              <a:rPr lang="en-US" altLang="zh-CN" sz="2000" dirty="0"/>
              <a:t>2</a:t>
            </a:r>
            <a:r>
              <a:rPr lang="zh-CN" altLang="en-US" sz="2000" dirty="0"/>
              <a:t>时，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的值。 </a:t>
            </a:r>
          </a:p>
        </p:txBody>
      </p:sp>
      <p:pic>
        <p:nvPicPr>
          <p:cNvPr id="66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56165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31840" y="26064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/>
              <a:t>习题四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4293096"/>
            <a:ext cx="72458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解：（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＞</a:t>
            </a:r>
            <a:r>
              <a:rPr lang="en-US" altLang="zh-CN" sz="2000" b="1" i="1" dirty="0" smtClean="0"/>
              <a:t>U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D1</a:t>
            </a:r>
            <a:r>
              <a:rPr lang="zh-CN" altLang="en-US" sz="2000" b="1" dirty="0" smtClean="0"/>
              <a:t>截止，因</a:t>
            </a:r>
            <a:r>
              <a:rPr lang="en-US" altLang="zh-CN" sz="2000" b="1" dirty="0" smtClean="0"/>
              <a:t>U1&gt;U2, D2</a:t>
            </a:r>
            <a:r>
              <a:rPr lang="zh-CN" altLang="en-US" sz="2000" b="1" dirty="0" smtClean="0"/>
              <a:t>截止，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U2</a:t>
            </a:r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&lt;</a:t>
            </a:r>
            <a:r>
              <a:rPr lang="en-US" altLang="zh-CN" sz="2000" b="1" i="1" dirty="0" smtClean="0"/>
              <a:t>U2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D1,D2</a:t>
            </a:r>
            <a:r>
              <a:rPr lang="zh-CN" altLang="en-US" sz="2000" b="1" dirty="0" smtClean="0"/>
              <a:t>都都导通，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835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 smtClean="0"/>
              <a:t>4-5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题图</a:t>
            </a:r>
            <a:r>
              <a:rPr lang="en-US" altLang="zh-CN" sz="2000" dirty="0"/>
              <a:t>4-5</a:t>
            </a:r>
            <a:r>
              <a:rPr lang="zh-CN" altLang="en-US" sz="2000" dirty="0"/>
              <a:t>所示电路中，已知二极管为理想二极管，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为峰值</a:t>
            </a:r>
            <a:r>
              <a:rPr lang="en-US" altLang="zh-CN" sz="2000" i="1" dirty="0" err="1" smtClean="0"/>
              <a:t>U</a:t>
            </a:r>
            <a:r>
              <a:rPr lang="en-US" altLang="zh-CN" sz="2000" baseline="-25000" dirty="0" err="1" smtClean="0"/>
              <a:t>Im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5V</a:t>
            </a:r>
            <a:r>
              <a:rPr lang="zh-CN" altLang="en-US" sz="2000" dirty="0"/>
              <a:t>的正弦波。试画出电压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O</a:t>
            </a:r>
            <a:r>
              <a:rPr lang="zh-CN" altLang="en-US" sz="2000" dirty="0"/>
              <a:t>的波形，并标明幅值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pic>
        <p:nvPicPr>
          <p:cNvPr id="66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9200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560" y="3212976"/>
            <a:ext cx="77187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解</a:t>
            </a:r>
            <a:r>
              <a:rPr lang="en-US" altLang="zh-CN" sz="2000" b="1" dirty="0" smtClean="0"/>
              <a:t>:</a:t>
            </a:r>
            <a:r>
              <a:rPr lang="en-US" altLang="zh-CN" sz="2000" b="1" dirty="0" smtClean="0">
                <a:sym typeface="Wingdings" pitchFamily="2" charset="2"/>
              </a:rPr>
              <a:t>(a)</a:t>
            </a:r>
            <a:r>
              <a:rPr lang="zh-CN" altLang="en-US" sz="2000" b="1" dirty="0" smtClean="0"/>
              <a:t>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＞</a:t>
            </a:r>
            <a:r>
              <a:rPr lang="en-US" altLang="zh-CN" sz="2000" b="1" dirty="0" smtClean="0"/>
              <a:t>2V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导通，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baseline="-25000" dirty="0" smtClean="0"/>
              <a:t> </a:t>
            </a:r>
            <a:r>
              <a:rPr lang="en-US" altLang="zh-CN" sz="2000" b="1" dirty="0" smtClean="0"/>
              <a:t>-2</a:t>
            </a:r>
            <a:r>
              <a:rPr lang="zh-CN" altLang="en-US" sz="2000" b="1" dirty="0" smtClean="0"/>
              <a:t>，当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截止，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0</a:t>
            </a:r>
          </a:p>
          <a:p>
            <a:r>
              <a:rPr lang="en-US" altLang="zh-CN" sz="2000" b="1" dirty="0" smtClean="0">
                <a:sym typeface="Wingdings" pitchFamily="2" charset="2"/>
              </a:rPr>
              <a:t>(b)</a:t>
            </a:r>
            <a:r>
              <a:rPr lang="zh-CN" altLang="en-US" sz="2000" b="1" dirty="0" smtClean="0"/>
              <a:t>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＞</a:t>
            </a:r>
            <a:r>
              <a:rPr lang="en-US" altLang="zh-CN" sz="2000" b="1" dirty="0" smtClean="0"/>
              <a:t>-2V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导通，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baseline="-25000" dirty="0" smtClean="0"/>
              <a:t> </a:t>
            </a:r>
            <a:r>
              <a:rPr lang="en-US" altLang="zh-CN" sz="2000" b="1" dirty="0" smtClean="0"/>
              <a:t>+2</a:t>
            </a:r>
            <a:r>
              <a:rPr lang="zh-CN" altLang="en-US" sz="2000" b="1" dirty="0" smtClean="0"/>
              <a:t>，当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-2V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截止，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0</a:t>
            </a:r>
          </a:p>
          <a:p>
            <a:endParaRPr lang="zh-CN" altLang="en-US" sz="20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149080"/>
            <a:ext cx="4295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8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221088"/>
            <a:ext cx="4238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19672" y="57332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                                                                              (b)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351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/>
              <a:t>4-8 </a:t>
            </a:r>
            <a:r>
              <a:rPr lang="en-US" altLang="zh-CN" sz="2000" dirty="0"/>
              <a:t> </a:t>
            </a:r>
            <a:r>
              <a:rPr lang="zh-CN" altLang="en-US" sz="2000" dirty="0"/>
              <a:t>设题图</a:t>
            </a:r>
            <a:r>
              <a:rPr lang="en-US" altLang="zh-CN" sz="2000" dirty="0"/>
              <a:t>4-8</a:t>
            </a:r>
            <a:r>
              <a:rPr lang="zh-CN" altLang="en-US" sz="2000" dirty="0"/>
              <a:t>所示电路中，二极管为理想器件，输入电压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由</a:t>
            </a:r>
            <a:r>
              <a:rPr lang="en-US" altLang="zh-CN" sz="2000" dirty="0"/>
              <a:t>0 V</a:t>
            </a:r>
            <a:r>
              <a:rPr lang="zh-CN" altLang="en-US" sz="2000" dirty="0"/>
              <a:t>变化到</a:t>
            </a:r>
            <a:r>
              <a:rPr lang="en-US" altLang="zh-CN" sz="2000" dirty="0"/>
              <a:t>140 V</a:t>
            </a:r>
            <a:r>
              <a:rPr lang="zh-CN" altLang="en-US" sz="2000" dirty="0"/>
              <a:t>。试画出电路的电压传输特性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pic>
        <p:nvPicPr>
          <p:cNvPr id="67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10101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5536" y="3212976"/>
            <a:ext cx="410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≤ </a:t>
            </a:r>
            <a:r>
              <a:rPr lang="en-US" altLang="zh-CN" sz="2000" b="1" dirty="0" smtClean="0"/>
              <a:t>60V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 D1</a:t>
            </a:r>
            <a:r>
              <a:rPr lang="zh-CN" altLang="en-US" sz="2000" b="1" dirty="0" smtClean="0"/>
              <a:t>截止</a:t>
            </a:r>
            <a:r>
              <a:rPr lang="en-US" altLang="zh-CN" sz="2000" b="1" dirty="0" smtClean="0"/>
              <a:t>,D2</a:t>
            </a:r>
            <a:r>
              <a:rPr lang="zh-CN" altLang="en-US" sz="2000" b="1" dirty="0" smtClean="0"/>
              <a:t>导通，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120V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30V</a:t>
            </a:r>
            <a:r>
              <a:rPr lang="zh-CN" altLang="en-US" sz="2000" b="1" dirty="0" smtClean="0"/>
              <a:t>经</a:t>
            </a:r>
            <a:r>
              <a:rPr lang="en-US" altLang="zh-CN" sz="2000" b="1" dirty="0" smtClean="0"/>
              <a:t>100k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200k</a:t>
            </a:r>
            <a:r>
              <a:rPr lang="zh-CN" altLang="en-US" sz="2000" b="1" dirty="0" smtClean="0"/>
              <a:t>电阻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的分压值</a:t>
            </a:r>
            <a:r>
              <a:rPr lang="en-US" altLang="zh-CN" sz="2000" b="1" dirty="0" smtClean="0"/>
              <a:t>60V</a:t>
            </a:r>
          </a:p>
          <a:p>
            <a:r>
              <a:rPr lang="zh-CN" altLang="zh-CN" sz="2000" b="1" dirty="0" smtClean="0"/>
              <a:t>当</a:t>
            </a:r>
            <a:r>
              <a:rPr lang="en-US" altLang="zh-CN" sz="2000" b="1" dirty="0" smtClean="0"/>
              <a:t>60V&lt;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≤ </a:t>
            </a:r>
            <a:r>
              <a:rPr lang="en-US" altLang="zh-CN" sz="2000" b="1" dirty="0" smtClean="0"/>
              <a:t>120V</a:t>
            </a:r>
            <a:r>
              <a:rPr lang="zh-CN" altLang="zh-CN" sz="2000" b="1" dirty="0" smtClean="0"/>
              <a:t>时，</a:t>
            </a:r>
            <a:r>
              <a:rPr lang="en-US" altLang="zh-CN" sz="2000" b="1" dirty="0" smtClean="0"/>
              <a:t>D1,D2</a:t>
            </a:r>
            <a:r>
              <a:rPr lang="zh-CN" altLang="zh-CN" sz="2000" b="1" dirty="0" smtClean="0"/>
              <a:t>导通，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zh-CN" sz="2000" b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当</a:t>
            </a:r>
            <a:r>
              <a:rPr lang="en-US" altLang="zh-CN" sz="2000" b="1" i="1" dirty="0" err="1" smtClean="0"/>
              <a:t>u</a:t>
            </a:r>
            <a:r>
              <a:rPr lang="en-US" altLang="zh-CN" sz="2000" b="1" baseline="-25000" dirty="0" err="1" smtClean="0"/>
              <a:t>i</a:t>
            </a:r>
            <a:r>
              <a:rPr lang="zh-CN" altLang="en-US" sz="2000" b="1" dirty="0" smtClean="0"/>
              <a:t> ≥ </a:t>
            </a:r>
            <a:r>
              <a:rPr lang="en-US" altLang="zh-CN" sz="2000" b="1" dirty="0" smtClean="0"/>
              <a:t>120V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D1</a:t>
            </a:r>
            <a:r>
              <a:rPr lang="zh-CN" altLang="en-US" sz="2000" b="1" dirty="0" smtClean="0"/>
              <a:t>导通，</a:t>
            </a:r>
            <a:r>
              <a:rPr lang="en-US" altLang="zh-CN" sz="2000" b="1" dirty="0" smtClean="0"/>
              <a:t> D2</a:t>
            </a:r>
            <a:r>
              <a:rPr lang="zh-CN" altLang="en-US" sz="2000" b="1" dirty="0" smtClean="0"/>
              <a:t>截止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120V</a:t>
            </a:r>
            <a:endParaRPr lang="zh-CN" altLang="en-US" sz="2000" b="1" dirty="0"/>
          </a:p>
        </p:txBody>
      </p:sp>
      <p:pic>
        <p:nvPicPr>
          <p:cNvPr id="67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4427984" cy="25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351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 smtClean="0"/>
              <a:t>4-10 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电路如题图</a:t>
            </a:r>
            <a:r>
              <a:rPr lang="en-US" altLang="zh-CN" sz="2000" dirty="0" smtClean="0"/>
              <a:t>4-10</a:t>
            </a:r>
            <a:r>
              <a:rPr lang="zh-CN" altLang="zh-CN" sz="2000" dirty="0" smtClean="0"/>
              <a:t>所示，</a:t>
            </a:r>
            <a:r>
              <a:rPr lang="en-US" altLang="zh-CN" sz="2000" i="1" dirty="0" smtClean="0"/>
              <a:t>β</a:t>
            </a:r>
            <a:r>
              <a:rPr lang="en-US" altLang="zh-CN" sz="2000" dirty="0" smtClean="0"/>
              <a:t> = 100</a:t>
            </a:r>
            <a:r>
              <a:rPr lang="zh-CN" altLang="zh-CN" sz="2000" dirty="0" smtClean="0"/>
              <a:t>，</a:t>
            </a:r>
            <a:r>
              <a:rPr lang="en-US" altLang="zh-CN" sz="2000" i="1" dirty="0" smtClean="0"/>
              <a:t>U</a:t>
            </a:r>
            <a:r>
              <a:rPr lang="en-US" altLang="zh-CN" sz="2000" baseline="-25000" dirty="0" smtClean="0"/>
              <a:t>BE</a:t>
            </a:r>
            <a:r>
              <a:rPr lang="en-US" altLang="zh-CN" sz="2000" dirty="0" smtClean="0"/>
              <a:t> = 0.7V</a:t>
            </a:r>
            <a:r>
              <a:rPr lang="zh-CN" altLang="zh-CN" sz="2000" dirty="0" smtClean="0"/>
              <a:t>。试问：（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b</a:t>
            </a:r>
            <a:r>
              <a:rPr lang="en-US" altLang="zh-CN" sz="2000" dirty="0" smtClean="0"/>
              <a:t> = 50 </a:t>
            </a:r>
            <a:r>
              <a:rPr lang="en-US" altLang="zh-CN" sz="2000" dirty="0" err="1" smtClean="0"/>
              <a:t>kΩ</a:t>
            </a:r>
            <a:r>
              <a:rPr lang="zh-CN" altLang="zh-CN" sz="2000" dirty="0" smtClean="0"/>
              <a:t>时，</a:t>
            </a:r>
            <a:r>
              <a:rPr lang="en-US" altLang="zh-CN" sz="2000" i="1" dirty="0" err="1" smtClean="0"/>
              <a:t>u</a:t>
            </a:r>
            <a:r>
              <a:rPr lang="en-US" altLang="zh-CN" sz="2000" baseline="-25000" dirty="0" err="1" smtClean="0"/>
              <a:t>o</a:t>
            </a:r>
            <a:r>
              <a:rPr lang="zh-CN" altLang="zh-CN" sz="2000" dirty="0" smtClean="0"/>
              <a:t>等于多少？ 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）若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临界饱和，则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b</a:t>
            </a:r>
            <a:r>
              <a:rPr lang="en-US" altLang="zh-CN" sz="2000" dirty="0" smtClean="0"/>
              <a:t> ≈</a:t>
            </a:r>
            <a:r>
              <a:rPr lang="zh-CN" altLang="zh-CN" sz="2000" dirty="0" smtClean="0"/>
              <a:t>？</a:t>
            </a:r>
            <a:endParaRPr lang="zh-CN" altLang="zh-CN" sz="2000" dirty="0"/>
          </a:p>
        </p:txBody>
      </p:sp>
      <p:pic>
        <p:nvPicPr>
          <p:cNvPr id="67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10101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5536" y="3429000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</a:t>
            </a:r>
            <a:r>
              <a:rPr lang="en-US" altLang="zh-CN" sz="2000" b="1" dirty="0" smtClean="0"/>
              <a:t>: (1) I</a:t>
            </a:r>
            <a:r>
              <a:rPr lang="en-US" altLang="zh-CN" sz="2000" b="1" baseline="-25000" dirty="0" smtClean="0"/>
              <a:t>B</a:t>
            </a:r>
            <a:r>
              <a:rPr lang="en-US" altLang="zh-CN" sz="2000" b="1" dirty="0" smtClean="0"/>
              <a:t>=(V</a:t>
            </a:r>
            <a:r>
              <a:rPr lang="en-US" altLang="zh-CN" sz="2000" b="1" baseline="-25000" dirty="0" smtClean="0"/>
              <a:t>BB</a:t>
            </a:r>
            <a:r>
              <a:rPr lang="en-US" altLang="zh-CN" sz="2000" b="1" dirty="0" smtClean="0"/>
              <a:t>-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smtClean="0"/>
              <a:t>U</a:t>
            </a:r>
            <a:r>
              <a:rPr lang="en-US" altLang="zh-CN" sz="2000" b="1" baseline="-25000" dirty="0" smtClean="0"/>
              <a:t>BE </a:t>
            </a:r>
            <a:r>
              <a:rPr lang="en-US" altLang="zh-CN" sz="2000" b="1" dirty="0" smtClean="0"/>
              <a:t>)/</a:t>
            </a:r>
            <a:r>
              <a:rPr lang="en-US" altLang="zh-CN" sz="2000" b="1" dirty="0" err="1" smtClean="0"/>
              <a:t>Rb</a:t>
            </a:r>
            <a:r>
              <a:rPr lang="en-US" altLang="zh-CN" sz="2000" b="1" dirty="0" smtClean="0"/>
              <a:t>=(2-0.7)/50=0.026mA</a:t>
            </a:r>
          </a:p>
          <a:p>
            <a:r>
              <a:rPr lang="en-US" altLang="zh-CN" sz="2000" b="1" dirty="0" smtClean="0"/>
              <a:t> I</a:t>
            </a:r>
            <a:r>
              <a:rPr lang="en-US" altLang="zh-CN" sz="2000" b="1" baseline="-25000" dirty="0" smtClean="0"/>
              <a:t>C</a:t>
            </a:r>
            <a:r>
              <a:rPr lang="en-US" altLang="zh-CN" sz="2000" b="1" dirty="0" smtClean="0"/>
              <a:t>= </a:t>
            </a:r>
            <a:r>
              <a:rPr lang="el-GR" altLang="zh-CN" sz="2000" b="1" dirty="0" smtClean="0"/>
              <a:t>β</a:t>
            </a:r>
            <a:r>
              <a:rPr lang="en-US" altLang="zh-CN" sz="2000" b="1" dirty="0" smtClean="0"/>
              <a:t>I</a:t>
            </a:r>
            <a:r>
              <a:rPr lang="en-US" altLang="zh-CN" sz="2000" b="1" baseline="-25000" dirty="0" smtClean="0"/>
              <a:t>B</a:t>
            </a:r>
            <a:r>
              <a:rPr lang="en-US" altLang="zh-CN" sz="2000" b="1" dirty="0" smtClean="0"/>
              <a:t> 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100×0.026=2.6mA</a:t>
            </a:r>
          </a:p>
          <a:p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en-US" altLang="zh-CN" sz="2000" b="1" i="1" dirty="0" smtClean="0"/>
              <a:t> V</a:t>
            </a:r>
            <a:r>
              <a:rPr lang="en-US" altLang="zh-CN" sz="2000" b="1" i="1" baseline="-25000" dirty="0" smtClean="0"/>
              <a:t>CC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–</a:t>
            </a:r>
            <a:r>
              <a:rPr lang="en-US" altLang="zh-CN" sz="2000" b="1" i="1" dirty="0" smtClean="0"/>
              <a:t> I</a:t>
            </a:r>
            <a:r>
              <a:rPr lang="en-US" altLang="zh-CN" sz="2000" b="1" i="1" baseline="-25000" dirty="0" smtClean="0"/>
              <a:t>C </a:t>
            </a:r>
            <a:r>
              <a:rPr lang="en-US" altLang="zh-CN" sz="2000" b="1" i="1" dirty="0" smtClean="0"/>
              <a:t>R</a:t>
            </a:r>
            <a:r>
              <a:rPr lang="en-US" altLang="zh-CN" sz="2000" b="1" i="1" baseline="-25000" dirty="0" smtClean="0"/>
              <a:t>C </a:t>
            </a:r>
            <a:r>
              <a:rPr lang="en-US" altLang="zh-CN" sz="2000" b="1" dirty="0" smtClean="0"/>
              <a:t>=15-5×2.6=2V</a:t>
            </a:r>
          </a:p>
          <a:p>
            <a:r>
              <a:rPr lang="en-US" altLang="zh-CN" sz="2000" b="1" dirty="0" smtClean="0"/>
              <a:t>(2)</a:t>
            </a:r>
            <a:r>
              <a:rPr lang="zh-CN" altLang="zh-CN" sz="2000" b="1" dirty="0" smtClean="0"/>
              <a:t>若</a:t>
            </a:r>
            <a:r>
              <a:rPr lang="en-US" altLang="zh-CN" sz="2000" b="1" dirty="0" smtClean="0"/>
              <a:t>T</a:t>
            </a:r>
            <a:r>
              <a:rPr lang="zh-CN" altLang="zh-CN" sz="2000" b="1" dirty="0" smtClean="0"/>
              <a:t>临界饱和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i="1" baseline="-25000" dirty="0" err="1" smtClean="0"/>
              <a:t>O</a:t>
            </a:r>
            <a:r>
              <a:rPr lang="en-US" altLang="zh-CN" sz="2000" b="1" dirty="0" smtClean="0"/>
              <a:t>=</a:t>
            </a:r>
            <a:r>
              <a:rPr lang="en-US" altLang="zh-CN" sz="2000" b="1" i="1" dirty="0" smtClean="0"/>
              <a:t> U</a:t>
            </a:r>
            <a:r>
              <a:rPr lang="en-US" altLang="zh-CN" sz="2000" b="1" baseline="-25000" dirty="0" smtClean="0"/>
              <a:t>BE </a:t>
            </a:r>
            <a:r>
              <a:rPr lang="en-US" altLang="zh-CN" sz="2000" b="1" dirty="0" smtClean="0"/>
              <a:t>=0.7V,</a:t>
            </a:r>
          </a:p>
          <a:p>
            <a:r>
              <a:rPr lang="en-US" altLang="zh-CN" sz="2000" b="1" i="1" dirty="0" smtClean="0"/>
              <a:t> I</a:t>
            </a:r>
            <a:r>
              <a:rPr lang="en-US" altLang="zh-CN" sz="2000" b="1" i="1" baseline="-25000" dirty="0" smtClean="0"/>
              <a:t>C </a:t>
            </a:r>
            <a:r>
              <a:rPr lang="en-US" altLang="zh-CN" sz="2000" b="1" i="1" dirty="0" smtClean="0"/>
              <a:t>= (V</a:t>
            </a:r>
            <a:r>
              <a:rPr lang="en-US" altLang="zh-CN" sz="2000" b="1" i="1" baseline="-25000" dirty="0" smtClean="0"/>
              <a:t>CC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–</a:t>
            </a:r>
            <a:r>
              <a:rPr lang="en-US" altLang="zh-CN" sz="2000" b="1" i="1" dirty="0" smtClean="0"/>
              <a:t> U</a:t>
            </a:r>
            <a:r>
              <a:rPr lang="en-US" altLang="zh-CN" sz="2000" b="1" baseline="-25000" dirty="0" smtClean="0"/>
              <a:t>BE </a:t>
            </a:r>
            <a:r>
              <a:rPr lang="en-US" altLang="zh-CN" sz="2000" b="1" dirty="0" smtClean="0"/>
              <a:t>)/</a:t>
            </a:r>
            <a:r>
              <a:rPr lang="en-US" altLang="zh-CN" sz="2000" b="1" i="1" baseline="-25000" dirty="0" smtClean="0"/>
              <a:t> </a:t>
            </a:r>
            <a:r>
              <a:rPr lang="en-US" altLang="zh-CN" sz="2000" b="1" i="1" dirty="0" smtClean="0"/>
              <a:t>R</a:t>
            </a:r>
            <a:r>
              <a:rPr lang="en-US" altLang="zh-CN" sz="2000" b="1" i="1" baseline="-25000" dirty="0" smtClean="0"/>
              <a:t>C</a:t>
            </a:r>
            <a:r>
              <a:rPr lang="en-US" altLang="zh-CN" sz="2000" b="1" dirty="0" smtClean="0"/>
              <a:t> =(15-0.7)/5=2.86mA</a:t>
            </a:r>
          </a:p>
          <a:p>
            <a:r>
              <a:rPr lang="en-US" altLang="zh-CN" sz="2000" b="1" dirty="0" smtClean="0"/>
              <a:t> I</a:t>
            </a:r>
            <a:r>
              <a:rPr lang="en-US" altLang="zh-CN" sz="2000" b="1" baseline="-25000" dirty="0" smtClean="0"/>
              <a:t>B</a:t>
            </a:r>
            <a:r>
              <a:rPr lang="en-US" altLang="zh-CN" sz="2000" b="1" dirty="0" smtClean="0"/>
              <a:t> 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 I</a:t>
            </a:r>
            <a:r>
              <a:rPr lang="en-US" altLang="zh-CN" sz="2000" b="1" baseline="-25000" dirty="0" smtClean="0"/>
              <a:t>C</a:t>
            </a:r>
            <a:r>
              <a:rPr lang="en-US" altLang="zh-CN" sz="2000" b="1" dirty="0" smtClean="0"/>
              <a:t>/ </a:t>
            </a:r>
            <a:r>
              <a:rPr lang="el-GR" altLang="zh-CN" sz="2000" b="1" dirty="0" smtClean="0"/>
              <a:t>β</a:t>
            </a:r>
            <a:r>
              <a:rPr lang="en-US" altLang="zh-CN" sz="2000" b="1" dirty="0" smtClean="0"/>
              <a:t> 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2.86/100=0.0286mA</a:t>
            </a:r>
          </a:p>
          <a:p>
            <a:r>
              <a:rPr lang="en-US" altLang="zh-CN" sz="2000" b="1" dirty="0" err="1" smtClean="0"/>
              <a:t>Rb</a:t>
            </a:r>
            <a:r>
              <a:rPr lang="en-US" altLang="zh-CN" sz="2000" b="1" dirty="0" smtClean="0"/>
              <a:t>= (V</a:t>
            </a:r>
            <a:r>
              <a:rPr lang="en-US" altLang="zh-CN" sz="2000" b="1" baseline="-25000" dirty="0" smtClean="0"/>
              <a:t>BB</a:t>
            </a:r>
            <a:r>
              <a:rPr lang="en-US" altLang="zh-CN" sz="2000" b="1" dirty="0" smtClean="0"/>
              <a:t>-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smtClean="0"/>
              <a:t>U</a:t>
            </a:r>
            <a:r>
              <a:rPr lang="en-US" altLang="zh-CN" sz="2000" b="1" baseline="-25000" dirty="0" smtClean="0"/>
              <a:t>BE </a:t>
            </a:r>
            <a:r>
              <a:rPr lang="en-US" altLang="zh-CN" sz="2000" b="1" dirty="0" smtClean="0"/>
              <a:t>)/I</a:t>
            </a:r>
            <a:r>
              <a:rPr lang="en-US" altLang="zh-CN" sz="2000" b="1" baseline="-25000" dirty="0" smtClean="0"/>
              <a:t>B</a:t>
            </a:r>
            <a:r>
              <a:rPr lang="en-US" altLang="zh-CN" sz="2000" b="1" dirty="0" smtClean="0"/>
              <a:t>=(2-0.7)/0.0286=45.45 </a:t>
            </a:r>
            <a:r>
              <a:rPr lang="en-US" altLang="zh-CN" sz="2000" b="1" dirty="0" err="1" smtClean="0"/>
              <a:t>kΩ</a:t>
            </a:r>
            <a:endParaRPr lang="en-US" altLang="zh-CN" sz="2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570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/>
              <a:t>4-11 </a:t>
            </a:r>
            <a:r>
              <a:rPr lang="en-US" altLang="zh-CN" sz="2000" dirty="0"/>
              <a:t> </a:t>
            </a:r>
            <a:r>
              <a:rPr lang="zh-CN" altLang="en-US" sz="2000" dirty="0"/>
              <a:t>在题图</a:t>
            </a:r>
            <a:r>
              <a:rPr lang="en-US" altLang="zh-CN" sz="2000" dirty="0"/>
              <a:t>4-9</a:t>
            </a:r>
            <a:r>
              <a:rPr lang="zh-CN" altLang="en-US" sz="2000" dirty="0"/>
              <a:t>所示电路中，当稳压管的稳压值为</a:t>
            </a:r>
            <a:r>
              <a:rPr lang="en-US" altLang="zh-CN" sz="2000" dirty="0"/>
              <a:t>6 V</a:t>
            </a:r>
            <a:r>
              <a:rPr lang="zh-CN" altLang="en-US" sz="2000" dirty="0"/>
              <a:t>时，在下面四种情况下，分别求出输出电压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o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12 V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1 = 4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2 = 8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； 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12 V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1 = 4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2 = 4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24 V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1 = 4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2 = 2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； </a:t>
            </a:r>
          </a:p>
          <a:p>
            <a:r>
              <a:rPr lang="zh-CN" altLang="en-US" sz="2000" dirty="0"/>
              <a:t> 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i="1" dirty="0" err="1"/>
              <a:t>U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24 V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1 = 4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2 = 1 </a:t>
            </a:r>
            <a:r>
              <a:rPr lang="en-US" altLang="zh-CN" sz="2000" dirty="0" err="1"/>
              <a:t>kΩ</a:t>
            </a:r>
            <a:r>
              <a:rPr lang="zh-CN" altLang="en-US" sz="2000" dirty="0"/>
              <a:t>。   </a:t>
            </a:r>
            <a:endParaRPr lang="zh-CN" altLang="en-US" sz="2000" b="1" dirty="0"/>
          </a:p>
          <a:p>
            <a:endParaRPr lang="zh-CN" alt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10101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429309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输入电压经</a:t>
            </a:r>
            <a:r>
              <a:rPr lang="en-US" altLang="zh-CN" sz="2000" b="1" dirty="0" smtClean="0"/>
              <a:t>R1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R2</a:t>
            </a:r>
            <a:r>
              <a:rPr lang="zh-CN" altLang="en-US" sz="2000" b="1" dirty="0" smtClean="0"/>
              <a:t>分压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若</a:t>
            </a:r>
            <a:r>
              <a:rPr lang="en-US" altLang="zh-CN" sz="2000" b="1" dirty="0" smtClean="0"/>
              <a:t>R2</a:t>
            </a:r>
            <a:r>
              <a:rPr lang="zh-CN" altLang="en-US" sz="2000" b="1" dirty="0" smtClean="0"/>
              <a:t>分压值小于或等于</a:t>
            </a:r>
            <a:r>
              <a:rPr lang="en-US" altLang="zh-CN" sz="2000" b="1" dirty="0" smtClean="0"/>
              <a:t>6V</a:t>
            </a:r>
            <a:r>
              <a:rPr lang="zh-CN" altLang="en-US" sz="2000" b="1" dirty="0" smtClean="0"/>
              <a:t>时输出电压等于分压值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若</a:t>
            </a:r>
            <a:r>
              <a:rPr lang="en-US" altLang="zh-CN" sz="2000" b="1" dirty="0" smtClean="0"/>
              <a:t>R2</a:t>
            </a:r>
            <a:r>
              <a:rPr lang="zh-CN" altLang="en-US" sz="2000" b="1" dirty="0" smtClean="0"/>
              <a:t>分压值大于</a:t>
            </a:r>
            <a:r>
              <a:rPr lang="en-US" altLang="zh-CN" sz="2000" b="1" dirty="0" smtClean="0"/>
              <a:t>6V</a:t>
            </a:r>
            <a:r>
              <a:rPr lang="zh-CN" altLang="en-US" sz="2000" b="1" dirty="0" smtClean="0"/>
              <a:t>时输出电压等于</a:t>
            </a:r>
            <a:r>
              <a:rPr lang="en-US" altLang="zh-CN" sz="2000" b="1" dirty="0" smtClean="0"/>
              <a:t>6V</a:t>
            </a:r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12 × 8/(4+8)=8V&gt;6V</a:t>
            </a:r>
            <a:r>
              <a:rPr lang="zh-CN" altLang="en-US" sz="2000" b="1" dirty="0" smtClean="0"/>
              <a:t>，</a:t>
            </a:r>
            <a:r>
              <a:rPr lang="en-US" altLang="zh-CN" sz="2000" i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dirty="0" err="1" smtClean="0"/>
              <a:t>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=6V</a:t>
            </a:r>
            <a:r>
              <a:rPr lang="zh-CN" altLang="en-US" sz="2000" b="1" dirty="0" smtClean="0"/>
              <a:t>；  </a:t>
            </a:r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12 × 4/(4+4)=6V=</a:t>
            </a:r>
            <a:r>
              <a:rPr lang="en-US" altLang="zh-CN" sz="2000" b="1" dirty="0" err="1" smtClean="0"/>
              <a:t>6V</a:t>
            </a:r>
            <a:r>
              <a:rPr lang="zh-CN" altLang="en-US" sz="2000" b="1" dirty="0" smtClean="0"/>
              <a:t>，</a:t>
            </a:r>
            <a:r>
              <a:rPr lang="en-US" altLang="zh-CN" sz="2000" i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dirty="0" err="1" smtClean="0"/>
              <a:t>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=6V</a:t>
            </a:r>
            <a:r>
              <a:rPr lang="zh-CN" altLang="en-US" sz="2000" b="1" dirty="0" smtClean="0"/>
              <a:t>；  </a:t>
            </a:r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24 × 2/(4+2)=8V&gt;6V</a:t>
            </a:r>
            <a:r>
              <a:rPr lang="zh-CN" altLang="en-US" sz="2000" b="1" dirty="0" smtClean="0"/>
              <a:t>，</a:t>
            </a:r>
            <a:r>
              <a:rPr lang="en-US" altLang="zh-CN" sz="2000" i="1" dirty="0" smtClean="0"/>
              <a:t> </a:t>
            </a:r>
            <a:r>
              <a:rPr lang="en-US" altLang="zh-CN" sz="2000" b="1" i="1" dirty="0" err="1" smtClean="0"/>
              <a:t>U</a:t>
            </a:r>
            <a:r>
              <a:rPr lang="en-US" altLang="zh-CN" sz="2000" b="1" dirty="0" err="1" smtClean="0"/>
              <a:t>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=6V</a:t>
            </a:r>
            <a:r>
              <a:rPr lang="zh-CN" altLang="en-US" sz="2000" b="1" dirty="0" smtClean="0"/>
              <a:t>；  </a:t>
            </a:r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24 × 1/(4+1)=4.8V&lt;6V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err="1" smtClean="0"/>
              <a:t>U</a:t>
            </a:r>
            <a:r>
              <a:rPr lang="en-US" altLang="zh-CN" sz="2000" b="1" dirty="0" err="1" smtClean="0"/>
              <a:t>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=4.8V</a:t>
            </a:r>
            <a:r>
              <a:rPr lang="zh-CN" altLang="en-US" sz="2000" b="1" dirty="0" smtClean="0"/>
              <a:t>；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4-14</a:t>
            </a:r>
            <a:r>
              <a:rPr lang="en-US" altLang="zh-CN" sz="2000"/>
              <a:t>  </a:t>
            </a:r>
            <a:r>
              <a:rPr lang="zh-CN" altLang="en-US" sz="2000"/>
              <a:t>测得某电路中几个三极管的各电极直流电位如题表</a:t>
            </a:r>
            <a:r>
              <a:rPr lang="en-US" altLang="zh-CN" sz="2000"/>
              <a:t>4-14</a:t>
            </a:r>
            <a:r>
              <a:rPr lang="zh-CN" altLang="en-US" sz="2000"/>
              <a:t>所列，试判断各三极管分别工作在截止区、放大区还是饱和区。</a:t>
            </a:r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3659188" y="1374775"/>
            <a:ext cx="1131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571500" algn="l"/>
              </a:tabLst>
            </a:pPr>
            <a:r>
              <a:rPr lang="zh-CN" altLang="en-US" sz="1400" b="1">
                <a:latin typeface="Times New Roman" pitchFamily="18" charset="0"/>
                <a:cs typeface="Times New Roman" pitchFamily="18" charset="0"/>
              </a:rPr>
              <a:t>题表</a:t>
            </a:r>
            <a:r>
              <a:rPr lang="en-US" altLang="zh-CN" sz="1400" b="1">
                <a:latin typeface="Times New Roman" pitchFamily="18" charset="0"/>
                <a:cs typeface="Times New Roman" pitchFamily="18" charset="0"/>
              </a:rPr>
              <a:t>4-14</a:t>
            </a:r>
            <a:endParaRPr lang="en-US" altLang="zh-CN" sz="1400"/>
          </a:p>
        </p:txBody>
      </p:sp>
      <p:graphicFrame>
        <p:nvGraphicFramePr>
          <p:cNvPr id="673084" name="Group 316"/>
          <p:cNvGraphicFramePr>
            <a:graphicFrameLocks noGrp="1"/>
          </p:cNvGraphicFramePr>
          <p:nvPr/>
        </p:nvGraphicFramePr>
        <p:xfrm>
          <a:off x="611188" y="1773238"/>
          <a:ext cx="7921625" cy="1510030"/>
        </p:xfrm>
        <a:graphic>
          <a:graphicData uri="http://schemas.openxmlformats.org/drawingml/2006/table">
            <a:tbl>
              <a:tblPr/>
              <a:tblGrid>
                <a:gridCol w="1657350"/>
                <a:gridCol w="647700"/>
                <a:gridCol w="647700"/>
                <a:gridCol w="792162"/>
                <a:gridCol w="863600"/>
                <a:gridCol w="1085850"/>
                <a:gridCol w="741363"/>
                <a:gridCol w="742950"/>
                <a:gridCol w="7429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基极电位</a:t>
                      </a:r>
                      <a:r>
                        <a:rPr kumimoji="0" lang="en-US" altLang="zh-CN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10.75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发射极电位</a:t>
                      </a:r>
                      <a:r>
                        <a:rPr kumimoji="0" lang="en-US" altLang="zh-CN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集电极电位</a:t>
                      </a:r>
                      <a:r>
                        <a:rPr kumimoji="0" lang="en-US" altLang="zh-CN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工作区域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552" y="3501008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</a:t>
            </a:r>
            <a:r>
              <a:rPr lang="en-US" altLang="zh-CN" sz="2000" b="1" dirty="0" smtClean="0"/>
              <a:t>:T1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=0.7V, 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=5V,NPN</a:t>
            </a:r>
            <a:r>
              <a:rPr lang="zh-CN" altLang="en-US" sz="2000" b="1" dirty="0" smtClean="0"/>
              <a:t>硅管，放大区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T2 :|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|&gt;&gt;0.7V</a:t>
            </a:r>
            <a:r>
              <a:rPr lang="zh-CN" altLang="en-US" sz="2000" b="1" dirty="0" smtClean="0"/>
              <a:t>，必定是反偏</a:t>
            </a:r>
            <a:r>
              <a:rPr lang="en-US" altLang="zh-CN" sz="2000" b="1" dirty="0" smtClean="0"/>
              <a:t>,NPN</a:t>
            </a:r>
            <a:r>
              <a:rPr lang="zh-CN" altLang="en-US" sz="2000" b="1" dirty="0" smtClean="0"/>
              <a:t>管，截止区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T3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=0.7V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=6V, NPN</a:t>
            </a:r>
            <a:r>
              <a:rPr lang="zh-CN" altLang="en-US" sz="2000" b="1" dirty="0" smtClean="0"/>
              <a:t>硅管，放大区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T4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=0.75V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=0.3V, NPN</a:t>
            </a:r>
            <a:r>
              <a:rPr lang="zh-CN" altLang="en-US" sz="2000" b="1" dirty="0" smtClean="0"/>
              <a:t>硅管，饱和区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T5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=0.3V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=-5V, PNP</a:t>
            </a:r>
            <a:r>
              <a:rPr lang="zh-CN" altLang="en-US" sz="2000" b="1" dirty="0" smtClean="0"/>
              <a:t>管，截止区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T6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=-0.3V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=-0.3V, PNP</a:t>
            </a:r>
            <a:r>
              <a:rPr lang="zh-CN" altLang="en-US" sz="2000" b="1" dirty="0" smtClean="0"/>
              <a:t>锗管，临界饱和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T7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=-0.3V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=-8.7V, PNP</a:t>
            </a:r>
            <a:r>
              <a:rPr lang="zh-CN" altLang="en-US" sz="2000" b="1" dirty="0" smtClean="0"/>
              <a:t>锗管，放大区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T8 :</a:t>
            </a:r>
            <a:r>
              <a:rPr lang="en-US" altLang="zh-CN" sz="2000" b="1" dirty="0" err="1" smtClean="0"/>
              <a:t>Vbe</a:t>
            </a:r>
            <a:r>
              <a:rPr lang="en-US" altLang="zh-CN" sz="2000" b="1" dirty="0" smtClean="0"/>
              <a:t>=-0.3V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Vce</a:t>
            </a:r>
            <a:r>
              <a:rPr lang="en-US" altLang="zh-CN" sz="2000" b="1" dirty="0" smtClean="0"/>
              <a:t>=-4V, PNP</a:t>
            </a:r>
            <a:r>
              <a:rPr lang="zh-CN" altLang="en-US" sz="2000" b="1" dirty="0" smtClean="0"/>
              <a:t>锗管，放大区</a:t>
            </a:r>
            <a:endParaRPr lang="en-US" altLang="zh-CN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2421</TotalTime>
  <Words>956</Words>
  <Application>Microsoft Office PowerPoint</Application>
  <PresentationFormat>全屏显示(4:3)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Edge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190</cp:revision>
  <dcterms:created xsi:type="dcterms:W3CDTF">2007-04-05T14:29:01Z</dcterms:created>
  <dcterms:modified xsi:type="dcterms:W3CDTF">2017-04-09T10:18:09Z</dcterms:modified>
</cp:coreProperties>
</file>