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0"/>
  </p:notesMasterIdLst>
  <p:sldIdLst>
    <p:sldId id="281" r:id="rId2"/>
    <p:sldId id="453" r:id="rId3"/>
    <p:sldId id="454" r:id="rId4"/>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0" r:id="rId30"/>
    <p:sldId id="481" r:id="rId31"/>
    <p:sldId id="482" r:id="rId32"/>
    <p:sldId id="483" r:id="rId33"/>
    <p:sldId id="484"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01" r:id="rId51"/>
    <p:sldId id="502" r:id="rId52"/>
    <p:sldId id="503" r:id="rId53"/>
    <p:sldId id="593" r:id="rId54"/>
    <p:sldId id="594" r:id="rId55"/>
    <p:sldId id="595" r:id="rId56"/>
    <p:sldId id="596" r:id="rId57"/>
    <p:sldId id="597" r:id="rId58"/>
    <p:sldId id="598" r:id="rId59"/>
    <p:sldId id="599" r:id="rId60"/>
    <p:sldId id="504" r:id="rId61"/>
    <p:sldId id="505" r:id="rId62"/>
    <p:sldId id="506" r:id="rId63"/>
    <p:sldId id="507" r:id="rId64"/>
    <p:sldId id="508" r:id="rId65"/>
    <p:sldId id="509" r:id="rId66"/>
    <p:sldId id="510" r:id="rId67"/>
    <p:sldId id="511" r:id="rId68"/>
    <p:sldId id="512" r:id="rId69"/>
    <p:sldId id="513" r:id="rId70"/>
    <p:sldId id="514" r:id="rId71"/>
    <p:sldId id="515" r:id="rId72"/>
    <p:sldId id="516" r:id="rId73"/>
    <p:sldId id="517" r:id="rId74"/>
    <p:sldId id="518" r:id="rId75"/>
    <p:sldId id="519" r:id="rId76"/>
    <p:sldId id="520" r:id="rId77"/>
    <p:sldId id="521" r:id="rId78"/>
    <p:sldId id="522" r:id="rId79"/>
    <p:sldId id="523" r:id="rId80"/>
    <p:sldId id="524" r:id="rId81"/>
    <p:sldId id="525" r:id="rId82"/>
    <p:sldId id="526" r:id="rId83"/>
    <p:sldId id="527" r:id="rId84"/>
    <p:sldId id="528" r:id="rId85"/>
    <p:sldId id="529" r:id="rId86"/>
    <p:sldId id="530" r:id="rId87"/>
    <p:sldId id="531" r:id="rId88"/>
    <p:sldId id="532" r:id="rId89"/>
    <p:sldId id="533" r:id="rId90"/>
    <p:sldId id="534" r:id="rId91"/>
    <p:sldId id="535" r:id="rId92"/>
    <p:sldId id="536" r:id="rId93"/>
    <p:sldId id="537" r:id="rId94"/>
    <p:sldId id="538" r:id="rId95"/>
    <p:sldId id="540" r:id="rId96"/>
    <p:sldId id="541" r:id="rId97"/>
    <p:sldId id="542" r:id="rId98"/>
    <p:sldId id="543" r:id="rId99"/>
    <p:sldId id="544" r:id="rId100"/>
    <p:sldId id="545" r:id="rId101"/>
    <p:sldId id="546" r:id="rId102"/>
    <p:sldId id="547" r:id="rId103"/>
    <p:sldId id="548" r:id="rId104"/>
    <p:sldId id="549" r:id="rId105"/>
    <p:sldId id="550" r:id="rId106"/>
    <p:sldId id="551" r:id="rId107"/>
    <p:sldId id="552" r:id="rId108"/>
    <p:sldId id="539" r:id="rId109"/>
    <p:sldId id="553" r:id="rId110"/>
    <p:sldId id="554" r:id="rId111"/>
    <p:sldId id="555" r:id="rId112"/>
    <p:sldId id="556" r:id="rId113"/>
    <p:sldId id="557" r:id="rId114"/>
    <p:sldId id="558" r:id="rId115"/>
    <p:sldId id="559" r:id="rId116"/>
    <p:sldId id="560" r:id="rId117"/>
    <p:sldId id="561" r:id="rId118"/>
    <p:sldId id="562" r:id="rId119"/>
    <p:sldId id="563" r:id="rId120"/>
    <p:sldId id="564" r:id="rId121"/>
    <p:sldId id="565" r:id="rId122"/>
    <p:sldId id="566" r:id="rId123"/>
    <p:sldId id="567" r:id="rId124"/>
    <p:sldId id="568" r:id="rId125"/>
    <p:sldId id="569" r:id="rId126"/>
    <p:sldId id="570" r:id="rId127"/>
    <p:sldId id="571" r:id="rId128"/>
    <p:sldId id="572" r:id="rId129"/>
    <p:sldId id="573" r:id="rId130"/>
    <p:sldId id="574" r:id="rId131"/>
    <p:sldId id="575" r:id="rId132"/>
    <p:sldId id="576" r:id="rId133"/>
    <p:sldId id="577" r:id="rId134"/>
    <p:sldId id="578" r:id="rId135"/>
    <p:sldId id="579" r:id="rId136"/>
    <p:sldId id="580" r:id="rId137"/>
    <p:sldId id="581" r:id="rId138"/>
    <p:sldId id="582" r:id="rId139"/>
    <p:sldId id="583" r:id="rId140"/>
    <p:sldId id="584" r:id="rId141"/>
    <p:sldId id="585" r:id="rId142"/>
    <p:sldId id="586" r:id="rId143"/>
    <p:sldId id="587" r:id="rId144"/>
    <p:sldId id="588" r:id="rId145"/>
    <p:sldId id="589" r:id="rId146"/>
    <p:sldId id="590" r:id="rId147"/>
    <p:sldId id="591" r:id="rId148"/>
    <p:sldId id="592" r:id="rId1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6AC"/>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6" autoAdjust="0"/>
  </p:normalViewPr>
  <p:slideViewPr>
    <p:cSldViewPr>
      <p:cViewPr varScale="1">
        <p:scale>
          <a:sx n="64" d="100"/>
          <a:sy n="64" d="100"/>
        </p:scale>
        <p:origin x="-100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61.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91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91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91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1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91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53AC10-E8A7-4C82-9634-DD7FDB75408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550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4055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405508" name="Rectangle 4"/>
          <p:cNvSpPr>
            <a:spLocks noGrp="1" noChangeArrowheads="1"/>
          </p:cNvSpPr>
          <p:nvPr>
            <p:ph type="dt" sz="half" idx="2"/>
          </p:nvPr>
        </p:nvSpPr>
        <p:spPr/>
        <p:txBody>
          <a:bodyPr/>
          <a:lstStyle>
            <a:lvl1pPr>
              <a:defRPr/>
            </a:lvl1pPr>
          </a:lstStyle>
          <a:p>
            <a:endParaRPr lang="en-US" altLang="zh-CN"/>
          </a:p>
        </p:txBody>
      </p:sp>
      <p:sp>
        <p:nvSpPr>
          <p:cNvPr id="40550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405510" name="Rectangle 6"/>
          <p:cNvSpPr>
            <a:spLocks noGrp="1" noChangeArrowheads="1"/>
          </p:cNvSpPr>
          <p:nvPr>
            <p:ph type="sldNum" sz="quarter" idx="4"/>
          </p:nvPr>
        </p:nvSpPr>
        <p:spPr/>
        <p:txBody>
          <a:bodyPr/>
          <a:lstStyle>
            <a:lvl1pPr>
              <a:defRPr/>
            </a:lvl1pPr>
          </a:lstStyle>
          <a:p>
            <a:fld id="{EC3FAB66-2DE1-4FF2-AA6E-126032F26F04}" type="slidenum">
              <a:rPr lang="en-US" altLang="zh-CN"/>
              <a:pPr/>
              <a:t>‹#›</a:t>
            </a:fld>
            <a:endParaRPr lang="en-US" altLang="zh-CN"/>
          </a:p>
        </p:txBody>
      </p:sp>
      <p:sp>
        <p:nvSpPr>
          <p:cNvPr id="40551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40551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57F423-30A4-4F12-BBDC-6DEFA4641803}"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84D532-8335-4400-8DDB-0C4C6FEE4C6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92643E-0AC2-47F8-B63C-97175E29292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6D74F70-2B1F-44D4-A7CB-2D6F1156D88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7F5F644-0506-4818-B06E-3D9466A3A4A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7AD9460-0B43-4652-880B-347ED8C3AB3E}"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8E967C4-9741-4F87-AF14-4E07F0A8F87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8056B06-A6BD-4ED0-8197-1C767E30040C}"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31C4A77-1524-44B1-8146-4CC810293B5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A37A782-CC35-4C33-82AA-E6CDCE2211F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40448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448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4044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40448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E9129AE-01E1-47F6-8178-B0851DC2D5D5}" type="slidenum">
              <a:rPr lang="en-US" altLang="zh-CN"/>
              <a:pPr/>
              <a:t>‹#›</a:t>
            </a:fld>
            <a:endParaRPr lang="en-US" altLang="zh-CN"/>
          </a:p>
        </p:txBody>
      </p:sp>
      <p:sp>
        <p:nvSpPr>
          <p:cNvPr id="40448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40448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35.png"/></Relationships>
</file>

<file path=ppt/slides/_rels/slide101.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oleObject" Target="../embeddings/oleObject98.bin"/></Relationships>
</file>

<file path=ppt/slides/_rels/slide10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oleObject" Target="../embeddings/oleObject99.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00.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02.bin"/><Relationship Id="rId5" Type="http://schemas.openxmlformats.org/officeDocument/2006/relationships/image" Target="../media/image146.png"/><Relationship Id="rId4" Type="http://schemas.openxmlformats.org/officeDocument/2006/relationships/oleObject" Target="../embeddings/oleObject101.bin"/></Relationships>
</file>

<file path=ppt/slides/_rels/slide10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slideLayout" Target="../slideLayouts/slideLayout7.xml"/><Relationship Id="rId1" Type="http://schemas.openxmlformats.org/officeDocument/2006/relationships/vmlDrawing" Target="../drawings/vmlDrawing42.vml"/><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oleObject" Target="../embeddings/oleObject107.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1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44.vml"/><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162.png"/><Relationship Id="rId4" Type="http://schemas.openxmlformats.org/officeDocument/2006/relationships/oleObject" Target="../embeddings/oleObject116.bin"/></Relationships>
</file>

<file path=ppt/slides/_rels/slide114.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20.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oleObject" Target="../embeddings/oleObject117.bin"/></Relationships>
</file>

<file path=ppt/slides/_rels/slide129.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13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49.v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95.png"/><Relationship Id="rId5" Type="http://schemas.openxmlformats.org/officeDocument/2006/relationships/oleObject" Target="../embeddings/oleObject124.bin"/><Relationship Id="rId4" Type="http://schemas.openxmlformats.org/officeDocument/2006/relationships/oleObject" Target="../embeddings/oleObject123.bin"/></Relationships>
</file>

<file path=ppt/slides/_rels/slide146.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35.bin"/></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4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42.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4.bin"/><Relationship Id="rId3" Type="http://schemas.openxmlformats.org/officeDocument/2006/relationships/oleObject" Target="../embeddings/oleObject44.bin"/><Relationship Id="rId7" Type="http://schemas.openxmlformats.org/officeDocument/2006/relationships/oleObject" Target="../embeddings/oleObject48.bin"/><Relationship Id="rId12"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47.bin"/><Relationship Id="rId11" Type="http://schemas.openxmlformats.org/officeDocument/2006/relationships/oleObject" Target="../embeddings/oleObject52.bin"/><Relationship Id="rId5" Type="http://schemas.openxmlformats.org/officeDocument/2006/relationships/oleObject" Target="../embeddings/oleObject46.bin"/><Relationship Id="rId10" Type="http://schemas.openxmlformats.org/officeDocument/2006/relationships/oleObject" Target="../embeddings/oleObject51.bin"/><Relationship Id="rId4" Type="http://schemas.openxmlformats.org/officeDocument/2006/relationships/oleObject" Target="../embeddings/oleObject45.bin"/><Relationship Id="rId9" Type="http://schemas.openxmlformats.org/officeDocument/2006/relationships/oleObject" Target="../embeddings/oleObject50.bin"/><Relationship Id="rId14" Type="http://schemas.openxmlformats.org/officeDocument/2006/relationships/oleObject" Target="../embeddings/oleObject55.bin"/></Relationships>
</file>

<file path=ppt/slides/_rels/slide6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oleObject57.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5.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67.bin"/><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70.bin"/><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oleObject73.bin"/></Relationships>
</file>

<file path=ppt/slides/_rels/slide8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oleObject" Target="../embeddings/oleObject78.bin"/></Relationships>
</file>

<file path=ppt/slides/_rels/slide9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oleObject" Target="../embeddings/oleObject82.bin"/><Relationship Id="rId9" Type="http://schemas.openxmlformats.org/officeDocument/2006/relationships/oleObject" Target="../embeddings/oleObject87.bin"/></Relationships>
</file>

<file path=ppt/slides/_rels/slide9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9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98.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oleObject" Target="../embeddings/oleObject96.bin"/></Relationships>
</file>

<file path=ppt/slides/_rels/slide9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539750" y="620713"/>
            <a:ext cx="7991475" cy="641350"/>
          </a:xfrm>
          <a:prstGeom prst="rect">
            <a:avLst/>
          </a:prstGeom>
          <a:noFill/>
          <a:ln w="9525">
            <a:noFill/>
            <a:miter lim="800000"/>
            <a:headEnd/>
            <a:tailEnd/>
          </a:ln>
          <a:effectLst/>
        </p:spPr>
        <p:txBody>
          <a:bodyPr>
            <a:spAutoFit/>
          </a:bodyPr>
          <a:lstStyle/>
          <a:p>
            <a:pPr algn="ctr">
              <a:spcBef>
                <a:spcPct val="50000"/>
              </a:spcBef>
            </a:pPr>
            <a:r>
              <a:rPr lang="zh-CN" altLang="en-US" sz="3600" b="1">
                <a:latin typeface="Tahoma" pitchFamily="34" charset="0"/>
              </a:rPr>
              <a:t>第</a:t>
            </a:r>
            <a:r>
              <a:rPr lang="en-US" altLang="zh-CN" sz="3600" b="1">
                <a:latin typeface="Tahoma" pitchFamily="34" charset="0"/>
              </a:rPr>
              <a:t>6</a:t>
            </a:r>
            <a:r>
              <a:rPr lang="zh-CN" altLang="en-US" sz="3600" b="1">
                <a:latin typeface="Tahoma" pitchFamily="34" charset="0"/>
              </a:rPr>
              <a:t>章   集成运算放大电路及其应用</a:t>
            </a:r>
          </a:p>
        </p:txBody>
      </p:sp>
      <p:sp>
        <p:nvSpPr>
          <p:cNvPr id="32773" name="Text Box 5"/>
          <p:cNvSpPr txBox="1">
            <a:spLocks noChangeArrowheads="1"/>
          </p:cNvSpPr>
          <p:nvPr/>
        </p:nvSpPr>
        <p:spPr bwMode="auto">
          <a:xfrm>
            <a:off x="323850" y="1412875"/>
            <a:ext cx="8569325" cy="3911600"/>
          </a:xfrm>
          <a:prstGeom prst="rect">
            <a:avLst/>
          </a:prstGeom>
          <a:noFill/>
          <a:ln w="9525">
            <a:noFill/>
            <a:miter lim="800000"/>
            <a:headEnd/>
            <a:tailEnd/>
          </a:ln>
          <a:effectLst/>
        </p:spPr>
        <p:txBody>
          <a:bodyPr>
            <a:spAutoFit/>
          </a:bodyPr>
          <a:lstStyle/>
          <a:p>
            <a:pPr>
              <a:lnSpc>
                <a:spcPct val="145000"/>
              </a:lnSpc>
              <a:spcAft>
                <a:spcPct val="20000"/>
              </a:spcAft>
            </a:pPr>
            <a:r>
              <a:rPr lang="en-US" altLang="zh-CN" sz="3200" b="1">
                <a:latin typeface="华文隶书" pitchFamily="2" charset="-122"/>
                <a:ea typeface="华文隶书" pitchFamily="2" charset="-122"/>
              </a:rPr>
              <a:t>【</a:t>
            </a:r>
            <a:r>
              <a:rPr lang="zh-CN" altLang="en-US" sz="3200" b="1">
                <a:latin typeface="华文隶书" pitchFamily="2" charset="-122"/>
                <a:ea typeface="华文隶书" pitchFamily="2" charset="-122"/>
              </a:rPr>
              <a:t>本章内容提要</a:t>
            </a:r>
            <a:r>
              <a:rPr lang="en-US" altLang="zh-CN" sz="3200" b="1">
                <a:latin typeface="华文隶书" pitchFamily="2" charset="-122"/>
                <a:ea typeface="华文隶书" pitchFamily="2" charset="-122"/>
              </a:rPr>
              <a:t>】</a:t>
            </a:r>
          </a:p>
          <a:p>
            <a:pPr>
              <a:spcAft>
                <a:spcPct val="45000"/>
              </a:spcAft>
              <a:buFont typeface="Wingdings" pitchFamily="2" charset="2"/>
              <a:buChar char="p"/>
            </a:pPr>
            <a:r>
              <a:rPr lang="en-US" altLang="zh-CN" sz="2400"/>
              <a:t> </a:t>
            </a:r>
            <a:r>
              <a:rPr lang="zh-CN" altLang="en-US" sz="2400"/>
              <a:t>集成电路的基本知识；</a:t>
            </a:r>
          </a:p>
          <a:p>
            <a:pPr>
              <a:spcAft>
                <a:spcPct val="45000"/>
              </a:spcAft>
              <a:buFont typeface="Wingdings" pitchFamily="2" charset="2"/>
              <a:buChar char="p"/>
            </a:pPr>
            <a:r>
              <a:rPr lang="zh-CN" altLang="en-US" sz="2400"/>
              <a:t> 集成运放的内部组成及各部分的作用；</a:t>
            </a:r>
          </a:p>
          <a:p>
            <a:pPr>
              <a:spcAft>
                <a:spcPct val="45000"/>
              </a:spcAft>
              <a:buFont typeface="Wingdings" pitchFamily="2" charset="2"/>
              <a:buChar char="p"/>
            </a:pPr>
            <a:r>
              <a:rPr lang="zh-CN" altLang="en-US" sz="2400"/>
              <a:t> 理想运放的性能指标及工作特点；</a:t>
            </a:r>
          </a:p>
          <a:p>
            <a:pPr>
              <a:spcAft>
                <a:spcPct val="45000"/>
              </a:spcAft>
              <a:buFont typeface="Wingdings" pitchFamily="2" charset="2"/>
              <a:buChar char="p"/>
            </a:pPr>
            <a:r>
              <a:rPr lang="zh-CN" altLang="en-US" sz="2400"/>
              <a:t> 放大电路中的反馈，包括反馈的类别、判断方法和负反馈对   </a:t>
            </a:r>
          </a:p>
          <a:p>
            <a:pPr>
              <a:spcAft>
                <a:spcPct val="45000"/>
              </a:spcAft>
              <a:buFont typeface="Wingdings" pitchFamily="2" charset="2"/>
              <a:buNone/>
            </a:pPr>
            <a:r>
              <a:rPr lang="zh-CN" altLang="en-US" sz="2400"/>
              <a:t>    放大电路的影响；</a:t>
            </a:r>
          </a:p>
          <a:p>
            <a:pPr>
              <a:spcAft>
                <a:spcPct val="45000"/>
              </a:spcAft>
              <a:buFont typeface="Wingdings" pitchFamily="2" charset="2"/>
              <a:buChar char="p"/>
            </a:pPr>
            <a:r>
              <a:rPr lang="zh-CN" altLang="en-US" sz="2400"/>
              <a:t> 集成运放应用电路举例。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0" name="Text Box 4"/>
          <p:cNvSpPr txBox="1">
            <a:spLocks noChangeArrowheads="1"/>
          </p:cNvSpPr>
          <p:nvPr/>
        </p:nvSpPr>
        <p:spPr bwMode="auto">
          <a:xfrm>
            <a:off x="467544" y="260648"/>
            <a:ext cx="8353425" cy="3761030"/>
          </a:xfrm>
          <a:prstGeom prst="rect">
            <a:avLst/>
          </a:prstGeom>
          <a:noFill/>
          <a:ln w="9525">
            <a:noFill/>
            <a:miter lim="800000"/>
            <a:headEnd/>
            <a:tailEnd/>
          </a:ln>
          <a:effectLst/>
        </p:spPr>
        <p:txBody>
          <a:bodyPr>
            <a:spAutoFit/>
          </a:bodyPr>
          <a:lstStyle/>
          <a:p>
            <a:pPr>
              <a:spcAft>
                <a:spcPct val="60000"/>
              </a:spcAft>
            </a:pPr>
            <a:r>
              <a:rPr lang="en-US" altLang="zh-CN" sz="2400" b="1" dirty="0"/>
              <a:t>6.2.1  </a:t>
            </a:r>
            <a:r>
              <a:rPr lang="zh-CN" altLang="en-US" sz="2400" b="1" dirty="0"/>
              <a:t>偏置电路</a:t>
            </a:r>
            <a:r>
              <a:rPr lang="en-US" altLang="zh-CN" sz="2400" b="1" dirty="0"/>
              <a:t>——</a:t>
            </a:r>
            <a:r>
              <a:rPr lang="zh-CN" altLang="en-US" sz="2400" b="1" dirty="0"/>
              <a:t>电流源</a:t>
            </a:r>
          </a:p>
          <a:p>
            <a:r>
              <a:rPr lang="zh-CN" altLang="en-US" sz="2000" b="1" dirty="0"/>
              <a:t>       在电子电路中，特别是模拟集成电路中，广泛使用不同类型的电流源。它的用途之一是为各种基本放大电路提供稳定的偏置电流；第二个用途是用做放大电路的有源负载。下面讨论几种常见的电流源。</a:t>
            </a:r>
          </a:p>
          <a:p>
            <a:pPr>
              <a:spcBef>
                <a:spcPct val="50000"/>
              </a:spcBef>
              <a:spcAft>
                <a:spcPct val="50000"/>
              </a:spcAft>
            </a:pPr>
            <a:r>
              <a:rPr lang="en-US" altLang="zh-CN" sz="2000" b="1" dirty="0"/>
              <a:t>1. </a:t>
            </a:r>
            <a:r>
              <a:rPr lang="zh-CN" altLang="en-US" sz="2000" b="1" dirty="0"/>
              <a:t>镜像电流</a:t>
            </a:r>
            <a:r>
              <a:rPr lang="zh-CN" altLang="en-US" sz="2000" b="1" dirty="0" smtClean="0"/>
              <a:t>源</a:t>
            </a:r>
            <a:r>
              <a:rPr lang="zh-CN" altLang="en-US" b="1" dirty="0" smtClean="0"/>
              <a:t>  </a:t>
            </a:r>
            <a:r>
              <a:rPr lang="zh-CN" altLang="en-US" dirty="0" smtClean="0"/>
              <a:t>                             </a:t>
            </a:r>
            <a:endParaRPr lang="zh-CN" altLang="en-US" b="1" dirty="0"/>
          </a:p>
          <a:p>
            <a:r>
              <a:rPr lang="zh-CN" altLang="en-US" dirty="0"/>
              <a:t>       </a:t>
            </a:r>
            <a:r>
              <a:rPr lang="zh-CN" altLang="en-US" sz="2000" b="1" dirty="0" smtClean="0"/>
              <a:t>图</a:t>
            </a:r>
            <a:r>
              <a:rPr lang="en-US" altLang="zh-CN" sz="2000" b="1" dirty="0" smtClean="0"/>
              <a:t>6-4</a:t>
            </a:r>
            <a:r>
              <a:rPr lang="zh-CN" altLang="en-US" sz="2000" b="1" dirty="0" smtClean="0"/>
              <a:t>所示为镜像电流源的结构原理图。图中</a:t>
            </a:r>
            <a:r>
              <a:rPr lang="en-US" altLang="zh-CN" sz="2000" b="1" dirty="0" smtClean="0"/>
              <a:t>T1</a:t>
            </a:r>
            <a:r>
              <a:rPr lang="zh-CN" altLang="en-US" sz="2000" b="1" dirty="0" smtClean="0"/>
              <a:t>管和</a:t>
            </a:r>
            <a:r>
              <a:rPr lang="en-US" altLang="zh-CN" sz="2000" b="1" dirty="0" smtClean="0"/>
              <a:t>T2</a:t>
            </a:r>
            <a:r>
              <a:rPr lang="zh-CN" altLang="en-US" sz="2000" b="1" dirty="0" smtClean="0"/>
              <a:t>管具有完全相同的输入特性和输出特性，且由于两管的</a:t>
            </a:r>
            <a:r>
              <a:rPr lang="en-US" altLang="zh-CN" sz="2000" b="1" dirty="0" smtClean="0"/>
              <a:t>b</a:t>
            </a:r>
            <a:r>
              <a:rPr lang="zh-CN" altLang="en-US" sz="2000" b="1" dirty="0" smtClean="0"/>
              <a:t>、</a:t>
            </a:r>
            <a:r>
              <a:rPr lang="en-US" altLang="zh-CN" sz="2000" b="1" dirty="0" smtClean="0"/>
              <a:t>e</a:t>
            </a:r>
            <a:r>
              <a:rPr lang="zh-CN" altLang="en-US" sz="2000" b="1" dirty="0" smtClean="0"/>
              <a:t>极分别相连，</a:t>
            </a:r>
            <a:r>
              <a:rPr lang="en-US" altLang="zh-CN" sz="2000" b="1" i="1" dirty="0" smtClean="0"/>
              <a:t>U</a:t>
            </a:r>
            <a:r>
              <a:rPr lang="en-US" altLang="zh-CN" sz="2000" b="1" baseline="-25000" dirty="0" smtClean="0"/>
              <a:t>BE1</a:t>
            </a:r>
            <a:r>
              <a:rPr lang="en-US" altLang="zh-CN" sz="2000" b="1" dirty="0" smtClean="0"/>
              <a:t> = </a:t>
            </a:r>
            <a:r>
              <a:rPr lang="en-US" altLang="zh-CN" sz="2000" b="1" i="1" dirty="0" smtClean="0"/>
              <a:t>U</a:t>
            </a:r>
            <a:r>
              <a:rPr lang="en-US" altLang="zh-CN" sz="2000" b="1" baseline="-25000" dirty="0" smtClean="0"/>
              <a:t>BE2</a:t>
            </a:r>
            <a:r>
              <a:rPr lang="zh-CN" altLang="en-US" sz="2000" b="1" dirty="0" smtClean="0"/>
              <a:t>，</a:t>
            </a:r>
            <a:r>
              <a:rPr lang="en-US" altLang="zh-CN" sz="2000" b="1" i="1" dirty="0" smtClean="0"/>
              <a:t>I</a:t>
            </a:r>
            <a:r>
              <a:rPr lang="en-US" altLang="zh-CN" sz="2000" b="1" baseline="-25000" dirty="0" smtClean="0"/>
              <a:t>B1</a:t>
            </a:r>
            <a:r>
              <a:rPr lang="en-US" altLang="zh-CN" sz="2000" b="1" dirty="0" smtClean="0"/>
              <a:t> = </a:t>
            </a:r>
            <a:r>
              <a:rPr lang="en-US" altLang="zh-CN" sz="2000" b="1" i="1" dirty="0" smtClean="0"/>
              <a:t>I</a:t>
            </a:r>
            <a:r>
              <a:rPr lang="en-US" altLang="zh-CN" sz="2000" b="1" baseline="-25000" dirty="0" smtClean="0"/>
              <a:t>B2</a:t>
            </a:r>
            <a:r>
              <a:rPr lang="zh-CN" altLang="en-US" sz="2000" b="1" dirty="0" smtClean="0"/>
              <a:t>，因而就像照镜子一样，</a:t>
            </a:r>
            <a:r>
              <a:rPr lang="en-US" altLang="zh-CN" sz="2000" b="1" dirty="0" smtClean="0"/>
              <a:t>T2</a:t>
            </a:r>
            <a:r>
              <a:rPr lang="zh-CN" altLang="en-US" sz="2000" b="1" dirty="0" smtClean="0"/>
              <a:t>管的集电极电流和</a:t>
            </a:r>
            <a:r>
              <a:rPr lang="en-US" altLang="zh-CN" sz="2000" b="1" dirty="0" smtClean="0"/>
              <a:t>T1</a:t>
            </a:r>
            <a:r>
              <a:rPr lang="zh-CN" altLang="en-US" sz="2000" b="1" dirty="0" smtClean="0"/>
              <a:t>管的相等，所以该电路称为镜像电流源。由图可知，</a:t>
            </a:r>
            <a:r>
              <a:rPr lang="en-US" altLang="zh-CN" sz="2000" b="1" dirty="0" smtClean="0"/>
              <a:t>T1</a:t>
            </a:r>
            <a:r>
              <a:rPr lang="zh-CN" altLang="en-US" sz="2000" b="1" dirty="0" smtClean="0"/>
              <a:t>管的</a:t>
            </a:r>
            <a:r>
              <a:rPr lang="en-US" altLang="zh-CN" sz="2000" b="1" dirty="0" smtClean="0"/>
              <a:t>b</a:t>
            </a:r>
            <a:r>
              <a:rPr lang="zh-CN" altLang="en-US" sz="2000" b="1" dirty="0" smtClean="0"/>
              <a:t>、</a:t>
            </a:r>
            <a:r>
              <a:rPr lang="en-US" altLang="zh-CN" sz="2000" b="1" dirty="0" smtClean="0"/>
              <a:t>c</a:t>
            </a:r>
            <a:r>
              <a:rPr lang="zh-CN" altLang="en-US" sz="2000" b="1" dirty="0" smtClean="0"/>
              <a:t>极相连，</a:t>
            </a:r>
            <a:r>
              <a:rPr lang="en-US" altLang="zh-CN" sz="2000" b="1" dirty="0" smtClean="0"/>
              <a:t>T1</a:t>
            </a:r>
            <a:r>
              <a:rPr lang="zh-CN" altLang="en-US" sz="2000" b="1" dirty="0" smtClean="0"/>
              <a:t>管处于临界放大状态，电阻</a:t>
            </a:r>
            <a:r>
              <a:rPr lang="en-US" altLang="zh-CN" sz="2000" b="1" i="1" dirty="0" smtClean="0"/>
              <a:t>R</a:t>
            </a:r>
            <a:r>
              <a:rPr lang="zh-CN" altLang="en-US" sz="2000" b="1" dirty="0" smtClean="0"/>
              <a:t>中电流</a:t>
            </a:r>
            <a:r>
              <a:rPr lang="en-US" altLang="zh-CN" sz="2000" b="1" i="1" dirty="0" smtClean="0"/>
              <a:t>IR</a:t>
            </a:r>
            <a:r>
              <a:rPr lang="zh-CN" altLang="en-US" sz="2000" b="1" dirty="0" smtClean="0"/>
              <a:t>为基准电流，表达式为： </a:t>
            </a:r>
            <a:endParaRPr lang="zh-CN" altLang="en-US" b="1" dirty="0"/>
          </a:p>
        </p:txBody>
      </p:sp>
      <p:pic>
        <p:nvPicPr>
          <p:cNvPr id="741381" name="Picture 5"/>
          <p:cNvPicPr>
            <a:picLocks noChangeAspect="1" noChangeArrowheads="1"/>
          </p:cNvPicPr>
          <p:nvPr/>
        </p:nvPicPr>
        <p:blipFill>
          <a:blip r:embed="rId3" cstate="print"/>
          <a:srcRect/>
          <a:stretch>
            <a:fillRect/>
          </a:stretch>
        </p:blipFill>
        <p:spPr bwMode="auto">
          <a:xfrm>
            <a:off x="6300192" y="3717032"/>
            <a:ext cx="2438400" cy="2695575"/>
          </a:xfrm>
          <a:prstGeom prst="rect">
            <a:avLst/>
          </a:prstGeom>
          <a:noFill/>
          <a:ln w="9525">
            <a:noFill/>
            <a:miter lim="800000"/>
            <a:headEnd/>
            <a:tailEnd/>
          </a:ln>
          <a:effectLst/>
        </p:spPr>
      </p:pic>
      <p:sp>
        <p:nvSpPr>
          <p:cNvPr id="741382" name="Text Box 6"/>
          <p:cNvSpPr txBox="1">
            <a:spLocks noChangeArrowheads="1"/>
          </p:cNvSpPr>
          <p:nvPr/>
        </p:nvSpPr>
        <p:spPr bwMode="auto">
          <a:xfrm>
            <a:off x="7164388" y="6524625"/>
            <a:ext cx="1439862"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a:t>
            </a:r>
          </a:p>
        </p:txBody>
      </p:sp>
      <p:sp>
        <p:nvSpPr>
          <p:cNvPr id="741384" name="Rectangle 8"/>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1383" name="Object 7"/>
          <p:cNvGraphicFramePr>
            <a:graphicFrameLocks noChangeAspect="1"/>
          </p:cNvGraphicFramePr>
          <p:nvPr/>
        </p:nvGraphicFramePr>
        <p:xfrm>
          <a:off x="2123728" y="4149080"/>
          <a:ext cx="2463951" cy="936476"/>
        </p:xfrm>
        <a:graphic>
          <a:graphicData uri="http://schemas.openxmlformats.org/presentationml/2006/ole">
            <p:oleObj spid="_x0000_s741383" name="公式" r:id="rId4" imgW="1028254" imgH="393529" progId="">
              <p:embed/>
            </p:oleObj>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20" name="Text Box 4"/>
          <p:cNvSpPr txBox="1">
            <a:spLocks noChangeArrowheads="1"/>
          </p:cNvSpPr>
          <p:nvPr/>
        </p:nvSpPr>
        <p:spPr bwMode="auto">
          <a:xfrm>
            <a:off x="395536" y="260648"/>
            <a:ext cx="8280400" cy="1323439"/>
          </a:xfrm>
          <a:prstGeom prst="rect">
            <a:avLst/>
          </a:prstGeom>
          <a:noFill/>
          <a:ln w="9525">
            <a:noFill/>
            <a:miter lim="800000"/>
            <a:headEnd/>
            <a:tailEnd/>
          </a:ln>
          <a:effectLst/>
        </p:spPr>
        <p:txBody>
          <a:bodyPr>
            <a:spAutoFit/>
          </a:bodyPr>
          <a:lstStyle/>
          <a:p>
            <a:r>
              <a:rPr lang="zh-CN" altLang="en-US" sz="2000" b="1" dirty="0"/>
              <a:t>（</a:t>
            </a:r>
            <a:r>
              <a:rPr lang="en-US" altLang="zh-CN" sz="2000" b="1" dirty="0"/>
              <a:t>2</a:t>
            </a:r>
            <a:r>
              <a:rPr lang="zh-CN" altLang="en-US" sz="2000" b="1" dirty="0"/>
              <a:t>）微分运算电路</a:t>
            </a:r>
          </a:p>
          <a:p>
            <a:r>
              <a:rPr lang="zh-CN" altLang="en-US" sz="2000" dirty="0"/>
              <a:t>       微分是积分的逆运算。将积分电路中</a:t>
            </a:r>
            <a:r>
              <a:rPr lang="en-US" altLang="zh-CN" sz="2000" i="1" dirty="0"/>
              <a:t>R</a:t>
            </a:r>
            <a:r>
              <a:rPr lang="zh-CN" altLang="en-US" sz="2000" dirty="0"/>
              <a:t>和</a:t>
            </a:r>
            <a:r>
              <a:rPr lang="en-US" altLang="zh-CN" sz="2000" i="1" dirty="0"/>
              <a:t>C</a:t>
            </a:r>
            <a:r>
              <a:rPr lang="zh-CN" altLang="en-US" sz="2000" dirty="0"/>
              <a:t>的位置互换，即可组成基本微分电路，如图</a:t>
            </a:r>
            <a:r>
              <a:rPr lang="en-US" altLang="zh-CN" sz="2000" dirty="0"/>
              <a:t>6-42</a:t>
            </a:r>
            <a:r>
              <a:rPr lang="zh-CN" altLang="en-US" sz="2000" dirty="0"/>
              <a:t>所示。由虚地和虚短的概念可得</a:t>
            </a:r>
            <a:r>
              <a:rPr lang="en-US" altLang="zh-CN" sz="2000" i="1" dirty="0" err="1">
                <a:latin typeface="Times New Roman" pitchFamily="18" charset="0"/>
              </a:rPr>
              <a:t>i</a:t>
            </a:r>
            <a:r>
              <a:rPr lang="en-US" altLang="zh-CN" sz="2000" i="1" baseline="-25000" dirty="0" err="1"/>
              <a:t>C</a:t>
            </a:r>
            <a:r>
              <a:rPr lang="en-US" altLang="zh-CN" sz="2000" i="1" dirty="0"/>
              <a:t> </a:t>
            </a:r>
            <a:r>
              <a:rPr lang="en-US" altLang="zh-CN" sz="2000" dirty="0"/>
              <a:t>= </a:t>
            </a:r>
            <a:r>
              <a:rPr lang="en-US" altLang="zh-CN" sz="2000" i="1" dirty="0" err="1">
                <a:latin typeface="Times New Roman" pitchFamily="18" charset="0"/>
              </a:rPr>
              <a:t>i</a:t>
            </a:r>
            <a:r>
              <a:rPr lang="en-US" altLang="zh-CN" sz="2000" i="1" baseline="-25000" dirty="0" err="1"/>
              <a:t>R</a:t>
            </a:r>
            <a:r>
              <a:rPr lang="en-US" altLang="zh-CN" sz="2000" dirty="0"/>
              <a:t> </a:t>
            </a:r>
            <a:r>
              <a:rPr lang="zh-CN" altLang="en-US" sz="2000" dirty="0"/>
              <a:t>，则输出电压为： </a:t>
            </a:r>
          </a:p>
        </p:txBody>
      </p:sp>
      <p:sp>
        <p:nvSpPr>
          <p:cNvPr id="828422" name="Rectangle 6"/>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8421" name="Object 5"/>
          <p:cNvGraphicFramePr>
            <a:graphicFrameLocks noChangeAspect="1"/>
          </p:cNvGraphicFramePr>
          <p:nvPr/>
        </p:nvGraphicFramePr>
        <p:xfrm>
          <a:off x="323528" y="1870666"/>
          <a:ext cx="4968552" cy="766717"/>
        </p:xfrm>
        <a:graphic>
          <a:graphicData uri="http://schemas.openxmlformats.org/presentationml/2006/ole">
            <p:oleObj spid="_x0000_s828421" name="公式" r:id="rId3" imgW="2413000" imgH="368300" progId="">
              <p:embed/>
            </p:oleObj>
          </a:graphicData>
        </a:graphic>
      </p:graphicFrame>
      <p:pic>
        <p:nvPicPr>
          <p:cNvPr id="828423" name="Picture 7"/>
          <p:cNvPicPr>
            <a:picLocks noChangeAspect="1" noChangeArrowheads="1"/>
          </p:cNvPicPr>
          <p:nvPr/>
        </p:nvPicPr>
        <p:blipFill>
          <a:blip r:embed="rId4" cstate="print"/>
          <a:srcRect/>
          <a:stretch>
            <a:fillRect/>
          </a:stretch>
        </p:blipFill>
        <p:spPr bwMode="auto">
          <a:xfrm>
            <a:off x="5465613" y="1557338"/>
            <a:ext cx="3352950" cy="2159694"/>
          </a:xfrm>
          <a:prstGeom prst="rect">
            <a:avLst/>
          </a:prstGeom>
          <a:noFill/>
          <a:ln w="9525">
            <a:noFill/>
            <a:miter lim="800000"/>
            <a:headEnd/>
            <a:tailEnd/>
          </a:ln>
          <a:effectLst/>
        </p:spPr>
      </p:pic>
      <p:sp>
        <p:nvSpPr>
          <p:cNvPr id="828424" name="Text Box 8"/>
          <p:cNvSpPr txBox="1">
            <a:spLocks noChangeArrowheads="1"/>
          </p:cNvSpPr>
          <p:nvPr/>
        </p:nvSpPr>
        <p:spPr bwMode="auto">
          <a:xfrm>
            <a:off x="6588224" y="4005064"/>
            <a:ext cx="1657350"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6-42</a:t>
            </a:r>
          </a:p>
        </p:txBody>
      </p:sp>
      <p:sp>
        <p:nvSpPr>
          <p:cNvPr id="828425" name="Text Box 9"/>
          <p:cNvSpPr txBox="1">
            <a:spLocks noChangeArrowheads="1"/>
          </p:cNvSpPr>
          <p:nvPr/>
        </p:nvSpPr>
        <p:spPr bwMode="auto">
          <a:xfrm>
            <a:off x="683568" y="2996952"/>
            <a:ext cx="4537075" cy="400110"/>
          </a:xfrm>
          <a:prstGeom prst="rect">
            <a:avLst/>
          </a:prstGeom>
          <a:noFill/>
          <a:ln w="9525">
            <a:noFill/>
            <a:miter lim="800000"/>
            <a:headEnd/>
            <a:tailEnd/>
          </a:ln>
          <a:effectLst/>
        </p:spPr>
        <p:txBody>
          <a:bodyPr>
            <a:spAutoFit/>
          </a:bodyPr>
          <a:lstStyle/>
          <a:p>
            <a:pPr>
              <a:spcBef>
                <a:spcPct val="50000"/>
              </a:spcBef>
            </a:pPr>
            <a:r>
              <a:rPr lang="zh-CN" altLang="en-US" sz="2000" dirty="0"/>
              <a:t>可见，输出电压正比于输入电压的微分。</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4" name="Text Box 4"/>
          <p:cNvSpPr txBox="1">
            <a:spLocks noChangeArrowheads="1"/>
          </p:cNvSpPr>
          <p:nvPr/>
        </p:nvSpPr>
        <p:spPr bwMode="auto">
          <a:xfrm>
            <a:off x="539750" y="476250"/>
            <a:ext cx="8353425" cy="2563813"/>
          </a:xfrm>
          <a:prstGeom prst="rect">
            <a:avLst/>
          </a:prstGeom>
          <a:noFill/>
          <a:ln w="9525">
            <a:noFill/>
            <a:miter lim="800000"/>
            <a:headEnd/>
            <a:tailEnd/>
          </a:ln>
          <a:effectLst/>
        </p:spPr>
        <p:txBody>
          <a:bodyPr>
            <a:spAutoFit/>
          </a:bodyPr>
          <a:lstStyle/>
          <a:p>
            <a:r>
              <a:rPr lang="en-US" altLang="zh-CN" b="1"/>
              <a:t>      </a:t>
            </a:r>
            <a:r>
              <a:rPr lang="zh-CN" altLang="en-US" b="1"/>
              <a:t>微分电路的应用：</a:t>
            </a:r>
          </a:p>
          <a:p>
            <a:r>
              <a:rPr lang="zh-CN" altLang="en-US"/>
              <a:t>      微分电路的波形变换作用如图</a:t>
            </a:r>
            <a:r>
              <a:rPr lang="en-US" altLang="zh-CN"/>
              <a:t>6-43</a:t>
            </a:r>
            <a:r>
              <a:rPr lang="zh-CN" altLang="en-US"/>
              <a:t>所示，可将矩形波变成尖脉冲输出。微分电路在自动控制系统中可用作加速环节，例如电动机出现短路故障时，起加速保护作用，迅速降低其供电电压。   </a:t>
            </a:r>
          </a:p>
          <a:p>
            <a:r>
              <a:rPr lang="zh-CN" altLang="en-US"/>
              <a:t>      工程上，常把比例（</a:t>
            </a:r>
            <a:r>
              <a:rPr lang="en-US" altLang="zh-CN"/>
              <a:t>Proportion</a:t>
            </a:r>
            <a:r>
              <a:rPr lang="zh-CN" altLang="en-US"/>
              <a:t>）、积分（</a:t>
            </a:r>
            <a:r>
              <a:rPr lang="en-US" altLang="zh-CN"/>
              <a:t>Integration</a:t>
            </a:r>
            <a:r>
              <a:rPr lang="zh-CN" altLang="en-US"/>
              <a:t>）和微分（</a:t>
            </a:r>
            <a:r>
              <a:rPr lang="en-US" altLang="zh-CN"/>
              <a:t>Differentiation</a:t>
            </a:r>
            <a:r>
              <a:rPr lang="zh-CN" altLang="en-US"/>
              <a:t>）电路结合起来构成</a:t>
            </a:r>
            <a:r>
              <a:rPr lang="en-US" altLang="zh-CN"/>
              <a:t>PID</a:t>
            </a:r>
            <a:r>
              <a:rPr lang="zh-CN" altLang="en-US"/>
              <a:t>校正电路，用作自动控制系统中的信号调节，如图</a:t>
            </a:r>
            <a:r>
              <a:rPr lang="en-US" altLang="zh-CN"/>
              <a:t>6-44</a:t>
            </a:r>
            <a:r>
              <a:rPr lang="zh-CN" altLang="en-US"/>
              <a:t>所示。</a:t>
            </a:r>
            <a:r>
              <a:rPr lang="en-US" altLang="zh-CN"/>
              <a:t>PID</a:t>
            </a:r>
            <a:r>
              <a:rPr lang="zh-CN" altLang="en-US"/>
              <a:t>校正电路也叫</a:t>
            </a:r>
            <a:r>
              <a:rPr lang="en-US" altLang="zh-CN"/>
              <a:t>PID</a:t>
            </a:r>
            <a:r>
              <a:rPr lang="zh-CN" altLang="en-US"/>
              <a:t>调节器，它实际上是一个运算控制器，在自动控制系统中实现对输入信号进行比例（</a:t>
            </a:r>
            <a:r>
              <a:rPr lang="en-US" altLang="zh-CN"/>
              <a:t>P</a:t>
            </a:r>
            <a:r>
              <a:rPr lang="zh-CN" altLang="en-US"/>
              <a:t>）、积分（</a:t>
            </a:r>
            <a:r>
              <a:rPr lang="en-US" altLang="zh-CN"/>
              <a:t>I</a:t>
            </a:r>
            <a:r>
              <a:rPr lang="zh-CN" altLang="en-US"/>
              <a:t>）和微分（</a:t>
            </a:r>
            <a:r>
              <a:rPr lang="en-US" altLang="zh-CN"/>
              <a:t>D</a:t>
            </a:r>
            <a:r>
              <a:rPr lang="zh-CN" altLang="en-US"/>
              <a:t>）的控制运算，比例积分运算用来提高调节精度，微分运算用来加速过渡过程。</a:t>
            </a:r>
          </a:p>
        </p:txBody>
      </p:sp>
      <p:pic>
        <p:nvPicPr>
          <p:cNvPr id="829445" name="Picture 5"/>
          <p:cNvPicPr>
            <a:picLocks noChangeAspect="1" noChangeArrowheads="1"/>
          </p:cNvPicPr>
          <p:nvPr/>
        </p:nvPicPr>
        <p:blipFill>
          <a:blip r:embed="rId2" cstate="print"/>
          <a:srcRect/>
          <a:stretch>
            <a:fillRect/>
          </a:stretch>
        </p:blipFill>
        <p:spPr bwMode="auto">
          <a:xfrm>
            <a:off x="1547813" y="3141663"/>
            <a:ext cx="2528887" cy="2808287"/>
          </a:xfrm>
          <a:prstGeom prst="rect">
            <a:avLst/>
          </a:prstGeom>
          <a:noFill/>
          <a:ln w="9525">
            <a:noFill/>
            <a:miter lim="800000"/>
            <a:headEnd/>
            <a:tailEnd/>
          </a:ln>
          <a:effectLst/>
        </p:spPr>
      </p:pic>
      <p:pic>
        <p:nvPicPr>
          <p:cNvPr id="829446" name="Picture 6"/>
          <p:cNvPicPr>
            <a:picLocks noChangeAspect="1" noChangeArrowheads="1"/>
          </p:cNvPicPr>
          <p:nvPr/>
        </p:nvPicPr>
        <p:blipFill>
          <a:blip r:embed="rId3" cstate="print"/>
          <a:srcRect l="68726" b="14923"/>
          <a:stretch>
            <a:fillRect/>
          </a:stretch>
        </p:blipFill>
        <p:spPr bwMode="auto">
          <a:xfrm>
            <a:off x="4787900" y="3573463"/>
            <a:ext cx="2879725" cy="2249487"/>
          </a:xfrm>
          <a:prstGeom prst="rect">
            <a:avLst/>
          </a:prstGeom>
          <a:noFill/>
          <a:ln w="9525">
            <a:noFill/>
            <a:miter lim="800000"/>
            <a:headEnd/>
            <a:tailEnd/>
          </a:ln>
        </p:spPr>
      </p:pic>
      <p:sp>
        <p:nvSpPr>
          <p:cNvPr id="829447" name="Text Box 7"/>
          <p:cNvSpPr txBox="1">
            <a:spLocks noChangeArrowheads="1"/>
          </p:cNvSpPr>
          <p:nvPr/>
        </p:nvSpPr>
        <p:spPr bwMode="auto">
          <a:xfrm>
            <a:off x="2268538" y="6165850"/>
            <a:ext cx="1582737"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6-43</a:t>
            </a:r>
          </a:p>
        </p:txBody>
      </p:sp>
      <p:sp>
        <p:nvSpPr>
          <p:cNvPr id="829448" name="Text Box 8"/>
          <p:cNvSpPr txBox="1">
            <a:spLocks noChangeArrowheads="1"/>
          </p:cNvSpPr>
          <p:nvPr/>
        </p:nvSpPr>
        <p:spPr bwMode="auto">
          <a:xfrm>
            <a:off x="5940425" y="6165850"/>
            <a:ext cx="1511300"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6-44</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8" name="Text Box 4"/>
          <p:cNvSpPr txBox="1">
            <a:spLocks noChangeArrowheads="1"/>
          </p:cNvSpPr>
          <p:nvPr/>
        </p:nvSpPr>
        <p:spPr bwMode="auto">
          <a:xfrm>
            <a:off x="539750" y="404813"/>
            <a:ext cx="8208963" cy="2746375"/>
          </a:xfrm>
          <a:prstGeom prst="rect">
            <a:avLst/>
          </a:prstGeom>
          <a:noFill/>
          <a:ln w="9525">
            <a:noFill/>
            <a:miter lim="800000"/>
            <a:headEnd/>
            <a:tailEnd/>
          </a:ln>
          <a:effectLst/>
        </p:spPr>
        <p:txBody>
          <a:bodyPr>
            <a:spAutoFit/>
          </a:bodyPr>
          <a:lstStyle/>
          <a:p>
            <a:pPr>
              <a:spcAft>
                <a:spcPct val="50000"/>
              </a:spcAft>
            </a:pPr>
            <a:r>
              <a:rPr lang="en-US" altLang="zh-CN" sz="2000" b="1"/>
              <a:t>4. </a:t>
            </a:r>
            <a:r>
              <a:rPr lang="zh-CN" altLang="en-US" sz="2000" b="1"/>
              <a:t>模拟乘法器及其应用</a:t>
            </a:r>
          </a:p>
          <a:p>
            <a:r>
              <a:rPr lang="zh-CN" altLang="en-US"/>
              <a:t>       模拟乘法器是一种完成两个模拟信号相乘的电子器件。近年来，单片的集成模拟乘法器发展十分迅速。由于技术性能不断提高，而价格比低廉，使用比较方便，所以应用十分广泛，不仅用于模拟信号的运算，而且已经扩展到电子测量仪表、无线电通信等各个领域。</a:t>
            </a:r>
          </a:p>
          <a:p>
            <a:pPr>
              <a:spcBef>
                <a:spcPct val="45000"/>
              </a:spcBef>
              <a:spcAft>
                <a:spcPct val="55000"/>
              </a:spcAft>
            </a:pPr>
            <a:r>
              <a:rPr lang="zh-CN" altLang="en-US" b="1"/>
              <a:t>（</a:t>
            </a:r>
            <a:r>
              <a:rPr lang="en-US" altLang="zh-CN" b="1"/>
              <a:t>1</a:t>
            </a:r>
            <a:r>
              <a:rPr lang="zh-CN" altLang="en-US" b="1"/>
              <a:t>）模拟乘法器的电路符号和运算关系</a:t>
            </a:r>
          </a:p>
          <a:p>
            <a:r>
              <a:rPr lang="zh-CN" altLang="en-US"/>
              <a:t>       模拟乘法器的电路符号如图</a:t>
            </a:r>
            <a:r>
              <a:rPr lang="en-US" altLang="zh-CN"/>
              <a:t>6-45</a:t>
            </a:r>
            <a:r>
              <a:rPr lang="zh-CN" altLang="en-US"/>
              <a:t>所示，它有两个输入电压信号</a:t>
            </a:r>
            <a:r>
              <a:rPr lang="en-US" altLang="zh-CN" i="1"/>
              <a:t>u</a:t>
            </a:r>
            <a:r>
              <a:rPr lang="en-US" altLang="zh-CN"/>
              <a:t>X</a:t>
            </a:r>
            <a:r>
              <a:rPr lang="zh-CN" altLang="en-US"/>
              <a:t>、</a:t>
            </a:r>
            <a:r>
              <a:rPr lang="en-US" altLang="zh-CN" i="1"/>
              <a:t>u</a:t>
            </a:r>
            <a:r>
              <a:rPr lang="en-US" altLang="zh-CN"/>
              <a:t>Y</a:t>
            </a:r>
            <a:r>
              <a:rPr lang="zh-CN" altLang="en-US"/>
              <a:t>和一个输出电压信号</a:t>
            </a:r>
            <a:r>
              <a:rPr lang="en-US" altLang="zh-CN" i="1"/>
              <a:t>u</a:t>
            </a:r>
            <a:r>
              <a:rPr lang="en-US" altLang="zh-CN"/>
              <a:t>o</a:t>
            </a:r>
            <a:r>
              <a:rPr lang="zh-CN" altLang="en-US"/>
              <a:t>。输出电压：</a:t>
            </a:r>
          </a:p>
        </p:txBody>
      </p:sp>
      <p:pic>
        <p:nvPicPr>
          <p:cNvPr id="830469" name="Picture 5"/>
          <p:cNvPicPr>
            <a:picLocks noChangeAspect="1" noChangeArrowheads="1"/>
          </p:cNvPicPr>
          <p:nvPr/>
        </p:nvPicPr>
        <p:blipFill>
          <a:blip r:embed="rId3" cstate="print"/>
          <a:srcRect/>
          <a:stretch>
            <a:fillRect/>
          </a:stretch>
        </p:blipFill>
        <p:spPr bwMode="auto">
          <a:xfrm>
            <a:off x="5292725" y="3068638"/>
            <a:ext cx="3167063" cy="979487"/>
          </a:xfrm>
          <a:prstGeom prst="rect">
            <a:avLst/>
          </a:prstGeom>
          <a:noFill/>
          <a:ln w="9525">
            <a:noFill/>
            <a:miter lim="800000"/>
            <a:headEnd/>
            <a:tailEnd/>
          </a:ln>
          <a:effectLst/>
        </p:spPr>
      </p:pic>
      <p:sp>
        <p:nvSpPr>
          <p:cNvPr id="830470" name="Text Box 6"/>
          <p:cNvSpPr txBox="1">
            <a:spLocks noChangeArrowheads="1"/>
          </p:cNvSpPr>
          <p:nvPr/>
        </p:nvSpPr>
        <p:spPr bwMode="auto">
          <a:xfrm>
            <a:off x="6156325" y="4365625"/>
            <a:ext cx="18002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6-45</a:t>
            </a:r>
          </a:p>
        </p:txBody>
      </p:sp>
      <p:sp>
        <p:nvSpPr>
          <p:cNvPr id="830472" name="Rectangle 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0471" name="Object 7"/>
          <p:cNvGraphicFramePr>
            <a:graphicFrameLocks noChangeAspect="1"/>
          </p:cNvGraphicFramePr>
          <p:nvPr/>
        </p:nvGraphicFramePr>
        <p:xfrm>
          <a:off x="2124075" y="3284538"/>
          <a:ext cx="1511300" cy="441325"/>
        </p:xfrm>
        <a:graphic>
          <a:graphicData uri="http://schemas.openxmlformats.org/presentationml/2006/ole">
            <p:oleObj spid="_x0000_s830471" name="公式" r:id="rId4" imgW="685800" imgH="203200" progId="">
              <p:embed/>
            </p:oleObj>
          </a:graphicData>
        </a:graphic>
      </p:graphicFrame>
      <p:sp>
        <p:nvSpPr>
          <p:cNvPr id="830473" name="Text Box 9"/>
          <p:cNvSpPr txBox="1">
            <a:spLocks noChangeArrowheads="1"/>
          </p:cNvSpPr>
          <p:nvPr/>
        </p:nvSpPr>
        <p:spPr bwMode="auto">
          <a:xfrm>
            <a:off x="684213" y="3933825"/>
            <a:ext cx="4535487" cy="915988"/>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其中</a:t>
            </a:r>
            <a:r>
              <a:rPr lang="en-US" altLang="zh-CN" i="1"/>
              <a:t>k</a:t>
            </a:r>
            <a:r>
              <a:rPr lang="zh-CN" altLang="en-US"/>
              <a:t>是比例系数，其值可正可负，若</a:t>
            </a:r>
            <a:r>
              <a:rPr lang="en-US" altLang="zh-CN" i="1"/>
              <a:t>k</a:t>
            </a:r>
            <a:r>
              <a:rPr lang="zh-CN" altLang="en-US"/>
              <a:t>大于</a:t>
            </a:r>
            <a:r>
              <a:rPr lang="en-US" altLang="zh-CN"/>
              <a:t>0</a:t>
            </a:r>
            <a:r>
              <a:rPr lang="zh-CN" altLang="en-US"/>
              <a:t>则为同相乘法器，若</a:t>
            </a:r>
            <a:r>
              <a:rPr lang="en-US" altLang="zh-CN" i="1"/>
              <a:t>k</a:t>
            </a:r>
            <a:r>
              <a:rPr lang="zh-CN" altLang="en-US"/>
              <a:t>值小于</a:t>
            </a:r>
            <a:r>
              <a:rPr lang="en-US" altLang="zh-CN"/>
              <a:t>0</a:t>
            </a:r>
            <a:r>
              <a:rPr lang="zh-CN" altLang="en-US"/>
              <a:t>则为反相乘法器。</a:t>
            </a:r>
            <a:r>
              <a:rPr lang="en-US" altLang="zh-CN" i="1"/>
              <a:t>k</a:t>
            </a:r>
            <a:r>
              <a:rPr lang="zh-CN" altLang="en-US"/>
              <a:t>值通常为</a:t>
            </a:r>
            <a:r>
              <a:rPr lang="en-US" altLang="zh-CN"/>
              <a:t>+0.1V -1</a:t>
            </a:r>
            <a:r>
              <a:rPr lang="zh-CN" altLang="en-US"/>
              <a:t>或</a:t>
            </a:r>
            <a:r>
              <a:rPr lang="en-US" altLang="zh-CN"/>
              <a:t>-0.1V -1</a:t>
            </a:r>
            <a:r>
              <a:rPr lang="zh-CN" altLang="en-US"/>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2" name="Text Box 4"/>
          <p:cNvSpPr txBox="1">
            <a:spLocks noChangeArrowheads="1"/>
          </p:cNvSpPr>
          <p:nvPr/>
        </p:nvSpPr>
        <p:spPr bwMode="auto">
          <a:xfrm>
            <a:off x="539750" y="476250"/>
            <a:ext cx="8208963" cy="2289175"/>
          </a:xfrm>
          <a:prstGeom prst="rect">
            <a:avLst/>
          </a:prstGeom>
          <a:noFill/>
          <a:ln w="9525">
            <a:noFill/>
            <a:miter lim="800000"/>
            <a:headEnd/>
            <a:tailEnd/>
          </a:ln>
          <a:effectLst/>
        </p:spPr>
        <p:txBody>
          <a:bodyPr>
            <a:spAutoFit/>
          </a:bodyPr>
          <a:lstStyle/>
          <a:p>
            <a:r>
              <a:rPr lang="zh-CN" altLang="en-US" b="1"/>
              <a:t>（</a:t>
            </a:r>
            <a:r>
              <a:rPr lang="en-US" altLang="zh-CN" b="1"/>
              <a:t>2</a:t>
            </a:r>
            <a:r>
              <a:rPr lang="zh-CN" altLang="en-US" b="1"/>
              <a:t>）模拟乘法器的应用</a:t>
            </a:r>
          </a:p>
          <a:p>
            <a:r>
              <a:rPr lang="zh-CN" altLang="en-US"/>
              <a:t>       模拟乘法器的用途十分广泛，除了用于模拟信号的运算，如乘法、平方、除法及开方等运算以外，还在电子测量及无线电通讯等领域用于振幅调制、混频、倍频、同步检测、鉴相、鉴频、自动增益控制及功率测量等方面。下面举几个例子。</a:t>
            </a:r>
          </a:p>
          <a:p>
            <a:r>
              <a:rPr lang="zh-CN" altLang="en-US"/>
              <a:t>       </a:t>
            </a:r>
            <a:r>
              <a:rPr lang="zh-CN" altLang="en-US" b="1"/>
              <a:t>① 平方运算电路</a:t>
            </a:r>
          </a:p>
          <a:p>
            <a:r>
              <a:rPr lang="zh-CN" altLang="en-US"/>
              <a:t>       将模拟乘法器的两个输入端并联后输入相同的信号，就可实现平方运算，如图</a:t>
            </a:r>
            <a:r>
              <a:rPr lang="en-US" altLang="zh-CN"/>
              <a:t>6-46</a:t>
            </a:r>
            <a:r>
              <a:rPr lang="zh-CN" altLang="en-US"/>
              <a:t>所示。其输出电压： </a:t>
            </a:r>
          </a:p>
        </p:txBody>
      </p:sp>
      <p:pic>
        <p:nvPicPr>
          <p:cNvPr id="831493" name="Picture 5"/>
          <p:cNvPicPr>
            <a:picLocks noChangeAspect="1" noChangeArrowheads="1"/>
          </p:cNvPicPr>
          <p:nvPr/>
        </p:nvPicPr>
        <p:blipFill>
          <a:blip r:embed="rId3" cstate="print"/>
          <a:srcRect/>
          <a:stretch>
            <a:fillRect/>
          </a:stretch>
        </p:blipFill>
        <p:spPr bwMode="auto">
          <a:xfrm>
            <a:off x="5795963" y="2781300"/>
            <a:ext cx="2808287" cy="852488"/>
          </a:xfrm>
          <a:prstGeom prst="rect">
            <a:avLst/>
          </a:prstGeom>
          <a:noFill/>
          <a:ln w="9525">
            <a:noFill/>
            <a:miter lim="800000"/>
            <a:headEnd/>
            <a:tailEnd/>
          </a:ln>
          <a:effectLst/>
        </p:spPr>
      </p:pic>
      <p:sp>
        <p:nvSpPr>
          <p:cNvPr id="831494" name="Text Box 6"/>
          <p:cNvSpPr txBox="1">
            <a:spLocks noChangeArrowheads="1"/>
          </p:cNvSpPr>
          <p:nvPr/>
        </p:nvSpPr>
        <p:spPr bwMode="auto">
          <a:xfrm>
            <a:off x="6732588" y="3860800"/>
            <a:ext cx="13684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6-46</a:t>
            </a:r>
          </a:p>
        </p:txBody>
      </p:sp>
      <p:sp>
        <p:nvSpPr>
          <p:cNvPr id="831496"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1495" name="Object 7"/>
          <p:cNvGraphicFramePr>
            <a:graphicFrameLocks noChangeAspect="1"/>
          </p:cNvGraphicFramePr>
          <p:nvPr/>
        </p:nvGraphicFramePr>
        <p:xfrm>
          <a:off x="2627313" y="2852738"/>
          <a:ext cx="1223962" cy="533400"/>
        </p:xfrm>
        <a:graphic>
          <a:graphicData uri="http://schemas.openxmlformats.org/presentationml/2006/ole">
            <p:oleObj spid="_x0000_s831495" name="公式" r:id="rId4" imgW="520700" imgH="228600" progId="">
              <p:embed/>
            </p:oleObj>
          </a:graphicData>
        </a:graphic>
      </p:graphicFrame>
      <p:sp>
        <p:nvSpPr>
          <p:cNvPr id="831497" name="Text Box 9"/>
          <p:cNvSpPr txBox="1">
            <a:spLocks noChangeArrowheads="1"/>
          </p:cNvSpPr>
          <p:nvPr/>
        </p:nvSpPr>
        <p:spPr bwMode="auto">
          <a:xfrm>
            <a:off x="611188" y="3573463"/>
            <a:ext cx="5329237" cy="641350"/>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以此类推，当多个模拟乘法器串联使用时，可以实现</a:t>
            </a:r>
            <a:r>
              <a:rPr lang="en-US" altLang="zh-CN" i="1"/>
              <a:t>u</a:t>
            </a:r>
            <a:r>
              <a:rPr lang="en-US" altLang="zh-CN"/>
              <a:t>i</a:t>
            </a:r>
            <a:r>
              <a:rPr lang="zh-CN" altLang="en-US"/>
              <a:t>的任意次方运算。</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6" name="Text Box 4"/>
          <p:cNvSpPr txBox="1">
            <a:spLocks noChangeArrowheads="1"/>
          </p:cNvSpPr>
          <p:nvPr/>
        </p:nvSpPr>
        <p:spPr bwMode="auto">
          <a:xfrm>
            <a:off x="539750" y="476250"/>
            <a:ext cx="8280400" cy="1604963"/>
          </a:xfrm>
          <a:prstGeom prst="rect">
            <a:avLst/>
          </a:prstGeom>
          <a:noFill/>
          <a:ln w="9525">
            <a:noFill/>
            <a:miter lim="800000"/>
            <a:headEnd/>
            <a:tailEnd/>
          </a:ln>
          <a:effectLst/>
        </p:spPr>
        <p:txBody>
          <a:bodyPr>
            <a:spAutoFit/>
          </a:bodyPr>
          <a:lstStyle/>
          <a:p>
            <a:pPr>
              <a:spcBef>
                <a:spcPct val="50000"/>
              </a:spcBef>
            </a:pPr>
            <a:r>
              <a:rPr lang="en-US" altLang="zh-CN" b="1"/>
              <a:t>       ② </a:t>
            </a:r>
            <a:r>
              <a:rPr lang="zh-CN" altLang="en-US" b="1"/>
              <a:t>除法运算电路</a:t>
            </a:r>
          </a:p>
          <a:p>
            <a:pPr>
              <a:spcBef>
                <a:spcPct val="50000"/>
              </a:spcBef>
            </a:pPr>
            <a:r>
              <a:rPr lang="zh-CN" altLang="en-US"/>
              <a:t>       图</a:t>
            </a:r>
            <a:r>
              <a:rPr lang="en-US" altLang="zh-CN"/>
              <a:t>6-47</a:t>
            </a:r>
            <a:r>
              <a:rPr lang="zh-CN" altLang="en-US"/>
              <a:t>所示为除法运算电路，模拟乘法器放在反馈回路中，并形成深度负反</a:t>
            </a:r>
          </a:p>
          <a:p>
            <a:pPr>
              <a:spcBef>
                <a:spcPct val="50000"/>
              </a:spcBef>
            </a:pPr>
            <a:r>
              <a:rPr lang="zh-CN" altLang="en-US"/>
              <a:t>馈。根据乘法规律可得                        。再由“虚短”和“虚断”得到</a:t>
            </a:r>
            <a:r>
              <a:rPr lang="en-US" altLang="zh-CN" i="1"/>
              <a:t>u </a:t>
            </a:r>
            <a:r>
              <a:rPr lang="en-US" altLang="zh-CN"/>
              <a:t>- = </a:t>
            </a:r>
            <a:r>
              <a:rPr lang="en-US" altLang="zh-CN" i="1"/>
              <a:t>u </a:t>
            </a:r>
            <a:r>
              <a:rPr lang="en-US" altLang="zh-CN"/>
              <a:t>+ = 0</a:t>
            </a:r>
            <a:r>
              <a:rPr lang="zh-CN" altLang="en-US"/>
              <a:t>，</a:t>
            </a:r>
            <a:r>
              <a:rPr lang="en-US" altLang="zh-CN" i="1">
                <a:latin typeface="Times New Roman" pitchFamily="18" charset="0"/>
              </a:rPr>
              <a:t>i</a:t>
            </a:r>
            <a:r>
              <a:rPr lang="en-US" altLang="zh-CN"/>
              <a:t>1 </a:t>
            </a:r>
          </a:p>
          <a:p>
            <a:pPr>
              <a:spcBef>
                <a:spcPct val="50000"/>
              </a:spcBef>
            </a:pPr>
            <a:r>
              <a:rPr lang="en-US" altLang="zh-CN"/>
              <a:t>= </a:t>
            </a:r>
            <a:r>
              <a:rPr lang="en-US" altLang="zh-CN" i="1">
                <a:latin typeface="Times New Roman" pitchFamily="18" charset="0"/>
              </a:rPr>
              <a:t>i</a:t>
            </a:r>
            <a:r>
              <a:rPr lang="en-US" altLang="zh-CN"/>
              <a:t>2</a:t>
            </a:r>
            <a:r>
              <a:rPr lang="zh-CN" altLang="en-US"/>
              <a:t>，于是有                 。将</a:t>
            </a:r>
            <a:r>
              <a:rPr lang="en-US" altLang="zh-CN" i="1"/>
              <a:t>u</a:t>
            </a:r>
            <a:r>
              <a:rPr lang="en-US" altLang="zh-CN" baseline="-25000"/>
              <a:t>o1</a:t>
            </a:r>
            <a:r>
              <a:rPr lang="zh-CN" altLang="en-US"/>
              <a:t>代入，整理可得： </a:t>
            </a:r>
          </a:p>
        </p:txBody>
      </p:sp>
      <p:sp>
        <p:nvSpPr>
          <p:cNvPr id="832518"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2517" name="Object 5"/>
          <p:cNvGraphicFramePr>
            <a:graphicFrameLocks noChangeAspect="1"/>
          </p:cNvGraphicFramePr>
          <p:nvPr/>
        </p:nvGraphicFramePr>
        <p:xfrm>
          <a:off x="2987675" y="1268413"/>
          <a:ext cx="1439863" cy="396875"/>
        </p:xfrm>
        <a:graphic>
          <a:graphicData uri="http://schemas.openxmlformats.org/presentationml/2006/ole">
            <p:oleObj spid="_x0000_s832517" name="公式" r:id="rId3" imgW="723586" imgH="203112" progId="">
              <p:embed/>
            </p:oleObj>
          </a:graphicData>
        </a:graphic>
      </p:graphicFrame>
      <p:sp>
        <p:nvSpPr>
          <p:cNvPr id="832520"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2519" name="Object 7"/>
          <p:cNvGraphicFramePr>
            <a:graphicFrameLocks noChangeAspect="1"/>
          </p:cNvGraphicFramePr>
          <p:nvPr/>
        </p:nvGraphicFramePr>
        <p:xfrm>
          <a:off x="1941513" y="1628775"/>
          <a:ext cx="996950" cy="595313"/>
        </p:xfrm>
        <a:graphic>
          <a:graphicData uri="http://schemas.openxmlformats.org/presentationml/2006/ole">
            <p:oleObj spid="_x0000_s832519" name="公式" r:id="rId4" imgW="685502" imgH="406224" progId="">
              <p:embed/>
            </p:oleObj>
          </a:graphicData>
        </a:graphic>
      </p:graphicFrame>
      <p:pic>
        <p:nvPicPr>
          <p:cNvPr id="832521" name="Picture 9"/>
          <p:cNvPicPr>
            <a:picLocks noChangeAspect="1" noChangeArrowheads="1"/>
          </p:cNvPicPr>
          <p:nvPr/>
        </p:nvPicPr>
        <p:blipFill>
          <a:blip r:embed="rId5" cstate="print"/>
          <a:srcRect/>
          <a:stretch>
            <a:fillRect/>
          </a:stretch>
        </p:blipFill>
        <p:spPr bwMode="auto">
          <a:xfrm>
            <a:off x="4859338" y="2205038"/>
            <a:ext cx="3771900" cy="2628900"/>
          </a:xfrm>
          <a:prstGeom prst="rect">
            <a:avLst/>
          </a:prstGeom>
          <a:noFill/>
          <a:ln w="9525">
            <a:noFill/>
            <a:miter lim="800000"/>
            <a:headEnd/>
            <a:tailEnd/>
          </a:ln>
          <a:effectLst/>
        </p:spPr>
      </p:pic>
      <p:sp>
        <p:nvSpPr>
          <p:cNvPr id="832522" name="Text Box 10"/>
          <p:cNvSpPr txBox="1">
            <a:spLocks noChangeArrowheads="1"/>
          </p:cNvSpPr>
          <p:nvPr/>
        </p:nvSpPr>
        <p:spPr bwMode="auto">
          <a:xfrm>
            <a:off x="6300788" y="5084763"/>
            <a:ext cx="2159000"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6-47</a:t>
            </a:r>
          </a:p>
        </p:txBody>
      </p:sp>
      <p:sp>
        <p:nvSpPr>
          <p:cNvPr id="832524" name="Rectangle 12"/>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2523" name="Object 11"/>
          <p:cNvGraphicFramePr>
            <a:graphicFrameLocks noChangeAspect="1"/>
          </p:cNvGraphicFramePr>
          <p:nvPr/>
        </p:nvGraphicFramePr>
        <p:xfrm>
          <a:off x="2051050" y="2420938"/>
          <a:ext cx="1871663" cy="812800"/>
        </p:xfrm>
        <a:graphic>
          <a:graphicData uri="http://schemas.openxmlformats.org/presentationml/2006/ole">
            <p:oleObj spid="_x0000_s832523" name="公式" r:id="rId6" imgW="939392" imgH="406224" progId="">
              <p:embed/>
            </p:oleObj>
          </a:graphicData>
        </a:graphic>
      </p:graphicFrame>
      <p:sp>
        <p:nvSpPr>
          <p:cNvPr id="832525" name="Text Box 13"/>
          <p:cNvSpPr txBox="1">
            <a:spLocks noChangeArrowheads="1"/>
          </p:cNvSpPr>
          <p:nvPr/>
        </p:nvSpPr>
        <p:spPr bwMode="auto">
          <a:xfrm>
            <a:off x="468313" y="3500438"/>
            <a:ext cx="4319587" cy="2014537"/>
          </a:xfrm>
          <a:prstGeom prst="rect">
            <a:avLst/>
          </a:prstGeom>
          <a:noFill/>
          <a:ln w="9525">
            <a:noFill/>
            <a:miter lim="800000"/>
            <a:headEnd/>
            <a:tailEnd/>
          </a:ln>
          <a:effectLst/>
        </p:spPr>
        <p:txBody>
          <a:bodyPr>
            <a:spAutoFit/>
          </a:bodyPr>
          <a:lstStyle/>
          <a:p>
            <a:r>
              <a:rPr lang="en-US" altLang="zh-CN"/>
              <a:t>       </a:t>
            </a:r>
            <a:r>
              <a:rPr lang="zh-CN" altLang="en-US"/>
              <a:t>从而实现了</a:t>
            </a:r>
            <a:r>
              <a:rPr lang="en-US" altLang="zh-CN" i="1"/>
              <a:t>u</a:t>
            </a:r>
            <a:r>
              <a:rPr lang="en-US" altLang="zh-CN" baseline="-25000"/>
              <a:t>i1</a:t>
            </a:r>
            <a:r>
              <a:rPr lang="zh-CN" altLang="en-US"/>
              <a:t>对</a:t>
            </a:r>
            <a:r>
              <a:rPr lang="en-US" altLang="zh-CN" i="1"/>
              <a:t>u</a:t>
            </a:r>
            <a:r>
              <a:rPr lang="en-US" altLang="zh-CN" baseline="-25000"/>
              <a:t>i2</a:t>
            </a:r>
            <a:r>
              <a:rPr lang="zh-CN" altLang="en-US"/>
              <a:t>的除法运算，     是其比例系数。</a:t>
            </a:r>
          </a:p>
          <a:p>
            <a:r>
              <a:rPr lang="zh-CN" altLang="en-US"/>
              <a:t>       </a:t>
            </a:r>
          </a:p>
          <a:p>
            <a:r>
              <a:rPr lang="zh-CN" altLang="en-US"/>
              <a:t>       </a:t>
            </a:r>
            <a:r>
              <a:rPr lang="zh-CN" altLang="en-US" b="1">
                <a:solidFill>
                  <a:srgbClr val="FF0000"/>
                </a:solidFill>
              </a:rPr>
              <a:t>必须指出：</a:t>
            </a:r>
            <a:r>
              <a:rPr lang="en-US" altLang="zh-CN" i="1"/>
              <a:t>u</a:t>
            </a:r>
            <a:r>
              <a:rPr lang="en-US" altLang="zh-CN"/>
              <a:t>i1</a:t>
            </a:r>
            <a:r>
              <a:rPr lang="zh-CN" altLang="en-US"/>
              <a:t>和</a:t>
            </a:r>
            <a:r>
              <a:rPr lang="en-US" altLang="zh-CN" i="1"/>
              <a:t>u</a:t>
            </a:r>
            <a:r>
              <a:rPr lang="en-US" altLang="zh-CN"/>
              <a:t>o1</a:t>
            </a:r>
            <a:r>
              <a:rPr lang="zh-CN" altLang="en-US"/>
              <a:t>极性必须相反，才能保证运放工作于深度负反馈状态，因此要求</a:t>
            </a:r>
            <a:r>
              <a:rPr lang="en-US" altLang="zh-CN" i="1"/>
              <a:t>u</a:t>
            </a:r>
            <a:r>
              <a:rPr lang="en-US" altLang="zh-CN"/>
              <a:t>i2</a:t>
            </a:r>
            <a:r>
              <a:rPr lang="zh-CN" altLang="en-US"/>
              <a:t>必须为正，</a:t>
            </a:r>
            <a:r>
              <a:rPr lang="en-US" altLang="zh-CN" i="1"/>
              <a:t>u</a:t>
            </a:r>
            <a:r>
              <a:rPr lang="en-US" altLang="zh-CN"/>
              <a:t>i1</a:t>
            </a:r>
            <a:r>
              <a:rPr lang="zh-CN" altLang="en-US"/>
              <a:t>的极性可以是任意的。此为二象限除法器。</a:t>
            </a:r>
          </a:p>
        </p:txBody>
      </p:sp>
      <p:sp>
        <p:nvSpPr>
          <p:cNvPr id="832527" name="Rectangle 15"/>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2526" name="Object 14"/>
          <p:cNvGraphicFramePr>
            <a:graphicFrameLocks noChangeAspect="1"/>
          </p:cNvGraphicFramePr>
          <p:nvPr/>
        </p:nvGraphicFramePr>
        <p:xfrm>
          <a:off x="4140200" y="3357563"/>
          <a:ext cx="398463" cy="576262"/>
        </p:xfrm>
        <a:graphic>
          <a:graphicData uri="http://schemas.openxmlformats.org/presentationml/2006/ole">
            <p:oleObj spid="_x0000_s832526" name="公式" r:id="rId7" imgW="253890" imgH="368140" progId="">
              <p:embed/>
            </p:oleObj>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40" name="Text Box 4"/>
          <p:cNvSpPr txBox="1">
            <a:spLocks noChangeArrowheads="1"/>
          </p:cNvSpPr>
          <p:nvPr/>
        </p:nvSpPr>
        <p:spPr bwMode="auto">
          <a:xfrm>
            <a:off x="539750" y="404813"/>
            <a:ext cx="8280400" cy="1054100"/>
          </a:xfrm>
          <a:prstGeom prst="rect">
            <a:avLst/>
          </a:prstGeom>
          <a:noFill/>
          <a:ln w="9525">
            <a:noFill/>
            <a:miter lim="800000"/>
            <a:headEnd/>
            <a:tailEnd/>
          </a:ln>
          <a:effectLst/>
        </p:spPr>
        <p:txBody>
          <a:bodyPr>
            <a:spAutoFit/>
          </a:bodyPr>
          <a:lstStyle/>
          <a:p>
            <a:pPr>
              <a:spcBef>
                <a:spcPct val="50000"/>
              </a:spcBef>
            </a:pPr>
            <a:r>
              <a:rPr lang="en-US" altLang="zh-CN"/>
              <a:t>       </a:t>
            </a:r>
            <a:r>
              <a:rPr lang="en-US" altLang="zh-CN" b="1"/>
              <a:t>③ </a:t>
            </a:r>
            <a:r>
              <a:rPr lang="zh-CN" altLang="en-US" b="1"/>
              <a:t>开方运算电路</a:t>
            </a:r>
          </a:p>
          <a:p>
            <a:pPr>
              <a:spcBef>
                <a:spcPct val="50000"/>
              </a:spcBef>
            </a:pPr>
            <a:r>
              <a:rPr lang="zh-CN" altLang="en-US"/>
              <a:t>       在图</a:t>
            </a:r>
            <a:r>
              <a:rPr lang="en-US" altLang="zh-CN"/>
              <a:t>6-47</a:t>
            </a:r>
            <a:r>
              <a:rPr lang="zh-CN" altLang="en-US"/>
              <a:t>所示除法运算电路中，如果将</a:t>
            </a:r>
            <a:r>
              <a:rPr lang="en-US" altLang="zh-CN" i="1"/>
              <a:t>u</a:t>
            </a:r>
            <a:r>
              <a:rPr lang="en-US" altLang="zh-CN"/>
              <a:t>i2</a:t>
            </a:r>
            <a:r>
              <a:rPr lang="zh-CN" altLang="en-US"/>
              <a:t>端也接到</a:t>
            </a:r>
            <a:r>
              <a:rPr lang="en-US" altLang="zh-CN" i="1"/>
              <a:t>u</a:t>
            </a:r>
            <a:r>
              <a:rPr lang="en-US" altLang="zh-CN"/>
              <a:t>o</a:t>
            </a:r>
            <a:r>
              <a:rPr lang="zh-CN" altLang="en-US"/>
              <a:t>端，则除法运算电路变成了开方运算电路，如图</a:t>
            </a:r>
            <a:r>
              <a:rPr lang="en-US" altLang="zh-CN"/>
              <a:t>6-48</a:t>
            </a:r>
            <a:r>
              <a:rPr lang="zh-CN" altLang="en-US"/>
              <a:t>所示。由图可得： </a:t>
            </a:r>
          </a:p>
        </p:txBody>
      </p:sp>
      <p:pic>
        <p:nvPicPr>
          <p:cNvPr id="833541" name="Picture 5"/>
          <p:cNvPicPr>
            <a:picLocks noChangeAspect="1" noChangeArrowheads="1"/>
          </p:cNvPicPr>
          <p:nvPr/>
        </p:nvPicPr>
        <p:blipFill>
          <a:blip r:embed="rId3" cstate="print"/>
          <a:srcRect/>
          <a:stretch>
            <a:fillRect/>
          </a:stretch>
        </p:blipFill>
        <p:spPr bwMode="auto">
          <a:xfrm>
            <a:off x="4787900" y="1628775"/>
            <a:ext cx="3924300" cy="2562225"/>
          </a:xfrm>
          <a:prstGeom prst="rect">
            <a:avLst/>
          </a:prstGeom>
          <a:noFill/>
          <a:ln w="9525">
            <a:noFill/>
            <a:miter lim="800000"/>
            <a:headEnd/>
            <a:tailEnd/>
          </a:ln>
          <a:effectLst/>
        </p:spPr>
      </p:pic>
      <p:sp>
        <p:nvSpPr>
          <p:cNvPr id="833542" name="Text Box 6"/>
          <p:cNvSpPr txBox="1">
            <a:spLocks noChangeArrowheads="1"/>
          </p:cNvSpPr>
          <p:nvPr/>
        </p:nvSpPr>
        <p:spPr bwMode="auto">
          <a:xfrm>
            <a:off x="6588125" y="4365625"/>
            <a:ext cx="15843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6-47</a:t>
            </a:r>
          </a:p>
        </p:txBody>
      </p:sp>
      <p:graphicFrame>
        <p:nvGraphicFramePr>
          <p:cNvPr id="833543" name="Object 7"/>
          <p:cNvGraphicFramePr>
            <a:graphicFrameLocks noChangeAspect="1"/>
          </p:cNvGraphicFramePr>
          <p:nvPr/>
        </p:nvGraphicFramePr>
        <p:xfrm>
          <a:off x="1763713" y="1557338"/>
          <a:ext cx="1871662" cy="436562"/>
        </p:xfrm>
        <a:graphic>
          <a:graphicData uri="http://schemas.openxmlformats.org/presentationml/2006/ole">
            <p:oleObj spid="_x0000_s833543" name="公式" r:id="rId4" imgW="977900" imgH="228600" progId="">
              <p:embed/>
            </p:oleObj>
          </a:graphicData>
        </a:graphic>
      </p:graphicFrame>
      <p:sp>
        <p:nvSpPr>
          <p:cNvPr id="833545" name="Text Box 9"/>
          <p:cNvSpPr txBox="1">
            <a:spLocks noChangeArrowheads="1"/>
          </p:cNvSpPr>
          <p:nvPr/>
        </p:nvSpPr>
        <p:spPr bwMode="auto">
          <a:xfrm>
            <a:off x="684213" y="2349500"/>
            <a:ext cx="1295400" cy="366713"/>
          </a:xfrm>
          <a:prstGeom prst="rect">
            <a:avLst/>
          </a:prstGeom>
          <a:noFill/>
          <a:ln w="9525">
            <a:noFill/>
            <a:miter lim="800000"/>
            <a:headEnd/>
            <a:tailEnd/>
          </a:ln>
          <a:effectLst/>
        </p:spPr>
        <p:txBody>
          <a:bodyPr>
            <a:spAutoFit/>
          </a:bodyPr>
          <a:lstStyle/>
          <a:p>
            <a:pPr>
              <a:spcBef>
                <a:spcPct val="50000"/>
              </a:spcBef>
            </a:pPr>
            <a:r>
              <a:rPr lang="zh-CN" altLang="en-US"/>
              <a:t>所以</a:t>
            </a:r>
          </a:p>
        </p:txBody>
      </p:sp>
      <p:sp>
        <p:nvSpPr>
          <p:cNvPr id="833547"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3546" name="Object 10"/>
          <p:cNvGraphicFramePr>
            <a:graphicFrameLocks noChangeAspect="1"/>
          </p:cNvGraphicFramePr>
          <p:nvPr/>
        </p:nvGraphicFramePr>
        <p:xfrm>
          <a:off x="2268538" y="2133600"/>
          <a:ext cx="1150937" cy="703263"/>
        </p:xfrm>
        <a:graphic>
          <a:graphicData uri="http://schemas.openxmlformats.org/presentationml/2006/ole">
            <p:oleObj spid="_x0000_s833546" name="公式" r:id="rId5" imgW="685800" imgH="419100" progId="">
              <p:embed/>
            </p:oleObj>
          </a:graphicData>
        </a:graphic>
      </p:graphicFrame>
      <p:sp>
        <p:nvSpPr>
          <p:cNvPr id="833550"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33551" name="Text Box 15"/>
          <p:cNvSpPr txBox="1">
            <a:spLocks noChangeArrowheads="1"/>
          </p:cNvSpPr>
          <p:nvPr/>
        </p:nvSpPr>
        <p:spPr bwMode="auto">
          <a:xfrm>
            <a:off x="684213" y="3068638"/>
            <a:ext cx="3743325" cy="2563812"/>
          </a:xfrm>
          <a:prstGeom prst="rect">
            <a:avLst/>
          </a:prstGeom>
          <a:noFill/>
          <a:ln w="9525">
            <a:noFill/>
            <a:miter lim="800000"/>
            <a:headEnd/>
            <a:tailEnd/>
          </a:ln>
          <a:effectLst/>
        </p:spPr>
        <p:txBody>
          <a:bodyPr>
            <a:spAutoFit/>
          </a:bodyPr>
          <a:lstStyle/>
          <a:p>
            <a:r>
              <a:rPr lang="en-US" altLang="zh-CN"/>
              <a:t>       </a:t>
            </a:r>
            <a:r>
              <a:rPr lang="zh-CN" altLang="en-US"/>
              <a:t>显然，信号</a:t>
            </a:r>
            <a:r>
              <a:rPr lang="en-US" altLang="zh-CN" i="1"/>
              <a:t>u</a:t>
            </a:r>
            <a:r>
              <a:rPr lang="en-US" altLang="zh-CN"/>
              <a:t>i</a:t>
            </a:r>
            <a:r>
              <a:rPr lang="zh-CN" altLang="en-US"/>
              <a:t>的极性必须和比例常数</a:t>
            </a:r>
            <a:r>
              <a:rPr lang="en-US" altLang="zh-CN" i="1"/>
              <a:t>K</a:t>
            </a:r>
            <a:r>
              <a:rPr lang="zh-CN" altLang="en-US"/>
              <a:t>的符号相反，电路才能正常工作。图中二极管的作用是防止出现当</a:t>
            </a:r>
            <a:r>
              <a:rPr lang="en-US" altLang="zh-CN" i="1"/>
              <a:t>u</a:t>
            </a:r>
            <a:r>
              <a:rPr lang="en-US" altLang="zh-CN"/>
              <a:t>i</a:t>
            </a:r>
            <a:r>
              <a:rPr lang="zh-CN" altLang="en-US"/>
              <a:t>因受干扰等原因变为正值时，</a:t>
            </a:r>
            <a:r>
              <a:rPr lang="en-US" altLang="zh-CN" i="1"/>
              <a:t>u</a:t>
            </a:r>
            <a:r>
              <a:rPr lang="en-US" altLang="zh-CN"/>
              <a:t>o</a:t>
            </a:r>
            <a:r>
              <a:rPr lang="zh-CN" altLang="en-US"/>
              <a:t>为负值的情况，而且</a:t>
            </a:r>
            <a:r>
              <a:rPr lang="en-US" altLang="zh-CN" i="1"/>
              <a:t>u</a:t>
            </a:r>
            <a:r>
              <a:rPr lang="en-US" altLang="zh-CN"/>
              <a:t>o1</a:t>
            </a:r>
            <a:r>
              <a:rPr lang="zh-CN" altLang="en-US"/>
              <a:t>与</a:t>
            </a:r>
            <a:r>
              <a:rPr lang="en-US" altLang="zh-CN" i="1"/>
              <a:t>u</a:t>
            </a:r>
            <a:r>
              <a:rPr lang="en-US" altLang="zh-CN"/>
              <a:t>i</a:t>
            </a:r>
            <a:r>
              <a:rPr lang="zh-CN" altLang="en-US"/>
              <a:t>都为正值，运算放大电路变为正反馈，电路不能正常工作，电路将出现锁定现象，加了二极管后，即可避免锁定现象的发生。</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4" name="Text Box 4"/>
          <p:cNvSpPr txBox="1">
            <a:spLocks noChangeArrowheads="1"/>
          </p:cNvSpPr>
          <p:nvPr/>
        </p:nvSpPr>
        <p:spPr bwMode="auto">
          <a:xfrm>
            <a:off x="539750" y="404813"/>
            <a:ext cx="8280400" cy="1190625"/>
          </a:xfrm>
          <a:prstGeom prst="rect">
            <a:avLst/>
          </a:prstGeom>
          <a:noFill/>
          <a:ln w="9525">
            <a:noFill/>
            <a:miter lim="800000"/>
            <a:headEnd/>
            <a:tailEnd/>
          </a:ln>
          <a:effectLst/>
        </p:spPr>
        <p:txBody>
          <a:bodyPr>
            <a:spAutoFit/>
          </a:bodyPr>
          <a:lstStyle/>
          <a:p>
            <a:r>
              <a:rPr lang="en-US" altLang="zh-CN"/>
              <a:t>       </a:t>
            </a:r>
            <a:r>
              <a:rPr lang="zh-CN" altLang="en-US"/>
              <a:t>以上是模拟乘法器在信号运算方面的应用举例。下面再举几个例子简单说明模拟乘法器在电子测量和无线通讯等领域的应用。</a:t>
            </a:r>
          </a:p>
          <a:p>
            <a:r>
              <a:rPr lang="zh-CN" altLang="en-US" b="1"/>
              <a:t>       ④ 倍频电路</a:t>
            </a:r>
          </a:p>
          <a:p>
            <a:r>
              <a:rPr lang="zh-CN" altLang="en-US"/>
              <a:t>       如果将一个正弦波电压同时接到乘法器的两个输入端，即</a:t>
            </a:r>
          </a:p>
        </p:txBody>
      </p:sp>
      <p:sp>
        <p:nvSpPr>
          <p:cNvPr id="834566"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4565" name="Object 5"/>
          <p:cNvGraphicFramePr>
            <a:graphicFrameLocks noChangeAspect="1"/>
          </p:cNvGraphicFramePr>
          <p:nvPr/>
        </p:nvGraphicFramePr>
        <p:xfrm>
          <a:off x="3635375" y="1628775"/>
          <a:ext cx="2087563" cy="350838"/>
        </p:xfrm>
        <a:graphic>
          <a:graphicData uri="http://schemas.openxmlformats.org/presentationml/2006/ole">
            <p:oleObj spid="_x0000_s834565" name="公式" r:id="rId3" imgW="1193800" imgH="203200" progId="">
              <p:embed/>
            </p:oleObj>
          </a:graphicData>
        </a:graphic>
      </p:graphicFrame>
      <p:sp>
        <p:nvSpPr>
          <p:cNvPr id="834567" name="Text Box 7"/>
          <p:cNvSpPr txBox="1">
            <a:spLocks noChangeArrowheads="1"/>
          </p:cNvSpPr>
          <p:nvPr/>
        </p:nvSpPr>
        <p:spPr bwMode="auto">
          <a:xfrm>
            <a:off x="611188" y="1989138"/>
            <a:ext cx="3816350" cy="366712"/>
          </a:xfrm>
          <a:prstGeom prst="rect">
            <a:avLst/>
          </a:prstGeom>
          <a:noFill/>
          <a:ln w="9525">
            <a:noFill/>
            <a:miter lim="800000"/>
            <a:headEnd/>
            <a:tailEnd/>
          </a:ln>
          <a:effectLst/>
        </p:spPr>
        <p:txBody>
          <a:bodyPr>
            <a:spAutoFit/>
          </a:bodyPr>
          <a:lstStyle/>
          <a:p>
            <a:pPr>
              <a:spcBef>
                <a:spcPct val="50000"/>
              </a:spcBef>
            </a:pPr>
            <a:r>
              <a:rPr lang="zh-CN" altLang="en-US"/>
              <a:t>则乘法器的输出电压为：</a:t>
            </a:r>
          </a:p>
        </p:txBody>
      </p:sp>
      <p:sp>
        <p:nvSpPr>
          <p:cNvPr id="834569" name="Rectangle 9"/>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4568" name="Object 8"/>
          <p:cNvGraphicFramePr>
            <a:graphicFrameLocks noChangeAspect="1"/>
          </p:cNvGraphicFramePr>
          <p:nvPr/>
        </p:nvGraphicFramePr>
        <p:xfrm>
          <a:off x="2484438" y="2420938"/>
          <a:ext cx="4464050" cy="577850"/>
        </p:xfrm>
        <a:graphic>
          <a:graphicData uri="http://schemas.openxmlformats.org/presentationml/2006/ole">
            <p:oleObj spid="_x0000_s834568" name="公式" r:id="rId4" imgW="2870200" imgH="368300" progId="">
              <p:embed/>
            </p:oleObj>
          </a:graphicData>
        </a:graphic>
      </p:graphicFrame>
      <p:sp>
        <p:nvSpPr>
          <p:cNvPr id="834570" name="Text Box 10"/>
          <p:cNvSpPr txBox="1">
            <a:spLocks noChangeArrowheads="1"/>
          </p:cNvSpPr>
          <p:nvPr/>
        </p:nvSpPr>
        <p:spPr bwMode="auto">
          <a:xfrm>
            <a:off x="611188" y="3213100"/>
            <a:ext cx="8208962" cy="2838450"/>
          </a:xfrm>
          <a:prstGeom prst="rect">
            <a:avLst/>
          </a:prstGeom>
          <a:noFill/>
          <a:ln w="9525">
            <a:noFill/>
            <a:miter lim="800000"/>
            <a:headEnd/>
            <a:tailEnd/>
          </a:ln>
          <a:effectLst/>
        </p:spPr>
        <p:txBody>
          <a:bodyPr>
            <a:spAutoFit/>
          </a:bodyPr>
          <a:lstStyle/>
          <a:p>
            <a:r>
              <a:rPr lang="en-US" altLang="zh-CN"/>
              <a:t>       </a:t>
            </a:r>
            <a:r>
              <a:rPr lang="zh-CN" altLang="en-US"/>
              <a:t>输出电压中包含两部分，一部分是直流成分，另一部分是角频率为</a:t>
            </a:r>
            <a:r>
              <a:rPr lang="en-US" altLang="zh-CN"/>
              <a:t>2</a:t>
            </a:r>
            <a:r>
              <a:rPr lang="en-US" altLang="zh-CN" i="1"/>
              <a:t>w</a:t>
            </a:r>
            <a:r>
              <a:rPr lang="zh-CN" altLang="en-US"/>
              <a:t>的余弦电压。可在输出端接一个隔直电容将直流成分隔离，则可得到二倍频的余弦输出电压，实现了倍频作用。</a:t>
            </a:r>
          </a:p>
          <a:p>
            <a:r>
              <a:rPr lang="zh-CN" altLang="en-US" b="1"/>
              <a:t>       ⑤ 功率测量电路</a:t>
            </a:r>
          </a:p>
          <a:p>
            <a:r>
              <a:rPr lang="zh-CN" altLang="en-US"/>
              <a:t>       功率等于相应的电压与电流的乘积，因此，可将被测电路的电压信号和电流信号分别接到乘法器的两个输入端，则其输出电压即反映了被测电路的功率。</a:t>
            </a:r>
          </a:p>
          <a:p>
            <a:r>
              <a:rPr lang="zh-CN" altLang="en-US" b="1"/>
              <a:t>       ⑥ 自动增益控制电路</a:t>
            </a:r>
          </a:p>
          <a:p>
            <a:r>
              <a:rPr lang="zh-CN" altLang="en-US"/>
              <a:t>       为了实现自动增益控制，常常利用一个直流电压来控制电路的增益，所以也称为压控增益。可将信号电压和直流控制电压分别接到乘法器的两个输入端，则电路的增益将随着直流控制电压的大小而变化。</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8" name="Text Box 4"/>
          <p:cNvSpPr txBox="1">
            <a:spLocks noChangeArrowheads="1"/>
          </p:cNvSpPr>
          <p:nvPr/>
        </p:nvSpPr>
        <p:spPr bwMode="auto">
          <a:xfrm>
            <a:off x="468313" y="333375"/>
            <a:ext cx="8424862" cy="5648325"/>
          </a:xfrm>
          <a:prstGeom prst="rect">
            <a:avLst/>
          </a:prstGeom>
          <a:noFill/>
          <a:ln w="9525">
            <a:noFill/>
            <a:miter lim="800000"/>
            <a:headEnd/>
            <a:tailEnd/>
          </a:ln>
          <a:effectLst/>
        </p:spPr>
        <p:txBody>
          <a:bodyPr>
            <a:spAutoFit/>
          </a:bodyPr>
          <a:lstStyle/>
          <a:p>
            <a:pPr>
              <a:spcAft>
                <a:spcPct val="55000"/>
              </a:spcAft>
            </a:pPr>
            <a:r>
              <a:rPr lang="en-US" altLang="zh-CN" sz="2400" b="1"/>
              <a:t>6.5.2  </a:t>
            </a:r>
            <a:r>
              <a:rPr lang="zh-CN" altLang="en-US" sz="2400" b="1"/>
              <a:t>有源滤波器</a:t>
            </a:r>
          </a:p>
          <a:p>
            <a:r>
              <a:rPr lang="zh-CN" altLang="en-US"/>
              <a:t>       有源滤波器是一种信号处理电路，在有源滤波器中集成运放工作在线性工作状态。</a:t>
            </a:r>
            <a:endParaRPr lang="zh-CN" altLang="en-US" b="1"/>
          </a:p>
          <a:p>
            <a:pPr>
              <a:spcBef>
                <a:spcPct val="40000"/>
              </a:spcBef>
              <a:spcAft>
                <a:spcPct val="55000"/>
              </a:spcAft>
            </a:pPr>
            <a:r>
              <a:rPr lang="en-US" altLang="zh-CN" sz="2000" b="1"/>
              <a:t>1. </a:t>
            </a:r>
            <a:r>
              <a:rPr lang="zh-CN" altLang="en-US" sz="2000" b="1"/>
              <a:t>滤波的概念及滤波器的分类</a:t>
            </a:r>
          </a:p>
          <a:p>
            <a:r>
              <a:rPr lang="zh-CN" altLang="en-US"/>
              <a:t>       </a:t>
            </a:r>
            <a:r>
              <a:rPr lang="zh-CN" altLang="en-US" b="1"/>
              <a:t>何为滤波：</a:t>
            </a:r>
            <a:r>
              <a:rPr lang="zh-CN" altLang="en-US"/>
              <a:t>在电子电路传输的信号中，往往包含多种频率的信号分量，其中除有用频率分量外，还有无用的甚至是对电子电路工作有害的频率分量，如高频干扰和噪声。滤波器的作用就是，允许一定频率范围内的信号顺利通过，而抑制或阻止其他频率信号，即滤波。</a:t>
            </a:r>
          </a:p>
          <a:p>
            <a:r>
              <a:rPr lang="zh-CN" altLang="en-US" b="1"/>
              <a:t>       </a:t>
            </a:r>
          </a:p>
          <a:p>
            <a:r>
              <a:rPr lang="zh-CN" altLang="en-US" b="1"/>
              <a:t>       无源滤波器和有源滤波器：</a:t>
            </a:r>
            <a:r>
              <a:rPr lang="zh-CN" altLang="en-US"/>
              <a:t>仅仅由无源元件（电阻、电容、电感）组成的滤波器称为无源滤波器。由无源元件和有源元件（三极管、场效应管、集成运放）共同组成的滤波器称为有源滤波器。</a:t>
            </a:r>
          </a:p>
          <a:p>
            <a:endParaRPr lang="zh-CN" altLang="en-US"/>
          </a:p>
          <a:p>
            <a:r>
              <a:rPr lang="zh-CN" altLang="en-US"/>
              <a:t>       </a:t>
            </a:r>
            <a:r>
              <a:rPr lang="zh-CN" altLang="en-US" b="1"/>
              <a:t>滤波器的分类：</a:t>
            </a:r>
            <a:r>
              <a:rPr lang="zh-CN" altLang="en-US"/>
              <a:t>根据滤波器输出信号中所保留的频率段的不同，可将滤波器分为低通滤波器（（</a:t>
            </a:r>
            <a:r>
              <a:rPr lang="en-US" altLang="zh-CN"/>
              <a:t>LPF</a:t>
            </a:r>
            <a:r>
              <a:rPr lang="zh-CN" altLang="en-US"/>
              <a:t>）、高通滤波器（</a:t>
            </a:r>
            <a:r>
              <a:rPr lang="en-US" altLang="zh-CN"/>
              <a:t>HPF</a:t>
            </a:r>
            <a:r>
              <a:rPr lang="zh-CN" altLang="en-US"/>
              <a:t>）、带通滤波器（</a:t>
            </a:r>
            <a:r>
              <a:rPr lang="en-US" altLang="zh-CN"/>
              <a:t>BPF</a:t>
            </a:r>
            <a:r>
              <a:rPr lang="zh-CN" altLang="en-US"/>
              <a:t>）和带阻滤波器（</a:t>
            </a:r>
            <a:r>
              <a:rPr lang="en-US" altLang="zh-CN"/>
              <a:t>BEF</a:t>
            </a:r>
            <a:r>
              <a:rPr lang="zh-CN" altLang="en-US"/>
              <a:t>）四大类。它们的幅频特性如图</a:t>
            </a:r>
            <a:r>
              <a:rPr lang="en-US" altLang="zh-CN"/>
              <a:t>6-49</a:t>
            </a:r>
            <a:r>
              <a:rPr lang="zh-CN" altLang="en-US"/>
              <a:t>所示，被保留的频段称为“通带”，被抑制的频段称为“阻带”。</a:t>
            </a:r>
            <a:r>
              <a:rPr lang="en-US" altLang="zh-CN" i="1"/>
              <a:t>Au</a:t>
            </a:r>
            <a:r>
              <a:rPr lang="zh-CN" altLang="en-US"/>
              <a:t>为各频率的增益，</a:t>
            </a:r>
            <a:r>
              <a:rPr lang="en-US" altLang="zh-CN" i="1"/>
              <a:t>Aum</a:t>
            </a:r>
            <a:r>
              <a:rPr lang="zh-CN" altLang="en-US"/>
              <a:t>为通带的最大增益，图中虚线所示为实际滤波特性，实线为理想滤波特性。</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276" name="Picture 4"/>
          <p:cNvPicPr>
            <a:picLocks noChangeAspect="1" noChangeArrowheads="1"/>
          </p:cNvPicPr>
          <p:nvPr/>
        </p:nvPicPr>
        <p:blipFill>
          <a:blip r:embed="rId2" cstate="print"/>
          <a:srcRect/>
          <a:stretch>
            <a:fillRect/>
          </a:stretch>
        </p:blipFill>
        <p:spPr bwMode="auto">
          <a:xfrm>
            <a:off x="1331913" y="620713"/>
            <a:ext cx="6448425" cy="4962525"/>
          </a:xfrm>
          <a:prstGeom prst="rect">
            <a:avLst/>
          </a:prstGeom>
          <a:noFill/>
          <a:ln w="9525">
            <a:noFill/>
            <a:miter lim="800000"/>
            <a:headEnd/>
            <a:tailEnd/>
          </a:ln>
          <a:effectLst/>
        </p:spPr>
      </p:pic>
      <p:sp>
        <p:nvSpPr>
          <p:cNvPr id="822277" name="Text Box 5"/>
          <p:cNvSpPr txBox="1">
            <a:spLocks noChangeArrowheads="1"/>
          </p:cNvSpPr>
          <p:nvPr/>
        </p:nvSpPr>
        <p:spPr bwMode="auto">
          <a:xfrm>
            <a:off x="4067175" y="5805488"/>
            <a:ext cx="1512888"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6-49</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2" name="Text Box 4"/>
          <p:cNvSpPr txBox="1">
            <a:spLocks noChangeArrowheads="1"/>
          </p:cNvSpPr>
          <p:nvPr/>
        </p:nvSpPr>
        <p:spPr bwMode="auto">
          <a:xfrm>
            <a:off x="539750" y="404813"/>
            <a:ext cx="8280400" cy="3113087"/>
          </a:xfrm>
          <a:prstGeom prst="rect">
            <a:avLst/>
          </a:prstGeom>
          <a:noFill/>
          <a:ln w="9525">
            <a:noFill/>
            <a:miter lim="800000"/>
            <a:headEnd/>
            <a:tailEnd/>
          </a:ln>
          <a:effectLst/>
        </p:spPr>
        <p:txBody>
          <a:bodyPr>
            <a:spAutoFit/>
          </a:bodyPr>
          <a:lstStyle/>
          <a:p>
            <a:r>
              <a:rPr lang="zh-CN" altLang="en-US" b="1"/>
              <a:t>滤波电路的理想特性是：</a:t>
            </a:r>
          </a:p>
          <a:p>
            <a:r>
              <a:rPr lang="zh-CN" altLang="en-US"/>
              <a:t>（</a:t>
            </a:r>
            <a:r>
              <a:rPr lang="en-US" altLang="zh-CN"/>
              <a:t>1</a:t>
            </a:r>
            <a:r>
              <a:rPr lang="zh-CN" altLang="en-US"/>
              <a:t>）通带范围内信号无衰减地通过，阻带范围内无信号输出；</a:t>
            </a:r>
          </a:p>
          <a:p>
            <a:r>
              <a:rPr lang="zh-CN" altLang="en-US"/>
              <a:t>（</a:t>
            </a:r>
            <a:r>
              <a:rPr lang="en-US" altLang="zh-CN"/>
              <a:t>2</a:t>
            </a:r>
            <a:r>
              <a:rPr lang="zh-CN" altLang="en-US"/>
              <a:t>）通带与阻带之间的过渡为零。</a:t>
            </a:r>
          </a:p>
          <a:p>
            <a:pPr>
              <a:spcBef>
                <a:spcPct val="55000"/>
              </a:spcBef>
              <a:spcAft>
                <a:spcPct val="45000"/>
              </a:spcAft>
            </a:pPr>
            <a:r>
              <a:rPr lang="en-US" altLang="zh-CN" b="1"/>
              <a:t>2. </a:t>
            </a:r>
            <a:r>
              <a:rPr lang="zh-CN" altLang="en-US" b="1"/>
              <a:t>各种有源滤波器</a:t>
            </a:r>
          </a:p>
          <a:p>
            <a:r>
              <a:rPr lang="zh-CN" altLang="en-US"/>
              <a:t>       图</a:t>
            </a:r>
            <a:r>
              <a:rPr lang="en-US" altLang="zh-CN"/>
              <a:t>6-50</a:t>
            </a:r>
            <a:r>
              <a:rPr lang="zh-CN" altLang="en-US"/>
              <a:t>所示</a:t>
            </a:r>
            <a:r>
              <a:rPr lang="en-US" altLang="zh-CN" i="1"/>
              <a:t>RC</a:t>
            </a:r>
            <a:r>
              <a:rPr lang="zh-CN" altLang="en-US"/>
              <a:t>电路就是一个简单的无源滤波器。图</a:t>
            </a:r>
            <a:r>
              <a:rPr lang="en-US" altLang="zh-CN"/>
              <a:t>6-50</a:t>
            </a:r>
            <a:r>
              <a:rPr lang="zh-CN" altLang="en-US"/>
              <a:t>（</a:t>
            </a:r>
            <a:r>
              <a:rPr lang="en-US" altLang="zh-CN"/>
              <a:t>a</a:t>
            </a:r>
            <a:r>
              <a:rPr lang="zh-CN" altLang="en-US"/>
              <a:t>）电路中，电容</a:t>
            </a:r>
            <a:r>
              <a:rPr lang="en-US" altLang="zh-CN" i="1"/>
              <a:t>C</a:t>
            </a:r>
            <a:r>
              <a:rPr lang="zh-CN" altLang="en-US"/>
              <a:t>上的电压为输出电压，对输入信号中的高频信号，电容的容抗</a:t>
            </a:r>
            <a:r>
              <a:rPr lang="en-US" altLang="zh-CN" i="1"/>
              <a:t>XC</a:t>
            </a:r>
            <a:r>
              <a:rPr lang="zh-CN" altLang="en-US"/>
              <a:t>很小，则输出电压中的高频信号幅值很小，受到抑制，为低通滤波电路。图</a:t>
            </a:r>
            <a:r>
              <a:rPr lang="en-US" altLang="zh-CN"/>
              <a:t>6-50</a:t>
            </a:r>
            <a:r>
              <a:rPr lang="zh-CN" altLang="en-US"/>
              <a:t>（</a:t>
            </a:r>
            <a:r>
              <a:rPr lang="en-US" altLang="zh-CN"/>
              <a:t>b</a:t>
            </a:r>
            <a:r>
              <a:rPr lang="zh-CN" altLang="en-US"/>
              <a:t>）电路中，电阻</a:t>
            </a:r>
            <a:r>
              <a:rPr lang="en-US" altLang="zh-CN" i="1"/>
              <a:t>R</a:t>
            </a:r>
            <a:r>
              <a:rPr lang="zh-CN" altLang="en-US"/>
              <a:t>上的电压为输出电压，由于高频时容抗很小，则高频信号能顺利通过，而低频信号被抑制，因此为高通滤波电路。其幅频特性如图</a:t>
            </a:r>
            <a:r>
              <a:rPr lang="en-US" altLang="zh-CN"/>
              <a:t>6-49</a:t>
            </a:r>
            <a:r>
              <a:rPr lang="zh-CN" altLang="en-US"/>
              <a:t>（</a:t>
            </a:r>
            <a:r>
              <a:rPr lang="en-US" altLang="zh-CN"/>
              <a:t>a</a:t>
            </a:r>
            <a:r>
              <a:rPr lang="zh-CN" altLang="en-US"/>
              <a:t>）、（</a:t>
            </a:r>
            <a:r>
              <a:rPr lang="en-US" altLang="zh-CN"/>
              <a:t>b</a:t>
            </a:r>
            <a:r>
              <a:rPr lang="zh-CN" altLang="en-US"/>
              <a:t>）所示。</a:t>
            </a:r>
          </a:p>
        </p:txBody>
      </p:sp>
      <p:pic>
        <p:nvPicPr>
          <p:cNvPr id="836613" name="Picture 5"/>
          <p:cNvPicPr>
            <a:picLocks noChangeAspect="1" noChangeArrowheads="1"/>
          </p:cNvPicPr>
          <p:nvPr/>
        </p:nvPicPr>
        <p:blipFill>
          <a:blip r:embed="rId2" cstate="print"/>
          <a:srcRect/>
          <a:stretch>
            <a:fillRect/>
          </a:stretch>
        </p:blipFill>
        <p:spPr bwMode="auto">
          <a:xfrm>
            <a:off x="1258888" y="3860800"/>
            <a:ext cx="6743700" cy="2152650"/>
          </a:xfrm>
          <a:prstGeom prst="rect">
            <a:avLst/>
          </a:prstGeom>
          <a:noFill/>
          <a:ln w="9525">
            <a:noFill/>
            <a:miter lim="800000"/>
            <a:headEnd/>
            <a:tailEnd/>
          </a:ln>
          <a:effectLst/>
        </p:spPr>
      </p:pic>
      <p:sp>
        <p:nvSpPr>
          <p:cNvPr id="836614" name="Text Box 6"/>
          <p:cNvSpPr txBox="1">
            <a:spLocks noChangeArrowheads="1"/>
          </p:cNvSpPr>
          <p:nvPr/>
        </p:nvSpPr>
        <p:spPr bwMode="auto">
          <a:xfrm>
            <a:off x="4067175" y="6165850"/>
            <a:ext cx="1511300"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6-50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4" name="Text Box 4"/>
          <p:cNvSpPr txBox="1">
            <a:spLocks noChangeArrowheads="1"/>
          </p:cNvSpPr>
          <p:nvPr/>
        </p:nvSpPr>
        <p:spPr bwMode="auto">
          <a:xfrm>
            <a:off x="468313" y="404813"/>
            <a:ext cx="8280400" cy="1015663"/>
          </a:xfrm>
          <a:prstGeom prst="rect">
            <a:avLst/>
          </a:prstGeom>
          <a:noFill/>
          <a:ln w="9525">
            <a:noFill/>
            <a:miter lim="800000"/>
            <a:headEnd/>
            <a:tailEnd/>
          </a:ln>
          <a:effectLst/>
        </p:spPr>
        <p:txBody>
          <a:bodyPr>
            <a:spAutoFit/>
          </a:bodyPr>
          <a:lstStyle/>
          <a:p>
            <a:pPr>
              <a:spcBef>
                <a:spcPct val="50000"/>
              </a:spcBef>
            </a:pPr>
            <a:r>
              <a:rPr lang="zh-CN" altLang="en-US" sz="2400" dirty="0"/>
              <a:t>且</a:t>
            </a:r>
            <a:r>
              <a:rPr lang="en-US" altLang="zh-CN" sz="2400" i="1" dirty="0">
                <a:latin typeface="Times New Roman" pitchFamily="18" charset="0"/>
              </a:rPr>
              <a:t>I</a:t>
            </a:r>
            <a:r>
              <a:rPr lang="en-US" altLang="zh-CN" sz="2400" i="1" baseline="-25000" dirty="0"/>
              <a:t>R</a:t>
            </a:r>
            <a:r>
              <a:rPr lang="en-US" altLang="zh-CN" sz="2400" dirty="0"/>
              <a:t> = </a:t>
            </a:r>
            <a:r>
              <a:rPr lang="en-US" altLang="zh-CN" sz="2400" i="1" dirty="0">
                <a:latin typeface="Times New Roman" pitchFamily="18" charset="0"/>
              </a:rPr>
              <a:t>I</a:t>
            </a:r>
            <a:r>
              <a:rPr lang="en-US" altLang="zh-CN" sz="2400" i="1" baseline="-25000" dirty="0"/>
              <a:t>C1</a:t>
            </a:r>
            <a:r>
              <a:rPr lang="en-US" altLang="zh-CN" sz="2400" dirty="0"/>
              <a:t> + </a:t>
            </a:r>
            <a:r>
              <a:rPr lang="en-US" altLang="zh-CN" sz="2400" i="1" dirty="0">
                <a:latin typeface="Times New Roman" pitchFamily="18" charset="0"/>
              </a:rPr>
              <a:t>I</a:t>
            </a:r>
            <a:r>
              <a:rPr lang="en-US" altLang="zh-CN" sz="2400" i="1" baseline="-25000" dirty="0"/>
              <a:t>B1</a:t>
            </a:r>
            <a:r>
              <a:rPr lang="en-US" altLang="zh-CN" sz="2400" dirty="0"/>
              <a:t>+ </a:t>
            </a:r>
            <a:r>
              <a:rPr lang="en-US" altLang="zh-CN" sz="2400" i="1" dirty="0">
                <a:latin typeface="Times New Roman" pitchFamily="18" charset="0"/>
              </a:rPr>
              <a:t>I</a:t>
            </a:r>
            <a:r>
              <a:rPr lang="en-US" altLang="zh-CN" sz="2400" i="1" baseline="-25000" dirty="0"/>
              <a:t>B2</a:t>
            </a:r>
            <a:r>
              <a:rPr lang="en-US" altLang="zh-CN" sz="2400" dirty="0"/>
              <a:t> = </a:t>
            </a:r>
            <a:r>
              <a:rPr lang="en-US" altLang="zh-CN" sz="2400" i="1" dirty="0">
                <a:latin typeface="Times New Roman" pitchFamily="18" charset="0"/>
              </a:rPr>
              <a:t>I</a:t>
            </a:r>
            <a:r>
              <a:rPr lang="en-US" altLang="zh-CN" sz="2400" i="1" baseline="-25000" dirty="0"/>
              <a:t>C2</a:t>
            </a:r>
            <a:r>
              <a:rPr lang="en-US" altLang="zh-CN" sz="2400" dirty="0"/>
              <a:t> +2</a:t>
            </a:r>
            <a:r>
              <a:rPr lang="en-US" altLang="zh-CN" sz="2400" i="1" dirty="0"/>
              <a:t> </a:t>
            </a:r>
            <a:r>
              <a:rPr lang="en-US" altLang="zh-CN" sz="2400" i="1" dirty="0">
                <a:latin typeface="Times New Roman" pitchFamily="18" charset="0"/>
              </a:rPr>
              <a:t>I</a:t>
            </a:r>
            <a:r>
              <a:rPr lang="en-US" altLang="zh-CN" sz="2400" i="1" baseline="-25000" dirty="0"/>
              <a:t>B2</a:t>
            </a:r>
            <a:r>
              <a:rPr lang="en-US" altLang="zh-CN" sz="2400" dirty="0"/>
              <a:t> =</a:t>
            </a:r>
            <a:r>
              <a:rPr lang="zh-CN" altLang="en-US" sz="2400" dirty="0"/>
              <a:t>（</a:t>
            </a:r>
            <a:r>
              <a:rPr lang="en-US" altLang="zh-CN" sz="2400" dirty="0"/>
              <a:t>1+2/ </a:t>
            </a:r>
            <a:r>
              <a:rPr lang="el-GR" altLang="zh-CN" sz="2400" i="1" dirty="0">
                <a:cs typeface="Arial" charset="0"/>
              </a:rPr>
              <a:t>β</a:t>
            </a:r>
            <a:r>
              <a:rPr lang="zh-CN" altLang="en-US" sz="2400" dirty="0"/>
              <a:t>）</a:t>
            </a:r>
            <a:r>
              <a:rPr lang="en-US" altLang="zh-CN" sz="2400" i="1" dirty="0">
                <a:latin typeface="Times New Roman" pitchFamily="18" charset="0"/>
              </a:rPr>
              <a:t>I</a:t>
            </a:r>
            <a:r>
              <a:rPr lang="en-US" altLang="zh-CN" sz="2400" i="1" baseline="-25000" dirty="0"/>
              <a:t>C2</a:t>
            </a:r>
            <a:r>
              <a:rPr lang="zh-CN" altLang="en-US" sz="2400" dirty="0"/>
              <a:t>，所</a:t>
            </a:r>
            <a:r>
              <a:rPr lang="zh-CN" altLang="en-US" sz="2400" dirty="0" smtClean="0"/>
              <a:t>以</a:t>
            </a:r>
            <a:endParaRPr lang="en-US" altLang="zh-CN" sz="2400" dirty="0" smtClean="0"/>
          </a:p>
          <a:p>
            <a:pPr>
              <a:spcBef>
                <a:spcPct val="50000"/>
              </a:spcBef>
            </a:pPr>
            <a:r>
              <a:rPr lang="zh-CN" altLang="en-US" sz="2400" dirty="0" smtClean="0"/>
              <a:t>当</a:t>
            </a:r>
            <a:r>
              <a:rPr lang="el-GR" altLang="zh-CN" sz="2400" i="1" dirty="0" smtClean="0">
                <a:cs typeface="Arial" charset="0"/>
              </a:rPr>
              <a:t>β</a:t>
            </a:r>
            <a:r>
              <a:rPr lang="zh-CN" altLang="en-US" sz="2400" dirty="0" smtClean="0"/>
              <a:t>＞＞</a:t>
            </a:r>
            <a:r>
              <a:rPr lang="en-US" altLang="zh-CN" sz="2400" dirty="0"/>
              <a:t>2</a:t>
            </a:r>
            <a:r>
              <a:rPr lang="zh-CN" altLang="en-US" sz="2400" dirty="0"/>
              <a:t>时，有</a:t>
            </a:r>
          </a:p>
        </p:txBody>
      </p:sp>
      <p:sp>
        <p:nvSpPr>
          <p:cNvPr id="74240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2405" name="Object 5"/>
          <p:cNvGraphicFramePr>
            <a:graphicFrameLocks noChangeAspect="1"/>
          </p:cNvGraphicFramePr>
          <p:nvPr/>
        </p:nvGraphicFramePr>
        <p:xfrm>
          <a:off x="2123728" y="1916832"/>
          <a:ext cx="3600400" cy="1068198"/>
        </p:xfrm>
        <a:graphic>
          <a:graphicData uri="http://schemas.openxmlformats.org/presentationml/2006/ole">
            <p:oleObj spid="_x0000_s742405" name="公式" r:id="rId3" imgW="1358640" imgH="406080" progId="">
              <p:embed/>
            </p:oleObj>
          </a:graphicData>
        </a:graphic>
      </p:graphicFrame>
      <p:sp>
        <p:nvSpPr>
          <p:cNvPr id="742407" name="Text Box 7"/>
          <p:cNvSpPr txBox="1">
            <a:spLocks noChangeArrowheads="1"/>
          </p:cNvSpPr>
          <p:nvPr/>
        </p:nvSpPr>
        <p:spPr bwMode="auto">
          <a:xfrm>
            <a:off x="395536" y="3140968"/>
            <a:ext cx="8353425" cy="2308324"/>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400" dirty="0"/>
              <a:t>可见，只要电源</a:t>
            </a:r>
            <a:r>
              <a:rPr lang="en-US" altLang="zh-CN" sz="2400" i="1" dirty="0"/>
              <a:t>V</a:t>
            </a:r>
            <a:r>
              <a:rPr lang="en-US" altLang="zh-CN" sz="2400" baseline="-25000" dirty="0"/>
              <a:t>CC</a:t>
            </a:r>
            <a:r>
              <a:rPr lang="zh-CN" altLang="en-US" sz="2400" dirty="0"/>
              <a:t>和电阻</a:t>
            </a:r>
            <a:r>
              <a:rPr lang="en-US" altLang="zh-CN" sz="2400" i="1" dirty="0"/>
              <a:t>R</a:t>
            </a:r>
            <a:r>
              <a:rPr lang="zh-CN" altLang="en-US" sz="2400" dirty="0"/>
              <a:t>确定，则</a:t>
            </a:r>
            <a:r>
              <a:rPr lang="en-US" altLang="zh-CN" sz="2400" i="1" dirty="0">
                <a:latin typeface="Times New Roman" pitchFamily="18" charset="0"/>
              </a:rPr>
              <a:t>I</a:t>
            </a:r>
            <a:r>
              <a:rPr lang="en-US" altLang="zh-CN" sz="2400" baseline="-25000" dirty="0"/>
              <a:t>C2</a:t>
            </a:r>
            <a:r>
              <a:rPr lang="zh-CN" altLang="en-US" sz="2400" dirty="0"/>
              <a:t>就确定。恒定的</a:t>
            </a:r>
            <a:r>
              <a:rPr lang="en-US" altLang="zh-CN" sz="2400" i="1" dirty="0">
                <a:latin typeface="Times New Roman" pitchFamily="18" charset="0"/>
              </a:rPr>
              <a:t>I</a:t>
            </a:r>
            <a:r>
              <a:rPr lang="en-US" altLang="zh-CN" sz="2400" baseline="-25000" dirty="0"/>
              <a:t>C2</a:t>
            </a:r>
            <a:r>
              <a:rPr lang="zh-CN" altLang="en-US" sz="2400" dirty="0"/>
              <a:t>可作为提供给某个放大级的静态偏置电流。另外，在镜像电流源中，</a:t>
            </a:r>
            <a:r>
              <a:rPr lang="en-US" altLang="zh-CN" sz="2400" dirty="0"/>
              <a:t>T1</a:t>
            </a:r>
            <a:r>
              <a:rPr lang="zh-CN" altLang="en-US" sz="2400" dirty="0"/>
              <a:t>的发射结对</a:t>
            </a:r>
            <a:r>
              <a:rPr lang="en-US" altLang="zh-CN" sz="2400" dirty="0"/>
              <a:t>T2</a:t>
            </a:r>
            <a:r>
              <a:rPr lang="zh-CN" altLang="en-US" sz="2400" dirty="0"/>
              <a:t>具有温度补偿作用，可有效地抑制</a:t>
            </a:r>
            <a:r>
              <a:rPr lang="en-US" altLang="zh-CN" sz="2400" i="1" dirty="0">
                <a:latin typeface="Times New Roman" pitchFamily="18" charset="0"/>
              </a:rPr>
              <a:t>I</a:t>
            </a:r>
            <a:r>
              <a:rPr lang="en-US" altLang="zh-CN" sz="2400" baseline="-25000" dirty="0"/>
              <a:t>C2</a:t>
            </a:r>
            <a:r>
              <a:rPr lang="zh-CN" altLang="en-US" sz="2400" dirty="0"/>
              <a:t>的温漂。例如当温度升高使</a:t>
            </a:r>
            <a:r>
              <a:rPr lang="en-US" altLang="zh-CN" sz="2400" dirty="0"/>
              <a:t>T2</a:t>
            </a:r>
            <a:r>
              <a:rPr lang="zh-CN" altLang="en-US" sz="2400" dirty="0"/>
              <a:t>的</a:t>
            </a:r>
            <a:r>
              <a:rPr lang="en-US" altLang="zh-CN" sz="2400" i="1" dirty="0">
                <a:latin typeface="Times New Roman" pitchFamily="18" charset="0"/>
              </a:rPr>
              <a:t>I</a:t>
            </a:r>
            <a:r>
              <a:rPr lang="en-US" altLang="zh-CN" sz="2400" baseline="-25000" dirty="0"/>
              <a:t>C2</a:t>
            </a:r>
            <a:r>
              <a:rPr lang="zh-CN" altLang="en-US" sz="2400" dirty="0"/>
              <a:t>增大的同时，也使</a:t>
            </a:r>
            <a:r>
              <a:rPr lang="en-US" altLang="zh-CN" sz="2400" dirty="0"/>
              <a:t>T1</a:t>
            </a:r>
            <a:r>
              <a:rPr lang="zh-CN" altLang="en-US" sz="2400" dirty="0"/>
              <a:t>的</a:t>
            </a:r>
            <a:r>
              <a:rPr lang="en-US" altLang="zh-CN" sz="2400" i="1" dirty="0">
                <a:latin typeface="Times New Roman" pitchFamily="18" charset="0"/>
              </a:rPr>
              <a:t>I</a:t>
            </a:r>
            <a:r>
              <a:rPr lang="en-US" altLang="zh-CN" sz="2400" baseline="-25000" dirty="0"/>
              <a:t>C1</a:t>
            </a:r>
            <a:r>
              <a:rPr lang="zh-CN" altLang="en-US" sz="2400" dirty="0"/>
              <a:t>增大，从而使</a:t>
            </a:r>
            <a:r>
              <a:rPr lang="en-US" altLang="zh-CN" sz="2400" i="1" dirty="0"/>
              <a:t>U</a:t>
            </a:r>
            <a:r>
              <a:rPr lang="en-US" altLang="zh-CN" sz="2400" baseline="-25000" dirty="0"/>
              <a:t>BE1</a:t>
            </a:r>
            <a:r>
              <a:rPr lang="zh-CN" altLang="en-US" sz="2400" dirty="0"/>
              <a:t>（</a:t>
            </a:r>
            <a:r>
              <a:rPr lang="en-US" altLang="zh-CN" sz="2400" i="1" dirty="0"/>
              <a:t>U</a:t>
            </a:r>
            <a:r>
              <a:rPr lang="en-US" altLang="zh-CN" sz="2400" baseline="-25000" dirty="0"/>
              <a:t>BE2</a:t>
            </a:r>
            <a:r>
              <a:rPr lang="zh-CN" altLang="en-US" sz="2400" dirty="0"/>
              <a:t>）减小，致使</a:t>
            </a:r>
            <a:r>
              <a:rPr lang="en-US" altLang="zh-CN" sz="2400" i="1" dirty="0">
                <a:latin typeface="Times New Roman" pitchFamily="18" charset="0"/>
              </a:rPr>
              <a:t>I</a:t>
            </a:r>
            <a:r>
              <a:rPr lang="en-US" altLang="zh-CN" sz="2400" baseline="-25000" dirty="0"/>
              <a:t>B2</a:t>
            </a:r>
            <a:r>
              <a:rPr lang="zh-CN" altLang="en-US" sz="2400" dirty="0"/>
              <a:t>减小，从而抑制了</a:t>
            </a:r>
            <a:r>
              <a:rPr lang="en-US" altLang="zh-CN" sz="2400" i="1" dirty="0">
                <a:latin typeface="Times New Roman" pitchFamily="18" charset="0"/>
              </a:rPr>
              <a:t>I</a:t>
            </a:r>
            <a:r>
              <a:rPr lang="en-US" altLang="zh-CN" sz="2400" baseline="-25000" dirty="0"/>
              <a:t>C2</a:t>
            </a:r>
            <a:r>
              <a:rPr lang="zh-CN" altLang="en-US" sz="2400" dirty="0"/>
              <a:t>的增大。</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6" name="Text Box 4"/>
          <p:cNvSpPr txBox="1">
            <a:spLocks noChangeArrowheads="1"/>
          </p:cNvSpPr>
          <p:nvPr/>
        </p:nvSpPr>
        <p:spPr bwMode="auto">
          <a:xfrm>
            <a:off x="539750" y="476250"/>
            <a:ext cx="8208963" cy="3373438"/>
          </a:xfrm>
          <a:prstGeom prst="rect">
            <a:avLst/>
          </a:prstGeom>
          <a:noFill/>
          <a:ln w="9525">
            <a:noFill/>
            <a:miter lim="800000"/>
            <a:headEnd/>
            <a:tailEnd/>
          </a:ln>
          <a:effectLst/>
        </p:spPr>
        <p:txBody>
          <a:bodyPr>
            <a:spAutoFit/>
          </a:bodyPr>
          <a:lstStyle/>
          <a:p>
            <a:r>
              <a:rPr lang="en-US" altLang="zh-CN" b="1"/>
              <a:t>      </a:t>
            </a:r>
            <a:r>
              <a:rPr lang="zh-CN" altLang="en-US" b="1"/>
              <a:t>无源滤波器的优缺点：</a:t>
            </a:r>
          </a:p>
          <a:p>
            <a:r>
              <a:rPr lang="zh-CN" altLang="en-US" b="1"/>
              <a:t>      优点：</a:t>
            </a:r>
            <a:r>
              <a:rPr lang="zh-CN" altLang="en-US"/>
              <a:t>无源滤波电路结构简单。</a:t>
            </a:r>
          </a:p>
          <a:p>
            <a:r>
              <a:rPr lang="zh-CN" altLang="en-US"/>
              <a:t>      </a:t>
            </a:r>
            <a:r>
              <a:rPr lang="zh-CN" altLang="en-US" b="1"/>
              <a:t>缺点：</a:t>
            </a:r>
            <a:r>
              <a:rPr lang="zh-CN" altLang="en-US"/>
              <a:t>通带电压放大倍数低，带负载能力差、滤波特性受负载影响，过滤带较宽、幅频特性不理想等。</a:t>
            </a:r>
          </a:p>
          <a:p>
            <a:endParaRPr lang="zh-CN" altLang="en-US"/>
          </a:p>
          <a:p>
            <a:r>
              <a:rPr lang="zh-CN" altLang="en-US"/>
              <a:t>       为了克服无源滤波器的缺点，可将</a:t>
            </a:r>
            <a:r>
              <a:rPr lang="en-US" altLang="zh-CN" i="1"/>
              <a:t>RC</a:t>
            </a:r>
            <a:r>
              <a:rPr lang="zh-CN" altLang="en-US"/>
              <a:t>无源滤波器接到集成运放的同相输入端。因为集成运放为有源元件，故称这种滤波电路为</a:t>
            </a:r>
            <a:r>
              <a:rPr lang="zh-CN" altLang="en-US" b="1"/>
              <a:t>有源滤波器。</a:t>
            </a:r>
          </a:p>
          <a:p>
            <a:pPr>
              <a:spcBef>
                <a:spcPct val="55000"/>
              </a:spcBef>
              <a:spcAft>
                <a:spcPct val="40000"/>
              </a:spcAft>
            </a:pPr>
            <a:r>
              <a:rPr lang="zh-CN" altLang="en-US" b="1"/>
              <a:t>（</a:t>
            </a:r>
            <a:r>
              <a:rPr lang="en-US" altLang="zh-CN" b="1"/>
              <a:t>1</a:t>
            </a:r>
            <a:r>
              <a:rPr lang="zh-CN" altLang="en-US" b="1"/>
              <a:t>）有源低通滤波器</a:t>
            </a:r>
          </a:p>
          <a:p>
            <a:r>
              <a:rPr lang="zh-CN" altLang="en-US"/>
              <a:t>       图</a:t>
            </a:r>
            <a:r>
              <a:rPr lang="en-US" altLang="zh-CN"/>
              <a:t>6-51</a:t>
            </a:r>
            <a:r>
              <a:rPr lang="zh-CN" altLang="en-US"/>
              <a:t>（</a:t>
            </a:r>
            <a:r>
              <a:rPr lang="en-US" altLang="zh-CN"/>
              <a:t>a</a:t>
            </a:r>
            <a:r>
              <a:rPr lang="zh-CN" altLang="en-US"/>
              <a:t>）所示电路为有源低通滤波器，</a:t>
            </a:r>
            <a:r>
              <a:rPr lang="en-US" altLang="zh-CN" i="1"/>
              <a:t>RC</a:t>
            </a:r>
            <a:r>
              <a:rPr lang="zh-CN" altLang="en-US"/>
              <a:t>为无源低通滤波电路，输入信号通过它加到同相比例运算电路的输入端，即集成运放的同相输入端，因而电路中引入了深度电压负反馈。</a:t>
            </a:r>
          </a:p>
        </p:txBody>
      </p:sp>
      <p:pic>
        <p:nvPicPr>
          <p:cNvPr id="837637" name="Picture 5"/>
          <p:cNvPicPr>
            <a:picLocks noChangeAspect="1" noChangeArrowheads="1"/>
          </p:cNvPicPr>
          <p:nvPr/>
        </p:nvPicPr>
        <p:blipFill>
          <a:blip r:embed="rId2" cstate="print"/>
          <a:srcRect/>
          <a:stretch>
            <a:fillRect/>
          </a:stretch>
        </p:blipFill>
        <p:spPr bwMode="auto">
          <a:xfrm>
            <a:off x="900113" y="3860800"/>
            <a:ext cx="6800850" cy="2705100"/>
          </a:xfrm>
          <a:prstGeom prst="rect">
            <a:avLst/>
          </a:prstGeom>
          <a:noFill/>
          <a:ln w="9525">
            <a:noFill/>
            <a:miter lim="800000"/>
            <a:headEnd/>
            <a:tailEnd/>
          </a:ln>
          <a:effectLst/>
        </p:spPr>
      </p:pic>
      <p:sp>
        <p:nvSpPr>
          <p:cNvPr id="837638" name="Text Box 6"/>
          <p:cNvSpPr txBox="1">
            <a:spLocks noChangeArrowheads="1"/>
          </p:cNvSpPr>
          <p:nvPr/>
        </p:nvSpPr>
        <p:spPr bwMode="auto">
          <a:xfrm>
            <a:off x="7812088" y="6237288"/>
            <a:ext cx="1152525"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6-51</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60" name="Text Box 4"/>
          <p:cNvSpPr txBox="1">
            <a:spLocks noChangeArrowheads="1"/>
          </p:cNvSpPr>
          <p:nvPr/>
        </p:nvSpPr>
        <p:spPr bwMode="auto">
          <a:xfrm>
            <a:off x="539750" y="404813"/>
            <a:ext cx="8280400" cy="366712"/>
          </a:xfrm>
          <a:prstGeom prst="rect">
            <a:avLst/>
          </a:prstGeom>
          <a:noFill/>
          <a:ln w="9525">
            <a:noFill/>
            <a:miter lim="800000"/>
            <a:headEnd/>
            <a:tailEnd/>
          </a:ln>
          <a:effectLst/>
        </p:spPr>
        <p:txBody>
          <a:bodyPr>
            <a:spAutoFit/>
          </a:bodyPr>
          <a:lstStyle/>
          <a:p>
            <a:pPr>
              <a:spcBef>
                <a:spcPct val="50000"/>
              </a:spcBef>
            </a:pPr>
            <a:r>
              <a:rPr lang="zh-CN" altLang="en-US"/>
              <a:t>图</a:t>
            </a:r>
            <a:r>
              <a:rPr lang="en-US" altLang="zh-CN"/>
              <a:t>6-51</a:t>
            </a:r>
            <a:r>
              <a:rPr lang="zh-CN" altLang="en-US"/>
              <a:t>（</a:t>
            </a:r>
            <a:r>
              <a:rPr lang="en-US" altLang="zh-CN"/>
              <a:t>a</a:t>
            </a:r>
            <a:r>
              <a:rPr lang="zh-CN" altLang="en-US"/>
              <a:t>）所示电路的电压放大倍数为：</a:t>
            </a:r>
          </a:p>
        </p:txBody>
      </p:sp>
      <p:sp>
        <p:nvSpPr>
          <p:cNvPr id="838662" name="Rectangle 6"/>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8661" name="Object 5"/>
          <p:cNvGraphicFramePr>
            <a:graphicFrameLocks noChangeAspect="1"/>
          </p:cNvGraphicFramePr>
          <p:nvPr/>
        </p:nvGraphicFramePr>
        <p:xfrm>
          <a:off x="2124075" y="836613"/>
          <a:ext cx="4105275" cy="1268412"/>
        </p:xfrm>
        <a:graphic>
          <a:graphicData uri="http://schemas.openxmlformats.org/presentationml/2006/ole">
            <p:oleObj spid="_x0000_s838661" name="公式" r:id="rId3" imgW="2590800" imgH="800100" progId="">
              <p:embed/>
            </p:oleObj>
          </a:graphicData>
        </a:graphic>
      </p:graphicFrame>
      <p:sp>
        <p:nvSpPr>
          <p:cNvPr id="838663" name="Text Box 7"/>
          <p:cNvSpPr txBox="1">
            <a:spLocks noChangeArrowheads="1"/>
          </p:cNvSpPr>
          <p:nvPr/>
        </p:nvSpPr>
        <p:spPr bwMode="auto">
          <a:xfrm>
            <a:off x="611188" y="2492375"/>
            <a:ext cx="2160587" cy="366713"/>
          </a:xfrm>
          <a:prstGeom prst="rect">
            <a:avLst/>
          </a:prstGeom>
          <a:noFill/>
          <a:ln w="9525">
            <a:noFill/>
            <a:miter lim="800000"/>
            <a:headEnd/>
            <a:tailEnd/>
          </a:ln>
          <a:effectLst/>
        </p:spPr>
        <p:txBody>
          <a:bodyPr>
            <a:spAutoFit/>
          </a:bodyPr>
          <a:lstStyle/>
          <a:p>
            <a:pPr>
              <a:spcBef>
                <a:spcPct val="50000"/>
              </a:spcBef>
            </a:pPr>
            <a:r>
              <a:rPr lang="zh-CN" altLang="en-US"/>
              <a:t>式中</a:t>
            </a:r>
          </a:p>
        </p:txBody>
      </p:sp>
      <p:sp>
        <p:nvSpPr>
          <p:cNvPr id="838665"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8664" name="Object 8"/>
          <p:cNvGraphicFramePr>
            <a:graphicFrameLocks noChangeAspect="1"/>
          </p:cNvGraphicFramePr>
          <p:nvPr/>
        </p:nvGraphicFramePr>
        <p:xfrm>
          <a:off x="2195513" y="2454275"/>
          <a:ext cx="1296987" cy="687388"/>
        </p:xfrm>
        <a:graphic>
          <a:graphicData uri="http://schemas.openxmlformats.org/presentationml/2006/ole">
            <p:oleObj spid="_x0000_s838664" name="公式" r:id="rId4" imgW="774364" imgH="406224" progId="">
              <p:embed/>
            </p:oleObj>
          </a:graphicData>
        </a:graphic>
      </p:graphicFrame>
      <p:sp>
        <p:nvSpPr>
          <p:cNvPr id="838667" name="Rectangle 11"/>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8666" name="Object 10"/>
          <p:cNvGraphicFramePr>
            <a:graphicFrameLocks noChangeAspect="1"/>
          </p:cNvGraphicFramePr>
          <p:nvPr/>
        </p:nvGraphicFramePr>
        <p:xfrm>
          <a:off x="4500563" y="2420938"/>
          <a:ext cx="1366837" cy="692150"/>
        </p:xfrm>
        <a:graphic>
          <a:graphicData uri="http://schemas.openxmlformats.org/presentationml/2006/ole">
            <p:oleObj spid="_x0000_s838666" name="公式" r:id="rId5" imgW="736600" imgH="368300" progId="">
              <p:embed/>
            </p:oleObj>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4" name="Text Box 4"/>
          <p:cNvSpPr txBox="1">
            <a:spLocks noChangeArrowheads="1"/>
          </p:cNvSpPr>
          <p:nvPr/>
        </p:nvSpPr>
        <p:spPr bwMode="auto">
          <a:xfrm>
            <a:off x="611188" y="476250"/>
            <a:ext cx="8208962" cy="366713"/>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839685" name="Text Box 5"/>
          <p:cNvSpPr txBox="1">
            <a:spLocks noChangeArrowheads="1"/>
          </p:cNvSpPr>
          <p:nvPr/>
        </p:nvSpPr>
        <p:spPr bwMode="auto">
          <a:xfrm>
            <a:off x="539750" y="476250"/>
            <a:ext cx="8135938" cy="3668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6-51</a:t>
            </a:r>
            <a:r>
              <a:rPr lang="zh-CN" altLang="en-US" b="1"/>
              <a:t>工作原理分析：</a:t>
            </a:r>
          </a:p>
          <a:p>
            <a:pPr>
              <a:spcBef>
                <a:spcPct val="50000"/>
              </a:spcBef>
            </a:pPr>
            <a:r>
              <a:rPr lang="zh-CN" altLang="en-US"/>
              <a:t>       在图</a:t>
            </a:r>
            <a:r>
              <a:rPr lang="en-US" altLang="zh-CN"/>
              <a:t>6-51</a:t>
            </a:r>
            <a:r>
              <a:rPr lang="zh-CN" altLang="en-US"/>
              <a:t>（</a:t>
            </a:r>
            <a:r>
              <a:rPr lang="en-US" altLang="zh-CN"/>
              <a:t>a</a:t>
            </a:r>
            <a:r>
              <a:rPr lang="zh-CN" altLang="en-US"/>
              <a:t>）所示电路中，当</a:t>
            </a:r>
            <a:r>
              <a:rPr lang="en-US" altLang="zh-CN" i="1"/>
              <a:t>f </a:t>
            </a:r>
            <a:r>
              <a:rPr lang="en-US" altLang="zh-CN"/>
              <a:t>= 0</a:t>
            </a:r>
            <a:r>
              <a:rPr lang="zh-CN" altLang="en-US"/>
              <a:t>时，电容</a:t>
            </a:r>
            <a:r>
              <a:rPr lang="en-US" altLang="zh-CN" i="1"/>
              <a:t>C</a:t>
            </a:r>
            <a:r>
              <a:rPr lang="zh-CN" altLang="en-US"/>
              <a:t>相当于开路，此时的电压放   </a:t>
            </a:r>
          </a:p>
          <a:p>
            <a:pPr>
              <a:spcBef>
                <a:spcPct val="50000"/>
              </a:spcBef>
            </a:pPr>
            <a:r>
              <a:rPr lang="zh-CN" altLang="en-US"/>
              <a:t>大倍数</a:t>
            </a:r>
            <a:r>
              <a:rPr lang="en-US" altLang="zh-CN" i="1"/>
              <a:t>Au</a:t>
            </a:r>
            <a:r>
              <a:rPr lang="en-US" altLang="zh-CN"/>
              <a:t>p</a:t>
            </a:r>
            <a:r>
              <a:rPr lang="zh-CN" altLang="en-US"/>
              <a:t>即为同相比例运算电路的电压放大倍数。一般情况下，</a:t>
            </a:r>
            <a:r>
              <a:rPr lang="en-US" altLang="zh-CN" i="1"/>
              <a:t>Au</a:t>
            </a:r>
            <a:r>
              <a:rPr lang="en-US" altLang="zh-CN"/>
              <a:t>p</a:t>
            </a:r>
            <a:r>
              <a:rPr lang="zh-CN" altLang="en-US"/>
              <a:t>＞</a:t>
            </a:r>
            <a:r>
              <a:rPr lang="en-US" altLang="zh-CN"/>
              <a:t>1</a:t>
            </a:r>
            <a:r>
              <a:rPr lang="zh-CN" altLang="en-US"/>
              <a:t>，所 </a:t>
            </a:r>
          </a:p>
          <a:p>
            <a:pPr>
              <a:spcBef>
                <a:spcPct val="50000"/>
              </a:spcBef>
            </a:pPr>
            <a:r>
              <a:rPr lang="zh-CN" altLang="en-US"/>
              <a:t>以与无源滤波器相比，合理选择</a:t>
            </a:r>
            <a:r>
              <a:rPr lang="en-US" altLang="zh-CN" i="1"/>
              <a:t>R</a:t>
            </a:r>
            <a:r>
              <a:rPr lang="en-US" altLang="zh-CN"/>
              <a:t>1</a:t>
            </a:r>
            <a:r>
              <a:rPr lang="zh-CN" altLang="en-US"/>
              <a:t>和</a:t>
            </a:r>
            <a:r>
              <a:rPr lang="en-US" altLang="zh-CN" i="1"/>
              <a:t>R</a:t>
            </a:r>
            <a:r>
              <a:rPr lang="en-US" altLang="zh-CN"/>
              <a:t>F</a:t>
            </a:r>
            <a:r>
              <a:rPr lang="zh-CN" altLang="en-US"/>
              <a:t>就可得到所需的放大倍数。由于电路引</a:t>
            </a:r>
          </a:p>
          <a:p>
            <a:pPr>
              <a:spcBef>
                <a:spcPct val="50000"/>
              </a:spcBef>
            </a:pPr>
            <a:r>
              <a:rPr lang="zh-CN" altLang="en-US"/>
              <a:t>入了深度电压负反馈，输出电阻近似为零，因此电路带负载后，   与     关系不</a:t>
            </a:r>
          </a:p>
          <a:p>
            <a:pPr>
              <a:spcBef>
                <a:spcPct val="50000"/>
              </a:spcBef>
            </a:pPr>
            <a:r>
              <a:rPr lang="zh-CN" altLang="en-US"/>
              <a:t>变，即</a:t>
            </a:r>
            <a:r>
              <a:rPr lang="en-US" altLang="zh-CN" i="1"/>
              <a:t>R</a:t>
            </a:r>
            <a:r>
              <a:rPr lang="en-US" altLang="zh-CN"/>
              <a:t>L</a:t>
            </a:r>
            <a:r>
              <a:rPr lang="zh-CN" altLang="en-US"/>
              <a:t>不影响电路的频率特性。当信号频率</a:t>
            </a:r>
            <a:r>
              <a:rPr lang="en-US" altLang="zh-CN" i="1"/>
              <a:t>f</a:t>
            </a:r>
            <a:r>
              <a:rPr lang="zh-CN" altLang="en-US"/>
              <a:t>为通带截止频率</a:t>
            </a:r>
            <a:r>
              <a:rPr lang="en-US" altLang="zh-CN" b="1" i="1"/>
              <a:t>f</a:t>
            </a:r>
            <a:r>
              <a:rPr lang="en-US" altLang="zh-CN" b="1"/>
              <a:t>0</a:t>
            </a:r>
            <a:r>
              <a:rPr lang="zh-CN" altLang="en-US"/>
              <a:t>时，</a:t>
            </a:r>
            <a:r>
              <a:rPr lang="en-US" altLang="zh-CN"/>
              <a:t>|     |=</a:t>
            </a:r>
            <a:r>
              <a:rPr lang="en-US" altLang="zh-CN" i="1"/>
              <a:t> </a:t>
            </a:r>
          </a:p>
          <a:p>
            <a:pPr>
              <a:spcBef>
                <a:spcPct val="50000"/>
              </a:spcBef>
            </a:pPr>
            <a:r>
              <a:rPr lang="en-US" altLang="zh-CN" i="1"/>
              <a:t>A</a:t>
            </a:r>
            <a:r>
              <a:rPr lang="en-US" altLang="zh-CN" i="1" baseline="-25000"/>
              <a:t>u</a:t>
            </a:r>
            <a:r>
              <a:rPr lang="en-US" altLang="zh-CN" baseline="-25000"/>
              <a:t>p</a:t>
            </a:r>
            <a:r>
              <a:rPr lang="en-US" altLang="zh-CN"/>
              <a:t>/      </a:t>
            </a:r>
            <a:r>
              <a:rPr lang="zh-CN" altLang="en-US"/>
              <a:t>；因此在图</a:t>
            </a:r>
            <a:r>
              <a:rPr lang="en-US" altLang="zh-CN"/>
              <a:t>6-51</a:t>
            </a:r>
            <a:r>
              <a:rPr lang="zh-CN" altLang="en-US"/>
              <a:t>（</a:t>
            </a:r>
            <a:r>
              <a:rPr lang="en-US" altLang="zh-CN"/>
              <a:t>b</a:t>
            </a:r>
            <a:r>
              <a:rPr lang="zh-CN" altLang="en-US"/>
              <a:t>）所示的对数幅频特性中，当</a:t>
            </a:r>
            <a:r>
              <a:rPr lang="en-US" altLang="zh-CN" i="1"/>
              <a:t>f </a:t>
            </a:r>
            <a:r>
              <a:rPr lang="en-US" altLang="zh-CN"/>
              <a:t>=</a:t>
            </a:r>
            <a:r>
              <a:rPr lang="en-US" altLang="zh-CN" i="1"/>
              <a:t> f</a:t>
            </a:r>
            <a:r>
              <a:rPr lang="en-US" altLang="zh-CN"/>
              <a:t>0</a:t>
            </a:r>
            <a:r>
              <a:rPr lang="zh-CN" altLang="en-US"/>
              <a:t>时的增益比通带</a:t>
            </a:r>
          </a:p>
          <a:p>
            <a:pPr>
              <a:spcBef>
                <a:spcPct val="50000"/>
              </a:spcBef>
            </a:pPr>
            <a:r>
              <a:rPr lang="zh-CN" altLang="en-US"/>
              <a:t>增益</a:t>
            </a:r>
            <a:r>
              <a:rPr lang="en-US" altLang="zh-CN"/>
              <a:t>20lg</a:t>
            </a:r>
            <a:r>
              <a:rPr lang="en-US" altLang="zh-CN" i="1"/>
              <a:t> Au </a:t>
            </a:r>
            <a:r>
              <a:rPr lang="en-US" altLang="zh-CN"/>
              <a:t>p</a:t>
            </a:r>
            <a:r>
              <a:rPr lang="zh-CN" altLang="en-US"/>
              <a:t>下降</a:t>
            </a:r>
            <a:r>
              <a:rPr lang="en-US" altLang="zh-CN"/>
              <a:t>3 dB</a:t>
            </a:r>
            <a:r>
              <a:rPr lang="zh-CN" altLang="en-US"/>
              <a:t>。当</a:t>
            </a:r>
            <a:r>
              <a:rPr lang="en-US" altLang="zh-CN" i="1"/>
              <a:t>f </a:t>
            </a:r>
            <a:r>
              <a:rPr lang="zh-CN" altLang="en-US"/>
              <a:t>＞</a:t>
            </a:r>
            <a:r>
              <a:rPr lang="zh-CN" altLang="en-US" i="1"/>
              <a:t> </a:t>
            </a:r>
            <a:r>
              <a:rPr lang="en-US" altLang="zh-CN" i="1"/>
              <a:t>f</a:t>
            </a:r>
            <a:r>
              <a:rPr lang="en-US" altLang="zh-CN"/>
              <a:t>0</a:t>
            </a:r>
            <a:r>
              <a:rPr lang="zh-CN" altLang="en-US"/>
              <a:t>时，增益以</a:t>
            </a:r>
            <a:r>
              <a:rPr lang="en-US" altLang="zh-CN"/>
              <a:t>-20 dB/</a:t>
            </a:r>
            <a:r>
              <a:rPr lang="zh-CN" altLang="en-US"/>
              <a:t>十倍频的斜率下降，这是</a:t>
            </a:r>
          </a:p>
          <a:p>
            <a:pPr>
              <a:spcBef>
                <a:spcPct val="50000"/>
              </a:spcBef>
            </a:pPr>
            <a:r>
              <a:rPr lang="zh-CN" altLang="en-US"/>
              <a:t>一阶低通滤波器的特点。而理想的低通滤波器则在</a:t>
            </a:r>
            <a:r>
              <a:rPr lang="en-US" altLang="zh-CN" i="1"/>
              <a:t>f</a:t>
            </a:r>
            <a:r>
              <a:rPr lang="zh-CN" altLang="en-US"/>
              <a:t>＞</a:t>
            </a:r>
            <a:r>
              <a:rPr lang="en-US" altLang="zh-CN" i="1"/>
              <a:t>f</a:t>
            </a:r>
            <a:r>
              <a:rPr lang="en-US" altLang="zh-CN"/>
              <a:t>0</a:t>
            </a:r>
            <a:r>
              <a:rPr lang="zh-CN" altLang="en-US"/>
              <a:t>时，增益立刻降到</a:t>
            </a:r>
            <a:r>
              <a:rPr lang="en-US" altLang="zh-CN"/>
              <a:t>0</a:t>
            </a:r>
            <a:r>
              <a:rPr lang="zh-CN" altLang="en-US"/>
              <a:t>。 </a:t>
            </a:r>
          </a:p>
        </p:txBody>
      </p:sp>
      <p:sp>
        <p:nvSpPr>
          <p:cNvPr id="839687" name="Rectangle 7"/>
          <p:cNvSpPr>
            <a:spLocks noChangeArrowheads="1"/>
          </p:cNvSpPr>
          <p:nvPr/>
        </p:nvSpPr>
        <p:spPr bwMode="auto">
          <a:xfrm>
            <a:off x="0" y="3281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686" name="Object 6"/>
          <p:cNvGraphicFramePr>
            <a:graphicFrameLocks noChangeAspect="1"/>
          </p:cNvGraphicFramePr>
          <p:nvPr/>
        </p:nvGraphicFramePr>
        <p:xfrm>
          <a:off x="6948488" y="2060575"/>
          <a:ext cx="320675" cy="431800"/>
        </p:xfrm>
        <a:graphic>
          <a:graphicData uri="http://schemas.openxmlformats.org/presentationml/2006/ole">
            <p:oleObj spid="_x0000_s839686" name="公式" r:id="rId3" imgW="215713" imgH="291847" progId="">
              <p:embed/>
            </p:oleObj>
          </a:graphicData>
        </a:graphic>
      </p:graphicFrame>
      <p:sp>
        <p:nvSpPr>
          <p:cNvPr id="839689" name="Rectangle 9"/>
          <p:cNvSpPr>
            <a:spLocks noChangeArrowheads="1"/>
          </p:cNvSpPr>
          <p:nvPr/>
        </p:nvSpPr>
        <p:spPr bwMode="auto">
          <a:xfrm>
            <a:off x="0" y="3281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688" name="Object 8"/>
          <p:cNvGraphicFramePr>
            <a:graphicFrameLocks noChangeAspect="1"/>
          </p:cNvGraphicFramePr>
          <p:nvPr/>
        </p:nvGraphicFramePr>
        <p:xfrm>
          <a:off x="7451725" y="2060575"/>
          <a:ext cx="292100" cy="431800"/>
        </p:xfrm>
        <a:graphic>
          <a:graphicData uri="http://schemas.openxmlformats.org/presentationml/2006/ole">
            <p:oleObj spid="_x0000_s839688" name="公式" r:id="rId4" imgW="203112" imgH="291973" progId="">
              <p:embed/>
            </p:oleObj>
          </a:graphicData>
        </a:graphic>
      </p:graphicFrame>
      <p:sp>
        <p:nvSpPr>
          <p:cNvPr id="839691" name="Rectangle 11"/>
          <p:cNvSpPr>
            <a:spLocks noChangeArrowheads="1"/>
          </p:cNvSpPr>
          <p:nvPr/>
        </p:nvSpPr>
        <p:spPr bwMode="auto">
          <a:xfrm>
            <a:off x="0" y="3281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690" name="Object 10"/>
          <p:cNvGraphicFramePr>
            <a:graphicFrameLocks noChangeAspect="1"/>
          </p:cNvGraphicFramePr>
          <p:nvPr/>
        </p:nvGraphicFramePr>
        <p:xfrm>
          <a:off x="7667625" y="2420938"/>
          <a:ext cx="341313" cy="503237"/>
        </p:xfrm>
        <a:graphic>
          <a:graphicData uri="http://schemas.openxmlformats.org/presentationml/2006/ole">
            <p:oleObj spid="_x0000_s839690" name="公式" r:id="rId5" imgW="203112" imgH="291973" progId="">
              <p:embed/>
            </p:oleObj>
          </a:graphicData>
        </a:graphic>
      </p:graphicFrame>
      <p:sp>
        <p:nvSpPr>
          <p:cNvPr id="839693" name="Rectangle 1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692" name="Object 12"/>
          <p:cNvGraphicFramePr>
            <a:graphicFrameLocks noChangeAspect="1"/>
          </p:cNvGraphicFramePr>
          <p:nvPr/>
        </p:nvGraphicFramePr>
        <p:xfrm>
          <a:off x="965200" y="3001963"/>
          <a:ext cx="360363" cy="315912"/>
        </p:xfrm>
        <a:graphic>
          <a:graphicData uri="http://schemas.openxmlformats.org/presentationml/2006/ole">
            <p:oleObj spid="_x0000_s839692" name="公式" r:id="rId6" imgW="228501" imgH="203112" progId="">
              <p:embed/>
            </p:oleObj>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8" name="Text Box 4"/>
          <p:cNvSpPr txBox="1">
            <a:spLocks noChangeArrowheads="1"/>
          </p:cNvSpPr>
          <p:nvPr/>
        </p:nvSpPr>
        <p:spPr bwMode="auto">
          <a:xfrm>
            <a:off x="539750" y="404813"/>
            <a:ext cx="8135938" cy="1739900"/>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为了改善一阶低通滤波器的特性，使之更接近于理想情况，可利用多个</a:t>
            </a:r>
            <a:r>
              <a:rPr lang="en-US" altLang="zh-CN" i="1"/>
              <a:t>RC</a:t>
            </a:r>
            <a:r>
              <a:rPr lang="zh-CN" altLang="en-US"/>
              <a:t>环节构成多阶低通滤波器。具有两个</a:t>
            </a:r>
            <a:r>
              <a:rPr lang="en-US" altLang="zh-CN" i="1"/>
              <a:t>RC</a:t>
            </a:r>
            <a:r>
              <a:rPr lang="zh-CN" altLang="en-US"/>
              <a:t>环节的电路，称为二阶低通滤波器；具有三个</a:t>
            </a:r>
            <a:r>
              <a:rPr lang="en-US" altLang="zh-CN" i="1"/>
              <a:t>RC</a:t>
            </a:r>
            <a:r>
              <a:rPr lang="zh-CN" altLang="en-US"/>
              <a:t>环节的电路，称为三阶低通滤波器电路；依此类推，阶数愈多，</a:t>
            </a:r>
            <a:r>
              <a:rPr lang="en-US" altLang="zh-CN" i="1"/>
              <a:t>f</a:t>
            </a:r>
            <a:r>
              <a:rPr lang="zh-CN" altLang="en-US"/>
              <a:t>＞</a:t>
            </a:r>
            <a:r>
              <a:rPr lang="en-US" altLang="zh-CN" i="1"/>
              <a:t>f</a:t>
            </a:r>
            <a:r>
              <a:rPr lang="en-US" altLang="zh-CN"/>
              <a:t>0</a:t>
            </a:r>
            <a:r>
              <a:rPr lang="zh-CN" altLang="en-US"/>
              <a:t>时，</a:t>
            </a:r>
            <a:r>
              <a:rPr lang="en-US" altLang="zh-CN"/>
              <a:t>|     |</a:t>
            </a:r>
            <a:r>
              <a:rPr lang="zh-CN" altLang="en-US"/>
              <a:t>下降愈快，    的频率特性愈接近理想情况。图</a:t>
            </a:r>
            <a:r>
              <a:rPr lang="en-US" altLang="zh-CN"/>
              <a:t>6-52</a:t>
            </a:r>
            <a:r>
              <a:rPr lang="zh-CN" altLang="en-US"/>
              <a:t>（</a:t>
            </a:r>
            <a:r>
              <a:rPr lang="en-US" altLang="zh-CN"/>
              <a:t>a</a:t>
            </a:r>
            <a:r>
              <a:rPr lang="zh-CN" altLang="en-US"/>
              <a:t>）所示电路就是一种二阶低通滤波器，图</a:t>
            </a:r>
            <a:r>
              <a:rPr lang="en-US" altLang="zh-CN"/>
              <a:t>6-52</a:t>
            </a:r>
            <a:r>
              <a:rPr lang="zh-CN" altLang="en-US"/>
              <a:t>（</a:t>
            </a:r>
            <a:r>
              <a:rPr lang="en-US" altLang="zh-CN"/>
              <a:t>b</a:t>
            </a:r>
            <a:r>
              <a:rPr lang="zh-CN" altLang="en-US"/>
              <a:t>）所示是其不同</a:t>
            </a:r>
            <a:r>
              <a:rPr lang="en-US" altLang="zh-CN" i="1"/>
              <a:t>Q</a:t>
            </a:r>
            <a:r>
              <a:rPr lang="zh-CN" altLang="en-US"/>
              <a:t>（品质因数）值下的幅频特性。由图可以看出，二阶低通滤波器的幅频特性比一阶的好。</a:t>
            </a:r>
          </a:p>
        </p:txBody>
      </p:sp>
      <p:sp>
        <p:nvSpPr>
          <p:cNvPr id="840710" name="Rectangle 6"/>
          <p:cNvSpPr>
            <a:spLocks noChangeArrowheads="1"/>
          </p:cNvSpPr>
          <p:nvPr/>
        </p:nvSpPr>
        <p:spPr bwMode="auto">
          <a:xfrm>
            <a:off x="0" y="3281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40709" name="Object 5"/>
          <p:cNvGraphicFramePr>
            <a:graphicFrameLocks noChangeAspect="1"/>
          </p:cNvGraphicFramePr>
          <p:nvPr/>
        </p:nvGraphicFramePr>
        <p:xfrm>
          <a:off x="1187450" y="1158875"/>
          <a:ext cx="292100" cy="431800"/>
        </p:xfrm>
        <a:graphic>
          <a:graphicData uri="http://schemas.openxmlformats.org/presentationml/2006/ole">
            <p:oleObj spid="_x0000_s840709" name="公式" r:id="rId3" imgW="203112" imgH="291973" progId="">
              <p:embed/>
            </p:oleObj>
          </a:graphicData>
        </a:graphic>
      </p:graphicFrame>
      <p:graphicFrame>
        <p:nvGraphicFramePr>
          <p:cNvPr id="840711" name="Object 7"/>
          <p:cNvGraphicFramePr>
            <a:graphicFrameLocks noChangeAspect="1"/>
          </p:cNvGraphicFramePr>
          <p:nvPr/>
        </p:nvGraphicFramePr>
        <p:xfrm>
          <a:off x="2627313" y="1196975"/>
          <a:ext cx="292100" cy="431800"/>
        </p:xfrm>
        <a:graphic>
          <a:graphicData uri="http://schemas.openxmlformats.org/presentationml/2006/ole">
            <p:oleObj spid="_x0000_s840711" name="公式" r:id="rId4" imgW="203112" imgH="291973" progId="">
              <p:embed/>
            </p:oleObj>
          </a:graphicData>
        </a:graphic>
      </p:graphicFrame>
      <p:pic>
        <p:nvPicPr>
          <p:cNvPr id="840712" name="Picture 8"/>
          <p:cNvPicPr>
            <a:picLocks noChangeAspect="1" noChangeArrowheads="1"/>
          </p:cNvPicPr>
          <p:nvPr/>
        </p:nvPicPr>
        <p:blipFill>
          <a:blip r:embed="rId5" cstate="print"/>
          <a:srcRect/>
          <a:stretch>
            <a:fillRect/>
          </a:stretch>
        </p:blipFill>
        <p:spPr bwMode="auto">
          <a:xfrm>
            <a:off x="611188" y="2349500"/>
            <a:ext cx="7772400" cy="3257550"/>
          </a:xfrm>
          <a:prstGeom prst="rect">
            <a:avLst/>
          </a:prstGeom>
          <a:noFill/>
          <a:ln w="9525">
            <a:noFill/>
            <a:miter lim="800000"/>
            <a:headEnd/>
            <a:tailEnd/>
          </a:ln>
          <a:effectLst/>
        </p:spPr>
      </p:pic>
      <p:sp>
        <p:nvSpPr>
          <p:cNvPr id="840713" name="Text Box 9"/>
          <p:cNvSpPr txBox="1">
            <a:spLocks noChangeArrowheads="1"/>
          </p:cNvSpPr>
          <p:nvPr/>
        </p:nvSpPr>
        <p:spPr bwMode="auto">
          <a:xfrm>
            <a:off x="4140200" y="5734050"/>
            <a:ext cx="15843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6-52</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2" name="Text Box 4"/>
          <p:cNvSpPr txBox="1">
            <a:spLocks noChangeArrowheads="1"/>
          </p:cNvSpPr>
          <p:nvPr/>
        </p:nvSpPr>
        <p:spPr bwMode="auto">
          <a:xfrm>
            <a:off x="539750" y="476250"/>
            <a:ext cx="8135938" cy="2838450"/>
          </a:xfrm>
          <a:prstGeom prst="rect">
            <a:avLst/>
          </a:prstGeom>
          <a:noFill/>
          <a:ln w="9525">
            <a:noFill/>
            <a:miter lim="800000"/>
            <a:headEnd/>
            <a:tailEnd/>
          </a:ln>
          <a:effectLst/>
        </p:spPr>
        <p:txBody>
          <a:bodyPr>
            <a:spAutoFit/>
          </a:bodyPr>
          <a:lstStyle/>
          <a:p>
            <a:r>
              <a:rPr lang="zh-CN" altLang="en-US" b="1"/>
              <a:t>（</a:t>
            </a:r>
            <a:r>
              <a:rPr lang="en-US" altLang="zh-CN" b="1"/>
              <a:t>2</a:t>
            </a:r>
            <a:r>
              <a:rPr lang="zh-CN" altLang="en-US" b="1"/>
              <a:t>）有源高通滤波器</a:t>
            </a:r>
          </a:p>
          <a:p>
            <a:r>
              <a:rPr lang="zh-CN" altLang="en-US"/>
              <a:t>       将图</a:t>
            </a:r>
            <a:r>
              <a:rPr lang="en-US" altLang="zh-CN"/>
              <a:t>6-52</a:t>
            </a:r>
            <a:r>
              <a:rPr lang="zh-CN" altLang="en-US"/>
              <a:t>（</a:t>
            </a:r>
            <a:r>
              <a:rPr lang="en-US" altLang="zh-CN"/>
              <a:t>a</a:t>
            </a:r>
            <a:r>
              <a:rPr lang="zh-CN" altLang="en-US"/>
              <a:t>）所示一阶低通滤波器中</a:t>
            </a:r>
            <a:r>
              <a:rPr lang="en-US" altLang="zh-CN" i="1"/>
              <a:t>R</a:t>
            </a:r>
            <a:r>
              <a:rPr lang="zh-CN" altLang="en-US"/>
              <a:t>和</a:t>
            </a:r>
            <a:r>
              <a:rPr lang="en-US" altLang="zh-CN" i="1"/>
              <a:t>C</a:t>
            </a:r>
            <a:r>
              <a:rPr lang="zh-CN" altLang="en-US"/>
              <a:t>的位置调换，就成为一阶有源高通滤波器，，如图</a:t>
            </a:r>
            <a:r>
              <a:rPr lang="en-US" altLang="zh-CN"/>
              <a:t>6-53</a:t>
            </a:r>
            <a:r>
              <a:rPr lang="zh-CN" altLang="en-US"/>
              <a:t>（</a:t>
            </a:r>
            <a:r>
              <a:rPr lang="en-US" altLang="zh-CN"/>
              <a:t>a</a:t>
            </a:r>
            <a:r>
              <a:rPr lang="zh-CN" altLang="en-US"/>
              <a:t>）所示。在图中，滤波电容接在集成运放输入端，它将阻隔、衰减低频信号，而让高频信号顺利通过。</a:t>
            </a:r>
          </a:p>
          <a:p>
            <a:r>
              <a:rPr lang="zh-CN" altLang="en-US"/>
              <a:t>       同低通滤波器的分析类似，我们可以得出高通滤波器的下限截止频率为</a:t>
            </a:r>
            <a:r>
              <a:rPr lang="en-US" altLang="zh-CN" i="1"/>
              <a:t>f</a:t>
            </a:r>
            <a:r>
              <a:rPr lang="en-US" altLang="zh-CN"/>
              <a:t>0 = 1/</a:t>
            </a:r>
            <a:r>
              <a:rPr lang="zh-CN" altLang="en-US"/>
              <a:t>（</a:t>
            </a:r>
            <a:r>
              <a:rPr lang="en-US" altLang="zh-CN"/>
              <a:t>2π</a:t>
            </a:r>
            <a:r>
              <a:rPr lang="en-US" altLang="zh-CN" i="1"/>
              <a:t>RC</a:t>
            </a:r>
            <a:r>
              <a:rPr lang="zh-CN" altLang="en-US"/>
              <a:t>），对于低于截止频率的低频信号，</a:t>
            </a:r>
            <a:r>
              <a:rPr lang="en-US" altLang="zh-CN"/>
              <a:t>|</a:t>
            </a:r>
            <a:r>
              <a:rPr lang="en-US" altLang="zh-CN" i="1"/>
              <a:t>Au</a:t>
            </a:r>
            <a:r>
              <a:rPr lang="en-US" altLang="zh-CN"/>
              <a:t>|</a:t>
            </a:r>
            <a:r>
              <a:rPr lang="zh-CN" altLang="en-US"/>
              <a:t>＜</a:t>
            </a:r>
            <a:r>
              <a:rPr lang="en-US" altLang="zh-CN"/>
              <a:t>0.707|</a:t>
            </a:r>
            <a:r>
              <a:rPr lang="en-US" altLang="zh-CN" i="1"/>
              <a:t>A</a:t>
            </a:r>
            <a:r>
              <a:rPr lang="en-US" altLang="zh-CN" i="1" baseline="-25000"/>
              <a:t>u</a:t>
            </a:r>
            <a:r>
              <a:rPr lang="en-US" altLang="zh-CN" i="1"/>
              <a:t> </a:t>
            </a:r>
            <a:r>
              <a:rPr lang="en-US" altLang="zh-CN" baseline="-25000"/>
              <a:t>m</a:t>
            </a:r>
            <a:r>
              <a:rPr lang="en-US" altLang="zh-CN"/>
              <a:t>|</a:t>
            </a:r>
            <a:r>
              <a:rPr lang="zh-CN" altLang="en-US"/>
              <a:t>。</a:t>
            </a:r>
          </a:p>
          <a:p>
            <a:r>
              <a:rPr lang="zh-CN" altLang="en-US"/>
              <a:t>       一阶有源高通滤波器的带负载能力强，并能补偿</a:t>
            </a:r>
            <a:r>
              <a:rPr lang="en-US" altLang="zh-CN" i="1"/>
              <a:t>RC</a:t>
            </a:r>
            <a:r>
              <a:rPr lang="zh-CN" altLang="en-US"/>
              <a:t>网络上压降对通带增益的损失，但存在过渡带较宽，滤波性能较差的特点。采用二阶高通滤波，可以明显改善滤波性能。将图</a:t>
            </a:r>
            <a:r>
              <a:rPr lang="en-US" altLang="zh-CN"/>
              <a:t>6-48</a:t>
            </a:r>
            <a:r>
              <a:rPr lang="zh-CN" altLang="en-US"/>
              <a:t>（</a:t>
            </a:r>
            <a:r>
              <a:rPr lang="en-US" altLang="zh-CN"/>
              <a:t>a</a:t>
            </a:r>
            <a:r>
              <a:rPr lang="zh-CN" altLang="en-US"/>
              <a:t>）所示二阶低通滤波器中</a:t>
            </a:r>
            <a:r>
              <a:rPr lang="en-US" altLang="zh-CN" i="1"/>
              <a:t>R</a:t>
            </a:r>
            <a:r>
              <a:rPr lang="zh-CN" altLang="en-US"/>
              <a:t>和</a:t>
            </a:r>
            <a:r>
              <a:rPr lang="en-US" altLang="zh-CN" i="1"/>
              <a:t>C</a:t>
            </a:r>
            <a:r>
              <a:rPr lang="zh-CN" altLang="en-US"/>
              <a:t>的位置调换，就成为二阶有源高通滤波电路。如图</a:t>
            </a:r>
            <a:r>
              <a:rPr lang="en-US" altLang="zh-CN"/>
              <a:t>6-53</a:t>
            </a:r>
            <a:r>
              <a:rPr lang="zh-CN" altLang="en-US"/>
              <a:t>（</a:t>
            </a:r>
            <a:r>
              <a:rPr lang="en-US" altLang="zh-CN"/>
              <a:t>b</a:t>
            </a:r>
            <a:r>
              <a:rPr lang="zh-CN" altLang="en-US"/>
              <a:t>）所示。</a:t>
            </a:r>
          </a:p>
        </p:txBody>
      </p:sp>
      <p:pic>
        <p:nvPicPr>
          <p:cNvPr id="841733" name="Picture 5"/>
          <p:cNvPicPr>
            <a:picLocks noChangeAspect="1" noChangeArrowheads="1"/>
          </p:cNvPicPr>
          <p:nvPr/>
        </p:nvPicPr>
        <p:blipFill>
          <a:blip r:embed="rId2" cstate="print"/>
          <a:srcRect/>
          <a:stretch>
            <a:fillRect/>
          </a:stretch>
        </p:blipFill>
        <p:spPr bwMode="auto">
          <a:xfrm>
            <a:off x="971550" y="3500438"/>
            <a:ext cx="7467600" cy="2457450"/>
          </a:xfrm>
          <a:prstGeom prst="rect">
            <a:avLst/>
          </a:prstGeom>
          <a:noFill/>
          <a:ln w="9525">
            <a:noFill/>
            <a:miter lim="800000"/>
            <a:headEnd/>
            <a:tailEnd/>
          </a:ln>
          <a:effectLst/>
        </p:spPr>
      </p:pic>
      <p:sp>
        <p:nvSpPr>
          <p:cNvPr id="841734" name="Text Box 6"/>
          <p:cNvSpPr txBox="1">
            <a:spLocks noChangeArrowheads="1"/>
          </p:cNvSpPr>
          <p:nvPr/>
        </p:nvSpPr>
        <p:spPr bwMode="auto">
          <a:xfrm>
            <a:off x="3924300" y="6165850"/>
            <a:ext cx="13684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6-53</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6" name="Text Box 4"/>
          <p:cNvSpPr txBox="1">
            <a:spLocks noChangeArrowheads="1"/>
          </p:cNvSpPr>
          <p:nvPr/>
        </p:nvSpPr>
        <p:spPr bwMode="auto">
          <a:xfrm>
            <a:off x="539750" y="404813"/>
            <a:ext cx="8280400" cy="1739900"/>
          </a:xfrm>
          <a:prstGeom prst="rect">
            <a:avLst/>
          </a:prstGeom>
          <a:noFill/>
          <a:ln w="9525">
            <a:noFill/>
            <a:miter lim="800000"/>
            <a:headEnd/>
            <a:tailEnd/>
          </a:ln>
          <a:effectLst/>
        </p:spPr>
        <p:txBody>
          <a:bodyPr>
            <a:spAutoFit/>
          </a:bodyPr>
          <a:lstStyle/>
          <a:p>
            <a:r>
              <a:rPr lang="zh-CN" altLang="en-US" b="1"/>
              <a:t>（</a:t>
            </a:r>
            <a:r>
              <a:rPr lang="en-US" altLang="zh-CN" b="1"/>
              <a:t>3</a:t>
            </a:r>
            <a:r>
              <a:rPr lang="zh-CN" altLang="en-US" b="1"/>
              <a:t>）有源带通滤波器</a:t>
            </a:r>
          </a:p>
          <a:p>
            <a:r>
              <a:rPr lang="zh-CN" altLang="en-US"/>
              <a:t>       将低通滤波器和高通滤波器串联，如图</a:t>
            </a:r>
            <a:r>
              <a:rPr lang="en-US" altLang="zh-CN"/>
              <a:t>6-54</a:t>
            </a:r>
            <a:r>
              <a:rPr lang="zh-CN" altLang="en-US"/>
              <a:t>所示，就可得到带通滤波器。设前者的截止频率为</a:t>
            </a:r>
            <a:r>
              <a:rPr lang="en-US" altLang="zh-CN" i="1"/>
              <a:t>f</a:t>
            </a:r>
            <a:r>
              <a:rPr lang="en-US" altLang="zh-CN"/>
              <a:t>01</a:t>
            </a:r>
            <a:r>
              <a:rPr lang="zh-CN" altLang="en-US"/>
              <a:t>，后者的截止频率为</a:t>
            </a:r>
            <a:r>
              <a:rPr lang="en-US" altLang="zh-CN" i="1"/>
              <a:t>f</a:t>
            </a:r>
            <a:r>
              <a:rPr lang="en-US" altLang="zh-CN"/>
              <a:t>02</a:t>
            </a:r>
            <a:r>
              <a:rPr lang="zh-CN" altLang="en-US"/>
              <a:t>，</a:t>
            </a:r>
            <a:r>
              <a:rPr lang="en-US" altLang="zh-CN" i="1"/>
              <a:t>f</a:t>
            </a:r>
            <a:r>
              <a:rPr lang="en-US" altLang="zh-CN"/>
              <a:t>02</a:t>
            </a:r>
            <a:r>
              <a:rPr lang="zh-CN" altLang="en-US"/>
              <a:t>应小于</a:t>
            </a:r>
            <a:r>
              <a:rPr lang="en-US" altLang="zh-CN" i="1"/>
              <a:t>f</a:t>
            </a:r>
            <a:r>
              <a:rPr lang="en-US" altLang="zh-CN"/>
              <a:t>01</a:t>
            </a:r>
            <a:r>
              <a:rPr lang="zh-CN" altLang="en-US"/>
              <a:t>，则通频带为（</a:t>
            </a:r>
            <a:r>
              <a:rPr lang="en-US" altLang="zh-CN" i="1"/>
              <a:t>f</a:t>
            </a:r>
            <a:r>
              <a:rPr lang="en-US" altLang="zh-CN"/>
              <a:t>01 - </a:t>
            </a:r>
            <a:r>
              <a:rPr lang="en-US" altLang="zh-CN" i="1"/>
              <a:t>f</a:t>
            </a:r>
            <a:r>
              <a:rPr lang="en-US" altLang="zh-CN"/>
              <a:t>02</a:t>
            </a:r>
            <a:r>
              <a:rPr lang="zh-CN" altLang="en-US"/>
              <a:t>）。实用电路中也常采用单个集成运放构成压控电压源二阶带通滤波电路，如图</a:t>
            </a:r>
            <a:r>
              <a:rPr lang="en-US" altLang="zh-CN"/>
              <a:t>6-55</a:t>
            </a:r>
            <a:r>
              <a:rPr lang="zh-CN" altLang="en-US"/>
              <a:t>（</a:t>
            </a:r>
            <a:r>
              <a:rPr lang="en-US" altLang="zh-CN"/>
              <a:t>a</a:t>
            </a:r>
            <a:r>
              <a:rPr lang="zh-CN" altLang="en-US"/>
              <a:t>）所示，图（</a:t>
            </a:r>
            <a:r>
              <a:rPr lang="en-US" altLang="zh-CN"/>
              <a:t>b</a:t>
            </a:r>
            <a:r>
              <a:rPr lang="zh-CN" altLang="en-US"/>
              <a:t>）是它的幅频特性。</a:t>
            </a:r>
            <a:r>
              <a:rPr lang="en-US" altLang="zh-CN" i="1"/>
              <a:t>Q</a:t>
            </a:r>
            <a:r>
              <a:rPr lang="zh-CN" altLang="en-US"/>
              <a:t>值愈大，通带放大倍数数值愈大，频带愈窄，选频特性愈好。调整电路的</a:t>
            </a:r>
            <a:r>
              <a:rPr lang="en-US" altLang="zh-CN" i="1"/>
              <a:t>Au </a:t>
            </a:r>
            <a:r>
              <a:rPr lang="en-US" altLang="zh-CN"/>
              <a:t>p</a:t>
            </a:r>
            <a:r>
              <a:rPr lang="zh-CN" altLang="en-US"/>
              <a:t>能够改变频带宽度。</a:t>
            </a:r>
          </a:p>
        </p:txBody>
      </p:sp>
      <p:pic>
        <p:nvPicPr>
          <p:cNvPr id="842757" name="Picture 5"/>
          <p:cNvPicPr>
            <a:picLocks noChangeAspect="1" noChangeArrowheads="1"/>
          </p:cNvPicPr>
          <p:nvPr/>
        </p:nvPicPr>
        <p:blipFill>
          <a:blip r:embed="rId2" cstate="print"/>
          <a:srcRect/>
          <a:stretch>
            <a:fillRect/>
          </a:stretch>
        </p:blipFill>
        <p:spPr bwMode="auto">
          <a:xfrm>
            <a:off x="1692275" y="2565400"/>
            <a:ext cx="5295900" cy="1762125"/>
          </a:xfrm>
          <a:prstGeom prst="rect">
            <a:avLst/>
          </a:prstGeom>
          <a:noFill/>
          <a:ln w="9525">
            <a:noFill/>
            <a:miter lim="800000"/>
            <a:headEnd/>
            <a:tailEnd/>
          </a:ln>
          <a:effectLst/>
        </p:spPr>
      </p:pic>
      <p:sp>
        <p:nvSpPr>
          <p:cNvPr id="842758" name="Text Box 6"/>
          <p:cNvSpPr txBox="1">
            <a:spLocks noChangeArrowheads="1"/>
          </p:cNvSpPr>
          <p:nvPr/>
        </p:nvSpPr>
        <p:spPr bwMode="auto">
          <a:xfrm>
            <a:off x="3276600" y="4724400"/>
            <a:ext cx="2590800"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6-54</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3780" name="Picture 4"/>
          <p:cNvPicPr>
            <a:picLocks noChangeAspect="1" noChangeArrowheads="1"/>
          </p:cNvPicPr>
          <p:nvPr/>
        </p:nvPicPr>
        <p:blipFill>
          <a:blip r:embed="rId2" cstate="print"/>
          <a:srcRect/>
          <a:stretch>
            <a:fillRect/>
          </a:stretch>
        </p:blipFill>
        <p:spPr bwMode="auto">
          <a:xfrm>
            <a:off x="1403350" y="836613"/>
            <a:ext cx="6181725" cy="2924175"/>
          </a:xfrm>
          <a:prstGeom prst="rect">
            <a:avLst/>
          </a:prstGeom>
          <a:noFill/>
          <a:ln w="9525">
            <a:noFill/>
            <a:miter lim="800000"/>
            <a:headEnd/>
            <a:tailEnd/>
          </a:ln>
          <a:effectLst/>
        </p:spPr>
      </p:pic>
      <p:sp>
        <p:nvSpPr>
          <p:cNvPr id="843781" name="Text Box 5"/>
          <p:cNvSpPr txBox="1">
            <a:spLocks noChangeArrowheads="1"/>
          </p:cNvSpPr>
          <p:nvPr/>
        </p:nvSpPr>
        <p:spPr bwMode="auto">
          <a:xfrm>
            <a:off x="3132138" y="4005263"/>
            <a:ext cx="2592387"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6-55</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4" name="Text Box 4"/>
          <p:cNvSpPr txBox="1">
            <a:spLocks noChangeArrowheads="1"/>
          </p:cNvSpPr>
          <p:nvPr/>
        </p:nvSpPr>
        <p:spPr bwMode="auto">
          <a:xfrm>
            <a:off x="468313" y="476250"/>
            <a:ext cx="8424862" cy="2014538"/>
          </a:xfrm>
          <a:prstGeom prst="rect">
            <a:avLst/>
          </a:prstGeom>
          <a:noFill/>
          <a:ln w="9525">
            <a:noFill/>
            <a:miter lim="800000"/>
            <a:headEnd/>
            <a:tailEnd/>
          </a:ln>
          <a:effectLst/>
        </p:spPr>
        <p:txBody>
          <a:bodyPr>
            <a:spAutoFit/>
          </a:bodyPr>
          <a:lstStyle/>
          <a:p>
            <a:r>
              <a:rPr lang="zh-CN" altLang="en-US" b="1"/>
              <a:t>（</a:t>
            </a:r>
            <a:r>
              <a:rPr lang="en-US" altLang="zh-CN" b="1"/>
              <a:t>4</a:t>
            </a:r>
            <a:r>
              <a:rPr lang="zh-CN" altLang="en-US" b="1"/>
              <a:t>）有源带阻滤波器</a:t>
            </a:r>
          </a:p>
          <a:p>
            <a:r>
              <a:rPr lang="zh-CN" altLang="en-US"/>
              <a:t>       将输入电压同时作用于低通滤波器和高通滤波器，再将两个电路的输出电压求和，就可得到带阻滤波器，如图</a:t>
            </a:r>
            <a:r>
              <a:rPr lang="en-US" altLang="zh-CN"/>
              <a:t>6-56</a:t>
            </a:r>
            <a:r>
              <a:rPr lang="zh-CN" altLang="en-US"/>
              <a:t>所示。其中低通滤波器的截止频率</a:t>
            </a:r>
            <a:r>
              <a:rPr lang="en-US" altLang="zh-CN" i="1"/>
              <a:t>f</a:t>
            </a:r>
            <a:r>
              <a:rPr lang="en-US" altLang="zh-CN"/>
              <a:t>01</a:t>
            </a:r>
            <a:r>
              <a:rPr lang="zh-CN" altLang="en-US"/>
              <a:t>应小于高通滤波器的截止频率</a:t>
            </a:r>
            <a:r>
              <a:rPr lang="en-US" altLang="zh-CN" i="1"/>
              <a:t>f</a:t>
            </a:r>
            <a:r>
              <a:rPr lang="en-US" altLang="zh-CN"/>
              <a:t>02</a:t>
            </a:r>
            <a:r>
              <a:rPr lang="zh-CN" altLang="en-US"/>
              <a:t>，因此电路的阻带为（</a:t>
            </a:r>
            <a:r>
              <a:rPr lang="en-US" altLang="zh-CN" i="1"/>
              <a:t>f</a:t>
            </a:r>
            <a:r>
              <a:rPr lang="en-US" altLang="zh-CN"/>
              <a:t>02 - </a:t>
            </a:r>
            <a:r>
              <a:rPr lang="en-US" altLang="zh-CN" i="1"/>
              <a:t>f</a:t>
            </a:r>
            <a:r>
              <a:rPr lang="en-US" altLang="zh-CN"/>
              <a:t>01</a:t>
            </a:r>
            <a:r>
              <a:rPr lang="zh-CN" altLang="en-US"/>
              <a:t>）。</a:t>
            </a:r>
          </a:p>
          <a:p>
            <a:r>
              <a:rPr lang="zh-CN" altLang="en-US"/>
              <a:t>       实用电路常利用无源</a:t>
            </a:r>
            <a:r>
              <a:rPr lang="en-US" altLang="zh-CN"/>
              <a:t>LPF</a:t>
            </a:r>
            <a:r>
              <a:rPr lang="zh-CN" altLang="en-US"/>
              <a:t>和</a:t>
            </a:r>
            <a:r>
              <a:rPr lang="en-US" altLang="zh-CN"/>
              <a:t>HPF</a:t>
            </a:r>
            <a:r>
              <a:rPr lang="zh-CN" altLang="en-US"/>
              <a:t>并联构成无源带阻滤波器，然后接同相比例运算电路，从而得到有源带阻滤波器，如图</a:t>
            </a:r>
            <a:r>
              <a:rPr lang="en-US" altLang="zh-CN"/>
              <a:t>6-57</a:t>
            </a:r>
            <a:r>
              <a:rPr lang="zh-CN" altLang="en-US"/>
              <a:t>所示。由于两个无源滤波器均由三个元件构成英文字母</a:t>
            </a:r>
            <a:r>
              <a:rPr lang="en-US" altLang="zh-CN"/>
              <a:t>T</a:t>
            </a:r>
            <a:r>
              <a:rPr lang="zh-CN" altLang="en-US"/>
              <a:t>，故称之为双</a:t>
            </a:r>
            <a:r>
              <a:rPr lang="en-US" altLang="zh-CN"/>
              <a:t>T</a:t>
            </a:r>
            <a:r>
              <a:rPr lang="zh-CN" altLang="en-US"/>
              <a:t>网络。</a:t>
            </a:r>
          </a:p>
        </p:txBody>
      </p:sp>
      <p:pic>
        <p:nvPicPr>
          <p:cNvPr id="844805" name="Picture 5"/>
          <p:cNvPicPr>
            <a:picLocks noChangeAspect="1" noChangeArrowheads="1"/>
          </p:cNvPicPr>
          <p:nvPr/>
        </p:nvPicPr>
        <p:blipFill>
          <a:blip r:embed="rId2" cstate="print"/>
          <a:srcRect/>
          <a:stretch>
            <a:fillRect/>
          </a:stretch>
        </p:blipFill>
        <p:spPr bwMode="auto">
          <a:xfrm>
            <a:off x="361950" y="2708275"/>
            <a:ext cx="4448175" cy="2209800"/>
          </a:xfrm>
          <a:prstGeom prst="rect">
            <a:avLst/>
          </a:prstGeom>
          <a:noFill/>
          <a:ln w="9525">
            <a:noFill/>
            <a:miter lim="800000"/>
            <a:headEnd/>
            <a:tailEnd/>
          </a:ln>
          <a:effectLst/>
        </p:spPr>
      </p:pic>
      <p:pic>
        <p:nvPicPr>
          <p:cNvPr id="844806" name="Picture 6"/>
          <p:cNvPicPr>
            <a:picLocks noChangeAspect="1" noChangeArrowheads="1"/>
          </p:cNvPicPr>
          <p:nvPr/>
        </p:nvPicPr>
        <p:blipFill>
          <a:blip r:embed="rId3" cstate="print"/>
          <a:srcRect/>
          <a:stretch>
            <a:fillRect/>
          </a:stretch>
        </p:blipFill>
        <p:spPr bwMode="auto">
          <a:xfrm>
            <a:off x="4976813" y="2708275"/>
            <a:ext cx="3905250" cy="2238375"/>
          </a:xfrm>
          <a:prstGeom prst="rect">
            <a:avLst/>
          </a:prstGeom>
          <a:noFill/>
          <a:ln w="9525">
            <a:noFill/>
            <a:miter lim="800000"/>
            <a:headEnd/>
            <a:tailEnd/>
          </a:ln>
          <a:effectLst/>
        </p:spPr>
      </p:pic>
      <p:sp>
        <p:nvSpPr>
          <p:cNvPr id="844807" name="Text Box 7"/>
          <p:cNvSpPr txBox="1">
            <a:spLocks noChangeArrowheads="1"/>
          </p:cNvSpPr>
          <p:nvPr/>
        </p:nvSpPr>
        <p:spPr bwMode="auto">
          <a:xfrm>
            <a:off x="2051050" y="5157788"/>
            <a:ext cx="1368425"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6-56</a:t>
            </a:r>
          </a:p>
        </p:txBody>
      </p:sp>
      <p:sp>
        <p:nvSpPr>
          <p:cNvPr id="844808" name="Text Box 8"/>
          <p:cNvSpPr txBox="1">
            <a:spLocks noChangeArrowheads="1"/>
          </p:cNvSpPr>
          <p:nvPr/>
        </p:nvSpPr>
        <p:spPr bwMode="auto">
          <a:xfrm>
            <a:off x="6011863" y="5229225"/>
            <a:ext cx="1800225"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6-57</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8" name="Text Box 4"/>
          <p:cNvSpPr txBox="1">
            <a:spLocks noChangeArrowheads="1"/>
          </p:cNvSpPr>
          <p:nvPr/>
        </p:nvSpPr>
        <p:spPr bwMode="auto">
          <a:xfrm>
            <a:off x="539750" y="333375"/>
            <a:ext cx="8353425" cy="5840413"/>
          </a:xfrm>
          <a:prstGeom prst="rect">
            <a:avLst/>
          </a:prstGeom>
          <a:noFill/>
          <a:ln w="9525">
            <a:noFill/>
            <a:miter lim="800000"/>
            <a:headEnd/>
            <a:tailEnd/>
          </a:ln>
          <a:effectLst/>
        </p:spPr>
        <p:txBody>
          <a:bodyPr>
            <a:spAutoFit/>
          </a:bodyPr>
          <a:lstStyle/>
          <a:p>
            <a:pPr>
              <a:spcAft>
                <a:spcPct val="45000"/>
              </a:spcAft>
            </a:pPr>
            <a:r>
              <a:rPr lang="en-US" altLang="zh-CN" sz="2400" b="1"/>
              <a:t>6.5.3  </a:t>
            </a:r>
            <a:r>
              <a:rPr lang="zh-CN" altLang="en-US" sz="2400" b="1"/>
              <a:t>电压比较器</a:t>
            </a:r>
          </a:p>
          <a:p>
            <a:r>
              <a:rPr lang="zh-CN" altLang="en-US" b="1"/>
              <a:t>       功能及应用：</a:t>
            </a:r>
            <a:r>
              <a:rPr lang="zh-CN" altLang="en-US"/>
              <a:t>电压比较器（简称比较器）是信号处理电路，其功能是比较两个电压的大小，通过输出电压的高电平或低电平，表示两个输入电压的大小关系。在自动控制和电子测量中，常用于鉴幅、模数转换、各种非正弦波形的产生和变换电路中。</a:t>
            </a:r>
          </a:p>
          <a:p>
            <a:r>
              <a:rPr lang="zh-CN" altLang="en-US"/>
              <a:t>       </a:t>
            </a:r>
          </a:p>
          <a:p>
            <a:r>
              <a:rPr lang="zh-CN" altLang="en-US" b="1"/>
              <a:t>       输入信号和输出信号：</a:t>
            </a:r>
            <a:r>
              <a:rPr lang="zh-CN" altLang="en-US"/>
              <a:t>电压比较器的输入信号通常是两个模拟量，一般情况下，其中一个输入信号是固定不变的参考电压</a:t>
            </a:r>
            <a:r>
              <a:rPr lang="en-US" altLang="zh-CN" i="1"/>
              <a:t>U</a:t>
            </a:r>
            <a:r>
              <a:rPr lang="en-US" altLang="zh-CN" baseline="-25000"/>
              <a:t>REF</a:t>
            </a:r>
            <a:r>
              <a:rPr lang="zh-CN" altLang="en-US"/>
              <a:t>，另一个输入信号则是变化的信号</a:t>
            </a:r>
            <a:r>
              <a:rPr lang="en-US" altLang="zh-CN" i="1"/>
              <a:t>u</a:t>
            </a:r>
            <a:r>
              <a:rPr lang="en-US" altLang="zh-CN"/>
              <a:t>i</a:t>
            </a:r>
            <a:r>
              <a:rPr lang="zh-CN" altLang="en-US"/>
              <a:t>。输出只有两种可能的状态：正饱和值</a:t>
            </a:r>
            <a:r>
              <a:rPr lang="en-US" altLang="zh-CN"/>
              <a:t>+</a:t>
            </a:r>
            <a:r>
              <a:rPr lang="en-US" altLang="zh-CN" i="1"/>
              <a:t>U</a:t>
            </a:r>
            <a:r>
              <a:rPr lang="en-US" altLang="zh-CN" baseline="-25000"/>
              <a:t>OM</a:t>
            </a:r>
            <a:r>
              <a:rPr lang="zh-CN" altLang="en-US"/>
              <a:t>或负饱和值</a:t>
            </a:r>
            <a:r>
              <a:rPr lang="en-US" altLang="zh-CN"/>
              <a:t>-</a:t>
            </a:r>
            <a:r>
              <a:rPr lang="en-US" altLang="zh-CN" i="1"/>
              <a:t>U</a:t>
            </a:r>
            <a:r>
              <a:rPr lang="en-US" altLang="zh-CN" baseline="-25000"/>
              <a:t>OM</a:t>
            </a:r>
            <a:r>
              <a:rPr lang="zh-CN" altLang="en-US"/>
              <a:t>。可以认为，比较器的输入信号是连续变化的模拟量，而输出信号则是数字量，即</a:t>
            </a:r>
            <a:r>
              <a:rPr lang="en-US" altLang="zh-CN" b="1"/>
              <a:t>0</a:t>
            </a:r>
            <a:r>
              <a:rPr lang="zh-CN" altLang="en-US"/>
              <a:t>或</a:t>
            </a:r>
            <a:r>
              <a:rPr lang="en-US" altLang="zh-CN" b="1"/>
              <a:t>1</a:t>
            </a:r>
            <a:r>
              <a:rPr lang="zh-CN" altLang="en-US"/>
              <a:t>。</a:t>
            </a:r>
          </a:p>
          <a:p>
            <a:r>
              <a:rPr lang="zh-CN" altLang="en-US"/>
              <a:t>       </a:t>
            </a:r>
          </a:p>
          <a:p>
            <a:r>
              <a:rPr lang="zh-CN" altLang="en-US" b="1"/>
              <a:t>       集成运放的工作状态：</a:t>
            </a:r>
            <a:r>
              <a:rPr lang="zh-CN" altLang="en-US"/>
              <a:t>电压比较器中集成运放通常工作在非线性区，即满足：当</a:t>
            </a:r>
            <a:r>
              <a:rPr lang="en-US" altLang="zh-CN" i="1"/>
              <a:t>u </a:t>
            </a:r>
            <a:r>
              <a:rPr lang="en-US" altLang="zh-CN"/>
              <a:t>-</a:t>
            </a:r>
            <a:r>
              <a:rPr lang="zh-CN" altLang="en-US" b="1"/>
              <a:t>＜</a:t>
            </a:r>
            <a:r>
              <a:rPr lang="en-US" altLang="zh-CN" i="1"/>
              <a:t>u</a:t>
            </a:r>
            <a:r>
              <a:rPr lang="en-US" altLang="zh-CN"/>
              <a:t>+ </a:t>
            </a:r>
            <a:r>
              <a:rPr lang="zh-CN" altLang="en-US"/>
              <a:t>时，</a:t>
            </a:r>
            <a:r>
              <a:rPr lang="en-US" altLang="zh-CN" i="1"/>
              <a:t>U</a:t>
            </a:r>
            <a:r>
              <a:rPr lang="en-US" altLang="zh-CN"/>
              <a:t>o = +</a:t>
            </a:r>
            <a:r>
              <a:rPr lang="en-US" altLang="zh-CN" i="1"/>
              <a:t>U</a:t>
            </a:r>
            <a:r>
              <a:rPr lang="en-US" altLang="zh-CN" baseline="-25000"/>
              <a:t>OM</a:t>
            </a:r>
            <a:r>
              <a:rPr lang="zh-CN" altLang="en-US"/>
              <a:t>，正向饱和；当</a:t>
            </a:r>
            <a:r>
              <a:rPr lang="en-US" altLang="zh-CN" i="1"/>
              <a:t>u </a:t>
            </a:r>
            <a:r>
              <a:rPr lang="en-US" altLang="zh-CN"/>
              <a:t>- </a:t>
            </a:r>
            <a:r>
              <a:rPr lang="zh-CN" altLang="en-US" b="1"/>
              <a:t>＞</a:t>
            </a:r>
            <a:r>
              <a:rPr lang="en-US" altLang="zh-CN" i="1"/>
              <a:t>u</a:t>
            </a:r>
            <a:r>
              <a:rPr lang="en-US" altLang="zh-CN"/>
              <a:t>+ </a:t>
            </a:r>
            <a:r>
              <a:rPr lang="zh-CN" altLang="en-US"/>
              <a:t>时，</a:t>
            </a:r>
            <a:r>
              <a:rPr lang="en-US" altLang="zh-CN" i="1"/>
              <a:t>U</a:t>
            </a:r>
            <a:r>
              <a:rPr lang="en-US" altLang="zh-CN" baseline="-25000"/>
              <a:t>o</a:t>
            </a:r>
            <a:r>
              <a:rPr lang="en-US" altLang="zh-CN"/>
              <a:t> = -</a:t>
            </a:r>
            <a:r>
              <a:rPr lang="en-US" altLang="zh-CN" i="1"/>
              <a:t>U</a:t>
            </a:r>
            <a:r>
              <a:rPr lang="en-US" altLang="zh-CN" baseline="-25000"/>
              <a:t>OM</a:t>
            </a:r>
            <a:r>
              <a:rPr lang="zh-CN" altLang="en-US"/>
              <a:t>，负向饱和；当</a:t>
            </a:r>
            <a:r>
              <a:rPr lang="en-US" altLang="zh-CN" i="1"/>
              <a:t>u </a:t>
            </a:r>
            <a:r>
              <a:rPr lang="en-US" altLang="zh-CN"/>
              <a:t>- </a:t>
            </a:r>
            <a:r>
              <a:rPr lang="en-US" altLang="zh-CN" b="1"/>
              <a:t>= </a:t>
            </a:r>
            <a:r>
              <a:rPr lang="en-US" altLang="zh-CN" i="1"/>
              <a:t>u</a:t>
            </a:r>
            <a:r>
              <a:rPr lang="en-US" altLang="zh-CN"/>
              <a:t>+ </a:t>
            </a:r>
            <a:r>
              <a:rPr lang="zh-CN" altLang="en-US"/>
              <a:t>时，</a:t>
            </a:r>
            <a:r>
              <a:rPr lang="en-US" altLang="zh-CN"/>
              <a:t>-</a:t>
            </a:r>
            <a:r>
              <a:rPr lang="en-US" altLang="zh-CN" i="1"/>
              <a:t>U</a:t>
            </a:r>
            <a:r>
              <a:rPr lang="en-US" altLang="zh-CN" baseline="-25000"/>
              <a:t>OM</a:t>
            </a:r>
            <a:r>
              <a:rPr lang="zh-CN" altLang="en-US"/>
              <a:t>＜</a:t>
            </a:r>
            <a:r>
              <a:rPr lang="en-US" altLang="zh-CN" i="1"/>
              <a:t>U</a:t>
            </a:r>
            <a:r>
              <a:rPr lang="en-US" altLang="zh-CN" baseline="-25000"/>
              <a:t>o</a:t>
            </a:r>
            <a:r>
              <a:rPr lang="zh-CN" altLang="en-US"/>
              <a:t>＜</a:t>
            </a:r>
            <a:r>
              <a:rPr lang="en-US" altLang="zh-CN"/>
              <a:t>+</a:t>
            </a:r>
            <a:r>
              <a:rPr lang="en-US" altLang="zh-CN" i="1"/>
              <a:t>U</a:t>
            </a:r>
            <a:r>
              <a:rPr lang="en-US" altLang="zh-CN" baseline="-25000"/>
              <a:t>OM</a:t>
            </a:r>
            <a:r>
              <a:rPr lang="zh-CN" altLang="en-US"/>
              <a:t>，状态不定。</a:t>
            </a:r>
          </a:p>
          <a:p>
            <a:r>
              <a:rPr lang="zh-CN" altLang="en-US"/>
              <a:t>       </a:t>
            </a:r>
          </a:p>
          <a:p>
            <a:r>
              <a:rPr lang="zh-CN" altLang="en-US" b="1"/>
              <a:t>       分析方法：</a:t>
            </a:r>
            <a:r>
              <a:rPr lang="zh-CN" altLang="en-US"/>
              <a:t>工作在非线性区的运放，当</a:t>
            </a:r>
            <a:r>
              <a:rPr lang="en-US" altLang="zh-CN" i="1"/>
              <a:t>u </a:t>
            </a:r>
            <a:r>
              <a:rPr lang="en-US" altLang="zh-CN"/>
              <a:t>-</a:t>
            </a:r>
            <a:r>
              <a:rPr lang="zh-CN" altLang="en-US" b="1"/>
              <a:t>＜</a:t>
            </a:r>
            <a:r>
              <a:rPr lang="en-US" altLang="zh-CN" i="1"/>
              <a:t>u</a:t>
            </a:r>
            <a:r>
              <a:rPr lang="en-US" altLang="zh-CN"/>
              <a:t>+ </a:t>
            </a:r>
            <a:r>
              <a:rPr lang="zh-CN" altLang="en-US"/>
              <a:t>或</a:t>
            </a:r>
            <a:r>
              <a:rPr lang="en-US" altLang="zh-CN" i="1"/>
              <a:t>u </a:t>
            </a:r>
            <a:r>
              <a:rPr lang="en-US" altLang="zh-CN"/>
              <a:t>- </a:t>
            </a:r>
            <a:r>
              <a:rPr lang="zh-CN" altLang="en-US" b="1"/>
              <a:t>＞</a:t>
            </a:r>
            <a:r>
              <a:rPr lang="en-US" altLang="zh-CN" i="1"/>
              <a:t>u</a:t>
            </a:r>
            <a:r>
              <a:rPr lang="en-US" altLang="zh-CN"/>
              <a:t>+ </a:t>
            </a:r>
            <a:r>
              <a:rPr lang="zh-CN" altLang="en-US"/>
              <a:t>时，其输出状态都保持不变，只有当</a:t>
            </a:r>
            <a:r>
              <a:rPr lang="en-US" altLang="zh-CN" i="1"/>
              <a:t>u </a:t>
            </a:r>
            <a:r>
              <a:rPr lang="en-US" altLang="zh-CN"/>
              <a:t>- </a:t>
            </a:r>
            <a:r>
              <a:rPr lang="en-US" altLang="zh-CN" b="1"/>
              <a:t>= </a:t>
            </a:r>
            <a:r>
              <a:rPr lang="en-US" altLang="zh-CN" i="1"/>
              <a:t>u</a:t>
            </a:r>
            <a:r>
              <a:rPr lang="en-US" altLang="zh-CN"/>
              <a:t>+ </a:t>
            </a:r>
            <a:r>
              <a:rPr lang="zh-CN" altLang="en-US"/>
              <a:t>时，输出状态才能够发生跳变。反之，若输出状态发生跳变，必定发生在</a:t>
            </a:r>
            <a:r>
              <a:rPr lang="en-US" altLang="zh-CN" i="1"/>
              <a:t>u </a:t>
            </a:r>
            <a:r>
              <a:rPr lang="en-US" altLang="zh-CN"/>
              <a:t>- </a:t>
            </a:r>
            <a:r>
              <a:rPr lang="en-US" altLang="zh-CN" b="1"/>
              <a:t>= </a:t>
            </a:r>
            <a:r>
              <a:rPr lang="en-US" altLang="zh-CN" i="1"/>
              <a:t>u</a:t>
            </a:r>
            <a:r>
              <a:rPr lang="en-US" altLang="zh-CN"/>
              <a:t>+</a:t>
            </a:r>
            <a:r>
              <a:rPr lang="zh-CN" altLang="en-US"/>
              <a:t>的时刻。这是分析比较器的重要依据。通常把比较器的输出状态发生跳变的时刻所对应的输入电压值叫做比较器的阈值电压，简称阈值或门限电压，也可简称为门限。记作</a:t>
            </a:r>
            <a:r>
              <a:rPr lang="en-US" altLang="zh-CN" i="1"/>
              <a:t>U</a:t>
            </a:r>
            <a:r>
              <a:rPr lang="en-US" altLang="zh-CN" baseline="-25000"/>
              <a:t>TH</a:t>
            </a:r>
            <a:r>
              <a:rPr lang="zh-CN" altLang="en-US"/>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2" name="Text Box 4"/>
          <p:cNvSpPr txBox="1">
            <a:spLocks noChangeArrowheads="1"/>
          </p:cNvSpPr>
          <p:nvPr/>
        </p:nvSpPr>
        <p:spPr bwMode="auto">
          <a:xfrm>
            <a:off x="539750" y="476250"/>
            <a:ext cx="8353425" cy="3279775"/>
          </a:xfrm>
          <a:prstGeom prst="rect">
            <a:avLst/>
          </a:prstGeom>
          <a:noFill/>
          <a:ln w="9525">
            <a:noFill/>
            <a:miter lim="800000"/>
            <a:headEnd/>
            <a:tailEnd/>
          </a:ln>
          <a:effectLst/>
        </p:spPr>
        <p:txBody>
          <a:bodyPr>
            <a:spAutoFit/>
          </a:bodyPr>
          <a:lstStyle/>
          <a:p>
            <a:pPr>
              <a:spcAft>
                <a:spcPct val="45000"/>
              </a:spcAft>
            </a:pPr>
            <a:r>
              <a:rPr lang="en-US" altLang="zh-CN" sz="2000" b="1"/>
              <a:t>1. </a:t>
            </a:r>
            <a:r>
              <a:rPr lang="zh-CN" altLang="en-US" sz="2000" b="1"/>
              <a:t>单限电压比较器</a:t>
            </a:r>
          </a:p>
          <a:p>
            <a:r>
              <a:rPr lang="zh-CN" altLang="en-US" b="1"/>
              <a:t>       何为单限比较器：</a:t>
            </a:r>
            <a:r>
              <a:rPr lang="zh-CN" altLang="en-US"/>
              <a:t>单限比较器只有一个阈值电压，输入电压变化（增大或减小）经过阈值电压时，输出电压发生跃变。单限电压比较器的基本电路如图</a:t>
            </a:r>
            <a:r>
              <a:rPr lang="en-US" altLang="zh-CN"/>
              <a:t>6-58</a:t>
            </a:r>
            <a:r>
              <a:rPr lang="zh-CN" altLang="en-US"/>
              <a:t>（</a:t>
            </a:r>
            <a:r>
              <a:rPr lang="en-US" altLang="zh-CN"/>
              <a:t>a</a:t>
            </a:r>
            <a:r>
              <a:rPr lang="zh-CN" altLang="en-US"/>
              <a:t>）所示，集成运放处于开环状态，工作在非线性区，输入信号</a:t>
            </a:r>
            <a:r>
              <a:rPr lang="en-US" altLang="zh-CN" i="1"/>
              <a:t>u</a:t>
            </a:r>
            <a:r>
              <a:rPr lang="en-US" altLang="zh-CN"/>
              <a:t>i</a:t>
            </a:r>
            <a:r>
              <a:rPr lang="zh-CN" altLang="en-US"/>
              <a:t>加在反相端，参考电压</a:t>
            </a:r>
            <a:r>
              <a:rPr lang="en-US" altLang="zh-CN" i="1"/>
              <a:t>U</a:t>
            </a:r>
            <a:r>
              <a:rPr lang="en-US" altLang="zh-CN" baseline="-25000"/>
              <a:t>REF</a:t>
            </a:r>
            <a:r>
              <a:rPr lang="zh-CN" altLang="en-US"/>
              <a:t>接在同相端。当</a:t>
            </a:r>
            <a:r>
              <a:rPr lang="en-US" altLang="zh-CN" i="1"/>
              <a:t>u</a:t>
            </a:r>
            <a:r>
              <a:rPr lang="en-US" altLang="zh-CN"/>
              <a:t>i</a:t>
            </a:r>
            <a:r>
              <a:rPr lang="zh-CN" altLang="en-US"/>
              <a:t>＞</a:t>
            </a:r>
            <a:r>
              <a:rPr lang="en-US" altLang="zh-CN" i="1"/>
              <a:t>U</a:t>
            </a:r>
            <a:r>
              <a:rPr lang="en-US" altLang="zh-CN" baseline="-25000"/>
              <a:t>REF</a:t>
            </a:r>
            <a:r>
              <a:rPr lang="zh-CN" altLang="en-US"/>
              <a:t>，即</a:t>
            </a:r>
            <a:r>
              <a:rPr lang="en-US" altLang="zh-CN" i="1"/>
              <a:t>u </a:t>
            </a:r>
            <a:r>
              <a:rPr lang="en-US" altLang="zh-CN"/>
              <a:t>- </a:t>
            </a:r>
            <a:r>
              <a:rPr lang="zh-CN" altLang="en-US" b="1"/>
              <a:t>＞</a:t>
            </a:r>
            <a:r>
              <a:rPr lang="en-US" altLang="zh-CN" i="1"/>
              <a:t>u</a:t>
            </a:r>
            <a:r>
              <a:rPr lang="en-US" altLang="zh-CN"/>
              <a:t>+ </a:t>
            </a:r>
            <a:r>
              <a:rPr lang="zh-CN" altLang="en-US"/>
              <a:t>时，</a:t>
            </a:r>
            <a:r>
              <a:rPr lang="en-US" altLang="zh-CN" i="1"/>
              <a:t>U</a:t>
            </a:r>
            <a:r>
              <a:rPr lang="en-US" altLang="zh-CN"/>
              <a:t>o =</a:t>
            </a:r>
            <a:r>
              <a:rPr lang="en-US" altLang="zh-CN" i="1"/>
              <a:t> </a:t>
            </a:r>
            <a:r>
              <a:rPr lang="en-US" altLang="zh-CN"/>
              <a:t>-</a:t>
            </a:r>
            <a:r>
              <a:rPr lang="en-US" altLang="zh-CN" i="1"/>
              <a:t>U</a:t>
            </a:r>
            <a:r>
              <a:rPr lang="en-US" altLang="zh-CN" baseline="-25000"/>
              <a:t>OM</a:t>
            </a:r>
            <a:r>
              <a:rPr lang="zh-CN" altLang="en-US"/>
              <a:t>；当</a:t>
            </a:r>
            <a:r>
              <a:rPr lang="en-US" altLang="zh-CN" i="1"/>
              <a:t>u</a:t>
            </a:r>
            <a:r>
              <a:rPr lang="en-US" altLang="zh-CN"/>
              <a:t>i</a:t>
            </a:r>
            <a:r>
              <a:rPr lang="zh-CN" altLang="en-US"/>
              <a:t>＜</a:t>
            </a:r>
            <a:r>
              <a:rPr lang="en-US" altLang="zh-CN" i="1"/>
              <a:t>U</a:t>
            </a:r>
            <a:r>
              <a:rPr lang="en-US" altLang="zh-CN" baseline="-25000"/>
              <a:t>REF</a:t>
            </a:r>
            <a:r>
              <a:rPr lang="zh-CN" altLang="en-US"/>
              <a:t>，即</a:t>
            </a:r>
            <a:r>
              <a:rPr lang="en-US" altLang="zh-CN" i="1"/>
              <a:t>u </a:t>
            </a:r>
            <a:r>
              <a:rPr lang="en-US" altLang="zh-CN"/>
              <a:t>- </a:t>
            </a:r>
            <a:r>
              <a:rPr lang="zh-CN" altLang="en-US" b="1"/>
              <a:t>＜</a:t>
            </a:r>
            <a:r>
              <a:rPr lang="en-US" altLang="zh-CN" i="1"/>
              <a:t>u</a:t>
            </a:r>
            <a:r>
              <a:rPr lang="en-US" altLang="zh-CN"/>
              <a:t>+ </a:t>
            </a:r>
            <a:r>
              <a:rPr lang="zh-CN" altLang="en-US"/>
              <a:t>时，</a:t>
            </a:r>
            <a:r>
              <a:rPr lang="en-US" altLang="zh-CN" i="1"/>
              <a:t>U</a:t>
            </a:r>
            <a:r>
              <a:rPr lang="en-US" altLang="zh-CN"/>
              <a:t>o =</a:t>
            </a:r>
            <a:r>
              <a:rPr lang="en-US" altLang="zh-CN" i="1"/>
              <a:t> </a:t>
            </a:r>
            <a:r>
              <a:rPr lang="en-US" altLang="zh-CN"/>
              <a:t>+</a:t>
            </a:r>
            <a:r>
              <a:rPr lang="en-US" altLang="zh-CN" i="1"/>
              <a:t>U</a:t>
            </a:r>
            <a:r>
              <a:rPr lang="en-US" altLang="zh-CN" baseline="-25000"/>
              <a:t>OM</a:t>
            </a:r>
            <a:r>
              <a:rPr lang="zh-CN" altLang="en-US"/>
              <a:t>。传输特性如图</a:t>
            </a:r>
            <a:r>
              <a:rPr lang="en-US" altLang="zh-CN"/>
              <a:t>6-58</a:t>
            </a:r>
            <a:r>
              <a:rPr lang="zh-CN" altLang="en-US"/>
              <a:t>（</a:t>
            </a:r>
            <a:r>
              <a:rPr lang="en-US" altLang="zh-CN"/>
              <a:t>b</a:t>
            </a:r>
            <a:r>
              <a:rPr lang="zh-CN" altLang="en-US"/>
              <a:t>）所示。</a:t>
            </a:r>
          </a:p>
          <a:p>
            <a:r>
              <a:rPr lang="zh-CN" altLang="en-US"/>
              <a:t>   </a:t>
            </a:r>
          </a:p>
          <a:p>
            <a:r>
              <a:rPr lang="zh-CN" altLang="en-US"/>
              <a:t>       若希望当</a:t>
            </a:r>
            <a:r>
              <a:rPr lang="en-US" altLang="zh-CN" i="1"/>
              <a:t>u</a:t>
            </a:r>
            <a:r>
              <a:rPr lang="en-US" altLang="zh-CN"/>
              <a:t>i</a:t>
            </a:r>
            <a:r>
              <a:rPr lang="zh-CN" altLang="en-US"/>
              <a:t>＞</a:t>
            </a:r>
            <a:r>
              <a:rPr lang="en-US" altLang="zh-CN" i="1"/>
              <a:t>U</a:t>
            </a:r>
            <a:r>
              <a:rPr lang="en-US" altLang="zh-CN" baseline="-25000"/>
              <a:t>REF</a:t>
            </a:r>
            <a:r>
              <a:rPr lang="zh-CN" altLang="en-US"/>
              <a:t>时，</a:t>
            </a:r>
            <a:r>
              <a:rPr lang="en-US" altLang="zh-CN" i="1"/>
              <a:t>U</a:t>
            </a:r>
            <a:r>
              <a:rPr lang="en-US" altLang="zh-CN"/>
              <a:t>o =</a:t>
            </a:r>
            <a:r>
              <a:rPr lang="en-US" altLang="zh-CN" i="1"/>
              <a:t> </a:t>
            </a:r>
            <a:r>
              <a:rPr lang="en-US" altLang="zh-CN"/>
              <a:t>+</a:t>
            </a:r>
            <a:r>
              <a:rPr lang="en-US" altLang="zh-CN" i="1"/>
              <a:t>U</a:t>
            </a:r>
            <a:r>
              <a:rPr lang="en-US" altLang="zh-CN" baseline="-25000"/>
              <a:t>OM</a:t>
            </a:r>
            <a:r>
              <a:rPr lang="zh-CN" altLang="en-US"/>
              <a:t>，只需将</a:t>
            </a:r>
            <a:r>
              <a:rPr lang="en-US" altLang="zh-CN" i="1"/>
              <a:t>u</a:t>
            </a:r>
            <a:r>
              <a:rPr lang="en-US" altLang="zh-CN"/>
              <a:t>i</a:t>
            </a:r>
            <a:r>
              <a:rPr lang="zh-CN" altLang="en-US"/>
              <a:t>输入端与</a:t>
            </a:r>
            <a:r>
              <a:rPr lang="en-US" altLang="zh-CN" i="1"/>
              <a:t>U</a:t>
            </a:r>
            <a:r>
              <a:rPr lang="en-US" altLang="zh-CN" baseline="-25000"/>
              <a:t>REF</a:t>
            </a:r>
            <a:r>
              <a:rPr lang="zh-CN" altLang="en-US"/>
              <a:t>输入端调换即可，如图</a:t>
            </a:r>
            <a:r>
              <a:rPr lang="en-US" altLang="zh-CN"/>
              <a:t>6-58</a:t>
            </a:r>
            <a:r>
              <a:rPr lang="zh-CN" altLang="en-US"/>
              <a:t>（</a:t>
            </a:r>
            <a:r>
              <a:rPr lang="en-US" altLang="zh-CN"/>
              <a:t>c</a:t>
            </a:r>
            <a:r>
              <a:rPr lang="zh-CN" altLang="en-US"/>
              <a:t>）所示。如果输入电压过零时，输出电压发生跳变，就称为过零电压比较器，如图</a:t>
            </a:r>
            <a:r>
              <a:rPr lang="en-US" altLang="zh-CN"/>
              <a:t>6-58</a:t>
            </a:r>
            <a:r>
              <a:rPr lang="zh-CN" altLang="en-US"/>
              <a:t>（</a:t>
            </a:r>
            <a:r>
              <a:rPr lang="en-US" altLang="zh-CN"/>
              <a:t>e</a:t>
            </a:r>
            <a:r>
              <a:rPr lang="zh-CN" altLang="en-US"/>
              <a:t>）所示，特性曲线如图</a:t>
            </a:r>
            <a:r>
              <a:rPr lang="en-US" altLang="zh-CN"/>
              <a:t>6-58</a:t>
            </a:r>
            <a:r>
              <a:rPr lang="zh-CN" altLang="en-US"/>
              <a:t>（</a:t>
            </a:r>
            <a:r>
              <a:rPr lang="en-US" altLang="zh-CN"/>
              <a:t>f</a:t>
            </a:r>
            <a:r>
              <a:rPr lang="zh-CN" altLang="en-US"/>
              <a:t>）所示。过零电压比较器可将正弦波转换为方波。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8" name="Text Box 4"/>
          <p:cNvSpPr txBox="1">
            <a:spLocks noChangeArrowheads="1"/>
          </p:cNvSpPr>
          <p:nvPr/>
        </p:nvSpPr>
        <p:spPr bwMode="auto">
          <a:xfrm>
            <a:off x="539750" y="476250"/>
            <a:ext cx="8280400" cy="1261884"/>
          </a:xfrm>
          <a:prstGeom prst="rect">
            <a:avLst/>
          </a:prstGeom>
          <a:noFill/>
          <a:ln w="9525">
            <a:noFill/>
            <a:miter lim="800000"/>
            <a:headEnd/>
            <a:tailEnd/>
          </a:ln>
          <a:effectLst/>
        </p:spPr>
        <p:txBody>
          <a:bodyPr>
            <a:spAutoFit/>
          </a:bodyPr>
          <a:lstStyle/>
          <a:p>
            <a:pPr>
              <a:spcAft>
                <a:spcPct val="50000"/>
              </a:spcAft>
            </a:pPr>
            <a:r>
              <a:rPr lang="en-US" altLang="zh-CN" sz="2400" b="1" dirty="0"/>
              <a:t>2. </a:t>
            </a:r>
            <a:r>
              <a:rPr lang="zh-CN" altLang="en-US" sz="2400" b="1" dirty="0"/>
              <a:t>微电流源</a:t>
            </a:r>
          </a:p>
          <a:p>
            <a:r>
              <a:rPr lang="zh-CN" altLang="en-US" sz="2000" dirty="0"/>
              <a:t>       图</a:t>
            </a:r>
            <a:r>
              <a:rPr lang="en-US" altLang="zh-CN" sz="2000" dirty="0"/>
              <a:t>6-5</a:t>
            </a:r>
            <a:r>
              <a:rPr lang="zh-CN" altLang="en-US" sz="2000" dirty="0"/>
              <a:t>是模拟集成电路中常用的一种电流源。与镜像电流源相比，在</a:t>
            </a:r>
            <a:r>
              <a:rPr lang="en-US" altLang="zh-CN" sz="2000" dirty="0"/>
              <a:t>T2</a:t>
            </a:r>
            <a:r>
              <a:rPr lang="zh-CN" altLang="en-US" sz="2000" dirty="0"/>
              <a:t>的射极电路接入电阻</a:t>
            </a:r>
            <a:r>
              <a:rPr lang="en-US" altLang="zh-CN" sz="2000" i="1" dirty="0"/>
              <a:t>R</a:t>
            </a:r>
            <a:r>
              <a:rPr lang="en-US" altLang="zh-CN" sz="2000" baseline="-25000" dirty="0"/>
              <a:t>E</a:t>
            </a:r>
            <a:r>
              <a:rPr lang="zh-CN" altLang="en-US" sz="2000" dirty="0"/>
              <a:t>，当基准电流</a:t>
            </a:r>
            <a:r>
              <a:rPr lang="en-US" altLang="zh-CN" sz="2000" i="1" dirty="0">
                <a:latin typeface="Times New Roman" pitchFamily="18" charset="0"/>
              </a:rPr>
              <a:t>I</a:t>
            </a:r>
            <a:r>
              <a:rPr lang="en-US" altLang="zh-CN" sz="2000" baseline="-25000" dirty="0"/>
              <a:t>R</a:t>
            </a:r>
            <a:r>
              <a:rPr lang="zh-CN" altLang="en-US" sz="2000" dirty="0"/>
              <a:t>一定时，</a:t>
            </a:r>
            <a:r>
              <a:rPr lang="en-US" altLang="zh-CN" sz="2000" i="1" dirty="0">
                <a:latin typeface="Times New Roman" pitchFamily="18" charset="0"/>
              </a:rPr>
              <a:t>I</a:t>
            </a:r>
            <a:r>
              <a:rPr lang="en-US" altLang="zh-CN" sz="2000" baseline="-25000" dirty="0"/>
              <a:t>C2</a:t>
            </a:r>
            <a:r>
              <a:rPr lang="zh-CN" altLang="en-US" sz="2000" dirty="0"/>
              <a:t>可确定如下：因为 </a:t>
            </a:r>
          </a:p>
        </p:txBody>
      </p:sp>
      <p:pic>
        <p:nvPicPr>
          <p:cNvPr id="743429" name="Picture 5"/>
          <p:cNvPicPr>
            <a:picLocks noChangeAspect="1" noChangeArrowheads="1"/>
          </p:cNvPicPr>
          <p:nvPr/>
        </p:nvPicPr>
        <p:blipFill>
          <a:blip r:embed="rId3" cstate="print"/>
          <a:srcRect/>
          <a:stretch>
            <a:fillRect/>
          </a:stretch>
        </p:blipFill>
        <p:spPr bwMode="auto">
          <a:xfrm>
            <a:off x="6156176" y="2132856"/>
            <a:ext cx="2884150" cy="3240360"/>
          </a:xfrm>
          <a:prstGeom prst="rect">
            <a:avLst/>
          </a:prstGeom>
          <a:noFill/>
          <a:ln w="9525">
            <a:noFill/>
            <a:miter lim="800000"/>
            <a:headEnd/>
            <a:tailEnd/>
          </a:ln>
          <a:effectLst/>
        </p:spPr>
      </p:pic>
      <p:sp>
        <p:nvSpPr>
          <p:cNvPr id="743430" name="Text Box 6"/>
          <p:cNvSpPr txBox="1">
            <a:spLocks noChangeArrowheads="1"/>
          </p:cNvSpPr>
          <p:nvPr/>
        </p:nvSpPr>
        <p:spPr bwMode="auto">
          <a:xfrm>
            <a:off x="6877050" y="4581525"/>
            <a:ext cx="1008063"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6-5</a:t>
            </a:r>
          </a:p>
        </p:txBody>
      </p:sp>
      <p:sp>
        <p:nvSpPr>
          <p:cNvPr id="743432" name="Rectangle 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3431" name="Object 7"/>
          <p:cNvGraphicFramePr>
            <a:graphicFrameLocks noChangeAspect="1"/>
          </p:cNvGraphicFramePr>
          <p:nvPr/>
        </p:nvGraphicFramePr>
        <p:xfrm>
          <a:off x="1457575" y="1773238"/>
          <a:ext cx="3762125" cy="431626"/>
        </p:xfrm>
        <a:graphic>
          <a:graphicData uri="http://schemas.openxmlformats.org/presentationml/2006/ole">
            <p:oleObj spid="_x0000_s743431" name="公式" r:id="rId4" imgW="1739900" imgH="203200" progId="">
              <p:embed/>
            </p:oleObj>
          </a:graphicData>
        </a:graphic>
      </p:graphicFrame>
      <p:sp>
        <p:nvSpPr>
          <p:cNvPr id="743433" name="Text Box 9"/>
          <p:cNvSpPr txBox="1">
            <a:spLocks noChangeArrowheads="1"/>
          </p:cNvSpPr>
          <p:nvPr/>
        </p:nvSpPr>
        <p:spPr bwMode="auto">
          <a:xfrm>
            <a:off x="611188" y="2420938"/>
            <a:ext cx="1223962" cy="400110"/>
          </a:xfrm>
          <a:prstGeom prst="rect">
            <a:avLst/>
          </a:prstGeom>
          <a:noFill/>
          <a:ln w="9525">
            <a:noFill/>
            <a:miter lim="800000"/>
            <a:headEnd/>
            <a:tailEnd/>
          </a:ln>
          <a:effectLst/>
        </p:spPr>
        <p:txBody>
          <a:bodyPr>
            <a:spAutoFit/>
          </a:bodyPr>
          <a:lstStyle/>
          <a:p>
            <a:pPr>
              <a:spcBef>
                <a:spcPct val="50000"/>
              </a:spcBef>
            </a:pPr>
            <a:r>
              <a:rPr lang="zh-CN" altLang="en-US" sz="2000" dirty="0"/>
              <a:t>所以</a:t>
            </a:r>
          </a:p>
        </p:txBody>
      </p:sp>
      <p:sp>
        <p:nvSpPr>
          <p:cNvPr id="743435" name="Rectangle 11"/>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3434" name="Object 10"/>
          <p:cNvGraphicFramePr>
            <a:graphicFrameLocks noChangeAspect="1"/>
          </p:cNvGraphicFramePr>
          <p:nvPr/>
        </p:nvGraphicFramePr>
        <p:xfrm>
          <a:off x="1979712" y="2276475"/>
          <a:ext cx="2233513" cy="834748"/>
        </p:xfrm>
        <a:graphic>
          <a:graphicData uri="http://schemas.openxmlformats.org/presentationml/2006/ole">
            <p:oleObj spid="_x0000_s743434" name="公式" r:id="rId5" imgW="1091726" imgH="406224" progId="">
              <p:embed/>
            </p:oleObj>
          </a:graphicData>
        </a:graphic>
      </p:graphicFrame>
      <p:sp>
        <p:nvSpPr>
          <p:cNvPr id="743436" name="Text Box 12"/>
          <p:cNvSpPr txBox="1">
            <a:spLocks noChangeArrowheads="1"/>
          </p:cNvSpPr>
          <p:nvPr/>
        </p:nvSpPr>
        <p:spPr bwMode="auto">
          <a:xfrm>
            <a:off x="611560" y="3356992"/>
            <a:ext cx="5473700" cy="1323439"/>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由式（</a:t>
            </a:r>
            <a:r>
              <a:rPr lang="en-US" altLang="zh-CN" sz="2000" dirty="0"/>
              <a:t>6-3</a:t>
            </a:r>
            <a:r>
              <a:rPr lang="zh-CN" altLang="en-US" sz="2000" dirty="0"/>
              <a:t>）可知，利用两管发射结电压差△</a:t>
            </a:r>
            <a:r>
              <a:rPr lang="en-US" altLang="zh-CN" sz="2000" i="1" dirty="0"/>
              <a:t>U</a:t>
            </a:r>
            <a:r>
              <a:rPr lang="en-US" altLang="zh-CN" sz="2000" baseline="-25000" dirty="0"/>
              <a:t>BE</a:t>
            </a:r>
            <a:r>
              <a:rPr lang="zh-CN" altLang="en-US" sz="2000" dirty="0"/>
              <a:t>可以控制输出电流</a:t>
            </a:r>
            <a:r>
              <a:rPr lang="en-US" altLang="zh-CN" sz="2000" i="1" dirty="0">
                <a:latin typeface="Times New Roman" pitchFamily="18" charset="0"/>
              </a:rPr>
              <a:t>I</a:t>
            </a:r>
            <a:r>
              <a:rPr lang="en-US" altLang="zh-CN" sz="2000" baseline="-25000" dirty="0"/>
              <a:t>C2</a:t>
            </a:r>
            <a:r>
              <a:rPr lang="zh-CN" altLang="en-US" sz="2000" dirty="0"/>
              <a:t>。由于△</a:t>
            </a:r>
            <a:r>
              <a:rPr lang="en-US" altLang="zh-CN" sz="2000" i="1" dirty="0"/>
              <a:t>U</a:t>
            </a:r>
            <a:r>
              <a:rPr lang="en-US" altLang="zh-CN" sz="2000" baseline="-25000" dirty="0"/>
              <a:t>BE</a:t>
            </a:r>
            <a:r>
              <a:rPr lang="zh-CN" altLang="en-US" sz="2000" dirty="0"/>
              <a:t>的数值较小，这样，用阻值不大的</a:t>
            </a:r>
            <a:r>
              <a:rPr lang="en-US" altLang="zh-CN" sz="2000" i="1" dirty="0"/>
              <a:t>R</a:t>
            </a:r>
            <a:r>
              <a:rPr lang="en-US" altLang="zh-CN" sz="2000" baseline="-25000" dirty="0"/>
              <a:t>E</a:t>
            </a:r>
            <a:r>
              <a:rPr lang="zh-CN" altLang="en-US" sz="2000" dirty="0"/>
              <a:t>即可获得微小的工作电流，故称此电流源为微电流源。</a:t>
            </a:r>
            <a:endParaRPr lang="zh-CN" altLang="en-US" dirty="0"/>
          </a:p>
        </p:txBody>
      </p:sp>
      <p:sp>
        <p:nvSpPr>
          <p:cNvPr id="743437" name="Text Box 13"/>
          <p:cNvSpPr txBox="1">
            <a:spLocks noChangeArrowheads="1"/>
          </p:cNvSpPr>
          <p:nvPr/>
        </p:nvSpPr>
        <p:spPr bwMode="auto">
          <a:xfrm>
            <a:off x="4643438" y="2420938"/>
            <a:ext cx="936625" cy="366712"/>
          </a:xfrm>
          <a:prstGeom prst="rect">
            <a:avLst/>
          </a:prstGeom>
          <a:noFill/>
          <a:ln w="9525">
            <a:noFill/>
            <a:miter lim="800000"/>
            <a:headEnd/>
            <a:tailEnd/>
          </a:ln>
          <a:effectLst/>
        </p:spPr>
        <p:txBody>
          <a:bodyPr>
            <a:spAutoFit/>
          </a:bodyPr>
          <a:lstStyle/>
          <a:p>
            <a:pPr>
              <a:spcBef>
                <a:spcPct val="50000"/>
              </a:spcBef>
            </a:pPr>
            <a:r>
              <a:rPr lang="zh-CN" altLang="en-US"/>
              <a:t>（</a:t>
            </a:r>
            <a:r>
              <a:rPr lang="en-US" altLang="zh-CN"/>
              <a:t>6-3</a:t>
            </a:r>
            <a:r>
              <a:rPr lang="zh-CN" altLang="en-US"/>
              <a: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7876" name="Picture 4"/>
          <p:cNvPicPr>
            <a:picLocks noChangeAspect="1" noChangeArrowheads="1"/>
          </p:cNvPicPr>
          <p:nvPr/>
        </p:nvPicPr>
        <p:blipFill>
          <a:blip r:embed="rId2" cstate="print"/>
          <a:srcRect/>
          <a:stretch>
            <a:fillRect/>
          </a:stretch>
        </p:blipFill>
        <p:spPr bwMode="auto">
          <a:xfrm>
            <a:off x="1403350" y="765175"/>
            <a:ext cx="6858000" cy="4295775"/>
          </a:xfrm>
          <a:prstGeom prst="rect">
            <a:avLst/>
          </a:prstGeom>
          <a:noFill/>
          <a:ln w="9525">
            <a:noFill/>
            <a:miter lim="800000"/>
            <a:headEnd/>
            <a:tailEnd/>
          </a:ln>
          <a:effectLst/>
        </p:spPr>
      </p:pic>
      <p:sp>
        <p:nvSpPr>
          <p:cNvPr id="847877" name="Text Box 5"/>
          <p:cNvSpPr txBox="1">
            <a:spLocks noChangeArrowheads="1"/>
          </p:cNvSpPr>
          <p:nvPr/>
        </p:nvSpPr>
        <p:spPr bwMode="auto">
          <a:xfrm>
            <a:off x="3563938" y="5229225"/>
            <a:ext cx="2663825"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6-58</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900" name="Text Box 4"/>
          <p:cNvSpPr txBox="1">
            <a:spLocks noChangeArrowheads="1"/>
          </p:cNvSpPr>
          <p:nvPr/>
        </p:nvSpPr>
        <p:spPr bwMode="auto">
          <a:xfrm>
            <a:off x="539750" y="476250"/>
            <a:ext cx="8280400" cy="3021013"/>
          </a:xfrm>
          <a:prstGeom prst="rect">
            <a:avLst/>
          </a:prstGeom>
          <a:noFill/>
          <a:ln w="9525">
            <a:noFill/>
            <a:miter lim="800000"/>
            <a:headEnd/>
            <a:tailEnd/>
          </a:ln>
          <a:effectLst/>
        </p:spPr>
        <p:txBody>
          <a:bodyPr>
            <a:spAutoFit/>
          </a:bodyPr>
          <a:lstStyle/>
          <a:p>
            <a:pPr>
              <a:spcAft>
                <a:spcPct val="50000"/>
              </a:spcAft>
            </a:pPr>
            <a:r>
              <a:rPr lang="en-US" altLang="zh-CN" sz="2000" b="1"/>
              <a:t>2. </a:t>
            </a:r>
            <a:r>
              <a:rPr lang="zh-CN" altLang="en-US" sz="2000" b="1"/>
              <a:t>滞回电压比较器</a:t>
            </a:r>
          </a:p>
          <a:p>
            <a:r>
              <a:rPr lang="zh-CN" altLang="en-US"/>
              <a:t>       单限比较器的不足：单限电压比较器只有一个阈值电压，只要输入电压经过阈值电压，输出电压就产生跃变。若输入电压受到干扰或噪声的影响在阈值电压上下波动，即使其幅值很小，输出电压也会在正、负饱和值之间反复跃变。若发生在自动控制系统中，这种过分灵敏的动作将会对执行机构产生不利的影响，甚至干扰其它设备，使之不能正常工作。</a:t>
            </a:r>
          </a:p>
          <a:p>
            <a:r>
              <a:rPr lang="zh-CN" altLang="en-US"/>
              <a:t>       为了克服这个缺点，可将比较器的输出端与输入端之间引入由</a:t>
            </a:r>
            <a:r>
              <a:rPr lang="en-US" altLang="zh-CN" i="1"/>
              <a:t>R</a:t>
            </a:r>
            <a:r>
              <a:rPr lang="en-US" altLang="zh-CN"/>
              <a:t>1</a:t>
            </a:r>
            <a:r>
              <a:rPr lang="zh-CN" altLang="en-US"/>
              <a:t>和</a:t>
            </a:r>
            <a:r>
              <a:rPr lang="en-US" altLang="zh-CN" i="1"/>
              <a:t>R</a:t>
            </a:r>
            <a:r>
              <a:rPr lang="en-US" altLang="zh-CN"/>
              <a:t>2</a:t>
            </a:r>
            <a:r>
              <a:rPr lang="zh-CN" altLang="en-US"/>
              <a:t>构成的电压串联正反馈，使得运放同相输入端的电压随着输出电压而改变；输入电压接在运放的反相输入端，参考电压经</a:t>
            </a:r>
            <a:r>
              <a:rPr lang="en-US" altLang="zh-CN" i="1"/>
              <a:t>R</a:t>
            </a:r>
            <a:r>
              <a:rPr lang="en-US" altLang="zh-CN"/>
              <a:t>2</a:t>
            </a:r>
            <a:r>
              <a:rPr lang="zh-CN" altLang="en-US"/>
              <a:t>接在运放的同相输入端，构成滞回电压比较器，电路如图</a:t>
            </a:r>
            <a:r>
              <a:rPr lang="en-US" altLang="zh-CN"/>
              <a:t>6-59</a:t>
            </a:r>
            <a:r>
              <a:rPr lang="zh-CN" altLang="en-US"/>
              <a:t>（</a:t>
            </a:r>
            <a:r>
              <a:rPr lang="en-US" altLang="zh-CN"/>
              <a:t>a</a:t>
            </a:r>
            <a:r>
              <a:rPr lang="zh-CN" altLang="en-US"/>
              <a:t>）所示，图（</a:t>
            </a:r>
            <a:r>
              <a:rPr lang="en-US" altLang="zh-CN"/>
              <a:t>b</a:t>
            </a:r>
            <a:r>
              <a:rPr lang="zh-CN" altLang="en-US"/>
              <a:t>）是其电压传输特性。 </a:t>
            </a:r>
          </a:p>
        </p:txBody>
      </p:sp>
      <p:pic>
        <p:nvPicPr>
          <p:cNvPr id="848901" name="Picture 5"/>
          <p:cNvPicPr>
            <a:picLocks noChangeAspect="1" noChangeArrowheads="1"/>
          </p:cNvPicPr>
          <p:nvPr/>
        </p:nvPicPr>
        <p:blipFill>
          <a:blip r:embed="rId2" cstate="print"/>
          <a:srcRect/>
          <a:stretch>
            <a:fillRect/>
          </a:stretch>
        </p:blipFill>
        <p:spPr bwMode="auto">
          <a:xfrm>
            <a:off x="611188" y="3573463"/>
            <a:ext cx="7943850" cy="2533650"/>
          </a:xfrm>
          <a:prstGeom prst="rect">
            <a:avLst/>
          </a:prstGeom>
          <a:noFill/>
          <a:ln w="9525">
            <a:noFill/>
            <a:miter lim="800000"/>
            <a:headEnd/>
            <a:tailEnd/>
          </a:ln>
          <a:effectLst/>
        </p:spPr>
      </p:pic>
      <p:sp>
        <p:nvSpPr>
          <p:cNvPr id="848902" name="Text Box 6"/>
          <p:cNvSpPr txBox="1">
            <a:spLocks noChangeArrowheads="1"/>
          </p:cNvSpPr>
          <p:nvPr/>
        </p:nvSpPr>
        <p:spPr bwMode="auto">
          <a:xfrm>
            <a:off x="3635375" y="6308725"/>
            <a:ext cx="2520950" cy="366713"/>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b="1"/>
              <a:t>图</a:t>
            </a:r>
            <a:r>
              <a:rPr lang="en-US" altLang="zh-CN" b="1"/>
              <a:t>6-59</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4" name="Text Box 4"/>
          <p:cNvSpPr txBox="1">
            <a:spLocks noChangeArrowheads="1"/>
          </p:cNvSpPr>
          <p:nvPr/>
        </p:nvSpPr>
        <p:spPr bwMode="auto">
          <a:xfrm>
            <a:off x="684213" y="476250"/>
            <a:ext cx="7991475" cy="1328738"/>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b="1"/>
              <a:t>滞回比较器的特点：</a:t>
            </a:r>
          </a:p>
          <a:p>
            <a:pPr>
              <a:spcBef>
                <a:spcPct val="50000"/>
              </a:spcBef>
            </a:pPr>
            <a:r>
              <a:rPr lang="zh-CN" altLang="en-US"/>
              <a:t>       滞回比较器有两个阈值电压</a:t>
            </a:r>
            <a:r>
              <a:rPr lang="en-US" altLang="zh-CN" i="1"/>
              <a:t>U</a:t>
            </a:r>
            <a:r>
              <a:rPr lang="en-US" altLang="zh-CN" baseline="-25000"/>
              <a:t>TH1</a:t>
            </a:r>
            <a:r>
              <a:rPr lang="zh-CN" altLang="en-US"/>
              <a:t>和</a:t>
            </a:r>
            <a:r>
              <a:rPr lang="en-US" altLang="zh-CN" i="1"/>
              <a:t>U</a:t>
            </a:r>
            <a:r>
              <a:rPr lang="en-US" altLang="zh-CN" baseline="-25000"/>
              <a:t>TH2</a:t>
            </a:r>
            <a:r>
              <a:rPr lang="zh-CN" altLang="en-US"/>
              <a:t>，且</a:t>
            </a:r>
            <a:r>
              <a:rPr lang="en-US" altLang="zh-CN" i="1"/>
              <a:t>U</a:t>
            </a:r>
            <a:r>
              <a:rPr lang="en-US" altLang="zh-CN" baseline="-25000"/>
              <a:t>TH1</a:t>
            </a:r>
            <a:r>
              <a:rPr lang="zh-CN" altLang="en-US"/>
              <a:t>＞</a:t>
            </a:r>
            <a:r>
              <a:rPr lang="en-US" altLang="zh-CN" i="1"/>
              <a:t>U</a:t>
            </a:r>
            <a:r>
              <a:rPr lang="en-US" altLang="zh-CN" baseline="-25000"/>
              <a:t>TH2</a:t>
            </a:r>
            <a:r>
              <a:rPr lang="zh-CN" altLang="en-US"/>
              <a:t>。它与单限比较器的相同之处在于，在输入电压向单一方向的变化过程中，输出电压只跃变一次，根据这一特点可以将滞回比较器视为两个不同的单限比较器的组合。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8" name="Text Box 4"/>
          <p:cNvSpPr txBox="1">
            <a:spLocks noChangeArrowheads="1"/>
          </p:cNvSpPr>
          <p:nvPr/>
        </p:nvSpPr>
        <p:spPr bwMode="auto">
          <a:xfrm>
            <a:off x="611188" y="476250"/>
            <a:ext cx="8208962" cy="2487613"/>
          </a:xfrm>
          <a:prstGeom prst="rect">
            <a:avLst/>
          </a:prstGeom>
          <a:noFill/>
          <a:ln w="9525">
            <a:noFill/>
            <a:miter lim="800000"/>
            <a:headEnd/>
            <a:tailEnd/>
          </a:ln>
          <a:effectLst/>
        </p:spPr>
        <p:txBody>
          <a:bodyPr>
            <a:spAutoFit/>
          </a:bodyPr>
          <a:lstStyle/>
          <a:p>
            <a:pPr>
              <a:spcAft>
                <a:spcPct val="55000"/>
              </a:spcAft>
            </a:pPr>
            <a:r>
              <a:rPr lang="en-US" altLang="zh-CN" sz="2000" b="1"/>
              <a:t>3. </a:t>
            </a:r>
            <a:r>
              <a:rPr lang="zh-CN" altLang="en-US" sz="2000" b="1"/>
              <a:t>双限电压比较器</a:t>
            </a:r>
          </a:p>
          <a:p>
            <a:r>
              <a:rPr lang="zh-CN" altLang="en-US"/>
              <a:t>       单限比较器和滞回比较器在输入电压单一方向变化时，输出电压只跃变一次，因而不能检测出输入电压是否在两个给定电压之间，而双限比较器具有这一功能。图</a:t>
            </a:r>
            <a:r>
              <a:rPr lang="en-US" altLang="zh-CN"/>
              <a:t>6-60</a:t>
            </a:r>
            <a:r>
              <a:rPr lang="zh-CN" altLang="en-US"/>
              <a:t>（</a:t>
            </a:r>
            <a:r>
              <a:rPr lang="en-US" altLang="zh-CN"/>
              <a:t>a</a:t>
            </a:r>
            <a:r>
              <a:rPr lang="zh-CN" altLang="en-US"/>
              <a:t>）所示为一种双限比较器，它由两个运放</a:t>
            </a:r>
            <a:r>
              <a:rPr lang="en-US" altLang="zh-CN"/>
              <a:t>A1</a:t>
            </a:r>
            <a:r>
              <a:rPr lang="zh-CN" altLang="en-US"/>
              <a:t>和</a:t>
            </a:r>
            <a:r>
              <a:rPr lang="en-US" altLang="zh-CN"/>
              <a:t>A2</a:t>
            </a:r>
            <a:r>
              <a:rPr lang="zh-CN" altLang="en-US"/>
              <a:t>组成。输入电压分别接到</a:t>
            </a:r>
            <a:r>
              <a:rPr lang="en-US" altLang="zh-CN"/>
              <a:t>A1</a:t>
            </a:r>
            <a:r>
              <a:rPr lang="zh-CN" altLang="en-US"/>
              <a:t>的同相端和</a:t>
            </a:r>
            <a:r>
              <a:rPr lang="en-US" altLang="zh-CN"/>
              <a:t>A2</a:t>
            </a:r>
            <a:r>
              <a:rPr lang="zh-CN" altLang="en-US"/>
              <a:t>的反相端，两个参考电压</a:t>
            </a:r>
            <a:r>
              <a:rPr lang="en-US" altLang="zh-CN" i="1"/>
              <a:t>U</a:t>
            </a:r>
            <a:r>
              <a:rPr lang="en-US" altLang="zh-CN" baseline="-25000"/>
              <a:t>REFH </a:t>
            </a:r>
            <a:r>
              <a:rPr lang="zh-CN" altLang="en-US"/>
              <a:t>和</a:t>
            </a:r>
            <a:r>
              <a:rPr lang="en-US" altLang="zh-CN" i="1"/>
              <a:t>U</a:t>
            </a:r>
            <a:r>
              <a:rPr lang="en-US" altLang="zh-CN" baseline="-25000"/>
              <a:t>REFL</a:t>
            </a:r>
            <a:r>
              <a:rPr lang="en-US" altLang="zh-CN" i="1"/>
              <a:t> </a:t>
            </a:r>
            <a:r>
              <a:rPr lang="zh-CN" altLang="en-US"/>
              <a:t>分别接到</a:t>
            </a:r>
            <a:r>
              <a:rPr lang="en-US" altLang="zh-CN"/>
              <a:t>A1</a:t>
            </a:r>
            <a:r>
              <a:rPr lang="zh-CN" altLang="en-US"/>
              <a:t>的反相端和</a:t>
            </a:r>
            <a:r>
              <a:rPr lang="en-US" altLang="zh-CN"/>
              <a:t>A2</a:t>
            </a:r>
            <a:r>
              <a:rPr lang="zh-CN" altLang="en-US"/>
              <a:t>的同相端，并且</a:t>
            </a:r>
            <a:r>
              <a:rPr lang="en-US" altLang="zh-CN" i="1"/>
              <a:t>U</a:t>
            </a:r>
            <a:r>
              <a:rPr lang="en-US" altLang="zh-CN" baseline="-25000"/>
              <a:t>REFH</a:t>
            </a:r>
            <a:r>
              <a:rPr lang="en-US" altLang="zh-CN"/>
              <a:t> </a:t>
            </a:r>
            <a:r>
              <a:rPr lang="zh-CN" altLang="en-US"/>
              <a:t>＞</a:t>
            </a:r>
            <a:r>
              <a:rPr lang="en-US" altLang="zh-CN" i="1"/>
              <a:t>U</a:t>
            </a:r>
            <a:r>
              <a:rPr lang="en-US" altLang="zh-CN" baseline="-25000"/>
              <a:t>REFL</a:t>
            </a:r>
            <a:r>
              <a:rPr lang="zh-CN" altLang="en-US"/>
              <a:t>，这两个参考电压就是比较器的两个阈值电压</a:t>
            </a:r>
            <a:r>
              <a:rPr lang="en-US" altLang="zh-CN" i="1"/>
              <a:t>U</a:t>
            </a:r>
            <a:r>
              <a:rPr lang="en-US" altLang="zh-CN" baseline="-25000"/>
              <a:t>TH1</a:t>
            </a:r>
            <a:r>
              <a:rPr lang="zh-CN" altLang="en-US"/>
              <a:t>和</a:t>
            </a:r>
            <a:r>
              <a:rPr lang="en-US" altLang="zh-CN" i="1"/>
              <a:t>U</a:t>
            </a:r>
            <a:r>
              <a:rPr lang="en-US" altLang="zh-CN" baseline="-25000"/>
              <a:t>TH2</a:t>
            </a:r>
            <a:r>
              <a:rPr lang="zh-CN" altLang="en-US"/>
              <a:t>，</a:t>
            </a:r>
            <a:r>
              <a:rPr lang="en-US" altLang="zh-CN" i="1"/>
              <a:t>U</a:t>
            </a:r>
            <a:r>
              <a:rPr lang="en-US" altLang="zh-CN" baseline="-25000"/>
              <a:t>TH1</a:t>
            </a:r>
            <a:r>
              <a:rPr lang="en-US" altLang="zh-CN"/>
              <a:t>= </a:t>
            </a:r>
            <a:r>
              <a:rPr lang="en-US" altLang="zh-CN" i="1"/>
              <a:t>U</a:t>
            </a:r>
            <a:r>
              <a:rPr lang="en-US" altLang="zh-CN" baseline="-25000"/>
              <a:t>REFH</a:t>
            </a:r>
            <a:r>
              <a:rPr lang="zh-CN" altLang="en-US"/>
              <a:t>，</a:t>
            </a:r>
            <a:r>
              <a:rPr lang="en-US" altLang="zh-CN" i="1"/>
              <a:t>U</a:t>
            </a:r>
            <a:r>
              <a:rPr lang="en-US" altLang="zh-CN" baseline="-25000"/>
              <a:t>TH2</a:t>
            </a:r>
            <a:r>
              <a:rPr lang="en-US" altLang="zh-CN"/>
              <a:t> = </a:t>
            </a:r>
            <a:r>
              <a:rPr lang="en-US" altLang="zh-CN" i="1"/>
              <a:t>U</a:t>
            </a:r>
            <a:r>
              <a:rPr lang="en-US" altLang="zh-CN"/>
              <a:t>REFL</a:t>
            </a:r>
            <a:r>
              <a:rPr lang="zh-CN" altLang="en-US" baseline="-25000"/>
              <a:t>。</a:t>
            </a:r>
            <a:r>
              <a:rPr lang="zh-CN" altLang="en-US"/>
              <a:t>电阻</a:t>
            </a:r>
            <a:r>
              <a:rPr lang="en-US" altLang="zh-CN"/>
              <a:t>R</a:t>
            </a:r>
            <a:r>
              <a:rPr lang="zh-CN" altLang="en-US"/>
              <a:t>和稳压管</a:t>
            </a:r>
            <a:r>
              <a:rPr lang="en-US" altLang="zh-CN"/>
              <a:t>DZ</a:t>
            </a:r>
            <a:r>
              <a:rPr lang="zh-CN" altLang="en-US"/>
              <a:t>构成限幅电路。</a:t>
            </a:r>
          </a:p>
        </p:txBody>
      </p:sp>
      <p:pic>
        <p:nvPicPr>
          <p:cNvPr id="850949" name="Picture 5"/>
          <p:cNvPicPr>
            <a:picLocks noChangeAspect="1" noChangeArrowheads="1"/>
          </p:cNvPicPr>
          <p:nvPr/>
        </p:nvPicPr>
        <p:blipFill>
          <a:blip r:embed="rId2" cstate="print"/>
          <a:srcRect/>
          <a:stretch>
            <a:fillRect/>
          </a:stretch>
        </p:blipFill>
        <p:spPr bwMode="auto">
          <a:xfrm>
            <a:off x="1116013" y="3141663"/>
            <a:ext cx="7229475" cy="2838450"/>
          </a:xfrm>
          <a:prstGeom prst="rect">
            <a:avLst/>
          </a:prstGeom>
          <a:noFill/>
          <a:ln w="9525">
            <a:noFill/>
            <a:miter lim="800000"/>
            <a:headEnd/>
            <a:tailEnd/>
          </a:ln>
          <a:effectLst/>
        </p:spPr>
      </p:pic>
      <p:sp>
        <p:nvSpPr>
          <p:cNvPr id="850950" name="Text Box 6"/>
          <p:cNvSpPr txBox="1">
            <a:spLocks noChangeArrowheads="1"/>
          </p:cNvSpPr>
          <p:nvPr/>
        </p:nvSpPr>
        <p:spPr bwMode="auto">
          <a:xfrm>
            <a:off x="3924300" y="6165850"/>
            <a:ext cx="1511300"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6-60</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2" name="Text Box 4"/>
          <p:cNvSpPr txBox="1">
            <a:spLocks noChangeArrowheads="1"/>
          </p:cNvSpPr>
          <p:nvPr/>
        </p:nvSpPr>
        <p:spPr bwMode="auto">
          <a:xfrm>
            <a:off x="611188" y="404813"/>
            <a:ext cx="8208962" cy="2155825"/>
          </a:xfrm>
          <a:prstGeom prst="rect">
            <a:avLst/>
          </a:prstGeom>
          <a:noFill/>
          <a:ln w="9525">
            <a:noFill/>
            <a:miter lim="800000"/>
            <a:headEnd/>
            <a:tailEnd/>
          </a:ln>
          <a:effectLst/>
        </p:spPr>
        <p:txBody>
          <a:bodyPr>
            <a:spAutoFit/>
          </a:bodyPr>
          <a:lstStyle/>
          <a:p>
            <a:pPr>
              <a:spcAft>
                <a:spcPct val="55000"/>
              </a:spcAft>
            </a:pPr>
            <a:r>
              <a:rPr lang="en-US" altLang="zh-CN" sz="2400" b="1"/>
              <a:t>6.5.4  </a:t>
            </a:r>
            <a:r>
              <a:rPr lang="zh-CN" altLang="en-US" sz="2400" b="1"/>
              <a:t>集成稳压电路</a:t>
            </a:r>
            <a:endParaRPr lang="zh-CN" altLang="en-US" b="1"/>
          </a:p>
          <a:p>
            <a:pPr>
              <a:spcAft>
                <a:spcPct val="45000"/>
              </a:spcAft>
            </a:pPr>
            <a:r>
              <a:rPr lang="en-US" altLang="zh-CN" b="1"/>
              <a:t>1. </a:t>
            </a:r>
            <a:r>
              <a:rPr lang="zh-CN" altLang="en-US" b="1"/>
              <a:t>串联型稳压电路</a:t>
            </a:r>
          </a:p>
          <a:p>
            <a:r>
              <a:rPr lang="zh-CN" altLang="en-US"/>
              <a:t>       串联型稳压电路是目前较为通用的一种稳压电路。图</a:t>
            </a:r>
            <a:r>
              <a:rPr lang="en-US" altLang="zh-CN"/>
              <a:t>6-61</a:t>
            </a:r>
            <a:r>
              <a:rPr lang="zh-CN" altLang="en-US"/>
              <a:t>所示是串联型稳压电路的结构图。它由基准电压源、比较放大电路、调整电路和采样电路四部分组成。三极管</a:t>
            </a:r>
            <a:r>
              <a:rPr lang="en-US" altLang="zh-CN"/>
              <a:t>T</a:t>
            </a:r>
            <a:r>
              <a:rPr lang="zh-CN" altLang="en-US"/>
              <a:t>接成射极输出器形式，主要起调整作用。因为它与负载</a:t>
            </a:r>
            <a:r>
              <a:rPr lang="en-US" altLang="zh-CN" i="1"/>
              <a:t>R</a:t>
            </a:r>
            <a:r>
              <a:rPr lang="en-US" altLang="zh-CN"/>
              <a:t>L</a:t>
            </a:r>
            <a:r>
              <a:rPr lang="zh-CN" altLang="en-US"/>
              <a:t>相串联，所以这种电路称为串联型直流稳压电源。</a:t>
            </a:r>
          </a:p>
        </p:txBody>
      </p:sp>
      <p:pic>
        <p:nvPicPr>
          <p:cNvPr id="851973" name="Picture 5"/>
          <p:cNvPicPr>
            <a:picLocks noChangeAspect="1" noChangeArrowheads="1"/>
          </p:cNvPicPr>
          <p:nvPr/>
        </p:nvPicPr>
        <p:blipFill>
          <a:blip r:embed="rId2" cstate="print"/>
          <a:srcRect/>
          <a:stretch>
            <a:fillRect/>
          </a:stretch>
        </p:blipFill>
        <p:spPr bwMode="auto">
          <a:xfrm>
            <a:off x="971550" y="2781300"/>
            <a:ext cx="6762750" cy="2000250"/>
          </a:xfrm>
          <a:prstGeom prst="rect">
            <a:avLst/>
          </a:prstGeom>
          <a:noFill/>
          <a:ln w="9525">
            <a:noFill/>
            <a:miter lim="800000"/>
            <a:headEnd/>
            <a:tailEnd/>
          </a:ln>
          <a:effectLst/>
        </p:spPr>
      </p:pic>
      <p:sp>
        <p:nvSpPr>
          <p:cNvPr id="851974" name="Text Box 6"/>
          <p:cNvSpPr txBox="1">
            <a:spLocks noChangeArrowheads="1"/>
          </p:cNvSpPr>
          <p:nvPr/>
        </p:nvSpPr>
        <p:spPr bwMode="auto">
          <a:xfrm>
            <a:off x="3851275" y="5084763"/>
            <a:ext cx="1584325"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6-61</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6" name="Text Box 4"/>
          <p:cNvSpPr txBox="1">
            <a:spLocks noChangeArrowheads="1"/>
          </p:cNvSpPr>
          <p:nvPr/>
        </p:nvSpPr>
        <p:spPr bwMode="auto">
          <a:xfrm>
            <a:off x="684213" y="476250"/>
            <a:ext cx="7991475" cy="18780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工作原理简述：</a:t>
            </a:r>
          </a:p>
          <a:p>
            <a:pPr>
              <a:spcBef>
                <a:spcPct val="50000"/>
              </a:spcBef>
            </a:pPr>
            <a:r>
              <a:rPr lang="zh-CN" altLang="en-US"/>
              <a:t>       稳压管</a:t>
            </a:r>
            <a:r>
              <a:rPr lang="en-US" altLang="zh-CN"/>
              <a:t>DZ</a:t>
            </a:r>
            <a:r>
              <a:rPr lang="zh-CN" altLang="en-US"/>
              <a:t>和限流电阻</a:t>
            </a:r>
            <a:r>
              <a:rPr lang="en-US" altLang="zh-CN" i="1"/>
              <a:t>R</a:t>
            </a:r>
            <a:r>
              <a:rPr lang="zh-CN" altLang="en-US"/>
              <a:t>组成基准电压源，提供基准电压</a:t>
            </a:r>
            <a:r>
              <a:rPr lang="en-US" altLang="zh-CN" i="1"/>
              <a:t>U</a:t>
            </a:r>
            <a:r>
              <a:rPr lang="en-US" altLang="zh-CN" baseline="-25000"/>
              <a:t>Z</a:t>
            </a:r>
            <a:r>
              <a:rPr lang="zh-CN" altLang="en-US"/>
              <a:t>。电阻</a:t>
            </a:r>
            <a:r>
              <a:rPr lang="en-US" altLang="zh-CN" i="1"/>
              <a:t>R</a:t>
            </a:r>
            <a:r>
              <a:rPr lang="en-US" altLang="zh-CN"/>
              <a:t>1</a:t>
            </a:r>
            <a:r>
              <a:rPr lang="zh-CN" altLang="en-US"/>
              <a:t>、</a:t>
            </a:r>
            <a:r>
              <a:rPr lang="en-US" altLang="zh-CN" i="1"/>
              <a:t>R</a:t>
            </a:r>
            <a:r>
              <a:rPr lang="en-US" altLang="zh-CN"/>
              <a:t>P</a:t>
            </a:r>
            <a:r>
              <a:rPr lang="zh-CN" altLang="en-US"/>
              <a:t>和</a:t>
            </a:r>
            <a:r>
              <a:rPr lang="en-US" altLang="zh-CN" i="1"/>
              <a:t>R</a:t>
            </a:r>
            <a:r>
              <a:rPr lang="en-US" altLang="zh-CN"/>
              <a:t>2</a:t>
            </a:r>
            <a:r>
              <a:rPr lang="zh-CN" altLang="en-US"/>
              <a:t>组成采样电路。当输出电压变化时，采样电阻将其变化量的一部分</a:t>
            </a:r>
            <a:r>
              <a:rPr lang="en-US" altLang="zh-CN" i="1"/>
              <a:t>U</a:t>
            </a:r>
            <a:r>
              <a:rPr lang="en-US" altLang="zh-CN" baseline="-25000"/>
              <a:t>F</a:t>
            </a:r>
            <a:r>
              <a:rPr lang="zh-CN" altLang="en-US"/>
              <a:t>送到比较放大电路。运算放大器</a:t>
            </a:r>
            <a:r>
              <a:rPr lang="en-US" altLang="zh-CN"/>
              <a:t>A</a:t>
            </a:r>
            <a:r>
              <a:rPr lang="zh-CN" altLang="en-US"/>
              <a:t>组成比较放大电路。采样电压</a:t>
            </a:r>
            <a:r>
              <a:rPr lang="en-US" altLang="zh-CN" i="1"/>
              <a:t>U</a:t>
            </a:r>
            <a:r>
              <a:rPr lang="en-US" altLang="zh-CN" baseline="-25000"/>
              <a:t>F</a:t>
            </a:r>
            <a:r>
              <a:rPr lang="zh-CN" altLang="en-US"/>
              <a:t>和基准电压</a:t>
            </a:r>
            <a:r>
              <a:rPr lang="en-US" altLang="zh-CN" i="1"/>
              <a:t>U</a:t>
            </a:r>
            <a:r>
              <a:rPr lang="en-US" altLang="zh-CN" baseline="-25000"/>
              <a:t>Z</a:t>
            </a:r>
            <a:r>
              <a:rPr lang="zh-CN" altLang="en-US"/>
              <a:t>分别送至运算放大器</a:t>
            </a:r>
            <a:r>
              <a:rPr lang="en-US" altLang="zh-CN"/>
              <a:t>A</a:t>
            </a:r>
            <a:r>
              <a:rPr lang="zh-CN" altLang="en-US"/>
              <a:t>的反相输入端和同相输入端，进行比较放大，其输出端与调整管的基极相接，以控制调整管的基极电位。</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20" name="Text Box 4"/>
          <p:cNvSpPr txBox="1">
            <a:spLocks noChangeArrowheads="1"/>
          </p:cNvSpPr>
          <p:nvPr/>
        </p:nvSpPr>
        <p:spPr bwMode="auto">
          <a:xfrm>
            <a:off x="539750" y="404813"/>
            <a:ext cx="8208963" cy="5508625"/>
          </a:xfrm>
          <a:prstGeom prst="rect">
            <a:avLst/>
          </a:prstGeom>
          <a:noFill/>
          <a:ln w="9525">
            <a:noFill/>
            <a:miter lim="800000"/>
            <a:headEnd/>
            <a:tailEnd/>
          </a:ln>
          <a:effectLst/>
        </p:spPr>
        <p:txBody>
          <a:bodyPr>
            <a:spAutoFit/>
          </a:bodyPr>
          <a:lstStyle/>
          <a:p>
            <a:pPr>
              <a:spcAft>
                <a:spcPct val="55000"/>
              </a:spcAft>
            </a:pPr>
            <a:r>
              <a:rPr lang="en-US" altLang="zh-CN" sz="2000" b="1"/>
              <a:t>2. </a:t>
            </a:r>
            <a:r>
              <a:rPr lang="zh-CN" altLang="en-US" sz="2000" b="1"/>
              <a:t>集成稳压电路</a:t>
            </a:r>
          </a:p>
          <a:p>
            <a:r>
              <a:rPr lang="zh-CN" altLang="en-US"/>
              <a:t>       集成稳压电路的工作原理与分立元件的稳压电路是相同的。它的内部结构同样包括有基准电压源、比较放大器、调整电路、采样电路和保护电路等部分。集成稳压电路的类型很多。按其内部的工作方式可分为串联型、并联型、开关型；按其外部特性可分为三端固定式、三端可调式、多端固定式、多端可调式、正电压输出式、负电压输出式。现主要介绍三端集成稳压电路。三个端子分别是输入端、稳定输出端和公共接地端。三端集成稳压电路的通用产品有</a:t>
            </a:r>
            <a:r>
              <a:rPr lang="en-US" altLang="zh-CN"/>
              <a:t>W7800</a:t>
            </a:r>
            <a:r>
              <a:rPr lang="zh-CN" altLang="en-US"/>
              <a:t>系列（正电压输出）和</a:t>
            </a:r>
            <a:r>
              <a:rPr lang="en-US" altLang="zh-CN"/>
              <a:t>W7900</a:t>
            </a:r>
            <a:r>
              <a:rPr lang="zh-CN" altLang="en-US"/>
              <a:t>系列（负电压输出）。具体型号后面的两位数字代表输出电压值，可为</a:t>
            </a:r>
            <a:r>
              <a:rPr lang="en-US" altLang="zh-CN"/>
              <a:t>±5 V</a:t>
            </a:r>
            <a:r>
              <a:rPr lang="zh-CN" altLang="en-US"/>
              <a:t>、</a:t>
            </a:r>
            <a:r>
              <a:rPr lang="en-US" altLang="zh-CN"/>
              <a:t>±6 V</a:t>
            </a:r>
            <a:r>
              <a:rPr lang="zh-CN" altLang="en-US"/>
              <a:t>、</a:t>
            </a:r>
            <a:r>
              <a:rPr lang="en-US" altLang="zh-CN"/>
              <a:t>±8 V</a:t>
            </a:r>
            <a:r>
              <a:rPr lang="zh-CN" altLang="en-US"/>
              <a:t>、</a:t>
            </a:r>
            <a:r>
              <a:rPr lang="en-US" altLang="zh-CN"/>
              <a:t>±12 V</a:t>
            </a:r>
            <a:r>
              <a:rPr lang="zh-CN" altLang="en-US"/>
              <a:t>、</a:t>
            </a:r>
            <a:r>
              <a:rPr lang="en-US" altLang="zh-CN"/>
              <a:t>±15 V</a:t>
            </a:r>
            <a:r>
              <a:rPr lang="zh-CN" altLang="en-US"/>
              <a:t>、</a:t>
            </a:r>
            <a:r>
              <a:rPr lang="en-US" altLang="zh-CN"/>
              <a:t>±18 V</a:t>
            </a:r>
            <a:r>
              <a:rPr lang="zh-CN" altLang="en-US"/>
              <a:t>和</a:t>
            </a:r>
            <a:r>
              <a:rPr lang="en-US" altLang="zh-CN"/>
              <a:t>±24 V</a:t>
            </a:r>
            <a:r>
              <a:rPr lang="zh-CN" altLang="en-US"/>
              <a:t>七个等级。这个系列的产品，输出的最大电流可达</a:t>
            </a:r>
            <a:r>
              <a:rPr lang="en-US" altLang="zh-CN"/>
              <a:t>1.5 A</a:t>
            </a:r>
            <a:r>
              <a:rPr lang="zh-CN" altLang="en-US"/>
              <a:t>。例如</a:t>
            </a:r>
            <a:r>
              <a:rPr lang="en-US" altLang="zh-CN"/>
              <a:t>W7805</a:t>
            </a:r>
            <a:r>
              <a:rPr lang="zh-CN" altLang="en-US"/>
              <a:t>表示输出电压为</a:t>
            </a:r>
            <a:r>
              <a:rPr lang="en-US" altLang="zh-CN"/>
              <a:t>+5 V</a:t>
            </a:r>
            <a:r>
              <a:rPr lang="zh-CN" altLang="en-US"/>
              <a:t>，输出电流为</a:t>
            </a:r>
            <a:r>
              <a:rPr lang="en-US" altLang="zh-CN"/>
              <a:t>1.5 A</a:t>
            </a:r>
            <a:r>
              <a:rPr lang="zh-CN" altLang="en-US"/>
              <a:t>；</a:t>
            </a:r>
            <a:r>
              <a:rPr lang="en-US" altLang="zh-CN"/>
              <a:t>W7905</a:t>
            </a:r>
            <a:r>
              <a:rPr lang="zh-CN" altLang="en-US"/>
              <a:t>表示输出电压为</a:t>
            </a:r>
            <a:r>
              <a:rPr lang="en-US" altLang="zh-CN"/>
              <a:t>-5 V</a:t>
            </a:r>
            <a:r>
              <a:rPr lang="zh-CN" altLang="en-US"/>
              <a:t>，输出电流为</a:t>
            </a:r>
            <a:r>
              <a:rPr lang="en-US" altLang="zh-CN"/>
              <a:t>0.5 A</a:t>
            </a:r>
            <a:r>
              <a:rPr lang="zh-CN" altLang="en-US"/>
              <a:t>。</a:t>
            </a:r>
          </a:p>
          <a:p>
            <a:r>
              <a:rPr lang="zh-CN" altLang="en-US"/>
              <a:t>       </a:t>
            </a:r>
          </a:p>
          <a:p>
            <a:r>
              <a:rPr lang="zh-CN" altLang="en-US"/>
              <a:t>      三端固定</a:t>
            </a:r>
            <a:r>
              <a:rPr lang="en-US" altLang="zh-CN"/>
              <a:t>W7800</a:t>
            </a:r>
            <a:r>
              <a:rPr lang="zh-CN" altLang="en-US"/>
              <a:t>系列稳压器属于一种串联型稳压器，其应用电路有以下几种。</a:t>
            </a:r>
          </a:p>
          <a:p>
            <a:r>
              <a:rPr lang="zh-CN" altLang="en-US" b="1"/>
              <a:t>      （</a:t>
            </a:r>
            <a:r>
              <a:rPr lang="en-US" altLang="zh-CN" b="1"/>
              <a:t>1</a:t>
            </a:r>
            <a:r>
              <a:rPr lang="zh-CN" altLang="en-US" b="1"/>
              <a:t>）固定输出电压电路</a:t>
            </a:r>
          </a:p>
          <a:p>
            <a:r>
              <a:rPr lang="zh-CN" altLang="en-US"/>
              <a:t>       图</a:t>
            </a:r>
            <a:r>
              <a:rPr lang="en-US" altLang="zh-CN"/>
              <a:t>6-62</a:t>
            </a:r>
            <a:r>
              <a:rPr lang="zh-CN" altLang="en-US"/>
              <a:t>（</a:t>
            </a:r>
            <a:r>
              <a:rPr lang="en-US" altLang="zh-CN"/>
              <a:t>a</a:t>
            </a:r>
            <a:r>
              <a:rPr lang="zh-CN" altLang="en-US"/>
              <a:t>）所示电路是</a:t>
            </a:r>
            <a:r>
              <a:rPr lang="en-US" altLang="zh-CN"/>
              <a:t>W7800</a:t>
            </a:r>
            <a:r>
              <a:rPr lang="zh-CN" altLang="en-US"/>
              <a:t>系列作为固定输出时的典型接线图。为了保证稳压器正常工作，最小输入输出电压差至少为</a:t>
            </a:r>
            <a:r>
              <a:rPr lang="en-US" altLang="zh-CN"/>
              <a:t>2</a:t>
            </a:r>
            <a:r>
              <a:rPr lang="zh-CN" altLang="en-US"/>
              <a:t>～</a:t>
            </a:r>
            <a:r>
              <a:rPr lang="en-US" altLang="zh-CN"/>
              <a:t>3 V</a:t>
            </a:r>
            <a:r>
              <a:rPr lang="zh-CN" altLang="en-US"/>
              <a:t>；输入端的电容</a:t>
            </a:r>
            <a:r>
              <a:rPr lang="en-US" altLang="zh-CN" i="1"/>
              <a:t>C</a:t>
            </a:r>
            <a:r>
              <a:rPr lang="en-US" altLang="zh-CN"/>
              <a:t>i</a:t>
            </a:r>
            <a:r>
              <a:rPr lang="zh-CN" altLang="en-US"/>
              <a:t>一般取</a:t>
            </a:r>
            <a:r>
              <a:rPr lang="en-US" altLang="zh-CN"/>
              <a:t>0.1</a:t>
            </a:r>
            <a:r>
              <a:rPr lang="zh-CN" altLang="en-US"/>
              <a:t>～</a:t>
            </a:r>
            <a:r>
              <a:rPr lang="en-US" altLang="zh-CN"/>
              <a:t>1μF</a:t>
            </a:r>
            <a:r>
              <a:rPr lang="zh-CN" altLang="en-US"/>
              <a:t>，其作用是在输入线较长时抵消其感应效应，防止产生自激振荡；输出端的</a:t>
            </a:r>
            <a:r>
              <a:rPr lang="en-US" altLang="zh-CN" i="1"/>
              <a:t>C</a:t>
            </a:r>
            <a:r>
              <a:rPr lang="en-US" altLang="zh-CN"/>
              <a:t>o</a:t>
            </a:r>
            <a:r>
              <a:rPr lang="zh-CN" altLang="en-US"/>
              <a:t>是为了消除电路的高频噪声，改善负载瞬态响应，一般取</a:t>
            </a:r>
            <a:r>
              <a:rPr lang="en-US" altLang="zh-CN"/>
              <a:t>0.1μF</a:t>
            </a:r>
            <a:r>
              <a:rPr lang="zh-CN" altLang="en-US"/>
              <a:t>。如果需要负电源时，可采用图</a:t>
            </a:r>
            <a:r>
              <a:rPr lang="en-US" altLang="zh-CN"/>
              <a:t>6-62</a:t>
            </a:r>
            <a:r>
              <a:rPr lang="zh-CN" altLang="en-US"/>
              <a:t>（</a:t>
            </a:r>
            <a:r>
              <a:rPr lang="en-US" altLang="zh-CN"/>
              <a:t>b</a:t>
            </a:r>
            <a:r>
              <a:rPr lang="zh-CN" altLang="en-US"/>
              <a:t>）所示的应用电路。</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5044" name="Picture 4"/>
          <p:cNvPicPr>
            <a:picLocks noChangeAspect="1" noChangeArrowheads="1"/>
          </p:cNvPicPr>
          <p:nvPr/>
        </p:nvPicPr>
        <p:blipFill>
          <a:blip r:embed="rId2" cstate="print"/>
          <a:srcRect b="14185"/>
          <a:stretch>
            <a:fillRect/>
          </a:stretch>
        </p:blipFill>
        <p:spPr bwMode="auto">
          <a:xfrm>
            <a:off x="1331913" y="549275"/>
            <a:ext cx="6553200" cy="1644650"/>
          </a:xfrm>
          <a:prstGeom prst="rect">
            <a:avLst/>
          </a:prstGeom>
          <a:noFill/>
          <a:ln w="9525">
            <a:noFill/>
            <a:miter lim="800000"/>
            <a:headEnd/>
            <a:tailEnd/>
          </a:ln>
        </p:spPr>
      </p:pic>
      <p:sp>
        <p:nvSpPr>
          <p:cNvPr id="855045" name="Text Box 5"/>
          <p:cNvSpPr txBox="1">
            <a:spLocks noChangeArrowheads="1"/>
          </p:cNvSpPr>
          <p:nvPr/>
        </p:nvSpPr>
        <p:spPr bwMode="auto">
          <a:xfrm>
            <a:off x="3132138" y="2349500"/>
            <a:ext cx="2735262"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6-62</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8" name="Text Box 4"/>
          <p:cNvSpPr txBox="1">
            <a:spLocks noChangeArrowheads="1"/>
          </p:cNvSpPr>
          <p:nvPr/>
        </p:nvSpPr>
        <p:spPr bwMode="auto">
          <a:xfrm>
            <a:off x="539750" y="476250"/>
            <a:ext cx="8280400" cy="1465263"/>
          </a:xfrm>
          <a:prstGeom prst="rect">
            <a:avLst/>
          </a:prstGeom>
          <a:noFill/>
          <a:ln w="9525">
            <a:noFill/>
            <a:miter lim="800000"/>
            <a:headEnd/>
            <a:tailEnd/>
          </a:ln>
          <a:effectLst/>
        </p:spPr>
        <p:txBody>
          <a:bodyPr>
            <a:spAutoFit/>
          </a:bodyPr>
          <a:lstStyle/>
          <a:p>
            <a:r>
              <a:rPr lang="zh-CN" altLang="en-US" b="1"/>
              <a:t>（</a:t>
            </a:r>
            <a:r>
              <a:rPr lang="en-US" altLang="zh-CN" b="1"/>
              <a:t>2</a:t>
            </a:r>
            <a:r>
              <a:rPr lang="zh-CN" altLang="en-US" b="1"/>
              <a:t>）提高输出电压的电路</a:t>
            </a:r>
          </a:p>
          <a:p>
            <a:r>
              <a:rPr lang="zh-CN" altLang="en-US"/>
              <a:t>       目前，三端稳压器的最高输出电压是</a:t>
            </a:r>
            <a:r>
              <a:rPr lang="en-US" altLang="zh-CN"/>
              <a:t>24 V</a:t>
            </a:r>
            <a:r>
              <a:rPr lang="zh-CN" altLang="en-US"/>
              <a:t>。当需要大于</a:t>
            </a:r>
            <a:r>
              <a:rPr lang="en-US" altLang="zh-CN"/>
              <a:t>24 V</a:t>
            </a:r>
            <a:r>
              <a:rPr lang="zh-CN" altLang="en-US"/>
              <a:t>的输出电压时，可采用图</a:t>
            </a:r>
            <a:r>
              <a:rPr lang="en-US" altLang="zh-CN"/>
              <a:t>6-63</a:t>
            </a:r>
            <a:r>
              <a:rPr lang="zh-CN" altLang="en-US"/>
              <a:t>所示的电路提高输出电压。图中</a:t>
            </a:r>
            <a:r>
              <a:rPr lang="en-US" altLang="zh-CN" i="1"/>
              <a:t>V</a:t>
            </a:r>
            <a:r>
              <a:rPr lang="en-US" altLang="zh-CN" baseline="-25000"/>
              <a:t>XX</a:t>
            </a:r>
            <a:r>
              <a:rPr lang="zh-CN" altLang="en-US"/>
              <a:t>是三端稳压器的标称输出电压；</a:t>
            </a:r>
            <a:r>
              <a:rPr lang="en-US" altLang="zh-CN" i="1">
                <a:latin typeface="Times New Roman" pitchFamily="18" charset="0"/>
              </a:rPr>
              <a:t>I</a:t>
            </a:r>
            <a:r>
              <a:rPr lang="en-US" altLang="zh-CN" baseline="-25000"/>
              <a:t>Z</a:t>
            </a:r>
            <a:r>
              <a:rPr lang="zh-CN" altLang="en-US"/>
              <a:t>是组件的稳态电流，约为几</a:t>
            </a:r>
            <a:r>
              <a:rPr lang="en-US" altLang="zh-CN"/>
              <a:t>mA</a:t>
            </a:r>
            <a:r>
              <a:rPr lang="zh-CN" altLang="en-US"/>
              <a:t>；外接电阻</a:t>
            </a:r>
            <a:r>
              <a:rPr lang="en-US" altLang="zh-CN" i="1"/>
              <a:t>R</a:t>
            </a:r>
            <a:r>
              <a:rPr lang="en-US" altLang="zh-CN"/>
              <a:t>1</a:t>
            </a:r>
            <a:r>
              <a:rPr lang="zh-CN" altLang="en-US"/>
              <a:t>上的电压是</a:t>
            </a:r>
            <a:r>
              <a:rPr lang="en-US" altLang="zh-CN" i="1"/>
              <a:t>V</a:t>
            </a:r>
            <a:r>
              <a:rPr lang="en-US" altLang="zh-CN" baseline="-25000"/>
              <a:t>XX</a:t>
            </a:r>
            <a:r>
              <a:rPr lang="zh-CN" altLang="en-US"/>
              <a:t>；</a:t>
            </a:r>
            <a:r>
              <a:rPr lang="en-US" altLang="zh-CN" i="1"/>
              <a:t>R</a:t>
            </a:r>
            <a:r>
              <a:rPr lang="en-US" altLang="zh-CN"/>
              <a:t>2</a:t>
            </a:r>
            <a:r>
              <a:rPr lang="zh-CN" altLang="en-US"/>
              <a:t>接在稳压器公共端</a:t>
            </a:r>
            <a:r>
              <a:rPr lang="en-US" altLang="zh-CN"/>
              <a:t>3</a:t>
            </a:r>
            <a:r>
              <a:rPr lang="zh-CN" altLang="en-US"/>
              <a:t>和电源公共端之间。按图示接法的输出电压为：</a:t>
            </a:r>
          </a:p>
        </p:txBody>
      </p:sp>
      <p:pic>
        <p:nvPicPr>
          <p:cNvPr id="856069" name="Picture 5"/>
          <p:cNvPicPr>
            <a:picLocks noChangeAspect="1" noChangeArrowheads="1"/>
          </p:cNvPicPr>
          <p:nvPr/>
        </p:nvPicPr>
        <p:blipFill>
          <a:blip r:embed="rId3" cstate="print"/>
          <a:srcRect/>
          <a:stretch>
            <a:fillRect/>
          </a:stretch>
        </p:blipFill>
        <p:spPr bwMode="auto">
          <a:xfrm>
            <a:off x="3924300" y="2060575"/>
            <a:ext cx="4876800" cy="2619375"/>
          </a:xfrm>
          <a:prstGeom prst="rect">
            <a:avLst/>
          </a:prstGeom>
          <a:noFill/>
          <a:ln w="9525">
            <a:noFill/>
            <a:miter lim="800000"/>
            <a:headEnd/>
            <a:tailEnd/>
          </a:ln>
          <a:effectLst/>
        </p:spPr>
      </p:pic>
      <p:sp>
        <p:nvSpPr>
          <p:cNvPr id="856070" name="Text Box 6"/>
          <p:cNvSpPr txBox="1">
            <a:spLocks noChangeArrowheads="1"/>
          </p:cNvSpPr>
          <p:nvPr/>
        </p:nvSpPr>
        <p:spPr bwMode="auto">
          <a:xfrm>
            <a:off x="5724525" y="4797425"/>
            <a:ext cx="2160588"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6-63</a:t>
            </a:r>
          </a:p>
        </p:txBody>
      </p:sp>
      <p:sp>
        <p:nvSpPr>
          <p:cNvPr id="856073"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56072" name="Object 8"/>
          <p:cNvGraphicFramePr>
            <a:graphicFrameLocks noChangeAspect="1"/>
          </p:cNvGraphicFramePr>
          <p:nvPr/>
        </p:nvGraphicFramePr>
        <p:xfrm>
          <a:off x="827088" y="2276475"/>
          <a:ext cx="2592387" cy="728663"/>
        </p:xfrm>
        <a:graphic>
          <a:graphicData uri="http://schemas.openxmlformats.org/presentationml/2006/ole">
            <p:oleObj spid="_x0000_s856072" name="公式" r:id="rId4" imgW="1459866" imgH="406224" progId="">
              <p:embed/>
            </p:oleObj>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2" name="Text Box 4"/>
          <p:cNvSpPr txBox="1">
            <a:spLocks noChangeArrowheads="1"/>
          </p:cNvSpPr>
          <p:nvPr/>
        </p:nvSpPr>
        <p:spPr bwMode="auto">
          <a:xfrm>
            <a:off x="539750" y="404813"/>
            <a:ext cx="8208963" cy="1190625"/>
          </a:xfrm>
          <a:prstGeom prst="rect">
            <a:avLst/>
          </a:prstGeom>
          <a:noFill/>
          <a:ln w="9525">
            <a:noFill/>
            <a:miter lim="800000"/>
            <a:headEnd/>
            <a:tailEnd/>
          </a:ln>
          <a:effectLst/>
        </p:spPr>
        <p:txBody>
          <a:bodyPr>
            <a:spAutoFit/>
          </a:bodyPr>
          <a:lstStyle/>
          <a:p>
            <a:r>
              <a:rPr lang="zh-CN" altLang="en-US" b="1"/>
              <a:t>（</a:t>
            </a:r>
            <a:r>
              <a:rPr lang="en-US" altLang="zh-CN" b="1"/>
              <a:t>3</a:t>
            </a:r>
            <a:r>
              <a:rPr lang="zh-CN" altLang="en-US" b="1"/>
              <a:t>）具有正负电压输出的稳压电源</a:t>
            </a:r>
          </a:p>
          <a:p>
            <a:r>
              <a:rPr lang="zh-CN" altLang="en-US"/>
              <a:t>       当需要正负电压同时输出时，可用一块</a:t>
            </a:r>
            <a:r>
              <a:rPr lang="en-US" altLang="zh-CN"/>
              <a:t>W7800</a:t>
            </a:r>
            <a:r>
              <a:rPr lang="zh-CN" altLang="en-US"/>
              <a:t>正压单片稳压器和一块</a:t>
            </a:r>
            <a:r>
              <a:rPr lang="en-US" altLang="zh-CN"/>
              <a:t>W7900</a:t>
            </a:r>
            <a:r>
              <a:rPr lang="zh-CN" altLang="en-US"/>
              <a:t>负压单片稳压器连接成图</a:t>
            </a:r>
            <a:r>
              <a:rPr lang="en-US" altLang="zh-CN"/>
              <a:t>6-64</a:t>
            </a:r>
            <a:r>
              <a:rPr lang="zh-CN" altLang="en-US"/>
              <a:t>所示的电路。这两块稳压器有一个公共接地端，并共用整流电路。</a:t>
            </a:r>
          </a:p>
        </p:txBody>
      </p:sp>
      <p:pic>
        <p:nvPicPr>
          <p:cNvPr id="857093" name="Picture 5"/>
          <p:cNvPicPr>
            <a:picLocks noChangeAspect="1" noChangeArrowheads="1"/>
          </p:cNvPicPr>
          <p:nvPr/>
        </p:nvPicPr>
        <p:blipFill>
          <a:blip r:embed="rId2" cstate="print"/>
          <a:srcRect/>
          <a:stretch>
            <a:fillRect/>
          </a:stretch>
        </p:blipFill>
        <p:spPr bwMode="auto">
          <a:xfrm>
            <a:off x="1258888" y="1700213"/>
            <a:ext cx="6677025" cy="2505075"/>
          </a:xfrm>
          <a:prstGeom prst="rect">
            <a:avLst/>
          </a:prstGeom>
          <a:noFill/>
          <a:ln w="9525">
            <a:noFill/>
            <a:miter lim="800000"/>
            <a:headEnd/>
            <a:tailEnd/>
          </a:ln>
          <a:effectLst/>
        </p:spPr>
      </p:pic>
      <p:sp>
        <p:nvSpPr>
          <p:cNvPr id="857094" name="Text Box 6"/>
          <p:cNvSpPr txBox="1">
            <a:spLocks noChangeArrowheads="1"/>
          </p:cNvSpPr>
          <p:nvPr/>
        </p:nvSpPr>
        <p:spPr bwMode="auto">
          <a:xfrm>
            <a:off x="3708400" y="4508500"/>
            <a:ext cx="2447925"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6-64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Text Box 4"/>
          <p:cNvSpPr txBox="1">
            <a:spLocks noChangeArrowheads="1"/>
          </p:cNvSpPr>
          <p:nvPr/>
        </p:nvSpPr>
        <p:spPr bwMode="auto">
          <a:xfrm>
            <a:off x="395536" y="476250"/>
            <a:ext cx="8424614" cy="3742563"/>
          </a:xfrm>
          <a:prstGeom prst="rect">
            <a:avLst/>
          </a:prstGeom>
          <a:noFill/>
          <a:ln w="9525">
            <a:noFill/>
            <a:miter lim="800000"/>
            <a:headEnd/>
            <a:tailEnd/>
          </a:ln>
          <a:effectLst/>
        </p:spPr>
        <p:txBody>
          <a:bodyPr wrap="square">
            <a:spAutoFit/>
          </a:bodyPr>
          <a:lstStyle/>
          <a:p>
            <a:pPr>
              <a:spcAft>
                <a:spcPct val="55000"/>
              </a:spcAft>
            </a:pPr>
            <a:r>
              <a:rPr lang="en-US" altLang="zh-CN" sz="2400" b="1" dirty="0"/>
              <a:t>6.2.2  </a:t>
            </a:r>
            <a:r>
              <a:rPr lang="zh-CN" altLang="en-US" sz="2400" b="1" dirty="0"/>
              <a:t>输入级</a:t>
            </a:r>
            <a:r>
              <a:rPr lang="en-US" altLang="zh-CN" sz="2400" b="1" dirty="0"/>
              <a:t>——</a:t>
            </a:r>
            <a:r>
              <a:rPr lang="zh-CN" altLang="en-US" sz="2400" b="1" dirty="0"/>
              <a:t>差分放大电路</a:t>
            </a:r>
          </a:p>
          <a:p>
            <a:r>
              <a:rPr lang="zh-CN" altLang="en-US" sz="2000" dirty="0"/>
              <a:t>       集成运放的输入级采用差分放大电路（也称</a:t>
            </a:r>
            <a:r>
              <a:rPr lang="zh-CN" altLang="en-US" sz="2000" b="1" dirty="0"/>
              <a:t>差动放大电路</a:t>
            </a:r>
            <a:r>
              <a:rPr lang="zh-CN" altLang="en-US" sz="2000" dirty="0"/>
              <a:t>），就其功能来说，是放大两个输入信号之差。在集成运放中多以差分放大电路作为输入级。</a:t>
            </a:r>
          </a:p>
          <a:p>
            <a:r>
              <a:rPr lang="zh-CN" altLang="en-US" sz="2000" dirty="0"/>
              <a:t>       差分放大电路常见的形式有三种：基本形式、长尾式和恒流源式。</a:t>
            </a:r>
            <a:endParaRPr lang="zh-CN" altLang="en-US" sz="2000" b="1" dirty="0"/>
          </a:p>
          <a:p>
            <a:pPr>
              <a:spcBef>
                <a:spcPct val="50000"/>
              </a:spcBef>
              <a:spcAft>
                <a:spcPct val="50000"/>
              </a:spcAft>
            </a:pPr>
            <a:r>
              <a:rPr lang="en-US" altLang="zh-CN" sz="2000" b="1" dirty="0"/>
              <a:t>1. </a:t>
            </a:r>
            <a:r>
              <a:rPr lang="zh-CN" altLang="en-US" sz="2000" b="1" dirty="0"/>
              <a:t>基本形式差分放大电路</a:t>
            </a:r>
          </a:p>
          <a:p>
            <a:r>
              <a:rPr lang="zh-CN" altLang="en-US" sz="2000" b="1" dirty="0"/>
              <a:t>（</a:t>
            </a:r>
            <a:r>
              <a:rPr lang="en-US" altLang="zh-CN" sz="2000" b="1" dirty="0"/>
              <a:t>1</a:t>
            </a:r>
            <a:r>
              <a:rPr lang="zh-CN" altLang="en-US" sz="2000" b="1" dirty="0"/>
              <a:t>）输入信号类型</a:t>
            </a:r>
          </a:p>
          <a:p>
            <a:r>
              <a:rPr lang="zh-CN" altLang="en-US" dirty="0"/>
              <a:t>       </a:t>
            </a:r>
            <a:r>
              <a:rPr lang="zh-CN" altLang="en-US" sz="2000" dirty="0"/>
              <a:t>将两个电路结构、参数均相同的单管放大电路组合在一起，就成为差分放大电路的基本形式</a:t>
            </a:r>
            <a:r>
              <a:rPr lang="zh-CN" altLang="en-US" sz="2000" dirty="0" smtClean="0"/>
              <a:t>，</a:t>
            </a:r>
            <a:endParaRPr lang="en-US" altLang="zh-CN" sz="2000" dirty="0" smtClean="0"/>
          </a:p>
          <a:p>
            <a:r>
              <a:rPr lang="zh-CN" altLang="en-US" sz="2000" dirty="0" smtClean="0"/>
              <a:t>如</a:t>
            </a:r>
            <a:r>
              <a:rPr lang="zh-CN" altLang="en-US" sz="2000" dirty="0"/>
              <a:t>图</a:t>
            </a:r>
            <a:r>
              <a:rPr lang="en-US" altLang="zh-CN" sz="2000" dirty="0"/>
              <a:t>6-6</a:t>
            </a:r>
            <a:r>
              <a:rPr lang="zh-CN" altLang="en-US" sz="2000" dirty="0"/>
              <a:t>所示。</a:t>
            </a:r>
            <a:endParaRPr lang="zh-CN" altLang="en-US" dirty="0"/>
          </a:p>
        </p:txBody>
      </p:sp>
      <p:pic>
        <p:nvPicPr>
          <p:cNvPr id="744453" name="Picture 5"/>
          <p:cNvPicPr>
            <a:picLocks noChangeAspect="1" noChangeArrowheads="1"/>
          </p:cNvPicPr>
          <p:nvPr/>
        </p:nvPicPr>
        <p:blipFill>
          <a:blip r:embed="rId2" cstate="print"/>
          <a:srcRect/>
          <a:stretch>
            <a:fillRect/>
          </a:stretch>
        </p:blipFill>
        <p:spPr bwMode="auto">
          <a:xfrm>
            <a:off x="4139952" y="3573016"/>
            <a:ext cx="4824536" cy="3068479"/>
          </a:xfrm>
          <a:prstGeom prst="rect">
            <a:avLst/>
          </a:prstGeom>
          <a:noFill/>
          <a:ln w="9525">
            <a:noFill/>
            <a:miter lim="800000"/>
            <a:headEnd/>
            <a:tailEnd/>
          </a:ln>
          <a:effectLst/>
        </p:spPr>
      </p:pic>
      <p:sp>
        <p:nvSpPr>
          <p:cNvPr id="744454" name="Text Box 6"/>
          <p:cNvSpPr txBox="1">
            <a:spLocks noChangeArrowheads="1"/>
          </p:cNvSpPr>
          <p:nvPr/>
        </p:nvSpPr>
        <p:spPr bwMode="auto">
          <a:xfrm>
            <a:off x="7524750" y="6381750"/>
            <a:ext cx="13684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6-6</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6" name="Text Box 4"/>
          <p:cNvSpPr txBox="1">
            <a:spLocks noChangeArrowheads="1"/>
          </p:cNvSpPr>
          <p:nvPr/>
        </p:nvSpPr>
        <p:spPr bwMode="auto">
          <a:xfrm>
            <a:off x="539750" y="333375"/>
            <a:ext cx="8353425" cy="2178050"/>
          </a:xfrm>
          <a:prstGeom prst="rect">
            <a:avLst/>
          </a:prstGeom>
          <a:noFill/>
          <a:ln w="9525">
            <a:noFill/>
            <a:miter lim="800000"/>
            <a:headEnd/>
            <a:tailEnd/>
          </a:ln>
          <a:effectLst/>
        </p:spPr>
        <p:txBody>
          <a:bodyPr>
            <a:spAutoFit/>
          </a:bodyPr>
          <a:lstStyle/>
          <a:p>
            <a:pPr>
              <a:spcAft>
                <a:spcPct val="45000"/>
              </a:spcAft>
            </a:pPr>
            <a:r>
              <a:rPr lang="en-US" altLang="zh-CN" sz="2400" b="1"/>
              <a:t>6.5.5  </a:t>
            </a:r>
            <a:r>
              <a:rPr lang="zh-CN" altLang="en-US" sz="2400" b="1"/>
              <a:t>非正弦波发生电路</a:t>
            </a:r>
            <a:endParaRPr lang="zh-CN" altLang="en-US" b="1"/>
          </a:p>
          <a:p>
            <a:pPr>
              <a:spcAft>
                <a:spcPct val="50000"/>
              </a:spcAft>
            </a:pPr>
            <a:r>
              <a:rPr lang="en-US" altLang="zh-CN" sz="2000" b="1"/>
              <a:t>1. </a:t>
            </a:r>
            <a:r>
              <a:rPr lang="zh-CN" altLang="en-US" sz="2000" b="1"/>
              <a:t>矩形波发生电路</a:t>
            </a:r>
            <a:endParaRPr lang="zh-CN" altLang="en-US"/>
          </a:p>
          <a:p>
            <a:r>
              <a:rPr lang="zh-CN" altLang="en-US"/>
              <a:t>       图</a:t>
            </a:r>
            <a:r>
              <a:rPr lang="en-US" altLang="zh-CN"/>
              <a:t>6-65</a:t>
            </a:r>
            <a:r>
              <a:rPr lang="zh-CN" altLang="en-US"/>
              <a:t>（</a:t>
            </a:r>
            <a:r>
              <a:rPr lang="en-US" altLang="zh-CN"/>
              <a:t>a</a:t>
            </a:r>
            <a:r>
              <a:rPr lang="zh-CN" altLang="en-US"/>
              <a:t>）所示是一种能产生矩形波的基本电路。由图可见，它是在滞回电压比较器的基础上，增加一条</a:t>
            </a:r>
            <a:r>
              <a:rPr lang="en-US" altLang="zh-CN" i="1"/>
              <a:t>RC</a:t>
            </a:r>
            <a:r>
              <a:rPr lang="zh-CN" altLang="en-US"/>
              <a:t>充、放电负反馈支路构成的。图中，集成运放工作在非线性区，输出只有两个值：</a:t>
            </a:r>
            <a:r>
              <a:rPr lang="en-US" altLang="zh-CN"/>
              <a:t>+</a:t>
            </a:r>
            <a:r>
              <a:rPr lang="en-US" altLang="zh-CN" i="1"/>
              <a:t>U</a:t>
            </a:r>
            <a:r>
              <a:rPr lang="en-US" altLang="zh-CN" baseline="-25000"/>
              <a:t>OM</a:t>
            </a:r>
            <a:r>
              <a:rPr lang="zh-CN" altLang="en-US"/>
              <a:t>和</a:t>
            </a:r>
            <a:r>
              <a:rPr lang="en-US" altLang="zh-CN"/>
              <a:t>-</a:t>
            </a:r>
            <a:r>
              <a:rPr lang="en-US" altLang="zh-CN" i="1"/>
              <a:t>U</a:t>
            </a:r>
            <a:r>
              <a:rPr lang="en-US" altLang="zh-CN" baseline="-25000"/>
              <a:t>OM</a:t>
            </a:r>
            <a:r>
              <a:rPr lang="zh-CN" altLang="en-US"/>
              <a:t>。电容</a:t>
            </a:r>
            <a:r>
              <a:rPr lang="en-US" altLang="zh-CN" i="1"/>
              <a:t>C</a:t>
            </a:r>
            <a:r>
              <a:rPr lang="zh-CN" altLang="en-US"/>
              <a:t>上的电压加在集成运放的反相端，用以控制滞回比较器的工作状态。</a:t>
            </a:r>
          </a:p>
        </p:txBody>
      </p:sp>
      <p:pic>
        <p:nvPicPr>
          <p:cNvPr id="858117" name="Picture 5"/>
          <p:cNvPicPr>
            <a:picLocks noChangeAspect="1" noChangeArrowheads="1"/>
          </p:cNvPicPr>
          <p:nvPr/>
        </p:nvPicPr>
        <p:blipFill>
          <a:blip r:embed="rId2" cstate="print"/>
          <a:srcRect/>
          <a:stretch>
            <a:fillRect/>
          </a:stretch>
        </p:blipFill>
        <p:spPr bwMode="auto">
          <a:xfrm>
            <a:off x="684213" y="2420938"/>
            <a:ext cx="7848600" cy="4086225"/>
          </a:xfrm>
          <a:prstGeom prst="rect">
            <a:avLst/>
          </a:prstGeom>
          <a:noFill/>
          <a:ln w="9525">
            <a:noFill/>
            <a:miter lim="800000"/>
            <a:headEnd/>
            <a:tailEnd/>
          </a:ln>
          <a:effectLst/>
        </p:spPr>
      </p:pic>
      <p:sp>
        <p:nvSpPr>
          <p:cNvPr id="858118" name="Text Box 6"/>
          <p:cNvSpPr txBox="1">
            <a:spLocks noChangeArrowheads="1"/>
          </p:cNvSpPr>
          <p:nvPr/>
        </p:nvSpPr>
        <p:spPr bwMode="auto">
          <a:xfrm>
            <a:off x="3708400" y="6524625"/>
            <a:ext cx="1584325"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6-65</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0" name="Text Box 4"/>
          <p:cNvSpPr txBox="1">
            <a:spLocks noChangeArrowheads="1"/>
          </p:cNvSpPr>
          <p:nvPr/>
        </p:nvSpPr>
        <p:spPr bwMode="auto">
          <a:xfrm>
            <a:off x="539750" y="404813"/>
            <a:ext cx="8353425" cy="4211637"/>
          </a:xfrm>
          <a:prstGeom prst="rect">
            <a:avLst/>
          </a:prstGeom>
          <a:noFill/>
          <a:ln w="9525">
            <a:noFill/>
            <a:miter lim="800000"/>
            <a:headEnd/>
            <a:tailEnd/>
          </a:ln>
          <a:effectLst/>
        </p:spPr>
        <p:txBody>
          <a:bodyPr>
            <a:spAutoFit/>
          </a:bodyPr>
          <a:lstStyle/>
          <a:p>
            <a:r>
              <a:rPr lang="en-US" altLang="zh-CN"/>
              <a:t>       </a:t>
            </a:r>
            <a:r>
              <a:rPr lang="zh-CN" altLang="en-US" b="1"/>
              <a:t>工作原理分析：</a:t>
            </a:r>
            <a:r>
              <a:rPr lang="zh-CN" altLang="en-US"/>
              <a:t>设在刚接通电源时，电容</a:t>
            </a:r>
            <a:r>
              <a:rPr lang="en-US" altLang="zh-CN" i="1"/>
              <a:t>C</a:t>
            </a:r>
            <a:r>
              <a:rPr lang="zh-CN" altLang="en-US"/>
              <a:t>上的电压为零，输出为正饱和电压</a:t>
            </a:r>
          </a:p>
          <a:p>
            <a:endParaRPr lang="zh-CN" altLang="en-US"/>
          </a:p>
          <a:p>
            <a:r>
              <a:rPr lang="en-US" altLang="zh-CN"/>
              <a:t>+</a:t>
            </a:r>
            <a:r>
              <a:rPr lang="en-US" altLang="zh-CN" i="1"/>
              <a:t>U</a:t>
            </a:r>
            <a:r>
              <a:rPr lang="en-US" altLang="zh-CN" baseline="-25000"/>
              <a:t>OM</a:t>
            </a:r>
            <a:r>
              <a:rPr lang="zh-CN" altLang="en-US"/>
              <a:t>，同相端的电压为                            。电容</a:t>
            </a:r>
            <a:r>
              <a:rPr lang="en-US" altLang="zh-CN" i="1"/>
              <a:t>C</a:t>
            </a:r>
            <a:r>
              <a:rPr lang="zh-CN" altLang="en-US"/>
              <a:t>在输出电压</a:t>
            </a:r>
            <a:r>
              <a:rPr lang="en-US" altLang="zh-CN"/>
              <a:t>+</a:t>
            </a:r>
            <a:r>
              <a:rPr lang="en-US" altLang="zh-CN" i="1"/>
              <a:t>U</a:t>
            </a:r>
            <a:r>
              <a:rPr lang="en-US" altLang="zh-CN" baseline="-25000"/>
              <a:t>OM</a:t>
            </a:r>
            <a:r>
              <a:rPr lang="zh-CN" altLang="en-US"/>
              <a:t>的作用下开始</a:t>
            </a:r>
          </a:p>
          <a:p>
            <a:endParaRPr lang="zh-CN" altLang="en-US"/>
          </a:p>
          <a:p>
            <a:r>
              <a:rPr lang="zh-CN" altLang="en-US"/>
              <a:t>充电，充电电流</a:t>
            </a:r>
            <a:r>
              <a:rPr lang="en-US" altLang="zh-CN" i="1"/>
              <a:t>i</a:t>
            </a:r>
            <a:r>
              <a:rPr lang="en-US" altLang="zh-CN" baseline="-25000"/>
              <a:t>C</a:t>
            </a:r>
            <a:r>
              <a:rPr lang="zh-CN" altLang="en-US"/>
              <a:t>经过电阻</a:t>
            </a:r>
            <a:r>
              <a:rPr lang="en-US" altLang="zh-CN" i="1"/>
              <a:t>R</a:t>
            </a:r>
            <a:r>
              <a:rPr lang="en-US" altLang="zh-CN" baseline="-25000"/>
              <a:t>F</a:t>
            </a:r>
            <a:r>
              <a:rPr lang="zh-CN" altLang="en-US"/>
              <a:t>，如图</a:t>
            </a:r>
            <a:r>
              <a:rPr lang="en-US" altLang="zh-CN"/>
              <a:t>6-65</a:t>
            </a:r>
            <a:r>
              <a:rPr lang="zh-CN" altLang="en-US"/>
              <a:t>（</a:t>
            </a:r>
            <a:r>
              <a:rPr lang="en-US" altLang="zh-CN"/>
              <a:t>a</a:t>
            </a:r>
            <a:r>
              <a:rPr lang="zh-CN" altLang="en-US"/>
              <a:t>）中实线所示。当充电电压</a:t>
            </a:r>
            <a:r>
              <a:rPr lang="en-US" altLang="zh-CN" i="1"/>
              <a:t>u</a:t>
            </a:r>
            <a:r>
              <a:rPr lang="en-US" altLang="zh-CN" baseline="-25000"/>
              <a:t>C</a:t>
            </a:r>
            <a:r>
              <a:rPr lang="zh-CN" altLang="en-US"/>
              <a:t>升至</a:t>
            </a:r>
            <a:r>
              <a:rPr lang="en-US" altLang="zh-CN" i="1"/>
              <a:t>u</a:t>
            </a:r>
            <a:r>
              <a:rPr lang="en-US" altLang="zh-CN"/>
              <a:t>+ </a:t>
            </a:r>
          </a:p>
          <a:p>
            <a:endParaRPr lang="en-US" altLang="zh-CN"/>
          </a:p>
          <a:p>
            <a:r>
              <a:rPr lang="zh-CN" altLang="en-US"/>
              <a:t>时，由于运放输入端</a:t>
            </a:r>
            <a:r>
              <a:rPr lang="en-US" altLang="zh-CN" i="1"/>
              <a:t>u</a:t>
            </a:r>
            <a:r>
              <a:rPr lang="en-US" altLang="zh-CN"/>
              <a:t>-</a:t>
            </a:r>
            <a:r>
              <a:rPr lang="zh-CN" altLang="en-US"/>
              <a:t>＞</a:t>
            </a:r>
            <a:r>
              <a:rPr lang="en-US" altLang="zh-CN" i="1"/>
              <a:t>u</a:t>
            </a:r>
            <a:r>
              <a:rPr lang="en-US" altLang="zh-CN"/>
              <a:t>+</a:t>
            </a:r>
            <a:r>
              <a:rPr lang="zh-CN" altLang="en-US"/>
              <a:t>，于是电路翻转，输出电压由</a:t>
            </a:r>
            <a:r>
              <a:rPr lang="en-US" altLang="zh-CN"/>
              <a:t>+</a:t>
            </a:r>
            <a:r>
              <a:rPr lang="en-US" altLang="zh-CN" i="1"/>
              <a:t>U</a:t>
            </a:r>
            <a:r>
              <a:rPr lang="en-US" altLang="zh-CN" baseline="-25000"/>
              <a:t>OM</a:t>
            </a:r>
            <a:r>
              <a:rPr lang="zh-CN" altLang="en-US"/>
              <a:t>翻至</a:t>
            </a:r>
            <a:r>
              <a:rPr lang="en-US" altLang="zh-CN"/>
              <a:t>-</a:t>
            </a:r>
            <a:r>
              <a:rPr lang="en-US" altLang="zh-CN" i="1"/>
              <a:t>U</a:t>
            </a:r>
            <a:r>
              <a:rPr lang="en-US" altLang="zh-CN" baseline="-25000"/>
              <a:t>OM</a:t>
            </a:r>
            <a:r>
              <a:rPr lang="zh-CN" altLang="en-US"/>
              <a:t>，同相端</a:t>
            </a:r>
          </a:p>
          <a:p>
            <a:endParaRPr lang="zh-CN" altLang="en-US"/>
          </a:p>
          <a:p>
            <a:r>
              <a:rPr lang="zh-CN" altLang="en-US"/>
              <a:t>电压变为                             。电容</a:t>
            </a:r>
            <a:r>
              <a:rPr lang="en-US" altLang="zh-CN" i="1"/>
              <a:t>C</a:t>
            </a:r>
            <a:r>
              <a:rPr lang="zh-CN" altLang="en-US"/>
              <a:t>开始放电，</a:t>
            </a:r>
            <a:r>
              <a:rPr lang="en-US" altLang="zh-CN" i="1"/>
              <a:t>uC</a:t>
            </a:r>
            <a:r>
              <a:rPr lang="zh-CN" altLang="en-US"/>
              <a:t>开始下降，放电电流</a:t>
            </a:r>
            <a:r>
              <a:rPr lang="en-US" altLang="zh-CN" i="1"/>
              <a:t>i</a:t>
            </a:r>
            <a:r>
              <a:rPr lang="en-US" altLang="zh-CN" baseline="-25000"/>
              <a:t>C</a:t>
            </a:r>
            <a:r>
              <a:rPr lang="zh-CN" altLang="en-US"/>
              <a:t>如图</a:t>
            </a:r>
            <a:r>
              <a:rPr lang="en-US" altLang="zh-CN"/>
              <a:t>6-</a:t>
            </a:r>
          </a:p>
          <a:p>
            <a:endParaRPr lang="en-US" altLang="zh-CN"/>
          </a:p>
          <a:p>
            <a:r>
              <a:rPr lang="en-US" altLang="zh-CN"/>
              <a:t>65</a:t>
            </a:r>
            <a:r>
              <a:rPr lang="zh-CN" altLang="en-US"/>
              <a:t>（</a:t>
            </a:r>
            <a:r>
              <a:rPr lang="en-US" altLang="zh-CN"/>
              <a:t>a</a:t>
            </a:r>
            <a:r>
              <a:rPr lang="zh-CN" altLang="en-US"/>
              <a:t>）中虚线所示。当电容电压</a:t>
            </a:r>
            <a:r>
              <a:rPr lang="en-US" altLang="zh-CN" i="1"/>
              <a:t>u</a:t>
            </a:r>
            <a:r>
              <a:rPr lang="en-US" altLang="zh-CN" baseline="-25000"/>
              <a:t>C</a:t>
            </a:r>
            <a:r>
              <a:rPr lang="zh-CN" altLang="en-US"/>
              <a:t>降至时，由于</a:t>
            </a:r>
            <a:r>
              <a:rPr lang="en-US" altLang="zh-CN" i="1"/>
              <a:t>u</a:t>
            </a:r>
            <a:r>
              <a:rPr lang="en-US" altLang="zh-CN"/>
              <a:t>-</a:t>
            </a:r>
            <a:r>
              <a:rPr lang="zh-CN" altLang="en-US"/>
              <a:t>＜</a:t>
            </a:r>
            <a:r>
              <a:rPr lang="en-US" altLang="zh-CN" i="1"/>
              <a:t>u</a:t>
            </a:r>
            <a:r>
              <a:rPr lang="en-US" altLang="zh-CN"/>
              <a:t>+</a:t>
            </a:r>
            <a:r>
              <a:rPr lang="zh-CN" altLang="en-US"/>
              <a:t>，于是输出电压又翻转到</a:t>
            </a:r>
            <a:r>
              <a:rPr lang="en-US" altLang="zh-CN" i="1"/>
              <a:t>u</a:t>
            </a:r>
            <a:r>
              <a:rPr lang="en-US" altLang="zh-CN"/>
              <a:t>o = +</a:t>
            </a:r>
            <a:r>
              <a:rPr lang="en-US" altLang="zh-CN" i="1"/>
              <a:t>U</a:t>
            </a:r>
            <a:r>
              <a:rPr lang="en-US" altLang="zh-CN" baseline="-25000"/>
              <a:t>OM</a:t>
            </a:r>
            <a:r>
              <a:rPr lang="zh-CN" altLang="en-US"/>
              <a:t>。如此周而复始，在集成运放的输出端便得到了图</a:t>
            </a:r>
            <a:r>
              <a:rPr lang="en-US" altLang="zh-CN"/>
              <a:t>6-65</a:t>
            </a:r>
            <a:r>
              <a:rPr lang="zh-CN" altLang="en-US"/>
              <a:t>（</a:t>
            </a:r>
            <a:r>
              <a:rPr lang="en-US" altLang="zh-CN"/>
              <a:t>b</a:t>
            </a:r>
            <a:r>
              <a:rPr lang="zh-CN" altLang="en-US"/>
              <a:t>）所示的输出电压波形。</a:t>
            </a:r>
          </a:p>
          <a:p>
            <a:r>
              <a:rPr lang="zh-CN" altLang="en-US"/>
              <a:t>       图</a:t>
            </a:r>
            <a:r>
              <a:rPr lang="en-US" altLang="zh-CN"/>
              <a:t>6-65</a:t>
            </a:r>
            <a:r>
              <a:rPr lang="zh-CN" altLang="en-US"/>
              <a:t>（</a:t>
            </a:r>
            <a:r>
              <a:rPr lang="en-US" altLang="zh-CN"/>
              <a:t>a</a:t>
            </a:r>
            <a:r>
              <a:rPr lang="zh-CN" altLang="en-US"/>
              <a:t>）所示电路输出矩形波电压的周期取决于充、放电的时间常数</a:t>
            </a:r>
            <a:r>
              <a:rPr lang="en-US" altLang="zh-CN" i="1"/>
              <a:t>RC</a:t>
            </a:r>
            <a:r>
              <a:rPr lang="zh-CN" altLang="en-US"/>
              <a:t>。可以证明其周期为</a:t>
            </a:r>
            <a:r>
              <a:rPr lang="en-US" altLang="zh-CN" i="1"/>
              <a:t>T </a:t>
            </a:r>
            <a:r>
              <a:rPr lang="en-US" altLang="zh-CN"/>
              <a:t>= 2.2</a:t>
            </a:r>
            <a:r>
              <a:rPr lang="en-US" altLang="zh-CN" i="1"/>
              <a:t>RC</a:t>
            </a:r>
            <a:r>
              <a:rPr lang="zh-CN" altLang="en-US"/>
              <a:t>。则振荡频率为：</a:t>
            </a:r>
          </a:p>
        </p:txBody>
      </p:sp>
      <p:sp>
        <p:nvSpPr>
          <p:cNvPr id="859142"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59141" name="Object 5"/>
          <p:cNvGraphicFramePr>
            <a:graphicFrameLocks noChangeAspect="1"/>
          </p:cNvGraphicFramePr>
          <p:nvPr/>
        </p:nvGraphicFramePr>
        <p:xfrm>
          <a:off x="3059113" y="836613"/>
          <a:ext cx="1655762" cy="635000"/>
        </p:xfrm>
        <a:graphic>
          <a:graphicData uri="http://schemas.openxmlformats.org/presentationml/2006/ole">
            <p:oleObj spid="_x0000_s859141" name="公式" r:id="rId3" imgW="1066337" imgH="406224" progId="">
              <p:embed/>
            </p:oleObj>
          </a:graphicData>
        </a:graphic>
      </p:graphicFrame>
      <p:sp>
        <p:nvSpPr>
          <p:cNvPr id="859144"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59143" name="Object 7"/>
          <p:cNvGraphicFramePr>
            <a:graphicFrameLocks noChangeAspect="1"/>
          </p:cNvGraphicFramePr>
          <p:nvPr/>
        </p:nvGraphicFramePr>
        <p:xfrm>
          <a:off x="1619250" y="2492375"/>
          <a:ext cx="1655763" cy="579438"/>
        </p:xfrm>
        <a:graphic>
          <a:graphicData uri="http://schemas.openxmlformats.org/presentationml/2006/ole">
            <p:oleObj spid="_x0000_s859143" name="公式" r:id="rId4" imgW="1167893" imgH="406224" progId="">
              <p:embed/>
            </p:oleObj>
          </a:graphicData>
        </a:graphic>
      </p:graphicFrame>
      <p:sp>
        <p:nvSpPr>
          <p:cNvPr id="859146"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59145" name="Object 9"/>
          <p:cNvGraphicFramePr>
            <a:graphicFrameLocks noChangeAspect="1"/>
          </p:cNvGraphicFramePr>
          <p:nvPr/>
        </p:nvGraphicFramePr>
        <p:xfrm>
          <a:off x="3851275" y="4652963"/>
          <a:ext cx="1152525" cy="633412"/>
        </p:xfrm>
        <a:graphic>
          <a:graphicData uri="http://schemas.openxmlformats.org/presentationml/2006/ole">
            <p:oleObj spid="_x0000_s859145" name="公式" r:id="rId5" imgW="672808" imgH="368140" progId="">
              <p:embed/>
            </p:oleObj>
          </a:graphicData>
        </a:graphic>
      </p:graphicFrame>
      <p:sp>
        <p:nvSpPr>
          <p:cNvPr id="859147" name="Text Box 11"/>
          <p:cNvSpPr txBox="1">
            <a:spLocks noChangeArrowheads="1"/>
          </p:cNvSpPr>
          <p:nvPr/>
        </p:nvSpPr>
        <p:spPr bwMode="auto">
          <a:xfrm>
            <a:off x="611188" y="5373688"/>
            <a:ext cx="8424862" cy="366712"/>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改变</a:t>
            </a:r>
            <a:r>
              <a:rPr lang="en-US" altLang="zh-CN" i="1"/>
              <a:t>RC</a:t>
            </a:r>
            <a:r>
              <a:rPr lang="zh-CN" altLang="en-US"/>
              <a:t>即可调节矩形波的周期和频率。</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4" name="Text Box 4"/>
          <p:cNvSpPr txBox="1">
            <a:spLocks noChangeArrowheads="1"/>
          </p:cNvSpPr>
          <p:nvPr/>
        </p:nvSpPr>
        <p:spPr bwMode="auto">
          <a:xfrm>
            <a:off x="539750" y="476250"/>
            <a:ext cx="8353425" cy="823913"/>
          </a:xfrm>
          <a:prstGeom prst="rect">
            <a:avLst/>
          </a:prstGeom>
          <a:noFill/>
          <a:ln w="9525">
            <a:noFill/>
            <a:miter lim="800000"/>
            <a:headEnd/>
            <a:tailEnd/>
          </a:ln>
          <a:effectLst/>
        </p:spPr>
        <p:txBody>
          <a:bodyPr>
            <a:spAutoFit/>
          </a:bodyPr>
          <a:lstStyle/>
          <a:p>
            <a:pPr>
              <a:spcAft>
                <a:spcPct val="50000"/>
              </a:spcAft>
            </a:pPr>
            <a:r>
              <a:rPr lang="en-US" altLang="zh-CN" sz="2000" b="1"/>
              <a:t>2. </a:t>
            </a:r>
            <a:r>
              <a:rPr lang="zh-CN" altLang="en-US" sz="2000" b="1"/>
              <a:t>三角波发生电路</a:t>
            </a:r>
          </a:p>
          <a:p>
            <a:r>
              <a:rPr lang="zh-CN" altLang="en-US"/>
              <a:t>       三角波发生电路的基本结构如图</a:t>
            </a:r>
            <a:r>
              <a:rPr lang="en-US" altLang="zh-CN"/>
              <a:t>6-66</a:t>
            </a:r>
            <a:r>
              <a:rPr lang="zh-CN" altLang="en-US"/>
              <a:t>（</a:t>
            </a:r>
            <a:r>
              <a:rPr lang="en-US" altLang="zh-CN"/>
              <a:t>a</a:t>
            </a:r>
            <a:r>
              <a:rPr lang="zh-CN" altLang="en-US"/>
              <a:t>）所示。 </a:t>
            </a:r>
          </a:p>
        </p:txBody>
      </p:sp>
      <p:pic>
        <p:nvPicPr>
          <p:cNvPr id="860165" name="Picture 5"/>
          <p:cNvPicPr>
            <a:picLocks noChangeAspect="1" noChangeArrowheads="1"/>
          </p:cNvPicPr>
          <p:nvPr/>
        </p:nvPicPr>
        <p:blipFill>
          <a:blip r:embed="rId2" cstate="print"/>
          <a:srcRect/>
          <a:stretch>
            <a:fillRect/>
          </a:stretch>
        </p:blipFill>
        <p:spPr bwMode="auto">
          <a:xfrm>
            <a:off x="611188" y="1484313"/>
            <a:ext cx="8410575" cy="4105275"/>
          </a:xfrm>
          <a:prstGeom prst="rect">
            <a:avLst/>
          </a:prstGeom>
          <a:noFill/>
          <a:ln w="9525">
            <a:noFill/>
            <a:miter lim="800000"/>
            <a:headEnd/>
            <a:tailEnd/>
          </a:ln>
          <a:effectLst/>
        </p:spPr>
      </p:pic>
      <p:sp>
        <p:nvSpPr>
          <p:cNvPr id="860166" name="Text Box 6"/>
          <p:cNvSpPr txBox="1">
            <a:spLocks noChangeArrowheads="1"/>
          </p:cNvSpPr>
          <p:nvPr/>
        </p:nvSpPr>
        <p:spPr bwMode="auto">
          <a:xfrm>
            <a:off x="4140200" y="5589588"/>
            <a:ext cx="1439863"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6-66</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8" name="Text Box 4"/>
          <p:cNvSpPr txBox="1">
            <a:spLocks noChangeArrowheads="1"/>
          </p:cNvSpPr>
          <p:nvPr/>
        </p:nvSpPr>
        <p:spPr bwMode="auto">
          <a:xfrm>
            <a:off x="539750" y="404813"/>
            <a:ext cx="8208963" cy="3113087"/>
          </a:xfrm>
          <a:prstGeom prst="rect">
            <a:avLst/>
          </a:prstGeom>
          <a:noFill/>
          <a:ln w="9525">
            <a:noFill/>
            <a:miter lim="800000"/>
            <a:headEnd/>
            <a:tailEnd/>
          </a:ln>
          <a:effectLst/>
        </p:spPr>
        <p:txBody>
          <a:bodyPr>
            <a:spAutoFit/>
          </a:bodyPr>
          <a:lstStyle/>
          <a:p>
            <a:r>
              <a:rPr lang="en-US" altLang="zh-CN" b="1"/>
              <a:t>       </a:t>
            </a:r>
            <a:r>
              <a:rPr lang="zh-CN" altLang="en-US" b="1"/>
              <a:t>工作原理分析：</a:t>
            </a:r>
            <a:r>
              <a:rPr lang="zh-CN" altLang="en-US"/>
              <a:t>集成运放</a:t>
            </a:r>
            <a:r>
              <a:rPr lang="en-US" altLang="zh-CN"/>
              <a:t>A2</a:t>
            </a:r>
            <a:r>
              <a:rPr lang="zh-CN" altLang="en-US"/>
              <a:t>构成一个积分电路，集成运放</a:t>
            </a:r>
            <a:r>
              <a:rPr lang="en-US" altLang="zh-CN"/>
              <a:t>A1</a:t>
            </a:r>
            <a:r>
              <a:rPr lang="zh-CN" altLang="en-US"/>
              <a:t>构成滞回电压比较器，其反相端接地，集成运放</a:t>
            </a:r>
            <a:r>
              <a:rPr lang="en-US" altLang="zh-CN"/>
              <a:t>A1</a:t>
            </a:r>
            <a:r>
              <a:rPr lang="zh-CN" altLang="en-US"/>
              <a:t>同相端的电压由</a:t>
            </a:r>
            <a:r>
              <a:rPr lang="en-US" altLang="zh-CN" i="1"/>
              <a:t>u</a:t>
            </a:r>
            <a:r>
              <a:rPr lang="en-US" altLang="zh-CN"/>
              <a:t>o</a:t>
            </a:r>
            <a:r>
              <a:rPr lang="zh-CN" altLang="en-US"/>
              <a:t>和</a:t>
            </a:r>
            <a:r>
              <a:rPr lang="en-US" altLang="zh-CN" i="1"/>
              <a:t>u</a:t>
            </a:r>
            <a:r>
              <a:rPr lang="en-US" altLang="zh-CN" baseline="-25000"/>
              <a:t>o1</a:t>
            </a:r>
            <a:r>
              <a:rPr lang="zh-CN" altLang="en-US"/>
              <a:t>共同决定。当</a:t>
            </a:r>
            <a:r>
              <a:rPr lang="en-US" altLang="zh-CN" i="1"/>
              <a:t>u</a:t>
            </a:r>
            <a:r>
              <a:rPr lang="en-US" altLang="zh-CN"/>
              <a:t>+ </a:t>
            </a:r>
            <a:r>
              <a:rPr lang="zh-CN" altLang="en-US"/>
              <a:t>＞</a:t>
            </a:r>
            <a:r>
              <a:rPr lang="en-US" altLang="zh-CN"/>
              <a:t>0</a:t>
            </a:r>
            <a:r>
              <a:rPr lang="zh-CN" altLang="en-US"/>
              <a:t>时，</a:t>
            </a:r>
            <a:r>
              <a:rPr lang="en-US" altLang="zh-CN" i="1"/>
              <a:t>u</a:t>
            </a:r>
            <a:r>
              <a:rPr lang="en-US" altLang="zh-CN" baseline="-25000"/>
              <a:t>o1</a:t>
            </a:r>
            <a:r>
              <a:rPr lang="en-US" altLang="zh-CN"/>
              <a:t> = +</a:t>
            </a:r>
            <a:r>
              <a:rPr lang="en-US" altLang="zh-CN" i="1"/>
              <a:t>U</a:t>
            </a:r>
            <a:r>
              <a:rPr lang="en-US" altLang="zh-CN" baseline="-25000"/>
              <a:t>OM</a:t>
            </a:r>
            <a:r>
              <a:rPr lang="zh-CN" altLang="en-US"/>
              <a:t>；当</a:t>
            </a:r>
            <a:r>
              <a:rPr lang="en-US" altLang="zh-CN" i="1"/>
              <a:t>u</a:t>
            </a:r>
            <a:r>
              <a:rPr lang="en-US" altLang="zh-CN"/>
              <a:t>+ </a:t>
            </a:r>
            <a:r>
              <a:rPr lang="zh-CN" altLang="en-US"/>
              <a:t>＜</a:t>
            </a:r>
            <a:r>
              <a:rPr lang="en-US" altLang="zh-CN"/>
              <a:t>0</a:t>
            </a:r>
            <a:r>
              <a:rPr lang="zh-CN" altLang="en-US"/>
              <a:t>时，</a:t>
            </a:r>
            <a:r>
              <a:rPr lang="en-US" altLang="zh-CN" i="1"/>
              <a:t>u</a:t>
            </a:r>
            <a:r>
              <a:rPr lang="en-US" altLang="zh-CN" baseline="-25000"/>
              <a:t>o1</a:t>
            </a:r>
            <a:r>
              <a:rPr lang="en-US" altLang="zh-CN"/>
              <a:t> = -</a:t>
            </a:r>
            <a:r>
              <a:rPr lang="en-US" altLang="zh-CN" i="1"/>
              <a:t>U</a:t>
            </a:r>
            <a:r>
              <a:rPr lang="en-US" altLang="zh-CN" baseline="-25000"/>
              <a:t>OM</a:t>
            </a:r>
            <a:r>
              <a:rPr lang="zh-CN" altLang="en-US"/>
              <a:t>。在电源刚接通时，假设电容器初始电压为零，集成运放</a:t>
            </a:r>
            <a:r>
              <a:rPr lang="en-US" altLang="zh-CN"/>
              <a:t>A1</a:t>
            </a:r>
            <a:r>
              <a:rPr lang="zh-CN" altLang="en-US"/>
              <a:t>输出电压为正饱和电压值</a:t>
            </a:r>
            <a:r>
              <a:rPr lang="en-US" altLang="zh-CN"/>
              <a:t>+</a:t>
            </a:r>
            <a:r>
              <a:rPr lang="en-US" altLang="zh-CN" i="1"/>
              <a:t>U</a:t>
            </a:r>
            <a:r>
              <a:rPr lang="en-US" altLang="zh-CN" baseline="-25000"/>
              <a:t>OM</a:t>
            </a:r>
            <a:r>
              <a:rPr lang="zh-CN" altLang="en-US"/>
              <a:t>，积分器输入为</a:t>
            </a:r>
            <a:r>
              <a:rPr lang="en-US" altLang="zh-CN"/>
              <a:t>+</a:t>
            </a:r>
            <a:r>
              <a:rPr lang="en-US" altLang="zh-CN" i="1"/>
              <a:t>U</a:t>
            </a:r>
            <a:r>
              <a:rPr lang="en-US" altLang="zh-CN" baseline="-25000"/>
              <a:t>OM</a:t>
            </a:r>
            <a:r>
              <a:rPr lang="zh-CN" altLang="en-US"/>
              <a:t>，电容</a:t>
            </a:r>
            <a:r>
              <a:rPr lang="en-US" altLang="zh-CN" i="1"/>
              <a:t>C</a:t>
            </a:r>
            <a:r>
              <a:rPr lang="zh-CN" altLang="en-US"/>
              <a:t>开始充电，输出电压</a:t>
            </a:r>
            <a:r>
              <a:rPr lang="en-US" altLang="zh-CN" i="1"/>
              <a:t>u</a:t>
            </a:r>
            <a:r>
              <a:rPr lang="en-US" altLang="zh-CN"/>
              <a:t>o</a:t>
            </a:r>
            <a:r>
              <a:rPr lang="zh-CN" altLang="en-US"/>
              <a:t>开始减小，</a:t>
            </a:r>
            <a:r>
              <a:rPr lang="en-US" altLang="zh-CN" i="1"/>
              <a:t>u</a:t>
            </a:r>
            <a:r>
              <a:rPr lang="en-US" altLang="zh-CN"/>
              <a:t>+ </a:t>
            </a:r>
            <a:r>
              <a:rPr lang="zh-CN" altLang="en-US"/>
              <a:t>值也随之减小，当</a:t>
            </a:r>
            <a:r>
              <a:rPr lang="en-US" altLang="zh-CN" i="1"/>
              <a:t>u</a:t>
            </a:r>
            <a:r>
              <a:rPr lang="en-US" altLang="zh-CN"/>
              <a:t>o</a:t>
            </a:r>
            <a:r>
              <a:rPr lang="zh-CN" altLang="en-US"/>
              <a:t>减小到</a:t>
            </a:r>
            <a:r>
              <a:rPr lang="en-US" altLang="zh-CN"/>
              <a:t>-</a:t>
            </a:r>
            <a:r>
              <a:rPr lang="zh-CN" altLang="en-US"/>
              <a:t>（</a:t>
            </a:r>
            <a:r>
              <a:rPr lang="en-US" altLang="zh-CN" i="1"/>
              <a:t>R</a:t>
            </a:r>
            <a:r>
              <a:rPr lang="en-US" altLang="zh-CN" baseline="-25000"/>
              <a:t>2</a:t>
            </a:r>
            <a:r>
              <a:rPr lang="en-US" altLang="zh-CN"/>
              <a:t>/</a:t>
            </a:r>
            <a:r>
              <a:rPr lang="en-US" altLang="zh-CN" i="1"/>
              <a:t>R</a:t>
            </a:r>
            <a:r>
              <a:rPr lang="en-US" altLang="zh-CN" baseline="-25000"/>
              <a:t>1</a:t>
            </a:r>
            <a:r>
              <a:rPr lang="zh-CN" altLang="en-US"/>
              <a:t>）</a:t>
            </a:r>
            <a:r>
              <a:rPr lang="en-US" altLang="zh-CN" i="1"/>
              <a:t>U</a:t>
            </a:r>
            <a:r>
              <a:rPr lang="en-US" altLang="zh-CN" baseline="-25000"/>
              <a:t>OM</a:t>
            </a:r>
            <a:r>
              <a:rPr lang="zh-CN" altLang="en-US"/>
              <a:t>时，</a:t>
            </a:r>
            <a:r>
              <a:rPr lang="en-US" altLang="zh-CN" i="1"/>
              <a:t>u</a:t>
            </a:r>
            <a:r>
              <a:rPr lang="en-US" altLang="zh-CN"/>
              <a:t>+ </a:t>
            </a:r>
            <a:r>
              <a:rPr lang="zh-CN" altLang="en-US"/>
              <a:t>由正值变为零，滞回比较器</a:t>
            </a:r>
            <a:r>
              <a:rPr lang="en-US" altLang="zh-CN"/>
              <a:t>A1</a:t>
            </a:r>
            <a:r>
              <a:rPr lang="zh-CN" altLang="en-US"/>
              <a:t>翻转，集成运放</a:t>
            </a:r>
            <a:r>
              <a:rPr lang="en-US" altLang="zh-CN"/>
              <a:t>A1</a:t>
            </a:r>
            <a:r>
              <a:rPr lang="zh-CN" altLang="en-US"/>
              <a:t>的输出</a:t>
            </a:r>
            <a:r>
              <a:rPr lang="en-US" altLang="zh-CN" i="1"/>
              <a:t>u</a:t>
            </a:r>
            <a:r>
              <a:rPr lang="en-US" altLang="zh-CN" baseline="-25000"/>
              <a:t>o1 </a:t>
            </a:r>
            <a:r>
              <a:rPr lang="en-US" altLang="zh-CN"/>
              <a:t>= -</a:t>
            </a:r>
            <a:r>
              <a:rPr lang="en-US" altLang="zh-CN" i="1"/>
              <a:t>U</a:t>
            </a:r>
            <a:r>
              <a:rPr lang="en-US" altLang="zh-CN" baseline="-25000"/>
              <a:t>OM</a:t>
            </a:r>
            <a:r>
              <a:rPr lang="zh-CN" altLang="en-US"/>
              <a:t>。当</a:t>
            </a:r>
            <a:r>
              <a:rPr lang="en-US" altLang="zh-CN" i="1"/>
              <a:t>u</a:t>
            </a:r>
            <a:r>
              <a:rPr lang="en-US" altLang="zh-CN"/>
              <a:t>o1 = -</a:t>
            </a:r>
            <a:r>
              <a:rPr lang="en-US" altLang="zh-CN" i="1"/>
              <a:t>U</a:t>
            </a:r>
            <a:r>
              <a:rPr lang="en-US" altLang="zh-CN" baseline="-25000"/>
              <a:t>OM</a:t>
            </a:r>
            <a:r>
              <a:rPr lang="zh-CN" altLang="en-US"/>
              <a:t>时，积分器输入负电压，输出电压</a:t>
            </a:r>
            <a:r>
              <a:rPr lang="en-US" altLang="zh-CN" i="1"/>
              <a:t>u</a:t>
            </a:r>
            <a:r>
              <a:rPr lang="en-US" altLang="zh-CN"/>
              <a:t>o</a:t>
            </a:r>
            <a:r>
              <a:rPr lang="zh-CN" altLang="en-US"/>
              <a:t>开始增大，</a:t>
            </a:r>
            <a:r>
              <a:rPr lang="en-US" altLang="zh-CN" i="1"/>
              <a:t>u</a:t>
            </a:r>
            <a:r>
              <a:rPr lang="en-US" altLang="zh-CN"/>
              <a:t>+ </a:t>
            </a:r>
            <a:r>
              <a:rPr lang="zh-CN" altLang="en-US"/>
              <a:t>值也随之增大，当</a:t>
            </a:r>
            <a:r>
              <a:rPr lang="en-US" altLang="zh-CN" i="1"/>
              <a:t>u</a:t>
            </a:r>
            <a:r>
              <a:rPr lang="en-US" altLang="zh-CN"/>
              <a:t>o</a:t>
            </a:r>
            <a:r>
              <a:rPr lang="zh-CN" altLang="en-US"/>
              <a:t>增加到（</a:t>
            </a:r>
            <a:r>
              <a:rPr lang="en-US" altLang="zh-CN" i="1"/>
              <a:t>R</a:t>
            </a:r>
            <a:r>
              <a:rPr lang="en-US" altLang="zh-CN" baseline="-25000"/>
              <a:t>2</a:t>
            </a:r>
            <a:r>
              <a:rPr lang="en-US" altLang="zh-CN"/>
              <a:t>/</a:t>
            </a:r>
            <a:r>
              <a:rPr lang="en-US" altLang="zh-CN" i="1"/>
              <a:t>R</a:t>
            </a:r>
            <a:r>
              <a:rPr lang="en-US" altLang="zh-CN"/>
              <a:t>1</a:t>
            </a:r>
            <a:r>
              <a:rPr lang="zh-CN" altLang="en-US"/>
              <a:t>）</a:t>
            </a:r>
            <a:r>
              <a:rPr lang="en-US" altLang="zh-CN"/>
              <a:t>U</a:t>
            </a:r>
            <a:r>
              <a:rPr lang="en-US" altLang="zh-CN" baseline="-25000"/>
              <a:t>OM</a:t>
            </a:r>
            <a:r>
              <a:rPr lang="zh-CN" altLang="en-US"/>
              <a:t>时，</a:t>
            </a:r>
            <a:r>
              <a:rPr lang="en-US" altLang="zh-CN"/>
              <a:t>u+ </a:t>
            </a:r>
            <a:r>
              <a:rPr lang="zh-CN" altLang="en-US"/>
              <a:t>由负值变为零，滞回比较器</a:t>
            </a:r>
            <a:r>
              <a:rPr lang="en-US" altLang="zh-CN"/>
              <a:t>A1</a:t>
            </a:r>
            <a:r>
              <a:rPr lang="zh-CN" altLang="en-US"/>
              <a:t>翻转，集成运放</a:t>
            </a:r>
            <a:r>
              <a:rPr lang="en-US" altLang="zh-CN"/>
              <a:t>A1</a:t>
            </a:r>
            <a:r>
              <a:rPr lang="zh-CN" altLang="en-US"/>
              <a:t>的输出</a:t>
            </a:r>
            <a:r>
              <a:rPr lang="en-US" altLang="zh-CN"/>
              <a:t>u</a:t>
            </a:r>
            <a:r>
              <a:rPr lang="en-US" altLang="zh-CN" baseline="-25000"/>
              <a:t>o1</a:t>
            </a:r>
            <a:r>
              <a:rPr lang="en-US" altLang="zh-CN"/>
              <a:t> = +U</a:t>
            </a:r>
            <a:r>
              <a:rPr lang="en-US" altLang="zh-CN" baseline="-25000"/>
              <a:t>OM</a:t>
            </a:r>
            <a:r>
              <a:rPr lang="zh-CN" altLang="en-US"/>
              <a:t>。</a:t>
            </a:r>
          </a:p>
          <a:p>
            <a:r>
              <a:rPr lang="zh-CN" altLang="en-US"/>
              <a:t>       此后，前述过程不断重复，便在</a:t>
            </a:r>
            <a:r>
              <a:rPr lang="en-US" altLang="zh-CN"/>
              <a:t>A1</a:t>
            </a:r>
            <a:r>
              <a:rPr lang="zh-CN" altLang="en-US"/>
              <a:t>的输出端得到幅值为</a:t>
            </a:r>
            <a:r>
              <a:rPr lang="en-US" altLang="zh-CN" i="1"/>
              <a:t>U</a:t>
            </a:r>
            <a:r>
              <a:rPr lang="en-US" altLang="zh-CN" baseline="-25000"/>
              <a:t>OM</a:t>
            </a:r>
            <a:r>
              <a:rPr lang="zh-CN" altLang="en-US"/>
              <a:t>的矩形波，</a:t>
            </a:r>
            <a:r>
              <a:rPr lang="en-US" altLang="zh-CN"/>
              <a:t>A2</a:t>
            </a:r>
            <a:r>
              <a:rPr lang="zh-CN" altLang="en-US"/>
              <a:t>输出端得到三角波，可以证明其频率为：</a:t>
            </a:r>
          </a:p>
        </p:txBody>
      </p:sp>
      <p:sp>
        <p:nvSpPr>
          <p:cNvPr id="861190"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61189" name="Object 5"/>
          <p:cNvGraphicFramePr>
            <a:graphicFrameLocks noChangeAspect="1"/>
          </p:cNvGraphicFramePr>
          <p:nvPr/>
        </p:nvGraphicFramePr>
        <p:xfrm>
          <a:off x="3924300" y="3644900"/>
          <a:ext cx="1511300" cy="774700"/>
        </p:xfrm>
        <a:graphic>
          <a:graphicData uri="http://schemas.openxmlformats.org/presentationml/2006/ole">
            <p:oleObj spid="_x0000_s861189" name="公式" r:id="rId3" imgW="799753" imgH="406224" progId="">
              <p:embed/>
            </p:oleObj>
          </a:graphicData>
        </a:graphic>
      </p:graphicFrame>
      <p:sp>
        <p:nvSpPr>
          <p:cNvPr id="861191" name="Text Box 7"/>
          <p:cNvSpPr txBox="1">
            <a:spLocks noChangeArrowheads="1"/>
          </p:cNvSpPr>
          <p:nvPr/>
        </p:nvSpPr>
        <p:spPr bwMode="auto">
          <a:xfrm>
            <a:off x="684213" y="4581525"/>
            <a:ext cx="8064500" cy="366713"/>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显然，可以通过改变</a:t>
            </a:r>
            <a:r>
              <a:rPr lang="en-US" altLang="zh-CN" i="1"/>
              <a:t>R</a:t>
            </a:r>
            <a:r>
              <a:rPr lang="en-US" altLang="zh-CN"/>
              <a:t>1</a:t>
            </a:r>
            <a:r>
              <a:rPr lang="zh-CN" altLang="en-US"/>
              <a:t>、</a:t>
            </a:r>
            <a:r>
              <a:rPr lang="en-US" altLang="zh-CN" i="1"/>
              <a:t>R</a:t>
            </a:r>
            <a:r>
              <a:rPr lang="en-US" altLang="zh-CN"/>
              <a:t>2</a:t>
            </a:r>
            <a:r>
              <a:rPr lang="zh-CN" altLang="en-US"/>
              <a:t>、</a:t>
            </a:r>
            <a:r>
              <a:rPr lang="en-US" altLang="zh-CN" i="1"/>
              <a:t>R</a:t>
            </a:r>
            <a:r>
              <a:rPr lang="en-US" altLang="zh-CN"/>
              <a:t>3</a:t>
            </a:r>
            <a:r>
              <a:rPr lang="zh-CN" altLang="en-US"/>
              <a:t>的阻值来改变三角波的频率。</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2" name="Text Box 4"/>
          <p:cNvSpPr txBox="1">
            <a:spLocks noChangeArrowheads="1"/>
          </p:cNvSpPr>
          <p:nvPr/>
        </p:nvSpPr>
        <p:spPr bwMode="auto">
          <a:xfrm>
            <a:off x="3708400" y="476250"/>
            <a:ext cx="2016125" cy="457200"/>
          </a:xfrm>
          <a:prstGeom prst="rect">
            <a:avLst/>
          </a:prstGeom>
          <a:noFill/>
          <a:ln w="9525">
            <a:noFill/>
            <a:miter lim="800000"/>
            <a:headEnd/>
            <a:tailEnd/>
          </a:ln>
          <a:effectLst/>
        </p:spPr>
        <p:txBody>
          <a:bodyPr>
            <a:spAutoFit/>
          </a:bodyPr>
          <a:lstStyle/>
          <a:p>
            <a:pPr>
              <a:spcBef>
                <a:spcPct val="50000"/>
              </a:spcBef>
            </a:pPr>
            <a:r>
              <a:rPr lang="zh-CN" altLang="en-US" sz="2400" b="1"/>
              <a:t>习题六</a:t>
            </a:r>
          </a:p>
        </p:txBody>
      </p:sp>
      <p:sp>
        <p:nvSpPr>
          <p:cNvPr id="862213" name="Text Box 5"/>
          <p:cNvSpPr txBox="1">
            <a:spLocks noChangeArrowheads="1"/>
          </p:cNvSpPr>
          <p:nvPr/>
        </p:nvSpPr>
        <p:spPr bwMode="auto">
          <a:xfrm>
            <a:off x="468313" y="981075"/>
            <a:ext cx="8351837" cy="5578475"/>
          </a:xfrm>
          <a:prstGeom prst="rect">
            <a:avLst/>
          </a:prstGeom>
          <a:noFill/>
          <a:ln w="9525">
            <a:noFill/>
            <a:miter lim="800000"/>
            <a:headEnd/>
            <a:tailEnd/>
          </a:ln>
          <a:effectLst/>
        </p:spPr>
        <p:txBody>
          <a:bodyPr>
            <a:spAutoFit/>
          </a:bodyPr>
          <a:lstStyle/>
          <a:p>
            <a:r>
              <a:rPr lang="en-US" altLang="zh-CN" sz="2000" b="1"/>
              <a:t>6-1</a:t>
            </a:r>
            <a:r>
              <a:rPr lang="en-US" altLang="zh-CN" sz="2000"/>
              <a:t>  </a:t>
            </a:r>
            <a:r>
              <a:rPr lang="zh-CN" altLang="en-US" sz="2000"/>
              <a:t>选择填空</a:t>
            </a:r>
          </a:p>
          <a:p>
            <a:r>
              <a:rPr lang="zh-CN" altLang="en-US" sz="2000"/>
              <a:t>（</a:t>
            </a:r>
            <a:r>
              <a:rPr lang="en-US" altLang="zh-CN" sz="2000"/>
              <a:t>1</a:t>
            </a:r>
            <a:r>
              <a:rPr lang="zh-CN" altLang="en-US" sz="2000"/>
              <a:t>）电路的</a:t>
            </a:r>
            <a:r>
              <a:rPr lang="en-US" altLang="zh-CN" sz="2000" i="1"/>
              <a:t>A</a:t>
            </a:r>
            <a:r>
              <a:rPr lang="en-US" altLang="zh-CN" sz="2000"/>
              <a:t> d</a:t>
            </a:r>
            <a:r>
              <a:rPr lang="zh-CN" altLang="en-US" sz="2000"/>
              <a:t>越大表示</a:t>
            </a:r>
            <a:r>
              <a:rPr lang="zh-CN" altLang="en-US" sz="2000" u="sng"/>
              <a:t>      </a:t>
            </a:r>
            <a:r>
              <a:rPr lang="zh-CN" altLang="en-US" sz="2000"/>
              <a:t>，</a:t>
            </a:r>
            <a:r>
              <a:rPr lang="en-US" altLang="zh-CN" sz="2000" i="1"/>
              <a:t>A</a:t>
            </a:r>
            <a:r>
              <a:rPr lang="en-US" altLang="zh-CN" sz="2000"/>
              <a:t> c</a:t>
            </a:r>
            <a:r>
              <a:rPr lang="zh-CN" altLang="en-US" sz="2000"/>
              <a:t>越大表示</a:t>
            </a:r>
            <a:r>
              <a:rPr lang="zh-CN" altLang="en-US" sz="2000" u="sng"/>
              <a:t>      </a:t>
            </a:r>
            <a:r>
              <a:rPr lang="zh-CN" altLang="en-US" sz="2000"/>
              <a:t>，</a:t>
            </a:r>
            <a:r>
              <a:rPr lang="en-US" altLang="zh-CN" sz="2000" i="1"/>
              <a:t>K</a:t>
            </a:r>
            <a:r>
              <a:rPr lang="en-US" altLang="zh-CN" sz="2000"/>
              <a:t>CMR</a:t>
            </a:r>
            <a:r>
              <a:rPr lang="zh-CN" altLang="en-US" sz="2000"/>
              <a:t>越大表示</a:t>
            </a:r>
            <a:r>
              <a:rPr lang="zh-CN" altLang="en-US" sz="2000" u="sng"/>
              <a:t>      </a:t>
            </a:r>
            <a:r>
              <a:rPr lang="zh-CN" altLang="en-US" sz="2000"/>
              <a:t>。</a:t>
            </a:r>
          </a:p>
          <a:p>
            <a:r>
              <a:rPr lang="en-US" altLang="zh-CN" sz="2000"/>
              <a:t>A. </a:t>
            </a:r>
            <a:r>
              <a:rPr lang="zh-CN" altLang="en-US" sz="2000"/>
              <a:t>温漂越大       </a:t>
            </a:r>
            <a:r>
              <a:rPr lang="en-US" altLang="zh-CN" sz="2000"/>
              <a:t>B. </a:t>
            </a:r>
            <a:r>
              <a:rPr lang="zh-CN" altLang="en-US" sz="2000"/>
              <a:t>抑制温漂能力越强       </a:t>
            </a:r>
            <a:r>
              <a:rPr lang="en-US" altLang="zh-CN" sz="2000"/>
              <a:t>C. </a:t>
            </a:r>
            <a:r>
              <a:rPr lang="zh-CN" altLang="en-US" sz="2000"/>
              <a:t>对差模信号的放大能力越强 </a:t>
            </a:r>
          </a:p>
          <a:p>
            <a:r>
              <a:rPr lang="zh-CN" altLang="en-US" sz="2000"/>
              <a:t>（</a:t>
            </a:r>
            <a:r>
              <a:rPr lang="en-US" altLang="zh-CN" sz="2000"/>
              <a:t>2</a:t>
            </a:r>
            <a:r>
              <a:rPr lang="zh-CN" altLang="en-US" sz="2000"/>
              <a:t>）集成运放有</a:t>
            </a:r>
            <a:r>
              <a:rPr lang="zh-CN" altLang="en-US" sz="2000" u="sng"/>
              <a:t>      </a:t>
            </a:r>
            <a:r>
              <a:rPr lang="zh-CN" altLang="en-US" sz="2000"/>
              <a:t>个输入端和</a:t>
            </a:r>
            <a:r>
              <a:rPr lang="zh-CN" altLang="en-US" sz="2000" u="sng"/>
              <a:t>      </a:t>
            </a:r>
            <a:r>
              <a:rPr lang="zh-CN" altLang="en-US" sz="2000"/>
              <a:t>个输出端。</a:t>
            </a:r>
          </a:p>
          <a:p>
            <a:r>
              <a:rPr lang="en-US" altLang="zh-CN" sz="2000"/>
              <a:t>A. 1              B. 2                      C. 3 </a:t>
            </a:r>
          </a:p>
          <a:p>
            <a:r>
              <a:rPr lang="zh-CN" altLang="en-US" sz="2000"/>
              <a:t>（</a:t>
            </a:r>
            <a:r>
              <a:rPr lang="en-US" altLang="zh-CN" sz="2000"/>
              <a:t>3</a:t>
            </a:r>
            <a:r>
              <a:rPr lang="zh-CN" altLang="en-US" sz="2000"/>
              <a:t>）复合管组成的电路可以</a:t>
            </a:r>
            <a:r>
              <a:rPr lang="zh-CN" altLang="en-US" sz="2000" u="sng"/>
              <a:t>      </a:t>
            </a:r>
            <a:r>
              <a:rPr lang="zh-CN" altLang="en-US" sz="2000"/>
              <a:t>。</a:t>
            </a:r>
          </a:p>
          <a:p>
            <a:r>
              <a:rPr lang="en-US" altLang="zh-CN" sz="2000"/>
              <a:t>A. </a:t>
            </a:r>
            <a:r>
              <a:rPr lang="zh-CN" altLang="en-US" sz="2000"/>
              <a:t>展宽频带      </a:t>
            </a:r>
            <a:r>
              <a:rPr lang="en-US" altLang="zh-CN" sz="2000"/>
              <a:t>B. </a:t>
            </a:r>
            <a:r>
              <a:rPr lang="zh-CN" altLang="en-US" sz="2000"/>
              <a:t>提高电流放大系数     </a:t>
            </a:r>
            <a:r>
              <a:rPr lang="en-US" altLang="zh-CN" sz="2000"/>
              <a:t>C. </a:t>
            </a:r>
            <a:r>
              <a:rPr lang="zh-CN" altLang="en-US" sz="2000"/>
              <a:t>减小温漂    </a:t>
            </a:r>
            <a:r>
              <a:rPr lang="en-US" altLang="zh-CN" sz="2000"/>
              <a:t>D. </a:t>
            </a:r>
            <a:r>
              <a:rPr lang="zh-CN" altLang="en-US" sz="2000"/>
              <a:t>改变管子类型</a:t>
            </a:r>
          </a:p>
          <a:p>
            <a:r>
              <a:rPr lang="zh-CN" altLang="en-US" sz="2000"/>
              <a:t>（</a:t>
            </a:r>
            <a:r>
              <a:rPr lang="en-US" altLang="zh-CN" sz="2000"/>
              <a:t>4</a:t>
            </a:r>
            <a:r>
              <a:rPr lang="zh-CN" altLang="en-US" sz="2000"/>
              <a:t>） </a:t>
            </a:r>
            <a:r>
              <a:rPr lang="en-US" altLang="zh-CN" sz="2000"/>
              <a:t>a</a:t>
            </a:r>
            <a:r>
              <a:rPr lang="zh-CN" altLang="en-US" sz="2000"/>
              <a:t>．为了稳定输出电压，应在放大电路中引入</a:t>
            </a:r>
            <a:r>
              <a:rPr lang="zh-CN" altLang="en-US" sz="2000" u="sng"/>
              <a:t>      </a:t>
            </a:r>
            <a:r>
              <a:rPr lang="zh-CN" altLang="en-US" sz="2000"/>
              <a:t>。</a:t>
            </a:r>
          </a:p>
          <a:p>
            <a:r>
              <a:rPr lang="en-US" altLang="zh-CN" sz="2000"/>
              <a:t>b</a:t>
            </a:r>
            <a:r>
              <a:rPr lang="zh-CN" altLang="en-US" sz="2000"/>
              <a:t>．为了稳定输出电流，应在放大电路中引入</a:t>
            </a:r>
            <a:r>
              <a:rPr lang="zh-CN" altLang="en-US" sz="2000" u="sng"/>
              <a:t>      </a:t>
            </a:r>
            <a:r>
              <a:rPr lang="zh-CN" altLang="en-US" sz="2000"/>
              <a:t>。</a:t>
            </a:r>
          </a:p>
          <a:p>
            <a:r>
              <a:rPr lang="en-US" altLang="zh-CN" sz="2000"/>
              <a:t>c</a:t>
            </a:r>
            <a:r>
              <a:rPr lang="zh-CN" altLang="en-US" sz="2000"/>
              <a:t>．为了减小输出电阻，应在放大电路中引入</a:t>
            </a:r>
            <a:r>
              <a:rPr lang="zh-CN" altLang="en-US" sz="2000" u="sng"/>
              <a:t>      </a:t>
            </a:r>
            <a:r>
              <a:rPr lang="zh-CN" altLang="en-US" sz="2000"/>
              <a:t>。</a:t>
            </a:r>
          </a:p>
          <a:p>
            <a:r>
              <a:rPr lang="en-US" altLang="zh-CN" sz="2000"/>
              <a:t>d</a:t>
            </a:r>
            <a:r>
              <a:rPr lang="zh-CN" altLang="en-US" sz="2000"/>
              <a:t>．为了增大输出电阻，应在放大电路中引入</a:t>
            </a:r>
            <a:r>
              <a:rPr lang="zh-CN" altLang="en-US" sz="2000" u="sng"/>
              <a:t>      </a:t>
            </a:r>
            <a:r>
              <a:rPr lang="zh-CN" altLang="en-US" sz="2000"/>
              <a:t>。</a:t>
            </a:r>
          </a:p>
          <a:p>
            <a:r>
              <a:rPr lang="en-US" altLang="zh-CN" sz="2000"/>
              <a:t>e</a:t>
            </a:r>
            <a:r>
              <a:rPr lang="zh-CN" altLang="en-US" sz="2000"/>
              <a:t>．为了展宽频带，应在放大电路中引入</a:t>
            </a:r>
            <a:r>
              <a:rPr lang="zh-CN" altLang="en-US" sz="2000" u="sng"/>
              <a:t>      </a:t>
            </a:r>
            <a:r>
              <a:rPr lang="zh-CN" altLang="en-US" sz="2000"/>
              <a:t>。</a:t>
            </a:r>
          </a:p>
          <a:p>
            <a:r>
              <a:rPr lang="en-US" altLang="zh-CN" sz="2000"/>
              <a:t>f</a:t>
            </a:r>
            <a:r>
              <a:rPr lang="zh-CN" altLang="en-US" sz="2000"/>
              <a:t>．为了稳定静态工作点，应在放大电路中引入</a:t>
            </a:r>
            <a:r>
              <a:rPr lang="zh-CN" altLang="en-US" sz="2000" u="sng"/>
              <a:t>      </a:t>
            </a:r>
            <a:r>
              <a:rPr lang="zh-CN" altLang="en-US" sz="2000"/>
              <a:t>。</a:t>
            </a:r>
          </a:p>
          <a:p>
            <a:r>
              <a:rPr lang="en-US" altLang="zh-CN" sz="2000"/>
              <a:t>A. </a:t>
            </a:r>
            <a:r>
              <a:rPr lang="zh-CN" altLang="en-US" sz="2000"/>
              <a:t>直流负反馈      </a:t>
            </a:r>
            <a:r>
              <a:rPr lang="en-US" altLang="zh-CN" sz="2000"/>
              <a:t>B. </a:t>
            </a:r>
            <a:r>
              <a:rPr lang="zh-CN" altLang="en-US" sz="2000"/>
              <a:t>交流负反馈     </a:t>
            </a:r>
            <a:r>
              <a:rPr lang="en-US" altLang="zh-CN" sz="2000"/>
              <a:t>C. </a:t>
            </a:r>
            <a:r>
              <a:rPr lang="zh-CN" altLang="en-US" sz="2000"/>
              <a:t>电压负反馈</a:t>
            </a:r>
          </a:p>
          <a:p>
            <a:r>
              <a:rPr lang="en-US" altLang="zh-CN" sz="2000"/>
              <a:t>D. </a:t>
            </a:r>
            <a:r>
              <a:rPr lang="zh-CN" altLang="en-US" sz="2000"/>
              <a:t>电流负反馈      </a:t>
            </a:r>
            <a:r>
              <a:rPr lang="en-US" altLang="zh-CN" sz="2000"/>
              <a:t>E. </a:t>
            </a:r>
            <a:r>
              <a:rPr lang="zh-CN" altLang="en-US" sz="2000"/>
              <a:t>串联负反馈     </a:t>
            </a:r>
            <a:r>
              <a:rPr lang="en-US" altLang="zh-CN" sz="2000"/>
              <a:t>F. </a:t>
            </a:r>
            <a:r>
              <a:rPr lang="zh-CN" altLang="en-US" sz="2000"/>
              <a:t>并联负反馈</a:t>
            </a:r>
          </a:p>
          <a:p>
            <a:r>
              <a:rPr lang="zh-CN" altLang="en-US" sz="2000"/>
              <a:t>（</a:t>
            </a:r>
            <a:r>
              <a:rPr lang="en-US" altLang="zh-CN" sz="2000"/>
              <a:t>5</a:t>
            </a:r>
            <a:r>
              <a:rPr lang="zh-CN" altLang="en-US" sz="2000"/>
              <a:t>）集成运放引入正反馈后将工作在</a:t>
            </a:r>
            <a:r>
              <a:rPr lang="zh-CN" altLang="en-US" sz="2000" u="sng"/>
              <a:t>      </a:t>
            </a:r>
            <a:r>
              <a:rPr lang="zh-CN" altLang="en-US" sz="2000"/>
              <a:t>区，若</a:t>
            </a:r>
            <a:r>
              <a:rPr lang="en-US" altLang="zh-CN" sz="2000" i="1"/>
              <a:t>U</a:t>
            </a:r>
            <a:r>
              <a:rPr lang="en-US" altLang="zh-CN" sz="2000"/>
              <a:t>+</a:t>
            </a:r>
            <a:r>
              <a:rPr lang="zh-CN" altLang="en-US" sz="2000"/>
              <a:t>＜</a:t>
            </a:r>
            <a:r>
              <a:rPr lang="en-US" altLang="zh-CN" sz="2000" i="1"/>
              <a:t>U</a:t>
            </a:r>
            <a:r>
              <a:rPr lang="en-US" altLang="zh-CN" sz="2000" b="1"/>
              <a:t>-</a:t>
            </a:r>
            <a:r>
              <a:rPr lang="zh-CN" altLang="en-US" sz="2000"/>
              <a:t>，则</a:t>
            </a:r>
            <a:r>
              <a:rPr lang="en-US" altLang="zh-CN" sz="2000" i="1"/>
              <a:t>U</a:t>
            </a:r>
            <a:r>
              <a:rPr lang="en-US" altLang="zh-CN" sz="2000"/>
              <a:t>o = </a:t>
            </a:r>
            <a:r>
              <a:rPr lang="en-US" altLang="zh-CN" sz="2000" u="sng"/>
              <a:t>      </a:t>
            </a:r>
            <a:r>
              <a:rPr lang="zh-CN" altLang="en-US" sz="2000"/>
              <a:t>；若</a:t>
            </a:r>
            <a:r>
              <a:rPr lang="en-US" altLang="zh-CN" sz="2000" i="1"/>
              <a:t>U</a:t>
            </a:r>
            <a:r>
              <a:rPr lang="en-US" altLang="zh-CN" sz="2000"/>
              <a:t>+</a:t>
            </a:r>
            <a:r>
              <a:rPr lang="zh-CN" altLang="en-US" sz="2000"/>
              <a:t>＞</a:t>
            </a:r>
            <a:r>
              <a:rPr lang="en-US" altLang="zh-CN" sz="2000" i="1"/>
              <a:t>U</a:t>
            </a:r>
            <a:r>
              <a:rPr lang="en-US" altLang="zh-CN" sz="2000" b="1"/>
              <a:t>-</a:t>
            </a:r>
            <a:r>
              <a:rPr lang="zh-CN" altLang="en-US" sz="2000"/>
              <a:t>，则</a:t>
            </a:r>
            <a:r>
              <a:rPr lang="en-US" altLang="zh-CN" sz="2000" i="1"/>
              <a:t>U</a:t>
            </a:r>
            <a:r>
              <a:rPr lang="en-US" altLang="zh-CN" sz="2000"/>
              <a:t>o = </a:t>
            </a:r>
            <a:r>
              <a:rPr lang="en-US" altLang="zh-CN" sz="2000" u="sng"/>
              <a:t>      </a:t>
            </a:r>
            <a:r>
              <a:rPr lang="zh-CN" altLang="en-US" sz="2000"/>
              <a:t>。</a:t>
            </a:r>
          </a:p>
          <a:p>
            <a:r>
              <a:rPr lang="en-US" altLang="zh-CN" sz="2000"/>
              <a:t>A. </a:t>
            </a:r>
            <a:r>
              <a:rPr lang="zh-CN" altLang="en-US" sz="2000"/>
              <a:t>线性       </a:t>
            </a:r>
            <a:r>
              <a:rPr lang="en-US" altLang="zh-CN" sz="2000"/>
              <a:t>B. </a:t>
            </a:r>
            <a:r>
              <a:rPr lang="zh-CN" altLang="en-US" sz="2000"/>
              <a:t>非线性        </a:t>
            </a:r>
            <a:r>
              <a:rPr lang="en-US" altLang="zh-CN" sz="2000"/>
              <a:t>C. +</a:t>
            </a:r>
            <a:r>
              <a:rPr lang="en-US" altLang="zh-CN" sz="2000" i="1"/>
              <a:t>U</a:t>
            </a:r>
            <a:r>
              <a:rPr lang="en-US" altLang="zh-CN" sz="2000"/>
              <a:t>OM        D. -</a:t>
            </a:r>
            <a:r>
              <a:rPr lang="en-US" altLang="zh-CN" sz="2000" i="1"/>
              <a:t>U</a:t>
            </a:r>
            <a:r>
              <a:rPr lang="en-US" altLang="zh-CN" sz="2000"/>
              <a:t>OM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6" name="Text Box 4"/>
          <p:cNvSpPr txBox="1">
            <a:spLocks noChangeArrowheads="1"/>
          </p:cNvSpPr>
          <p:nvPr/>
        </p:nvSpPr>
        <p:spPr bwMode="auto">
          <a:xfrm>
            <a:off x="468313" y="476250"/>
            <a:ext cx="8424862" cy="2835275"/>
          </a:xfrm>
          <a:prstGeom prst="rect">
            <a:avLst/>
          </a:prstGeom>
          <a:noFill/>
          <a:ln w="9525">
            <a:noFill/>
            <a:miter lim="800000"/>
            <a:headEnd/>
            <a:tailEnd/>
          </a:ln>
          <a:effectLst/>
        </p:spPr>
        <p:txBody>
          <a:bodyPr>
            <a:spAutoFit/>
          </a:bodyPr>
          <a:lstStyle/>
          <a:p>
            <a:r>
              <a:rPr lang="en-US" altLang="zh-CN" sz="2000" b="1"/>
              <a:t>6-2 </a:t>
            </a:r>
            <a:r>
              <a:rPr lang="en-US" altLang="zh-CN" sz="2000"/>
              <a:t> </a:t>
            </a:r>
            <a:r>
              <a:rPr lang="zh-CN" altLang="en-US" sz="2000"/>
              <a:t>题图</a:t>
            </a:r>
            <a:r>
              <a:rPr lang="en-US" altLang="zh-CN" sz="2000"/>
              <a:t>6-2</a:t>
            </a:r>
            <a:r>
              <a:rPr lang="zh-CN" altLang="en-US" sz="2000"/>
              <a:t>所示电路中，已知三极管的</a:t>
            </a:r>
            <a:r>
              <a:rPr lang="en-US" altLang="zh-CN" sz="2000" i="1"/>
              <a:t>β</a:t>
            </a:r>
            <a:r>
              <a:rPr lang="en-US" altLang="zh-CN" sz="2000"/>
              <a:t>= 100</a:t>
            </a:r>
            <a:r>
              <a:rPr lang="zh-CN" altLang="en-US" sz="2000"/>
              <a:t>，</a:t>
            </a:r>
            <a:r>
              <a:rPr lang="en-US" altLang="zh-CN" sz="2000" i="1"/>
              <a:t>r</a:t>
            </a:r>
            <a:r>
              <a:rPr lang="en-US" altLang="zh-CN" sz="2000"/>
              <a:t>be = 10.3 kΩ</a:t>
            </a:r>
            <a:r>
              <a:rPr lang="zh-CN" altLang="en-US" sz="2000"/>
              <a:t>，</a:t>
            </a:r>
            <a:r>
              <a:rPr lang="en-US" altLang="zh-CN" sz="2000" i="1"/>
              <a:t>V</a:t>
            </a:r>
            <a:r>
              <a:rPr lang="en-US" altLang="zh-CN" sz="2000"/>
              <a:t>EE = </a:t>
            </a:r>
            <a:r>
              <a:rPr lang="en-US" altLang="zh-CN" sz="2000" i="1"/>
              <a:t>V</a:t>
            </a:r>
            <a:r>
              <a:rPr lang="en-US" altLang="zh-CN" sz="2000"/>
              <a:t>CC = 15 V</a:t>
            </a:r>
            <a:r>
              <a:rPr lang="zh-CN" altLang="en-US" sz="2000"/>
              <a:t>，</a:t>
            </a:r>
            <a:r>
              <a:rPr lang="en-US" altLang="zh-CN" sz="2000" i="1"/>
              <a:t>R</a:t>
            </a:r>
            <a:r>
              <a:rPr lang="en-US" altLang="zh-CN" sz="2000"/>
              <a:t>C = 36 kΩ</a:t>
            </a:r>
            <a:r>
              <a:rPr lang="zh-CN" altLang="en-US" sz="2000"/>
              <a:t>，</a:t>
            </a:r>
            <a:r>
              <a:rPr lang="en-US" altLang="zh-CN" sz="2000" i="1"/>
              <a:t>R </a:t>
            </a:r>
            <a:r>
              <a:rPr lang="en-US" altLang="zh-CN" sz="2000"/>
              <a:t>e = 56kΩ</a:t>
            </a:r>
            <a:r>
              <a:rPr lang="zh-CN" altLang="en-US" sz="2000"/>
              <a:t>，</a:t>
            </a:r>
            <a:r>
              <a:rPr lang="en-US" altLang="zh-CN" sz="2000" i="1"/>
              <a:t>R </a:t>
            </a:r>
            <a:r>
              <a:rPr lang="en-US" altLang="zh-CN" sz="2000"/>
              <a:t>= 2.7kΩ</a:t>
            </a:r>
            <a:r>
              <a:rPr lang="zh-CN" altLang="en-US" sz="2000"/>
              <a:t>，</a:t>
            </a:r>
            <a:r>
              <a:rPr lang="en-US" altLang="zh-CN" sz="2000" i="1"/>
              <a:t>R</a:t>
            </a:r>
            <a:r>
              <a:rPr lang="en-US" altLang="zh-CN" sz="2000"/>
              <a:t>W = 100Ω</a:t>
            </a:r>
            <a:r>
              <a:rPr lang="zh-CN" altLang="en-US" sz="2000"/>
              <a:t>，</a:t>
            </a:r>
            <a:r>
              <a:rPr lang="en-US" altLang="zh-CN" sz="2000" i="1"/>
              <a:t>R</a:t>
            </a:r>
            <a:r>
              <a:rPr lang="en-US" altLang="zh-CN" sz="2000"/>
              <a:t>p</a:t>
            </a:r>
            <a:r>
              <a:rPr lang="zh-CN" altLang="en-US" sz="2000"/>
              <a:t>的滑动端处于中点，</a:t>
            </a:r>
            <a:r>
              <a:rPr lang="en-US" altLang="zh-CN" sz="2000" i="1"/>
              <a:t>R</a:t>
            </a:r>
            <a:r>
              <a:rPr lang="en-US" altLang="zh-CN" sz="2000"/>
              <a:t>L = 18 kΩ</a:t>
            </a:r>
            <a:r>
              <a:rPr lang="zh-CN" altLang="en-US" sz="2000"/>
              <a:t>。要求：（</a:t>
            </a:r>
            <a:r>
              <a:rPr lang="en-US" altLang="zh-CN" sz="2000"/>
              <a:t>1</a:t>
            </a:r>
            <a:r>
              <a:rPr lang="zh-CN" altLang="en-US" sz="2000"/>
              <a:t>）估算电路的静态工作点；（</a:t>
            </a:r>
            <a:r>
              <a:rPr lang="en-US" altLang="zh-CN" sz="2000"/>
              <a:t>2</a:t>
            </a:r>
            <a:r>
              <a:rPr lang="zh-CN" altLang="en-US" sz="2000"/>
              <a:t>）求电路的差模电压放大为数</a:t>
            </a:r>
            <a:r>
              <a:rPr lang="en-US" altLang="zh-CN" sz="2000" i="1"/>
              <a:t>Au </a:t>
            </a:r>
            <a:r>
              <a:rPr lang="en-US" altLang="zh-CN" sz="2000"/>
              <a:t>d</a:t>
            </a:r>
            <a:r>
              <a:rPr lang="zh-CN" altLang="en-US" sz="2000"/>
              <a:t>；（</a:t>
            </a:r>
            <a:r>
              <a:rPr lang="en-US" altLang="zh-CN" sz="2000"/>
              <a:t>3</a:t>
            </a:r>
            <a:r>
              <a:rPr lang="zh-CN" altLang="en-US" sz="2000"/>
              <a:t>）求电路的差模输入电阻</a:t>
            </a:r>
            <a:r>
              <a:rPr lang="en-US" altLang="zh-CN" sz="2000" i="1"/>
              <a:t>R </a:t>
            </a:r>
            <a:r>
              <a:rPr lang="en-US" altLang="zh-CN" sz="2000"/>
              <a:t>i d </a:t>
            </a:r>
            <a:r>
              <a:rPr lang="zh-CN" altLang="en-US" sz="2000"/>
              <a:t>。</a:t>
            </a:r>
            <a:endParaRPr lang="zh-CN" altLang="en-US" sz="2000" b="1"/>
          </a:p>
          <a:p>
            <a:r>
              <a:rPr lang="en-US" altLang="zh-CN" sz="2000" b="1"/>
              <a:t>6-3 </a:t>
            </a:r>
            <a:r>
              <a:rPr lang="en-US" altLang="zh-CN" sz="2000"/>
              <a:t> </a:t>
            </a:r>
            <a:r>
              <a:rPr lang="zh-CN" altLang="en-US" sz="2000"/>
              <a:t>在题图</a:t>
            </a:r>
            <a:r>
              <a:rPr lang="en-US" altLang="zh-CN" sz="2000"/>
              <a:t>6-3</a:t>
            </a:r>
            <a:r>
              <a:rPr lang="zh-CN" altLang="en-US" sz="2000"/>
              <a:t>所示的放大电路中，已知</a:t>
            </a:r>
            <a:r>
              <a:rPr lang="en-US" altLang="zh-CN" sz="2000" i="1"/>
              <a:t>V</a:t>
            </a:r>
            <a:r>
              <a:rPr lang="en-US" altLang="zh-CN" sz="2000"/>
              <a:t>EE = </a:t>
            </a:r>
            <a:r>
              <a:rPr lang="en-US" altLang="zh-CN" sz="2000" i="1"/>
              <a:t>V</a:t>
            </a:r>
            <a:r>
              <a:rPr lang="en-US" altLang="zh-CN" sz="2000"/>
              <a:t>CC = 9 V</a:t>
            </a:r>
            <a:r>
              <a:rPr lang="zh-CN" altLang="en-US" sz="2000"/>
              <a:t>，</a:t>
            </a:r>
            <a:r>
              <a:rPr lang="en-US" altLang="zh-CN" sz="2000" i="1"/>
              <a:t>R</a:t>
            </a:r>
            <a:r>
              <a:rPr lang="en-US" altLang="zh-CN" sz="2000"/>
              <a:t>C = 47 kΩ</a:t>
            </a:r>
            <a:r>
              <a:rPr lang="zh-CN" altLang="en-US" sz="2000"/>
              <a:t>，</a:t>
            </a:r>
            <a:r>
              <a:rPr lang="en-US" altLang="zh-CN" sz="2000" i="1"/>
              <a:t>R </a:t>
            </a:r>
            <a:r>
              <a:rPr lang="en-US" altLang="zh-CN" sz="2000"/>
              <a:t>e = 13 kΩ</a:t>
            </a:r>
            <a:r>
              <a:rPr lang="zh-CN" altLang="en-US" sz="2000"/>
              <a:t>，</a:t>
            </a:r>
            <a:r>
              <a:rPr lang="en-US" altLang="zh-CN" sz="2000" i="1"/>
              <a:t>R</a:t>
            </a:r>
            <a:r>
              <a:rPr lang="en-US" altLang="zh-CN" sz="2000"/>
              <a:t>b1 = 3.6 kΩ</a:t>
            </a:r>
            <a:r>
              <a:rPr lang="zh-CN" altLang="en-US" sz="2000"/>
              <a:t>，</a:t>
            </a:r>
            <a:r>
              <a:rPr lang="en-US" altLang="zh-CN" sz="2000" i="1"/>
              <a:t>R</a:t>
            </a:r>
            <a:r>
              <a:rPr lang="en-US" altLang="zh-CN" sz="2000"/>
              <a:t>b2 = 16 kΩ</a:t>
            </a:r>
            <a:r>
              <a:rPr lang="zh-CN" altLang="en-US" sz="2000"/>
              <a:t>，</a:t>
            </a:r>
            <a:r>
              <a:rPr lang="en-US" altLang="zh-CN" sz="2000" i="1"/>
              <a:t>R </a:t>
            </a:r>
            <a:r>
              <a:rPr lang="en-US" altLang="zh-CN" sz="2000"/>
              <a:t>= 10 kΩ</a:t>
            </a:r>
            <a:r>
              <a:rPr lang="zh-CN" altLang="en-US" sz="2000"/>
              <a:t>，</a:t>
            </a:r>
            <a:r>
              <a:rPr lang="en-US" altLang="zh-CN" sz="2000" i="1"/>
              <a:t>R</a:t>
            </a:r>
            <a:r>
              <a:rPr lang="en-US" altLang="zh-CN" sz="2000"/>
              <a:t>L = 20 kΩ</a:t>
            </a:r>
            <a:r>
              <a:rPr lang="zh-CN" altLang="en-US" sz="2000"/>
              <a:t>，</a:t>
            </a:r>
            <a:r>
              <a:rPr lang="en-US" altLang="zh-CN" sz="2000" i="1"/>
              <a:t>β</a:t>
            </a:r>
            <a:r>
              <a:rPr lang="en-US" altLang="zh-CN" sz="2000"/>
              <a:t>= 30</a:t>
            </a:r>
            <a:r>
              <a:rPr lang="zh-CN" altLang="en-US" sz="2000"/>
              <a:t>，</a:t>
            </a:r>
            <a:r>
              <a:rPr lang="en-US" altLang="zh-CN" sz="2000" i="1"/>
              <a:t>U</a:t>
            </a:r>
            <a:r>
              <a:rPr lang="en-US" altLang="zh-CN" sz="2000"/>
              <a:t>BEQ = 0.7 V</a:t>
            </a:r>
            <a:r>
              <a:rPr lang="zh-CN" altLang="en-US" sz="2000"/>
              <a:t>。（</a:t>
            </a:r>
            <a:r>
              <a:rPr lang="en-US" altLang="zh-CN" sz="2000"/>
              <a:t>1</a:t>
            </a:r>
            <a:r>
              <a:rPr lang="zh-CN" altLang="en-US" sz="2000"/>
              <a:t>）估算静态工作点；（</a:t>
            </a:r>
            <a:r>
              <a:rPr lang="en-US" altLang="zh-CN" sz="2000"/>
              <a:t>2</a:t>
            </a:r>
            <a:r>
              <a:rPr lang="zh-CN" altLang="en-US" sz="2000"/>
              <a:t>）估算差模电压放大为数</a:t>
            </a:r>
            <a:r>
              <a:rPr lang="en-US" altLang="zh-CN" sz="2000" i="1"/>
              <a:t>Au </a:t>
            </a:r>
            <a:r>
              <a:rPr lang="en-US" altLang="zh-CN" sz="2000"/>
              <a:t>d</a:t>
            </a:r>
            <a:r>
              <a:rPr lang="zh-CN" altLang="en-US" sz="2000"/>
              <a:t>。</a:t>
            </a:r>
          </a:p>
        </p:txBody>
      </p:sp>
      <p:pic>
        <p:nvPicPr>
          <p:cNvPr id="863237" name="Picture 5"/>
          <p:cNvPicPr>
            <a:picLocks noChangeAspect="1" noChangeArrowheads="1"/>
          </p:cNvPicPr>
          <p:nvPr/>
        </p:nvPicPr>
        <p:blipFill>
          <a:blip r:embed="rId2" cstate="print"/>
          <a:srcRect/>
          <a:stretch>
            <a:fillRect/>
          </a:stretch>
        </p:blipFill>
        <p:spPr bwMode="auto">
          <a:xfrm>
            <a:off x="755650" y="3500438"/>
            <a:ext cx="7200900" cy="253365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60" name="Text Box 4"/>
          <p:cNvSpPr txBox="1">
            <a:spLocks noChangeArrowheads="1"/>
          </p:cNvSpPr>
          <p:nvPr/>
        </p:nvSpPr>
        <p:spPr bwMode="auto">
          <a:xfrm>
            <a:off x="539750" y="476250"/>
            <a:ext cx="8353425" cy="1006475"/>
          </a:xfrm>
          <a:prstGeom prst="rect">
            <a:avLst/>
          </a:prstGeom>
          <a:noFill/>
          <a:ln w="9525">
            <a:noFill/>
            <a:miter lim="800000"/>
            <a:headEnd/>
            <a:tailEnd/>
          </a:ln>
          <a:effectLst/>
        </p:spPr>
        <p:txBody>
          <a:bodyPr>
            <a:spAutoFit/>
          </a:bodyPr>
          <a:lstStyle/>
          <a:p>
            <a:pPr>
              <a:spcBef>
                <a:spcPct val="50000"/>
              </a:spcBef>
            </a:pPr>
            <a:r>
              <a:rPr lang="en-US" altLang="zh-CN" sz="2000" b="1"/>
              <a:t>6-4</a:t>
            </a:r>
            <a:r>
              <a:rPr lang="en-US" altLang="zh-CN" sz="2000"/>
              <a:t>  </a:t>
            </a:r>
            <a:r>
              <a:rPr lang="zh-CN" altLang="en-US" sz="2000"/>
              <a:t>在题图</a:t>
            </a:r>
            <a:r>
              <a:rPr lang="en-US" altLang="zh-CN" sz="2000"/>
              <a:t>6-4</a:t>
            </a:r>
            <a:r>
              <a:rPr lang="zh-CN" altLang="en-US" sz="2000"/>
              <a:t>所示电路中，试说明存在哪些反馈支路，并判断哪些是正反馈，哪些是负反馈，哪些是直流反馈，哪些是交流反馈。如为交流负反馈，请判断反馈的组态。</a:t>
            </a:r>
          </a:p>
        </p:txBody>
      </p:sp>
      <p:pic>
        <p:nvPicPr>
          <p:cNvPr id="864261" name="Picture 5"/>
          <p:cNvPicPr>
            <a:picLocks noChangeAspect="1" noChangeArrowheads="1"/>
          </p:cNvPicPr>
          <p:nvPr/>
        </p:nvPicPr>
        <p:blipFill>
          <a:blip r:embed="rId2" cstate="print"/>
          <a:srcRect/>
          <a:stretch>
            <a:fillRect/>
          </a:stretch>
        </p:blipFill>
        <p:spPr bwMode="auto">
          <a:xfrm>
            <a:off x="1331913" y="1844675"/>
            <a:ext cx="6767512" cy="3802063"/>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4" name="Text Box 4"/>
          <p:cNvSpPr txBox="1">
            <a:spLocks noChangeArrowheads="1"/>
          </p:cNvSpPr>
          <p:nvPr/>
        </p:nvSpPr>
        <p:spPr bwMode="auto">
          <a:xfrm>
            <a:off x="539750" y="549275"/>
            <a:ext cx="8280400" cy="1920875"/>
          </a:xfrm>
          <a:prstGeom prst="rect">
            <a:avLst/>
          </a:prstGeom>
          <a:noFill/>
          <a:ln w="9525">
            <a:noFill/>
            <a:miter lim="800000"/>
            <a:headEnd/>
            <a:tailEnd/>
          </a:ln>
          <a:effectLst/>
        </p:spPr>
        <p:txBody>
          <a:bodyPr>
            <a:spAutoFit/>
          </a:bodyPr>
          <a:lstStyle/>
          <a:p>
            <a:r>
              <a:rPr lang="en-US" altLang="zh-CN" sz="2000" b="1"/>
              <a:t>6-5 </a:t>
            </a:r>
            <a:r>
              <a:rPr lang="en-US" altLang="zh-CN" sz="2000"/>
              <a:t> </a:t>
            </a:r>
            <a:r>
              <a:rPr lang="zh-CN" altLang="en-US" sz="2000"/>
              <a:t>在题图</a:t>
            </a:r>
            <a:r>
              <a:rPr lang="en-US" altLang="zh-CN" sz="2000"/>
              <a:t>6-5</a:t>
            </a:r>
            <a:r>
              <a:rPr lang="zh-CN" altLang="en-US" sz="2000"/>
              <a:t>电路中：</a:t>
            </a:r>
          </a:p>
          <a:p>
            <a:r>
              <a:rPr lang="zh-CN" altLang="en-US" sz="2000"/>
              <a:t>（</a:t>
            </a:r>
            <a:r>
              <a:rPr lang="en-US" altLang="zh-CN" sz="2000"/>
              <a:t>1</a:t>
            </a:r>
            <a:r>
              <a:rPr lang="zh-CN" altLang="en-US" sz="2000"/>
              <a:t>）电路中共有哪些反馈（包括级间反馈和局部反馈），分别说明它们的极性和组态。</a:t>
            </a:r>
          </a:p>
          <a:p>
            <a:r>
              <a:rPr lang="zh-CN" altLang="en-US" sz="2000"/>
              <a:t>（</a:t>
            </a:r>
            <a:r>
              <a:rPr lang="en-US" altLang="zh-CN" sz="2000"/>
              <a:t>2</a:t>
            </a:r>
            <a:r>
              <a:rPr lang="zh-CN" altLang="en-US" sz="2000"/>
              <a:t>）如果要求</a:t>
            </a:r>
            <a:r>
              <a:rPr lang="en-US" altLang="zh-CN" sz="2000" i="1"/>
              <a:t>R</a:t>
            </a:r>
            <a:r>
              <a:rPr lang="en-US" altLang="zh-CN" sz="2000"/>
              <a:t>F1</a:t>
            </a:r>
            <a:r>
              <a:rPr lang="zh-CN" altLang="en-US" sz="2000"/>
              <a:t>只引入交流反馈，</a:t>
            </a:r>
            <a:r>
              <a:rPr lang="en-US" altLang="zh-CN" sz="2000" i="1"/>
              <a:t>R</a:t>
            </a:r>
            <a:r>
              <a:rPr lang="en-US" altLang="zh-CN" sz="2000"/>
              <a:t>F2</a:t>
            </a:r>
            <a:r>
              <a:rPr lang="zh-CN" altLang="en-US" sz="2000"/>
              <a:t>只引入直流反馈，应该如何改变？请画在图上。 </a:t>
            </a:r>
          </a:p>
          <a:p>
            <a:r>
              <a:rPr lang="zh-CN" altLang="en-US" sz="2000"/>
              <a:t>（</a:t>
            </a:r>
            <a:r>
              <a:rPr lang="en-US" altLang="zh-CN" sz="2000"/>
              <a:t>3</a:t>
            </a:r>
            <a:r>
              <a:rPr lang="zh-CN" altLang="en-US" sz="2000"/>
              <a:t>）在第（</a:t>
            </a:r>
            <a:r>
              <a:rPr lang="en-US" altLang="zh-CN" sz="2000"/>
              <a:t>2</a:t>
            </a:r>
            <a:r>
              <a:rPr lang="zh-CN" altLang="en-US" sz="2000"/>
              <a:t>）小题情况下，上述两路反馈各对电路产生什么影响？</a:t>
            </a:r>
          </a:p>
        </p:txBody>
      </p:sp>
      <p:pic>
        <p:nvPicPr>
          <p:cNvPr id="865285" name="Picture 5"/>
          <p:cNvPicPr>
            <a:picLocks noChangeAspect="1" noChangeArrowheads="1"/>
          </p:cNvPicPr>
          <p:nvPr/>
        </p:nvPicPr>
        <p:blipFill>
          <a:blip r:embed="rId2" cstate="print"/>
          <a:srcRect r="48642"/>
          <a:stretch>
            <a:fillRect/>
          </a:stretch>
        </p:blipFill>
        <p:spPr bwMode="auto">
          <a:xfrm>
            <a:off x="2339975" y="2852738"/>
            <a:ext cx="4537075" cy="2849562"/>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8" name="Text Box 4"/>
          <p:cNvSpPr txBox="1">
            <a:spLocks noChangeArrowheads="1"/>
          </p:cNvSpPr>
          <p:nvPr/>
        </p:nvSpPr>
        <p:spPr bwMode="auto">
          <a:xfrm>
            <a:off x="539750" y="549275"/>
            <a:ext cx="8208963" cy="2530475"/>
          </a:xfrm>
          <a:prstGeom prst="rect">
            <a:avLst/>
          </a:prstGeom>
          <a:noFill/>
          <a:ln w="9525">
            <a:noFill/>
            <a:miter lim="800000"/>
            <a:headEnd/>
            <a:tailEnd/>
          </a:ln>
          <a:effectLst/>
        </p:spPr>
        <p:txBody>
          <a:bodyPr>
            <a:spAutoFit/>
          </a:bodyPr>
          <a:lstStyle/>
          <a:p>
            <a:r>
              <a:rPr lang="en-US" altLang="zh-CN" sz="2000" b="1"/>
              <a:t>6-6 </a:t>
            </a:r>
            <a:r>
              <a:rPr lang="en-US" altLang="zh-CN" sz="2000"/>
              <a:t> </a:t>
            </a:r>
            <a:r>
              <a:rPr lang="zh-CN" altLang="en-US" sz="2000"/>
              <a:t>在题图</a:t>
            </a:r>
            <a:r>
              <a:rPr lang="en-US" altLang="zh-CN" sz="2000"/>
              <a:t>6-6</a:t>
            </a:r>
            <a:r>
              <a:rPr lang="zh-CN" altLang="en-US" sz="2000"/>
              <a:t>电路中要求达到以下效果，应该引入什么反馈？</a:t>
            </a:r>
          </a:p>
          <a:p>
            <a:r>
              <a:rPr lang="zh-CN" altLang="en-US" sz="2000"/>
              <a:t>    （</a:t>
            </a:r>
            <a:r>
              <a:rPr lang="en-US" altLang="zh-CN" sz="2000"/>
              <a:t>1</a:t>
            </a:r>
            <a:r>
              <a:rPr lang="zh-CN" altLang="en-US" sz="2000"/>
              <a:t>）提高从</a:t>
            </a:r>
            <a:r>
              <a:rPr lang="en-US" altLang="zh-CN" sz="2000"/>
              <a:t>b1</a:t>
            </a:r>
            <a:r>
              <a:rPr lang="zh-CN" altLang="en-US" sz="2000"/>
              <a:t>端看进去的输入电阻：应接</a:t>
            </a:r>
            <a:r>
              <a:rPr lang="en-US" altLang="zh-CN" sz="2000" i="1"/>
              <a:t>R</a:t>
            </a:r>
            <a:r>
              <a:rPr lang="en-US" altLang="zh-CN" sz="2000"/>
              <a:t>F</a:t>
            </a:r>
            <a:r>
              <a:rPr lang="zh-CN" altLang="en-US" sz="2000"/>
              <a:t>从</a:t>
            </a:r>
            <a:r>
              <a:rPr lang="zh-CN" altLang="en-US" sz="2000" u="sng"/>
              <a:t>       </a:t>
            </a:r>
            <a:r>
              <a:rPr lang="zh-CN" altLang="en-US" sz="2000"/>
              <a:t>到</a:t>
            </a:r>
            <a:r>
              <a:rPr lang="zh-CN" altLang="en-US" sz="2000" u="sng"/>
              <a:t>       </a:t>
            </a:r>
            <a:r>
              <a:rPr lang="zh-CN" altLang="en-US" sz="2000"/>
              <a:t>；</a:t>
            </a:r>
          </a:p>
          <a:p>
            <a:r>
              <a:rPr lang="zh-CN" altLang="en-US" sz="2000"/>
              <a:t>（</a:t>
            </a:r>
            <a:r>
              <a:rPr lang="en-US" altLang="zh-CN" sz="2000"/>
              <a:t>2</a:t>
            </a:r>
            <a:r>
              <a:rPr lang="zh-CN" altLang="en-US" sz="2000"/>
              <a:t>）减小输出电阻：应接</a:t>
            </a:r>
            <a:r>
              <a:rPr lang="en-US" altLang="zh-CN" sz="2000" i="1"/>
              <a:t>R</a:t>
            </a:r>
            <a:r>
              <a:rPr lang="en-US" altLang="zh-CN" sz="2000"/>
              <a:t>F</a:t>
            </a:r>
            <a:r>
              <a:rPr lang="zh-CN" altLang="en-US" sz="2000"/>
              <a:t>从</a:t>
            </a:r>
            <a:r>
              <a:rPr lang="zh-CN" altLang="en-US" sz="2000" u="sng"/>
              <a:t>       </a:t>
            </a:r>
            <a:r>
              <a:rPr lang="zh-CN" altLang="en-US" sz="2000"/>
              <a:t>到</a:t>
            </a:r>
            <a:r>
              <a:rPr lang="zh-CN" altLang="en-US" sz="2000" u="sng"/>
              <a:t>       </a:t>
            </a:r>
            <a:r>
              <a:rPr lang="zh-CN" altLang="en-US" sz="2000"/>
              <a:t>；</a:t>
            </a:r>
          </a:p>
          <a:p>
            <a:r>
              <a:rPr lang="zh-CN" altLang="en-US" sz="2000"/>
              <a:t>（</a:t>
            </a:r>
            <a:r>
              <a:rPr lang="en-US" altLang="zh-CN" sz="2000"/>
              <a:t>3</a:t>
            </a:r>
            <a:r>
              <a:rPr lang="zh-CN" altLang="en-US" sz="2000"/>
              <a:t>）希望</a:t>
            </a:r>
            <a:r>
              <a:rPr lang="en-US" altLang="zh-CN" sz="2000" i="1"/>
              <a:t>R</a:t>
            </a:r>
            <a:r>
              <a:rPr lang="en-US" altLang="zh-CN" sz="2000"/>
              <a:t>c3</a:t>
            </a:r>
            <a:r>
              <a:rPr lang="zh-CN" altLang="en-US" sz="2000"/>
              <a:t>改变时，其上的</a:t>
            </a:r>
            <a:r>
              <a:rPr lang="en-US" altLang="zh-CN" sz="2000" i="1"/>
              <a:t>I</a:t>
            </a:r>
            <a:r>
              <a:rPr lang="en-US" altLang="zh-CN" sz="2000"/>
              <a:t>o</a:t>
            </a:r>
            <a:r>
              <a:rPr lang="zh-CN" altLang="en-US" sz="2000"/>
              <a:t>（在给定</a:t>
            </a:r>
            <a:r>
              <a:rPr lang="en-US" altLang="zh-CN" sz="2000" i="1"/>
              <a:t>U</a:t>
            </a:r>
            <a:r>
              <a:rPr lang="en-US" altLang="zh-CN" sz="2000"/>
              <a:t>i</a:t>
            </a:r>
            <a:r>
              <a:rPr lang="zh-CN" altLang="en-US" sz="2000"/>
              <a:t>情况下的输出交流电流有效值）基本不变：应接</a:t>
            </a:r>
            <a:r>
              <a:rPr lang="en-US" altLang="zh-CN" sz="2000" i="1"/>
              <a:t>R</a:t>
            </a:r>
            <a:r>
              <a:rPr lang="en-US" altLang="zh-CN" sz="2000"/>
              <a:t>F</a:t>
            </a:r>
            <a:r>
              <a:rPr lang="zh-CN" altLang="en-US" sz="2000"/>
              <a:t>从</a:t>
            </a:r>
            <a:r>
              <a:rPr lang="zh-CN" altLang="en-US" sz="2000" u="sng"/>
              <a:t>       </a:t>
            </a:r>
            <a:r>
              <a:rPr lang="zh-CN" altLang="en-US" sz="2000"/>
              <a:t>到</a:t>
            </a:r>
            <a:r>
              <a:rPr lang="zh-CN" altLang="en-US" sz="2000" u="sng"/>
              <a:t>       </a:t>
            </a:r>
            <a:r>
              <a:rPr lang="zh-CN" altLang="en-US" sz="2000"/>
              <a:t>；</a:t>
            </a:r>
          </a:p>
          <a:p>
            <a:r>
              <a:rPr lang="zh-CN" altLang="en-US" sz="2000"/>
              <a:t>（</a:t>
            </a:r>
            <a:r>
              <a:rPr lang="en-US" altLang="zh-CN" sz="2000"/>
              <a:t>4</a:t>
            </a:r>
            <a:r>
              <a:rPr lang="zh-CN" altLang="en-US" sz="2000"/>
              <a:t>）希望各级静态工作点基本稳定：应接</a:t>
            </a:r>
            <a:r>
              <a:rPr lang="en-US" altLang="zh-CN" sz="2000" i="1"/>
              <a:t>R</a:t>
            </a:r>
            <a:r>
              <a:rPr lang="en-US" altLang="zh-CN" sz="2000"/>
              <a:t>F</a:t>
            </a:r>
            <a:r>
              <a:rPr lang="zh-CN" altLang="en-US" sz="2000"/>
              <a:t>从</a:t>
            </a:r>
            <a:r>
              <a:rPr lang="zh-CN" altLang="en-US" sz="2000" u="sng"/>
              <a:t>       </a:t>
            </a:r>
            <a:r>
              <a:rPr lang="zh-CN" altLang="en-US" sz="2000"/>
              <a:t>到</a:t>
            </a:r>
            <a:r>
              <a:rPr lang="zh-CN" altLang="en-US" sz="2000" u="sng"/>
              <a:t>       </a:t>
            </a:r>
            <a:r>
              <a:rPr lang="zh-CN" altLang="en-US" sz="2000"/>
              <a:t>；</a:t>
            </a:r>
          </a:p>
          <a:p>
            <a:r>
              <a:rPr lang="zh-CN" altLang="en-US" sz="2000"/>
              <a:t>（</a:t>
            </a:r>
            <a:r>
              <a:rPr lang="en-US" altLang="zh-CN" sz="2000"/>
              <a:t>5</a:t>
            </a:r>
            <a:r>
              <a:rPr lang="zh-CN" altLang="en-US" sz="2000"/>
              <a:t>）希望在输出端接上负载电阻</a:t>
            </a:r>
            <a:r>
              <a:rPr lang="en-US" altLang="zh-CN" sz="2000" i="1"/>
              <a:t>R</a:t>
            </a:r>
            <a:r>
              <a:rPr lang="en-US" altLang="zh-CN" sz="2000"/>
              <a:t>L</a:t>
            </a:r>
            <a:r>
              <a:rPr lang="zh-CN" altLang="en-US" sz="2000"/>
              <a:t>后，</a:t>
            </a:r>
            <a:r>
              <a:rPr lang="en-US" altLang="zh-CN" sz="2000" i="1"/>
              <a:t>U</a:t>
            </a:r>
            <a:r>
              <a:rPr lang="en-US" altLang="zh-CN" sz="2000"/>
              <a:t>o</a:t>
            </a:r>
            <a:r>
              <a:rPr lang="zh-CN" altLang="en-US" sz="2000"/>
              <a:t>（在给定</a:t>
            </a:r>
            <a:r>
              <a:rPr lang="en-US" altLang="zh-CN" sz="2000" i="1"/>
              <a:t>U</a:t>
            </a:r>
            <a:r>
              <a:rPr lang="en-US" altLang="zh-CN" sz="2000"/>
              <a:t>i</a:t>
            </a:r>
            <a:r>
              <a:rPr lang="zh-CN" altLang="en-US" sz="2000"/>
              <a:t>情况下的输出交流电压有效值）基本不变，应接</a:t>
            </a:r>
            <a:r>
              <a:rPr lang="en-US" altLang="zh-CN" sz="2000" i="1"/>
              <a:t>R</a:t>
            </a:r>
            <a:r>
              <a:rPr lang="en-US" altLang="zh-CN" sz="2000"/>
              <a:t>F</a:t>
            </a:r>
            <a:r>
              <a:rPr lang="zh-CN" altLang="en-US" sz="2000"/>
              <a:t>从</a:t>
            </a:r>
            <a:r>
              <a:rPr lang="zh-CN" altLang="en-US" sz="2000" u="sng"/>
              <a:t>       </a:t>
            </a:r>
            <a:r>
              <a:rPr lang="zh-CN" altLang="en-US" sz="2000"/>
              <a:t>到</a:t>
            </a:r>
            <a:r>
              <a:rPr lang="zh-CN" altLang="en-US" sz="2000" u="sng"/>
              <a:t>       </a:t>
            </a:r>
            <a:r>
              <a:rPr lang="zh-CN" altLang="en-US" sz="2000"/>
              <a:t>。</a:t>
            </a:r>
          </a:p>
        </p:txBody>
      </p:sp>
      <p:pic>
        <p:nvPicPr>
          <p:cNvPr id="866309" name="Picture 5"/>
          <p:cNvPicPr>
            <a:picLocks noChangeAspect="1" noChangeArrowheads="1"/>
          </p:cNvPicPr>
          <p:nvPr/>
        </p:nvPicPr>
        <p:blipFill>
          <a:blip r:embed="rId2" cstate="print"/>
          <a:srcRect l="53905"/>
          <a:stretch>
            <a:fillRect/>
          </a:stretch>
        </p:blipFill>
        <p:spPr bwMode="auto">
          <a:xfrm>
            <a:off x="2555875" y="3357563"/>
            <a:ext cx="3816350" cy="2670175"/>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2" name="Text Box 4"/>
          <p:cNvSpPr txBox="1">
            <a:spLocks noChangeArrowheads="1"/>
          </p:cNvSpPr>
          <p:nvPr/>
        </p:nvSpPr>
        <p:spPr bwMode="auto">
          <a:xfrm>
            <a:off x="539750" y="476250"/>
            <a:ext cx="8353425" cy="701675"/>
          </a:xfrm>
          <a:prstGeom prst="rect">
            <a:avLst/>
          </a:prstGeom>
          <a:noFill/>
          <a:ln w="9525">
            <a:noFill/>
            <a:miter lim="800000"/>
            <a:headEnd/>
            <a:tailEnd/>
          </a:ln>
          <a:effectLst/>
        </p:spPr>
        <p:txBody>
          <a:bodyPr>
            <a:spAutoFit/>
          </a:bodyPr>
          <a:lstStyle/>
          <a:p>
            <a:pPr>
              <a:spcBef>
                <a:spcPct val="50000"/>
              </a:spcBef>
            </a:pPr>
            <a:r>
              <a:rPr lang="en-US" altLang="zh-CN" sz="2000" b="1"/>
              <a:t>6-7 </a:t>
            </a:r>
            <a:r>
              <a:rPr lang="en-US" altLang="zh-CN" sz="2000"/>
              <a:t> </a:t>
            </a:r>
            <a:r>
              <a:rPr lang="zh-CN" altLang="en-US" sz="2000"/>
              <a:t>电路如题图</a:t>
            </a:r>
            <a:r>
              <a:rPr lang="en-US" altLang="zh-CN" sz="2000"/>
              <a:t>6-7</a:t>
            </a:r>
            <a:r>
              <a:rPr lang="zh-CN" altLang="en-US" sz="2000"/>
              <a:t>所示，已知集成运放输出电压的最大幅值为</a:t>
            </a:r>
            <a:r>
              <a:rPr lang="en-US" altLang="zh-CN" sz="2000"/>
              <a:t>+14 V</a:t>
            </a:r>
            <a:r>
              <a:rPr lang="zh-CN" altLang="en-US" sz="2000"/>
              <a:t>，试填题表</a:t>
            </a:r>
            <a:r>
              <a:rPr lang="en-US" altLang="zh-CN" sz="2000"/>
              <a:t>6-7</a:t>
            </a:r>
            <a:r>
              <a:rPr lang="zh-CN" altLang="en-US" sz="2000"/>
              <a:t>。</a:t>
            </a:r>
          </a:p>
        </p:txBody>
      </p:sp>
      <p:pic>
        <p:nvPicPr>
          <p:cNvPr id="867333" name="Picture 5"/>
          <p:cNvPicPr>
            <a:picLocks noChangeAspect="1" noChangeArrowheads="1"/>
          </p:cNvPicPr>
          <p:nvPr/>
        </p:nvPicPr>
        <p:blipFill>
          <a:blip r:embed="rId2" cstate="print"/>
          <a:srcRect/>
          <a:stretch>
            <a:fillRect/>
          </a:stretch>
        </p:blipFill>
        <p:spPr bwMode="auto">
          <a:xfrm>
            <a:off x="611188" y="1700213"/>
            <a:ext cx="7632700" cy="18510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Text Box 4"/>
          <p:cNvSpPr txBox="1">
            <a:spLocks noChangeArrowheads="1"/>
          </p:cNvSpPr>
          <p:nvPr/>
        </p:nvSpPr>
        <p:spPr bwMode="auto">
          <a:xfrm>
            <a:off x="539750" y="404813"/>
            <a:ext cx="8353425" cy="1785104"/>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在差分放大电路的两个输入端分别输入大小相等、极性相反的信号，即</a:t>
            </a:r>
            <a:r>
              <a:rPr lang="en-US" altLang="zh-CN" sz="2000" i="1" dirty="0"/>
              <a:t>u</a:t>
            </a:r>
            <a:r>
              <a:rPr lang="en-US" altLang="zh-CN" sz="2000" dirty="0"/>
              <a:t>i1 = -</a:t>
            </a:r>
            <a:r>
              <a:rPr lang="en-US" altLang="zh-CN" sz="2000" i="1" dirty="0" err="1"/>
              <a:t>u</a:t>
            </a:r>
            <a:r>
              <a:rPr lang="en-US" altLang="zh-CN" sz="2000" dirty="0" err="1"/>
              <a:t>i</a:t>
            </a:r>
            <a:r>
              <a:rPr lang="en-US" altLang="zh-CN" sz="2000" dirty="0"/>
              <a:t> 2</a:t>
            </a:r>
            <a:r>
              <a:rPr lang="zh-CN" altLang="en-US" sz="2000" dirty="0"/>
              <a:t>，这种输入方式称为</a:t>
            </a:r>
            <a:r>
              <a:rPr lang="zh-CN" altLang="en-US" sz="2000" b="1" dirty="0"/>
              <a:t>差模输入</a:t>
            </a:r>
            <a:r>
              <a:rPr lang="zh-CN" altLang="en-US" sz="2000" dirty="0"/>
              <a:t>。差模输入方式下，差动放大电路两输入端总的输入信号称为</a:t>
            </a:r>
            <a:r>
              <a:rPr lang="zh-CN" altLang="en-US" sz="2000" b="1" dirty="0"/>
              <a:t>差模输入信号</a:t>
            </a:r>
            <a:r>
              <a:rPr lang="zh-CN" altLang="en-US" sz="2000" dirty="0"/>
              <a:t>，用</a:t>
            </a:r>
            <a:r>
              <a:rPr lang="en-US" altLang="zh-CN" sz="2000" i="1" dirty="0" err="1"/>
              <a:t>u</a:t>
            </a:r>
            <a:r>
              <a:rPr lang="en-US" altLang="zh-CN" sz="2000" baseline="-25000" dirty="0" err="1"/>
              <a:t>i</a:t>
            </a:r>
            <a:r>
              <a:rPr lang="en-US" altLang="zh-CN" sz="2000" baseline="-25000" dirty="0"/>
              <a:t> d</a:t>
            </a:r>
            <a:r>
              <a:rPr lang="zh-CN" altLang="en-US" sz="2000" dirty="0"/>
              <a:t>表示，</a:t>
            </a:r>
            <a:r>
              <a:rPr lang="en-US" altLang="zh-CN" sz="2000" i="1" dirty="0" err="1"/>
              <a:t>u</a:t>
            </a:r>
            <a:r>
              <a:rPr lang="en-US" altLang="zh-CN" sz="2000" baseline="-25000" dirty="0" err="1"/>
              <a:t>i</a:t>
            </a:r>
            <a:r>
              <a:rPr lang="en-US" altLang="zh-CN" sz="2000" dirty="0"/>
              <a:t> </a:t>
            </a:r>
            <a:r>
              <a:rPr lang="en-US" altLang="zh-CN" sz="2000" baseline="-25000" dirty="0"/>
              <a:t>d</a:t>
            </a:r>
            <a:r>
              <a:rPr lang="zh-CN" altLang="en-US" sz="2000" dirty="0"/>
              <a:t>为两输入端输入信号之差，即</a:t>
            </a:r>
          </a:p>
          <a:p>
            <a:pPr algn="ctr">
              <a:spcBef>
                <a:spcPct val="50000"/>
              </a:spcBef>
            </a:pPr>
            <a:r>
              <a:rPr lang="en-US" altLang="zh-CN" sz="2000" i="1" dirty="0" err="1"/>
              <a:t>u</a:t>
            </a:r>
            <a:r>
              <a:rPr lang="en-US" altLang="zh-CN" sz="2000" baseline="-25000" dirty="0" err="1"/>
              <a:t>i</a:t>
            </a:r>
            <a:r>
              <a:rPr lang="en-US" altLang="zh-CN" sz="2000" dirty="0"/>
              <a:t> </a:t>
            </a:r>
            <a:r>
              <a:rPr lang="en-US" altLang="zh-CN" sz="2000" baseline="-25000" dirty="0"/>
              <a:t>d </a:t>
            </a:r>
            <a:r>
              <a:rPr lang="en-US" altLang="zh-CN" sz="2000" dirty="0"/>
              <a:t>= </a:t>
            </a:r>
            <a:r>
              <a:rPr lang="en-US" altLang="zh-CN" sz="2000" i="1" dirty="0"/>
              <a:t>u </a:t>
            </a:r>
            <a:r>
              <a:rPr lang="en-US" altLang="zh-CN" sz="2000" baseline="-25000" dirty="0" err="1"/>
              <a:t>i</a:t>
            </a:r>
            <a:r>
              <a:rPr lang="en-US" altLang="zh-CN" sz="2000" baseline="-25000" dirty="0"/>
              <a:t> 1</a:t>
            </a:r>
            <a:r>
              <a:rPr lang="en-US" altLang="zh-CN" sz="2000" dirty="0"/>
              <a:t> –</a:t>
            </a:r>
            <a:r>
              <a:rPr lang="en-US" altLang="zh-CN" sz="2000" i="1" dirty="0"/>
              <a:t>u </a:t>
            </a:r>
            <a:r>
              <a:rPr lang="en-US" altLang="zh-CN" sz="2000" baseline="-25000" dirty="0" err="1"/>
              <a:t>i</a:t>
            </a:r>
            <a:r>
              <a:rPr lang="en-US" altLang="zh-CN" sz="2000" baseline="-25000" dirty="0"/>
              <a:t> 2</a:t>
            </a:r>
            <a:r>
              <a:rPr lang="en-US" altLang="zh-CN" sz="2000" dirty="0"/>
              <a:t> </a:t>
            </a:r>
          </a:p>
        </p:txBody>
      </p:sp>
      <p:sp>
        <p:nvSpPr>
          <p:cNvPr id="745477" name="Text Box 5"/>
          <p:cNvSpPr txBox="1">
            <a:spLocks noChangeArrowheads="1"/>
          </p:cNvSpPr>
          <p:nvPr/>
        </p:nvSpPr>
        <p:spPr bwMode="auto">
          <a:xfrm>
            <a:off x="683568" y="2276872"/>
            <a:ext cx="8280400" cy="1015663"/>
          </a:xfrm>
          <a:prstGeom prst="rect">
            <a:avLst/>
          </a:prstGeom>
          <a:noFill/>
          <a:ln w="9525">
            <a:noFill/>
            <a:miter lim="800000"/>
            <a:headEnd/>
            <a:tailEnd/>
          </a:ln>
          <a:effectLst/>
        </p:spPr>
        <p:txBody>
          <a:bodyPr>
            <a:spAutoFit/>
          </a:bodyPr>
          <a:lstStyle/>
          <a:p>
            <a:r>
              <a:rPr lang="zh-CN" altLang="en-US" sz="2000" dirty="0"/>
              <a:t>或者                </a:t>
            </a:r>
            <a:r>
              <a:rPr lang="zh-CN" altLang="en-US" sz="2000" dirty="0" smtClean="0"/>
              <a:t>                      </a:t>
            </a:r>
            <a:r>
              <a:rPr lang="en-US" altLang="zh-CN" sz="2000" i="1" dirty="0"/>
              <a:t>u</a:t>
            </a:r>
            <a:r>
              <a:rPr lang="en-US" altLang="zh-CN" sz="2000" baseline="-25000" dirty="0"/>
              <a:t>i1</a:t>
            </a:r>
            <a:r>
              <a:rPr lang="en-US" altLang="zh-CN" sz="2000" dirty="0"/>
              <a:t> = -</a:t>
            </a:r>
            <a:r>
              <a:rPr lang="en-US" altLang="zh-CN" sz="2000" i="1" dirty="0"/>
              <a:t>u</a:t>
            </a:r>
            <a:r>
              <a:rPr lang="en-US" altLang="zh-CN" sz="2000" baseline="-25000" dirty="0"/>
              <a:t>i2</a:t>
            </a:r>
            <a:r>
              <a:rPr lang="en-US" altLang="zh-CN" sz="2000" dirty="0"/>
              <a:t> = </a:t>
            </a:r>
            <a:r>
              <a:rPr lang="en-US" altLang="zh-CN" sz="2000" i="1" dirty="0" smtClean="0"/>
              <a:t>u</a:t>
            </a:r>
            <a:r>
              <a:rPr lang="en-US" altLang="zh-CN" sz="2000" baseline="-25000" dirty="0" smtClean="0"/>
              <a:t>id</a:t>
            </a:r>
            <a:r>
              <a:rPr lang="en-US" altLang="zh-CN" sz="2000" dirty="0" smtClean="0"/>
              <a:t>/2                              </a:t>
            </a:r>
            <a:r>
              <a:rPr lang="zh-CN" altLang="en-US" sz="2000" dirty="0"/>
              <a:t>（</a:t>
            </a:r>
            <a:r>
              <a:rPr lang="en-US" altLang="zh-CN" sz="2000" dirty="0"/>
              <a:t>6-5</a:t>
            </a:r>
            <a:r>
              <a:rPr lang="zh-CN" altLang="en-US" sz="2000" dirty="0"/>
              <a:t>）</a:t>
            </a:r>
          </a:p>
          <a:p>
            <a:endParaRPr lang="zh-CN" altLang="en-US" sz="2000" dirty="0"/>
          </a:p>
          <a:p>
            <a:r>
              <a:rPr lang="zh-CN" altLang="en-US" sz="2000" dirty="0"/>
              <a:t>差模输入电路如图</a:t>
            </a:r>
            <a:r>
              <a:rPr lang="en-US" altLang="zh-CN" sz="2000" dirty="0"/>
              <a:t>6-7</a:t>
            </a:r>
            <a:r>
              <a:rPr lang="zh-CN" altLang="en-US" sz="2000" dirty="0"/>
              <a:t>所示。</a:t>
            </a:r>
          </a:p>
        </p:txBody>
      </p:sp>
      <p:pic>
        <p:nvPicPr>
          <p:cNvPr id="745478" name="Picture 6"/>
          <p:cNvPicPr>
            <a:picLocks noChangeAspect="1" noChangeArrowheads="1"/>
          </p:cNvPicPr>
          <p:nvPr/>
        </p:nvPicPr>
        <p:blipFill>
          <a:blip r:embed="rId2" cstate="print"/>
          <a:srcRect/>
          <a:stretch>
            <a:fillRect/>
          </a:stretch>
        </p:blipFill>
        <p:spPr bwMode="auto">
          <a:xfrm>
            <a:off x="2843808" y="3212976"/>
            <a:ext cx="4095990" cy="2833241"/>
          </a:xfrm>
          <a:prstGeom prst="rect">
            <a:avLst/>
          </a:prstGeom>
          <a:noFill/>
          <a:ln w="9525">
            <a:noFill/>
            <a:miter lim="800000"/>
            <a:headEnd/>
            <a:tailEnd/>
          </a:ln>
          <a:effectLst/>
        </p:spPr>
      </p:pic>
      <p:sp>
        <p:nvSpPr>
          <p:cNvPr id="745479" name="Text Box 7"/>
          <p:cNvSpPr txBox="1">
            <a:spLocks noChangeArrowheads="1"/>
          </p:cNvSpPr>
          <p:nvPr/>
        </p:nvSpPr>
        <p:spPr bwMode="auto">
          <a:xfrm>
            <a:off x="3851920" y="6165304"/>
            <a:ext cx="1512888"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6-7</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6" name="Text Box 4"/>
          <p:cNvSpPr txBox="1">
            <a:spLocks noChangeArrowheads="1"/>
          </p:cNvSpPr>
          <p:nvPr/>
        </p:nvSpPr>
        <p:spPr bwMode="auto">
          <a:xfrm>
            <a:off x="539750" y="476250"/>
            <a:ext cx="8424863" cy="2835275"/>
          </a:xfrm>
          <a:prstGeom prst="rect">
            <a:avLst/>
          </a:prstGeom>
          <a:noFill/>
          <a:ln w="9525">
            <a:noFill/>
            <a:miter lim="800000"/>
            <a:headEnd/>
            <a:tailEnd/>
          </a:ln>
          <a:effectLst/>
        </p:spPr>
        <p:txBody>
          <a:bodyPr>
            <a:spAutoFit/>
          </a:bodyPr>
          <a:lstStyle/>
          <a:p>
            <a:r>
              <a:rPr lang="en-US" altLang="zh-CN" sz="2000" b="1"/>
              <a:t>6-8</a:t>
            </a:r>
            <a:r>
              <a:rPr lang="en-US" altLang="zh-CN" sz="2000"/>
              <a:t>  </a:t>
            </a:r>
            <a:r>
              <a:rPr lang="zh-CN" altLang="en-US" sz="2000"/>
              <a:t>题图</a:t>
            </a:r>
            <a:r>
              <a:rPr lang="en-US" altLang="zh-CN" sz="2000"/>
              <a:t>6-8</a:t>
            </a:r>
            <a:r>
              <a:rPr lang="zh-CN" altLang="en-US" sz="2000"/>
              <a:t>所示放大电路，已知</a:t>
            </a:r>
            <a:r>
              <a:rPr lang="en-US" altLang="zh-CN" sz="2000" i="1"/>
              <a:t>R</a:t>
            </a:r>
            <a:r>
              <a:rPr lang="en-US" altLang="zh-CN" sz="2000"/>
              <a:t>1 = </a:t>
            </a:r>
            <a:r>
              <a:rPr lang="en-US" altLang="zh-CN" sz="2000" i="1"/>
              <a:t>R</a:t>
            </a:r>
            <a:r>
              <a:rPr lang="en-US" altLang="zh-CN" sz="2000"/>
              <a:t>2 = </a:t>
            </a:r>
            <a:r>
              <a:rPr lang="en-US" altLang="zh-CN" sz="2000" i="1"/>
              <a:t>R</a:t>
            </a:r>
            <a:r>
              <a:rPr lang="en-US" altLang="zh-CN" sz="2000"/>
              <a:t>5 = </a:t>
            </a:r>
            <a:r>
              <a:rPr lang="en-US" altLang="zh-CN" sz="2000" i="1"/>
              <a:t>R</a:t>
            </a:r>
            <a:r>
              <a:rPr lang="en-US" altLang="zh-CN" sz="2000"/>
              <a:t>7 = </a:t>
            </a:r>
            <a:r>
              <a:rPr lang="en-US" altLang="zh-CN" sz="2000" i="1"/>
              <a:t>R</a:t>
            </a:r>
            <a:r>
              <a:rPr lang="en-US" altLang="zh-CN" sz="2000"/>
              <a:t>8 = 10 kΩ</a:t>
            </a:r>
            <a:r>
              <a:rPr lang="zh-CN" altLang="en-US" sz="2000"/>
              <a:t>，</a:t>
            </a:r>
            <a:r>
              <a:rPr lang="en-US" altLang="zh-CN" sz="2000" i="1"/>
              <a:t>R</a:t>
            </a:r>
            <a:r>
              <a:rPr lang="en-US" altLang="zh-CN" sz="2000"/>
              <a:t>6 = </a:t>
            </a:r>
            <a:r>
              <a:rPr lang="en-US" altLang="zh-CN" sz="2000" i="1"/>
              <a:t>R</a:t>
            </a:r>
            <a:r>
              <a:rPr lang="en-US" altLang="zh-CN" sz="2000"/>
              <a:t>9 = </a:t>
            </a:r>
            <a:r>
              <a:rPr lang="en-US" altLang="zh-CN" sz="2000" i="1"/>
              <a:t>R</a:t>
            </a:r>
            <a:r>
              <a:rPr lang="en-US" altLang="zh-CN" sz="2000"/>
              <a:t>10 = 20 kΩ</a:t>
            </a:r>
            <a:r>
              <a:rPr lang="zh-CN" altLang="en-US" sz="2000"/>
              <a:t>。（</a:t>
            </a:r>
            <a:r>
              <a:rPr lang="en-US" altLang="zh-CN" sz="2000"/>
              <a:t>1</a:t>
            </a:r>
            <a:r>
              <a:rPr lang="zh-CN" altLang="en-US" sz="2000"/>
              <a:t>）</a:t>
            </a:r>
            <a:r>
              <a:rPr lang="en-US" altLang="zh-CN" sz="2000" i="1"/>
              <a:t>R</a:t>
            </a:r>
            <a:r>
              <a:rPr lang="en-US" altLang="zh-CN" sz="2000"/>
              <a:t>3 </a:t>
            </a:r>
            <a:r>
              <a:rPr lang="zh-CN" altLang="en-US" sz="2000"/>
              <a:t>和</a:t>
            </a:r>
            <a:r>
              <a:rPr lang="en-US" altLang="zh-CN" sz="2000" i="1"/>
              <a:t>R</a:t>
            </a:r>
            <a:r>
              <a:rPr lang="en-US" altLang="zh-CN" sz="2000"/>
              <a:t>4</a:t>
            </a:r>
            <a:r>
              <a:rPr lang="zh-CN" altLang="en-US" sz="2000"/>
              <a:t>分别应选用多大电阻？（</a:t>
            </a:r>
            <a:r>
              <a:rPr lang="en-US" altLang="zh-CN" sz="2000"/>
              <a:t>2</a:t>
            </a:r>
            <a:r>
              <a:rPr lang="zh-CN" altLang="en-US" sz="2000"/>
              <a:t>）列出</a:t>
            </a:r>
            <a:r>
              <a:rPr lang="en-US" altLang="zh-CN" sz="2000" i="1"/>
              <a:t>u</a:t>
            </a:r>
            <a:r>
              <a:rPr lang="en-US" altLang="zh-CN" sz="2000"/>
              <a:t>o1</a:t>
            </a:r>
            <a:r>
              <a:rPr lang="zh-CN" altLang="en-US" sz="2000"/>
              <a:t>、</a:t>
            </a:r>
            <a:r>
              <a:rPr lang="en-US" altLang="zh-CN" sz="2000" i="1"/>
              <a:t>u</a:t>
            </a:r>
            <a:r>
              <a:rPr lang="en-US" altLang="zh-CN" sz="2000"/>
              <a:t>o2</a:t>
            </a:r>
            <a:r>
              <a:rPr lang="zh-CN" altLang="en-US" sz="2000"/>
              <a:t>和</a:t>
            </a:r>
            <a:r>
              <a:rPr lang="en-US" altLang="zh-CN" sz="2000" i="1"/>
              <a:t>u</a:t>
            </a:r>
            <a:r>
              <a:rPr lang="en-US" altLang="zh-CN" sz="2000"/>
              <a:t>o</a:t>
            </a:r>
            <a:r>
              <a:rPr lang="zh-CN" altLang="en-US" sz="2000"/>
              <a:t>的表达式；（</a:t>
            </a:r>
            <a:r>
              <a:rPr lang="en-US" altLang="zh-CN" sz="2000"/>
              <a:t>3</a:t>
            </a:r>
            <a:r>
              <a:rPr lang="zh-CN" altLang="en-US" sz="2000"/>
              <a:t>）设</a:t>
            </a:r>
            <a:r>
              <a:rPr lang="en-US" altLang="zh-CN" sz="2000" i="1"/>
              <a:t>u</a:t>
            </a:r>
            <a:r>
              <a:rPr lang="en-US" altLang="zh-CN" sz="2000"/>
              <a:t>i1 = 0.3 V</a:t>
            </a:r>
            <a:r>
              <a:rPr lang="zh-CN" altLang="en-US" sz="2000"/>
              <a:t>，</a:t>
            </a:r>
            <a:r>
              <a:rPr lang="en-US" altLang="zh-CN" sz="2000" i="1"/>
              <a:t>u</a:t>
            </a:r>
            <a:r>
              <a:rPr lang="en-US" altLang="zh-CN" sz="2000"/>
              <a:t>i2 = 0.1 V</a:t>
            </a:r>
            <a:r>
              <a:rPr lang="zh-CN" altLang="en-US" sz="2000"/>
              <a:t>，则输出电压</a:t>
            </a:r>
            <a:r>
              <a:rPr lang="en-US" altLang="zh-CN" sz="2000" i="1"/>
              <a:t>u</a:t>
            </a:r>
            <a:r>
              <a:rPr lang="en-US" altLang="zh-CN" sz="2000"/>
              <a:t>o = </a:t>
            </a:r>
            <a:r>
              <a:rPr lang="zh-CN" altLang="en-US" sz="2000"/>
              <a:t>？</a:t>
            </a:r>
            <a:endParaRPr lang="zh-CN" altLang="en-US" sz="2000" b="1"/>
          </a:p>
          <a:p>
            <a:r>
              <a:rPr lang="en-US" altLang="zh-CN" sz="2000" b="1"/>
              <a:t>6-9 </a:t>
            </a:r>
            <a:r>
              <a:rPr lang="en-US" altLang="zh-CN" sz="2000"/>
              <a:t> </a:t>
            </a:r>
            <a:r>
              <a:rPr lang="zh-CN" altLang="en-US" sz="2000"/>
              <a:t>电路如题图</a:t>
            </a:r>
            <a:r>
              <a:rPr lang="en-US" altLang="zh-CN" sz="2000"/>
              <a:t>6-9</a:t>
            </a:r>
            <a:r>
              <a:rPr lang="zh-CN" altLang="en-US" sz="2000"/>
              <a:t>所示。（</a:t>
            </a:r>
            <a:r>
              <a:rPr lang="en-US" altLang="zh-CN" sz="2000"/>
              <a:t>1</a:t>
            </a:r>
            <a:r>
              <a:rPr lang="zh-CN" altLang="en-US" sz="2000"/>
              <a:t>）写出</a:t>
            </a:r>
            <a:r>
              <a:rPr lang="en-US" altLang="zh-CN" sz="2000" i="1"/>
              <a:t>u</a:t>
            </a:r>
            <a:r>
              <a:rPr lang="en-US" altLang="zh-CN" sz="2000"/>
              <a:t>o </a:t>
            </a:r>
            <a:r>
              <a:rPr lang="zh-CN" altLang="en-US" sz="2000"/>
              <a:t>与</a:t>
            </a:r>
            <a:r>
              <a:rPr lang="en-US" altLang="zh-CN" sz="2000" i="1"/>
              <a:t>u</a:t>
            </a:r>
            <a:r>
              <a:rPr lang="en-US" altLang="zh-CN" sz="2000"/>
              <a:t>i1</a:t>
            </a:r>
            <a:r>
              <a:rPr lang="zh-CN" altLang="en-US" sz="2000"/>
              <a:t>、</a:t>
            </a:r>
            <a:r>
              <a:rPr lang="en-US" altLang="zh-CN" sz="2000" i="1"/>
              <a:t>u</a:t>
            </a:r>
            <a:r>
              <a:rPr lang="en-US" altLang="zh-CN" sz="2000"/>
              <a:t>i2 </a:t>
            </a:r>
            <a:r>
              <a:rPr lang="zh-CN" altLang="en-US" sz="2000"/>
              <a:t>的运算关系式；（</a:t>
            </a:r>
            <a:r>
              <a:rPr lang="en-US" altLang="zh-CN" sz="2000"/>
              <a:t>2</a:t>
            </a:r>
            <a:r>
              <a:rPr lang="zh-CN" altLang="en-US" sz="2000"/>
              <a:t>）当</a:t>
            </a:r>
            <a:r>
              <a:rPr lang="en-US" altLang="zh-CN" sz="2000" i="1"/>
              <a:t>R</a:t>
            </a:r>
            <a:r>
              <a:rPr lang="en-US" altLang="zh-CN" sz="2000"/>
              <a:t>P</a:t>
            </a:r>
            <a:r>
              <a:rPr lang="zh-CN" altLang="en-US" sz="2000"/>
              <a:t>滑动端在最上端时，若</a:t>
            </a:r>
            <a:r>
              <a:rPr lang="en-US" altLang="zh-CN" sz="2000" i="1"/>
              <a:t>u</a:t>
            </a:r>
            <a:r>
              <a:rPr lang="en-US" altLang="zh-CN" sz="2000"/>
              <a:t>i1 = 10 mV</a:t>
            </a:r>
            <a:r>
              <a:rPr lang="zh-CN" altLang="en-US" sz="2000"/>
              <a:t>，</a:t>
            </a:r>
            <a:r>
              <a:rPr lang="en-US" altLang="zh-CN" sz="2000" i="1"/>
              <a:t>u</a:t>
            </a:r>
            <a:r>
              <a:rPr lang="en-US" altLang="zh-CN" sz="2000"/>
              <a:t>i2 = 20 mV</a:t>
            </a:r>
            <a:r>
              <a:rPr lang="zh-CN" altLang="en-US" sz="2000"/>
              <a:t>，则</a:t>
            </a:r>
            <a:r>
              <a:rPr lang="en-US" altLang="zh-CN" sz="2000" i="1"/>
              <a:t>u</a:t>
            </a:r>
            <a:r>
              <a:rPr lang="en-US" altLang="zh-CN" sz="2000"/>
              <a:t>o = </a:t>
            </a:r>
            <a:r>
              <a:rPr lang="zh-CN" altLang="en-US" sz="2000"/>
              <a:t>？（</a:t>
            </a:r>
            <a:r>
              <a:rPr lang="en-US" altLang="zh-CN" sz="2000"/>
              <a:t>3</a:t>
            </a:r>
            <a:r>
              <a:rPr lang="zh-CN" altLang="en-US" sz="2000"/>
              <a:t>）若</a:t>
            </a:r>
            <a:r>
              <a:rPr lang="en-US" altLang="zh-CN" sz="2000" i="1"/>
              <a:t>u</a:t>
            </a:r>
            <a:r>
              <a:rPr lang="en-US" altLang="zh-CN" sz="2000"/>
              <a:t>o</a:t>
            </a:r>
            <a:r>
              <a:rPr lang="zh-CN" altLang="en-US" sz="2000"/>
              <a:t>的最大幅值为</a:t>
            </a:r>
            <a:r>
              <a:rPr lang="en-US" altLang="zh-CN" sz="2000"/>
              <a:t>±14 V</a:t>
            </a:r>
            <a:r>
              <a:rPr lang="zh-CN" altLang="en-US" sz="2000"/>
              <a:t>，输入电压最大值</a:t>
            </a:r>
            <a:r>
              <a:rPr lang="en-US" altLang="zh-CN" sz="2000" i="1"/>
              <a:t>u</a:t>
            </a:r>
            <a:r>
              <a:rPr lang="en-US" altLang="zh-CN" sz="2000"/>
              <a:t>i1max = 10 mV</a:t>
            </a:r>
            <a:r>
              <a:rPr lang="zh-CN" altLang="en-US" sz="2000"/>
              <a:t>，</a:t>
            </a:r>
            <a:r>
              <a:rPr lang="en-US" altLang="zh-CN" sz="2000" i="1"/>
              <a:t>u</a:t>
            </a:r>
            <a:r>
              <a:rPr lang="en-US" altLang="zh-CN" sz="2000"/>
              <a:t>i2max = 20 mV</a:t>
            </a:r>
            <a:r>
              <a:rPr lang="zh-CN" altLang="en-US" sz="2000"/>
              <a:t>，最小值均为</a:t>
            </a:r>
            <a:r>
              <a:rPr lang="en-US" altLang="zh-CN" sz="2000"/>
              <a:t>0 V</a:t>
            </a:r>
            <a:r>
              <a:rPr lang="zh-CN" altLang="en-US" sz="2000"/>
              <a:t>，则为了保证集成运放工作在线性区，</a:t>
            </a:r>
            <a:r>
              <a:rPr lang="en-US" altLang="zh-CN" sz="2000" i="1"/>
              <a:t>R</a:t>
            </a:r>
            <a:r>
              <a:rPr lang="en-US" altLang="zh-CN" sz="2000"/>
              <a:t>2</a:t>
            </a:r>
            <a:r>
              <a:rPr lang="zh-CN" altLang="en-US" sz="2000"/>
              <a:t>的最大值为多少？ </a:t>
            </a:r>
          </a:p>
        </p:txBody>
      </p:sp>
      <p:pic>
        <p:nvPicPr>
          <p:cNvPr id="868357" name="Picture 5"/>
          <p:cNvPicPr>
            <a:picLocks noChangeAspect="1" noChangeArrowheads="1"/>
          </p:cNvPicPr>
          <p:nvPr/>
        </p:nvPicPr>
        <p:blipFill>
          <a:blip r:embed="rId2" cstate="print"/>
          <a:srcRect/>
          <a:stretch>
            <a:fillRect/>
          </a:stretch>
        </p:blipFill>
        <p:spPr bwMode="auto">
          <a:xfrm>
            <a:off x="971550" y="3357563"/>
            <a:ext cx="6913563" cy="2751137"/>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80" name="Text Box 4"/>
          <p:cNvSpPr txBox="1">
            <a:spLocks noChangeArrowheads="1"/>
          </p:cNvSpPr>
          <p:nvPr/>
        </p:nvSpPr>
        <p:spPr bwMode="auto">
          <a:xfrm>
            <a:off x="539750" y="476250"/>
            <a:ext cx="8353425" cy="396875"/>
          </a:xfrm>
          <a:prstGeom prst="rect">
            <a:avLst/>
          </a:prstGeom>
          <a:noFill/>
          <a:ln w="9525">
            <a:noFill/>
            <a:miter lim="800000"/>
            <a:headEnd/>
            <a:tailEnd/>
          </a:ln>
          <a:effectLst/>
        </p:spPr>
        <p:txBody>
          <a:bodyPr>
            <a:spAutoFit/>
          </a:bodyPr>
          <a:lstStyle/>
          <a:p>
            <a:pPr>
              <a:spcBef>
                <a:spcPct val="50000"/>
              </a:spcBef>
            </a:pPr>
            <a:r>
              <a:rPr lang="en-US" altLang="zh-CN" sz="2000" b="1"/>
              <a:t>6-10</a:t>
            </a:r>
            <a:r>
              <a:rPr lang="en-US" altLang="zh-CN" sz="2000"/>
              <a:t>  </a:t>
            </a:r>
            <a:r>
              <a:rPr lang="zh-CN" altLang="en-US" sz="2000"/>
              <a:t>试求题图</a:t>
            </a:r>
            <a:r>
              <a:rPr lang="en-US" altLang="zh-CN" sz="2000"/>
              <a:t>6-10</a:t>
            </a:r>
            <a:r>
              <a:rPr lang="zh-CN" altLang="en-US" sz="2000"/>
              <a:t>所示各电路输出电压与输入电压的运算关系式。 </a:t>
            </a:r>
          </a:p>
        </p:txBody>
      </p:sp>
      <p:pic>
        <p:nvPicPr>
          <p:cNvPr id="869381" name="Picture 5"/>
          <p:cNvPicPr>
            <a:picLocks noChangeAspect="1" noChangeArrowheads="1"/>
          </p:cNvPicPr>
          <p:nvPr/>
        </p:nvPicPr>
        <p:blipFill>
          <a:blip r:embed="rId2" cstate="print"/>
          <a:srcRect/>
          <a:stretch>
            <a:fillRect/>
          </a:stretch>
        </p:blipFill>
        <p:spPr bwMode="auto">
          <a:xfrm>
            <a:off x="1331913" y="1125538"/>
            <a:ext cx="6264275" cy="3943350"/>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4" name="Text Box 4"/>
          <p:cNvSpPr txBox="1">
            <a:spLocks noChangeArrowheads="1"/>
          </p:cNvSpPr>
          <p:nvPr/>
        </p:nvSpPr>
        <p:spPr bwMode="auto">
          <a:xfrm>
            <a:off x="611188" y="549275"/>
            <a:ext cx="8208962" cy="2530475"/>
          </a:xfrm>
          <a:prstGeom prst="rect">
            <a:avLst/>
          </a:prstGeom>
          <a:noFill/>
          <a:ln w="9525">
            <a:noFill/>
            <a:miter lim="800000"/>
            <a:headEnd/>
            <a:tailEnd/>
          </a:ln>
          <a:effectLst/>
        </p:spPr>
        <p:txBody>
          <a:bodyPr>
            <a:spAutoFit/>
          </a:bodyPr>
          <a:lstStyle/>
          <a:p>
            <a:r>
              <a:rPr lang="en-US" altLang="zh-CN" sz="2000" b="1"/>
              <a:t>6-11</a:t>
            </a:r>
            <a:r>
              <a:rPr lang="en-US" altLang="zh-CN" sz="2000"/>
              <a:t>  </a:t>
            </a:r>
            <a:r>
              <a:rPr lang="zh-CN" altLang="en-US" sz="2000"/>
              <a:t>电路如题图</a:t>
            </a:r>
            <a:r>
              <a:rPr lang="en-US" altLang="zh-CN" sz="2000"/>
              <a:t>6-11</a:t>
            </a:r>
            <a:r>
              <a:rPr lang="zh-CN" altLang="en-US" sz="2000"/>
              <a:t>所示，已知集成运放为理想运放，最大输出电压幅值为</a:t>
            </a:r>
            <a:r>
              <a:rPr lang="en-US" altLang="zh-CN" sz="2000"/>
              <a:t>+14 V</a:t>
            </a:r>
            <a:r>
              <a:rPr lang="zh-CN" altLang="en-US" sz="2000"/>
              <a:t>。填空：</a:t>
            </a:r>
          </a:p>
          <a:p>
            <a:r>
              <a:rPr lang="zh-CN" altLang="en-US" sz="2000"/>
              <a:t>电路引入了</a:t>
            </a:r>
            <a:r>
              <a:rPr lang="zh-CN" altLang="en-US" sz="2000" u="sng"/>
              <a:t>           </a:t>
            </a:r>
            <a:r>
              <a:rPr lang="zh-CN" altLang="en-US" sz="2000"/>
              <a:t>（填反馈组态）交流负反馈，电路的输入电阻趋近于</a:t>
            </a:r>
            <a:r>
              <a:rPr lang="zh-CN" altLang="en-US" sz="2000" u="sng"/>
              <a:t>       </a:t>
            </a:r>
            <a:r>
              <a:rPr lang="zh-CN" altLang="en-US" sz="2000"/>
              <a:t>，电压放大倍数</a:t>
            </a:r>
            <a:r>
              <a:rPr lang="en-US" altLang="zh-CN" sz="2000" i="1"/>
              <a:t>Au</a:t>
            </a:r>
            <a:r>
              <a:rPr lang="en-US" altLang="zh-CN" sz="2000"/>
              <a:t>f = Δ</a:t>
            </a:r>
            <a:r>
              <a:rPr lang="en-US" altLang="zh-CN" sz="2000" i="1"/>
              <a:t>u</a:t>
            </a:r>
            <a:r>
              <a:rPr lang="en-US" altLang="zh-CN" sz="2000"/>
              <a:t>o/Δ</a:t>
            </a:r>
            <a:r>
              <a:rPr lang="en-US" altLang="zh-CN" sz="2000" i="1"/>
              <a:t>u</a:t>
            </a:r>
            <a:r>
              <a:rPr lang="en-US" altLang="zh-CN" sz="2000"/>
              <a:t>i =</a:t>
            </a:r>
            <a:r>
              <a:rPr lang="en-US" altLang="zh-CN" sz="2000" u="sng"/>
              <a:t>       </a:t>
            </a:r>
            <a:r>
              <a:rPr lang="zh-CN" altLang="en-US" sz="2000"/>
              <a:t>。设</a:t>
            </a:r>
            <a:r>
              <a:rPr lang="en-US" altLang="zh-CN" sz="2000" i="1"/>
              <a:t>u</a:t>
            </a:r>
            <a:r>
              <a:rPr lang="en-US" altLang="zh-CN" sz="2000"/>
              <a:t>i = 1V</a:t>
            </a:r>
            <a:r>
              <a:rPr lang="zh-CN" altLang="en-US" sz="2000"/>
              <a:t>，则</a:t>
            </a:r>
            <a:r>
              <a:rPr lang="en-US" altLang="zh-CN" sz="2000" i="1"/>
              <a:t>u</a:t>
            </a:r>
            <a:r>
              <a:rPr lang="en-US" altLang="zh-CN" sz="2000"/>
              <a:t>o = </a:t>
            </a:r>
            <a:r>
              <a:rPr lang="en-US" altLang="zh-CN" sz="2000" u="sng"/>
              <a:t>      </a:t>
            </a:r>
            <a:r>
              <a:rPr lang="en-US" altLang="zh-CN" sz="2000"/>
              <a:t>V</a:t>
            </a:r>
            <a:r>
              <a:rPr lang="zh-CN" altLang="en-US" sz="2000"/>
              <a:t>；若</a:t>
            </a:r>
            <a:r>
              <a:rPr lang="en-US" altLang="zh-CN" sz="2000" i="1"/>
              <a:t>R</a:t>
            </a:r>
            <a:r>
              <a:rPr lang="en-US" altLang="zh-CN" sz="2000"/>
              <a:t>1</a:t>
            </a:r>
            <a:r>
              <a:rPr lang="zh-CN" altLang="en-US" sz="2000"/>
              <a:t>开路，则</a:t>
            </a:r>
            <a:r>
              <a:rPr lang="en-US" altLang="zh-CN" sz="2000" i="1"/>
              <a:t>u</a:t>
            </a:r>
            <a:r>
              <a:rPr lang="en-US" altLang="zh-CN" sz="2000"/>
              <a:t>o</a:t>
            </a:r>
            <a:r>
              <a:rPr lang="zh-CN" altLang="en-US" sz="2000"/>
              <a:t>变为</a:t>
            </a:r>
            <a:r>
              <a:rPr lang="zh-CN" altLang="en-US" sz="2000" u="sng"/>
              <a:t>       </a:t>
            </a:r>
            <a:r>
              <a:rPr lang="en-US" altLang="zh-CN" sz="2000"/>
              <a:t>V</a:t>
            </a:r>
            <a:r>
              <a:rPr lang="zh-CN" altLang="en-US" sz="2000"/>
              <a:t>；若</a:t>
            </a:r>
            <a:r>
              <a:rPr lang="en-US" altLang="zh-CN" sz="2000" i="1"/>
              <a:t>R</a:t>
            </a:r>
            <a:r>
              <a:rPr lang="en-US" altLang="zh-CN" sz="2000"/>
              <a:t>1</a:t>
            </a:r>
            <a:r>
              <a:rPr lang="zh-CN" altLang="en-US" sz="2000"/>
              <a:t>短路，则</a:t>
            </a:r>
            <a:r>
              <a:rPr lang="en-US" altLang="zh-CN" sz="2000" i="1"/>
              <a:t>u</a:t>
            </a:r>
            <a:r>
              <a:rPr lang="en-US" altLang="zh-CN" sz="2000"/>
              <a:t>o</a:t>
            </a:r>
            <a:r>
              <a:rPr lang="zh-CN" altLang="en-US" sz="2000"/>
              <a:t>变为</a:t>
            </a:r>
            <a:r>
              <a:rPr lang="zh-CN" altLang="en-US" sz="2000" u="sng"/>
              <a:t>       </a:t>
            </a:r>
            <a:r>
              <a:rPr lang="en-US" altLang="zh-CN" sz="2000"/>
              <a:t>V</a:t>
            </a:r>
            <a:r>
              <a:rPr lang="zh-CN" altLang="en-US" sz="2000"/>
              <a:t>；若</a:t>
            </a:r>
            <a:r>
              <a:rPr lang="en-US" altLang="zh-CN" sz="2000" i="1"/>
              <a:t>R</a:t>
            </a:r>
            <a:r>
              <a:rPr lang="en-US" altLang="zh-CN" sz="2000"/>
              <a:t>2</a:t>
            </a:r>
            <a:r>
              <a:rPr lang="zh-CN" altLang="en-US" sz="2000"/>
              <a:t>开路，则</a:t>
            </a:r>
            <a:r>
              <a:rPr lang="en-US" altLang="zh-CN" sz="2000" i="1"/>
              <a:t>u</a:t>
            </a:r>
            <a:r>
              <a:rPr lang="en-US" altLang="zh-CN" sz="2000"/>
              <a:t>o</a:t>
            </a:r>
            <a:r>
              <a:rPr lang="zh-CN" altLang="en-US" sz="2000"/>
              <a:t>变为</a:t>
            </a:r>
            <a:r>
              <a:rPr lang="zh-CN" altLang="en-US" sz="2000" u="sng"/>
              <a:t>       </a:t>
            </a:r>
            <a:r>
              <a:rPr lang="en-US" altLang="zh-CN" sz="2000"/>
              <a:t>V</a:t>
            </a:r>
            <a:r>
              <a:rPr lang="zh-CN" altLang="en-US" sz="2000"/>
              <a:t>；若</a:t>
            </a:r>
            <a:r>
              <a:rPr lang="en-US" altLang="zh-CN" sz="2000" i="1"/>
              <a:t>R</a:t>
            </a:r>
            <a:r>
              <a:rPr lang="en-US" altLang="zh-CN" sz="2000"/>
              <a:t>2</a:t>
            </a:r>
            <a:r>
              <a:rPr lang="zh-CN" altLang="en-US" sz="2000"/>
              <a:t>短路，则</a:t>
            </a:r>
            <a:r>
              <a:rPr lang="en-US" altLang="zh-CN" sz="2000" i="1"/>
              <a:t>u</a:t>
            </a:r>
            <a:r>
              <a:rPr lang="en-US" altLang="zh-CN" sz="2000"/>
              <a:t>o</a:t>
            </a:r>
            <a:r>
              <a:rPr lang="zh-CN" altLang="en-US" sz="2000"/>
              <a:t>变为</a:t>
            </a:r>
            <a:r>
              <a:rPr lang="zh-CN" altLang="en-US" sz="2000" u="sng"/>
              <a:t>       </a:t>
            </a:r>
            <a:r>
              <a:rPr lang="en-US" altLang="zh-CN" sz="2000"/>
              <a:t>V</a:t>
            </a:r>
            <a:r>
              <a:rPr lang="zh-CN" altLang="en-US" sz="2000"/>
              <a:t>。                                              </a:t>
            </a:r>
            <a:endParaRPr lang="zh-CN" altLang="en-US" sz="2000" b="1"/>
          </a:p>
          <a:p>
            <a:r>
              <a:rPr lang="en-US" altLang="zh-CN" sz="2000" b="1"/>
              <a:t>6-12 </a:t>
            </a:r>
            <a:r>
              <a:rPr lang="en-US" altLang="zh-CN" sz="2000"/>
              <a:t> </a:t>
            </a:r>
            <a:r>
              <a:rPr lang="zh-CN" altLang="en-US" sz="2000"/>
              <a:t>在题图</a:t>
            </a:r>
            <a:r>
              <a:rPr lang="en-US" altLang="zh-CN" sz="2000"/>
              <a:t>6-12</a:t>
            </a:r>
            <a:r>
              <a:rPr lang="zh-CN" altLang="en-US" sz="2000"/>
              <a:t>（</a:t>
            </a:r>
            <a:r>
              <a:rPr lang="en-US" altLang="zh-CN" sz="2000"/>
              <a:t>a</a:t>
            </a:r>
            <a:r>
              <a:rPr lang="zh-CN" altLang="en-US" sz="2000"/>
              <a:t>）所示电路中，已知输入电压</a:t>
            </a:r>
            <a:r>
              <a:rPr lang="en-US" altLang="zh-CN" sz="2000" i="1"/>
              <a:t>u</a:t>
            </a:r>
            <a:r>
              <a:rPr lang="en-US" altLang="zh-CN" sz="2000"/>
              <a:t>i</a:t>
            </a:r>
            <a:r>
              <a:rPr lang="zh-CN" altLang="en-US" sz="2000"/>
              <a:t>的波形如题图</a:t>
            </a:r>
            <a:r>
              <a:rPr lang="en-US" altLang="zh-CN" sz="2000"/>
              <a:t>6-12</a:t>
            </a:r>
            <a:r>
              <a:rPr lang="zh-CN" altLang="en-US" sz="2000"/>
              <a:t>（</a:t>
            </a:r>
            <a:r>
              <a:rPr lang="en-US" altLang="zh-CN" sz="2000"/>
              <a:t>b</a:t>
            </a:r>
            <a:r>
              <a:rPr lang="zh-CN" altLang="en-US" sz="2000"/>
              <a:t>）所示，当</a:t>
            </a:r>
            <a:r>
              <a:rPr lang="en-US" altLang="zh-CN" sz="2000" i="1"/>
              <a:t>t </a:t>
            </a:r>
            <a:r>
              <a:rPr lang="en-US" altLang="zh-CN" sz="2000"/>
              <a:t>= 0</a:t>
            </a:r>
            <a:r>
              <a:rPr lang="zh-CN" altLang="en-US" sz="2000"/>
              <a:t>时</a:t>
            </a:r>
            <a:r>
              <a:rPr lang="en-US" altLang="zh-CN" sz="2000" i="1"/>
              <a:t>u</a:t>
            </a:r>
            <a:r>
              <a:rPr lang="en-US" altLang="zh-CN" sz="2000"/>
              <a:t>o = 0</a:t>
            </a:r>
            <a:r>
              <a:rPr lang="zh-CN" altLang="en-US" sz="2000"/>
              <a:t>。试画出输出电压</a:t>
            </a:r>
            <a:r>
              <a:rPr lang="en-US" altLang="zh-CN" sz="2000" i="1"/>
              <a:t>u</a:t>
            </a:r>
            <a:r>
              <a:rPr lang="en-US" altLang="zh-CN" sz="2000"/>
              <a:t>o</a:t>
            </a:r>
            <a:r>
              <a:rPr lang="zh-CN" altLang="en-US" sz="2000"/>
              <a:t>的波形。 </a:t>
            </a:r>
          </a:p>
        </p:txBody>
      </p:sp>
      <p:pic>
        <p:nvPicPr>
          <p:cNvPr id="870405" name="Picture 5"/>
          <p:cNvPicPr>
            <a:picLocks noChangeAspect="1" noChangeArrowheads="1"/>
          </p:cNvPicPr>
          <p:nvPr/>
        </p:nvPicPr>
        <p:blipFill>
          <a:blip r:embed="rId2" cstate="print"/>
          <a:srcRect/>
          <a:stretch>
            <a:fillRect/>
          </a:stretch>
        </p:blipFill>
        <p:spPr bwMode="auto">
          <a:xfrm>
            <a:off x="539750" y="3357563"/>
            <a:ext cx="7632700" cy="18796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8" name="Text Box 4"/>
          <p:cNvSpPr txBox="1">
            <a:spLocks noChangeArrowheads="1"/>
          </p:cNvSpPr>
          <p:nvPr/>
        </p:nvSpPr>
        <p:spPr bwMode="auto">
          <a:xfrm>
            <a:off x="539750" y="476250"/>
            <a:ext cx="8208963" cy="701675"/>
          </a:xfrm>
          <a:prstGeom prst="rect">
            <a:avLst/>
          </a:prstGeom>
          <a:noFill/>
          <a:ln w="9525">
            <a:noFill/>
            <a:miter lim="800000"/>
            <a:headEnd/>
            <a:tailEnd/>
          </a:ln>
          <a:effectLst/>
        </p:spPr>
        <p:txBody>
          <a:bodyPr>
            <a:spAutoFit/>
          </a:bodyPr>
          <a:lstStyle/>
          <a:p>
            <a:r>
              <a:rPr lang="en-US" altLang="zh-CN" sz="2000" b="1"/>
              <a:t>6-13 </a:t>
            </a:r>
            <a:r>
              <a:rPr lang="en-US" altLang="zh-CN" sz="2000"/>
              <a:t> </a:t>
            </a:r>
            <a:r>
              <a:rPr lang="zh-CN" altLang="en-US" sz="2000"/>
              <a:t>分别求解题图</a:t>
            </a:r>
            <a:r>
              <a:rPr lang="en-US" altLang="zh-CN" sz="2000"/>
              <a:t>6-13</a:t>
            </a:r>
            <a:r>
              <a:rPr lang="zh-CN" altLang="en-US" sz="2000"/>
              <a:t>所示各电路的运算关系。</a:t>
            </a:r>
            <a:endParaRPr lang="zh-CN" altLang="en-US" sz="2000" b="1"/>
          </a:p>
          <a:p>
            <a:r>
              <a:rPr lang="en-US" altLang="zh-CN" sz="2000" b="1"/>
              <a:t>6-14</a:t>
            </a:r>
            <a:r>
              <a:rPr lang="en-US" altLang="zh-CN" sz="2000"/>
              <a:t>  </a:t>
            </a:r>
            <a:r>
              <a:rPr lang="zh-CN" altLang="en-US" sz="2000"/>
              <a:t>写出题图</a:t>
            </a:r>
            <a:r>
              <a:rPr lang="en-US" altLang="zh-CN" sz="2000"/>
              <a:t>6-14</a:t>
            </a:r>
            <a:r>
              <a:rPr lang="zh-CN" altLang="en-US" sz="2000"/>
              <a:t>所示各电路的运算关系式。</a:t>
            </a:r>
          </a:p>
        </p:txBody>
      </p:sp>
      <p:pic>
        <p:nvPicPr>
          <p:cNvPr id="871429" name="Picture 5"/>
          <p:cNvPicPr>
            <a:picLocks noChangeAspect="1" noChangeArrowheads="1"/>
          </p:cNvPicPr>
          <p:nvPr/>
        </p:nvPicPr>
        <p:blipFill>
          <a:blip r:embed="rId2" cstate="print"/>
          <a:srcRect/>
          <a:stretch>
            <a:fillRect/>
          </a:stretch>
        </p:blipFill>
        <p:spPr bwMode="auto">
          <a:xfrm>
            <a:off x="1187450" y="1341438"/>
            <a:ext cx="6767513" cy="2097087"/>
          </a:xfrm>
          <a:prstGeom prst="rect">
            <a:avLst/>
          </a:prstGeom>
          <a:noFill/>
          <a:ln w="9525">
            <a:noFill/>
            <a:miter lim="800000"/>
            <a:headEnd/>
            <a:tailEnd/>
          </a:ln>
        </p:spPr>
      </p:pic>
      <p:pic>
        <p:nvPicPr>
          <p:cNvPr id="871430" name="Picture 6"/>
          <p:cNvPicPr>
            <a:picLocks noChangeAspect="1" noChangeArrowheads="1"/>
          </p:cNvPicPr>
          <p:nvPr/>
        </p:nvPicPr>
        <p:blipFill>
          <a:blip r:embed="rId3" cstate="print"/>
          <a:srcRect/>
          <a:stretch>
            <a:fillRect/>
          </a:stretch>
        </p:blipFill>
        <p:spPr bwMode="auto">
          <a:xfrm>
            <a:off x="755650" y="3860800"/>
            <a:ext cx="7488238" cy="1865313"/>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2" name="Text Box 4"/>
          <p:cNvSpPr txBox="1">
            <a:spLocks noChangeArrowheads="1"/>
          </p:cNvSpPr>
          <p:nvPr/>
        </p:nvSpPr>
        <p:spPr bwMode="auto">
          <a:xfrm>
            <a:off x="539750" y="549275"/>
            <a:ext cx="8280400" cy="396875"/>
          </a:xfrm>
          <a:prstGeom prst="rect">
            <a:avLst/>
          </a:prstGeom>
          <a:noFill/>
          <a:ln w="9525">
            <a:noFill/>
            <a:miter lim="800000"/>
            <a:headEnd/>
            <a:tailEnd/>
          </a:ln>
          <a:effectLst/>
        </p:spPr>
        <p:txBody>
          <a:bodyPr>
            <a:spAutoFit/>
          </a:bodyPr>
          <a:lstStyle/>
          <a:p>
            <a:pPr>
              <a:spcBef>
                <a:spcPct val="50000"/>
              </a:spcBef>
            </a:pPr>
            <a:r>
              <a:rPr lang="en-US" altLang="zh-CN" sz="2000" b="1"/>
              <a:t>6-15 </a:t>
            </a:r>
            <a:r>
              <a:rPr lang="en-US" altLang="zh-CN" sz="2000"/>
              <a:t> </a:t>
            </a:r>
            <a:r>
              <a:rPr lang="zh-CN" altLang="en-US" sz="2000"/>
              <a:t>写出题图</a:t>
            </a:r>
            <a:r>
              <a:rPr lang="en-US" altLang="zh-CN" sz="2000"/>
              <a:t>6-15</a:t>
            </a:r>
            <a:r>
              <a:rPr lang="zh-CN" altLang="en-US" sz="2000"/>
              <a:t>所示各电路的输入输出关系。</a:t>
            </a:r>
          </a:p>
        </p:txBody>
      </p:sp>
      <p:pic>
        <p:nvPicPr>
          <p:cNvPr id="872453" name="Picture 5"/>
          <p:cNvPicPr>
            <a:picLocks noChangeAspect="1" noChangeArrowheads="1"/>
          </p:cNvPicPr>
          <p:nvPr/>
        </p:nvPicPr>
        <p:blipFill>
          <a:blip r:embed="rId2" cstate="print"/>
          <a:srcRect/>
          <a:stretch>
            <a:fillRect/>
          </a:stretch>
        </p:blipFill>
        <p:spPr bwMode="auto">
          <a:xfrm>
            <a:off x="971550" y="1341438"/>
            <a:ext cx="6913563" cy="3667125"/>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6" name="Text Box 4"/>
          <p:cNvSpPr txBox="1">
            <a:spLocks noChangeArrowheads="1"/>
          </p:cNvSpPr>
          <p:nvPr/>
        </p:nvSpPr>
        <p:spPr bwMode="auto">
          <a:xfrm>
            <a:off x="539750" y="549275"/>
            <a:ext cx="8353425" cy="396875"/>
          </a:xfrm>
          <a:prstGeom prst="rect">
            <a:avLst/>
          </a:prstGeom>
          <a:noFill/>
          <a:ln w="9525">
            <a:noFill/>
            <a:miter lim="800000"/>
            <a:headEnd/>
            <a:tailEnd/>
          </a:ln>
          <a:effectLst/>
        </p:spPr>
        <p:txBody>
          <a:bodyPr>
            <a:spAutoFit/>
          </a:bodyPr>
          <a:lstStyle/>
          <a:p>
            <a:pPr>
              <a:spcBef>
                <a:spcPct val="50000"/>
              </a:spcBef>
            </a:pPr>
            <a:r>
              <a:rPr lang="en-US" altLang="zh-CN" sz="2000" b="1"/>
              <a:t>6-16</a:t>
            </a:r>
            <a:r>
              <a:rPr lang="en-US" altLang="zh-CN" sz="2000"/>
              <a:t>  </a:t>
            </a:r>
            <a:r>
              <a:rPr lang="zh-CN" altLang="en-US" sz="2000"/>
              <a:t>试设计一个比例放大器，实现以下运算关系：</a:t>
            </a:r>
          </a:p>
        </p:txBody>
      </p:sp>
      <p:sp>
        <p:nvSpPr>
          <p:cNvPr id="873478"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3477" name="Object 5"/>
          <p:cNvGraphicFramePr>
            <a:graphicFrameLocks noChangeAspect="1"/>
          </p:cNvGraphicFramePr>
          <p:nvPr/>
        </p:nvGraphicFramePr>
        <p:xfrm>
          <a:off x="3419475" y="1052513"/>
          <a:ext cx="1706563" cy="809625"/>
        </p:xfrm>
        <a:graphic>
          <a:graphicData uri="http://schemas.openxmlformats.org/presentationml/2006/ole">
            <p:oleObj spid="_x0000_s873477" name="公式" r:id="rId3" imgW="914400" imgH="431640" progId="">
              <p:embed/>
            </p:oleObj>
          </a:graphicData>
        </a:graphic>
      </p:graphicFrame>
      <p:sp>
        <p:nvSpPr>
          <p:cNvPr id="873479" name="Text Box 7"/>
          <p:cNvSpPr txBox="1">
            <a:spLocks noChangeArrowheads="1"/>
          </p:cNvSpPr>
          <p:nvPr/>
        </p:nvSpPr>
        <p:spPr bwMode="auto">
          <a:xfrm>
            <a:off x="539750" y="1989138"/>
            <a:ext cx="8353425" cy="396875"/>
          </a:xfrm>
          <a:prstGeom prst="rect">
            <a:avLst/>
          </a:prstGeom>
          <a:noFill/>
          <a:ln w="9525">
            <a:noFill/>
            <a:miter lim="800000"/>
            <a:headEnd/>
            <a:tailEnd/>
          </a:ln>
          <a:effectLst/>
        </p:spPr>
        <p:txBody>
          <a:bodyPr>
            <a:spAutoFit/>
          </a:bodyPr>
          <a:lstStyle/>
          <a:p>
            <a:pPr>
              <a:spcBef>
                <a:spcPct val="50000"/>
              </a:spcBef>
            </a:pPr>
            <a:r>
              <a:rPr lang="en-US" altLang="zh-CN" sz="2000" b="1"/>
              <a:t>6-17</a:t>
            </a:r>
            <a:r>
              <a:rPr lang="en-US" altLang="zh-CN" sz="2000"/>
              <a:t>  </a:t>
            </a:r>
            <a:r>
              <a:rPr lang="zh-CN" altLang="en-US" sz="2000"/>
              <a:t>试用集成运放组成一个运算电路，要求实现以下运算关系：</a:t>
            </a:r>
          </a:p>
        </p:txBody>
      </p:sp>
      <p:sp>
        <p:nvSpPr>
          <p:cNvPr id="873481"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3480" name="Object 8"/>
          <p:cNvGraphicFramePr>
            <a:graphicFrameLocks noChangeAspect="1"/>
          </p:cNvGraphicFramePr>
          <p:nvPr/>
        </p:nvGraphicFramePr>
        <p:xfrm>
          <a:off x="2659063" y="2538413"/>
          <a:ext cx="3178175" cy="504825"/>
        </p:xfrm>
        <a:graphic>
          <a:graphicData uri="http://schemas.openxmlformats.org/presentationml/2006/ole">
            <p:oleObj spid="_x0000_s873480" name="公式" r:id="rId4" imgW="1409400" imgH="228600" progId="">
              <p:embed/>
            </p:oleObj>
          </a:graphicData>
        </a:graphic>
      </p:graphicFrame>
      <p:sp>
        <p:nvSpPr>
          <p:cNvPr id="873482" name="Text Box 10"/>
          <p:cNvSpPr txBox="1">
            <a:spLocks noChangeArrowheads="1"/>
          </p:cNvSpPr>
          <p:nvPr/>
        </p:nvSpPr>
        <p:spPr bwMode="auto">
          <a:xfrm>
            <a:off x="539750" y="3429000"/>
            <a:ext cx="8208963" cy="366713"/>
          </a:xfrm>
          <a:prstGeom prst="rect">
            <a:avLst/>
          </a:prstGeom>
          <a:noFill/>
          <a:ln w="9525">
            <a:noFill/>
            <a:miter lim="800000"/>
            <a:headEnd/>
            <a:tailEnd/>
          </a:ln>
          <a:effectLst/>
        </p:spPr>
        <p:txBody>
          <a:bodyPr>
            <a:spAutoFit/>
          </a:bodyPr>
          <a:lstStyle/>
          <a:p>
            <a:pPr>
              <a:spcBef>
                <a:spcPct val="50000"/>
              </a:spcBef>
            </a:pPr>
            <a:r>
              <a:rPr lang="en-US" altLang="zh-CN" b="1"/>
              <a:t>6-18 </a:t>
            </a:r>
            <a:r>
              <a:rPr lang="en-US" altLang="zh-CN"/>
              <a:t> </a:t>
            </a:r>
            <a:r>
              <a:rPr lang="zh-CN" altLang="en-US"/>
              <a:t>试证明题图</a:t>
            </a:r>
            <a:r>
              <a:rPr lang="en-US" altLang="zh-CN"/>
              <a:t>6-18</a:t>
            </a:r>
            <a:r>
              <a:rPr lang="zh-CN" altLang="en-US"/>
              <a:t>中，输出电压                                        。</a:t>
            </a:r>
          </a:p>
        </p:txBody>
      </p:sp>
      <p:sp>
        <p:nvSpPr>
          <p:cNvPr id="873484" name="Rectangle 12"/>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3483" name="Object 11"/>
          <p:cNvGraphicFramePr>
            <a:graphicFrameLocks noChangeAspect="1"/>
          </p:cNvGraphicFramePr>
          <p:nvPr/>
        </p:nvGraphicFramePr>
        <p:xfrm>
          <a:off x="4211638" y="3284538"/>
          <a:ext cx="2374900" cy="714375"/>
        </p:xfrm>
        <a:graphic>
          <a:graphicData uri="http://schemas.openxmlformats.org/presentationml/2006/ole">
            <p:oleObj spid="_x0000_s873483" name="公式" r:id="rId5" imgW="1358310" imgH="406224" progId="">
              <p:embed/>
            </p:oleObj>
          </a:graphicData>
        </a:graphic>
      </p:graphicFrame>
      <p:pic>
        <p:nvPicPr>
          <p:cNvPr id="873485" name="Picture 13"/>
          <p:cNvPicPr>
            <a:picLocks noChangeAspect="1" noChangeArrowheads="1"/>
          </p:cNvPicPr>
          <p:nvPr/>
        </p:nvPicPr>
        <p:blipFill>
          <a:blip r:embed="rId6" cstate="print"/>
          <a:srcRect/>
          <a:stretch>
            <a:fillRect/>
          </a:stretch>
        </p:blipFill>
        <p:spPr bwMode="auto">
          <a:xfrm>
            <a:off x="2339975" y="4221163"/>
            <a:ext cx="4392613" cy="1808162"/>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00" name="Text Box 4"/>
          <p:cNvSpPr txBox="1">
            <a:spLocks noChangeArrowheads="1"/>
          </p:cNvSpPr>
          <p:nvPr/>
        </p:nvSpPr>
        <p:spPr bwMode="auto">
          <a:xfrm>
            <a:off x="539750" y="549275"/>
            <a:ext cx="8280400" cy="2530475"/>
          </a:xfrm>
          <a:prstGeom prst="rect">
            <a:avLst/>
          </a:prstGeom>
          <a:noFill/>
          <a:ln w="9525">
            <a:noFill/>
            <a:miter lim="800000"/>
            <a:headEnd/>
            <a:tailEnd/>
          </a:ln>
          <a:effectLst/>
        </p:spPr>
        <p:txBody>
          <a:bodyPr>
            <a:spAutoFit/>
          </a:bodyPr>
          <a:lstStyle/>
          <a:p>
            <a:r>
              <a:rPr lang="en-US" altLang="zh-CN" sz="2000" b="1"/>
              <a:t>6-19</a:t>
            </a:r>
            <a:r>
              <a:rPr lang="en-US" altLang="zh-CN" sz="2000"/>
              <a:t>  </a:t>
            </a:r>
            <a:r>
              <a:rPr lang="zh-CN" altLang="en-US" sz="2000"/>
              <a:t>在下列各种情况下，应分别采用哪种类型（低通、高通、带通、带阻）的滤波器。</a:t>
            </a:r>
          </a:p>
          <a:p>
            <a:r>
              <a:rPr lang="zh-CN" altLang="en-US" sz="2000"/>
              <a:t>（</a:t>
            </a:r>
            <a:r>
              <a:rPr lang="en-US" altLang="zh-CN" sz="2000"/>
              <a:t>1</a:t>
            </a:r>
            <a:r>
              <a:rPr lang="zh-CN" altLang="en-US" sz="2000"/>
              <a:t>）抑制</a:t>
            </a:r>
            <a:r>
              <a:rPr lang="en-US" altLang="zh-CN" sz="2000"/>
              <a:t>50 Hz</a:t>
            </a:r>
            <a:r>
              <a:rPr lang="zh-CN" altLang="en-US" sz="2000"/>
              <a:t>交流电源的干扰；      </a:t>
            </a:r>
          </a:p>
          <a:p>
            <a:r>
              <a:rPr lang="zh-CN" altLang="en-US" sz="2000"/>
              <a:t>（</a:t>
            </a:r>
            <a:r>
              <a:rPr lang="en-US" altLang="zh-CN" sz="2000"/>
              <a:t>2</a:t>
            </a:r>
            <a:r>
              <a:rPr lang="zh-CN" altLang="en-US" sz="2000"/>
              <a:t>）处理具有</a:t>
            </a:r>
            <a:r>
              <a:rPr lang="en-US" altLang="zh-CN" sz="2000"/>
              <a:t>1 Hz</a:t>
            </a:r>
            <a:r>
              <a:rPr lang="zh-CN" altLang="en-US" sz="2000"/>
              <a:t>固定频率的有用信号；</a:t>
            </a:r>
          </a:p>
          <a:p>
            <a:r>
              <a:rPr lang="zh-CN" altLang="en-US" sz="2000"/>
              <a:t>（</a:t>
            </a:r>
            <a:r>
              <a:rPr lang="en-US" altLang="zh-CN" sz="2000"/>
              <a:t>3</a:t>
            </a:r>
            <a:r>
              <a:rPr lang="zh-CN" altLang="en-US" sz="2000"/>
              <a:t>）从输入信号中取出低于</a:t>
            </a:r>
            <a:r>
              <a:rPr lang="en-US" altLang="zh-CN" sz="2000"/>
              <a:t>2 kHz</a:t>
            </a:r>
            <a:r>
              <a:rPr lang="zh-CN" altLang="en-US" sz="2000"/>
              <a:t>的信号；</a:t>
            </a:r>
          </a:p>
          <a:p>
            <a:r>
              <a:rPr lang="zh-CN" altLang="en-US" sz="2000"/>
              <a:t>（</a:t>
            </a:r>
            <a:r>
              <a:rPr lang="en-US" altLang="zh-CN" sz="2000"/>
              <a:t>4</a:t>
            </a:r>
            <a:r>
              <a:rPr lang="zh-CN" altLang="en-US" sz="2000"/>
              <a:t>）抑制频率为</a:t>
            </a:r>
            <a:r>
              <a:rPr lang="en-US" altLang="zh-CN" sz="2000"/>
              <a:t>100 kHz</a:t>
            </a:r>
            <a:r>
              <a:rPr lang="zh-CN" altLang="en-US" sz="2000"/>
              <a:t>以上的高频干扰。  </a:t>
            </a:r>
            <a:endParaRPr lang="zh-CN" altLang="en-US" sz="2000" b="1"/>
          </a:p>
          <a:p>
            <a:r>
              <a:rPr lang="en-US" altLang="zh-CN" sz="2000" b="1"/>
              <a:t>6-20</a:t>
            </a:r>
            <a:r>
              <a:rPr lang="en-US" altLang="zh-CN" sz="2000"/>
              <a:t>  </a:t>
            </a:r>
            <a:r>
              <a:rPr lang="zh-CN" altLang="en-US" sz="2000"/>
              <a:t>试说明题图</a:t>
            </a:r>
            <a:r>
              <a:rPr lang="en-US" altLang="zh-CN" sz="2000"/>
              <a:t>6-20</a:t>
            </a:r>
            <a:r>
              <a:rPr lang="zh-CN" altLang="en-US" sz="2000"/>
              <a:t>所示各电路属于哪种类型的滤波电路，是几阶滤波电路？</a:t>
            </a:r>
          </a:p>
        </p:txBody>
      </p:sp>
      <p:pic>
        <p:nvPicPr>
          <p:cNvPr id="874501" name="Picture 5"/>
          <p:cNvPicPr>
            <a:picLocks noChangeAspect="1" noChangeArrowheads="1"/>
          </p:cNvPicPr>
          <p:nvPr/>
        </p:nvPicPr>
        <p:blipFill>
          <a:blip r:embed="rId2" cstate="print"/>
          <a:srcRect/>
          <a:stretch>
            <a:fillRect/>
          </a:stretch>
        </p:blipFill>
        <p:spPr bwMode="auto">
          <a:xfrm>
            <a:off x="1547813" y="2997200"/>
            <a:ext cx="6337300" cy="3509963"/>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4" name="Text Box 4"/>
          <p:cNvSpPr txBox="1">
            <a:spLocks noChangeArrowheads="1"/>
          </p:cNvSpPr>
          <p:nvPr/>
        </p:nvSpPr>
        <p:spPr bwMode="auto">
          <a:xfrm>
            <a:off x="539750" y="549275"/>
            <a:ext cx="8208963" cy="1920875"/>
          </a:xfrm>
          <a:prstGeom prst="rect">
            <a:avLst/>
          </a:prstGeom>
          <a:noFill/>
          <a:ln w="9525">
            <a:noFill/>
            <a:miter lim="800000"/>
            <a:headEnd/>
            <a:tailEnd/>
          </a:ln>
          <a:effectLst/>
        </p:spPr>
        <p:txBody>
          <a:bodyPr>
            <a:spAutoFit/>
          </a:bodyPr>
          <a:lstStyle/>
          <a:p>
            <a:r>
              <a:rPr lang="en-US" altLang="zh-CN" sz="2000" b="1"/>
              <a:t>6-21 </a:t>
            </a:r>
            <a:r>
              <a:rPr lang="en-US" altLang="zh-CN" sz="2000"/>
              <a:t> </a:t>
            </a:r>
            <a:r>
              <a:rPr lang="zh-CN" altLang="en-US" sz="2000"/>
              <a:t>设一阶</a:t>
            </a:r>
            <a:r>
              <a:rPr lang="en-US" altLang="zh-CN" sz="2000"/>
              <a:t>LPF</a:t>
            </a:r>
            <a:r>
              <a:rPr lang="zh-CN" altLang="en-US" sz="2000"/>
              <a:t>和二阶</a:t>
            </a:r>
            <a:r>
              <a:rPr lang="en-US" altLang="zh-CN" sz="2000"/>
              <a:t>HPF</a:t>
            </a:r>
            <a:r>
              <a:rPr lang="zh-CN" altLang="en-US" sz="2000"/>
              <a:t>的通带放大倍数均为</a:t>
            </a:r>
            <a:r>
              <a:rPr lang="en-US" altLang="zh-CN" sz="2000"/>
              <a:t>2</a:t>
            </a:r>
            <a:r>
              <a:rPr lang="zh-CN" altLang="en-US" sz="2000"/>
              <a:t>，通带截止频率分别为</a:t>
            </a:r>
            <a:r>
              <a:rPr lang="en-US" altLang="zh-CN" sz="2000"/>
              <a:t>2 kHz</a:t>
            </a:r>
            <a:r>
              <a:rPr lang="zh-CN" altLang="en-US" sz="2000"/>
              <a:t>和</a:t>
            </a:r>
            <a:r>
              <a:rPr lang="en-US" altLang="zh-CN" sz="2000"/>
              <a:t>100 Hz</a:t>
            </a:r>
            <a:r>
              <a:rPr lang="zh-CN" altLang="en-US" sz="2000"/>
              <a:t>。试用她们</a:t>
            </a:r>
          </a:p>
          <a:p>
            <a:r>
              <a:rPr lang="zh-CN" altLang="en-US" sz="2000"/>
              <a:t>构成一个带通滤波器，并画出幅频特性。</a:t>
            </a:r>
            <a:endParaRPr lang="zh-CN" altLang="en-US" sz="2000" b="1"/>
          </a:p>
          <a:p>
            <a:r>
              <a:rPr lang="en-US" altLang="zh-CN" sz="2000" b="1"/>
              <a:t>6-22  </a:t>
            </a:r>
            <a:r>
              <a:rPr lang="zh-CN" altLang="en-US" sz="2000"/>
              <a:t>已知单限比较器、滞回比较器和双限比较器的电压传输特性如题图</a:t>
            </a:r>
            <a:r>
              <a:rPr lang="en-US" altLang="zh-CN" sz="2000"/>
              <a:t>6-22</a:t>
            </a:r>
            <a:r>
              <a:rPr lang="zh-CN" altLang="en-US" sz="2000"/>
              <a:t>（</a:t>
            </a:r>
            <a:r>
              <a:rPr lang="en-US" altLang="zh-CN" sz="2000"/>
              <a:t>a</a:t>
            </a:r>
            <a:r>
              <a:rPr lang="zh-CN" altLang="en-US" sz="2000"/>
              <a:t>）所示，它们的输入均为图（</a:t>
            </a:r>
            <a:r>
              <a:rPr lang="en-US" altLang="zh-CN" sz="2000"/>
              <a:t>b</a:t>
            </a:r>
            <a:r>
              <a:rPr lang="zh-CN" altLang="en-US" sz="2000"/>
              <a:t>）所示三角波，试画出</a:t>
            </a:r>
            <a:r>
              <a:rPr lang="en-US" altLang="zh-CN" sz="2000" i="1"/>
              <a:t>u</a:t>
            </a:r>
            <a:r>
              <a:rPr lang="en-US" altLang="zh-CN" sz="2000"/>
              <a:t>o1</a:t>
            </a:r>
            <a:r>
              <a:rPr lang="zh-CN" altLang="en-US" sz="2000"/>
              <a:t>、</a:t>
            </a:r>
            <a:r>
              <a:rPr lang="en-US" altLang="zh-CN" sz="2000" i="1"/>
              <a:t>u</a:t>
            </a:r>
            <a:r>
              <a:rPr lang="en-US" altLang="zh-CN" sz="2000"/>
              <a:t>o2</a:t>
            </a:r>
            <a:r>
              <a:rPr lang="zh-CN" altLang="en-US" sz="2000"/>
              <a:t>、</a:t>
            </a:r>
            <a:r>
              <a:rPr lang="en-US" altLang="zh-CN" sz="2000" i="1"/>
              <a:t>u</a:t>
            </a:r>
            <a:r>
              <a:rPr lang="en-US" altLang="zh-CN" sz="2000"/>
              <a:t>o3</a:t>
            </a:r>
            <a:r>
              <a:rPr lang="zh-CN" altLang="en-US" sz="2000"/>
              <a:t>的波形。</a:t>
            </a:r>
          </a:p>
        </p:txBody>
      </p:sp>
      <p:pic>
        <p:nvPicPr>
          <p:cNvPr id="875525" name="Picture 5"/>
          <p:cNvPicPr>
            <a:picLocks noChangeAspect="1" noChangeArrowheads="1"/>
          </p:cNvPicPr>
          <p:nvPr/>
        </p:nvPicPr>
        <p:blipFill>
          <a:blip r:embed="rId2" cstate="print"/>
          <a:srcRect/>
          <a:stretch>
            <a:fillRect/>
          </a:stretch>
        </p:blipFill>
        <p:spPr bwMode="auto">
          <a:xfrm>
            <a:off x="1258888" y="2708275"/>
            <a:ext cx="6985000" cy="1978025"/>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8" name="Text Box 4"/>
          <p:cNvSpPr txBox="1">
            <a:spLocks noChangeArrowheads="1"/>
          </p:cNvSpPr>
          <p:nvPr/>
        </p:nvSpPr>
        <p:spPr bwMode="auto">
          <a:xfrm>
            <a:off x="468313" y="549275"/>
            <a:ext cx="8207375" cy="2225675"/>
          </a:xfrm>
          <a:prstGeom prst="rect">
            <a:avLst/>
          </a:prstGeom>
          <a:noFill/>
          <a:ln w="9525">
            <a:noFill/>
            <a:miter lim="800000"/>
            <a:headEnd/>
            <a:tailEnd/>
          </a:ln>
          <a:effectLst/>
        </p:spPr>
        <p:txBody>
          <a:bodyPr>
            <a:spAutoFit/>
          </a:bodyPr>
          <a:lstStyle/>
          <a:p>
            <a:r>
              <a:rPr lang="en-US" altLang="zh-CN" sz="2000" b="1"/>
              <a:t>6-23</a:t>
            </a:r>
            <a:r>
              <a:rPr lang="en-US" altLang="zh-CN" sz="2000"/>
              <a:t>  </a:t>
            </a:r>
            <a:r>
              <a:rPr lang="zh-CN" altLang="en-US" sz="2000"/>
              <a:t>题图</a:t>
            </a:r>
            <a:r>
              <a:rPr lang="en-US" altLang="zh-CN" sz="2000"/>
              <a:t>6-23</a:t>
            </a:r>
            <a:r>
              <a:rPr lang="zh-CN" altLang="en-US" sz="2000"/>
              <a:t>所示电路为串联型稳压电源。</a:t>
            </a:r>
            <a:r>
              <a:rPr lang="en-US" altLang="zh-CN" sz="2000" i="1"/>
              <a:t>R</a:t>
            </a:r>
            <a:r>
              <a:rPr lang="en-US" altLang="zh-CN" sz="2000"/>
              <a:t>1 = </a:t>
            </a:r>
            <a:r>
              <a:rPr lang="en-US" altLang="zh-CN" sz="2000" i="1"/>
              <a:t>R</a:t>
            </a:r>
            <a:r>
              <a:rPr lang="en-US" altLang="zh-CN" sz="2000"/>
              <a:t>3 = 300Ω</a:t>
            </a:r>
            <a:r>
              <a:rPr lang="zh-CN" altLang="en-US" sz="2000"/>
              <a:t>。要求：（</a:t>
            </a:r>
            <a:r>
              <a:rPr lang="en-US" altLang="zh-CN" sz="2000"/>
              <a:t>1</a:t>
            </a:r>
            <a:r>
              <a:rPr lang="zh-CN" altLang="en-US" sz="2000"/>
              <a:t>）标出集成运放的同相输入端“</a:t>
            </a:r>
            <a:r>
              <a:rPr lang="en-US" altLang="zh-CN" sz="2000"/>
              <a:t>+”</a:t>
            </a:r>
            <a:r>
              <a:rPr lang="zh-CN" altLang="en-US" sz="2000"/>
              <a:t>和反相输入端“</a:t>
            </a:r>
            <a:r>
              <a:rPr lang="en-US" altLang="zh-CN" sz="2000"/>
              <a:t>-”</a:t>
            </a:r>
            <a:r>
              <a:rPr lang="zh-CN" altLang="en-US" sz="2000"/>
              <a:t>；（</a:t>
            </a:r>
            <a:r>
              <a:rPr lang="en-US" altLang="zh-CN" sz="2000"/>
              <a:t>2</a:t>
            </a:r>
            <a:r>
              <a:rPr lang="zh-CN" altLang="en-US" sz="2000"/>
              <a:t>）若要输出电压的调节范围为</a:t>
            </a:r>
            <a:r>
              <a:rPr lang="en-US" altLang="zh-CN" sz="2000"/>
              <a:t>7.5</a:t>
            </a:r>
            <a:r>
              <a:rPr lang="zh-CN" altLang="en-US" sz="2000"/>
              <a:t>～</a:t>
            </a:r>
            <a:r>
              <a:rPr lang="en-US" altLang="zh-CN" sz="2000"/>
              <a:t>15 V</a:t>
            </a:r>
            <a:r>
              <a:rPr lang="zh-CN" altLang="en-US" sz="2000"/>
              <a:t>，则稳压管的稳定电压</a:t>
            </a:r>
            <a:r>
              <a:rPr lang="en-US" altLang="zh-CN" sz="2000" i="1"/>
              <a:t>U</a:t>
            </a:r>
            <a:r>
              <a:rPr lang="en-US" altLang="zh-CN" sz="2000"/>
              <a:t>Z</a:t>
            </a:r>
            <a:r>
              <a:rPr lang="zh-CN" altLang="en-US" sz="2000"/>
              <a:t>等于多少？电位器的阻值</a:t>
            </a:r>
            <a:r>
              <a:rPr lang="en-US" altLang="zh-CN" sz="2000" i="1"/>
              <a:t>R</a:t>
            </a:r>
            <a:r>
              <a:rPr lang="en-US" altLang="zh-CN" sz="2000"/>
              <a:t>2</a:t>
            </a:r>
            <a:r>
              <a:rPr lang="zh-CN" altLang="en-US" sz="2000"/>
              <a:t>等于多少？</a:t>
            </a:r>
            <a:endParaRPr lang="zh-CN" altLang="en-US" sz="2000" b="1"/>
          </a:p>
          <a:p>
            <a:r>
              <a:rPr lang="en-US" altLang="zh-CN" sz="2000" b="1"/>
              <a:t>6-24</a:t>
            </a:r>
            <a:r>
              <a:rPr lang="en-US" altLang="zh-CN" sz="2000"/>
              <a:t>  </a:t>
            </a:r>
            <a:r>
              <a:rPr lang="zh-CN" altLang="en-US" sz="2000"/>
              <a:t>电路如题图</a:t>
            </a:r>
            <a:r>
              <a:rPr lang="en-US" altLang="zh-CN" sz="2000"/>
              <a:t>6-24</a:t>
            </a:r>
            <a:r>
              <a:rPr lang="zh-CN" altLang="en-US" sz="2000"/>
              <a:t>所示，已知</a:t>
            </a:r>
            <a:r>
              <a:rPr lang="en-US" altLang="zh-CN" sz="2000"/>
              <a:t>W7805</a:t>
            </a:r>
            <a:r>
              <a:rPr lang="zh-CN" altLang="en-US" sz="2000"/>
              <a:t>公共端的电流</a:t>
            </a:r>
            <a:r>
              <a:rPr lang="en-US" altLang="zh-CN" sz="2000" i="1"/>
              <a:t>I</a:t>
            </a:r>
            <a:r>
              <a:rPr lang="en-US" altLang="zh-CN" sz="2000"/>
              <a:t>W = 8 mA</a:t>
            </a:r>
            <a:r>
              <a:rPr lang="zh-CN" altLang="en-US" sz="2000"/>
              <a:t>，输入端和输出端之间电压的最小值</a:t>
            </a:r>
            <a:r>
              <a:rPr lang="en-US" altLang="zh-CN" sz="2000"/>
              <a:t>3 V</a:t>
            </a:r>
            <a:r>
              <a:rPr lang="zh-CN" altLang="en-US" sz="2000"/>
              <a:t>；输出电压最大值</a:t>
            </a:r>
            <a:r>
              <a:rPr lang="en-US" altLang="zh-CN" sz="2000" i="1"/>
              <a:t>U</a:t>
            </a:r>
            <a:r>
              <a:rPr lang="en-US" altLang="zh-CN" sz="2000"/>
              <a:t>o max = 25 V</a:t>
            </a:r>
            <a:r>
              <a:rPr lang="zh-CN" altLang="en-US" sz="2000"/>
              <a:t>。要求：（</a:t>
            </a:r>
            <a:r>
              <a:rPr lang="en-US" altLang="zh-CN" sz="2000"/>
              <a:t>1</a:t>
            </a:r>
            <a:r>
              <a:rPr lang="zh-CN" altLang="en-US" sz="2000"/>
              <a:t>）若</a:t>
            </a:r>
            <a:r>
              <a:rPr lang="en-US" altLang="zh-CN" sz="2000" i="1"/>
              <a:t>R</a:t>
            </a:r>
            <a:r>
              <a:rPr lang="en-US" altLang="zh-CN" sz="2000"/>
              <a:t>2 = 200Ω</a:t>
            </a:r>
            <a:r>
              <a:rPr lang="zh-CN" altLang="en-US" sz="2000"/>
              <a:t>，求</a:t>
            </a:r>
            <a:r>
              <a:rPr lang="en-US" altLang="zh-CN" sz="2000" i="1"/>
              <a:t>R</a:t>
            </a:r>
            <a:r>
              <a:rPr lang="en-US" altLang="zh-CN" sz="2000"/>
              <a:t>1</a:t>
            </a:r>
            <a:r>
              <a:rPr lang="zh-CN" altLang="en-US" sz="2000"/>
              <a:t>应为多少？（</a:t>
            </a:r>
            <a:r>
              <a:rPr lang="en-US" altLang="zh-CN" sz="2000"/>
              <a:t>2</a:t>
            </a:r>
            <a:r>
              <a:rPr lang="zh-CN" altLang="en-US" sz="2000"/>
              <a:t>）</a:t>
            </a:r>
            <a:r>
              <a:rPr lang="en-US" altLang="zh-CN" sz="2000" i="1"/>
              <a:t>U</a:t>
            </a:r>
            <a:r>
              <a:rPr lang="en-US" altLang="zh-CN" sz="2000"/>
              <a:t>i</a:t>
            </a:r>
            <a:r>
              <a:rPr lang="zh-CN" altLang="en-US" sz="2000"/>
              <a:t>至少应取多少？ </a:t>
            </a:r>
          </a:p>
        </p:txBody>
      </p:sp>
      <p:pic>
        <p:nvPicPr>
          <p:cNvPr id="876549" name="Picture 5"/>
          <p:cNvPicPr>
            <a:picLocks noChangeAspect="1" noChangeArrowheads="1"/>
          </p:cNvPicPr>
          <p:nvPr/>
        </p:nvPicPr>
        <p:blipFill>
          <a:blip r:embed="rId2" cstate="print"/>
          <a:srcRect/>
          <a:stretch>
            <a:fillRect/>
          </a:stretch>
        </p:blipFill>
        <p:spPr bwMode="auto">
          <a:xfrm>
            <a:off x="971550" y="2997200"/>
            <a:ext cx="7058025" cy="25288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0" name="Text Box 4"/>
          <p:cNvSpPr txBox="1">
            <a:spLocks noChangeArrowheads="1"/>
          </p:cNvSpPr>
          <p:nvPr/>
        </p:nvSpPr>
        <p:spPr bwMode="auto">
          <a:xfrm>
            <a:off x="539552" y="332656"/>
            <a:ext cx="8208963" cy="1323439"/>
          </a:xfrm>
          <a:prstGeom prst="rect">
            <a:avLst/>
          </a:prstGeom>
          <a:noFill/>
          <a:ln w="9525">
            <a:noFill/>
            <a:miter lim="800000"/>
            <a:headEnd/>
            <a:tailEnd/>
          </a:ln>
          <a:effectLst/>
        </p:spPr>
        <p:txBody>
          <a:bodyPr>
            <a:spAutoFit/>
          </a:bodyPr>
          <a:lstStyle/>
          <a:p>
            <a:r>
              <a:rPr lang="en-US" altLang="zh-CN" sz="2000" dirty="0"/>
              <a:t>       </a:t>
            </a:r>
            <a:r>
              <a:rPr lang="zh-CN" altLang="en-US" sz="2000" dirty="0"/>
              <a:t>共模输入电路如图</a:t>
            </a:r>
            <a:r>
              <a:rPr lang="en-US" altLang="zh-CN" sz="2000" dirty="0"/>
              <a:t>6-8</a:t>
            </a:r>
            <a:r>
              <a:rPr lang="zh-CN" altLang="en-US" sz="2000" dirty="0"/>
              <a:t>所示。</a:t>
            </a:r>
          </a:p>
          <a:p>
            <a:r>
              <a:rPr lang="zh-CN" altLang="en-US" sz="2000" dirty="0"/>
              <a:t>       当差分放大电路的两个输入端输入的信号大小不等时，可将其分解为差模信号和共模信号。信号的输入方式如图</a:t>
            </a:r>
            <a:r>
              <a:rPr lang="en-US" altLang="zh-CN" sz="2000" dirty="0"/>
              <a:t>6-6</a:t>
            </a:r>
            <a:r>
              <a:rPr lang="zh-CN" altLang="en-US" sz="2000" dirty="0"/>
              <a:t>所示。由于差模输入信号</a:t>
            </a:r>
            <a:r>
              <a:rPr lang="en-US" altLang="zh-CN" sz="2000" i="1" dirty="0" err="1"/>
              <a:t>u</a:t>
            </a:r>
            <a:r>
              <a:rPr lang="en-US" altLang="zh-CN" sz="2000" dirty="0" err="1"/>
              <a:t>i</a:t>
            </a:r>
            <a:r>
              <a:rPr lang="en-US" altLang="zh-CN" sz="2000" dirty="0"/>
              <a:t> d = </a:t>
            </a:r>
            <a:r>
              <a:rPr lang="en-US" altLang="zh-CN" sz="2000" i="1" dirty="0"/>
              <a:t>u </a:t>
            </a:r>
            <a:r>
              <a:rPr lang="en-US" altLang="zh-CN" sz="2000" dirty="0"/>
              <a:t>i1 –</a:t>
            </a:r>
            <a:r>
              <a:rPr lang="en-US" altLang="zh-CN" sz="2000" i="1" dirty="0"/>
              <a:t>u </a:t>
            </a:r>
            <a:r>
              <a:rPr lang="en-US" altLang="zh-CN" sz="2000" dirty="0"/>
              <a:t>i2</a:t>
            </a:r>
            <a:r>
              <a:rPr lang="zh-CN" altLang="en-US" sz="2000" dirty="0"/>
              <a:t>，共模输入信号</a:t>
            </a:r>
            <a:r>
              <a:rPr lang="en-US" altLang="zh-CN" sz="2000" i="1" dirty="0" err="1"/>
              <a:t>u</a:t>
            </a:r>
            <a:r>
              <a:rPr lang="en-US" altLang="zh-CN" sz="2000" dirty="0" err="1"/>
              <a:t>ic</a:t>
            </a:r>
            <a:r>
              <a:rPr lang="zh-CN" altLang="en-US" sz="2000" dirty="0"/>
              <a:t>可以写为：</a:t>
            </a:r>
          </a:p>
        </p:txBody>
      </p:sp>
      <p:sp>
        <p:nvSpPr>
          <p:cNvPr id="74650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6501" name="Object 5"/>
          <p:cNvGraphicFramePr>
            <a:graphicFrameLocks noChangeAspect="1"/>
          </p:cNvGraphicFramePr>
          <p:nvPr/>
        </p:nvGraphicFramePr>
        <p:xfrm>
          <a:off x="1526239" y="1773238"/>
          <a:ext cx="2037700" cy="863674"/>
        </p:xfrm>
        <a:graphic>
          <a:graphicData uri="http://schemas.openxmlformats.org/presentationml/2006/ole">
            <p:oleObj spid="_x0000_s746501" name="公式" r:id="rId3" imgW="876300" imgH="368300" progId="">
              <p:embed/>
            </p:oleObj>
          </a:graphicData>
        </a:graphic>
      </p:graphicFrame>
      <p:pic>
        <p:nvPicPr>
          <p:cNvPr id="746503" name="Picture 7"/>
          <p:cNvPicPr>
            <a:picLocks noChangeAspect="1" noChangeArrowheads="1"/>
          </p:cNvPicPr>
          <p:nvPr/>
        </p:nvPicPr>
        <p:blipFill>
          <a:blip r:embed="rId4" cstate="print"/>
          <a:srcRect/>
          <a:stretch>
            <a:fillRect/>
          </a:stretch>
        </p:blipFill>
        <p:spPr bwMode="auto">
          <a:xfrm>
            <a:off x="4391194" y="1772816"/>
            <a:ext cx="4107388" cy="2376264"/>
          </a:xfrm>
          <a:prstGeom prst="rect">
            <a:avLst/>
          </a:prstGeom>
          <a:noFill/>
          <a:ln w="9525">
            <a:noFill/>
            <a:miter lim="800000"/>
            <a:headEnd/>
            <a:tailEnd/>
          </a:ln>
          <a:effectLst/>
        </p:spPr>
      </p:pic>
      <p:sp>
        <p:nvSpPr>
          <p:cNvPr id="746504" name="Text Box 8"/>
          <p:cNvSpPr txBox="1">
            <a:spLocks noChangeArrowheads="1"/>
          </p:cNvSpPr>
          <p:nvPr/>
        </p:nvSpPr>
        <p:spPr bwMode="auto">
          <a:xfrm>
            <a:off x="6372200" y="3861048"/>
            <a:ext cx="1366837"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6-8</a:t>
            </a:r>
          </a:p>
        </p:txBody>
      </p:sp>
      <p:sp>
        <p:nvSpPr>
          <p:cNvPr id="746505" name="Text Box 9"/>
          <p:cNvSpPr txBox="1">
            <a:spLocks noChangeArrowheads="1"/>
          </p:cNvSpPr>
          <p:nvPr/>
        </p:nvSpPr>
        <p:spPr bwMode="auto">
          <a:xfrm>
            <a:off x="323528" y="2924944"/>
            <a:ext cx="3960812" cy="707886"/>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于是，加在两输入端上的信号可分解为：</a:t>
            </a:r>
            <a:endParaRPr lang="zh-CN" altLang="en-US" dirty="0"/>
          </a:p>
        </p:txBody>
      </p:sp>
      <p:sp>
        <p:nvSpPr>
          <p:cNvPr id="746507" name="Rectangle 11"/>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6506" name="Object 10"/>
          <p:cNvGraphicFramePr>
            <a:graphicFrameLocks noChangeAspect="1"/>
          </p:cNvGraphicFramePr>
          <p:nvPr/>
        </p:nvGraphicFramePr>
        <p:xfrm>
          <a:off x="1619672" y="3861048"/>
          <a:ext cx="2159819" cy="956698"/>
        </p:xfrm>
        <a:graphic>
          <a:graphicData uri="http://schemas.openxmlformats.org/presentationml/2006/ole">
            <p:oleObj spid="_x0000_s746506" name="公式" r:id="rId5" imgW="838200" imgH="368300" progId="">
              <p:embed/>
            </p:oleObj>
          </a:graphicData>
        </a:graphic>
      </p:graphicFrame>
      <p:sp>
        <p:nvSpPr>
          <p:cNvPr id="746509" name="Rectangle 13"/>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6508" name="Object 12"/>
          <p:cNvGraphicFramePr>
            <a:graphicFrameLocks noChangeAspect="1"/>
          </p:cNvGraphicFramePr>
          <p:nvPr/>
        </p:nvGraphicFramePr>
        <p:xfrm>
          <a:off x="1619672" y="5013176"/>
          <a:ext cx="2136447" cy="936104"/>
        </p:xfrm>
        <a:graphic>
          <a:graphicData uri="http://schemas.openxmlformats.org/presentationml/2006/ole">
            <p:oleObj spid="_x0000_s746508" name="公式" r:id="rId6" imgW="850900" imgH="368300" progId="">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4" name="Text Box 4"/>
          <p:cNvSpPr txBox="1">
            <a:spLocks noChangeArrowheads="1"/>
          </p:cNvSpPr>
          <p:nvPr/>
        </p:nvSpPr>
        <p:spPr bwMode="auto">
          <a:xfrm>
            <a:off x="611188" y="404813"/>
            <a:ext cx="8281987" cy="1323439"/>
          </a:xfrm>
          <a:prstGeom prst="rect">
            <a:avLst/>
          </a:prstGeom>
          <a:noFill/>
          <a:ln w="9525">
            <a:noFill/>
            <a:miter lim="800000"/>
            <a:headEnd/>
            <a:tailEnd/>
          </a:ln>
          <a:effectLst/>
        </p:spPr>
        <p:txBody>
          <a:bodyPr>
            <a:spAutoFit/>
          </a:bodyPr>
          <a:lstStyle/>
          <a:p>
            <a:r>
              <a:rPr lang="zh-CN" altLang="en-US" sz="2000" b="1" dirty="0"/>
              <a:t>（</a:t>
            </a:r>
            <a:r>
              <a:rPr lang="en-US" altLang="zh-CN" sz="2000" b="1" dirty="0"/>
              <a:t>2</a:t>
            </a:r>
            <a:r>
              <a:rPr lang="zh-CN" altLang="en-US" sz="2000" b="1" dirty="0"/>
              <a:t>）电压放大倍数</a:t>
            </a:r>
          </a:p>
          <a:p>
            <a:r>
              <a:rPr lang="zh-CN" altLang="en-US" sz="2000" dirty="0"/>
              <a:t>       差分放大电路对差模输入信号的放大倍数叫做差模电压放大倍数，用</a:t>
            </a:r>
            <a:r>
              <a:rPr lang="en-US" altLang="zh-CN" sz="2000" i="1" dirty="0" err="1"/>
              <a:t>Au</a:t>
            </a:r>
            <a:r>
              <a:rPr lang="en-US" altLang="zh-CN" sz="2000" dirty="0" err="1"/>
              <a:t>d</a:t>
            </a:r>
            <a:r>
              <a:rPr lang="zh-CN" altLang="en-US" sz="2000" dirty="0"/>
              <a:t>表示，假设两边单管放大电路完全对称，且每一边单管放大电路的电压放大倍数为</a:t>
            </a:r>
            <a:r>
              <a:rPr lang="en-US" altLang="zh-CN" sz="2000" i="1" dirty="0"/>
              <a:t>Au</a:t>
            </a:r>
            <a:r>
              <a:rPr lang="en-US" altLang="zh-CN" sz="2000" dirty="0"/>
              <a:t>1</a:t>
            </a:r>
            <a:r>
              <a:rPr lang="zh-CN" altLang="en-US" sz="2000" dirty="0"/>
              <a:t>，可以推出当输入差模信号时，</a:t>
            </a:r>
            <a:r>
              <a:rPr lang="en-US" altLang="zh-CN" sz="2000" i="1" dirty="0" err="1"/>
              <a:t>Au</a:t>
            </a:r>
            <a:r>
              <a:rPr lang="en-US" altLang="zh-CN" sz="2000" dirty="0" err="1"/>
              <a:t>d</a:t>
            </a:r>
            <a:r>
              <a:rPr lang="zh-CN" altLang="en-US" sz="2000" dirty="0"/>
              <a:t>为：</a:t>
            </a:r>
          </a:p>
        </p:txBody>
      </p:sp>
      <p:sp>
        <p:nvSpPr>
          <p:cNvPr id="74752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7525" name="Object 5"/>
          <p:cNvGraphicFramePr>
            <a:graphicFrameLocks noChangeAspect="1"/>
          </p:cNvGraphicFramePr>
          <p:nvPr/>
        </p:nvGraphicFramePr>
        <p:xfrm>
          <a:off x="2051720" y="1772816"/>
          <a:ext cx="5928586" cy="1008707"/>
        </p:xfrm>
        <a:graphic>
          <a:graphicData uri="http://schemas.openxmlformats.org/presentationml/2006/ole">
            <p:oleObj spid="_x0000_s747525" name="公式" r:id="rId3" imgW="2413000" imgH="406400" progId="">
              <p:embed/>
            </p:oleObj>
          </a:graphicData>
        </a:graphic>
      </p:graphicFrame>
      <p:sp>
        <p:nvSpPr>
          <p:cNvPr id="747527" name="Text Box 7"/>
          <p:cNvSpPr txBox="1">
            <a:spLocks noChangeArrowheads="1"/>
          </p:cNvSpPr>
          <p:nvPr/>
        </p:nvSpPr>
        <p:spPr bwMode="auto">
          <a:xfrm>
            <a:off x="684213" y="2781300"/>
            <a:ext cx="8208962" cy="1631216"/>
          </a:xfrm>
          <a:prstGeom prst="rect">
            <a:avLst/>
          </a:prstGeom>
          <a:noFill/>
          <a:ln w="9525">
            <a:noFill/>
            <a:miter lim="800000"/>
            <a:headEnd/>
            <a:tailEnd/>
          </a:ln>
          <a:effectLst/>
        </p:spPr>
        <p:txBody>
          <a:bodyPr>
            <a:spAutoFit/>
          </a:bodyPr>
          <a:lstStyle/>
          <a:p>
            <a:r>
              <a:rPr lang="en-US" altLang="zh-CN" b="1" dirty="0">
                <a:solidFill>
                  <a:srgbClr val="FF0000"/>
                </a:solidFill>
              </a:rPr>
              <a:t>       </a:t>
            </a:r>
            <a:r>
              <a:rPr lang="zh-CN" altLang="en-US" sz="2000" b="1" dirty="0">
                <a:solidFill>
                  <a:srgbClr val="FF0000"/>
                </a:solidFill>
              </a:rPr>
              <a:t>上式表明：</a:t>
            </a:r>
            <a:r>
              <a:rPr lang="zh-CN" altLang="en-US" sz="2000" dirty="0"/>
              <a:t>差分放大电路的差模电压放大倍数和单管放大电路的电压放大倍数相同。多用一个放大管后，虽然电压放大倍数没有增加，但是换来了对零漂的抑制。这正是差分放大电路的优点。</a:t>
            </a:r>
          </a:p>
          <a:p>
            <a:r>
              <a:rPr lang="zh-CN" altLang="en-US" sz="2000" dirty="0"/>
              <a:t>       差分放大电路对共模输入信号的放大倍数叫做共模电压放大倍数，用</a:t>
            </a:r>
            <a:r>
              <a:rPr lang="en-US" altLang="zh-CN" sz="2000" i="1" dirty="0" err="1"/>
              <a:t>Au</a:t>
            </a:r>
            <a:r>
              <a:rPr lang="en-US" altLang="zh-CN" sz="2000" dirty="0" err="1"/>
              <a:t>c</a:t>
            </a:r>
            <a:r>
              <a:rPr lang="zh-CN" altLang="en-US" sz="2000" dirty="0"/>
              <a:t>表示，可以推出，当输入共模信号时，</a:t>
            </a:r>
            <a:r>
              <a:rPr lang="en-US" altLang="zh-CN" sz="2000" i="1" dirty="0" err="1"/>
              <a:t>Au</a:t>
            </a:r>
            <a:r>
              <a:rPr lang="en-US" altLang="zh-CN" sz="2000" dirty="0" err="1"/>
              <a:t>c</a:t>
            </a:r>
            <a:r>
              <a:rPr lang="zh-CN" altLang="en-US" sz="2000" dirty="0"/>
              <a:t>为：</a:t>
            </a:r>
          </a:p>
        </p:txBody>
      </p:sp>
      <p:sp>
        <p:nvSpPr>
          <p:cNvPr id="747529"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7528" name="Object 8"/>
          <p:cNvGraphicFramePr>
            <a:graphicFrameLocks noChangeAspect="1"/>
          </p:cNvGraphicFramePr>
          <p:nvPr/>
        </p:nvGraphicFramePr>
        <p:xfrm>
          <a:off x="2677528" y="4509120"/>
          <a:ext cx="4523338" cy="1008112"/>
        </p:xfrm>
        <a:graphic>
          <a:graphicData uri="http://schemas.openxmlformats.org/presentationml/2006/ole">
            <p:oleObj spid="_x0000_s747528" name="公式" r:id="rId4" imgW="1841500" imgH="406400" progId="">
              <p:embed/>
            </p:oleObj>
          </a:graphicData>
        </a:graphic>
      </p:graphicFrame>
      <p:sp>
        <p:nvSpPr>
          <p:cNvPr id="747530" name="Text Box 10"/>
          <p:cNvSpPr txBox="1">
            <a:spLocks noChangeArrowheads="1"/>
          </p:cNvSpPr>
          <p:nvPr/>
        </p:nvSpPr>
        <p:spPr bwMode="auto">
          <a:xfrm>
            <a:off x="611560" y="5589240"/>
            <a:ext cx="8281987" cy="400110"/>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b="1" dirty="0">
                <a:solidFill>
                  <a:srgbClr val="FF0000"/>
                </a:solidFill>
              </a:rPr>
              <a:t>上式表明：</a:t>
            </a:r>
            <a:r>
              <a:rPr lang="zh-CN" altLang="en-US" sz="2000" dirty="0"/>
              <a:t>差分放大电路对共模信号没有放大作用。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8" name="Text Box 4"/>
          <p:cNvSpPr txBox="1">
            <a:spLocks noChangeArrowheads="1"/>
          </p:cNvSpPr>
          <p:nvPr/>
        </p:nvSpPr>
        <p:spPr bwMode="auto">
          <a:xfrm>
            <a:off x="539750" y="476250"/>
            <a:ext cx="8208963" cy="3170099"/>
          </a:xfrm>
          <a:prstGeom prst="rect">
            <a:avLst/>
          </a:prstGeom>
          <a:noFill/>
          <a:ln w="9525">
            <a:noFill/>
            <a:miter lim="800000"/>
            <a:headEnd/>
            <a:tailEnd/>
          </a:ln>
          <a:effectLst/>
        </p:spPr>
        <p:txBody>
          <a:bodyPr>
            <a:spAutoFit/>
          </a:bodyPr>
          <a:lstStyle/>
          <a:p>
            <a:r>
              <a:rPr lang="zh-CN" altLang="en-US" sz="2000" b="1" dirty="0"/>
              <a:t>（</a:t>
            </a:r>
            <a:r>
              <a:rPr lang="en-US" altLang="zh-CN" sz="2000" b="1" dirty="0"/>
              <a:t>3</a:t>
            </a:r>
            <a:r>
              <a:rPr lang="zh-CN" altLang="en-US" sz="2000" b="1" dirty="0"/>
              <a:t>）工作原理</a:t>
            </a:r>
          </a:p>
          <a:p>
            <a:r>
              <a:rPr lang="zh-CN" altLang="en-US" sz="2000" dirty="0"/>
              <a:t>       由电压放大倍数可以看出，差分放大电路只对差模信号有放大作用，而对共模信号没有放大作用，这正是我们所希望的结果。因为共模信号就是由于外界干扰而产生的有害信号，如零漂信号，必须加以抑制。这里可以这样解释：差分放大电路具有对称结构，当有外界干扰时，例如温度变化，对两只管子的影响完全相同，因此在两输入端产生的输入信号也完全相同，这就是共模输入信号。</a:t>
            </a:r>
          </a:p>
          <a:p>
            <a:r>
              <a:rPr lang="zh-CN" altLang="en-US" sz="2000" b="1" dirty="0">
                <a:solidFill>
                  <a:srgbClr val="FF0000"/>
                </a:solidFill>
              </a:rPr>
              <a:t>       综上所述，</a:t>
            </a:r>
            <a:r>
              <a:rPr lang="zh-CN" altLang="en-US" sz="2000" dirty="0"/>
              <a:t>差分放大电路要想放大输入信号，必须使两输入端的信号有差别，正所谓“输入有差别，输出才有变动”，差分放大电路由此得名。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2" name="Text Box 4"/>
          <p:cNvSpPr txBox="1">
            <a:spLocks noChangeArrowheads="1"/>
          </p:cNvSpPr>
          <p:nvPr/>
        </p:nvSpPr>
        <p:spPr bwMode="auto">
          <a:xfrm>
            <a:off x="539750" y="476250"/>
            <a:ext cx="8208963" cy="1323439"/>
          </a:xfrm>
          <a:prstGeom prst="rect">
            <a:avLst/>
          </a:prstGeom>
          <a:noFill/>
          <a:ln w="9525">
            <a:noFill/>
            <a:miter lim="800000"/>
            <a:headEnd/>
            <a:tailEnd/>
          </a:ln>
          <a:effectLst/>
        </p:spPr>
        <p:txBody>
          <a:bodyPr>
            <a:spAutoFit/>
          </a:bodyPr>
          <a:lstStyle/>
          <a:p>
            <a:r>
              <a:rPr lang="zh-CN" altLang="en-US" b="1" dirty="0"/>
              <a:t>（</a:t>
            </a:r>
            <a:r>
              <a:rPr lang="en-US" altLang="zh-CN" sz="2000" b="1" dirty="0"/>
              <a:t>4</a:t>
            </a:r>
            <a:r>
              <a:rPr lang="zh-CN" altLang="en-US" sz="2000" b="1" dirty="0"/>
              <a:t>）共模抑制比</a:t>
            </a:r>
          </a:p>
          <a:p>
            <a:r>
              <a:rPr lang="zh-CN" altLang="en-US" sz="2000" dirty="0"/>
              <a:t>       差分放大电路的共模抑制比用符号</a:t>
            </a:r>
            <a:r>
              <a:rPr lang="en-US" altLang="zh-CN" sz="2000" i="1" dirty="0"/>
              <a:t>K</a:t>
            </a:r>
            <a:r>
              <a:rPr lang="en-US" altLang="zh-CN" sz="2000" baseline="-25000" dirty="0"/>
              <a:t>CMR</a:t>
            </a:r>
            <a:r>
              <a:rPr lang="zh-CN" altLang="en-US" sz="2000" dirty="0"/>
              <a:t>表示，它定义为差模电压放大倍数与共模电压放大倍数之比，一般用对数表示，单位为分贝（</a:t>
            </a:r>
            <a:r>
              <a:rPr lang="en-US" altLang="zh-CN" sz="2000" dirty="0"/>
              <a:t>dB</a:t>
            </a:r>
            <a:r>
              <a:rPr lang="zh-CN" altLang="en-US" sz="2000" dirty="0"/>
              <a:t>），即</a:t>
            </a:r>
          </a:p>
        </p:txBody>
      </p:sp>
      <p:sp>
        <p:nvSpPr>
          <p:cNvPr id="749574" name="Rectangle 6"/>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9573" name="Object 5"/>
          <p:cNvGraphicFramePr>
            <a:graphicFrameLocks noChangeAspect="1"/>
          </p:cNvGraphicFramePr>
          <p:nvPr/>
        </p:nvGraphicFramePr>
        <p:xfrm>
          <a:off x="3018584" y="1772816"/>
          <a:ext cx="2489545" cy="1080120"/>
        </p:xfrm>
        <a:graphic>
          <a:graphicData uri="http://schemas.openxmlformats.org/presentationml/2006/ole">
            <p:oleObj spid="_x0000_s749573" name="公式" r:id="rId3" imgW="1079500" imgH="469900" progId="">
              <p:embed/>
            </p:oleObj>
          </a:graphicData>
        </a:graphic>
      </p:graphicFrame>
      <p:sp>
        <p:nvSpPr>
          <p:cNvPr id="749575" name="Text Box 7"/>
          <p:cNvSpPr txBox="1">
            <a:spLocks noChangeArrowheads="1"/>
          </p:cNvSpPr>
          <p:nvPr/>
        </p:nvSpPr>
        <p:spPr bwMode="auto">
          <a:xfrm>
            <a:off x="539552" y="3140968"/>
            <a:ext cx="8281987" cy="2862322"/>
          </a:xfrm>
          <a:prstGeom prst="rect">
            <a:avLst/>
          </a:prstGeom>
          <a:noFill/>
          <a:ln w="9525">
            <a:noFill/>
            <a:miter lim="800000"/>
            <a:headEnd/>
            <a:tailEnd/>
          </a:ln>
          <a:effectLst/>
        </p:spPr>
        <p:txBody>
          <a:bodyPr>
            <a:spAutoFit/>
          </a:bodyPr>
          <a:lstStyle/>
          <a:p>
            <a:r>
              <a:rPr lang="en-US" altLang="zh-CN" dirty="0"/>
              <a:t>       </a:t>
            </a:r>
            <a:r>
              <a:rPr lang="zh-CN" altLang="en-US" sz="2000" b="1" dirty="0"/>
              <a:t>共模抑制比描述差分放大电路对共模信号即零漂的抑制能力。</a:t>
            </a:r>
            <a:r>
              <a:rPr lang="en-US" altLang="zh-CN" sz="2000" i="1" dirty="0"/>
              <a:t>K</a:t>
            </a:r>
            <a:r>
              <a:rPr lang="en-US" altLang="zh-CN" sz="2000" baseline="-25000" dirty="0"/>
              <a:t>CMR</a:t>
            </a:r>
            <a:r>
              <a:rPr lang="zh-CN" altLang="en-US" sz="2000" dirty="0"/>
              <a:t>愈大，说明抑制零漂的能力愈强。在理想情况下，差分放大电路两侧的参数完全对称，两管输出端的零漂完全抵消，则共模电压放大倍数</a:t>
            </a:r>
            <a:r>
              <a:rPr lang="en-US" altLang="zh-CN" sz="2000" i="1" dirty="0" err="1"/>
              <a:t>Au</a:t>
            </a:r>
            <a:r>
              <a:rPr lang="en-US" altLang="zh-CN" sz="2000" dirty="0" err="1"/>
              <a:t>c</a:t>
            </a:r>
            <a:r>
              <a:rPr lang="en-US" altLang="zh-CN" sz="2000" dirty="0"/>
              <a:t> = 0</a:t>
            </a:r>
            <a:r>
              <a:rPr lang="zh-CN" altLang="en-US" sz="2000" dirty="0"/>
              <a:t>，共模抑制比</a:t>
            </a:r>
            <a:r>
              <a:rPr lang="en-US" altLang="zh-CN" sz="2000" i="1" dirty="0"/>
              <a:t>K</a:t>
            </a:r>
            <a:r>
              <a:rPr lang="en-US" altLang="zh-CN" sz="2000" baseline="-25000" dirty="0"/>
              <a:t>CMR</a:t>
            </a:r>
            <a:r>
              <a:rPr lang="en-US" altLang="zh-CN" sz="2000" dirty="0"/>
              <a:t> =∞</a:t>
            </a:r>
            <a:r>
              <a:rPr lang="zh-CN" altLang="en-US" sz="2000" dirty="0"/>
              <a:t>。</a:t>
            </a:r>
          </a:p>
          <a:p>
            <a:r>
              <a:rPr lang="zh-CN" altLang="en-US" sz="2000" dirty="0"/>
              <a:t>       对于基本形式的差分放大电路而言，由于内部参数不可能绝对匹配，所以输出电压</a:t>
            </a:r>
            <a:r>
              <a:rPr lang="en-US" altLang="zh-CN" sz="2000" i="1" dirty="0" err="1"/>
              <a:t>u</a:t>
            </a:r>
            <a:r>
              <a:rPr lang="en-US" altLang="zh-CN" sz="2000" baseline="-25000" dirty="0" err="1"/>
              <a:t>O</a:t>
            </a:r>
            <a:r>
              <a:rPr lang="zh-CN" altLang="en-US" sz="2000" dirty="0"/>
              <a:t>仍然存在零点漂移，共模抑制比很低。而且从每个三极管的集电极对地电压来看，其零漂与单管放大电路相同，丝毫没有改善。因此，在实际工作中一般不采用这种基本形式的差分放大电路，而是在此基础上稍加改进，组成了长尾式差分放大电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6" name="Text Box 4"/>
          <p:cNvSpPr txBox="1">
            <a:spLocks noChangeArrowheads="1"/>
          </p:cNvSpPr>
          <p:nvPr/>
        </p:nvSpPr>
        <p:spPr bwMode="auto">
          <a:xfrm>
            <a:off x="611188" y="476250"/>
            <a:ext cx="8208962" cy="1877437"/>
          </a:xfrm>
          <a:prstGeom prst="rect">
            <a:avLst/>
          </a:prstGeom>
          <a:noFill/>
          <a:ln w="9525">
            <a:noFill/>
            <a:miter lim="800000"/>
            <a:headEnd/>
            <a:tailEnd/>
          </a:ln>
          <a:effectLst/>
        </p:spPr>
        <p:txBody>
          <a:bodyPr>
            <a:spAutoFit/>
          </a:bodyPr>
          <a:lstStyle/>
          <a:p>
            <a:pPr>
              <a:spcAft>
                <a:spcPct val="50000"/>
              </a:spcAft>
            </a:pPr>
            <a:r>
              <a:rPr lang="en-US" altLang="zh-CN" sz="2400" b="1" dirty="0"/>
              <a:t>2. </a:t>
            </a:r>
            <a:r>
              <a:rPr lang="zh-CN" altLang="en-US" sz="2400" b="1" dirty="0"/>
              <a:t>长尾式差分放大电路</a:t>
            </a:r>
          </a:p>
          <a:p>
            <a:r>
              <a:rPr lang="zh-CN" altLang="en-US" sz="2000" b="1" dirty="0"/>
              <a:t>（</a:t>
            </a:r>
            <a:r>
              <a:rPr lang="en-US" altLang="zh-CN" sz="2000" b="1" dirty="0"/>
              <a:t>1</a:t>
            </a:r>
            <a:r>
              <a:rPr lang="zh-CN" altLang="en-US" sz="2000" b="1" dirty="0"/>
              <a:t>）电路组成</a:t>
            </a:r>
          </a:p>
          <a:p>
            <a:r>
              <a:rPr lang="zh-CN" altLang="en-US" sz="2000" dirty="0"/>
              <a:t>       在图</a:t>
            </a:r>
            <a:r>
              <a:rPr lang="en-US" altLang="zh-CN" sz="2000" dirty="0"/>
              <a:t>6-6</a:t>
            </a:r>
            <a:r>
              <a:rPr lang="zh-CN" altLang="en-US" sz="2000" dirty="0"/>
              <a:t>的基础上，在两个放大管的发射极接入一个发射极电阻</a:t>
            </a:r>
            <a:r>
              <a:rPr lang="en-US" altLang="zh-CN" sz="2000" i="1" dirty="0"/>
              <a:t>R</a:t>
            </a:r>
            <a:r>
              <a:rPr lang="en-US" altLang="zh-CN" sz="2000" baseline="-25000" dirty="0"/>
              <a:t>E</a:t>
            </a:r>
            <a:r>
              <a:rPr lang="zh-CN" altLang="en-US" sz="2000" dirty="0"/>
              <a:t>，如图</a:t>
            </a:r>
            <a:r>
              <a:rPr lang="en-US" altLang="zh-CN" sz="2000" dirty="0"/>
              <a:t>6-9</a:t>
            </a:r>
            <a:r>
              <a:rPr lang="zh-CN" altLang="en-US" sz="2000" dirty="0"/>
              <a:t>所示。这个电阻像一条“长尾”，所以这种电路称为长尾式差分放大电路。</a:t>
            </a:r>
          </a:p>
        </p:txBody>
      </p:sp>
      <p:pic>
        <p:nvPicPr>
          <p:cNvPr id="750597" name="Picture 5"/>
          <p:cNvPicPr>
            <a:picLocks noChangeAspect="1" noChangeArrowheads="1"/>
          </p:cNvPicPr>
          <p:nvPr/>
        </p:nvPicPr>
        <p:blipFill>
          <a:blip r:embed="rId2" cstate="print"/>
          <a:srcRect/>
          <a:stretch>
            <a:fillRect/>
          </a:stretch>
        </p:blipFill>
        <p:spPr bwMode="auto">
          <a:xfrm>
            <a:off x="2699791" y="2492896"/>
            <a:ext cx="4544743" cy="3070473"/>
          </a:xfrm>
          <a:prstGeom prst="rect">
            <a:avLst/>
          </a:prstGeom>
          <a:noFill/>
          <a:ln w="9525">
            <a:noFill/>
            <a:miter lim="800000"/>
            <a:headEnd/>
            <a:tailEnd/>
          </a:ln>
          <a:effectLst/>
        </p:spPr>
      </p:pic>
      <p:sp>
        <p:nvSpPr>
          <p:cNvPr id="750598" name="Text Box 6"/>
          <p:cNvSpPr txBox="1">
            <a:spLocks noChangeArrowheads="1"/>
          </p:cNvSpPr>
          <p:nvPr/>
        </p:nvSpPr>
        <p:spPr bwMode="auto">
          <a:xfrm>
            <a:off x="3851920" y="5661248"/>
            <a:ext cx="1728788" cy="366712"/>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6-9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p:cNvSpPr txBox="1">
            <a:spLocks noChangeArrowheads="1"/>
          </p:cNvSpPr>
          <p:nvPr/>
        </p:nvSpPr>
        <p:spPr bwMode="auto">
          <a:xfrm>
            <a:off x="395288" y="476250"/>
            <a:ext cx="8424862" cy="366713"/>
          </a:xfrm>
          <a:prstGeom prst="rect">
            <a:avLst/>
          </a:prstGeom>
          <a:noFill/>
          <a:ln w="9525">
            <a:noFill/>
            <a:miter lim="800000"/>
            <a:headEnd/>
            <a:tailEnd/>
          </a:ln>
          <a:effectLst/>
        </p:spPr>
        <p:txBody>
          <a:bodyPr>
            <a:spAutoFit/>
          </a:bodyPr>
          <a:lstStyle/>
          <a:p>
            <a:pPr>
              <a:spcBef>
                <a:spcPct val="50000"/>
              </a:spcBef>
            </a:pPr>
            <a:endParaRPr lang="zh-CN" altLang="zh-CN">
              <a:latin typeface="Tahoma" pitchFamily="34" charset="0"/>
            </a:endParaRPr>
          </a:p>
        </p:txBody>
      </p:sp>
      <p:sp>
        <p:nvSpPr>
          <p:cNvPr id="407555" name="Text Box 3"/>
          <p:cNvSpPr txBox="1">
            <a:spLocks noChangeArrowheads="1"/>
          </p:cNvSpPr>
          <p:nvPr/>
        </p:nvSpPr>
        <p:spPr bwMode="auto">
          <a:xfrm>
            <a:off x="468313" y="549275"/>
            <a:ext cx="8280400" cy="5162550"/>
          </a:xfrm>
          <a:prstGeom prst="rect">
            <a:avLst/>
          </a:prstGeom>
          <a:noFill/>
          <a:ln w="9525">
            <a:noFill/>
            <a:miter lim="800000"/>
            <a:headEnd/>
            <a:tailEnd/>
          </a:ln>
          <a:effectLst/>
        </p:spPr>
        <p:txBody>
          <a:bodyPr>
            <a:spAutoFit/>
          </a:bodyPr>
          <a:lstStyle/>
          <a:p>
            <a:pPr>
              <a:spcBef>
                <a:spcPct val="50000"/>
              </a:spcBef>
            </a:pPr>
            <a:r>
              <a:rPr lang="zh-CN" altLang="en-US" sz="2800" b="1">
                <a:latin typeface="Tahoma" pitchFamily="34" charset="0"/>
              </a:rPr>
              <a:t>                          </a:t>
            </a:r>
            <a:r>
              <a:rPr lang="zh-CN" altLang="en-US" sz="4000" b="1">
                <a:latin typeface="Tahoma" pitchFamily="34" charset="0"/>
                <a:ea typeface="隶书" pitchFamily="49" charset="-122"/>
              </a:rPr>
              <a:t>本章内容提要</a:t>
            </a:r>
          </a:p>
          <a:p>
            <a:r>
              <a:rPr lang="zh-CN" altLang="en-US" sz="2400" b="1">
                <a:latin typeface="Tahoma" pitchFamily="34" charset="0"/>
              </a:rPr>
              <a:t>重点： </a:t>
            </a:r>
          </a:p>
          <a:p>
            <a:endParaRPr lang="zh-CN" altLang="en-US" b="1"/>
          </a:p>
          <a:p>
            <a:pPr>
              <a:spcAft>
                <a:spcPct val="35000"/>
              </a:spcAft>
            </a:pPr>
            <a:r>
              <a:rPr lang="zh-CN" altLang="en-US" sz="2400" b="1"/>
              <a:t>（</a:t>
            </a:r>
            <a:r>
              <a:rPr lang="en-US" altLang="zh-CN" sz="2400" b="1"/>
              <a:t>1</a:t>
            </a:r>
            <a:r>
              <a:rPr lang="zh-CN" altLang="en-US" sz="2400" b="1"/>
              <a:t>）差动放大电路的结构特点及功用；</a:t>
            </a:r>
          </a:p>
          <a:p>
            <a:pPr>
              <a:spcAft>
                <a:spcPct val="35000"/>
              </a:spcAft>
            </a:pPr>
            <a:r>
              <a:rPr lang="zh-CN" altLang="en-US" sz="2400" b="1"/>
              <a:t>（</a:t>
            </a:r>
            <a:r>
              <a:rPr lang="en-US" altLang="zh-CN" sz="2400" b="1"/>
              <a:t>2</a:t>
            </a:r>
            <a:r>
              <a:rPr lang="zh-CN" altLang="en-US" sz="2400" b="1"/>
              <a:t>）集成运放的主要参数，理想运放的特点；</a:t>
            </a:r>
          </a:p>
          <a:p>
            <a:pPr>
              <a:spcAft>
                <a:spcPct val="35000"/>
              </a:spcAft>
            </a:pPr>
            <a:r>
              <a:rPr lang="zh-CN" altLang="en-US" sz="2400" b="1"/>
              <a:t>（</a:t>
            </a:r>
            <a:r>
              <a:rPr lang="en-US" altLang="zh-CN" sz="2400" b="1"/>
              <a:t>3</a:t>
            </a:r>
            <a:r>
              <a:rPr lang="zh-CN" altLang="en-US" sz="2400" b="1"/>
              <a:t>）反馈的概念及负反馈对放大电路性能的影响；</a:t>
            </a:r>
          </a:p>
          <a:p>
            <a:pPr>
              <a:spcAft>
                <a:spcPct val="35000"/>
              </a:spcAft>
            </a:pPr>
            <a:r>
              <a:rPr lang="zh-CN" altLang="en-US" sz="2400" b="1"/>
              <a:t>（</a:t>
            </a:r>
            <a:r>
              <a:rPr lang="en-US" altLang="zh-CN" sz="2400" b="1"/>
              <a:t>4</a:t>
            </a:r>
            <a:r>
              <a:rPr lang="zh-CN" altLang="en-US" sz="2400" b="1"/>
              <a:t>）集成运放的应用电路。</a:t>
            </a:r>
          </a:p>
          <a:p>
            <a:pPr>
              <a:spcAft>
                <a:spcPct val="35000"/>
              </a:spcAft>
            </a:pPr>
            <a:r>
              <a:rPr lang="zh-CN" altLang="en-US" sz="2400" b="1"/>
              <a:t>难点：</a:t>
            </a:r>
          </a:p>
          <a:p>
            <a:pPr>
              <a:spcAft>
                <a:spcPct val="35000"/>
              </a:spcAft>
            </a:pPr>
            <a:r>
              <a:rPr lang="zh-CN" altLang="en-US" sz="2400" b="1"/>
              <a:t>（</a:t>
            </a:r>
            <a:r>
              <a:rPr lang="en-US" altLang="zh-CN" sz="2400" b="1"/>
              <a:t>1</a:t>
            </a:r>
            <a:r>
              <a:rPr lang="zh-CN" altLang="en-US" sz="2400" b="1"/>
              <a:t>）共模抑制比的物理意义；</a:t>
            </a:r>
          </a:p>
          <a:p>
            <a:pPr>
              <a:spcAft>
                <a:spcPct val="35000"/>
              </a:spcAft>
            </a:pPr>
            <a:r>
              <a:rPr lang="zh-CN" altLang="en-US" sz="2400" b="1"/>
              <a:t>（</a:t>
            </a:r>
            <a:r>
              <a:rPr lang="en-US" altLang="zh-CN" sz="2400" b="1"/>
              <a:t>2</a:t>
            </a:r>
            <a:r>
              <a:rPr lang="zh-CN" altLang="en-US" sz="2400" b="1"/>
              <a:t>）“虚短”和“虚断”的含义及应用；</a:t>
            </a:r>
          </a:p>
          <a:p>
            <a:pPr>
              <a:spcAft>
                <a:spcPct val="35000"/>
              </a:spcAft>
            </a:pPr>
            <a:r>
              <a:rPr lang="zh-CN" altLang="en-US" sz="2400" b="1"/>
              <a:t>（</a:t>
            </a:r>
            <a:r>
              <a:rPr lang="en-US" altLang="zh-CN" sz="2400" b="1"/>
              <a:t>3</a:t>
            </a:r>
            <a:r>
              <a:rPr lang="zh-CN" altLang="en-US" sz="2400" b="1"/>
              <a:t>）滞回电压比较器的原理与应用。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20" name="Text Box 4"/>
          <p:cNvSpPr txBox="1">
            <a:spLocks noChangeArrowheads="1"/>
          </p:cNvSpPr>
          <p:nvPr/>
        </p:nvSpPr>
        <p:spPr bwMode="auto">
          <a:xfrm>
            <a:off x="611188" y="476250"/>
            <a:ext cx="8208962" cy="4555093"/>
          </a:xfrm>
          <a:prstGeom prst="rect">
            <a:avLst/>
          </a:prstGeom>
          <a:noFill/>
          <a:ln w="9525">
            <a:noFill/>
            <a:miter lim="800000"/>
            <a:headEnd/>
            <a:tailEnd/>
          </a:ln>
          <a:effectLst/>
        </p:spPr>
        <p:txBody>
          <a:bodyPr>
            <a:spAutoFit/>
          </a:bodyPr>
          <a:lstStyle/>
          <a:p>
            <a:pPr>
              <a:spcAft>
                <a:spcPct val="50000"/>
              </a:spcAft>
            </a:pPr>
            <a:r>
              <a:rPr lang="en-US" altLang="zh-CN" b="1" dirty="0"/>
              <a:t>       </a:t>
            </a:r>
            <a:r>
              <a:rPr lang="zh-CN" altLang="en-US" sz="2000" b="1" dirty="0"/>
              <a:t>工作原理分析：</a:t>
            </a:r>
          </a:p>
          <a:p>
            <a:r>
              <a:rPr lang="zh-CN" altLang="en-US" sz="2000" dirty="0"/>
              <a:t>       长尾电阻</a:t>
            </a:r>
            <a:r>
              <a:rPr lang="en-US" altLang="zh-CN" sz="2000" i="1" dirty="0"/>
              <a:t>R</a:t>
            </a:r>
            <a:r>
              <a:rPr lang="en-US" altLang="zh-CN" sz="2000" dirty="0"/>
              <a:t>E </a:t>
            </a:r>
            <a:r>
              <a:rPr lang="zh-CN" altLang="en-US" sz="2000" dirty="0"/>
              <a:t>对共模信号具有抑制作用。假设在电路输入端加上正的共模信号，则两个管子的集电极电流</a:t>
            </a:r>
            <a:r>
              <a:rPr lang="en-US" altLang="zh-CN" sz="2000" i="1" dirty="0">
                <a:latin typeface="Times New Roman" pitchFamily="18" charset="0"/>
              </a:rPr>
              <a:t>i</a:t>
            </a:r>
            <a:r>
              <a:rPr lang="en-US" altLang="zh-CN" sz="2000" dirty="0"/>
              <a:t>C1</a:t>
            </a:r>
            <a:r>
              <a:rPr lang="zh-CN" altLang="en-US" sz="2000" dirty="0"/>
              <a:t>、</a:t>
            </a:r>
            <a:r>
              <a:rPr lang="en-US" altLang="zh-CN" sz="2000" i="1" dirty="0">
                <a:latin typeface="Times New Roman" pitchFamily="18" charset="0"/>
              </a:rPr>
              <a:t>i</a:t>
            </a:r>
            <a:r>
              <a:rPr lang="en-US" altLang="zh-CN" sz="2000" dirty="0"/>
              <a:t>C2</a:t>
            </a:r>
            <a:r>
              <a:rPr lang="zh-CN" altLang="en-US" sz="2000" dirty="0"/>
              <a:t>同时增加，使流过发射极电阻</a:t>
            </a:r>
            <a:r>
              <a:rPr lang="en-US" altLang="zh-CN" sz="2000" i="1" dirty="0"/>
              <a:t>R</a:t>
            </a:r>
            <a:r>
              <a:rPr lang="en-US" altLang="zh-CN" sz="2000" dirty="0"/>
              <a:t>E </a:t>
            </a:r>
            <a:r>
              <a:rPr lang="zh-CN" altLang="en-US" sz="2000" dirty="0"/>
              <a:t>的电流</a:t>
            </a:r>
            <a:r>
              <a:rPr lang="en-US" altLang="zh-CN" sz="2000" i="1" dirty="0" err="1">
                <a:latin typeface="Times New Roman" pitchFamily="18" charset="0"/>
              </a:rPr>
              <a:t>i</a:t>
            </a:r>
            <a:r>
              <a:rPr lang="en-US" altLang="zh-CN" sz="2000" dirty="0" err="1"/>
              <a:t>E</a:t>
            </a:r>
            <a:r>
              <a:rPr lang="zh-CN" altLang="en-US" sz="2000" dirty="0"/>
              <a:t>增加，于是发射极电位</a:t>
            </a:r>
            <a:r>
              <a:rPr lang="en-US" altLang="zh-CN" sz="2000" i="1" dirty="0" err="1"/>
              <a:t>u</a:t>
            </a:r>
            <a:r>
              <a:rPr lang="en-US" altLang="zh-CN" sz="2000" dirty="0" err="1"/>
              <a:t>E</a:t>
            </a:r>
            <a:r>
              <a:rPr lang="zh-CN" altLang="en-US" sz="2000" dirty="0"/>
              <a:t>升高，从而两管的</a:t>
            </a:r>
            <a:r>
              <a:rPr lang="en-US" altLang="zh-CN" sz="2000" i="1" dirty="0"/>
              <a:t>u</a:t>
            </a:r>
            <a:r>
              <a:rPr lang="en-US" altLang="zh-CN" sz="2000" dirty="0"/>
              <a:t>BE1</a:t>
            </a:r>
            <a:r>
              <a:rPr lang="zh-CN" altLang="en-US" sz="2000" dirty="0"/>
              <a:t>、</a:t>
            </a:r>
            <a:r>
              <a:rPr lang="en-US" altLang="zh-CN" sz="2000" i="1" dirty="0"/>
              <a:t>u</a:t>
            </a:r>
            <a:r>
              <a:rPr lang="en-US" altLang="zh-CN" sz="2000" dirty="0"/>
              <a:t>BE2</a:t>
            </a:r>
            <a:r>
              <a:rPr lang="zh-CN" altLang="en-US" sz="2000" dirty="0"/>
              <a:t>降低，进而限制了</a:t>
            </a:r>
            <a:r>
              <a:rPr lang="en-US" altLang="zh-CN" sz="2000" i="1" dirty="0">
                <a:latin typeface="Times New Roman" pitchFamily="18" charset="0"/>
              </a:rPr>
              <a:t>i</a:t>
            </a:r>
            <a:r>
              <a:rPr lang="en-US" altLang="zh-CN" sz="2000" dirty="0"/>
              <a:t>C1</a:t>
            </a:r>
            <a:r>
              <a:rPr lang="zh-CN" altLang="en-US" sz="2000" dirty="0"/>
              <a:t>、</a:t>
            </a:r>
            <a:r>
              <a:rPr lang="en-US" altLang="zh-CN" sz="2000" i="1" dirty="0">
                <a:latin typeface="Times New Roman" pitchFamily="18" charset="0"/>
              </a:rPr>
              <a:t>i</a:t>
            </a:r>
            <a:r>
              <a:rPr lang="en-US" altLang="zh-CN" sz="2000" dirty="0"/>
              <a:t>C2</a:t>
            </a:r>
            <a:r>
              <a:rPr lang="zh-CN" altLang="en-US" sz="2000" dirty="0"/>
              <a:t>的增加。</a:t>
            </a:r>
          </a:p>
          <a:p>
            <a:r>
              <a:rPr lang="zh-CN" altLang="en-US" sz="2000" dirty="0"/>
              <a:t>       但是对于差模输入信号，由于两管的输入信号幅度相等而极性相反，所以</a:t>
            </a:r>
            <a:r>
              <a:rPr lang="en-US" altLang="zh-CN" sz="2000" i="1" dirty="0">
                <a:latin typeface="Times New Roman" pitchFamily="18" charset="0"/>
              </a:rPr>
              <a:t>i</a:t>
            </a:r>
            <a:r>
              <a:rPr lang="en-US" altLang="zh-CN" sz="2000" dirty="0"/>
              <a:t>C1</a:t>
            </a:r>
            <a:r>
              <a:rPr lang="zh-CN" altLang="en-US" sz="2000" dirty="0"/>
              <a:t>增加多少，</a:t>
            </a:r>
            <a:r>
              <a:rPr lang="en-US" altLang="zh-CN" sz="2000" i="1" dirty="0">
                <a:latin typeface="Times New Roman" pitchFamily="18" charset="0"/>
              </a:rPr>
              <a:t>i</a:t>
            </a:r>
            <a:r>
              <a:rPr lang="en-US" altLang="zh-CN" sz="2000" dirty="0"/>
              <a:t>C2</a:t>
            </a:r>
            <a:r>
              <a:rPr lang="zh-CN" altLang="en-US" sz="2000" dirty="0"/>
              <a:t>就减少同样的数量，因而流过</a:t>
            </a:r>
            <a:r>
              <a:rPr lang="en-US" altLang="zh-CN" sz="2000" i="1" dirty="0"/>
              <a:t>R</a:t>
            </a:r>
            <a:r>
              <a:rPr lang="en-US" altLang="zh-CN" sz="2000" dirty="0"/>
              <a:t>E</a:t>
            </a:r>
            <a:r>
              <a:rPr lang="zh-CN" altLang="en-US" sz="2000" dirty="0"/>
              <a:t>的电流总量保持不变，即△</a:t>
            </a:r>
            <a:r>
              <a:rPr lang="en-US" altLang="zh-CN" sz="2000" i="1" dirty="0" err="1"/>
              <a:t>u</a:t>
            </a:r>
            <a:r>
              <a:rPr lang="en-US" altLang="zh-CN" sz="2000" dirty="0" err="1"/>
              <a:t>E</a:t>
            </a:r>
            <a:r>
              <a:rPr lang="en-US" altLang="zh-CN" sz="2000" dirty="0"/>
              <a:t> = 0</a:t>
            </a:r>
            <a:r>
              <a:rPr lang="zh-CN" altLang="en-US" sz="2000" dirty="0"/>
              <a:t>，所以</a:t>
            </a:r>
            <a:r>
              <a:rPr lang="en-US" altLang="zh-CN" sz="2000" i="1" dirty="0"/>
              <a:t>R</a:t>
            </a:r>
            <a:r>
              <a:rPr lang="en-US" altLang="zh-CN" sz="2000" dirty="0"/>
              <a:t>E</a:t>
            </a:r>
            <a:r>
              <a:rPr lang="zh-CN" altLang="en-US" sz="2000" dirty="0"/>
              <a:t>对差模输入信号无影响。</a:t>
            </a:r>
          </a:p>
          <a:p>
            <a:r>
              <a:rPr lang="zh-CN" altLang="en-US" sz="2000" dirty="0"/>
              <a:t>       由以上分析可知，长尾电阻</a:t>
            </a:r>
            <a:r>
              <a:rPr lang="en-US" altLang="zh-CN" sz="2000" i="1" dirty="0"/>
              <a:t>R</a:t>
            </a:r>
            <a:r>
              <a:rPr lang="en-US" altLang="zh-CN" sz="2000" dirty="0"/>
              <a:t>E </a:t>
            </a:r>
            <a:r>
              <a:rPr lang="zh-CN" altLang="en-US" sz="2000" dirty="0"/>
              <a:t>的接入使共模放大倍数减小，降低了每个管子的零点漂移，但对差模放大倍数没有影响，因此提高了电路的共模抑制比。</a:t>
            </a:r>
            <a:r>
              <a:rPr lang="en-US" altLang="zh-CN" sz="2000" i="1" dirty="0"/>
              <a:t>R</a:t>
            </a:r>
            <a:r>
              <a:rPr lang="en-US" altLang="zh-CN" sz="2000" dirty="0"/>
              <a:t>E</a:t>
            </a:r>
            <a:r>
              <a:rPr lang="zh-CN" altLang="en-US" sz="2000" dirty="0"/>
              <a:t>愈大，抑制零漂的效果愈好。但是，随着</a:t>
            </a:r>
            <a:r>
              <a:rPr lang="en-US" altLang="zh-CN" sz="2000" i="1" dirty="0"/>
              <a:t>R</a:t>
            </a:r>
            <a:r>
              <a:rPr lang="en-US" altLang="zh-CN" sz="2000" dirty="0"/>
              <a:t>E</a:t>
            </a:r>
            <a:r>
              <a:rPr lang="zh-CN" altLang="en-US" sz="2000" dirty="0"/>
              <a:t>的增大，</a:t>
            </a:r>
            <a:r>
              <a:rPr lang="en-US" altLang="zh-CN" sz="2000" i="1" dirty="0"/>
              <a:t>R</a:t>
            </a:r>
            <a:r>
              <a:rPr lang="en-US" altLang="zh-CN" sz="2000" dirty="0"/>
              <a:t>E</a:t>
            </a:r>
            <a:r>
              <a:rPr lang="zh-CN" altLang="en-US" sz="2000" dirty="0"/>
              <a:t>上的直流压降将愈来愈大。为此，在电路中引入一个负电源</a:t>
            </a:r>
            <a:r>
              <a:rPr lang="en-US" altLang="zh-CN" sz="2000" i="1" dirty="0"/>
              <a:t>V</a:t>
            </a:r>
            <a:r>
              <a:rPr lang="en-US" altLang="zh-CN" sz="2000" dirty="0"/>
              <a:t>EE</a:t>
            </a:r>
            <a:r>
              <a:rPr lang="zh-CN" altLang="en-US" sz="2000" dirty="0"/>
              <a:t>来补偿</a:t>
            </a:r>
            <a:r>
              <a:rPr lang="en-US" altLang="zh-CN" sz="2000" i="1" dirty="0"/>
              <a:t>R</a:t>
            </a:r>
            <a:r>
              <a:rPr lang="en-US" altLang="zh-CN" sz="2000" dirty="0"/>
              <a:t>E</a:t>
            </a:r>
            <a:r>
              <a:rPr lang="zh-CN" altLang="en-US" sz="2000" dirty="0"/>
              <a:t>上的直流压降，以免输出电压变化范围太小。引入</a:t>
            </a:r>
            <a:r>
              <a:rPr lang="en-US" altLang="zh-CN" sz="2000" i="1" dirty="0"/>
              <a:t>V</a:t>
            </a:r>
            <a:r>
              <a:rPr lang="en-US" altLang="zh-CN" sz="2000" dirty="0"/>
              <a:t>EE</a:t>
            </a:r>
            <a:r>
              <a:rPr lang="zh-CN" altLang="en-US" sz="2000" dirty="0"/>
              <a:t>后，静态基极电流可由</a:t>
            </a:r>
            <a:r>
              <a:rPr lang="en-US" altLang="zh-CN" sz="2000" i="1" dirty="0"/>
              <a:t>V</a:t>
            </a:r>
            <a:r>
              <a:rPr lang="en-US" altLang="zh-CN" sz="2000" dirty="0"/>
              <a:t>EE</a:t>
            </a:r>
            <a:r>
              <a:rPr lang="zh-CN" altLang="en-US" sz="2000" dirty="0"/>
              <a:t>提供，因此可以不接基极电阻</a:t>
            </a:r>
            <a:r>
              <a:rPr lang="en-US" altLang="zh-CN" sz="2000" i="1" dirty="0" err="1"/>
              <a:t>R</a:t>
            </a:r>
            <a:r>
              <a:rPr lang="en-US" altLang="zh-CN" sz="2000" dirty="0" err="1"/>
              <a:t>b</a:t>
            </a:r>
            <a:r>
              <a:rPr lang="zh-CN" altLang="en-US" sz="2000" dirty="0"/>
              <a:t>，如图</a:t>
            </a:r>
            <a:r>
              <a:rPr lang="en-US" altLang="zh-CN" sz="2000" dirty="0"/>
              <a:t>6-9</a:t>
            </a:r>
            <a:r>
              <a:rPr lang="zh-CN" altLang="en-US" sz="2000" dirty="0"/>
              <a:t>所示。</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4" name="Text Box 4"/>
          <p:cNvSpPr txBox="1">
            <a:spLocks noChangeArrowheads="1"/>
          </p:cNvSpPr>
          <p:nvPr/>
        </p:nvSpPr>
        <p:spPr bwMode="auto">
          <a:xfrm>
            <a:off x="611188" y="476250"/>
            <a:ext cx="8137525" cy="2862322"/>
          </a:xfrm>
          <a:prstGeom prst="rect">
            <a:avLst/>
          </a:prstGeom>
          <a:noFill/>
          <a:ln w="9525">
            <a:noFill/>
            <a:miter lim="800000"/>
            <a:headEnd/>
            <a:tailEnd/>
          </a:ln>
          <a:effectLst/>
        </p:spPr>
        <p:txBody>
          <a:bodyPr>
            <a:spAutoFit/>
          </a:bodyPr>
          <a:lstStyle/>
          <a:p>
            <a:r>
              <a:rPr lang="zh-CN" altLang="en-US" sz="2000" b="1" dirty="0"/>
              <a:t>（</a:t>
            </a:r>
            <a:r>
              <a:rPr lang="en-US" altLang="zh-CN" sz="2000" b="1" dirty="0"/>
              <a:t>2</a:t>
            </a:r>
            <a:r>
              <a:rPr lang="zh-CN" altLang="en-US" sz="2000" b="1" dirty="0"/>
              <a:t>）静态分析</a:t>
            </a:r>
          </a:p>
          <a:p>
            <a:r>
              <a:rPr lang="zh-CN" altLang="en-US" sz="2000" dirty="0"/>
              <a:t>       当输入电压等于零时，由于电路结构对称，故设</a:t>
            </a:r>
            <a:r>
              <a:rPr lang="en-US" altLang="zh-CN" sz="2000" i="1" dirty="0">
                <a:latin typeface="Times New Roman" pitchFamily="18" charset="0"/>
              </a:rPr>
              <a:t>I</a:t>
            </a:r>
            <a:r>
              <a:rPr lang="en-US" altLang="zh-CN" sz="2000" baseline="-25000" dirty="0"/>
              <a:t>BQ1</a:t>
            </a:r>
            <a:r>
              <a:rPr lang="en-US" altLang="zh-CN" sz="2000" dirty="0"/>
              <a:t> = </a:t>
            </a:r>
            <a:r>
              <a:rPr lang="en-US" altLang="zh-CN" sz="2000" i="1" dirty="0">
                <a:latin typeface="Times New Roman" pitchFamily="18" charset="0"/>
              </a:rPr>
              <a:t>I</a:t>
            </a:r>
            <a:r>
              <a:rPr lang="en-US" altLang="zh-CN" sz="2000" baseline="-25000" dirty="0"/>
              <a:t>BQ</a:t>
            </a:r>
            <a:r>
              <a:rPr lang="en-US" altLang="zh-CN" sz="2000" dirty="0"/>
              <a:t> </a:t>
            </a:r>
            <a:r>
              <a:rPr lang="en-US" altLang="zh-CN" sz="2000" baseline="-25000" dirty="0"/>
              <a:t>2</a:t>
            </a:r>
            <a:r>
              <a:rPr lang="en-US" altLang="zh-CN" sz="2000" dirty="0"/>
              <a:t> = </a:t>
            </a:r>
            <a:r>
              <a:rPr lang="en-US" altLang="zh-CN" sz="2000" i="1" dirty="0">
                <a:latin typeface="Times New Roman" pitchFamily="18" charset="0"/>
              </a:rPr>
              <a:t>I</a:t>
            </a:r>
            <a:r>
              <a:rPr lang="en-US" altLang="zh-CN" sz="2000" baseline="-25000" dirty="0"/>
              <a:t>BQ</a:t>
            </a:r>
            <a:r>
              <a:rPr lang="zh-CN" altLang="en-US" sz="2000" dirty="0"/>
              <a:t>，</a:t>
            </a:r>
            <a:r>
              <a:rPr lang="en-US" altLang="zh-CN" sz="2000" i="1" dirty="0">
                <a:latin typeface="Times New Roman" pitchFamily="18" charset="0"/>
              </a:rPr>
              <a:t>I</a:t>
            </a:r>
            <a:r>
              <a:rPr lang="en-US" altLang="zh-CN" sz="2000" baseline="-25000" dirty="0"/>
              <a:t>CQ1</a:t>
            </a:r>
            <a:r>
              <a:rPr lang="en-US" altLang="zh-CN" sz="2000" dirty="0"/>
              <a:t> = </a:t>
            </a:r>
            <a:r>
              <a:rPr lang="en-US" altLang="zh-CN" sz="2000" i="1" dirty="0">
                <a:latin typeface="Times New Roman" pitchFamily="18" charset="0"/>
              </a:rPr>
              <a:t>I</a:t>
            </a:r>
            <a:r>
              <a:rPr lang="en-US" altLang="zh-CN" sz="2000" baseline="-25000" dirty="0"/>
              <a:t>CQ</a:t>
            </a:r>
            <a:r>
              <a:rPr lang="en-US" altLang="zh-CN" sz="2000" dirty="0"/>
              <a:t> </a:t>
            </a:r>
            <a:r>
              <a:rPr lang="en-US" altLang="zh-CN" sz="2000" baseline="-25000" dirty="0"/>
              <a:t>2</a:t>
            </a:r>
            <a:r>
              <a:rPr lang="en-US" altLang="zh-CN" sz="2000" dirty="0"/>
              <a:t> </a:t>
            </a:r>
            <a:r>
              <a:rPr lang="en-US" altLang="zh-CN" sz="2000" i="1" dirty="0">
                <a:latin typeface="Times New Roman" pitchFamily="18" charset="0"/>
              </a:rPr>
              <a:t>= I</a:t>
            </a:r>
            <a:r>
              <a:rPr lang="en-US" altLang="zh-CN" sz="2000" baseline="-25000" dirty="0"/>
              <a:t>CQ</a:t>
            </a:r>
            <a:r>
              <a:rPr lang="zh-CN" altLang="en-US" sz="2000" dirty="0"/>
              <a:t>，</a:t>
            </a:r>
            <a:r>
              <a:rPr lang="en-US" altLang="zh-CN" sz="2000" i="1" dirty="0"/>
              <a:t>U</a:t>
            </a:r>
            <a:r>
              <a:rPr lang="en-US" altLang="zh-CN" sz="2000" baseline="-25000" dirty="0"/>
              <a:t>BEQ1</a:t>
            </a:r>
            <a:r>
              <a:rPr lang="en-US" altLang="zh-CN" sz="2000" dirty="0"/>
              <a:t> = </a:t>
            </a:r>
            <a:r>
              <a:rPr lang="en-US" altLang="zh-CN" sz="2000" i="1" dirty="0"/>
              <a:t>U</a:t>
            </a:r>
            <a:r>
              <a:rPr lang="en-US" altLang="zh-CN" sz="2000" baseline="-25000" dirty="0"/>
              <a:t>BEQ2</a:t>
            </a:r>
            <a:r>
              <a:rPr lang="en-US" altLang="zh-CN" sz="2000" dirty="0"/>
              <a:t> = </a:t>
            </a:r>
            <a:r>
              <a:rPr lang="en-US" altLang="zh-CN" sz="2000" i="1" dirty="0"/>
              <a:t>U</a:t>
            </a:r>
            <a:r>
              <a:rPr lang="en-US" altLang="zh-CN" sz="2000" baseline="-25000" dirty="0"/>
              <a:t>BEQ</a:t>
            </a:r>
            <a:r>
              <a:rPr lang="zh-CN" altLang="en-US" sz="2000" dirty="0"/>
              <a:t>，</a:t>
            </a:r>
            <a:r>
              <a:rPr lang="en-US" altLang="zh-CN" sz="2000" i="1" dirty="0"/>
              <a:t>U</a:t>
            </a:r>
            <a:r>
              <a:rPr lang="en-US" altLang="zh-CN" sz="2000" baseline="-25000" dirty="0"/>
              <a:t>CQ1</a:t>
            </a:r>
            <a:r>
              <a:rPr lang="en-US" altLang="zh-CN" sz="2000" dirty="0"/>
              <a:t> = </a:t>
            </a:r>
            <a:r>
              <a:rPr lang="en-US" altLang="zh-CN" sz="2000" i="1" dirty="0"/>
              <a:t>U</a:t>
            </a:r>
            <a:r>
              <a:rPr lang="en-US" altLang="zh-CN" sz="2000" baseline="-25000" dirty="0"/>
              <a:t>CQ2</a:t>
            </a:r>
            <a:r>
              <a:rPr lang="en-US" altLang="zh-CN" sz="2000" dirty="0"/>
              <a:t> = </a:t>
            </a:r>
            <a:r>
              <a:rPr lang="en-US" altLang="zh-CN" sz="2000" i="1" dirty="0"/>
              <a:t>U</a:t>
            </a:r>
            <a:r>
              <a:rPr lang="en-US" altLang="zh-CN" sz="2000" baseline="-25000" dirty="0"/>
              <a:t>CQ</a:t>
            </a:r>
            <a:r>
              <a:rPr lang="zh-CN" altLang="en-US" sz="2000" dirty="0"/>
              <a:t>，</a:t>
            </a:r>
            <a:r>
              <a:rPr lang="el-GR" altLang="zh-CN" sz="2000" i="1" dirty="0">
                <a:cs typeface="Arial" charset="0"/>
              </a:rPr>
              <a:t>β</a:t>
            </a:r>
            <a:r>
              <a:rPr lang="en-US" altLang="zh-CN" sz="2000" baseline="-25000" dirty="0"/>
              <a:t>1</a:t>
            </a:r>
            <a:r>
              <a:rPr lang="en-US" altLang="zh-CN" sz="2000" dirty="0"/>
              <a:t> = </a:t>
            </a:r>
            <a:r>
              <a:rPr lang="el-GR" altLang="zh-CN" sz="2000" i="1" dirty="0">
                <a:cs typeface="Arial" charset="0"/>
              </a:rPr>
              <a:t>β</a:t>
            </a:r>
            <a:r>
              <a:rPr lang="en-US" altLang="zh-CN" sz="2000" dirty="0"/>
              <a:t> </a:t>
            </a:r>
            <a:r>
              <a:rPr lang="en-US" altLang="zh-CN" sz="2000" baseline="-25000" dirty="0"/>
              <a:t>2</a:t>
            </a:r>
            <a:r>
              <a:rPr lang="en-US" altLang="zh-CN" sz="2000" dirty="0"/>
              <a:t> = </a:t>
            </a:r>
            <a:r>
              <a:rPr lang="el-GR" altLang="zh-CN" sz="2000" i="1" dirty="0">
                <a:cs typeface="Arial" charset="0"/>
              </a:rPr>
              <a:t>β</a:t>
            </a:r>
            <a:r>
              <a:rPr lang="en-US" altLang="zh-CN" sz="2000" dirty="0"/>
              <a:t> </a:t>
            </a:r>
            <a:r>
              <a:rPr lang="zh-CN" altLang="en-US" sz="2000" dirty="0"/>
              <a:t>。</a:t>
            </a:r>
          </a:p>
          <a:p>
            <a:r>
              <a:rPr lang="zh-CN" altLang="en-US" sz="2000" dirty="0"/>
              <a:t>  </a:t>
            </a:r>
          </a:p>
          <a:p>
            <a:r>
              <a:rPr lang="zh-CN" altLang="en-US" sz="2000" dirty="0"/>
              <a:t>        由三极管的基极回路可得：</a:t>
            </a:r>
          </a:p>
          <a:p>
            <a:r>
              <a:rPr lang="zh-CN" altLang="en-US" sz="2000" dirty="0"/>
              <a:t>                                   </a:t>
            </a:r>
            <a:r>
              <a:rPr lang="en-US" altLang="zh-CN" sz="2000" i="1" dirty="0">
                <a:latin typeface="Times New Roman" pitchFamily="18" charset="0"/>
              </a:rPr>
              <a:t>I</a:t>
            </a:r>
            <a:r>
              <a:rPr lang="en-US" altLang="zh-CN" sz="2000" baseline="-25000" dirty="0"/>
              <a:t>BQ</a:t>
            </a:r>
            <a:r>
              <a:rPr lang="en-US" altLang="zh-CN" sz="2000" i="1" dirty="0"/>
              <a:t>R </a:t>
            </a:r>
            <a:r>
              <a:rPr lang="en-US" altLang="zh-CN" sz="2000" dirty="0"/>
              <a:t>+ </a:t>
            </a:r>
            <a:r>
              <a:rPr lang="en-US" altLang="zh-CN" sz="2000" i="1" dirty="0"/>
              <a:t>U</a:t>
            </a:r>
            <a:r>
              <a:rPr lang="en-US" altLang="zh-CN" sz="2000" baseline="-25000" dirty="0"/>
              <a:t>BEQ</a:t>
            </a:r>
            <a:r>
              <a:rPr lang="en-US" altLang="zh-CN" sz="2000" dirty="0"/>
              <a:t> + 2 </a:t>
            </a:r>
            <a:r>
              <a:rPr lang="en-US" altLang="zh-CN" sz="2000" i="1" dirty="0">
                <a:latin typeface="Times New Roman" pitchFamily="18" charset="0"/>
              </a:rPr>
              <a:t>I</a:t>
            </a:r>
            <a:r>
              <a:rPr lang="en-US" altLang="zh-CN" sz="2000" baseline="-25000" dirty="0"/>
              <a:t>E</a:t>
            </a:r>
            <a:r>
              <a:rPr lang="en-US" altLang="zh-CN" sz="2000" dirty="0"/>
              <a:t> </a:t>
            </a:r>
            <a:r>
              <a:rPr lang="en-US" altLang="zh-CN" sz="2000" baseline="-25000" dirty="0"/>
              <a:t>Q</a:t>
            </a:r>
            <a:r>
              <a:rPr lang="en-US" altLang="zh-CN" sz="2000" i="1" dirty="0"/>
              <a:t>R</a:t>
            </a:r>
            <a:r>
              <a:rPr lang="en-US" altLang="zh-CN" sz="2000" baseline="-25000" dirty="0"/>
              <a:t>E</a:t>
            </a:r>
            <a:r>
              <a:rPr lang="en-US" altLang="zh-CN" sz="2000" dirty="0"/>
              <a:t> = </a:t>
            </a:r>
            <a:r>
              <a:rPr lang="en-US" altLang="zh-CN" sz="2000" i="1" dirty="0"/>
              <a:t>V</a:t>
            </a:r>
            <a:r>
              <a:rPr lang="en-US" altLang="zh-CN" sz="2000" baseline="-25000" dirty="0"/>
              <a:t>EE </a:t>
            </a:r>
            <a:r>
              <a:rPr lang="en-US" altLang="zh-CN" sz="2000" dirty="0"/>
              <a:t> </a:t>
            </a:r>
          </a:p>
          <a:p>
            <a:endParaRPr lang="en-US" altLang="zh-CN" sz="2000" dirty="0"/>
          </a:p>
          <a:p>
            <a:r>
              <a:rPr lang="zh-CN" altLang="en-US" sz="2000" dirty="0"/>
              <a:t>则静态基极电流为： </a:t>
            </a:r>
            <a:endParaRPr lang="zh-CN" altLang="en-US" dirty="0"/>
          </a:p>
        </p:txBody>
      </p:sp>
      <p:sp>
        <p:nvSpPr>
          <p:cNvPr id="752646"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2645" name="Object 5"/>
          <p:cNvGraphicFramePr>
            <a:graphicFrameLocks noChangeAspect="1"/>
          </p:cNvGraphicFramePr>
          <p:nvPr/>
        </p:nvGraphicFramePr>
        <p:xfrm>
          <a:off x="3491880" y="2780928"/>
          <a:ext cx="2592288" cy="864731"/>
        </p:xfrm>
        <a:graphic>
          <a:graphicData uri="http://schemas.openxmlformats.org/presentationml/2006/ole">
            <p:oleObj spid="_x0000_s752645" name="公式" r:id="rId3" imgW="1282700" imgH="431800" progId="">
              <p:embed/>
            </p:oleObj>
          </a:graphicData>
        </a:graphic>
      </p:graphicFrame>
      <p:sp>
        <p:nvSpPr>
          <p:cNvPr id="752647" name="Text Box 7"/>
          <p:cNvSpPr txBox="1">
            <a:spLocks noChangeArrowheads="1"/>
          </p:cNvSpPr>
          <p:nvPr/>
        </p:nvSpPr>
        <p:spPr bwMode="auto">
          <a:xfrm>
            <a:off x="611560" y="3933056"/>
            <a:ext cx="7993063" cy="2246769"/>
          </a:xfrm>
          <a:prstGeom prst="rect">
            <a:avLst/>
          </a:prstGeom>
          <a:noFill/>
          <a:ln w="9525">
            <a:noFill/>
            <a:miter lim="800000"/>
            <a:headEnd/>
            <a:tailEnd/>
          </a:ln>
          <a:effectLst/>
        </p:spPr>
        <p:txBody>
          <a:bodyPr>
            <a:spAutoFit/>
          </a:bodyPr>
          <a:lstStyle/>
          <a:p>
            <a:r>
              <a:rPr lang="zh-CN" altLang="en-US" sz="2000" dirty="0"/>
              <a:t>静态集电极电流和电位为：                  </a:t>
            </a:r>
          </a:p>
          <a:p>
            <a:r>
              <a:rPr lang="zh-CN" altLang="en-US" sz="2000" dirty="0"/>
              <a:t>                                               </a:t>
            </a:r>
            <a:r>
              <a:rPr lang="en-US" altLang="zh-CN" sz="2000" i="1" dirty="0">
                <a:latin typeface="Times New Roman" pitchFamily="18" charset="0"/>
              </a:rPr>
              <a:t>I</a:t>
            </a:r>
            <a:r>
              <a:rPr lang="en-US" altLang="zh-CN" sz="2000" baseline="-25000" dirty="0"/>
              <a:t>CQ</a:t>
            </a:r>
            <a:r>
              <a:rPr lang="en-US" altLang="zh-CN" sz="2000" dirty="0"/>
              <a:t> </a:t>
            </a:r>
            <a:r>
              <a:rPr lang="en-US" altLang="zh-CN" sz="2000" dirty="0" smtClean="0"/>
              <a:t>≈</a:t>
            </a:r>
            <a:r>
              <a:rPr lang="el-GR" altLang="zh-CN" sz="2000" i="1" dirty="0" smtClean="0">
                <a:cs typeface="Arial" charset="0"/>
              </a:rPr>
              <a:t> β</a:t>
            </a:r>
            <a:r>
              <a:rPr lang="en-US" altLang="zh-CN" sz="2000" i="1" dirty="0" smtClean="0">
                <a:latin typeface="Times New Roman" pitchFamily="18" charset="0"/>
              </a:rPr>
              <a:t>I</a:t>
            </a:r>
            <a:r>
              <a:rPr lang="en-US" altLang="zh-CN" sz="2000" baseline="-25000" dirty="0" smtClean="0"/>
              <a:t>BQ</a:t>
            </a:r>
            <a:endParaRPr lang="en-US" altLang="zh-CN" sz="2000" baseline="-25000" dirty="0"/>
          </a:p>
          <a:p>
            <a:r>
              <a:rPr lang="en-US" altLang="zh-CN" sz="2000" i="1" dirty="0"/>
              <a:t>                               </a:t>
            </a:r>
          </a:p>
          <a:p>
            <a:r>
              <a:rPr lang="en-US" altLang="zh-CN" sz="2000" i="1" dirty="0"/>
              <a:t>                                 U</a:t>
            </a:r>
            <a:r>
              <a:rPr lang="en-US" altLang="zh-CN" sz="2000" baseline="-25000" dirty="0"/>
              <a:t>CQ </a:t>
            </a:r>
            <a:r>
              <a:rPr lang="en-US" altLang="zh-CN" sz="2000" dirty="0"/>
              <a:t>= </a:t>
            </a:r>
            <a:r>
              <a:rPr lang="en-US" altLang="zh-CN" sz="2000" i="1" dirty="0"/>
              <a:t>V</a:t>
            </a:r>
            <a:r>
              <a:rPr lang="en-US" altLang="zh-CN" sz="2000" baseline="-25000" dirty="0"/>
              <a:t>CC</a:t>
            </a:r>
            <a:r>
              <a:rPr lang="en-US" altLang="zh-CN" sz="2000" dirty="0"/>
              <a:t> - </a:t>
            </a:r>
            <a:r>
              <a:rPr lang="en-US" altLang="zh-CN" sz="2000" i="1" dirty="0">
                <a:latin typeface="Times New Roman" pitchFamily="18" charset="0"/>
              </a:rPr>
              <a:t>I</a:t>
            </a:r>
            <a:r>
              <a:rPr lang="en-US" altLang="zh-CN" sz="2000" baseline="-25000" dirty="0"/>
              <a:t>CQ</a:t>
            </a:r>
            <a:r>
              <a:rPr lang="en-US" altLang="zh-CN" sz="2000" dirty="0"/>
              <a:t> </a:t>
            </a:r>
            <a:r>
              <a:rPr lang="en-US" altLang="zh-CN" sz="2000" i="1" dirty="0" err="1"/>
              <a:t>R</a:t>
            </a:r>
            <a:r>
              <a:rPr lang="en-US" altLang="zh-CN" sz="2000" dirty="0" err="1"/>
              <a:t>c</a:t>
            </a:r>
            <a:r>
              <a:rPr lang="en-US" altLang="zh-CN" sz="2000" dirty="0"/>
              <a:t>  ( </a:t>
            </a:r>
            <a:r>
              <a:rPr lang="zh-CN" altLang="en-US" sz="2000" dirty="0"/>
              <a:t>对地</a:t>
            </a:r>
            <a:r>
              <a:rPr lang="en-US" altLang="zh-CN" sz="2000" dirty="0"/>
              <a:t>)</a:t>
            </a:r>
          </a:p>
          <a:p>
            <a:endParaRPr lang="en-US" altLang="zh-CN" sz="2000" dirty="0"/>
          </a:p>
          <a:p>
            <a:r>
              <a:rPr lang="zh-CN" altLang="en-US" sz="2000" dirty="0"/>
              <a:t>静态基极电位为：                         </a:t>
            </a:r>
          </a:p>
          <a:p>
            <a:r>
              <a:rPr lang="zh-CN" altLang="en-US" sz="2000" dirty="0"/>
              <a:t>                                         </a:t>
            </a:r>
            <a:r>
              <a:rPr lang="en-US" altLang="zh-CN" sz="2000" i="1" dirty="0"/>
              <a:t>U</a:t>
            </a:r>
            <a:r>
              <a:rPr lang="en-US" altLang="zh-CN" sz="2000" baseline="-25000" dirty="0"/>
              <a:t>BQ</a:t>
            </a:r>
            <a:r>
              <a:rPr lang="en-US" altLang="zh-CN" sz="2000" dirty="0"/>
              <a:t> = - </a:t>
            </a:r>
            <a:r>
              <a:rPr lang="en-US" altLang="zh-CN" sz="2000" i="1" dirty="0">
                <a:latin typeface="Times New Roman" pitchFamily="18" charset="0"/>
              </a:rPr>
              <a:t>I</a:t>
            </a:r>
            <a:r>
              <a:rPr lang="en-US" altLang="zh-CN" sz="2000" baseline="-25000" dirty="0"/>
              <a:t>BQ</a:t>
            </a:r>
            <a:r>
              <a:rPr lang="en-US" altLang="zh-CN" sz="2000" i="1" dirty="0"/>
              <a:t>R</a:t>
            </a:r>
            <a:r>
              <a:rPr lang="en-US" altLang="zh-CN" sz="2000" dirty="0"/>
              <a:t>  (</a:t>
            </a:r>
            <a:r>
              <a:rPr lang="zh-CN" altLang="en-US" sz="2000" dirty="0"/>
              <a:t>对地</a:t>
            </a:r>
            <a:r>
              <a:rPr lang="en-US" altLang="zh-CN" sz="20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8" name="Text Box 4"/>
          <p:cNvSpPr txBox="1">
            <a:spLocks noChangeArrowheads="1"/>
          </p:cNvSpPr>
          <p:nvPr/>
        </p:nvSpPr>
        <p:spPr bwMode="auto">
          <a:xfrm>
            <a:off x="539552" y="260648"/>
            <a:ext cx="8280400" cy="1631216"/>
          </a:xfrm>
          <a:prstGeom prst="rect">
            <a:avLst/>
          </a:prstGeom>
          <a:noFill/>
          <a:ln w="9525">
            <a:noFill/>
            <a:miter lim="800000"/>
            <a:headEnd/>
            <a:tailEnd/>
          </a:ln>
          <a:effectLst/>
        </p:spPr>
        <p:txBody>
          <a:bodyPr>
            <a:spAutoFit/>
          </a:bodyPr>
          <a:lstStyle/>
          <a:p>
            <a:r>
              <a:rPr lang="zh-CN" altLang="en-US" sz="2000" b="1" dirty="0"/>
              <a:t>（</a:t>
            </a:r>
            <a:r>
              <a:rPr lang="en-US" altLang="zh-CN" sz="2000" b="1" dirty="0"/>
              <a:t>3</a:t>
            </a:r>
            <a:r>
              <a:rPr lang="zh-CN" altLang="en-US" sz="2000" b="1" dirty="0"/>
              <a:t>）动态分析</a:t>
            </a:r>
          </a:p>
          <a:p>
            <a:r>
              <a:rPr lang="zh-CN" altLang="en-US" sz="2000" dirty="0"/>
              <a:t>       当输入差模信号时，由于两管的输入电压大小相等、方向相反，流过两管的电流也大小相等、方向也相反，结果使得长尾电阻</a:t>
            </a:r>
            <a:r>
              <a:rPr lang="en-US" altLang="zh-CN" sz="2000" i="1" dirty="0"/>
              <a:t>R</a:t>
            </a:r>
            <a:r>
              <a:rPr lang="en-US" altLang="zh-CN" sz="2000" baseline="-25000" dirty="0"/>
              <a:t>E</a:t>
            </a:r>
            <a:r>
              <a:rPr lang="zh-CN" altLang="en-US" sz="2000" dirty="0"/>
              <a:t>上的电流变化为零，则</a:t>
            </a:r>
            <a:r>
              <a:rPr lang="en-US" altLang="zh-CN" sz="2000" i="1" dirty="0" err="1"/>
              <a:t>u</a:t>
            </a:r>
            <a:r>
              <a:rPr lang="en-US" altLang="zh-CN" sz="2000" baseline="-25000" dirty="0" err="1"/>
              <a:t>E</a:t>
            </a:r>
            <a:r>
              <a:rPr lang="en-US" altLang="zh-CN" sz="2000" dirty="0"/>
              <a:t> = 0</a:t>
            </a:r>
            <a:r>
              <a:rPr lang="zh-CN" altLang="en-US" sz="2000" dirty="0"/>
              <a:t>。可以认为：</a:t>
            </a:r>
            <a:r>
              <a:rPr lang="en-US" altLang="zh-CN" sz="2000" i="1" dirty="0"/>
              <a:t>R</a:t>
            </a:r>
            <a:r>
              <a:rPr lang="en-US" altLang="zh-CN" sz="2000" baseline="-25000" dirty="0"/>
              <a:t>E</a:t>
            </a:r>
            <a:r>
              <a:rPr lang="zh-CN" altLang="en-US" sz="2000" dirty="0"/>
              <a:t>对差模信号呈短路状态。交流通路如图</a:t>
            </a:r>
            <a:r>
              <a:rPr lang="en-US" altLang="zh-CN" sz="2000" dirty="0"/>
              <a:t>6-10</a:t>
            </a:r>
            <a:r>
              <a:rPr lang="zh-CN" altLang="en-US" sz="2000" dirty="0"/>
              <a:t>所示。</a:t>
            </a:r>
          </a:p>
        </p:txBody>
      </p:sp>
      <p:pic>
        <p:nvPicPr>
          <p:cNvPr id="753669" name="Picture 5"/>
          <p:cNvPicPr>
            <a:picLocks noChangeAspect="1" noChangeArrowheads="1"/>
          </p:cNvPicPr>
          <p:nvPr/>
        </p:nvPicPr>
        <p:blipFill>
          <a:blip r:embed="rId2" cstate="print"/>
          <a:srcRect/>
          <a:stretch>
            <a:fillRect/>
          </a:stretch>
        </p:blipFill>
        <p:spPr bwMode="auto">
          <a:xfrm>
            <a:off x="2555776" y="1916832"/>
            <a:ext cx="4176365" cy="2485391"/>
          </a:xfrm>
          <a:prstGeom prst="rect">
            <a:avLst/>
          </a:prstGeom>
          <a:noFill/>
          <a:ln w="9525">
            <a:noFill/>
            <a:miter lim="800000"/>
            <a:headEnd/>
            <a:tailEnd/>
          </a:ln>
          <a:effectLst/>
        </p:spPr>
      </p:pic>
      <p:sp>
        <p:nvSpPr>
          <p:cNvPr id="753670" name="Text Box 6"/>
          <p:cNvSpPr txBox="1">
            <a:spLocks noChangeArrowheads="1"/>
          </p:cNvSpPr>
          <p:nvPr/>
        </p:nvSpPr>
        <p:spPr bwMode="auto">
          <a:xfrm>
            <a:off x="4788024" y="4365104"/>
            <a:ext cx="1512888" cy="366712"/>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6-10</a:t>
            </a:r>
          </a:p>
        </p:txBody>
      </p:sp>
      <p:sp>
        <p:nvSpPr>
          <p:cNvPr id="753671" name="Text Box 7"/>
          <p:cNvSpPr txBox="1">
            <a:spLocks noChangeArrowheads="1"/>
          </p:cNvSpPr>
          <p:nvPr/>
        </p:nvSpPr>
        <p:spPr bwMode="auto">
          <a:xfrm>
            <a:off x="611560" y="4797152"/>
            <a:ext cx="8353425" cy="1323439"/>
          </a:xfrm>
          <a:prstGeom prst="rect">
            <a:avLst/>
          </a:prstGeom>
          <a:noFill/>
          <a:ln w="9525">
            <a:noFill/>
            <a:miter lim="800000"/>
            <a:headEnd/>
            <a:tailEnd/>
          </a:ln>
          <a:effectLst/>
        </p:spPr>
        <p:txBody>
          <a:bodyPr>
            <a:spAutoFit/>
          </a:bodyPr>
          <a:lstStyle/>
          <a:p>
            <a:r>
              <a:rPr lang="en-US" altLang="zh-CN" sz="2000" dirty="0"/>
              <a:t>       </a:t>
            </a:r>
            <a:r>
              <a:rPr lang="zh-CN" altLang="en-US" sz="2000" b="1" dirty="0">
                <a:solidFill>
                  <a:srgbClr val="FF0000"/>
                </a:solidFill>
              </a:rPr>
              <a:t>说明：</a:t>
            </a:r>
            <a:r>
              <a:rPr lang="zh-CN" altLang="en-US" sz="2000" dirty="0"/>
              <a:t>图中</a:t>
            </a:r>
            <a:r>
              <a:rPr lang="en-US" altLang="zh-CN" sz="2000" i="1" dirty="0"/>
              <a:t>R</a:t>
            </a:r>
            <a:r>
              <a:rPr lang="en-US" altLang="zh-CN" sz="2000" baseline="-25000" dirty="0"/>
              <a:t>L</a:t>
            </a:r>
            <a:r>
              <a:rPr lang="zh-CN" altLang="en-US" sz="2000" dirty="0"/>
              <a:t>为接在两个三极管集电极之间的负载电阻。当输入差模信号时，一管集电极电位降低，另一管集电极电位升高，而且升高与降低的数值相等，于是可以认为</a:t>
            </a:r>
            <a:r>
              <a:rPr lang="en-US" altLang="zh-CN" sz="2000" i="1" dirty="0"/>
              <a:t>R</a:t>
            </a:r>
            <a:r>
              <a:rPr lang="en-US" altLang="zh-CN" sz="2000" baseline="-25000" dirty="0"/>
              <a:t>L</a:t>
            </a:r>
            <a:r>
              <a:rPr lang="zh-CN" altLang="en-US" sz="2000" dirty="0"/>
              <a:t>中点处的电位为零。也就是说，在</a:t>
            </a:r>
            <a:r>
              <a:rPr lang="en-US" altLang="zh-CN" sz="2000" i="1" dirty="0"/>
              <a:t>R</a:t>
            </a:r>
            <a:r>
              <a:rPr lang="en-US" altLang="zh-CN" sz="2000" baseline="-25000" dirty="0"/>
              <a:t>L</a:t>
            </a:r>
            <a:r>
              <a:rPr lang="en-US" altLang="zh-CN" sz="2000" dirty="0"/>
              <a:t>/2</a:t>
            </a:r>
            <a:r>
              <a:rPr lang="zh-CN" altLang="en-US" sz="2000" dirty="0"/>
              <a:t>处相当于交流接地。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2" name="Text Box 4"/>
          <p:cNvSpPr txBox="1">
            <a:spLocks noChangeArrowheads="1"/>
          </p:cNvSpPr>
          <p:nvPr/>
        </p:nvSpPr>
        <p:spPr bwMode="auto">
          <a:xfrm>
            <a:off x="611188" y="476250"/>
            <a:ext cx="8137525" cy="400110"/>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根据交流通路可得差模电压放大倍数为 ：</a:t>
            </a:r>
          </a:p>
        </p:txBody>
      </p:sp>
      <p:sp>
        <p:nvSpPr>
          <p:cNvPr id="754694"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4693" name="Object 5"/>
          <p:cNvGraphicFramePr>
            <a:graphicFrameLocks noChangeAspect="1"/>
          </p:cNvGraphicFramePr>
          <p:nvPr/>
        </p:nvGraphicFramePr>
        <p:xfrm>
          <a:off x="1706578" y="1052513"/>
          <a:ext cx="3225785" cy="936327"/>
        </p:xfrm>
        <a:graphic>
          <a:graphicData uri="http://schemas.openxmlformats.org/presentationml/2006/ole">
            <p:oleObj spid="_x0000_s754693" name="公式" r:id="rId3" imgW="1409088" imgH="406224" progId="">
              <p:embed/>
            </p:oleObj>
          </a:graphicData>
        </a:graphic>
      </p:graphicFrame>
      <p:sp>
        <p:nvSpPr>
          <p:cNvPr id="754696" name="Rectangle 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4695" name="Object 7"/>
          <p:cNvGraphicFramePr>
            <a:graphicFrameLocks noChangeAspect="1"/>
          </p:cNvGraphicFramePr>
          <p:nvPr/>
        </p:nvGraphicFramePr>
        <p:xfrm>
          <a:off x="4932363" y="1052512"/>
          <a:ext cx="2231925" cy="944730"/>
        </p:xfrm>
        <a:graphic>
          <a:graphicData uri="http://schemas.openxmlformats.org/presentationml/2006/ole">
            <p:oleObj spid="_x0000_s754695" name="公式" r:id="rId4" imgW="1054100" imgH="444500" progId="">
              <p:embed/>
            </p:oleObj>
          </a:graphicData>
        </a:graphic>
      </p:graphicFrame>
      <p:sp>
        <p:nvSpPr>
          <p:cNvPr id="754697" name="Text Box 9"/>
          <p:cNvSpPr txBox="1">
            <a:spLocks noChangeArrowheads="1"/>
          </p:cNvSpPr>
          <p:nvPr/>
        </p:nvSpPr>
        <p:spPr bwMode="auto">
          <a:xfrm>
            <a:off x="611560" y="2420888"/>
            <a:ext cx="8135938" cy="3477875"/>
          </a:xfrm>
          <a:prstGeom prst="rect">
            <a:avLst/>
          </a:prstGeom>
          <a:noFill/>
          <a:ln w="9525">
            <a:noFill/>
            <a:miter lim="800000"/>
            <a:headEnd/>
            <a:tailEnd/>
          </a:ln>
          <a:effectLst/>
        </p:spPr>
        <p:txBody>
          <a:bodyPr>
            <a:spAutoFit/>
          </a:bodyPr>
          <a:lstStyle/>
          <a:p>
            <a:r>
              <a:rPr lang="zh-CN" altLang="en-US" sz="2000" dirty="0"/>
              <a:t>其中</a:t>
            </a:r>
            <a:r>
              <a:rPr lang="en-US" altLang="zh-CN" sz="2000" i="1" dirty="0"/>
              <a:t>R</a:t>
            </a:r>
            <a:r>
              <a:rPr lang="en-US" altLang="zh-CN" sz="2000" baseline="-25000" dirty="0"/>
              <a:t>L</a:t>
            </a:r>
            <a:r>
              <a:rPr lang="en-US" altLang="zh-CN" sz="2000" baseline="30000" dirty="0"/>
              <a:t>/ </a:t>
            </a:r>
            <a:r>
              <a:rPr lang="en-US" altLang="zh-CN" sz="2000" dirty="0"/>
              <a:t>= </a:t>
            </a:r>
            <a:r>
              <a:rPr lang="en-US" altLang="zh-CN" sz="2000" i="1" dirty="0" err="1"/>
              <a:t>R</a:t>
            </a:r>
            <a:r>
              <a:rPr lang="en-US" altLang="zh-CN" sz="2000" dirty="0" err="1"/>
              <a:t>c</a:t>
            </a:r>
            <a:r>
              <a:rPr lang="en-US" altLang="zh-CN" sz="2000" dirty="0"/>
              <a:t>//</a:t>
            </a:r>
            <a:r>
              <a:rPr lang="zh-CN" altLang="en-US" sz="2000" dirty="0"/>
              <a:t>（</a:t>
            </a:r>
            <a:r>
              <a:rPr lang="en-US" altLang="zh-CN" sz="2000" i="1" dirty="0"/>
              <a:t>R</a:t>
            </a:r>
            <a:r>
              <a:rPr lang="en-US" altLang="zh-CN" sz="2000" baseline="-25000" dirty="0"/>
              <a:t>L</a:t>
            </a:r>
            <a:r>
              <a:rPr lang="en-US" altLang="zh-CN" sz="2000" dirty="0"/>
              <a:t>/2</a:t>
            </a:r>
            <a:r>
              <a:rPr lang="zh-CN" altLang="en-US" sz="2000" dirty="0"/>
              <a:t>）。                </a:t>
            </a:r>
          </a:p>
          <a:p>
            <a:endParaRPr lang="zh-CN" altLang="en-US" sz="2000" dirty="0"/>
          </a:p>
          <a:p>
            <a:r>
              <a:rPr lang="zh-CN" altLang="en-US" sz="2000" dirty="0"/>
              <a:t>       从两管输入端向里看，差模输入电阻为：       </a:t>
            </a:r>
          </a:p>
          <a:p>
            <a:r>
              <a:rPr lang="zh-CN" altLang="en-US" sz="2000" dirty="0"/>
              <a:t>                        </a:t>
            </a:r>
          </a:p>
          <a:p>
            <a:r>
              <a:rPr lang="zh-CN" altLang="en-US" sz="2000" dirty="0"/>
              <a:t>                                              </a:t>
            </a:r>
            <a:r>
              <a:rPr lang="en-US" altLang="zh-CN" sz="2000" i="1" dirty="0"/>
              <a:t>R </a:t>
            </a:r>
            <a:r>
              <a:rPr lang="en-US" altLang="zh-CN" sz="2000" baseline="-25000" dirty="0" err="1"/>
              <a:t>i</a:t>
            </a:r>
            <a:r>
              <a:rPr lang="en-US" altLang="zh-CN" sz="2000" baseline="-25000" dirty="0"/>
              <a:t> d</a:t>
            </a:r>
            <a:r>
              <a:rPr lang="en-US" altLang="zh-CN" sz="2000" dirty="0"/>
              <a:t> = 2</a:t>
            </a:r>
            <a:r>
              <a:rPr lang="zh-CN" altLang="en-US" sz="2000" dirty="0"/>
              <a:t>（</a:t>
            </a:r>
            <a:r>
              <a:rPr lang="en-US" altLang="zh-CN" sz="2000" i="1" dirty="0"/>
              <a:t>R</a:t>
            </a:r>
            <a:r>
              <a:rPr lang="en-US" altLang="zh-CN" sz="2000" dirty="0"/>
              <a:t> +</a:t>
            </a:r>
            <a:r>
              <a:rPr lang="en-US" altLang="zh-CN" sz="2000" i="1" dirty="0"/>
              <a:t> </a:t>
            </a:r>
            <a:r>
              <a:rPr lang="en-US" altLang="zh-CN" sz="2000" i="1" dirty="0" err="1"/>
              <a:t>r</a:t>
            </a:r>
            <a:r>
              <a:rPr lang="en-US" altLang="zh-CN" sz="2000" baseline="-25000" dirty="0" err="1"/>
              <a:t>be</a:t>
            </a:r>
            <a:r>
              <a:rPr lang="en-US" altLang="zh-CN" sz="2000" dirty="0"/>
              <a:t> </a:t>
            </a:r>
            <a:r>
              <a:rPr lang="zh-CN" altLang="en-US" sz="2000" dirty="0"/>
              <a:t>）                           </a:t>
            </a:r>
          </a:p>
          <a:p>
            <a:r>
              <a:rPr lang="zh-CN" altLang="en-US" sz="2000" dirty="0"/>
              <a:t>  </a:t>
            </a:r>
          </a:p>
          <a:p>
            <a:r>
              <a:rPr lang="zh-CN" altLang="en-US" sz="2000" dirty="0"/>
              <a:t>两管集电极之间的输出电阻为：                  </a:t>
            </a:r>
          </a:p>
          <a:p>
            <a:r>
              <a:rPr lang="zh-CN" altLang="en-US" sz="2000" dirty="0"/>
              <a:t>                                                     </a:t>
            </a:r>
            <a:r>
              <a:rPr lang="en-US" altLang="zh-CN" sz="2000" i="1" dirty="0"/>
              <a:t>R</a:t>
            </a:r>
            <a:r>
              <a:rPr lang="en-US" altLang="zh-CN" sz="2000" baseline="-25000" dirty="0"/>
              <a:t>o </a:t>
            </a:r>
            <a:r>
              <a:rPr lang="en-US" altLang="zh-CN" sz="2000" dirty="0"/>
              <a:t>= 2</a:t>
            </a:r>
            <a:r>
              <a:rPr lang="en-US" altLang="zh-CN" sz="2000" i="1" dirty="0"/>
              <a:t>R </a:t>
            </a:r>
            <a:r>
              <a:rPr lang="en-US" altLang="zh-CN" sz="2000" baseline="-25000" dirty="0"/>
              <a:t>c</a:t>
            </a:r>
            <a:endParaRPr lang="en-US" altLang="zh-CN" sz="2000" dirty="0"/>
          </a:p>
          <a:p>
            <a:endParaRPr lang="en-US" altLang="zh-CN" sz="2000" dirty="0"/>
          </a:p>
          <a:p>
            <a:r>
              <a:rPr lang="en-US" altLang="zh-CN" sz="2000" dirty="0"/>
              <a:t>       </a:t>
            </a:r>
            <a:r>
              <a:rPr lang="zh-CN" altLang="en-US" sz="2000" dirty="0"/>
              <a:t>在长尾式差分放大电路中，为了在两参数不完全对称的情况下能使静态时的</a:t>
            </a:r>
            <a:r>
              <a:rPr lang="en-US" altLang="zh-CN" sz="2000" i="1" dirty="0" err="1"/>
              <a:t>u</a:t>
            </a:r>
            <a:r>
              <a:rPr lang="en-US" altLang="zh-CN" sz="2000" dirty="0" err="1"/>
              <a:t>o</a:t>
            </a:r>
            <a:r>
              <a:rPr lang="zh-CN" altLang="en-US" sz="2000" dirty="0"/>
              <a:t>为零，常常接入调零电位器</a:t>
            </a:r>
            <a:r>
              <a:rPr lang="en-US" altLang="zh-CN" sz="2000" i="1" dirty="0"/>
              <a:t>R</a:t>
            </a:r>
            <a:r>
              <a:rPr lang="en-US" altLang="zh-CN" sz="2000" baseline="-25000" dirty="0"/>
              <a:t>P</a:t>
            </a:r>
            <a:r>
              <a:rPr lang="zh-CN" altLang="en-US" sz="2000" dirty="0"/>
              <a:t>，如图</a:t>
            </a:r>
            <a:r>
              <a:rPr lang="en-US" altLang="zh-CN" sz="2000" dirty="0"/>
              <a:t>6-11</a:t>
            </a:r>
            <a:r>
              <a:rPr lang="zh-CN" altLang="en-US" sz="2000" dirty="0"/>
              <a:t>所示。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6" name="Text Box 4"/>
          <p:cNvSpPr txBox="1">
            <a:spLocks noChangeArrowheads="1"/>
          </p:cNvSpPr>
          <p:nvPr/>
        </p:nvSpPr>
        <p:spPr bwMode="auto">
          <a:xfrm>
            <a:off x="467544" y="260648"/>
            <a:ext cx="8280400" cy="1938992"/>
          </a:xfrm>
          <a:prstGeom prst="rect">
            <a:avLst/>
          </a:prstGeom>
          <a:noFill/>
          <a:ln w="9525">
            <a:noFill/>
            <a:miter lim="800000"/>
            <a:headEnd/>
            <a:tailEnd/>
          </a:ln>
          <a:effectLst/>
        </p:spPr>
        <p:txBody>
          <a:bodyPr>
            <a:spAutoFit/>
          </a:bodyPr>
          <a:lstStyle/>
          <a:p>
            <a:r>
              <a:rPr lang="en-US" altLang="zh-CN" b="1" dirty="0"/>
              <a:t>       </a:t>
            </a:r>
            <a:r>
              <a:rPr lang="zh-CN" altLang="en-US" sz="2000" b="1" dirty="0"/>
              <a:t>例</a:t>
            </a:r>
            <a:r>
              <a:rPr lang="en-US" altLang="zh-CN" sz="2000" b="1" dirty="0"/>
              <a:t>6-1  </a:t>
            </a:r>
            <a:r>
              <a:rPr lang="zh-CN" altLang="en-US" sz="2000" dirty="0"/>
              <a:t>在图</a:t>
            </a:r>
            <a:r>
              <a:rPr lang="en-US" altLang="zh-CN" sz="2000" dirty="0"/>
              <a:t>6-11</a:t>
            </a:r>
            <a:r>
              <a:rPr lang="zh-CN" altLang="en-US" sz="2000" dirty="0"/>
              <a:t>所示的差分放大电路中，已知</a:t>
            </a:r>
            <a:r>
              <a:rPr lang="en-US" altLang="zh-CN" sz="2000" i="1" dirty="0"/>
              <a:t>V</a:t>
            </a:r>
            <a:r>
              <a:rPr lang="en-US" altLang="zh-CN" sz="2000" dirty="0"/>
              <a:t>CC = </a:t>
            </a:r>
            <a:r>
              <a:rPr lang="en-US" altLang="zh-CN" sz="2000" i="1" dirty="0"/>
              <a:t>V</a:t>
            </a:r>
            <a:r>
              <a:rPr lang="en-US" altLang="zh-CN" sz="2000" dirty="0"/>
              <a:t>EE = 12 V</a:t>
            </a:r>
            <a:r>
              <a:rPr lang="zh-CN" altLang="en-US" sz="2000" dirty="0"/>
              <a:t>，三极管的</a:t>
            </a:r>
            <a:r>
              <a:rPr lang="en-US" altLang="zh-CN" sz="2000" dirty="0"/>
              <a:t>= 50</a:t>
            </a:r>
            <a:r>
              <a:rPr lang="zh-CN" altLang="en-US" sz="2000" dirty="0"/>
              <a:t>，</a:t>
            </a:r>
            <a:r>
              <a:rPr lang="en-US" altLang="zh-CN" sz="2000" i="1" dirty="0" err="1"/>
              <a:t>R</a:t>
            </a:r>
            <a:r>
              <a:rPr lang="en-US" altLang="zh-CN" sz="2000" dirty="0" err="1"/>
              <a:t>c</a:t>
            </a:r>
            <a:r>
              <a:rPr lang="en-US" altLang="zh-CN" sz="2000" dirty="0"/>
              <a:t> = 30 </a:t>
            </a:r>
            <a:r>
              <a:rPr lang="en-US" altLang="zh-CN" sz="2000" dirty="0" err="1"/>
              <a:t>kΩ</a:t>
            </a:r>
            <a:r>
              <a:rPr lang="zh-CN" altLang="en-US" sz="2000" dirty="0"/>
              <a:t>，</a:t>
            </a:r>
            <a:r>
              <a:rPr lang="en-US" altLang="zh-CN" sz="2000" i="1" dirty="0"/>
              <a:t>R</a:t>
            </a:r>
            <a:r>
              <a:rPr lang="en-US" altLang="zh-CN" sz="2000" dirty="0"/>
              <a:t>E = 27 </a:t>
            </a:r>
            <a:r>
              <a:rPr lang="en-US" altLang="zh-CN" sz="2000" dirty="0" err="1"/>
              <a:t>kΩ</a:t>
            </a:r>
            <a:r>
              <a:rPr lang="zh-CN" altLang="en-US" sz="2000" dirty="0"/>
              <a:t>，</a:t>
            </a:r>
            <a:r>
              <a:rPr lang="en-US" altLang="zh-CN" sz="2000" i="1" dirty="0"/>
              <a:t>R </a:t>
            </a:r>
            <a:r>
              <a:rPr lang="en-US" altLang="zh-CN" sz="2000" dirty="0"/>
              <a:t>= 10 </a:t>
            </a:r>
            <a:r>
              <a:rPr lang="en-US" altLang="zh-CN" sz="2000" dirty="0" err="1"/>
              <a:t>kΩ</a:t>
            </a:r>
            <a:r>
              <a:rPr lang="zh-CN" altLang="en-US" sz="2000" dirty="0"/>
              <a:t>，</a:t>
            </a:r>
            <a:r>
              <a:rPr lang="en-US" altLang="zh-CN" sz="2000" i="1" dirty="0"/>
              <a:t>R</a:t>
            </a:r>
            <a:r>
              <a:rPr lang="en-US" altLang="zh-CN" sz="2000" dirty="0"/>
              <a:t>P = 500Ω</a:t>
            </a:r>
            <a:r>
              <a:rPr lang="zh-CN" altLang="en-US" sz="2000" dirty="0"/>
              <a:t>，设电位器</a:t>
            </a:r>
            <a:r>
              <a:rPr lang="en-US" altLang="zh-CN" sz="2000" i="1" dirty="0"/>
              <a:t>R</a:t>
            </a:r>
            <a:r>
              <a:rPr lang="en-US" altLang="zh-CN" sz="2000" dirty="0"/>
              <a:t>P</a:t>
            </a:r>
            <a:r>
              <a:rPr lang="zh-CN" altLang="en-US" sz="2000" dirty="0"/>
              <a:t>的活动端调在中间位置，负载电阻</a:t>
            </a:r>
            <a:r>
              <a:rPr lang="en-US" altLang="zh-CN" sz="2000" i="1" dirty="0"/>
              <a:t>R</a:t>
            </a:r>
            <a:r>
              <a:rPr lang="en-US" altLang="zh-CN" sz="2000" dirty="0"/>
              <a:t>L = 20 </a:t>
            </a:r>
            <a:r>
              <a:rPr lang="en-US" altLang="zh-CN" sz="2000" dirty="0" err="1"/>
              <a:t>kΩ</a:t>
            </a:r>
            <a:r>
              <a:rPr lang="zh-CN" altLang="en-US" sz="2000" dirty="0"/>
              <a:t>。试估算放大电路的静态工作点</a:t>
            </a:r>
            <a:r>
              <a:rPr lang="en-US" altLang="zh-CN" sz="2000" i="1" dirty="0"/>
              <a:t>Q</a:t>
            </a:r>
            <a:r>
              <a:rPr lang="zh-CN" altLang="en-US" sz="2000" dirty="0"/>
              <a:t>、差模电压放大倍数</a:t>
            </a:r>
            <a:r>
              <a:rPr lang="en-US" altLang="zh-CN" sz="2000" i="1" dirty="0"/>
              <a:t>Au </a:t>
            </a:r>
            <a:r>
              <a:rPr lang="en-US" altLang="zh-CN" sz="2000" dirty="0"/>
              <a:t>d</a:t>
            </a:r>
            <a:r>
              <a:rPr lang="zh-CN" altLang="en-US" sz="2000" dirty="0"/>
              <a:t>、差模输入电阻</a:t>
            </a:r>
            <a:r>
              <a:rPr lang="en-US" altLang="zh-CN" sz="2000" i="1" dirty="0"/>
              <a:t>R </a:t>
            </a:r>
            <a:r>
              <a:rPr lang="en-US" altLang="zh-CN" sz="2000" dirty="0" err="1"/>
              <a:t>i</a:t>
            </a:r>
            <a:r>
              <a:rPr lang="en-US" altLang="zh-CN" sz="2000" dirty="0"/>
              <a:t> d</a:t>
            </a:r>
            <a:r>
              <a:rPr lang="zh-CN" altLang="en-US" sz="2000" dirty="0"/>
              <a:t>和输出电阻</a:t>
            </a:r>
            <a:r>
              <a:rPr lang="en-US" altLang="zh-CN" sz="2000" i="1" dirty="0"/>
              <a:t>R</a:t>
            </a:r>
            <a:r>
              <a:rPr lang="en-US" altLang="zh-CN" sz="2000" dirty="0"/>
              <a:t>o </a:t>
            </a:r>
            <a:r>
              <a:rPr lang="zh-CN" altLang="en-US" sz="2000" dirty="0"/>
              <a:t>。</a:t>
            </a:r>
            <a:endParaRPr lang="zh-CN" altLang="en-US" sz="2000" b="1" dirty="0"/>
          </a:p>
          <a:p>
            <a:r>
              <a:rPr lang="zh-CN" altLang="en-US" sz="2000" b="1" dirty="0"/>
              <a:t>       解   </a:t>
            </a:r>
            <a:r>
              <a:rPr lang="zh-CN" altLang="en-US" sz="2000" dirty="0"/>
              <a:t>由三极管的基极回路可知</a:t>
            </a:r>
          </a:p>
        </p:txBody>
      </p:sp>
      <p:pic>
        <p:nvPicPr>
          <p:cNvPr id="755717" name="Picture 5"/>
          <p:cNvPicPr>
            <a:picLocks noChangeAspect="1" noChangeArrowheads="1"/>
          </p:cNvPicPr>
          <p:nvPr/>
        </p:nvPicPr>
        <p:blipFill>
          <a:blip r:embed="rId3" cstate="print"/>
          <a:srcRect/>
          <a:stretch>
            <a:fillRect/>
          </a:stretch>
        </p:blipFill>
        <p:spPr bwMode="auto">
          <a:xfrm>
            <a:off x="4499992" y="2132856"/>
            <a:ext cx="4494789" cy="3024336"/>
          </a:xfrm>
          <a:prstGeom prst="rect">
            <a:avLst/>
          </a:prstGeom>
          <a:noFill/>
          <a:ln w="9525">
            <a:noFill/>
            <a:miter lim="800000"/>
            <a:headEnd/>
            <a:tailEnd/>
          </a:ln>
          <a:effectLst/>
        </p:spPr>
      </p:pic>
      <p:sp>
        <p:nvSpPr>
          <p:cNvPr id="755718" name="Text Box 6"/>
          <p:cNvSpPr txBox="1">
            <a:spLocks noChangeArrowheads="1"/>
          </p:cNvSpPr>
          <p:nvPr/>
        </p:nvSpPr>
        <p:spPr bwMode="auto">
          <a:xfrm>
            <a:off x="6300192" y="5445224"/>
            <a:ext cx="1439863"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6-11</a:t>
            </a:r>
          </a:p>
        </p:txBody>
      </p:sp>
      <p:sp>
        <p:nvSpPr>
          <p:cNvPr id="755720" name="Rectangle 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5719" name="Object 7"/>
          <p:cNvGraphicFramePr>
            <a:graphicFrameLocks noChangeAspect="1"/>
          </p:cNvGraphicFramePr>
          <p:nvPr/>
        </p:nvGraphicFramePr>
        <p:xfrm>
          <a:off x="539552" y="2276872"/>
          <a:ext cx="3189287" cy="749300"/>
        </p:xfrm>
        <a:graphic>
          <a:graphicData uri="http://schemas.openxmlformats.org/presentationml/2006/ole">
            <p:oleObj spid="_x0000_s755719" name="公式" r:id="rId4" imgW="1904760" imgH="444240" progId="">
              <p:embed/>
            </p:oleObj>
          </a:graphicData>
        </a:graphic>
      </p:graphicFrame>
      <p:sp>
        <p:nvSpPr>
          <p:cNvPr id="755722" name="Rectangle 10"/>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5721" name="Object 9"/>
          <p:cNvGraphicFramePr>
            <a:graphicFrameLocks noChangeAspect="1"/>
          </p:cNvGraphicFramePr>
          <p:nvPr/>
        </p:nvGraphicFramePr>
        <p:xfrm>
          <a:off x="539552" y="3212976"/>
          <a:ext cx="3722687" cy="784225"/>
        </p:xfrm>
        <a:graphic>
          <a:graphicData uri="http://schemas.openxmlformats.org/presentationml/2006/ole">
            <p:oleObj spid="_x0000_s755721" name="公式" r:id="rId5" imgW="2184120" imgH="457200" progId="">
              <p:embed/>
            </p:oleObj>
          </a:graphicData>
        </a:graphic>
      </p:graphicFrame>
      <p:graphicFrame>
        <p:nvGraphicFramePr>
          <p:cNvPr id="755723" name="Object 11"/>
          <p:cNvGraphicFramePr>
            <a:graphicFrameLocks noChangeAspect="1"/>
          </p:cNvGraphicFramePr>
          <p:nvPr/>
        </p:nvGraphicFramePr>
        <p:xfrm>
          <a:off x="827088" y="4292600"/>
          <a:ext cx="2160587" cy="368300"/>
        </p:xfrm>
        <a:graphic>
          <a:graphicData uri="http://schemas.openxmlformats.org/presentationml/2006/ole">
            <p:oleObj spid="_x0000_s755723" name="公式" r:id="rId6" imgW="1193760" imgH="203040" progId="">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40" name="Text Box 4"/>
          <p:cNvSpPr txBox="1">
            <a:spLocks noChangeArrowheads="1"/>
          </p:cNvSpPr>
          <p:nvPr/>
        </p:nvSpPr>
        <p:spPr bwMode="auto">
          <a:xfrm>
            <a:off x="539750" y="476250"/>
            <a:ext cx="8208963" cy="2862322"/>
          </a:xfrm>
          <a:prstGeom prst="rect">
            <a:avLst/>
          </a:prstGeom>
          <a:noFill/>
          <a:ln w="9525">
            <a:noFill/>
            <a:miter lim="800000"/>
            <a:headEnd/>
            <a:tailEnd/>
          </a:ln>
          <a:effectLst/>
        </p:spPr>
        <p:txBody>
          <a:bodyPr>
            <a:spAutoFit/>
          </a:bodyPr>
          <a:lstStyle/>
          <a:p>
            <a:r>
              <a:rPr lang="zh-CN" altLang="en-US" sz="2000" dirty="0"/>
              <a:t>则                            </a:t>
            </a:r>
            <a:r>
              <a:rPr lang="en-US" altLang="zh-CN" sz="2000" i="1" dirty="0">
                <a:latin typeface="Times New Roman" pitchFamily="18" charset="0"/>
              </a:rPr>
              <a:t>I</a:t>
            </a:r>
            <a:r>
              <a:rPr lang="en-US" altLang="zh-CN" sz="2000" dirty="0"/>
              <a:t>CQ ≈</a:t>
            </a:r>
            <a:r>
              <a:rPr lang="en-US" altLang="zh-CN" sz="2000" i="1" dirty="0">
                <a:latin typeface="Times New Roman" pitchFamily="18" charset="0"/>
              </a:rPr>
              <a:t>I</a:t>
            </a:r>
            <a:r>
              <a:rPr lang="en-US" altLang="zh-CN" sz="2000" dirty="0"/>
              <a:t>BQ = 50×0.004 = 0.2 </a:t>
            </a:r>
            <a:r>
              <a:rPr lang="en-US" altLang="zh-CN" sz="2000" dirty="0" err="1"/>
              <a:t>mA</a:t>
            </a:r>
            <a:r>
              <a:rPr lang="en-US" altLang="zh-CN" sz="2000" dirty="0"/>
              <a:t>  </a:t>
            </a:r>
            <a:endParaRPr lang="en-US" altLang="zh-CN" sz="2000" i="1" dirty="0"/>
          </a:p>
          <a:p>
            <a:endParaRPr lang="en-US" altLang="zh-CN" sz="2000" i="1" dirty="0"/>
          </a:p>
          <a:p>
            <a:r>
              <a:rPr lang="en-US" altLang="zh-CN" sz="2000" i="1" dirty="0"/>
              <a:t>                         U</a:t>
            </a:r>
            <a:r>
              <a:rPr lang="en-US" altLang="zh-CN" sz="2000" dirty="0"/>
              <a:t>CQ = </a:t>
            </a:r>
            <a:r>
              <a:rPr lang="en-US" altLang="zh-CN" sz="2000" i="1" dirty="0"/>
              <a:t>V</a:t>
            </a:r>
            <a:r>
              <a:rPr lang="en-US" altLang="zh-CN" sz="2000" dirty="0"/>
              <a:t>CC - </a:t>
            </a:r>
            <a:r>
              <a:rPr lang="en-US" altLang="zh-CN" sz="2000" i="1" dirty="0">
                <a:latin typeface="Times New Roman" pitchFamily="18" charset="0"/>
              </a:rPr>
              <a:t>I</a:t>
            </a:r>
            <a:r>
              <a:rPr lang="en-US" altLang="zh-CN" sz="2000" dirty="0"/>
              <a:t>CQ </a:t>
            </a:r>
            <a:r>
              <a:rPr lang="en-US" altLang="zh-CN" sz="2000" i="1" dirty="0" err="1"/>
              <a:t>R</a:t>
            </a:r>
            <a:r>
              <a:rPr lang="en-US" altLang="zh-CN" sz="2000" dirty="0" err="1"/>
              <a:t>c</a:t>
            </a:r>
            <a:r>
              <a:rPr lang="en-US" altLang="zh-CN" sz="2000" dirty="0"/>
              <a:t> =12 – 0.2×30 = 6 V</a:t>
            </a:r>
          </a:p>
          <a:p>
            <a:r>
              <a:rPr lang="en-US" altLang="zh-CN" sz="2000" dirty="0"/>
              <a:t>                      </a:t>
            </a:r>
          </a:p>
          <a:p>
            <a:r>
              <a:rPr lang="en-US" altLang="zh-CN" sz="2000" i="1" dirty="0"/>
              <a:t>                      U</a:t>
            </a:r>
            <a:r>
              <a:rPr lang="en-US" altLang="zh-CN" sz="2000" dirty="0"/>
              <a:t>BQ = - </a:t>
            </a:r>
            <a:r>
              <a:rPr lang="en-US" altLang="zh-CN" sz="2000" i="1" dirty="0">
                <a:latin typeface="Times New Roman" pitchFamily="18" charset="0"/>
              </a:rPr>
              <a:t>I</a:t>
            </a:r>
            <a:r>
              <a:rPr lang="en-US" altLang="zh-CN" sz="2000" dirty="0"/>
              <a:t>BQ</a:t>
            </a:r>
            <a:r>
              <a:rPr lang="en-US" altLang="zh-CN" sz="2000" i="1" dirty="0"/>
              <a:t>R</a:t>
            </a:r>
            <a:r>
              <a:rPr lang="en-US" altLang="zh-CN" sz="2000" dirty="0"/>
              <a:t> = -0.004×10 = -0.04V = -40 mV</a:t>
            </a:r>
          </a:p>
          <a:p>
            <a:endParaRPr lang="en-US" altLang="zh-CN" sz="2000" dirty="0"/>
          </a:p>
          <a:p>
            <a:r>
              <a:rPr lang="en-US" altLang="zh-CN" sz="2000" dirty="0"/>
              <a:t>       </a:t>
            </a:r>
            <a:r>
              <a:rPr lang="zh-CN" altLang="en-US" sz="2000" dirty="0"/>
              <a:t>放大电路中引入</a:t>
            </a:r>
            <a:r>
              <a:rPr lang="en-US" altLang="zh-CN" sz="2000" i="1" dirty="0"/>
              <a:t>R</a:t>
            </a:r>
            <a:r>
              <a:rPr lang="en-US" altLang="zh-CN" sz="2000" dirty="0"/>
              <a:t>E</a:t>
            </a:r>
            <a:r>
              <a:rPr lang="zh-CN" altLang="en-US" sz="2000" dirty="0"/>
              <a:t>对差模电压放大倍数没有影响，但调零电位器只流过一个管子的电流，因此将使差模电压放大倍数降低。放大电路的交流通路如图</a:t>
            </a:r>
            <a:r>
              <a:rPr lang="en-US" altLang="zh-CN" sz="2000" dirty="0"/>
              <a:t>6-12</a:t>
            </a:r>
            <a:r>
              <a:rPr lang="zh-CN" altLang="en-US" sz="2000" dirty="0"/>
              <a:t>所示。</a:t>
            </a:r>
          </a:p>
        </p:txBody>
      </p:sp>
      <p:pic>
        <p:nvPicPr>
          <p:cNvPr id="756741" name="Picture 5"/>
          <p:cNvPicPr>
            <a:picLocks noChangeAspect="1" noChangeArrowheads="1"/>
          </p:cNvPicPr>
          <p:nvPr/>
        </p:nvPicPr>
        <p:blipFill>
          <a:blip r:embed="rId2" cstate="print"/>
          <a:srcRect/>
          <a:stretch>
            <a:fillRect/>
          </a:stretch>
        </p:blipFill>
        <p:spPr bwMode="auto">
          <a:xfrm>
            <a:off x="2627784" y="3356992"/>
            <a:ext cx="3857625" cy="2609850"/>
          </a:xfrm>
          <a:prstGeom prst="rect">
            <a:avLst/>
          </a:prstGeom>
          <a:noFill/>
          <a:ln w="9525">
            <a:noFill/>
            <a:miter lim="800000"/>
            <a:headEnd/>
            <a:tailEnd/>
          </a:ln>
          <a:effectLst/>
        </p:spPr>
      </p:pic>
      <p:sp>
        <p:nvSpPr>
          <p:cNvPr id="756742" name="Text Box 6"/>
          <p:cNvSpPr txBox="1">
            <a:spLocks noChangeArrowheads="1"/>
          </p:cNvSpPr>
          <p:nvPr/>
        </p:nvSpPr>
        <p:spPr bwMode="auto">
          <a:xfrm>
            <a:off x="4716016" y="5805264"/>
            <a:ext cx="1800225"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6-12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Text Box 4"/>
          <p:cNvSpPr txBox="1">
            <a:spLocks noChangeArrowheads="1"/>
          </p:cNvSpPr>
          <p:nvPr/>
        </p:nvSpPr>
        <p:spPr bwMode="auto">
          <a:xfrm>
            <a:off x="468313" y="404813"/>
            <a:ext cx="3959225" cy="400110"/>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差模电压放大倍数为：</a:t>
            </a:r>
          </a:p>
        </p:txBody>
      </p:sp>
      <p:sp>
        <p:nvSpPr>
          <p:cNvPr id="757766" name="Rectangle 6"/>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765" name="Object 5"/>
          <p:cNvGraphicFramePr>
            <a:graphicFrameLocks noChangeAspect="1"/>
          </p:cNvGraphicFramePr>
          <p:nvPr/>
        </p:nvGraphicFramePr>
        <p:xfrm>
          <a:off x="3203575" y="836613"/>
          <a:ext cx="2808288" cy="957262"/>
        </p:xfrm>
        <a:graphic>
          <a:graphicData uri="http://schemas.openxmlformats.org/presentationml/2006/ole">
            <p:oleObj spid="_x0000_s757765" name="公式" r:id="rId3" imgW="1651000" imgH="558800" progId="">
              <p:embed/>
            </p:oleObj>
          </a:graphicData>
        </a:graphic>
      </p:graphicFrame>
      <p:sp>
        <p:nvSpPr>
          <p:cNvPr id="757768"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767" name="Object 7"/>
          <p:cNvGraphicFramePr>
            <a:graphicFrameLocks noChangeAspect="1"/>
          </p:cNvGraphicFramePr>
          <p:nvPr/>
        </p:nvGraphicFramePr>
        <p:xfrm>
          <a:off x="2843213" y="1916113"/>
          <a:ext cx="3573462" cy="660400"/>
        </p:xfrm>
        <a:graphic>
          <a:graphicData uri="http://schemas.openxmlformats.org/presentationml/2006/ole">
            <p:oleObj spid="_x0000_s757767" name="公式" r:id="rId4" imgW="2286000" imgH="419040" progId="">
              <p:embed/>
            </p:oleObj>
          </a:graphicData>
        </a:graphic>
      </p:graphicFrame>
      <p:sp>
        <p:nvSpPr>
          <p:cNvPr id="757769" name="Text Box 9"/>
          <p:cNvSpPr txBox="1">
            <a:spLocks noChangeArrowheads="1"/>
          </p:cNvSpPr>
          <p:nvPr/>
        </p:nvSpPr>
        <p:spPr bwMode="auto">
          <a:xfrm>
            <a:off x="539750" y="2060575"/>
            <a:ext cx="1655763" cy="400110"/>
          </a:xfrm>
          <a:prstGeom prst="rect">
            <a:avLst/>
          </a:prstGeom>
          <a:noFill/>
          <a:ln w="9525">
            <a:noFill/>
            <a:miter lim="800000"/>
            <a:headEnd/>
            <a:tailEnd/>
          </a:ln>
          <a:effectLst/>
        </p:spPr>
        <p:txBody>
          <a:bodyPr>
            <a:spAutoFit/>
          </a:bodyPr>
          <a:lstStyle/>
          <a:p>
            <a:pPr>
              <a:spcBef>
                <a:spcPct val="50000"/>
              </a:spcBef>
            </a:pPr>
            <a:r>
              <a:rPr lang="zh-CN" altLang="en-US" sz="2000" dirty="0"/>
              <a:t>式中</a:t>
            </a:r>
          </a:p>
        </p:txBody>
      </p:sp>
      <p:sp>
        <p:nvSpPr>
          <p:cNvPr id="757771"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770" name="Object 10"/>
          <p:cNvGraphicFramePr>
            <a:graphicFrameLocks noChangeAspect="1"/>
          </p:cNvGraphicFramePr>
          <p:nvPr/>
        </p:nvGraphicFramePr>
        <p:xfrm>
          <a:off x="1619250" y="2708275"/>
          <a:ext cx="6105525" cy="781050"/>
        </p:xfrm>
        <a:graphic>
          <a:graphicData uri="http://schemas.openxmlformats.org/presentationml/2006/ole">
            <p:oleObj spid="_x0000_s757770" name="公式" r:id="rId5" imgW="3479760" imgH="444240" progId="">
              <p:embed/>
            </p:oleObj>
          </a:graphicData>
        </a:graphic>
      </p:graphicFrame>
      <p:sp>
        <p:nvSpPr>
          <p:cNvPr id="757773" name="Rectangle 13"/>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772" name="Object 12"/>
          <p:cNvGraphicFramePr>
            <a:graphicFrameLocks noChangeAspect="1"/>
          </p:cNvGraphicFramePr>
          <p:nvPr/>
        </p:nvGraphicFramePr>
        <p:xfrm>
          <a:off x="2771775" y="3573463"/>
          <a:ext cx="3917950" cy="644525"/>
        </p:xfrm>
        <a:graphic>
          <a:graphicData uri="http://schemas.openxmlformats.org/presentationml/2006/ole">
            <p:oleObj spid="_x0000_s757772" name="公式" r:id="rId6" imgW="2412720" imgH="393480" progId="">
              <p:embed/>
            </p:oleObj>
          </a:graphicData>
        </a:graphic>
      </p:graphicFrame>
      <p:sp>
        <p:nvSpPr>
          <p:cNvPr id="757774" name="Text Box 14"/>
          <p:cNvSpPr txBox="1">
            <a:spLocks noChangeArrowheads="1"/>
          </p:cNvSpPr>
          <p:nvPr/>
        </p:nvSpPr>
        <p:spPr bwMode="auto">
          <a:xfrm>
            <a:off x="539750" y="4724400"/>
            <a:ext cx="2016125" cy="400110"/>
          </a:xfrm>
          <a:prstGeom prst="rect">
            <a:avLst/>
          </a:prstGeom>
          <a:noFill/>
          <a:ln w="9525">
            <a:noFill/>
            <a:miter lim="800000"/>
            <a:headEnd/>
            <a:tailEnd/>
          </a:ln>
          <a:effectLst/>
        </p:spPr>
        <p:txBody>
          <a:bodyPr>
            <a:spAutoFit/>
          </a:bodyPr>
          <a:lstStyle/>
          <a:p>
            <a:pPr>
              <a:spcBef>
                <a:spcPct val="50000"/>
              </a:spcBef>
            </a:pPr>
            <a:r>
              <a:rPr lang="zh-CN" altLang="en-US" sz="2000" dirty="0"/>
              <a:t>输入电阻</a:t>
            </a:r>
          </a:p>
        </p:txBody>
      </p:sp>
      <p:sp>
        <p:nvSpPr>
          <p:cNvPr id="757778" name="Rectangle 1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777" name="Object 17"/>
          <p:cNvGraphicFramePr>
            <a:graphicFrameLocks noChangeAspect="1"/>
          </p:cNvGraphicFramePr>
          <p:nvPr/>
        </p:nvGraphicFramePr>
        <p:xfrm>
          <a:off x="1835150" y="4564063"/>
          <a:ext cx="6454775" cy="682625"/>
        </p:xfrm>
        <a:graphic>
          <a:graphicData uri="http://schemas.openxmlformats.org/presentationml/2006/ole">
            <p:oleObj spid="_x0000_s757777" name="公式" r:id="rId7" imgW="4089240" imgH="431640" progId="">
              <p:embed/>
            </p:oleObj>
          </a:graphicData>
        </a:graphic>
      </p:graphicFrame>
      <p:sp>
        <p:nvSpPr>
          <p:cNvPr id="757779" name="Text Box 19"/>
          <p:cNvSpPr txBox="1">
            <a:spLocks noChangeArrowheads="1"/>
          </p:cNvSpPr>
          <p:nvPr/>
        </p:nvSpPr>
        <p:spPr bwMode="auto">
          <a:xfrm>
            <a:off x="611188" y="5445125"/>
            <a:ext cx="7921625" cy="400110"/>
          </a:xfrm>
          <a:prstGeom prst="rect">
            <a:avLst/>
          </a:prstGeom>
          <a:noFill/>
          <a:ln w="9525">
            <a:noFill/>
            <a:miter lim="800000"/>
            <a:headEnd/>
            <a:tailEnd/>
          </a:ln>
          <a:effectLst/>
        </p:spPr>
        <p:txBody>
          <a:bodyPr>
            <a:spAutoFit/>
          </a:bodyPr>
          <a:lstStyle/>
          <a:p>
            <a:pPr>
              <a:spcBef>
                <a:spcPct val="50000"/>
              </a:spcBef>
            </a:pPr>
            <a:r>
              <a:rPr lang="zh-CN" altLang="en-US" sz="2000" dirty="0"/>
              <a:t>输出电阻                            </a:t>
            </a:r>
            <a:r>
              <a:rPr lang="en-US" altLang="zh-CN" sz="2000" i="1" dirty="0"/>
              <a:t>R</a:t>
            </a:r>
            <a:r>
              <a:rPr lang="en-US" altLang="zh-CN" sz="2000" dirty="0"/>
              <a:t>o = 2</a:t>
            </a:r>
            <a:r>
              <a:rPr lang="en-US" altLang="zh-CN" sz="2000" i="1" dirty="0"/>
              <a:t>R </a:t>
            </a:r>
            <a:r>
              <a:rPr lang="en-US" altLang="zh-CN" sz="2000" dirty="0"/>
              <a:t>c = 2×30 = 60 </a:t>
            </a:r>
            <a:r>
              <a:rPr lang="en-US" altLang="zh-CN" sz="2000" dirty="0" err="1"/>
              <a:t>kΩ</a:t>
            </a:r>
            <a:r>
              <a:rPr lang="en-US" altLang="zh-CN" sz="20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8" name="Text Box 4"/>
          <p:cNvSpPr txBox="1">
            <a:spLocks noChangeArrowheads="1"/>
          </p:cNvSpPr>
          <p:nvPr/>
        </p:nvSpPr>
        <p:spPr bwMode="auto">
          <a:xfrm>
            <a:off x="539750" y="476250"/>
            <a:ext cx="8280400" cy="4665893"/>
          </a:xfrm>
          <a:prstGeom prst="rect">
            <a:avLst/>
          </a:prstGeom>
          <a:noFill/>
          <a:ln w="9525">
            <a:noFill/>
            <a:miter lim="800000"/>
            <a:headEnd/>
            <a:tailEnd/>
          </a:ln>
          <a:effectLst/>
        </p:spPr>
        <p:txBody>
          <a:bodyPr>
            <a:spAutoFit/>
          </a:bodyPr>
          <a:lstStyle/>
          <a:p>
            <a:pPr>
              <a:spcAft>
                <a:spcPct val="55000"/>
              </a:spcAft>
            </a:pPr>
            <a:r>
              <a:rPr lang="en-US" altLang="zh-CN" sz="2400" b="1" dirty="0"/>
              <a:t>3. </a:t>
            </a:r>
            <a:r>
              <a:rPr lang="zh-CN" altLang="en-US" sz="2400" b="1" dirty="0"/>
              <a:t>恒流源式差分放大电路</a:t>
            </a:r>
          </a:p>
          <a:p>
            <a:r>
              <a:rPr lang="zh-CN" altLang="en-US" sz="2000" dirty="0"/>
              <a:t>       </a:t>
            </a:r>
            <a:r>
              <a:rPr lang="zh-CN" altLang="en-US" sz="2000" b="1" dirty="0"/>
              <a:t>电路产生背景：</a:t>
            </a:r>
            <a:r>
              <a:rPr lang="zh-CN" altLang="en-US" sz="2000" dirty="0"/>
              <a:t>在长尾式差分放大电路中，</a:t>
            </a:r>
            <a:r>
              <a:rPr lang="en-US" altLang="zh-CN" sz="2000" i="1" dirty="0"/>
              <a:t>R</a:t>
            </a:r>
            <a:r>
              <a:rPr lang="en-US" altLang="zh-CN" sz="2000" dirty="0"/>
              <a:t>E</a:t>
            </a:r>
            <a:r>
              <a:rPr lang="zh-CN" altLang="en-US" sz="2000" dirty="0"/>
              <a:t>越大，抑制零漂的能力越强。但</a:t>
            </a:r>
            <a:r>
              <a:rPr lang="en-US" altLang="zh-CN" sz="2000" i="1" dirty="0"/>
              <a:t>R </a:t>
            </a:r>
            <a:r>
              <a:rPr lang="en-US" altLang="zh-CN" sz="2000" dirty="0"/>
              <a:t>E</a:t>
            </a:r>
            <a:r>
              <a:rPr lang="zh-CN" altLang="en-US" sz="2000" dirty="0"/>
              <a:t>的增大是有限的，原因有两个：一是在集成电路中难于制作大电阻；二是在同样的工作电流下</a:t>
            </a:r>
            <a:r>
              <a:rPr lang="en-US" altLang="zh-CN" sz="2000" i="1" dirty="0"/>
              <a:t>R</a:t>
            </a:r>
            <a:r>
              <a:rPr lang="en-US" altLang="zh-CN" sz="2000" dirty="0"/>
              <a:t>E</a:t>
            </a:r>
            <a:r>
              <a:rPr lang="zh-CN" altLang="en-US" sz="2000" dirty="0"/>
              <a:t>越大，所需</a:t>
            </a:r>
            <a:r>
              <a:rPr lang="en-US" altLang="zh-CN" sz="2000" i="1" dirty="0"/>
              <a:t>V</a:t>
            </a:r>
            <a:r>
              <a:rPr lang="en-US" altLang="zh-CN" sz="2000" dirty="0"/>
              <a:t>EE</a:t>
            </a:r>
            <a:r>
              <a:rPr lang="zh-CN" altLang="en-US" sz="2000" dirty="0"/>
              <a:t>将越高。为此，可以考虑采用一个三极管代替原来的长尾电阻</a:t>
            </a:r>
            <a:r>
              <a:rPr lang="en-US" altLang="zh-CN" sz="2000" i="1" dirty="0"/>
              <a:t>R</a:t>
            </a:r>
            <a:r>
              <a:rPr lang="en-US" altLang="zh-CN" sz="2000" dirty="0"/>
              <a:t>E</a:t>
            </a:r>
            <a:r>
              <a:rPr lang="zh-CN" altLang="en-US" sz="2000" dirty="0"/>
              <a:t>。</a:t>
            </a:r>
          </a:p>
          <a:p>
            <a:r>
              <a:rPr lang="zh-CN" altLang="en-US" sz="2000" dirty="0"/>
              <a:t>       在三极管输出特性的恒流区，当集电极电压有一个较大的变化量△</a:t>
            </a:r>
            <a:r>
              <a:rPr lang="en-US" altLang="zh-CN" sz="2000" i="1" dirty="0" err="1"/>
              <a:t>u</a:t>
            </a:r>
            <a:r>
              <a:rPr lang="en-US" altLang="zh-CN" sz="2000" dirty="0" err="1"/>
              <a:t>CE</a:t>
            </a:r>
            <a:r>
              <a:rPr lang="zh-CN" altLang="en-US" sz="2000" dirty="0"/>
              <a:t>时，</a:t>
            </a:r>
          </a:p>
          <a:p>
            <a:endParaRPr lang="zh-CN" altLang="en-US" sz="2000" dirty="0"/>
          </a:p>
          <a:p>
            <a:r>
              <a:rPr lang="zh-CN" altLang="en-US" sz="2000" dirty="0"/>
              <a:t>集电极电流</a:t>
            </a:r>
            <a:r>
              <a:rPr lang="en-US" altLang="zh-CN" sz="2000" i="1" dirty="0" err="1">
                <a:latin typeface="Times New Roman" pitchFamily="18" charset="0"/>
              </a:rPr>
              <a:t>i</a:t>
            </a:r>
            <a:r>
              <a:rPr lang="en-US" altLang="zh-CN" sz="2000" dirty="0" err="1"/>
              <a:t>C</a:t>
            </a:r>
            <a:r>
              <a:rPr lang="zh-CN" altLang="en-US" sz="2000" dirty="0"/>
              <a:t>基本不变。此时三极管</a:t>
            </a:r>
            <a:r>
              <a:rPr lang="en-US" altLang="zh-CN" sz="2000" dirty="0"/>
              <a:t>C-E</a:t>
            </a:r>
            <a:r>
              <a:rPr lang="zh-CN" altLang="en-US" sz="2000" dirty="0"/>
              <a:t>之间的等效电阻                     的值很大。</a:t>
            </a:r>
          </a:p>
          <a:p>
            <a:endParaRPr lang="zh-CN" altLang="en-US" sz="2000" dirty="0"/>
          </a:p>
          <a:p>
            <a:r>
              <a:rPr lang="zh-CN" altLang="en-US" sz="2000" dirty="0"/>
              <a:t>用恒流三极管充当一个阻值很大的长尾电阻</a:t>
            </a:r>
            <a:r>
              <a:rPr lang="en-US" altLang="zh-CN" sz="2000" i="1" dirty="0"/>
              <a:t>R</a:t>
            </a:r>
            <a:r>
              <a:rPr lang="en-US" altLang="zh-CN" sz="2000" dirty="0"/>
              <a:t>E</a:t>
            </a:r>
            <a:r>
              <a:rPr lang="zh-CN" altLang="en-US" sz="2000" dirty="0"/>
              <a:t>，既可在不用大电阻的条件下有效地抑制零漂，又适合集成电路制造工艺中用三极管代替大电阻的特点，因此，这种方法在集成运放中被广泛采用。</a:t>
            </a:r>
          </a:p>
        </p:txBody>
      </p:sp>
      <p:sp>
        <p:nvSpPr>
          <p:cNvPr id="758790"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8789" name="Object 5"/>
          <p:cNvGraphicFramePr>
            <a:graphicFrameLocks noChangeAspect="1"/>
          </p:cNvGraphicFramePr>
          <p:nvPr/>
        </p:nvGraphicFramePr>
        <p:xfrm>
          <a:off x="6444208" y="2564904"/>
          <a:ext cx="1223963" cy="720725"/>
        </p:xfrm>
        <a:graphic>
          <a:graphicData uri="http://schemas.openxmlformats.org/presentationml/2006/ole">
            <p:oleObj spid="_x0000_s758789" name="公式" r:id="rId3" imgW="698197" imgH="406224" progId="">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2" name="Text Box 4"/>
          <p:cNvSpPr txBox="1">
            <a:spLocks noChangeArrowheads="1"/>
          </p:cNvSpPr>
          <p:nvPr/>
        </p:nvSpPr>
        <p:spPr bwMode="auto">
          <a:xfrm>
            <a:off x="539750" y="476250"/>
            <a:ext cx="8280400" cy="2554545"/>
          </a:xfrm>
          <a:prstGeom prst="rect">
            <a:avLst/>
          </a:prstGeom>
          <a:noFill/>
          <a:ln w="9525">
            <a:noFill/>
            <a:miter lim="800000"/>
            <a:headEnd/>
            <a:tailEnd/>
          </a:ln>
          <a:effectLst/>
        </p:spPr>
        <p:txBody>
          <a:bodyPr>
            <a:spAutoFit/>
          </a:bodyPr>
          <a:lstStyle/>
          <a:p>
            <a:r>
              <a:rPr lang="en-US" altLang="zh-CN" dirty="0"/>
              <a:t>       </a:t>
            </a:r>
            <a:r>
              <a:rPr lang="zh-CN" altLang="en-US" sz="2000" dirty="0"/>
              <a:t>恒流源式差分放大电路如图</a:t>
            </a:r>
            <a:r>
              <a:rPr lang="en-US" altLang="zh-CN" sz="2000" dirty="0"/>
              <a:t>6-13</a:t>
            </a:r>
            <a:r>
              <a:rPr lang="zh-CN" altLang="en-US" sz="2000" dirty="0"/>
              <a:t>所示。由图可见，恒流管</a:t>
            </a:r>
            <a:r>
              <a:rPr lang="en-US" altLang="zh-CN" sz="2000" dirty="0"/>
              <a:t>T3</a:t>
            </a:r>
            <a:r>
              <a:rPr lang="zh-CN" altLang="en-US" sz="2000" dirty="0"/>
              <a:t>的基极电位由</a:t>
            </a:r>
            <a:r>
              <a:rPr lang="en-US" altLang="zh-CN" sz="2000" i="1" dirty="0"/>
              <a:t>R</a:t>
            </a:r>
            <a:r>
              <a:rPr lang="en-US" altLang="zh-CN" sz="2000" dirty="0"/>
              <a:t>B1</a:t>
            </a:r>
            <a:r>
              <a:rPr lang="zh-CN" altLang="en-US" sz="2000" dirty="0"/>
              <a:t>、</a:t>
            </a:r>
            <a:r>
              <a:rPr lang="en-US" altLang="zh-CN" sz="2000" i="1" dirty="0"/>
              <a:t>R</a:t>
            </a:r>
            <a:r>
              <a:rPr lang="en-US" altLang="zh-CN" sz="2000" dirty="0"/>
              <a:t>B2</a:t>
            </a:r>
            <a:r>
              <a:rPr lang="zh-CN" altLang="en-US" sz="2000" dirty="0"/>
              <a:t>分压后得到，可认为基本不受温度变化的影响，则当温度变化时</a:t>
            </a:r>
            <a:r>
              <a:rPr lang="en-US" altLang="zh-CN" sz="2000" dirty="0"/>
              <a:t>T3</a:t>
            </a:r>
            <a:r>
              <a:rPr lang="zh-CN" altLang="en-US" sz="2000" dirty="0"/>
              <a:t>的发射极电位和发射极电流也基本保持稳定，而两个放大管的集电极电流</a:t>
            </a:r>
            <a:r>
              <a:rPr lang="en-US" altLang="zh-CN" sz="2000" i="1" dirty="0">
                <a:latin typeface="Times New Roman" pitchFamily="18" charset="0"/>
              </a:rPr>
              <a:t>i</a:t>
            </a:r>
            <a:r>
              <a:rPr lang="en-US" altLang="zh-CN" sz="2000" dirty="0"/>
              <a:t>C1</a:t>
            </a:r>
            <a:r>
              <a:rPr lang="zh-CN" altLang="en-US" sz="2000" dirty="0"/>
              <a:t>和</a:t>
            </a:r>
            <a:r>
              <a:rPr lang="en-US" altLang="zh-CN" sz="2000" i="1" dirty="0">
                <a:latin typeface="Times New Roman" pitchFamily="18" charset="0"/>
              </a:rPr>
              <a:t>i</a:t>
            </a:r>
            <a:r>
              <a:rPr lang="en-US" altLang="zh-CN" sz="2000" dirty="0"/>
              <a:t>C2</a:t>
            </a:r>
            <a:r>
              <a:rPr lang="zh-CN" altLang="en-US" sz="2000" dirty="0"/>
              <a:t>之和近似等于</a:t>
            </a:r>
            <a:r>
              <a:rPr lang="en-US" altLang="zh-CN" sz="2000" i="1" dirty="0">
                <a:latin typeface="Times New Roman" pitchFamily="18" charset="0"/>
              </a:rPr>
              <a:t>i</a:t>
            </a:r>
            <a:r>
              <a:rPr lang="en-US" altLang="zh-CN" sz="2000" dirty="0"/>
              <a:t>C3</a:t>
            </a:r>
            <a:r>
              <a:rPr lang="zh-CN" altLang="en-US" sz="2000" dirty="0"/>
              <a:t>，所以</a:t>
            </a:r>
            <a:r>
              <a:rPr lang="en-US" altLang="zh-CN" sz="2000" i="1" dirty="0">
                <a:latin typeface="Times New Roman" pitchFamily="18" charset="0"/>
              </a:rPr>
              <a:t>i</a:t>
            </a:r>
            <a:r>
              <a:rPr lang="en-US" altLang="zh-CN" sz="2000" dirty="0"/>
              <a:t>C1</a:t>
            </a:r>
            <a:r>
              <a:rPr lang="zh-CN" altLang="en-US" sz="2000" dirty="0"/>
              <a:t>和</a:t>
            </a:r>
            <a:r>
              <a:rPr lang="en-US" altLang="zh-CN" sz="2000" i="1" dirty="0">
                <a:latin typeface="Times New Roman" pitchFamily="18" charset="0"/>
              </a:rPr>
              <a:t>i</a:t>
            </a:r>
            <a:r>
              <a:rPr lang="en-US" altLang="zh-CN" sz="2000" dirty="0"/>
              <a:t>C2</a:t>
            </a:r>
            <a:r>
              <a:rPr lang="zh-CN" altLang="en-US" sz="2000" dirty="0"/>
              <a:t>将不会因温度的变化而同时增大或减小，可见，接入恒流三极管后，抑制了共模信号的变化。</a:t>
            </a:r>
          </a:p>
          <a:p>
            <a:r>
              <a:rPr lang="zh-CN" altLang="en-US" sz="2000" dirty="0"/>
              <a:t>       有时，为了简化起见，常常不把恒流源式差分放大电路中恒流管</a:t>
            </a:r>
            <a:r>
              <a:rPr lang="en-US" altLang="zh-CN" sz="2000" dirty="0"/>
              <a:t>T3</a:t>
            </a:r>
            <a:r>
              <a:rPr lang="zh-CN" altLang="en-US" sz="2000" dirty="0"/>
              <a:t>的具体电路画出，而采用一个简化的恒流源符号来表示，如图</a:t>
            </a:r>
            <a:r>
              <a:rPr lang="en-US" altLang="zh-CN" sz="2000" dirty="0"/>
              <a:t>6-14</a:t>
            </a:r>
            <a:r>
              <a:rPr lang="zh-CN" altLang="en-US" sz="2000" dirty="0"/>
              <a:t>所示。</a:t>
            </a:r>
          </a:p>
        </p:txBody>
      </p:sp>
      <p:pic>
        <p:nvPicPr>
          <p:cNvPr id="759813" name="Picture 5"/>
          <p:cNvPicPr>
            <a:picLocks noChangeAspect="1" noChangeArrowheads="1"/>
          </p:cNvPicPr>
          <p:nvPr/>
        </p:nvPicPr>
        <p:blipFill>
          <a:blip r:embed="rId2" cstate="print"/>
          <a:srcRect/>
          <a:stretch>
            <a:fillRect/>
          </a:stretch>
        </p:blipFill>
        <p:spPr bwMode="auto">
          <a:xfrm>
            <a:off x="899592" y="3068960"/>
            <a:ext cx="3248025" cy="2562225"/>
          </a:xfrm>
          <a:prstGeom prst="rect">
            <a:avLst/>
          </a:prstGeom>
          <a:noFill/>
          <a:ln w="9525">
            <a:noFill/>
            <a:miter lim="800000"/>
            <a:headEnd/>
            <a:tailEnd/>
          </a:ln>
          <a:effectLst/>
        </p:spPr>
      </p:pic>
      <p:pic>
        <p:nvPicPr>
          <p:cNvPr id="759814" name="Picture 6"/>
          <p:cNvPicPr>
            <a:picLocks noChangeAspect="1" noChangeArrowheads="1"/>
          </p:cNvPicPr>
          <p:nvPr/>
        </p:nvPicPr>
        <p:blipFill>
          <a:blip r:embed="rId3" cstate="print"/>
          <a:srcRect/>
          <a:stretch>
            <a:fillRect/>
          </a:stretch>
        </p:blipFill>
        <p:spPr bwMode="auto">
          <a:xfrm>
            <a:off x="4860032" y="3140968"/>
            <a:ext cx="3143250" cy="2333625"/>
          </a:xfrm>
          <a:prstGeom prst="rect">
            <a:avLst/>
          </a:prstGeom>
          <a:noFill/>
          <a:ln w="9525">
            <a:noFill/>
            <a:miter lim="800000"/>
            <a:headEnd/>
            <a:tailEnd/>
          </a:ln>
          <a:effectLst/>
        </p:spPr>
      </p:pic>
      <p:sp>
        <p:nvSpPr>
          <p:cNvPr id="759815" name="Text Box 7"/>
          <p:cNvSpPr txBox="1">
            <a:spLocks noChangeArrowheads="1"/>
          </p:cNvSpPr>
          <p:nvPr/>
        </p:nvSpPr>
        <p:spPr bwMode="auto">
          <a:xfrm>
            <a:off x="2339975" y="5589588"/>
            <a:ext cx="1511300"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6-13</a:t>
            </a:r>
          </a:p>
        </p:txBody>
      </p:sp>
      <p:sp>
        <p:nvSpPr>
          <p:cNvPr id="759816" name="Text Box 8"/>
          <p:cNvSpPr txBox="1">
            <a:spLocks noChangeArrowheads="1"/>
          </p:cNvSpPr>
          <p:nvPr/>
        </p:nvSpPr>
        <p:spPr bwMode="auto">
          <a:xfrm>
            <a:off x="6227763" y="5516563"/>
            <a:ext cx="1439862"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6-14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Text Box 4"/>
          <p:cNvSpPr txBox="1">
            <a:spLocks noChangeArrowheads="1"/>
          </p:cNvSpPr>
          <p:nvPr/>
        </p:nvSpPr>
        <p:spPr bwMode="auto">
          <a:xfrm>
            <a:off x="611560" y="188640"/>
            <a:ext cx="8353425" cy="1877437"/>
          </a:xfrm>
          <a:prstGeom prst="rect">
            <a:avLst/>
          </a:prstGeom>
          <a:noFill/>
          <a:ln w="9525">
            <a:noFill/>
            <a:miter lim="800000"/>
            <a:headEnd/>
            <a:tailEnd/>
          </a:ln>
          <a:effectLst/>
        </p:spPr>
        <p:txBody>
          <a:bodyPr>
            <a:spAutoFit/>
          </a:bodyPr>
          <a:lstStyle/>
          <a:p>
            <a:pPr>
              <a:spcAft>
                <a:spcPct val="50000"/>
              </a:spcAft>
            </a:pPr>
            <a:r>
              <a:rPr lang="en-US" altLang="zh-CN" sz="2400" b="1" dirty="0"/>
              <a:t>4. </a:t>
            </a:r>
            <a:r>
              <a:rPr lang="zh-CN" altLang="en-US" sz="2400" b="1" dirty="0"/>
              <a:t>差分放大电路的四种输入、输出接法</a:t>
            </a:r>
          </a:p>
          <a:p>
            <a:r>
              <a:rPr lang="zh-CN" altLang="en-US" sz="2000" dirty="0"/>
              <a:t>       差分放大电路有两个放大三极管，它们的基极和集电极分别是放大电路的两个输入端和两个输出端。差分放大电路的输入、输出端可以有</a:t>
            </a:r>
            <a:r>
              <a:rPr lang="en-US" altLang="zh-CN" sz="2000" dirty="0"/>
              <a:t>4</a:t>
            </a:r>
            <a:r>
              <a:rPr lang="zh-CN" altLang="en-US" sz="2000" dirty="0"/>
              <a:t>种不同的接法，即双端输入、双端输出，双端输入、单端输出，单端输入、双端输出，单端输入、单端输出，如图</a:t>
            </a:r>
            <a:r>
              <a:rPr lang="en-US" altLang="zh-CN" sz="2000" dirty="0"/>
              <a:t>6-15</a:t>
            </a:r>
            <a:r>
              <a:rPr lang="zh-CN" altLang="en-US" sz="2000" dirty="0"/>
              <a:t>所示。 </a:t>
            </a:r>
          </a:p>
        </p:txBody>
      </p:sp>
      <p:pic>
        <p:nvPicPr>
          <p:cNvPr id="760837" name="Picture 5"/>
          <p:cNvPicPr>
            <a:picLocks noChangeAspect="1" noChangeArrowheads="1"/>
          </p:cNvPicPr>
          <p:nvPr/>
        </p:nvPicPr>
        <p:blipFill>
          <a:blip r:embed="rId2" cstate="print"/>
          <a:srcRect b="8012"/>
          <a:stretch>
            <a:fillRect/>
          </a:stretch>
        </p:blipFill>
        <p:spPr bwMode="auto">
          <a:xfrm>
            <a:off x="1763713" y="1989138"/>
            <a:ext cx="5688012" cy="4102100"/>
          </a:xfrm>
          <a:prstGeom prst="rect">
            <a:avLst/>
          </a:prstGeom>
          <a:noFill/>
          <a:ln w="9525">
            <a:noFill/>
            <a:miter lim="800000"/>
            <a:headEnd/>
            <a:tailEnd/>
          </a:ln>
        </p:spPr>
      </p:pic>
      <p:sp>
        <p:nvSpPr>
          <p:cNvPr id="760838" name="Text Box 6"/>
          <p:cNvSpPr txBox="1">
            <a:spLocks noChangeArrowheads="1"/>
          </p:cNvSpPr>
          <p:nvPr/>
        </p:nvSpPr>
        <p:spPr bwMode="auto">
          <a:xfrm>
            <a:off x="3708400" y="6237288"/>
            <a:ext cx="1655763"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Text Box 4"/>
          <p:cNvSpPr txBox="1">
            <a:spLocks noChangeArrowheads="1"/>
          </p:cNvSpPr>
          <p:nvPr/>
        </p:nvSpPr>
        <p:spPr bwMode="auto">
          <a:xfrm>
            <a:off x="468313" y="476250"/>
            <a:ext cx="8208962" cy="579438"/>
          </a:xfrm>
          <a:prstGeom prst="rect">
            <a:avLst/>
          </a:prstGeom>
          <a:noFill/>
          <a:ln w="9525">
            <a:noFill/>
            <a:miter lim="800000"/>
            <a:headEnd/>
            <a:tailEnd/>
          </a:ln>
          <a:effectLst/>
        </p:spPr>
        <p:txBody>
          <a:bodyPr>
            <a:spAutoFit/>
          </a:bodyPr>
          <a:lstStyle/>
          <a:p>
            <a:pPr algn="ctr">
              <a:spcBef>
                <a:spcPct val="50000"/>
              </a:spcBef>
            </a:pPr>
            <a:r>
              <a:rPr lang="en-US" altLang="zh-CN" sz="3200" b="1"/>
              <a:t>6.1 </a:t>
            </a:r>
            <a:r>
              <a:rPr lang="en-US" altLang="zh-CN"/>
              <a:t>  </a:t>
            </a:r>
            <a:r>
              <a:rPr lang="zh-CN" altLang="en-US" sz="3200" b="1"/>
              <a:t>集成电路概述</a:t>
            </a:r>
          </a:p>
        </p:txBody>
      </p:sp>
      <p:sp>
        <p:nvSpPr>
          <p:cNvPr id="408587" name="Rectangle 11"/>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08589" name="Rectangle 1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08593" name="Text Box 17"/>
          <p:cNvSpPr txBox="1">
            <a:spLocks noChangeArrowheads="1"/>
          </p:cNvSpPr>
          <p:nvPr/>
        </p:nvSpPr>
        <p:spPr bwMode="auto">
          <a:xfrm>
            <a:off x="611188" y="1196975"/>
            <a:ext cx="8281987" cy="4778375"/>
          </a:xfrm>
          <a:prstGeom prst="rect">
            <a:avLst/>
          </a:prstGeom>
          <a:noFill/>
          <a:ln w="9525">
            <a:noFill/>
            <a:miter lim="800000"/>
            <a:headEnd/>
            <a:tailEnd/>
          </a:ln>
          <a:effectLst/>
        </p:spPr>
        <p:txBody>
          <a:bodyPr>
            <a:spAutoFit/>
          </a:bodyPr>
          <a:lstStyle/>
          <a:p>
            <a:pPr>
              <a:spcAft>
                <a:spcPct val="55000"/>
              </a:spcAft>
            </a:pPr>
            <a:r>
              <a:rPr lang="en-US" altLang="zh-CN" sz="2400" b="1"/>
              <a:t>6.1.1  </a:t>
            </a:r>
            <a:r>
              <a:rPr lang="zh-CN" altLang="en-US" sz="2400" b="1"/>
              <a:t>集成电路及其发展</a:t>
            </a:r>
          </a:p>
          <a:p>
            <a:r>
              <a:rPr lang="zh-CN" altLang="en-US"/>
              <a:t>       </a:t>
            </a:r>
            <a:r>
              <a:rPr lang="zh-CN" altLang="en-US" b="1"/>
              <a:t>分立元件电路：</a:t>
            </a:r>
            <a:r>
              <a:rPr lang="zh-CN" altLang="en-US"/>
              <a:t>所谓分立元件电路是指由单个电阻、电容、二极管、三极管等元件连接起来组成的电路。由于分立元件电路中的元器件都裸露在外，因此体积大，工作可靠性差。  </a:t>
            </a:r>
          </a:p>
          <a:p>
            <a:r>
              <a:rPr lang="zh-CN" altLang="en-US"/>
              <a:t>       </a:t>
            </a:r>
            <a:r>
              <a:rPr lang="zh-CN" altLang="en-US" b="1"/>
              <a:t>集成电路：</a:t>
            </a:r>
            <a:r>
              <a:rPr lang="zh-CN" altLang="en-US"/>
              <a:t>集成电路简称</a:t>
            </a:r>
            <a:r>
              <a:rPr lang="en-US" altLang="zh-CN"/>
              <a:t>IC</a:t>
            </a:r>
            <a:r>
              <a:rPr lang="zh-CN" altLang="en-US"/>
              <a:t>（</a:t>
            </a:r>
            <a:r>
              <a:rPr lang="en-US" altLang="zh-CN"/>
              <a:t>Integrated Circuits</a:t>
            </a:r>
            <a:r>
              <a:rPr lang="zh-CN" altLang="en-US"/>
              <a:t>），是</a:t>
            </a:r>
            <a:r>
              <a:rPr lang="en-US" altLang="zh-CN"/>
              <a:t>20</a:t>
            </a:r>
            <a:r>
              <a:rPr lang="zh-CN" altLang="en-US"/>
              <a:t>世纪</a:t>
            </a:r>
            <a:r>
              <a:rPr lang="en-US" altLang="zh-CN"/>
              <a:t>60</a:t>
            </a:r>
            <a:r>
              <a:rPr lang="zh-CN" altLang="en-US"/>
              <a:t>年代初期发展起来的一种半导体器件。它是在半导体制造工艺的基础上，将电路的有源器件（三极管、场效应管等）、无源器件（电阻、电感、电容）及其布线集中制作在同一块半导体基片上，形成紧密联系的一个整体电路。</a:t>
            </a:r>
          </a:p>
          <a:p>
            <a:r>
              <a:rPr lang="zh-CN" altLang="en-US"/>
              <a:t>       </a:t>
            </a:r>
            <a:r>
              <a:rPr lang="zh-CN" altLang="en-US" b="1"/>
              <a:t>集成电路的特点：</a:t>
            </a:r>
            <a:r>
              <a:rPr lang="zh-CN" altLang="en-US"/>
              <a:t>与分立元件电路相比，集成电路具有突出特点：体积小，重量轻；可靠性高，寿命长；速度高，功耗低；成本低。</a:t>
            </a:r>
          </a:p>
          <a:p>
            <a:r>
              <a:rPr lang="zh-CN" altLang="en-US"/>
              <a:t>       </a:t>
            </a:r>
            <a:r>
              <a:rPr lang="zh-CN" altLang="en-US" b="1"/>
              <a:t>集成电路的发展：</a:t>
            </a:r>
            <a:r>
              <a:rPr lang="zh-CN" altLang="en-US"/>
              <a:t>人们经常以电子器件的每一次重大变革作为衡量电子技术发展的标志。</a:t>
            </a:r>
            <a:r>
              <a:rPr lang="en-US" altLang="zh-CN"/>
              <a:t>1904</a:t>
            </a:r>
            <a:r>
              <a:rPr lang="zh-CN" altLang="en-US"/>
              <a:t>年出现的半导体器件（如真空三极管）称为第一代器件，</a:t>
            </a:r>
            <a:r>
              <a:rPr lang="en-US" altLang="zh-CN"/>
              <a:t>1948</a:t>
            </a:r>
            <a:r>
              <a:rPr lang="zh-CN" altLang="en-US"/>
              <a:t>年出现的半导体器件（如半导体三极管）称为第二代器件，</a:t>
            </a:r>
            <a:r>
              <a:rPr lang="en-US" altLang="zh-CN"/>
              <a:t>1959</a:t>
            </a:r>
            <a:r>
              <a:rPr lang="zh-CN" altLang="en-US"/>
              <a:t>年出现的集成电路称为第三代器件，而</a:t>
            </a:r>
            <a:r>
              <a:rPr lang="en-US" altLang="zh-CN"/>
              <a:t>1974</a:t>
            </a:r>
            <a:r>
              <a:rPr lang="zh-CN" altLang="en-US"/>
              <a:t>年出现的大规模集成电路，则称为第四代器件。可以预料，随着集成工艺的发展，电子技术将日益广泛地应用于人类社会的各个方面。</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4" name="Text Box 4"/>
          <p:cNvSpPr txBox="1">
            <a:spLocks noChangeArrowheads="1"/>
          </p:cNvSpPr>
          <p:nvPr/>
        </p:nvSpPr>
        <p:spPr bwMode="auto">
          <a:xfrm>
            <a:off x="468313" y="404813"/>
            <a:ext cx="8424862" cy="1128712"/>
          </a:xfrm>
          <a:prstGeom prst="rect">
            <a:avLst/>
          </a:prstGeom>
          <a:noFill/>
          <a:ln w="9525">
            <a:noFill/>
            <a:miter lim="800000"/>
            <a:headEnd/>
            <a:tailEnd/>
          </a:ln>
          <a:effectLst/>
        </p:spPr>
        <p:txBody>
          <a:bodyPr>
            <a:spAutoFit/>
          </a:bodyPr>
          <a:lstStyle/>
          <a:p>
            <a:r>
              <a:rPr lang="en-US" altLang="zh-CN"/>
              <a:t>       </a:t>
            </a:r>
            <a:r>
              <a:rPr lang="zh-CN" altLang="en-US"/>
              <a:t>根据前面对双端输入、双端输出差分放大电路的分析，读者可自行分析其他三种接法的差分电路。当输入、输出的接法不同时，放大电路的性能、特点也不尽相同。其性能比较如表</a:t>
            </a:r>
            <a:r>
              <a:rPr lang="en-US" altLang="zh-CN"/>
              <a:t>6-1</a:t>
            </a:r>
            <a:r>
              <a:rPr lang="zh-CN" altLang="en-US"/>
              <a:t>所列。</a:t>
            </a:r>
            <a:endParaRPr lang="zh-CN" altLang="en-US" b="1"/>
          </a:p>
          <a:p>
            <a:pPr algn="ctr"/>
            <a:r>
              <a:rPr lang="zh-CN" altLang="en-US" sz="1400" b="1"/>
              <a:t>表</a:t>
            </a:r>
            <a:r>
              <a:rPr lang="en-US" altLang="zh-CN" sz="1400" b="1"/>
              <a:t>6-1  </a:t>
            </a:r>
            <a:r>
              <a:rPr lang="zh-CN" altLang="en-US" sz="1400" b="1"/>
              <a:t>差分放大电路四种接法之性能比较</a:t>
            </a:r>
          </a:p>
        </p:txBody>
      </p:sp>
      <p:graphicFrame>
        <p:nvGraphicFramePr>
          <p:cNvPr id="762888" name="Object 8"/>
          <p:cNvGraphicFramePr>
            <a:graphicFrameLocks noChangeAspect="1"/>
          </p:cNvGraphicFramePr>
          <p:nvPr/>
        </p:nvGraphicFramePr>
        <p:xfrm>
          <a:off x="2555875" y="2205038"/>
          <a:ext cx="942975" cy="581025"/>
        </p:xfrm>
        <a:graphic>
          <a:graphicData uri="http://schemas.openxmlformats.org/presentationml/2006/ole">
            <p:oleObj spid="_x0000_s762888" name="公式" r:id="rId3" imgW="939392" imgH="583947" progId="">
              <p:embed/>
            </p:oleObj>
          </a:graphicData>
        </a:graphic>
      </p:graphicFrame>
      <p:graphicFrame>
        <p:nvGraphicFramePr>
          <p:cNvPr id="762887" name="Object 7"/>
          <p:cNvGraphicFramePr>
            <a:graphicFrameLocks noChangeAspect="1"/>
          </p:cNvGraphicFramePr>
          <p:nvPr/>
        </p:nvGraphicFramePr>
        <p:xfrm>
          <a:off x="7451725" y="2276475"/>
          <a:ext cx="1000125" cy="409575"/>
        </p:xfrm>
        <a:graphic>
          <a:graphicData uri="http://schemas.openxmlformats.org/presentationml/2006/ole">
            <p:oleObj spid="_x0000_s762887" name="公式" r:id="rId4" imgW="1002865" imgH="406224" progId="">
              <p:embed/>
            </p:oleObj>
          </a:graphicData>
        </a:graphic>
      </p:graphicFrame>
      <p:graphicFrame>
        <p:nvGraphicFramePr>
          <p:cNvPr id="762886" name="Object 6"/>
          <p:cNvGraphicFramePr>
            <a:graphicFrameLocks noChangeAspect="1"/>
          </p:cNvGraphicFramePr>
          <p:nvPr/>
        </p:nvGraphicFramePr>
        <p:xfrm>
          <a:off x="5724525" y="2205038"/>
          <a:ext cx="942975" cy="581025"/>
        </p:xfrm>
        <a:graphic>
          <a:graphicData uri="http://schemas.openxmlformats.org/presentationml/2006/ole">
            <p:oleObj spid="_x0000_s762886" name="公式" r:id="rId5" imgW="939392" imgH="583947" progId="">
              <p:embed/>
            </p:oleObj>
          </a:graphicData>
        </a:graphic>
      </p:graphicFrame>
      <p:graphicFrame>
        <p:nvGraphicFramePr>
          <p:cNvPr id="762885" name="Object 5"/>
          <p:cNvGraphicFramePr>
            <a:graphicFrameLocks noChangeAspect="1"/>
          </p:cNvGraphicFramePr>
          <p:nvPr/>
        </p:nvGraphicFramePr>
        <p:xfrm>
          <a:off x="4211638" y="2276475"/>
          <a:ext cx="1000125" cy="409575"/>
        </p:xfrm>
        <a:graphic>
          <a:graphicData uri="http://schemas.openxmlformats.org/presentationml/2006/ole">
            <p:oleObj spid="_x0000_s762885" name="公式" r:id="rId6" imgW="1002865" imgH="406224" progId="">
              <p:embed/>
            </p:oleObj>
          </a:graphicData>
        </a:graphic>
      </p:graphicFrame>
      <p:sp>
        <p:nvSpPr>
          <p:cNvPr id="762889" name="Line 9"/>
          <p:cNvSpPr>
            <a:spLocks noChangeShapeType="1"/>
          </p:cNvSpPr>
          <p:nvPr/>
        </p:nvSpPr>
        <p:spPr bwMode="auto">
          <a:xfrm>
            <a:off x="1116013" y="1628775"/>
            <a:ext cx="914400" cy="396875"/>
          </a:xfrm>
          <a:prstGeom prst="line">
            <a:avLst/>
          </a:prstGeom>
          <a:noFill/>
          <a:ln w="9525">
            <a:solidFill>
              <a:srgbClr val="000000"/>
            </a:solidFill>
            <a:round/>
            <a:headEnd/>
            <a:tailEnd/>
          </a:ln>
        </p:spPr>
        <p:txBody>
          <a:bodyPr/>
          <a:lstStyle/>
          <a:p>
            <a:endParaRPr lang="zh-CN" altLang="en-US"/>
          </a:p>
        </p:txBody>
      </p:sp>
      <p:sp>
        <p:nvSpPr>
          <p:cNvPr id="762890" name="Rectangle 10"/>
          <p:cNvSpPr>
            <a:spLocks noChangeArrowheads="1"/>
          </p:cNvSpPr>
          <p:nvPr/>
        </p:nvSpPr>
        <p:spPr bwMode="auto">
          <a:xfrm>
            <a:off x="1795463" y="2054225"/>
            <a:ext cx="908050" cy="0"/>
          </a:xfrm>
          <a:prstGeom prst="rect">
            <a:avLst/>
          </a:prstGeom>
          <a:noFill/>
          <a:ln w="9525">
            <a:noFill/>
            <a:miter lim="800000"/>
            <a:headEnd/>
            <a:tailEnd/>
          </a:ln>
          <a:effectLst/>
        </p:spPr>
        <p:txBody>
          <a:bodyPr wrap="none">
            <a:spAutoFit/>
          </a:bodyPr>
          <a:lstStyle/>
          <a:p>
            <a:endParaRPr lang="zh-CN" altLang="en-US"/>
          </a:p>
        </p:txBody>
      </p:sp>
      <p:sp>
        <p:nvSpPr>
          <p:cNvPr id="762897" name="Rectangle 17"/>
          <p:cNvSpPr>
            <a:spLocks noChangeArrowheads="1"/>
          </p:cNvSpPr>
          <p:nvPr/>
        </p:nvSpPr>
        <p:spPr bwMode="auto">
          <a:xfrm>
            <a:off x="1795463" y="2054225"/>
            <a:ext cx="1179512" cy="0"/>
          </a:xfrm>
          <a:prstGeom prst="rect">
            <a:avLst/>
          </a:prstGeom>
          <a:noFill/>
          <a:ln w="9525">
            <a:noFill/>
            <a:miter lim="800000"/>
            <a:headEnd/>
            <a:tailEnd/>
          </a:ln>
          <a:effectLst/>
        </p:spPr>
        <p:txBody>
          <a:bodyPr wrap="none" anchor="ctr">
            <a:spAutoFit/>
          </a:bodyPr>
          <a:lstStyle/>
          <a:p>
            <a:endParaRPr lang="zh-CN" altLang="en-US"/>
          </a:p>
        </p:txBody>
      </p:sp>
      <p:sp>
        <p:nvSpPr>
          <p:cNvPr id="762899" name="Rectangle 19"/>
          <p:cNvSpPr>
            <a:spLocks noChangeArrowheads="1"/>
          </p:cNvSpPr>
          <p:nvPr/>
        </p:nvSpPr>
        <p:spPr bwMode="auto">
          <a:xfrm>
            <a:off x="1795463" y="2054225"/>
            <a:ext cx="1181100" cy="0"/>
          </a:xfrm>
          <a:prstGeom prst="rect">
            <a:avLst/>
          </a:prstGeom>
          <a:noFill/>
          <a:ln w="9525">
            <a:noFill/>
            <a:miter lim="800000"/>
            <a:headEnd/>
            <a:tailEnd/>
          </a:ln>
          <a:effectLst/>
        </p:spPr>
        <p:txBody>
          <a:bodyPr wrap="none" anchor="ctr">
            <a:spAutoFit/>
          </a:bodyPr>
          <a:lstStyle/>
          <a:p>
            <a:endParaRPr lang="zh-CN" altLang="en-US"/>
          </a:p>
        </p:txBody>
      </p:sp>
      <p:sp>
        <p:nvSpPr>
          <p:cNvPr id="762901" name="Rectangle 21"/>
          <p:cNvSpPr>
            <a:spLocks noChangeArrowheads="1"/>
          </p:cNvSpPr>
          <p:nvPr/>
        </p:nvSpPr>
        <p:spPr bwMode="auto">
          <a:xfrm>
            <a:off x="1795463" y="2054225"/>
            <a:ext cx="1181100" cy="0"/>
          </a:xfrm>
          <a:prstGeom prst="rect">
            <a:avLst/>
          </a:prstGeom>
          <a:noFill/>
          <a:ln w="9525">
            <a:noFill/>
            <a:miter lim="800000"/>
            <a:headEnd/>
            <a:tailEnd/>
          </a:ln>
          <a:effectLst/>
        </p:spPr>
        <p:txBody>
          <a:bodyPr wrap="none" anchor="ctr">
            <a:spAutoFit/>
          </a:bodyPr>
          <a:lstStyle/>
          <a:p>
            <a:endParaRPr lang="zh-CN" altLang="en-US"/>
          </a:p>
        </p:txBody>
      </p:sp>
      <p:sp>
        <p:nvSpPr>
          <p:cNvPr id="762903" name="Rectangle 23"/>
          <p:cNvSpPr>
            <a:spLocks noChangeArrowheads="1"/>
          </p:cNvSpPr>
          <p:nvPr/>
        </p:nvSpPr>
        <p:spPr bwMode="auto">
          <a:xfrm>
            <a:off x="1795463" y="2054225"/>
            <a:ext cx="11811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3116" name="Group 236"/>
          <p:cNvGraphicFramePr>
            <a:graphicFrameLocks noGrp="1"/>
          </p:cNvGraphicFramePr>
          <p:nvPr/>
        </p:nvGraphicFramePr>
        <p:xfrm>
          <a:off x="1042988" y="1557338"/>
          <a:ext cx="7777162" cy="4142106"/>
        </p:xfrm>
        <a:graphic>
          <a:graphicData uri="http://schemas.openxmlformats.org/drawingml/2006/table">
            <a:tbl>
              <a:tblPr/>
              <a:tblGrid>
                <a:gridCol w="1081087"/>
                <a:gridCol w="1727200"/>
                <a:gridCol w="1500188"/>
                <a:gridCol w="1668462"/>
                <a:gridCol w="1800225"/>
              </a:tblGrid>
              <a:tr h="576263">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接法</a:t>
                      </a:r>
                      <a:endPar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性能</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双端输入、双端输出</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双端输入、单端输出</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单端输入、双端输出</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单端输入、单端输出</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d</a:t>
                      </a: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id</a:t>
                      </a: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be </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be </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be </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be </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o</a:t>
                      </a: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 </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 </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 </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 </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CMR</a:t>
                      </a: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很高</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较高</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很高</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较高</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6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特点</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与单管放大电路的</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u</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基本相同；适用于输入信号和负载的两端均不接地的情况</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约为双端输出时的一半；适用于将双端输入转换为单端输出</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与单管放大电路的</a:t>
                      </a: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u</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基本相同；适用于将单端输入转换为双端输出</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约为双端输出时的一半；适用于输入、输出均要求接地的情况；选择从不同的管子输出，可使输出、输入电压反相或同相</a:t>
                      </a:r>
                      <a:endParaRPr kumimoji="0" lang="zh-CN" altLang="en-US" sz="1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8" name="Text Box 4"/>
          <p:cNvSpPr txBox="1">
            <a:spLocks noChangeArrowheads="1"/>
          </p:cNvSpPr>
          <p:nvPr/>
        </p:nvSpPr>
        <p:spPr bwMode="auto">
          <a:xfrm>
            <a:off x="539552" y="332656"/>
            <a:ext cx="8280400" cy="5970865"/>
          </a:xfrm>
          <a:prstGeom prst="rect">
            <a:avLst/>
          </a:prstGeom>
          <a:noFill/>
          <a:ln w="9525">
            <a:noFill/>
            <a:miter lim="800000"/>
            <a:headEnd/>
            <a:tailEnd/>
          </a:ln>
          <a:effectLst/>
        </p:spPr>
        <p:txBody>
          <a:bodyPr>
            <a:spAutoFit/>
          </a:bodyPr>
          <a:lstStyle/>
          <a:p>
            <a:pPr>
              <a:spcAft>
                <a:spcPct val="50000"/>
              </a:spcAft>
            </a:pPr>
            <a:r>
              <a:rPr lang="en-US" altLang="zh-CN" sz="2800" b="1" dirty="0"/>
              <a:t>6.2.3  </a:t>
            </a:r>
            <a:r>
              <a:rPr lang="zh-CN" altLang="en-US" sz="2800" b="1" dirty="0"/>
              <a:t>中间级</a:t>
            </a:r>
            <a:r>
              <a:rPr lang="en-US" altLang="zh-CN" sz="2800" b="1" dirty="0"/>
              <a:t>——</a:t>
            </a:r>
            <a:r>
              <a:rPr lang="zh-CN" altLang="en-US" sz="2800" b="1" dirty="0"/>
              <a:t>采用有源负载的共射放大电路</a:t>
            </a:r>
          </a:p>
          <a:p>
            <a:r>
              <a:rPr lang="zh-CN" altLang="en-US" sz="2000" dirty="0"/>
              <a:t>       中间级的主要任务是提供足够大的电压放大倍数，为此，不仅要求中间级本身具有较高的电压增益，同时为了减少对前级的影响，还应具有较高的输入电阻。共射放大电路（或共源放大电路，此处以共射放大电路为例）具有较高的电压放大倍数，而且，为了提高电压放大倍数，比较有效地方法是增大集电极电阻</a:t>
            </a:r>
            <a:r>
              <a:rPr lang="en-US" altLang="zh-CN" sz="2000" i="1" dirty="0" err="1"/>
              <a:t>R</a:t>
            </a:r>
            <a:r>
              <a:rPr lang="en-US" altLang="zh-CN" sz="2000" dirty="0" err="1"/>
              <a:t>c</a:t>
            </a:r>
            <a:r>
              <a:rPr lang="zh-CN" altLang="en-US" sz="2000" dirty="0"/>
              <a:t>。然而，一方面集成电路的工艺不便于制造大电阻；另一方面，为了维持放大管的静态电流不变，在增大</a:t>
            </a:r>
            <a:r>
              <a:rPr lang="en-US" altLang="zh-CN" sz="2000" i="1" dirty="0" err="1"/>
              <a:t>R</a:t>
            </a:r>
            <a:r>
              <a:rPr lang="en-US" altLang="zh-CN" sz="2000" dirty="0" err="1"/>
              <a:t>c</a:t>
            </a:r>
            <a:r>
              <a:rPr lang="zh-CN" altLang="en-US" sz="2000" dirty="0"/>
              <a:t>的同时必须提高电源电压，当电源电压增大到一定程度时，电路的设计就变得不合理了。由前面对恒流源式差分放大电路的介绍可知，当三极管工作在放大区（也称恒流区）时，</a:t>
            </a:r>
            <a:r>
              <a:rPr lang="en-US" altLang="zh-CN" sz="2000" dirty="0"/>
              <a:t>c-e</a:t>
            </a:r>
            <a:r>
              <a:rPr lang="zh-CN" altLang="en-US" sz="2000" dirty="0"/>
              <a:t>之间的等效电阻</a:t>
            </a:r>
            <a:r>
              <a:rPr lang="en-US" altLang="zh-CN" sz="2000" i="1" dirty="0" err="1"/>
              <a:t>r</a:t>
            </a:r>
            <a:r>
              <a:rPr lang="en-US" altLang="zh-CN" sz="2000" dirty="0" err="1"/>
              <a:t>ce</a:t>
            </a:r>
            <a:r>
              <a:rPr lang="zh-CN" altLang="en-US" sz="2000" dirty="0"/>
              <a:t>的值很大。因此，在集成运放中，常采用由三极管构成的电流源取代</a:t>
            </a:r>
            <a:r>
              <a:rPr lang="en-US" altLang="zh-CN" sz="2000" i="1" dirty="0" err="1"/>
              <a:t>R</a:t>
            </a:r>
            <a:r>
              <a:rPr lang="en-US" altLang="zh-CN" sz="2000" dirty="0" err="1"/>
              <a:t>c</a:t>
            </a:r>
            <a:r>
              <a:rPr lang="zh-CN" altLang="en-US" sz="2000" dirty="0"/>
              <a:t>，这样在电源电压不变的情况下，既可获得合适的静态电流，对于交流信号，又可得到很大的等效的</a:t>
            </a:r>
            <a:r>
              <a:rPr lang="en-US" altLang="zh-CN" sz="2000" i="1" dirty="0" err="1"/>
              <a:t>R</a:t>
            </a:r>
            <a:r>
              <a:rPr lang="en-US" altLang="zh-CN" sz="2000" dirty="0" err="1"/>
              <a:t>c</a:t>
            </a:r>
            <a:r>
              <a:rPr lang="zh-CN" altLang="en-US" sz="2000" dirty="0"/>
              <a:t>。</a:t>
            </a:r>
            <a:r>
              <a:rPr lang="zh-CN" altLang="en-US" sz="2000" b="1" dirty="0"/>
              <a:t>由于三极管和场效应管均为有源器件，而上述电路中又以它们作为负载，故称之为有源负载</a:t>
            </a:r>
            <a:r>
              <a:rPr lang="zh-CN" altLang="en-US" sz="2000" dirty="0"/>
              <a:t>。</a:t>
            </a:r>
          </a:p>
          <a:p>
            <a:r>
              <a:rPr lang="zh-CN" altLang="en-US" sz="2000" dirty="0"/>
              <a:t>       另外，中间级的放大管有时采用</a:t>
            </a:r>
            <a:r>
              <a:rPr lang="zh-CN" altLang="en-US" sz="2000" b="1" dirty="0"/>
              <a:t>复合管</a:t>
            </a:r>
            <a:r>
              <a:rPr lang="zh-CN" altLang="en-US" sz="2000" dirty="0"/>
              <a:t>的结构形式，这样不仅可以得到很高的电流放大系数</a:t>
            </a:r>
            <a:r>
              <a:rPr lang="en-US" altLang="zh-CN" sz="2000" i="1" dirty="0"/>
              <a:t>β</a:t>
            </a:r>
            <a:r>
              <a:rPr lang="zh-CN" altLang="en-US" sz="2000" dirty="0"/>
              <a:t>，以便提高本级的电压放大倍数，而且能够大大提高本级的输入电阻，以免对前级放大倍数产生不良的影响，特别是在前级采用有源负载时，其效果是提高了集成运放总的电压放大倍数。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2" name="Text Box 4"/>
          <p:cNvSpPr txBox="1">
            <a:spLocks noChangeArrowheads="1"/>
          </p:cNvSpPr>
          <p:nvPr/>
        </p:nvSpPr>
        <p:spPr bwMode="auto">
          <a:xfrm>
            <a:off x="539750" y="404813"/>
            <a:ext cx="8280400" cy="2185214"/>
          </a:xfrm>
          <a:prstGeom prst="rect">
            <a:avLst/>
          </a:prstGeom>
          <a:noFill/>
          <a:ln w="9525">
            <a:noFill/>
            <a:miter lim="800000"/>
            <a:headEnd/>
            <a:tailEnd/>
          </a:ln>
          <a:effectLst/>
        </p:spPr>
        <p:txBody>
          <a:bodyPr>
            <a:spAutoFit/>
          </a:bodyPr>
          <a:lstStyle/>
          <a:p>
            <a:pPr>
              <a:spcAft>
                <a:spcPct val="50000"/>
              </a:spcAft>
            </a:pPr>
            <a:r>
              <a:rPr lang="en-US" altLang="zh-CN" sz="2400" b="1" dirty="0"/>
              <a:t>1. </a:t>
            </a:r>
            <a:r>
              <a:rPr lang="zh-CN" altLang="en-US" sz="2400" b="1" dirty="0"/>
              <a:t>复合管的接法及其</a:t>
            </a:r>
            <a:r>
              <a:rPr lang="en-US" altLang="zh-CN" sz="2400" b="1" i="1" dirty="0"/>
              <a:t>β</a:t>
            </a:r>
            <a:r>
              <a:rPr lang="zh-CN" altLang="en-US" sz="2400" b="1" dirty="0"/>
              <a:t>和</a:t>
            </a:r>
            <a:r>
              <a:rPr lang="en-US" altLang="zh-CN" sz="2400" b="1" i="1" dirty="0" err="1"/>
              <a:t>r</a:t>
            </a:r>
            <a:r>
              <a:rPr lang="en-US" altLang="zh-CN" sz="2400" b="1" dirty="0" err="1"/>
              <a:t>be</a:t>
            </a:r>
            <a:endParaRPr lang="en-US" altLang="zh-CN" sz="2400" b="1" dirty="0"/>
          </a:p>
          <a:p>
            <a:r>
              <a:rPr lang="en-US" altLang="zh-CN" sz="2000" dirty="0"/>
              <a:t>       </a:t>
            </a:r>
            <a:r>
              <a:rPr lang="zh-CN" altLang="en-US" sz="2000" dirty="0"/>
              <a:t>复合管可由两个或两个以上三极管组合而成。复合管的接法有多种，它们可以由相同类型的三极管组成，也可以由不同类型的三极管组成。例如在图</a:t>
            </a:r>
            <a:r>
              <a:rPr lang="en-US" altLang="zh-CN" sz="2000" dirty="0"/>
              <a:t>6-16</a:t>
            </a:r>
            <a:r>
              <a:rPr lang="zh-CN" altLang="en-US" sz="2000" dirty="0"/>
              <a:t>中，图（</a:t>
            </a:r>
            <a:r>
              <a:rPr lang="en-US" altLang="zh-CN" sz="2000" dirty="0"/>
              <a:t>a</a:t>
            </a:r>
            <a:r>
              <a:rPr lang="zh-CN" altLang="en-US" sz="2000" dirty="0"/>
              <a:t>）和（</a:t>
            </a:r>
            <a:r>
              <a:rPr lang="en-US" altLang="zh-CN" sz="2000" dirty="0"/>
              <a:t>b</a:t>
            </a:r>
            <a:r>
              <a:rPr lang="zh-CN" altLang="en-US" sz="2000" dirty="0"/>
              <a:t>）分别由两个同为</a:t>
            </a:r>
            <a:r>
              <a:rPr lang="en-US" altLang="zh-CN" sz="2000" dirty="0"/>
              <a:t>NPN</a:t>
            </a:r>
            <a:r>
              <a:rPr lang="zh-CN" altLang="en-US" sz="2000" dirty="0"/>
              <a:t>型或同为</a:t>
            </a:r>
            <a:r>
              <a:rPr lang="en-US" altLang="zh-CN" sz="2000" dirty="0"/>
              <a:t>PNP</a:t>
            </a:r>
            <a:r>
              <a:rPr lang="zh-CN" altLang="en-US" sz="2000" dirty="0"/>
              <a:t>型的三极管组成，但图（</a:t>
            </a:r>
            <a:r>
              <a:rPr lang="en-US" altLang="zh-CN" sz="2000" dirty="0"/>
              <a:t>c</a:t>
            </a:r>
            <a:r>
              <a:rPr lang="zh-CN" altLang="en-US" sz="2000" dirty="0"/>
              <a:t>）和 （</a:t>
            </a:r>
            <a:r>
              <a:rPr lang="en-US" altLang="zh-CN" sz="2000" dirty="0"/>
              <a:t>d</a:t>
            </a:r>
            <a:r>
              <a:rPr lang="zh-CN" altLang="en-US" sz="2000" dirty="0"/>
              <a:t>）中的复合管却由不同类型的三极管组成。</a:t>
            </a:r>
          </a:p>
        </p:txBody>
      </p:sp>
      <p:pic>
        <p:nvPicPr>
          <p:cNvPr id="764933" name="Picture 5"/>
          <p:cNvPicPr>
            <a:picLocks noChangeAspect="1" noChangeArrowheads="1"/>
          </p:cNvPicPr>
          <p:nvPr/>
        </p:nvPicPr>
        <p:blipFill>
          <a:blip r:embed="rId2" cstate="print"/>
          <a:srcRect/>
          <a:stretch>
            <a:fillRect/>
          </a:stretch>
        </p:blipFill>
        <p:spPr bwMode="auto">
          <a:xfrm>
            <a:off x="251520" y="2420888"/>
            <a:ext cx="8429625" cy="2381250"/>
          </a:xfrm>
          <a:prstGeom prst="rect">
            <a:avLst/>
          </a:prstGeom>
          <a:noFill/>
          <a:ln w="9525">
            <a:noFill/>
            <a:miter lim="800000"/>
            <a:headEnd/>
            <a:tailEnd/>
          </a:ln>
          <a:effectLst/>
        </p:spPr>
      </p:pic>
      <p:sp>
        <p:nvSpPr>
          <p:cNvPr id="764934" name="Text Box 6"/>
          <p:cNvSpPr txBox="1">
            <a:spLocks noChangeArrowheads="1"/>
          </p:cNvSpPr>
          <p:nvPr/>
        </p:nvSpPr>
        <p:spPr bwMode="auto">
          <a:xfrm>
            <a:off x="4211960" y="4941168"/>
            <a:ext cx="1368425"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6-16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Text Box 4"/>
          <p:cNvSpPr txBox="1">
            <a:spLocks noChangeArrowheads="1"/>
          </p:cNvSpPr>
          <p:nvPr/>
        </p:nvSpPr>
        <p:spPr bwMode="auto">
          <a:xfrm>
            <a:off x="468313" y="404813"/>
            <a:ext cx="8351837" cy="5584825"/>
          </a:xfrm>
          <a:prstGeom prst="rect">
            <a:avLst/>
          </a:prstGeom>
          <a:noFill/>
          <a:ln w="9525">
            <a:noFill/>
            <a:miter lim="800000"/>
            <a:headEnd/>
            <a:tailEnd/>
          </a:ln>
          <a:effectLst/>
        </p:spPr>
        <p:txBody>
          <a:bodyPr>
            <a:spAutoFit/>
          </a:bodyPr>
          <a:lstStyle/>
          <a:p>
            <a:r>
              <a:rPr lang="en-US" altLang="zh-CN" b="1"/>
              <a:t>       </a:t>
            </a:r>
            <a:r>
              <a:rPr lang="zh-CN" altLang="en-US" b="1"/>
              <a:t>复合管的复合原则：</a:t>
            </a:r>
          </a:p>
          <a:p>
            <a:r>
              <a:rPr lang="zh-CN" altLang="en-US" b="1"/>
              <a:t>       </a:t>
            </a:r>
            <a:r>
              <a:rPr lang="zh-CN" altLang="en-US"/>
              <a:t>首先，在前后两个三极管的连接关系上，应保证前级三极管的输出电流与后级三极管的输入电流的实际方向一致，以便形成适当的电流通路，否则电路不能形成通路，复合管无法正常工作。</a:t>
            </a:r>
          </a:p>
          <a:p>
            <a:r>
              <a:rPr lang="zh-CN" altLang="en-US"/>
              <a:t>       其次，为了实现电流放大，应将前级管的集电极电流或发射极电流作为后级管的基极电流，外加电压的极性应保证前后两个三极管均为发射结正向偏置，集电结反向偏置，使两管都工作在放大区。</a:t>
            </a:r>
          </a:p>
          <a:p>
            <a:r>
              <a:rPr lang="zh-CN" altLang="en-US"/>
              <a:t>       例如在图</a:t>
            </a:r>
            <a:r>
              <a:rPr lang="en-US" altLang="zh-CN"/>
              <a:t>6-16</a:t>
            </a:r>
            <a:r>
              <a:rPr lang="zh-CN" altLang="en-US"/>
              <a:t>（</a:t>
            </a:r>
            <a:r>
              <a:rPr lang="en-US" altLang="zh-CN"/>
              <a:t>a</a:t>
            </a:r>
            <a:r>
              <a:rPr lang="zh-CN" altLang="en-US"/>
              <a:t>）和（</a:t>
            </a:r>
            <a:r>
              <a:rPr lang="en-US" altLang="zh-CN"/>
              <a:t>b</a:t>
            </a:r>
            <a:r>
              <a:rPr lang="zh-CN" altLang="en-US"/>
              <a:t>）中，前级的</a:t>
            </a:r>
            <a:r>
              <a:rPr lang="en-US" altLang="zh-CN" i="1"/>
              <a:t>i</a:t>
            </a:r>
            <a:r>
              <a:rPr lang="en-US" altLang="zh-CN"/>
              <a:t>E1</a:t>
            </a:r>
            <a:r>
              <a:rPr lang="zh-CN" altLang="en-US"/>
              <a:t>就是后级的</a:t>
            </a:r>
            <a:r>
              <a:rPr lang="en-US" altLang="zh-CN" i="1"/>
              <a:t>i</a:t>
            </a:r>
            <a:r>
              <a:rPr lang="en-US" altLang="zh-CN"/>
              <a:t>B2</a:t>
            </a:r>
            <a:r>
              <a:rPr lang="zh-CN" altLang="en-US"/>
              <a:t>，二者的实际方向一致。而在图（</a:t>
            </a:r>
            <a:r>
              <a:rPr lang="en-US" altLang="zh-CN"/>
              <a:t>c</a:t>
            </a:r>
            <a:r>
              <a:rPr lang="zh-CN" altLang="en-US"/>
              <a:t>）和 （</a:t>
            </a:r>
            <a:r>
              <a:rPr lang="en-US" altLang="zh-CN"/>
              <a:t>d</a:t>
            </a:r>
            <a:r>
              <a:rPr lang="zh-CN" altLang="en-US"/>
              <a:t>）中，前级的</a:t>
            </a:r>
            <a:r>
              <a:rPr lang="en-US" altLang="zh-CN" i="1"/>
              <a:t>i</a:t>
            </a:r>
            <a:r>
              <a:rPr lang="en-US" altLang="zh-CN"/>
              <a:t>C1</a:t>
            </a:r>
            <a:r>
              <a:rPr lang="zh-CN" altLang="en-US"/>
              <a:t>就是后级的</a:t>
            </a:r>
            <a:r>
              <a:rPr lang="en-US" altLang="zh-CN" i="1"/>
              <a:t>i</a:t>
            </a:r>
            <a:r>
              <a:rPr lang="en-US" altLang="zh-CN"/>
              <a:t>B2</a:t>
            </a:r>
            <a:r>
              <a:rPr lang="zh-CN" altLang="en-US"/>
              <a:t>，二者的实际方向也一致。至于基极回路和集电极回路的外加电压，应为如图括号内所示的正、负极性，则前后两个三极管均工作在放大区。</a:t>
            </a:r>
          </a:p>
          <a:p>
            <a:endParaRPr lang="zh-CN" altLang="en-US"/>
          </a:p>
          <a:p>
            <a:r>
              <a:rPr lang="zh-CN" altLang="en-US"/>
              <a:t>       综合图</a:t>
            </a:r>
            <a:r>
              <a:rPr lang="en-US" altLang="zh-CN"/>
              <a:t>6-16</a:t>
            </a:r>
            <a:r>
              <a:rPr lang="zh-CN" altLang="en-US"/>
              <a:t>所示的几种复合管，可以得出以下</a:t>
            </a:r>
            <a:r>
              <a:rPr lang="zh-CN" altLang="en-US" b="1">
                <a:solidFill>
                  <a:srgbClr val="FF0000"/>
                </a:solidFill>
              </a:rPr>
              <a:t>结论：</a:t>
            </a:r>
          </a:p>
          <a:p>
            <a:r>
              <a:rPr lang="zh-CN" altLang="en-US"/>
              <a:t>       （</a:t>
            </a:r>
            <a:r>
              <a:rPr lang="en-US" altLang="zh-CN"/>
              <a:t>1</a:t>
            </a:r>
            <a:r>
              <a:rPr lang="zh-CN" altLang="en-US"/>
              <a:t>）由两个相同类型的三极管组成的复合管，其类型与原来相同。复合管的</a:t>
            </a:r>
            <a:r>
              <a:rPr lang="en-US" altLang="zh-CN" i="1"/>
              <a:t>β</a:t>
            </a:r>
            <a:r>
              <a:rPr lang="en-US" altLang="zh-CN"/>
              <a:t>≈</a:t>
            </a:r>
            <a:r>
              <a:rPr lang="en-US" altLang="zh-CN" i="1"/>
              <a:t>β</a:t>
            </a:r>
            <a:r>
              <a:rPr lang="en-US" altLang="zh-CN"/>
              <a:t>1</a:t>
            </a:r>
            <a:r>
              <a:rPr lang="en-US" altLang="zh-CN" i="1"/>
              <a:t>β</a:t>
            </a:r>
            <a:r>
              <a:rPr lang="en-US" altLang="zh-CN"/>
              <a:t>2</a:t>
            </a:r>
            <a:r>
              <a:rPr lang="zh-CN" altLang="en-US"/>
              <a:t>，复合管的</a:t>
            </a:r>
            <a:r>
              <a:rPr lang="en-US" altLang="zh-CN" i="1"/>
              <a:t>r</a:t>
            </a:r>
            <a:r>
              <a:rPr lang="en-US" altLang="zh-CN"/>
              <a:t>be = </a:t>
            </a:r>
            <a:r>
              <a:rPr lang="en-US" altLang="zh-CN" i="1"/>
              <a:t>r</a:t>
            </a:r>
            <a:r>
              <a:rPr lang="en-US" altLang="zh-CN"/>
              <a:t>be1 +</a:t>
            </a:r>
            <a:r>
              <a:rPr lang="zh-CN" altLang="en-US"/>
              <a:t>（</a:t>
            </a:r>
            <a:r>
              <a:rPr lang="en-US" altLang="zh-CN"/>
              <a:t>1 +</a:t>
            </a:r>
            <a:r>
              <a:rPr lang="en-US" altLang="zh-CN" i="1"/>
              <a:t>β</a:t>
            </a:r>
            <a:r>
              <a:rPr lang="en-US" altLang="zh-CN"/>
              <a:t>1</a:t>
            </a:r>
            <a:r>
              <a:rPr lang="zh-CN" altLang="en-US"/>
              <a:t>）</a:t>
            </a:r>
            <a:r>
              <a:rPr lang="en-US" altLang="zh-CN" i="1"/>
              <a:t>r</a:t>
            </a:r>
            <a:r>
              <a:rPr lang="en-US" altLang="zh-CN"/>
              <a:t>be2 </a:t>
            </a:r>
            <a:r>
              <a:rPr lang="zh-CN" altLang="en-US"/>
              <a:t>。</a:t>
            </a:r>
          </a:p>
          <a:p>
            <a:r>
              <a:rPr lang="zh-CN" altLang="en-US"/>
              <a:t>       （</a:t>
            </a:r>
            <a:r>
              <a:rPr lang="en-US" altLang="zh-CN"/>
              <a:t>2</a:t>
            </a:r>
            <a:r>
              <a:rPr lang="zh-CN" altLang="en-US"/>
              <a:t>）由两个不同类型的三极管组成的复合管，其类型与前级三极管相同。复合管的</a:t>
            </a:r>
            <a:r>
              <a:rPr lang="en-US" altLang="zh-CN" i="1"/>
              <a:t>β</a:t>
            </a:r>
            <a:r>
              <a:rPr lang="en-US" altLang="zh-CN"/>
              <a:t>=</a:t>
            </a:r>
            <a:r>
              <a:rPr lang="en-US" altLang="zh-CN" i="1"/>
              <a:t>β</a:t>
            </a:r>
            <a:r>
              <a:rPr lang="en-US" altLang="zh-CN"/>
              <a:t>1</a:t>
            </a:r>
            <a:r>
              <a:rPr lang="zh-CN" altLang="en-US"/>
              <a:t>（</a:t>
            </a:r>
            <a:r>
              <a:rPr lang="en-US" altLang="zh-CN"/>
              <a:t>1 + </a:t>
            </a:r>
            <a:r>
              <a:rPr lang="en-US" altLang="zh-CN" i="1"/>
              <a:t>β</a:t>
            </a:r>
            <a:r>
              <a:rPr lang="en-US" altLang="zh-CN"/>
              <a:t>2</a:t>
            </a:r>
            <a:r>
              <a:rPr lang="zh-CN" altLang="en-US"/>
              <a:t>）≈</a:t>
            </a:r>
            <a:r>
              <a:rPr lang="en-US" altLang="zh-CN" i="1"/>
              <a:t>β</a:t>
            </a:r>
            <a:r>
              <a:rPr lang="en-US" altLang="zh-CN"/>
              <a:t>1</a:t>
            </a:r>
            <a:r>
              <a:rPr lang="en-US" altLang="zh-CN" i="1"/>
              <a:t>β</a:t>
            </a:r>
            <a:r>
              <a:rPr lang="en-US" altLang="zh-CN"/>
              <a:t>2</a:t>
            </a:r>
            <a:r>
              <a:rPr lang="zh-CN" altLang="en-US"/>
              <a:t>，复合管的</a:t>
            </a:r>
            <a:r>
              <a:rPr lang="en-US" altLang="zh-CN" i="1"/>
              <a:t>r</a:t>
            </a:r>
            <a:r>
              <a:rPr lang="en-US" altLang="zh-CN"/>
              <a:t>be = </a:t>
            </a:r>
            <a:r>
              <a:rPr lang="en-US" altLang="zh-CN" i="1"/>
              <a:t>r</a:t>
            </a:r>
            <a:r>
              <a:rPr lang="en-US" altLang="zh-CN"/>
              <a:t>be1  </a:t>
            </a:r>
            <a:r>
              <a:rPr lang="zh-CN" altLang="en-US"/>
              <a:t>。</a:t>
            </a:r>
          </a:p>
          <a:p>
            <a:r>
              <a:rPr lang="zh-CN" altLang="en-US"/>
              <a:t>       通过介绍可以看出，复合管与单个三极管相比，其电流放大系数</a:t>
            </a:r>
            <a:r>
              <a:rPr lang="en-US" altLang="zh-CN" i="1"/>
              <a:t>β</a:t>
            </a:r>
            <a:r>
              <a:rPr lang="zh-CN" altLang="en-US"/>
              <a:t>大大提高，因此，复合管常用于运放的中间级，以提高整个电路的电压放大倍数，不仅如此，复合管也常常用于输入级和输出级。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80" name="Text Box 4"/>
          <p:cNvSpPr txBox="1">
            <a:spLocks noChangeArrowheads="1"/>
          </p:cNvSpPr>
          <p:nvPr/>
        </p:nvSpPr>
        <p:spPr bwMode="auto">
          <a:xfrm>
            <a:off x="395536" y="332656"/>
            <a:ext cx="8353425" cy="972574"/>
          </a:xfrm>
          <a:prstGeom prst="rect">
            <a:avLst/>
          </a:prstGeom>
          <a:noFill/>
          <a:ln w="9525">
            <a:noFill/>
            <a:miter lim="800000"/>
            <a:headEnd/>
            <a:tailEnd/>
          </a:ln>
          <a:effectLst/>
        </p:spPr>
        <p:txBody>
          <a:bodyPr>
            <a:spAutoFit/>
          </a:bodyPr>
          <a:lstStyle/>
          <a:p>
            <a:pPr>
              <a:spcAft>
                <a:spcPct val="55000"/>
              </a:spcAft>
            </a:pPr>
            <a:r>
              <a:rPr lang="en-US" altLang="zh-CN" sz="2400" b="1" dirty="0"/>
              <a:t>2. </a:t>
            </a:r>
            <a:r>
              <a:rPr lang="zh-CN" altLang="en-US" sz="2400" b="1" dirty="0"/>
              <a:t>由复合管构成的有源负载共射放大电</a:t>
            </a:r>
            <a:r>
              <a:rPr lang="zh-CN" altLang="en-US" sz="2000" b="1" dirty="0"/>
              <a:t>路</a:t>
            </a:r>
          </a:p>
          <a:p>
            <a:r>
              <a:rPr lang="zh-CN" altLang="en-US" sz="2000" dirty="0"/>
              <a:t>       图</a:t>
            </a:r>
            <a:r>
              <a:rPr lang="en-US" altLang="zh-CN" sz="2000" dirty="0"/>
              <a:t>6-17</a:t>
            </a:r>
            <a:r>
              <a:rPr lang="zh-CN" altLang="en-US" sz="2000" dirty="0"/>
              <a:t>所示为利用复合管构成的有源负载共射放大电路。 </a:t>
            </a:r>
          </a:p>
        </p:txBody>
      </p:sp>
      <p:pic>
        <p:nvPicPr>
          <p:cNvPr id="766981" name="Picture 5"/>
          <p:cNvPicPr>
            <a:picLocks noChangeAspect="1" noChangeArrowheads="1"/>
          </p:cNvPicPr>
          <p:nvPr/>
        </p:nvPicPr>
        <p:blipFill>
          <a:blip r:embed="rId3" cstate="print"/>
          <a:srcRect b="10454"/>
          <a:stretch>
            <a:fillRect/>
          </a:stretch>
        </p:blipFill>
        <p:spPr bwMode="auto">
          <a:xfrm>
            <a:off x="5435600" y="1484312"/>
            <a:ext cx="3498859" cy="2880791"/>
          </a:xfrm>
          <a:prstGeom prst="rect">
            <a:avLst/>
          </a:prstGeom>
          <a:noFill/>
          <a:ln w="9525">
            <a:noFill/>
            <a:miter lim="800000"/>
            <a:headEnd/>
            <a:tailEnd/>
          </a:ln>
        </p:spPr>
      </p:pic>
      <p:sp>
        <p:nvSpPr>
          <p:cNvPr id="766982" name="Text Box 6"/>
          <p:cNvSpPr txBox="1">
            <a:spLocks noChangeArrowheads="1"/>
          </p:cNvSpPr>
          <p:nvPr/>
        </p:nvSpPr>
        <p:spPr bwMode="auto">
          <a:xfrm>
            <a:off x="6372200" y="4437112"/>
            <a:ext cx="1441450"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6-17</a:t>
            </a:r>
          </a:p>
        </p:txBody>
      </p:sp>
      <p:sp>
        <p:nvSpPr>
          <p:cNvPr id="766983" name="Text Box 7"/>
          <p:cNvSpPr txBox="1">
            <a:spLocks noChangeArrowheads="1"/>
          </p:cNvSpPr>
          <p:nvPr/>
        </p:nvSpPr>
        <p:spPr bwMode="auto">
          <a:xfrm>
            <a:off x="467544" y="1412776"/>
            <a:ext cx="4968875" cy="1938992"/>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其中三极管</a:t>
            </a:r>
            <a:r>
              <a:rPr lang="en-US" altLang="zh-CN" sz="2000" dirty="0"/>
              <a:t>T1</a:t>
            </a:r>
            <a:r>
              <a:rPr lang="zh-CN" altLang="en-US" sz="2000" dirty="0"/>
              <a:t>和</a:t>
            </a:r>
            <a:r>
              <a:rPr lang="en-US" altLang="zh-CN" sz="2000" dirty="0"/>
              <a:t>T2</a:t>
            </a:r>
            <a:r>
              <a:rPr lang="zh-CN" altLang="en-US" sz="2000" dirty="0"/>
              <a:t>组成的</a:t>
            </a:r>
            <a:r>
              <a:rPr lang="en-US" altLang="zh-CN" sz="2000" dirty="0"/>
              <a:t>NPN</a:t>
            </a:r>
            <a:r>
              <a:rPr lang="zh-CN" altLang="en-US" sz="2000" dirty="0"/>
              <a:t>型复合管是放大管，</a:t>
            </a:r>
            <a:r>
              <a:rPr lang="en-US" altLang="zh-CN" sz="2000" dirty="0"/>
              <a:t>T3</a:t>
            </a:r>
            <a:r>
              <a:rPr lang="zh-CN" altLang="en-US" sz="2000" dirty="0"/>
              <a:t>管是复合管得有源负载。</a:t>
            </a:r>
            <a:r>
              <a:rPr lang="en-US" altLang="zh-CN" sz="2000" dirty="0"/>
              <a:t>T3</a:t>
            </a:r>
            <a:r>
              <a:rPr lang="zh-CN" altLang="en-US" sz="2000" dirty="0"/>
              <a:t>与</a:t>
            </a:r>
            <a:r>
              <a:rPr lang="en-US" altLang="zh-CN" sz="2000" dirty="0"/>
              <a:t>T4</a:t>
            </a:r>
            <a:r>
              <a:rPr lang="zh-CN" altLang="en-US" sz="2000" dirty="0"/>
              <a:t>组成镜像电流源，作为偏置电路，负责为放大管提供合适的集电极直流偏置电流</a:t>
            </a:r>
            <a:r>
              <a:rPr lang="en-US" altLang="zh-CN" sz="2000" i="1" dirty="0">
                <a:latin typeface="Times New Roman" pitchFamily="18" charset="0"/>
              </a:rPr>
              <a:t>I</a:t>
            </a:r>
            <a:r>
              <a:rPr lang="en-US" altLang="zh-CN" sz="2000" baseline="-25000" dirty="0"/>
              <a:t>CQ</a:t>
            </a:r>
            <a:r>
              <a:rPr lang="zh-CN" altLang="en-US" sz="2000" dirty="0"/>
              <a:t>。由图可得，基准电流</a:t>
            </a:r>
            <a:r>
              <a:rPr lang="en-US" altLang="zh-CN" sz="2000" i="1" dirty="0">
                <a:latin typeface="Times New Roman" pitchFamily="18" charset="0"/>
              </a:rPr>
              <a:t>I</a:t>
            </a:r>
            <a:r>
              <a:rPr lang="en-US" altLang="zh-CN" sz="2000" baseline="-25000" dirty="0"/>
              <a:t>REF</a:t>
            </a:r>
            <a:r>
              <a:rPr lang="zh-CN" altLang="en-US" sz="2000" dirty="0"/>
              <a:t>由</a:t>
            </a:r>
            <a:r>
              <a:rPr lang="en-US" altLang="zh-CN" sz="2000" i="1" dirty="0"/>
              <a:t>V</a:t>
            </a:r>
            <a:r>
              <a:rPr lang="en-US" altLang="zh-CN" sz="2000" baseline="-25000" dirty="0"/>
              <a:t>CC</a:t>
            </a:r>
            <a:r>
              <a:rPr lang="zh-CN" altLang="en-US" sz="2000" dirty="0"/>
              <a:t>、</a:t>
            </a:r>
            <a:r>
              <a:rPr lang="en-US" altLang="zh-CN" sz="2000" dirty="0"/>
              <a:t>T4</a:t>
            </a:r>
            <a:r>
              <a:rPr lang="zh-CN" altLang="en-US" sz="2000" dirty="0"/>
              <a:t>和</a:t>
            </a:r>
            <a:r>
              <a:rPr lang="en-US" altLang="zh-CN" sz="2000" i="1" dirty="0"/>
              <a:t>R</a:t>
            </a:r>
            <a:r>
              <a:rPr lang="zh-CN" altLang="en-US" sz="2000" dirty="0"/>
              <a:t>支路产生，其表达式为：</a:t>
            </a:r>
            <a:endParaRPr lang="zh-CN" altLang="en-US" dirty="0"/>
          </a:p>
        </p:txBody>
      </p:sp>
      <p:sp>
        <p:nvSpPr>
          <p:cNvPr id="766985" name="Rectangle 9"/>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6984" name="Object 8"/>
          <p:cNvGraphicFramePr>
            <a:graphicFrameLocks noChangeAspect="1"/>
          </p:cNvGraphicFramePr>
          <p:nvPr/>
        </p:nvGraphicFramePr>
        <p:xfrm>
          <a:off x="2051720" y="3501008"/>
          <a:ext cx="2087869" cy="720526"/>
        </p:xfrm>
        <a:graphic>
          <a:graphicData uri="http://schemas.openxmlformats.org/presentationml/2006/ole">
            <p:oleObj spid="_x0000_s766984" name="公式" r:id="rId4" imgW="1079500" imgH="368300" progId="">
              <p:embed/>
            </p:oleObj>
          </a:graphicData>
        </a:graphic>
      </p:graphicFrame>
      <p:sp>
        <p:nvSpPr>
          <p:cNvPr id="766986" name="Text Box 10"/>
          <p:cNvSpPr txBox="1">
            <a:spLocks noChangeArrowheads="1"/>
          </p:cNvSpPr>
          <p:nvPr/>
        </p:nvSpPr>
        <p:spPr bwMode="auto">
          <a:xfrm>
            <a:off x="611560" y="4581128"/>
            <a:ext cx="5112568" cy="707886"/>
          </a:xfrm>
          <a:prstGeom prst="rect">
            <a:avLst/>
          </a:prstGeom>
          <a:noFill/>
          <a:ln w="9525">
            <a:noFill/>
            <a:miter lim="800000"/>
            <a:headEnd/>
            <a:tailEnd/>
          </a:ln>
          <a:effectLst/>
        </p:spPr>
        <p:txBody>
          <a:bodyPr wrap="square">
            <a:spAutoFit/>
          </a:bodyPr>
          <a:lstStyle/>
          <a:p>
            <a:pPr>
              <a:spcBef>
                <a:spcPct val="50000"/>
              </a:spcBef>
            </a:pPr>
            <a:r>
              <a:rPr lang="en-US" altLang="zh-CN" dirty="0"/>
              <a:t>       </a:t>
            </a:r>
            <a:r>
              <a:rPr lang="zh-CN" altLang="en-US" sz="2000" dirty="0"/>
              <a:t>根据基准电流</a:t>
            </a:r>
            <a:r>
              <a:rPr lang="en-US" altLang="zh-CN" sz="2000" i="1" dirty="0">
                <a:latin typeface="Times New Roman" pitchFamily="18" charset="0"/>
              </a:rPr>
              <a:t>I</a:t>
            </a:r>
            <a:r>
              <a:rPr lang="en-US" altLang="zh-CN" sz="2000" baseline="-25000" dirty="0"/>
              <a:t>REF</a:t>
            </a:r>
            <a:r>
              <a:rPr lang="zh-CN" altLang="en-US" sz="2000" dirty="0"/>
              <a:t>，即可确定放大管的集电极静态电流</a:t>
            </a:r>
            <a:r>
              <a:rPr lang="en-US" altLang="zh-CN" sz="2000" i="1" dirty="0">
                <a:latin typeface="Times New Roman" pitchFamily="18" charset="0"/>
              </a:rPr>
              <a:t>I</a:t>
            </a:r>
            <a:r>
              <a:rPr lang="en-US" altLang="zh-CN" sz="2000" baseline="-25000" dirty="0"/>
              <a:t>CQ</a:t>
            </a:r>
            <a:r>
              <a:rPr lang="zh-CN" altLang="en-US" sz="2000" dirty="0"/>
              <a:t>。</a:t>
            </a:r>
            <a:r>
              <a:rPr lang="zh-CN" altLang="en-US" sz="2000" dirty="0" smtClean="0"/>
              <a:t>当</a:t>
            </a:r>
            <a:r>
              <a:rPr lang="el-GR" altLang="zh-CN" sz="2000" i="1" dirty="0" smtClean="0">
                <a:cs typeface="Arial" charset="0"/>
              </a:rPr>
              <a:t>β </a:t>
            </a:r>
            <a:r>
              <a:rPr lang="zh-CN" altLang="en-US" sz="2000" dirty="0" smtClean="0"/>
              <a:t>＞＞</a:t>
            </a:r>
            <a:r>
              <a:rPr lang="en-US" altLang="zh-CN" sz="2000" dirty="0"/>
              <a:t>2</a:t>
            </a:r>
            <a:r>
              <a:rPr lang="zh-CN" altLang="en-US" sz="2000" dirty="0"/>
              <a:t>时</a:t>
            </a:r>
            <a:r>
              <a:rPr lang="zh-CN" altLang="en-US" sz="2000" dirty="0" smtClean="0"/>
              <a:t>，</a:t>
            </a:r>
            <a:r>
              <a:rPr lang="en-US" altLang="zh-CN" sz="2000" i="1" dirty="0" smtClean="0">
                <a:latin typeface="Times New Roman" pitchFamily="18" charset="0"/>
              </a:rPr>
              <a:t>I</a:t>
            </a:r>
            <a:r>
              <a:rPr lang="en-US" altLang="zh-CN" sz="2000" baseline="-25000" dirty="0" smtClean="0"/>
              <a:t>CQ</a:t>
            </a:r>
            <a:r>
              <a:rPr lang="en-US" altLang="zh-CN" sz="2000" dirty="0"/>
              <a:t>≈</a:t>
            </a:r>
            <a:r>
              <a:rPr lang="en-US" altLang="zh-CN" sz="2000" i="1" dirty="0">
                <a:latin typeface="Times New Roman" pitchFamily="18" charset="0"/>
              </a:rPr>
              <a:t>I</a:t>
            </a:r>
            <a:r>
              <a:rPr lang="en-US" altLang="zh-CN" sz="2000" baseline="-25000" dirty="0"/>
              <a:t>REF</a:t>
            </a:r>
            <a:r>
              <a:rPr lang="zh-CN" altLang="en-US" sz="2000"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4" name="Text Box 4"/>
          <p:cNvSpPr txBox="1">
            <a:spLocks noChangeArrowheads="1"/>
          </p:cNvSpPr>
          <p:nvPr/>
        </p:nvSpPr>
        <p:spPr bwMode="auto">
          <a:xfrm>
            <a:off x="539552" y="404664"/>
            <a:ext cx="8280400" cy="5826210"/>
          </a:xfrm>
          <a:prstGeom prst="rect">
            <a:avLst/>
          </a:prstGeom>
          <a:noFill/>
          <a:ln w="9525">
            <a:noFill/>
            <a:miter lim="800000"/>
            <a:headEnd/>
            <a:tailEnd/>
          </a:ln>
          <a:effectLst/>
        </p:spPr>
        <p:txBody>
          <a:bodyPr>
            <a:spAutoFit/>
          </a:bodyPr>
          <a:lstStyle/>
          <a:p>
            <a:pPr>
              <a:spcAft>
                <a:spcPct val="55000"/>
              </a:spcAft>
            </a:pPr>
            <a:r>
              <a:rPr lang="en-US" altLang="zh-CN" sz="2800" b="1" dirty="0"/>
              <a:t>6.2.4  </a:t>
            </a:r>
            <a:r>
              <a:rPr lang="zh-CN" altLang="en-US" sz="2800" b="1" dirty="0"/>
              <a:t>输出级</a:t>
            </a:r>
            <a:r>
              <a:rPr lang="en-US" altLang="zh-CN" sz="2800" b="1" dirty="0"/>
              <a:t>——</a:t>
            </a:r>
            <a:r>
              <a:rPr lang="zh-CN" altLang="en-US" sz="2800" b="1" dirty="0"/>
              <a:t>功率放大电路</a:t>
            </a:r>
          </a:p>
          <a:p>
            <a:r>
              <a:rPr lang="zh-CN" altLang="en-US" sz="2000" dirty="0"/>
              <a:t>      集成运放的输出级是向负载提供一定的功率，属于功率放大，一般采用互补对称的功率放大电路。</a:t>
            </a:r>
            <a:endParaRPr lang="zh-CN" altLang="en-US" sz="2000" b="1" dirty="0"/>
          </a:p>
          <a:p>
            <a:pPr>
              <a:spcBef>
                <a:spcPct val="50000"/>
              </a:spcBef>
              <a:spcAft>
                <a:spcPct val="55000"/>
              </a:spcAft>
            </a:pPr>
            <a:r>
              <a:rPr lang="en-US" altLang="zh-CN" sz="2400" b="1" dirty="0"/>
              <a:t>1. </a:t>
            </a:r>
            <a:r>
              <a:rPr lang="zh-CN" altLang="en-US" sz="2400" b="1" dirty="0"/>
              <a:t>功率放大电路的特点</a:t>
            </a:r>
          </a:p>
          <a:p>
            <a:r>
              <a:rPr lang="zh-CN" altLang="en-US" sz="2000" dirty="0"/>
              <a:t>      （</a:t>
            </a:r>
            <a:r>
              <a:rPr lang="en-US" altLang="zh-CN" sz="2000" dirty="0"/>
              <a:t>1</a:t>
            </a:r>
            <a:r>
              <a:rPr lang="zh-CN" altLang="en-US" sz="2000" dirty="0"/>
              <a:t>）因为信号的幅度放大在前置电路中已经完成，所以功率放大电路对电压放大倍数并无要求。由于射极输出器的输出电流较大，能使负载获得较大输出功率，并且它的输出电阻小，带负载能力强，因此通常采用射极输出器作为基本的功率放大电路。不过单个的射极输出器对信号正负半周的跟随能力不同，在实用的功率放大电路中大多采用双管的互补对称电路形式。</a:t>
            </a:r>
          </a:p>
          <a:p>
            <a:r>
              <a:rPr lang="zh-CN" altLang="en-US" sz="2000" dirty="0"/>
              <a:t>      （</a:t>
            </a:r>
            <a:r>
              <a:rPr lang="en-US" altLang="zh-CN" sz="2000" dirty="0"/>
              <a:t>2</a:t>
            </a:r>
            <a:r>
              <a:rPr lang="zh-CN" altLang="en-US" sz="2000" dirty="0"/>
              <a:t>）为了能获得足够大的不失真输出功率，功率放大电路中的电压、电流幅度都很大，使输出信号容易产生非线性失真，这就需要根据负载要求规定允许的失真度范围，一般也不采用微变等效电路法进行分析。</a:t>
            </a:r>
          </a:p>
          <a:p>
            <a:r>
              <a:rPr lang="zh-CN" altLang="en-US" sz="2000" dirty="0"/>
              <a:t>      （</a:t>
            </a:r>
            <a:r>
              <a:rPr lang="en-US" altLang="zh-CN" sz="2000" dirty="0"/>
              <a:t>3</a:t>
            </a:r>
            <a:r>
              <a:rPr lang="zh-CN" altLang="en-US" sz="2000" dirty="0"/>
              <a:t>）为了提高功率放大电路的工作效率，需要尽可能降低其静态工作电流。但静态工作电流太小容易引起输出信号的失真，互补对称电路形式的功率放大电路可以克服因不适合的工作点而引起的非线性失真。</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8" name="Text Box 4"/>
          <p:cNvSpPr txBox="1">
            <a:spLocks noChangeArrowheads="1"/>
          </p:cNvSpPr>
          <p:nvPr/>
        </p:nvSpPr>
        <p:spPr bwMode="auto">
          <a:xfrm>
            <a:off x="323528" y="260648"/>
            <a:ext cx="8820472" cy="6597352"/>
          </a:xfrm>
          <a:prstGeom prst="rect">
            <a:avLst/>
          </a:prstGeom>
          <a:noFill/>
          <a:ln w="9525">
            <a:noFill/>
            <a:miter lim="800000"/>
            <a:headEnd/>
            <a:tailEnd/>
          </a:ln>
          <a:effectLst/>
        </p:spPr>
        <p:txBody>
          <a:bodyPr wrap="square">
            <a:spAutoFit/>
          </a:bodyPr>
          <a:lstStyle/>
          <a:p>
            <a:pPr>
              <a:spcAft>
                <a:spcPct val="55000"/>
              </a:spcAft>
            </a:pPr>
            <a:r>
              <a:rPr lang="en-US" altLang="zh-CN" sz="2400" b="1" dirty="0"/>
              <a:t>2. </a:t>
            </a:r>
            <a:r>
              <a:rPr lang="zh-CN" altLang="en-US" sz="2400" b="1" dirty="0"/>
              <a:t>功放管的三种工作状态</a:t>
            </a:r>
          </a:p>
          <a:p>
            <a:r>
              <a:rPr lang="zh-CN" altLang="en-US" sz="2000" dirty="0"/>
              <a:t>       低频功率输出级按功放管的工作状态，可分为甲类、乙类、甲乙类三种。它们各有特点。</a:t>
            </a:r>
          </a:p>
          <a:p>
            <a:r>
              <a:rPr lang="zh-CN" altLang="en-US" sz="2000" dirty="0"/>
              <a:t>       </a:t>
            </a:r>
            <a:r>
              <a:rPr lang="zh-CN" altLang="en-US" sz="2000" b="1" dirty="0">
                <a:solidFill>
                  <a:srgbClr val="FF0000"/>
                </a:solidFill>
              </a:rPr>
              <a:t>甲类</a:t>
            </a:r>
            <a:r>
              <a:rPr lang="zh-CN" altLang="en-US" sz="2000" dirty="0"/>
              <a:t>放大电路的工作点设置在放大区的中间，这种电路的优点是在输入信号的整个周期内三极管都处于导通状态，输出信号失真小（前面讨论的电压放大电路都工作在这种状态）；缺点是三极管有较大的静态电流</a:t>
            </a:r>
            <a:r>
              <a:rPr lang="en-US" altLang="zh-CN" sz="2000" i="1" dirty="0">
                <a:latin typeface="Times New Roman" pitchFamily="18" charset="0"/>
              </a:rPr>
              <a:t>I</a:t>
            </a:r>
            <a:r>
              <a:rPr lang="en-US" altLang="zh-CN" sz="2000" dirty="0"/>
              <a:t>CQ</a:t>
            </a:r>
            <a:r>
              <a:rPr lang="zh-CN" altLang="en-US" sz="2000" dirty="0"/>
              <a:t>，这时管耗</a:t>
            </a:r>
            <a:r>
              <a:rPr lang="en-US" altLang="zh-CN" sz="2000" i="1" dirty="0"/>
              <a:t>P</a:t>
            </a:r>
            <a:r>
              <a:rPr lang="en-US" altLang="zh-CN" sz="2000" dirty="0"/>
              <a:t>C</a:t>
            </a:r>
            <a:r>
              <a:rPr lang="zh-CN" altLang="en-US" sz="2000" dirty="0"/>
              <a:t>大，而且甲类放大时，不管有无输入信号，电源供给的功率是不变的。可以证明，即使在理想条件下，甲类放大电路的效率最高也只有</a:t>
            </a:r>
            <a:r>
              <a:rPr lang="en-US" altLang="zh-CN" sz="2000" dirty="0"/>
              <a:t>50%</a:t>
            </a:r>
            <a:r>
              <a:rPr lang="zh-CN" altLang="en-US" sz="2000" dirty="0"/>
              <a:t>，那些对于输出功率及效率要求不高的功率放大电路可以采用甲类。</a:t>
            </a:r>
          </a:p>
          <a:p>
            <a:r>
              <a:rPr lang="zh-CN" altLang="en-US" sz="2000" dirty="0"/>
              <a:t>       如果在甲类的基础上，把静态工作点</a:t>
            </a:r>
            <a:r>
              <a:rPr lang="en-US" altLang="zh-CN" sz="2000" i="1" dirty="0"/>
              <a:t>Q</a:t>
            </a:r>
            <a:r>
              <a:rPr lang="zh-CN" altLang="en-US" sz="2000" dirty="0"/>
              <a:t>向下移动，使静态电流</a:t>
            </a:r>
            <a:r>
              <a:rPr lang="en-US" altLang="zh-CN" sz="2000" i="1" dirty="0">
                <a:latin typeface="Times New Roman" pitchFamily="18" charset="0"/>
              </a:rPr>
              <a:t>I</a:t>
            </a:r>
            <a:r>
              <a:rPr lang="en-US" altLang="zh-CN" sz="2000" dirty="0"/>
              <a:t>CQ</a:t>
            </a:r>
            <a:r>
              <a:rPr lang="zh-CN" altLang="en-US" sz="2000" dirty="0"/>
              <a:t>等于零，这样就能改变甲类放大时效率低的状况，这种工作方式下的电路称为</a:t>
            </a:r>
            <a:r>
              <a:rPr lang="zh-CN" altLang="en-US" sz="2000" b="1" dirty="0">
                <a:solidFill>
                  <a:srgbClr val="FF0000"/>
                </a:solidFill>
              </a:rPr>
              <a:t>乙类</a:t>
            </a:r>
            <a:r>
              <a:rPr lang="zh-CN" altLang="en-US" sz="2000" dirty="0"/>
              <a:t>放大电路。乙类放大电路的工作点设置在截止区。乙类放大电路提高了能量的转换效率，在理想情况下效率可达</a:t>
            </a:r>
            <a:r>
              <a:rPr lang="en-US" altLang="zh-CN" sz="2000" dirty="0"/>
              <a:t>78.5%</a:t>
            </a:r>
            <a:r>
              <a:rPr lang="zh-CN" altLang="en-US" sz="2000" dirty="0"/>
              <a:t>，但此时却出现了严重的波形失真，在输入信号的整个周期，仅在半个周期内三极管导通，有电流流过，只能对半个周期的输入信号进行放大。</a:t>
            </a:r>
          </a:p>
          <a:p>
            <a:r>
              <a:rPr lang="zh-CN" altLang="en-US" sz="2000" dirty="0"/>
              <a:t>        如果将工作点</a:t>
            </a:r>
            <a:r>
              <a:rPr lang="en-US" altLang="zh-CN" sz="2000" i="1" dirty="0"/>
              <a:t>Q</a:t>
            </a:r>
            <a:r>
              <a:rPr lang="zh-CN" altLang="en-US" sz="2000" dirty="0"/>
              <a:t>设在放大区但接近截止区，使三极管的导通时间大于信号的半个周期，且小于一个周期，这类工作方式下的电路称为</a:t>
            </a:r>
            <a:r>
              <a:rPr lang="zh-CN" altLang="en-US" sz="2000" b="1" dirty="0">
                <a:solidFill>
                  <a:srgbClr val="FF0000"/>
                </a:solidFill>
              </a:rPr>
              <a:t>甲乙类</a:t>
            </a:r>
            <a:r>
              <a:rPr lang="zh-CN" altLang="en-US" sz="2000" dirty="0"/>
              <a:t>放大电路。目前常用的音频功率放大电路中，功放管多数是工作在甲乙类放大状态。这种电路的效率略低于乙类放大，但它克服了乙类放大电路的失真问题，目前使用较广泛。</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Text Box 4"/>
          <p:cNvSpPr txBox="1">
            <a:spLocks noChangeArrowheads="1"/>
          </p:cNvSpPr>
          <p:nvPr/>
        </p:nvSpPr>
        <p:spPr bwMode="auto">
          <a:xfrm>
            <a:off x="539552" y="260648"/>
            <a:ext cx="8353425" cy="2203680"/>
          </a:xfrm>
          <a:prstGeom prst="rect">
            <a:avLst/>
          </a:prstGeom>
          <a:noFill/>
          <a:ln w="9525">
            <a:noFill/>
            <a:miter lim="800000"/>
            <a:headEnd/>
            <a:tailEnd/>
          </a:ln>
          <a:effectLst/>
        </p:spPr>
        <p:txBody>
          <a:bodyPr>
            <a:spAutoFit/>
          </a:bodyPr>
          <a:lstStyle/>
          <a:p>
            <a:pPr>
              <a:spcAft>
                <a:spcPct val="55000"/>
              </a:spcAft>
            </a:pPr>
            <a:r>
              <a:rPr lang="en-US" altLang="zh-CN" sz="2400" b="1" dirty="0"/>
              <a:t>3. OCL</a:t>
            </a:r>
            <a:r>
              <a:rPr lang="zh-CN" altLang="en-US" sz="2400" b="1" dirty="0"/>
              <a:t>互补对称功率放大电路</a:t>
            </a:r>
          </a:p>
          <a:p>
            <a:r>
              <a:rPr lang="zh-CN" altLang="en-US" sz="2000" b="1" dirty="0"/>
              <a:t>（</a:t>
            </a:r>
            <a:r>
              <a:rPr lang="en-US" altLang="zh-CN" sz="2000" b="1" dirty="0"/>
              <a:t>1</a:t>
            </a:r>
            <a:r>
              <a:rPr lang="zh-CN" altLang="en-US" sz="2000" b="1" dirty="0"/>
              <a:t>）乙类</a:t>
            </a:r>
            <a:r>
              <a:rPr lang="en-US" altLang="zh-CN" sz="2000" b="1" dirty="0"/>
              <a:t>OCL</a:t>
            </a:r>
            <a:r>
              <a:rPr lang="zh-CN" altLang="en-US" sz="2000" b="1" dirty="0"/>
              <a:t>电路</a:t>
            </a:r>
          </a:p>
          <a:p>
            <a:r>
              <a:rPr lang="zh-CN" altLang="en-US" sz="2000" dirty="0"/>
              <a:t>       图</a:t>
            </a:r>
            <a:r>
              <a:rPr lang="en-US" altLang="zh-CN" sz="2000" dirty="0"/>
              <a:t>6-18</a:t>
            </a:r>
            <a:r>
              <a:rPr lang="zh-CN" altLang="en-US" sz="2000" dirty="0"/>
              <a:t>所示是双电源乙类互补功率放大电路。它由两个不同类型的管子构成的射极输出器组合而成。</a:t>
            </a:r>
            <a:r>
              <a:rPr lang="en-US" altLang="zh-CN" sz="2000" dirty="0"/>
              <a:t>T1</a:t>
            </a:r>
            <a:r>
              <a:rPr lang="zh-CN" altLang="en-US" sz="2000" dirty="0"/>
              <a:t>是</a:t>
            </a:r>
            <a:r>
              <a:rPr lang="en-US" altLang="zh-CN" sz="2000" dirty="0"/>
              <a:t>NPN</a:t>
            </a:r>
            <a:r>
              <a:rPr lang="zh-CN" altLang="en-US" sz="2000" dirty="0"/>
              <a:t>型管，</a:t>
            </a:r>
            <a:r>
              <a:rPr lang="en-US" altLang="zh-CN" sz="2000" dirty="0"/>
              <a:t>T2</a:t>
            </a:r>
            <a:r>
              <a:rPr lang="zh-CN" altLang="en-US" sz="2000" dirty="0"/>
              <a:t>是</a:t>
            </a:r>
            <a:r>
              <a:rPr lang="en-US" altLang="zh-CN" sz="2000" dirty="0"/>
              <a:t>PNP</a:t>
            </a:r>
            <a:r>
              <a:rPr lang="zh-CN" altLang="en-US" sz="2000" dirty="0"/>
              <a:t>型管， </a:t>
            </a:r>
            <a:r>
              <a:rPr lang="en-US" altLang="zh-CN" sz="2000" dirty="0"/>
              <a:t>T1</a:t>
            </a:r>
            <a:r>
              <a:rPr lang="zh-CN" altLang="en-US" sz="2000" dirty="0"/>
              <a:t>和</a:t>
            </a:r>
            <a:r>
              <a:rPr lang="en-US" altLang="zh-CN" sz="2000" dirty="0"/>
              <a:t>T2</a:t>
            </a:r>
            <a:r>
              <a:rPr lang="zh-CN" altLang="en-US" sz="2000" dirty="0"/>
              <a:t>管的基极连在一起作为信号输入端，发射极连在一起作为信号输出端，</a:t>
            </a:r>
            <a:r>
              <a:rPr lang="en-US" altLang="zh-CN" sz="2000" i="1" dirty="0"/>
              <a:t>R</a:t>
            </a:r>
            <a:r>
              <a:rPr lang="en-US" altLang="zh-CN" sz="2000" dirty="0"/>
              <a:t>L</a:t>
            </a:r>
            <a:r>
              <a:rPr lang="zh-CN" altLang="en-US" sz="2000" dirty="0"/>
              <a:t>为负载。电路中正、负电源对称，两管参数对称。</a:t>
            </a:r>
          </a:p>
        </p:txBody>
      </p:sp>
      <p:pic>
        <p:nvPicPr>
          <p:cNvPr id="770053" name="Picture 5"/>
          <p:cNvPicPr>
            <a:picLocks noChangeAspect="1" noChangeArrowheads="1"/>
          </p:cNvPicPr>
          <p:nvPr/>
        </p:nvPicPr>
        <p:blipFill>
          <a:blip r:embed="rId2" cstate="print"/>
          <a:srcRect/>
          <a:stretch>
            <a:fillRect/>
          </a:stretch>
        </p:blipFill>
        <p:spPr bwMode="auto">
          <a:xfrm>
            <a:off x="2627784" y="2420888"/>
            <a:ext cx="3676650" cy="3743325"/>
          </a:xfrm>
          <a:prstGeom prst="rect">
            <a:avLst/>
          </a:prstGeom>
          <a:noFill/>
          <a:ln w="9525">
            <a:noFill/>
            <a:miter lim="800000"/>
            <a:headEnd/>
            <a:tailEnd/>
          </a:ln>
          <a:effectLst/>
        </p:spPr>
      </p:pic>
      <p:sp>
        <p:nvSpPr>
          <p:cNvPr id="770054" name="Text Box 6"/>
          <p:cNvSpPr txBox="1">
            <a:spLocks noChangeArrowheads="1"/>
          </p:cNvSpPr>
          <p:nvPr/>
        </p:nvSpPr>
        <p:spPr bwMode="auto">
          <a:xfrm>
            <a:off x="3995738" y="6237288"/>
            <a:ext cx="1584325"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6-18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6" name="Text Box 4"/>
          <p:cNvSpPr txBox="1">
            <a:spLocks noChangeArrowheads="1"/>
          </p:cNvSpPr>
          <p:nvPr/>
        </p:nvSpPr>
        <p:spPr bwMode="auto">
          <a:xfrm>
            <a:off x="539750" y="476250"/>
            <a:ext cx="8135938" cy="4878259"/>
          </a:xfrm>
          <a:prstGeom prst="rect">
            <a:avLst/>
          </a:prstGeom>
          <a:noFill/>
          <a:ln w="9525">
            <a:noFill/>
            <a:miter lim="800000"/>
            <a:headEnd/>
            <a:tailEnd/>
          </a:ln>
          <a:effectLst/>
        </p:spPr>
        <p:txBody>
          <a:bodyPr>
            <a:spAutoFit/>
          </a:bodyPr>
          <a:lstStyle/>
          <a:p>
            <a:pPr>
              <a:spcBef>
                <a:spcPct val="50000"/>
              </a:spcBef>
              <a:spcAft>
                <a:spcPct val="55000"/>
              </a:spcAft>
            </a:pPr>
            <a:r>
              <a:rPr lang="zh-CN" altLang="en-US" sz="2000" b="1" dirty="0"/>
              <a:t>工作原理分析：</a:t>
            </a:r>
          </a:p>
          <a:p>
            <a:r>
              <a:rPr lang="zh-CN" altLang="en-US" sz="2000" dirty="0"/>
              <a:t>       电路的工作原理可简述如下：由于两管都没有偏置电阻，故静态（</a:t>
            </a:r>
            <a:r>
              <a:rPr lang="en-US" altLang="zh-CN" sz="2000" i="1" dirty="0" err="1"/>
              <a:t>u</a:t>
            </a:r>
            <a:r>
              <a:rPr lang="en-US" altLang="zh-CN" sz="2000" dirty="0" err="1"/>
              <a:t>i</a:t>
            </a:r>
            <a:r>
              <a:rPr lang="en-US" altLang="zh-CN" sz="2000" dirty="0"/>
              <a:t> = 0</a:t>
            </a:r>
            <a:r>
              <a:rPr lang="zh-CN" altLang="en-US" sz="2000" dirty="0"/>
              <a:t>）时，两管都截止，此时</a:t>
            </a:r>
            <a:r>
              <a:rPr lang="en-US" altLang="zh-CN" sz="2000" i="1" dirty="0">
                <a:latin typeface="Times New Roman" pitchFamily="18" charset="0"/>
              </a:rPr>
              <a:t>I</a:t>
            </a:r>
            <a:r>
              <a:rPr lang="en-US" altLang="zh-CN" sz="2000" dirty="0"/>
              <a:t>BQ</a:t>
            </a:r>
            <a:r>
              <a:rPr lang="zh-CN" altLang="en-US" sz="2000" dirty="0"/>
              <a:t>、</a:t>
            </a:r>
            <a:r>
              <a:rPr lang="en-US" altLang="zh-CN" sz="2000" i="1" dirty="0">
                <a:latin typeface="Times New Roman" pitchFamily="18" charset="0"/>
              </a:rPr>
              <a:t>I</a:t>
            </a:r>
            <a:r>
              <a:rPr lang="en-US" altLang="zh-CN" sz="2000" dirty="0"/>
              <a:t>CQ</a:t>
            </a:r>
            <a:r>
              <a:rPr lang="zh-CN" altLang="en-US" sz="2000" dirty="0"/>
              <a:t>、</a:t>
            </a:r>
            <a:r>
              <a:rPr lang="en-US" altLang="zh-CN" sz="2000" i="1" dirty="0">
                <a:latin typeface="Times New Roman" pitchFamily="18" charset="0"/>
              </a:rPr>
              <a:t>I</a:t>
            </a:r>
            <a:r>
              <a:rPr lang="en-US" altLang="zh-CN" sz="2000" dirty="0"/>
              <a:t>EQ</a:t>
            </a:r>
            <a:r>
              <a:rPr lang="zh-CN" altLang="en-US" sz="2000" dirty="0"/>
              <a:t>均为零，负载上无电流通过，输出电压</a:t>
            </a:r>
            <a:r>
              <a:rPr lang="en-US" altLang="zh-CN" sz="2000" i="1" dirty="0" err="1"/>
              <a:t>u</a:t>
            </a:r>
            <a:r>
              <a:rPr lang="en-US" altLang="zh-CN" sz="2000" dirty="0" err="1"/>
              <a:t>o</a:t>
            </a:r>
            <a:r>
              <a:rPr lang="en-US" altLang="zh-CN" sz="2000" dirty="0"/>
              <a:t> = 0</a:t>
            </a:r>
            <a:r>
              <a:rPr lang="zh-CN" altLang="en-US" sz="2000" dirty="0"/>
              <a:t>。动态时，当输入信号</a:t>
            </a:r>
            <a:r>
              <a:rPr lang="en-US" altLang="zh-CN" sz="2000" i="1" dirty="0" err="1"/>
              <a:t>u</a:t>
            </a:r>
            <a:r>
              <a:rPr lang="en-US" altLang="zh-CN" sz="2000" dirty="0" err="1"/>
              <a:t>i</a:t>
            </a:r>
            <a:r>
              <a:rPr lang="zh-CN" altLang="en-US" sz="2000" dirty="0"/>
              <a:t>为正半周时，</a:t>
            </a:r>
            <a:r>
              <a:rPr lang="en-US" altLang="zh-CN" sz="2000" i="1" dirty="0" err="1"/>
              <a:t>u</a:t>
            </a:r>
            <a:r>
              <a:rPr lang="en-US" altLang="zh-CN" sz="2000" dirty="0" err="1"/>
              <a:t>i</a:t>
            </a:r>
            <a:r>
              <a:rPr lang="zh-CN" altLang="en-US" sz="2000" dirty="0"/>
              <a:t>＞</a:t>
            </a:r>
            <a:r>
              <a:rPr lang="en-US" altLang="zh-CN" sz="2000" dirty="0"/>
              <a:t>0</a:t>
            </a:r>
            <a:r>
              <a:rPr lang="zh-CN" altLang="en-US" sz="2000" dirty="0"/>
              <a:t>，两管的基极电位为正，故</a:t>
            </a:r>
            <a:r>
              <a:rPr lang="en-US" altLang="zh-CN" sz="2000" dirty="0"/>
              <a:t>T1</a:t>
            </a:r>
            <a:r>
              <a:rPr lang="zh-CN" altLang="en-US" sz="2000" dirty="0"/>
              <a:t>管导通，</a:t>
            </a:r>
            <a:r>
              <a:rPr lang="en-US" altLang="zh-CN" sz="2000" dirty="0"/>
              <a:t>T2</a:t>
            </a:r>
            <a:r>
              <a:rPr lang="zh-CN" altLang="en-US" sz="2000" dirty="0"/>
              <a:t>管截止，电流</a:t>
            </a:r>
            <a:r>
              <a:rPr lang="en-US" altLang="zh-CN" sz="2000" i="1" dirty="0">
                <a:latin typeface="Times New Roman" pitchFamily="18" charset="0"/>
              </a:rPr>
              <a:t>i</a:t>
            </a:r>
            <a:r>
              <a:rPr lang="en-US" altLang="zh-CN" sz="2000" dirty="0"/>
              <a:t>C1</a:t>
            </a:r>
            <a:r>
              <a:rPr lang="zh-CN" altLang="en-US" sz="2000" dirty="0"/>
              <a:t>从</a:t>
            </a:r>
            <a:r>
              <a:rPr lang="en-US" altLang="zh-CN" sz="2000" dirty="0"/>
              <a:t>+</a:t>
            </a:r>
            <a:r>
              <a:rPr lang="en-US" altLang="zh-CN" sz="2000" i="1" dirty="0"/>
              <a:t>V</a:t>
            </a:r>
            <a:r>
              <a:rPr lang="en-US" altLang="zh-CN" sz="2000" dirty="0"/>
              <a:t>CC</a:t>
            </a:r>
            <a:r>
              <a:rPr lang="zh-CN" altLang="en-US" sz="2000" dirty="0"/>
              <a:t>流出，经</a:t>
            </a:r>
            <a:r>
              <a:rPr lang="en-US" altLang="zh-CN" sz="2000" dirty="0"/>
              <a:t>T1</a:t>
            </a:r>
            <a:r>
              <a:rPr lang="zh-CN" altLang="en-US" sz="2000" dirty="0"/>
              <a:t>后流过负载电阻</a:t>
            </a:r>
            <a:r>
              <a:rPr lang="en-US" altLang="zh-CN" sz="2000" i="1" dirty="0"/>
              <a:t>R</a:t>
            </a:r>
            <a:r>
              <a:rPr lang="en-US" altLang="zh-CN" sz="2000" dirty="0"/>
              <a:t>L</a:t>
            </a:r>
            <a:r>
              <a:rPr lang="zh-CN" altLang="en-US" sz="2000" dirty="0"/>
              <a:t>，在负载</a:t>
            </a:r>
            <a:r>
              <a:rPr lang="en-US" altLang="zh-CN" sz="2000" i="1" dirty="0"/>
              <a:t>R</a:t>
            </a:r>
            <a:r>
              <a:rPr lang="en-US" altLang="zh-CN" sz="2000" dirty="0"/>
              <a:t>L</a:t>
            </a:r>
            <a:r>
              <a:rPr lang="zh-CN" altLang="en-US" sz="2000" dirty="0"/>
              <a:t>上形成正半周输出电压</a:t>
            </a:r>
            <a:r>
              <a:rPr lang="en-US" altLang="zh-CN" sz="2000" i="1" dirty="0" err="1"/>
              <a:t>u</a:t>
            </a:r>
            <a:r>
              <a:rPr lang="en-US" altLang="zh-CN" sz="2000" dirty="0" err="1"/>
              <a:t>o</a:t>
            </a:r>
            <a:r>
              <a:rPr lang="zh-CN" altLang="en-US" sz="2000" dirty="0"/>
              <a:t>＞</a:t>
            </a:r>
            <a:r>
              <a:rPr lang="en-US" altLang="zh-CN" sz="2000" dirty="0"/>
              <a:t>0</a:t>
            </a:r>
            <a:r>
              <a:rPr lang="zh-CN" altLang="en-US" sz="2000" dirty="0"/>
              <a:t>。当输入信号</a:t>
            </a:r>
            <a:r>
              <a:rPr lang="en-US" altLang="zh-CN" sz="2000" i="1" dirty="0" err="1"/>
              <a:t>u</a:t>
            </a:r>
            <a:r>
              <a:rPr lang="en-US" altLang="zh-CN" sz="2000" dirty="0" err="1"/>
              <a:t>i</a:t>
            </a:r>
            <a:r>
              <a:rPr lang="zh-CN" altLang="en-US" sz="2000" dirty="0"/>
              <a:t>为负半周时，</a:t>
            </a:r>
            <a:r>
              <a:rPr lang="en-US" altLang="zh-CN" sz="2000" i="1" dirty="0" err="1"/>
              <a:t>u</a:t>
            </a:r>
            <a:r>
              <a:rPr lang="en-US" altLang="zh-CN" sz="2000" dirty="0" err="1"/>
              <a:t>i</a:t>
            </a:r>
            <a:r>
              <a:rPr lang="zh-CN" altLang="en-US" sz="2000" dirty="0"/>
              <a:t>＜</a:t>
            </a:r>
            <a:r>
              <a:rPr lang="en-US" altLang="zh-CN" sz="2000" dirty="0"/>
              <a:t>0</a:t>
            </a:r>
            <a:r>
              <a:rPr lang="zh-CN" altLang="en-US" sz="2000" dirty="0"/>
              <a:t>，两管的基极电位为负，故</a:t>
            </a:r>
            <a:r>
              <a:rPr lang="en-US" altLang="zh-CN" sz="2000" dirty="0"/>
              <a:t>T2</a:t>
            </a:r>
            <a:r>
              <a:rPr lang="zh-CN" altLang="en-US" sz="2000" dirty="0"/>
              <a:t>管导通，</a:t>
            </a:r>
            <a:r>
              <a:rPr lang="en-US" altLang="zh-CN" sz="2000" dirty="0"/>
              <a:t>T1</a:t>
            </a:r>
            <a:r>
              <a:rPr lang="zh-CN" altLang="en-US" sz="2000" dirty="0"/>
              <a:t>管截止，</a:t>
            </a:r>
            <a:r>
              <a:rPr lang="en-US" altLang="zh-CN" sz="2000" i="1" dirty="0"/>
              <a:t>i</a:t>
            </a:r>
            <a:r>
              <a:rPr lang="en-US" altLang="zh-CN" sz="2000" dirty="0"/>
              <a:t>c2</a:t>
            </a:r>
            <a:r>
              <a:rPr lang="zh-CN" altLang="en-US" sz="2000" dirty="0"/>
              <a:t>从</a:t>
            </a:r>
            <a:r>
              <a:rPr lang="en-US" altLang="zh-CN" sz="2000" dirty="0"/>
              <a:t>-</a:t>
            </a:r>
            <a:r>
              <a:rPr lang="en-US" altLang="zh-CN" sz="2000" i="1" dirty="0"/>
              <a:t>V</a:t>
            </a:r>
            <a:r>
              <a:rPr lang="en-US" altLang="zh-CN" sz="2000" dirty="0"/>
              <a:t>CC</a:t>
            </a:r>
            <a:r>
              <a:rPr lang="zh-CN" altLang="en-US" sz="2000" dirty="0"/>
              <a:t>通过</a:t>
            </a:r>
            <a:r>
              <a:rPr lang="en-US" altLang="zh-CN" sz="2000" dirty="0"/>
              <a:t>T2</a:t>
            </a:r>
            <a:r>
              <a:rPr lang="zh-CN" altLang="en-US" sz="2000" dirty="0"/>
              <a:t>流过负载</a:t>
            </a:r>
            <a:r>
              <a:rPr lang="en-US" altLang="zh-CN" sz="2000" i="1" dirty="0"/>
              <a:t>R</a:t>
            </a:r>
            <a:r>
              <a:rPr lang="en-US" altLang="zh-CN" sz="2000" dirty="0"/>
              <a:t>L</a:t>
            </a:r>
            <a:r>
              <a:rPr lang="zh-CN" altLang="en-US" sz="2000" dirty="0"/>
              <a:t>，在</a:t>
            </a:r>
            <a:r>
              <a:rPr lang="en-US" altLang="zh-CN" sz="2000" i="1" dirty="0"/>
              <a:t>R</a:t>
            </a:r>
            <a:r>
              <a:rPr lang="en-US" altLang="zh-CN" sz="2000" dirty="0"/>
              <a:t>L</a:t>
            </a:r>
            <a:r>
              <a:rPr lang="zh-CN" altLang="en-US" sz="2000" dirty="0"/>
              <a:t>上形成负半周输出电压</a:t>
            </a:r>
            <a:r>
              <a:rPr lang="en-US" altLang="zh-CN" sz="2000" i="1" dirty="0" err="1"/>
              <a:t>u</a:t>
            </a:r>
            <a:r>
              <a:rPr lang="en-US" altLang="zh-CN" sz="2000" dirty="0" err="1"/>
              <a:t>o</a:t>
            </a:r>
            <a:r>
              <a:rPr lang="zh-CN" altLang="en-US" sz="2000" dirty="0"/>
              <a:t>＜</a:t>
            </a:r>
            <a:r>
              <a:rPr lang="en-US" altLang="zh-CN" sz="2000" dirty="0"/>
              <a:t>0</a:t>
            </a:r>
            <a:r>
              <a:rPr lang="zh-CN" altLang="en-US" sz="2000" dirty="0"/>
              <a:t>。</a:t>
            </a:r>
          </a:p>
          <a:p>
            <a:r>
              <a:rPr lang="zh-CN" altLang="en-US" sz="2000" dirty="0"/>
              <a:t>       不难看出，在输入信号</a:t>
            </a:r>
            <a:r>
              <a:rPr lang="en-US" altLang="zh-CN" sz="2000" i="1" dirty="0" err="1"/>
              <a:t>u</a:t>
            </a:r>
            <a:r>
              <a:rPr lang="en-US" altLang="zh-CN" sz="2000" dirty="0" err="1"/>
              <a:t>i</a:t>
            </a:r>
            <a:r>
              <a:rPr lang="zh-CN" altLang="en-US" sz="2000" dirty="0"/>
              <a:t>的一个周期内，</a:t>
            </a:r>
            <a:r>
              <a:rPr lang="en-US" altLang="zh-CN" sz="2000" dirty="0"/>
              <a:t>T1</a:t>
            </a:r>
            <a:r>
              <a:rPr lang="zh-CN" altLang="en-US" sz="2000" dirty="0"/>
              <a:t>、</a:t>
            </a:r>
            <a:r>
              <a:rPr lang="en-US" altLang="zh-CN" sz="2000" dirty="0"/>
              <a:t>T2</a:t>
            </a:r>
            <a:r>
              <a:rPr lang="zh-CN" altLang="en-US" sz="2000" dirty="0"/>
              <a:t>管轮流导通，而且</a:t>
            </a:r>
            <a:r>
              <a:rPr lang="en-US" altLang="zh-CN" sz="2000" i="1" dirty="0"/>
              <a:t>i</a:t>
            </a:r>
            <a:r>
              <a:rPr lang="en-US" altLang="zh-CN" sz="2000" dirty="0"/>
              <a:t>C1</a:t>
            </a:r>
            <a:r>
              <a:rPr lang="zh-CN" altLang="en-US" sz="2000" dirty="0"/>
              <a:t>、</a:t>
            </a:r>
            <a:r>
              <a:rPr lang="en-US" altLang="zh-CN" sz="2000" i="1" dirty="0"/>
              <a:t>i</a:t>
            </a:r>
            <a:r>
              <a:rPr lang="en-US" altLang="zh-CN" sz="2000" dirty="0"/>
              <a:t>C2</a:t>
            </a:r>
            <a:r>
              <a:rPr lang="zh-CN" altLang="en-US" sz="2000" dirty="0"/>
              <a:t>流过负载的方向相反，从而形成完整的正弦波。由于静态时两管的静态偏置电流均为零，这种工作方式称为乙类放大电路。这种电路中的三极管交替工作，组成推挽式电路，两个管子互补对方缺少的另一个半周，且互相对称，故称为互补对称功率放大电路。这种电路又称为无输出电容的功率放大电路，即</a:t>
            </a:r>
            <a:r>
              <a:rPr lang="en-US" altLang="zh-CN" sz="2000" dirty="0"/>
              <a:t>OCL</a:t>
            </a:r>
            <a:r>
              <a:rPr lang="zh-CN" altLang="en-US" sz="2000" dirty="0"/>
              <a:t>（</a:t>
            </a:r>
            <a:r>
              <a:rPr lang="en-US" altLang="zh-CN" sz="2000" dirty="0"/>
              <a:t>Output </a:t>
            </a:r>
            <a:r>
              <a:rPr lang="en-US" altLang="zh-CN" sz="2000" dirty="0" err="1"/>
              <a:t>Capacitorless</a:t>
            </a:r>
            <a:r>
              <a:rPr lang="zh-CN" altLang="en-US" sz="2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6" name="Text Box 4"/>
          <p:cNvSpPr txBox="1">
            <a:spLocks noChangeArrowheads="1"/>
          </p:cNvSpPr>
          <p:nvPr/>
        </p:nvSpPr>
        <p:spPr bwMode="auto">
          <a:xfrm>
            <a:off x="539750" y="476250"/>
            <a:ext cx="8353425" cy="4503738"/>
          </a:xfrm>
          <a:prstGeom prst="rect">
            <a:avLst/>
          </a:prstGeom>
          <a:noFill/>
          <a:ln w="9525">
            <a:noFill/>
            <a:miter lim="800000"/>
            <a:headEnd/>
            <a:tailEnd/>
          </a:ln>
          <a:effectLst/>
        </p:spPr>
        <p:txBody>
          <a:bodyPr>
            <a:spAutoFit/>
          </a:bodyPr>
          <a:lstStyle/>
          <a:p>
            <a:pPr>
              <a:spcAft>
                <a:spcPct val="55000"/>
              </a:spcAft>
            </a:pPr>
            <a:r>
              <a:rPr lang="en-US" altLang="zh-CN" sz="2400" b="1"/>
              <a:t>6.1.2  </a:t>
            </a:r>
            <a:r>
              <a:rPr lang="zh-CN" altLang="en-US" sz="2400" b="1"/>
              <a:t>集成电路的特点及分类</a:t>
            </a:r>
          </a:p>
          <a:p>
            <a:r>
              <a:rPr lang="zh-CN" altLang="en-US"/>
              <a:t>       按照不同的标准可将集成电路分成不同种类。</a:t>
            </a:r>
          </a:p>
          <a:p>
            <a:r>
              <a:rPr lang="zh-CN" altLang="en-US"/>
              <a:t>（</a:t>
            </a:r>
            <a:r>
              <a:rPr lang="en-US" altLang="zh-CN"/>
              <a:t>1</a:t>
            </a:r>
            <a:r>
              <a:rPr lang="zh-CN" altLang="en-US"/>
              <a:t>）按制造工艺分类。</a:t>
            </a:r>
          </a:p>
          <a:p>
            <a:r>
              <a:rPr lang="zh-CN" altLang="en-US"/>
              <a:t>      按照集成电路的制造工艺不同可分为半导体集成电路（又分双极型集成电路和</a:t>
            </a:r>
            <a:r>
              <a:rPr lang="en-US" altLang="zh-CN"/>
              <a:t>MOS</a:t>
            </a:r>
            <a:r>
              <a:rPr lang="zh-CN" altLang="en-US"/>
              <a:t>集成电路），薄膜集成电路和混合集成电路。</a:t>
            </a:r>
          </a:p>
          <a:p>
            <a:r>
              <a:rPr lang="zh-CN" altLang="en-US"/>
              <a:t>（</a:t>
            </a:r>
            <a:r>
              <a:rPr lang="en-US" altLang="zh-CN"/>
              <a:t>2</a:t>
            </a:r>
            <a:r>
              <a:rPr lang="zh-CN" altLang="en-US"/>
              <a:t>）按功能分类。</a:t>
            </a:r>
          </a:p>
          <a:p>
            <a:r>
              <a:rPr lang="zh-CN" altLang="en-US"/>
              <a:t>       集成电路按其功能的不同，可分为数字集成电路，模拟集成电路和微波集成电路。</a:t>
            </a:r>
          </a:p>
          <a:p>
            <a:r>
              <a:rPr lang="zh-CN" altLang="en-US"/>
              <a:t>（</a:t>
            </a:r>
            <a:r>
              <a:rPr lang="en-US" altLang="zh-CN"/>
              <a:t>3</a:t>
            </a:r>
            <a:r>
              <a:rPr lang="zh-CN" altLang="en-US"/>
              <a:t>）按集成规模分类。</a:t>
            </a:r>
          </a:p>
          <a:p>
            <a:r>
              <a:rPr lang="zh-CN" altLang="en-US"/>
              <a:t>       集成规模又称集成度，是指集成电路内所含元器件的个数。按集成度的大小，集成电路可分为小规模集成电路（</a:t>
            </a:r>
            <a:r>
              <a:rPr lang="en-US" altLang="zh-CN"/>
              <a:t>SSI</a:t>
            </a:r>
            <a:r>
              <a:rPr lang="zh-CN" altLang="en-US"/>
              <a:t>），内含元器件数小于</a:t>
            </a:r>
            <a:r>
              <a:rPr lang="en-US" altLang="zh-CN"/>
              <a:t>100</a:t>
            </a:r>
            <a:r>
              <a:rPr lang="zh-CN" altLang="en-US"/>
              <a:t>；中规模集成电路（</a:t>
            </a:r>
            <a:r>
              <a:rPr lang="en-US" altLang="zh-CN"/>
              <a:t>MSI</a:t>
            </a:r>
            <a:r>
              <a:rPr lang="zh-CN" altLang="en-US"/>
              <a:t>），内含元器件数为</a:t>
            </a:r>
            <a:r>
              <a:rPr lang="en-US" altLang="zh-CN"/>
              <a:t>100</a:t>
            </a:r>
            <a:r>
              <a:rPr lang="zh-CN" altLang="en-US"/>
              <a:t>～</a:t>
            </a:r>
            <a:r>
              <a:rPr lang="en-US" altLang="zh-CN"/>
              <a:t>1000</a:t>
            </a:r>
            <a:r>
              <a:rPr lang="zh-CN" altLang="en-US"/>
              <a:t>个；大规模集成电路（</a:t>
            </a:r>
            <a:r>
              <a:rPr lang="en-US" altLang="zh-CN"/>
              <a:t>LSI</a:t>
            </a:r>
            <a:r>
              <a:rPr lang="zh-CN" altLang="en-US"/>
              <a:t>），元器件数为</a:t>
            </a:r>
            <a:r>
              <a:rPr lang="en-US" altLang="zh-CN"/>
              <a:t>1 000</a:t>
            </a:r>
            <a:r>
              <a:rPr lang="zh-CN" altLang="en-US"/>
              <a:t>～</a:t>
            </a:r>
            <a:r>
              <a:rPr lang="en-US" altLang="zh-CN"/>
              <a:t>10 000</a:t>
            </a:r>
            <a:r>
              <a:rPr lang="zh-CN" altLang="en-US"/>
              <a:t>个；超大规模集成电路（</a:t>
            </a:r>
            <a:r>
              <a:rPr lang="en-US" altLang="zh-CN"/>
              <a:t>VLSI</a:t>
            </a:r>
            <a:r>
              <a:rPr lang="zh-CN" altLang="en-US"/>
              <a:t>），元器件数目在</a:t>
            </a:r>
            <a:r>
              <a:rPr lang="en-US" altLang="zh-CN"/>
              <a:t>10 000</a:t>
            </a:r>
            <a:r>
              <a:rPr lang="zh-CN" altLang="en-US"/>
              <a:t>至</a:t>
            </a:r>
            <a:r>
              <a:rPr lang="en-US" altLang="zh-CN"/>
              <a:t>100 000</a:t>
            </a:r>
            <a:r>
              <a:rPr lang="zh-CN" altLang="en-US"/>
              <a:t>之间。集成电路的集成化程度仍在不断地提高，目前，已经出现了内含上亿个元器件的集成电路。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100" name="Text Box 4"/>
          <p:cNvSpPr txBox="1">
            <a:spLocks noChangeArrowheads="1"/>
          </p:cNvSpPr>
          <p:nvPr/>
        </p:nvSpPr>
        <p:spPr bwMode="auto">
          <a:xfrm>
            <a:off x="539750" y="476250"/>
            <a:ext cx="8280400" cy="1938992"/>
          </a:xfrm>
          <a:prstGeom prst="rect">
            <a:avLst/>
          </a:prstGeom>
          <a:noFill/>
          <a:ln w="9525">
            <a:noFill/>
            <a:miter lim="800000"/>
            <a:headEnd/>
            <a:tailEnd/>
          </a:ln>
          <a:effectLst/>
        </p:spPr>
        <p:txBody>
          <a:bodyPr>
            <a:spAutoFit/>
          </a:bodyPr>
          <a:lstStyle/>
          <a:p>
            <a:pPr>
              <a:spcBef>
                <a:spcPct val="50000"/>
              </a:spcBef>
            </a:pPr>
            <a:r>
              <a:rPr lang="en-US" altLang="zh-CN" sz="2000" b="1" dirty="0"/>
              <a:t>       </a:t>
            </a:r>
            <a:r>
              <a:rPr lang="zh-CN" altLang="en-US" sz="2000" b="1" dirty="0"/>
              <a:t>交越失真：</a:t>
            </a:r>
            <a:r>
              <a:rPr lang="zh-CN" altLang="en-US" sz="2000" dirty="0"/>
              <a:t>乙类电路由于静态电流为零，因此效率较高；但是它会产生严重的波形失真，这是因为当输入电压</a:t>
            </a:r>
            <a:r>
              <a:rPr lang="en-US" altLang="zh-CN" sz="2000" i="1" dirty="0" err="1"/>
              <a:t>u</a:t>
            </a:r>
            <a:r>
              <a:rPr lang="en-US" altLang="zh-CN" sz="2000" dirty="0" err="1"/>
              <a:t>i</a:t>
            </a:r>
            <a:r>
              <a:rPr lang="zh-CN" altLang="en-US" sz="2000" dirty="0"/>
              <a:t>小于管子的死区电压时，两个管子均是截止的，这段范围里的输出电压</a:t>
            </a:r>
            <a:r>
              <a:rPr lang="en-US" altLang="zh-CN" sz="2000" i="1" dirty="0" err="1"/>
              <a:t>u</a:t>
            </a:r>
            <a:r>
              <a:rPr lang="en-US" altLang="zh-CN" sz="2000" dirty="0" err="1"/>
              <a:t>o</a:t>
            </a:r>
            <a:r>
              <a:rPr lang="en-US" altLang="zh-CN" sz="2000" dirty="0"/>
              <a:t> = 0</a:t>
            </a:r>
            <a:r>
              <a:rPr lang="zh-CN" altLang="en-US" sz="2000" dirty="0"/>
              <a:t>，从而在输出电压的交越处产生不连续的间断点，这种失真称为交越失真，如图</a:t>
            </a:r>
            <a:r>
              <a:rPr lang="en-US" altLang="zh-CN" sz="2000" dirty="0"/>
              <a:t>6-19</a:t>
            </a:r>
            <a:r>
              <a:rPr lang="zh-CN" altLang="en-US" sz="2000" dirty="0"/>
              <a:t>所示。交越失真是由于管子工作在乙类状态引起的，为了克服这个缺点，实用电路都采用甲乙类互补对称电路。</a:t>
            </a:r>
          </a:p>
        </p:txBody>
      </p:sp>
      <p:pic>
        <p:nvPicPr>
          <p:cNvPr id="772101" name="Picture 5"/>
          <p:cNvPicPr>
            <a:picLocks noChangeAspect="1" noChangeArrowheads="1"/>
          </p:cNvPicPr>
          <p:nvPr/>
        </p:nvPicPr>
        <p:blipFill>
          <a:blip r:embed="rId2" cstate="print"/>
          <a:srcRect/>
          <a:stretch>
            <a:fillRect/>
          </a:stretch>
        </p:blipFill>
        <p:spPr bwMode="auto">
          <a:xfrm>
            <a:off x="2627784" y="2780928"/>
            <a:ext cx="3771900" cy="1828800"/>
          </a:xfrm>
          <a:prstGeom prst="rect">
            <a:avLst/>
          </a:prstGeom>
          <a:noFill/>
          <a:ln w="9525">
            <a:noFill/>
            <a:miter lim="800000"/>
            <a:headEnd/>
            <a:tailEnd/>
          </a:ln>
          <a:effectLst/>
        </p:spPr>
      </p:pic>
      <p:sp>
        <p:nvSpPr>
          <p:cNvPr id="772102" name="Text Box 6"/>
          <p:cNvSpPr txBox="1">
            <a:spLocks noChangeArrowheads="1"/>
          </p:cNvSpPr>
          <p:nvPr/>
        </p:nvSpPr>
        <p:spPr bwMode="auto">
          <a:xfrm>
            <a:off x="3275856" y="4797152"/>
            <a:ext cx="2160588"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6-19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4" name="Text Box 4"/>
          <p:cNvSpPr txBox="1">
            <a:spLocks noChangeArrowheads="1"/>
          </p:cNvSpPr>
          <p:nvPr/>
        </p:nvSpPr>
        <p:spPr bwMode="auto">
          <a:xfrm>
            <a:off x="539750" y="404813"/>
            <a:ext cx="8280400" cy="1938992"/>
          </a:xfrm>
          <a:prstGeom prst="rect">
            <a:avLst/>
          </a:prstGeom>
          <a:noFill/>
          <a:ln w="9525">
            <a:noFill/>
            <a:miter lim="800000"/>
            <a:headEnd/>
            <a:tailEnd/>
          </a:ln>
          <a:effectLst/>
        </p:spPr>
        <p:txBody>
          <a:bodyPr>
            <a:spAutoFit/>
          </a:bodyPr>
          <a:lstStyle/>
          <a:p>
            <a:r>
              <a:rPr lang="zh-CN" altLang="en-US" sz="2000" dirty="0"/>
              <a:t>乙类</a:t>
            </a:r>
            <a:r>
              <a:rPr lang="en-US" altLang="zh-CN" sz="2000" dirty="0"/>
              <a:t>OCL</a:t>
            </a:r>
            <a:r>
              <a:rPr lang="zh-CN" altLang="en-US" sz="2000" dirty="0"/>
              <a:t>互补对称功率放大电路的主要</a:t>
            </a:r>
            <a:r>
              <a:rPr lang="zh-CN" altLang="en-US" sz="2000" b="1" dirty="0">
                <a:solidFill>
                  <a:srgbClr val="FF0000"/>
                </a:solidFill>
              </a:rPr>
              <a:t>工作指标</a:t>
            </a:r>
            <a:r>
              <a:rPr lang="zh-CN" altLang="en-US" sz="2000" dirty="0"/>
              <a:t>如下：</a:t>
            </a:r>
            <a:endParaRPr lang="zh-CN" altLang="en-US" sz="2000" b="1" dirty="0"/>
          </a:p>
          <a:p>
            <a:r>
              <a:rPr lang="zh-CN" altLang="en-US" sz="2000" b="1" dirty="0"/>
              <a:t>       最大输出功率：</a:t>
            </a:r>
            <a:r>
              <a:rPr lang="zh-CN" altLang="en-US" sz="2000" dirty="0"/>
              <a:t>当输入信号足够大时，可使负载获得最大输出功率。负载电压为正弦波形，若忽略管子的饱和压降，其幅值（最大值）为：</a:t>
            </a:r>
          </a:p>
          <a:p>
            <a:r>
              <a:rPr lang="zh-CN" altLang="en-US" sz="2000" dirty="0"/>
              <a:t>                                       </a:t>
            </a:r>
          </a:p>
          <a:p>
            <a:r>
              <a:rPr lang="zh-CN" altLang="en-US" sz="2000" dirty="0"/>
              <a:t>                                                     </a:t>
            </a:r>
            <a:r>
              <a:rPr lang="en-US" altLang="zh-CN" sz="2000" i="1" dirty="0" err="1"/>
              <a:t>U</a:t>
            </a:r>
            <a:r>
              <a:rPr lang="en-US" altLang="zh-CN" sz="2000" baseline="-25000" dirty="0" err="1"/>
              <a:t>om</a:t>
            </a:r>
            <a:r>
              <a:rPr lang="en-US" altLang="zh-CN" sz="2000" dirty="0"/>
              <a:t> = </a:t>
            </a:r>
            <a:r>
              <a:rPr lang="en-US" altLang="zh-CN" sz="2000" i="1" dirty="0"/>
              <a:t>V</a:t>
            </a:r>
            <a:r>
              <a:rPr lang="en-US" altLang="zh-CN" sz="2000" baseline="-25000" dirty="0"/>
              <a:t>CC</a:t>
            </a:r>
            <a:endParaRPr lang="en-US" altLang="zh-CN" sz="2000" dirty="0"/>
          </a:p>
          <a:p>
            <a:r>
              <a:rPr lang="zh-CN" altLang="en-US" sz="2000" dirty="0"/>
              <a:t>负载电流幅值为： </a:t>
            </a:r>
          </a:p>
        </p:txBody>
      </p:sp>
      <p:sp>
        <p:nvSpPr>
          <p:cNvPr id="773126"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3125" name="Object 5"/>
          <p:cNvGraphicFramePr>
            <a:graphicFrameLocks noChangeAspect="1"/>
          </p:cNvGraphicFramePr>
          <p:nvPr/>
        </p:nvGraphicFramePr>
        <p:xfrm>
          <a:off x="3563888" y="2348880"/>
          <a:ext cx="2173379" cy="864369"/>
        </p:xfrm>
        <a:graphic>
          <a:graphicData uri="http://schemas.openxmlformats.org/presentationml/2006/ole">
            <p:oleObj spid="_x0000_s773125" name="公式" r:id="rId3" imgW="1028254" imgH="406224" progId="">
              <p:embed/>
            </p:oleObj>
          </a:graphicData>
        </a:graphic>
      </p:graphicFrame>
      <p:sp>
        <p:nvSpPr>
          <p:cNvPr id="773127" name="Text Box 7"/>
          <p:cNvSpPr txBox="1">
            <a:spLocks noChangeArrowheads="1"/>
          </p:cNvSpPr>
          <p:nvPr/>
        </p:nvSpPr>
        <p:spPr bwMode="auto">
          <a:xfrm>
            <a:off x="683568" y="3429000"/>
            <a:ext cx="3528764"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t>则</a:t>
            </a:r>
            <a:r>
              <a:rPr lang="en-US" altLang="zh-CN" sz="2000" dirty="0"/>
              <a:t>OCL</a:t>
            </a:r>
            <a:r>
              <a:rPr lang="zh-CN" altLang="en-US" sz="2000" dirty="0"/>
              <a:t>电路的最大输出功率为： </a:t>
            </a:r>
          </a:p>
        </p:txBody>
      </p:sp>
      <p:sp>
        <p:nvSpPr>
          <p:cNvPr id="773129"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3128" name="Object 8"/>
          <p:cNvGraphicFramePr>
            <a:graphicFrameLocks noChangeAspect="1"/>
          </p:cNvGraphicFramePr>
          <p:nvPr/>
        </p:nvGraphicFramePr>
        <p:xfrm>
          <a:off x="3275856" y="3861048"/>
          <a:ext cx="3312368" cy="936571"/>
        </p:xfrm>
        <a:graphic>
          <a:graphicData uri="http://schemas.openxmlformats.org/presentationml/2006/ole">
            <p:oleObj spid="_x0000_s773128" name="公式" r:id="rId4" imgW="1511300" imgH="431800" progId="">
              <p:embed/>
            </p:oleObj>
          </a:graphicData>
        </a:graphic>
      </p:graphicFrame>
      <p:sp>
        <p:nvSpPr>
          <p:cNvPr id="773130" name="Text Box 10"/>
          <p:cNvSpPr txBox="1">
            <a:spLocks noChangeArrowheads="1"/>
          </p:cNvSpPr>
          <p:nvPr/>
        </p:nvSpPr>
        <p:spPr bwMode="auto">
          <a:xfrm>
            <a:off x="827584" y="4797152"/>
            <a:ext cx="5976590"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t>如果考虑管子的饱和压降</a:t>
            </a:r>
            <a:r>
              <a:rPr lang="en-US" altLang="zh-CN" sz="2000" i="1" dirty="0"/>
              <a:t>U</a:t>
            </a:r>
            <a:r>
              <a:rPr lang="en-US" altLang="zh-CN" sz="2000" baseline="-25000" dirty="0"/>
              <a:t>CES</a:t>
            </a:r>
            <a:r>
              <a:rPr lang="zh-CN" altLang="en-US" sz="2000" dirty="0"/>
              <a:t>，则最大输出功率为：</a:t>
            </a:r>
          </a:p>
        </p:txBody>
      </p:sp>
      <p:sp>
        <p:nvSpPr>
          <p:cNvPr id="773132" name="Rectangle 12"/>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3131" name="Object 11"/>
          <p:cNvGraphicFramePr>
            <a:graphicFrameLocks noChangeAspect="1"/>
          </p:cNvGraphicFramePr>
          <p:nvPr/>
        </p:nvGraphicFramePr>
        <p:xfrm>
          <a:off x="3347864" y="5229200"/>
          <a:ext cx="3111738" cy="863699"/>
        </p:xfrm>
        <a:graphic>
          <a:graphicData uri="http://schemas.openxmlformats.org/presentationml/2006/ole">
            <p:oleObj spid="_x0000_s773131" name="公式" r:id="rId5" imgW="1473200" imgH="406400" progId="">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8" name="Text Box 4"/>
          <p:cNvSpPr txBox="1">
            <a:spLocks noChangeArrowheads="1"/>
          </p:cNvSpPr>
          <p:nvPr/>
        </p:nvSpPr>
        <p:spPr bwMode="auto">
          <a:xfrm>
            <a:off x="467544" y="332656"/>
            <a:ext cx="8208963" cy="707886"/>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sz="2000" b="1" dirty="0"/>
              <a:t>电源提供功率</a:t>
            </a:r>
            <a:r>
              <a:rPr lang="zh-CN" altLang="en-US" sz="2000" dirty="0"/>
              <a:t>：直流电源的电压为</a:t>
            </a:r>
            <a:r>
              <a:rPr lang="en-US" altLang="zh-CN" sz="2000" i="1" dirty="0"/>
              <a:t>V</a:t>
            </a:r>
            <a:r>
              <a:rPr lang="en-US" altLang="zh-CN" sz="2000" dirty="0"/>
              <a:t>CC</a:t>
            </a:r>
            <a:r>
              <a:rPr lang="zh-CN" altLang="en-US" sz="2000" dirty="0"/>
              <a:t>，电流即为管子中的集电极电流。因此，在一个周期里两个电源提供的平均功率为：</a:t>
            </a:r>
            <a:endParaRPr lang="zh-CN" altLang="en-US" dirty="0"/>
          </a:p>
        </p:txBody>
      </p:sp>
      <p:sp>
        <p:nvSpPr>
          <p:cNvPr id="774150"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4149" name="Object 5"/>
          <p:cNvGraphicFramePr>
            <a:graphicFrameLocks noChangeAspect="1"/>
          </p:cNvGraphicFramePr>
          <p:nvPr/>
        </p:nvGraphicFramePr>
        <p:xfrm>
          <a:off x="1832098" y="1124744"/>
          <a:ext cx="4973515" cy="823119"/>
        </p:xfrm>
        <a:graphic>
          <a:graphicData uri="http://schemas.openxmlformats.org/presentationml/2006/ole">
            <p:oleObj spid="_x0000_s774149" name="公式" r:id="rId3" imgW="2590800" imgH="431800" progId="">
              <p:embed/>
            </p:oleObj>
          </a:graphicData>
        </a:graphic>
      </p:graphicFrame>
      <p:sp>
        <p:nvSpPr>
          <p:cNvPr id="774151" name="Text Box 7"/>
          <p:cNvSpPr txBox="1">
            <a:spLocks noChangeArrowheads="1"/>
          </p:cNvSpPr>
          <p:nvPr/>
        </p:nvSpPr>
        <p:spPr bwMode="auto">
          <a:xfrm>
            <a:off x="467544" y="1988840"/>
            <a:ext cx="8208962" cy="1015663"/>
          </a:xfrm>
          <a:prstGeom prst="rect">
            <a:avLst/>
          </a:prstGeom>
          <a:noFill/>
          <a:ln w="9525">
            <a:noFill/>
            <a:miter lim="800000"/>
            <a:headEnd/>
            <a:tailEnd/>
          </a:ln>
          <a:effectLst/>
        </p:spPr>
        <p:txBody>
          <a:bodyPr>
            <a:spAutoFit/>
          </a:bodyPr>
          <a:lstStyle/>
          <a:p>
            <a:r>
              <a:rPr lang="zh-CN" altLang="en-US" sz="2000" dirty="0"/>
              <a:t>这是在输入信号足够大时得到的电源功率。</a:t>
            </a:r>
            <a:endParaRPr lang="zh-CN" altLang="en-US" sz="2000" b="1" dirty="0"/>
          </a:p>
          <a:p>
            <a:r>
              <a:rPr lang="zh-CN" altLang="en-US" sz="2000" b="1" dirty="0"/>
              <a:t>       效率</a:t>
            </a:r>
            <a:r>
              <a:rPr lang="zh-CN" altLang="en-US" sz="2000" dirty="0"/>
              <a:t>：放大电路的输出能量是由直流电源提供的，因此电路的工作效率是指输出功率和电源提供功率的比值，即</a:t>
            </a:r>
          </a:p>
        </p:txBody>
      </p:sp>
      <p:sp>
        <p:nvSpPr>
          <p:cNvPr id="774153"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4152" name="Object 8"/>
          <p:cNvGraphicFramePr>
            <a:graphicFrameLocks noChangeAspect="1"/>
          </p:cNvGraphicFramePr>
          <p:nvPr/>
        </p:nvGraphicFramePr>
        <p:xfrm>
          <a:off x="3923928" y="3068960"/>
          <a:ext cx="1367780" cy="726337"/>
        </p:xfrm>
        <a:graphic>
          <a:graphicData uri="http://schemas.openxmlformats.org/presentationml/2006/ole">
            <p:oleObj spid="_x0000_s774152" name="公式" r:id="rId4" imgW="774364" imgH="406224" progId="">
              <p:embed/>
            </p:oleObj>
          </a:graphicData>
        </a:graphic>
      </p:graphicFrame>
      <p:sp>
        <p:nvSpPr>
          <p:cNvPr id="774154" name="Text Box 10"/>
          <p:cNvSpPr txBox="1">
            <a:spLocks noChangeArrowheads="1"/>
          </p:cNvSpPr>
          <p:nvPr/>
        </p:nvSpPr>
        <p:spPr bwMode="auto">
          <a:xfrm>
            <a:off x="395288" y="3860800"/>
            <a:ext cx="8424862" cy="400110"/>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当输入信号足够大，并忽略管子的饱和压降</a:t>
            </a:r>
            <a:r>
              <a:rPr lang="en-US" altLang="zh-CN" sz="2000" i="1" dirty="0"/>
              <a:t>U</a:t>
            </a:r>
            <a:r>
              <a:rPr lang="en-US" altLang="zh-CN" sz="2000" baseline="-25000" dirty="0"/>
              <a:t>CES</a:t>
            </a:r>
            <a:r>
              <a:rPr lang="zh-CN" altLang="en-US" sz="2000" dirty="0"/>
              <a:t>时，其效率为：</a:t>
            </a:r>
          </a:p>
        </p:txBody>
      </p:sp>
      <p:sp>
        <p:nvSpPr>
          <p:cNvPr id="774156" name="Rectangle 12"/>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4155" name="Object 11"/>
          <p:cNvGraphicFramePr>
            <a:graphicFrameLocks noChangeAspect="1"/>
          </p:cNvGraphicFramePr>
          <p:nvPr/>
        </p:nvGraphicFramePr>
        <p:xfrm>
          <a:off x="2843212" y="4365624"/>
          <a:ext cx="4219789" cy="791567"/>
        </p:xfrm>
        <a:graphic>
          <a:graphicData uri="http://schemas.openxmlformats.org/presentationml/2006/ole">
            <p:oleObj spid="_x0000_s774155" name="公式" r:id="rId5" imgW="2183452" imgH="406224" progId="">
              <p:embed/>
            </p:oleObj>
          </a:graphicData>
        </a:graphic>
      </p:graphicFrame>
      <p:sp>
        <p:nvSpPr>
          <p:cNvPr id="774157" name="Text Box 13"/>
          <p:cNvSpPr txBox="1">
            <a:spLocks noChangeArrowheads="1"/>
          </p:cNvSpPr>
          <p:nvPr/>
        </p:nvSpPr>
        <p:spPr bwMode="auto">
          <a:xfrm>
            <a:off x="684213" y="5300663"/>
            <a:ext cx="8208962" cy="400110"/>
          </a:xfrm>
          <a:prstGeom prst="rect">
            <a:avLst/>
          </a:prstGeom>
          <a:noFill/>
          <a:ln w="9525">
            <a:noFill/>
            <a:miter lim="800000"/>
            <a:headEnd/>
            <a:tailEnd/>
          </a:ln>
          <a:effectLst/>
        </p:spPr>
        <p:txBody>
          <a:bodyPr>
            <a:spAutoFit/>
          </a:bodyPr>
          <a:lstStyle/>
          <a:p>
            <a:pPr>
              <a:spcBef>
                <a:spcPct val="50000"/>
              </a:spcBef>
            </a:pPr>
            <a:r>
              <a:rPr lang="zh-CN" altLang="en-US" sz="2000" dirty="0"/>
              <a:t>这是理想状态的效率，实际效率要比这个数值小。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2" name="Text Box 4"/>
          <p:cNvSpPr txBox="1">
            <a:spLocks noChangeArrowheads="1"/>
          </p:cNvSpPr>
          <p:nvPr/>
        </p:nvSpPr>
        <p:spPr bwMode="auto">
          <a:xfrm>
            <a:off x="539750" y="476250"/>
            <a:ext cx="8280400" cy="1200329"/>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每个管子的最大管耗：</a:t>
            </a:r>
            <a:r>
              <a:rPr lang="zh-CN" altLang="en-US" dirty="0"/>
              <a:t>直流电源提供的功率与输出功率之差就是消耗在三极</a:t>
            </a:r>
          </a:p>
          <a:p>
            <a:pPr>
              <a:spcBef>
                <a:spcPct val="50000"/>
              </a:spcBef>
            </a:pPr>
            <a:r>
              <a:rPr lang="zh-CN" altLang="en-US" dirty="0"/>
              <a:t>管的功率，即管耗</a:t>
            </a:r>
            <a:r>
              <a:rPr lang="en-US" altLang="zh-CN" i="1" dirty="0"/>
              <a:t>P</a:t>
            </a:r>
            <a:r>
              <a:rPr lang="en-US" altLang="zh-CN" baseline="-25000" dirty="0"/>
              <a:t>T</a:t>
            </a:r>
            <a:r>
              <a:rPr lang="zh-CN" altLang="en-US" dirty="0"/>
              <a:t>。可求得当                                 时，三极管的管耗最大，</a:t>
            </a:r>
          </a:p>
          <a:p>
            <a:pPr>
              <a:spcBef>
                <a:spcPct val="50000"/>
              </a:spcBef>
            </a:pPr>
            <a:r>
              <a:rPr lang="zh-CN" altLang="en-US" dirty="0"/>
              <a:t>此时，每只三极管的最大管耗为： </a:t>
            </a:r>
          </a:p>
        </p:txBody>
      </p:sp>
      <p:sp>
        <p:nvSpPr>
          <p:cNvPr id="775174" name="Rectangle 6"/>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5173" name="Object 5"/>
          <p:cNvGraphicFramePr>
            <a:graphicFrameLocks noChangeAspect="1"/>
          </p:cNvGraphicFramePr>
          <p:nvPr/>
        </p:nvGraphicFramePr>
        <p:xfrm>
          <a:off x="3890963" y="792163"/>
          <a:ext cx="2008187" cy="573087"/>
        </p:xfrm>
        <a:graphic>
          <a:graphicData uri="http://schemas.openxmlformats.org/presentationml/2006/ole">
            <p:oleObj spid="_x0000_s775173" name="公式" r:id="rId3" imgW="1384200" imgH="393480" progId="">
              <p:embed/>
            </p:oleObj>
          </a:graphicData>
        </a:graphic>
      </p:graphicFrame>
      <p:sp>
        <p:nvSpPr>
          <p:cNvPr id="775176" name="Rectangle 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5175" name="Object 7"/>
          <p:cNvGraphicFramePr>
            <a:graphicFrameLocks noChangeAspect="1"/>
          </p:cNvGraphicFramePr>
          <p:nvPr/>
        </p:nvGraphicFramePr>
        <p:xfrm>
          <a:off x="3276600" y="1773238"/>
          <a:ext cx="2881313" cy="434975"/>
        </p:xfrm>
        <a:graphic>
          <a:graphicData uri="http://schemas.openxmlformats.org/presentationml/2006/ole">
            <p:oleObj spid="_x0000_s775175" name="公式" r:id="rId4" imgW="1320227" imgH="203112" progId="">
              <p:embed/>
            </p:oleObj>
          </a:graphicData>
        </a:graphic>
      </p:graphicFrame>
      <p:sp>
        <p:nvSpPr>
          <p:cNvPr id="775177" name="Text Box 9"/>
          <p:cNvSpPr txBox="1">
            <a:spLocks noChangeArrowheads="1"/>
          </p:cNvSpPr>
          <p:nvPr/>
        </p:nvSpPr>
        <p:spPr bwMode="auto">
          <a:xfrm>
            <a:off x="539750" y="2636838"/>
            <a:ext cx="8353425" cy="915987"/>
          </a:xfrm>
          <a:prstGeom prst="rect">
            <a:avLst/>
          </a:prstGeom>
          <a:noFill/>
          <a:ln w="9525">
            <a:noFill/>
            <a:miter lim="800000"/>
            <a:headEnd/>
            <a:tailEnd/>
          </a:ln>
          <a:effectLst/>
        </p:spPr>
        <p:txBody>
          <a:bodyPr>
            <a:spAutoFit/>
          </a:bodyPr>
          <a:lstStyle/>
          <a:p>
            <a:r>
              <a:rPr lang="en-US" altLang="zh-CN" b="1"/>
              <a:t>       </a:t>
            </a:r>
            <a:r>
              <a:rPr lang="zh-CN" altLang="en-US" b="1"/>
              <a:t>管子</a:t>
            </a:r>
            <a:r>
              <a:rPr lang="en-US" altLang="zh-CN" b="1"/>
              <a:t>c -e</a:t>
            </a:r>
            <a:r>
              <a:rPr lang="zh-CN" altLang="en-US" b="1"/>
              <a:t>间承受的最大电压：</a:t>
            </a:r>
            <a:r>
              <a:rPr lang="zh-CN" altLang="en-US"/>
              <a:t>为</a:t>
            </a:r>
            <a:r>
              <a:rPr lang="en-US" altLang="zh-CN"/>
              <a:t>2</a:t>
            </a:r>
            <a:r>
              <a:rPr lang="en-US" altLang="zh-CN" i="1"/>
              <a:t>V</a:t>
            </a:r>
            <a:r>
              <a:rPr lang="en-US" altLang="zh-CN"/>
              <a:t>CC</a:t>
            </a:r>
            <a:r>
              <a:rPr lang="zh-CN" altLang="en-US"/>
              <a:t>。</a:t>
            </a:r>
          </a:p>
          <a:p>
            <a:endParaRPr lang="zh-CN" altLang="en-US"/>
          </a:p>
          <a:p>
            <a:r>
              <a:rPr lang="zh-CN" altLang="en-US"/>
              <a:t>       以上参数可用于对功率放大管的选择。</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6" name="Text Box 4"/>
          <p:cNvSpPr txBox="1">
            <a:spLocks noChangeArrowheads="1"/>
          </p:cNvSpPr>
          <p:nvPr/>
        </p:nvSpPr>
        <p:spPr bwMode="auto">
          <a:xfrm>
            <a:off x="539750" y="476250"/>
            <a:ext cx="8208963" cy="2838450"/>
          </a:xfrm>
          <a:prstGeom prst="rect">
            <a:avLst/>
          </a:prstGeom>
          <a:noFill/>
          <a:ln w="9525">
            <a:noFill/>
            <a:miter lim="800000"/>
            <a:headEnd/>
            <a:tailEnd/>
          </a:ln>
          <a:effectLst/>
        </p:spPr>
        <p:txBody>
          <a:bodyPr>
            <a:spAutoFit/>
          </a:bodyPr>
          <a:lstStyle/>
          <a:p>
            <a:r>
              <a:rPr lang="zh-CN" altLang="en-US" b="1" dirty="0"/>
              <a:t>（</a:t>
            </a:r>
            <a:r>
              <a:rPr lang="en-US" altLang="zh-CN" b="1" dirty="0"/>
              <a:t>2</a:t>
            </a:r>
            <a:r>
              <a:rPr lang="zh-CN" altLang="en-US" b="1" dirty="0"/>
              <a:t>）甲乙类</a:t>
            </a:r>
            <a:r>
              <a:rPr lang="en-US" altLang="zh-CN" b="1" dirty="0"/>
              <a:t>OCL</a:t>
            </a:r>
            <a:r>
              <a:rPr lang="zh-CN" altLang="en-US" b="1" dirty="0"/>
              <a:t>电路</a:t>
            </a:r>
          </a:p>
          <a:p>
            <a:r>
              <a:rPr lang="zh-CN" altLang="en-US" dirty="0"/>
              <a:t>       为了克服乙类电路产生的交越失真，实际工作时广泛采用图</a:t>
            </a:r>
            <a:r>
              <a:rPr lang="en-US" altLang="zh-CN" dirty="0"/>
              <a:t>6-20</a:t>
            </a:r>
            <a:r>
              <a:rPr lang="zh-CN" altLang="en-US" dirty="0"/>
              <a:t>所示的</a:t>
            </a:r>
            <a:r>
              <a:rPr lang="zh-CN" altLang="en-US" b="1" dirty="0"/>
              <a:t>甲乙类</a:t>
            </a:r>
            <a:r>
              <a:rPr lang="en-US" altLang="zh-CN" b="1" dirty="0"/>
              <a:t>OCL</a:t>
            </a:r>
            <a:r>
              <a:rPr lang="zh-CN" altLang="en-US" b="1" dirty="0"/>
              <a:t>互补对称功率放大电路</a:t>
            </a:r>
            <a:r>
              <a:rPr lang="zh-CN" altLang="en-US" dirty="0"/>
              <a:t>。图中通过电阻</a:t>
            </a:r>
            <a:r>
              <a:rPr lang="en-US" altLang="zh-CN" i="1" dirty="0"/>
              <a:t>R</a:t>
            </a:r>
            <a:r>
              <a:rPr lang="en-US" altLang="zh-CN" dirty="0"/>
              <a:t>1</a:t>
            </a:r>
            <a:r>
              <a:rPr lang="zh-CN" altLang="en-US" dirty="0"/>
              <a:t>和</a:t>
            </a:r>
            <a:r>
              <a:rPr lang="en-US" altLang="zh-CN" i="1" dirty="0"/>
              <a:t>R</a:t>
            </a:r>
            <a:r>
              <a:rPr lang="en-US" altLang="zh-CN" dirty="0"/>
              <a:t>2</a:t>
            </a:r>
            <a:r>
              <a:rPr lang="zh-CN" altLang="en-US" dirty="0"/>
              <a:t>及两个二极管为三极管</a:t>
            </a:r>
            <a:r>
              <a:rPr lang="en-US" altLang="zh-CN" dirty="0"/>
              <a:t>T1</a:t>
            </a:r>
            <a:r>
              <a:rPr lang="zh-CN" altLang="en-US" dirty="0"/>
              <a:t>和</a:t>
            </a:r>
            <a:r>
              <a:rPr lang="en-US" altLang="zh-CN" dirty="0"/>
              <a:t>T2</a:t>
            </a:r>
            <a:r>
              <a:rPr lang="zh-CN" altLang="en-US" dirty="0"/>
              <a:t>建立了较小的静态基极电流，使它们在静态时已处于微导通状态，这种偏置方式称为甲乙类电路。由于三极管已经导通，当加入输入信号</a:t>
            </a:r>
            <a:r>
              <a:rPr lang="en-US" altLang="zh-CN" i="1" dirty="0" err="1"/>
              <a:t>u</a:t>
            </a:r>
            <a:r>
              <a:rPr lang="en-US" altLang="zh-CN" dirty="0" err="1"/>
              <a:t>i</a:t>
            </a:r>
            <a:r>
              <a:rPr lang="zh-CN" altLang="en-US" dirty="0"/>
              <a:t>后，立即会有输出电流流过负载，在负载上得到的输出电压，在正负交替处比较平滑，因此输出波形将是较为理想的正弦波。</a:t>
            </a:r>
          </a:p>
          <a:p>
            <a:r>
              <a:rPr lang="zh-CN" altLang="en-US" dirty="0"/>
              <a:t>       在甲乙类电路中为了减小静态损耗，提高效率，通常工作点选得很低。因此，甲乙类电路的工作状况和乙类基本相似，各项技术指标可按乙类电路方式估算。</a:t>
            </a:r>
          </a:p>
        </p:txBody>
      </p:sp>
      <p:pic>
        <p:nvPicPr>
          <p:cNvPr id="776197" name="Picture 5"/>
          <p:cNvPicPr>
            <a:picLocks noChangeAspect="1" noChangeArrowheads="1"/>
          </p:cNvPicPr>
          <p:nvPr/>
        </p:nvPicPr>
        <p:blipFill>
          <a:blip r:embed="rId2" cstate="print"/>
          <a:srcRect/>
          <a:stretch>
            <a:fillRect/>
          </a:stretch>
        </p:blipFill>
        <p:spPr bwMode="auto">
          <a:xfrm>
            <a:off x="2987675" y="3141663"/>
            <a:ext cx="3524250" cy="3057525"/>
          </a:xfrm>
          <a:prstGeom prst="rect">
            <a:avLst/>
          </a:prstGeom>
          <a:noFill/>
          <a:ln w="9525">
            <a:noFill/>
            <a:miter lim="800000"/>
            <a:headEnd/>
            <a:tailEnd/>
          </a:ln>
          <a:effectLst/>
        </p:spPr>
      </p:pic>
      <p:sp>
        <p:nvSpPr>
          <p:cNvPr id="776198" name="Text Box 6"/>
          <p:cNvSpPr txBox="1">
            <a:spLocks noChangeArrowheads="1"/>
          </p:cNvSpPr>
          <p:nvPr/>
        </p:nvSpPr>
        <p:spPr bwMode="auto">
          <a:xfrm>
            <a:off x="4356100" y="6308725"/>
            <a:ext cx="15843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20" name="Text Box 4"/>
          <p:cNvSpPr txBox="1">
            <a:spLocks noChangeArrowheads="1"/>
          </p:cNvSpPr>
          <p:nvPr/>
        </p:nvSpPr>
        <p:spPr bwMode="auto">
          <a:xfrm>
            <a:off x="539750" y="404813"/>
            <a:ext cx="8280400" cy="2212975"/>
          </a:xfrm>
          <a:prstGeom prst="rect">
            <a:avLst/>
          </a:prstGeom>
          <a:noFill/>
          <a:ln w="9525">
            <a:noFill/>
            <a:miter lim="800000"/>
            <a:headEnd/>
            <a:tailEnd/>
          </a:ln>
          <a:effectLst/>
        </p:spPr>
        <p:txBody>
          <a:bodyPr>
            <a:spAutoFit/>
          </a:bodyPr>
          <a:lstStyle/>
          <a:p>
            <a:pPr>
              <a:spcAft>
                <a:spcPct val="55000"/>
              </a:spcAft>
            </a:pPr>
            <a:r>
              <a:rPr lang="en-US" altLang="zh-CN" sz="2000" b="1"/>
              <a:t>4. OTL</a:t>
            </a:r>
            <a:r>
              <a:rPr lang="zh-CN" altLang="en-US" sz="2000" b="1"/>
              <a:t>互补对称功率放大电路</a:t>
            </a:r>
          </a:p>
          <a:p>
            <a:r>
              <a:rPr lang="zh-CN" altLang="en-US"/>
              <a:t>       图</a:t>
            </a:r>
            <a:r>
              <a:rPr lang="en-US" altLang="zh-CN"/>
              <a:t>6-20</a:t>
            </a:r>
            <a:r>
              <a:rPr lang="zh-CN" altLang="en-US"/>
              <a:t>所示电路中，由于静态时</a:t>
            </a:r>
            <a:r>
              <a:rPr lang="en-US" altLang="zh-CN"/>
              <a:t>T1</a:t>
            </a:r>
            <a:r>
              <a:rPr lang="zh-CN" altLang="en-US"/>
              <a:t>、</a:t>
            </a:r>
            <a:r>
              <a:rPr lang="en-US" altLang="zh-CN"/>
              <a:t>T2</a:t>
            </a:r>
            <a:r>
              <a:rPr lang="zh-CN" altLang="en-US"/>
              <a:t>两管的发射极电位为零，故负载可直接连接到发射极，而不必采用耦合电容，因此称为</a:t>
            </a:r>
            <a:r>
              <a:rPr lang="en-US" altLang="zh-CN"/>
              <a:t>OCL</a:t>
            </a:r>
            <a:r>
              <a:rPr lang="zh-CN" altLang="en-US"/>
              <a:t>电路。其特点是低频效应好，便于集成。但需要两个独立电源，使用很不方便。为了简化电路，可采用单电源供电的互补对称功率放大电路，如图</a:t>
            </a:r>
            <a:r>
              <a:rPr lang="en-US" altLang="zh-CN"/>
              <a:t>6-21</a:t>
            </a:r>
            <a:r>
              <a:rPr lang="zh-CN" altLang="en-US"/>
              <a:t>所示。与图</a:t>
            </a:r>
            <a:r>
              <a:rPr lang="en-US" altLang="zh-CN"/>
              <a:t>6-20</a:t>
            </a:r>
            <a:r>
              <a:rPr lang="zh-CN" altLang="en-US"/>
              <a:t>相比省去了一个负电源（</a:t>
            </a:r>
            <a:r>
              <a:rPr lang="en-US" altLang="zh-CN"/>
              <a:t>-</a:t>
            </a:r>
            <a:r>
              <a:rPr lang="en-US" altLang="zh-CN" i="1"/>
              <a:t>V</a:t>
            </a:r>
            <a:r>
              <a:rPr lang="en-US" altLang="zh-CN"/>
              <a:t>CC</a:t>
            </a:r>
            <a:r>
              <a:rPr lang="zh-CN" altLang="en-US"/>
              <a:t>），在两管的发射极与负载之间增加了电容</a:t>
            </a:r>
            <a:r>
              <a:rPr lang="en-US" altLang="zh-CN" i="1"/>
              <a:t>C</a:t>
            </a:r>
            <a:r>
              <a:rPr lang="zh-CN" altLang="en-US"/>
              <a:t>，这种电路通常称为无输出变压器的功率放大电路，即</a:t>
            </a:r>
            <a:r>
              <a:rPr lang="en-US" altLang="zh-CN" b="1"/>
              <a:t>OTL</a:t>
            </a:r>
            <a:r>
              <a:rPr lang="zh-CN" altLang="en-US" b="1"/>
              <a:t>（</a:t>
            </a:r>
            <a:r>
              <a:rPr lang="en-US" altLang="zh-CN" b="1"/>
              <a:t>Output Transformless</a:t>
            </a:r>
            <a:r>
              <a:rPr lang="zh-CN" altLang="en-US" b="1"/>
              <a:t>）功率放大电路</a:t>
            </a:r>
            <a:r>
              <a:rPr lang="zh-CN" altLang="en-US"/>
              <a:t>。</a:t>
            </a:r>
          </a:p>
        </p:txBody>
      </p:sp>
      <p:pic>
        <p:nvPicPr>
          <p:cNvPr id="777221" name="Picture 5"/>
          <p:cNvPicPr>
            <a:picLocks noChangeAspect="1" noChangeArrowheads="1"/>
          </p:cNvPicPr>
          <p:nvPr/>
        </p:nvPicPr>
        <p:blipFill>
          <a:blip r:embed="rId2" cstate="print"/>
          <a:srcRect/>
          <a:stretch>
            <a:fillRect/>
          </a:stretch>
        </p:blipFill>
        <p:spPr bwMode="auto">
          <a:xfrm>
            <a:off x="2843213" y="2997200"/>
            <a:ext cx="3514725" cy="3009900"/>
          </a:xfrm>
          <a:prstGeom prst="rect">
            <a:avLst/>
          </a:prstGeom>
          <a:noFill/>
          <a:ln w="9525">
            <a:noFill/>
            <a:miter lim="800000"/>
            <a:headEnd/>
            <a:tailEnd/>
          </a:ln>
          <a:effectLst/>
        </p:spPr>
      </p:pic>
      <p:sp>
        <p:nvSpPr>
          <p:cNvPr id="777222" name="Text Box 6"/>
          <p:cNvSpPr txBox="1">
            <a:spLocks noChangeArrowheads="1"/>
          </p:cNvSpPr>
          <p:nvPr/>
        </p:nvSpPr>
        <p:spPr bwMode="auto">
          <a:xfrm>
            <a:off x="4067175" y="6165850"/>
            <a:ext cx="1800225"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6-21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4" name="Text Box 4"/>
          <p:cNvSpPr txBox="1">
            <a:spLocks noChangeArrowheads="1"/>
          </p:cNvSpPr>
          <p:nvPr/>
        </p:nvSpPr>
        <p:spPr bwMode="auto">
          <a:xfrm>
            <a:off x="539750" y="404813"/>
            <a:ext cx="8280400" cy="2197100"/>
          </a:xfrm>
          <a:prstGeom prst="rect">
            <a:avLst/>
          </a:prstGeom>
          <a:noFill/>
          <a:ln w="9525">
            <a:noFill/>
            <a:miter lim="800000"/>
            <a:headEnd/>
            <a:tailEnd/>
          </a:ln>
          <a:effectLst/>
        </p:spPr>
        <p:txBody>
          <a:bodyPr>
            <a:spAutoFit/>
          </a:bodyPr>
          <a:lstStyle/>
          <a:p>
            <a:pPr>
              <a:spcAft>
                <a:spcPct val="50000"/>
              </a:spcAft>
            </a:pPr>
            <a:r>
              <a:rPr lang="en-US" altLang="zh-CN" sz="2000" b="1"/>
              <a:t>5. </a:t>
            </a:r>
            <a:r>
              <a:rPr lang="zh-CN" altLang="en-US" sz="2000" b="1"/>
              <a:t>由复合管组成的互补对称功率放大电路</a:t>
            </a:r>
          </a:p>
          <a:p>
            <a:r>
              <a:rPr lang="zh-CN" altLang="en-US"/>
              <a:t>       如果集成运放输出端的负载电流比较大，必须要求互补对称管</a:t>
            </a:r>
            <a:r>
              <a:rPr lang="en-US" altLang="zh-CN"/>
              <a:t>T1</a:t>
            </a:r>
            <a:r>
              <a:rPr lang="zh-CN" altLang="en-US"/>
              <a:t>和</a:t>
            </a:r>
            <a:r>
              <a:rPr lang="en-US" altLang="zh-CN"/>
              <a:t>T2</a:t>
            </a:r>
            <a:r>
              <a:rPr lang="zh-CN" altLang="en-US"/>
              <a:t>是能输出大电流的三极管。但是，大电流的三极管一般</a:t>
            </a:r>
            <a:r>
              <a:rPr lang="en-US" altLang="zh-CN" i="1"/>
              <a:t>β</a:t>
            </a:r>
            <a:r>
              <a:rPr lang="zh-CN" altLang="en-US"/>
              <a:t>值较低，因此就需要中间级输出大的推动电流提供给输出级。在集成运放电路中，中间级一般是电压放大，很难输出大的电流。为了解决这一矛盾，一般输出级采用由复合管构成的互补对称电路。如图</a:t>
            </a:r>
            <a:r>
              <a:rPr lang="en-US" altLang="zh-CN"/>
              <a:t>6-22</a:t>
            </a:r>
            <a:r>
              <a:rPr lang="zh-CN" altLang="en-US"/>
              <a:t>所示。这种互补对称电路有一个缺点，大功率三极管</a:t>
            </a:r>
            <a:r>
              <a:rPr lang="en-US" altLang="zh-CN"/>
              <a:t>T3</a:t>
            </a:r>
            <a:r>
              <a:rPr lang="zh-CN" altLang="en-US"/>
              <a:t>是</a:t>
            </a:r>
            <a:r>
              <a:rPr lang="en-US" altLang="zh-CN"/>
              <a:t>NPN</a:t>
            </a:r>
            <a:r>
              <a:rPr lang="zh-CN" altLang="en-US"/>
              <a:t>型，而</a:t>
            </a:r>
            <a:r>
              <a:rPr lang="en-US" altLang="zh-CN"/>
              <a:t>T4</a:t>
            </a:r>
            <a:r>
              <a:rPr lang="zh-CN" altLang="en-US"/>
              <a:t>是</a:t>
            </a:r>
            <a:r>
              <a:rPr lang="en-US" altLang="zh-CN"/>
              <a:t>PNP</a:t>
            </a:r>
            <a:r>
              <a:rPr lang="zh-CN" altLang="en-US"/>
              <a:t>型，它们类型不同，很难做到特性互补对称。</a:t>
            </a:r>
          </a:p>
        </p:txBody>
      </p:sp>
      <p:pic>
        <p:nvPicPr>
          <p:cNvPr id="778245" name="Picture 5"/>
          <p:cNvPicPr>
            <a:picLocks noChangeAspect="1" noChangeArrowheads="1"/>
          </p:cNvPicPr>
          <p:nvPr/>
        </p:nvPicPr>
        <p:blipFill>
          <a:blip r:embed="rId2" cstate="print"/>
          <a:srcRect/>
          <a:stretch>
            <a:fillRect/>
          </a:stretch>
        </p:blipFill>
        <p:spPr bwMode="auto">
          <a:xfrm>
            <a:off x="2843213" y="2852738"/>
            <a:ext cx="3352800" cy="2790825"/>
          </a:xfrm>
          <a:prstGeom prst="rect">
            <a:avLst/>
          </a:prstGeom>
          <a:noFill/>
          <a:ln w="9525">
            <a:noFill/>
            <a:miter lim="800000"/>
            <a:headEnd/>
            <a:tailEnd/>
          </a:ln>
          <a:effectLst/>
        </p:spPr>
      </p:pic>
      <p:sp>
        <p:nvSpPr>
          <p:cNvPr id="778246" name="Text Box 6"/>
          <p:cNvSpPr txBox="1">
            <a:spLocks noChangeArrowheads="1"/>
          </p:cNvSpPr>
          <p:nvPr/>
        </p:nvSpPr>
        <p:spPr bwMode="auto">
          <a:xfrm>
            <a:off x="4211638" y="5805488"/>
            <a:ext cx="1296987"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6-22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8" name="Text Box 4"/>
          <p:cNvSpPr txBox="1">
            <a:spLocks noChangeArrowheads="1"/>
          </p:cNvSpPr>
          <p:nvPr/>
        </p:nvSpPr>
        <p:spPr bwMode="auto">
          <a:xfrm>
            <a:off x="468313" y="333375"/>
            <a:ext cx="8351837" cy="1465263"/>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为了克服这个缺点，可使</a:t>
            </a:r>
            <a:r>
              <a:rPr lang="en-US" altLang="zh-CN"/>
              <a:t>T3</a:t>
            </a:r>
            <a:r>
              <a:rPr lang="zh-CN" altLang="en-US"/>
              <a:t>和</a:t>
            </a:r>
            <a:r>
              <a:rPr lang="en-US" altLang="zh-CN"/>
              <a:t>T4</a:t>
            </a:r>
            <a:r>
              <a:rPr lang="zh-CN" altLang="en-US"/>
              <a:t>采用同一类型甚至同一型号的三极管，例如二者均为</a:t>
            </a:r>
            <a:r>
              <a:rPr lang="en-US" altLang="zh-CN"/>
              <a:t>NPN</a:t>
            </a:r>
            <a:r>
              <a:rPr lang="zh-CN" altLang="en-US"/>
              <a:t>型，而</a:t>
            </a:r>
            <a:r>
              <a:rPr lang="en-US" altLang="zh-CN"/>
              <a:t>T2</a:t>
            </a:r>
            <a:r>
              <a:rPr lang="zh-CN" altLang="en-US"/>
              <a:t>则用另一类型的三极管，如</a:t>
            </a:r>
            <a:r>
              <a:rPr lang="en-US" altLang="zh-CN"/>
              <a:t>PNP</a:t>
            </a:r>
            <a:r>
              <a:rPr lang="zh-CN" altLang="en-US"/>
              <a:t>型，如图</a:t>
            </a:r>
            <a:r>
              <a:rPr lang="en-US" altLang="zh-CN"/>
              <a:t>6-23</a:t>
            </a:r>
            <a:r>
              <a:rPr lang="zh-CN" altLang="en-US"/>
              <a:t>所示。此时</a:t>
            </a:r>
            <a:r>
              <a:rPr lang="en-US" altLang="zh-CN"/>
              <a:t>T2</a:t>
            </a:r>
            <a:r>
              <a:rPr lang="zh-CN" altLang="en-US"/>
              <a:t>与</a:t>
            </a:r>
            <a:r>
              <a:rPr lang="en-US" altLang="zh-CN"/>
              <a:t>T4</a:t>
            </a:r>
            <a:r>
              <a:rPr lang="zh-CN" altLang="en-US"/>
              <a:t>组成的复合管为</a:t>
            </a:r>
            <a:r>
              <a:rPr lang="en-US" altLang="zh-CN"/>
              <a:t>PNP</a:t>
            </a:r>
            <a:r>
              <a:rPr lang="zh-CN" altLang="en-US"/>
              <a:t>型，可与</a:t>
            </a:r>
            <a:r>
              <a:rPr lang="en-US" altLang="zh-CN"/>
              <a:t>T1</a:t>
            </a:r>
            <a:r>
              <a:rPr lang="zh-CN" altLang="en-US"/>
              <a:t>、</a:t>
            </a:r>
            <a:r>
              <a:rPr lang="en-US" altLang="zh-CN"/>
              <a:t>T3</a:t>
            </a:r>
            <a:r>
              <a:rPr lang="zh-CN" altLang="en-US"/>
              <a:t>组成的</a:t>
            </a:r>
            <a:r>
              <a:rPr lang="en-US" altLang="zh-CN"/>
              <a:t>NPN</a:t>
            </a:r>
            <a:r>
              <a:rPr lang="zh-CN" altLang="en-US"/>
              <a:t>型复合管实现互补。这种电路称为</a:t>
            </a:r>
            <a:r>
              <a:rPr lang="zh-CN" altLang="en-US" b="1"/>
              <a:t>准互补对称电路</a:t>
            </a:r>
            <a:r>
              <a:rPr lang="zh-CN" altLang="en-US"/>
              <a:t>。图中接入电阻</a:t>
            </a:r>
            <a:r>
              <a:rPr lang="en-US" altLang="zh-CN" i="1"/>
              <a:t>R </a:t>
            </a:r>
            <a:r>
              <a:rPr lang="en-US" altLang="zh-CN"/>
              <a:t>e1</a:t>
            </a:r>
            <a:r>
              <a:rPr lang="zh-CN" altLang="en-US"/>
              <a:t>和</a:t>
            </a:r>
            <a:r>
              <a:rPr lang="en-US" altLang="zh-CN" i="1"/>
              <a:t>R </a:t>
            </a:r>
            <a:r>
              <a:rPr lang="en-US" altLang="zh-CN"/>
              <a:t>c2</a:t>
            </a:r>
            <a:r>
              <a:rPr lang="zh-CN" altLang="en-US"/>
              <a:t>是为了调整功率管</a:t>
            </a:r>
            <a:r>
              <a:rPr lang="en-US" altLang="zh-CN"/>
              <a:t>T3</a:t>
            </a:r>
            <a:r>
              <a:rPr lang="zh-CN" altLang="en-US"/>
              <a:t>和</a:t>
            </a:r>
            <a:r>
              <a:rPr lang="en-US" altLang="zh-CN"/>
              <a:t>T4</a:t>
            </a:r>
            <a:r>
              <a:rPr lang="zh-CN" altLang="en-US"/>
              <a:t>的静态工作点。</a:t>
            </a:r>
          </a:p>
        </p:txBody>
      </p:sp>
      <p:pic>
        <p:nvPicPr>
          <p:cNvPr id="779269" name="Picture 5"/>
          <p:cNvPicPr>
            <a:picLocks noChangeAspect="1" noChangeArrowheads="1"/>
          </p:cNvPicPr>
          <p:nvPr/>
        </p:nvPicPr>
        <p:blipFill>
          <a:blip r:embed="rId2" cstate="print"/>
          <a:srcRect/>
          <a:stretch>
            <a:fillRect/>
          </a:stretch>
        </p:blipFill>
        <p:spPr bwMode="auto">
          <a:xfrm>
            <a:off x="2916238" y="1844675"/>
            <a:ext cx="3590925" cy="2990850"/>
          </a:xfrm>
          <a:prstGeom prst="rect">
            <a:avLst/>
          </a:prstGeom>
          <a:noFill/>
          <a:ln w="9525">
            <a:noFill/>
            <a:miter lim="800000"/>
            <a:headEnd/>
            <a:tailEnd/>
          </a:ln>
          <a:effectLst/>
        </p:spPr>
      </p:pic>
      <p:sp>
        <p:nvSpPr>
          <p:cNvPr id="779270" name="Text Box 6"/>
          <p:cNvSpPr txBox="1">
            <a:spLocks noChangeArrowheads="1"/>
          </p:cNvSpPr>
          <p:nvPr/>
        </p:nvSpPr>
        <p:spPr bwMode="auto">
          <a:xfrm>
            <a:off x="4284663" y="4868863"/>
            <a:ext cx="1728787"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6-23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2" name="Text Box 4"/>
          <p:cNvSpPr txBox="1">
            <a:spLocks noChangeArrowheads="1"/>
          </p:cNvSpPr>
          <p:nvPr/>
        </p:nvSpPr>
        <p:spPr bwMode="auto">
          <a:xfrm>
            <a:off x="827088" y="404813"/>
            <a:ext cx="7921625" cy="579437"/>
          </a:xfrm>
          <a:prstGeom prst="rect">
            <a:avLst/>
          </a:prstGeom>
          <a:noFill/>
          <a:ln w="9525">
            <a:noFill/>
            <a:miter lim="800000"/>
            <a:headEnd/>
            <a:tailEnd/>
          </a:ln>
          <a:effectLst/>
        </p:spPr>
        <p:txBody>
          <a:bodyPr>
            <a:spAutoFit/>
          </a:bodyPr>
          <a:lstStyle/>
          <a:p>
            <a:pPr algn="ctr">
              <a:spcBef>
                <a:spcPct val="50000"/>
              </a:spcBef>
            </a:pPr>
            <a:r>
              <a:rPr lang="en-US" altLang="zh-CN" sz="3200" b="1"/>
              <a:t>6.3  </a:t>
            </a:r>
            <a:r>
              <a:rPr lang="zh-CN" altLang="en-US" sz="3200" b="1"/>
              <a:t>集成运放的典型电路及性能指标</a:t>
            </a:r>
          </a:p>
        </p:txBody>
      </p:sp>
      <p:sp>
        <p:nvSpPr>
          <p:cNvPr id="780293" name="Text Box 5"/>
          <p:cNvSpPr txBox="1">
            <a:spLocks noChangeArrowheads="1"/>
          </p:cNvSpPr>
          <p:nvPr/>
        </p:nvSpPr>
        <p:spPr bwMode="auto">
          <a:xfrm>
            <a:off x="539750" y="1268413"/>
            <a:ext cx="8280400" cy="2342180"/>
          </a:xfrm>
          <a:prstGeom prst="rect">
            <a:avLst/>
          </a:prstGeom>
          <a:noFill/>
          <a:ln w="9525">
            <a:noFill/>
            <a:miter lim="800000"/>
            <a:headEnd/>
            <a:tailEnd/>
          </a:ln>
          <a:effectLst/>
        </p:spPr>
        <p:txBody>
          <a:bodyPr>
            <a:spAutoFit/>
          </a:bodyPr>
          <a:lstStyle/>
          <a:p>
            <a:pPr>
              <a:spcAft>
                <a:spcPct val="65000"/>
              </a:spcAft>
            </a:pPr>
            <a:r>
              <a:rPr lang="en-US" altLang="zh-CN" sz="2800" b="1" dirty="0"/>
              <a:t>6.3.1  </a:t>
            </a:r>
            <a:r>
              <a:rPr lang="zh-CN" altLang="en-US" sz="2800" b="1" dirty="0"/>
              <a:t>双极型集成运放</a:t>
            </a:r>
            <a:r>
              <a:rPr lang="en-US" altLang="zh-CN" sz="2800" b="1" dirty="0"/>
              <a:t>F007</a:t>
            </a:r>
          </a:p>
          <a:p>
            <a:r>
              <a:rPr lang="en-US" altLang="zh-CN" sz="2000" dirty="0"/>
              <a:t>       F007</a:t>
            </a:r>
            <a:r>
              <a:rPr lang="zh-CN" altLang="en-US" sz="2000" dirty="0"/>
              <a:t>属于第二代通用型集成运放，目前应用比较广泛。</a:t>
            </a:r>
            <a:r>
              <a:rPr lang="en-US" altLang="zh-CN" sz="2000" dirty="0"/>
              <a:t>F007</a:t>
            </a:r>
            <a:r>
              <a:rPr lang="zh-CN" altLang="en-US" sz="2000" dirty="0"/>
              <a:t>的外形常见的为圆壳式，共有</a:t>
            </a:r>
            <a:r>
              <a:rPr lang="en-US" altLang="zh-CN" sz="2000" dirty="0"/>
              <a:t>12</a:t>
            </a:r>
            <a:r>
              <a:rPr lang="zh-CN" altLang="en-US" sz="2000" dirty="0"/>
              <a:t>个引脚，</a:t>
            </a:r>
          </a:p>
          <a:p>
            <a:r>
              <a:rPr lang="zh-CN" altLang="en-US" sz="2000" dirty="0"/>
              <a:t>       图</a:t>
            </a:r>
            <a:r>
              <a:rPr lang="en-US" altLang="zh-CN" sz="2000" dirty="0"/>
              <a:t>6-24</a:t>
            </a:r>
            <a:r>
              <a:rPr lang="zh-CN" altLang="en-US" sz="2000" dirty="0"/>
              <a:t>所示为</a:t>
            </a:r>
            <a:r>
              <a:rPr lang="en-US" altLang="zh-CN" sz="2000" dirty="0"/>
              <a:t>F007</a:t>
            </a:r>
            <a:r>
              <a:rPr lang="zh-CN" altLang="en-US" sz="2000" dirty="0"/>
              <a:t>的电路原理图。由图可见，电路包括</a:t>
            </a:r>
            <a:r>
              <a:rPr lang="en-US" altLang="zh-CN" sz="2000" dirty="0"/>
              <a:t>4</a:t>
            </a:r>
            <a:r>
              <a:rPr lang="zh-CN" altLang="en-US" sz="2000" dirty="0"/>
              <a:t>个组成部分：偏置电路、差动放大输入级、中间级以及输出级和过载保护电路。</a:t>
            </a:r>
          </a:p>
          <a:p>
            <a:r>
              <a:rPr lang="zh-CN" altLang="en-US" sz="2000" dirty="0"/>
              <a:t>       各部分电路分别介绍如下：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1316" name="Picture 4"/>
          <p:cNvPicPr>
            <a:picLocks noChangeAspect="1" noChangeArrowheads="1"/>
          </p:cNvPicPr>
          <p:nvPr/>
        </p:nvPicPr>
        <p:blipFill>
          <a:blip r:embed="rId2" cstate="print"/>
          <a:srcRect/>
          <a:stretch>
            <a:fillRect/>
          </a:stretch>
        </p:blipFill>
        <p:spPr bwMode="auto">
          <a:xfrm>
            <a:off x="539750" y="333375"/>
            <a:ext cx="7920038" cy="5708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60" name="Text Box 4"/>
          <p:cNvSpPr txBox="1">
            <a:spLocks noChangeArrowheads="1"/>
          </p:cNvSpPr>
          <p:nvPr/>
        </p:nvSpPr>
        <p:spPr bwMode="auto">
          <a:xfrm>
            <a:off x="539750" y="476250"/>
            <a:ext cx="8353425" cy="1208088"/>
          </a:xfrm>
          <a:prstGeom prst="rect">
            <a:avLst/>
          </a:prstGeom>
          <a:noFill/>
          <a:ln w="9525">
            <a:noFill/>
            <a:miter lim="800000"/>
            <a:headEnd/>
            <a:tailEnd/>
          </a:ln>
          <a:effectLst/>
        </p:spPr>
        <p:txBody>
          <a:bodyPr>
            <a:spAutoFit/>
          </a:bodyPr>
          <a:lstStyle/>
          <a:p>
            <a:pPr>
              <a:spcAft>
                <a:spcPct val="55000"/>
              </a:spcAft>
            </a:pPr>
            <a:r>
              <a:rPr lang="en-US" altLang="zh-CN" sz="2400" b="1"/>
              <a:t>6.1.3  </a:t>
            </a:r>
            <a:r>
              <a:rPr lang="zh-CN" altLang="en-US" sz="2400" b="1"/>
              <a:t>集成电路制造工艺简介</a:t>
            </a:r>
          </a:p>
          <a:p>
            <a:r>
              <a:rPr lang="zh-CN" altLang="en-US"/>
              <a:t>       在集成电路的生产过程中，在直径为</a:t>
            </a:r>
            <a:r>
              <a:rPr lang="en-US" altLang="zh-CN"/>
              <a:t>3</a:t>
            </a:r>
            <a:r>
              <a:rPr lang="zh-CN" altLang="en-US"/>
              <a:t>～</a:t>
            </a:r>
            <a:r>
              <a:rPr lang="en-US" altLang="zh-CN"/>
              <a:t>10 mm</a:t>
            </a:r>
            <a:r>
              <a:rPr lang="zh-CN" altLang="en-US"/>
              <a:t>的硅片上，同时制造几百甚至几千个电路。人们称这个硅晶片为基片，称每一块电路为管芯，如图</a:t>
            </a:r>
            <a:r>
              <a:rPr lang="en-US" altLang="zh-CN"/>
              <a:t>6-1</a:t>
            </a:r>
            <a:r>
              <a:rPr lang="zh-CN" altLang="en-US"/>
              <a:t>所示。</a:t>
            </a:r>
          </a:p>
        </p:txBody>
      </p:sp>
      <p:pic>
        <p:nvPicPr>
          <p:cNvPr id="736261" name="Picture 5"/>
          <p:cNvPicPr>
            <a:picLocks noChangeAspect="1" noChangeArrowheads="1"/>
          </p:cNvPicPr>
          <p:nvPr/>
        </p:nvPicPr>
        <p:blipFill>
          <a:blip r:embed="rId2" cstate="print"/>
          <a:srcRect/>
          <a:stretch>
            <a:fillRect/>
          </a:stretch>
        </p:blipFill>
        <p:spPr bwMode="auto">
          <a:xfrm>
            <a:off x="3059113" y="2133600"/>
            <a:ext cx="3000375" cy="2686050"/>
          </a:xfrm>
          <a:prstGeom prst="rect">
            <a:avLst/>
          </a:prstGeom>
          <a:noFill/>
          <a:ln w="9525">
            <a:noFill/>
            <a:miter lim="800000"/>
            <a:headEnd/>
            <a:tailEnd/>
          </a:ln>
          <a:effectLst/>
        </p:spPr>
      </p:pic>
      <p:sp>
        <p:nvSpPr>
          <p:cNvPr id="736262" name="Text Box 6"/>
          <p:cNvSpPr txBox="1">
            <a:spLocks noChangeArrowheads="1"/>
          </p:cNvSpPr>
          <p:nvPr/>
        </p:nvSpPr>
        <p:spPr bwMode="auto">
          <a:xfrm>
            <a:off x="3563938" y="5013325"/>
            <a:ext cx="1728787"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0" name="Text Box 4"/>
          <p:cNvSpPr txBox="1">
            <a:spLocks noChangeArrowheads="1"/>
          </p:cNvSpPr>
          <p:nvPr/>
        </p:nvSpPr>
        <p:spPr bwMode="auto">
          <a:xfrm>
            <a:off x="539750" y="404813"/>
            <a:ext cx="8280400" cy="5324535"/>
          </a:xfrm>
          <a:prstGeom prst="rect">
            <a:avLst/>
          </a:prstGeom>
          <a:noFill/>
          <a:ln w="9525">
            <a:noFill/>
            <a:miter lim="800000"/>
            <a:headEnd/>
            <a:tailEnd/>
          </a:ln>
          <a:effectLst/>
        </p:spPr>
        <p:txBody>
          <a:bodyPr>
            <a:spAutoFit/>
          </a:bodyPr>
          <a:lstStyle/>
          <a:p>
            <a:r>
              <a:rPr lang="zh-CN" altLang="en-US" sz="2000" dirty="0"/>
              <a:t>（</a:t>
            </a:r>
            <a:r>
              <a:rPr lang="en-US" altLang="zh-CN" sz="2000" dirty="0"/>
              <a:t>1</a:t>
            </a:r>
            <a:r>
              <a:rPr lang="zh-CN" altLang="en-US" sz="2000" dirty="0"/>
              <a:t>）偏置电路</a:t>
            </a:r>
          </a:p>
          <a:p>
            <a:r>
              <a:rPr lang="zh-CN" altLang="en-US" sz="2000" dirty="0"/>
              <a:t>       </a:t>
            </a:r>
            <a:r>
              <a:rPr lang="en-US" altLang="zh-CN" sz="2000" dirty="0"/>
              <a:t>F007</a:t>
            </a:r>
            <a:r>
              <a:rPr lang="zh-CN" altLang="en-US" sz="2000" dirty="0"/>
              <a:t>的偏置电路由图</a:t>
            </a:r>
            <a:r>
              <a:rPr lang="en-US" altLang="zh-CN" sz="2000" dirty="0"/>
              <a:t>6-24</a:t>
            </a:r>
            <a:r>
              <a:rPr lang="zh-CN" altLang="en-US" sz="2000" dirty="0"/>
              <a:t>中的</a:t>
            </a:r>
            <a:r>
              <a:rPr lang="en-US" altLang="zh-CN" sz="2000" dirty="0"/>
              <a:t>T8</a:t>
            </a:r>
            <a:r>
              <a:rPr lang="zh-CN" altLang="en-US" sz="2000" dirty="0"/>
              <a:t>～</a:t>
            </a:r>
            <a:r>
              <a:rPr lang="en-US" altLang="zh-CN" sz="2000" dirty="0"/>
              <a:t>T13</a:t>
            </a:r>
            <a:r>
              <a:rPr lang="zh-CN" altLang="en-US" sz="2000" dirty="0"/>
              <a:t>以及电阻</a:t>
            </a:r>
            <a:r>
              <a:rPr lang="en-US" altLang="zh-CN" sz="2000" i="1" dirty="0"/>
              <a:t>R</a:t>
            </a:r>
            <a:r>
              <a:rPr lang="en-US" altLang="zh-CN" sz="2000" dirty="0"/>
              <a:t>4</a:t>
            </a:r>
            <a:r>
              <a:rPr lang="zh-CN" altLang="en-US" sz="2000" dirty="0"/>
              <a:t>、</a:t>
            </a:r>
            <a:r>
              <a:rPr lang="en-US" altLang="zh-CN" sz="2000" i="1" dirty="0"/>
              <a:t>R</a:t>
            </a:r>
            <a:r>
              <a:rPr lang="en-US" altLang="zh-CN" sz="2000" dirty="0"/>
              <a:t>5</a:t>
            </a:r>
            <a:r>
              <a:rPr lang="zh-CN" altLang="en-US" sz="2000" dirty="0"/>
              <a:t>等元件组成。其作用是为各级放大器设置合适的静态工作点。</a:t>
            </a:r>
          </a:p>
          <a:p>
            <a:r>
              <a:rPr lang="zh-CN" altLang="en-US" sz="2000" dirty="0"/>
              <a:t>（</a:t>
            </a:r>
            <a:r>
              <a:rPr lang="en-US" altLang="zh-CN" sz="2000" dirty="0"/>
              <a:t>2</a:t>
            </a:r>
            <a:r>
              <a:rPr lang="zh-CN" altLang="en-US" sz="2000" dirty="0"/>
              <a:t>）输入级</a:t>
            </a:r>
          </a:p>
          <a:p>
            <a:r>
              <a:rPr lang="zh-CN" altLang="en-US" sz="2000" dirty="0"/>
              <a:t>       </a:t>
            </a:r>
            <a:r>
              <a:rPr lang="en-US" altLang="zh-CN" sz="2000" dirty="0"/>
              <a:t>F007</a:t>
            </a:r>
            <a:r>
              <a:rPr lang="zh-CN" altLang="en-US" sz="2000" dirty="0"/>
              <a:t>的输入级由</a:t>
            </a:r>
            <a:r>
              <a:rPr lang="en-US" altLang="zh-CN" sz="2000" dirty="0"/>
              <a:t>T1</a:t>
            </a:r>
            <a:r>
              <a:rPr lang="zh-CN" altLang="en-US" sz="2000" dirty="0"/>
              <a:t>、</a:t>
            </a:r>
            <a:r>
              <a:rPr lang="en-US" altLang="zh-CN" sz="2000" dirty="0"/>
              <a:t>T2</a:t>
            </a:r>
            <a:r>
              <a:rPr lang="zh-CN" altLang="en-US" sz="2000" dirty="0"/>
              <a:t>、</a:t>
            </a:r>
            <a:r>
              <a:rPr lang="en-US" altLang="zh-CN" sz="2000" dirty="0"/>
              <a:t>T3</a:t>
            </a:r>
            <a:r>
              <a:rPr lang="zh-CN" altLang="en-US" sz="2000" dirty="0"/>
              <a:t>和</a:t>
            </a:r>
            <a:r>
              <a:rPr lang="en-US" altLang="zh-CN" sz="2000" dirty="0"/>
              <a:t>T4</a:t>
            </a:r>
            <a:r>
              <a:rPr lang="zh-CN" altLang="en-US" sz="2000" dirty="0"/>
              <a:t>组成共集</a:t>
            </a:r>
            <a:r>
              <a:rPr lang="en-US" altLang="zh-CN" sz="2000" dirty="0"/>
              <a:t>-</a:t>
            </a:r>
            <a:r>
              <a:rPr lang="zh-CN" altLang="en-US" sz="2000" dirty="0"/>
              <a:t>共基差动放大电路，</a:t>
            </a:r>
            <a:r>
              <a:rPr lang="en-US" altLang="zh-CN" sz="2000" dirty="0"/>
              <a:t>T5</a:t>
            </a:r>
            <a:r>
              <a:rPr lang="zh-CN" altLang="en-US" sz="2000" dirty="0"/>
              <a:t>和</a:t>
            </a:r>
            <a:r>
              <a:rPr lang="en-US" altLang="zh-CN" sz="2000" dirty="0"/>
              <a:t>T6</a:t>
            </a:r>
            <a:r>
              <a:rPr lang="zh-CN" altLang="en-US" sz="2000" dirty="0"/>
              <a:t>构成有源负载，代替负载电阻</a:t>
            </a:r>
            <a:r>
              <a:rPr lang="en-US" altLang="zh-CN" sz="2000" i="1" dirty="0"/>
              <a:t>R </a:t>
            </a:r>
            <a:r>
              <a:rPr lang="en-US" altLang="zh-CN" sz="2000" dirty="0"/>
              <a:t>c</a:t>
            </a:r>
            <a:r>
              <a:rPr lang="zh-CN" altLang="en-US" sz="2000" dirty="0"/>
              <a:t>。差动输入信号由</a:t>
            </a:r>
            <a:r>
              <a:rPr lang="en-US" altLang="zh-CN" sz="2000" dirty="0"/>
              <a:t>T1</a:t>
            </a:r>
            <a:r>
              <a:rPr lang="zh-CN" altLang="en-US" sz="2000" dirty="0"/>
              <a:t>、</a:t>
            </a:r>
            <a:r>
              <a:rPr lang="en-US" altLang="zh-CN" sz="2000" dirty="0"/>
              <a:t>T2</a:t>
            </a:r>
            <a:r>
              <a:rPr lang="zh-CN" altLang="en-US" sz="2000" dirty="0"/>
              <a:t>的基极送入，从</a:t>
            </a:r>
            <a:r>
              <a:rPr lang="en-US" altLang="zh-CN" sz="2000" dirty="0"/>
              <a:t>T4</a:t>
            </a:r>
            <a:r>
              <a:rPr lang="zh-CN" altLang="en-US" sz="2000" dirty="0"/>
              <a:t>的集电极送出单端输出信号至中间级。输入级的主要作用是减小零漂，提高共模抑制比。</a:t>
            </a:r>
          </a:p>
          <a:p>
            <a:r>
              <a:rPr lang="zh-CN" altLang="en-US" sz="2000" dirty="0"/>
              <a:t>（</a:t>
            </a:r>
            <a:r>
              <a:rPr lang="en-US" altLang="zh-CN" sz="2000" dirty="0"/>
              <a:t>3</a:t>
            </a:r>
            <a:r>
              <a:rPr lang="zh-CN" altLang="en-US" sz="2000" dirty="0"/>
              <a:t>）中间级</a:t>
            </a:r>
          </a:p>
          <a:p>
            <a:r>
              <a:rPr lang="zh-CN" altLang="en-US" sz="2000" dirty="0"/>
              <a:t>      </a:t>
            </a:r>
            <a:r>
              <a:rPr lang="en-US" altLang="zh-CN" sz="2000" dirty="0"/>
              <a:t>F007</a:t>
            </a:r>
            <a:r>
              <a:rPr lang="zh-CN" altLang="en-US" sz="2000" dirty="0"/>
              <a:t>中间级的放大管是由</a:t>
            </a:r>
            <a:r>
              <a:rPr lang="en-US" altLang="zh-CN" sz="2000" dirty="0"/>
              <a:t>T16</a:t>
            </a:r>
            <a:r>
              <a:rPr lang="zh-CN" altLang="en-US" sz="2000" dirty="0"/>
              <a:t>、</a:t>
            </a:r>
            <a:r>
              <a:rPr lang="en-US" altLang="zh-CN" sz="2000" dirty="0"/>
              <a:t>T17</a:t>
            </a:r>
            <a:r>
              <a:rPr lang="zh-CN" altLang="en-US" sz="2000" dirty="0"/>
              <a:t>组成的复合管，</a:t>
            </a:r>
            <a:r>
              <a:rPr lang="en-US" altLang="zh-CN" sz="2000" dirty="0"/>
              <a:t>T13</a:t>
            </a:r>
            <a:r>
              <a:rPr lang="zh-CN" altLang="en-US" sz="2000" dirty="0"/>
              <a:t>作为其有源负载。所以中间级不仅能提供很高的电压放大倍数，而且具有很高的输入电阻，避免降低前级的电压放大倍数。</a:t>
            </a:r>
          </a:p>
          <a:p>
            <a:r>
              <a:rPr lang="zh-CN" altLang="en-US" sz="2000" dirty="0"/>
              <a:t>（</a:t>
            </a:r>
            <a:r>
              <a:rPr lang="en-US" altLang="zh-CN" sz="2000" dirty="0"/>
              <a:t>4</a:t>
            </a:r>
            <a:r>
              <a:rPr lang="zh-CN" altLang="en-US" sz="2000" dirty="0"/>
              <a:t>）输出级</a:t>
            </a:r>
          </a:p>
          <a:p>
            <a:r>
              <a:rPr lang="zh-CN" altLang="en-US" sz="2000" dirty="0"/>
              <a:t>      </a:t>
            </a:r>
            <a:r>
              <a:rPr lang="en-US" altLang="zh-CN" sz="2000" dirty="0"/>
              <a:t>F007</a:t>
            </a:r>
            <a:r>
              <a:rPr lang="zh-CN" altLang="en-US" sz="2000" dirty="0"/>
              <a:t>的输出级由</a:t>
            </a:r>
            <a:r>
              <a:rPr lang="en-US" altLang="zh-CN" sz="2000" dirty="0"/>
              <a:t>T14</a:t>
            </a:r>
            <a:r>
              <a:rPr lang="zh-CN" altLang="en-US" sz="2000" dirty="0"/>
              <a:t>、</a:t>
            </a:r>
            <a:r>
              <a:rPr lang="en-US" altLang="zh-CN" sz="2000" dirty="0"/>
              <a:t>T18</a:t>
            </a:r>
            <a:r>
              <a:rPr lang="zh-CN" altLang="en-US" sz="2000" dirty="0"/>
              <a:t>和</a:t>
            </a:r>
            <a:r>
              <a:rPr lang="en-US" altLang="zh-CN" sz="2000" dirty="0"/>
              <a:t>T19</a:t>
            </a:r>
            <a:r>
              <a:rPr lang="zh-CN" altLang="en-US" sz="2000" dirty="0"/>
              <a:t>组成。</a:t>
            </a:r>
            <a:r>
              <a:rPr lang="en-US" altLang="zh-CN" sz="2000" dirty="0"/>
              <a:t>NPN</a:t>
            </a:r>
            <a:r>
              <a:rPr lang="zh-CN" altLang="en-US" sz="2000" dirty="0"/>
              <a:t>型三极管</a:t>
            </a:r>
            <a:r>
              <a:rPr lang="en-US" altLang="zh-CN" sz="2000" dirty="0"/>
              <a:t>T14</a:t>
            </a:r>
            <a:r>
              <a:rPr lang="zh-CN" altLang="en-US" sz="2000" dirty="0"/>
              <a:t>和</a:t>
            </a:r>
            <a:r>
              <a:rPr lang="en-US" altLang="zh-CN" sz="2000" dirty="0"/>
              <a:t>T18</a:t>
            </a:r>
            <a:r>
              <a:rPr lang="zh-CN" altLang="en-US" sz="2000" dirty="0"/>
              <a:t>、</a:t>
            </a:r>
            <a:r>
              <a:rPr lang="en-US" altLang="zh-CN" sz="2000" dirty="0"/>
              <a:t>T19</a:t>
            </a:r>
            <a:r>
              <a:rPr lang="zh-CN" altLang="en-US" sz="2000" dirty="0"/>
              <a:t>组成的</a:t>
            </a:r>
            <a:r>
              <a:rPr lang="en-US" altLang="zh-CN" sz="2000" dirty="0"/>
              <a:t>PNP</a:t>
            </a:r>
            <a:r>
              <a:rPr lang="zh-CN" altLang="en-US" sz="2000" dirty="0"/>
              <a:t>型复合管构成准互补对称电路。其中</a:t>
            </a:r>
            <a:r>
              <a:rPr lang="en-US" altLang="zh-CN" sz="2000" dirty="0"/>
              <a:t>T14</a:t>
            </a:r>
            <a:r>
              <a:rPr lang="zh-CN" altLang="en-US" sz="2000" dirty="0"/>
              <a:t>与</a:t>
            </a:r>
            <a:r>
              <a:rPr lang="en-US" altLang="zh-CN" sz="2000" dirty="0"/>
              <a:t>T19</a:t>
            </a:r>
            <a:r>
              <a:rPr lang="zh-CN" altLang="en-US" sz="2000" dirty="0"/>
              <a:t>同为</a:t>
            </a:r>
            <a:r>
              <a:rPr lang="en-US" altLang="zh-CN" sz="2000" dirty="0"/>
              <a:t>NPN</a:t>
            </a:r>
            <a:r>
              <a:rPr lang="zh-CN" altLang="en-US" sz="2000" dirty="0"/>
              <a:t>型管，特性比较容易匹配。输出级采用这种准互补对称结构，主要是为了提高运放的输出功率和带负载能力。</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4" name="Text Box 4"/>
          <p:cNvSpPr txBox="1">
            <a:spLocks noChangeArrowheads="1"/>
          </p:cNvSpPr>
          <p:nvPr/>
        </p:nvSpPr>
        <p:spPr bwMode="auto">
          <a:xfrm>
            <a:off x="251520" y="188640"/>
            <a:ext cx="8712968" cy="5878532"/>
          </a:xfrm>
          <a:prstGeom prst="rect">
            <a:avLst/>
          </a:prstGeom>
          <a:noFill/>
          <a:ln w="9525">
            <a:noFill/>
            <a:miter lim="800000"/>
            <a:headEnd/>
            <a:tailEnd/>
          </a:ln>
          <a:effectLst/>
        </p:spPr>
        <p:txBody>
          <a:bodyPr wrap="square">
            <a:spAutoFit/>
          </a:bodyPr>
          <a:lstStyle/>
          <a:p>
            <a:pPr>
              <a:spcAft>
                <a:spcPct val="50000"/>
              </a:spcAft>
            </a:pPr>
            <a:r>
              <a:rPr lang="en-US" altLang="zh-CN" sz="2400" b="1" dirty="0"/>
              <a:t>6.3.2  </a:t>
            </a:r>
            <a:r>
              <a:rPr lang="zh-CN" altLang="en-US" sz="2400" b="1" dirty="0"/>
              <a:t>集成运放的主要性能指标</a:t>
            </a:r>
          </a:p>
          <a:p>
            <a:r>
              <a:rPr lang="zh-CN" altLang="en-US" sz="2000" dirty="0"/>
              <a:t>       集成运放性能的好坏，可用其性能指标来衡量。为了合理正确地选择和使用运放，必须明确其性能指标的意义。</a:t>
            </a:r>
          </a:p>
          <a:p>
            <a:endParaRPr lang="zh-CN" altLang="en-US" sz="2000" dirty="0"/>
          </a:p>
          <a:p>
            <a:r>
              <a:rPr lang="zh-CN" altLang="en-US" sz="2000" b="1" dirty="0"/>
              <a:t>（</a:t>
            </a:r>
            <a:r>
              <a:rPr lang="en-US" altLang="zh-CN" sz="2000" b="1" dirty="0"/>
              <a:t>1</a:t>
            </a:r>
            <a:r>
              <a:rPr lang="zh-CN" altLang="en-US" sz="2000" b="1" dirty="0"/>
              <a:t>）开环差模电压增益</a:t>
            </a:r>
            <a:r>
              <a:rPr lang="en-US" altLang="zh-CN" sz="2000" b="1" i="1" dirty="0" err="1"/>
              <a:t>A</a:t>
            </a:r>
            <a:r>
              <a:rPr lang="en-US" altLang="zh-CN" sz="2000" b="1" dirty="0" err="1"/>
              <a:t>od</a:t>
            </a:r>
            <a:endParaRPr lang="en-US" altLang="zh-CN" sz="2000" b="1" i="1" dirty="0"/>
          </a:p>
          <a:p>
            <a:r>
              <a:rPr lang="en-US" altLang="zh-CN" sz="2000" i="1" dirty="0"/>
              <a:t>       </a:t>
            </a:r>
            <a:r>
              <a:rPr lang="en-US" altLang="zh-CN" sz="2000" i="1" dirty="0" err="1"/>
              <a:t>A</a:t>
            </a:r>
            <a:r>
              <a:rPr lang="en-US" altLang="zh-CN" sz="2000" dirty="0" err="1"/>
              <a:t>od</a:t>
            </a:r>
            <a:r>
              <a:rPr lang="zh-CN" altLang="en-US" sz="2000" dirty="0"/>
              <a:t>是指运放在无外加反馈情况下的直流差模增益，一般用对数表示，单位为分贝（</a:t>
            </a:r>
            <a:r>
              <a:rPr lang="en-US" altLang="zh-CN" sz="2000" dirty="0"/>
              <a:t>dB</a:t>
            </a:r>
            <a:r>
              <a:rPr lang="zh-CN" altLang="en-US" sz="2000" dirty="0"/>
              <a:t>）。它是频率的函数，也是影响运算精度的重要参数。一般运放的</a:t>
            </a:r>
            <a:r>
              <a:rPr lang="en-US" altLang="zh-CN" sz="2000" i="1" dirty="0" err="1"/>
              <a:t>A</a:t>
            </a:r>
            <a:r>
              <a:rPr lang="en-US" altLang="zh-CN" sz="2000" dirty="0" err="1"/>
              <a:t>od</a:t>
            </a:r>
            <a:r>
              <a:rPr lang="zh-CN" altLang="en-US" sz="2000" dirty="0"/>
              <a:t>为</a:t>
            </a:r>
            <a:r>
              <a:rPr lang="en-US" altLang="zh-CN" sz="2000" dirty="0"/>
              <a:t>60dB</a:t>
            </a:r>
            <a:r>
              <a:rPr lang="zh-CN" altLang="en-US" sz="2000" dirty="0"/>
              <a:t>～</a:t>
            </a:r>
            <a:r>
              <a:rPr lang="en-US" altLang="zh-CN" sz="2000" dirty="0"/>
              <a:t>120 dB</a:t>
            </a:r>
            <a:r>
              <a:rPr lang="zh-CN" altLang="en-US" sz="2000" dirty="0"/>
              <a:t>，性能较好的运放</a:t>
            </a:r>
            <a:r>
              <a:rPr lang="en-US" altLang="zh-CN" sz="2000" i="1" dirty="0" err="1"/>
              <a:t>A</a:t>
            </a:r>
            <a:r>
              <a:rPr lang="en-US" altLang="zh-CN" sz="2000" dirty="0" err="1"/>
              <a:t>od</a:t>
            </a:r>
            <a:r>
              <a:rPr lang="zh-CN" altLang="en-US" sz="2000" dirty="0"/>
              <a:t>＞</a:t>
            </a:r>
            <a:r>
              <a:rPr lang="en-US" altLang="zh-CN" sz="2000" dirty="0"/>
              <a:t>140 dB</a:t>
            </a:r>
            <a:r>
              <a:rPr lang="zh-CN" altLang="en-US" sz="2000" dirty="0"/>
              <a:t>。</a:t>
            </a:r>
          </a:p>
          <a:p>
            <a:endParaRPr lang="zh-CN" altLang="en-US" sz="2000" b="1" dirty="0"/>
          </a:p>
          <a:p>
            <a:r>
              <a:rPr lang="zh-CN" altLang="en-US" sz="2000" b="1" dirty="0"/>
              <a:t>（</a:t>
            </a:r>
            <a:r>
              <a:rPr lang="en-US" altLang="zh-CN" sz="2000" b="1" dirty="0"/>
              <a:t>2</a:t>
            </a:r>
            <a:r>
              <a:rPr lang="zh-CN" altLang="en-US" sz="2000" b="1" dirty="0"/>
              <a:t>）共模抑制比</a:t>
            </a:r>
          </a:p>
          <a:p>
            <a:r>
              <a:rPr lang="zh-CN" altLang="en-US" sz="2000" dirty="0"/>
              <a:t>       共模抑制比是指运放的差模电压增益</a:t>
            </a:r>
            <a:r>
              <a:rPr lang="en-US" altLang="zh-CN" sz="2000" i="1" dirty="0" err="1"/>
              <a:t>Au</a:t>
            </a:r>
            <a:r>
              <a:rPr lang="en-US" altLang="zh-CN" sz="2000" dirty="0" err="1"/>
              <a:t>d</a:t>
            </a:r>
            <a:r>
              <a:rPr lang="zh-CN" altLang="en-US" sz="2000" dirty="0"/>
              <a:t>与共模电压增益</a:t>
            </a:r>
            <a:r>
              <a:rPr lang="en-US" altLang="zh-CN" sz="2000" i="1" dirty="0" err="1"/>
              <a:t>Au</a:t>
            </a:r>
            <a:r>
              <a:rPr lang="en-US" altLang="zh-CN" sz="2000" dirty="0" err="1"/>
              <a:t>c</a:t>
            </a:r>
            <a:r>
              <a:rPr lang="zh-CN" altLang="en-US" sz="2000" dirty="0"/>
              <a:t>之比，一般也用对数表示。一般运放的</a:t>
            </a:r>
            <a:r>
              <a:rPr lang="en-US" altLang="zh-CN" sz="2000" i="1" dirty="0"/>
              <a:t>K</a:t>
            </a:r>
            <a:r>
              <a:rPr lang="en-US" altLang="zh-CN" sz="2000" dirty="0"/>
              <a:t>CMR</a:t>
            </a:r>
            <a:r>
              <a:rPr lang="zh-CN" altLang="en-US" sz="2000" dirty="0"/>
              <a:t>为</a:t>
            </a:r>
            <a:r>
              <a:rPr lang="en-US" altLang="zh-CN" sz="2000" dirty="0"/>
              <a:t>80 </a:t>
            </a:r>
            <a:r>
              <a:rPr lang="zh-CN" altLang="en-US" sz="2000" dirty="0"/>
              <a:t>～</a:t>
            </a:r>
            <a:r>
              <a:rPr lang="en-US" altLang="zh-CN" sz="2000" dirty="0"/>
              <a:t>160 dB</a:t>
            </a:r>
            <a:r>
              <a:rPr lang="zh-CN" altLang="en-US" sz="2000" dirty="0"/>
              <a:t>。该指标用以衡量集成运放抑制零漂的能力。</a:t>
            </a:r>
          </a:p>
          <a:p>
            <a:endParaRPr lang="zh-CN" altLang="en-US" sz="2000" b="1" dirty="0"/>
          </a:p>
          <a:p>
            <a:r>
              <a:rPr lang="zh-CN" altLang="en-US" sz="2000" b="1" dirty="0"/>
              <a:t>（</a:t>
            </a:r>
            <a:r>
              <a:rPr lang="en-US" altLang="zh-CN" sz="2000" b="1" dirty="0"/>
              <a:t>3</a:t>
            </a:r>
            <a:r>
              <a:rPr lang="zh-CN" altLang="en-US" sz="2000" b="1" dirty="0"/>
              <a:t>）差模输入电阻</a:t>
            </a:r>
            <a:r>
              <a:rPr lang="en-US" altLang="zh-CN" sz="2000" b="1" i="1" dirty="0"/>
              <a:t>R</a:t>
            </a:r>
            <a:r>
              <a:rPr lang="en-US" altLang="zh-CN" sz="2000" b="1" dirty="0"/>
              <a:t>id</a:t>
            </a:r>
          </a:p>
          <a:p>
            <a:r>
              <a:rPr lang="en-US" altLang="zh-CN" sz="2000" dirty="0"/>
              <a:t>       </a:t>
            </a:r>
            <a:r>
              <a:rPr lang="zh-CN" altLang="en-US" sz="2000" dirty="0"/>
              <a:t>该指标是指开环情况下，输入差模信号时运放的输入电阻。其定义为差模输入电压</a:t>
            </a:r>
            <a:r>
              <a:rPr lang="en-US" altLang="zh-CN" sz="2000" i="1" dirty="0" err="1"/>
              <a:t>U</a:t>
            </a:r>
            <a:r>
              <a:rPr lang="en-US" altLang="zh-CN" sz="2000" dirty="0" err="1"/>
              <a:t>id</a:t>
            </a:r>
            <a:r>
              <a:rPr lang="zh-CN" altLang="en-US" sz="2000" dirty="0"/>
              <a:t>与相应的输入电流</a:t>
            </a:r>
            <a:r>
              <a:rPr lang="en-US" altLang="zh-CN" sz="2000" i="1" dirty="0" err="1"/>
              <a:t>I</a:t>
            </a:r>
            <a:r>
              <a:rPr lang="en-US" altLang="zh-CN" sz="2000" dirty="0" err="1"/>
              <a:t>id</a:t>
            </a:r>
            <a:r>
              <a:rPr lang="zh-CN" altLang="en-US" sz="2000" dirty="0"/>
              <a:t>的变化量之比。</a:t>
            </a:r>
            <a:r>
              <a:rPr lang="en-US" altLang="zh-CN" sz="2000" i="1" dirty="0"/>
              <a:t>R</a:t>
            </a:r>
            <a:r>
              <a:rPr lang="en-US" altLang="zh-CN" sz="2000" dirty="0"/>
              <a:t>id</a:t>
            </a:r>
            <a:r>
              <a:rPr lang="zh-CN" altLang="en-US" sz="2000" dirty="0"/>
              <a:t>用以衡量集成运放向信号源索取电流的大小。该指标越大越好，一般运放的</a:t>
            </a:r>
            <a:r>
              <a:rPr lang="en-US" altLang="zh-CN" sz="2000" i="1" dirty="0"/>
              <a:t>R</a:t>
            </a:r>
            <a:r>
              <a:rPr lang="en-US" altLang="zh-CN" sz="2000" dirty="0"/>
              <a:t>id</a:t>
            </a:r>
            <a:r>
              <a:rPr lang="zh-CN" altLang="en-US" sz="2000" dirty="0"/>
              <a:t>为</a:t>
            </a:r>
            <a:r>
              <a:rPr lang="en-US" altLang="zh-CN" sz="2000" dirty="0"/>
              <a:t>10 </a:t>
            </a:r>
            <a:r>
              <a:rPr lang="en-US" altLang="zh-CN" sz="2000" dirty="0" err="1"/>
              <a:t>kΩ</a:t>
            </a:r>
            <a:r>
              <a:rPr lang="zh-CN" altLang="en-US" sz="2000" dirty="0"/>
              <a:t>～</a:t>
            </a:r>
            <a:r>
              <a:rPr lang="en-US" altLang="zh-CN" sz="2000" dirty="0"/>
              <a:t>3 MΩ</a:t>
            </a:r>
            <a:r>
              <a:rPr lang="zh-CN" altLang="en-US" sz="20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Text Box 4"/>
          <p:cNvSpPr txBox="1">
            <a:spLocks noChangeArrowheads="1"/>
          </p:cNvSpPr>
          <p:nvPr/>
        </p:nvSpPr>
        <p:spPr bwMode="auto">
          <a:xfrm>
            <a:off x="539552" y="404813"/>
            <a:ext cx="8280598" cy="5632311"/>
          </a:xfrm>
          <a:prstGeom prst="rect">
            <a:avLst/>
          </a:prstGeom>
          <a:noFill/>
          <a:ln w="9525">
            <a:noFill/>
            <a:miter lim="800000"/>
            <a:headEnd/>
            <a:tailEnd/>
          </a:ln>
          <a:effectLst/>
        </p:spPr>
        <p:txBody>
          <a:bodyPr wrap="square">
            <a:spAutoFit/>
          </a:bodyPr>
          <a:lstStyle/>
          <a:p>
            <a:r>
              <a:rPr lang="zh-CN" altLang="en-US" sz="2000" b="1" dirty="0"/>
              <a:t>（</a:t>
            </a:r>
            <a:r>
              <a:rPr lang="en-US" altLang="zh-CN" sz="2000" b="1" dirty="0"/>
              <a:t>4</a:t>
            </a:r>
            <a:r>
              <a:rPr lang="zh-CN" altLang="en-US" sz="2000" b="1" dirty="0"/>
              <a:t>）输入失调电压</a:t>
            </a:r>
            <a:r>
              <a:rPr lang="en-US" altLang="zh-CN" sz="2000" b="1" i="1" dirty="0" err="1"/>
              <a:t>U</a:t>
            </a:r>
            <a:r>
              <a:rPr lang="en-US" altLang="zh-CN" sz="2000" b="1" dirty="0" err="1"/>
              <a:t>iO</a:t>
            </a:r>
            <a:endParaRPr lang="en-US" altLang="zh-CN" sz="2000" b="1" dirty="0"/>
          </a:p>
          <a:p>
            <a:r>
              <a:rPr lang="en-US" altLang="zh-CN" sz="2000" dirty="0"/>
              <a:t>       </a:t>
            </a:r>
            <a:r>
              <a:rPr lang="zh-CN" altLang="en-US" sz="2000" dirty="0"/>
              <a:t>它的定义是，为了使运放在零输入时零输出，在输入端所需要加的补偿电压。</a:t>
            </a:r>
            <a:r>
              <a:rPr lang="en-US" altLang="zh-CN" sz="2000" i="1" dirty="0" err="1"/>
              <a:t>U</a:t>
            </a:r>
            <a:r>
              <a:rPr lang="en-US" altLang="zh-CN" sz="2000" dirty="0" err="1"/>
              <a:t>iO</a:t>
            </a:r>
            <a:r>
              <a:rPr lang="zh-CN" altLang="en-US" sz="2000" dirty="0"/>
              <a:t>实际上就是输出失调电压折合到输入端电压的负值，其大小反映了运放电路的对称程度。</a:t>
            </a:r>
            <a:r>
              <a:rPr lang="en-US" altLang="zh-CN" sz="2000" i="1" dirty="0" err="1"/>
              <a:t>U</a:t>
            </a:r>
            <a:r>
              <a:rPr lang="en-US" altLang="zh-CN" sz="2000" dirty="0" err="1"/>
              <a:t>iO</a:t>
            </a:r>
            <a:r>
              <a:rPr lang="zh-CN" altLang="en-US" sz="2000" dirty="0"/>
              <a:t>越小越好，一般为</a:t>
            </a:r>
            <a:r>
              <a:rPr lang="en-US" altLang="zh-CN" sz="2000" dirty="0"/>
              <a:t>±</a:t>
            </a:r>
            <a:r>
              <a:rPr lang="zh-CN" altLang="en-US" sz="2000" dirty="0"/>
              <a:t>（</a:t>
            </a:r>
            <a:r>
              <a:rPr lang="en-US" altLang="zh-CN" sz="2000" dirty="0"/>
              <a:t>0.1</a:t>
            </a:r>
            <a:r>
              <a:rPr lang="zh-CN" altLang="en-US" sz="2000" dirty="0"/>
              <a:t>～</a:t>
            </a:r>
            <a:r>
              <a:rPr lang="en-US" altLang="zh-CN" sz="2000" dirty="0"/>
              <a:t>10</a:t>
            </a:r>
            <a:r>
              <a:rPr lang="zh-CN" altLang="en-US" sz="2000" dirty="0"/>
              <a:t>）</a:t>
            </a:r>
            <a:r>
              <a:rPr lang="en-US" altLang="zh-CN" sz="2000" dirty="0"/>
              <a:t>mV</a:t>
            </a:r>
            <a:r>
              <a:rPr lang="zh-CN" altLang="en-US" sz="2000" dirty="0"/>
              <a:t>。</a:t>
            </a:r>
          </a:p>
          <a:p>
            <a:endParaRPr lang="zh-CN" altLang="en-US" sz="2000" b="1" dirty="0"/>
          </a:p>
          <a:p>
            <a:r>
              <a:rPr lang="zh-CN" altLang="en-US" sz="2000" b="1" dirty="0"/>
              <a:t>（</a:t>
            </a:r>
            <a:r>
              <a:rPr lang="en-US" altLang="zh-CN" sz="2000" b="1" dirty="0"/>
              <a:t>5</a:t>
            </a:r>
            <a:r>
              <a:rPr lang="zh-CN" altLang="en-US" sz="2000" b="1" dirty="0"/>
              <a:t>）最大差模输入电压</a:t>
            </a:r>
            <a:r>
              <a:rPr lang="en-US" altLang="zh-CN" sz="2000" b="1" i="1" dirty="0" err="1"/>
              <a:t>U</a:t>
            </a:r>
            <a:r>
              <a:rPr lang="en-US" altLang="zh-CN" sz="2000" b="1" dirty="0" err="1"/>
              <a:t>id</a:t>
            </a:r>
            <a:r>
              <a:rPr lang="en-US" altLang="zh-CN" sz="2000" b="1" dirty="0"/>
              <a:t> m</a:t>
            </a:r>
          </a:p>
          <a:p>
            <a:r>
              <a:rPr lang="en-US" altLang="zh-CN" sz="2000" dirty="0"/>
              <a:t>       </a:t>
            </a:r>
            <a:r>
              <a:rPr lang="zh-CN" altLang="en-US" sz="2000" dirty="0"/>
              <a:t>这是集成运放反相输入端与同相输入端之间能够承受的最大电压。若超过这个限度，输入级差分对管中的一个管子的发射结可能被反向击穿。若输入级由</a:t>
            </a:r>
            <a:r>
              <a:rPr lang="en-US" altLang="zh-CN" sz="2000" dirty="0"/>
              <a:t>NPN</a:t>
            </a:r>
            <a:r>
              <a:rPr lang="zh-CN" altLang="en-US" sz="2000" dirty="0"/>
              <a:t>管构成，则其</a:t>
            </a:r>
            <a:r>
              <a:rPr lang="en-US" altLang="zh-CN" sz="2000" i="1" dirty="0" err="1"/>
              <a:t>U</a:t>
            </a:r>
            <a:r>
              <a:rPr lang="en-US" altLang="zh-CN" sz="2000" dirty="0" err="1"/>
              <a:t>id</a:t>
            </a:r>
            <a:r>
              <a:rPr lang="en-US" altLang="zh-CN" sz="2000" dirty="0"/>
              <a:t> m</a:t>
            </a:r>
            <a:r>
              <a:rPr lang="zh-CN" altLang="en-US" sz="2000" dirty="0"/>
              <a:t>约为</a:t>
            </a:r>
            <a:r>
              <a:rPr lang="en-US" altLang="zh-CN" sz="2000" dirty="0"/>
              <a:t>±5 V</a:t>
            </a:r>
            <a:r>
              <a:rPr lang="zh-CN" altLang="en-US" sz="2000" dirty="0"/>
              <a:t>，若输入级含有横向</a:t>
            </a:r>
            <a:r>
              <a:rPr lang="en-US" altLang="zh-CN" sz="2000" dirty="0"/>
              <a:t>PNP</a:t>
            </a:r>
            <a:r>
              <a:rPr lang="zh-CN" altLang="en-US" sz="2000" dirty="0"/>
              <a:t>管，则</a:t>
            </a:r>
            <a:r>
              <a:rPr lang="en-US" altLang="zh-CN" sz="2000" i="1" dirty="0" err="1"/>
              <a:t>U</a:t>
            </a:r>
            <a:r>
              <a:rPr lang="en-US" altLang="zh-CN" sz="2000" dirty="0" err="1"/>
              <a:t>id</a:t>
            </a:r>
            <a:r>
              <a:rPr lang="en-US" altLang="zh-CN" sz="2000" dirty="0"/>
              <a:t> m</a:t>
            </a:r>
            <a:r>
              <a:rPr lang="zh-CN" altLang="en-US" sz="2000" dirty="0"/>
              <a:t>可达</a:t>
            </a:r>
            <a:r>
              <a:rPr lang="en-US" altLang="zh-CN" sz="2000" dirty="0"/>
              <a:t>±30 V</a:t>
            </a:r>
            <a:r>
              <a:rPr lang="zh-CN" altLang="en-US" sz="2000" dirty="0"/>
              <a:t>以上。</a:t>
            </a:r>
          </a:p>
          <a:p>
            <a:endParaRPr lang="zh-CN" altLang="en-US" sz="2000" b="1" dirty="0"/>
          </a:p>
          <a:p>
            <a:r>
              <a:rPr lang="zh-CN" altLang="en-US" sz="2000" b="1" dirty="0"/>
              <a:t>（</a:t>
            </a:r>
            <a:r>
              <a:rPr lang="en-US" altLang="zh-CN" sz="2000" b="1" dirty="0"/>
              <a:t>6</a:t>
            </a:r>
            <a:r>
              <a:rPr lang="zh-CN" altLang="en-US" sz="2000" b="1" dirty="0"/>
              <a:t>）单位增益带宽</a:t>
            </a:r>
            <a:r>
              <a:rPr lang="en-US" altLang="zh-CN" sz="2000" b="1" i="1" dirty="0"/>
              <a:t>BW</a:t>
            </a:r>
            <a:r>
              <a:rPr lang="en-US" altLang="zh-CN" sz="2000" b="1" dirty="0"/>
              <a:t>G</a:t>
            </a:r>
            <a:r>
              <a:rPr lang="zh-CN" altLang="en-US" sz="2000" b="1" dirty="0"/>
              <a:t>和开环带宽</a:t>
            </a:r>
            <a:r>
              <a:rPr lang="en-US" altLang="zh-CN" sz="2000" b="1" i="1" dirty="0" err="1"/>
              <a:t>BW</a:t>
            </a:r>
            <a:r>
              <a:rPr lang="en-US" altLang="zh-CN" sz="2000" b="1" dirty="0" err="1"/>
              <a:t>Hf</a:t>
            </a:r>
            <a:endParaRPr lang="en-US" altLang="zh-CN" sz="2000" b="1" i="1" dirty="0"/>
          </a:p>
          <a:p>
            <a:r>
              <a:rPr lang="en-US" altLang="zh-CN" sz="2000" i="1" dirty="0"/>
              <a:t>       BW</a:t>
            </a:r>
            <a:r>
              <a:rPr lang="en-US" altLang="zh-CN" sz="2000" dirty="0"/>
              <a:t>G</a:t>
            </a:r>
            <a:r>
              <a:rPr lang="zh-CN" altLang="en-US" sz="2000" dirty="0"/>
              <a:t>指开环差模电压增益</a:t>
            </a:r>
            <a:r>
              <a:rPr lang="en-US" altLang="zh-CN" sz="2000" i="1" dirty="0" err="1"/>
              <a:t>A</a:t>
            </a:r>
            <a:r>
              <a:rPr lang="en-US" altLang="zh-CN" sz="2000" dirty="0" err="1"/>
              <a:t>od</a:t>
            </a:r>
            <a:r>
              <a:rPr lang="zh-CN" altLang="en-US" sz="2000" dirty="0"/>
              <a:t>下降到</a:t>
            </a:r>
            <a:r>
              <a:rPr lang="en-US" altLang="zh-CN" sz="2000" dirty="0"/>
              <a:t>0 dB</a:t>
            </a:r>
            <a:r>
              <a:rPr lang="zh-CN" altLang="en-US" sz="2000" dirty="0"/>
              <a:t>（即</a:t>
            </a:r>
            <a:r>
              <a:rPr lang="en-US" altLang="zh-CN" sz="2000" i="1" dirty="0" err="1"/>
              <a:t>A</a:t>
            </a:r>
            <a:r>
              <a:rPr lang="en-US" altLang="zh-CN" sz="2000" dirty="0" err="1"/>
              <a:t>od</a:t>
            </a:r>
            <a:r>
              <a:rPr lang="en-US" altLang="zh-CN" sz="2000" dirty="0"/>
              <a:t> = 1</a:t>
            </a:r>
            <a:r>
              <a:rPr lang="zh-CN" altLang="en-US" sz="2000" dirty="0"/>
              <a:t>）时的信号频率，它与三极管的特征频率相类似。</a:t>
            </a:r>
            <a:r>
              <a:rPr lang="en-US" altLang="zh-CN" sz="2000" i="1" dirty="0"/>
              <a:t>BW</a:t>
            </a:r>
            <a:r>
              <a:rPr lang="en-US" altLang="zh-CN" sz="2000" dirty="0"/>
              <a:t>G</a:t>
            </a:r>
            <a:r>
              <a:rPr lang="zh-CN" altLang="en-US" sz="2000" dirty="0"/>
              <a:t>用来衡量运放的一项重要品质因素</a:t>
            </a:r>
            <a:r>
              <a:rPr lang="en-US" altLang="zh-CN" sz="2000" dirty="0"/>
              <a:t>——</a:t>
            </a:r>
            <a:r>
              <a:rPr lang="zh-CN" altLang="en-US" sz="2000" dirty="0"/>
              <a:t>增益带宽积的大小。</a:t>
            </a:r>
            <a:r>
              <a:rPr lang="en-US" altLang="zh-CN" sz="2000" i="1" dirty="0" err="1"/>
              <a:t>BW</a:t>
            </a:r>
            <a:r>
              <a:rPr lang="en-US" altLang="zh-CN" sz="2000" dirty="0" err="1"/>
              <a:t>Hf</a:t>
            </a:r>
            <a:r>
              <a:rPr lang="zh-CN" altLang="en-US" sz="2000" dirty="0"/>
              <a:t>则指</a:t>
            </a:r>
            <a:r>
              <a:rPr lang="en-US" altLang="zh-CN" sz="2000" i="1" dirty="0" err="1"/>
              <a:t>A</a:t>
            </a:r>
            <a:r>
              <a:rPr lang="en-US" altLang="zh-CN" sz="2000" dirty="0" err="1"/>
              <a:t>od</a:t>
            </a:r>
            <a:r>
              <a:rPr lang="zh-CN" altLang="en-US" sz="2000" dirty="0"/>
              <a:t>下降</a:t>
            </a:r>
            <a:r>
              <a:rPr lang="en-US" altLang="zh-CN" sz="2000" dirty="0"/>
              <a:t>3 dB</a:t>
            </a:r>
            <a:r>
              <a:rPr lang="zh-CN" altLang="en-US" sz="2000" dirty="0"/>
              <a:t>时的信号频率。</a:t>
            </a:r>
            <a:r>
              <a:rPr lang="en-US" altLang="zh-CN" sz="2000" i="1" dirty="0" err="1"/>
              <a:t>BW</a:t>
            </a:r>
            <a:r>
              <a:rPr lang="en-US" altLang="zh-CN" sz="2000" dirty="0" err="1"/>
              <a:t>Hf</a:t>
            </a:r>
            <a:r>
              <a:rPr lang="zh-CN" altLang="en-US" sz="2000" dirty="0"/>
              <a:t>一般不高，约几十赫兹至几百千赫兹，低的只有几赫兹。</a:t>
            </a:r>
          </a:p>
          <a:p>
            <a:r>
              <a:rPr lang="zh-CN" altLang="en-US" sz="2000" dirty="0"/>
              <a:t>       除上述指标外，还有转换速率</a:t>
            </a:r>
            <a:r>
              <a:rPr lang="en-US" altLang="zh-CN" sz="2000" i="1" dirty="0"/>
              <a:t>S</a:t>
            </a:r>
            <a:r>
              <a:rPr lang="en-US" altLang="zh-CN" sz="2000" dirty="0"/>
              <a:t>R</a:t>
            </a:r>
            <a:r>
              <a:rPr lang="zh-CN" altLang="en-US" sz="2000" b="1" dirty="0"/>
              <a:t>、</a:t>
            </a:r>
            <a:r>
              <a:rPr lang="zh-CN" altLang="en-US" sz="2000" dirty="0"/>
              <a:t>输入偏置电流</a:t>
            </a:r>
            <a:r>
              <a:rPr lang="en-US" altLang="zh-CN" sz="2000" i="1" dirty="0" err="1"/>
              <a:t>I</a:t>
            </a:r>
            <a:r>
              <a:rPr lang="en-US" altLang="zh-CN" sz="2000" dirty="0" err="1"/>
              <a:t>iB</a:t>
            </a:r>
            <a:r>
              <a:rPr lang="zh-CN" altLang="en-US" sz="2000" dirty="0"/>
              <a:t>、静态功耗</a:t>
            </a:r>
            <a:r>
              <a:rPr lang="en-US" altLang="zh-CN" sz="2000" i="1" dirty="0"/>
              <a:t>P</a:t>
            </a:r>
            <a:r>
              <a:rPr lang="en-US" altLang="zh-CN" sz="2000" dirty="0"/>
              <a:t>C</a:t>
            </a:r>
            <a:r>
              <a:rPr lang="zh-CN" altLang="en-US" sz="2000" dirty="0"/>
              <a:t>、最大输出电压</a:t>
            </a:r>
            <a:r>
              <a:rPr lang="en-US" altLang="zh-CN" sz="2000" i="1" dirty="0" err="1"/>
              <a:t>U</a:t>
            </a:r>
            <a:r>
              <a:rPr lang="en-US" altLang="zh-CN" sz="2000" dirty="0" err="1"/>
              <a:t>o</a:t>
            </a:r>
            <a:r>
              <a:rPr lang="en-US" altLang="zh-CN" sz="2000" dirty="0"/>
              <a:t> max</a:t>
            </a:r>
            <a:r>
              <a:rPr lang="zh-CN" altLang="en-US" sz="2000" dirty="0"/>
              <a:t>等，这里不再一一介绍。</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188" y="198438"/>
            <a:ext cx="7772400" cy="1143000"/>
          </a:xfrm>
        </p:spPr>
        <p:txBody>
          <a:bodyPr/>
          <a:lstStyle/>
          <a:p>
            <a:pPr eaLnBrk="1" hangingPunct="1"/>
            <a:r>
              <a:rPr lang="zh-CN" altLang="en-US" sz="3600" b="1" dirty="0" smtClean="0">
                <a:solidFill>
                  <a:srgbClr val="FF0000"/>
                </a:solidFill>
                <a:ea typeface="楷体_GB2312" pitchFamily="49" charset="-122"/>
              </a:rPr>
              <a:t>通用型运算放大</a:t>
            </a:r>
            <a:r>
              <a:rPr lang="zh-CN" altLang="en-US" sz="3600" b="1" dirty="0" smtClean="0">
                <a:solidFill>
                  <a:srgbClr val="FF0000"/>
                </a:solidFill>
                <a:ea typeface="楷体_GB2312" pitchFamily="49" charset="-122"/>
              </a:rPr>
              <a:t>器</a:t>
            </a:r>
            <a:r>
              <a:rPr lang="zh-CN" altLang="en-US" sz="3600" b="1" dirty="0" smtClean="0">
                <a:solidFill>
                  <a:srgbClr val="FF0000"/>
                </a:solidFill>
                <a:latin typeface="楷体_GB2312" pitchFamily="49" charset="-122"/>
              </a:rPr>
              <a:t>技术指标</a:t>
            </a:r>
            <a:endParaRPr lang="zh-CN" altLang="en-US" sz="3600" b="1" dirty="0" smtClean="0">
              <a:solidFill>
                <a:srgbClr val="FF0000"/>
              </a:solidFill>
              <a:ea typeface="楷体_GB2312" pitchFamily="49" charset="-122"/>
            </a:endParaRPr>
          </a:p>
        </p:txBody>
      </p:sp>
      <p:sp>
        <p:nvSpPr>
          <p:cNvPr id="611331" name="Rectangle 3"/>
          <p:cNvSpPr>
            <a:spLocks noChangeArrowheads="1"/>
          </p:cNvSpPr>
          <p:nvPr/>
        </p:nvSpPr>
        <p:spPr bwMode="auto">
          <a:xfrm>
            <a:off x="827088" y="960438"/>
            <a:ext cx="7837487" cy="884237"/>
          </a:xfrm>
          <a:prstGeom prst="rect">
            <a:avLst/>
          </a:prstGeom>
          <a:noFill/>
          <a:ln w="9525">
            <a:noFill/>
            <a:miter lim="800000"/>
            <a:headEnd/>
            <a:tailEnd/>
          </a:ln>
        </p:spPr>
        <p:txBody>
          <a:bodyPr>
            <a:spAutoFit/>
          </a:bodyPr>
          <a:lstStyle/>
          <a:p>
            <a:r>
              <a:rPr lang="en-US" altLang="zh-CN" sz="2800" b="1" dirty="0">
                <a:latin typeface="楷体_GB2312" pitchFamily="49" charset="-122"/>
              </a:rPr>
              <a:t>  </a:t>
            </a:r>
            <a:r>
              <a:rPr lang="zh-CN" altLang="en-US" b="1" dirty="0">
                <a:latin typeface="楷体_GB2312" pitchFamily="49" charset="-122"/>
              </a:rPr>
              <a:t>通用型运算放大器的技术指标比较适中，价格低廉。以典型的通用型运放</a:t>
            </a:r>
            <a:r>
              <a:rPr lang="en-US" altLang="zh-CN" b="1" dirty="0">
                <a:latin typeface="楷体_GB2312" pitchFamily="49" charset="-122"/>
              </a:rPr>
              <a:t>LM741 </a:t>
            </a:r>
            <a:r>
              <a:rPr lang="zh-CN" altLang="en-US" b="1" dirty="0">
                <a:latin typeface="楷体_GB2312" pitchFamily="49" charset="-122"/>
              </a:rPr>
              <a:t>为例：</a:t>
            </a:r>
          </a:p>
        </p:txBody>
      </p:sp>
      <p:sp>
        <p:nvSpPr>
          <p:cNvPr id="611332" name="Rectangle 4"/>
          <p:cNvSpPr>
            <a:spLocks noChangeArrowheads="1"/>
          </p:cNvSpPr>
          <p:nvPr/>
        </p:nvSpPr>
        <p:spPr bwMode="auto">
          <a:xfrm>
            <a:off x="755650" y="1773238"/>
            <a:ext cx="7632700" cy="4108450"/>
          </a:xfrm>
          <a:prstGeom prst="rect">
            <a:avLst/>
          </a:prstGeom>
          <a:noFill/>
          <a:ln w="9525">
            <a:noFill/>
            <a:miter lim="800000"/>
            <a:headEnd/>
            <a:tailEnd/>
          </a:ln>
        </p:spPr>
        <p:txBody>
          <a:bodyPr>
            <a:spAutoFit/>
          </a:bodyPr>
          <a:lstStyle/>
          <a:p>
            <a:pPr>
              <a:lnSpc>
                <a:spcPct val="110000"/>
              </a:lnSpc>
            </a:pPr>
            <a:r>
              <a:rPr lang="zh-CN" altLang="en-US" b="1">
                <a:solidFill>
                  <a:srgbClr val="0000FF"/>
                </a:solidFill>
                <a:latin typeface="楷体_GB2312" pitchFamily="49" charset="-122"/>
              </a:rPr>
              <a:t>开环增益（</a:t>
            </a:r>
            <a:r>
              <a:rPr lang="zh-CN" altLang="en-US" b="1">
                <a:solidFill>
                  <a:srgbClr val="0000FF"/>
                </a:solidFill>
              </a:rPr>
              <a:t>开环差模电压放大倍数</a:t>
            </a:r>
            <a:r>
              <a:rPr lang="zh-CN" altLang="en-US" b="1">
                <a:solidFill>
                  <a:srgbClr val="0000FF"/>
                </a:solidFill>
                <a:latin typeface="楷体_GB2312" pitchFamily="49" charset="-122"/>
              </a:rPr>
              <a:t>）</a:t>
            </a:r>
            <a:r>
              <a:rPr lang="en-US" altLang="zh-CN" b="1">
                <a:solidFill>
                  <a:srgbClr val="0000FF"/>
                </a:solidFill>
                <a:latin typeface="楷体_GB2312" pitchFamily="49" charset="-122"/>
              </a:rPr>
              <a:t>100 dB</a:t>
            </a:r>
            <a:r>
              <a:rPr lang="zh-CN" altLang="en-US" b="1">
                <a:solidFill>
                  <a:srgbClr val="0000FF"/>
                </a:solidFill>
                <a:latin typeface="楷体_GB2312" pitchFamily="49" charset="-122"/>
              </a:rPr>
              <a:t>、（</a:t>
            </a:r>
            <a:r>
              <a:rPr lang="en-US" altLang="zh-CN" b="1">
                <a:solidFill>
                  <a:srgbClr val="0000FF"/>
                </a:solidFill>
                <a:latin typeface="楷体_GB2312" pitchFamily="49" charset="-122"/>
              </a:rPr>
              <a:t>10</a:t>
            </a:r>
            <a:r>
              <a:rPr lang="en-US" altLang="zh-CN" b="1" baseline="30000">
                <a:solidFill>
                  <a:srgbClr val="0000FF"/>
                </a:solidFill>
                <a:latin typeface="楷体_GB2312" pitchFamily="49" charset="-122"/>
              </a:rPr>
              <a:t>5</a:t>
            </a:r>
            <a:r>
              <a:rPr lang="zh-CN" altLang="en-US" b="1">
                <a:solidFill>
                  <a:srgbClr val="0000FF"/>
                </a:solidFill>
                <a:latin typeface="楷体_GB2312" pitchFamily="49" charset="-122"/>
              </a:rPr>
              <a:t>）</a:t>
            </a:r>
          </a:p>
          <a:p>
            <a:pPr>
              <a:lnSpc>
                <a:spcPct val="110000"/>
              </a:lnSpc>
            </a:pPr>
            <a:r>
              <a:rPr lang="zh-CN" altLang="en-US" b="1"/>
              <a:t>最大差模输入电压 </a:t>
            </a:r>
            <a:r>
              <a:rPr lang="en-US" altLang="zh-CN" b="1" i="1"/>
              <a:t>U</a:t>
            </a:r>
            <a:r>
              <a:rPr lang="en-US" altLang="zh-CN" b="1" baseline="-25000"/>
              <a:t>Idm </a:t>
            </a:r>
            <a:r>
              <a:rPr lang="en-US" altLang="zh-CN" b="1"/>
              <a:t>=</a:t>
            </a:r>
            <a:r>
              <a:rPr lang="en-US" altLang="zh-CN" b="1">
                <a:sym typeface="Symbol" pitchFamily="18" charset="2"/>
              </a:rPr>
              <a:t></a:t>
            </a:r>
            <a:r>
              <a:rPr lang="en-US" altLang="zh-CN" b="1"/>
              <a:t>30 V</a:t>
            </a:r>
            <a:endParaRPr lang="en-US" altLang="zh-CN" b="1">
              <a:latin typeface="楷体_GB2312" pitchFamily="49" charset="-122"/>
            </a:endParaRPr>
          </a:p>
          <a:p>
            <a:pPr>
              <a:lnSpc>
                <a:spcPct val="110000"/>
              </a:lnSpc>
            </a:pPr>
            <a:r>
              <a:rPr lang="zh-CN" altLang="en-US" b="1"/>
              <a:t>最大输出电压范围</a:t>
            </a:r>
            <a:r>
              <a:rPr lang="en-US" altLang="zh-CN" b="1"/>
              <a:t>U</a:t>
            </a:r>
            <a:r>
              <a:rPr lang="en-US" altLang="zh-CN" b="1" baseline="-25000"/>
              <a:t>OPP</a:t>
            </a:r>
            <a:r>
              <a:rPr lang="en-US" altLang="zh-CN" b="1"/>
              <a:t>=</a:t>
            </a:r>
            <a:r>
              <a:rPr lang="en-US" altLang="zh-CN" b="1">
                <a:sym typeface="Symbol" pitchFamily="18" charset="2"/>
              </a:rPr>
              <a:t></a:t>
            </a:r>
            <a:r>
              <a:rPr lang="en-US" altLang="zh-CN" b="1"/>
              <a:t>13 V</a:t>
            </a:r>
            <a:endParaRPr lang="en-US" altLang="zh-CN" b="1">
              <a:latin typeface="楷体_GB2312" pitchFamily="49" charset="-122"/>
            </a:endParaRPr>
          </a:p>
          <a:p>
            <a:pPr>
              <a:lnSpc>
                <a:spcPct val="110000"/>
              </a:lnSpc>
            </a:pPr>
            <a:r>
              <a:rPr lang="zh-CN" altLang="en-US" b="1"/>
              <a:t>共模输入电压范围</a:t>
            </a:r>
            <a:r>
              <a:rPr lang="zh-CN" altLang="en-US" b="1">
                <a:sym typeface="Symbol" pitchFamily="18" charset="2"/>
              </a:rPr>
              <a:t></a:t>
            </a:r>
            <a:r>
              <a:rPr lang="en-US" altLang="zh-CN" b="1"/>
              <a:t>13 V</a:t>
            </a:r>
            <a:r>
              <a:rPr lang="zh-CN" altLang="en-US" b="1"/>
              <a:t>、</a:t>
            </a:r>
            <a:endParaRPr lang="zh-CN" altLang="en-US" b="1">
              <a:latin typeface="楷体_GB2312" pitchFamily="49" charset="-122"/>
            </a:endParaRPr>
          </a:p>
          <a:p>
            <a:pPr>
              <a:lnSpc>
                <a:spcPct val="110000"/>
              </a:lnSpc>
            </a:pPr>
            <a:r>
              <a:rPr lang="zh-CN" altLang="en-US" b="1">
                <a:latin typeface="楷体_GB2312" pitchFamily="49" charset="-122"/>
              </a:rPr>
              <a:t>输入失调电压</a:t>
            </a:r>
            <a:r>
              <a:rPr lang="en-US" altLang="zh-CN" b="1">
                <a:latin typeface="楷体_GB2312" pitchFamily="49" charset="-122"/>
              </a:rPr>
              <a:t>1</a:t>
            </a:r>
            <a:r>
              <a:rPr lang="zh-CN" altLang="en-US" b="1">
                <a:latin typeface="楷体_GB2312" pitchFamily="49" charset="-122"/>
              </a:rPr>
              <a:t>～</a:t>
            </a:r>
            <a:r>
              <a:rPr lang="en-US" altLang="zh-CN" b="1">
                <a:latin typeface="楷体_GB2312" pitchFamily="49" charset="-122"/>
              </a:rPr>
              <a:t>2 mV</a:t>
            </a:r>
            <a:r>
              <a:rPr lang="zh-CN" altLang="en-US" b="1">
                <a:latin typeface="楷体_GB2312" pitchFamily="49" charset="-122"/>
              </a:rPr>
              <a:t>、</a:t>
            </a:r>
          </a:p>
          <a:p>
            <a:pPr>
              <a:lnSpc>
                <a:spcPct val="110000"/>
              </a:lnSpc>
            </a:pPr>
            <a:r>
              <a:rPr lang="zh-CN" altLang="en-US" b="1">
                <a:latin typeface="楷体_GB2312" pitchFamily="49" charset="-122"/>
              </a:rPr>
              <a:t>输入失调电流</a:t>
            </a:r>
            <a:r>
              <a:rPr lang="en-US" altLang="zh-CN" b="1">
                <a:latin typeface="楷体_GB2312" pitchFamily="49" charset="-122"/>
              </a:rPr>
              <a:t>20 nA</a:t>
            </a:r>
            <a:r>
              <a:rPr lang="zh-CN" altLang="en-US" b="1">
                <a:latin typeface="楷体_GB2312" pitchFamily="49" charset="-122"/>
              </a:rPr>
              <a:t>、</a:t>
            </a:r>
          </a:p>
          <a:p>
            <a:pPr>
              <a:lnSpc>
                <a:spcPct val="110000"/>
              </a:lnSpc>
            </a:pPr>
            <a:r>
              <a:rPr lang="zh-CN" altLang="en-US" b="1">
                <a:solidFill>
                  <a:srgbClr val="0000FF"/>
                </a:solidFill>
                <a:latin typeface="楷体_GB2312" pitchFamily="49" charset="-122"/>
              </a:rPr>
              <a:t>差模输入电阻</a:t>
            </a:r>
            <a:r>
              <a:rPr lang="en-US" altLang="zh-CN" b="1">
                <a:solidFill>
                  <a:srgbClr val="0000FF"/>
                </a:solidFill>
                <a:latin typeface="楷体_GB2312" pitchFamily="49" charset="-122"/>
              </a:rPr>
              <a:t>2 M</a:t>
            </a:r>
            <a:r>
              <a:rPr lang="en-US" altLang="zh-CN" b="1">
                <a:solidFill>
                  <a:srgbClr val="0000FF"/>
                </a:solidFill>
                <a:latin typeface="楷体_GB2312" pitchFamily="49" charset="-122"/>
                <a:sym typeface="Symbol" pitchFamily="18" charset="2"/>
              </a:rPr>
              <a:t></a:t>
            </a:r>
            <a:r>
              <a:rPr lang="zh-CN" altLang="en-US" b="1">
                <a:solidFill>
                  <a:srgbClr val="0000FF"/>
                </a:solidFill>
                <a:latin typeface="楷体_GB2312" pitchFamily="49" charset="-122"/>
              </a:rPr>
              <a:t>，</a:t>
            </a:r>
          </a:p>
          <a:p>
            <a:pPr>
              <a:lnSpc>
                <a:spcPct val="110000"/>
              </a:lnSpc>
            </a:pPr>
            <a:r>
              <a:rPr lang="zh-CN" altLang="en-US" b="1">
                <a:latin typeface="楷体_GB2312" pitchFamily="49" charset="-122"/>
              </a:rPr>
              <a:t>共模抑制比</a:t>
            </a:r>
            <a:r>
              <a:rPr lang="en-US" altLang="zh-CN" b="1">
                <a:latin typeface="楷体_GB2312" pitchFamily="49" charset="-122"/>
              </a:rPr>
              <a:t>90 dB</a:t>
            </a:r>
            <a:r>
              <a:rPr lang="zh-CN" altLang="en-US" b="1">
                <a:latin typeface="楷体_GB2312" pitchFamily="49" charset="-122"/>
              </a:rPr>
              <a:t>、</a:t>
            </a:r>
          </a:p>
          <a:p>
            <a:pPr>
              <a:lnSpc>
                <a:spcPct val="110000"/>
              </a:lnSpc>
            </a:pPr>
            <a:r>
              <a:rPr lang="zh-CN" altLang="en-US" b="1">
                <a:solidFill>
                  <a:srgbClr val="0000FF"/>
                </a:solidFill>
                <a:latin typeface="楷体_GB2312" pitchFamily="49" charset="-122"/>
              </a:rPr>
              <a:t>输出电阻</a:t>
            </a:r>
            <a:r>
              <a:rPr lang="en-US" altLang="zh-CN" b="1">
                <a:solidFill>
                  <a:srgbClr val="0000FF"/>
                </a:solidFill>
                <a:latin typeface="楷体_GB2312" pitchFamily="49" charset="-122"/>
              </a:rPr>
              <a:t>75 </a:t>
            </a:r>
            <a:r>
              <a:rPr lang="en-US" altLang="zh-CN" b="1">
                <a:solidFill>
                  <a:srgbClr val="0000FF"/>
                </a:solidFill>
                <a:latin typeface="楷体_GB2312" pitchFamily="49" charset="-122"/>
                <a:sym typeface="Symbol" pitchFamily="18" charset="2"/>
              </a:rPr>
              <a:t></a:t>
            </a:r>
            <a:r>
              <a:rPr lang="zh-CN" altLang="en-US" b="1">
                <a:solidFill>
                  <a:srgbClr val="0000FF"/>
                </a:solidFill>
                <a:latin typeface="楷体_GB2312" pitchFamily="49" charset="-122"/>
              </a:rPr>
              <a:t>、</a:t>
            </a:r>
          </a:p>
          <a:p>
            <a:pPr>
              <a:lnSpc>
                <a:spcPct val="110000"/>
              </a:lnSpc>
            </a:pPr>
            <a:r>
              <a:rPr lang="zh-CN" altLang="en-US" b="1">
                <a:latin typeface="楷体_GB2312" pitchFamily="49" charset="-122"/>
              </a:rPr>
              <a:t>转换速率</a:t>
            </a:r>
            <a:r>
              <a:rPr lang="en-US" altLang="zh-CN" b="1">
                <a:latin typeface="楷体_GB2312" pitchFamily="49" charset="-122"/>
              </a:rPr>
              <a:t>0.5 V/</a:t>
            </a:r>
            <a:r>
              <a:rPr lang="en-US" altLang="zh-CN" b="1">
                <a:latin typeface="楷体_GB2312" pitchFamily="49" charset="-122"/>
                <a:sym typeface="Symbol" pitchFamily="18" charset="2"/>
              </a:rPr>
              <a:t></a:t>
            </a:r>
            <a:r>
              <a:rPr lang="en-US" altLang="zh-CN" b="1">
                <a:latin typeface="楷体_GB2312" pitchFamily="49" charset="-122"/>
              </a:rPr>
              <a:t>s</a:t>
            </a:r>
            <a:r>
              <a:rPr lang="zh-CN" altLang="en-US" b="1">
                <a:latin typeface="楷体_GB2312" pitchFamily="49" charset="-122"/>
              </a:rPr>
              <a:t>。</a:t>
            </a:r>
          </a:p>
        </p:txBody>
      </p:sp>
      <p:grpSp>
        <p:nvGrpSpPr>
          <p:cNvPr id="2" name="Group 5"/>
          <p:cNvGrpSpPr>
            <a:grpSpLocks/>
          </p:cNvGrpSpPr>
          <p:nvPr/>
        </p:nvGrpSpPr>
        <p:grpSpPr bwMode="auto">
          <a:xfrm>
            <a:off x="5435600" y="2347913"/>
            <a:ext cx="3438525" cy="1512887"/>
            <a:chOff x="3231" y="2924"/>
            <a:chExt cx="2166" cy="1056"/>
          </a:xfrm>
        </p:grpSpPr>
        <p:sp>
          <p:nvSpPr>
            <p:cNvPr id="68615" name="Text Box 6"/>
            <p:cNvSpPr txBox="1">
              <a:spLocks noChangeArrowheads="1"/>
            </p:cNvSpPr>
            <p:nvPr/>
          </p:nvSpPr>
          <p:spPr bwMode="auto">
            <a:xfrm>
              <a:off x="3882" y="3467"/>
              <a:ext cx="432" cy="404"/>
            </a:xfrm>
            <a:prstGeom prst="rect">
              <a:avLst/>
            </a:prstGeom>
            <a:noFill/>
            <a:ln w="9525">
              <a:noFill/>
              <a:miter lim="800000"/>
              <a:headEnd/>
              <a:tailEnd/>
            </a:ln>
          </p:spPr>
          <p:txBody>
            <a:bodyPr>
              <a:spAutoFit/>
            </a:bodyPr>
            <a:lstStyle/>
            <a:p>
              <a:pPr eaLnBrk="0" hangingPunct="0">
                <a:spcBef>
                  <a:spcPct val="50000"/>
                </a:spcBef>
              </a:pPr>
              <a:r>
                <a:rPr lang="zh-CN" altLang="en-US" sz="3200">
                  <a:ea typeface="长城楷体" pitchFamily="49" charset="-122"/>
                </a:rPr>
                <a:t>＋</a:t>
              </a:r>
              <a:endParaRPr lang="zh-CN" altLang="en-US" sz="3200" i="1">
                <a:ea typeface="长城楷体" pitchFamily="49" charset="-122"/>
              </a:endParaRPr>
            </a:p>
          </p:txBody>
        </p:sp>
        <p:grpSp>
          <p:nvGrpSpPr>
            <p:cNvPr id="3" name="Group 7"/>
            <p:cNvGrpSpPr>
              <a:grpSpLocks/>
            </p:cNvGrpSpPr>
            <p:nvPr/>
          </p:nvGrpSpPr>
          <p:grpSpPr bwMode="auto">
            <a:xfrm>
              <a:off x="3237" y="2924"/>
              <a:ext cx="1728" cy="1056"/>
              <a:chOff x="2985" y="2842"/>
              <a:chExt cx="1728" cy="1056"/>
            </a:xfrm>
          </p:grpSpPr>
          <p:sp>
            <p:nvSpPr>
              <p:cNvPr id="68619" name="AutoShape 8"/>
              <p:cNvSpPr>
                <a:spLocks noChangeArrowheads="1"/>
              </p:cNvSpPr>
              <p:nvPr/>
            </p:nvSpPr>
            <p:spPr bwMode="auto">
              <a:xfrm rot="5400000">
                <a:off x="3489" y="2962"/>
                <a:ext cx="1056" cy="816"/>
              </a:xfrm>
              <a:prstGeom prst="triangle">
                <a:avLst>
                  <a:gd name="adj" fmla="val 50000"/>
                </a:avLst>
              </a:prstGeom>
              <a:noFill/>
              <a:ln w="38100">
                <a:solidFill>
                  <a:schemeClr val="tx1"/>
                </a:solidFill>
                <a:miter lim="800000"/>
                <a:headEnd/>
                <a:tailEnd/>
              </a:ln>
            </p:spPr>
            <p:txBody>
              <a:bodyPr wrap="none" anchor="ctr"/>
              <a:lstStyle/>
              <a:p>
                <a:endParaRPr lang="zh-CN" altLang="en-US"/>
              </a:p>
            </p:txBody>
          </p:sp>
          <p:sp>
            <p:nvSpPr>
              <p:cNvPr id="68620" name="Line 9"/>
              <p:cNvSpPr>
                <a:spLocks noChangeShapeType="1"/>
              </p:cNvSpPr>
              <p:nvPr/>
            </p:nvSpPr>
            <p:spPr bwMode="auto">
              <a:xfrm>
                <a:off x="3321" y="3130"/>
                <a:ext cx="288" cy="0"/>
              </a:xfrm>
              <a:prstGeom prst="line">
                <a:avLst/>
              </a:prstGeom>
              <a:noFill/>
              <a:ln w="38100">
                <a:solidFill>
                  <a:schemeClr val="tx1"/>
                </a:solidFill>
                <a:round/>
                <a:headEnd/>
                <a:tailEnd/>
              </a:ln>
            </p:spPr>
            <p:txBody>
              <a:bodyPr wrap="none" anchor="ctr"/>
              <a:lstStyle/>
              <a:p>
                <a:endParaRPr lang="zh-CN" altLang="en-US"/>
              </a:p>
            </p:txBody>
          </p:sp>
          <p:sp>
            <p:nvSpPr>
              <p:cNvPr id="68621" name="Line 10"/>
              <p:cNvSpPr>
                <a:spLocks noChangeShapeType="1"/>
              </p:cNvSpPr>
              <p:nvPr/>
            </p:nvSpPr>
            <p:spPr bwMode="auto">
              <a:xfrm>
                <a:off x="3321" y="3658"/>
                <a:ext cx="288" cy="0"/>
              </a:xfrm>
              <a:prstGeom prst="line">
                <a:avLst/>
              </a:prstGeom>
              <a:noFill/>
              <a:ln w="38100">
                <a:solidFill>
                  <a:schemeClr val="tx1"/>
                </a:solidFill>
                <a:round/>
                <a:headEnd/>
                <a:tailEnd/>
              </a:ln>
            </p:spPr>
            <p:txBody>
              <a:bodyPr wrap="none" anchor="ctr"/>
              <a:lstStyle/>
              <a:p>
                <a:endParaRPr lang="zh-CN" altLang="en-US"/>
              </a:p>
            </p:txBody>
          </p:sp>
          <p:sp>
            <p:nvSpPr>
              <p:cNvPr id="68622" name="Text Box 11"/>
              <p:cNvSpPr txBox="1">
                <a:spLocks noChangeArrowheads="1"/>
              </p:cNvSpPr>
              <p:nvPr/>
            </p:nvSpPr>
            <p:spPr bwMode="auto">
              <a:xfrm>
                <a:off x="3609" y="2986"/>
                <a:ext cx="384" cy="404"/>
              </a:xfrm>
              <a:prstGeom prst="rect">
                <a:avLst/>
              </a:prstGeom>
              <a:noFill/>
              <a:ln w="9525">
                <a:noFill/>
                <a:miter lim="800000"/>
                <a:headEnd/>
                <a:tailEnd/>
              </a:ln>
            </p:spPr>
            <p:txBody>
              <a:bodyPr>
                <a:spAutoFit/>
              </a:bodyPr>
              <a:lstStyle/>
              <a:p>
                <a:pPr eaLnBrk="0" hangingPunct="0">
                  <a:spcBef>
                    <a:spcPct val="50000"/>
                  </a:spcBef>
                </a:pPr>
                <a:r>
                  <a:rPr lang="zh-CN" altLang="en-US" sz="3200" i="1">
                    <a:ea typeface="长城楷体" pitchFamily="49" charset="-122"/>
                  </a:rPr>
                  <a:t>－</a:t>
                </a:r>
              </a:p>
            </p:txBody>
          </p:sp>
          <p:sp>
            <p:nvSpPr>
              <p:cNvPr id="68623" name="Line 12"/>
              <p:cNvSpPr>
                <a:spLocks noChangeShapeType="1"/>
              </p:cNvSpPr>
              <p:nvPr/>
            </p:nvSpPr>
            <p:spPr bwMode="auto">
              <a:xfrm>
                <a:off x="4425" y="3370"/>
                <a:ext cx="288" cy="0"/>
              </a:xfrm>
              <a:prstGeom prst="line">
                <a:avLst/>
              </a:prstGeom>
              <a:noFill/>
              <a:ln w="38100">
                <a:solidFill>
                  <a:schemeClr val="tx1"/>
                </a:solidFill>
                <a:round/>
                <a:headEnd/>
                <a:tailEnd/>
              </a:ln>
            </p:spPr>
            <p:txBody>
              <a:bodyPr wrap="none" anchor="ctr"/>
              <a:lstStyle/>
              <a:p>
                <a:endParaRPr lang="zh-CN" altLang="en-US"/>
              </a:p>
            </p:txBody>
          </p:sp>
          <p:sp>
            <p:nvSpPr>
              <p:cNvPr id="68624" name="Text Box 13"/>
              <p:cNvSpPr txBox="1">
                <a:spLocks noChangeArrowheads="1"/>
              </p:cNvSpPr>
              <p:nvPr/>
            </p:nvSpPr>
            <p:spPr bwMode="auto">
              <a:xfrm>
                <a:off x="2985" y="2938"/>
                <a:ext cx="720" cy="405"/>
              </a:xfrm>
              <a:prstGeom prst="rect">
                <a:avLst/>
              </a:prstGeom>
              <a:noFill/>
              <a:ln w="9525">
                <a:noFill/>
                <a:miter lim="800000"/>
                <a:headEnd/>
                <a:tailEnd/>
              </a:ln>
            </p:spPr>
            <p:txBody>
              <a:bodyPr>
                <a:spAutoFit/>
              </a:bodyPr>
              <a:lstStyle/>
              <a:p>
                <a:pPr eaLnBrk="0" hangingPunct="0">
                  <a:spcBef>
                    <a:spcPct val="50000"/>
                  </a:spcBef>
                </a:pPr>
                <a:r>
                  <a:rPr lang="en-US" altLang="zh-CN" sz="3200" i="1">
                    <a:ea typeface="长城楷体" pitchFamily="49" charset="-122"/>
                  </a:rPr>
                  <a:t>u</a:t>
                </a:r>
                <a:r>
                  <a:rPr lang="zh-CN" altLang="en-US" sz="3200" i="1" baseline="-25000">
                    <a:ea typeface="长城楷体" pitchFamily="49" charset="-122"/>
                  </a:rPr>
                  <a:t>－</a:t>
                </a:r>
              </a:p>
            </p:txBody>
          </p:sp>
        </p:grpSp>
        <p:sp>
          <p:nvSpPr>
            <p:cNvPr id="68617" name="Text Box 14"/>
            <p:cNvSpPr txBox="1">
              <a:spLocks noChangeArrowheads="1"/>
            </p:cNvSpPr>
            <p:nvPr/>
          </p:nvSpPr>
          <p:spPr bwMode="auto">
            <a:xfrm>
              <a:off x="3231" y="3472"/>
              <a:ext cx="528" cy="405"/>
            </a:xfrm>
            <a:prstGeom prst="rect">
              <a:avLst/>
            </a:prstGeom>
            <a:noFill/>
            <a:ln w="9525">
              <a:noFill/>
              <a:miter lim="800000"/>
              <a:headEnd/>
              <a:tailEnd/>
            </a:ln>
          </p:spPr>
          <p:txBody>
            <a:bodyPr>
              <a:spAutoFit/>
            </a:bodyPr>
            <a:lstStyle/>
            <a:p>
              <a:pPr eaLnBrk="0" hangingPunct="0">
                <a:spcBef>
                  <a:spcPct val="50000"/>
                </a:spcBef>
              </a:pPr>
              <a:r>
                <a:rPr lang="en-US" altLang="zh-CN" sz="3200" i="1">
                  <a:ea typeface="长城楷体" pitchFamily="49" charset="-122"/>
                </a:rPr>
                <a:t>u</a:t>
              </a:r>
              <a:r>
                <a:rPr lang="en-US" altLang="zh-CN" sz="3200" i="1" baseline="-25000">
                  <a:ea typeface="长城楷体" pitchFamily="49" charset="-122"/>
                </a:rPr>
                <a:t>+      </a:t>
              </a:r>
              <a:endParaRPr lang="en-US" altLang="zh-CN" sz="3200" i="1">
                <a:ea typeface="长城楷体" pitchFamily="49" charset="-122"/>
              </a:endParaRPr>
            </a:p>
          </p:txBody>
        </p:sp>
        <p:sp>
          <p:nvSpPr>
            <p:cNvPr id="68618" name="Text Box 15"/>
            <p:cNvSpPr txBox="1">
              <a:spLocks noChangeArrowheads="1"/>
            </p:cNvSpPr>
            <p:nvPr/>
          </p:nvSpPr>
          <p:spPr bwMode="auto">
            <a:xfrm>
              <a:off x="4967" y="3230"/>
              <a:ext cx="430" cy="404"/>
            </a:xfrm>
            <a:prstGeom prst="rect">
              <a:avLst/>
            </a:prstGeom>
            <a:noFill/>
            <a:ln w="9525">
              <a:noFill/>
              <a:miter lim="800000"/>
              <a:headEnd/>
              <a:tailEnd/>
            </a:ln>
          </p:spPr>
          <p:txBody>
            <a:bodyPr>
              <a:spAutoFit/>
            </a:bodyPr>
            <a:lstStyle/>
            <a:p>
              <a:pPr eaLnBrk="0" hangingPunct="0">
                <a:spcBef>
                  <a:spcPct val="50000"/>
                </a:spcBef>
              </a:pPr>
              <a:r>
                <a:rPr lang="en-US" altLang="zh-CN" sz="3200" i="1">
                  <a:ea typeface="长城楷体" pitchFamily="49" charset="-122"/>
                </a:rPr>
                <a:t>u</a:t>
              </a:r>
              <a:r>
                <a:rPr lang="en-US" altLang="zh-CN" sz="3200" i="1" baseline="-25000">
                  <a:ea typeface="长城楷体" pitchFamily="49" charset="-122"/>
                </a:rPr>
                <a:t>o</a:t>
              </a:r>
              <a:endParaRPr lang="en-US" altLang="zh-CN" sz="3200" i="1">
                <a:ea typeface="长城楷体" pitchFamily="49" charset="-122"/>
              </a:endParaRPr>
            </a:p>
          </p:txBody>
        </p:sp>
      </p:grpSp>
      <p:pic>
        <p:nvPicPr>
          <p:cNvPr id="68614" name="Picture 16" descr="800px-Op-amps"/>
          <p:cNvPicPr>
            <a:picLocks noChangeAspect="1" noChangeArrowheads="1"/>
          </p:cNvPicPr>
          <p:nvPr/>
        </p:nvPicPr>
        <p:blipFill>
          <a:blip r:embed="rId2" cstate="print"/>
          <a:srcRect/>
          <a:stretch>
            <a:fillRect/>
          </a:stretch>
        </p:blipFill>
        <p:spPr bwMode="auto">
          <a:xfrm>
            <a:off x="4572000" y="4076700"/>
            <a:ext cx="4410075" cy="2303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1331"/>
                                        </p:tgtEl>
                                        <p:attrNameLst>
                                          <p:attrName>style.visibility</p:attrName>
                                        </p:attrNameLst>
                                      </p:cBhvr>
                                      <p:to>
                                        <p:strVal val="visible"/>
                                      </p:to>
                                    </p:set>
                                    <p:anim calcmode="lin" valueType="num">
                                      <p:cBhvr additive="base">
                                        <p:cTn id="7" dur="500" fill="hold"/>
                                        <p:tgtEl>
                                          <p:spTgt spid="611331"/>
                                        </p:tgtEl>
                                        <p:attrNameLst>
                                          <p:attrName>ppt_x</p:attrName>
                                        </p:attrNameLst>
                                      </p:cBhvr>
                                      <p:tavLst>
                                        <p:tav tm="0">
                                          <p:val>
                                            <p:strVal val="0-#ppt_w/2"/>
                                          </p:val>
                                        </p:tav>
                                        <p:tav tm="100000">
                                          <p:val>
                                            <p:strVal val="#ppt_x"/>
                                          </p:val>
                                        </p:tav>
                                      </p:tavLst>
                                    </p:anim>
                                    <p:anim calcmode="lin" valueType="num">
                                      <p:cBhvr additive="base">
                                        <p:cTn id="8" dur="500" fill="hold"/>
                                        <p:tgtEl>
                                          <p:spTgt spid="611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1332"/>
                                        </p:tgtEl>
                                        <p:attrNameLst>
                                          <p:attrName>style.visibility</p:attrName>
                                        </p:attrNameLst>
                                      </p:cBhvr>
                                      <p:to>
                                        <p:strVal val="visible"/>
                                      </p:to>
                                    </p:set>
                                    <p:anim calcmode="lin" valueType="num">
                                      <p:cBhvr additive="base">
                                        <p:cTn id="13" dur="500" fill="hold"/>
                                        <p:tgtEl>
                                          <p:spTgt spid="611332"/>
                                        </p:tgtEl>
                                        <p:attrNameLst>
                                          <p:attrName>ppt_x</p:attrName>
                                        </p:attrNameLst>
                                      </p:cBhvr>
                                      <p:tavLst>
                                        <p:tav tm="0">
                                          <p:val>
                                            <p:strVal val="0-#ppt_w/2"/>
                                          </p:val>
                                        </p:tav>
                                        <p:tav tm="100000">
                                          <p:val>
                                            <p:strVal val="#ppt_x"/>
                                          </p:val>
                                        </p:tav>
                                      </p:tavLst>
                                    </p:anim>
                                    <p:anim calcmode="lin" valueType="num">
                                      <p:cBhvr additive="base">
                                        <p:cTn id="14" dur="500" fill="hold"/>
                                        <p:tgtEl>
                                          <p:spTgt spid="6113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utoUpdateAnimBg="0"/>
      <p:bldP spid="61133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250825" y="908050"/>
            <a:ext cx="8678863" cy="5400675"/>
          </a:xfrm>
          <a:prstGeom prst="rect">
            <a:avLst/>
          </a:prstGeom>
          <a:noFill/>
          <a:ln w="9525">
            <a:noFill/>
            <a:miter lim="800000"/>
            <a:headEnd/>
            <a:tailEnd/>
          </a:ln>
        </p:spPr>
      </p:pic>
      <p:sp>
        <p:nvSpPr>
          <p:cNvPr id="6" name="Text Box 37"/>
          <p:cNvSpPr txBox="1">
            <a:spLocks noChangeArrowheads="1"/>
          </p:cNvSpPr>
          <p:nvPr/>
        </p:nvSpPr>
        <p:spPr bwMode="auto">
          <a:xfrm>
            <a:off x="323850" y="260350"/>
            <a:ext cx="7272338" cy="431800"/>
          </a:xfrm>
          <a:prstGeom prst="rect">
            <a:avLst/>
          </a:prstGeom>
          <a:noFill/>
          <a:ln w="38100">
            <a:noFill/>
            <a:miter lim="800000"/>
            <a:headEnd/>
            <a:tailEnd/>
          </a:ln>
        </p:spPr>
        <p:txBody>
          <a:bodyPr lIns="0" tIns="0" rIns="0" bIns="0">
            <a:spAutoFit/>
          </a:bodyPr>
          <a:lstStyle/>
          <a:p>
            <a:r>
              <a:rPr lang="zh-CN" altLang="en-US" sz="2800" b="1">
                <a:solidFill>
                  <a:srgbClr val="0000FF"/>
                </a:solidFill>
                <a:ea typeface="宋体" charset="-122"/>
              </a:rPr>
              <a:t>例：运算放大器</a:t>
            </a:r>
            <a:r>
              <a:rPr lang="en-US" altLang="zh-CN" sz="2800" b="1">
                <a:solidFill>
                  <a:srgbClr val="0000FF"/>
                </a:solidFill>
                <a:ea typeface="宋体" charset="-122"/>
              </a:rPr>
              <a:t>AD8605</a:t>
            </a:r>
            <a:r>
              <a:rPr lang="zh-CN" altLang="en-US" sz="2800" b="1">
                <a:solidFill>
                  <a:srgbClr val="0000FF"/>
                </a:solidFill>
                <a:ea typeface="宋体" charset="-122"/>
              </a:rPr>
              <a:t>技术指标的电路模型</a:t>
            </a:r>
            <a:r>
              <a:rPr lang="zh-CN" altLang="en-US" sz="2800" b="1">
                <a:solidFill>
                  <a:schemeClr val="tx2"/>
                </a:solidFill>
                <a:ea typeface="宋体" charset="-122"/>
              </a:rPr>
              <a:t>      </a:t>
            </a:r>
            <a:endParaRPr lang="zh-CN" altLang="en-US" sz="2800" b="1">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7"/>
          <p:cNvSpPr txBox="1">
            <a:spLocks noChangeArrowheads="1"/>
          </p:cNvSpPr>
          <p:nvPr/>
        </p:nvSpPr>
        <p:spPr bwMode="auto">
          <a:xfrm>
            <a:off x="323850" y="260350"/>
            <a:ext cx="7272338" cy="431800"/>
          </a:xfrm>
          <a:prstGeom prst="rect">
            <a:avLst/>
          </a:prstGeom>
          <a:noFill/>
          <a:ln w="38100">
            <a:noFill/>
            <a:miter lim="800000"/>
            <a:headEnd/>
            <a:tailEnd/>
          </a:ln>
        </p:spPr>
        <p:txBody>
          <a:bodyPr lIns="0" tIns="0" rIns="0" bIns="0">
            <a:spAutoFit/>
          </a:bodyPr>
          <a:lstStyle/>
          <a:p>
            <a:r>
              <a:rPr lang="zh-CN" altLang="en-US" sz="2800" b="1">
                <a:solidFill>
                  <a:srgbClr val="0000FF"/>
                </a:solidFill>
                <a:ea typeface="宋体" charset="-122"/>
              </a:rPr>
              <a:t>例：运算放大器</a:t>
            </a:r>
            <a:r>
              <a:rPr lang="en-US" altLang="zh-CN" sz="2800" b="1">
                <a:solidFill>
                  <a:srgbClr val="0000FF"/>
                </a:solidFill>
                <a:ea typeface="宋体" charset="-122"/>
              </a:rPr>
              <a:t>AD8605</a:t>
            </a:r>
            <a:r>
              <a:rPr lang="zh-CN" altLang="en-US" sz="2800" b="1">
                <a:solidFill>
                  <a:srgbClr val="0000FF"/>
                </a:solidFill>
                <a:ea typeface="宋体" charset="-122"/>
              </a:rPr>
              <a:t>技术指标的电路模型</a:t>
            </a:r>
            <a:r>
              <a:rPr lang="zh-CN" altLang="en-US" sz="2800" b="1">
                <a:solidFill>
                  <a:schemeClr val="tx2"/>
                </a:solidFill>
                <a:ea typeface="宋体" charset="-122"/>
              </a:rPr>
              <a:t>      </a:t>
            </a:r>
            <a:endParaRPr lang="zh-CN" altLang="en-US" sz="2800" b="1">
              <a:ea typeface="宋体" charset="-122"/>
            </a:endParaRPr>
          </a:p>
        </p:txBody>
      </p:sp>
      <p:pic>
        <p:nvPicPr>
          <p:cNvPr id="70659" name="Picture 2"/>
          <p:cNvPicPr>
            <a:picLocks noChangeAspect="1" noChangeArrowheads="1"/>
          </p:cNvPicPr>
          <p:nvPr/>
        </p:nvPicPr>
        <p:blipFill>
          <a:blip r:embed="rId2" cstate="print"/>
          <a:srcRect/>
          <a:stretch>
            <a:fillRect/>
          </a:stretch>
        </p:blipFill>
        <p:spPr bwMode="auto">
          <a:xfrm>
            <a:off x="395288" y="765175"/>
            <a:ext cx="8497887" cy="4854575"/>
          </a:xfrm>
          <a:prstGeom prst="rect">
            <a:avLst/>
          </a:prstGeom>
          <a:noFill/>
          <a:ln w="9525">
            <a:noFill/>
            <a:miter lim="800000"/>
            <a:headEnd/>
            <a:tailEnd/>
          </a:ln>
        </p:spPr>
      </p:pic>
      <p:pic>
        <p:nvPicPr>
          <p:cNvPr id="70660" name="Picture 4"/>
          <p:cNvPicPr>
            <a:picLocks noChangeAspect="1" noChangeArrowheads="1"/>
          </p:cNvPicPr>
          <p:nvPr/>
        </p:nvPicPr>
        <p:blipFill>
          <a:blip r:embed="rId3" cstate="print"/>
          <a:srcRect/>
          <a:stretch>
            <a:fillRect/>
          </a:stretch>
        </p:blipFill>
        <p:spPr bwMode="auto">
          <a:xfrm>
            <a:off x="395288" y="5516563"/>
            <a:ext cx="8424862" cy="9826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250825" y="549275"/>
            <a:ext cx="6451600" cy="587375"/>
          </a:xfrm>
        </p:spPr>
        <p:txBody>
          <a:bodyPr/>
          <a:lstStyle/>
          <a:p>
            <a:pPr algn="l" eaLnBrk="1" hangingPunct="1"/>
            <a:r>
              <a:rPr lang="en-US" altLang="zh-CN" sz="2800" b="1" smtClean="0">
                <a:solidFill>
                  <a:srgbClr val="0000CC"/>
                </a:solidFill>
                <a:latin typeface="黑体" pitchFamily="2" charset="-122"/>
                <a:ea typeface="黑体" pitchFamily="2" charset="-122"/>
              </a:rPr>
              <a:t>●</a:t>
            </a:r>
            <a:r>
              <a:rPr lang="zh-CN" altLang="en-US" sz="2800" b="1" smtClean="0">
                <a:solidFill>
                  <a:srgbClr val="0000CC"/>
                </a:solidFill>
                <a:latin typeface="黑体" pitchFamily="2" charset="-122"/>
                <a:ea typeface="黑体" pitchFamily="2" charset="-122"/>
              </a:rPr>
              <a:t>集成放大器的符号和实物图片</a:t>
            </a:r>
          </a:p>
        </p:txBody>
      </p:sp>
      <p:grpSp>
        <p:nvGrpSpPr>
          <p:cNvPr id="2" name="Group 3"/>
          <p:cNvGrpSpPr>
            <a:grpSpLocks/>
          </p:cNvGrpSpPr>
          <p:nvPr/>
        </p:nvGrpSpPr>
        <p:grpSpPr bwMode="auto">
          <a:xfrm>
            <a:off x="1403350" y="1125538"/>
            <a:ext cx="5486400" cy="2209800"/>
            <a:chOff x="960" y="720"/>
            <a:chExt cx="3456" cy="1392"/>
          </a:xfrm>
        </p:grpSpPr>
        <p:graphicFrame>
          <p:nvGraphicFramePr>
            <p:cNvPr id="2052" name="Object 4"/>
            <p:cNvGraphicFramePr>
              <a:graphicFrameLocks noChangeAspect="1"/>
            </p:cNvGraphicFramePr>
            <p:nvPr/>
          </p:nvGraphicFramePr>
          <p:xfrm>
            <a:off x="960" y="720"/>
            <a:ext cx="3456" cy="971"/>
          </p:xfrm>
          <a:graphic>
            <a:graphicData uri="http://schemas.openxmlformats.org/presentationml/2006/ole">
              <p:oleObj spid="_x0000_s896004" name="BMP 图象" r:id="rId3" imgW="2248049" imgH="632455" progId="Paint.Picture">
                <p:embed/>
              </p:oleObj>
            </a:graphicData>
          </a:graphic>
        </p:graphicFrame>
        <p:sp>
          <p:nvSpPr>
            <p:cNvPr id="2057" name="Text Box 5"/>
            <p:cNvSpPr txBox="1">
              <a:spLocks noChangeArrowheads="1"/>
            </p:cNvSpPr>
            <p:nvPr/>
          </p:nvSpPr>
          <p:spPr bwMode="auto">
            <a:xfrm>
              <a:off x="1296" y="1594"/>
              <a:ext cx="2736" cy="518"/>
            </a:xfrm>
            <a:prstGeom prst="rect">
              <a:avLst/>
            </a:prstGeom>
            <a:noFill/>
            <a:ln w="9525">
              <a:noFill/>
              <a:miter lim="800000"/>
              <a:headEnd/>
              <a:tailEnd/>
            </a:ln>
          </p:spPr>
          <p:txBody>
            <a:bodyPr>
              <a:spAutoFit/>
            </a:bodyPr>
            <a:lstStyle/>
            <a:p>
              <a:r>
                <a:rPr lang="en-US" altLang="zh-CN">
                  <a:ea typeface="宋体" charset="-122"/>
                </a:rPr>
                <a:t>       (a)                           (b)</a:t>
              </a:r>
            </a:p>
            <a:p>
              <a:r>
                <a:rPr lang="en-US" altLang="zh-CN">
                  <a:solidFill>
                    <a:schemeClr val="bg2"/>
                  </a:solidFill>
                  <a:ea typeface="宋体" charset="-122"/>
                </a:rPr>
                <a:t>  </a:t>
              </a:r>
              <a:r>
                <a:rPr lang="en-US" altLang="zh-CN" b="1">
                  <a:ea typeface="宋体" charset="-122"/>
                </a:rPr>
                <a:t>(a)</a:t>
              </a:r>
              <a:r>
                <a:rPr lang="zh-CN" altLang="en-US" b="1">
                  <a:ea typeface="宋体" charset="-122"/>
                </a:rPr>
                <a:t>原符号      </a:t>
              </a:r>
              <a:r>
                <a:rPr lang="en-US" altLang="zh-CN" b="1">
                  <a:ea typeface="宋体" charset="-122"/>
                </a:rPr>
                <a:t>(b)</a:t>
              </a:r>
              <a:r>
                <a:rPr lang="zh-CN" altLang="en-US" b="1">
                  <a:ea typeface="宋体" charset="-122"/>
                </a:rPr>
                <a:t>国家标准符号</a:t>
              </a:r>
            </a:p>
          </p:txBody>
        </p:sp>
      </p:grpSp>
      <p:grpSp>
        <p:nvGrpSpPr>
          <p:cNvPr id="3" name="Group 6"/>
          <p:cNvGrpSpPr>
            <a:grpSpLocks/>
          </p:cNvGrpSpPr>
          <p:nvPr/>
        </p:nvGrpSpPr>
        <p:grpSpPr bwMode="auto">
          <a:xfrm>
            <a:off x="41275" y="3308350"/>
            <a:ext cx="9067800" cy="2857500"/>
            <a:chOff x="0" y="1824"/>
            <a:chExt cx="5712" cy="1800"/>
          </a:xfrm>
        </p:grpSpPr>
        <p:sp>
          <p:nvSpPr>
            <p:cNvPr id="2056" name="Text Box 7"/>
            <p:cNvSpPr txBox="1">
              <a:spLocks noChangeArrowheads="1"/>
            </p:cNvSpPr>
            <p:nvPr/>
          </p:nvSpPr>
          <p:spPr bwMode="auto">
            <a:xfrm>
              <a:off x="1824" y="1824"/>
              <a:ext cx="2352" cy="327"/>
            </a:xfrm>
            <a:prstGeom prst="rect">
              <a:avLst/>
            </a:prstGeom>
            <a:noFill/>
            <a:ln w="9525">
              <a:noFill/>
              <a:miter lim="800000"/>
              <a:headEnd/>
              <a:tailEnd/>
            </a:ln>
          </p:spPr>
          <p:txBody>
            <a:bodyPr>
              <a:spAutoFit/>
            </a:bodyPr>
            <a:lstStyle/>
            <a:p>
              <a:pPr>
                <a:spcBef>
                  <a:spcPct val="50000"/>
                </a:spcBef>
              </a:pPr>
              <a:r>
                <a:rPr lang="zh-CN" altLang="en-US" sz="2800" b="1">
                  <a:solidFill>
                    <a:srgbClr val="0E04E0"/>
                  </a:solidFill>
                  <a:ea typeface="宋体" charset="-122"/>
                </a:rPr>
                <a:t>运算放大器</a:t>
              </a:r>
              <a:r>
                <a:rPr kumimoji="0" lang="zh-CN" altLang="en-US" sz="2800" b="1">
                  <a:solidFill>
                    <a:srgbClr val="0000CC"/>
                  </a:solidFill>
                  <a:ea typeface="宋体" charset="-122"/>
                </a:rPr>
                <a:t>实物图片</a:t>
              </a:r>
            </a:p>
          </p:txBody>
        </p:sp>
        <p:graphicFrame>
          <p:nvGraphicFramePr>
            <p:cNvPr id="2050" name="Object 8"/>
            <p:cNvGraphicFramePr>
              <a:graphicFrameLocks noChangeAspect="1"/>
            </p:cNvGraphicFramePr>
            <p:nvPr/>
          </p:nvGraphicFramePr>
          <p:xfrm>
            <a:off x="2880" y="2208"/>
            <a:ext cx="2832" cy="1416"/>
          </p:xfrm>
          <a:graphic>
            <a:graphicData uri="http://schemas.openxmlformats.org/presentationml/2006/ole">
              <p:oleObj spid="_x0000_s896002" name="BMP 图象" r:id="rId4" imgW="2514286" imgH="1257476" progId="Paint.Picture">
                <p:embed/>
              </p:oleObj>
            </a:graphicData>
          </a:graphic>
        </p:graphicFrame>
        <p:graphicFrame>
          <p:nvGraphicFramePr>
            <p:cNvPr id="2051" name="Object 9"/>
            <p:cNvGraphicFramePr>
              <a:graphicFrameLocks noChangeAspect="1"/>
            </p:cNvGraphicFramePr>
            <p:nvPr/>
          </p:nvGraphicFramePr>
          <p:xfrm>
            <a:off x="0" y="2208"/>
            <a:ext cx="2784" cy="1414"/>
          </p:xfrm>
          <a:graphic>
            <a:graphicData uri="http://schemas.openxmlformats.org/presentationml/2006/ole">
              <p:oleObj spid="_x0000_s896003" name="BMP 图象" r:id="rId5" imgW="3000000" imgH="1523810" progId="Paint.Picture">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900113" y="1052513"/>
            <a:ext cx="2016125" cy="1550987"/>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a:stretch>
            <a:fillRect/>
          </a:stretch>
        </p:blipFill>
        <p:spPr bwMode="auto">
          <a:xfrm>
            <a:off x="611188" y="4005263"/>
            <a:ext cx="2663825" cy="1292225"/>
          </a:xfrm>
          <a:prstGeom prst="rect">
            <a:avLst/>
          </a:prstGeom>
          <a:noFill/>
          <a:ln w="9525">
            <a:noFill/>
            <a:miter lim="800000"/>
            <a:headEnd/>
            <a:tailEnd/>
          </a:ln>
        </p:spPr>
      </p:pic>
      <p:grpSp>
        <p:nvGrpSpPr>
          <p:cNvPr id="2" name="Group 4"/>
          <p:cNvGrpSpPr>
            <a:grpSpLocks/>
          </p:cNvGrpSpPr>
          <p:nvPr/>
        </p:nvGrpSpPr>
        <p:grpSpPr bwMode="auto">
          <a:xfrm>
            <a:off x="4932363" y="765175"/>
            <a:ext cx="2249487" cy="1792288"/>
            <a:chOff x="470" y="752"/>
            <a:chExt cx="1417" cy="1129"/>
          </a:xfrm>
        </p:grpSpPr>
        <p:sp>
          <p:nvSpPr>
            <p:cNvPr id="55350" name="Line 5"/>
            <p:cNvSpPr>
              <a:spLocks noChangeShapeType="1"/>
            </p:cNvSpPr>
            <p:nvPr/>
          </p:nvSpPr>
          <p:spPr bwMode="auto">
            <a:xfrm rot="-5400000">
              <a:off x="500" y="1317"/>
              <a:ext cx="1129"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51" name="Line 6"/>
            <p:cNvSpPr>
              <a:spLocks noChangeShapeType="1"/>
            </p:cNvSpPr>
            <p:nvPr/>
          </p:nvSpPr>
          <p:spPr bwMode="auto">
            <a:xfrm rot="-5400000">
              <a:off x="783" y="1317"/>
              <a:ext cx="1129"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52" name="Line 7"/>
            <p:cNvSpPr>
              <a:spLocks noChangeShapeType="1"/>
            </p:cNvSpPr>
            <p:nvPr/>
          </p:nvSpPr>
          <p:spPr bwMode="auto">
            <a:xfrm rot="-5400000">
              <a:off x="1055" y="1317"/>
              <a:ext cx="1129"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53" name="Line 8"/>
            <p:cNvSpPr>
              <a:spLocks noChangeShapeType="1"/>
            </p:cNvSpPr>
            <p:nvPr/>
          </p:nvSpPr>
          <p:spPr bwMode="auto">
            <a:xfrm rot="-5400000">
              <a:off x="212" y="1317"/>
              <a:ext cx="1129"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54" name="Rectangle 9"/>
            <p:cNvSpPr>
              <a:spLocks noChangeArrowheads="1"/>
            </p:cNvSpPr>
            <p:nvPr/>
          </p:nvSpPr>
          <p:spPr bwMode="auto">
            <a:xfrm>
              <a:off x="476" y="903"/>
              <a:ext cx="1411" cy="824"/>
            </a:xfrm>
            <a:prstGeom prst="rect">
              <a:avLst/>
            </a:prstGeom>
            <a:solidFill>
              <a:schemeClr val="bg1"/>
            </a:solidFill>
            <a:ln w="38100">
              <a:solidFill>
                <a:schemeClr val="tx1"/>
              </a:solidFill>
              <a:miter lim="800000"/>
              <a:headEnd/>
              <a:tailEnd/>
            </a:ln>
          </p:spPr>
          <p:txBody>
            <a:bodyPr lIns="0" tIns="0" rIns="0" bIns="0"/>
            <a:lstStyle/>
            <a:p>
              <a:pPr>
                <a:spcBef>
                  <a:spcPct val="10000"/>
                </a:spcBef>
              </a:pPr>
              <a:r>
                <a:rPr lang="en-US" altLang="zh-CN" sz="2800" b="1">
                  <a:ea typeface="宋体" charset="-122"/>
                </a:rPr>
                <a:t>    8   7   6   5</a:t>
              </a:r>
            </a:p>
            <a:p>
              <a:pPr algn="ctr">
                <a:spcBef>
                  <a:spcPct val="10000"/>
                </a:spcBef>
              </a:pPr>
              <a:r>
                <a:rPr lang="en-US" altLang="zh-CN" b="1">
                  <a:solidFill>
                    <a:srgbClr val="FF0000"/>
                  </a:solidFill>
                  <a:ea typeface="宋体" charset="-122"/>
                </a:rPr>
                <a:t>LM741</a:t>
              </a:r>
            </a:p>
            <a:p>
              <a:pPr>
                <a:spcBef>
                  <a:spcPct val="10000"/>
                </a:spcBef>
              </a:pPr>
              <a:r>
                <a:rPr lang="en-US" altLang="zh-CN" sz="2800" b="1">
                  <a:ea typeface="宋体" charset="-122"/>
                </a:rPr>
                <a:t>    1   2   3   4</a:t>
              </a:r>
            </a:p>
          </p:txBody>
        </p:sp>
        <p:sp>
          <p:nvSpPr>
            <p:cNvPr id="55355" name="Freeform 10"/>
            <p:cNvSpPr>
              <a:spLocks/>
            </p:cNvSpPr>
            <p:nvPr/>
          </p:nvSpPr>
          <p:spPr bwMode="auto">
            <a:xfrm rot="-5400000">
              <a:off x="402" y="1289"/>
              <a:ext cx="210" cy="74"/>
            </a:xfrm>
            <a:custGeom>
              <a:avLst/>
              <a:gdLst>
                <a:gd name="T0" fmla="*/ 0 w 321"/>
                <a:gd name="T1" fmla="*/ 0 h 94"/>
                <a:gd name="T2" fmla="*/ 88 w 321"/>
                <a:gd name="T3" fmla="*/ 74 h 94"/>
                <a:gd name="T4" fmla="*/ 210 w 321"/>
                <a:gd name="T5" fmla="*/ 0 h 94"/>
                <a:gd name="T6" fmla="*/ 0 60000 65536"/>
                <a:gd name="T7" fmla="*/ 0 60000 65536"/>
                <a:gd name="T8" fmla="*/ 0 60000 65536"/>
                <a:gd name="T9" fmla="*/ 0 w 321"/>
                <a:gd name="T10" fmla="*/ 0 h 94"/>
                <a:gd name="T11" fmla="*/ 321 w 321"/>
                <a:gd name="T12" fmla="*/ 94 h 94"/>
              </a:gdLst>
              <a:ahLst/>
              <a:cxnLst>
                <a:cxn ang="T6">
                  <a:pos x="T0" y="T1"/>
                </a:cxn>
                <a:cxn ang="T7">
                  <a:pos x="T2" y="T3"/>
                </a:cxn>
                <a:cxn ang="T8">
                  <a:pos x="T4" y="T5"/>
                </a:cxn>
              </a:cxnLst>
              <a:rect l="T9" t="T10" r="T11" b="T12"/>
              <a:pathLst>
                <a:path w="321" h="94">
                  <a:moveTo>
                    <a:pt x="0" y="0"/>
                  </a:moveTo>
                  <a:cubicBezTo>
                    <a:pt x="24" y="75"/>
                    <a:pt x="58" y="69"/>
                    <a:pt x="134" y="94"/>
                  </a:cubicBezTo>
                  <a:cubicBezTo>
                    <a:pt x="220" y="82"/>
                    <a:pt x="281" y="84"/>
                    <a:pt x="321" y="0"/>
                  </a:cubicBezTo>
                </a:path>
              </a:pathLst>
            </a:custGeom>
            <a:noFill/>
            <a:ln w="38100" cap="flat" cmpd="sng">
              <a:solidFill>
                <a:schemeClr val="tx1"/>
              </a:solidFill>
              <a:prstDash val="solid"/>
              <a:round/>
              <a:headEnd/>
              <a:tailEnd/>
            </a:ln>
          </p:spPr>
          <p:txBody>
            <a:bodyPr wrap="none" anchor="ctr"/>
            <a:lstStyle/>
            <a:p>
              <a:endParaRPr lang="zh-CN" altLang="en-US"/>
            </a:p>
          </p:txBody>
        </p:sp>
      </p:grpSp>
      <p:grpSp>
        <p:nvGrpSpPr>
          <p:cNvPr id="3" name="Group 11"/>
          <p:cNvGrpSpPr>
            <a:grpSpLocks/>
          </p:cNvGrpSpPr>
          <p:nvPr/>
        </p:nvGrpSpPr>
        <p:grpSpPr bwMode="auto">
          <a:xfrm>
            <a:off x="5003800" y="2863850"/>
            <a:ext cx="3378200" cy="3517900"/>
            <a:chOff x="95" y="529"/>
            <a:chExt cx="2128" cy="2216"/>
          </a:xfrm>
        </p:grpSpPr>
        <p:sp>
          <p:nvSpPr>
            <p:cNvPr id="55304" name="Rectangle 12"/>
            <p:cNvSpPr>
              <a:spLocks noChangeArrowheads="1"/>
            </p:cNvSpPr>
            <p:nvPr/>
          </p:nvSpPr>
          <p:spPr bwMode="auto">
            <a:xfrm>
              <a:off x="101" y="945"/>
              <a:ext cx="2122" cy="1383"/>
            </a:xfrm>
            <a:prstGeom prst="rect">
              <a:avLst/>
            </a:prstGeom>
            <a:solidFill>
              <a:schemeClr val="bg1"/>
            </a:solidFill>
            <a:ln w="38100">
              <a:solidFill>
                <a:schemeClr val="tx1"/>
              </a:solidFill>
              <a:miter lim="800000"/>
              <a:headEnd/>
              <a:tailEnd/>
            </a:ln>
          </p:spPr>
          <p:txBody>
            <a:bodyPr lIns="0" tIns="0" rIns="0" bIns="0"/>
            <a:lstStyle/>
            <a:p>
              <a:pPr>
                <a:spcBef>
                  <a:spcPct val="25000"/>
                </a:spcBef>
              </a:pPr>
              <a:r>
                <a:rPr lang="en-US" altLang="zh-CN" b="1">
                  <a:ea typeface="宋体" charset="-122"/>
                </a:rPr>
                <a:t> </a:t>
              </a:r>
            </a:p>
            <a:p>
              <a:pPr algn="ctr">
                <a:spcBef>
                  <a:spcPct val="25000"/>
                </a:spcBef>
              </a:pPr>
              <a:endParaRPr lang="en-US" altLang="zh-CN" b="1">
                <a:solidFill>
                  <a:srgbClr val="FF0000"/>
                </a:solidFill>
                <a:ea typeface="宋体" charset="-122"/>
              </a:endParaRPr>
            </a:p>
            <a:p>
              <a:pPr algn="ctr">
                <a:spcBef>
                  <a:spcPct val="25000"/>
                </a:spcBef>
              </a:pPr>
              <a:r>
                <a:rPr lang="en-US" altLang="zh-CN" b="1">
                  <a:solidFill>
                    <a:srgbClr val="FF0000"/>
                  </a:solidFill>
                  <a:ea typeface="宋体" charset="-122"/>
                </a:rPr>
                <a:t>LM324</a:t>
              </a:r>
            </a:p>
            <a:p>
              <a:pPr>
                <a:spcBef>
                  <a:spcPct val="25000"/>
                </a:spcBef>
              </a:pPr>
              <a:r>
                <a:rPr lang="en-US" altLang="zh-CN" b="1">
                  <a:ea typeface="宋体" charset="-122"/>
                </a:rPr>
                <a:t>   </a:t>
              </a:r>
            </a:p>
            <a:p>
              <a:pPr>
                <a:spcBef>
                  <a:spcPct val="25000"/>
                </a:spcBef>
              </a:pPr>
              <a:endParaRPr lang="en-US" altLang="zh-CN" b="1">
                <a:ea typeface="宋体" charset="-122"/>
              </a:endParaRPr>
            </a:p>
            <a:p>
              <a:pPr>
                <a:spcBef>
                  <a:spcPct val="25000"/>
                </a:spcBef>
              </a:pPr>
              <a:r>
                <a:rPr lang="en-US" altLang="zh-CN" b="1">
                  <a:ea typeface="宋体" charset="-122"/>
                </a:rPr>
                <a:t>   </a:t>
              </a:r>
            </a:p>
          </p:txBody>
        </p:sp>
        <p:sp>
          <p:nvSpPr>
            <p:cNvPr id="55305" name="Freeform 13"/>
            <p:cNvSpPr>
              <a:spLocks/>
            </p:cNvSpPr>
            <p:nvPr/>
          </p:nvSpPr>
          <p:spPr bwMode="auto">
            <a:xfrm rot="-5400000">
              <a:off x="35" y="1590"/>
              <a:ext cx="205" cy="85"/>
            </a:xfrm>
            <a:custGeom>
              <a:avLst/>
              <a:gdLst>
                <a:gd name="T0" fmla="*/ 0 w 321"/>
                <a:gd name="T1" fmla="*/ 0 h 94"/>
                <a:gd name="T2" fmla="*/ 86 w 321"/>
                <a:gd name="T3" fmla="*/ 85 h 94"/>
                <a:gd name="T4" fmla="*/ 205 w 321"/>
                <a:gd name="T5" fmla="*/ 0 h 94"/>
                <a:gd name="T6" fmla="*/ 0 60000 65536"/>
                <a:gd name="T7" fmla="*/ 0 60000 65536"/>
                <a:gd name="T8" fmla="*/ 0 60000 65536"/>
                <a:gd name="T9" fmla="*/ 0 w 321"/>
                <a:gd name="T10" fmla="*/ 0 h 94"/>
                <a:gd name="T11" fmla="*/ 321 w 321"/>
                <a:gd name="T12" fmla="*/ 94 h 94"/>
              </a:gdLst>
              <a:ahLst/>
              <a:cxnLst>
                <a:cxn ang="T6">
                  <a:pos x="T0" y="T1"/>
                </a:cxn>
                <a:cxn ang="T7">
                  <a:pos x="T2" y="T3"/>
                </a:cxn>
                <a:cxn ang="T8">
                  <a:pos x="T4" y="T5"/>
                </a:cxn>
              </a:cxnLst>
              <a:rect l="T9" t="T10" r="T11" b="T12"/>
              <a:pathLst>
                <a:path w="321" h="94">
                  <a:moveTo>
                    <a:pt x="0" y="0"/>
                  </a:moveTo>
                  <a:cubicBezTo>
                    <a:pt x="24" y="75"/>
                    <a:pt x="58" y="69"/>
                    <a:pt x="134" y="94"/>
                  </a:cubicBezTo>
                  <a:cubicBezTo>
                    <a:pt x="220" y="82"/>
                    <a:pt x="281" y="84"/>
                    <a:pt x="321" y="0"/>
                  </a:cubicBezTo>
                </a:path>
              </a:pathLst>
            </a:custGeom>
            <a:noFill/>
            <a:ln w="38100" cap="flat" cmpd="sng">
              <a:solidFill>
                <a:schemeClr val="tx1"/>
              </a:solidFill>
              <a:prstDash val="solid"/>
              <a:round/>
              <a:headEnd/>
              <a:tailEnd/>
            </a:ln>
          </p:spPr>
          <p:txBody>
            <a:bodyPr wrap="none" anchor="ctr"/>
            <a:lstStyle/>
            <a:p>
              <a:endParaRPr lang="zh-CN" altLang="en-US"/>
            </a:p>
          </p:txBody>
        </p:sp>
        <p:sp>
          <p:nvSpPr>
            <p:cNvPr id="55306" name="Text Box 14"/>
            <p:cNvSpPr txBox="1">
              <a:spLocks noChangeArrowheads="1"/>
            </p:cNvSpPr>
            <p:nvPr/>
          </p:nvSpPr>
          <p:spPr bwMode="auto">
            <a:xfrm>
              <a:off x="303" y="2323"/>
              <a:ext cx="1916" cy="422"/>
            </a:xfrm>
            <a:prstGeom prst="rect">
              <a:avLst/>
            </a:prstGeom>
            <a:noFill/>
            <a:ln w="38100">
              <a:noFill/>
              <a:miter lim="800000"/>
              <a:headEnd/>
              <a:tailEnd/>
            </a:ln>
          </p:spPr>
          <p:txBody>
            <a:bodyPr wrap="none" lIns="0" tIns="0" rIns="0" bIns="0">
              <a:spAutoFit/>
            </a:bodyPr>
            <a:lstStyle/>
            <a:p>
              <a:r>
                <a:rPr lang="en-US" altLang="zh-CN" b="1">
                  <a:ea typeface="宋体" charset="-122"/>
                </a:rPr>
                <a:t>1    2    3   4    5     6   7</a:t>
              </a:r>
            </a:p>
            <a:p>
              <a:r>
                <a:rPr lang="en-US" altLang="zh-CN" sz="2000" b="1">
                  <a:solidFill>
                    <a:srgbClr val="0000FF"/>
                  </a:solidFill>
                  <a:ea typeface="宋体" charset="-122"/>
                </a:rPr>
                <a:t>1V</a:t>
              </a:r>
              <a:r>
                <a:rPr lang="en-US" altLang="zh-CN" sz="2000" b="1" baseline="-25000">
                  <a:solidFill>
                    <a:srgbClr val="0000FF"/>
                  </a:solidFill>
                  <a:ea typeface="宋体" charset="-122"/>
                </a:rPr>
                <a:t>o </a:t>
              </a:r>
              <a:r>
                <a:rPr lang="en-US" altLang="zh-CN" sz="2000" b="1">
                  <a:solidFill>
                    <a:srgbClr val="0000FF"/>
                  </a:solidFill>
                  <a:ea typeface="宋体" charset="-122"/>
                </a:rPr>
                <a:t>1V</a:t>
              </a:r>
              <a:r>
                <a:rPr lang="en-US" altLang="zh-CN" sz="2000" b="1" baseline="-25000">
                  <a:solidFill>
                    <a:srgbClr val="0000FF"/>
                  </a:solidFill>
                  <a:latin typeface="宋体" charset="-122"/>
                  <a:ea typeface="宋体" charset="-122"/>
                </a:rPr>
                <a:t>n</a:t>
              </a:r>
              <a:r>
                <a:rPr lang="en-US" altLang="zh-CN" sz="2000" b="1" baseline="-25000">
                  <a:solidFill>
                    <a:srgbClr val="0000FF"/>
                  </a:solidFill>
                  <a:ea typeface="宋体" charset="-122"/>
                </a:rPr>
                <a:t> </a:t>
              </a:r>
              <a:r>
                <a:rPr lang="en-US" altLang="zh-CN" sz="2000" b="1">
                  <a:solidFill>
                    <a:srgbClr val="0000FF"/>
                  </a:solidFill>
                  <a:ea typeface="宋体" charset="-122"/>
                </a:rPr>
                <a:t>1V</a:t>
              </a:r>
              <a:r>
                <a:rPr lang="en-US" altLang="zh-CN" sz="2000" b="1" baseline="-25000">
                  <a:solidFill>
                    <a:srgbClr val="0000FF"/>
                  </a:solidFill>
                  <a:ea typeface="宋体" charset="-122"/>
                </a:rPr>
                <a:t>p</a:t>
              </a:r>
              <a:r>
                <a:rPr lang="en-US" altLang="zh-CN" sz="2000" b="1" baseline="-25000">
                  <a:ea typeface="宋体" charset="-122"/>
                </a:rPr>
                <a:t>            </a:t>
              </a:r>
              <a:r>
                <a:rPr lang="en-US" altLang="zh-CN" sz="2000" b="1">
                  <a:solidFill>
                    <a:srgbClr val="FF0000"/>
                  </a:solidFill>
                  <a:ea typeface="宋体" charset="-122"/>
                </a:rPr>
                <a:t>2V</a:t>
              </a:r>
              <a:r>
                <a:rPr lang="en-US" altLang="zh-CN" sz="2000" b="1" baseline="-25000">
                  <a:solidFill>
                    <a:srgbClr val="FF0000"/>
                  </a:solidFill>
                  <a:ea typeface="宋体" charset="-122"/>
                </a:rPr>
                <a:t>p </a:t>
              </a:r>
              <a:r>
                <a:rPr lang="en-US" altLang="zh-CN" sz="2000" b="1">
                  <a:solidFill>
                    <a:srgbClr val="FF0000"/>
                  </a:solidFill>
                  <a:ea typeface="宋体" charset="-122"/>
                </a:rPr>
                <a:t>2V</a:t>
              </a:r>
              <a:r>
                <a:rPr lang="en-US" altLang="zh-CN" sz="2000" b="1" baseline="-25000">
                  <a:solidFill>
                    <a:srgbClr val="FF0000"/>
                  </a:solidFill>
                  <a:latin typeface="宋体" charset="-122"/>
                  <a:ea typeface="宋体" charset="-122"/>
                </a:rPr>
                <a:t>n</a:t>
              </a:r>
              <a:r>
                <a:rPr lang="en-US" altLang="zh-CN" sz="2000" b="1" baseline="-25000">
                  <a:solidFill>
                    <a:srgbClr val="FF0000"/>
                  </a:solidFill>
                  <a:ea typeface="宋体" charset="-122"/>
                </a:rPr>
                <a:t> </a:t>
              </a:r>
              <a:r>
                <a:rPr lang="en-US" altLang="zh-CN" sz="2000" b="1">
                  <a:solidFill>
                    <a:srgbClr val="FF0000"/>
                  </a:solidFill>
                  <a:ea typeface="宋体" charset="-122"/>
                </a:rPr>
                <a:t>2V</a:t>
              </a:r>
              <a:r>
                <a:rPr lang="en-US" altLang="zh-CN" sz="2000" b="1" baseline="-25000">
                  <a:solidFill>
                    <a:srgbClr val="FF0000"/>
                  </a:solidFill>
                  <a:ea typeface="宋体" charset="-122"/>
                </a:rPr>
                <a:t>o</a:t>
              </a:r>
            </a:p>
          </p:txBody>
        </p:sp>
        <p:sp>
          <p:nvSpPr>
            <p:cNvPr id="55307" name="Text Box 15"/>
            <p:cNvSpPr txBox="1">
              <a:spLocks noChangeArrowheads="1"/>
            </p:cNvSpPr>
            <p:nvPr/>
          </p:nvSpPr>
          <p:spPr bwMode="auto">
            <a:xfrm>
              <a:off x="238" y="529"/>
              <a:ext cx="1942" cy="422"/>
            </a:xfrm>
            <a:prstGeom prst="rect">
              <a:avLst/>
            </a:prstGeom>
            <a:noFill/>
            <a:ln w="38100">
              <a:noFill/>
              <a:miter lim="800000"/>
              <a:headEnd/>
              <a:tailEnd/>
            </a:ln>
          </p:spPr>
          <p:txBody>
            <a:bodyPr wrap="none" lIns="0" tIns="0" rIns="0" bIns="0">
              <a:spAutoFit/>
            </a:bodyPr>
            <a:lstStyle/>
            <a:p>
              <a:r>
                <a:rPr lang="en-US" altLang="zh-CN" sz="2000" b="1">
                  <a:solidFill>
                    <a:srgbClr val="CC00CC"/>
                  </a:solidFill>
                  <a:ea typeface="宋体" charset="-122"/>
                </a:rPr>
                <a:t>4V</a:t>
              </a:r>
              <a:r>
                <a:rPr lang="en-US" altLang="zh-CN" sz="2000" b="1" baseline="-25000">
                  <a:solidFill>
                    <a:srgbClr val="CC00CC"/>
                  </a:solidFill>
                  <a:ea typeface="宋体" charset="-122"/>
                </a:rPr>
                <a:t>o </a:t>
              </a:r>
              <a:r>
                <a:rPr lang="en-US" altLang="zh-CN" sz="2000" b="1">
                  <a:solidFill>
                    <a:srgbClr val="CC00CC"/>
                  </a:solidFill>
                  <a:ea typeface="宋体" charset="-122"/>
                </a:rPr>
                <a:t>4V</a:t>
              </a:r>
              <a:r>
                <a:rPr lang="en-US" altLang="zh-CN" sz="2000" b="1" baseline="-25000">
                  <a:solidFill>
                    <a:srgbClr val="CC00CC"/>
                  </a:solidFill>
                  <a:latin typeface="宋体" charset="-122"/>
                  <a:ea typeface="宋体" charset="-122"/>
                </a:rPr>
                <a:t>n</a:t>
              </a:r>
              <a:r>
                <a:rPr lang="en-US" altLang="zh-CN" sz="2000" b="1" baseline="-25000">
                  <a:solidFill>
                    <a:srgbClr val="CC00CC"/>
                  </a:solidFill>
                  <a:ea typeface="宋体" charset="-122"/>
                </a:rPr>
                <a:t> </a:t>
              </a:r>
              <a:r>
                <a:rPr lang="en-US" altLang="zh-CN" sz="2000" b="1">
                  <a:solidFill>
                    <a:srgbClr val="CC00CC"/>
                  </a:solidFill>
                  <a:ea typeface="宋体" charset="-122"/>
                </a:rPr>
                <a:t>4V</a:t>
              </a:r>
              <a:r>
                <a:rPr lang="en-US" altLang="zh-CN" sz="2000" b="1" baseline="-25000">
                  <a:solidFill>
                    <a:srgbClr val="CC00CC"/>
                  </a:solidFill>
                  <a:ea typeface="宋体" charset="-122"/>
                </a:rPr>
                <a:t>p </a:t>
              </a:r>
              <a:r>
                <a:rPr lang="en-US" altLang="zh-CN" sz="2000" b="1" baseline="-25000">
                  <a:ea typeface="宋体" charset="-122"/>
                </a:rPr>
                <a:t>            </a:t>
              </a:r>
              <a:r>
                <a:rPr lang="en-US" altLang="zh-CN" sz="2000" b="1">
                  <a:solidFill>
                    <a:srgbClr val="009900"/>
                  </a:solidFill>
                  <a:ea typeface="宋体" charset="-122"/>
                </a:rPr>
                <a:t>3V</a:t>
              </a:r>
              <a:r>
                <a:rPr lang="en-US" altLang="zh-CN" sz="2000" b="1" baseline="-25000">
                  <a:solidFill>
                    <a:srgbClr val="009900"/>
                  </a:solidFill>
                  <a:ea typeface="宋体" charset="-122"/>
                </a:rPr>
                <a:t>p </a:t>
              </a:r>
              <a:r>
                <a:rPr lang="en-US" altLang="zh-CN" sz="2000" b="1">
                  <a:solidFill>
                    <a:srgbClr val="009900"/>
                  </a:solidFill>
                  <a:ea typeface="宋体" charset="-122"/>
                </a:rPr>
                <a:t>3V</a:t>
              </a:r>
              <a:r>
                <a:rPr lang="en-US" altLang="zh-CN" sz="2000" b="1" baseline="-25000">
                  <a:solidFill>
                    <a:srgbClr val="009900"/>
                  </a:solidFill>
                  <a:latin typeface="宋体" charset="-122"/>
                  <a:ea typeface="宋体" charset="-122"/>
                </a:rPr>
                <a:t>n</a:t>
              </a:r>
              <a:r>
                <a:rPr lang="en-US" altLang="zh-CN" sz="2000" b="1" baseline="-25000">
                  <a:solidFill>
                    <a:srgbClr val="009900"/>
                  </a:solidFill>
                  <a:ea typeface="宋体" charset="-122"/>
                </a:rPr>
                <a:t> </a:t>
              </a:r>
              <a:r>
                <a:rPr lang="en-US" altLang="zh-CN" sz="2000" b="1">
                  <a:solidFill>
                    <a:srgbClr val="009900"/>
                  </a:solidFill>
                  <a:ea typeface="宋体" charset="-122"/>
                </a:rPr>
                <a:t>3V</a:t>
              </a:r>
              <a:r>
                <a:rPr lang="en-US" altLang="zh-CN" sz="2000" b="1" baseline="-25000">
                  <a:solidFill>
                    <a:srgbClr val="009900"/>
                  </a:solidFill>
                  <a:ea typeface="宋体" charset="-122"/>
                </a:rPr>
                <a:t>o</a:t>
              </a:r>
              <a:endParaRPr lang="en-US" altLang="zh-CN" b="1">
                <a:ea typeface="宋体" charset="-122"/>
              </a:endParaRPr>
            </a:p>
            <a:p>
              <a:r>
                <a:rPr lang="en-US" altLang="zh-CN" b="1">
                  <a:ea typeface="宋体" charset="-122"/>
                </a:rPr>
                <a:t>14  13  12  11  10   9   8</a:t>
              </a:r>
            </a:p>
          </p:txBody>
        </p:sp>
        <p:sp>
          <p:nvSpPr>
            <p:cNvPr id="55308" name="Line 16"/>
            <p:cNvSpPr>
              <a:spLocks noChangeAspect="1" noChangeShapeType="1"/>
            </p:cNvSpPr>
            <p:nvPr/>
          </p:nvSpPr>
          <p:spPr bwMode="auto">
            <a:xfrm flipH="1">
              <a:off x="333" y="1289"/>
              <a:ext cx="226" cy="0"/>
            </a:xfrm>
            <a:prstGeom prst="line">
              <a:avLst/>
            </a:prstGeom>
            <a:noFill/>
            <a:ln w="38100">
              <a:solidFill>
                <a:schemeClr val="tx1"/>
              </a:solidFill>
              <a:round/>
              <a:headEnd/>
              <a:tailEnd/>
            </a:ln>
          </p:spPr>
          <p:txBody>
            <a:bodyPr wrap="none" anchor="ctr"/>
            <a:lstStyle/>
            <a:p>
              <a:endParaRPr lang="zh-CN" altLang="en-US"/>
            </a:p>
          </p:txBody>
        </p:sp>
        <p:sp>
          <p:nvSpPr>
            <p:cNvPr id="55309" name="Line 17"/>
            <p:cNvSpPr>
              <a:spLocks noChangeAspect="1" noChangeShapeType="1"/>
            </p:cNvSpPr>
            <p:nvPr/>
          </p:nvSpPr>
          <p:spPr bwMode="auto">
            <a:xfrm>
              <a:off x="664" y="1186"/>
              <a:ext cx="160" cy="0"/>
            </a:xfrm>
            <a:prstGeom prst="line">
              <a:avLst/>
            </a:prstGeom>
            <a:noFill/>
            <a:ln w="38100">
              <a:solidFill>
                <a:schemeClr val="tx1"/>
              </a:solidFill>
              <a:round/>
              <a:headEnd/>
              <a:tailEnd/>
            </a:ln>
          </p:spPr>
          <p:txBody>
            <a:bodyPr wrap="none" anchor="ctr"/>
            <a:lstStyle/>
            <a:p>
              <a:endParaRPr lang="zh-CN" altLang="en-US"/>
            </a:p>
          </p:txBody>
        </p:sp>
        <p:sp>
          <p:nvSpPr>
            <p:cNvPr id="55310" name="Line 18"/>
            <p:cNvSpPr>
              <a:spLocks noChangeAspect="1" noChangeShapeType="1"/>
            </p:cNvSpPr>
            <p:nvPr/>
          </p:nvSpPr>
          <p:spPr bwMode="auto">
            <a:xfrm>
              <a:off x="653" y="1389"/>
              <a:ext cx="292" cy="0"/>
            </a:xfrm>
            <a:prstGeom prst="line">
              <a:avLst/>
            </a:prstGeom>
            <a:noFill/>
            <a:ln w="38100">
              <a:solidFill>
                <a:schemeClr val="tx1"/>
              </a:solidFill>
              <a:round/>
              <a:headEnd/>
              <a:tailEnd/>
            </a:ln>
          </p:spPr>
          <p:txBody>
            <a:bodyPr wrap="none" anchor="ctr"/>
            <a:lstStyle/>
            <a:p>
              <a:endParaRPr lang="zh-CN" altLang="en-US"/>
            </a:p>
          </p:txBody>
        </p:sp>
        <p:sp>
          <p:nvSpPr>
            <p:cNvPr id="55311" name="AutoShape 19"/>
            <p:cNvSpPr>
              <a:spLocks noChangeAspect="1" noChangeArrowheads="1"/>
            </p:cNvSpPr>
            <p:nvPr/>
          </p:nvSpPr>
          <p:spPr bwMode="auto">
            <a:xfrm rot="16200000" flipH="1">
              <a:off x="414" y="1147"/>
              <a:ext cx="326" cy="281"/>
            </a:xfrm>
            <a:prstGeom prst="triangle">
              <a:avLst>
                <a:gd name="adj" fmla="val 50000"/>
              </a:avLst>
            </a:prstGeom>
            <a:solidFill>
              <a:schemeClr val="bg1"/>
            </a:solidFill>
            <a:ln w="38100">
              <a:solidFill>
                <a:schemeClr val="tx1"/>
              </a:solidFill>
              <a:miter lim="800000"/>
              <a:headEnd/>
              <a:tailEnd/>
            </a:ln>
          </p:spPr>
          <p:txBody>
            <a:bodyPr vert="eaVert" wrap="none" lIns="0" tIns="0" rIns="0" bIns="0" anchor="ctr"/>
            <a:lstStyle/>
            <a:p>
              <a:pPr algn="r">
                <a:spcBef>
                  <a:spcPct val="50000"/>
                </a:spcBef>
              </a:pPr>
              <a:endParaRPr lang="zh-CN" altLang="zh-CN" sz="2800" b="1">
                <a:latin typeface="宋体" charset="-122"/>
                <a:ea typeface="宋体" charset="-122"/>
              </a:endParaRPr>
            </a:p>
          </p:txBody>
        </p:sp>
        <p:sp>
          <p:nvSpPr>
            <p:cNvPr id="55312" name="Text Box 20"/>
            <p:cNvSpPr txBox="1">
              <a:spLocks noChangeArrowheads="1"/>
            </p:cNvSpPr>
            <p:nvPr/>
          </p:nvSpPr>
          <p:spPr bwMode="auto">
            <a:xfrm flipH="1">
              <a:off x="639" y="1126"/>
              <a:ext cx="65" cy="308"/>
            </a:xfrm>
            <a:prstGeom prst="rect">
              <a:avLst/>
            </a:prstGeom>
            <a:noFill/>
            <a:ln w="38100">
              <a:noFill/>
              <a:miter lim="800000"/>
              <a:headEnd/>
              <a:tailEnd/>
            </a:ln>
          </p:spPr>
          <p:txBody>
            <a:bodyPr wrap="none" lIns="0" tIns="0" rIns="0" bIns="0">
              <a:spAutoFit/>
            </a:bodyPr>
            <a:lstStyle/>
            <a:p>
              <a:pPr algn="r"/>
              <a:r>
                <a:rPr lang="en-US" altLang="zh-CN" sz="1600" b="1">
                  <a:latin typeface="宋体" charset="-122"/>
                  <a:ea typeface="宋体" charset="-122"/>
                </a:rPr>
                <a:t>-</a:t>
              </a:r>
            </a:p>
            <a:p>
              <a:pPr algn="r"/>
              <a:r>
                <a:rPr lang="en-US" altLang="zh-CN" sz="1600" b="1">
                  <a:latin typeface="宋体" charset="-122"/>
                  <a:ea typeface="宋体" charset="-122"/>
                </a:rPr>
                <a:t>+</a:t>
              </a:r>
            </a:p>
          </p:txBody>
        </p:sp>
        <p:sp>
          <p:nvSpPr>
            <p:cNvPr id="55313" name="Line 21"/>
            <p:cNvSpPr>
              <a:spLocks noChangeShapeType="1"/>
            </p:cNvSpPr>
            <p:nvPr/>
          </p:nvSpPr>
          <p:spPr bwMode="auto">
            <a:xfrm>
              <a:off x="328" y="948"/>
              <a:ext cx="0" cy="35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14" name="Line 22"/>
            <p:cNvSpPr>
              <a:spLocks noChangeShapeType="1"/>
            </p:cNvSpPr>
            <p:nvPr/>
          </p:nvSpPr>
          <p:spPr bwMode="auto">
            <a:xfrm>
              <a:off x="582" y="937"/>
              <a:ext cx="0" cy="123"/>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15" name="Line 23"/>
            <p:cNvSpPr>
              <a:spLocks noChangeShapeType="1"/>
            </p:cNvSpPr>
            <p:nvPr/>
          </p:nvSpPr>
          <p:spPr bwMode="auto">
            <a:xfrm>
              <a:off x="577" y="1062"/>
              <a:ext cx="236"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16" name="Line 24"/>
            <p:cNvSpPr>
              <a:spLocks noChangeShapeType="1"/>
            </p:cNvSpPr>
            <p:nvPr/>
          </p:nvSpPr>
          <p:spPr bwMode="auto">
            <a:xfrm>
              <a:off x="938" y="948"/>
              <a:ext cx="0" cy="449"/>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17" name="Line 25"/>
            <p:cNvSpPr>
              <a:spLocks noChangeShapeType="1"/>
            </p:cNvSpPr>
            <p:nvPr/>
          </p:nvSpPr>
          <p:spPr bwMode="auto">
            <a:xfrm>
              <a:off x="813" y="1054"/>
              <a:ext cx="0" cy="13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18" name="Line 26"/>
            <p:cNvSpPr>
              <a:spLocks noChangeAspect="1" noChangeShapeType="1"/>
            </p:cNvSpPr>
            <p:nvPr/>
          </p:nvSpPr>
          <p:spPr bwMode="auto">
            <a:xfrm flipH="1" flipV="1">
              <a:off x="339" y="1984"/>
              <a:ext cx="226" cy="0"/>
            </a:xfrm>
            <a:prstGeom prst="line">
              <a:avLst/>
            </a:prstGeom>
            <a:noFill/>
            <a:ln w="38100">
              <a:solidFill>
                <a:schemeClr val="tx1"/>
              </a:solidFill>
              <a:round/>
              <a:headEnd/>
              <a:tailEnd/>
            </a:ln>
          </p:spPr>
          <p:txBody>
            <a:bodyPr wrap="none" anchor="ctr"/>
            <a:lstStyle/>
            <a:p>
              <a:endParaRPr lang="zh-CN" altLang="en-US"/>
            </a:p>
          </p:txBody>
        </p:sp>
        <p:sp>
          <p:nvSpPr>
            <p:cNvPr id="55319" name="Line 27"/>
            <p:cNvSpPr>
              <a:spLocks noChangeAspect="1" noChangeShapeType="1"/>
            </p:cNvSpPr>
            <p:nvPr/>
          </p:nvSpPr>
          <p:spPr bwMode="auto">
            <a:xfrm flipV="1">
              <a:off x="670" y="2087"/>
              <a:ext cx="160" cy="0"/>
            </a:xfrm>
            <a:prstGeom prst="line">
              <a:avLst/>
            </a:prstGeom>
            <a:noFill/>
            <a:ln w="38100">
              <a:solidFill>
                <a:schemeClr val="tx1"/>
              </a:solidFill>
              <a:round/>
              <a:headEnd/>
              <a:tailEnd/>
            </a:ln>
          </p:spPr>
          <p:txBody>
            <a:bodyPr wrap="none" anchor="ctr"/>
            <a:lstStyle/>
            <a:p>
              <a:endParaRPr lang="zh-CN" altLang="en-US"/>
            </a:p>
          </p:txBody>
        </p:sp>
        <p:sp>
          <p:nvSpPr>
            <p:cNvPr id="55320" name="Line 28"/>
            <p:cNvSpPr>
              <a:spLocks noChangeAspect="1" noChangeShapeType="1"/>
            </p:cNvSpPr>
            <p:nvPr/>
          </p:nvSpPr>
          <p:spPr bwMode="auto">
            <a:xfrm flipV="1">
              <a:off x="659" y="1884"/>
              <a:ext cx="292" cy="0"/>
            </a:xfrm>
            <a:prstGeom prst="line">
              <a:avLst/>
            </a:prstGeom>
            <a:noFill/>
            <a:ln w="38100">
              <a:solidFill>
                <a:schemeClr val="tx1"/>
              </a:solidFill>
              <a:round/>
              <a:headEnd/>
              <a:tailEnd/>
            </a:ln>
          </p:spPr>
          <p:txBody>
            <a:bodyPr wrap="none" anchor="ctr"/>
            <a:lstStyle/>
            <a:p>
              <a:endParaRPr lang="zh-CN" altLang="en-US"/>
            </a:p>
          </p:txBody>
        </p:sp>
        <p:sp>
          <p:nvSpPr>
            <p:cNvPr id="55321" name="AutoShape 29"/>
            <p:cNvSpPr>
              <a:spLocks noChangeAspect="1" noChangeArrowheads="1"/>
            </p:cNvSpPr>
            <p:nvPr/>
          </p:nvSpPr>
          <p:spPr bwMode="auto">
            <a:xfrm rot="5400000" flipH="1" flipV="1">
              <a:off x="420" y="1844"/>
              <a:ext cx="326" cy="281"/>
            </a:xfrm>
            <a:prstGeom prst="triangle">
              <a:avLst>
                <a:gd name="adj" fmla="val 50000"/>
              </a:avLst>
            </a:prstGeom>
            <a:solidFill>
              <a:schemeClr val="bg1"/>
            </a:solidFill>
            <a:ln w="38100">
              <a:solidFill>
                <a:schemeClr val="tx1"/>
              </a:solidFill>
              <a:miter lim="800000"/>
              <a:headEnd/>
              <a:tailEnd/>
            </a:ln>
          </p:spPr>
          <p:txBody>
            <a:bodyPr vert="eaVert" wrap="none" lIns="0" tIns="0" rIns="0" bIns="0" anchor="ctr"/>
            <a:lstStyle/>
            <a:p>
              <a:pPr algn="r">
                <a:spcBef>
                  <a:spcPct val="50000"/>
                </a:spcBef>
              </a:pPr>
              <a:endParaRPr lang="zh-CN" altLang="zh-CN" sz="2800" b="1">
                <a:latin typeface="宋体" charset="-122"/>
                <a:ea typeface="宋体" charset="-122"/>
              </a:endParaRPr>
            </a:p>
          </p:txBody>
        </p:sp>
        <p:sp>
          <p:nvSpPr>
            <p:cNvPr id="55322" name="Text Box 30"/>
            <p:cNvSpPr txBox="1">
              <a:spLocks noChangeArrowheads="1"/>
            </p:cNvSpPr>
            <p:nvPr/>
          </p:nvSpPr>
          <p:spPr bwMode="auto">
            <a:xfrm flipH="1" flipV="1">
              <a:off x="645" y="1851"/>
              <a:ext cx="65" cy="308"/>
            </a:xfrm>
            <a:prstGeom prst="rect">
              <a:avLst/>
            </a:prstGeom>
            <a:noFill/>
            <a:ln w="38100">
              <a:noFill/>
              <a:miter lim="800000"/>
              <a:headEnd/>
              <a:tailEnd/>
            </a:ln>
          </p:spPr>
          <p:txBody>
            <a:bodyPr wrap="none" lIns="0" tIns="0" rIns="0" bIns="0">
              <a:spAutoFit/>
            </a:bodyPr>
            <a:lstStyle/>
            <a:p>
              <a:pPr algn="r"/>
              <a:r>
                <a:rPr lang="en-US" altLang="zh-CN" sz="1600" b="1">
                  <a:latin typeface="宋体" charset="-122"/>
                  <a:ea typeface="宋体" charset="-122"/>
                </a:rPr>
                <a:t>-</a:t>
              </a:r>
            </a:p>
            <a:p>
              <a:pPr algn="r"/>
              <a:r>
                <a:rPr lang="en-US" altLang="zh-CN" sz="1600" b="1">
                  <a:latin typeface="宋体" charset="-122"/>
                  <a:ea typeface="宋体" charset="-122"/>
                </a:rPr>
                <a:t>+</a:t>
              </a:r>
            </a:p>
          </p:txBody>
        </p:sp>
        <p:sp>
          <p:nvSpPr>
            <p:cNvPr id="55323" name="Line 31"/>
            <p:cNvSpPr>
              <a:spLocks noChangeShapeType="1"/>
            </p:cNvSpPr>
            <p:nvPr/>
          </p:nvSpPr>
          <p:spPr bwMode="auto">
            <a:xfrm flipV="1">
              <a:off x="334" y="1980"/>
              <a:ext cx="0" cy="35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24" name="Line 32"/>
            <p:cNvSpPr>
              <a:spLocks noChangeShapeType="1"/>
            </p:cNvSpPr>
            <p:nvPr/>
          </p:nvSpPr>
          <p:spPr bwMode="auto">
            <a:xfrm flipV="1">
              <a:off x="594" y="2213"/>
              <a:ext cx="0" cy="123"/>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25" name="Line 33"/>
            <p:cNvSpPr>
              <a:spLocks noChangeShapeType="1"/>
            </p:cNvSpPr>
            <p:nvPr/>
          </p:nvSpPr>
          <p:spPr bwMode="auto">
            <a:xfrm flipV="1">
              <a:off x="583" y="2211"/>
              <a:ext cx="236"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26" name="Line 34"/>
            <p:cNvSpPr>
              <a:spLocks noChangeShapeType="1"/>
            </p:cNvSpPr>
            <p:nvPr/>
          </p:nvSpPr>
          <p:spPr bwMode="auto">
            <a:xfrm flipV="1">
              <a:off x="944" y="1876"/>
              <a:ext cx="0" cy="449"/>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27" name="Line 35"/>
            <p:cNvSpPr>
              <a:spLocks noChangeShapeType="1"/>
            </p:cNvSpPr>
            <p:nvPr/>
          </p:nvSpPr>
          <p:spPr bwMode="auto">
            <a:xfrm flipV="1">
              <a:off x="819" y="2088"/>
              <a:ext cx="0" cy="13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28" name="Line 36"/>
            <p:cNvSpPr>
              <a:spLocks noChangeAspect="1" noChangeShapeType="1"/>
            </p:cNvSpPr>
            <p:nvPr/>
          </p:nvSpPr>
          <p:spPr bwMode="auto">
            <a:xfrm>
              <a:off x="1811" y="1297"/>
              <a:ext cx="226" cy="0"/>
            </a:xfrm>
            <a:prstGeom prst="line">
              <a:avLst/>
            </a:prstGeom>
            <a:noFill/>
            <a:ln w="38100">
              <a:solidFill>
                <a:schemeClr val="tx1"/>
              </a:solidFill>
              <a:round/>
              <a:headEnd/>
              <a:tailEnd/>
            </a:ln>
          </p:spPr>
          <p:txBody>
            <a:bodyPr wrap="none" anchor="ctr"/>
            <a:lstStyle/>
            <a:p>
              <a:endParaRPr lang="zh-CN" altLang="en-US"/>
            </a:p>
          </p:txBody>
        </p:sp>
        <p:sp>
          <p:nvSpPr>
            <p:cNvPr id="55329" name="Line 37"/>
            <p:cNvSpPr>
              <a:spLocks noChangeAspect="1" noChangeShapeType="1"/>
            </p:cNvSpPr>
            <p:nvPr/>
          </p:nvSpPr>
          <p:spPr bwMode="auto">
            <a:xfrm flipH="1">
              <a:off x="1546" y="1194"/>
              <a:ext cx="160" cy="0"/>
            </a:xfrm>
            <a:prstGeom prst="line">
              <a:avLst/>
            </a:prstGeom>
            <a:noFill/>
            <a:ln w="38100">
              <a:solidFill>
                <a:schemeClr val="tx1"/>
              </a:solidFill>
              <a:round/>
              <a:headEnd/>
              <a:tailEnd/>
            </a:ln>
          </p:spPr>
          <p:txBody>
            <a:bodyPr wrap="none" anchor="ctr"/>
            <a:lstStyle/>
            <a:p>
              <a:endParaRPr lang="zh-CN" altLang="en-US"/>
            </a:p>
          </p:txBody>
        </p:sp>
        <p:sp>
          <p:nvSpPr>
            <p:cNvPr id="55330" name="Line 38"/>
            <p:cNvSpPr>
              <a:spLocks noChangeAspect="1" noChangeShapeType="1"/>
            </p:cNvSpPr>
            <p:nvPr/>
          </p:nvSpPr>
          <p:spPr bwMode="auto">
            <a:xfrm flipH="1">
              <a:off x="1425" y="1397"/>
              <a:ext cx="292" cy="0"/>
            </a:xfrm>
            <a:prstGeom prst="line">
              <a:avLst/>
            </a:prstGeom>
            <a:noFill/>
            <a:ln w="38100">
              <a:solidFill>
                <a:schemeClr val="tx1"/>
              </a:solidFill>
              <a:round/>
              <a:headEnd/>
              <a:tailEnd/>
            </a:ln>
          </p:spPr>
          <p:txBody>
            <a:bodyPr wrap="none" anchor="ctr"/>
            <a:lstStyle/>
            <a:p>
              <a:endParaRPr lang="zh-CN" altLang="en-US"/>
            </a:p>
          </p:txBody>
        </p:sp>
        <p:sp>
          <p:nvSpPr>
            <p:cNvPr id="55331" name="AutoShape 39"/>
            <p:cNvSpPr>
              <a:spLocks noChangeAspect="1" noChangeArrowheads="1"/>
            </p:cNvSpPr>
            <p:nvPr/>
          </p:nvSpPr>
          <p:spPr bwMode="auto">
            <a:xfrm rot="5400000">
              <a:off x="1631" y="1155"/>
              <a:ext cx="326" cy="281"/>
            </a:xfrm>
            <a:prstGeom prst="triangle">
              <a:avLst>
                <a:gd name="adj" fmla="val 50000"/>
              </a:avLst>
            </a:prstGeom>
            <a:solidFill>
              <a:schemeClr val="bg1"/>
            </a:solidFill>
            <a:ln w="38100">
              <a:solidFill>
                <a:schemeClr val="tx1"/>
              </a:solidFill>
              <a:miter lim="800000"/>
              <a:headEnd/>
              <a:tailEnd/>
            </a:ln>
          </p:spPr>
          <p:txBody>
            <a:bodyPr rot="10800000" vert="eaVert" wrap="none" lIns="0" tIns="0" rIns="0" bIns="0" anchor="ctr"/>
            <a:lstStyle/>
            <a:p>
              <a:pPr algn="r">
                <a:spcBef>
                  <a:spcPct val="50000"/>
                </a:spcBef>
              </a:pPr>
              <a:endParaRPr lang="zh-CN" altLang="zh-CN" sz="2800" b="1">
                <a:latin typeface="宋体" charset="-122"/>
                <a:ea typeface="宋体" charset="-122"/>
              </a:endParaRPr>
            </a:p>
          </p:txBody>
        </p:sp>
        <p:sp>
          <p:nvSpPr>
            <p:cNvPr id="55332" name="Text Box 40"/>
            <p:cNvSpPr txBox="1">
              <a:spLocks noChangeArrowheads="1"/>
            </p:cNvSpPr>
            <p:nvPr/>
          </p:nvSpPr>
          <p:spPr bwMode="auto">
            <a:xfrm>
              <a:off x="1666" y="1134"/>
              <a:ext cx="65" cy="308"/>
            </a:xfrm>
            <a:prstGeom prst="rect">
              <a:avLst/>
            </a:prstGeom>
            <a:noFill/>
            <a:ln w="38100">
              <a:noFill/>
              <a:miter lim="800000"/>
              <a:headEnd/>
              <a:tailEnd/>
            </a:ln>
          </p:spPr>
          <p:txBody>
            <a:bodyPr wrap="none" lIns="0" tIns="0" rIns="0" bIns="0">
              <a:spAutoFit/>
            </a:bodyPr>
            <a:lstStyle/>
            <a:p>
              <a:pPr algn="r"/>
              <a:r>
                <a:rPr lang="en-US" altLang="zh-CN" sz="1600" b="1">
                  <a:latin typeface="宋体" charset="-122"/>
                  <a:ea typeface="宋体" charset="-122"/>
                </a:rPr>
                <a:t>-</a:t>
              </a:r>
            </a:p>
            <a:p>
              <a:pPr algn="r"/>
              <a:r>
                <a:rPr lang="en-US" altLang="zh-CN" sz="1600" b="1">
                  <a:latin typeface="宋体" charset="-122"/>
                  <a:ea typeface="宋体" charset="-122"/>
                </a:rPr>
                <a:t>+</a:t>
              </a:r>
            </a:p>
          </p:txBody>
        </p:sp>
        <p:sp>
          <p:nvSpPr>
            <p:cNvPr id="55333" name="Line 41"/>
            <p:cNvSpPr>
              <a:spLocks noChangeShapeType="1"/>
            </p:cNvSpPr>
            <p:nvPr/>
          </p:nvSpPr>
          <p:spPr bwMode="auto">
            <a:xfrm flipH="1">
              <a:off x="2042" y="956"/>
              <a:ext cx="0" cy="35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34" name="Line 42"/>
            <p:cNvSpPr>
              <a:spLocks noChangeShapeType="1"/>
            </p:cNvSpPr>
            <p:nvPr/>
          </p:nvSpPr>
          <p:spPr bwMode="auto">
            <a:xfrm flipH="1">
              <a:off x="1782" y="945"/>
              <a:ext cx="0" cy="123"/>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35" name="Line 43"/>
            <p:cNvSpPr>
              <a:spLocks noChangeShapeType="1"/>
            </p:cNvSpPr>
            <p:nvPr/>
          </p:nvSpPr>
          <p:spPr bwMode="auto">
            <a:xfrm flipH="1">
              <a:off x="1557" y="1070"/>
              <a:ext cx="236"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36" name="Line 44"/>
            <p:cNvSpPr>
              <a:spLocks noChangeShapeType="1"/>
            </p:cNvSpPr>
            <p:nvPr/>
          </p:nvSpPr>
          <p:spPr bwMode="auto">
            <a:xfrm flipH="1">
              <a:off x="1432" y="956"/>
              <a:ext cx="0" cy="449"/>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37" name="Line 45"/>
            <p:cNvSpPr>
              <a:spLocks noChangeShapeType="1"/>
            </p:cNvSpPr>
            <p:nvPr/>
          </p:nvSpPr>
          <p:spPr bwMode="auto">
            <a:xfrm flipH="1">
              <a:off x="1557" y="1068"/>
              <a:ext cx="0" cy="13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38" name="Line 46"/>
            <p:cNvSpPr>
              <a:spLocks noChangeAspect="1" noChangeShapeType="1"/>
            </p:cNvSpPr>
            <p:nvPr/>
          </p:nvSpPr>
          <p:spPr bwMode="auto">
            <a:xfrm flipV="1">
              <a:off x="1812" y="1981"/>
              <a:ext cx="226" cy="0"/>
            </a:xfrm>
            <a:prstGeom prst="line">
              <a:avLst/>
            </a:prstGeom>
            <a:noFill/>
            <a:ln w="38100">
              <a:solidFill>
                <a:schemeClr val="tx1"/>
              </a:solidFill>
              <a:round/>
              <a:headEnd/>
              <a:tailEnd/>
            </a:ln>
          </p:spPr>
          <p:txBody>
            <a:bodyPr wrap="none" anchor="ctr"/>
            <a:lstStyle/>
            <a:p>
              <a:endParaRPr lang="zh-CN" altLang="en-US"/>
            </a:p>
          </p:txBody>
        </p:sp>
        <p:sp>
          <p:nvSpPr>
            <p:cNvPr id="55339" name="Line 47"/>
            <p:cNvSpPr>
              <a:spLocks noChangeAspect="1" noChangeShapeType="1"/>
            </p:cNvSpPr>
            <p:nvPr/>
          </p:nvSpPr>
          <p:spPr bwMode="auto">
            <a:xfrm flipH="1" flipV="1">
              <a:off x="1547" y="2084"/>
              <a:ext cx="160" cy="0"/>
            </a:xfrm>
            <a:prstGeom prst="line">
              <a:avLst/>
            </a:prstGeom>
            <a:noFill/>
            <a:ln w="38100">
              <a:solidFill>
                <a:schemeClr val="tx1"/>
              </a:solidFill>
              <a:round/>
              <a:headEnd/>
              <a:tailEnd/>
            </a:ln>
          </p:spPr>
          <p:txBody>
            <a:bodyPr wrap="none" anchor="ctr"/>
            <a:lstStyle/>
            <a:p>
              <a:endParaRPr lang="zh-CN" altLang="en-US"/>
            </a:p>
          </p:txBody>
        </p:sp>
        <p:sp>
          <p:nvSpPr>
            <p:cNvPr id="55340" name="Line 48"/>
            <p:cNvSpPr>
              <a:spLocks noChangeAspect="1" noChangeShapeType="1"/>
            </p:cNvSpPr>
            <p:nvPr/>
          </p:nvSpPr>
          <p:spPr bwMode="auto">
            <a:xfrm flipH="1" flipV="1">
              <a:off x="1420" y="1881"/>
              <a:ext cx="292" cy="0"/>
            </a:xfrm>
            <a:prstGeom prst="line">
              <a:avLst/>
            </a:prstGeom>
            <a:noFill/>
            <a:ln w="38100">
              <a:solidFill>
                <a:schemeClr val="tx1"/>
              </a:solidFill>
              <a:round/>
              <a:headEnd/>
              <a:tailEnd/>
            </a:ln>
          </p:spPr>
          <p:txBody>
            <a:bodyPr wrap="none" anchor="ctr"/>
            <a:lstStyle/>
            <a:p>
              <a:endParaRPr lang="zh-CN" altLang="en-US"/>
            </a:p>
          </p:txBody>
        </p:sp>
        <p:sp>
          <p:nvSpPr>
            <p:cNvPr id="55341" name="AutoShape 49"/>
            <p:cNvSpPr>
              <a:spLocks noChangeAspect="1" noChangeArrowheads="1"/>
            </p:cNvSpPr>
            <p:nvPr/>
          </p:nvSpPr>
          <p:spPr bwMode="auto">
            <a:xfrm rot="16200000" flipV="1">
              <a:off x="1626" y="1841"/>
              <a:ext cx="326" cy="281"/>
            </a:xfrm>
            <a:prstGeom prst="triangle">
              <a:avLst>
                <a:gd name="adj" fmla="val 50000"/>
              </a:avLst>
            </a:prstGeom>
            <a:solidFill>
              <a:schemeClr val="bg1"/>
            </a:solidFill>
            <a:ln w="38100">
              <a:solidFill>
                <a:schemeClr val="tx1"/>
              </a:solidFill>
              <a:miter lim="800000"/>
              <a:headEnd/>
              <a:tailEnd/>
            </a:ln>
          </p:spPr>
          <p:txBody>
            <a:bodyPr rot="10800000" vert="eaVert" wrap="none" lIns="0" tIns="0" rIns="0" bIns="0" anchor="ctr"/>
            <a:lstStyle/>
            <a:p>
              <a:pPr algn="r">
                <a:spcBef>
                  <a:spcPct val="50000"/>
                </a:spcBef>
              </a:pPr>
              <a:endParaRPr lang="zh-CN" altLang="zh-CN" sz="2800" b="1">
                <a:latin typeface="宋体" charset="-122"/>
                <a:ea typeface="宋体" charset="-122"/>
              </a:endParaRPr>
            </a:p>
          </p:txBody>
        </p:sp>
        <p:sp>
          <p:nvSpPr>
            <p:cNvPr id="55342" name="Text Box 50"/>
            <p:cNvSpPr txBox="1">
              <a:spLocks noChangeArrowheads="1"/>
            </p:cNvSpPr>
            <p:nvPr/>
          </p:nvSpPr>
          <p:spPr bwMode="auto">
            <a:xfrm flipV="1">
              <a:off x="1661" y="1848"/>
              <a:ext cx="65" cy="308"/>
            </a:xfrm>
            <a:prstGeom prst="rect">
              <a:avLst/>
            </a:prstGeom>
            <a:noFill/>
            <a:ln w="38100">
              <a:noFill/>
              <a:miter lim="800000"/>
              <a:headEnd/>
              <a:tailEnd/>
            </a:ln>
          </p:spPr>
          <p:txBody>
            <a:bodyPr wrap="none" lIns="0" tIns="0" rIns="0" bIns="0">
              <a:spAutoFit/>
            </a:bodyPr>
            <a:lstStyle/>
            <a:p>
              <a:pPr algn="r"/>
              <a:r>
                <a:rPr lang="en-US" altLang="zh-CN" sz="1600" b="1">
                  <a:latin typeface="宋体" charset="-122"/>
                  <a:ea typeface="宋体" charset="-122"/>
                </a:rPr>
                <a:t>-</a:t>
              </a:r>
            </a:p>
            <a:p>
              <a:pPr algn="r"/>
              <a:r>
                <a:rPr lang="en-US" altLang="zh-CN" sz="1600" b="1">
                  <a:latin typeface="宋体" charset="-122"/>
                  <a:ea typeface="宋体" charset="-122"/>
                </a:rPr>
                <a:t>+</a:t>
              </a:r>
            </a:p>
          </p:txBody>
        </p:sp>
        <p:sp>
          <p:nvSpPr>
            <p:cNvPr id="55343" name="Line 51"/>
            <p:cNvSpPr>
              <a:spLocks noChangeShapeType="1"/>
            </p:cNvSpPr>
            <p:nvPr/>
          </p:nvSpPr>
          <p:spPr bwMode="auto">
            <a:xfrm flipH="1" flipV="1">
              <a:off x="2037" y="1982"/>
              <a:ext cx="0" cy="35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44" name="Line 52"/>
            <p:cNvSpPr>
              <a:spLocks noChangeShapeType="1"/>
            </p:cNvSpPr>
            <p:nvPr/>
          </p:nvSpPr>
          <p:spPr bwMode="auto">
            <a:xfrm flipH="1" flipV="1">
              <a:off x="1777" y="2210"/>
              <a:ext cx="0" cy="123"/>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45" name="Line 53"/>
            <p:cNvSpPr>
              <a:spLocks noChangeShapeType="1"/>
            </p:cNvSpPr>
            <p:nvPr/>
          </p:nvSpPr>
          <p:spPr bwMode="auto">
            <a:xfrm flipH="1" flipV="1">
              <a:off x="1552" y="2208"/>
              <a:ext cx="236"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46" name="Line 54"/>
            <p:cNvSpPr>
              <a:spLocks noChangeShapeType="1"/>
            </p:cNvSpPr>
            <p:nvPr/>
          </p:nvSpPr>
          <p:spPr bwMode="auto">
            <a:xfrm flipH="1" flipV="1">
              <a:off x="1427" y="1873"/>
              <a:ext cx="0" cy="449"/>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47" name="Line 55"/>
            <p:cNvSpPr>
              <a:spLocks noChangeShapeType="1"/>
            </p:cNvSpPr>
            <p:nvPr/>
          </p:nvSpPr>
          <p:spPr bwMode="auto">
            <a:xfrm flipH="1" flipV="1">
              <a:off x="1552" y="2085"/>
              <a:ext cx="0" cy="13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5348" name="Text Box 56"/>
            <p:cNvSpPr txBox="1">
              <a:spLocks noChangeArrowheads="1"/>
            </p:cNvSpPr>
            <p:nvPr/>
          </p:nvSpPr>
          <p:spPr bwMode="auto">
            <a:xfrm>
              <a:off x="1040" y="2108"/>
              <a:ext cx="385" cy="230"/>
            </a:xfrm>
            <a:prstGeom prst="rect">
              <a:avLst/>
            </a:prstGeom>
            <a:noFill/>
            <a:ln w="38100">
              <a:noFill/>
              <a:miter lim="800000"/>
              <a:headEnd/>
              <a:tailEnd/>
            </a:ln>
          </p:spPr>
          <p:txBody>
            <a:bodyPr wrap="none" lIns="0" tIns="0" rIns="0" bIns="0">
              <a:spAutoFit/>
            </a:bodyPr>
            <a:lstStyle/>
            <a:p>
              <a:pPr>
                <a:spcBef>
                  <a:spcPct val="50000"/>
                </a:spcBef>
              </a:pPr>
              <a:r>
                <a:rPr lang="en-US" altLang="zh-CN" b="1">
                  <a:ea typeface="宋体" charset="-122"/>
                </a:rPr>
                <a:t>+</a:t>
              </a:r>
              <a:r>
                <a:rPr lang="en-US" altLang="zh-CN" sz="2000" b="1">
                  <a:ea typeface="宋体" charset="-122"/>
                </a:rPr>
                <a:t>12V</a:t>
              </a:r>
            </a:p>
          </p:txBody>
        </p:sp>
        <p:sp>
          <p:nvSpPr>
            <p:cNvPr id="55349" name="Text Box 57"/>
            <p:cNvSpPr txBox="1">
              <a:spLocks noChangeArrowheads="1"/>
            </p:cNvSpPr>
            <p:nvPr/>
          </p:nvSpPr>
          <p:spPr bwMode="auto">
            <a:xfrm>
              <a:off x="1028" y="951"/>
              <a:ext cx="356" cy="192"/>
            </a:xfrm>
            <a:prstGeom prst="rect">
              <a:avLst/>
            </a:prstGeom>
            <a:noFill/>
            <a:ln w="38100">
              <a:noFill/>
              <a:miter lim="800000"/>
              <a:headEnd/>
              <a:tailEnd/>
            </a:ln>
          </p:spPr>
          <p:txBody>
            <a:bodyPr wrap="none" lIns="0" tIns="0" rIns="0" bIns="0">
              <a:spAutoFit/>
            </a:bodyPr>
            <a:lstStyle/>
            <a:p>
              <a:pPr>
                <a:spcBef>
                  <a:spcPct val="50000"/>
                </a:spcBef>
              </a:pPr>
              <a:r>
                <a:rPr lang="en-US" altLang="zh-CN" sz="2000" b="1">
                  <a:latin typeface="宋体" charset="-122"/>
                  <a:ea typeface="宋体" charset="-122"/>
                </a:rPr>
                <a:t>-</a:t>
              </a:r>
              <a:r>
                <a:rPr lang="en-US" altLang="zh-CN" sz="2000" b="1">
                  <a:ea typeface="宋体" charset="-122"/>
                </a:rPr>
                <a:t>12V</a:t>
              </a:r>
            </a:p>
          </p:txBody>
        </p:sp>
      </p:grpSp>
      <p:sp>
        <p:nvSpPr>
          <p:cNvPr id="603194" name="Text Box 58"/>
          <p:cNvSpPr txBox="1">
            <a:spLocks noChangeArrowheads="1"/>
          </p:cNvSpPr>
          <p:nvPr/>
        </p:nvSpPr>
        <p:spPr bwMode="auto">
          <a:xfrm>
            <a:off x="3203575" y="1484313"/>
            <a:ext cx="1441450" cy="427037"/>
          </a:xfrm>
          <a:prstGeom prst="rect">
            <a:avLst/>
          </a:prstGeom>
          <a:noFill/>
          <a:ln w="38100">
            <a:noFill/>
            <a:miter lim="800000"/>
            <a:headEnd/>
            <a:tailEnd/>
          </a:ln>
        </p:spPr>
        <p:txBody>
          <a:bodyPr lIns="0" tIns="0" rIns="0" bIns="0">
            <a:spAutoFit/>
          </a:bodyPr>
          <a:lstStyle/>
          <a:p>
            <a:pPr>
              <a:spcBef>
                <a:spcPct val="50000"/>
              </a:spcBef>
            </a:pPr>
            <a:r>
              <a:rPr lang="en-US" altLang="zh-CN" sz="2800" b="1">
                <a:solidFill>
                  <a:srgbClr val="FF0000"/>
                </a:solidFill>
              </a:rPr>
              <a:t> </a:t>
            </a:r>
            <a:r>
              <a:rPr lang="zh-CN" altLang="en-US" sz="2800" b="1">
                <a:solidFill>
                  <a:srgbClr val="FF0000"/>
                </a:solidFill>
                <a:ea typeface="宋体" charset="-122"/>
              </a:rPr>
              <a:t>单运放</a:t>
            </a:r>
          </a:p>
        </p:txBody>
      </p:sp>
      <p:sp>
        <p:nvSpPr>
          <p:cNvPr id="603195" name="Text Box 59"/>
          <p:cNvSpPr txBox="1">
            <a:spLocks noChangeArrowheads="1"/>
          </p:cNvSpPr>
          <p:nvPr/>
        </p:nvSpPr>
        <p:spPr bwMode="auto">
          <a:xfrm>
            <a:off x="3348038" y="4365625"/>
            <a:ext cx="1441450" cy="427038"/>
          </a:xfrm>
          <a:prstGeom prst="rect">
            <a:avLst/>
          </a:prstGeom>
          <a:noFill/>
          <a:ln w="38100">
            <a:noFill/>
            <a:miter lim="800000"/>
            <a:headEnd/>
            <a:tailEnd/>
          </a:ln>
        </p:spPr>
        <p:txBody>
          <a:bodyPr lIns="0" tIns="0" rIns="0" bIns="0">
            <a:spAutoFit/>
          </a:bodyPr>
          <a:lstStyle/>
          <a:p>
            <a:pPr>
              <a:spcBef>
                <a:spcPct val="50000"/>
              </a:spcBef>
            </a:pPr>
            <a:r>
              <a:rPr lang="zh-CN" altLang="en-US" sz="2800" b="1">
                <a:solidFill>
                  <a:srgbClr val="FF0000"/>
                </a:solidFill>
                <a:ea typeface="宋体" charset="-122"/>
              </a:rPr>
              <a:t>四运放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03194"/>
                                        </p:tgtEl>
                                        <p:attrNameLst>
                                          <p:attrName>style.visibility</p:attrName>
                                        </p:attrNameLst>
                                      </p:cBhvr>
                                      <p:to>
                                        <p:strVal val="visible"/>
                                      </p:to>
                                    </p:set>
                                    <p:animEffect transition="in" filter="wipe(left)">
                                      <p:cBhvr>
                                        <p:cTn id="19" dur="500"/>
                                        <p:tgtEl>
                                          <p:spTgt spid="60319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03195"/>
                                        </p:tgtEl>
                                        <p:attrNameLst>
                                          <p:attrName>style.visibility</p:attrName>
                                        </p:attrNameLst>
                                      </p:cBhvr>
                                      <p:to>
                                        <p:strVal val="visible"/>
                                      </p:to>
                                    </p:set>
                                    <p:animEffect transition="in" filter="wipe(left)">
                                      <p:cBhvr>
                                        <p:cTn id="24" dur="500"/>
                                        <p:tgtEl>
                                          <p:spTgt spid="60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94" grpId="0" autoUpdateAnimBg="0"/>
      <p:bldP spid="60319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1692275" y="1855788"/>
            <a:ext cx="3121025" cy="2868612"/>
            <a:chOff x="1728" y="2402"/>
            <a:chExt cx="1966" cy="1807"/>
          </a:xfrm>
        </p:grpSpPr>
        <p:grpSp>
          <p:nvGrpSpPr>
            <p:cNvPr id="3" name="Group 40"/>
            <p:cNvGrpSpPr>
              <a:grpSpLocks/>
            </p:cNvGrpSpPr>
            <p:nvPr/>
          </p:nvGrpSpPr>
          <p:grpSpPr bwMode="auto">
            <a:xfrm>
              <a:off x="1728" y="2712"/>
              <a:ext cx="1824" cy="1104"/>
              <a:chOff x="1728" y="2712"/>
              <a:chExt cx="1824" cy="1104"/>
            </a:xfrm>
          </p:grpSpPr>
          <p:sp>
            <p:nvSpPr>
              <p:cNvPr id="56360" name="Rectangle 41"/>
              <p:cNvSpPr>
                <a:spLocks noChangeArrowheads="1"/>
              </p:cNvSpPr>
              <p:nvPr/>
            </p:nvSpPr>
            <p:spPr bwMode="auto">
              <a:xfrm>
                <a:off x="1728" y="2856"/>
                <a:ext cx="1824" cy="816"/>
              </a:xfrm>
              <a:prstGeom prst="rect">
                <a:avLst/>
              </a:prstGeom>
              <a:no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kumimoji="0" lang="zh-CN" altLang="zh-CN" b="1"/>
              </a:p>
            </p:txBody>
          </p:sp>
          <p:sp>
            <p:nvSpPr>
              <p:cNvPr id="56361" name="AutoShape 42"/>
              <p:cNvSpPr>
                <a:spLocks noChangeArrowheads="1"/>
              </p:cNvSpPr>
              <p:nvPr/>
            </p:nvSpPr>
            <p:spPr bwMode="auto">
              <a:xfrm rot="5400000" flipH="1">
                <a:off x="2328" y="3072"/>
                <a:ext cx="432" cy="384"/>
              </a:xfrm>
              <a:prstGeom prst="triangle">
                <a:avLst>
                  <a:gd name="adj" fmla="val 50000"/>
                </a:avLst>
              </a:prstGeom>
              <a:noFill/>
              <a:ln w="28575" cap="sq">
                <a:solidFill>
                  <a:schemeClr val="tx1"/>
                </a:solidFill>
                <a:miter lim="800000"/>
                <a:headEnd type="none" w="sm" len="sm"/>
                <a:tailEnd type="none" w="sm" len="sm"/>
              </a:ln>
            </p:spPr>
            <p:txBody>
              <a:bodyPr rot="10800000" vert="eaVert" wrap="none" anchor="ctr"/>
              <a:lstStyle/>
              <a:p>
                <a:pPr algn="just">
                  <a:lnSpc>
                    <a:spcPct val="130000"/>
                  </a:lnSpc>
                  <a:spcBef>
                    <a:spcPct val="10000"/>
                  </a:spcBef>
                </a:pPr>
                <a:endParaRPr kumimoji="0" lang="zh-CN" altLang="zh-CN" b="1"/>
              </a:p>
            </p:txBody>
          </p:sp>
          <p:sp>
            <p:nvSpPr>
              <p:cNvPr id="56362" name="Rectangle 43"/>
              <p:cNvSpPr>
                <a:spLocks noChangeArrowheads="1"/>
              </p:cNvSpPr>
              <p:nvPr/>
            </p:nvSpPr>
            <p:spPr bwMode="auto">
              <a:xfrm>
                <a:off x="1912" y="2712"/>
                <a:ext cx="144" cy="144"/>
              </a:xfrm>
              <a:prstGeom prst="rect">
                <a:avLst/>
              </a:prstGeom>
              <a:noFill/>
              <a:ln w="28575" cap="sq">
                <a:solidFill>
                  <a:schemeClr val="tx1"/>
                </a:solidFill>
                <a:miter lim="800000"/>
                <a:headEnd type="none" w="sm" len="sm"/>
                <a:tailEnd type="none" w="sm" len="sm"/>
              </a:ln>
            </p:spPr>
            <p:txBody>
              <a:bodyPr wrap="none" anchor="ctr"/>
              <a:lstStyle/>
              <a:p>
                <a:pPr algn="ctr"/>
                <a:r>
                  <a:rPr lang="en-US" altLang="zh-CN" sz="1200" b="1">
                    <a:ea typeface="宋体" charset="-122"/>
                  </a:rPr>
                  <a:t>8</a:t>
                </a:r>
              </a:p>
            </p:txBody>
          </p:sp>
          <p:sp>
            <p:nvSpPr>
              <p:cNvPr id="56363" name="Rectangle 44"/>
              <p:cNvSpPr>
                <a:spLocks noChangeArrowheads="1"/>
              </p:cNvSpPr>
              <p:nvPr/>
            </p:nvSpPr>
            <p:spPr bwMode="auto">
              <a:xfrm>
                <a:off x="2346" y="2712"/>
                <a:ext cx="144" cy="144"/>
              </a:xfrm>
              <a:prstGeom prst="rect">
                <a:avLst/>
              </a:prstGeom>
              <a:noFill/>
              <a:ln w="28575" cap="sq">
                <a:solidFill>
                  <a:schemeClr val="tx1"/>
                </a:solidFill>
                <a:miter lim="800000"/>
                <a:headEnd type="none" w="sm" len="sm"/>
                <a:tailEnd type="none" w="sm" len="sm"/>
              </a:ln>
            </p:spPr>
            <p:txBody>
              <a:bodyPr wrap="none" anchor="ctr"/>
              <a:lstStyle/>
              <a:p>
                <a:pPr algn="ctr"/>
                <a:r>
                  <a:rPr lang="en-US" altLang="zh-CN" sz="1400" b="1">
                    <a:ea typeface="宋体" charset="-122"/>
                  </a:rPr>
                  <a:t>7</a:t>
                </a:r>
              </a:p>
            </p:txBody>
          </p:sp>
          <p:sp>
            <p:nvSpPr>
              <p:cNvPr id="56364" name="Rectangle 45"/>
              <p:cNvSpPr>
                <a:spLocks noChangeArrowheads="1"/>
              </p:cNvSpPr>
              <p:nvPr/>
            </p:nvSpPr>
            <p:spPr bwMode="auto">
              <a:xfrm>
                <a:off x="2781" y="2712"/>
                <a:ext cx="144" cy="144"/>
              </a:xfrm>
              <a:prstGeom prst="rect">
                <a:avLst/>
              </a:prstGeom>
              <a:noFill/>
              <a:ln w="28575" cap="sq">
                <a:solidFill>
                  <a:schemeClr val="tx1"/>
                </a:solidFill>
                <a:miter lim="800000"/>
                <a:headEnd type="none" w="sm" len="sm"/>
                <a:tailEnd type="none" w="sm" len="sm"/>
              </a:ln>
            </p:spPr>
            <p:txBody>
              <a:bodyPr wrap="none" anchor="ctr"/>
              <a:lstStyle/>
              <a:p>
                <a:pPr algn="ctr"/>
                <a:r>
                  <a:rPr lang="en-US" altLang="zh-CN" sz="1400" b="1">
                    <a:ea typeface="宋体" charset="-122"/>
                  </a:rPr>
                  <a:t>6</a:t>
                </a:r>
              </a:p>
            </p:txBody>
          </p:sp>
          <p:sp>
            <p:nvSpPr>
              <p:cNvPr id="56365" name="Rectangle 46"/>
              <p:cNvSpPr>
                <a:spLocks noChangeArrowheads="1"/>
              </p:cNvSpPr>
              <p:nvPr/>
            </p:nvSpPr>
            <p:spPr bwMode="auto">
              <a:xfrm>
                <a:off x="3216" y="2712"/>
                <a:ext cx="144" cy="144"/>
              </a:xfrm>
              <a:prstGeom prst="rect">
                <a:avLst/>
              </a:prstGeom>
              <a:noFill/>
              <a:ln w="28575" cap="sq">
                <a:solidFill>
                  <a:schemeClr val="tx1"/>
                </a:solidFill>
                <a:miter lim="800000"/>
                <a:headEnd type="none" w="sm" len="sm"/>
                <a:tailEnd type="none" w="sm" len="sm"/>
              </a:ln>
            </p:spPr>
            <p:txBody>
              <a:bodyPr wrap="none" anchor="ctr"/>
              <a:lstStyle/>
              <a:p>
                <a:pPr algn="ctr"/>
                <a:r>
                  <a:rPr lang="en-US" altLang="zh-CN" sz="1400" b="1">
                    <a:ea typeface="宋体" charset="-122"/>
                  </a:rPr>
                  <a:t>5</a:t>
                </a:r>
              </a:p>
            </p:txBody>
          </p:sp>
          <p:sp>
            <p:nvSpPr>
              <p:cNvPr id="56366" name="Rectangle 47"/>
              <p:cNvSpPr>
                <a:spLocks noChangeArrowheads="1"/>
              </p:cNvSpPr>
              <p:nvPr/>
            </p:nvSpPr>
            <p:spPr bwMode="auto">
              <a:xfrm>
                <a:off x="3216" y="3672"/>
                <a:ext cx="144" cy="144"/>
              </a:xfrm>
              <a:prstGeom prst="rect">
                <a:avLst/>
              </a:prstGeom>
              <a:noFill/>
              <a:ln w="28575" cap="sq">
                <a:solidFill>
                  <a:schemeClr val="tx1"/>
                </a:solidFill>
                <a:miter lim="800000"/>
                <a:headEnd type="none" w="sm" len="sm"/>
                <a:tailEnd type="none" w="sm" len="sm"/>
              </a:ln>
            </p:spPr>
            <p:txBody>
              <a:bodyPr wrap="none" anchor="ctr"/>
              <a:lstStyle/>
              <a:p>
                <a:pPr algn="ctr"/>
                <a:r>
                  <a:rPr lang="en-US" altLang="zh-CN" sz="1400" b="1">
                    <a:ea typeface="宋体" charset="-122"/>
                  </a:rPr>
                  <a:t>4</a:t>
                </a:r>
              </a:p>
            </p:txBody>
          </p:sp>
          <p:sp>
            <p:nvSpPr>
              <p:cNvPr id="56367" name="Rectangle 48"/>
              <p:cNvSpPr>
                <a:spLocks noChangeArrowheads="1"/>
              </p:cNvSpPr>
              <p:nvPr/>
            </p:nvSpPr>
            <p:spPr bwMode="auto">
              <a:xfrm>
                <a:off x="2781" y="3672"/>
                <a:ext cx="144" cy="144"/>
              </a:xfrm>
              <a:prstGeom prst="rect">
                <a:avLst/>
              </a:prstGeom>
              <a:noFill/>
              <a:ln w="28575" cap="sq">
                <a:solidFill>
                  <a:schemeClr val="tx1"/>
                </a:solidFill>
                <a:miter lim="800000"/>
                <a:headEnd type="none" w="sm" len="sm"/>
                <a:tailEnd type="none" w="sm" len="sm"/>
              </a:ln>
            </p:spPr>
            <p:txBody>
              <a:bodyPr wrap="none" anchor="ctr"/>
              <a:lstStyle/>
              <a:p>
                <a:pPr algn="ctr"/>
                <a:r>
                  <a:rPr lang="en-US" altLang="zh-CN" sz="1400" b="1">
                    <a:ea typeface="宋体" charset="-122"/>
                  </a:rPr>
                  <a:t>3</a:t>
                </a:r>
              </a:p>
            </p:txBody>
          </p:sp>
          <p:sp>
            <p:nvSpPr>
              <p:cNvPr id="56368" name="Rectangle 49"/>
              <p:cNvSpPr>
                <a:spLocks noChangeArrowheads="1"/>
              </p:cNvSpPr>
              <p:nvPr/>
            </p:nvSpPr>
            <p:spPr bwMode="auto">
              <a:xfrm>
                <a:off x="2346" y="3672"/>
                <a:ext cx="144" cy="144"/>
              </a:xfrm>
              <a:prstGeom prst="rect">
                <a:avLst/>
              </a:prstGeom>
              <a:noFill/>
              <a:ln w="28575" cap="sq">
                <a:solidFill>
                  <a:schemeClr val="tx1"/>
                </a:solidFill>
                <a:miter lim="800000"/>
                <a:headEnd type="none" w="sm" len="sm"/>
                <a:tailEnd type="none" w="sm" len="sm"/>
              </a:ln>
            </p:spPr>
            <p:txBody>
              <a:bodyPr wrap="none" anchor="ctr"/>
              <a:lstStyle/>
              <a:p>
                <a:pPr algn="ctr"/>
                <a:r>
                  <a:rPr lang="en-US" altLang="zh-CN" sz="1400" b="1">
                    <a:ea typeface="宋体" charset="-122"/>
                  </a:rPr>
                  <a:t>2</a:t>
                </a:r>
              </a:p>
            </p:txBody>
          </p:sp>
          <p:sp>
            <p:nvSpPr>
              <p:cNvPr id="56369" name="Rectangle 50"/>
              <p:cNvSpPr>
                <a:spLocks noChangeArrowheads="1"/>
              </p:cNvSpPr>
              <p:nvPr/>
            </p:nvSpPr>
            <p:spPr bwMode="auto">
              <a:xfrm>
                <a:off x="1912" y="3672"/>
                <a:ext cx="144" cy="144"/>
              </a:xfrm>
              <a:prstGeom prst="rect">
                <a:avLst/>
              </a:prstGeom>
              <a:noFill/>
              <a:ln w="28575" cap="sq">
                <a:solidFill>
                  <a:schemeClr val="tx1"/>
                </a:solidFill>
                <a:miter lim="800000"/>
                <a:headEnd type="none" w="sm" len="sm"/>
                <a:tailEnd type="none" w="sm" len="sm"/>
              </a:ln>
            </p:spPr>
            <p:txBody>
              <a:bodyPr wrap="none" anchor="ctr"/>
              <a:lstStyle/>
              <a:p>
                <a:pPr algn="ctr"/>
                <a:r>
                  <a:rPr lang="en-US" altLang="zh-CN" sz="1400" b="1">
                    <a:ea typeface="宋体" charset="-122"/>
                  </a:rPr>
                  <a:t>1</a:t>
                </a:r>
              </a:p>
            </p:txBody>
          </p:sp>
          <p:sp>
            <p:nvSpPr>
              <p:cNvPr id="56370" name="AutoShape 51"/>
              <p:cNvSpPr>
                <a:spLocks noChangeArrowheads="1"/>
              </p:cNvSpPr>
              <p:nvPr/>
            </p:nvSpPr>
            <p:spPr bwMode="auto">
              <a:xfrm>
                <a:off x="1728" y="3182"/>
                <a:ext cx="144" cy="192"/>
              </a:xfrm>
              <a:prstGeom prst="flowChartDelay">
                <a:avLst/>
              </a:prstGeom>
              <a:no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kumimoji="0" lang="zh-CN" altLang="zh-CN" b="1"/>
              </a:p>
            </p:txBody>
          </p:sp>
          <p:sp>
            <p:nvSpPr>
              <p:cNvPr id="56371" name="Line 52"/>
              <p:cNvSpPr>
                <a:spLocks noChangeShapeType="1"/>
              </p:cNvSpPr>
              <p:nvPr/>
            </p:nvSpPr>
            <p:spPr bwMode="auto">
              <a:xfrm>
                <a:off x="2352" y="3164"/>
                <a:ext cx="9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56372" name="Line 53"/>
              <p:cNvSpPr>
                <a:spLocks noChangeShapeType="1"/>
              </p:cNvSpPr>
              <p:nvPr/>
            </p:nvSpPr>
            <p:spPr bwMode="auto">
              <a:xfrm>
                <a:off x="2352" y="3366"/>
                <a:ext cx="9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56373" name="Line 54"/>
              <p:cNvSpPr>
                <a:spLocks noChangeShapeType="1"/>
              </p:cNvSpPr>
              <p:nvPr/>
            </p:nvSpPr>
            <p:spPr bwMode="auto">
              <a:xfrm rot="-5400000">
                <a:off x="2348" y="3360"/>
                <a:ext cx="9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56374" name="Freeform 55"/>
              <p:cNvSpPr>
                <a:spLocks/>
              </p:cNvSpPr>
              <p:nvPr/>
            </p:nvSpPr>
            <p:spPr bwMode="auto">
              <a:xfrm>
                <a:off x="2736" y="2856"/>
                <a:ext cx="124" cy="404"/>
              </a:xfrm>
              <a:custGeom>
                <a:avLst/>
                <a:gdLst>
                  <a:gd name="T0" fmla="*/ 0 w 144"/>
                  <a:gd name="T1" fmla="*/ 470 h 384"/>
                  <a:gd name="T2" fmla="*/ 79 w 144"/>
                  <a:gd name="T3" fmla="*/ 470 h 384"/>
                  <a:gd name="T4" fmla="*/ 79 w 144"/>
                  <a:gd name="T5" fmla="*/ 0 h 384"/>
                  <a:gd name="T6" fmla="*/ 0 60000 65536"/>
                  <a:gd name="T7" fmla="*/ 0 60000 65536"/>
                  <a:gd name="T8" fmla="*/ 0 60000 65536"/>
                  <a:gd name="T9" fmla="*/ 0 w 144"/>
                  <a:gd name="T10" fmla="*/ 0 h 384"/>
                  <a:gd name="T11" fmla="*/ 144 w 144"/>
                  <a:gd name="T12" fmla="*/ 384 h 384"/>
                </a:gdLst>
                <a:ahLst/>
                <a:cxnLst>
                  <a:cxn ang="T6">
                    <a:pos x="T0" y="T1"/>
                  </a:cxn>
                  <a:cxn ang="T7">
                    <a:pos x="T2" y="T3"/>
                  </a:cxn>
                  <a:cxn ang="T8">
                    <a:pos x="T4" y="T5"/>
                  </a:cxn>
                </a:cxnLst>
                <a:rect l="T9" t="T10" r="T11" b="T12"/>
                <a:pathLst>
                  <a:path w="144" h="384">
                    <a:moveTo>
                      <a:pt x="0" y="384"/>
                    </a:moveTo>
                    <a:lnTo>
                      <a:pt x="144" y="384"/>
                    </a:lnTo>
                    <a:lnTo>
                      <a:pt x="144"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56375" name="Freeform 56"/>
              <p:cNvSpPr>
                <a:spLocks/>
              </p:cNvSpPr>
              <p:nvPr/>
            </p:nvSpPr>
            <p:spPr bwMode="auto">
              <a:xfrm>
                <a:off x="2256" y="3384"/>
                <a:ext cx="576" cy="288"/>
              </a:xfrm>
              <a:custGeom>
                <a:avLst/>
                <a:gdLst>
                  <a:gd name="T0" fmla="*/ 96 w 576"/>
                  <a:gd name="T1" fmla="*/ 0 h 288"/>
                  <a:gd name="T2" fmla="*/ 0 w 576"/>
                  <a:gd name="T3" fmla="*/ 0 h 288"/>
                  <a:gd name="T4" fmla="*/ 0 w 576"/>
                  <a:gd name="T5" fmla="*/ 144 h 288"/>
                  <a:gd name="T6" fmla="*/ 576 w 576"/>
                  <a:gd name="T7" fmla="*/ 144 h 288"/>
                  <a:gd name="T8" fmla="*/ 576 w 576"/>
                  <a:gd name="T9" fmla="*/ 288 h 288"/>
                  <a:gd name="T10" fmla="*/ 0 60000 65536"/>
                  <a:gd name="T11" fmla="*/ 0 60000 65536"/>
                  <a:gd name="T12" fmla="*/ 0 60000 65536"/>
                  <a:gd name="T13" fmla="*/ 0 60000 65536"/>
                  <a:gd name="T14" fmla="*/ 0 60000 65536"/>
                  <a:gd name="T15" fmla="*/ 0 w 576"/>
                  <a:gd name="T16" fmla="*/ 0 h 288"/>
                  <a:gd name="T17" fmla="*/ 576 w 576"/>
                  <a:gd name="T18" fmla="*/ 288 h 288"/>
                </a:gdLst>
                <a:ahLst/>
                <a:cxnLst>
                  <a:cxn ang="T10">
                    <a:pos x="T0" y="T1"/>
                  </a:cxn>
                  <a:cxn ang="T11">
                    <a:pos x="T2" y="T3"/>
                  </a:cxn>
                  <a:cxn ang="T12">
                    <a:pos x="T4" y="T5"/>
                  </a:cxn>
                  <a:cxn ang="T13">
                    <a:pos x="T6" y="T7"/>
                  </a:cxn>
                  <a:cxn ang="T14">
                    <a:pos x="T8" y="T9"/>
                  </a:cxn>
                </a:cxnLst>
                <a:rect l="T15" t="T16" r="T17" b="T18"/>
                <a:pathLst>
                  <a:path w="576" h="288">
                    <a:moveTo>
                      <a:pt x="96" y="0"/>
                    </a:moveTo>
                    <a:lnTo>
                      <a:pt x="0" y="0"/>
                    </a:lnTo>
                    <a:lnTo>
                      <a:pt x="0" y="144"/>
                    </a:lnTo>
                    <a:lnTo>
                      <a:pt x="576" y="144"/>
                    </a:lnTo>
                    <a:lnTo>
                      <a:pt x="576" y="288"/>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56376" name="Freeform 57"/>
              <p:cNvSpPr>
                <a:spLocks/>
              </p:cNvSpPr>
              <p:nvPr/>
            </p:nvSpPr>
            <p:spPr bwMode="auto">
              <a:xfrm>
                <a:off x="2160" y="3192"/>
                <a:ext cx="240" cy="480"/>
              </a:xfrm>
              <a:custGeom>
                <a:avLst/>
                <a:gdLst>
                  <a:gd name="T0" fmla="*/ 192 w 240"/>
                  <a:gd name="T1" fmla="*/ 0 h 480"/>
                  <a:gd name="T2" fmla="*/ 0 w 240"/>
                  <a:gd name="T3" fmla="*/ 0 h 480"/>
                  <a:gd name="T4" fmla="*/ 0 w 240"/>
                  <a:gd name="T5" fmla="*/ 384 h 480"/>
                  <a:gd name="T6" fmla="*/ 240 w 240"/>
                  <a:gd name="T7" fmla="*/ 384 h 480"/>
                  <a:gd name="T8" fmla="*/ 240 w 240"/>
                  <a:gd name="T9" fmla="*/ 480 h 480"/>
                  <a:gd name="T10" fmla="*/ 0 60000 65536"/>
                  <a:gd name="T11" fmla="*/ 0 60000 65536"/>
                  <a:gd name="T12" fmla="*/ 0 60000 65536"/>
                  <a:gd name="T13" fmla="*/ 0 60000 65536"/>
                  <a:gd name="T14" fmla="*/ 0 60000 65536"/>
                  <a:gd name="T15" fmla="*/ 0 w 240"/>
                  <a:gd name="T16" fmla="*/ 0 h 480"/>
                  <a:gd name="T17" fmla="*/ 240 w 240"/>
                  <a:gd name="T18" fmla="*/ 480 h 480"/>
                </a:gdLst>
                <a:ahLst/>
                <a:cxnLst>
                  <a:cxn ang="T10">
                    <a:pos x="T0" y="T1"/>
                  </a:cxn>
                  <a:cxn ang="T11">
                    <a:pos x="T2" y="T3"/>
                  </a:cxn>
                  <a:cxn ang="T12">
                    <a:pos x="T4" y="T5"/>
                  </a:cxn>
                  <a:cxn ang="T13">
                    <a:pos x="T6" y="T7"/>
                  </a:cxn>
                  <a:cxn ang="T14">
                    <a:pos x="T8" y="T9"/>
                  </a:cxn>
                </a:cxnLst>
                <a:rect l="T15" t="T16" r="T17" b="T18"/>
                <a:pathLst>
                  <a:path w="240" h="480">
                    <a:moveTo>
                      <a:pt x="192" y="0"/>
                    </a:moveTo>
                    <a:lnTo>
                      <a:pt x="0" y="0"/>
                    </a:lnTo>
                    <a:lnTo>
                      <a:pt x="0" y="384"/>
                    </a:lnTo>
                    <a:lnTo>
                      <a:pt x="240" y="384"/>
                    </a:lnTo>
                    <a:lnTo>
                      <a:pt x="240" y="48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56377" name="Freeform 58"/>
              <p:cNvSpPr>
                <a:spLocks/>
              </p:cNvSpPr>
              <p:nvPr/>
            </p:nvSpPr>
            <p:spPr bwMode="auto">
              <a:xfrm>
                <a:off x="2428" y="2864"/>
                <a:ext cx="88" cy="260"/>
              </a:xfrm>
              <a:custGeom>
                <a:avLst/>
                <a:gdLst>
                  <a:gd name="T0" fmla="*/ 68 w 96"/>
                  <a:gd name="T1" fmla="*/ 121 h 336"/>
                  <a:gd name="T2" fmla="*/ 68 w 96"/>
                  <a:gd name="T3" fmla="*/ 69 h 336"/>
                  <a:gd name="T4" fmla="*/ 0 w 96"/>
                  <a:gd name="T5" fmla="*/ 69 h 336"/>
                  <a:gd name="T6" fmla="*/ 0 w 96"/>
                  <a:gd name="T7" fmla="*/ 0 h 336"/>
                  <a:gd name="T8" fmla="*/ 0 60000 65536"/>
                  <a:gd name="T9" fmla="*/ 0 60000 65536"/>
                  <a:gd name="T10" fmla="*/ 0 60000 65536"/>
                  <a:gd name="T11" fmla="*/ 0 60000 65536"/>
                  <a:gd name="T12" fmla="*/ 0 w 96"/>
                  <a:gd name="T13" fmla="*/ 0 h 336"/>
                  <a:gd name="T14" fmla="*/ 96 w 96"/>
                  <a:gd name="T15" fmla="*/ 336 h 336"/>
                </a:gdLst>
                <a:ahLst/>
                <a:cxnLst>
                  <a:cxn ang="T8">
                    <a:pos x="T0" y="T1"/>
                  </a:cxn>
                  <a:cxn ang="T9">
                    <a:pos x="T2" y="T3"/>
                  </a:cxn>
                  <a:cxn ang="T10">
                    <a:pos x="T4" y="T5"/>
                  </a:cxn>
                  <a:cxn ang="T11">
                    <a:pos x="T6" y="T7"/>
                  </a:cxn>
                </a:cxnLst>
                <a:rect l="T12" t="T13" r="T14" b="T15"/>
                <a:pathLst>
                  <a:path w="96" h="336">
                    <a:moveTo>
                      <a:pt x="96" y="336"/>
                    </a:moveTo>
                    <a:lnTo>
                      <a:pt x="96" y="192"/>
                    </a:lnTo>
                    <a:lnTo>
                      <a:pt x="0" y="192"/>
                    </a:lnTo>
                    <a:lnTo>
                      <a:pt x="0"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56378" name="Freeform 59"/>
              <p:cNvSpPr>
                <a:spLocks/>
              </p:cNvSpPr>
              <p:nvPr/>
            </p:nvSpPr>
            <p:spPr bwMode="auto">
              <a:xfrm>
                <a:off x="2541" y="3384"/>
                <a:ext cx="771" cy="288"/>
              </a:xfrm>
              <a:custGeom>
                <a:avLst/>
                <a:gdLst>
                  <a:gd name="T0" fmla="*/ 0 w 771"/>
                  <a:gd name="T1" fmla="*/ 0 h 288"/>
                  <a:gd name="T2" fmla="*/ 3 w 771"/>
                  <a:gd name="T3" fmla="*/ 96 h 288"/>
                  <a:gd name="T4" fmla="*/ 771 w 771"/>
                  <a:gd name="T5" fmla="*/ 96 h 288"/>
                  <a:gd name="T6" fmla="*/ 771 w 771"/>
                  <a:gd name="T7" fmla="*/ 288 h 288"/>
                  <a:gd name="T8" fmla="*/ 0 60000 65536"/>
                  <a:gd name="T9" fmla="*/ 0 60000 65536"/>
                  <a:gd name="T10" fmla="*/ 0 60000 65536"/>
                  <a:gd name="T11" fmla="*/ 0 60000 65536"/>
                  <a:gd name="T12" fmla="*/ 0 w 771"/>
                  <a:gd name="T13" fmla="*/ 0 h 288"/>
                  <a:gd name="T14" fmla="*/ 771 w 771"/>
                  <a:gd name="T15" fmla="*/ 288 h 288"/>
                </a:gdLst>
                <a:ahLst/>
                <a:cxnLst>
                  <a:cxn ang="T8">
                    <a:pos x="T0" y="T1"/>
                  </a:cxn>
                  <a:cxn ang="T9">
                    <a:pos x="T2" y="T3"/>
                  </a:cxn>
                  <a:cxn ang="T10">
                    <a:pos x="T4" y="T5"/>
                  </a:cxn>
                  <a:cxn ang="T11">
                    <a:pos x="T6" y="T7"/>
                  </a:cxn>
                </a:cxnLst>
                <a:rect l="T12" t="T13" r="T14" b="T15"/>
                <a:pathLst>
                  <a:path w="771" h="288">
                    <a:moveTo>
                      <a:pt x="0" y="0"/>
                    </a:moveTo>
                    <a:lnTo>
                      <a:pt x="3" y="96"/>
                    </a:lnTo>
                    <a:lnTo>
                      <a:pt x="771" y="96"/>
                    </a:lnTo>
                    <a:lnTo>
                      <a:pt x="771" y="288"/>
                    </a:lnTo>
                  </a:path>
                </a:pathLst>
              </a:custGeom>
              <a:noFill/>
              <a:ln w="28575" cap="sq">
                <a:solidFill>
                  <a:schemeClr val="tx1"/>
                </a:solidFill>
                <a:round/>
                <a:headEnd type="none" w="sm" len="sm"/>
                <a:tailEnd type="none" w="sm" len="sm"/>
              </a:ln>
            </p:spPr>
            <p:txBody>
              <a:bodyPr wrap="none" anchor="ctr"/>
              <a:lstStyle/>
              <a:p>
                <a:endParaRPr lang="zh-CN" altLang="en-US"/>
              </a:p>
            </p:txBody>
          </p:sp>
        </p:grpSp>
        <p:sp>
          <p:nvSpPr>
            <p:cNvPr id="56352" name="Text Box 60"/>
            <p:cNvSpPr txBox="1">
              <a:spLocks noChangeArrowheads="1"/>
            </p:cNvSpPr>
            <p:nvPr/>
          </p:nvSpPr>
          <p:spPr bwMode="auto">
            <a:xfrm>
              <a:off x="3158" y="3794"/>
              <a:ext cx="536" cy="288"/>
            </a:xfrm>
            <a:prstGeom prst="rect">
              <a:avLst/>
            </a:prstGeom>
            <a:noFill/>
            <a:ln w="28575" cap="sq">
              <a:noFill/>
              <a:miter lim="800000"/>
              <a:headEnd type="none" w="sm" len="sm"/>
              <a:tailEnd type="none" w="sm" len="sm"/>
            </a:ln>
          </p:spPr>
          <p:txBody>
            <a:bodyPr wrap="none">
              <a:spAutoFit/>
            </a:bodyPr>
            <a:lstStyle/>
            <a:p>
              <a:r>
                <a:rPr lang="en-US" altLang="zh-CN" b="1">
                  <a:latin typeface="宋体" charset="-122"/>
                  <a:ea typeface="宋体" charset="-122"/>
                </a:rPr>
                <a:t>-</a:t>
              </a:r>
              <a:r>
                <a:rPr lang="en-US" altLang="zh-CN" b="1" i="1">
                  <a:ea typeface="宋体" charset="-122"/>
                </a:rPr>
                <a:t>U</a:t>
              </a:r>
              <a:r>
                <a:rPr lang="en-US" altLang="zh-CN" b="1" baseline="-25000">
                  <a:ea typeface="宋体" charset="-122"/>
                </a:rPr>
                <a:t>CC</a:t>
              </a:r>
              <a:endParaRPr lang="en-US" altLang="zh-CN" b="1">
                <a:ea typeface="宋体" charset="-122"/>
              </a:endParaRPr>
            </a:p>
          </p:txBody>
        </p:sp>
        <p:sp>
          <p:nvSpPr>
            <p:cNvPr id="56353" name="Text Box 61"/>
            <p:cNvSpPr txBox="1">
              <a:spLocks noChangeArrowheads="1"/>
            </p:cNvSpPr>
            <p:nvPr/>
          </p:nvSpPr>
          <p:spPr bwMode="auto">
            <a:xfrm>
              <a:off x="2160" y="2424"/>
              <a:ext cx="536" cy="288"/>
            </a:xfrm>
            <a:prstGeom prst="rect">
              <a:avLst/>
            </a:prstGeom>
            <a:noFill/>
            <a:ln w="28575" cap="sq">
              <a:noFill/>
              <a:miter lim="800000"/>
              <a:headEnd type="none" w="sm" len="sm"/>
              <a:tailEnd type="none" w="sm" len="sm"/>
            </a:ln>
          </p:spPr>
          <p:txBody>
            <a:bodyPr wrap="none">
              <a:spAutoFit/>
            </a:bodyPr>
            <a:lstStyle/>
            <a:p>
              <a:r>
                <a:rPr lang="en-US" altLang="zh-CN" b="1">
                  <a:latin typeface="宋体" charset="-122"/>
                  <a:ea typeface="宋体" charset="-122"/>
                </a:rPr>
                <a:t>+</a:t>
              </a:r>
              <a:r>
                <a:rPr lang="en-US" altLang="zh-CN" b="1" i="1">
                  <a:ea typeface="宋体" charset="-122"/>
                </a:rPr>
                <a:t>U</a:t>
              </a:r>
              <a:r>
                <a:rPr lang="en-US" altLang="zh-CN" b="1" baseline="-25000">
                  <a:ea typeface="宋体" charset="-122"/>
                </a:rPr>
                <a:t>CC</a:t>
              </a:r>
              <a:endParaRPr lang="en-US" altLang="zh-CN" b="1">
                <a:ea typeface="宋体" charset="-122"/>
              </a:endParaRPr>
            </a:p>
          </p:txBody>
        </p:sp>
        <p:sp>
          <p:nvSpPr>
            <p:cNvPr id="56354" name="Text Box 62"/>
            <p:cNvSpPr txBox="1">
              <a:spLocks noChangeArrowheads="1"/>
            </p:cNvSpPr>
            <p:nvPr/>
          </p:nvSpPr>
          <p:spPr bwMode="auto">
            <a:xfrm>
              <a:off x="2726" y="2402"/>
              <a:ext cx="287" cy="288"/>
            </a:xfrm>
            <a:prstGeom prst="rect">
              <a:avLst/>
            </a:prstGeom>
            <a:noFill/>
            <a:ln w="28575" cap="sq">
              <a:noFill/>
              <a:miter lim="800000"/>
              <a:headEnd type="none" w="sm" len="sm"/>
              <a:tailEnd type="none" w="sm" len="sm"/>
            </a:ln>
          </p:spPr>
          <p:txBody>
            <a:bodyPr wrap="none">
              <a:spAutoFit/>
            </a:bodyPr>
            <a:lstStyle/>
            <a:p>
              <a:r>
                <a:rPr lang="en-US" altLang="zh-CN" b="1" i="1">
                  <a:ea typeface="宋体" charset="-122"/>
                </a:rPr>
                <a:t>u</a:t>
              </a:r>
              <a:r>
                <a:rPr lang="en-US" altLang="zh-CN" b="1" baseline="-25000">
                  <a:ea typeface="宋体" charset="-122"/>
                </a:rPr>
                <a:t>o</a:t>
              </a:r>
              <a:endParaRPr lang="en-US" altLang="zh-CN" b="1" i="1">
                <a:ea typeface="宋体" charset="-122"/>
              </a:endParaRPr>
            </a:p>
          </p:txBody>
        </p:sp>
        <p:sp>
          <p:nvSpPr>
            <p:cNvPr id="56355" name="Text Box 63"/>
            <p:cNvSpPr txBox="1">
              <a:spLocks noChangeArrowheads="1"/>
            </p:cNvSpPr>
            <p:nvPr/>
          </p:nvSpPr>
          <p:spPr bwMode="auto">
            <a:xfrm>
              <a:off x="2736" y="3794"/>
              <a:ext cx="296" cy="288"/>
            </a:xfrm>
            <a:prstGeom prst="rect">
              <a:avLst/>
            </a:prstGeom>
            <a:noFill/>
            <a:ln w="28575" cap="sq">
              <a:noFill/>
              <a:miter lim="800000"/>
              <a:headEnd type="none" w="sm" len="sm"/>
              <a:tailEnd type="none" w="sm" len="sm"/>
            </a:ln>
          </p:spPr>
          <p:txBody>
            <a:bodyPr wrap="none">
              <a:spAutoFit/>
            </a:bodyPr>
            <a:lstStyle/>
            <a:p>
              <a:r>
                <a:rPr lang="en-US" altLang="zh-CN" b="1" i="1">
                  <a:ea typeface="宋体" charset="-122"/>
                </a:rPr>
                <a:t>u</a:t>
              </a:r>
              <a:r>
                <a:rPr lang="en-US" altLang="zh-CN" b="1" baseline="-25000">
                  <a:ea typeface="宋体" charset="-122"/>
                </a:rPr>
                <a:t>+</a:t>
              </a:r>
              <a:endParaRPr lang="en-US" altLang="zh-CN" b="1" i="1">
                <a:ea typeface="宋体" charset="-122"/>
              </a:endParaRPr>
            </a:p>
          </p:txBody>
        </p:sp>
        <p:sp>
          <p:nvSpPr>
            <p:cNvPr id="56356" name="Text Box 64"/>
            <p:cNvSpPr txBox="1">
              <a:spLocks noChangeArrowheads="1"/>
            </p:cNvSpPr>
            <p:nvPr/>
          </p:nvSpPr>
          <p:spPr bwMode="auto">
            <a:xfrm>
              <a:off x="2304" y="3794"/>
              <a:ext cx="288" cy="288"/>
            </a:xfrm>
            <a:prstGeom prst="rect">
              <a:avLst/>
            </a:prstGeom>
            <a:noFill/>
            <a:ln w="28575" cap="sq">
              <a:noFill/>
              <a:miter lim="800000"/>
              <a:headEnd type="none" w="sm" len="sm"/>
              <a:tailEnd type="none" w="sm" len="sm"/>
            </a:ln>
          </p:spPr>
          <p:txBody>
            <a:bodyPr wrap="none">
              <a:spAutoFit/>
            </a:bodyPr>
            <a:lstStyle/>
            <a:p>
              <a:r>
                <a:rPr lang="en-US" altLang="zh-CN" b="1" i="1">
                  <a:ea typeface="宋体" charset="-122"/>
                </a:rPr>
                <a:t>u</a:t>
              </a:r>
              <a:r>
                <a:rPr lang="en-US" altLang="zh-CN" b="1" baseline="-25000">
                  <a:latin typeface="宋体" charset="-122"/>
                  <a:ea typeface="宋体" charset="-122"/>
                </a:rPr>
                <a:t>-</a:t>
              </a:r>
              <a:endParaRPr lang="en-US" altLang="zh-CN" b="1" i="1">
                <a:ea typeface="宋体" charset="-122"/>
              </a:endParaRPr>
            </a:p>
          </p:txBody>
        </p:sp>
        <p:sp>
          <p:nvSpPr>
            <p:cNvPr id="56357" name="Text Box 65"/>
            <p:cNvSpPr txBox="1">
              <a:spLocks noChangeArrowheads="1"/>
            </p:cNvSpPr>
            <p:nvPr/>
          </p:nvSpPr>
          <p:spPr bwMode="auto">
            <a:xfrm>
              <a:off x="1835" y="3835"/>
              <a:ext cx="308" cy="374"/>
            </a:xfrm>
            <a:prstGeom prst="rect">
              <a:avLst/>
            </a:prstGeom>
            <a:noFill/>
            <a:ln w="28575" cap="sq">
              <a:noFill/>
              <a:miter lim="800000"/>
              <a:headEnd type="none" w="sm" len="sm"/>
              <a:tailEnd type="none" w="sm" len="sm"/>
            </a:ln>
          </p:spPr>
          <p:txBody>
            <a:bodyPr vert="eaVert" wrap="none">
              <a:spAutoFit/>
            </a:bodyPr>
            <a:lstStyle/>
            <a:p>
              <a:r>
                <a:rPr lang="zh-CN" altLang="en-US" sz="2000" b="1">
                  <a:ea typeface="宋体" charset="-122"/>
                </a:rPr>
                <a:t>调零</a:t>
              </a:r>
            </a:p>
          </p:txBody>
        </p:sp>
        <p:sp>
          <p:nvSpPr>
            <p:cNvPr id="56358" name="Text Box 66"/>
            <p:cNvSpPr txBox="1">
              <a:spLocks noChangeArrowheads="1"/>
            </p:cNvSpPr>
            <p:nvPr/>
          </p:nvSpPr>
          <p:spPr bwMode="auto">
            <a:xfrm>
              <a:off x="3100" y="2457"/>
              <a:ext cx="438" cy="250"/>
            </a:xfrm>
            <a:prstGeom prst="rect">
              <a:avLst/>
            </a:prstGeom>
            <a:noFill/>
            <a:ln w="28575" cap="sq">
              <a:noFill/>
              <a:miter lim="800000"/>
              <a:headEnd type="none" w="sm" len="sm"/>
              <a:tailEnd type="none" w="sm" len="sm"/>
            </a:ln>
          </p:spPr>
          <p:txBody>
            <a:bodyPr wrap="none">
              <a:spAutoFit/>
            </a:bodyPr>
            <a:lstStyle/>
            <a:p>
              <a:r>
                <a:rPr lang="zh-CN" altLang="en-US" sz="2000" b="1">
                  <a:ea typeface="宋体" charset="-122"/>
                </a:rPr>
                <a:t>调零</a:t>
              </a:r>
            </a:p>
          </p:txBody>
        </p:sp>
        <p:sp>
          <p:nvSpPr>
            <p:cNvPr id="56359" name="Text Box 67"/>
            <p:cNvSpPr txBox="1">
              <a:spLocks noChangeArrowheads="1"/>
            </p:cNvSpPr>
            <p:nvPr/>
          </p:nvSpPr>
          <p:spPr bwMode="auto">
            <a:xfrm>
              <a:off x="1804" y="2424"/>
              <a:ext cx="309" cy="288"/>
            </a:xfrm>
            <a:prstGeom prst="rect">
              <a:avLst/>
            </a:prstGeom>
            <a:noFill/>
            <a:ln w="28575" cap="sq">
              <a:noFill/>
              <a:miter lim="800000"/>
              <a:headEnd type="none" w="sm" len="sm"/>
              <a:tailEnd type="none" w="sm" len="sm"/>
            </a:ln>
          </p:spPr>
          <p:txBody>
            <a:bodyPr wrap="none">
              <a:spAutoFit/>
            </a:bodyPr>
            <a:lstStyle/>
            <a:p>
              <a:r>
                <a:rPr lang="zh-CN" altLang="en-US" b="1">
                  <a:ea typeface="宋体" charset="-122"/>
                </a:rPr>
                <a:t>空</a:t>
              </a:r>
            </a:p>
          </p:txBody>
        </p:sp>
      </p:grpSp>
      <p:sp>
        <p:nvSpPr>
          <p:cNvPr id="132164" name="Text Box 68"/>
          <p:cNvSpPr txBox="1">
            <a:spLocks noChangeArrowheads="1"/>
          </p:cNvSpPr>
          <p:nvPr/>
        </p:nvSpPr>
        <p:spPr bwMode="auto">
          <a:xfrm>
            <a:off x="179388" y="836613"/>
            <a:ext cx="4787900" cy="519112"/>
          </a:xfrm>
          <a:prstGeom prst="rect">
            <a:avLst/>
          </a:prstGeom>
          <a:noFill/>
          <a:ln w="12700" cap="sq">
            <a:noFill/>
            <a:miter lim="800000"/>
            <a:headEnd type="none" w="sm" len="sm"/>
            <a:tailEnd type="none" w="sm" len="sm"/>
          </a:ln>
        </p:spPr>
        <p:txBody>
          <a:bodyPr>
            <a:spAutoFit/>
          </a:bodyPr>
          <a:lstStyle/>
          <a:p>
            <a:r>
              <a:rPr lang="zh-CN" altLang="en-US" sz="2800" b="1">
                <a:ea typeface="宋体" charset="-122"/>
              </a:rPr>
              <a:t>双列直插式</a:t>
            </a:r>
            <a:r>
              <a:rPr lang="zh-CN" altLang="en-US" sz="2800" b="1">
                <a:solidFill>
                  <a:srgbClr val="FF0000"/>
                </a:solidFill>
                <a:ea typeface="宋体" charset="-122"/>
              </a:rPr>
              <a:t>单运放</a:t>
            </a:r>
            <a:r>
              <a:rPr lang="zh-CN" altLang="en-US" sz="2800" b="1">
                <a:ea typeface="宋体" charset="-122"/>
              </a:rPr>
              <a:t>外部引脚</a:t>
            </a:r>
          </a:p>
        </p:txBody>
      </p:sp>
      <p:sp>
        <p:nvSpPr>
          <p:cNvPr id="132165" name="Line 69"/>
          <p:cNvSpPr>
            <a:spLocks noChangeShapeType="1"/>
          </p:cNvSpPr>
          <p:nvPr/>
        </p:nvSpPr>
        <p:spPr bwMode="auto">
          <a:xfrm flipV="1">
            <a:off x="755650" y="3295650"/>
            <a:ext cx="1143000" cy="3048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132166" name="Text Box 70"/>
          <p:cNvSpPr txBox="1">
            <a:spLocks noChangeArrowheads="1"/>
          </p:cNvSpPr>
          <p:nvPr/>
        </p:nvSpPr>
        <p:spPr bwMode="auto">
          <a:xfrm>
            <a:off x="179388" y="3079750"/>
            <a:ext cx="549275" cy="692150"/>
          </a:xfrm>
          <a:prstGeom prst="rect">
            <a:avLst/>
          </a:prstGeom>
          <a:noFill/>
          <a:ln w="12700" cap="sq">
            <a:noFill/>
            <a:miter lim="800000"/>
            <a:headEnd type="none" w="sm" len="sm"/>
            <a:tailEnd type="none" w="sm" len="sm"/>
          </a:ln>
        </p:spPr>
        <p:txBody>
          <a:bodyPr vert="eaVert" wrap="none">
            <a:spAutoFit/>
          </a:bodyPr>
          <a:lstStyle/>
          <a:p>
            <a:r>
              <a:rPr lang="zh-CN" altLang="en-US" b="1"/>
              <a:t>标志</a:t>
            </a:r>
          </a:p>
        </p:txBody>
      </p:sp>
      <p:grpSp>
        <p:nvGrpSpPr>
          <p:cNvPr id="4" name="Group 34"/>
          <p:cNvGrpSpPr>
            <a:grpSpLocks/>
          </p:cNvGrpSpPr>
          <p:nvPr/>
        </p:nvGrpSpPr>
        <p:grpSpPr bwMode="auto">
          <a:xfrm>
            <a:off x="5148263" y="1628775"/>
            <a:ext cx="3560762" cy="3149600"/>
            <a:chOff x="3215" y="223"/>
            <a:chExt cx="2243" cy="2075"/>
          </a:xfrm>
        </p:grpSpPr>
        <p:sp>
          <p:nvSpPr>
            <p:cNvPr id="56327" name="Line 35"/>
            <p:cNvSpPr>
              <a:spLocks noChangeShapeType="1"/>
            </p:cNvSpPr>
            <p:nvPr/>
          </p:nvSpPr>
          <p:spPr bwMode="auto">
            <a:xfrm flipH="1" flipV="1">
              <a:off x="3671" y="832"/>
              <a:ext cx="361" cy="1"/>
            </a:xfrm>
            <a:prstGeom prst="line">
              <a:avLst/>
            </a:prstGeom>
            <a:noFill/>
            <a:ln w="38100">
              <a:solidFill>
                <a:schemeClr val="tx1"/>
              </a:solidFill>
              <a:round/>
              <a:headEnd/>
              <a:tailEnd/>
            </a:ln>
          </p:spPr>
          <p:txBody>
            <a:bodyPr wrap="none" lIns="0" tIns="0" rIns="0" anchor="ctr"/>
            <a:lstStyle/>
            <a:p>
              <a:endParaRPr lang="zh-CN" altLang="en-US"/>
            </a:p>
          </p:txBody>
        </p:sp>
        <p:sp>
          <p:nvSpPr>
            <p:cNvPr id="56328" name="Line 36"/>
            <p:cNvSpPr>
              <a:spLocks noChangeShapeType="1"/>
            </p:cNvSpPr>
            <p:nvPr/>
          </p:nvSpPr>
          <p:spPr bwMode="auto">
            <a:xfrm flipH="1">
              <a:off x="3656" y="1295"/>
              <a:ext cx="402" cy="0"/>
            </a:xfrm>
            <a:prstGeom prst="line">
              <a:avLst/>
            </a:prstGeom>
            <a:noFill/>
            <a:ln w="38100">
              <a:solidFill>
                <a:schemeClr val="tx1"/>
              </a:solidFill>
              <a:round/>
              <a:headEnd/>
              <a:tailEnd/>
            </a:ln>
          </p:spPr>
          <p:txBody>
            <a:bodyPr wrap="none" lIns="0" tIns="0" rIns="0" anchor="ctr"/>
            <a:lstStyle/>
            <a:p>
              <a:endParaRPr lang="zh-CN" altLang="en-US"/>
            </a:p>
          </p:txBody>
        </p:sp>
        <p:sp>
          <p:nvSpPr>
            <p:cNvPr id="56329" name="Line 37"/>
            <p:cNvSpPr>
              <a:spLocks noChangeShapeType="1"/>
            </p:cNvSpPr>
            <p:nvPr/>
          </p:nvSpPr>
          <p:spPr bwMode="auto">
            <a:xfrm>
              <a:off x="3995" y="1548"/>
              <a:ext cx="0" cy="750"/>
            </a:xfrm>
            <a:prstGeom prst="line">
              <a:avLst/>
            </a:prstGeom>
            <a:noFill/>
            <a:ln w="38100">
              <a:solidFill>
                <a:schemeClr val="tx1"/>
              </a:solidFill>
              <a:round/>
              <a:headEnd/>
              <a:tailEnd/>
            </a:ln>
          </p:spPr>
          <p:txBody>
            <a:bodyPr wrap="none" lIns="0" tIns="0" rIns="0" anchor="ctr"/>
            <a:lstStyle/>
            <a:p>
              <a:endParaRPr lang="zh-CN" altLang="en-US"/>
            </a:p>
          </p:txBody>
        </p:sp>
        <p:sp>
          <p:nvSpPr>
            <p:cNvPr id="56330" name="Line 38"/>
            <p:cNvSpPr>
              <a:spLocks noChangeShapeType="1"/>
            </p:cNvSpPr>
            <p:nvPr/>
          </p:nvSpPr>
          <p:spPr bwMode="auto">
            <a:xfrm>
              <a:off x="4363" y="1585"/>
              <a:ext cx="0" cy="308"/>
            </a:xfrm>
            <a:prstGeom prst="line">
              <a:avLst/>
            </a:prstGeom>
            <a:noFill/>
            <a:ln w="38100">
              <a:solidFill>
                <a:schemeClr val="tx1"/>
              </a:solidFill>
              <a:round/>
              <a:headEnd/>
              <a:tailEnd/>
            </a:ln>
          </p:spPr>
          <p:txBody>
            <a:bodyPr wrap="none" lIns="0" tIns="0" rIns="0" anchor="ctr"/>
            <a:lstStyle/>
            <a:p>
              <a:endParaRPr lang="zh-CN" altLang="en-US"/>
            </a:p>
          </p:txBody>
        </p:sp>
        <p:sp>
          <p:nvSpPr>
            <p:cNvPr id="56331" name="Line 39"/>
            <p:cNvSpPr>
              <a:spLocks noChangeShapeType="1"/>
            </p:cNvSpPr>
            <p:nvPr/>
          </p:nvSpPr>
          <p:spPr bwMode="auto">
            <a:xfrm>
              <a:off x="4734" y="1600"/>
              <a:ext cx="0" cy="295"/>
            </a:xfrm>
            <a:prstGeom prst="line">
              <a:avLst/>
            </a:prstGeom>
            <a:noFill/>
            <a:ln w="38100">
              <a:solidFill>
                <a:schemeClr val="tx1"/>
              </a:solidFill>
              <a:round/>
              <a:headEnd/>
              <a:tailEnd/>
            </a:ln>
          </p:spPr>
          <p:txBody>
            <a:bodyPr wrap="none" lIns="0" tIns="0" rIns="0" anchor="ctr"/>
            <a:lstStyle/>
            <a:p>
              <a:endParaRPr lang="zh-CN" altLang="en-US"/>
            </a:p>
          </p:txBody>
        </p:sp>
        <p:sp>
          <p:nvSpPr>
            <p:cNvPr id="56332" name="Line 40"/>
            <p:cNvSpPr>
              <a:spLocks noChangeShapeType="1"/>
            </p:cNvSpPr>
            <p:nvPr/>
          </p:nvSpPr>
          <p:spPr bwMode="auto">
            <a:xfrm flipV="1">
              <a:off x="4356" y="1884"/>
              <a:ext cx="380" cy="0"/>
            </a:xfrm>
            <a:prstGeom prst="line">
              <a:avLst/>
            </a:prstGeom>
            <a:noFill/>
            <a:ln w="38100">
              <a:solidFill>
                <a:schemeClr val="tx1"/>
              </a:solidFill>
              <a:round/>
              <a:headEnd/>
              <a:tailEnd/>
            </a:ln>
          </p:spPr>
          <p:txBody>
            <a:bodyPr wrap="none" lIns="0" tIns="0" rIns="0" anchor="ctr"/>
            <a:lstStyle/>
            <a:p>
              <a:endParaRPr lang="zh-CN" altLang="en-US"/>
            </a:p>
          </p:txBody>
        </p:sp>
        <p:sp>
          <p:nvSpPr>
            <p:cNvPr id="56333" name="Line 41"/>
            <p:cNvSpPr>
              <a:spLocks noChangeShapeType="1"/>
            </p:cNvSpPr>
            <p:nvPr/>
          </p:nvSpPr>
          <p:spPr bwMode="auto">
            <a:xfrm>
              <a:off x="3995" y="2133"/>
              <a:ext cx="557" cy="1"/>
            </a:xfrm>
            <a:prstGeom prst="line">
              <a:avLst/>
            </a:prstGeom>
            <a:noFill/>
            <a:ln w="38100">
              <a:solidFill>
                <a:schemeClr val="tx1"/>
              </a:solidFill>
              <a:round/>
              <a:headEnd/>
              <a:tailEnd/>
            </a:ln>
          </p:spPr>
          <p:txBody>
            <a:bodyPr wrap="none" lIns="0" tIns="0" rIns="0" anchor="ctr"/>
            <a:lstStyle/>
            <a:p>
              <a:endParaRPr lang="zh-CN" altLang="en-US"/>
            </a:p>
          </p:txBody>
        </p:sp>
        <p:sp>
          <p:nvSpPr>
            <p:cNvPr id="56334" name="Rectangle 42"/>
            <p:cNvSpPr>
              <a:spLocks noChangeArrowheads="1"/>
            </p:cNvSpPr>
            <p:nvPr/>
          </p:nvSpPr>
          <p:spPr bwMode="auto">
            <a:xfrm>
              <a:off x="4170" y="2086"/>
              <a:ext cx="254" cy="93"/>
            </a:xfrm>
            <a:prstGeom prst="rect">
              <a:avLst/>
            </a:prstGeom>
            <a:solidFill>
              <a:schemeClr val="bg1"/>
            </a:solidFill>
            <a:ln w="38100">
              <a:solidFill>
                <a:schemeClr val="tx1"/>
              </a:solidFill>
              <a:miter lim="800000"/>
              <a:headEnd/>
              <a:tailEnd/>
            </a:ln>
          </p:spPr>
          <p:txBody>
            <a:bodyPr wrap="none" lIns="0" tIns="0" rIns="0" anchor="ctr"/>
            <a:lstStyle/>
            <a:p>
              <a:endParaRPr lang="zh-CN" altLang="en-US"/>
            </a:p>
          </p:txBody>
        </p:sp>
        <p:sp>
          <p:nvSpPr>
            <p:cNvPr id="56335" name="Line 43"/>
            <p:cNvSpPr>
              <a:spLocks noChangeShapeType="1"/>
            </p:cNvSpPr>
            <p:nvPr/>
          </p:nvSpPr>
          <p:spPr bwMode="auto">
            <a:xfrm flipV="1">
              <a:off x="4545" y="1915"/>
              <a:ext cx="0" cy="212"/>
            </a:xfrm>
            <a:prstGeom prst="line">
              <a:avLst/>
            </a:prstGeom>
            <a:noFill/>
            <a:ln w="38100">
              <a:solidFill>
                <a:schemeClr val="tx1"/>
              </a:solidFill>
              <a:round/>
              <a:headEnd/>
              <a:tailEnd type="triangle" w="med" len="med"/>
            </a:ln>
          </p:spPr>
          <p:txBody>
            <a:bodyPr wrap="none" lIns="0" tIns="0" rIns="0" anchor="ctr"/>
            <a:lstStyle/>
            <a:p>
              <a:endParaRPr lang="zh-CN" altLang="en-US"/>
            </a:p>
          </p:txBody>
        </p:sp>
        <p:sp>
          <p:nvSpPr>
            <p:cNvPr id="56336" name="Oval 44"/>
            <p:cNvSpPr>
              <a:spLocks noChangeArrowheads="1"/>
            </p:cNvSpPr>
            <p:nvPr/>
          </p:nvSpPr>
          <p:spPr bwMode="auto">
            <a:xfrm flipV="1">
              <a:off x="3980" y="2096"/>
              <a:ext cx="55" cy="68"/>
            </a:xfrm>
            <a:prstGeom prst="ellipse">
              <a:avLst/>
            </a:prstGeom>
            <a:solidFill>
              <a:schemeClr val="tx1"/>
            </a:solidFill>
            <a:ln w="38100">
              <a:solidFill>
                <a:schemeClr val="tx1"/>
              </a:solidFill>
              <a:round/>
              <a:headEnd/>
              <a:tailEnd/>
            </a:ln>
          </p:spPr>
          <p:txBody>
            <a:bodyPr wrap="none" lIns="0" tIns="0" rIns="0" anchor="ctr"/>
            <a:lstStyle/>
            <a:p>
              <a:endParaRPr lang="zh-CN" altLang="en-US"/>
            </a:p>
          </p:txBody>
        </p:sp>
        <p:sp>
          <p:nvSpPr>
            <p:cNvPr id="56337" name="Text Box 45"/>
            <p:cNvSpPr txBox="1">
              <a:spLocks noChangeArrowheads="1"/>
            </p:cNvSpPr>
            <p:nvPr/>
          </p:nvSpPr>
          <p:spPr bwMode="auto">
            <a:xfrm>
              <a:off x="3499" y="1947"/>
              <a:ext cx="483" cy="240"/>
            </a:xfrm>
            <a:prstGeom prst="rect">
              <a:avLst/>
            </a:prstGeom>
            <a:noFill/>
            <a:ln w="38100">
              <a:noFill/>
              <a:miter lim="800000"/>
              <a:headEnd/>
              <a:tailEnd/>
            </a:ln>
          </p:spPr>
          <p:txBody>
            <a:bodyPr lIns="0" tIns="0" rIns="0" bIns="0">
              <a:spAutoFit/>
            </a:bodyPr>
            <a:lstStyle/>
            <a:p>
              <a:r>
                <a:rPr lang="en-US" altLang="zh-CN" b="1">
                  <a:latin typeface="宋体" charset="-122"/>
                  <a:ea typeface="宋体" charset="-122"/>
                </a:rPr>
                <a:t>-</a:t>
              </a:r>
              <a:r>
                <a:rPr lang="en-US" altLang="zh-CN" b="1" i="1">
                  <a:ea typeface="宋体" charset="-122"/>
                </a:rPr>
                <a:t>V</a:t>
              </a:r>
              <a:r>
                <a:rPr lang="en-US" altLang="zh-CN" b="1" baseline="-25000">
                  <a:ea typeface="宋体" charset="-122"/>
                </a:rPr>
                <a:t>CC </a:t>
              </a:r>
            </a:p>
          </p:txBody>
        </p:sp>
        <p:sp>
          <p:nvSpPr>
            <p:cNvPr id="56338" name="Line 46"/>
            <p:cNvSpPr>
              <a:spLocks noChangeShapeType="1"/>
            </p:cNvSpPr>
            <p:nvPr/>
          </p:nvSpPr>
          <p:spPr bwMode="auto">
            <a:xfrm>
              <a:off x="4539" y="1039"/>
              <a:ext cx="536" cy="0"/>
            </a:xfrm>
            <a:prstGeom prst="line">
              <a:avLst/>
            </a:prstGeom>
            <a:noFill/>
            <a:ln w="38100">
              <a:solidFill>
                <a:schemeClr val="tx1"/>
              </a:solidFill>
              <a:round/>
              <a:headEnd/>
              <a:tailEnd/>
            </a:ln>
          </p:spPr>
          <p:txBody>
            <a:bodyPr wrap="none" lIns="0" tIns="0" rIns="0" anchor="ctr"/>
            <a:lstStyle/>
            <a:p>
              <a:endParaRPr lang="zh-CN" altLang="en-US"/>
            </a:p>
          </p:txBody>
        </p:sp>
        <p:sp>
          <p:nvSpPr>
            <p:cNvPr id="56339" name="Line 47"/>
            <p:cNvSpPr>
              <a:spLocks noChangeShapeType="1"/>
            </p:cNvSpPr>
            <p:nvPr/>
          </p:nvSpPr>
          <p:spPr bwMode="auto">
            <a:xfrm flipH="1" flipV="1">
              <a:off x="4390" y="311"/>
              <a:ext cx="0" cy="442"/>
            </a:xfrm>
            <a:prstGeom prst="line">
              <a:avLst/>
            </a:prstGeom>
            <a:noFill/>
            <a:ln w="38100">
              <a:solidFill>
                <a:schemeClr val="tx1"/>
              </a:solidFill>
              <a:round/>
              <a:headEnd/>
              <a:tailEnd/>
            </a:ln>
          </p:spPr>
          <p:txBody>
            <a:bodyPr wrap="none" lIns="0" tIns="0" rIns="0" anchor="ctr"/>
            <a:lstStyle/>
            <a:p>
              <a:endParaRPr lang="zh-CN" altLang="en-US"/>
            </a:p>
          </p:txBody>
        </p:sp>
        <p:sp>
          <p:nvSpPr>
            <p:cNvPr id="56340" name="Text Box 48"/>
            <p:cNvSpPr txBox="1">
              <a:spLocks noChangeArrowheads="1"/>
            </p:cNvSpPr>
            <p:nvPr/>
          </p:nvSpPr>
          <p:spPr bwMode="auto">
            <a:xfrm>
              <a:off x="4879" y="758"/>
              <a:ext cx="579" cy="241"/>
            </a:xfrm>
            <a:prstGeom prst="rect">
              <a:avLst/>
            </a:prstGeom>
            <a:noFill/>
            <a:ln w="38100">
              <a:noFill/>
              <a:miter lim="800000"/>
              <a:headEnd/>
              <a:tailEnd/>
            </a:ln>
          </p:spPr>
          <p:txBody>
            <a:bodyPr wrap="none" lIns="0" tIns="0" rIns="0" bIns="0">
              <a:spAutoFit/>
            </a:bodyPr>
            <a:lstStyle/>
            <a:p>
              <a:r>
                <a:rPr lang="zh-CN" altLang="en-US" b="1">
                  <a:solidFill>
                    <a:srgbClr val="0000FF"/>
                  </a:solidFill>
                  <a:ea typeface="宋体" charset="-122"/>
                </a:rPr>
                <a:t>输出端</a:t>
              </a:r>
            </a:p>
          </p:txBody>
        </p:sp>
        <p:sp>
          <p:nvSpPr>
            <p:cNvPr id="56341" name="Text Box 49"/>
            <p:cNvSpPr txBox="1">
              <a:spLocks noChangeArrowheads="1"/>
            </p:cNvSpPr>
            <p:nvPr/>
          </p:nvSpPr>
          <p:spPr bwMode="auto">
            <a:xfrm>
              <a:off x="4928" y="1003"/>
              <a:ext cx="235" cy="282"/>
            </a:xfrm>
            <a:prstGeom prst="rect">
              <a:avLst/>
            </a:prstGeom>
            <a:noFill/>
            <a:ln w="38100">
              <a:noFill/>
              <a:miter lim="800000"/>
              <a:headEnd/>
              <a:tailEnd/>
            </a:ln>
          </p:spPr>
          <p:txBody>
            <a:bodyPr lIns="0" tIns="0" rIns="0" bIns="0">
              <a:spAutoFit/>
            </a:bodyPr>
            <a:lstStyle/>
            <a:p>
              <a:r>
                <a:rPr lang="en-US" altLang="zh-CN" sz="2800" b="1" i="1">
                  <a:ea typeface="宋体" charset="-122"/>
                </a:rPr>
                <a:t>u</a:t>
              </a:r>
              <a:r>
                <a:rPr lang="en-US" altLang="zh-CN" sz="2800" b="1" i="1" baseline="-25000">
                  <a:ea typeface="宋体" charset="-122"/>
                </a:rPr>
                <a:t>o</a:t>
              </a:r>
            </a:p>
          </p:txBody>
        </p:sp>
        <p:sp>
          <p:nvSpPr>
            <p:cNvPr id="56342" name="Text Box 50"/>
            <p:cNvSpPr txBox="1">
              <a:spLocks noChangeArrowheads="1"/>
            </p:cNvSpPr>
            <p:nvPr/>
          </p:nvSpPr>
          <p:spPr bwMode="auto">
            <a:xfrm>
              <a:off x="4439" y="264"/>
              <a:ext cx="483" cy="240"/>
            </a:xfrm>
            <a:prstGeom prst="rect">
              <a:avLst/>
            </a:prstGeom>
            <a:noFill/>
            <a:ln w="38100">
              <a:noFill/>
              <a:miter lim="800000"/>
              <a:headEnd/>
              <a:tailEnd/>
            </a:ln>
          </p:spPr>
          <p:txBody>
            <a:bodyPr lIns="0" tIns="0" rIns="0" bIns="0">
              <a:spAutoFit/>
            </a:bodyPr>
            <a:lstStyle/>
            <a:p>
              <a:r>
                <a:rPr lang="en-US" altLang="zh-CN" b="1">
                  <a:ea typeface="宋体" charset="-122"/>
                </a:rPr>
                <a:t>+</a:t>
              </a:r>
              <a:r>
                <a:rPr lang="en-US" altLang="zh-CN" b="1" i="1">
                  <a:ea typeface="宋体" charset="-122"/>
                </a:rPr>
                <a:t>V</a:t>
              </a:r>
              <a:r>
                <a:rPr lang="en-US" altLang="zh-CN" b="1" baseline="-25000">
                  <a:ea typeface="宋体" charset="-122"/>
                </a:rPr>
                <a:t>CC </a:t>
              </a:r>
            </a:p>
          </p:txBody>
        </p:sp>
        <p:sp>
          <p:nvSpPr>
            <p:cNvPr id="56343" name="Text Box 51"/>
            <p:cNvSpPr txBox="1">
              <a:spLocks noChangeArrowheads="1"/>
            </p:cNvSpPr>
            <p:nvPr/>
          </p:nvSpPr>
          <p:spPr bwMode="auto">
            <a:xfrm>
              <a:off x="3215" y="223"/>
              <a:ext cx="794" cy="481"/>
            </a:xfrm>
            <a:prstGeom prst="rect">
              <a:avLst/>
            </a:prstGeom>
            <a:noFill/>
            <a:ln w="38100">
              <a:noFill/>
              <a:miter lim="800000"/>
              <a:headEnd/>
              <a:tailEnd/>
            </a:ln>
          </p:spPr>
          <p:txBody>
            <a:bodyPr lIns="0" tIns="0" rIns="0" bIns="0">
              <a:spAutoFit/>
            </a:bodyPr>
            <a:lstStyle/>
            <a:p>
              <a:r>
                <a:rPr lang="zh-CN" altLang="en-US" b="1">
                  <a:solidFill>
                    <a:srgbClr val="0000FF"/>
                  </a:solidFill>
                  <a:ea typeface="宋体" charset="-122"/>
                </a:rPr>
                <a:t>同相</a:t>
              </a:r>
            </a:p>
            <a:p>
              <a:r>
                <a:rPr lang="zh-CN" altLang="en-US" b="1">
                  <a:solidFill>
                    <a:srgbClr val="0000FF"/>
                  </a:solidFill>
                  <a:ea typeface="宋体" charset="-122"/>
                </a:rPr>
                <a:t>输入端</a:t>
              </a:r>
            </a:p>
          </p:txBody>
        </p:sp>
        <p:sp>
          <p:nvSpPr>
            <p:cNvPr id="56344" name="Text Box 52"/>
            <p:cNvSpPr txBox="1">
              <a:spLocks noChangeArrowheads="1"/>
            </p:cNvSpPr>
            <p:nvPr/>
          </p:nvSpPr>
          <p:spPr bwMode="auto">
            <a:xfrm>
              <a:off x="3279" y="1460"/>
              <a:ext cx="794" cy="481"/>
            </a:xfrm>
            <a:prstGeom prst="rect">
              <a:avLst/>
            </a:prstGeom>
            <a:noFill/>
            <a:ln w="38100">
              <a:noFill/>
              <a:miter lim="800000"/>
              <a:headEnd/>
              <a:tailEnd/>
            </a:ln>
          </p:spPr>
          <p:txBody>
            <a:bodyPr lIns="0" tIns="0" rIns="0" bIns="0">
              <a:spAutoFit/>
            </a:bodyPr>
            <a:lstStyle/>
            <a:p>
              <a:r>
                <a:rPr lang="zh-CN" altLang="en-US" b="1">
                  <a:solidFill>
                    <a:srgbClr val="0000FF"/>
                  </a:solidFill>
                  <a:ea typeface="宋体" charset="-122"/>
                </a:rPr>
                <a:t>反相</a:t>
              </a:r>
            </a:p>
            <a:p>
              <a:r>
                <a:rPr lang="zh-CN" altLang="en-US" b="1">
                  <a:solidFill>
                    <a:srgbClr val="0000FF"/>
                  </a:solidFill>
                  <a:ea typeface="宋体" charset="-122"/>
                </a:rPr>
                <a:t>输入端</a:t>
              </a:r>
            </a:p>
          </p:txBody>
        </p:sp>
        <p:sp>
          <p:nvSpPr>
            <p:cNvPr id="56345" name="Text Box 53"/>
            <p:cNvSpPr txBox="1">
              <a:spLocks noChangeArrowheads="1"/>
            </p:cNvSpPr>
            <p:nvPr/>
          </p:nvSpPr>
          <p:spPr bwMode="auto">
            <a:xfrm>
              <a:off x="3446" y="641"/>
              <a:ext cx="396" cy="282"/>
            </a:xfrm>
            <a:prstGeom prst="rect">
              <a:avLst/>
            </a:prstGeom>
            <a:noFill/>
            <a:ln w="38100">
              <a:noFill/>
              <a:miter lim="800000"/>
              <a:headEnd/>
              <a:tailEnd/>
            </a:ln>
          </p:spPr>
          <p:txBody>
            <a:bodyPr lIns="0" tIns="0" rIns="0" bIns="0">
              <a:spAutoFit/>
            </a:bodyPr>
            <a:lstStyle/>
            <a:p>
              <a:r>
                <a:rPr lang="en-US" altLang="zh-CN" sz="2800" b="1" i="1">
                  <a:ea typeface="楷体" pitchFamily="18" charset="-122"/>
                </a:rPr>
                <a:t>u</a:t>
              </a:r>
              <a:r>
                <a:rPr lang="en-US" altLang="zh-CN" sz="2800" b="1" i="1" baseline="-25000">
                  <a:ea typeface="楷体" pitchFamily="18" charset="-122"/>
                </a:rPr>
                <a:t>+</a:t>
              </a:r>
              <a:endParaRPr lang="en-US" altLang="zh-CN" sz="2800" b="1" i="1">
                <a:ea typeface="楷体" pitchFamily="18" charset="-122"/>
              </a:endParaRPr>
            </a:p>
          </p:txBody>
        </p:sp>
        <p:sp>
          <p:nvSpPr>
            <p:cNvPr id="56346" name="Text Box 54"/>
            <p:cNvSpPr txBox="1">
              <a:spLocks noChangeArrowheads="1"/>
            </p:cNvSpPr>
            <p:nvPr/>
          </p:nvSpPr>
          <p:spPr bwMode="auto">
            <a:xfrm>
              <a:off x="3407" y="1073"/>
              <a:ext cx="396" cy="282"/>
            </a:xfrm>
            <a:prstGeom prst="rect">
              <a:avLst/>
            </a:prstGeom>
            <a:noFill/>
            <a:ln w="38100">
              <a:noFill/>
              <a:miter lim="800000"/>
              <a:headEnd/>
              <a:tailEnd/>
            </a:ln>
          </p:spPr>
          <p:txBody>
            <a:bodyPr lIns="0" tIns="0" rIns="0" bIns="0">
              <a:spAutoFit/>
            </a:bodyPr>
            <a:lstStyle/>
            <a:p>
              <a:r>
                <a:rPr lang="en-US" altLang="zh-CN" sz="2800" b="1" i="1">
                  <a:ea typeface="楷体" pitchFamily="18" charset="-122"/>
                </a:rPr>
                <a:t>u</a:t>
              </a:r>
              <a:r>
                <a:rPr lang="en-US" altLang="zh-CN" sz="2800" b="1" i="1" baseline="-25000">
                  <a:ea typeface="楷体" pitchFamily="18" charset="-122"/>
                </a:rPr>
                <a:t>-</a:t>
              </a:r>
              <a:endParaRPr lang="en-US" altLang="zh-CN" sz="2800" b="1" i="1">
                <a:ea typeface="楷体" pitchFamily="18" charset="-122"/>
              </a:endParaRPr>
            </a:p>
          </p:txBody>
        </p:sp>
        <p:sp>
          <p:nvSpPr>
            <p:cNvPr id="56347" name="Rectangle 55"/>
            <p:cNvSpPr>
              <a:spLocks noChangeArrowheads="1"/>
            </p:cNvSpPr>
            <p:nvPr/>
          </p:nvSpPr>
          <p:spPr bwMode="auto">
            <a:xfrm>
              <a:off x="3905" y="558"/>
              <a:ext cx="916" cy="1126"/>
            </a:xfrm>
            <a:prstGeom prst="rect">
              <a:avLst/>
            </a:prstGeom>
            <a:solidFill>
              <a:schemeClr val="bg1"/>
            </a:solidFill>
            <a:ln w="38100">
              <a:solidFill>
                <a:schemeClr val="tx1"/>
              </a:solidFill>
              <a:miter lim="800000"/>
              <a:headEnd/>
              <a:tailEnd/>
            </a:ln>
          </p:spPr>
          <p:txBody>
            <a:bodyPr wrap="none" lIns="0" tIns="0" rIns="0" bIns="0"/>
            <a:lstStyle/>
            <a:p>
              <a:pPr>
                <a:lnSpc>
                  <a:spcPct val="75000"/>
                </a:lnSpc>
              </a:pPr>
              <a:r>
                <a:rPr lang="en-US" altLang="zh-CN" sz="2800" b="1">
                  <a:ea typeface="宋体" charset="-122"/>
                </a:rPr>
                <a:t>       </a:t>
              </a:r>
              <a:r>
                <a:rPr lang="en-US" altLang="zh-CN" b="1">
                  <a:ea typeface="宋体" charset="-122"/>
                </a:rPr>
                <a:t>7</a:t>
              </a:r>
            </a:p>
            <a:p>
              <a:pPr>
                <a:lnSpc>
                  <a:spcPct val="75000"/>
                </a:lnSpc>
              </a:pPr>
              <a:r>
                <a:rPr lang="en-US" altLang="zh-CN" b="1">
                  <a:ea typeface="宋体" charset="-122"/>
                </a:rPr>
                <a:t> 3</a:t>
              </a:r>
            </a:p>
            <a:p>
              <a:pPr>
                <a:lnSpc>
                  <a:spcPct val="75000"/>
                </a:lnSpc>
              </a:pPr>
              <a:r>
                <a:rPr lang="en-US" altLang="zh-CN" b="1">
                  <a:ea typeface="宋体" charset="-122"/>
                </a:rPr>
                <a:t>    </a:t>
              </a:r>
              <a:r>
                <a:rPr lang="en-US" altLang="zh-CN" sz="2000" b="1">
                  <a:solidFill>
                    <a:srgbClr val="FF0000"/>
                  </a:solidFill>
                  <a:ea typeface="宋体" charset="-122"/>
                </a:rPr>
                <a:t>LM741</a:t>
              </a:r>
              <a:r>
                <a:rPr lang="en-US" altLang="zh-CN" b="1">
                  <a:solidFill>
                    <a:srgbClr val="FF0000"/>
                  </a:solidFill>
                  <a:ea typeface="宋体" charset="-122"/>
                </a:rPr>
                <a:t>  </a:t>
              </a:r>
              <a:r>
                <a:rPr lang="en-US" altLang="zh-CN" b="1">
                  <a:ea typeface="宋体" charset="-122"/>
                </a:rPr>
                <a:t>6</a:t>
              </a:r>
            </a:p>
            <a:p>
              <a:pPr>
                <a:lnSpc>
                  <a:spcPct val="75000"/>
                </a:lnSpc>
              </a:pPr>
              <a:r>
                <a:rPr lang="en-US" altLang="zh-CN" b="1">
                  <a:ea typeface="宋体" charset="-122"/>
                </a:rPr>
                <a:t> 2  </a:t>
              </a:r>
            </a:p>
            <a:p>
              <a:pPr>
                <a:lnSpc>
                  <a:spcPct val="75000"/>
                </a:lnSpc>
              </a:pPr>
              <a:endParaRPr lang="en-US" altLang="zh-CN" b="1">
                <a:ea typeface="宋体" charset="-122"/>
              </a:endParaRPr>
            </a:p>
            <a:p>
              <a:pPr>
                <a:lnSpc>
                  <a:spcPct val="75000"/>
                </a:lnSpc>
              </a:pPr>
              <a:r>
                <a:rPr lang="en-US" altLang="zh-CN" b="1">
                  <a:ea typeface="宋体" charset="-122"/>
                </a:rPr>
                <a:t> 4     1     5</a:t>
              </a:r>
            </a:p>
          </p:txBody>
        </p:sp>
        <p:sp>
          <p:nvSpPr>
            <p:cNvPr id="56348" name="Text Box 56"/>
            <p:cNvSpPr txBox="1">
              <a:spLocks noChangeArrowheads="1"/>
            </p:cNvSpPr>
            <p:nvPr/>
          </p:nvSpPr>
          <p:spPr bwMode="auto">
            <a:xfrm>
              <a:off x="4063" y="1902"/>
              <a:ext cx="292" cy="200"/>
            </a:xfrm>
            <a:prstGeom prst="rect">
              <a:avLst/>
            </a:prstGeom>
            <a:noFill/>
            <a:ln w="38100">
              <a:noFill/>
              <a:miter lim="800000"/>
              <a:headEnd/>
              <a:tailEnd/>
            </a:ln>
          </p:spPr>
          <p:txBody>
            <a:bodyPr wrap="none" lIns="0" tIns="0" rIns="0" bIns="0">
              <a:spAutoFit/>
            </a:bodyPr>
            <a:lstStyle/>
            <a:p>
              <a:pPr>
                <a:spcBef>
                  <a:spcPct val="50000"/>
                </a:spcBef>
              </a:pPr>
              <a:r>
                <a:rPr lang="en-US" altLang="zh-CN" sz="2000" b="1">
                  <a:ea typeface="宋体" charset="-122"/>
                </a:rPr>
                <a:t>1k</a:t>
              </a:r>
              <a:r>
                <a:rPr lang="en-US" altLang="zh-CN" sz="2000" b="1">
                  <a:ea typeface="宋体" charset="-122"/>
                  <a:sym typeface="Symbol" pitchFamily="18" charset="2"/>
                </a:rPr>
                <a:t></a:t>
              </a:r>
              <a:endParaRPr lang="en-US" altLang="zh-CN" sz="2000" b="1">
                <a:ea typeface="宋体" charset="-122"/>
              </a:endParaRPr>
            </a:p>
          </p:txBody>
        </p:sp>
        <p:sp>
          <p:nvSpPr>
            <p:cNvPr id="56349" name="Text Box 57"/>
            <p:cNvSpPr txBox="1">
              <a:spLocks noChangeArrowheads="1"/>
            </p:cNvSpPr>
            <p:nvPr/>
          </p:nvSpPr>
          <p:spPr bwMode="auto">
            <a:xfrm>
              <a:off x="4599" y="1908"/>
              <a:ext cx="372" cy="201"/>
            </a:xfrm>
            <a:prstGeom prst="rect">
              <a:avLst/>
            </a:prstGeom>
            <a:noFill/>
            <a:ln w="38100">
              <a:noFill/>
              <a:miter lim="800000"/>
              <a:headEnd/>
              <a:tailEnd/>
            </a:ln>
          </p:spPr>
          <p:txBody>
            <a:bodyPr wrap="none" lIns="0" tIns="0" rIns="0" bIns="0">
              <a:spAutoFit/>
            </a:bodyPr>
            <a:lstStyle/>
            <a:p>
              <a:pPr>
                <a:spcBef>
                  <a:spcPct val="50000"/>
                </a:spcBef>
              </a:pPr>
              <a:r>
                <a:rPr lang="en-US" altLang="zh-CN" sz="2000" b="1">
                  <a:ea typeface="宋体" charset="-122"/>
                </a:rPr>
                <a:t>10k</a:t>
              </a:r>
              <a:r>
                <a:rPr lang="en-US" altLang="zh-CN" sz="2000" b="1">
                  <a:ea typeface="宋体" charset="-122"/>
                  <a:sym typeface="Symbol" pitchFamily="18" charset="2"/>
                </a:rPr>
                <a:t></a:t>
              </a:r>
              <a:endParaRPr lang="en-US" altLang="zh-CN" sz="2000" b="1">
                <a:ea typeface="宋体" charset="-122"/>
              </a:endParaRPr>
            </a:p>
          </p:txBody>
        </p:sp>
        <p:sp>
          <p:nvSpPr>
            <p:cNvPr id="56350" name="Rectangle 58"/>
            <p:cNvSpPr>
              <a:spLocks noChangeArrowheads="1"/>
            </p:cNvSpPr>
            <p:nvPr/>
          </p:nvSpPr>
          <p:spPr bwMode="auto">
            <a:xfrm>
              <a:off x="4421" y="1843"/>
              <a:ext cx="241" cy="81"/>
            </a:xfrm>
            <a:prstGeom prst="rect">
              <a:avLst/>
            </a:prstGeom>
            <a:solidFill>
              <a:schemeClr val="bg1"/>
            </a:solidFill>
            <a:ln w="38100">
              <a:solidFill>
                <a:schemeClr val="tx1"/>
              </a:solidFill>
              <a:miter lim="800000"/>
              <a:headEnd/>
              <a:tailEnd/>
            </a:ln>
          </p:spPr>
          <p:txBody>
            <a:bodyPr wrap="none" lIns="0" tIns="0" rIns="0"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32164"/>
                                        </p:tgtEl>
                                        <p:attrNameLst>
                                          <p:attrName>style.visibility</p:attrName>
                                        </p:attrNameLst>
                                      </p:cBhvr>
                                      <p:to>
                                        <p:strVal val="visible"/>
                                      </p:to>
                                    </p:set>
                                    <p:animEffect transition="in" filter="wipe(left)">
                                      <p:cBhvr>
                                        <p:cTn id="7" dur="75"/>
                                        <p:tgtEl>
                                          <p:spTgt spid="132164"/>
                                        </p:tgtEl>
                                      </p:cBhvr>
                                    </p:animEffect>
                                  </p:childTnLst>
                                </p:cTn>
                              </p:par>
                            </p:childTnLst>
                          </p:cTn>
                        </p:par>
                        <p:par>
                          <p:cTn id="8" fill="hold">
                            <p:stCondLst>
                              <p:cond delay="9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p:stCondLst>
                              <p:cond delay="1400"/>
                            </p:stCondLst>
                            <p:childTnLst>
                              <p:par>
                                <p:cTn id="12" presetID="22" presetClass="entr" presetSubtype="8" fill="hold" grpId="0" nodeType="afterEffect">
                                  <p:stCondLst>
                                    <p:cond delay="0"/>
                                  </p:stCondLst>
                                  <p:childTnLst>
                                    <p:set>
                                      <p:cBhvr>
                                        <p:cTn id="13" dur="1" fill="hold">
                                          <p:stCondLst>
                                            <p:cond delay="0"/>
                                          </p:stCondLst>
                                        </p:cTn>
                                        <p:tgtEl>
                                          <p:spTgt spid="132165"/>
                                        </p:tgtEl>
                                        <p:attrNameLst>
                                          <p:attrName>style.visibility</p:attrName>
                                        </p:attrNameLst>
                                      </p:cBhvr>
                                      <p:to>
                                        <p:strVal val="visible"/>
                                      </p:to>
                                    </p:set>
                                    <p:animEffect transition="in" filter="wipe(left)">
                                      <p:cBhvr>
                                        <p:cTn id="14" dur="500"/>
                                        <p:tgtEl>
                                          <p:spTgt spid="132165"/>
                                        </p:tgtEl>
                                      </p:cBhvr>
                                    </p:animEffect>
                                  </p:childTnLst>
                                </p:cTn>
                              </p:par>
                            </p:childTnLst>
                          </p:cTn>
                        </p:par>
                        <p:par>
                          <p:cTn id="15" fill="hold">
                            <p:stCondLst>
                              <p:cond delay="1900"/>
                            </p:stCondLst>
                            <p:childTnLst>
                              <p:par>
                                <p:cTn id="16" presetID="22" presetClass="entr" presetSubtype="8" fill="hold" grpId="0" nodeType="afterEffect">
                                  <p:stCondLst>
                                    <p:cond delay="0"/>
                                  </p:stCondLst>
                                  <p:iterate type="lt">
                                    <p:tmPct val="100000"/>
                                  </p:iterate>
                                  <p:childTnLst>
                                    <p:set>
                                      <p:cBhvr>
                                        <p:cTn id="17" dur="1" fill="hold">
                                          <p:stCondLst>
                                            <p:cond delay="0"/>
                                          </p:stCondLst>
                                        </p:cTn>
                                        <p:tgtEl>
                                          <p:spTgt spid="132166"/>
                                        </p:tgtEl>
                                        <p:attrNameLst>
                                          <p:attrName>style.visibility</p:attrName>
                                        </p:attrNameLst>
                                      </p:cBhvr>
                                      <p:to>
                                        <p:strVal val="visible"/>
                                      </p:to>
                                    </p:set>
                                    <p:animEffect transition="in" filter="wipe(left)">
                                      <p:cBhvr>
                                        <p:cTn id="18" dur="75"/>
                                        <p:tgtEl>
                                          <p:spTgt spid="132166"/>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64" grpId="0" autoUpdateAnimBg="0"/>
      <p:bldP spid="132165" grpId="0" animBg="1"/>
      <p:bldP spid="13216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5081588" y="3644900"/>
            <a:ext cx="3716337" cy="2816225"/>
          </a:xfrm>
          <a:prstGeom prst="rect">
            <a:avLst/>
          </a:prstGeom>
          <a:noFill/>
          <a:ln w="38100">
            <a:solidFill>
              <a:srgbClr val="CC00CC"/>
            </a:solidFill>
            <a:miter lim="800000"/>
            <a:headEnd/>
            <a:tailEnd/>
          </a:ln>
        </p:spPr>
        <p:txBody>
          <a:bodyPr lIns="108000" tIns="0" rIns="0" bIns="0">
            <a:spAutoFit/>
          </a:bodyPr>
          <a:lstStyle/>
          <a:p>
            <a:pPr>
              <a:spcBef>
                <a:spcPct val="50000"/>
              </a:spcBef>
            </a:pPr>
            <a:r>
              <a:rPr lang="en-US" altLang="zh-CN" b="1">
                <a:solidFill>
                  <a:srgbClr val="FF0000"/>
                </a:solidFill>
                <a:ea typeface="宋体" charset="-122"/>
              </a:rPr>
              <a:t>LM741</a:t>
            </a:r>
            <a:r>
              <a:rPr kumimoji="0" lang="en-US" altLang="zh-CN" sz="2600" b="1">
                <a:ea typeface="宋体" charset="-122"/>
              </a:rPr>
              <a:t> 8</a:t>
            </a:r>
            <a:r>
              <a:rPr kumimoji="0" lang="zh-CN" altLang="en-US" sz="2600" b="1">
                <a:ea typeface="宋体" charset="-122"/>
              </a:rPr>
              <a:t>个管脚：</a:t>
            </a:r>
          </a:p>
          <a:p>
            <a:r>
              <a:rPr kumimoji="0" lang="en-US" altLang="zh-CN" sz="2600" b="1">
                <a:ea typeface="宋体" charset="-122"/>
              </a:rPr>
              <a:t>2</a:t>
            </a:r>
            <a:r>
              <a:rPr kumimoji="0" lang="zh-CN" altLang="en-US" sz="2600" b="1">
                <a:ea typeface="宋体" charset="-122"/>
              </a:rPr>
              <a:t>：反相输入端</a:t>
            </a:r>
          </a:p>
          <a:p>
            <a:r>
              <a:rPr kumimoji="0" lang="en-US" altLang="zh-CN" sz="2600" b="1">
                <a:ea typeface="宋体" charset="-122"/>
              </a:rPr>
              <a:t>3</a:t>
            </a:r>
            <a:r>
              <a:rPr kumimoji="0" lang="zh-CN" altLang="en-US" sz="2600" b="1">
                <a:ea typeface="宋体" charset="-122"/>
              </a:rPr>
              <a:t>：同相输入端</a:t>
            </a:r>
          </a:p>
          <a:p>
            <a:r>
              <a:rPr kumimoji="0" lang="en-US" altLang="zh-CN" sz="2600" b="1">
                <a:ea typeface="宋体" charset="-122"/>
              </a:rPr>
              <a:t>6</a:t>
            </a:r>
            <a:r>
              <a:rPr kumimoji="0" lang="zh-CN" altLang="en-US" sz="2600" b="1">
                <a:ea typeface="宋体" charset="-122"/>
              </a:rPr>
              <a:t>：输出端</a:t>
            </a:r>
          </a:p>
          <a:p>
            <a:r>
              <a:rPr kumimoji="0" lang="en-US" altLang="zh-CN" sz="2600" b="1">
                <a:ea typeface="宋体" charset="-122"/>
              </a:rPr>
              <a:t>7 </a:t>
            </a:r>
            <a:r>
              <a:rPr kumimoji="0" lang="zh-CN" altLang="en-US" sz="2600" b="1">
                <a:ea typeface="宋体" charset="-122"/>
              </a:rPr>
              <a:t>、</a:t>
            </a:r>
            <a:r>
              <a:rPr kumimoji="0" lang="en-US" altLang="zh-CN" sz="2600" b="1">
                <a:ea typeface="宋体" charset="-122"/>
              </a:rPr>
              <a:t>4 </a:t>
            </a:r>
            <a:r>
              <a:rPr kumimoji="0" lang="zh-CN" altLang="en-US" sz="2600" b="1">
                <a:ea typeface="宋体" charset="-122"/>
              </a:rPr>
              <a:t>：外接正负电源端</a:t>
            </a:r>
          </a:p>
          <a:p>
            <a:r>
              <a:rPr kumimoji="0" lang="en-US" altLang="zh-CN" sz="2600" b="1">
                <a:ea typeface="宋体" charset="-122"/>
              </a:rPr>
              <a:t>1</a:t>
            </a:r>
            <a:r>
              <a:rPr kumimoji="0" lang="zh-CN" altLang="en-US" sz="2600" b="1">
                <a:ea typeface="宋体" charset="-122"/>
              </a:rPr>
              <a:t>、</a:t>
            </a:r>
            <a:r>
              <a:rPr kumimoji="0" lang="en-US" altLang="zh-CN" sz="2600" b="1">
                <a:ea typeface="宋体" charset="-122"/>
              </a:rPr>
              <a:t>5</a:t>
            </a:r>
            <a:r>
              <a:rPr kumimoji="0" lang="zh-CN" altLang="en-US" sz="2600" b="1">
                <a:ea typeface="宋体" charset="-122"/>
              </a:rPr>
              <a:t>：外接调零电位器</a:t>
            </a:r>
          </a:p>
          <a:p>
            <a:r>
              <a:rPr kumimoji="0" lang="en-US" altLang="zh-CN" sz="2600" b="1">
                <a:ea typeface="宋体" charset="-122"/>
              </a:rPr>
              <a:t>8</a:t>
            </a:r>
            <a:r>
              <a:rPr kumimoji="0" lang="zh-CN" altLang="en-US" sz="2600" b="1">
                <a:ea typeface="宋体" charset="-122"/>
              </a:rPr>
              <a:t>：空脚</a:t>
            </a:r>
          </a:p>
        </p:txBody>
      </p:sp>
      <p:grpSp>
        <p:nvGrpSpPr>
          <p:cNvPr id="2" name="Group 3"/>
          <p:cNvGrpSpPr>
            <a:grpSpLocks/>
          </p:cNvGrpSpPr>
          <p:nvPr/>
        </p:nvGrpSpPr>
        <p:grpSpPr bwMode="auto">
          <a:xfrm>
            <a:off x="539750" y="1052513"/>
            <a:ext cx="2249488" cy="1792287"/>
            <a:chOff x="470" y="752"/>
            <a:chExt cx="1417" cy="1129"/>
          </a:xfrm>
        </p:grpSpPr>
        <p:sp>
          <p:nvSpPr>
            <p:cNvPr id="57423" name="Line 4"/>
            <p:cNvSpPr>
              <a:spLocks noChangeShapeType="1"/>
            </p:cNvSpPr>
            <p:nvPr/>
          </p:nvSpPr>
          <p:spPr bwMode="auto">
            <a:xfrm rot="-5400000">
              <a:off x="500" y="1317"/>
              <a:ext cx="1129"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24" name="Line 5"/>
            <p:cNvSpPr>
              <a:spLocks noChangeShapeType="1"/>
            </p:cNvSpPr>
            <p:nvPr/>
          </p:nvSpPr>
          <p:spPr bwMode="auto">
            <a:xfrm rot="-5400000">
              <a:off x="783" y="1317"/>
              <a:ext cx="1129"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25" name="Line 6"/>
            <p:cNvSpPr>
              <a:spLocks noChangeShapeType="1"/>
            </p:cNvSpPr>
            <p:nvPr/>
          </p:nvSpPr>
          <p:spPr bwMode="auto">
            <a:xfrm rot="-5400000">
              <a:off x="1055" y="1317"/>
              <a:ext cx="1129"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26" name="Line 7"/>
            <p:cNvSpPr>
              <a:spLocks noChangeShapeType="1"/>
            </p:cNvSpPr>
            <p:nvPr/>
          </p:nvSpPr>
          <p:spPr bwMode="auto">
            <a:xfrm rot="-5400000">
              <a:off x="212" y="1317"/>
              <a:ext cx="1129"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27" name="Rectangle 8"/>
            <p:cNvSpPr>
              <a:spLocks noChangeArrowheads="1"/>
            </p:cNvSpPr>
            <p:nvPr/>
          </p:nvSpPr>
          <p:spPr bwMode="auto">
            <a:xfrm>
              <a:off x="476" y="903"/>
              <a:ext cx="1411" cy="824"/>
            </a:xfrm>
            <a:prstGeom prst="rect">
              <a:avLst/>
            </a:prstGeom>
            <a:solidFill>
              <a:schemeClr val="bg1"/>
            </a:solidFill>
            <a:ln w="38100">
              <a:solidFill>
                <a:schemeClr val="tx1"/>
              </a:solidFill>
              <a:miter lim="800000"/>
              <a:headEnd/>
              <a:tailEnd/>
            </a:ln>
          </p:spPr>
          <p:txBody>
            <a:bodyPr lIns="0" tIns="0" rIns="0" bIns="0"/>
            <a:lstStyle/>
            <a:p>
              <a:pPr>
                <a:spcBef>
                  <a:spcPct val="10000"/>
                </a:spcBef>
              </a:pPr>
              <a:r>
                <a:rPr lang="en-US" altLang="zh-CN" sz="2800" b="1">
                  <a:ea typeface="宋体" charset="-122"/>
                </a:rPr>
                <a:t>    8   7   6   5</a:t>
              </a:r>
            </a:p>
            <a:p>
              <a:pPr algn="ctr">
                <a:spcBef>
                  <a:spcPct val="10000"/>
                </a:spcBef>
              </a:pPr>
              <a:r>
                <a:rPr lang="en-US" altLang="zh-CN" b="1">
                  <a:solidFill>
                    <a:srgbClr val="FF0000"/>
                  </a:solidFill>
                  <a:ea typeface="宋体" charset="-122"/>
                </a:rPr>
                <a:t>LM741</a:t>
              </a:r>
            </a:p>
            <a:p>
              <a:pPr>
                <a:spcBef>
                  <a:spcPct val="10000"/>
                </a:spcBef>
              </a:pPr>
              <a:r>
                <a:rPr lang="en-US" altLang="zh-CN" sz="2800" b="1">
                  <a:ea typeface="宋体" charset="-122"/>
                </a:rPr>
                <a:t>    1   2   3   4</a:t>
              </a:r>
            </a:p>
          </p:txBody>
        </p:sp>
        <p:sp>
          <p:nvSpPr>
            <p:cNvPr id="57428" name="Freeform 9"/>
            <p:cNvSpPr>
              <a:spLocks/>
            </p:cNvSpPr>
            <p:nvPr/>
          </p:nvSpPr>
          <p:spPr bwMode="auto">
            <a:xfrm rot="-5400000">
              <a:off x="402" y="1289"/>
              <a:ext cx="210" cy="74"/>
            </a:xfrm>
            <a:custGeom>
              <a:avLst/>
              <a:gdLst>
                <a:gd name="T0" fmla="*/ 0 w 321"/>
                <a:gd name="T1" fmla="*/ 0 h 94"/>
                <a:gd name="T2" fmla="*/ 88 w 321"/>
                <a:gd name="T3" fmla="*/ 74 h 94"/>
                <a:gd name="T4" fmla="*/ 210 w 321"/>
                <a:gd name="T5" fmla="*/ 0 h 94"/>
                <a:gd name="T6" fmla="*/ 0 60000 65536"/>
                <a:gd name="T7" fmla="*/ 0 60000 65536"/>
                <a:gd name="T8" fmla="*/ 0 60000 65536"/>
                <a:gd name="T9" fmla="*/ 0 w 321"/>
                <a:gd name="T10" fmla="*/ 0 h 94"/>
                <a:gd name="T11" fmla="*/ 321 w 321"/>
                <a:gd name="T12" fmla="*/ 94 h 94"/>
              </a:gdLst>
              <a:ahLst/>
              <a:cxnLst>
                <a:cxn ang="T6">
                  <a:pos x="T0" y="T1"/>
                </a:cxn>
                <a:cxn ang="T7">
                  <a:pos x="T2" y="T3"/>
                </a:cxn>
                <a:cxn ang="T8">
                  <a:pos x="T4" y="T5"/>
                </a:cxn>
              </a:cxnLst>
              <a:rect l="T9" t="T10" r="T11" b="T12"/>
              <a:pathLst>
                <a:path w="321" h="94">
                  <a:moveTo>
                    <a:pt x="0" y="0"/>
                  </a:moveTo>
                  <a:cubicBezTo>
                    <a:pt x="24" y="75"/>
                    <a:pt x="58" y="69"/>
                    <a:pt x="134" y="94"/>
                  </a:cubicBezTo>
                  <a:cubicBezTo>
                    <a:pt x="220" y="82"/>
                    <a:pt x="281" y="84"/>
                    <a:pt x="321" y="0"/>
                  </a:cubicBezTo>
                </a:path>
              </a:pathLst>
            </a:custGeom>
            <a:noFill/>
            <a:ln w="38100" cap="flat" cmpd="sng">
              <a:solidFill>
                <a:schemeClr val="tx1"/>
              </a:solidFill>
              <a:prstDash val="solid"/>
              <a:round/>
              <a:headEnd/>
              <a:tailEnd/>
            </a:ln>
          </p:spPr>
          <p:txBody>
            <a:bodyPr wrap="none" anchor="ctr"/>
            <a:lstStyle/>
            <a:p>
              <a:endParaRPr lang="zh-CN" altLang="en-US"/>
            </a:p>
          </p:txBody>
        </p:sp>
      </p:grpSp>
      <p:sp>
        <p:nvSpPr>
          <p:cNvPr id="605194" name="Text Box 10"/>
          <p:cNvSpPr txBox="1">
            <a:spLocks noChangeArrowheads="1"/>
          </p:cNvSpPr>
          <p:nvPr/>
        </p:nvSpPr>
        <p:spPr bwMode="auto">
          <a:xfrm>
            <a:off x="250825" y="481013"/>
            <a:ext cx="3536950" cy="427037"/>
          </a:xfrm>
          <a:prstGeom prst="rect">
            <a:avLst/>
          </a:prstGeom>
          <a:noFill/>
          <a:ln w="38100">
            <a:noFill/>
            <a:miter lim="800000"/>
            <a:headEnd/>
            <a:tailEnd/>
          </a:ln>
        </p:spPr>
        <p:txBody>
          <a:bodyPr lIns="0" tIns="0" rIns="0" bIns="0">
            <a:spAutoFit/>
          </a:bodyPr>
          <a:lstStyle/>
          <a:p>
            <a:pPr>
              <a:spcBef>
                <a:spcPct val="50000"/>
              </a:spcBef>
            </a:pPr>
            <a:r>
              <a:rPr lang="zh-CN" altLang="en-US" sz="2800" b="1">
                <a:solidFill>
                  <a:srgbClr val="FF0000"/>
                </a:solidFill>
              </a:rPr>
              <a:t>管脚简介</a:t>
            </a:r>
          </a:p>
        </p:txBody>
      </p:sp>
      <p:grpSp>
        <p:nvGrpSpPr>
          <p:cNvPr id="3" name="Group 11"/>
          <p:cNvGrpSpPr>
            <a:grpSpLocks/>
          </p:cNvGrpSpPr>
          <p:nvPr/>
        </p:nvGrpSpPr>
        <p:grpSpPr bwMode="auto">
          <a:xfrm>
            <a:off x="276225" y="2997200"/>
            <a:ext cx="3378200" cy="3517900"/>
            <a:chOff x="95" y="529"/>
            <a:chExt cx="2128" cy="2216"/>
          </a:xfrm>
        </p:grpSpPr>
        <p:sp>
          <p:nvSpPr>
            <p:cNvPr id="57377" name="Rectangle 12"/>
            <p:cNvSpPr>
              <a:spLocks noChangeArrowheads="1"/>
            </p:cNvSpPr>
            <p:nvPr/>
          </p:nvSpPr>
          <p:spPr bwMode="auto">
            <a:xfrm>
              <a:off x="101" y="945"/>
              <a:ext cx="2122" cy="1383"/>
            </a:xfrm>
            <a:prstGeom prst="rect">
              <a:avLst/>
            </a:prstGeom>
            <a:solidFill>
              <a:schemeClr val="bg1"/>
            </a:solidFill>
            <a:ln w="38100">
              <a:solidFill>
                <a:schemeClr val="tx1"/>
              </a:solidFill>
              <a:miter lim="800000"/>
              <a:headEnd/>
              <a:tailEnd/>
            </a:ln>
          </p:spPr>
          <p:txBody>
            <a:bodyPr lIns="0" tIns="0" rIns="0" bIns="0"/>
            <a:lstStyle/>
            <a:p>
              <a:pPr>
                <a:spcBef>
                  <a:spcPct val="25000"/>
                </a:spcBef>
              </a:pPr>
              <a:r>
                <a:rPr lang="en-US" altLang="zh-CN" b="1">
                  <a:ea typeface="宋体" charset="-122"/>
                </a:rPr>
                <a:t> </a:t>
              </a:r>
            </a:p>
            <a:p>
              <a:pPr algn="ctr">
                <a:spcBef>
                  <a:spcPct val="25000"/>
                </a:spcBef>
              </a:pPr>
              <a:endParaRPr lang="en-US" altLang="zh-CN" b="1">
                <a:solidFill>
                  <a:srgbClr val="FF0000"/>
                </a:solidFill>
                <a:ea typeface="宋体" charset="-122"/>
              </a:endParaRPr>
            </a:p>
            <a:p>
              <a:pPr algn="ctr">
                <a:spcBef>
                  <a:spcPct val="25000"/>
                </a:spcBef>
              </a:pPr>
              <a:r>
                <a:rPr lang="en-US" altLang="zh-CN" b="1">
                  <a:solidFill>
                    <a:srgbClr val="FF0000"/>
                  </a:solidFill>
                  <a:ea typeface="宋体" charset="-122"/>
                </a:rPr>
                <a:t>LM324</a:t>
              </a:r>
            </a:p>
            <a:p>
              <a:pPr>
                <a:spcBef>
                  <a:spcPct val="25000"/>
                </a:spcBef>
              </a:pPr>
              <a:r>
                <a:rPr lang="en-US" altLang="zh-CN" b="1">
                  <a:ea typeface="宋体" charset="-122"/>
                </a:rPr>
                <a:t>   </a:t>
              </a:r>
            </a:p>
            <a:p>
              <a:pPr>
                <a:spcBef>
                  <a:spcPct val="25000"/>
                </a:spcBef>
              </a:pPr>
              <a:endParaRPr lang="en-US" altLang="zh-CN" b="1">
                <a:ea typeface="宋体" charset="-122"/>
              </a:endParaRPr>
            </a:p>
            <a:p>
              <a:pPr>
                <a:spcBef>
                  <a:spcPct val="25000"/>
                </a:spcBef>
              </a:pPr>
              <a:r>
                <a:rPr lang="en-US" altLang="zh-CN" b="1">
                  <a:ea typeface="宋体" charset="-122"/>
                </a:rPr>
                <a:t>   </a:t>
              </a:r>
            </a:p>
          </p:txBody>
        </p:sp>
        <p:sp>
          <p:nvSpPr>
            <p:cNvPr id="57378" name="Freeform 13"/>
            <p:cNvSpPr>
              <a:spLocks/>
            </p:cNvSpPr>
            <p:nvPr/>
          </p:nvSpPr>
          <p:spPr bwMode="auto">
            <a:xfrm rot="-5400000">
              <a:off x="35" y="1590"/>
              <a:ext cx="205" cy="85"/>
            </a:xfrm>
            <a:custGeom>
              <a:avLst/>
              <a:gdLst>
                <a:gd name="T0" fmla="*/ 0 w 321"/>
                <a:gd name="T1" fmla="*/ 0 h 94"/>
                <a:gd name="T2" fmla="*/ 86 w 321"/>
                <a:gd name="T3" fmla="*/ 85 h 94"/>
                <a:gd name="T4" fmla="*/ 205 w 321"/>
                <a:gd name="T5" fmla="*/ 0 h 94"/>
                <a:gd name="T6" fmla="*/ 0 60000 65536"/>
                <a:gd name="T7" fmla="*/ 0 60000 65536"/>
                <a:gd name="T8" fmla="*/ 0 60000 65536"/>
                <a:gd name="T9" fmla="*/ 0 w 321"/>
                <a:gd name="T10" fmla="*/ 0 h 94"/>
                <a:gd name="T11" fmla="*/ 321 w 321"/>
                <a:gd name="T12" fmla="*/ 94 h 94"/>
              </a:gdLst>
              <a:ahLst/>
              <a:cxnLst>
                <a:cxn ang="T6">
                  <a:pos x="T0" y="T1"/>
                </a:cxn>
                <a:cxn ang="T7">
                  <a:pos x="T2" y="T3"/>
                </a:cxn>
                <a:cxn ang="T8">
                  <a:pos x="T4" y="T5"/>
                </a:cxn>
              </a:cxnLst>
              <a:rect l="T9" t="T10" r="T11" b="T12"/>
              <a:pathLst>
                <a:path w="321" h="94">
                  <a:moveTo>
                    <a:pt x="0" y="0"/>
                  </a:moveTo>
                  <a:cubicBezTo>
                    <a:pt x="24" y="75"/>
                    <a:pt x="58" y="69"/>
                    <a:pt x="134" y="94"/>
                  </a:cubicBezTo>
                  <a:cubicBezTo>
                    <a:pt x="220" y="82"/>
                    <a:pt x="281" y="84"/>
                    <a:pt x="321" y="0"/>
                  </a:cubicBezTo>
                </a:path>
              </a:pathLst>
            </a:custGeom>
            <a:noFill/>
            <a:ln w="38100" cap="flat" cmpd="sng">
              <a:solidFill>
                <a:schemeClr val="tx1"/>
              </a:solidFill>
              <a:prstDash val="solid"/>
              <a:round/>
              <a:headEnd/>
              <a:tailEnd/>
            </a:ln>
          </p:spPr>
          <p:txBody>
            <a:bodyPr wrap="none" anchor="ctr"/>
            <a:lstStyle/>
            <a:p>
              <a:endParaRPr lang="zh-CN" altLang="en-US"/>
            </a:p>
          </p:txBody>
        </p:sp>
        <p:sp>
          <p:nvSpPr>
            <p:cNvPr id="57379" name="Text Box 14"/>
            <p:cNvSpPr txBox="1">
              <a:spLocks noChangeArrowheads="1"/>
            </p:cNvSpPr>
            <p:nvPr/>
          </p:nvSpPr>
          <p:spPr bwMode="auto">
            <a:xfrm>
              <a:off x="303" y="2323"/>
              <a:ext cx="1916" cy="422"/>
            </a:xfrm>
            <a:prstGeom prst="rect">
              <a:avLst/>
            </a:prstGeom>
            <a:noFill/>
            <a:ln w="38100">
              <a:noFill/>
              <a:miter lim="800000"/>
              <a:headEnd/>
              <a:tailEnd/>
            </a:ln>
          </p:spPr>
          <p:txBody>
            <a:bodyPr wrap="none" lIns="0" tIns="0" rIns="0" bIns="0">
              <a:spAutoFit/>
            </a:bodyPr>
            <a:lstStyle/>
            <a:p>
              <a:r>
                <a:rPr lang="en-US" altLang="zh-CN" b="1">
                  <a:ea typeface="宋体" charset="-122"/>
                </a:rPr>
                <a:t>1    2    3   4    5     6   7</a:t>
              </a:r>
            </a:p>
            <a:p>
              <a:r>
                <a:rPr lang="en-US" altLang="zh-CN" sz="2000" b="1">
                  <a:solidFill>
                    <a:srgbClr val="0000FF"/>
                  </a:solidFill>
                  <a:ea typeface="宋体" charset="-122"/>
                </a:rPr>
                <a:t>1V</a:t>
              </a:r>
              <a:r>
                <a:rPr lang="en-US" altLang="zh-CN" sz="2000" b="1" baseline="-25000">
                  <a:solidFill>
                    <a:srgbClr val="0000FF"/>
                  </a:solidFill>
                  <a:ea typeface="宋体" charset="-122"/>
                </a:rPr>
                <a:t>o </a:t>
              </a:r>
              <a:r>
                <a:rPr lang="en-US" altLang="zh-CN" sz="2000" b="1">
                  <a:solidFill>
                    <a:srgbClr val="0000FF"/>
                  </a:solidFill>
                  <a:ea typeface="宋体" charset="-122"/>
                </a:rPr>
                <a:t>1V</a:t>
              </a:r>
              <a:r>
                <a:rPr lang="en-US" altLang="zh-CN" sz="2000" b="1" baseline="-25000">
                  <a:solidFill>
                    <a:srgbClr val="0000FF"/>
                  </a:solidFill>
                  <a:latin typeface="宋体" charset="-122"/>
                  <a:ea typeface="宋体" charset="-122"/>
                </a:rPr>
                <a:t>n</a:t>
              </a:r>
              <a:r>
                <a:rPr lang="en-US" altLang="zh-CN" sz="2000" b="1" baseline="-25000">
                  <a:solidFill>
                    <a:srgbClr val="0000FF"/>
                  </a:solidFill>
                  <a:ea typeface="宋体" charset="-122"/>
                </a:rPr>
                <a:t> </a:t>
              </a:r>
              <a:r>
                <a:rPr lang="en-US" altLang="zh-CN" sz="2000" b="1">
                  <a:solidFill>
                    <a:srgbClr val="0000FF"/>
                  </a:solidFill>
                  <a:ea typeface="宋体" charset="-122"/>
                </a:rPr>
                <a:t>1V</a:t>
              </a:r>
              <a:r>
                <a:rPr lang="en-US" altLang="zh-CN" sz="2000" b="1" baseline="-25000">
                  <a:solidFill>
                    <a:srgbClr val="0000FF"/>
                  </a:solidFill>
                  <a:ea typeface="宋体" charset="-122"/>
                </a:rPr>
                <a:t>p</a:t>
              </a:r>
              <a:r>
                <a:rPr lang="en-US" altLang="zh-CN" sz="2000" b="1" baseline="-25000">
                  <a:ea typeface="宋体" charset="-122"/>
                </a:rPr>
                <a:t>            </a:t>
              </a:r>
              <a:r>
                <a:rPr lang="en-US" altLang="zh-CN" sz="2000" b="1">
                  <a:solidFill>
                    <a:srgbClr val="FF0000"/>
                  </a:solidFill>
                  <a:ea typeface="宋体" charset="-122"/>
                </a:rPr>
                <a:t>2V</a:t>
              </a:r>
              <a:r>
                <a:rPr lang="en-US" altLang="zh-CN" sz="2000" b="1" baseline="-25000">
                  <a:solidFill>
                    <a:srgbClr val="FF0000"/>
                  </a:solidFill>
                  <a:ea typeface="宋体" charset="-122"/>
                </a:rPr>
                <a:t>p </a:t>
              </a:r>
              <a:r>
                <a:rPr lang="en-US" altLang="zh-CN" sz="2000" b="1">
                  <a:solidFill>
                    <a:srgbClr val="FF0000"/>
                  </a:solidFill>
                  <a:ea typeface="宋体" charset="-122"/>
                </a:rPr>
                <a:t>2V</a:t>
              </a:r>
              <a:r>
                <a:rPr lang="en-US" altLang="zh-CN" sz="2000" b="1" baseline="-25000">
                  <a:solidFill>
                    <a:srgbClr val="FF0000"/>
                  </a:solidFill>
                  <a:latin typeface="宋体" charset="-122"/>
                  <a:ea typeface="宋体" charset="-122"/>
                </a:rPr>
                <a:t>n</a:t>
              </a:r>
              <a:r>
                <a:rPr lang="en-US" altLang="zh-CN" sz="2000" b="1" baseline="-25000">
                  <a:solidFill>
                    <a:srgbClr val="FF0000"/>
                  </a:solidFill>
                  <a:ea typeface="宋体" charset="-122"/>
                </a:rPr>
                <a:t> </a:t>
              </a:r>
              <a:r>
                <a:rPr lang="en-US" altLang="zh-CN" sz="2000" b="1">
                  <a:solidFill>
                    <a:srgbClr val="FF0000"/>
                  </a:solidFill>
                  <a:ea typeface="宋体" charset="-122"/>
                </a:rPr>
                <a:t>2V</a:t>
              </a:r>
              <a:r>
                <a:rPr lang="en-US" altLang="zh-CN" sz="2000" b="1" baseline="-25000">
                  <a:solidFill>
                    <a:srgbClr val="FF0000"/>
                  </a:solidFill>
                  <a:ea typeface="宋体" charset="-122"/>
                </a:rPr>
                <a:t>o</a:t>
              </a:r>
            </a:p>
          </p:txBody>
        </p:sp>
        <p:sp>
          <p:nvSpPr>
            <p:cNvPr id="57380" name="Text Box 15"/>
            <p:cNvSpPr txBox="1">
              <a:spLocks noChangeArrowheads="1"/>
            </p:cNvSpPr>
            <p:nvPr/>
          </p:nvSpPr>
          <p:spPr bwMode="auto">
            <a:xfrm>
              <a:off x="238" y="529"/>
              <a:ext cx="1942" cy="422"/>
            </a:xfrm>
            <a:prstGeom prst="rect">
              <a:avLst/>
            </a:prstGeom>
            <a:noFill/>
            <a:ln w="38100">
              <a:noFill/>
              <a:miter lim="800000"/>
              <a:headEnd/>
              <a:tailEnd/>
            </a:ln>
          </p:spPr>
          <p:txBody>
            <a:bodyPr wrap="none" lIns="0" tIns="0" rIns="0" bIns="0">
              <a:spAutoFit/>
            </a:bodyPr>
            <a:lstStyle/>
            <a:p>
              <a:r>
                <a:rPr lang="en-US" altLang="zh-CN" sz="2000" b="1">
                  <a:solidFill>
                    <a:srgbClr val="CC00CC"/>
                  </a:solidFill>
                  <a:ea typeface="宋体" charset="-122"/>
                </a:rPr>
                <a:t>4V</a:t>
              </a:r>
              <a:r>
                <a:rPr lang="en-US" altLang="zh-CN" sz="2000" b="1" baseline="-25000">
                  <a:solidFill>
                    <a:srgbClr val="CC00CC"/>
                  </a:solidFill>
                  <a:ea typeface="宋体" charset="-122"/>
                </a:rPr>
                <a:t>o </a:t>
              </a:r>
              <a:r>
                <a:rPr lang="en-US" altLang="zh-CN" sz="2000" b="1">
                  <a:solidFill>
                    <a:srgbClr val="CC00CC"/>
                  </a:solidFill>
                  <a:ea typeface="宋体" charset="-122"/>
                </a:rPr>
                <a:t>4V</a:t>
              </a:r>
              <a:r>
                <a:rPr lang="en-US" altLang="zh-CN" sz="2000" b="1" baseline="-25000">
                  <a:solidFill>
                    <a:srgbClr val="CC00CC"/>
                  </a:solidFill>
                  <a:latin typeface="宋体" charset="-122"/>
                  <a:ea typeface="宋体" charset="-122"/>
                </a:rPr>
                <a:t>n</a:t>
              </a:r>
              <a:r>
                <a:rPr lang="en-US" altLang="zh-CN" sz="2000" b="1" baseline="-25000">
                  <a:solidFill>
                    <a:srgbClr val="CC00CC"/>
                  </a:solidFill>
                  <a:ea typeface="宋体" charset="-122"/>
                </a:rPr>
                <a:t> </a:t>
              </a:r>
              <a:r>
                <a:rPr lang="en-US" altLang="zh-CN" sz="2000" b="1">
                  <a:solidFill>
                    <a:srgbClr val="CC00CC"/>
                  </a:solidFill>
                  <a:ea typeface="宋体" charset="-122"/>
                </a:rPr>
                <a:t>4V</a:t>
              </a:r>
              <a:r>
                <a:rPr lang="en-US" altLang="zh-CN" sz="2000" b="1" baseline="-25000">
                  <a:solidFill>
                    <a:srgbClr val="CC00CC"/>
                  </a:solidFill>
                  <a:ea typeface="宋体" charset="-122"/>
                </a:rPr>
                <a:t>p </a:t>
              </a:r>
              <a:r>
                <a:rPr lang="en-US" altLang="zh-CN" sz="2000" b="1" baseline="-25000">
                  <a:ea typeface="宋体" charset="-122"/>
                </a:rPr>
                <a:t>            </a:t>
              </a:r>
              <a:r>
                <a:rPr lang="en-US" altLang="zh-CN" sz="2000" b="1">
                  <a:solidFill>
                    <a:srgbClr val="009900"/>
                  </a:solidFill>
                  <a:ea typeface="宋体" charset="-122"/>
                </a:rPr>
                <a:t>3V</a:t>
              </a:r>
              <a:r>
                <a:rPr lang="en-US" altLang="zh-CN" sz="2000" b="1" baseline="-25000">
                  <a:solidFill>
                    <a:srgbClr val="009900"/>
                  </a:solidFill>
                  <a:ea typeface="宋体" charset="-122"/>
                </a:rPr>
                <a:t>p </a:t>
              </a:r>
              <a:r>
                <a:rPr lang="en-US" altLang="zh-CN" sz="2000" b="1">
                  <a:solidFill>
                    <a:srgbClr val="009900"/>
                  </a:solidFill>
                  <a:ea typeface="宋体" charset="-122"/>
                </a:rPr>
                <a:t>3V</a:t>
              </a:r>
              <a:r>
                <a:rPr lang="en-US" altLang="zh-CN" sz="2000" b="1" baseline="-25000">
                  <a:solidFill>
                    <a:srgbClr val="009900"/>
                  </a:solidFill>
                  <a:latin typeface="宋体" charset="-122"/>
                  <a:ea typeface="宋体" charset="-122"/>
                </a:rPr>
                <a:t>n</a:t>
              </a:r>
              <a:r>
                <a:rPr lang="en-US" altLang="zh-CN" sz="2000" b="1" baseline="-25000">
                  <a:solidFill>
                    <a:srgbClr val="009900"/>
                  </a:solidFill>
                  <a:ea typeface="宋体" charset="-122"/>
                </a:rPr>
                <a:t> </a:t>
              </a:r>
              <a:r>
                <a:rPr lang="en-US" altLang="zh-CN" sz="2000" b="1">
                  <a:solidFill>
                    <a:srgbClr val="009900"/>
                  </a:solidFill>
                  <a:ea typeface="宋体" charset="-122"/>
                </a:rPr>
                <a:t>3V</a:t>
              </a:r>
              <a:r>
                <a:rPr lang="en-US" altLang="zh-CN" sz="2000" b="1" baseline="-25000">
                  <a:solidFill>
                    <a:srgbClr val="009900"/>
                  </a:solidFill>
                  <a:ea typeface="宋体" charset="-122"/>
                </a:rPr>
                <a:t>o</a:t>
              </a:r>
              <a:endParaRPr lang="en-US" altLang="zh-CN" b="1">
                <a:ea typeface="宋体" charset="-122"/>
              </a:endParaRPr>
            </a:p>
            <a:p>
              <a:r>
                <a:rPr lang="en-US" altLang="zh-CN" b="1">
                  <a:ea typeface="宋体" charset="-122"/>
                </a:rPr>
                <a:t>14  13  12  11  10   9   8</a:t>
              </a:r>
            </a:p>
          </p:txBody>
        </p:sp>
        <p:sp>
          <p:nvSpPr>
            <p:cNvPr id="57381" name="Line 16"/>
            <p:cNvSpPr>
              <a:spLocks noChangeAspect="1" noChangeShapeType="1"/>
            </p:cNvSpPr>
            <p:nvPr/>
          </p:nvSpPr>
          <p:spPr bwMode="auto">
            <a:xfrm flipH="1">
              <a:off x="333" y="1289"/>
              <a:ext cx="226" cy="0"/>
            </a:xfrm>
            <a:prstGeom prst="line">
              <a:avLst/>
            </a:prstGeom>
            <a:noFill/>
            <a:ln w="38100">
              <a:solidFill>
                <a:schemeClr val="tx1"/>
              </a:solidFill>
              <a:round/>
              <a:headEnd/>
              <a:tailEnd/>
            </a:ln>
          </p:spPr>
          <p:txBody>
            <a:bodyPr wrap="none" anchor="ctr"/>
            <a:lstStyle/>
            <a:p>
              <a:endParaRPr lang="zh-CN" altLang="en-US"/>
            </a:p>
          </p:txBody>
        </p:sp>
        <p:sp>
          <p:nvSpPr>
            <p:cNvPr id="57382" name="Line 17"/>
            <p:cNvSpPr>
              <a:spLocks noChangeAspect="1" noChangeShapeType="1"/>
            </p:cNvSpPr>
            <p:nvPr/>
          </p:nvSpPr>
          <p:spPr bwMode="auto">
            <a:xfrm>
              <a:off x="664" y="1186"/>
              <a:ext cx="160" cy="0"/>
            </a:xfrm>
            <a:prstGeom prst="line">
              <a:avLst/>
            </a:prstGeom>
            <a:noFill/>
            <a:ln w="38100">
              <a:solidFill>
                <a:schemeClr val="tx1"/>
              </a:solidFill>
              <a:round/>
              <a:headEnd/>
              <a:tailEnd/>
            </a:ln>
          </p:spPr>
          <p:txBody>
            <a:bodyPr wrap="none" anchor="ctr"/>
            <a:lstStyle/>
            <a:p>
              <a:endParaRPr lang="zh-CN" altLang="en-US"/>
            </a:p>
          </p:txBody>
        </p:sp>
        <p:sp>
          <p:nvSpPr>
            <p:cNvPr id="57383" name="Line 18"/>
            <p:cNvSpPr>
              <a:spLocks noChangeAspect="1" noChangeShapeType="1"/>
            </p:cNvSpPr>
            <p:nvPr/>
          </p:nvSpPr>
          <p:spPr bwMode="auto">
            <a:xfrm>
              <a:off x="653" y="1389"/>
              <a:ext cx="292" cy="0"/>
            </a:xfrm>
            <a:prstGeom prst="line">
              <a:avLst/>
            </a:prstGeom>
            <a:noFill/>
            <a:ln w="38100">
              <a:solidFill>
                <a:schemeClr val="tx1"/>
              </a:solidFill>
              <a:round/>
              <a:headEnd/>
              <a:tailEnd/>
            </a:ln>
          </p:spPr>
          <p:txBody>
            <a:bodyPr wrap="none" anchor="ctr"/>
            <a:lstStyle/>
            <a:p>
              <a:endParaRPr lang="zh-CN" altLang="en-US"/>
            </a:p>
          </p:txBody>
        </p:sp>
        <p:sp>
          <p:nvSpPr>
            <p:cNvPr id="57384" name="AutoShape 19"/>
            <p:cNvSpPr>
              <a:spLocks noChangeAspect="1" noChangeArrowheads="1"/>
            </p:cNvSpPr>
            <p:nvPr/>
          </p:nvSpPr>
          <p:spPr bwMode="auto">
            <a:xfrm rot="16200000" flipH="1">
              <a:off x="414" y="1147"/>
              <a:ext cx="326" cy="281"/>
            </a:xfrm>
            <a:prstGeom prst="triangle">
              <a:avLst>
                <a:gd name="adj" fmla="val 50000"/>
              </a:avLst>
            </a:prstGeom>
            <a:solidFill>
              <a:schemeClr val="bg1"/>
            </a:solidFill>
            <a:ln w="38100">
              <a:solidFill>
                <a:schemeClr val="tx1"/>
              </a:solidFill>
              <a:miter lim="800000"/>
              <a:headEnd/>
              <a:tailEnd/>
            </a:ln>
          </p:spPr>
          <p:txBody>
            <a:bodyPr vert="eaVert" wrap="none" lIns="0" tIns="0" rIns="0" bIns="0" anchor="ctr"/>
            <a:lstStyle/>
            <a:p>
              <a:pPr algn="r">
                <a:spcBef>
                  <a:spcPct val="50000"/>
                </a:spcBef>
              </a:pPr>
              <a:endParaRPr lang="zh-CN" altLang="zh-CN" sz="2800" b="1">
                <a:latin typeface="宋体" charset="-122"/>
                <a:ea typeface="宋体" charset="-122"/>
              </a:endParaRPr>
            </a:p>
          </p:txBody>
        </p:sp>
        <p:sp>
          <p:nvSpPr>
            <p:cNvPr id="57385" name="Text Box 20"/>
            <p:cNvSpPr txBox="1">
              <a:spLocks noChangeArrowheads="1"/>
            </p:cNvSpPr>
            <p:nvPr/>
          </p:nvSpPr>
          <p:spPr bwMode="auto">
            <a:xfrm flipH="1">
              <a:off x="639" y="1126"/>
              <a:ext cx="65" cy="308"/>
            </a:xfrm>
            <a:prstGeom prst="rect">
              <a:avLst/>
            </a:prstGeom>
            <a:noFill/>
            <a:ln w="38100">
              <a:noFill/>
              <a:miter lim="800000"/>
              <a:headEnd/>
              <a:tailEnd/>
            </a:ln>
          </p:spPr>
          <p:txBody>
            <a:bodyPr wrap="none" lIns="0" tIns="0" rIns="0" bIns="0">
              <a:spAutoFit/>
            </a:bodyPr>
            <a:lstStyle/>
            <a:p>
              <a:pPr algn="r"/>
              <a:r>
                <a:rPr lang="en-US" altLang="zh-CN" sz="1600" b="1">
                  <a:latin typeface="宋体" charset="-122"/>
                  <a:ea typeface="宋体" charset="-122"/>
                </a:rPr>
                <a:t>-</a:t>
              </a:r>
            </a:p>
            <a:p>
              <a:pPr algn="r"/>
              <a:r>
                <a:rPr lang="en-US" altLang="zh-CN" sz="1600" b="1">
                  <a:latin typeface="宋体" charset="-122"/>
                  <a:ea typeface="宋体" charset="-122"/>
                </a:rPr>
                <a:t>+</a:t>
              </a:r>
            </a:p>
          </p:txBody>
        </p:sp>
        <p:sp>
          <p:nvSpPr>
            <p:cNvPr id="57386" name="Line 21"/>
            <p:cNvSpPr>
              <a:spLocks noChangeShapeType="1"/>
            </p:cNvSpPr>
            <p:nvPr/>
          </p:nvSpPr>
          <p:spPr bwMode="auto">
            <a:xfrm>
              <a:off x="328" y="948"/>
              <a:ext cx="0" cy="35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387" name="Line 22"/>
            <p:cNvSpPr>
              <a:spLocks noChangeShapeType="1"/>
            </p:cNvSpPr>
            <p:nvPr/>
          </p:nvSpPr>
          <p:spPr bwMode="auto">
            <a:xfrm>
              <a:off x="582" y="937"/>
              <a:ext cx="0" cy="123"/>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388" name="Line 23"/>
            <p:cNvSpPr>
              <a:spLocks noChangeShapeType="1"/>
            </p:cNvSpPr>
            <p:nvPr/>
          </p:nvSpPr>
          <p:spPr bwMode="auto">
            <a:xfrm>
              <a:off x="577" y="1062"/>
              <a:ext cx="236"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389" name="Line 24"/>
            <p:cNvSpPr>
              <a:spLocks noChangeShapeType="1"/>
            </p:cNvSpPr>
            <p:nvPr/>
          </p:nvSpPr>
          <p:spPr bwMode="auto">
            <a:xfrm>
              <a:off x="938" y="948"/>
              <a:ext cx="0" cy="449"/>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390" name="Line 25"/>
            <p:cNvSpPr>
              <a:spLocks noChangeShapeType="1"/>
            </p:cNvSpPr>
            <p:nvPr/>
          </p:nvSpPr>
          <p:spPr bwMode="auto">
            <a:xfrm>
              <a:off x="813" y="1054"/>
              <a:ext cx="0" cy="13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391" name="Line 26"/>
            <p:cNvSpPr>
              <a:spLocks noChangeAspect="1" noChangeShapeType="1"/>
            </p:cNvSpPr>
            <p:nvPr/>
          </p:nvSpPr>
          <p:spPr bwMode="auto">
            <a:xfrm flipH="1" flipV="1">
              <a:off x="339" y="1984"/>
              <a:ext cx="226" cy="0"/>
            </a:xfrm>
            <a:prstGeom prst="line">
              <a:avLst/>
            </a:prstGeom>
            <a:noFill/>
            <a:ln w="38100">
              <a:solidFill>
                <a:schemeClr val="tx1"/>
              </a:solidFill>
              <a:round/>
              <a:headEnd/>
              <a:tailEnd/>
            </a:ln>
          </p:spPr>
          <p:txBody>
            <a:bodyPr wrap="none" anchor="ctr"/>
            <a:lstStyle/>
            <a:p>
              <a:endParaRPr lang="zh-CN" altLang="en-US"/>
            </a:p>
          </p:txBody>
        </p:sp>
        <p:sp>
          <p:nvSpPr>
            <p:cNvPr id="57392" name="Line 27"/>
            <p:cNvSpPr>
              <a:spLocks noChangeAspect="1" noChangeShapeType="1"/>
            </p:cNvSpPr>
            <p:nvPr/>
          </p:nvSpPr>
          <p:spPr bwMode="auto">
            <a:xfrm flipV="1">
              <a:off x="670" y="2087"/>
              <a:ext cx="160" cy="0"/>
            </a:xfrm>
            <a:prstGeom prst="line">
              <a:avLst/>
            </a:prstGeom>
            <a:noFill/>
            <a:ln w="38100">
              <a:solidFill>
                <a:schemeClr val="tx1"/>
              </a:solidFill>
              <a:round/>
              <a:headEnd/>
              <a:tailEnd/>
            </a:ln>
          </p:spPr>
          <p:txBody>
            <a:bodyPr wrap="none" anchor="ctr"/>
            <a:lstStyle/>
            <a:p>
              <a:endParaRPr lang="zh-CN" altLang="en-US"/>
            </a:p>
          </p:txBody>
        </p:sp>
        <p:sp>
          <p:nvSpPr>
            <p:cNvPr id="57393" name="Line 28"/>
            <p:cNvSpPr>
              <a:spLocks noChangeAspect="1" noChangeShapeType="1"/>
            </p:cNvSpPr>
            <p:nvPr/>
          </p:nvSpPr>
          <p:spPr bwMode="auto">
            <a:xfrm flipV="1">
              <a:off x="659" y="1884"/>
              <a:ext cx="292" cy="0"/>
            </a:xfrm>
            <a:prstGeom prst="line">
              <a:avLst/>
            </a:prstGeom>
            <a:noFill/>
            <a:ln w="38100">
              <a:solidFill>
                <a:schemeClr val="tx1"/>
              </a:solidFill>
              <a:round/>
              <a:headEnd/>
              <a:tailEnd/>
            </a:ln>
          </p:spPr>
          <p:txBody>
            <a:bodyPr wrap="none" anchor="ctr"/>
            <a:lstStyle/>
            <a:p>
              <a:endParaRPr lang="zh-CN" altLang="en-US"/>
            </a:p>
          </p:txBody>
        </p:sp>
        <p:sp>
          <p:nvSpPr>
            <p:cNvPr id="57394" name="AutoShape 29"/>
            <p:cNvSpPr>
              <a:spLocks noChangeAspect="1" noChangeArrowheads="1"/>
            </p:cNvSpPr>
            <p:nvPr/>
          </p:nvSpPr>
          <p:spPr bwMode="auto">
            <a:xfrm rot="5400000" flipH="1" flipV="1">
              <a:off x="420" y="1844"/>
              <a:ext cx="326" cy="281"/>
            </a:xfrm>
            <a:prstGeom prst="triangle">
              <a:avLst>
                <a:gd name="adj" fmla="val 50000"/>
              </a:avLst>
            </a:prstGeom>
            <a:solidFill>
              <a:schemeClr val="bg1"/>
            </a:solidFill>
            <a:ln w="38100">
              <a:solidFill>
                <a:schemeClr val="tx1"/>
              </a:solidFill>
              <a:miter lim="800000"/>
              <a:headEnd/>
              <a:tailEnd/>
            </a:ln>
          </p:spPr>
          <p:txBody>
            <a:bodyPr vert="eaVert" wrap="none" lIns="0" tIns="0" rIns="0" bIns="0" anchor="ctr"/>
            <a:lstStyle/>
            <a:p>
              <a:pPr algn="r">
                <a:spcBef>
                  <a:spcPct val="50000"/>
                </a:spcBef>
              </a:pPr>
              <a:endParaRPr lang="zh-CN" altLang="zh-CN" sz="2800" b="1">
                <a:latin typeface="宋体" charset="-122"/>
                <a:ea typeface="宋体" charset="-122"/>
              </a:endParaRPr>
            </a:p>
          </p:txBody>
        </p:sp>
        <p:sp>
          <p:nvSpPr>
            <p:cNvPr id="57395" name="Text Box 30"/>
            <p:cNvSpPr txBox="1">
              <a:spLocks noChangeArrowheads="1"/>
            </p:cNvSpPr>
            <p:nvPr/>
          </p:nvSpPr>
          <p:spPr bwMode="auto">
            <a:xfrm flipH="1" flipV="1">
              <a:off x="645" y="1851"/>
              <a:ext cx="65" cy="308"/>
            </a:xfrm>
            <a:prstGeom prst="rect">
              <a:avLst/>
            </a:prstGeom>
            <a:noFill/>
            <a:ln w="38100">
              <a:noFill/>
              <a:miter lim="800000"/>
              <a:headEnd/>
              <a:tailEnd/>
            </a:ln>
          </p:spPr>
          <p:txBody>
            <a:bodyPr wrap="none" lIns="0" tIns="0" rIns="0" bIns="0">
              <a:spAutoFit/>
            </a:bodyPr>
            <a:lstStyle/>
            <a:p>
              <a:pPr algn="r"/>
              <a:r>
                <a:rPr lang="en-US" altLang="zh-CN" sz="1600" b="1">
                  <a:latin typeface="宋体" charset="-122"/>
                  <a:ea typeface="宋体" charset="-122"/>
                </a:rPr>
                <a:t>-</a:t>
              </a:r>
            </a:p>
            <a:p>
              <a:pPr algn="r"/>
              <a:r>
                <a:rPr lang="en-US" altLang="zh-CN" sz="1600" b="1">
                  <a:latin typeface="宋体" charset="-122"/>
                  <a:ea typeface="宋体" charset="-122"/>
                </a:rPr>
                <a:t>+</a:t>
              </a:r>
            </a:p>
          </p:txBody>
        </p:sp>
        <p:sp>
          <p:nvSpPr>
            <p:cNvPr id="57396" name="Line 31"/>
            <p:cNvSpPr>
              <a:spLocks noChangeShapeType="1"/>
            </p:cNvSpPr>
            <p:nvPr/>
          </p:nvSpPr>
          <p:spPr bwMode="auto">
            <a:xfrm flipV="1">
              <a:off x="334" y="1980"/>
              <a:ext cx="0" cy="35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397" name="Line 32"/>
            <p:cNvSpPr>
              <a:spLocks noChangeShapeType="1"/>
            </p:cNvSpPr>
            <p:nvPr/>
          </p:nvSpPr>
          <p:spPr bwMode="auto">
            <a:xfrm flipV="1">
              <a:off x="594" y="2213"/>
              <a:ext cx="0" cy="123"/>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398" name="Line 33"/>
            <p:cNvSpPr>
              <a:spLocks noChangeShapeType="1"/>
            </p:cNvSpPr>
            <p:nvPr/>
          </p:nvSpPr>
          <p:spPr bwMode="auto">
            <a:xfrm flipV="1">
              <a:off x="583" y="2211"/>
              <a:ext cx="236"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399" name="Line 34"/>
            <p:cNvSpPr>
              <a:spLocks noChangeShapeType="1"/>
            </p:cNvSpPr>
            <p:nvPr/>
          </p:nvSpPr>
          <p:spPr bwMode="auto">
            <a:xfrm flipV="1">
              <a:off x="944" y="1876"/>
              <a:ext cx="0" cy="449"/>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00" name="Line 35"/>
            <p:cNvSpPr>
              <a:spLocks noChangeShapeType="1"/>
            </p:cNvSpPr>
            <p:nvPr/>
          </p:nvSpPr>
          <p:spPr bwMode="auto">
            <a:xfrm flipV="1">
              <a:off x="819" y="2088"/>
              <a:ext cx="0" cy="13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01" name="Line 36"/>
            <p:cNvSpPr>
              <a:spLocks noChangeAspect="1" noChangeShapeType="1"/>
            </p:cNvSpPr>
            <p:nvPr/>
          </p:nvSpPr>
          <p:spPr bwMode="auto">
            <a:xfrm>
              <a:off x="1811" y="1297"/>
              <a:ext cx="226" cy="0"/>
            </a:xfrm>
            <a:prstGeom prst="line">
              <a:avLst/>
            </a:prstGeom>
            <a:noFill/>
            <a:ln w="38100">
              <a:solidFill>
                <a:schemeClr val="tx1"/>
              </a:solidFill>
              <a:round/>
              <a:headEnd/>
              <a:tailEnd/>
            </a:ln>
          </p:spPr>
          <p:txBody>
            <a:bodyPr wrap="none" anchor="ctr"/>
            <a:lstStyle/>
            <a:p>
              <a:endParaRPr lang="zh-CN" altLang="en-US"/>
            </a:p>
          </p:txBody>
        </p:sp>
        <p:sp>
          <p:nvSpPr>
            <p:cNvPr id="57402" name="Line 37"/>
            <p:cNvSpPr>
              <a:spLocks noChangeAspect="1" noChangeShapeType="1"/>
            </p:cNvSpPr>
            <p:nvPr/>
          </p:nvSpPr>
          <p:spPr bwMode="auto">
            <a:xfrm flipH="1">
              <a:off x="1546" y="1194"/>
              <a:ext cx="160" cy="0"/>
            </a:xfrm>
            <a:prstGeom prst="line">
              <a:avLst/>
            </a:prstGeom>
            <a:noFill/>
            <a:ln w="38100">
              <a:solidFill>
                <a:schemeClr val="tx1"/>
              </a:solidFill>
              <a:round/>
              <a:headEnd/>
              <a:tailEnd/>
            </a:ln>
          </p:spPr>
          <p:txBody>
            <a:bodyPr wrap="none" anchor="ctr"/>
            <a:lstStyle/>
            <a:p>
              <a:endParaRPr lang="zh-CN" altLang="en-US"/>
            </a:p>
          </p:txBody>
        </p:sp>
        <p:sp>
          <p:nvSpPr>
            <p:cNvPr id="57403" name="Line 38"/>
            <p:cNvSpPr>
              <a:spLocks noChangeAspect="1" noChangeShapeType="1"/>
            </p:cNvSpPr>
            <p:nvPr/>
          </p:nvSpPr>
          <p:spPr bwMode="auto">
            <a:xfrm flipH="1">
              <a:off x="1425" y="1397"/>
              <a:ext cx="292" cy="0"/>
            </a:xfrm>
            <a:prstGeom prst="line">
              <a:avLst/>
            </a:prstGeom>
            <a:noFill/>
            <a:ln w="38100">
              <a:solidFill>
                <a:schemeClr val="tx1"/>
              </a:solidFill>
              <a:round/>
              <a:headEnd/>
              <a:tailEnd/>
            </a:ln>
          </p:spPr>
          <p:txBody>
            <a:bodyPr wrap="none" anchor="ctr"/>
            <a:lstStyle/>
            <a:p>
              <a:endParaRPr lang="zh-CN" altLang="en-US"/>
            </a:p>
          </p:txBody>
        </p:sp>
        <p:sp>
          <p:nvSpPr>
            <p:cNvPr id="57404" name="AutoShape 39"/>
            <p:cNvSpPr>
              <a:spLocks noChangeAspect="1" noChangeArrowheads="1"/>
            </p:cNvSpPr>
            <p:nvPr/>
          </p:nvSpPr>
          <p:spPr bwMode="auto">
            <a:xfrm rot="5400000">
              <a:off x="1631" y="1155"/>
              <a:ext cx="326" cy="281"/>
            </a:xfrm>
            <a:prstGeom prst="triangle">
              <a:avLst>
                <a:gd name="adj" fmla="val 50000"/>
              </a:avLst>
            </a:prstGeom>
            <a:solidFill>
              <a:schemeClr val="bg1"/>
            </a:solidFill>
            <a:ln w="38100">
              <a:solidFill>
                <a:schemeClr val="tx1"/>
              </a:solidFill>
              <a:miter lim="800000"/>
              <a:headEnd/>
              <a:tailEnd/>
            </a:ln>
          </p:spPr>
          <p:txBody>
            <a:bodyPr rot="10800000" vert="eaVert" wrap="none" lIns="0" tIns="0" rIns="0" bIns="0" anchor="ctr"/>
            <a:lstStyle/>
            <a:p>
              <a:pPr algn="r">
                <a:spcBef>
                  <a:spcPct val="50000"/>
                </a:spcBef>
              </a:pPr>
              <a:endParaRPr lang="zh-CN" altLang="zh-CN" sz="2800" b="1">
                <a:latin typeface="宋体" charset="-122"/>
                <a:ea typeface="宋体" charset="-122"/>
              </a:endParaRPr>
            </a:p>
          </p:txBody>
        </p:sp>
        <p:sp>
          <p:nvSpPr>
            <p:cNvPr id="57405" name="Text Box 40"/>
            <p:cNvSpPr txBox="1">
              <a:spLocks noChangeArrowheads="1"/>
            </p:cNvSpPr>
            <p:nvPr/>
          </p:nvSpPr>
          <p:spPr bwMode="auto">
            <a:xfrm>
              <a:off x="1666" y="1134"/>
              <a:ext cx="65" cy="308"/>
            </a:xfrm>
            <a:prstGeom prst="rect">
              <a:avLst/>
            </a:prstGeom>
            <a:noFill/>
            <a:ln w="38100">
              <a:noFill/>
              <a:miter lim="800000"/>
              <a:headEnd/>
              <a:tailEnd/>
            </a:ln>
          </p:spPr>
          <p:txBody>
            <a:bodyPr wrap="none" lIns="0" tIns="0" rIns="0" bIns="0">
              <a:spAutoFit/>
            </a:bodyPr>
            <a:lstStyle/>
            <a:p>
              <a:pPr algn="r"/>
              <a:r>
                <a:rPr lang="en-US" altLang="zh-CN" sz="1600" b="1">
                  <a:latin typeface="宋体" charset="-122"/>
                  <a:ea typeface="宋体" charset="-122"/>
                </a:rPr>
                <a:t>-</a:t>
              </a:r>
            </a:p>
            <a:p>
              <a:pPr algn="r"/>
              <a:r>
                <a:rPr lang="en-US" altLang="zh-CN" sz="1600" b="1">
                  <a:latin typeface="宋体" charset="-122"/>
                  <a:ea typeface="宋体" charset="-122"/>
                </a:rPr>
                <a:t>+</a:t>
              </a:r>
            </a:p>
          </p:txBody>
        </p:sp>
        <p:sp>
          <p:nvSpPr>
            <p:cNvPr id="57406" name="Line 41"/>
            <p:cNvSpPr>
              <a:spLocks noChangeShapeType="1"/>
            </p:cNvSpPr>
            <p:nvPr/>
          </p:nvSpPr>
          <p:spPr bwMode="auto">
            <a:xfrm flipH="1">
              <a:off x="2042" y="956"/>
              <a:ext cx="0" cy="35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07" name="Line 42"/>
            <p:cNvSpPr>
              <a:spLocks noChangeShapeType="1"/>
            </p:cNvSpPr>
            <p:nvPr/>
          </p:nvSpPr>
          <p:spPr bwMode="auto">
            <a:xfrm flipH="1">
              <a:off x="1782" y="945"/>
              <a:ext cx="0" cy="123"/>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08" name="Line 43"/>
            <p:cNvSpPr>
              <a:spLocks noChangeShapeType="1"/>
            </p:cNvSpPr>
            <p:nvPr/>
          </p:nvSpPr>
          <p:spPr bwMode="auto">
            <a:xfrm flipH="1">
              <a:off x="1557" y="1070"/>
              <a:ext cx="236"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09" name="Line 44"/>
            <p:cNvSpPr>
              <a:spLocks noChangeShapeType="1"/>
            </p:cNvSpPr>
            <p:nvPr/>
          </p:nvSpPr>
          <p:spPr bwMode="auto">
            <a:xfrm flipH="1">
              <a:off x="1432" y="956"/>
              <a:ext cx="0" cy="449"/>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10" name="Line 45"/>
            <p:cNvSpPr>
              <a:spLocks noChangeShapeType="1"/>
            </p:cNvSpPr>
            <p:nvPr/>
          </p:nvSpPr>
          <p:spPr bwMode="auto">
            <a:xfrm flipH="1">
              <a:off x="1557" y="1068"/>
              <a:ext cx="0" cy="13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11" name="Line 46"/>
            <p:cNvSpPr>
              <a:spLocks noChangeAspect="1" noChangeShapeType="1"/>
            </p:cNvSpPr>
            <p:nvPr/>
          </p:nvSpPr>
          <p:spPr bwMode="auto">
            <a:xfrm flipV="1">
              <a:off x="1812" y="1981"/>
              <a:ext cx="226" cy="0"/>
            </a:xfrm>
            <a:prstGeom prst="line">
              <a:avLst/>
            </a:prstGeom>
            <a:noFill/>
            <a:ln w="38100">
              <a:solidFill>
                <a:schemeClr val="tx1"/>
              </a:solidFill>
              <a:round/>
              <a:headEnd/>
              <a:tailEnd/>
            </a:ln>
          </p:spPr>
          <p:txBody>
            <a:bodyPr wrap="none" anchor="ctr"/>
            <a:lstStyle/>
            <a:p>
              <a:endParaRPr lang="zh-CN" altLang="en-US"/>
            </a:p>
          </p:txBody>
        </p:sp>
        <p:sp>
          <p:nvSpPr>
            <p:cNvPr id="57412" name="Line 47"/>
            <p:cNvSpPr>
              <a:spLocks noChangeAspect="1" noChangeShapeType="1"/>
            </p:cNvSpPr>
            <p:nvPr/>
          </p:nvSpPr>
          <p:spPr bwMode="auto">
            <a:xfrm flipH="1" flipV="1">
              <a:off x="1547" y="2084"/>
              <a:ext cx="160" cy="0"/>
            </a:xfrm>
            <a:prstGeom prst="line">
              <a:avLst/>
            </a:prstGeom>
            <a:noFill/>
            <a:ln w="38100">
              <a:solidFill>
                <a:schemeClr val="tx1"/>
              </a:solidFill>
              <a:round/>
              <a:headEnd/>
              <a:tailEnd/>
            </a:ln>
          </p:spPr>
          <p:txBody>
            <a:bodyPr wrap="none" anchor="ctr"/>
            <a:lstStyle/>
            <a:p>
              <a:endParaRPr lang="zh-CN" altLang="en-US"/>
            </a:p>
          </p:txBody>
        </p:sp>
        <p:sp>
          <p:nvSpPr>
            <p:cNvPr id="57413" name="Line 48"/>
            <p:cNvSpPr>
              <a:spLocks noChangeAspect="1" noChangeShapeType="1"/>
            </p:cNvSpPr>
            <p:nvPr/>
          </p:nvSpPr>
          <p:spPr bwMode="auto">
            <a:xfrm flipH="1" flipV="1">
              <a:off x="1420" y="1881"/>
              <a:ext cx="292" cy="0"/>
            </a:xfrm>
            <a:prstGeom prst="line">
              <a:avLst/>
            </a:prstGeom>
            <a:noFill/>
            <a:ln w="38100">
              <a:solidFill>
                <a:schemeClr val="tx1"/>
              </a:solidFill>
              <a:round/>
              <a:headEnd/>
              <a:tailEnd/>
            </a:ln>
          </p:spPr>
          <p:txBody>
            <a:bodyPr wrap="none" anchor="ctr"/>
            <a:lstStyle/>
            <a:p>
              <a:endParaRPr lang="zh-CN" altLang="en-US"/>
            </a:p>
          </p:txBody>
        </p:sp>
        <p:sp>
          <p:nvSpPr>
            <p:cNvPr id="57414" name="AutoShape 49"/>
            <p:cNvSpPr>
              <a:spLocks noChangeAspect="1" noChangeArrowheads="1"/>
            </p:cNvSpPr>
            <p:nvPr/>
          </p:nvSpPr>
          <p:spPr bwMode="auto">
            <a:xfrm rot="16200000" flipV="1">
              <a:off x="1626" y="1841"/>
              <a:ext cx="326" cy="281"/>
            </a:xfrm>
            <a:prstGeom prst="triangle">
              <a:avLst>
                <a:gd name="adj" fmla="val 50000"/>
              </a:avLst>
            </a:prstGeom>
            <a:solidFill>
              <a:schemeClr val="bg1"/>
            </a:solidFill>
            <a:ln w="38100">
              <a:solidFill>
                <a:schemeClr val="tx1"/>
              </a:solidFill>
              <a:miter lim="800000"/>
              <a:headEnd/>
              <a:tailEnd/>
            </a:ln>
          </p:spPr>
          <p:txBody>
            <a:bodyPr rot="10800000" vert="eaVert" wrap="none" lIns="0" tIns="0" rIns="0" bIns="0" anchor="ctr"/>
            <a:lstStyle/>
            <a:p>
              <a:pPr algn="r">
                <a:spcBef>
                  <a:spcPct val="50000"/>
                </a:spcBef>
              </a:pPr>
              <a:endParaRPr lang="zh-CN" altLang="zh-CN" sz="2800" b="1">
                <a:latin typeface="宋体" charset="-122"/>
                <a:ea typeface="宋体" charset="-122"/>
              </a:endParaRPr>
            </a:p>
          </p:txBody>
        </p:sp>
        <p:sp>
          <p:nvSpPr>
            <p:cNvPr id="57415" name="Text Box 50"/>
            <p:cNvSpPr txBox="1">
              <a:spLocks noChangeArrowheads="1"/>
            </p:cNvSpPr>
            <p:nvPr/>
          </p:nvSpPr>
          <p:spPr bwMode="auto">
            <a:xfrm flipV="1">
              <a:off x="1661" y="1848"/>
              <a:ext cx="65" cy="308"/>
            </a:xfrm>
            <a:prstGeom prst="rect">
              <a:avLst/>
            </a:prstGeom>
            <a:noFill/>
            <a:ln w="38100">
              <a:noFill/>
              <a:miter lim="800000"/>
              <a:headEnd/>
              <a:tailEnd/>
            </a:ln>
          </p:spPr>
          <p:txBody>
            <a:bodyPr wrap="none" lIns="0" tIns="0" rIns="0" bIns="0">
              <a:spAutoFit/>
            </a:bodyPr>
            <a:lstStyle/>
            <a:p>
              <a:pPr algn="r"/>
              <a:r>
                <a:rPr lang="en-US" altLang="zh-CN" sz="1600" b="1">
                  <a:latin typeface="宋体" charset="-122"/>
                  <a:ea typeface="宋体" charset="-122"/>
                </a:rPr>
                <a:t>-</a:t>
              </a:r>
            </a:p>
            <a:p>
              <a:pPr algn="r"/>
              <a:r>
                <a:rPr lang="en-US" altLang="zh-CN" sz="1600" b="1">
                  <a:latin typeface="宋体" charset="-122"/>
                  <a:ea typeface="宋体" charset="-122"/>
                </a:rPr>
                <a:t>+</a:t>
              </a:r>
            </a:p>
          </p:txBody>
        </p:sp>
        <p:sp>
          <p:nvSpPr>
            <p:cNvPr id="57416" name="Line 51"/>
            <p:cNvSpPr>
              <a:spLocks noChangeShapeType="1"/>
            </p:cNvSpPr>
            <p:nvPr/>
          </p:nvSpPr>
          <p:spPr bwMode="auto">
            <a:xfrm flipH="1" flipV="1">
              <a:off x="2037" y="1982"/>
              <a:ext cx="0" cy="35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17" name="Line 52"/>
            <p:cNvSpPr>
              <a:spLocks noChangeShapeType="1"/>
            </p:cNvSpPr>
            <p:nvPr/>
          </p:nvSpPr>
          <p:spPr bwMode="auto">
            <a:xfrm flipH="1" flipV="1">
              <a:off x="1777" y="2210"/>
              <a:ext cx="0" cy="123"/>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18" name="Line 53"/>
            <p:cNvSpPr>
              <a:spLocks noChangeShapeType="1"/>
            </p:cNvSpPr>
            <p:nvPr/>
          </p:nvSpPr>
          <p:spPr bwMode="auto">
            <a:xfrm flipH="1" flipV="1">
              <a:off x="1552" y="2208"/>
              <a:ext cx="236" cy="0"/>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19" name="Line 54"/>
            <p:cNvSpPr>
              <a:spLocks noChangeShapeType="1"/>
            </p:cNvSpPr>
            <p:nvPr/>
          </p:nvSpPr>
          <p:spPr bwMode="auto">
            <a:xfrm flipH="1" flipV="1">
              <a:off x="1427" y="1873"/>
              <a:ext cx="0" cy="449"/>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20" name="Line 55"/>
            <p:cNvSpPr>
              <a:spLocks noChangeShapeType="1"/>
            </p:cNvSpPr>
            <p:nvPr/>
          </p:nvSpPr>
          <p:spPr bwMode="auto">
            <a:xfrm flipH="1" flipV="1">
              <a:off x="1552" y="2085"/>
              <a:ext cx="0" cy="131"/>
            </a:xfrm>
            <a:prstGeom prst="line">
              <a:avLst/>
            </a:prstGeom>
            <a:noFill/>
            <a:ln w="38100">
              <a:solidFill>
                <a:schemeClr val="tx1"/>
              </a:solidFill>
              <a:round/>
              <a:headEnd/>
              <a:tailEnd/>
            </a:ln>
          </p:spPr>
          <p:txBody>
            <a:bodyPr lIns="0" tIns="0" rIns="0" bIns="0">
              <a:spAutoFit/>
            </a:bodyPr>
            <a:lstStyle/>
            <a:p>
              <a:endParaRPr lang="zh-CN" altLang="en-US"/>
            </a:p>
          </p:txBody>
        </p:sp>
        <p:sp>
          <p:nvSpPr>
            <p:cNvPr id="57421" name="Text Box 56"/>
            <p:cNvSpPr txBox="1">
              <a:spLocks noChangeArrowheads="1"/>
            </p:cNvSpPr>
            <p:nvPr/>
          </p:nvSpPr>
          <p:spPr bwMode="auto">
            <a:xfrm>
              <a:off x="1040" y="2108"/>
              <a:ext cx="385" cy="230"/>
            </a:xfrm>
            <a:prstGeom prst="rect">
              <a:avLst/>
            </a:prstGeom>
            <a:noFill/>
            <a:ln w="38100">
              <a:noFill/>
              <a:miter lim="800000"/>
              <a:headEnd/>
              <a:tailEnd/>
            </a:ln>
          </p:spPr>
          <p:txBody>
            <a:bodyPr wrap="none" lIns="0" tIns="0" rIns="0" bIns="0">
              <a:spAutoFit/>
            </a:bodyPr>
            <a:lstStyle/>
            <a:p>
              <a:pPr>
                <a:spcBef>
                  <a:spcPct val="50000"/>
                </a:spcBef>
              </a:pPr>
              <a:r>
                <a:rPr lang="en-US" altLang="zh-CN" b="1">
                  <a:ea typeface="宋体" charset="-122"/>
                </a:rPr>
                <a:t>+</a:t>
              </a:r>
              <a:r>
                <a:rPr lang="en-US" altLang="zh-CN" sz="2000" b="1">
                  <a:ea typeface="宋体" charset="-122"/>
                </a:rPr>
                <a:t>12V</a:t>
              </a:r>
            </a:p>
          </p:txBody>
        </p:sp>
        <p:sp>
          <p:nvSpPr>
            <p:cNvPr id="57422" name="Text Box 57"/>
            <p:cNvSpPr txBox="1">
              <a:spLocks noChangeArrowheads="1"/>
            </p:cNvSpPr>
            <p:nvPr/>
          </p:nvSpPr>
          <p:spPr bwMode="auto">
            <a:xfrm>
              <a:off x="1028" y="951"/>
              <a:ext cx="356" cy="192"/>
            </a:xfrm>
            <a:prstGeom prst="rect">
              <a:avLst/>
            </a:prstGeom>
            <a:noFill/>
            <a:ln w="38100">
              <a:noFill/>
              <a:miter lim="800000"/>
              <a:headEnd/>
              <a:tailEnd/>
            </a:ln>
          </p:spPr>
          <p:txBody>
            <a:bodyPr wrap="none" lIns="0" tIns="0" rIns="0" bIns="0">
              <a:spAutoFit/>
            </a:bodyPr>
            <a:lstStyle/>
            <a:p>
              <a:pPr>
                <a:spcBef>
                  <a:spcPct val="50000"/>
                </a:spcBef>
              </a:pPr>
              <a:r>
                <a:rPr lang="en-US" altLang="zh-CN" sz="2000" b="1">
                  <a:latin typeface="宋体" charset="-122"/>
                  <a:ea typeface="宋体" charset="-122"/>
                </a:rPr>
                <a:t>-</a:t>
              </a:r>
              <a:r>
                <a:rPr lang="en-US" altLang="zh-CN" sz="2000" b="1">
                  <a:ea typeface="宋体" charset="-122"/>
                </a:rPr>
                <a:t>12V</a:t>
              </a:r>
            </a:p>
          </p:txBody>
        </p:sp>
      </p:grpSp>
      <p:sp>
        <p:nvSpPr>
          <p:cNvPr id="605242" name="AutoShape 58"/>
          <p:cNvSpPr>
            <a:spLocks noChangeArrowheads="1"/>
          </p:cNvSpPr>
          <p:nvPr/>
        </p:nvSpPr>
        <p:spPr bwMode="auto">
          <a:xfrm>
            <a:off x="3441700" y="1466850"/>
            <a:ext cx="1117600" cy="730250"/>
          </a:xfrm>
          <a:prstGeom prst="rightArrow">
            <a:avLst>
              <a:gd name="adj1" fmla="val 50000"/>
              <a:gd name="adj2" fmla="val 38261"/>
            </a:avLst>
          </a:prstGeom>
          <a:solidFill>
            <a:schemeClr val="accent1"/>
          </a:solidFill>
          <a:ln w="38100">
            <a:noFill/>
            <a:miter lim="800000"/>
            <a:headEnd/>
            <a:tailEnd/>
          </a:ln>
        </p:spPr>
        <p:txBody>
          <a:bodyPr lIns="0" tIns="0" rIns="0" bIns="0" anchor="ctr">
            <a:spAutoFit/>
          </a:bodyPr>
          <a:lstStyle/>
          <a:p>
            <a:pPr algn="ctr">
              <a:spcBef>
                <a:spcPct val="50000"/>
              </a:spcBef>
            </a:pPr>
            <a:r>
              <a:rPr lang="zh-CN" altLang="en-US" b="1">
                <a:solidFill>
                  <a:srgbClr val="0000FF"/>
                </a:solidFill>
                <a:ea typeface="宋体" charset="-122"/>
              </a:rPr>
              <a:t>外接图</a:t>
            </a:r>
          </a:p>
        </p:txBody>
      </p:sp>
      <p:grpSp>
        <p:nvGrpSpPr>
          <p:cNvPr id="4" name="Group 59"/>
          <p:cNvGrpSpPr>
            <a:grpSpLocks/>
          </p:cNvGrpSpPr>
          <p:nvPr/>
        </p:nvGrpSpPr>
        <p:grpSpPr bwMode="auto">
          <a:xfrm>
            <a:off x="5148263" y="404813"/>
            <a:ext cx="3556000" cy="3149600"/>
            <a:chOff x="3215" y="223"/>
            <a:chExt cx="2240" cy="2075"/>
          </a:xfrm>
        </p:grpSpPr>
        <p:sp>
          <p:nvSpPr>
            <p:cNvPr id="57353" name="Line 60"/>
            <p:cNvSpPr>
              <a:spLocks noChangeShapeType="1"/>
            </p:cNvSpPr>
            <p:nvPr/>
          </p:nvSpPr>
          <p:spPr bwMode="auto">
            <a:xfrm flipH="1" flipV="1">
              <a:off x="3671" y="832"/>
              <a:ext cx="361" cy="1"/>
            </a:xfrm>
            <a:prstGeom prst="line">
              <a:avLst/>
            </a:prstGeom>
            <a:noFill/>
            <a:ln w="38100">
              <a:solidFill>
                <a:schemeClr val="tx1"/>
              </a:solidFill>
              <a:round/>
              <a:headEnd/>
              <a:tailEnd/>
            </a:ln>
          </p:spPr>
          <p:txBody>
            <a:bodyPr wrap="none" lIns="0" tIns="0" rIns="0" anchor="ctr"/>
            <a:lstStyle/>
            <a:p>
              <a:endParaRPr lang="zh-CN" altLang="en-US"/>
            </a:p>
          </p:txBody>
        </p:sp>
        <p:sp>
          <p:nvSpPr>
            <p:cNvPr id="57354" name="Line 61"/>
            <p:cNvSpPr>
              <a:spLocks noChangeShapeType="1"/>
            </p:cNvSpPr>
            <p:nvPr/>
          </p:nvSpPr>
          <p:spPr bwMode="auto">
            <a:xfrm flipH="1">
              <a:off x="3656" y="1295"/>
              <a:ext cx="402" cy="0"/>
            </a:xfrm>
            <a:prstGeom prst="line">
              <a:avLst/>
            </a:prstGeom>
            <a:noFill/>
            <a:ln w="38100">
              <a:solidFill>
                <a:schemeClr val="tx1"/>
              </a:solidFill>
              <a:round/>
              <a:headEnd/>
              <a:tailEnd/>
            </a:ln>
          </p:spPr>
          <p:txBody>
            <a:bodyPr wrap="none" lIns="0" tIns="0" rIns="0" anchor="ctr"/>
            <a:lstStyle/>
            <a:p>
              <a:endParaRPr lang="zh-CN" altLang="en-US"/>
            </a:p>
          </p:txBody>
        </p:sp>
        <p:sp>
          <p:nvSpPr>
            <p:cNvPr id="57355" name="Line 62"/>
            <p:cNvSpPr>
              <a:spLocks noChangeShapeType="1"/>
            </p:cNvSpPr>
            <p:nvPr/>
          </p:nvSpPr>
          <p:spPr bwMode="auto">
            <a:xfrm>
              <a:off x="3995" y="1548"/>
              <a:ext cx="0" cy="750"/>
            </a:xfrm>
            <a:prstGeom prst="line">
              <a:avLst/>
            </a:prstGeom>
            <a:noFill/>
            <a:ln w="38100">
              <a:solidFill>
                <a:schemeClr val="tx1"/>
              </a:solidFill>
              <a:round/>
              <a:headEnd/>
              <a:tailEnd/>
            </a:ln>
          </p:spPr>
          <p:txBody>
            <a:bodyPr wrap="none" lIns="0" tIns="0" rIns="0" anchor="ctr"/>
            <a:lstStyle/>
            <a:p>
              <a:endParaRPr lang="zh-CN" altLang="en-US"/>
            </a:p>
          </p:txBody>
        </p:sp>
        <p:sp>
          <p:nvSpPr>
            <p:cNvPr id="57356" name="Line 63"/>
            <p:cNvSpPr>
              <a:spLocks noChangeShapeType="1"/>
            </p:cNvSpPr>
            <p:nvPr/>
          </p:nvSpPr>
          <p:spPr bwMode="auto">
            <a:xfrm>
              <a:off x="4363" y="1585"/>
              <a:ext cx="0" cy="308"/>
            </a:xfrm>
            <a:prstGeom prst="line">
              <a:avLst/>
            </a:prstGeom>
            <a:noFill/>
            <a:ln w="38100">
              <a:solidFill>
                <a:schemeClr val="tx1"/>
              </a:solidFill>
              <a:round/>
              <a:headEnd/>
              <a:tailEnd/>
            </a:ln>
          </p:spPr>
          <p:txBody>
            <a:bodyPr wrap="none" lIns="0" tIns="0" rIns="0" anchor="ctr"/>
            <a:lstStyle/>
            <a:p>
              <a:endParaRPr lang="zh-CN" altLang="en-US"/>
            </a:p>
          </p:txBody>
        </p:sp>
        <p:sp>
          <p:nvSpPr>
            <p:cNvPr id="57357" name="Line 64"/>
            <p:cNvSpPr>
              <a:spLocks noChangeShapeType="1"/>
            </p:cNvSpPr>
            <p:nvPr/>
          </p:nvSpPr>
          <p:spPr bwMode="auto">
            <a:xfrm>
              <a:off x="4734" y="1600"/>
              <a:ext cx="0" cy="295"/>
            </a:xfrm>
            <a:prstGeom prst="line">
              <a:avLst/>
            </a:prstGeom>
            <a:noFill/>
            <a:ln w="38100">
              <a:solidFill>
                <a:schemeClr val="tx1"/>
              </a:solidFill>
              <a:round/>
              <a:headEnd/>
              <a:tailEnd/>
            </a:ln>
          </p:spPr>
          <p:txBody>
            <a:bodyPr wrap="none" lIns="0" tIns="0" rIns="0" anchor="ctr"/>
            <a:lstStyle/>
            <a:p>
              <a:endParaRPr lang="zh-CN" altLang="en-US"/>
            </a:p>
          </p:txBody>
        </p:sp>
        <p:sp>
          <p:nvSpPr>
            <p:cNvPr id="57358" name="Line 65"/>
            <p:cNvSpPr>
              <a:spLocks noChangeShapeType="1"/>
            </p:cNvSpPr>
            <p:nvPr/>
          </p:nvSpPr>
          <p:spPr bwMode="auto">
            <a:xfrm flipV="1">
              <a:off x="4356" y="1884"/>
              <a:ext cx="380" cy="0"/>
            </a:xfrm>
            <a:prstGeom prst="line">
              <a:avLst/>
            </a:prstGeom>
            <a:noFill/>
            <a:ln w="38100">
              <a:solidFill>
                <a:schemeClr val="tx1"/>
              </a:solidFill>
              <a:round/>
              <a:headEnd/>
              <a:tailEnd/>
            </a:ln>
          </p:spPr>
          <p:txBody>
            <a:bodyPr wrap="none" lIns="0" tIns="0" rIns="0" anchor="ctr"/>
            <a:lstStyle/>
            <a:p>
              <a:endParaRPr lang="zh-CN" altLang="en-US"/>
            </a:p>
          </p:txBody>
        </p:sp>
        <p:sp>
          <p:nvSpPr>
            <p:cNvPr id="57359" name="Line 66"/>
            <p:cNvSpPr>
              <a:spLocks noChangeShapeType="1"/>
            </p:cNvSpPr>
            <p:nvPr/>
          </p:nvSpPr>
          <p:spPr bwMode="auto">
            <a:xfrm>
              <a:off x="3995" y="2133"/>
              <a:ext cx="557" cy="1"/>
            </a:xfrm>
            <a:prstGeom prst="line">
              <a:avLst/>
            </a:prstGeom>
            <a:noFill/>
            <a:ln w="38100">
              <a:solidFill>
                <a:schemeClr val="tx1"/>
              </a:solidFill>
              <a:round/>
              <a:headEnd/>
              <a:tailEnd/>
            </a:ln>
          </p:spPr>
          <p:txBody>
            <a:bodyPr wrap="none" lIns="0" tIns="0" rIns="0" anchor="ctr"/>
            <a:lstStyle/>
            <a:p>
              <a:endParaRPr lang="zh-CN" altLang="en-US"/>
            </a:p>
          </p:txBody>
        </p:sp>
        <p:sp>
          <p:nvSpPr>
            <p:cNvPr id="57360" name="Rectangle 67"/>
            <p:cNvSpPr>
              <a:spLocks noChangeArrowheads="1"/>
            </p:cNvSpPr>
            <p:nvPr/>
          </p:nvSpPr>
          <p:spPr bwMode="auto">
            <a:xfrm>
              <a:off x="4170" y="2086"/>
              <a:ext cx="254" cy="93"/>
            </a:xfrm>
            <a:prstGeom prst="rect">
              <a:avLst/>
            </a:prstGeom>
            <a:solidFill>
              <a:schemeClr val="bg1"/>
            </a:solidFill>
            <a:ln w="38100">
              <a:solidFill>
                <a:schemeClr val="tx1"/>
              </a:solidFill>
              <a:miter lim="800000"/>
              <a:headEnd/>
              <a:tailEnd/>
            </a:ln>
          </p:spPr>
          <p:txBody>
            <a:bodyPr wrap="none" lIns="0" tIns="0" rIns="0" anchor="ctr"/>
            <a:lstStyle/>
            <a:p>
              <a:endParaRPr lang="zh-CN" altLang="en-US"/>
            </a:p>
          </p:txBody>
        </p:sp>
        <p:sp>
          <p:nvSpPr>
            <p:cNvPr id="57361" name="Line 68"/>
            <p:cNvSpPr>
              <a:spLocks noChangeShapeType="1"/>
            </p:cNvSpPr>
            <p:nvPr/>
          </p:nvSpPr>
          <p:spPr bwMode="auto">
            <a:xfrm flipV="1">
              <a:off x="4545" y="1915"/>
              <a:ext cx="0" cy="212"/>
            </a:xfrm>
            <a:prstGeom prst="line">
              <a:avLst/>
            </a:prstGeom>
            <a:noFill/>
            <a:ln w="38100">
              <a:solidFill>
                <a:schemeClr val="tx1"/>
              </a:solidFill>
              <a:round/>
              <a:headEnd/>
              <a:tailEnd type="triangle" w="med" len="med"/>
            </a:ln>
          </p:spPr>
          <p:txBody>
            <a:bodyPr wrap="none" lIns="0" tIns="0" rIns="0" anchor="ctr"/>
            <a:lstStyle/>
            <a:p>
              <a:endParaRPr lang="zh-CN" altLang="en-US"/>
            </a:p>
          </p:txBody>
        </p:sp>
        <p:sp>
          <p:nvSpPr>
            <p:cNvPr id="57362" name="Oval 69"/>
            <p:cNvSpPr>
              <a:spLocks noChangeArrowheads="1"/>
            </p:cNvSpPr>
            <p:nvPr/>
          </p:nvSpPr>
          <p:spPr bwMode="auto">
            <a:xfrm flipV="1">
              <a:off x="3980" y="2096"/>
              <a:ext cx="55" cy="68"/>
            </a:xfrm>
            <a:prstGeom prst="ellipse">
              <a:avLst/>
            </a:prstGeom>
            <a:solidFill>
              <a:schemeClr val="tx1"/>
            </a:solidFill>
            <a:ln w="38100">
              <a:solidFill>
                <a:schemeClr val="tx1"/>
              </a:solidFill>
              <a:round/>
              <a:headEnd/>
              <a:tailEnd/>
            </a:ln>
          </p:spPr>
          <p:txBody>
            <a:bodyPr wrap="none" lIns="0" tIns="0" rIns="0" anchor="ctr"/>
            <a:lstStyle/>
            <a:p>
              <a:endParaRPr lang="zh-CN" altLang="en-US"/>
            </a:p>
          </p:txBody>
        </p:sp>
        <p:sp>
          <p:nvSpPr>
            <p:cNvPr id="57363" name="Text Box 70"/>
            <p:cNvSpPr txBox="1">
              <a:spLocks noChangeArrowheads="1"/>
            </p:cNvSpPr>
            <p:nvPr/>
          </p:nvSpPr>
          <p:spPr bwMode="auto">
            <a:xfrm>
              <a:off x="3499" y="1947"/>
              <a:ext cx="483" cy="240"/>
            </a:xfrm>
            <a:prstGeom prst="rect">
              <a:avLst/>
            </a:prstGeom>
            <a:noFill/>
            <a:ln w="38100">
              <a:noFill/>
              <a:miter lim="800000"/>
              <a:headEnd/>
              <a:tailEnd/>
            </a:ln>
          </p:spPr>
          <p:txBody>
            <a:bodyPr lIns="0" tIns="0" rIns="0" bIns="0">
              <a:spAutoFit/>
            </a:bodyPr>
            <a:lstStyle/>
            <a:p>
              <a:r>
                <a:rPr lang="en-US" altLang="zh-CN" b="1">
                  <a:latin typeface="宋体" charset="-122"/>
                  <a:ea typeface="宋体" charset="-122"/>
                </a:rPr>
                <a:t>-</a:t>
              </a:r>
              <a:r>
                <a:rPr lang="en-US" altLang="zh-CN" b="1" i="1">
                  <a:ea typeface="宋体" charset="-122"/>
                </a:rPr>
                <a:t>V</a:t>
              </a:r>
              <a:r>
                <a:rPr lang="en-US" altLang="zh-CN" b="1" baseline="-25000">
                  <a:ea typeface="宋体" charset="-122"/>
                </a:rPr>
                <a:t>CC </a:t>
              </a:r>
            </a:p>
          </p:txBody>
        </p:sp>
        <p:sp>
          <p:nvSpPr>
            <p:cNvPr id="57364" name="Line 71"/>
            <p:cNvSpPr>
              <a:spLocks noChangeShapeType="1"/>
            </p:cNvSpPr>
            <p:nvPr/>
          </p:nvSpPr>
          <p:spPr bwMode="auto">
            <a:xfrm>
              <a:off x="4539" y="1039"/>
              <a:ext cx="536" cy="0"/>
            </a:xfrm>
            <a:prstGeom prst="line">
              <a:avLst/>
            </a:prstGeom>
            <a:noFill/>
            <a:ln w="38100">
              <a:solidFill>
                <a:schemeClr val="tx1"/>
              </a:solidFill>
              <a:round/>
              <a:headEnd/>
              <a:tailEnd/>
            </a:ln>
          </p:spPr>
          <p:txBody>
            <a:bodyPr wrap="none" lIns="0" tIns="0" rIns="0" anchor="ctr"/>
            <a:lstStyle/>
            <a:p>
              <a:endParaRPr lang="zh-CN" altLang="en-US"/>
            </a:p>
          </p:txBody>
        </p:sp>
        <p:sp>
          <p:nvSpPr>
            <p:cNvPr id="57365" name="Line 72"/>
            <p:cNvSpPr>
              <a:spLocks noChangeShapeType="1"/>
            </p:cNvSpPr>
            <p:nvPr/>
          </p:nvSpPr>
          <p:spPr bwMode="auto">
            <a:xfrm flipH="1" flipV="1">
              <a:off x="4390" y="311"/>
              <a:ext cx="0" cy="442"/>
            </a:xfrm>
            <a:prstGeom prst="line">
              <a:avLst/>
            </a:prstGeom>
            <a:noFill/>
            <a:ln w="38100">
              <a:solidFill>
                <a:schemeClr val="tx1"/>
              </a:solidFill>
              <a:round/>
              <a:headEnd/>
              <a:tailEnd/>
            </a:ln>
          </p:spPr>
          <p:txBody>
            <a:bodyPr wrap="none" lIns="0" tIns="0" rIns="0" anchor="ctr"/>
            <a:lstStyle/>
            <a:p>
              <a:endParaRPr lang="zh-CN" altLang="en-US"/>
            </a:p>
          </p:txBody>
        </p:sp>
        <p:sp>
          <p:nvSpPr>
            <p:cNvPr id="57366" name="Text Box 73"/>
            <p:cNvSpPr txBox="1">
              <a:spLocks noChangeArrowheads="1"/>
            </p:cNvSpPr>
            <p:nvPr/>
          </p:nvSpPr>
          <p:spPr bwMode="auto">
            <a:xfrm>
              <a:off x="4879" y="758"/>
              <a:ext cx="576" cy="241"/>
            </a:xfrm>
            <a:prstGeom prst="rect">
              <a:avLst/>
            </a:prstGeom>
            <a:noFill/>
            <a:ln w="38100">
              <a:noFill/>
              <a:miter lim="800000"/>
              <a:headEnd/>
              <a:tailEnd/>
            </a:ln>
          </p:spPr>
          <p:txBody>
            <a:bodyPr wrap="none" lIns="0" tIns="0" rIns="0" bIns="0">
              <a:spAutoFit/>
            </a:bodyPr>
            <a:lstStyle/>
            <a:p>
              <a:r>
                <a:rPr lang="zh-CN" altLang="en-US" b="1">
                  <a:solidFill>
                    <a:srgbClr val="0000FF"/>
                  </a:solidFill>
                  <a:ea typeface="宋体" charset="-122"/>
                </a:rPr>
                <a:t>输出端</a:t>
              </a:r>
            </a:p>
          </p:txBody>
        </p:sp>
        <p:sp>
          <p:nvSpPr>
            <p:cNvPr id="57367" name="Text Box 74"/>
            <p:cNvSpPr txBox="1">
              <a:spLocks noChangeArrowheads="1"/>
            </p:cNvSpPr>
            <p:nvPr/>
          </p:nvSpPr>
          <p:spPr bwMode="auto">
            <a:xfrm>
              <a:off x="4928" y="1003"/>
              <a:ext cx="235" cy="282"/>
            </a:xfrm>
            <a:prstGeom prst="rect">
              <a:avLst/>
            </a:prstGeom>
            <a:noFill/>
            <a:ln w="38100">
              <a:noFill/>
              <a:miter lim="800000"/>
              <a:headEnd/>
              <a:tailEnd/>
            </a:ln>
          </p:spPr>
          <p:txBody>
            <a:bodyPr lIns="0" tIns="0" rIns="0" bIns="0">
              <a:spAutoFit/>
            </a:bodyPr>
            <a:lstStyle/>
            <a:p>
              <a:r>
                <a:rPr lang="en-US" altLang="zh-CN" sz="2800" b="1" i="1">
                  <a:ea typeface="宋体" charset="-122"/>
                </a:rPr>
                <a:t>u</a:t>
              </a:r>
              <a:r>
                <a:rPr lang="en-US" altLang="zh-CN" sz="2800" b="1" i="1" baseline="-25000">
                  <a:ea typeface="宋体" charset="-122"/>
                </a:rPr>
                <a:t>o</a:t>
              </a:r>
            </a:p>
          </p:txBody>
        </p:sp>
        <p:sp>
          <p:nvSpPr>
            <p:cNvPr id="57368" name="Text Box 75"/>
            <p:cNvSpPr txBox="1">
              <a:spLocks noChangeArrowheads="1"/>
            </p:cNvSpPr>
            <p:nvPr/>
          </p:nvSpPr>
          <p:spPr bwMode="auto">
            <a:xfrm>
              <a:off x="4439" y="264"/>
              <a:ext cx="483" cy="240"/>
            </a:xfrm>
            <a:prstGeom prst="rect">
              <a:avLst/>
            </a:prstGeom>
            <a:noFill/>
            <a:ln w="38100">
              <a:noFill/>
              <a:miter lim="800000"/>
              <a:headEnd/>
              <a:tailEnd/>
            </a:ln>
          </p:spPr>
          <p:txBody>
            <a:bodyPr lIns="0" tIns="0" rIns="0" bIns="0">
              <a:spAutoFit/>
            </a:bodyPr>
            <a:lstStyle/>
            <a:p>
              <a:r>
                <a:rPr lang="en-US" altLang="zh-CN" b="1">
                  <a:ea typeface="宋体" charset="-122"/>
                </a:rPr>
                <a:t>+</a:t>
              </a:r>
              <a:r>
                <a:rPr lang="en-US" altLang="zh-CN" b="1" i="1">
                  <a:ea typeface="宋体" charset="-122"/>
                </a:rPr>
                <a:t>V</a:t>
              </a:r>
              <a:r>
                <a:rPr lang="en-US" altLang="zh-CN" b="1" baseline="-25000">
                  <a:ea typeface="宋体" charset="-122"/>
                </a:rPr>
                <a:t>CC </a:t>
              </a:r>
            </a:p>
          </p:txBody>
        </p:sp>
        <p:sp>
          <p:nvSpPr>
            <p:cNvPr id="57369" name="Text Box 76"/>
            <p:cNvSpPr txBox="1">
              <a:spLocks noChangeArrowheads="1"/>
            </p:cNvSpPr>
            <p:nvPr/>
          </p:nvSpPr>
          <p:spPr bwMode="auto">
            <a:xfrm>
              <a:off x="3215" y="223"/>
              <a:ext cx="794" cy="481"/>
            </a:xfrm>
            <a:prstGeom prst="rect">
              <a:avLst/>
            </a:prstGeom>
            <a:noFill/>
            <a:ln w="38100">
              <a:noFill/>
              <a:miter lim="800000"/>
              <a:headEnd/>
              <a:tailEnd/>
            </a:ln>
          </p:spPr>
          <p:txBody>
            <a:bodyPr lIns="0" tIns="0" rIns="0" bIns="0">
              <a:spAutoFit/>
            </a:bodyPr>
            <a:lstStyle/>
            <a:p>
              <a:r>
                <a:rPr lang="zh-CN" altLang="en-US" b="1">
                  <a:solidFill>
                    <a:srgbClr val="0000FF"/>
                  </a:solidFill>
                  <a:ea typeface="宋体" charset="-122"/>
                </a:rPr>
                <a:t>同相</a:t>
              </a:r>
            </a:p>
            <a:p>
              <a:r>
                <a:rPr lang="zh-CN" altLang="en-US" b="1">
                  <a:solidFill>
                    <a:srgbClr val="0000FF"/>
                  </a:solidFill>
                  <a:ea typeface="宋体" charset="-122"/>
                </a:rPr>
                <a:t>输入端</a:t>
              </a:r>
            </a:p>
          </p:txBody>
        </p:sp>
        <p:sp>
          <p:nvSpPr>
            <p:cNvPr id="57370" name="Text Box 77"/>
            <p:cNvSpPr txBox="1">
              <a:spLocks noChangeArrowheads="1"/>
            </p:cNvSpPr>
            <p:nvPr/>
          </p:nvSpPr>
          <p:spPr bwMode="auto">
            <a:xfrm>
              <a:off x="3279" y="1460"/>
              <a:ext cx="794" cy="481"/>
            </a:xfrm>
            <a:prstGeom prst="rect">
              <a:avLst/>
            </a:prstGeom>
            <a:noFill/>
            <a:ln w="38100">
              <a:noFill/>
              <a:miter lim="800000"/>
              <a:headEnd/>
              <a:tailEnd/>
            </a:ln>
          </p:spPr>
          <p:txBody>
            <a:bodyPr lIns="0" tIns="0" rIns="0" bIns="0">
              <a:spAutoFit/>
            </a:bodyPr>
            <a:lstStyle/>
            <a:p>
              <a:r>
                <a:rPr lang="zh-CN" altLang="en-US" b="1">
                  <a:solidFill>
                    <a:srgbClr val="0000FF"/>
                  </a:solidFill>
                  <a:ea typeface="宋体" charset="-122"/>
                </a:rPr>
                <a:t>反相</a:t>
              </a:r>
            </a:p>
            <a:p>
              <a:r>
                <a:rPr lang="zh-CN" altLang="en-US" b="1">
                  <a:solidFill>
                    <a:srgbClr val="0000FF"/>
                  </a:solidFill>
                  <a:ea typeface="宋体" charset="-122"/>
                </a:rPr>
                <a:t>输入端</a:t>
              </a:r>
            </a:p>
          </p:txBody>
        </p:sp>
        <p:sp>
          <p:nvSpPr>
            <p:cNvPr id="57371" name="Text Box 78"/>
            <p:cNvSpPr txBox="1">
              <a:spLocks noChangeArrowheads="1"/>
            </p:cNvSpPr>
            <p:nvPr/>
          </p:nvSpPr>
          <p:spPr bwMode="auto">
            <a:xfrm>
              <a:off x="3446" y="641"/>
              <a:ext cx="396" cy="282"/>
            </a:xfrm>
            <a:prstGeom prst="rect">
              <a:avLst/>
            </a:prstGeom>
            <a:noFill/>
            <a:ln w="38100">
              <a:noFill/>
              <a:miter lim="800000"/>
              <a:headEnd/>
              <a:tailEnd/>
            </a:ln>
          </p:spPr>
          <p:txBody>
            <a:bodyPr lIns="0" tIns="0" rIns="0" bIns="0">
              <a:spAutoFit/>
            </a:bodyPr>
            <a:lstStyle/>
            <a:p>
              <a:r>
                <a:rPr lang="en-US" altLang="zh-CN" sz="2800" b="1" i="1">
                  <a:ea typeface="楷体" pitchFamily="18" charset="-122"/>
                </a:rPr>
                <a:t>u</a:t>
              </a:r>
              <a:r>
                <a:rPr lang="en-US" altLang="zh-CN" sz="2800" b="1" i="1" baseline="-25000">
                  <a:ea typeface="楷体" pitchFamily="18" charset="-122"/>
                </a:rPr>
                <a:t>+</a:t>
              </a:r>
              <a:endParaRPr lang="en-US" altLang="zh-CN" sz="2800" b="1" i="1">
                <a:ea typeface="楷体" pitchFamily="18" charset="-122"/>
              </a:endParaRPr>
            </a:p>
          </p:txBody>
        </p:sp>
        <p:sp>
          <p:nvSpPr>
            <p:cNvPr id="57372" name="Text Box 79"/>
            <p:cNvSpPr txBox="1">
              <a:spLocks noChangeArrowheads="1"/>
            </p:cNvSpPr>
            <p:nvPr/>
          </p:nvSpPr>
          <p:spPr bwMode="auto">
            <a:xfrm>
              <a:off x="3407" y="1073"/>
              <a:ext cx="396" cy="282"/>
            </a:xfrm>
            <a:prstGeom prst="rect">
              <a:avLst/>
            </a:prstGeom>
            <a:noFill/>
            <a:ln w="38100">
              <a:noFill/>
              <a:miter lim="800000"/>
              <a:headEnd/>
              <a:tailEnd/>
            </a:ln>
          </p:spPr>
          <p:txBody>
            <a:bodyPr lIns="0" tIns="0" rIns="0" bIns="0">
              <a:spAutoFit/>
            </a:bodyPr>
            <a:lstStyle/>
            <a:p>
              <a:r>
                <a:rPr lang="en-US" altLang="zh-CN" sz="2800" b="1" i="1">
                  <a:ea typeface="楷体" pitchFamily="18" charset="-122"/>
                </a:rPr>
                <a:t>u</a:t>
              </a:r>
              <a:r>
                <a:rPr lang="en-US" altLang="zh-CN" sz="2800" b="1" i="1" baseline="-25000">
                  <a:ea typeface="楷体" pitchFamily="18" charset="-122"/>
                </a:rPr>
                <a:t>-</a:t>
              </a:r>
              <a:endParaRPr lang="en-US" altLang="zh-CN" sz="2800" b="1" i="1">
                <a:ea typeface="楷体" pitchFamily="18" charset="-122"/>
              </a:endParaRPr>
            </a:p>
          </p:txBody>
        </p:sp>
        <p:sp>
          <p:nvSpPr>
            <p:cNvPr id="57373" name="Rectangle 80"/>
            <p:cNvSpPr>
              <a:spLocks noChangeArrowheads="1"/>
            </p:cNvSpPr>
            <p:nvPr/>
          </p:nvSpPr>
          <p:spPr bwMode="auto">
            <a:xfrm>
              <a:off x="3905" y="558"/>
              <a:ext cx="916" cy="1126"/>
            </a:xfrm>
            <a:prstGeom prst="rect">
              <a:avLst/>
            </a:prstGeom>
            <a:solidFill>
              <a:schemeClr val="bg1"/>
            </a:solidFill>
            <a:ln w="38100">
              <a:solidFill>
                <a:schemeClr val="tx1"/>
              </a:solidFill>
              <a:miter lim="800000"/>
              <a:headEnd/>
              <a:tailEnd/>
            </a:ln>
          </p:spPr>
          <p:txBody>
            <a:bodyPr wrap="none" lIns="0" tIns="0" rIns="0" bIns="0"/>
            <a:lstStyle/>
            <a:p>
              <a:pPr>
                <a:lnSpc>
                  <a:spcPct val="75000"/>
                </a:lnSpc>
              </a:pPr>
              <a:r>
                <a:rPr lang="en-US" altLang="zh-CN" sz="2800" b="1">
                  <a:ea typeface="宋体" charset="-122"/>
                </a:rPr>
                <a:t>       </a:t>
              </a:r>
              <a:r>
                <a:rPr lang="en-US" altLang="zh-CN" b="1">
                  <a:ea typeface="宋体" charset="-122"/>
                </a:rPr>
                <a:t>7</a:t>
              </a:r>
            </a:p>
            <a:p>
              <a:pPr>
                <a:lnSpc>
                  <a:spcPct val="75000"/>
                </a:lnSpc>
              </a:pPr>
              <a:r>
                <a:rPr lang="en-US" altLang="zh-CN" b="1">
                  <a:ea typeface="宋体" charset="-122"/>
                </a:rPr>
                <a:t> 3</a:t>
              </a:r>
            </a:p>
            <a:p>
              <a:pPr>
                <a:lnSpc>
                  <a:spcPct val="75000"/>
                </a:lnSpc>
              </a:pPr>
              <a:r>
                <a:rPr lang="en-US" altLang="zh-CN" b="1">
                  <a:ea typeface="宋体" charset="-122"/>
                </a:rPr>
                <a:t>    </a:t>
              </a:r>
              <a:r>
                <a:rPr lang="en-US" altLang="zh-CN" sz="2000" b="1">
                  <a:solidFill>
                    <a:srgbClr val="FF0000"/>
                  </a:solidFill>
                  <a:ea typeface="宋体" charset="-122"/>
                </a:rPr>
                <a:t>LM741</a:t>
              </a:r>
              <a:r>
                <a:rPr lang="en-US" altLang="zh-CN" b="1">
                  <a:solidFill>
                    <a:srgbClr val="FF0000"/>
                  </a:solidFill>
                  <a:ea typeface="宋体" charset="-122"/>
                </a:rPr>
                <a:t>  </a:t>
              </a:r>
              <a:r>
                <a:rPr lang="en-US" altLang="zh-CN" b="1">
                  <a:ea typeface="宋体" charset="-122"/>
                </a:rPr>
                <a:t>6</a:t>
              </a:r>
            </a:p>
            <a:p>
              <a:pPr>
                <a:lnSpc>
                  <a:spcPct val="75000"/>
                </a:lnSpc>
              </a:pPr>
              <a:r>
                <a:rPr lang="en-US" altLang="zh-CN" b="1">
                  <a:ea typeface="宋体" charset="-122"/>
                </a:rPr>
                <a:t> 2  </a:t>
              </a:r>
            </a:p>
            <a:p>
              <a:pPr>
                <a:lnSpc>
                  <a:spcPct val="75000"/>
                </a:lnSpc>
              </a:pPr>
              <a:endParaRPr lang="en-US" altLang="zh-CN" b="1">
                <a:ea typeface="宋体" charset="-122"/>
              </a:endParaRPr>
            </a:p>
            <a:p>
              <a:pPr>
                <a:lnSpc>
                  <a:spcPct val="75000"/>
                </a:lnSpc>
              </a:pPr>
              <a:r>
                <a:rPr lang="en-US" altLang="zh-CN" b="1">
                  <a:ea typeface="宋体" charset="-122"/>
                </a:rPr>
                <a:t> 4     1     5</a:t>
              </a:r>
            </a:p>
          </p:txBody>
        </p:sp>
        <p:sp>
          <p:nvSpPr>
            <p:cNvPr id="57374" name="Text Box 81"/>
            <p:cNvSpPr txBox="1">
              <a:spLocks noChangeArrowheads="1"/>
            </p:cNvSpPr>
            <p:nvPr/>
          </p:nvSpPr>
          <p:spPr bwMode="auto">
            <a:xfrm>
              <a:off x="4063" y="1902"/>
              <a:ext cx="292" cy="200"/>
            </a:xfrm>
            <a:prstGeom prst="rect">
              <a:avLst/>
            </a:prstGeom>
            <a:noFill/>
            <a:ln w="38100">
              <a:noFill/>
              <a:miter lim="800000"/>
              <a:headEnd/>
              <a:tailEnd/>
            </a:ln>
          </p:spPr>
          <p:txBody>
            <a:bodyPr wrap="none" lIns="0" tIns="0" rIns="0" bIns="0">
              <a:spAutoFit/>
            </a:bodyPr>
            <a:lstStyle/>
            <a:p>
              <a:pPr>
                <a:spcBef>
                  <a:spcPct val="50000"/>
                </a:spcBef>
              </a:pPr>
              <a:r>
                <a:rPr lang="en-US" altLang="zh-CN" sz="2000" b="1">
                  <a:ea typeface="宋体" charset="-122"/>
                </a:rPr>
                <a:t>1k</a:t>
              </a:r>
              <a:r>
                <a:rPr lang="en-US" altLang="zh-CN" sz="2000" b="1">
                  <a:ea typeface="宋体" charset="-122"/>
                  <a:sym typeface="Symbol" pitchFamily="18" charset="2"/>
                </a:rPr>
                <a:t></a:t>
              </a:r>
              <a:endParaRPr lang="en-US" altLang="zh-CN" sz="2000" b="1">
                <a:ea typeface="宋体" charset="-122"/>
              </a:endParaRPr>
            </a:p>
          </p:txBody>
        </p:sp>
        <p:sp>
          <p:nvSpPr>
            <p:cNvPr id="57375" name="Text Box 82"/>
            <p:cNvSpPr txBox="1">
              <a:spLocks noChangeArrowheads="1"/>
            </p:cNvSpPr>
            <p:nvPr/>
          </p:nvSpPr>
          <p:spPr bwMode="auto">
            <a:xfrm>
              <a:off x="4599" y="1908"/>
              <a:ext cx="372" cy="201"/>
            </a:xfrm>
            <a:prstGeom prst="rect">
              <a:avLst/>
            </a:prstGeom>
            <a:noFill/>
            <a:ln w="38100">
              <a:noFill/>
              <a:miter lim="800000"/>
              <a:headEnd/>
              <a:tailEnd/>
            </a:ln>
          </p:spPr>
          <p:txBody>
            <a:bodyPr wrap="none" lIns="0" tIns="0" rIns="0" bIns="0">
              <a:spAutoFit/>
            </a:bodyPr>
            <a:lstStyle/>
            <a:p>
              <a:pPr>
                <a:spcBef>
                  <a:spcPct val="50000"/>
                </a:spcBef>
              </a:pPr>
              <a:r>
                <a:rPr lang="en-US" altLang="zh-CN" sz="2000" b="1">
                  <a:ea typeface="宋体" charset="-122"/>
                </a:rPr>
                <a:t>10k</a:t>
              </a:r>
              <a:r>
                <a:rPr lang="en-US" altLang="zh-CN" sz="2000" b="1">
                  <a:ea typeface="宋体" charset="-122"/>
                  <a:sym typeface="Symbol" pitchFamily="18" charset="2"/>
                </a:rPr>
                <a:t></a:t>
              </a:r>
              <a:endParaRPr lang="en-US" altLang="zh-CN" sz="2000" b="1">
                <a:ea typeface="宋体" charset="-122"/>
              </a:endParaRPr>
            </a:p>
          </p:txBody>
        </p:sp>
        <p:sp>
          <p:nvSpPr>
            <p:cNvPr id="57376" name="Rectangle 83"/>
            <p:cNvSpPr>
              <a:spLocks noChangeArrowheads="1"/>
            </p:cNvSpPr>
            <p:nvPr/>
          </p:nvSpPr>
          <p:spPr bwMode="auto">
            <a:xfrm>
              <a:off x="4421" y="1843"/>
              <a:ext cx="241" cy="81"/>
            </a:xfrm>
            <a:prstGeom prst="rect">
              <a:avLst/>
            </a:prstGeom>
            <a:solidFill>
              <a:schemeClr val="bg1"/>
            </a:solidFill>
            <a:ln w="38100">
              <a:solidFill>
                <a:schemeClr val="tx1"/>
              </a:solidFill>
              <a:miter lim="800000"/>
              <a:headEnd/>
              <a:tailEnd/>
            </a:ln>
          </p:spPr>
          <p:txBody>
            <a:bodyPr wrap="none" lIns="0" tIns="0" rIns="0" anchor="ctr"/>
            <a:lstStyle/>
            <a:p>
              <a:endParaRPr lang="zh-CN" altLang="en-US"/>
            </a:p>
          </p:txBody>
        </p:sp>
      </p:grpSp>
      <p:sp>
        <p:nvSpPr>
          <p:cNvPr id="605268" name="AutoShape 84"/>
          <p:cNvSpPr>
            <a:spLocks noChangeArrowheads="1"/>
          </p:cNvSpPr>
          <p:nvPr/>
        </p:nvSpPr>
        <p:spPr bwMode="auto">
          <a:xfrm>
            <a:off x="8250238" y="1955800"/>
            <a:ext cx="550862" cy="1778000"/>
          </a:xfrm>
          <a:prstGeom prst="curvedLeftArrow">
            <a:avLst>
              <a:gd name="adj1" fmla="val 64553"/>
              <a:gd name="adj2" fmla="val 129107"/>
              <a:gd name="adj3" fmla="val 33333"/>
            </a:avLst>
          </a:prstGeom>
          <a:solidFill>
            <a:schemeClr val="accent1"/>
          </a:solidFill>
          <a:ln w="38100">
            <a:noFill/>
            <a:miter lim="800000"/>
            <a:headEnd/>
            <a:tailEnd/>
          </a:ln>
        </p:spPr>
        <p:txBody>
          <a:bodyPr lIns="0" tIns="0" rIns="0" bIns="0" anchor="ctr">
            <a:spAutoFit/>
          </a:bodyPr>
          <a:lstStyle/>
          <a:p>
            <a:pPr algn="ctr">
              <a:lnSpc>
                <a:spcPct val="80000"/>
              </a:lnSpc>
            </a:pPr>
            <a:r>
              <a:rPr kumimoji="0" lang="zh-CN" altLang="en-US" sz="2000" b="1">
                <a:solidFill>
                  <a:srgbClr val="0000FF"/>
                </a:solidFill>
                <a:ea typeface="宋体" charset="-122"/>
              </a:rPr>
              <a:t>管</a:t>
            </a:r>
          </a:p>
          <a:p>
            <a:pPr algn="ctr">
              <a:lnSpc>
                <a:spcPct val="80000"/>
              </a:lnSpc>
            </a:pPr>
            <a:r>
              <a:rPr kumimoji="0" lang="zh-CN" altLang="en-US" sz="2000" b="1">
                <a:solidFill>
                  <a:srgbClr val="0000FF"/>
                </a:solidFill>
                <a:ea typeface="宋体" charset="-122"/>
              </a:rPr>
              <a:t>脚</a:t>
            </a:r>
          </a:p>
          <a:p>
            <a:pPr algn="ctr">
              <a:lnSpc>
                <a:spcPct val="80000"/>
              </a:lnSpc>
            </a:pPr>
            <a:r>
              <a:rPr kumimoji="0" lang="zh-CN" altLang="en-US" sz="2000" b="1">
                <a:solidFill>
                  <a:srgbClr val="0000FF"/>
                </a:solidFill>
                <a:ea typeface="宋体" charset="-122"/>
              </a:rPr>
              <a:t>说</a:t>
            </a:r>
          </a:p>
          <a:p>
            <a:pPr algn="ctr">
              <a:lnSpc>
                <a:spcPct val="80000"/>
              </a:lnSpc>
            </a:pPr>
            <a:r>
              <a:rPr kumimoji="0" lang="zh-CN" altLang="en-US" sz="2000" b="1">
                <a:solidFill>
                  <a:srgbClr val="0000FF"/>
                </a:solidFill>
                <a:ea typeface="宋体" charset="-122"/>
              </a:rPr>
              <a:t>明</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5194"/>
                                        </p:tgtEl>
                                        <p:attrNameLst>
                                          <p:attrName>style.visibility</p:attrName>
                                        </p:attrNameLst>
                                      </p:cBhvr>
                                      <p:to>
                                        <p:strVal val="visible"/>
                                      </p:to>
                                    </p:set>
                                    <p:animEffect transition="in" filter="wipe(left)">
                                      <p:cBhvr>
                                        <p:cTn id="7" dur="500"/>
                                        <p:tgtEl>
                                          <p:spTgt spid="60519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5242"/>
                                        </p:tgtEl>
                                        <p:attrNameLst>
                                          <p:attrName>style.visibility</p:attrName>
                                        </p:attrNameLst>
                                      </p:cBhvr>
                                      <p:to>
                                        <p:strVal val="visible"/>
                                      </p:to>
                                    </p:set>
                                    <p:animEffect transition="in" filter="wipe(left)">
                                      <p:cBhvr>
                                        <p:cTn id="18" dur="500"/>
                                        <p:tgtEl>
                                          <p:spTgt spid="60524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05268"/>
                                        </p:tgtEl>
                                        <p:attrNameLst>
                                          <p:attrName>style.visibility</p:attrName>
                                        </p:attrNameLst>
                                      </p:cBhvr>
                                      <p:to>
                                        <p:strVal val="visible"/>
                                      </p:to>
                                    </p:set>
                                    <p:animEffect transition="in" filter="wipe(up)">
                                      <p:cBhvr>
                                        <p:cTn id="29" dur="500"/>
                                        <p:tgtEl>
                                          <p:spTgt spid="6052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05186">
                                            <p:bg/>
                                          </p:spTgt>
                                        </p:tgtEl>
                                        <p:attrNameLst>
                                          <p:attrName>style.visibility</p:attrName>
                                        </p:attrNameLst>
                                      </p:cBhvr>
                                      <p:to>
                                        <p:strVal val="visible"/>
                                      </p:to>
                                    </p:set>
                                    <p:animEffect transition="in" filter="wipe(left)">
                                      <p:cBhvr>
                                        <p:cTn id="34" dur="500"/>
                                        <p:tgtEl>
                                          <p:spTgt spid="605186">
                                            <p:bg/>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05186">
                                            <p:txEl>
                                              <p:pRg st="0" end="0"/>
                                            </p:txEl>
                                          </p:spTgt>
                                        </p:tgtEl>
                                        <p:attrNameLst>
                                          <p:attrName>style.visibility</p:attrName>
                                        </p:attrNameLst>
                                      </p:cBhvr>
                                      <p:to>
                                        <p:strVal val="visible"/>
                                      </p:to>
                                    </p:set>
                                    <p:animEffect transition="in" filter="wipe(left)">
                                      <p:cBhvr>
                                        <p:cTn id="39" dur="500"/>
                                        <p:tgtEl>
                                          <p:spTgt spid="60518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05186">
                                            <p:txEl>
                                              <p:pRg st="1" end="1"/>
                                            </p:txEl>
                                          </p:spTgt>
                                        </p:tgtEl>
                                        <p:attrNameLst>
                                          <p:attrName>style.visibility</p:attrName>
                                        </p:attrNameLst>
                                      </p:cBhvr>
                                      <p:to>
                                        <p:strVal val="visible"/>
                                      </p:to>
                                    </p:set>
                                    <p:animEffect transition="in" filter="wipe(left)">
                                      <p:cBhvr>
                                        <p:cTn id="44" dur="500"/>
                                        <p:tgtEl>
                                          <p:spTgt spid="60518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05186">
                                            <p:txEl>
                                              <p:pRg st="2" end="2"/>
                                            </p:txEl>
                                          </p:spTgt>
                                        </p:tgtEl>
                                        <p:attrNameLst>
                                          <p:attrName>style.visibility</p:attrName>
                                        </p:attrNameLst>
                                      </p:cBhvr>
                                      <p:to>
                                        <p:strVal val="visible"/>
                                      </p:to>
                                    </p:set>
                                    <p:animEffect transition="in" filter="wipe(left)">
                                      <p:cBhvr>
                                        <p:cTn id="49" dur="500"/>
                                        <p:tgtEl>
                                          <p:spTgt spid="60518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05186">
                                            <p:txEl>
                                              <p:pRg st="3" end="3"/>
                                            </p:txEl>
                                          </p:spTgt>
                                        </p:tgtEl>
                                        <p:attrNameLst>
                                          <p:attrName>style.visibility</p:attrName>
                                        </p:attrNameLst>
                                      </p:cBhvr>
                                      <p:to>
                                        <p:strVal val="visible"/>
                                      </p:to>
                                    </p:set>
                                    <p:animEffect transition="in" filter="wipe(left)">
                                      <p:cBhvr>
                                        <p:cTn id="54" dur="500"/>
                                        <p:tgtEl>
                                          <p:spTgt spid="605186">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05186">
                                            <p:txEl>
                                              <p:pRg st="4" end="4"/>
                                            </p:txEl>
                                          </p:spTgt>
                                        </p:tgtEl>
                                        <p:attrNameLst>
                                          <p:attrName>style.visibility</p:attrName>
                                        </p:attrNameLst>
                                      </p:cBhvr>
                                      <p:to>
                                        <p:strVal val="visible"/>
                                      </p:to>
                                    </p:set>
                                    <p:animEffect transition="in" filter="wipe(left)">
                                      <p:cBhvr>
                                        <p:cTn id="59" dur="500"/>
                                        <p:tgtEl>
                                          <p:spTgt spid="605186">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05186">
                                            <p:txEl>
                                              <p:pRg st="5" end="5"/>
                                            </p:txEl>
                                          </p:spTgt>
                                        </p:tgtEl>
                                        <p:attrNameLst>
                                          <p:attrName>style.visibility</p:attrName>
                                        </p:attrNameLst>
                                      </p:cBhvr>
                                      <p:to>
                                        <p:strVal val="visible"/>
                                      </p:to>
                                    </p:set>
                                    <p:animEffect transition="in" filter="wipe(left)">
                                      <p:cBhvr>
                                        <p:cTn id="64" dur="500"/>
                                        <p:tgtEl>
                                          <p:spTgt spid="605186">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05186">
                                            <p:txEl>
                                              <p:pRg st="6" end="6"/>
                                            </p:txEl>
                                          </p:spTgt>
                                        </p:tgtEl>
                                        <p:attrNameLst>
                                          <p:attrName>style.visibility</p:attrName>
                                        </p:attrNameLst>
                                      </p:cBhvr>
                                      <p:to>
                                        <p:strVal val="visible"/>
                                      </p:to>
                                    </p:set>
                                    <p:animEffect transition="in" filter="wipe(left)">
                                      <p:cBhvr>
                                        <p:cTn id="69" dur="500"/>
                                        <p:tgtEl>
                                          <p:spTgt spid="605186">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6" grpId="0" build="p" animBg="1" autoUpdateAnimBg="0"/>
      <p:bldP spid="605194" grpId="0" autoUpdateAnimBg="0"/>
      <p:bldP spid="605242" grpId="0" animBg="1" autoUpdateAnimBg="0"/>
      <p:bldP spid="60526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4" name="Text Box 4"/>
          <p:cNvSpPr txBox="1">
            <a:spLocks noChangeArrowheads="1"/>
          </p:cNvSpPr>
          <p:nvPr/>
        </p:nvSpPr>
        <p:spPr bwMode="auto">
          <a:xfrm>
            <a:off x="611188" y="476250"/>
            <a:ext cx="8208962" cy="641350"/>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基片制成后，再经划片、压焊、测试、封装后成为产品。图</a:t>
            </a:r>
            <a:r>
              <a:rPr lang="en-US" altLang="zh-CN"/>
              <a:t>6-2</a:t>
            </a:r>
            <a:r>
              <a:rPr lang="zh-CN" altLang="en-US"/>
              <a:t>（</a:t>
            </a:r>
            <a:r>
              <a:rPr lang="en-US" altLang="zh-CN"/>
              <a:t>a</a:t>
            </a:r>
            <a:r>
              <a:rPr lang="zh-CN" altLang="en-US"/>
              <a:t>）、（</a:t>
            </a:r>
            <a:r>
              <a:rPr lang="en-US" altLang="zh-CN"/>
              <a:t>b</a:t>
            </a:r>
            <a:r>
              <a:rPr lang="zh-CN" altLang="en-US"/>
              <a:t>）所示分别为圆壳式、双列直插式集成电路的外形及其剖面图。</a:t>
            </a:r>
          </a:p>
        </p:txBody>
      </p:sp>
      <p:pic>
        <p:nvPicPr>
          <p:cNvPr id="737285" name="Picture 5"/>
          <p:cNvPicPr>
            <a:picLocks noChangeAspect="1" noChangeArrowheads="1"/>
          </p:cNvPicPr>
          <p:nvPr/>
        </p:nvPicPr>
        <p:blipFill>
          <a:blip r:embed="rId2" cstate="print"/>
          <a:srcRect/>
          <a:stretch>
            <a:fillRect/>
          </a:stretch>
        </p:blipFill>
        <p:spPr bwMode="auto">
          <a:xfrm>
            <a:off x="1187450" y="1196975"/>
            <a:ext cx="6353175" cy="5267325"/>
          </a:xfrm>
          <a:prstGeom prst="rect">
            <a:avLst/>
          </a:prstGeom>
          <a:noFill/>
          <a:ln w="9525">
            <a:noFill/>
            <a:miter lim="800000"/>
            <a:headEnd/>
            <a:tailEnd/>
          </a:ln>
          <a:effectLst/>
        </p:spPr>
      </p:pic>
      <p:sp>
        <p:nvSpPr>
          <p:cNvPr id="737286" name="Text Box 6"/>
          <p:cNvSpPr txBox="1">
            <a:spLocks noChangeArrowheads="1"/>
          </p:cNvSpPr>
          <p:nvPr/>
        </p:nvSpPr>
        <p:spPr bwMode="auto">
          <a:xfrm>
            <a:off x="7596188" y="5589588"/>
            <a:ext cx="1223962"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2" name="Text Box 4"/>
          <p:cNvSpPr txBox="1">
            <a:spLocks noChangeArrowheads="1"/>
          </p:cNvSpPr>
          <p:nvPr/>
        </p:nvSpPr>
        <p:spPr bwMode="auto">
          <a:xfrm>
            <a:off x="684213" y="404813"/>
            <a:ext cx="8135937" cy="579437"/>
          </a:xfrm>
          <a:prstGeom prst="rect">
            <a:avLst/>
          </a:prstGeom>
          <a:noFill/>
          <a:ln w="9525">
            <a:noFill/>
            <a:miter lim="800000"/>
            <a:headEnd/>
            <a:tailEnd/>
          </a:ln>
          <a:effectLst/>
        </p:spPr>
        <p:txBody>
          <a:bodyPr>
            <a:spAutoFit/>
          </a:bodyPr>
          <a:lstStyle/>
          <a:p>
            <a:pPr algn="ctr">
              <a:spcBef>
                <a:spcPct val="50000"/>
              </a:spcBef>
            </a:pPr>
            <a:r>
              <a:rPr lang="en-US" altLang="zh-CN" sz="3200" b="1"/>
              <a:t>6.4  </a:t>
            </a:r>
            <a:r>
              <a:rPr lang="zh-CN" altLang="en-US" sz="3200" b="1"/>
              <a:t>放大电路中的反馈</a:t>
            </a:r>
          </a:p>
        </p:txBody>
      </p:sp>
      <p:sp>
        <p:nvSpPr>
          <p:cNvPr id="785413" name="Text Box 5"/>
          <p:cNvSpPr txBox="1">
            <a:spLocks noChangeArrowheads="1"/>
          </p:cNvSpPr>
          <p:nvPr/>
        </p:nvSpPr>
        <p:spPr bwMode="auto">
          <a:xfrm>
            <a:off x="467544" y="1052736"/>
            <a:ext cx="8424862" cy="5164491"/>
          </a:xfrm>
          <a:prstGeom prst="rect">
            <a:avLst/>
          </a:prstGeom>
          <a:noFill/>
          <a:ln w="9525">
            <a:noFill/>
            <a:miter lim="800000"/>
            <a:headEnd/>
            <a:tailEnd/>
          </a:ln>
          <a:effectLst/>
        </p:spPr>
        <p:txBody>
          <a:bodyPr>
            <a:spAutoFit/>
          </a:bodyPr>
          <a:lstStyle/>
          <a:p>
            <a:pPr>
              <a:spcAft>
                <a:spcPct val="45000"/>
              </a:spcAft>
            </a:pPr>
            <a:r>
              <a:rPr lang="en-US" altLang="zh-CN" sz="2400" b="1" dirty="0"/>
              <a:t>6.4.1  </a:t>
            </a:r>
            <a:r>
              <a:rPr lang="zh-CN" altLang="en-US" sz="2400" b="1" dirty="0"/>
              <a:t>理想运放的概念及工作特点</a:t>
            </a:r>
          </a:p>
          <a:p>
            <a:pPr>
              <a:spcAft>
                <a:spcPct val="45000"/>
              </a:spcAft>
            </a:pPr>
            <a:r>
              <a:rPr lang="en-US" altLang="zh-CN" sz="2400" b="1" dirty="0"/>
              <a:t>1. </a:t>
            </a:r>
            <a:r>
              <a:rPr lang="zh-CN" altLang="en-US" sz="2400" b="1" dirty="0"/>
              <a:t>什么是理想运放</a:t>
            </a:r>
          </a:p>
          <a:p>
            <a:r>
              <a:rPr lang="zh-CN" altLang="en-US" sz="2000" dirty="0"/>
              <a:t>      在分析集成运放的各种应用电路时，常常将其中的集成运放看成是一个理想的运算放大器。</a:t>
            </a:r>
            <a:r>
              <a:rPr lang="zh-CN" altLang="en-US" sz="2000" b="1" dirty="0"/>
              <a:t>所谓理想运放：</a:t>
            </a:r>
            <a:r>
              <a:rPr lang="zh-CN" altLang="en-US" sz="2000" dirty="0"/>
              <a:t>就是将集成运放的各项技术指标理想化，即认为集成运放的各项指标为：</a:t>
            </a:r>
          </a:p>
          <a:p>
            <a:pPr>
              <a:buFont typeface="Wingdings" pitchFamily="2" charset="2"/>
              <a:buChar char="l"/>
            </a:pPr>
            <a:r>
              <a:rPr lang="zh-CN" altLang="en-US" sz="2000" dirty="0"/>
              <a:t>  开环差模电压增益</a:t>
            </a:r>
            <a:r>
              <a:rPr lang="en-US" altLang="zh-CN" sz="2000" i="1" dirty="0" err="1"/>
              <a:t>A</a:t>
            </a:r>
            <a:r>
              <a:rPr lang="en-US" altLang="zh-CN" sz="2000" dirty="0" err="1"/>
              <a:t>o</a:t>
            </a:r>
            <a:r>
              <a:rPr lang="en-US" altLang="zh-CN" sz="2000" dirty="0"/>
              <a:t> d = ∞</a:t>
            </a:r>
            <a:r>
              <a:rPr lang="zh-CN" altLang="en-US" sz="2000" dirty="0"/>
              <a:t>；</a:t>
            </a:r>
          </a:p>
          <a:p>
            <a:pPr>
              <a:buFont typeface="Wingdings" pitchFamily="2" charset="2"/>
              <a:buChar char="l"/>
            </a:pPr>
            <a:r>
              <a:rPr lang="zh-CN" altLang="en-US" sz="2000" dirty="0"/>
              <a:t> 差模输入电阻</a:t>
            </a:r>
            <a:r>
              <a:rPr lang="en-US" altLang="zh-CN" sz="2000" i="1" dirty="0" err="1"/>
              <a:t>R</a:t>
            </a:r>
            <a:r>
              <a:rPr lang="en-US" altLang="zh-CN" sz="2000" dirty="0" err="1"/>
              <a:t>i</a:t>
            </a:r>
            <a:r>
              <a:rPr lang="en-US" altLang="zh-CN" sz="2000" dirty="0"/>
              <a:t> d = ∞</a:t>
            </a:r>
            <a:r>
              <a:rPr lang="zh-CN" altLang="en-US" sz="2000" dirty="0"/>
              <a:t>；</a:t>
            </a:r>
          </a:p>
          <a:p>
            <a:pPr>
              <a:buFont typeface="Wingdings" pitchFamily="2" charset="2"/>
              <a:buChar char="l"/>
            </a:pPr>
            <a:r>
              <a:rPr lang="zh-CN" altLang="en-US" sz="2000" dirty="0"/>
              <a:t> 输出电阻</a:t>
            </a:r>
            <a:r>
              <a:rPr lang="en-US" altLang="zh-CN" sz="2000" i="1" dirty="0"/>
              <a:t>R </a:t>
            </a:r>
            <a:r>
              <a:rPr lang="en-US" altLang="zh-CN" sz="2000" dirty="0"/>
              <a:t>o = 0</a:t>
            </a:r>
            <a:r>
              <a:rPr lang="zh-CN" altLang="en-US" sz="2000" dirty="0"/>
              <a:t>；</a:t>
            </a:r>
          </a:p>
          <a:p>
            <a:pPr>
              <a:buFont typeface="Wingdings" pitchFamily="2" charset="2"/>
              <a:buChar char="l"/>
            </a:pPr>
            <a:r>
              <a:rPr lang="zh-CN" altLang="en-US" sz="2000" dirty="0"/>
              <a:t> 共模抑制比</a:t>
            </a:r>
            <a:r>
              <a:rPr lang="en-US" altLang="zh-CN" sz="2000" i="1" dirty="0"/>
              <a:t>K</a:t>
            </a:r>
            <a:r>
              <a:rPr lang="en-US" altLang="zh-CN" sz="2000" dirty="0"/>
              <a:t>CMR = ∞</a:t>
            </a:r>
            <a:r>
              <a:rPr lang="zh-CN" altLang="en-US" sz="2000" dirty="0"/>
              <a:t>；</a:t>
            </a:r>
          </a:p>
          <a:p>
            <a:pPr>
              <a:buFont typeface="Wingdings" pitchFamily="2" charset="2"/>
              <a:buChar char="l"/>
            </a:pPr>
            <a:r>
              <a:rPr lang="zh-CN" altLang="en-US" sz="2000" dirty="0"/>
              <a:t> 输入失调电压、失调电流以及它们的零漂均为零。</a:t>
            </a:r>
          </a:p>
          <a:p>
            <a:r>
              <a:rPr lang="zh-CN" altLang="en-US" sz="2000" dirty="0"/>
              <a:t>       实际的集成运放当然达不到上述理想化的技术指标。但由于集成运放工艺水平的不断提高，集成运放产品的的各项性能指标愈来愈好。因此，一般情况下，在分析估算集成运放的应用电路时，将实际运放看成理想运放所造成的误差，在工程上是允许的。后面的分析中，如无特别说明，均将集成运放作为理想运放进行讨论。</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6" name="Text Box 4"/>
          <p:cNvSpPr txBox="1">
            <a:spLocks noChangeArrowheads="1"/>
          </p:cNvSpPr>
          <p:nvPr/>
        </p:nvSpPr>
        <p:spPr bwMode="auto">
          <a:xfrm>
            <a:off x="468313" y="333375"/>
            <a:ext cx="8424862" cy="1551194"/>
          </a:xfrm>
          <a:prstGeom prst="rect">
            <a:avLst/>
          </a:prstGeom>
          <a:noFill/>
          <a:ln w="9525">
            <a:noFill/>
            <a:miter lim="800000"/>
            <a:headEnd/>
            <a:tailEnd/>
          </a:ln>
          <a:effectLst/>
        </p:spPr>
        <p:txBody>
          <a:bodyPr>
            <a:spAutoFit/>
          </a:bodyPr>
          <a:lstStyle/>
          <a:p>
            <a:pPr>
              <a:spcAft>
                <a:spcPct val="45000"/>
              </a:spcAft>
            </a:pPr>
            <a:r>
              <a:rPr lang="en-US" altLang="zh-CN" sz="2400" b="1" dirty="0"/>
              <a:t>2. </a:t>
            </a:r>
            <a:r>
              <a:rPr lang="zh-CN" altLang="en-US" sz="2400" b="1" dirty="0"/>
              <a:t>理想运放的两种工作状态</a:t>
            </a:r>
          </a:p>
          <a:p>
            <a:r>
              <a:rPr lang="zh-CN" altLang="en-US" sz="2000" dirty="0"/>
              <a:t>       在各种应用电路中集成运放的工作状态有</a:t>
            </a:r>
            <a:r>
              <a:rPr lang="zh-CN" altLang="en-US" sz="2000" b="1" dirty="0"/>
              <a:t>线性</a:t>
            </a:r>
            <a:r>
              <a:rPr lang="zh-CN" altLang="en-US" sz="2000" dirty="0"/>
              <a:t>和</a:t>
            </a:r>
            <a:r>
              <a:rPr lang="zh-CN" altLang="en-US" sz="2000" b="1" dirty="0"/>
              <a:t>非线性</a:t>
            </a:r>
            <a:r>
              <a:rPr lang="zh-CN" altLang="en-US" sz="2000" dirty="0"/>
              <a:t>两种状态，在其传输特性曲线上对应两个区域，即</a:t>
            </a:r>
            <a:r>
              <a:rPr lang="zh-CN" altLang="en-US" sz="2000" b="1" dirty="0"/>
              <a:t>线性区</a:t>
            </a:r>
            <a:r>
              <a:rPr lang="zh-CN" altLang="en-US" sz="2000" dirty="0"/>
              <a:t>和</a:t>
            </a:r>
            <a:r>
              <a:rPr lang="zh-CN" altLang="en-US" sz="2000" b="1" dirty="0"/>
              <a:t>非线性区</a:t>
            </a:r>
            <a:r>
              <a:rPr lang="zh-CN" altLang="en-US" sz="2000" dirty="0"/>
              <a:t>。集成运放的电路符号和电压传输特性分别如图</a:t>
            </a:r>
            <a:r>
              <a:rPr lang="en-US" altLang="zh-CN" sz="2000" dirty="0"/>
              <a:t>6-25</a:t>
            </a:r>
            <a:r>
              <a:rPr lang="zh-CN" altLang="en-US" sz="2000" dirty="0"/>
              <a:t>（</a:t>
            </a:r>
            <a:r>
              <a:rPr lang="en-US" altLang="zh-CN" sz="2000" dirty="0"/>
              <a:t>a</a:t>
            </a:r>
            <a:r>
              <a:rPr lang="zh-CN" altLang="en-US" sz="2000" dirty="0"/>
              <a:t>）和（</a:t>
            </a:r>
            <a:r>
              <a:rPr lang="en-US" altLang="zh-CN" sz="2000" dirty="0"/>
              <a:t>b</a:t>
            </a:r>
            <a:r>
              <a:rPr lang="zh-CN" altLang="en-US" sz="2000" dirty="0"/>
              <a:t>）所示。</a:t>
            </a:r>
          </a:p>
        </p:txBody>
      </p:sp>
      <p:pic>
        <p:nvPicPr>
          <p:cNvPr id="786437" name="Picture 5"/>
          <p:cNvPicPr>
            <a:picLocks noChangeAspect="1" noChangeArrowheads="1"/>
          </p:cNvPicPr>
          <p:nvPr/>
        </p:nvPicPr>
        <p:blipFill>
          <a:blip r:embed="rId2" cstate="print"/>
          <a:srcRect/>
          <a:stretch>
            <a:fillRect/>
          </a:stretch>
        </p:blipFill>
        <p:spPr bwMode="auto">
          <a:xfrm>
            <a:off x="971600" y="2060847"/>
            <a:ext cx="6904856" cy="3842881"/>
          </a:xfrm>
          <a:prstGeom prst="rect">
            <a:avLst/>
          </a:prstGeom>
          <a:noFill/>
          <a:ln w="9525">
            <a:noFill/>
            <a:miter lim="800000"/>
            <a:headEnd/>
            <a:tailEnd/>
          </a:ln>
          <a:effectLst/>
        </p:spPr>
      </p:pic>
      <p:sp>
        <p:nvSpPr>
          <p:cNvPr id="786438" name="Text Box 6"/>
          <p:cNvSpPr txBox="1">
            <a:spLocks noChangeArrowheads="1"/>
          </p:cNvSpPr>
          <p:nvPr/>
        </p:nvSpPr>
        <p:spPr bwMode="auto">
          <a:xfrm>
            <a:off x="3419872" y="5877272"/>
            <a:ext cx="1800225"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6-25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0" name="Text Box 4"/>
          <p:cNvSpPr txBox="1">
            <a:spLocks noChangeArrowheads="1"/>
          </p:cNvSpPr>
          <p:nvPr/>
        </p:nvSpPr>
        <p:spPr bwMode="auto">
          <a:xfrm>
            <a:off x="323528" y="260648"/>
            <a:ext cx="8208963" cy="6063198"/>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由</a:t>
            </a:r>
            <a:r>
              <a:rPr lang="en-US" altLang="zh-CN" sz="2000" dirty="0"/>
              <a:t>6-25</a:t>
            </a:r>
            <a:r>
              <a:rPr lang="zh-CN" altLang="en-US" sz="2000" dirty="0"/>
              <a:t>图（</a:t>
            </a:r>
            <a:r>
              <a:rPr lang="en-US" altLang="zh-CN" sz="2000" dirty="0"/>
              <a:t>a</a:t>
            </a:r>
            <a:r>
              <a:rPr lang="zh-CN" altLang="en-US" sz="2000" dirty="0"/>
              <a:t>）所示电路符号可以看出，运放有同相和反相两个输入端，分别对应其内部差动输入级的两个输入端，</a:t>
            </a:r>
            <a:r>
              <a:rPr lang="en-US" altLang="zh-CN" sz="2000" i="1" dirty="0"/>
              <a:t>u</a:t>
            </a:r>
            <a:r>
              <a:rPr lang="en-US" altLang="zh-CN" sz="2000" dirty="0"/>
              <a:t>+</a:t>
            </a:r>
            <a:r>
              <a:rPr lang="zh-CN" altLang="en-US" sz="2000" dirty="0"/>
              <a:t>代表</a:t>
            </a:r>
            <a:r>
              <a:rPr lang="zh-CN" altLang="en-US" sz="2000" b="1" dirty="0"/>
              <a:t>同相输入端电压</a:t>
            </a:r>
            <a:r>
              <a:rPr lang="zh-CN" altLang="en-US" sz="2000" dirty="0"/>
              <a:t>，</a:t>
            </a:r>
            <a:r>
              <a:rPr lang="en-US" altLang="zh-CN" sz="2000" i="1" dirty="0"/>
              <a:t>u</a:t>
            </a:r>
            <a:r>
              <a:rPr lang="en-US" altLang="zh-CN" sz="2000" dirty="0"/>
              <a:t>-</a:t>
            </a:r>
            <a:r>
              <a:rPr lang="zh-CN" altLang="en-US" sz="2000" dirty="0"/>
              <a:t>代表</a:t>
            </a:r>
            <a:r>
              <a:rPr lang="zh-CN" altLang="en-US" sz="2000" b="1" dirty="0"/>
              <a:t>反相输入端电压</a:t>
            </a:r>
            <a:r>
              <a:rPr lang="zh-CN" altLang="en-US" sz="2000" dirty="0"/>
              <a:t>，输出电压</a:t>
            </a:r>
            <a:r>
              <a:rPr lang="en-US" altLang="zh-CN" sz="2000" i="1" dirty="0" err="1"/>
              <a:t>u</a:t>
            </a:r>
            <a:r>
              <a:rPr lang="en-US" altLang="zh-CN" sz="2000" dirty="0" err="1"/>
              <a:t>o</a:t>
            </a:r>
            <a:r>
              <a:rPr lang="zh-CN" altLang="en-US" sz="2000" dirty="0"/>
              <a:t>与</a:t>
            </a:r>
            <a:r>
              <a:rPr lang="en-US" altLang="zh-CN" sz="2000" i="1" dirty="0"/>
              <a:t>u</a:t>
            </a:r>
            <a:r>
              <a:rPr lang="en-US" altLang="zh-CN" sz="2000" dirty="0"/>
              <a:t>+</a:t>
            </a:r>
            <a:r>
              <a:rPr lang="zh-CN" altLang="en-US" sz="2000" dirty="0"/>
              <a:t>具有同相关系，与</a:t>
            </a:r>
            <a:r>
              <a:rPr lang="en-US" altLang="zh-CN" sz="2000" i="1" dirty="0"/>
              <a:t>u </a:t>
            </a:r>
            <a:r>
              <a:rPr lang="en-US" altLang="zh-CN" sz="2000" b="1" dirty="0"/>
              <a:t>-</a:t>
            </a:r>
            <a:r>
              <a:rPr lang="zh-CN" altLang="en-US" sz="2000" dirty="0"/>
              <a:t>具有反相关系。</a:t>
            </a:r>
          </a:p>
          <a:p>
            <a:pPr>
              <a:spcBef>
                <a:spcPct val="50000"/>
              </a:spcBef>
            </a:pPr>
            <a:r>
              <a:rPr lang="zh-CN" altLang="en-US" sz="2000" dirty="0"/>
              <a:t>       运放的差模输入电压</a:t>
            </a:r>
            <a:r>
              <a:rPr lang="en-US" altLang="zh-CN" sz="2000" i="1" dirty="0" err="1"/>
              <a:t>u</a:t>
            </a:r>
            <a:r>
              <a:rPr lang="en-US" altLang="zh-CN" sz="2000" dirty="0" err="1"/>
              <a:t>i</a:t>
            </a:r>
            <a:r>
              <a:rPr lang="en-US" altLang="zh-CN" sz="2000" dirty="0"/>
              <a:t> d =</a:t>
            </a:r>
            <a:r>
              <a:rPr lang="zh-CN" altLang="en-US" sz="2000" dirty="0"/>
              <a:t>（</a:t>
            </a:r>
            <a:r>
              <a:rPr lang="en-US" altLang="zh-CN" sz="2000" i="1" dirty="0"/>
              <a:t>u</a:t>
            </a:r>
            <a:r>
              <a:rPr lang="en-US" altLang="zh-CN" sz="2000" dirty="0"/>
              <a:t>+ - </a:t>
            </a:r>
            <a:r>
              <a:rPr lang="en-US" altLang="zh-CN" sz="2000" i="1" dirty="0"/>
              <a:t>u </a:t>
            </a:r>
            <a:r>
              <a:rPr lang="en-US" altLang="zh-CN" sz="2000" b="1" dirty="0"/>
              <a:t>-</a:t>
            </a:r>
            <a:r>
              <a:rPr lang="zh-CN" altLang="en-US" sz="2000" dirty="0"/>
              <a:t>）。图（</a:t>
            </a:r>
            <a:r>
              <a:rPr lang="en-US" altLang="zh-CN" sz="2000" dirty="0"/>
              <a:t>b</a:t>
            </a:r>
            <a:r>
              <a:rPr lang="zh-CN" altLang="en-US" sz="2000" dirty="0"/>
              <a:t>）中，虚线代表实际运放的传输特性，实线代表理想运放。可以看出，线性工作区非常窄，当输入端电压的幅度稍有增加，则运放的工作范围将超出线性放大区而到达非线性区。运放工作在不同状态，其表现出的特性也不同，下面分别讨论。</a:t>
            </a:r>
          </a:p>
          <a:p>
            <a:pPr>
              <a:spcBef>
                <a:spcPct val="45000"/>
              </a:spcBef>
              <a:spcAft>
                <a:spcPct val="45000"/>
              </a:spcAft>
            </a:pPr>
            <a:r>
              <a:rPr lang="zh-CN" altLang="en-US" sz="2000" b="1" dirty="0"/>
              <a:t>（</a:t>
            </a:r>
            <a:r>
              <a:rPr lang="en-US" altLang="zh-CN" sz="2000" b="1" dirty="0"/>
              <a:t>1</a:t>
            </a:r>
            <a:r>
              <a:rPr lang="zh-CN" altLang="en-US" sz="2000" b="1" dirty="0"/>
              <a:t>）线性工作状态</a:t>
            </a:r>
          </a:p>
          <a:p>
            <a:r>
              <a:rPr lang="zh-CN" altLang="en-US" sz="2000" dirty="0"/>
              <a:t>       当运放工作在线性状态时，运放的输出电压与两个输入端电压之间存在着线性放大关系，即</a:t>
            </a:r>
          </a:p>
          <a:p>
            <a:r>
              <a:rPr lang="zh-CN" altLang="en-US" sz="2000" dirty="0"/>
              <a:t>            </a:t>
            </a:r>
            <a:r>
              <a:rPr lang="zh-CN" altLang="en-US" sz="2000" i="1" dirty="0"/>
              <a:t>                   </a:t>
            </a:r>
            <a:r>
              <a:rPr lang="zh-CN" altLang="en-US" sz="2000" dirty="0"/>
              <a:t>                                         </a:t>
            </a:r>
            <a:r>
              <a:rPr lang="zh-CN" altLang="en-US" sz="2000" dirty="0" smtClean="0"/>
              <a:t>                            </a:t>
            </a:r>
            <a:r>
              <a:rPr lang="zh-CN" altLang="en-US" sz="2000" dirty="0"/>
              <a:t>（</a:t>
            </a:r>
            <a:r>
              <a:rPr lang="en-US" altLang="zh-CN" sz="2000" dirty="0"/>
              <a:t>6-27</a:t>
            </a:r>
            <a:r>
              <a:rPr lang="zh-CN" altLang="en-US" sz="2000" dirty="0"/>
              <a:t>）</a:t>
            </a:r>
          </a:p>
          <a:p>
            <a:r>
              <a:rPr lang="zh-CN" altLang="en-US" sz="2000" dirty="0"/>
              <a:t> </a:t>
            </a:r>
          </a:p>
          <a:p>
            <a:r>
              <a:rPr lang="zh-CN" altLang="en-US" sz="2000" dirty="0"/>
              <a:t>理想运放工作在线性状态时有</a:t>
            </a:r>
            <a:r>
              <a:rPr lang="zh-CN" altLang="en-US" sz="2000" b="1" dirty="0"/>
              <a:t>两个重要特点</a:t>
            </a:r>
            <a:r>
              <a:rPr lang="zh-CN" altLang="en-US" sz="2000" dirty="0"/>
              <a:t>：</a:t>
            </a:r>
          </a:p>
          <a:p>
            <a:r>
              <a:rPr lang="zh-CN" altLang="en-US" sz="2000" b="1" dirty="0">
                <a:solidFill>
                  <a:srgbClr val="FF0000"/>
                </a:solidFill>
              </a:rPr>
              <a:t>       ①</a:t>
            </a:r>
            <a:r>
              <a:rPr lang="zh-CN" altLang="en-US" sz="2000" dirty="0"/>
              <a:t> 理想运放的差模输入电压</a:t>
            </a:r>
            <a:r>
              <a:rPr lang="en-US" altLang="zh-CN" sz="2000" i="1" dirty="0" err="1"/>
              <a:t>u</a:t>
            </a:r>
            <a:r>
              <a:rPr lang="en-US" altLang="zh-CN" sz="2000" dirty="0" err="1"/>
              <a:t>i</a:t>
            </a:r>
            <a:r>
              <a:rPr lang="en-US" altLang="zh-CN" sz="2000" dirty="0"/>
              <a:t> d</a:t>
            </a:r>
            <a:r>
              <a:rPr lang="zh-CN" altLang="en-US" sz="2000" dirty="0"/>
              <a:t>很小，约等于零，即</a:t>
            </a:r>
            <a:r>
              <a:rPr lang="en-US" altLang="zh-CN" sz="2000" i="1" dirty="0" err="1"/>
              <a:t>u</a:t>
            </a:r>
            <a:r>
              <a:rPr lang="en-US" altLang="zh-CN" sz="2000" dirty="0" err="1"/>
              <a:t>+≈</a:t>
            </a:r>
            <a:r>
              <a:rPr lang="en-US" altLang="zh-CN" sz="2000" i="1" dirty="0" err="1"/>
              <a:t>u</a:t>
            </a:r>
            <a:r>
              <a:rPr lang="en-US" altLang="zh-CN" sz="2000" i="1" dirty="0"/>
              <a:t> </a:t>
            </a:r>
            <a:r>
              <a:rPr lang="en-US" altLang="zh-CN" sz="2000" b="1" dirty="0"/>
              <a:t>-</a:t>
            </a:r>
            <a:r>
              <a:rPr lang="zh-CN" altLang="en-US" sz="2000" dirty="0"/>
              <a:t>。由于运放工作在线性区，故输出、输入电压之间符合式（</a:t>
            </a:r>
            <a:r>
              <a:rPr lang="en-US" altLang="zh-CN" sz="2000" dirty="0"/>
              <a:t>6-27</a:t>
            </a:r>
            <a:r>
              <a:rPr lang="zh-CN" altLang="en-US" sz="2000" dirty="0"/>
              <a:t>）。而且，因理想运放的</a:t>
            </a:r>
            <a:r>
              <a:rPr lang="en-US" altLang="zh-CN" sz="2000" i="1" dirty="0" err="1"/>
              <a:t>A</a:t>
            </a:r>
            <a:r>
              <a:rPr lang="en-US" altLang="zh-CN" sz="2000" dirty="0" err="1"/>
              <a:t>od</a:t>
            </a:r>
            <a:r>
              <a:rPr lang="en-US" altLang="zh-CN" sz="2000" dirty="0"/>
              <a:t> = ∞</a:t>
            </a:r>
            <a:r>
              <a:rPr lang="zh-CN" altLang="en-US" sz="2000" dirty="0"/>
              <a:t>，所以由式（</a:t>
            </a:r>
            <a:r>
              <a:rPr lang="en-US" altLang="zh-CN" sz="2000" dirty="0"/>
              <a:t>6-27</a:t>
            </a:r>
            <a:r>
              <a:rPr lang="zh-CN" altLang="en-US" sz="2000" dirty="0"/>
              <a:t>）可得：</a:t>
            </a:r>
          </a:p>
        </p:txBody>
      </p:sp>
      <p:sp>
        <p:nvSpPr>
          <p:cNvPr id="78746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7461" name="Object 5"/>
          <p:cNvGraphicFramePr>
            <a:graphicFrameLocks noChangeAspect="1"/>
          </p:cNvGraphicFramePr>
          <p:nvPr/>
        </p:nvGraphicFramePr>
        <p:xfrm>
          <a:off x="3059831" y="3140968"/>
          <a:ext cx="3926635" cy="504056"/>
        </p:xfrm>
        <a:graphic>
          <a:graphicData uri="http://schemas.openxmlformats.org/presentationml/2006/ole">
            <p:oleObj spid="_x0000_s787461" name="公式" r:id="rId3" imgW="1562100" imgH="203200" progId="">
              <p:embed/>
            </p:oleObj>
          </a:graphicData>
        </a:graphic>
      </p:graphicFrame>
      <p:sp>
        <p:nvSpPr>
          <p:cNvPr id="787464" name="Rectangle 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7463" name="Object 7"/>
          <p:cNvGraphicFramePr>
            <a:graphicFrameLocks noChangeAspect="1"/>
          </p:cNvGraphicFramePr>
          <p:nvPr/>
        </p:nvGraphicFramePr>
        <p:xfrm>
          <a:off x="2411760" y="4365104"/>
          <a:ext cx="3384376" cy="433484"/>
        </p:xfrm>
        <a:graphic>
          <a:graphicData uri="http://schemas.openxmlformats.org/presentationml/2006/ole">
            <p:oleObj spid="_x0000_s787463" name="公式" r:id="rId4" imgW="1562100" imgH="203200" progId="">
              <p:embed/>
            </p:oleObj>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Text Box 4"/>
          <p:cNvSpPr txBox="1">
            <a:spLocks noChangeArrowheads="1"/>
          </p:cNvSpPr>
          <p:nvPr/>
        </p:nvSpPr>
        <p:spPr bwMode="auto">
          <a:xfrm>
            <a:off x="611560" y="476250"/>
            <a:ext cx="1583953"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t>即</a:t>
            </a:r>
          </a:p>
        </p:txBody>
      </p:sp>
      <p:sp>
        <p:nvSpPr>
          <p:cNvPr id="788486"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485" name="Object 5"/>
          <p:cNvGraphicFramePr>
            <a:graphicFrameLocks noChangeAspect="1"/>
          </p:cNvGraphicFramePr>
          <p:nvPr/>
        </p:nvGraphicFramePr>
        <p:xfrm>
          <a:off x="2587563" y="476250"/>
          <a:ext cx="976375" cy="412750"/>
        </p:xfrm>
        <a:graphic>
          <a:graphicData uri="http://schemas.openxmlformats.org/presentationml/2006/ole">
            <p:oleObj spid="_x0000_s788485" name="公式" r:id="rId3" imgW="418918" imgH="203112" progId="">
              <p:embed/>
            </p:oleObj>
          </a:graphicData>
        </a:graphic>
      </p:graphicFrame>
      <p:sp>
        <p:nvSpPr>
          <p:cNvPr id="788487" name="Text Box 7"/>
          <p:cNvSpPr txBox="1">
            <a:spLocks noChangeArrowheads="1"/>
          </p:cNvSpPr>
          <p:nvPr/>
        </p:nvSpPr>
        <p:spPr bwMode="auto">
          <a:xfrm>
            <a:off x="3982385" y="476250"/>
            <a:ext cx="734077" cy="400110"/>
          </a:xfrm>
          <a:prstGeom prst="rect">
            <a:avLst/>
          </a:prstGeom>
          <a:noFill/>
          <a:ln w="9525">
            <a:noFill/>
            <a:miter lim="800000"/>
            <a:headEnd/>
            <a:tailEnd/>
          </a:ln>
          <a:effectLst/>
        </p:spPr>
        <p:txBody>
          <a:bodyPr wrap="square">
            <a:spAutoFit/>
          </a:bodyPr>
          <a:lstStyle/>
          <a:p>
            <a:pPr>
              <a:spcBef>
                <a:spcPct val="50000"/>
              </a:spcBef>
            </a:pPr>
            <a:r>
              <a:rPr lang="zh-CN" altLang="en-US" sz="2000"/>
              <a:t>或</a:t>
            </a:r>
          </a:p>
        </p:txBody>
      </p:sp>
      <p:sp>
        <p:nvSpPr>
          <p:cNvPr id="788489"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488" name="Object 8"/>
          <p:cNvGraphicFramePr>
            <a:graphicFrameLocks noChangeAspect="1"/>
          </p:cNvGraphicFramePr>
          <p:nvPr/>
        </p:nvGraphicFramePr>
        <p:xfrm>
          <a:off x="4954515" y="476250"/>
          <a:ext cx="1058936" cy="409575"/>
        </p:xfrm>
        <a:graphic>
          <a:graphicData uri="http://schemas.openxmlformats.org/presentationml/2006/ole">
            <p:oleObj spid="_x0000_s788488" name="公式" r:id="rId4" imgW="457002" imgH="203112" progId="">
              <p:embed/>
            </p:oleObj>
          </a:graphicData>
        </a:graphic>
      </p:graphicFrame>
      <p:sp>
        <p:nvSpPr>
          <p:cNvPr id="788490" name="Text Box 10"/>
          <p:cNvSpPr txBox="1">
            <a:spLocks noChangeArrowheads="1"/>
          </p:cNvSpPr>
          <p:nvPr/>
        </p:nvSpPr>
        <p:spPr bwMode="auto">
          <a:xfrm>
            <a:off x="468313" y="1196975"/>
            <a:ext cx="8351837" cy="3170099"/>
          </a:xfrm>
          <a:prstGeom prst="rect">
            <a:avLst/>
          </a:prstGeom>
          <a:noFill/>
          <a:ln w="9525">
            <a:noFill/>
            <a:miter lim="800000"/>
            <a:headEnd/>
            <a:tailEnd/>
          </a:ln>
          <a:effectLst/>
        </p:spPr>
        <p:txBody>
          <a:bodyPr>
            <a:spAutoFit/>
          </a:bodyPr>
          <a:lstStyle/>
          <a:p>
            <a:r>
              <a:rPr lang="en-US" altLang="zh-CN" dirty="0"/>
              <a:t>       </a:t>
            </a:r>
            <a:r>
              <a:rPr lang="zh-CN" altLang="en-US" sz="2000" dirty="0"/>
              <a:t>式（</a:t>
            </a:r>
            <a:r>
              <a:rPr lang="en-US" altLang="zh-CN" sz="2000" dirty="0"/>
              <a:t>6-28</a:t>
            </a:r>
            <a:r>
              <a:rPr lang="zh-CN" altLang="en-US" sz="2000" dirty="0"/>
              <a:t>）表明，同相输入端与反相输入端的电位相等，如同将该两点短路一样，但实际上该两点并未真正被短路，因此常将此特点简称为</a:t>
            </a:r>
            <a:r>
              <a:rPr lang="zh-CN" altLang="en-US" sz="2000" b="1" dirty="0">
                <a:solidFill>
                  <a:srgbClr val="FF0000"/>
                </a:solidFill>
              </a:rPr>
              <a:t>“虚短”。</a:t>
            </a:r>
          </a:p>
          <a:p>
            <a:endParaRPr lang="zh-CN" altLang="en-US" sz="2000" dirty="0"/>
          </a:p>
          <a:p>
            <a:r>
              <a:rPr lang="zh-CN" altLang="en-US" sz="2000" dirty="0"/>
              <a:t>       </a:t>
            </a:r>
            <a:r>
              <a:rPr lang="zh-CN" altLang="en-US" sz="2000" b="1" dirty="0">
                <a:solidFill>
                  <a:srgbClr val="FF0000"/>
                </a:solidFill>
              </a:rPr>
              <a:t>说明：</a:t>
            </a:r>
            <a:r>
              <a:rPr lang="zh-CN" altLang="en-US" sz="2000" dirty="0"/>
              <a:t>实际集成运放的</a:t>
            </a:r>
            <a:r>
              <a:rPr lang="en-US" altLang="zh-CN" sz="2000" i="1" dirty="0" err="1"/>
              <a:t>A</a:t>
            </a:r>
            <a:r>
              <a:rPr lang="en-US" altLang="zh-CN" sz="2000" dirty="0" err="1"/>
              <a:t>od</a:t>
            </a:r>
            <a:r>
              <a:rPr lang="en-US" altLang="zh-CN" sz="2000" dirty="0"/>
              <a:t>≠∞</a:t>
            </a:r>
            <a:r>
              <a:rPr lang="zh-CN" altLang="en-US" sz="2000" dirty="0"/>
              <a:t>，因此</a:t>
            </a:r>
            <a:r>
              <a:rPr lang="en-US" altLang="zh-CN" sz="2000" i="1" dirty="0"/>
              <a:t>u</a:t>
            </a:r>
            <a:r>
              <a:rPr lang="en-US" altLang="zh-CN" sz="2000" dirty="0"/>
              <a:t>+ </a:t>
            </a:r>
            <a:r>
              <a:rPr lang="zh-CN" altLang="en-US" sz="2000" dirty="0"/>
              <a:t>与</a:t>
            </a:r>
            <a:r>
              <a:rPr lang="en-US" altLang="zh-CN" sz="2000" i="1" dirty="0"/>
              <a:t>u</a:t>
            </a:r>
            <a:r>
              <a:rPr lang="en-US" altLang="zh-CN" sz="2000" b="1" dirty="0"/>
              <a:t>- </a:t>
            </a:r>
            <a:r>
              <a:rPr lang="zh-CN" altLang="en-US" sz="2000" dirty="0"/>
              <a:t>不可能完全相等。但是当</a:t>
            </a:r>
            <a:r>
              <a:rPr lang="en-US" altLang="zh-CN" sz="2000" i="1" dirty="0" err="1"/>
              <a:t>A</a:t>
            </a:r>
            <a:r>
              <a:rPr lang="en-US" altLang="zh-CN" sz="2000" dirty="0" err="1"/>
              <a:t>od</a:t>
            </a:r>
            <a:r>
              <a:rPr lang="zh-CN" altLang="en-US" sz="2000" dirty="0"/>
              <a:t>足够大时，集成运放的差模输入电压（</a:t>
            </a:r>
            <a:r>
              <a:rPr lang="en-US" altLang="zh-CN" sz="2000" i="1" dirty="0"/>
              <a:t>u</a:t>
            </a:r>
            <a:r>
              <a:rPr lang="en-US" altLang="zh-CN" sz="2000" dirty="0"/>
              <a:t>+ - </a:t>
            </a:r>
            <a:r>
              <a:rPr lang="en-US" altLang="zh-CN" sz="2000" i="1" dirty="0"/>
              <a:t>u</a:t>
            </a:r>
            <a:r>
              <a:rPr lang="en-US" altLang="zh-CN" sz="2000" b="1" dirty="0"/>
              <a:t>-</a:t>
            </a:r>
            <a:r>
              <a:rPr lang="zh-CN" altLang="en-US" sz="2000" dirty="0"/>
              <a:t>）的值很小，可以忽略。例如，在线性区内，当</a:t>
            </a:r>
            <a:r>
              <a:rPr lang="en-US" altLang="zh-CN" sz="2000" i="1" dirty="0" err="1"/>
              <a:t>u</a:t>
            </a:r>
            <a:r>
              <a:rPr lang="en-US" altLang="zh-CN" sz="2000" dirty="0" err="1"/>
              <a:t>o</a:t>
            </a:r>
            <a:r>
              <a:rPr lang="en-US" altLang="zh-CN" sz="2000" dirty="0"/>
              <a:t> = 10 V</a:t>
            </a:r>
            <a:r>
              <a:rPr lang="zh-CN" altLang="en-US" sz="2000" dirty="0"/>
              <a:t>时，若</a:t>
            </a:r>
            <a:r>
              <a:rPr lang="en-US" altLang="zh-CN" sz="2000" i="1" dirty="0" err="1"/>
              <a:t>A</a:t>
            </a:r>
            <a:r>
              <a:rPr lang="en-US" altLang="zh-CN" sz="2000" dirty="0" err="1"/>
              <a:t>o</a:t>
            </a:r>
            <a:r>
              <a:rPr lang="en-US" altLang="zh-CN" sz="2000" dirty="0"/>
              <a:t> d = 10</a:t>
            </a:r>
            <a:r>
              <a:rPr lang="en-US" altLang="zh-CN" sz="2000" baseline="30000" dirty="0"/>
              <a:t>5</a:t>
            </a:r>
            <a:r>
              <a:rPr lang="zh-CN" altLang="en-US" sz="2000" dirty="0"/>
              <a:t>，则</a:t>
            </a:r>
            <a:r>
              <a:rPr lang="en-US" altLang="zh-CN" sz="2000" i="1" dirty="0"/>
              <a:t>u</a:t>
            </a:r>
            <a:r>
              <a:rPr lang="en-US" altLang="zh-CN" sz="2000" dirty="0"/>
              <a:t>+ - </a:t>
            </a:r>
            <a:r>
              <a:rPr lang="en-US" altLang="zh-CN" sz="2000" i="1" dirty="0"/>
              <a:t>u</a:t>
            </a:r>
            <a:r>
              <a:rPr lang="en-US" altLang="zh-CN" sz="2000" b="1" dirty="0"/>
              <a:t>-</a:t>
            </a:r>
            <a:r>
              <a:rPr lang="en-US" altLang="zh-CN" sz="2000" dirty="0"/>
              <a:t> = 0.1mV</a:t>
            </a:r>
            <a:r>
              <a:rPr lang="zh-CN" altLang="en-US" sz="2000" dirty="0"/>
              <a:t>；若</a:t>
            </a:r>
            <a:r>
              <a:rPr lang="en-US" altLang="zh-CN" sz="2000" i="1" dirty="0" err="1"/>
              <a:t>A</a:t>
            </a:r>
            <a:r>
              <a:rPr lang="en-US" altLang="zh-CN" sz="2000" dirty="0" err="1"/>
              <a:t>o</a:t>
            </a:r>
            <a:r>
              <a:rPr lang="en-US" altLang="zh-CN" sz="2000" dirty="0"/>
              <a:t> d = 10</a:t>
            </a:r>
            <a:r>
              <a:rPr lang="en-US" altLang="zh-CN" sz="2000" baseline="30000" dirty="0"/>
              <a:t>7</a:t>
            </a:r>
            <a:r>
              <a:rPr lang="zh-CN" altLang="en-US" sz="2000" dirty="0"/>
              <a:t>，则</a:t>
            </a:r>
            <a:r>
              <a:rPr lang="en-US" altLang="zh-CN" sz="2000" i="1" dirty="0"/>
              <a:t>u</a:t>
            </a:r>
            <a:r>
              <a:rPr lang="en-US" altLang="zh-CN" sz="2000" dirty="0"/>
              <a:t>+ - </a:t>
            </a:r>
            <a:r>
              <a:rPr lang="en-US" altLang="zh-CN" sz="2000" i="1" dirty="0"/>
              <a:t>u</a:t>
            </a:r>
            <a:r>
              <a:rPr lang="en-US" altLang="zh-CN" sz="2000" b="1" dirty="0"/>
              <a:t> -</a:t>
            </a:r>
            <a:r>
              <a:rPr lang="en-US" altLang="zh-CN" sz="2000" dirty="0"/>
              <a:t> = 1</a:t>
            </a:r>
            <a:r>
              <a:rPr lang="en-US" altLang="zh-CN" sz="2000" i="1" dirty="0"/>
              <a:t>μ</a:t>
            </a:r>
            <a:r>
              <a:rPr lang="en-US" altLang="zh-CN" sz="2000" dirty="0"/>
              <a:t>V</a:t>
            </a:r>
            <a:r>
              <a:rPr lang="zh-CN" altLang="en-US" sz="2000" dirty="0"/>
              <a:t>。可见，在一定的</a:t>
            </a:r>
            <a:r>
              <a:rPr lang="en-US" altLang="zh-CN" sz="2000" i="1" dirty="0" err="1"/>
              <a:t>u</a:t>
            </a:r>
            <a:r>
              <a:rPr lang="en-US" altLang="zh-CN" sz="2000" dirty="0" err="1"/>
              <a:t>o</a:t>
            </a:r>
            <a:r>
              <a:rPr lang="zh-CN" altLang="en-US" sz="2000" dirty="0"/>
              <a:t>值下，集成运放的</a:t>
            </a:r>
            <a:r>
              <a:rPr lang="en-US" altLang="zh-CN" sz="2000" i="1" dirty="0" err="1"/>
              <a:t>A</a:t>
            </a:r>
            <a:r>
              <a:rPr lang="en-US" altLang="zh-CN" sz="2000" dirty="0" err="1"/>
              <a:t>od</a:t>
            </a:r>
            <a:r>
              <a:rPr lang="zh-CN" altLang="en-US" sz="2000" dirty="0"/>
              <a:t>愈大，则</a:t>
            </a:r>
            <a:r>
              <a:rPr lang="en-US" altLang="zh-CN" sz="2000" i="1" dirty="0"/>
              <a:t>u</a:t>
            </a:r>
            <a:r>
              <a:rPr lang="en-US" altLang="zh-CN" sz="2000" dirty="0"/>
              <a:t>+ </a:t>
            </a:r>
            <a:r>
              <a:rPr lang="zh-CN" altLang="en-US" sz="2000" dirty="0"/>
              <a:t>与</a:t>
            </a:r>
            <a:r>
              <a:rPr lang="en-US" altLang="zh-CN" sz="2000" i="1" dirty="0"/>
              <a:t>u</a:t>
            </a:r>
            <a:r>
              <a:rPr lang="en-US" altLang="zh-CN" sz="2000" dirty="0"/>
              <a:t> </a:t>
            </a:r>
            <a:r>
              <a:rPr lang="en-US" altLang="zh-CN" sz="2000" b="1" dirty="0"/>
              <a:t>-</a:t>
            </a:r>
            <a:r>
              <a:rPr lang="zh-CN" altLang="en-US" sz="2000" dirty="0"/>
              <a:t>的差值愈小，将两点视为短路所带来的误差也愈小。</a:t>
            </a:r>
          </a:p>
        </p:txBody>
      </p:sp>
      <p:sp>
        <p:nvSpPr>
          <p:cNvPr id="788491" name="Text Box 11"/>
          <p:cNvSpPr txBox="1">
            <a:spLocks noChangeArrowheads="1"/>
          </p:cNvSpPr>
          <p:nvPr/>
        </p:nvSpPr>
        <p:spPr bwMode="auto">
          <a:xfrm>
            <a:off x="7402646" y="549275"/>
            <a:ext cx="1057142" cy="400110"/>
          </a:xfrm>
          <a:prstGeom prst="rect">
            <a:avLst/>
          </a:prstGeom>
          <a:noFill/>
          <a:ln w="9525">
            <a:noFill/>
            <a:miter lim="800000"/>
            <a:headEnd/>
            <a:tailEnd/>
          </a:ln>
          <a:effectLst/>
        </p:spPr>
        <p:txBody>
          <a:bodyPr wrap="square">
            <a:spAutoFit/>
          </a:bodyPr>
          <a:lstStyle/>
          <a:p>
            <a:pPr>
              <a:spcBef>
                <a:spcPct val="50000"/>
              </a:spcBef>
            </a:pPr>
            <a:r>
              <a:rPr lang="zh-CN" altLang="en-US" sz="2000"/>
              <a:t>（</a:t>
            </a:r>
            <a:r>
              <a:rPr lang="en-US" altLang="zh-CN" sz="2000"/>
              <a:t>6-28</a:t>
            </a:r>
            <a:r>
              <a:rPr lang="zh-CN" altLang="en-US" sz="200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8" name="Text Box 4"/>
          <p:cNvSpPr txBox="1">
            <a:spLocks noChangeArrowheads="1"/>
          </p:cNvSpPr>
          <p:nvPr/>
        </p:nvSpPr>
        <p:spPr bwMode="auto">
          <a:xfrm>
            <a:off x="539750" y="404813"/>
            <a:ext cx="8280400" cy="1015663"/>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FF0000"/>
                </a:solidFill>
              </a:rPr>
              <a:t>       ②</a:t>
            </a:r>
            <a:r>
              <a:rPr lang="en-US" altLang="zh-CN" sz="2000" dirty="0"/>
              <a:t> </a:t>
            </a:r>
            <a:r>
              <a:rPr lang="zh-CN" altLang="en-US" sz="2000" dirty="0"/>
              <a:t>理想运放的输入电流很小，约等于零。由于理想运放的差模输入电阻</a:t>
            </a:r>
            <a:r>
              <a:rPr lang="en-US" altLang="zh-CN" sz="2000" i="1" dirty="0" err="1"/>
              <a:t>R</a:t>
            </a:r>
            <a:r>
              <a:rPr lang="en-US" altLang="zh-CN" sz="2000" baseline="-25000" dirty="0" err="1"/>
              <a:t>i</a:t>
            </a:r>
            <a:r>
              <a:rPr lang="en-US" altLang="zh-CN" sz="2000" dirty="0"/>
              <a:t> </a:t>
            </a:r>
            <a:r>
              <a:rPr lang="en-US" altLang="zh-CN" sz="2000" baseline="-25000" dirty="0"/>
              <a:t>d</a:t>
            </a:r>
            <a:r>
              <a:rPr lang="en-US" altLang="zh-CN" sz="2000" dirty="0"/>
              <a:t> = ∞</a:t>
            </a:r>
            <a:r>
              <a:rPr lang="zh-CN" altLang="en-US" sz="2000" dirty="0"/>
              <a:t>，因此在其两个输入端均没有电流，即在图</a:t>
            </a:r>
            <a:r>
              <a:rPr lang="en-US" altLang="zh-CN" sz="2000" dirty="0"/>
              <a:t>6-25</a:t>
            </a:r>
            <a:r>
              <a:rPr lang="zh-CN" altLang="en-US" sz="2000" dirty="0"/>
              <a:t>（</a:t>
            </a:r>
            <a:r>
              <a:rPr lang="en-US" altLang="zh-CN" sz="2000" dirty="0"/>
              <a:t>a</a:t>
            </a:r>
            <a:r>
              <a:rPr lang="zh-CN" altLang="en-US" sz="2000" dirty="0"/>
              <a:t>）中，有</a:t>
            </a:r>
          </a:p>
        </p:txBody>
      </p:sp>
      <p:sp>
        <p:nvSpPr>
          <p:cNvPr id="789510"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9509" name="Object 5"/>
          <p:cNvGraphicFramePr>
            <a:graphicFrameLocks noChangeAspect="1"/>
          </p:cNvGraphicFramePr>
          <p:nvPr/>
        </p:nvGraphicFramePr>
        <p:xfrm>
          <a:off x="3924300" y="1125538"/>
          <a:ext cx="1535161" cy="503262"/>
        </p:xfrm>
        <a:graphic>
          <a:graphicData uri="http://schemas.openxmlformats.org/presentationml/2006/ole">
            <p:oleObj spid="_x0000_s789509" name="公式" r:id="rId3" imgW="609336" imgH="203112" progId="">
              <p:embed/>
            </p:oleObj>
          </a:graphicData>
        </a:graphic>
      </p:graphicFrame>
      <p:sp>
        <p:nvSpPr>
          <p:cNvPr id="789511" name="Text Box 7"/>
          <p:cNvSpPr txBox="1">
            <a:spLocks noChangeArrowheads="1"/>
          </p:cNvSpPr>
          <p:nvPr/>
        </p:nvSpPr>
        <p:spPr bwMode="auto">
          <a:xfrm>
            <a:off x="467544" y="2060848"/>
            <a:ext cx="8280400" cy="1938992"/>
          </a:xfrm>
          <a:prstGeom prst="rect">
            <a:avLst/>
          </a:prstGeom>
          <a:noFill/>
          <a:ln w="9525">
            <a:noFill/>
            <a:miter lim="800000"/>
            <a:headEnd/>
            <a:tailEnd/>
          </a:ln>
          <a:effectLst/>
        </p:spPr>
        <p:txBody>
          <a:bodyPr>
            <a:spAutoFit/>
          </a:bodyPr>
          <a:lstStyle/>
          <a:p>
            <a:r>
              <a:rPr lang="en-US" altLang="zh-CN" dirty="0"/>
              <a:t>       </a:t>
            </a:r>
            <a:r>
              <a:rPr lang="zh-CN" altLang="en-US" sz="2000" dirty="0"/>
              <a:t>此时运放的同相输入端和反相输入端的电流都等于零，如同该两点被断开一样，将此特点简称为</a:t>
            </a:r>
            <a:r>
              <a:rPr lang="zh-CN" altLang="en-US" sz="2000" b="1" dirty="0">
                <a:solidFill>
                  <a:srgbClr val="FF0000"/>
                </a:solidFill>
              </a:rPr>
              <a:t>“虚断”。</a:t>
            </a:r>
          </a:p>
          <a:p>
            <a:endParaRPr lang="zh-CN" altLang="en-US" sz="2000" dirty="0"/>
          </a:p>
          <a:p>
            <a:r>
              <a:rPr lang="zh-CN" altLang="en-US" sz="2000" b="1" dirty="0">
                <a:solidFill>
                  <a:srgbClr val="FF0000"/>
                </a:solidFill>
              </a:rPr>
              <a:t>       注意：“</a:t>
            </a:r>
            <a:r>
              <a:rPr lang="zh-CN" altLang="en-US" sz="2000" dirty="0"/>
              <a:t>虚短”和“虚断”是理想运放工作在线性区时的两个重要特点。这两个特点常常作为今后分析运放应用电路的出发点，因此必须牢固掌握。</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2" name="Text Box 4"/>
          <p:cNvSpPr txBox="1">
            <a:spLocks noChangeArrowheads="1"/>
          </p:cNvSpPr>
          <p:nvPr/>
        </p:nvSpPr>
        <p:spPr bwMode="auto">
          <a:xfrm>
            <a:off x="395536" y="476250"/>
            <a:ext cx="8424614" cy="4401205"/>
          </a:xfrm>
          <a:prstGeom prst="rect">
            <a:avLst/>
          </a:prstGeom>
          <a:noFill/>
          <a:ln w="9525">
            <a:noFill/>
            <a:miter lim="800000"/>
            <a:headEnd/>
            <a:tailEnd/>
          </a:ln>
          <a:effectLst/>
        </p:spPr>
        <p:txBody>
          <a:bodyPr wrap="square">
            <a:spAutoFit/>
          </a:bodyPr>
          <a:lstStyle/>
          <a:p>
            <a:r>
              <a:rPr lang="zh-CN" altLang="en-US" sz="2000" b="1" dirty="0"/>
              <a:t>（</a:t>
            </a:r>
            <a:r>
              <a:rPr lang="en-US" altLang="zh-CN" sz="2000" b="1" dirty="0"/>
              <a:t>2</a:t>
            </a:r>
            <a:r>
              <a:rPr lang="zh-CN" altLang="en-US" sz="2000" b="1" dirty="0"/>
              <a:t>）非线性工作状态</a:t>
            </a:r>
          </a:p>
          <a:p>
            <a:r>
              <a:rPr lang="zh-CN" altLang="en-US" sz="2000" dirty="0"/>
              <a:t>       如果运放的工作信号超出了线性放大的范围，则输出电压与输入电压不再满足式（</a:t>
            </a:r>
            <a:r>
              <a:rPr lang="en-US" altLang="zh-CN" sz="2000" dirty="0"/>
              <a:t>6-27</a:t>
            </a:r>
            <a:r>
              <a:rPr lang="zh-CN" altLang="en-US" sz="2000" dirty="0"/>
              <a:t>），即</a:t>
            </a:r>
            <a:r>
              <a:rPr lang="en-US" altLang="zh-CN" sz="2000" i="1" dirty="0" err="1"/>
              <a:t>u</a:t>
            </a:r>
            <a:r>
              <a:rPr lang="en-US" altLang="zh-CN" sz="2000" dirty="0" err="1"/>
              <a:t>o</a:t>
            </a:r>
            <a:r>
              <a:rPr lang="zh-CN" altLang="en-US" sz="2000" dirty="0"/>
              <a:t>不再随差模输入电压</a:t>
            </a:r>
            <a:r>
              <a:rPr lang="en-US" altLang="zh-CN" sz="2000" i="1" dirty="0" err="1"/>
              <a:t>u</a:t>
            </a:r>
            <a:r>
              <a:rPr lang="en-US" altLang="zh-CN" sz="2000" baseline="-25000" dirty="0" err="1"/>
              <a:t>i</a:t>
            </a:r>
            <a:r>
              <a:rPr lang="en-US" altLang="zh-CN" sz="2000" dirty="0"/>
              <a:t> </a:t>
            </a:r>
            <a:r>
              <a:rPr lang="en-US" altLang="zh-CN" sz="2000" baseline="-25000" dirty="0"/>
              <a:t>d</a:t>
            </a:r>
            <a:r>
              <a:rPr lang="zh-CN" altLang="en-US" sz="2000" dirty="0"/>
              <a:t>线性增长，</a:t>
            </a:r>
            <a:r>
              <a:rPr lang="en-US" altLang="zh-CN" sz="2000" i="1" dirty="0" err="1"/>
              <a:t>u</a:t>
            </a:r>
            <a:r>
              <a:rPr lang="en-US" altLang="zh-CN" sz="2000" dirty="0" err="1"/>
              <a:t>o</a:t>
            </a:r>
            <a:r>
              <a:rPr lang="zh-CN" altLang="en-US" sz="2000" dirty="0"/>
              <a:t>将达到饱和，如图</a:t>
            </a:r>
            <a:r>
              <a:rPr lang="en-US" altLang="zh-CN" sz="2000" dirty="0"/>
              <a:t>6-25</a:t>
            </a:r>
            <a:r>
              <a:rPr lang="zh-CN" altLang="en-US" sz="2000" dirty="0"/>
              <a:t>（</a:t>
            </a:r>
            <a:r>
              <a:rPr lang="en-US" altLang="zh-CN" sz="2000" dirty="0"/>
              <a:t>b</a:t>
            </a:r>
            <a:r>
              <a:rPr lang="zh-CN" altLang="en-US" sz="2000" dirty="0"/>
              <a:t>）中所示的非线性工作区。</a:t>
            </a:r>
          </a:p>
          <a:p>
            <a:r>
              <a:rPr lang="zh-CN" altLang="en-US" sz="2000" dirty="0"/>
              <a:t>       理想运放工作在非线性状态时，也有两个重要特点：</a:t>
            </a:r>
          </a:p>
          <a:p>
            <a:r>
              <a:rPr lang="zh-CN" altLang="en-US" sz="2000" dirty="0"/>
              <a:t>       ① 理想运放的输出电压</a:t>
            </a:r>
            <a:r>
              <a:rPr lang="en-US" altLang="zh-CN" sz="2000" i="1" dirty="0" err="1"/>
              <a:t>u</a:t>
            </a:r>
            <a:r>
              <a:rPr lang="en-US" altLang="zh-CN" sz="2000" dirty="0" err="1"/>
              <a:t>o</a:t>
            </a:r>
            <a:r>
              <a:rPr lang="zh-CN" altLang="en-US" sz="2000" dirty="0"/>
              <a:t>只有两种取值：或等于运放的正向最大输出电压</a:t>
            </a:r>
            <a:r>
              <a:rPr lang="en-US" altLang="zh-CN" sz="2000" dirty="0"/>
              <a:t>+</a:t>
            </a:r>
            <a:r>
              <a:rPr lang="en-US" altLang="zh-CN" sz="2000" i="1" dirty="0"/>
              <a:t>U</a:t>
            </a:r>
            <a:r>
              <a:rPr lang="en-US" altLang="zh-CN" sz="2000" baseline="-25000" dirty="0"/>
              <a:t>OM</a:t>
            </a:r>
            <a:r>
              <a:rPr lang="zh-CN" altLang="en-US" sz="2000" dirty="0"/>
              <a:t>，或等于其负向最大输出电压</a:t>
            </a:r>
            <a:r>
              <a:rPr lang="en-US" altLang="zh-CN" sz="2000" dirty="0"/>
              <a:t>-</a:t>
            </a:r>
            <a:r>
              <a:rPr lang="en-US" altLang="zh-CN" sz="2000" i="1" dirty="0"/>
              <a:t>U</a:t>
            </a:r>
            <a:r>
              <a:rPr lang="en-US" altLang="zh-CN" sz="2000" baseline="-25000" dirty="0"/>
              <a:t>OM</a:t>
            </a:r>
            <a:r>
              <a:rPr lang="zh-CN" altLang="en-US" sz="2000" dirty="0"/>
              <a:t>，如图</a:t>
            </a:r>
            <a:r>
              <a:rPr lang="en-US" altLang="zh-CN" sz="2000" dirty="0"/>
              <a:t>6-25</a:t>
            </a:r>
            <a:r>
              <a:rPr lang="zh-CN" altLang="en-US" sz="2000" dirty="0"/>
              <a:t>（</a:t>
            </a:r>
            <a:r>
              <a:rPr lang="en-US" altLang="zh-CN" sz="2000" dirty="0"/>
              <a:t>b</a:t>
            </a:r>
            <a:r>
              <a:rPr lang="zh-CN" altLang="en-US" sz="2000" dirty="0"/>
              <a:t>）中的实线所示。</a:t>
            </a:r>
          </a:p>
          <a:p>
            <a:endParaRPr lang="zh-CN" altLang="en-US" sz="2000" dirty="0"/>
          </a:p>
          <a:p>
            <a:r>
              <a:rPr lang="zh-CN" altLang="en-US" sz="2000" dirty="0"/>
              <a:t>                                           当</a:t>
            </a:r>
            <a:r>
              <a:rPr lang="en-US" altLang="zh-CN" sz="2000" i="1" dirty="0"/>
              <a:t>u</a:t>
            </a:r>
            <a:r>
              <a:rPr lang="en-US" altLang="zh-CN" sz="2000" dirty="0"/>
              <a:t> + </a:t>
            </a:r>
            <a:r>
              <a:rPr lang="zh-CN" altLang="en-US" sz="2000" dirty="0"/>
              <a:t>＞</a:t>
            </a:r>
            <a:r>
              <a:rPr lang="en-US" altLang="zh-CN" sz="2000" i="1" dirty="0"/>
              <a:t>u</a:t>
            </a:r>
            <a:r>
              <a:rPr lang="en-US" altLang="zh-CN" sz="2000" dirty="0"/>
              <a:t> - </a:t>
            </a:r>
            <a:r>
              <a:rPr lang="zh-CN" altLang="en-US" sz="2000" dirty="0"/>
              <a:t>时，</a:t>
            </a:r>
            <a:r>
              <a:rPr lang="en-US" altLang="zh-CN" sz="2000" i="1" dirty="0" err="1"/>
              <a:t>u</a:t>
            </a:r>
            <a:r>
              <a:rPr lang="en-US" altLang="zh-CN" sz="2000" dirty="0" err="1"/>
              <a:t>o</a:t>
            </a:r>
            <a:r>
              <a:rPr lang="en-US" altLang="zh-CN" sz="2000" dirty="0"/>
              <a:t> = +</a:t>
            </a:r>
            <a:r>
              <a:rPr lang="en-US" altLang="zh-CN" sz="2000" i="1" dirty="0"/>
              <a:t>U</a:t>
            </a:r>
            <a:r>
              <a:rPr lang="en-US" altLang="zh-CN" sz="2000" baseline="-25000" dirty="0"/>
              <a:t>OM</a:t>
            </a:r>
            <a:r>
              <a:rPr lang="en-US" altLang="zh-CN" sz="2000" dirty="0"/>
              <a:t> </a:t>
            </a:r>
          </a:p>
          <a:p>
            <a:r>
              <a:rPr lang="en-US" altLang="zh-CN" sz="2000" dirty="0"/>
              <a:t>                                           </a:t>
            </a:r>
            <a:r>
              <a:rPr lang="zh-CN" altLang="en-US" sz="2000" dirty="0"/>
              <a:t>当</a:t>
            </a:r>
            <a:r>
              <a:rPr lang="en-US" altLang="zh-CN" sz="2000" i="1" dirty="0"/>
              <a:t>u</a:t>
            </a:r>
            <a:r>
              <a:rPr lang="en-US" altLang="zh-CN" sz="2000" dirty="0"/>
              <a:t> + </a:t>
            </a:r>
            <a:r>
              <a:rPr lang="zh-CN" altLang="en-US" sz="2000" dirty="0"/>
              <a:t>＜</a:t>
            </a:r>
            <a:r>
              <a:rPr lang="en-US" altLang="zh-CN" sz="2000" i="1" dirty="0"/>
              <a:t>u</a:t>
            </a:r>
            <a:r>
              <a:rPr lang="en-US" altLang="zh-CN" sz="2000" dirty="0"/>
              <a:t> - </a:t>
            </a:r>
            <a:r>
              <a:rPr lang="zh-CN" altLang="en-US" sz="2000" dirty="0"/>
              <a:t>时，</a:t>
            </a:r>
            <a:r>
              <a:rPr lang="en-US" altLang="zh-CN" sz="2000" i="1" dirty="0" err="1"/>
              <a:t>u</a:t>
            </a:r>
            <a:r>
              <a:rPr lang="en-US" altLang="zh-CN" sz="2000" dirty="0" err="1"/>
              <a:t>o</a:t>
            </a:r>
            <a:r>
              <a:rPr lang="en-US" altLang="zh-CN" sz="2000" dirty="0"/>
              <a:t> = -</a:t>
            </a:r>
            <a:r>
              <a:rPr lang="en-US" altLang="zh-CN" sz="2000" i="1" dirty="0"/>
              <a:t>U</a:t>
            </a:r>
            <a:r>
              <a:rPr lang="en-US" altLang="zh-CN" sz="2000" baseline="-25000" dirty="0"/>
              <a:t>OM </a:t>
            </a:r>
            <a:r>
              <a:rPr lang="en-US" altLang="zh-CN" sz="2000" dirty="0"/>
              <a:t>                                         </a:t>
            </a:r>
          </a:p>
          <a:p>
            <a:endParaRPr lang="en-US" altLang="zh-CN" sz="2000" dirty="0"/>
          </a:p>
          <a:p>
            <a:r>
              <a:rPr lang="en-US" altLang="zh-CN" sz="2000" dirty="0"/>
              <a:t>       </a:t>
            </a:r>
            <a:r>
              <a:rPr lang="zh-CN" altLang="en-US" sz="2000" dirty="0"/>
              <a:t>在非线性工作状态内，运放的差模输入电压</a:t>
            </a:r>
            <a:r>
              <a:rPr lang="en-US" altLang="zh-CN" sz="2000" i="1" dirty="0" err="1"/>
              <a:t>u</a:t>
            </a:r>
            <a:r>
              <a:rPr lang="en-US" altLang="zh-CN" sz="2000" dirty="0" err="1"/>
              <a:t>i</a:t>
            </a:r>
            <a:r>
              <a:rPr lang="en-US" altLang="zh-CN" sz="2000" dirty="0"/>
              <a:t> d</a:t>
            </a:r>
            <a:r>
              <a:rPr lang="zh-CN" altLang="en-US" sz="2000" dirty="0"/>
              <a:t>可能很大，即 </a:t>
            </a:r>
            <a:r>
              <a:rPr lang="en-US" altLang="zh-CN" sz="2000" i="1" dirty="0"/>
              <a:t>u</a:t>
            </a:r>
            <a:r>
              <a:rPr lang="en-US" altLang="zh-CN" sz="2000" dirty="0"/>
              <a:t> +≠</a:t>
            </a:r>
            <a:r>
              <a:rPr lang="en-US" altLang="zh-CN" sz="2000" i="1" dirty="0"/>
              <a:t>u</a:t>
            </a:r>
            <a:r>
              <a:rPr lang="en-US" altLang="zh-CN" sz="2000" dirty="0"/>
              <a:t> </a:t>
            </a:r>
            <a:r>
              <a:rPr lang="en-US" altLang="zh-CN" sz="2000" b="1" dirty="0"/>
              <a:t>- </a:t>
            </a:r>
            <a:r>
              <a:rPr lang="zh-CN" altLang="en-US" sz="2000" dirty="0"/>
              <a:t>。也就是说，此时“虚短”现象不复存在。</a:t>
            </a:r>
          </a:p>
        </p:txBody>
      </p:sp>
      <p:sp>
        <p:nvSpPr>
          <p:cNvPr id="790533" name="AutoShape 5"/>
          <p:cNvSpPr>
            <a:spLocks/>
          </p:cNvSpPr>
          <p:nvPr/>
        </p:nvSpPr>
        <p:spPr bwMode="auto">
          <a:xfrm>
            <a:off x="6732240" y="3429000"/>
            <a:ext cx="71438" cy="503238"/>
          </a:xfrm>
          <a:prstGeom prst="rightBrace">
            <a:avLst>
              <a:gd name="adj1" fmla="val 58703"/>
              <a:gd name="adj2" fmla="val 50000"/>
            </a:avLst>
          </a:prstGeom>
          <a:noFill/>
          <a:ln w="28575">
            <a:solidFill>
              <a:schemeClr val="tx1"/>
            </a:solidFill>
            <a:round/>
            <a:headEnd/>
            <a:tailEnd/>
          </a:ln>
          <a:effectLst/>
        </p:spPr>
        <p:txBody>
          <a:bodyPr wrap="none" anchor="ctr"/>
          <a:lstStyle/>
          <a:p>
            <a:endParaRPr lang="zh-CN" altLang="en-US"/>
          </a:p>
        </p:txBody>
      </p:sp>
      <p:sp>
        <p:nvSpPr>
          <p:cNvPr id="790534" name="Text Box 6"/>
          <p:cNvSpPr txBox="1">
            <a:spLocks noChangeArrowheads="1"/>
          </p:cNvSpPr>
          <p:nvPr/>
        </p:nvSpPr>
        <p:spPr bwMode="auto">
          <a:xfrm>
            <a:off x="7236296" y="3429000"/>
            <a:ext cx="1223963" cy="366712"/>
          </a:xfrm>
          <a:prstGeom prst="rect">
            <a:avLst/>
          </a:prstGeom>
          <a:noFill/>
          <a:ln w="9525">
            <a:noFill/>
            <a:miter lim="800000"/>
            <a:headEnd/>
            <a:tailEnd/>
          </a:ln>
          <a:effectLst/>
        </p:spPr>
        <p:txBody>
          <a:bodyPr>
            <a:spAutoFit/>
          </a:bodyPr>
          <a:lstStyle/>
          <a:p>
            <a:pPr>
              <a:spcBef>
                <a:spcPct val="50000"/>
              </a:spcBef>
            </a:pPr>
            <a:r>
              <a:rPr lang="zh-CN" altLang="en-US" b="1" dirty="0"/>
              <a:t>（</a:t>
            </a:r>
            <a:r>
              <a:rPr lang="en-US" altLang="zh-CN" b="1" dirty="0"/>
              <a:t>6-30</a:t>
            </a:r>
            <a:r>
              <a:rPr lang="zh-CN" altLang="en-US" b="1"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6" name="Text Box 4"/>
          <p:cNvSpPr txBox="1">
            <a:spLocks noChangeArrowheads="1"/>
          </p:cNvSpPr>
          <p:nvPr/>
        </p:nvSpPr>
        <p:spPr bwMode="auto">
          <a:xfrm>
            <a:off x="539750" y="476250"/>
            <a:ext cx="8353425" cy="3477875"/>
          </a:xfrm>
          <a:prstGeom prst="rect">
            <a:avLst/>
          </a:prstGeom>
          <a:noFill/>
          <a:ln w="9525">
            <a:noFill/>
            <a:miter lim="800000"/>
            <a:headEnd/>
            <a:tailEnd/>
          </a:ln>
          <a:effectLst/>
        </p:spPr>
        <p:txBody>
          <a:bodyPr>
            <a:spAutoFit/>
          </a:bodyPr>
          <a:lstStyle/>
          <a:p>
            <a:r>
              <a:rPr lang="en-US" altLang="zh-CN" sz="2000" dirty="0"/>
              <a:t>       ② </a:t>
            </a:r>
            <a:r>
              <a:rPr lang="zh-CN" altLang="en-US" sz="2000" dirty="0"/>
              <a:t>理想运放的输入电流很小，约等于零。因为理想运放的</a:t>
            </a:r>
            <a:r>
              <a:rPr lang="en-US" altLang="zh-CN" sz="2000" i="1" dirty="0" err="1"/>
              <a:t>R</a:t>
            </a:r>
            <a:r>
              <a:rPr lang="en-US" altLang="zh-CN" sz="2000" dirty="0" err="1"/>
              <a:t>i</a:t>
            </a:r>
            <a:r>
              <a:rPr lang="en-US" altLang="zh-CN" sz="2000" dirty="0"/>
              <a:t> d = ∞</a:t>
            </a:r>
            <a:r>
              <a:rPr lang="zh-CN" altLang="en-US" sz="2000" dirty="0"/>
              <a:t>，故在非线性区仍满足输入电流等于零，即式（</a:t>
            </a:r>
            <a:r>
              <a:rPr lang="en-US" altLang="zh-CN" sz="2000" dirty="0"/>
              <a:t>6-29</a:t>
            </a:r>
            <a:r>
              <a:rPr lang="zh-CN" altLang="en-US" sz="2000" dirty="0"/>
              <a:t>）对非线性工作区仍然成立。</a:t>
            </a:r>
          </a:p>
          <a:p>
            <a:endParaRPr lang="zh-CN" altLang="en-US" sz="2000" dirty="0"/>
          </a:p>
          <a:p>
            <a:r>
              <a:rPr lang="zh-CN" altLang="en-US" sz="2000" b="1" dirty="0">
                <a:solidFill>
                  <a:srgbClr val="FF0000"/>
                </a:solidFill>
              </a:rPr>
              <a:t>       小结：</a:t>
            </a:r>
            <a:r>
              <a:rPr lang="zh-CN" altLang="en-US" sz="2000" dirty="0"/>
              <a:t>如上所述，理想运放工作在不同状态时，其表现出的特点也不相同。因此，在分析各种应用电路时，首先必须判断其中的集成运放究竟工作在哪种状态。</a:t>
            </a:r>
          </a:p>
          <a:p>
            <a:r>
              <a:rPr lang="zh-CN" altLang="en-US" sz="2000" dirty="0"/>
              <a:t>       集成运放的开环差模电压增益</a:t>
            </a:r>
            <a:r>
              <a:rPr lang="en-US" altLang="zh-CN" sz="2000" i="1" dirty="0" err="1"/>
              <a:t>A</a:t>
            </a:r>
            <a:r>
              <a:rPr lang="en-US" altLang="zh-CN" sz="2000" dirty="0" err="1"/>
              <a:t>od</a:t>
            </a:r>
            <a:r>
              <a:rPr lang="zh-CN" altLang="en-US" sz="2000" dirty="0"/>
              <a:t>通常很大，如不采取适当措施，即使在输入端加一个很小的电压，仍有可能使集成运放超出线性工作范围。为了保证运放工作在线性区，一般情况下，必须在电路中引入深度负反馈，以减小直接施加在运放两个输入端的净输入电压。</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0" name="Text Box 4"/>
          <p:cNvSpPr txBox="1">
            <a:spLocks noChangeArrowheads="1"/>
          </p:cNvSpPr>
          <p:nvPr/>
        </p:nvSpPr>
        <p:spPr bwMode="auto">
          <a:xfrm>
            <a:off x="467544" y="260648"/>
            <a:ext cx="8137525" cy="4065728"/>
          </a:xfrm>
          <a:prstGeom prst="rect">
            <a:avLst/>
          </a:prstGeom>
          <a:noFill/>
          <a:ln w="9525">
            <a:noFill/>
            <a:miter lim="800000"/>
            <a:headEnd/>
            <a:tailEnd/>
          </a:ln>
          <a:effectLst/>
        </p:spPr>
        <p:txBody>
          <a:bodyPr>
            <a:spAutoFit/>
          </a:bodyPr>
          <a:lstStyle/>
          <a:p>
            <a:pPr>
              <a:spcAft>
                <a:spcPct val="55000"/>
              </a:spcAft>
            </a:pPr>
            <a:r>
              <a:rPr lang="en-US" altLang="zh-CN" sz="2800" b="1" dirty="0"/>
              <a:t>6.4.2  </a:t>
            </a:r>
            <a:r>
              <a:rPr lang="zh-CN" altLang="en-US" sz="2800" b="1" dirty="0"/>
              <a:t>反馈的基本概念及判别方法</a:t>
            </a:r>
          </a:p>
          <a:p>
            <a:pPr>
              <a:spcAft>
                <a:spcPct val="45000"/>
              </a:spcAft>
            </a:pPr>
            <a:r>
              <a:rPr lang="en-US" altLang="zh-CN" sz="2400" b="1" dirty="0"/>
              <a:t>1. </a:t>
            </a:r>
            <a:r>
              <a:rPr lang="zh-CN" altLang="en-US" sz="2400" b="1" dirty="0"/>
              <a:t>反馈的基本概念</a:t>
            </a:r>
          </a:p>
          <a:p>
            <a:r>
              <a:rPr lang="zh-CN" altLang="en-US" sz="2000" dirty="0"/>
              <a:t>       在第</a:t>
            </a:r>
            <a:r>
              <a:rPr lang="en-US" altLang="zh-CN" sz="2000" dirty="0"/>
              <a:t>5</a:t>
            </a:r>
            <a:r>
              <a:rPr lang="zh-CN" altLang="en-US" sz="2000" dirty="0"/>
              <a:t>章介绍分压式工作点稳定电路时曾经提出过反馈的概念。在该电路中引入反馈起到稳定静态工作点的作用。</a:t>
            </a:r>
          </a:p>
          <a:p>
            <a:r>
              <a:rPr lang="zh-CN" altLang="en-US" sz="2000" dirty="0"/>
              <a:t>       </a:t>
            </a:r>
            <a:r>
              <a:rPr lang="zh-CN" altLang="en-US" sz="2000" b="1" dirty="0"/>
              <a:t>所谓反馈</a:t>
            </a:r>
            <a:r>
              <a:rPr lang="zh-CN" altLang="en-US" sz="2000" dirty="0"/>
              <a:t>就是将放大电路的输出量（电压或电流）的一部分或全部，通过一定的电路形式（反馈网络）引回到它的输入端来影响输入量（电压或电流）的连接方式。</a:t>
            </a:r>
          </a:p>
          <a:p>
            <a:r>
              <a:rPr lang="zh-CN" altLang="en-US" sz="2000" dirty="0"/>
              <a:t>       为了更好地理解反馈的概念，我们将引入反馈的放大电路用一个方框图表示，如图</a:t>
            </a:r>
            <a:r>
              <a:rPr lang="en-US" altLang="zh-CN" sz="2000" dirty="0"/>
              <a:t>6-26</a:t>
            </a:r>
            <a:r>
              <a:rPr lang="zh-CN" altLang="en-US" sz="2000" dirty="0"/>
              <a:t>所示。为了表示一般情况，图</a:t>
            </a:r>
            <a:r>
              <a:rPr lang="en-US" altLang="zh-CN" sz="2000" dirty="0"/>
              <a:t>6-26</a:t>
            </a:r>
            <a:r>
              <a:rPr lang="zh-CN" altLang="en-US" sz="2000" dirty="0"/>
              <a:t>所示方框图中的输入信号、输出信号和反馈信号都用正弦相量表示，它们可能是电压量，也可能是电流量。  </a:t>
            </a:r>
          </a:p>
        </p:txBody>
      </p:sp>
      <p:pic>
        <p:nvPicPr>
          <p:cNvPr id="792581" name="Picture 5"/>
          <p:cNvPicPr>
            <a:picLocks noChangeAspect="1" noChangeArrowheads="1"/>
          </p:cNvPicPr>
          <p:nvPr/>
        </p:nvPicPr>
        <p:blipFill>
          <a:blip r:embed="rId2" cstate="print"/>
          <a:srcRect/>
          <a:stretch>
            <a:fillRect/>
          </a:stretch>
        </p:blipFill>
        <p:spPr bwMode="auto">
          <a:xfrm>
            <a:off x="1979712" y="4293096"/>
            <a:ext cx="5343525" cy="1685925"/>
          </a:xfrm>
          <a:prstGeom prst="rect">
            <a:avLst/>
          </a:prstGeom>
          <a:noFill/>
          <a:ln w="9525">
            <a:noFill/>
            <a:miter lim="800000"/>
            <a:headEnd/>
            <a:tailEnd/>
          </a:ln>
          <a:effectLst/>
        </p:spPr>
      </p:pic>
      <p:sp>
        <p:nvSpPr>
          <p:cNvPr id="792582" name="Text Box 6"/>
          <p:cNvSpPr txBox="1">
            <a:spLocks noChangeArrowheads="1"/>
          </p:cNvSpPr>
          <p:nvPr/>
        </p:nvSpPr>
        <p:spPr bwMode="auto">
          <a:xfrm>
            <a:off x="4211960" y="6165304"/>
            <a:ext cx="1439862"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6-26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4" name="Text Box 4"/>
          <p:cNvSpPr txBox="1">
            <a:spLocks noChangeArrowheads="1"/>
          </p:cNvSpPr>
          <p:nvPr/>
        </p:nvSpPr>
        <p:spPr bwMode="auto">
          <a:xfrm>
            <a:off x="323528" y="476250"/>
            <a:ext cx="8640960" cy="3631763"/>
          </a:xfrm>
          <a:prstGeom prst="rect">
            <a:avLst/>
          </a:prstGeom>
          <a:noFill/>
          <a:ln w="9525">
            <a:noFill/>
            <a:miter lim="800000"/>
            <a:headEnd/>
            <a:tailEnd/>
          </a:ln>
          <a:effectLst/>
        </p:spPr>
        <p:txBody>
          <a:bodyPr wrap="square">
            <a:spAutoFit/>
          </a:bodyPr>
          <a:lstStyle/>
          <a:p>
            <a:pPr>
              <a:spcBef>
                <a:spcPct val="50000"/>
              </a:spcBef>
            </a:pPr>
            <a:r>
              <a:rPr lang="en-US" altLang="zh-CN" sz="2000" dirty="0"/>
              <a:t>       </a:t>
            </a:r>
            <a:r>
              <a:rPr lang="zh-CN" altLang="en-US" sz="2000" dirty="0"/>
              <a:t>图中，上面一个方框表示放大网络，无反馈时放大网络的放大倍数为   ，</a:t>
            </a:r>
            <a:r>
              <a:rPr lang="zh-CN" altLang="en-US" sz="2000" dirty="0" smtClean="0"/>
              <a:t>下面</a:t>
            </a:r>
            <a:r>
              <a:rPr lang="zh-CN" altLang="en-US" sz="2000" dirty="0"/>
              <a:t>一个方框表示能够把输出信号的一部分或者全部送回到输入端的电路，称为</a:t>
            </a:r>
            <a:r>
              <a:rPr lang="zh-CN" altLang="en-US" sz="2000" dirty="0" smtClean="0"/>
              <a:t>反馈</a:t>
            </a:r>
            <a:r>
              <a:rPr lang="zh-CN" altLang="en-US" sz="2000" dirty="0"/>
              <a:t>网络，反馈系数用    表示；箭头线表示信号传输方向，信号在放大网络中为</a:t>
            </a:r>
            <a:r>
              <a:rPr lang="zh-CN" altLang="en-US" sz="2000" dirty="0" smtClean="0"/>
              <a:t>正向</a:t>
            </a:r>
            <a:r>
              <a:rPr lang="zh-CN" altLang="en-US" sz="2000" dirty="0"/>
              <a:t>传递，在反馈网络中为反向传递；符号表示信号叠加，输入信号    由前级电</a:t>
            </a:r>
            <a:r>
              <a:rPr lang="zh-CN" altLang="en-US" sz="2000" dirty="0" smtClean="0"/>
              <a:t>路提</a:t>
            </a:r>
            <a:r>
              <a:rPr lang="zh-CN" altLang="en-US" sz="2000" dirty="0"/>
              <a:t>供；反馈信号     是反馈网络从输出端取样后送回到输入端的信号；    是输入</a:t>
            </a:r>
            <a:r>
              <a:rPr lang="zh-CN" altLang="en-US" sz="2000" dirty="0" smtClean="0"/>
              <a:t>信号     </a:t>
            </a:r>
            <a:r>
              <a:rPr lang="zh-CN" altLang="en-US" sz="2000" dirty="0"/>
              <a:t>与反馈信号     在输入端叠加后的净输入信号，“</a:t>
            </a:r>
            <a:r>
              <a:rPr lang="en-US" altLang="zh-CN" sz="2000" dirty="0"/>
              <a:t>+”</a:t>
            </a:r>
            <a:r>
              <a:rPr lang="zh-CN" altLang="en-US" sz="2000" dirty="0"/>
              <a:t>和“</a:t>
            </a:r>
            <a:r>
              <a:rPr lang="en-US" altLang="zh-CN" sz="2000" dirty="0"/>
              <a:t>-”</a:t>
            </a:r>
            <a:r>
              <a:rPr lang="zh-CN" altLang="en-US" sz="2000" dirty="0"/>
              <a:t>表示      和      参与</a:t>
            </a:r>
            <a:r>
              <a:rPr lang="zh-CN" altLang="en-US" sz="2000" dirty="0" smtClean="0"/>
              <a:t>叠加</a:t>
            </a:r>
            <a:r>
              <a:rPr lang="zh-CN" altLang="en-US" sz="2000" dirty="0"/>
              <a:t>时的规定正方向；     为输出信号。通常，从输出端取出信号的过程称为取样</a:t>
            </a:r>
            <a:r>
              <a:rPr lang="zh-CN" altLang="en-US" sz="2000" dirty="0" smtClean="0"/>
              <a:t>；把     </a:t>
            </a:r>
            <a:r>
              <a:rPr lang="zh-CN" altLang="en-US" sz="2000" dirty="0"/>
              <a:t>与     的叠加过程称为比较。</a:t>
            </a:r>
          </a:p>
          <a:p>
            <a:pPr>
              <a:spcBef>
                <a:spcPct val="50000"/>
              </a:spcBef>
            </a:pPr>
            <a:r>
              <a:rPr lang="zh-CN" altLang="en-US" sz="2000" dirty="0"/>
              <a:t>      引入反馈后，放大电路与反馈网络构成一个闭合环路，所以有时把引入了反馈的放大电路叫做</a:t>
            </a:r>
            <a:r>
              <a:rPr lang="zh-CN" altLang="en-US" sz="2000" b="1" dirty="0"/>
              <a:t>闭环放大电路</a:t>
            </a:r>
            <a:r>
              <a:rPr lang="zh-CN" altLang="en-US" sz="2000" dirty="0"/>
              <a:t>（或称闭环系统），而未引入反馈的放大电路叫做</a:t>
            </a:r>
            <a:r>
              <a:rPr lang="zh-CN" altLang="en-US" sz="2000" b="1" dirty="0"/>
              <a:t>开环放大电路</a:t>
            </a:r>
            <a:r>
              <a:rPr lang="zh-CN" altLang="en-US" sz="2000" dirty="0"/>
              <a:t>（或称开环系统）。</a:t>
            </a:r>
          </a:p>
        </p:txBody>
      </p:sp>
      <p:sp>
        <p:nvSpPr>
          <p:cNvPr id="793606" name="Rectangle 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3605" name="Object 5"/>
          <p:cNvGraphicFramePr>
            <a:graphicFrameLocks noChangeAspect="1"/>
          </p:cNvGraphicFramePr>
          <p:nvPr/>
        </p:nvGraphicFramePr>
        <p:xfrm>
          <a:off x="8532440" y="404664"/>
          <a:ext cx="241300" cy="433387"/>
        </p:xfrm>
        <a:graphic>
          <a:graphicData uri="http://schemas.openxmlformats.org/presentationml/2006/ole">
            <p:oleObj spid="_x0000_s793605" name="公式" r:id="rId3" imgW="139639" imgH="253890" progId="">
              <p:embed/>
            </p:oleObj>
          </a:graphicData>
        </a:graphic>
      </p:graphicFrame>
      <p:sp>
        <p:nvSpPr>
          <p:cNvPr id="793608" name="Rectangle 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3607" name="Object 7"/>
          <p:cNvGraphicFramePr>
            <a:graphicFrameLocks noChangeAspect="1"/>
          </p:cNvGraphicFramePr>
          <p:nvPr/>
        </p:nvGraphicFramePr>
        <p:xfrm>
          <a:off x="3419872" y="1052736"/>
          <a:ext cx="255588" cy="431800"/>
        </p:xfrm>
        <a:graphic>
          <a:graphicData uri="http://schemas.openxmlformats.org/presentationml/2006/ole">
            <p:oleObj spid="_x0000_s793607" name="公式" r:id="rId4" imgW="152268" imgH="253780" progId="">
              <p:embed/>
            </p:oleObj>
          </a:graphicData>
        </a:graphic>
      </p:graphicFrame>
      <p:sp>
        <p:nvSpPr>
          <p:cNvPr id="793610" name="Rectangle 10"/>
          <p:cNvSpPr>
            <a:spLocks noChangeArrowheads="1"/>
          </p:cNvSpPr>
          <p:nvPr/>
        </p:nvSpPr>
        <p:spPr bwMode="auto">
          <a:xfrm>
            <a:off x="0" y="3281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3609" name="Object 9"/>
          <p:cNvGraphicFramePr>
            <a:graphicFrameLocks noChangeAspect="1"/>
          </p:cNvGraphicFramePr>
          <p:nvPr/>
        </p:nvGraphicFramePr>
        <p:xfrm>
          <a:off x="683568" y="1700808"/>
          <a:ext cx="320675" cy="431800"/>
        </p:xfrm>
        <a:graphic>
          <a:graphicData uri="http://schemas.openxmlformats.org/presentationml/2006/ole">
            <p:oleObj spid="_x0000_s793609" name="公式" r:id="rId5" imgW="215713" imgH="291847" progId="">
              <p:embed/>
            </p:oleObj>
          </a:graphicData>
        </a:graphic>
      </p:graphicFrame>
      <p:sp>
        <p:nvSpPr>
          <p:cNvPr id="793612" name="Rectangle 12"/>
          <p:cNvSpPr>
            <a:spLocks noChangeArrowheads="1"/>
          </p:cNvSpPr>
          <p:nvPr/>
        </p:nvSpPr>
        <p:spPr bwMode="auto">
          <a:xfrm>
            <a:off x="0" y="3281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3611" name="Object 11"/>
          <p:cNvGraphicFramePr>
            <a:graphicFrameLocks noChangeAspect="1"/>
          </p:cNvGraphicFramePr>
          <p:nvPr/>
        </p:nvGraphicFramePr>
        <p:xfrm>
          <a:off x="3923928" y="1700808"/>
          <a:ext cx="334962" cy="431800"/>
        </p:xfrm>
        <a:graphic>
          <a:graphicData uri="http://schemas.openxmlformats.org/presentationml/2006/ole">
            <p:oleObj spid="_x0000_s793611" name="公式" r:id="rId6" imgW="228501" imgH="291973" progId="">
              <p:embed/>
            </p:oleObj>
          </a:graphicData>
        </a:graphic>
      </p:graphicFrame>
      <p:sp>
        <p:nvSpPr>
          <p:cNvPr id="793614" name="Rectangle 14"/>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3613" name="Object 13"/>
          <p:cNvGraphicFramePr>
            <a:graphicFrameLocks noChangeAspect="1"/>
          </p:cNvGraphicFramePr>
          <p:nvPr/>
        </p:nvGraphicFramePr>
        <p:xfrm>
          <a:off x="1619672" y="1988840"/>
          <a:ext cx="301625" cy="431800"/>
        </p:xfrm>
        <a:graphic>
          <a:graphicData uri="http://schemas.openxmlformats.org/presentationml/2006/ole">
            <p:oleObj spid="_x0000_s793613" name="公式" r:id="rId7" imgW="215619" imgH="317087" progId="">
              <p:embed/>
            </p:oleObj>
          </a:graphicData>
        </a:graphic>
      </p:graphicFrame>
      <p:graphicFrame>
        <p:nvGraphicFramePr>
          <p:cNvPr id="793615" name="Object 15"/>
          <p:cNvGraphicFramePr>
            <a:graphicFrameLocks noChangeAspect="1"/>
          </p:cNvGraphicFramePr>
          <p:nvPr/>
        </p:nvGraphicFramePr>
        <p:xfrm>
          <a:off x="3203848" y="1988840"/>
          <a:ext cx="320675" cy="431800"/>
        </p:xfrm>
        <a:graphic>
          <a:graphicData uri="http://schemas.openxmlformats.org/presentationml/2006/ole">
            <p:oleObj spid="_x0000_s793615" name="公式" r:id="rId8" imgW="215713" imgH="291847" progId="">
              <p:embed/>
            </p:oleObj>
          </a:graphicData>
        </a:graphic>
      </p:graphicFrame>
      <p:graphicFrame>
        <p:nvGraphicFramePr>
          <p:cNvPr id="793616" name="Object 16"/>
          <p:cNvGraphicFramePr>
            <a:graphicFrameLocks noChangeAspect="1"/>
          </p:cNvGraphicFramePr>
          <p:nvPr/>
        </p:nvGraphicFramePr>
        <p:xfrm>
          <a:off x="4860032" y="1988840"/>
          <a:ext cx="334963" cy="431800"/>
        </p:xfrm>
        <a:graphic>
          <a:graphicData uri="http://schemas.openxmlformats.org/presentationml/2006/ole">
            <p:oleObj spid="_x0000_s793616" name="公式" r:id="rId9" imgW="228501" imgH="291973" progId="">
              <p:embed/>
            </p:oleObj>
          </a:graphicData>
        </a:graphic>
      </p:graphicFrame>
      <p:graphicFrame>
        <p:nvGraphicFramePr>
          <p:cNvPr id="793617" name="Object 17"/>
          <p:cNvGraphicFramePr>
            <a:graphicFrameLocks noChangeAspect="1"/>
          </p:cNvGraphicFramePr>
          <p:nvPr/>
        </p:nvGraphicFramePr>
        <p:xfrm>
          <a:off x="2771800" y="2276872"/>
          <a:ext cx="334963" cy="431800"/>
        </p:xfrm>
        <a:graphic>
          <a:graphicData uri="http://schemas.openxmlformats.org/presentationml/2006/ole">
            <p:oleObj spid="_x0000_s793617" name="公式" r:id="rId10" imgW="228501" imgH="291973" progId="">
              <p:embed/>
            </p:oleObj>
          </a:graphicData>
        </a:graphic>
      </p:graphicFrame>
      <p:graphicFrame>
        <p:nvGraphicFramePr>
          <p:cNvPr id="793618" name="Object 18"/>
          <p:cNvGraphicFramePr>
            <a:graphicFrameLocks noChangeAspect="1"/>
          </p:cNvGraphicFramePr>
          <p:nvPr/>
        </p:nvGraphicFramePr>
        <p:xfrm>
          <a:off x="2123728" y="2276872"/>
          <a:ext cx="320675" cy="431800"/>
        </p:xfrm>
        <a:graphic>
          <a:graphicData uri="http://schemas.openxmlformats.org/presentationml/2006/ole">
            <p:oleObj spid="_x0000_s793618" name="公式" r:id="rId11" imgW="215713" imgH="291847" progId="">
              <p:embed/>
            </p:oleObj>
          </a:graphicData>
        </a:graphic>
      </p:graphicFrame>
      <p:sp>
        <p:nvSpPr>
          <p:cNvPr id="793620" name="Rectangle 2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3619" name="Object 19"/>
          <p:cNvGraphicFramePr>
            <a:graphicFrameLocks noChangeAspect="1"/>
          </p:cNvGraphicFramePr>
          <p:nvPr/>
        </p:nvGraphicFramePr>
        <p:xfrm>
          <a:off x="6156176" y="2348880"/>
          <a:ext cx="334962" cy="431800"/>
        </p:xfrm>
        <a:graphic>
          <a:graphicData uri="http://schemas.openxmlformats.org/presentationml/2006/ole">
            <p:oleObj spid="_x0000_s793619" name="公式" r:id="rId12" imgW="228501" imgH="291973" progId="">
              <p:embed/>
            </p:oleObj>
          </a:graphicData>
        </a:graphic>
      </p:graphicFrame>
      <p:graphicFrame>
        <p:nvGraphicFramePr>
          <p:cNvPr id="793621" name="Object 21"/>
          <p:cNvGraphicFramePr>
            <a:graphicFrameLocks noChangeAspect="1"/>
          </p:cNvGraphicFramePr>
          <p:nvPr/>
        </p:nvGraphicFramePr>
        <p:xfrm>
          <a:off x="4716016" y="2636912"/>
          <a:ext cx="320675" cy="431800"/>
        </p:xfrm>
        <a:graphic>
          <a:graphicData uri="http://schemas.openxmlformats.org/presentationml/2006/ole">
            <p:oleObj spid="_x0000_s793621" name="公式" r:id="rId13" imgW="215713" imgH="291847" progId="">
              <p:embed/>
            </p:oleObj>
          </a:graphicData>
        </a:graphic>
      </p:graphicFrame>
      <p:graphicFrame>
        <p:nvGraphicFramePr>
          <p:cNvPr id="793622" name="Object 22"/>
          <p:cNvGraphicFramePr>
            <a:graphicFrameLocks noChangeAspect="1"/>
          </p:cNvGraphicFramePr>
          <p:nvPr/>
        </p:nvGraphicFramePr>
        <p:xfrm>
          <a:off x="5292080" y="2636912"/>
          <a:ext cx="334963" cy="431800"/>
        </p:xfrm>
        <a:graphic>
          <a:graphicData uri="http://schemas.openxmlformats.org/presentationml/2006/ole">
            <p:oleObj spid="_x0000_s793622" name="公式" r:id="rId14" imgW="228501" imgH="291973" progId="">
              <p:embed/>
            </p:oleObj>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8" name="Text Box 4"/>
          <p:cNvSpPr txBox="1">
            <a:spLocks noChangeArrowheads="1"/>
          </p:cNvSpPr>
          <p:nvPr/>
        </p:nvSpPr>
        <p:spPr bwMode="auto">
          <a:xfrm>
            <a:off x="395536" y="260648"/>
            <a:ext cx="8496944" cy="4647426"/>
          </a:xfrm>
          <a:prstGeom prst="rect">
            <a:avLst/>
          </a:prstGeom>
          <a:noFill/>
          <a:ln w="9525">
            <a:noFill/>
            <a:miter lim="800000"/>
            <a:headEnd/>
            <a:tailEnd/>
          </a:ln>
          <a:effectLst/>
        </p:spPr>
        <p:txBody>
          <a:bodyPr wrap="square">
            <a:spAutoFit/>
          </a:bodyPr>
          <a:lstStyle/>
          <a:p>
            <a:pPr>
              <a:spcAft>
                <a:spcPct val="50000"/>
              </a:spcAft>
            </a:pPr>
            <a:r>
              <a:rPr lang="en-US" altLang="zh-CN" sz="2400" b="1" dirty="0"/>
              <a:t>2. </a:t>
            </a:r>
            <a:r>
              <a:rPr lang="zh-CN" altLang="en-US" sz="2400" b="1" dirty="0"/>
              <a:t>反馈的分类及判别方法</a:t>
            </a:r>
          </a:p>
          <a:p>
            <a:r>
              <a:rPr lang="zh-CN" altLang="en-US" sz="2000" dirty="0"/>
              <a:t>       介绍反馈的分类之前，首先应搞清如何判断电路中</a:t>
            </a:r>
            <a:r>
              <a:rPr lang="zh-CN" altLang="en-US" sz="2000" b="1" dirty="0"/>
              <a:t>是否引入了反馈</a:t>
            </a:r>
            <a:r>
              <a:rPr lang="zh-CN" altLang="en-US" sz="2000" dirty="0"/>
              <a:t>。</a:t>
            </a:r>
          </a:p>
          <a:p>
            <a:r>
              <a:rPr lang="zh-CN" altLang="en-US" sz="2000" dirty="0"/>
              <a:t>       若放大电路中存在将输出回路与输入回路相连接的通路，即反馈电路，并由此影响了放大电路的净输入量，则表明电路中引入了反馈；否则电路中便没有反馈。</a:t>
            </a:r>
          </a:p>
          <a:p>
            <a:r>
              <a:rPr lang="zh-CN" altLang="en-US" sz="2000" dirty="0"/>
              <a:t>       在图</a:t>
            </a:r>
            <a:r>
              <a:rPr lang="en-US" altLang="zh-CN" sz="2000" dirty="0"/>
              <a:t>6-27</a:t>
            </a:r>
            <a:r>
              <a:rPr lang="zh-CN" altLang="en-US" sz="2000" dirty="0"/>
              <a:t>（</a:t>
            </a:r>
            <a:r>
              <a:rPr lang="en-US" altLang="zh-CN" sz="2000" dirty="0"/>
              <a:t>a</a:t>
            </a:r>
            <a:r>
              <a:rPr lang="zh-CN" altLang="en-US" sz="2000" dirty="0"/>
              <a:t>）所示电路中，集成运放的输出端与同相输入端、反向输入端均无通路，故电路中没有反馈。在图</a:t>
            </a:r>
            <a:r>
              <a:rPr lang="en-US" altLang="zh-CN" sz="2000" dirty="0"/>
              <a:t>6-27</a:t>
            </a:r>
            <a:r>
              <a:rPr lang="zh-CN" altLang="en-US" sz="2000" dirty="0"/>
              <a:t>（</a:t>
            </a:r>
            <a:r>
              <a:rPr lang="en-US" altLang="zh-CN" sz="2000" dirty="0"/>
              <a:t>b</a:t>
            </a:r>
            <a:r>
              <a:rPr lang="zh-CN" altLang="en-US" sz="2000" dirty="0"/>
              <a:t>）所示电路中，电阻</a:t>
            </a:r>
            <a:r>
              <a:rPr lang="en-US" altLang="zh-CN" sz="2000" i="1" dirty="0"/>
              <a:t>R</a:t>
            </a:r>
            <a:r>
              <a:rPr lang="en-US" altLang="zh-CN" sz="2000" dirty="0"/>
              <a:t>2</a:t>
            </a:r>
            <a:r>
              <a:rPr lang="zh-CN" altLang="en-US" sz="2000" dirty="0"/>
              <a:t>将集成运放的输出端与反相输入端相连接，因而集成运放的净输入量不仅决定于输入信号，还与输出信号有关，所以该电路中引入了反馈。在图</a:t>
            </a:r>
            <a:r>
              <a:rPr lang="en-US" altLang="zh-CN" sz="2000" dirty="0"/>
              <a:t>6-27</a:t>
            </a:r>
            <a:r>
              <a:rPr lang="zh-CN" altLang="en-US" sz="2000" dirty="0"/>
              <a:t>（</a:t>
            </a:r>
            <a:r>
              <a:rPr lang="en-US" altLang="zh-CN" sz="2000" dirty="0"/>
              <a:t>c</a:t>
            </a:r>
            <a:r>
              <a:rPr lang="zh-CN" altLang="en-US" sz="2000" dirty="0"/>
              <a:t>）所示电路中，虽然电阻</a:t>
            </a:r>
            <a:r>
              <a:rPr lang="en-US" altLang="zh-CN" sz="2000" i="1" dirty="0"/>
              <a:t>R</a:t>
            </a:r>
            <a:r>
              <a:rPr lang="zh-CN" altLang="en-US" sz="2000" dirty="0"/>
              <a:t>跨接在集成运放的输出端与同相输入端之间，但是由于同相输入端接地，所以</a:t>
            </a:r>
            <a:r>
              <a:rPr lang="en-US" altLang="zh-CN" sz="2000" i="1" dirty="0"/>
              <a:t>R</a:t>
            </a:r>
            <a:r>
              <a:rPr lang="zh-CN" altLang="en-US" sz="2000" dirty="0"/>
              <a:t>只不过是集成运放的负载，而不会使</a:t>
            </a:r>
            <a:r>
              <a:rPr lang="en-US" altLang="zh-CN" sz="2000" i="1" dirty="0" err="1"/>
              <a:t>u</a:t>
            </a:r>
            <a:r>
              <a:rPr lang="en-US" altLang="zh-CN" sz="2000" dirty="0" err="1"/>
              <a:t>o</a:t>
            </a:r>
            <a:r>
              <a:rPr lang="zh-CN" altLang="en-US" sz="2000" dirty="0"/>
              <a:t>作用于输入回路，可见电路中没有引入反馈。</a:t>
            </a:r>
            <a:r>
              <a:rPr lang="zh-CN" altLang="en-US" sz="2000" b="1" dirty="0">
                <a:solidFill>
                  <a:srgbClr val="FF0000"/>
                </a:solidFill>
              </a:rPr>
              <a:t>由以上分析可知：</a:t>
            </a:r>
            <a:r>
              <a:rPr lang="zh-CN" altLang="en-US" sz="2000" dirty="0"/>
              <a:t>寻找电路中有无反馈通路是判断电路中是否引入反馈的主要方法。只有首先判断出电路中存在反馈，继而才能进一步分析反馈的类型。</a:t>
            </a:r>
          </a:p>
        </p:txBody>
      </p:sp>
      <p:pic>
        <p:nvPicPr>
          <p:cNvPr id="794629" name="Picture 5"/>
          <p:cNvPicPr>
            <a:picLocks noChangeAspect="1" noChangeArrowheads="1"/>
          </p:cNvPicPr>
          <p:nvPr/>
        </p:nvPicPr>
        <p:blipFill>
          <a:blip r:embed="rId2" cstate="print"/>
          <a:srcRect/>
          <a:stretch>
            <a:fillRect/>
          </a:stretch>
        </p:blipFill>
        <p:spPr bwMode="auto">
          <a:xfrm>
            <a:off x="1259632" y="4797152"/>
            <a:ext cx="6696075" cy="1704975"/>
          </a:xfrm>
          <a:prstGeom prst="rect">
            <a:avLst/>
          </a:prstGeom>
          <a:noFill/>
          <a:ln w="9525">
            <a:noFill/>
            <a:miter lim="800000"/>
            <a:headEnd/>
            <a:tailEnd/>
          </a:ln>
          <a:effectLst/>
        </p:spPr>
      </p:pic>
      <p:sp>
        <p:nvSpPr>
          <p:cNvPr id="794630" name="Text Box 6"/>
          <p:cNvSpPr txBox="1">
            <a:spLocks noChangeArrowheads="1"/>
          </p:cNvSpPr>
          <p:nvPr/>
        </p:nvSpPr>
        <p:spPr bwMode="auto">
          <a:xfrm>
            <a:off x="4067175" y="6491288"/>
            <a:ext cx="2087563"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6-27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8" name="Text Box 4"/>
          <p:cNvSpPr txBox="1">
            <a:spLocks noChangeArrowheads="1"/>
          </p:cNvSpPr>
          <p:nvPr/>
        </p:nvSpPr>
        <p:spPr bwMode="auto">
          <a:xfrm>
            <a:off x="539750" y="549275"/>
            <a:ext cx="8135938" cy="4862870"/>
          </a:xfrm>
          <a:prstGeom prst="rect">
            <a:avLst/>
          </a:prstGeom>
          <a:noFill/>
          <a:ln w="9525">
            <a:noFill/>
            <a:miter lim="800000"/>
            <a:headEnd/>
            <a:tailEnd/>
          </a:ln>
          <a:effectLst/>
        </p:spPr>
        <p:txBody>
          <a:bodyPr>
            <a:spAutoFit/>
          </a:bodyPr>
          <a:lstStyle/>
          <a:p>
            <a:pPr>
              <a:spcAft>
                <a:spcPct val="50000"/>
              </a:spcAft>
            </a:pPr>
            <a:r>
              <a:rPr lang="en-US" altLang="zh-CN" sz="2000" b="1" dirty="0"/>
              <a:t>1. </a:t>
            </a:r>
            <a:r>
              <a:rPr lang="zh-CN" altLang="en-US" sz="2000" b="1" dirty="0"/>
              <a:t>集成电路制作工艺的几个名词</a:t>
            </a:r>
          </a:p>
          <a:p>
            <a:r>
              <a:rPr lang="zh-CN" altLang="en-US" dirty="0"/>
              <a:t>       </a:t>
            </a:r>
            <a:r>
              <a:rPr lang="zh-CN" altLang="en-US" sz="2000" dirty="0"/>
              <a:t>集成电路的制造工艺较为复杂，在制造过程中需要很多道工序，现将制造过程中的几个主要工艺名词介绍如下：</a:t>
            </a:r>
          </a:p>
          <a:p>
            <a:r>
              <a:rPr lang="zh-CN" altLang="en-US" sz="2000" dirty="0"/>
              <a:t>（</a:t>
            </a:r>
            <a:r>
              <a:rPr lang="en-US" altLang="zh-CN" sz="2000" dirty="0"/>
              <a:t>1</a:t>
            </a:r>
            <a:r>
              <a:rPr lang="zh-CN" altLang="en-US" sz="2000" dirty="0"/>
              <a:t>）氧化：在温度为</a:t>
            </a:r>
            <a:r>
              <a:rPr lang="en-US" altLang="zh-CN" sz="2000" dirty="0"/>
              <a:t>800</a:t>
            </a:r>
            <a:r>
              <a:rPr lang="zh-CN" altLang="en-US" sz="2000" dirty="0"/>
              <a:t>～</a:t>
            </a:r>
            <a:r>
              <a:rPr lang="en-US" altLang="zh-CN" sz="2000" dirty="0"/>
              <a:t>1 200oC</a:t>
            </a:r>
            <a:r>
              <a:rPr lang="zh-CN" altLang="en-US" sz="2000" dirty="0"/>
              <a:t>的氧气中使半导体表面形成</a:t>
            </a:r>
            <a:r>
              <a:rPr lang="en-US" altLang="zh-CN" sz="2000" dirty="0"/>
              <a:t>SiO2</a:t>
            </a:r>
            <a:r>
              <a:rPr lang="zh-CN" altLang="en-US" sz="2000" dirty="0"/>
              <a:t>薄层，以防止外界杂质的污染。</a:t>
            </a:r>
          </a:p>
          <a:p>
            <a:r>
              <a:rPr lang="zh-CN" altLang="en-US" sz="2000" dirty="0"/>
              <a:t>（</a:t>
            </a:r>
            <a:r>
              <a:rPr lang="en-US" altLang="zh-CN" sz="2000" dirty="0"/>
              <a:t>2</a:t>
            </a:r>
            <a:r>
              <a:rPr lang="zh-CN" altLang="en-US" sz="2000" dirty="0"/>
              <a:t>）光刻与掩模：制作过程中所需的版图称为掩模，利用照相制版技术将掩模刻在硅片上称为光刻。</a:t>
            </a:r>
          </a:p>
          <a:p>
            <a:r>
              <a:rPr lang="zh-CN" altLang="en-US" sz="2000" dirty="0"/>
              <a:t>（</a:t>
            </a:r>
            <a:r>
              <a:rPr lang="en-US" altLang="zh-CN" sz="2000" dirty="0"/>
              <a:t>3</a:t>
            </a:r>
            <a:r>
              <a:rPr lang="zh-CN" altLang="en-US" sz="2000" dirty="0"/>
              <a:t>）扩散：在</a:t>
            </a:r>
            <a:r>
              <a:rPr lang="en-US" altLang="zh-CN" sz="2000" dirty="0"/>
              <a:t>1 000oC</a:t>
            </a:r>
            <a:r>
              <a:rPr lang="zh-CN" altLang="en-US" sz="2000" dirty="0"/>
              <a:t>左右的炉温下，将磷、砷、或硼等元素的气体引入扩散炉，经一定时间形成杂质浓度一定的</a:t>
            </a:r>
            <a:r>
              <a:rPr lang="en-US" altLang="zh-CN" sz="2000" dirty="0"/>
              <a:t>N</a:t>
            </a:r>
            <a:r>
              <a:rPr lang="zh-CN" altLang="en-US" sz="2000" dirty="0"/>
              <a:t>型半导体或</a:t>
            </a:r>
            <a:r>
              <a:rPr lang="en-US" altLang="zh-CN" sz="2000" dirty="0"/>
              <a:t>P</a:t>
            </a:r>
            <a:r>
              <a:rPr lang="zh-CN" altLang="en-US" sz="2000" dirty="0"/>
              <a:t>型半导体。</a:t>
            </a:r>
          </a:p>
          <a:p>
            <a:r>
              <a:rPr lang="zh-CN" altLang="en-US" sz="2000" dirty="0"/>
              <a:t>每次扩散完毕都要进行一次氧化，以保护硅片的表面。</a:t>
            </a:r>
          </a:p>
          <a:p>
            <a:r>
              <a:rPr lang="zh-CN" altLang="en-US" sz="2000" dirty="0"/>
              <a:t>（</a:t>
            </a:r>
            <a:r>
              <a:rPr lang="en-US" altLang="zh-CN" sz="2000" dirty="0"/>
              <a:t>4</a:t>
            </a:r>
            <a:r>
              <a:rPr lang="zh-CN" altLang="en-US" sz="2000" dirty="0"/>
              <a:t>）外延：在半导体基片上形成一个与基片结晶轴同晶向的半导体薄层，称为外延生长技术。所形成的薄层称为外延层，其作用是保证半导体表面性能均匀。</a:t>
            </a:r>
          </a:p>
          <a:p>
            <a:r>
              <a:rPr lang="zh-CN" altLang="en-US" sz="2000" dirty="0"/>
              <a:t>（</a:t>
            </a:r>
            <a:r>
              <a:rPr lang="en-US" altLang="zh-CN" sz="2000" dirty="0"/>
              <a:t>5</a:t>
            </a:r>
            <a:r>
              <a:rPr lang="zh-CN" altLang="en-US" sz="2000" dirty="0"/>
              <a:t>）蒸铝：在真空中将铝蒸发，沉积在硅片表面，为制造连线或引线做准备。</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2" name="Text Box 4"/>
          <p:cNvSpPr txBox="1">
            <a:spLocks noChangeArrowheads="1"/>
          </p:cNvSpPr>
          <p:nvPr/>
        </p:nvSpPr>
        <p:spPr bwMode="auto">
          <a:xfrm>
            <a:off x="467544" y="0"/>
            <a:ext cx="8280400" cy="4201150"/>
          </a:xfrm>
          <a:prstGeom prst="rect">
            <a:avLst/>
          </a:prstGeom>
          <a:noFill/>
          <a:ln w="9525">
            <a:noFill/>
            <a:miter lim="800000"/>
            <a:headEnd/>
            <a:tailEnd/>
          </a:ln>
          <a:effectLst/>
        </p:spPr>
        <p:txBody>
          <a:bodyPr wrap="square">
            <a:spAutoFit/>
          </a:bodyPr>
          <a:lstStyle/>
          <a:p>
            <a:pPr>
              <a:spcAft>
                <a:spcPct val="35000"/>
              </a:spcAft>
            </a:pPr>
            <a:r>
              <a:rPr lang="zh-CN" altLang="en-US" sz="2000" b="1" dirty="0"/>
              <a:t>（</a:t>
            </a:r>
            <a:r>
              <a:rPr lang="en-US" altLang="zh-CN" sz="2000" b="1" dirty="0"/>
              <a:t>1</a:t>
            </a:r>
            <a:r>
              <a:rPr lang="zh-CN" altLang="en-US" sz="2000" b="1" dirty="0"/>
              <a:t>）正反馈和负反馈</a:t>
            </a:r>
          </a:p>
          <a:p>
            <a:r>
              <a:rPr lang="zh-CN" altLang="en-US" sz="2000" dirty="0"/>
              <a:t>      按照反馈量极性分类，有正反馈和负反馈。以图</a:t>
            </a:r>
            <a:r>
              <a:rPr lang="en-US" altLang="zh-CN" sz="2000" dirty="0"/>
              <a:t>6-26</a:t>
            </a:r>
            <a:r>
              <a:rPr lang="zh-CN" altLang="en-US" sz="2000" dirty="0"/>
              <a:t>为例，如果反馈量</a:t>
            </a:r>
            <a:r>
              <a:rPr lang="en-US" altLang="zh-CN" sz="2000" i="1" dirty="0" err="1"/>
              <a:t>X</a:t>
            </a:r>
            <a:r>
              <a:rPr lang="en-US" altLang="zh-CN" sz="2000" dirty="0" err="1"/>
              <a:t>f</a:t>
            </a:r>
            <a:r>
              <a:rPr lang="zh-CN" altLang="en-US" sz="2000" dirty="0"/>
              <a:t>增强了净输入量</a:t>
            </a:r>
            <a:r>
              <a:rPr lang="en-US" altLang="zh-CN" sz="2000" i="1" dirty="0"/>
              <a:t>X</a:t>
            </a:r>
            <a:r>
              <a:rPr lang="en-US" altLang="zh-CN" sz="2000" baseline="-25000" dirty="0"/>
              <a:t>i</a:t>
            </a:r>
            <a:r>
              <a:rPr lang="en-US" altLang="zh-CN" sz="2000" dirty="0"/>
              <a:t> </a:t>
            </a:r>
            <a:r>
              <a:rPr lang="en-US" altLang="zh-CN" sz="2000" b="1" baseline="30000" dirty="0"/>
              <a:t>/</a:t>
            </a:r>
            <a:r>
              <a:rPr lang="en-US" altLang="zh-CN" sz="2000" baseline="30000" dirty="0"/>
              <a:t> </a:t>
            </a:r>
            <a:r>
              <a:rPr lang="zh-CN" altLang="en-US" sz="2000" dirty="0"/>
              <a:t>，使输出量有所增大，称为正反馈。反之，如果反馈量</a:t>
            </a:r>
            <a:r>
              <a:rPr lang="en-US" altLang="zh-CN" sz="2000" i="1" dirty="0" err="1"/>
              <a:t>X</a:t>
            </a:r>
            <a:r>
              <a:rPr lang="en-US" altLang="zh-CN" sz="2000" dirty="0" err="1"/>
              <a:t>f</a:t>
            </a:r>
            <a:r>
              <a:rPr lang="en-US" altLang="zh-CN" sz="2000" dirty="0"/>
              <a:t> </a:t>
            </a:r>
            <a:r>
              <a:rPr lang="zh-CN" altLang="en-US" sz="2000" dirty="0"/>
              <a:t>削弱了净输入量</a:t>
            </a:r>
            <a:r>
              <a:rPr lang="en-US" altLang="zh-CN" sz="2000" i="1" dirty="0"/>
              <a:t>X</a:t>
            </a:r>
            <a:r>
              <a:rPr lang="en-US" altLang="zh-CN" sz="2000" baseline="-25000" dirty="0"/>
              <a:t>i </a:t>
            </a:r>
            <a:r>
              <a:rPr lang="en-US" altLang="zh-CN" sz="2000" b="1" baseline="30000" dirty="0"/>
              <a:t>/</a:t>
            </a:r>
            <a:r>
              <a:rPr lang="zh-CN" altLang="en-US" sz="2000" dirty="0"/>
              <a:t>，使输出量有所减小，则称为负反馈。</a:t>
            </a:r>
          </a:p>
          <a:p>
            <a:r>
              <a:rPr lang="zh-CN" altLang="en-US" sz="2000" dirty="0"/>
              <a:t>      判断正、负反馈，一般用</a:t>
            </a:r>
            <a:r>
              <a:rPr lang="zh-CN" altLang="en-US" sz="2000" b="1" dirty="0">
                <a:solidFill>
                  <a:srgbClr val="FF0000"/>
                </a:solidFill>
              </a:rPr>
              <a:t>瞬时极性法</a:t>
            </a:r>
            <a:r>
              <a:rPr lang="zh-CN" altLang="en-US" sz="2000" dirty="0"/>
              <a:t>。具体方法如下：</a:t>
            </a:r>
          </a:p>
          <a:p>
            <a:r>
              <a:rPr lang="zh-CN" altLang="en-US" sz="2000" dirty="0"/>
              <a:t>       ① 首先假设输入信号某一时刻的瞬时极性为正（用“</a:t>
            </a:r>
            <a:r>
              <a:rPr lang="en-US" altLang="zh-CN" sz="2000" dirty="0"/>
              <a:t>+”</a:t>
            </a:r>
            <a:r>
              <a:rPr lang="zh-CN" altLang="en-US" sz="2000" dirty="0"/>
              <a:t>表示）或负（用“</a:t>
            </a:r>
            <a:r>
              <a:rPr lang="en-US" altLang="zh-CN" sz="2000" dirty="0"/>
              <a:t>-”</a:t>
            </a:r>
            <a:r>
              <a:rPr lang="zh-CN" altLang="en-US" sz="2000" dirty="0"/>
              <a:t>表示），“</a:t>
            </a:r>
            <a:r>
              <a:rPr lang="en-US" altLang="zh-CN" sz="2000" dirty="0"/>
              <a:t>+”</a:t>
            </a:r>
            <a:r>
              <a:rPr lang="zh-CN" altLang="en-US" sz="2000" dirty="0"/>
              <a:t>号表示该瞬间信号有增大的趋势，“</a:t>
            </a:r>
            <a:r>
              <a:rPr lang="en-US" altLang="zh-CN" sz="2000" dirty="0"/>
              <a:t>-”</a:t>
            </a:r>
            <a:r>
              <a:rPr lang="zh-CN" altLang="en-US" sz="2000" dirty="0"/>
              <a:t>则表示有减小的趋势。</a:t>
            </a:r>
          </a:p>
          <a:p>
            <a:r>
              <a:rPr lang="zh-CN" altLang="en-US" sz="2000" dirty="0"/>
              <a:t>       ② 根据输入信号与输出信号的相位关系，逐步推断电路有关各点此时的极性，最终确定输出信号和反馈信号的瞬时极性。</a:t>
            </a:r>
          </a:p>
          <a:p>
            <a:r>
              <a:rPr lang="zh-CN" altLang="en-US" sz="2000" dirty="0"/>
              <a:t>       ③ 再根据反馈信号与输入信号的连接情况，分析净输入量的变化，如果反馈信号使净输入量增强，即为正反馈，反之为负反馈</a:t>
            </a:r>
            <a:r>
              <a:rPr lang="zh-CN" altLang="en-US" sz="2000" dirty="0" smtClean="0"/>
              <a:t>。</a:t>
            </a:r>
            <a:r>
              <a:rPr lang="zh-CN" altLang="en-US" sz="2000" b="1" dirty="0" smtClean="0"/>
              <a:t>      </a:t>
            </a:r>
            <a:endParaRPr lang="zh-CN" altLang="en-US" sz="2000" b="1" dirty="0"/>
          </a:p>
          <a:p>
            <a:r>
              <a:rPr lang="zh-CN" altLang="en-US" sz="2000" b="1" dirty="0"/>
              <a:t>       例</a:t>
            </a:r>
            <a:r>
              <a:rPr lang="en-US" altLang="zh-CN" sz="2000" b="1" dirty="0"/>
              <a:t>6-2  </a:t>
            </a:r>
            <a:r>
              <a:rPr lang="zh-CN" altLang="en-US" sz="2000" dirty="0"/>
              <a:t>试判断下图所示电路中引入的是正反馈还是负反馈。</a:t>
            </a:r>
          </a:p>
        </p:txBody>
      </p:sp>
      <p:pic>
        <p:nvPicPr>
          <p:cNvPr id="795654" name="Picture 6"/>
          <p:cNvPicPr>
            <a:picLocks noChangeAspect="1" noChangeArrowheads="1"/>
          </p:cNvPicPr>
          <p:nvPr/>
        </p:nvPicPr>
        <p:blipFill>
          <a:blip r:embed="rId2" cstate="print"/>
          <a:srcRect/>
          <a:stretch>
            <a:fillRect/>
          </a:stretch>
        </p:blipFill>
        <p:spPr bwMode="auto">
          <a:xfrm>
            <a:off x="468313" y="4181475"/>
            <a:ext cx="8248650" cy="2676525"/>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6" name="Text Box 4"/>
          <p:cNvSpPr txBox="1">
            <a:spLocks noChangeArrowheads="1"/>
          </p:cNvSpPr>
          <p:nvPr/>
        </p:nvSpPr>
        <p:spPr bwMode="auto">
          <a:xfrm>
            <a:off x="468313" y="404813"/>
            <a:ext cx="8424862" cy="5632311"/>
          </a:xfrm>
          <a:prstGeom prst="rect">
            <a:avLst/>
          </a:prstGeom>
          <a:noFill/>
          <a:ln w="9525">
            <a:noFill/>
            <a:miter lim="800000"/>
            <a:headEnd/>
            <a:tailEnd/>
          </a:ln>
          <a:effectLst/>
        </p:spPr>
        <p:txBody>
          <a:bodyPr>
            <a:spAutoFit/>
          </a:bodyPr>
          <a:lstStyle/>
          <a:p>
            <a:r>
              <a:rPr lang="en-US" altLang="zh-CN" b="1" dirty="0"/>
              <a:t>       </a:t>
            </a:r>
            <a:r>
              <a:rPr lang="zh-CN" altLang="en-US" sz="2000" b="1" dirty="0"/>
              <a:t>解  </a:t>
            </a:r>
            <a:r>
              <a:rPr lang="zh-CN" altLang="en-US" sz="2000" dirty="0"/>
              <a:t>图（</a:t>
            </a:r>
            <a:r>
              <a:rPr lang="en-US" altLang="zh-CN" sz="2000" dirty="0"/>
              <a:t>a</a:t>
            </a:r>
            <a:r>
              <a:rPr lang="zh-CN" altLang="en-US" sz="2000" dirty="0"/>
              <a:t>）所示电路中，假设集成运放同相输入端输入信号</a:t>
            </a:r>
            <a:r>
              <a:rPr lang="en-US" altLang="zh-CN" sz="2000" i="1" dirty="0" err="1"/>
              <a:t>u</a:t>
            </a:r>
            <a:r>
              <a:rPr lang="en-US" altLang="zh-CN" sz="2000" dirty="0" err="1"/>
              <a:t>i</a:t>
            </a:r>
            <a:r>
              <a:rPr lang="zh-CN" altLang="en-US" sz="2000" dirty="0"/>
              <a:t>瞬时极性为“</a:t>
            </a:r>
            <a:r>
              <a:rPr lang="en-US" altLang="zh-CN" sz="2000" dirty="0"/>
              <a:t>+”</a:t>
            </a:r>
            <a:r>
              <a:rPr lang="zh-CN" altLang="en-US" sz="2000" dirty="0"/>
              <a:t>，因而输出电压</a:t>
            </a:r>
            <a:r>
              <a:rPr lang="en-US" altLang="zh-CN" sz="2000" i="1" dirty="0" err="1"/>
              <a:t>u</a:t>
            </a:r>
            <a:r>
              <a:rPr lang="en-US" altLang="zh-CN" sz="2000" dirty="0" err="1"/>
              <a:t>o</a:t>
            </a:r>
            <a:r>
              <a:rPr lang="zh-CN" altLang="en-US" sz="2000" dirty="0"/>
              <a:t>的极性对地为“</a:t>
            </a:r>
            <a:r>
              <a:rPr lang="en-US" altLang="zh-CN" sz="2000" dirty="0"/>
              <a:t>+”</a:t>
            </a:r>
            <a:r>
              <a:rPr lang="zh-CN" altLang="en-US" sz="2000" dirty="0"/>
              <a:t>，</a:t>
            </a:r>
            <a:r>
              <a:rPr lang="en-US" altLang="zh-CN" sz="2000" i="1" dirty="0" err="1"/>
              <a:t>u</a:t>
            </a:r>
            <a:r>
              <a:rPr lang="en-US" altLang="zh-CN" sz="2000" dirty="0" err="1"/>
              <a:t>o</a:t>
            </a:r>
            <a:r>
              <a:rPr lang="zh-CN" altLang="en-US" sz="2000" dirty="0"/>
              <a:t>通过电阻</a:t>
            </a:r>
            <a:r>
              <a:rPr lang="en-US" altLang="zh-CN" sz="2000" i="1" dirty="0"/>
              <a:t>R</a:t>
            </a:r>
            <a:r>
              <a:rPr lang="en-US" altLang="zh-CN" sz="2000" dirty="0"/>
              <a:t>2</a:t>
            </a:r>
            <a:r>
              <a:rPr lang="zh-CN" altLang="en-US" sz="2000" dirty="0"/>
              <a:t>在电阻</a:t>
            </a:r>
            <a:r>
              <a:rPr lang="en-US" altLang="zh-CN" sz="2000" i="1" dirty="0"/>
              <a:t>R</a:t>
            </a:r>
            <a:r>
              <a:rPr lang="en-US" altLang="zh-CN" sz="2000" dirty="0"/>
              <a:t>1</a:t>
            </a:r>
            <a:r>
              <a:rPr lang="zh-CN" altLang="en-US" sz="2000" dirty="0"/>
              <a:t>上产生的反馈电压</a:t>
            </a:r>
            <a:r>
              <a:rPr lang="en-US" altLang="zh-CN" sz="2000" i="1" dirty="0" err="1"/>
              <a:t>u</a:t>
            </a:r>
            <a:r>
              <a:rPr lang="en-US" altLang="zh-CN" sz="2000" dirty="0" err="1"/>
              <a:t>F</a:t>
            </a:r>
            <a:r>
              <a:rPr lang="zh-CN" altLang="en-US" sz="2000" dirty="0"/>
              <a:t>的极性对地也为“</a:t>
            </a:r>
            <a:r>
              <a:rPr lang="en-US" altLang="zh-CN" sz="2000" dirty="0"/>
              <a:t>+”</a:t>
            </a:r>
            <a:r>
              <a:rPr lang="zh-CN" altLang="en-US" sz="2000" dirty="0"/>
              <a:t>，所以净输入电压</a:t>
            </a:r>
            <a:r>
              <a:rPr lang="en-US" altLang="zh-CN" sz="2000" i="1" dirty="0" err="1"/>
              <a:t>u</a:t>
            </a:r>
            <a:r>
              <a:rPr lang="en-US" altLang="zh-CN" sz="2000" dirty="0" err="1"/>
              <a:t>i</a:t>
            </a:r>
            <a:r>
              <a:rPr lang="en-US" altLang="zh-CN" sz="2000" b="1" baseline="30000" dirty="0"/>
              <a:t>/</a:t>
            </a:r>
            <a:r>
              <a:rPr lang="en-US" altLang="zh-CN" sz="2000" dirty="0"/>
              <a:t> </a:t>
            </a:r>
            <a:r>
              <a:rPr lang="zh-CN" altLang="en-US" sz="2000" dirty="0"/>
              <a:t>等于输入电压</a:t>
            </a:r>
            <a:r>
              <a:rPr lang="en-US" altLang="zh-CN" sz="2000" i="1" dirty="0" err="1"/>
              <a:t>u</a:t>
            </a:r>
            <a:r>
              <a:rPr lang="en-US" altLang="zh-CN" sz="2000" dirty="0" err="1"/>
              <a:t>i</a:t>
            </a:r>
            <a:r>
              <a:rPr lang="zh-CN" altLang="en-US" sz="2000" dirty="0"/>
              <a:t>减去反馈电压</a:t>
            </a:r>
            <a:r>
              <a:rPr lang="en-US" altLang="zh-CN" sz="2000" i="1" dirty="0" err="1"/>
              <a:t>u</a:t>
            </a:r>
            <a:r>
              <a:rPr lang="en-US" altLang="zh-CN" sz="2000" dirty="0" err="1"/>
              <a:t>F</a:t>
            </a:r>
            <a:r>
              <a:rPr lang="en-US" altLang="zh-CN" sz="2000" dirty="0"/>
              <a:t> </a:t>
            </a:r>
            <a:r>
              <a:rPr lang="zh-CN" altLang="en-US" sz="2000" dirty="0"/>
              <a:t>，即</a:t>
            </a:r>
            <a:r>
              <a:rPr lang="en-US" altLang="zh-CN" sz="2000" i="1" dirty="0" err="1"/>
              <a:t>u</a:t>
            </a:r>
            <a:r>
              <a:rPr lang="en-US" altLang="zh-CN" sz="2000" dirty="0" err="1"/>
              <a:t>i</a:t>
            </a:r>
            <a:r>
              <a:rPr lang="en-US" altLang="zh-CN" sz="2000" b="1" baseline="30000" dirty="0"/>
              <a:t>/</a:t>
            </a:r>
            <a:r>
              <a:rPr lang="en-US" altLang="zh-CN" sz="2000" dirty="0"/>
              <a:t>= </a:t>
            </a:r>
            <a:r>
              <a:rPr lang="en-US" altLang="zh-CN" sz="2000" i="1" dirty="0"/>
              <a:t>u </a:t>
            </a:r>
            <a:r>
              <a:rPr lang="en-US" altLang="zh-CN" sz="2000" dirty="0" err="1"/>
              <a:t>i</a:t>
            </a:r>
            <a:r>
              <a:rPr lang="en-US" altLang="zh-CN" sz="2000" dirty="0"/>
              <a:t> - </a:t>
            </a:r>
            <a:r>
              <a:rPr lang="en-US" altLang="zh-CN" sz="2000" i="1" dirty="0" err="1"/>
              <a:t>u</a:t>
            </a:r>
            <a:r>
              <a:rPr lang="en-US" altLang="zh-CN" sz="2000" dirty="0" err="1"/>
              <a:t>F</a:t>
            </a:r>
            <a:r>
              <a:rPr lang="zh-CN" altLang="en-US" sz="2000" dirty="0"/>
              <a:t>，显然反馈的结果使净输入电压减小。说明该电路引入的反馈是负反馈。</a:t>
            </a:r>
          </a:p>
          <a:p>
            <a:r>
              <a:rPr lang="zh-CN" altLang="en-US" sz="2000" dirty="0"/>
              <a:t>       </a:t>
            </a:r>
          </a:p>
          <a:p>
            <a:r>
              <a:rPr lang="zh-CN" altLang="en-US" sz="2000" dirty="0"/>
              <a:t>       图（</a:t>
            </a:r>
            <a:r>
              <a:rPr lang="en-US" altLang="zh-CN" sz="2000" dirty="0"/>
              <a:t>b</a:t>
            </a:r>
            <a:r>
              <a:rPr lang="zh-CN" altLang="en-US" sz="2000" dirty="0"/>
              <a:t>）所示电路中，假设集成运放反相输入端输入信号</a:t>
            </a:r>
            <a:r>
              <a:rPr lang="en-US" altLang="zh-CN" sz="2000" i="1" dirty="0" err="1"/>
              <a:t>u</a:t>
            </a:r>
            <a:r>
              <a:rPr lang="en-US" altLang="zh-CN" sz="2000" dirty="0" err="1"/>
              <a:t>i</a:t>
            </a:r>
            <a:r>
              <a:rPr lang="zh-CN" altLang="en-US" sz="2000" dirty="0"/>
              <a:t>瞬时极性为“</a:t>
            </a:r>
            <a:r>
              <a:rPr lang="en-US" altLang="zh-CN" sz="2000" dirty="0"/>
              <a:t>+”</a:t>
            </a:r>
            <a:r>
              <a:rPr lang="zh-CN" altLang="en-US" sz="2000" dirty="0"/>
              <a:t>，因而输出电压</a:t>
            </a:r>
            <a:r>
              <a:rPr lang="en-US" altLang="zh-CN" sz="2000" i="1" dirty="0" err="1"/>
              <a:t>u</a:t>
            </a:r>
            <a:r>
              <a:rPr lang="en-US" altLang="zh-CN" sz="2000" dirty="0" err="1"/>
              <a:t>o</a:t>
            </a:r>
            <a:r>
              <a:rPr lang="zh-CN" altLang="en-US" sz="2000" dirty="0"/>
              <a:t>的极性对地为“</a:t>
            </a:r>
            <a:r>
              <a:rPr lang="en-US" altLang="zh-CN" sz="2000" dirty="0"/>
              <a:t>-”</a:t>
            </a:r>
            <a:r>
              <a:rPr lang="zh-CN" altLang="en-US" sz="2000" dirty="0"/>
              <a:t>，</a:t>
            </a:r>
            <a:r>
              <a:rPr lang="en-US" altLang="zh-CN" sz="2000" i="1" dirty="0" err="1"/>
              <a:t>u</a:t>
            </a:r>
            <a:r>
              <a:rPr lang="en-US" altLang="zh-CN" sz="2000" dirty="0" err="1"/>
              <a:t>o</a:t>
            </a:r>
            <a:r>
              <a:rPr lang="zh-CN" altLang="en-US" sz="2000" dirty="0"/>
              <a:t>通过电阻</a:t>
            </a:r>
            <a:r>
              <a:rPr lang="en-US" altLang="zh-CN" sz="2000" i="1" dirty="0"/>
              <a:t>R</a:t>
            </a:r>
            <a:r>
              <a:rPr lang="en-US" altLang="zh-CN" sz="2000" dirty="0"/>
              <a:t>2</a:t>
            </a:r>
            <a:r>
              <a:rPr lang="zh-CN" altLang="en-US" sz="2000" dirty="0"/>
              <a:t>在电阻</a:t>
            </a:r>
            <a:r>
              <a:rPr lang="en-US" altLang="zh-CN" sz="2000" i="1" dirty="0"/>
              <a:t>R</a:t>
            </a:r>
            <a:r>
              <a:rPr lang="en-US" altLang="zh-CN" sz="2000" dirty="0"/>
              <a:t>1</a:t>
            </a:r>
            <a:r>
              <a:rPr lang="zh-CN" altLang="en-US" sz="2000" dirty="0"/>
              <a:t>上产生的反馈电压</a:t>
            </a:r>
            <a:r>
              <a:rPr lang="en-US" altLang="zh-CN" sz="2000" i="1" dirty="0" err="1"/>
              <a:t>u</a:t>
            </a:r>
            <a:r>
              <a:rPr lang="en-US" altLang="zh-CN" sz="2000" dirty="0" err="1"/>
              <a:t>F</a:t>
            </a:r>
            <a:r>
              <a:rPr lang="zh-CN" altLang="en-US" sz="2000" dirty="0"/>
              <a:t>的极性对地为“</a:t>
            </a:r>
            <a:r>
              <a:rPr lang="en-US" altLang="zh-CN" sz="2000" dirty="0"/>
              <a:t>-”</a:t>
            </a:r>
            <a:r>
              <a:rPr lang="zh-CN" altLang="en-US" sz="2000" dirty="0"/>
              <a:t>，所以净输入电压</a:t>
            </a:r>
            <a:r>
              <a:rPr lang="en-US" altLang="zh-CN" sz="2000" i="1" dirty="0" err="1"/>
              <a:t>u</a:t>
            </a:r>
            <a:r>
              <a:rPr lang="en-US" altLang="zh-CN" sz="2000" dirty="0" err="1"/>
              <a:t>i</a:t>
            </a:r>
            <a:r>
              <a:rPr lang="en-US" altLang="zh-CN" sz="2000" b="1" baseline="30000" dirty="0"/>
              <a:t>/ </a:t>
            </a:r>
            <a:r>
              <a:rPr lang="zh-CN" altLang="en-US" sz="2000" dirty="0"/>
              <a:t>等于输入电压</a:t>
            </a:r>
            <a:r>
              <a:rPr lang="en-US" altLang="zh-CN" sz="2000" i="1" dirty="0" err="1"/>
              <a:t>u</a:t>
            </a:r>
            <a:r>
              <a:rPr lang="en-US" altLang="zh-CN" sz="2000" dirty="0" err="1"/>
              <a:t>i</a:t>
            </a:r>
            <a:r>
              <a:rPr lang="zh-CN" altLang="en-US" sz="2000" dirty="0"/>
              <a:t>加上反馈电压</a:t>
            </a:r>
            <a:r>
              <a:rPr lang="en-US" altLang="zh-CN" sz="2000" i="1" dirty="0" err="1"/>
              <a:t>u</a:t>
            </a:r>
            <a:r>
              <a:rPr lang="en-US" altLang="zh-CN" sz="2000" dirty="0" err="1"/>
              <a:t>F</a:t>
            </a:r>
            <a:r>
              <a:rPr lang="en-US" altLang="zh-CN" sz="2000" dirty="0"/>
              <a:t> </a:t>
            </a:r>
            <a:r>
              <a:rPr lang="zh-CN" altLang="en-US" sz="2000" dirty="0"/>
              <a:t>，即</a:t>
            </a:r>
            <a:r>
              <a:rPr lang="en-US" altLang="zh-CN" sz="2000" i="1" dirty="0" err="1"/>
              <a:t>u</a:t>
            </a:r>
            <a:r>
              <a:rPr lang="en-US" altLang="zh-CN" sz="2000" dirty="0" err="1"/>
              <a:t>i</a:t>
            </a:r>
            <a:r>
              <a:rPr lang="en-US" altLang="zh-CN" sz="2000" b="1" baseline="30000" dirty="0"/>
              <a:t>/</a:t>
            </a:r>
            <a:r>
              <a:rPr lang="en-US" altLang="zh-CN" sz="2000" dirty="0"/>
              <a:t>= </a:t>
            </a:r>
            <a:r>
              <a:rPr lang="en-US" altLang="zh-CN" sz="2000" i="1" dirty="0" err="1"/>
              <a:t>u</a:t>
            </a:r>
            <a:r>
              <a:rPr lang="en-US" altLang="zh-CN" sz="2000" dirty="0" err="1"/>
              <a:t>i</a:t>
            </a:r>
            <a:r>
              <a:rPr lang="en-US" altLang="zh-CN" sz="2000" dirty="0"/>
              <a:t> + </a:t>
            </a:r>
            <a:r>
              <a:rPr lang="en-US" altLang="zh-CN" sz="2000" i="1" dirty="0" err="1"/>
              <a:t>u</a:t>
            </a:r>
            <a:r>
              <a:rPr lang="en-US" altLang="zh-CN" sz="2000" dirty="0" err="1"/>
              <a:t>F</a:t>
            </a:r>
            <a:r>
              <a:rPr lang="zh-CN" altLang="en-US" sz="2000" dirty="0"/>
              <a:t>，反馈的结果使净输入电压增加。说明此电路引入的反馈极性是正反馈。</a:t>
            </a:r>
          </a:p>
          <a:p>
            <a:r>
              <a:rPr lang="zh-CN" altLang="en-US" sz="2000" dirty="0"/>
              <a:t>通过以上两例可知，对于单个集成运放，若通过纯电阻网络将反馈引到反相输入端，则为负反馈；引到同相输入端，则为正反馈。</a:t>
            </a:r>
          </a:p>
          <a:p>
            <a:r>
              <a:rPr lang="zh-CN" altLang="en-US" sz="2000" dirty="0"/>
              <a:t>       </a:t>
            </a:r>
          </a:p>
          <a:p>
            <a:r>
              <a:rPr lang="zh-CN" altLang="en-US" sz="2000" dirty="0"/>
              <a:t>       图（</a:t>
            </a:r>
            <a:r>
              <a:rPr lang="en-US" altLang="zh-CN" sz="2000" dirty="0"/>
              <a:t>c</a:t>
            </a:r>
            <a:r>
              <a:rPr lang="zh-CN" altLang="en-US" sz="2000" dirty="0"/>
              <a:t>）所示电路中，假设交流信号源</a:t>
            </a:r>
            <a:r>
              <a:rPr lang="en-US" altLang="zh-CN" sz="2000" i="1" dirty="0" err="1"/>
              <a:t>u</a:t>
            </a:r>
            <a:r>
              <a:rPr lang="en-US" altLang="zh-CN" sz="2000" dirty="0" err="1"/>
              <a:t>S</a:t>
            </a:r>
            <a:r>
              <a:rPr lang="zh-CN" altLang="en-US" sz="2000" dirty="0"/>
              <a:t>瞬时极性为“</a:t>
            </a:r>
            <a:r>
              <a:rPr lang="en-US" altLang="zh-CN" sz="2000" dirty="0"/>
              <a:t>+”</a:t>
            </a:r>
            <a:r>
              <a:rPr lang="zh-CN" altLang="en-US" sz="2000" dirty="0"/>
              <a:t>，则基极电位也瞬时为“</a:t>
            </a:r>
            <a:r>
              <a:rPr lang="en-US" altLang="zh-CN" sz="2000" dirty="0"/>
              <a:t>+”</a:t>
            </a:r>
            <a:r>
              <a:rPr lang="zh-CN" altLang="en-US" sz="2000" dirty="0"/>
              <a:t>，</a:t>
            </a:r>
            <a:r>
              <a:rPr lang="en-US" altLang="zh-CN" sz="2000" i="1" dirty="0" err="1">
                <a:latin typeface="Times New Roman" pitchFamily="18" charset="0"/>
              </a:rPr>
              <a:t>i</a:t>
            </a:r>
            <a:r>
              <a:rPr lang="en-US" altLang="zh-CN" sz="2000" dirty="0" err="1"/>
              <a:t>b</a:t>
            </a:r>
            <a:r>
              <a:rPr lang="zh-CN" altLang="en-US" sz="2000" dirty="0"/>
              <a:t>电流如图中虚线所示，集电极电位对地瞬时为“</a:t>
            </a:r>
            <a:r>
              <a:rPr lang="en-US" altLang="zh-CN" sz="2000" dirty="0"/>
              <a:t>-”</a:t>
            </a:r>
            <a:r>
              <a:rPr lang="zh-CN" altLang="en-US" sz="2000" dirty="0"/>
              <a:t>，所以</a:t>
            </a:r>
            <a:r>
              <a:rPr lang="en-US" altLang="zh-CN" sz="2000" i="1" dirty="0" err="1"/>
              <a:t>u</a:t>
            </a:r>
            <a:r>
              <a:rPr lang="en-US" altLang="zh-CN" sz="2000" dirty="0" err="1"/>
              <a:t>o</a:t>
            </a:r>
            <a:r>
              <a:rPr lang="zh-CN" altLang="en-US" sz="2000" dirty="0"/>
              <a:t>在电阻</a:t>
            </a:r>
            <a:r>
              <a:rPr lang="en-US" altLang="zh-CN" sz="2000" i="1" dirty="0"/>
              <a:t>R</a:t>
            </a:r>
            <a:r>
              <a:rPr lang="en-US" altLang="zh-CN" sz="2000" dirty="0"/>
              <a:t>F</a:t>
            </a:r>
            <a:r>
              <a:rPr lang="zh-CN" altLang="en-US" sz="2000" dirty="0"/>
              <a:t>上产生的电流</a:t>
            </a:r>
            <a:r>
              <a:rPr lang="en-US" altLang="zh-CN" sz="2000" i="1" dirty="0">
                <a:latin typeface="Times New Roman" pitchFamily="18" charset="0"/>
              </a:rPr>
              <a:t>i</a:t>
            </a:r>
            <a:r>
              <a:rPr lang="en-US" altLang="zh-CN" sz="2000" dirty="0"/>
              <a:t>f</a:t>
            </a:r>
            <a:r>
              <a:rPr lang="zh-CN" altLang="en-US" sz="2000" dirty="0"/>
              <a:t>有增大的趋势，而净输入电流</a:t>
            </a:r>
            <a:r>
              <a:rPr lang="en-US" altLang="zh-CN" sz="2000" i="1" dirty="0" err="1">
                <a:latin typeface="Times New Roman" pitchFamily="18" charset="0"/>
              </a:rPr>
              <a:t>i</a:t>
            </a:r>
            <a:r>
              <a:rPr lang="en-US" altLang="zh-CN" sz="2000" dirty="0" err="1"/>
              <a:t>b</a:t>
            </a:r>
            <a:r>
              <a:rPr lang="en-US" altLang="zh-CN" sz="2000" dirty="0"/>
              <a:t> =</a:t>
            </a:r>
            <a:r>
              <a:rPr lang="en-US" altLang="zh-CN" sz="2000" i="1" dirty="0"/>
              <a:t> </a:t>
            </a:r>
            <a:r>
              <a:rPr lang="en-US" altLang="zh-CN" sz="2000" i="1" dirty="0">
                <a:latin typeface="Times New Roman" pitchFamily="18" charset="0"/>
              </a:rPr>
              <a:t>i</a:t>
            </a:r>
            <a:r>
              <a:rPr lang="en-US" altLang="zh-CN" sz="2000" dirty="0"/>
              <a:t>i - </a:t>
            </a:r>
            <a:r>
              <a:rPr lang="en-US" altLang="zh-CN" sz="2000" i="1" dirty="0">
                <a:latin typeface="Times New Roman" pitchFamily="18" charset="0"/>
              </a:rPr>
              <a:t>i</a:t>
            </a:r>
            <a:r>
              <a:rPr lang="en-US" altLang="zh-CN" sz="2000" dirty="0"/>
              <a:t>f </a:t>
            </a:r>
            <a:r>
              <a:rPr lang="zh-CN" altLang="en-US" sz="2000" dirty="0"/>
              <a:t>，显然反馈的结果使净输入电流减小，所以此电路引入的是负反馈。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0" name="Text Box 4"/>
          <p:cNvSpPr txBox="1">
            <a:spLocks noChangeArrowheads="1"/>
          </p:cNvSpPr>
          <p:nvPr/>
        </p:nvSpPr>
        <p:spPr bwMode="auto">
          <a:xfrm>
            <a:off x="467544" y="332656"/>
            <a:ext cx="8208963" cy="6247864"/>
          </a:xfrm>
          <a:prstGeom prst="rect">
            <a:avLst/>
          </a:prstGeom>
          <a:noFill/>
          <a:ln w="9525">
            <a:noFill/>
            <a:miter lim="800000"/>
            <a:headEnd/>
            <a:tailEnd/>
          </a:ln>
          <a:effectLst/>
        </p:spPr>
        <p:txBody>
          <a:bodyPr>
            <a:spAutoFit/>
          </a:bodyPr>
          <a:lstStyle/>
          <a:p>
            <a:r>
              <a:rPr lang="zh-CN" altLang="en-US" sz="2000" b="1" dirty="0"/>
              <a:t>（</a:t>
            </a:r>
            <a:r>
              <a:rPr lang="en-US" altLang="zh-CN" sz="2000" b="1" dirty="0"/>
              <a:t>2</a:t>
            </a:r>
            <a:r>
              <a:rPr lang="zh-CN" altLang="en-US" sz="2000" b="1" dirty="0"/>
              <a:t>）直流反馈和交流反馈</a:t>
            </a:r>
            <a:endParaRPr lang="zh-CN" altLang="en-US" sz="2000" dirty="0"/>
          </a:p>
          <a:p>
            <a:r>
              <a:rPr lang="zh-CN" altLang="en-US" sz="2000" dirty="0"/>
              <a:t>       按照反馈量中包含交、直流的成分的不同，有直流反馈和交流反馈之分。如果反馈量中只含有直流成分，称为直流反馈。如果反馈量中只含交流成分，称为交流反馈。在集成运放反馈电路中，往往是两者兼有。直流负反馈的主要作用是稳定静态工作点；交流负反馈则改善电路的动态性能。</a:t>
            </a:r>
          </a:p>
          <a:p>
            <a:r>
              <a:rPr lang="zh-CN" altLang="en-US" sz="2000" dirty="0"/>
              <a:t>       关于交、直流反馈的</a:t>
            </a:r>
            <a:r>
              <a:rPr lang="zh-CN" altLang="en-US" sz="2000" b="1" dirty="0">
                <a:solidFill>
                  <a:srgbClr val="FF0000"/>
                </a:solidFill>
              </a:rPr>
              <a:t>判断方法：</a:t>
            </a:r>
            <a:r>
              <a:rPr lang="zh-CN" altLang="en-US" sz="2000" dirty="0"/>
              <a:t>主要看交流通路或直流通路中有无反馈通路，若存在反馈通路，必有对应的反馈。</a:t>
            </a:r>
          </a:p>
          <a:p>
            <a:endParaRPr lang="zh-CN" altLang="en-US" sz="2000" dirty="0"/>
          </a:p>
          <a:p>
            <a:r>
              <a:rPr lang="zh-CN" altLang="en-US" sz="2000" dirty="0"/>
              <a:t>  </a:t>
            </a:r>
            <a:r>
              <a:rPr lang="zh-CN" altLang="en-US" sz="2000" b="1" dirty="0"/>
              <a:t>（</a:t>
            </a:r>
            <a:r>
              <a:rPr lang="en-US" altLang="zh-CN" sz="2000" b="1" dirty="0"/>
              <a:t>3</a:t>
            </a:r>
            <a:r>
              <a:rPr lang="zh-CN" altLang="en-US" sz="2000" b="1" dirty="0"/>
              <a:t>）电压反馈和电流反馈</a:t>
            </a:r>
          </a:p>
          <a:p>
            <a:r>
              <a:rPr lang="zh-CN" altLang="en-US" sz="2000" dirty="0"/>
              <a:t>       按照反馈量在放大电路输出端取样方式的不同，可分为电压反馈和电流反馈。如果反馈量取自输出电压，和输出电压成正比，则称为电压反馈；如果反馈量取自输出电流，和输出电流成正比，则称为电流反馈。</a:t>
            </a:r>
          </a:p>
          <a:p>
            <a:r>
              <a:rPr lang="zh-CN" altLang="en-US" sz="2000" dirty="0"/>
              <a:t>       对于电路中引入的是电压反馈还是电流反馈，</a:t>
            </a:r>
            <a:r>
              <a:rPr lang="zh-CN" altLang="en-US" sz="2000" b="1" dirty="0">
                <a:solidFill>
                  <a:srgbClr val="FF0000"/>
                </a:solidFill>
              </a:rPr>
              <a:t>可以用这样的方法判断</a:t>
            </a:r>
            <a:r>
              <a:rPr lang="zh-CN" altLang="en-US" sz="2000" dirty="0">
                <a:solidFill>
                  <a:srgbClr val="FF0000"/>
                </a:solidFill>
              </a:rPr>
              <a:t>：</a:t>
            </a:r>
            <a:r>
              <a:rPr lang="zh-CN" altLang="en-US" sz="2000" dirty="0"/>
              <a:t>首先假设输出电压</a:t>
            </a:r>
            <a:r>
              <a:rPr lang="en-US" altLang="zh-CN" sz="2000" i="1" dirty="0" err="1"/>
              <a:t>u</a:t>
            </a:r>
            <a:r>
              <a:rPr lang="en-US" altLang="zh-CN" sz="2000" dirty="0" err="1"/>
              <a:t>o</a:t>
            </a:r>
            <a:r>
              <a:rPr lang="zh-CN" altLang="en-US" sz="2000" dirty="0"/>
              <a:t>等于零，即将放大电路的输出端和地短路，然后看反馈信号是否依然存在，如果短路后反馈信号消失，则为电压反馈；否则，反馈信号依然存在，就是电流反馈。原因很简单，因为输出端和地短路后输出电压</a:t>
            </a:r>
            <a:r>
              <a:rPr lang="en-US" altLang="zh-CN" sz="2000" i="1" dirty="0" err="1"/>
              <a:t>u</a:t>
            </a:r>
            <a:r>
              <a:rPr lang="en-US" altLang="zh-CN" sz="2000" dirty="0" err="1"/>
              <a:t>o</a:t>
            </a:r>
            <a:r>
              <a:rPr lang="en-US" altLang="zh-CN" sz="2000" dirty="0"/>
              <a:t>=0</a:t>
            </a:r>
            <a:r>
              <a:rPr lang="zh-CN" altLang="en-US" sz="2000" dirty="0"/>
              <a:t>，如果反馈信号消失，表示它与输出电压有关，所以是电压反馈；如果反馈信号依然存在，表示它与输出电压无关，因而是电流反馈。</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4" name="Text Box 4"/>
          <p:cNvSpPr txBox="1">
            <a:spLocks noChangeArrowheads="1"/>
          </p:cNvSpPr>
          <p:nvPr/>
        </p:nvSpPr>
        <p:spPr bwMode="auto">
          <a:xfrm>
            <a:off x="468313" y="404813"/>
            <a:ext cx="8424862" cy="707886"/>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按上述方法可以判定，图</a:t>
            </a:r>
            <a:r>
              <a:rPr lang="en-US" altLang="zh-CN" sz="2000" dirty="0"/>
              <a:t>6-29</a:t>
            </a:r>
            <a:r>
              <a:rPr lang="zh-CN" altLang="en-US" sz="2000" dirty="0"/>
              <a:t>（</a:t>
            </a:r>
            <a:r>
              <a:rPr lang="en-US" altLang="zh-CN" sz="2000" dirty="0"/>
              <a:t>a</a:t>
            </a:r>
            <a:r>
              <a:rPr lang="zh-CN" altLang="en-US" sz="2000" dirty="0"/>
              <a:t>）所示放大电路中引入的是电压反馈，图（</a:t>
            </a:r>
            <a:r>
              <a:rPr lang="en-US" altLang="zh-CN" sz="2000" dirty="0"/>
              <a:t>b</a:t>
            </a:r>
            <a:r>
              <a:rPr lang="zh-CN" altLang="en-US" sz="2000" dirty="0"/>
              <a:t>）中引入的是电流反馈。</a:t>
            </a:r>
          </a:p>
        </p:txBody>
      </p:sp>
      <p:pic>
        <p:nvPicPr>
          <p:cNvPr id="798725" name="Picture 5"/>
          <p:cNvPicPr>
            <a:picLocks noChangeAspect="1" noChangeArrowheads="1"/>
          </p:cNvPicPr>
          <p:nvPr/>
        </p:nvPicPr>
        <p:blipFill>
          <a:blip r:embed="rId2" cstate="print"/>
          <a:srcRect/>
          <a:stretch>
            <a:fillRect/>
          </a:stretch>
        </p:blipFill>
        <p:spPr bwMode="auto">
          <a:xfrm>
            <a:off x="395536" y="1268760"/>
            <a:ext cx="8316057" cy="3312715"/>
          </a:xfrm>
          <a:prstGeom prst="rect">
            <a:avLst/>
          </a:prstGeom>
          <a:noFill/>
          <a:ln w="9525">
            <a:noFill/>
            <a:miter lim="800000"/>
            <a:headEnd/>
            <a:tailEnd/>
          </a:ln>
          <a:effectLst/>
        </p:spPr>
      </p:pic>
      <p:sp>
        <p:nvSpPr>
          <p:cNvPr id="798726" name="Text Box 6"/>
          <p:cNvSpPr txBox="1">
            <a:spLocks noChangeArrowheads="1"/>
          </p:cNvSpPr>
          <p:nvPr/>
        </p:nvSpPr>
        <p:spPr bwMode="auto">
          <a:xfrm>
            <a:off x="3707904" y="4653136"/>
            <a:ext cx="1655762" cy="366713"/>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6-29</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Text Box 4"/>
          <p:cNvSpPr txBox="1">
            <a:spLocks noChangeArrowheads="1"/>
          </p:cNvSpPr>
          <p:nvPr/>
        </p:nvSpPr>
        <p:spPr bwMode="auto">
          <a:xfrm>
            <a:off x="251520" y="188640"/>
            <a:ext cx="8712968" cy="6247864"/>
          </a:xfrm>
          <a:prstGeom prst="rect">
            <a:avLst/>
          </a:prstGeom>
          <a:noFill/>
          <a:ln w="9525">
            <a:noFill/>
            <a:miter lim="800000"/>
            <a:headEnd/>
            <a:tailEnd/>
          </a:ln>
          <a:effectLst/>
        </p:spPr>
        <p:txBody>
          <a:bodyPr wrap="square">
            <a:spAutoFit/>
          </a:bodyPr>
          <a:lstStyle/>
          <a:p>
            <a:r>
              <a:rPr lang="zh-CN" altLang="en-US" sz="2000" b="1" dirty="0"/>
              <a:t>（</a:t>
            </a:r>
            <a:r>
              <a:rPr lang="en-US" altLang="zh-CN" sz="2000" b="1" dirty="0"/>
              <a:t>4</a:t>
            </a:r>
            <a:r>
              <a:rPr lang="zh-CN" altLang="en-US" sz="2000" b="1" dirty="0"/>
              <a:t>）串联反馈和并联反馈</a:t>
            </a:r>
          </a:p>
          <a:p>
            <a:r>
              <a:rPr lang="zh-CN" altLang="en-US" sz="2000" dirty="0"/>
              <a:t>       串联反馈和并联反馈是指反馈信号在放大电路的输入回路和输入信号的连接形式。</a:t>
            </a:r>
          </a:p>
          <a:p>
            <a:r>
              <a:rPr lang="zh-CN" altLang="en-US" sz="2000" dirty="0"/>
              <a:t>       反馈信号可以是电压形式或电流形式；输入信号也可以是电压形式或电流形式。如果反馈信号和输入信号都是以电压形式出现，那么它们在输入回路必定以串联的方式连接，这就是串联反馈；如果反馈信号和输入信号都是以电流形式出现，那么它们在输入回路必定以并联的方式连接，这就是并联反馈。</a:t>
            </a:r>
          </a:p>
          <a:p>
            <a:r>
              <a:rPr lang="zh-CN" altLang="en-US" sz="2000" dirty="0"/>
              <a:t>       </a:t>
            </a:r>
            <a:r>
              <a:rPr lang="zh-CN" altLang="en-US" sz="2000" b="1" dirty="0">
                <a:solidFill>
                  <a:srgbClr val="FF0000"/>
                </a:solidFill>
              </a:rPr>
              <a:t>判断串、并联反馈的方法是：</a:t>
            </a:r>
            <a:r>
              <a:rPr lang="zh-CN" altLang="en-US" sz="2000" dirty="0"/>
              <a:t>对于交流分量而言，如果输入信号和反馈信号分别接到同一放大器件的同一个电极上，则为并联反馈；如果两个信号接到不同电极上，则为串联反馈。按此方法可以判定图</a:t>
            </a:r>
            <a:r>
              <a:rPr lang="en-US" altLang="zh-CN" sz="2000" dirty="0"/>
              <a:t>6-29</a:t>
            </a:r>
            <a:r>
              <a:rPr lang="zh-CN" altLang="en-US" sz="2000" dirty="0"/>
              <a:t>（</a:t>
            </a:r>
            <a:r>
              <a:rPr lang="en-US" altLang="zh-CN" sz="2000" dirty="0"/>
              <a:t>a</a:t>
            </a:r>
            <a:r>
              <a:rPr lang="zh-CN" altLang="en-US" sz="2000" dirty="0"/>
              <a:t>）放大电路中引入的是并联反馈，图</a:t>
            </a:r>
            <a:r>
              <a:rPr lang="en-US" altLang="zh-CN" sz="2000" dirty="0"/>
              <a:t>6-29</a:t>
            </a:r>
            <a:r>
              <a:rPr lang="zh-CN" altLang="en-US" sz="2000" dirty="0"/>
              <a:t>（</a:t>
            </a:r>
            <a:r>
              <a:rPr lang="en-US" altLang="zh-CN" sz="2000" dirty="0"/>
              <a:t>b</a:t>
            </a:r>
            <a:r>
              <a:rPr lang="zh-CN" altLang="en-US" sz="2000" dirty="0"/>
              <a:t>）中引入的是串联反馈。</a:t>
            </a:r>
          </a:p>
          <a:p>
            <a:r>
              <a:rPr lang="zh-CN" altLang="en-US" sz="2000" dirty="0" smtClean="0"/>
              <a:t>       </a:t>
            </a:r>
            <a:r>
              <a:rPr lang="zh-CN" altLang="en-US" sz="2000" dirty="0"/>
              <a:t>以上提出了几种常见的反馈分类方法。除此之外，反馈还可以按其它方面分类。例如，在多级放大电路中，可以分为局部反馈（本级反馈）和级间反馈；又如在差动放大电路中，可以分为差模反馈和共模反馈等等，此处不再一一列举。</a:t>
            </a:r>
          </a:p>
          <a:p>
            <a:r>
              <a:rPr lang="zh-CN" altLang="en-US" sz="2000" dirty="0" smtClean="0"/>
              <a:t>       根</a:t>
            </a:r>
            <a:r>
              <a:rPr lang="zh-CN" altLang="en-US" sz="2000" dirty="0"/>
              <a:t>据以上分析可知，实际放大电路中的反馈形式是多种多样的，本章将着重分析各种形式的负反馈。对于负反馈来说，根据反馈信号在输出端取样方式以及在输入回路中叠加形式的不同，共有</a:t>
            </a:r>
            <a:r>
              <a:rPr lang="zh-CN" altLang="en-US" sz="2000" b="1" dirty="0">
                <a:solidFill>
                  <a:srgbClr val="FF0000"/>
                </a:solidFill>
              </a:rPr>
              <a:t>四种组态</a:t>
            </a:r>
            <a:r>
              <a:rPr lang="zh-CN" altLang="en-US" sz="2000" dirty="0"/>
              <a:t>，分别是：电压串联负反馈，电压并联负反馈，电流串联负反馈、电流并联负反馈。</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2" name="Text Box 4"/>
          <p:cNvSpPr txBox="1">
            <a:spLocks noChangeArrowheads="1"/>
          </p:cNvSpPr>
          <p:nvPr/>
        </p:nvSpPr>
        <p:spPr bwMode="auto">
          <a:xfrm>
            <a:off x="467544" y="188640"/>
            <a:ext cx="8208963" cy="2382191"/>
          </a:xfrm>
          <a:prstGeom prst="rect">
            <a:avLst/>
          </a:prstGeom>
          <a:noFill/>
          <a:ln w="9525">
            <a:noFill/>
            <a:miter lim="800000"/>
            <a:headEnd/>
            <a:tailEnd/>
          </a:ln>
          <a:effectLst/>
        </p:spPr>
        <p:txBody>
          <a:bodyPr>
            <a:spAutoFit/>
          </a:bodyPr>
          <a:lstStyle/>
          <a:p>
            <a:pPr>
              <a:spcAft>
                <a:spcPct val="50000"/>
              </a:spcAft>
            </a:pPr>
            <a:r>
              <a:rPr lang="en-US" altLang="zh-CN" sz="2800" b="1" dirty="0"/>
              <a:t>6.4.3  </a:t>
            </a:r>
            <a:r>
              <a:rPr lang="zh-CN" altLang="en-US" sz="2800" b="1" dirty="0"/>
              <a:t>负反馈对放大电路性能的影响</a:t>
            </a:r>
          </a:p>
          <a:p>
            <a:r>
              <a:rPr lang="zh-CN" altLang="en-US" sz="2000" dirty="0"/>
              <a:t>       负反馈对放大电路性能的影响，主要表现在以下几个方面：</a:t>
            </a:r>
            <a:endParaRPr lang="zh-CN" altLang="en-US" sz="2000" b="1" dirty="0"/>
          </a:p>
          <a:p>
            <a:pPr>
              <a:spcBef>
                <a:spcPct val="45000"/>
              </a:spcBef>
              <a:spcAft>
                <a:spcPct val="50000"/>
              </a:spcAft>
            </a:pPr>
            <a:r>
              <a:rPr lang="en-US" altLang="zh-CN" sz="2400" b="1" dirty="0"/>
              <a:t>1. </a:t>
            </a:r>
            <a:r>
              <a:rPr lang="zh-CN" altLang="en-US" sz="2400" b="1" dirty="0"/>
              <a:t>降低放大倍数</a:t>
            </a:r>
          </a:p>
          <a:p>
            <a:r>
              <a:rPr lang="zh-CN" altLang="en-US" sz="2000" dirty="0"/>
              <a:t>        若</a:t>
            </a:r>
            <a:r>
              <a:rPr lang="en-US" altLang="zh-CN" sz="2000" i="1" dirty="0" err="1"/>
              <a:t>A</a:t>
            </a:r>
            <a:r>
              <a:rPr lang="en-US" altLang="zh-CN" sz="2000" baseline="-25000" dirty="0" err="1"/>
              <a:t>f</a:t>
            </a:r>
            <a:r>
              <a:rPr lang="zh-CN" altLang="en-US" sz="2000" dirty="0"/>
              <a:t>为引入负反馈后的闭环放大倍数（此处只考虑相量      的大小，以下各量同），</a:t>
            </a:r>
            <a:r>
              <a:rPr lang="en-US" altLang="zh-CN" sz="2000" i="1" dirty="0"/>
              <a:t>A</a:t>
            </a:r>
            <a:r>
              <a:rPr lang="zh-CN" altLang="en-US" sz="2000" dirty="0"/>
              <a:t>为开环放大倍数，</a:t>
            </a:r>
            <a:r>
              <a:rPr lang="en-US" altLang="zh-CN" sz="2000" i="1" dirty="0"/>
              <a:t>F</a:t>
            </a:r>
            <a:r>
              <a:rPr lang="zh-CN" altLang="en-US" sz="2000" dirty="0"/>
              <a:t>为反馈系数，可以得到</a:t>
            </a:r>
          </a:p>
        </p:txBody>
      </p:sp>
      <p:sp>
        <p:nvSpPr>
          <p:cNvPr id="800774" name="Rectangle 6"/>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0773" name="Object 5"/>
          <p:cNvGraphicFramePr>
            <a:graphicFrameLocks noChangeAspect="1"/>
          </p:cNvGraphicFramePr>
          <p:nvPr/>
        </p:nvGraphicFramePr>
        <p:xfrm>
          <a:off x="7164288" y="1844824"/>
          <a:ext cx="365125" cy="431800"/>
        </p:xfrm>
        <a:graphic>
          <a:graphicData uri="http://schemas.openxmlformats.org/presentationml/2006/ole">
            <p:oleObj spid="_x0000_s800773" name="公式" r:id="rId3" imgW="203112" imgH="279279" progId="">
              <p:embed/>
            </p:oleObj>
          </a:graphicData>
        </a:graphic>
      </p:graphicFrame>
      <p:sp>
        <p:nvSpPr>
          <p:cNvPr id="800776" name="Rectangle 8"/>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0775" name="Object 7"/>
          <p:cNvGraphicFramePr>
            <a:graphicFrameLocks noChangeAspect="1"/>
          </p:cNvGraphicFramePr>
          <p:nvPr/>
        </p:nvGraphicFramePr>
        <p:xfrm>
          <a:off x="3635896" y="2565400"/>
          <a:ext cx="1656829" cy="817466"/>
        </p:xfrm>
        <a:graphic>
          <a:graphicData uri="http://schemas.openxmlformats.org/presentationml/2006/ole">
            <p:oleObj spid="_x0000_s800775" name="公式" r:id="rId4" imgW="749300" imgH="368300" progId="">
              <p:embed/>
            </p:oleObj>
          </a:graphicData>
        </a:graphic>
      </p:graphicFrame>
      <p:sp>
        <p:nvSpPr>
          <p:cNvPr id="800777" name="Text Box 9"/>
          <p:cNvSpPr txBox="1">
            <a:spLocks noChangeArrowheads="1"/>
          </p:cNvSpPr>
          <p:nvPr/>
        </p:nvSpPr>
        <p:spPr bwMode="auto">
          <a:xfrm>
            <a:off x="323529" y="3500438"/>
            <a:ext cx="8496622" cy="3016210"/>
          </a:xfrm>
          <a:prstGeom prst="rect">
            <a:avLst/>
          </a:prstGeom>
          <a:noFill/>
          <a:ln w="9525">
            <a:noFill/>
            <a:miter lim="800000"/>
            <a:headEnd/>
            <a:tailEnd/>
          </a:ln>
          <a:effectLst/>
        </p:spPr>
        <p:txBody>
          <a:bodyPr wrap="square">
            <a:spAutoFit/>
          </a:bodyPr>
          <a:lstStyle/>
          <a:p>
            <a:pPr>
              <a:spcBef>
                <a:spcPct val="50000"/>
              </a:spcBef>
            </a:pPr>
            <a:r>
              <a:rPr lang="en-US" altLang="zh-CN" sz="2000" dirty="0"/>
              <a:t>       </a:t>
            </a:r>
            <a:r>
              <a:rPr lang="zh-CN" altLang="en-US" sz="2000" dirty="0"/>
              <a:t>式（</a:t>
            </a:r>
            <a:r>
              <a:rPr lang="en-US" altLang="zh-CN" sz="2000" dirty="0"/>
              <a:t>6-31</a:t>
            </a:r>
            <a:r>
              <a:rPr lang="zh-CN" altLang="en-US" sz="2000" dirty="0"/>
              <a:t>）即为反馈放大电路的一般表达式。其中，</a:t>
            </a:r>
            <a:r>
              <a:rPr lang="en-US" altLang="zh-CN" sz="2000" dirty="0"/>
              <a:t>1+</a:t>
            </a:r>
            <a:r>
              <a:rPr lang="en-US" altLang="zh-CN" sz="2000" i="1" dirty="0"/>
              <a:t>AF</a:t>
            </a:r>
            <a:r>
              <a:rPr lang="zh-CN" altLang="en-US" sz="2000" dirty="0"/>
              <a:t>称为</a:t>
            </a:r>
            <a:r>
              <a:rPr lang="zh-CN" altLang="en-US" sz="2000" b="1" dirty="0"/>
              <a:t>反馈深度</a:t>
            </a:r>
            <a:r>
              <a:rPr lang="zh-CN" altLang="en-US" sz="2000" dirty="0"/>
              <a:t>，表示引入反馈后放大电路的放大倍数与无反馈时相比所变化的倍数。反馈深度是一个非常重要的参数，通过后面的分析将会看到，放大电路引入负反馈后，其中各项性能的改善程度，皆与</a:t>
            </a:r>
            <a:r>
              <a:rPr lang="en-US" altLang="zh-CN" sz="2000" dirty="0"/>
              <a:t>1+</a:t>
            </a:r>
            <a:r>
              <a:rPr lang="en-US" altLang="zh-CN" sz="2000" i="1" dirty="0"/>
              <a:t>AF</a:t>
            </a:r>
            <a:r>
              <a:rPr lang="zh-CN" altLang="en-US" sz="2000" dirty="0"/>
              <a:t>的大小有关。下面针对式（</a:t>
            </a:r>
            <a:r>
              <a:rPr lang="en-US" altLang="zh-CN" sz="2000" dirty="0"/>
              <a:t>6-31</a:t>
            </a:r>
            <a:r>
              <a:rPr lang="zh-CN" altLang="en-US" sz="2000" dirty="0"/>
              <a:t>）分三种情况进行讨论：</a:t>
            </a:r>
          </a:p>
          <a:p>
            <a:pPr>
              <a:spcBef>
                <a:spcPct val="50000"/>
              </a:spcBef>
            </a:pPr>
            <a:r>
              <a:rPr lang="zh-CN" altLang="en-US" sz="2000" dirty="0"/>
              <a:t>      （</a:t>
            </a:r>
            <a:r>
              <a:rPr lang="en-US" altLang="zh-CN" sz="2000" dirty="0"/>
              <a:t>1</a:t>
            </a:r>
            <a:r>
              <a:rPr lang="zh-CN" altLang="en-US" sz="2000" dirty="0"/>
              <a:t>）若（</a:t>
            </a:r>
            <a:r>
              <a:rPr lang="en-US" altLang="zh-CN" sz="2000" dirty="0"/>
              <a:t>1+</a:t>
            </a:r>
            <a:r>
              <a:rPr lang="en-US" altLang="zh-CN" sz="2000" i="1" dirty="0"/>
              <a:t>AF</a:t>
            </a:r>
            <a:r>
              <a:rPr lang="zh-CN" altLang="en-US" sz="2000" dirty="0"/>
              <a:t>）＞</a:t>
            </a:r>
            <a:r>
              <a:rPr lang="en-US" altLang="zh-CN" sz="2000" dirty="0"/>
              <a:t>1</a:t>
            </a:r>
            <a:r>
              <a:rPr lang="zh-CN" altLang="en-US" sz="2000" dirty="0"/>
              <a:t>，则</a:t>
            </a:r>
            <a:r>
              <a:rPr lang="en-US" altLang="zh-CN" sz="2000" i="1" dirty="0" err="1"/>
              <a:t>A</a:t>
            </a:r>
            <a:r>
              <a:rPr lang="en-US" altLang="zh-CN" sz="2000" baseline="-25000" dirty="0" err="1"/>
              <a:t>f</a:t>
            </a:r>
            <a:r>
              <a:rPr lang="en-US" altLang="zh-CN" sz="2000" dirty="0"/>
              <a:t> </a:t>
            </a:r>
            <a:r>
              <a:rPr lang="zh-CN" altLang="en-US" sz="2000" dirty="0"/>
              <a:t>＜</a:t>
            </a:r>
            <a:r>
              <a:rPr lang="en-US" altLang="zh-CN" sz="2000" i="1" dirty="0"/>
              <a:t>A</a:t>
            </a:r>
            <a:r>
              <a:rPr lang="zh-CN" altLang="en-US" sz="2000" dirty="0"/>
              <a:t>，说明引入反馈后使放大倍数减小，这种反馈称为</a:t>
            </a:r>
            <a:r>
              <a:rPr lang="zh-CN" altLang="en-US" sz="2000" b="1" dirty="0"/>
              <a:t>负反馈</a:t>
            </a:r>
            <a:r>
              <a:rPr lang="zh-CN" altLang="en-US" sz="2000" dirty="0"/>
              <a:t>。负反馈虽然降低了放大倍数，但却换来了放大电路性能的稳定，可以说，负反馈放大电路是以牺牲放大倍数作为代价换来整个电路性能的稳定。</a:t>
            </a:r>
          </a:p>
        </p:txBody>
      </p:sp>
      <p:sp>
        <p:nvSpPr>
          <p:cNvPr id="800778" name="Text Box 10"/>
          <p:cNvSpPr txBox="1">
            <a:spLocks noChangeArrowheads="1"/>
          </p:cNvSpPr>
          <p:nvPr/>
        </p:nvSpPr>
        <p:spPr bwMode="auto">
          <a:xfrm>
            <a:off x="6732588" y="2781300"/>
            <a:ext cx="1439862" cy="366713"/>
          </a:xfrm>
          <a:prstGeom prst="rect">
            <a:avLst/>
          </a:prstGeom>
          <a:noFill/>
          <a:ln w="9525">
            <a:noFill/>
            <a:miter lim="800000"/>
            <a:headEnd/>
            <a:tailEnd/>
          </a:ln>
          <a:effectLst/>
        </p:spPr>
        <p:txBody>
          <a:bodyPr>
            <a:spAutoFit/>
          </a:bodyPr>
          <a:lstStyle/>
          <a:p>
            <a:pPr>
              <a:spcBef>
                <a:spcPct val="50000"/>
              </a:spcBef>
            </a:pPr>
            <a:r>
              <a:rPr lang="zh-CN" altLang="en-US"/>
              <a:t>（</a:t>
            </a:r>
            <a:r>
              <a:rPr lang="en-US" altLang="zh-CN"/>
              <a:t>6-31</a:t>
            </a:r>
            <a:r>
              <a:rPr lang="zh-CN" altLang="en-US"/>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6" name="Text Box 4"/>
          <p:cNvSpPr txBox="1">
            <a:spLocks noChangeArrowheads="1"/>
          </p:cNvSpPr>
          <p:nvPr/>
        </p:nvSpPr>
        <p:spPr bwMode="auto">
          <a:xfrm>
            <a:off x="395536" y="302359"/>
            <a:ext cx="8424862" cy="6247864"/>
          </a:xfrm>
          <a:prstGeom prst="rect">
            <a:avLst/>
          </a:prstGeom>
          <a:noFill/>
          <a:ln w="9525">
            <a:noFill/>
            <a:miter lim="800000"/>
            <a:headEnd/>
            <a:tailEnd/>
          </a:ln>
          <a:effectLst/>
        </p:spPr>
        <p:txBody>
          <a:bodyPr>
            <a:spAutoFit/>
          </a:bodyPr>
          <a:lstStyle/>
          <a:p>
            <a:r>
              <a:rPr lang="en-US" altLang="zh-CN" dirty="0"/>
              <a:t>       </a:t>
            </a:r>
            <a:r>
              <a:rPr lang="zh-CN" altLang="en-US" sz="2000" dirty="0"/>
              <a:t>在负反馈情况下，如果反馈深度（</a:t>
            </a:r>
            <a:r>
              <a:rPr lang="en-US" altLang="zh-CN" sz="2000" dirty="0"/>
              <a:t>1+</a:t>
            </a:r>
            <a:r>
              <a:rPr lang="en-US" altLang="zh-CN" sz="2000" i="1" dirty="0"/>
              <a:t>AF</a:t>
            </a:r>
            <a:r>
              <a:rPr lang="zh-CN" altLang="en-US" sz="2000" dirty="0"/>
              <a:t>）＞＞</a:t>
            </a:r>
            <a:r>
              <a:rPr lang="en-US" altLang="zh-CN" sz="2000" dirty="0"/>
              <a:t>1</a:t>
            </a:r>
            <a:r>
              <a:rPr lang="zh-CN" altLang="en-US" sz="2000" dirty="0"/>
              <a:t>，则式（</a:t>
            </a:r>
            <a:r>
              <a:rPr lang="en-US" altLang="zh-CN" sz="2000" dirty="0"/>
              <a:t>6-31</a:t>
            </a:r>
            <a:r>
              <a:rPr lang="zh-CN" altLang="en-US" sz="2000" dirty="0"/>
              <a:t>）可</a:t>
            </a:r>
            <a:r>
              <a:rPr lang="zh-CN" altLang="en-US" sz="2000" dirty="0" smtClean="0"/>
              <a:t>简</a:t>
            </a:r>
            <a:endParaRPr lang="en-US" altLang="zh-CN" sz="2000" dirty="0" smtClean="0"/>
          </a:p>
          <a:p>
            <a:endParaRPr lang="en-US" altLang="zh-CN" sz="2000" dirty="0" smtClean="0"/>
          </a:p>
          <a:p>
            <a:r>
              <a:rPr lang="zh-CN" altLang="en-US" sz="2000" dirty="0" smtClean="0"/>
              <a:t>化为           </a:t>
            </a:r>
            <a:r>
              <a:rPr lang="zh-CN" altLang="en-US" sz="2000" dirty="0"/>
              <a:t>，这表明，当反馈深度（</a:t>
            </a:r>
            <a:r>
              <a:rPr lang="en-US" altLang="zh-CN" sz="2000" dirty="0"/>
              <a:t>1+</a:t>
            </a:r>
            <a:r>
              <a:rPr lang="en-US" altLang="zh-CN" sz="2000" i="1" dirty="0"/>
              <a:t>AF</a:t>
            </a:r>
            <a:r>
              <a:rPr lang="zh-CN" altLang="en-US" sz="2000" dirty="0"/>
              <a:t>）＞＞</a:t>
            </a:r>
            <a:r>
              <a:rPr lang="en-US" altLang="zh-CN" sz="2000" dirty="0"/>
              <a:t>1</a:t>
            </a:r>
            <a:r>
              <a:rPr lang="zh-CN" altLang="en-US" sz="2000" dirty="0"/>
              <a:t>时，闭环放大倍数</a:t>
            </a:r>
            <a:r>
              <a:rPr lang="en-US" altLang="zh-CN" sz="2000" i="1" dirty="0" err="1"/>
              <a:t>A</a:t>
            </a:r>
            <a:r>
              <a:rPr lang="en-US" altLang="zh-CN" sz="2000" baseline="-25000" dirty="0" err="1"/>
              <a:t>f</a:t>
            </a:r>
            <a:r>
              <a:rPr lang="zh-CN" altLang="en-US" sz="2000" dirty="0" smtClean="0"/>
              <a:t>基</a:t>
            </a:r>
            <a:endParaRPr lang="en-US" altLang="zh-CN" sz="2000" dirty="0" smtClean="0"/>
          </a:p>
          <a:p>
            <a:endParaRPr lang="en-US" altLang="zh-CN" sz="2000" dirty="0" smtClean="0"/>
          </a:p>
          <a:p>
            <a:r>
              <a:rPr lang="zh-CN" altLang="en-US" sz="2000" dirty="0" smtClean="0"/>
              <a:t>本</a:t>
            </a:r>
            <a:r>
              <a:rPr lang="zh-CN" altLang="en-US" sz="2000" dirty="0"/>
              <a:t>上等于</a:t>
            </a:r>
            <a:r>
              <a:rPr lang="zh-CN" altLang="en-US" sz="2000" dirty="0" smtClean="0"/>
              <a:t>反馈</a:t>
            </a:r>
            <a:r>
              <a:rPr lang="zh-CN" altLang="en-US" sz="2000" dirty="0"/>
              <a:t>系数</a:t>
            </a:r>
            <a:r>
              <a:rPr lang="en-US" altLang="zh-CN" sz="2000" i="1" dirty="0"/>
              <a:t>F</a:t>
            </a:r>
            <a:r>
              <a:rPr lang="zh-CN" altLang="en-US" sz="2000" dirty="0"/>
              <a:t>的倒数，而与放大电路的放大倍数</a:t>
            </a:r>
            <a:r>
              <a:rPr lang="en-US" altLang="zh-CN" sz="2000" i="1" dirty="0"/>
              <a:t>A</a:t>
            </a:r>
            <a:r>
              <a:rPr lang="zh-CN" altLang="en-US" sz="2000" dirty="0"/>
              <a:t>无关。因而，即使由于温度等因素变化而导致放大网络的放大倍数</a:t>
            </a:r>
            <a:r>
              <a:rPr lang="en-US" altLang="zh-CN" sz="2000" i="1" dirty="0"/>
              <a:t>A</a:t>
            </a:r>
            <a:r>
              <a:rPr lang="zh-CN" altLang="en-US" sz="2000" dirty="0"/>
              <a:t>发生变化，只要</a:t>
            </a:r>
            <a:r>
              <a:rPr lang="en-US" altLang="zh-CN" sz="2000" i="1" dirty="0"/>
              <a:t>F</a:t>
            </a:r>
            <a:r>
              <a:rPr lang="zh-CN" altLang="en-US" sz="2000" dirty="0"/>
              <a:t>的值一定，就能保证闭环放大倍数</a:t>
            </a:r>
            <a:r>
              <a:rPr lang="en-US" altLang="zh-CN" sz="2000" i="1" dirty="0" err="1"/>
              <a:t>A</a:t>
            </a:r>
            <a:r>
              <a:rPr lang="en-US" altLang="zh-CN" sz="2000" baseline="-25000" dirty="0" err="1"/>
              <a:t>f</a:t>
            </a:r>
            <a:r>
              <a:rPr lang="zh-CN" altLang="en-US" sz="2000" dirty="0"/>
              <a:t>稳定，这是深度负反馈放大电路的一个突出优点。实际的反馈网络常由电阻等原件组成，反馈系数</a:t>
            </a:r>
            <a:r>
              <a:rPr lang="en-US" altLang="zh-CN" sz="2000" i="1" dirty="0"/>
              <a:t>F</a:t>
            </a:r>
            <a:r>
              <a:rPr lang="zh-CN" altLang="en-US" sz="2000" dirty="0"/>
              <a:t>通常决定于某些电阻值之比，基本上不受温度的影响。实际在设计放大电路时，为了提高稳定性，往往选用开环电压增益</a:t>
            </a:r>
            <a:r>
              <a:rPr lang="en-US" altLang="zh-CN" sz="2000" i="1" dirty="0" err="1"/>
              <a:t>A</a:t>
            </a:r>
            <a:r>
              <a:rPr lang="en-US" altLang="zh-CN" sz="2000" dirty="0" err="1"/>
              <a:t>od</a:t>
            </a:r>
            <a:r>
              <a:rPr lang="zh-CN" altLang="en-US" sz="2000" dirty="0"/>
              <a:t>很高的集成运放，以便引入深度负反馈。</a:t>
            </a:r>
          </a:p>
          <a:p>
            <a:r>
              <a:rPr lang="zh-CN" altLang="en-US" sz="2000" dirty="0"/>
              <a:t>       （</a:t>
            </a:r>
            <a:r>
              <a:rPr lang="en-US" altLang="zh-CN" sz="2000" dirty="0"/>
              <a:t>2</a:t>
            </a:r>
            <a:r>
              <a:rPr lang="zh-CN" altLang="en-US" sz="2000" dirty="0"/>
              <a:t>）若（</a:t>
            </a:r>
            <a:r>
              <a:rPr lang="en-US" altLang="zh-CN" sz="2000" dirty="0"/>
              <a:t>1+</a:t>
            </a:r>
            <a:r>
              <a:rPr lang="en-US" altLang="zh-CN" sz="2000" i="1" dirty="0"/>
              <a:t>AF</a:t>
            </a:r>
            <a:r>
              <a:rPr lang="zh-CN" altLang="en-US" sz="2000" dirty="0"/>
              <a:t>）＜</a:t>
            </a:r>
            <a:r>
              <a:rPr lang="en-US" altLang="zh-CN" sz="2000" dirty="0"/>
              <a:t>1</a:t>
            </a:r>
            <a:r>
              <a:rPr lang="zh-CN" altLang="en-US" sz="2000" dirty="0"/>
              <a:t>，则</a:t>
            </a:r>
            <a:r>
              <a:rPr lang="en-US" altLang="zh-CN" sz="2000" i="1" dirty="0" err="1"/>
              <a:t>A</a:t>
            </a:r>
            <a:r>
              <a:rPr lang="en-US" altLang="zh-CN" sz="2000" baseline="-25000" dirty="0" err="1"/>
              <a:t>f</a:t>
            </a:r>
            <a:r>
              <a:rPr lang="zh-CN" altLang="en-US" sz="2000" dirty="0"/>
              <a:t>＞</a:t>
            </a:r>
            <a:r>
              <a:rPr lang="en-US" altLang="zh-CN" sz="2000" i="1" dirty="0"/>
              <a:t>A</a:t>
            </a:r>
            <a:r>
              <a:rPr lang="zh-CN" altLang="en-US" sz="2000" dirty="0"/>
              <a:t>，即引入反馈后放大倍数比原来增大，因此这种反馈称为</a:t>
            </a:r>
            <a:r>
              <a:rPr lang="zh-CN" altLang="en-US" sz="2000" b="1" dirty="0"/>
              <a:t>正反馈</a:t>
            </a:r>
            <a:r>
              <a:rPr lang="zh-CN" altLang="en-US" sz="2000" dirty="0"/>
              <a:t>。正反馈虽然可以提高增益，但使放大电路的性能不稳定，所以很少使用。</a:t>
            </a:r>
          </a:p>
          <a:p>
            <a:r>
              <a:rPr lang="zh-CN" altLang="en-US" sz="2000" dirty="0"/>
              <a:t>       （</a:t>
            </a:r>
            <a:r>
              <a:rPr lang="en-US" altLang="zh-CN" sz="2000" dirty="0"/>
              <a:t>3</a:t>
            </a:r>
            <a:r>
              <a:rPr lang="zh-CN" altLang="en-US" sz="2000" dirty="0"/>
              <a:t>）若（</a:t>
            </a:r>
            <a:r>
              <a:rPr lang="en-US" altLang="zh-CN" sz="2000" dirty="0"/>
              <a:t>1+</a:t>
            </a:r>
            <a:r>
              <a:rPr lang="en-US" altLang="zh-CN" sz="2000" i="1" dirty="0"/>
              <a:t>AF</a:t>
            </a:r>
            <a:r>
              <a:rPr lang="zh-CN" altLang="en-US" sz="2000" dirty="0"/>
              <a:t>）</a:t>
            </a:r>
            <a:r>
              <a:rPr lang="en-US" altLang="zh-CN" sz="2000" dirty="0"/>
              <a:t>= 0</a:t>
            </a:r>
            <a:r>
              <a:rPr lang="zh-CN" altLang="en-US" sz="2000" dirty="0"/>
              <a:t>，即</a:t>
            </a:r>
            <a:r>
              <a:rPr lang="en-US" altLang="zh-CN" sz="2000" i="1" dirty="0"/>
              <a:t>AF</a:t>
            </a:r>
            <a:r>
              <a:rPr lang="en-US" altLang="zh-CN" sz="2000" dirty="0"/>
              <a:t> = -1</a:t>
            </a:r>
            <a:r>
              <a:rPr lang="zh-CN" altLang="en-US" sz="2000" dirty="0"/>
              <a:t>，则</a:t>
            </a:r>
            <a:r>
              <a:rPr lang="en-US" altLang="zh-CN" sz="2000" i="1" dirty="0" err="1"/>
              <a:t>A</a:t>
            </a:r>
            <a:r>
              <a:rPr lang="en-US" altLang="zh-CN" sz="2000" baseline="-25000" dirty="0" err="1"/>
              <a:t>f</a:t>
            </a:r>
            <a:r>
              <a:rPr lang="en-US" altLang="zh-CN" sz="2000" dirty="0"/>
              <a:t>→∞</a:t>
            </a:r>
            <a:r>
              <a:rPr lang="zh-CN" altLang="en-US" sz="2000" dirty="0"/>
              <a:t>。说明当</a:t>
            </a:r>
            <a:r>
              <a:rPr lang="en-US" altLang="zh-CN" sz="2000" i="1" dirty="0"/>
              <a:t>X</a:t>
            </a:r>
            <a:r>
              <a:rPr lang="en-US" altLang="zh-CN" sz="2000" baseline="-25000" dirty="0"/>
              <a:t>i</a:t>
            </a:r>
            <a:r>
              <a:rPr lang="en-US" altLang="zh-CN" sz="2000" dirty="0"/>
              <a:t>= 0</a:t>
            </a:r>
            <a:r>
              <a:rPr lang="zh-CN" altLang="en-US" sz="2000" dirty="0"/>
              <a:t>时，</a:t>
            </a:r>
            <a:r>
              <a:rPr lang="en-US" altLang="zh-CN" sz="2000" i="1" dirty="0"/>
              <a:t>X</a:t>
            </a:r>
            <a:r>
              <a:rPr lang="en-US" altLang="zh-CN" sz="2000" dirty="0"/>
              <a:t>o≠0</a:t>
            </a:r>
            <a:r>
              <a:rPr lang="zh-CN" altLang="en-US" sz="2000" dirty="0"/>
              <a:t>，此时放大电路虽然没有外加输入信号，但有一定的输出信号。放大电路的这种状态称为</a:t>
            </a:r>
            <a:r>
              <a:rPr lang="zh-CN" altLang="en-US" sz="2000" b="1" dirty="0"/>
              <a:t>自激振荡</a:t>
            </a:r>
            <a:r>
              <a:rPr lang="zh-CN" altLang="en-US" sz="2000" dirty="0"/>
              <a:t>。当反馈放大电路发生自激振荡时，输出信号将不受输入信号的控制，也就是说，放大电路失去了放大作用，这是我们所不希望的。但是，有时为了产生正弦波或其它波形信号，有意识地在放大电路中引入一个正反馈，并使之满足自激振荡的条件。</a:t>
            </a:r>
          </a:p>
        </p:txBody>
      </p:sp>
      <p:sp>
        <p:nvSpPr>
          <p:cNvPr id="801798"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1797" name="Object 5"/>
          <p:cNvGraphicFramePr>
            <a:graphicFrameLocks noChangeAspect="1"/>
          </p:cNvGraphicFramePr>
          <p:nvPr/>
        </p:nvGraphicFramePr>
        <p:xfrm>
          <a:off x="971600" y="836712"/>
          <a:ext cx="725487" cy="571500"/>
        </p:xfrm>
        <a:graphic>
          <a:graphicData uri="http://schemas.openxmlformats.org/presentationml/2006/ole">
            <p:oleObj spid="_x0000_s801797" name="公式" r:id="rId3" imgW="507960" imgH="393480" progId="">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20" name="Text Box 4"/>
          <p:cNvSpPr txBox="1">
            <a:spLocks noChangeArrowheads="1"/>
          </p:cNvSpPr>
          <p:nvPr/>
        </p:nvSpPr>
        <p:spPr bwMode="auto">
          <a:xfrm>
            <a:off x="539750" y="476250"/>
            <a:ext cx="8353425" cy="5404556"/>
          </a:xfrm>
          <a:prstGeom prst="rect">
            <a:avLst/>
          </a:prstGeom>
          <a:noFill/>
          <a:ln w="9525">
            <a:noFill/>
            <a:miter lim="800000"/>
            <a:headEnd/>
            <a:tailEnd/>
          </a:ln>
          <a:effectLst/>
        </p:spPr>
        <p:txBody>
          <a:bodyPr>
            <a:spAutoFit/>
          </a:bodyPr>
          <a:lstStyle/>
          <a:p>
            <a:pPr>
              <a:spcAft>
                <a:spcPct val="60000"/>
              </a:spcAft>
            </a:pPr>
            <a:r>
              <a:rPr lang="en-US" altLang="zh-CN" sz="2400" b="1" dirty="0"/>
              <a:t>2. </a:t>
            </a:r>
            <a:r>
              <a:rPr lang="zh-CN" altLang="en-US" sz="2400" b="1" dirty="0"/>
              <a:t>提高放大倍数的稳定性</a:t>
            </a:r>
          </a:p>
          <a:p>
            <a:r>
              <a:rPr lang="zh-CN" altLang="en-US" sz="2000" i="1" dirty="0"/>
              <a:t>       </a:t>
            </a:r>
            <a:r>
              <a:rPr lang="en-US" altLang="zh-CN" sz="2000" i="1" dirty="0" err="1"/>
              <a:t>A</a:t>
            </a:r>
            <a:r>
              <a:rPr lang="en-US" altLang="zh-CN" sz="2000" baseline="-25000" dirty="0" err="1"/>
              <a:t>f</a:t>
            </a:r>
            <a:r>
              <a:rPr lang="zh-CN" altLang="en-US" sz="2000" dirty="0"/>
              <a:t>的稳定性是</a:t>
            </a:r>
            <a:r>
              <a:rPr lang="en-US" altLang="zh-CN" sz="2000" i="1" dirty="0"/>
              <a:t>A</a:t>
            </a:r>
            <a:r>
              <a:rPr lang="zh-CN" altLang="en-US" sz="2000" dirty="0"/>
              <a:t>的（</a:t>
            </a:r>
            <a:r>
              <a:rPr lang="en-US" altLang="zh-CN" sz="2000" dirty="0"/>
              <a:t>1+</a:t>
            </a:r>
            <a:r>
              <a:rPr lang="en-US" altLang="zh-CN" sz="2000" i="1" dirty="0"/>
              <a:t>AF</a:t>
            </a:r>
            <a:r>
              <a:rPr lang="zh-CN" altLang="en-US" sz="2000" dirty="0"/>
              <a:t>）倍。例如，当</a:t>
            </a:r>
            <a:r>
              <a:rPr lang="en-US" altLang="zh-CN" sz="2000" i="1" dirty="0"/>
              <a:t>A</a:t>
            </a:r>
            <a:r>
              <a:rPr lang="zh-CN" altLang="en-US" sz="2000" dirty="0"/>
              <a:t>变化</a:t>
            </a:r>
            <a:r>
              <a:rPr lang="en-US" altLang="zh-CN" sz="2000" dirty="0"/>
              <a:t>10 %</a:t>
            </a:r>
            <a:r>
              <a:rPr lang="zh-CN" altLang="en-US" sz="2000" dirty="0"/>
              <a:t>时，若</a:t>
            </a:r>
            <a:r>
              <a:rPr lang="en-US" altLang="zh-CN" sz="2000" dirty="0"/>
              <a:t>1+</a:t>
            </a:r>
            <a:r>
              <a:rPr lang="en-US" altLang="zh-CN" sz="2000" i="1" dirty="0"/>
              <a:t>AF</a:t>
            </a:r>
            <a:r>
              <a:rPr lang="en-US" altLang="zh-CN" sz="2000" dirty="0"/>
              <a:t> = 100</a:t>
            </a:r>
            <a:r>
              <a:rPr lang="zh-CN" altLang="en-US" sz="2000" dirty="0"/>
              <a:t>，则</a:t>
            </a:r>
            <a:r>
              <a:rPr lang="en-US" altLang="zh-CN" sz="2000" i="1" dirty="0" err="1"/>
              <a:t>A</a:t>
            </a:r>
            <a:r>
              <a:rPr lang="en-US" altLang="zh-CN" sz="2000" baseline="-25000" dirty="0" err="1"/>
              <a:t>f</a:t>
            </a:r>
            <a:r>
              <a:rPr lang="zh-CN" altLang="en-US" sz="2000" dirty="0"/>
              <a:t>仅变化</a:t>
            </a:r>
            <a:r>
              <a:rPr lang="en-US" altLang="zh-CN" sz="2000" dirty="0"/>
              <a:t>0.1%</a:t>
            </a:r>
            <a:r>
              <a:rPr lang="zh-CN" altLang="en-US" sz="2000" dirty="0"/>
              <a:t>。</a:t>
            </a:r>
          </a:p>
          <a:p>
            <a:r>
              <a:rPr lang="zh-CN" altLang="en-US" sz="2000" dirty="0"/>
              <a:t>       应当指出，</a:t>
            </a:r>
            <a:r>
              <a:rPr lang="en-US" altLang="zh-CN" sz="2000" i="1" dirty="0" err="1"/>
              <a:t>A</a:t>
            </a:r>
            <a:r>
              <a:rPr lang="en-US" altLang="zh-CN" sz="2000" baseline="-25000" dirty="0" err="1"/>
              <a:t>f</a:t>
            </a:r>
            <a:r>
              <a:rPr lang="zh-CN" altLang="en-US" sz="2000" dirty="0"/>
              <a:t>的稳定性是以损失放大倍数作为代价的，即</a:t>
            </a:r>
            <a:r>
              <a:rPr lang="en-US" altLang="zh-CN" sz="2000" i="1" dirty="0" err="1"/>
              <a:t>A</a:t>
            </a:r>
            <a:r>
              <a:rPr lang="en-US" altLang="zh-CN" sz="2000" dirty="0" err="1"/>
              <a:t>f</a:t>
            </a:r>
            <a:r>
              <a:rPr lang="zh-CN" altLang="en-US" sz="2000" dirty="0"/>
              <a:t>减小到</a:t>
            </a:r>
            <a:r>
              <a:rPr lang="en-US" altLang="zh-CN" sz="2000" i="1" dirty="0"/>
              <a:t>A</a:t>
            </a:r>
            <a:r>
              <a:rPr lang="zh-CN" altLang="en-US" sz="2000" dirty="0"/>
              <a:t>的（</a:t>
            </a:r>
            <a:r>
              <a:rPr lang="en-US" altLang="zh-CN" sz="2000" dirty="0"/>
              <a:t>1+</a:t>
            </a:r>
            <a:r>
              <a:rPr lang="en-US" altLang="zh-CN" sz="2000" i="1" dirty="0"/>
              <a:t>AF</a:t>
            </a:r>
            <a:r>
              <a:rPr lang="zh-CN" altLang="en-US" sz="2000" dirty="0"/>
              <a:t>）分之一，才使其稳定性提高到</a:t>
            </a:r>
            <a:r>
              <a:rPr lang="en-US" altLang="zh-CN" sz="2000" i="1" dirty="0"/>
              <a:t>A</a:t>
            </a:r>
            <a:r>
              <a:rPr lang="zh-CN" altLang="en-US" sz="2000" dirty="0"/>
              <a:t>的（</a:t>
            </a:r>
            <a:r>
              <a:rPr lang="en-US" altLang="zh-CN" sz="2000" dirty="0"/>
              <a:t>1+</a:t>
            </a:r>
            <a:r>
              <a:rPr lang="en-US" altLang="zh-CN" sz="2000" i="1" dirty="0"/>
              <a:t>AF</a:t>
            </a:r>
            <a:r>
              <a:rPr lang="zh-CN" altLang="en-US" sz="2000" dirty="0"/>
              <a:t>）倍。</a:t>
            </a:r>
            <a:endParaRPr lang="zh-CN" altLang="en-US" sz="2000" b="1" dirty="0"/>
          </a:p>
          <a:p>
            <a:pPr>
              <a:spcBef>
                <a:spcPct val="45000"/>
              </a:spcBef>
              <a:spcAft>
                <a:spcPct val="50000"/>
              </a:spcAft>
            </a:pPr>
            <a:r>
              <a:rPr lang="en-US" altLang="zh-CN" sz="2400" b="1" dirty="0"/>
              <a:t>3. </a:t>
            </a:r>
            <a:r>
              <a:rPr lang="zh-CN" altLang="en-US" sz="2400" b="1" dirty="0"/>
              <a:t>改善非线性失真</a:t>
            </a:r>
          </a:p>
          <a:p>
            <a:r>
              <a:rPr lang="zh-CN" altLang="en-US" sz="2000" dirty="0"/>
              <a:t>       可以证明，在输出信号基波不变的情况下，引入负反馈后，电路的非线性失真减小到原来的（</a:t>
            </a:r>
            <a:r>
              <a:rPr lang="en-US" altLang="zh-CN" sz="2000" dirty="0"/>
              <a:t>1+</a:t>
            </a:r>
            <a:r>
              <a:rPr lang="en-US" altLang="zh-CN" sz="2000" i="1" dirty="0"/>
              <a:t>AF</a:t>
            </a:r>
            <a:r>
              <a:rPr lang="zh-CN" altLang="en-US" sz="2000" dirty="0"/>
              <a:t>）分之一。</a:t>
            </a:r>
          </a:p>
          <a:p>
            <a:r>
              <a:rPr lang="zh-CN" altLang="en-US" sz="2000" dirty="0"/>
              <a:t>       例如，在图</a:t>
            </a:r>
            <a:r>
              <a:rPr lang="en-US" altLang="zh-CN" sz="2000" dirty="0"/>
              <a:t>6-30</a:t>
            </a:r>
            <a:r>
              <a:rPr lang="zh-CN" altLang="en-US" sz="2000" dirty="0"/>
              <a:t>（</a:t>
            </a:r>
            <a:r>
              <a:rPr lang="en-US" altLang="zh-CN" sz="2000" dirty="0"/>
              <a:t>a</a:t>
            </a:r>
            <a:r>
              <a:rPr lang="zh-CN" altLang="en-US" sz="2000" dirty="0"/>
              <a:t>）所示电路中，放大电路无反馈，当输入信号为正弦波时，由于放大电路的非线性，使输出信号幅值出现上大下小、正半周与负半周不对称的失真波形。但是，当电路中引入负反馈后，由于反馈信号取自输出信号，所以也呈上大下小的波形，这样，净输入信号就会呈现上小下大的波形（因为净输入信号），如图</a:t>
            </a:r>
            <a:r>
              <a:rPr lang="en-US" altLang="zh-CN" sz="2000" dirty="0"/>
              <a:t>6-30</a:t>
            </a:r>
            <a:r>
              <a:rPr lang="zh-CN" altLang="en-US" sz="2000" dirty="0"/>
              <a:t>（</a:t>
            </a:r>
            <a:r>
              <a:rPr lang="en-US" altLang="zh-CN" sz="2000" dirty="0"/>
              <a:t>b</a:t>
            </a:r>
            <a:r>
              <a:rPr lang="zh-CN" altLang="en-US" sz="2000" dirty="0"/>
              <a:t>）所示；经过放大电路非线性的校正，使得输出信号幅值正、负半周趋于对称，近似为正弦波，即改善了输出波形。</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3844" name="Picture 4"/>
          <p:cNvPicPr>
            <a:picLocks noChangeAspect="1" noChangeArrowheads="1"/>
          </p:cNvPicPr>
          <p:nvPr/>
        </p:nvPicPr>
        <p:blipFill>
          <a:blip r:embed="rId2" cstate="print"/>
          <a:srcRect/>
          <a:stretch>
            <a:fillRect/>
          </a:stretch>
        </p:blipFill>
        <p:spPr bwMode="auto">
          <a:xfrm>
            <a:off x="755576" y="476672"/>
            <a:ext cx="7272808" cy="4612620"/>
          </a:xfrm>
          <a:prstGeom prst="rect">
            <a:avLst/>
          </a:prstGeom>
          <a:noFill/>
          <a:ln w="9525">
            <a:noFill/>
            <a:miter lim="800000"/>
            <a:headEnd/>
            <a:tailEnd/>
          </a:ln>
          <a:effectLst/>
        </p:spPr>
      </p:pic>
      <p:sp>
        <p:nvSpPr>
          <p:cNvPr id="803845" name="Text Box 5"/>
          <p:cNvSpPr txBox="1">
            <a:spLocks noChangeArrowheads="1"/>
          </p:cNvSpPr>
          <p:nvPr/>
        </p:nvSpPr>
        <p:spPr bwMode="auto">
          <a:xfrm>
            <a:off x="3491880" y="5301208"/>
            <a:ext cx="2303463" cy="366712"/>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图</a:t>
            </a:r>
            <a:r>
              <a:rPr lang="en-US" altLang="zh-CN" b="1" dirty="0"/>
              <a:t>6-30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8" name="Text Box 4"/>
          <p:cNvSpPr txBox="1">
            <a:spLocks noChangeArrowheads="1"/>
          </p:cNvSpPr>
          <p:nvPr/>
        </p:nvSpPr>
        <p:spPr bwMode="auto">
          <a:xfrm>
            <a:off x="467544" y="188640"/>
            <a:ext cx="8424862" cy="4616648"/>
          </a:xfrm>
          <a:prstGeom prst="rect">
            <a:avLst/>
          </a:prstGeom>
          <a:noFill/>
          <a:ln w="9525">
            <a:noFill/>
            <a:miter lim="800000"/>
            <a:headEnd/>
            <a:tailEnd/>
          </a:ln>
          <a:effectLst/>
        </p:spPr>
        <p:txBody>
          <a:bodyPr>
            <a:spAutoFit/>
          </a:bodyPr>
          <a:lstStyle/>
          <a:p>
            <a:pPr>
              <a:spcAft>
                <a:spcPct val="50000"/>
              </a:spcAft>
            </a:pPr>
            <a:r>
              <a:rPr lang="en-US" altLang="zh-CN" sz="2400" b="1" dirty="0"/>
              <a:t>4. </a:t>
            </a:r>
            <a:r>
              <a:rPr lang="zh-CN" altLang="en-US" sz="2400" b="1" dirty="0"/>
              <a:t>展宽频带</a:t>
            </a:r>
          </a:p>
          <a:p>
            <a:r>
              <a:rPr lang="zh-CN" altLang="en-US" sz="2000" dirty="0"/>
              <a:t>       引入负反馈后，电压放大倍数下降几分之一，通频带就展宽几倍。可见，引入负反馈可以展宽通频带，但这也是以降低放大倍数作为代价的。</a:t>
            </a:r>
            <a:endParaRPr lang="zh-CN" altLang="en-US" sz="2000" b="1" dirty="0"/>
          </a:p>
          <a:p>
            <a:pPr>
              <a:spcBef>
                <a:spcPct val="45000"/>
              </a:spcBef>
              <a:spcAft>
                <a:spcPct val="45000"/>
              </a:spcAft>
            </a:pPr>
            <a:r>
              <a:rPr lang="en-US" altLang="zh-CN" sz="2000" b="1" dirty="0"/>
              <a:t>5. </a:t>
            </a:r>
            <a:r>
              <a:rPr lang="zh-CN" altLang="en-US" sz="2000" b="1" dirty="0"/>
              <a:t>负反馈可以改变输入、输出电阻</a:t>
            </a:r>
          </a:p>
          <a:p>
            <a:r>
              <a:rPr lang="zh-CN" altLang="en-US" sz="2000" dirty="0"/>
              <a:t>（</a:t>
            </a:r>
            <a:r>
              <a:rPr lang="en-US" altLang="zh-CN" sz="2000" dirty="0"/>
              <a:t>1</a:t>
            </a:r>
            <a:r>
              <a:rPr lang="zh-CN" altLang="en-US" sz="2000" dirty="0"/>
              <a:t>）串联负反馈使输入电阻增大。在串联负反馈中，由于在放大电路的输入端反馈网络和基本放大电路是串联的，输入电阻的增加是不难理解的。通过分析可知，串联负反馈放大电路的输入电阻：</a:t>
            </a:r>
          </a:p>
          <a:p>
            <a:r>
              <a:rPr lang="zh-CN" altLang="en-US" sz="2000" dirty="0"/>
              <a:t>                                     </a:t>
            </a:r>
            <a:r>
              <a:rPr lang="zh-CN" altLang="en-US" sz="2000" dirty="0" smtClean="0"/>
              <a:t>      </a:t>
            </a:r>
            <a:r>
              <a:rPr lang="en-US" altLang="zh-CN" sz="2000" i="1" dirty="0"/>
              <a:t>R </a:t>
            </a:r>
            <a:r>
              <a:rPr lang="en-US" altLang="zh-CN" sz="2000" baseline="-25000" dirty="0" err="1"/>
              <a:t>i</a:t>
            </a:r>
            <a:r>
              <a:rPr lang="en-US" altLang="zh-CN" sz="2000" baseline="-25000" dirty="0"/>
              <a:t> f</a:t>
            </a:r>
            <a:r>
              <a:rPr lang="en-US" altLang="zh-CN" sz="2000" dirty="0"/>
              <a:t>  =</a:t>
            </a:r>
            <a:r>
              <a:rPr lang="zh-CN" altLang="en-US" sz="2000" dirty="0"/>
              <a:t>（</a:t>
            </a:r>
            <a:r>
              <a:rPr lang="en-US" altLang="zh-CN" sz="2000" dirty="0"/>
              <a:t>1+</a:t>
            </a:r>
            <a:r>
              <a:rPr lang="en-US" altLang="zh-CN" sz="2000" i="1" dirty="0"/>
              <a:t>AF</a:t>
            </a:r>
            <a:r>
              <a:rPr lang="zh-CN" altLang="en-US" sz="2000" dirty="0"/>
              <a:t>）</a:t>
            </a:r>
            <a:r>
              <a:rPr lang="en-US" altLang="zh-CN" sz="2000" i="1" dirty="0"/>
              <a:t>R </a:t>
            </a:r>
            <a:r>
              <a:rPr lang="en-US" altLang="zh-CN" sz="2000" baseline="-25000" dirty="0" err="1"/>
              <a:t>i</a:t>
            </a:r>
            <a:r>
              <a:rPr lang="en-US" altLang="zh-CN" sz="2000" dirty="0"/>
              <a:t>  </a:t>
            </a:r>
            <a:r>
              <a:rPr lang="en-US" altLang="zh-CN" sz="2000" dirty="0" smtClean="0"/>
              <a:t>                           </a:t>
            </a:r>
            <a:r>
              <a:rPr lang="zh-CN" altLang="en-US" sz="2000" dirty="0"/>
              <a:t>（</a:t>
            </a:r>
            <a:r>
              <a:rPr lang="en-US" altLang="zh-CN" sz="2000" dirty="0"/>
              <a:t>6-32</a:t>
            </a:r>
            <a:r>
              <a:rPr lang="zh-CN" altLang="en-US" sz="2000" dirty="0"/>
              <a:t>）</a:t>
            </a:r>
          </a:p>
          <a:p>
            <a:r>
              <a:rPr lang="zh-CN" altLang="en-US" sz="2000" dirty="0"/>
              <a:t>       式中，</a:t>
            </a:r>
            <a:r>
              <a:rPr lang="en-US" altLang="zh-CN" sz="2000" i="1" dirty="0" err="1"/>
              <a:t>R</a:t>
            </a:r>
            <a:r>
              <a:rPr lang="en-US" altLang="zh-CN" sz="2000" dirty="0" err="1"/>
              <a:t>i</a:t>
            </a:r>
            <a:r>
              <a:rPr lang="zh-CN" altLang="en-US" sz="2000" dirty="0"/>
              <a:t>为基本放大电路的输入电阻。因此，串联负反馈放大电路与基本放大电路相比，输入电阻增大为原来的（</a:t>
            </a:r>
            <a:r>
              <a:rPr lang="en-US" altLang="zh-CN" sz="2000" dirty="0"/>
              <a:t>1+</a:t>
            </a:r>
            <a:r>
              <a:rPr lang="en-US" altLang="zh-CN" sz="2000" i="1" dirty="0"/>
              <a:t>AF</a:t>
            </a:r>
            <a:r>
              <a:rPr lang="zh-CN" altLang="en-US" sz="2000" dirty="0"/>
              <a:t>）倍</a:t>
            </a:r>
            <a:r>
              <a:rPr lang="zh-CN" altLang="en-US" sz="2000" dirty="0" smtClean="0"/>
              <a:t>。</a:t>
            </a:r>
            <a:endParaRPr lang="zh-CN" altLang="en-US" sz="2000" dirty="0"/>
          </a:p>
          <a:p>
            <a:r>
              <a:rPr lang="zh-CN" altLang="en-US" sz="2000" dirty="0" smtClean="0"/>
              <a:t> </a:t>
            </a:r>
            <a:r>
              <a:rPr lang="zh-CN" altLang="en-US" sz="2000" dirty="0"/>
              <a:t>（</a:t>
            </a:r>
            <a:r>
              <a:rPr lang="en-US" altLang="zh-CN" sz="2000" dirty="0"/>
              <a:t>2</a:t>
            </a:r>
            <a:r>
              <a:rPr lang="zh-CN" altLang="en-US" sz="2000" dirty="0"/>
              <a:t>）并联负反馈使输入电阻减小。在并联负反馈中，由于在放大电路的输入端反馈网络和基本放大电路是并联的，因而势必造成输入电阻的减小。通过分析可得，并联负反馈放大电路的输入电阻：</a:t>
            </a:r>
          </a:p>
        </p:txBody>
      </p:sp>
      <p:sp>
        <p:nvSpPr>
          <p:cNvPr id="80487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4869" name="Object 5"/>
          <p:cNvGraphicFramePr>
            <a:graphicFrameLocks noChangeAspect="1"/>
          </p:cNvGraphicFramePr>
          <p:nvPr/>
        </p:nvGraphicFramePr>
        <p:xfrm>
          <a:off x="3708400" y="4839957"/>
          <a:ext cx="1727696" cy="709944"/>
        </p:xfrm>
        <a:graphic>
          <a:graphicData uri="http://schemas.openxmlformats.org/presentationml/2006/ole">
            <p:oleObj spid="_x0000_s804869" name="公式" r:id="rId3" imgW="901309" imgH="368140" progId="">
              <p:embed/>
            </p:oleObj>
          </a:graphicData>
        </a:graphic>
      </p:graphicFrame>
      <p:sp>
        <p:nvSpPr>
          <p:cNvPr id="804871" name="Text Box 7"/>
          <p:cNvSpPr txBox="1">
            <a:spLocks noChangeArrowheads="1"/>
          </p:cNvSpPr>
          <p:nvPr/>
        </p:nvSpPr>
        <p:spPr bwMode="auto">
          <a:xfrm>
            <a:off x="323528" y="5589588"/>
            <a:ext cx="8820472" cy="369332"/>
          </a:xfrm>
          <a:prstGeom prst="rect">
            <a:avLst/>
          </a:prstGeom>
          <a:noFill/>
          <a:ln w="9525">
            <a:noFill/>
            <a:miter lim="800000"/>
            <a:headEnd/>
            <a:tailEnd/>
          </a:ln>
          <a:effectLst/>
        </p:spPr>
        <p:txBody>
          <a:bodyPr wrap="square">
            <a:spAutoFit/>
          </a:bodyPr>
          <a:lstStyle/>
          <a:p>
            <a:pPr>
              <a:spcBef>
                <a:spcPct val="50000"/>
              </a:spcBef>
            </a:pPr>
            <a:r>
              <a:rPr lang="en-US" altLang="zh-CN" dirty="0" smtClean="0"/>
              <a:t> </a:t>
            </a:r>
            <a:r>
              <a:rPr lang="zh-CN" altLang="en-US" dirty="0"/>
              <a:t>因此，并联负反馈放大电路与基本放大电路相比，输入电阻减为原来</a:t>
            </a:r>
            <a:r>
              <a:rPr lang="zh-CN" altLang="en-US" dirty="0" smtClean="0"/>
              <a:t>的</a:t>
            </a:r>
            <a:r>
              <a:rPr lang="en-US" altLang="zh-CN" dirty="0" smtClean="0"/>
              <a:t>1</a:t>
            </a:r>
            <a:r>
              <a:rPr lang="en-US" altLang="zh-CN" dirty="0"/>
              <a:t>/</a:t>
            </a:r>
            <a:r>
              <a:rPr lang="zh-CN" altLang="en-US" dirty="0"/>
              <a:t>（</a:t>
            </a:r>
            <a:r>
              <a:rPr lang="en-US" altLang="zh-CN" dirty="0"/>
              <a:t>1+</a:t>
            </a:r>
            <a:r>
              <a:rPr lang="en-US" altLang="zh-CN" i="1" dirty="0"/>
              <a:t>AF</a:t>
            </a:r>
            <a:r>
              <a:rPr lang="zh-CN" altLang="en-US" dirty="0"/>
              <a:t>）倍。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2" name="Text Box 4"/>
          <p:cNvSpPr txBox="1">
            <a:spLocks noChangeArrowheads="1"/>
          </p:cNvSpPr>
          <p:nvPr/>
        </p:nvSpPr>
        <p:spPr bwMode="auto">
          <a:xfrm>
            <a:off x="611188" y="549275"/>
            <a:ext cx="8281987" cy="5186035"/>
          </a:xfrm>
          <a:prstGeom prst="rect">
            <a:avLst/>
          </a:prstGeom>
          <a:noFill/>
          <a:ln w="9525">
            <a:noFill/>
            <a:miter lim="800000"/>
            <a:headEnd/>
            <a:tailEnd/>
          </a:ln>
          <a:effectLst/>
        </p:spPr>
        <p:txBody>
          <a:bodyPr>
            <a:spAutoFit/>
          </a:bodyPr>
          <a:lstStyle/>
          <a:p>
            <a:pPr>
              <a:spcAft>
                <a:spcPct val="55000"/>
              </a:spcAft>
            </a:pPr>
            <a:r>
              <a:rPr lang="en-US" altLang="zh-CN" sz="2000" b="1" dirty="0"/>
              <a:t>2. </a:t>
            </a:r>
            <a:r>
              <a:rPr lang="zh-CN" altLang="en-US" sz="2000" b="1" dirty="0"/>
              <a:t>集成电路中元件的特点</a:t>
            </a:r>
          </a:p>
          <a:p>
            <a:r>
              <a:rPr lang="zh-CN" altLang="en-US" dirty="0"/>
              <a:t>       </a:t>
            </a:r>
            <a:r>
              <a:rPr lang="zh-CN" altLang="en-US" sz="2000" dirty="0"/>
              <a:t>与分立元件相比，集成电路中的元件有如下特点：</a:t>
            </a:r>
          </a:p>
          <a:p>
            <a:r>
              <a:rPr lang="zh-CN" altLang="en-US" sz="2000" dirty="0"/>
              <a:t>（</a:t>
            </a:r>
            <a:r>
              <a:rPr lang="en-US" altLang="zh-CN" sz="2000" dirty="0"/>
              <a:t>1</a:t>
            </a:r>
            <a:r>
              <a:rPr lang="zh-CN" altLang="en-US" sz="2000" dirty="0"/>
              <a:t>）具有良好的对称性。 </a:t>
            </a:r>
          </a:p>
          <a:p>
            <a:r>
              <a:rPr lang="zh-CN" altLang="en-US" sz="2000" dirty="0"/>
              <a:t>       由于元件在同一硅片上用相同的工艺制造，且因元件很密集而环境温度差别很小，所以元件的性能比较一致，而且同类元件温度对称性也较好。</a:t>
            </a:r>
          </a:p>
          <a:p>
            <a:r>
              <a:rPr lang="zh-CN" altLang="en-US" sz="2000" dirty="0"/>
              <a:t>（</a:t>
            </a:r>
            <a:r>
              <a:rPr lang="en-US" altLang="zh-CN" sz="2000" dirty="0"/>
              <a:t>2</a:t>
            </a:r>
            <a:r>
              <a:rPr lang="zh-CN" altLang="en-US" sz="2000" dirty="0"/>
              <a:t>）电阻与电容的数值有一定的限制。</a:t>
            </a:r>
          </a:p>
          <a:p>
            <a:r>
              <a:rPr lang="zh-CN" altLang="en-US" sz="2000" dirty="0"/>
              <a:t>       由于集成电路中电阻和电容要占用硅片的面积，且数值愈大，占用面积也愈大。因而不易制造大电阻和大电容。电阻阻值范围为几十欧～几千欧，电容容量一般小于</a:t>
            </a:r>
            <a:r>
              <a:rPr lang="en-US" altLang="zh-CN" sz="2000" dirty="0"/>
              <a:t>100 pF</a:t>
            </a:r>
            <a:r>
              <a:rPr lang="zh-CN" altLang="en-US" sz="2000" dirty="0"/>
              <a:t>。</a:t>
            </a:r>
          </a:p>
          <a:p>
            <a:r>
              <a:rPr lang="zh-CN" altLang="en-US" sz="2000" dirty="0"/>
              <a:t>（</a:t>
            </a:r>
            <a:r>
              <a:rPr lang="en-US" altLang="zh-CN" sz="2000" dirty="0"/>
              <a:t>3</a:t>
            </a:r>
            <a:r>
              <a:rPr lang="zh-CN" altLang="en-US" sz="2000" dirty="0"/>
              <a:t>）用有源元件取代无源元件。</a:t>
            </a:r>
          </a:p>
          <a:p>
            <a:r>
              <a:rPr lang="zh-CN" altLang="en-US" sz="2000" dirty="0"/>
              <a:t>       由于纵向</a:t>
            </a:r>
            <a:r>
              <a:rPr lang="en-US" altLang="zh-CN" sz="2000" dirty="0"/>
              <a:t>NPN</a:t>
            </a:r>
            <a:r>
              <a:rPr lang="zh-CN" altLang="en-US" sz="2000" dirty="0"/>
              <a:t>管占用硅片面积小且性能好，而电阻和电容占用硅片面积大且取值范围窄，因此，在集成电路的设计中尽量多采用</a:t>
            </a:r>
            <a:r>
              <a:rPr lang="en-US" altLang="zh-CN" sz="2000" dirty="0"/>
              <a:t>NPN</a:t>
            </a:r>
            <a:r>
              <a:rPr lang="zh-CN" altLang="en-US" sz="2000" dirty="0"/>
              <a:t>型管，而少用电阻和电容。用</a:t>
            </a:r>
            <a:r>
              <a:rPr lang="en-US" altLang="zh-CN" sz="2000" dirty="0"/>
              <a:t>NPN</a:t>
            </a:r>
            <a:r>
              <a:rPr lang="zh-CN" altLang="en-US" sz="2000" dirty="0"/>
              <a:t>型管的发射结作为二极管和稳压管，用</a:t>
            </a:r>
            <a:r>
              <a:rPr lang="en-US" altLang="zh-CN" sz="2000" dirty="0"/>
              <a:t>NPN</a:t>
            </a:r>
            <a:r>
              <a:rPr lang="zh-CN" altLang="en-US" sz="2000" dirty="0"/>
              <a:t>型管基区体电阻作为电阻，用</a:t>
            </a:r>
            <a:r>
              <a:rPr lang="en-US" altLang="zh-CN" sz="2000" dirty="0"/>
              <a:t>PN</a:t>
            </a:r>
            <a:r>
              <a:rPr lang="zh-CN" altLang="en-US" sz="2000" dirty="0"/>
              <a:t>结势垒电容或</a:t>
            </a:r>
            <a:r>
              <a:rPr lang="en-US" altLang="zh-CN" sz="2000" dirty="0"/>
              <a:t>MOS</a:t>
            </a:r>
            <a:r>
              <a:rPr lang="zh-CN" altLang="en-US" sz="2000" dirty="0"/>
              <a:t>管栅极与沟道间等效电容作为电容等。</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Text Box 4"/>
          <p:cNvSpPr txBox="1">
            <a:spLocks noChangeArrowheads="1"/>
          </p:cNvSpPr>
          <p:nvPr/>
        </p:nvSpPr>
        <p:spPr bwMode="auto">
          <a:xfrm>
            <a:off x="467544" y="260648"/>
            <a:ext cx="8208962" cy="1323439"/>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a:t>
            </a:r>
            <a:r>
              <a:rPr lang="en-US" altLang="zh-CN" sz="2000" dirty="0"/>
              <a:t>3</a:t>
            </a:r>
            <a:r>
              <a:rPr lang="zh-CN" altLang="en-US" sz="2000" dirty="0"/>
              <a:t>）电压负反馈使输出电阻减小。电压负反馈具有稳定输出电压的作用，即当负载变化时，输出电压的变化很小，这意味着电压负反馈放大电路的输出电阻减小了。若基本放大电路的输出电阻为</a:t>
            </a:r>
            <a:r>
              <a:rPr lang="en-US" altLang="zh-CN" sz="2000" i="1" dirty="0"/>
              <a:t>R</a:t>
            </a:r>
            <a:r>
              <a:rPr lang="en-US" altLang="zh-CN" sz="2000" dirty="0"/>
              <a:t>o</a:t>
            </a:r>
            <a:r>
              <a:rPr lang="zh-CN" altLang="en-US" sz="2000" dirty="0"/>
              <a:t>，可以证明，电压负反馈放大电路的输出电阻：</a:t>
            </a:r>
            <a:endParaRPr lang="zh-CN" altLang="en-US" dirty="0"/>
          </a:p>
        </p:txBody>
      </p:sp>
      <p:sp>
        <p:nvSpPr>
          <p:cNvPr id="805894" name="Rectangle 6"/>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5893" name="Object 5"/>
          <p:cNvGraphicFramePr>
            <a:graphicFrameLocks noChangeAspect="1"/>
          </p:cNvGraphicFramePr>
          <p:nvPr/>
        </p:nvGraphicFramePr>
        <p:xfrm>
          <a:off x="3924300" y="1557338"/>
          <a:ext cx="1655812" cy="777962"/>
        </p:xfrm>
        <a:graphic>
          <a:graphicData uri="http://schemas.openxmlformats.org/presentationml/2006/ole">
            <p:oleObj spid="_x0000_s805893" name="公式" r:id="rId3" imgW="787400" imgH="368300" progId="">
              <p:embed/>
            </p:oleObj>
          </a:graphicData>
        </a:graphic>
      </p:graphicFrame>
      <p:sp>
        <p:nvSpPr>
          <p:cNvPr id="805895" name="Text Box 7"/>
          <p:cNvSpPr txBox="1">
            <a:spLocks noChangeArrowheads="1"/>
          </p:cNvSpPr>
          <p:nvPr/>
        </p:nvSpPr>
        <p:spPr bwMode="auto">
          <a:xfrm>
            <a:off x="684213" y="2492375"/>
            <a:ext cx="8208962" cy="3477875"/>
          </a:xfrm>
          <a:prstGeom prst="rect">
            <a:avLst/>
          </a:prstGeom>
          <a:noFill/>
          <a:ln w="9525">
            <a:noFill/>
            <a:miter lim="800000"/>
            <a:headEnd/>
            <a:tailEnd/>
          </a:ln>
          <a:effectLst/>
        </p:spPr>
        <p:txBody>
          <a:bodyPr>
            <a:spAutoFit/>
          </a:bodyPr>
          <a:lstStyle/>
          <a:p>
            <a:r>
              <a:rPr lang="en-US" altLang="zh-CN" sz="2000" dirty="0"/>
              <a:t>       </a:t>
            </a:r>
            <a:r>
              <a:rPr lang="zh-CN" altLang="en-US" sz="2000" dirty="0"/>
              <a:t>因此，电压负反馈放大电路与基本放大电路相比，输出电阻减为原来的</a:t>
            </a:r>
            <a:r>
              <a:rPr lang="en-US" altLang="zh-CN" sz="2000" dirty="0"/>
              <a:t>1/</a:t>
            </a:r>
            <a:r>
              <a:rPr lang="zh-CN" altLang="en-US" sz="2000" dirty="0"/>
              <a:t>（</a:t>
            </a:r>
            <a:r>
              <a:rPr lang="en-US" altLang="zh-CN" sz="2000" dirty="0"/>
              <a:t>1+</a:t>
            </a:r>
            <a:r>
              <a:rPr lang="en-US" altLang="zh-CN" sz="2000" i="1" dirty="0"/>
              <a:t>AF</a:t>
            </a:r>
            <a:r>
              <a:rPr lang="zh-CN" altLang="en-US" sz="2000" dirty="0"/>
              <a:t>）倍。</a:t>
            </a:r>
          </a:p>
          <a:p>
            <a:r>
              <a:rPr lang="zh-CN" altLang="en-US" sz="2000" dirty="0"/>
              <a:t>    </a:t>
            </a:r>
          </a:p>
          <a:p>
            <a:r>
              <a:rPr lang="zh-CN" altLang="en-US" sz="2000" dirty="0"/>
              <a:t>      （</a:t>
            </a:r>
            <a:r>
              <a:rPr lang="en-US" altLang="zh-CN" sz="2000" dirty="0"/>
              <a:t>4</a:t>
            </a:r>
            <a:r>
              <a:rPr lang="zh-CN" altLang="en-US" sz="2000" dirty="0"/>
              <a:t>）电流负反馈使输出电阻增大。电流负反馈具有稳定输出电流的作用，即当负载变化时，输出电流的变化很小，这意味着电流负反馈放大电路的输出电阻增大了。若基本放大电路的输出电阻为</a:t>
            </a:r>
            <a:r>
              <a:rPr lang="en-US" altLang="zh-CN" sz="2000" i="1" dirty="0"/>
              <a:t>R</a:t>
            </a:r>
            <a:r>
              <a:rPr lang="en-US" altLang="zh-CN" sz="2000" dirty="0"/>
              <a:t>o</a:t>
            </a:r>
            <a:r>
              <a:rPr lang="zh-CN" altLang="en-US" sz="2000" dirty="0"/>
              <a:t>，可以证明，电流负反馈放大电路的输出电阻：</a:t>
            </a:r>
          </a:p>
          <a:p>
            <a:r>
              <a:rPr lang="zh-CN" altLang="en-US" sz="2000" i="1" dirty="0"/>
              <a:t>                                             </a:t>
            </a:r>
            <a:r>
              <a:rPr lang="en-US" altLang="zh-CN" sz="2000" i="1" dirty="0"/>
              <a:t>R</a:t>
            </a:r>
            <a:r>
              <a:rPr lang="en-US" altLang="zh-CN" sz="2000" baseline="-25000" dirty="0"/>
              <a:t>o</a:t>
            </a:r>
            <a:r>
              <a:rPr lang="en-US" altLang="zh-CN" sz="2000" dirty="0"/>
              <a:t> </a:t>
            </a:r>
            <a:r>
              <a:rPr lang="en-US" altLang="zh-CN" sz="2000" baseline="-25000" dirty="0"/>
              <a:t>f</a:t>
            </a:r>
            <a:r>
              <a:rPr lang="en-US" altLang="zh-CN" sz="2000" dirty="0"/>
              <a:t> =</a:t>
            </a:r>
            <a:r>
              <a:rPr lang="zh-CN" altLang="en-US" sz="2000" dirty="0"/>
              <a:t>（</a:t>
            </a:r>
            <a:r>
              <a:rPr lang="en-US" altLang="zh-CN" sz="2000" dirty="0"/>
              <a:t>1 + </a:t>
            </a:r>
            <a:r>
              <a:rPr lang="en-US" altLang="zh-CN" sz="2000" i="1" dirty="0"/>
              <a:t>AF</a:t>
            </a:r>
            <a:r>
              <a:rPr lang="zh-CN" altLang="en-US" sz="2000" dirty="0"/>
              <a:t>）</a:t>
            </a:r>
            <a:r>
              <a:rPr lang="en-US" altLang="zh-CN" sz="2000" i="1" dirty="0"/>
              <a:t>R</a:t>
            </a:r>
            <a:r>
              <a:rPr lang="en-US" altLang="zh-CN" sz="2000" dirty="0"/>
              <a:t>o                                        </a:t>
            </a:r>
          </a:p>
          <a:p>
            <a:endParaRPr lang="en-US" altLang="zh-CN" sz="2000" dirty="0"/>
          </a:p>
          <a:p>
            <a:r>
              <a:rPr lang="en-US" altLang="zh-CN" sz="2000" dirty="0"/>
              <a:t>       </a:t>
            </a:r>
            <a:r>
              <a:rPr lang="zh-CN" altLang="en-US" sz="2000" dirty="0"/>
              <a:t>因此，电流负反馈放大电路与基本放大电路相比，输出电阻增为原来的（</a:t>
            </a:r>
            <a:r>
              <a:rPr lang="en-US" altLang="zh-CN" sz="2000" dirty="0"/>
              <a:t>1+</a:t>
            </a:r>
            <a:r>
              <a:rPr lang="en-US" altLang="zh-CN" sz="2000" i="1" dirty="0"/>
              <a:t>AF</a:t>
            </a:r>
            <a:r>
              <a:rPr lang="zh-CN" altLang="en-US" sz="2000" dirty="0"/>
              <a:t>）倍。</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Text Box 4"/>
          <p:cNvSpPr txBox="1">
            <a:spLocks noChangeArrowheads="1"/>
          </p:cNvSpPr>
          <p:nvPr/>
        </p:nvSpPr>
        <p:spPr bwMode="auto">
          <a:xfrm>
            <a:off x="827088" y="476250"/>
            <a:ext cx="7993062" cy="579438"/>
          </a:xfrm>
          <a:prstGeom prst="rect">
            <a:avLst/>
          </a:prstGeom>
          <a:noFill/>
          <a:ln w="9525">
            <a:noFill/>
            <a:miter lim="800000"/>
            <a:headEnd/>
            <a:tailEnd/>
          </a:ln>
          <a:effectLst/>
        </p:spPr>
        <p:txBody>
          <a:bodyPr>
            <a:spAutoFit/>
          </a:bodyPr>
          <a:lstStyle/>
          <a:p>
            <a:pPr algn="ctr">
              <a:spcBef>
                <a:spcPct val="50000"/>
              </a:spcBef>
            </a:pPr>
            <a:r>
              <a:rPr lang="en-US" altLang="zh-CN" sz="3200" b="1"/>
              <a:t>6.5  </a:t>
            </a:r>
            <a:r>
              <a:rPr lang="zh-CN" altLang="en-US" sz="3200" b="1"/>
              <a:t>集成运放的应用</a:t>
            </a:r>
          </a:p>
        </p:txBody>
      </p:sp>
      <p:sp>
        <p:nvSpPr>
          <p:cNvPr id="806917" name="Text Box 5"/>
          <p:cNvSpPr txBox="1">
            <a:spLocks noChangeArrowheads="1"/>
          </p:cNvSpPr>
          <p:nvPr/>
        </p:nvSpPr>
        <p:spPr bwMode="auto">
          <a:xfrm>
            <a:off x="395288" y="1268413"/>
            <a:ext cx="8424862" cy="4401205"/>
          </a:xfrm>
          <a:prstGeom prst="rect">
            <a:avLst/>
          </a:prstGeom>
          <a:noFill/>
          <a:ln w="9525">
            <a:noFill/>
            <a:miter lim="800000"/>
            <a:headEnd/>
            <a:tailEnd/>
          </a:ln>
          <a:effectLst/>
        </p:spPr>
        <p:txBody>
          <a:bodyPr>
            <a:spAutoFit/>
          </a:bodyPr>
          <a:lstStyle/>
          <a:p>
            <a:r>
              <a:rPr lang="en-US" altLang="zh-CN" sz="2000" dirty="0"/>
              <a:t>       </a:t>
            </a:r>
            <a:r>
              <a:rPr lang="zh-CN" altLang="en-US" sz="2000" b="1" dirty="0"/>
              <a:t>应用广泛：</a:t>
            </a:r>
            <a:r>
              <a:rPr lang="zh-CN" altLang="en-US" sz="2000" dirty="0"/>
              <a:t>集成运放作为通用性的器件，它的应用十分广泛，如模拟信号的产生、放大、滤波、比较等。其优越性在于，以集成运放为核心，在其外围接上由不同的元件组成的不同结构的电路，就能实现不同功能的电子电路，而且电路的主要功能参数仅取决于外围元件，这一点是十分方便的。</a:t>
            </a:r>
          </a:p>
          <a:p>
            <a:r>
              <a:rPr lang="zh-CN" altLang="en-US" sz="2000" dirty="0"/>
              <a:t>      </a:t>
            </a:r>
          </a:p>
          <a:p>
            <a:r>
              <a:rPr lang="zh-CN" altLang="en-US" sz="2000" dirty="0"/>
              <a:t>        </a:t>
            </a:r>
            <a:r>
              <a:rPr lang="zh-CN" altLang="en-US" sz="2000" b="1" dirty="0"/>
              <a:t>判断运放工作在何种状态的方法：</a:t>
            </a:r>
            <a:r>
              <a:rPr lang="zh-CN" altLang="en-US" sz="2000" dirty="0"/>
              <a:t>运放有线性和非线性两种工作状态，在以运放为核心构成的各种功能电路中，有些电路中运放工作在线性状态，有些则工作在非线性状态。一般而言，判断运放工作状态的最直截的方法是看电路中引入反馈的极性，若为负反馈，则工作在线性区；若为正反馈或者没有引入反馈（开环状态），则运放工作在非线性状态。在分析运放构成的不同功能电路时，根据运放的不同工作状态，分别应用运放线性及非线性状态时的特点，写出输出电压的表达式，即可对电路的功能进行分析。</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Text Box 4"/>
          <p:cNvSpPr txBox="1">
            <a:spLocks noChangeArrowheads="1"/>
          </p:cNvSpPr>
          <p:nvPr/>
        </p:nvSpPr>
        <p:spPr bwMode="auto">
          <a:xfrm>
            <a:off x="467544" y="260648"/>
            <a:ext cx="8280400" cy="4084195"/>
          </a:xfrm>
          <a:prstGeom prst="rect">
            <a:avLst/>
          </a:prstGeom>
          <a:noFill/>
          <a:ln w="9525">
            <a:noFill/>
            <a:miter lim="800000"/>
            <a:headEnd/>
            <a:tailEnd/>
          </a:ln>
          <a:effectLst/>
        </p:spPr>
        <p:txBody>
          <a:bodyPr>
            <a:spAutoFit/>
          </a:bodyPr>
          <a:lstStyle/>
          <a:p>
            <a:pPr>
              <a:spcAft>
                <a:spcPct val="55000"/>
              </a:spcAft>
            </a:pPr>
            <a:r>
              <a:rPr lang="en-US" altLang="zh-CN" sz="2800" b="1" dirty="0"/>
              <a:t>6.5.1  </a:t>
            </a:r>
            <a:r>
              <a:rPr lang="zh-CN" altLang="en-US" sz="2800" b="1" dirty="0"/>
              <a:t>运算电路</a:t>
            </a:r>
          </a:p>
          <a:p>
            <a:r>
              <a:rPr lang="zh-CN" altLang="en-US" sz="2000" dirty="0"/>
              <a:t>       集成运算放大器加入负反馈，可以实现比例、加法、减法、积分、微分等数学运算功能，实现这些运算功能的电路统称为运算电路。在运算电路中，运放工作在线性区，在分析各种运算电路时，要注意输入方式，利用“虚短”和“虚断”的特点。</a:t>
            </a:r>
          </a:p>
          <a:p>
            <a:pPr>
              <a:spcBef>
                <a:spcPct val="55000"/>
              </a:spcBef>
              <a:spcAft>
                <a:spcPct val="45000"/>
              </a:spcAft>
            </a:pPr>
            <a:r>
              <a:rPr lang="en-US" altLang="zh-CN" sz="2400" b="1" dirty="0"/>
              <a:t>1. </a:t>
            </a:r>
            <a:r>
              <a:rPr lang="zh-CN" altLang="en-US" sz="2400" b="1" dirty="0"/>
              <a:t>比例运算电路</a:t>
            </a:r>
          </a:p>
          <a:p>
            <a:pPr>
              <a:spcAft>
                <a:spcPct val="40000"/>
              </a:spcAft>
            </a:pPr>
            <a:r>
              <a:rPr lang="zh-CN" altLang="en-US" sz="2000" b="1" dirty="0"/>
              <a:t>（</a:t>
            </a:r>
            <a:r>
              <a:rPr lang="en-US" altLang="zh-CN" sz="2000" b="1" dirty="0"/>
              <a:t>1</a:t>
            </a:r>
            <a:r>
              <a:rPr lang="zh-CN" altLang="en-US" sz="2000" b="1" dirty="0"/>
              <a:t>）反相比例运算电路</a:t>
            </a:r>
          </a:p>
          <a:p>
            <a:r>
              <a:rPr lang="zh-CN" altLang="en-US" sz="2000" dirty="0"/>
              <a:t>       图</a:t>
            </a:r>
            <a:r>
              <a:rPr lang="en-US" altLang="zh-CN" sz="2000" dirty="0"/>
              <a:t>6-31</a:t>
            </a:r>
            <a:r>
              <a:rPr lang="zh-CN" altLang="en-US" sz="2000" dirty="0"/>
              <a:t>所示为反相比例运算电路。输入电压</a:t>
            </a:r>
            <a:r>
              <a:rPr lang="en-US" altLang="zh-CN" sz="2000" i="1" dirty="0" err="1"/>
              <a:t>u</a:t>
            </a:r>
            <a:r>
              <a:rPr lang="en-US" altLang="zh-CN" sz="2000" baseline="-25000" dirty="0" err="1"/>
              <a:t>i</a:t>
            </a:r>
            <a:r>
              <a:rPr lang="zh-CN" altLang="en-US" sz="2000" dirty="0"/>
              <a:t>通过电阻</a:t>
            </a:r>
            <a:r>
              <a:rPr lang="en-US" altLang="zh-CN" sz="2000" i="1" dirty="0"/>
              <a:t>R</a:t>
            </a:r>
            <a:r>
              <a:rPr lang="en-US" altLang="zh-CN" sz="2000" baseline="-25000" dirty="0"/>
              <a:t>1</a:t>
            </a:r>
            <a:r>
              <a:rPr lang="zh-CN" altLang="en-US" sz="2000" dirty="0"/>
              <a:t>接入运放的反相输入端。</a:t>
            </a:r>
            <a:r>
              <a:rPr lang="en-US" altLang="zh-CN" sz="2000" i="1" dirty="0"/>
              <a:t>R</a:t>
            </a:r>
            <a:r>
              <a:rPr lang="en-US" altLang="zh-CN" sz="2000" baseline="-25000" dirty="0"/>
              <a:t>F</a:t>
            </a:r>
            <a:r>
              <a:rPr lang="zh-CN" altLang="en-US" sz="2000" dirty="0"/>
              <a:t>为反馈电阻，引入了电压并联负反馈。同相输入端电阻</a:t>
            </a:r>
            <a:r>
              <a:rPr lang="en-US" altLang="zh-CN" sz="2000" i="1" dirty="0"/>
              <a:t>R</a:t>
            </a:r>
            <a:r>
              <a:rPr lang="en-US" altLang="zh-CN" sz="2000" baseline="-25000" dirty="0"/>
              <a:t>2</a:t>
            </a:r>
            <a:r>
              <a:rPr lang="zh-CN" altLang="en-US" sz="2000" dirty="0"/>
              <a:t>接地，为保证运放输入级差分放大电路的对称性，要求</a:t>
            </a:r>
            <a:r>
              <a:rPr lang="en-US" altLang="zh-CN" sz="2000" i="1" dirty="0"/>
              <a:t>R</a:t>
            </a:r>
            <a:r>
              <a:rPr lang="en-US" altLang="zh-CN" sz="2000" baseline="-25000" dirty="0"/>
              <a:t>2</a:t>
            </a:r>
            <a:r>
              <a:rPr lang="en-US" altLang="zh-CN" sz="2000" dirty="0"/>
              <a:t>=</a:t>
            </a:r>
            <a:r>
              <a:rPr lang="en-US" altLang="zh-CN" sz="2000" i="1" dirty="0"/>
              <a:t>R</a:t>
            </a:r>
            <a:r>
              <a:rPr lang="en-US" altLang="zh-CN" sz="2000" baseline="-25000" dirty="0"/>
              <a:t>1</a:t>
            </a:r>
            <a:r>
              <a:rPr lang="en-US" altLang="zh-CN" sz="2000" dirty="0"/>
              <a:t> //</a:t>
            </a:r>
            <a:r>
              <a:rPr lang="en-US" altLang="zh-CN" sz="2000" i="1" dirty="0"/>
              <a:t>R</a:t>
            </a:r>
            <a:r>
              <a:rPr lang="en-US" altLang="zh-CN" sz="2000" baseline="-25000" dirty="0"/>
              <a:t>F</a:t>
            </a:r>
            <a:r>
              <a:rPr lang="en-US" altLang="zh-CN" sz="2000" dirty="0"/>
              <a:t> </a:t>
            </a:r>
            <a:r>
              <a:rPr lang="zh-CN" altLang="en-US" sz="2000" dirty="0"/>
              <a:t>。</a:t>
            </a:r>
          </a:p>
        </p:txBody>
      </p:sp>
      <p:pic>
        <p:nvPicPr>
          <p:cNvPr id="807941" name="Picture 5"/>
          <p:cNvPicPr>
            <a:picLocks noChangeAspect="1" noChangeArrowheads="1"/>
          </p:cNvPicPr>
          <p:nvPr/>
        </p:nvPicPr>
        <p:blipFill>
          <a:blip r:embed="rId2" cstate="print"/>
          <a:srcRect/>
          <a:stretch>
            <a:fillRect/>
          </a:stretch>
        </p:blipFill>
        <p:spPr bwMode="auto">
          <a:xfrm>
            <a:off x="2699792" y="4293096"/>
            <a:ext cx="3638550" cy="1781175"/>
          </a:xfrm>
          <a:prstGeom prst="rect">
            <a:avLst/>
          </a:prstGeom>
          <a:noFill/>
          <a:ln w="9525">
            <a:noFill/>
            <a:miter lim="800000"/>
            <a:headEnd/>
            <a:tailEnd/>
          </a:ln>
          <a:effectLst/>
        </p:spPr>
      </p:pic>
      <p:sp>
        <p:nvSpPr>
          <p:cNvPr id="807942" name="Text Box 6"/>
          <p:cNvSpPr txBox="1">
            <a:spLocks noChangeArrowheads="1"/>
          </p:cNvSpPr>
          <p:nvPr/>
        </p:nvSpPr>
        <p:spPr bwMode="auto">
          <a:xfrm>
            <a:off x="3851275" y="6165850"/>
            <a:ext cx="1728788" cy="366713"/>
          </a:xfrm>
          <a:prstGeom prst="rect">
            <a:avLst/>
          </a:prstGeom>
          <a:noFill/>
          <a:ln w="9525">
            <a:noFill/>
            <a:miter lim="800000"/>
            <a:headEnd/>
            <a:tailEnd/>
          </a:ln>
          <a:effectLst/>
        </p:spPr>
        <p:txBody>
          <a:bodyPr>
            <a:spAutoFit/>
          </a:bodyPr>
          <a:lstStyle/>
          <a:p>
            <a:pPr>
              <a:spcBef>
                <a:spcPct val="50000"/>
              </a:spcBef>
            </a:pPr>
            <a:r>
              <a:rPr lang="zh-CN" altLang="en-US"/>
              <a:t>图</a:t>
            </a:r>
            <a:r>
              <a:rPr lang="en-US" altLang="zh-CN"/>
              <a:t>6-31</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Text Box 4"/>
          <p:cNvSpPr txBox="1">
            <a:spLocks noChangeArrowheads="1"/>
          </p:cNvSpPr>
          <p:nvPr/>
        </p:nvSpPr>
        <p:spPr bwMode="auto">
          <a:xfrm>
            <a:off x="467544" y="260648"/>
            <a:ext cx="8353425" cy="2554545"/>
          </a:xfrm>
          <a:prstGeom prst="rect">
            <a:avLst/>
          </a:prstGeom>
          <a:noFill/>
          <a:ln w="9525">
            <a:noFill/>
            <a:miter lim="800000"/>
            <a:headEnd/>
            <a:tailEnd/>
          </a:ln>
          <a:effectLst/>
        </p:spPr>
        <p:txBody>
          <a:bodyPr>
            <a:spAutoFit/>
          </a:bodyPr>
          <a:lstStyle/>
          <a:p>
            <a:pPr>
              <a:spcBef>
                <a:spcPct val="50000"/>
              </a:spcBef>
            </a:pPr>
            <a:r>
              <a:rPr lang="zh-CN" altLang="en-US" sz="2000" b="1" dirty="0"/>
              <a:t>工作原理分析：</a:t>
            </a:r>
          </a:p>
          <a:p>
            <a:r>
              <a:rPr lang="zh-CN" altLang="en-US" sz="2000" dirty="0"/>
              <a:t>       根据前面的分析，该电路的运放工作在线性区，并具有虚短和虚断的特点。由于虚断，故</a:t>
            </a:r>
            <a:r>
              <a:rPr lang="en-US" altLang="zh-CN" sz="2000" i="1" dirty="0" err="1">
                <a:latin typeface="Times New Roman" pitchFamily="18" charset="0"/>
              </a:rPr>
              <a:t>i</a:t>
            </a:r>
            <a:r>
              <a:rPr lang="en-US" altLang="zh-CN" sz="2000" dirty="0"/>
              <a:t>+ = 0</a:t>
            </a:r>
            <a:r>
              <a:rPr lang="zh-CN" altLang="en-US" sz="2000" dirty="0"/>
              <a:t>，即</a:t>
            </a:r>
            <a:r>
              <a:rPr lang="en-US" altLang="zh-CN" sz="2000" i="1" dirty="0"/>
              <a:t>R</a:t>
            </a:r>
            <a:r>
              <a:rPr lang="en-US" altLang="zh-CN" sz="2000" baseline="-25000" dirty="0"/>
              <a:t>2</a:t>
            </a:r>
            <a:r>
              <a:rPr lang="zh-CN" altLang="en-US" sz="2000" dirty="0"/>
              <a:t>上没有压降，则</a:t>
            </a:r>
            <a:r>
              <a:rPr lang="en-US" altLang="zh-CN" sz="2000" i="1" dirty="0"/>
              <a:t>u</a:t>
            </a:r>
            <a:r>
              <a:rPr lang="en-US" altLang="zh-CN" sz="2000" dirty="0"/>
              <a:t>+ = 0</a:t>
            </a:r>
            <a:r>
              <a:rPr lang="zh-CN" altLang="en-US" sz="2000" dirty="0"/>
              <a:t>；又因虚短，可得             </a:t>
            </a:r>
            <a:r>
              <a:rPr lang="en-US" altLang="zh-CN" sz="2000" dirty="0"/>
              <a:t>= 0</a:t>
            </a:r>
            <a:r>
              <a:rPr lang="zh-CN" altLang="en-US" sz="2000" dirty="0"/>
              <a:t>，这说明在反相比例运算电路中，集成运放的反相输入端与同相输入端的电位不仅相等，而且均等于零，如同该两点接地一样，这种现象称为虚地。虚地是反相比例运算电路的一个重要特点，由于虚地，使得加在运放输入端的共模输入电压很小。由于</a:t>
            </a:r>
            <a:r>
              <a:rPr lang="en-US" altLang="zh-CN" sz="2000" i="1" dirty="0" err="1">
                <a:latin typeface="Times New Roman" pitchFamily="18" charset="0"/>
              </a:rPr>
              <a:t>i</a:t>
            </a:r>
            <a:r>
              <a:rPr lang="en-US" altLang="zh-CN" sz="2000" b="1" dirty="0"/>
              <a:t>-</a:t>
            </a:r>
            <a:r>
              <a:rPr lang="en-US" altLang="zh-CN" sz="2000" dirty="0"/>
              <a:t> = 0 </a:t>
            </a:r>
            <a:r>
              <a:rPr lang="zh-CN" altLang="en-US" sz="2000" dirty="0"/>
              <a:t>，则由图可见</a:t>
            </a:r>
            <a:r>
              <a:rPr lang="en-US" altLang="zh-CN" sz="2000" i="1" dirty="0">
                <a:latin typeface="Times New Roman" pitchFamily="18" charset="0"/>
              </a:rPr>
              <a:t>i</a:t>
            </a:r>
            <a:r>
              <a:rPr lang="en-US" altLang="zh-CN" sz="2000" baseline="-25000" dirty="0"/>
              <a:t>i</a:t>
            </a:r>
            <a:r>
              <a:rPr lang="en-US" altLang="zh-CN" sz="2000" dirty="0"/>
              <a:t> = </a:t>
            </a:r>
            <a:r>
              <a:rPr lang="en-US" altLang="zh-CN" sz="2000" i="1" dirty="0" err="1">
                <a:latin typeface="Times New Roman" pitchFamily="18" charset="0"/>
              </a:rPr>
              <a:t>i</a:t>
            </a:r>
            <a:r>
              <a:rPr lang="en-US" altLang="zh-CN" sz="2000" baseline="-25000" dirty="0" err="1"/>
              <a:t>F</a:t>
            </a:r>
            <a:r>
              <a:rPr lang="zh-CN" altLang="en-US" sz="2000" dirty="0"/>
              <a:t>，即</a:t>
            </a:r>
          </a:p>
        </p:txBody>
      </p:sp>
      <p:sp>
        <p:nvSpPr>
          <p:cNvPr id="808966"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8965" name="Object 5"/>
          <p:cNvGraphicFramePr>
            <a:graphicFrameLocks noChangeAspect="1"/>
          </p:cNvGraphicFramePr>
          <p:nvPr/>
        </p:nvGraphicFramePr>
        <p:xfrm>
          <a:off x="827584" y="1196752"/>
          <a:ext cx="865187" cy="379413"/>
        </p:xfrm>
        <a:graphic>
          <a:graphicData uri="http://schemas.openxmlformats.org/presentationml/2006/ole">
            <p:oleObj spid="_x0000_s808965" name="公式" r:id="rId3" imgW="457002" imgH="203112" progId="">
              <p:embed/>
            </p:oleObj>
          </a:graphicData>
        </a:graphic>
      </p:graphicFrame>
      <p:sp>
        <p:nvSpPr>
          <p:cNvPr id="808968" name="Rectangle 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8970" name="Rectangle 10"/>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8969" name="Object 9"/>
          <p:cNvGraphicFramePr>
            <a:graphicFrameLocks noChangeAspect="1"/>
          </p:cNvGraphicFramePr>
          <p:nvPr/>
        </p:nvGraphicFramePr>
        <p:xfrm>
          <a:off x="3563938" y="2510156"/>
          <a:ext cx="2088182" cy="801023"/>
        </p:xfrm>
        <a:graphic>
          <a:graphicData uri="http://schemas.openxmlformats.org/presentationml/2006/ole">
            <p:oleObj spid="_x0000_s808969" name="公式" r:id="rId4" imgW="1066337" imgH="406224" progId="">
              <p:embed/>
            </p:oleObj>
          </a:graphicData>
        </a:graphic>
      </p:graphicFrame>
      <p:sp>
        <p:nvSpPr>
          <p:cNvPr id="808971" name="Text Box 11"/>
          <p:cNvSpPr txBox="1">
            <a:spLocks noChangeArrowheads="1"/>
          </p:cNvSpPr>
          <p:nvPr/>
        </p:nvSpPr>
        <p:spPr bwMode="auto">
          <a:xfrm>
            <a:off x="611188" y="3357563"/>
            <a:ext cx="8281987" cy="400110"/>
          </a:xfrm>
          <a:prstGeom prst="rect">
            <a:avLst/>
          </a:prstGeom>
          <a:noFill/>
          <a:ln w="9525">
            <a:noFill/>
            <a:miter lim="800000"/>
            <a:headEnd/>
            <a:tailEnd/>
          </a:ln>
          <a:effectLst/>
        </p:spPr>
        <p:txBody>
          <a:bodyPr>
            <a:spAutoFit/>
          </a:bodyPr>
          <a:lstStyle/>
          <a:p>
            <a:pPr>
              <a:spcBef>
                <a:spcPct val="50000"/>
              </a:spcBef>
            </a:pPr>
            <a:r>
              <a:rPr lang="zh-CN" altLang="en-US" sz="2000" dirty="0"/>
              <a:t>则输出电压与输入电压的关系为：</a:t>
            </a:r>
          </a:p>
        </p:txBody>
      </p:sp>
      <p:sp>
        <p:nvSpPr>
          <p:cNvPr id="808973" name="Rectangle 13"/>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8972" name="Object 12"/>
          <p:cNvGraphicFramePr>
            <a:graphicFrameLocks noChangeAspect="1"/>
          </p:cNvGraphicFramePr>
          <p:nvPr/>
        </p:nvGraphicFramePr>
        <p:xfrm>
          <a:off x="3923928" y="3717032"/>
          <a:ext cx="1511796" cy="884332"/>
        </p:xfrm>
        <a:graphic>
          <a:graphicData uri="http://schemas.openxmlformats.org/presentationml/2006/ole">
            <p:oleObj spid="_x0000_s808972" name="公式" r:id="rId5" imgW="749160" imgH="431640" progId="">
              <p:embed/>
            </p:oleObj>
          </a:graphicData>
        </a:graphic>
      </p:graphicFrame>
      <p:sp>
        <p:nvSpPr>
          <p:cNvPr id="808974" name="Text Box 14"/>
          <p:cNvSpPr txBox="1">
            <a:spLocks noChangeArrowheads="1"/>
          </p:cNvSpPr>
          <p:nvPr/>
        </p:nvSpPr>
        <p:spPr bwMode="auto">
          <a:xfrm>
            <a:off x="684213" y="4652963"/>
            <a:ext cx="8135937" cy="400110"/>
          </a:xfrm>
          <a:prstGeom prst="rect">
            <a:avLst/>
          </a:prstGeom>
          <a:noFill/>
          <a:ln w="9525">
            <a:noFill/>
            <a:miter lim="800000"/>
            <a:headEnd/>
            <a:tailEnd/>
          </a:ln>
          <a:effectLst/>
        </p:spPr>
        <p:txBody>
          <a:bodyPr>
            <a:spAutoFit/>
          </a:bodyPr>
          <a:lstStyle/>
          <a:p>
            <a:pPr>
              <a:spcBef>
                <a:spcPct val="50000"/>
              </a:spcBef>
            </a:pPr>
            <a:r>
              <a:rPr lang="zh-CN" altLang="en-US" sz="2000" dirty="0"/>
              <a:t>则反相比例运算电路的电压放大倍数为：</a:t>
            </a:r>
          </a:p>
        </p:txBody>
      </p:sp>
      <p:sp>
        <p:nvSpPr>
          <p:cNvPr id="808976" name="Rectangle 1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8975" name="Object 15"/>
          <p:cNvGraphicFramePr>
            <a:graphicFrameLocks noChangeAspect="1"/>
          </p:cNvGraphicFramePr>
          <p:nvPr/>
        </p:nvGraphicFramePr>
        <p:xfrm>
          <a:off x="3635375" y="5085185"/>
          <a:ext cx="2214742" cy="929854"/>
        </p:xfrm>
        <a:graphic>
          <a:graphicData uri="http://schemas.openxmlformats.org/presentationml/2006/ole">
            <p:oleObj spid="_x0000_s808975" name="公式" r:id="rId6" imgW="1066337" imgH="444307" progId="">
              <p:embed/>
            </p:oleObj>
          </a:graphicData>
        </a:graphic>
      </p:graphicFrame>
      <p:sp>
        <p:nvSpPr>
          <p:cNvPr id="808977" name="Text Box 17"/>
          <p:cNvSpPr txBox="1">
            <a:spLocks noChangeArrowheads="1"/>
          </p:cNvSpPr>
          <p:nvPr/>
        </p:nvSpPr>
        <p:spPr bwMode="auto">
          <a:xfrm>
            <a:off x="7092950" y="5445125"/>
            <a:ext cx="1655763" cy="366713"/>
          </a:xfrm>
          <a:prstGeom prst="rect">
            <a:avLst/>
          </a:prstGeom>
          <a:noFill/>
          <a:ln w="9525">
            <a:noFill/>
            <a:miter lim="800000"/>
            <a:headEnd/>
            <a:tailEnd/>
          </a:ln>
          <a:effectLst/>
        </p:spPr>
        <p:txBody>
          <a:bodyPr>
            <a:spAutoFit/>
          </a:bodyPr>
          <a:lstStyle/>
          <a:p>
            <a:pPr>
              <a:spcBef>
                <a:spcPct val="50000"/>
              </a:spcBef>
            </a:pPr>
            <a:r>
              <a:rPr lang="zh-CN" altLang="en-US"/>
              <a:t>（</a:t>
            </a:r>
            <a:r>
              <a:rPr lang="en-US" altLang="zh-CN"/>
              <a:t>6-37</a:t>
            </a:r>
            <a:r>
              <a:rPr lang="zh-CN" altLang="en-US"/>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8" name="Text Box 4"/>
          <p:cNvSpPr txBox="1">
            <a:spLocks noChangeArrowheads="1"/>
          </p:cNvSpPr>
          <p:nvPr/>
        </p:nvSpPr>
        <p:spPr bwMode="auto">
          <a:xfrm>
            <a:off x="395288" y="476250"/>
            <a:ext cx="8424862" cy="4893647"/>
          </a:xfrm>
          <a:prstGeom prst="rect">
            <a:avLst/>
          </a:prstGeom>
          <a:noFill/>
          <a:ln w="9525">
            <a:noFill/>
            <a:miter lim="800000"/>
            <a:headEnd/>
            <a:tailEnd/>
          </a:ln>
          <a:effectLst/>
        </p:spPr>
        <p:txBody>
          <a:bodyPr>
            <a:spAutoFit/>
          </a:bodyPr>
          <a:lstStyle/>
          <a:p>
            <a:r>
              <a:rPr lang="en-US" altLang="zh-CN" dirty="0"/>
              <a:t>      </a:t>
            </a:r>
            <a:r>
              <a:rPr lang="zh-CN" altLang="en-US" sz="2400" dirty="0"/>
              <a:t>式（</a:t>
            </a:r>
            <a:r>
              <a:rPr lang="en-US" altLang="zh-CN" sz="2400" dirty="0"/>
              <a:t>6-37</a:t>
            </a:r>
            <a:r>
              <a:rPr lang="zh-CN" altLang="en-US" sz="2400" dirty="0"/>
              <a:t>）中的负号表示输出电压与输入电压反相。若</a:t>
            </a:r>
            <a:r>
              <a:rPr lang="en-US" altLang="zh-CN" sz="2400" i="1" dirty="0"/>
              <a:t>R</a:t>
            </a:r>
            <a:r>
              <a:rPr lang="en-US" altLang="zh-CN" sz="2400" baseline="-25000" dirty="0"/>
              <a:t>F</a:t>
            </a:r>
            <a:r>
              <a:rPr lang="en-US" altLang="zh-CN" sz="2400" dirty="0"/>
              <a:t> = </a:t>
            </a:r>
            <a:r>
              <a:rPr lang="en-US" altLang="zh-CN" sz="2400" i="1" dirty="0"/>
              <a:t>R</a:t>
            </a:r>
            <a:r>
              <a:rPr lang="en-US" altLang="zh-CN" sz="2400" baseline="-25000" dirty="0"/>
              <a:t>1</a:t>
            </a:r>
            <a:r>
              <a:rPr lang="zh-CN" altLang="en-US" sz="2400" dirty="0"/>
              <a:t>，则</a:t>
            </a:r>
            <a:r>
              <a:rPr lang="en-US" altLang="zh-CN" sz="2400" i="1" dirty="0" err="1"/>
              <a:t>u</a:t>
            </a:r>
            <a:r>
              <a:rPr lang="en-US" altLang="zh-CN" sz="2400" dirty="0" err="1"/>
              <a:t>o</a:t>
            </a:r>
            <a:r>
              <a:rPr lang="en-US" altLang="zh-CN" sz="2400" dirty="0"/>
              <a:t> = - </a:t>
            </a:r>
            <a:r>
              <a:rPr lang="en-US" altLang="zh-CN" sz="2400" i="1" dirty="0" err="1"/>
              <a:t>u</a:t>
            </a:r>
            <a:r>
              <a:rPr lang="en-US" altLang="zh-CN" sz="2400" baseline="-25000" dirty="0" err="1"/>
              <a:t>i</a:t>
            </a:r>
            <a:r>
              <a:rPr lang="en-US" altLang="zh-CN" sz="2400" dirty="0"/>
              <a:t> </a:t>
            </a:r>
            <a:r>
              <a:rPr lang="zh-CN" altLang="en-US" sz="2400" dirty="0"/>
              <a:t>，输出电压与输入电压大小相等，相位相反。这时，反相比例电路只起反相作用，称为</a:t>
            </a:r>
            <a:r>
              <a:rPr lang="zh-CN" altLang="en-US" sz="2400" b="1" dirty="0">
                <a:solidFill>
                  <a:srgbClr val="FF0000"/>
                </a:solidFill>
              </a:rPr>
              <a:t>反相器</a:t>
            </a:r>
            <a:r>
              <a:rPr lang="zh-CN" altLang="en-US" sz="2400" dirty="0"/>
              <a:t>。</a:t>
            </a:r>
          </a:p>
          <a:p>
            <a:r>
              <a:rPr lang="zh-CN" altLang="en-US" sz="2400" dirty="0"/>
              <a:t>       </a:t>
            </a:r>
          </a:p>
          <a:p>
            <a:r>
              <a:rPr lang="zh-CN" altLang="en-US" sz="2400" dirty="0"/>
              <a:t>       由于反相输入端虚地，故该电路的输入电阻为：</a:t>
            </a:r>
          </a:p>
          <a:p>
            <a:r>
              <a:rPr lang="zh-CN" altLang="en-US" sz="2400" dirty="0"/>
              <a:t>                                                 </a:t>
            </a:r>
            <a:r>
              <a:rPr lang="en-US" altLang="zh-CN" sz="2400" i="1" dirty="0"/>
              <a:t>R </a:t>
            </a:r>
            <a:r>
              <a:rPr lang="en-US" altLang="zh-CN" sz="2400" baseline="-25000" dirty="0"/>
              <a:t>if</a:t>
            </a:r>
            <a:r>
              <a:rPr lang="en-US" altLang="zh-CN" sz="2400" dirty="0"/>
              <a:t> = </a:t>
            </a:r>
            <a:r>
              <a:rPr lang="en-US" altLang="zh-CN" sz="2400" i="1" dirty="0"/>
              <a:t>R</a:t>
            </a:r>
            <a:r>
              <a:rPr lang="en-US" altLang="zh-CN" sz="2400" baseline="-25000" dirty="0"/>
              <a:t>1</a:t>
            </a:r>
            <a:r>
              <a:rPr lang="en-US" altLang="zh-CN" sz="2400" dirty="0"/>
              <a:t>                               </a:t>
            </a:r>
          </a:p>
          <a:p>
            <a:endParaRPr lang="en-US" altLang="zh-CN" sz="2400" dirty="0"/>
          </a:p>
          <a:p>
            <a:r>
              <a:rPr lang="en-US" altLang="zh-CN" sz="2400" dirty="0"/>
              <a:t>       </a:t>
            </a:r>
            <a:r>
              <a:rPr lang="zh-CN" altLang="en-US" sz="2400" dirty="0"/>
              <a:t>可以看出，反相比例电路的输入电阻不高，这是由于电路中接入了电压并联负反馈的缘故。我们已经知道，并联负反馈将降低输入电阻。                           </a:t>
            </a:r>
          </a:p>
          <a:p>
            <a:r>
              <a:rPr lang="zh-CN" altLang="en-US" sz="2400" dirty="0"/>
              <a:t>    </a:t>
            </a:r>
          </a:p>
          <a:p>
            <a:r>
              <a:rPr lang="zh-CN" altLang="en-US" sz="2400" dirty="0"/>
              <a:t>       反相比例运算电路中引入了深度的电压并联负反馈，该电路输出电阻很小，具有很强的带负载能力。</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2" name="Text Box 4"/>
          <p:cNvSpPr txBox="1">
            <a:spLocks noChangeArrowheads="1"/>
          </p:cNvSpPr>
          <p:nvPr/>
        </p:nvSpPr>
        <p:spPr bwMode="auto">
          <a:xfrm>
            <a:off x="467544" y="260648"/>
            <a:ext cx="8208963" cy="1785104"/>
          </a:xfrm>
          <a:prstGeom prst="rect">
            <a:avLst/>
          </a:prstGeom>
          <a:noFill/>
          <a:ln w="9525">
            <a:noFill/>
            <a:miter lim="800000"/>
            <a:headEnd/>
            <a:tailEnd/>
          </a:ln>
          <a:effectLst/>
        </p:spPr>
        <p:txBody>
          <a:bodyPr>
            <a:spAutoFit/>
          </a:bodyPr>
          <a:lstStyle/>
          <a:p>
            <a:pPr>
              <a:spcAft>
                <a:spcPct val="50000"/>
              </a:spcAft>
            </a:pPr>
            <a:r>
              <a:rPr lang="zh-CN" altLang="en-US" sz="2000" b="1" dirty="0"/>
              <a:t>（</a:t>
            </a:r>
            <a:r>
              <a:rPr lang="en-US" altLang="zh-CN" sz="2000" b="1" dirty="0"/>
              <a:t>2</a:t>
            </a:r>
            <a:r>
              <a:rPr lang="zh-CN" altLang="en-US" sz="2000" b="1" dirty="0"/>
              <a:t>）同相比例运算电路</a:t>
            </a:r>
          </a:p>
          <a:p>
            <a:r>
              <a:rPr lang="zh-CN" altLang="en-US" sz="2000" dirty="0"/>
              <a:t>       图</a:t>
            </a:r>
            <a:r>
              <a:rPr lang="en-US" altLang="zh-CN" sz="2000" dirty="0"/>
              <a:t>6-32</a:t>
            </a:r>
            <a:r>
              <a:rPr lang="zh-CN" altLang="en-US" sz="2000" dirty="0"/>
              <a:t>是同相比例运算电路，运放的反相输入   端通过电阻</a:t>
            </a:r>
            <a:r>
              <a:rPr lang="en-US" altLang="zh-CN" sz="2000" i="1" dirty="0"/>
              <a:t>R</a:t>
            </a:r>
            <a:r>
              <a:rPr lang="en-US" altLang="zh-CN" sz="2000" baseline="-25000" dirty="0"/>
              <a:t>1</a:t>
            </a:r>
            <a:r>
              <a:rPr lang="zh-CN" altLang="en-US" sz="2000" dirty="0"/>
              <a:t>接地，同相输入端则通过补偿电阻</a:t>
            </a:r>
            <a:r>
              <a:rPr lang="en-US" altLang="zh-CN" sz="2000" i="1" dirty="0"/>
              <a:t>R</a:t>
            </a:r>
            <a:r>
              <a:rPr lang="en-US" altLang="zh-CN" sz="2000" baseline="-25000" dirty="0"/>
              <a:t>2</a:t>
            </a:r>
            <a:r>
              <a:rPr lang="zh-CN" altLang="en-US" sz="2000" dirty="0"/>
              <a:t>接输入信号，</a:t>
            </a:r>
            <a:r>
              <a:rPr lang="en-US" altLang="zh-CN" sz="2000" i="1" dirty="0"/>
              <a:t>R</a:t>
            </a:r>
            <a:r>
              <a:rPr lang="en-US" altLang="zh-CN" sz="2000" baseline="-25000" dirty="0"/>
              <a:t>2 </a:t>
            </a:r>
            <a:r>
              <a:rPr lang="en-US" altLang="zh-CN" sz="2000" dirty="0"/>
              <a:t>= </a:t>
            </a:r>
            <a:r>
              <a:rPr lang="en-US" altLang="zh-CN" sz="2000" i="1" dirty="0"/>
              <a:t>R</a:t>
            </a:r>
            <a:r>
              <a:rPr lang="en-US" altLang="zh-CN" sz="2000" baseline="-25000" dirty="0"/>
              <a:t>1</a:t>
            </a:r>
            <a:r>
              <a:rPr lang="en-US" altLang="zh-CN" sz="2000" dirty="0"/>
              <a:t> // </a:t>
            </a:r>
            <a:r>
              <a:rPr lang="en-US" altLang="zh-CN" sz="2000" i="1" dirty="0"/>
              <a:t>R</a:t>
            </a:r>
            <a:r>
              <a:rPr lang="en-US" altLang="zh-CN" sz="2000" baseline="-25000" dirty="0"/>
              <a:t>F</a:t>
            </a:r>
            <a:r>
              <a:rPr lang="zh-CN" altLang="en-US" sz="2000" dirty="0"/>
              <a:t>。电路通过电阻</a:t>
            </a:r>
            <a:r>
              <a:rPr lang="en-US" altLang="zh-CN" sz="2000" i="1" dirty="0"/>
              <a:t>R</a:t>
            </a:r>
            <a:r>
              <a:rPr lang="en-US" altLang="zh-CN" sz="2000" baseline="-25000" dirty="0"/>
              <a:t>F</a:t>
            </a:r>
            <a:r>
              <a:rPr lang="zh-CN" altLang="en-US" sz="2000" dirty="0"/>
              <a:t>引入了电压串联负反馈，运放工作在线性区。同样根据虚短和虚断的特点可知，</a:t>
            </a:r>
            <a:r>
              <a:rPr lang="en-US" altLang="zh-CN" sz="2000" i="1" dirty="0" err="1">
                <a:latin typeface="Times New Roman" pitchFamily="18" charset="0"/>
              </a:rPr>
              <a:t>i</a:t>
            </a:r>
            <a:r>
              <a:rPr lang="en-US" altLang="zh-CN" sz="2000" dirty="0"/>
              <a:t>+ = </a:t>
            </a:r>
            <a:r>
              <a:rPr lang="en-US" altLang="zh-CN" sz="2000" i="1" dirty="0" err="1">
                <a:latin typeface="Times New Roman" pitchFamily="18" charset="0"/>
              </a:rPr>
              <a:t>i</a:t>
            </a:r>
            <a:r>
              <a:rPr lang="en-US" altLang="zh-CN" sz="2000" i="1" dirty="0"/>
              <a:t> </a:t>
            </a:r>
            <a:r>
              <a:rPr lang="en-US" altLang="zh-CN" sz="2000" b="1" dirty="0"/>
              <a:t>- </a:t>
            </a:r>
            <a:r>
              <a:rPr lang="en-US" altLang="zh-CN" sz="2000" dirty="0"/>
              <a:t>= 0</a:t>
            </a:r>
            <a:r>
              <a:rPr lang="zh-CN" altLang="en-US" sz="2000" dirty="0"/>
              <a:t>，故 </a:t>
            </a:r>
          </a:p>
        </p:txBody>
      </p:sp>
      <p:pic>
        <p:nvPicPr>
          <p:cNvPr id="811013" name="Picture 5"/>
          <p:cNvPicPr>
            <a:picLocks noChangeAspect="1" noChangeArrowheads="1"/>
          </p:cNvPicPr>
          <p:nvPr/>
        </p:nvPicPr>
        <p:blipFill>
          <a:blip r:embed="rId3" cstate="print"/>
          <a:srcRect/>
          <a:stretch>
            <a:fillRect/>
          </a:stretch>
        </p:blipFill>
        <p:spPr bwMode="auto">
          <a:xfrm>
            <a:off x="4992809" y="1989138"/>
            <a:ext cx="3805116" cy="1943918"/>
          </a:xfrm>
          <a:prstGeom prst="rect">
            <a:avLst/>
          </a:prstGeom>
          <a:noFill/>
          <a:ln w="9525">
            <a:noFill/>
            <a:miter lim="800000"/>
            <a:headEnd/>
            <a:tailEnd/>
          </a:ln>
          <a:effectLst/>
        </p:spPr>
      </p:pic>
      <p:sp>
        <p:nvSpPr>
          <p:cNvPr id="811014" name="Text Box 6"/>
          <p:cNvSpPr txBox="1">
            <a:spLocks noChangeArrowheads="1"/>
          </p:cNvSpPr>
          <p:nvPr/>
        </p:nvSpPr>
        <p:spPr bwMode="auto">
          <a:xfrm>
            <a:off x="6659563" y="4005263"/>
            <a:ext cx="1871662"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6-32</a:t>
            </a:r>
          </a:p>
        </p:txBody>
      </p:sp>
      <p:sp>
        <p:nvSpPr>
          <p:cNvPr id="811016"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1015" name="Object 7"/>
          <p:cNvGraphicFramePr>
            <a:graphicFrameLocks noChangeAspect="1"/>
          </p:cNvGraphicFramePr>
          <p:nvPr/>
        </p:nvGraphicFramePr>
        <p:xfrm>
          <a:off x="1979612" y="2060574"/>
          <a:ext cx="1800299" cy="781013"/>
        </p:xfrm>
        <a:graphic>
          <a:graphicData uri="http://schemas.openxmlformats.org/presentationml/2006/ole">
            <p:oleObj spid="_x0000_s811015" name="公式" r:id="rId4" imgW="939392" imgH="406224" progId="">
              <p:embed/>
            </p:oleObj>
          </a:graphicData>
        </a:graphic>
      </p:graphicFrame>
      <p:sp>
        <p:nvSpPr>
          <p:cNvPr id="811017" name="Text Box 9"/>
          <p:cNvSpPr txBox="1">
            <a:spLocks noChangeArrowheads="1"/>
          </p:cNvSpPr>
          <p:nvPr/>
        </p:nvSpPr>
        <p:spPr bwMode="auto">
          <a:xfrm>
            <a:off x="539750" y="2781300"/>
            <a:ext cx="4679950" cy="1015663"/>
          </a:xfrm>
          <a:prstGeom prst="rect">
            <a:avLst/>
          </a:prstGeom>
          <a:noFill/>
          <a:ln w="9525">
            <a:noFill/>
            <a:miter lim="800000"/>
            <a:headEnd/>
            <a:tailEnd/>
          </a:ln>
          <a:effectLst/>
        </p:spPr>
        <p:txBody>
          <a:bodyPr>
            <a:spAutoFit/>
          </a:bodyPr>
          <a:lstStyle/>
          <a:p>
            <a:r>
              <a:rPr lang="zh-CN" altLang="en-US" sz="2000" dirty="0"/>
              <a:t>而且                          </a:t>
            </a:r>
            <a:r>
              <a:rPr lang="en-US" altLang="zh-CN" sz="2000" i="1" dirty="0"/>
              <a:t>u</a:t>
            </a:r>
            <a:r>
              <a:rPr lang="en-US" altLang="zh-CN" sz="2000" dirty="0"/>
              <a:t> + =</a:t>
            </a:r>
            <a:r>
              <a:rPr lang="en-US" altLang="zh-CN" sz="2000" i="1" dirty="0"/>
              <a:t> u</a:t>
            </a:r>
            <a:r>
              <a:rPr lang="en-US" altLang="zh-CN" sz="2000" dirty="0"/>
              <a:t> </a:t>
            </a:r>
            <a:r>
              <a:rPr lang="en-US" altLang="zh-CN" sz="2000" b="1" dirty="0"/>
              <a:t>- </a:t>
            </a:r>
            <a:r>
              <a:rPr lang="en-US" altLang="zh-CN" sz="2000" dirty="0"/>
              <a:t>= </a:t>
            </a:r>
            <a:r>
              <a:rPr lang="en-US" altLang="zh-CN" sz="2000" i="1" dirty="0" err="1"/>
              <a:t>u</a:t>
            </a:r>
            <a:r>
              <a:rPr lang="en-US" altLang="zh-CN" sz="2000" baseline="-25000" dirty="0" err="1"/>
              <a:t>i</a:t>
            </a:r>
            <a:r>
              <a:rPr lang="en-US" altLang="zh-CN" sz="2000" dirty="0"/>
              <a:t>   </a:t>
            </a:r>
          </a:p>
          <a:p>
            <a:r>
              <a:rPr lang="en-US" altLang="zh-CN" sz="2000" dirty="0"/>
              <a:t>       </a:t>
            </a:r>
            <a:r>
              <a:rPr lang="zh-CN" altLang="en-US" sz="2000" dirty="0"/>
              <a:t>由以上两式可得同相比例运算电路输出电压与输入电压的关系为：</a:t>
            </a:r>
          </a:p>
        </p:txBody>
      </p:sp>
      <p:sp>
        <p:nvSpPr>
          <p:cNvPr id="811019" name="Rectangle 11"/>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1018" name="Object 10"/>
          <p:cNvGraphicFramePr>
            <a:graphicFrameLocks noChangeAspect="1"/>
          </p:cNvGraphicFramePr>
          <p:nvPr/>
        </p:nvGraphicFramePr>
        <p:xfrm>
          <a:off x="2339975" y="3860799"/>
          <a:ext cx="1871985" cy="894727"/>
        </p:xfrm>
        <a:graphic>
          <a:graphicData uri="http://schemas.openxmlformats.org/presentationml/2006/ole">
            <p:oleObj spid="_x0000_s811018" name="公式" r:id="rId5" imgW="914400" imgH="431640" progId="">
              <p:embed/>
            </p:oleObj>
          </a:graphicData>
        </a:graphic>
      </p:graphicFrame>
      <p:sp>
        <p:nvSpPr>
          <p:cNvPr id="811020" name="Text Box 12"/>
          <p:cNvSpPr txBox="1">
            <a:spLocks noChangeArrowheads="1"/>
          </p:cNvSpPr>
          <p:nvPr/>
        </p:nvSpPr>
        <p:spPr bwMode="auto">
          <a:xfrm>
            <a:off x="611188" y="4868863"/>
            <a:ext cx="8353425" cy="400110"/>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则同相比例运算电路的电压放大倍数为：</a:t>
            </a:r>
            <a:r>
              <a:rPr lang="zh-CN" altLang="en-US" dirty="0"/>
              <a:t> </a:t>
            </a:r>
          </a:p>
        </p:txBody>
      </p:sp>
      <p:sp>
        <p:nvSpPr>
          <p:cNvPr id="811022" name="Rectangle 1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1021" name="Object 13"/>
          <p:cNvGraphicFramePr>
            <a:graphicFrameLocks noChangeAspect="1"/>
          </p:cNvGraphicFramePr>
          <p:nvPr/>
        </p:nvGraphicFramePr>
        <p:xfrm>
          <a:off x="3708400" y="5300662"/>
          <a:ext cx="2519784" cy="881745"/>
        </p:xfrm>
        <a:graphic>
          <a:graphicData uri="http://schemas.openxmlformats.org/presentationml/2006/ole">
            <p:oleObj spid="_x0000_s811021" name="公式" r:id="rId6" imgW="1167893" imgH="406224" progId="">
              <p:embed/>
            </p:oleObj>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6" name="Text Box 4"/>
          <p:cNvSpPr txBox="1">
            <a:spLocks noChangeArrowheads="1"/>
          </p:cNvSpPr>
          <p:nvPr/>
        </p:nvSpPr>
        <p:spPr bwMode="auto">
          <a:xfrm>
            <a:off x="539750" y="549275"/>
            <a:ext cx="8208963" cy="4401205"/>
          </a:xfrm>
          <a:prstGeom prst="rect">
            <a:avLst/>
          </a:prstGeom>
          <a:noFill/>
          <a:ln w="9525">
            <a:noFill/>
            <a:miter lim="800000"/>
            <a:headEnd/>
            <a:tailEnd/>
          </a:ln>
          <a:effectLst/>
        </p:spPr>
        <p:txBody>
          <a:bodyPr>
            <a:spAutoFit/>
          </a:bodyPr>
          <a:lstStyle/>
          <a:p>
            <a:r>
              <a:rPr lang="en-US" altLang="zh-CN" sz="2000" i="1" dirty="0"/>
              <a:t>       A</a:t>
            </a:r>
            <a:r>
              <a:rPr lang="en-US" altLang="zh-CN" sz="2000" i="1" baseline="-25000" dirty="0"/>
              <a:t>u</a:t>
            </a:r>
            <a:r>
              <a:rPr lang="en-US" altLang="zh-CN" sz="2000" dirty="0"/>
              <a:t> </a:t>
            </a:r>
            <a:r>
              <a:rPr lang="en-US" altLang="zh-CN" sz="2000" baseline="-25000" dirty="0"/>
              <a:t>f</a:t>
            </a:r>
            <a:r>
              <a:rPr lang="zh-CN" altLang="en-US" sz="2000" dirty="0"/>
              <a:t>的值总为正，表示输出电压与输入电压同相。另外，该比值总是大于或等于</a:t>
            </a:r>
            <a:r>
              <a:rPr lang="en-US" altLang="zh-CN" sz="2000" dirty="0"/>
              <a:t>1</a:t>
            </a:r>
            <a:r>
              <a:rPr lang="zh-CN" altLang="en-US" sz="2000" dirty="0"/>
              <a:t>，不可能小于</a:t>
            </a:r>
            <a:r>
              <a:rPr lang="en-US" altLang="zh-CN" sz="2000" dirty="0"/>
              <a:t>1</a:t>
            </a:r>
            <a:r>
              <a:rPr lang="zh-CN" altLang="en-US" sz="2000" dirty="0"/>
              <a:t>。</a:t>
            </a:r>
          </a:p>
          <a:p>
            <a:endParaRPr lang="zh-CN" altLang="en-US" sz="2000" dirty="0"/>
          </a:p>
          <a:p>
            <a:r>
              <a:rPr lang="zh-CN" altLang="en-US" sz="2000" dirty="0"/>
              <a:t>       如果同相比例运算电路中的</a:t>
            </a:r>
            <a:r>
              <a:rPr lang="en-US" altLang="zh-CN" sz="2000" i="1" dirty="0"/>
              <a:t>R</a:t>
            </a:r>
            <a:r>
              <a:rPr lang="en-US" altLang="zh-CN" sz="2000" baseline="-25000" dirty="0"/>
              <a:t>F </a:t>
            </a:r>
            <a:r>
              <a:rPr lang="en-US" altLang="zh-CN" sz="2000" dirty="0"/>
              <a:t>= 0</a:t>
            </a:r>
            <a:r>
              <a:rPr lang="zh-CN" altLang="en-US" sz="2000" dirty="0"/>
              <a:t>，从上式可知输入电压</a:t>
            </a:r>
            <a:r>
              <a:rPr lang="en-US" altLang="zh-CN" sz="2000" i="1" dirty="0" err="1"/>
              <a:t>u</a:t>
            </a:r>
            <a:r>
              <a:rPr lang="en-US" altLang="zh-CN" sz="2000" baseline="-25000" dirty="0" err="1"/>
              <a:t>i</a:t>
            </a:r>
            <a:r>
              <a:rPr lang="zh-CN" altLang="en-US" sz="2000" dirty="0"/>
              <a:t>等于输出电压</a:t>
            </a:r>
            <a:r>
              <a:rPr lang="en-US" altLang="zh-CN" sz="2000" i="1" dirty="0" err="1"/>
              <a:t>u</a:t>
            </a:r>
            <a:r>
              <a:rPr lang="en-US" altLang="zh-CN" sz="2000" dirty="0" err="1"/>
              <a:t>o</a:t>
            </a:r>
            <a:r>
              <a:rPr lang="zh-CN" altLang="en-US" sz="2000" dirty="0"/>
              <a:t>，而且相位相同，故称这一电路为</a:t>
            </a:r>
            <a:r>
              <a:rPr lang="zh-CN" altLang="en-US" sz="2000" b="1" dirty="0">
                <a:solidFill>
                  <a:srgbClr val="FF0000"/>
                </a:solidFill>
              </a:rPr>
              <a:t>电压跟随器</a:t>
            </a:r>
            <a:r>
              <a:rPr lang="zh-CN" altLang="en-US" sz="2000" dirty="0"/>
              <a:t>。理想运放的开环差模增益为无穷大，因而电压跟随器具有比射极输出器好得多的跟随特性。</a:t>
            </a:r>
          </a:p>
          <a:p>
            <a:endParaRPr lang="zh-CN" altLang="en-US" sz="2000" dirty="0"/>
          </a:p>
          <a:p>
            <a:r>
              <a:rPr lang="zh-CN" altLang="en-US" sz="2000" dirty="0"/>
              <a:t>       集成电压跟随器具有多方面的优良性能。例如型号为</a:t>
            </a:r>
            <a:r>
              <a:rPr lang="en-US" altLang="zh-CN" sz="2000" dirty="0"/>
              <a:t>AD9620</a:t>
            </a:r>
            <a:r>
              <a:rPr lang="zh-CN" altLang="en-US" sz="2000" dirty="0"/>
              <a:t>的芯片，电压增益为</a:t>
            </a:r>
            <a:r>
              <a:rPr lang="en-US" altLang="zh-CN" sz="2000" dirty="0"/>
              <a:t>0.994</a:t>
            </a:r>
            <a:r>
              <a:rPr lang="zh-CN" altLang="en-US" sz="2000" dirty="0"/>
              <a:t>，输入电阻为</a:t>
            </a:r>
            <a:r>
              <a:rPr lang="en-US" altLang="zh-CN" sz="2000" dirty="0"/>
              <a:t>0.8 MΩ</a:t>
            </a:r>
            <a:r>
              <a:rPr lang="zh-CN" altLang="en-US" sz="2000" dirty="0"/>
              <a:t>，输出电阻为</a:t>
            </a:r>
            <a:r>
              <a:rPr lang="en-US" altLang="zh-CN" sz="2000" dirty="0"/>
              <a:t>40 Ω</a:t>
            </a:r>
            <a:r>
              <a:rPr lang="zh-CN" altLang="en-US" sz="2000" dirty="0"/>
              <a:t>，带宽为</a:t>
            </a:r>
            <a:r>
              <a:rPr lang="en-US" altLang="zh-CN" sz="2000" dirty="0"/>
              <a:t>600 MHz</a:t>
            </a:r>
            <a:r>
              <a:rPr lang="zh-CN" altLang="en-US" sz="2000" dirty="0"/>
              <a:t>，转换速率为</a:t>
            </a:r>
            <a:r>
              <a:rPr lang="en-US" altLang="zh-CN" sz="2000" dirty="0"/>
              <a:t>2000 V/µs</a:t>
            </a:r>
            <a:r>
              <a:rPr lang="zh-CN" altLang="en-US" sz="2000" dirty="0"/>
              <a:t>。</a:t>
            </a:r>
          </a:p>
          <a:p>
            <a:endParaRPr lang="zh-CN" altLang="en-US" sz="2000" dirty="0"/>
          </a:p>
          <a:p>
            <a:r>
              <a:rPr lang="zh-CN" altLang="en-US" sz="2000" dirty="0"/>
              <a:t>       同相比例运算电路引入的是电压串联负反馈，具有较高的输入电阻和很低的输出电阻，这是这种电路的主要优点。</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60" name="Text Box 4"/>
          <p:cNvSpPr txBox="1">
            <a:spLocks noChangeArrowheads="1"/>
          </p:cNvSpPr>
          <p:nvPr/>
        </p:nvSpPr>
        <p:spPr bwMode="auto">
          <a:xfrm>
            <a:off x="467544" y="332656"/>
            <a:ext cx="8353425" cy="2246769"/>
          </a:xfrm>
          <a:prstGeom prst="rect">
            <a:avLst/>
          </a:prstGeom>
          <a:noFill/>
          <a:ln w="9525">
            <a:noFill/>
            <a:miter lim="800000"/>
            <a:headEnd/>
            <a:tailEnd/>
          </a:ln>
          <a:effectLst/>
        </p:spPr>
        <p:txBody>
          <a:bodyPr>
            <a:spAutoFit/>
          </a:bodyPr>
          <a:lstStyle/>
          <a:p>
            <a:r>
              <a:rPr lang="zh-CN" altLang="en-US" sz="2000" b="1" dirty="0"/>
              <a:t>（</a:t>
            </a:r>
            <a:r>
              <a:rPr lang="en-US" altLang="zh-CN" sz="2000" b="1" dirty="0"/>
              <a:t>3</a:t>
            </a:r>
            <a:r>
              <a:rPr lang="zh-CN" altLang="en-US" sz="2000" b="1" dirty="0"/>
              <a:t>）差分比例运算电路</a:t>
            </a:r>
            <a:r>
              <a:rPr lang="zh-CN" altLang="en-US" sz="2000" dirty="0"/>
              <a:t>                                            </a:t>
            </a:r>
          </a:p>
          <a:p>
            <a:r>
              <a:rPr lang="zh-CN" altLang="en-US" sz="2000" dirty="0"/>
              <a:t>       前面介绍的反相和同相比例运算电路，都是单端输入放大电路，差分比例运算电路属于双端输入放大电路，其电路如图</a:t>
            </a:r>
            <a:r>
              <a:rPr lang="en-US" altLang="zh-CN" sz="2000" dirty="0"/>
              <a:t>6-33</a:t>
            </a:r>
            <a:r>
              <a:rPr lang="zh-CN" altLang="en-US" sz="2000" dirty="0"/>
              <a:t>所示。为了保证运放两个输入端对地的电阻平衡，同时为了避免降低共模抑制比，通常要求</a:t>
            </a:r>
            <a:r>
              <a:rPr lang="en-US" altLang="zh-CN" sz="2000" i="1" dirty="0"/>
              <a:t>R</a:t>
            </a:r>
            <a:r>
              <a:rPr lang="en-US" altLang="zh-CN" sz="2000" baseline="-25000" dirty="0"/>
              <a:t>1</a:t>
            </a:r>
            <a:r>
              <a:rPr lang="en-US" altLang="zh-CN" sz="2000" dirty="0"/>
              <a:t> = </a:t>
            </a:r>
            <a:r>
              <a:rPr lang="en-US" altLang="zh-CN" sz="2000" i="1" dirty="0" err="1"/>
              <a:t>R</a:t>
            </a:r>
            <a:r>
              <a:rPr lang="en-US" altLang="zh-CN" sz="2000" baseline="-25000" dirty="0" err="1"/>
              <a:t>1</a:t>
            </a:r>
            <a:r>
              <a:rPr lang="en-US" altLang="zh-CN" sz="2000" b="1" baseline="30000" dirty="0"/>
              <a:t>/</a:t>
            </a:r>
            <a:r>
              <a:rPr lang="zh-CN" altLang="en-US" sz="2000" dirty="0"/>
              <a:t>，</a:t>
            </a:r>
            <a:r>
              <a:rPr lang="en-US" altLang="zh-CN" sz="2000" i="1" dirty="0"/>
              <a:t>R</a:t>
            </a:r>
            <a:r>
              <a:rPr lang="en-US" altLang="zh-CN" sz="2000" baseline="-25000" dirty="0"/>
              <a:t>F</a:t>
            </a:r>
            <a:r>
              <a:rPr lang="en-US" altLang="zh-CN" sz="2000" dirty="0"/>
              <a:t> = </a:t>
            </a:r>
            <a:r>
              <a:rPr lang="en-US" altLang="zh-CN" sz="2000" i="1" dirty="0" err="1"/>
              <a:t>R</a:t>
            </a:r>
            <a:r>
              <a:rPr lang="en-US" altLang="zh-CN" sz="2000" baseline="-25000" dirty="0" err="1"/>
              <a:t>F</a:t>
            </a:r>
            <a:r>
              <a:rPr lang="en-US" altLang="zh-CN" sz="2000" b="1" baseline="30000" dirty="0"/>
              <a:t>/ </a:t>
            </a:r>
            <a:r>
              <a:rPr lang="zh-CN" altLang="en-US" sz="2000" dirty="0"/>
              <a:t>。</a:t>
            </a:r>
          </a:p>
          <a:p>
            <a:r>
              <a:rPr lang="zh-CN" altLang="en-US" sz="2000" dirty="0"/>
              <a:t>在理想条件下，由于虚短，</a:t>
            </a:r>
            <a:r>
              <a:rPr lang="en-US" altLang="zh-CN" sz="2000" i="1" dirty="0" err="1">
                <a:latin typeface="Times New Roman" pitchFamily="18" charset="0"/>
              </a:rPr>
              <a:t>i</a:t>
            </a:r>
            <a:r>
              <a:rPr lang="en-US" altLang="zh-CN" sz="2000" dirty="0"/>
              <a:t>+ = </a:t>
            </a:r>
            <a:r>
              <a:rPr lang="en-US" altLang="zh-CN" sz="2000" i="1" dirty="0" err="1">
                <a:latin typeface="Times New Roman" pitchFamily="18" charset="0"/>
              </a:rPr>
              <a:t>i</a:t>
            </a:r>
            <a:r>
              <a:rPr lang="en-US" altLang="zh-CN" sz="2000" b="1" dirty="0"/>
              <a:t>- </a:t>
            </a:r>
            <a:r>
              <a:rPr lang="en-US" altLang="zh-CN" sz="2000" dirty="0"/>
              <a:t>= 0</a:t>
            </a:r>
            <a:r>
              <a:rPr lang="zh-CN" altLang="en-US" sz="2000" dirty="0"/>
              <a:t>，利用叠加定理可求得反相输入端的电位为：</a:t>
            </a:r>
          </a:p>
        </p:txBody>
      </p:sp>
      <p:pic>
        <p:nvPicPr>
          <p:cNvPr id="813061" name="Picture 5"/>
          <p:cNvPicPr>
            <a:picLocks noChangeAspect="1" noChangeArrowheads="1"/>
          </p:cNvPicPr>
          <p:nvPr/>
        </p:nvPicPr>
        <p:blipFill>
          <a:blip r:embed="rId3" cstate="print"/>
          <a:srcRect/>
          <a:stretch>
            <a:fillRect/>
          </a:stretch>
        </p:blipFill>
        <p:spPr bwMode="auto">
          <a:xfrm>
            <a:off x="5220072" y="2348880"/>
            <a:ext cx="3076575" cy="2009775"/>
          </a:xfrm>
          <a:prstGeom prst="rect">
            <a:avLst/>
          </a:prstGeom>
          <a:noFill/>
          <a:ln w="9525">
            <a:noFill/>
            <a:miter lim="800000"/>
            <a:headEnd/>
            <a:tailEnd/>
          </a:ln>
          <a:effectLst/>
        </p:spPr>
      </p:pic>
      <p:sp>
        <p:nvSpPr>
          <p:cNvPr id="813062" name="Text Box 6"/>
          <p:cNvSpPr txBox="1">
            <a:spLocks noChangeArrowheads="1"/>
          </p:cNvSpPr>
          <p:nvPr/>
        </p:nvSpPr>
        <p:spPr bwMode="auto">
          <a:xfrm>
            <a:off x="6227763" y="4365625"/>
            <a:ext cx="1728787"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6-33</a:t>
            </a:r>
          </a:p>
        </p:txBody>
      </p:sp>
      <p:sp>
        <p:nvSpPr>
          <p:cNvPr id="813064"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3063" name="Object 7"/>
          <p:cNvGraphicFramePr>
            <a:graphicFrameLocks noChangeAspect="1"/>
          </p:cNvGraphicFramePr>
          <p:nvPr/>
        </p:nvGraphicFramePr>
        <p:xfrm>
          <a:off x="1763688" y="2276872"/>
          <a:ext cx="2952750" cy="717550"/>
        </p:xfrm>
        <a:graphic>
          <a:graphicData uri="http://schemas.openxmlformats.org/presentationml/2006/ole">
            <p:oleObj spid="_x0000_s813063" name="公式" r:id="rId4" imgW="1688367" imgH="406224" progId="">
              <p:embed/>
            </p:oleObj>
          </a:graphicData>
        </a:graphic>
      </p:graphicFrame>
      <p:sp>
        <p:nvSpPr>
          <p:cNvPr id="813065" name="Text Box 9"/>
          <p:cNvSpPr txBox="1">
            <a:spLocks noChangeArrowheads="1"/>
          </p:cNvSpPr>
          <p:nvPr/>
        </p:nvSpPr>
        <p:spPr bwMode="auto">
          <a:xfrm>
            <a:off x="684213" y="2997200"/>
            <a:ext cx="4535487" cy="400110"/>
          </a:xfrm>
          <a:prstGeom prst="rect">
            <a:avLst/>
          </a:prstGeom>
          <a:noFill/>
          <a:ln w="9525">
            <a:noFill/>
            <a:miter lim="800000"/>
            <a:headEnd/>
            <a:tailEnd/>
          </a:ln>
          <a:effectLst/>
        </p:spPr>
        <p:txBody>
          <a:bodyPr>
            <a:spAutoFit/>
          </a:bodyPr>
          <a:lstStyle/>
          <a:p>
            <a:pPr>
              <a:spcBef>
                <a:spcPct val="50000"/>
              </a:spcBef>
            </a:pPr>
            <a:r>
              <a:rPr lang="zh-CN" altLang="en-US" sz="2000" dirty="0"/>
              <a:t>而同相输入端电位为 ：</a:t>
            </a:r>
          </a:p>
        </p:txBody>
      </p:sp>
      <p:sp>
        <p:nvSpPr>
          <p:cNvPr id="813067" name="Rectangle 11"/>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3066" name="Object 10"/>
          <p:cNvGraphicFramePr>
            <a:graphicFrameLocks noChangeAspect="1"/>
          </p:cNvGraphicFramePr>
          <p:nvPr/>
        </p:nvGraphicFramePr>
        <p:xfrm>
          <a:off x="2051049" y="3356992"/>
          <a:ext cx="1675119" cy="743521"/>
        </p:xfrm>
        <a:graphic>
          <a:graphicData uri="http://schemas.openxmlformats.org/presentationml/2006/ole">
            <p:oleObj spid="_x0000_s813066" name="公式" r:id="rId5" imgW="926698" imgH="406224" progId="">
              <p:embed/>
            </p:oleObj>
          </a:graphicData>
        </a:graphic>
      </p:graphicFrame>
      <p:sp>
        <p:nvSpPr>
          <p:cNvPr id="813068" name="Text Box 12"/>
          <p:cNvSpPr txBox="1">
            <a:spLocks noChangeArrowheads="1"/>
          </p:cNvSpPr>
          <p:nvPr/>
        </p:nvSpPr>
        <p:spPr bwMode="auto">
          <a:xfrm>
            <a:off x="755650" y="4221163"/>
            <a:ext cx="5184775" cy="400110"/>
          </a:xfrm>
          <a:prstGeom prst="rect">
            <a:avLst/>
          </a:prstGeom>
          <a:noFill/>
          <a:ln w="9525">
            <a:noFill/>
            <a:miter lim="800000"/>
            <a:headEnd/>
            <a:tailEnd/>
          </a:ln>
          <a:effectLst/>
        </p:spPr>
        <p:txBody>
          <a:bodyPr>
            <a:spAutoFit/>
          </a:bodyPr>
          <a:lstStyle/>
          <a:p>
            <a:pPr>
              <a:spcBef>
                <a:spcPct val="50000"/>
              </a:spcBef>
            </a:pPr>
            <a:r>
              <a:rPr lang="zh-CN" altLang="en-US" sz="2000" dirty="0"/>
              <a:t>因为虚短，即</a:t>
            </a:r>
            <a:r>
              <a:rPr lang="en-US" altLang="zh-CN" sz="2000" i="1" dirty="0"/>
              <a:t>u</a:t>
            </a:r>
            <a:r>
              <a:rPr lang="en-US" altLang="zh-CN" sz="2000" dirty="0"/>
              <a:t> + = </a:t>
            </a:r>
            <a:r>
              <a:rPr lang="en-US" altLang="zh-CN" sz="2000" i="1" dirty="0"/>
              <a:t>u</a:t>
            </a:r>
            <a:r>
              <a:rPr lang="en-US" altLang="zh-CN" sz="2000" dirty="0"/>
              <a:t> </a:t>
            </a:r>
            <a:r>
              <a:rPr lang="en-US" altLang="zh-CN" sz="2000" b="1" dirty="0"/>
              <a:t>-</a:t>
            </a:r>
            <a:r>
              <a:rPr lang="zh-CN" altLang="en-US" sz="2000" dirty="0"/>
              <a:t>，所以得到：</a:t>
            </a:r>
          </a:p>
        </p:txBody>
      </p:sp>
      <p:sp>
        <p:nvSpPr>
          <p:cNvPr id="813070" name="Rectangle 1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3069" name="Object 13"/>
          <p:cNvGraphicFramePr>
            <a:graphicFrameLocks noChangeAspect="1"/>
          </p:cNvGraphicFramePr>
          <p:nvPr/>
        </p:nvGraphicFramePr>
        <p:xfrm>
          <a:off x="898930" y="4724400"/>
          <a:ext cx="3241270" cy="864840"/>
        </p:xfrm>
        <a:graphic>
          <a:graphicData uri="http://schemas.openxmlformats.org/presentationml/2006/ole">
            <p:oleObj spid="_x0000_s813069" name="公式" r:id="rId6" imgW="1536033" imgH="406224" progId="">
              <p:embed/>
            </p:oleObj>
          </a:graphicData>
        </a:graphic>
      </p:graphicFrame>
      <p:graphicFrame>
        <p:nvGraphicFramePr>
          <p:cNvPr id="813071" name="Object 15"/>
          <p:cNvGraphicFramePr>
            <a:graphicFrameLocks noChangeAspect="1"/>
          </p:cNvGraphicFramePr>
          <p:nvPr/>
        </p:nvGraphicFramePr>
        <p:xfrm>
          <a:off x="4211638" y="4724400"/>
          <a:ext cx="1948444" cy="864840"/>
        </p:xfrm>
        <a:graphic>
          <a:graphicData uri="http://schemas.openxmlformats.org/presentationml/2006/ole">
            <p:oleObj spid="_x0000_s813071" name="公式" r:id="rId7" imgW="926698" imgH="406224" progId="">
              <p:embed/>
            </p:oleObj>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4" name="Text Box 4"/>
          <p:cNvSpPr txBox="1">
            <a:spLocks noChangeArrowheads="1"/>
          </p:cNvSpPr>
          <p:nvPr/>
        </p:nvSpPr>
        <p:spPr bwMode="auto">
          <a:xfrm>
            <a:off x="395536" y="404664"/>
            <a:ext cx="8498011" cy="707886"/>
          </a:xfrm>
          <a:prstGeom prst="rect">
            <a:avLst/>
          </a:prstGeom>
          <a:noFill/>
          <a:ln w="9525">
            <a:noFill/>
            <a:miter lim="800000"/>
            <a:headEnd/>
            <a:tailEnd/>
          </a:ln>
          <a:effectLst/>
        </p:spPr>
        <p:txBody>
          <a:bodyPr wrap="square">
            <a:spAutoFit/>
          </a:bodyPr>
          <a:lstStyle/>
          <a:p>
            <a:pPr>
              <a:spcBef>
                <a:spcPct val="50000"/>
              </a:spcBef>
            </a:pPr>
            <a:r>
              <a:rPr lang="zh-CN" altLang="en-US" sz="2000" dirty="0"/>
              <a:t>当满足</a:t>
            </a:r>
            <a:r>
              <a:rPr lang="en-US" altLang="zh-CN" sz="2000" i="1" dirty="0"/>
              <a:t>R</a:t>
            </a:r>
            <a:r>
              <a:rPr lang="en-US" altLang="zh-CN" sz="2000" baseline="-25000" dirty="0"/>
              <a:t>1</a:t>
            </a:r>
            <a:r>
              <a:rPr lang="en-US" altLang="zh-CN" sz="2000" dirty="0"/>
              <a:t> = </a:t>
            </a:r>
            <a:r>
              <a:rPr lang="en-US" altLang="zh-CN" sz="2000" i="1" dirty="0" err="1"/>
              <a:t>R</a:t>
            </a:r>
            <a:r>
              <a:rPr lang="en-US" altLang="zh-CN" sz="2000" baseline="-25000" dirty="0" err="1"/>
              <a:t>1</a:t>
            </a:r>
            <a:r>
              <a:rPr lang="en-US" altLang="zh-CN" sz="2000" b="1" baseline="30000" dirty="0"/>
              <a:t>/</a:t>
            </a:r>
            <a:r>
              <a:rPr lang="zh-CN" altLang="en-US" sz="2000" dirty="0"/>
              <a:t>，</a:t>
            </a:r>
            <a:r>
              <a:rPr lang="en-US" altLang="zh-CN" sz="2000" i="1" dirty="0"/>
              <a:t>R</a:t>
            </a:r>
            <a:r>
              <a:rPr lang="en-US" altLang="zh-CN" sz="2000" baseline="-25000" dirty="0"/>
              <a:t>F</a:t>
            </a:r>
            <a:r>
              <a:rPr lang="en-US" altLang="zh-CN" sz="2000" dirty="0"/>
              <a:t> = </a:t>
            </a:r>
            <a:r>
              <a:rPr lang="en-US" altLang="zh-CN" sz="2000" i="1" dirty="0" err="1"/>
              <a:t>R</a:t>
            </a:r>
            <a:r>
              <a:rPr lang="en-US" altLang="zh-CN" sz="2000" baseline="-25000" dirty="0" err="1"/>
              <a:t>F</a:t>
            </a:r>
            <a:r>
              <a:rPr lang="en-US" altLang="zh-CN" sz="2000" b="1" baseline="30000" dirty="0"/>
              <a:t>/</a:t>
            </a:r>
            <a:r>
              <a:rPr lang="zh-CN" altLang="en-US" sz="2000" dirty="0"/>
              <a:t>时，整理上式，可求得输出电压与输入电压关系式为</a:t>
            </a:r>
            <a:r>
              <a:rPr lang="zh-CN" altLang="en-US" dirty="0"/>
              <a:t>：</a:t>
            </a:r>
          </a:p>
        </p:txBody>
      </p:sp>
      <p:sp>
        <p:nvSpPr>
          <p:cNvPr id="814086"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4085" name="Object 5"/>
          <p:cNvGraphicFramePr>
            <a:graphicFrameLocks noChangeAspect="1"/>
          </p:cNvGraphicFramePr>
          <p:nvPr/>
        </p:nvGraphicFramePr>
        <p:xfrm>
          <a:off x="3563937" y="836713"/>
          <a:ext cx="2453881" cy="909538"/>
        </p:xfrm>
        <a:graphic>
          <a:graphicData uri="http://schemas.openxmlformats.org/presentationml/2006/ole">
            <p:oleObj spid="_x0000_s814085" name="公式" r:id="rId3" imgW="1104421" imgH="406224" progId="">
              <p:embed/>
            </p:oleObj>
          </a:graphicData>
        </a:graphic>
      </p:graphicFrame>
      <p:sp>
        <p:nvSpPr>
          <p:cNvPr id="814087" name="Text Box 7"/>
          <p:cNvSpPr txBox="1">
            <a:spLocks noChangeArrowheads="1"/>
          </p:cNvSpPr>
          <p:nvPr/>
        </p:nvSpPr>
        <p:spPr bwMode="auto">
          <a:xfrm>
            <a:off x="684213" y="1916113"/>
            <a:ext cx="8208962" cy="400110"/>
          </a:xfrm>
          <a:prstGeom prst="rect">
            <a:avLst/>
          </a:prstGeom>
          <a:noFill/>
          <a:ln w="9525">
            <a:noFill/>
            <a:miter lim="800000"/>
            <a:headEnd/>
            <a:tailEnd/>
          </a:ln>
          <a:effectLst/>
        </p:spPr>
        <p:txBody>
          <a:bodyPr>
            <a:spAutoFit/>
          </a:bodyPr>
          <a:lstStyle/>
          <a:p>
            <a:pPr>
              <a:spcBef>
                <a:spcPct val="50000"/>
              </a:spcBef>
            </a:pPr>
            <a:r>
              <a:rPr lang="zh-CN" altLang="en-US" sz="2000" dirty="0"/>
              <a:t>所以，差分比例运算电路的电压放大倍数为：</a:t>
            </a:r>
          </a:p>
        </p:txBody>
      </p:sp>
      <p:sp>
        <p:nvSpPr>
          <p:cNvPr id="814090" name="Rectangle 10"/>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4089" name="Object 9"/>
          <p:cNvGraphicFramePr>
            <a:graphicFrameLocks noChangeAspect="1"/>
          </p:cNvGraphicFramePr>
          <p:nvPr/>
        </p:nvGraphicFramePr>
        <p:xfrm>
          <a:off x="3563938" y="2420938"/>
          <a:ext cx="2377988" cy="792038"/>
        </p:xfrm>
        <a:graphic>
          <a:graphicData uri="http://schemas.openxmlformats.org/presentationml/2006/ole">
            <p:oleObj spid="_x0000_s814089" name="公式" r:id="rId4" imgW="1231366" imgH="406224" progId="">
              <p:embed/>
            </p:oleObj>
          </a:graphicData>
        </a:graphic>
      </p:graphicFrame>
      <p:sp>
        <p:nvSpPr>
          <p:cNvPr id="814091" name="Text Box 11"/>
          <p:cNvSpPr txBox="1">
            <a:spLocks noChangeArrowheads="1"/>
          </p:cNvSpPr>
          <p:nvPr/>
        </p:nvSpPr>
        <p:spPr bwMode="auto">
          <a:xfrm>
            <a:off x="684213" y="3357563"/>
            <a:ext cx="8208962" cy="1938992"/>
          </a:xfrm>
          <a:prstGeom prst="rect">
            <a:avLst/>
          </a:prstGeom>
          <a:noFill/>
          <a:ln w="9525">
            <a:noFill/>
            <a:miter lim="800000"/>
            <a:headEnd/>
            <a:tailEnd/>
          </a:ln>
          <a:effectLst/>
        </p:spPr>
        <p:txBody>
          <a:bodyPr>
            <a:spAutoFit/>
          </a:bodyPr>
          <a:lstStyle/>
          <a:p>
            <a:r>
              <a:rPr lang="en-US" altLang="zh-CN" dirty="0"/>
              <a:t>       </a:t>
            </a:r>
            <a:r>
              <a:rPr lang="zh-CN" altLang="en-US" sz="2000" dirty="0"/>
              <a:t>在电路元件参数对称的条件下，差分比例运算电路的差模输入电阻为</a:t>
            </a:r>
            <a:r>
              <a:rPr lang="zh-CN" altLang="en-US" sz="2000" dirty="0" smtClean="0"/>
              <a:t>： </a:t>
            </a:r>
            <a:endParaRPr lang="zh-CN" altLang="en-US" sz="2000" dirty="0"/>
          </a:p>
          <a:p>
            <a:r>
              <a:rPr lang="zh-CN" altLang="en-US" sz="2000" dirty="0"/>
              <a:t>                                                   </a:t>
            </a:r>
            <a:r>
              <a:rPr lang="en-US" altLang="zh-CN" sz="2000" i="1" dirty="0"/>
              <a:t>R</a:t>
            </a:r>
            <a:r>
              <a:rPr lang="en-US" altLang="zh-CN" sz="2000" baseline="-25000" dirty="0"/>
              <a:t>if</a:t>
            </a:r>
            <a:r>
              <a:rPr lang="en-US" altLang="zh-CN" sz="2000" dirty="0"/>
              <a:t>= 2</a:t>
            </a:r>
            <a:r>
              <a:rPr lang="en-US" altLang="zh-CN" sz="2000" i="1" dirty="0"/>
              <a:t>R</a:t>
            </a:r>
            <a:r>
              <a:rPr lang="en-US" altLang="zh-CN" sz="2000" baseline="-25000" dirty="0"/>
              <a:t>1</a:t>
            </a:r>
            <a:r>
              <a:rPr lang="en-US" altLang="zh-CN" sz="2000" dirty="0"/>
              <a:t>                                       </a:t>
            </a:r>
          </a:p>
          <a:p>
            <a:endParaRPr lang="en-US" altLang="zh-CN" sz="2000" dirty="0"/>
          </a:p>
          <a:p>
            <a:r>
              <a:rPr lang="en-US" altLang="zh-CN" sz="2000" dirty="0"/>
              <a:t>      </a:t>
            </a:r>
            <a:r>
              <a:rPr lang="zh-CN" altLang="en-US" sz="2000" dirty="0"/>
              <a:t>由以上分析可见，</a:t>
            </a:r>
            <a:r>
              <a:rPr lang="zh-CN" altLang="en-US" sz="2000" b="1" dirty="0"/>
              <a:t>差分比例运算电路的输出电压与两个输入电压之差成正比，实现了差分比例运算。</a:t>
            </a:r>
          </a:p>
        </p:txBody>
      </p:sp>
      <p:sp>
        <p:nvSpPr>
          <p:cNvPr id="814093"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8" name="Text Box 4"/>
          <p:cNvSpPr txBox="1">
            <a:spLocks noChangeArrowheads="1"/>
          </p:cNvSpPr>
          <p:nvPr/>
        </p:nvSpPr>
        <p:spPr bwMode="auto">
          <a:xfrm>
            <a:off x="468313" y="404813"/>
            <a:ext cx="8496300" cy="1739900"/>
          </a:xfrm>
          <a:prstGeom prst="rect">
            <a:avLst/>
          </a:prstGeom>
          <a:noFill/>
          <a:ln w="9525">
            <a:noFill/>
            <a:miter lim="800000"/>
            <a:headEnd/>
            <a:tailEnd/>
          </a:ln>
          <a:effectLst/>
        </p:spPr>
        <p:txBody>
          <a:bodyPr>
            <a:spAutoFit/>
          </a:bodyPr>
          <a:lstStyle/>
          <a:p>
            <a:r>
              <a:rPr lang="en-US" altLang="zh-CN" dirty="0"/>
              <a:t>       </a:t>
            </a:r>
            <a:r>
              <a:rPr lang="zh-CN" altLang="en-US" dirty="0"/>
              <a:t>比例运算电路是一种基本的运放应用电路，以它为基础可以组成具有各种用途的实际电路。例如，可以组成应用十分广泛的数据放大器等等。</a:t>
            </a:r>
          </a:p>
          <a:p>
            <a:r>
              <a:rPr lang="zh-CN" altLang="en-US" dirty="0"/>
              <a:t>       数据放大器是一种高增益、高输入电阻和高共模抑制比的直接耦合放大器，一般具有差动输入、单端输出的形式。它通常用在数据采集、工业自动控制、精密测量以及生物工程等系统中，对各种传感器送来的缓慢变化信号加以放大，然后输出给系统。数据放大器质量的优劣常常是决定整个系统精密的关键。</a:t>
            </a:r>
          </a:p>
        </p:txBody>
      </p:sp>
      <p:sp>
        <p:nvSpPr>
          <p:cNvPr id="815109" name="Text Box 5"/>
          <p:cNvSpPr txBox="1">
            <a:spLocks noChangeArrowheads="1"/>
          </p:cNvSpPr>
          <p:nvPr/>
        </p:nvSpPr>
        <p:spPr bwMode="auto">
          <a:xfrm>
            <a:off x="323850" y="2205038"/>
            <a:ext cx="5256213" cy="4211637"/>
          </a:xfrm>
          <a:prstGeom prst="rect">
            <a:avLst/>
          </a:prstGeom>
          <a:noFill/>
          <a:ln w="9525">
            <a:noFill/>
            <a:miter lim="800000"/>
            <a:headEnd/>
            <a:tailEnd/>
          </a:ln>
          <a:effectLst/>
        </p:spPr>
        <p:txBody>
          <a:bodyPr>
            <a:spAutoFit/>
          </a:bodyPr>
          <a:lstStyle/>
          <a:p>
            <a:r>
              <a:rPr lang="en-US" altLang="zh-CN" dirty="0"/>
              <a:t>       </a:t>
            </a:r>
            <a:r>
              <a:rPr lang="zh-CN" altLang="en-US" dirty="0"/>
              <a:t>当应变、温度等物理量通过传感器转换成电量时，获得的信号电压变化量常常很小，而共模电压却很高。如图</a:t>
            </a:r>
            <a:r>
              <a:rPr lang="en-US" altLang="zh-CN" dirty="0"/>
              <a:t>6-34</a:t>
            </a:r>
            <a:r>
              <a:rPr lang="zh-CN" altLang="en-US" dirty="0"/>
              <a:t>所示检测材料应变的电路中，当材料不产生应变时，电桥四个臂的电阻相等（</a:t>
            </a:r>
            <a:r>
              <a:rPr lang="en-US" altLang="zh-CN" i="1" dirty="0"/>
              <a:t>R</a:t>
            </a:r>
            <a:r>
              <a:rPr lang="zh-CN" altLang="en-US" dirty="0"/>
              <a:t>的典型值为</a:t>
            </a:r>
            <a:r>
              <a:rPr lang="en-US" altLang="zh-CN" dirty="0"/>
              <a:t>350 Ω</a:t>
            </a:r>
            <a:r>
              <a:rPr lang="zh-CN" altLang="en-US" dirty="0"/>
              <a:t>），没有输出信号。当材料产生应变时，贴附在材料表面的电阻（传感器元件）阻值不变，破坏了电桥的平衡，于是有一个信号送到放大器的输入端。一般典型值为当电源电压</a:t>
            </a:r>
            <a:r>
              <a:rPr lang="en-US" altLang="zh-CN" i="1" dirty="0"/>
              <a:t>U</a:t>
            </a:r>
            <a:r>
              <a:rPr lang="en-US" altLang="zh-CN" dirty="0"/>
              <a:t>S = 10 V</a:t>
            </a:r>
            <a:r>
              <a:rPr lang="zh-CN" altLang="en-US" dirty="0"/>
              <a:t>时，电桥输出的差动信号最大约</a:t>
            </a:r>
            <a:r>
              <a:rPr lang="en-US" altLang="zh-CN" dirty="0"/>
              <a:t>30 mV</a:t>
            </a:r>
            <a:r>
              <a:rPr lang="zh-CN" altLang="en-US" dirty="0"/>
              <a:t>。由图可知，</a:t>
            </a:r>
            <a:r>
              <a:rPr lang="en-US" altLang="zh-CN" dirty="0"/>
              <a:t>a</a:t>
            </a:r>
            <a:r>
              <a:rPr lang="zh-CN" altLang="en-US" dirty="0"/>
              <a:t>、</a:t>
            </a:r>
            <a:r>
              <a:rPr lang="en-US" altLang="zh-CN" dirty="0"/>
              <a:t>b</a:t>
            </a:r>
            <a:r>
              <a:rPr lang="zh-CN" altLang="en-US" dirty="0"/>
              <a:t>两端的共模电压高达</a:t>
            </a:r>
            <a:r>
              <a:rPr lang="en-US" altLang="zh-CN" dirty="0"/>
              <a:t>5 V</a:t>
            </a:r>
            <a:r>
              <a:rPr lang="zh-CN" altLang="en-US" dirty="0"/>
              <a:t>，所以传感器后面的数据放大器必须具有很高的共模抑制比，同时要求有较高的输入电阻，以免对传感器产生影响。为了提高精度，数据放大器还应有较高的开环增益，较低的失调电压、失调电流、噪声以及漂移等等。</a:t>
            </a:r>
          </a:p>
        </p:txBody>
      </p:sp>
      <p:pic>
        <p:nvPicPr>
          <p:cNvPr id="815110" name="Picture 6"/>
          <p:cNvPicPr>
            <a:picLocks noChangeAspect="1" noChangeArrowheads="1"/>
          </p:cNvPicPr>
          <p:nvPr/>
        </p:nvPicPr>
        <p:blipFill>
          <a:blip r:embed="rId2" cstate="print"/>
          <a:srcRect r="62012" b="13876"/>
          <a:stretch>
            <a:fillRect/>
          </a:stretch>
        </p:blipFill>
        <p:spPr bwMode="auto">
          <a:xfrm>
            <a:off x="5867400" y="2349500"/>
            <a:ext cx="2808288" cy="2762250"/>
          </a:xfrm>
          <a:prstGeom prst="rect">
            <a:avLst/>
          </a:prstGeom>
          <a:noFill/>
          <a:ln w="9525">
            <a:noFill/>
            <a:miter lim="800000"/>
            <a:headEnd/>
            <a:tailEnd/>
          </a:ln>
        </p:spPr>
      </p:pic>
      <p:sp>
        <p:nvSpPr>
          <p:cNvPr id="815111" name="Text Box 7"/>
          <p:cNvSpPr txBox="1">
            <a:spLocks noChangeArrowheads="1"/>
          </p:cNvSpPr>
          <p:nvPr/>
        </p:nvSpPr>
        <p:spPr bwMode="auto">
          <a:xfrm>
            <a:off x="6516688" y="5229225"/>
            <a:ext cx="2160587"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6-34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6" name="Text Box 4"/>
          <p:cNvSpPr txBox="1">
            <a:spLocks noChangeArrowheads="1"/>
          </p:cNvSpPr>
          <p:nvPr/>
        </p:nvSpPr>
        <p:spPr bwMode="auto">
          <a:xfrm>
            <a:off x="539750" y="404813"/>
            <a:ext cx="8353425" cy="579437"/>
          </a:xfrm>
          <a:prstGeom prst="rect">
            <a:avLst/>
          </a:prstGeom>
          <a:noFill/>
          <a:ln w="9525">
            <a:noFill/>
            <a:miter lim="800000"/>
            <a:headEnd/>
            <a:tailEnd/>
          </a:ln>
          <a:effectLst/>
        </p:spPr>
        <p:txBody>
          <a:bodyPr>
            <a:spAutoFit/>
          </a:bodyPr>
          <a:lstStyle/>
          <a:p>
            <a:pPr algn="ctr">
              <a:spcBef>
                <a:spcPct val="50000"/>
              </a:spcBef>
            </a:pPr>
            <a:r>
              <a:rPr lang="en-US" altLang="zh-CN" sz="3200" b="1"/>
              <a:t>6.2  </a:t>
            </a:r>
            <a:r>
              <a:rPr lang="zh-CN" altLang="en-US" sz="3200" b="1"/>
              <a:t>集成运放的基本组成及各部分的作用</a:t>
            </a:r>
          </a:p>
        </p:txBody>
      </p:sp>
      <p:sp>
        <p:nvSpPr>
          <p:cNvPr id="740357" name="Text Box 5"/>
          <p:cNvSpPr txBox="1">
            <a:spLocks noChangeArrowheads="1"/>
          </p:cNvSpPr>
          <p:nvPr/>
        </p:nvSpPr>
        <p:spPr bwMode="auto">
          <a:xfrm>
            <a:off x="539750" y="1196975"/>
            <a:ext cx="8280400" cy="2554545"/>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从原理上说，</a:t>
            </a:r>
            <a:r>
              <a:rPr lang="zh-CN" altLang="en-US" sz="2000" b="1" dirty="0"/>
              <a:t>集成运放的内部实质上是一个高放大倍数的直接耦合的多级放大电路。</a:t>
            </a:r>
            <a:r>
              <a:rPr lang="zh-CN" altLang="en-US" sz="2000" dirty="0"/>
              <a:t>它通常包含</a:t>
            </a:r>
            <a:r>
              <a:rPr lang="en-US" altLang="zh-CN" sz="2000" dirty="0"/>
              <a:t>4</a:t>
            </a:r>
            <a:r>
              <a:rPr lang="zh-CN" altLang="en-US" sz="2000" dirty="0"/>
              <a:t>个基本组成部分，即输入级、中间级、输出级和偏置电路，如图</a:t>
            </a:r>
            <a:r>
              <a:rPr lang="en-US" altLang="zh-CN" sz="2000" dirty="0"/>
              <a:t>6-3</a:t>
            </a:r>
            <a:r>
              <a:rPr lang="zh-CN" altLang="en-US" sz="2000" dirty="0"/>
              <a:t>所示。</a:t>
            </a:r>
            <a:r>
              <a:rPr lang="zh-CN" altLang="en-US" sz="2000" b="1" dirty="0"/>
              <a:t>输入级</a:t>
            </a:r>
            <a:r>
              <a:rPr lang="zh-CN" altLang="en-US" sz="2000" dirty="0"/>
              <a:t>的作用是提供与输出端成同相和反相关系的两个输入端，通常采用差动放大电路，对其要求是温漂要小，输入电阻要大。</a:t>
            </a:r>
            <a:r>
              <a:rPr lang="zh-CN" altLang="en-US" sz="2000" b="1" dirty="0"/>
              <a:t>中间级</a:t>
            </a:r>
            <a:r>
              <a:rPr lang="zh-CN" altLang="en-US" sz="2000" dirty="0"/>
              <a:t>主要是完成电压放大任务，要求有较高的电压增益，一般采用带有源负载的共射电压放大电路。</a:t>
            </a:r>
            <a:r>
              <a:rPr lang="zh-CN" altLang="en-US" sz="2000" b="1" dirty="0"/>
              <a:t>输出级</a:t>
            </a:r>
            <a:r>
              <a:rPr lang="zh-CN" altLang="en-US" sz="2000" dirty="0"/>
              <a:t>是向负载提供一定的功率，属于功率放大，一般采用互补对称的功率放大器。</a:t>
            </a:r>
            <a:r>
              <a:rPr lang="zh-CN" altLang="en-US" sz="2000" b="1" dirty="0"/>
              <a:t>偏置电路</a:t>
            </a:r>
            <a:r>
              <a:rPr lang="zh-CN" altLang="en-US" sz="2000" dirty="0"/>
              <a:t>是向各级提供稳定的静态工作电流，一般采用电流源。下面分别介绍。</a:t>
            </a:r>
          </a:p>
        </p:txBody>
      </p:sp>
      <p:pic>
        <p:nvPicPr>
          <p:cNvPr id="740358" name="Picture 6"/>
          <p:cNvPicPr>
            <a:picLocks noChangeAspect="1" noChangeArrowheads="1"/>
          </p:cNvPicPr>
          <p:nvPr/>
        </p:nvPicPr>
        <p:blipFill>
          <a:blip r:embed="rId2" cstate="print"/>
          <a:srcRect/>
          <a:stretch>
            <a:fillRect/>
          </a:stretch>
        </p:blipFill>
        <p:spPr bwMode="auto">
          <a:xfrm>
            <a:off x="2339752" y="4581128"/>
            <a:ext cx="4371975" cy="1400175"/>
          </a:xfrm>
          <a:prstGeom prst="rect">
            <a:avLst/>
          </a:prstGeom>
          <a:noFill/>
          <a:ln w="9525">
            <a:noFill/>
            <a:miter lim="800000"/>
            <a:headEnd/>
            <a:tailEnd/>
          </a:ln>
          <a:effectLst/>
        </p:spPr>
      </p:pic>
      <p:sp>
        <p:nvSpPr>
          <p:cNvPr id="740359" name="Text Box 7"/>
          <p:cNvSpPr txBox="1">
            <a:spLocks noChangeArrowheads="1"/>
          </p:cNvSpPr>
          <p:nvPr/>
        </p:nvSpPr>
        <p:spPr bwMode="auto">
          <a:xfrm>
            <a:off x="3708400" y="5229225"/>
            <a:ext cx="1655763"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6-3</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2" name="Text Box 4"/>
          <p:cNvSpPr txBox="1">
            <a:spLocks noChangeArrowheads="1"/>
          </p:cNvSpPr>
          <p:nvPr/>
        </p:nvSpPr>
        <p:spPr bwMode="auto">
          <a:xfrm>
            <a:off x="467544" y="332656"/>
            <a:ext cx="8280400" cy="2554545"/>
          </a:xfrm>
          <a:prstGeom prst="rect">
            <a:avLst/>
          </a:prstGeom>
          <a:noFill/>
          <a:ln w="9525">
            <a:noFill/>
            <a:miter lim="800000"/>
            <a:headEnd/>
            <a:tailEnd/>
          </a:ln>
          <a:effectLst/>
        </p:spPr>
        <p:txBody>
          <a:bodyPr>
            <a:spAutoFit/>
          </a:bodyPr>
          <a:lstStyle/>
          <a:p>
            <a:r>
              <a:rPr lang="en-US" altLang="zh-CN" sz="2000" dirty="0"/>
              <a:t>       </a:t>
            </a:r>
            <a:r>
              <a:rPr lang="zh-CN" altLang="en-US" sz="2000" dirty="0"/>
              <a:t>为了达到上述要求，除了选用高质量的集成运放，主要电路元件采用高精度的电阻并加以严格选配以外，还可以在电路结构上采取措施。例如，图</a:t>
            </a:r>
            <a:r>
              <a:rPr lang="en-US" altLang="zh-CN" sz="2000" dirty="0"/>
              <a:t>6-35</a:t>
            </a:r>
            <a:r>
              <a:rPr lang="zh-CN" altLang="en-US" sz="2000" dirty="0"/>
              <a:t>中的三运放数据放大器即是目前应用比较广泛的电路之一。</a:t>
            </a:r>
          </a:p>
          <a:p>
            <a:r>
              <a:rPr lang="zh-CN" altLang="en-US" sz="2000" dirty="0"/>
              <a:t>       图</a:t>
            </a:r>
            <a:r>
              <a:rPr lang="en-US" altLang="zh-CN" sz="2000" dirty="0"/>
              <a:t>6-35</a:t>
            </a:r>
            <a:r>
              <a:rPr lang="zh-CN" altLang="en-US" sz="2000" dirty="0"/>
              <a:t>是由三个集成运放组成的通用数据放大器，其中每个集成运放接成比例运算电路形式。电路包含两个放大级，</a:t>
            </a:r>
            <a:r>
              <a:rPr lang="en-US" altLang="zh-CN" sz="2000" dirty="0"/>
              <a:t>A1</a:t>
            </a:r>
            <a:r>
              <a:rPr lang="zh-CN" altLang="en-US" sz="2000" dirty="0"/>
              <a:t>、</a:t>
            </a:r>
            <a:r>
              <a:rPr lang="en-US" altLang="zh-CN" sz="2000" dirty="0"/>
              <a:t>A2</a:t>
            </a:r>
            <a:r>
              <a:rPr lang="zh-CN" altLang="en-US" sz="2000" dirty="0"/>
              <a:t>组成第一级，二者均接成同相输入方式，因此输入电阻很高。由于电路结构对称，它们的漂移和失调都有互相抵消的作用。</a:t>
            </a:r>
            <a:r>
              <a:rPr lang="en-US" altLang="zh-CN" sz="2000" dirty="0"/>
              <a:t>A3</a:t>
            </a:r>
            <a:r>
              <a:rPr lang="zh-CN" altLang="en-US" sz="2000" dirty="0"/>
              <a:t>组成差动放大级，将差动输入转换为单端输出。</a:t>
            </a:r>
          </a:p>
        </p:txBody>
      </p:sp>
      <p:pic>
        <p:nvPicPr>
          <p:cNvPr id="816133" name="Picture 5"/>
          <p:cNvPicPr>
            <a:picLocks noChangeAspect="1" noChangeArrowheads="1"/>
          </p:cNvPicPr>
          <p:nvPr/>
        </p:nvPicPr>
        <p:blipFill>
          <a:blip r:embed="rId2" cstate="print"/>
          <a:srcRect l="43607" b="10587"/>
          <a:stretch>
            <a:fillRect/>
          </a:stretch>
        </p:blipFill>
        <p:spPr bwMode="auto">
          <a:xfrm>
            <a:off x="2483768" y="2708920"/>
            <a:ext cx="4500201" cy="3096989"/>
          </a:xfrm>
          <a:prstGeom prst="rect">
            <a:avLst/>
          </a:prstGeom>
          <a:noFill/>
          <a:ln w="9525">
            <a:noFill/>
            <a:miter lim="800000"/>
            <a:headEnd/>
            <a:tailEnd/>
          </a:ln>
        </p:spPr>
      </p:pic>
      <p:sp>
        <p:nvSpPr>
          <p:cNvPr id="816134" name="Text Box 6"/>
          <p:cNvSpPr txBox="1">
            <a:spLocks noChangeArrowheads="1"/>
          </p:cNvSpPr>
          <p:nvPr/>
        </p:nvSpPr>
        <p:spPr bwMode="auto">
          <a:xfrm>
            <a:off x="4067944" y="5733256"/>
            <a:ext cx="1944688"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6-35</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6" name="Text Box 4"/>
          <p:cNvSpPr txBox="1">
            <a:spLocks noChangeArrowheads="1"/>
          </p:cNvSpPr>
          <p:nvPr/>
        </p:nvSpPr>
        <p:spPr bwMode="auto">
          <a:xfrm>
            <a:off x="467544" y="260648"/>
            <a:ext cx="8351837" cy="3662541"/>
          </a:xfrm>
          <a:prstGeom prst="rect">
            <a:avLst/>
          </a:prstGeom>
          <a:noFill/>
          <a:ln w="9525">
            <a:noFill/>
            <a:miter lim="800000"/>
            <a:headEnd/>
            <a:tailEnd/>
          </a:ln>
          <a:effectLst/>
        </p:spPr>
        <p:txBody>
          <a:bodyPr>
            <a:spAutoFit/>
          </a:bodyPr>
          <a:lstStyle/>
          <a:p>
            <a:pPr>
              <a:spcAft>
                <a:spcPct val="50000"/>
              </a:spcAft>
            </a:pPr>
            <a:r>
              <a:rPr lang="en-US" altLang="zh-CN" sz="2400" b="1" dirty="0"/>
              <a:t>2. </a:t>
            </a:r>
            <a:r>
              <a:rPr lang="zh-CN" altLang="en-US" sz="2400" b="1" dirty="0"/>
              <a:t>加减运算电路</a:t>
            </a:r>
          </a:p>
          <a:p>
            <a:r>
              <a:rPr lang="zh-CN" altLang="en-US" sz="2000" dirty="0"/>
              <a:t>       实现多个输入信号按各自不同的比例求和或求差的电路统称为加减运算电路。若所有输入信号均作用于集成运放的同一个输入端，则实现加法运算；若一部分输入信号作用于集成运放的同相输入端，而另一部分输入信号作用于反相输入端，则实现加减运算。</a:t>
            </a:r>
          </a:p>
          <a:p>
            <a:pPr>
              <a:spcBef>
                <a:spcPct val="35000"/>
              </a:spcBef>
              <a:spcAft>
                <a:spcPct val="45000"/>
              </a:spcAft>
            </a:pPr>
            <a:r>
              <a:rPr lang="zh-CN" altLang="en-US" sz="2000" b="1" dirty="0"/>
              <a:t>（</a:t>
            </a:r>
            <a:r>
              <a:rPr lang="en-US" altLang="zh-CN" sz="2000" b="1" dirty="0"/>
              <a:t>1</a:t>
            </a:r>
            <a:r>
              <a:rPr lang="zh-CN" altLang="en-US" sz="2000" b="1" dirty="0"/>
              <a:t>）加法运算电路</a:t>
            </a:r>
          </a:p>
          <a:p>
            <a:r>
              <a:rPr lang="zh-CN" altLang="en-US" sz="2000" dirty="0"/>
              <a:t>       加法运算电路的输出信号反映多个模拟输入信号相加的结果。用运放实现加法运算时，可以采用反相输入方式，也可采用同相输入方式。 </a:t>
            </a:r>
          </a:p>
          <a:p>
            <a:r>
              <a:rPr lang="zh-CN" altLang="en-US" sz="2000" b="1" dirty="0"/>
              <a:t>     ① 反相加法运算电路 </a:t>
            </a:r>
          </a:p>
          <a:p>
            <a:r>
              <a:rPr lang="zh-CN" altLang="en-US" sz="2000" dirty="0"/>
              <a:t>       图</a:t>
            </a:r>
            <a:r>
              <a:rPr lang="en-US" altLang="zh-CN" sz="2000" dirty="0"/>
              <a:t>6-36</a:t>
            </a:r>
            <a:r>
              <a:rPr lang="zh-CN" altLang="en-US" sz="2000" dirty="0"/>
              <a:t>所示为反相加法运算电路</a:t>
            </a:r>
            <a:r>
              <a:rPr lang="zh-CN" altLang="en-US" dirty="0"/>
              <a:t>。 </a:t>
            </a:r>
          </a:p>
        </p:txBody>
      </p:sp>
      <p:pic>
        <p:nvPicPr>
          <p:cNvPr id="817157" name="Picture 5"/>
          <p:cNvPicPr>
            <a:picLocks noChangeAspect="1" noChangeArrowheads="1"/>
          </p:cNvPicPr>
          <p:nvPr/>
        </p:nvPicPr>
        <p:blipFill>
          <a:blip r:embed="rId3" cstate="print"/>
          <a:srcRect/>
          <a:stretch>
            <a:fillRect/>
          </a:stretch>
        </p:blipFill>
        <p:spPr bwMode="auto">
          <a:xfrm>
            <a:off x="4860032" y="3501008"/>
            <a:ext cx="3667125" cy="2162175"/>
          </a:xfrm>
          <a:prstGeom prst="rect">
            <a:avLst/>
          </a:prstGeom>
          <a:noFill/>
          <a:ln w="9525">
            <a:noFill/>
            <a:miter lim="800000"/>
            <a:headEnd/>
            <a:tailEnd/>
          </a:ln>
          <a:effectLst/>
        </p:spPr>
      </p:pic>
      <p:sp>
        <p:nvSpPr>
          <p:cNvPr id="817158" name="Text Box 6"/>
          <p:cNvSpPr txBox="1">
            <a:spLocks noChangeArrowheads="1"/>
          </p:cNvSpPr>
          <p:nvPr/>
        </p:nvSpPr>
        <p:spPr bwMode="auto">
          <a:xfrm>
            <a:off x="5867400" y="5734050"/>
            <a:ext cx="22320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6-36</a:t>
            </a:r>
          </a:p>
        </p:txBody>
      </p:sp>
      <p:sp>
        <p:nvSpPr>
          <p:cNvPr id="817159" name="Text Box 7"/>
          <p:cNvSpPr txBox="1">
            <a:spLocks noChangeArrowheads="1"/>
          </p:cNvSpPr>
          <p:nvPr/>
        </p:nvSpPr>
        <p:spPr bwMode="auto">
          <a:xfrm>
            <a:off x="539552" y="3861048"/>
            <a:ext cx="4175125" cy="400110"/>
          </a:xfrm>
          <a:prstGeom prst="rect">
            <a:avLst/>
          </a:prstGeom>
          <a:noFill/>
          <a:ln w="9525">
            <a:noFill/>
            <a:miter lim="800000"/>
            <a:headEnd/>
            <a:tailEnd/>
          </a:ln>
          <a:effectLst/>
        </p:spPr>
        <p:txBody>
          <a:bodyPr>
            <a:spAutoFit/>
          </a:bodyPr>
          <a:lstStyle/>
          <a:p>
            <a:pPr>
              <a:spcBef>
                <a:spcPct val="50000"/>
              </a:spcBef>
            </a:pPr>
            <a:r>
              <a:rPr lang="zh-CN" altLang="en-US" sz="2000" dirty="0"/>
              <a:t>由虚短和虚断的概念可得：</a:t>
            </a:r>
          </a:p>
        </p:txBody>
      </p:sp>
      <p:graphicFrame>
        <p:nvGraphicFramePr>
          <p:cNvPr id="817164" name="Object 12"/>
          <p:cNvGraphicFramePr>
            <a:graphicFrameLocks noChangeAspect="1"/>
          </p:cNvGraphicFramePr>
          <p:nvPr/>
        </p:nvGraphicFramePr>
        <p:xfrm>
          <a:off x="1907704" y="4221088"/>
          <a:ext cx="863600" cy="773113"/>
        </p:xfrm>
        <a:graphic>
          <a:graphicData uri="http://schemas.openxmlformats.org/presentationml/2006/ole">
            <p:oleObj spid="_x0000_s817164" name="公式" r:id="rId4" imgW="457002" imgH="406224" progId="">
              <p:embed/>
            </p:oleObj>
          </a:graphicData>
        </a:graphic>
      </p:graphicFrame>
      <p:graphicFrame>
        <p:nvGraphicFramePr>
          <p:cNvPr id="817163" name="Object 11"/>
          <p:cNvGraphicFramePr>
            <a:graphicFrameLocks noChangeAspect="1"/>
          </p:cNvGraphicFramePr>
          <p:nvPr/>
        </p:nvGraphicFramePr>
        <p:xfrm>
          <a:off x="827088" y="5013325"/>
          <a:ext cx="936625" cy="774700"/>
        </p:xfrm>
        <a:graphic>
          <a:graphicData uri="http://schemas.openxmlformats.org/presentationml/2006/ole">
            <p:oleObj spid="_x0000_s817163" name="公式" r:id="rId5" imgW="494870" imgH="406048" progId="">
              <p:embed/>
            </p:oleObj>
          </a:graphicData>
        </a:graphic>
      </p:graphicFrame>
      <p:graphicFrame>
        <p:nvGraphicFramePr>
          <p:cNvPr id="817162" name="Object 10"/>
          <p:cNvGraphicFramePr>
            <a:graphicFrameLocks noChangeAspect="1"/>
          </p:cNvGraphicFramePr>
          <p:nvPr/>
        </p:nvGraphicFramePr>
        <p:xfrm>
          <a:off x="2627313" y="5013325"/>
          <a:ext cx="936625" cy="790575"/>
        </p:xfrm>
        <a:graphic>
          <a:graphicData uri="http://schemas.openxmlformats.org/presentationml/2006/ole">
            <p:oleObj spid="_x0000_s817162" name="公式" r:id="rId6" imgW="482391" imgH="406224" progId="">
              <p:embed/>
            </p:oleObj>
          </a:graphicData>
        </a:graphic>
      </p:graphicFrame>
      <p:sp>
        <p:nvSpPr>
          <p:cNvPr id="817165" name="Rectangle 13"/>
          <p:cNvSpPr>
            <a:spLocks noChangeArrowheads="1"/>
          </p:cNvSpPr>
          <p:nvPr/>
        </p:nvSpPr>
        <p:spPr bwMode="auto">
          <a:xfrm>
            <a:off x="4251325" y="2447925"/>
            <a:ext cx="514350" cy="244475"/>
          </a:xfrm>
          <a:prstGeom prst="rect">
            <a:avLst/>
          </a:prstGeom>
          <a:noFill/>
          <a:ln w="9525">
            <a:noFill/>
            <a:miter lim="800000"/>
            <a:headEnd/>
            <a:tailEnd/>
          </a:ln>
          <a:effectLst/>
        </p:spPr>
        <p:txBody>
          <a:bodyPr wrap="none" anchor="ctr">
            <a:spAutoFit/>
          </a:bodyPr>
          <a:lstStyle/>
          <a:p>
            <a:r>
              <a:rPr lang="en-US" altLang="zh-CN" sz="1000">
                <a:latin typeface="Times New Roman" pitchFamily="18" charset="0"/>
                <a:cs typeface="Times New Roman" pitchFamily="18" charset="0"/>
              </a:rPr>
              <a:t>  </a:t>
            </a:r>
            <a:endParaRPr lang="en-US" altLang="zh-CN"/>
          </a:p>
        </p:txBody>
      </p:sp>
      <p:sp>
        <p:nvSpPr>
          <p:cNvPr id="817166" name="Rectangle 14"/>
          <p:cNvSpPr>
            <a:spLocks noChangeArrowheads="1"/>
          </p:cNvSpPr>
          <p:nvPr/>
        </p:nvSpPr>
        <p:spPr bwMode="auto">
          <a:xfrm>
            <a:off x="4251325" y="3101975"/>
            <a:ext cx="641350" cy="244475"/>
          </a:xfrm>
          <a:prstGeom prst="rect">
            <a:avLst/>
          </a:prstGeom>
          <a:noFill/>
          <a:ln w="9525">
            <a:noFill/>
            <a:miter lim="800000"/>
            <a:headEnd/>
            <a:tailEnd/>
          </a:ln>
          <a:effectLst/>
        </p:spPr>
        <p:txBody>
          <a:bodyPr wrap="none" anchor="ctr">
            <a:spAutoFit/>
          </a:bodyPr>
          <a:lstStyle/>
          <a:p>
            <a:r>
              <a:rPr lang="en-US" altLang="zh-CN" sz="1000">
                <a:latin typeface="Times New Roman" pitchFamily="18" charset="0"/>
                <a:cs typeface="Times New Roman" pitchFamily="18" charset="0"/>
              </a:rPr>
              <a:t>      </a:t>
            </a:r>
            <a:endParaRPr lang="en-US" altLang="zh-CN"/>
          </a:p>
        </p:txBody>
      </p:sp>
      <p:sp>
        <p:nvSpPr>
          <p:cNvPr id="817167" name="Rectangle 15"/>
          <p:cNvSpPr>
            <a:spLocks noChangeArrowheads="1"/>
          </p:cNvSpPr>
          <p:nvPr/>
        </p:nvSpPr>
        <p:spPr bwMode="auto">
          <a:xfrm>
            <a:off x="4251325" y="3756025"/>
            <a:ext cx="641350" cy="244475"/>
          </a:xfrm>
          <a:prstGeom prst="rect">
            <a:avLst/>
          </a:prstGeom>
          <a:noFill/>
          <a:ln w="9525">
            <a:noFill/>
            <a:miter lim="800000"/>
            <a:headEnd/>
            <a:tailEnd/>
          </a:ln>
          <a:effectLst/>
        </p:spPr>
        <p:txBody>
          <a:bodyPr wrap="none" anchor="ctr">
            <a:spAutoFit/>
          </a:bodyPr>
          <a:lstStyle/>
          <a:p>
            <a:r>
              <a:rPr lang="en-US" altLang="zh-CN" sz="1000">
                <a:latin typeface="Times New Roman" pitchFamily="18" charset="0"/>
                <a:cs typeface="Times New Roman" pitchFamily="18" charset="0"/>
              </a:rPr>
              <a:t>      </a:t>
            </a: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80" name="Text Box 4"/>
          <p:cNvSpPr txBox="1">
            <a:spLocks noChangeArrowheads="1"/>
          </p:cNvSpPr>
          <p:nvPr/>
        </p:nvSpPr>
        <p:spPr bwMode="auto">
          <a:xfrm>
            <a:off x="539750" y="404813"/>
            <a:ext cx="8280400" cy="400110"/>
          </a:xfrm>
          <a:prstGeom prst="rect">
            <a:avLst/>
          </a:prstGeom>
          <a:noFill/>
          <a:ln w="9525">
            <a:noFill/>
            <a:miter lim="800000"/>
            <a:headEnd/>
            <a:tailEnd/>
          </a:ln>
          <a:effectLst/>
        </p:spPr>
        <p:txBody>
          <a:bodyPr>
            <a:spAutoFit/>
          </a:bodyPr>
          <a:lstStyle/>
          <a:p>
            <a:pPr>
              <a:spcBef>
                <a:spcPct val="50000"/>
              </a:spcBef>
            </a:pPr>
            <a:r>
              <a:rPr lang="zh-CN" altLang="en-US" sz="2000" dirty="0"/>
              <a:t>而</a:t>
            </a:r>
            <a:r>
              <a:rPr lang="en-US" altLang="zh-CN" sz="2000" i="1" dirty="0" err="1">
                <a:latin typeface="Times New Roman" pitchFamily="18" charset="0"/>
              </a:rPr>
              <a:t>i</a:t>
            </a:r>
            <a:r>
              <a:rPr lang="en-US" altLang="zh-CN" sz="2000" dirty="0" err="1"/>
              <a:t>F</a:t>
            </a:r>
            <a:r>
              <a:rPr lang="en-US" altLang="zh-CN" sz="2000" dirty="0"/>
              <a:t> = </a:t>
            </a:r>
            <a:r>
              <a:rPr lang="en-US" altLang="zh-CN" sz="2000" i="1" dirty="0">
                <a:latin typeface="Times New Roman" pitchFamily="18" charset="0"/>
              </a:rPr>
              <a:t>i</a:t>
            </a:r>
            <a:r>
              <a:rPr lang="en-US" altLang="zh-CN" sz="2000" baseline="-25000" dirty="0"/>
              <a:t>1</a:t>
            </a:r>
            <a:r>
              <a:rPr lang="en-US" altLang="zh-CN" sz="2000" dirty="0"/>
              <a:t> + </a:t>
            </a:r>
            <a:r>
              <a:rPr lang="en-US" altLang="zh-CN" sz="2000" i="1" dirty="0">
                <a:latin typeface="Times New Roman" pitchFamily="18" charset="0"/>
              </a:rPr>
              <a:t>i</a:t>
            </a:r>
            <a:r>
              <a:rPr lang="en-US" altLang="zh-CN" sz="2000" baseline="-25000" dirty="0"/>
              <a:t>2</a:t>
            </a:r>
            <a:r>
              <a:rPr lang="en-US" altLang="zh-CN" sz="2000" dirty="0"/>
              <a:t> + </a:t>
            </a:r>
            <a:r>
              <a:rPr lang="en-US" altLang="zh-CN" sz="2000" i="1" dirty="0">
                <a:latin typeface="Times New Roman" pitchFamily="18" charset="0"/>
              </a:rPr>
              <a:t>i</a:t>
            </a:r>
            <a:r>
              <a:rPr lang="en-US" altLang="zh-CN" sz="2000" baseline="-25000" dirty="0"/>
              <a:t>3</a:t>
            </a:r>
            <a:r>
              <a:rPr lang="zh-CN" altLang="en-US" sz="2000" dirty="0"/>
              <a:t>。又因运放的反相输入端虚地，故有： </a:t>
            </a:r>
          </a:p>
        </p:txBody>
      </p:sp>
      <p:sp>
        <p:nvSpPr>
          <p:cNvPr id="81818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8181" name="Object 5"/>
          <p:cNvGraphicFramePr>
            <a:graphicFrameLocks noChangeAspect="1"/>
          </p:cNvGraphicFramePr>
          <p:nvPr/>
        </p:nvGraphicFramePr>
        <p:xfrm>
          <a:off x="2268538" y="908050"/>
          <a:ext cx="5068248" cy="864766"/>
        </p:xfrm>
        <a:graphic>
          <a:graphicData uri="http://schemas.openxmlformats.org/presentationml/2006/ole">
            <p:oleObj spid="_x0000_s818181" name="公式" r:id="rId3" imgW="2400300" imgH="406400" progId="">
              <p:embed/>
            </p:oleObj>
          </a:graphicData>
        </a:graphic>
      </p:graphicFrame>
      <p:sp>
        <p:nvSpPr>
          <p:cNvPr id="818183" name="Text Box 7"/>
          <p:cNvSpPr txBox="1">
            <a:spLocks noChangeArrowheads="1"/>
          </p:cNvSpPr>
          <p:nvPr/>
        </p:nvSpPr>
        <p:spPr bwMode="auto">
          <a:xfrm>
            <a:off x="611188" y="1916113"/>
            <a:ext cx="7993062" cy="400110"/>
          </a:xfrm>
          <a:prstGeom prst="rect">
            <a:avLst/>
          </a:prstGeom>
          <a:noFill/>
          <a:ln w="9525">
            <a:noFill/>
            <a:miter lim="800000"/>
            <a:headEnd/>
            <a:tailEnd/>
          </a:ln>
          <a:effectLst/>
        </p:spPr>
        <p:txBody>
          <a:bodyPr>
            <a:spAutoFit/>
          </a:bodyPr>
          <a:lstStyle/>
          <a:p>
            <a:pPr>
              <a:spcBef>
                <a:spcPct val="50000"/>
              </a:spcBef>
            </a:pPr>
            <a:r>
              <a:rPr lang="zh-CN" altLang="en-US" sz="2000" dirty="0"/>
              <a:t>图中</a:t>
            </a:r>
            <a:r>
              <a:rPr lang="en-US" altLang="zh-CN" sz="2000" i="1" dirty="0"/>
              <a:t>R</a:t>
            </a:r>
            <a:r>
              <a:rPr lang="en-US" altLang="zh-CN" sz="2000" b="1" baseline="30000" dirty="0"/>
              <a:t>/</a:t>
            </a:r>
            <a:r>
              <a:rPr lang="en-US" altLang="zh-CN" sz="2000" dirty="0"/>
              <a:t> = </a:t>
            </a:r>
            <a:r>
              <a:rPr lang="en-US" altLang="zh-CN" sz="2000" i="1" dirty="0"/>
              <a:t>R</a:t>
            </a:r>
            <a:r>
              <a:rPr lang="en-US" altLang="zh-CN" sz="2000" dirty="0"/>
              <a:t>1 // </a:t>
            </a:r>
            <a:r>
              <a:rPr lang="en-US" altLang="zh-CN" sz="2000" i="1" dirty="0"/>
              <a:t>R</a:t>
            </a:r>
            <a:r>
              <a:rPr lang="en-US" altLang="zh-CN" sz="2000" dirty="0"/>
              <a:t>2 // </a:t>
            </a:r>
            <a:r>
              <a:rPr lang="en-US" altLang="zh-CN" sz="2000" i="1" dirty="0"/>
              <a:t>R</a:t>
            </a:r>
            <a:r>
              <a:rPr lang="en-US" altLang="zh-CN" sz="2000" dirty="0"/>
              <a:t>3 // </a:t>
            </a:r>
            <a:r>
              <a:rPr lang="en-US" altLang="zh-CN" sz="2000" i="1" dirty="0"/>
              <a:t>R</a:t>
            </a:r>
            <a:r>
              <a:rPr lang="en-US" altLang="zh-CN" sz="2000" dirty="0"/>
              <a:t>F </a:t>
            </a:r>
            <a:r>
              <a:rPr lang="zh-CN" altLang="en-US" sz="2000" dirty="0"/>
              <a:t>。当</a:t>
            </a:r>
            <a:r>
              <a:rPr lang="en-US" altLang="zh-CN" sz="2000" i="1" dirty="0"/>
              <a:t>R</a:t>
            </a:r>
            <a:r>
              <a:rPr lang="en-US" altLang="zh-CN" sz="2000" dirty="0"/>
              <a:t>1 = </a:t>
            </a:r>
            <a:r>
              <a:rPr lang="en-US" altLang="zh-CN" sz="2000" i="1" dirty="0"/>
              <a:t>R</a:t>
            </a:r>
            <a:r>
              <a:rPr lang="en-US" altLang="zh-CN" sz="2000" dirty="0"/>
              <a:t>2 = </a:t>
            </a:r>
            <a:r>
              <a:rPr lang="en-US" altLang="zh-CN" sz="2000" i="1" dirty="0"/>
              <a:t>R</a:t>
            </a:r>
            <a:r>
              <a:rPr lang="en-US" altLang="zh-CN" sz="2000" dirty="0"/>
              <a:t>3 = </a:t>
            </a:r>
            <a:r>
              <a:rPr lang="en-US" altLang="zh-CN" sz="2000" i="1" dirty="0"/>
              <a:t>R</a:t>
            </a:r>
            <a:r>
              <a:rPr lang="zh-CN" altLang="en-US" sz="2000" dirty="0"/>
              <a:t>时，上式变为：</a:t>
            </a:r>
          </a:p>
        </p:txBody>
      </p:sp>
      <p:sp>
        <p:nvSpPr>
          <p:cNvPr id="818185"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8184" name="Object 8"/>
          <p:cNvGraphicFramePr>
            <a:graphicFrameLocks noChangeAspect="1"/>
          </p:cNvGraphicFramePr>
          <p:nvPr/>
        </p:nvGraphicFramePr>
        <p:xfrm>
          <a:off x="3132137" y="2420938"/>
          <a:ext cx="3405333" cy="936054"/>
        </p:xfrm>
        <a:graphic>
          <a:graphicData uri="http://schemas.openxmlformats.org/presentationml/2006/ole">
            <p:oleObj spid="_x0000_s818184" name="公式" r:id="rId4" imgW="1524000" imgH="419100" progId="">
              <p:embed/>
            </p:oleObj>
          </a:graphicData>
        </a:graphic>
      </p:graphicFrame>
      <p:sp>
        <p:nvSpPr>
          <p:cNvPr id="818186" name="Text Box 10"/>
          <p:cNvSpPr txBox="1">
            <a:spLocks noChangeArrowheads="1"/>
          </p:cNvSpPr>
          <p:nvPr/>
        </p:nvSpPr>
        <p:spPr bwMode="auto">
          <a:xfrm>
            <a:off x="684213" y="3573463"/>
            <a:ext cx="8208962" cy="1631216"/>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图</a:t>
            </a:r>
            <a:r>
              <a:rPr lang="en-US" altLang="zh-CN" sz="2000" dirty="0"/>
              <a:t>6-36</a:t>
            </a:r>
            <a:r>
              <a:rPr lang="zh-CN" altLang="en-US" sz="2000" dirty="0"/>
              <a:t>所示反相输入加法运算电路的</a:t>
            </a:r>
            <a:r>
              <a:rPr lang="zh-CN" altLang="en-US" sz="2000" b="1" dirty="0">
                <a:solidFill>
                  <a:srgbClr val="FF0000"/>
                </a:solidFill>
              </a:rPr>
              <a:t>优点是</a:t>
            </a:r>
            <a:r>
              <a:rPr lang="zh-CN" altLang="en-US" sz="2000" dirty="0"/>
              <a:t>：当改变某一输入回路的电阻时，仅仅改变输出电压与该路输入电压之间的比例关系，对其他各路没有影响，因此调节比较灵活方便。另外，由于</a:t>
            </a:r>
            <a:r>
              <a:rPr lang="zh-CN" altLang="en-US" sz="2000" b="1" dirty="0"/>
              <a:t>“虚地”，</a:t>
            </a:r>
            <a:r>
              <a:rPr lang="zh-CN" altLang="en-US" sz="2000" dirty="0"/>
              <a:t>使得加在集成运放输入端的共模电压很小。 在实际工作中，反相输入方式的加法电路应用比较广泛。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4" name="Text Box 4"/>
          <p:cNvSpPr txBox="1">
            <a:spLocks noChangeArrowheads="1"/>
          </p:cNvSpPr>
          <p:nvPr/>
        </p:nvSpPr>
        <p:spPr bwMode="auto">
          <a:xfrm>
            <a:off x="395536" y="260648"/>
            <a:ext cx="8208963" cy="1477328"/>
          </a:xfrm>
          <a:prstGeom prst="rect">
            <a:avLst/>
          </a:prstGeom>
          <a:noFill/>
          <a:ln w="9525">
            <a:noFill/>
            <a:miter lim="800000"/>
            <a:headEnd/>
            <a:tailEnd/>
          </a:ln>
          <a:effectLst/>
        </p:spPr>
        <p:txBody>
          <a:bodyPr>
            <a:spAutoFit/>
          </a:bodyPr>
          <a:lstStyle/>
          <a:p>
            <a:pPr>
              <a:spcBef>
                <a:spcPct val="50000"/>
              </a:spcBef>
            </a:pPr>
            <a:r>
              <a:rPr lang="en-US" altLang="zh-CN" sz="2000" b="1" dirty="0"/>
              <a:t>② </a:t>
            </a:r>
            <a:r>
              <a:rPr lang="zh-CN" altLang="en-US" sz="2000" b="1" dirty="0"/>
              <a:t>同相加法运算电路</a:t>
            </a:r>
          </a:p>
          <a:p>
            <a:pPr>
              <a:spcBef>
                <a:spcPct val="50000"/>
              </a:spcBef>
            </a:pPr>
            <a:r>
              <a:rPr lang="zh-CN" altLang="en-US" sz="2000" dirty="0"/>
              <a:t>        图</a:t>
            </a:r>
            <a:r>
              <a:rPr lang="en-US" altLang="zh-CN" sz="2000" dirty="0"/>
              <a:t>6-37</a:t>
            </a:r>
            <a:r>
              <a:rPr lang="zh-CN" altLang="en-US" sz="2000" dirty="0"/>
              <a:t>所示为同相加法运算电路，各输入电压加在集成运放的同相输入端。同样利用理想运放线性工作区的两个特点，可以推出输出电压与各输入电压之间的关系为： </a:t>
            </a:r>
          </a:p>
        </p:txBody>
      </p:sp>
      <p:pic>
        <p:nvPicPr>
          <p:cNvPr id="819205" name="Picture 5"/>
          <p:cNvPicPr>
            <a:picLocks noChangeAspect="1" noChangeArrowheads="1"/>
          </p:cNvPicPr>
          <p:nvPr/>
        </p:nvPicPr>
        <p:blipFill>
          <a:blip r:embed="rId3" cstate="print"/>
          <a:srcRect/>
          <a:stretch>
            <a:fillRect/>
          </a:stretch>
        </p:blipFill>
        <p:spPr bwMode="auto">
          <a:xfrm>
            <a:off x="5076825" y="1700213"/>
            <a:ext cx="3609975" cy="2076450"/>
          </a:xfrm>
          <a:prstGeom prst="rect">
            <a:avLst/>
          </a:prstGeom>
          <a:noFill/>
          <a:ln w="9525">
            <a:noFill/>
            <a:miter lim="800000"/>
            <a:headEnd/>
            <a:tailEnd/>
          </a:ln>
          <a:effectLst/>
        </p:spPr>
      </p:pic>
      <p:sp>
        <p:nvSpPr>
          <p:cNvPr id="819206" name="Text Box 6"/>
          <p:cNvSpPr txBox="1">
            <a:spLocks noChangeArrowheads="1"/>
          </p:cNvSpPr>
          <p:nvPr/>
        </p:nvSpPr>
        <p:spPr bwMode="auto">
          <a:xfrm>
            <a:off x="6372225" y="4005263"/>
            <a:ext cx="2016125" cy="366712"/>
          </a:xfrm>
          <a:prstGeom prst="rect">
            <a:avLst/>
          </a:prstGeom>
          <a:noFill/>
          <a:ln w="9525">
            <a:noFill/>
            <a:miter lim="800000"/>
            <a:headEnd/>
            <a:tailEnd/>
          </a:ln>
          <a:effectLst/>
        </p:spPr>
        <p:txBody>
          <a:bodyPr>
            <a:spAutoFit/>
          </a:bodyPr>
          <a:lstStyle/>
          <a:p>
            <a:pPr>
              <a:spcBef>
                <a:spcPct val="50000"/>
              </a:spcBef>
            </a:pPr>
            <a:r>
              <a:rPr lang="zh-CN" altLang="en-US"/>
              <a:t>图</a:t>
            </a:r>
            <a:r>
              <a:rPr lang="en-US" altLang="zh-CN"/>
              <a:t>6-37</a:t>
            </a:r>
          </a:p>
        </p:txBody>
      </p:sp>
      <p:sp>
        <p:nvSpPr>
          <p:cNvPr id="819208"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207" name="Object 7"/>
          <p:cNvGraphicFramePr>
            <a:graphicFrameLocks noChangeAspect="1"/>
          </p:cNvGraphicFramePr>
          <p:nvPr/>
        </p:nvGraphicFramePr>
        <p:xfrm>
          <a:off x="539750" y="1916113"/>
          <a:ext cx="4103688" cy="727075"/>
        </p:xfrm>
        <a:graphic>
          <a:graphicData uri="http://schemas.openxmlformats.org/presentationml/2006/ole">
            <p:oleObj spid="_x0000_s819207" name="公式" r:id="rId4" imgW="2311400" imgH="406400" progId="">
              <p:embed/>
            </p:oleObj>
          </a:graphicData>
        </a:graphic>
      </p:graphicFrame>
      <p:sp>
        <p:nvSpPr>
          <p:cNvPr id="819210" name="Text Box 10"/>
          <p:cNvSpPr txBox="1">
            <a:spLocks noChangeArrowheads="1"/>
          </p:cNvSpPr>
          <p:nvPr/>
        </p:nvSpPr>
        <p:spPr bwMode="auto">
          <a:xfrm>
            <a:off x="539552" y="2708920"/>
            <a:ext cx="4392613" cy="2862322"/>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上式中                                         。也就是说，</a:t>
            </a:r>
            <a:r>
              <a:rPr lang="en-US" altLang="zh-CN" sz="2000" i="1" dirty="0"/>
              <a:t>R</a:t>
            </a:r>
            <a:r>
              <a:rPr lang="en-US" altLang="zh-CN" sz="2000" baseline="-25000" dirty="0"/>
              <a:t>+</a:t>
            </a:r>
            <a:r>
              <a:rPr lang="zh-CN" altLang="en-US" sz="2000" dirty="0"/>
              <a:t>与接在运放同相输入端所有各路的输入电阻以及反馈电阻有关，如欲改变某一路输入电压与输出电压的比例关系，则当调节该路输入端电阻时，同时也将改变其它各路的比例关系，故常常需要反复调整，才能最后确定电路的参数，因此估算和调整的过程不太方便。 </a:t>
            </a:r>
          </a:p>
        </p:txBody>
      </p:sp>
      <p:graphicFrame>
        <p:nvGraphicFramePr>
          <p:cNvPr id="819211" name="Object 11"/>
          <p:cNvGraphicFramePr>
            <a:graphicFrameLocks noChangeAspect="1"/>
          </p:cNvGraphicFramePr>
          <p:nvPr/>
        </p:nvGraphicFramePr>
        <p:xfrm>
          <a:off x="1757363" y="2786063"/>
          <a:ext cx="2519362" cy="381000"/>
        </p:xfrm>
        <a:graphic>
          <a:graphicData uri="http://schemas.openxmlformats.org/presentationml/2006/ole">
            <p:oleObj spid="_x0000_s819211" name="公式" r:id="rId5" imgW="1320227" imgH="203112" progId="">
              <p:embed/>
            </p:oleObj>
          </a:graphicData>
        </a:graphic>
      </p:graphicFrame>
      <p:sp>
        <p:nvSpPr>
          <p:cNvPr id="819213" name="Text Box 13"/>
          <p:cNvSpPr txBox="1">
            <a:spLocks noChangeArrowheads="1"/>
          </p:cNvSpPr>
          <p:nvPr/>
        </p:nvSpPr>
        <p:spPr bwMode="auto">
          <a:xfrm>
            <a:off x="611560" y="5517232"/>
            <a:ext cx="8208962" cy="1015663"/>
          </a:xfrm>
          <a:prstGeom prst="rect">
            <a:avLst/>
          </a:prstGeom>
          <a:noFill/>
          <a:ln w="9525">
            <a:noFill/>
            <a:miter lim="800000"/>
            <a:headEnd/>
            <a:tailEnd/>
          </a:ln>
          <a:effectLst/>
        </p:spPr>
        <p:txBody>
          <a:bodyPr>
            <a:spAutoFit/>
          </a:bodyPr>
          <a:lstStyle/>
          <a:p>
            <a:r>
              <a:rPr lang="en-US" altLang="zh-CN" sz="2000" dirty="0"/>
              <a:t>      </a:t>
            </a:r>
            <a:r>
              <a:rPr lang="zh-CN" altLang="en-US" sz="2000" dirty="0"/>
              <a:t>另外，由于集成运放两个输入端不“虚地”，所以对集成运放的最大共模输入电压的要求比较高。在实际工作中，同相加法不如反相加法电路应用广泛。</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2" name="Text Box 4"/>
          <p:cNvSpPr txBox="1">
            <a:spLocks noChangeArrowheads="1"/>
          </p:cNvSpPr>
          <p:nvPr/>
        </p:nvSpPr>
        <p:spPr bwMode="auto">
          <a:xfrm>
            <a:off x="467544" y="260648"/>
            <a:ext cx="8353425" cy="3170099"/>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b="1" dirty="0">
                <a:solidFill>
                  <a:srgbClr val="FF0000"/>
                </a:solidFill>
              </a:rPr>
              <a:t>提示：</a:t>
            </a:r>
            <a:r>
              <a:rPr lang="zh-CN" altLang="en-US" sz="2000" dirty="0"/>
              <a:t>同相加法电路也可由反相加法电路与反相比例电路共同实现。通过前面的分析可以看出，反相与同相加法电路的</a:t>
            </a:r>
            <a:r>
              <a:rPr lang="en-US" altLang="zh-CN" sz="2000" i="1" dirty="0" err="1"/>
              <a:t>u</a:t>
            </a:r>
            <a:r>
              <a:rPr lang="en-US" altLang="zh-CN" sz="2000" dirty="0" err="1"/>
              <a:t>o</a:t>
            </a:r>
            <a:r>
              <a:rPr lang="zh-CN" altLang="en-US" sz="2000" dirty="0"/>
              <a:t>表达式只差一个负号，因此，若在图</a:t>
            </a:r>
            <a:r>
              <a:rPr lang="en-US" altLang="zh-CN" sz="2000" dirty="0"/>
              <a:t>6-36</a:t>
            </a:r>
            <a:r>
              <a:rPr lang="zh-CN" altLang="en-US" sz="2000" dirty="0"/>
              <a:t>所示反相加法电路的基础上再加一级反相器，则可消除负号，变为同相加法电路。</a:t>
            </a:r>
          </a:p>
          <a:p>
            <a:r>
              <a:rPr lang="zh-CN" altLang="en-US" sz="2000" b="1" dirty="0"/>
              <a:t>       例</a:t>
            </a:r>
            <a:r>
              <a:rPr lang="en-US" altLang="zh-CN" sz="2000" b="1" dirty="0"/>
              <a:t>6-3 </a:t>
            </a:r>
            <a:r>
              <a:rPr lang="en-US" altLang="zh-CN" sz="2000" dirty="0"/>
              <a:t> </a:t>
            </a:r>
            <a:r>
              <a:rPr lang="zh-CN" altLang="en-US" sz="2000" dirty="0"/>
              <a:t>假设一个控制系统中的温度、压力和速度等物理量经传感器后分别转换成为模拟电压量</a:t>
            </a:r>
            <a:r>
              <a:rPr lang="en-US" altLang="zh-CN" sz="2000" i="1" dirty="0"/>
              <a:t>u</a:t>
            </a:r>
            <a:r>
              <a:rPr lang="en-US" altLang="zh-CN" sz="2000" dirty="0"/>
              <a:t>I1</a:t>
            </a:r>
            <a:r>
              <a:rPr lang="zh-CN" altLang="en-US" sz="2000" dirty="0"/>
              <a:t>、</a:t>
            </a:r>
            <a:r>
              <a:rPr lang="en-US" altLang="zh-CN" sz="2000" i="1" dirty="0"/>
              <a:t>u</a:t>
            </a:r>
            <a:r>
              <a:rPr lang="en-US" altLang="zh-CN" sz="2000" dirty="0"/>
              <a:t>I2</a:t>
            </a:r>
            <a:r>
              <a:rPr lang="zh-CN" altLang="en-US" sz="2000" dirty="0"/>
              <a:t>、</a:t>
            </a:r>
            <a:r>
              <a:rPr lang="en-US" altLang="zh-CN" sz="2000" i="1" dirty="0"/>
              <a:t>u</a:t>
            </a:r>
            <a:r>
              <a:rPr lang="en-US" altLang="zh-CN" sz="2000" dirty="0"/>
              <a:t>I3</a:t>
            </a:r>
            <a:r>
              <a:rPr lang="zh-CN" altLang="en-US" sz="2000" dirty="0"/>
              <a:t>，要求该系统的输出电压与上述各物理量之间的关系为：</a:t>
            </a:r>
            <a:endParaRPr lang="zh-CN" altLang="en-US" sz="2000" i="1" dirty="0"/>
          </a:p>
          <a:p>
            <a:r>
              <a:rPr lang="zh-CN" altLang="en-US" sz="2000" i="1" dirty="0"/>
              <a:t>                                            </a:t>
            </a:r>
            <a:r>
              <a:rPr lang="en-US" altLang="zh-CN" sz="2000" i="1" dirty="0" err="1"/>
              <a:t>u</a:t>
            </a:r>
            <a:r>
              <a:rPr lang="en-US" altLang="zh-CN" sz="2000" baseline="-25000" dirty="0" err="1"/>
              <a:t>o</a:t>
            </a:r>
            <a:r>
              <a:rPr lang="en-US" altLang="zh-CN" sz="2000" baseline="-25000" dirty="0"/>
              <a:t> </a:t>
            </a:r>
            <a:r>
              <a:rPr lang="en-US" altLang="zh-CN" sz="2000" b="1" dirty="0"/>
              <a:t>= -</a:t>
            </a:r>
            <a:r>
              <a:rPr lang="en-US" altLang="zh-CN" sz="2000" dirty="0"/>
              <a:t>3</a:t>
            </a:r>
            <a:r>
              <a:rPr lang="en-US" altLang="zh-CN" sz="2000" i="1" dirty="0"/>
              <a:t>u</a:t>
            </a:r>
            <a:r>
              <a:rPr lang="en-US" altLang="zh-CN" sz="2000" baseline="-25000" dirty="0"/>
              <a:t>i1</a:t>
            </a:r>
            <a:r>
              <a:rPr lang="en-US" altLang="zh-CN" sz="2000" b="1" dirty="0"/>
              <a:t> - </a:t>
            </a:r>
            <a:r>
              <a:rPr lang="en-US" altLang="zh-CN" sz="2000" dirty="0"/>
              <a:t>10</a:t>
            </a:r>
            <a:r>
              <a:rPr lang="en-US" altLang="zh-CN" sz="2000" i="1" dirty="0"/>
              <a:t>u</a:t>
            </a:r>
            <a:r>
              <a:rPr lang="en-US" altLang="zh-CN" sz="2000" baseline="-25000" dirty="0"/>
              <a:t>i2</a:t>
            </a:r>
            <a:r>
              <a:rPr lang="en-US" altLang="zh-CN" sz="2000" b="1" dirty="0"/>
              <a:t> – </a:t>
            </a:r>
            <a:r>
              <a:rPr lang="en-US" altLang="zh-CN" sz="2000" dirty="0"/>
              <a:t>0.53</a:t>
            </a:r>
            <a:r>
              <a:rPr lang="en-US" altLang="zh-CN" sz="2000" i="1" dirty="0"/>
              <a:t> u</a:t>
            </a:r>
            <a:r>
              <a:rPr lang="en-US" altLang="zh-CN" sz="2000" baseline="-25000" dirty="0"/>
              <a:t>i3 </a:t>
            </a:r>
            <a:r>
              <a:rPr lang="en-US" altLang="zh-CN" sz="2000" dirty="0"/>
              <a:t>  </a:t>
            </a:r>
          </a:p>
          <a:p>
            <a:r>
              <a:rPr lang="zh-CN" altLang="en-US" sz="2000" dirty="0"/>
              <a:t>现采用图</a:t>
            </a:r>
            <a:r>
              <a:rPr lang="en-US" altLang="zh-CN" sz="2000" dirty="0"/>
              <a:t>6-36</a:t>
            </a:r>
            <a:r>
              <a:rPr lang="zh-CN" altLang="en-US" sz="2000" dirty="0"/>
              <a:t>所示的求和电路，试选择电路中的参数以满足以上要求。</a:t>
            </a:r>
            <a:endParaRPr lang="zh-CN" altLang="en-US" sz="2000" b="1" dirty="0"/>
          </a:p>
          <a:p>
            <a:r>
              <a:rPr lang="zh-CN" altLang="en-US" sz="2000" b="1" dirty="0"/>
              <a:t>       解  </a:t>
            </a:r>
            <a:r>
              <a:rPr lang="zh-CN" altLang="en-US" sz="2000" dirty="0"/>
              <a:t>将以上给定的关系式与式（</a:t>
            </a:r>
            <a:r>
              <a:rPr lang="en-US" altLang="zh-CN" sz="2000" dirty="0"/>
              <a:t>6-42</a:t>
            </a:r>
            <a:r>
              <a:rPr lang="zh-CN" altLang="en-US" sz="2000" dirty="0"/>
              <a:t>）比较，可得： </a:t>
            </a:r>
            <a:endParaRPr lang="zh-CN" altLang="en-US" dirty="0"/>
          </a:p>
        </p:txBody>
      </p:sp>
      <p:graphicFrame>
        <p:nvGraphicFramePr>
          <p:cNvPr id="821255" name="Object 7"/>
          <p:cNvGraphicFramePr>
            <a:graphicFrameLocks noChangeAspect="1"/>
          </p:cNvGraphicFramePr>
          <p:nvPr/>
        </p:nvGraphicFramePr>
        <p:xfrm>
          <a:off x="2771775" y="3357563"/>
          <a:ext cx="720725" cy="688975"/>
        </p:xfrm>
        <a:graphic>
          <a:graphicData uri="http://schemas.openxmlformats.org/presentationml/2006/ole">
            <p:oleObj spid="_x0000_s821255" name="公式" r:id="rId3" imgW="431613" imgH="406224" progId="">
              <p:embed/>
            </p:oleObj>
          </a:graphicData>
        </a:graphic>
      </p:graphicFrame>
      <p:graphicFrame>
        <p:nvGraphicFramePr>
          <p:cNvPr id="821254" name="Object 6"/>
          <p:cNvGraphicFramePr>
            <a:graphicFrameLocks noChangeAspect="1"/>
          </p:cNvGraphicFramePr>
          <p:nvPr/>
        </p:nvGraphicFramePr>
        <p:xfrm>
          <a:off x="4140200" y="3357563"/>
          <a:ext cx="792163" cy="655637"/>
        </p:xfrm>
        <a:graphic>
          <a:graphicData uri="http://schemas.openxmlformats.org/presentationml/2006/ole">
            <p:oleObj spid="_x0000_s821254" name="公式" r:id="rId4" imgW="494870" imgH="406048" progId="">
              <p:embed/>
            </p:oleObj>
          </a:graphicData>
        </a:graphic>
      </p:graphicFrame>
      <p:graphicFrame>
        <p:nvGraphicFramePr>
          <p:cNvPr id="821253" name="Object 5"/>
          <p:cNvGraphicFramePr>
            <a:graphicFrameLocks noChangeAspect="1"/>
          </p:cNvGraphicFramePr>
          <p:nvPr/>
        </p:nvGraphicFramePr>
        <p:xfrm>
          <a:off x="5508625" y="3357563"/>
          <a:ext cx="903288" cy="635000"/>
        </p:xfrm>
        <a:graphic>
          <a:graphicData uri="http://schemas.openxmlformats.org/presentationml/2006/ole">
            <p:oleObj spid="_x0000_s821253" name="公式" r:id="rId5" imgW="647640" imgH="431640" progId="">
              <p:embed/>
            </p:oleObj>
          </a:graphicData>
        </a:graphic>
      </p:graphicFrame>
      <p:sp>
        <p:nvSpPr>
          <p:cNvPr id="821256" name="Rectangle 8"/>
          <p:cNvSpPr>
            <a:spLocks noChangeArrowheads="1"/>
          </p:cNvSpPr>
          <p:nvPr/>
        </p:nvSpPr>
        <p:spPr bwMode="auto">
          <a:xfrm>
            <a:off x="0" y="24479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21260" name="Text Box 12"/>
          <p:cNvSpPr txBox="1">
            <a:spLocks noChangeArrowheads="1"/>
          </p:cNvSpPr>
          <p:nvPr/>
        </p:nvSpPr>
        <p:spPr bwMode="auto">
          <a:xfrm>
            <a:off x="611188" y="4149725"/>
            <a:ext cx="8208962" cy="400110"/>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电阻值过大或过小，可先选</a:t>
            </a:r>
            <a:r>
              <a:rPr lang="en-US" altLang="zh-CN" sz="2000" i="1" dirty="0"/>
              <a:t>R</a:t>
            </a:r>
            <a:r>
              <a:rPr lang="en-US" altLang="zh-CN" sz="2000" baseline="-25000" dirty="0"/>
              <a:t>F</a:t>
            </a:r>
            <a:r>
              <a:rPr lang="en-US" altLang="zh-CN" sz="2000" dirty="0"/>
              <a:t> = 100 </a:t>
            </a:r>
            <a:r>
              <a:rPr lang="en-US" altLang="zh-CN" sz="2000" dirty="0" err="1"/>
              <a:t>kΩ</a:t>
            </a:r>
            <a:r>
              <a:rPr lang="zh-CN" altLang="en-US" sz="2000" dirty="0"/>
              <a:t>，则</a:t>
            </a:r>
          </a:p>
        </p:txBody>
      </p:sp>
      <p:sp>
        <p:nvSpPr>
          <p:cNvPr id="821262"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1261" name="Object 13"/>
          <p:cNvGraphicFramePr>
            <a:graphicFrameLocks noChangeAspect="1"/>
          </p:cNvGraphicFramePr>
          <p:nvPr/>
        </p:nvGraphicFramePr>
        <p:xfrm>
          <a:off x="1403350" y="4545013"/>
          <a:ext cx="2514600" cy="646112"/>
        </p:xfrm>
        <a:graphic>
          <a:graphicData uri="http://schemas.openxmlformats.org/presentationml/2006/ole">
            <p:oleObj spid="_x0000_s821261" name="公式" r:id="rId6" imgW="1536480" imgH="393480" progId="">
              <p:embed/>
            </p:oleObj>
          </a:graphicData>
        </a:graphic>
      </p:graphicFrame>
      <p:sp>
        <p:nvSpPr>
          <p:cNvPr id="821264" name="Rectangle 16"/>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1263" name="Object 15"/>
          <p:cNvGraphicFramePr>
            <a:graphicFrameLocks noChangeAspect="1"/>
          </p:cNvGraphicFramePr>
          <p:nvPr/>
        </p:nvGraphicFramePr>
        <p:xfrm>
          <a:off x="4932040" y="4581128"/>
          <a:ext cx="2233612" cy="620713"/>
        </p:xfrm>
        <a:graphic>
          <a:graphicData uri="http://schemas.openxmlformats.org/presentationml/2006/ole">
            <p:oleObj spid="_x0000_s821263" name="公式" r:id="rId7" imgW="1434960" imgH="393480" progId="">
              <p:embed/>
            </p:oleObj>
          </a:graphicData>
        </a:graphic>
      </p:graphicFrame>
      <p:sp>
        <p:nvSpPr>
          <p:cNvPr id="821266" name="Rectangle 18"/>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1265" name="Object 17"/>
          <p:cNvGraphicFramePr>
            <a:graphicFrameLocks noChangeAspect="1"/>
          </p:cNvGraphicFramePr>
          <p:nvPr/>
        </p:nvGraphicFramePr>
        <p:xfrm>
          <a:off x="1116013" y="5300663"/>
          <a:ext cx="2989262" cy="673100"/>
        </p:xfrm>
        <a:graphic>
          <a:graphicData uri="http://schemas.openxmlformats.org/presentationml/2006/ole">
            <p:oleObj spid="_x0000_s821265" name="公式" r:id="rId8" imgW="1765080" imgH="393480" progId="">
              <p:embed/>
            </p:oleObj>
          </a:graphicData>
        </a:graphic>
      </p:graphicFrame>
      <p:sp>
        <p:nvSpPr>
          <p:cNvPr id="821268" name="Rectangle 20"/>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1267" name="Object 19"/>
          <p:cNvGraphicFramePr>
            <a:graphicFrameLocks noChangeAspect="1"/>
          </p:cNvGraphicFramePr>
          <p:nvPr/>
        </p:nvGraphicFramePr>
        <p:xfrm>
          <a:off x="4932040" y="5373216"/>
          <a:ext cx="2305050" cy="355600"/>
        </p:xfrm>
        <a:graphic>
          <a:graphicData uri="http://schemas.openxmlformats.org/presentationml/2006/ole">
            <p:oleObj spid="_x0000_s821267" name="公式" r:id="rId9" imgW="1295400" imgH="203200" progId="">
              <p:embed/>
            </p:oleObj>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300" name="Text Box 4"/>
          <p:cNvSpPr txBox="1">
            <a:spLocks noChangeArrowheads="1"/>
          </p:cNvSpPr>
          <p:nvPr/>
        </p:nvSpPr>
        <p:spPr bwMode="auto">
          <a:xfrm>
            <a:off x="467544" y="188640"/>
            <a:ext cx="8280400" cy="2862322"/>
          </a:xfrm>
          <a:prstGeom prst="rect">
            <a:avLst/>
          </a:prstGeom>
          <a:noFill/>
          <a:ln w="9525">
            <a:noFill/>
            <a:miter lim="800000"/>
            <a:headEnd/>
            <a:tailEnd/>
          </a:ln>
          <a:effectLst/>
        </p:spPr>
        <p:txBody>
          <a:bodyPr>
            <a:spAutoFit/>
          </a:bodyPr>
          <a:lstStyle/>
          <a:p>
            <a:r>
              <a:rPr lang="en-US" altLang="zh-CN" sz="2000" b="1" dirty="0"/>
              <a:t>③ </a:t>
            </a:r>
            <a:r>
              <a:rPr lang="zh-CN" altLang="en-US" sz="2000" b="1" dirty="0"/>
              <a:t>加减运算电路</a:t>
            </a:r>
          </a:p>
          <a:p>
            <a:r>
              <a:rPr lang="zh-CN" altLang="en-US" sz="2000" dirty="0"/>
              <a:t>       差分比例运算电路实际上就是一个简单的加减运算电路。如果在差动比例运算电路的同相输入端和反相输入端各输入多个信号，就变成了一般的加减运算电路，如图</a:t>
            </a:r>
            <a:r>
              <a:rPr lang="en-US" altLang="zh-CN" sz="2000" dirty="0"/>
              <a:t>6-38</a:t>
            </a:r>
            <a:r>
              <a:rPr lang="zh-CN" altLang="en-US" sz="2000" dirty="0"/>
              <a:t>所示，它综合了反相加法运算电路和同相加法运算电路的特点，所以也可称为双端输入求和运算电路。令</a:t>
            </a:r>
            <a:r>
              <a:rPr lang="en-US" altLang="zh-CN" sz="2000" i="1" dirty="0"/>
              <a:t>R</a:t>
            </a:r>
            <a:r>
              <a:rPr lang="en-US" altLang="zh-CN" sz="2000" baseline="-25000" dirty="0"/>
              <a:t>N </a:t>
            </a:r>
            <a:r>
              <a:rPr lang="en-US" altLang="zh-CN" sz="2000" dirty="0"/>
              <a:t>= </a:t>
            </a:r>
            <a:r>
              <a:rPr lang="en-US" altLang="zh-CN" sz="2000" i="1" dirty="0"/>
              <a:t>R</a:t>
            </a:r>
            <a:r>
              <a:rPr lang="en-US" altLang="zh-CN" sz="2000" dirty="0"/>
              <a:t>1 // </a:t>
            </a:r>
            <a:r>
              <a:rPr lang="en-US" altLang="zh-CN" sz="2000" i="1" dirty="0"/>
              <a:t>R</a:t>
            </a:r>
            <a:r>
              <a:rPr lang="en-US" altLang="zh-CN" sz="2000" dirty="0"/>
              <a:t>2 // </a:t>
            </a:r>
            <a:r>
              <a:rPr lang="en-US" altLang="zh-CN" sz="2000" i="1" dirty="0"/>
              <a:t>R</a:t>
            </a:r>
            <a:r>
              <a:rPr lang="en-US" altLang="zh-CN" sz="2000" dirty="0"/>
              <a:t>F </a:t>
            </a:r>
            <a:r>
              <a:rPr lang="zh-CN" altLang="en-US" sz="2000" dirty="0"/>
              <a:t>，</a:t>
            </a:r>
            <a:r>
              <a:rPr lang="en-US" altLang="zh-CN" sz="2000" i="1" dirty="0"/>
              <a:t>R</a:t>
            </a:r>
            <a:r>
              <a:rPr lang="en-US" altLang="zh-CN" sz="2000" dirty="0"/>
              <a:t>P = </a:t>
            </a:r>
            <a:r>
              <a:rPr lang="en-US" altLang="zh-CN" sz="2000" i="1" dirty="0"/>
              <a:t>R</a:t>
            </a:r>
            <a:r>
              <a:rPr lang="en-US" altLang="zh-CN" sz="2000" dirty="0"/>
              <a:t>3 // </a:t>
            </a:r>
            <a:r>
              <a:rPr lang="en-US" altLang="zh-CN" sz="2000" i="1" dirty="0"/>
              <a:t>R</a:t>
            </a:r>
            <a:r>
              <a:rPr lang="en-US" altLang="zh-CN" sz="2000" dirty="0"/>
              <a:t>4 // </a:t>
            </a:r>
            <a:r>
              <a:rPr lang="en-US" altLang="zh-CN" sz="2000" i="1" dirty="0"/>
              <a:t>R</a:t>
            </a:r>
            <a:r>
              <a:rPr lang="en-US" altLang="zh-CN" sz="2000" dirty="0"/>
              <a:t>5 </a:t>
            </a:r>
            <a:r>
              <a:rPr lang="zh-CN" altLang="en-US" sz="2000" dirty="0"/>
              <a:t>，取</a:t>
            </a:r>
            <a:r>
              <a:rPr lang="en-US" altLang="zh-CN" sz="2000" i="1" dirty="0"/>
              <a:t>R</a:t>
            </a:r>
            <a:r>
              <a:rPr lang="en-US" altLang="zh-CN" sz="2000" baseline="-25000" dirty="0"/>
              <a:t>N</a:t>
            </a:r>
            <a:r>
              <a:rPr lang="en-US" altLang="zh-CN" sz="2000" dirty="0"/>
              <a:t> = </a:t>
            </a:r>
            <a:r>
              <a:rPr lang="en-US" altLang="zh-CN" sz="2000" i="1" dirty="0"/>
              <a:t>R</a:t>
            </a:r>
            <a:r>
              <a:rPr lang="en-US" altLang="zh-CN" sz="2000" baseline="-25000" dirty="0"/>
              <a:t>P</a:t>
            </a:r>
            <a:r>
              <a:rPr lang="zh-CN" altLang="en-US" sz="2000" dirty="0"/>
              <a:t>，使电路参数对称。利用叠加定理可方便地得到这个电路的运算关系。</a:t>
            </a:r>
          </a:p>
          <a:p>
            <a:r>
              <a:rPr lang="zh-CN" altLang="en-US" sz="2000" dirty="0"/>
              <a:t>       当</a:t>
            </a:r>
            <a:r>
              <a:rPr lang="en-US" altLang="zh-CN" sz="2000" i="1" dirty="0"/>
              <a:t>u</a:t>
            </a:r>
            <a:r>
              <a:rPr lang="en-US" altLang="zh-CN" sz="2000" dirty="0"/>
              <a:t>i3 = </a:t>
            </a:r>
            <a:r>
              <a:rPr lang="en-US" altLang="zh-CN" sz="2000" i="1" dirty="0"/>
              <a:t>u</a:t>
            </a:r>
            <a:r>
              <a:rPr lang="en-US" altLang="zh-CN" sz="2000" dirty="0"/>
              <a:t>i4 = 0</a:t>
            </a:r>
            <a:r>
              <a:rPr lang="zh-CN" altLang="en-US" sz="2000" dirty="0"/>
              <a:t>时，</a:t>
            </a:r>
            <a:r>
              <a:rPr lang="en-US" altLang="zh-CN" sz="2000" i="1" dirty="0"/>
              <a:t>u</a:t>
            </a:r>
            <a:r>
              <a:rPr lang="en-US" altLang="zh-CN" sz="2000" dirty="0"/>
              <a:t>+ = </a:t>
            </a:r>
            <a:r>
              <a:rPr lang="en-US" altLang="zh-CN" sz="2000" i="1" dirty="0"/>
              <a:t>u</a:t>
            </a:r>
            <a:r>
              <a:rPr lang="en-US" altLang="zh-CN" sz="2000" dirty="0"/>
              <a:t> </a:t>
            </a:r>
            <a:r>
              <a:rPr lang="en-US" altLang="zh-CN" sz="2000" b="1" dirty="0"/>
              <a:t>-</a:t>
            </a:r>
            <a:r>
              <a:rPr lang="en-US" altLang="zh-CN" sz="2000" dirty="0"/>
              <a:t>= 0</a:t>
            </a:r>
            <a:r>
              <a:rPr lang="zh-CN" altLang="en-US" sz="2000" dirty="0"/>
              <a:t>，电路为反相加法运算电路。设此时的输出电压为</a:t>
            </a:r>
            <a:r>
              <a:rPr lang="en-US" altLang="zh-CN" sz="2000" i="1" dirty="0"/>
              <a:t>u</a:t>
            </a:r>
            <a:r>
              <a:rPr lang="en-US" altLang="zh-CN" sz="2000" dirty="0"/>
              <a:t>o1</a:t>
            </a:r>
            <a:r>
              <a:rPr lang="zh-CN" altLang="en-US" sz="2000" dirty="0"/>
              <a:t>，根据式（</a:t>
            </a:r>
            <a:r>
              <a:rPr lang="en-US" altLang="zh-CN" sz="2000" dirty="0"/>
              <a:t>6-42</a:t>
            </a:r>
            <a:r>
              <a:rPr lang="zh-CN" altLang="en-US" sz="2000" dirty="0"/>
              <a:t>）得：</a:t>
            </a:r>
          </a:p>
        </p:txBody>
      </p:sp>
      <p:pic>
        <p:nvPicPr>
          <p:cNvPr id="823301" name="Picture 5"/>
          <p:cNvPicPr>
            <a:picLocks noChangeAspect="1" noChangeArrowheads="1"/>
          </p:cNvPicPr>
          <p:nvPr/>
        </p:nvPicPr>
        <p:blipFill>
          <a:blip r:embed="rId3" cstate="print"/>
          <a:srcRect/>
          <a:stretch>
            <a:fillRect/>
          </a:stretch>
        </p:blipFill>
        <p:spPr bwMode="auto">
          <a:xfrm>
            <a:off x="5219700" y="2924175"/>
            <a:ext cx="3467100" cy="2333625"/>
          </a:xfrm>
          <a:prstGeom prst="rect">
            <a:avLst/>
          </a:prstGeom>
          <a:noFill/>
          <a:ln w="9525">
            <a:noFill/>
            <a:miter lim="800000"/>
            <a:headEnd/>
            <a:tailEnd/>
          </a:ln>
          <a:effectLst/>
        </p:spPr>
      </p:pic>
      <p:sp>
        <p:nvSpPr>
          <p:cNvPr id="823302" name="Text Box 6"/>
          <p:cNvSpPr txBox="1">
            <a:spLocks noChangeArrowheads="1"/>
          </p:cNvSpPr>
          <p:nvPr/>
        </p:nvSpPr>
        <p:spPr bwMode="auto">
          <a:xfrm>
            <a:off x="6300788" y="5445125"/>
            <a:ext cx="1800225" cy="366713"/>
          </a:xfrm>
          <a:prstGeom prst="rect">
            <a:avLst/>
          </a:prstGeom>
          <a:noFill/>
          <a:ln w="9525">
            <a:noFill/>
            <a:miter lim="800000"/>
            <a:headEnd/>
            <a:tailEnd/>
          </a:ln>
          <a:effectLst/>
        </p:spPr>
        <p:txBody>
          <a:bodyPr>
            <a:spAutoFit/>
          </a:bodyPr>
          <a:lstStyle/>
          <a:p>
            <a:pPr>
              <a:spcBef>
                <a:spcPct val="50000"/>
              </a:spcBef>
            </a:pPr>
            <a:r>
              <a:rPr lang="zh-CN" altLang="en-US"/>
              <a:t>图</a:t>
            </a:r>
            <a:r>
              <a:rPr lang="en-US" altLang="zh-CN"/>
              <a:t>6-38</a:t>
            </a:r>
          </a:p>
        </p:txBody>
      </p:sp>
      <p:sp>
        <p:nvSpPr>
          <p:cNvPr id="823304"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3303" name="Object 7"/>
          <p:cNvGraphicFramePr>
            <a:graphicFrameLocks noChangeAspect="1"/>
          </p:cNvGraphicFramePr>
          <p:nvPr/>
        </p:nvGraphicFramePr>
        <p:xfrm>
          <a:off x="1258888" y="2997200"/>
          <a:ext cx="2780803" cy="791840"/>
        </p:xfrm>
        <a:graphic>
          <a:graphicData uri="http://schemas.openxmlformats.org/presentationml/2006/ole">
            <p:oleObj spid="_x0000_s823303" name="公式" r:id="rId4" imgW="1434477" imgH="406224" progId="">
              <p:embed/>
            </p:oleObj>
          </a:graphicData>
        </a:graphic>
      </p:graphicFrame>
      <p:sp>
        <p:nvSpPr>
          <p:cNvPr id="823305" name="Text Box 9"/>
          <p:cNvSpPr txBox="1">
            <a:spLocks noChangeArrowheads="1"/>
          </p:cNvSpPr>
          <p:nvPr/>
        </p:nvSpPr>
        <p:spPr bwMode="auto">
          <a:xfrm>
            <a:off x="684213" y="3860800"/>
            <a:ext cx="4319587" cy="1015663"/>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当</a:t>
            </a:r>
            <a:r>
              <a:rPr lang="en-US" altLang="zh-CN" sz="2000" i="1" dirty="0"/>
              <a:t>u</a:t>
            </a:r>
            <a:r>
              <a:rPr lang="en-US" altLang="zh-CN" sz="2000" baseline="-25000" dirty="0"/>
              <a:t>i1 </a:t>
            </a:r>
            <a:r>
              <a:rPr lang="en-US" altLang="zh-CN" sz="2000" dirty="0"/>
              <a:t>= </a:t>
            </a:r>
            <a:r>
              <a:rPr lang="en-US" altLang="zh-CN" sz="2000" i="1" dirty="0"/>
              <a:t>u</a:t>
            </a:r>
            <a:r>
              <a:rPr lang="en-US" altLang="zh-CN" sz="2000" baseline="-25000" dirty="0"/>
              <a:t>i2</a:t>
            </a:r>
            <a:r>
              <a:rPr lang="en-US" altLang="zh-CN" sz="2000" dirty="0"/>
              <a:t> = 0</a:t>
            </a:r>
            <a:r>
              <a:rPr lang="zh-CN" altLang="en-US" sz="2000" dirty="0"/>
              <a:t>时，电路为同相求和运算电路，设此时的输出电压为</a:t>
            </a:r>
            <a:r>
              <a:rPr lang="en-US" altLang="zh-CN" sz="2000" i="1" dirty="0"/>
              <a:t>u</a:t>
            </a:r>
            <a:r>
              <a:rPr lang="en-US" altLang="zh-CN" sz="2000" baseline="-25000" dirty="0"/>
              <a:t>o2</a:t>
            </a:r>
            <a:r>
              <a:rPr lang="zh-CN" altLang="en-US" sz="2000" dirty="0"/>
              <a:t>，根据式（</a:t>
            </a:r>
            <a:r>
              <a:rPr lang="en-US" altLang="zh-CN" sz="2000" dirty="0"/>
              <a:t>6-44</a:t>
            </a:r>
            <a:r>
              <a:rPr lang="zh-CN" altLang="en-US" sz="2000" dirty="0"/>
              <a:t>）得：</a:t>
            </a:r>
            <a:endParaRPr lang="zh-CN" altLang="en-US" dirty="0"/>
          </a:p>
        </p:txBody>
      </p:sp>
      <p:sp>
        <p:nvSpPr>
          <p:cNvPr id="823307" name="Rectangle 11"/>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3306" name="Object 10"/>
          <p:cNvGraphicFramePr>
            <a:graphicFrameLocks noChangeAspect="1"/>
          </p:cNvGraphicFramePr>
          <p:nvPr/>
        </p:nvGraphicFramePr>
        <p:xfrm>
          <a:off x="683568" y="4941168"/>
          <a:ext cx="4478450" cy="864393"/>
        </p:xfrm>
        <a:graphic>
          <a:graphicData uri="http://schemas.openxmlformats.org/presentationml/2006/ole">
            <p:oleObj spid="_x0000_s823306" name="公式" r:id="rId5" imgW="2120900" imgH="406400" progId="">
              <p:embed/>
            </p:oleObj>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4" name="Text Box 4"/>
          <p:cNvSpPr txBox="1">
            <a:spLocks noChangeArrowheads="1"/>
          </p:cNvSpPr>
          <p:nvPr/>
        </p:nvSpPr>
        <p:spPr bwMode="auto">
          <a:xfrm>
            <a:off x="611188" y="476250"/>
            <a:ext cx="8281987" cy="400110"/>
          </a:xfrm>
          <a:prstGeom prst="rect">
            <a:avLst/>
          </a:prstGeom>
          <a:noFill/>
          <a:ln w="9525">
            <a:noFill/>
            <a:miter lim="800000"/>
            <a:headEnd/>
            <a:tailEnd/>
          </a:ln>
          <a:effectLst/>
        </p:spPr>
        <p:txBody>
          <a:bodyPr>
            <a:spAutoFit/>
          </a:bodyPr>
          <a:lstStyle/>
          <a:p>
            <a:pPr>
              <a:spcBef>
                <a:spcPct val="50000"/>
              </a:spcBef>
            </a:pPr>
            <a:r>
              <a:rPr lang="zh-CN" altLang="en-US" sz="2000" dirty="0"/>
              <a:t>根据叠加定理，输出电压为：</a:t>
            </a:r>
          </a:p>
        </p:txBody>
      </p:sp>
      <p:sp>
        <p:nvSpPr>
          <p:cNvPr id="824326"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4325" name="Object 5"/>
          <p:cNvGraphicFramePr>
            <a:graphicFrameLocks noChangeAspect="1"/>
          </p:cNvGraphicFramePr>
          <p:nvPr/>
        </p:nvGraphicFramePr>
        <p:xfrm>
          <a:off x="603204" y="1052513"/>
          <a:ext cx="3935459" cy="792311"/>
        </p:xfrm>
        <a:graphic>
          <a:graphicData uri="http://schemas.openxmlformats.org/presentationml/2006/ole">
            <p:oleObj spid="_x0000_s824325" name="公式" r:id="rId3" imgW="2158920" imgH="431640" progId="">
              <p:embed/>
            </p:oleObj>
          </a:graphicData>
        </a:graphic>
      </p:graphicFrame>
      <p:sp>
        <p:nvSpPr>
          <p:cNvPr id="824328"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4327" name="Object 7"/>
          <p:cNvGraphicFramePr>
            <a:graphicFrameLocks noChangeAspect="1"/>
          </p:cNvGraphicFramePr>
          <p:nvPr/>
        </p:nvGraphicFramePr>
        <p:xfrm>
          <a:off x="4572000" y="1052514"/>
          <a:ext cx="3816424" cy="871978"/>
        </p:xfrm>
        <a:graphic>
          <a:graphicData uri="http://schemas.openxmlformats.org/presentationml/2006/ole">
            <p:oleObj spid="_x0000_s824327" name="公式" r:id="rId4" imgW="1790700" imgH="406400" progId="">
              <p:embed/>
            </p:oleObj>
          </a:graphicData>
        </a:graphic>
      </p:graphicFrame>
      <p:sp>
        <p:nvSpPr>
          <p:cNvPr id="824329" name="Text Box 9"/>
          <p:cNvSpPr txBox="1">
            <a:spLocks noChangeArrowheads="1"/>
          </p:cNvSpPr>
          <p:nvPr/>
        </p:nvSpPr>
        <p:spPr bwMode="auto">
          <a:xfrm>
            <a:off x="684213" y="1916113"/>
            <a:ext cx="8064500" cy="400110"/>
          </a:xfrm>
          <a:prstGeom prst="rect">
            <a:avLst/>
          </a:prstGeom>
          <a:noFill/>
          <a:ln w="9525">
            <a:noFill/>
            <a:miter lim="800000"/>
            <a:headEnd/>
            <a:tailEnd/>
          </a:ln>
          <a:effectLst/>
        </p:spPr>
        <p:txBody>
          <a:bodyPr>
            <a:spAutoFit/>
          </a:bodyPr>
          <a:lstStyle/>
          <a:p>
            <a:pPr>
              <a:spcBef>
                <a:spcPct val="50000"/>
              </a:spcBef>
            </a:pPr>
            <a:r>
              <a:rPr lang="zh-CN" altLang="en-US" sz="2000" dirty="0"/>
              <a:t>利用</a:t>
            </a:r>
            <a:r>
              <a:rPr lang="en-US" altLang="zh-CN" sz="2000" i="1" dirty="0"/>
              <a:t>R</a:t>
            </a:r>
            <a:r>
              <a:rPr lang="en-US" altLang="zh-CN" sz="2000" baseline="-25000" dirty="0"/>
              <a:t>N</a:t>
            </a:r>
            <a:r>
              <a:rPr lang="en-US" altLang="zh-CN" sz="2000" dirty="0"/>
              <a:t> = </a:t>
            </a:r>
            <a:r>
              <a:rPr lang="en-US" altLang="zh-CN" sz="2000" i="1" dirty="0"/>
              <a:t>R</a:t>
            </a:r>
            <a:r>
              <a:rPr lang="en-US" altLang="zh-CN" sz="2000" baseline="-25000" dirty="0"/>
              <a:t>P</a:t>
            </a:r>
            <a:r>
              <a:rPr lang="en-US" altLang="zh-CN" sz="2000" dirty="0"/>
              <a:t> </a:t>
            </a:r>
            <a:r>
              <a:rPr lang="zh-CN" altLang="en-US" sz="2000" dirty="0"/>
              <a:t>，经整理可得：</a:t>
            </a:r>
          </a:p>
        </p:txBody>
      </p:sp>
      <p:sp>
        <p:nvSpPr>
          <p:cNvPr id="824331" name="Rectangle 11"/>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4330" name="Object 10"/>
          <p:cNvGraphicFramePr>
            <a:graphicFrameLocks noChangeAspect="1"/>
          </p:cNvGraphicFramePr>
          <p:nvPr/>
        </p:nvGraphicFramePr>
        <p:xfrm>
          <a:off x="2268537" y="2348880"/>
          <a:ext cx="5183783" cy="943759"/>
        </p:xfrm>
        <a:graphic>
          <a:graphicData uri="http://schemas.openxmlformats.org/presentationml/2006/ole">
            <p:oleObj spid="_x0000_s824330" name="公式" r:id="rId5" imgW="2247900" imgH="406400" progId="">
              <p:embed/>
            </p:oleObj>
          </a:graphicData>
        </a:graphic>
      </p:graphicFrame>
      <p:sp>
        <p:nvSpPr>
          <p:cNvPr id="824332" name="Text Box 12"/>
          <p:cNvSpPr txBox="1">
            <a:spLocks noChangeArrowheads="1"/>
          </p:cNvSpPr>
          <p:nvPr/>
        </p:nvSpPr>
        <p:spPr bwMode="auto">
          <a:xfrm>
            <a:off x="611560" y="3573016"/>
            <a:ext cx="8135937" cy="707886"/>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000" dirty="0"/>
              <a:t>利用图</a:t>
            </a:r>
            <a:r>
              <a:rPr lang="en-US" altLang="zh-CN" sz="2000" dirty="0"/>
              <a:t>6-38</a:t>
            </a:r>
            <a:r>
              <a:rPr lang="zh-CN" altLang="en-US" sz="2000" dirty="0"/>
              <a:t>实现加减运算，要保证</a:t>
            </a:r>
            <a:r>
              <a:rPr lang="en-US" altLang="zh-CN" sz="2000" i="1" dirty="0"/>
              <a:t>R</a:t>
            </a:r>
            <a:r>
              <a:rPr lang="en-US" altLang="zh-CN" sz="2000" baseline="-25000" dirty="0"/>
              <a:t>N</a:t>
            </a:r>
            <a:r>
              <a:rPr lang="en-US" altLang="zh-CN" sz="2000" dirty="0"/>
              <a:t> = </a:t>
            </a:r>
            <a:r>
              <a:rPr lang="en-US" altLang="zh-CN" sz="2000" i="1" dirty="0"/>
              <a:t>R</a:t>
            </a:r>
            <a:r>
              <a:rPr lang="en-US" altLang="zh-CN" sz="2000" baseline="-25000" dirty="0"/>
              <a:t>P</a:t>
            </a:r>
            <a:r>
              <a:rPr lang="zh-CN" altLang="en-US" sz="2000" dirty="0"/>
              <a:t>，有时选择参数比较困难，这时可考虑用两级电路实现，下面举例说明。</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8" name="Text Box 4"/>
          <p:cNvSpPr txBox="1">
            <a:spLocks noChangeArrowheads="1"/>
          </p:cNvSpPr>
          <p:nvPr/>
        </p:nvSpPr>
        <p:spPr bwMode="auto">
          <a:xfrm>
            <a:off x="539750" y="476250"/>
            <a:ext cx="8280400" cy="707886"/>
          </a:xfrm>
          <a:prstGeom prst="rect">
            <a:avLst/>
          </a:prstGeom>
          <a:noFill/>
          <a:ln w="9525">
            <a:noFill/>
            <a:miter lim="800000"/>
            <a:headEnd/>
            <a:tailEnd/>
          </a:ln>
          <a:effectLst/>
        </p:spPr>
        <p:txBody>
          <a:bodyPr>
            <a:spAutoFit/>
          </a:bodyPr>
          <a:lstStyle/>
          <a:p>
            <a:r>
              <a:rPr lang="en-US" altLang="zh-CN" sz="2000" b="1" dirty="0"/>
              <a:t>       </a:t>
            </a:r>
            <a:r>
              <a:rPr lang="zh-CN" altLang="en-US" sz="2000" b="1" dirty="0"/>
              <a:t>例</a:t>
            </a:r>
            <a:r>
              <a:rPr lang="en-US" altLang="zh-CN" sz="2000" b="1" dirty="0"/>
              <a:t>6-4  </a:t>
            </a:r>
            <a:r>
              <a:rPr lang="zh-CN" altLang="en-US" sz="2000" dirty="0"/>
              <a:t>求解图</a:t>
            </a:r>
            <a:r>
              <a:rPr lang="en-US" altLang="zh-CN" sz="2000" dirty="0"/>
              <a:t>6-39</a:t>
            </a:r>
            <a:r>
              <a:rPr lang="zh-CN" altLang="en-US" sz="2000" dirty="0"/>
              <a:t>所示电路</a:t>
            </a:r>
            <a:r>
              <a:rPr lang="en-US" altLang="zh-CN" sz="2000" i="1" dirty="0" err="1"/>
              <a:t>u</a:t>
            </a:r>
            <a:r>
              <a:rPr lang="en-US" altLang="zh-CN" sz="2000" dirty="0" err="1"/>
              <a:t>o</a:t>
            </a:r>
            <a:r>
              <a:rPr lang="zh-CN" altLang="en-US" sz="2000" dirty="0"/>
              <a:t>和</a:t>
            </a:r>
            <a:r>
              <a:rPr lang="en-US" altLang="zh-CN" sz="2000" i="1" dirty="0"/>
              <a:t>u</a:t>
            </a:r>
            <a:r>
              <a:rPr lang="en-US" altLang="zh-CN" sz="2000" baseline="-25000" dirty="0"/>
              <a:t>i1</a:t>
            </a:r>
            <a:r>
              <a:rPr lang="zh-CN" altLang="en-US" sz="2000" dirty="0"/>
              <a:t>、</a:t>
            </a:r>
            <a:r>
              <a:rPr lang="en-US" altLang="zh-CN" sz="2000" i="1" dirty="0"/>
              <a:t>u</a:t>
            </a:r>
            <a:r>
              <a:rPr lang="en-US" altLang="zh-CN" sz="2000" baseline="-25000" dirty="0"/>
              <a:t>i2</a:t>
            </a:r>
            <a:r>
              <a:rPr lang="zh-CN" altLang="en-US" sz="2000" dirty="0"/>
              <a:t>、</a:t>
            </a:r>
            <a:r>
              <a:rPr lang="en-US" altLang="zh-CN" sz="2000" i="1" dirty="0"/>
              <a:t>u</a:t>
            </a:r>
            <a:r>
              <a:rPr lang="en-US" altLang="zh-CN" sz="2000" baseline="-25000" dirty="0"/>
              <a:t>i3</a:t>
            </a:r>
            <a:r>
              <a:rPr lang="zh-CN" altLang="en-US" sz="2000" dirty="0"/>
              <a:t>的运算关系。</a:t>
            </a:r>
            <a:endParaRPr lang="zh-CN" altLang="en-US" sz="2000" b="1" dirty="0"/>
          </a:p>
          <a:p>
            <a:r>
              <a:rPr lang="zh-CN" altLang="en-US" sz="2000" b="1" dirty="0"/>
              <a:t>       解   </a:t>
            </a:r>
            <a:r>
              <a:rPr lang="zh-CN" altLang="en-US" sz="2000" dirty="0"/>
              <a:t>图</a:t>
            </a:r>
            <a:r>
              <a:rPr lang="en-US" altLang="zh-CN" sz="2000" dirty="0"/>
              <a:t>6-39</a:t>
            </a:r>
            <a:r>
              <a:rPr lang="zh-CN" altLang="en-US" sz="2000" dirty="0"/>
              <a:t>所示为由两个反相加法电路组成的加减运算电路。图中</a:t>
            </a:r>
          </a:p>
        </p:txBody>
      </p:sp>
      <p:pic>
        <p:nvPicPr>
          <p:cNvPr id="825349" name="Picture 5"/>
          <p:cNvPicPr>
            <a:picLocks noChangeAspect="1" noChangeArrowheads="1"/>
          </p:cNvPicPr>
          <p:nvPr/>
        </p:nvPicPr>
        <p:blipFill>
          <a:blip r:embed="rId3" cstate="print"/>
          <a:srcRect/>
          <a:stretch>
            <a:fillRect/>
          </a:stretch>
        </p:blipFill>
        <p:spPr bwMode="auto">
          <a:xfrm>
            <a:off x="3779912" y="1196752"/>
            <a:ext cx="5200834" cy="2448049"/>
          </a:xfrm>
          <a:prstGeom prst="rect">
            <a:avLst/>
          </a:prstGeom>
          <a:noFill/>
          <a:ln w="9525">
            <a:noFill/>
            <a:miter lim="800000"/>
            <a:headEnd/>
            <a:tailEnd/>
          </a:ln>
          <a:effectLst/>
        </p:spPr>
      </p:pic>
      <p:sp>
        <p:nvSpPr>
          <p:cNvPr id="825350" name="Text Box 6"/>
          <p:cNvSpPr txBox="1">
            <a:spLocks noChangeArrowheads="1"/>
          </p:cNvSpPr>
          <p:nvPr/>
        </p:nvSpPr>
        <p:spPr bwMode="auto">
          <a:xfrm>
            <a:off x="5868144" y="3717032"/>
            <a:ext cx="2087562" cy="366712"/>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6-39</a:t>
            </a:r>
          </a:p>
        </p:txBody>
      </p:sp>
      <p:sp>
        <p:nvSpPr>
          <p:cNvPr id="825352"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5351" name="Object 7"/>
          <p:cNvGraphicFramePr>
            <a:graphicFrameLocks noChangeAspect="1"/>
          </p:cNvGraphicFramePr>
          <p:nvPr/>
        </p:nvGraphicFramePr>
        <p:xfrm>
          <a:off x="351455" y="1341438"/>
          <a:ext cx="3212483" cy="863426"/>
        </p:xfrm>
        <a:graphic>
          <a:graphicData uri="http://schemas.openxmlformats.org/presentationml/2006/ole">
            <p:oleObj spid="_x0000_s825351" name="公式" r:id="rId4" imgW="1523339" imgH="406224" progId="">
              <p:embed/>
            </p:oleObj>
          </a:graphicData>
        </a:graphic>
      </p:graphicFrame>
      <p:sp>
        <p:nvSpPr>
          <p:cNvPr id="825354" name="Rectangle 10"/>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5353" name="Object 9"/>
          <p:cNvGraphicFramePr>
            <a:graphicFrameLocks noChangeAspect="1"/>
          </p:cNvGraphicFramePr>
          <p:nvPr/>
        </p:nvGraphicFramePr>
        <p:xfrm>
          <a:off x="395536" y="2349500"/>
          <a:ext cx="3166814" cy="845464"/>
        </p:xfrm>
        <a:graphic>
          <a:graphicData uri="http://schemas.openxmlformats.org/presentationml/2006/ole">
            <p:oleObj spid="_x0000_s825353" name="公式" r:id="rId5" imgW="1536033" imgH="406224" progId="">
              <p:embed/>
            </p:oleObj>
          </a:graphicData>
        </a:graphic>
      </p:graphicFrame>
      <p:sp>
        <p:nvSpPr>
          <p:cNvPr id="825355" name="Text Box 11"/>
          <p:cNvSpPr txBox="1">
            <a:spLocks noChangeArrowheads="1"/>
          </p:cNvSpPr>
          <p:nvPr/>
        </p:nvSpPr>
        <p:spPr bwMode="auto">
          <a:xfrm>
            <a:off x="611188" y="3213100"/>
            <a:ext cx="3889375" cy="400110"/>
          </a:xfrm>
          <a:prstGeom prst="rect">
            <a:avLst/>
          </a:prstGeom>
          <a:noFill/>
          <a:ln w="9525">
            <a:noFill/>
            <a:miter lim="800000"/>
            <a:headEnd/>
            <a:tailEnd/>
          </a:ln>
          <a:effectLst/>
        </p:spPr>
        <p:txBody>
          <a:bodyPr>
            <a:spAutoFit/>
          </a:bodyPr>
          <a:lstStyle/>
          <a:p>
            <a:pPr>
              <a:spcBef>
                <a:spcPct val="50000"/>
              </a:spcBef>
            </a:pPr>
            <a:r>
              <a:rPr lang="zh-CN" altLang="en-US" sz="2000" dirty="0"/>
              <a:t>将</a:t>
            </a:r>
            <a:r>
              <a:rPr lang="en-US" altLang="zh-CN" sz="2000" i="1" dirty="0"/>
              <a:t>u</a:t>
            </a:r>
            <a:r>
              <a:rPr lang="en-US" altLang="zh-CN" sz="2000" baseline="-25000" dirty="0"/>
              <a:t>o1</a:t>
            </a:r>
            <a:r>
              <a:rPr lang="zh-CN" altLang="en-US" sz="2000" dirty="0"/>
              <a:t>代入</a:t>
            </a:r>
            <a:r>
              <a:rPr lang="en-US" altLang="zh-CN" sz="2000" i="1" dirty="0" err="1"/>
              <a:t>u</a:t>
            </a:r>
            <a:r>
              <a:rPr lang="en-US" altLang="zh-CN" sz="2000" baseline="-25000" dirty="0" err="1"/>
              <a:t>o</a:t>
            </a:r>
            <a:r>
              <a:rPr lang="zh-CN" altLang="en-US" sz="2000" dirty="0"/>
              <a:t>，可得： </a:t>
            </a:r>
          </a:p>
        </p:txBody>
      </p:sp>
      <p:sp>
        <p:nvSpPr>
          <p:cNvPr id="825357" name="Rectangle 13"/>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5356" name="Object 12"/>
          <p:cNvGraphicFramePr>
            <a:graphicFrameLocks noChangeAspect="1"/>
          </p:cNvGraphicFramePr>
          <p:nvPr/>
        </p:nvGraphicFramePr>
        <p:xfrm>
          <a:off x="288568" y="3789362"/>
          <a:ext cx="5075595" cy="935781"/>
        </p:xfrm>
        <a:graphic>
          <a:graphicData uri="http://schemas.openxmlformats.org/presentationml/2006/ole">
            <p:oleObj spid="_x0000_s825356" name="公式" r:id="rId6" imgW="2222500" imgH="406400" progId="">
              <p:embed/>
            </p:oleObj>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2" name="Text Box 4"/>
          <p:cNvSpPr txBox="1">
            <a:spLocks noChangeArrowheads="1"/>
          </p:cNvSpPr>
          <p:nvPr/>
        </p:nvSpPr>
        <p:spPr bwMode="auto">
          <a:xfrm>
            <a:off x="539750" y="404813"/>
            <a:ext cx="8280400" cy="2462213"/>
          </a:xfrm>
          <a:prstGeom prst="rect">
            <a:avLst/>
          </a:prstGeom>
          <a:noFill/>
          <a:ln w="9525">
            <a:noFill/>
            <a:miter lim="800000"/>
            <a:headEnd/>
            <a:tailEnd/>
          </a:ln>
          <a:effectLst/>
        </p:spPr>
        <p:txBody>
          <a:bodyPr>
            <a:spAutoFit/>
          </a:bodyPr>
          <a:lstStyle/>
          <a:p>
            <a:pPr>
              <a:spcAft>
                <a:spcPct val="50000"/>
              </a:spcAft>
            </a:pPr>
            <a:r>
              <a:rPr lang="en-US" altLang="zh-CN" sz="2400" b="1" dirty="0"/>
              <a:t>3. </a:t>
            </a:r>
            <a:r>
              <a:rPr lang="zh-CN" altLang="en-US" sz="2400" b="1" dirty="0"/>
              <a:t>积分和微分运算电路</a:t>
            </a:r>
          </a:p>
          <a:p>
            <a:r>
              <a:rPr lang="zh-CN" altLang="en-US" sz="2000" dirty="0"/>
              <a:t>         电容的电压和电流之间有微分和积分关系，可以利用它来构成积分和微分运算电路。</a:t>
            </a:r>
          </a:p>
          <a:p>
            <a:pPr>
              <a:spcBef>
                <a:spcPct val="45000"/>
              </a:spcBef>
              <a:spcAft>
                <a:spcPct val="45000"/>
              </a:spcAft>
            </a:pPr>
            <a:r>
              <a:rPr lang="zh-CN" altLang="en-US" sz="2000" b="1" dirty="0"/>
              <a:t>（</a:t>
            </a:r>
            <a:r>
              <a:rPr lang="en-US" altLang="zh-CN" sz="2000" b="1" dirty="0"/>
              <a:t>1</a:t>
            </a:r>
            <a:r>
              <a:rPr lang="zh-CN" altLang="en-US" sz="2000" b="1" dirty="0"/>
              <a:t>）积分运算电路</a:t>
            </a:r>
          </a:p>
          <a:p>
            <a:r>
              <a:rPr lang="zh-CN" altLang="en-US" sz="2000" dirty="0"/>
              <a:t>       积分电路如图</a:t>
            </a:r>
            <a:r>
              <a:rPr lang="en-US" altLang="zh-CN" sz="2000" dirty="0"/>
              <a:t>6-40</a:t>
            </a:r>
            <a:r>
              <a:rPr lang="zh-CN" altLang="en-US" sz="2000" dirty="0"/>
              <a:t>所示，由虚地和虚短的概念可得</a:t>
            </a:r>
            <a:r>
              <a:rPr lang="en-US" altLang="zh-CN" sz="2000" i="1" dirty="0">
                <a:latin typeface="Times New Roman" pitchFamily="18" charset="0"/>
              </a:rPr>
              <a:t>i</a:t>
            </a:r>
            <a:r>
              <a:rPr lang="en-US" altLang="zh-CN" sz="2000" baseline="-25000" dirty="0"/>
              <a:t>i</a:t>
            </a:r>
            <a:r>
              <a:rPr lang="en-US" altLang="zh-CN" sz="2000" dirty="0"/>
              <a:t> </a:t>
            </a:r>
            <a:r>
              <a:rPr lang="en-US" altLang="zh-CN" sz="2000" i="1" dirty="0">
                <a:latin typeface="Times New Roman" pitchFamily="18" charset="0"/>
              </a:rPr>
              <a:t>= </a:t>
            </a:r>
            <a:r>
              <a:rPr lang="en-US" altLang="zh-CN" sz="2000" i="1" dirty="0" err="1">
                <a:latin typeface="Times New Roman" pitchFamily="18" charset="0"/>
              </a:rPr>
              <a:t>i</a:t>
            </a:r>
            <a:r>
              <a:rPr lang="en-US" altLang="zh-CN" sz="2000" baseline="-25000" dirty="0" err="1"/>
              <a:t>C</a:t>
            </a:r>
            <a:r>
              <a:rPr lang="en-US" altLang="zh-CN" sz="2000" dirty="0"/>
              <a:t> = </a:t>
            </a:r>
            <a:r>
              <a:rPr lang="en-US" altLang="zh-CN" sz="2000" i="1" dirty="0" err="1"/>
              <a:t>u</a:t>
            </a:r>
            <a:r>
              <a:rPr lang="en-US" altLang="zh-CN" sz="2000" baseline="-25000" dirty="0" err="1"/>
              <a:t>i</a:t>
            </a:r>
            <a:r>
              <a:rPr lang="en-US" altLang="zh-CN" sz="2000" dirty="0"/>
              <a:t>/</a:t>
            </a:r>
            <a:r>
              <a:rPr lang="en-US" altLang="zh-CN" sz="2000" i="1" dirty="0"/>
              <a:t>R</a:t>
            </a:r>
            <a:r>
              <a:rPr lang="zh-CN" altLang="en-US" sz="2000" dirty="0"/>
              <a:t>，所以输出电压</a:t>
            </a:r>
            <a:r>
              <a:rPr lang="en-US" altLang="zh-CN" sz="2000" i="1" dirty="0" err="1"/>
              <a:t>u</a:t>
            </a:r>
            <a:r>
              <a:rPr lang="en-US" altLang="zh-CN" sz="2000" baseline="-25000" dirty="0" err="1"/>
              <a:t>o</a:t>
            </a:r>
            <a:r>
              <a:rPr lang="zh-CN" altLang="en-US" sz="2000" dirty="0"/>
              <a:t>为：</a:t>
            </a:r>
          </a:p>
        </p:txBody>
      </p:sp>
      <p:pic>
        <p:nvPicPr>
          <p:cNvPr id="826373" name="Picture 5"/>
          <p:cNvPicPr>
            <a:picLocks noChangeAspect="1" noChangeArrowheads="1"/>
          </p:cNvPicPr>
          <p:nvPr/>
        </p:nvPicPr>
        <p:blipFill>
          <a:blip r:embed="rId3" cstate="print"/>
          <a:srcRect/>
          <a:stretch>
            <a:fillRect/>
          </a:stretch>
        </p:blipFill>
        <p:spPr bwMode="auto">
          <a:xfrm>
            <a:off x="5148064" y="2636912"/>
            <a:ext cx="3571875" cy="2247900"/>
          </a:xfrm>
          <a:prstGeom prst="rect">
            <a:avLst/>
          </a:prstGeom>
          <a:noFill/>
          <a:ln w="9525">
            <a:noFill/>
            <a:miter lim="800000"/>
            <a:headEnd/>
            <a:tailEnd/>
          </a:ln>
          <a:effectLst/>
        </p:spPr>
      </p:pic>
      <p:sp>
        <p:nvSpPr>
          <p:cNvPr id="826374" name="Text Box 6"/>
          <p:cNvSpPr txBox="1">
            <a:spLocks noChangeArrowheads="1"/>
          </p:cNvSpPr>
          <p:nvPr/>
        </p:nvSpPr>
        <p:spPr bwMode="auto">
          <a:xfrm>
            <a:off x="6732240" y="4941168"/>
            <a:ext cx="1584325"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6-40</a:t>
            </a:r>
          </a:p>
        </p:txBody>
      </p:sp>
      <p:sp>
        <p:nvSpPr>
          <p:cNvPr id="826376" name="Rectangle 8"/>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6375" name="Object 7"/>
          <p:cNvGraphicFramePr>
            <a:graphicFrameLocks noChangeAspect="1"/>
          </p:cNvGraphicFramePr>
          <p:nvPr/>
        </p:nvGraphicFramePr>
        <p:xfrm>
          <a:off x="467544" y="2924944"/>
          <a:ext cx="4575557" cy="793304"/>
        </p:xfrm>
        <a:graphic>
          <a:graphicData uri="http://schemas.openxmlformats.org/presentationml/2006/ole">
            <p:oleObj spid="_x0000_s826375" name="公式" r:id="rId4" imgW="2146300" imgH="368300" progId="">
              <p:embed/>
            </p:oleObj>
          </a:graphicData>
        </a:graphic>
      </p:graphicFrame>
      <p:sp>
        <p:nvSpPr>
          <p:cNvPr id="826377" name="Text Box 9"/>
          <p:cNvSpPr txBox="1">
            <a:spLocks noChangeArrowheads="1"/>
          </p:cNvSpPr>
          <p:nvPr/>
        </p:nvSpPr>
        <p:spPr bwMode="auto">
          <a:xfrm>
            <a:off x="827088" y="3789363"/>
            <a:ext cx="4465637" cy="1323439"/>
          </a:xfrm>
          <a:prstGeom prst="rect">
            <a:avLst/>
          </a:prstGeom>
          <a:noFill/>
          <a:ln w="9525">
            <a:noFill/>
            <a:miter lim="800000"/>
            <a:headEnd/>
            <a:tailEnd/>
          </a:ln>
          <a:effectLst/>
        </p:spPr>
        <p:txBody>
          <a:bodyPr>
            <a:spAutoFit/>
          </a:bodyPr>
          <a:lstStyle/>
          <a:p>
            <a:pPr>
              <a:spcBef>
                <a:spcPct val="50000"/>
              </a:spcBef>
            </a:pPr>
            <a:r>
              <a:rPr lang="en-US" altLang="zh-CN" sz="2000" dirty="0"/>
              <a:t>       </a:t>
            </a:r>
            <a:r>
              <a:rPr lang="zh-CN" altLang="en-US" sz="2000" dirty="0"/>
              <a:t>从而实现了输入电压与输出电压之间的积分运算。通常将上式中电阻</a:t>
            </a:r>
            <a:r>
              <a:rPr lang="en-US" altLang="zh-CN" sz="2000" i="1" dirty="0"/>
              <a:t>R</a:t>
            </a:r>
            <a:r>
              <a:rPr lang="zh-CN" altLang="en-US" sz="2000" dirty="0"/>
              <a:t>与电容</a:t>
            </a:r>
            <a:r>
              <a:rPr lang="en-US" altLang="zh-CN" sz="2000" i="1" dirty="0"/>
              <a:t>C</a:t>
            </a:r>
            <a:r>
              <a:rPr lang="zh-CN" altLang="en-US" sz="2000" dirty="0"/>
              <a:t>的乘积称为积分时间常数，用符号“</a:t>
            </a:r>
            <a:r>
              <a:rPr lang="en-US" altLang="zh-CN" sz="2000" i="1" dirty="0"/>
              <a:t>τ</a:t>
            </a:r>
            <a:r>
              <a:rPr lang="en-US" altLang="zh-CN" sz="2000" dirty="0"/>
              <a:t>”</a:t>
            </a:r>
            <a:r>
              <a:rPr lang="zh-CN" altLang="en-US" sz="2000" dirty="0"/>
              <a:t>表示。</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Text Box 4"/>
          <p:cNvSpPr txBox="1">
            <a:spLocks noChangeArrowheads="1"/>
          </p:cNvSpPr>
          <p:nvPr/>
        </p:nvSpPr>
        <p:spPr bwMode="auto">
          <a:xfrm>
            <a:off x="539552" y="260648"/>
            <a:ext cx="8280400" cy="2400657"/>
          </a:xfrm>
          <a:prstGeom prst="rect">
            <a:avLst/>
          </a:prstGeom>
          <a:noFill/>
          <a:ln w="9525">
            <a:noFill/>
            <a:miter lim="800000"/>
            <a:headEnd/>
            <a:tailEnd/>
          </a:ln>
          <a:effectLst/>
        </p:spPr>
        <p:txBody>
          <a:bodyPr>
            <a:spAutoFit/>
          </a:bodyPr>
          <a:lstStyle/>
          <a:p>
            <a:pPr>
              <a:spcBef>
                <a:spcPct val="50000"/>
              </a:spcBef>
            </a:pPr>
            <a:r>
              <a:rPr lang="en-US" altLang="zh-CN" sz="2000" b="1" dirty="0"/>
              <a:t>       </a:t>
            </a:r>
            <a:r>
              <a:rPr lang="zh-CN" altLang="en-US" sz="2000" b="1" dirty="0"/>
              <a:t>积分电路的应用：</a:t>
            </a:r>
          </a:p>
          <a:p>
            <a:pPr>
              <a:spcBef>
                <a:spcPct val="50000"/>
              </a:spcBef>
            </a:pPr>
            <a:r>
              <a:rPr lang="zh-CN" altLang="en-US" sz="2000" dirty="0"/>
              <a:t>       积分运算电路的用途很多，例如，在自动控制系统中用以延缓过渡过程的冲击，使被控制的电动机外加电压缓慢上升，避免其机械转矩猛增，造成传动机械的损坏。此外，积分电路还可用作波形变换，如图</a:t>
            </a:r>
            <a:r>
              <a:rPr lang="en-US" altLang="zh-CN" sz="2000" dirty="0"/>
              <a:t>6-41</a:t>
            </a:r>
            <a:r>
              <a:rPr lang="zh-CN" altLang="en-US" sz="2000" dirty="0"/>
              <a:t>所示。当输入为阶跃信号时，若</a:t>
            </a:r>
            <a:r>
              <a:rPr lang="en-US" altLang="zh-CN" sz="2000" i="1" dirty="0"/>
              <a:t>t</a:t>
            </a:r>
            <a:r>
              <a:rPr lang="en-US" altLang="zh-CN" sz="2000" dirty="0"/>
              <a:t>0</a:t>
            </a:r>
            <a:r>
              <a:rPr lang="zh-CN" altLang="en-US" sz="2000" dirty="0"/>
              <a:t>时刻电容上的电压为零，则输出电压波形如图</a:t>
            </a:r>
            <a:r>
              <a:rPr lang="en-US" altLang="zh-CN" sz="2000" dirty="0"/>
              <a:t>6-41</a:t>
            </a:r>
            <a:r>
              <a:rPr lang="zh-CN" altLang="en-US" sz="2000" dirty="0"/>
              <a:t>（</a:t>
            </a:r>
            <a:r>
              <a:rPr lang="en-US" altLang="zh-CN" sz="2000" dirty="0"/>
              <a:t>a</a:t>
            </a:r>
            <a:r>
              <a:rPr lang="zh-CN" altLang="en-US" sz="2000" dirty="0"/>
              <a:t>）所示。当输入为方波和正弦波时，输出电压分别如图</a:t>
            </a:r>
            <a:r>
              <a:rPr lang="en-US" altLang="zh-CN" sz="2000" dirty="0"/>
              <a:t>6-41</a:t>
            </a:r>
            <a:r>
              <a:rPr lang="zh-CN" altLang="en-US" sz="2000" dirty="0"/>
              <a:t>（</a:t>
            </a:r>
            <a:r>
              <a:rPr lang="en-US" altLang="zh-CN" sz="2000" dirty="0"/>
              <a:t>b</a:t>
            </a:r>
            <a:r>
              <a:rPr lang="zh-CN" altLang="en-US" sz="2000" dirty="0"/>
              <a:t>）和（</a:t>
            </a:r>
            <a:r>
              <a:rPr lang="en-US" altLang="zh-CN" sz="2000" dirty="0"/>
              <a:t>c</a:t>
            </a:r>
            <a:r>
              <a:rPr lang="zh-CN" altLang="en-US" sz="2000" dirty="0"/>
              <a:t>）所示。</a:t>
            </a:r>
          </a:p>
        </p:txBody>
      </p:sp>
      <p:pic>
        <p:nvPicPr>
          <p:cNvPr id="827397" name="Picture 5"/>
          <p:cNvPicPr>
            <a:picLocks noChangeAspect="1" noChangeArrowheads="1"/>
          </p:cNvPicPr>
          <p:nvPr/>
        </p:nvPicPr>
        <p:blipFill>
          <a:blip r:embed="rId2" cstate="print"/>
          <a:srcRect/>
          <a:stretch>
            <a:fillRect/>
          </a:stretch>
        </p:blipFill>
        <p:spPr bwMode="auto">
          <a:xfrm>
            <a:off x="467544" y="2708920"/>
            <a:ext cx="7962900" cy="3343275"/>
          </a:xfrm>
          <a:prstGeom prst="rect">
            <a:avLst/>
          </a:prstGeom>
          <a:noFill/>
          <a:ln w="9525">
            <a:noFill/>
            <a:miter lim="800000"/>
            <a:headEnd/>
            <a:tailEnd/>
          </a:ln>
          <a:effectLst/>
        </p:spPr>
      </p:pic>
      <p:sp>
        <p:nvSpPr>
          <p:cNvPr id="827398" name="Text Box 6"/>
          <p:cNvSpPr txBox="1">
            <a:spLocks noChangeArrowheads="1"/>
          </p:cNvSpPr>
          <p:nvPr/>
        </p:nvSpPr>
        <p:spPr bwMode="auto">
          <a:xfrm>
            <a:off x="3779838" y="6165850"/>
            <a:ext cx="1728787"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6-41</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2766</TotalTime>
  <Words>31724</Words>
  <Application>Microsoft Office PowerPoint</Application>
  <PresentationFormat>全屏显示(4:3)</PresentationFormat>
  <Paragraphs>873</Paragraphs>
  <Slides>148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148</vt:i4>
      </vt:variant>
    </vt:vector>
  </HeadingPairs>
  <TitlesOfParts>
    <vt:vector size="151" baseType="lpstr">
      <vt:lpstr>Edge</vt:lpstr>
      <vt:lpstr>公式</vt:lpstr>
      <vt:lpstr>BMP 图象</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通用型运算放大器技术指标</vt:lpstr>
      <vt:lpstr>幻灯片 54</vt:lpstr>
      <vt:lpstr>幻灯片 55</vt:lpstr>
      <vt:lpstr>●集成放大器的符号和实物图片</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242</cp:revision>
  <dcterms:created xsi:type="dcterms:W3CDTF">2007-04-05T14:29:01Z</dcterms:created>
  <dcterms:modified xsi:type="dcterms:W3CDTF">2017-04-17T23:09:58Z</dcterms:modified>
</cp:coreProperties>
</file>