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580" r:id="rId2"/>
    <p:sldId id="584" r:id="rId3"/>
    <p:sldId id="585" r:id="rId4"/>
    <p:sldId id="593" r:id="rId5"/>
    <p:sldId id="589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6A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6" autoAdjust="0"/>
  </p:normalViewPr>
  <p:slideViewPr>
    <p:cSldViewPr>
      <p:cViewPr varScale="1">
        <p:scale>
          <a:sx n="64" d="100"/>
          <a:sy n="64" d="100"/>
        </p:scale>
        <p:origin x="-100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91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1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53AC10-E8A7-4C82-9634-DD7FDB7540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05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C3FAB66-2DE1-4FF2-AA6E-126032F26F0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0551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551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7F423-30A4-4F12-BBDC-6DEFA46418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4D532-8335-4400-8DDB-0C4C6FEE4C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2643E-0AC2-47F8-B63C-97175E2929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74F70-2B1F-44D4-A7CB-2D6F1156D8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5F644-0506-4818-B06E-3D9466A3A4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D9460-0B43-4652-880B-347ED8C3AB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967C4-9741-4F87-AF14-4E07F0A8F8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56B06-A6BD-4ED0-8197-1C767E3004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C4A77-1524-44B1-8146-4CC810293B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7A782-CC35-4C33-82AA-E6CDCE2211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40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404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E9129AE-01E1-47F6-8178-B0851DC2D5D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044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4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539552" y="332656"/>
            <a:ext cx="8353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6-4</a:t>
            </a:r>
            <a:r>
              <a:rPr lang="en-US" altLang="zh-CN" sz="2000" dirty="0"/>
              <a:t>  </a:t>
            </a:r>
            <a:r>
              <a:rPr lang="zh-CN" altLang="en-US" sz="2000" dirty="0"/>
              <a:t>在题图</a:t>
            </a:r>
            <a:r>
              <a:rPr lang="en-US" altLang="zh-CN" sz="2000" dirty="0"/>
              <a:t>6-4</a:t>
            </a:r>
            <a:r>
              <a:rPr lang="zh-CN" altLang="en-US" sz="2000" dirty="0"/>
              <a:t>所示电路中，试说明存在哪些反馈支路，并判断哪些是正反馈，哪些是负反馈，哪些是直流反馈，哪些是交流反馈。如为交流负反馈，请判断反馈的组态。</a:t>
            </a:r>
          </a:p>
        </p:txBody>
      </p:sp>
      <p:pic>
        <p:nvPicPr>
          <p:cNvPr id="8642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6767512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537321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(a)</a:t>
            </a:r>
            <a:r>
              <a:rPr lang="zh-CN" altLang="en-US" sz="2400" b="1" dirty="0" smtClean="0"/>
              <a:t> 直流</a:t>
            </a:r>
            <a:r>
              <a:rPr lang="zh-CN" altLang="en-US" sz="2400" b="1" dirty="0" smtClean="0"/>
              <a:t>电压</a:t>
            </a:r>
            <a:r>
              <a:rPr lang="zh-CN" altLang="en-US" sz="2400" b="1" dirty="0" smtClean="0"/>
              <a:t>负反馈    </a:t>
            </a:r>
            <a:r>
              <a:rPr lang="en-US" altLang="zh-CN" sz="2400" b="1" dirty="0" smtClean="0"/>
              <a:t>(b)</a:t>
            </a:r>
            <a:r>
              <a:rPr lang="zh-CN" altLang="en-US" sz="2400" b="1" dirty="0" smtClean="0"/>
              <a:t>交流电压正反馈  </a:t>
            </a:r>
            <a:r>
              <a:rPr lang="en-US" altLang="zh-CN" sz="2400" b="1" dirty="0" smtClean="0"/>
              <a:t>(c)</a:t>
            </a:r>
            <a:r>
              <a:rPr lang="zh-CN" altLang="en-US" sz="2400" b="1" dirty="0" smtClean="0"/>
              <a:t>交直流电压负反馈，交流反馈组态为电压串联负反馈  </a:t>
            </a:r>
            <a:r>
              <a:rPr lang="en-US" altLang="zh-CN" sz="2400" b="1" dirty="0" smtClean="0"/>
              <a:t>(d)</a:t>
            </a:r>
            <a:r>
              <a:rPr lang="zh-CN" altLang="en-US" sz="2400" b="1" dirty="0" smtClean="0"/>
              <a:t>交直流电压串联负反馈  </a:t>
            </a:r>
            <a:r>
              <a:rPr lang="en-US" altLang="zh-CN" sz="2400" b="1" dirty="0" smtClean="0"/>
              <a:t>(c)</a:t>
            </a:r>
            <a:r>
              <a:rPr lang="zh-CN" altLang="en-US" sz="2400" b="1" dirty="0" smtClean="0"/>
              <a:t>交直流电流并联负反馈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23528" y="260648"/>
            <a:ext cx="864108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/>
              <a:t>6-8</a:t>
            </a:r>
            <a:r>
              <a:rPr lang="en-US" altLang="zh-CN" sz="2400" dirty="0"/>
              <a:t>  </a:t>
            </a:r>
            <a:r>
              <a:rPr lang="zh-CN" altLang="en-US" sz="2400" dirty="0"/>
              <a:t>题图</a:t>
            </a:r>
            <a:r>
              <a:rPr lang="en-US" altLang="zh-CN" sz="2400" dirty="0"/>
              <a:t>6-8</a:t>
            </a:r>
            <a:r>
              <a:rPr lang="zh-CN" altLang="en-US" sz="2400" dirty="0"/>
              <a:t>所示放大电路，已知</a:t>
            </a:r>
            <a:r>
              <a:rPr lang="en-US" altLang="zh-CN" sz="2400" i="1" dirty="0"/>
              <a:t>R</a:t>
            </a:r>
            <a:r>
              <a:rPr lang="en-US" altLang="zh-CN" sz="2400" dirty="0"/>
              <a:t>1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2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5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7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8 = 10 </a:t>
            </a:r>
            <a:r>
              <a:rPr lang="en-US" altLang="zh-CN" sz="2400" dirty="0" err="1"/>
              <a:t>kΩ</a:t>
            </a:r>
            <a:r>
              <a:rPr lang="zh-CN" altLang="en-US" sz="2400" dirty="0"/>
              <a:t>，</a:t>
            </a:r>
            <a:r>
              <a:rPr lang="en-US" altLang="zh-CN" sz="2400" i="1" dirty="0"/>
              <a:t>R</a:t>
            </a:r>
            <a:r>
              <a:rPr lang="en-US" altLang="zh-CN" sz="2400" dirty="0"/>
              <a:t>6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9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10 = 20 </a:t>
            </a:r>
            <a:r>
              <a:rPr lang="en-US" altLang="zh-CN" sz="2400" dirty="0" err="1"/>
              <a:t>kΩ</a:t>
            </a:r>
            <a:r>
              <a:rPr lang="zh-CN" altLang="en-US" sz="2400" dirty="0"/>
              <a:t>。（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i="1" dirty="0"/>
              <a:t>R</a:t>
            </a:r>
            <a:r>
              <a:rPr lang="en-US" altLang="zh-CN" sz="2400" dirty="0"/>
              <a:t>3 </a:t>
            </a:r>
            <a:r>
              <a:rPr lang="zh-CN" altLang="en-US" sz="2400" dirty="0"/>
              <a:t>和</a:t>
            </a:r>
            <a:r>
              <a:rPr lang="en-US" altLang="zh-CN" sz="2400" i="1" dirty="0"/>
              <a:t>R</a:t>
            </a:r>
            <a:r>
              <a:rPr lang="en-US" altLang="zh-CN" sz="2400" dirty="0"/>
              <a:t>4</a:t>
            </a:r>
            <a:r>
              <a:rPr lang="zh-CN" altLang="en-US" sz="2400" dirty="0"/>
              <a:t>分别应选用多大电阻？（</a:t>
            </a:r>
            <a:r>
              <a:rPr lang="en-US" altLang="zh-CN" sz="2400" dirty="0"/>
              <a:t>2</a:t>
            </a:r>
            <a:r>
              <a:rPr lang="zh-CN" altLang="en-US" sz="2400" dirty="0"/>
              <a:t>）列出</a:t>
            </a:r>
            <a:r>
              <a:rPr lang="en-US" altLang="zh-CN" sz="2400" i="1" dirty="0"/>
              <a:t>u</a:t>
            </a:r>
            <a:r>
              <a:rPr lang="en-US" altLang="zh-CN" sz="2400" dirty="0"/>
              <a:t>o1</a:t>
            </a:r>
            <a:r>
              <a:rPr lang="zh-CN" altLang="en-US" sz="2400" dirty="0"/>
              <a:t>、</a:t>
            </a:r>
            <a:r>
              <a:rPr lang="en-US" altLang="zh-CN" sz="2400" i="1" dirty="0"/>
              <a:t>u</a:t>
            </a:r>
            <a:r>
              <a:rPr lang="en-US" altLang="zh-CN" sz="2400" dirty="0"/>
              <a:t>o2</a:t>
            </a:r>
            <a:r>
              <a:rPr lang="zh-CN" altLang="en-US" sz="2400" dirty="0"/>
              <a:t>和</a:t>
            </a:r>
            <a:r>
              <a:rPr lang="en-US" altLang="zh-CN" sz="2400" i="1" dirty="0" err="1"/>
              <a:t>u</a:t>
            </a:r>
            <a:r>
              <a:rPr lang="en-US" altLang="zh-CN" sz="2400" dirty="0" err="1"/>
              <a:t>o</a:t>
            </a:r>
            <a:r>
              <a:rPr lang="zh-CN" altLang="en-US" sz="2400" dirty="0"/>
              <a:t>的表达式；（</a:t>
            </a:r>
            <a:r>
              <a:rPr lang="en-US" altLang="zh-CN" sz="2400" dirty="0"/>
              <a:t>3</a:t>
            </a:r>
            <a:r>
              <a:rPr lang="zh-CN" altLang="en-US" sz="2400" dirty="0"/>
              <a:t>）设</a:t>
            </a:r>
            <a:r>
              <a:rPr lang="en-US" altLang="zh-CN" sz="2400" i="1" dirty="0"/>
              <a:t>u</a:t>
            </a:r>
            <a:r>
              <a:rPr lang="en-US" altLang="zh-CN" sz="2400" dirty="0"/>
              <a:t>i1 = 0.3 V</a:t>
            </a:r>
            <a:r>
              <a:rPr lang="zh-CN" altLang="en-US" sz="2400" dirty="0"/>
              <a:t>，</a:t>
            </a:r>
            <a:r>
              <a:rPr lang="en-US" altLang="zh-CN" sz="2400" i="1" dirty="0"/>
              <a:t>u</a:t>
            </a:r>
            <a:r>
              <a:rPr lang="en-US" altLang="zh-CN" sz="2400" dirty="0"/>
              <a:t>i2 = 0.1 V</a:t>
            </a:r>
            <a:r>
              <a:rPr lang="zh-CN" altLang="en-US" sz="2400" dirty="0"/>
              <a:t>，则输出电压</a:t>
            </a:r>
            <a:r>
              <a:rPr lang="en-US" altLang="zh-CN" sz="2400" i="1" dirty="0" err="1"/>
              <a:t>u</a:t>
            </a:r>
            <a:r>
              <a:rPr lang="en-US" altLang="zh-CN" sz="2400" dirty="0" err="1"/>
              <a:t>o</a:t>
            </a:r>
            <a:r>
              <a:rPr lang="en-US" altLang="zh-CN" sz="2400" dirty="0"/>
              <a:t> = </a:t>
            </a:r>
            <a:r>
              <a:rPr lang="zh-CN" altLang="en-US" sz="2400" dirty="0" smtClean="0"/>
              <a:t>？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(1)R3=R1||R2=5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kΩ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     R4=R5||R6=6.67 </a:t>
            </a:r>
            <a:r>
              <a:rPr lang="en-US" altLang="zh-CN" sz="2400" dirty="0" err="1" smtClean="0"/>
              <a:t>kΩ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(2)uo1=-(R2/R1)ui1=-ui1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 uo2 R6/(R5+R6)=ui2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uo2=(1+R5/R6)ui2=1.5ui2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A3</a:t>
            </a:r>
            <a:r>
              <a:rPr lang="zh-CN" altLang="en-US" sz="2400" dirty="0" smtClean="0"/>
              <a:t>为差分放大电路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uo</a:t>
            </a:r>
            <a:r>
              <a:rPr lang="en-US" altLang="zh-CN" sz="2400" dirty="0" smtClean="0"/>
              <a:t>=(uo2-uo1)R9/R7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  =2(1.5ui2+ui1)</a:t>
            </a:r>
          </a:p>
          <a:p>
            <a:r>
              <a:rPr lang="en-US" altLang="zh-CN" sz="2400" dirty="0" smtClean="0"/>
              <a:t>(3)</a:t>
            </a:r>
            <a:r>
              <a:rPr lang="en-US" altLang="zh-CN" sz="2400" dirty="0" err="1" smtClean="0"/>
              <a:t>uo</a:t>
            </a:r>
            <a:r>
              <a:rPr lang="en-US" altLang="zh-CN" sz="2400" dirty="0" smtClean="0"/>
              <a:t>=0.9V</a:t>
            </a:r>
            <a:endParaRPr lang="zh-CN" altLang="en-US" sz="2400" dirty="0"/>
          </a:p>
        </p:txBody>
      </p:sp>
      <p:pic>
        <p:nvPicPr>
          <p:cNvPr id="884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5072" y="1556792"/>
            <a:ext cx="384892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539552" y="260648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6-10</a:t>
            </a:r>
            <a:r>
              <a:rPr lang="en-US" altLang="zh-CN" sz="2000" dirty="0"/>
              <a:t>  </a:t>
            </a:r>
            <a:r>
              <a:rPr lang="zh-CN" altLang="en-US" sz="2000" dirty="0"/>
              <a:t>试求题图</a:t>
            </a:r>
            <a:r>
              <a:rPr lang="en-US" altLang="zh-CN" sz="2000" dirty="0"/>
              <a:t>6-10</a:t>
            </a:r>
            <a:r>
              <a:rPr lang="zh-CN" altLang="en-US" sz="2000" dirty="0"/>
              <a:t>所示各电路输出电压与输入电压的运算关系式。 </a:t>
            </a:r>
          </a:p>
        </p:txBody>
      </p:sp>
      <p:pic>
        <p:nvPicPr>
          <p:cNvPr id="869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20688"/>
            <a:ext cx="62642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45811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(a)u+=u-=u3,    (u1-u3)/R1+(u2-u3)/R2=(u3-uo)/RF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uo</a:t>
            </a:r>
            <a:r>
              <a:rPr lang="en-US" altLang="zh-CN" sz="2400" dirty="0" smtClean="0"/>
              <a:t>=-2u1-2u2+5u3</a:t>
            </a:r>
          </a:p>
          <a:p>
            <a:r>
              <a:rPr lang="en-US" altLang="zh-CN" sz="2400" dirty="0" smtClean="0"/>
              <a:t>(b)u+=u-=un=u2+(u3-u2)R2/(R2+R3)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(u1-un)/R1=(un-</a:t>
            </a:r>
            <a:r>
              <a:rPr lang="en-US" altLang="zh-CN" sz="2400" dirty="0" err="1" smtClean="0"/>
              <a:t>uo</a:t>
            </a:r>
            <a:r>
              <a:rPr lang="en-US" altLang="zh-CN" sz="2400" dirty="0" smtClean="0"/>
              <a:t>)/RF,   </a:t>
            </a:r>
            <a:r>
              <a:rPr lang="en-US" altLang="zh-CN" sz="2400" dirty="0" err="1" smtClean="0"/>
              <a:t>uo</a:t>
            </a:r>
            <a:r>
              <a:rPr lang="en-US" altLang="zh-CN" sz="2400" dirty="0" smtClean="0"/>
              <a:t>=-10u1+10u2+u3</a:t>
            </a:r>
          </a:p>
          <a:p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539552" y="260648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6-10</a:t>
            </a:r>
            <a:r>
              <a:rPr lang="en-US" altLang="zh-CN" sz="2000" dirty="0"/>
              <a:t>  </a:t>
            </a:r>
            <a:r>
              <a:rPr lang="zh-CN" altLang="en-US" sz="2000" dirty="0"/>
              <a:t>试求题图</a:t>
            </a:r>
            <a:r>
              <a:rPr lang="en-US" altLang="zh-CN" sz="2000" dirty="0"/>
              <a:t>6-10</a:t>
            </a:r>
            <a:r>
              <a:rPr lang="zh-CN" altLang="en-US" sz="2000" dirty="0"/>
              <a:t>所示各电路输出电压与输入电压的运算关系式。 </a:t>
            </a:r>
          </a:p>
        </p:txBody>
      </p:sp>
      <p:pic>
        <p:nvPicPr>
          <p:cNvPr id="869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20688"/>
            <a:ext cx="62642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45811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(c)</a:t>
            </a:r>
            <a:r>
              <a:rPr lang="en-US" altLang="zh-CN" sz="2400" dirty="0" err="1" smtClean="0"/>
              <a:t>uo</a:t>
            </a:r>
            <a:r>
              <a:rPr lang="en-US" altLang="zh-CN" sz="2400" dirty="0" smtClean="0"/>
              <a:t>=(u2-u1)RF/R1=8(u2-u1)</a:t>
            </a:r>
          </a:p>
          <a:p>
            <a:r>
              <a:rPr lang="en-US" altLang="zh-CN" sz="2400" dirty="0" smtClean="0"/>
              <a:t>(b)u+=u-=un=u3+(u4-u3)R3/(R3+R4)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(u1-un)/R1+</a:t>
            </a:r>
            <a:r>
              <a:rPr lang="en-US" altLang="zh-CN" sz="2400" dirty="0" smtClean="0"/>
              <a:t> (</a:t>
            </a:r>
            <a:r>
              <a:rPr lang="en-US" altLang="zh-CN" sz="2400" dirty="0" smtClean="0"/>
              <a:t>u2-un</a:t>
            </a:r>
            <a:r>
              <a:rPr lang="en-US" altLang="zh-CN" sz="2400" dirty="0" smtClean="0"/>
              <a:t>)/</a:t>
            </a:r>
            <a:r>
              <a:rPr lang="en-US" altLang="zh-CN" sz="2400" dirty="0" smtClean="0"/>
              <a:t>R2 =(un-</a:t>
            </a:r>
            <a:r>
              <a:rPr lang="en-US" altLang="zh-CN" sz="2400" dirty="0" err="1" smtClean="0"/>
              <a:t>uo</a:t>
            </a:r>
            <a:r>
              <a:rPr lang="en-US" altLang="zh-CN" sz="2400" dirty="0" smtClean="0"/>
              <a:t>)/RF</a:t>
            </a:r>
          </a:p>
          <a:p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uo</a:t>
            </a:r>
            <a:r>
              <a:rPr lang="en-US" altLang="zh-CN" sz="2400" dirty="0" smtClean="0"/>
              <a:t>=-20u1-20u2+40u3+u4</a:t>
            </a:r>
          </a:p>
          <a:p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8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3479" name="Text Box 7"/>
          <p:cNvSpPr txBox="1">
            <a:spLocks noChangeArrowheads="1"/>
          </p:cNvSpPr>
          <p:nvPr/>
        </p:nvSpPr>
        <p:spPr bwMode="auto">
          <a:xfrm>
            <a:off x="467544" y="332656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6-17</a:t>
            </a:r>
            <a:r>
              <a:rPr lang="en-US" altLang="zh-CN" sz="2000" dirty="0"/>
              <a:t>  </a:t>
            </a:r>
            <a:r>
              <a:rPr lang="zh-CN" altLang="en-US" sz="2000" dirty="0"/>
              <a:t>试用集成运放组成一个运算电路，要求实现以下运算关系：</a:t>
            </a:r>
          </a:p>
        </p:txBody>
      </p:sp>
      <p:sp>
        <p:nvSpPr>
          <p:cNvPr id="87348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3480" name="Object 8"/>
          <p:cNvGraphicFramePr>
            <a:graphicFrameLocks noChangeAspect="1"/>
          </p:cNvGraphicFramePr>
          <p:nvPr/>
        </p:nvGraphicFramePr>
        <p:xfrm>
          <a:off x="2339752" y="764704"/>
          <a:ext cx="3178175" cy="504825"/>
        </p:xfrm>
        <a:graphic>
          <a:graphicData uri="http://schemas.openxmlformats.org/presentationml/2006/ole">
            <p:oleObj spid="_x0000_s873480" name="公式" r:id="rId3" imgW="1409400" imgH="228600" progId="">
              <p:embed/>
            </p:oleObj>
          </a:graphicData>
        </a:graphic>
      </p:graphicFrame>
      <p:sp>
        <p:nvSpPr>
          <p:cNvPr id="873484" name="Rectangle 1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504" y="170080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R1=5kΩ,RF1=10kΩ</a:t>
            </a:r>
            <a:r>
              <a:rPr lang="en-US" altLang="zh-CN" sz="2400" dirty="0" smtClean="0"/>
              <a:t>,</a:t>
            </a:r>
            <a:endParaRPr lang="zh-CN" altLang="en-US" sz="2400" dirty="0" smtClean="0"/>
          </a:p>
          <a:p>
            <a:r>
              <a:rPr lang="en-US" altLang="zh-CN" sz="2400" dirty="0" smtClean="0"/>
              <a:t>R3=100kΩ,R4=10kΩ,</a:t>
            </a:r>
          </a:p>
          <a:p>
            <a:r>
              <a:rPr lang="en-US" altLang="zh-CN" sz="2400" dirty="0" smtClean="0"/>
              <a:t>R2=2kΩ,RF2=10kΩ</a:t>
            </a:r>
            <a:r>
              <a:rPr lang="en-US" altLang="zh-CN" sz="2400" dirty="0" smtClean="0"/>
              <a:t>,</a:t>
            </a:r>
            <a:endParaRPr lang="zh-CN" altLang="en-US" sz="2400" dirty="0"/>
          </a:p>
        </p:txBody>
      </p:sp>
      <p:pic>
        <p:nvPicPr>
          <p:cNvPr id="873486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1340768"/>
            <a:ext cx="56102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348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4077072"/>
            <a:ext cx="5086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2910</TotalTime>
  <Words>446</Words>
  <Application>Microsoft Office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Edge</vt:lpstr>
      <vt:lpstr>公式</vt:lpstr>
      <vt:lpstr>幻灯片 1</vt:lpstr>
      <vt:lpstr>幻灯片 2</vt:lpstr>
      <vt:lpstr>幻灯片 3</vt:lpstr>
      <vt:lpstr>幻灯片 4</vt:lpstr>
      <vt:lpstr>幻灯片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258</cp:revision>
  <dcterms:created xsi:type="dcterms:W3CDTF">2007-04-05T14:29:01Z</dcterms:created>
  <dcterms:modified xsi:type="dcterms:W3CDTF">2017-05-14T01:07:11Z</dcterms:modified>
</cp:coreProperties>
</file>