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9"/>
  </p:notesMasterIdLst>
  <p:sldIdLst>
    <p:sldId id="281" r:id="rId2"/>
    <p:sldId id="453" r:id="rId3"/>
    <p:sldId id="454" r:id="rId4"/>
    <p:sldId id="455" r:id="rId5"/>
    <p:sldId id="456" r:id="rId6"/>
    <p:sldId id="457" r:id="rId7"/>
    <p:sldId id="458" r:id="rId8"/>
    <p:sldId id="459" r:id="rId9"/>
    <p:sldId id="460" r:id="rId10"/>
    <p:sldId id="461" r:id="rId11"/>
    <p:sldId id="463" r:id="rId12"/>
    <p:sldId id="462" r:id="rId13"/>
    <p:sldId id="464" r:id="rId14"/>
    <p:sldId id="466" r:id="rId15"/>
    <p:sldId id="468" r:id="rId16"/>
    <p:sldId id="469" r:id="rId17"/>
    <p:sldId id="470" r:id="rId18"/>
    <p:sldId id="471" r:id="rId19"/>
    <p:sldId id="467" r:id="rId20"/>
    <p:sldId id="465" r:id="rId21"/>
    <p:sldId id="472" r:id="rId22"/>
    <p:sldId id="473"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4" r:id="rId42"/>
    <p:sldId id="495" r:id="rId43"/>
    <p:sldId id="493" r:id="rId44"/>
    <p:sldId id="496" r:id="rId45"/>
    <p:sldId id="497" r:id="rId46"/>
    <p:sldId id="498" r:id="rId47"/>
    <p:sldId id="500" r:id="rId48"/>
    <p:sldId id="501" r:id="rId49"/>
    <p:sldId id="502" r:id="rId50"/>
    <p:sldId id="503" r:id="rId51"/>
    <p:sldId id="504" r:id="rId52"/>
    <p:sldId id="505" r:id="rId53"/>
    <p:sldId id="506" r:id="rId54"/>
    <p:sldId id="532" r:id="rId55"/>
    <p:sldId id="533" r:id="rId56"/>
    <p:sldId id="507" r:id="rId57"/>
    <p:sldId id="508" r:id="rId58"/>
    <p:sldId id="509" r:id="rId59"/>
    <p:sldId id="510" r:id="rId60"/>
    <p:sldId id="511" r:id="rId61"/>
    <p:sldId id="513" r:id="rId62"/>
    <p:sldId id="514" r:id="rId63"/>
    <p:sldId id="515" r:id="rId64"/>
    <p:sldId id="517" r:id="rId65"/>
    <p:sldId id="518" r:id="rId66"/>
    <p:sldId id="520" r:id="rId67"/>
    <p:sldId id="519" r:id="rId68"/>
    <p:sldId id="521" r:id="rId69"/>
    <p:sldId id="522" r:id="rId70"/>
    <p:sldId id="516" r:id="rId71"/>
    <p:sldId id="523" r:id="rId72"/>
    <p:sldId id="524" r:id="rId73"/>
    <p:sldId id="525" r:id="rId74"/>
    <p:sldId id="534" r:id="rId75"/>
    <p:sldId id="526" r:id="rId76"/>
    <p:sldId id="527" r:id="rId77"/>
    <p:sldId id="535" r:id="rId78"/>
    <p:sldId id="536" r:id="rId79"/>
    <p:sldId id="528" r:id="rId80"/>
    <p:sldId id="529" r:id="rId81"/>
    <p:sldId id="537" r:id="rId82"/>
    <p:sldId id="538" r:id="rId83"/>
    <p:sldId id="540" r:id="rId84"/>
    <p:sldId id="541" r:id="rId85"/>
    <p:sldId id="542" r:id="rId86"/>
    <p:sldId id="543" r:id="rId87"/>
    <p:sldId id="544" r:id="rId88"/>
    <p:sldId id="530" r:id="rId89"/>
    <p:sldId id="531" r:id="rId90"/>
    <p:sldId id="545" r:id="rId91"/>
    <p:sldId id="546" r:id="rId92"/>
    <p:sldId id="552" r:id="rId93"/>
    <p:sldId id="547" r:id="rId94"/>
    <p:sldId id="548" r:id="rId95"/>
    <p:sldId id="549" r:id="rId96"/>
    <p:sldId id="550" r:id="rId97"/>
    <p:sldId id="551" r:id="rId9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6A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06" autoAdjust="0"/>
  </p:normalViewPr>
  <p:slideViewPr>
    <p:cSldViewPr>
      <p:cViewPr varScale="1">
        <p:scale>
          <a:sx n="67" d="100"/>
          <a:sy n="67" d="100"/>
        </p:scale>
        <p:origin x="-6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wmf"/><Relationship Id="rId7" Type="http://schemas.openxmlformats.org/officeDocument/2006/relationships/image" Target="../media/image83.png"/><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8.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9.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0.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1.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2.png"/></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0.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5.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8.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1.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6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91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91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1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1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91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96EEE5-4573-41AA-AD29-1C2731CC1A3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smtClean="0"/>
          </a:p>
        </p:txBody>
      </p:sp>
      <p:sp>
        <p:nvSpPr>
          <p:cNvPr id="113668" name="灯片编号占位符 3"/>
          <p:cNvSpPr>
            <a:spLocks noGrp="1"/>
          </p:cNvSpPr>
          <p:nvPr>
            <p:ph type="sldNum" sz="quarter" idx="5"/>
          </p:nvPr>
        </p:nvSpPr>
        <p:spPr>
          <a:noFill/>
        </p:spPr>
        <p:txBody>
          <a:bodyPr/>
          <a:lstStyle/>
          <a:p>
            <a:fld id="{02944C57-44F4-431F-AFB7-5C5DDF950467}" type="slidenum">
              <a:rPr lang="en-US" altLang="zh-CN" smtClean="0"/>
              <a:pPr/>
              <a:t>93</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550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055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05508" name="Rectangle 4"/>
          <p:cNvSpPr>
            <a:spLocks noGrp="1" noChangeArrowheads="1"/>
          </p:cNvSpPr>
          <p:nvPr>
            <p:ph type="dt" sz="half" idx="2"/>
          </p:nvPr>
        </p:nvSpPr>
        <p:spPr/>
        <p:txBody>
          <a:bodyPr/>
          <a:lstStyle>
            <a:lvl1pPr>
              <a:defRPr/>
            </a:lvl1pPr>
          </a:lstStyle>
          <a:p>
            <a:endParaRPr lang="en-US" altLang="zh-CN"/>
          </a:p>
        </p:txBody>
      </p:sp>
      <p:sp>
        <p:nvSpPr>
          <p:cNvPr id="40550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405510" name="Rectangle 6"/>
          <p:cNvSpPr>
            <a:spLocks noGrp="1" noChangeArrowheads="1"/>
          </p:cNvSpPr>
          <p:nvPr>
            <p:ph type="sldNum" sz="quarter" idx="4"/>
          </p:nvPr>
        </p:nvSpPr>
        <p:spPr/>
        <p:txBody>
          <a:bodyPr/>
          <a:lstStyle>
            <a:lvl1pPr>
              <a:defRPr/>
            </a:lvl1pPr>
          </a:lstStyle>
          <a:p>
            <a:fld id="{44795E54-EC96-4433-BF5F-5352C63BEFC7}" type="slidenum">
              <a:rPr lang="en-US" altLang="zh-CN"/>
              <a:pPr/>
              <a:t>‹#›</a:t>
            </a:fld>
            <a:endParaRPr lang="en-US" altLang="zh-CN"/>
          </a:p>
        </p:txBody>
      </p:sp>
      <p:sp>
        <p:nvSpPr>
          <p:cNvPr id="40551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40551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9F7BA24-76A4-47F2-B46F-580DFD03D2D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0F42B2D-C8BD-49A0-8678-34EAE8DBEED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EF67523-4EC7-4395-B17F-E0956D28A728}"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455D2C-47DF-4284-A0BC-50035B5693D3}"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07E69DD-E5B2-4B58-9833-B3512872352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DE22666-593F-4D51-B908-1A066A087C7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474ADAF-9B77-465D-AFAB-8A56C25D762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758CDF7-70F4-4F9D-9D0F-A272DE12058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40569FF-F111-4CEE-B3D8-1396E90A0F7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3F460B-9CAE-4D85-8F70-D2BBA70E531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0448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44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4044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4044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8E97E1E2-4B09-4417-8BE0-FD306204C8D8}" type="slidenum">
              <a:rPr lang="en-US" altLang="zh-CN"/>
              <a:pPr/>
              <a:t>‹#›</a:t>
            </a:fld>
            <a:endParaRPr lang="en-US" altLang="zh-CN"/>
          </a:p>
        </p:txBody>
      </p:sp>
      <p:sp>
        <p:nvSpPr>
          <p:cNvPr id="4044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40448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oleObject" Target="../embeddings/oleObject24.bin"/><Relationship Id="rId10" Type="http://schemas.openxmlformats.org/officeDocument/2006/relationships/oleObject" Target="../embeddings/oleObject29.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5.bin"/><Relationship Id="rId5" Type="http://schemas.openxmlformats.org/officeDocument/2006/relationships/oleObject" Target="../embeddings/oleObject54.bin"/><Relationship Id="rId10" Type="http://schemas.openxmlformats.org/officeDocument/2006/relationships/oleObject" Target="../embeddings/oleObject59.bin"/><Relationship Id="rId4" Type="http://schemas.openxmlformats.org/officeDocument/2006/relationships/oleObject" Target="../embeddings/oleObject53.bin"/><Relationship Id="rId9" Type="http://schemas.openxmlformats.org/officeDocument/2006/relationships/oleObject" Target="../embeddings/oleObject58.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3.bin"/><Relationship Id="rId5" Type="http://schemas.openxmlformats.org/officeDocument/2006/relationships/oleObject" Target="../embeddings/oleObject6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 Id="rId9" Type="http://schemas.openxmlformats.org/officeDocument/2006/relationships/oleObject" Target="../embeddings/oleObject74.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7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image" Target="../media/image114.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8.png"/><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7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8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image" Target="../media/image137.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image" Target="../media/image136.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oleObject" Target="../embeddings/oleObject102.bin"/><Relationship Id="rId4" Type="http://schemas.openxmlformats.org/officeDocument/2006/relationships/image" Target="../media/image1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image" Target="../media/image143.png"/></Relationships>
</file>

<file path=ppt/slides/_rels/slide91.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5" Type="http://schemas.openxmlformats.org/officeDocument/2006/relationships/image" Target="../media/image148.png"/><Relationship Id="rId4" Type="http://schemas.openxmlformats.org/officeDocument/2006/relationships/image" Target="../media/image147.png"/></Relationships>
</file>

<file path=ppt/slides/_rels/slide92.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notesSlide" Target="../notesSlides/notesSlide1.xml"/><Relationship Id="rId7" Type="http://schemas.openxmlformats.org/officeDocument/2006/relationships/image" Target="../media/image152.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51.png"/><Relationship Id="rId5" Type="http://schemas.openxmlformats.org/officeDocument/2006/relationships/oleObject" Target="../embeddings/oleObject104.bin"/><Relationship Id="rId4" Type="http://schemas.openxmlformats.org/officeDocument/2006/relationships/oleObject" Target="../embeddings/oleObject103.bin"/><Relationship Id="rId9" Type="http://schemas.openxmlformats.org/officeDocument/2006/relationships/image" Target="../media/image154.png"/></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57.png"/><Relationship Id="rId4" Type="http://schemas.openxmlformats.org/officeDocument/2006/relationships/image" Target="../media/image156.png"/></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60.png"/><Relationship Id="rId4" Type="http://schemas.openxmlformats.org/officeDocument/2006/relationships/image" Target="../media/image159.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image" Target="../media/image164.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oleObject" Target="../embeddings/oleObject108.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67.png"/><Relationship Id="rId4" Type="http://schemas.openxmlformats.org/officeDocument/2006/relationships/image" Target="../media/image1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539750" y="620713"/>
            <a:ext cx="7991475" cy="641350"/>
          </a:xfrm>
          <a:prstGeom prst="rect">
            <a:avLst/>
          </a:prstGeom>
          <a:noFill/>
          <a:ln w="9525">
            <a:noFill/>
            <a:miter lim="800000"/>
            <a:headEnd/>
            <a:tailEnd/>
          </a:ln>
          <a:effectLst/>
        </p:spPr>
        <p:txBody>
          <a:bodyPr>
            <a:spAutoFit/>
          </a:bodyPr>
          <a:lstStyle/>
          <a:p>
            <a:pPr algn="ctr">
              <a:spcBef>
                <a:spcPct val="50000"/>
              </a:spcBef>
            </a:pPr>
            <a:r>
              <a:rPr lang="zh-CN" altLang="en-US" sz="3600" b="1">
                <a:latin typeface="Tahoma" pitchFamily="34" charset="0"/>
              </a:rPr>
              <a:t>第</a:t>
            </a:r>
            <a:r>
              <a:rPr lang="en-US" altLang="zh-CN" sz="3600" b="1">
                <a:latin typeface="Tahoma" pitchFamily="34" charset="0"/>
              </a:rPr>
              <a:t>7</a:t>
            </a:r>
            <a:r>
              <a:rPr lang="zh-CN" altLang="en-US" sz="3600" b="1">
                <a:latin typeface="Tahoma" pitchFamily="34" charset="0"/>
              </a:rPr>
              <a:t>章    逻辑代数基础   </a:t>
            </a:r>
          </a:p>
        </p:txBody>
      </p:sp>
      <p:sp>
        <p:nvSpPr>
          <p:cNvPr id="32773" name="Text Box 5"/>
          <p:cNvSpPr txBox="1">
            <a:spLocks noChangeArrowheads="1"/>
          </p:cNvSpPr>
          <p:nvPr/>
        </p:nvSpPr>
        <p:spPr bwMode="auto">
          <a:xfrm>
            <a:off x="323850" y="1412875"/>
            <a:ext cx="8569325" cy="3038475"/>
          </a:xfrm>
          <a:prstGeom prst="rect">
            <a:avLst/>
          </a:prstGeom>
          <a:noFill/>
          <a:ln w="9525">
            <a:noFill/>
            <a:miter lim="800000"/>
            <a:headEnd/>
            <a:tailEnd/>
          </a:ln>
          <a:effectLst/>
        </p:spPr>
        <p:txBody>
          <a:bodyPr>
            <a:spAutoFit/>
          </a:bodyPr>
          <a:lstStyle/>
          <a:p>
            <a:pPr>
              <a:lnSpc>
                <a:spcPct val="145000"/>
              </a:lnSpc>
              <a:spcAft>
                <a:spcPct val="70000"/>
              </a:spcAft>
            </a:pPr>
            <a:r>
              <a:rPr lang="en-US" altLang="zh-CN" sz="3200" b="1">
                <a:latin typeface="华文隶书" pitchFamily="2" charset="-122"/>
                <a:ea typeface="华文隶书" pitchFamily="2" charset="-122"/>
              </a:rPr>
              <a:t>【</a:t>
            </a:r>
            <a:r>
              <a:rPr lang="zh-CN" altLang="en-US" sz="3200" b="1">
                <a:latin typeface="华文隶书" pitchFamily="2" charset="-122"/>
                <a:ea typeface="华文隶书" pitchFamily="2" charset="-122"/>
              </a:rPr>
              <a:t>本章内容提要</a:t>
            </a:r>
            <a:r>
              <a:rPr lang="en-US" altLang="zh-CN" sz="3200" b="1">
                <a:latin typeface="华文隶书" pitchFamily="2" charset="-122"/>
                <a:ea typeface="华文隶书" pitchFamily="2" charset="-122"/>
              </a:rPr>
              <a:t>】</a:t>
            </a:r>
          </a:p>
          <a:p>
            <a:pPr>
              <a:spcAft>
                <a:spcPct val="40000"/>
              </a:spcAft>
              <a:buFont typeface="Wingdings" pitchFamily="2" charset="2"/>
              <a:buChar char="p"/>
            </a:pPr>
            <a:r>
              <a:rPr lang="en-US" altLang="zh-CN" sz="2400"/>
              <a:t> </a:t>
            </a:r>
            <a:r>
              <a:rPr lang="zh-CN" altLang="en-US" sz="2400"/>
              <a:t>常用数制及其转换；</a:t>
            </a:r>
          </a:p>
          <a:p>
            <a:pPr>
              <a:spcAft>
                <a:spcPct val="40000"/>
              </a:spcAft>
              <a:buFont typeface="Wingdings" pitchFamily="2" charset="2"/>
              <a:buChar char="p"/>
            </a:pPr>
            <a:r>
              <a:rPr lang="zh-CN" altLang="en-US" sz="2400"/>
              <a:t> 码制及常用代码；</a:t>
            </a:r>
          </a:p>
          <a:p>
            <a:pPr>
              <a:spcAft>
                <a:spcPct val="40000"/>
              </a:spcAft>
              <a:buFont typeface="Wingdings" pitchFamily="2" charset="2"/>
              <a:buChar char="p"/>
            </a:pPr>
            <a:r>
              <a:rPr lang="zh-CN" altLang="en-US" sz="2400"/>
              <a:t> 逻辑门电路；</a:t>
            </a:r>
          </a:p>
          <a:p>
            <a:pPr>
              <a:spcAft>
                <a:spcPct val="40000"/>
              </a:spcAft>
              <a:buFont typeface="Wingdings" pitchFamily="2" charset="2"/>
              <a:buChar char="p"/>
            </a:pPr>
            <a:r>
              <a:rPr lang="zh-CN" altLang="en-US" sz="2400"/>
              <a:t> 逻辑代数的基本公式及逻辑函数的化简。</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6" name="Text Box 4"/>
          <p:cNvSpPr txBox="1">
            <a:spLocks noChangeArrowheads="1"/>
          </p:cNvSpPr>
          <p:nvPr/>
        </p:nvSpPr>
        <p:spPr bwMode="auto">
          <a:xfrm>
            <a:off x="611188" y="404813"/>
            <a:ext cx="8208962" cy="4652962"/>
          </a:xfrm>
          <a:prstGeom prst="rect">
            <a:avLst/>
          </a:prstGeom>
          <a:noFill/>
          <a:ln w="9525">
            <a:noFill/>
            <a:miter lim="800000"/>
            <a:headEnd/>
            <a:tailEnd/>
          </a:ln>
          <a:effectLst/>
        </p:spPr>
        <p:txBody>
          <a:bodyPr>
            <a:spAutoFit/>
          </a:bodyPr>
          <a:lstStyle/>
          <a:p>
            <a:pPr>
              <a:spcAft>
                <a:spcPct val="45000"/>
              </a:spcAft>
            </a:pPr>
            <a:r>
              <a:rPr lang="en-US" altLang="zh-CN" sz="2000" b="1"/>
              <a:t>2. </a:t>
            </a:r>
            <a:r>
              <a:rPr lang="zh-CN" altLang="en-US" sz="2000" b="1"/>
              <a:t>各种数制之间的转换</a:t>
            </a:r>
          </a:p>
          <a:p>
            <a:r>
              <a:rPr lang="zh-CN" altLang="en-US" b="1"/>
              <a:t>（</a:t>
            </a:r>
            <a:r>
              <a:rPr lang="en-US" altLang="zh-CN" b="1"/>
              <a:t>1</a:t>
            </a:r>
            <a:r>
              <a:rPr lang="zh-CN" altLang="en-US" b="1"/>
              <a:t>）非十进制数转换为十进制数</a:t>
            </a:r>
          </a:p>
          <a:p>
            <a:r>
              <a:rPr lang="zh-CN" altLang="en-US"/>
              <a:t>       二进制、八进制、十六进制数转换为十进制时，先按权展开为多项式，然后按十进制数进行计算，结果便是十进制数。在转换过程中要注意各位权的幂不要写错，系数为</a:t>
            </a:r>
            <a:r>
              <a:rPr lang="en-US" altLang="zh-CN"/>
              <a:t>0</a:t>
            </a:r>
            <a:r>
              <a:rPr lang="zh-CN" altLang="en-US"/>
              <a:t>的那些项可以不写。  </a:t>
            </a:r>
          </a:p>
          <a:p>
            <a:endParaRPr lang="zh-CN" altLang="en-US"/>
          </a:p>
          <a:p>
            <a:r>
              <a:rPr lang="zh-CN" altLang="en-US" b="1"/>
              <a:t>（</a:t>
            </a:r>
            <a:r>
              <a:rPr lang="en-US" altLang="zh-CN" b="1"/>
              <a:t>2</a:t>
            </a:r>
            <a:r>
              <a:rPr lang="zh-CN" altLang="en-US" b="1"/>
              <a:t>）十进制数转换成非十进制数</a:t>
            </a:r>
          </a:p>
          <a:p>
            <a:r>
              <a:rPr lang="zh-CN" altLang="en-US"/>
              <a:t>       十进制数转换成非十进制数的方法是：</a:t>
            </a:r>
          </a:p>
          <a:p>
            <a:r>
              <a:rPr lang="zh-CN" altLang="en-US"/>
              <a:t>       </a:t>
            </a:r>
            <a:r>
              <a:rPr lang="zh-CN" altLang="en-US" b="1"/>
              <a:t>整数部分：</a:t>
            </a:r>
            <a:r>
              <a:rPr lang="zh-CN" altLang="en-US"/>
              <a:t>用“除基数取余”的方法进行转换，转换结果为“先余为低，后余为高”；</a:t>
            </a:r>
          </a:p>
          <a:p>
            <a:r>
              <a:rPr lang="zh-CN" altLang="en-US"/>
              <a:t>       </a:t>
            </a:r>
            <a:r>
              <a:rPr lang="zh-CN" altLang="en-US" b="1"/>
              <a:t>小数部分：</a:t>
            </a:r>
            <a:r>
              <a:rPr lang="zh-CN" altLang="en-US"/>
              <a:t>用“乘基数取整“的方法进行转换，转换结果为“先整为高，后整为低”。</a:t>
            </a:r>
          </a:p>
          <a:p>
            <a:r>
              <a:rPr lang="zh-CN" altLang="en-US"/>
              <a:t>       </a:t>
            </a:r>
            <a:r>
              <a:rPr lang="zh-CN" altLang="en-US" b="1">
                <a:solidFill>
                  <a:srgbClr val="FF0000"/>
                </a:solidFill>
              </a:rPr>
              <a:t>注意：</a:t>
            </a:r>
            <a:r>
              <a:rPr lang="zh-CN" altLang="en-US"/>
              <a:t>从二进制、八进制、十六进制转换为十进制，或十进制转换为二进制整数，都能做到完全准确。但把十进制小数转换为其它进制小数时，除少数可以完全准确外，大多数存在误差，这时就要根据精度的要求进行“四舍五入”，请看下面例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Text Box 2"/>
          <p:cNvSpPr txBox="1">
            <a:spLocks noChangeArrowheads="1"/>
          </p:cNvSpPr>
          <p:nvPr/>
        </p:nvSpPr>
        <p:spPr bwMode="auto">
          <a:xfrm>
            <a:off x="323850" y="333375"/>
            <a:ext cx="8569325" cy="5310188"/>
          </a:xfrm>
          <a:prstGeom prst="rect">
            <a:avLst/>
          </a:prstGeom>
          <a:noFill/>
          <a:ln w="9525">
            <a:noFill/>
            <a:miter lim="800000"/>
            <a:headEnd/>
            <a:tailEnd/>
          </a:ln>
          <a:effectLst/>
        </p:spPr>
        <p:txBody>
          <a:bodyPr>
            <a:spAutoFit/>
          </a:bodyPr>
          <a:lstStyle/>
          <a:p>
            <a:r>
              <a:rPr lang="en-US" altLang="zh-CN" b="1"/>
              <a:t>       </a:t>
            </a:r>
            <a:r>
              <a:rPr lang="zh-CN" altLang="en-US" b="1"/>
              <a:t>例</a:t>
            </a:r>
            <a:r>
              <a:rPr lang="en-US" altLang="zh-CN" b="1"/>
              <a:t>7-1</a:t>
            </a:r>
            <a:r>
              <a:rPr lang="en-US" altLang="zh-CN"/>
              <a:t>   </a:t>
            </a:r>
            <a:r>
              <a:rPr lang="zh-CN" altLang="en-US"/>
              <a:t>把十进制小数</a:t>
            </a:r>
            <a:r>
              <a:rPr lang="en-US" altLang="zh-CN"/>
              <a:t>0.39</a:t>
            </a:r>
            <a:r>
              <a:rPr lang="zh-CN" altLang="en-US"/>
              <a:t>转换成二进制小数。① 要求误差不大于</a:t>
            </a:r>
            <a:r>
              <a:rPr lang="en-US" altLang="zh-CN"/>
              <a:t>2-7</a:t>
            </a:r>
            <a:r>
              <a:rPr lang="zh-CN" altLang="en-US"/>
              <a:t>；② 要求误差不大于</a:t>
            </a:r>
            <a:r>
              <a:rPr lang="en-US" altLang="zh-CN"/>
              <a:t>0.2%</a:t>
            </a:r>
            <a:r>
              <a:rPr lang="zh-CN" altLang="en-US"/>
              <a:t>。</a:t>
            </a:r>
            <a:endParaRPr lang="zh-CN" altLang="en-US" b="1"/>
          </a:p>
          <a:p>
            <a:r>
              <a:rPr lang="zh-CN" altLang="en-US" b="1"/>
              <a:t>      </a:t>
            </a:r>
          </a:p>
          <a:p>
            <a:r>
              <a:rPr lang="zh-CN" altLang="en-US" b="1"/>
              <a:t>       解：</a:t>
            </a:r>
            <a:r>
              <a:rPr lang="zh-CN" altLang="en-US"/>
              <a:t> ① 要求误差不大于</a:t>
            </a:r>
            <a:r>
              <a:rPr lang="en-US" altLang="zh-CN"/>
              <a:t>2-7</a:t>
            </a:r>
            <a:r>
              <a:rPr lang="zh-CN" altLang="en-US"/>
              <a:t>，只需保留至小数点后</a:t>
            </a:r>
            <a:r>
              <a:rPr lang="en-US" altLang="zh-CN"/>
              <a:t>7</a:t>
            </a:r>
            <a:r>
              <a:rPr lang="zh-CN" altLang="en-US"/>
              <a:t>位，计算过程如下：</a:t>
            </a:r>
          </a:p>
          <a:p>
            <a:r>
              <a:rPr lang="zh-CN" altLang="en-US"/>
              <a:t>        </a:t>
            </a:r>
            <a:r>
              <a:rPr lang="en-US" altLang="zh-CN"/>
              <a:t>0.39×2 = 0.78……</a:t>
            </a:r>
            <a:r>
              <a:rPr lang="en-US" altLang="zh-CN" b="1"/>
              <a:t>0</a:t>
            </a:r>
            <a:endParaRPr lang="en-US" altLang="zh-CN"/>
          </a:p>
          <a:p>
            <a:r>
              <a:rPr lang="en-US" altLang="zh-CN"/>
              <a:t>        0.78×2 =1.56……</a:t>
            </a:r>
            <a:r>
              <a:rPr lang="en-US" altLang="zh-CN" b="1"/>
              <a:t>1</a:t>
            </a:r>
          </a:p>
          <a:p>
            <a:r>
              <a:rPr lang="en-US" altLang="zh-CN" b="1"/>
              <a:t>        </a:t>
            </a:r>
            <a:r>
              <a:rPr lang="en-US" altLang="zh-CN"/>
              <a:t>0.56×2 =1.12……</a:t>
            </a:r>
            <a:r>
              <a:rPr lang="en-US" altLang="zh-CN" b="1"/>
              <a:t>1</a:t>
            </a:r>
          </a:p>
          <a:p>
            <a:r>
              <a:rPr lang="en-US" altLang="zh-CN" b="1"/>
              <a:t>        </a:t>
            </a:r>
            <a:r>
              <a:rPr lang="en-US" altLang="zh-CN"/>
              <a:t>0.12×2 = 0.24……</a:t>
            </a:r>
            <a:r>
              <a:rPr lang="en-US" altLang="zh-CN" b="1"/>
              <a:t>0</a:t>
            </a:r>
          </a:p>
          <a:p>
            <a:r>
              <a:rPr lang="en-US" altLang="zh-CN" b="1"/>
              <a:t>        </a:t>
            </a:r>
            <a:r>
              <a:rPr lang="en-US" altLang="zh-CN"/>
              <a:t>0.24×2 = 0.48……</a:t>
            </a:r>
            <a:r>
              <a:rPr lang="en-US" altLang="zh-CN" b="1"/>
              <a:t>0</a:t>
            </a:r>
          </a:p>
          <a:p>
            <a:r>
              <a:rPr lang="en-US" altLang="zh-CN" b="1"/>
              <a:t>        </a:t>
            </a:r>
            <a:r>
              <a:rPr lang="en-US" altLang="zh-CN"/>
              <a:t>0.48×2 = 0.96……</a:t>
            </a:r>
            <a:r>
              <a:rPr lang="en-US" altLang="zh-CN" b="1"/>
              <a:t>0</a:t>
            </a:r>
          </a:p>
          <a:p>
            <a:r>
              <a:rPr lang="en-US" altLang="zh-CN" b="1"/>
              <a:t>       </a:t>
            </a:r>
            <a:r>
              <a:rPr lang="en-US" altLang="zh-CN"/>
              <a:t> 0.96×2 =1.92……</a:t>
            </a:r>
            <a:r>
              <a:rPr lang="en-US" altLang="zh-CN" b="1"/>
              <a:t>1</a:t>
            </a:r>
            <a:endParaRPr lang="en-US" altLang="zh-CN"/>
          </a:p>
          <a:p>
            <a:r>
              <a:rPr lang="zh-CN" altLang="en-US"/>
              <a:t>因此，（</a:t>
            </a:r>
            <a:r>
              <a:rPr lang="en-US" altLang="zh-CN"/>
              <a:t>0.39</a:t>
            </a:r>
            <a:r>
              <a:rPr lang="zh-CN" altLang="en-US"/>
              <a:t>）</a:t>
            </a:r>
            <a:r>
              <a:rPr lang="en-US" altLang="zh-CN" baseline="-25000"/>
              <a:t>10 </a:t>
            </a:r>
            <a:r>
              <a:rPr lang="en-US" altLang="zh-CN"/>
              <a:t>≈</a:t>
            </a:r>
            <a:r>
              <a:rPr lang="zh-CN" altLang="en-US"/>
              <a:t>（</a:t>
            </a:r>
            <a:r>
              <a:rPr lang="en-US" altLang="zh-CN" b="1"/>
              <a:t>0</a:t>
            </a:r>
            <a:r>
              <a:rPr lang="en-US" altLang="zh-CN"/>
              <a:t>.</a:t>
            </a:r>
            <a:r>
              <a:rPr lang="en-US" altLang="zh-CN" b="1"/>
              <a:t>0110001</a:t>
            </a:r>
            <a:r>
              <a:rPr lang="zh-CN" altLang="en-US"/>
              <a:t>）</a:t>
            </a:r>
            <a:r>
              <a:rPr lang="en-US" altLang="zh-CN" baseline="-25000"/>
              <a:t>2</a:t>
            </a:r>
            <a:r>
              <a:rPr lang="en-US" altLang="zh-CN"/>
              <a:t> </a:t>
            </a:r>
          </a:p>
          <a:p>
            <a:endParaRPr lang="en-US" altLang="zh-CN"/>
          </a:p>
          <a:p>
            <a:r>
              <a:rPr lang="en-US" altLang="zh-CN"/>
              <a:t>       ② </a:t>
            </a:r>
            <a:r>
              <a:rPr lang="zh-CN" altLang="en-US"/>
              <a:t>由于                        ，因此要求误差不大于</a:t>
            </a:r>
            <a:r>
              <a:rPr lang="en-US" altLang="zh-CN"/>
              <a:t>0.2%</a:t>
            </a:r>
            <a:r>
              <a:rPr lang="zh-CN" altLang="en-US"/>
              <a:t>，只需保留至小数点后</a:t>
            </a:r>
            <a:r>
              <a:rPr lang="en-US" altLang="zh-CN"/>
              <a:t>9</a:t>
            </a:r>
            <a:r>
              <a:rPr lang="zh-CN" altLang="en-US"/>
              <a:t>位。</a:t>
            </a:r>
          </a:p>
          <a:p>
            <a:endParaRPr lang="zh-CN" altLang="en-US"/>
          </a:p>
          <a:p>
            <a:r>
              <a:rPr lang="zh-CN" altLang="en-US"/>
              <a:t>接（</a:t>
            </a:r>
            <a:r>
              <a:rPr lang="en-US" altLang="zh-CN"/>
              <a:t>1</a:t>
            </a:r>
            <a:r>
              <a:rPr lang="zh-CN" altLang="en-US"/>
              <a:t>）的计算过程有：</a:t>
            </a:r>
          </a:p>
          <a:p>
            <a:r>
              <a:rPr lang="zh-CN" altLang="en-US"/>
              <a:t>        </a:t>
            </a:r>
            <a:r>
              <a:rPr lang="en-US" altLang="zh-CN"/>
              <a:t>0.92×2 =1.84……</a:t>
            </a:r>
            <a:r>
              <a:rPr lang="en-US" altLang="zh-CN" b="1"/>
              <a:t>1</a:t>
            </a:r>
          </a:p>
          <a:p>
            <a:r>
              <a:rPr lang="en-US" altLang="zh-CN" b="1"/>
              <a:t>        </a:t>
            </a:r>
            <a:r>
              <a:rPr lang="en-US" altLang="zh-CN"/>
              <a:t>0.84×2 =1.68……</a:t>
            </a:r>
            <a:r>
              <a:rPr lang="en-US" altLang="zh-CN" b="1"/>
              <a:t>1</a:t>
            </a:r>
            <a:endParaRPr lang="en-US" altLang="zh-CN"/>
          </a:p>
          <a:p>
            <a:r>
              <a:rPr lang="zh-CN" altLang="en-US"/>
              <a:t>因此，（</a:t>
            </a:r>
            <a:r>
              <a:rPr lang="en-US" altLang="zh-CN"/>
              <a:t>0.39</a:t>
            </a:r>
            <a:r>
              <a:rPr lang="zh-CN" altLang="en-US"/>
              <a:t>）</a:t>
            </a:r>
            <a:r>
              <a:rPr lang="en-US" altLang="zh-CN"/>
              <a:t>10 ≈</a:t>
            </a:r>
            <a:r>
              <a:rPr lang="zh-CN" altLang="en-US"/>
              <a:t>（</a:t>
            </a:r>
            <a:r>
              <a:rPr lang="en-US" altLang="zh-CN" b="1"/>
              <a:t>0</a:t>
            </a:r>
            <a:r>
              <a:rPr lang="en-US" altLang="zh-CN"/>
              <a:t>.</a:t>
            </a:r>
            <a:r>
              <a:rPr lang="en-US" altLang="zh-CN" b="1"/>
              <a:t>011000111</a:t>
            </a:r>
            <a:r>
              <a:rPr lang="zh-CN" altLang="en-US"/>
              <a:t>）</a:t>
            </a:r>
            <a:r>
              <a:rPr lang="en-US" altLang="zh-CN"/>
              <a:t>2</a:t>
            </a:r>
          </a:p>
        </p:txBody>
      </p:sp>
      <p:sp>
        <p:nvSpPr>
          <p:cNvPr id="870403" name="Rectangle 3"/>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04" name="Object 4"/>
          <p:cNvGraphicFramePr>
            <a:graphicFrameLocks noChangeAspect="1"/>
          </p:cNvGraphicFramePr>
          <p:nvPr/>
        </p:nvGraphicFramePr>
        <p:xfrm>
          <a:off x="1619250" y="3789363"/>
          <a:ext cx="1511300" cy="565150"/>
        </p:xfrm>
        <a:graphic>
          <a:graphicData uri="http://schemas.openxmlformats.org/presentationml/2006/ole">
            <p:oleObj spid="_x0000_s870404" name="公式" r:id="rId3" imgW="1016000" imgH="381000" progId="Equation.3">
              <p:embed/>
            </p:oleObj>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p:cNvSpPr txBox="1">
            <a:spLocks noChangeArrowheads="1"/>
          </p:cNvSpPr>
          <p:nvPr/>
        </p:nvSpPr>
        <p:spPr bwMode="auto">
          <a:xfrm>
            <a:off x="539750" y="476250"/>
            <a:ext cx="8208963" cy="4610100"/>
          </a:xfrm>
          <a:prstGeom prst="rect">
            <a:avLst/>
          </a:prstGeom>
          <a:noFill/>
          <a:ln w="9525">
            <a:noFill/>
            <a:miter lim="800000"/>
            <a:headEnd/>
            <a:tailEnd/>
          </a:ln>
          <a:effectLst/>
        </p:spPr>
        <p:txBody>
          <a:bodyPr>
            <a:spAutoFit/>
          </a:bodyPr>
          <a:lstStyle/>
          <a:p>
            <a:pPr>
              <a:spcAft>
                <a:spcPct val="45000"/>
              </a:spcAft>
            </a:pPr>
            <a:r>
              <a:rPr lang="zh-CN" altLang="en-US" b="1"/>
              <a:t>（</a:t>
            </a:r>
            <a:r>
              <a:rPr lang="en-US" altLang="zh-CN" b="1"/>
              <a:t>3</a:t>
            </a:r>
            <a:r>
              <a:rPr lang="zh-CN" altLang="en-US" b="1"/>
              <a:t>）二进制数与八进制、十六进制数的相互转换</a:t>
            </a:r>
            <a:endParaRPr lang="zh-CN" altLang="en-US"/>
          </a:p>
          <a:p>
            <a:r>
              <a:rPr lang="zh-CN" altLang="en-US"/>
              <a:t>       由于</a:t>
            </a:r>
            <a:r>
              <a:rPr lang="en-US" altLang="zh-CN"/>
              <a:t>1</a:t>
            </a:r>
            <a:r>
              <a:rPr lang="zh-CN" altLang="en-US"/>
              <a:t>位八进制数有</a:t>
            </a:r>
            <a:r>
              <a:rPr lang="en-US" altLang="zh-CN"/>
              <a:t>0</a:t>
            </a:r>
            <a:r>
              <a:rPr lang="zh-CN" altLang="en-US"/>
              <a:t>～</a:t>
            </a:r>
            <a:r>
              <a:rPr lang="en-US" altLang="zh-CN"/>
              <a:t>7</a:t>
            </a:r>
            <a:r>
              <a:rPr lang="zh-CN" altLang="en-US"/>
              <a:t>八个数码，</a:t>
            </a:r>
            <a:r>
              <a:rPr lang="en-US" altLang="zh-CN"/>
              <a:t>3</a:t>
            </a:r>
            <a:r>
              <a:rPr lang="zh-CN" altLang="en-US"/>
              <a:t>位二进制数正好有</a:t>
            </a:r>
            <a:r>
              <a:rPr lang="en-US" altLang="zh-CN" b="1"/>
              <a:t>000</a:t>
            </a:r>
            <a:r>
              <a:rPr lang="zh-CN" altLang="en-US"/>
              <a:t>～</a:t>
            </a:r>
            <a:r>
              <a:rPr lang="en-US" altLang="zh-CN" b="1"/>
              <a:t>111</a:t>
            </a:r>
            <a:r>
              <a:rPr lang="zh-CN" altLang="en-US"/>
              <a:t>八种组合，它们之间有以下简单的对应关系：</a:t>
            </a:r>
          </a:p>
          <a:p>
            <a:r>
              <a:rPr lang="zh-CN" altLang="en-US"/>
              <a:t>                   八进制数    </a:t>
            </a:r>
            <a:r>
              <a:rPr lang="en-US" altLang="zh-CN"/>
              <a:t>0      1      2      3      4      5      6      7</a:t>
            </a:r>
          </a:p>
          <a:p>
            <a:r>
              <a:rPr lang="en-US" altLang="zh-CN"/>
              <a:t>                   </a:t>
            </a:r>
            <a:r>
              <a:rPr lang="zh-CN" altLang="en-US"/>
              <a:t>二进制数  </a:t>
            </a:r>
            <a:r>
              <a:rPr lang="en-US" altLang="zh-CN" b="1"/>
              <a:t>000  001  010  011  100  101  110  111</a:t>
            </a:r>
            <a:endParaRPr lang="en-US" altLang="zh-CN"/>
          </a:p>
          <a:p>
            <a:r>
              <a:rPr lang="en-US" altLang="zh-CN"/>
              <a:t>       </a:t>
            </a:r>
            <a:r>
              <a:rPr lang="zh-CN" altLang="en-US"/>
              <a:t>利用这种对应关系，可以很方便地在八进制数与二进制数之间进行转换。</a:t>
            </a:r>
          </a:p>
          <a:p>
            <a:r>
              <a:rPr lang="zh-CN" altLang="en-US"/>
              <a:t>       </a:t>
            </a:r>
          </a:p>
          <a:p>
            <a:r>
              <a:rPr lang="zh-CN" altLang="en-US"/>
              <a:t>      </a:t>
            </a:r>
            <a:r>
              <a:rPr lang="zh-CN" altLang="en-US" b="1"/>
              <a:t>将二进制数转换为八进制数的方法是：</a:t>
            </a:r>
            <a:r>
              <a:rPr lang="zh-CN" altLang="en-US"/>
              <a:t>以小数点为界，将二进制数的整数部分从低位开始，小数部分从高位开始，每</a:t>
            </a:r>
            <a:r>
              <a:rPr lang="en-US" altLang="zh-CN"/>
              <a:t>3</a:t>
            </a:r>
            <a:r>
              <a:rPr lang="zh-CN" altLang="en-US"/>
              <a:t>位分成一组，头尾不足</a:t>
            </a:r>
            <a:r>
              <a:rPr lang="en-US" altLang="zh-CN"/>
              <a:t>3</a:t>
            </a:r>
            <a:r>
              <a:rPr lang="zh-CN" altLang="en-US"/>
              <a:t>位的补</a:t>
            </a:r>
            <a:r>
              <a:rPr lang="en-US" altLang="zh-CN" b="1"/>
              <a:t>0</a:t>
            </a:r>
            <a:r>
              <a:rPr lang="zh-CN" altLang="en-US"/>
              <a:t>，然后将每组</a:t>
            </a:r>
            <a:r>
              <a:rPr lang="en-US" altLang="zh-CN"/>
              <a:t>3</a:t>
            </a:r>
            <a:r>
              <a:rPr lang="zh-CN" altLang="en-US"/>
              <a:t>位二进制数转换为</a:t>
            </a:r>
            <a:r>
              <a:rPr lang="en-US" altLang="zh-CN"/>
              <a:t>1</a:t>
            </a:r>
            <a:r>
              <a:rPr lang="zh-CN" altLang="en-US"/>
              <a:t>位八进制数。反之，将八进制数转换为二进制数时，只需将每一位八进制数码用相应的</a:t>
            </a:r>
            <a:r>
              <a:rPr lang="en-US" altLang="zh-CN"/>
              <a:t>3</a:t>
            </a:r>
            <a:r>
              <a:rPr lang="zh-CN" altLang="en-US"/>
              <a:t>位二进制数表示即可。</a:t>
            </a:r>
          </a:p>
          <a:p>
            <a:endParaRPr lang="zh-CN" altLang="en-US"/>
          </a:p>
          <a:p>
            <a:r>
              <a:rPr lang="zh-CN" altLang="en-US"/>
              <a:t>       同理，由于</a:t>
            </a:r>
            <a:r>
              <a:rPr lang="en-US" altLang="zh-CN"/>
              <a:t>1</a:t>
            </a:r>
            <a:r>
              <a:rPr lang="zh-CN" altLang="en-US"/>
              <a:t>位十六进制数有</a:t>
            </a:r>
            <a:r>
              <a:rPr lang="en-US" altLang="zh-CN"/>
              <a:t>16</a:t>
            </a:r>
            <a:r>
              <a:rPr lang="zh-CN" altLang="en-US"/>
              <a:t>个代码，而</a:t>
            </a:r>
            <a:r>
              <a:rPr lang="en-US" altLang="zh-CN"/>
              <a:t>4</a:t>
            </a:r>
            <a:r>
              <a:rPr lang="zh-CN" altLang="en-US"/>
              <a:t>位二进制数正好有</a:t>
            </a:r>
            <a:r>
              <a:rPr lang="en-US" altLang="zh-CN" b="1"/>
              <a:t>0000</a:t>
            </a:r>
            <a:r>
              <a:rPr lang="zh-CN" altLang="en-US"/>
              <a:t>～</a:t>
            </a:r>
            <a:r>
              <a:rPr lang="en-US" altLang="zh-CN" b="1"/>
              <a:t>11111</a:t>
            </a:r>
            <a:r>
              <a:rPr lang="zh-CN" altLang="en-US"/>
              <a:t>十六种组合，它们之间也存在简单的对于关系。利用这种对于关系，可以很方便地在十六进制数与二进制数之间进行转换。转换方法与二、八进制数的转换类似，只是将二进制数中</a:t>
            </a:r>
            <a:r>
              <a:rPr lang="en-US" altLang="zh-CN"/>
              <a:t>3</a:t>
            </a:r>
            <a:r>
              <a:rPr lang="zh-CN" altLang="en-US"/>
              <a:t>位一组改为</a:t>
            </a:r>
            <a:r>
              <a:rPr lang="en-US" altLang="zh-CN"/>
              <a:t>4</a:t>
            </a:r>
            <a:r>
              <a:rPr lang="zh-CN" altLang="en-US"/>
              <a:t>位一组。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8" name="Text Box 4"/>
          <p:cNvSpPr txBox="1">
            <a:spLocks noChangeArrowheads="1"/>
          </p:cNvSpPr>
          <p:nvPr/>
        </p:nvSpPr>
        <p:spPr bwMode="auto">
          <a:xfrm>
            <a:off x="611188" y="476250"/>
            <a:ext cx="8064500" cy="2819400"/>
          </a:xfrm>
          <a:prstGeom prst="rect">
            <a:avLst/>
          </a:prstGeom>
          <a:noFill/>
          <a:ln w="9525">
            <a:noFill/>
            <a:miter lim="800000"/>
            <a:headEnd/>
            <a:tailEnd/>
          </a:ln>
          <a:effectLst/>
        </p:spPr>
        <p:txBody>
          <a:bodyPr>
            <a:spAutoFit/>
          </a:bodyPr>
          <a:lstStyle/>
          <a:p>
            <a:pPr>
              <a:spcAft>
                <a:spcPct val="45000"/>
              </a:spcAft>
            </a:pPr>
            <a:r>
              <a:rPr lang="en-US" altLang="zh-CN" sz="2400" b="1"/>
              <a:t>7.2.2  </a:t>
            </a:r>
            <a:r>
              <a:rPr lang="zh-CN" altLang="en-US" sz="2400" b="1"/>
              <a:t>二进制正、负数的表示法</a:t>
            </a:r>
            <a:r>
              <a:rPr lang="zh-CN" altLang="en-US" b="1"/>
              <a:t> </a:t>
            </a:r>
          </a:p>
          <a:p>
            <a:r>
              <a:rPr lang="zh-CN" altLang="en-US"/>
              <a:t>       在十进制数中，可以在数字前面加上“</a:t>
            </a:r>
            <a:r>
              <a:rPr lang="en-US" altLang="zh-CN"/>
              <a:t>+”</a:t>
            </a:r>
            <a:r>
              <a:rPr lang="zh-CN" altLang="en-US"/>
              <a:t>、“</a:t>
            </a:r>
            <a:r>
              <a:rPr lang="en-US" altLang="zh-CN"/>
              <a:t>-”</a:t>
            </a:r>
            <a:r>
              <a:rPr lang="zh-CN" altLang="en-US"/>
              <a:t>号来表示正、负数，显然数字电路不能直接识别“</a:t>
            </a:r>
            <a:r>
              <a:rPr lang="en-US" altLang="zh-CN"/>
              <a:t>+”</a:t>
            </a:r>
            <a:r>
              <a:rPr lang="zh-CN" altLang="en-US"/>
              <a:t>、“</a:t>
            </a:r>
            <a:r>
              <a:rPr lang="en-US" altLang="zh-CN"/>
              <a:t>-”</a:t>
            </a:r>
            <a:r>
              <a:rPr lang="zh-CN" altLang="en-US"/>
              <a:t>号。因此，在数字电路中把一个数的最高位作为符号位，并用</a:t>
            </a:r>
            <a:r>
              <a:rPr lang="en-US" altLang="zh-CN" b="1"/>
              <a:t>0</a:t>
            </a:r>
            <a:r>
              <a:rPr lang="zh-CN" altLang="en-US"/>
              <a:t>表示“</a:t>
            </a:r>
            <a:r>
              <a:rPr lang="en-US" altLang="zh-CN"/>
              <a:t>+”</a:t>
            </a:r>
            <a:r>
              <a:rPr lang="zh-CN" altLang="en-US"/>
              <a:t>号，用</a:t>
            </a:r>
            <a:r>
              <a:rPr lang="en-US" altLang="zh-CN" b="1"/>
              <a:t>1</a:t>
            </a:r>
            <a:r>
              <a:rPr lang="zh-CN" altLang="en-US"/>
              <a:t>表示“</a:t>
            </a:r>
            <a:r>
              <a:rPr lang="en-US" altLang="zh-CN"/>
              <a:t>-”</a:t>
            </a:r>
            <a:r>
              <a:rPr lang="zh-CN" altLang="en-US"/>
              <a:t>号，像这样符号也数码化的二进制数称为机器数。原来带有“</a:t>
            </a:r>
            <a:r>
              <a:rPr lang="en-US" altLang="zh-CN"/>
              <a:t>+”</a:t>
            </a:r>
            <a:r>
              <a:rPr lang="zh-CN" altLang="en-US"/>
              <a:t>、“</a:t>
            </a:r>
            <a:r>
              <a:rPr lang="en-US" altLang="zh-CN"/>
              <a:t>-”</a:t>
            </a:r>
            <a:r>
              <a:rPr lang="zh-CN" altLang="en-US"/>
              <a:t>号的数称为真值。例如：</a:t>
            </a:r>
          </a:p>
          <a:p>
            <a:r>
              <a:rPr lang="zh-CN" altLang="en-US"/>
              <a:t>            十进制数                        </a:t>
            </a:r>
            <a:r>
              <a:rPr lang="en-US" altLang="zh-CN"/>
              <a:t>+67                -67</a:t>
            </a:r>
          </a:p>
          <a:p>
            <a:r>
              <a:rPr lang="en-US" altLang="zh-CN"/>
              <a:t>            </a:t>
            </a:r>
            <a:r>
              <a:rPr lang="zh-CN" altLang="en-US"/>
              <a:t>二进制数（真值）    </a:t>
            </a:r>
            <a:r>
              <a:rPr lang="en-US" altLang="zh-CN"/>
              <a:t>+</a:t>
            </a:r>
            <a:r>
              <a:rPr lang="en-US" altLang="zh-CN" b="1"/>
              <a:t>1000011      -1000011</a:t>
            </a:r>
          </a:p>
          <a:p>
            <a:r>
              <a:rPr lang="en-US" altLang="zh-CN" b="1"/>
              <a:t>         </a:t>
            </a:r>
            <a:r>
              <a:rPr lang="en-US" altLang="zh-CN"/>
              <a:t>   </a:t>
            </a:r>
            <a:r>
              <a:rPr lang="zh-CN" altLang="en-US"/>
              <a:t>计算机内（机器数）  </a:t>
            </a:r>
            <a:r>
              <a:rPr lang="en-US" altLang="zh-CN" b="1"/>
              <a:t>01000011</a:t>
            </a:r>
            <a:r>
              <a:rPr lang="en-US" altLang="zh-CN"/>
              <a:t>      </a:t>
            </a:r>
            <a:r>
              <a:rPr lang="en-US" altLang="zh-CN" b="1"/>
              <a:t>11000011</a:t>
            </a:r>
            <a:endParaRPr lang="en-US" altLang="zh-CN"/>
          </a:p>
          <a:p>
            <a:r>
              <a:rPr lang="en-US" altLang="zh-CN"/>
              <a:t>       </a:t>
            </a:r>
            <a:r>
              <a:rPr lang="zh-CN" altLang="en-US"/>
              <a:t>通常，二进制正、负数（机器数）有</a:t>
            </a:r>
            <a:r>
              <a:rPr lang="en-US" altLang="zh-CN"/>
              <a:t>3</a:t>
            </a:r>
            <a:r>
              <a:rPr lang="zh-CN" altLang="en-US"/>
              <a:t>种表示方法：原码、反码和补码。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p:cNvSpPr txBox="1">
            <a:spLocks noChangeArrowheads="1"/>
          </p:cNvSpPr>
          <p:nvPr/>
        </p:nvSpPr>
        <p:spPr bwMode="auto">
          <a:xfrm>
            <a:off x="395288" y="476250"/>
            <a:ext cx="8353425" cy="5783263"/>
          </a:xfrm>
          <a:prstGeom prst="rect">
            <a:avLst/>
          </a:prstGeom>
          <a:noFill/>
          <a:ln w="9525">
            <a:noFill/>
            <a:miter lim="800000"/>
            <a:headEnd/>
            <a:tailEnd/>
          </a:ln>
          <a:effectLst/>
        </p:spPr>
        <p:txBody>
          <a:bodyPr>
            <a:spAutoFit/>
          </a:bodyPr>
          <a:lstStyle/>
          <a:p>
            <a:pPr>
              <a:spcAft>
                <a:spcPct val="55000"/>
              </a:spcAft>
            </a:pPr>
            <a:r>
              <a:rPr lang="en-US" altLang="zh-CN" sz="2000" b="1">
                <a:latin typeface="Tahoma" pitchFamily="34" charset="0"/>
              </a:rPr>
              <a:t>1. </a:t>
            </a:r>
            <a:r>
              <a:rPr lang="zh-CN" altLang="en-US" sz="2000" b="1">
                <a:latin typeface="Tahoma" pitchFamily="34" charset="0"/>
              </a:rPr>
              <a:t>原码</a:t>
            </a:r>
            <a:endParaRPr lang="zh-CN" altLang="en-US" sz="2000">
              <a:latin typeface="Tahoma" pitchFamily="34" charset="0"/>
            </a:endParaRPr>
          </a:p>
          <a:p>
            <a:r>
              <a:rPr lang="zh-CN" altLang="en-US">
                <a:latin typeface="Tahoma" pitchFamily="34" charset="0"/>
              </a:rPr>
              <a:t>      用首位表示数的符号，</a:t>
            </a:r>
            <a:r>
              <a:rPr lang="en-US" altLang="zh-CN" b="1">
                <a:latin typeface="Tahoma" pitchFamily="34" charset="0"/>
              </a:rPr>
              <a:t>0</a:t>
            </a:r>
            <a:r>
              <a:rPr lang="zh-CN" altLang="en-US">
                <a:latin typeface="Tahoma" pitchFamily="34" charset="0"/>
              </a:rPr>
              <a:t>表示正，</a:t>
            </a:r>
            <a:r>
              <a:rPr lang="en-US" altLang="zh-CN" b="1">
                <a:latin typeface="Tahoma" pitchFamily="34" charset="0"/>
              </a:rPr>
              <a:t>1</a:t>
            </a:r>
            <a:r>
              <a:rPr lang="zh-CN" altLang="en-US">
                <a:latin typeface="Tahoma" pitchFamily="34" charset="0"/>
              </a:rPr>
              <a:t>表示负，其它位则为数的真值的绝对值，这样表示的数就是数的原码。</a:t>
            </a:r>
            <a:endParaRPr lang="zh-CN" altLang="en-US" b="1">
              <a:latin typeface="Tahoma" pitchFamily="34" charset="0"/>
            </a:endParaRPr>
          </a:p>
          <a:p>
            <a:endParaRPr lang="zh-CN" altLang="en-US" b="1">
              <a:latin typeface="Tahoma" pitchFamily="34" charset="0"/>
            </a:endParaRPr>
          </a:p>
          <a:p>
            <a:r>
              <a:rPr lang="zh-CN" altLang="en-US" b="1">
                <a:latin typeface="Tahoma" pitchFamily="34" charset="0"/>
              </a:rPr>
              <a:t>       例</a:t>
            </a:r>
            <a:r>
              <a:rPr lang="en-US" altLang="zh-CN" b="1">
                <a:latin typeface="Tahoma" pitchFamily="34" charset="0"/>
              </a:rPr>
              <a:t>7-2   </a:t>
            </a:r>
            <a:r>
              <a:rPr lang="zh-CN" altLang="en-US">
                <a:latin typeface="Tahoma" pitchFamily="34" charset="0"/>
              </a:rPr>
              <a:t>求（</a:t>
            </a:r>
            <a:r>
              <a:rPr lang="en-US" altLang="zh-CN">
                <a:latin typeface="Tahoma" pitchFamily="34" charset="0"/>
              </a:rPr>
              <a:t>+105</a:t>
            </a:r>
            <a:r>
              <a:rPr lang="zh-CN" altLang="en-US">
                <a:latin typeface="Tahoma" pitchFamily="34" charset="0"/>
              </a:rPr>
              <a:t>）</a:t>
            </a:r>
            <a:r>
              <a:rPr lang="en-US" altLang="zh-CN" baseline="-25000">
                <a:latin typeface="Tahoma" pitchFamily="34" charset="0"/>
              </a:rPr>
              <a:t>10</a:t>
            </a:r>
            <a:r>
              <a:rPr lang="zh-CN" altLang="en-US">
                <a:latin typeface="Tahoma" pitchFamily="34" charset="0"/>
              </a:rPr>
              <a:t>和（</a:t>
            </a:r>
            <a:r>
              <a:rPr lang="en-US" altLang="zh-CN">
                <a:latin typeface="Tahoma" pitchFamily="34" charset="0"/>
              </a:rPr>
              <a:t>-105</a:t>
            </a:r>
            <a:r>
              <a:rPr lang="zh-CN" altLang="en-US">
                <a:latin typeface="Tahoma" pitchFamily="34" charset="0"/>
              </a:rPr>
              <a:t>）</a:t>
            </a:r>
            <a:r>
              <a:rPr lang="en-US" altLang="zh-CN" baseline="-25000">
                <a:latin typeface="Tahoma" pitchFamily="34" charset="0"/>
              </a:rPr>
              <a:t>10</a:t>
            </a:r>
            <a:r>
              <a:rPr lang="zh-CN" altLang="en-US">
                <a:latin typeface="Tahoma" pitchFamily="34" charset="0"/>
              </a:rPr>
              <a:t>的原码。</a:t>
            </a:r>
            <a:endParaRPr lang="zh-CN" altLang="en-US" b="1">
              <a:latin typeface="Tahoma" pitchFamily="34" charset="0"/>
            </a:endParaRPr>
          </a:p>
          <a:p>
            <a:r>
              <a:rPr lang="zh-CN" altLang="en-US" b="1">
                <a:latin typeface="Tahoma" pitchFamily="34" charset="0"/>
              </a:rPr>
              <a:t>       解：</a:t>
            </a:r>
            <a:r>
              <a:rPr lang="zh-CN" altLang="en-US">
                <a:latin typeface="Tahoma" pitchFamily="34" charset="0"/>
              </a:rPr>
              <a:t>  </a:t>
            </a:r>
            <a:r>
              <a:rPr lang="en-US" altLang="zh-CN">
                <a:latin typeface="Tahoma" pitchFamily="34" charset="0"/>
              </a:rPr>
              <a:t>[</a:t>
            </a:r>
            <a:r>
              <a:rPr lang="zh-CN" altLang="en-US">
                <a:latin typeface="Tahoma" pitchFamily="34" charset="0"/>
              </a:rPr>
              <a:t>（</a:t>
            </a:r>
            <a:r>
              <a:rPr lang="en-US" altLang="zh-CN">
                <a:latin typeface="Tahoma" pitchFamily="34" charset="0"/>
              </a:rPr>
              <a:t>+105</a:t>
            </a:r>
            <a:r>
              <a:rPr lang="zh-CN" altLang="en-US">
                <a:latin typeface="Tahoma" pitchFamily="34" charset="0"/>
              </a:rPr>
              <a:t>）</a:t>
            </a:r>
            <a:r>
              <a:rPr lang="en-US" altLang="zh-CN" baseline="-25000">
                <a:latin typeface="Tahoma" pitchFamily="34" charset="0"/>
              </a:rPr>
              <a:t>10</a:t>
            </a:r>
            <a:r>
              <a:rPr lang="en-US" altLang="zh-CN">
                <a:latin typeface="Tahoma" pitchFamily="34" charset="0"/>
              </a:rPr>
              <a:t>]</a:t>
            </a:r>
            <a:r>
              <a:rPr lang="zh-CN" altLang="en-US" baseline="-25000">
                <a:latin typeface="Tahoma" pitchFamily="34" charset="0"/>
              </a:rPr>
              <a:t>原</a:t>
            </a:r>
            <a:r>
              <a:rPr lang="zh-CN" altLang="en-US">
                <a:latin typeface="Tahoma" pitchFamily="34" charset="0"/>
              </a:rPr>
              <a:t> </a:t>
            </a:r>
            <a:r>
              <a:rPr lang="en-US" altLang="zh-CN">
                <a:latin typeface="Tahoma" pitchFamily="34" charset="0"/>
              </a:rPr>
              <a:t>= [</a:t>
            </a:r>
            <a:r>
              <a:rPr lang="zh-CN" altLang="en-US">
                <a:latin typeface="Tahoma" pitchFamily="34" charset="0"/>
              </a:rPr>
              <a:t>（</a:t>
            </a:r>
            <a:r>
              <a:rPr lang="en-US" altLang="zh-CN">
                <a:latin typeface="Tahoma" pitchFamily="34" charset="0"/>
              </a:rPr>
              <a:t>+</a:t>
            </a:r>
            <a:r>
              <a:rPr lang="en-US" altLang="zh-CN" b="1">
                <a:latin typeface="Tahoma" pitchFamily="34" charset="0"/>
              </a:rPr>
              <a:t>1101001</a:t>
            </a:r>
            <a:r>
              <a:rPr lang="zh-CN" altLang="en-US">
                <a:latin typeface="Tahoma" pitchFamily="34" charset="0"/>
              </a:rPr>
              <a:t>）</a:t>
            </a:r>
            <a:r>
              <a:rPr lang="en-US" altLang="zh-CN" baseline="-25000">
                <a:latin typeface="Tahoma" pitchFamily="34" charset="0"/>
              </a:rPr>
              <a:t>2</a:t>
            </a:r>
            <a:r>
              <a:rPr lang="en-US" altLang="zh-CN">
                <a:latin typeface="Tahoma" pitchFamily="34" charset="0"/>
              </a:rPr>
              <a:t>]</a:t>
            </a:r>
            <a:r>
              <a:rPr lang="zh-CN" altLang="en-US" baseline="-25000">
                <a:latin typeface="Tahoma" pitchFamily="34" charset="0"/>
              </a:rPr>
              <a:t>原</a:t>
            </a:r>
            <a:r>
              <a:rPr lang="zh-CN" altLang="en-US">
                <a:latin typeface="Tahoma" pitchFamily="34" charset="0"/>
              </a:rPr>
              <a:t> </a:t>
            </a:r>
          </a:p>
          <a:p>
            <a:r>
              <a:rPr lang="zh-CN" altLang="en-US">
                <a:latin typeface="Tahoma" pitchFamily="34" charset="0"/>
              </a:rPr>
              <a:t>                                     </a:t>
            </a:r>
            <a:r>
              <a:rPr lang="en-US" altLang="zh-CN">
                <a:latin typeface="Tahoma" pitchFamily="34" charset="0"/>
              </a:rPr>
              <a:t>=</a:t>
            </a:r>
            <a:r>
              <a:rPr lang="zh-CN" altLang="en-US">
                <a:latin typeface="Tahoma" pitchFamily="34" charset="0"/>
              </a:rPr>
              <a:t>（</a:t>
            </a:r>
            <a:r>
              <a:rPr lang="en-US" altLang="zh-CN" b="1">
                <a:latin typeface="Tahoma" pitchFamily="34" charset="0"/>
              </a:rPr>
              <a:t>01101001</a:t>
            </a:r>
            <a:r>
              <a:rPr lang="zh-CN" altLang="en-US">
                <a:latin typeface="Tahoma" pitchFamily="34" charset="0"/>
              </a:rPr>
              <a:t>）</a:t>
            </a:r>
            <a:r>
              <a:rPr lang="en-US" altLang="zh-CN" baseline="-25000">
                <a:latin typeface="Tahoma" pitchFamily="34" charset="0"/>
              </a:rPr>
              <a:t>2</a:t>
            </a:r>
          </a:p>
          <a:p>
            <a:r>
              <a:rPr lang="en-US" altLang="zh-CN">
                <a:latin typeface="Tahoma" pitchFamily="34" charset="0"/>
              </a:rPr>
              <a:t>               [</a:t>
            </a:r>
            <a:r>
              <a:rPr lang="zh-CN" altLang="en-US">
                <a:latin typeface="Tahoma" pitchFamily="34" charset="0"/>
              </a:rPr>
              <a:t>（</a:t>
            </a:r>
            <a:r>
              <a:rPr lang="en-US" altLang="zh-CN">
                <a:latin typeface="Tahoma" pitchFamily="34" charset="0"/>
              </a:rPr>
              <a:t>-105</a:t>
            </a:r>
            <a:r>
              <a:rPr lang="zh-CN" altLang="en-US">
                <a:latin typeface="Tahoma" pitchFamily="34" charset="0"/>
              </a:rPr>
              <a:t>）</a:t>
            </a:r>
            <a:r>
              <a:rPr lang="en-US" altLang="zh-CN" baseline="-25000">
                <a:latin typeface="Tahoma" pitchFamily="34" charset="0"/>
              </a:rPr>
              <a:t>10</a:t>
            </a:r>
            <a:r>
              <a:rPr lang="en-US" altLang="zh-CN">
                <a:latin typeface="Tahoma" pitchFamily="34" charset="0"/>
              </a:rPr>
              <a:t>]</a:t>
            </a:r>
            <a:r>
              <a:rPr lang="zh-CN" altLang="en-US" baseline="-25000">
                <a:latin typeface="Tahoma" pitchFamily="34" charset="0"/>
              </a:rPr>
              <a:t>原</a:t>
            </a:r>
            <a:r>
              <a:rPr lang="zh-CN" altLang="en-US">
                <a:latin typeface="Tahoma" pitchFamily="34" charset="0"/>
              </a:rPr>
              <a:t> </a:t>
            </a:r>
            <a:r>
              <a:rPr lang="en-US" altLang="zh-CN">
                <a:latin typeface="Tahoma" pitchFamily="34" charset="0"/>
              </a:rPr>
              <a:t>= [</a:t>
            </a:r>
            <a:r>
              <a:rPr lang="zh-CN" altLang="en-US">
                <a:latin typeface="Tahoma" pitchFamily="34" charset="0"/>
              </a:rPr>
              <a:t>（</a:t>
            </a:r>
            <a:r>
              <a:rPr lang="en-US" altLang="zh-CN">
                <a:latin typeface="Tahoma" pitchFamily="34" charset="0"/>
              </a:rPr>
              <a:t>-</a:t>
            </a:r>
            <a:r>
              <a:rPr lang="en-US" altLang="zh-CN" b="1">
                <a:latin typeface="Tahoma" pitchFamily="34" charset="0"/>
              </a:rPr>
              <a:t>1101001</a:t>
            </a:r>
            <a:r>
              <a:rPr lang="zh-CN" altLang="en-US">
                <a:latin typeface="Tahoma" pitchFamily="34" charset="0"/>
              </a:rPr>
              <a:t>）</a:t>
            </a:r>
            <a:r>
              <a:rPr lang="en-US" altLang="zh-CN" baseline="-25000">
                <a:latin typeface="Tahoma" pitchFamily="34" charset="0"/>
              </a:rPr>
              <a:t>2</a:t>
            </a:r>
            <a:r>
              <a:rPr lang="en-US" altLang="zh-CN">
                <a:latin typeface="Tahoma" pitchFamily="34" charset="0"/>
              </a:rPr>
              <a:t>]</a:t>
            </a:r>
            <a:r>
              <a:rPr lang="zh-CN" altLang="en-US" baseline="-25000">
                <a:latin typeface="Tahoma" pitchFamily="34" charset="0"/>
              </a:rPr>
              <a:t>原</a:t>
            </a:r>
            <a:r>
              <a:rPr lang="zh-CN" altLang="en-US">
                <a:latin typeface="Tahoma" pitchFamily="34" charset="0"/>
              </a:rPr>
              <a:t>  </a:t>
            </a:r>
          </a:p>
          <a:p>
            <a:r>
              <a:rPr lang="zh-CN" altLang="en-US">
                <a:latin typeface="Tahoma" pitchFamily="34" charset="0"/>
              </a:rPr>
              <a:t>                                    </a:t>
            </a:r>
            <a:r>
              <a:rPr lang="en-US" altLang="zh-CN">
                <a:latin typeface="Tahoma" pitchFamily="34" charset="0"/>
              </a:rPr>
              <a:t>=</a:t>
            </a:r>
            <a:r>
              <a:rPr lang="zh-CN" altLang="en-US">
                <a:latin typeface="Tahoma" pitchFamily="34" charset="0"/>
              </a:rPr>
              <a:t>（</a:t>
            </a:r>
            <a:r>
              <a:rPr lang="en-US" altLang="zh-CN" b="1">
                <a:latin typeface="Tahoma" pitchFamily="34" charset="0"/>
              </a:rPr>
              <a:t>11101001</a:t>
            </a:r>
            <a:r>
              <a:rPr lang="zh-CN" altLang="en-US">
                <a:latin typeface="Tahoma" pitchFamily="34" charset="0"/>
              </a:rPr>
              <a:t>）</a:t>
            </a:r>
            <a:r>
              <a:rPr lang="en-US" altLang="zh-CN" baseline="-25000">
                <a:latin typeface="Tahoma" pitchFamily="34" charset="0"/>
              </a:rPr>
              <a:t>2</a:t>
            </a:r>
          </a:p>
          <a:p>
            <a:r>
              <a:rPr lang="en-US" altLang="zh-CN">
                <a:latin typeface="Tahoma" pitchFamily="34" charset="0"/>
              </a:rPr>
              <a:t>       0</a:t>
            </a:r>
            <a:r>
              <a:rPr lang="zh-CN" altLang="en-US">
                <a:latin typeface="Tahoma" pitchFamily="34" charset="0"/>
              </a:rPr>
              <a:t>的原码有两种，即</a:t>
            </a:r>
          </a:p>
          <a:p>
            <a:r>
              <a:rPr lang="zh-CN" altLang="en-US">
                <a:latin typeface="Tahoma" pitchFamily="34" charset="0"/>
              </a:rPr>
              <a:t>                        </a:t>
            </a:r>
            <a:r>
              <a:rPr lang="en-US" altLang="zh-CN">
                <a:latin typeface="Tahoma" pitchFamily="34" charset="0"/>
              </a:rPr>
              <a:t>[+0 ] </a:t>
            </a:r>
            <a:r>
              <a:rPr lang="zh-CN" altLang="en-US" baseline="-25000">
                <a:latin typeface="Tahoma" pitchFamily="34" charset="0"/>
              </a:rPr>
              <a:t>原</a:t>
            </a:r>
            <a:r>
              <a:rPr lang="zh-CN" altLang="en-US">
                <a:latin typeface="Tahoma" pitchFamily="34" charset="0"/>
              </a:rPr>
              <a:t> </a:t>
            </a:r>
            <a:r>
              <a:rPr lang="en-US" altLang="zh-CN">
                <a:latin typeface="Tahoma" pitchFamily="34" charset="0"/>
              </a:rPr>
              <a:t>= </a:t>
            </a:r>
            <a:r>
              <a:rPr lang="zh-CN" altLang="en-US">
                <a:latin typeface="Tahoma" pitchFamily="34" charset="0"/>
              </a:rPr>
              <a:t>（</a:t>
            </a:r>
            <a:r>
              <a:rPr lang="en-US" altLang="zh-CN" b="1">
                <a:latin typeface="Tahoma" pitchFamily="34" charset="0"/>
              </a:rPr>
              <a:t>00000000</a:t>
            </a:r>
            <a:r>
              <a:rPr lang="zh-CN" altLang="en-US">
                <a:latin typeface="Tahoma" pitchFamily="34" charset="0"/>
              </a:rPr>
              <a:t>）</a:t>
            </a:r>
            <a:r>
              <a:rPr lang="en-US" altLang="zh-CN" baseline="-25000">
                <a:latin typeface="Tahoma" pitchFamily="34" charset="0"/>
              </a:rPr>
              <a:t>2</a:t>
            </a:r>
          </a:p>
          <a:p>
            <a:r>
              <a:rPr lang="en-US" altLang="zh-CN">
                <a:latin typeface="Tahoma" pitchFamily="34" charset="0"/>
              </a:rPr>
              <a:t>                        [-0 ] </a:t>
            </a:r>
            <a:r>
              <a:rPr lang="zh-CN" altLang="en-US" baseline="-25000">
                <a:latin typeface="Tahoma" pitchFamily="34" charset="0"/>
              </a:rPr>
              <a:t>原 </a:t>
            </a:r>
            <a:r>
              <a:rPr lang="en-US" altLang="zh-CN">
                <a:latin typeface="Tahoma" pitchFamily="34" charset="0"/>
              </a:rPr>
              <a:t>= </a:t>
            </a:r>
            <a:r>
              <a:rPr lang="zh-CN" altLang="en-US">
                <a:latin typeface="Tahoma" pitchFamily="34" charset="0"/>
              </a:rPr>
              <a:t>（</a:t>
            </a:r>
            <a:r>
              <a:rPr lang="en-US" altLang="zh-CN" b="1">
                <a:latin typeface="Tahoma" pitchFamily="34" charset="0"/>
              </a:rPr>
              <a:t>10000000</a:t>
            </a:r>
            <a:r>
              <a:rPr lang="zh-CN" altLang="en-US">
                <a:latin typeface="Tahoma" pitchFamily="34" charset="0"/>
              </a:rPr>
              <a:t>）</a:t>
            </a:r>
            <a:r>
              <a:rPr lang="en-US" altLang="zh-CN" baseline="-25000">
                <a:latin typeface="Tahoma" pitchFamily="34" charset="0"/>
              </a:rPr>
              <a:t>2</a:t>
            </a:r>
            <a:endParaRPr lang="en-US" altLang="zh-CN">
              <a:latin typeface="Tahoma" pitchFamily="34" charset="0"/>
            </a:endParaRPr>
          </a:p>
          <a:p>
            <a:endParaRPr lang="en-US" altLang="zh-CN"/>
          </a:p>
          <a:p>
            <a:r>
              <a:rPr lang="en-US" altLang="zh-CN"/>
              <a:t>       </a:t>
            </a:r>
            <a:r>
              <a:rPr lang="zh-CN" altLang="en-US" b="1"/>
              <a:t>原码的优缺点：</a:t>
            </a:r>
          </a:p>
          <a:p>
            <a:r>
              <a:rPr lang="zh-CN" altLang="en-US"/>
              <a:t>       </a:t>
            </a:r>
            <a:r>
              <a:rPr lang="zh-CN" altLang="en-US" b="1"/>
              <a:t>优点：</a:t>
            </a:r>
            <a:r>
              <a:rPr lang="zh-CN" altLang="en-US"/>
              <a:t>原码简单易懂，与真值转换起来很方便。</a:t>
            </a:r>
          </a:p>
          <a:p>
            <a:r>
              <a:rPr lang="zh-CN" altLang="en-US"/>
              <a:t>       </a:t>
            </a:r>
            <a:r>
              <a:rPr lang="zh-CN" altLang="en-US" b="1"/>
              <a:t>不足：</a:t>
            </a:r>
            <a:r>
              <a:rPr lang="zh-CN" altLang="en-US"/>
              <a:t>若是两个异号的数相加或两个同号的数相减就要做减法，做减法就必须判别这两个数哪一个绝对值大，用绝对值大的数减去绝对值小的数，运算结果的符号就是绝对值大的那个数的符号，这样操作比较麻烦，运算的逻辑电路也较难实现。于是，为了将加法和减法运算统一成只做加法运算，就引入了反码和补码表示。</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p:cNvSpPr txBox="1">
            <a:spLocks noChangeArrowheads="1"/>
          </p:cNvSpPr>
          <p:nvPr/>
        </p:nvSpPr>
        <p:spPr bwMode="auto">
          <a:xfrm>
            <a:off x="395288" y="549275"/>
            <a:ext cx="8497887" cy="3613150"/>
          </a:xfrm>
          <a:prstGeom prst="rect">
            <a:avLst/>
          </a:prstGeom>
          <a:noFill/>
          <a:ln w="9525">
            <a:noFill/>
            <a:miter lim="800000"/>
            <a:headEnd/>
            <a:tailEnd/>
          </a:ln>
          <a:effectLst/>
        </p:spPr>
        <p:txBody>
          <a:bodyPr>
            <a:spAutoFit/>
          </a:bodyPr>
          <a:lstStyle/>
          <a:p>
            <a:pPr>
              <a:spcAft>
                <a:spcPct val="55000"/>
              </a:spcAft>
            </a:pPr>
            <a:r>
              <a:rPr lang="en-US" altLang="zh-CN" sz="2000" b="1">
                <a:latin typeface="Tahoma" pitchFamily="34" charset="0"/>
              </a:rPr>
              <a:t>2. </a:t>
            </a:r>
            <a:r>
              <a:rPr lang="zh-CN" altLang="en-US" sz="2000" b="1">
                <a:latin typeface="Tahoma" pitchFamily="34" charset="0"/>
              </a:rPr>
              <a:t>反码</a:t>
            </a:r>
            <a:endParaRPr lang="zh-CN" altLang="en-US" sz="2000">
              <a:latin typeface="Tahoma" pitchFamily="34" charset="0"/>
            </a:endParaRPr>
          </a:p>
          <a:p>
            <a:r>
              <a:rPr lang="zh-CN" altLang="en-US" sz="2000">
                <a:latin typeface="Tahoma" pitchFamily="34" charset="0"/>
              </a:rPr>
              <a:t>      反码用得较少，它只是求补码的一种过渡。</a:t>
            </a:r>
          </a:p>
          <a:p>
            <a:r>
              <a:rPr lang="zh-CN" altLang="en-US" sz="2000">
                <a:latin typeface="Tahoma" pitchFamily="34" charset="0"/>
              </a:rPr>
              <a:t>      正数的反码与其原码相同，负数的反码是这样求的：先求出该负数的原码，然后原码的符号位不变，其余各位按位取反，即</a:t>
            </a:r>
            <a:r>
              <a:rPr lang="en-US" altLang="zh-CN" sz="2000" b="1">
                <a:latin typeface="Tahoma" pitchFamily="34" charset="0"/>
              </a:rPr>
              <a:t>0</a:t>
            </a:r>
            <a:r>
              <a:rPr lang="zh-CN" altLang="en-US" sz="2000">
                <a:latin typeface="Tahoma" pitchFamily="34" charset="0"/>
              </a:rPr>
              <a:t>变</a:t>
            </a:r>
            <a:r>
              <a:rPr lang="en-US" altLang="zh-CN" sz="2000" b="1">
                <a:latin typeface="Tahoma" pitchFamily="34" charset="0"/>
              </a:rPr>
              <a:t>1</a:t>
            </a:r>
            <a:r>
              <a:rPr lang="zh-CN" altLang="en-US" sz="2000">
                <a:latin typeface="Tahoma" pitchFamily="34" charset="0"/>
              </a:rPr>
              <a:t>，</a:t>
            </a:r>
            <a:r>
              <a:rPr lang="en-US" altLang="zh-CN" sz="2000" b="1">
                <a:latin typeface="Tahoma" pitchFamily="34" charset="0"/>
              </a:rPr>
              <a:t>1</a:t>
            </a:r>
            <a:r>
              <a:rPr lang="zh-CN" altLang="en-US" sz="2000">
                <a:latin typeface="Tahoma" pitchFamily="34" charset="0"/>
              </a:rPr>
              <a:t>变</a:t>
            </a:r>
            <a:r>
              <a:rPr lang="en-US" altLang="zh-CN" sz="2000" b="1">
                <a:latin typeface="Tahoma" pitchFamily="34" charset="0"/>
              </a:rPr>
              <a:t>0</a:t>
            </a:r>
            <a:r>
              <a:rPr lang="zh-CN" altLang="en-US" sz="2000">
                <a:latin typeface="Tahoma" pitchFamily="34" charset="0"/>
              </a:rPr>
              <a:t>。</a:t>
            </a:r>
            <a:endParaRPr lang="zh-CN" altLang="en-US" sz="2000" b="1">
              <a:latin typeface="Tahoma" pitchFamily="34" charset="0"/>
            </a:endParaRPr>
          </a:p>
          <a:p>
            <a:endParaRPr lang="zh-CN" altLang="en-US" sz="2000" b="1">
              <a:latin typeface="Tahoma" pitchFamily="34" charset="0"/>
            </a:endParaRPr>
          </a:p>
          <a:p>
            <a:r>
              <a:rPr lang="zh-CN" altLang="en-US" sz="2000" b="1">
                <a:latin typeface="Tahoma" pitchFamily="34" charset="0"/>
              </a:rPr>
              <a:t>       例</a:t>
            </a:r>
            <a:r>
              <a:rPr lang="en-US" altLang="zh-CN" sz="2000" b="1">
                <a:latin typeface="Tahoma" pitchFamily="34" charset="0"/>
              </a:rPr>
              <a:t>7-3  </a:t>
            </a:r>
            <a:r>
              <a:rPr lang="zh-CN" altLang="en-US" sz="2000">
                <a:latin typeface="Tahoma" pitchFamily="34" charset="0"/>
              </a:rPr>
              <a:t>求（</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zh-CN" altLang="en-US" sz="2000">
                <a:latin typeface="Tahoma" pitchFamily="34" charset="0"/>
              </a:rPr>
              <a:t>和（</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zh-CN" altLang="en-US" sz="2000">
                <a:latin typeface="Tahoma" pitchFamily="34" charset="0"/>
              </a:rPr>
              <a:t>的反码。</a:t>
            </a:r>
            <a:endParaRPr lang="zh-CN" altLang="en-US" sz="2000" b="1">
              <a:latin typeface="Tahoma" pitchFamily="34" charset="0"/>
            </a:endParaRPr>
          </a:p>
          <a:p>
            <a:r>
              <a:rPr lang="zh-CN" altLang="en-US" sz="2000" b="1">
                <a:latin typeface="Tahoma" pitchFamily="34" charset="0"/>
              </a:rPr>
              <a:t>       解：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原</a:t>
            </a:r>
            <a:r>
              <a:rPr lang="zh-CN" altLang="en-US" sz="2000">
                <a:latin typeface="Tahoma" pitchFamily="34" charset="0"/>
              </a:rPr>
              <a:t> </a:t>
            </a:r>
            <a:r>
              <a:rPr lang="en-US" altLang="zh-CN" sz="2000">
                <a:latin typeface="Tahoma" pitchFamily="34" charset="0"/>
              </a:rPr>
              <a:t>= </a:t>
            </a:r>
            <a:r>
              <a:rPr lang="zh-CN" altLang="en-US" sz="2000">
                <a:latin typeface="Tahoma" pitchFamily="34" charset="0"/>
              </a:rPr>
              <a:t>（</a:t>
            </a:r>
            <a:r>
              <a:rPr lang="en-US" altLang="zh-CN" sz="2000" b="1">
                <a:latin typeface="Tahoma" pitchFamily="34" charset="0"/>
              </a:rPr>
              <a:t>01000001</a:t>
            </a:r>
            <a:r>
              <a:rPr lang="zh-CN" altLang="en-US" sz="2000">
                <a:latin typeface="Tahoma" pitchFamily="34" charset="0"/>
              </a:rPr>
              <a:t>）</a:t>
            </a:r>
            <a:r>
              <a:rPr lang="en-US" altLang="zh-CN" sz="2000" baseline="-25000">
                <a:latin typeface="Tahoma" pitchFamily="34" charset="0"/>
              </a:rPr>
              <a:t>2</a:t>
            </a:r>
            <a:r>
              <a:rPr lang="en-US" altLang="zh-CN" sz="2000">
                <a:latin typeface="Tahoma" pitchFamily="34" charset="0"/>
              </a:rPr>
              <a:t>       </a:t>
            </a:r>
          </a:p>
          <a:p>
            <a:r>
              <a:rPr lang="en-US" altLang="zh-CN" sz="2000" b="1">
                <a:latin typeface="Tahoma" pitchFamily="34" charset="0"/>
              </a:rPr>
              <a:t>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原 </a:t>
            </a:r>
            <a:r>
              <a:rPr lang="en-US" altLang="zh-CN" sz="2000">
                <a:latin typeface="Tahoma" pitchFamily="34" charset="0"/>
              </a:rPr>
              <a:t>= </a:t>
            </a:r>
            <a:r>
              <a:rPr lang="zh-CN" altLang="en-US" sz="2000">
                <a:latin typeface="Tahoma" pitchFamily="34" charset="0"/>
              </a:rPr>
              <a:t>（</a:t>
            </a:r>
            <a:r>
              <a:rPr lang="en-US" altLang="zh-CN" sz="2000" b="1">
                <a:latin typeface="Tahoma" pitchFamily="34" charset="0"/>
              </a:rPr>
              <a:t>11000001</a:t>
            </a:r>
            <a:r>
              <a:rPr lang="zh-CN" altLang="en-US" sz="2000">
                <a:latin typeface="Tahoma" pitchFamily="34" charset="0"/>
              </a:rPr>
              <a:t>）</a:t>
            </a:r>
            <a:r>
              <a:rPr lang="en-US" altLang="zh-CN" sz="2000" baseline="-25000">
                <a:latin typeface="Tahoma" pitchFamily="34" charset="0"/>
              </a:rPr>
              <a:t>2</a:t>
            </a:r>
            <a:r>
              <a:rPr lang="en-US" altLang="zh-CN" sz="2000">
                <a:latin typeface="Tahoma" pitchFamily="34" charset="0"/>
              </a:rPr>
              <a:t>   </a:t>
            </a:r>
          </a:p>
          <a:p>
            <a:r>
              <a:rPr lang="zh-CN" altLang="en-US" sz="2000">
                <a:latin typeface="Tahoma" pitchFamily="34" charset="0"/>
              </a:rPr>
              <a:t>则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反</a:t>
            </a:r>
            <a:r>
              <a:rPr lang="zh-CN" altLang="en-US" sz="2000">
                <a:latin typeface="Tahoma" pitchFamily="34" charset="0"/>
              </a:rPr>
              <a:t> </a:t>
            </a:r>
            <a:r>
              <a:rPr lang="en-US" altLang="zh-CN" sz="2000">
                <a:latin typeface="Tahoma" pitchFamily="34" charset="0"/>
              </a:rPr>
              <a:t>= </a:t>
            </a:r>
            <a:r>
              <a:rPr lang="zh-CN" altLang="en-US" sz="2000">
                <a:latin typeface="Tahoma" pitchFamily="34" charset="0"/>
              </a:rPr>
              <a:t>（</a:t>
            </a:r>
            <a:r>
              <a:rPr lang="en-US" altLang="zh-CN" sz="2000" b="1">
                <a:latin typeface="Tahoma" pitchFamily="34" charset="0"/>
              </a:rPr>
              <a:t>01000001</a:t>
            </a:r>
            <a:r>
              <a:rPr lang="zh-CN" altLang="en-US" sz="2000">
                <a:latin typeface="Tahoma" pitchFamily="34" charset="0"/>
              </a:rPr>
              <a:t>）</a:t>
            </a:r>
            <a:r>
              <a:rPr lang="en-US" altLang="zh-CN" sz="2000" baseline="-25000">
                <a:latin typeface="Tahoma" pitchFamily="34" charset="0"/>
              </a:rPr>
              <a:t>2 </a:t>
            </a:r>
            <a:r>
              <a:rPr lang="en-US" altLang="zh-CN" sz="2000">
                <a:latin typeface="Tahoma" pitchFamily="34" charset="0"/>
              </a:rPr>
              <a:t>       </a:t>
            </a:r>
          </a:p>
          <a:p>
            <a:r>
              <a:rPr lang="en-US" altLang="zh-CN" sz="2000">
                <a:latin typeface="Tahoma" pitchFamily="34" charset="0"/>
              </a:rPr>
              <a:t>                [</a:t>
            </a:r>
            <a:r>
              <a:rPr lang="zh-CN" altLang="en-US" sz="2000">
                <a:latin typeface="Tahoma" pitchFamily="34" charset="0"/>
              </a:rPr>
              <a:t>（</a:t>
            </a:r>
            <a:r>
              <a:rPr lang="en-US" altLang="zh-CN" sz="2000">
                <a:latin typeface="Tahoma" pitchFamily="34" charset="0"/>
              </a:rPr>
              <a:t>-65</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反</a:t>
            </a:r>
            <a:r>
              <a:rPr lang="zh-CN" altLang="en-US" sz="2000">
                <a:latin typeface="Tahoma" pitchFamily="34" charset="0"/>
              </a:rPr>
              <a:t> </a:t>
            </a:r>
            <a:r>
              <a:rPr lang="en-US" altLang="zh-CN" sz="2000">
                <a:latin typeface="Tahoma" pitchFamily="34" charset="0"/>
              </a:rPr>
              <a:t>= </a:t>
            </a:r>
            <a:r>
              <a:rPr lang="zh-CN" altLang="en-US" sz="2000">
                <a:latin typeface="Tahoma" pitchFamily="34" charset="0"/>
              </a:rPr>
              <a:t>（</a:t>
            </a:r>
            <a:r>
              <a:rPr lang="en-US" altLang="zh-CN" sz="2000" b="1">
                <a:latin typeface="Tahoma" pitchFamily="34" charset="0"/>
              </a:rPr>
              <a:t>10111110</a:t>
            </a:r>
            <a:r>
              <a:rPr lang="zh-CN" altLang="en-US" sz="2000">
                <a:latin typeface="Tahoma" pitchFamily="34" charset="0"/>
              </a:rPr>
              <a:t>）</a:t>
            </a:r>
            <a:r>
              <a:rPr lang="en-US" altLang="zh-CN" sz="2000" baseline="-25000">
                <a:latin typeface="Tahoma" pitchFamily="34" charset="0"/>
              </a:rPr>
              <a:t>2</a:t>
            </a:r>
          </a:p>
          <a:p>
            <a:r>
              <a:rPr lang="en-US" altLang="zh-CN" sz="2000">
                <a:latin typeface="Tahoma" pitchFamily="34" charset="0"/>
              </a:rPr>
              <a:t>      </a:t>
            </a:r>
            <a:r>
              <a:rPr lang="zh-CN" altLang="en-US" sz="2000">
                <a:latin typeface="Tahoma" pitchFamily="34" charset="0"/>
              </a:rPr>
              <a:t>很容易验证：一个数反码的反码就是这个数本身。</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Text Box 2"/>
          <p:cNvSpPr txBox="1">
            <a:spLocks noChangeArrowheads="1"/>
          </p:cNvSpPr>
          <p:nvPr/>
        </p:nvSpPr>
        <p:spPr bwMode="auto">
          <a:xfrm>
            <a:off x="395288" y="476250"/>
            <a:ext cx="8424862" cy="3308350"/>
          </a:xfrm>
          <a:prstGeom prst="rect">
            <a:avLst/>
          </a:prstGeom>
          <a:noFill/>
          <a:ln w="9525">
            <a:noFill/>
            <a:miter lim="800000"/>
            <a:headEnd/>
            <a:tailEnd/>
          </a:ln>
          <a:effectLst/>
        </p:spPr>
        <p:txBody>
          <a:bodyPr>
            <a:spAutoFit/>
          </a:bodyPr>
          <a:lstStyle/>
          <a:p>
            <a:pPr>
              <a:spcAft>
                <a:spcPct val="55000"/>
              </a:spcAft>
            </a:pPr>
            <a:r>
              <a:rPr lang="en-US" altLang="zh-CN" sz="2000" b="1">
                <a:latin typeface="Tahoma" pitchFamily="34" charset="0"/>
              </a:rPr>
              <a:t>3. </a:t>
            </a:r>
            <a:r>
              <a:rPr lang="zh-CN" altLang="en-US" sz="2000" b="1">
                <a:latin typeface="Tahoma" pitchFamily="34" charset="0"/>
              </a:rPr>
              <a:t>补码</a:t>
            </a:r>
            <a:endParaRPr lang="zh-CN" altLang="en-US" sz="2000">
              <a:latin typeface="Tahoma" pitchFamily="34" charset="0"/>
            </a:endParaRPr>
          </a:p>
          <a:p>
            <a:r>
              <a:rPr lang="zh-CN" altLang="en-US" sz="2000">
                <a:latin typeface="Tahoma" pitchFamily="34" charset="0"/>
              </a:rPr>
              <a:t>      正数的补码与其原码相同，负数的补码是它的反码加</a:t>
            </a:r>
            <a:r>
              <a:rPr lang="en-US" altLang="zh-CN" sz="2000" b="1">
                <a:latin typeface="Tahoma" pitchFamily="34" charset="0"/>
              </a:rPr>
              <a:t>1</a:t>
            </a:r>
            <a:r>
              <a:rPr lang="zh-CN" altLang="en-US" sz="2000">
                <a:latin typeface="Tahoma" pitchFamily="34" charset="0"/>
              </a:rPr>
              <a:t>。</a:t>
            </a:r>
            <a:endParaRPr lang="zh-CN" altLang="en-US" sz="2000" b="1">
              <a:latin typeface="Tahoma" pitchFamily="34" charset="0"/>
            </a:endParaRPr>
          </a:p>
          <a:p>
            <a:endParaRPr lang="zh-CN" altLang="en-US" sz="2000" b="1">
              <a:latin typeface="Tahoma" pitchFamily="34" charset="0"/>
            </a:endParaRPr>
          </a:p>
          <a:p>
            <a:r>
              <a:rPr lang="zh-CN" altLang="en-US" sz="2000" b="1">
                <a:latin typeface="Tahoma" pitchFamily="34" charset="0"/>
              </a:rPr>
              <a:t>       例</a:t>
            </a:r>
            <a:r>
              <a:rPr lang="en-US" altLang="zh-CN" sz="2000" b="1">
                <a:latin typeface="Tahoma" pitchFamily="34" charset="0"/>
              </a:rPr>
              <a:t>7-4   </a:t>
            </a:r>
            <a:r>
              <a:rPr lang="zh-CN" altLang="en-US" sz="2000">
                <a:latin typeface="Tahoma" pitchFamily="34" charset="0"/>
              </a:rPr>
              <a:t>求（</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zh-CN" altLang="en-US" sz="2000">
                <a:latin typeface="Tahoma" pitchFamily="34" charset="0"/>
              </a:rPr>
              <a:t>和（</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zh-CN" altLang="en-US" sz="2000">
                <a:latin typeface="Tahoma" pitchFamily="34" charset="0"/>
              </a:rPr>
              <a:t>的补码。</a:t>
            </a:r>
            <a:endParaRPr lang="zh-CN" altLang="en-US" sz="2000" b="1">
              <a:latin typeface="Tahoma" pitchFamily="34" charset="0"/>
            </a:endParaRPr>
          </a:p>
          <a:p>
            <a:r>
              <a:rPr lang="zh-CN" altLang="en-US" sz="2000" b="1">
                <a:latin typeface="Tahoma" pitchFamily="34" charset="0"/>
              </a:rPr>
              <a:t>       解：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原</a:t>
            </a:r>
            <a:r>
              <a:rPr lang="zh-CN" altLang="en-US" sz="2000">
                <a:latin typeface="Tahoma" pitchFamily="34" charset="0"/>
              </a:rPr>
              <a:t>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00111111</a:t>
            </a:r>
            <a:r>
              <a:rPr lang="zh-CN" altLang="en-US" sz="2000">
                <a:latin typeface="Tahoma" pitchFamily="34" charset="0"/>
              </a:rPr>
              <a:t>）</a:t>
            </a:r>
            <a:r>
              <a:rPr lang="en-US" altLang="zh-CN" sz="2000" baseline="-25000">
                <a:latin typeface="Tahoma" pitchFamily="34" charset="0"/>
              </a:rPr>
              <a:t>2</a:t>
            </a:r>
            <a:r>
              <a:rPr lang="en-US" altLang="zh-CN" sz="2000">
                <a:latin typeface="Tahoma" pitchFamily="34" charset="0"/>
              </a:rPr>
              <a:t>      </a:t>
            </a:r>
          </a:p>
          <a:p>
            <a:r>
              <a:rPr lang="en-US" altLang="zh-CN" sz="2000">
                <a:latin typeface="Tahoma" pitchFamily="34" charset="0"/>
              </a:rPr>
              <a:t>                [</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反</a:t>
            </a:r>
            <a:r>
              <a:rPr lang="zh-CN" altLang="en-US" sz="2000">
                <a:latin typeface="Tahoma" pitchFamily="34" charset="0"/>
              </a:rPr>
              <a:t>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00111111</a:t>
            </a:r>
            <a:r>
              <a:rPr lang="zh-CN" altLang="en-US" sz="2000">
                <a:latin typeface="Tahoma" pitchFamily="34" charset="0"/>
              </a:rPr>
              <a:t>）</a:t>
            </a:r>
            <a:r>
              <a:rPr lang="en-US" altLang="zh-CN" sz="2000" baseline="-25000">
                <a:latin typeface="Tahoma" pitchFamily="34" charset="0"/>
              </a:rPr>
              <a:t>2</a:t>
            </a:r>
          </a:p>
          <a:p>
            <a:r>
              <a:rPr lang="zh-CN" altLang="en-US" sz="2000">
                <a:latin typeface="Tahoma" pitchFamily="34" charset="0"/>
              </a:rPr>
              <a:t>则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补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00111111</a:t>
            </a:r>
            <a:r>
              <a:rPr lang="zh-CN" altLang="en-US" sz="2000">
                <a:latin typeface="Tahoma" pitchFamily="34" charset="0"/>
              </a:rPr>
              <a:t>）</a:t>
            </a:r>
            <a:r>
              <a:rPr lang="en-US" altLang="zh-CN" sz="2000" baseline="-25000">
                <a:latin typeface="Tahoma" pitchFamily="34" charset="0"/>
              </a:rPr>
              <a:t>2</a:t>
            </a:r>
          </a:p>
          <a:p>
            <a:r>
              <a:rPr lang="en-US" altLang="zh-CN" sz="2000">
                <a:latin typeface="Tahoma" pitchFamily="34" charset="0"/>
              </a:rPr>
              <a:t>                [</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原</a:t>
            </a:r>
            <a:r>
              <a:rPr lang="zh-CN" altLang="en-US" sz="2000">
                <a:latin typeface="Tahoma" pitchFamily="34" charset="0"/>
              </a:rPr>
              <a:t>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10111111</a:t>
            </a:r>
            <a:r>
              <a:rPr lang="zh-CN" altLang="en-US" sz="2000">
                <a:latin typeface="Tahoma" pitchFamily="34" charset="0"/>
              </a:rPr>
              <a:t>）</a:t>
            </a:r>
            <a:r>
              <a:rPr lang="en-US" altLang="zh-CN" sz="2000" baseline="-25000">
                <a:latin typeface="Tahoma" pitchFamily="34" charset="0"/>
              </a:rPr>
              <a:t>2</a:t>
            </a:r>
            <a:r>
              <a:rPr lang="en-US" altLang="zh-CN" sz="2000">
                <a:latin typeface="Tahoma" pitchFamily="34" charset="0"/>
              </a:rPr>
              <a:t>      </a:t>
            </a:r>
          </a:p>
          <a:p>
            <a:r>
              <a:rPr lang="en-US" altLang="zh-CN" sz="2000">
                <a:latin typeface="Tahoma" pitchFamily="34" charset="0"/>
              </a:rPr>
              <a:t>                [</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反</a:t>
            </a:r>
            <a:r>
              <a:rPr lang="zh-CN" altLang="en-US" sz="2000">
                <a:latin typeface="Tahoma" pitchFamily="34" charset="0"/>
              </a:rPr>
              <a:t>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11000000</a:t>
            </a:r>
            <a:r>
              <a:rPr lang="zh-CN" altLang="en-US" sz="2000">
                <a:latin typeface="Tahoma" pitchFamily="34" charset="0"/>
              </a:rPr>
              <a:t>）</a:t>
            </a:r>
            <a:r>
              <a:rPr lang="en-US" altLang="zh-CN" sz="2000" baseline="-25000">
                <a:latin typeface="Tahoma" pitchFamily="34" charset="0"/>
              </a:rPr>
              <a:t>2</a:t>
            </a:r>
          </a:p>
          <a:p>
            <a:r>
              <a:rPr lang="zh-CN" altLang="en-US" sz="2000">
                <a:latin typeface="Tahoma" pitchFamily="34" charset="0"/>
              </a:rPr>
              <a:t>则             </a:t>
            </a:r>
            <a:r>
              <a:rPr lang="en-US" altLang="zh-CN" sz="2000">
                <a:latin typeface="Tahoma" pitchFamily="34" charset="0"/>
              </a:rPr>
              <a:t>[</a:t>
            </a:r>
            <a:r>
              <a:rPr lang="zh-CN" altLang="en-US" sz="2000">
                <a:latin typeface="Tahoma" pitchFamily="34" charset="0"/>
              </a:rPr>
              <a:t>（</a:t>
            </a:r>
            <a:r>
              <a:rPr lang="en-US" altLang="zh-CN" sz="2000">
                <a:latin typeface="Tahoma" pitchFamily="34" charset="0"/>
              </a:rPr>
              <a:t>-63</a:t>
            </a:r>
            <a:r>
              <a:rPr lang="zh-CN" altLang="en-US" sz="2000">
                <a:latin typeface="Tahoma" pitchFamily="34" charset="0"/>
              </a:rPr>
              <a:t>）</a:t>
            </a:r>
            <a:r>
              <a:rPr lang="en-US" altLang="zh-CN" sz="2000" baseline="-25000">
                <a:latin typeface="Tahoma" pitchFamily="34" charset="0"/>
              </a:rPr>
              <a:t>10</a:t>
            </a:r>
            <a:r>
              <a:rPr lang="en-US" altLang="zh-CN" sz="2000">
                <a:latin typeface="Tahoma" pitchFamily="34" charset="0"/>
              </a:rPr>
              <a:t>] </a:t>
            </a:r>
            <a:r>
              <a:rPr lang="zh-CN" altLang="en-US" sz="2000" baseline="-25000">
                <a:latin typeface="Tahoma" pitchFamily="34" charset="0"/>
              </a:rPr>
              <a:t>补 </a:t>
            </a:r>
            <a:r>
              <a:rPr lang="en-US" altLang="zh-CN" sz="2000">
                <a:latin typeface="Tahoma" pitchFamily="34" charset="0"/>
              </a:rPr>
              <a:t>=</a:t>
            </a:r>
            <a:r>
              <a:rPr lang="zh-CN" altLang="en-US" sz="2000">
                <a:latin typeface="Tahoma" pitchFamily="34" charset="0"/>
              </a:rPr>
              <a:t>（</a:t>
            </a:r>
            <a:r>
              <a:rPr lang="en-US" altLang="zh-CN" sz="2000" b="1">
                <a:latin typeface="Tahoma" pitchFamily="34" charset="0"/>
              </a:rPr>
              <a:t>11000001</a:t>
            </a:r>
            <a:r>
              <a:rPr lang="zh-CN" altLang="en-US" sz="2000">
                <a:latin typeface="Tahoma" pitchFamily="34" charset="0"/>
              </a:rPr>
              <a:t>）</a:t>
            </a:r>
            <a:r>
              <a:rPr lang="en-US" altLang="zh-CN" sz="2000" baseline="-25000">
                <a:latin typeface="Tahoma" pitchFamily="34" charset="0"/>
              </a:rPr>
              <a:t>2</a:t>
            </a:r>
          </a:p>
        </p:txBody>
      </p:sp>
      <p:sp>
        <p:nvSpPr>
          <p:cNvPr id="876547" name="Text Box 3"/>
          <p:cNvSpPr txBox="1">
            <a:spLocks noChangeArrowheads="1"/>
          </p:cNvSpPr>
          <p:nvPr/>
        </p:nvSpPr>
        <p:spPr bwMode="auto">
          <a:xfrm>
            <a:off x="539750" y="4005263"/>
            <a:ext cx="8353425" cy="1465262"/>
          </a:xfrm>
          <a:prstGeom prst="rect">
            <a:avLst/>
          </a:prstGeom>
          <a:noFill/>
          <a:ln w="9525">
            <a:noFill/>
            <a:miter lim="800000"/>
            <a:headEnd/>
            <a:tailEnd/>
          </a:ln>
          <a:effectLst/>
        </p:spPr>
        <p:txBody>
          <a:bodyPr>
            <a:spAutoFit/>
          </a:bodyPr>
          <a:lstStyle/>
          <a:p>
            <a:r>
              <a:rPr lang="en-US" altLang="zh-CN"/>
              <a:t>       </a:t>
            </a:r>
            <a:r>
              <a:rPr lang="zh-CN" altLang="en-US"/>
              <a:t>同样可以验证：</a:t>
            </a:r>
            <a:r>
              <a:rPr lang="zh-CN" altLang="en-US" b="1"/>
              <a:t>一个数的补码的补码就是其原码。</a:t>
            </a:r>
          </a:p>
          <a:p>
            <a:endParaRPr lang="zh-CN" altLang="en-US"/>
          </a:p>
          <a:p>
            <a:r>
              <a:rPr lang="zh-CN" altLang="en-US"/>
              <a:t>       </a:t>
            </a:r>
            <a:r>
              <a:rPr lang="zh-CN" altLang="en-US" b="1">
                <a:solidFill>
                  <a:srgbClr val="FF0000"/>
                </a:solidFill>
              </a:rPr>
              <a:t>注意：</a:t>
            </a:r>
            <a:r>
              <a:rPr lang="zh-CN" altLang="en-US"/>
              <a:t>引入了补码以后，两个数的加减法运算就可以统一用加法运算来实现，此时两数的符号位也当成数值直接参加运算，并且有这样一个结论：两数和的补码等于两数补码的和。所以在数字系统中一般用补码来表示带符号的数。</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p:cNvSpPr txBox="1">
            <a:spLocks noChangeArrowheads="1"/>
          </p:cNvSpPr>
          <p:nvPr/>
        </p:nvSpPr>
        <p:spPr bwMode="auto">
          <a:xfrm>
            <a:off x="468313" y="476250"/>
            <a:ext cx="8351837" cy="2043113"/>
          </a:xfrm>
          <a:prstGeom prst="rect">
            <a:avLst/>
          </a:prstGeom>
          <a:noFill/>
          <a:ln w="9525">
            <a:noFill/>
            <a:miter lim="800000"/>
            <a:headEnd/>
            <a:tailEnd/>
          </a:ln>
          <a:effectLst/>
        </p:spPr>
        <p:txBody>
          <a:bodyPr>
            <a:spAutoFit/>
          </a:bodyPr>
          <a:lstStyle/>
          <a:p>
            <a:r>
              <a:rPr lang="en-US" altLang="zh-CN" sz="2800" b="1">
                <a:latin typeface="Tahoma" pitchFamily="34" charset="0"/>
              </a:rPr>
              <a:t>      </a:t>
            </a:r>
            <a:r>
              <a:rPr lang="zh-CN" altLang="en-US" sz="2000" b="1">
                <a:latin typeface="Tahoma" pitchFamily="34" charset="0"/>
              </a:rPr>
              <a:t>例</a:t>
            </a:r>
            <a:r>
              <a:rPr lang="en-US" altLang="zh-CN" sz="2000" b="1">
                <a:latin typeface="Tahoma" pitchFamily="34" charset="0"/>
              </a:rPr>
              <a:t>7-5  </a:t>
            </a:r>
            <a:r>
              <a:rPr lang="zh-CN" altLang="en-US" sz="2000">
                <a:latin typeface="Tahoma" pitchFamily="34" charset="0"/>
              </a:rPr>
              <a:t>用二进制补码运算求出</a:t>
            </a:r>
            <a:r>
              <a:rPr lang="en-US" altLang="zh-CN" sz="2000">
                <a:latin typeface="Tahoma" pitchFamily="34" charset="0"/>
              </a:rPr>
              <a:t>14+10</a:t>
            </a:r>
            <a:r>
              <a:rPr lang="zh-CN" altLang="en-US" sz="2000">
                <a:latin typeface="Tahoma" pitchFamily="34" charset="0"/>
              </a:rPr>
              <a:t>、</a:t>
            </a:r>
            <a:r>
              <a:rPr lang="en-US" altLang="zh-CN" sz="2000">
                <a:latin typeface="Tahoma" pitchFamily="34" charset="0"/>
              </a:rPr>
              <a:t>14-10</a:t>
            </a:r>
            <a:r>
              <a:rPr lang="zh-CN" altLang="en-US" sz="2000">
                <a:latin typeface="Tahoma" pitchFamily="34" charset="0"/>
              </a:rPr>
              <a:t>、</a:t>
            </a:r>
            <a:r>
              <a:rPr lang="en-US" altLang="zh-CN" sz="2000">
                <a:latin typeface="Tahoma" pitchFamily="34" charset="0"/>
              </a:rPr>
              <a:t>-14+10</a:t>
            </a:r>
            <a:r>
              <a:rPr lang="zh-CN" altLang="en-US" sz="2000">
                <a:latin typeface="Tahoma" pitchFamily="34" charset="0"/>
              </a:rPr>
              <a:t>和</a:t>
            </a:r>
            <a:r>
              <a:rPr lang="en-US" altLang="zh-CN" sz="2000">
                <a:latin typeface="Tahoma" pitchFamily="34" charset="0"/>
              </a:rPr>
              <a:t>-14-10</a:t>
            </a:r>
            <a:r>
              <a:rPr lang="zh-CN" altLang="en-US" sz="2000">
                <a:latin typeface="Tahoma" pitchFamily="34" charset="0"/>
              </a:rPr>
              <a:t>。</a:t>
            </a:r>
            <a:endParaRPr lang="zh-CN" altLang="en-US" sz="2000" b="1">
              <a:latin typeface="Tahoma" pitchFamily="34" charset="0"/>
            </a:endParaRPr>
          </a:p>
          <a:p>
            <a:r>
              <a:rPr lang="zh-CN" altLang="en-US" sz="2000" b="1">
                <a:latin typeface="Tahoma" pitchFamily="34" charset="0"/>
              </a:rPr>
              <a:t>        解：</a:t>
            </a:r>
            <a:r>
              <a:rPr lang="zh-CN" altLang="en-US" sz="2000">
                <a:latin typeface="Tahoma" pitchFamily="34" charset="0"/>
              </a:rPr>
              <a:t>  由于</a:t>
            </a:r>
            <a:r>
              <a:rPr lang="en-US" altLang="zh-CN" sz="2000">
                <a:latin typeface="Tahoma" pitchFamily="34" charset="0"/>
              </a:rPr>
              <a:t>14+10</a:t>
            </a:r>
            <a:r>
              <a:rPr lang="zh-CN" altLang="en-US" sz="2000">
                <a:latin typeface="Tahoma" pitchFamily="34" charset="0"/>
              </a:rPr>
              <a:t>和</a:t>
            </a:r>
            <a:r>
              <a:rPr lang="en-US" altLang="zh-CN" sz="2000">
                <a:latin typeface="Tahoma" pitchFamily="34" charset="0"/>
              </a:rPr>
              <a:t>-14-10</a:t>
            </a:r>
            <a:r>
              <a:rPr lang="zh-CN" altLang="en-US" sz="2000">
                <a:latin typeface="Tahoma" pitchFamily="34" charset="0"/>
              </a:rPr>
              <a:t>的绝对值为</a:t>
            </a:r>
            <a:r>
              <a:rPr lang="en-US" altLang="zh-CN" sz="2000">
                <a:latin typeface="Tahoma" pitchFamily="34" charset="0"/>
              </a:rPr>
              <a:t>24</a:t>
            </a:r>
            <a:r>
              <a:rPr lang="zh-CN" altLang="en-US" sz="2000">
                <a:latin typeface="Tahoma" pitchFamily="34" charset="0"/>
              </a:rPr>
              <a:t>，所以必须用有效数字为</a:t>
            </a:r>
            <a:r>
              <a:rPr lang="en-US" altLang="zh-CN" sz="2000">
                <a:latin typeface="Tahoma" pitchFamily="34" charset="0"/>
              </a:rPr>
              <a:t>5</a:t>
            </a:r>
            <a:r>
              <a:rPr lang="zh-CN" altLang="en-US" sz="2000">
                <a:latin typeface="Tahoma" pitchFamily="34" charset="0"/>
              </a:rPr>
              <a:t>位的二进制数才能表示，再加上一位符号位，就得到</a:t>
            </a:r>
            <a:r>
              <a:rPr lang="en-US" altLang="zh-CN" sz="2000">
                <a:latin typeface="Tahoma" pitchFamily="34" charset="0"/>
              </a:rPr>
              <a:t>6</a:t>
            </a:r>
            <a:r>
              <a:rPr lang="zh-CN" altLang="en-US" sz="2000">
                <a:latin typeface="Tahoma" pitchFamily="34" charset="0"/>
              </a:rPr>
              <a:t>位的二进制补码。</a:t>
            </a:r>
          </a:p>
          <a:p>
            <a:r>
              <a:rPr lang="zh-CN" altLang="en-US" sz="2000">
                <a:latin typeface="Tahoma" pitchFamily="34" charset="0"/>
              </a:rPr>
              <a:t>      根据前述计算补码的方法可知，</a:t>
            </a:r>
            <a:r>
              <a:rPr lang="en-US" altLang="zh-CN" sz="2000">
                <a:latin typeface="Tahoma" pitchFamily="34" charset="0"/>
              </a:rPr>
              <a:t>+14</a:t>
            </a:r>
            <a:r>
              <a:rPr lang="zh-CN" altLang="en-US" sz="2000">
                <a:latin typeface="Tahoma" pitchFamily="34" charset="0"/>
              </a:rPr>
              <a:t>的二进制补码应为</a:t>
            </a:r>
            <a:r>
              <a:rPr lang="en-US" altLang="zh-CN" sz="2000" b="1">
                <a:latin typeface="Tahoma" pitchFamily="34" charset="0"/>
              </a:rPr>
              <a:t>001110</a:t>
            </a:r>
            <a:r>
              <a:rPr lang="zh-CN" altLang="en-US" sz="2000">
                <a:latin typeface="Tahoma" pitchFamily="34" charset="0"/>
              </a:rPr>
              <a:t>（最高位为符号位），</a:t>
            </a:r>
            <a:r>
              <a:rPr lang="en-US" altLang="zh-CN" sz="2000">
                <a:latin typeface="Tahoma" pitchFamily="34" charset="0"/>
              </a:rPr>
              <a:t>-14</a:t>
            </a:r>
            <a:r>
              <a:rPr lang="zh-CN" altLang="en-US" sz="2000">
                <a:latin typeface="Tahoma" pitchFamily="34" charset="0"/>
              </a:rPr>
              <a:t>的二进制补码为</a:t>
            </a:r>
            <a:r>
              <a:rPr lang="en-US" altLang="zh-CN" sz="2000" b="1">
                <a:latin typeface="Tahoma" pitchFamily="34" charset="0"/>
              </a:rPr>
              <a:t>110010</a:t>
            </a:r>
            <a:r>
              <a:rPr lang="zh-CN" altLang="en-US" sz="2000">
                <a:latin typeface="Tahoma" pitchFamily="34" charset="0"/>
              </a:rPr>
              <a:t>，</a:t>
            </a:r>
            <a:r>
              <a:rPr lang="en-US" altLang="zh-CN" sz="2000">
                <a:latin typeface="Tahoma" pitchFamily="34" charset="0"/>
              </a:rPr>
              <a:t>+10</a:t>
            </a:r>
            <a:r>
              <a:rPr lang="zh-CN" altLang="en-US" sz="2000">
                <a:latin typeface="Tahoma" pitchFamily="34" charset="0"/>
              </a:rPr>
              <a:t>的二进制补码为</a:t>
            </a:r>
            <a:r>
              <a:rPr lang="en-US" altLang="zh-CN" sz="2000" b="1">
                <a:latin typeface="Tahoma" pitchFamily="34" charset="0"/>
              </a:rPr>
              <a:t>001010</a:t>
            </a:r>
            <a:r>
              <a:rPr lang="zh-CN" altLang="en-US" sz="2000">
                <a:latin typeface="Tahoma" pitchFamily="34" charset="0"/>
              </a:rPr>
              <a:t>，</a:t>
            </a:r>
            <a:r>
              <a:rPr lang="en-US" altLang="zh-CN" sz="2000">
                <a:latin typeface="Tahoma" pitchFamily="34" charset="0"/>
              </a:rPr>
              <a:t>-10</a:t>
            </a:r>
            <a:r>
              <a:rPr lang="zh-CN" altLang="en-US" sz="2000">
                <a:latin typeface="Tahoma" pitchFamily="34" charset="0"/>
              </a:rPr>
              <a:t>的二进制补码为</a:t>
            </a:r>
            <a:r>
              <a:rPr lang="en-US" altLang="zh-CN" sz="2000" b="1">
                <a:latin typeface="Tahoma" pitchFamily="34" charset="0"/>
              </a:rPr>
              <a:t>110110</a:t>
            </a:r>
            <a:r>
              <a:rPr lang="zh-CN" altLang="en-US" sz="2000">
                <a:latin typeface="Tahoma" pitchFamily="34" charset="0"/>
              </a:rPr>
              <a:t>。计算结果分别为：</a:t>
            </a:r>
          </a:p>
        </p:txBody>
      </p:sp>
      <p:sp>
        <p:nvSpPr>
          <p:cNvPr id="877571" name="Text Box 3"/>
          <p:cNvSpPr txBox="1">
            <a:spLocks noChangeArrowheads="1"/>
          </p:cNvSpPr>
          <p:nvPr/>
        </p:nvSpPr>
        <p:spPr bwMode="auto">
          <a:xfrm>
            <a:off x="323850" y="2636838"/>
            <a:ext cx="8497888" cy="2347912"/>
          </a:xfrm>
          <a:prstGeom prst="rect">
            <a:avLst/>
          </a:prstGeom>
          <a:noFill/>
          <a:ln w="9525">
            <a:noFill/>
            <a:miter lim="800000"/>
            <a:headEnd/>
            <a:tailEnd/>
          </a:ln>
          <a:effectLst/>
        </p:spPr>
        <p:txBody>
          <a:bodyPr>
            <a:spAutoFit/>
          </a:bodyPr>
          <a:lstStyle/>
          <a:p>
            <a:r>
              <a:rPr lang="en-US" altLang="zh-CN" sz="2800">
                <a:latin typeface="Tahoma" pitchFamily="34" charset="0"/>
              </a:rPr>
              <a:t>       </a:t>
            </a:r>
            <a:r>
              <a:rPr lang="en-US" altLang="zh-CN" sz="2000">
                <a:latin typeface="Tahoma" pitchFamily="34" charset="0"/>
              </a:rPr>
              <a:t>+14      </a:t>
            </a:r>
            <a:r>
              <a:rPr lang="en-US" altLang="zh-CN" sz="2000" b="1">
                <a:latin typeface="Tahoma" pitchFamily="34" charset="0"/>
              </a:rPr>
              <a:t>0  01110</a:t>
            </a:r>
            <a:r>
              <a:rPr lang="en-US" altLang="zh-CN" sz="2000">
                <a:latin typeface="Tahoma" pitchFamily="34" charset="0"/>
              </a:rPr>
              <a:t>          +14       </a:t>
            </a:r>
            <a:r>
              <a:rPr lang="en-US" altLang="zh-CN" sz="2000" b="1">
                <a:latin typeface="Tahoma" pitchFamily="34" charset="0"/>
              </a:rPr>
              <a:t>0  01110</a:t>
            </a:r>
            <a:r>
              <a:rPr lang="en-US" altLang="zh-CN" sz="2000">
                <a:latin typeface="Tahoma" pitchFamily="34" charset="0"/>
              </a:rPr>
              <a:t>              </a:t>
            </a:r>
          </a:p>
          <a:p>
            <a:r>
              <a:rPr lang="en-US" altLang="zh-CN" sz="2000">
                <a:latin typeface="Tahoma" pitchFamily="34" charset="0"/>
              </a:rPr>
              <a:t>          +10      </a:t>
            </a:r>
            <a:r>
              <a:rPr lang="en-US" altLang="zh-CN" sz="2000" b="1">
                <a:latin typeface="Tahoma" pitchFamily="34" charset="0"/>
              </a:rPr>
              <a:t>0  01010</a:t>
            </a:r>
            <a:r>
              <a:rPr lang="en-US" altLang="zh-CN" sz="2000">
                <a:latin typeface="Tahoma" pitchFamily="34" charset="0"/>
              </a:rPr>
              <a:t>          -10        </a:t>
            </a:r>
            <a:r>
              <a:rPr lang="en-US" altLang="zh-CN" sz="2000" b="1">
                <a:latin typeface="Tahoma" pitchFamily="34" charset="0"/>
              </a:rPr>
              <a:t>1  10110</a:t>
            </a:r>
            <a:endParaRPr lang="en-US" altLang="zh-CN" sz="2000">
              <a:latin typeface="Tahoma" pitchFamily="34" charset="0"/>
            </a:endParaRPr>
          </a:p>
          <a:p>
            <a:r>
              <a:rPr lang="en-US" altLang="zh-CN" sz="2000">
                <a:latin typeface="Tahoma" pitchFamily="34" charset="0"/>
              </a:rPr>
              <a:t>          +24      </a:t>
            </a:r>
            <a:r>
              <a:rPr lang="en-US" altLang="zh-CN" sz="2000" b="1">
                <a:latin typeface="Tahoma" pitchFamily="34" charset="0"/>
              </a:rPr>
              <a:t>0  11000 </a:t>
            </a:r>
            <a:r>
              <a:rPr lang="en-US" altLang="zh-CN" sz="2000">
                <a:latin typeface="Tahoma" pitchFamily="34" charset="0"/>
              </a:rPr>
              <a:t>          + 4  </a:t>
            </a:r>
            <a:r>
              <a:rPr lang="en-US" altLang="zh-CN" sz="2000" b="1">
                <a:latin typeface="Tahoma" pitchFamily="34" charset="0"/>
              </a:rPr>
              <a:t>(1)0</a:t>
            </a:r>
            <a:r>
              <a:rPr lang="en-US" altLang="zh-CN" sz="2000">
                <a:latin typeface="Tahoma" pitchFamily="34" charset="0"/>
              </a:rPr>
              <a:t>  </a:t>
            </a:r>
            <a:r>
              <a:rPr lang="en-US" altLang="zh-CN" sz="2000" b="1">
                <a:latin typeface="Tahoma" pitchFamily="34" charset="0"/>
              </a:rPr>
              <a:t>00100</a:t>
            </a:r>
            <a:endParaRPr lang="en-US" altLang="zh-CN" sz="2000">
              <a:latin typeface="Tahoma" pitchFamily="34" charset="0"/>
            </a:endParaRPr>
          </a:p>
          <a:p>
            <a:r>
              <a:rPr lang="en-US" altLang="zh-CN" sz="2000">
                <a:latin typeface="Tahoma" pitchFamily="34" charset="0"/>
              </a:rPr>
              <a:t>         </a:t>
            </a:r>
          </a:p>
          <a:p>
            <a:r>
              <a:rPr lang="en-US" altLang="zh-CN" sz="2000">
                <a:latin typeface="Tahoma" pitchFamily="34" charset="0"/>
              </a:rPr>
              <a:t>        -14      </a:t>
            </a:r>
            <a:r>
              <a:rPr lang="en-US" altLang="zh-CN" sz="2000" b="1">
                <a:latin typeface="Tahoma" pitchFamily="34" charset="0"/>
              </a:rPr>
              <a:t>1  10010</a:t>
            </a:r>
            <a:r>
              <a:rPr lang="en-US" altLang="zh-CN" sz="2000">
                <a:latin typeface="Tahoma" pitchFamily="34" charset="0"/>
              </a:rPr>
              <a:t>           -14       </a:t>
            </a:r>
            <a:r>
              <a:rPr lang="en-US" altLang="zh-CN" sz="2000" b="1">
                <a:latin typeface="Tahoma" pitchFamily="34" charset="0"/>
              </a:rPr>
              <a:t>1  10010</a:t>
            </a:r>
            <a:r>
              <a:rPr lang="en-US" altLang="zh-CN" sz="2000">
                <a:latin typeface="Tahoma" pitchFamily="34" charset="0"/>
              </a:rPr>
              <a:t>              </a:t>
            </a:r>
          </a:p>
          <a:p>
            <a:r>
              <a:rPr lang="en-US" altLang="zh-CN" sz="2000">
                <a:latin typeface="Tahoma" pitchFamily="34" charset="0"/>
              </a:rPr>
              <a:t>       +10      </a:t>
            </a:r>
            <a:r>
              <a:rPr lang="en-US" altLang="zh-CN" sz="2000" b="1">
                <a:latin typeface="Tahoma" pitchFamily="34" charset="0"/>
              </a:rPr>
              <a:t>0  01010</a:t>
            </a:r>
            <a:r>
              <a:rPr lang="en-US" altLang="zh-CN" sz="2000">
                <a:latin typeface="Tahoma" pitchFamily="34" charset="0"/>
              </a:rPr>
              <a:t>           -10       </a:t>
            </a:r>
            <a:r>
              <a:rPr lang="en-US" altLang="zh-CN" sz="2000" b="1">
                <a:latin typeface="Tahoma" pitchFamily="34" charset="0"/>
              </a:rPr>
              <a:t>1  10110</a:t>
            </a:r>
            <a:endParaRPr lang="en-US" altLang="zh-CN" sz="2000">
              <a:latin typeface="Tahoma" pitchFamily="34" charset="0"/>
            </a:endParaRPr>
          </a:p>
          <a:p>
            <a:r>
              <a:rPr lang="en-US" altLang="zh-CN" sz="2000">
                <a:latin typeface="Tahoma" pitchFamily="34" charset="0"/>
              </a:rPr>
              <a:t>        - 4       </a:t>
            </a:r>
            <a:r>
              <a:rPr lang="en-US" altLang="zh-CN" sz="2000" b="1">
                <a:latin typeface="Tahoma" pitchFamily="34" charset="0"/>
              </a:rPr>
              <a:t>1  11100 </a:t>
            </a:r>
            <a:r>
              <a:rPr lang="en-US" altLang="zh-CN" sz="2000">
                <a:latin typeface="Tahoma" pitchFamily="34" charset="0"/>
              </a:rPr>
              <a:t>          -2 4 </a:t>
            </a:r>
            <a:r>
              <a:rPr lang="en-US" altLang="zh-CN" sz="2000" b="1">
                <a:latin typeface="Tahoma" pitchFamily="34" charset="0"/>
              </a:rPr>
              <a:t>(1)1</a:t>
            </a:r>
            <a:r>
              <a:rPr lang="en-US" altLang="zh-CN" sz="2000">
                <a:latin typeface="Tahoma" pitchFamily="34" charset="0"/>
              </a:rPr>
              <a:t>  </a:t>
            </a:r>
            <a:r>
              <a:rPr lang="en-US" altLang="zh-CN" sz="2000" b="1">
                <a:latin typeface="Tahoma" pitchFamily="34" charset="0"/>
              </a:rPr>
              <a:t>01000</a:t>
            </a:r>
          </a:p>
        </p:txBody>
      </p:sp>
      <p:sp>
        <p:nvSpPr>
          <p:cNvPr id="877572" name="Line 4"/>
          <p:cNvSpPr>
            <a:spLocks noChangeShapeType="1"/>
          </p:cNvSpPr>
          <p:nvPr/>
        </p:nvSpPr>
        <p:spPr bwMode="auto">
          <a:xfrm>
            <a:off x="1004888" y="3429000"/>
            <a:ext cx="2519362" cy="0"/>
          </a:xfrm>
          <a:prstGeom prst="line">
            <a:avLst/>
          </a:prstGeom>
          <a:noFill/>
          <a:ln w="15875">
            <a:solidFill>
              <a:schemeClr val="tx1"/>
            </a:solidFill>
            <a:round/>
            <a:headEnd/>
            <a:tailEnd/>
          </a:ln>
          <a:effectLst/>
        </p:spPr>
        <p:txBody>
          <a:bodyPr/>
          <a:lstStyle/>
          <a:p>
            <a:endParaRPr lang="zh-CN" altLang="en-US"/>
          </a:p>
        </p:txBody>
      </p:sp>
      <p:sp>
        <p:nvSpPr>
          <p:cNvPr id="877573" name="Line 5"/>
          <p:cNvSpPr>
            <a:spLocks noChangeShapeType="1"/>
          </p:cNvSpPr>
          <p:nvPr/>
        </p:nvSpPr>
        <p:spPr bwMode="auto">
          <a:xfrm>
            <a:off x="3995738" y="3429000"/>
            <a:ext cx="2519362" cy="0"/>
          </a:xfrm>
          <a:prstGeom prst="line">
            <a:avLst/>
          </a:prstGeom>
          <a:noFill/>
          <a:ln w="15875">
            <a:solidFill>
              <a:schemeClr val="tx1"/>
            </a:solidFill>
            <a:round/>
            <a:headEnd/>
            <a:tailEnd/>
          </a:ln>
          <a:effectLst/>
        </p:spPr>
        <p:txBody>
          <a:bodyPr/>
          <a:lstStyle/>
          <a:p>
            <a:endParaRPr lang="zh-CN" altLang="en-US"/>
          </a:p>
        </p:txBody>
      </p:sp>
      <p:sp>
        <p:nvSpPr>
          <p:cNvPr id="877574" name="Line 6"/>
          <p:cNvSpPr>
            <a:spLocks noChangeShapeType="1"/>
          </p:cNvSpPr>
          <p:nvPr/>
        </p:nvSpPr>
        <p:spPr bwMode="auto">
          <a:xfrm>
            <a:off x="827088" y="4619625"/>
            <a:ext cx="2519362" cy="0"/>
          </a:xfrm>
          <a:prstGeom prst="line">
            <a:avLst/>
          </a:prstGeom>
          <a:noFill/>
          <a:ln w="15875">
            <a:solidFill>
              <a:schemeClr val="tx1"/>
            </a:solidFill>
            <a:round/>
            <a:headEnd/>
            <a:tailEnd/>
          </a:ln>
          <a:effectLst/>
        </p:spPr>
        <p:txBody>
          <a:bodyPr/>
          <a:lstStyle/>
          <a:p>
            <a:endParaRPr lang="zh-CN" altLang="en-US"/>
          </a:p>
        </p:txBody>
      </p:sp>
      <p:sp>
        <p:nvSpPr>
          <p:cNvPr id="877575" name="Line 7"/>
          <p:cNvSpPr>
            <a:spLocks noChangeShapeType="1"/>
          </p:cNvSpPr>
          <p:nvPr/>
        </p:nvSpPr>
        <p:spPr bwMode="auto">
          <a:xfrm>
            <a:off x="3779838" y="4652963"/>
            <a:ext cx="2519362" cy="0"/>
          </a:xfrm>
          <a:prstGeom prst="line">
            <a:avLst/>
          </a:prstGeom>
          <a:noFill/>
          <a:ln w="15875">
            <a:solidFill>
              <a:schemeClr val="tx1"/>
            </a:solidFill>
            <a:round/>
            <a:headEnd/>
            <a:tailEnd/>
          </a:ln>
          <a:effectLst/>
        </p:spPr>
        <p:txBody>
          <a:bodyPr/>
          <a:lstStyle/>
          <a:p>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9" name="Text Box 7"/>
          <p:cNvSpPr txBox="1">
            <a:spLocks noChangeArrowheads="1"/>
          </p:cNvSpPr>
          <p:nvPr/>
        </p:nvSpPr>
        <p:spPr bwMode="auto">
          <a:xfrm>
            <a:off x="539750" y="476250"/>
            <a:ext cx="8355013" cy="1738313"/>
          </a:xfrm>
          <a:prstGeom prst="rect">
            <a:avLst/>
          </a:prstGeom>
          <a:noFill/>
          <a:ln w="9525">
            <a:noFill/>
            <a:miter lim="800000"/>
            <a:headEnd/>
            <a:tailEnd/>
          </a:ln>
          <a:effectLst/>
        </p:spPr>
        <p:txBody>
          <a:bodyPr>
            <a:spAutoFit/>
          </a:bodyPr>
          <a:lstStyle/>
          <a:p>
            <a:r>
              <a:rPr lang="en-US" altLang="zh-CN" sz="2800" b="1">
                <a:solidFill>
                  <a:srgbClr val="FF0000"/>
                </a:solidFill>
                <a:latin typeface="Tahoma" pitchFamily="34" charset="0"/>
              </a:rPr>
              <a:t>    </a:t>
            </a:r>
            <a:r>
              <a:rPr lang="zh-CN" altLang="en-US" sz="2000" b="1">
                <a:solidFill>
                  <a:srgbClr val="FF0000"/>
                </a:solidFill>
                <a:latin typeface="Tahoma" pitchFamily="34" charset="0"/>
              </a:rPr>
              <a:t>注意：</a:t>
            </a:r>
          </a:p>
          <a:p>
            <a:r>
              <a:rPr lang="zh-CN" altLang="en-US" sz="2000">
                <a:latin typeface="Tahoma" pitchFamily="34" charset="0"/>
              </a:rPr>
              <a:t>      （</a:t>
            </a:r>
            <a:r>
              <a:rPr lang="en-US" altLang="zh-CN" sz="2000">
                <a:latin typeface="Tahoma" pitchFamily="34" charset="0"/>
              </a:rPr>
              <a:t>1</a:t>
            </a:r>
            <a:r>
              <a:rPr lang="zh-CN" altLang="en-US" sz="2000">
                <a:latin typeface="Tahoma" pitchFamily="34" charset="0"/>
              </a:rPr>
              <a:t>） 由例</a:t>
            </a:r>
            <a:r>
              <a:rPr lang="en-US" altLang="zh-CN" sz="2000">
                <a:latin typeface="Tahoma" pitchFamily="34" charset="0"/>
              </a:rPr>
              <a:t>7-5</a:t>
            </a:r>
            <a:r>
              <a:rPr lang="zh-CN" altLang="en-US" sz="2000">
                <a:latin typeface="Tahoma" pitchFamily="34" charset="0"/>
              </a:rPr>
              <a:t>可以看出，若将两个加数的符号位和来自最高有效数字位的进位相加，得到的结果（舍弃产生的进位）就是和的符号。</a:t>
            </a:r>
          </a:p>
          <a:p>
            <a:r>
              <a:rPr lang="zh-CN" altLang="en-US" sz="2000">
                <a:latin typeface="Tahoma" pitchFamily="34" charset="0"/>
              </a:rPr>
              <a:t>      （</a:t>
            </a:r>
            <a:r>
              <a:rPr lang="en-US" altLang="zh-CN" sz="2000">
                <a:latin typeface="Tahoma" pitchFamily="34" charset="0"/>
              </a:rPr>
              <a:t>2</a:t>
            </a:r>
            <a:r>
              <a:rPr lang="zh-CN" altLang="en-US" sz="2000">
                <a:latin typeface="Tahoma" pitchFamily="34" charset="0"/>
              </a:rPr>
              <a:t>）需要指出的是，在两个同符号数相加时，它们的绝对值之和不可超过有效数字位所能表示的最大值，否则会得出错误的计算结果。</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Text Box 4"/>
          <p:cNvSpPr txBox="1">
            <a:spLocks noChangeArrowheads="1"/>
          </p:cNvSpPr>
          <p:nvPr/>
        </p:nvSpPr>
        <p:spPr bwMode="auto">
          <a:xfrm>
            <a:off x="539750" y="404813"/>
            <a:ext cx="8280400" cy="5461000"/>
          </a:xfrm>
          <a:prstGeom prst="rect">
            <a:avLst/>
          </a:prstGeom>
          <a:noFill/>
          <a:ln w="9525">
            <a:noFill/>
            <a:miter lim="800000"/>
            <a:headEnd/>
            <a:tailEnd/>
          </a:ln>
          <a:effectLst/>
        </p:spPr>
        <p:txBody>
          <a:bodyPr>
            <a:spAutoFit/>
          </a:bodyPr>
          <a:lstStyle/>
          <a:p>
            <a:pPr>
              <a:spcAft>
                <a:spcPct val="50000"/>
              </a:spcAft>
            </a:pPr>
            <a:r>
              <a:rPr lang="en-US" altLang="zh-CN" sz="2400" b="1"/>
              <a:t>7.2.3  </a:t>
            </a:r>
            <a:r>
              <a:rPr lang="zh-CN" altLang="en-US" sz="2400" b="1"/>
              <a:t>编码</a:t>
            </a:r>
            <a:r>
              <a:rPr lang="zh-CN" altLang="en-US" b="1"/>
              <a:t> </a:t>
            </a:r>
          </a:p>
          <a:p>
            <a:pPr>
              <a:spcAft>
                <a:spcPct val="40000"/>
              </a:spcAft>
            </a:pPr>
            <a:r>
              <a:rPr lang="en-US" altLang="zh-CN" sz="2000" b="1"/>
              <a:t>1. </a:t>
            </a:r>
            <a:r>
              <a:rPr lang="zh-CN" altLang="en-US" sz="2000" b="1"/>
              <a:t>二</a:t>
            </a:r>
            <a:r>
              <a:rPr lang="en-US" altLang="zh-CN" sz="2000" b="1"/>
              <a:t>-</a:t>
            </a:r>
            <a:r>
              <a:rPr lang="zh-CN" altLang="en-US" sz="2000" b="1"/>
              <a:t>十进制编码</a:t>
            </a:r>
          </a:p>
          <a:p>
            <a:r>
              <a:rPr lang="zh-CN" altLang="en-US"/>
              <a:t>       在数字设备中，任何数据和信息都要用二进制代码表示。二进制中只有</a:t>
            </a:r>
            <a:r>
              <a:rPr lang="en-US" altLang="zh-CN" b="1"/>
              <a:t>0</a:t>
            </a:r>
            <a:r>
              <a:rPr lang="zh-CN" altLang="en-US"/>
              <a:t>和</a:t>
            </a:r>
            <a:r>
              <a:rPr lang="en-US" altLang="zh-CN" b="1"/>
              <a:t>1</a:t>
            </a:r>
            <a:r>
              <a:rPr lang="zh-CN" altLang="en-US"/>
              <a:t>两个符号。</a:t>
            </a:r>
            <a:r>
              <a:rPr lang="en-US" altLang="zh-CN" i="1"/>
              <a:t>n</a:t>
            </a:r>
            <a:r>
              <a:rPr lang="zh-CN" altLang="en-US"/>
              <a:t>位二进制数有</a:t>
            </a:r>
            <a:r>
              <a:rPr lang="en-US" altLang="zh-CN"/>
              <a:t>2</a:t>
            </a:r>
            <a:r>
              <a:rPr lang="en-US" altLang="zh-CN" i="1" baseline="30000"/>
              <a:t>n</a:t>
            </a:r>
            <a:r>
              <a:rPr lang="zh-CN" altLang="en-US"/>
              <a:t>种不同的组合，即可以代表</a:t>
            </a:r>
            <a:r>
              <a:rPr lang="en-US" altLang="zh-CN"/>
              <a:t>2</a:t>
            </a:r>
            <a:r>
              <a:rPr lang="en-US" altLang="zh-CN" i="1" baseline="30000"/>
              <a:t>n</a:t>
            </a:r>
            <a:r>
              <a:rPr lang="zh-CN" altLang="en-US"/>
              <a:t>种不同的信息，指定用其中某一种二进制代码组合去代表某一信息的过程叫</a:t>
            </a:r>
            <a:r>
              <a:rPr lang="zh-CN" altLang="en-US" b="1"/>
              <a:t>编码</a:t>
            </a:r>
            <a:r>
              <a:rPr lang="zh-CN" altLang="en-US"/>
              <a:t>。由于这种指定是任意的，所以存在多种多样的编码方案。</a:t>
            </a:r>
          </a:p>
          <a:p>
            <a:r>
              <a:rPr lang="zh-CN" altLang="en-US"/>
              <a:t>       </a:t>
            </a:r>
            <a:r>
              <a:rPr lang="en-US" altLang="zh-CN" b="1"/>
              <a:t>BCD</a:t>
            </a:r>
            <a:r>
              <a:rPr lang="zh-CN" altLang="en-US" b="1"/>
              <a:t>码：</a:t>
            </a:r>
            <a:r>
              <a:rPr lang="zh-CN" altLang="en-US"/>
              <a:t>二</a:t>
            </a:r>
            <a:r>
              <a:rPr lang="en-US" altLang="zh-CN"/>
              <a:t>-</a:t>
            </a:r>
            <a:r>
              <a:rPr lang="zh-CN" altLang="en-US"/>
              <a:t>十进制编码是一种用</a:t>
            </a:r>
            <a:r>
              <a:rPr lang="en-US" altLang="zh-CN"/>
              <a:t>4</a:t>
            </a:r>
            <a:r>
              <a:rPr lang="zh-CN" altLang="en-US"/>
              <a:t>位二进制代码表示</a:t>
            </a:r>
            <a:r>
              <a:rPr lang="en-US" altLang="zh-CN"/>
              <a:t>1</a:t>
            </a:r>
            <a:r>
              <a:rPr lang="zh-CN" altLang="en-US"/>
              <a:t>位十进制数的编码，简称</a:t>
            </a:r>
            <a:r>
              <a:rPr lang="en-US" altLang="zh-CN"/>
              <a:t>BCD</a:t>
            </a:r>
            <a:r>
              <a:rPr lang="zh-CN" altLang="en-US"/>
              <a:t>（</a:t>
            </a:r>
            <a:r>
              <a:rPr lang="en-US" altLang="zh-CN"/>
              <a:t>Binary Coded Decimal</a:t>
            </a:r>
            <a:r>
              <a:rPr lang="zh-CN" altLang="en-US"/>
              <a:t>）码。</a:t>
            </a:r>
            <a:r>
              <a:rPr lang="en-US" altLang="zh-CN"/>
              <a:t>1</a:t>
            </a:r>
            <a:r>
              <a:rPr lang="zh-CN" altLang="en-US"/>
              <a:t>位十进制数有</a:t>
            </a:r>
            <a:r>
              <a:rPr lang="en-US" altLang="zh-CN"/>
              <a:t>0</a:t>
            </a:r>
            <a:r>
              <a:rPr lang="zh-CN" altLang="en-US"/>
              <a:t>～</a:t>
            </a:r>
            <a:r>
              <a:rPr lang="en-US" altLang="zh-CN"/>
              <a:t>9</a:t>
            </a:r>
            <a:r>
              <a:rPr lang="zh-CN" altLang="en-US"/>
              <a:t>十个数码，而</a:t>
            </a:r>
            <a:r>
              <a:rPr lang="en-US" altLang="zh-CN"/>
              <a:t>4</a:t>
            </a:r>
            <a:r>
              <a:rPr lang="zh-CN" altLang="en-US"/>
              <a:t>位二进制数有</a:t>
            </a:r>
            <a:r>
              <a:rPr lang="en-US" altLang="zh-CN"/>
              <a:t>16</a:t>
            </a:r>
            <a:r>
              <a:rPr lang="zh-CN" altLang="en-US"/>
              <a:t>种组态，指定其中的任意</a:t>
            </a:r>
            <a:r>
              <a:rPr lang="en-US" altLang="zh-CN"/>
              <a:t>10</a:t>
            </a:r>
            <a:r>
              <a:rPr lang="zh-CN" altLang="en-US"/>
              <a:t>种组态来表示十进制的</a:t>
            </a:r>
            <a:r>
              <a:rPr lang="en-US" altLang="zh-CN"/>
              <a:t>10</a:t>
            </a:r>
            <a:r>
              <a:rPr lang="zh-CN" altLang="en-US"/>
              <a:t>个数，因此</a:t>
            </a:r>
            <a:r>
              <a:rPr lang="en-US" altLang="zh-CN"/>
              <a:t>BCD</a:t>
            </a:r>
            <a:r>
              <a:rPr lang="zh-CN" altLang="en-US"/>
              <a:t>编码方案有很多，常用的有</a:t>
            </a:r>
            <a:r>
              <a:rPr lang="en-US" altLang="zh-CN"/>
              <a:t>8421</a:t>
            </a:r>
            <a:r>
              <a:rPr lang="zh-CN" altLang="en-US"/>
              <a:t>码、余</a:t>
            </a:r>
            <a:r>
              <a:rPr lang="en-US" altLang="zh-CN"/>
              <a:t>3</a:t>
            </a:r>
            <a:r>
              <a:rPr lang="zh-CN" altLang="en-US"/>
              <a:t>码、</a:t>
            </a:r>
            <a:r>
              <a:rPr lang="en-US" altLang="zh-CN"/>
              <a:t>2421</a:t>
            </a:r>
            <a:r>
              <a:rPr lang="zh-CN" altLang="en-US"/>
              <a:t>码、</a:t>
            </a:r>
            <a:r>
              <a:rPr lang="en-US" altLang="zh-CN"/>
              <a:t>5421</a:t>
            </a:r>
            <a:r>
              <a:rPr lang="zh-CN" altLang="en-US"/>
              <a:t>码、格雷码等，如表</a:t>
            </a:r>
            <a:r>
              <a:rPr lang="en-US" altLang="zh-CN"/>
              <a:t>7-1</a:t>
            </a:r>
            <a:r>
              <a:rPr lang="zh-CN" altLang="en-US"/>
              <a:t>所列。</a:t>
            </a:r>
          </a:p>
          <a:p>
            <a:r>
              <a:rPr lang="zh-CN" altLang="en-US"/>
              <a:t>       </a:t>
            </a:r>
            <a:r>
              <a:rPr lang="en-US" altLang="zh-CN" b="1"/>
              <a:t>8421BCD</a:t>
            </a:r>
            <a:r>
              <a:rPr lang="zh-CN" altLang="en-US" b="1"/>
              <a:t>码：</a:t>
            </a:r>
            <a:r>
              <a:rPr lang="zh-CN" altLang="en-US"/>
              <a:t>它是最常用的一种</a:t>
            </a:r>
            <a:r>
              <a:rPr lang="en-US" altLang="zh-CN"/>
              <a:t>BCD</a:t>
            </a:r>
            <a:r>
              <a:rPr lang="zh-CN" altLang="en-US"/>
              <a:t>码，它和自然二进制码的组成相似，</a:t>
            </a:r>
            <a:r>
              <a:rPr lang="en-US" altLang="zh-CN"/>
              <a:t>4</a:t>
            </a:r>
            <a:r>
              <a:rPr lang="zh-CN" altLang="en-US"/>
              <a:t>位的权值从高到低依次是</a:t>
            </a:r>
            <a:r>
              <a:rPr lang="en-US" altLang="zh-CN"/>
              <a:t>8</a:t>
            </a:r>
            <a:r>
              <a:rPr lang="zh-CN" altLang="en-US"/>
              <a:t>，</a:t>
            </a:r>
            <a:r>
              <a:rPr lang="en-US" altLang="zh-CN"/>
              <a:t>4</a:t>
            </a:r>
            <a:r>
              <a:rPr lang="zh-CN" altLang="en-US"/>
              <a:t>，</a:t>
            </a:r>
            <a:r>
              <a:rPr lang="en-US" altLang="zh-CN"/>
              <a:t>2</a:t>
            </a:r>
            <a:r>
              <a:rPr lang="zh-CN" altLang="en-US"/>
              <a:t>，</a:t>
            </a:r>
            <a:r>
              <a:rPr lang="en-US" altLang="zh-CN"/>
              <a:t>1</a:t>
            </a:r>
            <a:r>
              <a:rPr lang="zh-CN" altLang="en-US"/>
              <a:t>。但不同的是，它只选取了</a:t>
            </a:r>
            <a:r>
              <a:rPr lang="en-US" altLang="zh-CN"/>
              <a:t>4</a:t>
            </a:r>
            <a:r>
              <a:rPr lang="zh-CN" altLang="en-US"/>
              <a:t>位自然二进制码</a:t>
            </a:r>
            <a:r>
              <a:rPr lang="en-US" altLang="zh-CN"/>
              <a:t>16</a:t>
            </a:r>
            <a:r>
              <a:rPr lang="zh-CN" altLang="en-US"/>
              <a:t>个组合中的前</a:t>
            </a:r>
            <a:r>
              <a:rPr lang="en-US" altLang="zh-CN"/>
              <a:t>10</a:t>
            </a:r>
            <a:r>
              <a:rPr lang="zh-CN" altLang="en-US"/>
              <a:t>个组合，即</a:t>
            </a:r>
            <a:r>
              <a:rPr lang="en-US" altLang="zh-CN" b="1"/>
              <a:t>0000</a:t>
            </a:r>
            <a:r>
              <a:rPr lang="zh-CN" altLang="en-US"/>
              <a:t>～</a:t>
            </a:r>
            <a:r>
              <a:rPr lang="en-US" altLang="zh-CN" b="1"/>
              <a:t>1001</a:t>
            </a:r>
            <a:r>
              <a:rPr lang="zh-CN" altLang="en-US"/>
              <a:t>，分别用来表示</a:t>
            </a:r>
            <a:r>
              <a:rPr lang="en-US" altLang="zh-CN"/>
              <a:t>0</a:t>
            </a:r>
            <a:r>
              <a:rPr lang="zh-CN" altLang="en-US"/>
              <a:t>～</a:t>
            </a:r>
            <a:r>
              <a:rPr lang="en-US" altLang="zh-CN"/>
              <a:t>9</a:t>
            </a:r>
            <a:r>
              <a:rPr lang="zh-CN" altLang="en-US"/>
              <a:t>十个十进制数，称为有效码，剩下的</a:t>
            </a:r>
            <a:r>
              <a:rPr lang="en-US" altLang="zh-CN"/>
              <a:t>6</a:t>
            </a:r>
            <a:r>
              <a:rPr lang="zh-CN" altLang="en-US"/>
              <a:t>个组合</a:t>
            </a:r>
            <a:r>
              <a:rPr lang="en-US" altLang="zh-CN" b="1"/>
              <a:t>1010</a:t>
            </a:r>
            <a:r>
              <a:rPr lang="zh-CN" altLang="en-US"/>
              <a:t>～</a:t>
            </a:r>
            <a:r>
              <a:rPr lang="en-US" altLang="zh-CN" b="1"/>
              <a:t>1111</a:t>
            </a:r>
            <a:r>
              <a:rPr lang="zh-CN" altLang="en-US"/>
              <a:t>没有采用，称为无效码。</a:t>
            </a:r>
            <a:r>
              <a:rPr lang="en-US" altLang="zh-CN"/>
              <a:t>8421BCD</a:t>
            </a:r>
            <a:r>
              <a:rPr lang="zh-CN" altLang="en-US"/>
              <a:t>码与十进制数之间的转换只要直接按位转换即可。例如：</a:t>
            </a:r>
          </a:p>
          <a:p>
            <a:r>
              <a:rPr lang="zh-CN" altLang="en-US"/>
              <a:t>                   （</a:t>
            </a:r>
            <a:r>
              <a:rPr lang="en-US" altLang="zh-CN"/>
              <a:t>509.37</a:t>
            </a:r>
            <a:r>
              <a:rPr lang="zh-CN" altLang="en-US"/>
              <a:t>）</a:t>
            </a:r>
            <a:r>
              <a:rPr lang="en-US" altLang="zh-CN" baseline="-25000"/>
              <a:t>10 </a:t>
            </a:r>
            <a:r>
              <a:rPr lang="en-US" altLang="zh-CN"/>
              <a:t>= </a:t>
            </a:r>
            <a:r>
              <a:rPr lang="zh-CN" altLang="en-US"/>
              <a:t>（</a:t>
            </a:r>
            <a:r>
              <a:rPr lang="en-US" altLang="zh-CN" b="1"/>
              <a:t>0101  0000  1001 . 0011  0111</a:t>
            </a:r>
            <a:r>
              <a:rPr lang="zh-CN" altLang="en-US"/>
              <a:t>）</a:t>
            </a:r>
            <a:r>
              <a:rPr lang="en-US" altLang="zh-CN" baseline="-25000"/>
              <a:t>8421BCD</a:t>
            </a:r>
          </a:p>
          <a:p>
            <a:r>
              <a:rPr lang="en-US" altLang="zh-CN"/>
              <a:t>                   </a:t>
            </a:r>
            <a:r>
              <a:rPr lang="zh-CN" altLang="en-US"/>
              <a:t>（</a:t>
            </a:r>
            <a:r>
              <a:rPr lang="en-US" altLang="zh-CN" b="1"/>
              <a:t>0111  0100  1000 . 0001  0110</a:t>
            </a:r>
            <a:r>
              <a:rPr lang="zh-CN" altLang="en-US"/>
              <a:t>）</a:t>
            </a:r>
            <a:r>
              <a:rPr lang="en-US" altLang="zh-CN" baseline="-25000"/>
              <a:t>8421BCD</a:t>
            </a:r>
            <a:r>
              <a:rPr lang="en-US" altLang="zh-CN"/>
              <a:t> = </a:t>
            </a:r>
            <a:r>
              <a:rPr lang="zh-CN" altLang="en-US"/>
              <a:t>（</a:t>
            </a:r>
            <a:r>
              <a:rPr lang="en-US" altLang="zh-CN"/>
              <a:t>748.16</a:t>
            </a:r>
            <a:r>
              <a:rPr lang="zh-CN" altLang="en-US"/>
              <a:t>）</a:t>
            </a:r>
            <a:r>
              <a:rPr lang="en-US" altLang="zh-CN" baseline="-25000"/>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395288" y="476250"/>
            <a:ext cx="8424862" cy="366713"/>
          </a:xfrm>
          <a:prstGeom prst="rect">
            <a:avLst/>
          </a:prstGeom>
          <a:noFill/>
          <a:ln w="9525">
            <a:noFill/>
            <a:miter lim="800000"/>
            <a:headEnd/>
            <a:tailEnd/>
          </a:ln>
          <a:effectLst/>
        </p:spPr>
        <p:txBody>
          <a:bodyPr>
            <a:spAutoFit/>
          </a:bodyPr>
          <a:lstStyle/>
          <a:p>
            <a:pPr>
              <a:spcBef>
                <a:spcPct val="50000"/>
              </a:spcBef>
            </a:pPr>
            <a:endParaRPr lang="zh-CN" altLang="zh-CN">
              <a:latin typeface="Tahoma" pitchFamily="34" charset="0"/>
            </a:endParaRPr>
          </a:p>
        </p:txBody>
      </p:sp>
      <p:sp>
        <p:nvSpPr>
          <p:cNvPr id="407555" name="Text Box 3"/>
          <p:cNvSpPr txBox="1">
            <a:spLocks noChangeArrowheads="1"/>
          </p:cNvSpPr>
          <p:nvPr/>
        </p:nvSpPr>
        <p:spPr bwMode="auto">
          <a:xfrm>
            <a:off x="468313" y="549275"/>
            <a:ext cx="8280400" cy="5565775"/>
          </a:xfrm>
          <a:prstGeom prst="rect">
            <a:avLst/>
          </a:prstGeom>
          <a:noFill/>
          <a:ln w="9525">
            <a:noFill/>
            <a:miter lim="800000"/>
            <a:headEnd/>
            <a:tailEnd/>
          </a:ln>
          <a:effectLst/>
        </p:spPr>
        <p:txBody>
          <a:bodyPr>
            <a:spAutoFit/>
          </a:bodyPr>
          <a:lstStyle/>
          <a:p>
            <a:pPr>
              <a:spcBef>
                <a:spcPct val="50000"/>
              </a:spcBef>
            </a:pPr>
            <a:r>
              <a:rPr lang="zh-CN" altLang="en-US" sz="2800" b="1">
                <a:latin typeface="Tahoma" pitchFamily="34" charset="0"/>
              </a:rPr>
              <a:t>                          </a:t>
            </a:r>
            <a:r>
              <a:rPr lang="zh-CN" altLang="en-US" sz="4000" b="1">
                <a:latin typeface="Tahoma" pitchFamily="34" charset="0"/>
                <a:ea typeface="隶书" pitchFamily="49" charset="-122"/>
              </a:rPr>
              <a:t>本章内容提要</a:t>
            </a:r>
          </a:p>
          <a:p>
            <a:r>
              <a:rPr lang="zh-CN" altLang="en-US" sz="2400" b="1">
                <a:latin typeface="Tahoma" pitchFamily="34" charset="0"/>
              </a:rPr>
              <a:t>重点： </a:t>
            </a:r>
            <a:endParaRPr lang="zh-CN" altLang="en-US" b="1"/>
          </a:p>
          <a:p>
            <a:pPr>
              <a:spcAft>
                <a:spcPct val="35000"/>
              </a:spcAft>
            </a:pPr>
            <a:r>
              <a:rPr lang="zh-CN" altLang="en-US" sz="2000" b="1"/>
              <a:t>（</a:t>
            </a:r>
            <a:r>
              <a:rPr lang="en-US" altLang="zh-CN" sz="2000" b="1"/>
              <a:t>1</a:t>
            </a:r>
            <a:r>
              <a:rPr lang="zh-CN" altLang="en-US" sz="2000" b="1"/>
              <a:t>）各种码制；</a:t>
            </a:r>
          </a:p>
          <a:p>
            <a:pPr>
              <a:spcAft>
                <a:spcPct val="35000"/>
              </a:spcAft>
            </a:pPr>
            <a:r>
              <a:rPr lang="zh-CN" altLang="en-US" sz="2000" b="1"/>
              <a:t>（</a:t>
            </a:r>
            <a:r>
              <a:rPr lang="en-US" altLang="zh-CN" sz="2000" b="1"/>
              <a:t>2</a:t>
            </a:r>
            <a:r>
              <a:rPr lang="zh-CN" altLang="en-US" sz="2000" b="1"/>
              <a:t>）逻辑函数各种表示方法的特点及应用；</a:t>
            </a:r>
          </a:p>
          <a:p>
            <a:pPr>
              <a:spcAft>
                <a:spcPct val="35000"/>
              </a:spcAft>
            </a:pPr>
            <a:r>
              <a:rPr lang="zh-CN" altLang="en-US" sz="2000" b="1"/>
              <a:t>（</a:t>
            </a:r>
            <a:r>
              <a:rPr lang="en-US" altLang="zh-CN" sz="2000" b="1"/>
              <a:t>3</a:t>
            </a:r>
            <a:r>
              <a:rPr lang="zh-CN" altLang="en-US" sz="2000" b="1"/>
              <a:t>）集成</a:t>
            </a:r>
            <a:r>
              <a:rPr lang="en-US" altLang="zh-CN" sz="2000" b="1"/>
              <a:t>TTL</a:t>
            </a:r>
            <a:r>
              <a:rPr lang="zh-CN" altLang="en-US" sz="2000" b="1"/>
              <a:t>与非门及其外特性；</a:t>
            </a:r>
          </a:p>
          <a:p>
            <a:pPr>
              <a:spcAft>
                <a:spcPct val="35000"/>
              </a:spcAft>
            </a:pPr>
            <a:r>
              <a:rPr lang="zh-CN" altLang="en-US" sz="2000" b="1"/>
              <a:t>（</a:t>
            </a:r>
            <a:r>
              <a:rPr lang="en-US" altLang="zh-CN" sz="2000" b="1"/>
              <a:t>4</a:t>
            </a:r>
            <a:r>
              <a:rPr lang="zh-CN" altLang="en-US" sz="2000" b="1"/>
              <a:t>）三态门及</a:t>
            </a:r>
            <a:r>
              <a:rPr lang="en-US" altLang="zh-CN" sz="2000" b="1"/>
              <a:t>OC</a:t>
            </a:r>
            <a:r>
              <a:rPr lang="zh-CN" altLang="en-US" sz="2000" b="1"/>
              <a:t>门的结构、工作原理及应用；</a:t>
            </a:r>
          </a:p>
          <a:p>
            <a:pPr>
              <a:spcAft>
                <a:spcPct val="35000"/>
              </a:spcAft>
            </a:pPr>
            <a:r>
              <a:rPr lang="zh-CN" altLang="en-US" sz="2000" b="1"/>
              <a:t>（</a:t>
            </a:r>
            <a:r>
              <a:rPr lang="en-US" altLang="zh-CN" sz="2000" b="1"/>
              <a:t>5</a:t>
            </a:r>
            <a:r>
              <a:rPr lang="zh-CN" altLang="en-US" sz="2000" b="1"/>
              <a:t>）逻辑函数的化简。</a:t>
            </a:r>
          </a:p>
          <a:p>
            <a:pPr>
              <a:spcAft>
                <a:spcPct val="35000"/>
              </a:spcAft>
            </a:pPr>
            <a:r>
              <a:rPr lang="zh-CN" altLang="en-US" sz="2400" b="1"/>
              <a:t>难点：</a:t>
            </a:r>
          </a:p>
          <a:p>
            <a:pPr>
              <a:spcAft>
                <a:spcPct val="35000"/>
              </a:spcAft>
            </a:pPr>
            <a:r>
              <a:rPr lang="zh-CN" altLang="en-US" sz="2000" b="1"/>
              <a:t>（</a:t>
            </a:r>
            <a:r>
              <a:rPr lang="en-US" altLang="zh-CN" sz="2000" b="1"/>
              <a:t>1</a:t>
            </a:r>
            <a:r>
              <a:rPr lang="zh-CN" altLang="en-US" sz="2000" b="1"/>
              <a:t>）逻辑函数不同表示方法之间的转换；</a:t>
            </a:r>
          </a:p>
          <a:p>
            <a:pPr>
              <a:spcAft>
                <a:spcPct val="35000"/>
              </a:spcAft>
            </a:pPr>
            <a:r>
              <a:rPr lang="zh-CN" altLang="en-US" sz="2000" b="1"/>
              <a:t>（</a:t>
            </a:r>
            <a:r>
              <a:rPr lang="en-US" altLang="zh-CN" sz="2000" b="1"/>
              <a:t>2</a:t>
            </a:r>
            <a:r>
              <a:rPr lang="zh-CN" altLang="en-US" sz="2000" b="1"/>
              <a:t>）集成门电路外特性的测试与应用；</a:t>
            </a:r>
          </a:p>
          <a:p>
            <a:pPr>
              <a:spcAft>
                <a:spcPct val="35000"/>
              </a:spcAft>
            </a:pPr>
            <a:r>
              <a:rPr lang="zh-CN" altLang="en-US" sz="2000" b="1"/>
              <a:t>（</a:t>
            </a:r>
            <a:r>
              <a:rPr lang="en-US" altLang="zh-CN" sz="2000" b="1"/>
              <a:t>3</a:t>
            </a:r>
            <a:r>
              <a:rPr lang="zh-CN" altLang="en-US" sz="2000" b="1"/>
              <a:t>）不同集成门电路之间的兼容性。</a:t>
            </a:r>
          </a:p>
          <a:p>
            <a:pPr>
              <a:spcAft>
                <a:spcPct val="35000"/>
              </a:spcAft>
            </a:pPr>
            <a:r>
              <a:rPr lang="zh-CN" altLang="en-US" sz="2000" b="1"/>
              <a:t>（</a:t>
            </a:r>
            <a:r>
              <a:rPr lang="en-US" altLang="zh-CN" sz="2000" b="1"/>
              <a:t>4</a:t>
            </a:r>
            <a:r>
              <a:rPr lang="zh-CN" altLang="en-US" sz="2000" b="1"/>
              <a:t>）灵活选用逻辑函数的化简方法；</a:t>
            </a:r>
          </a:p>
          <a:p>
            <a:pPr>
              <a:spcAft>
                <a:spcPct val="35000"/>
              </a:spcAft>
            </a:pPr>
            <a:r>
              <a:rPr lang="zh-CN" altLang="en-US" sz="2000" b="1"/>
              <a:t>（</a:t>
            </a:r>
            <a:r>
              <a:rPr lang="en-US" altLang="zh-CN" sz="2000" b="1"/>
              <a:t>5</a:t>
            </a:r>
            <a:r>
              <a:rPr lang="zh-CN" altLang="en-US" sz="2000" b="1"/>
              <a:t>）具有无关项的逻辑函数的化简。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Text Box 4"/>
          <p:cNvSpPr txBox="1">
            <a:spLocks noChangeArrowheads="1"/>
          </p:cNvSpPr>
          <p:nvPr/>
        </p:nvSpPr>
        <p:spPr bwMode="auto">
          <a:xfrm>
            <a:off x="684213" y="476250"/>
            <a:ext cx="7920037" cy="3937000"/>
          </a:xfrm>
          <a:prstGeom prst="rect">
            <a:avLst/>
          </a:prstGeom>
          <a:noFill/>
          <a:ln w="9525">
            <a:noFill/>
            <a:miter lim="800000"/>
            <a:headEnd/>
            <a:tailEnd/>
          </a:ln>
          <a:effectLst/>
        </p:spPr>
        <p:txBody>
          <a:bodyPr>
            <a:spAutoFit/>
          </a:bodyPr>
          <a:lstStyle/>
          <a:p>
            <a:r>
              <a:rPr lang="en-US" altLang="zh-CN"/>
              <a:t>       </a:t>
            </a:r>
            <a:r>
              <a:rPr lang="zh-CN" altLang="en-US"/>
              <a:t>余</a:t>
            </a:r>
            <a:r>
              <a:rPr lang="en-US" altLang="zh-CN"/>
              <a:t>3</a:t>
            </a:r>
            <a:r>
              <a:rPr lang="zh-CN" altLang="en-US"/>
              <a:t>码由</a:t>
            </a:r>
            <a:r>
              <a:rPr lang="en-US" altLang="zh-CN"/>
              <a:t>8421</a:t>
            </a:r>
            <a:r>
              <a:rPr lang="zh-CN" altLang="en-US"/>
              <a:t>码加</a:t>
            </a:r>
            <a:r>
              <a:rPr lang="en-US" altLang="zh-CN"/>
              <a:t>3</a:t>
            </a:r>
            <a:r>
              <a:rPr lang="zh-CN" altLang="en-US"/>
              <a:t>（</a:t>
            </a:r>
            <a:r>
              <a:rPr lang="en-US" altLang="zh-CN" b="1"/>
              <a:t>0011</a:t>
            </a:r>
            <a:r>
              <a:rPr lang="zh-CN" altLang="en-US"/>
              <a:t>）得到。或者说是选取了</a:t>
            </a:r>
            <a:r>
              <a:rPr lang="en-US" altLang="zh-CN"/>
              <a:t>4</a:t>
            </a:r>
            <a:r>
              <a:rPr lang="zh-CN" altLang="en-US"/>
              <a:t>位自然二进制码</a:t>
            </a:r>
            <a:r>
              <a:rPr lang="en-US" altLang="zh-CN"/>
              <a:t>16</a:t>
            </a:r>
            <a:r>
              <a:rPr lang="zh-CN" altLang="en-US"/>
              <a:t>个组合中的中间</a:t>
            </a:r>
            <a:r>
              <a:rPr lang="en-US" altLang="zh-CN"/>
              <a:t>10</a:t>
            </a:r>
            <a:r>
              <a:rPr lang="zh-CN" altLang="en-US"/>
              <a:t>个，而舍弃头、尾</a:t>
            </a:r>
            <a:r>
              <a:rPr lang="en-US" altLang="zh-CN"/>
              <a:t>3</a:t>
            </a:r>
            <a:r>
              <a:rPr lang="zh-CN" altLang="en-US"/>
              <a:t>个组合而形成。</a:t>
            </a:r>
          </a:p>
          <a:p>
            <a:endParaRPr lang="zh-CN" altLang="en-US"/>
          </a:p>
          <a:p>
            <a:r>
              <a:rPr lang="zh-CN" altLang="en-US"/>
              <a:t>       </a:t>
            </a:r>
            <a:r>
              <a:rPr lang="en-US" altLang="zh-CN"/>
              <a:t>2421BCD</a:t>
            </a:r>
            <a:r>
              <a:rPr lang="zh-CN" altLang="en-US"/>
              <a:t>码和</a:t>
            </a:r>
            <a:r>
              <a:rPr lang="en-US" altLang="zh-CN"/>
              <a:t>5421BCD</a:t>
            </a:r>
            <a:r>
              <a:rPr lang="zh-CN" altLang="en-US"/>
              <a:t>码都是有权码，从高位到低位的权值依次为：</a:t>
            </a:r>
            <a:r>
              <a:rPr lang="en-US" altLang="zh-CN"/>
              <a:t>2</a:t>
            </a:r>
            <a:r>
              <a:rPr lang="zh-CN" altLang="en-US"/>
              <a:t>，</a:t>
            </a:r>
            <a:r>
              <a:rPr lang="en-US" altLang="zh-CN"/>
              <a:t>4</a:t>
            </a:r>
            <a:r>
              <a:rPr lang="zh-CN" altLang="en-US"/>
              <a:t>，</a:t>
            </a:r>
            <a:r>
              <a:rPr lang="en-US" altLang="zh-CN"/>
              <a:t>2</a:t>
            </a:r>
            <a:r>
              <a:rPr lang="zh-CN" altLang="en-US"/>
              <a:t>，</a:t>
            </a:r>
            <a:r>
              <a:rPr lang="en-US" altLang="zh-CN"/>
              <a:t>1</a:t>
            </a:r>
            <a:r>
              <a:rPr lang="zh-CN" altLang="en-US"/>
              <a:t>和</a:t>
            </a:r>
            <a:r>
              <a:rPr lang="en-US" altLang="zh-CN"/>
              <a:t>5</a:t>
            </a:r>
            <a:r>
              <a:rPr lang="zh-CN" altLang="en-US"/>
              <a:t>，</a:t>
            </a:r>
            <a:r>
              <a:rPr lang="en-US" altLang="zh-CN"/>
              <a:t>4</a:t>
            </a:r>
            <a:r>
              <a:rPr lang="zh-CN" altLang="en-US"/>
              <a:t>，</a:t>
            </a:r>
            <a:r>
              <a:rPr lang="en-US" altLang="zh-CN"/>
              <a:t>2</a:t>
            </a:r>
            <a:r>
              <a:rPr lang="zh-CN" altLang="en-US"/>
              <a:t>，</a:t>
            </a:r>
            <a:r>
              <a:rPr lang="en-US" altLang="zh-CN"/>
              <a:t>1</a:t>
            </a:r>
            <a:r>
              <a:rPr lang="zh-CN" altLang="en-US"/>
              <a:t>，这两种码的编码方案都不是唯一的，表</a:t>
            </a:r>
            <a:r>
              <a:rPr lang="en-US" altLang="zh-CN"/>
              <a:t>12-1</a:t>
            </a:r>
            <a:r>
              <a:rPr lang="zh-CN" altLang="en-US"/>
              <a:t>中给出的是其中一种方案。</a:t>
            </a:r>
          </a:p>
          <a:p>
            <a:r>
              <a:rPr lang="zh-CN" altLang="en-US"/>
              <a:t>       </a:t>
            </a:r>
            <a:r>
              <a:rPr lang="en-US" altLang="zh-CN"/>
              <a:t>2421BCD</a:t>
            </a:r>
            <a:r>
              <a:rPr lang="zh-CN" altLang="en-US"/>
              <a:t>码在进行运算时，也具有和余</a:t>
            </a:r>
            <a:r>
              <a:rPr lang="en-US" altLang="zh-CN"/>
              <a:t>3</a:t>
            </a:r>
            <a:r>
              <a:rPr lang="zh-CN" altLang="en-US"/>
              <a:t>码类似的特点。</a:t>
            </a:r>
          </a:p>
          <a:p>
            <a:endParaRPr lang="zh-CN" altLang="en-US"/>
          </a:p>
          <a:p>
            <a:r>
              <a:rPr lang="zh-CN" altLang="en-US"/>
              <a:t>       </a:t>
            </a:r>
            <a:r>
              <a:rPr lang="en-US" altLang="zh-CN"/>
              <a:t>5421BCD</a:t>
            </a:r>
            <a:r>
              <a:rPr lang="zh-CN" altLang="en-US"/>
              <a:t>码较明显的一个特点是：最高位连续</a:t>
            </a:r>
            <a:r>
              <a:rPr lang="en-US" altLang="zh-CN"/>
              <a:t>5</a:t>
            </a:r>
            <a:r>
              <a:rPr lang="zh-CN" altLang="en-US"/>
              <a:t>个</a:t>
            </a:r>
            <a:r>
              <a:rPr lang="en-US" altLang="zh-CN" b="1"/>
              <a:t>0</a:t>
            </a:r>
            <a:r>
              <a:rPr lang="zh-CN" altLang="en-US"/>
              <a:t>后又连续五个</a:t>
            </a:r>
            <a:r>
              <a:rPr lang="en-US" altLang="zh-CN" b="1"/>
              <a:t>1</a:t>
            </a:r>
            <a:r>
              <a:rPr lang="zh-CN" altLang="en-US"/>
              <a:t>。若计数器采用该种代码进行编码，在最高位可产生对称方波输出。</a:t>
            </a:r>
          </a:p>
          <a:p>
            <a:endParaRPr lang="zh-CN" altLang="en-US"/>
          </a:p>
          <a:p>
            <a:r>
              <a:rPr lang="zh-CN" altLang="en-US"/>
              <a:t>       格雷码有多种编码形式，但所有格雷码都有两个显著的特点：一是相邻性，二是循环性。相邻性是指任意两个相邻的代码间仅有</a:t>
            </a:r>
            <a:r>
              <a:rPr lang="en-US" altLang="zh-CN"/>
              <a:t>1</a:t>
            </a:r>
            <a:r>
              <a:rPr lang="zh-CN" altLang="en-US"/>
              <a:t>位的状态不同；循环性是指首尾的两个代码也具有相邻性。因此，格雷码也称循环码。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20" name="Text Box 4"/>
          <p:cNvSpPr txBox="1">
            <a:spLocks noChangeArrowheads="1"/>
          </p:cNvSpPr>
          <p:nvPr/>
        </p:nvSpPr>
        <p:spPr bwMode="auto">
          <a:xfrm>
            <a:off x="2051050" y="476250"/>
            <a:ext cx="5113338"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表</a:t>
            </a:r>
            <a:r>
              <a:rPr lang="en-US" altLang="zh-CN" b="1"/>
              <a:t>7-1  </a:t>
            </a:r>
            <a:r>
              <a:rPr lang="zh-CN" altLang="en-US" b="1"/>
              <a:t>几种常见的</a:t>
            </a:r>
            <a:r>
              <a:rPr lang="en-US" altLang="zh-CN" b="1"/>
              <a:t>BCD</a:t>
            </a:r>
            <a:r>
              <a:rPr lang="zh-CN" altLang="en-US" b="1"/>
              <a:t>代码</a:t>
            </a:r>
          </a:p>
        </p:txBody>
      </p:sp>
      <p:pic>
        <p:nvPicPr>
          <p:cNvPr id="879621" name="Picture 5"/>
          <p:cNvPicPr>
            <a:picLocks noChangeAspect="1" noChangeArrowheads="1"/>
          </p:cNvPicPr>
          <p:nvPr/>
        </p:nvPicPr>
        <p:blipFill>
          <a:blip r:embed="rId2" cstate="print"/>
          <a:srcRect t="5629"/>
          <a:stretch>
            <a:fillRect/>
          </a:stretch>
        </p:blipFill>
        <p:spPr bwMode="auto">
          <a:xfrm>
            <a:off x="971550" y="908050"/>
            <a:ext cx="7272338" cy="48434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4" name="Text Box 4"/>
          <p:cNvSpPr txBox="1">
            <a:spLocks noChangeArrowheads="1"/>
          </p:cNvSpPr>
          <p:nvPr/>
        </p:nvSpPr>
        <p:spPr bwMode="auto">
          <a:xfrm>
            <a:off x="611188" y="476250"/>
            <a:ext cx="8137525" cy="4684713"/>
          </a:xfrm>
          <a:prstGeom prst="rect">
            <a:avLst/>
          </a:prstGeom>
          <a:noFill/>
          <a:ln w="9525">
            <a:noFill/>
            <a:miter lim="800000"/>
            <a:headEnd/>
            <a:tailEnd/>
          </a:ln>
          <a:effectLst/>
        </p:spPr>
        <p:txBody>
          <a:bodyPr>
            <a:spAutoFit/>
          </a:bodyPr>
          <a:lstStyle/>
          <a:p>
            <a:pPr>
              <a:spcAft>
                <a:spcPct val="55000"/>
              </a:spcAft>
            </a:pPr>
            <a:r>
              <a:rPr lang="en-US" altLang="zh-CN" sz="2000" b="1"/>
              <a:t>2. </a:t>
            </a:r>
            <a:r>
              <a:rPr lang="zh-CN" altLang="en-US" sz="2000" b="1"/>
              <a:t>字符码</a:t>
            </a:r>
          </a:p>
          <a:p>
            <a:r>
              <a:rPr lang="zh-CN" altLang="en-US"/>
              <a:t>       字符码是对字母、符号等编码的代码。目前使用比较广泛的是</a:t>
            </a:r>
            <a:r>
              <a:rPr lang="en-US" altLang="zh-CN" b="1"/>
              <a:t>ASCII</a:t>
            </a:r>
            <a:r>
              <a:rPr lang="zh-CN" altLang="en-US" b="1"/>
              <a:t>码，</a:t>
            </a:r>
            <a:r>
              <a:rPr lang="zh-CN" altLang="en-US"/>
              <a:t>它是美国信息交换标准码（</a:t>
            </a:r>
            <a:r>
              <a:rPr lang="en-US" altLang="zh-CN"/>
              <a:t>American Standard Code for Information Interchange</a:t>
            </a:r>
            <a:r>
              <a:rPr lang="zh-CN" altLang="en-US"/>
              <a:t>）的简称。</a:t>
            </a:r>
            <a:r>
              <a:rPr lang="en-US" altLang="zh-CN"/>
              <a:t>ASCII</a:t>
            </a:r>
            <a:r>
              <a:rPr lang="zh-CN" altLang="en-US"/>
              <a:t>码用</a:t>
            </a:r>
            <a:r>
              <a:rPr lang="en-US" altLang="zh-CN"/>
              <a:t>7</a:t>
            </a:r>
            <a:r>
              <a:rPr lang="zh-CN" altLang="en-US"/>
              <a:t>位二进制数编码，可以表示</a:t>
            </a:r>
            <a:r>
              <a:rPr lang="en-US" altLang="zh-CN"/>
              <a:t>27</a:t>
            </a:r>
            <a:r>
              <a:rPr lang="zh-CN" altLang="en-US"/>
              <a:t>（</a:t>
            </a:r>
            <a:r>
              <a:rPr lang="en-US" altLang="zh-CN"/>
              <a:t>128</a:t>
            </a:r>
            <a:r>
              <a:rPr lang="zh-CN" altLang="en-US"/>
              <a:t>个）字符，其中</a:t>
            </a:r>
            <a:r>
              <a:rPr lang="en-US" altLang="zh-CN"/>
              <a:t>95</a:t>
            </a:r>
            <a:r>
              <a:rPr lang="zh-CN" altLang="en-US"/>
              <a:t>个可打印字符，</a:t>
            </a:r>
            <a:r>
              <a:rPr lang="en-US" altLang="zh-CN"/>
              <a:t>33</a:t>
            </a:r>
            <a:r>
              <a:rPr lang="zh-CN" altLang="en-US"/>
              <a:t>个不可打印和显示的控制字符。如表</a:t>
            </a:r>
            <a:r>
              <a:rPr lang="en-US" altLang="zh-CN"/>
              <a:t>7-2</a:t>
            </a:r>
            <a:r>
              <a:rPr lang="zh-CN" altLang="en-US"/>
              <a:t>所列。</a:t>
            </a:r>
          </a:p>
          <a:p>
            <a:r>
              <a:rPr lang="zh-CN" altLang="en-US"/>
              <a:t>       由表可以看出，数字和英文字母都是按顺序排列的，只要知道其中一个数字或字母的</a:t>
            </a:r>
            <a:r>
              <a:rPr lang="en-US" altLang="zh-CN"/>
              <a:t>ASCII</a:t>
            </a:r>
            <a:r>
              <a:rPr lang="zh-CN" altLang="en-US"/>
              <a:t>码，就可以求出其它数字或字母的</a:t>
            </a:r>
            <a:r>
              <a:rPr lang="en-US" altLang="zh-CN"/>
              <a:t>ASCII</a:t>
            </a:r>
            <a:r>
              <a:rPr lang="zh-CN" altLang="en-US"/>
              <a:t>码。具体特点为：数字</a:t>
            </a:r>
            <a:r>
              <a:rPr lang="en-US" altLang="zh-CN"/>
              <a:t>0</a:t>
            </a:r>
            <a:r>
              <a:rPr lang="zh-CN" altLang="en-US"/>
              <a:t>～</a:t>
            </a:r>
            <a:r>
              <a:rPr lang="en-US" altLang="zh-CN"/>
              <a:t>9</a:t>
            </a:r>
            <a:r>
              <a:rPr lang="zh-CN" altLang="en-US"/>
              <a:t>的</a:t>
            </a:r>
            <a:r>
              <a:rPr lang="en-US" altLang="zh-CN"/>
              <a:t>ASCII</a:t>
            </a:r>
            <a:r>
              <a:rPr lang="zh-CN" altLang="en-US"/>
              <a:t>码表示成十六进制数为</a:t>
            </a:r>
            <a:r>
              <a:rPr lang="en-US" altLang="zh-CN"/>
              <a:t>30H</a:t>
            </a:r>
            <a:r>
              <a:rPr lang="zh-CN" altLang="en-US"/>
              <a:t>～</a:t>
            </a:r>
            <a:r>
              <a:rPr lang="en-US" altLang="zh-CN"/>
              <a:t>39H</a:t>
            </a:r>
            <a:r>
              <a:rPr lang="zh-CN" altLang="en-US"/>
              <a:t>，即任一数字字符的</a:t>
            </a:r>
            <a:r>
              <a:rPr lang="en-US" altLang="zh-CN"/>
              <a:t>ASCII</a:t>
            </a:r>
            <a:r>
              <a:rPr lang="zh-CN" altLang="en-US"/>
              <a:t>码等于该数字值加上</a:t>
            </a:r>
            <a:r>
              <a:rPr lang="en-US" altLang="zh-CN"/>
              <a:t>+30H</a:t>
            </a:r>
            <a:r>
              <a:rPr lang="zh-CN" altLang="en-US"/>
              <a:t>；字母的</a:t>
            </a:r>
            <a:r>
              <a:rPr lang="en-US" altLang="zh-CN"/>
              <a:t>ASCII</a:t>
            </a:r>
            <a:r>
              <a:rPr lang="zh-CN" altLang="en-US"/>
              <a:t>玛中，小写字母</a:t>
            </a:r>
            <a:r>
              <a:rPr lang="en-US" altLang="zh-CN"/>
              <a:t>a</a:t>
            </a:r>
            <a:r>
              <a:rPr lang="zh-CN" altLang="en-US"/>
              <a:t>～</a:t>
            </a:r>
            <a:r>
              <a:rPr lang="en-US" altLang="zh-CN"/>
              <a:t>z</a:t>
            </a:r>
            <a:r>
              <a:rPr lang="zh-CN" altLang="en-US"/>
              <a:t>的 </a:t>
            </a:r>
            <a:r>
              <a:rPr lang="en-US" altLang="zh-CN"/>
              <a:t>ASCII</a:t>
            </a:r>
            <a:r>
              <a:rPr lang="zh-CN" altLang="en-US"/>
              <a:t>码表示成十六进制数为</a:t>
            </a:r>
            <a:r>
              <a:rPr lang="en-US" altLang="zh-CN"/>
              <a:t>61H</a:t>
            </a:r>
            <a:r>
              <a:rPr lang="zh-CN" altLang="en-US"/>
              <a:t>～</a:t>
            </a:r>
            <a:r>
              <a:rPr lang="en-US" altLang="zh-CN"/>
              <a:t>7AH</a:t>
            </a:r>
            <a:r>
              <a:rPr lang="zh-CN" altLang="en-US"/>
              <a:t>，而大写字母</a:t>
            </a:r>
            <a:r>
              <a:rPr lang="en-US" altLang="zh-CN"/>
              <a:t>A</a:t>
            </a:r>
            <a:r>
              <a:rPr lang="zh-CN" altLang="en-US"/>
              <a:t>～</a:t>
            </a:r>
            <a:r>
              <a:rPr lang="en-US" altLang="zh-CN"/>
              <a:t>Z</a:t>
            </a:r>
            <a:r>
              <a:rPr lang="zh-CN" altLang="en-US"/>
              <a:t>的</a:t>
            </a:r>
            <a:r>
              <a:rPr lang="en-US" altLang="zh-CN"/>
              <a:t>ASCII</a:t>
            </a:r>
            <a:r>
              <a:rPr lang="zh-CN" altLang="en-US"/>
              <a:t>码表示成十六进制数为</a:t>
            </a:r>
            <a:r>
              <a:rPr lang="en-US" altLang="zh-CN"/>
              <a:t>41H</a:t>
            </a:r>
            <a:r>
              <a:rPr lang="zh-CN" altLang="en-US"/>
              <a:t>～</a:t>
            </a:r>
            <a:r>
              <a:rPr lang="en-US" altLang="zh-CN"/>
              <a:t>5AH</a:t>
            </a:r>
            <a:r>
              <a:rPr lang="zh-CN" altLang="en-US"/>
              <a:t>，同一字母的大小写其</a:t>
            </a:r>
            <a:r>
              <a:rPr lang="en-US" altLang="zh-CN"/>
              <a:t>ASCII</a:t>
            </a:r>
            <a:r>
              <a:rPr lang="zh-CN" altLang="en-US"/>
              <a:t>码不同，且小写字母的</a:t>
            </a:r>
            <a:r>
              <a:rPr lang="en-US" altLang="zh-CN"/>
              <a:t>ASCII</a:t>
            </a:r>
            <a:r>
              <a:rPr lang="zh-CN" altLang="en-US"/>
              <a:t>码比大写字母的</a:t>
            </a:r>
            <a:r>
              <a:rPr lang="en-US" altLang="zh-CN"/>
              <a:t>ASCII</a:t>
            </a:r>
            <a:r>
              <a:rPr lang="zh-CN" altLang="en-US"/>
              <a:t>码大</a:t>
            </a:r>
            <a:r>
              <a:rPr lang="en-US" altLang="zh-CN"/>
              <a:t>20H</a:t>
            </a:r>
            <a:r>
              <a:rPr lang="zh-CN" altLang="en-US"/>
              <a:t>。</a:t>
            </a:r>
          </a:p>
          <a:p>
            <a:r>
              <a:rPr lang="zh-CN" altLang="en-US"/>
              <a:t>       为了使用更多的字符，大部分系统采用扩充的</a:t>
            </a:r>
            <a:r>
              <a:rPr lang="en-US" altLang="zh-CN"/>
              <a:t>ASCII</a:t>
            </a:r>
            <a:r>
              <a:rPr lang="zh-CN" altLang="en-US"/>
              <a:t>码。扩充</a:t>
            </a:r>
            <a:r>
              <a:rPr lang="en-US" altLang="zh-CN"/>
              <a:t>ASCII</a:t>
            </a:r>
            <a:r>
              <a:rPr lang="zh-CN" altLang="en-US"/>
              <a:t>码用</a:t>
            </a:r>
            <a:r>
              <a:rPr lang="en-US" altLang="zh-CN"/>
              <a:t>8</a:t>
            </a:r>
            <a:r>
              <a:rPr lang="zh-CN" altLang="en-US"/>
              <a:t>位二进制数编码。共可表示</a:t>
            </a:r>
            <a:r>
              <a:rPr lang="en-US" altLang="zh-CN"/>
              <a:t>256</a:t>
            </a:r>
            <a:r>
              <a:rPr lang="zh-CN" altLang="en-US"/>
              <a:t>（</a:t>
            </a:r>
            <a:r>
              <a:rPr lang="en-US" altLang="zh-CN"/>
              <a:t>28 = 256</a:t>
            </a:r>
            <a:r>
              <a:rPr lang="zh-CN" altLang="en-US"/>
              <a:t>）个符号。其中编码范围在</a:t>
            </a:r>
            <a:r>
              <a:rPr lang="en-US" altLang="zh-CN" b="1"/>
              <a:t>00000000</a:t>
            </a:r>
            <a:r>
              <a:rPr lang="zh-CN" altLang="en-US"/>
              <a:t>～</a:t>
            </a:r>
            <a:r>
              <a:rPr lang="en-US" altLang="zh-CN" b="1"/>
              <a:t>01111111</a:t>
            </a:r>
            <a:r>
              <a:rPr lang="zh-CN" altLang="en-US"/>
              <a:t>之间编码所对应的符号与标准</a:t>
            </a:r>
            <a:r>
              <a:rPr lang="en-US" altLang="zh-CN"/>
              <a:t>ASCII</a:t>
            </a:r>
            <a:r>
              <a:rPr lang="zh-CN" altLang="en-US"/>
              <a:t>码相同，而</a:t>
            </a:r>
            <a:r>
              <a:rPr lang="en-US" altLang="zh-CN" b="1"/>
              <a:t>10000000</a:t>
            </a:r>
            <a:r>
              <a:rPr lang="zh-CN" altLang="en-US"/>
              <a:t>～</a:t>
            </a:r>
            <a:r>
              <a:rPr lang="en-US" altLang="zh-CN" b="1"/>
              <a:t>11111111</a:t>
            </a:r>
            <a:r>
              <a:rPr lang="zh-CN" altLang="en-US"/>
              <a:t>之间的编码定义了另外</a:t>
            </a:r>
            <a:r>
              <a:rPr lang="en-US" altLang="zh-CN"/>
              <a:t>128</a:t>
            </a:r>
            <a:r>
              <a:rPr lang="zh-CN" altLang="en-US"/>
              <a:t>个图形符号。</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2690" name="Picture 2"/>
          <p:cNvPicPr>
            <a:picLocks noChangeAspect="1" noChangeArrowheads="1"/>
          </p:cNvPicPr>
          <p:nvPr/>
        </p:nvPicPr>
        <p:blipFill>
          <a:blip r:embed="rId2" cstate="print"/>
          <a:srcRect t="4646"/>
          <a:stretch>
            <a:fillRect/>
          </a:stretch>
        </p:blipFill>
        <p:spPr bwMode="auto">
          <a:xfrm>
            <a:off x="900113" y="765175"/>
            <a:ext cx="7345362" cy="5895975"/>
          </a:xfrm>
          <a:prstGeom prst="rect">
            <a:avLst/>
          </a:prstGeom>
          <a:noFill/>
          <a:ln w="9525">
            <a:noFill/>
            <a:miter lim="800000"/>
            <a:headEnd/>
            <a:tailEnd/>
          </a:ln>
        </p:spPr>
      </p:pic>
      <p:sp>
        <p:nvSpPr>
          <p:cNvPr id="882691" name="Text Box 3"/>
          <p:cNvSpPr txBox="1">
            <a:spLocks noChangeArrowheads="1"/>
          </p:cNvSpPr>
          <p:nvPr/>
        </p:nvSpPr>
        <p:spPr bwMode="auto">
          <a:xfrm>
            <a:off x="3348038" y="404813"/>
            <a:ext cx="3384550" cy="336550"/>
          </a:xfrm>
          <a:prstGeom prst="rect">
            <a:avLst/>
          </a:prstGeom>
          <a:noFill/>
          <a:ln w="9525">
            <a:noFill/>
            <a:miter lim="800000"/>
            <a:headEnd/>
            <a:tailEnd/>
          </a:ln>
          <a:effectLst/>
        </p:spPr>
        <p:txBody>
          <a:bodyPr>
            <a:spAutoFit/>
          </a:bodyPr>
          <a:lstStyle/>
          <a:p>
            <a:pPr>
              <a:spcBef>
                <a:spcPct val="50000"/>
              </a:spcBef>
            </a:pPr>
            <a:r>
              <a:rPr lang="zh-CN" altLang="en-US" sz="1600" b="1"/>
              <a:t>表</a:t>
            </a:r>
            <a:r>
              <a:rPr lang="en-US" altLang="zh-CN" sz="1600" b="1"/>
              <a:t>7-2  </a:t>
            </a:r>
            <a:r>
              <a:rPr lang="zh-CN" altLang="en-US" sz="1600" b="1"/>
              <a:t>标准</a:t>
            </a:r>
            <a:r>
              <a:rPr lang="en-US" altLang="zh-CN" sz="1600" b="1"/>
              <a:t>ASCII</a:t>
            </a:r>
            <a:r>
              <a:rPr lang="zh-CN" altLang="en-US" sz="1600" b="1"/>
              <a:t>编码表</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6" name="Text Box 4"/>
          <p:cNvSpPr txBox="1">
            <a:spLocks noChangeArrowheads="1"/>
          </p:cNvSpPr>
          <p:nvPr/>
        </p:nvSpPr>
        <p:spPr bwMode="auto">
          <a:xfrm>
            <a:off x="971550" y="476250"/>
            <a:ext cx="7777163" cy="579438"/>
          </a:xfrm>
          <a:prstGeom prst="rect">
            <a:avLst/>
          </a:prstGeom>
          <a:noFill/>
          <a:ln w="9525">
            <a:noFill/>
            <a:miter lim="800000"/>
            <a:headEnd/>
            <a:tailEnd/>
          </a:ln>
          <a:effectLst/>
        </p:spPr>
        <p:txBody>
          <a:bodyPr>
            <a:spAutoFit/>
          </a:bodyPr>
          <a:lstStyle/>
          <a:p>
            <a:pPr algn="ctr">
              <a:spcBef>
                <a:spcPct val="50000"/>
              </a:spcBef>
            </a:pPr>
            <a:r>
              <a:rPr lang="en-US" altLang="zh-CN" sz="3200" b="1"/>
              <a:t>7.3  </a:t>
            </a:r>
            <a:r>
              <a:rPr lang="zh-CN" altLang="en-US" sz="3200" b="1"/>
              <a:t>逻辑门电路</a:t>
            </a:r>
          </a:p>
        </p:txBody>
      </p:sp>
      <p:sp>
        <p:nvSpPr>
          <p:cNvPr id="883717" name="Text Box 5"/>
          <p:cNvSpPr txBox="1">
            <a:spLocks noChangeArrowheads="1"/>
          </p:cNvSpPr>
          <p:nvPr/>
        </p:nvSpPr>
        <p:spPr bwMode="auto">
          <a:xfrm>
            <a:off x="467544" y="1124744"/>
            <a:ext cx="8351837" cy="5016758"/>
          </a:xfrm>
          <a:prstGeom prst="rect">
            <a:avLst/>
          </a:prstGeom>
          <a:noFill/>
          <a:ln w="9525">
            <a:noFill/>
            <a:miter lim="800000"/>
            <a:headEnd/>
            <a:tailEnd/>
          </a:ln>
          <a:effectLst/>
        </p:spPr>
        <p:txBody>
          <a:bodyPr>
            <a:spAutoFit/>
          </a:bodyPr>
          <a:lstStyle/>
          <a:p>
            <a:r>
              <a:rPr lang="en-US" altLang="zh-CN" sz="2000" b="1" dirty="0"/>
              <a:t>       </a:t>
            </a:r>
            <a:r>
              <a:rPr lang="zh-CN" altLang="en-US" sz="2000" b="1" dirty="0"/>
              <a:t>门电路：门电路是一种具有一定逻辑关系的开关电路，它是通过具有开关元件（二极管、三极管、场效应管）的电路得到的。数字门电路按其组成的结构不同可分为分立元件门电路和集成数字电路两大类。分立门元件电路是最基本的电路，它是由二极管、三极管、电阻、电容等元器件组成，并且所有元件都裸露在外，没有封装。随着集成电路的飞速发展，分立元件电路已逐步被取代。</a:t>
            </a:r>
          </a:p>
          <a:p>
            <a:r>
              <a:rPr lang="zh-CN" altLang="en-US" sz="2000" b="1" dirty="0"/>
              <a:t>       逻辑函数：当门电路的输入信号满足某种条件时，才有信号输出。如果把输入信号看作条件，把输出信号看作结果，那么当条件具备时，结果就会发生。也就是说在门电路的输入信号与输出信号之间存在着一定的因果关系，即逻辑关系。</a:t>
            </a:r>
          </a:p>
          <a:p>
            <a:r>
              <a:rPr lang="zh-CN" altLang="en-US" sz="2000" b="1" dirty="0"/>
              <a:t>数字电路中为了便于分析，常将输入、输出电压信号用字母变量表示，称为逻辑变量。逻辑变量的取值只有</a:t>
            </a:r>
            <a:r>
              <a:rPr lang="en-US" altLang="zh-CN" sz="2000" b="1" dirty="0"/>
              <a:t>0</a:t>
            </a:r>
            <a:r>
              <a:rPr lang="zh-CN" altLang="en-US" sz="2000" b="1" dirty="0"/>
              <a:t>和</a:t>
            </a:r>
            <a:r>
              <a:rPr lang="en-US" altLang="zh-CN" sz="2000" b="1" dirty="0"/>
              <a:t>1</a:t>
            </a:r>
            <a:r>
              <a:rPr lang="zh-CN" altLang="en-US" sz="2000" b="1" dirty="0"/>
              <a:t>两个，这里的</a:t>
            </a:r>
            <a:r>
              <a:rPr lang="en-US" altLang="zh-CN" sz="2000" b="1" dirty="0"/>
              <a:t>0</a:t>
            </a:r>
            <a:r>
              <a:rPr lang="zh-CN" altLang="en-US" sz="2000" b="1" dirty="0"/>
              <a:t>和</a:t>
            </a:r>
            <a:r>
              <a:rPr lang="en-US" altLang="zh-CN" sz="2000" b="1" dirty="0"/>
              <a:t>1</a:t>
            </a:r>
            <a:r>
              <a:rPr lang="zh-CN" altLang="en-US" sz="2000" b="1" dirty="0"/>
              <a:t>不再表示数量的大小，只表示两种不同的逻辑状态，如是和非、开和关、高和低等。</a:t>
            </a:r>
          </a:p>
          <a:p>
            <a:r>
              <a:rPr lang="zh-CN" altLang="en-US" sz="2000" b="1" dirty="0"/>
              <a:t>       逻辑代数：研究逻辑变量之间关系的数学工具叫做逻辑代数，也称布尔代数。逻辑代数与数学中的普通代数是不同的，尽管有些运算在形式上是一样的，但其含义不同，在学习过程中，一定要加以区别。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40" name="Text Box 4"/>
          <p:cNvSpPr txBox="1">
            <a:spLocks noChangeArrowheads="1"/>
          </p:cNvSpPr>
          <p:nvPr/>
        </p:nvSpPr>
        <p:spPr bwMode="auto">
          <a:xfrm>
            <a:off x="467544" y="260648"/>
            <a:ext cx="8281541" cy="3705630"/>
          </a:xfrm>
          <a:prstGeom prst="rect">
            <a:avLst/>
          </a:prstGeom>
          <a:noFill/>
          <a:ln w="9525">
            <a:noFill/>
            <a:miter lim="800000"/>
            <a:headEnd/>
            <a:tailEnd/>
          </a:ln>
          <a:effectLst/>
        </p:spPr>
        <p:txBody>
          <a:bodyPr wrap="square">
            <a:spAutoFit/>
          </a:bodyPr>
          <a:lstStyle/>
          <a:p>
            <a:r>
              <a:rPr lang="en-US" altLang="zh-CN" dirty="0"/>
              <a:t>       </a:t>
            </a:r>
            <a:r>
              <a:rPr lang="zh-CN" altLang="en-US" sz="2000" b="1" dirty="0"/>
              <a:t>逻辑代数中有</a:t>
            </a:r>
            <a:r>
              <a:rPr lang="en-US" altLang="zh-CN" sz="2000" b="1" dirty="0"/>
              <a:t>3</a:t>
            </a:r>
            <a:r>
              <a:rPr lang="zh-CN" altLang="en-US" sz="2000" b="1" dirty="0"/>
              <a:t>种基本的逻辑关系，即与逻辑关系、或逻辑关系和非逻辑关系。与之相对应，有三种基本的逻辑运算，即与、或、非逻辑运算。用以实现各种逻辑运算的电子电路称为门电路。</a:t>
            </a:r>
          </a:p>
          <a:p>
            <a:pPr>
              <a:spcBef>
                <a:spcPct val="55000"/>
              </a:spcBef>
              <a:spcAft>
                <a:spcPct val="55000"/>
              </a:spcAft>
            </a:pPr>
            <a:r>
              <a:rPr lang="en-US" altLang="zh-CN" sz="2800" b="1" dirty="0"/>
              <a:t>7.3.1  </a:t>
            </a:r>
            <a:r>
              <a:rPr lang="zh-CN" altLang="en-US" sz="2800" b="1" dirty="0"/>
              <a:t>基本逻辑关系及其门电路</a:t>
            </a:r>
          </a:p>
          <a:p>
            <a:pPr>
              <a:spcAft>
                <a:spcPct val="50000"/>
              </a:spcAft>
            </a:pPr>
            <a:r>
              <a:rPr lang="en-US" altLang="zh-CN" sz="2400" b="1" dirty="0"/>
              <a:t>1. </a:t>
            </a:r>
            <a:r>
              <a:rPr lang="zh-CN" altLang="en-US" sz="2400" b="1" dirty="0"/>
              <a:t>与逻辑和与门电路</a:t>
            </a:r>
          </a:p>
          <a:p>
            <a:r>
              <a:rPr lang="zh-CN" altLang="en-US" sz="2000" b="1" dirty="0"/>
              <a:t>       当决定一件事的几个条件全部具备时，这件事才会发生，这种因果关系称为与逻辑。实现与逻辑关系的电路称为与门。由二极管构成的双输入与门电路及其逻辑符号如图</a:t>
            </a:r>
            <a:r>
              <a:rPr lang="en-US" altLang="zh-CN" sz="2000" b="1" dirty="0"/>
              <a:t>7-2</a:t>
            </a:r>
            <a:r>
              <a:rPr lang="zh-CN" altLang="en-US" sz="2000" b="1" dirty="0"/>
              <a:t>所示。图</a:t>
            </a:r>
            <a:r>
              <a:rPr lang="en-US" altLang="zh-CN" sz="2000" b="1" dirty="0"/>
              <a:t>7-2</a:t>
            </a:r>
            <a:r>
              <a:rPr lang="zh-CN" altLang="en-US" sz="2000" b="1" dirty="0"/>
              <a:t>（</a:t>
            </a:r>
            <a:r>
              <a:rPr lang="en-US" altLang="zh-CN" sz="2000" b="1" dirty="0"/>
              <a:t>a</a:t>
            </a:r>
            <a:r>
              <a:rPr lang="zh-CN" altLang="en-US" sz="2000" b="1" dirty="0"/>
              <a:t>）中的输入电压信号</a:t>
            </a:r>
            <a:r>
              <a:rPr lang="en-US" altLang="zh-CN" sz="2000" b="1" i="1" dirty="0" err="1"/>
              <a:t>u</a:t>
            </a:r>
            <a:r>
              <a:rPr lang="en-US" altLang="zh-CN" sz="2000" b="1" baseline="-25000" dirty="0" err="1"/>
              <a:t>A</a:t>
            </a:r>
            <a:r>
              <a:rPr lang="zh-CN" altLang="en-US" sz="2000" b="1" dirty="0"/>
              <a:t>、</a:t>
            </a:r>
            <a:r>
              <a:rPr lang="en-US" altLang="zh-CN" sz="2000" b="1" i="1" dirty="0" err="1"/>
              <a:t>u</a:t>
            </a:r>
            <a:r>
              <a:rPr lang="en-US" altLang="zh-CN" sz="2000" b="1" baseline="-25000" dirty="0" err="1"/>
              <a:t>B</a:t>
            </a:r>
            <a:r>
              <a:rPr lang="zh-CN" altLang="en-US" sz="2000" b="1" dirty="0"/>
              <a:t>的高电平取值为</a:t>
            </a:r>
            <a:r>
              <a:rPr lang="en-US" altLang="zh-CN" sz="2000" b="1" dirty="0"/>
              <a:t>5 V</a:t>
            </a:r>
            <a:r>
              <a:rPr lang="zh-CN" altLang="en-US" sz="2000" b="1" dirty="0"/>
              <a:t>，低电平为</a:t>
            </a:r>
            <a:r>
              <a:rPr lang="en-US" altLang="zh-CN" sz="2000" b="1" dirty="0"/>
              <a:t>0 V</a:t>
            </a:r>
            <a:r>
              <a:rPr lang="zh-CN" altLang="en-US" sz="2000" b="1" dirty="0"/>
              <a:t>。二极管可视为理想二极管。</a:t>
            </a:r>
          </a:p>
        </p:txBody>
      </p:sp>
      <p:pic>
        <p:nvPicPr>
          <p:cNvPr id="884741" name="Picture 5" descr="0211"/>
          <p:cNvPicPr>
            <a:picLocks noChangeAspect="1" noChangeArrowheads="1"/>
          </p:cNvPicPr>
          <p:nvPr/>
        </p:nvPicPr>
        <p:blipFill>
          <a:blip r:embed="rId2" cstate="print"/>
          <a:srcRect/>
          <a:stretch>
            <a:fillRect/>
          </a:stretch>
        </p:blipFill>
        <p:spPr bwMode="auto">
          <a:xfrm>
            <a:off x="2915816" y="4077072"/>
            <a:ext cx="3600450" cy="2071688"/>
          </a:xfrm>
          <a:prstGeom prst="rect">
            <a:avLst/>
          </a:prstGeom>
          <a:noFill/>
        </p:spPr>
      </p:pic>
      <p:sp>
        <p:nvSpPr>
          <p:cNvPr id="884742" name="Text Box 6"/>
          <p:cNvSpPr txBox="1">
            <a:spLocks noChangeArrowheads="1"/>
          </p:cNvSpPr>
          <p:nvPr/>
        </p:nvSpPr>
        <p:spPr bwMode="auto">
          <a:xfrm>
            <a:off x="3851275" y="6165850"/>
            <a:ext cx="1728788"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7-2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395536" y="260648"/>
            <a:ext cx="8280400" cy="2862322"/>
          </a:xfrm>
          <a:prstGeom prst="rect">
            <a:avLst/>
          </a:prstGeom>
          <a:noFill/>
          <a:ln w="9525">
            <a:noFill/>
            <a:miter lim="800000"/>
            <a:headEnd/>
            <a:tailEnd/>
          </a:ln>
          <a:effectLst/>
        </p:spPr>
        <p:txBody>
          <a:bodyPr>
            <a:spAutoFit/>
          </a:bodyPr>
          <a:lstStyle/>
          <a:p>
            <a:r>
              <a:rPr lang="en-US" altLang="zh-CN" sz="2000" b="1" dirty="0"/>
              <a:t>       </a:t>
            </a:r>
            <a:r>
              <a:rPr lang="zh-CN" altLang="en-US" sz="2000" b="1" dirty="0"/>
              <a:t>工作原理分析：当输入电压</a:t>
            </a:r>
            <a:r>
              <a:rPr lang="en-US" altLang="zh-CN" sz="2000" b="1" i="1" dirty="0" err="1"/>
              <a:t>u</a:t>
            </a:r>
            <a:r>
              <a:rPr lang="en-US" altLang="zh-CN" sz="2000" b="1" baseline="-25000" dirty="0" err="1"/>
              <a:t>A</a:t>
            </a:r>
            <a:r>
              <a:rPr lang="zh-CN" altLang="en-US" sz="2000" b="1" dirty="0"/>
              <a:t>、</a:t>
            </a:r>
            <a:r>
              <a:rPr lang="en-US" altLang="zh-CN" sz="2000" b="1" i="1" dirty="0" err="1"/>
              <a:t>u</a:t>
            </a:r>
            <a:r>
              <a:rPr lang="en-US" altLang="zh-CN" sz="2000" b="1" baseline="-25000" dirty="0" err="1"/>
              <a:t>B</a:t>
            </a:r>
            <a:r>
              <a:rPr lang="zh-CN" altLang="en-US" sz="2000" b="1" dirty="0"/>
              <a:t>均为低电平</a:t>
            </a:r>
            <a:r>
              <a:rPr lang="en-US" altLang="zh-CN" sz="2000" b="1" dirty="0"/>
              <a:t>0V</a:t>
            </a:r>
            <a:r>
              <a:rPr lang="zh-CN" altLang="en-US" sz="2000" b="1" dirty="0"/>
              <a:t>时，二极管</a:t>
            </a:r>
            <a:r>
              <a:rPr lang="en-US" altLang="zh-CN" sz="2000" b="1" dirty="0"/>
              <a:t>D1</a:t>
            </a:r>
            <a:r>
              <a:rPr lang="zh-CN" altLang="en-US" sz="2000" b="1" dirty="0"/>
              <a:t>、</a:t>
            </a:r>
            <a:r>
              <a:rPr lang="en-US" altLang="zh-CN" sz="2000" b="1" dirty="0"/>
              <a:t>D2</a:t>
            </a:r>
            <a:r>
              <a:rPr lang="zh-CN" altLang="en-US" sz="2000" b="1" dirty="0"/>
              <a:t>均导通，则输出电压</a:t>
            </a:r>
            <a:r>
              <a:rPr lang="en-US" altLang="zh-CN" sz="2000" b="1" i="1" dirty="0" err="1"/>
              <a:t>u</a:t>
            </a:r>
            <a:r>
              <a:rPr lang="en-US" altLang="zh-CN" sz="2000" b="1" baseline="-25000" dirty="0" err="1"/>
              <a:t>Y</a:t>
            </a:r>
            <a:r>
              <a:rPr lang="zh-CN" altLang="en-US" sz="2000" b="1" dirty="0"/>
              <a:t>为低电平</a:t>
            </a:r>
            <a:r>
              <a:rPr lang="en-US" altLang="zh-CN" sz="2000" b="1" dirty="0"/>
              <a:t>0 V</a:t>
            </a:r>
            <a:r>
              <a:rPr lang="zh-CN" altLang="en-US" sz="2000" b="1" dirty="0"/>
              <a:t>。当输入电压</a:t>
            </a:r>
            <a:r>
              <a:rPr lang="en-US" altLang="zh-CN" sz="2000" b="1" i="1" dirty="0" err="1"/>
              <a:t>u</a:t>
            </a:r>
            <a:r>
              <a:rPr lang="en-US" altLang="zh-CN" sz="2000" b="1" baseline="-25000" dirty="0" err="1"/>
              <a:t>A</a:t>
            </a:r>
            <a:r>
              <a:rPr lang="zh-CN" altLang="en-US" sz="2000" b="1" dirty="0"/>
              <a:t>、</a:t>
            </a:r>
            <a:r>
              <a:rPr lang="en-US" altLang="zh-CN" sz="2000" b="1" i="1" dirty="0" err="1"/>
              <a:t>u</a:t>
            </a:r>
            <a:r>
              <a:rPr lang="en-US" altLang="zh-CN" sz="2000" b="1" baseline="-25000" dirty="0" err="1"/>
              <a:t>B</a:t>
            </a:r>
            <a:r>
              <a:rPr lang="zh-CN" altLang="en-US" sz="2000" b="1" dirty="0"/>
              <a:t>中有一个为低电平</a:t>
            </a:r>
            <a:r>
              <a:rPr lang="en-US" altLang="zh-CN" sz="2000" b="1" dirty="0"/>
              <a:t>0 V</a:t>
            </a:r>
            <a:r>
              <a:rPr lang="zh-CN" altLang="en-US" sz="2000" b="1" dirty="0"/>
              <a:t>时，设</a:t>
            </a:r>
            <a:r>
              <a:rPr lang="en-US" altLang="zh-CN" sz="2000" b="1" i="1" dirty="0" err="1"/>
              <a:t>u</a:t>
            </a:r>
            <a:r>
              <a:rPr lang="en-US" altLang="zh-CN" sz="2000" b="1" baseline="-25000" dirty="0" err="1"/>
              <a:t>A</a:t>
            </a:r>
            <a:r>
              <a:rPr lang="zh-CN" altLang="en-US" sz="2000" b="1" dirty="0"/>
              <a:t>为低电平</a:t>
            </a:r>
            <a:r>
              <a:rPr lang="en-US" altLang="zh-CN" sz="2000" b="1" dirty="0"/>
              <a:t>0 V</a:t>
            </a:r>
            <a:r>
              <a:rPr lang="zh-CN" altLang="en-US" sz="2000" b="1" dirty="0"/>
              <a:t>，</a:t>
            </a:r>
            <a:r>
              <a:rPr lang="en-US" altLang="zh-CN" sz="2000" b="1" i="1" dirty="0" err="1"/>
              <a:t>u</a:t>
            </a:r>
            <a:r>
              <a:rPr lang="en-US" altLang="zh-CN" sz="2000" b="1" baseline="-25000" dirty="0" err="1"/>
              <a:t>B</a:t>
            </a:r>
            <a:r>
              <a:rPr lang="zh-CN" altLang="en-US" sz="2000" b="1" dirty="0"/>
              <a:t>为高电平</a:t>
            </a:r>
            <a:r>
              <a:rPr lang="en-US" altLang="zh-CN" sz="2000" b="1" dirty="0"/>
              <a:t>5 V</a:t>
            </a:r>
            <a:r>
              <a:rPr lang="zh-CN" altLang="en-US" sz="2000" b="1" dirty="0"/>
              <a:t>，则二极管</a:t>
            </a:r>
            <a:r>
              <a:rPr lang="en-US" altLang="zh-CN" sz="2000" b="1" dirty="0"/>
              <a:t>D1</a:t>
            </a:r>
            <a:r>
              <a:rPr lang="zh-CN" altLang="en-US" sz="2000" b="1" dirty="0"/>
              <a:t>抢先导通，</a:t>
            </a:r>
            <a:r>
              <a:rPr lang="en-US" altLang="zh-CN" sz="2000" b="1" dirty="0"/>
              <a:t>D2</a:t>
            </a:r>
            <a:r>
              <a:rPr lang="zh-CN" altLang="en-US" sz="2000" b="1" dirty="0"/>
              <a:t>因此而截止，输出电压</a:t>
            </a:r>
            <a:r>
              <a:rPr lang="en-US" altLang="zh-CN" sz="2000" b="1" i="1" dirty="0" err="1"/>
              <a:t>u</a:t>
            </a:r>
            <a:r>
              <a:rPr lang="en-US" altLang="zh-CN" sz="2000" b="1" dirty="0" err="1"/>
              <a:t>Y</a:t>
            </a:r>
            <a:r>
              <a:rPr lang="zh-CN" altLang="en-US" sz="2000" b="1" dirty="0"/>
              <a:t>为低电平</a:t>
            </a:r>
            <a:r>
              <a:rPr lang="en-US" altLang="zh-CN" sz="2000" b="1" dirty="0"/>
              <a:t>0 V</a:t>
            </a:r>
            <a:r>
              <a:rPr lang="zh-CN" altLang="en-US" sz="2000" b="1" dirty="0"/>
              <a:t>。当输入电压</a:t>
            </a:r>
            <a:r>
              <a:rPr lang="en-US" altLang="zh-CN" sz="2000" b="1" i="1" dirty="0" err="1"/>
              <a:t>u</a:t>
            </a:r>
            <a:r>
              <a:rPr lang="en-US" altLang="zh-CN" sz="2000" b="1" baseline="-25000" dirty="0" err="1"/>
              <a:t>A</a:t>
            </a:r>
            <a:r>
              <a:rPr lang="zh-CN" altLang="en-US" sz="2000" b="1" dirty="0"/>
              <a:t>、</a:t>
            </a:r>
            <a:r>
              <a:rPr lang="en-US" altLang="zh-CN" sz="2000" b="1" i="1" dirty="0" err="1"/>
              <a:t>u</a:t>
            </a:r>
            <a:r>
              <a:rPr lang="en-US" altLang="zh-CN" sz="2000" b="1" baseline="-25000" dirty="0" err="1"/>
              <a:t>B</a:t>
            </a:r>
            <a:r>
              <a:rPr lang="zh-CN" altLang="en-US" sz="2000" b="1" dirty="0"/>
              <a:t>均为高电平</a:t>
            </a:r>
            <a:r>
              <a:rPr lang="en-US" altLang="zh-CN" sz="2000" b="1" dirty="0"/>
              <a:t>5 V</a:t>
            </a:r>
            <a:r>
              <a:rPr lang="zh-CN" altLang="en-US" sz="2000" b="1" dirty="0"/>
              <a:t>时，二极管</a:t>
            </a:r>
            <a:r>
              <a:rPr lang="en-US" altLang="zh-CN" sz="2000" b="1" dirty="0"/>
              <a:t>D1</a:t>
            </a:r>
            <a:r>
              <a:rPr lang="zh-CN" altLang="en-US" sz="2000" b="1" dirty="0"/>
              <a:t>、</a:t>
            </a:r>
            <a:r>
              <a:rPr lang="en-US" altLang="zh-CN" sz="2000" b="1" dirty="0"/>
              <a:t>D2</a:t>
            </a:r>
            <a:r>
              <a:rPr lang="zh-CN" altLang="en-US" sz="2000" b="1" dirty="0"/>
              <a:t>均导通，输出电压</a:t>
            </a:r>
            <a:r>
              <a:rPr lang="en-US" altLang="zh-CN" sz="2000" b="1" i="1" dirty="0" err="1"/>
              <a:t>u</a:t>
            </a:r>
            <a:r>
              <a:rPr lang="en-US" altLang="zh-CN" sz="2000" b="1" baseline="-25000" dirty="0" err="1"/>
              <a:t>Y</a:t>
            </a:r>
            <a:r>
              <a:rPr lang="zh-CN" altLang="en-US" sz="2000" b="1" dirty="0"/>
              <a:t>为高电平</a:t>
            </a:r>
            <a:r>
              <a:rPr lang="en-US" altLang="zh-CN" sz="2000" b="1" dirty="0"/>
              <a:t>5 V</a:t>
            </a:r>
            <a:r>
              <a:rPr lang="zh-CN" altLang="en-US" sz="2000" b="1" dirty="0"/>
              <a:t>。可见，图</a:t>
            </a:r>
            <a:r>
              <a:rPr lang="en-US" altLang="zh-CN" sz="2000" b="1" dirty="0"/>
              <a:t>7-2</a:t>
            </a:r>
            <a:r>
              <a:rPr lang="zh-CN" altLang="en-US" sz="2000" b="1" dirty="0"/>
              <a:t>（</a:t>
            </a:r>
            <a:r>
              <a:rPr lang="en-US" altLang="zh-CN" sz="2000" b="1" dirty="0"/>
              <a:t>a</a:t>
            </a:r>
            <a:r>
              <a:rPr lang="zh-CN" altLang="en-US" sz="2000" b="1" dirty="0"/>
              <a:t>）电路实现的是与逻辑关系。</a:t>
            </a:r>
          </a:p>
          <a:p>
            <a:r>
              <a:rPr lang="zh-CN" altLang="en-US" sz="2000" b="1" dirty="0"/>
              <a:t>       真值表：把高电平用</a:t>
            </a:r>
            <a:r>
              <a:rPr lang="en-US" altLang="zh-CN" sz="2000" b="1" dirty="0"/>
              <a:t>1</a:t>
            </a:r>
            <a:r>
              <a:rPr lang="zh-CN" altLang="en-US" sz="2000" b="1" dirty="0"/>
              <a:t>表示，低电平用</a:t>
            </a:r>
            <a:r>
              <a:rPr lang="en-US" altLang="zh-CN" sz="2000" b="1" dirty="0"/>
              <a:t>0</a:t>
            </a:r>
            <a:r>
              <a:rPr lang="zh-CN" altLang="en-US" sz="2000" b="1" dirty="0"/>
              <a:t>表示，输入电压</a:t>
            </a:r>
            <a:r>
              <a:rPr lang="en-US" altLang="zh-CN" sz="2000" b="1" i="1" dirty="0" err="1"/>
              <a:t>u</a:t>
            </a:r>
            <a:r>
              <a:rPr lang="en-US" altLang="zh-CN" sz="2000" b="1" baseline="-25000" dirty="0" err="1"/>
              <a:t>A</a:t>
            </a:r>
            <a:r>
              <a:rPr lang="zh-CN" altLang="en-US" sz="2000" b="1" dirty="0"/>
              <a:t>、</a:t>
            </a:r>
            <a:r>
              <a:rPr lang="en-US" altLang="zh-CN" sz="2000" b="1" i="1" dirty="0" err="1"/>
              <a:t>u</a:t>
            </a:r>
            <a:r>
              <a:rPr lang="en-US" altLang="zh-CN" sz="2000" b="1" baseline="-25000" dirty="0" err="1"/>
              <a:t>B</a:t>
            </a:r>
            <a:r>
              <a:rPr lang="zh-CN" altLang="en-US" sz="2000" b="1" dirty="0"/>
              <a:t>用逻辑变量</a:t>
            </a:r>
            <a:r>
              <a:rPr lang="en-US" altLang="zh-CN" sz="2000" b="1" i="1" dirty="0"/>
              <a:t>A</a:t>
            </a:r>
            <a:r>
              <a:rPr lang="zh-CN" altLang="en-US" sz="2000" b="1" dirty="0"/>
              <a:t>、</a:t>
            </a:r>
            <a:r>
              <a:rPr lang="en-US" altLang="zh-CN" sz="2000" b="1" i="1" dirty="0"/>
              <a:t>B</a:t>
            </a:r>
            <a:r>
              <a:rPr lang="zh-CN" altLang="en-US" sz="2000" b="1" dirty="0"/>
              <a:t>表示，输出电压</a:t>
            </a:r>
            <a:r>
              <a:rPr lang="en-US" altLang="zh-CN" sz="2000" b="1" i="1" dirty="0" err="1"/>
              <a:t>u</a:t>
            </a:r>
            <a:r>
              <a:rPr lang="en-US" altLang="zh-CN" sz="2000" b="1" dirty="0" err="1"/>
              <a:t>Y</a:t>
            </a:r>
            <a:r>
              <a:rPr lang="zh-CN" altLang="en-US" sz="2000" b="1" dirty="0"/>
              <a:t>用逻辑变量</a:t>
            </a:r>
            <a:r>
              <a:rPr lang="en-US" altLang="zh-CN" sz="2000" b="1" i="1" dirty="0"/>
              <a:t>Y</a:t>
            </a:r>
            <a:r>
              <a:rPr lang="zh-CN" altLang="en-US" sz="2000" b="1" dirty="0"/>
              <a:t>表示，根据以上分析结果，可得到表</a:t>
            </a:r>
            <a:r>
              <a:rPr lang="en-US" altLang="zh-CN" sz="2000" b="1" dirty="0"/>
              <a:t>7-3</a:t>
            </a:r>
            <a:r>
              <a:rPr lang="zh-CN" altLang="en-US" sz="2000" b="1" dirty="0"/>
              <a:t>所示的逻辑真值表。</a:t>
            </a:r>
          </a:p>
        </p:txBody>
      </p:sp>
      <p:pic>
        <p:nvPicPr>
          <p:cNvPr id="885765" name="Picture 5"/>
          <p:cNvPicPr>
            <a:picLocks noChangeAspect="1" noChangeArrowheads="1"/>
          </p:cNvPicPr>
          <p:nvPr/>
        </p:nvPicPr>
        <p:blipFill>
          <a:blip r:embed="rId3" cstate="print"/>
          <a:srcRect l="72639" b="7350"/>
          <a:stretch>
            <a:fillRect/>
          </a:stretch>
        </p:blipFill>
        <p:spPr bwMode="auto">
          <a:xfrm>
            <a:off x="6948264" y="2996952"/>
            <a:ext cx="2093052" cy="2376264"/>
          </a:xfrm>
          <a:prstGeom prst="rect">
            <a:avLst/>
          </a:prstGeom>
          <a:noFill/>
          <a:ln w="9525">
            <a:noFill/>
            <a:miter lim="800000"/>
            <a:headEnd/>
            <a:tailEnd/>
          </a:ln>
        </p:spPr>
      </p:pic>
      <p:sp>
        <p:nvSpPr>
          <p:cNvPr id="885766" name="Text Box 6"/>
          <p:cNvSpPr txBox="1">
            <a:spLocks noChangeArrowheads="1"/>
          </p:cNvSpPr>
          <p:nvPr/>
        </p:nvSpPr>
        <p:spPr bwMode="auto">
          <a:xfrm>
            <a:off x="539552" y="3284984"/>
            <a:ext cx="5976491" cy="2554545"/>
          </a:xfrm>
          <a:prstGeom prst="rect">
            <a:avLst/>
          </a:prstGeom>
          <a:noFill/>
          <a:ln w="9525">
            <a:noFill/>
            <a:miter lim="800000"/>
            <a:headEnd/>
            <a:tailEnd/>
          </a:ln>
          <a:effectLst/>
        </p:spPr>
        <p:txBody>
          <a:bodyPr wrap="square">
            <a:spAutoFit/>
          </a:bodyPr>
          <a:lstStyle/>
          <a:p>
            <a:r>
              <a:rPr lang="en-US" altLang="zh-CN" sz="2000" b="1" dirty="0"/>
              <a:t>       </a:t>
            </a:r>
            <a:r>
              <a:rPr lang="zh-CN" altLang="en-US" sz="2000" b="1" dirty="0"/>
              <a:t>逻辑表达式：由表</a:t>
            </a:r>
            <a:r>
              <a:rPr lang="en-US" altLang="zh-CN" sz="2000" b="1" dirty="0"/>
              <a:t>7-3</a:t>
            </a:r>
            <a:r>
              <a:rPr lang="zh-CN" altLang="en-US" sz="2000" b="1" dirty="0"/>
              <a:t>可知，输出变量</a:t>
            </a:r>
            <a:r>
              <a:rPr lang="en-US" altLang="zh-CN" sz="2000" b="1" i="1" dirty="0"/>
              <a:t>Y</a:t>
            </a:r>
            <a:r>
              <a:rPr lang="zh-CN" altLang="en-US" sz="2000" b="1" dirty="0"/>
              <a:t>与两个输入变量</a:t>
            </a:r>
            <a:r>
              <a:rPr lang="en-US" altLang="zh-CN" sz="2000" b="1" i="1" dirty="0"/>
              <a:t>A</a:t>
            </a:r>
            <a:r>
              <a:rPr lang="zh-CN" altLang="en-US" sz="2000" b="1" dirty="0"/>
              <a:t>、</a:t>
            </a:r>
            <a:r>
              <a:rPr lang="en-US" altLang="zh-CN" sz="2000" b="1" i="1" dirty="0"/>
              <a:t>B</a:t>
            </a:r>
            <a:r>
              <a:rPr lang="zh-CN" altLang="en-US" sz="2000" b="1" dirty="0"/>
              <a:t>之间的关系是：只有当</a:t>
            </a:r>
            <a:r>
              <a:rPr lang="en-US" altLang="zh-CN" sz="2000" b="1" i="1" dirty="0"/>
              <a:t>A</a:t>
            </a:r>
            <a:r>
              <a:rPr lang="zh-CN" altLang="en-US" sz="2000" b="1" dirty="0"/>
              <a:t>、</a:t>
            </a:r>
            <a:r>
              <a:rPr lang="en-US" altLang="zh-CN" sz="2000" b="1" i="1" dirty="0"/>
              <a:t>B</a:t>
            </a:r>
            <a:r>
              <a:rPr lang="zh-CN" altLang="en-US" sz="2000" b="1" dirty="0"/>
              <a:t>均为</a:t>
            </a:r>
            <a:r>
              <a:rPr lang="en-US" altLang="zh-CN" sz="2000" b="1" dirty="0"/>
              <a:t>1</a:t>
            </a:r>
            <a:r>
              <a:rPr lang="zh-CN" altLang="en-US" sz="2000" b="1" dirty="0"/>
              <a:t>时，</a:t>
            </a:r>
            <a:r>
              <a:rPr lang="en-US" altLang="zh-CN" sz="2000" b="1" i="1" dirty="0"/>
              <a:t>Y</a:t>
            </a:r>
            <a:r>
              <a:rPr lang="zh-CN" altLang="en-US" sz="2000" b="1" dirty="0"/>
              <a:t>才为</a:t>
            </a:r>
            <a:r>
              <a:rPr lang="en-US" altLang="zh-CN" sz="2000" b="1" dirty="0"/>
              <a:t>1</a:t>
            </a:r>
            <a:r>
              <a:rPr lang="zh-CN" altLang="en-US" sz="2000" b="1" dirty="0"/>
              <a:t>，否则</a:t>
            </a:r>
            <a:r>
              <a:rPr lang="en-US" altLang="zh-CN" sz="2000" b="1" i="1" dirty="0"/>
              <a:t>Y</a:t>
            </a:r>
            <a:r>
              <a:rPr lang="zh-CN" altLang="en-US" sz="2000" b="1" dirty="0"/>
              <a:t>为</a:t>
            </a:r>
            <a:r>
              <a:rPr lang="en-US" altLang="zh-CN" sz="2000" b="1" dirty="0"/>
              <a:t>0</a:t>
            </a:r>
            <a:r>
              <a:rPr lang="zh-CN" altLang="en-US" sz="2000" b="1" dirty="0"/>
              <a:t>，满足与逻辑关系，可用逻辑表达式表示为：</a:t>
            </a:r>
          </a:p>
          <a:p>
            <a:endParaRPr lang="zh-CN" altLang="en-US" sz="2000" b="1" dirty="0"/>
          </a:p>
          <a:p>
            <a:r>
              <a:rPr lang="zh-CN" altLang="en-US" sz="2000" b="1" dirty="0"/>
              <a:t>                                                                                             </a:t>
            </a:r>
          </a:p>
          <a:p>
            <a:r>
              <a:rPr lang="zh-CN" altLang="en-US" sz="2000" b="1" dirty="0"/>
              <a:t>上式中“</a:t>
            </a:r>
            <a:r>
              <a:rPr lang="en-US" altLang="zh-CN" sz="2000" b="1" dirty="0"/>
              <a:t>· ”</a:t>
            </a:r>
            <a:r>
              <a:rPr lang="zh-CN" altLang="en-US" sz="2000" b="1" dirty="0"/>
              <a:t>表示</a:t>
            </a:r>
            <a:r>
              <a:rPr lang="en-US" altLang="zh-CN" sz="2000" b="1" i="1" dirty="0"/>
              <a:t>A</a:t>
            </a:r>
            <a:r>
              <a:rPr lang="zh-CN" altLang="en-US" sz="2000" b="1" dirty="0"/>
              <a:t>和</a:t>
            </a:r>
            <a:r>
              <a:rPr lang="en-US" altLang="zh-CN" sz="2000" b="1" i="1" dirty="0"/>
              <a:t>B</a:t>
            </a:r>
            <a:r>
              <a:rPr lang="zh-CN" altLang="en-US" sz="2000" b="1" dirty="0"/>
              <a:t>的与运算，读作“与”，也叫作逻辑乘。在不致引起混淆的前提下，“</a:t>
            </a:r>
            <a:r>
              <a:rPr lang="en-US" altLang="zh-CN" sz="2000" b="1" dirty="0"/>
              <a:t>· ”</a:t>
            </a:r>
            <a:r>
              <a:rPr lang="zh-CN" altLang="en-US" sz="2000" b="1" dirty="0"/>
              <a:t>可省略。</a:t>
            </a:r>
          </a:p>
        </p:txBody>
      </p:sp>
      <p:sp>
        <p:nvSpPr>
          <p:cNvPr id="885768" name="Rectangle 8"/>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5767" name="Object 7"/>
          <p:cNvGraphicFramePr>
            <a:graphicFrameLocks noChangeAspect="1"/>
          </p:cNvGraphicFramePr>
          <p:nvPr/>
        </p:nvGraphicFramePr>
        <p:xfrm>
          <a:off x="3059832" y="4509120"/>
          <a:ext cx="1242416" cy="360040"/>
        </p:xfrm>
        <a:graphic>
          <a:graphicData uri="http://schemas.openxmlformats.org/presentationml/2006/ole">
            <p:oleObj spid="_x0000_s885767" name="公式" r:id="rId4" imgW="571320" imgH="16488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8" name="Text Box 4"/>
          <p:cNvSpPr txBox="1">
            <a:spLocks noChangeArrowheads="1"/>
          </p:cNvSpPr>
          <p:nvPr/>
        </p:nvSpPr>
        <p:spPr bwMode="auto">
          <a:xfrm>
            <a:off x="611188" y="549275"/>
            <a:ext cx="8064500" cy="2862322"/>
          </a:xfrm>
          <a:prstGeom prst="rect">
            <a:avLst/>
          </a:prstGeom>
          <a:noFill/>
          <a:ln w="9525">
            <a:noFill/>
            <a:miter lim="800000"/>
            <a:headEnd/>
            <a:tailEnd/>
          </a:ln>
          <a:effectLst/>
        </p:spPr>
        <p:txBody>
          <a:bodyPr>
            <a:spAutoFit/>
          </a:bodyPr>
          <a:lstStyle/>
          <a:p>
            <a:r>
              <a:rPr lang="en-US" altLang="zh-CN" b="1" dirty="0"/>
              <a:t>       </a:t>
            </a:r>
            <a:r>
              <a:rPr lang="zh-CN" altLang="en-US" sz="2000" b="1" dirty="0"/>
              <a:t>与门的输入端可以多于两个，但其逻辑功能完全相同。如有</a:t>
            </a:r>
            <a:r>
              <a:rPr lang="en-US" altLang="zh-CN" sz="2000" b="1" dirty="0"/>
              <a:t>3</a:t>
            </a:r>
            <a:r>
              <a:rPr lang="zh-CN" altLang="en-US" sz="2000" b="1" dirty="0"/>
              <a:t>个输入端</a:t>
            </a:r>
            <a:r>
              <a:rPr lang="en-US" altLang="zh-CN" sz="2000" b="1" i="1" dirty="0"/>
              <a:t>A</a:t>
            </a:r>
            <a:r>
              <a:rPr lang="zh-CN" altLang="en-US" sz="2000" b="1" dirty="0"/>
              <a:t>、</a:t>
            </a:r>
            <a:r>
              <a:rPr lang="en-US" altLang="zh-CN" sz="2000" b="1" i="1" dirty="0"/>
              <a:t>B</a:t>
            </a:r>
            <a:r>
              <a:rPr lang="zh-CN" altLang="en-US" sz="2000" b="1" dirty="0"/>
              <a:t>、</a:t>
            </a:r>
            <a:r>
              <a:rPr lang="en-US" altLang="zh-CN" sz="2000" b="1" i="1" dirty="0"/>
              <a:t>C</a:t>
            </a:r>
            <a:r>
              <a:rPr lang="zh-CN" altLang="en-US" sz="2000" b="1" dirty="0"/>
              <a:t>的与门，其逻辑表达式为</a:t>
            </a:r>
            <a:r>
              <a:rPr lang="en-US" altLang="zh-CN" sz="2000" b="1" i="1" dirty="0"/>
              <a:t>Y</a:t>
            </a:r>
            <a:r>
              <a:rPr lang="en-US" altLang="zh-CN" sz="2000" b="1" dirty="0"/>
              <a:t> = </a:t>
            </a:r>
            <a:r>
              <a:rPr lang="en-US" altLang="zh-CN" sz="2000" b="1" i="1" dirty="0"/>
              <a:t>ABC</a:t>
            </a:r>
            <a:r>
              <a:rPr lang="zh-CN" altLang="en-US" sz="2000" b="1" dirty="0"/>
              <a:t>。若已知输入变量</a:t>
            </a:r>
            <a:r>
              <a:rPr lang="en-US" altLang="zh-CN" sz="2000" b="1" i="1" dirty="0"/>
              <a:t>A</a:t>
            </a:r>
            <a:r>
              <a:rPr lang="zh-CN" altLang="en-US" sz="2000" b="1" dirty="0"/>
              <a:t>、</a:t>
            </a:r>
            <a:r>
              <a:rPr lang="en-US" altLang="zh-CN" sz="2000" b="1" i="1" dirty="0"/>
              <a:t>B</a:t>
            </a:r>
            <a:r>
              <a:rPr lang="zh-CN" altLang="en-US" sz="2000" b="1" dirty="0"/>
              <a:t>、</a:t>
            </a:r>
            <a:r>
              <a:rPr lang="en-US" altLang="zh-CN" sz="2000" b="1" i="1" dirty="0"/>
              <a:t>C</a:t>
            </a:r>
            <a:r>
              <a:rPr lang="zh-CN" altLang="en-US" sz="2000" b="1" dirty="0"/>
              <a:t>的波形，根据与门的逻辑功能，可画出输出</a:t>
            </a:r>
            <a:r>
              <a:rPr lang="en-US" altLang="zh-CN" sz="2000" b="1" i="1" dirty="0"/>
              <a:t>Y</a:t>
            </a:r>
            <a:r>
              <a:rPr lang="zh-CN" altLang="en-US" sz="2000" b="1" dirty="0"/>
              <a:t>的波形，如图</a:t>
            </a:r>
            <a:r>
              <a:rPr lang="en-US" altLang="zh-CN" sz="2000" b="1" dirty="0"/>
              <a:t>7-3</a:t>
            </a:r>
            <a:r>
              <a:rPr lang="zh-CN" altLang="en-US" sz="2000" b="1" dirty="0"/>
              <a:t>所示。</a:t>
            </a:r>
          </a:p>
          <a:p>
            <a:endParaRPr lang="zh-CN" altLang="en-US" sz="2000" b="1" dirty="0"/>
          </a:p>
          <a:p>
            <a:r>
              <a:rPr lang="zh-CN" altLang="en-US" sz="2000" b="1" dirty="0"/>
              <a:t>       时序图：图</a:t>
            </a:r>
            <a:r>
              <a:rPr lang="en-US" altLang="zh-CN" sz="2000" b="1" dirty="0"/>
              <a:t>7-3</a:t>
            </a:r>
            <a:r>
              <a:rPr lang="zh-CN" altLang="en-US" sz="2000" b="1" dirty="0"/>
              <a:t>所示波形图也叫时序图，它是由输入变量的所有可能取值组合的高、低电平及其对应的输出变量的高、低电平所构成的图形。在计算机硬件课程中，通常用波形图来分析计算机内部各部件之间的工作关系。</a:t>
            </a:r>
          </a:p>
        </p:txBody>
      </p:sp>
      <p:pic>
        <p:nvPicPr>
          <p:cNvPr id="886789" name="Picture 5"/>
          <p:cNvPicPr>
            <a:picLocks noChangeAspect="1" noChangeArrowheads="1"/>
          </p:cNvPicPr>
          <p:nvPr/>
        </p:nvPicPr>
        <p:blipFill>
          <a:blip r:embed="rId2" cstate="print"/>
          <a:srcRect/>
          <a:stretch>
            <a:fillRect/>
          </a:stretch>
        </p:blipFill>
        <p:spPr bwMode="auto">
          <a:xfrm>
            <a:off x="2699792" y="3501008"/>
            <a:ext cx="3744416" cy="249691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2" name="Text Box 4"/>
          <p:cNvSpPr txBox="1">
            <a:spLocks noChangeArrowheads="1"/>
          </p:cNvSpPr>
          <p:nvPr/>
        </p:nvSpPr>
        <p:spPr bwMode="auto">
          <a:xfrm>
            <a:off x="539552" y="260648"/>
            <a:ext cx="8137525" cy="2203680"/>
          </a:xfrm>
          <a:prstGeom prst="rect">
            <a:avLst/>
          </a:prstGeom>
          <a:noFill/>
          <a:ln w="9525">
            <a:noFill/>
            <a:miter lim="800000"/>
            <a:headEnd/>
            <a:tailEnd/>
          </a:ln>
          <a:effectLst/>
        </p:spPr>
        <p:txBody>
          <a:bodyPr>
            <a:spAutoFit/>
          </a:bodyPr>
          <a:lstStyle/>
          <a:p>
            <a:pPr>
              <a:spcAft>
                <a:spcPct val="55000"/>
              </a:spcAft>
            </a:pPr>
            <a:r>
              <a:rPr lang="en-US" altLang="zh-CN" sz="2400" b="1" dirty="0"/>
              <a:t>2. </a:t>
            </a:r>
            <a:r>
              <a:rPr lang="zh-CN" altLang="en-US" sz="2400" b="1" dirty="0"/>
              <a:t>或逻辑和或门电路</a:t>
            </a:r>
          </a:p>
          <a:p>
            <a:r>
              <a:rPr lang="zh-CN" altLang="en-US" sz="2000" b="1" dirty="0"/>
              <a:t>       当决定一件事情的几个条件中只要有一个条件得到满足，这件事就会发生，这种因果关系称为或逻辑。实现或逻辑关系的电路称为或门。由二极管构成的双输入或门电路及其逻辑符号如图</a:t>
            </a:r>
            <a:r>
              <a:rPr lang="en-US" altLang="zh-CN" sz="2000" b="1" dirty="0"/>
              <a:t>7-4</a:t>
            </a:r>
            <a:r>
              <a:rPr lang="zh-CN" altLang="en-US" sz="2000" b="1" dirty="0"/>
              <a:t>所示。或门工作原理的分析和与门类似，这里不再赘述，请读者自行分析。</a:t>
            </a:r>
          </a:p>
          <a:p>
            <a:r>
              <a:rPr lang="zh-CN" altLang="en-US" sz="2000" b="1" dirty="0"/>
              <a:t>       图</a:t>
            </a:r>
            <a:r>
              <a:rPr lang="en-US" altLang="zh-CN" sz="2000" b="1" dirty="0"/>
              <a:t>7-4</a:t>
            </a:r>
            <a:r>
              <a:rPr lang="zh-CN" altLang="en-US" sz="2000" b="1" dirty="0"/>
              <a:t>所示或逻辑关系的真值表如表</a:t>
            </a:r>
            <a:r>
              <a:rPr lang="en-US" altLang="zh-CN" sz="2000" b="1" dirty="0"/>
              <a:t>7-4</a:t>
            </a:r>
            <a:r>
              <a:rPr lang="zh-CN" altLang="en-US" sz="2000" b="1" dirty="0"/>
              <a:t>所列。</a:t>
            </a:r>
            <a:endParaRPr lang="zh-CN" altLang="en-US" b="1" dirty="0"/>
          </a:p>
        </p:txBody>
      </p:sp>
      <p:pic>
        <p:nvPicPr>
          <p:cNvPr id="887813" name="Picture 5" descr="0212"/>
          <p:cNvPicPr>
            <a:picLocks noChangeAspect="1" noChangeArrowheads="1"/>
          </p:cNvPicPr>
          <p:nvPr/>
        </p:nvPicPr>
        <p:blipFill>
          <a:blip r:embed="rId2" cstate="print"/>
          <a:srcRect/>
          <a:stretch>
            <a:fillRect/>
          </a:stretch>
        </p:blipFill>
        <p:spPr bwMode="auto">
          <a:xfrm>
            <a:off x="335511" y="2708275"/>
            <a:ext cx="4884189" cy="2808957"/>
          </a:xfrm>
          <a:prstGeom prst="rect">
            <a:avLst/>
          </a:prstGeom>
          <a:noFill/>
        </p:spPr>
      </p:pic>
      <p:sp>
        <p:nvSpPr>
          <p:cNvPr id="887814" name="Text Box 6"/>
          <p:cNvSpPr txBox="1">
            <a:spLocks noChangeArrowheads="1"/>
          </p:cNvSpPr>
          <p:nvPr/>
        </p:nvSpPr>
        <p:spPr bwMode="auto">
          <a:xfrm>
            <a:off x="2195736" y="5661248"/>
            <a:ext cx="1368425"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7-4</a:t>
            </a:r>
          </a:p>
        </p:txBody>
      </p:sp>
      <p:pic>
        <p:nvPicPr>
          <p:cNvPr id="887815" name="Picture 7"/>
          <p:cNvPicPr>
            <a:picLocks noChangeAspect="1" noChangeArrowheads="1"/>
          </p:cNvPicPr>
          <p:nvPr/>
        </p:nvPicPr>
        <p:blipFill>
          <a:blip r:embed="rId3" cstate="print"/>
          <a:srcRect l="70064" b="9459"/>
          <a:stretch>
            <a:fillRect/>
          </a:stretch>
        </p:blipFill>
        <p:spPr bwMode="auto">
          <a:xfrm>
            <a:off x="6084887" y="3068638"/>
            <a:ext cx="2602867" cy="244859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6" name="Text Box 4"/>
          <p:cNvSpPr txBox="1">
            <a:spLocks noChangeArrowheads="1"/>
          </p:cNvSpPr>
          <p:nvPr/>
        </p:nvSpPr>
        <p:spPr bwMode="auto">
          <a:xfrm>
            <a:off x="611188" y="476250"/>
            <a:ext cx="8137525" cy="3046988"/>
          </a:xfrm>
          <a:prstGeom prst="rect">
            <a:avLst/>
          </a:prstGeom>
          <a:noFill/>
          <a:ln w="9525">
            <a:noFill/>
            <a:miter lim="800000"/>
            <a:headEnd/>
            <a:tailEnd/>
          </a:ln>
          <a:effectLst/>
        </p:spPr>
        <p:txBody>
          <a:bodyPr>
            <a:spAutoFit/>
          </a:bodyPr>
          <a:lstStyle/>
          <a:p>
            <a:r>
              <a:rPr lang="en-US" altLang="zh-CN" dirty="0"/>
              <a:t>       </a:t>
            </a:r>
            <a:r>
              <a:rPr lang="zh-CN" altLang="en-US" sz="2400" b="1" dirty="0"/>
              <a:t>由表</a:t>
            </a:r>
            <a:r>
              <a:rPr lang="en-US" altLang="zh-CN" sz="2400" b="1" dirty="0"/>
              <a:t>7-4</a:t>
            </a:r>
            <a:r>
              <a:rPr lang="zh-CN" altLang="en-US" sz="2400" b="1" dirty="0"/>
              <a:t>可知，</a:t>
            </a:r>
            <a:r>
              <a:rPr lang="zh-CN" altLang="en-US" sz="2400" b="1" i="1" dirty="0"/>
              <a:t> </a:t>
            </a:r>
            <a:r>
              <a:rPr lang="en-US" altLang="zh-CN" sz="2400" b="1" i="1" dirty="0"/>
              <a:t>Y</a:t>
            </a:r>
            <a:r>
              <a:rPr lang="zh-CN" altLang="en-US" sz="2400" b="1" dirty="0"/>
              <a:t>与</a:t>
            </a:r>
            <a:r>
              <a:rPr lang="en-US" altLang="zh-CN" sz="2400" b="1" i="1" dirty="0"/>
              <a:t>A</a:t>
            </a:r>
            <a:r>
              <a:rPr lang="zh-CN" altLang="en-US" sz="2400" b="1" dirty="0"/>
              <a:t>、</a:t>
            </a:r>
            <a:r>
              <a:rPr lang="en-US" altLang="zh-CN" sz="2400" b="1" i="1" dirty="0"/>
              <a:t>B</a:t>
            </a:r>
            <a:r>
              <a:rPr lang="zh-CN" altLang="en-US" sz="2400" b="1" dirty="0"/>
              <a:t>之间的关系是：</a:t>
            </a:r>
            <a:r>
              <a:rPr lang="zh-CN" altLang="en-US" sz="2400" b="1" i="1" dirty="0"/>
              <a:t> </a:t>
            </a:r>
            <a:r>
              <a:rPr lang="en-US" altLang="zh-CN" sz="2400" b="1" i="1" dirty="0"/>
              <a:t>A</a:t>
            </a:r>
            <a:r>
              <a:rPr lang="zh-CN" altLang="en-US" sz="2400" b="1" dirty="0"/>
              <a:t>、</a:t>
            </a:r>
            <a:r>
              <a:rPr lang="en-US" altLang="zh-CN" sz="2400" b="1" i="1" dirty="0"/>
              <a:t>B</a:t>
            </a:r>
            <a:r>
              <a:rPr lang="zh-CN" altLang="en-US" sz="2400" b="1" dirty="0"/>
              <a:t>中只要有一个或一个以上是</a:t>
            </a:r>
            <a:r>
              <a:rPr lang="en-US" altLang="zh-CN" sz="2400" b="1" dirty="0"/>
              <a:t>1</a:t>
            </a:r>
            <a:r>
              <a:rPr lang="zh-CN" altLang="en-US" sz="2400" b="1" dirty="0"/>
              <a:t>时，</a:t>
            </a:r>
            <a:r>
              <a:rPr lang="en-US" altLang="zh-CN" sz="2400" b="1" i="1" dirty="0"/>
              <a:t>Y</a:t>
            </a:r>
            <a:r>
              <a:rPr lang="zh-CN" altLang="en-US" sz="2400" b="1" dirty="0"/>
              <a:t>就为</a:t>
            </a:r>
            <a:r>
              <a:rPr lang="en-US" altLang="zh-CN" sz="2400" b="1" dirty="0"/>
              <a:t>1</a:t>
            </a:r>
            <a:r>
              <a:rPr lang="zh-CN" altLang="en-US" sz="2400" b="1" dirty="0"/>
              <a:t>，只有当</a:t>
            </a:r>
            <a:r>
              <a:rPr lang="en-US" altLang="zh-CN" sz="2400" b="1" i="1" dirty="0"/>
              <a:t>A</a:t>
            </a:r>
            <a:r>
              <a:rPr lang="zh-CN" altLang="en-US" sz="2400" b="1" dirty="0"/>
              <a:t>、</a:t>
            </a:r>
            <a:r>
              <a:rPr lang="en-US" altLang="zh-CN" sz="2400" b="1" i="1" dirty="0"/>
              <a:t>B</a:t>
            </a:r>
            <a:r>
              <a:rPr lang="zh-CN" altLang="en-US" sz="2400" b="1" dirty="0"/>
              <a:t>全为</a:t>
            </a:r>
            <a:r>
              <a:rPr lang="en-US" altLang="zh-CN" sz="2400" b="1" dirty="0"/>
              <a:t>0</a:t>
            </a:r>
            <a:r>
              <a:rPr lang="zh-CN" altLang="en-US" sz="2400" b="1" dirty="0"/>
              <a:t>时</a:t>
            </a:r>
            <a:r>
              <a:rPr lang="en-US" altLang="zh-CN" sz="2400" b="1" i="1" dirty="0"/>
              <a:t>Y</a:t>
            </a:r>
            <a:r>
              <a:rPr lang="zh-CN" altLang="en-US" sz="2400" b="1" dirty="0"/>
              <a:t>才为</a:t>
            </a:r>
            <a:r>
              <a:rPr lang="en-US" altLang="zh-CN" sz="2400" b="1" dirty="0"/>
              <a:t>0</a:t>
            </a:r>
            <a:r>
              <a:rPr lang="zh-CN" altLang="en-US" sz="2400" b="1" dirty="0"/>
              <a:t>，满足或逻辑关系，可用逻辑表达式表示为：</a:t>
            </a:r>
          </a:p>
          <a:p>
            <a:r>
              <a:rPr lang="zh-CN" altLang="en-US" sz="2400" b="1" dirty="0"/>
              <a:t>                                               </a:t>
            </a:r>
          </a:p>
          <a:p>
            <a:endParaRPr lang="zh-CN" altLang="en-US" sz="2400" b="1" dirty="0"/>
          </a:p>
          <a:p>
            <a:r>
              <a:rPr lang="zh-CN" altLang="en-US" sz="2400" b="1" dirty="0"/>
              <a:t>上式中符号“</a:t>
            </a:r>
            <a:r>
              <a:rPr lang="en-US" altLang="zh-CN" sz="2400" b="1" dirty="0"/>
              <a:t>+”</a:t>
            </a:r>
            <a:r>
              <a:rPr lang="zh-CN" altLang="en-US" sz="2400" b="1" dirty="0"/>
              <a:t>表示</a:t>
            </a:r>
            <a:r>
              <a:rPr lang="en-US" altLang="zh-CN" sz="2400" b="1" i="1" dirty="0"/>
              <a:t>A</a:t>
            </a:r>
            <a:r>
              <a:rPr lang="zh-CN" altLang="en-US" sz="2400" b="1" dirty="0"/>
              <a:t>和</a:t>
            </a:r>
            <a:r>
              <a:rPr lang="en-US" altLang="zh-CN" sz="2400" b="1" i="1" dirty="0"/>
              <a:t>B</a:t>
            </a:r>
            <a:r>
              <a:rPr lang="zh-CN" altLang="en-US" sz="2400" b="1" dirty="0"/>
              <a:t>的或运算，读作或，也叫做逻辑加。</a:t>
            </a:r>
          </a:p>
          <a:p>
            <a:r>
              <a:rPr lang="zh-CN" altLang="en-US" sz="2400" b="1" dirty="0"/>
              <a:t>       或门的输入端也可以多于两个，但其逻辑功能完全相同。</a:t>
            </a:r>
          </a:p>
        </p:txBody>
      </p:sp>
      <p:sp>
        <p:nvSpPr>
          <p:cNvPr id="88883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8837" name="Object 5"/>
          <p:cNvGraphicFramePr>
            <a:graphicFrameLocks noChangeAspect="1"/>
          </p:cNvGraphicFramePr>
          <p:nvPr/>
        </p:nvGraphicFramePr>
        <p:xfrm>
          <a:off x="3707904" y="1700808"/>
          <a:ext cx="1935283" cy="491678"/>
        </p:xfrm>
        <a:graphic>
          <a:graphicData uri="http://schemas.openxmlformats.org/presentationml/2006/ole">
            <p:oleObj spid="_x0000_s888837" name="公式" r:id="rId3" imgW="596900" imgH="15240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468313" y="476250"/>
            <a:ext cx="8208962" cy="579438"/>
          </a:xfrm>
          <a:prstGeom prst="rect">
            <a:avLst/>
          </a:prstGeom>
          <a:noFill/>
          <a:ln w="9525">
            <a:noFill/>
            <a:miter lim="800000"/>
            <a:headEnd/>
            <a:tailEnd/>
          </a:ln>
          <a:effectLst/>
        </p:spPr>
        <p:txBody>
          <a:bodyPr>
            <a:spAutoFit/>
          </a:bodyPr>
          <a:lstStyle/>
          <a:p>
            <a:pPr algn="ctr">
              <a:spcBef>
                <a:spcPct val="50000"/>
              </a:spcBef>
            </a:pPr>
            <a:r>
              <a:rPr lang="en-US" altLang="zh-CN" sz="3200" b="1"/>
              <a:t>7.1  </a:t>
            </a:r>
            <a:r>
              <a:rPr lang="zh-CN" altLang="en-US" sz="3200" b="1"/>
              <a:t>数字电路概述</a:t>
            </a:r>
          </a:p>
        </p:txBody>
      </p:sp>
      <p:sp>
        <p:nvSpPr>
          <p:cNvPr id="408587" name="Rectangle 1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8589"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8594" name="Text Box 18"/>
          <p:cNvSpPr txBox="1">
            <a:spLocks noChangeArrowheads="1"/>
          </p:cNvSpPr>
          <p:nvPr/>
        </p:nvSpPr>
        <p:spPr bwMode="auto">
          <a:xfrm>
            <a:off x="468313" y="1268413"/>
            <a:ext cx="8353425" cy="4206875"/>
          </a:xfrm>
          <a:prstGeom prst="rect">
            <a:avLst/>
          </a:prstGeom>
          <a:noFill/>
          <a:ln w="9525">
            <a:noFill/>
            <a:miter lim="800000"/>
            <a:headEnd/>
            <a:tailEnd/>
          </a:ln>
          <a:effectLst/>
        </p:spPr>
        <p:txBody>
          <a:bodyPr>
            <a:spAutoFit/>
          </a:bodyPr>
          <a:lstStyle/>
          <a:p>
            <a:pPr>
              <a:spcAft>
                <a:spcPct val="45000"/>
              </a:spcAft>
            </a:pPr>
            <a:r>
              <a:rPr lang="en-US" altLang="zh-CN" sz="2400" b="1"/>
              <a:t>7.1.1  </a:t>
            </a:r>
            <a:r>
              <a:rPr lang="zh-CN" altLang="en-US" sz="2400" b="1"/>
              <a:t>模拟信号和数字信号</a:t>
            </a:r>
          </a:p>
          <a:p>
            <a:r>
              <a:rPr lang="zh-CN" altLang="en-US"/>
              <a:t>       在自然界中有形形色色的物理量，尽管它们的性质各异，但就其变化规律的特点而言，不外乎有两大类：模拟信号和数字信号。</a:t>
            </a:r>
            <a:endParaRPr lang="zh-CN" altLang="en-US" b="1"/>
          </a:p>
          <a:p>
            <a:pPr>
              <a:spcBef>
                <a:spcPct val="45000"/>
              </a:spcBef>
              <a:spcAft>
                <a:spcPct val="40000"/>
              </a:spcAft>
            </a:pPr>
            <a:r>
              <a:rPr lang="en-US" altLang="zh-CN" sz="2000" b="1"/>
              <a:t>1. </a:t>
            </a:r>
            <a:r>
              <a:rPr lang="zh-CN" altLang="en-US" sz="2000" b="1"/>
              <a:t>模拟信号</a:t>
            </a:r>
          </a:p>
          <a:p>
            <a:r>
              <a:rPr lang="zh-CN" altLang="en-US"/>
              <a:t>       </a:t>
            </a:r>
            <a:r>
              <a:rPr lang="zh-CN" altLang="en-US" b="1"/>
              <a:t>模拟信号：</a:t>
            </a:r>
            <a:r>
              <a:rPr lang="zh-CN" altLang="en-US"/>
              <a:t>模拟信号是指时间和数值上都是连续变化的信号，它具有无穷多的数值，其数学表达式也较复杂，例如正弦函数、指数函数等。图</a:t>
            </a:r>
            <a:r>
              <a:rPr lang="en-US" altLang="zh-CN"/>
              <a:t>7-1</a:t>
            </a:r>
            <a:r>
              <a:rPr lang="zh-CN" altLang="en-US"/>
              <a:t>（</a:t>
            </a:r>
            <a:r>
              <a:rPr lang="en-US" altLang="zh-CN"/>
              <a:t>a</a:t>
            </a:r>
            <a:r>
              <a:rPr lang="zh-CN" altLang="en-US"/>
              <a:t>）所示为典型的模拟信号。</a:t>
            </a:r>
          </a:p>
          <a:p>
            <a:r>
              <a:rPr lang="zh-CN" altLang="en-US"/>
              <a:t>       </a:t>
            </a:r>
            <a:r>
              <a:rPr lang="zh-CN" altLang="en-US" b="1"/>
              <a:t>自然界中的模拟信号：</a:t>
            </a:r>
            <a:r>
              <a:rPr lang="zh-CN" altLang="en-US"/>
              <a:t>人们从自然界感知的许多物理量均属于模拟性质的，如速度、压力、声音、温度等。在工程技术上，为了便于分析，常用传感器将模拟量转换为电流、电压或电阻等电量，以便用电路进行分析和处理。</a:t>
            </a:r>
          </a:p>
          <a:p>
            <a:r>
              <a:rPr lang="zh-CN" altLang="en-US" b="1"/>
              <a:t>       模拟电路：</a:t>
            </a:r>
            <a:r>
              <a:rPr lang="zh-CN" altLang="en-US"/>
              <a:t>传输、处理模拟信号的电路称为模拟电子线路，简称模拟电路。</a:t>
            </a:r>
          </a:p>
          <a:p>
            <a:r>
              <a:rPr lang="zh-CN" altLang="en-US"/>
              <a:t>       </a:t>
            </a:r>
            <a:r>
              <a:rPr lang="zh-CN" altLang="en-US" b="1"/>
              <a:t>模拟电路的研究任务：</a:t>
            </a:r>
            <a:r>
              <a:rPr lang="zh-CN" altLang="en-US"/>
              <a:t>在模拟电路中主要关心输入、输出信号间的大小、相位、失真等方面的问题。</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60" name="Text Box 4"/>
          <p:cNvSpPr txBox="1">
            <a:spLocks noChangeArrowheads="1"/>
          </p:cNvSpPr>
          <p:nvPr/>
        </p:nvSpPr>
        <p:spPr bwMode="auto">
          <a:xfrm>
            <a:off x="467544" y="332656"/>
            <a:ext cx="8137525" cy="2511457"/>
          </a:xfrm>
          <a:prstGeom prst="rect">
            <a:avLst/>
          </a:prstGeom>
          <a:noFill/>
          <a:ln w="9525">
            <a:noFill/>
            <a:miter lim="800000"/>
            <a:headEnd/>
            <a:tailEnd/>
          </a:ln>
          <a:effectLst/>
        </p:spPr>
        <p:txBody>
          <a:bodyPr>
            <a:spAutoFit/>
          </a:bodyPr>
          <a:lstStyle/>
          <a:p>
            <a:pPr>
              <a:spcAft>
                <a:spcPct val="55000"/>
              </a:spcAft>
            </a:pPr>
            <a:r>
              <a:rPr lang="en-US" altLang="zh-CN" sz="2400" b="1" dirty="0"/>
              <a:t>3. </a:t>
            </a:r>
            <a:r>
              <a:rPr lang="zh-CN" altLang="en-US" sz="2400" b="1" dirty="0"/>
              <a:t>非逻辑和非门电路</a:t>
            </a:r>
          </a:p>
          <a:p>
            <a:r>
              <a:rPr lang="zh-CN" altLang="en-US" sz="2000" b="1" dirty="0"/>
              <a:t>       决定一件事情的发生是以其相反的条件为依据，这种因果关系称为非逻辑。非就是相反，就是否定。实现非逻辑关系的电路称为非门，也称反相器。图</a:t>
            </a:r>
            <a:r>
              <a:rPr lang="en-US" altLang="zh-CN" sz="2000" b="1" dirty="0"/>
              <a:t>7-5</a:t>
            </a:r>
            <a:r>
              <a:rPr lang="zh-CN" altLang="en-US" sz="2000" b="1" dirty="0"/>
              <a:t>所示是三极管非门的原理电路图及其逻辑符号。</a:t>
            </a:r>
          </a:p>
          <a:p>
            <a:r>
              <a:rPr lang="zh-CN" altLang="en-US" sz="2000" b="1" dirty="0"/>
              <a:t>       图</a:t>
            </a:r>
            <a:r>
              <a:rPr lang="en-US" altLang="zh-CN" sz="2000" b="1" dirty="0"/>
              <a:t>7-5</a:t>
            </a:r>
            <a:r>
              <a:rPr lang="zh-CN" altLang="en-US" sz="2000" b="1" dirty="0"/>
              <a:t>（</a:t>
            </a:r>
            <a:r>
              <a:rPr lang="en-US" altLang="zh-CN" sz="2000" b="1" dirty="0"/>
              <a:t>a</a:t>
            </a:r>
            <a:r>
              <a:rPr lang="zh-CN" altLang="en-US" sz="2000" b="1" dirty="0"/>
              <a:t>）中，当输入电压当</a:t>
            </a:r>
            <a:r>
              <a:rPr lang="en-US" altLang="zh-CN" sz="2000" b="1" i="1" dirty="0" err="1"/>
              <a:t>u</a:t>
            </a:r>
            <a:r>
              <a:rPr lang="en-US" altLang="zh-CN" sz="2000" b="1" baseline="-25000" dirty="0" err="1"/>
              <a:t>i</a:t>
            </a:r>
            <a:r>
              <a:rPr lang="en-US" altLang="zh-CN" sz="2000" b="1" baseline="-25000" dirty="0"/>
              <a:t> </a:t>
            </a:r>
            <a:r>
              <a:rPr lang="en-US" altLang="zh-CN" sz="2000" b="1" dirty="0"/>
              <a:t>= </a:t>
            </a:r>
            <a:r>
              <a:rPr lang="en-US" altLang="zh-CN" sz="2000" b="1" i="1" dirty="0" err="1"/>
              <a:t>U</a:t>
            </a:r>
            <a:r>
              <a:rPr lang="en-US" altLang="zh-CN" sz="2000" b="1" baseline="-25000" dirty="0" err="1"/>
              <a:t>i</a:t>
            </a:r>
            <a:r>
              <a:rPr lang="en-US" altLang="zh-CN" sz="2000" b="1" baseline="-25000" dirty="0"/>
              <a:t> L</a:t>
            </a:r>
            <a:r>
              <a:rPr lang="en-US" altLang="zh-CN" sz="2000" b="1" dirty="0"/>
              <a:t>= 0 V</a:t>
            </a:r>
            <a:r>
              <a:rPr lang="zh-CN" altLang="en-US" sz="2000" b="1" dirty="0"/>
              <a:t>时，三极管截止，</a:t>
            </a:r>
            <a:r>
              <a:rPr lang="en-US" altLang="zh-CN" sz="2000" b="1" i="1" dirty="0" err="1"/>
              <a:t>i</a:t>
            </a:r>
            <a:r>
              <a:rPr lang="en-US" altLang="zh-CN" sz="2000" b="1" baseline="-25000" dirty="0" err="1"/>
              <a:t>B</a:t>
            </a:r>
            <a:r>
              <a:rPr lang="en-US" altLang="zh-CN" sz="2000" b="1" dirty="0"/>
              <a:t> =</a:t>
            </a:r>
            <a:r>
              <a:rPr lang="en-US" altLang="zh-CN" sz="2000" b="1" i="1" dirty="0"/>
              <a:t> i</a:t>
            </a:r>
            <a:r>
              <a:rPr lang="en-US" altLang="zh-CN" sz="2000" b="1" baseline="-25000" dirty="0"/>
              <a:t>C</a:t>
            </a:r>
            <a:r>
              <a:rPr lang="en-US" altLang="zh-CN" sz="2000" b="1" dirty="0"/>
              <a:t>≈0</a:t>
            </a:r>
            <a:r>
              <a:rPr lang="zh-CN" altLang="en-US" sz="2000" b="1" dirty="0"/>
              <a:t>，所以</a:t>
            </a:r>
            <a:r>
              <a:rPr lang="en-US" altLang="zh-CN" sz="2000" b="1" i="1" dirty="0" err="1"/>
              <a:t>u</a:t>
            </a:r>
            <a:r>
              <a:rPr lang="en-US" altLang="zh-CN" sz="2000" b="1" baseline="-25000" dirty="0" err="1"/>
              <a:t>o</a:t>
            </a:r>
            <a:r>
              <a:rPr lang="en-US" altLang="zh-CN" sz="2000" b="1" dirty="0"/>
              <a:t> = </a:t>
            </a:r>
            <a:r>
              <a:rPr lang="en-US" altLang="zh-CN" sz="2000" b="1" i="1" dirty="0"/>
              <a:t>V</a:t>
            </a:r>
            <a:r>
              <a:rPr lang="en-US" altLang="zh-CN" sz="2000" b="1" baseline="-25000" dirty="0"/>
              <a:t>CC</a:t>
            </a:r>
            <a:r>
              <a:rPr lang="en-US" altLang="zh-CN" sz="2000" b="1" dirty="0"/>
              <a:t> = 5 V</a:t>
            </a:r>
            <a:r>
              <a:rPr lang="zh-CN" altLang="en-US" sz="2000" b="1" dirty="0"/>
              <a:t>，为高电平。当</a:t>
            </a:r>
            <a:r>
              <a:rPr lang="en-US" altLang="zh-CN" sz="2000" b="1" i="1" dirty="0" err="1"/>
              <a:t>u</a:t>
            </a:r>
            <a:r>
              <a:rPr lang="en-US" altLang="zh-CN" sz="2000" b="1" baseline="-25000" dirty="0" err="1"/>
              <a:t>i</a:t>
            </a:r>
            <a:r>
              <a:rPr lang="en-US" altLang="zh-CN" sz="2000" b="1" baseline="-25000" dirty="0"/>
              <a:t> </a:t>
            </a:r>
            <a:r>
              <a:rPr lang="en-US" altLang="zh-CN" sz="2000" b="1" dirty="0"/>
              <a:t>= </a:t>
            </a:r>
            <a:r>
              <a:rPr lang="en-US" altLang="zh-CN" sz="2000" b="1" i="1" dirty="0"/>
              <a:t>U</a:t>
            </a:r>
            <a:r>
              <a:rPr lang="en-US" altLang="zh-CN" sz="2000" b="1" dirty="0"/>
              <a:t> </a:t>
            </a:r>
            <a:r>
              <a:rPr lang="en-US" altLang="zh-CN" sz="2000" b="1" baseline="-25000" dirty="0" err="1"/>
              <a:t>i</a:t>
            </a:r>
            <a:r>
              <a:rPr lang="en-US" altLang="zh-CN" sz="2000" b="1" baseline="-25000" dirty="0"/>
              <a:t> H</a:t>
            </a:r>
            <a:r>
              <a:rPr lang="en-US" altLang="zh-CN" sz="2000" b="1" dirty="0"/>
              <a:t> = 5 V</a:t>
            </a:r>
            <a:r>
              <a:rPr lang="zh-CN" altLang="en-US" sz="2000" b="1" dirty="0"/>
              <a:t>时，发射结正偏，此时三极管</a:t>
            </a:r>
            <a:r>
              <a:rPr lang="en-US" altLang="zh-CN" sz="2000" b="1" dirty="0"/>
              <a:t>T</a:t>
            </a:r>
            <a:r>
              <a:rPr lang="zh-CN" altLang="en-US" sz="2000" b="1" dirty="0"/>
              <a:t>是否工作于饱和导通状态，需要进行如下判断： </a:t>
            </a:r>
          </a:p>
        </p:txBody>
      </p:sp>
      <p:pic>
        <p:nvPicPr>
          <p:cNvPr id="889861" name="Picture 5" descr="0213"/>
          <p:cNvPicPr>
            <a:picLocks noChangeAspect="1" noChangeArrowheads="1"/>
          </p:cNvPicPr>
          <p:nvPr/>
        </p:nvPicPr>
        <p:blipFill>
          <a:blip r:embed="rId3" cstate="print"/>
          <a:srcRect/>
          <a:stretch>
            <a:fillRect/>
          </a:stretch>
        </p:blipFill>
        <p:spPr bwMode="auto">
          <a:xfrm>
            <a:off x="3995936" y="2924944"/>
            <a:ext cx="4660496" cy="2807940"/>
          </a:xfrm>
          <a:prstGeom prst="rect">
            <a:avLst/>
          </a:prstGeom>
          <a:noFill/>
        </p:spPr>
      </p:pic>
      <p:sp>
        <p:nvSpPr>
          <p:cNvPr id="889862" name="Text Box 6"/>
          <p:cNvSpPr txBox="1">
            <a:spLocks noChangeArrowheads="1"/>
          </p:cNvSpPr>
          <p:nvPr/>
        </p:nvSpPr>
        <p:spPr bwMode="auto">
          <a:xfrm>
            <a:off x="5364088" y="5805264"/>
            <a:ext cx="2160588"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7-5</a:t>
            </a:r>
          </a:p>
        </p:txBody>
      </p:sp>
      <p:sp>
        <p:nvSpPr>
          <p:cNvPr id="889863" name="Text Box 7"/>
          <p:cNvSpPr txBox="1">
            <a:spLocks noChangeArrowheads="1"/>
          </p:cNvSpPr>
          <p:nvPr/>
        </p:nvSpPr>
        <p:spPr bwMode="auto">
          <a:xfrm>
            <a:off x="755650" y="2924175"/>
            <a:ext cx="2303463" cy="400110"/>
          </a:xfrm>
          <a:prstGeom prst="rect">
            <a:avLst/>
          </a:prstGeom>
          <a:noFill/>
          <a:ln w="9525">
            <a:noFill/>
            <a:miter lim="800000"/>
            <a:headEnd/>
            <a:tailEnd/>
          </a:ln>
          <a:effectLst/>
        </p:spPr>
        <p:txBody>
          <a:bodyPr>
            <a:spAutoFit/>
          </a:bodyPr>
          <a:lstStyle/>
          <a:p>
            <a:pPr>
              <a:spcBef>
                <a:spcPct val="50000"/>
              </a:spcBef>
            </a:pPr>
            <a:r>
              <a:rPr lang="zh-CN" altLang="en-US" sz="2000" b="1" dirty="0"/>
              <a:t>基极电流：</a:t>
            </a:r>
          </a:p>
        </p:txBody>
      </p:sp>
      <p:sp>
        <p:nvSpPr>
          <p:cNvPr id="889865"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9864" name="Object 8"/>
          <p:cNvGraphicFramePr>
            <a:graphicFrameLocks noChangeAspect="1"/>
          </p:cNvGraphicFramePr>
          <p:nvPr/>
        </p:nvGraphicFramePr>
        <p:xfrm>
          <a:off x="220917" y="3429000"/>
          <a:ext cx="3558921" cy="792088"/>
        </p:xfrm>
        <a:graphic>
          <a:graphicData uri="http://schemas.openxmlformats.org/presentationml/2006/ole">
            <p:oleObj spid="_x0000_s889864" name="公式" r:id="rId4" imgW="1841500" imgH="406400" progId="Equation.3">
              <p:embed/>
            </p:oleObj>
          </a:graphicData>
        </a:graphic>
      </p:graphicFrame>
      <p:sp>
        <p:nvSpPr>
          <p:cNvPr id="889866" name="Text Box 10"/>
          <p:cNvSpPr txBox="1">
            <a:spLocks noChangeArrowheads="1"/>
          </p:cNvSpPr>
          <p:nvPr/>
        </p:nvSpPr>
        <p:spPr bwMode="auto">
          <a:xfrm>
            <a:off x="611560" y="4365104"/>
            <a:ext cx="2808288" cy="400110"/>
          </a:xfrm>
          <a:prstGeom prst="rect">
            <a:avLst/>
          </a:prstGeom>
          <a:noFill/>
          <a:ln w="9525">
            <a:noFill/>
            <a:miter lim="800000"/>
            <a:headEnd/>
            <a:tailEnd/>
          </a:ln>
          <a:effectLst/>
        </p:spPr>
        <p:txBody>
          <a:bodyPr>
            <a:spAutoFit/>
          </a:bodyPr>
          <a:lstStyle/>
          <a:p>
            <a:pPr>
              <a:spcBef>
                <a:spcPct val="50000"/>
              </a:spcBef>
            </a:pPr>
            <a:r>
              <a:rPr lang="zh-CN" altLang="en-US" sz="2000" b="1" dirty="0"/>
              <a:t>基极临界饱和电流：</a:t>
            </a:r>
          </a:p>
        </p:txBody>
      </p:sp>
      <p:sp>
        <p:nvSpPr>
          <p:cNvPr id="889868"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9867" name="Object 11"/>
          <p:cNvGraphicFramePr>
            <a:graphicFrameLocks noChangeAspect="1"/>
          </p:cNvGraphicFramePr>
          <p:nvPr/>
        </p:nvGraphicFramePr>
        <p:xfrm>
          <a:off x="426268" y="4869160"/>
          <a:ext cx="3295775" cy="792088"/>
        </p:xfrm>
        <a:graphic>
          <a:graphicData uri="http://schemas.openxmlformats.org/presentationml/2006/ole">
            <p:oleObj spid="_x0000_s889867" name="公式" r:id="rId5" imgW="1815840" imgH="43164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4" name="Text Box 4"/>
          <p:cNvSpPr txBox="1">
            <a:spLocks noChangeArrowheads="1"/>
          </p:cNvSpPr>
          <p:nvPr/>
        </p:nvSpPr>
        <p:spPr bwMode="auto">
          <a:xfrm>
            <a:off x="539750" y="476250"/>
            <a:ext cx="8135938" cy="1200329"/>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400" b="1" dirty="0">
                <a:solidFill>
                  <a:srgbClr val="FF0000"/>
                </a:solidFill>
              </a:rPr>
              <a:t>由于</a:t>
            </a:r>
            <a:r>
              <a:rPr lang="en-US" altLang="zh-CN" sz="2400" b="1" i="1" dirty="0" err="1">
                <a:solidFill>
                  <a:srgbClr val="FF0000"/>
                </a:solidFill>
                <a:latin typeface="Times New Roman" pitchFamily="18" charset="0"/>
              </a:rPr>
              <a:t>i</a:t>
            </a:r>
            <a:r>
              <a:rPr lang="en-US" altLang="zh-CN" sz="2400" b="1" baseline="-25000" dirty="0" err="1">
                <a:solidFill>
                  <a:srgbClr val="FF0000"/>
                </a:solidFill>
              </a:rPr>
              <a:t>B</a:t>
            </a:r>
            <a:r>
              <a:rPr lang="zh-CN" altLang="en-US" sz="2400" b="1" dirty="0">
                <a:solidFill>
                  <a:srgbClr val="FF0000"/>
                </a:solidFill>
              </a:rPr>
              <a:t>＞</a:t>
            </a:r>
            <a:r>
              <a:rPr lang="en-US" altLang="zh-CN" sz="2400" b="1" i="1" dirty="0">
                <a:solidFill>
                  <a:srgbClr val="FF0000"/>
                </a:solidFill>
                <a:latin typeface="Times New Roman" pitchFamily="18" charset="0"/>
              </a:rPr>
              <a:t>I</a:t>
            </a:r>
            <a:r>
              <a:rPr lang="en-US" altLang="zh-CN" sz="2400" b="1" baseline="-25000" dirty="0">
                <a:solidFill>
                  <a:srgbClr val="FF0000"/>
                </a:solidFill>
              </a:rPr>
              <a:t>BS</a:t>
            </a:r>
            <a:r>
              <a:rPr lang="zh-CN" altLang="en-US" sz="2400" b="1" dirty="0">
                <a:solidFill>
                  <a:srgbClr val="FF0000"/>
                </a:solidFill>
              </a:rPr>
              <a:t>，所以</a:t>
            </a:r>
            <a:r>
              <a:rPr lang="en-US" altLang="zh-CN" sz="2400" b="1" dirty="0">
                <a:solidFill>
                  <a:srgbClr val="FF0000"/>
                </a:solidFill>
              </a:rPr>
              <a:t>T</a:t>
            </a:r>
            <a:r>
              <a:rPr lang="zh-CN" altLang="en-US" sz="2400" b="1" dirty="0">
                <a:solidFill>
                  <a:srgbClr val="FF0000"/>
                </a:solidFill>
              </a:rPr>
              <a:t>饱和导通，故有</a:t>
            </a:r>
            <a:r>
              <a:rPr lang="en-US" altLang="zh-CN" sz="2400" b="1" i="1" dirty="0" err="1">
                <a:solidFill>
                  <a:srgbClr val="FF0000"/>
                </a:solidFill>
              </a:rPr>
              <a:t>u</a:t>
            </a:r>
            <a:r>
              <a:rPr lang="en-US" altLang="zh-CN" sz="2400" b="1" baseline="-25000" dirty="0" err="1">
                <a:solidFill>
                  <a:srgbClr val="FF0000"/>
                </a:solidFill>
              </a:rPr>
              <a:t>o</a:t>
            </a:r>
            <a:r>
              <a:rPr lang="en-US" altLang="zh-CN" sz="2400" b="1" dirty="0">
                <a:solidFill>
                  <a:srgbClr val="FF0000"/>
                </a:solidFill>
              </a:rPr>
              <a:t> =</a:t>
            </a:r>
            <a:r>
              <a:rPr lang="en-US" altLang="zh-CN" sz="2400" b="1" i="1" dirty="0">
                <a:solidFill>
                  <a:srgbClr val="FF0000"/>
                </a:solidFill>
              </a:rPr>
              <a:t>U</a:t>
            </a:r>
            <a:r>
              <a:rPr lang="en-US" altLang="zh-CN" sz="2400" b="1" baseline="-25000" dirty="0">
                <a:solidFill>
                  <a:srgbClr val="FF0000"/>
                </a:solidFill>
              </a:rPr>
              <a:t>CES</a:t>
            </a:r>
            <a:r>
              <a:rPr lang="en-US" altLang="zh-CN" sz="2400" b="1" dirty="0">
                <a:solidFill>
                  <a:srgbClr val="FF0000"/>
                </a:solidFill>
              </a:rPr>
              <a:t> ≤0.3 V</a:t>
            </a:r>
            <a:r>
              <a:rPr lang="zh-CN" altLang="en-US" sz="2400" b="1" dirty="0">
                <a:solidFill>
                  <a:srgbClr val="FF0000"/>
                </a:solidFill>
              </a:rPr>
              <a:t>为低电平。</a:t>
            </a:r>
            <a:r>
              <a:rPr lang="zh-CN" altLang="en-US" sz="2400" dirty="0"/>
              <a:t>因此，图</a:t>
            </a:r>
            <a:r>
              <a:rPr lang="en-US" altLang="zh-CN" sz="2400" dirty="0"/>
              <a:t>7-5</a:t>
            </a:r>
            <a:r>
              <a:rPr lang="zh-CN" altLang="en-US" sz="2400" dirty="0"/>
              <a:t>（</a:t>
            </a:r>
            <a:r>
              <a:rPr lang="en-US" altLang="zh-CN" sz="2400" dirty="0"/>
              <a:t>a</a:t>
            </a:r>
            <a:r>
              <a:rPr lang="zh-CN" altLang="en-US" sz="2400" dirty="0"/>
              <a:t>）所示电路实现的是</a:t>
            </a:r>
            <a:r>
              <a:rPr lang="zh-CN" altLang="en-US" sz="2400" b="1" dirty="0"/>
              <a:t>非</a:t>
            </a:r>
            <a:r>
              <a:rPr lang="zh-CN" altLang="en-US" sz="2400" dirty="0"/>
              <a:t>逻辑运算。</a:t>
            </a:r>
            <a:r>
              <a:rPr lang="zh-CN" altLang="en-US" sz="2400" b="1" dirty="0"/>
              <a:t>非</a:t>
            </a:r>
            <a:r>
              <a:rPr lang="zh-CN" altLang="en-US" sz="2400" dirty="0"/>
              <a:t>逻辑关系的真值表如表</a:t>
            </a:r>
            <a:r>
              <a:rPr lang="en-US" altLang="zh-CN" sz="2400" dirty="0"/>
              <a:t>7-5</a:t>
            </a:r>
            <a:r>
              <a:rPr lang="zh-CN" altLang="en-US" sz="2400" dirty="0"/>
              <a:t>所列。</a:t>
            </a:r>
          </a:p>
        </p:txBody>
      </p:sp>
      <p:pic>
        <p:nvPicPr>
          <p:cNvPr id="890885" name="Picture 5"/>
          <p:cNvPicPr>
            <a:picLocks noChangeAspect="1" noChangeArrowheads="1"/>
          </p:cNvPicPr>
          <p:nvPr/>
        </p:nvPicPr>
        <p:blipFill>
          <a:blip r:embed="rId3" cstate="print"/>
          <a:srcRect l="73538" t="23860" b="16403"/>
          <a:stretch>
            <a:fillRect/>
          </a:stretch>
        </p:blipFill>
        <p:spPr bwMode="auto">
          <a:xfrm>
            <a:off x="6084168" y="1628800"/>
            <a:ext cx="2540528" cy="2304256"/>
          </a:xfrm>
          <a:prstGeom prst="rect">
            <a:avLst/>
          </a:prstGeom>
          <a:noFill/>
          <a:ln w="9525">
            <a:noFill/>
            <a:miter lim="800000"/>
            <a:headEnd/>
            <a:tailEnd/>
          </a:ln>
        </p:spPr>
      </p:pic>
      <p:sp>
        <p:nvSpPr>
          <p:cNvPr id="890886" name="Text Box 6"/>
          <p:cNvSpPr txBox="1">
            <a:spLocks noChangeArrowheads="1"/>
          </p:cNvSpPr>
          <p:nvPr/>
        </p:nvSpPr>
        <p:spPr bwMode="auto">
          <a:xfrm>
            <a:off x="539552" y="3429000"/>
            <a:ext cx="7921625" cy="1938992"/>
          </a:xfrm>
          <a:prstGeom prst="rect">
            <a:avLst/>
          </a:prstGeom>
          <a:noFill/>
          <a:ln w="9525">
            <a:noFill/>
            <a:miter lim="800000"/>
            <a:headEnd/>
            <a:tailEnd/>
          </a:ln>
          <a:effectLst/>
        </p:spPr>
        <p:txBody>
          <a:bodyPr>
            <a:spAutoFit/>
          </a:bodyPr>
          <a:lstStyle/>
          <a:p>
            <a:r>
              <a:rPr lang="zh-CN" altLang="en-US" sz="2400" b="1" dirty="0"/>
              <a:t>非</a:t>
            </a:r>
            <a:r>
              <a:rPr lang="zh-CN" altLang="en-US" sz="2400" dirty="0"/>
              <a:t>逻辑关系的表达式可写为：</a:t>
            </a:r>
          </a:p>
          <a:p>
            <a:endParaRPr lang="zh-CN" altLang="en-US" sz="2400" dirty="0"/>
          </a:p>
          <a:p>
            <a:r>
              <a:rPr lang="zh-CN" altLang="en-US" sz="2400" dirty="0"/>
              <a:t>                         </a:t>
            </a:r>
          </a:p>
          <a:p>
            <a:endParaRPr lang="zh-CN" altLang="en-US" sz="2400" dirty="0"/>
          </a:p>
          <a:p>
            <a:r>
              <a:rPr lang="zh-CN" altLang="en-US" sz="2400" dirty="0"/>
              <a:t>上式中，字母上方的“</a:t>
            </a:r>
            <a:r>
              <a:rPr lang="en-US" altLang="zh-CN" sz="2400" dirty="0"/>
              <a:t>—”</a:t>
            </a:r>
            <a:r>
              <a:rPr lang="zh-CN" altLang="en-US" sz="2400" dirty="0"/>
              <a:t>表示</a:t>
            </a:r>
            <a:r>
              <a:rPr lang="zh-CN" altLang="en-US" sz="2400" b="1" dirty="0"/>
              <a:t>非</a:t>
            </a:r>
            <a:r>
              <a:rPr lang="zh-CN" altLang="en-US" sz="2400" dirty="0"/>
              <a:t>运算，读作</a:t>
            </a:r>
            <a:r>
              <a:rPr lang="zh-CN" altLang="en-US" sz="2400" b="1" dirty="0"/>
              <a:t>非</a:t>
            </a:r>
            <a:r>
              <a:rPr lang="zh-CN" altLang="en-US" sz="2400" dirty="0"/>
              <a:t>或反。</a:t>
            </a:r>
          </a:p>
        </p:txBody>
      </p:sp>
      <p:sp>
        <p:nvSpPr>
          <p:cNvPr id="890888"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0887" name="Object 7"/>
          <p:cNvGraphicFramePr>
            <a:graphicFrameLocks noChangeAspect="1"/>
          </p:cNvGraphicFramePr>
          <p:nvPr/>
        </p:nvGraphicFramePr>
        <p:xfrm>
          <a:off x="3923928" y="4005064"/>
          <a:ext cx="1262765" cy="648072"/>
        </p:xfrm>
        <a:graphic>
          <a:graphicData uri="http://schemas.openxmlformats.org/presentationml/2006/ole">
            <p:oleObj spid="_x0000_s890887" name="公式" r:id="rId4" imgW="368300" imgH="1905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8" name="Text Box 4"/>
          <p:cNvSpPr txBox="1">
            <a:spLocks noChangeArrowheads="1"/>
          </p:cNvSpPr>
          <p:nvPr/>
        </p:nvSpPr>
        <p:spPr bwMode="auto">
          <a:xfrm>
            <a:off x="539552" y="260648"/>
            <a:ext cx="8208962" cy="2299091"/>
          </a:xfrm>
          <a:prstGeom prst="rect">
            <a:avLst/>
          </a:prstGeom>
          <a:noFill/>
          <a:ln w="9525">
            <a:noFill/>
            <a:miter lim="800000"/>
            <a:headEnd/>
            <a:tailEnd/>
          </a:ln>
          <a:effectLst/>
        </p:spPr>
        <p:txBody>
          <a:bodyPr>
            <a:spAutoFit/>
          </a:bodyPr>
          <a:lstStyle/>
          <a:p>
            <a:pPr>
              <a:spcAft>
                <a:spcPct val="55000"/>
              </a:spcAft>
            </a:pPr>
            <a:r>
              <a:rPr lang="en-US" altLang="zh-CN" sz="2800" b="1" dirty="0"/>
              <a:t>7.3.2  </a:t>
            </a:r>
            <a:r>
              <a:rPr lang="zh-CN" altLang="en-US" sz="2800" b="1" dirty="0"/>
              <a:t>复合门电路</a:t>
            </a:r>
          </a:p>
          <a:p>
            <a:r>
              <a:rPr lang="zh-CN" altLang="en-US" sz="2000" b="1" dirty="0"/>
              <a:t>       与、或、非</a:t>
            </a:r>
            <a:r>
              <a:rPr lang="zh-CN" altLang="en-US" sz="2000" dirty="0"/>
              <a:t>是逻辑代数中的</a:t>
            </a:r>
            <a:r>
              <a:rPr lang="en-US" altLang="zh-CN" sz="2000" dirty="0"/>
              <a:t>3</a:t>
            </a:r>
            <a:r>
              <a:rPr lang="zh-CN" altLang="en-US" sz="2000" dirty="0"/>
              <a:t>种基本运算，实际的逻辑问题往往比</a:t>
            </a:r>
            <a:r>
              <a:rPr lang="zh-CN" altLang="en-US" sz="2000" b="1" dirty="0"/>
              <a:t>与</a:t>
            </a:r>
            <a:r>
              <a:rPr lang="zh-CN" altLang="en-US" sz="2000" dirty="0"/>
              <a:t>、</a:t>
            </a:r>
            <a:r>
              <a:rPr lang="zh-CN" altLang="en-US" sz="2000" b="1" dirty="0"/>
              <a:t>或</a:t>
            </a:r>
            <a:r>
              <a:rPr lang="zh-CN" altLang="en-US" sz="2000" dirty="0"/>
              <a:t>、</a:t>
            </a:r>
            <a:r>
              <a:rPr lang="zh-CN" altLang="en-US" sz="2000" b="1" dirty="0"/>
              <a:t>非</a:t>
            </a:r>
            <a:r>
              <a:rPr lang="zh-CN" altLang="en-US" sz="2000" dirty="0"/>
              <a:t>复杂得多，不过这些复杂的逻辑运算都可以通过</a:t>
            </a:r>
            <a:r>
              <a:rPr lang="en-US" altLang="zh-CN" sz="2000" dirty="0"/>
              <a:t>3</a:t>
            </a:r>
            <a:r>
              <a:rPr lang="zh-CN" altLang="en-US" sz="2000" dirty="0"/>
              <a:t>种基本的逻辑运算组合而成。最常见的复合逻辑运算有：</a:t>
            </a:r>
            <a:r>
              <a:rPr lang="zh-CN" altLang="en-US" sz="2000" b="1" dirty="0"/>
              <a:t>与非</a:t>
            </a:r>
            <a:r>
              <a:rPr lang="zh-CN" altLang="en-US" sz="2000" dirty="0"/>
              <a:t>运算、</a:t>
            </a:r>
            <a:r>
              <a:rPr lang="zh-CN" altLang="en-US" sz="2000" b="1" dirty="0"/>
              <a:t>或非</a:t>
            </a:r>
            <a:r>
              <a:rPr lang="zh-CN" altLang="en-US" sz="2000" dirty="0"/>
              <a:t>运算、</a:t>
            </a:r>
            <a:r>
              <a:rPr lang="zh-CN" altLang="en-US" sz="2000" b="1" dirty="0"/>
              <a:t>异或</a:t>
            </a:r>
            <a:r>
              <a:rPr lang="zh-CN" altLang="en-US" sz="2000" dirty="0"/>
              <a:t>运算、</a:t>
            </a:r>
            <a:r>
              <a:rPr lang="zh-CN" altLang="en-US" sz="2000" b="1" dirty="0"/>
              <a:t>同或</a:t>
            </a:r>
            <a:r>
              <a:rPr lang="zh-CN" altLang="en-US" sz="2000" dirty="0"/>
              <a:t>运算以及</a:t>
            </a:r>
            <a:r>
              <a:rPr lang="zh-CN" altLang="en-US" sz="2000" b="1" dirty="0"/>
              <a:t>与或非</a:t>
            </a:r>
            <a:r>
              <a:rPr lang="zh-CN" altLang="en-US" sz="2000" dirty="0"/>
              <a:t>运算，其逻辑表达式、逻辑符号、真值表如表</a:t>
            </a:r>
            <a:r>
              <a:rPr lang="en-US" altLang="zh-CN" sz="2000" dirty="0"/>
              <a:t>7-6</a:t>
            </a:r>
            <a:r>
              <a:rPr lang="zh-CN" altLang="en-US" sz="2000" dirty="0"/>
              <a:t>、</a:t>
            </a:r>
            <a:r>
              <a:rPr lang="en-US" altLang="zh-CN" sz="2000" dirty="0"/>
              <a:t>7-7</a:t>
            </a:r>
            <a:r>
              <a:rPr lang="zh-CN" altLang="en-US" sz="2000" dirty="0"/>
              <a:t>所列。</a:t>
            </a:r>
          </a:p>
        </p:txBody>
      </p:sp>
      <p:pic>
        <p:nvPicPr>
          <p:cNvPr id="891909" name="Picture 5"/>
          <p:cNvPicPr>
            <a:picLocks noChangeAspect="1" noChangeArrowheads="1"/>
          </p:cNvPicPr>
          <p:nvPr/>
        </p:nvPicPr>
        <p:blipFill>
          <a:blip r:embed="rId2" cstate="print"/>
          <a:srcRect/>
          <a:stretch>
            <a:fillRect/>
          </a:stretch>
        </p:blipFill>
        <p:spPr bwMode="auto">
          <a:xfrm>
            <a:off x="1763688" y="2564904"/>
            <a:ext cx="5934075" cy="37719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2932" name="Picture 4"/>
          <p:cNvPicPr>
            <a:picLocks noChangeAspect="1" noChangeArrowheads="1"/>
          </p:cNvPicPr>
          <p:nvPr/>
        </p:nvPicPr>
        <p:blipFill>
          <a:blip r:embed="rId2" cstate="print"/>
          <a:srcRect/>
          <a:stretch>
            <a:fillRect/>
          </a:stretch>
        </p:blipFill>
        <p:spPr bwMode="auto">
          <a:xfrm>
            <a:off x="1043608" y="1052736"/>
            <a:ext cx="6384698" cy="31685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6" name="Text Box 4"/>
          <p:cNvSpPr txBox="1">
            <a:spLocks noChangeArrowheads="1"/>
          </p:cNvSpPr>
          <p:nvPr/>
        </p:nvSpPr>
        <p:spPr bwMode="auto">
          <a:xfrm>
            <a:off x="323528" y="260648"/>
            <a:ext cx="8569449" cy="3046988"/>
          </a:xfrm>
          <a:prstGeom prst="rect">
            <a:avLst/>
          </a:prstGeom>
          <a:noFill/>
          <a:ln w="9525">
            <a:noFill/>
            <a:miter lim="800000"/>
            <a:headEnd/>
            <a:tailEnd/>
          </a:ln>
          <a:effectLst/>
        </p:spPr>
        <p:txBody>
          <a:bodyPr wrap="square">
            <a:spAutoFit/>
          </a:bodyPr>
          <a:lstStyle/>
          <a:p>
            <a:r>
              <a:rPr lang="zh-CN" altLang="en-US" sz="2400" b="1" dirty="0">
                <a:solidFill>
                  <a:srgbClr val="FF0000"/>
                </a:solidFill>
              </a:rPr>
              <a:t>说明两点：</a:t>
            </a:r>
          </a:p>
          <a:p>
            <a:r>
              <a:rPr lang="zh-CN" altLang="en-US" sz="2400" dirty="0"/>
              <a:t>       （</a:t>
            </a:r>
            <a:r>
              <a:rPr lang="en-US" altLang="zh-CN" sz="2400" dirty="0"/>
              <a:t>1</a:t>
            </a:r>
            <a:r>
              <a:rPr lang="zh-CN" altLang="en-US" sz="2400" dirty="0"/>
              <a:t>）逻辑</a:t>
            </a:r>
            <a:r>
              <a:rPr lang="zh-CN" altLang="en-US" sz="2400" b="1" dirty="0"/>
              <a:t>非</a:t>
            </a:r>
            <a:r>
              <a:rPr lang="zh-CN" altLang="en-US" sz="2400" dirty="0"/>
              <a:t>的运算符号尚无统一的标准。除了本书中采用“</a:t>
            </a:r>
            <a:r>
              <a:rPr lang="en-US" altLang="zh-CN" sz="2400" dirty="0"/>
              <a:t>—”</a:t>
            </a:r>
            <a:r>
              <a:rPr lang="zh-CN" altLang="en-US" sz="2400" dirty="0"/>
              <a:t>表示</a:t>
            </a:r>
            <a:r>
              <a:rPr lang="zh-CN" altLang="en-US" sz="2400" b="1" dirty="0"/>
              <a:t>非</a:t>
            </a:r>
            <a:r>
              <a:rPr lang="zh-CN" altLang="en-US" sz="2400" dirty="0"/>
              <a:t>运算以外，目前在国内、外的某些电子技术教材和</a:t>
            </a:r>
            <a:r>
              <a:rPr lang="en-US" altLang="zh-CN" sz="2400" dirty="0"/>
              <a:t>EDA</a:t>
            </a:r>
            <a:r>
              <a:rPr lang="zh-CN" altLang="en-US" sz="2400" dirty="0"/>
              <a:t>软件中，也有采用</a:t>
            </a:r>
            <a:r>
              <a:rPr lang="en-US" altLang="zh-CN" sz="2400" i="1" dirty="0"/>
              <a:t>A</a:t>
            </a:r>
            <a:r>
              <a:rPr lang="en-US" altLang="zh-CN" sz="2400" b="1" baseline="30000" dirty="0"/>
              <a:t>/</a:t>
            </a:r>
            <a:r>
              <a:rPr lang="zh-CN" altLang="en-US" sz="2400" dirty="0"/>
              <a:t>、～</a:t>
            </a:r>
            <a:r>
              <a:rPr lang="en-US" altLang="zh-CN" sz="2400" i="1" dirty="0"/>
              <a:t>A</a:t>
            </a:r>
            <a:r>
              <a:rPr lang="zh-CN" altLang="en-US" sz="2400" dirty="0"/>
              <a:t>、</a:t>
            </a:r>
            <a:r>
              <a:rPr lang="en-US" altLang="zh-CN" sz="2400" dirty="0"/>
              <a:t>¬</a:t>
            </a:r>
            <a:r>
              <a:rPr lang="en-US" altLang="zh-CN" sz="2400" i="1" dirty="0"/>
              <a:t>A</a:t>
            </a:r>
            <a:r>
              <a:rPr lang="zh-CN" altLang="en-US" sz="2400" dirty="0"/>
              <a:t>表示</a:t>
            </a:r>
            <a:r>
              <a:rPr lang="en-US" altLang="zh-CN" sz="2400" i="1" dirty="0"/>
              <a:t>A</a:t>
            </a:r>
            <a:r>
              <a:rPr lang="zh-CN" altLang="en-US" sz="2400" dirty="0"/>
              <a:t>的</a:t>
            </a:r>
            <a:r>
              <a:rPr lang="zh-CN" altLang="en-US" sz="2400" b="1" dirty="0"/>
              <a:t>非</a:t>
            </a:r>
            <a:r>
              <a:rPr lang="zh-CN" altLang="en-US" sz="2400" dirty="0"/>
              <a:t>运算。</a:t>
            </a:r>
          </a:p>
          <a:p>
            <a:r>
              <a:rPr lang="zh-CN" altLang="en-US" sz="2400" dirty="0"/>
              <a:t>       （</a:t>
            </a:r>
            <a:r>
              <a:rPr lang="en-US" altLang="zh-CN" sz="2400" dirty="0"/>
              <a:t>2</a:t>
            </a:r>
            <a:r>
              <a:rPr lang="zh-CN" altLang="en-US" sz="2400" dirty="0"/>
              <a:t>）关于</a:t>
            </a:r>
            <a:r>
              <a:rPr lang="zh-CN" altLang="en-US" sz="2400" b="1" dirty="0"/>
              <a:t>与</a:t>
            </a:r>
            <a:r>
              <a:rPr lang="zh-CN" altLang="en-US" sz="2400" dirty="0"/>
              <a:t>、</a:t>
            </a:r>
            <a:r>
              <a:rPr lang="zh-CN" altLang="en-US" sz="2400" b="1" dirty="0"/>
              <a:t>或</a:t>
            </a:r>
            <a:r>
              <a:rPr lang="zh-CN" altLang="en-US" sz="2400" dirty="0"/>
              <a:t>、</a:t>
            </a:r>
            <a:r>
              <a:rPr lang="zh-CN" altLang="en-US" sz="2400" b="1" dirty="0"/>
              <a:t>非</a:t>
            </a:r>
            <a:r>
              <a:rPr lang="zh-CN" altLang="en-US" sz="2400" dirty="0"/>
              <a:t>三种基本逻辑门电路以及几种复合逻辑门电路的逻辑符号，以上给出的是国标符号。此外，还有一种符号是目前国外教材和</a:t>
            </a:r>
            <a:r>
              <a:rPr lang="en-US" altLang="zh-CN" sz="2400" dirty="0"/>
              <a:t>EDA</a:t>
            </a:r>
            <a:r>
              <a:rPr lang="zh-CN" altLang="en-US" sz="2400" dirty="0"/>
              <a:t>软件中使用比较多的特定逻辑符号（见图</a:t>
            </a:r>
            <a:r>
              <a:rPr lang="en-US" altLang="zh-CN" sz="2400" dirty="0"/>
              <a:t>7-6</a:t>
            </a:r>
            <a:r>
              <a:rPr lang="zh-CN" altLang="en-US" sz="2400" dirty="0"/>
              <a:t>），在此一并给读者列出，以便对照和学习。</a:t>
            </a:r>
          </a:p>
        </p:txBody>
      </p:sp>
      <p:pic>
        <p:nvPicPr>
          <p:cNvPr id="893957" name="Picture 5"/>
          <p:cNvPicPr>
            <a:picLocks noChangeAspect="1" noChangeArrowheads="1"/>
          </p:cNvPicPr>
          <p:nvPr/>
        </p:nvPicPr>
        <p:blipFill>
          <a:blip r:embed="rId2" cstate="print"/>
          <a:srcRect/>
          <a:stretch>
            <a:fillRect/>
          </a:stretch>
        </p:blipFill>
        <p:spPr bwMode="auto">
          <a:xfrm>
            <a:off x="530149" y="3356992"/>
            <a:ext cx="8079187" cy="266429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80" name="Text Box 4"/>
          <p:cNvSpPr txBox="1">
            <a:spLocks noChangeArrowheads="1"/>
          </p:cNvSpPr>
          <p:nvPr/>
        </p:nvSpPr>
        <p:spPr bwMode="auto">
          <a:xfrm>
            <a:off x="323528" y="188640"/>
            <a:ext cx="8424416" cy="5361468"/>
          </a:xfrm>
          <a:prstGeom prst="rect">
            <a:avLst/>
          </a:prstGeom>
          <a:noFill/>
          <a:ln w="9525">
            <a:noFill/>
            <a:miter lim="800000"/>
            <a:headEnd/>
            <a:tailEnd/>
          </a:ln>
          <a:effectLst/>
        </p:spPr>
        <p:txBody>
          <a:bodyPr wrap="square">
            <a:spAutoFit/>
          </a:bodyPr>
          <a:lstStyle/>
          <a:p>
            <a:pPr>
              <a:spcAft>
                <a:spcPct val="55000"/>
              </a:spcAft>
            </a:pPr>
            <a:r>
              <a:rPr lang="en-US" altLang="zh-CN" sz="3200" b="1" dirty="0"/>
              <a:t>7.3.3  </a:t>
            </a:r>
            <a:r>
              <a:rPr lang="zh-CN" altLang="en-US" sz="3200" b="1" dirty="0"/>
              <a:t>集成门电路</a:t>
            </a:r>
          </a:p>
          <a:p>
            <a:r>
              <a:rPr lang="zh-CN" altLang="en-US" sz="2400" dirty="0"/>
              <a:t>      分类：根据半导体器件的类型，数字集成门电路分为</a:t>
            </a:r>
            <a:r>
              <a:rPr lang="en-US" altLang="zh-CN" sz="2400" dirty="0"/>
              <a:t>MOS</a:t>
            </a:r>
            <a:r>
              <a:rPr lang="zh-CN" altLang="en-US" sz="2400" dirty="0"/>
              <a:t>集成门电路和双极型（晶体三极管）集成门电路。</a:t>
            </a:r>
            <a:r>
              <a:rPr lang="en-US" altLang="zh-CN" sz="2400" dirty="0"/>
              <a:t>MOS</a:t>
            </a:r>
            <a:r>
              <a:rPr lang="zh-CN" altLang="en-US" sz="2400" dirty="0"/>
              <a:t>集成门电路中，使用最多的是</a:t>
            </a:r>
            <a:r>
              <a:rPr lang="en-US" altLang="zh-CN" sz="2400" dirty="0"/>
              <a:t>CMOS</a:t>
            </a:r>
            <a:r>
              <a:rPr lang="zh-CN" altLang="en-US" sz="2400" dirty="0"/>
              <a:t>集成门电路。双极型集成门电路中，使用最多的是</a:t>
            </a:r>
            <a:r>
              <a:rPr lang="en-US" altLang="zh-CN" sz="2400" dirty="0"/>
              <a:t>TTL</a:t>
            </a:r>
            <a:r>
              <a:rPr lang="zh-CN" altLang="en-US" sz="2400" dirty="0"/>
              <a:t>集成门电路。</a:t>
            </a:r>
            <a:r>
              <a:rPr lang="en-US" altLang="zh-CN" sz="2400" dirty="0"/>
              <a:t>TTL</a:t>
            </a:r>
            <a:r>
              <a:rPr lang="zh-CN" altLang="en-US" sz="2400" dirty="0"/>
              <a:t>门电路的输入、输出都是由晶体三极管组成，所以人们称它为晶体管</a:t>
            </a:r>
            <a:r>
              <a:rPr lang="en-US" altLang="zh-CN" sz="2400" dirty="0"/>
              <a:t>-</a:t>
            </a:r>
            <a:r>
              <a:rPr lang="zh-CN" altLang="en-US" sz="2400" dirty="0"/>
              <a:t>晶体管逻辑门电路（</a:t>
            </a:r>
            <a:r>
              <a:rPr lang="en-US" altLang="zh-CN" sz="2400" dirty="0"/>
              <a:t>Transistor </a:t>
            </a:r>
            <a:r>
              <a:rPr lang="en-US" altLang="zh-CN" sz="2400" dirty="0" err="1"/>
              <a:t>Transistor</a:t>
            </a:r>
            <a:r>
              <a:rPr lang="en-US" altLang="zh-CN" sz="2400" dirty="0"/>
              <a:t> Logic</a:t>
            </a:r>
            <a:r>
              <a:rPr lang="zh-CN" altLang="en-US" sz="2400" dirty="0"/>
              <a:t>），简称</a:t>
            </a:r>
            <a:r>
              <a:rPr lang="en-US" altLang="zh-CN" sz="2400" dirty="0"/>
              <a:t>TTL</a:t>
            </a:r>
            <a:r>
              <a:rPr lang="zh-CN" altLang="en-US" sz="2400" dirty="0"/>
              <a:t>门。</a:t>
            </a:r>
            <a:endParaRPr lang="zh-CN" altLang="en-US" sz="2400" b="1" dirty="0"/>
          </a:p>
          <a:p>
            <a:pPr>
              <a:spcBef>
                <a:spcPct val="55000"/>
              </a:spcBef>
              <a:spcAft>
                <a:spcPct val="55000"/>
              </a:spcAft>
            </a:pPr>
            <a:r>
              <a:rPr lang="en-US" altLang="zh-CN" sz="2800" b="1" dirty="0"/>
              <a:t>1. TTL</a:t>
            </a:r>
            <a:r>
              <a:rPr lang="zh-CN" altLang="en-US" sz="2800" b="1" dirty="0"/>
              <a:t>集成门电路</a:t>
            </a:r>
          </a:p>
          <a:p>
            <a:r>
              <a:rPr lang="zh-CN" altLang="en-US" sz="2400" b="1" dirty="0"/>
              <a:t>（</a:t>
            </a:r>
            <a:r>
              <a:rPr lang="en-US" altLang="zh-CN" sz="2400" b="1" dirty="0"/>
              <a:t>1</a:t>
            </a:r>
            <a:r>
              <a:rPr lang="zh-CN" altLang="en-US" sz="2400" b="1" dirty="0"/>
              <a:t>）</a:t>
            </a:r>
            <a:r>
              <a:rPr lang="en-US" altLang="zh-CN" sz="2400" b="1" dirty="0"/>
              <a:t>TTL</a:t>
            </a:r>
            <a:r>
              <a:rPr lang="zh-CN" altLang="en-US" sz="2400" b="1" dirty="0"/>
              <a:t>与非门</a:t>
            </a:r>
            <a:endParaRPr lang="zh-CN" altLang="en-US" sz="2400" dirty="0"/>
          </a:p>
          <a:p>
            <a:r>
              <a:rPr lang="zh-CN" altLang="en-US" sz="2400" dirty="0"/>
              <a:t>       图</a:t>
            </a:r>
            <a:r>
              <a:rPr lang="en-US" altLang="zh-CN" sz="2400" dirty="0"/>
              <a:t>7-7</a:t>
            </a:r>
            <a:r>
              <a:rPr lang="zh-CN" altLang="en-US" sz="2400" dirty="0"/>
              <a:t>所示为</a:t>
            </a:r>
            <a:r>
              <a:rPr lang="en-US" altLang="zh-CN" sz="2400" dirty="0"/>
              <a:t>TTL</a:t>
            </a:r>
            <a:r>
              <a:rPr lang="zh-CN" altLang="en-US" sz="2400" b="1" dirty="0"/>
              <a:t>与非</a:t>
            </a:r>
            <a:r>
              <a:rPr lang="zh-CN" altLang="en-US" sz="2400" dirty="0"/>
              <a:t>门</a:t>
            </a:r>
          </a:p>
          <a:p>
            <a:r>
              <a:rPr lang="zh-CN" altLang="en-US" sz="2400" dirty="0"/>
              <a:t>的电路结构。</a:t>
            </a:r>
          </a:p>
          <a:p>
            <a:r>
              <a:rPr lang="zh-CN" altLang="en-US" dirty="0"/>
              <a:t> </a:t>
            </a:r>
          </a:p>
        </p:txBody>
      </p:sp>
      <p:pic>
        <p:nvPicPr>
          <p:cNvPr id="894981" name="Picture 5" descr="0214"/>
          <p:cNvPicPr>
            <a:picLocks noChangeAspect="1" noChangeArrowheads="1"/>
          </p:cNvPicPr>
          <p:nvPr/>
        </p:nvPicPr>
        <p:blipFill>
          <a:blip r:embed="rId2" cstate="print"/>
          <a:srcRect r="37370" b="10310"/>
          <a:stretch>
            <a:fillRect/>
          </a:stretch>
        </p:blipFill>
        <p:spPr bwMode="auto">
          <a:xfrm>
            <a:off x="4355976" y="3284984"/>
            <a:ext cx="4392488" cy="3181632"/>
          </a:xfrm>
          <a:prstGeom prst="rect">
            <a:avLst/>
          </a:prstGeom>
          <a:noFill/>
        </p:spPr>
      </p:pic>
      <p:sp>
        <p:nvSpPr>
          <p:cNvPr id="894982" name="Text Box 6"/>
          <p:cNvSpPr txBox="1">
            <a:spLocks noChangeArrowheads="1"/>
          </p:cNvSpPr>
          <p:nvPr/>
        </p:nvSpPr>
        <p:spPr bwMode="auto">
          <a:xfrm>
            <a:off x="5868144" y="6491287"/>
            <a:ext cx="1439862"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4" name="Text Box 4"/>
          <p:cNvSpPr txBox="1">
            <a:spLocks noChangeArrowheads="1"/>
          </p:cNvSpPr>
          <p:nvPr/>
        </p:nvSpPr>
        <p:spPr bwMode="auto">
          <a:xfrm>
            <a:off x="539552" y="260648"/>
            <a:ext cx="8208963" cy="5909310"/>
          </a:xfrm>
          <a:prstGeom prst="rect">
            <a:avLst/>
          </a:prstGeom>
          <a:noFill/>
          <a:ln w="9525">
            <a:noFill/>
            <a:miter lim="800000"/>
            <a:headEnd/>
            <a:tailEnd/>
          </a:ln>
          <a:effectLst/>
        </p:spPr>
        <p:txBody>
          <a:bodyPr>
            <a:spAutoFit/>
          </a:bodyPr>
          <a:lstStyle/>
          <a:p>
            <a:r>
              <a:rPr lang="zh-CN" altLang="en-US" sz="2000" dirty="0"/>
              <a:t>电路内部分为三级：</a:t>
            </a:r>
          </a:p>
          <a:p>
            <a:r>
              <a:rPr lang="zh-CN" altLang="en-US" sz="2000" b="1" dirty="0"/>
              <a:t>       输入级：</a:t>
            </a:r>
            <a:r>
              <a:rPr lang="zh-CN" altLang="en-US" sz="2000" dirty="0"/>
              <a:t>由多发射极三极管</a:t>
            </a:r>
            <a:r>
              <a:rPr lang="en-US" altLang="zh-CN" sz="2000" dirty="0"/>
              <a:t>T1</a:t>
            </a:r>
            <a:r>
              <a:rPr lang="zh-CN" altLang="en-US" sz="2000" dirty="0"/>
              <a:t>和电阻</a:t>
            </a:r>
            <a:r>
              <a:rPr lang="en-US" altLang="zh-CN" sz="2000" i="1" dirty="0"/>
              <a:t>R</a:t>
            </a:r>
            <a:r>
              <a:rPr lang="en-US" altLang="zh-CN" sz="2000" dirty="0"/>
              <a:t>1</a:t>
            </a:r>
            <a:r>
              <a:rPr lang="zh-CN" altLang="en-US" sz="2000" dirty="0"/>
              <a:t>组成，多发射极三极管</a:t>
            </a:r>
            <a:r>
              <a:rPr lang="en-US" altLang="zh-CN" sz="2000" dirty="0"/>
              <a:t>T1</a:t>
            </a:r>
            <a:r>
              <a:rPr lang="zh-CN" altLang="en-US" sz="2000" dirty="0"/>
              <a:t>有多个发射极，作为门电路的输入端。</a:t>
            </a:r>
            <a:r>
              <a:rPr lang="en-US" altLang="zh-CN" sz="2000" dirty="0"/>
              <a:t>D1</a:t>
            </a:r>
            <a:r>
              <a:rPr lang="zh-CN" altLang="en-US" sz="2000" dirty="0"/>
              <a:t>、</a:t>
            </a:r>
            <a:r>
              <a:rPr lang="en-US" altLang="zh-CN" sz="2000" dirty="0"/>
              <a:t>D2</a:t>
            </a:r>
            <a:r>
              <a:rPr lang="zh-CN" altLang="en-US" sz="2000" dirty="0"/>
              <a:t>是输入端保护二极管，为抑制输入电压负向过低而设置的。</a:t>
            </a:r>
            <a:endParaRPr lang="zh-CN" altLang="en-US" sz="2000" b="1" dirty="0"/>
          </a:p>
          <a:p>
            <a:r>
              <a:rPr lang="zh-CN" altLang="en-US" sz="2000" b="1" dirty="0"/>
              <a:t>      中间放大级：</a:t>
            </a:r>
            <a:r>
              <a:rPr lang="zh-CN" altLang="en-US" sz="2000" dirty="0"/>
              <a:t>由</a:t>
            </a:r>
            <a:r>
              <a:rPr lang="en-US" altLang="zh-CN" sz="2000" dirty="0"/>
              <a:t>T2</a:t>
            </a:r>
            <a:r>
              <a:rPr lang="zh-CN" altLang="en-US" sz="2000" dirty="0"/>
              <a:t>、</a:t>
            </a:r>
            <a:r>
              <a:rPr lang="en-US" altLang="zh-CN" sz="2000" i="1" dirty="0"/>
              <a:t>R</a:t>
            </a:r>
            <a:r>
              <a:rPr lang="en-US" altLang="zh-CN" sz="2000" dirty="0"/>
              <a:t>2</a:t>
            </a:r>
            <a:r>
              <a:rPr lang="zh-CN" altLang="en-US" sz="2000" dirty="0"/>
              <a:t>、</a:t>
            </a:r>
            <a:r>
              <a:rPr lang="en-US" altLang="zh-CN" sz="2000" i="1" dirty="0"/>
              <a:t>R</a:t>
            </a:r>
            <a:r>
              <a:rPr lang="en-US" altLang="zh-CN" sz="2000" dirty="0"/>
              <a:t>3</a:t>
            </a:r>
            <a:r>
              <a:rPr lang="zh-CN" altLang="en-US" sz="2000" dirty="0"/>
              <a:t>组成，</a:t>
            </a:r>
            <a:r>
              <a:rPr lang="en-US" altLang="zh-CN" sz="2000" dirty="0"/>
              <a:t>T2</a:t>
            </a:r>
            <a:r>
              <a:rPr lang="zh-CN" altLang="en-US" sz="2000" dirty="0"/>
              <a:t>集电极输出驱动</a:t>
            </a:r>
            <a:r>
              <a:rPr lang="en-US" altLang="zh-CN" sz="2000" dirty="0"/>
              <a:t>T3</a:t>
            </a:r>
            <a:r>
              <a:rPr lang="zh-CN" altLang="en-US" sz="2000" dirty="0"/>
              <a:t>，发射极输出驱动</a:t>
            </a:r>
            <a:r>
              <a:rPr lang="en-US" altLang="zh-CN" sz="2000" dirty="0"/>
              <a:t>T4</a:t>
            </a:r>
            <a:r>
              <a:rPr lang="zh-CN" altLang="en-US" sz="2000" dirty="0"/>
              <a:t>。</a:t>
            </a:r>
            <a:endParaRPr lang="zh-CN" altLang="en-US" sz="2000" b="1" dirty="0"/>
          </a:p>
          <a:p>
            <a:r>
              <a:rPr lang="zh-CN" altLang="en-US" sz="2000" b="1" dirty="0"/>
              <a:t>      输出级：</a:t>
            </a:r>
            <a:r>
              <a:rPr lang="zh-CN" altLang="en-US" sz="2000" dirty="0"/>
              <a:t>由</a:t>
            </a:r>
            <a:r>
              <a:rPr lang="en-US" altLang="zh-CN" sz="2000" dirty="0"/>
              <a:t>T3</a:t>
            </a:r>
            <a:r>
              <a:rPr lang="zh-CN" altLang="en-US" sz="2000" dirty="0"/>
              <a:t>、</a:t>
            </a:r>
            <a:r>
              <a:rPr lang="en-US" altLang="zh-CN" sz="2000" dirty="0"/>
              <a:t>T4</a:t>
            </a:r>
            <a:r>
              <a:rPr lang="zh-CN" altLang="en-US" sz="2000" dirty="0"/>
              <a:t>、</a:t>
            </a:r>
            <a:r>
              <a:rPr lang="en-US" altLang="zh-CN" sz="2000" dirty="0"/>
              <a:t>D3</a:t>
            </a:r>
            <a:r>
              <a:rPr lang="zh-CN" altLang="en-US" sz="2000" dirty="0"/>
              <a:t>和</a:t>
            </a:r>
            <a:r>
              <a:rPr lang="en-US" altLang="zh-CN" sz="2000" i="1" dirty="0"/>
              <a:t>R</a:t>
            </a:r>
            <a:r>
              <a:rPr lang="en-US" altLang="zh-CN" sz="2000" dirty="0"/>
              <a:t>4</a:t>
            </a:r>
            <a:r>
              <a:rPr lang="zh-CN" altLang="en-US" sz="2000" dirty="0"/>
              <a:t>组成。</a:t>
            </a:r>
          </a:p>
          <a:p>
            <a:endParaRPr lang="zh-CN" altLang="en-US" sz="2000" dirty="0"/>
          </a:p>
          <a:p>
            <a:r>
              <a:rPr lang="zh-CN" altLang="en-US" sz="2000" b="1" dirty="0"/>
              <a:t>       工作原理分析：</a:t>
            </a:r>
            <a:r>
              <a:rPr lang="zh-CN" altLang="en-US" sz="2000" dirty="0"/>
              <a:t>若输入端至少有一个是低电平</a:t>
            </a:r>
            <a:r>
              <a:rPr lang="en-US" altLang="zh-CN" sz="2000" dirty="0"/>
              <a:t>0 V</a:t>
            </a:r>
            <a:r>
              <a:rPr lang="zh-CN" altLang="en-US" sz="2000" dirty="0"/>
              <a:t>，则</a:t>
            </a:r>
            <a:r>
              <a:rPr lang="en-US" altLang="zh-CN" sz="2000" dirty="0"/>
              <a:t>T1</a:t>
            </a:r>
            <a:r>
              <a:rPr lang="zh-CN" altLang="en-US" sz="2000" dirty="0"/>
              <a:t>管基极电位</a:t>
            </a:r>
            <a:r>
              <a:rPr lang="en-US" altLang="zh-CN" sz="2000" i="1" dirty="0"/>
              <a:t>u</a:t>
            </a:r>
            <a:r>
              <a:rPr lang="en-US" altLang="zh-CN" sz="2000" dirty="0"/>
              <a:t>B1 = 0.7 V</a:t>
            </a:r>
            <a:r>
              <a:rPr lang="zh-CN" altLang="en-US" sz="2000" dirty="0"/>
              <a:t>，这</a:t>
            </a:r>
            <a:r>
              <a:rPr lang="en-US" altLang="zh-CN" sz="2000" dirty="0"/>
              <a:t>0.7 V</a:t>
            </a:r>
            <a:r>
              <a:rPr lang="zh-CN" altLang="en-US" sz="2000" dirty="0"/>
              <a:t>电压不能使</a:t>
            </a:r>
            <a:r>
              <a:rPr lang="en-US" altLang="zh-CN" sz="2000" dirty="0"/>
              <a:t>T1</a:t>
            </a:r>
            <a:r>
              <a:rPr lang="zh-CN" altLang="en-US" sz="2000" dirty="0"/>
              <a:t>集电结、</a:t>
            </a:r>
            <a:r>
              <a:rPr lang="en-US" altLang="zh-CN" sz="2000" dirty="0"/>
              <a:t>T2</a:t>
            </a:r>
            <a:r>
              <a:rPr lang="zh-CN" altLang="en-US" sz="2000" dirty="0"/>
              <a:t>发射结、</a:t>
            </a:r>
            <a:r>
              <a:rPr lang="en-US" altLang="zh-CN" sz="2000" dirty="0"/>
              <a:t>T4</a:t>
            </a:r>
            <a:r>
              <a:rPr lang="zh-CN" altLang="en-US" sz="2000" dirty="0"/>
              <a:t>发射结三个</a:t>
            </a:r>
            <a:r>
              <a:rPr lang="en-US" altLang="zh-CN" sz="2000" dirty="0"/>
              <a:t>PN</a:t>
            </a:r>
            <a:r>
              <a:rPr lang="zh-CN" altLang="en-US" sz="2000" dirty="0"/>
              <a:t>结导通，所以</a:t>
            </a:r>
            <a:r>
              <a:rPr lang="en-US" altLang="zh-CN" sz="2000" dirty="0"/>
              <a:t>T2</a:t>
            </a:r>
            <a:r>
              <a:rPr lang="zh-CN" altLang="en-US" sz="2000" dirty="0"/>
              <a:t>、</a:t>
            </a:r>
            <a:r>
              <a:rPr lang="en-US" altLang="zh-CN" sz="2000" dirty="0"/>
              <a:t>T4</a:t>
            </a:r>
            <a:r>
              <a:rPr lang="zh-CN" altLang="en-US" sz="2000" dirty="0"/>
              <a:t>截止。此时，</a:t>
            </a:r>
            <a:r>
              <a:rPr lang="en-US" altLang="zh-CN" sz="2000" i="1" dirty="0"/>
              <a:t>V</a:t>
            </a:r>
            <a:r>
              <a:rPr lang="en-US" altLang="zh-CN" sz="2000" baseline="-25000" dirty="0"/>
              <a:t>CC</a:t>
            </a:r>
            <a:r>
              <a:rPr lang="zh-CN" altLang="en-US" sz="2000" dirty="0"/>
              <a:t>通过</a:t>
            </a:r>
            <a:r>
              <a:rPr lang="en-US" altLang="zh-CN" sz="2000" i="1" dirty="0"/>
              <a:t>R</a:t>
            </a:r>
            <a:r>
              <a:rPr lang="en-US" altLang="zh-CN" sz="2000" dirty="0"/>
              <a:t>2</a:t>
            </a:r>
            <a:r>
              <a:rPr lang="zh-CN" altLang="en-US" sz="2000" dirty="0"/>
              <a:t>使</a:t>
            </a:r>
            <a:r>
              <a:rPr lang="en-US" altLang="zh-CN" sz="2000" dirty="0"/>
              <a:t>T3</a:t>
            </a:r>
            <a:r>
              <a:rPr lang="zh-CN" altLang="en-US" sz="2000" dirty="0"/>
              <a:t>导通，</a:t>
            </a:r>
            <a:r>
              <a:rPr lang="en-US" altLang="zh-CN" sz="2000" i="1" dirty="0" err="1"/>
              <a:t>u</a:t>
            </a:r>
            <a:r>
              <a:rPr lang="en-US" altLang="zh-CN" sz="2000" dirty="0" err="1"/>
              <a:t>o</a:t>
            </a:r>
            <a:r>
              <a:rPr lang="en-US" altLang="zh-CN" sz="2000" dirty="0"/>
              <a:t> = </a:t>
            </a:r>
            <a:r>
              <a:rPr lang="en-US" altLang="zh-CN" sz="2000" i="1" dirty="0"/>
              <a:t>V</a:t>
            </a:r>
            <a:r>
              <a:rPr lang="en-US" altLang="zh-CN" sz="2000" baseline="-25000" dirty="0"/>
              <a:t>CC</a:t>
            </a:r>
            <a:r>
              <a:rPr lang="en-US" altLang="zh-CN" sz="2000" dirty="0"/>
              <a:t> -</a:t>
            </a:r>
            <a:r>
              <a:rPr lang="en-US" altLang="zh-CN" sz="2000" i="1" dirty="0"/>
              <a:t>I</a:t>
            </a:r>
            <a:r>
              <a:rPr lang="en-US" altLang="zh-CN" sz="2000" baseline="-25000" dirty="0"/>
              <a:t>B3</a:t>
            </a:r>
            <a:r>
              <a:rPr lang="en-US" altLang="zh-CN" sz="2000" i="1" dirty="0"/>
              <a:t>R</a:t>
            </a:r>
            <a:r>
              <a:rPr lang="en-US" altLang="zh-CN" sz="2000" baseline="-25000" dirty="0"/>
              <a:t>2</a:t>
            </a:r>
            <a:r>
              <a:rPr lang="en-US" altLang="zh-CN" sz="2000" dirty="0"/>
              <a:t> - </a:t>
            </a:r>
            <a:r>
              <a:rPr lang="en-US" altLang="zh-CN" sz="2000" i="1" dirty="0"/>
              <a:t>u</a:t>
            </a:r>
            <a:r>
              <a:rPr lang="en-US" altLang="zh-CN" sz="2000" baseline="-25000" dirty="0"/>
              <a:t>BE3</a:t>
            </a:r>
            <a:r>
              <a:rPr lang="en-US" altLang="zh-CN" sz="2000" dirty="0"/>
              <a:t> - </a:t>
            </a:r>
            <a:r>
              <a:rPr lang="en-US" altLang="zh-CN" sz="2000" i="1" dirty="0"/>
              <a:t>u</a:t>
            </a:r>
            <a:r>
              <a:rPr lang="en-US" altLang="zh-CN" sz="2000" baseline="-25000" dirty="0"/>
              <a:t>D3</a:t>
            </a:r>
            <a:r>
              <a:rPr lang="en-US" altLang="zh-CN" sz="2000" dirty="0"/>
              <a:t>≈</a:t>
            </a:r>
            <a:r>
              <a:rPr lang="en-US" altLang="zh-CN" sz="2000" i="1" dirty="0"/>
              <a:t>V</a:t>
            </a:r>
            <a:r>
              <a:rPr lang="en-US" altLang="zh-CN" sz="2000" baseline="-25000" dirty="0"/>
              <a:t>CC</a:t>
            </a:r>
            <a:r>
              <a:rPr lang="en-US" altLang="zh-CN" sz="2000" dirty="0"/>
              <a:t> - </a:t>
            </a:r>
            <a:r>
              <a:rPr lang="en-US" altLang="zh-CN" sz="2000" i="1" dirty="0"/>
              <a:t>u</a:t>
            </a:r>
            <a:r>
              <a:rPr lang="en-US" altLang="zh-CN" sz="2000" baseline="-25000" dirty="0"/>
              <a:t>BE3</a:t>
            </a:r>
            <a:r>
              <a:rPr lang="en-US" altLang="zh-CN" sz="2000" dirty="0"/>
              <a:t> - </a:t>
            </a:r>
            <a:r>
              <a:rPr lang="en-US" altLang="zh-CN" sz="2000" i="1" dirty="0"/>
              <a:t>u</a:t>
            </a:r>
            <a:r>
              <a:rPr lang="en-US" altLang="zh-CN" sz="2000" baseline="-25000" dirty="0"/>
              <a:t>D3</a:t>
            </a:r>
            <a:r>
              <a:rPr lang="en-US" altLang="zh-CN" sz="2000" dirty="0"/>
              <a:t>≈5-0.7-0.7=3.6V</a:t>
            </a:r>
            <a:r>
              <a:rPr lang="zh-CN" altLang="en-US" sz="2000" dirty="0"/>
              <a:t>，输出为高电平</a:t>
            </a:r>
            <a:r>
              <a:rPr lang="en-US" altLang="zh-CN" sz="2000" i="1" dirty="0" err="1"/>
              <a:t>U</a:t>
            </a:r>
            <a:r>
              <a:rPr lang="en-US" altLang="zh-CN" sz="2000" baseline="-25000" dirty="0" err="1"/>
              <a:t>oH</a:t>
            </a:r>
            <a:r>
              <a:rPr lang="zh-CN" altLang="en-US" sz="2000" dirty="0"/>
              <a:t>。</a:t>
            </a:r>
          </a:p>
          <a:p>
            <a:r>
              <a:rPr lang="zh-CN" altLang="en-US" sz="2000" dirty="0"/>
              <a:t>       当输入信号</a:t>
            </a:r>
            <a:r>
              <a:rPr lang="en-US" altLang="zh-CN" sz="2000" i="1" dirty="0"/>
              <a:t>A</a:t>
            </a:r>
            <a:r>
              <a:rPr lang="zh-CN" altLang="en-US" sz="2000" dirty="0"/>
              <a:t>、</a:t>
            </a:r>
            <a:r>
              <a:rPr lang="en-US" altLang="zh-CN" sz="2000" i="1" dirty="0"/>
              <a:t>B</a:t>
            </a:r>
            <a:r>
              <a:rPr lang="zh-CN" altLang="en-US" sz="2000" dirty="0"/>
              <a:t>均为高电平</a:t>
            </a:r>
            <a:r>
              <a:rPr lang="en-US" altLang="zh-CN" sz="2000" dirty="0"/>
              <a:t>3 V</a:t>
            </a:r>
            <a:r>
              <a:rPr lang="zh-CN" altLang="en-US" sz="2000" dirty="0"/>
              <a:t>时，</a:t>
            </a:r>
            <a:r>
              <a:rPr lang="en-US" altLang="zh-CN" sz="2000" dirty="0"/>
              <a:t>T1</a:t>
            </a:r>
            <a:r>
              <a:rPr lang="zh-CN" altLang="en-US" sz="2000" dirty="0"/>
              <a:t>基极电位升高，足以使</a:t>
            </a:r>
            <a:r>
              <a:rPr lang="en-US" altLang="zh-CN" sz="2000" dirty="0"/>
              <a:t>T1</a:t>
            </a:r>
            <a:r>
              <a:rPr lang="zh-CN" altLang="en-US" sz="2000" dirty="0"/>
              <a:t>集电结、</a:t>
            </a:r>
            <a:r>
              <a:rPr lang="en-US" altLang="zh-CN" sz="2000" dirty="0"/>
              <a:t>T2</a:t>
            </a:r>
            <a:r>
              <a:rPr lang="zh-CN" altLang="en-US" sz="2000" dirty="0"/>
              <a:t>发射结、</a:t>
            </a:r>
            <a:r>
              <a:rPr lang="en-US" altLang="zh-CN" sz="2000" dirty="0"/>
              <a:t>T4</a:t>
            </a:r>
            <a:r>
              <a:rPr lang="zh-CN" altLang="en-US" sz="2000" dirty="0"/>
              <a:t>发射结三个</a:t>
            </a:r>
            <a:r>
              <a:rPr lang="en-US" altLang="zh-CN" sz="2000" dirty="0"/>
              <a:t>PN</a:t>
            </a:r>
            <a:r>
              <a:rPr lang="zh-CN" altLang="en-US" sz="2000" dirty="0"/>
              <a:t>结导通，三个</a:t>
            </a:r>
            <a:r>
              <a:rPr lang="en-US" altLang="zh-CN" sz="2000" dirty="0"/>
              <a:t>PN</a:t>
            </a:r>
            <a:r>
              <a:rPr lang="zh-CN" altLang="en-US" sz="2000" dirty="0"/>
              <a:t>结一旦导通，</a:t>
            </a:r>
            <a:r>
              <a:rPr lang="en-US" altLang="zh-CN" sz="2000" dirty="0"/>
              <a:t>T1</a:t>
            </a:r>
            <a:r>
              <a:rPr lang="zh-CN" altLang="en-US" sz="2000" dirty="0"/>
              <a:t>基极电位即被钳位于</a:t>
            </a:r>
            <a:r>
              <a:rPr lang="en-US" altLang="zh-CN" sz="2000" dirty="0"/>
              <a:t>2.1V</a:t>
            </a:r>
            <a:r>
              <a:rPr lang="zh-CN" altLang="en-US" sz="2000" dirty="0"/>
              <a:t>。</a:t>
            </a:r>
            <a:r>
              <a:rPr lang="en-US" altLang="zh-CN" sz="2000" dirty="0"/>
              <a:t>T1</a:t>
            </a:r>
            <a:r>
              <a:rPr lang="zh-CN" altLang="en-US" sz="2000" dirty="0"/>
              <a:t>的发射结反偏，集电结正偏，处于倒置工作状态，</a:t>
            </a:r>
            <a:r>
              <a:rPr lang="en-US" altLang="zh-CN" sz="2000" dirty="0"/>
              <a:t>T1</a:t>
            </a:r>
            <a:r>
              <a:rPr lang="zh-CN" altLang="en-US" sz="2000" dirty="0"/>
              <a:t>失去电流放大作用。三极管</a:t>
            </a:r>
            <a:r>
              <a:rPr lang="en-US" altLang="zh-CN" sz="2000" dirty="0"/>
              <a:t>T2</a:t>
            </a:r>
            <a:r>
              <a:rPr lang="zh-CN" altLang="en-US" sz="2000" dirty="0"/>
              <a:t>、</a:t>
            </a:r>
            <a:r>
              <a:rPr lang="en-US" altLang="zh-CN" sz="2000" dirty="0"/>
              <a:t>T4</a:t>
            </a:r>
            <a:r>
              <a:rPr lang="zh-CN" altLang="en-US" sz="2000" dirty="0"/>
              <a:t>导通后，进入饱和区，</a:t>
            </a:r>
            <a:r>
              <a:rPr lang="en-US" altLang="zh-CN" sz="2000" i="1" dirty="0" err="1"/>
              <a:t>u</a:t>
            </a:r>
            <a:r>
              <a:rPr lang="en-US" altLang="zh-CN" sz="2000" baseline="-25000" dirty="0" err="1"/>
              <a:t>o</a:t>
            </a:r>
            <a:r>
              <a:rPr lang="en-US" altLang="zh-CN" sz="2000" dirty="0"/>
              <a:t> =</a:t>
            </a:r>
            <a:r>
              <a:rPr lang="en-US" altLang="zh-CN" sz="2000" i="1" dirty="0"/>
              <a:t>U</a:t>
            </a:r>
            <a:r>
              <a:rPr lang="en-US" altLang="zh-CN" sz="2000" baseline="-25000" dirty="0"/>
              <a:t>CES4 </a:t>
            </a:r>
            <a:r>
              <a:rPr lang="en-US" altLang="zh-CN" sz="2000" dirty="0"/>
              <a:t>= 0.3 V</a:t>
            </a:r>
            <a:r>
              <a:rPr lang="zh-CN" altLang="en-US" sz="2000" dirty="0"/>
              <a:t>，输出为低电平</a:t>
            </a:r>
            <a:r>
              <a:rPr lang="en-US" altLang="zh-CN" sz="2000" i="1" dirty="0" err="1"/>
              <a:t>U</a:t>
            </a:r>
            <a:r>
              <a:rPr lang="en-US" altLang="zh-CN" sz="2000" baseline="-25000" dirty="0" err="1"/>
              <a:t>oL</a:t>
            </a:r>
            <a:r>
              <a:rPr lang="zh-CN" altLang="en-US" sz="2000" dirty="0"/>
              <a:t>。</a:t>
            </a:r>
          </a:p>
          <a:p>
            <a:r>
              <a:rPr lang="zh-CN" altLang="en-US" sz="2000" dirty="0"/>
              <a:t>       可见图</a:t>
            </a:r>
            <a:r>
              <a:rPr lang="en-US" altLang="zh-CN" sz="2000" dirty="0"/>
              <a:t>7-7</a:t>
            </a:r>
            <a:r>
              <a:rPr lang="zh-CN" altLang="en-US" sz="2000" dirty="0"/>
              <a:t>所示电路的输入、输出满足</a:t>
            </a:r>
            <a:r>
              <a:rPr lang="zh-CN" altLang="en-US" sz="2000" b="1" dirty="0"/>
              <a:t>与非</a:t>
            </a:r>
            <a:r>
              <a:rPr lang="zh-CN" altLang="en-US" sz="2000" dirty="0"/>
              <a:t>逻辑关系，是</a:t>
            </a:r>
            <a:r>
              <a:rPr lang="zh-CN" altLang="en-US" sz="2000" b="1" dirty="0"/>
              <a:t>与非</a:t>
            </a:r>
            <a:r>
              <a:rPr lang="zh-CN" altLang="en-US" sz="2000" dirty="0"/>
              <a:t>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8" name="Text Box 4"/>
          <p:cNvSpPr txBox="1">
            <a:spLocks noChangeArrowheads="1"/>
          </p:cNvSpPr>
          <p:nvPr/>
        </p:nvSpPr>
        <p:spPr bwMode="auto">
          <a:xfrm>
            <a:off x="611188" y="404813"/>
            <a:ext cx="7993062" cy="1569660"/>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400" dirty="0"/>
              <a:t>图</a:t>
            </a:r>
            <a:r>
              <a:rPr lang="en-US" altLang="zh-CN" sz="2400" dirty="0"/>
              <a:t>7-8</a:t>
            </a:r>
            <a:r>
              <a:rPr lang="zh-CN" altLang="en-US" sz="2400" dirty="0"/>
              <a:t>所示是两种</a:t>
            </a:r>
            <a:r>
              <a:rPr lang="en-US" altLang="zh-CN" sz="2400" dirty="0"/>
              <a:t>TTL</a:t>
            </a:r>
            <a:r>
              <a:rPr lang="zh-CN" altLang="en-US" sz="2400" dirty="0"/>
              <a:t>集成</a:t>
            </a:r>
            <a:r>
              <a:rPr lang="zh-CN" altLang="en-US" sz="2400" b="1" dirty="0"/>
              <a:t>与非</a:t>
            </a:r>
            <a:r>
              <a:rPr lang="zh-CN" altLang="en-US" sz="2400" dirty="0"/>
              <a:t>门</a:t>
            </a:r>
            <a:r>
              <a:rPr lang="en-US" altLang="zh-CN" sz="2400" dirty="0"/>
              <a:t>74LS00</a:t>
            </a:r>
            <a:r>
              <a:rPr lang="zh-CN" altLang="en-US" sz="2400" dirty="0"/>
              <a:t>和</a:t>
            </a:r>
            <a:r>
              <a:rPr lang="en-US" altLang="zh-CN" sz="2400" dirty="0"/>
              <a:t>74LS20</a:t>
            </a:r>
            <a:r>
              <a:rPr lang="zh-CN" altLang="en-US" sz="2400" dirty="0"/>
              <a:t>的引脚排列图。</a:t>
            </a:r>
            <a:r>
              <a:rPr lang="en-US" altLang="zh-CN" sz="2400" dirty="0"/>
              <a:t>74LS00</a:t>
            </a:r>
            <a:r>
              <a:rPr lang="zh-CN" altLang="en-US" sz="2400" dirty="0"/>
              <a:t>内部集成了四个完全相同的</a:t>
            </a:r>
            <a:r>
              <a:rPr lang="en-US" altLang="zh-CN" sz="2400" dirty="0"/>
              <a:t>2</a:t>
            </a:r>
            <a:r>
              <a:rPr lang="zh-CN" altLang="en-US" sz="2400" dirty="0"/>
              <a:t>输入</a:t>
            </a:r>
            <a:r>
              <a:rPr lang="zh-CN" altLang="en-US" sz="2400" b="1" dirty="0"/>
              <a:t>与非</a:t>
            </a:r>
            <a:r>
              <a:rPr lang="zh-CN" altLang="en-US" sz="2400" dirty="0"/>
              <a:t>门，故简称为四</a:t>
            </a:r>
            <a:r>
              <a:rPr lang="en-US" altLang="zh-CN" sz="2400" dirty="0"/>
              <a:t>-2</a:t>
            </a:r>
            <a:r>
              <a:rPr lang="zh-CN" altLang="en-US" sz="2400" dirty="0"/>
              <a:t>输入</a:t>
            </a:r>
            <a:r>
              <a:rPr lang="zh-CN" altLang="en-US" sz="2400" b="1" dirty="0"/>
              <a:t>与非</a:t>
            </a:r>
            <a:r>
              <a:rPr lang="zh-CN" altLang="en-US" sz="2400" dirty="0"/>
              <a:t>门；</a:t>
            </a:r>
            <a:r>
              <a:rPr lang="en-US" altLang="zh-CN" sz="2400" dirty="0"/>
              <a:t>74LS20</a:t>
            </a:r>
            <a:r>
              <a:rPr lang="zh-CN" altLang="en-US" sz="2400" dirty="0"/>
              <a:t>为二</a:t>
            </a:r>
            <a:r>
              <a:rPr lang="en-US" altLang="zh-CN" sz="2400" dirty="0"/>
              <a:t>-4</a:t>
            </a:r>
            <a:r>
              <a:rPr lang="zh-CN" altLang="en-US" sz="2400" dirty="0"/>
              <a:t>输入</a:t>
            </a:r>
            <a:r>
              <a:rPr lang="zh-CN" altLang="en-US" sz="2400" b="1" dirty="0"/>
              <a:t>与非</a:t>
            </a:r>
            <a:r>
              <a:rPr lang="zh-CN" altLang="en-US" sz="2400" dirty="0"/>
              <a:t>门，图中“</a:t>
            </a:r>
            <a:r>
              <a:rPr lang="en-US" altLang="zh-CN" sz="2400" dirty="0"/>
              <a:t>NC”</a:t>
            </a:r>
            <a:r>
              <a:rPr lang="zh-CN" altLang="en-US" sz="2400" dirty="0"/>
              <a:t>表示没有用的空引脚。</a:t>
            </a:r>
          </a:p>
        </p:txBody>
      </p:sp>
      <p:pic>
        <p:nvPicPr>
          <p:cNvPr id="897029" name="Picture 5"/>
          <p:cNvPicPr>
            <a:picLocks noChangeAspect="1" noChangeArrowheads="1"/>
          </p:cNvPicPr>
          <p:nvPr/>
        </p:nvPicPr>
        <p:blipFill>
          <a:blip r:embed="rId2" cstate="print"/>
          <a:srcRect/>
          <a:stretch>
            <a:fillRect/>
          </a:stretch>
        </p:blipFill>
        <p:spPr bwMode="auto">
          <a:xfrm>
            <a:off x="755576" y="2564904"/>
            <a:ext cx="7358453" cy="295279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Text Box 4"/>
          <p:cNvSpPr txBox="1">
            <a:spLocks noChangeArrowheads="1"/>
          </p:cNvSpPr>
          <p:nvPr/>
        </p:nvSpPr>
        <p:spPr bwMode="auto">
          <a:xfrm>
            <a:off x="395536" y="260648"/>
            <a:ext cx="8281541" cy="4093428"/>
          </a:xfrm>
          <a:prstGeom prst="rect">
            <a:avLst/>
          </a:prstGeom>
          <a:noFill/>
          <a:ln w="9525">
            <a:noFill/>
            <a:miter lim="800000"/>
            <a:headEnd/>
            <a:tailEnd/>
          </a:ln>
          <a:effectLst/>
        </p:spPr>
        <p:txBody>
          <a:bodyPr wrap="square">
            <a:spAutoFit/>
          </a:bodyPr>
          <a:lstStyle/>
          <a:p>
            <a:r>
              <a:rPr lang="en-US" altLang="zh-CN" dirty="0"/>
              <a:t>       </a:t>
            </a:r>
            <a:r>
              <a:rPr lang="zh-CN" altLang="en-US" sz="2000" dirty="0"/>
              <a:t>为便于今后应用，结合上述</a:t>
            </a:r>
            <a:r>
              <a:rPr lang="en-US" altLang="zh-CN" sz="2000" dirty="0"/>
              <a:t>TTL</a:t>
            </a:r>
            <a:r>
              <a:rPr lang="zh-CN" altLang="en-US" sz="2000" b="1" dirty="0"/>
              <a:t>与非</a:t>
            </a:r>
            <a:r>
              <a:rPr lang="zh-CN" altLang="en-US" sz="2000" dirty="0"/>
              <a:t>门，介绍几个反映门电路性能的主要特性参数。</a:t>
            </a:r>
          </a:p>
          <a:p>
            <a:r>
              <a:rPr lang="zh-CN" altLang="en-US" sz="2000" dirty="0"/>
              <a:t>      </a:t>
            </a:r>
            <a:r>
              <a:rPr lang="zh-CN" altLang="en-US" sz="2000" b="1" dirty="0"/>
              <a:t>① 输入、输出的高低电平</a:t>
            </a:r>
          </a:p>
          <a:p>
            <a:r>
              <a:rPr lang="zh-CN" altLang="en-US" sz="2000" dirty="0"/>
              <a:t>       集成</a:t>
            </a:r>
            <a:r>
              <a:rPr lang="en-US" altLang="zh-CN" sz="2000" dirty="0"/>
              <a:t>TTL</a:t>
            </a:r>
            <a:r>
              <a:rPr lang="zh-CN" altLang="en-US" sz="2000" b="1" dirty="0"/>
              <a:t>与非</a:t>
            </a:r>
            <a:r>
              <a:rPr lang="zh-CN" altLang="en-US" sz="2000" dirty="0"/>
              <a:t>门输入和输出高</a:t>
            </a:r>
            <a:r>
              <a:rPr lang="zh-CN" altLang="en-US" sz="2000" b="1" dirty="0"/>
              <a:t>、</a:t>
            </a:r>
            <a:r>
              <a:rPr lang="zh-CN" altLang="en-US" sz="2000" dirty="0"/>
              <a:t>低电平的数值为：输出高电平</a:t>
            </a:r>
            <a:r>
              <a:rPr lang="en-US" altLang="zh-CN" sz="2000" i="1" dirty="0" err="1"/>
              <a:t>U</a:t>
            </a:r>
            <a:r>
              <a:rPr lang="en-US" altLang="zh-CN" sz="2000" baseline="-25000" dirty="0" err="1"/>
              <a:t>oH</a:t>
            </a:r>
            <a:r>
              <a:rPr lang="en-US" altLang="zh-CN" sz="2000" dirty="0"/>
              <a:t> ≈3.6 V</a:t>
            </a:r>
            <a:r>
              <a:rPr lang="zh-CN" altLang="en-US" sz="2000" dirty="0"/>
              <a:t>，输出低电平</a:t>
            </a:r>
            <a:r>
              <a:rPr lang="en-US" altLang="zh-CN" sz="2000" i="1" dirty="0" err="1"/>
              <a:t>U</a:t>
            </a:r>
            <a:r>
              <a:rPr lang="en-US" altLang="zh-CN" sz="2000" baseline="-25000" dirty="0" err="1"/>
              <a:t>oL</a:t>
            </a:r>
            <a:r>
              <a:rPr lang="en-US" altLang="zh-CN" sz="2000" dirty="0"/>
              <a:t> = </a:t>
            </a:r>
            <a:r>
              <a:rPr lang="en-US" altLang="zh-CN" sz="2000" i="1" dirty="0"/>
              <a:t>U</a:t>
            </a:r>
            <a:r>
              <a:rPr lang="en-US" altLang="zh-CN" sz="2000" baseline="-25000" dirty="0"/>
              <a:t>CES</a:t>
            </a:r>
            <a:r>
              <a:rPr lang="en-US" altLang="zh-CN" sz="2000" dirty="0"/>
              <a:t> = 0.2 V</a:t>
            </a:r>
            <a:r>
              <a:rPr lang="zh-CN" altLang="en-US" sz="2000" dirty="0"/>
              <a:t>，输入低电平</a:t>
            </a:r>
            <a:r>
              <a:rPr lang="en-US" altLang="zh-CN" sz="2000" i="1" dirty="0" err="1"/>
              <a:t>U</a:t>
            </a:r>
            <a:r>
              <a:rPr lang="en-US" altLang="zh-CN" sz="2000" baseline="-25000" dirty="0" err="1"/>
              <a:t>i</a:t>
            </a:r>
            <a:r>
              <a:rPr lang="en-US" altLang="zh-CN" sz="2000" dirty="0"/>
              <a:t> </a:t>
            </a:r>
            <a:r>
              <a:rPr lang="en-US" altLang="zh-CN" sz="2000" baseline="-25000" dirty="0"/>
              <a:t>L</a:t>
            </a:r>
            <a:r>
              <a:rPr lang="en-US" altLang="zh-CN" sz="2000" dirty="0"/>
              <a:t> = 0.4 V</a:t>
            </a:r>
            <a:r>
              <a:rPr lang="zh-CN" altLang="en-US" sz="2000" dirty="0"/>
              <a:t>，输入高电平</a:t>
            </a:r>
            <a:r>
              <a:rPr lang="en-US" altLang="zh-CN" sz="2000" i="1" dirty="0" err="1"/>
              <a:t>U</a:t>
            </a:r>
            <a:r>
              <a:rPr lang="en-US" altLang="zh-CN" sz="2000" baseline="-25000" dirty="0" err="1"/>
              <a:t>i</a:t>
            </a:r>
            <a:r>
              <a:rPr lang="en-US" altLang="zh-CN" sz="2000" dirty="0"/>
              <a:t> </a:t>
            </a:r>
            <a:r>
              <a:rPr lang="en-US" altLang="zh-CN" sz="2000" baseline="-25000" dirty="0"/>
              <a:t>H</a:t>
            </a:r>
            <a:r>
              <a:rPr lang="en-US" altLang="zh-CN" sz="2000" dirty="0"/>
              <a:t> = 1.2 V</a:t>
            </a:r>
            <a:r>
              <a:rPr lang="zh-CN" altLang="en-US" sz="2000" dirty="0"/>
              <a:t>。</a:t>
            </a:r>
          </a:p>
          <a:p>
            <a:r>
              <a:rPr lang="zh-CN" altLang="en-US" sz="2000" dirty="0"/>
              <a:t>       以上电平值是一种较理想的情况。对于</a:t>
            </a:r>
            <a:r>
              <a:rPr lang="en-US" altLang="zh-CN" sz="2000" dirty="0"/>
              <a:t>TTL</a:t>
            </a:r>
            <a:r>
              <a:rPr lang="zh-CN" altLang="en-US" sz="2000" dirty="0"/>
              <a:t>门电路（如</a:t>
            </a:r>
            <a:r>
              <a:rPr lang="en-US" altLang="zh-CN" sz="2000" dirty="0"/>
              <a:t>74</a:t>
            </a:r>
            <a:r>
              <a:rPr lang="zh-CN" altLang="en-US" sz="2000" dirty="0"/>
              <a:t>系列）来说，高、低电平的标准电压值为：</a:t>
            </a:r>
            <a:r>
              <a:rPr lang="en-US" altLang="zh-CN" sz="2000" i="1" dirty="0" err="1"/>
              <a:t>U</a:t>
            </a:r>
            <a:r>
              <a:rPr lang="en-US" altLang="zh-CN" sz="2000" baseline="-25000" dirty="0" err="1"/>
              <a:t>oL</a:t>
            </a:r>
            <a:r>
              <a:rPr lang="en-US" altLang="zh-CN" sz="2000" dirty="0"/>
              <a:t> = 0.4 V</a:t>
            </a:r>
            <a:r>
              <a:rPr lang="zh-CN" altLang="en-US" sz="2000" dirty="0"/>
              <a:t>，</a:t>
            </a:r>
            <a:r>
              <a:rPr lang="en-US" altLang="zh-CN" sz="2000" i="1" dirty="0" err="1"/>
              <a:t>U</a:t>
            </a:r>
            <a:r>
              <a:rPr lang="en-US" altLang="zh-CN" sz="2000" baseline="-25000" dirty="0" err="1"/>
              <a:t>oH</a:t>
            </a:r>
            <a:r>
              <a:rPr lang="en-US" altLang="zh-CN" sz="2000" dirty="0"/>
              <a:t> = 2.4 V</a:t>
            </a:r>
            <a:r>
              <a:rPr lang="zh-CN" altLang="en-US" sz="2000" dirty="0"/>
              <a:t>，</a:t>
            </a:r>
            <a:r>
              <a:rPr lang="en-US" altLang="zh-CN" sz="2000" i="1" dirty="0" err="1"/>
              <a:t>U</a:t>
            </a:r>
            <a:r>
              <a:rPr lang="en-US" altLang="zh-CN" sz="2000" baseline="-25000" dirty="0" err="1"/>
              <a:t>iL</a:t>
            </a:r>
            <a:r>
              <a:rPr lang="en-US" altLang="zh-CN" sz="2000" dirty="0"/>
              <a:t> = 0.8 V</a:t>
            </a:r>
            <a:r>
              <a:rPr lang="zh-CN" altLang="en-US" sz="2000" dirty="0"/>
              <a:t>，</a:t>
            </a:r>
            <a:r>
              <a:rPr lang="en-US" altLang="zh-CN" sz="2000" i="1" dirty="0" err="1"/>
              <a:t>U</a:t>
            </a:r>
            <a:r>
              <a:rPr lang="en-US" altLang="zh-CN" sz="2000" baseline="-25000" dirty="0" err="1"/>
              <a:t>iH</a:t>
            </a:r>
            <a:r>
              <a:rPr lang="en-US" altLang="zh-CN" sz="2000" dirty="0"/>
              <a:t> = 2 V</a:t>
            </a:r>
            <a:r>
              <a:rPr lang="zh-CN" altLang="en-US" sz="2000" dirty="0"/>
              <a:t>。</a:t>
            </a:r>
          </a:p>
          <a:p>
            <a:r>
              <a:rPr lang="zh-CN" altLang="en-US" sz="2000" b="1" dirty="0"/>
              <a:t>      ② 电压传输特性</a:t>
            </a:r>
          </a:p>
          <a:p>
            <a:r>
              <a:rPr lang="zh-CN" altLang="en-US" sz="2000" dirty="0"/>
              <a:t>       反映输入电压</a:t>
            </a:r>
            <a:r>
              <a:rPr lang="en-US" altLang="zh-CN" sz="2000" i="1" dirty="0" err="1"/>
              <a:t>U</a:t>
            </a:r>
            <a:r>
              <a:rPr lang="en-US" altLang="zh-CN" sz="2000" baseline="-25000" dirty="0" err="1"/>
              <a:t>i</a:t>
            </a:r>
            <a:r>
              <a:rPr lang="zh-CN" altLang="en-US" sz="2000" dirty="0"/>
              <a:t>和输出电压</a:t>
            </a:r>
            <a:r>
              <a:rPr lang="en-US" altLang="zh-CN" sz="2000" i="1" dirty="0" err="1"/>
              <a:t>U</a:t>
            </a:r>
            <a:r>
              <a:rPr lang="en-US" altLang="zh-CN" sz="2000" baseline="-25000" dirty="0" err="1"/>
              <a:t>o</a:t>
            </a:r>
            <a:r>
              <a:rPr lang="zh-CN" altLang="en-US" sz="2000" dirty="0"/>
              <a:t>之间关系的曲线，称为电压传输特性，如图</a:t>
            </a:r>
            <a:r>
              <a:rPr lang="en-US" altLang="zh-CN" sz="2000" dirty="0"/>
              <a:t>7-9</a:t>
            </a:r>
            <a:r>
              <a:rPr lang="zh-CN" altLang="en-US" sz="2000" dirty="0"/>
              <a:t>所示。输出由高电平转为低电平时，所对应的输入电压，称为阈值电压或门槛电压</a:t>
            </a:r>
            <a:r>
              <a:rPr lang="en-US" altLang="zh-CN" sz="2000" i="1" dirty="0"/>
              <a:t>U</a:t>
            </a:r>
            <a:r>
              <a:rPr lang="en-US" altLang="zh-CN" sz="2000" baseline="-25000" dirty="0"/>
              <a:t>T</a:t>
            </a:r>
            <a:r>
              <a:rPr lang="zh-CN" altLang="en-US" sz="2000" dirty="0"/>
              <a:t>，图</a:t>
            </a:r>
            <a:r>
              <a:rPr lang="en-US" altLang="zh-CN" sz="2000" dirty="0"/>
              <a:t>7-9</a:t>
            </a:r>
            <a:r>
              <a:rPr lang="zh-CN" altLang="en-US" sz="2000" dirty="0"/>
              <a:t>中</a:t>
            </a:r>
            <a:r>
              <a:rPr lang="en-US" altLang="zh-CN" sz="2000" i="1" dirty="0"/>
              <a:t>U</a:t>
            </a:r>
            <a:r>
              <a:rPr lang="en-US" altLang="zh-CN" sz="2000" baseline="-25000" dirty="0"/>
              <a:t>T</a:t>
            </a:r>
            <a:r>
              <a:rPr lang="zh-CN" altLang="en-US" sz="2000" dirty="0"/>
              <a:t>约为</a:t>
            </a:r>
            <a:r>
              <a:rPr lang="en-US" altLang="zh-CN" sz="2000" dirty="0"/>
              <a:t>1.4 V</a:t>
            </a:r>
            <a:r>
              <a:rPr lang="zh-CN" altLang="en-US" sz="2000" dirty="0"/>
              <a:t>。</a:t>
            </a:r>
          </a:p>
        </p:txBody>
      </p:sp>
      <p:pic>
        <p:nvPicPr>
          <p:cNvPr id="898053" name="Picture 5" descr="0216"/>
          <p:cNvPicPr>
            <a:picLocks noChangeAspect="1" noChangeArrowheads="1"/>
          </p:cNvPicPr>
          <p:nvPr/>
        </p:nvPicPr>
        <p:blipFill>
          <a:blip r:embed="rId2" cstate="print"/>
          <a:srcRect/>
          <a:stretch>
            <a:fillRect/>
          </a:stretch>
        </p:blipFill>
        <p:spPr bwMode="auto">
          <a:xfrm>
            <a:off x="4499992" y="4293096"/>
            <a:ext cx="4248472" cy="2564903"/>
          </a:xfrm>
          <a:prstGeom prst="rect">
            <a:avLst/>
          </a:prstGeom>
          <a:noFill/>
        </p:spPr>
      </p:pic>
      <p:sp>
        <p:nvSpPr>
          <p:cNvPr id="898054" name="Text Box 6"/>
          <p:cNvSpPr txBox="1">
            <a:spLocks noChangeArrowheads="1"/>
          </p:cNvSpPr>
          <p:nvPr/>
        </p:nvSpPr>
        <p:spPr bwMode="auto">
          <a:xfrm>
            <a:off x="3276600" y="6237288"/>
            <a:ext cx="1223963"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7-9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T2"/>
          <p:cNvPicPr>
            <a:picLocks noChangeAspect="1" noChangeArrowheads="1"/>
          </p:cNvPicPr>
          <p:nvPr/>
        </p:nvPicPr>
        <p:blipFill>
          <a:blip r:embed="rId2" cstate="print"/>
          <a:srcRect/>
          <a:stretch>
            <a:fillRect/>
          </a:stretch>
        </p:blipFill>
        <p:spPr bwMode="auto">
          <a:xfrm rot="21540000">
            <a:off x="6389806" y="2516432"/>
            <a:ext cx="2725772" cy="3280884"/>
          </a:xfrm>
          <a:prstGeom prst="rect">
            <a:avLst/>
          </a:prstGeom>
          <a:noFill/>
        </p:spPr>
      </p:pic>
      <p:sp>
        <p:nvSpPr>
          <p:cNvPr id="899076" name="Text Box 4"/>
          <p:cNvSpPr txBox="1">
            <a:spLocks noChangeArrowheads="1"/>
          </p:cNvSpPr>
          <p:nvPr/>
        </p:nvSpPr>
        <p:spPr bwMode="auto">
          <a:xfrm>
            <a:off x="107504" y="260648"/>
            <a:ext cx="6336704" cy="6555641"/>
          </a:xfrm>
          <a:prstGeom prst="rect">
            <a:avLst/>
          </a:prstGeom>
          <a:noFill/>
          <a:ln w="9525">
            <a:noFill/>
            <a:miter lim="800000"/>
            <a:headEnd/>
            <a:tailEnd/>
          </a:ln>
          <a:effectLst/>
        </p:spPr>
        <p:txBody>
          <a:bodyPr wrap="square">
            <a:spAutoFit/>
          </a:bodyPr>
          <a:lstStyle/>
          <a:p>
            <a:r>
              <a:rPr lang="en-US" altLang="zh-CN" sz="2000" b="1" dirty="0"/>
              <a:t>       ③ </a:t>
            </a:r>
            <a:r>
              <a:rPr lang="zh-CN" altLang="en-US" sz="2000" b="1" dirty="0"/>
              <a:t>噪声容限</a:t>
            </a:r>
            <a:r>
              <a:rPr lang="zh-CN" altLang="en-US" sz="2000" dirty="0"/>
              <a:t>           </a:t>
            </a:r>
          </a:p>
          <a:p>
            <a:r>
              <a:rPr lang="zh-CN" altLang="en-US" sz="2000" dirty="0"/>
              <a:t>       当输入电压受到的干扰超过一定值时，会引起输出电平转换，产生逻辑错误。电路的抗干扰能力是指保持输出电平在规定范围内，允许输入干扰电压的最大范围，用噪声容限来表示。由于输入低电平和高电平时，其抗干扰能力不同，故有低电平噪声容限和高电平噪声容限。一般低电平噪声容限为</a:t>
            </a:r>
            <a:r>
              <a:rPr lang="en-US" altLang="zh-CN" sz="2000" dirty="0"/>
              <a:t>0.3 V</a:t>
            </a:r>
            <a:r>
              <a:rPr lang="zh-CN" altLang="en-US" sz="2000" dirty="0"/>
              <a:t>左右，高电平噪声容限为</a:t>
            </a:r>
            <a:r>
              <a:rPr lang="en-US" altLang="zh-CN" sz="2000" dirty="0"/>
              <a:t>1 V</a:t>
            </a:r>
            <a:r>
              <a:rPr lang="zh-CN" altLang="en-US" sz="2000" dirty="0"/>
              <a:t>左右。</a:t>
            </a:r>
          </a:p>
          <a:p>
            <a:r>
              <a:rPr lang="zh-CN" altLang="en-US" sz="2000" dirty="0"/>
              <a:t>       噪声容限电压值越大，说明抗干扰能力越强。</a:t>
            </a:r>
          </a:p>
          <a:p>
            <a:r>
              <a:rPr lang="zh-CN" altLang="en-US" sz="2000" b="1" dirty="0"/>
              <a:t>       ④ 传输延迟时间</a:t>
            </a:r>
          </a:p>
          <a:p>
            <a:r>
              <a:rPr lang="zh-CN" altLang="en-US" sz="2000" dirty="0"/>
              <a:t>       传输延迟时间是表征门电路开关速度的参数。由于门电路中的开关元件（二极管、三极管、场效应管）在状态转换过程中都需要一定的时间，且电路中有寄生电容的影响，因此，门电路从接收信号到输出响应会有一定的延迟。</a:t>
            </a:r>
          </a:p>
          <a:p>
            <a:r>
              <a:rPr lang="zh-CN" altLang="en-US" sz="2000" dirty="0"/>
              <a:t>传输延迟时间是决定开关速度的重要参数。通常根据</a:t>
            </a:r>
            <a:r>
              <a:rPr lang="en-US" altLang="zh-CN" sz="2000" i="1" dirty="0" err="1"/>
              <a:t>t</a:t>
            </a:r>
            <a:r>
              <a:rPr lang="en-US" altLang="zh-CN" sz="2000" dirty="0" err="1"/>
              <a:t>pd</a:t>
            </a:r>
            <a:r>
              <a:rPr lang="zh-CN" altLang="en-US" sz="2000" dirty="0"/>
              <a:t>的大小将门电路划分为低速门、中速门、高速门几种。普通</a:t>
            </a:r>
            <a:r>
              <a:rPr lang="en-US" altLang="zh-CN" sz="2000" dirty="0"/>
              <a:t>TTL</a:t>
            </a:r>
            <a:r>
              <a:rPr lang="zh-CN" altLang="en-US" sz="2000" b="1" dirty="0"/>
              <a:t>与非</a:t>
            </a:r>
            <a:r>
              <a:rPr lang="zh-CN" altLang="en-US" sz="2000" dirty="0"/>
              <a:t>门</a:t>
            </a:r>
            <a:r>
              <a:rPr lang="en-US" altLang="zh-CN" sz="2000" i="1" dirty="0" err="1"/>
              <a:t>t</a:t>
            </a:r>
            <a:r>
              <a:rPr lang="en-US" altLang="zh-CN" sz="2000" dirty="0" err="1"/>
              <a:t>pd</a:t>
            </a:r>
            <a:r>
              <a:rPr lang="zh-CN" altLang="en-US" sz="2000" dirty="0"/>
              <a:t>为</a:t>
            </a:r>
            <a:r>
              <a:rPr lang="en-US" altLang="zh-CN" sz="2000" dirty="0"/>
              <a:t>6 ns</a:t>
            </a:r>
            <a:r>
              <a:rPr lang="zh-CN" altLang="en-US" sz="2000" dirty="0"/>
              <a:t>～</a:t>
            </a:r>
            <a:r>
              <a:rPr lang="en-US" altLang="zh-CN" sz="2000" dirty="0"/>
              <a:t>15 ns</a:t>
            </a:r>
            <a:r>
              <a:rPr lang="zh-CN" altLang="en-US" sz="2000" dirty="0"/>
              <a:t>。 </a:t>
            </a:r>
          </a:p>
          <a:p>
            <a:r>
              <a:rPr lang="zh-CN" altLang="en-US" sz="2000" b="1" dirty="0"/>
              <a:t>       ⑤ 扇出系数</a:t>
            </a:r>
          </a:p>
          <a:p>
            <a:r>
              <a:rPr lang="zh-CN" altLang="en-US" sz="2000" dirty="0"/>
              <a:t>       扇出系数是指一个门电路能带同类门的最大数目，它表示带负载能力。对</a:t>
            </a:r>
            <a:r>
              <a:rPr lang="en-US" altLang="zh-CN" sz="2000" dirty="0"/>
              <a:t>TTL</a:t>
            </a:r>
            <a:r>
              <a:rPr lang="zh-CN" altLang="en-US" sz="2000" dirty="0"/>
              <a:t>门而言，扇出系数</a:t>
            </a:r>
            <a:r>
              <a:rPr lang="en-US" altLang="zh-CN" sz="2000" i="1" dirty="0"/>
              <a:t>N</a:t>
            </a:r>
            <a:r>
              <a:rPr lang="en-US" altLang="zh-CN" sz="2000" dirty="0"/>
              <a:t>o≥8</a:t>
            </a:r>
            <a:r>
              <a:rPr lang="zh-CN" altLang="en-US" sz="2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Text Box 4"/>
          <p:cNvSpPr txBox="1">
            <a:spLocks noChangeArrowheads="1"/>
          </p:cNvSpPr>
          <p:nvPr/>
        </p:nvSpPr>
        <p:spPr bwMode="auto">
          <a:xfrm>
            <a:off x="611188" y="476250"/>
            <a:ext cx="8208962" cy="3021013"/>
          </a:xfrm>
          <a:prstGeom prst="rect">
            <a:avLst/>
          </a:prstGeom>
          <a:noFill/>
          <a:ln w="9525">
            <a:noFill/>
            <a:miter lim="800000"/>
            <a:headEnd/>
            <a:tailEnd/>
          </a:ln>
          <a:effectLst/>
        </p:spPr>
        <p:txBody>
          <a:bodyPr>
            <a:spAutoFit/>
          </a:bodyPr>
          <a:lstStyle/>
          <a:p>
            <a:pPr>
              <a:spcAft>
                <a:spcPct val="50000"/>
              </a:spcAft>
            </a:pPr>
            <a:r>
              <a:rPr lang="en-US" altLang="zh-CN" sz="2000" b="1"/>
              <a:t>2. </a:t>
            </a:r>
            <a:r>
              <a:rPr lang="zh-CN" altLang="en-US" sz="2000" b="1"/>
              <a:t>数字信号</a:t>
            </a:r>
          </a:p>
          <a:p>
            <a:r>
              <a:rPr lang="zh-CN" altLang="en-US"/>
              <a:t>       电子系统中一般均含有模拟和数字两种构件。模拟电路是系统中必需的组成部分。但是，为了便于存储、分析或传输信号，数字电路更具优越性。</a:t>
            </a:r>
          </a:p>
          <a:p>
            <a:r>
              <a:rPr lang="zh-CN" altLang="en-US"/>
              <a:t>       </a:t>
            </a:r>
            <a:r>
              <a:rPr lang="zh-CN" altLang="en-US" b="1"/>
              <a:t>数字信号：</a:t>
            </a:r>
            <a:r>
              <a:rPr lang="zh-CN" altLang="en-US"/>
              <a:t>数字信号是指时间和数值上都是不连续变化的信号，即数字信号具有离散性，如图</a:t>
            </a:r>
            <a:r>
              <a:rPr lang="en-US" altLang="zh-CN"/>
              <a:t>7-1</a:t>
            </a:r>
            <a:r>
              <a:rPr lang="zh-CN" altLang="en-US"/>
              <a:t>（</a:t>
            </a:r>
            <a:r>
              <a:rPr lang="en-US" altLang="zh-CN"/>
              <a:t>b</a:t>
            </a:r>
            <a:r>
              <a:rPr lang="zh-CN" altLang="en-US"/>
              <a:t>）所示。</a:t>
            </a:r>
          </a:p>
          <a:p>
            <a:r>
              <a:rPr lang="zh-CN" altLang="en-US"/>
              <a:t>       </a:t>
            </a:r>
            <a:r>
              <a:rPr lang="zh-CN" altLang="en-US" b="1"/>
              <a:t>日常生活中的数字信号：</a:t>
            </a:r>
            <a:r>
              <a:rPr lang="zh-CN" altLang="en-US"/>
              <a:t>交通信号灯控制电路、智力竞赛抢答电路，以及计算机键盘输入电路中的信号，都是数字信号。</a:t>
            </a:r>
          </a:p>
          <a:p>
            <a:r>
              <a:rPr lang="zh-CN" altLang="en-US"/>
              <a:t>       </a:t>
            </a:r>
            <a:r>
              <a:rPr lang="zh-CN" altLang="en-US" b="1"/>
              <a:t>数字电路：</a:t>
            </a:r>
            <a:r>
              <a:rPr lang="zh-CN" altLang="en-US"/>
              <a:t>对数字信号进行传输、处理的电子线路称为数字电子线路，简称数字电路。</a:t>
            </a:r>
          </a:p>
          <a:p>
            <a:r>
              <a:rPr lang="zh-CN" altLang="en-US"/>
              <a:t>       </a:t>
            </a:r>
            <a:r>
              <a:rPr lang="zh-CN" altLang="en-US" b="1"/>
              <a:t>数字电路的研究任务：</a:t>
            </a:r>
            <a:r>
              <a:rPr lang="zh-CN" altLang="en-US"/>
              <a:t>在数字电路中主要关心输入、输出之间的逻辑关系。</a:t>
            </a:r>
          </a:p>
        </p:txBody>
      </p:sp>
      <p:pic>
        <p:nvPicPr>
          <p:cNvPr id="862213" name="Picture 5"/>
          <p:cNvPicPr>
            <a:picLocks noChangeAspect="1" noChangeArrowheads="1"/>
          </p:cNvPicPr>
          <p:nvPr/>
        </p:nvPicPr>
        <p:blipFill>
          <a:blip r:embed="rId2" cstate="print"/>
          <a:srcRect/>
          <a:stretch>
            <a:fillRect/>
          </a:stretch>
        </p:blipFill>
        <p:spPr bwMode="auto">
          <a:xfrm>
            <a:off x="1619250" y="3789363"/>
            <a:ext cx="6265863" cy="20224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100" name="Text Box 4"/>
          <p:cNvSpPr txBox="1">
            <a:spLocks noChangeArrowheads="1"/>
          </p:cNvSpPr>
          <p:nvPr/>
        </p:nvSpPr>
        <p:spPr bwMode="auto">
          <a:xfrm>
            <a:off x="395536" y="188640"/>
            <a:ext cx="8208962" cy="4708981"/>
          </a:xfrm>
          <a:prstGeom prst="rect">
            <a:avLst/>
          </a:prstGeom>
          <a:noFill/>
          <a:ln w="9525">
            <a:noFill/>
            <a:miter lim="800000"/>
            <a:headEnd/>
            <a:tailEnd/>
          </a:ln>
          <a:effectLst/>
        </p:spPr>
        <p:txBody>
          <a:bodyPr>
            <a:spAutoFit/>
          </a:bodyPr>
          <a:lstStyle/>
          <a:p>
            <a:r>
              <a:rPr lang="zh-CN" altLang="en-US" sz="2000" b="1" dirty="0"/>
              <a:t>（</a:t>
            </a:r>
            <a:r>
              <a:rPr lang="en-US" altLang="zh-CN" sz="2000" b="1" dirty="0"/>
              <a:t>2</a:t>
            </a:r>
            <a:r>
              <a:rPr lang="zh-CN" altLang="en-US" sz="2000" b="1" dirty="0"/>
              <a:t>）</a:t>
            </a:r>
            <a:r>
              <a:rPr lang="en-US" altLang="zh-CN" sz="2000" b="1" dirty="0"/>
              <a:t>TTL</a:t>
            </a:r>
            <a:r>
              <a:rPr lang="zh-CN" altLang="en-US" sz="2000" b="1" dirty="0"/>
              <a:t>集电极开路门（</a:t>
            </a:r>
            <a:r>
              <a:rPr lang="en-US" altLang="zh-CN" sz="2000" b="1" dirty="0"/>
              <a:t>OC</a:t>
            </a:r>
            <a:r>
              <a:rPr lang="zh-CN" altLang="en-US" sz="2000" b="1" dirty="0"/>
              <a:t>门）和三态门（</a:t>
            </a:r>
            <a:r>
              <a:rPr lang="en-US" altLang="zh-CN" sz="2000" b="1" dirty="0"/>
              <a:t>TS</a:t>
            </a:r>
            <a:r>
              <a:rPr lang="zh-CN" altLang="en-US" sz="2000" b="1" dirty="0"/>
              <a:t>门）</a:t>
            </a:r>
            <a:endParaRPr lang="zh-CN" altLang="en-US" sz="2000" dirty="0"/>
          </a:p>
          <a:p>
            <a:r>
              <a:rPr lang="en-US" altLang="zh-CN" sz="2000" dirty="0"/>
              <a:t>1</a:t>
            </a:r>
            <a:r>
              <a:rPr lang="zh-CN" altLang="en-US" sz="2000" dirty="0"/>
              <a:t>）</a:t>
            </a:r>
            <a:r>
              <a:rPr lang="en-US" altLang="zh-CN" sz="2000" dirty="0"/>
              <a:t>TTL</a:t>
            </a:r>
            <a:r>
              <a:rPr lang="zh-CN" altLang="en-US" sz="2000" dirty="0"/>
              <a:t>集电极开路门（</a:t>
            </a:r>
            <a:r>
              <a:rPr lang="en-US" altLang="zh-CN" sz="2000" dirty="0"/>
              <a:t>OC</a:t>
            </a:r>
            <a:r>
              <a:rPr lang="zh-CN" altLang="en-US" sz="2000" dirty="0"/>
              <a:t>门）</a:t>
            </a:r>
          </a:p>
          <a:p>
            <a:r>
              <a:rPr lang="zh-CN" altLang="en-US" sz="2000" dirty="0"/>
              <a:t>       在工程实践中，往往需要将两个或多个逻辑门的输出端并联，以实现输出信号</a:t>
            </a:r>
            <a:r>
              <a:rPr lang="zh-CN" altLang="en-US" sz="2000" b="1" dirty="0"/>
              <a:t>与</a:t>
            </a:r>
            <a:r>
              <a:rPr lang="zh-CN" altLang="en-US" sz="2000" dirty="0"/>
              <a:t>的逻辑功能，称为</a:t>
            </a:r>
            <a:r>
              <a:rPr lang="zh-CN" altLang="en-US" sz="2000" b="1" dirty="0"/>
              <a:t>线与</a:t>
            </a:r>
            <a:r>
              <a:rPr lang="zh-CN" altLang="en-US" sz="2000" dirty="0"/>
              <a:t>。</a:t>
            </a:r>
          </a:p>
          <a:p>
            <a:r>
              <a:rPr lang="zh-CN" altLang="en-US" sz="2000" dirty="0"/>
              <a:t>       然而，前面介绍的</a:t>
            </a:r>
            <a:r>
              <a:rPr lang="en-US" altLang="zh-CN" sz="2000" dirty="0"/>
              <a:t>TTL</a:t>
            </a:r>
            <a:r>
              <a:rPr lang="zh-CN" altLang="en-US" sz="2000" dirty="0"/>
              <a:t>门电路，其输出端不允许并联使用，也就无法实现</a:t>
            </a:r>
            <a:r>
              <a:rPr lang="zh-CN" altLang="en-US" sz="2000" b="1" dirty="0"/>
              <a:t>线与</a:t>
            </a:r>
            <a:r>
              <a:rPr lang="zh-CN" altLang="en-US" sz="2000" dirty="0"/>
              <a:t>功能。这是因为，对于一般的</a:t>
            </a:r>
            <a:r>
              <a:rPr lang="en-US" altLang="zh-CN" sz="2000" dirty="0"/>
              <a:t>TTL</a:t>
            </a:r>
            <a:r>
              <a:rPr lang="zh-CN" altLang="en-US" sz="2000" dirty="0"/>
              <a:t>门电路，若将两个（或多个）门的输出端直接相连，将会产生较大的电流从一个门流经另一个门，然后流入参考点。该电流值将远远超出器件的额定值，很容易将器件损坏。</a:t>
            </a:r>
          </a:p>
          <a:p>
            <a:r>
              <a:rPr lang="zh-CN" altLang="en-US" sz="2000" dirty="0"/>
              <a:t>       为了解决这一问题，可以采用集电极开路门（</a:t>
            </a:r>
            <a:r>
              <a:rPr lang="en-US" altLang="zh-CN" sz="2000" dirty="0"/>
              <a:t>OC</a:t>
            </a:r>
            <a:r>
              <a:rPr lang="zh-CN" altLang="en-US" sz="2000" dirty="0"/>
              <a:t>门）。与普通的门电路相比，</a:t>
            </a:r>
            <a:r>
              <a:rPr lang="en-US" altLang="zh-CN" sz="2000" dirty="0"/>
              <a:t>OC</a:t>
            </a:r>
            <a:r>
              <a:rPr lang="zh-CN" altLang="en-US" sz="2000" dirty="0"/>
              <a:t>门中输出管的集电极与电源间开路，因此可以避免大电流的产生。需要特别强调的是，只有输出端外接电源电压</a:t>
            </a:r>
            <a:r>
              <a:rPr lang="en-US" altLang="zh-CN" sz="2000" i="1" dirty="0"/>
              <a:t>V</a:t>
            </a:r>
            <a:r>
              <a:rPr lang="en-US" altLang="zh-CN" sz="2000" dirty="0"/>
              <a:t>CC</a:t>
            </a:r>
            <a:r>
              <a:rPr lang="zh-CN" altLang="en-US" sz="2000" dirty="0"/>
              <a:t>和上拉电阻</a:t>
            </a:r>
            <a:r>
              <a:rPr lang="en-US" altLang="zh-CN" sz="2000" i="1" dirty="0"/>
              <a:t>R </a:t>
            </a:r>
            <a:r>
              <a:rPr lang="en-US" altLang="zh-CN" sz="2000" dirty="0"/>
              <a:t>L</a:t>
            </a:r>
            <a:r>
              <a:rPr lang="zh-CN" altLang="en-US" sz="2000" dirty="0"/>
              <a:t>，</a:t>
            </a:r>
            <a:r>
              <a:rPr lang="en-US" altLang="zh-CN" sz="2000" dirty="0"/>
              <a:t>OC</a:t>
            </a:r>
            <a:r>
              <a:rPr lang="zh-CN" altLang="en-US" sz="2000" dirty="0"/>
              <a:t>门才能正常工作。为了和普通门电路相区分，</a:t>
            </a:r>
            <a:r>
              <a:rPr lang="en-US" altLang="zh-CN" sz="2000" dirty="0"/>
              <a:t>OC</a:t>
            </a:r>
            <a:r>
              <a:rPr lang="zh-CN" altLang="en-US" sz="2000" dirty="0"/>
              <a:t>门的逻辑符号如图</a:t>
            </a:r>
            <a:r>
              <a:rPr lang="en-US" altLang="zh-CN" sz="2000" dirty="0"/>
              <a:t>7-10</a:t>
            </a:r>
            <a:r>
              <a:rPr lang="zh-CN" altLang="en-US" sz="2000" dirty="0"/>
              <a:t>（</a:t>
            </a:r>
            <a:r>
              <a:rPr lang="en-US" altLang="zh-CN" sz="2000" dirty="0"/>
              <a:t>a</a:t>
            </a:r>
            <a:r>
              <a:rPr lang="zh-CN" altLang="en-US" sz="2000" dirty="0"/>
              <a:t>）所示（此处以</a:t>
            </a:r>
            <a:r>
              <a:rPr lang="en-US" altLang="zh-CN" sz="2000" dirty="0"/>
              <a:t>OC</a:t>
            </a:r>
            <a:r>
              <a:rPr lang="zh-CN" altLang="en-US" sz="2000" b="1" dirty="0"/>
              <a:t>与非</a:t>
            </a:r>
            <a:r>
              <a:rPr lang="zh-CN" altLang="en-US" sz="2000" dirty="0"/>
              <a:t>门为例），图</a:t>
            </a:r>
            <a:r>
              <a:rPr lang="en-US" altLang="zh-CN" sz="2000" dirty="0"/>
              <a:t>7-10</a:t>
            </a:r>
            <a:r>
              <a:rPr lang="zh-CN" altLang="en-US" sz="2000" dirty="0"/>
              <a:t>（</a:t>
            </a:r>
            <a:r>
              <a:rPr lang="en-US" altLang="zh-CN" sz="2000" dirty="0"/>
              <a:t>b</a:t>
            </a:r>
            <a:r>
              <a:rPr lang="zh-CN" altLang="en-US" sz="2000" dirty="0"/>
              <a:t>）所示的是两个</a:t>
            </a:r>
            <a:r>
              <a:rPr lang="en-US" altLang="zh-CN" sz="2000" dirty="0"/>
              <a:t>OC</a:t>
            </a:r>
            <a:r>
              <a:rPr lang="zh-CN" altLang="en-US" sz="2000" b="1" dirty="0"/>
              <a:t>与非</a:t>
            </a:r>
            <a:r>
              <a:rPr lang="zh-CN" altLang="en-US" sz="2000" dirty="0"/>
              <a:t>门</a:t>
            </a:r>
            <a:r>
              <a:rPr lang="zh-CN" altLang="en-US" sz="2000" b="1" dirty="0"/>
              <a:t>线与</a:t>
            </a:r>
            <a:r>
              <a:rPr lang="zh-CN" altLang="en-US" sz="2000" dirty="0"/>
              <a:t>连接起来的逻辑图</a:t>
            </a:r>
            <a:r>
              <a:rPr lang="zh-CN" altLang="en-US" dirty="0"/>
              <a:t>。</a:t>
            </a:r>
          </a:p>
        </p:txBody>
      </p:sp>
      <p:pic>
        <p:nvPicPr>
          <p:cNvPr id="900105" name="Picture 9"/>
          <p:cNvPicPr>
            <a:picLocks noChangeAspect="1" noChangeArrowheads="1"/>
          </p:cNvPicPr>
          <p:nvPr/>
        </p:nvPicPr>
        <p:blipFill>
          <a:blip r:embed="rId2" cstate="print"/>
          <a:srcRect/>
          <a:stretch>
            <a:fillRect/>
          </a:stretch>
        </p:blipFill>
        <p:spPr bwMode="auto">
          <a:xfrm>
            <a:off x="4860032" y="4569952"/>
            <a:ext cx="3860106" cy="2288047"/>
          </a:xfrm>
          <a:prstGeom prst="rect">
            <a:avLst/>
          </a:prstGeom>
          <a:noFill/>
          <a:ln w="9525">
            <a:noFill/>
            <a:miter lim="800000"/>
            <a:headEnd/>
            <a:tailEnd/>
          </a:ln>
          <a:effectLst/>
        </p:spPr>
      </p:pic>
      <p:sp>
        <p:nvSpPr>
          <p:cNvPr id="900106" name="Text Box 10"/>
          <p:cNvSpPr txBox="1">
            <a:spLocks noChangeArrowheads="1"/>
          </p:cNvSpPr>
          <p:nvPr/>
        </p:nvSpPr>
        <p:spPr bwMode="auto">
          <a:xfrm>
            <a:off x="2771775" y="6308725"/>
            <a:ext cx="107950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7-10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p:cNvSpPr txBox="1">
            <a:spLocks noChangeArrowheads="1"/>
          </p:cNvSpPr>
          <p:nvPr/>
        </p:nvSpPr>
        <p:spPr bwMode="auto">
          <a:xfrm>
            <a:off x="611188" y="476250"/>
            <a:ext cx="8137525" cy="2677656"/>
          </a:xfrm>
          <a:prstGeom prst="rect">
            <a:avLst/>
          </a:prstGeom>
          <a:noFill/>
          <a:ln w="9525">
            <a:noFill/>
            <a:miter lim="800000"/>
            <a:headEnd/>
            <a:tailEnd/>
          </a:ln>
          <a:effectLst/>
        </p:spPr>
        <p:txBody>
          <a:bodyPr>
            <a:spAutoFit/>
          </a:bodyPr>
          <a:lstStyle/>
          <a:p>
            <a:r>
              <a:rPr lang="zh-CN" altLang="en-US" sz="2400" dirty="0"/>
              <a:t>图（</a:t>
            </a:r>
            <a:r>
              <a:rPr lang="en-US" altLang="zh-CN" sz="2400" dirty="0"/>
              <a:t>b</a:t>
            </a:r>
            <a:r>
              <a:rPr lang="zh-CN" altLang="en-US" sz="2400" dirty="0"/>
              <a:t>）的输出为：</a:t>
            </a:r>
            <a:endParaRPr lang="zh-CN" altLang="en-US" sz="2400" i="1" dirty="0"/>
          </a:p>
          <a:p>
            <a:endParaRPr lang="zh-CN" altLang="en-US" sz="2400" i="1" dirty="0"/>
          </a:p>
          <a:p>
            <a:endParaRPr lang="zh-CN" altLang="en-US" sz="2400" i="1" dirty="0"/>
          </a:p>
          <a:p>
            <a:endParaRPr lang="zh-CN" altLang="en-US" sz="2400" i="1" dirty="0"/>
          </a:p>
          <a:p>
            <a:r>
              <a:rPr lang="zh-CN" altLang="en-US" sz="2400" dirty="0"/>
              <a:t>       在图</a:t>
            </a:r>
            <a:r>
              <a:rPr lang="en-US" altLang="zh-CN" sz="2400" dirty="0"/>
              <a:t>7-10</a:t>
            </a:r>
            <a:r>
              <a:rPr lang="zh-CN" altLang="en-US" sz="2400" dirty="0"/>
              <a:t>（</a:t>
            </a:r>
            <a:r>
              <a:rPr lang="en-US" altLang="zh-CN" sz="2400" dirty="0"/>
              <a:t>b</a:t>
            </a:r>
            <a:r>
              <a:rPr lang="zh-CN" altLang="en-US" sz="2400" dirty="0"/>
              <a:t>）所示电路中，只要</a:t>
            </a:r>
            <a:r>
              <a:rPr lang="en-US" altLang="zh-CN" sz="2400" i="1" dirty="0"/>
              <a:t>R</a:t>
            </a:r>
            <a:r>
              <a:rPr lang="en-US" altLang="zh-CN" sz="2400" baseline="-25000" dirty="0"/>
              <a:t>L</a:t>
            </a:r>
            <a:r>
              <a:rPr lang="zh-CN" altLang="en-US" sz="2400" dirty="0"/>
              <a:t>选得合适，就不会因电流过大而烧坏芯片。因此，实际应用中，必须要合理选取上拉电阻的阻值。</a:t>
            </a:r>
          </a:p>
        </p:txBody>
      </p:sp>
      <p:sp>
        <p:nvSpPr>
          <p:cNvPr id="90215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2149" name="Object 5"/>
          <p:cNvGraphicFramePr>
            <a:graphicFrameLocks noChangeAspect="1"/>
          </p:cNvGraphicFramePr>
          <p:nvPr/>
        </p:nvGraphicFramePr>
        <p:xfrm>
          <a:off x="2411760" y="1124744"/>
          <a:ext cx="5133142" cy="576064"/>
        </p:xfrm>
        <a:graphic>
          <a:graphicData uri="http://schemas.openxmlformats.org/presentationml/2006/ole">
            <p:oleObj spid="_x0000_s902149" name="公式" r:id="rId3" imgW="2120760" imgH="2412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2" name="Text Box 4"/>
          <p:cNvSpPr txBox="1">
            <a:spLocks noChangeArrowheads="1"/>
          </p:cNvSpPr>
          <p:nvPr/>
        </p:nvSpPr>
        <p:spPr bwMode="auto">
          <a:xfrm>
            <a:off x="539750" y="476250"/>
            <a:ext cx="8280400" cy="4262705"/>
          </a:xfrm>
          <a:prstGeom prst="rect">
            <a:avLst/>
          </a:prstGeom>
          <a:noFill/>
          <a:ln w="9525">
            <a:noFill/>
            <a:miter lim="800000"/>
            <a:headEnd/>
            <a:tailEnd/>
          </a:ln>
          <a:effectLst/>
        </p:spPr>
        <p:txBody>
          <a:bodyPr>
            <a:spAutoFit/>
          </a:bodyPr>
          <a:lstStyle/>
          <a:p>
            <a:pPr>
              <a:spcAft>
                <a:spcPct val="55000"/>
              </a:spcAft>
            </a:pPr>
            <a:r>
              <a:rPr lang="en-US" altLang="zh-CN" sz="2000" b="1" dirty="0"/>
              <a:t>2</a:t>
            </a:r>
            <a:r>
              <a:rPr lang="zh-CN" altLang="en-US" sz="2000" b="1" dirty="0"/>
              <a:t>）三态门（</a:t>
            </a:r>
            <a:r>
              <a:rPr lang="en-US" altLang="zh-CN" sz="2000" b="1" dirty="0"/>
              <a:t>TS</a:t>
            </a:r>
            <a:r>
              <a:rPr lang="zh-CN" altLang="en-US" sz="2000" b="1" dirty="0"/>
              <a:t>门）</a:t>
            </a:r>
          </a:p>
          <a:p>
            <a:r>
              <a:rPr lang="zh-CN" altLang="en-US" sz="2000" dirty="0"/>
              <a:t>       基本的</a:t>
            </a:r>
            <a:r>
              <a:rPr lang="en-US" altLang="zh-CN" sz="2000" dirty="0"/>
              <a:t>TTL</a:t>
            </a:r>
            <a:r>
              <a:rPr lang="zh-CN" altLang="en-US" sz="2000" dirty="0"/>
              <a:t>门电路，其输出有两种状态：高电平和低电平。无论哪种输出，门电路的直流输出电阻都很小，都是低阻输出。</a:t>
            </a:r>
          </a:p>
          <a:p>
            <a:r>
              <a:rPr lang="zh-CN" altLang="en-US" sz="2000" dirty="0"/>
              <a:t>       </a:t>
            </a:r>
          </a:p>
          <a:p>
            <a:r>
              <a:rPr lang="zh-CN" altLang="en-US" sz="2000" dirty="0"/>
              <a:t>       </a:t>
            </a:r>
            <a:r>
              <a:rPr lang="en-US" altLang="zh-CN" sz="2000" dirty="0"/>
              <a:t>TTL</a:t>
            </a:r>
            <a:r>
              <a:rPr lang="zh-CN" altLang="en-US" sz="2000" dirty="0"/>
              <a:t>三态门又称</a:t>
            </a:r>
            <a:r>
              <a:rPr lang="en-US" altLang="zh-CN" sz="2000" dirty="0"/>
              <a:t>TS</a:t>
            </a:r>
            <a:r>
              <a:rPr lang="zh-CN" altLang="en-US" sz="2000" dirty="0"/>
              <a:t>门，它有</a:t>
            </a:r>
            <a:r>
              <a:rPr lang="zh-CN" altLang="en-US" sz="2000" b="1" dirty="0"/>
              <a:t>三</a:t>
            </a:r>
            <a:r>
              <a:rPr lang="zh-CN" altLang="en-US" sz="2000" dirty="0"/>
              <a:t>种输出状态，分别是：</a:t>
            </a:r>
            <a:r>
              <a:rPr lang="zh-CN" altLang="en-US" sz="2000" b="1" dirty="0"/>
              <a:t>高电平、低电平和高阻态（禁止态）。</a:t>
            </a:r>
            <a:r>
              <a:rPr lang="zh-CN" altLang="en-US" sz="2000" dirty="0"/>
              <a:t>其中，在高阻状态下，输出端相当于开路。三态门是在普通门的基础上，加上使能控制信号和控制电路构成的。</a:t>
            </a:r>
          </a:p>
          <a:p>
            <a:r>
              <a:rPr lang="zh-CN" altLang="en-US" sz="2000" dirty="0"/>
              <a:t>       </a:t>
            </a:r>
          </a:p>
          <a:p>
            <a:r>
              <a:rPr lang="zh-CN" altLang="en-US" sz="2000" dirty="0"/>
              <a:t>       图</a:t>
            </a:r>
            <a:r>
              <a:rPr lang="en-US" altLang="zh-CN" sz="2000" dirty="0"/>
              <a:t>7-11</a:t>
            </a:r>
            <a:r>
              <a:rPr lang="zh-CN" altLang="en-US" sz="2000" dirty="0"/>
              <a:t>（</a:t>
            </a:r>
            <a:r>
              <a:rPr lang="en-US" altLang="zh-CN" sz="2000" dirty="0"/>
              <a:t>a</a:t>
            </a:r>
            <a:r>
              <a:rPr lang="zh-CN" altLang="en-US" sz="2000" dirty="0"/>
              <a:t>）所示是使能端</a:t>
            </a:r>
            <a:r>
              <a:rPr lang="en-US" altLang="zh-CN" sz="2000" i="1" dirty="0"/>
              <a:t>EN</a:t>
            </a:r>
            <a:r>
              <a:rPr lang="zh-CN" altLang="en-US" sz="2000" dirty="0"/>
              <a:t>低电平有效的三态</a:t>
            </a:r>
            <a:r>
              <a:rPr lang="zh-CN" altLang="en-US" sz="2000" b="1" dirty="0"/>
              <a:t>与非</a:t>
            </a:r>
            <a:r>
              <a:rPr lang="zh-CN" altLang="en-US" sz="2000" dirty="0"/>
              <a:t>门的电路图及逻辑符号，“</a:t>
            </a:r>
            <a:r>
              <a:rPr lang="en-US" altLang="zh-CN" sz="2000" i="1" dirty="0"/>
              <a:t>EN</a:t>
            </a:r>
            <a:r>
              <a:rPr lang="zh-CN" altLang="en-US" sz="2000" dirty="0"/>
              <a:t>低电平有效“是指当使能控制端信号</a:t>
            </a:r>
            <a:r>
              <a:rPr lang="en-US" altLang="zh-CN" sz="2000" i="1" dirty="0"/>
              <a:t>EN</a:t>
            </a:r>
            <a:r>
              <a:rPr lang="zh-CN" altLang="en-US" sz="2000" dirty="0"/>
              <a:t>为低电平时，电路才实现</a:t>
            </a:r>
            <a:r>
              <a:rPr lang="zh-CN" altLang="en-US" sz="2000" b="1" dirty="0"/>
              <a:t>与非</a:t>
            </a:r>
            <a:r>
              <a:rPr lang="zh-CN" altLang="en-US" sz="2000" dirty="0"/>
              <a:t>逻辑功能，输出高电平及低电平，而当</a:t>
            </a:r>
            <a:r>
              <a:rPr lang="en-US" altLang="zh-CN" sz="2000" i="1" dirty="0"/>
              <a:t>EN</a:t>
            </a:r>
            <a:r>
              <a:rPr lang="zh-CN" altLang="en-US" sz="2000" dirty="0"/>
              <a:t>为高电平时，输出为高阻无效状态。图</a:t>
            </a:r>
            <a:r>
              <a:rPr lang="en-US" altLang="zh-CN" sz="2000" dirty="0"/>
              <a:t>7-11</a:t>
            </a:r>
            <a:r>
              <a:rPr lang="zh-CN" altLang="en-US" sz="2000" dirty="0"/>
              <a:t>（</a:t>
            </a:r>
            <a:r>
              <a:rPr lang="en-US" altLang="zh-CN" sz="2000" dirty="0"/>
              <a:t>b</a:t>
            </a:r>
            <a:r>
              <a:rPr lang="zh-CN" altLang="en-US" sz="2000" dirty="0"/>
              <a:t>）是使能端</a:t>
            </a:r>
            <a:r>
              <a:rPr lang="en-US" altLang="zh-CN" sz="2000" i="1" dirty="0"/>
              <a:t>EN</a:t>
            </a:r>
            <a:r>
              <a:rPr lang="zh-CN" altLang="en-US" sz="2000" dirty="0"/>
              <a:t>高电平有效的三态</a:t>
            </a:r>
            <a:r>
              <a:rPr lang="zh-CN" altLang="en-US" sz="2000" b="1" dirty="0"/>
              <a:t>与非</a:t>
            </a:r>
            <a:r>
              <a:rPr lang="zh-CN" altLang="en-US" sz="2000" dirty="0"/>
              <a:t>门的电路图及逻辑符号，其</a:t>
            </a:r>
            <a:r>
              <a:rPr lang="en-US" altLang="zh-CN" sz="2000" i="1" dirty="0"/>
              <a:t>EN</a:t>
            </a:r>
            <a:r>
              <a:rPr lang="zh-CN" altLang="en-US" sz="2000" dirty="0"/>
              <a:t>的有效电平与图</a:t>
            </a:r>
            <a:r>
              <a:rPr lang="en-US" altLang="zh-CN" sz="2000" dirty="0"/>
              <a:t>7-11</a:t>
            </a:r>
            <a:r>
              <a:rPr lang="zh-CN" altLang="en-US" sz="2000" dirty="0"/>
              <a:t>（</a:t>
            </a:r>
            <a:r>
              <a:rPr lang="en-US" altLang="zh-CN" sz="2000" dirty="0"/>
              <a:t>a</a:t>
            </a:r>
            <a:r>
              <a:rPr lang="zh-CN" altLang="en-US" sz="2000" dirty="0"/>
              <a:t>）正好相反。</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24" name="Picture 4" descr="0227"/>
          <p:cNvPicPr>
            <a:picLocks noChangeAspect="1" noChangeArrowheads="1"/>
          </p:cNvPicPr>
          <p:nvPr/>
        </p:nvPicPr>
        <p:blipFill>
          <a:blip r:embed="rId2" cstate="print"/>
          <a:srcRect/>
          <a:stretch>
            <a:fillRect/>
          </a:stretch>
        </p:blipFill>
        <p:spPr bwMode="auto">
          <a:xfrm>
            <a:off x="611560" y="397350"/>
            <a:ext cx="7848872" cy="5506697"/>
          </a:xfrm>
          <a:prstGeom prst="rect">
            <a:avLst/>
          </a:prstGeom>
          <a:noFill/>
        </p:spPr>
      </p:pic>
      <p:sp>
        <p:nvSpPr>
          <p:cNvPr id="901125" name="Text Box 5"/>
          <p:cNvSpPr txBox="1">
            <a:spLocks noChangeArrowheads="1"/>
          </p:cNvSpPr>
          <p:nvPr/>
        </p:nvSpPr>
        <p:spPr bwMode="auto">
          <a:xfrm>
            <a:off x="3779912" y="5877272"/>
            <a:ext cx="1295400"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7-11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6" name="Text Box 4"/>
          <p:cNvSpPr txBox="1">
            <a:spLocks noChangeArrowheads="1"/>
          </p:cNvSpPr>
          <p:nvPr/>
        </p:nvSpPr>
        <p:spPr bwMode="auto">
          <a:xfrm>
            <a:off x="467544" y="260648"/>
            <a:ext cx="7993062" cy="3046988"/>
          </a:xfrm>
          <a:prstGeom prst="rect">
            <a:avLst/>
          </a:prstGeom>
          <a:noFill/>
          <a:ln w="9525">
            <a:noFill/>
            <a:miter lim="800000"/>
            <a:headEnd/>
            <a:tailEnd/>
          </a:ln>
          <a:effectLst/>
        </p:spPr>
        <p:txBody>
          <a:bodyPr>
            <a:spAutoFit/>
          </a:bodyPr>
          <a:lstStyle/>
          <a:p>
            <a:pPr>
              <a:spcBef>
                <a:spcPct val="50000"/>
              </a:spcBef>
            </a:pPr>
            <a:r>
              <a:rPr lang="en-US" altLang="zh-CN" sz="2000" b="1" dirty="0"/>
              <a:t>       </a:t>
            </a:r>
            <a:r>
              <a:rPr lang="zh-CN" altLang="en-US" sz="2400" b="1" dirty="0"/>
              <a:t>三态门的应用：</a:t>
            </a:r>
            <a:r>
              <a:rPr lang="zh-CN" altLang="en-US" sz="2400" dirty="0"/>
              <a:t>三态门在数字系统中有着广泛的应用。其中最重要的一个用途是实现多路数据的分时传送，即用一根传输线分时传送不同的数据，如图</a:t>
            </a:r>
            <a:r>
              <a:rPr lang="en-US" altLang="zh-CN" sz="2400" dirty="0"/>
              <a:t>7-12</a:t>
            </a:r>
            <a:r>
              <a:rPr lang="zh-CN" altLang="en-US" sz="2400" dirty="0"/>
              <a:t>所示。图中，</a:t>
            </a:r>
            <a:r>
              <a:rPr lang="en-US" altLang="zh-CN" sz="2400" i="1" dirty="0"/>
              <a:t>n</a:t>
            </a:r>
            <a:r>
              <a:rPr lang="zh-CN" altLang="en-US" sz="2400" dirty="0"/>
              <a:t>个三态输出反相器的输出端都连到数据总线上。只要让各门的使能端轮流处于低电平，即任何时刻只让一个三态门处于工作状态，而其余三态门均处于高阻状态，这样，总线就会分时（轮流）传输各门的输出信号。这种用总线来传送数据的方法，在计算机中被广泛采用。</a:t>
            </a:r>
          </a:p>
        </p:txBody>
      </p:sp>
      <p:pic>
        <p:nvPicPr>
          <p:cNvPr id="904197" name="Picture 5" descr="0228"/>
          <p:cNvPicPr>
            <a:picLocks noChangeAspect="1" noChangeArrowheads="1"/>
          </p:cNvPicPr>
          <p:nvPr/>
        </p:nvPicPr>
        <p:blipFill>
          <a:blip r:embed="rId2" cstate="print"/>
          <a:srcRect l="60019" b="21039"/>
          <a:stretch>
            <a:fillRect/>
          </a:stretch>
        </p:blipFill>
        <p:spPr bwMode="auto">
          <a:xfrm>
            <a:off x="1907704" y="3284984"/>
            <a:ext cx="4464992" cy="3054895"/>
          </a:xfrm>
          <a:prstGeom prst="rect">
            <a:avLst/>
          </a:prstGeom>
          <a:noFill/>
        </p:spPr>
      </p:pic>
      <p:sp>
        <p:nvSpPr>
          <p:cNvPr id="904198" name="Text Box 6"/>
          <p:cNvSpPr txBox="1">
            <a:spLocks noChangeArrowheads="1"/>
          </p:cNvSpPr>
          <p:nvPr/>
        </p:nvSpPr>
        <p:spPr bwMode="auto">
          <a:xfrm>
            <a:off x="3491880" y="6309320"/>
            <a:ext cx="1944688" cy="366713"/>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b="1" dirty="0"/>
              <a:t>图</a:t>
            </a:r>
            <a:r>
              <a:rPr lang="en-US" altLang="zh-CN" b="1" dirty="0"/>
              <a:t>7-12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20" name="Text Box 4"/>
          <p:cNvSpPr txBox="1">
            <a:spLocks noChangeArrowheads="1"/>
          </p:cNvSpPr>
          <p:nvPr/>
        </p:nvSpPr>
        <p:spPr bwMode="auto">
          <a:xfrm>
            <a:off x="539750" y="549275"/>
            <a:ext cx="8135938" cy="5466112"/>
          </a:xfrm>
          <a:prstGeom prst="rect">
            <a:avLst/>
          </a:prstGeom>
          <a:noFill/>
          <a:ln w="9525">
            <a:noFill/>
            <a:miter lim="800000"/>
            <a:headEnd/>
            <a:tailEnd/>
          </a:ln>
          <a:effectLst/>
        </p:spPr>
        <p:txBody>
          <a:bodyPr>
            <a:spAutoFit/>
          </a:bodyPr>
          <a:lstStyle/>
          <a:p>
            <a:pPr>
              <a:spcAft>
                <a:spcPct val="55000"/>
              </a:spcAft>
            </a:pPr>
            <a:r>
              <a:rPr lang="zh-CN" altLang="en-US" sz="2400" b="1" dirty="0"/>
              <a:t>（</a:t>
            </a:r>
            <a:r>
              <a:rPr lang="en-US" altLang="zh-CN" sz="2400" b="1" dirty="0"/>
              <a:t>3</a:t>
            </a:r>
            <a:r>
              <a:rPr lang="zh-CN" altLang="en-US" sz="2400" b="1" dirty="0"/>
              <a:t>）使用</a:t>
            </a:r>
            <a:r>
              <a:rPr lang="en-US" altLang="zh-CN" sz="2400" b="1" dirty="0"/>
              <a:t>TTL</a:t>
            </a:r>
            <a:r>
              <a:rPr lang="zh-CN" altLang="en-US" sz="2400" b="1" dirty="0"/>
              <a:t>集成门电路的注意事项</a:t>
            </a:r>
            <a:endParaRPr lang="zh-CN" altLang="en-US" sz="2400" dirty="0"/>
          </a:p>
          <a:p>
            <a:r>
              <a:rPr lang="zh-CN" altLang="en-US" sz="2400" b="1" dirty="0"/>
              <a:t>① 电源电压范围</a:t>
            </a:r>
          </a:p>
          <a:p>
            <a:r>
              <a:rPr lang="zh-CN" altLang="en-US" sz="2400" dirty="0"/>
              <a:t>        </a:t>
            </a:r>
            <a:r>
              <a:rPr lang="en-US" altLang="zh-CN" sz="2400" dirty="0"/>
              <a:t>TTL</a:t>
            </a:r>
            <a:r>
              <a:rPr lang="zh-CN" altLang="en-US" sz="2400" dirty="0"/>
              <a:t>集成电路对电源的要求比较严格，当电源电压超过</a:t>
            </a:r>
            <a:r>
              <a:rPr lang="en-US" altLang="zh-CN" sz="2400" dirty="0"/>
              <a:t>5.5 V</a:t>
            </a:r>
            <a:r>
              <a:rPr lang="zh-CN" altLang="en-US" sz="2400" dirty="0"/>
              <a:t>时，将损坏器件；若电源电压低于</a:t>
            </a:r>
            <a:r>
              <a:rPr lang="en-US" altLang="zh-CN" sz="2400" dirty="0"/>
              <a:t>4.5 V</a:t>
            </a:r>
            <a:r>
              <a:rPr lang="zh-CN" altLang="en-US" sz="2400" dirty="0"/>
              <a:t>，器件的逻辑功能将不正常。因此在以</a:t>
            </a:r>
            <a:r>
              <a:rPr lang="en-US" altLang="zh-CN" sz="2400" dirty="0"/>
              <a:t>TTL</a:t>
            </a:r>
            <a:r>
              <a:rPr lang="zh-CN" altLang="en-US" sz="2400" dirty="0"/>
              <a:t>门电路为基本器件的系统中，电源电压应满足</a:t>
            </a:r>
            <a:r>
              <a:rPr lang="en-US" altLang="zh-CN" sz="2400" dirty="0"/>
              <a:t>5 V ±0.5 V</a:t>
            </a:r>
            <a:r>
              <a:rPr lang="zh-CN" altLang="en-US" sz="2400" dirty="0"/>
              <a:t>。</a:t>
            </a:r>
          </a:p>
          <a:p>
            <a:r>
              <a:rPr lang="zh-CN" altLang="en-US" sz="2400" b="1" dirty="0"/>
              <a:t>② 对输入信号的要求</a:t>
            </a:r>
          </a:p>
          <a:p>
            <a:r>
              <a:rPr lang="zh-CN" altLang="en-US" sz="2400" dirty="0"/>
              <a:t>       输入信号的电平不能高于</a:t>
            </a:r>
            <a:r>
              <a:rPr lang="en-US" altLang="zh-CN" sz="2400" dirty="0"/>
              <a:t>+5.5 V</a:t>
            </a:r>
            <a:r>
              <a:rPr lang="zh-CN" altLang="en-US" sz="2400" dirty="0"/>
              <a:t>和低于 </a:t>
            </a:r>
            <a:r>
              <a:rPr lang="en-US" altLang="zh-CN" sz="2400" dirty="0"/>
              <a:t>0V</a:t>
            </a:r>
            <a:r>
              <a:rPr lang="zh-CN" altLang="en-US" sz="2400" dirty="0"/>
              <a:t>。 </a:t>
            </a:r>
          </a:p>
          <a:p>
            <a:r>
              <a:rPr lang="zh-CN" altLang="en-US" sz="2400" b="1" dirty="0"/>
              <a:t>③ 消除动态尖峰电流</a:t>
            </a:r>
          </a:p>
          <a:p>
            <a:r>
              <a:rPr lang="zh-CN" altLang="en-US" sz="2400" dirty="0"/>
              <a:t>       尖峰电流要干扰门电路的正常工作，严重时会造成逻辑错误。降低尖峰电流应注意布线时尽量减小分布电容，并降低电源内阻。常用的方法是在电源与地线之间接入</a:t>
            </a:r>
            <a:r>
              <a:rPr lang="en-US" altLang="zh-CN" sz="2400" dirty="0"/>
              <a:t>0.01</a:t>
            </a:r>
            <a:r>
              <a:rPr lang="zh-CN" altLang="en-US" sz="2400" dirty="0"/>
              <a:t>～</a:t>
            </a:r>
            <a:r>
              <a:rPr lang="en-US" altLang="zh-CN" sz="2400" dirty="0"/>
              <a:t>0.1μF</a:t>
            </a:r>
            <a:r>
              <a:rPr lang="zh-CN" altLang="en-US" sz="2400" dirty="0"/>
              <a:t>的高频滤波电容。同时，为了保证系统正常工作，必须保证电路良好接地。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4" name="Text Box 4"/>
          <p:cNvSpPr txBox="1">
            <a:spLocks noChangeArrowheads="1"/>
          </p:cNvSpPr>
          <p:nvPr/>
        </p:nvSpPr>
        <p:spPr bwMode="auto">
          <a:xfrm>
            <a:off x="467544" y="260648"/>
            <a:ext cx="8280920" cy="5632311"/>
          </a:xfrm>
          <a:prstGeom prst="rect">
            <a:avLst/>
          </a:prstGeom>
          <a:noFill/>
          <a:ln w="9525">
            <a:noFill/>
            <a:miter lim="800000"/>
            <a:headEnd/>
            <a:tailEnd/>
          </a:ln>
          <a:effectLst/>
        </p:spPr>
        <p:txBody>
          <a:bodyPr wrap="square">
            <a:spAutoFit/>
          </a:bodyPr>
          <a:lstStyle/>
          <a:p>
            <a:r>
              <a:rPr lang="en-US" altLang="zh-CN" sz="2400" b="1" dirty="0"/>
              <a:t>④ </a:t>
            </a:r>
            <a:r>
              <a:rPr lang="zh-CN" altLang="en-US" sz="2400" b="1" dirty="0"/>
              <a:t>电路外引线脚的连接</a:t>
            </a:r>
          </a:p>
          <a:p>
            <a:r>
              <a:rPr lang="zh-CN" altLang="en-US" sz="2400" dirty="0"/>
              <a:t>       正确判别电路的电源端和接地端，不能接反，否则会使集成电路烧坏。输出端应通过电阻与低内阻电源连接。除</a:t>
            </a:r>
            <a:r>
              <a:rPr lang="en-US" altLang="zh-CN" sz="2400" dirty="0"/>
              <a:t>OC</a:t>
            </a:r>
            <a:r>
              <a:rPr lang="zh-CN" altLang="en-US" sz="2400" dirty="0"/>
              <a:t>门和三态门外，其他门电路的输</a:t>
            </a:r>
            <a:r>
              <a:rPr lang="zh-CN" altLang="en-US" sz="2400" dirty="0" smtClean="0"/>
              <a:t>出端不允</a:t>
            </a:r>
            <a:r>
              <a:rPr lang="zh-CN" altLang="en-US" sz="2400" dirty="0"/>
              <a:t>许直接并联使用。</a:t>
            </a:r>
          </a:p>
          <a:p>
            <a:r>
              <a:rPr lang="zh-CN" altLang="en-US" sz="2400" b="1" dirty="0"/>
              <a:t>⑤ 门电路多余输入端的处理</a:t>
            </a:r>
          </a:p>
          <a:p>
            <a:r>
              <a:rPr lang="zh-CN" altLang="en-US" sz="2400" b="1" dirty="0"/>
              <a:t>       与</a:t>
            </a:r>
            <a:r>
              <a:rPr lang="zh-CN" altLang="en-US" sz="2400" dirty="0"/>
              <a:t>系列门包括</a:t>
            </a:r>
            <a:r>
              <a:rPr lang="zh-CN" altLang="en-US" sz="2400" b="1" dirty="0"/>
              <a:t>与</a:t>
            </a:r>
            <a:r>
              <a:rPr lang="zh-CN" altLang="en-US" sz="2400" dirty="0"/>
              <a:t>门、</a:t>
            </a:r>
            <a:r>
              <a:rPr lang="zh-CN" altLang="en-US" sz="2400" b="1" dirty="0"/>
              <a:t>与非</a:t>
            </a:r>
            <a:r>
              <a:rPr lang="zh-CN" altLang="en-US" sz="2400" dirty="0"/>
              <a:t>门、</a:t>
            </a:r>
            <a:r>
              <a:rPr lang="zh-CN" altLang="en-US" sz="2400" b="1" dirty="0"/>
              <a:t>与或非</a:t>
            </a:r>
            <a:r>
              <a:rPr lang="zh-CN" altLang="en-US" sz="2400" dirty="0"/>
              <a:t>门等。</a:t>
            </a:r>
            <a:r>
              <a:rPr lang="en-US" altLang="zh-CN" sz="2400" dirty="0"/>
              <a:t>TTL</a:t>
            </a:r>
            <a:r>
              <a:rPr lang="zh-CN" altLang="en-US" sz="2400" b="1" dirty="0"/>
              <a:t>与</a:t>
            </a:r>
            <a:r>
              <a:rPr lang="zh-CN" altLang="en-US" sz="2400" dirty="0"/>
              <a:t>系列门的多余输入端可以直接悬空处理，从理论上分析相当于接高电平输入，但这样容易使电路受到外界干扰而产生错误动作。因此对与这类电路，其多余输入端最好接一个固定高电平，例如接电源</a:t>
            </a:r>
            <a:r>
              <a:rPr lang="en-US" altLang="zh-CN" sz="2400" i="1" dirty="0"/>
              <a:t>V</a:t>
            </a:r>
            <a:r>
              <a:rPr lang="en-US" altLang="zh-CN" sz="2400" dirty="0"/>
              <a:t>CC</a:t>
            </a:r>
            <a:r>
              <a:rPr lang="zh-CN" altLang="en-US" sz="2400" dirty="0"/>
              <a:t>的方法。</a:t>
            </a:r>
            <a:r>
              <a:rPr lang="zh-CN" altLang="en-US" sz="2400" b="1" dirty="0"/>
              <a:t>或</a:t>
            </a:r>
            <a:r>
              <a:rPr lang="zh-CN" altLang="en-US" sz="2400" dirty="0"/>
              <a:t>系列门包括</a:t>
            </a:r>
            <a:r>
              <a:rPr lang="zh-CN" altLang="en-US" sz="2400" b="1" dirty="0"/>
              <a:t>或</a:t>
            </a:r>
            <a:r>
              <a:rPr lang="zh-CN" altLang="en-US" sz="2400" dirty="0"/>
              <a:t>门、</a:t>
            </a:r>
            <a:r>
              <a:rPr lang="zh-CN" altLang="en-US" sz="2400" b="1" dirty="0"/>
              <a:t>或非</a:t>
            </a:r>
            <a:r>
              <a:rPr lang="zh-CN" altLang="en-US" sz="2400" dirty="0"/>
              <a:t>门等。</a:t>
            </a:r>
            <a:r>
              <a:rPr lang="en-US" altLang="zh-CN" sz="2400" dirty="0"/>
              <a:t>TTL</a:t>
            </a:r>
            <a:r>
              <a:rPr lang="zh-CN" altLang="en-US" sz="2400" b="1" dirty="0"/>
              <a:t>或</a:t>
            </a:r>
            <a:r>
              <a:rPr lang="zh-CN" altLang="en-US" sz="2400" dirty="0"/>
              <a:t>系列门的多余输入端不可以悬空，应采取直接接地的方法，以保证电路逻辑功能的正确性。</a:t>
            </a:r>
          </a:p>
          <a:p>
            <a:r>
              <a:rPr lang="zh-CN" altLang="en-US" sz="2400" dirty="0"/>
              <a:t>       此外，在使用门电路时，还应注意功耗与散热问题。正常工作时，门电路的功耗不可超过其最大功耗，否则会出现热失控而引起逻辑功能紊乱，甚至还会导致集成电路损坏。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Text Box 4"/>
          <p:cNvSpPr txBox="1">
            <a:spLocks noChangeArrowheads="1"/>
          </p:cNvSpPr>
          <p:nvPr/>
        </p:nvSpPr>
        <p:spPr bwMode="auto">
          <a:xfrm>
            <a:off x="611188" y="476250"/>
            <a:ext cx="8137525" cy="5561522"/>
          </a:xfrm>
          <a:prstGeom prst="rect">
            <a:avLst/>
          </a:prstGeom>
          <a:noFill/>
          <a:ln w="9525">
            <a:noFill/>
            <a:miter lim="800000"/>
            <a:headEnd/>
            <a:tailEnd/>
          </a:ln>
          <a:effectLst/>
        </p:spPr>
        <p:txBody>
          <a:bodyPr>
            <a:spAutoFit/>
          </a:bodyPr>
          <a:lstStyle/>
          <a:p>
            <a:pPr>
              <a:spcAft>
                <a:spcPct val="55000"/>
              </a:spcAft>
            </a:pPr>
            <a:r>
              <a:rPr lang="en-US" altLang="zh-CN" sz="2800" b="1" dirty="0"/>
              <a:t>2. CMOS</a:t>
            </a:r>
            <a:r>
              <a:rPr lang="zh-CN" altLang="en-US" sz="2800" b="1" dirty="0"/>
              <a:t>集成门电路</a:t>
            </a:r>
          </a:p>
          <a:p>
            <a:r>
              <a:rPr lang="zh-CN" altLang="en-US" sz="2400" dirty="0"/>
              <a:t>       </a:t>
            </a:r>
            <a:r>
              <a:rPr lang="en-US" altLang="zh-CN" sz="2400" b="1" dirty="0"/>
              <a:t>CMOS</a:t>
            </a:r>
            <a:r>
              <a:rPr lang="zh-CN" altLang="en-US" sz="2400" b="1" dirty="0"/>
              <a:t>名称的含义：</a:t>
            </a:r>
            <a:r>
              <a:rPr lang="zh-CN" altLang="en-US" sz="2400" dirty="0"/>
              <a:t>集成</a:t>
            </a:r>
            <a:r>
              <a:rPr lang="en-US" altLang="zh-CN" sz="2400" dirty="0"/>
              <a:t>MOS</a:t>
            </a:r>
            <a:r>
              <a:rPr lang="zh-CN" altLang="en-US" sz="2400" dirty="0"/>
              <a:t>电路是数字集成电路的一个重要系列，它具有低功耗、抗干扰性强、制造工艺简单、易于大规模集成等优点，因此得到广泛应用。</a:t>
            </a:r>
            <a:r>
              <a:rPr lang="en-US" altLang="zh-CN" sz="2400" dirty="0"/>
              <a:t>MOS</a:t>
            </a:r>
            <a:r>
              <a:rPr lang="zh-CN" altLang="en-US" sz="2400" dirty="0"/>
              <a:t>集成电路有</a:t>
            </a:r>
            <a:r>
              <a:rPr lang="en-US" altLang="zh-CN" sz="2400" dirty="0"/>
              <a:t>NMOS</a:t>
            </a:r>
            <a:r>
              <a:rPr lang="zh-CN" altLang="en-US" sz="2400" dirty="0"/>
              <a:t>集成电路、</a:t>
            </a:r>
            <a:r>
              <a:rPr lang="en-US" altLang="zh-CN" sz="2400" dirty="0"/>
              <a:t>PMOS</a:t>
            </a:r>
            <a:r>
              <a:rPr lang="zh-CN" altLang="en-US" sz="2400" dirty="0"/>
              <a:t>集成电路、以及</a:t>
            </a:r>
            <a:r>
              <a:rPr lang="en-US" altLang="zh-CN" sz="2400" dirty="0"/>
              <a:t>NMOS</a:t>
            </a:r>
            <a:r>
              <a:rPr lang="zh-CN" altLang="en-US" sz="2400" dirty="0"/>
              <a:t>管和</a:t>
            </a:r>
            <a:r>
              <a:rPr lang="en-US" altLang="zh-CN" sz="2400" dirty="0"/>
              <a:t>P MOS</a:t>
            </a:r>
            <a:r>
              <a:rPr lang="zh-CN" altLang="en-US" sz="2400" dirty="0"/>
              <a:t>管共同组成的</a:t>
            </a:r>
            <a:r>
              <a:rPr lang="en-US" altLang="zh-CN" sz="2400" dirty="0"/>
              <a:t>CMOS</a:t>
            </a:r>
            <a:r>
              <a:rPr lang="zh-CN" altLang="en-US" sz="2400" dirty="0"/>
              <a:t>集成电路。</a:t>
            </a:r>
            <a:r>
              <a:rPr lang="en-US" altLang="zh-CN" sz="2400" dirty="0"/>
              <a:t>CMOS</a:t>
            </a:r>
            <a:r>
              <a:rPr lang="zh-CN" altLang="en-US" sz="2400" dirty="0"/>
              <a:t>是“互补金属</a:t>
            </a:r>
            <a:r>
              <a:rPr lang="en-US" altLang="zh-CN" sz="2400" dirty="0"/>
              <a:t>-</a:t>
            </a:r>
            <a:r>
              <a:rPr lang="zh-CN" altLang="en-US" sz="2400" dirty="0"/>
              <a:t>氧化物</a:t>
            </a:r>
            <a:r>
              <a:rPr lang="en-US" altLang="zh-CN" sz="2400" dirty="0"/>
              <a:t>-</a:t>
            </a:r>
            <a:r>
              <a:rPr lang="zh-CN" altLang="en-US" sz="2400" dirty="0"/>
              <a:t>半导体”（</a:t>
            </a:r>
            <a:r>
              <a:rPr lang="en-US" altLang="zh-CN" sz="2400" dirty="0"/>
              <a:t>complementary metal oxide semiconductor</a:t>
            </a:r>
            <a:r>
              <a:rPr lang="zh-CN" altLang="en-US" sz="2400" dirty="0"/>
              <a:t>）的英文缩写。</a:t>
            </a:r>
          </a:p>
          <a:p>
            <a:r>
              <a:rPr lang="zh-CN" altLang="en-US" sz="2400" dirty="0"/>
              <a:t>       </a:t>
            </a:r>
          </a:p>
          <a:p>
            <a:r>
              <a:rPr lang="zh-CN" altLang="en-US" sz="2400" dirty="0"/>
              <a:t>      </a:t>
            </a:r>
            <a:r>
              <a:rPr lang="en-US" altLang="zh-CN" sz="2400" b="1" dirty="0"/>
              <a:t>CMOS</a:t>
            </a:r>
            <a:r>
              <a:rPr lang="zh-CN" altLang="en-US" sz="2400" b="1" dirty="0"/>
              <a:t>的优点及用途：</a:t>
            </a:r>
            <a:r>
              <a:rPr lang="zh-CN" altLang="en-US" sz="2400" dirty="0"/>
              <a:t>由于</a:t>
            </a:r>
            <a:r>
              <a:rPr lang="en-US" altLang="zh-CN" sz="2400" dirty="0"/>
              <a:t>CMOS</a:t>
            </a:r>
            <a:r>
              <a:rPr lang="zh-CN" altLang="en-US" sz="2400" dirty="0"/>
              <a:t>电路中巧妙地利用了</a:t>
            </a:r>
            <a:r>
              <a:rPr lang="en-US" altLang="zh-CN" sz="2400" dirty="0"/>
              <a:t>N</a:t>
            </a:r>
            <a:r>
              <a:rPr lang="zh-CN" altLang="en-US" sz="2400" dirty="0"/>
              <a:t>沟道增强型</a:t>
            </a:r>
            <a:r>
              <a:rPr lang="en-US" altLang="zh-CN" sz="2400" dirty="0"/>
              <a:t>MOS</a:t>
            </a:r>
            <a:r>
              <a:rPr lang="zh-CN" altLang="en-US" sz="2400" dirty="0"/>
              <a:t>管和</a:t>
            </a:r>
            <a:r>
              <a:rPr lang="en-US" altLang="zh-CN" sz="2400" dirty="0"/>
              <a:t>P</a:t>
            </a:r>
            <a:r>
              <a:rPr lang="zh-CN" altLang="en-US" sz="2400" dirty="0"/>
              <a:t>沟道增强型</a:t>
            </a:r>
            <a:r>
              <a:rPr lang="en-US" altLang="zh-CN" sz="2400" dirty="0"/>
              <a:t>MOS</a:t>
            </a:r>
            <a:r>
              <a:rPr lang="zh-CN" altLang="en-US" sz="2400" dirty="0"/>
              <a:t>管特性的互补性，因而不仅电路结构简单，而且在电气特性上也有突出的优点。正因为如此，</a:t>
            </a:r>
            <a:r>
              <a:rPr lang="en-US" altLang="zh-CN" sz="2400" dirty="0"/>
              <a:t>CMOS</a:t>
            </a:r>
            <a:r>
              <a:rPr lang="zh-CN" altLang="en-US" sz="2400" dirty="0"/>
              <a:t>电路的制作工艺在数字集成电路中得到了广泛应用。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Text Box 4"/>
          <p:cNvSpPr txBox="1">
            <a:spLocks noChangeArrowheads="1"/>
          </p:cNvSpPr>
          <p:nvPr/>
        </p:nvSpPr>
        <p:spPr bwMode="auto">
          <a:xfrm>
            <a:off x="467544" y="260648"/>
            <a:ext cx="8353425" cy="2246769"/>
          </a:xfrm>
          <a:prstGeom prst="rect">
            <a:avLst/>
          </a:prstGeom>
          <a:noFill/>
          <a:ln w="9525">
            <a:noFill/>
            <a:miter lim="800000"/>
            <a:headEnd/>
            <a:tailEnd/>
          </a:ln>
          <a:effectLst/>
        </p:spPr>
        <p:txBody>
          <a:bodyPr>
            <a:spAutoFit/>
          </a:bodyPr>
          <a:lstStyle/>
          <a:p>
            <a:r>
              <a:rPr lang="zh-CN" altLang="en-US" sz="2000" b="1" dirty="0"/>
              <a:t>（</a:t>
            </a:r>
            <a:r>
              <a:rPr lang="en-US" altLang="zh-CN" sz="2000" b="1" dirty="0"/>
              <a:t>1</a:t>
            </a:r>
            <a:r>
              <a:rPr lang="zh-CN" altLang="en-US" sz="2000" b="1" dirty="0"/>
              <a:t>）集成</a:t>
            </a:r>
            <a:r>
              <a:rPr lang="en-US" altLang="zh-CN" sz="2000" b="1" dirty="0"/>
              <a:t>CMOS</a:t>
            </a:r>
            <a:r>
              <a:rPr lang="zh-CN" altLang="en-US" sz="2000" b="1" dirty="0"/>
              <a:t>非门、与非门、或非门</a:t>
            </a:r>
            <a:endParaRPr lang="zh-CN" altLang="en-US" sz="2000" dirty="0"/>
          </a:p>
          <a:p>
            <a:r>
              <a:rPr lang="zh-CN" altLang="en-US" sz="2000" dirty="0"/>
              <a:t>       图</a:t>
            </a:r>
            <a:r>
              <a:rPr lang="en-US" altLang="zh-CN" sz="2000" dirty="0"/>
              <a:t>7-13</a:t>
            </a:r>
            <a:r>
              <a:rPr lang="zh-CN" altLang="en-US" sz="2000" dirty="0"/>
              <a:t>所示为</a:t>
            </a:r>
            <a:r>
              <a:rPr lang="en-US" altLang="zh-CN" sz="2000" dirty="0"/>
              <a:t>CMOS</a:t>
            </a:r>
            <a:r>
              <a:rPr lang="zh-CN" altLang="en-US" sz="2000" b="1" dirty="0"/>
              <a:t>非</a:t>
            </a:r>
            <a:r>
              <a:rPr lang="zh-CN" altLang="en-US" sz="2000" dirty="0"/>
              <a:t>门（也称</a:t>
            </a:r>
            <a:r>
              <a:rPr lang="en-US" altLang="zh-CN" sz="2000" dirty="0"/>
              <a:t>CMOS</a:t>
            </a:r>
            <a:r>
              <a:rPr lang="zh-CN" altLang="en-US" sz="2000" dirty="0"/>
              <a:t>反相器）的内部结构图。其中，</a:t>
            </a:r>
            <a:r>
              <a:rPr lang="en-US" altLang="zh-CN" sz="2000" dirty="0"/>
              <a:t>G1</a:t>
            </a:r>
            <a:r>
              <a:rPr lang="zh-CN" altLang="en-US" sz="2000" dirty="0"/>
              <a:t>为</a:t>
            </a:r>
            <a:r>
              <a:rPr lang="en-US" altLang="zh-CN" sz="2000" dirty="0"/>
              <a:t>NMOS</a:t>
            </a:r>
            <a:r>
              <a:rPr lang="zh-CN" altLang="en-US" sz="2000" dirty="0"/>
              <a:t>管，</a:t>
            </a:r>
            <a:r>
              <a:rPr lang="en-US" altLang="zh-CN" sz="2000" dirty="0"/>
              <a:t>G2</a:t>
            </a:r>
            <a:r>
              <a:rPr lang="zh-CN" altLang="en-US" sz="2000" dirty="0"/>
              <a:t>为</a:t>
            </a:r>
            <a:r>
              <a:rPr lang="en-US" altLang="zh-CN" sz="2000" dirty="0"/>
              <a:t>PMOS</a:t>
            </a:r>
            <a:r>
              <a:rPr lang="zh-CN" altLang="en-US" sz="2000" dirty="0"/>
              <a:t>管，且</a:t>
            </a:r>
            <a:r>
              <a:rPr lang="en-US" altLang="zh-CN" sz="2000" i="1" dirty="0"/>
              <a:t>V</a:t>
            </a:r>
            <a:r>
              <a:rPr lang="en-US" altLang="zh-CN" sz="2000" baseline="-25000" dirty="0"/>
              <a:t>DD</a:t>
            </a:r>
            <a:r>
              <a:rPr lang="zh-CN" altLang="en-US" sz="2000" dirty="0"/>
              <a:t>＞</a:t>
            </a:r>
            <a:r>
              <a:rPr lang="en-US" altLang="zh-CN" sz="2000" dirty="0"/>
              <a:t>|</a:t>
            </a:r>
            <a:r>
              <a:rPr lang="en-US" altLang="zh-CN" sz="2000" i="1" dirty="0"/>
              <a:t>U</a:t>
            </a:r>
            <a:r>
              <a:rPr lang="en-US" altLang="zh-CN" sz="2000" baseline="-25000" dirty="0"/>
              <a:t>T</a:t>
            </a:r>
            <a:r>
              <a:rPr lang="en-US" altLang="zh-CN" sz="2000" dirty="0"/>
              <a:t> </a:t>
            </a:r>
            <a:r>
              <a:rPr lang="en-US" altLang="zh-CN" sz="2000" baseline="-25000" dirty="0"/>
              <a:t>P</a:t>
            </a:r>
            <a:r>
              <a:rPr lang="en-US" altLang="zh-CN" sz="2000" dirty="0"/>
              <a:t>| + </a:t>
            </a:r>
            <a:r>
              <a:rPr lang="en-US" altLang="zh-CN" sz="2000" i="1" dirty="0"/>
              <a:t>U</a:t>
            </a:r>
            <a:r>
              <a:rPr lang="en-US" altLang="zh-CN" sz="2000" baseline="-25000" dirty="0"/>
              <a:t>TN</a:t>
            </a:r>
            <a:r>
              <a:rPr lang="en-US" altLang="zh-CN" sz="2000" dirty="0"/>
              <a:t> </a:t>
            </a:r>
            <a:r>
              <a:rPr lang="zh-CN" altLang="en-US" sz="2000" dirty="0"/>
              <a:t>，</a:t>
            </a:r>
            <a:r>
              <a:rPr lang="en-US" altLang="zh-CN" sz="2000" i="1" dirty="0"/>
              <a:t>U</a:t>
            </a:r>
            <a:r>
              <a:rPr lang="en-US" altLang="zh-CN" sz="2000" baseline="-25000" dirty="0"/>
              <a:t>TP</a:t>
            </a:r>
            <a:r>
              <a:rPr lang="zh-CN" altLang="en-US" sz="2000" dirty="0"/>
              <a:t>为</a:t>
            </a:r>
            <a:r>
              <a:rPr lang="en-US" altLang="zh-CN" sz="2000" dirty="0"/>
              <a:t>PMOS</a:t>
            </a:r>
            <a:r>
              <a:rPr lang="zh-CN" altLang="en-US" sz="2000" dirty="0"/>
              <a:t>管的阈值电压，</a:t>
            </a:r>
            <a:r>
              <a:rPr lang="en-US" altLang="zh-CN" sz="2000" i="1" dirty="0"/>
              <a:t>U</a:t>
            </a:r>
            <a:r>
              <a:rPr lang="en-US" altLang="zh-CN" sz="2000" baseline="-25000" dirty="0"/>
              <a:t>TN</a:t>
            </a:r>
            <a:r>
              <a:rPr lang="zh-CN" altLang="en-US" sz="2000" dirty="0"/>
              <a:t>为</a:t>
            </a:r>
            <a:r>
              <a:rPr lang="en-US" altLang="zh-CN" sz="2000" dirty="0"/>
              <a:t>NMOS</a:t>
            </a:r>
            <a:r>
              <a:rPr lang="zh-CN" altLang="en-US" sz="2000" dirty="0"/>
              <a:t>管的阈值电压，</a:t>
            </a:r>
            <a:r>
              <a:rPr lang="en-US" altLang="zh-CN" sz="2000" dirty="0"/>
              <a:t>G1</a:t>
            </a:r>
            <a:r>
              <a:rPr lang="zh-CN" altLang="en-US" sz="2000" dirty="0"/>
              <a:t>、</a:t>
            </a:r>
            <a:r>
              <a:rPr lang="en-US" altLang="zh-CN" sz="2000" dirty="0"/>
              <a:t>G2</a:t>
            </a:r>
            <a:r>
              <a:rPr lang="zh-CN" altLang="en-US" sz="2000" dirty="0"/>
              <a:t>栅极连在一起作为输入端，漏极连在一起作为输出端。当输入电压</a:t>
            </a:r>
            <a:r>
              <a:rPr lang="en-US" altLang="zh-CN" sz="2000" i="1" dirty="0" err="1"/>
              <a:t>u</a:t>
            </a:r>
            <a:r>
              <a:rPr lang="en-US" altLang="zh-CN" sz="2000" baseline="-25000" dirty="0" err="1"/>
              <a:t>A</a:t>
            </a:r>
            <a:r>
              <a:rPr lang="en-US" altLang="zh-CN" sz="2000" dirty="0"/>
              <a:t> = </a:t>
            </a:r>
            <a:r>
              <a:rPr lang="en-US" altLang="zh-CN" sz="2000" i="1" dirty="0"/>
              <a:t>V</a:t>
            </a:r>
            <a:r>
              <a:rPr lang="en-US" altLang="zh-CN" sz="2000" baseline="-25000" dirty="0"/>
              <a:t>DD </a:t>
            </a:r>
            <a:r>
              <a:rPr lang="en-US" altLang="zh-CN" sz="2000" dirty="0"/>
              <a:t>= 10 V</a:t>
            </a:r>
            <a:r>
              <a:rPr lang="zh-CN" altLang="en-US" sz="2000" dirty="0"/>
              <a:t>时，</a:t>
            </a:r>
            <a:r>
              <a:rPr lang="en-US" altLang="zh-CN" sz="2000" dirty="0"/>
              <a:t>G1</a:t>
            </a:r>
            <a:r>
              <a:rPr lang="zh-CN" altLang="en-US" sz="2000" dirty="0"/>
              <a:t>导通，</a:t>
            </a:r>
            <a:r>
              <a:rPr lang="en-US" altLang="zh-CN" sz="2000" dirty="0"/>
              <a:t>G2</a:t>
            </a:r>
            <a:r>
              <a:rPr lang="zh-CN" altLang="en-US" sz="2000" dirty="0"/>
              <a:t>截止，输出低电平；当输入</a:t>
            </a:r>
            <a:r>
              <a:rPr lang="en-US" altLang="zh-CN" sz="2000" i="1" dirty="0" err="1"/>
              <a:t>u</a:t>
            </a:r>
            <a:r>
              <a:rPr lang="en-US" altLang="zh-CN" sz="2000" baseline="-25000" dirty="0" err="1"/>
              <a:t>A</a:t>
            </a:r>
            <a:r>
              <a:rPr lang="en-US" altLang="zh-CN" sz="2000" dirty="0"/>
              <a:t> = 0 V</a:t>
            </a:r>
            <a:r>
              <a:rPr lang="zh-CN" altLang="en-US" sz="2000" dirty="0"/>
              <a:t>时，</a:t>
            </a:r>
            <a:r>
              <a:rPr lang="en-US" altLang="zh-CN" sz="2000" dirty="0"/>
              <a:t>G1</a:t>
            </a:r>
            <a:r>
              <a:rPr lang="zh-CN" altLang="en-US" sz="2000" dirty="0"/>
              <a:t>截止，</a:t>
            </a:r>
            <a:r>
              <a:rPr lang="en-US" altLang="zh-CN" sz="2000" dirty="0"/>
              <a:t>G2</a:t>
            </a:r>
            <a:r>
              <a:rPr lang="zh-CN" altLang="en-US" sz="2000" dirty="0"/>
              <a:t>导通，输出为高电平。因此该电路是</a:t>
            </a:r>
            <a:r>
              <a:rPr lang="zh-CN" altLang="en-US" sz="2000" b="1" dirty="0"/>
              <a:t>非</a:t>
            </a:r>
            <a:r>
              <a:rPr lang="zh-CN" altLang="en-US" sz="2000" dirty="0"/>
              <a:t>门。</a:t>
            </a:r>
          </a:p>
        </p:txBody>
      </p:sp>
      <p:pic>
        <p:nvPicPr>
          <p:cNvPr id="909317" name="Picture 5" descr="0230"/>
          <p:cNvPicPr>
            <a:picLocks noChangeAspect="1" noChangeArrowheads="1"/>
          </p:cNvPicPr>
          <p:nvPr/>
        </p:nvPicPr>
        <p:blipFill>
          <a:blip r:embed="rId2" cstate="print"/>
          <a:srcRect/>
          <a:stretch>
            <a:fillRect/>
          </a:stretch>
        </p:blipFill>
        <p:spPr bwMode="auto">
          <a:xfrm>
            <a:off x="3923928" y="2276872"/>
            <a:ext cx="2447974" cy="3480112"/>
          </a:xfrm>
          <a:prstGeom prst="rect">
            <a:avLst/>
          </a:prstGeom>
          <a:noFill/>
        </p:spPr>
      </p:pic>
      <p:sp>
        <p:nvSpPr>
          <p:cNvPr id="909318" name="Text Box 6"/>
          <p:cNvSpPr txBox="1">
            <a:spLocks noChangeArrowheads="1"/>
          </p:cNvSpPr>
          <p:nvPr/>
        </p:nvSpPr>
        <p:spPr bwMode="auto">
          <a:xfrm>
            <a:off x="3995738" y="5876925"/>
            <a:ext cx="15843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7-13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Text Box 4"/>
          <p:cNvSpPr txBox="1">
            <a:spLocks noChangeArrowheads="1"/>
          </p:cNvSpPr>
          <p:nvPr/>
        </p:nvSpPr>
        <p:spPr bwMode="auto">
          <a:xfrm>
            <a:off x="467544" y="332656"/>
            <a:ext cx="8208963" cy="1631216"/>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图</a:t>
            </a:r>
            <a:r>
              <a:rPr lang="en-US" altLang="zh-CN" sz="2000" dirty="0"/>
              <a:t>7-14</a:t>
            </a:r>
            <a:r>
              <a:rPr lang="zh-CN" altLang="en-US" sz="2000" dirty="0"/>
              <a:t>所示是</a:t>
            </a:r>
            <a:r>
              <a:rPr lang="en-US" altLang="zh-CN" sz="2000" dirty="0"/>
              <a:t>CMOS</a:t>
            </a:r>
            <a:r>
              <a:rPr lang="zh-CN" altLang="en-US" sz="2000" b="1" dirty="0"/>
              <a:t>与非</a:t>
            </a:r>
            <a:r>
              <a:rPr lang="zh-CN" altLang="en-US" sz="2000" dirty="0"/>
              <a:t>门电路。图中，</a:t>
            </a:r>
            <a:r>
              <a:rPr lang="en-US" altLang="zh-CN" sz="2000" dirty="0"/>
              <a:t>T</a:t>
            </a:r>
            <a:r>
              <a:rPr lang="en-US" altLang="zh-CN" sz="2000" baseline="-25000" dirty="0"/>
              <a:t>N1</a:t>
            </a:r>
            <a:r>
              <a:rPr lang="zh-CN" altLang="en-US" sz="2000" dirty="0"/>
              <a:t>、</a:t>
            </a:r>
            <a:r>
              <a:rPr lang="en-US" altLang="zh-CN" sz="2000" dirty="0"/>
              <a:t>T</a:t>
            </a:r>
            <a:r>
              <a:rPr lang="en-US" altLang="zh-CN" sz="2000" baseline="-25000" dirty="0"/>
              <a:t>N2</a:t>
            </a:r>
            <a:r>
              <a:rPr lang="zh-CN" altLang="en-US" sz="2000" dirty="0"/>
              <a:t>是串联的驱动管，</a:t>
            </a:r>
            <a:r>
              <a:rPr lang="en-US" altLang="zh-CN" sz="2000" dirty="0"/>
              <a:t>T</a:t>
            </a:r>
            <a:r>
              <a:rPr lang="en-US" altLang="zh-CN" sz="2000" baseline="-25000" dirty="0"/>
              <a:t>P1</a:t>
            </a:r>
            <a:r>
              <a:rPr lang="zh-CN" altLang="en-US" sz="2000" dirty="0"/>
              <a:t>、</a:t>
            </a:r>
            <a:r>
              <a:rPr lang="en-US" altLang="zh-CN" sz="2000" dirty="0"/>
              <a:t>T</a:t>
            </a:r>
            <a:r>
              <a:rPr lang="en-US" altLang="zh-CN" sz="2000" baseline="-25000" dirty="0"/>
              <a:t>P2</a:t>
            </a:r>
            <a:r>
              <a:rPr lang="zh-CN" altLang="en-US" sz="2000" dirty="0"/>
              <a:t>是并联的负载管。当输入端</a:t>
            </a:r>
            <a:r>
              <a:rPr lang="en-US" altLang="zh-CN" sz="2000" i="1" dirty="0"/>
              <a:t>A</a:t>
            </a:r>
            <a:r>
              <a:rPr lang="zh-CN" altLang="en-US" sz="2000" dirty="0"/>
              <a:t>、</a:t>
            </a:r>
            <a:r>
              <a:rPr lang="en-US" altLang="zh-CN" sz="2000" i="1" dirty="0"/>
              <a:t>B</a:t>
            </a:r>
            <a:r>
              <a:rPr lang="zh-CN" altLang="en-US" sz="2000" dirty="0"/>
              <a:t>同时为高电平时，</a:t>
            </a:r>
            <a:r>
              <a:rPr lang="en-US" altLang="zh-CN" sz="2000" dirty="0"/>
              <a:t>T</a:t>
            </a:r>
            <a:r>
              <a:rPr lang="en-US" altLang="zh-CN" sz="2000" baseline="-25000" dirty="0"/>
              <a:t>N1</a:t>
            </a:r>
            <a:r>
              <a:rPr lang="zh-CN" altLang="en-US" sz="2000" dirty="0"/>
              <a:t>、</a:t>
            </a:r>
            <a:r>
              <a:rPr lang="en-US" altLang="zh-CN" sz="2000" dirty="0"/>
              <a:t>T</a:t>
            </a:r>
            <a:r>
              <a:rPr lang="en-US" altLang="zh-CN" sz="2000" baseline="-25000" dirty="0"/>
              <a:t>N2</a:t>
            </a:r>
            <a:r>
              <a:rPr lang="zh-CN" altLang="en-US" sz="2000" dirty="0"/>
              <a:t>导通，</a:t>
            </a:r>
            <a:r>
              <a:rPr lang="en-US" altLang="zh-CN" sz="2000" dirty="0"/>
              <a:t>T</a:t>
            </a:r>
            <a:r>
              <a:rPr lang="en-US" altLang="zh-CN" sz="2000" baseline="-25000" dirty="0"/>
              <a:t>P1</a:t>
            </a:r>
            <a:r>
              <a:rPr lang="zh-CN" altLang="en-US" sz="2000" dirty="0"/>
              <a:t>、</a:t>
            </a:r>
            <a:r>
              <a:rPr lang="en-US" altLang="zh-CN" sz="2000" dirty="0"/>
              <a:t>T</a:t>
            </a:r>
            <a:r>
              <a:rPr lang="en-US" altLang="zh-CN" sz="2000" baseline="-25000" dirty="0"/>
              <a:t>P2</a:t>
            </a:r>
            <a:r>
              <a:rPr lang="zh-CN" altLang="en-US" sz="2000" dirty="0"/>
              <a:t>截止，输出端</a:t>
            </a:r>
            <a:r>
              <a:rPr lang="en-US" altLang="zh-CN" sz="2000" i="1" dirty="0"/>
              <a:t>Y</a:t>
            </a:r>
            <a:r>
              <a:rPr lang="zh-CN" altLang="en-US" sz="2000" dirty="0"/>
              <a:t>为低电平；当输入端</a:t>
            </a:r>
            <a:r>
              <a:rPr lang="en-US" altLang="zh-CN" sz="2000" i="1" dirty="0"/>
              <a:t>A</a:t>
            </a:r>
            <a:r>
              <a:rPr lang="zh-CN" altLang="en-US" sz="2000" i="1" dirty="0"/>
              <a:t>、</a:t>
            </a:r>
            <a:r>
              <a:rPr lang="en-US" altLang="zh-CN" sz="2000" i="1" dirty="0"/>
              <a:t>B</a:t>
            </a:r>
            <a:r>
              <a:rPr lang="zh-CN" altLang="en-US" sz="2000" dirty="0"/>
              <a:t>中有一个为低电平时，</a:t>
            </a:r>
            <a:r>
              <a:rPr lang="en-US" altLang="zh-CN" sz="2000" dirty="0"/>
              <a:t>T</a:t>
            </a:r>
            <a:r>
              <a:rPr lang="en-US" altLang="zh-CN" sz="2000" baseline="-25000" dirty="0"/>
              <a:t>N1</a:t>
            </a:r>
            <a:r>
              <a:rPr lang="zh-CN" altLang="en-US" sz="2000" dirty="0"/>
              <a:t>、</a:t>
            </a:r>
            <a:r>
              <a:rPr lang="en-US" altLang="zh-CN" sz="2000" dirty="0"/>
              <a:t>T</a:t>
            </a:r>
            <a:r>
              <a:rPr lang="en-US" altLang="zh-CN" sz="2000" baseline="-25000" dirty="0"/>
              <a:t>N2</a:t>
            </a:r>
            <a:r>
              <a:rPr lang="zh-CN" altLang="en-US" sz="2000" dirty="0"/>
              <a:t>中必有一个截止，</a:t>
            </a:r>
            <a:r>
              <a:rPr lang="en-US" altLang="zh-CN" sz="2000" dirty="0"/>
              <a:t>T</a:t>
            </a:r>
            <a:r>
              <a:rPr lang="en-US" altLang="zh-CN" sz="2000" baseline="-25000" dirty="0"/>
              <a:t>P1</a:t>
            </a:r>
            <a:r>
              <a:rPr lang="zh-CN" altLang="en-US" sz="2000" dirty="0"/>
              <a:t>、</a:t>
            </a:r>
            <a:r>
              <a:rPr lang="en-US" altLang="zh-CN" sz="2000" dirty="0"/>
              <a:t>T</a:t>
            </a:r>
            <a:r>
              <a:rPr lang="en-US" altLang="zh-CN" sz="2000" baseline="-25000" dirty="0"/>
              <a:t>P2</a:t>
            </a:r>
            <a:r>
              <a:rPr lang="zh-CN" altLang="en-US" sz="2000" dirty="0"/>
              <a:t>中必有一个导通，输出</a:t>
            </a:r>
            <a:r>
              <a:rPr lang="en-US" altLang="zh-CN" sz="2000" i="1" dirty="0"/>
              <a:t>Y</a:t>
            </a:r>
            <a:r>
              <a:rPr lang="zh-CN" altLang="en-US" sz="2000" dirty="0"/>
              <a:t>为高电平。因此该电路实现了</a:t>
            </a:r>
            <a:r>
              <a:rPr lang="zh-CN" altLang="en-US" sz="2000" b="1" dirty="0"/>
              <a:t>与非</a:t>
            </a:r>
            <a:r>
              <a:rPr lang="zh-CN" altLang="en-US" sz="2000" dirty="0"/>
              <a:t>逻辑功能。</a:t>
            </a:r>
          </a:p>
        </p:txBody>
      </p:sp>
      <p:pic>
        <p:nvPicPr>
          <p:cNvPr id="910341" name="Picture 5" descr="0231"/>
          <p:cNvPicPr>
            <a:picLocks noChangeAspect="1" noChangeArrowheads="1"/>
          </p:cNvPicPr>
          <p:nvPr/>
        </p:nvPicPr>
        <p:blipFill>
          <a:blip r:embed="rId2" cstate="print"/>
          <a:srcRect/>
          <a:stretch>
            <a:fillRect/>
          </a:stretch>
        </p:blipFill>
        <p:spPr bwMode="auto">
          <a:xfrm>
            <a:off x="2699792" y="2204864"/>
            <a:ext cx="3208337" cy="3384550"/>
          </a:xfrm>
          <a:prstGeom prst="rect">
            <a:avLst/>
          </a:prstGeom>
          <a:noFill/>
        </p:spPr>
      </p:pic>
      <p:sp>
        <p:nvSpPr>
          <p:cNvPr id="910342" name="Text Box 6"/>
          <p:cNvSpPr txBox="1">
            <a:spLocks noChangeArrowheads="1"/>
          </p:cNvSpPr>
          <p:nvPr/>
        </p:nvSpPr>
        <p:spPr bwMode="auto">
          <a:xfrm>
            <a:off x="3635896" y="5589240"/>
            <a:ext cx="1800225"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6" name="Text Box 4"/>
          <p:cNvSpPr txBox="1">
            <a:spLocks noChangeArrowheads="1"/>
          </p:cNvSpPr>
          <p:nvPr/>
        </p:nvSpPr>
        <p:spPr bwMode="auto">
          <a:xfrm>
            <a:off x="539750" y="476250"/>
            <a:ext cx="8280400" cy="5857875"/>
          </a:xfrm>
          <a:prstGeom prst="rect">
            <a:avLst/>
          </a:prstGeom>
          <a:noFill/>
          <a:ln w="9525">
            <a:noFill/>
            <a:miter lim="800000"/>
            <a:headEnd/>
            <a:tailEnd/>
          </a:ln>
          <a:effectLst/>
        </p:spPr>
        <p:txBody>
          <a:bodyPr>
            <a:spAutoFit/>
          </a:bodyPr>
          <a:lstStyle/>
          <a:p>
            <a:pPr>
              <a:spcAft>
                <a:spcPct val="50000"/>
              </a:spcAft>
            </a:pPr>
            <a:r>
              <a:rPr lang="en-US" altLang="zh-CN" sz="2400" b="1"/>
              <a:t>7.1.2  </a:t>
            </a:r>
            <a:r>
              <a:rPr lang="zh-CN" altLang="en-US" sz="2400" b="1"/>
              <a:t>数字电路的特点</a:t>
            </a:r>
          </a:p>
          <a:p>
            <a:r>
              <a:rPr lang="zh-CN" altLang="en-US"/>
              <a:t>（</a:t>
            </a:r>
            <a:r>
              <a:rPr lang="en-US" altLang="zh-CN"/>
              <a:t>1</a:t>
            </a:r>
            <a:r>
              <a:rPr lang="zh-CN" altLang="en-US"/>
              <a:t>）数字电路中的工作信号是不连续的数字信号，反映在电路上只有高电平和低电平两种状态，因此在分析数字电路时采用二进制数码</a:t>
            </a:r>
            <a:r>
              <a:rPr lang="en-US" altLang="zh-CN" b="1"/>
              <a:t>0</a:t>
            </a:r>
            <a:r>
              <a:rPr lang="zh-CN" altLang="en-US"/>
              <a:t>和</a:t>
            </a:r>
            <a:r>
              <a:rPr lang="en-US" altLang="zh-CN" b="1"/>
              <a:t>1</a:t>
            </a:r>
            <a:r>
              <a:rPr lang="zh-CN" altLang="en-US"/>
              <a:t>来表示电路中的高、低两种电平状态。</a:t>
            </a:r>
          </a:p>
          <a:p>
            <a:r>
              <a:rPr lang="zh-CN" altLang="en-US"/>
              <a:t>（</a:t>
            </a:r>
            <a:r>
              <a:rPr lang="en-US" altLang="zh-CN"/>
              <a:t>2</a:t>
            </a:r>
            <a:r>
              <a:rPr lang="zh-CN" altLang="en-US"/>
              <a:t>）与模拟电路相同，数字电路也是由半导体器件如二极管、三极管、场效应管组成，但其工作状态不同。数字电路在稳态情况下，半导体器件工作于开、关状态，这种开关状态是利用器件的导通和截止来实现的，器件的导通和截止反映在电路上就是电流的有无、电压的高低，这种有和无、高和低相对立的两种状态，可用二进制数码</a:t>
            </a:r>
            <a:r>
              <a:rPr lang="en-US" altLang="zh-CN" b="1"/>
              <a:t>0</a:t>
            </a:r>
            <a:r>
              <a:rPr lang="zh-CN" altLang="en-US"/>
              <a:t>和</a:t>
            </a:r>
            <a:r>
              <a:rPr lang="en-US" altLang="zh-CN" b="1"/>
              <a:t>1</a:t>
            </a:r>
            <a:r>
              <a:rPr lang="zh-CN" altLang="en-US"/>
              <a:t>来表示。因此，数字电路中的信号采用的是二进制表示，二进制数码</a:t>
            </a:r>
            <a:r>
              <a:rPr lang="en-US" altLang="zh-CN" b="1"/>
              <a:t>0</a:t>
            </a:r>
            <a:r>
              <a:rPr lang="zh-CN" altLang="en-US"/>
              <a:t>和</a:t>
            </a:r>
            <a:r>
              <a:rPr lang="en-US" altLang="zh-CN" b="1"/>
              <a:t>1</a:t>
            </a:r>
            <a:r>
              <a:rPr lang="zh-CN" altLang="en-US"/>
              <a:t>在此只代表两种不同的状态，没有数量的大小。例如，用</a:t>
            </a:r>
            <a:r>
              <a:rPr lang="en-US" altLang="zh-CN" b="1"/>
              <a:t>0</a:t>
            </a:r>
            <a:r>
              <a:rPr lang="zh-CN" altLang="en-US"/>
              <a:t>和</a:t>
            </a:r>
            <a:r>
              <a:rPr lang="en-US" altLang="zh-CN" b="1"/>
              <a:t>1</a:t>
            </a:r>
            <a:r>
              <a:rPr lang="zh-CN" altLang="en-US"/>
              <a:t>分别表示一件事的是与非、真与假、一盏灯的亮与灭、一个开关的开通与断开等。</a:t>
            </a:r>
          </a:p>
          <a:p>
            <a:r>
              <a:rPr lang="zh-CN" altLang="en-US"/>
              <a:t>（</a:t>
            </a:r>
            <a:r>
              <a:rPr lang="en-US" altLang="zh-CN"/>
              <a:t>3</a:t>
            </a:r>
            <a:r>
              <a:rPr lang="zh-CN" altLang="en-US"/>
              <a:t>）数字电路对元件的精度要求不高，允许有较大的误差，只要在工作时能够可靠地区分</a:t>
            </a:r>
            <a:r>
              <a:rPr lang="en-US" altLang="zh-CN" b="1"/>
              <a:t>0</a:t>
            </a:r>
            <a:r>
              <a:rPr lang="zh-CN" altLang="en-US"/>
              <a:t>和</a:t>
            </a:r>
            <a:r>
              <a:rPr lang="en-US" altLang="zh-CN" b="1"/>
              <a:t>1</a:t>
            </a:r>
            <a:r>
              <a:rPr lang="zh-CN" altLang="en-US"/>
              <a:t>两种状态就可以了。因此，数字电路便于集成化、系列化生产。它具有使用方便、可靠性高、价格低廉等特点。</a:t>
            </a:r>
          </a:p>
          <a:p>
            <a:r>
              <a:rPr lang="zh-CN" altLang="en-US"/>
              <a:t>（</a:t>
            </a:r>
            <a:r>
              <a:rPr lang="en-US" altLang="zh-CN"/>
              <a:t>4</a:t>
            </a:r>
            <a:r>
              <a:rPr lang="zh-CN" altLang="en-US"/>
              <a:t>）与模拟电路不同，数字电路讨论的是输入与输出之间抽象的逻辑关系，使用的主要方法是逻辑分析和逻辑设计，主要工具是逻辑代数，所以数字电路又称逻辑代数。</a:t>
            </a:r>
          </a:p>
          <a:p>
            <a:r>
              <a:rPr lang="zh-CN" altLang="en-US"/>
              <a:t>（</a:t>
            </a:r>
            <a:r>
              <a:rPr lang="en-US" altLang="zh-CN"/>
              <a:t>5</a:t>
            </a:r>
            <a:r>
              <a:rPr lang="zh-CN" altLang="en-US"/>
              <a:t>）数字电路能够对数字信号进行各种逻辑运算和算术运算，因此广泛应用于数控装置、智能仪表以及计算机中。</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Text Box 4"/>
          <p:cNvSpPr txBox="1">
            <a:spLocks noChangeArrowheads="1"/>
          </p:cNvSpPr>
          <p:nvPr/>
        </p:nvSpPr>
        <p:spPr bwMode="auto">
          <a:xfrm>
            <a:off x="539552" y="332656"/>
            <a:ext cx="8208962" cy="2308324"/>
          </a:xfrm>
          <a:prstGeom prst="rect">
            <a:avLst/>
          </a:prstGeom>
          <a:noFill/>
          <a:ln w="9525">
            <a:noFill/>
            <a:miter lim="800000"/>
            <a:headEnd/>
            <a:tailEnd/>
          </a:ln>
          <a:effectLst/>
        </p:spPr>
        <p:txBody>
          <a:bodyPr>
            <a:spAutoFit/>
          </a:bodyPr>
          <a:lstStyle/>
          <a:p>
            <a:pPr>
              <a:spcBef>
                <a:spcPct val="50000"/>
              </a:spcBef>
            </a:pPr>
            <a:r>
              <a:rPr lang="en-US" altLang="zh-CN" sz="2400" dirty="0"/>
              <a:t>       </a:t>
            </a:r>
            <a:r>
              <a:rPr lang="zh-CN" altLang="en-US" sz="2400" dirty="0"/>
              <a:t>图</a:t>
            </a:r>
            <a:r>
              <a:rPr lang="en-US" altLang="zh-CN" sz="2400" dirty="0"/>
              <a:t>7-15</a:t>
            </a:r>
            <a:r>
              <a:rPr lang="zh-CN" altLang="en-US" sz="2400" dirty="0"/>
              <a:t>所示是</a:t>
            </a:r>
            <a:r>
              <a:rPr lang="en-US" altLang="zh-CN" sz="2400" dirty="0"/>
              <a:t>CMOS</a:t>
            </a:r>
            <a:r>
              <a:rPr lang="zh-CN" altLang="en-US" sz="2400" b="1" dirty="0"/>
              <a:t>或非</a:t>
            </a:r>
            <a:r>
              <a:rPr lang="zh-CN" altLang="en-US" sz="2400" dirty="0"/>
              <a:t>门电路，</a:t>
            </a:r>
            <a:r>
              <a:rPr lang="en-US" altLang="zh-CN" sz="2400" dirty="0"/>
              <a:t>T</a:t>
            </a:r>
            <a:r>
              <a:rPr lang="en-US" altLang="zh-CN" sz="2400" baseline="-25000" dirty="0"/>
              <a:t>N1</a:t>
            </a:r>
            <a:r>
              <a:rPr lang="zh-CN" altLang="en-US" sz="2400" dirty="0"/>
              <a:t>、</a:t>
            </a:r>
            <a:r>
              <a:rPr lang="en-US" altLang="zh-CN" sz="2400" dirty="0"/>
              <a:t>T</a:t>
            </a:r>
            <a:r>
              <a:rPr lang="en-US" altLang="zh-CN" sz="2400" baseline="-25000" dirty="0"/>
              <a:t>N2</a:t>
            </a:r>
            <a:r>
              <a:rPr lang="zh-CN" altLang="en-US" sz="2400" dirty="0"/>
              <a:t>是并联的驱动管，</a:t>
            </a:r>
            <a:r>
              <a:rPr lang="en-US" altLang="zh-CN" sz="2400" dirty="0"/>
              <a:t>T</a:t>
            </a:r>
            <a:r>
              <a:rPr lang="en-US" altLang="zh-CN" sz="2400" baseline="-25000" dirty="0"/>
              <a:t>P1</a:t>
            </a:r>
            <a:r>
              <a:rPr lang="zh-CN" altLang="en-US" sz="2400" dirty="0"/>
              <a:t>、</a:t>
            </a:r>
            <a:r>
              <a:rPr lang="en-US" altLang="zh-CN" sz="2400" dirty="0"/>
              <a:t>T</a:t>
            </a:r>
            <a:r>
              <a:rPr lang="en-US" altLang="zh-CN" sz="2400" baseline="-25000" dirty="0"/>
              <a:t>P2</a:t>
            </a:r>
            <a:r>
              <a:rPr lang="zh-CN" altLang="en-US" sz="2400" dirty="0"/>
              <a:t>是串联的负载管。当输入端</a:t>
            </a:r>
            <a:r>
              <a:rPr lang="en-US" altLang="zh-CN" sz="2400" i="1" dirty="0"/>
              <a:t>A</a:t>
            </a:r>
            <a:r>
              <a:rPr lang="zh-CN" altLang="en-US" sz="2400" dirty="0"/>
              <a:t>、</a:t>
            </a:r>
            <a:r>
              <a:rPr lang="en-US" altLang="zh-CN" sz="2400" i="1" dirty="0"/>
              <a:t>B</a:t>
            </a:r>
            <a:r>
              <a:rPr lang="zh-CN" altLang="en-US" sz="2400" dirty="0"/>
              <a:t>中有一个为高电平时，</a:t>
            </a:r>
            <a:r>
              <a:rPr lang="en-US" altLang="zh-CN" sz="2400" dirty="0"/>
              <a:t>T</a:t>
            </a:r>
            <a:r>
              <a:rPr lang="en-US" altLang="zh-CN" sz="2400" baseline="-25000" dirty="0"/>
              <a:t>N1</a:t>
            </a:r>
            <a:r>
              <a:rPr lang="zh-CN" altLang="en-US" sz="2400" dirty="0"/>
              <a:t>、</a:t>
            </a:r>
            <a:r>
              <a:rPr lang="en-US" altLang="zh-CN" sz="2400" dirty="0"/>
              <a:t>T</a:t>
            </a:r>
            <a:r>
              <a:rPr lang="en-US" altLang="zh-CN" sz="2400" baseline="-25000" dirty="0"/>
              <a:t>N2</a:t>
            </a:r>
            <a:r>
              <a:rPr lang="zh-CN" altLang="en-US" sz="2400" dirty="0"/>
              <a:t>中必有一个导通，相应的</a:t>
            </a:r>
            <a:r>
              <a:rPr lang="en-US" altLang="zh-CN" sz="2400" dirty="0"/>
              <a:t>T</a:t>
            </a:r>
            <a:r>
              <a:rPr lang="en-US" altLang="zh-CN" sz="2400" baseline="-25000" dirty="0"/>
              <a:t>P1</a:t>
            </a:r>
            <a:r>
              <a:rPr lang="zh-CN" altLang="en-US" sz="2400" dirty="0"/>
              <a:t>、</a:t>
            </a:r>
            <a:r>
              <a:rPr lang="en-US" altLang="zh-CN" sz="2400" dirty="0"/>
              <a:t>T</a:t>
            </a:r>
            <a:r>
              <a:rPr lang="en-US" altLang="zh-CN" sz="2400" baseline="-25000" dirty="0"/>
              <a:t>P2</a:t>
            </a:r>
            <a:r>
              <a:rPr lang="zh-CN" altLang="en-US" sz="2400" dirty="0"/>
              <a:t>中必有一个截止，输出端</a:t>
            </a:r>
            <a:r>
              <a:rPr lang="en-US" altLang="zh-CN" sz="2400" i="1" dirty="0"/>
              <a:t>Y</a:t>
            </a:r>
            <a:r>
              <a:rPr lang="zh-CN" altLang="en-US" sz="2400" dirty="0"/>
              <a:t>为低电平；当输入端</a:t>
            </a:r>
            <a:r>
              <a:rPr lang="en-US" altLang="zh-CN" sz="2400" i="1" dirty="0"/>
              <a:t>A</a:t>
            </a:r>
            <a:r>
              <a:rPr lang="zh-CN" altLang="en-US" sz="2400" i="1" dirty="0"/>
              <a:t>、</a:t>
            </a:r>
            <a:r>
              <a:rPr lang="en-US" altLang="zh-CN" sz="2400" i="1" dirty="0"/>
              <a:t>B</a:t>
            </a:r>
            <a:r>
              <a:rPr lang="zh-CN" altLang="en-US" sz="2400" dirty="0"/>
              <a:t>全为低电平时，</a:t>
            </a:r>
            <a:r>
              <a:rPr lang="en-US" altLang="zh-CN" sz="2400" dirty="0"/>
              <a:t>T</a:t>
            </a:r>
            <a:r>
              <a:rPr lang="en-US" altLang="zh-CN" sz="2400" baseline="-25000" dirty="0"/>
              <a:t>N1</a:t>
            </a:r>
            <a:r>
              <a:rPr lang="zh-CN" altLang="en-US" sz="2400" dirty="0"/>
              <a:t>、</a:t>
            </a:r>
            <a:r>
              <a:rPr lang="en-US" altLang="zh-CN" sz="2400" dirty="0"/>
              <a:t>T</a:t>
            </a:r>
            <a:r>
              <a:rPr lang="en-US" altLang="zh-CN" sz="2400" baseline="-25000" dirty="0"/>
              <a:t>N2</a:t>
            </a:r>
            <a:r>
              <a:rPr lang="zh-CN" altLang="en-US" sz="2400" dirty="0"/>
              <a:t>截止，</a:t>
            </a:r>
            <a:r>
              <a:rPr lang="en-US" altLang="zh-CN" sz="2400" dirty="0"/>
              <a:t>T</a:t>
            </a:r>
            <a:r>
              <a:rPr lang="en-US" altLang="zh-CN" sz="2400" baseline="-25000" dirty="0"/>
              <a:t>P1</a:t>
            </a:r>
            <a:r>
              <a:rPr lang="zh-CN" altLang="en-US" sz="2400" dirty="0"/>
              <a:t>、</a:t>
            </a:r>
            <a:r>
              <a:rPr lang="en-US" altLang="zh-CN" sz="2400" dirty="0"/>
              <a:t>T</a:t>
            </a:r>
            <a:r>
              <a:rPr lang="en-US" altLang="zh-CN" sz="2400" baseline="-25000" dirty="0"/>
              <a:t>P2</a:t>
            </a:r>
            <a:r>
              <a:rPr lang="zh-CN" altLang="en-US" sz="2400" dirty="0"/>
              <a:t>导通，输出</a:t>
            </a:r>
            <a:r>
              <a:rPr lang="en-US" altLang="zh-CN" sz="2400" i="1" dirty="0"/>
              <a:t>Y</a:t>
            </a:r>
            <a:r>
              <a:rPr lang="zh-CN" altLang="en-US" sz="2400" dirty="0"/>
              <a:t>为高电平。电路实现了</a:t>
            </a:r>
            <a:r>
              <a:rPr lang="zh-CN" altLang="en-US" sz="2400" b="1" dirty="0"/>
              <a:t>或非</a:t>
            </a:r>
            <a:r>
              <a:rPr lang="zh-CN" altLang="en-US" sz="2400" dirty="0"/>
              <a:t>逻辑功能。</a:t>
            </a:r>
          </a:p>
        </p:txBody>
      </p:sp>
      <p:pic>
        <p:nvPicPr>
          <p:cNvPr id="911365" name="Picture 5" descr="0232"/>
          <p:cNvPicPr>
            <a:picLocks noChangeAspect="1" noChangeArrowheads="1"/>
          </p:cNvPicPr>
          <p:nvPr/>
        </p:nvPicPr>
        <p:blipFill>
          <a:blip r:embed="rId2" cstate="print"/>
          <a:srcRect/>
          <a:stretch>
            <a:fillRect/>
          </a:stretch>
        </p:blipFill>
        <p:spPr bwMode="auto">
          <a:xfrm>
            <a:off x="3802774" y="2420888"/>
            <a:ext cx="3248083" cy="3528120"/>
          </a:xfrm>
          <a:prstGeom prst="rect">
            <a:avLst/>
          </a:prstGeom>
          <a:noFill/>
        </p:spPr>
      </p:pic>
      <p:sp>
        <p:nvSpPr>
          <p:cNvPr id="911366" name="Text Box 6"/>
          <p:cNvSpPr txBox="1">
            <a:spLocks noChangeArrowheads="1"/>
          </p:cNvSpPr>
          <p:nvPr/>
        </p:nvSpPr>
        <p:spPr bwMode="auto">
          <a:xfrm>
            <a:off x="3059832" y="5805264"/>
            <a:ext cx="1728788"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7-15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8" name="Text Box 4"/>
          <p:cNvSpPr txBox="1">
            <a:spLocks noChangeArrowheads="1"/>
          </p:cNvSpPr>
          <p:nvPr/>
        </p:nvSpPr>
        <p:spPr bwMode="auto">
          <a:xfrm>
            <a:off x="467544" y="332656"/>
            <a:ext cx="8208963" cy="1785104"/>
          </a:xfrm>
          <a:prstGeom prst="rect">
            <a:avLst/>
          </a:prstGeom>
          <a:noFill/>
          <a:ln w="9525">
            <a:noFill/>
            <a:miter lim="800000"/>
            <a:headEnd/>
            <a:tailEnd/>
          </a:ln>
          <a:effectLst/>
        </p:spPr>
        <p:txBody>
          <a:bodyPr>
            <a:spAutoFit/>
          </a:bodyPr>
          <a:lstStyle/>
          <a:p>
            <a:pPr>
              <a:spcAft>
                <a:spcPct val="50000"/>
              </a:spcAft>
            </a:pPr>
            <a:r>
              <a:rPr lang="zh-CN" altLang="en-US" sz="2000" b="1" dirty="0"/>
              <a:t>（</a:t>
            </a:r>
            <a:r>
              <a:rPr lang="en-US" altLang="zh-CN" sz="2000" b="1" dirty="0"/>
              <a:t>2</a:t>
            </a:r>
            <a:r>
              <a:rPr lang="zh-CN" altLang="en-US" sz="2000" b="1" dirty="0"/>
              <a:t>）集成</a:t>
            </a:r>
            <a:r>
              <a:rPr lang="en-US" altLang="zh-CN" sz="2000" b="1" dirty="0"/>
              <a:t>CMOS</a:t>
            </a:r>
            <a:r>
              <a:rPr lang="zh-CN" altLang="en-US" sz="2000" b="1" dirty="0"/>
              <a:t>传输门</a:t>
            </a:r>
            <a:endParaRPr lang="zh-CN" altLang="en-US" sz="2000" dirty="0"/>
          </a:p>
          <a:p>
            <a:r>
              <a:rPr lang="zh-CN" altLang="en-US" sz="2000" dirty="0"/>
              <a:t>       图</a:t>
            </a:r>
            <a:r>
              <a:rPr lang="en-US" altLang="zh-CN" sz="2000" dirty="0"/>
              <a:t>7-16</a:t>
            </a:r>
            <a:r>
              <a:rPr lang="zh-CN" altLang="en-US" sz="2000" dirty="0"/>
              <a:t>（</a:t>
            </a:r>
            <a:r>
              <a:rPr lang="en-US" altLang="zh-CN" sz="2000" dirty="0"/>
              <a:t>a</a:t>
            </a:r>
            <a:r>
              <a:rPr lang="zh-CN" altLang="en-US" sz="2000" dirty="0"/>
              <a:t>）所示是</a:t>
            </a:r>
            <a:r>
              <a:rPr lang="en-US" altLang="zh-CN" sz="2000" dirty="0"/>
              <a:t>CMOS</a:t>
            </a:r>
            <a:r>
              <a:rPr lang="zh-CN" altLang="en-US" sz="2000" dirty="0"/>
              <a:t>传输门电路，图（</a:t>
            </a:r>
            <a:r>
              <a:rPr lang="en-US" altLang="zh-CN" sz="2000" dirty="0"/>
              <a:t>b</a:t>
            </a:r>
            <a:r>
              <a:rPr lang="zh-CN" altLang="en-US" sz="2000" dirty="0"/>
              <a:t>）是它的逻辑符号。图中</a:t>
            </a:r>
            <a:r>
              <a:rPr lang="en-US" altLang="zh-CN" sz="2000" dirty="0"/>
              <a:t>T1</a:t>
            </a:r>
            <a:r>
              <a:rPr lang="zh-CN" altLang="en-US" sz="2000" dirty="0"/>
              <a:t>、</a:t>
            </a:r>
            <a:r>
              <a:rPr lang="en-US" altLang="zh-CN" sz="2000" dirty="0"/>
              <a:t>T2</a:t>
            </a:r>
            <a:r>
              <a:rPr lang="zh-CN" altLang="en-US" sz="2000" dirty="0"/>
              <a:t>分别是</a:t>
            </a:r>
            <a:r>
              <a:rPr lang="en-US" altLang="zh-CN" sz="2000" dirty="0"/>
              <a:t>NMOS</a:t>
            </a:r>
            <a:r>
              <a:rPr lang="zh-CN" altLang="en-US" sz="2000" dirty="0"/>
              <a:t>管和</a:t>
            </a:r>
            <a:r>
              <a:rPr lang="en-US" altLang="zh-CN" sz="2000" dirty="0"/>
              <a:t>PMOS</a:t>
            </a:r>
            <a:r>
              <a:rPr lang="zh-CN" altLang="en-US" sz="2000" dirty="0"/>
              <a:t>管，它们的结构和参数均对称。两管的栅极引出端分别接高、低电平不同的控制信号</a:t>
            </a:r>
            <a:r>
              <a:rPr lang="en-US" altLang="zh-CN" sz="2000" i="1" dirty="0"/>
              <a:t>C</a:t>
            </a:r>
            <a:r>
              <a:rPr lang="zh-CN" altLang="en-US" sz="2000" dirty="0"/>
              <a:t>和，源极相连作输入端，漏极相连作输出端。</a:t>
            </a:r>
          </a:p>
        </p:txBody>
      </p:sp>
      <p:pic>
        <p:nvPicPr>
          <p:cNvPr id="912389" name="Picture 5" descr="0233"/>
          <p:cNvPicPr>
            <a:picLocks noChangeAspect="1" noChangeArrowheads="1"/>
          </p:cNvPicPr>
          <p:nvPr/>
        </p:nvPicPr>
        <p:blipFill>
          <a:blip r:embed="rId2" cstate="print"/>
          <a:srcRect/>
          <a:stretch>
            <a:fillRect/>
          </a:stretch>
        </p:blipFill>
        <p:spPr bwMode="auto">
          <a:xfrm>
            <a:off x="2051720" y="2204864"/>
            <a:ext cx="4897438" cy="2754312"/>
          </a:xfrm>
          <a:prstGeom prst="rect">
            <a:avLst/>
          </a:prstGeom>
          <a:noFill/>
        </p:spPr>
      </p:pic>
      <p:sp>
        <p:nvSpPr>
          <p:cNvPr id="912390" name="Text Box 6"/>
          <p:cNvSpPr txBox="1">
            <a:spLocks noChangeArrowheads="1"/>
          </p:cNvSpPr>
          <p:nvPr/>
        </p:nvSpPr>
        <p:spPr bwMode="auto">
          <a:xfrm>
            <a:off x="3563888" y="5157192"/>
            <a:ext cx="1871662"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2" name="Text Box 4"/>
          <p:cNvSpPr txBox="1">
            <a:spLocks noChangeArrowheads="1"/>
          </p:cNvSpPr>
          <p:nvPr/>
        </p:nvSpPr>
        <p:spPr bwMode="auto">
          <a:xfrm>
            <a:off x="611188" y="549275"/>
            <a:ext cx="8064500" cy="5632311"/>
          </a:xfrm>
          <a:prstGeom prst="rect">
            <a:avLst/>
          </a:prstGeom>
          <a:noFill/>
          <a:ln w="9525">
            <a:noFill/>
            <a:miter lim="800000"/>
            <a:headEnd/>
            <a:tailEnd/>
          </a:ln>
          <a:effectLst/>
        </p:spPr>
        <p:txBody>
          <a:bodyPr>
            <a:spAutoFit/>
          </a:bodyPr>
          <a:lstStyle/>
          <a:p>
            <a:pPr>
              <a:spcBef>
                <a:spcPct val="50000"/>
              </a:spcBef>
            </a:pPr>
            <a:r>
              <a:rPr lang="zh-CN" altLang="en-US" b="1" dirty="0"/>
              <a:t>工作原理分析：</a:t>
            </a:r>
          </a:p>
          <a:p>
            <a:r>
              <a:rPr lang="zh-CN" altLang="en-US" dirty="0"/>
              <a:t>       设控制信号的高、低电平分别为</a:t>
            </a:r>
            <a:r>
              <a:rPr lang="en-US" altLang="zh-CN" i="1" dirty="0"/>
              <a:t>V</a:t>
            </a:r>
            <a:r>
              <a:rPr lang="en-US" altLang="zh-CN" baseline="-25000" dirty="0"/>
              <a:t>DD</a:t>
            </a:r>
            <a:r>
              <a:rPr lang="zh-CN" altLang="en-US" dirty="0"/>
              <a:t>和</a:t>
            </a:r>
            <a:r>
              <a:rPr lang="en-US" altLang="zh-CN" dirty="0"/>
              <a:t>0 V</a:t>
            </a:r>
            <a:r>
              <a:rPr lang="zh-CN" altLang="en-US" dirty="0"/>
              <a:t>，</a:t>
            </a:r>
            <a:r>
              <a:rPr lang="en-US" altLang="zh-CN" i="1" dirty="0"/>
              <a:t>U</a:t>
            </a:r>
            <a:r>
              <a:rPr lang="en-US" altLang="zh-CN" baseline="-25000" dirty="0"/>
              <a:t>TN</a:t>
            </a:r>
            <a:r>
              <a:rPr lang="en-US" altLang="zh-CN" dirty="0"/>
              <a:t> = |</a:t>
            </a:r>
            <a:r>
              <a:rPr lang="en-US" altLang="zh-CN" i="1" dirty="0"/>
              <a:t>U</a:t>
            </a:r>
            <a:r>
              <a:rPr lang="en-US" altLang="zh-CN" baseline="-25000" dirty="0"/>
              <a:t>TP</a:t>
            </a:r>
            <a:r>
              <a:rPr lang="en-US" altLang="zh-CN" dirty="0"/>
              <a:t>|</a:t>
            </a:r>
            <a:r>
              <a:rPr lang="zh-CN" altLang="en-US" dirty="0"/>
              <a:t>且</a:t>
            </a:r>
            <a:r>
              <a:rPr lang="en-US" altLang="zh-CN" i="1" dirty="0"/>
              <a:t>V</a:t>
            </a:r>
            <a:r>
              <a:rPr lang="en-US" altLang="zh-CN" baseline="-25000" dirty="0"/>
              <a:t>DD</a:t>
            </a:r>
            <a:r>
              <a:rPr lang="zh-CN" altLang="en-US" dirty="0"/>
              <a:t>＞</a:t>
            </a:r>
            <a:r>
              <a:rPr lang="en-US" altLang="zh-CN" dirty="0"/>
              <a:t>2</a:t>
            </a:r>
            <a:r>
              <a:rPr lang="en-US" altLang="zh-CN" i="1" dirty="0"/>
              <a:t> U</a:t>
            </a:r>
            <a:r>
              <a:rPr lang="en-US" altLang="zh-CN" baseline="-25000" dirty="0"/>
              <a:t>TN</a:t>
            </a:r>
            <a:r>
              <a:rPr lang="zh-CN" altLang="en-US" dirty="0"/>
              <a:t>。       </a:t>
            </a:r>
          </a:p>
          <a:p>
            <a:endParaRPr lang="zh-CN" altLang="en-US" dirty="0"/>
          </a:p>
          <a:p>
            <a:r>
              <a:rPr lang="zh-CN" altLang="en-US" dirty="0"/>
              <a:t>       当控制信号             、            （即</a:t>
            </a:r>
            <a:r>
              <a:rPr lang="en-US" altLang="zh-CN" i="1" dirty="0"/>
              <a:t>C </a:t>
            </a:r>
            <a:r>
              <a:rPr lang="en-US" altLang="zh-CN" dirty="0"/>
              <a:t>= </a:t>
            </a:r>
            <a:r>
              <a:rPr lang="en-US" altLang="zh-CN" b="1" dirty="0"/>
              <a:t>0</a:t>
            </a:r>
            <a:r>
              <a:rPr lang="zh-CN" altLang="en-US" dirty="0"/>
              <a:t>、     </a:t>
            </a:r>
            <a:r>
              <a:rPr lang="en-US" altLang="zh-CN" dirty="0"/>
              <a:t>=</a:t>
            </a:r>
            <a:r>
              <a:rPr lang="en-US" altLang="zh-CN" b="1" dirty="0"/>
              <a:t>1</a:t>
            </a:r>
            <a:r>
              <a:rPr lang="zh-CN" altLang="en-US" dirty="0"/>
              <a:t>）时，在输入信号</a:t>
            </a:r>
            <a:r>
              <a:rPr lang="en-US" altLang="zh-CN" i="1" dirty="0" err="1"/>
              <a:t>u</a:t>
            </a:r>
            <a:r>
              <a:rPr lang="en-US" altLang="zh-CN" baseline="-25000" dirty="0" err="1"/>
              <a:t>i</a:t>
            </a:r>
            <a:r>
              <a:rPr lang="zh-CN" altLang="en-US" dirty="0"/>
              <a:t>为</a:t>
            </a:r>
            <a:r>
              <a:rPr lang="en-US" altLang="zh-CN" dirty="0"/>
              <a:t>0 </a:t>
            </a:r>
          </a:p>
          <a:p>
            <a:endParaRPr lang="en-US" altLang="zh-CN" dirty="0"/>
          </a:p>
          <a:p>
            <a:r>
              <a:rPr lang="en-US" altLang="zh-CN" dirty="0"/>
              <a:t>V</a:t>
            </a:r>
            <a:r>
              <a:rPr lang="zh-CN" altLang="en-US" dirty="0"/>
              <a:t>～</a:t>
            </a:r>
            <a:r>
              <a:rPr lang="en-US" altLang="zh-CN" i="1" dirty="0"/>
              <a:t>V</a:t>
            </a:r>
            <a:r>
              <a:rPr lang="en-US" altLang="zh-CN" baseline="-25000" dirty="0"/>
              <a:t>DD</a:t>
            </a:r>
            <a:r>
              <a:rPr lang="zh-CN" altLang="en-US" dirty="0"/>
              <a:t>的范围内，</a:t>
            </a:r>
            <a:r>
              <a:rPr lang="en-US" altLang="zh-CN" i="1" dirty="0"/>
              <a:t>U</a:t>
            </a:r>
            <a:r>
              <a:rPr lang="en-US" altLang="zh-CN" baseline="-25000" dirty="0"/>
              <a:t>GSN</a:t>
            </a:r>
            <a:r>
              <a:rPr lang="zh-CN" altLang="en-US" dirty="0"/>
              <a:t>＜</a:t>
            </a:r>
            <a:r>
              <a:rPr lang="en-US" altLang="zh-CN" i="1" dirty="0"/>
              <a:t>U</a:t>
            </a:r>
            <a:r>
              <a:rPr lang="en-US" altLang="zh-CN" baseline="-25000" dirty="0"/>
              <a:t>TN</a:t>
            </a:r>
            <a:r>
              <a:rPr lang="zh-CN" altLang="en-US" dirty="0"/>
              <a:t>、</a:t>
            </a:r>
            <a:r>
              <a:rPr lang="en-US" altLang="zh-CN" i="1" dirty="0"/>
              <a:t>U</a:t>
            </a:r>
            <a:r>
              <a:rPr lang="en-US" altLang="zh-CN" baseline="-25000" dirty="0"/>
              <a:t>GSP</a:t>
            </a:r>
            <a:r>
              <a:rPr lang="zh-CN" altLang="en-US" dirty="0"/>
              <a:t>＞</a:t>
            </a:r>
            <a:r>
              <a:rPr lang="en-US" altLang="zh-CN" i="1" dirty="0"/>
              <a:t>U</a:t>
            </a:r>
            <a:r>
              <a:rPr lang="en-US" altLang="zh-CN" baseline="-25000" dirty="0"/>
              <a:t>TP</a:t>
            </a:r>
            <a:r>
              <a:rPr lang="zh-CN" altLang="en-US" dirty="0"/>
              <a:t>，两管均截止，输入和输出之间是断开的。</a:t>
            </a:r>
          </a:p>
          <a:p>
            <a:endParaRPr lang="zh-CN" altLang="en-US" dirty="0"/>
          </a:p>
          <a:p>
            <a:r>
              <a:rPr lang="zh-CN" altLang="en-US" dirty="0"/>
              <a:t>      当控制信号、（即</a:t>
            </a:r>
            <a:r>
              <a:rPr lang="en-US" altLang="zh-CN" i="1" dirty="0"/>
              <a:t>C </a:t>
            </a:r>
            <a:r>
              <a:rPr lang="en-US" altLang="zh-CN" dirty="0"/>
              <a:t>= </a:t>
            </a:r>
            <a:r>
              <a:rPr lang="en-US" altLang="zh-CN" b="1" dirty="0"/>
              <a:t>1</a:t>
            </a:r>
            <a:r>
              <a:rPr lang="zh-CN" altLang="en-US" dirty="0"/>
              <a:t>、    </a:t>
            </a:r>
            <a:r>
              <a:rPr lang="en-US" altLang="zh-CN" dirty="0"/>
              <a:t>= </a:t>
            </a:r>
            <a:r>
              <a:rPr lang="en-US" altLang="zh-CN" b="1" dirty="0"/>
              <a:t>0</a:t>
            </a:r>
            <a:r>
              <a:rPr lang="zh-CN" altLang="en-US" dirty="0"/>
              <a:t>）时，在输入信号</a:t>
            </a:r>
            <a:r>
              <a:rPr lang="en-US" altLang="zh-CN" i="1" dirty="0" err="1"/>
              <a:t>u</a:t>
            </a:r>
            <a:r>
              <a:rPr lang="en-US" altLang="zh-CN" dirty="0" err="1"/>
              <a:t>i</a:t>
            </a:r>
            <a:r>
              <a:rPr lang="zh-CN" altLang="en-US" dirty="0"/>
              <a:t>为</a:t>
            </a:r>
            <a:r>
              <a:rPr lang="en-US" altLang="zh-CN" dirty="0"/>
              <a:t>0 V</a:t>
            </a:r>
            <a:r>
              <a:rPr lang="zh-CN" altLang="en-US" dirty="0"/>
              <a:t>～</a:t>
            </a:r>
            <a:r>
              <a:rPr lang="en-US" altLang="zh-CN" i="1" dirty="0"/>
              <a:t>V</a:t>
            </a:r>
            <a:r>
              <a:rPr lang="en-US" altLang="zh-CN" dirty="0"/>
              <a:t>DD</a:t>
            </a:r>
            <a:r>
              <a:rPr lang="zh-CN" altLang="en-US" dirty="0"/>
              <a:t>的范围内，至少有一只管子导通。即当</a:t>
            </a:r>
            <a:r>
              <a:rPr lang="en-US" altLang="zh-CN" i="1" dirty="0" err="1"/>
              <a:t>u</a:t>
            </a:r>
            <a:r>
              <a:rPr lang="en-US" altLang="zh-CN" baseline="-25000" dirty="0" err="1"/>
              <a:t>i</a:t>
            </a:r>
            <a:r>
              <a:rPr lang="zh-CN" altLang="en-US" dirty="0"/>
              <a:t>在</a:t>
            </a:r>
            <a:r>
              <a:rPr lang="en-US" altLang="zh-CN" dirty="0"/>
              <a:t>0 V</a:t>
            </a:r>
            <a:r>
              <a:rPr lang="zh-CN" altLang="en-US" dirty="0"/>
              <a:t>～（</a:t>
            </a:r>
            <a:r>
              <a:rPr lang="en-US" altLang="zh-CN" i="1" dirty="0"/>
              <a:t>V</a:t>
            </a:r>
            <a:r>
              <a:rPr lang="en-US" altLang="zh-CN" baseline="-25000" dirty="0"/>
              <a:t>DD </a:t>
            </a:r>
            <a:r>
              <a:rPr lang="en-US" altLang="zh-CN" dirty="0"/>
              <a:t>- </a:t>
            </a:r>
            <a:r>
              <a:rPr lang="en-US" altLang="zh-CN" i="1" dirty="0"/>
              <a:t>U</a:t>
            </a:r>
            <a:r>
              <a:rPr lang="en-US" altLang="zh-CN" baseline="-25000" dirty="0"/>
              <a:t>TN</a:t>
            </a:r>
            <a:r>
              <a:rPr lang="zh-CN" altLang="en-US" dirty="0"/>
              <a:t>）间变化时，</a:t>
            </a:r>
            <a:r>
              <a:rPr lang="en-US" altLang="zh-CN" dirty="0"/>
              <a:t>NMOS</a:t>
            </a:r>
            <a:r>
              <a:rPr lang="zh-CN" altLang="en-US" dirty="0"/>
              <a:t>管导</a:t>
            </a:r>
          </a:p>
          <a:p>
            <a:endParaRPr lang="zh-CN" altLang="en-US" dirty="0"/>
          </a:p>
          <a:p>
            <a:r>
              <a:rPr lang="zh-CN" altLang="en-US" dirty="0"/>
              <a:t>通，当</a:t>
            </a:r>
            <a:r>
              <a:rPr lang="en-US" altLang="zh-CN" i="1" dirty="0" err="1"/>
              <a:t>u</a:t>
            </a:r>
            <a:r>
              <a:rPr lang="en-US" altLang="zh-CN" dirty="0" err="1"/>
              <a:t>i</a:t>
            </a:r>
            <a:r>
              <a:rPr lang="zh-CN" altLang="en-US" dirty="0"/>
              <a:t>在</a:t>
            </a:r>
            <a:r>
              <a:rPr lang="en-US" altLang="zh-CN" dirty="0"/>
              <a:t>|</a:t>
            </a:r>
            <a:r>
              <a:rPr lang="en-US" altLang="zh-CN" i="1" dirty="0"/>
              <a:t>U</a:t>
            </a:r>
            <a:r>
              <a:rPr lang="en-US" altLang="zh-CN" baseline="-25000" dirty="0"/>
              <a:t>TP</a:t>
            </a:r>
            <a:r>
              <a:rPr lang="en-US" altLang="zh-CN" dirty="0"/>
              <a:t>|</a:t>
            </a:r>
            <a:r>
              <a:rPr lang="zh-CN" altLang="en-US" dirty="0"/>
              <a:t>～</a:t>
            </a:r>
            <a:r>
              <a:rPr lang="en-US" altLang="zh-CN" i="1" dirty="0"/>
              <a:t>V</a:t>
            </a:r>
            <a:r>
              <a:rPr lang="en-US" altLang="zh-CN" baseline="-25000" dirty="0"/>
              <a:t>DD</a:t>
            </a:r>
            <a:r>
              <a:rPr lang="zh-CN" altLang="en-US" dirty="0"/>
              <a:t>间变化时，</a:t>
            </a:r>
            <a:r>
              <a:rPr lang="en-US" altLang="zh-CN" dirty="0"/>
              <a:t>PMOS</a:t>
            </a:r>
            <a:r>
              <a:rPr lang="zh-CN" altLang="en-US" dirty="0"/>
              <a:t>管导通。因此，当</a:t>
            </a:r>
            <a:r>
              <a:rPr lang="en-US" altLang="zh-CN" i="1" dirty="0"/>
              <a:t>C </a:t>
            </a:r>
            <a:r>
              <a:rPr lang="en-US" altLang="zh-CN" dirty="0"/>
              <a:t>= </a:t>
            </a:r>
            <a:r>
              <a:rPr lang="en-US" altLang="zh-CN" b="1" dirty="0"/>
              <a:t>1</a:t>
            </a:r>
            <a:r>
              <a:rPr lang="zh-CN" altLang="en-US" dirty="0"/>
              <a:t>、    </a:t>
            </a:r>
            <a:r>
              <a:rPr lang="en-US" altLang="zh-CN" dirty="0"/>
              <a:t>= </a:t>
            </a:r>
            <a:r>
              <a:rPr lang="en-US" altLang="zh-CN" b="1" dirty="0"/>
              <a:t>0</a:t>
            </a:r>
            <a:r>
              <a:rPr lang="zh-CN" altLang="en-US" dirty="0"/>
              <a:t>时，输</a:t>
            </a:r>
          </a:p>
          <a:p>
            <a:endParaRPr lang="zh-CN" altLang="en-US" dirty="0"/>
          </a:p>
          <a:p>
            <a:r>
              <a:rPr lang="zh-CN" altLang="en-US" dirty="0"/>
              <a:t>入电压在</a:t>
            </a:r>
            <a:r>
              <a:rPr lang="en-US" altLang="zh-CN" dirty="0"/>
              <a:t>0 V</a:t>
            </a:r>
            <a:r>
              <a:rPr lang="zh-CN" altLang="en-US" dirty="0"/>
              <a:t>～</a:t>
            </a:r>
            <a:r>
              <a:rPr lang="en-US" altLang="zh-CN" i="1" dirty="0"/>
              <a:t>V</a:t>
            </a:r>
            <a:r>
              <a:rPr lang="en-US" altLang="zh-CN" baseline="-25000" dirty="0"/>
              <a:t>DD</a:t>
            </a:r>
            <a:r>
              <a:rPr lang="zh-CN" altLang="en-US" dirty="0"/>
              <a:t>范围内变化，都将传输到输出端，即</a:t>
            </a:r>
            <a:r>
              <a:rPr lang="en-US" altLang="zh-CN" i="1" dirty="0" err="1"/>
              <a:t>U</a:t>
            </a:r>
            <a:r>
              <a:rPr lang="en-US" altLang="zh-CN" dirty="0" err="1"/>
              <a:t>o</a:t>
            </a:r>
            <a:r>
              <a:rPr lang="en-US" altLang="zh-CN" dirty="0"/>
              <a:t> = </a:t>
            </a:r>
            <a:r>
              <a:rPr lang="en-US" altLang="zh-CN" i="1" dirty="0" err="1"/>
              <a:t>u</a:t>
            </a:r>
            <a:r>
              <a:rPr lang="en-US" altLang="zh-CN" baseline="-25000" dirty="0" err="1"/>
              <a:t>i</a:t>
            </a:r>
            <a:r>
              <a:rPr lang="en-US" altLang="zh-CN" dirty="0"/>
              <a:t>|</a:t>
            </a:r>
            <a:r>
              <a:rPr lang="en-US" altLang="zh-CN" i="1" dirty="0"/>
              <a:t> </a:t>
            </a:r>
            <a:r>
              <a:rPr lang="en-US" altLang="zh-CN" i="1" baseline="-25000" dirty="0"/>
              <a:t>C </a:t>
            </a:r>
            <a:r>
              <a:rPr lang="en-US" altLang="zh-CN" baseline="-25000" dirty="0"/>
              <a:t>= 1</a:t>
            </a:r>
            <a:r>
              <a:rPr lang="zh-CN" altLang="en-US" dirty="0"/>
              <a:t>。                            </a:t>
            </a:r>
          </a:p>
          <a:p>
            <a:endParaRPr lang="zh-CN" altLang="en-US" dirty="0"/>
          </a:p>
          <a:p>
            <a:r>
              <a:rPr lang="zh-CN" altLang="en-US" dirty="0"/>
              <a:t>      综上所述，通过控制</a:t>
            </a:r>
            <a:r>
              <a:rPr lang="en-US" altLang="zh-CN" i="1" dirty="0"/>
              <a:t>C</a:t>
            </a:r>
            <a:r>
              <a:rPr lang="zh-CN" altLang="en-US" dirty="0"/>
              <a:t>、   端的电平值，即可控制传输门的通断。另外，由于</a:t>
            </a:r>
            <a:r>
              <a:rPr lang="en-US" altLang="zh-CN" dirty="0"/>
              <a:t>MOS</a:t>
            </a:r>
            <a:r>
              <a:rPr lang="zh-CN" altLang="en-US" dirty="0"/>
              <a:t>管具有对称结构，源极和漏极可以互换，所以</a:t>
            </a:r>
            <a:r>
              <a:rPr lang="en-US" altLang="zh-CN" dirty="0"/>
              <a:t>CMOS</a:t>
            </a:r>
            <a:r>
              <a:rPr lang="zh-CN" altLang="en-US" dirty="0"/>
              <a:t>传输门的输入端、输出端可以互换，因此传输门是一个双向开关。</a:t>
            </a:r>
          </a:p>
          <a:p>
            <a:r>
              <a:rPr lang="zh-CN" altLang="en-US" dirty="0"/>
              <a:t>       顺便指出，图</a:t>
            </a:r>
            <a:r>
              <a:rPr lang="en-US" altLang="zh-CN" dirty="0"/>
              <a:t>7-16</a:t>
            </a:r>
            <a:r>
              <a:rPr lang="zh-CN" altLang="en-US" dirty="0"/>
              <a:t>（</a:t>
            </a:r>
            <a:r>
              <a:rPr lang="en-US" altLang="zh-CN" dirty="0"/>
              <a:t>a</a:t>
            </a:r>
            <a:r>
              <a:rPr lang="zh-CN" altLang="en-US" dirty="0"/>
              <a:t>）中</a:t>
            </a:r>
            <a:r>
              <a:rPr lang="en-US" altLang="zh-CN" i="1" dirty="0" err="1"/>
              <a:t>u</a:t>
            </a:r>
            <a:r>
              <a:rPr lang="en-US" altLang="zh-CN" baseline="-25000" dirty="0" err="1"/>
              <a:t>i</a:t>
            </a:r>
            <a:r>
              <a:rPr lang="zh-CN" altLang="en-US" dirty="0"/>
              <a:t>和</a:t>
            </a:r>
            <a:r>
              <a:rPr lang="en-US" altLang="zh-CN" i="1" dirty="0" err="1"/>
              <a:t>u</a:t>
            </a:r>
            <a:r>
              <a:rPr lang="en-US" altLang="zh-CN" baseline="-25000" dirty="0" err="1"/>
              <a:t>o</a:t>
            </a:r>
            <a:r>
              <a:rPr lang="zh-CN" altLang="en-US" dirty="0"/>
              <a:t>可以是模拟信号，这时</a:t>
            </a:r>
            <a:r>
              <a:rPr lang="en-US" altLang="zh-CN" dirty="0"/>
              <a:t>CMOS</a:t>
            </a:r>
            <a:r>
              <a:rPr lang="zh-CN" altLang="en-US" dirty="0"/>
              <a:t>传输门作为模拟开关。</a:t>
            </a:r>
          </a:p>
        </p:txBody>
      </p:sp>
      <p:graphicFrame>
        <p:nvGraphicFramePr>
          <p:cNvPr id="913414" name="Object 6"/>
          <p:cNvGraphicFramePr>
            <a:graphicFrameLocks noChangeAspect="1"/>
          </p:cNvGraphicFramePr>
          <p:nvPr/>
        </p:nvGraphicFramePr>
        <p:xfrm>
          <a:off x="2317750" y="1408113"/>
          <a:ext cx="719138" cy="320675"/>
        </p:xfrm>
        <a:graphic>
          <a:graphicData uri="http://schemas.openxmlformats.org/presentationml/2006/ole">
            <p:oleObj spid="_x0000_s913414" name="公式" r:id="rId3" imgW="444307" imgH="203112" progId="Equation.3">
              <p:embed/>
            </p:oleObj>
          </a:graphicData>
        </a:graphic>
      </p:graphicFrame>
      <p:graphicFrame>
        <p:nvGraphicFramePr>
          <p:cNvPr id="913413" name="Object 5"/>
          <p:cNvGraphicFramePr>
            <a:graphicFrameLocks noChangeAspect="1"/>
          </p:cNvGraphicFramePr>
          <p:nvPr/>
        </p:nvGraphicFramePr>
        <p:xfrm>
          <a:off x="3265488" y="1408113"/>
          <a:ext cx="936625" cy="368300"/>
        </p:xfrm>
        <a:graphic>
          <a:graphicData uri="http://schemas.openxmlformats.org/presentationml/2006/ole">
            <p:oleObj spid="_x0000_s913413" name="公式" r:id="rId4" imgW="583947" imgH="228501" progId="Equation.3">
              <p:embed/>
            </p:oleObj>
          </a:graphicData>
        </a:graphic>
      </p:graphicFrame>
      <p:sp>
        <p:nvSpPr>
          <p:cNvPr id="913415" name="Rectangle 7"/>
          <p:cNvSpPr>
            <a:spLocks noChangeArrowheads="1"/>
          </p:cNvSpPr>
          <p:nvPr/>
        </p:nvSpPr>
        <p:spPr bwMode="auto">
          <a:xfrm>
            <a:off x="0" y="29860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3416" name="Rectangle 8"/>
          <p:cNvSpPr>
            <a:spLocks noChangeArrowheads="1"/>
          </p:cNvSpPr>
          <p:nvPr/>
        </p:nvSpPr>
        <p:spPr bwMode="auto">
          <a:xfrm>
            <a:off x="0" y="3186113"/>
            <a:ext cx="3111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a:t>
            </a:r>
            <a:endParaRPr lang="zh-CN" altLang="en-US"/>
          </a:p>
        </p:txBody>
      </p:sp>
      <p:sp>
        <p:nvSpPr>
          <p:cNvPr id="913417" name="Rectangle 9"/>
          <p:cNvSpPr>
            <a:spLocks noChangeArrowheads="1"/>
          </p:cNvSpPr>
          <p:nvPr/>
        </p:nvSpPr>
        <p:spPr bwMode="auto">
          <a:xfrm>
            <a:off x="0" y="3659188"/>
            <a:ext cx="212725" cy="214312"/>
          </a:xfrm>
          <a:prstGeom prst="rect">
            <a:avLst/>
          </a:prstGeom>
          <a:noFill/>
          <a:ln w="9525">
            <a:noFill/>
            <a:miter lim="800000"/>
            <a:headEnd/>
            <a:tailEnd/>
          </a:ln>
          <a:effectLst/>
        </p:spPr>
        <p:txBody>
          <a:bodyPr wrap="none" anchor="ctr">
            <a:spAutoFit/>
          </a:bodyPr>
          <a:lstStyle/>
          <a:p>
            <a:r>
              <a:rPr lang="en-US" altLang="zh-CN" sz="800"/>
              <a:t> </a:t>
            </a:r>
            <a:endParaRPr lang="en-US" altLang="zh-CN"/>
          </a:p>
        </p:txBody>
      </p:sp>
      <p:sp>
        <p:nvSpPr>
          <p:cNvPr id="913419"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3418" name="Object 10"/>
          <p:cNvGraphicFramePr>
            <a:graphicFrameLocks noChangeAspect="1"/>
          </p:cNvGraphicFramePr>
          <p:nvPr/>
        </p:nvGraphicFramePr>
        <p:xfrm>
          <a:off x="5364163" y="1341438"/>
          <a:ext cx="274637" cy="360362"/>
        </p:xfrm>
        <a:graphic>
          <a:graphicData uri="http://schemas.openxmlformats.org/presentationml/2006/ole">
            <p:oleObj spid="_x0000_s913418" name="公式" r:id="rId5" imgW="152268" imgH="203024" progId="Equation.3">
              <p:embed/>
            </p:oleObj>
          </a:graphicData>
        </a:graphic>
      </p:graphicFrame>
      <p:graphicFrame>
        <p:nvGraphicFramePr>
          <p:cNvPr id="913420" name="Object 12"/>
          <p:cNvGraphicFramePr>
            <a:graphicFrameLocks noChangeAspect="1"/>
          </p:cNvGraphicFramePr>
          <p:nvPr/>
        </p:nvGraphicFramePr>
        <p:xfrm>
          <a:off x="3635375" y="2708275"/>
          <a:ext cx="274638" cy="360363"/>
        </p:xfrm>
        <a:graphic>
          <a:graphicData uri="http://schemas.openxmlformats.org/presentationml/2006/ole">
            <p:oleObj spid="_x0000_s913420" name="公式" r:id="rId6" imgW="152268" imgH="203024" progId="Equation.3">
              <p:embed/>
            </p:oleObj>
          </a:graphicData>
        </a:graphic>
      </p:graphicFrame>
      <p:graphicFrame>
        <p:nvGraphicFramePr>
          <p:cNvPr id="913421" name="Object 13"/>
          <p:cNvGraphicFramePr>
            <a:graphicFrameLocks noChangeAspect="1"/>
          </p:cNvGraphicFramePr>
          <p:nvPr/>
        </p:nvGraphicFramePr>
        <p:xfrm>
          <a:off x="3419475" y="4652963"/>
          <a:ext cx="274638" cy="360362"/>
        </p:xfrm>
        <a:graphic>
          <a:graphicData uri="http://schemas.openxmlformats.org/presentationml/2006/ole">
            <p:oleObj spid="_x0000_s913421" name="公式" r:id="rId7" imgW="152268" imgH="203024" progId="Equation.3">
              <p:embed/>
            </p:oleObj>
          </a:graphicData>
        </a:graphic>
      </p:graphicFrame>
      <p:graphicFrame>
        <p:nvGraphicFramePr>
          <p:cNvPr id="913422" name="Object 14"/>
          <p:cNvGraphicFramePr>
            <a:graphicFrameLocks noChangeAspect="1"/>
          </p:cNvGraphicFramePr>
          <p:nvPr/>
        </p:nvGraphicFramePr>
        <p:xfrm>
          <a:off x="7235825" y="3573463"/>
          <a:ext cx="274638" cy="360362"/>
        </p:xfrm>
        <a:graphic>
          <a:graphicData uri="http://schemas.openxmlformats.org/presentationml/2006/ole">
            <p:oleObj spid="_x0000_s913422" name="公式" r:id="rId8" imgW="152268" imgH="203024"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6" name="Text Box 4"/>
          <p:cNvSpPr txBox="1">
            <a:spLocks noChangeArrowheads="1"/>
          </p:cNvSpPr>
          <p:nvPr/>
        </p:nvSpPr>
        <p:spPr bwMode="auto">
          <a:xfrm>
            <a:off x="539750" y="476250"/>
            <a:ext cx="8208963" cy="2246769"/>
          </a:xfrm>
          <a:prstGeom prst="rect">
            <a:avLst/>
          </a:prstGeom>
          <a:noFill/>
          <a:ln w="9525">
            <a:noFill/>
            <a:miter lim="800000"/>
            <a:headEnd/>
            <a:tailEnd/>
          </a:ln>
          <a:effectLst/>
        </p:spPr>
        <p:txBody>
          <a:bodyPr>
            <a:spAutoFit/>
          </a:bodyPr>
          <a:lstStyle/>
          <a:p>
            <a:r>
              <a:rPr lang="en-US" altLang="zh-CN" sz="2000" b="1" dirty="0"/>
              <a:t>       </a:t>
            </a:r>
            <a:r>
              <a:rPr lang="zh-CN" altLang="en-US" sz="2000" b="1" dirty="0"/>
              <a:t>例</a:t>
            </a:r>
            <a:r>
              <a:rPr lang="en-US" altLang="zh-CN" sz="2000" b="1" dirty="0"/>
              <a:t>7-6</a:t>
            </a:r>
            <a:r>
              <a:rPr lang="en-US" altLang="zh-CN" sz="2000" dirty="0"/>
              <a:t>   </a:t>
            </a:r>
            <a:r>
              <a:rPr lang="zh-CN" altLang="en-US" sz="2000" dirty="0"/>
              <a:t>由</a:t>
            </a:r>
            <a:r>
              <a:rPr lang="en-US" altLang="zh-CN" sz="2000" dirty="0"/>
              <a:t>CMOS</a:t>
            </a:r>
            <a:r>
              <a:rPr lang="zh-CN" altLang="en-US" sz="2000" dirty="0"/>
              <a:t>传输门构成的电路如图</a:t>
            </a:r>
            <a:r>
              <a:rPr lang="en-US" altLang="zh-CN" sz="2000" dirty="0"/>
              <a:t>7-17</a:t>
            </a:r>
            <a:r>
              <a:rPr lang="zh-CN" altLang="en-US" sz="2000" dirty="0"/>
              <a:t>所示，试列出其真值表，说明该电路的逻辑功能。</a:t>
            </a:r>
            <a:endParaRPr lang="zh-CN" altLang="en-US" sz="2000" b="1" dirty="0"/>
          </a:p>
          <a:p>
            <a:r>
              <a:rPr lang="zh-CN" altLang="en-US" sz="2000" b="1" dirty="0"/>
              <a:t>       解 </a:t>
            </a:r>
            <a:r>
              <a:rPr lang="zh-CN" altLang="en-US" sz="2000" dirty="0"/>
              <a:t>  当</a:t>
            </a:r>
            <a:r>
              <a:rPr lang="en-US" altLang="zh-CN" sz="2000" i="1" dirty="0"/>
              <a:t>CS</a:t>
            </a:r>
            <a:r>
              <a:rPr lang="en-US" altLang="zh-CN" sz="2000" dirty="0"/>
              <a:t> = </a:t>
            </a:r>
            <a:r>
              <a:rPr lang="en-US" altLang="zh-CN" sz="2000" b="1" dirty="0"/>
              <a:t>1</a:t>
            </a:r>
            <a:r>
              <a:rPr lang="zh-CN" altLang="en-US" sz="2000" dirty="0"/>
              <a:t>时，</a:t>
            </a:r>
            <a:r>
              <a:rPr lang="en-US" altLang="zh-CN" sz="2000" dirty="0"/>
              <a:t>4</a:t>
            </a:r>
            <a:r>
              <a:rPr lang="zh-CN" altLang="en-US" sz="2000" dirty="0"/>
              <a:t>个传输门均为断开状态，输出处于高阻状态。当</a:t>
            </a:r>
            <a:r>
              <a:rPr lang="en-US" altLang="zh-CN" sz="2000" i="1" dirty="0"/>
              <a:t>CS</a:t>
            </a:r>
            <a:r>
              <a:rPr lang="en-US" altLang="zh-CN" sz="2000" dirty="0"/>
              <a:t> = </a:t>
            </a:r>
            <a:r>
              <a:rPr lang="en-US" altLang="zh-CN" sz="2000" b="1" dirty="0" smtClean="0"/>
              <a:t>0</a:t>
            </a:r>
            <a:r>
              <a:rPr lang="zh-CN" altLang="en-US" sz="2000" dirty="0" smtClean="0"/>
              <a:t>时</a:t>
            </a:r>
            <a:r>
              <a:rPr lang="zh-CN" altLang="en-US" sz="2000" dirty="0"/>
              <a:t>，依次分析电路可以列出真值表如表</a:t>
            </a:r>
            <a:r>
              <a:rPr lang="en-US" altLang="zh-CN" sz="2000" dirty="0"/>
              <a:t>7-8</a:t>
            </a:r>
            <a:r>
              <a:rPr lang="zh-CN" altLang="en-US" sz="2000" dirty="0"/>
              <a:t>所示，根据真值表可得                  。</a:t>
            </a:r>
          </a:p>
          <a:p>
            <a:endParaRPr lang="zh-CN" altLang="en-US" sz="2000" dirty="0"/>
          </a:p>
          <a:p>
            <a:r>
              <a:rPr lang="zh-CN" altLang="en-US" sz="2000" dirty="0"/>
              <a:t>该电路实现三态输出的</a:t>
            </a:r>
            <a:r>
              <a:rPr lang="en-US" altLang="zh-CN" sz="2000" dirty="0"/>
              <a:t>2</a:t>
            </a:r>
            <a:r>
              <a:rPr lang="zh-CN" altLang="en-US" sz="2000" dirty="0"/>
              <a:t>输入</a:t>
            </a:r>
            <a:r>
              <a:rPr lang="zh-CN" altLang="en-US" sz="2000" b="1" dirty="0"/>
              <a:t>或非</a:t>
            </a:r>
            <a:r>
              <a:rPr lang="zh-CN" altLang="en-US" sz="2000" dirty="0"/>
              <a:t>逻辑功能。</a:t>
            </a:r>
            <a:endParaRPr lang="zh-CN" altLang="en-US" dirty="0"/>
          </a:p>
        </p:txBody>
      </p:sp>
      <p:sp>
        <p:nvSpPr>
          <p:cNvPr id="914438"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4437" name="Object 5"/>
          <p:cNvGraphicFramePr>
            <a:graphicFrameLocks noChangeAspect="1"/>
          </p:cNvGraphicFramePr>
          <p:nvPr/>
        </p:nvGraphicFramePr>
        <p:xfrm>
          <a:off x="899592" y="1772816"/>
          <a:ext cx="1135953" cy="360040"/>
        </p:xfrm>
        <a:graphic>
          <a:graphicData uri="http://schemas.openxmlformats.org/presentationml/2006/ole">
            <p:oleObj spid="_x0000_s914437" name="公式" r:id="rId3" imgW="596900" imgH="190500" progId="Equation.3">
              <p:embed/>
            </p:oleObj>
          </a:graphicData>
        </a:graphic>
      </p:graphicFrame>
      <p:pic>
        <p:nvPicPr>
          <p:cNvPr id="914439" name="Picture 7"/>
          <p:cNvPicPr>
            <a:picLocks noChangeAspect="1" noChangeArrowheads="1"/>
          </p:cNvPicPr>
          <p:nvPr/>
        </p:nvPicPr>
        <p:blipFill>
          <a:blip r:embed="rId4" cstate="print"/>
          <a:srcRect/>
          <a:stretch>
            <a:fillRect/>
          </a:stretch>
        </p:blipFill>
        <p:spPr bwMode="auto">
          <a:xfrm>
            <a:off x="610393" y="2781300"/>
            <a:ext cx="7417991" cy="2966444"/>
          </a:xfrm>
          <a:prstGeom prst="rect">
            <a:avLst/>
          </a:prstGeom>
          <a:noFill/>
          <a:ln w="9525">
            <a:noFill/>
            <a:miter lim="800000"/>
            <a:headEnd/>
            <a:tailEnd/>
          </a:ln>
        </p:spPr>
      </p:pic>
      <p:sp>
        <p:nvSpPr>
          <p:cNvPr id="8" name="TextBox 7"/>
          <p:cNvSpPr txBox="1"/>
          <p:nvPr/>
        </p:nvSpPr>
        <p:spPr>
          <a:xfrm>
            <a:off x="179512" y="6237312"/>
            <a:ext cx="8784976" cy="461665"/>
          </a:xfrm>
          <a:prstGeom prst="rect">
            <a:avLst/>
          </a:prstGeom>
          <a:noFill/>
        </p:spPr>
        <p:txBody>
          <a:bodyPr wrap="square" rtlCol="0">
            <a:spAutoFit/>
          </a:bodyPr>
          <a:lstStyle/>
          <a:p>
            <a:r>
              <a:rPr lang="zh-CN" altLang="en-US" sz="2400" b="1" dirty="0" smtClean="0">
                <a:solidFill>
                  <a:srgbClr val="FF0000"/>
                </a:solidFill>
              </a:rPr>
              <a:t>一般传输门的正反相控制端源于同一控制信号，该例不必关注！</a:t>
            </a:r>
            <a:endParaRPr lang="zh-CN" altLang="en-US" sz="2400"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755650" y="1016000"/>
            <a:ext cx="7712075" cy="433388"/>
          </a:xfrm>
          <a:prstGeom prst="rect">
            <a:avLst/>
          </a:prstGeom>
          <a:noFill/>
          <a:ln w="9525">
            <a:noFill/>
            <a:miter lim="800000"/>
            <a:headEnd/>
            <a:tailEnd/>
          </a:ln>
          <a:effectLst/>
        </p:spPr>
        <p:txBody>
          <a:bodyPr/>
          <a:lstStyle/>
          <a:p>
            <a:pPr marL="193675" indent="-193675">
              <a:lnSpc>
                <a:spcPct val="90000"/>
              </a:lnSpc>
              <a:spcBef>
                <a:spcPct val="10000"/>
              </a:spcBef>
              <a:buClr>
                <a:schemeClr val="folHlink"/>
              </a:buClr>
              <a:buSzPct val="60000"/>
              <a:buFont typeface="Wingdings" pitchFamily="2" charset="2"/>
              <a:buNone/>
            </a:pPr>
            <a:r>
              <a:rPr kumimoji="1" lang="zh-CN" altLang="en-US" sz="2400" b="1" dirty="0" smtClean="0">
                <a:latin typeface="Times New Roman" pitchFamily="18" charset="0"/>
                <a:ea typeface="楷体_GB2312" pitchFamily="49" charset="-122"/>
              </a:rPr>
              <a:t>应</a:t>
            </a:r>
            <a:r>
              <a:rPr kumimoji="1" lang="zh-CN" altLang="en-US" sz="2400" b="1" dirty="0">
                <a:latin typeface="Times New Roman" pitchFamily="18" charset="0"/>
                <a:ea typeface="楷体_GB2312" pitchFamily="49" charset="-122"/>
              </a:rPr>
              <a:t>用举例</a:t>
            </a:r>
          </a:p>
        </p:txBody>
      </p:sp>
      <p:pic>
        <p:nvPicPr>
          <p:cNvPr id="162824" name="Picture 8" descr="R96A0281"/>
          <p:cNvPicPr>
            <a:picLocks noChangeAspect="1" noChangeArrowheads="1"/>
          </p:cNvPicPr>
          <p:nvPr/>
        </p:nvPicPr>
        <p:blipFill>
          <a:blip r:embed="rId2" cstate="print"/>
          <a:srcRect/>
          <a:stretch>
            <a:fillRect/>
          </a:stretch>
        </p:blipFill>
        <p:spPr bwMode="auto">
          <a:xfrm>
            <a:off x="2555875" y="2060575"/>
            <a:ext cx="3906838" cy="2981325"/>
          </a:xfrm>
          <a:prstGeom prst="rect">
            <a:avLst/>
          </a:prstGeom>
          <a:noFill/>
          <a:ln w="19050">
            <a:solidFill>
              <a:srgbClr val="00FF00"/>
            </a:solidFill>
            <a:miter lim="800000"/>
            <a:headEnd/>
            <a:tailEnd/>
          </a:ln>
        </p:spPr>
      </p:pic>
      <p:sp>
        <p:nvSpPr>
          <p:cNvPr id="162826" name="Rectangle 10"/>
          <p:cNvSpPr>
            <a:spLocks noChangeArrowheads="1"/>
          </p:cNvSpPr>
          <p:nvPr/>
        </p:nvSpPr>
        <p:spPr bwMode="auto">
          <a:xfrm>
            <a:off x="457200" y="1376363"/>
            <a:ext cx="8686800" cy="530225"/>
          </a:xfrm>
          <a:prstGeom prst="rect">
            <a:avLst/>
          </a:prstGeom>
          <a:noFill/>
          <a:ln w="9525">
            <a:noFill/>
            <a:miter lim="800000"/>
            <a:headEnd/>
            <a:tailEnd/>
          </a:ln>
          <a:effectLst/>
        </p:spPr>
        <p:txBody>
          <a:bodyPr>
            <a:spAutoFit/>
          </a:bodyPr>
          <a:lstStyle/>
          <a:p>
            <a:pPr>
              <a:lnSpc>
                <a:spcPct val="120000"/>
              </a:lnSpc>
              <a:buClr>
                <a:schemeClr val="accent2"/>
              </a:buClr>
              <a:buSzPct val="80000"/>
              <a:buFont typeface="Wingdings" pitchFamily="2" charset="2"/>
              <a:buNone/>
            </a:pPr>
            <a:r>
              <a:rPr kumimoji="1" lang="zh-CN" altLang="en-US" sz="2400" b="1">
                <a:latin typeface="Times New Roman" pitchFamily="18" charset="0"/>
                <a:ea typeface="楷体_GB2312" pitchFamily="49" charset="-122"/>
              </a:rPr>
              <a:t>　  ① </a:t>
            </a:r>
            <a:r>
              <a:rPr kumimoji="1" lang="en-US" altLang="zh-CN" sz="2400" b="1">
                <a:latin typeface="Times New Roman" pitchFamily="18" charset="0"/>
                <a:ea typeface="楷体_GB2312" pitchFamily="49" charset="-122"/>
              </a:rPr>
              <a:t>CMOS</a:t>
            </a:r>
            <a:r>
              <a:rPr kumimoji="1" lang="zh-CN" altLang="en-US" sz="2400" b="1">
                <a:latin typeface="Times New Roman" pitchFamily="18" charset="0"/>
                <a:ea typeface="楷体_GB2312" pitchFamily="49" charset="-122"/>
              </a:rPr>
              <a:t>模拟开关：实现单刀双掷开关的功能。      </a:t>
            </a:r>
          </a:p>
        </p:txBody>
      </p:sp>
      <p:sp>
        <p:nvSpPr>
          <p:cNvPr id="162827" name="Rectangle 11"/>
          <p:cNvSpPr>
            <a:spLocks noChangeArrowheads="1"/>
          </p:cNvSpPr>
          <p:nvPr/>
        </p:nvSpPr>
        <p:spPr bwMode="auto">
          <a:xfrm>
            <a:off x="1295400" y="5192713"/>
            <a:ext cx="7397750" cy="968375"/>
          </a:xfrm>
          <a:prstGeom prst="rect">
            <a:avLst/>
          </a:prstGeom>
          <a:noFill/>
          <a:ln w="9525">
            <a:noFill/>
            <a:miter lim="800000"/>
            <a:headEnd/>
            <a:tailEnd/>
          </a:ln>
          <a:effectLst/>
        </p:spPr>
        <p:txBody>
          <a:bodyPr>
            <a:spAutoFit/>
          </a:bodyPr>
          <a:lstStyle/>
          <a:p>
            <a:pPr>
              <a:lnSpc>
                <a:spcPct val="120000"/>
              </a:lnSpc>
              <a:buClr>
                <a:schemeClr val="tx2"/>
              </a:buClr>
              <a:buSzPct val="80000"/>
              <a:buFont typeface="Wingdings" pitchFamily="2" charset="2"/>
              <a:buChar char="Ø"/>
            </a:pPr>
            <a:r>
              <a:rPr kumimoji="1" lang="en-US" altLang="zh-CN" sz="2400" b="1">
                <a:latin typeface="Times New Roman" pitchFamily="18" charset="0"/>
                <a:ea typeface="楷体_GB2312" pitchFamily="49" charset="-122"/>
              </a:rPr>
              <a:t> C = 0</a:t>
            </a:r>
            <a:r>
              <a:rPr kumimoji="1" lang="zh-CN" altLang="en-US" sz="2400" b="1">
                <a:latin typeface="Times New Roman" pitchFamily="18" charset="0"/>
                <a:ea typeface="楷体_GB2312" pitchFamily="49" charset="-122"/>
              </a:rPr>
              <a:t>时，</a:t>
            </a:r>
            <a:r>
              <a:rPr kumimoji="1" lang="en-US" altLang="zh-CN" sz="2400" b="1">
                <a:latin typeface="Times New Roman" pitchFamily="18" charset="0"/>
                <a:ea typeface="楷体_GB2312" pitchFamily="49" charset="-122"/>
              </a:rPr>
              <a:t>TG</a:t>
            </a:r>
            <a:r>
              <a:rPr kumimoji="1" lang="en-US" altLang="zh-CN" sz="2400" b="1" baseline="-25000">
                <a:latin typeface="Times New Roman" pitchFamily="18" charset="0"/>
                <a:ea typeface="楷体_GB2312" pitchFamily="49" charset="-122"/>
              </a:rPr>
              <a:t>1</a:t>
            </a:r>
            <a:r>
              <a:rPr kumimoji="1" lang="zh-CN" altLang="en-US" sz="2400" b="1">
                <a:latin typeface="Times New Roman" pitchFamily="18" charset="0"/>
                <a:ea typeface="楷体_GB2312" pitchFamily="49" charset="-122"/>
              </a:rPr>
              <a:t>导通、</a:t>
            </a:r>
            <a:r>
              <a:rPr kumimoji="1" lang="en-US" altLang="zh-CN" sz="2400" b="1">
                <a:latin typeface="Times New Roman" pitchFamily="18" charset="0"/>
                <a:ea typeface="楷体_GB2312" pitchFamily="49" charset="-122"/>
              </a:rPr>
              <a:t>TG</a:t>
            </a:r>
            <a:r>
              <a:rPr kumimoji="1" lang="en-US" altLang="zh-CN" sz="2400" b="1" baseline="-25000">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截止，</a:t>
            </a:r>
            <a:r>
              <a:rPr kumimoji="1" lang="en-US" altLang="zh-CN" sz="2400" b="1" i="1">
                <a:latin typeface="Times New Roman" pitchFamily="18" charset="0"/>
                <a:ea typeface="楷体_GB2312" pitchFamily="49" charset="-122"/>
              </a:rPr>
              <a:t>u</a:t>
            </a:r>
            <a:r>
              <a:rPr kumimoji="1" lang="en-US" altLang="zh-CN" sz="2400" b="1" baseline="-25000">
                <a:latin typeface="Times New Roman" pitchFamily="18" charset="0"/>
                <a:ea typeface="楷体_GB2312" pitchFamily="49" charset="-122"/>
              </a:rPr>
              <a:t>O</a:t>
            </a:r>
            <a:r>
              <a:rPr kumimoji="1" lang="en-US" altLang="zh-CN" sz="2400" b="1">
                <a:latin typeface="Times New Roman" pitchFamily="18" charset="0"/>
                <a:ea typeface="楷体_GB2312" pitchFamily="49" charset="-122"/>
              </a:rPr>
              <a:t> = </a:t>
            </a:r>
            <a:r>
              <a:rPr kumimoji="1" lang="en-US" altLang="zh-CN" sz="2400" b="1" i="1">
                <a:latin typeface="Times New Roman" pitchFamily="18" charset="0"/>
                <a:ea typeface="楷体_GB2312" pitchFamily="49" charset="-122"/>
              </a:rPr>
              <a:t>u</a:t>
            </a:r>
            <a:r>
              <a:rPr kumimoji="1" lang="en-US" altLang="zh-CN" sz="2400" b="1" baseline="-25000">
                <a:latin typeface="Times New Roman" pitchFamily="18" charset="0"/>
                <a:ea typeface="楷体_GB2312" pitchFamily="49" charset="-122"/>
              </a:rPr>
              <a:t>I1</a:t>
            </a:r>
            <a:r>
              <a:rPr kumimoji="1" lang="zh-CN" altLang="en-US" sz="2400" b="1">
                <a:latin typeface="Times New Roman" pitchFamily="18" charset="0"/>
                <a:ea typeface="楷体_GB2312" pitchFamily="49" charset="-122"/>
              </a:rPr>
              <a:t>；</a:t>
            </a:r>
          </a:p>
          <a:p>
            <a:pPr>
              <a:lnSpc>
                <a:spcPct val="120000"/>
              </a:lnSpc>
              <a:buClr>
                <a:schemeClr val="tx2"/>
              </a:buClr>
              <a:buSzPct val="80000"/>
              <a:buFont typeface="Wingdings" pitchFamily="2" charset="2"/>
              <a:buChar char="Ø"/>
            </a:pPr>
            <a:r>
              <a:rPr kumimoji="1" lang="zh-CN" altLang="en-US" sz="2400" b="1">
                <a:latin typeface="Times New Roman" pitchFamily="18" charset="0"/>
                <a:ea typeface="楷体_GB2312" pitchFamily="49" charset="-122"/>
              </a:rPr>
              <a:t> </a:t>
            </a:r>
            <a:r>
              <a:rPr kumimoji="1" lang="en-US" altLang="zh-CN" sz="2400" b="1">
                <a:latin typeface="Times New Roman" pitchFamily="18" charset="0"/>
                <a:ea typeface="楷体_GB2312" pitchFamily="49" charset="-122"/>
              </a:rPr>
              <a:t>C = 1</a:t>
            </a:r>
            <a:r>
              <a:rPr kumimoji="1" lang="zh-CN" altLang="en-US" sz="2400" b="1">
                <a:latin typeface="Times New Roman" pitchFamily="18" charset="0"/>
                <a:ea typeface="楷体_GB2312" pitchFamily="49" charset="-122"/>
              </a:rPr>
              <a:t>时，</a:t>
            </a:r>
            <a:r>
              <a:rPr kumimoji="1" lang="en-US" altLang="zh-CN" sz="2400" b="1">
                <a:latin typeface="Times New Roman" pitchFamily="18" charset="0"/>
                <a:ea typeface="楷体_GB2312" pitchFamily="49" charset="-122"/>
              </a:rPr>
              <a:t>TG</a:t>
            </a:r>
            <a:r>
              <a:rPr kumimoji="1" lang="en-US" altLang="zh-CN" sz="2400" b="1" baseline="-25000">
                <a:latin typeface="Times New Roman" pitchFamily="18" charset="0"/>
                <a:ea typeface="楷体_GB2312" pitchFamily="49" charset="-122"/>
              </a:rPr>
              <a:t>1</a:t>
            </a:r>
            <a:r>
              <a:rPr kumimoji="1" lang="zh-CN" altLang="en-US" sz="2400" b="1">
                <a:latin typeface="Times New Roman" pitchFamily="18" charset="0"/>
                <a:ea typeface="楷体_GB2312" pitchFamily="49" charset="-122"/>
              </a:rPr>
              <a:t>截止、</a:t>
            </a:r>
            <a:r>
              <a:rPr kumimoji="1" lang="en-US" altLang="zh-CN" sz="2400" b="1">
                <a:latin typeface="Times New Roman" pitchFamily="18" charset="0"/>
                <a:ea typeface="楷体_GB2312" pitchFamily="49" charset="-122"/>
              </a:rPr>
              <a:t>TG</a:t>
            </a:r>
            <a:r>
              <a:rPr kumimoji="1" lang="en-US" altLang="zh-CN" sz="2400" b="1" baseline="-25000">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导通，</a:t>
            </a:r>
            <a:r>
              <a:rPr kumimoji="1" lang="en-US" altLang="zh-CN" sz="2400" b="1" i="1">
                <a:latin typeface="Times New Roman" pitchFamily="18" charset="0"/>
                <a:ea typeface="楷体_GB2312" pitchFamily="49" charset="-122"/>
              </a:rPr>
              <a:t>u</a:t>
            </a:r>
            <a:r>
              <a:rPr kumimoji="1" lang="en-US" altLang="zh-CN" sz="2400" b="1" baseline="-25000">
                <a:latin typeface="Times New Roman" pitchFamily="18" charset="0"/>
                <a:ea typeface="楷体_GB2312" pitchFamily="49" charset="-122"/>
              </a:rPr>
              <a:t>O</a:t>
            </a:r>
            <a:r>
              <a:rPr kumimoji="1" lang="en-US" altLang="zh-CN" sz="2400" b="1">
                <a:latin typeface="Times New Roman" pitchFamily="18" charset="0"/>
                <a:ea typeface="楷体_GB2312" pitchFamily="49" charset="-122"/>
              </a:rPr>
              <a:t> = </a:t>
            </a:r>
            <a:r>
              <a:rPr kumimoji="1" lang="en-US" altLang="zh-CN" sz="2400" b="1" i="1">
                <a:latin typeface="Times New Roman" pitchFamily="18" charset="0"/>
                <a:ea typeface="楷体_GB2312" pitchFamily="49" charset="-122"/>
              </a:rPr>
              <a:t>u</a:t>
            </a:r>
            <a:r>
              <a:rPr kumimoji="1" lang="en-US" altLang="zh-CN" sz="2400" b="1" baseline="-25000">
                <a:latin typeface="Times New Roman" pitchFamily="18" charset="0"/>
                <a:ea typeface="楷体_GB2312" pitchFamily="49" charset="-122"/>
              </a:rPr>
              <a:t>I2</a:t>
            </a:r>
            <a:r>
              <a:rPr kumimoji="1" lang="zh-CN" altLang="en-US" sz="2400" b="1">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checkerboard(across)">
                                      <p:cBhvr>
                                        <p:cTn id="7" dur="500"/>
                                        <p:tgtEl>
                                          <p:spTgt spid="162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2827">
                                            <p:txEl>
                                              <p:pRg st="0" end="0"/>
                                            </p:txEl>
                                          </p:spTgt>
                                        </p:tgtEl>
                                        <p:attrNameLst>
                                          <p:attrName>style.visibility</p:attrName>
                                        </p:attrNameLst>
                                      </p:cBhvr>
                                      <p:to>
                                        <p:strVal val="visible"/>
                                      </p:to>
                                    </p:set>
                                    <p:animEffect transition="in" filter="wipe(up)">
                                      <p:cBhvr>
                                        <p:cTn id="12" dur="500"/>
                                        <p:tgtEl>
                                          <p:spTgt spid="1628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2827">
                                            <p:txEl>
                                              <p:pRg st="1" end="1"/>
                                            </p:txEl>
                                          </p:spTgt>
                                        </p:tgtEl>
                                        <p:attrNameLst>
                                          <p:attrName>style.visibility</p:attrName>
                                        </p:attrNameLst>
                                      </p:cBhvr>
                                      <p:to>
                                        <p:strVal val="visible"/>
                                      </p:to>
                                    </p:set>
                                    <p:animEffect transition="in" filter="wipe(up)">
                                      <p:cBhvr>
                                        <p:cTn id="17" dur="500"/>
                                        <p:tgtEl>
                                          <p:spTgt spid="162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6"/>
          <p:cNvSpPr>
            <a:spLocks noChangeArrowheads="1"/>
          </p:cNvSpPr>
          <p:nvPr/>
        </p:nvSpPr>
        <p:spPr bwMode="auto">
          <a:xfrm>
            <a:off x="684213" y="981075"/>
            <a:ext cx="7812087" cy="530225"/>
          </a:xfrm>
          <a:prstGeom prst="rect">
            <a:avLst/>
          </a:prstGeom>
          <a:noFill/>
          <a:ln w="9525">
            <a:noFill/>
            <a:miter lim="800000"/>
            <a:headEnd/>
            <a:tailEnd/>
          </a:ln>
          <a:effectLst/>
        </p:spPr>
        <p:txBody>
          <a:bodyPr>
            <a:spAutoFit/>
          </a:bodyPr>
          <a:lstStyle/>
          <a:p>
            <a:pPr>
              <a:lnSpc>
                <a:spcPct val="120000"/>
              </a:lnSpc>
              <a:buClr>
                <a:schemeClr val="accent2"/>
              </a:buClr>
              <a:buSzPct val="80000"/>
              <a:buFont typeface="Wingdings" pitchFamily="2" charset="2"/>
              <a:buNone/>
            </a:pPr>
            <a:r>
              <a:rPr kumimoji="1" lang="en-US" altLang="zh-CN" sz="2400" b="1">
                <a:latin typeface="Times New Roman" pitchFamily="18" charset="0"/>
                <a:ea typeface="楷体_GB2312" pitchFamily="49" charset="-122"/>
              </a:rPr>
              <a:t>②  CMOS</a:t>
            </a:r>
            <a:r>
              <a:rPr kumimoji="1" lang="zh-CN" altLang="en-US" sz="2400" b="1">
                <a:latin typeface="Times New Roman" pitchFamily="18" charset="0"/>
                <a:ea typeface="楷体_GB2312" pitchFamily="49" charset="-122"/>
              </a:rPr>
              <a:t>三态门</a:t>
            </a:r>
          </a:p>
        </p:txBody>
      </p:sp>
      <p:pic>
        <p:nvPicPr>
          <p:cNvPr id="163848" name="Picture 8" descr="R96A0282"/>
          <p:cNvPicPr>
            <a:picLocks noChangeAspect="1" noChangeArrowheads="1"/>
          </p:cNvPicPr>
          <p:nvPr/>
        </p:nvPicPr>
        <p:blipFill>
          <a:blip r:embed="rId2" cstate="print"/>
          <a:srcRect/>
          <a:stretch>
            <a:fillRect/>
          </a:stretch>
        </p:blipFill>
        <p:spPr bwMode="auto">
          <a:xfrm>
            <a:off x="1800225" y="1773238"/>
            <a:ext cx="5400675" cy="2622550"/>
          </a:xfrm>
          <a:prstGeom prst="rect">
            <a:avLst/>
          </a:prstGeom>
          <a:noFill/>
          <a:ln w="19050">
            <a:solidFill>
              <a:srgbClr val="00FF00"/>
            </a:solidFill>
            <a:miter lim="800000"/>
            <a:headEnd/>
            <a:tailEnd/>
          </a:ln>
        </p:spPr>
      </p:pic>
      <p:grpSp>
        <p:nvGrpSpPr>
          <p:cNvPr id="2" name="Group 14"/>
          <p:cNvGrpSpPr>
            <a:grpSpLocks/>
          </p:cNvGrpSpPr>
          <p:nvPr/>
        </p:nvGrpSpPr>
        <p:grpSpPr bwMode="auto">
          <a:xfrm>
            <a:off x="468313" y="4689475"/>
            <a:ext cx="8305800" cy="1114425"/>
            <a:chOff x="192" y="2958"/>
            <a:chExt cx="5232" cy="702"/>
          </a:xfrm>
        </p:grpSpPr>
        <p:sp>
          <p:nvSpPr>
            <p:cNvPr id="163850" name="Rectangle 10"/>
            <p:cNvSpPr>
              <a:spLocks noChangeArrowheads="1"/>
            </p:cNvSpPr>
            <p:nvPr/>
          </p:nvSpPr>
          <p:spPr bwMode="auto">
            <a:xfrm>
              <a:off x="192" y="2958"/>
              <a:ext cx="5232" cy="702"/>
            </a:xfrm>
            <a:prstGeom prst="rect">
              <a:avLst/>
            </a:prstGeom>
            <a:noFill/>
            <a:ln w="9525">
              <a:noFill/>
              <a:miter lim="800000"/>
              <a:headEnd/>
              <a:tailEnd/>
            </a:ln>
            <a:effectLst/>
          </p:spPr>
          <p:txBody>
            <a:bodyPr>
              <a:spAutoFit/>
            </a:bodyPr>
            <a:lstStyle/>
            <a:p>
              <a:pPr>
                <a:lnSpc>
                  <a:spcPct val="140000"/>
                </a:lnSpc>
                <a:buClr>
                  <a:schemeClr val="accent2"/>
                </a:buClr>
                <a:buSzPct val="80000"/>
                <a:buFont typeface="Wingdings" pitchFamily="2" charset="2"/>
                <a:buNone/>
              </a:pP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当</a:t>
              </a:r>
              <a:r>
                <a:rPr kumimoji="1" lang="en-US" altLang="zh-CN" sz="2400" b="1">
                  <a:latin typeface="Times New Roman" pitchFamily="18" charset="0"/>
                  <a:ea typeface="楷体_GB2312" pitchFamily="49" charset="-122"/>
                </a:rPr>
                <a:t>EN= 0</a:t>
              </a:r>
              <a:r>
                <a:rPr kumimoji="1" lang="zh-CN" altLang="en-US" sz="2400" b="1">
                  <a:latin typeface="Times New Roman" pitchFamily="18" charset="0"/>
                  <a:ea typeface="楷体_GB2312" pitchFamily="49" charset="-122"/>
                </a:rPr>
                <a:t>时，</a:t>
              </a:r>
              <a:r>
                <a:rPr kumimoji="1" lang="en-US" altLang="zh-CN" sz="2400" b="1">
                  <a:latin typeface="Times New Roman" pitchFamily="18" charset="0"/>
                  <a:ea typeface="楷体_GB2312" pitchFamily="49" charset="-122"/>
                </a:rPr>
                <a:t>TG</a:t>
              </a:r>
              <a:r>
                <a:rPr kumimoji="1" lang="zh-CN" altLang="en-US" sz="2400" b="1">
                  <a:latin typeface="Times New Roman" pitchFamily="18" charset="0"/>
                  <a:ea typeface="楷体_GB2312" pitchFamily="49" charset="-122"/>
                </a:rPr>
                <a:t>导通，</a:t>
              </a:r>
              <a:r>
                <a:rPr kumimoji="1" lang="en-US" altLang="zh-CN" sz="2400" b="1">
                  <a:latin typeface="Times New Roman" pitchFamily="18" charset="0"/>
                  <a:ea typeface="楷体_GB2312" pitchFamily="49" charset="-122"/>
                </a:rPr>
                <a:t>F=A</a:t>
              </a:r>
              <a:r>
                <a:rPr kumimoji="1" lang="zh-CN" altLang="en-US" sz="2400" b="1">
                  <a:latin typeface="Times New Roman" pitchFamily="18" charset="0"/>
                  <a:ea typeface="楷体_GB2312" pitchFamily="49" charset="-122"/>
                </a:rPr>
                <a:t>；</a:t>
              </a:r>
            </a:p>
            <a:p>
              <a:pPr>
                <a:lnSpc>
                  <a:spcPct val="140000"/>
                </a:lnSpc>
                <a:buClr>
                  <a:schemeClr val="accent2"/>
                </a:buClr>
                <a:buSzPct val="80000"/>
                <a:buFont typeface="Wingdings" pitchFamily="2" charset="2"/>
                <a:buNone/>
              </a:pPr>
              <a:r>
                <a:rPr kumimoji="1" lang="zh-CN" altLang="en-US" sz="2400" b="1">
                  <a:latin typeface="Times New Roman" pitchFamily="18" charset="0"/>
                  <a:ea typeface="楷体_GB2312" pitchFamily="49" charset="-122"/>
                </a:rPr>
                <a:t>      当</a:t>
              </a:r>
              <a:r>
                <a:rPr kumimoji="1" lang="en-US" altLang="zh-CN" sz="2400" b="1">
                  <a:latin typeface="Times New Roman" pitchFamily="18" charset="0"/>
                  <a:ea typeface="楷体_GB2312" pitchFamily="49" charset="-122"/>
                </a:rPr>
                <a:t>EN=1</a:t>
              </a:r>
              <a:r>
                <a:rPr kumimoji="1" lang="zh-CN" altLang="en-US" sz="2400" b="1">
                  <a:latin typeface="Times New Roman" pitchFamily="18" charset="0"/>
                  <a:ea typeface="楷体_GB2312" pitchFamily="49" charset="-122"/>
                </a:rPr>
                <a:t>时，</a:t>
              </a:r>
              <a:r>
                <a:rPr kumimoji="1" lang="en-US" altLang="zh-CN" sz="2400" b="1">
                  <a:latin typeface="Times New Roman" pitchFamily="18" charset="0"/>
                  <a:ea typeface="楷体_GB2312" pitchFamily="49" charset="-122"/>
                </a:rPr>
                <a:t>TG</a:t>
              </a:r>
              <a:r>
                <a:rPr kumimoji="1" lang="zh-CN" altLang="en-US" sz="2400" b="1">
                  <a:latin typeface="Times New Roman" pitchFamily="18" charset="0"/>
                  <a:ea typeface="楷体_GB2312" pitchFamily="49" charset="-122"/>
                </a:rPr>
                <a:t>截止，</a:t>
              </a:r>
              <a:r>
                <a:rPr kumimoji="1" lang="en-US" altLang="zh-CN" sz="2400" b="1">
                  <a:latin typeface="Times New Roman" pitchFamily="18" charset="0"/>
                  <a:ea typeface="楷体_GB2312" pitchFamily="49" charset="-122"/>
                </a:rPr>
                <a:t>F</a:t>
              </a:r>
              <a:r>
                <a:rPr kumimoji="1" lang="zh-CN" altLang="en-US" sz="2400" b="1">
                  <a:latin typeface="Times New Roman" pitchFamily="18" charset="0"/>
                  <a:ea typeface="楷体_GB2312" pitchFamily="49" charset="-122"/>
                </a:rPr>
                <a:t>为高阻输出。</a:t>
              </a:r>
            </a:p>
          </p:txBody>
        </p:sp>
        <p:sp>
          <p:nvSpPr>
            <p:cNvPr id="163851" name="Line 11"/>
            <p:cNvSpPr>
              <a:spLocks noChangeShapeType="1"/>
            </p:cNvSpPr>
            <p:nvPr/>
          </p:nvSpPr>
          <p:spPr bwMode="auto">
            <a:xfrm>
              <a:off x="748" y="3067"/>
              <a:ext cx="249" cy="0"/>
            </a:xfrm>
            <a:prstGeom prst="line">
              <a:avLst/>
            </a:prstGeom>
            <a:noFill/>
            <a:ln w="25400">
              <a:solidFill>
                <a:schemeClr val="tx1"/>
              </a:solidFill>
              <a:round/>
              <a:headEnd/>
              <a:tailEnd/>
            </a:ln>
            <a:effectLst/>
          </p:spPr>
          <p:txBody>
            <a:bodyPr wrap="none"/>
            <a:lstStyle/>
            <a:p>
              <a:endParaRPr lang="zh-CN" altLang="en-US"/>
            </a:p>
          </p:txBody>
        </p:sp>
        <p:sp>
          <p:nvSpPr>
            <p:cNvPr id="163852" name="Line 12"/>
            <p:cNvSpPr>
              <a:spLocks noChangeShapeType="1"/>
            </p:cNvSpPr>
            <p:nvPr/>
          </p:nvSpPr>
          <p:spPr bwMode="auto">
            <a:xfrm>
              <a:off x="2721" y="3067"/>
              <a:ext cx="114" cy="0"/>
            </a:xfrm>
            <a:prstGeom prst="line">
              <a:avLst/>
            </a:prstGeom>
            <a:noFill/>
            <a:ln w="25400">
              <a:solidFill>
                <a:schemeClr val="tx1"/>
              </a:solidFill>
              <a:round/>
              <a:headEnd/>
              <a:tailEnd/>
            </a:ln>
            <a:effectLst/>
          </p:spPr>
          <p:txBody>
            <a:bodyPr wrap="none"/>
            <a:lstStyle/>
            <a:p>
              <a:endParaRPr lang="zh-CN" altLang="en-US"/>
            </a:p>
          </p:txBody>
        </p:sp>
        <p:sp>
          <p:nvSpPr>
            <p:cNvPr id="163853" name="Line 13"/>
            <p:cNvSpPr>
              <a:spLocks noChangeShapeType="1"/>
            </p:cNvSpPr>
            <p:nvPr/>
          </p:nvSpPr>
          <p:spPr bwMode="auto">
            <a:xfrm>
              <a:off x="748" y="3385"/>
              <a:ext cx="227" cy="0"/>
            </a:xfrm>
            <a:prstGeom prst="line">
              <a:avLst/>
            </a:prstGeom>
            <a:noFill/>
            <a:ln w="254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63848"/>
                                        </p:tgtEl>
                                        <p:attrNameLst>
                                          <p:attrName>style.visibility</p:attrName>
                                        </p:attrNameLst>
                                      </p:cBhvr>
                                      <p:to>
                                        <p:strVal val="visible"/>
                                      </p:to>
                                    </p:set>
                                    <p:animEffect transition="in" filter="box(in)">
                                      <p:cBhvr>
                                        <p:cTn id="7" dur="500"/>
                                        <p:tgtEl>
                                          <p:spTgt spid="1638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60" name="Text Box 4"/>
          <p:cNvSpPr txBox="1">
            <a:spLocks noChangeArrowheads="1"/>
          </p:cNvSpPr>
          <p:nvPr/>
        </p:nvSpPr>
        <p:spPr bwMode="auto">
          <a:xfrm>
            <a:off x="611188" y="476250"/>
            <a:ext cx="8064500" cy="4247317"/>
          </a:xfrm>
          <a:prstGeom prst="rect">
            <a:avLst/>
          </a:prstGeom>
          <a:noFill/>
          <a:ln w="9525">
            <a:noFill/>
            <a:miter lim="800000"/>
            <a:headEnd/>
            <a:tailEnd/>
          </a:ln>
          <a:effectLst/>
        </p:spPr>
        <p:txBody>
          <a:bodyPr>
            <a:spAutoFit/>
          </a:bodyPr>
          <a:lstStyle/>
          <a:p>
            <a:pPr>
              <a:spcAft>
                <a:spcPct val="50000"/>
              </a:spcAft>
            </a:pPr>
            <a:r>
              <a:rPr lang="zh-CN" altLang="en-US" sz="2000" dirty="0"/>
              <a:t>（</a:t>
            </a:r>
            <a:r>
              <a:rPr lang="en-US" altLang="zh-CN" sz="2000" dirty="0"/>
              <a:t>3</a:t>
            </a:r>
            <a:r>
              <a:rPr lang="zh-CN" altLang="en-US" sz="2000" dirty="0"/>
              <a:t>）</a:t>
            </a:r>
            <a:r>
              <a:rPr lang="zh-CN" altLang="en-US" sz="2000" b="1" dirty="0"/>
              <a:t>使用</a:t>
            </a:r>
            <a:r>
              <a:rPr lang="en-US" altLang="zh-CN" sz="2000" b="1" dirty="0"/>
              <a:t>CMO</a:t>
            </a:r>
            <a:r>
              <a:rPr lang="zh-CN" altLang="en-US" sz="2000" b="1" dirty="0"/>
              <a:t>集成门电路的注意事项</a:t>
            </a:r>
            <a:endParaRPr lang="zh-CN" altLang="en-US" sz="2000" dirty="0"/>
          </a:p>
          <a:p>
            <a:r>
              <a:rPr lang="zh-CN" altLang="en-US" sz="2000" dirty="0"/>
              <a:t>       国产</a:t>
            </a:r>
            <a:r>
              <a:rPr lang="en-US" altLang="zh-CN" sz="2000" dirty="0"/>
              <a:t>CMOS</a:t>
            </a:r>
            <a:r>
              <a:rPr lang="zh-CN" altLang="en-US" sz="2000" dirty="0"/>
              <a:t>系列数字集成电路主要有</a:t>
            </a:r>
            <a:r>
              <a:rPr lang="en-US" altLang="zh-CN" sz="2000" dirty="0"/>
              <a:t>C000</a:t>
            </a:r>
            <a:r>
              <a:rPr lang="zh-CN" altLang="en-US" sz="2000" dirty="0"/>
              <a:t>和</a:t>
            </a:r>
            <a:r>
              <a:rPr lang="en-US" altLang="zh-CN" sz="2000" dirty="0"/>
              <a:t>CC4000</a:t>
            </a:r>
            <a:r>
              <a:rPr lang="zh-CN" altLang="en-US" sz="2000" dirty="0"/>
              <a:t>两个系列。</a:t>
            </a:r>
            <a:r>
              <a:rPr lang="en-US" altLang="zh-CN" sz="2000" dirty="0"/>
              <a:t>C000</a:t>
            </a:r>
            <a:r>
              <a:rPr lang="zh-CN" altLang="en-US" sz="2000" dirty="0"/>
              <a:t>系列是我国早期的</a:t>
            </a:r>
            <a:r>
              <a:rPr lang="en-US" altLang="zh-CN" sz="2000" dirty="0"/>
              <a:t>CMOS</a:t>
            </a:r>
            <a:r>
              <a:rPr lang="zh-CN" altLang="en-US" sz="2000" dirty="0"/>
              <a:t>集成电路产品，工作电压为</a:t>
            </a:r>
            <a:r>
              <a:rPr lang="en-US" altLang="zh-CN" sz="2000" dirty="0"/>
              <a:t>7</a:t>
            </a:r>
            <a:r>
              <a:rPr lang="zh-CN" altLang="en-US" sz="2000" dirty="0"/>
              <a:t>～</a:t>
            </a:r>
            <a:r>
              <a:rPr lang="en-US" altLang="zh-CN" sz="2000" dirty="0"/>
              <a:t>15 V</a:t>
            </a:r>
            <a:r>
              <a:rPr lang="zh-CN" altLang="en-US" sz="2000" dirty="0"/>
              <a:t>。</a:t>
            </a:r>
            <a:r>
              <a:rPr lang="en-US" altLang="zh-CN" sz="2000" dirty="0"/>
              <a:t>CC4000</a:t>
            </a:r>
            <a:r>
              <a:rPr lang="zh-CN" altLang="en-US" sz="2000" dirty="0"/>
              <a:t>（</a:t>
            </a:r>
            <a:r>
              <a:rPr lang="en-US" altLang="zh-CN" sz="2000" dirty="0"/>
              <a:t>CC14000</a:t>
            </a:r>
            <a:r>
              <a:rPr lang="zh-CN" altLang="en-US" sz="2000" dirty="0"/>
              <a:t>）系列与国际上</a:t>
            </a:r>
            <a:r>
              <a:rPr lang="en-US" altLang="zh-CN" sz="2000" dirty="0"/>
              <a:t>CD4000</a:t>
            </a:r>
            <a:r>
              <a:rPr lang="zh-CN" altLang="en-US" sz="2000" dirty="0"/>
              <a:t>（</a:t>
            </a:r>
            <a:r>
              <a:rPr lang="en-US" altLang="zh-CN" sz="2000" dirty="0"/>
              <a:t>MC14000</a:t>
            </a:r>
            <a:r>
              <a:rPr lang="zh-CN" altLang="en-US" sz="2000" dirty="0"/>
              <a:t>）系列对应工作电压为</a:t>
            </a:r>
            <a:r>
              <a:rPr lang="en-US" altLang="zh-CN" sz="2000" dirty="0"/>
              <a:t>3</a:t>
            </a:r>
            <a:r>
              <a:rPr lang="zh-CN" altLang="en-US" sz="2000" dirty="0"/>
              <a:t>～</a:t>
            </a:r>
            <a:r>
              <a:rPr lang="en-US" altLang="zh-CN" sz="2000" dirty="0"/>
              <a:t>18 V</a:t>
            </a:r>
            <a:r>
              <a:rPr lang="zh-CN" altLang="en-US" sz="2000" dirty="0"/>
              <a:t>，能与</a:t>
            </a:r>
            <a:r>
              <a:rPr lang="en-US" altLang="zh-CN" sz="2000" dirty="0"/>
              <a:t>TTL</a:t>
            </a:r>
            <a:r>
              <a:rPr lang="zh-CN" altLang="en-US" sz="2000" dirty="0"/>
              <a:t>电路共用电源，也便于连接，是目前发展较快，应用较普遍的</a:t>
            </a:r>
            <a:r>
              <a:rPr lang="en-US" altLang="zh-CN" sz="2000" dirty="0"/>
              <a:t>CMOS</a:t>
            </a:r>
            <a:r>
              <a:rPr lang="zh-CN" altLang="en-US" sz="2000" dirty="0"/>
              <a:t>器件。高速</a:t>
            </a:r>
            <a:r>
              <a:rPr lang="en-US" altLang="zh-CN" sz="2000" dirty="0"/>
              <a:t>CMOS</a:t>
            </a:r>
            <a:r>
              <a:rPr lang="zh-CN" altLang="en-US" sz="2000" dirty="0"/>
              <a:t>电路</a:t>
            </a:r>
            <a:r>
              <a:rPr lang="en-US" altLang="zh-CN" sz="2000" dirty="0"/>
              <a:t>CC74HC××</a:t>
            </a:r>
            <a:r>
              <a:rPr lang="zh-CN" altLang="en-US" sz="2000" dirty="0"/>
              <a:t>系列与国际上</a:t>
            </a:r>
            <a:r>
              <a:rPr lang="en-US" altLang="zh-CN" sz="2000" dirty="0"/>
              <a:t>MM74××</a:t>
            </a:r>
            <a:r>
              <a:rPr lang="zh-CN" altLang="en-US" sz="2000" dirty="0"/>
              <a:t>系列相对应。</a:t>
            </a:r>
          </a:p>
          <a:p>
            <a:r>
              <a:rPr lang="zh-CN" altLang="en-US" sz="2000" dirty="0"/>
              <a:t>       </a:t>
            </a:r>
            <a:r>
              <a:rPr lang="en-US" altLang="zh-CN" sz="2000" dirty="0"/>
              <a:t>CMOS</a:t>
            </a:r>
            <a:r>
              <a:rPr lang="zh-CN" altLang="en-US" sz="2000" dirty="0"/>
              <a:t>集成门电路在使用时应注意以下问题：</a:t>
            </a:r>
          </a:p>
          <a:p>
            <a:r>
              <a:rPr lang="zh-CN" altLang="en-US" sz="2000" b="1" dirty="0"/>
              <a:t>       ① 对电源的要求</a:t>
            </a:r>
          </a:p>
          <a:p>
            <a:r>
              <a:rPr lang="zh-CN" altLang="en-US" sz="2000" dirty="0"/>
              <a:t>       </a:t>
            </a:r>
            <a:r>
              <a:rPr lang="en-US" altLang="zh-CN" sz="2000" dirty="0"/>
              <a:t>CMOS</a:t>
            </a:r>
            <a:r>
              <a:rPr lang="zh-CN" altLang="en-US" sz="2000" dirty="0"/>
              <a:t>电路可以在很宽的电源电压范围内提供正常的逻辑功能，如</a:t>
            </a:r>
            <a:r>
              <a:rPr lang="en-US" altLang="zh-CN" sz="2000" dirty="0"/>
              <a:t>C000</a:t>
            </a:r>
            <a:r>
              <a:rPr lang="zh-CN" altLang="en-US" sz="2000" dirty="0"/>
              <a:t>系列为</a:t>
            </a:r>
            <a:r>
              <a:rPr lang="en-US" altLang="zh-CN" sz="2000" dirty="0"/>
              <a:t>7</a:t>
            </a:r>
            <a:r>
              <a:rPr lang="zh-CN" altLang="en-US" sz="2000" dirty="0"/>
              <a:t>～</a:t>
            </a:r>
            <a:r>
              <a:rPr lang="en-US" altLang="zh-CN" sz="2000" dirty="0"/>
              <a:t>15 V</a:t>
            </a:r>
            <a:r>
              <a:rPr lang="zh-CN" altLang="en-US" sz="2000" dirty="0"/>
              <a:t>，</a:t>
            </a:r>
            <a:r>
              <a:rPr lang="en-US" altLang="zh-CN" sz="2000" dirty="0"/>
              <a:t>CC4000</a:t>
            </a:r>
            <a:r>
              <a:rPr lang="zh-CN" altLang="en-US" sz="2000" dirty="0"/>
              <a:t>系列为</a:t>
            </a:r>
            <a:r>
              <a:rPr lang="en-US" altLang="zh-CN" sz="2000" dirty="0"/>
              <a:t>3</a:t>
            </a:r>
            <a:r>
              <a:rPr lang="zh-CN" altLang="en-US" sz="2000" dirty="0"/>
              <a:t>～</a:t>
            </a:r>
            <a:r>
              <a:rPr lang="en-US" altLang="zh-CN" sz="2000" dirty="0"/>
              <a:t>18 V</a:t>
            </a:r>
            <a:r>
              <a:rPr lang="zh-CN" altLang="en-US" sz="2000" dirty="0"/>
              <a:t>。</a:t>
            </a:r>
            <a:r>
              <a:rPr lang="en-US" altLang="zh-CN" sz="2000" i="1" dirty="0"/>
              <a:t>V</a:t>
            </a:r>
            <a:r>
              <a:rPr lang="en-US" altLang="zh-CN" sz="2000" dirty="0"/>
              <a:t>DD</a:t>
            </a:r>
            <a:r>
              <a:rPr lang="zh-CN" altLang="en-US" sz="2000" dirty="0"/>
              <a:t>与</a:t>
            </a:r>
            <a:r>
              <a:rPr lang="en-US" altLang="zh-CN" sz="2000" i="1" dirty="0"/>
              <a:t>V</a:t>
            </a:r>
            <a:r>
              <a:rPr lang="en-US" altLang="zh-CN" sz="2000" dirty="0"/>
              <a:t>SS</a:t>
            </a:r>
            <a:r>
              <a:rPr lang="zh-CN" altLang="en-US" sz="2000" dirty="0"/>
              <a:t>（接地端）绝对不允许接反。否则无论是保护电路或内部电路都可能因过大电流而损坏。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4" name="Text Box 4"/>
          <p:cNvSpPr txBox="1">
            <a:spLocks noChangeArrowheads="1"/>
          </p:cNvSpPr>
          <p:nvPr/>
        </p:nvSpPr>
        <p:spPr bwMode="auto">
          <a:xfrm>
            <a:off x="611188" y="476250"/>
            <a:ext cx="8137525" cy="4708981"/>
          </a:xfrm>
          <a:prstGeom prst="rect">
            <a:avLst/>
          </a:prstGeom>
          <a:noFill/>
          <a:ln w="9525">
            <a:noFill/>
            <a:miter lim="800000"/>
            <a:headEnd/>
            <a:tailEnd/>
          </a:ln>
          <a:effectLst/>
        </p:spPr>
        <p:txBody>
          <a:bodyPr>
            <a:spAutoFit/>
          </a:bodyPr>
          <a:lstStyle/>
          <a:p>
            <a:r>
              <a:rPr lang="en-US" altLang="zh-CN" sz="2000" b="1" dirty="0"/>
              <a:t>       ② </a:t>
            </a:r>
            <a:r>
              <a:rPr lang="zh-CN" altLang="en-US" sz="2000" b="1" dirty="0"/>
              <a:t>对输入端的要求</a:t>
            </a:r>
            <a:r>
              <a:rPr lang="zh-CN" altLang="en-US" sz="2000" dirty="0"/>
              <a:t>         </a:t>
            </a:r>
          </a:p>
          <a:p>
            <a:r>
              <a:rPr lang="zh-CN" altLang="en-US" sz="2000" dirty="0"/>
              <a:t>       为保护输入级</a:t>
            </a:r>
            <a:r>
              <a:rPr lang="en-US" altLang="zh-CN" sz="2000" dirty="0"/>
              <a:t>MOS</a:t>
            </a:r>
            <a:r>
              <a:rPr lang="zh-CN" altLang="en-US" sz="2000" dirty="0"/>
              <a:t>管的氧化层不被击穿，一般</a:t>
            </a:r>
            <a:r>
              <a:rPr lang="en-US" altLang="zh-CN" sz="2000" dirty="0"/>
              <a:t>CMOS</a:t>
            </a:r>
            <a:r>
              <a:rPr lang="zh-CN" altLang="en-US" sz="2000" dirty="0"/>
              <a:t>电路输入端都有二极管保护网络，这就给电路的应用带来一些限制：其一，输入信号必须在</a:t>
            </a:r>
            <a:r>
              <a:rPr lang="en-US" altLang="zh-CN" sz="2000" i="1" dirty="0"/>
              <a:t>V</a:t>
            </a:r>
            <a:r>
              <a:rPr lang="en-US" altLang="zh-CN" sz="2000" dirty="0"/>
              <a:t>DD</a:t>
            </a:r>
            <a:r>
              <a:rPr lang="zh-CN" altLang="en-US" sz="2000" dirty="0"/>
              <a:t>～</a:t>
            </a:r>
            <a:r>
              <a:rPr lang="en-US" altLang="zh-CN" sz="2000" i="1" dirty="0"/>
              <a:t>V</a:t>
            </a:r>
            <a:r>
              <a:rPr lang="en-US" altLang="zh-CN" sz="2000" dirty="0"/>
              <a:t>SS</a:t>
            </a:r>
            <a:r>
              <a:rPr lang="zh-CN" altLang="en-US" sz="2000" dirty="0"/>
              <a:t>之间取值，以防二极管因正偏电流过大而烧坏，一般</a:t>
            </a:r>
            <a:r>
              <a:rPr lang="en-US" altLang="zh-CN" sz="2000" i="1" dirty="0"/>
              <a:t>V</a:t>
            </a:r>
            <a:r>
              <a:rPr lang="en-US" altLang="zh-CN" sz="2000" dirty="0"/>
              <a:t>SS≤</a:t>
            </a:r>
            <a:r>
              <a:rPr lang="en-US" altLang="zh-CN" sz="2000" i="1" dirty="0"/>
              <a:t>U</a:t>
            </a:r>
            <a:r>
              <a:rPr lang="en-US" altLang="zh-CN" sz="2000" dirty="0"/>
              <a:t>I L≤0.3</a:t>
            </a:r>
            <a:r>
              <a:rPr lang="en-US" altLang="zh-CN" sz="2000" i="1" dirty="0"/>
              <a:t>V</a:t>
            </a:r>
            <a:r>
              <a:rPr lang="en-US" altLang="zh-CN" sz="2000" dirty="0"/>
              <a:t>DD</a:t>
            </a:r>
            <a:r>
              <a:rPr lang="zh-CN" altLang="en-US" sz="2000" dirty="0"/>
              <a:t>；</a:t>
            </a:r>
            <a:r>
              <a:rPr lang="en-US" altLang="zh-CN" sz="2000" dirty="0"/>
              <a:t>0.7</a:t>
            </a:r>
            <a:r>
              <a:rPr lang="en-US" altLang="zh-CN" sz="2000" i="1" dirty="0"/>
              <a:t>V</a:t>
            </a:r>
            <a:r>
              <a:rPr lang="en-US" altLang="zh-CN" sz="2000" dirty="0"/>
              <a:t>DD≤</a:t>
            </a:r>
            <a:r>
              <a:rPr lang="en-US" altLang="zh-CN" sz="2000" i="1" dirty="0"/>
              <a:t>U</a:t>
            </a:r>
            <a:r>
              <a:rPr lang="en-US" altLang="zh-CN" sz="2000" dirty="0"/>
              <a:t>I H≤</a:t>
            </a:r>
            <a:r>
              <a:rPr lang="en-US" altLang="zh-CN" sz="2000" i="1" dirty="0"/>
              <a:t>V</a:t>
            </a:r>
            <a:r>
              <a:rPr lang="en-US" altLang="zh-CN" sz="2000" dirty="0"/>
              <a:t>DD</a:t>
            </a:r>
            <a:r>
              <a:rPr lang="zh-CN" altLang="en-US" sz="2000" dirty="0"/>
              <a:t>。</a:t>
            </a:r>
            <a:r>
              <a:rPr lang="en-US" altLang="zh-CN" sz="2000" i="1" dirty="0" err="1"/>
              <a:t>u</a:t>
            </a:r>
            <a:r>
              <a:rPr lang="en-US" altLang="zh-CN" sz="2000" dirty="0" err="1"/>
              <a:t>i</a:t>
            </a:r>
            <a:r>
              <a:rPr lang="zh-CN" altLang="en-US" sz="2000" dirty="0"/>
              <a:t>的极限值为（</a:t>
            </a:r>
            <a:r>
              <a:rPr lang="en-US" altLang="zh-CN" sz="2000" i="1" dirty="0"/>
              <a:t>V</a:t>
            </a:r>
            <a:r>
              <a:rPr lang="en-US" altLang="zh-CN" sz="2000" dirty="0"/>
              <a:t>SS - 0.5 V</a:t>
            </a:r>
            <a:r>
              <a:rPr lang="zh-CN" altLang="en-US" sz="2000" dirty="0"/>
              <a:t>）～（</a:t>
            </a:r>
            <a:r>
              <a:rPr lang="en-US" altLang="zh-CN" sz="2000" i="1" dirty="0"/>
              <a:t>V</a:t>
            </a:r>
            <a:r>
              <a:rPr lang="en-US" altLang="zh-CN" sz="2000" dirty="0"/>
              <a:t>DD + 0.5 V</a:t>
            </a:r>
            <a:r>
              <a:rPr lang="zh-CN" altLang="en-US" sz="2000" dirty="0"/>
              <a:t>）。其二，每个输入端的典型输入电流为</a:t>
            </a:r>
            <a:r>
              <a:rPr lang="en-US" altLang="zh-CN" sz="2000" dirty="0"/>
              <a:t>10 </a:t>
            </a:r>
            <a:r>
              <a:rPr lang="en-US" altLang="zh-CN" sz="2000" dirty="0" err="1"/>
              <a:t>pA</a:t>
            </a:r>
            <a:r>
              <a:rPr lang="zh-CN" altLang="en-US" sz="2000" dirty="0"/>
              <a:t>。输入电流以不超过</a:t>
            </a:r>
            <a:r>
              <a:rPr lang="en-US" altLang="zh-CN" sz="2000" dirty="0"/>
              <a:t>1mA</a:t>
            </a:r>
            <a:r>
              <a:rPr lang="zh-CN" altLang="en-US" sz="2000" dirty="0"/>
              <a:t>为佳。</a:t>
            </a:r>
          </a:p>
          <a:p>
            <a:r>
              <a:rPr lang="zh-CN" altLang="en-US" sz="2000" dirty="0"/>
              <a:t>       多余输入端一般不允许悬空。</a:t>
            </a:r>
            <a:r>
              <a:rPr lang="zh-CN" altLang="en-US" sz="2000" b="1" dirty="0"/>
              <a:t>与</a:t>
            </a:r>
            <a:r>
              <a:rPr lang="zh-CN" altLang="en-US" sz="2000" dirty="0"/>
              <a:t>门及</a:t>
            </a:r>
            <a:r>
              <a:rPr lang="zh-CN" altLang="en-US" sz="2000" b="1" dirty="0"/>
              <a:t>与非</a:t>
            </a:r>
            <a:r>
              <a:rPr lang="zh-CN" altLang="en-US" sz="2000" dirty="0"/>
              <a:t>门的多余输入端应接至</a:t>
            </a:r>
            <a:r>
              <a:rPr lang="en-US" altLang="zh-CN" sz="2000" i="1" dirty="0"/>
              <a:t>V</a:t>
            </a:r>
            <a:r>
              <a:rPr lang="en-US" altLang="zh-CN" sz="2000" dirty="0"/>
              <a:t>DD</a:t>
            </a:r>
            <a:r>
              <a:rPr lang="zh-CN" altLang="en-US" sz="2000" dirty="0"/>
              <a:t>或高电平，</a:t>
            </a:r>
            <a:r>
              <a:rPr lang="zh-CN" altLang="en-US" sz="2000" b="1" dirty="0"/>
              <a:t>或</a:t>
            </a:r>
            <a:r>
              <a:rPr lang="zh-CN" altLang="en-US" sz="2000" dirty="0"/>
              <a:t>门和</a:t>
            </a:r>
            <a:r>
              <a:rPr lang="zh-CN" altLang="en-US" sz="2000" b="1" dirty="0"/>
              <a:t>或非</a:t>
            </a:r>
            <a:r>
              <a:rPr lang="zh-CN" altLang="en-US" sz="2000" dirty="0"/>
              <a:t>门的多余输入端应接至</a:t>
            </a:r>
            <a:r>
              <a:rPr lang="en-US" altLang="zh-CN" sz="2000" i="1" dirty="0"/>
              <a:t>V</a:t>
            </a:r>
            <a:r>
              <a:rPr lang="en-US" altLang="zh-CN" sz="2000" dirty="0"/>
              <a:t>SS</a:t>
            </a:r>
            <a:r>
              <a:rPr lang="zh-CN" altLang="en-US" sz="2000" dirty="0"/>
              <a:t>或低电平。</a:t>
            </a:r>
          </a:p>
          <a:p>
            <a:r>
              <a:rPr lang="zh-CN" altLang="en-US" sz="2000" b="1" dirty="0"/>
              <a:t>       </a:t>
            </a:r>
          </a:p>
          <a:p>
            <a:r>
              <a:rPr lang="zh-CN" altLang="en-US" sz="2000" b="1" dirty="0"/>
              <a:t>       ③ 对输出端的要求</a:t>
            </a:r>
          </a:p>
          <a:p>
            <a:r>
              <a:rPr lang="zh-CN" altLang="en-US" sz="2000" dirty="0"/>
              <a:t>       集成</a:t>
            </a:r>
            <a:r>
              <a:rPr lang="en-US" altLang="zh-CN" sz="2000" dirty="0"/>
              <a:t>CMOS</a:t>
            </a:r>
            <a:r>
              <a:rPr lang="zh-CN" altLang="en-US" sz="2000" dirty="0"/>
              <a:t>电路的输出端不允许直接接</a:t>
            </a:r>
            <a:r>
              <a:rPr lang="en-US" altLang="zh-CN" sz="2000" i="1" dirty="0"/>
              <a:t>V</a:t>
            </a:r>
            <a:r>
              <a:rPr lang="en-US" altLang="zh-CN" sz="2000" dirty="0"/>
              <a:t>DD</a:t>
            </a:r>
            <a:r>
              <a:rPr lang="zh-CN" altLang="en-US" sz="2000" dirty="0"/>
              <a:t>或</a:t>
            </a:r>
            <a:r>
              <a:rPr lang="en-US" altLang="zh-CN" sz="2000" i="1" dirty="0"/>
              <a:t>V</a:t>
            </a:r>
            <a:r>
              <a:rPr lang="en-US" altLang="zh-CN" sz="2000" dirty="0"/>
              <a:t>SS</a:t>
            </a:r>
            <a:r>
              <a:rPr lang="zh-CN" altLang="en-US" sz="2000" dirty="0"/>
              <a:t>，否则将导致器件损坏。一般情况下不允许输出端并联。因为不同的器件参数不一致，有可能导致</a:t>
            </a:r>
            <a:r>
              <a:rPr lang="en-US" altLang="zh-CN" sz="2000" dirty="0"/>
              <a:t>NMOS</a:t>
            </a:r>
            <a:r>
              <a:rPr lang="zh-CN" altLang="en-US" sz="2000" dirty="0"/>
              <a:t>和</a:t>
            </a:r>
            <a:r>
              <a:rPr lang="en-US" altLang="zh-CN" sz="2000" dirty="0"/>
              <a:t>PMOS</a:t>
            </a:r>
            <a:r>
              <a:rPr lang="zh-CN" altLang="en-US" sz="2000" dirty="0"/>
              <a:t>同时导通，形成大电流。但为了增加驱动能力，可以将同一芯片上相同门电路的输入端、输出端分别并联使用。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8" name="Text Box 4"/>
          <p:cNvSpPr txBox="1">
            <a:spLocks noChangeArrowheads="1"/>
          </p:cNvSpPr>
          <p:nvPr/>
        </p:nvSpPr>
        <p:spPr bwMode="auto">
          <a:xfrm>
            <a:off x="611188" y="404813"/>
            <a:ext cx="8064500" cy="5589222"/>
          </a:xfrm>
          <a:prstGeom prst="rect">
            <a:avLst/>
          </a:prstGeom>
          <a:noFill/>
          <a:ln w="9525">
            <a:noFill/>
            <a:miter lim="800000"/>
            <a:headEnd/>
            <a:tailEnd/>
          </a:ln>
          <a:effectLst/>
        </p:spPr>
        <p:txBody>
          <a:bodyPr>
            <a:spAutoFit/>
          </a:bodyPr>
          <a:lstStyle/>
          <a:p>
            <a:pPr>
              <a:spcAft>
                <a:spcPct val="55000"/>
              </a:spcAft>
            </a:pPr>
            <a:r>
              <a:rPr lang="en-US" altLang="zh-CN" sz="2400" b="1" dirty="0"/>
              <a:t>3. TTL</a:t>
            </a:r>
            <a:r>
              <a:rPr lang="zh-CN" altLang="en-US" sz="2400" b="1" dirty="0"/>
              <a:t>与</a:t>
            </a:r>
            <a:r>
              <a:rPr lang="en-US" altLang="zh-CN" sz="2400" b="1" dirty="0"/>
              <a:t>MOS</a:t>
            </a:r>
            <a:r>
              <a:rPr lang="zh-CN" altLang="en-US" sz="2400" b="1" dirty="0"/>
              <a:t>门电路之间的接口技术</a:t>
            </a:r>
          </a:p>
          <a:p>
            <a:r>
              <a:rPr lang="zh-CN" altLang="en-US" sz="2000" dirty="0"/>
              <a:t>       集成</a:t>
            </a:r>
            <a:r>
              <a:rPr lang="en-US" altLang="zh-CN" sz="2000" dirty="0"/>
              <a:t>CMOS</a:t>
            </a:r>
            <a:r>
              <a:rPr lang="zh-CN" altLang="en-US" sz="2000" dirty="0"/>
              <a:t>电路与集成</a:t>
            </a:r>
            <a:r>
              <a:rPr lang="en-US" altLang="zh-CN" sz="2000" dirty="0"/>
              <a:t>TTL</a:t>
            </a:r>
            <a:r>
              <a:rPr lang="zh-CN" altLang="en-US" sz="2000" dirty="0"/>
              <a:t>电路相比，</a:t>
            </a:r>
            <a:r>
              <a:rPr lang="en-US" altLang="zh-CN" sz="2000" dirty="0"/>
              <a:t>CMOS</a:t>
            </a:r>
            <a:r>
              <a:rPr lang="zh-CN" altLang="en-US" sz="2000" dirty="0"/>
              <a:t>电路比</a:t>
            </a:r>
            <a:r>
              <a:rPr lang="en-US" altLang="zh-CN" sz="2000" dirty="0"/>
              <a:t>TTL</a:t>
            </a:r>
            <a:r>
              <a:rPr lang="zh-CN" altLang="en-US" sz="2000" dirty="0"/>
              <a:t>电路功耗低，抗干扰能力强，电源电压适用范围宽，扇出能力强；</a:t>
            </a:r>
            <a:r>
              <a:rPr lang="en-US" altLang="zh-CN" sz="2000" dirty="0"/>
              <a:t>TTL</a:t>
            </a:r>
            <a:r>
              <a:rPr lang="zh-CN" altLang="en-US" sz="2000" dirty="0"/>
              <a:t>电路比</a:t>
            </a:r>
            <a:r>
              <a:rPr lang="en-US" altLang="zh-CN" sz="2000" dirty="0"/>
              <a:t>CMOS</a:t>
            </a:r>
            <a:r>
              <a:rPr lang="zh-CN" altLang="en-US" sz="2000" dirty="0"/>
              <a:t>电路延迟时间短、工作频率高。在使用时，可根据电路的要求及门电路的特点进行选用。</a:t>
            </a:r>
          </a:p>
          <a:p>
            <a:r>
              <a:rPr lang="zh-CN" altLang="en-US" sz="2000" dirty="0"/>
              <a:t>在数字系统中，常遇到不同类型集成电路混合使用的情况。由于输入输出电平、带负载能力等参数的不同，不同类型的集成电路相互连接时，需要合适的接口电路。下面介绍</a:t>
            </a:r>
            <a:r>
              <a:rPr lang="en-US" altLang="zh-CN" sz="2000" dirty="0"/>
              <a:t>TTL</a:t>
            </a:r>
            <a:r>
              <a:rPr lang="zh-CN" altLang="en-US" sz="2000" dirty="0"/>
              <a:t>与</a:t>
            </a:r>
            <a:r>
              <a:rPr lang="en-US" altLang="zh-CN" sz="2000" dirty="0"/>
              <a:t>MOS</a:t>
            </a:r>
            <a:r>
              <a:rPr lang="zh-CN" altLang="en-US" sz="2000" dirty="0"/>
              <a:t>门电路之间的接口技术。</a:t>
            </a:r>
            <a:endParaRPr lang="zh-CN" altLang="en-US" sz="2000" b="1" dirty="0"/>
          </a:p>
          <a:p>
            <a:pPr>
              <a:spcBef>
                <a:spcPct val="45000"/>
              </a:spcBef>
              <a:spcAft>
                <a:spcPct val="55000"/>
              </a:spcAft>
            </a:pPr>
            <a:r>
              <a:rPr lang="zh-CN" altLang="en-US" sz="2000" b="1" dirty="0"/>
              <a:t>（</a:t>
            </a:r>
            <a:r>
              <a:rPr lang="en-US" altLang="zh-CN" sz="2000" b="1" dirty="0"/>
              <a:t>1</a:t>
            </a:r>
            <a:r>
              <a:rPr lang="zh-CN" altLang="en-US" sz="2000" b="1" dirty="0"/>
              <a:t>）</a:t>
            </a:r>
            <a:r>
              <a:rPr lang="en-US" altLang="zh-CN" sz="2000" b="1" dirty="0"/>
              <a:t>TTL</a:t>
            </a:r>
            <a:r>
              <a:rPr lang="zh-CN" altLang="en-US" sz="2000" b="1" dirty="0"/>
              <a:t>门电路驱动</a:t>
            </a:r>
            <a:r>
              <a:rPr lang="en-US" altLang="zh-CN" sz="2000" b="1" dirty="0"/>
              <a:t>MOS</a:t>
            </a:r>
            <a:r>
              <a:rPr lang="zh-CN" altLang="en-US" sz="2000" b="1" dirty="0"/>
              <a:t>门电路</a:t>
            </a:r>
            <a:endParaRPr lang="zh-CN" altLang="en-US" sz="2000" dirty="0"/>
          </a:p>
          <a:p>
            <a:r>
              <a:rPr lang="zh-CN" altLang="en-US" sz="2000" b="1" dirty="0"/>
              <a:t>       ① 当</a:t>
            </a:r>
            <a:r>
              <a:rPr lang="en-US" altLang="zh-CN" sz="2000" b="1" i="1" dirty="0"/>
              <a:t>V</a:t>
            </a:r>
            <a:r>
              <a:rPr lang="en-US" altLang="zh-CN" sz="2000" b="1" dirty="0"/>
              <a:t>CC = </a:t>
            </a:r>
            <a:r>
              <a:rPr lang="en-US" altLang="zh-CN" sz="2000" b="1" i="1" dirty="0"/>
              <a:t>V</a:t>
            </a:r>
            <a:r>
              <a:rPr lang="en-US" altLang="zh-CN" sz="2000" b="1" dirty="0"/>
              <a:t>DD = +5 V</a:t>
            </a:r>
            <a:r>
              <a:rPr lang="zh-CN" altLang="en-US" sz="2000" b="1" dirty="0"/>
              <a:t>时</a:t>
            </a:r>
          </a:p>
          <a:p>
            <a:r>
              <a:rPr lang="zh-CN" altLang="en-US" sz="2000" dirty="0"/>
              <a:t>        </a:t>
            </a:r>
            <a:r>
              <a:rPr lang="en-US" altLang="zh-CN" sz="2000" dirty="0"/>
              <a:t>TTL</a:t>
            </a:r>
            <a:r>
              <a:rPr lang="zh-CN" altLang="en-US" sz="2000" dirty="0"/>
              <a:t>电路一般可以直接驱动</a:t>
            </a:r>
            <a:r>
              <a:rPr lang="en-US" altLang="zh-CN" sz="2000" dirty="0"/>
              <a:t>CMOS</a:t>
            </a:r>
            <a:r>
              <a:rPr lang="zh-CN" altLang="en-US" sz="2000" dirty="0"/>
              <a:t>电路。由于</a:t>
            </a:r>
            <a:r>
              <a:rPr lang="en-US" altLang="zh-CN" sz="2000" dirty="0"/>
              <a:t>CMOS</a:t>
            </a:r>
            <a:r>
              <a:rPr lang="zh-CN" altLang="en-US" sz="2000" dirty="0"/>
              <a:t>输入高电平时要求</a:t>
            </a:r>
            <a:r>
              <a:rPr lang="en-US" altLang="zh-CN" sz="2000" i="1" dirty="0"/>
              <a:t>U</a:t>
            </a:r>
            <a:r>
              <a:rPr lang="en-US" altLang="zh-CN" sz="2000" dirty="0"/>
              <a:t>IH</a:t>
            </a:r>
            <a:r>
              <a:rPr lang="zh-CN" altLang="en-US" sz="2000" dirty="0"/>
              <a:t>＞</a:t>
            </a:r>
            <a:r>
              <a:rPr lang="en-US" altLang="zh-CN" sz="2000" dirty="0"/>
              <a:t>3.5 V</a:t>
            </a:r>
            <a:r>
              <a:rPr lang="zh-CN" altLang="en-US" sz="2000" dirty="0"/>
              <a:t>，而</a:t>
            </a:r>
            <a:r>
              <a:rPr lang="en-US" altLang="zh-CN" sz="2000" dirty="0"/>
              <a:t>TTL</a:t>
            </a:r>
            <a:r>
              <a:rPr lang="zh-CN" altLang="en-US" sz="2000" dirty="0"/>
              <a:t>输出高电平下限</a:t>
            </a:r>
            <a:r>
              <a:rPr lang="en-US" altLang="zh-CN" sz="2000" i="1" dirty="0"/>
              <a:t>U</a:t>
            </a:r>
            <a:r>
              <a:rPr lang="en-US" altLang="zh-CN" sz="2000" dirty="0"/>
              <a:t>OH</a:t>
            </a:r>
            <a:r>
              <a:rPr lang="zh-CN" altLang="en-US" sz="2000" dirty="0"/>
              <a:t>（</a:t>
            </a:r>
            <a:r>
              <a:rPr lang="en-US" altLang="zh-CN" sz="2000" dirty="0"/>
              <a:t>min</a:t>
            </a:r>
            <a:r>
              <a:rPr lang="zh-CN" altLang="en-US" sz="2000" dirty="0"/>
              <a:t>）</a:t>
            </a:r>
            <a:r>
              <a:rPr lang="en-US" altLang="zh-CN" sz="2000" dirty="0"/>
              <a:t>= 2 V</a:t>
            </a:r>
            <a:r>
              <a:rPr lang="zh-CN" altLang="en-US" sz="2000" dirty="0"/>
              <a:t>，通常在</a:t>
            </a:r>
            <a:r>
              <a:rPr lang="en-US" altLang="zh-CN" sz="2000" dirty="0"/>
              <a:t>TTL</a:t>
            </a:r>
            <a:r>
              <a:rPr lang="zh-CN" altLang="en-US" sz="2000" dirty="0"/>
              <a:t>输出端加上一个上拉电阻</a:t>
            </a:r>
            <a:r>
              <a:rPr lang="en-US" altLang="zh-CN" sz="2000" i="1" dirty="0"/>
              <a:t>R</a:t>
            </a:r>
            <a:r>
              <a:rPr lang="zh-CN" altLang="en-US" sz="2000" dirty="0"/>
              <a:t>，如图</a:t>
            </a:r>
            <a:r>
              <a:rPr lang="en-US" altLang="zh-CN" sz="2000" dirty="0"/>
              <a:t>7-18</a:t>
            </a:r>
            <a:r>
              <a:rPr lang="zh-CN" altLang="en-US" sz="2000" dirty="0"/>
              <a:t>（</a:t>
            </a:r>
            <a:r>
              <a:rPr lang="en-US" altLang="zh-CN" sz="2000" dirty="0"/>
              <a:t>a</a:t>
            </a:r>
            <a:r>
              <a:rPr lang="zh-CN" altLang="en-US" sz="2000" dirty="0"/>
              <a:t>）所示。</a:t>
            </a:r>
          </a:p>
          <a:p>
            <a:r>
              <a:rPr lang="zh-CN" altLang="en-US" sz="2000" b="1" dirty="0"/>
              <a:t>       ② 当</a:t>
            </a:r>
            <a:r>
              <a:rPr lang="en-US" altLang="zh-CN" sz="2000" b="1" i="1" dirty="0"/>
              <a:t>V</a:t>
            </a:r>
            <a:r>
              <a:rPr lang="en-US" altLang="zh-CN" sz="2000" b="1" dirty="0"/>
              <a:t>DD = +3</a:t>
            </a:r>
            <a:r>
              <a:rPr lang="zh-CN" altLang="en-US" sz="2000" b="1" dirty="0"/>
              <a:t>～</a:t>
            </a:r>
            <a:r>
              <a:rPr lang="en-US" altLang="zh-CN" sz="2000" b="1" dirty="0"/>
              <a:t>18 V</a:t>
            </a:r>
            <a:r>
              <a:rPr lang="zh-CN" altLang="en-US" sz="2000" b="1" dirty="0"/>
              <a:t>时</a:t>
            </a:r>
          </a:p>
          <a:p>
            <a:r>
              <a:rPr lang="zh-CN" altLang="en-US" sz="2000" dirty="0"/>
              <a:t>       可采用将</a:t>
            </a:r>
            <a:r>
              <a:rPr lang="en-US" altLang="zh-CN" sz="2000" dirty="0"/>
              <a:t>TTL</a:t>
            </a:r>
            <a:r>
              <a:rPr lang="zh-CN" altLang="en-US" sz="2000" dirty="0"/>
              <a:t>电路改用</a:t>
            </a:r>
            <a:r>
              <a:rPr lang="en-US" altLang="zh-CN" sz="2000" dirty="0"/>
              <a:t>OC</a:t>
            </a:r>
            <a:r>
              <a:rPr lang="zh-CN" altLang="en-US" sz="2000" dirty="0"/>
              <a:t>门，如图</a:t>
            </a:r>
            <a:r>
              <a:rPr lang="en-US" altLang="zh-CN" sz="2000" dirty="0"/>
              <a:t>7-18</a:t>
            </a:r>
            <a:r>
              <a:rPr lang="zh-CN" altLang="en-US" sz="2000" dirty="0"/>
              <a:t>（</a:t>
            </a:r>
            <a:r>
              <a:rPr lang="en-US" altLang="zh-CN" sz="2000" dirty="0"/>
              <a:t>b</a:t>
            </a:r>
            <a:r>
              <a:rPr lang="zh-CN" altLang="en-US" sz="2000" dirty="0"/>
              <a:t>）所示，或采用具有电平移动功能的</a:t>
            </a:r>
            <a:r>
              <a:rPr lang="en-US" altLang="zh-CN" sz="2000" dirty="0"/>
              <a:t>CMOS</a:t>
            </a:r>
            <a:r>
              <a:rPr lang="zh-CN" altLang="en-US" sz="2000" dirty="0"/>
              <a:t>电路作为接口电路的方法，如图</a:t>
            </a:r>
            <a:r>
              <a:rPr lang="en-US" altLang="zh-CN" sz="2000" dirty="0"/>
              <a:t>7-18</a:t>
            </a:r>
            <a:r>
              <a:rPr lang="zh-CN" altLang="en-US" sz="2000" dirty="0"/>
              <a:t>（</a:t>
            </a:r>
            <a:r>
              <a:rPr lang="en-US" altLang="zh-CN" sz="2000" dirty="0"/>
              <a:t>c</a:t>
            </a:r>
            <a:r>
              <a:rPr lang="zh-CN" altLang="en-US" sz="2000" dirty="0"/>
              <a:t>）所示</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8532" name="Picture 4" descr="0235"/>
          <p:cNvPicPr>
            <a:picLocks noChangeAspect="1" noChangeArrowheads="1"/>
          </p:cNvPicPr>
          <p:nvPr/>
        </p:nvPicPr>
        <p:blipFill>
          <a:blip r:embed="rId2" cstate="print"/>
          <a:srcRect/>
          <a:stretch>
            <a:fillRect/>
          </a:stretch>
        </p:blipFill>
        <p:spPr bwMode="auto">
          <a:xfrm>
            <a:off x="467544" y="620688"/>
            <a:ext cx="8151007" cy="2241575"/>
          </a:xfrm>
          <a:prstGeom prst="rect">
            <a:avLst/>
          </a:prstGeom>
          <a:noFill/>
        </p:spPr>
      </p:pic>
      <p:sp>
        <p:nvSpPr>
          <p:cNvPr id="918533" name="Text Box 5"/>
          <p:cNvSpPr txBox="1">
            <a:spLocks noChangeArrowheads="1"/>
          </p:cNvSpPr>
          <p:nvPr/>
        </p:nvSpPr>
        <p:spPr bwMode="auto">
          <a:xfrm>
            <a:off x="3563938" y="3213100"/>
            <a:ext cx="1871662"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7-18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60" name="Text Box 4"/>
          <p:cNvSpPr txBox="1">
            <a:spLocks noChangeArrowheads="1"/>
          </p:cNvSpPr>
          <p:nvPr/>
        </p:nvSpPr>
        <p:spPr bwMode="auto">
          <a:xfrm>
            <a:off x="611188" y="476250"/>
            <a:ext cx="8208962" cy="5053013"/>
          </a:xfrm>
          <a:prstGeom prst="rect">
            <a:avLst/>
          </a:prstGeom>
          <a:noFill/>
          <a:ln w="9525">
            <a:noFill/>
            <a:miter lim="800000"/>
            <a:headEnd/>
            <a:tailEnd/>
          </a:ln>
          <a:effectLst/>
        </p:spPr>
        <p:txBody>
          <a:bodyPr>
            <a:spAutoFit/>
          </a:bodyPr>
          <a:lstStyle/>
          <a:p>
            <a:pPr>
              <a:spcAft>
                <a:spcPct val="55000"/>
              </a:spcAft>
            </a:pPr>
            <a:r>
              <a:rPr lang="en-US" altLang="zh-CN" sz="2400" b="1"/>
              <a:t>7.1.3  </a:t>
            </a:r>
            <a:r>
              <a:rPr lang="zh-CN" altLang="en-US" sz="2400" b="1"/>
              <a:t>数字电路的应用</a:t>
            </a:r>
          </a:p>
          <a:p>
            <a:r>
              <a:rPr lang="zh-CN" altLang="en-US"/>
              <a:t>       数字电路较模拟电路具有更多的优点，如有较强的稳定性、可靠性和抗干扰能力，精确度较高，具有算术运算和逻辑运算能力，可进行逻辑推理和逻辑判断，电路结构简单，便于制造和集成等。因此，数字电路的应用领域越来越广泛。</a:t>
            </a:r>
          </a:p>
          <a:p>
            <a:r>
              <a:rPr lang="zh-CN" altLang="en-US"/>
              <a:t>在</a:t>
            </a:r>
            <a:r>
              <a:rPr lang="zh-CN" altLang="en-US" b="1"/>
              <a:t>数字通信系统</a:t>
            </a:r>
            <a:r>
              <a:rPr lang="zh-CN" altLang="en-US"/>
              <a:t>中，可以用若干个</a:t>
            </a:r>
            <a:r>
              <a:rPr lang="en-US" altLang="zh-CN" b="1"/>
              <a:t>0</a:t>
            </a:r>
            <a:r>
              <a:rPr lang="zh-CN" altLang="en-US"/>
              <a:t>和</a:t>
            </a:r>
            <a:r>
              <a:rPr lang="en-US" altLang="zh-CN" b="1"/>
              <a:t>1</a:t>
            </a:r>
            <a:r>
              <a:rPr lang="zh-CN" altLang="en-US"/>
              <a:t>编成各种代码，分别代表不同的含义，用以实现信息的传送。</a:t>
            </a:r>
          </a:p>
          <a:p>
            <a:r>
              <a:rPr lang="zh-CN" altLang="en-US"/>
              <a:t>       利用数字电路的逻辑推理和判断功能，可以设计出各式各样的</a:t>
            </a:r>
            <a:r>
              <a:rPr lang="zh-CN" altLang="en-US" b="1"/>
              <a:t>数控装置</a:t>
            </a:r>
            <a:r>
              <a:rPr lang="zh-CN" altLang="en-US"/>
              <a:t>，用来实现对生产和过程的自动控制。其工作过程是：首先用传感器在现场采集受控对象的数据，求出它们与设定数据的偏差，接着由数字电路进行计算、判断，然后产生相应的控制信号，驱动伺服装置对受控对象进行控制或调整。这样不仅能通过连续监控提高生产的安全性和自动化水平，同时也提高了产品的质量，降低了成本，减轻了劳动强度。</a:t>
            </a:r>
          </a:p>
          <a:p>
            <a:r>
              <a:rPr lang="zh-CN" altLang="en-US"/>
              <a:t>       在数字电子技术基础上发展起来的数字</a:t>
            </a:r>
            <a:r>
              <a:rPr lang="zh-CN" altLang="en-US" b="1"/>
              <a:t>电子计算机</a:t>
            </a:r>
            <a:r>
              <a:rPr lang="zh-CN" altLang="en-US"/>
              <a:t>，是当代科学技术最杰出的成就之一。今天，电子计算机不仅成了近代自动控制系统中不可缺少的一个重要组成部分，而且已经渗透到了国民经济和人民生活的各个领域，成为人们工作、生活、学习不可或缺的重要组成部分，并在许多方面产生了根本性的变革。尤其是计算机网络技术的飞速发展，使人们获取信息、享受网络服务更为便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6" name="Text Box 4"/>
          <p:cNvSpPr txBox="1">
            <a:spLocks noChangeArrowheads="1"/>
          </p:cNvSpPr>
          <p:nvPr/>
        </p:nvSpPr>
        <p:spPr bwMode="auto">
          <a:xfrm>
            <a:off x="467544" y="332656"/>
            <a:ext cx="8208962" cy="3323987"/>
          </a:xfrm>
          <a:prstGeom prst="rect">
            <a:avLst/>
          </a:prstGeom>
          <a:noFill/>
          <a:ln w="9525">
            <a:noFill/>
            <a:miter lim="800000"/>
            <a:headEnd/>
            <a:tailEnd/>
          </a:ln>
          <a:effectLst/>
        </p:spPr>
        <p:txBody>
          <a:bodyPr>
            <a:spAutoFit/>
          </a:bodyPr>
          <a:lstStyle/>
          <a:p>
            <a:pPr>
              <a:spcAft>
                <a:spcPct val="50000"/>
              </a:spcAft>
            </a:pPr>
            <a:r>
              <a:rPr lang="zh-CN" altLang="en-US" sz="2000" b="1" dirty="0"/>
              <a:t>（</a:t>
            </a:r>
            <a:r>
              <a:rPr lang="en-US" altLang="zh-CN" sz="2000" b="1" dirty="0"/>
              <a:t>2</a:t>
            </a:r>
            <a:r>
              <a:rPr lang="zh-CN" altLang="en-US" sz="2000" b="1" dirty="0"/>
              <a:t>）</a:t>
            </a:r>
            <a:r>
              <a:rPr lang="en-US" altLang="zh-CN" sz="2000" b="1" dirty="0"/>
              <a:t>CMOS</a:t>
            </a:r>
            <a:r>
              <a:rPr lang="zh-CN" altLang="en-US" sz="2000" b="1" dirty="0"/>
              <a:t>门电路驱动</a:t>
            </a:r>
            <a:r>
              <a:rPr lang="en-US" altLang="zh-CN" sz="2000" b="1" dirty="0"/>
              <a:t>TTL</a:t>
            </a:r>
            <a:r>
              <a:rPr lang="zh-CN" altLang="en-US" sz="2000" b="1" dirty="0"/>
              <a:t>门电路</a:t>
            </a:r>
            <a:endParaRPr lang="zh-CN" altLang="en-US" sz="2000" dirty="0"/>
          </a:p>
          <a:p>
            <a:r>
              <a:rPr lang="zh-CN" altLang="en-US" sz="2000" b="1" dirty="0"/>
              <a:t>       ① 当</a:t>
            </a:r>
            <a:r>
              <a:rPr lang="en-US" altLang="zh-CN" sz="2000" b="1" i="1" dirty="0"/>
              <a:t>V</a:t>
            </a:r>
            <a:r>
              <a:rPr lang="en-US" altLang="zh-CN" sz="2000" b="1" dirty="0"/>
              <a:t>DD = </a:t>
            </a:r>
            <a:r>
              <a:rPr lang="en-US" altLang="zh-CN" sz="2000" b="1" i="1" dirty="0"/>
              <a:t>V</a:t>
            </a:r>
            <a:r>
              <a:rPr lang="en-US" altLang="zh-CN" sz="2000" b="1" dirty="0"/>
              <a:t>CC = +5 V</a:t>
            </a:r>
            <a:r>
              <a:rPr lang="zh-CN" altLang="en-US" sz="2000" b="1" dirty="0"/>
              <a:t>时</a:t>
            </a:r>
          </a:p>
          <a:p>
            <a:r>
              <a:rPr lang="zh-CN" altLang="en-US" sz="2000" dirty="0"/>
              <a:t>       </a:t>
            </a:r>
            <a:r>
              <a:rPr lang="en-US" altLang="zh-CN" sz="2000" dirty="0"/>
              <a:t>CMOS</a:t>
            </a:r>
            <a:r>
              <a:rPr lang="zh-CN" altLang="en-US" sz="2000" dirty="0"/>
              <a:t>电路一般可以直接驱动一个</a:t>
            </a:r>
            <a:r>
              <a:rPr lang="en-US" altLang="zh-CN" sz="2000" dirty="0"/>
              <a:t>TTL</a:t>
            </a:r>
            <a:r>
              <a:rPr lang="zh-CN" altLang="en-US" sz="2000" dirty="0"/>
              <a:t>门，当被驱动的门数量较多时，由于</a:t>
            </a:r>
            <a:r>
              <a:rPr lang="en-US" altLang="zh-CN" sz="2000" dirty="0"/>
              <a:t>CMOS</a:t>
            </a:r>
            <a:r>
              <a:rPr lang="zh-CN" altLang="en-US" sz="2000" dirty="0"/>
              <a:t>输出低电平吸收负载电流的能力较小，而</a:t>
            </a:r>
            <a:r>
              <a:rPr lang="en-US" altLang="zh-CN" sz="2000" dirty="0"/>
              <a:t>TTL</a:t>
            </a:r>
            <a:r>
              <a:rPr lang="zh-CN" altLang="en-US" sz="2000" dirty="0"/>
              <a:t>输入低电平时</a:t>
            </a:r>
            <a:r>
              <a:rPr lang="en-US" altLang="zh-CN" sz="2000" dirty="0"/>
              <a:t>|</a:t>
            </a:r>
            <a:r>
              <a:rPr lang="en-US" altLang="zh-CN" sz="2000" i="1" dirty="0"/>
              <a:t>I</a:t>
            </a:r>
            <a:r>
              <a:rPr lang="en-US" altLang="zh-CN" sz="2000" dirty="0"/>
              <a:t>IL|</a:t>
            </a:r>
            <a:r>
              <a:rPr lang="zh-CN" altLang="en-US" sz="2000" dirty="0"/>
              <a:t>较大，可以采用以下方法，如图</a:t>
            </a:r>
            <a:r>
              <a:rPr lang="en-US" altLang="zh-CN" sz="2000" dirty="0"/>
              <a:t>7-19</a:t>
            </a:r>
            <a:r>
              <a:rPr lang="zh-CN" altLang="en-US" sz="2000" dirty="0"/>
              <a:t>所示。图</a:t>
            </a:r>
            <a:r>
              <a:rPr lang="en-US" altLang="zh-CN" sz="2000" dirty="0"/>
              <a:t>7-19</a:t>
            </a:r>
            <a:r>
              <a:rPr lang="zh-CN" altLang="en-US" sz="2000" dirty="0"/>
              <a:t>（</a:t>
            </a:r>
            <a:r>
              <a:rPr lang="en-US" altLang="zh-CN" sz="2000" dirty="0"/>
              <a:t>a</a:t>
            </a:r>
            <a:r>
              <a:rPr lang="zh-CN" altLang="en-US" sz="2000" dirty="0"/>
              <a:t>）所示是在同一芯片上将</a:t>
            </a:r>
            <a:r>
              <a:rPr lang="en-US" altLang="zh-CN" sz="2000" dirty="0"/>
              <a:t>CMOS</a:t>
            </a:r>
            <a:r>
              <a:rPr lang="zh-CN" altLang="en-US" sz="2000" dirty="0"/>
              <a:t>门并接使用，以提高驱动电路的带负载能力；图</a:t>
            </a:r>
            <a:r>
              <a:rPr lang="en-US" altLang="zh-CN" sz="2000" dirty="0"/>
              <a:t>7-19</a:t>
            </a:r>
            <a:r>
              <a:rPr lang="zh-CN" altLang="en-US" sz="2000" dirty="0"/>
              <a:t>（</a:t>
            </a:r>
            <a:r>
              <a:rPr lang="en-US" altLang="zh-CN" sz="2000" dirty="0"/>
              <a:t>b</a:t>
            </a:r>
            <a:r>
              <a:rPr lang="zh-CN" altLang="en-US" sz="2000" dirty="0"/>
              <a:t>）所示是增加了一级</a:t>
            </a:r>
            <a:r>
              <a:rPr lang="en-US" altLang="zh-CN" sz="2000" dirty="0"/>
              <a:t>CMOS</a:t>
            </a:r>
            <a:r>
              <a:rPr lang="zh-CN" altLang="en-US" sz="2000" dirty="0"/>
              <a:t>驱动电路。另外，还有采用增加漏极开路门驱动的方法。</a:t>
            </a:r>
          </a:p>
          <a:p>
            <a:r>
              <a:rPr lang="zh-CN" altLang="en-US" sz="2000" dirty="0"/>
              <a:t>       </a:t>
            </a:r>
            <a:r>
              <a:rPr lang="zh-CN" altLang="en-US" sz="2000" b="1" dirty="0"/>
              <a:t>② 当</a:t>
            </a:r>
            <a:r>
              <a:rPr lang="en-US" altLang="zh-CN" sz="2000" b="1" i="1" dirty="0"/>
              <a:t>V</a:t>
            </a:r>
            <a:r>
              <a:rPr lang="en-US" altLang="zh-CN" sz="2000" b="1" dirty="0"/>
              <a:t>DD = +3</a:t>
            </a:r>
            <a:r>
              <a:rPr lang="zh-CN" altLang="en-US" sz="2000" b="1" dirty="0"/>
              <a:t>～</a:t>
            </a:r>
            <a:r>
              <a:rPr lang="en-US" altLang="zh-CN" sz="2000" b="1" dirty="0"/>
              <a:t>18 V</a:t>
            </a:r>
            <a:r>
              <a:rPr lang="zh-CN" altLang="en-US" sz="2000" b="1" dirty="0"/>
              <a:t>时</a:t>
            </a:r>
          </a:p>
          <a:p>
            <a:r>
              <a:rPr lang="zh-CN" altLang="en-US" sz="2000" dirty="0"/>
              <a:t>       宜采用</a:t>
            </a:r>
            <a:r>
              <a:rPr lang="en-US" altLang="zh-CN" sz="2000" dirty="0"/>
              <a:t>CMOS</a:t>
            </a:r>
            <a:r>
              <a:rPr lang="zh-CN" altLang="en-US" sz="2000" dirty="0"/>
              <a:t>缓冲器驱动器作接口电路，如图</a:t>
            </a:r>
            <a:r>
              <a:rPr lang="en-US" altLang="zh-CN" sz="2000" dirty="0"/>
              <a:t>7-19</a:t>
            </a:r>
            <a:r>
              <a:rPr lang="zh-CN" altLang="en-US" sz="2000" dirty="0"/>
              <a:t>（</a:t>
            </a:r>
            <a:r>
              <a:rPr lang="en-US" altLang="zh-CN" sz="2000" dirty="0"/>
              <a:t>c</a:t>
            </a:r>
            <a:r>
              <a:rPr lang="zh-CN" altLang="en-US" sz="2000" dirty="0"/>
              <a:t>）所示。</a:t>
            </a:r>
          </a:p>
        </p:txBody>
      </p:sp>
      <p:pic>
        <p:nvPicPr>
          <p:cNvPr id="919557" name="Picture 5" descr="0236"/>
          <p:cNvPicPr>
            <a:picLocks noChangeAspect="1" noChangeArrowheads="1"/>
          </p:cNvPicPr>
          <p:nvPr/>
        </p:nvPicPr>
        <p:blipFill>
          <a:blip r:embed="rId2" cstate="print"/>
          <a:srcRect/>
          <a:stretch>
            <a:fillRect/>
          </a:stretch>
        </p:blipFill>
        <p:spPr bwMode="auto">
          <a:xfrm>
            <a:off x="539552" y="3717032"/>
            <a:ext cx="8066088" cy="1951037"/>
          </a:xfrm>
          <a:prstGeom prst="rect">
            <a:avLst/>
          </a:prstGeom>
          <a:noFill/>
        </p:spPr>
      </p:pic>
      <p:sp>
        <p:nvSpPr>
          <p:cNvPr id="919558" name="Text Box 6"/>
          <p:cNvSpPr txBox="1">
            <a:spLocks noChangeArrowheads="1"/>
          </p:cNvSpPr>
          <p:nvPr/>
        </p:nvSpPr>
        <p:spPr bwMode="auto">
          <a:xfrm>
            <a:off x="3707904" y="5805264"/>
            <a:ext cx="1511300"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7-19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4" name="Text Box 4"/>
          <p:cNvSpPr txBox="1">
            <a:spLocks noChangeArrowheads="1"/>
          </p:cNvSpPr>
          <p:nvPr/>
        </p:nvSpPr>
        <p:spPr bwMode="auto">
          <a:xfrm>
            <a:off x="539552" y="260648"/>
            <a:ext cx="8135937" cy="579438"/>
          </a:xfrm>
          <a:prstGeom prst="rect">
            <a:avLst/>
          </a:prstGeom>
          <a:noFill/>
          <a:ln w="9525">
            <a:noFill/>
            <a:miter lim="800000"/>
            <a:headEnd/>
            <a:tailEnd/>
          </a:ln>
          <a:effectLst/>
        </p:spPr>
        <p:txBody>
          <a:bodyPr>
            <a:spAutoFit/>
          </a:bodyPr>
          <a:lstStyle/>
          <a:p>
            <a:pPr algn="ctr">
              <a:spcBef>
                <a:spcPct val="50000"/>
              </a:spcBef>
            </a:pPr>
            <a:r>
              <a:rPr lang="en-US" altLang="zh-CN" sz="3200" b="1" dirty="0"/>
              <a:t>7.4  </a:t>
            </a:r>
            <a:r>
              <a:rPr lang="zh-CN" altLang="en-US" sz="3200" b="1" dirty="0"/>
              <a:t>逻辑函数的化简</a:t>
            </a:r>
          </a:p>
        </p:txBody>
      </p:sp>
      <p:sp>
        <p:nvSpPr>
          <p:cNvPr id="921605" name="Text Box 5"/>
          <p:cNvSpPr txBox="1">
            <a:spLocks noChangeArrowheads="1"/>
          </p:cNvSpPr>
          <p:nvPr/>
        </p:nvSpPr>
        <p:spPr bwMode="auto">
          <a:xfrm>
            <a:off x="611560" y="908720"/>
            <a:ext cx="8208962" cy="4278094"/>
          </a:xfrm>
          <a:prstGeom prst="rect">
            <a:avLst/>
          </a:prstGeom>
          <a:noFill/>
          <a:ln w="9525">
            <a:noFill/>
            <a:miter lim="800000"/>
            <a:headEnd/>
            <a:tailEnd/>
          </a:ln>
          <a:effectLst/>
        </p:spPr>
        <p:txBody>
          <a:bodyPr>
            <a:spAutoFit/>
          </a:bodyPr>
          <a:lstStyle/>
          <a:p>
            <a:pPr algn="just">
              <a:spcBef>
                <a:spcPct val="50000"/>
              </a:spcBef>
              <a:spcAft>
                <a:spcPct val="60000"/>
              </a:spcAft>
            </a:pPr>
            <a:r>
              <a:rPr lang="en-US" altLang="zh-CN" sz="2800" b="1" dirty="0"/>
              <a:t>7.4.1  </a:t>
            </a:r>
            <a:r>
              <a:rPr lang="zh-CN" altLang="en-US" sz="2800" b="1" dirty="0"/>
              <a:t>逻辑代数的公式和定理</a:t>
            </a:r>
          </a:p>
          <a:p>
            <a:pPr>
              <a:spcAft>
                <a:spcPct val="55000"/>
              </a:spcAft>
            </a:pPr>
            <a:r>
              <a:rPr lang="en-US" altLang="zh-CN" sz="2400" b="1" dirty="0"/>
              <a:t>1. </a:t>
            </a:r>
            <a:r>
              <a:rPr lang="zh-CN" altLang="en-US" sz="2400" b="1" dirty="0"/>
              <a:t>基本公式</a:t>
            </a:r>
          </a:p>
          <a:p>
            <a:pPr>
              <a:spcAft>
                <a:spcPct val="45000"/>
              </a:spcAft>
            </a:pPr>
            <a:r>
              <a:rPr lang="zh-CN" altLang="en-US" sz="2000" b="1" dirty="0"/>
              <a:t>（</a:t>
            </a:r>
            <a:r>
              <a:rPr lang="en-US" altLang="zh-CN" sz="2000" b="1" dirty="0"/>
              <a:t>1</a:t>
            </a:r>
            <a:r>
              <a:rPr lang="zh-CN" altLang="en-US" sz="2000" b="1" dirty="0"/>
              <a:t>）常量之间的关系</a:t>
            </a:r>
          </a:p>
          <a:p>
            <a:r>
              <a:rPr lang="zh-CN" altLang="en-US" sz="2000" b="1" dirty="0"/>
              <a:t>                          </a:t>
            </a:r>
            <a:r>
              <a:rPr lang="en-US" altLang="zh-CN" sz="2000" b="1" dirty="0"/>
              <a:t>0</a:t>
            </a:r>
            <a:r>
              <a:rPr lang="en-US" altLang="zh-CN" sz="2000" dirty="0"/>
              <a:t>·</a:t>
            </a:r>
            <a:r>
              <a:rPr lang="en-US" altLang="zh-CN" sz="2000" b="1" dirty="0"/>
              <a:t>0</a:t>
            </a:r>
            <a:r>
              <a:rPr lang="en-US" altLang="zh-CN" sz="2000" dirty="0"/>
              <a:t> = </a:t>
            </a:r>
            <a:r>
              <a:rPr lang="en-US" altLang="zh-CN" sz="2000" b="1" dirty="0"/>
              <a:t>0</a:t>
            </a:r>
            <a:r>
              <a:rPr lang="en-US" altLang="zh-CN" sz="2000" dirty="0"/>
              <a:t>                </a:t>
            </a:r>
            <a:r>
              <a:rPr lang="en-US" altLang="zh-CN" sz="2000" b="1" dirty="0"/>
              <a:t>1</a:t>
            </a:r>
            <a:r>
              <a:rPr lang="en-US" altLang="zh-CN" sz="2000" dirty="0"/>
              <a:t> +</a:t>
            </a:r>
            <a:r>
              <a:rPr lang="en-US" altLang="zh-CN" sz="2000" b="1" dirty="0"/>
              <a:t> 1</a:t>
            </a:r>
            <a:r>
              <a:rPr lang="en-US" altLang="zh-CN" sz="2000" dirty="0"/>
              <a:t> = </a:t>
            </a:r>
            <a:r>
              <a:rPr lang="en-US" altLang="zh-CN" sz="2000" b="1" dirty="0" err="1"/>
              <a:t>1</a:t>
            </a:r>
            <a:endParaRPr lang="en-US" altLang="zh-CN" sz="2000" b="1" dirty="0"/>
          </a:p>
          <a:p>
            <a:r>
              <a:rPr lang="en-US" altLang="zh-CN" sz="2000" b="1" dirty="0"/>
              <a:t>                          0</a:t>
            </a:r>
            <a:r>
              <a:rPr lang="en-US" altLang="zh-CN" sz="2000" dirty="0"/>
              <a:t>·</a:t>
            </a:r>
            <a:r>
              <a:rPr lang="en-US" altLang="zh-CN" sz="2000" b="1" dirty="0"/>
              <a:t>1</a:t>
            </a:r>
            <a:r>
              <a:rPr lang="en-US" altLang="zh-CN" sz="2000" dirty="0"/>
              <a:t> = </a:t>
            </a:r>
            <a:r>
              <a:rPr lang="en-US" altLang="zh-CN" sz="2000" b="1" dirty="0"/>
              <a:t>0</a:t>
            </a:r>
            <a:r>
              <a:rPr lang="en-US" altLang="zh-CN" sz="2000" dirty="0"/>
              <a:t>                </a:t>
            </a:r>
            <a:r>
              <a:rPr lang="en-US" altLang="zh-CN" sz="2000" b="1" dirty="0"/>
              <a:t>1</a:t>
            </a:r>
            <a:r>
              <a:rPr lang="en-US" altLang="zh-CN" sz="2000" dirty="0"/>
              <a:t> +</a:t>
            </a:r>
            <a:r>
              <a:rPr lang="en-US" altLang="zh-CN" sz="2000" b="1" dirty="0"/>
              <a:t> 0</a:t>
            </a:r>
            <a:r>
              <a:rPr lang="en-US" altLang="zh-CN" sz="2000" dirty="0"/>
              <a:t> = </a:t>
            </a:r>
            <a:r>
              <a:rPr lang="en-US" altLang="zh-CN" sz="2000" b="1" dirty="0"/>
              <a:t>1</a:t>
            </a:r>
          </a:p>
          <a:p>
            <a:r>
              <a:rPr lang="en-US" altLang="zh-CN" sz="2000" b="1" dirty="0"/>
              <a:t>                          1</a:t>
            </a:r>
            <a:r>
              <a:rPr lang="en-US" altLang="zh-CN" sz="2000" dirty="0"/>
              <a:t>·</a:t>
            </a:r>
            <a:r>
              <a:rPr lang="en-US" altLang="zh-CN" sz="2000" b="1" dirty="0"/>
              <a:t>1</a:t>
            </a:r>
            <a:r>
              <a:rPr lang="en-US" altLang="zh-CN" sz="2000" dirty="0"/>
              <a:t> = </a:t>
            </a:r>
            <a:r>
              <a:rPr lang="en-US" altLang="zh-CN" sz="2000" b="1" dirty="0"/>
              <a:t>1</a:t>
            </a:r>
            <a:r>
              <a:rPr lang="en-US" altLang="zh-CN" sz="2000" dirty="0"/>
              <a:t>                </a:t>
            </a:r>
            <a:r>
              <a:rPr lang="en-US" altLang="zh-CN" sz="2000" b="1" dirty="0"/>
              <a:t>0</a:t>
            </a:r>
            <a:r>
              <a:rPr lang="en-US" altLang="zh-CN" sz="2000" dirty="0"/>
              <a:t> +</a:t>
            </a:r>
            <a:r>
              <a:rPr lang="en-US" altLang="zh-CN" sz="2000" b="1" dirty="0"/>
              <a:t> 0</a:t>
            </a:r>
            <a:r>
              <a:rPr lang="en-US" altLang="zh-CN" sz="2000" dirty="0"/>
              <a:t> = </a:t>
            </a:r>
            <a:r>
              <a:rPr lang="en-US" altLang="zh-CN" sz="2000" b="1" dirty="0" err="1"/>
              <a:t>0</a:t>
            </a:r>
            <a:endParaRPr lang="en-US" altLang="zh-CN" sz="2000" dirty="0"/>
          </a:p>
          <a:p>
            <a:r>
              <a:rPr lang="en-US" altLang="zh-CN" sz="2000" dirty="0"/>
              <a:t>                                = </a:t>
            </a:r>
            <a:r>
              <a:rPr lang="en-US" altLang="zh-CN" sz="2000" b="1" dirty="0"/>
              <a:t>1                     = 0</a:t>
            </a:r>
          </a:p>
          <a:p>
            <a:pPr>
              <a:spcBef>
                <a:spcPct val="50000"/>
              </a:spcBef>
              <a:spcAft>
                <a:spcPct val="55000"/>
              </a:spcAft>
            </a:pPr>
            <a:r>
              <a:rPr lang="zh-CN" altLang="en-US" sz="2000" dirty="0"/>
              <a:t>（</a:t>
            </a:r>
            <a:r>
              <a:rPr lang="en-US" altLang="zh-CN" sz="2000" dirty="0"/>
              <a:t>2</a:t>
            </a:r>
            <a:r>
              <a:rPr lang="zh-CN" altLang="en-US" sz="2000" dirty="0"/>
              <a:t>）常量和变量的关系</a:t>
            </a:r>
          </a:p>
          <a:p>
            <a:r>
              <a:rPr lang="zh-CN" altLang="en-US" sz="2000" dirty="0"/>
              <a:t>                          </a:t>
            </a:r>
            <a:r>
              <a:rPr lang="en-US" altLang="zh-CN" sz="2000" i="1" dirty="0"/>
              <a:t>A</a:t>
            </a:r>
            <a:r>
              <a:rPr lang="en-US" altLang="zh-CN" sz="2000" dirty="0"/>
              <a:t>·</a:t>
            </a:r>
            <a:r>
              <a:rPr lang="en-US" altLang="zh-CN" sz="2000" b="1" dirty="0"/>
              <a:t>1</a:t>
            </a:r>
            <a:r>
              <a:rPr lang="en-US" altLang="zh-CN" sz="2000" dirty="0"/>
              <a:t> = </a:t>
            </a:r>
            <a:r>
              <a:rPr lang="en-US" altLang="zh-CN" sz="2000" i="1" dirty="0"/>
              <a:t>A                </a:t>
            </a:r>
            <a:r>
              <a:rPr lang="en-US" altLang="zh-CN" sz="2000" i="1" dirty="0" err="1"/>
              <a:t>A</a:t>
            </a:r>
            <a:r>
              <a:rPr lang="en-US" altLang="zh-CN" sz="2000" dirty="0"/>
              <a:t> +</a:t>
            </a:r>
            <a:r>
              <a:rPr lang="en-US" altLang="zh-CN" sz="2000" b="1" dirty="0"/>
              <a:t> 0</a:t>
            </a:r>
            <a:r>
              <a:rPr lang="en-US" altLang="zh-CN" sz="2000" dirty="0"/>
              <a:t> = </a:t>
            </a:r>
            <a:r>
              <a:rPr lang="en-US" altLang="zh-CN" sz="2000" i="1" dirty="0"/>
              <a:t>A</a:t>
            </a:r>
            <a:r>
              <a:rPr lang="en-US" altLang="zh-CN" sz="2000" dirty="0"/>
              <a:t>               </a:t>
            </a:r>
            <a:endParaRPr lang="en-US" altLang="zh-CN" sz="2000" i="1" dirty="0"/>
          </a:p>
          <a:p>
            <a:r>
              <a:rPr lang="en-US" altLang="zh-CN" sz="2000" i="1" dirty="0"/>
              <a:t>                          A</a:t>
            </a:r>
            <a:r>
              <a:rPr lang="en-US" altLang="zh-CN" sz="2000" dirty="0"/>
              <a:t>·</a:t>
            </a:r>
            <a:r>
              <a:rPr lang="en-US" altLang="zh-CN" sz="2000" b="1" dirty="0"/>
              <a:t>0</a:t>
            </a:r>
            <a:r>
              <a:rPr lang="en-US" altLang="zh-CN" sz="2000" dirty="0"/>
              <a:t> = </a:t>
            </a:r>
            <a:r>
              <a:rPr lang="en-US" altLang="zh-CN" sz="2000" b="1" dirty="0"/>
              <a:t>0</a:t>
            </a:r>
            <a:r>
              <a:rPr lang="en-US" altLang="zh-CN" sz="2000" dirty="0"/>
              <a:t>               </a:t>
            </a:r>
            <a:r>
              <a:rPr lang="en-US" altLang="zh-CN" sz="2000" i="1" dirty="0"/>
              <a:t> A</a:t>
            </a:r>
            <a:r>
              <a:rPr lang="en-US" altLang="zh-CN" sz="2000" dirty="0"/>
              <a:t> + </a:t>
            </a:r>
            <a:r>
              <a:rPr lang="en-US" altLang="zh-CN" sz="2000" b="1" dirty="0"/>
              <a:t>1</a:t>
            </a:r>
            <a:r>
              <a:rPr lang="en-US" altLang="zh-CN" sz="2000" dirty="0"/>
              <a:t> = </a:t>
            </a:r>
            <a:r>
              <a:rPr lang="en-US" altLang="zh-CN" sz="2000" b="1" dirty="0" err="1"/>
              <a:t>1</a:t>
            </a:r>
            <a:r>
              <a:rPr lang="en-US" altLang="zh-CN" sz="2000" dirty="0"/>
              <a:t>              </a:t>
            </a:r>
          </a:p>
        </p:txBody>
      </p:sp>
      <p:sp>
        <p:nvSpPr>
          <p:cNvPr id="92160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1606" name="Object 6"/>
          <p:cNvGraphicFramePr>
            <a:graphicFrameLocks noChangeAspect="1"/>
          </p:cNvGraphicFramePr>
          <p:nvPr/>
        </p:nvGraphicFramePr>
        <p:xfrm>
          <a:off x="2484438" y="3500438"/>
          <a:ext cx="165100" cy="288925"/>
        </p:xfrm>
        <a:graphic>
          <a:graphicData uri="http://schemas.openxmlformats.org/presentationml/2006/ole">
            <p:oleObj spid="_x0000_s921606" name="公式" r:id="rId3" imgW="114201" imgH="203024" progId="Equation.3">
              <p:embed/>
            </p:oleObj>
          </a:graphicData>
        </a:graphic>
      </p:graphicFrame>
      <p:sp>
        <p:nvSpPr>
          <p:cNvPr id="921609" name="Rectangle 9"/>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1608" name="Object 8"/>
          <p:cNvGraphicFramePr>
            <a:graphicFrameLocks noChangeAspect="1"/>
          </p:cNvGraphicFramePr>
          <p:nvPr/>
        </p:nvGraphicFramePr>
        <p:xfrm>
          <a:off x="4140200" y="3500438"/>
          <a:ext cx="158750" cy="287337"/>
        </p:xfrm>
        <a:graphic>
          <a:graphicData uri="http://schemas.openxmlformats.org/presentationml/2006/ole">
            <p:oleObj spid="_x0000_s921608" name="公式" r:id="rId4" imgW="101556" imgH="190417" progId="Equation.3">
              <p:embed/>
            </p:oleObj>
          </a:graphicData>
        </a:graphic>
      </p:graphicFrame>
      <p:graphicFrame>
        <p:nvGraphicFramePr>
          <p:cNvPr id="921610" name="Object 10"/>
          <p:cNvGraphicFramePr>
            <a:graphicFrameLocks noChangeAspect="1"/>
          </p:cNvGraphicFramePr>
          <p:nvPr/>
        </p:nvGraphicFramePr>
        <p:xfrm>
          <a:off x="2195736" y="5373216"/>
          <a:ext cx="1313903" cy="504056"/>
        </p:xfrm>
        <a:graphic>
          <a:graphicData uri="http://schemas.openxmlformats.org/presentationml/2006/ole">
            <p:oleObj spid="_x0000_s921610" name="公式" r:id="rId5" imgW="545760" imgH="215640" progId="Equation.3">
              <p:embed/>
            </p:oleObj>
          </a:graphicData>
        </a:graphic>
      </p:graphicFrame>
      <p:graphicFrame>
        <p:nvGraphicFramePr>
          <p:cNvPr id="921611" name="Object 11"/>
          <p:cNvGraphicFramePr>
            <a:graphicFrameLocks noChangeAspect="1"/>
          </p:cNvGraphicFramePr>
          <p:nvPr/>
        </p:nvGraphicFramePr>
        <p:xfrm>
          <a:off x="4283969" y="5445224"/>
          <a:ext cx="1296144" cy="451904"/>
        </p:xfrm>
        <a:graphic>
          <a:graphicData uri="http://schemas.openxmlformats.org/presentationml/2006/ole">
            <p:oleObj spid="_x0000_s921611" name="公式" r:id="rId6" imgW="583920" imgH="203040" progId="Equation.3">
              <p:embed/>
            </p:oleObj>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8" name="Text Box 4"/>
          <p:cNvSpPr txBox="1">
            <a:spLocks noChangeArrowheads="1"/>
          </p:cNvSpPr>
          <p:nvPr/>
        </p:nvSpPr>
        <p:spPr bwMode="auto">
          <a:xfrm>
            <a:off x="395536" y="476250"/>
            <a:ext cx="8748464" cy="2203680"/>
          </a:xfrm>
          <a:prstGeom prst="rect">
            <a:avLst/>
          </a:prstGeom>
          <a:noFill/>
          <a:ln w="9525">
            <a:noFill/>
            <a:miter lim="800000"/>
            <a:headEnd/>
            <a:tailEnd/>
          </a:ln>
          <a:effectLst/>
        </p:spPr>
        <p:txBody>
          <a:bodyPr wrap="square">
            <a:spAutoFit/>
          </a:bodyPr>
          <a:lstStyle/>
          <a:p>
            <a:pPr>
              <a:spcAft>
                <a:spcPct val="55000"/>
              </a:spcAft>
            </a:pPr>
            <a:r>
              <a:rPr lang="en-US" altLang="zh-CN" sz="2400" b="1" dirty="0"/>
              <a:t>2. </a:t>
            </a:r>
            <a:r>
              <a:rPr lang="zh-CN" altLang="en-US" sz="2400" b="1" dirty="0"/>
              <a:t>基本定律</a:t>
            </a:r>
          </a:p>
          <a:p>
            <a:r>
              <a:rPr lang="zh-CN" altLang="en-US" sz="2000" dirty="0"/>
              <a:t>（</a:t>
            </a:r>
            <a:r>
              <a:rPr lang="en-US" altLang="zh-CN" sz="2000" dirty="0"/>
              <a:t>1</a:t>
            </a:r>
            <a:r>
              <a:rPr lang="zh-CN" altLang="en-US" sz="2000" dirty="0"/>
              <a:t>）交换律  </a:t>
            </a:r>
            <a:r>
              <a:rPr lang="zh-CN" altLang="en-US" sz="2000" i="1" dirty="0"/>
              <a:t>   </a:t>
            </a:r>
            <a:r>
              <a:rPr lang="en-US" altLang="zh-CN" sz="2000" i="1" dirty="0"/>
              <a:t>A</a:t>
            </a:r>
            <a:r>
              <a:rPr lang="en-US" altLang="zh-CN" sz="2000" dirty="0"/>
              <a:t> + </a:t>
            </a:r>
            <a:r>
              <a:rPr lang="en-US" altLang="zh-CN" sz="2000" i="1" dirty="0"/>
              <a:t>B</a:t>
            </a:r>
            <a:r>
              <a:rPr lang="en-US" altLang="zh-CN" sz="2000" dirty="0"/>
              <a:t> = </a:t>
            </a:r>
            <a:r>
              <a:rPr lang="en-US" altLang="zh-CN" sz="2000" i="1" dirty="0" err="1"/>
              <a:t>B</a:t>
            </a:r>
            <a:r>
              <a:rPr lang="en-US" altLang="zh-CN" sz="2000" dirty="0"/>
              <a:t> + </a:t>
            </a:r>
            <a:r>
              <a:rPr lang="en-US" altLang="zh-CN" sz="2000" i="1" dirty="0"/>
              <a:t>A</a:t>
            </a:r>
            <a:r>
              <a:rPr lang="en-US" altLang="zh-CN" sz="2000" dirty="0"/>
              <a:t>                    </a:t>
            </a:r>
            <a:r>
              <a:rPr lang="en-US" altLang="zh-CN" sz="2000" i="1" dirty="0"/>
              <a:t>A</a:t>
            </a:r>
            <a:r>
              <a:rPr lang="en-US" altLang="zh-CN" sz="2000" dirty="0"/>
              <a:t>·</a:t>
            </a:r>
            <a:r>
              <a:rPr lang="en-US" altLang="zh-CN" sz="2000" i="1" dirty="0"/>
              <a:t>B</a:t>
            </a:r>
            <a:r>
              <a:rPr lang="en-US" altLang="zh-CN" sz="2000" dirty="0"/>
              <a:t> = </a:t>
            </a:r>
            <a:r>
              <a:rPr lang="en-US" altLang="zh-CN" sz="2000" i="1" dirty="0"/>
              <a:t>B</a:t>
            </a:r>
            <a:r>
              <a:rPr lang="en-US" altLang="zh-CN" sz="2000" dirty="0"/>
              <a:t>·</a:t>
            </a:r>
            <a:r>
              <a:rPr lang="en-US" altLang="zh-CN" sz="2000" i="1" dirty="0"/>
              <a:t>A</a:t>
            </a:r>
            <a:r>
              <a:rPr lang="en-US" altLang="zh-CN" sz="2000" dirty="0"/>
              <a:t>  </a:t>
            </a:r>
          </a:p>
          <a:p>
            <a:r>
              <a:rPr lang="zh-CN" altLang="en-US" sz="2000" dirty="0"/>
              <a:t>（</a:t>
            </a:r>
            <a:r>
              <a:rPr lang="en-US" altLang="zh-CN" sz="2000" dirty="0"/>
              <a:t>2</a:t>
            </a:r>
            <a:r>
              <a:rPr lang="zh-CN" altLang="en-US" sz="2000" dirty="0"/>
              <a:t>）结合律    （</a:t>
            </a:r>
            <a:r>
              <a:rPr lang="en-US" altLang="zh-CN" sz="2000" i="1" dirty="0"/>
              <a:t>A</a:t>
            </a:r>
            <a:r>
              <a:rPr lang="en-US" altLang="zh-CN" sz="2000" dirty="0"/>
              <a:t> + </a:t>
            </a:r>
            <a:r>
              <a:rPr lang="en-US" altLang="zh-CN" sz="2000" i="1" dirty="0"/>
              <a:t>B</a:t>
            </a:r>
            <a:r>
              <a:rPr lang="zh-CN" altLang="en-US" sz="2000" dirty="0"/>
              <a:t>）</a:t>
            </a:r>
            <a:r>
              <a:rPr lang="en-US" altLang="zh-CN" sz="2000" dirty="0"/>
              <a:t>+</a:t>
            </a:r>
            <a:r>
              <a:rPr lang="en-US" altLang="zh-CN" sz="2000" i="1" dirty="0"/>
              <a:t>C</a:t>
            </a:r>
            <a:r>
              <a:rPr lang="en-US" altLang="zh-CN" sz="2000" dirty="0"/>
              <a:t> = </a:t>
            </a:r>
            <a:r>
              <a:rPr lang="en-US" altLang="zh-CN" sz="2000" i="1" dirty="0"/>
              <a:t>A </a:t>
            </a:r>
            <a:r>
              <a:rPr lang="en-US" altLang="zh-CN" sz="2000" dirty="0"/>
              <a:t>+</a:t>
            </a:r>
            <a:r>
              <a:rPr lang="zh-CN" altLang="en-US" sz="2000" dirty="0"/>
              <a:t>（</a:t>
            </a:r>
            <a:r>
              <a:rPr lang="en-US" altLang="zh-CN" sz="2000" i="1" dirty="0"/>
              <a:t>B</a:t>
            </a:r>
            <a:r>
              <a:rPr lang="en-US" altLang="zh-CN" sz="2000" dirty="0"/>
              <a:t>+</a:t>
            </a:r>
            <a:r>
              <a:rPr lang="en-US" altLang="zh-CN" sz="2000" i="1" dirty="0"/>
              <a:t>C</a:t>
            </a:r>
            <a:r>
              <a:rPr lang="zh-CN" altLang="en-US" sz="2000" dirty="0"/>
              <a:t>）       （</a:t>
            </a:r>
            <a:r>
              <a:rPr lang="en-US" altLang="zh-CN" sz="2000" i="1" dirty="0"/>
              <a:t>A</a:t>
            </a:r>
            <a:r>
              <a:rPr lang="en-US" altLang="zh-CN" sz="2000" dirty="0"/>
              <a:t>·</a:t>
            </a:r>
            <a:r>
              <a:rPr lang="en-US" altLang="zh-CN" sz="2000" i="1" dirty="0"/>
              <a:t>B</a:t>
            </a:r>
            <a:r>
              <a:rPr lang="zh-CN" altLang="en-US" sz="2000" dirty="0"/>
              <a:t>）</a:t>
            </a:r>
            <a:r>
              <a:rPr lang="en-US" altLang="zh-CN" sz="2000" dirty="0"/>
              <a:t>·</a:t>
            </a:r>
            <a:r>
              <a:rPr lang="en-US" altLang="zh-CN" sz="2000" i="1" dirty="0"/>
              <a:t>C</a:t>
            </a:r>
            <a:r>
              <a:rPr lang="en-US" altLang="zh-CN" sz="2000" dirty="0"/>
              <a:t> = </a:t>
            </a:r>
            <a:r>
              <a:rPr lang="en-US" altLang="zh-CN" sz="2000" i="1" dirty="0"/>
              <a:t>A</a:t>
            </a:r>
            <a:r>
              <a:rPr lang="en-US" altLang="zh-CN" sz="2000" dirty="0"/>
              <a:t>·</a:t>
            </a:r>
            <a:r>
              <a:rPr lang="zh-CN" altLang="en-US" sz="2000" dirty="0"/>
              <a:t>（</a:t>
            </a:r>
            <a:r>
              <a:rPr lang="en-US" altLang="zh-CN" sz="2000" i="1" dirty="0"/>
              <a:t>B</a:t>
            </a:r>
            <a:r>
              <a:rPr lang="en-US" altLang="zh-CN" sz="2000" dirty="0"/>
              <a:t>·</a:t>
            </a:r>
            <a:r>
              <a:rPr lang="en-US" altLang="zh-CN" sz="2000" i="1" dirty="0"/>
              <a:t>C</a:t>
            </a:r>
            <a:r>
              <a:rPr lang="zh-CN" altLang="en-US" sz="2000" dirty="0"/>
              <a:t>） </a:t>
            </a:r>
          </a:p>
          <a:p>
            <a:r>
              <a:rPr lang="zh-CN" altLang="en-US" sz="2000" dirty="0"/>
              <a:t>（</a:t>
            </a:r>
            <a:r>
              <a:rPr lang="en-US" altLang="zh-CN" sz="2000" dirty="0"/>
              <a:t>3</a:t>
            </a:r>
            <a:r>
              <a:rPr lang="zh-CN" altLang="en-US" sz="2000" dirty="0"/>
              <a:t>）分配律  </a:t>
            </a:r>
            <a:r>
              <a:rPr lang="zh-CN" altLang="en-US" sz="2000" i="1" dirty="0"/>
              <a:t>   </a:t>
            </a:r>
            <a:r>
              <a:rPr lang="en-US" altLang="zh-CN" sz="2000" i="1" dirty="0"/>
              <a:t>A + BC =</a:t>
            </a:r>
            <a:r>
              <a:rPr lang="zh-CN" altLang="en-US" sz="2000" dirty="0"/>
              <a:t>（</a:t>
            </a:r>
            <a:r>
              <a:rPr lang="en-US" altLang="zh-CN" sz="2000" i="1" dirty="0"/>
              <a:t>A + B</a:t>
            </a:r>
            <a:r>
              <a:rPr lang="zh-CN" altLang="en-US" sz="2000" dirty="0"/>
              <a:t>）（</a:t>
            </a:r>
            <a:r>
              <a:rPr lang="en-US" altLang="zh-CN" sz="2000" i="1" dirty="0"/>
              <a:t>A + C</a:t>
            </a:r>
            <a:r>
              <a:rPr lang="zh-CN" altLang="en-US" sz="2000" dirty="0"/>
              <a:t>）       </a:t>
            </a:r>
            <a:r>
              <a:rPr lang="en-US" altLang="zh-CN" sz="2000" i="1" dirty="0"/>
              <a:t>A</a:t>
            </a:r>
            <a:r>
              <a:rPr lang="en-US" altLang="zh-CN" sz="2000" dirty="0"/>
              <a:t>·</a:t>
            </a:r>
            <a:r>
              <a:rPr lang="zh-CN" altLang="en-US" sz="2000" dirty="0"/>
              <a:t>（</a:t>
            </a:r>
            <a:r>
              <a:rPr lang="en-US" altLang="zh-CN" sz="2000" i="1" dirty="0"/>
              <a:t>B </a:t>
            </a:r>
            <a:r>
              <a:rPr lang="en-US" altLang="zh-CN" sz="2000" dirty="0"/>
              <a:t>+ </a:t>
            </a:r>
            <a:r>
              <a:rPr lang="en-US" altLang="zh-CN" sz="2000" i="1" dirty="0"/>
              <a:t>C</a:t>
            </a:r>
            <a:r>
              <a:rPr lang="zh-CN" altLang="en-US" sz="2000" dirty="0"/>
              <a:t>）</a:t>
            </a:r>
            <a:r>
              <a:rPr lang="en-US" altLang="zh-CN" sz="2000" dirty="0"/>
              <a:t>= </a:t>
            </a:r>
            <a:r>
              <a:rPr lang="en-US" altLang="zh-CN" sz="2000" i="1" dirty="0"/>
              <a:t>A</a:t>
            </a:r>
            <a:r>
              <a:rPr lang="en-US" altLang="zh-CN" sz="2000" dirty="0"/>
              <a:t>·</a:t>
            </a:r>
            <a:r>
              <a:rPr lang="en-US" altLang="zh-CN" sz="2000" i="1" dirty="0"/>
              <a:t>B </a:t>
            </a:r>
            <a:r>
              <a:rPr lang="en-US" altLang="zh-CN" sz="2000" dirty="0"/>
              <a:t>+ </a:t>
            </a:r>
            <a:r>
              <a:rPr lang="en-US" altLang="zh-CN" sz="2000" i="1" dirty="0"/>
              <a:t>A</a:t>
            </a:r>
            <a:r>
              <a:rPr lang="en-US" altLang="zh-CN" sz="2000" dirty="0"/>
              <a:t>·</a:t>
            </a:r>
            <a:r>
              <a:rPr lang="en-US" altLang="zh-CN" sz="2000" i="1" dirty="0"/>
              <a:t>C</a:t>
            </a:r>
            <a:r>
              <a:rPr lang="en-US" altLang="zh-CN" sz="2000" dirty="0"/>
              <a:t> </a:t>
            </a:r>
          </a:p>
          <a:p>
            <a:r>
              <a:rPr lang="zh-CN" altLang="en-US" sz="2000" dirty="0"/>
              <a:t>（</a:t>
            </a:r>
            <a:r>
              <a:rPr lang="en-US" altLang="zh-CN" sz="2000" dirty="0"/>
              <a:t>4</a:t>
            </a:r>
            <a:r>
              <a:rPr lang="zh-CN" altLang="en-US" sz="2000" dirty="0"/>
              <a:t>）同一律    </a:t>
            </a:r>
            <a:r>
              <a:rPr lang="zh-CN" altLang="en-US" sz="2000" i="1" dirty="0"/>
              <a:t> </a:t>
            </a:r>
            <a:r>
              <a:rPr lang="en-US" altLang="zh-CN" sz="2000" i="1" dirty="0"/>
              <a:t>A</a:t>
            </a:r>
            <a:r>
              <a:rPr lang="en-US" altLang="zh-CN" sz="2000" dirty="0"/>
              <a:t> + </a:t>
            </a:r>
            <a:r>
              <a:rPr lang="en-US" altLang="zh-CN" sz="2000" i="1" dirty="0"/>
              <a:t>A</a:t>
            </a:r>
            <a:r>
              <a:rPr lang="en-US" altLang="zh-CN" sz="2000" dirty="0"/>
              <a:t> = </a:t>
            </a:r>
            <a:r>
              <a:rPr lang="en-US" altLang="zh-CN" sz="2000" i="1" dirty="0" err="1"/>
              <a:t>A</a:t>
            </a:r>
            <a:r>
              <a:rPr lang="en-US" altLang="zh-CN" sz="2000" dirty="0"/>
              <a:t>             </a:t>
            </a:r>
            <a:r>
              <a:rPr lang="en-US" altLang="zh-CN" sz="2000" i="1" dirty="0"/>
              <a:t>A</a:t>
            </a:r>
            <a:r>
              <a:rPr lang="en-US" altLang="zh-CN" sz="2000" dirty="0"/>
              <a:t>·</a:t>
            </a:r>
            <a:r>
              <a:rPr lang="en-US" altLang="zh-CN" sz="2000" i="1" dirty="0"/>
              <a:t>A</a:t>
            </a:r>
            <a:r>
              <a:rPr lang="en-US" altLang="zh-CN" sz="2000" dirty="0"/>
              <a:t> = </a:t>
            </a:r>
            <a:r>
              <a:rPr lang="en-US" altLang="zh-CN" sz="2000" i="1" dirty="0"/>
              <a:t>A</a:t>
            </a:r>
            <a:r>
              <a:rPr lang="en-US" altLang="zh-CN" sz="2000" dirty="0"/>
              <a:t>       </a:t>
            </a:r>
          </a:p>
          <a:p>
            <a:r>
              <a:rPr lang="zh-CN" altLang="en-US" sz="2000" dirty="0"/>
              <a:t>（</a:t>
            </a:r>
            <a:r>
              <a:rPr lang="en-US" altLang="zh-CN" sz="2000" dirty="0"/>
              <a:t>5</a:t>
            </a:r>
            <a:r>
              <a:rPr lang="zh-CN" altLang="en-US" sz="2000" dirty="0"/>
              <a:t>）反演律（又称摩根定律）</a:t>
            </a:r>
          </a:p>
        </p:txBody>
      </p:sp>
      <p:sp>
        <p:nvSpPr>
          <p:cNvPr id="922630"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2629" name="Object 5"/>
          <p:cNvGraphicFramePr>
            <a:graphicFrameLocks noChangeAspect="1"/>
          </p:cNvGraphicFramePr>
          <p:nvPr/>
        </p:nvGraphicFramePr>
        <p:xfrm>
          <a:off x="4499992" y="3068960"/>
          <a:ext cx="1511300" cy="379413"/>
        </p:xfrm>
        <a:graphic>
          <a:graphicData uri="http://schemas.openxmlformats.org/presentationml/2006/ole">
            <p:oleObj spid="_x0000_s922629" name="公式" r:id="rId3" imgW="812520" imgH="203040" progId="Equation.3">
              <p:embed/>
            </p:oleObj>
          </a:graphicData>
        </a:graphic>
      </p:graphicFrame>
      <p:sp>
        <p:nvSpPr>
          <p:cNvPr id="922632" name="Rectangle 8"/>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2631" name="Object 7"/>
          <p:cNvGraphicFramePr>
            <a:graphicFrameLocks noChangeAspect="1"/>
          </p:cNvGraphicFramePr>
          <p:nvPr/>
        </p:nvGraphicFramePr>
        <p:xfrm>
          <a:off x="4427984" y="2492896"/>
          <a:ext cx="1584325" cy="396875"/>
        </p:xfrm>
        <a:graphic>
          <a:graphicData uri="http://schemas.openxmlformats.org/presentationml/2006/ole">
            <p:oleObj spid="_x0000_s922631" name="公式" r:id="rId4" imgW="812520" imgH="203040" progId="Equation.3">
              <p:embed/>
            </p:oleObj>
          </a:graphicData>
        </a:graphic>
      </p:graphicFrame>
      <p:sp>
        <p:nvSpPr>
          <p:cNvPr id="922633" name="Text Box 9"/>
          <p:cNvSpPr txBox="1">
            <a:spLocks noChangeArrowheads="1"/>
          </p:cNvSpPr>
          <p:nvPr/>
        </p:nvSpPr>
        <p:spPr bwMode="auto">
          <a:xfrm>
            <a:off x="467544" y="3717032"/>
            <a:ext cx="4248150" cy="400110"/>
          </a:xfrm>
          <a:prstGeom prst="rect">
            <a:avLst/>
          </a:prstGeom>
          <a:noFill/>
          <a:ln w="9525">
            <a:noFill/>
            <a:miter lim="800000"/>
            <a:headEnd/>
            <a:tailEnd/>
          </a:ln>
          <a:effectLst/>
        </p:spPr>
        <p:txBody>
          <a:bodyPr>
            <a:spAutoFit/>
          </a:bodyPr>
          <a:lstStyle/>
          <a:p>
            <a:pPr>
              <a:spcBef>
                <a:spcPct val="50000"/>
              </a:spcBef>
            </a:pPr>
            <a:r>
              <a:rPr lang="zh-CN" altLang="en-US" sz="2000" dirty="0"/>
              <a:t>（</a:t>
            </a:r>
            <a:r>
              <a:rPr lang="en-US" altLang="zh-CN" sz="2000" dirty="0"/>
              <a:t>6</a:t>
            </a:r>
            <a:r>
              <a:rPr lang="zh-CN" altLang="en-US" sz="2000" dirty="0"/>
              <a:t>）还原律 </a:t>
            </a:r>
          </a:p>
        </p:txBody>
      </p:sp>
      <p:sp>
        <p:nvSpPr>
          <p:cNvPr id="922635" name="Rectangle 1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2634" name="Object 10"/>
          <p:cNvGraphicFramePr>
            <a:graphicFrameLocks noChangeAspect="1"/>
          </p:cNvGraphicFramePr>
          <p:nvPr/>
        </p:nvGraphicFramePr>
        <p:xfrm>
          <a:off x="3059832" y="3661967"/>
          <a:ext cx="863724" cy="508073"/>
        </p:xfrm>
        <a:graphic>
          <a:graphicData uri="http://schemas.openxmlformats.org/presentationml/2006/ole">
            <p:oleObj spid="_x0000_s922634" name="公式" r:id="rId5" imgW="368140" imgH="215806" progId="Equation.3">
              <p:embed/>
            </p:oleObj>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2" name="Text Box 4"/>
          <p:cNvSpPr txBox="1">
            <a:spLocks noChangeArrowheads="1"/>
          </p:cNvSpPr>
          <p:nvPr/>
        </p:nvSpPr>
        <p:spPr bwMode="auto">
          <a:xfrm>
            <a:off x="611188" y="476250"/>
            <a:ext cx="8064500" cy="3036888"/>
          </a:xfrm>
          <a:prstGeom prst="rect">
            <a:avLst/>
          </a:prstGeom>
          <a:noFill/>
          <a:ln w="9525">
            <a:noFill/>
            <a:miter lim="800000"/>
            <a:headEnd/>
            <a:tailEnd/>
          </a:ln>
          <a:effectLst/>
        </p:spPr>
        <p:txBody>
          <a:bodyPr>
            <a:spAutoFit/>
          </a:bodyPr>
          <a:lstStyle/>
          <a:p>
            <a:pPr>
              <a:spcAft>
                <a:spcPct val="55000"/>
              </a:spcAft>
            </a:pPr>
            <a:r>
              <a:rPr lang="en-US" altLang="zh-CN" sz="2000" b="1"/>
              <a:t>3. </a:t>
            </a:r>
            <a:r>
              <a:rPr lang="zh-CN" altLang="en-US" sz="2000" b="1"/>
              <a:t>常用公式</a:t>
            </a:r>
          </a:p>
          <a:p>
            <a:r>
              <a:rPr lang="zh-CN" altLang="en-US"/>
              <a:t>（</a:t>
            </a:r>
            <a:r>
              <a:rPr lang="en-US" altLang="zh-CN"/>
              <a:t>1</a:t>
            </a:r>
            <a:r>
              <a:rPr lang="zh-CN" altLang="en-US"/>
              <a:t>）  </a:t>
            </a:r>
            <a:r>
              <a:rPr lang="en-US" altLang="zh-CN" i="1"/>
              <a:t>A</a:t>
            </a:r>
            <a:r>
              <a:rPr lang="en-US" altLang="zh-CN"/>
              <a:t> + </a:t>
            </a:r>
            <a:r>
              <a:rPr lang="en-US" altLang="zh-CN" i="1"/>
              <a:t>AB</a:t>
            </a:r>
            <a:r>
              <a:rPr lang="en-US" altLang="zh-CN"/>
              <a:t> = </a:t>
            </a:r>
            <a:r>
              <a:rPr lang="en-US" altLang="zh-CN" i="1"/>
              <a:t>A</a:t>
            </a:r>
            <a:r>
              <a:rPr lang="en-US" altLang="zh-CN"/>
              <a:t>   </a:t>
            </a:r>
          </a:p>
          <a:p>
            <a:endParaRPr lang="en-US" altLang="zh-CN"/>
          </a:p>
          <a:p>
            <a:r>
              <a:rPr lang="zh-CN" altLang="en-US"/>
              <a:t>（</a:t>
            </a:r>
            <a:r>
              <a:rPr lang="en-US" altLang="zh-CN"/>
              <a:t>2</a:t>
            </a:r>
            <a:r>
              <a:rPr lang="zh-CN" altLang="en-US"/>
              <a:t>）     </a:t>
            </a:r>
          </a:p>
          <a:p>
            <a:endParaRPr lang="zh-CN" altLang="en-US"/>
          </a:p>
          <a:p>
            <a:r>
              <a:rPr lang="zh-CN" altLang="en-US"/>
              <a:t>（</a:t>
            </a:r>
            <a:r>
              <a:rPr lang="en-US" altLang="zh-CN"/>
              <a:t>3</a:t>
            </a:r>
            <a:r>
              <a:rPr lang="zh-CN" altLang="en-US"/>
              <a:t>） </a:t>
            </a:r>
            <a:r>
              <a:rPr lang="en-US" altLang="zh-CN" i="1"/>
              <a:t>AB </a:t>
            </a:r>
            <a:r>
              <a:rPr lang="en-US" altLang="zh-CN"/>
              <a:t>+ </a:t>
            </a:r>
            <a:r>
              <a:rPr lang="en-US" altLang="zh-CN" i="1"/>
              <a:t>A     </a:t>
            </a:r>
            <a:r>
              <a:rPr lang="en-US" altLang="zh-CN"/>
              <a:t>= </a:t>
            </a:r>
            <a:r>
              <a:rPr lang="en-US" altLang="zh-CN" i="1"/>
              <a:t>A</a:t>
            </a:r>
            <a:r>
              <a:rPr lang="en-US" altLang="zh-CN"/>
              <a:t> </a:t>
            </a:r>
          </a:p>
          <a:p>
            <a:endParaRPr lang="en-US" altLang="zh-CN"/>
          </a:p>
          <a:p>
            <a:r>
              <a:rPr lang="zh-CN" altLang="en-US"/>
              <a:t>（</a:t>
            </a:r>
            <a:r>
              <a:rPr lang="en-US" altLang="zh-CN"/>
              <a:t>4</a:t>
            </a:r>
            <a:r>
              <a:rPr lang="zh-CN" altLang="en-US"/>
              <a:t>） </a:t>
            </a:r>
            <a:r>
              <a:rPr lang="en-US" altLang="zh-CN" i="1"/>
              <a:t>A</a:t>
            </a:r>
            <a:r>
              <a:rPr lang="zh-CN" altLang="en-US"/>
              <a:t>（</a:t>
            </a:r>
            <a:r>
              <a:rPr lang="en-US" altLang="zh-CN" i="1"/>
              <a:t>A</a:t>
            </a:r>
            <a:r>
              <a:rPr lang="en-US" altLang="zh-CN"/>
              <a:t> + </a:t>
            </a:r>
            <a:r>
              <a:rPr lang="en-US" altLang="zh-CN" i="1"/>
              <a:t>B</a:t>
            </a:r>
            <a:r>
              <a:rPr lang="zh-CN" altLang="en-US"/>
              <a:t>）</a:t>
            </a:r>
            <a:r>
              <a:rPr lang="en-US" altLang="zh-CN"/>
              <a:t>= </a:t>
            </a:r>
            <a:r>
              <a:rPr lang="en-US" altLang="zh-CN" i="1"/>
              <a:t>A</a:t>
            </a:r>
            <a:endParaRPr lang="en-US" altLang="zh-CN"/>
          </a:p>
          <a:p>
            <a:endParaRPr lang="en-US" altLang="zh-CN"/>
          </a:p>
          <a:p>
            <a:r>
              <a:rPr lang="zh-CN" altLang="en-US"/>
              <a:t>（</a:t>
            </a:r>
            <a:r>
              <a:rPr lang="en-US" altLang="zh-CN"/>
              <a:t>5</a:t>
            </a:r>
            <a:r>
              <a:rPr lang="zh-CN" altLang="en-US"/>
              <a:t>） </a:t>
            </a:r>
            <a:r>
              <a:rPr lang="en-US" altLang="zh-CN" i="1"/>
              <a:t>AB </a:t>
            </a:r>
            <a:r>
              <a:rPr lang="en-US" altLang="zh-CN"/>
              <a:t>+     </a:t>
            </a:r>
            <a:r>
              <a:rPr lang="en-US" altLang="zh-CN" i="1"/>
              <a:t>C</a:t>
            </a:r>
            <a:r>
              <a:rPr lang="en-US" altLang="zh-CN"/>
              <a:t> + </a:t>
            </a:r>
            <a:r>
              <a:rPr lang="en-US" altLang="zh-CN" i="1"/>
              <a:t>BC</a:t>
            </a:r>
            <a:r>
              <a:rPr lang="en-US" altLang="zh-CN"/>
              <a:t> = </a:t>
            </a:r>
            <a:r>
              <a:rPr lang="en-US" altLang="zh-CN" i="1"/>
              <a:t>AB</a:t>
            </a:r>
            <a:r>
              <a:rPr lang="en-US" altLang="zh-CN"/>
              <a:t> +     </a:t>
            </a:r>
            <a:r>
              <a:rPr lang="en-US" altLang="zh-CN" i="1"/>
              <a:t>C</a:t>
            </a:r>
            <a:r>
              <a:rPr lang="en-US" altLang="zh-CN"/>
              <a:t> </a:t>
            </a:r>
          </a:p>
        </p:txBody>
      </p:sp>
      <p:graphicFrame>
        <p:nvGraphicFramePr>
          <p:cNvPr id="923653" name="Object 5"/>
          <p:cNvGraphicFramePr>
            <a:graphicFrameLocks noChangeAspect="1"/>
          </p:cNvGraphicFramePr>
          <p:nvPr/>
        </p:nvGraphicFramePr>
        <p:xfrm>
          <a:off x="1403350" y="1438275"/>
          <a:ext cx="1873250" cy="390525"/>
        </p:xfrm>
        <a:graphic>
          <a:graphicData uri="http://schemas.openxmlformats.org/presentationml/2006/ole">
            <p:oleObj spid="_x0000_s923653" name="公式" r:id="rId3" imgW="914400" imgH="190500" progId="Equation.3">
              <p:embed/>
            </p:oleObj>
          </a:graphicData>
        </a:graphic>
      </p:graphicFrame>
      <p:graphicFrame>
        <p:nvGraphicFramePr>
          <p:cNvPr id="923655" name="Object 7"/>
          <p:cNvGraphicFramePr>
            <a:graphicFrameLocks noChangeAspect="1"/>
          </p:cNvGraphicFramePr>
          <p:nvPr/>
        </p:nvGraphicFramePr>
        <p:xfrm>
          <a:off x="2079625" y="1993900"/>
          <a:ext cx="269875" cy="358775"/>
        </p:xfrm>
        <a:graphic>
          <a:graphicData uri="http://schemas.openxmlformats.org/presentationml/2006/ole">
            <p:oleObj spid="_x0000_s923655" name="公式" r:id="rId4" imgW="139639" imgH="190417" progId="Equation.3">
              <p:embed/>
            </p:oleObj>
          </a:graphicData>
        </a:graphic>
      </p:graphicFrame>
      <p:sp>
        <p:nvSpPr>
          <p:cNvPr id="923658" name="Rectangle 10"/>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3657" name="Object 9"/>
          <p:cNvGraphicFramePr>
            <a:graphicFrameLocks noChangeAspect="1"/>
          </p:cNvGraphicFramePr>
          <p:nvPr/>
        </p:nvGraphicFramePr>
        <p:xfrm>
          <a:off x="1885950" y="3108325"/>
          <a:ext cx="269875" cy="360363"/>
        </p:xfrm>
        <a:graphic>
          <a:graphicData uri="http://schemas.openxmlformats.org/presentationml/2006/ole">
            <p:oleObj spid="_x0000_s923657" name="公式" r:id="rId5" imgW="139639" imgH="190417" progId="Equation.3">
              <p:embed/>
            </p:oleObj>
          </a:graphicData>
        </a:graphic>
      </p:graphicFrame>
      <p:sp>
        <p:nvSpPr>
          <p:cNvPr id="923660" name="Rectangle 12"/>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3659" name="Object 11"/>
          <p:cNvGraphicFramePr>
            <a:graphicFrameLocks noChangeAspect="1"/>
          </p:cNvGraphicFramePr>
          <p:nvPr/>
        </p:nvGraphicFramePr>
        <p:xfrm>
          <a:off x="3635375" y="3041650"/>
          <a:ext cx="323850" cy="431800"/>
        </p:xfrm>
        <a:graphic>
          <a:graphicData uri="http://schemas.openxmlformats.org/presentationml/2006/ole">
            <p:oleObj spid="_x0000_s923659" name="公式" r:id="rId6" imgW="139639" imgH="190417" progId="Equation.3">
              <p:embed/>
            </p:oleObj>
          </a:graphicData>
        </a:graphic>
      </p:graphicFrame>
      <p:sp>
        <p:nvSpPr>
          <p:cNvPr id="923661" name="Text Box 13"/>
          <p:cNvSpPr txBox="1">
            <a:spLocks noChangeArrowheads="1"/>
          </p:cNvSpPr>
          <p:nvPr/>
        </p:nvSpPr>
        <p:spPr bwMode="auto">
          <a:xfrm>
            <a:off x="684213" y="3644900"/>
            <a:ext cx="8208962" cy="1914370"/>
          </a:xfrm>
          <a:prstGeom prst="rect">
            <a:avLst/>
          </a:prstGeom>
          <a:noFill/>
          <a:ln w="9525">
            <a:noFill/>
            <a:miter lim="800000"/>
            <a:headEnd/>
            <a:tailEnd/>
          </a:ln>
          <a:effectLst/>
        </p:spPr>
        <p:txBody>
          <a:bodyPr>
            <a:spAutoFit/>
          </a:bodyPr>
          <a:lstStyle/>
          <a:p>
            <a:pPr>
              <a:spcAft>
                <a:spcPct val="60000"/>
              </a:spcAft>
            </a:pPr>
            <a:r>
              <a:rPr lang="en-US" altLang="zh-CN" sz="2400" b="1" dirty="0"/>
              <a:t>4. </a:t>
            </a:r>
            <a:r>
              <a:rPr lang="zh-CN" altLang="en-US" sz="2400" b="1" dirty="0"/>
              <a:t>有关异或运算的一些公式</a:t>
            </a:r>
          </a:p>
          <a:p>
            <a:r>
              <a:rPr lang="zh-CN" altLang="en-US" sz="2000" dirty="0"/>
              <a:t>（</a:t>
            </a:r>
            <a:r>
              <a:rPr lang="en-US" altLang="zh-CN" sz="2000" dirty="0"/>
              <a:t>1</a:t>
            </a:r>
            <a:r>
              <a:rPr lang="zh-CN" altLang="en-US" sz="2000" dirty="0"/>
              <a:t>）交换律            </a:t>
            </a:r>
            <a:r>
              <a:rPr lang="en-US" altLang="zh-CN" sz="2000" i="1" dirty="0"/>
              <a:t>AB</a:t>
            </a:r>
            <a:r>
              <a:rPr lang="en-US" altLang="zh-CN" sz="2000" dirty="0"/>
              <a:t> = </a:t>
            </a:r>
            <a:r>
              <a:rPr lang="en-US" altLang="zh-CN" sz="2000" i="1" dirty="0"/>
              <a:t>BA</a:t>
            </a:r>
            <a:endParaRPr lang="en-US" altLang="zh-CN" sz="2000" dirty="0"/>
          </a:p>
          <a:p>
            <a:r>
              <a:rPr lang="zh-CN" altLang="en-US" sz="2000" dirty="0"/>
              <a:t>（</a:t>
            </a:r>
            <a:r>
              <a:rPr lang="en-US" altLang="zh-CN" sz="2000" dirty="0"/>
              <a:t>2</a:t>
            </a:r>
            <a:r>
              <a:rPr lang="zh-CN" altLang="en-US" sz="2000" dirty="0"/>
              <a:t>）结合律          （</a:t>
            </a:r>
            <a:r>
              <a:rPr lang="en-US" altLang="zh-CN" sz="2000" i="1" dirty="0"/>
              <a:t>AB</a:t>
            </a:r>
            <a:r>
              <a:rPr lang="zh-CN" altLang="en-US" sz="2000" dirty="0"/>
              <a:t>）</a:t>
            </a:r>
            <a:r>
              <a:rPr lang="en-US" altLang="zh-CN" sz="2000" i="1" dirty="0"/>
              <a:t>C </a:t>
            </a:r>
            <a:r>
              <a:rPr lang="en-US" altLang="zh-CN" sz="2000" dirty="0"/>
              <a:t>= </a:t>
            </a:r>
            <a:r>
              <a:rPr lang="en-US" altLang="zh-CN" sz="2000" i="1" dirty="0"/>
              <a:t>A</a:t>
            </a:r>
            <a:r>
              <a:rPr lang="zh-CN" altLang="en-US" sz="2000" dirty="0"/>
              <a:t>（</a:t>
            </a:r>
            <a:r>
              <a:rPr lang="en-US" altLang="zh-CN" sz="2000" i="1" dirty="0"/>
              <a:t>BC</a:t>
            </a:r>
            <a:r>
              <a:rPr lang="zh-CN" altLang="en-US" sz="2000" dirty="0"/>
              <a:t>）</a:t>
            </a:r>
          </a:p>
          <a:p>
            <a:r>
              <a:rPr lang="zh-CN" altLang="en-US" sz="2000" dirty="0"/>
              <a:t>（</a:t>
            </a:r>
            <a:r>
              <a:rPr lang="en-US" altLang="zh-CN" sz="2000" dirty="0"/>
              <a:t>3</a:t>
            </a:r>
            <a:r>
              <a:rPr lang="zh-CN" altLang="en-US" sz="2000" dirty="0"/>
              <a:t>）分配律          </a:t>
            </a:r>
            <a:r>
              <a:rPr lang="zh-CN" altLang="en-US" sz="2000" i="1" dirty="0"/>
              <a:t> </a:t>
            </a:r>
            <a:r>
              <a:rPr lang="en-US" altLang="zh-CN" sz="2000" i="1" dirty="0"/>
              <a:t>A</a:t>
            </a:r>
            <a:r>
              <a:rPr lang="en-US" altLang="zh-CN" sz="2000" dirty="0"/>
              <a:t>·</a:t>
            </a:r>
            <a:r>
              <a:rPr lang="zh-CN" altLang="en-US" sz="2000" dirty="0"/>
              <a:t>（</a:t>
            </a:r>
            <a:r>
              <a:rPr lang="en-US" altLang="zh-CN" sz="2000" i="1" dirty="0"/>
              <a:t>BC</a:t>
            </a:r>
            <a:r>
              <a:rPr lang="zh-CN" altLang="en-US" sz="2000" dirty="0"/>
              <a:t>）</a:t>
            </a:r>
            <a:r>
              <a:rPr lang="en-US" altLang="zh-CN" sz="2000" dirty="0"/>
              <a:t>= </a:t>
            </a:r>
            <a:r>
              <a:rPr lang="en-US" altLang="zh-CN" sz="2000" i="1" dirty="0"/>
              <a:t>A</a:t>
            </a:r>
            <a:r>
              <a:rPr lang="en-US" altLang="zh-CN" sz="2000" dirty="0"/>
              <a:t>·</a:t>
            </a:r>
            <a:r>
              <a:rPr lang="en-US" altLang="zh-CN" sz="2000" i="1" dirty="0"/>
              <a:t>BA</a:t>
            </a:r>
            <a:r>
              <a:rPr lang="en-US" altLang="zh-CN" sz="2000" dirty="0"/>
              <a:t>·</a:t>
            </a:r>
            <a:r>
              <a:rPr lang="en-US" altLang="zh-CN" sz="2000" i="1" dirty="0"/>
              <a:t>C</a:t>
            </a:r>
            <a:endParaRPr lang="en-US" altLang="zh-CN" sz="2000" dirty="0"/>
          </a:p>
          <a:p>
            <a:r>
              <a:rPr lang="zh-CN" altLang="en-US" sz="2000" dirty="0"/>
              <a:t>（</a:t>
            </a:r>
            <a:r>
              <a:rPr lang="en-US" altLang="zh-CN" sz="2000" dirty="0"/>
              <a:t>4</a:t>
            </a:r>
            <a:r>
              <a:rPr lang="zh-CN" altLang="en-US" sz="2000" dirty="0"/>
              <a:t>）常量和变量的</a:t>
            </a:r>
            <a:r>
              <a:rPr lang="zh-CN" altLang="en-US" sz="2000" b="1" dirty="0"/>
              <a:t>异或</a:t>
            </a:r>
            <a:r>
              <a:rPr lang="zh-CN" altLang="en-US" sz="2000" dirty="0"/>
              <a:t>运</a:t>
            </a:r>
            <a:r>
              <a:rPr lang="zh-CN" altLang="en-US" sz="2000" dirty="0" smtClean="0"/>
              <a:t>算</a:t>
            </a:r>
            <a:r>
              <a:rPr lang="zh-CN" altLang="en-US" dirty="0" smtClean="0"/>
              <a:t>                     </a:t>
            </a:r>
            <a:endParaRPr lang="zh-CN" altLang="en-US" b="1" dirty="0"/>
          </a:p>
        </p:txBody>
      </p:sp>
      <p:graphicFrame>
        <p:nvGraphicFramePr>
          <p:cNvPr id="923662" name="Object 14"/>
          <p:cNvGraphicFramePr>
            <a:graphicFrameLocks noChangeAspect="1"/>
          </p:cNvGraphicFramePr>
          <p:nvPr/>
        </p:nvGraphicFramePr>
        <p:xfrm>
          <a:off x="2411760" y="5589240"/>
          <a:ext cx="1152525" cy="400050"/>
        </p:xfrm>
        <a:graphic>
          <a:graphicData uri="http://schemas.openxmlformats.org/presentationml/2006/ole">
            <p:oleObj spid="_x0000_s923662" name="公式" r:id="rId7" imgW="622080" imgH="215640" progId="Equation.3">
              <p:embed/>
            </p:oleObj>
          </a:graphicData>
        </a:graphic>
      </p:graphicFrame>
      <p:graphicFrame>
        <p:nvGraphicFramePr>
          <p:cNvPr id="923663" name="Object 15"/>
          <p:cNvGraphicFramePr>
            <a:graphicFrameLocks noChangeAspect="1"/>
          </p:cNvGraphicFramePr>
          <p:nvPr/>
        </p:nvGraphicFramePr>
        <p:xfrm>
          <a:off x="4427984" y="5589240"/>
          <a:ext cx="1152525" cy="315913"/>
        </p:xfrm>
        <a:graphic>
          <a:graphicData uri="http://schemas.openxmlformats.org/presentationml/2006/ole">
            <p:oleObj spid="_x0000_s923663" name="公式" r:id="rId8" imgW="647640" imgH="177480" progId="Equation.3">
              <p:embed/>
            </p:oleObj>
          </a:graphicData>
        </a:graphic>
      </p:graphicFrame>
      <p:graphicFrame>
        <p:nvGraphicFramePr>
          <p:cNvPr id="923664" name="Object 16"/>
          <p:cNvGraphicFramePr>
            <a:graphicFrameLocks noChangeAspect="1"/>
          </p:cNvGraphicFramePr>
          <p:nvPr/>
        </p:nvGraphicFramePr>
        <p:xfrm>
          <a:off x="2411413" y="6092825"/>
          <a:ext cx="1152525" cy="315913"/>
        </p:xfrm>
        <a:graphic>
          <a:graphicData uri="http://schemas.openxmlformats.org/presentationml/2006/ole">
            <p:oleObj spid="_x0000_s923664" name="公式" r:id="rId9" imgW="647640" imgH="177480" progId="Equation.3">
              <p:embed/>
            </p:oleObj>
          </a:graphicData>
        </a:graphic>
      </p:graphicFrame>
      <p:graphicFrame>
        <p:nvGraphicFramePr>
          <p:cNvPr id="923665" name="Object 17"/>
          <p:cNvGraphicFramePr>
            <a:graphicFrameLocks noChangeAspect="1"/>
          </p:cNvGraphicFramePr>
          <p:nvPr/>
        </p:nvGraphicFramePr>
        <p:xfrm>
          <a:off x="4427538" y="6021388"/>
          <a:ext cx="1152525" cy="400050"/>
        </p:xfrm>
        <a:graphic>
          <a:graphicData uri="http://schemas.openxmlformats.org/presentationml/2006/ole">
            <p:oleObj spid="_x0000_s923665" name="公式" r:id="rId10" imgW="622080" imgH="215640" progId="Equation.3">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9" name="Text Box 3"/>
          <p:cNvSpPr txBox="1">
            <a:spLocks noChangeArrowheads="1"/>
          </p:cNvSpPr>
          <p:nvPr/>
        </p:nvSpPr>
        <p:spPr bwMode="auto">
          <a:xfrm>
            <a:off x="468313" y="765175"/>
            <a:ext cx="8353425" cy="5201424"/>
          </a:xfrm>
          <a:prstGeom prst="rect">
            <a:avLst/>
          </a:prstGeom>
          <a:noFill/>
          <a:ln w="9525">
            <a:noFill/>
            <a:miter lim="800000"/>
            <a:headEnd/>
            <a:tailEnd/>
          </a:ln>
          <a:effectLst/>
        </p:spPr>
        <p:txBody>
          <a:bodyPr>
            <a:spAutoFit/>
          </a:bodyPr>
          <a:lstStyle/>
          <a:p>
            <a:pPr algn="just">
              <a:spcBef>
                <a:spcPct val="50000"/>
              </a:spcBef>
            </a:pPr>
            <a:r>
              <a:rPr lang="en-US" altLang="zh-CN" sz="2800" b="1" dirty="0"/>
              <a:t>7.4.2  </a:t>
            </a:r>
            <a:r>
              <a:rPr lang="zh-CN" altLang="en-US" sz="2800" b="1" dirty="0"/>
              <a:t>逻辑函数的化简</a:t>
            </a:r>
            <a:endParaRPr lang="zh-CN" altLang="en-US" sz="3200" b="1" dirty="0">
              <a:latin typeface="Tahoma" pitchFamily="34" charset="0"/>
            </a:endParaRPr>
          </a:p>
          <a:p>
            <a:pPr>
              <a:spcBef>
                <a:spcPct val="50000"/>
              </a:spcBef>
            </a:pPr>
            <a:r>
              <a:rPr lang="zh-CN" altLang="en-US" sz="2400" b="1" dirty="0">
                <a:latin typeface="Tahoma" pitchFamily="34" charset="0"/>
              </a:rPr>
              <a:t>一、</a:t>
            </a:r>
            <a:r>
              <a:rPr lang="zh-CN" altLang="en-US" sz="2400" b="1" dirty="0">
                <a:latin typeface="Arial"/>
              </a:rPr>
              <a:t>“</a:t>
            </a:r>
            <a:r>
              <a:rPr lang="zh-CN" altLang="en-US" sz="2400" b="1" dirty="0">
                <a:latin typeface="Tahoma" pitchFamily="34" charset="0"/>
              </a:rPr>
              <a:t>最简</a:t>
            </a:r>
            <a:r>
              <a:rPr lang="zh-CN" altLang="en-US" sz="2400" b="1" dirty="0">
                <a:latin typeface="Arial"/>
              </a:rPr>
              <a:t>”</a:t>
            </a:r>
            <a:r>
              <a:rPr lang="zh-CN" altLang="en-US" sz="2400" b="1" dirty="0">
                <a:latin typeface="Tahoma" pitchFamily="34" charset="0"/>
              </a:rPr>
              <a:t>的概念及最简表达式的几种形式</a:t>
            </a:r>
          </a:p>
          <a:p>
            <a:endParaRPr lang="zh-CN" altLang="en-US" sz="2400" dirty="0">
              <a:latin typeface="Tahoma" pitchFamily="34" charset="0"/>
            </a:endParaRPr>
          </a:p>
          <a:p>
            <a:r>
              <a:rPr lang="zh-CN" altLang="en-US" sz="2400" dirty="0">
                <a:latin typeface="Tahoma" pitchFamily="34" charset="0"/>
              </a:rPr>
              <a:t>      </a:t>
            </a:r>
            <a:r>
              <a:rPr lang="en-US" altLang="zh-CN" sz="2400" b="1" dirty="0">
                <a:latin typeface="Tahoma" pitchFamily="34" charset="0"/>
              </a:rPr>
              <a:t>1. </a:t>
            </a:r>
            <a:r>
              <a:rPr lang="en-US" altLang="zh-CN" sz="2400" b="1" dirty="0">
                <a:latin typeface="Arial"/>
              </a:rPr>
              <a:t>“</a:t>
            </a:r>
            <a:r>
              <a:rPr lang="zh-CN" altLang="en-US" sz="2400" b="1" dirty="0">
                <a:latin typeface="Tahoma" pitchFamily="34" charset="0"/>
              </a:rPr>
              <a:t>最简</a:t>
            </a:r>
            <a:r>
              <a:rPr lang="zh-CN" altLang="en-US" sz="2400" b="1" dirty="0">
                <a:latin typeface="Arial"/>
              </a:rPr>
              <a:t>”</a:t>
            </a:r>
            <a:r>
              <a:rPr lang="zh-CN" altLang="en-US" sz="2400" b="1" dirty="0">
                <a:latin typeface="Tahoma" pitchFamily="34" charset="0"/>
              </a:rPr>
              <a:t>的概念</a:t>
            </a:r>
          </a:p>
          <a:p>
            <a:r>
              <a:rPr lang="zh-CN" altLang="en-US" sz="2400" dirty="0">
                <a:latin typeface="Tahoma" pitchFamily="34" charset="0"/>
              </a:rPr>
              <a:t>      </a:t>
            </a:r>
            <a:r>
              <a:rPr lang="zh-CN" altLang="en-US" sz="2000" dirty="0">
                <a:latin typeface="Tahoma" pitchFamily="34" charset="0"/>
              </a:rPr>
              <a:t>以</a:t>
            </a:r>
            <a:r>
              <a:rPr lang="zh-CN" altLang="en-US" sz="2000" b="1" dirty="0">
                <a:latin typeface="Tahoma" pitchFamily="34" charset="0"/>
              </a:rPr>
              <a:t>与或</a:t>
            </a:r>
            <a:r>
              <a:rPr lang="zh-CN" altLang="en-US" sz="2000" dirty="0">
                <a:latin typeface="Tahoma" pitchFamily="34" charset="0"/>
              </a:rPr>
              <a:t>表达式为例，所谓最简</a:t>
            </a:r>
            <a:r>
              <a:rPr lang="zh-CN" altLang="en-US" sz="2000" b="1" dirty="0">
                <a:latin typeface="Tahoma" pitchFamily="34" charset="0"/>
              </a:rPr>
              <a:t>与或</a:t>
            </a:r>
            <a:r>
              <a:rPr lang="zh-CN" altLang="en-US" sz="2000" dirty="0">
                <a:latin typeface="Tahoma" pitchFamily="34" charset="0"/>
              </a:rPr>
              <a:t>表达式，必须同时满足以下两个条件：</a:t>
            </a:r>
          </a:p>
          <a:p>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a:t>
            </a:r>
            <a:r>
              <a:rPr lang="zh-CN" altLang="en-US" sz="2000" b="1" dirty="0">
                <a:latin typeface="Tahoma" pitchFamily="34" charset="0"/>
              </a:rPr>
              <a:t>与</a:t>
            </a:r>
            <a:r>
              <a:rPr lang="zh-CN" altLang="en-US" sz="2000" dirty="0">
                <a:latin typeface="Tahoma" pitchFamily="34" charset="0"/>
              </a:rPr>
              <a:t>项（乘积项）的个数最少，这样可以保证所需门电路数目最少；</a:t>
            </a:r>
          </a:p>
          <a:p>
            <a:r>
              <a:rPr lang="zh-CN" altLang="en-US" sz="2000" dirty="0">
                <a:latin typeface="Tahoma" pitchFamily="34" charset="0"/>
              </a:rPr>
              <a:t>     （</a:t>
            </a:r>
            <a:r>
              <a:rPr lang="en-US" altLang="zh-CN" sz="2000" dirty="0">
                <a:latin typeface="Tahoma" pitchFamily="34" charset="0"/>
              </a:rPr>
              <a:t>2</a:t>
            </a:r>
            <a:r>
              <a:rPr lang="zh-CN" altLang="en-US" sz="2000" dirty="0">
                <a:latin typeface="Tahoma" pitchFamily="34" charset="0"/>
              </a:rPr>
              <a:t>）在</a:t>
            </a:r>
            <a:r>
              <a:rPr lang="zh-CN" altLang="en-US" sz="2000" b="1" dirty="0">
                <a:latin typeface="Tahoma" pitchFamily="34" charset="0"/>
              </a:rPr>
              <a:t>与</a:t>
            </a:r>
            <a:r>
              <a:rPr lang="zh-CN" altLang="en-US" sz="2000" dirty="0">
                <a:latin typeface="Tahoma" pitchFamily="34" charset="0"/>
              </a:rPr>
              <a:t>项个数最少的前提下，每个</a:t>
            </a:r>
            <a:r>
              <a:rPr lang="zh-CN" altLang="en-US" sz="2000" b="1" dirty="0">
                <a:latin typeface="Tahoma" pitchFamily="34" charset="0"/>
              </a:rPr>
              <a:t>与</a:t>
            </a:r>
            <a:r>
              <a:rPr lang="zh-CN" altLang="en-US" sz="2000" dirty="0">
                <a:latin typeface="Tahoma" pitchFamily="34" charset="0"/>
              </a:rPr>
              <a:t>项中包含的因子数最少，这样可以保证每个门电路输入端的个数最少。</a:t>
            </a:r>
          </a:p>
          <a:p>
            <a:r>
              <a:rPr lang="zh-CN" altLang="en-US" sz="2400" dirty="0">
                <a:latin typeface="Tahoma" pitchFamily="34" charset="0"/>
              </a:rPr>
              <a:t>   </a:t>
            </a:r>
          </a:p>
          <a:p>
            <a:r>
              <a:rPr lang="zh-CN" altLang="en-US" sz="2400" b="1" dirty="0">
                <a:latin typeface="Tahoma" pitchFamily="34" charset="0"/>
              </a:rPr>
              <a:t>      </a:t>
            </a:r>
            <a:r>
              <a:rPr lang="en-US" altLang="zh-CN" sz="2400" b="1" dirty="0">
                <a:latin typeface="Tahoma" pitchFamily="34" charset="0"/>
              </a:rPr>
              <a:t>2. </a:t>
            </a:r>
            <a:r>
              <a:rPr lang="zh-CN" altLang="en-US" sz="2400" b="1" dirty="0">
                <a:latin typeface="Tahoma" pitchFamily="34" charset="0"/>
              </a:rPr>
              <a:t>最简表达式的几种形式</a:t>
            </a:r>
          </a:p>
          <a:p>
            <a:r>
              <a:rPr lang="zh-CN" altLang="en-US" sz="2400" dirty="0">
                <a:latin typeface="Tahoma" pitchFamily="34" charset="0"/>
              </a:rPr>
              <a:t>      </a:t>
            </a:r>
            <a:r>
              <a:rPr lang="zh-CN" altLang="en-US" sz="2000" dirty="0">
                <a:latin typeface="Tahoma" pitchFamily="34" charset="0"/>
              </a:rPr>
              <a:t>一个逻辑函数的最简表达式，常按照式中变量之间运算关系的不同，分成最简</a:t>
            </a:r>
            <a:r>
              <a:rPr lang="zh-CN" altLang="en-US" sz="2000" b="1" dirty="0">
                <a:latin typeface="Tahoma" pitchFamily="34" charset="0"/>
              </a:rPr>
              <a:t>与或</a:t>
            </a:r>
            <a:r>
              <a:rPr lang="zh-CN" altLang="en-US" sz="2000" dirty="0">
                <a:latin typeface="Tahoma" pitchFamily="34" charset="0"/>
              </a:rPr>
              <a:t>式、最简</a:t>
            </a:r>
            <a:r>
              <a:rPr lang="zh-CN" altLang="en-US" sz="2000" b="1" dirty="0">
                <a:latin typeface="Tahoma" pitchFamily="34" charset="0"/>
              </a:rPr>
              <a:t>与非</a:t>
            </a:r>
            <a:r>
              <a:rPr lang="en-US" altLang="zh-CN" sz="2000" b="1" dirty="0">
                <a:latin typeface="Arial"/>
              </a:rPr>
              <a:t>—</a:t>
            </a:r>
            <a:r>
              <a:rPr lang="zh-CN" altLang="en-US" sz="2000" b="1" dirty="0">
                <a:latin typeface="Tahoma" pitchFamily="34" charset="0"/>
              </a:rPr>
              <a:t>与非</a:t>
            </a:r>
            <a:r>
              <a:rPr lang="zh-CN" altLang="en-US" sz="2000" dirty="0">
                <a:latin typeface="Tahoma" pitchFamily="34" charset="0"/>
              </a:rPr>
              <a:t>式、最简</a:t>
            </a:r>
            <a:r>
              <a:rPr lang="zh-CN" altLang="en-US" sz="2000" b="1" dirty="0">
                <a:latin typeface="Tahoma" pitchFamily="34" charset="0"/>
              </a:rPr>
              <a:t>或与</a:t>
            </a:r>
            <a:r>
              <a:rPr lang="zh-CN" altLang="en-US" sz="2000" dirty="0">
                <a:latin typeface="Tahoma" pitchFamily="34" charset="0"/>
              </a:rPr>
              <a:t>式、最间</a:t>
            </a:r>
            <a:r>
              <a:rPr lang="zh-CN" altLang="en-US" sz="2000" b="1" dirty="0">
                <a:latin typeface="Tahoma" pitchFamily="34" charset="0"/>
              </a:rPr>
              <a:t>或非</a:t>
            </a:r>
            <a:r>
              <a:rPr lang="en-US" altLang="zh-CN" sz="2000" b="1" dirty="0">
                <a:latin typeface="Arial"/>
              </a:rPr>
              <a:t>—</a:t>
            </a:r>
            <a:r>
              <a:rPr lang="zh-CN" altLang="en-US" sz="2000" b="1" dirty="0">
                <a:latin typeface="Tahoma" pitchFamily="34" charset="0"/>
              </a:rPr>
              <a:t>或非</a:t>
            </a:r>
            <a:r>
              <a:rPr lang="zh-CN" altLang="en-US" sz="2000" dirty="0">
                <a:latin typeface="Tahoma" pitchFamily="34" charset="0"/>
              </a:rPr>
              <a:t>式、最简</a:t>
            </a:r>
            <a:r>
              <a:rPr lang="zh-CN" altLang="en-US" sz="2000" b="1" dirty="0">
                <a:latin typeface="Tahoma" pitchFamily="34" charset="0"/>
              </a:rPr>
              <a:t>与或非</a:t>
            </a:r>
            <a:r>
              <a:rPr lang="zh-CN" altLang="en-US" sz="2000" dirty="0">
                <a:latin typeface="Tahoma" pitchFamily="34" charset="0"/>
              </a:rPr>
              <a:t>式。 例如，某一逻辑函数</a:t>
            </a:r>
            <a:r>
              <a:rPr lang="en-US" altLang="zh-CN" sz="2000" i="1" dirty="0">
                <a:latin typeface="Tahoma" pitchFamily="34" charset="0"/>
              </a:rPr>
              <a:t>Y</a:t>
            </a:r>
            <a:r>
              <a:rPr lang="zh-CN" altLang="en-US" sz="2000" dirty="0">
                <a:latin typeface="Tahoma" pitchFamily="34" charset="0"/>
              </a:rPr>
              <a:t>，其最简表达式可表示为：</a:t>
            </a:r>
            <a:r>
              <a:rPr lang="zh-CN" altLang="en-US" sz="2400" dirty="0">
                <a:latin typeface="Tahoma" pitchFamily="34" charset="0"/>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Text Box 2"/>
          <p:cNvSpPr txBox="1">
            <a:spLocks noChangeArrowheads="1"/>
          </p:cNvSpPr>
          <p:nvPr/>
        </p:nvSpPr>
        <p:spPr bwMode="auto">
          <a:xfrm>
            <a:off x="395288" y="476250"/>
            <a:ext cx="8353425" cy="5232202"/>
          </a:xfrm>
          <a:prstGeom prst="rect">
            <a:avLst/>
          </a:prstGeom>
          <a:noFill/>
          <a:ln w="9525">
            <a:noFill/>
            <a:miter lim="800000"/>
            <a:headEnd/>
            <a:tailEnd/>
          </a:ln>
          <a:effectLst/>
        </p:spPr>
        <p:txBody>
          <a:bodyPr>
            <a:spAutoFit/>
          </a:bodyPr>
          <a:lstStyle/>
          <a:p>
            <a:r>
              <a:rPr lang="zh-CN" altLang="en-US" sz="2000" dirty="0">
                <a:latin typeface="Tahoma" pitchFamily="34" charset="0"/>
              </a:rPr>
              <a:t>（</a:t>
            </a:r>
            <a:r>
              <a:rPr lang="en-US" altLang="zh-CN" sz="2000" dirty="0">
                <a:latin typeface="Tahoma" pitchFamily="34" charset="0"/>
              </a:rPr>
              <a:t>1</a:t>
            </a:r>
            <a:r>
              <a:rPr lang="zh-CN" altLang="en-US" sz="2000" dirty="0">
                <a:latin typeface="Tahoma" pitchFamily="34" charset="0"/>
              </a:rPr>
              <a:t>）</a:t>
            </a:r>
            <a:r>
              <a:rPr lang="zh-CN" altLang="en-US" sz="2000" b="1" dirty="0">
                <a:latin typeface="Tahoma" pitchFamily="34" charset="0"/>
              </a:rPr>
              <a:t>与或</a:t>
            </a:r>
            <a:r>
              <a:rPr lang="zh-CN" altLang="en-US" sz="2000" dirty="0">
                <a:latin typeface="Tahoma" pitchFamily="34" charset="0"/>
              </a:rPr>
              <a:t>表达式：           </a:t>
            </a:r>
          </a:p>
          <a:p>
            <a:endParaRPr lang="zh-CN" altLang="en-US" sz="2000" dirty="0">
              <a:latin typeface="Tahoma" pitchFamily="34" charset="0"/>
            </a:endParaRPr>
          </a:p>
          <a:p>
            <a:r>
              <a:rPr lang="zh-CN" altLang="en-US" sz="2000" dirty="0">
                <a:latin typeface="Tahoma" pitchFamily="34" charset="0"/>
              </a:rPr>
              <a:t>（</a:t>
            </a:r>
            <a:r>
              <a:rPr lang="en-US" altLang="zh-CN" sz="2000" dirty="0">
                <a:latin typeface="Tahoma" pitchFamily="34" charset="0"/>
              </a:rPr>
              <a:t>2</a:t>
            </a:r>
            <a:r>
              <a:rPr lang="zh-CN" altLang="en-US" sz="2000" dirty="0">
                <a:latin typeface="Tahoma" pitchFamily="34" charset="0"/>
              </a:rPr>
              <a:t>）</a:t>
            </a:r>
            <a:r>
              <a:rPr lang="zh-CN" altLang="en-US" sz="2000" b="1" dirty="0">
                <a:latin typeface="Tahoma" pitchFamily="34" charset="0"/>
              </a:rPr>
              <a:t>与非</a:t>
            </a:r>
            <a:r>
              <a:rPr lang="en-US" altLang="zh-CN" sz="2000" dirty="0">
                <a:latin typeface="Arial"/>
              </a:rPr>
              <a:t>—</a:t>
            </a:r>
            <a:r>
              <a:rPr lang="zh-CN" altLang="en-US" sz="2000" b="1" dirty="0">
                <a:latin typeface="Tahoma" pitchFamily="34" charset="0"/>
              </a:rPr>
              <a:t>与非</a:t>
            </a:r>
            <a:r>
              <a:rPr lang="zh-CN" altLang="en-US" sz="2000" dirty="0">
                <a:latin typeface="Tahoma" pitchFamily="34" charset="0"/>
              </a:rPr>
              <a:t>式：         </a:t>
            </a:r>
          </a:p>
          <a:p>
            <a:endParaRPr lang="zh-CN" altLang="en-US" sz="2000" dirty="0">
              <a:latin typeface="Tahoma" pitchFamily="34" charset="0"/>
            </a:endParaRPr>
          </a:p>
          <a:p>
            <a:r>
              <a:rPr lang="zh-CN" altLang="en-US" sz="2000" dirty="0">
                <a:latin typeface="Tahoma" pitchFamily="34" charset="0"/>
              </a:rPr>
              <a:t>（</a:t>
            </a:r>
            <a:r>
              <a:rPr lang="en-US" altLang="zh-CN" sz="2000" dirty="0">
                <a:latin typeface="Tahoma" pitchFamily="34" charset="0"/>
              </a:rPr>
              <a:t>3</a:t>
            </a:r>
            <a:r>
              <a:rPr lang="zh-CN" altLang="en-US" sz="2000" dirty="0">
                <a:latin typeface="Tahoma" pitchFamily="34" charset="0"/>
              </a:rPr>
              <a:t>）</a:t>
            </a:r>
            <a:r>
              <a:rPr lang="zh-CN" altLang="en-US" sz="2000" b="1" dirty="0">
                <a:latin typeface="Tahoma" pitchFamily="34" charset="0"/>
              </a:rPr>
              <a:t>或与</a:t>
            </a:r>
            <a:r>
              <a:rPr lang="zh-CN" altLang="en-US" sz="2000" dirty="0">
                <a:latin typeface="Tahoma" pitchFamily="34" charset="0"/>
              </a:rPr>
              <a:t>表达式：          </a:t>
            </a:r>
          </a:p>
          <a:p>
            <a:endParaRPr lang="zh-CN" altLang="en-US" sz="2000" dirty="0">
              <a:latin typeface="Tahoma" pitchFamily="34" charset="0"/>
            </a:endParaRPr>
          </a:p>
          <a:p>
            <a:r>
              <a:rPr lang="zh-CN" altLang="en-US" sz="2000" dirty="0">
                <a:latin typeface="Tahoma" pitchFamily="34" charset="0"/>
              </a:rPr>
              <a:t>（</a:t>
            </a:r>
            <a:r>
              <a:rPr lang="en-US" altLang="zh-CN" sz="2000" dirty="0">
                <a:latin typeface="Tahoma" pitchFamily="34" charset="0"/>
              </a:rPr>
              <a:t>4</a:t>
            </a:r>
            <a:r>
              <a:rPr lang="zh-CN" altLang="en-US" sz="2000" dirty="0">
                <a:latin typeface="Tahoma" pitchFamily="34" charset="0"/>
              </a:rPr>
              <a:t>）</a:t>
            </a:r>
            <a:r>
              <a:rPr lang="zh-CN" altLang="en-US" sz="2000" b="1" dirty="0">
                <a:latin typeface="Tahoma" pitchFamily="34" charset="0"/>
              </a:rPr>
              <a:t>或非</a:t>
            </a:r>
            <a:r>
              <a:rPr lang="en-US" altLang="zh-CN" sz="2000" dirty="0">
                <a:latin typeface="Arial"/>
              </a:rPr>
              <a:t>—</a:t>
            </a:r>
            <a:r>
              <a:rPr lang="zh-CN" altLang="en-US" sz="2000" b="1" dirty="0">
                <a:latin typeface="Tahoma" pitchFamily="34" charset="0"/>
              </a:rPr>
              <a:t>或非</a:t>
            </a:r>
            <a:r>
              <a:rPr lang="zh-CN" altLang="en-US" sz="2000" dirty="0">
                <a:latin typeface="Tahoma" pitchFamily="34" charset="0"/>
              </a:rPr>
              <a:t>表达式：        </a:t>
            </a:r>
          </a:p>
          <a:p>
            <a:endParaRPr lang="zh-CN" altLang="en-US" sz="2000" dirty="0">
              <a:latin typeface="Tahoma" pitchFamily="34" charset="0"/>
            </a:endParaRPr>
          </a:p>
          <a:p>
            <a:r>
              <a:rPr lang="zh-CN" altLang="en-US" sz="2000" dirty="0">
                <a:latin typeface="Tahoma" pitchFamily="34" charset="0"/>
              </a:rPr>
              <a:t>（</a:t>
            </a:r>
            <a:r>
              <a:rPr lang="en-US" altLang="zh-CN" sz="2000" dirty="0">
                <a:latin typeface="Tahoma" pitchFamily="34" charset="0"/>
              </a:rPr>
              <a:t>5</a:t>
            </a:r>
            <a:r>
              <a:rPr lang="zh-CN" altLang="en-US" sz="2000" dirty="0">
                <a:latin typeface="Tahoma" pitchFamily="34" charset="0"/>
              </a:rPr>
              <a:t>）</a:t>
            </a:r>
            <a:r>
              <a:rPr lang="zh-CN" altLang="en-US" sz="2000" b="1" dirty="0">
                <a:latin typeface="Tahoma" pitchFamily="34" charset="0"/>
              </a:rPr>
              <a:t>与或非</a:t>
            </a:r>
            <a:r>
              <a:rPr lang="zh-CN" altLang="en-US" sz="2000" dirty="0">
                <a:latin typeface="Tahoma" pitchFamily="34" charset="0"/>
              </a:rPr>
              <a:t>表达式：</a:t>
            </a:r>
          </a:p>
          <a:p>
            <a:endParaRPr lang="zh-CN" altLang="en-US" sz="2000" dirty="0">
              <a:latin typeface="Tahoma" pitchFamily="34" charset="0"/>
            </a:endParaRPr>
          </a:p>
          <a:p>
            <a:r>
              <a:rPr lang="zh-CN" altLang="en-US" sz="2000" dirty="0">
                <a:latin typeface="Tahoma" pitchFamily="34" charset="0"/>
              </a:rPr>
              <a:t>      不同的表达式将用不同的门电路来实现，而且各种表达形式之间可以相互转换。应当指出，最简</a:t>
            </a:r>
            <a:r>
              <a:rPr lang="zh-CN" altLang="en-US" sz="2000" b="1" dirty="0">
                <a:latin typeface="Tahoma" pitchFamily="34" charset="0"/>
              </a:rPr>
              <a:t>与或</a:t>
            </a:r>
            <a:r>
              <a:rPr lang="zh-CN" altLang="en-US" sz="2000" dirty="0">
                <a:latin typeface="Tahoma" pitchFamily="34" charset="0"/>
              </a:rPr>
              <a:t>表达式是最基本的表达形式，由最简</a:t>
            </a:r>
            <a:r>
              <a:rPr lang="zh-CN" altLang="en-US" sz="2000" b="1" dirty="0">
                <a:latin typeface="Tahoma" pitchFamily="34" charset="0"/>
              </a:rPr>
              <a:t>与或</a:t>
            </a:r>
            <a:r>
              <a:rPr lang="zh-CN" altLang="en-US" sz="2000" dirty="0">
                <a:latin typeface="Tahoma" pitchFamily="34" charset="0"/>
              </a:rPr>
              <a:t>表达式可以转换成其它各种形式。</a:t>
            </a:r>
            <a:r>
              <a:rPr lang="zh-CN" altLang="en-US" sz="2000" dirty="0"/>
              <a:t>例如，已知</a:t>
            </a:r>
            <a:r>
              <a:rPr lang="zh-CN" altLang="en-US" sz="2000" b="1" dirty="0"/>
              <a:t>与或</a:t>
            </a:r>
            <a:r>
              <a:rPr lang="zh-CN" altLang="en-US" sz="2000" dirty="0"/>
              <a:t>式</a:t>
            </a:r>
            <a:endParaRPr lang="zh-CN" altLang="en-US" dirty="0"/>
          </a:p>
          <a:p>
            <a:endParaRPr lang="zh-CN" altLang="en-US" dirty="0"/>
          </a:p>
          <a:p>
            <a:endParaRPr lang="zh-CN" altLang="en-US" dirty="0"/>
          </a:p>
          <a:p>
            <a:r>
              <a:rPr lang="zh-CN" altLang="en-US" sz="2000" dirty="0"/>
              <a:t>将其转换成</a:t>
            </a:r>
            <a:r>
              <a:rPr lang="zh-CN" altLang="en-US" sz="2000" b="1" dirty="0"/>
              <a:t>与非</a:t>
            </a:r>
            <a:r>
              <a:rPr lang="en-US" altLang="zh-CN" sz="2000" dirty="0"/>
              <a:t>-</a:t>
            </a:r>
            <a:r>
              <a:rPr lang="zh-CN" altLang="en-US" sz="2000" b="1" dirty="0"/>
              <a:t>与非</a:t>
            </a:r>
            <a:r>
              <a:rPr lang="zh-CN" altLang="en-US" sz="2000" dirty="0"/>
              <a:t>式的方法是：</a:t>
            </a:r>
            <a:endParaRPr lang="zh-CN" altLang="en-US" sz="2000" b="1" dirty="0">
              <a:latin typeface="Tahoma" pitchFamily="34" charset="0"/>
            </a:endParaRPr>
          </a:p>
          <a:p>
            <a:r>
              <a:rPr lang="zh-CN" altLang="en-US" sz="2000" b="1" dirty="0">
                <a:latin typeface="Tahoma" pitchFamily="34" charset="0"/>
              </a:rPr>
              <a:t>      </a:t>
            </a:r>
          </a:p>
        </p:txBody>
      </p:sp>
      <p:sp>
        <p:nvSpPr>
          <p:cNvPr id="926723"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24" name="Object 4"/>
          <p:cNvGraphicFramePr>
            <a:graphicFrameLocks noChangeAspect="1"/>
          </p:cNvGraphicFramePr>
          <p:nvPr/>
        </p:nvGraphicFramePr>
        <p:xfrm>
          <a:off x="3635375" y="403225"/>
          <a:ext cx="1584325" cy="400050"/>
        </p:xfrm>
        <a:graphic>
          <a:graphicData uri="http://schemas.openxmlformats.org/presentationml/2006/ole">
            <p:oleObj spid="_x0000_s926724" name="公式" r:id="rId3" imgW="787058" imgH="203112" progId="Equation.3">
              <p:embed/>
            </p:oleObj>
          </a:graphicData>
        </a:graphic>
      </p:graphicFrame>
      <p:sp>
        <p:nvSpPr>
          <p:cNvPr id="926725" name="Rectangle 5"/>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pPr algn="ctr"/>
            <a:endParaRPr lang="zh-CN" altLang="zh-CN">
              <a:latin typeface="Tahoma" pitchFamily="34" charset="0"/>
            </a:endParaRPr>
          </a:p>
        </p:txBody>
      </p:sp>
      <p:graphicFrame>
        <p:nvGraphicFramePr>
          <p:cNvPr id="926726" name="Object 6"/>
          <p:cNvGraphicFramePr>
            <a:graphicFrameLocks noChangeAspect="1"/>
          </p:cNvGraphicFramePr>
          <p:nvPr/>
        </p:nvGraphicFramePr>
        <p:xfrm>
          <a:off x="3624263" y="1052513"/>
          <a:ext cx="1536700" cy="522287"/>
        </p:xfrm>
        <a:graphic>
          <a:graphicData uri="http://schemas.openxmlformats.org/presentationml/2006/ole">
            <p:oleObj spid="_x0000_s926726" name="公式" r:id="rId4" imgW="787320" imgH="266400" progId="Equation.3">
              <p:embed/>
            </p:oleObj>
          </a:graphicData>
        </a:graphic>
      </p:graphicFrame>
      <p:sp>
        <p:nvSpPr>
          <p:cNvPr id="92672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28" name="Object 8"/>
          <p:cNvGraphicFramePr>
            <a:graphicFrameLocks noChangeAspect="1"/>
          </p:cNvGraphicFramePr>
          <p:nvPr/>
        </p:nvGraphicFramePr>
        <p:xfrm>
          <a:off x="3132138" y="1773238"/>
          <a:ext cx="1439862" cy="374650"/>
        </p:xfrm>
        <a:graphic>
          <a:graphicData uri="http://schemas.openxmlformats.org/presentationml/2006/ole">
            <p:oleObj spid="_x0000_s926728" name="公式" r:id="rId5" imgW="736560" imgH="190440" progId="Equation.3">
              <p:embed/>
            </p:oleObj>
          </a:graphicData>
        </a:graphic>
      </p:graphicFrame>
      <p:sp>
        <p:nvSpPr>
          <p:cNvPr id="926729"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30" name="Object 10"/>
          <p:cNvGraphicFramePr>
            <a:graphicFrameLocks noChangeAspect="1"/>
          </p:cNvGraphicFramePr>
          <p:nvPr/>
        </p:nvGraphicFramePr>
        <p:xfrm>
          <a:off x="4643438" y="1693863"/>
          <a:ext cx="865187" cy="422275"/>
        </p:xfrm>
        <a:graphic>
          <a:graphicData uri="http://schemas.openxmlformats.org/presentationml/2006/ole">
            <p:oleObj spid="_x0000_s926730" name="公式" r:id="rId6" imgW="469900" imgH="228600" progId="Equation.3">
              <p:embed/>
            </p:oleObj>
          </a:graphicData>
        </a:graphic>
      </p:graphicFrame>
      <p:sp>
        <p:nvSpPr>
          <p:cNvPr id="926731" name="Rectangle 11"/>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32" name="Object 12"/>
          <p:cNvGraphicFramePr>
            <a:graphicFrameLocks noChangeAspect="1"/>
          </p:cNvGraphicFramePr>
          <p:nvPr/>
        </p:nvGraphicFramePr>
        <p:xfrm>
          <a:off x="3563938" y="2205038"/>
          <a:ext cx="1871662" cy="482600"/>
        </p:xfrm>
        <a:graphic>
          <a:graphicData uri="http://schemas.openxmlformats.org/presentationml/2006/ole">
            <p:oleObj spid="_x0000_s926732" name="公式" r:id="rId7" imgW="1040948" imgH="266584" progId="Equation.3">
              <p:embed/>
            </p:oleObj>
          </a:graphicData>
        </a:graphic>
      </p:graphicFrame>
      <p:sp>
        <p:nvSpPr>
          <p:cNvPr id="926733"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34" name="Object 14"/>
          <p:cNvGraphicFramePr>
            <a:graphicFrameLocks noChangeAspect="1"/>
          </p:cNvGraphicFramePr>
          <p:nvPr/>
        </p:nvGraphicFramePr>
        <p:xfrm>
          <a:off x="3563938" y="2924175"/>
          <a:ext cx="1368425" cy="406400"/>
        </p:xfrm>
        <a:graphic>
          <a:graphicData uri="http://schemas.openxmlformats.org/presentationml/2006/ole">
            <p:oleObj spid="_x0000_s926734" name="公式" r:id="rId8" imgW="799753" imgH="241195" progId="Equation.3">
              <p:embed/>
            </p:oleObj>
          </a:graphicData>
        </a:graphic>
      </p:graphicFrame>
      <p:graphicFrame>
        <p:nvGraphicFramePr>
          <p:cNvPr id="926736" name="Object 16"/>
          <p:cNvGraphicFramePr>
            <a:graphicFrameLocks noChangeAspect="1"/>
          </p:cNvGraphicFramePr>
          <p:nvPr/>
        </p:nvGraphicFramePr>
        <p:xfrm>
          <a:off x="3708400" y="4508500"/>
          <a:ext cx="1368425" cy="341313"/>
        </p:xfrm>
        <a:graphic>
          <a:graphicData uri="http://schemas.openxmlformats.org/presentationml/2006/ole">
            <p:oleObj spid="_x0000_s926736" name="公式" r:id="rId9" imgW="799753" imgH="203112" progId="Equation.3">
              <p:embed/>
            </p:oleObj>
          </a:graphicData>
        </a:graphic>
      </p:graphicFrame>
      <p:sp>
        <p:nvSpPr>
          <p:cNvPr id="926737" name="Rectangle 17"/>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38" name="Object 18"/>
          <p:cNvGraphicFramePr>
            <a:graphicFrameLocks noChangeAspect="1"/>
          </p:cNvGraphicFramePr>
          <p:nvPr/>
        </p:nvGraphicFramePr>
        <p:xfrm>
          <a:off x="2268538" y="5445125"/>
          <a:ext cx="2016125" cy="474663"/>
        </p:xfrm>
        <a:graphic>
          <a:graphicData uri="http://schemas.openxmlformats.org/presentationml/2006/ole">
            <p:oleObj spid="_x0000_s926738" name="公式" r:id="rId10" imgW="1129810" imgH="266584" progId="Equation.3">
              <p:embed/>
            </p:oleObj>
          </a:graphicData>
        </a:graphic>
      </p:graphicFrame>
      <p:sp>
        <p:nvSpPr>
          <p:cNvPr id="926739" name="Rectangle 19"/>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6740" name="Object 20"/>
          <p:cNvGraphicFramePr>
            <a:graphicFrameLocks noChangeAspect="1"/>
          </p:cNvGraphicFramePr>
          <p:nvPr/>
        </p:nvGraphicFramePr>
        <p:xfrm>
          <a:off x="4284663" y="5478463"/>
          <a:ext cx="863600" cy="433387"/>
        </p:xfrm>
        <a:graphic>
          <a:graphicData uri="http://schemas.openxmlformats.org/presentationml/2006/ole">
            <p:oleObj spid="_x0000_s926740" name="公式" r:id="rId11" imgW="533160" imgH="266400" progId="Equation.3">
              <p:embed/>
            </p:oleObj>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Text Box 2"/>
          <p:cNvSpPr txBox="1">
            <a:spLocks noChangeArrowheads="1"/>
          </p:cNvSpPr>
          <p:nvPr/>
        </p:nvSpPr>
        <p:spPr bwMode="auto">
          <a:xfrm>
            <a:off x="395288" y="404813"/>
            <a:ext cx="8497887" cy="5548312"/>
          </a:xfrm>
          <a:prstGeom prst="rect">
            <a:avLst/>
          </a:prstGeom>
          <a:noFill/>
          <a:ln w="9525">
            <a:noFill/>
            <a:miter lim="800000"/>
            <a:headEnd/>
            <a:tailEnd/>
          </a:ln>
          <a:effectLst/>
        </p:spPr>
        <p:txBody>
          <a:bodyPr>
            <a:spAutoFit/>
          </a:bodyPr>
          <a:lstStyle/>
          <a:p>
            <a:r>
              <a:rPr lang="en-US" altLang="zh-CN" sz="2000" b="1" dirty="0">
                <a:latin typeface="Tahoma" pitchFamily="34" charset="0"/>
              </a:rPr>
              <a:t>1</a:t>
            </a:r>
            <a:r>
              <a:rPr lang="zh-CN" altLang="en-US" sz="2000" b="1" dirty="0">
                <a:latin typeface="Tahoma" pitchFamily="34" charset="0"/>
              </a:rPr>
              <a:t>、逻辑函数的公式化简法</a:t>
            </a:r>
          </a:p>
          <a:p>
            <a:r>
              <a:rPr lang="zh-CN" altLang="en-US" sz="2000" dirty="0">
                <a:latin typeface="Tahoma" pitchFamily="34" charset="0"/>
              </a:rPr>
              <a:t>      </a:t>
            </a:r>
          </a:p>
          <a:p>
            <a:r>
              <a:rPr lang="zh-CN" altLang="en-US" sz="2000" dirty="0">
                <a:latin typeface="Tahoma" pitchFamily="34" charset="0"/>
              </a:rPr>
              <a:t>     逻辑函数的公式化简法实际上就是应用逻辑代数的公式、定律，对逻辑函数进行运算和变换，以求得逻辑函数的最简形式。常用的方法有：</a:t>
            </a:r>
            <a:endParaRPr lang="zh-CN" altLang="en-US" sz="2000" b="1" dirty="0">
              <a:latin typeface="Tahoma" pitchFamily="34" charset="0"/>
            </a:endParaRPr>
          </a:p>
          <a:p>
            <a:r>
              <a:rPr lang="zh-CN" altLang="en-US" sz="2000" b="1" dirty="0">
                <a:latin typeface="Tahoma" pitchFamily="34" charset="0"/>
              </a:rPr>
              <a:t>      （</a:t>
            </a:r>
            <a:r>
              <a:rPr lang="en-US" altLang="zh-CN" sz="2000" b="1" dirty="0">
                <a:latin typeface="Tahoma" pitchFamily="34" charset="0"/>
              </a:rPr>
              <a:t>1</a:t>
            </a:r>
            <a:r>
              <a:rPr lang="zh-CN" altLang="en-US" sz="2000" b="1" dirty="0">
                <a:latin typeface="Tahoma" pitchFamily="34" charset="0"/>
              </a:rPr>
              <a:t>）并项法</a:t>
            </a:r>
            <a:endParaRPr lang="zh-CN" altLang="en-US" sz="2000" dirty="0">
              <a:latin typeface="Tahoma" pitchFamily="34" charset="0"/>
            </a:endParaRPr>
          </a:p>
          <a:p>
            <a:r>
              <a:rPr lang="zh-CN" altLang="en-US" sz="2000" dirty="0">
                <a:latin typeface="Tahoma" pitchFamily="34" charset="0"/>
              </a:rPr>
              <a:t>      根据                 可以把两项合并为一项，保留相同因子，消去互为相反的因子。</a:t>
            </a:r>
            <a:endParaRPr lang="zh-CN" altLang="en-US" sz="2000" b="1" dirty="0">
              <a:latin typeface="Tahoma" pitchFamily="34" charset="0"/>
            </a:endParaRPr>
          </a:p>
          <a:p>
            <a:endParaRPr lang="zh-CN" altLang="en-US" sz="2000" b="1" dirty="0">
              <a:latin typeface="Tahoma" pitchFamily="34" charset="0"/>
            </a:endParaRPr>
          </a:p>
          <a:p>
            <a:endParaRPr lang="zh-CN" altLang="en-US" sz="2000" b="1" dirty="0">
              <a:latin typeface="Tahoma" pitchFamily="34" charset="0"/>
            </a:endParaRPr>
          </a:p>
          <a:p>
            <a:endParaRPr lang="zh-CN" altLang="en-US" sz="2000" b="1" dirty="0">
              <a:latin typeface="Tahoma" pitchFamily="34" charset="0"/>
            </a:endParaRPr>
          </a:p>
          <a:p>
            <a:r>
              <a:rPr lang="zh-CN" altLang="en-US" sz="2000" b="1" dirty="0">
                <a:latin typeface="Tahoma" pitchFamily="34" charset="0"/>
              </a:rPr>
              <a:t>      （</a:t>
            </a:r>
            <a:r>
              <a:rPr lang="en-US" altLang="zh-CN" sz="2000" b="1" dirty="0">
                <a:latin typeface="Tahoma" pitchFamily="34" charset="0"/>
              </a:rPr>
              <a:t>2.</a:t>
            </a:r>
            <a:r>
              <a:rPr lang="zh-CN" altLang="en-US" sz="2000" b="1" dirty="0">
                <a:latin typeface="Tahoma" pitchFamily="34" charset="0"/>
              </a:rPr>
              <a:t>）吸收法</a:t>
            </a:r>
          </a:p>
          <a:p>
            <a:r>
              <a:rPr lang="zh-CN" altLang="en-US" sz="2000" b="1" dirty="0">
                <a:latin typeface="Tahoma" pitchFamily="34" charset="0"/>
              </a:rPr>
              <a:t>      </a:t>
            </a:r>
            <a:r>
              <a:rPr lang="zh-CN" altLang="en-US" sz="2000" dirty="0">
                <a:latin typeface="Tahoma" pitchFamily="34" charset="0"/>
              </a:rPr>
              <a:t>根据</a:t>
            </a:r>
            <a:r>
              <a:rPr lang="en-US" altLang="zh-CN" sz="2000" i="1" dirty="0">
                <a:latin typeface="Tahoma" pitchFamily="34" charset="0"/>
              </a:rPr>
              <a:t>A </a:t>
            </a:r>
            <a:r>
              <a:rPr lang="en-US" altLang="zh-CN" sz="2000" dirty="0">
                <a:latin typeface="Tahoma" pitchFamily="34" charset="0"/>
              </a:rPr>
              <a:t>+</a:t>
            </a:r>
            <a:r>
              <a:rPr lang="en-US" altLang="zh-CN" sz="2000" i="1" dirty="0">
                <a:latin typeface="Tahoma" pitchFamily="34" charset="0"/>
              </a:rPr>
              <a:t> AB = A </a:t>
            </a:r>
            <a:r>
              <a:rPr lang="zh-CN" altLang="en-US" sz="2000" dirty="0">
                <a:latin typeface="Tahoma" pitchFamily="34" charset="0"/>
              </a:rPr>
              <a:t>可将</a:t>
            </a:r>
            <a:r>
              <a:rPr lang="en-US" altLang="zh-CN" sz="2000" i="1" dirty="0">
                <a:latin typeface="Tahoma" pitchFamily="34" charset="0"/>
              </a:rPr>
              <a:t>AB </a:t>
            </a:r>
            <a:r>
              <a:rPr lang="zh-CN" altLang="en-US" sz="2000" dirty="0">
                <a:latin typeface="Tahoma" pitchFamily="34" charset="0"/>
              </a:rPr>
              <a:t>项消去。</a:t>
            </a:r>
            <a:r>
              <a:rPr lang="en-US" altLang="zh-CN" sz="2000" i="1" dirty="0">
                <a:latin typeface="Tahoma" pitchFamily="34" charset="0"/>
              </a:rPr>
              <a:t>A </a:t>
            </a:r>
            <a:r>
              <a:rPr lang="zh-CN" altLang="en-US" sz="2000" dirty="0">
                <a:latin typeface="Tahoma" pitchFamily="34" charset="0"/>
              </a:rPr>
              <a:t>和</a:t>
            </a:r>
            <a:r>
              <a:rPr lang="en-US" altLang="zh-CN" sz="2000" i="1" dirty="0">
                <a:latin typeface="Tahoma" pitchFamily="34" charset="0"/>
              </a:rPr>
              <a:t>B </a:t>
            </a:r>
            <a:r>
              <a:rPr lang="zh-CN" altLang="en-US" sz="2000" dirty="0">
                <a:latin typeface="Tahoma" pitchFamily="34" charset="0"/>
              </a:rPr>
              <a:t>可代表任何复杂的逻辑式。</a:t>
            </a:r>
          </a:p>
          <a:p>
            <a:r>
              <a:rPr lang="zh-CN" altLang="en-US" sz="2000" b="1" dirty="0">
                <a:latin typeface="Tahoma" pitchFamily="34" charset="0"/>
              </a:rPr>
              <a:t>      </a:t>
            </a:r>
          </a:p>
          <a:p>
            <a:endParaRPr lang="zh-CN" altLang="en-US" sz="2000" b="1" dirty="0">
              <a:latin typeface="Tahoma" pitchFamily="34" charset="0"/>
            </a:endParaRPr>
          </a:p>
          <a:p>
            <a:r>
              <a:rPr lang="zh-CN" altLang="en-US" b="1" dirty="0">
                <a:latin typeface="Tahoma" pitchFamily="34" charset="0"/>
              </a:rPr>
              <a:t>      （</a:t>
            </a:r>
            <a:r>
              <a:rPr lang="en-US" altLang="zh-CN" b="1" dirty="0">
                <a:latin typeface="Tahoma" pitchFamily="34" charset="0"/>
              </a:rPr>
              <a:t>3</a:t>
            </a:r>
            <a:r>
              <a:rPr lang="zh-CN" altLang="en-US" b="1" dirty="0">
                <a:latin typeface="Tahoma" pitchFamily="34" charset="0"/>
              </a:rPr>
              <a:t>）消项法</a:t>
            </a:r>
          </a:p>
          <a:p>
            <a:r>
              <a:rPr lang="zh-CN" altLang="en-US" dirty="0">
                <a:latin typeface="Tahoma" pitchFamily="34" charset="0"/>
              </a:rPr>
              <a:t>      </a:t>
            </a:r>
            <a:r>
              <a:rPr lang="zh-CN" altLang="en-US" sz="2000" dirty="0">
                <a:latin typeface="Tahoma" pitchFamily="34" charset="0"/>
              </a:rPr>
              <a:t>根据                                 可将</a:t>
            </a:r>
            <a:r>
              <a:rPr lang="en-US" altLang="zh-CN" sz="2000" i="1" dirty="0">
                <a:latin typeface="Tahoma" pitchFamily="34" charset="0"/>
              </a:rPr>
              <a:t>BC </a:t>
            </a:r>
            <a:r>
              <a:rPr lang="zh-CN" altLang="en-US" sz="2000" dirty="0">
                <a:latin typeface="Tahoma" pitchFamily="34" charset="0"/>
              </a:rPr>
              <a:t>项消去</a:t>
            </a:r>
            <a:r>
              <a:rPr lang="zh-CN" altLang="en-US" sz="2000" i="1" dirty="0">
                <a:latin typeface="Tahoma" pitchFamily="34" charset="0"/>
              </a:rPr>
              <a:t>。</a:t>
            </a:r>
            <a:r>
              <a:rPr lang="en-US" altLang="zh-CN" sz="2000" i="1" dirty="0">
                <a:latin typeface="Tahoma" pitchFamily="34" charset="0"/>
              </a:rPr>
              <a:t>A</a:t>
            </a:r>
            <a:r>
              <a:rPr lang="zh-CN" altLang="en-US" sz="2000" i="1" dirty="0">
                <a:latin typeface="Tahoma" pitchFamily="34" charset="0"/>
              </a:rPr>
              <a:t>、</a:t>
            </a:r>
            <a:r>
              <a:rPr lang="en-US" altLang="zh-CN" sz="2000" i="1" dirty="0">
                <a:latin typeface="Tahoma" pitchFamily="34" charset="0"/>
              </a:rPr>
              <a:t>B </a:t>
            </a:r>
            <a:r>
              <a:rPr lang="zh-CN" altLang="en-US" sz="2000" dirty="0">
                <a:latin typeface="Tahoma" pitchFamily="34" charset="0"/>
              </a:rPr>
              <a:t>和</a:t>
            </a:r>
            <a:r>
              <a:rPr lang="en-US" altLang="zh-CN" sz="2000" i="1" dirty="0">
                <a:latin typeface="Tahoma" pitchFamily="34" charset="0"/>
              </a:rPr>
              <a:t>C </a:t>
            </a:r>
            <a:r>
              <a:rPr lang="zh-CN" altLang="en-US" sz="2000" dirty="0">
                <a:latin typeface="Tahoma" pitchFamily="34" charset="0"/>
              </a:rPr>
              <a:t>可代表任何复杂的逻辑式。</a:t>
            </a:r>
          </a:p>
          <a:p>
            <a:pPr algn="just"/>
            <a:endParaRPr lang="en-US" altLang="zh-CN" sz="2000" dirty="0">
              <a:latin typeface="Tahoma" pitchFamily="34" charset="0"/>
            </a:endParaRPr>
          </a:p>
        </p:txBody>
      </p:sp>
      <p:sp>
        <p:nvSpPr>
          <p:cNvPr id="928771" name="Rectangle 3"/>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72" name="Object 4"/>
          <p:cNvGraphicFramePr>
            <a:graphicFrameLocks noChangeAspect="1"/>
          </p:cNvGraphicFramePr>
          <p:nvPr/>
        </p:nvGraphicFramePr>
        <p:xfrm>
          <a:off x="1547813" y="1989138"/>
          <a:ext cx="1296987" cy="307975"/>
        </p:xfrm>
        <a:graphic>
          <a:graphicData uri="http://schemas.openxmlformats.org/presentationml/2006/ole">
            <p:oleObj spid="_x0000_s928772" name="公式" r:id="rId3" imgW="799753" imgH="190417" progId="Equation.3">
              <p:embed/>
            </p:oleObj>
          </a:graphicData>
        </a:graphic>
      </p:graphicFrame>
      <p:sp>
        <p:nvSpPr>
          <p:cNvPr id="928773"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74" name="Object 6"/>
          <p:cNvGraphicFramePr>
            <a:graphicFrameLocks noChangeAspect="1"/>
          </p:cNvGraphicFramePr>
          <p:nvPr/>
        </p:nvGraphicFramePr>
        <p:xfrm>
          <a:off x="2484438" y="2565400"/>
          <a:ext cx="2879725" cy="352425"/>
        </p:xfrm>
        <a:graphic>
          <a:graphicData uri="http://schemas.openxmlformats.org/presentationml/2006/ole">
            <p:oleObj spid="_x0000_s928774" name="公式" r:id="rId4" imgW="1625600" imgH="203200" progId="Equation.3">
              <p:embed/>
            </p:oleObj>
          </a:graphicData>
        </a:graphic>
      </p:graphicFrame>
      <p:sp>
        <p:nvSpPr>
          <p:cNvPr id="928775"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76" name="Object 8"/>
          <p:cNvGraphicFramePr>
            <a:graphicFrameLocks noChangeAspect="1"/>
          </p:cNvGraphicFramePr>
          <p:nvPr/>
        </p:nvGraphicFramePr>
        <p:xfrm>
          <a:off x="2627313" y="3213100"/>
          <a:ext cx="3343275" cy="390525"/>
        </p:xfrm>
        <a:graphic>
          <a:graphicData uri="http://schemas.openxmlformats.org/presentationml/2006/ole">
            <p:oleObj spid="_x0000_s928776" name="公式" r:id="rId5" imgW="1955520" imgH="228600" progId="Equation.3">
              <p:embed/>
            </p:oleObj>
          </a:graphicData>
        </a:graphic>
      </p:graphicFrame>
      <p:sp>
        <p:nvSpPr>
          <p:cNvPr id="928777"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78" name="Object 10"/>
          <p:cNvGraphicFramePr>
            <a:graphicFrameLocks noChangeAspect="1"/>
          </p:cNvGraphicFramePr>
          <p:nvPr/>
        </p:nvGraphicFramePr>
        <p:xfrm>
          <a:off x="2916238" y="4292600"/>
          <a:ext cx="2952750" cy="361950"/>
        </p:xfrm>
        <a:graphic>
          <a:graphicData uri="http://schemas.openxmlformats.org/presentationml/2006/ole">
            <p:oleObj spid="_x0000_s928778" name="公式" r:id="rId6" imgW="1625600" imgH="203200" progId="Equation.3">
              <p:embed/>
            </p:oleObj>
          </a:graphicData>
        </a:graphic>
      </p:graphicFrame>
      <p:sp>
        <p:nvSpPr>
          <p:cNvPr id="928779" name="Rectangle 1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80" name="Object 12"/>
          <p:cNvGraphicFramePr>
            <a:graphicFrameLocks noChangeAspect="1"/>
          </p:cNvGraphicFramePr>
          <p:nvPr/>
        </p:nvGraphicFramePr>
        <p:xfrm>
          <a:off x="1403350" y="4941888"/>
          <a:ext cx="2663825" cy="342900"/>
        </p:xfrm>
        <a:graphic>
          <a:graphicData uri="http://schemas.openxmlformats.org/presentationml/2006/ole">
            <p:oleObj spid="_x0000_s928780" name="公式" r:id="rId7" imgW="1548728" imgH="203112" progId="Equation.3">
              <p:embed/>
            </p:oleObj>
          </a:graphicData>
        </a:graphic>
      </p:graphicFrame>
      <p:sp>
        <p:nvSpPr>
          <p:cNvPr id="928781"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82" name="Object 14"/>
          <p:cNvGraphicFramePr>
            <a:graphicFrameLocks noChangeAspect="1"/>
          </p:cNvGraphicFramePr>
          <p:nvPr/>
        </p:nvGraphicFramePr>
        <p:xfrm>
          <a:off x="2843213" y="5589588"/>
          <a:ext cx="2228850" cy="366712"/>
        </p:xfrm>
        <a:graphic>
          <a:graphicData uri="http://schemas.openxmlformats.org/presentationml/2006/ole">
            <p:oleObj spid="_x0000_s928782" name="公式" r:id="rId8" imgW="1218960" imgH="203040" progId="Equation.3">
              <p:embed/>
            </p:oleObj>
          </a:graphicData>
        </a:graphic>
      </p:graphicFrame>
      <p:sp>
        <p:nvSpPr>
          <p:cNvPr id="928783" name="Rectangle 1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8784" name="Object 16"/>
          <p:cNvGraphicFramePr>
            <a:graphicFrameLocks noChangeAspect="1"/>
          </p:cNvGraphicFramePr>
          <p:nvPr/>
        </p:nvGraphicFramePr>
        <p:xfrm>
          <a:off x="5076825" y="5589588"/>
          <a:ext cx="1011238" cy="363537"/>
        </p:xfrm>
        <a:graphic>
          <a:graphicData uri="http://schemas.openxmlformats.org/presentationml/2006/ole">
            <p:oleObj spid="_x0000_s928784" name="公式" r:id="rId9" imgW="558720" imgH="203040" progId="Equation.3">
              <p:embed/>
            </p:oleObj>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8" name="Text Box 4"/>
          <p:cNvSpPr txBox="1">
            <a:spLocks noChangeArrowheads="1"/>
          </p:cNvSpPr>
          <p:nvPr/>
        </p:nvSpPr>
        <p:spPr bwMode="auto">
          <a:xfrm>
            <a:off x="611188" y="476250"/>
            <a:ext cx="8137525" cy="1323439"/>
          </a:xfrm>
          <a:prstGeom prst="rect">
            <a:avLst/>
          </a:prstGeom>
          <a:noFill/>
          <a:ln w="9525">
            <a:noFill/>
            <a:miter lim="800000"/>
            <a:headEnd/>
            <a:tailEnd/>
          </a:ln>
          <a:effectLst/>
        </p:spPr>
        <p:txBody>
          <a:bodyPr>
            <a:spAutoFit/>
          </a:bodyPr>
          <a:lstStyle/>
          <a:p>
            <a:r>
              <a:rPr lang="zh-CN" altLang="en-US" sz="2000" b="1" dirty="0"/>
              <a:t>（</a:t>
            </a:r>
            <a:r>
              <a:rPr lang="en-US" altLang="zh-CN" sz="2000" b="1" dirty="0"/>
              <a:t>4</a:t>
            </a:r>
            <a:r>
              <a:rPr lang="zh-CN" altLang="en-US" sz="2000" b="1" dirty="0"/>
              <a:t>）消因子法</a:t>
            </a:r>
          </a:p>
          <a:p>
            <a:endParaRPr lang="zh-CN" altLang="en-US" sz="2000" dirty="0"/>
          </a:p>
          <a:p>
            <a:r>
              <a:rPr lang="zh-CN" altLang="en-US" sz="2000" dirty="0"/>
              <a:t>      根据                         可将中的因子消去。</a:t>
            </a:r>
            <a:r>
              <a:rPr lang="en-US" altLang="zh-CN" sz="2000" i="1" dirty="0"/>
              <a:t>A</a:t>
            </a:r>
            <a:r>
              <a:rPr lang="zh-CN" altLang="en-US" sz="2000" dirty="0"/>
              <a:t>和</a:t>
            </a:r>
            <a:r>
              <a:rPr lang="en-US" altLang="zh-CN" sz="2000" i="1" dirty="0"/>
              <a:t>B</a:t>
            </a:r>
            <a:r>
              <a:rPr lang="zh-CN" altLang="en-US" sz="2000" dirty="0"/>
              <a:t>可代表任何复杂的逻辑式。例如，</a:t>
            </a:r>
          </a:p>
        </p:txBody>
      </p:sp>
      <p:sp>
        <p:nvSpPr>
          <p:cNvPr id="927750"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49" name="Object 5"/>
          <p:cNvGraphicFramePr>
            <a:graphicFrameLocks noChangeAspect="1"/>
          </p:cNvGraphicFramePr>
          <p:nvPr/>
        </p:nvGraphicFramePr>
        <p:xfrm>
          <a:off x="1619672" y="1052736"/>
          <a:ext cx="1752777" cy="360040"/>
        </p:xfrm>
        <a:graphic>
          <a:graphicData uri="http://schemas.openxmlformats.org/presentationml/2006/ole">
            <p:oleObj spid="_x0000_s927749" name="公式" r:id="rId3" imgW="927100" imgH="190500" progId="Equation.3">
              <p:embed/>
            </p:oleObj>
          </a:graphicData>
        </a:graphic>
      </p:graphicFrame>
      <p:sp>
        <p:nvSpPr>
          <p:cNvPr id="927752"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51" name="Object 7"/>
          <p:cNvGraphicFramePr>
            <a:graphicFrameLocks noChangeAspect="1"/>
          </p:cNvGraphicFramePr>
          <p:nvPr/>
        </p:nvGraphicFramePr>
        <p:xfrm>
          <a:off x="1547664" y="1844824"/>
          <a:ext cx="2639708" cy="432048"/>
        </p:xfrm>
        <a:graphic>
          <a:graphicData uri="http://schemas.openxmlformats.org/presentationml/2006/ole">
            <p:oleObj spid="_x0000_s927751" name="公式" r:id="rId4" imgW="1307880" imgH="215640" progId="Equation.3">
              <p:embed/>
            </p:oleObj>
          </a:graphicData>
        </a:graphic>
      </p:graphicFrame>
      <p:sp>
        <p:nvSpPr>
          <p:cNvPr id="927754"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53" name="Object 9"/>
          <p:cNvGraphicFramePr>
            <a:graphicFrameLocks noChangeAspect="1"/>
          </p:cNvGraphicFramePr>
          <p:nvPr/>
        </p:nvGraphicFramePr>
        <p:xfrm>
          <a:off x="4067944" y="1844824"/>
          <a:ext cx="2687874" cy="432048"/>
        </p:xfrm>
        <a:graphic>
          <a:graphicData uri="http://schemas.openxmlformats.org/presentationml/2006/ole">
            <p:oleObj spid="_x0000_s927753" name="公式" r:id="rId5" imgW="1244600" imgH="203200" progId="Equation.3">
              <p:embed/>
            </p:oleObj>
          </a:graphicData>
        </a:graphic>
      </p:graphicFrame>
      <p:sp>
        <p:nvSpPr>
          <p:cNvPr id="927755" name="Text Box 11"/>
          <p:cNvSpPr txBox="1">
            <a:spLocks noChangeArrowheads="1"/>
          </p:cNvSpPr>
          <p:nvPr/>
        </p:nvSpPr>
        <p:spPr bwMode="auto">
          <a:xfrm>
            <a:off x="684213" y="2349500"/>
            <a:ext cx="8208962" cy="1015663"/>
          </a:xfrm>
          <a:prstGeom prst="rect">
            <a:avLst/>
          </a:prstGeom>
          <a:noFill/>
          <a:ln w="9525">
            <a:noFill/>
            <a:miter lim="800000"/>
            <a:headEnd/>
            <a:tailEnd/>
          </a:ln>
          <a:effectLst/>
        </p:spPr>
        <p:txBody>
          <a:bodyPr>
            <a:spAutoFit/>
          </a:bodyPr>
          <a:lstStyle/>
          <a:p>
            <a:r>
              <a:rPr lang="zh-CN" altLang="en-US" sz="2000" b="1" dirty="0"/>
              <a:t>（</a:t>
            </a:r>
            <a:r>
              <a:rPr lang="en-US" altLang="zh-CN" sz="2000" b="1" dirty="0"/>
              <a:t>5</a:t>
            </a:r>
            <a:r>
              <a:rPr lang="zh-CN" altLang="en-US" sz="2000" b="1" dirty="0"/>
              <a:t>）配项法</a:t>
            </a:r>
          </a:p>
          <a:p>
            <a:r>
              <a:rPr lang="zh-CN" altLang="en-US" sz="2000" dirty="0"/>
              <a:t>       根据</a:t>
            </a:r>
            <a:r>
              <a:rPr lang="en-US" altLang="zh-CN" sz="2000" i="1" dirty="0"/>
              <a:t>A+A+…=A</a:t>
            </a:r>
            <a:r>
              <a:rPr lang="zh-CN" altLang="en-US" sz="2000" dirty="0"/>
              <a:t>可以在逻辑函数式中重复写入某一项，以获得更加简单的化简结果。例如，</a:t>
            </a:r>
          </a:p>
        </p:txBody>
      </p:sp>
      <p:sp>
        <p:nvSpPr>
          <p:cNvPr id="927757"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56" name="Object 12"/>
          <p:cNvGraphicFramePr>
            <a:graphicFrameLocks noChangeAspect="1"/>
          </p:cNvGraphicFramePr>
          <p:nvPr/>
        </p:nvGraphicFramePr>
        <p:xfrm>
          <a:off x="1045850" y="3501008"/>
          <a:ext cx="3022318" cy="432048"/>
        </p:xfrm>
        <a:graphic>
          <a:graphicData uri="http://schemas.openxmlformats.org/presentationml/2006/ole">
            <p:oleObj spid="_x0000_s927756" name="公式" r:id="rId6" imgW="1396394" imgH="203112" progId="Equation.3">
              <p:embed/>
            </p:oleObj>
          </a:graphicData>
        </a:graphic>
      </p:graphicFrame>
      <p:sp>
        <p:nvSpPr>
          <p:cNvPr id="927759"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58" name="Object 14"/>
          <p:cNvGraphicFramePr>
            <a:graphicFrameLocks noChangeAspect="1"/>
          </p:cNvGraphicFramePr>
          <p:nvPr/>
        </p:nvGraphicFramePr>
        <p:xfrm>
          <a:off x="4067944" y="3501008"/>
          <a:ext cx="3970510" cy="504056"/>
        </p:xfrm>
        <a:graphic>
          <a:graphicData uri="http://schemas.openxmlformats.org/presentationml/2006/ole">
            <p:oleObj spid="_x0000_s927758" name="公式" r:id="rId7" imgW="1790700" imgH="228600" progId="Equation.3">
              <p:embed/>
            </p:oleObj>
          </a:graphicData>
        </a:graphic>
      </p:graphicFrame>
      <p:sp>
        <p:nvSpPr>
          <p:cNvPr id="927761" name="Rectangle 1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7760" name="Object 16"/>
          <p:cNvGraphicFramePr>
            <a:graphicFrameLocks noChangeAspect="1"/>
          </p:cNvGraphicFramePr>
          <p:nvPr/>
        </p:nvGraphicFramePr>
        <p:xfrm>
          <a:off x="1908174" y="4076700"/>
          <a:ext cx="4800563" cy="504428"/>
        </p:xfrm>
        <a:graphic>
          <a:graphicData uri="http://schemas.openxmlformats.org/presentationml/2006/ole">
            <p:oleObj spid="_x0000_s927760" name="公式" r:id="rId8" imgW="2171700" imgH="228600" progId="Equation.3">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6" name="Text Box 4"/>
          <p:cNvSpPr txBox="1">
            <a:spLocks noChangeArrowheads="1"/>
          </p:cNvSpPr>
          <p:nvPr/>
        </p:nvSpPr>
        <p:spPr bwMode="auto">
          <a:xfrm>
            <a:off x="539750" y="476250"/>
            <a:ext cx="8280400" cy="1015663"/>
          </a:xfrm>
          <a:prstGeom prst="rect">
            <a:avLst/>
          </a:prstGeom>
          <a:noFill/>
          <a:ln w="9525">
            <a:noFill/>
            <a:miter lim="800000"/>
            <a:headEnd/>
            <a:tailEnd/>
          </a:ln>
          <a:effectLst/>
        </p:spPr>
        <p:txBody>
          <a:bodyPr>
            <a:spAutoFit/>
          </a:bodyPr>
          <a:lstStyle/>
          <a:p>
            <a:pPr>
              <a:spcBef>
                <a:spcPct val="50000"/>
              </a:spcBef>
            </a:pPr>
            <a:r>
              <a:rPr lang="zh-CN" altLang="en-US" sz="2400" b="1" dirty="0"/>
              <a:t>例</a:t>
            </a:r>
            <a:r>
              <a:rPr lang="en-US" altLang="zh-CN" sz="2400" b="1" dirty="0"/>
              <a:t>7-7   </a:t>
            </a:r>
            <a:r>
              <a:rPr lang="zh-CN" altLang="en-US" sz="2400" dirty="0"/>
              <a:t>用公式法化简下列逻辑函数。</a:t>
            </a:r>
          </a:p>
          <a:p>
            <a:pPr>
              <a:spcBef>
                <a:spcPct val="50000"/>
              </a:spcBef>
            </a:pPr>
            <a:r>
              <a:rPr lang="zh-CN" altLang="en-US" sz="2400" b="1" dirty="0"/>
              <a:t>解 </a:t>
            </a:r>
            <a:r>
              <a:rPr lang="zh-CN" altLang="en-US" sz="2400" dirty="0"/>
              <a:t>   （</a:t>
            </a:r>
            <a:r>
              <a:rPr lang="en-US" altLang="zh-CN" sz="2400" dirty="0"/>
              <a:t>1</a:t>
            </a:r>
            <a:r>
              <a:rPr lang="zh-CN" altLang="en-US" sz="2400" dirty="0"/>
              <a:t>）   </a:t>
            </a:r>
          </a:p>
        </p:txBody>
      </p:sp>
      <p:sp>
        <p:nvSpPr>
          <p:cNvPr id="92979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797" name="Object 5"/>
          <p:cNvGraphicFramePr>
            <a:graphicFrameLocks noChangeAspect="1"/>
          </p:cNvGraphicFramePr>
          <p:nvPr/>
        </p:nvGraphicFramePr>
        <p:xfrm>
          <a:off x="1332335" y="1700808"/>
          <a:ext cx="6949418" cy="546025"/>
        </p:xfrm>
        <a:graphic>
          <a:graphicData uri="http://schemas.openxmlformats.org/presentationml/2006/ole">
            <p:oleObj spid="_x0000_s929797" name="公式" r:id="rId3" imgW="2908300" imgH="228600" progId="Equation.3">
              <p:embed/>
            </p:oleObj>
          </a:graphicData>
        </a:graphic>
      </p:graphicFrame>
      <p:sp>
        <p:nvSpPr>
          <p:cNvPr id="929800" name="Rectangle 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799" name="Object 7"/>
          <p:cNvGraphicFramePr>
            <a:graphicFrameLocks noChangeAspect="1"/>
          </p:cNvGraphicFramePr>
          <p:nvPr/>
        </p:nvGraphicFramePr>
        <p:xfrm>
          <a:off x="1619672" y="2342230"/>
          <a:ext cx="5091205" cy="569766"/>
        </p:xfrm>
        <a:graphic>
          <a:graphicData uri="http://schemas.openxmlformats.org/presentationml/2006/ole">
            <p:oleObj spid="_x0000_s929799" name="公式" r:id="rId4" imgW="2298700" imgH="254000" progId="Equation.3">
              <p:embed/>
            </p:oleObj>
          </a:graphicData>
        </a:graphic>
      </p:graphicFrame>
      <p:sp>
        <p:nvSpPr>
          <p:cNvPr id="929802"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801" name="Object 9"/>
          <p:cNvGraphicFramePr>
            <a:graphicFrameLocks noChangeAspect="1"/>
          </p:cNvGraphicFramePr>
          <p:nvPr/>
        </p:nvGraphicFramePr>
        <p:xfrm>
          <a:off x="1692697" y="3017324"/>
          <a:ext cx="4698410" cy="466172"/>
        </p:xfrm>
        <a:graphic>
          <a:graphicData uri="http://schemas.openxmlformats.org/presentationml/2006/ole">
            <p:oleObj spid="_x0000_s929801" name="公式" r:id="rId5" imgW="2019300" imgH="203200" progId="Equation.3">
              <p:embed/>
            </p:oleObj>
          </a:graphicData>
        </a:graphic>
      </p:graphicFrame>
      <p:sp>
        <p:nvSpPr>
          <p:cNvPr id="929804"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803" name="Object 11"/>
          <p:cNvGraphicFramePr>
            <a:graphicFrameLocks noChangeAspect="1"/>
          </p:cNvGraphicFramePr>
          <p:nvPr/>
        </p:nvGraphicFramePr>
        <p:xfrm>
          <a:off x="1692696" y="3582172"/>
          <a:ext cx="4698409" cy="509336"/>
        </p:xfrm>
        <a:graphic>
          <a:graphicData uri="http://schemas.openxmlformats.org/presentationml/2006/ole">
            <p:oleObj spid="_x0000_s929803" name="公式" r:id="rId6" imgW="2108200" imgH="228600" progId="Equation.3">
              <p:embed/>
            </p:oleObj>
          </a:graphicData>
        </a:graphic>
      </p:graphicFrame>
      <p:sp>
        <p:nvSpPr>
          <p:cNvPr id="929806" name="Rectangle 1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805" name="Object 13"/>
          <p:cNvGraphicFramePr>
            <a:graphicFrameLocks noChangeAspect="1"/>
          </p:cNvGraphicFramePr>
          <p:nvPr/>
        </p:nvGraphicFramePr>
        <p:xfrm>
          <a:off x="1692697" y="4169279"/>
          <a:ext cx="3718589" cy="468330"/>
        </p:xfrm>
        <a:graphic>
          <a:graphicData uri="http://schemas.openxmlformats.org/presentationml/2006/ole">
            <p:oleObj spid="_x0000_s929805" name="公式" r:id="rId7" imgW="1586811" imgH="203112" progId="Equation.3">
              <p:embed/>
            </p:oleObj>
          </a:graphicData>
        </a:graphic>
      </p:graphicFrame>
      <p:sp>
        <p:nvSpPr>
          <p:cNvPr id="929808" name="Rectangle 1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29807" name="Object 15"/>
          <p:cNvGraphicFramePr>
            <a:graphicFrameLocks noChangeAspect="1"/>
          </p:cNvGraphicFramePr>
          <p:nvPr/>
        </p:nvGraphicFramePr>
        <p:xfrm>
          <a:off x="1692697" y="4821545"/>
          <a:ext cx="2838039" cy="451064"/>
        </p:xfrm>
        <a:graphic>
          <a:graphicData uri="http://schemas.openxmlformats.org/presentationml/2006/ole">
            <p:oleObj spid="_x0000_s929807" name="公式" r:id="rId8" imgW="1256755" imgH="203112" progId="Equation.3">
              <p:embed/>
            </p:oleObj>
          </a:graphicData>
        </a:graphic>
      </p:graphicFrame>
      <p:graphicFrame>
        <p:nvGraphicFramePr>
          <p:cNvPr id="19" name="对象 18"/>
          <p:cNvGraphicFramePr>
            <a:graphicFrameLocks noChangeAspect="1"/>
          </p:cNvGraphicFramePr>
          <p:nvPr/>
        </p:nvGraphicFramePr>
        <p:xfrm>
          <a:off x="251520" y="2204864"/>
          <a:ext cx="1463675" cy="381000"/>
        </p:xfrm>
        <a:graphic>
          <a:graphicData uri="http://schemas.openxmlformats.org/presentationml/2006/ole">
            <p:oleObj spid="_x0000_s929808" name="BMP 图像" r:id="rId9" imgW="1463167" imgH="380872" progId="PBrush">
              <p:embed/>
            </p:oleObj>
          </a:graphicData>
        </a:graphic>
      </p:graphicFrame>
      <p:cxnSp>
        <p:nvCxnSpPr>
          <p:cNvPr id="21" name="直接连接符 20"/>
          <p:cNvCxnSpPr/>
          <p:nvPr/>
        </p:nvCxnSpPr>
        <p:spPr>
          <a:xfrm>
            <a:off x="1979712" y="2204864"/>
            <a:ext cx="2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43808" y="220486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63888" y="220486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63888" y="1700808"/>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699792" y="3717032"/>
            <a:ext cx="576064" cy="28803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2" name="对象 31"/>
          <p:cNvGraphicFramePr>
            <a:graphicFrameLocks noChangeAspect="1"/>
          </p:cNvGraphicFramePr>
          <p:nvPr/>
        </p:nvGraphicFramePr>
        <p:xfrm>
          <a:off x="5595313" y="4149080"/>
          <a:ext cx="3548687" cy="504055"/>
        </p:xfrm>
        <a:graphic>
          <a:graphicData uri="http://schemas.openxmlformats.org/presentationml/2006/ole">
            <p:oleObj spid="_x0000_s929809" name="BMP 图像" r:id="rId10" imgW="8047417" imgH="1143099" progId="PBrush">
              <p:embed/>
            </p:oleObj>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20" name="Text Box 4"/>
          <p:cNvSpPr txBox="1">
            <a:spLocks noChangeArrowheads="1"/>
          </p:cNvSpPr>
          <p:nvPr/>
        </p:nvSpPr>
        <p:spPr bwMode="auto">
          <a:xfrm>
            <a:off x="611189" y="476250"/>
            <a:ext cx="1104218" cy="369332"/>
          </a:xfrm>
          <a:prstGeom prst="rect">
            <a:avLst/>
          </a:prstGeom>
          <a:noFill/>
          <a:ln w="9525">
            <a:noFill/>
            <a:miter lim="800000"/>
            <a:headEnd/>
            <a:tailEnd/>
          </a:ln>
          <a:effectLst/>
        </p:spPr>
        <p:txBody>
          <a:bodyPr wrap="square">
            <a:spAutoFit/>
          </a:bodyPr>
          <a:lstStyle/>
          <a:p>
            <a:pPr>
              <a:spcBef>
                <a:spcPct val="50000"/>
              </a:spcBef>
            </a:pPr>
            <a:r>
              <a:rPr lang="zh-CN" altLang="en-US" dirty="0"/>
              <a:t>（</a:t>
            </a:r>
            <a:r>
              <a:rPr lang="en-US" altLang="zh-CN" dirty="0"/>
              <a:t>2</a:t>
            </a:r>
            <a:r>
              <a:rPr lang="zh-CN" altLang="en-US" dirty="0"/>
              <a:t>）</a:t>
            </a:r>
          </a:p>
        </p:txBody>
      </p:sp>
      <p:sp>
        <p:nvSpPr>
          <p:cNvPr id="930822"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21" name="Object 5"/>
          <p:cNvGraphicFramePr>
            <a:graphicFrameLocks noChangeAspect="1"/>
          </p:cNvGraphicFramePr>
          <p:nvPr/>
        </p:nvGraphicFramePr>
        <p:xfrm>
          <a:off x="1546200" y="405408"/>
          <a:ext cx="4418930" cy="571687"/>
        </p:xfrm>
        <a:graphic>
          <a:graphicData uri="http://schemas.openxmlformats.org/presentationml/2006/ole">
            <p:oleObj spid="_x0000_s930821" name="公式" r:id="rId3" imgW="1765300" imgH="228600" progId="Equation.3">
              <p:embed/>
            </p:oleObj>
          </a:graphicData>
        </a:graphic>
      </p:graphicFrame>
      <p:sp>
        <p:nvSpPr>
          <p:cNvPr id="930824"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23" name="Object 7"/>
          <p:cNvGraphicFramePr>
            <a:graphicFrameLocks noChangeAspect="1"/>
          </p:cNvGraphicFramePr>
          <p:nvPr/>
        </p:nvGraphicFramePr>
        <p:xfrm>
          <a:off x="1779563" y="1053108"/>
          <a:ext cx="4033565" cy="563217"/>
        </p:xfrm>
        <a:graphic>
          <a:graphicData uri="http://schemas.openxmlformats.org/presentationml/2006/ole">
            <p:oleObj spid="_x0000_s930823" name="公式" r:id="rId4" imgW="1638300" imgH="228600" progId="Equation.3">
              <p:embed/>
            </p:oleObj>
          </a:graphicData>
        </a:graphic>
      </p:graphicFrame>
      <p:sp>
        <p:nvSpPr>
          <p:cNvPr id="930826" name="Rectangle 1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25" name="Object 9"/>
          <p:cNvGraphicFramePr>
            <a:graphicFrameLocks noChangeAspect="1"/>
          </p:cNvGraphicFramePr>
          <p:nvPr/>
        </p:nvGraphicFramePr>
        <p:xfrm>
          <a:off x="1763688" y="1700808"/>
          <a:ext cx="3455526" cy="520870"/>
        </p:xfrm>
        <a:graphic>
          <a:graphicData uri="http://schemas.openxmlformats.org/presentationml/2006/ole">
            <p:oleObj spid="_x0000_s930825" name="公式" r:id="rId5" imgW="1511300" imgH="228600" progId="Equation.3">
              <p:embed/>
            </p:oleObj>
          </a:graphicData>
        </a:graphic>
      </p:graphicFrame>
      <p:sp>
        <p:nvSpPr>
          <p:cNvPr id="930827" name="Text Box 11"/>
          <p:cNvSpPr txBox="1">
            <a:spLocks noChangeArrowheads="1"/>
          </p:cNvSpPr>
          <p:nvPr/>
        </p:nvSpPr>
        <p:spPr bwMode="auto">
          <a:xfrm>
            <a:off x="611188" y="2276475"/>
            <a:ext cx="758960" cy="369332"/>
          </a:xfrm>
          <a:prstGeom prst="rect">
            <a:avLst/>
          </a:prstGeom>
          <a:noFill/>
          <a:ln w="9525">
            <a:noFill/>
            <a:miter lim="800000"/>
            <a:headEnd/>
            <a:tailEnd/>
          </a:ln>
          <a:effectLst/>
        </p:spPr>
        <p:txBody>
          <a:bodyPr wrap="square">
            <a:spAutoFit/>
          </a:bodyPr>
          <a:lstStyle/>
          <a:p>
            <a:pPr>
              <a:spcBef>
                <a:spcPct val="50000"/>
              </a:spcBef>
            </a:pPr>
            <a:r>
              <a:rPr lang="zh-CN" altLang="en-US"/>
              <a:t>（</a:t>
            </a:r>
            <a:r>
              <a:rPr lang="en-US" altLang="zh-CN"/>
              <a:t>3</a:t>
            </a:r>
            <a:r>
              <a:rPr lang="zh-CN" altLang="en-US"/>
              <a:t>）</a:t>
            </a:r>
          </a:p>
        </p:txBody>
      </p:sp>
      <p:sp>
        <p:nvSpPr>
          <p:cNvPr id="930829"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28" name="Object 12"/>
          <p:cNvGraphicFramePr>
            <a:graphicFrameLocks noChangeAspect="1"/>
          </p:cNvGraphicFramePr>
          <p:nvPr/>
        </p:nvGraphicFramePr>
        <p:xfrm>
          <a:off x="1403326" y="2277070"/>
          <a:ext cx="7203250" cy="512401"/>
        </p:xfrm>
        <a:graphic>
          <a:graphicData uri="http://schemas.openxmlformats.org/presentationml/2006/ole">
            <p:oleObj spid="_x0000_s930828" name="公式" r:id="rId6" imgW="3213100" imgH="228600" progId="Equation.3">
              <p:embed/>
            </p:oleObj>
          </a:graphicData>
        </a:graphic>
      </p:graphicFrame>
      <p:sp>
        <p:nvSpPr>
          <p:cNvPr id="930831"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30" name="Object 14"/>
          <p:cNvGraphicFramePr>
            <a:graphicFrameLocks noChangeAspect="1"/>
          </p:cNvGraphicFramePr>
          <p:nvPr/>
        </p:nvGraphicFramePr>
        <p:xfrm>
          <a:off x="1623988" y="2742208"/>
          <a:ext cx="5187526" cy="512401"/>
        </p:xfrm>
        <a:graphic>
          <a:graphicData uri="http://schemas.openxmlformats.org/presentationml/2006/ole">
            <p:oleObj spid="_x0000_s930830" name="公式" r:id="rId7" imgW="2311400" imgH="228600" progId="Equation.3">
              <p:embed/>
            </p:oleObj>
          </a:graphicData>
        </a:graphic>
      </p:graphicFrame>
      <p:sp>
        <p:nvSpPr>
          <p:cNvPr id="930833" name="Rectangle 1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32" name="Object 16"/>
          <p:cNvGraphicFramePr>
            <a:graphicFrameLocks noChangeAspect="1"/>
          </p:cNvGraphicFramePr>
          <p:nvPr/>
        </p:nvGraphicFramePr>
        <p:xfrm>
          <a:off x="1635100" y="3285133"/>
          <a:ext cx="4992728" cy="470053"/>
        </p:xfrm>
        <a:graphic>
          <a:graphicData uri="http://schemas.openxmlformats.org/presentationml/2006/ole">
            <p:oleObj spid="_x0000_s930832" name="公式" r:id="rId8" imgW="2120900" imgH="203200" progId="Equation.3">
              <p:embed/>
            </p:oleObj>
          </a:graphicData>
        </a:graphic>
      </p:graphicFrame>
      <p:sp>
        <p:nvSpPr>
          <p:cNvPr id="930835" name="Rectangle 1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34" name="Object 18"/>
          <p:cNvGraphicFramePr>
            <a:graphicFrameLocks noChangeAspect="1"/>
          </p:cNvGraphicFramePr>
          <p:nvPr/>
        </p:nvGraphicFramePr>
        <p:xfrm>
          <a:off x="1619225" y="3861395"/>
          <a:ext cx="3072290" cy="484876"/>
        </p:xfrm>
        <a:graphic>
          <a:graphicData uri="http://schemas.openxmlformats.org/presentationml/2006/ole">
            <p:oleObj spid="_x0000_s930834" name="公式" r:id="rId9" imgW="1269449" imgH="203112" progId="Equation.3">
              <p:embed/>
            </p:oleObj>
          </a:graphicData>
        </a:graphic>
      </p:graphicFrame>
      <p:sp>
        <p:nvSpPr>
          <p:cNvPr id="930837" name="Rectangle 2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0836" name="Object 20"/>
          <p:cNvGraphicFramePr>
            <a:graphicFrameLocks noChangeAspect="1"/>
          </p:cNvGraphicFramePr>
          <p:nvPr/>
        </p:nvGraphicFramePr>
        <p:xfrm>
          <a:off x="4788024" y="3861048"/>
          <a:ext cx="2303686" cy="503931"/>
        </p:xfrm>
        <a:graphic>
          <a:graphicData uri="http://schemas.openxmlformats.org/presentationml/2006/ole">
            <p:oleObj spid="_x0000_s930836" name="公式" r:id="rId10" imgW="914400" imgH="203200" progId="Equation.3">
              <p:embed/>
            </p:oleObj>
          </a:graphicData>
        </a:graphic>
      </p:graphicFrame>
      <p:sp>
        <p:nvSpPr>
          <p:cNvPr id="930838" name="Text Box 22"/>
          <p:cNvSpPr txBox="1">
            <a:spLocks noChangeArrowheads="1"/>
          </p:cNvSpPr>
          <p:nvPr/>
        </p:nvSpPr>
        <p:spPr bwMode="auto">
          <a:xfrm>
            <a:off x="683568" y="5085184"/>
            <a:ext cx="7993063" cy="1015663"/>
          </a:xfrm>
          <a:prstGeom prst="rect">
            <a:avLst/>
          </a:prstGeom>
          <a:noFill/>
          <a:ln w="9525">
            <a:noFill/>
            <a:miter lim="800000"/>
            <a:headEnd/>
            <a:tailEnd/>
          </a:ln>
          <a:effectLst/>
        </p:spPr>
        <p:txBody>
          <a:bodyPr>
            <a:spAutoFit/>
          </a:bodyPr>
          <a:lstStyle/>
          <a:p>
            <a:pPr>
              <a:spcBef>
                <a:spcPct val="50000"/>
              </a:spcBef>
            </a:pPr>
            <a:r>
              <a:rPr lang="en-US" altLang="zh-CN" sz="2000" b="1" dirty="0"/>
              <a:t>       </a:t>
            </a:r>
            <a:r>
              <a:rPr lang="zh-CN" altLang="en-US" sz="2000" b="1" dirty="0"/>
              <a:t>公式化简法的特点：</a:t>
            </a:r>
            <a:r>
              <a:rPr lang="zh-CN" altLang="en-US" sz="2000" dirty="0"/>
              <a:t>用公式法化简逻辑函数，需要对逻辑代数的基本公式和常用公式比较熟悉，它没有固定的规律，适于化简变量比较多的逻辑函数。</a:t>
            </a:r>
          </a:p>
        </p:txBody>
      </p:sp>
      <p:cxnSp>
        <p:nvCxnSpPr>
          <p:cNvPr id="26" name="直接连接符 25"/>
          <p:cNvCxnSpPr/>
          <p:nvPr/>
        </p:nvCxnSpPr>
        <p:spPr>
          <a:xfrm>
            <a:off x="2771800" y="2708920"/>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444208" y="2708920"/>
            <a:ext cx="9361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16216" y="2204864"/>
            <a:ext cx="936104" cy="5040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627784" y="3212976"/>
            <a:ext cx="432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932040" y="3212976"/>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979712" y="3429000"/>
            <a:ext cx="432048"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868144" y="3356992"/>
            <a:ext cx="720080" cy="3600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39952" y="3933056"/>
            <a:ext cx="504056" cy="3600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220072" y="2780928"/>
            <a:ext cx="36004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4" name="Text Box 4"/>
          <p:cNvSpPr txBox="1">
            <a:spLocks noChangeArrowheads="1"/>
          </p:cNvSpPr>
          <p:nvPr/>
        </p:nvSpPr>
        <p:spPr bwMode="auto">
          <a:xfrm>
            <a:off x="611188" y="476250"/>
            <a:ext cx="8208962" cy="4486275"/>
          </a:xfrm>
          <a:prstGeom prst="rect">
            <a:avLst/>
          </a:prstGeom>
          <a:noFill/>
          <a:ln w="9525">
            <a:noFill/>
            <a:miter lim="800000"/>
            <a:headEnd/>
            <a:tailEnd/>
          </a:ln>
          <a:effectLst/>
        </p:spPr>
        <p:txBody>
          <a:bodyPr>
            <a:spAutoFit/>
          </a:bodyPr>
          <a:lstStyle/>
          <a:p>
            <a:r>
              <a:rPr lang="en-US" altLang="zh-CN"/>
              <a:t>       </a:t>
            </a:r>
            <a:r>
              <a:rPr lang="zh-CN" altLang="en-US"/>
              <a:t>然而，数字电路的应用也具有它的</a:t>
            </a:r>
            <a:r>
              <a:rPr lang="zh-CN" altLang="en-US" b="1"/>
              <a:t>局限性</a:t>
            </a:r>
            <a:r>
              <a:rPr lang="zh-CN" altLang="en-US"/>
              <a:t>。前面已提到，在自动控制和测量系统中，被控制和被测量的对象往往是一些连续变化的物理量，即模拟信号，而模拟信号不能直接为数字电路所接收，这就给数字电路的使用带来很大的不便。为了用数字电路处理这些模拟信号，必须用专门的电路将它们转换为数字信号（称为模</a:t>
            </a:r>
            <a:r>
              <a:rPr lang="en-US" altLang="zh-CN"/>
              <a:t>——</a:t>
            </a:r>
            <a:r>
              <a:rPr lang="zh-CN" altLang="en-US"/>
              <a:t>数转换）；而经数字电路分析、处理输出的数字量往往还要通过专门的电路转换成相应的模拟信号（称为数</a:t>
            </a:r>
            <a:r>
              <a:rPr lang="en-US" altLang="zh-CN"/>
              <a:t>——</a:t>
            </a:r>
            <a:r>
              <a:rPr lang="zh-CN" altLang="en-US"/>
              <a:t>模转换）才能为执行机构所接收。这样以来，不但导致了整个设备的复杂化，而且也使信号的精度受到影响，数字电路本身可以达到的高精度也因此失去了意义。因此，在使用数字电路时，应具体情况具体分析，以便于操作、提高生产效率为目的。</a:t>
            </a:r>
          </a:p>
          <a:p>
            <a:r>
              <a:rPr lang="zh-CN" altLang="en-US"/>
              <a:t>       前面几章介绍的都是分立元件电路。所谓分立元件电路是指由单个电阻、电容、二极管、三极管等元件连接起来组成的电路。由于分立元件电路中的元器件都裸露在外，因此体积大，工作可靠性差。</a:t>
            </a:r>
          </a:p>
          <a:p>
            <a:r>
              <a:rPr lang="zh-CN" altLang="en-US"/>
              <a:t>       电子技术发展的一个重要方向和趋势就是实现集成化，因此，集成放大电路是本书讨论的重点内容之一。本章首先介绍集成电路的一些基本知识，然后着重讨论模拟集成电路中发展最早、应用最广泛的集成运算放大器（简称集成运放）及其应用电路。</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6" name="Text Box 4"/>
          <p:cNvSpPr txBox="1">
            <a:spLocks noChangeArrowheads="1"/>
          </p:cNvSpPr>
          <p:nvPr/>
        </p:nvSpPr>
        <p:spPr bwMode="auto">
          <a:xfrm>
            <a:off x="611188" y="476250"/>
            <a:ext cx="8208962" cy="5605463"/>
          </a:xfrm>
          <a:prstGeom prst="rect">
            <a:avLst/>
          </a:prstGeom>
          <a:noFill/>
          <a:ln w="9525">
            <a:noFill/>
            <a:miter lim="800000"/>
            <a:headEnd/>
            <a:tailEnd/>
          </a:ln>
          <a:effectLst/>
        </p:spPr>
        <p:txBody>
          <a:bodyPr>
            <a:spAutoFit/>
          </a:bodyPr>
          <a:lstStyle/>
          <a:p>
            <a:pPr>
              <a:spcAft>
                <a:spcPct val="55000"/>
              </a:spcAft>
            </a:pPr>
            <a:r>
              <a:rPr lang="en-US" altLang="zh-CN" sz="2000" b="1" dirty="0"/>
              <a:t>2. </a:t>
            </a:r>
            <a:r>
              <a:rPr lang="zh-CN" altLang="en-US" sz="2000" b="1" dirty="0"/>
              <a:t>逻辑函数式的卡诺图化简法</a:t>
            </a:r>
          </a:p>
          <a:p>
            <a:pPr>
              <a:spcAft>
                <a:spcPct val="35000"/>
              </a:spcAft>
            </a:pPr>
            <a:r>
              <a:rPr lang="zh-CN" altLang="en-US" b="1" dirty="0"/>
              <a:t>（</a:t>
            </a:r>
            <a:r>
              <a:rPr lang="en-US" altLang="zh-CN" b="1" dirty="0"/>
              <a:t>1</a:t>
            </a:r>
            <a:r>
              <a:rPr lang="zh-CN" altLang="en-US" b="1" dirty="0"/>
              <a:t>）最小项的概念</a:t>
            </a:r>
            <a:endParaRPr lang="zh-CN" altLang="en-US" dirty="0"/>
          </a:p>
          <a:p>
            <a:r>
              <a:rPr lang="zh-CN" altLang="en-US" dirty="0"/>
              <a:t>       最小项是逻辑代数中一个重要的概念。一个</a:t>
            </a:r>
            <a:r>
              <a:rPr lang="en-US" altLang="zh-CN" i="1" dirty="0"/>
              <a:t>n</a:t>
            </a:r>
            <a:r>
              <a:rPr lang="zh-CN" altLang="en-US" dirty="0"/>
              <a:t>变量的逻辑函数共有</a:t>
            </a:r>
            <a:r>
              <a:rPr lang="en-US" altLang="zh-CN" dirty="0"/>
              <a:t>2</a:t>
            </a:r>
            <a:r>
              <a:rPr lang="en-US" altLang="zh-CN" i="1" baseline="30000" dirty="0"/>
              <a:t>n</a:t>
            </a:r>
            <a:r>
              <a:rPr lang="zh-CN" altLang="en-US" dirty="0"/>
              <a:t>种取值组合，对于每一种取值组合，将其中变量值为</a:t>
            </a:r>
            <a:r>
              <a:rPr lang="en-US" altLang="zh-CN" b="1" dirty="0"/>
              <a:t>1</a:t>
            </a:r>
            <a:r>
              <a:rPr lang="zh-CN" altLang="en-US" dirty="0"/>
              <a:t>的写成原变量（字母上无</a:t>
            </a:r>
            <a:r>
              <a:rPr lang="zh-CN" altLang="en-US" b="1" dirty="0"/>
              <a:t>非</a:t>
            </a:r>
            <a:r>
              <a:rPr lang="zh-CN" altLang="en-US" dirty="0"/>
              <a:t>号的变量），为</a:t>
            </a:r>
            <a:r>
              <a:rPr lang="en-US" altLang="zh-CN" b="1" dirty="0"/>
              <a:t>0</a:t>
            </a:r>
            <a:r>
              <a:rPr lang="zh-CN" altLang="en-US" dirty="0"/>
              <a:t>写成反变量（字母上带</a:t>
            </a:r>
            <a:r>
              <a:rPr lang="zh-CN" altLang="en-US" b="1" dirty="0"/>
              <a:t>非</a:t>
            </a:r>
            <a:r>
              <a:rPr lang="zh-CN" altLang="en-US" dirty="0"/>
              <a:t>号的变量），这样对每一种变量取值组合，都可写出唯一的乘积项（也叫</a:t>
            </a:r>
            <a:r>
              <a:rPr lang="zh-CN" altLang="en-US" b="1" dirty="0"/>
              <a:t>与</a:t>
            </a:r>
            <a:r>
              <a:rPr lang="zh-CN" altLang="en-US" dirty="0"/>
              <a:t>项），这个乘积项就叫做逻辑函数的最小项。例如，对于两变量函数的</a:t>
            </a:r>
            <a:r>
              <a:rPr lang="en-US" altLang="zh-CN" dirty="0"/>
              <a:t>4</a:t>
            </a:r>
            <a:r>
              <a:rPr lang="zh-CN" altLang="en-US" dirty="0"/>
              <a:t>种取值组合</a:t>
            </a:r>
            <a:r>
              <a:rPr lang="en-US" altLang="zh-CN" b="1" dirty="0"/>
              <a:t>00</a:t>
            </a:r>
            <a:r>
              <a:rPr lang="zh-CN" altLang="en-US" dirty="0"/>
              <a:t>、</a:t>
            </a:r>
            <a:r>
              <a:rPr lang="en-US" altLang="zh-CN" b="1" dirty="0"/>
              <a:t>01</a:t>
            </a:r>
            <a:r>
              <a:rPr lang="zh-CN" altLang="en-US" dirty="0"/>
              <a:t>、</a:t>
            </a:r>
            <a:r>
              <a:rPr lang="en-US" altLang="zh-CN" b="1" dirty="0"/>
              <a:t>10</a:t>
            </a:r>
            <a:r>
              <a:rPr lang="zh-CN" altLang="en-US" dirty="0"/>
              <a:t>和</a:t>
            </a:r>
            <a:r>
              <a:rPr lang="en-US" altLang="zh-CN" b="1" dirty="0"/>
              <a:t>11</a:t>
            </a:r>
            <a:r>
              <a:rPr lang="zh-CN" altLang="en-US" dirty="0"/>
              <a:t>，其对应的</a:t>
            </a:r>
            <a:r>
              <a:rPr lang="en-US" altLang="zh-CN" dirty="0"/>
              <a:t>4</a:t>
            </a:r>
            <a:r>
              <a:rPr lang="zh-CN" altLang="en-US" dirty="0"/>
              <a:t>个最小项分</a:t>
            </a:r>
          </a:p>
          <a:p>
            <a:endParaRPr lang="zh-CN" altLang="en-US" dirty="0"/>
          </a:p>
          <a:p>
            <a:r>
              <a:rPr lang="zh-CN" altLang="en-US" dirty="0"/>
              <a:t>别为        、     、</a:t>
            </a:r>
            <a:r>
              <a:rPr lang="zh-CN" altLang="en-US" i="1" dirty="0"/>
              <a:t>     </a:t>
            </a:r>
            <a:r>
              <a:rPr lang="zh-CN" altLang="en-US" dirty="0"/>
              <a:t>和</a:t>
            </a:r>
            <a:r>
              <a:rPr lang="en-US" altLang="zh-CN" i="1" dirty="0"/>
              <a:t>AB</a:t>
            </a:r>
            <a:r>
              <a:rPr lang="zh-CN" altLang="en-US" dirty="0"/>
              <a:t>。同样，对于三变量逻辑函数，共有</a:t>
            </a:r>
            <a:r>
              <a:rPr lang="en-US" altLang="zh-CN" dirty="0"/>
              <a:t>8</a:t>
            </a:r>
            <a:r>
              <a:rPr lang="zh-CN" altLang="en-US" dirty="0"/>
              <a:t>种取值组合</a:t>
            </a:r>
            <a:r>
              <a:rPr lang="en-US" altLang="zh-CN" b="1" dirty="0"/>
              <a:t>000</a:t>
            </a:r>
            <a:r>
              <a:rPr lang="zh-CN" altLang="en-US" dirty="0"/>
              <a:t>、</a:t>
            </a:r>
          </a:p>
          <a:p>
            <a:endParaRPr lang="zh-CN" altLang="en-US" dirty="0"/>
          </a:p>
          <a:p>
            <a:r>
              <a:rPr lang="en-US" altLang="zh-CN" b="1" dirty="0"/>
              <a:t>001</a:t>
            </a:r>
            <a:r>
              <a:rPr lang="zh-CN" altLang="en-US" dirty="0"/>
              <a:t>、</a:t>
            </a:r>
            <a:r>
              <a:rPr lang="en-US" altLang="zh-CN" b="1" dirty="0"/>
              <a:t>010</a:t>
            </a:r>
            <a:r>
              <a:rPr lang="zh-CN" altLang="en-US" dirty="0"/>
              <a:t>、</a:t>
            </a:r>
            <a:r>
              <a:rPr lang="en-US" altLang="zh-CN" b="1" dirty="0"/>
              <a:t>011</a:t>
            </a:r>
            <a:r>
              <a:rPr lang="zh-CN" altLang="en-US" dirty="0"/>
              <a:t>、</a:t>
            </a:r>
            <a:r>
              <a:rPr lang="en-US" altLang="zh-CN" b="1" dirty="0"/>
              <a:t>100</a:t>
            </a:r>
            <a:r>
              <a:rPr lang="zh-CN" altLang="en-US" dirty="0"/>
              <a:t>、</a:t>
            </a:r>
            <a:r>
              <a:rPr lang="en-US" altLang="zh-CN" b="1" dirty="0"/>
              <a:t>101</a:t>
            </a:r>
            <a:r>
              <a:rPr lang="zh-CN" altLang="en-US" dirty="0"/>
              <a:t>、</a:t>
            </a:r>
            <a:r>
              <a:rPr lang="en-US" altLang="zh-CN" b="1" dirty="0"/>
              <a:t>110</a:t>
            </a:r>
            <a:r>
              <a:rPr lang="zh-CN" altLang="en-US" dirty="0"/>
              <a:t>、</a:t>
            </a:r>
            <a:r>
              <a:rPr lang="en-US" altLang="zh-CN" b="1" dirty="0"/>
              <a:t>111</a:t>
            </a:r>
            <a:r>
              <a:rPr lang="zh-CN" altLang="en-US" dirty="0"/>
              <a:t>，与之对应的</a:t>
            </a:r>
            <a:r>
              <a:rPr lang="en-US" altLang="zh-CN" dirty="0"/>
              <a:t>8</a:t>
            </a:r>
            <a:r>
              <a:rPr lang="zh-CN" altLang="en-US" dirty="0"/>
              <a:t>个最小项分别是           、   </a:t>
            </a:r>
          </a:p>
          <a:p>
            <a:r>
              <a:rPr lang="en-US" altLang="zh-CN" dirty="0"/>
              <a:t>……</a:t>
            </a:r>
            <a:r>
              <a:rPr lang="zh-CN" altLang="en-US" dirty="0"/>
              <a:t>、</a:t>
            </a:r>
            <a:r>
              <a:rPr lang="en-US" altLang="zh-CN" i="1" dirty="0"/>
              <a:t>ABC</a:t>
            </a:r>
            <a:r>
              <a:rPr lang="zh-CN" altLang="en-US" dirty="0"/>
              <a:t>。</a:t>
            </a:r>
          </a:p>
          <a:p>
            <a:endParaRPr lang="zh-CN" altLang="en-US" dirty="0"/>
          </a:p>
          <a:p>
            <a:r>
              <a:rPr lang="zh-CN" altLang="en-US" dirty="0"/>
              <a:t>       很显然，一个</a:t>
            </a:r>
            <a:r>
              <a:rPr lang="en-US" altLang="zh-CN" i="1" dirty="0"/>
              <a:t>n</a:t>
            </a:r>
            <a:r>
              <a:rPr lang="zh-CN" altLang="en-US" dirty="0"/>
              <a:t>变量的逻辑函数，共有</a:t>
            </a:r>
            <a:r>
              <a:rPr lang="en-US" altLang="zh-CN" dirty="0"/>
              <a:t>2</a:t>
            </a:r>
            <a:r>
              <a:rPr lang="en-US" altLang="zh-CN" i="1" baseline="30000" dirty="0"/>
              <a:t>n</a:t>
            </a:r>
            <a:r>
              <a:rPr lang="zh-CN" altLang="en-US" dirty="0"/>
              <a:t>种取值组合，也就有</a:t>
            </a:r>
            <a:r>
              <a:rPr lang="en-US" altLang="zh-CN" dirty="0"/>
              <a:t>2</a:t>
            </a:r>
            <a:r>
              <a:rPr lang="en-US" altLang="zh-CN" i="1" baseline="30000" dirty="0"/>
              <a:t>n</a:t>
            </a:r>
            <a:r>
              <a:rPr lang="zh-CN" altLang="en-US" dirty="0"/>
              <a:t>个最小项。</a:t>
            </a:r>
          </a:p>
          <a:p>
            <a:endParaRPr lang="zh-CN" altLang="en-US" dirty="0"/>
          </a:p>
          <a:p>
            <a:r>
              <a:rPr lang="zh-CN" altLang="en-US" b="1" dirty="0"/>
              <a:t>       最小项的编号：</a:t>
            </a:r>
            <a:r>
              <a:rPr lang="zh-CN" altLang="en-US" dirty="0"/>
              <a:t>今后，为了叙述方便，给每个最小项编上号，用</a:t>
            </a:r>
            <a:r>
              <a:rPr lang="en-US" altLang="zh-CN" i="1" dirty="0"/>
              <a:t>m</a:t>
            </a:r>
            <a:r>
              <a:rPr lang="en-US" altLang="zh-CN" i="1" baseline="-25000" dirty="0"/>
              <a:t>i</a:t>
            </a:r>
            <a:r>
              <a:rPr lang="zh-CN" altLang="en-US" dirty="0"/>
              <a:t>表示。</a:t>
            </a:r>
          </a:p>
          <a:p>
            <a:endParaRPr lang="zh-CN" altLang="en-US" dirty="0"/>
          </a:p>
          <a:p>
            <a:r>
              <a:rPr lang="zh-CN" altLang="en-US" dirty="0"/>
              <a:t>         、         、         、 </a:t>
            </a:r>
            <a:r>
              <a:rPr lang="en-US" altLang="zh-CN" dirty="0"/>
              <a:t>……</a:t>
            </a:r>
            <a:r>
              <a:rPr lang="en-US" altLang="zh-CN" i="1" dirty="0"/>
              <a:t>ABC</a:t>
            </a:r>
            <a:r>
              <a:rPr lang="zh-CN" altLang="en-US" dirty="0"/>
              <a:t>分别用</a:t>
            </a:r>
            <a:r>
              <a:rPr lang="en-US" altLang="zh-CN" i="1" dirty="0"/>
              <a:t>m</a:t>
            </a:r>
            <a:r>
              <a:rPr lang="en-US" altLang="zh-CN" baseline="-25000" dirty="0"/>
              <a:t>0</a:t>
            </a:r>
            <a:r>
              <a:rPr lang="zh-CN" altLang="en-US" dirty="0"/>
              <a:t>、</a:t>
            </a:r>
            <a:r>
              <a:rPr lang="en-US" altLang="zh-CN" i="1" dirty="0"/>
              <a:t>m</a:t>
            </a:r>
            <a:r>
              <a:rPr lang="en-US" altLang="zh-CN" baseline="-25000" dirty="0"/>
              <a:t>1</a:t>
            </a:r>
            <a:r>
              <a:rPr lang="zh-CN" altLang="en-US" dirty="0"/>
              <a:t>、</a:t>
            </a:r>
            <a:r>
              <a:rPr lang="en-US" altLang="zh-CN" i="1" dirty="0"/>
              <a:t>m</a:t>
            </a:r>
            <a:r>
              <a:rPr lang="en-US" altLang="zh-CN" baseline="-25000" dirty="0"/>
              <a:t>2</a:t>
            </a:r>
            <a:r>
              <a:rPr lang="en-US" altLang="zh-CN" dirty="0"/>
              <a:t>……</a:t>
            </a:r>
            <a:r>
              <a:rPr lang="en-US" altLang="zh-CN" i="1" dirty="0"/>
              <a:t>m</a:t>
            </a:r>
            <a:r>
              <a:rPr lang="en-US" altLang="zh-CN" baseline="-25000" dirty="0"/>
              <a:t>7</a:t>
            </a:r>
            <a:r>
              <a:rPr lang="zh-CN" altLang="en-US" dirty="0"/>
              <a:t>表示。最小项的序号就是其对应变量取值组合当成二进制数时所对应的十进制数。</a:t>
            </a:r>
          </a:p>
        </p:txBody>
      </p:sp>
      <p:graphicFrame>
        <p:nvGraphicFramePr>
          <p:cNvPr id="924677" name="Object 5"/>
          <p:cNvGraphicFramePr>
            <a:graphicFrameLocks noChangeAspect="1"/>
          </p:cNvGraphicFramePr>
          <p:nvPr/>
        </p:nvGraphicFramePr>
        <p:xfrm>
          <a:off x="1187450" y="2924175"/>
          <a:ext cx="431800" cy="346075"/>
        </p:xfrm>
        <a:graphic>
          <a:graphicData uri="http://schemas.openxmlformats.org/presentationml/2006/ole">
            <p:oleObj spid="_x0000_s924677" name="公式" r:id="rId3" imgW="253800" imgH="203040" progId="Equation.3">
              <p:embed/>
            </p:oleObj>
          </a:graphicData>
        </a:graphic>
      </p:graphicFrame>
      <p:graphicFrame>
        <p:nvGraphicFramePr>
          <p:cNvPr id="924678" name="Object 6"/>
          <p:cNvGraphicFramePr>
            <a:graphicFrameLocks noChangeAspect="1"/>
          </p:cNvGraphicFramePr>
          <p:nvPr/>
        </p:nvGraphicFramePr>
        <p:xfrm>
          <a:off x="1763713" y="2930525"/>
          <a:ext cx="431800" cy="363538"/>
        </p:xfrm>
        <a:graphic>
          <a:graphicData uri="http://schemas.openxmlformats.org/presentationml/2006/ole">
            <p:oleObj spid="_x0000_s924678" name="公式" r:id="rId4" imgW="241200" imgH="203040" progId="Equation.3">
              <p:embed/>
            </p:oleObj>
          </a:graphicData>
        </a:graphic>
      </p:graphicFrame>
      <p:graphicFrame>
        <p:nvGraphicFramePr>
          <p:cNvPr id="924679" name="Object 7"/>
          <p:cNvGraphicFramePr>
            <a:graphicFrameLocks noChangeAspect="1"/>
          </p:cNvGraphicFramePr>
          <p:nvPr/>
        </p:nvGraphicFramePr>
        <p:xfrm>
          <a:off x="2339975" y="2924175"/>
          <a:ext cx="431800" cy="346075"/>
        </p:xfrm>
        <a:graphic>
          <a:graphicData uri="http://schemas.openxmlformats.org/presentationml/2006/ole">
            <p:oleObj spid="_x0000_s924679" name="公式" r:id="rId5" imgW="253800" imgH="203040" progId="Equation.3">
              <p:embed/>
            </p:oleObj>
          </a:graphicData>
        </a:graphic>
      </p:graphicFrame>
      <p:graphicFrame>
        <p:nvGraphicFramePr>
          <p:cNvPr id="924680" name="Object 8"/>
          <p:cNvGraphicFramePr>
            <a:graphicFrameLocks noChangeAspect="1"/>
          </p:cNvGraphicFramePr>
          <p:nvPr/>
        </p:nvGraphicFramePr>
        <p:xfrm>
          <a:off x="7885113" y="3500438"/>
          <a:ext cx="574675" cy="336550"/>
        </p:xfrm>
        <a:graphic>
          <a:graphicData uri="http://schemas.openxmlformats.org/presentationml/2006/ole">
            <p:oleObj spid="_x0000_s924680" name="公式" r:id="rId6" imgW="368280" imgH="215640" progId="Equation.3">
              <p:embed/>
            </p:oleObj>
          </a:graphicData>
        </a:graphic>
      </p:graphicFrame>
      <p:graphicFrame>
        <p:nvGraphicFramePr>
          <p:cNvPr id="924681" name="Object 9"/>
          <p:cNvGraphicFramePr>
            <a:graphicFrameLocks noChangeAspect="1"/>
          </p:cNvGraphicFramePr>
          <p:nvPr/>
        </p:nvGraphicFramePr>
        <p:xfrm>
          <a:off x="611188" y="5445125"/>
          <a:ext cx="574675" cy="336550"/>
        </p:xfrm>
        <a:graphic>
          <a:graphicData uri="http://schemas.openxmlformats.org/presentationml/2006/ole">
            <p:oleObj spid="_x0000_s924681" name="公式" r:id="rId7" imgW="368280" imgH="215640" progId="Equation.3">
              <p:embed/>
            </p:oleObj>
          </a:graphicData>
        </a:graphic>
      </p:graphicFrame>
      <p:graphicFrame>
        <p:nvGraphicFramePr>
          <p:cNvPr id="924682" name="Object 10"/>
          <p:cNvGraphicFramePr>
            <a:graphicFrameLocks noChangeAspect="1"/>
          </p:cNvGraphicFramePr>
          <p:nvPr/>
        </p:nvGraphicFramePr>
        <p:xfrm>
          <a:off x="1398588" y="5434013"/>
          <a:ext cx="636587" cy="387350"/>
        </p:xfrm>
        <a:graphic>
          <a:graphicData uri="http://schemas.openxmlformats.org/presentationml/2006/ole">
            <p:oleObj spid="_x0000_s924682" name="公式" r:id="rId8" imgW="355320" imgH="215640" progId="Equation.3">
              <p:embed/>
            </p:oleObj>
          </a:graphicData>
        </a:graphic>
      </p:graphicFrame>
      <p:graphicFrame>
        <p:nvGraphicFramePr>
          <p:cNvPr id="924683" name="Object 11"/>
          <p:cNvGraphicFramePr>
            <a:graphicFrameLocks noChangeAspect="1"/>
          </p:cNvGraphicFramePr>
          <p:nvPr/>
        </p:nvGraphicFramePr>
        <p:xfrm>
          <a:off x="2235200" y="5440363"/>
          <a:ext cx="636588" cy="387350"/>
        </p:xfrm>
        <a:graphic>
          <a:graphicData uri="http://schemas.openxmlformats.org/presentationml/2006/ole">
            <p:oleObj spid="_x0000_s924683" name="公式" r:id="rId9" imgW="355320" imgH="215640" progId="Equation.3">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Text Box 4"/>
          <p:cNvSpPr txBox="1">
            <a:spLocks noChangeArrowheads="1"/>
          </p:cNvSpPr>
          <p:nvPr/>
        </p:nvSpPr>
        <p:spPr bwMode="auto">
          <a:xfrm>
            <a:off x="611188" y="404813"/>
            <a:ext cx="8208962" cy="3530600"/>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逻辑相邻最小项：</a:t>
            </a:r>
            <a:r>
              <a:rPr lang="zh-CN" altLang="en-US" dirty="0"/>
              <a:t>通常，对于两个最小项，若它们只有</a:t>
            </a:r>
            <a:r>
              <a:rPr lang="en-US" altLang="zh-CN" dirty="0"/>
              <a:t>1</a:t>
            </a:r>
            <a:r>
              <a:rPr lang="zh-CN" altLang="en-US" dirty="0"/>
              <a:t>个因子不同，则称</a:t>
            </a:r>
          </a:p>
          <a:p>
            <a:pPr>
              <a:spcBef>
                <a:spcPct val="50000"/>
              </a:spcBef>
            </a:pPr>
            <a:r>
              <a:rPr lang="zh-CN" altLang="en-US" dirty="0"/>
              <a:t>其为逻辑相邻的最小项，简称逻辑相邻项。如</a:t>
            </a:r>
            <a:r>
              <a:rPr lang="zh-CN" altLang="en-US" i="1" dirty="0"/>
              <a:t>         </a:t>
            </a:r>
            <a:r>
              <a:rPr lang="zh-CN" altLang="en-US" dirty="0"/>
              <a:t>和</a:t>
            </a:r>
            <a:r>
              <a:rPr lang="zh-CN" altLang="en-US" i="1" dirty="0"/>
              <a:t>        </a:t>
            </a:r>
            <a:r>
              <a:rPr lang="zh-CN" altLang="en-US" dirty="0"/>
              <a:t>是逻辑相邻项，</a:t>
            </a:r>
            <a:r>
              <a:rPr lang="zh-CN" altLang="en-US" i="1" dirty="0"/>
              <a:t>     </a:t>
            </a:r>
          </a:p>
          <a:p>
            <a:pPr>
              <a:spcBef>
                <a:spcPct val="50000"/>
              </a:spcBef>
            </a:pPr>
            <a:r>
              <a:rPr lang="zh-CN" altLang="en-US" dirty="0"/>
              <a:t>和</a:t>
            </a:r>
            <a:r>
              <a:rPr lang="en-US" altLang="zh-CN" i="1" dirty="0"/>
              <a:t>ABC</a:t>
            </a:r>
            <a:r>
              <a:rPr lang="zh-CN" altLang="en-US" dirty="0"/>
              <a:t>也是逻辑相邻项。两个逻辑相邻项可以合并成</a:t>
            </a:r>
            <a:r>
              <a:rPr lang="en-US" altLang="zh-CN" dirty="0"/>
              <a:t>1</a:t>
            </a:r>
            <a:r>
              <a:rPr lang="zh-CN" altLang="en-US" dirty="0"/>
              <a:t>项，并且消去</a:t>
            </a:r>
            <a:r>
              <a:rPr lang="en-US" altLang="zh-CN" dirty="0"/>
              <a:t>1</a:t>
            </a:r>
            <a:r>
              <a:rPr lang="zh-CN" altLang="en-US" dirty="0"/>
              <a:t>个因子。</a:t>
            </a:r>
          </a:p>
          <a:p>
            <a:pPr>
              <a:spcBef>
                <a:spcPct val="50000"/>
              </a:spcBef>
            </a:pPr>
            <a:r>
              <a:rPr lang="zh-CN" altLang="en-US" dirty="0"/>
              <a:t>例如，</a:t>
            </a:r>
            <a:r>
              <a:rPr lang="zh-CN" altLang="en-US" i="1" dirty="0"/>
              <a:t>        </a:t>
            </a:r>
            <a:r>
              <a:rPr lang="en-US" altLang="zh-CN" dirty="0"/>
              <a:t>+</a:t>
            </a:r>
            <a:r>
              <a:rPr lang="en-US" altLang="zh-CN" i="1" dirty="0"/>
              <a:t>          </a:t>
            </a:r>
            <a:r>
              <a:rPr lang="en-US" altLang="zh-CN" dirty="0"/>
              <a:t>=</a:t>
            </a:r>
            <a:r>
              <a:rPr lang="en-US" altLang="zh-CN" i="1" dirty="0"/>
              <a:t> </a:t>
            </a:r>
            <a:r>
              <a:rPr lang="en-US" altLang="zh-CN" i="1" dirty="0" smtClean="0"/>
              <a:t>BC</a:t>
            </a:r>
            <a:r>
              <a:rPr lang="zh-CN" altLang="en-US" dirty="0" smtClean="0"/>
              <a:t>。</a:t>
            </a:r>
            <a:r>
              <a:rPr lang="zh-CN" altLang="en-US" dirty="0"/>
              <a:t>这一特性正是卡诺图化简逻辑函数的依据。</a:t>
            </a:r>
          </a:p>
          <a:p>
            <a:pPr>
              <a:spcBef>
                <a:spcPct val="50000"/>
              </a:spcBef>
            </a:pPr>
            <a:r>
              <a:rPr lang="zh-CN" altLang="en-US" b="1" dirty="0"/>
              <a:t>       标准与或式</a:t>
            </a:r>
            <a:r>
              <a:rPr lang="zh-CN" altLang="en-US" dirty="0"/>
              <a:t>：任一逻辑函数都能化成唯一的最小项之和形式（也称标准</a:t>
            </a:r>
            <a:r>
              <a:rPr lang="zh-CN" altLang="en-US" b="1" dirty="0"/>
              <a:t>与或</a:t>
            </a:r>
            <a:r>
              <a:rPr lang="zh-CN" altLang="en-US" dirty="0"/>
              <a:t>式）。方法是：首先将给定的逻辑函数式化为若干乘积项之和的</a:t>
            </a:r>
            <a:r>
              <a:rPr lang="zh-CN" altLang="en-US" b="1" dirty="0"/>
              <a:t>与或</a:t>
            </a:r>
            <a:r>
              <a:rPr lang="zh-CN" altLang="en-US" dirty="0"/>
              <a:t>形式，然后</a:t>
            </a:r>
          </a:p>
          <a:p>
            <a:pPr>
              <a:spcBef>
                <a:spcPct val="50000"/>
              </a:spcBef>
            </a:pPr>
            <a:r>
              <a:rPr lang="zh-CN" altLang="en-US" dirty="0"/>
              <a:t>再利用基本公式                 将每个乘积项中缺少的因子补全，这样就可以讲</a:t>
            </a:r>
            <a:r>
              <a:rPr lang="zh-CN" altLang="en-US" b="1" dirty="0"/>
              <a:t>与或</a:t>
            </a:r>
          </a:p>
          <a:p>
            <a:pPr>
              <a:spcBef>
                <a:spcPct val="50000"/>
              </a:spcBef>
            </a:pPr>
            <a:r>
              <a:rPr lang="zh-CN" altLang="en-US" dirty="0"/>
              <a:t>的形式化为最小项之和的标准形式。这种标准形式在逻辑函数的化简以及计算机</a:t>
            </a:r>
          </a:p>
          <a:p>
            <a:pPr>
              <a:spcBef>
                <a:spcPct val="50000"/>
              </a:spcBef>
            </a:pPr>
            <a:r>
              <a:rPr lang="zh-CN" altLang="en-US" dirty="0"/>
              <a:t>辅助分析和设计中得到了广泛的应用。</a:t>
            </a:r>
          </a:p>
        </p:txBody>
      </p:sp>
      <p:graphicFrame>
        <p:nvGraphicFramePr>
          <p:cNvPr id="932869" name="Object 5"/>
          <p:cNvGraphicFramePr>
            <a:graphicFrameLocks noChangeAspect="1"/>
          </p:cNvGraphicFramePr>
          <p:nvPr/>
        </p:nvGraphicFramePr>
        <p:xfrm>
          <a:off x="5259388" y="776288"/>
          <a:ext cx="636587" cy="387350"/>
        </p:xfrm>
        <a:graphic>
          <a:graphicData uri="http://schemas.openxmlformats.org/presentationml/2006/ole">
            <p:oleObj spid="_x0000_s932869" name="公式" r:id="rId3" imgW="355320" imgH="215640" progId="Equation.3">
              <p:embed/>
            </p:oleObj>
          </a:graphicData>
        </a:graphic>
      </p:graphicFrame>
      <p:graphicFrame>
        <p:nvGraphicFramePr>
          <p:cNvPr id="932870" name="Object 6"/>
          <p:cNvGraphicFramePr>
            <a:graphicFrameLocks noChangeAspect="1"/>
          </p:cNvGraphicFramePr>
          <p:nvPr/>
        </p:nvGraphicFramePr>
        <p:xfrm>
          <a:off x="6011863" y="798513"/>
          <a:ext cx="609600" cy="369887"/>
        </p:xfrm>
        <a:graphic>
          <a:graphicData uri="http://schemas.openxmlformats.org/presentationml/2006/ole">
            <p:oleObj spid="_x0000_s932870" name="公式" r:id="rId4" imgW="355320" imgH="215640" progId="Equation.3">
              <p:embed/>
            </p:oleObj>
          </a:graphicData>
        </a:graphic>
      </p:graphicFrame>
      <p:graphicFrame>
        <p:nvGraphicFramePr>
          <p:cNvPr id="932871" name="Object 7"/>
          <p:cNvGraphicFramePr>
            <a:graphicFrameLocks noChangeAspect="1"/>
          </p:cNvGraphicFramePr>
          <p:nvPr/>
        </p:nvGraphicFramePr>
        <p:xfrm>
          <a:off x="8027988" y="801688"/>
          <a:ext cx="647700" cy="393700"/>
        </p:xfrm>
        <a:graphic>
          <a:graphicData uri="http://schemas.openxmlformats.org/presentationml/2006/ole">
            <p:oleObj spid="_x0000_s932871" name="公式" r:id="rId5" imgW="355320" imgH="215640" progId="Equation.3">
              <p:embed/>
            </p:oleObj>
          </a:graphicData>
        </a:graphic>
      </p:graphicFrame>
      <p:graphicFrame>
        <p:nvGraphicFramePr>
          <p:cNvPr id="932872" name="Object 8"/>
          <p:cNvGraphicFramePr>
            <a:graphicFrameLocks noChangeAspect="1"/>
          </p:cNvGraphicFramePr>
          <p:nvPr/>
        </p:nvGraphicFramePr>
        <p:xfrm>
          <a:off x="1258888" y="1628775"/>
          <a:ext cx="636587" cy="387350"/>
        </p:xfrm>
        <a:graphic>
          <a:graphicData uri="http://schemas.openxmlformats.org/presentationml/2006/ole">
            <p:oleObj spid="_x0000_s932872" name="公式" r:id="rId6" imgW="355320" imgH="215640" progId="Equation.3">
              <p:embed/>
            </p:oleObj>
          </a:graphicData>
        </a:graphic>
      </p:graphicFrame>
      <p:graphicFrame>
        <p:nvGraphicFramePr>
          <p:cNvPr id="932873" name="Object 9"/>
          <p:cNvGraphicFramePr>
            <a:graphicFrameLocks noChangeAspect="1"/>
          </p:cNvGraphicFramePr>
          <p:nvPr/>
        </p:nvGraphicFramePr>
        <p:xfrm>
          <a:off x="2051050" y="1628775"/>
          <a:ext cx="609600" cy="369888"/>
        </p:xfrm>
        <a:graphic>
          <a:graphicData uri="http://schemas.openxmlformats.org/presentationml/2006/ole">
            <p:oleObj spid="_x0000_s932873" name="公式" r:id="rId7" imgW="355320" imgH="215640" progId="Equation.3">
              <p:embed/>
            </p:oleObj>
          </a:graphicData>
        </a:graphic>
      </p:graphicFrame>
      <p:sp>
        <p:nvSpPr>
          <p:cNvPr id="932875" name="Rectangle 11"/>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2874" name="Object 10"/>
          <p:cNvGraphicFramePr>
            <a:graphicFrameLocks noChangeAspect="1"/>
          </p:cNvGraphicFramePr>
          <p:nvPr/>
        </p:nvGraphicFramePr>
        <p:xfrm>
          <a:off x="2339975" y="2708275"/>
          <a:ext cx="1008063" cy="341313"/>
        </p:xfrm>
        <a:graphic>
          <a:graphicData uri="http://schemas.openxmlformats.org/presentationml/2006/ole">
            <p:oleObj spid="_x0000_s932874" name="公式" r:id="rId8" imgW="558800" imgH="190500" progId="Equation.3">
              <p:embed/>
            </p:oleObj>
          </a:graphicData>
        </a:graphic>
      </p:graphicFrame>
      <p:cxnSp>
        <p:nvCxnSpPr>
          <p:cNvPr id="11" name="直接连接符 10"/>
          <p:cNvCxnSpPr/>
          <p:nvPr/>
        </p:nvCxnSpPr>
        <p:spPr>
          <a:xfrm>
            <a:off x="3059832" y="1700808"/>
            <a:ext cx="144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6" name="Text Box 4"/>
          <p:cNvSpPr txBox="1">
            <a:spLocks noChangeArrowheads="1"/>
          </p:cNvSpPr>
          <p:nvPr/>
        </p:nvSpPr>
        <p:spPr bwMode="auto">
          <a:xfrm>
            <a:off x="611188" y="476250"/>
            <a:ext cx="8353300" cy="400110"/>
          </a:xfrm>
          <a:prstGeom prst="rect">
            <a:avLst/>
          </a:prstGeom>
          <a:noFill/>
          <a:ln w="9525">
            <a:noFill/>
            <a:miter lim="800000"/>
            <a:headEnd/>
            <a:tailEnd/>
          </a:ln>
          <a:effectLst/>
        </p:spPr>
        <p:txBody>
          <a:bodyPr wrap="square">
            <a:spAutoFit/>
          </a:bodyPr>
          <a:lstStyle/>
          <a:p>
            <a:pPr>
              <a:spcBef>
                <a:spcPct val="50000"/>
              </a:spcBef>
            </a:pPr>
            <a:r>
              <a:rPr lang="zh-CN" altLang="en-US" sz="2000" b="1" dirty="0"/>
              <a:t>例</a:t>
            </a:r>
            <a:r>
              <a:rPr lang="en-US" altLang="zh-CN" sz="2000" b="1" dirty="0"/>
              <a:t>7-8   </a:t>
            </a:r>
            <a:r>
              <a:rPr lang="zh-CN" altLang="en-US" sz="2000" dirty="0"/>
              <a:t>写出函数                                  的最小项之和形式（标准</a:t>
            </a:r>
            <a:r>
              <a:rPr lang="zh-CN" altLang="en-US" sz="2000" b="1" dirty="0"/>
              <a:t>与或</a:t>
            </a:r>
            <a:r>
              <a:rPr lang="zh-CN" altLang="en-US" sz="2000" dirty="0"/>
              <a:t>式）。</a:t>
            </a:r>
          </a:p>
        </p:txBody>
      </p:sp>
      <p:sp>
        <p:nvSpPr>
          <p:cNvPr id="93491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4918" name="Object 6"/>
          <p:cNvGraphicFramePr>
            <a:graphicFrameLocks noChangeAspect="1"/>
          </p:cNvGraphicFramePr>
          <p:nvPr/>
        </p:nvGraphicFramePr>
        <p:xfrm>
          <a:off x="2699792" y="476672"/>
          <a:ext cx="2016125" cy="393700"/>
        </p:xfrm>
        <a:graphic>
          <a:graphicData uri="http://schemas.openxmlformats.org/presentationml/2006/ole">
            <p:oleObj spid="_x0000_s934918" name="公式" r:id="rId3" imgW="1218671" imgH="241195" progId="Equation.3">
              <p:embed/>
            </p:oleObj>
          </a:graphicData>
        </a:graphic>
      </p:graphicFrame>
      <p:sp>
        <p:nvSpPr>
          <p:cNvPr id="934920" name="Text Box 8"/>
          <p:cNvSpPr txBox="1">
            <a:spLocks noChangeArrowheads="1"/>
          </p:cNvSpPr>
          <p:nvPr/>
        </p:nvSpPr>
        <p:spPr bwMode="auto">
          <a:xfrm>
            <a:off x="684213" y="1196975"/>
            <a:ext cx="1511300" cy="366713"/>
          </a:xfrm>
          <a:prstGeom prst="rect">
            <a:avLst/>
          </a:prstGeom>
          <a:noFill/>
          <a:ln w="9525">
            <a:noFill/>
            <a:miter lim="800000"/>
            <a:headEnd/>
            <a:tailEnd/>
          </a:ln>
          <a:effectLst/>
        </p:spPr>
        <p:txBody>
          <a:bodyPr>
            <a:spAutoFit/>
          </a:bodyPr>
          <a:lstStyle/>
          <a:p>
            <a:pPr>
              <a:spcBef>
                <a:spcPct val="50000"/>
              </a:spcBef>
            </a:pPr>
            <a:r>
              <a:rPr lang="zh-CN" altLang="en-US" b="1"/>
              <a:t>解</a:t>
            </a:r>
          </a:p>
        </p:txBody>
      </p:sp>
      <p:sp>
        <p:nvSpPr>
          <p:cNvPr id="934922" name="Rectangle 1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4921" name="Object 9"/>
          <p:cNvGraphicFramePr>
            <a:graphicFrameLocks noChangeAspect="1"/>
          </p:cNvGraphicFramePr>
          <p:nvPr/>
        </p:nvGraphicFramePr>
        <p:xfrm>
          <a:off x="862013" y="1700213"/>
          <a:ext cx="7958137" cy="398462"/>
        </p:xfrm>
        <a:graphic>
          <a:graphicData uri="http://schemas.openxmlformats.org/presentationml/2006/ole">
            <p:oleObj spid="_x0000_s934921" name="公式" r:id="rId4" imgW="4749800" imgH="241300" progId="Equation.3">
              <p:embed/>
            </p:oleObj>
          </a:graphicData>
        </a:graphic>
      </p:graphicFrame>
      <p:sp>
        <p:nvSpPr>
          <p:cNvPr id="934924" name="Rectangle 12"/>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4923" name="Object 11"/>
          <p:cNvGraphicFramePr>
            <a:graphicFrameLocks noChangeAspect="1"/>
          </p:cNvGraphicFramePr>
          <p:nvPr/>
        </p:nvGraphicFramePr>
        <p:xfrm>
          <a:off x="1042988" y="2420938"/>
          <a:ext cx="7489825" cy="358775"/>
        </p:xfrm>
        <a:graphic>
          <a:graphicData uri="http://schemas.openxmlformats.org/presentationml/2006/ole">
            <p:oleObj spid="_x0000_s934923" name="公式" r:id="rId5" imgW="4572000" imgH="215900" progId="Equation.3">
              <p:embed/>
            </p:oleObj>
          </a:graphicData>
        </a:graphic>
      </p:graphicFrame>
      <p:sp>
        <p:nvSpPr>
          <p:cNvPr id="934926" name="Rectangle 1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4925" name="Object 13"/>
          <p:cNvGraphicFramePr>
            <a:graphicFrameLocks noChangeAspect="1"/>
          </p:cNvGraphicFramePr>
          <p:nvPr/>
        </p:nvGraphicFramePr>
        <p:xfrm>
          <a:off x="1116013" y="3141663"/>
          <a:ext cx="4103687" cy="468312"/>
        </p:xfrm>
        <a:graphic>
          <a:graphicData uri="http://schemas.openxmlformats.org/presentationml/2006/ole">
            <p:oleObj spid="_x0000_s934925" name="公式" r:id="rId6" imgW="2247900" imgH="254000" progId="Equation.3">
              <p:embed/>
            </p:oleObj>
          </a:graphicData>
        </a:graphic>
      </p:graphicFrame>
      <p:sp>
        <p:nvSpPr>
          <p:cNvPr id="934930" name="Text Box 18"/>
          <p:cNvSpPr txBox="1">
            <a:spLocks noChangeArrowheads="1"/>
          </p:cNvSpPr>
          <p:nvPr/>
        </p:nvSpPr>
        <p:spPr bwMode="auto">
          <a:xfrm>
            <a:off x="684213" y="3789363"/>
            <a:ext cx="8064500" cy="707886"/>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顺便</a:t>
            </a:r>
            <a:r>
              <a:rPr lang="zh-CN" altLang="en-US" sz="2000" b="1" dirty="0">
                <a:solidFill>
                  <a:srgbClr val="FF0000"/>
                </a:solidFill>
              </a:rPr>
              <a:t>指出：</a:t>
            </a:r>
            <a:r>
              <a:rPr lang="zh-CN" altLang="en-US" sz="2000" dirty="0"/>
              <a:t>如果把真值表中使函数值为</a:t>
            </a:r>
            <a:r>
              <a:rPr lang="en-US" altLang="zh-CN" sz="2000" b="1" dirty="0"/>
              <a:t>0</a:t>
            </a:r>
            <a:r>
              <a:rPr lang="zh-CN" altLang="en-US" sz="2000" dirty="0"/>
              <a:t>的那些变量取值组合所对应的最小项加起来，则可得到逻辑函数的反函数的标准</a:t>
            </a:r>
            <a:r>
              <a:rPr lang="zh-CN" altLang="en-US" sz="2000" b="1" dirty="0"/>
              <a:t>与或</a:t>
            </a:r>
            <a:r>
              <a:rPr lang="zh-CN" altLang="en-US" sz="2000" dirty="0"/>
              <a:t>式。</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40" name="Text Box 4"/>
          <p:cNvSpPr txBox="1">
            <a:spLocks noChangeArrowheads="1"/>
          </p:cNvSpPr>
          <p:nvPr/>
        </p:nvSpPr>
        <p:spPr bwMode="auto">
          <a:xfrm>
            <a:off x="251520" y="163860"/>
            <a:ext cx="8640960" cy="6386364"/>
          </a:xfrm>
          <a:prstGeom prst="rect">
            <a:avLst/>
          </a:prstGeom>
          <a:noFill/>
          <a:ln w="9525">
            <a:noFill/>
            <a:miter lim="800000"/>
            <a:headEnd/>
            <a:tailEnd/>
          </a:ln>
          <a:effectLst/>
        </p:spPr>
        <p:txBody>
          <a:bodyPr wrap="square">
            <a:spAutoFit/>
          </a:bodyPr>
          <a:lstStyle/>
          <a:p>
            <a:pPr>
              <a:spcAft>
                <a:spcPct val="45000"/>
              </a:spcAft>
            </a:pPr>
            <a:r>
              <a:rPr lang="zh-CN" altLang="en-US" sz="2000" b="1" dirty="0"/>
              <a:t>（</a:t>
            </a:r>
            <a:r>
              <a:rPr lang="en-US" altLang="zh-CN" sz="2000" b="1" dirty="0"/>
              <a:t>2</a:t>
            </a:r>
            <a:r>
              <a:rPr lang="zh-CN" altLang="en-US" sz="2000" b="1" dirty="0"/>
              <a:t>）逻辑函数的卡诺图</a:t>
            </a:r>
            <a:endParaRPr lang="zh-CN" altLang="en-US" sz="2000" dirty="0"/>
          </a:p>
          <a:p>
            <a:r>
              <a:rPr lang="zh-CN" altLang="en-US" sz="2000" dirty="0"/>
              <a:t>       卡诺图是一种最小项方格图，它是由美国工程师卡诺（</a:t>
            </a:r>
            <a:r>
              <a:rPr lang="en-US" altLang="zh-CN" sz="2000" dirty="0" err="1"/>
              <a:t>Karnaugh</a:t>
            </a:r>
            <a:r>
              <a:rPr lang="zh-CN" altLang="en-US" sz="2000" dirty="0"/>
              <a:t>）设计的，每一个小方格对应一个最小项，</a:t>
            </a:r>
            <a:r>
              <a:rPr lang="en-US" altLang="zh-CN" sz="2000" i="1" dirty="0"/>
              <a:t>n</a:t>
            </a:r>
            <a:r>
              <a:rPr lang="zh-CN" altLang="en-US" sz="2000" dirty="0"/>
              <a:t>变量逻辑函数有</a:t>
            </a:r>
            <a:r>
              <a:rPr lang="en-US" altLang="zh-CN" sz="2000" dirty="0"/>
              <a:t>2</a:t>
            </a:r>
            <a:r>
              <a:rPr lang="en-US" altLang="zh-CN" sz="2000" i="1" baseline="30000" dirty="0"/>
              <a:t>n</a:t>
            </a:r>
            <a:r>
              <a:rPr lang="zh-CN" altLang="en-US" sz="2000" dirty="0"/>
              <a:t>个最小项，因此</a:t>
            </a:r>
            <a:r>
              <a:rPr lang="en-US" altLang="zh-CN" sz="2000" i="1" dirty="0"/>
              <a:t>n</a:t>
            </a:r>
            <a:r>
              <a:rPr lang="zh-CN" altLang="en-US" sz="2000" dirty="0"/>
              <a:t>变量卡诺图中共有</a:t>
            </a:r>
            <a:r>
              <a:rPr lang="en-US" altLang="zh-CN" sz="2000" dirty="0"/>
              <a:t>2</a:t>
            </a:r>
            <a:r>
              <a:rPr lang="en-US" altLang="zh-CN" sz="2000" i="1" baseline="30000" dirty="0"/>
              <a:t>n</a:t>
            </a:r>
            <a:r>
              <a:rPr lang="zh-CN" altLang="en-US" sz="2000" dirty="0"/>
              <a:t>个小方格。另外，小方格在排列时，应保证几何位置相邻的小方格，在逻辑上也相邻。所谓几何相邻，是指空间位置上的相邻，包括紧挨着的，以及相对的（卡诺图中某一行或某一列的两头）。</a:t>
            </a:r>
          </a:p>
          <a:p>
            <a:r>
              <a:rPr lang="zh-CN" altLang="en-US" sz="2000" dirty="0"/>
              <a:t>       画卡诺图时，根据函数中变量数目</a:t>
            </a:r>
            <a:r>
              <a:rPr lang="en-US" altLang="zh-CN" sz="2000" i="1" dirty="0"/>
              <a:t>n</a:t>
            </a:r>
            <a:r>
              <a:rPr lang="zh-CN" altLang="en-US" sz="2000" dirty="0"/>
              <a:t>，将图形分成</a:t>
            </a:r>
            <a:r>
              <a:rPr lang="en-US" altLang="zh-CN" sz="2000" dirty="0"/>
              <a:t>2</a:t>
            </a:r>
            <a:r>
              <a:rPr lang="en-US" altLang="zh-CN" sz="2000" i="1" baseline="30000" dirty="0"/>
              <a:t>n</a:t>
            </a:r>
            <a:r>
              <a:rPr lang="zh-CN" altLang="en-US" sz="2000" dirty="0"/>
              <a:t>个方格，方格的编号和最小项的编号相同，由方格外面行变量和列变量的取值决定。图</a:t>
            </a:r>
            <a:r>
              <a:rPr lang="en-US" altLang="zh-CN" sz="2000" dirty="0"/>
              <a:t>7-20</a:t>
            </a:r>
            <a:r>
              <a:rPr lang="zh-CN" altLang="en-US" sz="2000" dirty="0"/>
              <a:t>（</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）分别是三变量、四变量和五变量的卡诺图，图中，</a:t>
            </a:r>
            <a:r>
              <a:rPr lang="en-US" altLang="zh-CN" sz="2000" i="1" dirty="0"/>
              <a:t>A</a:t>
            </a:r>
            <a:r>
              <a:rPr lang="zh-CN" altLang="en-US" sz="2000" dirty="0"/>
              <a:t>和</a:t>
            </a:r>
            <a:r>
              <a:rPr lang="en-US" altLang="zh-CN" sz="2000" i="1" dirty="0"/>
              <a:t>B</a:t>
            </a:r>
            <a:r>
              <a:rPr lang="zh-CN" altLang="en-US" sz="2000" dirty="0"/>
              <a:t>是行变量，</a:t>
            </a:r>
            <a:r>
              <a:rPr lang="en-US" altLang="zh-CN" sz="2000" i="1" dirty="0"/>
              <a:t>C</a:t>
            </a:r>
            <a:r>
              <a:rPr lang="zh-CN" altLang="en-US" sz="2000" dirty="0"/>
              <a:t>和</a:t>
            </a:r>
            <a:r>
              <a:rPr lang="en-US" altLang="zh-CN" sz="2000" i="1" dirty="0"/>
              <a:t>D</a:t>
            </a:r>
            <a:r>
              <a:rPr lang="zh-CN" altLang="en-US" sz="2000" dirty="0"/>
              <a:t>是列变量。约定：</a:t>
            </a:r>
          </a:p>
          <a:p>
            <a:r>
              <a:rPr lang="zh-CN" altLang="en-US" sz="2000" dirty="0"/>
              <a:t>       ① 写方格编号时，以行变量为高位组，列变量为低位组（当然也可用相反的约定）。例如，图</a:t>
            </a:r>
            <a:r>
              <a:rPr lang="en-US" altLang="zh-CN" sz="2000" dirty="0"/>
              <a:t>7-20</a:t>
            </a:r>
            <a:r>
              <a:rPr lang="zh-CN" altLang="en-US" sz="2000" dirty="0"/>
              <a:t>（</a:t>
            </a:r>
            <a:r>
              <a:rPr lang="en-US" altLang="zh-CN" sz="2000" dirty="0"/>
              <a:t>b</a:t>
            </a:r>
            <a:r>
              <a:rPr lang="zh-CN" altLang="en-US" sz="2000" dirty="0"/>
              <a:t>）中，</a:t>
            </a:r>
            <a:r>
              <a:rPr lang="en-US" altLang="zh-CN" sz="2000" i="1" dirty="0"/>
              <a:t>AB</a:t>
            </a:r>
            <a:r>
              <a:rPr lang="en-US" altLang="zh-CN" sz="2000" dirty="0"/>
              <a:t> = </a:t>
            </a:r>
            <a:r>
              <a:rPr lang="en-US" altLang="zh-CN" sz="2000" b="1" dirty="0"/>
              <a:t>10</a:t>
            </a:r>
            <a:r>
              <a:rPr lang="zh-CN" altLang="en-US" sz="2000" dirty="0"/>
              <a:t>，</a:t>
            </a:r>
            <a:r>
              <a:rPr lang="en-US" altLang="zh-CN" sz="2000" i="1" dirty="0"/>
              <a:t>CD</a:t>
            </a:r>
            <a:r>
              <a:rPr lang="en-US" altLang="zh-CN" sz="2000" dirty="0"/>
              <a:t> = </a:t>
            </a:r>
            <a:r>
              <a:rPr lang="en-US" altLang="zh-CN" sz="2000" b="1" dirty="0"/>
              <a:t>01</a:t>
            </a:r>
            <a:r>
              <a:rPr lang="zh-CN" altLang="en-US" sz="2000" dirty="0"/>
              <a:t>的方格对应编号为</a:t>
            </a:r>
            <a:r>
              <a:rPr lang="en-US" altLang="zh-CN" sz="2000" i="1" dirty="0"/>
              <a:t>m</a:t>
            </a:r>
            <a:r>
              <a:rPr lang="en-US" altLang="zh-CN" sz="2000" dirty="0"/>
              <a:t>9</a:t>
            </a:r>
            <a:r>
              <a:rPr lang="zh-CN" altLang="en-US" sz="2000" dirty="0"/>
              <a:t>（</a:t>
            </a:r>
            <a:r>
              <a:rPr lang="en-US" altLang="zh-CN" sz="2000" b="1" dirty="0"/>
              <a:t>1001</a:t>
            </a:r>
            <a:r>
              <a:rPr lang="en-US" altLang="zh-CN" sz="2000" dirty="0"/>
              <a:t>= 9</a:t>
            </a:r>
            <a:r>
              <a:rPr lang="zh-CN" altLang="en-US" sz="2000" dirty="0"/>
              <a:t>）的最小项，那么就可以在对应的方格中填上</a:t>
            </a:r>
            <a:r>
              <a:rPr lang="en-US" altLang="zh-CN" sz="2000" i="1" dirty="0"/>
              <a:t>m</a:t>
            </a:r>
            <a:r>
              <a:rPr lang="en-US" altLang="zh-CN" sz="2000" dirty="0"/>
              <a:t>9</a:t>
            </a:r>
            <a:r>
              <a:rPr lang="zh-CN" altLang="en-US" sz="2000" dirty="0"/>
              <a:t>，或只简单地填上序号</a:t>
            </a:r>
            <a:r>
              <a:rPr lang="en-US" altLang="zh-CN" sz="2000" dirty="0"/>
              <a:t>9</a:t>
            </a:r>
            <a:r>
              <a:rPr lang="zh-CN" altLang="en-US" sz="2000" dirty="0"/>
              <a:t>。</a:t>
            </a:r>
          </a:p>
          <a:p>
            <a:r>
              <a:rPr lang="zh-CN" altLang="en-US" sz="2000" dirty="0"/>
              <a:t>       ② 行、列变量取值顺序一定按循环码排列，例如图</a:t>
            </a:r>
            <a:r>
              <a:rPr lang="en-US" altLang="zh-CN" sz="2000" dirty="0"/>
              <a:t>7-20</a:t>
            </a:r>
            <a:r>
              <a:rPr lang="zh-CN" altLang="en-US" sz="2000" dirty="0"/>
              <a:t>（</a:t>
            </a:r>
            <a:r>
              <a:rPr lang="en-US" altLang="zh-CN" sz="2000" dirty="0"/>
              <a:t>b</a:t>
            </a:r>
            <a:r>
              <a:rPr lang="zh-CN" altLang="en-US" sz="2000" dirty="0"/>
              <a:t>）中</a:t>
            </a:r>
            <a:r>
              <a:rPr lang="en-US" altLang="zh-CN" sz="2000" i="1" dirty="0"/>
              <a:t>AB</a:t>
            </a:r>
            <a:r>
              <a:rPr lang="zh-CN" altLang="en-US" sz="2000" dirty="0"/>
              <a:t>和</a:t>
            </a:r>
            <a:r>
              <a:rPr lang="en-US" altLang="zh-CN" sz="2000" i="1" dirty="0"/>
              <a:t>CD</a:t>
            </a:r>
            <a:r>
              <a:rPr lang="zh-CN" altLang="en-US" sz="2000" dirty="0"/>
              <a:t>都     </a:t>
            </a:r>
          </a:p>
          <a:p>
            <a:r>
              <a:rPr lang="zh-CN" altLang="en-US" sz="2000" dirty="0"/>
              <a:t>是按照</a:t>
            </a:r>
            <a:r>
              <a:rPr lang="en-US" altLang="zh-CN" sz="2000" b="1" dirty="0"/>
              <a:t>00</a:t>
            </a:r>
            <a:r>
              <a:rPr lang="zh-CN" altLang="en-US" sz="2000" dirty="0"/>
              <a:t>，</a:t>
            </a:r>
            <a:r>
              <a:rPr lang="en-US" altLang="zh-CN" sz="2000" b="1" dirty="0"/>
              <a:t>01</a:t>
            </a:r>
            <a:r>
              <a:rPr lang="zh-CN" altLang="en-US" sz="2000" dirty="0"/>
              <a:t>，</a:t>
            </a:r>
            <a:r>
              <a:rPr lang="en-US" altLang="zh-CN" sz="2000" b="1" dirty="0"/>
              <a:t>11</a:t>
            </a:r>
            <a:r>
              <a:rPr lang="zh-CN" altLang="en-US" sz="2000" dirty="0"/>
              <a:t>，</a:t>
            </a:r>
            <a:r>
              <a:rPr lang="en-US" altLang="zh-CN" sz="2000" b="1" dirty="0"/>
              <a:t>10</a:t>
            </a:r>
            <a:r>
              <a:rPr lang="zh-CN" altLang="en-US" sz="2000" dirty="0"/>
              <a:t>的顺序排列的。这样标注可以保证几何相邻的最小项必定也是逻辑相邻的最小项。循环码可由二进制数码推导出来。若设</a:t>
            </a:r>
            <a:r>
              <a:rPr lang="en-US" altLang="zh-CN" sz="2000" i="1" dirty="0"/>
              <a:t>B</a:t>
            </a:r>
            <a:r>
              <a:rPr lang="en-US" altLang="zh-CN" sz="2000" dirty="0"/>
              <a:t>3</a:t>
            </a:r>
            <a:r>
              <a:rPr lang="en-US" altLang="zh-CN" sz="2000" i="1" dirty="0"/>
              <a:t>B</a:t>
            </a:r>
            <a:r>
              <a:rPr lang="en-US" altLang="zh-CN" sz="2000" dirty="0"/>
              <a:t>2</a:t>
            </a:r>
            <a:r>
              <a:rPr lang="en-US" altLang="zh-CN" sz="2000" i="1" dirty="0"/>
              <a:t>B</a:t>
            </a:r>
            <a:r>
              <a:rPr lang="en-US" altLang="zh-CN" sz="2000" dirty="0"/>
              <a:t>1</a:t>
            </a:r>
            <a:r>
              <a:rPr lang="en-US" altLang="zh-CN" sz="2000" i="1" dirty="0"/>
              <a:t>B</a:t>
            </a:r>
            <a:r>
              <a:rPr lang="en-US" altLang="zh-CN" sz="2000" dirty="0"/>
              <a:t>0</a:t>
            </a:r>
            <a:r>
              <a:rPr lang="zh-CN" altLang="en-US" sz="2000" dirty="0"/>
              <a:t>是一组</a:t>
            </a:r>
            <a:r>
              <a:rPr lang="en-US" altLang="zh-CN" sz="2000" dirty="0"/>
              <a:t>4</a:t>
            </a:r>
            <a:r>
              <a:rPr lang="zh-CN" altLang="en-US" sz="2000" dirty="0"/>
              <a:t>位二进制数码，则对应的</a:t>
            </a:r>
            <a:r>
              <a:rPr lang="en-US" altLang="zh-CN" sz="2000" dirty="0"/>
              <a:t>4</a:t>
            </a:r>
            <a:r>
              <a:rPr lang="zh-CN" altLang="en-US" sz="2000" dirty="0"/>
              <a:t>位循环码</a:t>
            </a:r>
            <a:r>
              <a:rPr lang="en-US" altLang="zh-CN" sz="2000" i="1" dirty="0"/>
              <a:t>G</a:t>
            </a:r>
            <a:r>
              <a:rPr lang="en-US" altLang="zh-CN" sz="2000" dirty="0"/>
              <a:t>3</a:t>
            </a:r>
            <a:r>
              <a:rPr lang="en-US" altLang="zh-CN" sz="2000" i="1" dirty="0"/>
              <a:t>G</a:t>
            </a:r>
            <a:r>
              <a:rPr lang="en-US" altLang="zh-CN" sz="2000" dirty="0"/>
              <a:t>2</a:t>
            </a:r>
            <a:r>
              <a:rPr lang="en-US" altLang="zh-CN" sz="2000" i="1" dirty="0"/>
              <a:t>G</a:t>
            </a:r>
            <a:r>
              <a:rPr lang="en-US" altLang="zh-CN" sz="2000" dirty="0"/>
              <a:t>1</a:t>
            </a:r>
            <a:r>
              <a:rPr lang="en-US" altLang="zh-CN" sz="2000" i="1" dirty="0"/>
              <a:t>G</a:t>
            </a:r>
            <a:r>
              <a:rPr lang="en-US" altLang="zh-CN" sz="2000" dirty="0"/>
              <a:t>0</a:t>
            </a:r>
            <a:r>
              <a:rPr lang="zh-CN" altLang="en-US" sz="2000" dirty="0"/>
              <a:t>可用公式</a:t>
            </a:r>
            <a:r>
              <a:rPr lang="en-US" altLang="zh-CN" sz="2000" i="1" dirty="0"/>
              <a:t>G </a:t>
            </a:r>
            <a:r>
              <a:rPr lang="en-US" altLang="zh-CN" sz="2000" i="1" dirty="0" err="1"/>
              <a:t>i</a:t>
            </a:r>
            <a:r>
              <a:rPr lang="en-US" altLang="zh-CN" sz="2000" dirty="0"/>
              <a:t> = </a:t>
            </a:r>
            <a:r>
              <a:rPr lang="en-US" altLang="zh-CN" sz="2000" i="1" dirty="0"/>
              <a:t>Bi</a:t>
            </a:r>
            <a:r>
              <a:rPr lang="en-US" altLang="zh-CN" sz="2000" dirty="0"/>
              <a:t>+1</a:t>
            </a:r>
            <a:r>
              <a:rPr lang="en-US" altLang="zh-CN" sz="2000" i="1" dirty="0"/>
              <a:t>Bi</a:t>
            </a:r>
            <a:r>
              <a:rPr lang="zh-CN" altLang="en-US" sz="2000" dirty="0"/>
              <a:t>求出</a:t>
            </a:r>
            <a:r>
              <a:rPr lang="zh-CN" altLang="en-US" sz="2000" dirty="0" smtClean="0"/>
              <a:t>。     </a:t>
            </a:r>
            <a:endParaRPr lang="zh-CN" alt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1027"/>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19492" name="Rectangle 1028"/>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19493" name="Text Box 1029"/>
          <p:cNvSpPr txBox="1">
            <a:spLocks noChangeArrowheads="1"/>
          </p:cNvSpPr>
          <p:nvPr/>
        </p:nvSpPr>
        <p:spPr bwMode="auto">
          <a:xfrm>
            <a:off x="395536" y="260648"/>
            <a:ext cx="8305800" cy="523220"/>
          </a:xfrm>
          <a:prstGeom prst="rect">
            <a:avLst/>
          </a:prstGeom>
          <a:noFill/>
          <a:ln w="9525">
            <a:noFill/>
            <a:miter lim="800000"/>
            <a:headEnd/>
            <a:tailEnd/>
          </a:ln>
          <a:effectLst/>
        </p:spPr>
        <p:txBody>
          <a:bodyPr>
            <a:spAutoFit/>
          </a:bodyPr>
          <a:lstStyle/>
          <a:p>
            <a:pPr eaLnBrk="1" hangingPunct="1">
              <a:lnSpc>
                <a:spcPct val="100000"/>
              </a:lnSpc>
              <a:spcBef>
                <a:spcPct val="50000"/>
              </a:spcBef>
              <a:defRPr/>
            </a:pPr>
            <a:r>
              <a:rPr lang="zh-CN" altLang="en-US" sz="2800" dirty="0">
                <a:solidFill>
                  <a:srgbClr val="FF0000"/>
                </a:solidFill>
                <a:effectLst>
                  <a:outerShdw blurRad="38100" dist="38100" dir="2700000" algn="tl">
                    <a:srgbClr val="C0C0C0"/>
                  </a:outerShdw>
                </a:effectLst>
                <a:latin typeface="Arial" charset="0"/>
              </a:rPr>
              <a:t>循环码的排列规律</a:t>
            </a:r>
            <a:r>
              <a:rPr lang="en-US" altLang="zh-CN" sz="2800" dirty="0">
                <a:solidFill>
                  <a:srgbClr val="FF0000"/>
                </a:solidFill>
                <a:effectLst>
                  <a:outerShdw blurRad="38100" dist="38100" dir="2700000" algn="tl">
                    <a:srgbClr val="C0C0C0"/>
                  </a:outerShdw>
                </a:effectLst>
                <a:latin typeface="Arial" charset="0"/>
              </a:rPr>
              <a:t>:</a:t>
            </a:r>
            <a:r>
              <a:rPr lang="en-US" altLang="zh-CN" sz="2800" dirty="0">
                <a:solidFill>
                  <a:srgbClr val="FF0000"/>
                </a:solidFill>
                <a:effectLst>
                  <a:outerShdw blurRad="38100" dist="38100" dir="2700000" algn="tl">
                    <a:srgbClr val="C0C0C0"/>
                  </a:outerShdw>
                </a:effectLst>
                <a:latin typeface="宋体" pitchFamily="2" charset="-122"/>
              </a:rPr>
              <a:t>  </a:t>
            </a:r>
          </a:p>
        </p:txBody>
      </p:sp>
      <p:graphicFrame>
        <p:nvGraphicFramePr>
          <p:cNvPr id="33794" name="Object 1034"/>
          <p:cNvGraphicFramePr>
            <a:graphicFrameLocks noChangeAspect="1"/>
          </p:cNvGraphicFramePr>
          <p:nvPr/>
        </p:nvGraphicFramePr>
        <p:xfrm>
          <a:off x="1979712" y="836712"/>
          <a:ext cx="3757043" cy="1072679"/>
        </p:xfrm>
        <a:graphic>
          <a:graphicData uri="http://schemas.openxmlformats.org/presentationml/2006/ole">
            <p:oleObj spid="_x0000_s964610" name="Equation" r:id="rId3" imgW="1600200" imgH="457200" progId="">
              <p:embed/>
            </p:oleObj>
          </a:graphicData>
        </a:graphic>
      </p:graphicFrame>
      <p:sp>
        <p:nvSpPr>
          <p:cNvPr id="319499" name="Text Box 1035"/>
          <p:cNvSpPr txBox="1">
            <a:spLocks noChangeArrowheads="1"/>
          </p:cNvSpPr>
          <p:nvPr/>
        </p:nvSpPr>
        <p:spPr bwMode="auto">
          <a:xfrm>
            <a:off x="457200" y="2590800"/>
            <a:ext cx="3754438" cy="3416320"/>
          </a:xfrm>
          <a:prstGeom prst="rect">
            <a:avLst/>
          </a:prstGeom>
          <a:noFill/>
          <a:ln w="9525">
            <a:noFill/>
            <a:miter lim="800000"/>
            <a:headEnd/>
            <a:tailEnd/>
          </a:ln>
          <a:effectLst/>
        </p:spPr>
        <p:txBody>
          <a:bodyPr>
            <a:spAutoFit/>
          </a:bodyPr>
          <a:lstStyle/>
          <a:p>
            <a:pPr eaLnBrk="1" hangingPunct="1">
              <a:lnSpc>
                <a:spcPct val="100000"/>
              </a:lnSpc>
              <a:defRPr/>
            </a:pPr>
            <a:r>
              <a:rPr lang="zh-CN" altLang="en-US" sz="2400" dirty="0">
                <a:solidFill>
                  <a:srgbClr val="FF0000"/>
                </a:solidFill>
                <a:effectLst>
                  <a:outerShdw blurRad="38100" dist="38100" dir="2700000" algn="tl">
                    <a:srgbClr val="C0C0C0"/>
                  </a:outerShdw>
                </a:effectLst>
                <a:latin typeface="Arial" charset="0"/>
              </a:rPr>
              <a:t>二进制                  循环码</a:t>
            </a:r>
          </a:p>
          <a:p>
            <a:pPr eaLnBrk="1" hangingPunct="1">
              <a:lnSpc>
                <a:spcPct val="100000"/>
              </a:lnSpc>
              <a:defRPr/>
            </a:pPr>
            <a:r>
              <a:rPr lang="zh-CN" altLang="en-US" sz="2400" dirty="0">
                <a:solidFill>
                  <a:srgbClr val="FF0000"/>
                </a:solidFill>
                <a:effectLst>
                  <a:outerShdw blurRad="38100" dist="38100" dir="2700000" algn="tl">
                    <a:srgbClr val="C0C0C0"/>
                  </a:outerShdw>
                </a:effectLst>
              </a:rPr>
              <a:t>  </a:t>
            </a:r>
            <a:r>
              <a:rPr lang="en-US" altLang="zh-CN" sz="2400" dirty="0">
                <a:solidFill>
                  <a:srgbClr val="FF0000"/>
                </a:solidFill>
                <a:effectLst>
                  <a:outerShdw blurRad="38100" dist="38100" dir="2700000" algn="tl">
                    <a:srgbClr val="C0C0C0"/>
                  </a:outerShdw>
                </a:effectLst>
              </a:rPr>
              <a:t>0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0</a:t>
            </a:r>
            <a:endParaRPr lang="en-US" altLang="zh-CN" sz="2400" dirty="0">
              <a:solidFill>
                <a:srgbClr val="FF0000"/>
              </a:solidFill>
              <a:effectLst>
                <a:outerShdw blurRad="38100" dist="38100" dir="2700000" algn="tl">
                  <a:srgbClr val="C0C0C0"/>
                </a:outerShdw>
              </a:effectLst>
            </a:endParaRPr>
          </a:p>
          <a:p>
            <a:pPr eaLnBrk="1" hangingPunct="1">
              <a:lnSpc>
                <a:spcPct val="100000"/>
              </a:lnSpc>
              <a:defRPr/>
            </a:pPr>
            <a:r>
              <a:rPr lang="en-US" altLang="zh-CN" sz="2400" dirty="0">
                <a:solidFill>
                  <a:srgbClr val="FF0000"/>
                </a:solidFill>
                <a:effectLst>
                  <a:outerShdw blurRad="38100" dist="38100" dir="2700000" algn="tl">
                    <a:srgbClr val="C0C0C0"/>
                  </a:outerShdw>
                </a:effectLst>
              </a:rPr>
              <a:t>  0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1                        0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1</a:t>
            </a:r>
          </a:p>
          <a:p>
            <a:pPr eaLnBrk="1" hangingPunct="1">
              <a:lnSpc>
                <a:spcPct val="100000"/>
              </a:lnSpc>
              <a:defRPr/>
            </a:pPr>
            <a:r>
              <a:rPr lang="en-US" altLang="zh-CN" sz="2400" dirty="0">
                <a:solidFill>
                  <a:srgbClr val="FF0000"/>
                </a:solidFill>
                <a:effectLst>
                  <a:outerShdw blurRad="38100" dist="38100" dir="2700000" algn="tl">
                    <a:srgbClr val="C0C0C0"/>
                  </a:outerShdw>
                </a:effectLst>
              </a:rPr>
              <a:t>  0 1 0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1 </a:t>
            </a:r>
            <a:r>
              <a:rPr lang="en-US" altLang="zh-CN" sz="2400" dirty="0" err="1">
                <a:solidFill>
                  <a:srgbClr val="FF0000"/>
                </a:solidFill>
                <a:effectLst>
                  <a:outerShdw blurRad="38100" dist="38100" dir="2700000" algn="tl">
                    <a:srgbClr val="C0C0C0"/>
                  </a:outerShdw>
                </a:effectLst>
              </a:rPr>
              <a:t>1</a:t>
            </a:r>
            <a:endParaRPr lang="en-US" altLang="zh-CN" sz="2400" dirty="0">
              <a:solidFill>
                <a:srgbClr val="FF0000"/>
              </a:solidFill>
              <a:effectLst>
                <a:outerShdw blurRad="38100" dist="38100" dir="2700000" algn="tl">
                  <a:srgbClr val="C0C0C0"/>
                </a:outerShdw>
              </a:effectLst>
            </a:endParaRPr>
          </a:p>
          <a:p>
            <a:pPr eaLnBrk="1" hangingPunct="1">
              <a:lnSpc>
                <a:spcPct val="100000"/>
              </a:lnSpc>
              <a:defRPr/>
            </a:pPr>
            <a:r>
              <a:rPr lang="en-US" altLang="zh-CN" sz="2400" dirty="0">
                <a:solidFill>
                  <a:srgbClr val="FF0000"/>
                </a:solidFill>
                <a:effectLst>
                  <a:outerShdw blurRad="38100" dist="38100" dir="2700000" algn="tl">
                    <a:srgbClr val="C0C0C0"/>
                  </a:outerShdw>
                </a:effectLst>
              </a:rPr>
              <a:t>  0 1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0 1 0</a:t>
            </a:r>
          </a:p>
          <a:p>
            <a:pPr eaLnBrk="1" hangingPunct="1">
              <a:lnSpc>
                <a:spcPct val="100000"/>
              </a:lnSpc>
              <a:defRPr/>
            </a:pPr>
            <a:r>
              <a:rPr lang="en-US" altLang="zh-CN" sz="2400" dirty="0">
                <a:solidFill>
                  <a:srgbClr val="FF0000"/>
                </a:solidFill>
                <a:effectLst>
                  <a:outerShdw blurRad="38100" dist="38100" dir="2700000" algn="tl">
                    <a:srgbClr val="C0C0C0"/>
                  </a:outerShdw>
                </a:effectLst>
              </a:rPr>
              <a:t>  1 0 </a:t>
            </a:r>
            <a:r>
              <a:rPr lang="en-US" altLang="zh-CN" sz="2400" dirty="0" err="1">
                <a:solidFill>
                  <a:srgbClr val="FF0000"/>
                </a:solidFill>
                <a:effectLst>
                  <a:outerShdw blurRad="38100" dist="38100" dir="2700000" algn="tl">
                    <a:srgbClr val="C0C0C0"/>
                  </a:outerShdw>
                </a:effectLst>
              </a:rPr>
              <a:t>0</a:t>
            </a:r>
            <a:r>
              <a:rPr lang="en-US" altLang="zh-CN" sz="2400" dirty="0">
                <a:solidFill>
                  <a:srgbClr val="FF0000"/>
                </a:solidFill>
                <a:effectLst>
                  <a:outerShdw blurRad="38100" dist="38100" dir="2700000" algn="tl">
                    <a:srgbClr val="C0C0C0"/>
                  </a:outerShdw>
                </a:effectLst>
              </a:rPr>
              <a:t>                        1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0</a:t>
            </a:r>
          </a:p>
          <a:p>
            <a:pPr eaLnBrk="1" hangingPunct="1">
              <a:lnSpc>
                <a:spcPct val="100000"/>
              </a:lnSpc>
              <a:defRPr/>
            </a:pPr>
            <a:r>
              <a:rPr lang="en-US" altLang="zh-CN" sz="2400" dirty="0">
                <a:solidFill>
                  <a:srgbClr val="FF0000"/>
                </a:solidFill>
                <a:effectLst>
                  <a:outerShdw blurRad="38100" dist="38100" dir="2700000" algn="tl">
                    <a:srgbClr val="C0C0C0"/>
                  </a:outerShdw>
                </a:effectLst>
              </a:rPr>
              <a:t>  1 0 1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1</a:t>
            </a:r>
            <a:endParaRPr lang="en-US" altLang="zh-CN" sz="2400" dirty="0">
              <a:solidFill>
                <a:srgbClr val="FF0000"/>
              </a:solidFill>
              <a:effectLst>
                <a:outerShdw blurRad="38100" dist="38100" dir="2700000" algn="tl">
                  <a:srgbClr val="C0C0C0"/>
                </a:outerShdw>
              </a:effectLst>
            </a:endParaRPr>
          </a:p>
          <a:p>
            <a:pPr eaLnBrk="1" hangingPunct="1">
              <a:lnSpc>
                <a:spcPct val="100000"/>
              </a:lnSpc>
              <a:defRPr/>
            </a:pPr>
            <a:r>
              <a:rPr lang="en-US" altLang="zh-CN" sz="2400" dirty="0">
                <a:solidFill>
                  <a:srgbClr val="FF0000"/>
                </a:solidFill>
                <a:effectLst>
                  <a:outerShdw blurRad="38100" dist="38100" dir="2700000" algn="tl">
                    <a:srgbClr val="C0C0C0"/>
                  </a:outerShdw>
                </a:effectLst>
              </a:rPr>
              <a:t>  1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0                        1 0 1</a:t>
            </a:r>
          </a:p>
          <a:p>
            <a:pPr eaLnBrk="1" hangingPunct="1">
              <a:lnSpc>
                <a:spcPct val="100000"/>
              </a:lnSpc>
              <a:defRPr/>
            </a:pPr>
            <a:r>
              <a:rPr lang="en-US" altLang="zh-CN" sz="2400" dirty="0">
                <a:solidFill>
                  <a:srgbClr val="FF0000"/>
                </a:solidFill>
                <a:effectLst>
                  <a:outerShdw blurRad="38100" dist="38100" dir="2700000" algn="tl">
                    <a:srgbClr val="C0C0C0"/>
                  </a:outerShdw>
                </a:effectLst>
              </a:rPr>
              <a:t>  1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a:t>
            </a:r>
            <a:r>
              <a:rPr lang="en-US" altLang="zh-CN" sz="2400" dirty="0" err="1">
                <a:solidFill>
                  <a:srgbClr val="FF0000"/>
                </a:solidFill>
                <a:effectLst>
                  <a:outerShdw blurRad="38100" dist="38100" dir="2700000" algn="tl">
                    <a:srgbClr val="C0C0C0"/>
                  </a:outerShdw>
                </a:effectLst>
              </a:rPr>
              <a:t>1</a:t>
            </a:r>
            <a:r>
              <a:rPr lang="en-US" altLang="zh-CN" sz="2400" dirty="0">
                <a:solidFill>
                  <a:srgbClr val="FF0000"/>
                </a:solidFill>
                <a:effectLst>
                  <a:outerShdw blurRad="38100" dist="38100" dir="2700000" algn="tl">
                    <a:srgbClr val="C0C0C0"/>
                  </a:outerShdw>
                </a:effectLst>
              </a:rPr>
              <a:t> 0 </a:t>
            </a:r>
            <a:r>
              <a:rPr lang="en-US" altLang="zh-CN" sz="2400" dirty="0" err="1">
                <a:solidFill>
                  <a:srgbClr val="FF0000"/>
                </a:solidFill>
                <a:effectLst>
                  <a:outerShdw blurRad="38100" dist="38100" dir="2700000" algn="tl">
                    <a:srgbClr val="C0C0C0"/>
                  </a:outerShdw>
                </a:effectLst>
              </a:rPr>
              <a:t>0</a:t>
            </a:r>
            <a:endParaRPr lang="en-US" altLang="zh-CN" sz="2400" dirty="0">
              <a:solidFill>
                <a:srgbClr val="FF0000"/>
              </a:solidFill>
              <a:effectLst>
                <a:outerShdw blurRad="38100" dist="38100" dir="2700000" algn="tl">
                  <a:srgbClr val="C0C0C0"/>
                </a:outerShdw>
              </a:effectLst>
            </a:endParaRPr>
          </a:p>
        </p:txBody>
      </p:sp>
      <p:sp>
        <p:nvSpPr>
          <p:cNvPr id="33800" name="TextBox 7"/>
          <p:cNvSpPr txBox="1">
            <a:spLocks noChangeArrowheads="1"/>
          </p:cNvSpPr>
          <p:nvPr/>
        </p:nvSpPr>
        <p:spPr bwMode="auto">
          <a:xfrm>
            <a:off x="5076056" y="1556792"/>
            <a:ext cx="3816350" cy="1458913"/>
          </a:xfrm>
          <a:prstGeom prst="rect">
            <a:avLst/>
          </a:prstGeom>
          <a:noFill/>
          <a:ln w="9525">
            <a:noFill/>
            <a:miter lim="800000"/>
            <a:headEnd/>
            <a:tailEnd/>
          </a:ln>
        </p:spPr>
        <p:txBody>
          <a:bodyPr>
            <a:spAutoFit/>
          </a:bodyPr>
          <a:lstStyle/>
          <a:p>
            <a:r>
              <a:rPr lang="zh-CN" altLang="en-US" sz="2400" dirty="0"/>
              <a:t>超出最高位（</a:t>
            </a:r>
            <a:r>
              <a:rPr lang="en-US" altLang="zh-CN" sz="2400" dirty="0"/>
              <a:t>B</a:t>
            </a:r>
            <a:r>
              <a:rPr lang="en-US" altLang="zh-CN" sz="2400" baseline="-25000" dirty="0"/>
              <a:t>3</a:t>
            </a:r>
            <a:r>
              <a:rPr lang="zh-CN" altLang="en-US" sz="2400" dirty="0"/>
              <a:t> ）取</a:t>
            </a:r>
            <a:r>
              <a:rPr lang="en-US" altLang="zh-CN" sz="2400" dirty="0"/>
              <a:t>0</a:t>
            </a:r>
          </a:p>
          <a:p>
            <a:r>
              <a:rPr lang="en-US" altLang="zh-CN" sz="2400" dirty="0"/>
              <a:t>G</a:t>
            </a:r>
            <a:r>
              <a:rPr lang="en-US" altLang="zh-CN" sz="2400" baseline="-25000" dirty="0"/>
              <a:t>2 </a:t>
            </a:r>
            <a:r>
              <a:rPr lang="en-US" altLang="zh-CN" sz="2400" dirty="0"/>
              <a:t>=B</a:t>
            </a:r>
            <a:r>
              <a:rPr lang="en-US" altLang="zh-CN" sz="2400" baseline="-25000" dirty="0"/>
              <a:t>2</a:t>
            </a:r>
            <a:r>
              <a:rPr lang="en-US" altLang="zh-CN" sz="2400" dirty="0"/>
              <a:t>⊕B</a:t>
            </a:r>
            <a:r>
              <a:rPr lang="en-US" altLang="zh-CN" sz="2400" baseline="-25000" dirty="0"/>
              <a:t>3</a:t>
            </a:r>
            <a:endParaRPr lang="zh-CN" altLang="en-US" sz="2400" baseline="-25000" dirty="0"/>
          </a:p>
          <a:p>
            <a:endParaRPr lang="zh-CN" altLang="en-US" sz="2400" baseline="-25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4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94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9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4" name="Text Box 4"/>
          <p:cNvSpPr txBox="1">
            <a:spLocks noChangeArrowheads="1"/>
          </p:cNvSpPr>
          <p:nvPr/>
        </p:nvSpPr>
        <p:spPr bwMode="auto">
          <a:xfrm>
            <a:off x="539750" y="404813"/>
            <a:ext cx="8280400" cy="1938992"/>
          </a:xfrm>
          <a:prstGeom prst="rect">
            <a:avLst/>
          </a:prstGeom>
          <a:noFill/>
          <a:ln w="9525">
            <a:noFill/>
            <a:miter lim="800000"/>
            <a:headEnd/>
            <a:tailEnd/>
          </a:ln>
          <a:effectLst/>
        </p:spPr>
        <p:txBody>
          <a:bodyPr>
            <a:spAutoFit/>
          </a:bodyPr>
          <a:lstStyle/>
          <a:p>
            <a:r>
              <a:rPr lang="en-US" altLang="zh-CN" sz="2400" dirty="0"/>
              <a:t>③ </a:t>
            </a:r>
            <a:r>
              <a:rPr lang="zh-CN" altLang="en-US" sz="2400" dirty="0"/>
              <a:t>用卡诺图表示逻辑函数</a:t>
            </a:r>
          </a:p>
          <a:p>
            <a:r>
              <a:rPr lang="zh-CN" altLang="en-US" sz="2400" dirty="0"/>
              <a:t>       根据逻辑函数最小项表达式画卡诺图时，式中有哪些最小项，就在相应的方格中填</a:t>
            </a:r>
            <a:r>
              <a:rPr lang="en-US" altLang="zh-CN" sz="2400" b="1" dirty="0"/>
              <a:t>1</a:t>
            </a:r>
            <a:r>
              <a:rPr lang="zh-CN" altLang="en-US" sz="2400" dirty="0"/>
              <a:t>，而其余的方格填</a:t>
            </a:r>
            <a:r>
              <a:rPr lang="en-US" altLang="zh-CN" sz="2400" b="1" dirty="0"/>
              <a:t>0</a:t>
            </a:r>
            <a:r>
              <a:rPr lang="zh-CN" altLang="en-US" sz="2400" dirty="0"/>
              <a:t>（</a:t>
            </a:r>
            <a:r>
              <a:rPr lang="en-US" altLang="zh-CN" sz="2400" b="1" dirty="0"/>
              <a:t>0</a:t>
            </a:r>
            <a:r>
              <a:rPr lang="zh-CN" altLang="en-US" sz="2400" dirty="0"/>
              <a:t>也可以省略不填）。若不是最小项之和形式，可先化成最小项之和形式。</a:t>
            </a:r>
          </a:p>
        </p:txBody>
      </p:sp>
      <p:pic>
        <p:nvPicPr>
          <p:cNvPr id="936965" name="Picture 5" descr="0107"/>
          <p:cNvPicPr>
            <a:picLocks noChangeAspect="1" noChangeArrowheads="1"/>
          </p:cNvPicPr>
          <p:nvPr/>
        </p:nvPicPr>
        <p:blipFill>
          <a:blip r:embed="rId2" cstate="print"/>
          <a:srcRect/>
          <a:stretch>
            <a:fillRect/>
          </a:stretch>
        </p:blipFill>
        <p:spPr bwMode="auto">
          <a:xfrm>
            <a:off x="539552" y="2420888"/>
            <a:ext cx="7921625" cy="2101850"/>
          </a:xfrm>
          <a:prstGeom prst="rect">
            <a:avLst/>
          </a:prstGeom>
          <a:noFill/>
        </p:spPr>
      </p:pic>
      <p:sp>
        <p:nvSpPr>
          <p:cNvPr id="936966" name="Text Box 6"/>
          <p:cNvSpPr txBox="1">
            <a:spLocks noChangeArrowheads="1"/>
          </p:cNvSpPr>
          <p:nvPr/>
        </p:nvSpPr>
        <p:spPr bwMode="auto">
          <a:xfrm>
            <a:off x="3707904" y="4941168"/>
            <a:ext cx="1871662"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7-20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8" name="Text Box 4"/>
          <p:cNvSpPr txBox="1">
            <a:spLocks noChangeArrowheads="1"/>
          </p:cNvSpPr>
          <p:nvPr/>
        </p:nvSpPr>
        <p:spPr bwMode="auto">
          <a:xfrm>
            <a:off x="611188" y="549275"/>
            <a:ext cx="8137525" cy="2289175"/>
          </a:xfrm>
          <a:prstGeom prst="rect">
            <a:avLst/>
          </a:prstGeom>
          <a:noFill/>
          <a:ln w="9525">
            <a:noFill/>
            <a:miter lim="800000"/>
            <a:headEnd/>
            <a:tailEnd/>
          </a:ln>
          <a:effectLst/>
        </p:spPr>
        <p:txBody>
          <a:bodyPr>
            <a:spAutoFit/>
          </a:bodyPr>
          <a:lstStyle/>
          <a:p>
            <a:r>
              <a:rPr lang="en-US" altLang="zh-CN" b="1" dirty="0"/>
              <a:t>       </a:t>
            </a:r>
            <a:r>
              <a:rPr lang="zh-CN" altLang="en-US" b="1" dirty="0"/>
              <a:t>例</a:t>
            </a:r>
            <a:r>
              <a:rPr lang="en-US" altLang="zh-CN" b="1" dirty="0"/>
              <a:t>7-9   </a:t>
            </a:r>
            <a:r>
              <a:rPr lang="zh-CN" altLang="en-US" dirty="0"/>
              <a:t>画出逻辑函数                                   的卡诺图。    </a:t>
            </a:r>
            <a:endParaRPr lang="zh-CN" altLang="en-US" b="1" dirty="0"/>
          </a:p>
          <a:p>
            <a:endParaRPr lang="zh-CN" altLang="en-US" b="1" dirty="0"/>
          </a:p>
          <a:p>
            <a:r>
              <a:rPr lang="zh-CN" altLang="en-US" b="1" dirty="0"/>
              <a:t>       解   </a:t>
            </a:r>
            <a:r>
              <a:rPr lang="zh-CN" altLang="en-US" dirty="0"/>
              <a:t>式中         、       已是最小项。含有</a:t>
            </a:r>
            <a:r>
              <a:rPr lang="zh-CN" altLang="en-US" b="1" dirty="0"/>
              <a:t>与</a:t>
            </a:r>
            <a:r>
              <a:rPr lang="zh-CN" altLang="en-US" dirty="0"/>
              <a:t>项</a:t>
            </a:r>
            <a:r>
              <a:rPr lang="en-US" altLang="zh-CN" i="1" dirty="0"/>
              <a:t>AB</a:t>
            </a:r>
            <a:r>
              <a:rPr lang="zh-CN" altLang="en-US" dirty="0"/>
              <a:t>的 最小项有两个：</a:t>
            </a:r>
            <a:r>
              <a:rPr lang="en-US" altLang="zh-CN" i="1" dirty="0"/>
              <a:t>ABC</a:t>
            </a:r>
            <a:r>
              <a:rPr lang="zh-CN" altLang="en-US" dirty="0"/>
              <a:t>和</a:t>
            </a:r>
          </a:p>
          <a:p>
            <a:endParaRPr lang="zh-CN" altLang="en-US" dirty="0"/>
          </a:p>
          <a:p>
            <a:r>
              <a:rPr lang="zh-CN" altLang="en-US" dirty="0"/>
              <a:t>       。故在</a:t>
            </a:r>
            <a:r>
              <a:rPr lang="en-US" altLang="zh-CN" i="1" dirty="0"/>
              <a:t>m</a:t>
            </a:r>
            <a:r>
              <a:rPr lang="en-US" altLang="zh-CN" baseline="-25000" dirty="0"/>
              <a:t>3</a:t>
            </a:r>
            <a:r>
              <a:rPr lang="zh-CN" altLang="en-US" dirty="0"/>
              <a:t>、</a:t>
            </a:r>
            <a:r>
              <a:rPr lang="en-US" altLang="zh-CN" i="1" dirty="0"/>
              <a:t>m</a:t>
            </a:r>
            <a:r>
              <a:rPr lang="en-US" altLang="zh-CN" baseline="-25000" dirty="0"/>
              <a:t>5</a:t>
            </a:r>
            <a:r>
              <a:rPr lang="zh-CN" altLang="en-US" dirty="0"/>
              <a:t>、</a:t>
            </a:r>
            <a:r>
              <a:rPr lang="en-US" altLang="zh-CN" i="1" dirty="0"/>
              <a:t>m</a:t>
            </a:r>
            <a:r>
              <a:rPr lang="en-US" altLang="zh-CN" baseline="-25000" dirty="0"/>
              <a:t>6</a:t>
            </a:r>
            <a:r>
              <a:rPr lang="zh-CN" altLang="en-US" dirty="0"/>
              <a:t>、</a:t>
            </a:r>
            <a:r>
              <a:rPr lang="en-US" altLang="zh-CN" i="1" dirty="0"/>
              <a:t>m</a:t>
            </a:r>
            <a:r>
              <a:rPr lang="en-US" altLang="zh-CN" baseline="-25000" dirty="0"/>
              <a:t>7</a:t>
            </a:r>
            <a:r>
              <a:rPr lang="zh-CN" altLang="en-US" dirty="0"/>
              <a:t>相应的 小方格填</a:t>
            </a:r>
            <a:r>
              <a:rPr lang="en-US" altLang="zh-CN" b="1" dirty="0"/>
              <a:t>1</a:t>
            </a:r>
            <a:r>
              <a:rPr lang="zh-CN" altLang="en-US" dirty="0"/>
              <a:t>，如图</a:t>
            </a:r>
            <a:r>
              <a:rPr lang="en-US" altLang="zh-CN" dirty="0"/>
              <a:t>7-21</a:t>
            </a:r>
            <a:r>
              <a:rPr lang="zh-CN" altLang="en-US" dirty="0"/>
              <a:t>所示。</a:t>
            </a:r>
          </a:p>
          <a:p>
            <a:endParaRPr lang="zh-CN" altLang="en-US" dirty="0"/>
          </a:p>
          <a:p>
            <a:r>
              <a:rPr lang="zh-CN" altLang="en-US" dirty="0"/>
              <a:t>       若逻辑函数不是</a:t>
            </a:r>
            <a:r>
              <a:rPr lang="zh-CN" altLang="en-US" b="1" dirty="0"/>
              <a:t>与或</a:t>
            </a:r>
            <a:r>
              <a:rPr lang="zh-CN" altLang="en-US" dirty="0"/>
              <a:t>式，应先变换成</a:t>
            </a:r>
            <a:r>
              <a:rPr lang="zh-CN" altLang="en-US" b="1" dirty="0"/>
              <a:t>与或</a:t>
            </a:r>
            <a:r>
              <a:rPr lang="zh-CN" altLang="en-US" dirty="0"/>
              <a:t>式（不必变换成最小项表达式），然后把含有各个</a:t>
            </a:r>
            <a:r>
              <a:rPr lang="zh-CN" altLang="en-US" b="1" dirty="0"/>
              <a:t>与</a:t>
            </a:r>
            <a:r>
              <a:rPr lang="zh-CN" altLang="en-US" dirty="0"/>
              <a:t>项的最小项在对应小方格内填</a:t>
            </a:r>
            <a:r>
              <a:rPr lang="en-US" altLang="zh-CN" b="1" dirty="0"/>
              <a:t>1</a:t>
            </a:r>
            <a:r>
              <a:rPr lang="zh-CN" altLang="en-US" dirty="0"/>
              <a:t>，即得函数的卡诺图。</a:t>
            </a:r>
          </a:p>
        </p:txBody>
      </p:sp>
      <p:sp>
        <p:nvSpPr>
          <p:cNvPr id="93799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7989" name="Object 5"/>
          <p:cNvGraphicFramePr>
            <a:graphicFrameLocks noChangeAspect="1"/>
          </p:cNvGraphicFramePr>
          <p:nvPr/>
        </p:nvGraphicFramePr>
        <p:xfrm>
          <a:off x="3276600" y="549275"/>
          <a:ext cx="2233613" cy="344488"/>
        </p:xfrm>
        <a:graphic>
          <a:graphicData uri="http://schemas.openxmlformats.org/presentationml/2006/ole">
            <p:oleObj spid="_x0000_s937989" name="公式" r:id="rId3" imgW="1295717" imgH="203517" progId="Equation.3">
              <p:embed/>
            </p:oleObj>
          </a:graphicData>
        </a:graphic>
      </p:graphicFrame>
      <p:sp>
        <p:nvSpPr>
          <p:cNvPr id="937992"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7991" name="Object 7"/>
          <p:cNvGraphicFramePr>
            <a:graphicFrameLocks noChangeAspect="1"/>
          </p:cNvGraphicFramePr>
          <p:nvPr/>
        </p:nvGraphicFramePr>
        <p:xfrm>
          <a:off x="2039938" y="1092200"/>
          <a:ext cx="576262" cy="346075"/>
        </p:xfrm>
        <a:graphic>
          <a:graphicData uri="http://schemas.openxmlformats.org/presentationml/2006/ole">
            <p:oleObj spid="_x0000_s937991" name="公式" r:id="rId4" imgW="330374" imgH="203429" progId="Equation.3">
              <p:embed/>
            </p:oleObj>
          </a:graphicData>
        </a:graphic>
      </p:graphicFrame>
      <p:sp>
        <p:nvSpPr>
          <p:cNvPr id="937994"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7993" name="Object 9"/>
          <p:cNvGraphicFramePr>
            <a:graphicFrameLocks noChangeAspect="1"/>
          </p:cNvGraphicFramePr>
          <p:nvPr/>
        </p:nvGraphicFramePr>
        <p:xfrm>
          <a:off x="2700338" y="1092200"/>
          <a:ext cx="576262" cy="346075"/>
        </p:xfrm>
        <a:graphic>
          <a:graphicData uri="http://schemas.openxmlformats.org/presentationml/2006/ole">
            <p:oleObj spid="_x0000_s937993" name="公式" r:id="rId5" imgW="330374" imgH="203429" progId="Equation.3">
              <p:embed/>
            </p:oleObj>
          </a:graphicData>
        </a:graphic>
      </p:graphicFrame>
      <p:graphicFrame>
        <p:nvGraphicFramePr>
          <p:cNvPr id="937995" name="Object 11"/>
          <p:cNvGraphicFramePr>
            <a:graphicFrameLocks noChangeAspect="1"/>
          </p:cNvGraphicFramePr>
          <p:nvPr/>
        </p:nvGraphicFramePr>
        <p:xfrm>
          <a:off x="573088" y="1662113"/>
          <a:ext cx="609600" cy="369887"/>
        </p:xfrm>
        <a:graphic>
          <a:graphicData uri="http://schemas.openxmlformats.org/presentationml/2006/ole">
            <p:oleObj spid="_x0000_s937995" name="公式" r:id="rId6" imgW="355320" imgH="215640" progId="Equation.3">
              <p:embed/>
            </p:oleObj>
          </a:graphicData>
        </a:graphic>
      </p:graphicFrame>
      <p:pic>
        <p:nvPicPr>
          <p:cNvPr id="937996" name="Picture 12" descr="0108"/>
          <p:cNvPicPr>
            <a:picLocks noChangeAspect="1" noChangeArrowheads="1"/>
          </p:cNvPicPr>
          <p:nvPr/>
        </p:nvPicPr>
        <p:blipFill>
          <a:blip r:embed="rId7" cstate="print"/>
          <a:srcRect/>
          <a:stretch>
            <a:fillRect/>
          </a:stretch>
        </p:blipFill>
        <p:spPr bwMode="auto">
          <a:xfrm>
            <a:off x="3203575" y="3068638"/>
            <a:ext cx="2232025" cy="1285875"/>
          </a:xfrm>
          <a:prstGeom prst="rect">
            <a:avLst/>
          </a:prstGeom>
          <a:noFill/>
        </p:spPr>
      </p:pic>
      <p:sp>
        <p:nvSpPr>
          <p:cNvPr id="937997" name="Text Box 13"/>
          <p:cNvSpPr txBox="1">
            <a:spLocks noChangeArrowheads="1"/>
          </p:cNvSpPr>
          <p:nvPr/>
        </p:nvSpPr>
        <p:spPr bwMode="auto">
          <a:xfrm>
            <a:off x="3851275" y="4581525"/>
            <a:ext cx="11525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7-21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85700"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85701" name="Text Box 5"/>
          <p:cNvSpPr txBox="1">
            <a:spLocks noChangeArrowheads="1"/>
          </p:cNvSpPr>
          <p:nvPr/>
        </p:nvSpPr>
        <p:spPr bwMode="auto">
          <a:xfrm>
            <a:off x="304800" y="914400"/>
            <a:ext cx="8305800" cy="457200"/>
          </a:xfrm>
          <a:prstGeom prst="rect">
            <a:avLst/>
          </a:prstGeom>
          <a:noFill/>
          <a:ln w="9525">
            <a:noFill/>
            <a:miter lim="800000"/>
            <a:headEnd/>
            <a:tailEnd/>
          </a:ln>
          <a:effectLst/>
        </p:spPr>
        <p:txBody>
          <a:bodyPr>
            <a:spAutoFit/>
          </a:bodyPr>
          <a:lstStyle/>
          <a:p>
            <a:pPr eaLnBrk="1" hangingPunct="1">
              <a:lnSpc>
                <a:spcPct val="100000"/>
              </a:lnSpc>
              <a:spcBef>
                <a:spcPct val="50000"/>
              </a:spcBef>
              <a:defRPr/>
            </a:pPr>
            <a:r>
              <a:rPr lang="zh-CN" altLang="en-US" sz="2400" dirty="0" smtClean="0">
                <a:solidFill>
                  <a:schemeClr val="accent2"/>
                </a:solidFill>
                <a:effectLst>
                  <a:outerShdw blurRad="38100" dist="38100" dir="2700000" algn="tl">
                    <a:srgbClr val="C0C0C0"/>
                  </a:outerShdw>
                </a:effectLst>
                <a:latin typeface="Arial" charset="0"/>
              </a:rPr>
              <a:t>例</a:t>
            </a:r>
            <a:r>
              <a:rPr lang="en-US" altLang="zh-CN" sz="2400" dirty="0" smtClean="0">
                <a:solidFill>
                  <a:schemeClr val="accent2"/>
                </a:solidFill>
                <a:effectLst>
                  <a:outerShdw blurRad="38100" dist="38100" dir="2700000" algn="tl">
                    <a:srgbClr val="C0C0C0"/>
                  </a:outerShdw>
                </a:effectLst>
                <a:latin typeface="Arial" charset="0"/>
              </a:rPr>
              <a:t> </a:t>
            </a:r>
            <a:r>
              <a:rPr lang="zh-CN" altLang="en-US" sz="2400" dirty="0">
                <a:solidFill>
                  <a:schemeClr val="accent2"/>
                </a:solidFill>
                <a:effectLst>
                  <a:outerShdw blurRad="38100" dist="38100" dir="2700000" algn="tl">
                    <a:srgbClr val="C0C0C0"/>
                  </a:outerShdw>
                </a:effectLst>
                <a:latin typeface="Arial" charset="0"/>
              </a:rPr>
              <a:t>用卡诺图表示逻辑函数</a:t>
            </a:r>
            <a:endParaRPr lang="zh-CN" altLang="en-US" sz="2400" dirty="0">
              <a:solidFill>
                <a:schemeClr val="accent2"/>
              </a:solidFill>
              <a:effectLst>
                <a:outerShdw blurRad="38100" dist="38100" dir="2700000" algn="tl">
                  <a:srgbClr val="C0C0C0"/>
                </a:outerShdw>
              </a:effectLst>
              <a:latin typeface="宋体" pitchFamily="2" charset="-122"/>
            </a:endParaRPr>
          </a:p>
        </p:txBody>
      </p:sp>
      <p:graphicFrame>
        <p:nvGraphicFramePr>
          <p:cNvPr id="34818" name="Object 10"/>
          <p:cNvGraphicFramePr>
            <a:graphicFrameLocks noChangeAspect="1"/>
          </p:cNvGraphicFramePr>
          <p:nvPr/>
        </p:nvGraphicFramePr>
        <p:xfrm>
          <a:off x="4211638" y="3860800"/>
          <a:ext cx="4381500" cy="2184400"/>
        </p:xfrm>
        <a:graphic>
          <a:graphicData uri="http://schemas.openxmlformats.org/presentationml/2006/ole">
            <p:oleObj spid="_x0000_s965634" name="Image" r:id="rId3" imgW="4380952" imgH="2184127" progId="">
              <p:embed/>
            </p:oleObj>
          </a:graphicData>
        </a:graphic>
      </p:graphicFrame>
      <p:graphicFrame>
        <p:nvGraphicFramePr>
          <p:cNvPr id="34819" name="Object 11"/>
          <p:cNvGraphicFramePr>
            <a:graphicFrameLocks noChangeAspect="1"/>
          </p:cNvGraphicFramePr>
          <p:nvPr/>
        </p:nvGraphicFramePr>
        <p:xfrm>
          <a:off x="4572000" y="838200"/>
          <a:ext cx="1979613" cy="523875"/>
        </p:xfrm>
        <a:graphic>
          <a:graphicData uri="http://schemas.openxmlformats.org/presentationml/2006/ole">
            <p:oleObj spid="_x0000_s965635" name="Equation" r:id="rId4" imgW="863280" imgH="228600" progId="">
              <p:embed/>
            </p:oleObj>
          </a:graphicData>
        </a:graphic>
      </p:graphicFrame>
      <p:graphicFrame>
        <p:nvGraphicFramePr>
          <p:cNvPr id="34820" name="Object 12"/>
          <p:cNvGraphicFramePr>
            <a:graphicFrameLocks noChangeAspect="1"/>
          </p:cNvGraphicFramePr>
          <p:nvPr/>
        </p:nvGraphicFramePr>
        <p:xfrm>
          <a:off x="990600" y="1524000"/>
          <a:ext cx="2678113" cy="2825750"/>
        </p:xfrm>
        <a:graphic>
          <a:graphicData uri="http://schemas.openxmlformats.org/presentationml/2006/ole">
            <p:oleObj spid="_x0000_s965636" name="Equation" r:id="rId5" imgW="1168200" imgH="1231560" progId="">
              <p:embed/>
            </p:oleObj>
          </a:graphicData>
        </a:graphic>
      </p:graphicFrame>
      <p:pic>
        <p:nvPicPr>
          <p:cNvPr id="34825" name="Picture 13"/>
          <p:cNvPicPr>
            <a:picLocks noChangeAspect="1" noChangeArrowheads="1"/>
          </p:cNvPicPr>
          <p:nvPr/>
        </p:nvPicPr>
        <p:blipFill>
          <a:blip r:embed="rId6" cstate="print"/>
          <a:srcRect/>
          <a:stretch>
            <a:fillRect/>
          </a:stretch>
        </p:blipFill>
        <p:spPr bwMode="auto">
          <a:xfrm>
            <a:off x="4356100" y="1557338"/>
            <a:ext cx="4381500" cy="2184400"/>
          </a:xfrm>
          <a:prstGeom prst="rect">
            <a:avLst/>
          </a:prstGeom>
          <a:noFill/>
          <a:ln w="9525">
            <a:noFill/>
            <a:miter lim="800000"/>
            <a:headEnd/>
            <a:tailEnd/>
          </a:ln>
        </p:spPr>
      </p:pic>
      <p:sp>
        <p:nvSpPr>
          <p:cNvPr id="12" name="Line 15"/>
          <p:cNvSpPr>
            <a:spLocks noChangeShapeType="1"/>
          </p:cNvSpPr>
          <p:nvPr/>
        </p:nvSpPr>
        <p:spPr bwMode="auto">
          <a:xfrm>
            <a:off x="4500563" y="3213100"/>
            <a:ext cx="4343400" cy="0"/>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 name="Line 17"/>
          <p:cNvSpPr>
            <a:spLocks noChangeShapeType="1"/>
          </p:cNvSpPr>
          <p:nvPr/>
        </p:nvSpPr>
        <p:spPr bwMode="auto">
          <a:xfrm>
            <a:off x="6372225" y="1844675"/>
            <a:ext cx="0" cy="1871663"/>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 name="Line 17"/>
          <p:cNvSpPr>
            <a:spLocks noChangeShapeType="1"/>
          </p:cNvSpPr>
          <p:nvPr/>
        </p:nvSpPr>
        <p:spPr bwMode="auto">
          <a:xfrm>
            <a:off x="7235825" y="1916113"/>
            <a:ext cx="0" cy="1873250"/>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 name="椭圆形标注 14"/>
          <p:cNvSpPr/>
          <p:nvPr/>
        </p:nvSpPr>
        <p:spPr bwMode="auto">
          <a:xfrm>
            <a:off x="6156325" y="2852738"/>
            <a:ext cx="360363" cy="857250"/>
          </a:xfrm>
          <a:prstGeom prst="wedgeEllipseCallout">
            <a:avLst>
              <a:gd name="adj1" fmla="val -26180"/>
              <a:gd name="adj2" fmla="val 262434"/>
            </a:avLst>
          </a:prstGeom>
          <a:noFill/>
          <a:ln w="28575" cap="flat" cmpd="sng" algn="ctr">
            <a:solidFill>
              <a:srgbClr val="C00000"/>
            </a:solidFill>
            <a:prstDash val="solid"/>
            <a:round/>
            <a:headEnd type="none" w="med" len="med"/>
            <a:tailEnd type="none" w="med" len="med"/>
          </a:ln>
          <a:effectLst/>
        </p:spPr>
        <p:txBody>
          <a:bodyPr>
            <a:spAutoFit/>
          </a:bodyPr>
          <a:lstStyle/>
          <a:p>
            <a:pPr marL="342900" indent="-342900">
              <a:defRPr/>
            </a:pPr>
            <a:endParaRPr lang="zh-CN" altLang="en-US">
              <a:effectLst>
                <a:outerShdw blurRad="38100" dist="38100" dir="2700000" algn="tl">
                  <a:srgbClr val="000000">
                    <a:alpha val="43137"/>
                  </a:srgbClr>
                </a:outerShdw>
              </a:effectLst>
            </a:endParaRPr>
          </a:p>
        </p:txBody>
      </p:sp>
      <p:sp>
        <p:nvSpPr>
          <p:cNvPr id="16" name="椭圆形标注 15"/>
          <p:cNvSpPr/>
          <p:nvPr/>
        </p:nvSpPr>
        <p:spPr bwMode="auto">
          <a:xfrm>
            <a:off x="7019925" y="2852738"/>
            <a:ext cx="360363" cy="857250"/>
          </a:xfrm>
          <a:prstGeom prst="wedgeEllipseCallout">
            <a:avLst>
              <a:gd name="adj1" fmla="val -28853"/>
              <a:gd name="adj2" fmla="val 248956"/>
            </a:avLst>
          </a:prstGeom>
          <a:noFill/>
          <a:ln w="28575" cap="flat" cmpd="sng" algn="ctr">
            <a:solidFill>
              <a:srgbClr val="C00000"/>
            </a:solidFill>
            <a:prstDash val="solid"/>
            <a:round/>
            <a:headEnd type="none" w="med" len="med"/>
            <a:tailEnd type="none" w="med" len="med"/>
          </a:ln>
          <a:effectLst/>
        </p:spPr>
        <p:txBody>
          <a:bodyPr>
            <a:spAutoFit/>
          </a:bodyPr>
          <a:lstStyle/>
          <a:p>
            <a:pPr marL="342900" indent="-342900">
              <a:defRPr/>
            </a:pPr>
            <a:endParaRPr lang="zh-CN" altLang="en-US">
              <a:effectLst>
                <a:outerShdw blurRad="38100" dist="38100" dir="2700000" algn="tl">
                  <a:srgbClr val="000000">
                    <a:alpha val="43137"/>
                  </a:srgbClr>
                </a:outerShdw>
              </a:effectLst>
            </a:endParaRPr>
          </a:p>
        </p:txBody>
      </p:sp>
      <p:sp>
        <p:nvSpPr>
          <p:cNvPr id="17" name="Line 18"/>
          <p:cNvSpPr>
            <a:spLocks noChangeShapeType="1"/>
          </p:cNvSpPr>
          <p:nvPr/>
        </p:nvSpPr>
        <p:spPr bwMode="auto">
          <a:xfrm>
            <a:off x="4716463" y="2565400"/>
            <a:ext cx="4267200" cy="0"/>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18"/>
          <p:cNvSpPr>
            <a:spLocks noChangeShapeType="1"/>
          </p:cNvSpPr>
          <p:nvPr/>
        </p:nvSpPr>
        <p:spPr bwMode="auto">
          <a:xfrm flipH="1">
            <a:off x="5508625" y="1916113"/>
            <a:ext cx="0" cy="1800225"/>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18"/>
          <p:cNvSpPr>
            <a:spLocks noChangeShapeType="1"/>
          </p:cNvSpPr>
          <p:nvPr/>
        </p:nvSpPr>
        <p:spPr bwMode="auto">
          <a:xfrm flipH="1">
            <a:off x="6227763" y="1989138"/>
            <a:ext cx="0" cy="1800225"/>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椭圆形标注 19"/>
          <p:cNvSpPr/>
          <p:nvPr/>
        </p:nvSpPr>
        <p:spPr bwMode="auto">
          <a:xfrm>
            <a:off x="5292725" y="2133600"/>
            <a:ext cx="358775" cy="855663"/>
          </a:xfrm>
          <a:prstGeom prst="wedgeEllipseCallout">
            <a:avLst>
              <a:gd name="adj1" fmla="val -28853"/>
              <a:gd name="adj2" fmla="val 248956"/>
            </a:avLst>
          </a:prstGeom>
          <a:noFill/>
          <a:ln w="28575" cap="flat" cmpd="sng" algn="ctr">
            <a:solidFill>
              <a:srgbClr val="0000FF"/>
            </a:solidFill>
            <a:prstDash val="solid"/>
            <a:round/>
            <a:headEnd type="none" w="med" len="med"/>
            <a:tailEnd type="none" w="med" len="med"/>
          </a:ln>
          <a:effectLst/>
        </p:spPr>
        <p:txBody>
          <a:bodyPr>
            <a:spAutoFit/>
          </a:bodyPr>
          <a:lstStyle/>
          <a:p>
            <a:pPr marL="342900" indent="-342900">
              <a:defRPr/>
            </a:pPr>
            <a:endParaRPr lang="zh-CN" altLang="en-US">
              <a:effectLst>
                <a:outerShdw blurRad="38100" dist="38100" dir="2700000" algn="tl">
                  <a:srgbClr val="000000">
                    <a:alpha val="43137"/>
                  </a:srgbClr>
                </a:outerShdw>
              </a:effectLst>
            </a:endParaRPr>
          </a:p>
        </p:txBody>
      </p:sp>
      <p:sp>
        <p:nvSpPr>
          <p:cNvPr id="21" name="椭圆形标注 20"/>
          <p:cNvSpPr/>
          <p:nvPr/>
        </p:nvSpPr>
        <p:spPr bwMode="auto">
          <a:xfrm>
            <a:off x="6011863" y="2205038"/>
            <a:ext cx="360362" cy="857250"/>
          </a:xfrm>
          <a:prstGeom prst="wedgeEllipseCallout">
            <a:avLst>
              <a:gd name="adj1" fmla="val -28853"/>
              <a:gd name="adj2" fmla="val 248956"/>
            </a:avLst>
          </a:prstGeom>
          <a:noFill/>
          <a:ln w="28575" cap="flat" cmpd="sng" algn="ctr">
            <a:solidFill>
              <a:srgbClr val="0000FF"/>
            </a:solidFill>
            <a:prstDash val="solid"/>
            <a:round/>
            <a:headEnd type="none" w="med" len="med"/>
            <a:tailEnd type="none" w="med" len="med"/>
          </a:ln>
          <a:effectLst/>
        </p:spPr>
        <p:txBody>
          <a:bodyPr>
            <a:spAutoFit/>
          </a:bodyPr>
          <a:lstStyle/>
          <a:p>
            <a:pPr marL="342900" indent="-342900">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8"/>
          <p:cNvPicPr>
            <a:picLocks noChangeAspect="1" noChangeArrowheads="1"/>
          </p:cNvPicPr>
          <p:nvPr/>
        </p:nvPicPr>
        <p:blipFill>
          <a:blip r:embed="rId2" cstate="print"/>
          <a:srcRect/>
          <a:stretch>
            <a:fillRect/>
          </a:stretch>
        </p:blipFill>
        <p:spPr bwMode="auto">
          <a:xfrm>
            <a:off x="684213" y="2276475"/>
            <a:ext cx="3600450" cy="3003550"/>
          </a:xfrm>
          <a:prstGeom prst="rect">
            <a:avLst/>
          </a:prstGeom>
          <a:noFill/>
          <a:ln w="9525">
            <a:noFill/>
            <a:miter lim="800000"/>
            <a:headEnd/>
            <a:tailEnd/>
          </a:ln>
        </p:spPr>
      </p:pic>
      <p:sp>
        <p:nvSpPr>
          <p:cNvPr id="286723"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86724"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pic>
        <p:nvPicPr>
          <p:cNvPr id="69638" name="Picture 9"/>
          <p:cNvPicPr>
            <a:picLocks noChangeAspect="1" noChangeArrowheads="1"/>
          </p:cNvPicPr>
          <p:nvPr/>
        </p:nvPicPr>
        <p:blipFill>
          <a:blip r:embed="rId3" cstate="print"/>
          <a:srcRect/>
          <a:stretch>
            <a:fillRect/>
          </a:stretch>
        </p:blipFill>
        <p:spPr bwMode="auto">
          <a:xfrm>
            <a:off x="4876800" y="2286000"/>
            <a:ext cx="3429000" cy="2857500"/>
          </a:xfrm>
          <a:prstGeom prst="rect">
            <a:avLst/>
          </a:prstGeom>
          <a:noFill/>
          <a:ln w="9525">
            <a:noFill/>
            <a:miter lim="800000"/>
            <a:headEnd/>
            <a:tailEnd/>
          </a:ln>
        </p:spPr>
      </p:pic>
      <p:pic>
        <p:nvPicPr>
          <p:cNvPr id="69639" name="Picture 10"/>
          <p:cNvPicPr>
            <a:picLocks noChangeAspect="1" noChangeArrowheads="1"/>
          </p:cNvPicPr>
          <p:nvPr/>
        </p:nvPicPr>
        <p:blipFill>
          <a:blip r:embed="rId4" cstate="print"/>
          <a:srcRect/>
          <a:stretch>
            <a:fillRect/>
          </a:stretch>
        </p:blipFill>
        <p:spPr bwMode="auto">
          <a:xfrm>
            <a:off x="304800" y="1524000"/>
            <a:ext cx="8639175" cy="390525"/>
          </a:xfrm>
          <a:prstGeom prst="rect">
            <a:avLst/>
          </a:prstGeom>
          <a:noFill/>
          <a:ln w="9525">
            <a:noFill/>
            <a:miter lim="800000"/>
            <a:headEnd/>
            <a:tailEnd/>
          </a:ln>
        </p:spPr>
      </p:pic>
      <p:sp>
        <p:nvSpPr>
          <p:cNvPr id="286731" name="Line 11"/>
          <p:cNvSpPr>
            <a:spLocks noChangeShapeType="1"/>
          </p:cNvSpPr>
          <p:nvPr/>
        </p:nvSpPr>
        <p:spPr bwMode="auto">
          <a:xfrm>
            <a:off x="5029200" y="1905000"/>
            <a:ext cx="762000" cy="1143000"/>
          </a:xfrm>
          <a:prstGeom prst="line">
            <a:avLst/>
          </a:prstGeom>
          <a:noFill/>
          <a:ln w="2857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2" name="Line 12"/>
          <p:cNvSpPr>
            <a:spLocks noChangeShapeType="1"/>
          </p:cNvSpPr>
          <p:nvPr/>
        </p:nvSpPr>
        <p:spPr bwMode="auto">
          <a:xfrm>
            <a:off x="5943600" y="1981200"/>
            <a:ext cx="609600" cy="1600200"/>
          </a:xfrm>
          <a:prstGeom prst="line">
            <a:avLst/>
          </a:prstGeom>
          <a:noFill/>
          <a:ln w="28575">
            <a:solidFill>
              <a:srgbClr val="FF0066"/>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3" name="Line 13"/>
          <p:cNvSpPr>
            <a:spLocks noChangeShapeType="1"/>
          </p:cNvSpPr>
          <p:nvPr/>
        </p:nvSpPr>
        <p:spPr bwMode="auto">
          <a:xfrm>
            <a:off x="5943600" y="1981200"/>
            <a:ext cx="533400" cy="2133600"/>
          </a:xfrm>
          <a:prstGeom prst="line">
            <a:avLst/>
          </a:prstGeom>
          <a:noFill/>
          <a:ln w="28575">
            <a:solidFill>
              <a:srgbClr val="FF0066"/>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5" name="Line 15"/>
          <p:cNvSpPr>
            <a:spLocks noChangeShapeType="1"/>
          </p:cNvSpPr>
          <p:nvPr/>
        </p:nvSpPr>
        <p:spPr bwMode="auto">
          <a:xfrm>
            <a:off x="381000" y="3733800"/>
            <a:ext cx="4343400" cy="0"/>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6" name="Line 16"/>
          <p:cNvSpPr>
            <a:spLocks noChangeShapeType="1"/>
          </p:cNvSpPr>
          <p:nvPr/>
        </p:nvSpPr>
        <p:spPr bwMode="auto">
          <a:xfrm>
            <a:off x="381000" y="4267200"/>
            <a:ext cx="4343400" cy="0"/>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7" name="Line 17"/>
          <p:cNvSpPr>
            <a:spLocks noChangeShapeType="1"/>
          </p:cNvSpPr>
          <p:nvPr/>
        </p:nvSpPr>
        <p:spPr bwMode="auto">
          <a:xfrm>
            <a:off x="2362200" y="2438400"/>
            <a:ext cx="0" cy="3124200"/>
          </a:xfrm>
          <a:prstGeom prst="line">
            <a:avLst/>
          </a:prstGeom>
          <a:noFill/>
          <a:ln w="28575">
            <a:solidFill>
              <a:srgbClr val="FF00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8" name="Line 18"/>
          <p:cNvSpPr>
            <a:spLocks noChangeShapeType="1"/>
          </p:cNvSpPr>
          <p:nvPr/>
        </p:nvSpPr>
        <p:spPr bwMode="auto">
          <a:xfrm>
            <a:off x="457200" y="3200400"/>
            <a:ext cx="4267200" cy="0"/>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39" name="Line 19"/>
          <p:cNvSpPr>
            <a:spLocks noChangeShapeType="1"/>
          </p:cNvSpPr>
          <p:nvPr/>
        </p:nvSpPr>
        <p:spPr bwMode="auto">
          <a:xfrm>
            <a:off x="381000" y="3657600"/>
            <a:ext cx="4267200" cy="0"/>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0" name="Line 20"/>
          <p:cNvSpPr>
            <a:spLocks noChangeShapeType="1"/>
          </p:cNvSpPr>
          <p:nvPr/>
        </p:nvSpPr>
        <p:spPr bwMode="auto">
          <a:xfrm>
            <a:off x="1828800" y="2362200"/>
            <a:ext cx="0" cy="3124200"/>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1" name="Line 21"/>
          <p:cNvSpPr>
            <a:spLocks noChangeShapeType="1"/>
          </p:cNvSpPr>
          <p:nvPr/>
        </p:nvSpPr>
        <p:spPr bwMode="auto">
          <a:xfrm>
            <a:off x="2286000" y="2438400"/>
            <a:ext cx="0" cy="3124200"/>
          </a:xfrm>
          <a:prstGeom prst="line">
            <a:avLst/>
          </a:prstGeom>
          <a:noFill/>
          <a:ln w="28575">
            <a:solidFill>
              <a:srgbClr val="0000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2" name="Line 22"/>
          <p:cNvSpPr>
            <a:spLocks noChangeShapeType="1"/>
          </p:cNvSpPr>
          <p:nvPr/>
        </p:nvSpPr>
        <p:spPr bwMode="auto">
          <a:xfrm flipH="1">
            <a:off x="5943600" y="1905000"/>
            <a:ext cx="838200" cy="1143000"/>
          </a:xfrm>
          <a:prstGeom prst="line">
            <a:avLst/>
          </a:prstGeom>
          <a:noFill/>
          <a:ln w="28575">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3" name="Line 23"/>
          <p:cNvSpPr>
            <a:spLocks noChangeShapeType="1"/>
          </p:cNvSpPr>
          <p:nvPr/>
        </p:nvSpPr>
        <p:spPr bwMode="auto">
          <a:xfrm flipH="1">
            <a:off x="5943600" y="1981200"/>
            <a:ext cx="838200" cy="1600200"/>
          </a:xfrm>
          <a:prstGeom prst="line">
            <a:avLst/>
          </a:prstGeom>
          <a:noFill/>
          <a:ln w="28575">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4" name="Line 24"/>
          <p:cNvSpPr>
            <a:spLocks noChangeShapeType="1"/>
          </p:cNvSpPr>
          <p:nvPr/>
        </p:nvSpPr>
        <p:spPr bwMode="auto">
          <a:xfrm flipH="1">
            <a:off x="6553200" y="1981200"/>
            <a:ext cx="228600" cy="1066800"/>
          </a:xfrm>
          <a:prstGeom prst="line">
            <a:avLst/>
          </a:prstGeom>
          <a:noFill/>
          <a:ln w="28575">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5" name="Line 25"/>
          <p:cNvSpPr>
            <a:spLocks noChangeShapeType="1"/>
          </p:cNvSpPr>
          <p:nvPr/>
        </p:nvSpPr>
        <p:spPr bwMode="auto">
          <a:xfrm flipH="1">
            <a:off x="6629400" y="1981200"/>
            <a:ext cx="152400" cy="1600200"/>
          </a:xfrm>
          <a:prstGeom prst="line">
            <a:avLst/>
          </a:prstGeom>
          <a:noFill/>
          <a:ln w="28575">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6" name="Line 26"/>
          <p:cNvSpPr>
            <a:spLocks noChangeShapeType="1"/>
          </p:cNvSpPr>
          <p:nvPr/>
        </p:nvSpPr>
        <p:spPr bwMode="auto">
          <a:xfrm>
            <a:off x="457200" y="4343400"/>
            <a:ext cx="4191000" cy="0"/>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6747" name="Line 27"/>
          <p:cNvSpPr>
            <a:spLocks noChangeShapeType="1"/>
          </p:cNvSpPr>
          <p:nvPr/>
        </p:nvSpPr>
        <p:spPr bwMode="auto">
          <a:xfrm>
            <a:off x="457200" y="4800600"/>
            <a:ext cx="4191000" cy="0"/>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31"/>
                                        </p:tgtEl>
                                        <p:attrNameLst>
                                          <p:attrName>style.visibility</p:attrName>
                                        </p:attrNameLst>
                                      </p:cBhvr>
                                      <p:to>
                                        <p:strVal val="visible"/>
                                      </p:to>
                                    </p:set>
                                    <p:anim calcmode="lin" valueType="num">
                                      <p:cBhvr additive="base">
                                        <p:cTn id="7" dur="500" fill="hold"/>
                                        <p:tgtEl>
                                          <p:spTgt spid="286731"/>
                                        </p:tgtEl>
                                        <p:attrNameLst>
                                          <p:attrName>ppt_x</p:attrName>
                                        </p:attrNameLst>
                                      </p:cBhvr>
                                      <p:tavLst>
                                        <p:tav tm="0">
                                          <p:val>
                                            <p:strVal val="0-#ppt_w/2"/>
                                          </p:val>
                                        </p:tav>
                                        <p:tav tm="100000">
                                          <p:val>
                                            <p:strVal val="#ppt_x"/>
                                          </p:val>
                                        </p:tav>
                                      </p:tavLst>
                                    </p:anim>
                                    <p:anim calcmode="lin" valueType="num">
                                      <p:cBhvr additive="base">
                                        <p:cTn id="8" dur="500" fill="hold"/>
                                        <p:tgtEl>
                                          <p:spTgt spid="2867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6735"/>
                                        </p:tgtEl>
                                        <p:attrNameLst>
                                          <p:attrName>style.visibility</p:attrName>
                                        </p:attrNameLst>
                                      </p:cBhvr>
                                      <p:to>
                                        <p:strVal val="visible"/>
                                      </p:to>
                                    </p:set>
                                    <p:anim calcmode="lin" valueType="num">
                                      <p:cBhvr additive="base">
                                        <p:cTn id="13" dur="500" fill="hold"/>
                                        <p:tgtEl>
                                          <p:spTgt spid="286735"/>
                                        </p:tgtEl>
                                        <p:attrNameLst>
                                          <p:attrName>ppt_x</p:attrName>
                                        </p:attrNameLst>
                                      </p:cBhvr>
                                      <p:tavLst>
                                        <p:tav tm="0">
                                          <p:val>
                                            <p:strVal val="0-#ppt_w/2"/>
                                          </p:val>
                                        </p:tav>
                                        <p:tav tm="100000">
                                          <p:val>
                                            <p:strVal val="#ppt_x"/>
                                          </p:val>
                                        </p:tav>
                                      </p:tavLst>
                                    </p:anim>
                                    <p:anim calcmode="lin" valueType="num">
                                      <p:cBhvr additive="base">
                                        <p:cTn id="14" dur="500" fill="hold"/>
                                        <p:tgtEl>
                                          <p:spTgt spid="2867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499"/>
                                          </p:stCondLst>
                                        </p:cTn>
                                        <p:tgtEl>
                                          <p:spTgt spid="286736"/>
                                        </p:tgtEl>
                                        <p:attrNameLst>
                                          <p:attrName>style.visibility</p:attrName>
                                        </p:attrNameLst>
                                      </p:cBhvr>
                                      <p:to>
                                        <p:strVal val="visible"/>
                                      </p:to>
                                    </p:set>
                                    <p:anim to="" calcmode="lin" valueType="num">
                                      <p:cBhvr>
                                        <p:cTn id="19" dur="1" fill="hold"/>
                                        <p:tgtEl>
                                          <p:spTgt spid="286736"/>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6737"/>
                                        </p:tgtEl>
                                        <p:attrNameLst>
                                          <p:attrName>style.visibility</p:attrName>
                                        </p:attrNameLst>
                                      </p:cBhvr>
                                      <p:to>
                                        <p:strVal val="visible"/>
                                      </p:to>
                                    </p:set>
                                    <p:anim calcmode="lin" valueType="num">
                                      <p:cBhvr additive="base">
                                        <p:cTn id="24" dur="500" fill="hold"/>
                                        <p:tgtEl>
                                          <p:spTgt spid="286737"/>
                                        </p:tgtEl>
                                        <p:attrNameLst>
                                          <p:attrName>ppt_x</p:attrName>
                                        </p:attrNameLst>
                                      </p:cBhvr>
                                      <p:tavLst>
                                        <p:tav tm="0">
                                          <p:val>
                                            <p:strVal val="0-#ppt_w/2"/>
                                          </p:val>
                                        </p:tav>
                                        <p:tav tm="100000">
                                          <p:val>
                                            <p:strVal val="#ppt_x"/>
                                          </p:val>
                                        </p:tav>
                                      </p:tavLst>
                                    </p:anim>
                                    <p:anim calcmode="lin" valueType="num">
                                      <p:cBhvr additive="base">
                                        <p:cTn id="25" dur="500" fill="hold"/>
                                        <p:tgtEl>
                                          <p:spTgt spid="28673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86732"/>
                                        </p:tgtEl>
                                        <p:attrNameLst>
                                          <p:attrName>style.visibility</p:attrName>
                                        </p:attrNameLst>
                                      </p:cBhvr>
                                      <p:to>
                                        <p:strVal val="visible"/>
                                      </p:to>
                                    </p:set>
                                    <p:anim calcmode="lin" valueType="num">
                                      <p:cBhvr additive="base">
                                        <p:cTn id="30" dur="500" fill="hold"/>
                                        <p:tgtEl>
                                          <p:spTgt spid="286732"/>
                                        </p:tgtEl>
                                        <p:attrNameLst>
                                          <p:attrName>ppt_x</p:attrName>
                                        </p:attrNameLst>
                                      </p:cBhvr>
                                      <p:tavLst>
                                        <p:tav tm="0">
                                          <p:val>
                                            <p:strVal val="0-#ppt_w/2"/>
                                          </p:val>
                                        </p:tav>
                                        <p:tav tm="100000">
                                          <p:val>
                                            <p:strVal val="#ppt_x"/>
                                          </p:val>
                                        </p:tav>
                                      </p:tavLst>
                                    </p:anim>
                                    <p:anim calcmode="lin" valueType="num">
                                      <p:cBhvr additive="base">
                                        <p:cTn id="31" dur="500" fill="hold"/>
                                        <p:tgtEl>
                                          <p:spTgt spid="28673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86733"/>
                                        </p:tgtEl>
                                        <p:attrNameLst>
                                          <p:attrName>style.visibility</p:attrName>
                                        </p:attrNameLst>
                                      </p:cBhvr>
                                      <p:to>
                                        <p:strVal val="visible"/>
                                      </p:to>
                                    </p:set>
                                    <p:anim calcmode="lin" valueType="num">
                                      <p:cBhvr additive="base">
                                        <p:cTn id="36" dur="500" fill="hold"/>
                                        <p:tgtEl>
                                          <p:spTgt spid="286733"/>
                                        </p:tgtEl>
                                        <p:attrNameLst>
                                          <p:attrName>ppt_x</p:attrName>
                                        </p:attrNameLst>
                                      </p:cBhvr>
                                      <p:tavLst>
                                        <p:tav tm="0">
                                          <p:val>
                                            <p:strVal val="0-#ppt_w/2"/>
                                          </p:val>
                                        </p:tav>
                                        <p:tav tm="100000">
                                          <p:val>
                                            <p:strVal val="#ppt_x"/>
                                          </p:val>
                                        </p:tav>
                                      </p:tavLst>
                                    </p:anim>
                                    <p:anim calcmode="lin" valueType="num">
                                      <p:cBhvr additive="base">
                                        <p:cTn id="37" dur="500" fill="hold"/>
                                        <p:tgtEl>
                                          <p:spTgt spid="28673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6738"/>
                                        </p:tgtEl>
                                        <p:attrNameLst>
                                          <p:attrName>style.visibility</p:attrName>
                                        </p:attrNameLst>
                                      </p:cBhvr>
                                      <p:to>
                                        <p:strVal val="visible"/>
                                      </p:to>
                                    </p:set>
                                    <p:anim calcmode="lin" valueType="num">
                                      <p:cBhvr additive="base">
                                        <p:cTn id="42" dur="500" fill="hold"/>
                                        <p:tgtEl>
                                          <p:spTgt spid="286738"/>
                                        </p:tgtEl>
                                        <p:attrNameLst>
                                          <p:attrName>ppt_x</p:attrName>
                                        </p:attrNameLst>
                                      </p:cBhvr>
                                      <p:tavLst>
                                        <p:tav tm="0">
                                          <p:val>
                                            <p:strVal val="0-#ppt_w/2"/>
                                          </p:val>
                                        </p:tav>
                                        <p:tav tm="100000">
                                          <p:val>
                                            <p:strVal val="#ppt_x"/>
                                          </p:val>
                                        </p:tav>
                                      </p:tavLst>
                                    </p:anim>
                                    <p:anim calcmode="lin" valueType="num">
                                      <p:cBhvr additive="base">
                                        <p:cTn id="43" dur="500" fill="hold"/>
                                        <p:tgtEl>
                                          <p:spTgt spid="28673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86739"/>
                                        </p:tgtEl>
                                        <p:attrNameLst>
                                          <p:attrName>style.visibility</p:attrName>
                                        </p:attrNameLst>
                                      </p:cBhvr>
                                      <p:to>
                                        <p:strVal val="visible"/>
                                      </p:to>
                                    </p:set>
                                    <p:anim calcmode="lin" valueType="num">
                                      <p:cBhvr additive="base">
                                        <p:cTn id="48" dur="500" fill="hold"/>
                                        <p:tgtEl>
                                          <p:spTgt spid="286739"/>
                                        </p:tgtEl>
                                        <p:attrNameLst>
                                          <p:attrName>ppt_x</p:attrName>
                                        </p:attrNameLst>
                                      </p:cBhvr>
                                      <p:tavLst>
                                        <p:tav tm="0">
                                          <p:val>
                                            <p:strVal val="0-#ppt_w/2"/>
                                          </p:val>
                                        </p:tav>
                                        <p:tav tm="100000">
                                          <p:val>
                                            <p:strVal val="#ppt_x"/>
                                          </p:val>
                                        </p:tav>
                                      </p:tavLst>
                                    </p:anim>
                                    <p:anim calcmode="lin" valueType="num">
                                      <p:cBhvr additive="base">
                                        <p:cTn id="49" dur="500" fill="hold"/>
                                        <p:tgtEl>
                                          <p:spTgt spid="28673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86740"/>
                                        </p:tgtEl>
                                        <p:attrNameLst>
                                          <p:attrName>style.visibility</p:attrName>
                                        </p:attrNameLst>
                                      </p:cBhvr>
                                      <p:to>
                                        <p:strVal val="visible"/>
                                      </p:to>
                                    </p:set>
                                    <p:anim calcmode="lin" valueType="num">
                                      <p:cBhvr additive="base">
                                        <p:cTn id="54" dur="500" fill="hold"/>
                                        <p:tgtEl>
                                          <p:spTgt spid="286740"/>
                                        </p:tgtEl>
                                        <p:attrNameLst>
                                          <p:attrName>ppt_x</p:attrName>
                                        </p:attrNameLst>
                                      </p:cBhvr>
                                      <p:tavLst>
                                        <p:tav tm="0">
                                          <p:val>
                                            <p:strVal val="0-#ppt_w/2"/>
                                          </p:val>
                                        </p:tav>
                                        <p:tav tm="100000">
                                          <p:val>
                                            <p:strVal val="#ppt_x"/>
                                          </p:val>
                                        </p:tav>
                                      </p:tavLst>
                                    </p:anim>
                                    <p:anim calcmode="lin" valueType="num">
                                      <p:cBhvr additive="base">
                                        <p:cTn id="55" dur="500" fill="hold"/>
                                        <p:tgtEl>
                                          <p:spTgt spid="28674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286741"/>
                                        </p:tgtEl>
                                        <p:attrNameLst>
                                          <p:attrName>style.visibility</p:attrName>
                                        </p:attrNameLst>
                                      </p:cBhvr>
                                      <p:to>
                                        <p:strVal val="visible"/>
                                      </p:to>
                                    </p:set>
                                    <p:anim calcmode="lin" valueType="num">
                                      <p:cBhvr additive="base">
                                        <p:cTn id="60" dur="500" fill="hold"/>
                                        <p:tgtEl>
                                          <p:spTgt spid="286741"/>
                                        </p:tgtEl>
                                        <p:attrNameLst>
                                          <p:attrName>ppt_x</p:attrName>
                                        </p:attrNameLst>
                                      </p:cBhvr>
                                      <p:tavLst>
                                        <p:tav tm="0">
                                          <p:val>
                                            <p:strVal val="0-#ppt_w/2"/>
                                          </p:val>
                                        </p:tav>
                                        <p:tav tm="100000">
                                          <p:val>
                                            <p:strVal val="#ppt_x"/>
                                          </p:val>
                                        </p:tav>
                                      </p:tavLst>
                                    </p:anim>
                                    <p:anim calcmode="lin" valueType="num">
                                      <p:cBhvr additive="base">
                                        <p:cTn id="61" dur="500" fill="hold"/>
                                        <p:tgtEl>
                                          <p:spTgt spid="28674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286742"/>
                                        </p:tgtEl>
                                        <p:attrNameLst>
                                          <p:attrName>style.visibility</p:attrName>
                                        </p:attrNameLst>
                                      </p:cBhvr>
                                      <p:to>
                                        <p:strVal val="visible"/>
                                      </p:to>
                                    </p:set>
                                    <p:anim calcmode="lin" valueType="num">
                                      <p:cBhvr additive="base">
                                        <p:cTn id="66" dur="500" fill="hold"/>
                                        <p:tgtEl>
                                          <p:spTgt spid="286742"/>
                                        </p:tgtEl>
                                        <p:attrNameLst>
                                          <p:attrName>ppt_x</p:attrName>
                                        </p:attrNameLst>
                                      </p:cBhvr>
                                      <p:tavLst>
                                        <p:tav tm="0">
                                          <p:val>
                                            <p:strVal val="0-#ppt_w/2"/>
                                          </p:val>
                                        </p:tav>
                                        <p:tav tm="100000">
                                          <p:val>
                                            <p:strVal val="#ppt_x"/>
                                          </p:val>
                                        </p:tav>
                                      </p:tavLst>
                                    </p:anim>
                                    <p:anim calcmode="lin" valueType="num">
                                      <p:cBhvr additive="base">
                                        <p:cTn id="67" dur="500" fill="hold"/>
                                        <p:tgtEl>
                                          <p:spTgt spid="286742"/>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286743"/>
                                        </p:tgtEl>
                                        <p:attrNameLst>
                                          <p:attrName>style.visibility</p:attrName>
                                        </p:attrNameLst>
                                      </p:cBhvr>
                                      <p:to>
                                        <p:strVal val="visible"/>
                                      </p:to>
                                    </p:set>
                                    <p:anim calcmode="lin" valueType="num">
                                      <p:cBhvr additive="base">
                                        <p:cTn id="72" dur="500" fill="hold"/>
                                        <p:tgtEl>
                                          <p:spTgt spid="286743"/>
                                        </p:tgtEl>
                                        <p:attrNameLst>
                                          <p:attrName>ppt_x</p:attrName>
                                        </p:attrNameLst>
                                      </p:cBhvr>
                                      <p:tavLst>
                                        <p:tav tm="0">
                                          <p:val>
                                            <p:strVal val="0-#ppt_w/2"/>
                                          </p:val>
                                        </p:tav>
                                        <p:tav tm="100000">
                                          <p:val>
                                            <p:strVal val="#ppt_x"/>
                                          </p:val>
                                        </p:tav>
                                      </p:tavLst>
                                    </p:anim>
                                    <p:anim calcmode="lin" valueType="num">
                                      <p:cBhvr additive="base">
                                        <p:cTn id="73" dur="500" fill="hold"/>
                                        <p:tgtEl>
                                          <p:spTgt spid="286743"/>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86744"/>
                                        </p:tgtEl>
                                        <p:attrNameLst>
                                          <p:attrName>style.visibility</p:attrName>
                                        </p:attrNameLst>
                                      </p:cBhvr>
                                      <p:to>
                                        <p:strVal val="visible"/>
                                      </p:to>
                                    </p:set>
                                    <p:anim calcmode="lin" valueType="num">
                                      <p:cBhvr additive="base">
                                        <p:cTn id="78" dur="500" fill="hold"/>
                                        <p:tgtEl>
                                          <p:spTgt spid="286744"/>
                                        </p:tgtEl>
                                        <p:attrNameLst>
                                          <p:attrName>ppt_x</p:attrName>
                                        </p:attrNameLst>
                                      </p:cBhvr>
                                      <p:tavLst>
                                        <p:tav tm="0">
                                          <p:val>
                                            <p:strVal val="0-#ppt_w/2"/>
                                          </p:val>
                                        </p:tav>
                                        <p:tav tm="100000">
                                          <p:val>
                                            <p:strVal val="#ppt_x"/>
                                          </p:val>
                                        </p:tav>
                                      </p:tavLst>
                                    </p:anim>
                                    <p:anim calcmode="lin" valueType="num">
                                      <p:cBhvr additive="base">
                                        <p:cTn id="79" dur="500" fill="hold"/>
                                        <p:tgtEl>
                                          <p:spTgt spid="286744"/>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286745"/>
                                        </p:tgtEl>
                                        <p:attrNameLst>
                                          <p:attrName>style.visibility</p:attrName>
                                        </p:attrNameLst>
                                      </p:cBhvr>
                                      <p:to>
                                        <p:strVal val="visible"/>
                                      </p:to>
                                    </p:set>
                                    <p:anim calcmode="lin" valueType="num">
                                      <p:cBhvr additive="base">
                                        <p:cTn id="84" dur="500" fill="hold"/>
                                        <p:tgtEl>
                                          <p:spTgt spid="286745"/>
                                        </p:tgtEl>
                                        <p:attrNameLst>
                                          <p:attrName>ppt_x</p:attrName>
                                        </p:attrNameLst>
                                      </p:cBhvr>
                                      <p:tavLst>
                                        <p:tav tm="0">
                                          <p:val>
                                            <p:strVal val="0-#ppt_w/2"/>
                                          </p:val>
                                        </p:tav>
                                        <p:tav tm="100000">
                                          <p:val>
                                            <p:strVal val="#ppt_x"/>
                                          </p:val>
                                        </p:tav>
                                      </p:tavLst>
                                    </p:anim>
                                    <p:anim calcmode="lin" valueType="num">
                                      <p:cBhvr additive="base">
                                        <p:cTn id="85" dur="500" fill="hold"/>
                                        <p:tgtEl>
                                          <p:spTgt spid="286745"/>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286746"/>
                                        </p:tgtEl>
                                        <p:attrNameLst>
                                          <p:attrName>style.visibility</p:attrName>
                                        </p:attrNameLst>
                                      </p:cBhvr>
                                      <p:to>
                                        <p:strVal val="visible"/>
                                      </p:to>
                                    </p:set>
                                    <p:anim calcmode="lin" valueType="num">
                                      <p:cBhvr additive="base">
                                        <p:cTn id="90" dur="500" fill="hold"/>
                                        <p:tgtEl>
                                          <p:spTgt spid="286746"/>
                                        </p:tgtEl>
                                        <p:attrNameLst>
                                          <p:attrName>ppt_x</p:attrName>
                                        </p:attrNameLst>
                                      </p:cBhvr>
                                      <p:tavLst>
                                        <p:tav tm="0">
                                          <p:val>
                                            <p:strVal val="0-#ppt_w/2"/>
                                          </p:val>
                                        </p:tav>
                                        <p:tav tm="100000">
                                          <p:val>
                                            <p:strVal val="#ppt_x"/>
                                          </p:val>
                                        </p:tav>
                                      </p:tavLst>
                                    </p:anim>
                                    <p:anim calcmode="lin" valueType="num">
                                      <p:cBhvr additive="base">
                                        <p:cTn id="91" dur="500" fill="hold"/>
                                        <p:tgtEl>
                                          <p:spTgt spid="28674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286747"/>
                                        </p:tgtEl>
                                        <p:attrNameLst>
                                          <p:attrName>style.visibility</p:attrName>
                                        </p:attrNameLst>
                                      </p:cBhvr>
                                      <p:to>
                                        <p:strVal val="visible"/>
                                      </p:to>
                                    </p:set>
                                    <p:anim calcmode="lin" valueType="num">
                                      <p:cBhvr additive="base">
                                        <p:cTn id="96" dur="500" fill="hold"/>
                                        <p:tgtEl>
                                          <p:spTgt spid="286747"/>
                                        </p:tgtEl>
                                        <p:attrNameLst>
                                          <p:attrName>ppt_x</p:attrName>
                                        </p:attrNameLst>
                                      </p:cBhvr>
                                      <p:tavLst>
                                        <p:tav tm="0">
                                          <p:val>
                                            <p:strVal val="0-#ppt_w/2"/>
                                          </p:val>
                                        </p:tav>
                                        <p:tav tm="100000">
                                          <p:val>
                                            <p:strVal val="#ppt_x"/>
                                          </p:val>
                                        </p:tav>
                                      </p:tavLst>
                                    </p:anim>
                                    <p:anim calcmode="lin" valueType="num">
                                      <p:cBhvr additive="base">
                                        <p:cTn id="97" dur="500" fill="hold"/>
                                        <p:tgtEl>
                                          <p:spTgt spid="286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2" name="Text Box 4"/>
          <p:cNvSpPr txBox="1">
            <a:spLocks noChangeArrowheads="1"/>
          </p:cNvSpPr>
          <p:nvPr/>
        </p:nvSpPr>
        <p:spPr bwMode="auto">
          <a:xfrm>
            <a:off x="539750" y="476250"/>
            <a:ext cx="8280400" cy="5478423"/>
          </a:xfrm>
          <a:prstGeom prst="rect">
            <a:avLst/>
          </a:prstGeom>
          <a:noFill/>
          <a:ln w="9525">
            <a:noFill/>
            <a:miter lim="800000"/>
            <a:headEnd/>
            <a:tailEnd/>
          </a:ln>
          <a:effectLst/>
        </p:spPr>
        <p:txBody>
          <a:bodyPr>
            <a:spAutoFit/>
          </a:bodyPr>
          <a:lstStyle/>
          <a:p>
            <a:pPr>
              <a:spcAft>
                <a:spcPct val="50000"/>
              </a:spcAft>
            </a:pPr>
            <a:r>
              <a:rPr lang="zh-CN" altLang="en-US" sz="2000" b="1" dirty="0"/>
              <a:t>（</a:t>
            </a:r>
            <a:r>
              <a:rPr lang="en-US" altLang="zh-CN" sz="2000" b="1" dirty="0"/>
              <a:t>3</a:t>
            </a:r>
            <a:r>
              <a:rPr lang="zh-CN" altLang="en-US" sz="2000" b="1" dirty="0"/>
              <a:t>）用卡诺图化简逻辑函数</a:t>
            </a:r>
            <a:endParaRPr lang="zh-CN" altLang="en-US" sz="2000" dirty="0"/>
          </a:p>
          <a:p>
            <a:r>
              <a:rPr lang="zh-CN" altLang="en-US" sz="2000" dirty="0"/>
              <a:t>       由于卡诺图中几何位置相邻的最小项也具有逻辑相邻性，而逻辑函数化简的实质就是合并逻辑相邻的最小项，因此，直接在卡诺图中合并几何相邻的最小项即可，合并的具体方法是：将所有几何相邻的最小项圈在一起进行合并。这里所说的几何相邻有两方面的含义，一是指紧挨着，二是指卡诺图中某一行或某一列两头。</a:t>
            </a:r>
          </a:p>
          <a:p>
            <a:r>
              <a:rPr lang="zh-CN" altLang="en-US" sz="2000" dirty="0"/>
              <a:t>       卡诺图化简逻辑函数的一般步骤：</a:t>
            </a:r>
          </a:p>
          <a:p>
            <a:r>
              <a:rPr lang="zh-CN" altLang="en-US" sz="2000" dirty="0"/>
              <a:t>       </a:t>
            </a:r>
            <a:r>
              <a:rPr lang="zh-CN" altLang="en-US" sz="2000" b="1" dirty="0"/>
              <a:t>① 画出逻辑函数的卡诺图</a:t>
            </a:r>
          </a:p>
          <a:p>
            <a:r>
              <a:rPr lang="zh-CN" altLang="en-US" sz="2000" dirty="0"/>
              <a:t>       画逻辑函数的卡诺图就是在卡诺图中将函数所包含的最小项方格内填</a:t>
            </a:r>
            <a:r>
              <a:rPr lang="en-US" altLang="zh-CN" sz="2000" b="1" dirty="0"/>
              <a:t>1</a:t>
            </a:r>
            <a:r>
              <a:rPr lang="zh-CN" altLang="en-US" sz="2000" dirty="0"/>
              <a:t>，其余方格填</a:t>
            </a:r>
            <a:r>
              <a:rPr lang="en-US" altLang="zh-CN" sz="2000" b="1" dirty="0"/>
              <a:t>0</a:t>
            </a:r>
            <a:r>
              <a:rPr lang="zh-CN" altLang="en-US" sz="2000" dirty="0"/>
              <a:t>（</a:t>
            </a:r>
            <a:r>
              <a:rPr lang="en-US" altLang="zh-CN" sz="2000" b="1" dirty="0"/>
              <a:t>0</a:t>
            </a:r>
            <a:r>
              <a:rPr lang="zh-CN" altLang="en-US" sz="2000" dirty="0"/>
              <a:t>也可不填）；</a:t>
            </a:r>
          </a:p>
          <a:p>
            <a:r>
              <a:rPr lang="zh-CN" altLang="en-US" sz="2000" dirty="0"/>
              <a:t>       </a:t>
            </a:r>
            <a:r>
              <a:rPr lang="zh-CN" altLang="en-US" sz="2000" b="1" dirty="0"/>
              <a:t>② 合并几何相邻的最小项</a:t>
            </a:r>
          </a:p>
          <a:p>
            <a:r>
              <a:rPr lang="zh-CN" altLang="en-US" sz="2000" dirty="0"/>
              <a:t>      实际上是将几何相邻的填有</a:t>
            </a:r>
            <a:r>
              <a:rPr lang="en-US" altLang="zh-CN" sz="2000" b="1" dirty="0"/>
              <a:t>1</a:t>
            </a:r>
            <a:r>
              <a:rPr lang="zh-CN" altLang="en-US" sz="2000" dirty="0"/>
              <a:t>的方格（简称“</a:t>
            </a:r>
            <a:r>
              <a:rPr lang="en-US" altLang="zh-CN" sz="2000" b="1" dirty="0"/>
              <a:t>1</a:t>
            </a:r>
            <a:r>
              <a:rPr lang="zh-CN" altLang="en-US" sz="2000" dirty="0"/>
              <a:t>格”）圈在一起进行合并，保留相同的变量，消去不同的变量。每圈一个圈，就得到一个</a:t>
            </a:r>
            <a:r>
              <a:rPr lang="zh-CN" altLang="en-US" sz="2000" b="1" dirty="0"/>
              <a:t>与</a:t>
            </a:r>
            <a:r>
              <a:rPr lang="zh-CN" altLang="en-US" sz="2000" dirty="0"/>
              <a:t>项；</a:t>
            </a:r>
          </a:p>
          <a:p>
            <a:r>
              <a:rPr lang="zh-CN" altLang="en-US" sz="2000" dirty="0"/>
              <a:t>       </a:t>
            </a:r>
            <a:r>
              <a:rPr lang="zh-CN" altLang="en-US" sz="2000" b="1" dirty="0"/>
              <a:t>③ 将所有的与项相加</a:t>
            </a:r>
            <a:r>
              <a:rPr lang="zh-CN" altLang="en-US" sz="2000" dirty="0"/>
              <a:t>，即可得到函数的最简</a:t>
            </a:r>
            <a:r>
              <a:rPr lang="zh-CN" altLang="en-US" sz="2000" b="1" dirty="0"/>
              <a:t>与或</a:t>
            </a:r>
            <a:r>
              <a:rPr lang="zh-CN" altLang="en-US" sz="2000" dirty="0"/>
              <a:t>表达式。</a:t>
            </a:r>
          </a:p>
          <a:p>
            <a:r>
              <a:rPr lang="zh-CN" altLang="en-US" sz="2000" dirty="0"/>
              <a:t>       </a:t>
            </a:r>
          </a:p>
          <a:p>
            <a:r>
              <a:rPr lang="zh-CN" altLang="en-US" sz="2000" dirty="0"/>
              <a:t>      </a:t>
            </a:r>
            <a:r>
              <a:rPr lang="zh-CN" altLang="en-US" sz="2000" b="1" dirty="0">
                <a:solidFill>
                  <a:srgbClr val="FF0000"/>
                </a:solidFill>
              </a:rPr>
              <a:t>注意：</a:t>
            </a:r>
            <a:r>
              <a:rPr lang="zh-CN" altLang="en-US" sz="2000" dirty="0"/>
              <a:t>以上三步中，第一步是基础，第二步是难点，为了正确化简逻辑函数，圈出几何相邻的“</a:t>
            </a:r>
            <a:r>
              <a:rPr lang="en-US" altLang="zh-CN" sz="2000" b="1" dirty="0"/>
              <a:t>1</a:t>
            </a:r>
            <a:r>
              <a:rPr lang="zh-CN" altLang="en-US" sz="2000" dirty="0"/>
              <a:t>格”最关键。</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p:cNvSpPr txBox="1">
            <a:spLocks noChangeArrowheads="1"/>
          </p:cNvSpPr>
          <p:nvPr/>
        </p:nvSpPr>
        <p:spPr bwMode="auto">
          <a:xfrm>
            <a:off x="611188" y="476250"/>
            <a:ext cx="8137525" cy="579438"/>
          </a:xfrm>
          <a:prstGeom prst="rect">
            <a:avLst/>
          </a:prstGeom>
          <a:noFill/>
          <a:ln w="9525">
            <a:noFill/>
            <a:miter lim="800000"/>
            <a:headEnd/>
            <a:tailEnd/>
          </a:ln>
          <a:effectLst/>
        </p:spPr>
        <p:txBody>
          <a:bodyPr>
            <a:spAutoFit/>
          </a:bodyPr>
          <a:lstStyle/>
          <a:p>
            <a:pPr algn="ctr">
              <a:spcBef>
                <a:spcPct val="50000"/>
              </a:spcBef>
            </a:pPr>
            <a:r>
              <a:rPr lang="en-US" altLang="zh-CN" sz="3200" b="1"/>
              <a:t>7.2  </a:t>
            </a:r>
            <a:r>
              <a:rPr lang="zh-CN" altLang="en-US" sz="3200" b="1"/>
              <a:t>数制与编码</a:t>
            </a:r>
          </a:p>
        </p:txBody>
      </p:sp>
      <p:sp>
        <p:nvSpPr>
          <p:cNvPr id="866309" name="Text Box 5"/>
          <p:cNvSpPr txBox="1">
            <a:spLocks noChangeArrowheads="1"/>
          </p:cNvSpPr>
          <p:nvPr/>
        </p:nvSpPr>
        <p:spPr bwMode="auto">
          <a:xfrm>
            <a:off x="611188" y="1196975"/>
            <a:ext cx="8137525" cy="3571875"/>
          </a:xfrm>
          <a:prstGeom prst="rect">
            <a:avLst/>
          </a:prstGeom>
          <a:noFill/>
          <a:ln w="9525">
            <a:noFill/>
            <a:miter lim="800000"/>
            <a:headEnd/>
            <a:tailEnd/>
          </a:ln>
          <a:effectLst/>
        </p:spPr>
        <p:txBody>
          <a:bodyPr>
            <a:spAutoFit/>
          </a:bodyPr>
          <a:lstStyle/>
          <a:p>
            <a:pPr>
              <a:spcAft>
                <a:spcPct val="55000"/>
              </a:spcAft>
            </a:pPr>
            <a:r>
              <a:rPr lang="en-US" altLang="zh-CN" sz="2400" b="1"/>
              <a:t>7.2.1  </a:t>
            </a:r>
            <a:r>
              <a:rPr lang="zh-CN" altLang="en-US" sz="2400" b="1"/>
              <a:t>数制及其转换</a:t>
            </a:r>
          </a:p>
          <a:p>
            <a:pPr>
              <a:spcAft>
                <a:spcPct val="45000"/>
              </a:spcAft>
            </a:pPr>
            <a:r>
              <a:rPr lang="en-US" altLang="zh-CN" sz="2000" b="1"/>
              <a:t>1. </a:t>
            </a:r>
            <a:r>
              <a:rPr lang="zh-CN" altLang="en-US" sz="2000" b="1"/>
              <a:t>各种数制</a:t>
            </a:r>
          </a:p>
          <a:p>
            <a:r>
              <a:rPr lang="zh-CN" altLang="en-US"/>
              <a:t>       数制即计数体制，它是按照一定规则表示数值大小的计数方法。日常生活中最常用的计数体制是十进制（</a:t>
            </a:r>
            <a:r>
              <a:rPr lang="en-US" altLang="zh-CN"/>
              <a:t>Decimal</a:t>
            </a:r>
            <a:r>
              <a:rPr lang="zh-CN" altLang="en-US"/>
              <a:t>），数字电路中常用的是二进制（</a:t>
            </a:r>
            <a:r>
              <a:rPr lang="en-US" altLang="zh-CN"/>
              <a:t>Binary</a:t>
            </a:r>
            <a:r>
              <a:rPr lang="zh-CN" altLang="en-US"/>
              <a:t>），有时也采用八进制（</a:t>
            </a:r>
            <a:r>
              <a:rPr lang="en-US" altLang="zh-CN"/>
              <a:t>Octal</a:t>
            </a:r>
            <a:r>
              <a:rPr lang="zh-CN" altLang="en-US"/>
              <a:t>）和十六进制（</a:t>
            </a:r>
            <a:r>
              <a:rPr lang="en-US" altLang="zh-CN"/>
              <a:t>Hexadecimal</a:t>
            </a:r>
            <a:r>
              <a:rPr lang="zh-CN" altLang="en-US"/>
              <a:t>）。对于任何一个数，可以用不同的进制来表示。</a:t>
            </a:r>
          </a:p>
          <a:p>
            <a:r>
              <a:rPr lang="zh-CN" altLang="en-US"/>
              <a:t>       在数字电路中，应用最广的是二进制。二进制数中只有</a:t>
            </a:r>
            <a:r>
              <a:rPr lang="en-US" altLang="zh-CN" b="1"/>
              <a:t>0</a:t>
            </a:r>
            <a:r>
              <a:rPr lang="zh-CN" altLang="en-US"/>
              <a:t>、</a:t>
            </a:r>
            <a:r>
              <a:rPr lang="en-US" altLang="zh-CN" b="1"/>
              <a:t>1</a:t>
            </a:r>
            <a:r>
              <a:rPr lang="zh-CN" altLang="en-US"/>
              <a:t>两个数字符号，所以运算规则是“逢二进一，借一当二”，各位的权为</a:t>
            </a:r>
            <a:r>
              <a:rPr lang="en-US" altLang="zh-CN"/>
              <a:t>2</a:t>
            </a:r>
            <a:r>
              <a:rPr lang="en-US" altLang="zh-CN" i="1" baseline="30000"/>
              <a:t>i-</a:t>
            </a:r>
            <a:r>
              <a:rPr lang="en-US" altLang="zh-CN" baseline="30000"/>
              <a:t>1</a:t>
            </a:r>
            <a:r>
              <a:rPr lang="zh-CN" altLang="en-US"/>
              <a:t>。将二进制数转换为十进制数时，只要将二进制数的各位按权展开，然后相加即可。例如二进制数</a:t>
            </a:r>
            <a:r>
              <a:rPr lang="en-US" altLang="zh-CN"/>
              <a:t>101.11</a:t>
            </a:r>
            <a:r>
              <a:rPr lang="zh-CN" altLang="en-US"/>
              <a:t>转换为十进制数的方法是：</a:t>
            </a:r>
            <a:r>
              <a:rPr lang="zh-CN" altLang="en-US" b="1"/>
              <a:t>  </a:t>
            </a:r>
            <a:endParaRPr lang="zh-CN" altLang="en-US"/>
          </a:p>
          <a:p>
            <a:r>
              <a:rPr lang="zh-CN" altLang="en-US"/>
              <a:t>     （</a:t>
            </a:r>
            <a:r>
              <a:rPr lang="en-US" altLang="zh-CN"/>
              <a:t>101.11</a:t>
            </a:r>
            <a:r>
              <a:rPr lang="zh-CN" altLang="en-US"/>
              <a:t>）</a:t>
            </a:r>
            <a:r>
              <a:rPr lang="en-US" altLang="zh-CN" baseline="-25000"/>
              <a:t>2</a:t>
            </a:r>
            <a:r>
              <a:rPr lang="en-US" altLang="zh-CN"/>
              <a:t> = 1×2</a:t>
            </a:r>
            <a:r>
              <a:rPr lang="en-US" altLang="zh-CN" baseline="30000"/>
              <a:t>2</a:t>
            </a:r>
            <a:r>
              <a:rPr lang="en-US" altLang="zh-CN"/>
              <a:t>  + 0×2</a:t>
            </a:r>
            <a:r>
              <a:rPr lang="en-US" altLang="zh-CN" baseline="30000"/>
              <a:t>1</a:t>
            </a:r>
            <a:r>
              <a:rPr lang="en-US" altLang="zh-CN"/>
              <a:t>  + 1×2</a:t>
            </a:r>
            <a:r>
              <a:rPr lang="en-US" altLang="zh-CN" baseline="30000"/>
              <a:t>0</a:t>
            </a:r>
            <a:r>
              <a:rPr lang="en-US" altLang="zh-CN"/>
              <a:t>  + 1×2</a:t>
            </a:r>
            <a:r>
              <a:rPr lang="en-US" altLang="zh-CN" baseline="30000"/>
              <a:t>-1 </a:t>
            </a:r>
            <a:r>
              <a:rPr lang="en-US" altLang="zh-CN"/>
              <a:t>+ 1×2</a:t>
            </a:r>
            <a:r>
              <a:rPr lang="en-US" altLang="zh-CN" baseline="30000"/>
              <a:t>-2</a:t>
            </a:r>
            <a:r>
              <a:rPr lang="en-US" altLang="zh-CN"/>
              <a:t> =</a:t>
            </a:r>
            <a:r>
              <a:rPr lang="zh-CN" altLang="en-US"/>
              <a:t>（</a:t>
            </a:r>
            <a:r>
              <a:rPr lang="en-US" altLang="zh-CN"/>
              <a:t>5.75</a:t>
            </a:r>
            <a:r>
              <a:rPr lang="zh-CN" altLang="en-US"/>
              <a:t>）</a:t>
            </a:r>
            <a:r>
              <a:rPr lang="en-US" altLang="zh-CN" baseline="-25000"/>
              <a:t>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6" name="Text Box 4"/>
          <p:cNvSpPr txBox="1">
            <a:spLocks noChangeArrowheads="1"/>
          </p:cNvSpPr>
          <p:nvPr/>
        </p:nvSpPr>
        <p:spPr bwMode="auto">
          <a:xfrm>
            <a:off x="323528" y="260648"/>
            <a:ext cx="8640960" cy="6278642"/>
          </a:xfrm>
          <a:prstGeom prst="rect">
            <a:avLst/>
          </a:prstGeom>
          <a:noFill/>
          <a:ln w="9525">
            <a:noFill/>
            <a:miter lim="800000"/>
            <a:headEnd/>
            <a:tailEnd/>
          </a:ln>
          <a:effectLst/>
        </p:spPr>
        <p:txBody>
          <a:bodyPr wrap="square">
            <a:spAutoFit/>
          </a:bodyPr>
          <a:lstStyle/>
          <a:p>
            <a:pPr>
              <a:spcAft>
                <a:spcPct val="50000"/>
              </a:spcAft>
            </a:pPr>
            <a:r>
              <a:rPr lang="zh-CN" altLang="en-US" sz="2400" b="1" dirty="0">
                <a:solidFill>
                  <a:srgbClr val="FF0000"/>
                </a:solidFill>
              </a:rPr>
              <a:t>圈“</a:t>
            </a:r>
            <a:r>
              <a:rPr lang="en-US" altLang="zh-CN" sz="2400" b="1" dirty="0">
                <a:solidFill>
                  <a:srgbClr val="FF0000"/>
                </a:solidFill>
              </a:rPr>
              <a:t>1</a:t>
            </a:r>
            <a:r>
              <a:rPr lang="zh-CN" altLang="en-US" sz="2400" b="1" dirty="0">
                <a:solidFill>
                  <a:srgbClr val="FF0000"/>
                </a:solidFill>
              </a:rPr>
              <a:t>格”的注意事项：</a:t>
            </a:r>
          </a:p>
          <a:p>
            <a:pPr>
              <a:spcBef>
                <a:spcPct val="25000"/>
              </a:spcBef>
              <a:spcAft>
                <a:spcPct val="25000"/>
              </a:spcAft>
            </a:pPr>
            <a:r>
              <a:rPr lang="zh-CN" altLang="en-US" sz="2400" dirty="0"/>
              <a:t>① 每个圈中只能包含</a:t>
            </a:r>
            <a:r>
              <a:rPr lang="en-US" altLang="zh-CN" sz="2400" dirty="0"/>
              <a:t>2</a:t>
            </a:r>
            <a:r>
              <a:rPr lang="en-US" altLang="zh-CN" sz="2400" i="1" baseline="30000" dirty="0"/>
              <a:t>n</a:t>
            </a:r>
            <a:r>
              <a:rPr lang="zh-CN" altLang="en-US" sz="2400" dirty="0"/>
              <a:t>个“</a:t>
            </a:r>
            <a:r>
              <a:rPr lang="en-US" altLang="zh-CN" sz="2400" b="1" dirty="0"/>
              <a:t>1</a:t>
            </a:r>
            <a:r>
              <a:rPr lang="zh-CN" altLang="en-US" sz="2400" dirty="0"/>
              <a:t>格”，并且可消掉</a:t>
            </a:r>
            <a:r>
              <a:rPr lang="en-US" altLang="zh-CN" sz="2400" i="1" dirty="0"/>
              <a:t>n</a:t>
            </a:r>
            <a:r>
              <a:rPr lang="zh-CN" altLang="en-US" sz="2400" dirty="0"/>
              <a:t>个变量，被合并的“</a:t>
            </a:r>
            <a:r>
              <a:rPr lang="en-US" altLang="zh-CN" sz="2400" b="1" dirty="0"/>
              <a:t>1</a:t>
            </a:r>
            <a:r>
              <a:rPr lang="zh-CN" altLang="en-US" sz="2400" dirty="0"/>
              <a:t>格”应该排成正方或矩形；</a:t>
            </a:r>
          </a:p>
          <a:p>
            <a:pPr>
              <a:spcBef>
                <a:spcPct val="25000"/>
              </a:spcBef>
              <a:spcAft>
                <a:spcPct val="25000"/>
              </a:spcAft>
            </a:pPr>
            <a:r>
              <a:rPr lang="zh-CN" altLang="en-US" sz="2400" dirty="0"/>
              <a:t>② 圈的个数应尽量少，圈越少，</a:t>
            </a:r>
            <a:r>
              <a:rPr lang="zh-CN" altLang="en-US" sz="2400" b="1" dirty="0"/>
              <a:t>与</a:t>
            </a:r>
            <a:r>
              <a:rPr lang="zh-CN" altLang="en-US" sz="2400" dirty="0"/>
              <a:t>项越少；</a:t>
            </a:r>
          </a:p>
          <a:p>
            <a:pPr>
              <a:spcBef>
                <a:spcPct val="25000"/>
              </a:spcBef>
              <a:spcAft>
                <a:spcPct val="25000"/>
              </a:spcAft>
            </a:pPr>
            <a:r>
              <a:rPr lang="zh-CN" altLang="en-US" sz="2400" dirty="0"/>
              <a:t>③ 圈应尽量大，圈越大，消去的变量越多；</a:t>
            </a:r>
          </a:p>
          <a:p>
            <a:pPr>
              <a:spcBef>
                <a:spcPct val="25000"/>
              </a:spcBef>
              <a:spcAft>
                <a:spcPct val="25000"/>
              </a:spcAft>
            </a:pPr>
            <a:r>
              <a:rPr lang="zh-CN" altLang="en-US" sz="2400" dirty="0"/>
              <a:t>④ 有些“</a:t>
            </a:r>
            <a:r>
              <a:rPr lang="en-US" altLang="zh-CN" sz="2400" b="1" dirty="0"/>
              <a:t>1</a:t>
            </a:r>
            <a:r>
              <a:rPr lang="zh-CN" altLang="en-US" sz="2400" dirty="0"/>
              <a:t>格”可以多次被圈，但每个圈中应至少有一个“</a:t>
            </a:r>
            <a:r>
              <a:rPr lang="en-US" altLang="zh-CN" sz="2400" b="1" dirty="0"/>
              <a:t>1</a:t>
            </a:r>
            <a:r>
              <a:rPr lang="zh-CN" altLang="en-US" sz="2400" dirty="0"/>
              <a:t>格”只被圈过一次；</a:t>
            </a:r>
          </a:p>
          <a:p>
            <a:pPr>
              <a:spcBef>
                <a:spcPct val="25000"/>
              </a:spcBef>
              <a:spcAft>
                <a:spcPct val="25000"/>
              </a:spcAft>
            </a:pPr>
            <a:r>
              <a:rPr lang="zh-CN" altLang="en-US" sz="2400" dirty="0"/>
              <a:t>⑤ 要保证所有“</a:t>
            </a:r>
            <a:r>
              <a:rPr lang="en-US" altLang="zh-CN" sz="2400" b="1" dirty="0"/>
              <a:t>1</a:t>
            </a:r>
            <a:r>
              <a:rPr lang="zh-CN" altLang="en-US" sz="2400" dirty="0"/>
              <a:t>格”全部圈完，无几何相邻项的“</a:t>
            </a:r>
            <a:r>
              <a:rPr lang="en-US" altLang="zh-CN" sz="2400" dirty="0"/>
              <a:t>1</a:t>
            </a:r>
            <a:r>
              <a:rPr lang="zh-CN" altLang="en-US" sz="2400" dirty="0"/>
              <a:t>格”，独立构成一个圈；</a:t>
            </a:r>
          </a:p>
          <a:p>
            <a:pPr>
              <a:spcBef>
                <a:spcPct val="25000"/>
              </a:spcBef>
              <a:spcAft>
                <a:spcPct val="25000"/>
              </a:spcAft>
            </a:pPr>
            <a:r>
              <a:rPr lang="zh-CN" altLang="en-US" sz="2400" dirty="0"/>
              <a:t>⑥ 圈“</a:t>
            </a:r>
            <a:r>
              <a:rPr lang="en-US" altLang="zh-CN" sz="2400" b="1" dirty="0"/>
              <a:t>1</a:t>
            </a:r>
            <a:r>
              <a:rPr lang="zh-CN" altLang="en-US" sz="2400" dirty="0"/>
              <a:t>格”的方法不止一种，因此化简的结果也就不同，但它们之间可以转换。</a:t>
            </a:r>
          </a:p>
          <a:p>
            <a:pPr>
              <a:spcBef>
                <a:spcPct val="25000"/>
              </a:spcBef>
              <a:spcAft>
                <a:spcPct val="25000"/>
              </a:spcAft>
            </a:pPr>
            <a:r>
              <a:rPr lang="zh-CN" altLang="en-US" sz="2400" dirty="0"/>
              <a:t>       最后需</a:t>
            </a:r>
            <a:r>
              <a:rPr lang="zh-CN" altLang="en-US" sz="2400" b="1" dirty="0">
                <a:solidFill>
                  <a:srgbClr val="FF0000"/>
                </a:solidFill>
              </a:rPr>
              <a:t>注意</a:t>
            </a:r>
            <a:r>
              <a:rPr lang="zh-CN" altLang="en-US" sz="2400" dirty="0"/>
              <a:t>一点：卡诺图中</a:t>
            </a:r>
            <a:r>
              <a:rPr lang="en-US" altLang="zh-CN" sz="2400" dirty="0"/>
              <a:t>4</a:t>
            </a:r>
            <a:r>
              <a:rPr lang="zh-CN" altLang="en-US" sz="2400" dirty="0"/>
              <a:t>个角上的最小项也是几何相邻最小项，可以圈在一起合并。</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87748"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pic>
        <p:nvPicPr>
          <p:cNvPr id="71685" name="Picture 24"/>
          <p:cNvPicPr>
            <a:picLocks noChangeAspect="1" noChangeArrowheads="1"/>
          </p:cNvPicPr>
          <p:nvPr/>
        </p:nvPicPr>
        <p:blipFill>
          <a:blip r:embed="rId2" cstate="print"/>
          <a:srcRect/>
          <a:stretch>
            <a:fillRect/>
          </a:stretch>
        </p:blipFill>
        <p:spPr bwMode="auto">
          <a:xfrm>
            <a:off x="533400" y="914400"/>
            <a:ext cx="2819400" cy="2663825"/>
          </a:xfrm>
          <a:prstGeom prst="rect">
            <a:avLst/>
          </a:prstGeom>
          <a:noFill/>
          <a:ln w="9525">
            <a:noFill/>
            <a:miter lim="800000"/>
            <a:headEnd/>
            <a:tailEnd/>
          </a:ln>
        </p:spPr>
      </p:pic>
      <p:pic>
        <p:nvPicPr>
          <p:cNvPr id="71686" name="Picture 25"/>
          <p:cNvPicPr>
            <a:picLocks noChangeAspect="1" noChangeArrowheads="1"/>
          </p:cNvPicPr>
          <p:nvPr/>
        </p:nvPicPr>
        <p:blipFill>
          <a:blip r:embed="rId3" cstate="print"/>
          <a:srcRect/>
          <a:stretch>
            <a:fillRect/>
          </a:stretch>
        </p:blipFill>
        <p:spPr bwMode="auto">
          <a:xfrm>
            <a:off x="4267200" y="914400"/>
            <a:ext cx="2895600" cy="2781300"/>
          </a:xfrm>
          <a:prstGeom prst="rect">
            <a:avLst/>
          </a:prstGeom>
          <a:noFill/>
          <a:ln w="9525">
            <a:noFill/>
            <a:miter lim="800000"/>
            <a:headEnd/>
            <a:tailEnd/>
          </a:ln>
        </p:spPr>
      </p:pic>
      <p:pic>
        <p:nvPicPr>
          <p:cNvPr id="71687" name="Picture 26"/>
          <p:cNvPicPr>
            <a:picLocks noChangeAspect="1" noChangeArrowheads="1"/>
          </p:cNvPicPr>
          <p:nvPr/>
        </p:nvPicPr>
        <p:blipFill>
          <a:blip r:embed="rId4" cstate="print"/>
          <a:srcRect/>
          <a:stretch>
            <a:fillRect/>
          </a:stretch>
        </p:blipFill>
        <p:spPr bwMode="auto">
          <a:xfrm>
            <a:off x="762000" y="3657600"/>
            <a:ext cx="2743200" cy="2619375"/>
          </a:xfrm>
          <a:prstGeom prst="rect">
            <a:avLst/>
          </a:prstGeom>
          <a:noFill/>
          <a:ln w="9525">
            <a:noFill/>
            <a:miter lim="800000"/>
            <a:headEnd/>
            <a:tailEnd/>
          </a:ln>
        </p:spPr>
      </p:pic>
      <p:pic>
        <p:nvPicPr>
          <p:cNvPr id="71688" name="Picture 27"/>
          <p:cNvPicPr>
            <a:picLocks noChangeAspect="1" noChangeArrowheads="1"/>
          </p:cNvPicPr>
          <p:nvPr/>
        </p:nvPicPr>
        <p:blipFill>
          <a:blip r:embed="rId5" cstate="print"/>
          <a:srcRect/>
          <a:stretch>
            <a:fillRect/>
          </a:stretch>
        </p:blipFill>
        <p:spPr bwMode="auto">
          <a:xfrm>
            <a:off x="4419600" y="3657600"/>
            <a:ext cx="2743200" cy="2644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88772"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pic>
        <p:nvPicPr>
          <p:cNvPr id="72709" name="Picture 9"/>
          <p:cNvPicPr>
            <a:picLocks noChangeAspect="1" noChangeArrowheads="1"/>
          </p:cNvPicPr>
          <p:nvPr/>
        </p:nvPicPr>
        <p:blipFill>
          <a:blip r:embed="rId2" cstate="print"/>
          <a:srcRect/>
          <a:stretch>
            <a:fillRect/>
          </a:stretch>
        </p:blipFill>
        <p:spPr bwMode="auto">
          <a:xfrm>
            <a:off x="1143000" y="2057400"/>
            <a:ext cx="2200275" cy="2647950"/>
          </a:xfrm>
          <a:prstGeom prst="rect">
            <a:avLst/>
          </a:prstGeom>
          <a:noFill/>
          <a:ln w="9525">
            <a:noFill/>
            <a:miter lim="800000"/>
            <a:headEnd/>
            <a:tailEnd/>
          </a:ln>
        </p:spPr>
      </p:pic>
      <p:pic>
        <p:nvPicPr>
          <p:cNvPr id="72710" name="Picture 10"/>
          <p:cNvPicPr>
            <a:picLocks noChangeAspect="1" noChangeArrowheads="1"/>
          </p:cNvPicPr>
          <p:nvPr/>
        </p:nvPicPr>
        <p:blipFill>
          <a:blip r:embed="rId3" cstate="print"/>
          <a:srcRect/>
          <a:stretch>
            <a:fillRect/>
          </a:stretch>
        </p:blipFill>
        <p:spPr bwMode="auto">
          <a:xfrm>
            <a:off x="4343400" y="1981200"/>
            <a:ext cx="3476625" cy="2952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0820"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6" name="Object 9"/>
          <p:cNvGraphicFramePr>
            <a:graphicFrameLocks noChangeAspect="1"/>
          </p:cNvGraphicFramePr>
          <p:nvPr/>
        </p:nvGraphicFramePr>
        <p:xfrm>
          <a:off x="2679700" y="1790700"/>
          <a:ext cx="3784600" cy="3276600"/>
        </p:xfrm>
        <a:graphic>
          <a:graphicData uri="http://schemas.openxmlformats.org/presentationml/2006/ole">
            <p:oleObj spid="_x0000_s967682" name="Image" r:id="rId3" imgW="3784127" imgH="3276190" progId="">
              <p:embed/>
            </p:oleObj>
          </a:graphicData>
        </a:graphic>
      </p:graphicFrame>
      <p:sp>
        <p:nvSpPr>
          <p:cNvPr id="290826" name="AutoShape 10"/>
          <p:cNvSpPr>
            <a:spLocks noChangeArrowheads="1"/>
          </p:cNvSpPr>
          <p:nvPr/>
        </p:nvSpPr>
        <p:spPr bwMode="auto">
          <a:xfrm>
            <a:off x="4191000" y="3200400"/>
            <a:ext cx="12192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0827" name="Freeform 11"/>
          <p:cNvSpPr>
            <a:spLocks/>
          </p:cNvSpPr>
          <p:nvPr/>
        </p:nvSpPr>
        <p:spPr bwMode="auto">
          <a:xfrm>
            <a:off x="3276600" y="2438400"/>
            <a:ext cx="685800" cy="571500"/>
          </a:xfrm>
          <a:custGeom>
            <a:avLst/>
            <a:gdLst/>
            <a:ahLst/>
            <a:cxnLst>
              <a:cxn ang="0">
                <a:pos x="336" y="0"/>
              </a:cxn>
              <a:cxn ang="0">
                <a:pos x="432" y="192"/>
              </a:cxn>
              <a:cxn ang="0">
                <a:pos x="336" y="336"/>
              </a:cxn>
              <a:cxn ang="0">
                <a:pos x="144" y="336"/>
              </a:cxn>
              <a:cxn ang="0">
                <a:pos x="0" y="240"/>
              </a:cxn>
            </a:cxnLst>
            <a:rect l="0" t="0" r="r" b="b"/>
            <a:pathLst>
              <a:path w="432" h="360">
                <a:moveTo>
                  <a:pt x="336" y="0"/>
                </a:moveTo>
                <a:cubicBezTo>
                  <a:pt x="384" y="68"/>
                  <a:pt x="432" y="136"/>
                  <a:pt x="432" y="192"/>
                </a:cubicBezTo>
                <a:cubicBezTo>
                  <a:pt x="432" y="248"/>
                  <a:pt x="384" y="312"/>
                  <a:pt x="336" y="336"/>
                </a:cubicBezTo>
                <a:cubicBezTo>
                  <a:pt x="288" y="360"/>
                  <a:pt x="200" y="352"/>
                  <a:pt x="144" y="336"/>
                </a:cubicBezTo>
                <a:cubicBezTo>
                  <a:pt x="88" y="320"/>
                  <a:pt x="24" y="256"/>
                  <a:pt x="0" y="240"/>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0828" name="Freeform 12"/>
          <p:cNvSpPr>
            <a:spLocks/>
          </p:cNvSpPr>
          <p:nvPr/>
        </p:nvSpPr>
        <p:spPr bwMode="auto">
          <a:xfrm>
            <a:off x="5626100" y="2438400"/>
            <a:ext cx="698500" cy="622300"/>
          </a:xfrm>
          <a:custGeom>
            <a:avLst/>
            <a:gdLst/>
            <a:ahLst/>
            <a:cxnLst>
              <a:cxn ang="0">
                <a:pos x="104" y="0"/>
              </a:cxn>
              <a:cxn ang="0">
                <a:pos x="8" y="192"/>
              </a:cxn>
              <a:cxn ang="0">
                <a:pos x="56" y="336"/>
              </a:cxn>
              <a:cxn ang="0">
                <a:pos x="248" y="384"/>
              </a:cxn>
              <a:cxn ang="0">
                <a:pos x="392" y="288"/>
              </a:cxn>
              <a:cxn ang="0">
                <a:pos x="440" y="240"/>
              </a:cxn>
            </a:cxnLst>
            <a:rect l="0" t="0" r="r" b="b"/>
            <a:pathLst>
              <a:path w="440" h="392">
                <a:moveTo>
                  <a:pt x="104" y="0"/>
                </a:moveTo>
                <a:cubicBezTo>
                  <a:pt x="60" y="68"/>
                  <a:pt x="16" y="136"/>
                  <a:pt x="8" y="192"/>
                </a:cubicBezTo>
                <a:cubicBezTo>
                  <a:pt x="0" y="248"/>
                  <a:pt x="16" y="304"/>
                  <a:pt x="56" y="336"/>
                </a:cubicBezTo>
                <a:cubicBezTo>
                  <a:pt x="96" y="368"/>
                  <a:pt x="192" y="392"/>
                  <a:pt x="248" y="384"/>
                </a:cubicBezTo>
                <a:cubicBezTo>
                  <a:pt x="304" y="376"/>
                  <a:pt x="360" y="312"/>
                  <a:pt x="392" y="288"/>
                </a:cubicBezTo>
                <a:cubicBezTo>
                  <a:pt x="424" y="264"/>
                  <a:pt x="432" y="252"/>
                  <a:pt x="440" y="240"/>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0829" name="Freeform 13"/>
          <p:cNvSpPr>
            <a:spLocks/>
          </p:cNvSpPr>
          <p:nvPr/>
        </p:nvSpPr>
        <p:spPr bwMode="auto">
          <a:xfrm>
            <a:off x="3352800" y="4495800"/>
            <a:ext cx="584200" cy="469900"/>
          </a:xfrm>
          <a:custGeom>
            <a:avLst/>
            <a:gdLst/>
            <a:ahLst/>
            <a:cxnLst>
              <a:cxn ang="0">
                <a:pos x="0" y="104"/>
              </a:cxn>
              <a:cxn ang="0">
                <a:pos x="144" y="8"/>
              </a:cxn>
              <a:cxn ang="0">
                <a:pos x="336" y="56"/>
              </a:cxn>
              <a:cxn ang="0">
                <a:pos x="336" y="200"/>
              </a:cxn>
              <a:cxn ang="0">
                <a:pos x="240" y="296"/>
              </a:cxn>
            </a:cxnLst>
            <a:rect l="0" t="0" r="r" b="b"/>
            <a:pathLst>
              <a:path w="368" h="296">
                <a:moveTo>
                  <a:pt x="0" y="104"/>
                </a:moveTo>
                <a:cubicBezTo>
                  <a:pt x="44" y="60"/>
                  <a:pt x="88" y="16"/>
                  <a:pt x="144" y="8"/>
                </a:cubicBezTo>
                <a:cubicBezTo>
                  <a:pt x="200" y="0"/>
                  <a:pt x="304" y="24"/>
                  <a:pt x="336" y="56"/>
                </a:cubicBezTo>
                <a:cubicBezTo>
                  <a:pt x="368" y="88"/>
                  <a:pt x="352" y="160"/>
                  <a:pt x="336" y="200"/>
                </a:cubicBezTo>
                <a:cubicBezTo>
                  <a:pt x="320" y="240"/>
                  <a:pt x="280" y="268"/>
                  <a:pt x="240" y="296"/>
                </a:cubicBezTo>
              </a:path>
            </a:pathLst>
          </a:custGeom>
          <a:noFill/>
          <a:ln w="38100"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0830" name="Freeform 14"/>
          <p:cNvSpPr>
            <a:spLocks/>
          </p:cNvSpPr>
          <p:nvPr/>
        </p:nvSpPr>
        <p:spPr bwMode="auto">
          <a:xfrm>
            <a:off x="5575300" y="4419600"/>
            <a:ext cx="673100" cy="533400"/>
          </a:xfrm>
          <a:custGeom>
            <a:avLst/>
            <a:gdLst/>
            <a:ahLst/>
            <a:cxnLst>
              <a:cxn ang="0">
                <a:pos x="424" y="48"/>
              </a:cxn>
              <a:cxn ang="0">
                <a:pos x="280" y="0"/>
              </a:cxn>
              <a:cxn ang="0">
                <a:pos x="40" y="48"/>
              </a:cxn>
              <a:cxn ang="0">
                <a:pos x="40" y="240"/>
              </a:cxn>
              <a:cxn ang="0">
                <a:pos x="88" y="336"/>
              </a:cxn>
            </a:cxnLst>
            <a:rect l="0" t="0" r="r" b="b"/>
            <a:pathLst>
              <a:path w="424" h="336">
                <a:moveTo>
                  <a:pt x="424" y="48"/>
                </a:moveTo>
                <a:cubicBezTo>
                  <a:pt x="384" y="24"/>
                  <a:pt x="344" y="0"/>
                  <a:pt x="280" y="0"/>
                </a:cubicBezTo>
                <a:cubicBezTo>
                  <a:pt x="216" y="0"/>
                  <a:pt x="80" y="8"/>
                  <a:pt x="40" y="48"/>
                </a:cubicBezTo>
                <a:cubicBezTo>
                  <a:pt x="0" y="88"/>
                  <a:pt x="32" y="192"/>
                  <a:pt x="40" y="240"/>
                </a:cubicBezTo>
                <a:cubicBezTo>
                  <a:pt x="48" y="288"/>
                  <a:pt x="72" y="320"/>
                  <a:pt x="88" y="336"/>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0826"/>
                                        </p:tgtEl>
                                        <p:attrNameLst>
                                          <p:attrName>style.visibility</p:attrName>
                                        </p:attrNameLst>
                                      </p:cBhvr>
                                      <p:to>
                                        <p:strVal val="visible"/>
                                      </p:to>
                                    </p:set>
                                    <p:animEffect transition="in" filter="barn(outHorizontal)">
                                      <p:cBhvr>
                                        <p:cTn id="7" dur="500"/>
                                        <p:tgtEl>
                                          <p:spTgt spid="2908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908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908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908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90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1844"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890" name="Object 5"/>
          <p:cNvGraphicFramePr>
            <a:graphicFrameLocks noChangeAspect="1"/>
          </p:cNvGraphicFramePr>
          <p:nvPr/>
        </p:nvGraphicFramePr>
        <p:xfrm>
          <a:off x="2679700" y="1790700"/>
          <a:ext cx="3784600" cy="3276600"/>
        </p:xfrm>
        <a:graphic>
          <a:graphicData uri="http://schemas.openxmlformats.org/presentationml/2006/ole">
            <p:oleObj spid="_x0000_s968706" name="Image" r:id="rId3" imgW="3784127" imgH="3276190" progId="">
              <p:embed/>
            </p:oleObj>
          </a:graphicData>
        </a:graphic>
      </p:graphicFrame>
      <p:sp>
        <p:nvSpPr>
          <p:cNvPr id="291846" name="AutoShape 6"/>
          <p:cNvSpPr>
            <a:spLocks noChangeArrowheads="1"/>
          </p:cNvSpPr>
          <p:nvPr/>
        </p:nvSpPr>
        <p:spPr bwMode="auto">
          <a:xfrm>
            <a:off x="4191000" y="2590800"/>
            <a:ext cx="457200" cy="22860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1847" name="AutoShape 7"/>
          <p:cNvSpPr>
            <a:spLocks noChangeArrowheads="1"/>
          </p:cNvSpPr>
          <p:nvPr/>
        </p:nvSpPr>
        <p:spPr bwMode="auto">
          <a:xfrm>
            <a:off x="3505200" y="3200400"/>
            <a:ext cx="2590800" cy="3810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arn(outHorizontal)">
                                      <p:cBhvr>
                                        <p:cTn id="7" dur="500"/>
                                        <p:tgtEl>
                                          <p:spTgt spid="2918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1847"/>
                                        </p:tgtEl>
                                        <p:attrNameLst>
                                          <p:attrName>style.visibility</p:attrName>
                                        </p:attrNameLst>
                                      </p:cBhvr>
                                      <p:to>
                                        <p:strVal val="visible"/>
                                      </p:to>
                                    </p:set>
                                    <p:animEffect transition="in" filter="barn(outHorizontal)">
                                      <p:cBhvr>
                                        <p:cTn id="12"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animBg="1"/>
      <p:bldP spid="29184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2868"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8914" name="Object 0"/>
          <p:cNvGraphicFramePr>
            <a:graphicFrameLocks noChangeAspect="1"/>
          </p:cNvGraphicFramePr>
          <p:nvPr/>
        </p:nvGraphicFramePr>
        <p:xfrm>
          <a:off x="2743200" y="1752600"/>
          <a:ext cx="3784600" cy="3276600"/>
        </p:xfrm>
        <a:graphic>
          <a:graphicData uri="http://schemas.openxmlformats.org/presentationml/2006/ole">
            <p:oleObj spid="_x0000_s969730" name="Image" r:id="rId3" imgW="3784127" imgH="3276190" progId="">
              <p:embed/>
            </p:oleObj>
          </a:graphicData>
        </a:graphic>
      </p:graphicFrame>
      <p:sp>
        <p:nvSpPr>
          <p:cNvPr id="292872" name="Freeform 8"/>
          <p:cNvSpPr>
            <a:spLocks/>
          </p:cNvSpPr>
          <p:nvPr/>
        </p:nvSpPr>
        <p:spPr bwMode="auto">
          <a:xfrm>
            <a:off x="3371850" y="3171825"/>
            <a:ext cx="546100" cy="1030288"/>
          </a:xfrm>
          <a:custGeom>
            <a:avLst/>
            <a:gdLst/>
            <a:ahLst/>
            <a:cxnLst>
              <a:cxn ang="0">
                <a:pos x="36" y="0"/>
              </a:cxn>
              <a:cxn ang="0">
                <a:pos x="324" y="36"/>
              </a:cxn>
              <a:cxn ang="0">
                <a:pos x="333" y="63"/>
              </a:cxn>
              <a:cxn ang="0">
                <a:pos x="324" y="630"/>
              </a:cxn>
              <a:cxn ang="0">
                <a:pos x="270" y="648"/>
              </a:cxn>
              <a:cxn ang="0">
                <a:pos x="0" y="648"/>
              </a:cxn>
            </a:cxnLst>
            <a:rect l="0" t="0" r="r" b="b"/>
            <a:pathLst>
              <a:path w="344" h="649">
                <a:moveTo>
                  <a:pt x="36" y="0"/>
                </a:moveTo>
                <a:cubicBezTo>
                  <a:pt x="135" y="8"/>
                  <a:pt x="226" y="27"/>
                  <a:pt x="324" y="36"/>
                </a:cubicBezTo>
                <a:cubicBezTo>
                  <a:pt x="327" y="45"/>
                  <a:pt x="333" y="54"/>
                  <a:pt x="333" y="63"/>
                </a:cubicBezTo>
                <a:cubicBezTo>
                  <a:pt x="333" y="252"/>
                  <a:pt x="344" y="442"/>
                  <a:pt x="324" y="630"/>
                </a:cubicBezTo>
                <a:cubicBezTo>
                  <a:pt x="322" y="649"/>
                  <a:pt x="289" y="648"/>
                  <a:pt x="270" y="648"/>
                </a:cubicBezTo>
                <a:cubicBezTo>
                  <a:pt x="180" y="648"/>
                  <a:pt x="90" y="648"/>
                  <a:pt x="0" y="648"/>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2873" name="Freeform 9"/>
          <p:cNvSpPr>
            <a:spLocks/>
          </p:cNvSpPr>
          <p:nvPr/>
        </p:nvSpPr>
        <p:spPr bwMode="auto">
          <a:xfrm>
            <a:off x="5721350" y="3130550"/>
            <a:ext cx="650875" cy="1212850"/>
          </a:xfrm>
          <a:custGeom>
            <a:avLst/>
            <a:gdLst/>
            <a:ahLst/>
            <a:cxnLst>
              <a:cxn ang="0">
                <a:pos x="410" y="44"/>
              </a:cxn>
              <a:cxn ang="0">
                <a:pos x="14" y="71"/>
              </a:cxn>
              <a:cxn ang="0">
                <a:pos x="5" y="98"/>
              </a:cxn>
              <a:cxn ang="0">
                <a:pos x="14" y="647"/>
              </a:cxn>
              <a:cxn ang="0">
                <a:pos x="383" y="701"/>
              </a:cxn>
            </a:cxnLst>
            <a:rect l="0" t="0" r="r" b="b"/>
            <a:pathLst>
              <a:path w="410" h="764">
                <a:moveTo>
                  <a:pt x="410" y="44"/>
                </a:moveTo>
                <a:cubicBezTo>
                  <a:pt x="308" y="41"/>
                  <a:pt x="120" y="0"/>
                  <a:pt x="14" y="71"/>
                </a:cubicBezTo>
                <a:cubicBezTo>
                  <a:pt x="11" y="80"/>
                  <a:pt x="5" y="89"/>
                  <a:pt x="5" y="98"/>
                </a:cubicBezTo>
                <a:cubicBezTo>
                  <a:pt x="5" y="281"/>
                  <a:pt x="0" y="464"/>
                  <a:pt x="14" y="647"/>
                </a:cubicBezTo>
                <a:cubicBezTo>
                  <a:pt x="23" y="764"/>
                  <a:pt x="261" y="701"/>
                  <a:pt x="383" y="701"/>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2874" name="Freeform 10"/>
          <p:cNvSpPr>
            <a:spLocks/>
          </p:cNvSpPr>
          <p:nvPr/>
        </p:nvSpPr>
        <p:spPr bwMode="auto">
          <a:xfrm>
            <a:off x="4237038" y="2511425"/>
            <a:ext cx="1325562" cy="579438"/>
          </a:xfrm>
          <a:custGeom>
            <a:avLst/>
            <a:gdLst/>
            <a:ahLst/>
            <a:cxnLst>
              <a:cxn ang="0">
                <a:pos x="0" y="8"/>
              </a:cxn>
              <a:cxn ang="0">
                <a:pos x="8" y="187"/>
              </a:cxn>
              <a:cxn ang="0">
                <a:pos x="179" y="251"/>
              </a:cxn>
              <a:cxn ang="0">
                <a:pos x="811" y="187"/>
              </a:cxn>
              <a:cxn ang="0">
                <a:pos x="819" y="0"/>
              </a:cxn>
            </a:cxnLst>
            <a:rect l="0" t="0" r="r" b="b"/>
            <a:pathLst>
              <a:path w="835" h="365">
                <a:moveTo>
                  <a:pt x="0" y="8"/>
                </a:moveTo>
                <a:cubicBezTo>
                  <a:pt x="3" y="68"/>
                  <a:pt x="3" y="127"/>
                  <a:pt x="8" y="187"/>
                </a:cubicBezTo>
                <a:cubicBezTo>
                  <a:pt x="14" y="257"/>
                  <a:pt x="140" y="248"/>
                  <a:pt x="179" y="251"/>
                </a:cubicBezTo>
                <a:cubicBezTo>
                  <a:pt x="684" y="244"/>
                  <a:pt x="633" y="365"/>
                  <a:pt x="811" y="187"/>
                </a:cubicBezTo>
                <a:cubicBezTo>
                  <a:pt x="835" y="111"/>
                  <a:pt x="819" y="171"/>
                  <a:pt x="819" y="0"/>
                </a:cubicBezTo>
              </a:path>
            </a:pathLst>
          </a:custGeom>
          <a:noFill/>
          <a:ln w="38100" cap="flat" cmpd="sng">
            <a:solidFill>
              <a:srgbClr val="FF0066"/>
            </a:solidFill>
            <a:prstDash val="solid"/>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2875" name="Freeform 11"/>
          <p:cNvSpPr>
            <a:spLocks/>
          </p:cNvSpPr>
          <p:nvPr/>
        </p:nvSpPr>
        <p:spPr bwMode="auto">
          <a:xfrm>
            <a:off x="4124325" y="4418013"/>
            <a:ext cx="1401763" cy="539750"/>
          </a:xfrm>
          <a:custGeom>
            <a:avLst/>
            <a:gdLst/>
            <a:ahLst/>
            <a:cxnLst>
              <a:cxn ang="0">
                <a:pos x="55" y="340"/>
              </a:cxn>
              <a:cxn ang="0">
                <a:pos x="185" y="40"/>
              </a:cxn>
              <a:cxn ang="0">
                <a:pos x="331" y="0"/>
              </a:cxn>
              <a:cxn ang="0">
                <a:pos x="655" y="8"/>
              </a:cxn>
              <a:cxn ang="0">
                <a:pos x="817" y="332"/>
              </a:cxn>
            </a:cxnLst>
            <a:rect l="0" t="0" r="r" b="b"/>
            <a:pathLst>
              <a:path w="883" h="340">
                <a:moveTo>
                  <a:pt x="55" y="340"/>
                </a:moveTo>
                <a:cubicBezTo>
                  <a:pt x="63" y="104"/>
                  <a:pt x="0" y="58"/>
                  <a:pt x="185" y="40"/>
                </a:cubicBezTo>
                <a:cubicBezTo>
                  <a:pt x="234" y="24"/>
                  <a:pt x="283" y="16"/>
                  <a:pt x="331" y="0"/>
                </a:cubicBezTo>
                <a:cubicBezTo>
                  <a:pt x="439" y="3"/>
                  <a:pt x="547" y="4"/>
                  <a:pt x="655" y="8"/>
                </a:cubicBezTo>
                <a:cubicBezTo>
                  <a:pt x="883" y="16"/>
                  <a:pt x="817" y="66"/>
                  <a:pt x="817" y="332"/>
                </a:cubicBezTo>
              </a:path>
            </a:pathLst>
          </a:custGeom>
          <a:noFill/>
          <a:ln w="28575" cap="flat" cmpd="sng">
            <a:solidFill>
              <a:srgbClr val="FF0066"/>
            </a:solidFill>
            <a:prstDash val="solid"/>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28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28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92874"/>
                                        </p:tgtEl>
                                        <p:attrNameLst>
                                          <p:attrName>style.visibility</p:attrName>
                                        </p:attrNameLst>
                                      </p:cBhvr>
                                      <p:to>
                                        <p:strVal val="visible"/>
                                      </p:to>
                                    </p:set>
                                    <p:anim calcmode="lin" valueType="num">
                                      <p:cBhvr additive="base">
                                        <p:cTn id="15" dur="500" fill="hold"/>
                                        <p:tgtEl>
                                          <p:spTgt spid="292874"/>
                                        </p:tgtEl>
                                        <p:attrNameLst>
                                          <p:attrName>ppt_x</p:attrName>
                                        </p:attrNameLst>
                                      </p:cBhvr>
                                      <p:tavLst>
                                        <p:tav tm="0">
                                          <p:val>
                                            <p:strVal val="0-#ppt_w/2"/>
                                          </p:val>
                                        </p:tav>
                                        <p:tav tm="100000">
                                          <p:val>
                                            <p:strVal val="#ppt_x"/>
                                          </p:val>
                                        </p:tav>
                                      </p:tavLst>
                                    </p:anim>
                                    <p:anim calcmode="lin" valueType="num">
                                      <p:cBhvr additive="base">
                                        <p:cTn id="16" dur="500" fill="hold"/>
                                        <p:tgtEl>
                                          <p:spTgt spid="29287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92875"/>
                                        </p:tgtEl>
                                        <p:attrNameLst>
                                          <p:attrName>style.visibility</p:attrName>
                                        </p:attrNameLst>
                                      </p:cBhvr>
                                      <p:to>
                                        <p:strVal val="visible"/>
                                      </p:to>
                                    </p:set>
                                    <p:anim calcmode="lin" valueType="num">
                                      <p:cBhvr additive="base">
                                        <p:cTn id="21" dur="500" fill="hold"/>
                                        <p:tgtEl>
                                          <p:spTgt spid="292875"/>
                                        </p:tgtEl>
                                        <p:attrNameLst>
                                          <p:attrName>ppt_x</p:attrName>
                                        </p:attrNameLst>
                                      </p:cBhvr>
                                      <p:tavLst>
                                        <p:tav tm="0">
                                          <p:val>
                                            <p:strVal val="0-#ppt_w/2"/>
                                          </p:val>
                                        </p:tav>
                                        <p:tav tm="100000">
                                          <p:val>
                                            <p:strVal val="#ppt_x"/>
                                          </p:val>
                                        </p:tav>
                                      </p:tavLst>
                                    </p:anim>
                                    <p:anim calcmode="lin" valueType="num">
                                      <p:cBhvr additive="base">
                                        <p:cTn id="22" dur="500" fill="hold"/>
                                        <p:tgtEl>
                                          <p:spTgt spid="292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3892"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38" name="Object 5"/>
          <p:cNvGraphicFramePr>
            <a:graphicFrameLocks noChangeAspect="1"/>
          </p:cNvGraphicFramePr>
          <p:nvPr/>
        </p:nvGraphicFramePr>
        <p:xfrm>
          <a:off x="2667000" y="1752600"/>
          <a:ext cx="3784600" cy="3276600"/>
        </p:xfrm>
        <a:graphic>
          <a:graphicData uri="http://schemas.openxmlformats.org/presentationml/2006/ole">
            <p:oleObj spid="_x0000_s970754" name="Image" r:id="rId3" imgW="3784127" imgH="3276190" progId="">
              <p:embed/>
            </p:oleObj>
          </a:graphicData>
        </a:graphic>
      </p:graphicFrame>
      <p:sp>
        <p:nvSpPr>
          <p:cNvPr id="293894" name="AutoShape 6"/>
          <p:cNvSpPr>
            <a:spLocks noChangeArrowheads="1"/>
          </p:cNvSpPr>
          <p:nvPr/>
        </p:nvSpPr>
        <p:spPr bwMode="auto">
          <a:xfrm>
            <a:off x="3429000" y="2514600"/>
            <a:ext cx="27432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3894"/>
                                        </p:tgtEl>
                                        <p:attrNameLst>
                                          <p:attrName>style.visibility</p:attrName>
                                        </p:attrNameLst>
                                      </p:cBhvr>
                                      <p:to>
                                        <p:strVal val="visible"/>
                                      </p:to>
                                    </p:set>
                                    <p:animEffect transition="in" filter="barn(outHorizontal)">
                                      <p:cBhvr>
                                        <p:cTn id="7" dur="500"/>
                                        <p:tgtEl>
                                          <p:spTgt spid="293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4916"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0962" name="Object 5"/>
          <p:cNvGraphicFramePr>
            <a:graphicFrameLocks noChangeAspect="1"/>
          </p:cNvGraphicFramePr>
          <p:nvPr/>
        </p:nvGraphicFramePr>
        <p:xfrm>
          <a:off x="2438400" y="1828800"/>
          <a:ext cx="3784600" cy="3276600"/>
        </p:xfrm>
        <a:graphic>
          <a:graphicData uri="http://schemas.openxmlformats.org/presentationml/2006/ole">
            <p:oleObj spid="_x0000_s971778" name="Image" r:id="rId3" imgW="3784127" imgH="3276190" progId="">
              <p:embed/>
            </p:oleObj>
          </a:graphicData>
        </a:graphic>
      </p:graphicFrame>
      <p:sp>
        <p:nvSpPr>
          <p:cNvPr id="294918" name="Freeform 6"/>
          <p:cNvSpPr>
            <a:spLocks/>
          </p:cNvSpPr>
          <p:nvPr/>
        </p:nvSpPr>
        <p:spPr bwMode="auto">
          <a:xfrm>
            <a:off x="3100388" y="2592388"/>
            <a:ext cx="530225" cy="2251075"/>
          </a:xfrm>
          <a:custGeom>
            <a:avLst/>
            <a:gdLst/>
            <a:ahLst/>
            <a:cxnLst>
              <a:cxn ang="0">
                <a:pos x="27" y="23"/>
              </a:cxn>
              <a:cxn ang="0">
                <a:pos x="144" y="32"/>
              </a:cxn>
              <a:cxn ang="0">
                <a:pos x="333" y="95"/>
              </a:cxn>
              <a:cxn ang="0">
                <a:pos x="315" y="1400"/>
              </a:cxn>
              <a:cxn ang="0">
                <a:pos x="288" y="1418"/>
              </a:cxn>
              <a:cxn ang="0">
                <a:pos x="0" y="1409"/>
              </a:cxn>
            </a:cxnLst>
            <a:rect l="0" t="0" r="r" b="b"/>
            <a:pathLst>
              <a:path w="334" h="1418">
                <a:moveTo>
                  <a:pt x="27" y="23"/>
                </a:moveTo>
                <a:cubicBezTo>
                  <a:pt x="66" y="26"/>
                  <a:pt x="105" y="29"/>
                  <a:pt x="144" y="32"/>
                </a:cubicBezTo>
                <a:cubicBezTo>
                  <a:pt x="279" y="41"/>
                  <a:pt x="301" y="0"/>
                  <a:pt x="333" y="95"/>
                </a:cubicBezTo>
                <a:cubicBezTo>
                  <a:pt x="325" y="530"/>
                  <a:pt x="334" y="965"/>
                  <a:pt x="315" y="1400"/>
                </a:cubicBezTo>
                <a:cubicBezTo>
                  <a:pt x="315" y="1411"/>
                  <a:pt x="297" y="1412"/>
                  <a:pt x="288" y="1418"/>
                </a:cubicBezTo>
                <a:cubicBezTo>
                  <a:pt x="114" y="1405"/>
                  <a:pt x="210" y="1409"/>
                  <a:pt x="0" y="1409"/>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4919" name="Freeform 7"/>
          <p:cNvSpPr>
            <a:spLocks/>
          </p:cNvSpPr>
          <p:nvPr/>
        </p:nvSpPr>
        <p:spPr bwMode="auto">
          <a:xfrm>
            <a:off x="5378450" y="2589213"/>
            <a:ext cx="708025" cy="2351087"/>
          </a:xfrm>
          <a:custGeom>
            <a:avLst/>
            <a:gdLst/>
            <a:ahLst/>
            <a:cxnLst>
              <a:cxn ang="0">
                <a:pos x="446" y="7"/>
              </a:cxn>
              <a:cxn ang="0">
                <a:pos x="50" y="43"/>
              </a:cxn>
              <a:cxn ang="0">
                <a:pos x="32" y="259"/>
              </a:cxn>
              <a:cxn ang="0">
                <a:pos x="41" y="1357"/>
              </a:cxn>
              <a:cxn ang="0">
                <a:pos x="365" y="1447"/>
              </a:cxn>
              <a:cxn ang="0">
                <a:pos x="419" y="1447"/>
              </a:cxn>
            </a:cxnLst>
            <a:rect l="0" t="0" r="r" b="b"/>
            <a:pathLst>
              <a:path w="446" h="1481">
                <a:moveTo>
                  <a:pt x="446" y="7"/>
                </a:moveTo>
                <a:cubicBezTo>
                  <a:pt x="316" y="39"/>
                  <a:pt x="178" y="0"/>
                  <a:pt x="50" y="43"/>
                </a:cubicBezTo>
                <a:cubicBezTo>
                  <a:pt x="0" y="118"/>
                  <a:pt x="26" y="143"/>
                  <a:pt x="32" y="259"/>
                </a:cubicBezTo>
                <a:cubicBezTo>
                  <a:pt x="35" y="625"/>
                  <a:pt x="27" y="991"/>
                  <a:pt x="41" y="1357"/>
                </a:cubicBezTo>
                <a:cubicBezTo>
                  <a:pt x="46" y="1481"/>
                  <a:pt x="359" y="1447"/>
                  <a:pt x="365" y="1447"/>
                </a:cubicBezTo>
                <a:cubicBezTo>
                  <a:pt x="383" y="1448"/>
                  <a:pt x="401" y="1447"/>
                  <a:pt x="419" y="1447"/>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4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4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60" name="Text Box 4"/>
          <p:cNvSpPr txBox="1">
            <a:spLocks noChangeArrowheads="1"/>
          </p:cNvSpPr>
          <p:nvPr/>
        </p:nvSpPr>
        <p:spPr bwMode="auto">
          <a:xfrm>
            <a:off x="539750" y="476250"/>
            <a:ext cx="8280400" cy="1739900"/>
          </a:xfrm>
          <a:prstGeom prst="rect">
            <a:avLst/>
          </a:prstGeom>
          <a:noFill/>
          <a:ln w="9525">
            <a:noFill/>
            <a:miter lim="800000"/>
            <a:headEnd/>
            <a:tailEnd/>
          </a:ln>
          <a:effectLst/>
        </p:spPr>
        <p:txBody>
          <a:bodyPr>
            <a:spAutoFit/>
          </a:bodyPr>
          <a:lstStyle/>
          <a:p>
            <a:r>
              <a:rPr lang="en-US" altLang="zh-CN" b="1" dirty="0"/>
              <a:t>       </a:t>
            </a:r>
            <a:r>
              <a:rPr lang="zh-CN" altLang="en-US" b="1" dirty="0"/>
              <a:t>例</a:t>
            </a:r>
            <a:r>
              <a:rPr lang="en-US" altLang="zh-CN" b="1" dirty="0"/>
              <a:t>7-10   </a:t>
            </a:r>
            <a:r>
              <a:rPr lang="zh-CN" altLang="en-US" b="1" dirty="0"/>
              <a:t>用</a:t>
            </a:r>
            <a:r>
              <a:rPr lang="zh-CN" altLang="en-US" dirty="0"/>
              <a:t>卡诺图化简函数</a:t>
            </a:r>
            <a:r>
              <a:rPr lang="en-US" altLang="zh-CN" i="1" dirty="0"/>
              <a:t>Y</a:t>
            </a:r>
            <a:r>
              <a:rPr lang="en-US" altLang="zh-CN" dirty="0"/>
              <a:t>=∑</a:t>
            </a:r>
            <a:r>
              <a:rPr lang="en-US" altLang="zh-CN" i="1" dirty="0"/>
              <a:t>m</a:t>
            </a:r>
            <a:r>
              <a:rPr lang="zh-CN" altLang="en-US" dirty="0"/>
              <a:t>（</a:t>
            </a:r>
            <a:r>
              <a:rPr lang="en-US" altLang="zh-CN" dirty="0"/>
              <a:t>1</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8</a:t>
            </a:r>
            <a:r>
              <a:rPr lang="zh-CN" altLang="en-US" dirty="0"/>
              <a:t>，</a:t>
            </a:r>
            <a:r>
              <a:rPr lang="en-US" altLang="zh-CN" dirty="0"/>
              <a:t>12</a:t>
            </a:r>
            <a:r>
              <a:rPr lang="zh-CN" altLang="en-US" dirty="0"/>
              <a:t>，</a:t>
            </a:r>
            <a:r>
              <a:rPr lang="en-US" altLang="zh-CN" dirty="0"/>
              <a:t>13</a:t>
            </a:r>
            <a:r>
              <a:rPr lang="zh-CN" altLang="en-US" dirty="0"/>
              <a:t>，</a:t>
            </a:r>
            <a:r>
              <a:rPr lang="en-US" altLang="zh-CN" dirty="0"/>
              <a:t>15</a:t>
            </a:r>
            <a:r>
              <a:rPr lang="zh-CN" altLang="en-US" dirty="0"/>
              <a:t>）。</a:t>
            </a:r>
            <a:endParaRPr lang="zh-CN" altLang="en-US" b="1" dirty="0"/>
          </a:p>
          <a:p>
            <a:r>
              <a:rPr lang="zh-CN" altLang="en-US" b="1" dirty="0"/>
              <a:t>       解   </a:t>
            </a:r>
            <a:r>
              <a:rPr lang="zh-CN" altLang="en-US" dirty="0"/>
              <a:t>①</a:t>
            </a:r>
            <a:r>
              <a:rPr lang="zh-CN" altLang="en-US" b="1" dirty="0"/>
              <a:t> </a:t>
            </a:r>
            <a:r>
              <a:rPr lang="zh-CN" altLang="en-US" dirty="0"/>
              <a:t>画出</a:t>
            </a:r>
            <a:r>
              <a:rPr lang="en-US" altLang="zh-CN" i="1" dirty="0"/>
              <a:t>Y</a:t>
            </a:r>
            <a:r>
              <a:rPr lang="zh-CN" altLang="en-US" dirty="0"/>
              <a:t>的卡诺图，如图</a:t>
            </a:r>
            <a:r>
              <a:rPr lang="en-US" altLang="zh-CN" dirty="0"/>
              <a:t>7-22</a:t>
            </a:r>
            <a:r>
              <a:rPr lang="zh-CN" altLang="en-US" dirty="0"/>
              <a:t>所示。   </a:t>
            </a:r>
          </a:p>
          <a:p>
            <a:r>
              <a:rPr lang="zh-CN" altLang="en-US" dirty="0"/>
              <a:t>       ② 合并“</a:t>
            </a:r>
            <a:r>
              <a:rPr lang="en-US" altLang="zh-CN" b="1" dirty="0"/>
              <a:t>1</a:t>
            </a:r>
            <a:r>
              <a:rPr lang="zh-CN" altLang="en-US" dirty="0"/>
              <a:t>格”。图中画了</a:t>
            </a:r>
            <a:r>
              <a:rPr lang="en-US" altLang="zh-CN" dirty="0"/>
              <a:t>1</a:t>
            </a:r>
            <a:r>
              <a:rPr lang="zh-CN" altLang="en-US" dirty="0"/>
              <a:t>个“四格组”的圈，</a:t>
            </a:r>
            <a:r>
              <a:rPr lang="en-US" altLang="zh-CN" dirty="0"/>
              <a:t>4</a:t>
            </a:r>
            <a:r>
              <a:rPr lang="zh-CN" altLang="en-US" dirty="0"/>
              <a:t>个“两格组”的圈，但这种方案是错误的，因为“四格组”圈中所有“</a:t>
            </a:r>
            <a:r>
              <a:rPr lang="en-US" altLang="zh-CN" b="1" dirty="0"/>
              <a:t>1</a:t>
            </a:r>
            <a:r>
              <a:rPr lang="zh-CN" altLang="en-US" dirty="0"/>
              <a:t>格”都被圈过两次。正确方案是只保留图中</a:t>
            </a:r>
            <a:r>
              <a:rPr lang="en-US" altLang="zh-CN" dirty="0"/>
              <a:t>4</a:t>
            </a:r>
            <a:r>
              <a:rPr lang="zh-CN" altLang="en-US" dirty="0"/>
              <a:t>个“两格组”的圈。</a:t>
            </a:r>
          </a:p>
          <a:p>
            <a:r>
              <a:rPr lang="zh-CN" altLang="en-US" dirty="0"/>
              <a:t>       ③ 写出最简</a:t>
            </a:r>
            <a:r>
              <a:rPr lang="zh-CN" altLang="en-US" b="1" dirty="0"/>
              <a:t>与或</a:t>
            </a:r>
            <a:r>
              <a:rPr lang="zh-CN" altLang="en-US" dirty="0"/>
              <a:t>表达式</a:t>
            </a:r>
            <a:r>
              <a:rPr lang="en-US" altLang="zh-CN" dirty="0"/>
              <a:t>: </a:t>
            </a:r>
          </a:p>
        </p:txBody>
      </p:sp>
      <p:sp>
        <p:nvSpPr>
          <p:cNvPr id="941062"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1" name="Object 5"/>
          <p:cNvGraphicFramePr>
            <a:graphicFrameLocks noChangeAspect="1"/>
          </p:cNvGraphicFramePr>
          <p:nvPr/>
        </p:nvGraphicFramePr>
        <p:xfrm>
          <a:off x="1258888" y="2276475"/>
          <a:ext cx="3370262" cy="360363"/>
        </p:xfrm>
        <a:graphic>
          <a:graphicData uri="http://schemas.openxmlformats.org/presentationml/2006/ole">
            <p:oleObj spid="_x0000_s941061" name="公式" r:id="rId3" imgW="1981080" imgH="215640" progId="Equation.3">
              <p:embed/>
            </p:oleObj>
          </a:graphicData>
        </a:graphic>
      </p:graphicFrame>
      <p:pic>
        <p:nvPicPr>
          <p:cNvPr id="941063" name="Picture 7" descr="0112"/>
          <p:cNvPicPr>
            <a:picLocks noChangeAspect="1" noChangeArrowheads="1"/>
          </p:cNvPicPr>
          <p:nvPr/>
        </p:nvPicPr>
        <p:blipFill>
          <a:blip r:embed="rId4" cstate="print"/>
          <a:srcRect/>
          <a:stretch>
            <a:fillRect/>
          </a:stretch>
        </p:blipFill>
        <p:spPr bwMode="auto">
          <a:xfrm>
            <a:off x="6372225" y="1773238"/>
            <a:ext cx="1800225" cy="1728787"/>
          </a:xfrm>
          <a:prstGeom prst="rect">
            <a:avLst/>
          </a:prstGeom>
          <a:noFill/>
        </p:spPr>
      </p:pic>
      <p:sp>
        <p:nvSpPr>
          <p:cNvPr id="941064" name="Text Box 8"/>
          <p:cNvSpPr txBox="1">
            <a:spLocks noChangeArrowheads="1"/>
          </p:cNvSpPr>
          <p:nvPr/>
        </p:nvSpPr>
        <p:spPr bwMode="auto">
          <a:xfrm>
            <a:off x="6877050" y="3573463"/>
            <a:ext cx="1150938"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7-22</a:t>
            </a:r>
          </a:p>
        </p:txBody>
      </p:sp>
      <p:sp>
        <p:nvSpPr>
          <p:cNvPr id="941065" name="Text Box 9"/>
          <p:cNvSpPr txBox="1">
            <a:spLocks noChangeArrowheads="1"/>
          </p:cNvSpPr>
          <p:nvPr/>
        </p:nvSpPr>
        <p:spPr bwMode="auto">
          <a:xfrm>
            <a:off x="611188" y="2781300"/>
            <a:ext cx="5473700"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例</a:t>
            </a:r>
            <a:r>
              <a:rPr lang="en-US" altLang="zh-CN" b="1" dirty="0"/>
              <a:t>7-11   </a:t>
            </a:r>
            <a:r>
              <a:rPr lang="zh-CN" altLang="en-US" dirty="0"/>
              <a:t>利用卡诺图化简函数</a:t>
            </a:r>
            <a:r>
              <a:rPr lang="en-US" altLang="zh-CN" dirty="0"/>
              <a:t>: </a:t>
            </a:r>
          </a:p>
        </p:txBody>
      </p:sp>
      <p:sp>
        <p:nvSpPr>
          <p:cNvPr id="941067" name="Rectangle 1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6" name="Object 10"/>
          <p:cNvGraphicFramePr>
            <a:graphicFrameLocks noChangeAspect="1"/>
          </p:cNvGraphicFramePr>
          <p:nvPr/>
        </p:nvGraphicFramePr>
        <p:xfrm>
          <a:off x="1187450" y="3284538"/>
          <a:ext cx="3133725" cy="334962"/>
        </p:xfrm>
        <a:graphic>
          <a:graphicData uri="http://schemas.openxmlformats.org/presentationml/2006/ole">
            <p:oleObj spid="_x0000_s941066" name="公式" r:id="rId5" imgW="1993680" imgH="215640" progId="Equation.3">
              <p:embed/>
            </p:oleObj>
          </a:graphicData>
        </a:graphic>
      </p:graphicFrame>
      <p:sp>
        <p:nvSpPr>
          <p:cNvPr id="941068" name="Text Box 12"/>
          <p:cNvSpPr txBox="1">
            <a:spLocks noChangeArrowheads="1"/>
          </p:cNvSpPr>
          <p:nvPr/>
        </p:nvSpPr>
        <p:spPr bwMode="auto">
          <a:xfrm>
            <a:off x="755650" y="3789363"/>
            <a:ext cx="5400675" cy="1190625"/>
          </a:xfrm>
          <a:prstGeom prst="rect">
            <a:avLst/>
          </a:prstGeom>
          <a:noFill/>
          <a:ln w="9525">
            <a:noFill/>
            <a:miter lim="800000"/>
            <a:headEnd/>
            <a:tailEnd/>
          </a:ln>
          <a:effectLst/>
        </p:spPr>
        <p:txBody>
          <a:bodyPr>
            <a:spAutoFit/>
          </a:bodyPr>
          <a:lstStyle/>
          <a:p>
            <a:r>
              <a:rPr lang="en-US" altLang="zh-CN" b="1"/>
              <a:t>     </a:t>
            </a:r>
            <a:r>
              <a:rPr lang="zh-CN" altLang="en-US" b="1"/>
              <a:t>解  </a:t>
            </a:r>
            <a:r>
              <a:rPr lang="zh-CN" altLang="en-US"/>
              <a:t>① 画出</a:t>
            </a:r>
            <a:r>
              <a:rPr lang="en-US" altLang="zh-CN" i="1"/>
              <a:t>Y</a:t>
            </a:r>
            <a:r>
              <a:rPr lang="zh-CN" altLang="en-US"/>
              <a:t>的卡诺图，如图</a:t>
            </a:r>
            <a:r>
              <a:rPr lang="en-US" altLang="zh-CN"/>
              <a:t>7-23</a:t>
            </a:r>
            <a:r>
              <a:rPr lang="zh-CN" altLang="en-US"/>
              <a:t>所示。</a:t>
            </a:r>
          </a:p>
          <a:p>
            <a:r>
              <a:rPr lang="zh-CN" altLang="en-US"/>
              <a:t>     ② 合并“</a:t>
            </a:r>
            <a:r>
              <a:rPr lang="en-US" altLang="zh-CN" b="1"/>
              <a:t>1</a:t>
            </a:r>
            <a:r>
              <a:rPr lang="zh-CN" altLang="en-US"/>
              <a:t>格”。注意</a:t>
            </a:r>
            <a:r>
              <a:rPr lang="en-US" altLang="zh-CN"/>
              <a:t>4</a:t>
            </a:r>
            <a:r>
              <a:rPr lang="zh-CN" altLang="en-US"/>
              <a:t>个角上的“</a:t>
            </a:r>
            <a:r>
              <a:rPr lang="en-US" altLang="zh-CN" b="1"/>
              <a:t>1</a:t>
            </a:r>
            <a:r>
              <a:rPr lang="zh-CN" altLang="en-US"/>
              <a:t>格”应圈在一起进行合并。</a:t>
            </a:r>
          </a:p>
          <a:p>
            <a:r>
              <a:rPr lang="zh-CN" altLang="en-US"/>
              <a:t>    ③ 写出最简</a:t>
            </a:r>
            <a:r>
              <a:rPr lang="zh-CN" altLang="en-US" b="1"/>
              <a:t>与或</a:t>
            </a:r>
            <a:r>
              <a:rPr lang="zh-CN" altLang="en-US"/>
              <a:t>表达式</a:t>
            </a:r>
            <a:r>
              <a:rPr lang="en-US" altLang="zh-CN"/>
              <a:t>: </a:t>
            </a:r>
          </a:p>
        </p:txBody>
      </p:sp>
      <p:sp>
        <p:nvSpPr>
          <p:cNvPr id="941070" name="Rectangle 1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9" name="Object 13"/>
          <p:cNvGraphicFramePr>
            <a:graphicFrameLocks noChangeAspect="1"/>
          </p:cNvGraphicFramePr>
          <p:nvPr/>
        </p:nvGraphicFramePr>
        <p:xfrm>
          <a:off x="2411413" y="5013325"/>
          <a:ext cx="2197100" cy="382588"/>
        </p:xfrm>
        <a:graphic>
          <a:graphicData uri="http://schemas.openxmlformats.org/presentationml/2006/ole">
            <p:oleObj spid="_x0000_s941069" name="公式" r:id="rId6" imgW="1218960" imgH="215640" progId="Equation.3">
              <p:embed/>
            </p:oleObj>
          </a:graphicData>
        </a:graphic>
      </p:graphicFrame>
      <p:sp>
        <p:nvSpPr>
          <p:cNvPr id="941071" name="Text Box 15"/>
          <p:cNvSpPr txBox="1">
            <a:spLocks noChangeArrowheads="1"/>
          </p:cNvSpPr>
          <p:nvPr/>
        </p:nvSpPr>
        <p:spPr bwMode="auto">
          <a:xfrm>
            <a:off x="684213" y="5445125"/>
            <a:ext cx="5543550" cy="641350"/>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rPr>
              <a:t>       </a:t>
            </a:r>
            <a:r>
              <a:rPr lang="zh-CN" altLang="en-US" b="1">
                <a:solidFill>
                  <a:srgbClr val="FF0000"/>
                </a:solidFill>
              </a:rPr>
              <a:t>注意：</a:t>
            </a:r>
            <a:r>
              <a:rPr lang="zh-CN" altLang="en-US"/>
              <a:t>在卡诺图中合并“</a:t>
            </a:r>
            <a:r>
              <a:rPr lang="en-US" altLang="zh-CN"/>
              <a:t>0</a:t>
            </a:r>
            <a:r>
              <a:rPr lang="zh-CN" altLang="en-US"/>
              <a:t>格”，将得到反函数的最简与或式。</a:t>
            </a:r>
          </a:p>
        </p:txBody>
      </p:sp>
      <p:pic>
        <p:nvPicPr>
          <p:cNvPr id="941072" name="Picture 16" descr="0113"/>
          <p:cNvPicPr>
            <a:picLocks noChangeAspect="1" noChangeArrowheads="1"/>
          </p:cNvPicPr>
          <p:nvPr/>
        </p:nvPicPr>
        <p:blipFill>
          <a:blip r:embed="rId7" cstate="print"/>
          <a:srcRect/>
          <a:stretch>
            <a:fillRect/>
          </a:stretch>
        </p:blipFill>
        <p:spPr bwMode="auto">
          <a:xfrm>
            <a:off x="6376988" y="4076700"/>
            <a:ext cx="1873250" cy="1817688"/>
          </a:xfrm>
          <a:prstGeom prst="rect">
            <a:avLst/>
          </a:prstGeom>
          <a:noFill/>
        </p:spPr>
      </p:pic>
      <p:sp>
        <p:nvSpPr>
          <p:cNvPr id="941073" name="Text Box 17"/>
          <p:cNvSpPr txBox="1">
            <a:spLocks noChangeArrowheads="1"/>
          </p:cNvSpPr>
          <p:nvPr/>
        </p:nvSpPr>
        <p:spPr bwMode="auto">
          <a:xfrm>
            <a:off x="7092950" y="6021388"/>
            <a:ext cx="935038"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7-23</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Text Box 4"/>
          <p:cNvSpPr txBox="1">
            <a:spLocks noChangeArrowheads="1"/>
          </p:cNvSpPr>
          <p:nvPr/>
        </p:nvSpPr>
        <p:spPr bwMode="auto">
          <a:xfrm>
            <a:off x="539552" y="332656"/>
            <a:ext cx="8137525" cy="1631216"/>
          </a:xfrm>
          <a:prstGeom prst="rect">
            <a:avLst/>
          </a:prstGeom>
          <a:noFill/>
          <a:ln w="9525">
            <a:noFill/>
            <a:miter lim="800000"/>
            <a:headEnd/>
            <a:tailEnd/>
          </a:ln>
          <a:effectLst/>
        </p:spPr>
        <p:txBody>
          <a:bodyPr>
            <a:spAutoFit/>
          </a:bodyPr>
          <a:lstStyle/>
          <a:p>
            <a:r>
              <a:rPr lang="en-US" altLang="zh-CN" sz="2000" b="1" dirty="0"/>
              <a:t>       </a:t>
            </a:r>
            <a:r>
              <a:rPr lang="zh-CN" altLang="en-US" sz="2000" b="1" dirty="0"/>
              <a:t>例</a:t>
            </a:r>
            <a:r>
              <a:rPr lang="en-US" altLang="zh-CN" sz="2000" b="1" dirty="0"/>
              <a:t>7-12  </a:t>
            </a:r>
            <a:r>
              <a:rPr lang="zh-CN" altLang="en-US" sz="2000" dirty="0"/>
              <a:t>函数</a:t>
            </a:r>
            <a:r>
              <a:rPr lang="en-US" altLang="zh-CN" sz="2000" i="1" dirty="0"/>
              <a:t>Y = AB + BC + CA</a:t>
            </a:r>
            <a:r>
              <a:rPr lang="zh-CN" altLang="en-US" sz="2000" dirty="0"/>
              <a:t>，用卡诺图求出    的最简</a:t>
            </a:r>
            <a:r>
              <a:rPr lang="zh-CN" altLang="en-US" sz="2000" b="1" dirty="0"/>
              <a:t>与或</a:t>
            </a:r>
            <a:r>
              <a:rPr lang="zh-CN" altLang="en-US" sz="2000" dirty="0"/>
              <a:t>表达式。</a:t>
            </a:r>
            <a:endParaRPr lang="zh-CN" altLang="en-US" sz="2000" b="1" dirty="0"/>
          </a:p>
          <a:p>
            <a:r>
              <a:rPr lang="zh-CN" altLang="en-US" sz="2000" b="1" dirty="0"/>
              <a:t>       解  </a:t>
            </a:r>
            <a:r>
              <a:rPr lang="zh-CN" altLang="en-US" sz="2000" dirty="0"/>
              <a:t>① 画出</a:t>
            </a:r>
            <a:r>
              <a:rPr lang="en-US" altLang="zh-CN" sz="2000" i="1" dirty="0"/>
              <a:t>Y</a:t>
            </a:r>
            <a:r>
              <a:rPr lang="zh-CN" altLang="en-US" sz="2000" dirty="0"/>
              <a:t>的卡诺图，如图</a:t>
            </a:r>
            <a:r>
              <a:rPr lang="en-US" altLang="zh-CN" sz="2000" dirty="0"/>
              <a:t>7-24</a:t>
            </a:r>
            <a:r>
              <a:rPr lang="zh-CN" altLang="en-US" sz="2000" dirty="0"/>
              <a:t>所示。</a:t>
            </a:r>
          </a:p>
          <a:p>
            <a:r>
              <a:rPr lang="zh-CN" altLang="en-US" sz="2000" dirty="0"/>
              <a:t>       ② 合并“</a:t>
            </a:r>
            <a:r>
              <a:rPr lang="en-US" altLang="zh-CN" sz="2000" b="1" dirty="0"/>
              <a:t>0</a:t>
            </a:r>
            <a:r>
              <a:rPr lang="zh-CN" altLang="en-US" sz="2000" dirty="0"/>
              <a:t>格”。</a:t>
            </a:r>
          </a:p>
          <a:p>
            <a:r>
              <a:rPr lang="zh-CN" altLang="en-US" sz="2000" dirty="0"/>
              <a:t>       ③ 写出的最简</a:t>
            </a:r>
            <a:r>
              <a:rPr lang="zh-CN" altLang="en-US" sz="2000" b="1" dirty="0"/>
              <a:t>与或</a:t>
            </a:r>
            <a:r>
              <a:rPr lang="zh-CN" altLang="en-US" sz="2000" dirty="0"/>
              <a:t>表达式 </a:t>
            </a:r>
          </a:p>
        </p:txBody>
      </p:sp>
      <p:sp>
        <p:nvSpPr>
          <p:cNvPr id="942086"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085" name="Object 5"/>
          <p:cNvGraphicFramePr>
            <a:graphicFrameLocks noChangeAspect="1"/>
          </p:cNvGraphicFramePr>
          <p:nvPr/>
        </p:nvGraphicFramePr>
        <p:xfrm>
          <a:off x="6300192" y="332656"/>
          <a:ext cx="269875" cy="332904"/>
        </p:xfrm>
        <a:graphic>
          <a:graphicData uri="http://schemas.openxmlformats.org/presentationml/2006/ole">
            <p:oleObj spid="_x0000_s942085" name="公式" r:id="rId3" imgW="139639" imgH="190417" progId="Equation.3">
              <p:embed/>
            </p:oleObj>
          </a:graphicData>
        </a:graphic>
      </p:graphicFrame>
      <p:pic>
        <p:nvPicPr>
          <p:cNvPr id="942087" name="Picture 7" descr="0114"/>
          <p:cNvPicPr>
            <a:picLocks noChangeAspect="1" noChangeArrowheads="1"/>
          </p:cNvPicPr>
          <p:nvPr/>
        </p:nvPicPr>
        <p:blipFill>
          <a:blip r:embed="rId4" cstate="print"/>
          <a:srcRect/>
          <a:stretch>
            <a:fillRect/>
          </a:stretch>
        </p:blipFill>
        <p:spPr bwMode="auto">
          <a:xfrm>
            <a:off x="5004048" y="2204864"/>
            <a:ext cx="2646795" cy="1512168"/>
          </a:xfrm>
          <a:prstGeom prst="rect">
            <a:avLst/>
          </a:prstGeom>
          <a:noFill/>
        </p:spPr>
      </p:pic>
      <p:sp>
        <p:nvSpPr>
          <p:cNvPr id="942088" name="Text Box 8"/>
          <p:cNvSpPr txBox="1">
            <a:spLocks noChangeArrowheads="1"/>
          </p:cNvSpPr>
          <p:nvPr/>
        </p:nvSpPr>
        <p:spPr bwMode="auto">
          <a:xfrm>
            <a:off x="5580112" y="4005064"/>
            <a:ext cx="1295400"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7-24</a:t>
            </a:r>
          </a:p>
        </p:txBody>
      </p:sp>
      <p:sp>
        <p:nvSpPr>
          <p:cNvPr id="942089" name="Text Box 9"/>
          <p:cNvSpPr txBox="1">
            <a:spLocks noChangeArrowheads="1"/>
          </p:cNvSpPr>
          <p:nvPr/>
        </p:nvSpPr>
        <p:spPr bwMode="auto">
          <a:xfrm>
            <a:off x="683568" y="4725144"/>
            <a:ext cx="8066087" cy="101566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sz="2000" b="1" dirty="0"/>
              <a:t>结论：</a:t>
            </a:r>
            <a:r>
              <a:rPr lang="zh-CN" altLang="en-US" sz="2000" dirty="0"/>
              <a:t>与公式化简法相比，卡诺图化简逻辑函数具有直观、简便、易于掌握化简结果的准确程度等优点，因而广泛应用于数字电路的分析和设计过程中。</a:t>
            </a:r>
          </a:p>
        </p:txBody>
      </p:sp>
      <p:graphicFrame>
        <p:nvGraphicFramePr>
          <p:cNvPr id="8" name="对象 7"/>
          <p:cNvGraphicFramePr>
            <a:graphicFrameLocks noChangeAspect="1"/>
          </p:cNvGraphicFramePr>
          <p:nvPr/>
        </p:nvGraphicFramePr>
        <p:xfrm>
          <a:off x="1187624" y="3212976"/>
          <a:ext cx="2653462" cy="576064"/>
        </p:xfrm>
        <a:graphic>
          <a:graphicData uri="http://schemas.openxmlformats.org/presentationml/2006/ole">
            <p:oleObj spid="_x0000_s942086" name="BMP 图像" r:id="rId5" imgW="1653333" imgH="358171" progId="PBrush">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2" name="Text Box 4"/>
          <p:cNvSpPr txBox="1">
            <a:spLocks noChangeArrowheads="1"/>
          </p:cNvSpPr>
          <p:nvPr/>
        </p:nvSpPr>
        <p:spPr bwMode="auto">
          <a:xfrm>
            <a:off x="611188" y="476250"/>
            <a:ext cx="8137525" cy="3937000"/>
          </a:xfrm>
          <a:prstGeom prst="rect">
            <a:avLst/>
          </a:prstGeom>
          <a:noFill/>
          <a:ln w="9525">
            <a:noFill/>
            <a:miter lim="800000"/>
            <a:headEnd/>
            <a:tailEnd/>
          </a:ln>
          <a:effectLst/>
        </p:spPr>
        <p:txBody>
          <a:bodyPr>
            <a:spAutoFit/>
          </a:bodyPr>
          <a:lstStyle/>
          <a:p>
            <a:r>
              <a:rPr lang="en-US" altLang="zh-CN" b="1"/>
              <a:t>       </a:t>
            </a:r>
            <a:r>
              <a:rPr lang="zh-CN" altLang="en-US" b="1"/>
              <a:t>二进制具有以下优点：</a:t>
            </a:r>
          </a:p>
          <a:p>
            <a:r>
              <a:rPr lang="zh-CN" altLang="en-US"/>
              <a:t>（</a:t>
            </a:r>
            <a:r>
              <a:rPr lang="en-US" altLang="zh-CN"/>
              <a:t>1</a:t>
            </a:r>
            <a:r>
              <a:rPr lang="zh-CN" altLang="en-US"/>
              <a:t>）二进制只有</a:t>
            </a:r>
            <a:r>
              <a:rPr lang="en-US" altLang="zh-CN" b="1"/>
              <a:t>0</a:t>
            </a:r>
            <a:r>
              <a:rPr lang="zh-CN" altLang="en-US"/>
              <a:t>和</a:t>
            </a:r>
            <a:r>
              <a:rPr lang="en-US" altLang="zh-CN" b="1"/>
              <a:t>1</a:t>
            </a:r>
            <a:r>
              <a:rPr lang="zh-CN" altLang="en-US"/>
              <a:t>两个代码，因此，在数字系统中，可用电子器件的两种不同状态来表示这两个代码，实现起来非常方便。所以，二进制数的物理实现简单、易行、可靠，并且存储和传送也方便。</a:t>
            </a:r>
          </a:p>
          <a:p>
            <a:r>
              <a:rPr lang="zh-CN" altLang="en-US"/>
              <a:t>（</a:t>
            </a:r>
            <a:r>
              <a:rPr lang="en-US" altLang="zh-CN"/>
              <a:t>2</a:t>
            </a:r>
            <a:r>
              <a:rPr lang="zh-CN" altLang="en-US"/>
              <a:t>）二进制运算规则简单，有利于简化计算机的内部结构，提高运算速度。</a:t>
            </a:r>
          </a:p>
          <a:p>
            <a:r>
              <a:rPr lang="zh-CN" altLang="en-US"/>
              <a:t>二进制数的缺点是书写位数太多，不便记忆。为此数字系统通常用八进制和十六进制。</a:t>
            </a:r>
          </a:p>
          <a:p>
            <a:r>
              <a:rPr lang="zh-CN" altLang="en-US"/>
              <a:t>       </a:t>
            </a:r>
          </a:p>
          <a:p>
            <a:r>
              <a:rPr lang="zh-CN" altLang="en-US"/>
              <a:t>      八进制有</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r>
              <a:rPr lang="zh-CN" altLang="en-US"/>
              <a:t>八个数码，基数为</a:t>
            </a:r>
            <a:r>
              <a:rPr lang="en-US" altLang="zh-CN"/>
              <a:t>8</a:t>
            </a:r>
            <a:r>
              <a:rPr lang="zh-CN" altLang="en-US"/>
              <a:t>，它的运算规则是“逢八进一，借一当八”。 </a:t>
            </a:r>
          </a:p>
          <a:p>
            <a:r>
              <a:rPr lang="zh-CN" altLang="en-US"/>
              <a:t>      </a:t>
            </a:r>
          </a:p>
          <a:p>
            <a:r>
              <a:rPr lang="zh-CN" altLang="en-US"/>
              <a:t>       十六进制数采用十六个数码，而且“逢十六进一，借一当十六”。这十六个数码是</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a:t>
            </a:r>
            <a:r>
              <a:rPr lang="en-US" altLang="zh-CN"/>
              <a:t>A</a:t>
            </a:r>
            <a:r>
              <a:rPr lang="zh-CN" altLang="en-US"/>
              <a:t>（对应于十进制数中的</a:t>
            </a:r>
            <a:r>
              <a:rPr lang="en-US" altLang="zh-CN"/>
              <a:t>10</a:t>
            </a:r>
            <a:r>
              <a:rPr lang="zh-CN" altLang="en-US"/>
              <a:t>），</a:t>
            </a:r>
            <a:r>
              <a:rPr lang="en-US" altLang="zh-CN"/>
              <a:t>B</a:t>
            </a:r>
            <a:r>
              <a:rPr lang="zh-CN" altLang="en-US"/>
              <a:t>（</a:t>
            </a:r>
            <a:r>
              <a:rPr lang="en-US" altLang="zh-CN"/>
              <a:t>11</a:t>
            </a:r>
            <a:r>
              <a:rPr lang="zh-CN" altLang="en-US"/>
              <a:t>），</a:t>
            </a:r>
            <a:r>
              <a:rPr lang="en-US" altLang="zh-CN"/>
              <a:t>C</a:t>
            </a:r>
            <a:r>
              <a:rPr lang="zh-CN" altLang="en-US"/>
              <a:t>（</a:t>
            </a:r>
            <a:r>
              <a:rPr lang="en-US" altLang="zh-CN"/>
              <a:t>12</a:t>
            </a:r>
            <a:r>
              <a:rPr lang="zh-CN" altLang="en-US"/>
              <a:t>），</a:t>
            </a:r>
            <a:r>
              <a:rPr lang="en-US" altLang="zh-CN"/>
              <a:t>D</a:t>
            </a:r>
            <a:r>
              <a:rPr lang="zh-CN" altLang="en-US"/>
              <a:t>（</a:t>
            </a:r>
            <a:r>
              <a:rPr lang="en-US" altLang="zh-CN"/>
              <a:t>13</a:t>
            </a:r>
            <a:r>
              <a:rPr lang="zh-CN" altLang="en-US"/>
              <a:t>），</a:t>
            </a:r>
            <a:r>
              <a:rPr lang="en-US" altLang="zh-CN"/>
              <a:t>E</a:t>
            </a:r>
            <a:r>
              <a:rPr lang="zh-CN" altLang="en-US"/>
              <a:t>（</a:t>
            </a:r>
            <a:r>
              <a:rPr lang="en-US" altLang="zh-CN"/>
              <a:t>14</a:t>
            </a:r>
            <a:r>
              <a:rPr lang="zh-CN" altLang="en-US"/>
              <a:t>），</a:t>
            </a:r>
            <a:r>
              <a:rPr lang="en-US" altLang="zh-CN"/>
              <a:t>F</a:t>
            </a:r>
            <a:r>
              <a:rPr lang="zh-CN" altLang="en-US"/>
              <a:t>（</a:t>
            </a:r>
            <a:r>
              <a:rPr lang="en-US" altLang="zh-CN"/>
              <a:t>15</a:t>
            </a:r>
            <a:r>
              <a:rPr lang="zh-CN" altLang="en-US"/>
              <a:t>）。十六进制数的基数是</a:t>
            </a:r>
            <a:r>
              <a:rPr lang="en-US" altLang="zh-CN"/>
              <a:t>16</a:t>
            </a:r>
            <a:r>
              <a:rPr lang="zh-CN" altLang="en-US"/>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pic>
        <p:nvPicPr>
          <p:cNvPr id="73732" name="Picture 5"/>
          <p:cNvPicPr>
            <a:picLocks noChangeAspect="1" noChangeArrowheads="1"/>
          </p:cNvPicPr>
          <p:nvPr/>
        </p:nvPicPr>
        <p:blipFill>
          <a:blip r:embed="rId2" cstate="print"/>
          <a:srcRect/>
          <a:stretch>
            <a:fillRect/>
          </a:stretch>
        </p:blipFill>
        <p:spPr bwMode="auto">
          <a:xfrm>
            <a:off x="228600" y="914400"/>
            <a:ext cx="8686800" cy="947738"/>
          </a:xfrm>
          <a:prstGeom prst="rect">
            <a:avLst/>
          </a:prstGeom>
          <a:noFill/>
          <a:ln w="9525">
            <a:noFill/>
            <a:miter lim="800000"/>
            <a:headEnd/>
            <a:tailEnd/>
          </a:ln>
        </p:spPr>
      </p:pic>
      <p:pic>
        <p:nvPicPr>
          <p:cNvPr id="295942" name="Picture 6"/>
          <p:cNvPicPr>
            <a:picLocks noChangeAspect="1" noChangeArrowheads="1"/>
          </p:cNvPicPr>
          <p:nvPr/>
        </p:nvPicPr>
        <p:blipFill>
          <a:blip r:embed="rId3" cstate="print"/>
          <a:srcRect/>
          <a:stretch>
            <a:fillRect/>
          </a:stretch>
        </p:blipFill>
        <p:spPr bwMode="auto">
          <a:xfrm>
            <a:off x="5292725" y="1916113"/>
            <a:ext cx="3352800" cy="3041650"/>
          </a:xfrm>
          <a:prstGeom prst="rect">
            <a:avLst/>
          </a:prstGeom>
          <a:noFill/>
          <a:ln w="9525">
            <a:noFill/>
            <a:miter lim="800000"/>
            <a:headEnd/>
            <a:tailEnd/>
          </a:ln>
        </p:spPr>
      </p:pic>
      <p:pic>
        <p:nvPicPr>
          <p:cNvPr id="295943" name="Picture 7"/>
          <p:cNvPicPr>
            <a:picLocks noChangeAspect="1" noChangeArrowheads="1"/>
          </p:cNvPicPr>
          <p:nvPr/>
        </p:nvPicPr>
        <p:blipFill>
          <a:blip r:embed="rId4" cstate="print"/>
          <a:srcRect/>
          <a:stretch>
            <a:fillRect/>
          </a:stretch>
        </p:blipFill>
        <p:spPr bwMode="auto">
          <a:xfrm>
            <a:off x="6084888" y="5229225"/>
            <a:ext cx="2179637" cy="358775"/>
          </a:xfrm>
          <a:prstGeom prst="rect">
            <a:avLst/>
          </a:prstGeom>
          <a:noFill/>
          <a:ln w="9525">
            <a:noFill/>
            <a:miter lim="800000"/>
            <a:headEnd/>
            <a:tailEnd/>
          </a:ln>
        </p:spPr>
      </p:pic>
      <p:pic>
        <p:nvPicPr>
          <p:cNvPr id="370688" name="Picture 2048"/>
          <p:cNvPicPr>
            <a:picLocks noChangeAspect="1" noChangeArrowheads="1"/>
          </p:cNvPicPr>
          <p:nvPr/>
        </p:nvPicPr>
        <p:blipFill>
          <a:blip r:embed="rId5" cstate="print"/>
          <a:srcRect/>
          <a:stretch>
            <a:fillRect/>
          </a:stretch>
        </p:blipFill>
        <p:spPr bwMode="auto">
          <a:xfrm>
            <a:off x="900113" y="1989138"/>
            <a:ext cx="3382962" cy="30686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0688"/>
                                        </p:tgtEl>
                                        <p:attrNameLst>
                                          <p:attrName>style.visibility</p:attrName>
                                        </p:attrNameLst>
                                      </p:cBhvr>
                                      <p:to>
                                        <p:strVal val="visible"/>
                                      </p:to>
                                    </p:set>
                                    <p:animEffect transition="in" filter="blinds(horizontal)">
                                      <p:cBhvr>
                                        <p:cTn id="7" dur="500"/>
                                        <p:tgtEl>
                                          <p:spTgt spid="3706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5942"/>
                                        </p:tgtEl>
                                        <p:attrNameLst>
                                          <p:attrName>style.visibility</p:attrName>
                                        </p:attrNameLst>
                                      </p:cBhvr>
                                      <p:to>
                                        <p:strVal val="visible"/>
                                      </p:to>
                                    </p:set>
                                    <p:animEffect transition="in" filter="blinds(horizontal)">
                                      <p:cBhvr>
                                        <p:cTn id="12" dur="500"/>
                                        <p:tgtEl>
                                          <p:spTgt spid="2959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5943"/>
                                        </p:tgtEl>
                                        <p:attrNameLst>
                                          <p:attrName>style.visibility</p:attrName>
                                        </p:attrNameLst>
                                      </p:cBhvr>
                                      <p:to>
                                        <p:strVal val="visible"/>
                                      </p:to>
                                    </p:set>
                                    <p:animEffect transition="in" filter="blinds(horizontal)">
                                      <p:cBhvr>
                                        <p:cTn id="17" dur="500"/>
                                        <p:tgtEl>
                                          <p:spTgt spid="295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6964"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pic>
        <p:nvPicPr>
          <p:cNvPr id="74757" name="Picture 5"/>
          <p:cNvPicPr>
            <a:picLocks noChangeAspect="1" noChangeArrowheads="1"/>
          </p:cNvPicPr>
          <p:nvPr/>
        </p:nvPicPr>
        <p:blipFill>
          <a:blip r:embed="rId2" cstate="print"/>
          <a:srcRect/>
          <a:stretch>
            <a:fillRect/>
          </a:stretch>
        </p:blipFill>
        <p:spPr bwMode="auto">
          <a:xfrm>
            <a:off x="228600" y="990600"/>
            <a:ext cx="8702675" cy="846138"/>
          </a:xfrm>
          <a:prstGeom prst="rect">
            <a:avLst/>
          </a:prstGeom>
          <a:noFill/>
          <a:ln w="9525">
            <a:noFill/>
            <a:miter lim="800000"/>
            <a:headEnd/>
            <a:tailEnd/>
          </a:ln>
        </p:spPr>
      </p:pic>
      <p:pic>
        <p:nvPicPr>
          <p:cNvPr id="296966" name="Picture 6"/>
          <p:cNvPicPr>
            <a:picLocks noChangeAspect="1" noChangeArrowheads="1"/>
          </p:cNvPicPr>
          <p:nvPr/>
        </p:nvPicPr>
        <p:blipFill>
          <a:blip r:embed="rId3" cstate="print"/>
          <a:srcRect/>
          <a:stretch>
            <a:fillRect/>
          </a:stretch>
        </p:blipFill>
        <p:spPr bwMode="auto">
          <a:xfrm>
            <a:off x="5219700" y="2060575"/>
            <a:ext cx="3429000" cy="3173413"/>
          </a:xfrm>
          <a:prstGeom prst="rect">
            <a:avLst/>
          </a:prstGeom>
          <a:noFill/>
          <a:ln w="9525">
            <a:noFill/>
            <a:miter lim="800000"/>
            <a:headEnd/>
            <a:tailEnd/>
          </a:ln>
        </p:spPr>
      </p:pic>
      <p:pic>
        <p:nvPicPr>
          <p:cNvPr id="296967" name="Picture 7"/>
          <p:cNvPicPr>
            <a:picLocks noChangeAspect="1" noChangeArrowheads="1"/>
          </p:cNvPicPr>
          <p:nvPr/>
        </p:nvPicPr>
        <p:blipFill>
          <a:blip r:embed="rId4" cstate="print"/>
          <a:srcRect/>
          <a:stretch>
            <a:fillRect/>
          </a:stretch>
        </p:blipFill>
        <p:spPr bwMode="auto">
          <a:xfrm>
            <a:off x="4716463" y="5373688"/>
            <a:ext cx="4343400" cy="661987"/>
          </a:xfrm>
          <a:prstGeom prst="rect">
            <a:avLst/>
          </a:prstGeom>
          <a:noFill/>
          <a:ln w="9525">
            <a:noFill/>
            <a:miter lim="800000"/>
            <a:headEnd/>
            <a:tailEnd/>
          </a:ln>
        </p:spPr>
      </p:pic>
      <p:pic>
        <p:nvPicPr>
          <p:cNvPr id="371712" name="Picture 0"/>
          <p:cNvPicPr>
            <a:picLocks noChangeAspect="1" noChangeArrowheads="1"/>
          </p:cNvPicPr>
          <p:nvPr/>
        </p:nvPicPr>
        <p:blipFill>
          <a:blip r:embed="rId5" cstate="print"/>
          <a:srcRect/>
          <a:stretch>
            <a:fillRect/>
          </a:stretch>
        </p:blipFill>
        <p:spPr bwMode="auto">
          <a:xfrm>
            <a:off x="971550" y="2060575"/>
            <a:ext cx="3346450" cy="30972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1712"/>
                                        </p:tgtEl>
                                        <p:attrNameLst>
                                          <p:attrName>style.visibility</p:attrName>
                                        </p:attrNameLst>
                                      </p:cBhvr>
                                      <p:to>
                                        <p:strVal val="visible"/>
                                      </p:to>
                                    </p:set>
                                    <p:animEffect transition="in" filter="blinds(horizontal)">
                                      <p:cBhvr>
                                        <p:cTn id="7" dur="500"/>
                                        <p:tgtEl>
                                          <p:spTgt spid="3717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Effect transition="in" filter="blinds(horizontal)">
                                      <p:cBhvr>
                                        <p:cTn id="12" dur="500"/>
                                        <p:tgtEl>
                                          <p:spTgt spid="2969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967"/>
                                        </p:tgtEl>
                                        <p:attrNameLst>
                                          <p:attrName>style.visibility</p:attrName>
                                        </p:attrNameLst>
                                      </p:cBhvr>
                                      <p:to>
                                        <p:strVal val="visible"/>
                                      </p:to>
                                    </p:set>
                                    <p:animEffect transition="in" filter="blinds(horizontal)">
                                      <p:cBhvr>
                                        <p:cTn id="17" dur="500"/>
                                        <p:tgtEl>
                                          <p:spTgt spid="296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cstate="print"/>
          <a:srcRect/>
          <a:stretch>
            <a:fillRect/>
          </a:stretch>
        </p:blipFill>
        <p:spPr bwMode="auto">
          <a:xfrm>
            <a:off x="287160" y="1124744"/>
            <a:ext cx="8581318" cy="4896544"/>
          </a:xfrm>
          <a:prstGeom prst="rect">
            <a:avLst/>
          </a:prstGeom>
          <a:noFill/>
          <a:ln w="9525">
            <a:noFill/>
            <a:miter lim="800000"/>
            <a:headEnd/>
            <a:tailEnd/>
          </a:ln>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7988"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1986" name="Object 1024"/>
          <p:cNvGraphicFramePr>
            <a:graphicFrameLocks noChangeAspect="1"/>
          </p:cNvGraphicFramePr>
          <p:nvPr/>
        </p:nvGraphicFramePr>
        <p:xfrm>
          <a:off x="4902200" y="1409700"/>
          <a:ext cx="3414713" cy="2955925"/>
        </p:xfrm>
        <a:graphic>
          <a:graphicData uri="http://schemas.openxmlformats.org/presentationml/2006/ole">
            <p:oleObj spid="_x0000_s972802" name="Image" r:id="rId4" imgW="3784127" imgH="3276190" progId="">
              <p:embed/>
            </p:oleObj>
          </a:graphicData>
        </a:graphic>
      </p:graphicFrame>
      <p:sp>
        <p:nvSpPr>
          <p:cNvPr id="297990" name="AutoShape 6"/>
          <p:cNvSpPr>
            <a:spLocks noChangeArrowheads="1"/>
          </p:cNvSpPr>
          <p:nvPr/>
        </p:nvSpPr>
        <p:spPr bwMode="auto">
          <a:xfrm>
            <a:off x="7099300" y="2133600"/>
            <a:ext cx="533400" cy="2362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7991" name="Freeform 7"/>
          <p:cNvSpPr>
            <a:spLocks/>
          </p:cNvSpPr>
          <p:nvPr/>
        </p:nvSpPr>
        <p:spPr bwMode="auto">
          <a:xfrm>
            <a:off x="5565775" y="2178050"/>
            <a:ext cx="576263" cy="969963"/>
          </a:xfrm>
          <a:custGeom>
            <a:avLst/>
            <a:gdLst/>
            <a:ahLst/>
            <a:cxnLst>
              <a:cxn ang="0">
                <a:pos x="0" y="26"/>
              </a:cxn>
              <a:cxn ang="0">
                <a:pos x="297" y="17"/>
              </a:cxn>
              <a:cxn ang="0">
                <a:pos x="333" y="377"/>
              </a:cxn>
              <a:cxn ang="0">
                <a:pos x="288" y="611"/>
              </a:cxn>
              <a:cxn ang="0">
                <a:pos x="0" y="602"/>
              </a:cxn>
            </a:cxnLst>
            <a:rect l="0" t="0" r="r" b="b"/>
            <a:pathLst>
              <a:path w="363" h="611">
                <a:moveTo>
                  <a:pt x="0" y="26"/>
                </a:moveTo>
                <a:cubicBezTo>
                  <a:pt x="106" y="0"/>
                  <a:pt x="178" y="12"/>
                  <a:pt x="297" y="17"/>
                </a:cubicBezTo>
                <a:cubicBezTo>
                  <a:pt x="336" y="135"/>
                  <a:pt x="294" y="261"/>
                  <a:pt x="333" y="377"/>
                </a:cubicBezTo>
                <a:cubicBezTo>
                  <a:pt x="322" y="456"/>
                  <a:pt x="363" y="586"/>
                  <a:pt x="288" y="611"/>
                </a:cubicBezTo>
                <a:cubicBezTo>
                  <a:pt x="114" y="598"/>
                  <a:pt x="210" y="602"/>
                  <a:pt x="0" y="602"/>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7992" name="Freeform 8"/>
          <p:cNvSpPr>
            <a:spLocks/>
          </p:cNvSpPr>
          <p:nvPr/>
        </p:nvSpPr>
        <p:spPr bwMode="auto">
          <a:xfrm>
            <a:off x="7704138" y="2184400"/>
            <a:ext cx="804862" cy="1177925"/>
          </a:xfrm>
          <a:custGeom>
            <a:avLst/>
            <a:gdLst/>
            <a:ahLst/>
            <a:cxnLst>
              <a:cxn ang="0">
                <a:pos x="507" y="22"/>
              </a:cxn>
              <a:cxn ang="0">
                <a:pos x="147" y="67"/>
              </a:cxn>
              <a:cxn ang="0">
                <a:pos x="111" y="166"/>
              </a:cxn>
              <a:cxn ang="0">
                <a:pos x="507" y="652"/>
              </a:cxn>
            </a:cxnLst>
            <a:rect l="0" t="0" r="r" b="b"/>
            <a:pathLst>
              <a:path w="507" h="742">
                <a:moveTo>
                  <a:pt x="507" y="22"/>
                </a:moveTo>
                <a:cubicBezTo>
                  <a:pt x="405" y="26"/>
                  <a:pt x="247" y="0"/>
                  <a:pt x="147" y="67"/>
                </a:cubicBezTo>
                <a:cubicBezTo>
                  <a:pt x="124" y="101"/>
                  <a:pt x="119" y="125"/>
                  <a:pt x="111" y="166"/>
                </a:cubicBezTo>
                <a:cubicBezTo>
                  <a:pt x="122" y="742"/>
                  <a:pt x="0" y="652"/>
                  <a:pt x="507" y="652"/>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7993" name="Freeform 9"/>
          <p:cNvSpPr>
            <a:spLocks/>
          </p:cNvSpPr>
          <p:nvPr/>
        </p:nvSpPr>
        <p:spPr bwMode="auto">
          <a:xfrm>
            <a:off x="5694363" y="2119313"/>
            <a:ext cx="1147762" cy="517525"/>
          </a:xfrm>
          <a:custGeom>
            <a:avLst/>
            <a:gdLst/>
            <a:ahLst/>
            <a:cxnLst>
              <a:cxn ang="0">
                <a:pos x="9" y="0"/>
              </a:cxn>
              <a:cxn ang="0">
                <a:pos x="0" y="126"/>
              </a:cxn>
              <a:cxn ang="0">
                <a:pos x="162" y="306"/>
              </a:cxn>
              <a:cxn ang="0">
                <a:pos x="297" y="315"/>
              </a:cxn>
              <a:cxn ang="0">
                <a:pos x="666" y="306"/>
              </a:cxn>
              <a:cxn ang="0">
                <a:pos x="693" y="225"/>
              </a:cxn>
              <a:cxn ang="0">
                <a:pos x="711" y="9"/>
              </a:cxn>
            </a:cxnLst>
            <a:rect l="0" t="0" r="r" b="b"/>
            <a:pathLst>
              <a:path w="723" h="326">
                <a:moveTo>
                  <a:pt x="9" y="0"/>
                </a:moveTo>
                <a:cubicBezTo>
                  <a:pt x="6" y="42"/>
                  <a:pt x="0" y="84"/>
                  <a:pt x="0" y="126"/>
                </a:cubicBezTo>
                <a:cubicBezTo>
                  <a:pt x="0" y="282"/>
                  <a:pt x="16" y="294"/>
                  <a:pt x="162" y="306"/>
                </a:cubicBezTo>
                <a:cubicBezTo>
                  <a:pt x="207" y="310"/>
                  <a:pt x="252" y="312"/>
                  <a:pt x="297" y="315"/>
                </a:cubicBezTo>
                <a:cubicBezTo>
                  <a:pt x="420" y="312"/>
                  <a:pt x="545" y="326"/>
                  <a:pt x="666" y="306"/>
                </a:cubicBezTo>
                <a:cubicBezTo>
                  <a:pt x="666" y="306"/>
                  <a:pt x="689" y="239"/>
                  <a:pt x="693" y="225"/>
                </a:cubicBezTo>
                <a:cubicBezTo>
                  <a:pt x="723" y="135"/>
                  <a:pt x="711" y="149"/>
                  <a:pt x="711" y="9"/>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7994" name="Freeform 10"/>
          <p:cNvSpPr>
            <a:spLocks/>
          </p:cNvSpPr>
          <p:nvPr/>
        </p:nvSpPr>
        <p:spPr bwMode="auto">
          <a:xfrm>
            <a:off x="5694363" y="4132263"/>
            <a:ext cx="1125537" cy="473075"/>
          </a:xfrm>
          <a:custGeom>
            <a:avLst/>
            <a:gdLst/>
            <a:ahLst/>
            <a:cxnLst>
              <a:cxn ang="0">
                <a:pos x="0" y="262"/>
              </a:cxn>
              <a:cxn ang="0">
                <a:pos x="45" y="28"/>
              </a:cxn>
              <a:cxn ang="0">
                <a:pos x="144" y="10"/>
              </a:cxn>
              <a:cxn ang="0">
                <a:pos x="657" y="19"/>
              </a:cxn>
              <a:cxn ang="0">
                <a:pos x="693" y="73"/>
              </a:cxn>
              <a:cxn ang="0">
                <a:pos x="693" y="298"/>
              </a:cxn>
            </a:cxnLst>
            <a:rect l="0" t="0" r="r" b="b"/>
            <a:pathLst>
              <a:path w="709" h="298">
                <a:moveTo>
                  <a:pt x="0" y="262"/>
                </a:moveTo>
                <a:cubicBezTo>
                  <a:pt x="2" y="237"/>
                  <a:pt x="13" y="50"/>
                  <a:pt x="45" y="28"/>
                </a:cubicBezTo>
                <a:cubicBezTo>
                  <a:pt x="73" y="9"/>
                  <a:pt x="111" y="15"/>
                  <a:pt x="144" y="10"/>
                </a:cubicBezTo>
                <a:cubicBezTo>
                  <a:pt x="315" y="13"/>
                  <a:pt x="487" y="0"/>
                  <a:pt x="657" y="19"/>
                </a:cubicBezTo>
                <a:cubicBezTo>
                  <a:pt x="678" y="21"/>
                  <a:pt x="693" y="73"/>
                  <a:pt x="693" y="73"/>
                </a:cubicBezTo>
                <a:cubicBezTo>
                  <a:pt x="709" y="136"/>
                  <a:pt x="693" y="240"/>
                  <a:pt x="693" y="298"/>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7995" name="Text Box 11"/>
          <p:cNvSpPr txBox="1">
            <a:spLocks noChangeArrowheads="1"/>
          </p:cNvSpPr>
          <p:nvPr/>
        </p:nvSpPr>
        <p:spPr bwMode="auto">
          <a:xfrm>
            <a:off x="8388350" y="3573463"/>
            <a:ext cx="623888" cy="823912"/>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zh-CN" sz="4800" b="0">
                <a:solidFill>
                  <a:srgbClr val="FF0000"/>
                </a:solidFill>
                <a:latin typeface="Arial" charset="0"/>
                <a:ea typeface="Batang" pitchFamily="18" charset="-127"/>
              </a:rPr>
              <a:t>√</a:t>
            </a:r>
            <a:endParaRPr lang="en-US" altLang="zh-CN" sz="4800" b="0">
              <a:solidFill>
                <a:srgbClr val="FF0000"/>
              </a:solidFill>
              <a:latin typeface="Arial" charset="0"/>
            </a:endParaRPr>
          </a:p>
        </p:txBody>
      </p:sp>
      <p:graphicFrame>
        <p:nvGraphicFramePr>
          <p:cNvPr id="41987" name="Object 1025"/>
          <p:cNvGraphicFramePr>
            <a:graphicFrameLocks noChangeAspect="1"/>
          </p:cNvGraphicFramePr>
          <p:nvPr/>
        </p:nvGraphicFramePr>
        <p:xfrm>
          <a:off x="762000" y="1447800"/>
          <a:ext cx="3449638" cy="2986088"/>
        </p:xfrm>
        <a:graphic>
          <a:graphicData uri="http://schemas.openxmlformats.org/presentationml/2006/ole">
            <p:oleObj spid="_x0000_s972803" name="Image" r:id="rId5" imgW="3784127" imgH="3276190" progId="">
              <p:embed/>
            </p:oleObj>
          </a:graphicData>
        </a:graphic>
      </p:graphicFrame>
      <p:sp>
        <p:nvSpPr>
          <p:cNvPr id="297997" name="AutoShape 13"/>
          <p:cNvSpPr>
            <a:spLocks noChangeArrowheads="1"/>
          </p:cNvSpPr>
          <p:nvPr/>
        </p:nvSpPr>
        <p:spPr bwMode="auto">
          <a:xfrm>
            <a:off x="2959100" y="2171700"/>
            <a:ext cx="533400" cy="2362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7998" name="AutoShape 14"/>
          <p:cNvSpPr>
            <a:spLocks noChangeArrowheads="1"/>
          </p:cNvSpPr>
          <p:nvPr/>
        </p:nvSpPr>
        <p:spPr bwMode="auto">
          <a:xfrm>
            <a:off x="1574800" y="2247900"/>
            <a:ext cx="2667000" cy="4191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7999" name="Freeform 15"/>
          <p:cNvSpPr>
            <a:spLocks/>
          </p:cNvSpPr>
          <p:nvPr/>
        </p:nvSpPr>
        <p:spPr bwMode="auto">
          <a:xfrm>
            <a:off x="1431925" y="2847975"/>
            <a:ext cx="571500" cy="371475"/>
          </a:xfrm>
          <a:custGeom>
            <a:avLst/>
            <a:gdLst/>
            <a:ahLst/>
            <a:cxnLst>
              <a:cxn ang="0">
                <a:pos x="0" y="9"/>
              </a:cxn>
              <a:cxn ang="0">
                <a:pos x="198" y="0"/>
              </a:cxn>
              <a:cxn ang="0">
                <a:pos x="306" y="0"/>
              </a:cxn>
              <a:cxn ang="0">
                <a:pos x="360" y="63"/>
              </a:cxn>
              <a:cxn ang="0">
                <a:pos x="351" y="171"/>
              </a:cxn>
              <a:cxn ang="0">
                <a:pos x="288" y="234"/>
              </a:cxn>
              <a:cxn ang="0">
                <a:pos x="0" y="234"/>
              </a:cxn>
            </a:cxnLst>
            <a:rect l="0" t="0" r="r" b="b"/>
            <a:pathLst>
              <a:path w="360" h="234">
                <a:moveTo>
                  <a:pt x="0" y="9"/>
                </a:moveTo>
                <a:cubicBezTo>
                  <a:pt x="66" y="6"/>
                  <a:pt x="132" y="0"/>
                  <a:pt x="198" y="0"/>
                </a:cubicBezTo>
                <a:cubicBezTo>
                  <a:pt x="319" y="0"/>
                  <a:pt x="243" y="21"/>
                  <a:pt x="306" y="0"/>
                </a:cubicBezTo>
                <a:cubicBezTo>
                  <a:pt x="342" y="12"/>
                  <a:pt x="348" y="28"/>
                  <a:pt x="360" y="63"/>
                </a:cubicBezTo>
                <a:cubicBezTo>
                  <a:pt x="357" y="99"/>
                  <a:pt x="356" y="135"/>
                  <a:pt x="351" y="171"/>
                </a:cubicBezTo>
                <a:cubicBezTo>
                  <a:pt x="347" y="200"/>
                  <a:pt x="323" y="234"/>
                  <a:pt x="288" y="234"/>
                </a:cubicBezTo>
                <a:cubicBezTo>
                  <a:pt x="192" y="234"/>
                  <a:pt x="96" y="234"/>
                  <a:pt x="0" y="234"/>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8000" name="Freeform 16"/>
          <p:cNvSpPr>
            <a:spLocks/>
          </p:cNvSpPr>
          <p:nvPr/>
        </p:nvSpPr>
        <p:spPr bwMode="auto">
          <a:xfrm>
            <a:off x="3746500" y="2830513"/>
            <a:ext cx="642938" cy="576262"/>
          </a:xfrm>
          <a:custGeom>
            <a:avLst/>
            <a:gdLst/>
            <a:ahLst/>
            <a:cxnLst>
              <a:cxn ang="0">
                <a:pos x="405" y="20"/>
              </a:cxn>
              <a:cxn ang="0">
                <a:pos x="54" y="11"/>
              </a:cxn>
              <a:cxn ang="0">
                <a:pos x="0" y="74"/>
              </a:cxn>
              <a:cxn ang="0">
                <a:pos x="9" y="173"/>
              </a:cxn>
              <a:cxn ang="0">
                <a:pos x="405" y="254"/>
              </a:cxn>
            </a:cxnLst>
            <a:rect l="0" t="0" r="r" b="b"/>
            <a:pathLst>
              <a:path w="405" h="363">
                <a:moveTo>
                  <a:pt x="405" y="20"/>
                </a:moveTo>
                <a:cubicBezTo>
                  <a:pt x="267" y="14"/>
                  <a:pt x="180" y="0"/>
                  <a:pt x="54" y="11"/>
                </a:cubicBezTo>
                <a:cubicBezTo>
                  <a:pt x="18" y="23"/>
                  <a:pt x="12" y="39"/>
                  <a:pt x="0" y="74"/>
                </a:cubicBezTo>
                <a:cubicBezTo>
                  <a:pt x="3" y="107"/>
                  <a:pt x="5" y="140"/>
                  <a:pt x="9" y="173"/>
                </a:cubicBezTo>
                <a:cubicBezTo>
                  <a:pt x="31" y="363"/>
                  <a:pt x="168" y="254"/>
                  <a:pt x="405" y="254"/>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8001" name="AutoShape 17"/>
          <p:cNvSpPr>
            <a:spLocks noChangeArrowheads="1"/>
          </p:cNvSpPr>
          <p:nvPr/>
        </p:nvSpPr>
        <p:spPr bwMode="auto">
          <a:xfrm>
            <a:off x="1498600" y="4114800"/>
            <a:ext cx="1143000" cy="4191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8002" name="Text Box 18"/>
          <p:cNvSpPr txBox="1">
            <a:spLocks noChangeArrowheads="1"/>
          </p:cNvSpPr>
          <p:nvPr/>
        </p:nvSpPr>
        <p:spPr bwMode="auto">
          <a:xfrm>
            <a:off x="323850" y="3716338"/>
            <a:ext cx="647700" cy="519112"/>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zh-CN">
                <a:solidFill>
                  <a:srgbClr val="FF0000"/>
                </a:solidFill>
                <a:latin typeface="Arial" charset="0"/>
                <a:ea typeface="方正姚体" pitchFamily="2" charset="-122"/>
              </a:rPr>
              <a:t>╳</a:t>
            </a:r>
            <a:endParaRPr lang="en-US" altLang="zh-CN">
              <a:solidFill>
                <a:srgbClr val="FF0000"/>
              </a:solidFill>
              <a:latin typeface="Arial" charset="0"/>
            </a:endParaRPr>
          </a:p>
        </p:txBody>
      </p:sp>
      <p:pic>
        <p:nvPicPr>
          <p:cNvPr id="42003" name="Picture 19"/>
          <p:cNvPicPr>
            <a:picLocks noChangeAspect="1" noChangeArrowheads="1"/>
          </p:cNvPicPr>
          <p:nvPr/>
        </p:nvPicPr>
        <p:blipFill>
          <a:blip r:embed="rId6" cstate="print"/>
          <a:srcRect/>
          <a:stretch>
            <a:fillRect/>
          </a:stretch>
        </p:blipFill>
        <p:spPr bwMode="auto">
          <a:xfrm>
            <a:off x="304800" y="836613"/>
            <a:ext cx="8839200" cy="647700"/>
          </a:xfrm>
          <a:prstGeom prst="rect">
            <a:avLst/>
          </a:prstGeom>
          <a:noFill/>
          <a:ln w="9525">
            <a:noFill/>
            <a:miter lim="800000"/>
            <a:headEnd/>
            <a:tailEnd/>
          </a:ln>
        </p:spPr>
      </p:pic>
      <p:pic>
        <p:nvPicPr>
          <p:cNvPr id="298004" name="Picture 20"/>
          <p:cNvPicPr>
            <a:picLocks noChangeAspect="1" noChangeArrowheads="1"/>
          </p:cNvPicPr>
          <p:nvPr/>
        </p:nvPicPr>
        <p:blipFill>
          <a:blip r:embed="rId7" cstate="print"/>
          <a:srcRect/>
          <a:stretch>
            <a:fillRect/>
          </a:stretch>
        </p:blipFill>
        <p:spPr bwMode="auto">
          <a:xfrm>
            <a:off x="5148263" y="4581525"/>
            <a:ext cx="3722687" cy="347663"/>
          </a:xfrm>
          <a:prstGeom prst="rect">
            <a:avLst/>
          </a:prstGeom>
          <a:noFill/>
          <a:ln w="9525">
            <a:noFill/>
            <a:miter lim="800000"/>
            <a:headEnd/>
            <a:tailEnd/>
          </a:ln>
        </p:spPr>
      </p:pic>
      <p:pic>
        <p:nvPicPr>
          <p:cNvPr id="298005" name="Picture 21"/>
          <p:cNvPicPr>
            <a:picLocks noChangeAspect="1" noChangeArrowheads="1"/>
          </p:cNvPicPr>
          <p:nvPr/>
        </p:nvPicPr>
        <p:blipFill>
          <a:blip r:embed="rId8" cstate="print"/>
          <a:srcRect/>
          <a:stretch>
            <a:fillRect/>
          </a:stretch>
        </p:blipFill>
        <p:spPr bwMode="auto">
          <a:xfrm>
            <a:off x="468313" y="4581525"/>
            <a:ext cx="4191000" cy="333375"/>
          </a:xfrm>
          <a:prstGeom prst="rect">
            <a:avLst/>
          </a:prstGeom>
          <a:noFill/>
          <a:ln w="9525">
            <a:noFill/>
            <a:miter lim="800000"/>
            <a:headEnd/>
            <a:tailEnd/>
          </a:ln>
        </p:spPr>
      </p:pic>
      <p:pic>
        <p:nvPicPr>
          <p:cNvPr id="42006" name="Picture 23"/>
          <p:cNvPicPr>
            <a:picLocks noChangeAspect="1" noChangeArrowheads="1"/>
          </p:cNvPicPr>
          <p:nvPr/>
        </p:nvPicPr>
        <p:blipFill>
          <a:blip r:embed="rId9" cstate="print"/>
          <a:srcRect/>
          <a:stretch>
            <a:fillRect/>
          </a:stretch>
        </p:blipFill>
        <p:spPr bwMode="auto">
          <a:xfrm>
            <a:off x="1476375" y="4941888"/>
            <a:ext cx="4581525" cy="16668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7997"/>
                                        </p:tgtEl>
                                        <p:attrNameLst>
                                          <p:attrName>style.visibility</p:attrName>
                                        </p:attrNameLst>
                                      </p:cBhvr>
                                      <p:to>
                                        <p:strVal val="visible"/>
                                      </p:to>
                                    </p:set>
                                    <p:animEffect transition="in" filter="barn(outHorizontal)">
                                      <p:cBhvr>
                                        <p:cTn id="7" dur="500"/>
                                        <p:tgtEl>
                                          <p:spTgt spid="2979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7998"/>
                                        </p:tgtEl>
                                        <p:attrNameLst>
                                          <p:attrName>style.visibility</p:attrName>
                                        </p:attrNameLst>
                                      </p:cBhvr>
                                      <p:to>
                                        <p:strVal val="visible"/>
                                      </p:to>
                                    </p:set>
                                    <p:animEffect transition="in" filter="barn(outHorizontal)">
                                      <p:cBhvr>
                                        <p:cTn id="12" dur="500"/>
                                        <p:tgtEl>
                                          <p:spTgt spid="2979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979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980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298001"/>
                                        </p:tgtEl>
                                        <p:attrNameLst>
                                          <p:attrName>style.visibility</p:attrName>
                                        </p:attrNameLst>
                                      </p:cBhvr>
                                      <p:to>
                                        <p:strVal val="visible"/>
                                      </p:to>
                                    </p:set>
                                    <p:animEffect transition="in" filter="barn(outHorizontal)">
                                      <p:cBhvr>
                                        <p:cTn id="25" dur="500"/>
                                        <p:tgtEl>
                                          <p:spTgt spid="29800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98005"/>
                                        </p:tgtEl>
                                        <p:attrNameLst>
                                          <p:attrName>style.visibility</p:attrName>
                                        </p:attrNameLst>
                                      </p:cBhvr>
                                      <p:to>
                                        <p:strVal val="visible"/>
                                      </p:to>
                                    </p:set>
                                    <p:anim calcmode="lin" valueType="num">
                                      <p:cBhvr additive="base">
                                        <p:cTn id="30" dur="500" fill="hold"/>
                                        <p:tgtEl>
                                          <p:spTgt spid="298005"/>
                                        </p:tgtEl>
                                        <p:attrNameLst>
                                          <p:attrName>ppt_x</p:attrName>
                                        </p:attrNameLst>
                                      </p:cBhvr>
                                      <p:tavLst>
                                        <p:tav tm="0">
                                          <p:val>
                                            <p:strVal val="0-#ppt_w/2"/>
                                          </p:val>
                                        </p:tav>
                                        <p:tav tm="100000">
                                          <p:val>
                                            <p:strVal val="#ppt_x"/>
                                          </p:val>
                                        </p:tav>
                                      </p:tavLst>
                                    </p:anim>
                                    <p:anim calcmode="lin" valueType="num">
                                      <p:cBhvr additive="base">
                                        <p:cTn id="31" dur="500" fill="hold"/>
                                        <p:tgtEl>
                                          <p:spTgt spid="29800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98002"/>
                                        </p:tgtEl>
                                        <p:attrNameLst>
                                          <p:attrName>style.visibility</p:attrName>
                                        </p:attrNameLst>
                                      </p:cBhvr>
                                      <p:to>
                                        <p:strVal val="visible"/>
                                      </p:to>
                                    </p:set>
                                    <p:anim calcmode="lin" valueType="num">
                                      <p:cBhvr additive="base">
                                        <p:cTn id="36" dur="500" fill="hold"/>
                                        <p:tgtEl>
                                          <p:spTgt spid="298002"/>
                                        </p:tgtEl>
                                        <p:attrNameLst>
                                          <p:attrName>ppt_x</p:attrName>
                                        </p:attrNameLst>
                                      </p:cBhvr>
                                      <p:tavLst>
                                        <p:tav tm="0">
                                          <p:val>
                                            <p:strVal val="0-#ppt_w/2"/>
                                          </p:val>
                                        </p:tav>
                                        <p:tav tm="100000">
                                          <p:val>
                                            <p:strVal val="#ppt_x"/>
                                          </p:val>
                                        </p:tav>
                                      </p:tavLst>
                                    </p:anim>
                                    <p:anim calcmode="lin" valueType="num">
                                      <p:cBhvr additive="base">
                                        <p:cTn id="37" dur="500" fill="hold"/>
                                        <p:tgtEl>
                                          <p:spTgt spid="29800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97990"/>
                                        </p:tgtEl>
                                        <p:attrNameLst>
                                          <p:attrName>style.visibility</p:attrName>
                                        </p:attrNameLst>
                                      </p:cBhvr>
                                      <p:to>
                                        <p:strVal val="visible"/>
                                      </p:to>
                                    </p:set>
                                    <p:animEffect transition="in" filter="barn(outHorizontal)">
                                      <p:cBhvr>
                                        <p:cTn id="42" dur="500"/>
                                        <p:tgtEl>
                                          <p:spTgt spid="29799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297991"/>
                                        </p:tgtEl>
                                        <p:attrNameLst>
                                          <p:attrName>style.visibility</p:attrName>
                                        </p:attrNameLst>
                                      </p:cBhvr>
                                      <p:to>
                                        <p:strVal val="visible"/>
                                      </p:to>
                                    </p:set>
                                    <p:animEffect transition="in" filter="barn(outHorizontal)">
                                      <p:cBhvr>
                                        <p:cTn id="47" dur="500"/>
                                        <p:tgtEl>
                                          <p:spTgt spid="297991"/>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297992"/>
                                        </p:tgtEl>
                                        <p:attrNameLst>
                                          <p:attrName>style.visibility</p:attrName>
                                        </p:attrNameLst>
                                      </p:cBhvr>
                                      <p:to>
                                        <p:strVal val="visible"/>
                                      </p:to>
                                    </p:set>
                                    <p:anim calcmode="lin" valueType="num">
                                      <p:cBhvr>
                                        <p:cTn id="52" dur="500" fill="hold"/>
                                        <p:tgtEl>
                                          <p:spTgt spid="297992"/>
                                        </p:tgtEl>
                                        <p:attrNameLst>
                                          <p:attrName>ppt_w</p:attrName>
                                        </p:attrNameLst>
                                      </p:cBhvr>
                                      <p:tavLst>
                                        <p:tav tm="0">
                                          <p:val>
                                            <p:fltVal val="0"/>
                                          </p:val>
                                        </p:tav>
                                        <p:tav tm="100000">
                                          <p:val>
                                            <p:strVal val="#ppt_w"/>
                                          </p:val>
                                        </p:tav>
                                      </p:tavLst>
                                    </p:anim>
                                    <p:anim calcmode="lin" valueType="num">
                                      <p:cBhvr>
                                        <p:cTn id="53" dur="500" fill="hold"/>
                                        <p:tgtEl>
                                          <p:spTgt spid="297992"/>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297993"/>
                                        </p:tgtEl>
                                        <p:attrNameLst>
                                          <p:attrName>style.visibility</p:attrName>
                                        </p:attrNameLst>
                                      </p:cBhvr>
                                      <p:to>
                                        <p:strVal val="visible"/>
                                      </p:to>
                                    </p:set>
                                    <p:anim calcmode="lin" valueType="num">
                                      <p:cBhvr>
                                        <p:cTn id="58" dur="500" fill="hold"/>
                                        <p:tgtEl>
                                          <p:spTgt spid="297993"/>
                                        </p:tgtEl>
                                        <p:attrNameLst>
                                          <p:attrName>ppt_w</p:attrName>
                                        </p:attrNameLst>
                                      </p:cBhvr>
                                      <p:tavLst>
                                        <p:tav tm="0">
                                          <p:val>
                                            <p:fltVal val="0"/>
                                          </p:val>
                                        </p:tav>
                                        <p:tav tm="100000">
                                          <p:val>
                                            <p:strVal val="#ppt_w"/>
                                          </p:val>
                                        </p:tav>
                                      </p:tavLst>
                                    </p:anim>
                                    <p:anim calcmode="lin" valueType="num">
                                      <p:cBhvr>
                                        <p:cTn id="59" dur="500" fill="hold"/>
                                        <p:tgtEl>
                                          <p:spTgt spid="297993"/>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nodeType="clickEffect">
                                  <p:stCondLst>
                                    <p:cond delay="0"/>
                                  </p:stCondLst>
                                  <p:childTnLst>
                                    <p:set>
                                      <p:cBhvr>
                                        <p:cTn id="63" dur="1" fill="hold">
                                          <p:stCondLst>
                                            <p:cond delay="0"/>
                                          </p:stCondLst>
                                        </p:cTn>
                                        <p:tgtEl>
                                          <p:spTgt spid="297994"/>
                                        </p:tgtEl>
                                        <p:attrNameLst>
                                          <p:attrName>style.visibility</p:attrName>
                                        </p:attrNameLst>
                                      </p:cBhvr>
                                      <p:to>
                                        <p:strVal val="visible"/>
                                      </p:to>
                                    </p:set>
                                    <p:anim calcmode="lin" valueType="num">
                                      <p:cBhvr>
                                        <p:cTn id="64" dur="500" fill="hold"/>
                                        <p:tgtEl>
                                          <p:spTgt spid="297994"/>
                                        </p:tgtEl>
                                        <p:attrNameLst>
                                          <p:attrName>ppt_w</p:attrName>
                                        </p:attrNameLst>
                                      </p:cBhvr>
                                      <p:tavLst>
                                        <p:tav tm="0">
                                          <p:val>
                                            <p:fltVal val="0"/>
                                          </p:val>
                                        </p:tav>
                                        <p:tav tm="100000">
                                          <p:val>
                                            <p:strVal val="#ppt_w"/>
                                          </p:val>
                                        </p:tav>
                                      </p:tavLst>
                                    </p:anim>
                                    <p:anim calcmode="lin" valueType="num">
                                      <p:cBhvr>
                                        <p:cTn id="65" dur="500" fill="hold"/>
                                        <p:tgtEl>
                                          <p:spTgt spid="29799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98004"/>
                                        </p:tgtEl>
                                        <p:attrNameLst>
                                          <p:attrName>style.visibility</p:attrName>
                                        </p:attrNameLst>
                                      </p:cBhvr>
                                      <p:to>
                                        <p:strVal val="visible"/>
                                      </p:to>
                                    </p:set>
                                    <p:anim calcmode="lin" valueType="num">
                                      <p:cBhvr additive="base">
                                        <p:cTn id="70" dur="500" fill="hold"/>
                                        <p:tgtEl>
                                          <p:spTgt spid="298004"/>
                                        </p:tgtEl>
                                        <p:attrNameLst>
                                          <p:attrName>ppt_x</p:attrName>
                                        </p:attrNameLst>
                                      </p:cBhvr>
                                      <p:tavLst>
                                        <p:tav tm="0">
                                          <p:val>
                                            <p:strVal val="0-#ppt_w/2"/>
                                          </p:val>
                                        </p:tav>
                                        <p:tav tm="100000">
                                          <p:val>
                                            <p:strVal val="#ppt_x"/>
                                          </p:val>
                                        </p:tav>
                                      </p:tavLst>
                                    </p:anim>
                                    <p:anim calcmode="lin" valueType="num">
                                      <p:cBhvr additive="base">
                                        <p:cTn id="71" dur="500" fill="hold"/>
                                        <p:tgtEl>
                                          <p:spTgt spid="29800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297995"/>
                                        </p:tgtEl>
                                        <p:attrNameLst>
                                          <p:attrName>style.visibility</p:attrName>
                                        </p:attrNameLst>
                                      </p:cBhvr>
                                      <p:to>
                                        <p:strVal val="visible"/>
                                      </p:to>
                                    </p:set>
                                    <p:anim calcmode="lin" valueType="num">
                                      <p:cBhvr additive="base">
                                        <p:cTn id="76" dur="500" fill="hold"/>
                                        <p:tgtEl>
                                          <p:spTgt spid="297995"/>
                                        </p:tgtEl>
                                        <p:attrNameLst>
                                          <p:attrName>ppt_x</p:attrName>
                                        </p:attrNameLst>
                                      </p:cBhvr>
                                      <p:tavLst>
                                        <p:tav tm="0">
                                          <p:val>
                                            <p:strVal val="0-#ppt_w/2"/>
                                          </p:val>
                                        </p:tav>
                                        <p:tav tm="100000">
                                          <p:val>
                                            <p:strVal val="#ppt_x"/>
                                          </p:val>
                                        </p:tav>
                                      </p:tavLst>
                                    </p:anim>
                                    <p:anim calcmode="lin" valueType="num">
                                      <p:cBhvr additive="base">
                                        <p:cTn id="77" dur="500" fill="hold"/>
                                        <p:tgtEl>
                                          <p:spTgt spid="2979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animBg="1"/>
      <p:bldP spid="297995" grpId="0" autoUpdateAnimBg="0"/>
      <p:bldP spid="297997" grpId="0" animBg="1"/>
      <p:bldP spid="297998" grpId="0" animBg="1"/>
      <p:bldP spid="298001" grpId="0" animBg="1"/>
      <p:bldP spid="29800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9012"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0" name="Object 1024"/>
          <p:cNvGraphicFramePr>
            <a:graphicFrameLocks noChangeAspect="1"/>
          </p:cNvGraphicFramePr>
          <p:nvPr/>
        </p:nvGraphicFramePr>
        <p:xfrm>
          <a:off x="2743200" y="1828800"/>
          <a:ext cx="3784600" cy="3276600"/>
        </p:xfrm>
        <a:graphic>
          <a:graphicData uri="http://schemas.openxmlformats.org/presentationml/2006/ole">
            <p:oleObj spid="_x0000_s973826" name="Image" r:id="rId3" imgW="3784127" imgH="3276190" progId="">
              <p:embed/>
            </p:oleObj>
          </a:graphicData>
        </a:graphic>
      </p:graphicFrame>
      <p:sp>
        <p:nvSpPr>
          <p:cNvPr id="299014" name="AutoShape 6"/>
          <p:cNvSpPr>
            <a:spLocks noChangeArrowheads="1"/>
          </p:cNvSpPr>
          <p:nvPr/>
        </p:nvSpPr>
        <p:spPr bwMode="auto">
          <a:xfrm>
            <a:off x="4953000" y="3200400"/>
            <a:ext cx="5334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9015" name="AutoShape 7"/>
          <p:cNvSpPr>
            <a:spLocks noChangeArrowheads="1"/>
          </p:cNvSpPr>
          <p:nvPr/>
        </p:nvSpPr>
        <p:spPr bwMode="auto">
          <a:xfrm>
            <a:off x="3505200" y="2590800"/>
            <a:ext cx="5334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9016" name="AutoShape 8"/>
          <p:cNvSpPr>
            <a:spLocks noChangeArrowheads="1"/>
          </p:cNvSpPr>
          <p:nvPr/>
        </p:nvSpPr>
        <p:spPr bwMode="auto">
          <a:xfrm>
            <a:off x="3505200" y="38100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9017" name="Freeform 9"/>
          <p:cNvSpPr>
            <a:spLocks/>
          </p:cNvSpPr>
          <p:nvPr/>
        </p:nvSpPr>
        <p:spPr bwMode="auto">
          <a:xfrm>
            <a:off x="5757863" y="2571750"/>
            <a:ext cx="563562" cy="455613"/>
          </a:xfrm>
          <a:custGeom>
            <a:avLst/>
            <a:gdLst/>
            <a:ahLst/>
            <a:cxnLst>
              <a:cxn ang="0">
                <a:pos x="0" y="0"/>
              </a:cxn>
              <a:cxn ang="0">
                <a:pos x="9" y="171"/>
              </a:cxn>
              <a:cxn ang="0">
                <a:pos x="27" y="225"/>
              </a:cxn>
              <a:cxn ang="0">
                <a:pos x="81" y="261"/>
              </a:cxn>
              <a:cxn ang="0">
                <a:pos x="288" y="0"/>
              </a:cxn>
            </a:cxnLst>
            <a:rect l="0" t="0" r="r" b="b"/>
            <a:pathLst>
              <a:path w="355" h="287">
                <a:moveTo>
                  <a:pt x="0" y="0"/>
                </a:moveTo>
                <a:cubicBezTo>
                  <a:pt x="3" y="57"/>
                  <a:pt x="2" y="114"/>
                  <a:pt x="9" y="171"/>
                </a:cubicBezTo>
                <a:cubicBezTo>
                  <a:pt x="11" y="190"/>
                  <a:pt x="11" y="214"/>
                  <a:pt x="27" y="225"/>
                </a:cubicBezTo>
                <a:cubicBezTo>
                  <a:pt x="45" y="237"/>
                  <a:pt x="81" y="261"/>
                  <a:pt x="81" y="261"/>
                </a:cubicBezTo>
                <a:cubicBezTo>
                  <a:pt x="355" y="249"/>
                  <a:pt x="288" y="287"/>
                  <a:pt x="288" y="0"/>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9018" name="Freeform 10"/>
          <p:cNvSpPr>
            <a:spLocks/>
          </p:cNvSpPr>
          <p:nvPr/>
        </p:nvSpPr>
        <p:spPr bwMode="auto">
          <a:xfrm>
            <a:off x="5729288" y="4454525"/>
            <a:ext cx="504825" cy="560388"/>
          </a:xfrm>
          <a:custGeom>
            <a:avLst/>
            <a:gdLst/>
            <a:ahLst/>
            <a:cxnLst>
              <a:cxn ang="0">
                <a:pos x="0" y="344"/>
              </a:cxn>
              <a:cxn ang="0">
                <a:pos x="27" y="38"/>
              </a:cxn>
              <a:cxn ang="0">
                <a:pos x="81" y="2"/>
              </a:cxn>
              <a:cxn ang="0">
                <a:pos x="270" y="11"/>
              </a:cxn>
              <a:cxn ang="0">
                <a:pos x="306" y="92"/>
              </a:cxn>
              <a:cxn ang="0">
                <a:pos x="315" y="353"/>
              </a:cxn>
            </a:cxnLst>
            <a:rect l="0" t="0" r="r" b="b"/>
            <a:pathLst>
              <a:path w="318" h="353">
                <a:moveTo>
                  <a:pt x="0" y="344"/>
                </a:moveTo>
                <a:cubicBezTo>
                  <a:pt x="31" y="220"/>
                  <a:pt x="8" y="320"/>
                  <a:pt x="27" y="38"/>
                </a:cubicBezTo>
                <a:cubicBezTo>
                  <a:pt x="28" y="16"/>
                  <a:pt x="81" y="2"/>
                  <a:pt x="81" y="2"/>
                </a:cubicBezTo>
                <a:cubicBezTo>
                  <a:pt x="144" y="5"/>
                  <a:pt x="208" y="0"/>
                  <a:pt x="270" y="11"/>
                </a:cubicBezTo>
                <a:cubicBezTo>
                  <a:pt x="299" y="16"/>
                  <a:pt x="306" y="92"/>
                  <a:pt x="306" y="92"/>
                </a:cubicBezTo>
                <a:cubicBezTo>
                  <a:pt x="318" y="269"/>
                  <a:pt x="315" y="182"/>
                  <a:pt x="315" y="353"/>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pic>
        <p:nvPicPr>
          <p:cNvPr id="43019" name="Picture 11"/>
          <p:cNvPicPr>
            <a:picLocks noChangeAspect="1" noChangeArrowheads="1"/>
          </p:cNvPicPr>
          <p:nvPr/>
        </p:nvPicPr>
        <p:blipFill>
          <a:blip r:embed="rId4" cstate="print"/>
          <a:srcRect/>
          <a:stretch>
            <a:fillRect/>
          </a:stretch>
        </p:blipFill>
        <p:spPr bwMode="auto">
          <a:xfrm>
            <a:off x="304800" y="1447800"/>
            <a:ext cx="8686800" cy="409575"/>
          </a:xfrm>
          <a:prstGeom prst="rect">
            <a:avLst/>
          </a:prstGeom>
          <a:noFill/>
          <a:ln w="9525">
            <a:noFill/>
            <a:miter lim="800000"/>
            <a:headEnd/>
            <a:tailEnd/>
          </a:ln>
        </p:spPr>
      </p:pic>
      <p:pic>
        <p:nvPicPr>
          <p:cNvPr id="299020" name="Picture 12"/>
          <p:cNvPicPr>
            <a:picLocks noChangeAspect="1" noChangeArrowheads="1"/>
          </p:cNvPicPr>
          <p:nvPr/>
        </p:nvPicPr>
        <p:blipFill>
          <a:blip r:embed="rId5" cstate="print"/>
          <a:srcRect/>
          <a:stretch>
            <a:fillRect/>
          </a:stretch>
        </p:blipFill>
        <p:spPr bwMode="auto">
          <a:xfrm>
            <a:off x="1905000" y="5334000"/>
            <a:ext cx="5695950"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barn(outHorizontal)">
                                      <p:cBhvr>
                                        <p:cTn id="7" dur="500"/>
                                        <p:tgtEl>
                                          <p:spTgt spid="2990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9015"/>
                                        </p:tgtEl>
                                        <p:attrNameLst>
                                          <p:attrName>style.visibility</p:attrName>
                                        </p:attrNameLst>
                                      </p:cBhvr>
                                      <p:to>
                                        <p:strVal val="visible"/>
                                      </p:to>
                                    </p:set>
                                    <p:animEffect transition="in" filter="barn(outHorizontal)">
                                      <p:cBhvr>
                                        <p:cTn id="12" dur="500"/>
                                        <p:tgtEl>
                                          <p:spTgt spid="2990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9016"/>
                                        </p:tgtEl>
                                        <p:attrNameLst>
                                          <p:attrName>style.visibility</p:attrName>
                                        </p:attrNameLst>
                                      </p:cBhvr>
                                      <p:to>
                                        <p:strVal val="visible"/>
                                      </p:to>
                                    </p:set>
                                    <p:animEffect transition="in" filter="barn(outHorizontal)">
                                      <p:cBhvr>
                                        <p:cTn id="17" dur="500"/>
                                        <p:tgtEl>
                                          <p:spTgt spid="2990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990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990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99020"/>
                                        </p:tgtEl>
                                        <p:attrNameLst>
                                          <p:attrName>style.visibility</p:attrName>
                                        </p:attrNameLst>
                                      </p:cBhvr>
                                      <p:to>
                                        <p:strVal val="visible"/>
                                      </p:to>
                                    </p:set>
                                    <p:anim calcmode="lin" valueType="num">
                                      <p:cBhvr additive="base">
                                        <p:cTn id="30" dur="500" fill="hold"/>
                                        <p:tgtEl>
                                          <p:spTgt spid="299020"/>
                                        </p:tgtEl>
                                        <p:attrNameLst>
                                          <p:attrName>ppt_x</p:attrName>
                                        </p:attrNameLst>
                                      </p:cBhvr>
                                      <p:tavLst>
                                        <p:tav tm="0">
                                          <p:val>
                                            <p:strVal val="0-#ppt_w/2"/>
                                          </p:val>
                                        </p:tav>
                                        <p:tav tm="100000">
                                          <p:val>
                                            <p:strVal val="#ppt_x"/>
                                          </p:val>
                                        </p:tav>
                                      </p:tavLst>
                                    </p:anim>
                                    <p:anim calcmode="lin" valueType="num">
                                      <p:cBhvr additive="base">
                                        <p:cTn id="31" dur="500" fill="hold"/>
                                        <p:tgtEl>
                                          <p:spTgt spid="299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P spid="299015" grpId="0" animBg="1"/>
      <p:bldP spid="2990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00036"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4034" name="Object 1024"/>
          <p:cNvGraphicFramePr>
            <a:graphicFrameLocks noChangeAspect="1"/>
          </p:cNvGraphicFramePr>
          <p:nvPr/>
        </p:nvGraphicFramePr>
        <p:xfrm>
          <a:off x="2679700" y="1790700"/>
          <a:ext cx="3784600" cy="3276600"/>
        </p:xfrm>
        <a:graphic>
          <a:graphicData uri="http://schemas.openxmlformats.org/presentationml/2006/ole">
            <p:oleObj spid="_x0000_s974850" name="Image" r:id="rId3" imgW="3784127" imgH="3276190" progId="">
              <p:embed/>
            </p:oleObj>
          </a:graphicData>
        </a:graphic>
      </p:graphicFrame>
      <p:sp>
        <p:nvSpPr>
          <p:cNvPr id="300046" name="AutoShape 14"/>
          <p:cNvSpPr>
            <a:spLocks noChangeArrowheads="1"/>
          </p:cNvSpPr>
          <p:nvPr/>
        </p:nvSpPr>
        <p:spPr bwMode="auto">
          <a:xfrm>
            <a:off x="3505200" y="3810000"/>
            <a:ext cx="25908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0047" name="Freeform 15"/>
          <p:cNvSpPr>
            <a:spLocks/>
          </p:cNvSpPr>
          <p:nvPr/>
        </p:nvSpPr>
        <p:spPr bwMode="auto">
          <a:xfrm>
            <a:off x="3314700" y="2500313"/>
            <a:ext cx="544513" cy="509587"/>
          </a:xfrm>
          <a:custGeom>
            <a:avLst/>
            <a:gdLst/>
            <a:ahLst/>
            <a:cxnLst>
              <a:cxn ang="0">
                <a:pos x="252" y="0"/>
              </a:cxn>
              <a:cxn ang="0">
                <a:pos x="279" y="9"/>
              </a:cxn>
              <a:cxn ang="0">
                <a:pos x="333" y="117"/>
              </a:cxn>
              <a:cxn ang="0">
                <a:pos x="117" y="261"/>
              </a:cxn>
              <a:cxn ang="0">
                <a:pos x="36" y="216"/>
              </a:cxn>
              <a:cxn ang="0">
                <a:pos x="0" y="180"/>
              </a:cxn>
            </a:cxnLst>
            <a:rect l="0" t="0" r="r" b="b"/>
            <a:pathLst>
              <a:path w="343" h="321">
                <a:moveTo>
                  <a:pt x="252" y="0"/>
                </a:moveTo>
                <a:cubicBezTo>
                  <a:pt x="261" y="3"/>
                  <a:pt x="272" y="3"/>
                  <a:pt x="279" y="9"/>
                </a:cubicBezTo>
                <a:cubicBezTo>
                  <a:pt x="296" y="23"/>
                  <a:pt x="326" y="95"/>
                  <a:pt x="333" y="117"/>
                </a:cubicBezTo>
                <a:cubicBezTo>
                  <a:pt x="319" y="321"/>
                  <a:pt x="343" y="272"/>
                  <a:pt x="117" y="261"/>
                </a:cubicBezTo>
                <a:cubicBezTo>
                  <a:pt x="88" y="251"/>
                  <a:pt x="36" y="216"/>
                  <a:pt x="36" y="216"/>
                </a:cubicBezTo>
                <a:cubicBezTo>
                  <a:pt x="14" y="183"/>
                  <a:pt x="28" y="194"/>
                  <a:pt x="0" y="180"/>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48" name="Freeform 16"/>
          <p:cNvSpPr>
            <a:spLocks/>
          </p:cNvSpPr>
          <p:nvPr/>
        </p:nvSpPr>
        <p:spPr bwMode="auto">
          <a:xfrm>
            <a:off x="5702300" y="2479675"/>
            <a:ext cx="598488" cy="534988"/>
          </a:xfrm>
          <a:custGeom>
            <a:avLst/>
            <a:gdLst/>
            <a:ahLst/>
            <a:cxnLst>
              <a:cxn ang="0">
                <a:pos x="98" y="4"/>
              </a:cxn>
              <a:cxn ang="0">
                <a:pos x="62" y="58"/>
              </a:cxn>
              <a:cxn ang="0">
                <a:pos x="26" y="112"/>
              </a:cxn>
              <a:cxn ang="0">
                <a:pos x="8" y="166"/>
              </a:cxn>
              <a:cxn ang="0">
                <a:pos x="89" y="337"/>
              </a:cxn>
              <a:cxn ang="0">
                <a:pos x="224" y="328"/>
              </a:cxn>
              <a:cxn ang="0">
                <a:pos x="260" y="283"/>
              </a:cxn>
              <a:cxn ang="0">
                <a:pos x="377" y="238"/>
              </a:cxn>
            </a:cxnLst>
            <a:rect l="0" t="0" r="r" b="b"/>
            <a:pathLst>
              <a:path w="377" h="337">
                <a:moveTo>
                  <a:pt x="98" y="4"/>
                </a:moveTo>
                <a:cubicBezTo>
                  <a:pt x="45" y="39"/>
                  <a:pt x="91" y="0"/>
                  <a:pt x="62" y="58"/>
                </a:cubicBezTo>
                <a:cubicBezTo>
                  <a:pt x="52" y="77"/>
                  <a:pt x="38" y="94"/>
                  <a:pt x="26" y="112"/>
                </a:cubicBezTo>
                <a:cubicBezTo>
                  <a:pt x="15" y="128"/>
                  <a:pt x="8" y="166"/>
                  <a:pt x="8" y="166"/>
                </a:cubicBezTo>
                <a:cubicBezTo>
                  <a:pt x="15" y="262"/>
                  <a:pt x="0" y="307"/>
                  <a:pt x="89" y="337"/>
                </a:cubicBezTo>
                <a:cubicBezTo>
                  <a:pt x="134" y="334"/>
                  <a:pt x="180" y="335"/>
                  <a:pt x="224" y="328"/>
                </a:cubicBezTo>
                <a:cubicBezTo>
                  <a:pt x="272" y="320"/>
                  <a:pt x="236" y="307"/>
                  <a:pt x="260" y="283"/>
                </a:cubicBezTo>
                <a:cubicBezTo>
                  <a:pt x="296" y="247"/>
                  <a:pt x="329" y="238"/>
                  <a:pt x="377" y="238"/>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49" name="Freeform 17"/>
          <p:cNvSpPr>
            <a:spLocks/>
          </p:cNvSpPr>
          <p:nvPr/>
        </p:nvSpPr>
        <p:spPr bwMode="auto">
          <a:xfrm>
            <a:off x="3343275" y="4513263"/>
            <a:ext cx="504825" cy="501650"/>
          </a:xfrm>
          <a:custGeom>
            <a:avLst/>
            <a:gdLst/>
            <a:ahLst/>
            <a:cxnLst>
              <a:cxn ang="0">
                <a:pos x="0" y="100"/>
              </a:cxn>
              <a:cxn ang="0">
                <a:pos x="18" y="73"/>
              </a:cxn>
              <a:cxn ang="0">
                <a:pos x="99" y="46"/>
              </a:cxn>
              <a:cxn ang="0">
                <a:pos x="207" y="1"/>
              </a:cxn>
              <a:cxn ang="0">
                <a:pos x="297" y="10"/>
              </a:cxn>
              <a:cxn ang="0">
                <a:pos x="315" y="37"/>
              </a:cxn>
              <a:cxn ang="0">
                <a:pos x="306" y="199"/>
              </a:cxn>
              <a:cxn ang="0">
                <a:pos x="261" y="316"/>
              </a:cxn>
            </a:cxnLst>
            <a:rect l="0" t="0" r="r" b="b"/>
            <a:pathLst>
              <a:path w="318" h="316">
                <a:moveTo>
                  <a:pt x="0" y="100"/>
                </a:moveTo>
                <a:cubicBezTo>
                  <a:pt x="6" y="91"/>
                  <a:pt x="9" y="79"/>
                  <a:pt x="18" y="73"/>
                </a:cubicBezTo>
                <a:cubicBezTo>
                  <a:pt x="42" y="58"/>
                  <a:pt x="72" y="55"/>
                  <a:pt x="99" y="46"/>
                </a:cubicBezTo>
                <a:cubicBezTo>
                  <a:pt x="137" y="33"/>
                  <a:pt x="170" y="13"/>
                  <a:pt x="207" y="1"/>
                </a:cubicBezTo>
                <a:cubicBezTo>
                  <a:pt x="237" y="4"/>
                  <a:pt x="268" y="0"/>
                  <a:pt x="297" y="10"/>
                </a:cubicBezTo>
                <a:cubicBezTo>
                  <a:pt x="307" y="13"/>
                  <a:pt x="314" y="26"/>
                  <a:pt x="315" y="37"/>
                </a:cubicBezTo>
                <a:cubicBezTo>
                  <a:pt x="318" y="91"/>
                  <a:pt x="311" y="145"/>
                  <a:pt x="306" y="199"/>
                </a:cubicBezTo>
                <a:cubicBezTo>
                  <a:pt x="302" y="242"/>
                  <a:pt x="261" y="269"/>
                  <a:pt x="261" y="316"/>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50" name="Freeform 18"/>
          <p:cNvSpPr>
            <a:spLocks/>
          </p:cNvSpPr>
          <p:nvPr/>
        </p:nvSpPr>
        <p:spPr bwMode="auto">
          <a:xfrm>
            <a:off x="5643563" y="4367213"/>
            <a:ext cx="657225" cy="661987"/>
          </a:xfrm>
          <a:custGeom>
            <a:avLst/>
            <a:gdLst/>
            <a:ahLst/>
            <a:cxnLst>
              <a:cxn ang="0">
                <a:pos x="414" y="156"/>
              </a:cxn>
              <a:cxn ang="0">
                <a:pos x="387" y="147"/>
              </a:cxn>
              <a:cxn ang="0">
                <a:pos x="369" y="120"/>
              </a:cxn>
              <a:cxn ang="0">
                <a:pos x="315" y="102"/>
              </a:cxn>
              <a:cxn ang="0">
                <a:pos x="288" y="84"/>
              </a:cxn>
              <a:cxn ang="0">
                <a:pos x="27" y="75"/>
              </a:cxn>
              <a:cxn ang="0">
                <a:pos x="0" y="174"/>
              </a:cxn>
              <a:cxn ang="0">
                <a:pos x="18" y="417"/>
              </a:cxn>
            </a:cxnLst>
            <a:rect l="0" t="0" r="r" b="b"/>
            <a:pathLst>
              <a:path w="414" h="417">
                <a:moveTo>
                  <a:pt x="414" y="156"/>
                </a:moveTo>
                <a:cubicBezTo>
                  <a:pt x="405" y="153"/>
                  <a:pt x="394" y="153"/>
                  <a:pt x="387" y="147"/>
                </a:cubicBezTo>
                <a:cubicBezTo>
                  <a:pt x="379" y="140"/>
                  <a:pt x="378" y="126"/>
                  <a:pt x="369" y="120"/>
                </a:cubicBezTo>
                <a:cubicBezTo>
                  <a:pt x="353" y="110"/>
                  <a:pt x="333" y="108"/>
                  <a:pt x="315" y="102"/>
                </a:cubicBezTo>
                <a:cubicBezTo>
                  <a:pt x="305" y="99"/>
                  <a:pt x="297" y="90"/>
                  <a:pt x="288" y="84"/>
                </a:cubicBezTo>
                <a:cubicBezTo>
                  <a:pt x="232" y="0"/>
                  <a:pt x="114" y="46"/>
                  <a:pt x="27" y="75"/>
                </a:cubicBezTo>
                <a:cubicBezTo>
                  <a:pt x="4" y="144"/>
                  <a:pt x="13" y="110"/>
                  <a:pt x="0" y="174"/>
                </a:cubicBezTo>
                <a:cubicBezTo>
                  <a:pt x="8" y="263"/>
                  <a:pt x="18" y="327"/>
                  <a:pt x="18" y="417"/>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51" name="Freeform 19"/>
          <p:cNvSpPr>
            <a:spLocks/>
          </p:cNvSpPr>
          <p:nvPr/>
        </p:nvSpPr>
        <p:spPr bwMode="auto">
          <a:xfrm>
            <a:off x="3462338" y="2486025"/>
            <a:ext cx="1268412" cy="873125"/>
          </a:xfrm>
          <a:custGeom>
            <a:avLst/>
            <a:gdLst/>
            <a:ahLst/>
            <a:cxnLst>
              <a:cxn ang="0">
                <a:pos x="42" y="0"/>
              </a:cxn>
              <a:cxn ang="0">
                <a:pos x="753" y="324"/>
              </a:cxn>
              <a:cxn ang="0">
                <a:pos x="780" y="27"/>
              </a:cxn>
            </a:cxnLst>
            <a:rect l="0" t="0" r="r" b="b"/>
            <a:pathLst>
              <a:path w="799" h="550">
                <a:moveTo>
                  <a:pt x="42" y="0"/>
                </a:moveTo>
                <a:cubicBezTo>
                  <a:pt x="57" y="550"/>
                  <a:pt x="0" y="334"/>
                  <a:pt x="753" y="324"/>
                </a:cubicBezTo>
                <a:cubicBezTo>
                  <a:pt x="799" y="185"/>
                  <a:pt x="780" y="356"/>
                  <a:pt x="780" y="27"/>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52" name="Freeform 20"/>
          <p:cNvSpPr>
            <a:spLocks/>
          </p:cNvSpPr>
          <p:nvPr/>
        </p:nvSpPr>
        <p:spPr bwMode="auto">
          <a:xfrm>
            <a:off x="3473450" y="4464050"/>
            <a:ext cx="1211263" cy="522288"/>
          </a:xfrm>
          <a:custGeom>
            <a:avLst/>
            <a:gdLst/>
            <a:ahLst/>
            <a:cxnLst>
              <a:cxn ang="0">
                <a:pos x="26" y="311"/>
              </a:cxn>
              <a:cxn ang="0">
                <a:pos x="107" y="5"/>
              </a:cxn>
              <a:cxn ang="0">
                <a:pos x="656" y="14"/>
              </a:cxn>
              <a:cxn ang="0">
                <a:pos x="710" y="329"/>
              </a:cxn>
            </a:cxnLst>
            <a:rect l="0" t="0" r="r" b="b"/>
            <a:pathLst>
              <a:path w="763" h="329">
                <a:moveTo>
                  <a:pt x="26" y="311"/>
                </a:moveTo>
                <a:cubicBezTo>
                  <a:pt x="29" y="241"/>
                  <a:pt x="0" y="41"/>
                  <a:pt x="107" y="5"/>
                </a:cubicBezTo>
                <a:cubicBezTo>
                  <a:pt x="290" y="8"/>
                  <a:pt x="473" y="0"/>
                  <a:pt x="656" y="14"/>
                </a:cubicBezTo>
                <a:cubicBezTo>
                  <a:pt x="763" y="22"/>
                  <a:pt x="710" y="207"/>
                  <a:pt x="710" y="329"/>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53" name="AutoShape 21"/>
          <p:cNvSpPr>
            <a:spLocks noChangeArrowheads="1"/>
          </p:cNvSpPr>
          <p:nvPr/>
        </p:nvSpPr>
        <p:spPr bwMode="auto">
          <a:xfrm>
            <a:off x="4876800" y="3200400"/>
            <a:ext cx="4572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44046" name="Picture 22"/>
          <p:cNvPicPr>
            <a:picLocks noChangeAspect="1" noChangeArrowheads="1"/>
          </p:cNvPicPr>
          <p:nvPr/>
        </p:nvPicPr>
        <p:blipFill>
          <a:blip r:embed="rId4" cstate="print"/>
          <a:srcRect/>
          <a:stretch>
            <a:fillRect/>
          </a:stretch>
        </p:blipFill>
        <p:spPr bwMode="auto">
          <a:xfrm>
            <a:off x="685800" y="1447800"/>
            <a:ext cx="8305800" cy="409575"/>
          </a:xfrm>
          <a:prstGeom prst="rect">
            <a:avLst/>
          </a:prstGeom>
          <a:noFill/>
          <a:ln w="9525">
            <a:noFill/>
            <a:miter lim="800000"/>
            <a:headEnd/>
            <a:tailEnd/>
          </a:ln>
        </p:spPr>
      </p:pic>
      <p:pic>
        <p:nvPicPr>
          <p:cNvPr id="300055" name="Picture 23"/>
          <p:cNvPicPr>
            <a:picLocks noChangeAspect="1" noChangeArrowheads="1"/>
          </p:cNvPicPr>
          <p:nvPr/>
        </p:nvPicPr>
        <p:blipFill>
          <a:blip r:embed="rId5" cstate="print"/>
          <a:srcRect/>
          <a:stretch>
            <a:fillRect/>
          </a:stretch>
        </p:blipFill>
        <p:spPr bwMode="auto">
          <a:xfrm>
            <a:off x="2286000" y="5334000"/>
            <a:ext cx="4838700" cy="3524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0046"/>
                                        </p:tgtEl>
                                        <p:attrNameLst>
                                          <p:attrName>style.visibility</p:attrName>
                                        </p:attrNameLst>
                                      </p:cBhvr>
                                      <p:to>
                                        <p:strVal val="visible"/>
                                      </p:to>
                                    </p:set>
                                    <p:animEffect transition="in" filter="barn(outHorizontal)">
                                      <p:cBhvr>
                                        <p:cTn id="7" dur="500"/>
                                        <p:tgtEl>
                                          <p:spTgt spid="3000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00053"/>
                                        </p:tgtEl>
                                        <p:attrNameLst>
                                          <p:attrName>style.visibility</p:attrName>
                                        </p:attrNameLst>
                                      </p:cBhvr>
                                      <p:to>
                                        <p:strVal val="visible"/>
                                      </p:to>
                                    </p:set>
                                    <p:animEffect transition="in" filter="barn(outHorizontal)">
                                      <p:cBhvr>
                                        <p:cTn id="12" dur="500"/>
                                        <p:tgtEl>
                                          <p:spTgt spid="3000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000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000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000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3000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000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000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0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6" grpId="0" animBg="1"/>
      <p:bldP spid="30005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01060"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5058" name="Object 0"/>
          <p:cNvGraphicFramePr>
            <a:graphicFrameLocks noChangeAspect="1"/>
          </p:cNvGraphicFramePr>
          <p:nvPr/>
        </p:nvGraphicFramePr>
        <p:xfrm>
          <a:off x="0" y="2057400"/>
          <a:ext cx="3962400" cy="2209800"/>
        </p:xfrm>
        <a:graphic>
          <a:graphicData uri="http://schemas.openxmlformats.org/presentationml/2006/ole">
            <p:oleObj spid="_x0000_s975874" name="Image" r:id="rId3" imgW="3961905" imgH="2209524" progId="">
              <p:embed/>
            </p:oleObj>
          </a:graphicData>
        </a:graphic>
      </p:graphicFrame>
      <p:sp>
        <p:nvSpPr>
          <p:cNvPr id="301062" name="AutoShape 6"/>
          <p:cNvSpPr>
            <a:spLocks noChangeArrowheads="1"/>
          </p:cNvSpPr>
          <p:nvPr/>
        </p:nvSpPr>
        <p:spPr bwMode="auto">
          <a:xfrm>
            <a:off x="2438400" y="2971800"/>
            <a:ext cx="4572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1063" name="AutoShape 7"/>
          <p:cNvSpPr>
            <a:spLocks noChangeArrowheads="1"/>
          </p:cNvSpPr>
          <p:nvPr/>
        </p:nvSpPr>
        <p:spPr bwMode="auto">
          <a:xfrm>
            <a:off x="1066800" y="28956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1064" name="Freeform 8"/>
          <p:cNvSpPr>
            <a:spLocks/>
          </p:cNvSpPr>
          <p:nvPr/>
        </p:nvSpPr>
        <p:spPr bwMode="auto">
          <a:xfrm>
            <a:off x="890588" y="3522663"/>
            <a:ext cx="601662" cy="574675"/>
          </a:xfrm>
          <a:custGeom>
            <a:avLst/>
            <a:gdLst/>
            <a:ahLst/>
            <a:cxnLst>
              <a:cxn ang="0">
                <a:pos x="18" y="64"/>
              </a:cxn>
              <a:cxn ang="0">
                <a:pos x="360" y="109"/>
              </a:cxn>
              <a:cxn ang="0">
                <a:pos x="108" y="307"/>
              </a:cxn>
              <a:cxn ang="0">
                <a:pos x="0" y="316"/>
              </a:cxn>
            </a:cxnLst>
            <a:rect l="0" t="0" r="r" b="b"/>
            <a:pathLst>
              <a:path w="379" h="362">
                <a:moveTo>
                  <a:pt x="18" y="64"/>
                </a:moveTo>
                <a:cubicBezTo>
                  <a:pt x="133" y="67"/>
                  <a:pt x="324" y="0"/>
                  <a:pt x="360" y="109"/>
                </a:cubicBezTo>
                <a:cubicBezTo>
                  <a:pt x="347" y="362"/>
                  <a:pt x="379" y="296"/>
                  <a:pt x="108" y="307"/>
                </a:cubicBezTo>
                <a:cubicBezTo>
                  <a:pt x="55" y="325"/>
                  <a:pt x="90" y="316"/>
                  <a:pt x="0" y="316"/>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1065" name="Freeform 9"/>
          <p:cNvSpPr>
            <a:spLocks/>
          </p:cNvSpPr>
          <p:nvPr/>
        </p:nvSpPr>
        <p:spPr bwMode="auto">
          <a:xfrm>
            <a:off x="3146425" y="3571875"/>
            <a:ext cx="687388" cy="428625"/>
          </a:xfrm>
          <a:custGeom>
            <a:avLst/>
            <a:gdLst/>
            <a:ahLst/>
            <a:cxnLst>
              <a:cxn ang="0">
                <a:pos x="433" y="15"/>
              </a:cxn>
              <a:cxn ang="0">
                <a:pos x="109" y="15"/>
              </a:cxn>
              <a:cxn ang="0">
                <a:pos x="10" y="42"/>
              </a:cxn>
              <a:cxn ang="0">
                <a:pos x="1" y="69"/>
              </a:cxn>
              <a:cxn ang="0">
                <a:pos x="10" y="213"/>
              </a:cxn>
              <a:cxn ang="0">
                <a:pos x="136" y="258"/>
              </a:cxn>
              <a:cxn ang="0">
                <a:pos x="253" y="267"/>
              </a:cxn>
              <a:cxn ang="0">
                <a:pos x="433" y="267"/>
              </a:cxn>
            </a:cxnLst>
            <a:rect l="0" t="0" r="r" b="b"/>
            <a:pathLst>
              <a:path w="433" h="270">
                <a:moveTo>
                  <a:pt x="433" y="15"/>
                </a:moveTo>
                <a:cubicBezTo>
                  <a:pt x="261" y="7"/>
                  <a:pt x="262" y="0"/>
                  <a:pt x="109" y="15"/>
                </a:cubicBezTo>
                <a:cubicBezTo>
                  <a:pt x="75" y="18"/>
                  <a:pt x="10" y="42"/>
                  <a:pt x="10" y="42"/>
                </a:cubicBezTo>
                <a:cubicBezTo>
                  <a:pt x="7" y="51"/>
                  <a:pt x="1" y="60"/>
                  <a:pt x="1" y="69"/>
                </a:cubicBezTo>
                <a:cubicBezTo>
                  <a:pt x="1" y="117"/>
                  <a:pt x="0" y="166"/>
                  <a:pt x="10" y="213"/>
                </a:cubicBezTo>
                <a:cubicBezTo>
                  <a:pt x="14" y="233"/>
                  <a:pt x="118" y="252"/>
                  <a:pt x="136" y="258"/>
                </a:cubicBezTo>
                <a:cubicBezTo>
                  <a:pt x="179" y="244"/>
                  <a:pt x="212" y="265"/>
                  <a:pt x="253" y="267"/>
                </a:cubicBezTo>
                <a:cubicBezTo>
                  <a:pt x="313" y="270"/>
                  <a:pt x="373" y="267"/>
                  <a:pt x="433" y="267"/>
                </a:cubicBezTo>
              </a:path>
            </a:pathLst>
          </a:custGeom>
          <a:noFill/>
          <a:ln w="28575"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45059" name="Object 1"/>
          <p:cNvGraphicFramePr>
            <a:graphicFrameLocks noChangeAspect="1"/>
          </p:cNvGraphicFramePr>
          <p:nvPr/>
        </p:nvGraphicFramePr>
        <p:xfrm>
          <a:off x="4495800" y="2057400"/>
          <a:ext cx="3962400" cy="2209800"/>
        </p:xfrm>
        <a:graphic>
          <a:graphicData uri="http://schemas.openxmlformats.org/presentationml/2006/ole">
            <p:oleObj spid="_x0000_s975875" name="Image" r:id="rId4" imgW="3961905" imgH="2209524" progId="">
              <p:embed/>
            </p:oleObj>
          </a:graphicData>
        </a:graphic>
      </p:graphicFrame>
      <p:sp>
        <p:nvSpPr>
          <p:cNvPr id="301067" name="AutoShape 11"/>
          <p:cNvSpPr>
            <a:spLocks noChangeArrowheads="1"/>
          </p:cNvSpPr>
          <p:nvPr/>
        </p:nvSpPr>
        <p:spPr bwMode="auto">
          <a:xfrm>
            <a:off x="5486400" y="2971800"/>
            <a:ext cx="4572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1068" name="AutoShape 12"/>
          <p:cNvSpPr>
            <a:spLocks noChangeArrowheads="1"/>
          </p:cNvSpPr>
          <p:nvPr/>
        </p:nvSpPr>
        <p:spPr bwMode="auto">
          <a:xfrm>
            <a:off x="6248400" y="28956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1069" name="AutoShape 13"/>
          <p:cNvSpPr>
            <a:spLocks noChangeArrowheads="1"/>
          </p:cNvSpPr>
          <p:nvPr/>
        </p:nvSpPr>
        <p:spPr bwMode="auto">
          <a:xfrm>
            <a:off x="6934200" y="35814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45070" name="Picture 14"/>
          <p:cNvPicPr>
            <a:picLocks noChangeAspect="1" noChangeArrowheads="1"/>
          </p:cNvPicPr>
          <p:nvPr/>
        </p:nvPicPr>
        <p:blipFill>
          <a:blip r:embed="rId5" cstate="print"/>
          <a:srcRect/>
          <a:stretch>
            <a:fillRect/>
          </a:stretch>
        </p:blipFill>
        <p:spPr bwMode="auto">
          <a:xfrm>
            <a:off x="152400" y="1524000"/>
            <a:ext cx="8839200" cy="419100"/>
          </a:xfrm>
          <a:prstGeom prst="rect">
            <a:avLst/>
          </a:prstGeom>
          <a:noFill/>
          <a:ln w="9525">
            <a:noFill/>
            <a:miter lim="800000"/>
            <a:headEnd/>
            <a:tailEnd/>
          </a:ln>
        </p:spPr>
      </p:pic>
      <p:pic>
        <p:nvPicPr>
          <p:cNvPr id="301071" name="Picture 15"/>
          <p:cNvPicPr>
            <a:picLocks noChangeAspect="1" noChangeArrowheads="1"/>
          </p:cNvPicPr>
          <p:nvPr/>
        </p:nvPicPr>
        <p:blipFill>
          <a:blip r:embed="rId6" cstate="print"/>
          <a:srcRect/>
          <a:stretch>
            <a:fillRect/>
          </a:stretch>
        </p:blipFill>
        <p:spPr bwMode="auto">
          <a:xfrm>
            <a:off x="1219200" y="4495800"/>
            <a:ext cx="2371725" cy="381000"/>
          </a:xfrm>
          <a:prstGeom prst="rect">
            <a:avLst/>
          </a:prstGeom>
          <a:noFill/>
          <a:ln w="9525">
            <a:noFill/>
            <a:miter lim="800000"/>
            <a:headEnd/>
            <a:tailEnd/>
          </a:ln>
        </p:spPr>
      </p:pic>
      <p:pic>
        <p:nvPicPr>
          <p:cNvPr id="301072" name="Picture 16"/>
          <p:cNvPicPr>
            <a:picLocks noChangeAspect="1" noChangeArrowheads="1"/>
          </p:cNvPicPr>
          <p:nvPr/>
        </p:nvPicPr>
        <p:blipFill>
          <a:blip r:embed="rId7" cstate="print"/>
          <a:srcRect/>
          <a:stretch>
            <a:fillRect/>
          </a:stretch>
        </p:blipFill>
        <p:spPr bwMode="auto">
          <a:xfrm>
            <a:off x="5562600" y="4495800"/>
            <a:ext cx="2324100" cy="3714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1062"/>
                                        </p:tgtEl>
                                        <p:attrNameLst>
                                          <p:attrName>style.visibility</p:attrName>
                                        </p:attrNameLst>
                                      </p:cBhvr>
                                      <p:to>
                                        <p:strVal val="visible"/>
                                      </p:to>
                                    </p:set>
                                    <p:animEffect transition="in" filter="barn(outHorizontal)">
                                      <p:cBhvr>
                                        <p:cTn id="7" dur="500"/>
                                        <p:tgtEl>
                                          <p:spTgt spid="3010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01063"/>
                                        </p:tgtEl>
                                        <p:attrNameLst>
                                          <p:attrName>style.visibility</p:attrName>
                                        </p:attrNameLst>
                                      </p:cBhvr>
                                      <p:to>
                                        <p:strVal val="visible"/>
                                      </p:to>
                                    </p:set>
                                    <p:animEffect transition="in" filter="barn(outHorizontal)">
                                      <p:cBhvr>
                                        <p:cTn id="12" dur="500"/>
                                        <p:tgtEl>
                                          <p:spTgt spid="30106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010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010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010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301067"/>
                                        </p:tgtEl>
                                        <p:attrNameLst>
                                          <p:attrName>style.visibility</p:attrName>
                                        </p:attrNameLst>
                                      </p:cBhvr>
                                      <p:to>
                                        <p:strVal val="visible"/>
                                      </p:to>
                                    </p:set>
                                    <p:animEffect transition="in" filter="barn(outHorizontal)">
                                      <p:cBhvr>
                                        <p:cTn id="29" dur="500"/>
                                        <p:tgtEl>
                                          <p:spTgt spid="30106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301068"/>
                                        </p:tgtEl>
                                        <p:attrNameLst>
                                          <p:attrName>style.visibility</p:attrName>
                                        </p:attrNameLst>
                                      </p:cBhvr>
                                      <p:to>
                                        <p:strVal val="visible"/>
                                      </p:to>
                                    </p:set>
                                    <p:animEffect transition="in" filter="barn(outHorizontal)">
                                      <p:cBhvr>
                                        <p:cTn id="34" dur="500"/>
                                        <p:tgtEl>
                                          <p:spTgt spid="30106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301069"/>
                                        </p:tgtEl>
                                        <p:attrNameLst>
                                          <p:attrName>style.visibility</p:attrName>
                                        </p:attrNameLst>
                                      </p:cBhvr>
                                      <p:to>
                                        <p:strVal val="visible"/>
                                      </p:to>
                                    </p:set>
                                    <p:animEffect transition="in" filter="barn(outHorizontal)">
                                      <p:cBhvr>
                                        <p:cTn id="39" dur="500"/>
                                        <p:tgtEl>
                                          <p:spTgt spid="30106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301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P spid="301063" grpId="0" animBg="1"/>
      <p:bldP spid="301067" grpId="0" animBg="1"/>
      <p:bldP spid="301068" grpId="0" animBg="1"/>
      <p:bldP spid="30106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ChangeArrowheads="1"/>
          </p:cNvSpPr>
          <p:nvPr/>
        </p:nvSpPr>
        <p:spPr bwMode="auto">
          <a:xfrm>
            <a:off x="2171700"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02084" name="Rectangle 4"/>
          <p:cNvSpPr>
            <a:spLocks noChangeArrowheads="1"/>
          </p:cNvSpPr>
          <p:nvPr/>
        </p:nvSpPr>
        <p:spPr bwMode="auto">
          <a:xfrm>
            <a:off x="2600325" y="29908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6082" name="Object 5"/>
          <p:cNvGraphicFramePr>
            <a:graphicFrameLocks noChangeAspect="1"/>
          </p:cNvGraphicFramePr>
          <p:nvPr/>
        </p:nvGraphicFramePr>
        <p:xfrm>
          <a:off x="2667000" y="2133600"/>
          <a:ext cx="3784600" cy="3276600"/>
        </p:xfrm>
        <a:graphic>
          <a:graphicData uri="http://schemas.openxmlformats.org/presentationml/2006/ole">
            <p:oleObj spid="_x0000_s976898" name="Image" r:id="rId3" imgW="3784127" imgH="3276190" progId="">
              <p:embed/>
            </p:oleObj>
          </a:graphicData>
        </a:graphic>
      </p:graphicFrame>
      <p:sp>
        <p:nvSpPr>
          <p:cNvPr id="302086" name="AutoShape 6"/>
          <p:cNvSpPr>
            <a:spLocks noChangeArrowheads="1"/>
          </p:cNvSpPr>
          <p:nvPr/>
        </p:nvSpPr>
        <p:spPr bwMode="auto">
          <a:xfrm>
            <a:off x="3429000" y="35052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2087" name="AutoShape 7"/>
          <p:cNvSpPr>
            <a:spLocks noChangeArrowheads="1"/>
          </p:cNvSpPr>
          <p:nvPr/>
        </p:nvSpPr>
        <p:spPr bwMode="auto">
          <a:xfrm>
            <a:off x="4953000" y="4114800"/>
            <a:ext cx="1143000" cy="4572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2088" name="AutoShape 8"/>
          <p:cNvSpPr>
            <a:spLocks noChangeArrowheads="1"/>
          </p:cNvSpPr>
          <p:nvPr/>
        </p:nvSpPr>
        <p:spPr bwMode="auto">
          <a:xfrm>
            <a:off x="4876800" y="2895600"/>
            <a:ext cx="609600" cy="10668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2089" name="AutoShape 9"/>
          <p:cNvSpPr>
            <a:spLocks noChangeArrowheads="1"/>
          </p:cNvSpPr>
          <p:nvPr/>
        </p:nvSpPr>
        <p:spPr bwMode="auto">
          <a:xfrm>
            <a:off x="4114800" y="4114800"/>
            <a:ext cx="533400" cy="1143000"/>
          </a:xfrm>
          <a:prstGeom prst="roundRect">
            <a:avLst>
              <a:gd name="adj" fmla="val 16667"/>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46090" name="Picture 10"/>
          <p:cNvPicPr>
            <a:picLocks noChangeAspect="1" noChangeArrowheads="1"/>
          </p:cNvPicPr>
          <p:nvPr/>
        </p:nvPicPr>
        <p:blipFill>
          <a:blip r:embed="rId4" cstate="print"/>
          <a:srcRect/>
          <a:stretch>
            <a:fillRect/>
          </a:stretch>
        </p:blipFill>
        <p:spPr bwMode="auto">
          <a:xfrm>
            <a:off x="0" y="1447800"/>
            <a:ext cx="9067800" cy="828675"/>
          </a:xfrm>
          <a:prstGeom prst="rect">
            <a:avLst/>
          </a:prstGeom>
          <a:noFill/>
          <a:ln w="9525">
            <a:noFill/>
            <a:miter lim="800000"/>
            <a:headEnd/>
            <a:tailEnd/>
          </a:ln>
        </p:spPr>
      </p:pic>
      <p:pic>
        <p:nvPicPr>
          <p:cNvPr id="302091" name="Picture 11"/>
          <p:cNvPicPr>
            <a:picLocks noChangeAspect="1" noChangeArrowheads="1"/>
          </p:cNvPicPr>
          <p:nvPr/>
        </p:nvPicPr>
        <p:blipFill>
          <a:blip r:embed="rId5" cstate="print"/>
          <a:srcRect/>
          <a:stretch>
            <a:fillRect/>
          </a:stretch>
        </p:blipFill>
        <p:spPr bwMode="auto">
          <a:xfrm>
            <a:off x="1981200" y="5562600"/>
            <a:ext cx="5429250"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animEffect transition="in" filter="barn(outHorizontal)">
                                      <p:cBhvr>
                                        <p:cTn id="7" dur="500"/>
                                        <p:tgtEl>
                                          <p:spTgt spid="30208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02087"/>
                                        </p:tgtEl>
                                        <p:attrNameLst>
                                          <p:attrName>style.visibility</p:attrName>
                                        </p:attrNameLst>
                                      </p:cBhvr>
                                      <p:to>
                                        <p:strVal val="visible"/>
                                      </p:to>
                                    </p:set>
                                    <p:animEffect transition="in" filter="barn(outHorizontal)">
                                      <p:cBhvr>
                                        <p:cTn id="12" dur="500"/>
                                        <p:tgtEl>
                                          <p:spTgt spid="3020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02088"/>
                                        </p:tgtEl>
                                        <p:attrNameLst>
                                          <p:attrName>style.visibility</p:attrName>
                                        </p:attrNameLst>
                                      </p:cBhvr>
                                      <p:to>
                                        <p:strVal val="visible"/>
                                      </p:to>
                                    </p:set>
                                    <p:animEffect transition="in" filter="barn(outHorizontal)">
                                      <p:cBhvr>
                                        <p:cTn id="17" dur="500"/>
                                        <p:tgtEl>
                                          <p:spTgt spid="30208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02089"/>
                                        </p:tgtEl>
                                        <p:attrNameLst>
                                          <p:attrName>style.visibility</p:attrName>
                                        </p:attrNameLst>
                                      </p:cBhvr>
                                      <p:to>
                                        <p:strVal val="visible"/>
                                      </p:to>
                                    </p:set>
                                    <p:animEffect transition="in" filter="barn(outHorizontal)">
                                      <p:cBhvr>
                                        <p:cTn id="22" dur="500"/>
                                        <p:tgtEl>
                                          <p:spTgt spid="30208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2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P spid="302087" grpId="0" animBg="1"/>
      <p:bldP spid="302088" grpId="0" animBg="1"/>
      <p:bldP spid="302089"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3127</TotalTime>
  <Words>12320</Words>
  <Application>Microsoft Office PowerPoint</Application>
  <PresentationFormat>全屏显示(4:3)</PresentationFormat>
  <Paragraphs>528</Paragraphs>
  <Slides>97</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97</vt:i4>
      </vt:variant>
    </vt:vector>
  </HeadingPairs>
  <TitlesOfParts>
    <vt:vector size="102" baseType="lpstr">
      <vt:lpstr>Edge</vt:lpstr>
      <vt:lpstr>公式</vt:lpstr>
      <vt:lpstr>BMP 图像</vt:lpstr>
      <vt:lpstr>Equation</vt:lpstr>
      <vt:lpstr>Image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hbu</cp:lastModifiedBy>
  <cp:revision>273</cp:revision>
  <dcterms:created xsi:type="dcterms:W3CDTF">2007-04-05T14:29:01Z</dcterms:created>
  <dcterms:modified xsi:type="dcterms:W3CDTF">2018-05-25T07:16:58Z</dcterms:modified>
</cp:coreProperties>
</file>