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6" r:id="rId4"/>
    <p:sldId id="267" r:id="rId5"/>
    <p:sldId id="268" r:id="rId6"/>
    <p:sldId id="271" r:id="rId7"/>
    <p:sldId id="269" r:id="rId8"/>
    <p:sldId id="270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9" d="100"/>
          <a:sy n="8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20B3157-F010-4A9C-A390-748BF0F1724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068897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B817DF8-3006-40AE-8705-F7EEB54388F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889235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0B4965-9AEC-4E80-A612-03EB263A65E4}" type="slidenum">
              <a:rPr lang="en-US" altLang="zh-CN">
                <a:latin typeface="Arial" panose="020B0604020202020204" pitchFamily="34" charset="0"/>
              </a:rPr>
              <a:pPr eaLnBrk="1" hangingPunct="1"/>
              <a:t>1</a:t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605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3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3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A969FAB3-5C50-4BAB-BDE1-C95841A91768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60134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河北大学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6AFE13-2A54-4731-AF3A-812464C2C9B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03607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河北大学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27A584-424B-4CB2-BE33-0798CDDCA7D1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41866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河北大学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B24E59-353B-46F3-885D-6E308433C88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38854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河北大学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E67A9B-F12C-47D8-9A91-8578782EC49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77368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河北大学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A92467-067B-4BC4-8409-BAA37BF42E3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28854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河北大学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45DA1F-CC21-47EF-99DC-5BC27929A7C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93613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河北大学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407840-8C29-489A-8A8D-BE5B52C2F201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26957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河北大学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0AC194-803E-4EEA-BDE7-13C898ECF1C4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89174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河北大学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891628-3B8A-4C02-A186-430530ADE54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879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河北大学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D8CA95-5569-41AD-BFB2-AAF896DE5E4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608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237288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zh-CN" altLang="en-US"/>
              <a:t>北京航空航天大学 北京市网络技术重点实验室</a:t>
            </a: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03800" y="6237288"/>
            <a:ext cx="151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700B3FB3-FBC0-4795-A59E-A4B767BC66AB}" type="slidenum">
              <a:rPr lang="en-US" altLang="zh-CN"/>
              <a:pPr/>
              <a:t>‹#›</a:t>
            </a:fld>
            <a:endParaRPr lang="en-US" altLang="zh-CN" dirty="0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804025" y="0"/>
            <a:ext cx="2527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b="1" dirty="0"/>
              <a:t>NRDC</a:t>
            </a:r>
            <a:r>
              <a:rPr lang="en-US" altLang="zh-CN" b="1" dirty="0"/>
              <a:t>1001</a:t>
            </a:r>
            <a:r>
              <a:rPr lang="zh-CN" altLang="en-US" b="1"/>
              <a:t>项目讲座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综合组网实验</a:t>
            </a:r>
            <a:endParaRPr lang="zh-CN" altLang="zh-CN" dirty="0" smtClean="0"/>
          </a:p>
        </p:txBody>
      </p:sp>
      <p:sp>
        <p:nvSpPr>
          <p:cNvPr id="13315" name="Text Box 9"/>
          <p:cNvSpPr txBox="1">
            <a:spLocks noChangeArrowheads="1"/>
          </p:cNvSpPr>
          <p:nvPr/>
        </p:nvSpPr>
        <p:spPr bwMode="auto">
          <a:xfrm>
            <a:off x="5292725" y="115888"/>
            <a:ext cx="3743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/>
              <a:t>NRDC</a:t>
            </a:r>
            <a:r>
              <a:rPr lang="en-US" altLang="zh-CN" sz="2800" b="1" dirty="0"/>
              <a:t>1001</a:t>
            </a:r>
            <a:r>
              <a:rPr lang="zh-CN" altLang="en-US" sz="2800" b="1"/>
              <a:t>项目讲座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1043608" y="620625"/>
            <a:ext cx="8064500" cy="923925"/>
          </a:xfrm>
        </p:spPr>
        <p:txBody>
          <a:bodyPr/>
          <a:lstStyle/>
          <a:p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局域网组建案例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611188" y="1268413"/>
            <a:ext cx="8064500" cy="4897437"/>
          </a:xfrm>
        </p:spPr>
        <p:txBody>
          <a:bodyPr/>
          <a:lstStyle/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mtClean="0"/>
              <a:t>     </a:t>
            </a:r>
            <a:endParaRPr lang="zh-CN" altLang="en-US" sz="2400" smtClean="0"/>
          </a:p>
        </p:txBody>
      </p:sp>
      <p:sp>
        <p:nvSpPr>
          <p:cNvPr id="26628" name="Text Box 8"/>
          <p:cNvSpPr txBox="1">
            <a:spLocks noChangeArrowheads="1"/>
          </p:cNvSpPr>
          <p:nvPr/>
        </p:nvSpPr>
        <p:spPr bwMode="gray">
          <a:xfrm>
            <a:off x="539750" y="2060848"/>
            <a:ext cx="8064500" cy="360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buClr>
                <a:schemeClr val="accent1"/>
              </a:buClr>
            </a:pPr>
            <a:r>
              <a:rPr lang="zh-CN" altLang="en-US" dirty="0">
                <a:latin typeface="Arial" panose="020B0604020202020204" pitchFamily="34" charset="0"/>
                <a:ea typeface="华文细黑" panose="02010600040101010101" pitchFamily="2" charset="-122"/>
              </a:rPr>
              <a:t>       </a:t>
            </a:r>
            <a:r>
              <a:rPr lang="zh-CN" altLang="en-US" dirty="0" smtClean="0">
                <a:latin typeface="Arial" panose="020B0604020202020204" pitchFamily="34" charset="0"/>
                <a:ea typeface="楷体_GB2312" pitchFamily="49" charset="-122"/>
              </a:rPr>
              <a:t>某学校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信息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平台拥有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</a:rPr>
              <a:t>层楼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50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</a:rPr>
              <a:t>多个机房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1600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</a:rPr>
              <a:t>多台计算机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，承担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面向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全校学生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几乎全部专业课程上机和公共上机的教学任务，每年为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6000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多名学生提供从大学英语视听、计算机文化基础上机到机械制图和画法几何、新媒体艺术设计等课程的教学支持。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平台网络除了能够提供正常的上网功能，还支持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</a:rPr>
              <a:t>监控、服务器、存储、信息发布、电子教室、中控和投影等多个系统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1545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061098" y="836712"/>
            <a:ext cx="8064500" cy="923925"/>
          </a:xfrm>
        </p:spPr>
        <p:txBody>
          <a:bodyPr/>
          <a:lstStyle/>
          <a:p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局域网组建案例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541125" y="1995779"/>
            <a:ext cx="8280400" cy="4897438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pPr lvl="1">
              <a:buClr>
                <a:schemeClr val="accent1"/>
              </a:buClr>
            </a:pPr>
            <a:r>
              <a:rPr lang="zh-CN" altLang="zh-CN" sz="2400" dirty="0" smtClean="0"/>
              <a:t>将整个</a:t>
            </a:r>
            <a:r>
              <a:rPr lang="zh-CN" altLang="en-US" sz="2400" dirty="0" smtClean="0"/>
              <a:t>平台建成</a:t>
            </a:r>
            <a:r>
              <a:rPr lang="zh-CN" altLang="zh-CN" sz="2400" dirty="0" smtClean="0"/>
              <a:t>一个相对独立的局域网，保证网络互联互通、学生自由上机、正常上网、刷卡系统、网络服务器、考试系统的正常运行</a:t>
            </a:r>
          </a:p>
          <a:p>
            <a:pPr lvl="1">
              <a:buClr>
                <a:schemeClr val="accent1"/>
              </a:buClr>
            </a:pPr>
            <a:r>
              <a:rPr lang="zh-CN" altLang="zh-CN" sz="2400" dirty="0" smtClean="0"/>
              <a:t>网络的连通性完全可控，要求满足某些机房考试时，能够禁止该</a:t>
            </a:r>
            <a:r>
              <a:rPr lang="zh-CN" altLang="en-US" sz="2400" dirty="0" smtClean="0"/>
              <a:t>机房</a:t>
            </a:r>
            <a:r>
              <a:rPr lang="zh-CN" altLang="zh-CN" sz="2400" dirty="0" smtClean="0"/>
              <a:t>访问互联网，而</a:t>
            </a:r>
            <a:r>
              <a:rPr lang="zh-CN" altLang="en-US" sz="2400" dirty="0" smtClean="0"/>
              <a:t>不影响其他</a:t>
            </a:r>
            <a:r>
              <a:rPr lang="zh-CN" altLang="zh-CN" sz="2400" dirty="0" smtClean="0"/>
              <a:t>机房</a:t>
            </a:r>
            <a:r>
              <a:rPr lang="zh-CN" altLang="en-US" sz="2400" dirty="0" smtClean="0"/>
              <a:t>正常上网</a:t>
            </a:r>
            <a:endParaRPr lang="zh-CN" altLang="zh-CN" sz="2400" dirty="0" smtClean="0"/>
          </a:p>
          <a:p>
            <a:pPr lvl="1">
              <a:buClr>
                <a:schemeClr val="accent1"/>
              </a:buClr>
            </a:pPr>
            <a:r>
              <a:rPr lang="zh-CN" altLang="zh-CN" sz="2400" dirty="0" smtClean="0"/>
              <a:t>网络设备支持抗</a:t>
            </a:r>
            <a:r>
              <a:rPr lang="en-US" altLang="zh-CN" sz="2400" dirty="0" smtClean="0"/>
              <a:t>ARP</a:t>
            </a:r>
            <a:r>
              <a:rPr lang="zh-CN" altLang="zh-CN" sz="2400" dirty="0" smtClean="0"/>
              <a:t>病毒攻击、广播风暴抑制、</a:t>
            </a:r>
            <a:r>
              <a:rPr lang="en-US" altLang="zh-CN" sz="2400" dirty="0" smtClean="0"/>
              <a:t>DHCP</a:t>
            </a:r>
            <a:r>
              <a:rPr lang="zh-CN" altLang="zh-CN" sz="2400" dirty="0" smtClean="0"/>
              <a:t>协议、</a:t>
            </a:r>
            <a:r>
              <a:rPr lang="en-US" altLang="zh-CN" sz="2400" dirty="0" smtClean="0"/>
              <a:t>IPv6</a:t>
            </a:r>
            <a:r>
              <a:rPr lang="zh-CN" altLang="zh-CN" sz="2400" dirty="0" smtClean="0"/>
              <a:t>协议等功能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u"/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8340746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079500" y="803876"/>
            <a:ext cx="8064500" cy="923925"/>
          </a:xfrm>
        </p:spPr>
        <p:txBody>
          <a:bodyPr/>
          <a:lstStyle/>
          <a:p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局域网组建案例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611560" y="1727801"/>
            <a:ext cx="8280400" cy="5184775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总体规划</a:t>
            </a:r>
            <a:endParaRPr lang="en-US" altLang="zh-CN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平台网络采用分层设计模式，设计为核心层、汇聚层、接入层</a:t>
            </a:r>
            <a:endParaRPr lang="en-US" altLang="zh-CN" sz="24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为了支持多应用且保证质量，</a:t>
            </a:r>
            <a:r>
              <a:rPr lang="zh-CN" altLang="zh-CN" sz="2400" dirty="0" smtClean="0"/>
              <a:t>接入层、汇聚层、核心层均采用不同级别的千兆交换机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出口路由器采用性能较强的中高端路由器</a:t>
            </a:r>
            <a:endParaRPr lang="en-US" altLang="zh-CN" sz="24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zh-CN" sz="2400" dirty="0" smtClean="0"/>
              <a:t>每个机房划分为一个网段</a:t>
            </a:r>
            <a:endParaRPr lang="en-US" altLang="zh-CN" sz="24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采用</a:t>
            </a:r>
            <a:r>
              <a:rPr lang="en-US" altLang="zh-CN" sz="2400" dirty="0" smtClean="0"/>
              <a:t>NAT</a:t>
            </a:r>
            <a:r>
              <a:rPr lang="zh-CN" altLang="en-US" sz="2400" dirty="0" smtClean="0"/>
              <a:t>技术</a:t>
            </a:r>
            <a:endParaRPr lang="en-US" altLang="zh-CN" sz="24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zh-CN" sz="2400" dirty="0" smtClean="0"/>
              <a:t>采用</a:t>
            </a:r>
            <a:r>
              <a:rPr lang="en-US" altLang="zh-CN" sz="2400" dirty="0" smtClean="0"/>
              <a:t>ACL</a:t>
            </a:r>
            <a:r>
              <a:rPr lang="zh-CN" altLang="en-US" sz="2400" dirty="0" smtClean="0"/>
              <a:t>技术达到部分考试机房断网的目标</a:t>
            </a:r>
            <a:endParaRPr lang="en-US" altLang="zh-CN" sz="24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设备选型时考虑设备对</a:t>
            </a:r>
            <a:r>
              <a:rPr lang="en-US" altLang="zh-CN" sz="2400" dirty="0" smtClean="0"/>
              <a:t>IPv6</a:t>
            </a:r>
            <a:r>
              <a:rPr lang="zh-CN" altLang="en-US" sz="2400" dirty="0" smtClean="0"/>
              <a:t>协议、</a:t>
            </a:r>
            <a:r>
              <a:rPr lang="en-US" altLang="zh-CN" sz="2400" dirty="0" smtClean="0"/>
              <a:t>DHCP</a:t>
            </a:r>
            <a:r>
              <a:rPr lang="zh-CN" altLang="en-US" sz="2400" dirty="0" smtClean="0"/>
              <a:t>协议、路由协议、组播协议的支持，以及抗</a:t>
            </a:r>
            <a:r>
              <a:rPr lang="en-US" altLang="zh-CN" sz="2400" dirty="0" smtClean="0"/>
              <a:t>ARP</a:t>
            </a:r>
            <a:r>
              <a:rPr lang="zh-CN" altLang="en-US" sz="2400" dirty="0" smtClean="0"/>
              <a:t>病毒攻击、广播风暴抑制等基本安全功能</a:t>
            </a:r>
          </a:p>
        </p:txBody>
      </p:sp>
    </p:spTree>
    <p:extLst>
      <p:ext uri="{BB962C8B-B14F-4D97-AF65-F5344CB8AC3E}">
        <p14:creationId xmlns="" xmlns:p14="http://schemas.microsoft.com/office/powerpoint/2010/main" val="33984843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064500" cy="923925"/>
          </a:xfrm>
        </p:spPr>
        <p:txBody>
          <a:bodyPr/>
          <a:lstStyle/>
          <a:p>
            <a:r>
              <a:rPr lang="zh-CN" altLang="en-US" sz="44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局域网组建案例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68313" y="1196975"/>
            <a:ext cx="8280400" cy="5184775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网络拓扑规划</a:t>
            </a:r>
            <a:endParaRPr lang="en-US" altLang="zh-CN" dirty="0" smtClean="0"/>
          </a:p>
        </p:txBody>
      </p:sp>
      <p:grpSp>
        <p:nvGrpSpPr>
          <p:cNvPr id="29700" name="组合 3"/>
          <p:cNvGrpSpPr>
            <a:grpSpLocks/>
          </p:cNvGrpSpPr>
          <p:nvPr/>
        </p:nvGrpSpPr>
        <p:grpSpPr bwMode="auto">
          <a:xfrm>
            <a:off x="971550" y="1785938"/>
            <a:ext cx="7272338" cy="4668837"/>
            <a:chOff x="971600" y="1785938"/>
            <a:chExt cx="7272808" cy="4668837"/>
          </a:xfrm>
        </p:grpSpPr>
        <p:pic>
          <p:nvPicPr>
            <p:cNvPr id="29701" name="图片 4" descr="沙河图.JP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38" y="1785938"/>
              <a:ext cx="6757987" cy="46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直接连接符 2"/>
            <p:cNvCxnSpPr/>
            <p:nvPr/>
          </p:nvCxnSpPr>
          <p:spPr bwMode="auto">
            <a:xfrm flipV="1">
              <a:off x="971600" y="5373688"/>
              <a:ext cx="7272808" cy="71437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auto">
            <a:xfrm flipV="1">
              <a:off x="971600" y="4479925"/>
              <a:ext cx="7272808" cy="71438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7354487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河北大学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4B24E59-353B-46F3-885D-6E308433C880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4664"/>
            <a:ext cx="8694665" cy="577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611188" y="333375"/>
            <a:ext cx="8064500" cy="923925"/>
          </a:xfrm>
        </p:spPr>
        <p:txBody>
          <a:bodyPr/>
          <a:lstStyle/>
          <a:p>
            <a:r>
              <a:rPr lang="zh-CN" altLang="en-US" sz="44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局域网组建案例</a:t>
            </a:r>
            <a:endParaRPr lang="zh-CN" altLang="en-US" sz="440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643236" y="1332706"/>
            <a:ext cx="8064500" cy="4897437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网络可靠性设计</a:t>
            </a: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gray">
          <a:xfrm>
            <a:off x="679965" y="2204864"/>
            <a:ext cx="1524000" cy="423862"/>
          </a:xfrm>
          <a:prstGeom prst="rect">
            <a:avLst/>
          </a:prstGeom>
          <a:gradFill flip="none" rotWithShape="1">
            <a:gsLst>
              <a:gs pos="0">
                <a:srgbClr val="C9C400">
                  <a:shade val="30000"/>
                  <a:satMod val="115000"/>
                </a:srgbClr>
              </a:gs>
              <a:gs pos="50000">
                <a:srgbClr val="C9C400">
                  <a:shade val="67500"/>
                  <a:satMod val="115000"/>
                </a:srgbClr>
              </a:gs>
              <a:gs pos="100000">
                <a:srgbClr val="C9C4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76200" dist="63500" dir="18900000" sy="23000" kx="-1200000" algn="bl" rotWithShape="0">
              <a:prstClr val="black">
                <a:alpha val="6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设备备份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gray">
          <a:xfrm>
            <a:off x="637102" y="4013026"/>
            <a:ext cx="1524000" cy="423863"/>
          </a:xfrm>
          <a:prstGeom prst="rect">
            <a:avLst/>
          </a:prstGeom>
          <a:gradFill flip="none" rotWithShape="1">
            <a:gsLst>
              <a:gs pos="0">
                <a:srgbClr val="DA8200">
                  <a:shade val="30000"/>
                  <a:satMod val="115000"/>
                </a:srgbClr>
              </a:gs>
              <a:gs pos="50000">
                <a:srgbClr val="DA8200">
                  <a:shade val="67500"/>
                  <a:satMod val="115000"/>
                </a:srgbClr>
              </a:gs>
              <a:gs pos="100000">
                <a:srgbClr val="DA82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76200" dist="63500" dir="18900000" sy="23000" kx="-1200000" algn="bl" rotWithShape="0">
              <a:prstClr val="black">
                <a:alpha val="55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路由备份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92665" y="2708101"/>
            <a:ext cx="7773987" cy="1235075"/>
          </a:xfrm>
          <a:prstGeom prst="roundRect">
            <a:avLst>
              <a:gd name="adj" fmla="val 13745"/>
            </a:avLst>
          </a:prstGeom>
          <a:solidFill>
            <a:schemeClr val="tx2">
              <a:alpha val="31000"/>
            </a:schemeClr>
          </a:solidFill>
          <a:ln w="38100">
            <a:solidFill>
              <a:srgbClr val="B9D686"/>
            </a:solidFill>
            <a:round/>
            <a:headEnd/>
            <a:tailEnd/>
          </a:ln>
        </p:spPr>
        <p:txBody>
          <a:bodyPr anchor="ctr"/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800" dirty="0"/>
              <a:t>网络的核心层采用了设备备份技术</a:t>
            </a:r>
            <a:r>
              <a:rPr lang="zh-CN" altLang="en-US" sz="1800" dirty="0"/>
              <a:t>，设置</a:t>
            </a:r>
            <a:r>
              <a:rPr lang="zh-CN" altLang="zh-CN" sz="1800" dirty="0"/>
              <a:t>两台</a:t>
            </a:r>
            <a:r>
              <a:rPr lang="zh-CN" altLang="en-US" sz="1800" dirty="0"/>
              <a:t>核心路由</a:t>
            </a:r>
            <a:r>
              <a:rPr lang="zh-CN" altLang="zh-CN" sz="1800" dirty="0"/>
              <a:t>，正常情况下，只通过核心路由器</a:t>
            </a:r>
            <a:r>
              <a:rPr lang="en-US" altLang="zh-CN" sz="1800" dirty="0"/>
              <a:t>SR6602-1</a:t>
            </a:r>
            <a:r>
              <a:rPr lang="zh-CN" altLang="zh-CN" sz="1800" dirty="0"/>
              <a:t>连入校园网，但当这台路由器</a:t>
            </a:r>
            <a:r>
              <a:rPr lang="en-US" altLang="zh-CN" sz="1800" dirty="0"/>
              <a:t>down</a:t>
            </a:r>
            <a:r>
              <a:rPr lang="zh-CN" altLang="zh-CN" sz="1800" dirty="0"/>
              <a:t>掉的时候，网络会自动启用核心路由器</a:t>
            </a:r>
            <a:r>
              <a:rPr lang="en-US" altLang="zh-CN" sz="1800" dirty="0"/>
              <a:t>SR6602-2,</a:t>
            </a:r>
            <a:r>
              <a:rPr lang="zh-CN" altLang="zh-CN" sz="1800" dirty="0"/>
              <a:t>连入校园网</a:t>
            </a:r>
            <a:endParaRPr lang="en-US" altLang="zh-CN" sz="1800" kern="0" dirty="0">
              <a:solidFill>
                <a:sysClr val="windowText" lastClr="000000"/>
              </a:solidFill>
              <a:latin typeface="Verdana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92665" y="4497214"/>
            <a:ext cx="7773987" cy="1092200"/>
          </a:xfrm>
          <a:prstGeom prst="roundRect">
            <a:avLst>
              <a:gd name="adj" fmla="val 13745"/>
            </a:avLst>
          </a:prstGeom>
          <a:solidFill>
            <a:schemeClr val="tx2">
              <a:alpha val="31000"/>
            </a:schemeClr>
          </a:solidFill>
          <a:ln w="38100">
            <a:solidFill>
              <a:srgbClr val="CC6600"/>
            </a:solidFill>
            <a:round/>
            <a:headEnd/>
            <a:tailEnd/>
          </a:ln>
        </p:spPr>
        <p:txBody>
          <a:bodyPr anchor="ctr"/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/>
              <a:t>采用了设备备份技术后，必然会有路由备份，</a:t>
            </a:r>
            <a:r>
              <a:rPr lang="zh-CN" altLang="zh-CN" sz="1800" dirty="0"/>
              <a:t>如案例中，当经过核心路由器</a:t>
            </a:r>
            <a:r>
              <a:rPr lang="en-US" altLang="zh-CN" sz="1800" dirty="0"/>
              <a:t>SR6602-1</a:t>
            </a:r>
            <a:r>
              <a:rPr lang="zh-CN" altLang="zh-CN" sz="1800" dirty="0"/>
              <a:t>进入校园网的路由失效时，就可以走经过核心路由器</a:t>
            </a:r>
            <a:r>
              <a:rPr lang="en-US" altLang="zh-CN" sz="1800" dirty="0"/>
              <a:t>SR6602-2</a:t>
            </a:r>
            <a:r>
              <a:rPr lang="zh-CN" altLang="zh-CN" sz="1800" dirty="0"/>
              <a:t>的路由</a:t>
            </a:r>
            <a:endParaRPr lang="en-US" altLang="zh-CN" sz="1800" kern="0" dirty="0">
              <a:solidFill>
                <a:sysClr val="windowText" lastClr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46354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611188" y="333375"/>
            <a:ext cx="8064500" cy="923925"/>
          </a:xfrm>
        </p:spPr>
        <p:txBody>
          <a:bodyPr/>
          <a:lstStyle/>
          <a:p>
            <a:r>
              <a:rPr lang="zh-CN" altLang="en-US" sz="44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局域网组建案例</a:t>
            </a:r>
            <a:endParaRPr lang="zh-CN" altLang="en-US" sz="4400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539750" y="1268413"/>
            <a:ext cx="8064500" cy="4897437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设备选型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800" dirty="0" smtClean="0"/>
              <a:t>核心路由器：</a:t>
            </a:r>
            <a:r>
              <a:rPr lang="zh-CN" altLang="zh-CN" sz="2800" dirty="0" smtClean="0"/>
              <a:t>两台</a:t>
            </a:r>
            <a:r>
              <a:rPr lang="en-US" altLang="zh-CN" sz="2800" dirty="0" smtClean="0"/>
              <a:t>H3C SR6602 </a:t>
            </a:r>
            <a:r>
              <a:rPr lang="zh-CN" altLang="zh-CN" sz="2800" dirty="0" smtClean="0"/>
              <a:t>系列路由器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800" dirty="0" smtClean="0"/>
              <a:t>核心交换机：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一台</a:t>
            </a:r>
            <a:r>
              <a:rPr lang="en-US" altLang="zh-CN" sz="2800" dirty="0" smtClean="0"/>
              <a:t>H3C S7503E </a:t>
            </a:r>
            <a:r>
              <a:rPr lang="zh-CN" altLang="zh-CN" sz="2800" dirty="0" smtClean="0"/>
              <a:t>路由交换机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800" dirty="0" smtClean="0"/>
              <a:t>汇聚交换机：选择</a:t>
            </a:r>
            <a:r>
              <a:rPr lang="en-US" altLang="zh-CN" sz="2800" dirty="0" smtClean="0"/>
              <a:t>H3C S5800</a:t>
            </a:r>
            <a:r>
              <a:rPr lang="zh-CN" altLang="en-US" sz="2800" dirty="0" smtClean="0"/>
              <a:t>系列交换机，每个楼层一台，共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台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800" dirty="0" smtClean="0"/>
              <a:t>接入交换机：选择</a:t>
            </a:r>
            <a:r>
              <a:rPr lang="en-US" altLang="zh-CN" sz="2800" dirty="0" smtClean="0"/>
              <a:t>H3C E552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H3C E528</a:t>
            </a:r>
            <a:r>
              <a:rPr lang="zh-CN" altLang="en-US" sz="2800" dirty="0" smtClean="0"/>
              <a:t>系列交换机，共</a:t>
            </a:r>
            <a:r>
              <a:rPr lang="en-US" altLang="zh-CN" sz="2800" dirty="0" smtClean="0"/>
              <a:t>61</a:t>
            </a:r>
            <a:r>
              <a:rPr lang="zh-CN" altLang="en-US" sz="2800" dirty="0" smtClean="0"/>
              <a:t>台</a:t>
            </a:r>
          </a:p>
        </p:txBody>
      </p:sp>
    </p:spTree>
    <p:extLst>
      <p:ext uri="{BB962C8B-B14F-4D97-AF65-F5344CB8AC3E}">
        <p14:creationId xmlns="" xmlns:p14="http://schemas.microsoft.com/office/powerpoint/2010/main" val="47450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RDC1001-TPL0-讲座模板">
  <a:themeElements>
    <a:clrScheme name="NRDC1001-TPL0-讲座模板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NRDC1001-TPL0-讲座模板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RDC1001-TPL0-讲座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RDC1001-TPL0-讲座模板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RDC1001-TPL0-讲座模板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DC1001-TPL0-讲座模板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DC1001-TPL0-讲座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DC1001-TPL0-讲座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NRDC1001-TPL0-讲座模板</Template>
  <TotalTime>584</TotalTime>
  <Words>465</Words>
  <Application>Microsoft Office PowerPoint</Application>
  <PresentationFormat>全屏显示(4:3)</PresentationFormat>
  <Paragraphs>36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NRDC1001-TPL0-讲座模板</vt:lpstr>
      <vt:lpstr>综合组网实验</vt:lpstr>
      <vt:lpstr>局域网组建案例</vt:lpstr>
      <vt:lpstr>局域网组建案例</vt:lpstr>
      <vt:lpstr>局域网组建案例</vt:lpstr>
      <vt:lpstr>局域网组建案例</vt:lpstr>
      <vt:lpstr>幻灯片 6</vt:lpstr>
      <vt:lpstr>局域网组建案例</vt:lpstr>
      <vt:lpstr>局域网组建案例</vt:lpstr>
    </vt:vector>
  </TitlesOfParts>
  <Manager>夏春和</Manager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综合组网实验</dc:title>
  <dc:subject>项目规范和标准</dc:subject>
  <dc:creator>梁晓艳</dc:creator>
  <cp:keywords>模板 讲座</cp:keywords>
  <cp:lastModifiedBy>40</cp:lastModifiedBy>
  <cp:revision>4</cp:revision>
  <dcterms:created xsi:type="dcterms:W3CDTF">2018-11-26T16:27:22Z</dcterms:created>
  <dcterms:modified xsi:type="dcterms:W3CDTF">2018-11-28T00:02:02Z</dcterms:modified>
  <cp:category>模板</cp:category>
</cp:coreProperties>
</file>