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FBE13FC-0E05-4884-A801-8727CB2C9273}">
  <a:tblStyle styleName="Table_0" styleId="{EFBE13FC-0E05-4884-A801-8727CB2C927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2C4CEEDA-66A5-4D50-8BD9-B95AB1DD48C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042000" x="381000"/>
            <a:ext cy="602456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494438" x="6781800"/>
            <a:ext cy="552450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29717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3494438" x="3268663"/>
            <a:ext cy="150000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3494438" x="5021262"/>
            <a:ext cy="150000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4087369" x="7546975"/>
            <a:ext cy="1057275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187175" x="2220060"/>
            <a:ext cy="1238099" cx="47100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3731180" x="2220060"/>
            <a:ext cy="663600" cx="4710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/>
            </a:lvl1pPr>
            <a:lvl2pPr algn="ctr" indent="152400" marL="0">
              <a:spcBef>
                <a:spcPts val="0"/>
              </a:spcBef>
              <a:buNone/>
              <a:defRPr/>
            </a:lvl2pPr>
            <a:lvl3pPr algn="ctr" indent="152400" marL="0">
              <a:spcBef>
                <a:spcPts val="0"/>
              </a:spcBef>
              <a:buNone/>
              <a:defRPr/>
            </a:lvl3pPr>
            <a:lvl4pPr algn="ctr" indent="152400" marL="0">
              <a:spcBef>
                <a:spcPts val="0"/>
              </a:spcBef>
              <a:buSzPct val="100000"/>
              <a:buNone/>
              <a:defRPr sz="2400"/>
            </a:lvl4pPr>
            <a:lvl5pPr algn="ctr" indent="152400" marL="0">
              <a:spcBef>
                <a:spcPts val="0"/>
              </a:spcBef>
              <a:buSzPct val="100000"/>
              <a:buNone/>
              <a:defRPr sz="2400"/>
            </a:lvl5pPr>
            <a:lvl6pPr algn="ctr" indent="152400" marL="0">
              <a:spcBef>
                <a:spcPts val="0"/>
              </a:spcBef>
              <a:buSzPct val="100000"/>
              <a:buNone/>
              <a:defRPr sz="2400"/>
            </a:lvl6pPr>
            <a:lvl7pPr algn="ctr" indent="152400" marL="0">
              <a:spcBef>
                <a:spcPts val="0"/>
              </a:spcBef>
              <a:buSzPct val="100000"/>
              <a:buNone/>
              <a:defRPr sz="2400"/>
            </a:lvl7pPr>
            <a:lvl8pPr algn="ctr" indent="152400" marL="0">
              <a:spcBef>
                <a:spcPts val="0"/>
              </a:spcBef>
              <a:buSzPct val="100000"/>
              <a:buNone/>
              <a:defRPr sz="2400"/>
            </a:lvl8pPr>
            <a:lvl9pPr algn="ctr" indent="152400" marL="0">
              <a:spcBef>
                <a:spcPts val="0"/>
              </a:spcBef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457200" marL="457200">
              <a:defRPr/>
            </a:lvl1pPr>
            <a:lvl2pPr indent="-342900" marL="800100">
              <a:defRPr/>
            </a:lvl2pPr>
            <a:lvl3pPr indent="-342900" marL="1257300">
              <a:defRPr/>
            </a:lvl3pPr>
            <a:lvl4pPr indent="-285750" marL="1657350">
              <a:defRPr/>
            </a:lvl4pPr>
            <a:lvl5pPr indent="-285750" marL="2114550">
              <a:defRPr/>
            </a:lvl5pPr>
            <a:lvl6pPr indent="-285750" marL="2571750">
              <a:defRPr/>
            </a:lvl6pPr>
            <a:lvl7pPr indent="-285750" marL="3028950">
              <a:defRPr/>
            </a:lvl7pPr>
            <a:lvl8pPr indent="-285750" marL="3486150">
              <a:defRPr/>
            </a:lvl8pPr>
            <a:lvl9pPr indent="-285750" marL="3943350"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184672" x="854948"/>
            <a:ext cy="3741299" cx="3859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457200" marL="45720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184672" x="4827083"/>
            <a:ext cy="3741299" cx="3859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457200" marL="45720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028700" x="152401"/>
            <a:ext cy="2387203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3481387" x="152401"/>
            <a:ext cy="1662000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02870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02870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02870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4000518" x="228600"/>
            <a:ext cy="114573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4000500" x="2497136"/>
            <a:ext cy="1560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4000500" x="4995862"/>
            <a:ext cy="1560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4000500" x="7010400"/>
            <a:ext cy="1560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406309" x="1020958"/>
            <a:ext cy="519599" cx="78131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 indent="-171450" marL="285750">
              <a:spcBef>
                <a:spcPts val="0"/>
              </a:spcBef>
              <a:buSzPct val="1000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1560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1560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1560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1560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4987527" x="0"/>
            <a:ext cy="1560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4987527" x="2498725"/>
            <a:ext cy="1560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4987527" x="4513262"/>
            <a:ext cy="1560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licksecurity.com" Type="http://schemas.openxmlformats.org/officeDocument/2006/relationships/hyperlink" TargetMode="External" Id="rId4"/><Relationship Target="http://clicksecurity.github.io/data_hacking" Type="http://schemas.openxmlformats.org/officeDocument/2006/relationships/hyperlink" TargetMode="External" Id="rId3"/><Relationship Target="../media/image00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Analytics" Type="http://schemas.openxmlformats.org/officeDocument/2006/relationships/hyperlink" TargetMode="External" Id="rId4"/><Relationship Target="http://en.wikipedia.org/wiki/Buzzword" Type="http://schemas.openxmlformats.org/officeDocument/2006/relationships/hyperlink" TargetMode="External" Id="rId3"/><Relationship Target="http://en.wikipedia.org/wiki/Big_data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320125" x="1107400"/>
            <a:ext cy="1238099" cx="6745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Data Science and You!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719875" x="2000198"/>
            <a:ext cy="663600" cx="5548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or why Wesley Crusher must DIE!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9649" x="7166650"/>
            <a:ext cy="3586598" cx="179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87000" x="198675"/>
            <a:ext cy="1729349" cx="17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1184675" x="854950"/>
            <a:ext cy="3741299" cx="824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 Software: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http://clicksecurity.github.io/data_hacking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People: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">
                <a:solidFill>
                  <a:srgbClr val="B6D7A8"/>
                </a:solidFill>
              </a:rPr>
              <a:t>- Mike Sconzo (sconzo@clicksecurity.com)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">
                <a:solidFill>
                  <a:srgbClr val="B6D7A8"/>
                </a:solidFill>
              </a:rPr>
              <a:t>- Brian Wylie (bwylie@clicksecurity.com)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Support: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Click Security! Woot woot!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http://clicksecurity.com</a:t>
            </a:r>
            <a:r>
              <a:rPr sz="2400" lang="en"/>
              <a:t> 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Wrap Up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60250" x="7332750"/>
            <a:ext cy="1607875" cx="16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y="1184675" x="727100"/>
            <a:ext cy="3741299" cx="841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Overused</a:t>
            </a:r>
          </a:p>
          <a:p>
            <a:pPr rtl="0" lvl="0">
              <a:buNone/>
            </a:pPr>
            <a:r>
              <a:rPr lang="en"/>
              <a:t>- Over Marketed</a:t>
            </a:r>
          </a:p>
          <a:p>
            <a:pPr rtl="0" lvl="0">
              <a:buNone/>
            </a:pPr>
            <a:r>
              <a:rPr lang="en"/>
              <a:t>- Snippet from WikiPedia</a:t>
            </a:r>
          </a:p>
          <a:p>
            <a:pPr rtl="0" lvl="0" indent="0" marL="45720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B6D7A8"/>
                </a:solidFill>
              </a:rPr>
              <a:t>“Data science is a </a:t>
            </a:r>
            <a:r>
              <a:rPr u="sng" sz="2400" lang="en">
                <a:solidFill>
                  <a:srgbClr val="B6D7A8"/>
                </a:solidFill>
                <a:hlinkClick r:id="rId3"/>
              </a:rPr>
              <a:t>buzzword</a:t>
            </a:r>
            <a:r>
              <a:rPr sz="2400" lang="en">
                <a:solidFill>
                  <a:srgbClr val="B6D7A8"/>
                </a:solidFill>
              </a:rPr>
              <a:t>, often used interchangeably with </a:t>
            </a:r>
            <a:r>
              <a:rPr u="sng" sz="2400" lang="en">
                <a:solidFill>
                  <a:srgbClr val="B6D7A8"/>
                </a:solidFill>
                <a:hlinkClick r:id="rId4"/>
              </a:rPr>
              <a:t>analytics</a:t>
            </a:r>
            <a:r>
              <a:rPr sz="2400" lang="en">
                <a:solidFill>
                  <a:srgbClr val="B6D7A8"/>
                </a:solidFill>
              </a:rPr>
              <a:t> or </a:t>
            </a:r>
            <a:r>
              <a:rPr u="sng" sz="2400" lang="en">
                <a:solidFill>
                  <a:srgbClr val="B6D7A8"/>
                </a:solidFill>
                <a:hlinkClick r:id="rId5"/>
              </a:rPr>
              <a:t>big data</a:t>
            </a:r>
            <a:r>
              <a:rPr sz="2400" lang="en">
                <a:solidFill>
                  <a:srgbClr val="B6D7A8"/>
                </a:solidFill>
              </a:rPr>
              <a:t>, that is often abused for marketing anything involving data processing…”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term ‘Data Science’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Paul Braxton, founder of securitydatascience.org:</a:t>
            </a:r>
          </a:p>
          <a:p>
            <a:r>
              <a:t/>
            </a:r>
          </a:p>
          <a:p>
            <a:pPr rtl="0" lvl="0">
              <a:buNone/>
            </a:pPr>
            <a:r>
              <a:rPr sz="2600" lang="en">
                <a:solidFill>
                  <a:srgbClr val="B6D7A8"/>
                </a:solidFill>
              </a:rPr>
              <a:t>“Security data science is focused on advancing information security through </a:t>
            </a:r>
            <a:r>
              <a:rPr sz="2600" lang="en">
                <a:solidFill>
                  <a:srgbClr val="A4C2F4"/>
                </a:solidFill>
              </a:rPr>
              <a:t>practical</a:t>
            </a:r>
            <a:r>
              <a:rPr sz="2600" lang="en">
                <a:solidFill>
                  <a:srgbClr val="B6D7A8"/>
                </a:solidFill>
              </a:rPr>
              <a:t> applications of </a:t>
            </a:r>
            <a:r>
              <a:rPr sz="2600" lang="en">
                <a:solidFill>
                  <a:srgbClr val="A4C2F4"/>
                </a:solidFill>
              </a:rPr>
              <a:t>exploratory</a:t>
            </a:r>
            <a:r>
              <a:rPr sz="2600" lang="en">
                <a:solidFill>
                  <a:srgbClr val="B6D7A8"/>
                </a:solidFill>
              </a:rPr>
              <a:t> data analysis, statistics, machine learning and data </a:t>
            </a:r>
            <a:r>
              <a:rPr sz="2600" lang="en">
                <a:solidFill>
                  <a:srgbClr val="A4C2F4"/>
                </a:solidFill>
              </a:rPr>
              <a:t>visualization</a:t>
            </a:r>
            <a:r>
              <a:rPr sz="2600" lang="en">
                <a:solidFill>
                  <a:srgbClr val="B6D7A8"/>
                </a:solidFill>
              </a:rPr>
              <a:t>.”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Crisp and concise… our presentation will cover many of the themes in this definition.</a:t>
            </a:r>
          </a:p>
          <a:p>
            <a:r>
              <a:t/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Security Data Science...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Terminology Demystified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Data Transformation Pipeline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Use cases: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Machine learning on PE Files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 Exploration of PCAPs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- Wrap Up </a:t>
            </a:r>
            <a:r>
              <a:rPr sz="2400" lang="en">
                <a:solidFill>
                  <a:srgbClr val="B6D7A8"/>
                </a:solidFill>
              </a:rPr>
              <a:t>(GitHub and You!)</a:t>
            </a:r>
          </a:p>
          <a:p>
            <a:r>
              <a:t/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Talk Outline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103325" x="773600"/>
            <a:ext cy="3741299" cx="82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Feature Vector: </a:t>
            </a:r>
            <a:r>
              <a:rPr sz="2400" lang="en">
                <a:solidFill>
                  <a:srgbClr val="A4C2F4"/>
                </a:solidFill>
              </a:rPr>
              <a:t>A ‘list’ of numerical features that represent an object/observation/sample.</a:t>
            </a:r>
          </a:p>
          <a:p>
            <a:pPr rtl="0" lvl="0">
              <a:buNone/>
            </a:pPr>
            <a:r>
              <a:rPr lang="en"/>
              <a:t>- Data Frame: </a:t>
            </a:r>
            <a:r>
              <a:rPr sz="2400" lang="en">
                <a:solidFill>
                  <a:srgbClr val="A4C2F4"/>
                </a:solidFill>
              </a:rPr>
              <a:t>‘Table’ where each row contains features for each observation. Does NOT have to be all numerical.</a:t>
            </a:r>
          </a:p>
          <a:p>
            <a:r>
              <a:t/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Terminology Demystified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y="3097175" x="11513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{EFBE13FC-0E05-4884-A801-8727CB2C9273}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Checksum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Debug Size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Compile Date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IAT_RVA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Dorsey’s Mom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1384956112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5997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Fat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7134913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96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123410236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508732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XL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345979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96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239419032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13470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Blob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21397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28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2346192346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2134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Jabba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84" name="Shape 84"/>
          <p:cNvSpPr/>
          <p:nvPr/>
        </p:nvSpPr>
        <p:spPr>
          <a:xfrm>
            <a:off y="3498150" x="1151350"/>
            <a:ext cy="374100" cx="5779799"/>
          </a:xfrm>
          <a:prstGeom prst="rect">
            <a:avLst/>
          </a:prstGeom>
          <a:noFill/>
          <a:ln w="38100" cap="flat">
            <a:solidFill>
              <a:srgbClr val="F1C23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>
            <a:off y="3124050" x="6931150"/>
            <a:ext cy="1934999" cx="14592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019800" x="618250"/>
            <a:ext cy="3741299" cx="82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 i="1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- </a:t>
            </a:r>
            <a:r>
              <a:rPr b="1" lang="en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X</a:t>
            </a:r>
            <a:r>
              <a:rPr lang="en">
                <a:solidFill>
                  <a:srgbClr val="B6D7A8"/>
                </a:solidFill>
              </a:rPr>
              <a:t> Matrix: </a:t>
            </a:r>
            <a:r>
              <a:rPr sz="2400" lang="en">
                <a:solidFill>
                  <a:srgbClr val="A4C2F4"/>
                </a:solidFill>
              </a:rPr>
              <a:t>Rectangular array of numerical values arranged in rows and columns.</a:t>
            </a:r>
          </a:p>
          <a:p>
            <a:pPr rtl="0" lvl="0">
              <a:buNone/>
            </a:pPr>
            <a:r>
              <a:rPr b="1" lang="en" i="1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- </a:t>
            </a:r>
            <a:r>
              <a:rPr b="1" lang="en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y</a:t>
            </a:r>
            <a:r>
              <a:rPr lang="en">
                <a:solidFill>
                  <a:srgbClr val="B6D7A8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>
                <a:solidFill>
                  <a:srgbClr val="B6D7A8"/>
                </a:solidFill>
              </a:rPr>
              <a:t>Vector: </a:t>
            </a:r>
            <a:r>
              <a:rPr sz="2400" lang="en">
                <a:solidFill>
                  <a:srgbClr val="A4C2F4"/>
                </a:solidFill>
              </a:rPr>
              <a:t>A label vector that often contain strings.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 i="1">
                <a:solidFill>
                  <a:srgbClr val="A4C2F4"/>
                </a:solidFill>
              </a:rPr>
              <a:t>see: stattrek.com/matrix-algebra/matrix-notation.aspx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Terminology Demystified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y="2639975" x="11513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{2C4CEEDA-66A5-4D50-8BD9-B95AB1DD48CF}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Checksum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Debug Size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Compile Date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IAT_RVA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Label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1384956112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5997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Bad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7134913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96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123410236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508732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Good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345979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96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239419032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13470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Good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21397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28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2346192346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2134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Bad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B4A7D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93" name="Shape 93"/>
          <p:cNvSpPr/>
          <p:nvPr/>
        </p:nvSpPr>
        <p:spPr>
          <a:xfrm>
            <a:off y="3040950" x="1151350"/>
            <a:ext cy="1560899" cx="5779799"/>
          </a:xfrm>
          <a:prstGeom prst="rect">
            <a:avLst/>
          </a:prstGeom>
          <a:noFill/>
          <a:ln w="38100" cap="flat">
            <a:solidFill>
              <a:srgbClr val="F1C23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4" name="Shape 94"/>
          <p:cNvSpPr/>
          <p:nvPr/>
        </p:nvSpPr>
        <p:spPr>
          <a:xfrm>
            <a:off y="2653475" x="6931150"/>
            <a:ext cy="1934999" cx="145920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300"/>
              </a:spcBef>
              <a:buNone/>
            </a:pPr>
            <a:r>
              <a:rPr lang="en"/>
              <a:t>- Raw Data</a:t>
            </a:r>
          </a:p>
          <a:p>
            <a:pPr rtl="0" lvl="0">
              <a:spcBef>
                <a:spcPts val="300"/>
              </a:spcBef>
              <a:buNone/>
            </a:pPr>
            <a:r>
              <a:rPr lang="en">
                <a:solidFill>
                  <a:srgbClr val="B6D7A8"/>
                </a:solidFill>
              </a:rPr>
              <a:t>- Data Frame (Pandas)</a:t>
            </a:r>
          </a:p>
          <a:p>
            <a:pPr rtl="0" lvl="0" indent="0" marL="457200">
              <a:spcBef>
                <a:spcPts val="300"/>
              </a:spcBef>
              <a:buNone/>
            </a:pPr>
            <a:r>
              <a:rPr lang="en"/>
              <a:t>- Gisting and Statistics</a:t>
            </a:r>
          </a:p>
          <a:p>
            <a:pPr rtl="0" lvl="0" indent="0" marL="457200">
              <a:spcBef>
                <a:spcPts val="300"/>
              </a:spcBef>
              <a:buNone/>
            </a:pPr>
            <a:r>
              <a:rPr lang="en"/>
              <a:t>- Visualization I</a:t>
            </a:r>
          </a:p>
          <a:p>
            <a:pPr rtl="0" lvl="0">
              <a:spcBef>
                <a:spcPts val="300"/>
              </a:spcBef>
              <a:buNone/>
            </a:pPr>
            <a:r>
              <a:rPr lang="en">
                <a:solidFill>
                  <a:srgbClr val="B6D7A8"/>
                </a:solidFill>
              </a:rPr>
              <a:t>- </a:t>
            </a:r>
            <a:r>
              <a:rPr b="1" lang="en" i="1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X</a:t>
            </a:r>
            <a:r>
              <a:rPr lang="en">
                <a:solidFill>
                  <a:srgbClr val="B6D7A8"/>
                </a:solidFill>
              </a:rPr>
              <a:t> Matrix, </a:t>
            </a:r>
            <a:r>
              <a:rPr b="1" lang="en" i="1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y</a:t>
            </a:r>
            <a:r>
              <a:rPr lang="en">
                <a:solidFill>
                  <a:srgbClr val="B6D7A8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>
                <a:solidFill>
                  <a:srgbClr val="B6D7A8"/>
                </a:solidFill>
              </a:rPr>
              <a:t>Vector (Scikit-Learn)</a:t>
            </a:r>
          </a:p>
          <a:p>
            <a:pPr rtl="0" lvl="0" indent="0" marL="457200">
              <a:spcBef>
                <a:spcPts val="300"/>
              </a:spcBef>
              <a:buNone/>
            </a:pPr>
            <a:r>
              <a:rPr lang="en"/>
              <a:t>- Machine Learning</a:t>
            </a:r>
          </a:p>
          <a:p>
            <a:pPr indent="0" marL="457200">
              <a:spcBef>
                <a:spcPts val="300"/>
              </a:spcBef>
              <a:buNone/>
            </a:pPr>
            <a:r>
              <a:rPr lang="en"/>
              <a:t>- Visualization II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Transformation Pipeline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IPython notebook!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Machine learning on PE Files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1184672" x="854948"/>
            <a:ext cy="3741299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IPython notebook!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162403" x="854948"/>
            <a:ext cy="8574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Exploration of PCAPs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