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7561263" cy="10693400"/>
  <p:notesSz cx="7099300" cy="10234613"/>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425"/>
    <a:srgbClr val="EE1E08"/>
    <a:srgbClr val="F74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14" autoAdjust="0"/>
    <p:restoredTop sz="94158" autoAdjust="0"/>
  </p:normalViewPr>
  <p:slideViewPr>
    <p:cSldViewPr>
      <p:cViewPr>
        <p:scale>
          <a:sx n="160" d="100"/>
          <a:sy n="160" d="100"/>
        </p:scale>
        <p:origin x="496" y="1200"/>
      </p:cViewPr>
      <p:guideLst>
        <p:guide orient="horz" pos="3368"/>
        <p:guide pos="2382"/>
      </p:guideLst>
    </p:cSldViewPr>
  </p:slideViewPr>
  <p:notesTextViewPr>
    <p:cViewPr>
      <p:scale>
        <a:sx n="400" d="100"/>
        <a:sy n="400" d="100"/>
      </p:scale>
      <p:origin x="0" y="0"/>
    </p:cViewPr>
  </p:notesTextViewPr>
  <p:sorterViewPr>
    <p:cViewPr>
      <p:scale>
        <a:sx n="66" d="100"/>
        <a:sy n="66" d="100"/>
      </p:scale>
      <p:origin x="0" y="0"/>
    </p:cViewPr>
  </p:sorterViewPr>
  <p:notesViewPr>
    <p:cSldViewPr>
      <p:cViewPr varScale="1">
        <p:scale>
          <a:sx n="186" d="100"/>
          <a:sy n="186" d="100"/>
        </p:scale>
        <p:origin x="192" y="104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10187A-0850-C044-A538-F9ED4E1173E6}"/>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A910C605-AFF1-D247-85DB-7A04107EF2DB}"/>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7F9836ED-A73D-0940-9481-341207B17F5C}" type="datetimeFigureOut">
              <a:rPr kumimoji="1" lang="zh-CN" altLang="en-US" smtClean="0"/>
              <a:t>2021/1/4</a:t>
            </a:fld>
            <a:endParaRPr kumimoji="1" lang="zh-CN" altLang="en-US"/>
          </a:p>
        </p:txBody>
      </p:sp>
      <p:sp>
        <p:nvSpPr>
          <p:cNvPr id="4" name="页脚占位符 3">
            <a:extLst>
              <a:ext uri="{FF2B5EF4-FFF2-40B4-BE49-F238E27FC236}">
                <a16:creationId xmlns:a16="http://schemas.microsoft.com/office/drawing/2014/main" id="{D4CA3BA1-3010-6A4C-AD6D-AC781D6F2C6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E6A4FBA1-CE60-3748-947F-5FEB1DEC2BB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3E65621-8D5F-6442-95A3-B54DC737418F}" type="slidenum">
              <a:rPr kumimoji="1" lang="zh-CN" altLang="en-US" smtClean="0"/>
              <a:t>‹#›</a:t>
            </a:fld>
            <a:endParaRPr kumimoji="1" lang="zh-CN" altLang="en-US"/>
          </a:p>
        </p:txBody>
      </p:sp>
    </p:spTree>
    <p:extLst>
      <p:ext uri="{BB962C8B-B14F-4D97-AF65-F5344CB8AC3E}">
        <p14:creationId xmlns:p14="http://schemas.microsoft.com/office/powerpoint/2010/main" val="4148720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91EC13B-1F20-48C5-8BCE-7096517AD93D}"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27B74C1-3190-49EC-94CE-C0166907C0B9}" type="slidenum">
              <a:rPr lang="zh-CN" altLang="en-US" smtClean="0"/>
              <a:t>‹#›</a:t>
            </a:fld>
            <a:endParaRPr lang="zh-CN" altLang="en-US"/>
          </a:p>
        </p:txBody>
      </p:sp>
    </p:spTree>
    <p:extLst>
      <p:ext uri="{BB962C8B-B14F-4D97-AF65-F5344CB8AC3E}">
        <p14:creationId xmlns:p14="http://schemas.microsoft.com/office/powerpoint/2010/main" val="67355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B74C1-3190-49EC-94CE-C0166907C0B9}" type="slidenum">
              <a:rPr lang="zh-CN" altLang="en-US" smtClean="0"/>
              <a:t>1</a:t>
            </a:fld>
            <a:endParaRPr lang="zh-CN" altLang="en-US"/>
          </a:p>
        </p:txBody>
      </p:sp>
    </p:spTree>
    <p:extLst>
      <p:ext uri="{BB962C8B-B14F-4D97-AF65-F5344CB8AC3E}">
        <p14:creationId xmlns:p14="http://schemas.microsoft.com/office/powerpoint/2010/main" val="8268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67095" y="3321887"/>
            <a:ext cx="6427074" cy="2292150"/>
          </a:xfrm>
        </p:spPr>
        <p:txBody>
          <a:bodyPr/>
          <a:lstStyle/>
          <a:p>
            <a:r>
              <a:rPr lang="zh-CN" altLang="en-US"/>
              <a:t>单击此处编辑母版标题样式</a:t>
            </a:r>
          </a:p>
        </p:txBody>
      </p:sp>
      <p:sp>
        <p:nvSpPr>
          <p:cNvPr id="3" name="副标题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51684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748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11436" y="571801"/>
            <a:ext cx="1275964" cy="121637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3548" y="571801"/>
            <a:ext cx="3701869" cy="121637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876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854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7288" y="6871500"/>
            <a:ext cx="6427074" cy="2123828"/>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597288" y="4532321"/>
            <a:ext cx="6427074" cy="2339180"/>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7852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3548"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8485"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4530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8063" y="428232"/>
            <a:ext cx="6805137" cy="1782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78064" y="2393639"/>
            <a:ext cx="3340871"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378064" y="3391194"/>
            <a:ext cx="3340871"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41017" y="2393639"/>
            <a:ext cx="3342183"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3841017" y="3391194"/>
            <a:ext cx="3342183"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5460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5330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66915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8064" y="425756"/>
            <a:ext cx="2487604" cy="1811937"/>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2956244" y="425757"/>
            <a:ext cx="4226957" cy="91265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78064" y="2237694"/>
            <a:ext cx="2487604" cy="731458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8001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2060" y="7485381"/>
            <a:ext cx="4536758" cy="883692"/>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1482060" y="955475"/>
            <a:ext cx="4536758" cy="6416040"/>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1482060" y="8369073"/>
            <a:ext cx="4536758" cy="125498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3324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8063" y="428232"/>
            <a:ext cx="6805137" cy="1782233"/>
          </a:xfrm>
          <a:prstGeom prst="rect">
            <a:avLst/>
          </a:prstGeom>
        </p:spPr>
        <p:txBody>
          <a:bodyPr vert="horz" lIns="104306" tIns="52153" rIns="104306" bIns="52153" rtlCol="0" anchor="ctr">
            <a:normAutofit/>
          </a:bodyPr>
          <a:lstStyle/>
          <a:p>
            <a:r>
              <a:rPr lang="zh-CN" altLang="en-US"/>
              <a:t>单击此处编辑母版标题样式</a:t>
            </a:r>
          </a:p>
        </p:txBody>
      </p:sp>
      <p:sp>
        <p:nvSpPr>
          <p:cNvPr id="3" name="文本占位符 2"/>
          <p:cNvSpPr>
            <a:spLocks noGrp="1"/>
          </p:cNvSpPr>
          <p:nvPr>
            <p:ph type="body" idx="1"/>
          </p:nvPr>
        </p:nvSpPr>
        <p:spPr>
          <a:xfrm>
            <a:off x="378063" y="2495129"/>
            <a:ext cx="6805137" cy="7057149"/>
          </a:xfrm>
          <a:prstGeom prst="rect">
            <a:avLst/>
          </a:prstGeom>
        </p:spPr>
        <p:txBody>
          <a:bodyPr vert="horz" lIns="104306" tIns="52153" rIns="104306" bIns="521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78063" y="9911199"/>
            <a:ext cx="1764295" cy="569324"/>
          </a:xfrm>
          <a:prstGeom prst="rect">
            <a:avLst/>
          </a:prstGeom>
        </p:spPr>
        <p:txBody>
          <a:bodyPr vert="horz" lIns="104306" tIns="52153" rIns="104306" bIns="52153" rtlCol="0" anchor="ctr"/>
          <a:lstStyle>
            <a:lvl1pPr algn="l">
              <a:defRPr sz="1400">
                <a:solidFill>
                  <a:schemeClr val="tx1">
                    <a:tint val="75000"/>
                  </a:schemeClr>
                </a:solidFill>
              </a:defRPr>
            </a:lvl1pPr>
          </a:lstStyle>
          <a:p>
            <a:fld id="{75CEEB10-B56C-4D1B-81FD-587BBFE50360}" type="datetimeFigureOut">
              <a:rPr lang="zh-CN" altLang="en-US" smtClean="0"/>
              <a:pPr/>
              <a:t>2021/1/4</a:t>
            </a:fld>
            <a:endParaRPr lang="zh-CN" altLang="en-US"/>
          </a:p>
        </p:txBody>
      </p:sp>
      <p:sp>
        <p:nvSpPr>
          <p:cNvPr id="5" name="页脚占位符 4"/>
          <p:cNvSpPr>
            <a:spLocks noGrp="1"/>
          </p:cNvSpPr>
          <p:nvPr>
            <p:ph type="ftr" sz="quarter" idx="3"/>
          </p:nvPr>
        </p:nvSpPr>
        <p:spPr>
          <a:xfrm>
            <a:off x="2583432" y="9911199"/>
            <a:ext cx="2394400" cy="569324"/>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18905" y="9911199"/>
            <a:ext cx="1764295" cy="569324"/>
          </a:xfrm>
          <a:prstGeom prst="rect">
            <a:avLst/>
          </a:prstGeom>
        </p:spPr>
        <p:txBody>
          <a:bodyPr vert="horz" lIns="104306" tIns="52153" rIns="104306" bIns="52153" rtlCol="0" anchor="ctr"/>
          <a:lstStyle>
            <a:lvl1pPr algn="r">
              <a:defRPr sz="1400">
                <a:solidFill>
                  <a:schemeClr val="tx1">
                    <a:tint val="75000"/>
                  </a:schemeClr>
                </a:solidFill>
              </a:defRPr>
            </a:lvl1p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70495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fif"/><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776" y="0"/>
            <a:ext cx="2484487" cy="1393498"/>
          </a:xfrm>
          <a:prstGeom prst="rect">
            <a:avLst/>
          </a:prstGeom>
        </p:spPr>
      </p:pic>
      <p:sp>
        <p:nvSpPr>
          <p:cNvPr id="9" name="矩形 8"/>
          <p:cNvSpPr/>
          <p:nvPr/>
        </p:nvSpPr>
        <p:spPr>
          <a:xfrm>
            <a:off x="1550022" y="2446276"/>
            <a:ext cx="4701093" cy="338554"/>
          </a:xfrm>
          <a:prstGeom prst="rect">
            <a:avLst/>
          </a:prstGeom>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July 15-19, 2021,  Xining, Qinghai, China</a:t>
            </a:r>
          </a:p>
        </p:txBody>
      </p:sp>
      <p:sp>
        <p:nvSpPr>
          <p:cNvPr id="13" name="矩形 12"/>
          <p:cNvSpPr/>
          <p:nvPr/>
        </p:nvSpPr>
        <p:spPr>
          <a:xfrm>
            <a:off x="-1" y="1382722"/>
            <a:ext cx="7561264" cy="447482"/>
          </a:xfrm>
          <a:prstGeom prst="rect">
            <a:avLst/>
          </a:prstGeom>
          <a:solidFill>
            <a:srgbClr val="F7342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100" dirty="0">
                <a:solidFill>
                  <a:schemeClr val="bg1"/>
                </a:solidFill>
                <a:latin typeface="造字工房悦黑演示版纤细体" pitchFamily="50" charset="-122"/>
                <a:ea typeface="造字工房悦黑演示版纤细体" pitchFamily="50" charset="-122"/>
                <a:cs typeface="Times New Roman"/>
              </a:rPr>
              <a:t>Call for Papers</a:t>
            </a:r>
            <a:endParaRPr lang="zh-CN" sz="1050" b="1" kern="100" dirty="0">
              <a:solidFill>
                <a:schemeClr val="bg1"/>
              </a:solidFill>
              <a:latin typeface="造字工房悦黑演示版纤细体" pitchFamily="50" charset="-122"/>
              <a:ea typeface="造字工房悦黑演示版纤细体" pitchFamily="50" charset="-122"/>
              <a:cs typeface="Times New Roman"/>
            </a:endParaRPr>
          </a:p>
        </p:txBody>
      </p:sp>
      <p:sp>
        <p:nvSpPr>
          <p:cNvPr id="2" name="Rectangle 8"/>
          <p:cNvSpPr>
            <a:spLocks noChangeArrowheads="1"/>
          </p:cNvSpPr>
          <p:nvPr/>
        </p:nvSpPr>
        <p:spPr bwMode="auto">
          <a:xfrm>
            <a:off x="2052433" y="2907286"/>
            <a:ext cx="5501118" cy="220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1200"/>
              </a:lnSpc>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The 2021 IEEE International Conference on Real-time Computing and Robotics (IEEE RCAR 2021) will take place from July 15 to 19, 2021 in the beautiful city of Xining, Qinghai, China. The objective of this conference is to provide a forum for researchers in robotics and real-time computing to share the latest results and to explore the opportunity of research collaboration. With wide applications of robots in industry and services sectors, real-time computing plays one of the major roles in various topics in robotics including real-time control, human-robot interactions, sensor perception and fusion, robot intelligence, etc. The scope of IEEE RCAR 2021 covers research, development and applications in the dynamic and exciting areas of real-time computing and robotics. </a:t>
            </a:r>
          </a:p>
          <a:p>
            <a:pPr lvl="0" algn="just">
              <a:lnSpc>
                <a:spcPts val="1200"/>
              </a:lnSpc>
              <a:spcAft>
                <a:spcPts val="5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Contributed Papers: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Original papers are solicited in all related areas of robotics,  mechatronics, control engineering. Full papers must be submitted in PDF format prepared strictly following the requirements for creating PDF documents. For detailed format information, please visit the conference website. </a:t>
            </a:r>
            <a:r>
              <a:rPr lang="en-US" altLang="zh-CN" sz="800" dirty="0">
                <a:latin typeface="Times New Roman" panose="02020603050405020304" pitchFamily="18" charset="0"/>
                <a:cs typeface="Times New Roman" panose="02020603050405020304" pitchFamily="18" charset="0"/>
              </a:rPr>
              <a:t>The conference proceedings will be submitted to the IEEE Xplore® digital library</a:t>
            </a:r>
            <a:endPar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defTabSz="914400" eaLnBrk="0" fontAlgn="base" hangingPunct="0">
              <a:lnSpc>
                <a:spcPts val="1200"/>
              </a:lnSpc>
              <a:spcAft>
                <a:spcPts val="5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Tutorials &amp; Workshops: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Proposals for tutorials and workshops addressing new topics related to robotics and real-time computing are invited for submission to the T/W chairs.</a:t>
            </a:r>
          </a:p>
        </p:txBody>
      </p:sp>
      <p:sp>
        <p:nvSpPr>
          <p:cNvPr id="15" name="矩形 14"/>
          <p:cNvSpPr/>
          <p:nvPr/>
        </p:nvSpPr>
        <p:spPr>
          <a:xfrm>
            <a:off x="2052433" y="9074644"/>
            <a:ext cx="4199115" cy="230832"/>
          </a:xfrm>
          <a:prstGeom prst="rect">
            <a:avLst/>
          </a:prstGeom>
        </p:spPr>
        <p:txBody>
          <a:bodyPr wrap="square">
            <a:spAutoFit/>
          </a:bodyPr>
          <a:lstStyle/>
          <a:p>
            <a:pPr algn="ctr"/>
            <a:r>
              <a:rPr lang="en-US" altLang="zh-CN" sz="900" dirty="0">
                <a:latin typeface="Times New Roman" panose="02020603050405020304" pitchFamily="18" charset="0"/>
                <a:cs typeface="Times New Roman" panose="02020603050405020304" pitchFamily="18" charset="0"/>
              </a:rPr>
              <a:t>For more information, please visit the conference website</a:t>
            </a:r>
            <a:endParaRPr lang="zh-CN" altLang="en-US" sz="900" dirty="0">
              <a:latin typeface="Times New Roman" panose="02020603050405020304" pitchFamily="18" charset="0"/>
              <a:cs typeface="Times New Roman" panose="02020603050405020304" pitchFamily="18" charset="0"/>
            </a:endParaRPr>
          </a:p>
        </p:txBody>
      </p:sp>
      <p:sp>
        <p:nvSpPr>
          <p:cNvPr id="18" name="矩形 17"/>
          <p:cNvSpPr/>
          <p:nvPr/>
        </p:nvSpPr>
        <p:spPr>
          <a:xfrm>
            <a:off x="2095852" y="9274358"/>
            <a:ext cx="4199116" cy="461665"/>
          </a:xfrm>
          <a:prstGeom prst="rect">
            <a:avLst/>
          </a:prstGeom>
        </p:spPr>
        <p:txBody>
          <a:bodyPr wrap="square">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www.ieee-rcar.org</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026" name="AutoShape 2" descr="http://img3.imgtn.bdimg.com/it/u=1621323553,193718013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Rectangle 8"/>
          <p:cNvSpPr>
            <a:spLocks noChangeArrowheads="1"/>
          </p:cNvSpPr>
          <p:nvPr/>
        </p:nvSpPr>
        <p:spPr bwMode="auto">
          <a:xfrm>
            <a:off x="440778" y="5648318"/>
            <a:ext cx="804989" cy="110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2036451" y="7562221"/>
            <a:ext cx="5486655" cy="1079783"/>
          </a:xfrm>
          <a:prstGeom prst="rect">
            <a:avLst/>
          </a:prstGeom>
        </p:spPr>
        <p:txBody>
          <a:bodyPr wrap="square">
            <a:spAutoFit/>
          </a:bodyPr>
          <a:lstStyle/>
          <a:p>
            <a:pPr lvl="0" algn="just" defTabSz="914400" eaLnBrk="0" fontAlgn="base" hangingPunct="0">
              <a:lnSpc>
                <a:spcPts val="1200"/>
              </a:lnSpc>
              <a:spcBef>
                <a:spcPct val="0"/>
              </a:spcBef>
              <a:spcAft>
                <a:spcPts val="500"/>
              </a:spcAft>
            </a:pPr>
            <a:r>
              <a:rPr lang="en-US" altLang="zh-CN" sz="900" b="1" i="1" dirty="0">
                <a:solidFill>
                  <a:srgbClr val="F73425"/>
                </a:solidFill>
                <a:latin typeface="Times New Roman" panose="02020603050405020304" pitchFamily="18" charset="0"/>
                <a:ea typeface="微软雅黑" panose="020B0503020204020204" pitchFamily="34" charset="-122"/>
                <a:cs typeface="Times New Roman" panose="02020603050405020304" pitchFamily="18" charset="0"/>
              </a:rPr>
              <a:t>Important Dates:</a:t>
            </a:r>
            <a:endParaRPr lang="en-US" altLang="zh-CN" sz="900" dirty="0">
              <a:solidFill>
                <a:srgbClr val="F73425"/>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full papers: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organized session/workshop: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Notification of acceptance: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Apr.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Final paper submission: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Early bird registration: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p:txBody>
      </p:sp>
      <p:sp>
        <p:nvSpPr>
          <p:cNvPr id="30" name="矩形 29">
            <a:extLst>
              <a:ext uri="{FF2B5EF4-FFF2-40B4-BE49-F238E27FC236}">
                <a16:creationId xmlns:a16="http://schemas.microsoft.com/office/drawing/2014/main" id="{9419D56F-29E9-4893-B0FF-C7C677073E4D}"/>
              </a:ext>
            </a:extLst>
          </p:cNvPr>
          <p:cNvSpPr/>
          <p:nvPr/>
        </p:nvSpPr>
        <p:spPr>
          <a:xfrm>
            <a:off x="2036451" y="4932293"/>
            <a:ext cx="5494371" cy="2695610"/>
          </a:xfrm>
          <a:prstGeom prst="rect">
            <a:avLst/>
          </a:prstGeom>
        </p:spPr>
        <p:txBody>
          <a:bodyPr wrap="square">
            <a:spAutoFit/>
          </a:bodyPr>
          <a:lstStyle/>
          <a:p>
            <a:pPr lvl="0" algn="just">
              <a:lnSpc>
                <a:spcPts val="1200"/>
              </a:lnSpc>
              <a:spcAft>
                <a:spcPts val="200"/>
              </a:spcAft>
            </a:pPr>
            <a:endParaRPr lang="en-US" altLang="zh-CN" sz="800" b="1" i="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200"/>
              </a:spcAft>
            </a:pPr>
            <a:r>
              <a:rPr lang="en-US" altLang="zh-CN" sz="8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Journal Publications:</a:t>
            </a:r>
            <a:r>
              <a:rPr lang="en-US" altLang="zh-CN" sz="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Expanded versions of the accepted and presented papers with high quality will be invited for publication in the RCAR 2021 special issues in the selected leading international journals. </a:t>
            </a:r>
            <a:endParaRPr lang="zh-CN" altLang="en-US"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spcBef>
                <a:spcPts val="600"/>
              </a:spcBef>
            </a:pPr>
            <a:r>
              <a:rPr lang="en-US" altLang="zh-CN" sz="800" b="1" i="1" kern="900" dirty="0">
                <a:latin typeface="Times New Roman" panose="02020603050405020304" pitchFamily="18" charset="0"/>
                <a:ea typeface="微软雅黑" panose="020B0503020204020204" pitchFamily="34" charset="-122"/>
                <a:cs typeface="Times New Roman" panose="02020603050405020304" pitchFamily="18" charset="0"/>
              </a:rPr>
              <a:t>Areas and topics of contributed papers include but are not limited to the following: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robotics and intelligent mechatronics systems;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sensing, perception and control theories and their applications;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real-time imaging, image/video processing and their applications;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selected frontier areas, such as soft robotics, artificial intelligence, computational biomechanics,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etc</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and their applications.</a:t>
            </a:r>
            <a:endParaRPr kumimoji="1" lang="en-US" altLang="zh-CN" sz="1100" dirty="0"/>
          </a:p>
          <a:p>
            <a:pPr algn="just"/>
            <a:r>
              <a:rPr lang="en-US" altLang="zh-CN" sz="800" dirty="0">
                <a:latin typeface="Times New Roman" panose="02020603050405020304" pitchFamily="18" charset="0"/>
                <a:cs typeface="Times New Roman" panose="02020603050405020304" pitchFamily="18" charset="0"/>
              </a:rPr>
              <a:t>Xining, located in the northeast of the Qinghai-Tibet Plateau, is the capital of Qinghai Province. Xining has good ecology and pleasant environment. With an average temperature of 18.3℃ in summer, it is known as "Cool City in the World" and "China's Summer Capital". Xining's multi-ethnic population, multi-religious coexistence, and multi-cultural gathering have formed an open and inclusive city and a splendid local customs. It is rich in tourism resources, including the famous Tibetan Buddhism holy site </a:t>
            </a:r>
            <a:r>
              <a:rPr lang="en-US" altLang="zh-CN" sz="800" dirty="0" err="1">
                <a:latin typeface="Times New Roman" panose="02020603050405020304" pitchFamily="18" charset="0"/>
                <a:cs typeface="Times New Roman" panose="02020603050405020304" pitchFamily="18" charset="0"/>
              </a:rPr>
              <a:t>Taer</a:t>
            </a:r>
            <a:r>
              <a:rPr lang="en-US" altLang="zh-CN" sz="800" dirty="0">
                <a:latin typeface="Times New Roman" panose="02020603050405020304" pitchFamily="18" charset="0"/>
                <a:cs typeface="Times New Roman" panose="02020603050405020304" pitchFamily="18" charset="0"/>
              </a:rPr>
              <a:t> Monastery and Dongguan Mosque. It is only 150 kilometers away from Qinghai Lake, the largest saltwater lake in inland China.</a:t>
            </a:r>
          </a:p>
          <a:p>
            <a:pPr algn="just"/>
            <a:endParaRPr kumimoji="1" lang="zh-CN" altLang="en-US" sz="800" dirty="0">
              <a:latin typeface="Times New Roman" panose="02020603050405020304" pitchFamily="18" charset="0"/>
              <a:cs typeface="Times New Roman" panose="02020603050405020304" pitchFamily="18" charset="0"/>
            </a:endParaRPr>
          </a:p>
          <a:p>
            <a:pPr>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IEEE RCAR 2021 promises to be a great event for all participants, with excellent technical and social programs.</a:t>
            </a: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1D30AEDC-0195-4B99-9E1B-07A32A768111}"/>
              </a:ext>
            </a:extLst>
          </p:cNvPr>
          <p:cNvCxnSpPr>
            <a:cxnSpLocks/>
          </p:cNvCxnSpPr>
          <p:nvPr/>
        </p:nvCxnSpPr>
        <p:spPr>
          <a:xfrm flipH="1" flipV="1">
            <a:off x="2052432" y="2709137"/>
            <a:ext cx="1" cy="7174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12" y="1779056"/>
            <a:ext cx="7564628" cy="707886"/>
          </a:xfrm>
          <a:prstGeom prst="rect">
            <a:avLst/>
          </a:prstGeom>
        </p:spPr>
        <p:txBody>
          <a:bodyPr wrap="square">
            <a:spAutoFit/>
          </a:bodyPr>
          <a:lstStyle/>
          <a:p>
            <a:pPr lvl="0" algn="ctr" defTabSz="914400" fontAlgn="base">
              <a:spcBef>
                <a:spcPct val="0"/>
              </a:spcBef>
              <a:spcAft>
                <a:spcPct val="0"/>
              </a:spcAft>
            </a:pPr>
            <a:r>
              <a:rPr lang="en-US" altLang="zh-CN" sz="2000" b="1" dirty="0">
                <a:solidFill>
                  <a:srgbClr val="FF0000"/>
                </a:solidFill>
                <a:latin typeface="造字工房悦黑演示版纤细体" pitchFamily="50" charset="-122"/>
                <a:ea typeface="造字工房悦黑演示版纤细体" pitchFamily="50" charset="-122"/>
              </a:rPr>
              <a:t>2021 IEEE International Conference on Real-time Computing and Robotics (RCAR 2021) </a:t>
            </a:r>
            <a:endParaRPr lang="zh-CN" altLang="en-US" sz="2000" b="1" dirty="0">
              <a:solidFill>
                <a:srgbClr val="FF0000"/>
              </a:solidFill>
              <a:latin typeface="造字工房悦黑演示版纤细体" pitchFamily="50" charset="-122"/>
              <a:ea typeface="造字工房悦黑演示版纤细体" pitchFamily="50" charset="-122"/>
            </a:endParaRPr>
          </a:p>
        </p:txBody>
      </p:sp>
      <p:sp>
        <p:nvSpPr>
          <p:cNvPr id="22" name="矩形 21">
            <a:extLst>
              <a:ext uri="{FF2B5EF4-FFF2-40B4-BE49-F238E27FC236}">
                <a16:creationId xmlns:a16="http://schemas.microsoft.com/office/drawing/2014/main" id="{2D373FC2-23CC-44D1-868E-F7C57A54DB2A}"/>
              </a:ext>
            </a:extLst>
          </p:cNvPr>
          <p:cNvSpPr/>
          <p:nvPr/>
        </p:nvSpPr>
        <p:spPr>
          <a:xfrm>
            <a:off x="-2" y="2709137"/>
            <a:ext cx="2052434" cy="7478970"/>
          </a:xfrm>
          <a:prstGeom prst="rect">
            <a:avLst/>
          </a:prstGeom>
        </p:spPr>
        <p:txBody>
          <a:bodyPr wrap="square">
            <a:spAutoFit/>
          </a:bodyPr>
          <a:lstStyle/>
          <a:p>
            <a:pPr>
              <a:lnSpc>
                <a:spcPts val="945"/>
              </a:lnSpc>
            </a:pPr>
            <a:r>
              <a:rPr lang="en-US" altLang="zh-CN" sz="900" b="1" dirty="0">
                <a:latin typeface="Cambria" panose="02040503050406030204" pitchFamily="18" charset="0"/>
                <a:ea typeface="Cambria" panose="02040503050406030204" pitchFamily="18" charset="0"/>
              </a:rPr>
              <a:t>Advisory Council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 Ding ,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HUST,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Xu,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Yaonan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Hunan Univ.,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Guangqian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Yunhui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iancheng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Lv</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Jie</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Zhao</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HIT, China</a:t>
            </a: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Guanglin Li,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General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Xinyu Wu</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Cambria" panose="02040503050406030204" pitchFamily="18" charset="0"/>
                <a:ea typeface="Cambria" panose="02040503050406030204" pitchFamily="18" charset="0"/>
              </a:rPr>
              <a:t>General Co-Chairs: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Rong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Zhejiang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Feng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Panfeng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Huang,</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Xiaoping Ma,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900" b="1" dirty="0">
                <a:latin typeface="Cambria" panose="02040503050406030204" pitchFamily="18" charset="0"/>
                <a:ea typeface="Cambria" panose="02040503050406030204" pitchFamily="18" charset="0"/>
              </a:rPr>
              <a:t>Organizing Chair:</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Lianqing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 China</a:t>
            </a:r>
          </a:p>
          <a:p>
            <a:pPr>
              <a:lnSpc>
                <a:spcPts val="945"/>
              </a:lnSpc>
            </a:pPr>
            <a:r>
              <a:rPr lang="en-US" altLang="zh-CN" sz="900" b="1" dirty="0">
                <a:latin typeface="Cambria" panose="02040503050406030204" pitchFamily="18" charset="0"/>
                <a:ea typeface="Cambria" panose="02040503050406030204" pitchFamily="18" charset="0"/>
              </a:rPr>
              <a:t>Organizing Co-Chairs: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Can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Bin He</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GDUT,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Honggui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BJUT,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Yanzi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Miao,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Dedong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Gao,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p>
          <a:p>
            <a:pPr>
              <a:lnSpc>
                <a:spcPts val="945"/>
              </a:lnSpc>
            </a:pPr>
            <a:r>
              <a:rPr lang="en-US" altLang="zh-CN" sz="900" b="1" dirty="0">
                <a:latin typeface="Cambria" panose="02040503050406030204" pitchFamily="18" charset="0"/>
                <a:ea typeface="Cambria" panose="02040503050406030204" pitchFamily="18" charset="0"/>
              </a:rPr>
              <a:t>Program Chair:</a:t>
            </a:r>
          </a:p>
          <a:p>
            <a:pPr>
              <a:lnSpc>
                <a:spcPts val="945"/>
              </a:lnSpc>
            </a:pP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Tiantian Xu</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Program Co-Chairs:</a:t>
            </a:r>
            <a:endParaRPr lang="en-US" altLang="zh-CN" sz="900" b="1" dirty="0">
              <a:latin typeface="Cambria" panose="02040503050406030204" pitchFamily="18" charset="0"/>
            </a:endParaRPr>
          </a:p>
          <a:p>
            <a:pPr>
              <a:lnSpc>
                <a:spcPts val="945"/>
              </a:lnSpc>
            </a:pPr>
            <a:r>
              <a:rPr lang="en-US" altLang="zh-CN" sz="900" b="1" dirty="0">
                <a:latin typeface="Cambria" panose="020405030504060302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Huihuan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Qian,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Ning Sun,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 </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IA,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Fan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900" b="1">
                <a:latin typeface="Cambria" panose="02040503050406030204" pitchFamily="18" charset="0"/>
                <a:ea typeface="Cambria" panose="02040503050406030204" pitchFamily="18" charset="0"/>
              </a:rPr>
              <a:t>Regional </a:t>
            </a:r>
            <a:r>
              <a:rPr lang="en-US" altLang="zh-CN" sz="900" b="1" dirty="0">
                <a:latin typeface="Cambria" panose="02040503050406030204" pitchFamily="18" charset="0"/>
                <a:ea typeface="Cambria" panose="02040503050406030204" pitchFamily="18" charset="0"/>
              </a:rPr>
              <a:t>Program Chairs</a:t>
            </a:r>
            <a:r>
              <a:rPr lang="zh-CN" altLang="en-US" sz="900" b="1" dirty="0">
                <a:latin typeface="Cambria" panose="02040503050406030204" pitchFamily="18" charset="0"/>
              </a:rPr>
              <a:t>：</a:t>
            </a:r>
            <a:endParaRPr lang="en-US" altLang="zh-CN" sz="900" b="1" dirty="0">
              <a:latin typeface="Cambria" panose="02040503050406030204" pitchFamily="18" charset="0"/>
            </a:endParaRP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Shiwu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USTC,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Dezhen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Song,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Texas A&amp;M Univ., USA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Chi  Zhu,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Mae. I.T., Japan</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Xuesong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Li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Wanfeng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Yajing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Shen,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Simon X. Yang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Guelph U. Canada</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Zhengxiong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 Pol.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Yongsheng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Ou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Rui Song,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Shangdong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Univ.,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Shukun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UJN, China</a:t>
            </a:r>
          </a:p>
          <a:p>
            <a:pPr>
              <a:lnSpc>
                <a:spcPts val="945"/>
              </a:lnSpc>
            </a:pPr>
            <a:r>
              <a:rPr lang="en-US" altLang="zh-CN" sz="900" b="1" dirty="0">
                <a:latin typeface="Cambria" panose="02040503050406030204" pitchFamily="18" charset="0"/>
                <a:ea typeface="Cambria" panose="02040503050406030204" pitchFamily="18" charset="0"/>
              </a:rPr>
              <a:t>Awards Committee Chairs:</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Dong Sun,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Hongkong</a:t>
            </a:r>
          </a:p>
          <a:p>
            <a:pPr>
              <a:lnSpc>
                <a:spcPts val="945"/>
              </a:lnSpc>
            </a:pPr>
            <a:r>
              <a:rPr lang="de-DE" altLang="zh-CN" sz="800" b="1" dirty="0">
                <a:latin typeface="Times New Roman" panose="02020603050405020304" pitchFamily="18" charset="0"/>
                <a:ea typeface="微软雅黑" panose="020B0503020204020204" pitchFamily="34" charset="-122"/>
                <a:cs typeface="Times New Roman" panose="02020603050405020304" pitchFamily="18" charset="0"/>
              </a:rPr>
              <a:t>      Yongchun Fang, </a:t>
            </a: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a:t>
            </a:r>
          </a:p>
          <a:p>
            <a:pPr>
              <a:lnSpc>
                <a:spcPts val="945"/>
              </a:lnSpc>
            </a:pP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Xin Xu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NUDT, China </a:t>
            </a:r>
            <a:endParaRPr lang="de-DE"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Publicity Chairs</a:t>
            </a:r>
            <a:r>
              <a:rPr lang="zh-CN" altLang="en-US" sz="900" b="1" dirty="0">
                <a:latin typeface="Cambria" panose="02040503050406030204" pitchFamily="18" charset="0"/>
              </a:rPr>
              <a:t>：</a:t>
            </a:r>
            <a:endParaRPr lang="en-US" altLang="zh-CN" sz="900" b="1" dirty="0">
              <a:latin typeface="Cambria" panose="02040503050406030204" pitchFamily="18" charset="0"/>
            </a:endParaRPr>
          </a:p>
          <a:p>
            <a:pPr>
              <a:lnSpc>
                <a:spcPts val="945"/>
              </a:lnSpc>
            </a:pP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Dai</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pPr>
              <a:lnSpc>
                <a:spcPts val="945"/>
              </a:lnSpc>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Shibo</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Cai</a:t>
            </a: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ZJUT, China</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Zhengkun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Yi,</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pPr>
              <a:lnSpc>
                <a:spcPts val="945"/>
              </a:lnSpc>
            </a:pPr>
            <a:r>
              <a:rPr lang="en-US" altLang="zh-CN" sz="900" b="1" dirty="0">
                <a:latin typeface="Cambria" panose="02040503050406030204" pitchFamily="18" charset="0"/>
                <a:ea typeface="Cambria" panose="02040503050406030204" pitchFamily="18" charset="0"/>
              </a:rPr>
              <a:t>Publications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Zhidong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 I.T., Japan </a:t>
            </a:r>
          </a:p>
          <a:p>
            <a:pPr>
              <a:lnSpc>
                <a:spcPts val="945"/>
              </a:lnSpc>
            </a:pPr>
            <a:r>
              <a:rPr lang="en-US" altLang="zh-CN" sz="900" b="1" dirty="0">
                <a:latin typeface="Cambria" panose="02040503050406030204" pitchFamily="18" charset="0"/>
                <a:ea typeface="Cambria" panose="02040503050406030204" pitchFamily="18" charset="0"/>
              </a:rPr>
              <a:t>Publications Co-Chairs</a:t>
            </a:r>
            <a:r>
              <a:rPr lang="zh-CN" altLang="en-US" sz="900" b="1" dirty="0">
                <a:latin typeface="Cambria" panose="02040503050406030204" pitchFamily="18" charset="0"/>
                <a:ea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Huayan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Shanghai Univ., China </a:t>
            </a:r>
          </a:p>
          <a:p>
            <a:pPr>
              <a:lnSpc>
                <a:spcPts val="945"/>
              </a:lnSpc>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Jiangfan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CUHK Shenzhen, China </a:t>
            </a:r>
          </a:p>
          <a:p>
            <a:pPr>
              <a:lnSpc>
                <a:spcPts val="945"/>
              </a:lnSpc>
            </a:pPr>
            <a:r>
              <a:rPr lang="en-US" altLang="zh-CN" sz="900" b="1" dirty="0">
                <a:latin typeface="Cambria" panose="02040503050406030204" pitchFamily="18" charset="0"/>
                <a:ea typeface="Cambria" panose="02040503050406030204" pitchFamily="18" charset="0"/>
              </a:rPr>
              <a:t>Local Arrangement Chairs:</a:t>
            </a:r>
            <a:endParaRPr lang="zh-CN" altLang="zh-CN" sz="900" b="1" dirty="0">
              <a:latin typeface="Cambria" panose="02040503050406030204" pitchFamily="18" charset="0"/>
            </a:endParaRPr>
          </a:p>
          <a:p>
            <a:pPr>
              <a:lnSpc>
                <a:spcPts val="945"/>
              </a:lnSpc>
            </a:pP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Guoyuan Liang,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pPr>
              <a:lnSpc>
                <a:spcPts val="945"/>
              </a:lnSpc>
            </a:pP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Bin Guo,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945"/>
              </a:lnSpc>
            </a:pPr>
            <a:r>
              <a:rPr lang="en-US" altLang="zh-CN" sz="900" b="1" dirty="0">
                <a:latin typeface="Cambria" panose="02040503050406030204" pitchFamily="18" charset="0"/>
                <a:ea typeface="Cambria" panose="02040503050406030204" pitchFamily="18" charset="0"/>
              </a:rPr>
              <a:t>Financial Chair:</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Peng Li,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HIT Shenzhen, China</a:t>
            </a:r>
          </a:p>
          <a:p>
            <a:pPr>
              <a:lnSpc>
                <a:spcPts val="945"/>
              </a:lnSpc>
            </a:pPr>
            <a:r>
              <a:rPr lang="en-US" altLang="zh-CN" sz="900" b="1" dirty="0">
                <a:latin typeface="Cambria" panose="02040503050406030204" pitchFamily="18" charset="0"/>
                <a:ea typeface="Cambria" panose="02040503050406030204" pitchFamily="18" charset="0"/>
              </a:rPr>
              <a:t>Secretariat:</a:t>
            </a:r>
          </a:p>
          <a:p>
            <a:pPr>
              <a:lnSpc>
                <a:spcPts val="945"/>
              </a:lnSpc>
            </a:pP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E-mail: ieee.rcar@gmail.com</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355"/>
            <a:ext cx="2514592" cy="1386725"/>
          </a:xfrm>
          <a:prstGeom prst="rect">
            <a:avLst/>
          </a:prstGeom>
        </p:spPr>
      </p:pic>
      <p:pic>
        <p:nvPicPr>
          <p:cNvPr id="5" name="Picture 2">
            <a:extLst>
              <a:ext uri="{FF2B5EF4-FFF2-40B4-BE49-F238E27FC236}">
                <a16:creationId xmlns:a16="http://schemas.microsoft.com/office/drawing/2014/main" id="{3FF57399-84A7-46B3-AB4A-5C974ACBA97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1484"/>
          <a:stretch/>
        </p:blipFill>
        <p:spPr bwMode="auto">
          <a:xfrm>
            <a:off x="2514592" y="-4003"/>
            <a:ext cx="2562184" cy="13867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BA50BE58-7C60-40F5-A242-506E9E977B89}"/>
              </a:ext>
            </a:extLst>
          </p:cNvPr>
          <p:cNvGrpSpPr/>
          <p:nvPr/>
        </p:nvGrpSpPr>
        <p:grpSpPr>
          <a:xfrm>
            <a:off x="332854" y="10019470"/>
            <a:ext cx="7033858" cy="633368"/>
            <a:chOff x="468263" y="10033376"/>
            <a:chExt cx="7033858" cy="633368"/>
          </a:xfrm>
        </p:grpSpPr>
        <p:pic>
          <p:nvPicPr>
            <p:cNvPr id="25" name="内容占位符 6">
              <a:extLst>
                <a:ext uri="{FF2B5EF4-FFF2-40B4-BE49-F238E27FC236}">
                  <a16:creationId xmlns:a16="http://schemas.microsoft.com/office/drawing/2014/main" id="{043D19DE-223F-452B-823E-C3F4534D72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263" y="10105399"/>
              <a:ext cx="900000" cy="504000"/>
            </a:xfrm>
            <a:prstGeom prst="rect">
              <a:avLst/>
            </a:prstGeom>
          </p:spPr>
        </p:pic>
        <p:pic>
          <p:nvPicPr>
            <p:cNvPr id="27" name="图片 26">
              <a:extLst>
                <a:ext uri="{FF2B5EF4-FFF2-40B4-BE49-F238E27FC236}">
                  <a16:creationId xmlns:a16="http://schemas.microsoft.com/office/drawing/2014/main" id="{51F9FDB3-2B46-4166-BFFF-B0C1691740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1358" y="10105399"/>
              <a:ext cx="1350130" cy="504000"/>
            </a:xfrm>
            <a:prstGeom prst="rect">
              <a:avLst/>
            </a:prstGeom>
          </p:spPr>
        </p:pic>
        <p:pic>
          <p:nvPicPr>
            <p:cNvPr id="29" name="图片 28">
              <a:extLst>
                <a:ext uri="{FF2B5EF4-FFF2-40B4-BE49-F238E27FC236}">
                  <a16:creationId xmlns:a16="http://schemas.microsoft.com/office/drawing/2014/main" id="{74AB9D0A-025A-4DB3-9887-4BDB022437F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96824" y="10034087"/>
              <a:ext cx="615919" cy="632657"/>
            </a:xfrm>
            <a:prstGeom prst="rect">
              <a:avLst/>
            </a:prstGeom>
          </p:spPr>
        </p:pic>
        <p:pic>
          <p:nvPicPr>
            <p:cNvPr id="31" name="图片 30">
              <a:extLst>
                <a:ext uri="{FF2B5EF4-FFF2-40B4-BE49-F238E27FC236}">
                  <a16:creationId xmlns:a16="http://schemas.microsoft.com/office/drawing/2014/main" id="{FA840EA6-C5FC-4776-B04D-EC28097217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1220" y="10038694"/>
              <a:ext cx="615920" cy="615920"/>
            </a:xfrm>
            <a:prstGeom prst="rect">
              <a:avLst/>
            </a:prstGeom>
          </p:spPr>
        </p:pic>
        <p:pic>
          <p:nvPicPr>
            <p:cNvPr id="35" name="图片 34">
              <a:extLst>
                <a:ext uri="{FF2B5EF4-FFF2-40B4-BE49-F238E27FC236}">
                  <a16:creationId xmlns:a16="http://schemas.microsoft.com/office/drawing/2014/main" id="{7760E492-8978-433D-8C04-16B2A5BB641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7288" y="10034852"/>
              <a:ext cx="774315" cy="609047"/>
            </a:xfrm>
            <a:prstGeom prst="rect">
              <a:avLst/>
            </a:prstGeom>
          </p:spPr>
        </p:pic>
        <p:pic>
          <p:nvPicPr>
            <p:cNvPr id="7" name="图片 6">
              <a:extLst>
                <a:ext uri="{FF2B5EF4-FFF2-40B4-BE49-F238E27FC236}">
                  <a16:creationId xmlns:a16="http://schemas.microsoft.com/office/drawing/2014/main" id="{4B2A84A3-9CD8-472E-A2D7-462B04B6B1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6561" y="10039364"/>
              <a:ext cx="614579" cy="614579"/>
            </a:xfrm>
            <a:prstGeom prst="rect">
              <a:avLst/>
            </a:prstGeom>
          </p:spPr>
        </p:pic>
        <p:pic>
          <p:nvPicPr>
            <p:cNvPr id="19" name="图片 18">
              <a:extLst>
                <a:ext uri="{FF2B5EF4-FFF2-40B4-BE49-F238E27FC236}">
                  <a16:creationId xmlns:a16="http://schemas.microsoft.com/office/drawing/2014/main" id="{ECD87A88-6818-4C94-AA7F-98BC37485A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80355" y="10033376"/>
              <a:ext cx="615920" cy="619162"/>
            </a:xfrm>
            <a:prstGeom prst="rect">
              <a:avLst/>
            </a:prstGeom>
          </p:spPr>
        </p:pic>
        <p:pic>
          <p:nvPicPr>
            <p:cNvPr id="10" name="图片 9">
              <a:extLst>
                <a:ext uri="{FF2B5EF4-FFF2-40B4-BE49-F238E27FC236}">
                  <a16:creationId xmlns:a16="http://schemas.microsoft.com/office/drawing/2014/main" id="{1DDE85FE-8DDE-4054-9B8C-A0643E4999A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87542" y="10033376"/>
              <a:ext cx="614579" cy="615920"/>
            </a:xfrm>
            <a:prstGeom prst="rect">
              <a:avLst/>
            </a:prstGeom>
          </p:spPr>
        </p:pic>
      </p:grpSp>
    </p:spTree>
    <p:extLst>
      <p:ext uri="{BB962C8B-B14F-4D97-AF65-F5344CB8AC3E}">
        <p14:creationId xmlns:p14="http://schemas.microsoft.com/office/powerpoint/2010/main" val="2084024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9917</TotalTime>
  <Words>992</Words>
  <Application>Microsoft Macintosh PowerPoint</Application>
  <PresentationFormat>自定义</PresentationFormat>
  <Paragraphs>92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等线</vt:lpstr>
      <vt:lpstr>微软雅黑</vt:lpstr>
      <vt:lpstr>造字工房悦黑演示版纤细体</vt:lpstr>
      <vt:lpstr>Arial</vt:lpstr>
      <vt:lpstr>Calibri</vt:lpstr>
      <vt:lpstr>Cambria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ZCC</dc:creator>
  <cp:lastModifiedBy>su zl</cp:lastModifiedBy>
  <cp:revision>312</cp:revision>
  <cp:lastPrinted>2014-05-08T07:23:33Z</cp:lastPrinted>
  <dcterms:created xsi:type="dcterms:W3CDTF">2013-11-22T08:09:31Z</dcterms:created>
  <dcterms:modified xsi:type="dcterms:W3CDTF">2021-01-04T02:20:30Z</dcterms:modified>
</cp:coreProperties>
</file>